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94434" autoAdjust="0"/>
  </p:normalViewPr>
  <p:slideViewPr>
    <p:cSldViewPr snapToGrid="0">
      <p:cViewPr varScale="1">
        <p:scale>
          <a:sx n="70" d="100"/>
          <a:sy n="70" d="100"/>
        </p:scale>
        <p:origin x="77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392BE6-4616-4725-9454-92CF1E482BEC}" type="datetimeFigureOut">
              <a:rPr lang="en-KE" smtClean="0"/>
              <a:t>06/13/2026</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B2C4B0-3963-4A5E-B63F-488CE60FA525}" type="slidenum">
              <a:rPr lang="en-KE" smtClean="0"/>
              <a:t>‹#›</a:t>
            </a:fld>
            <a:endParaRPr lang="en-KE"/>
          </a:p>
        </p:txBody>
      </p:sp>
    </p:spTree>
    <p:extLst>
      <p:ext uri="{BB962C8B-B14F-4D97-AF65-F5344CB8AC3E}">
        <p14:creationId xmlns:p14="http://schemas.microsoft.com/office/powerpoint/2010/main" val="2311955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looks into how Microsoft Word can improve care-related documentation at Riverdale Nursing Home. Riverdale provides daily personal care, medication support, and monitoring for older adults. Accurate documentation is essential because staff need to record resident information, care plans, medication updates, incidents, and daily observations. The case study highlights challenges in selecting appropriate Microsoft 365 tools for workplace tasks. I will explain why Microsoft Word is the most suitable tool for creating and maintaining care-related documents, how it improves efficiency and communication, and discuss its advantages and limitations within the nursing home environment.</a:t>
            </a:r>
            <a:endParaRPr lang="en-KE" dirty="0"/>
          </a:p>
        </p:txBody>
      </p:sp>
      <p:sp>
        <p:nvSpPr>
          <p:cNvPr id="4" name="Slide Number Placeholder 3"/>
          <p:cNvSpPr>
            <a:spLocks noGrp="1"/>
          </p:cNvSpPr>
          <p:nvPr>
            <p:ph type="sldNum" sz="quarter" idx="5"/>
          </p:nvPr>
        </p:nvSpPr>
        <p:spPr/>
        <p:txBody>
          <a:bodyPr/>
          <a:lstStyle/>
          <a:p>
            <a:fld id="{5DB2C4B0-3963-4A5E-B63F-488CE60FA525}" type="slidenum">
              <a:rPr lang="en-KE" smtClean="0"/>
              <a:t>1</a:t>
            </a:fld>
            <a:endParaRPr lang="en-KE"/>
          </a:p>
        </p:txBody>
      </p:sp>
    </p:spTree>
    <p:extLst>
      <p:ext uri="{BB962C8B-B14F-4D97-AF65-F5344CB8AC3E}">
        <p14:creationId xmlns:p14="http://schemas.microsoft.com/office/powerpoint/2010/main" val="3775953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Care-related documentation is a critical responsibility at Riverdale Nursing Home. Staff must accurately record information about residents, including care plans, medication schedules, daily observations, and treatment outcomes. Documentation also includes incident reports, risk assessments, and updates to residents' health conditions. These records help staff provide consistent care across different shifts and buildings. Accurate documentation supports communication among </a:t>
            </a:r>
            <a:r>
              <a:rPr lang="en-US" dirty="0" err="1"/>
              <a:t>carers</a:t>
            </a:r>
            <a:r>
              <a:rPr lang="en-US" dirty="0"/>
              <a:t>, nurses, and management while helping the organisation comply with healthcare regulations and professional standards. Poor documentation can lead to errors, misunderstandings, and reduced quality of care. Therefore, Riverdale requires a reliable digital tool that allows staff to create, edit, and maintain professional records efficiently.</a:t>
            </a:r>
            <a:endParaRPr lang="en-KE" dirty="0"/>
          </a:p>
        </p:txBody>
      </p:sp>
      <p:sp>
        <p:nvSpPr>
          <p:cNvPr id="4" name="Slide Number Placeholder 3"/>
          <p:cNvSpPr>
            <a:spLocks noGrp="1"/>
          </p:cNvSpPr>
          <p:nvPr>
            <p:ph type="sldNum" sz="quarter" idx="5"/>
          </p:nvPr>
        </p:nvSpPr>
        <p:spPr/>
        <p:txBody>
          <a:bodyPr/>
          <a:lstStyle/>
          <a:p>
            <a:fld id="{5DB2C4B0-3963-4A5E-B63F-488CE60FA525}" type="slidenum">
              <a:rPr lang="en-KE" smtClean="0"/>
              <a:t>2</a:t>
            </a:fld>
            <a:endParaRPr lang="en-KE"/>
          </a:p>
        </p:txBody>
      </p:sp>
    </p:spTree>
    <p:extLst>
      <p:ext uri="{BB962C8B-B14F-4D97-AF65-F5344CB8AC3E}">
        <p14:creationId xmlns:p14="http://schemas.microsoft.com/office/powerpoint/2010/main" val="1084604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Microsoft Word is the most suitable Microsoft 365 tool for care-related documentation. Word enables staff to create professional documents that are easy to read and update. Templates can be used to </a:t>
            </a:r>
            <a:r>
              <a:rPr lang="en-US" dirty="0" err="1"/>
              <a:t>standardise</a:t>
            </a:r>
            <a:r>
              <a:rPr lang="en-US" dirty="0"/>
              <a:t> care plans, medication records, and incident reports, helping staff maintain consistency. Built-in spelling and grammar tools improve the quality and accuracy of documentation. Word also offers formatting features such as headings, tables, and bullet points, making information easier to organise. Because Word is widely used, many employees are already familiar with its functions, reducing the amount of training required and supporting efficient document management.</a:t>
            </a:r>
            <a:endParaRPr lang="en-KE" dirty="0"/>
          </a:p>
        </p:txBody>
      </p:sp>
      <p:sp>
        <p:nvSpPr>
          <p:cNvPr id="4" name="Slide Number Placeholder 3"/>
          <p:cNvSpPr>
            <a:spLocks noGrp="1"/>
          </p:cNvSpPr>
          <p:nvPr>
            <p:ph type="sldNum" sz="quarter" idx="5"/>
          </p:nvPr>
        </p:nvSpPr>
        <p:spPr/>
        <p:txBody>
          <a:bodyPr/>
          <a:lstStyle/>
          <a:p>
            <a:fld id="{5DB2C4B0-3963-4A5E-B63F-488CE60FA525}" type="slidenum">
              <a:rPr lang="en-KE" smtClean="0"/>
              <a:t>3</a:t>
            </a:fld>
            <a:endParaRPr lang="en-KE"/>
          </a:p>
        </p:txBody>
      </p:sp>
    </p:spTree>
    <p:extLst>
      <p:ext uri="{BB962C8B-B14F-4D97-AF65-F5344CB8AC3E}">
        <p14:creationId xmlns:p14="http://schemas.microsoft.com/office/powerpoint/2010/main" val="2566539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Microsoft Word is highly suitable because it directly supports the documentation needs of Riverdale Nursing Home. </a:t>
            </a:r>
            <a:r>
              <a:rPr lang="en-US" dirty="0" err="1"/>
              <a:t>Standardised</a:t>
            </a:r>
            <a:r>
              <a:rPr lang="en-US" dirty="0"/>
              <a:t> templates help ensure that all staff record information in the same format, reducing inconsistencies. Word allows detailed records to be maintained while keeping information organised and easy to read. Staff can quickly update care plans and resident information as needs change. Features such as spell-checking and formatting improve document quality and reduce mistakes. These benefits help ensure accurate record keeping, better communication between staff members, and more effective care planning for residents throughout the organisation.</a:t>
            </a:r>
            <a:endParaRPr lang="en-KE" dirty="0"/>
          </a:p>
        </p:txBody>
      </p:sp>
      <p:sp>
        <p:nvSpPr>
          <p:cNvPr id="4" name="Slide Number Placeholder 3"/>
          <p:cNvSpPr>
            <a:spLocks noGrp="1"/>
          </p:cNvSpPr>
          <p:nvPr>
            <p:ph type="sldNum" sz="quarter" idx="5"/>
          </p:nvPr>
        </p:nvSpPr>
        <p:spPr/>
        <p:txBody>
          <a:bodyPr/>
          <a:lstStyle/>
          <a:p>
            <a:fld id="{5DB2C4B0-3963-4A5E-B63F-488CE60FA525}" type="slidenum">
              <a:rPr lang="en-KE" smtClean="0"/>
              <a:t>4</a:t>
            </a:fld>
            <a:endParaRPr lang="en-KE"/>
          </a:p>
        </p:txBody>
      </p:sp>
    </p:spTree>
    <p:extLst>
      <p:ext uri="{BB962C8B-B14F-4D97-AF65-F5344CB8AC3E}">
        <p14:creationId xmlns:p14="http://schemas.microsoft.com/office/powerpoint/2010/main" val="23140949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Microsoft Word improves efficiency by enabling staff to create and update care documents quickly. Information can be organised clearly, making it easier for colleagues to understand and use. Accurate documentation helps ensure continuity of care when different staff members work with the same resident across shifts. </a:t>
            </a:r>
            <a:r>
              <a:rPr lang="en-US" dirty="0" err="1"/>
              <a:t>Standardised</a:t>
            </a:r>
            <a:r>
              <a:rPr lang="en-US" dirty="0"/>
              <a:t> formats reduce duplication and confusion while improving record quality. Staff can revise documents without rewriting entire reports, saving valuable time. Better documentation supports communication among </a:t>
            </a:r>
            <a:r>
              <a:rPr lang="en-US" dirty="0" err="1"/>
              <a:t>carers</a:t>
            </a:r>
            <a:r>
              <a:rPr lang="en-US" dirty="0"/>
              <a:t>, nurses, and administrators, ensuring everyone has access to accurate information needed to provide safe and effective care.</a:t>
            </a:r>
            <a:endParaRPr lang="en-KE" dirty="0"/>
          </a:p>
        </p:txBody>
      </p:sp>
      <p:sp>
        <p:nvSpPr>
          <p:cNvPr id="4" name="Slide Number Placeholder 3"/>
          <p:cNvSpPr>
            <a:spLocks noGrp="1"/>
          </p:cNvSpPr>
          <p:nvPr>
            <p:ph type="sldNum" sz="quarter" idx="5"/>
          </p:nvPr>
        </p:nvSpPr>
        <p:spPr/>
        <p:txBody>
          <a:bodyPr/>
          <a:lstStyle/>
          <a:p>
            <a:fld id="{5DB2C4B0-3963-4A5E-B63F-488CE60FA525}" type="slidenum">
              <a:rPr lang="en-KE" smtClean="0"/>
              <a:t>5</a:t>
            </a:fld>
            <a:endParaRPr lang="en-KE"/>
          </a:p>
        </p:txBody>
      </p:sp>
    </p:spTree>
    <p:extLst>
      <p:ext uri="{BB962C8B-B14F-4D97-AF65-F5344CB8AC3E}">
        <p14:creationId xmlns:p14="http://schemas.microsoft.com/office/powerpoint/2010/main" val="3573621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Microsoft Word provides numerous advantages for care-related documentation at Riverdale Nursing Home. It is easy to use, allowing staff to create professional documents without extensive training. Features such as templates, spell-checking, and formatting tools help maintain accurate and consistent records. Word supports detailed documentation and integrates well with other Microsoft 365 applications. Documents can be printed, shared, and secured using password protection when necessary. Furthermore, </a:t>
            </a:r>
            <a:r>
              <a:rPr lang="en-US" dirty="0" err="1"/>
              <a:t>standardised</a:t>
            </a:r>
            <a:r>
              <a:rPr lang="en-US" dirty="0"/>
              <a:t> templates promote consistency among </a:t>
            </a:r>
            <a:r>
              <a:rPr lang="en-US" dirty="0" err="1"/>
              <a:t>carers</a:t>
            </a:r>
            <a:r>
              <a:rPr lang="en-US" dirty="0"/>
              <a:t>, nurses, and administrative staff.</a:t>
            </a:r>
          </a:p>
          <a:p>
            <a:r>
              <a:rPr lang="en-US" dirty="0"/>
              <a:t>However, Word also has limitations. Documentation relies heavily on manual data entry, meaning human errors can still occur. Multiple versions of the same document may create confusion, particularly if updates are not properly managed. Unlike collaborative platforms, Word offers limited real-time communication features. Large numbers of resident records can become difficult to organise, and staff may not always follow standard templates. Secure storage procedures must also be maintained to protect confidential resident information. Despite these limitations, Word remains a highly effective solution for professional care documentation.</a:t>
            </a:r>
          </a:p>
          <a:p>
            <a:endParaRPr lang="en-KE" dirty="0"/>
          </a:p>
        </p:txBody>
      </p:sp>
      <p:sp>
        <p:nvSpPr>
          <p:cNvPr id="4" name="Slide Number Placeholder 3"/>
          <p:cNvSpPr>
            <a:spLocks noGrp="1"/>
          </p:cNvSpPr>
          <p:nvPr>
            <p:ph type="sldNum" sz="quarter" idx="5"/>
          </p:nvPr>
        </p:nvSpPr>
        <p:spPr/>
        <p:txBody>
          <a:bodyPr/>
          <a:lstStyle/>
          <a:p>
            <a:fld id="{5DB2C4B0-3963-4A5E-B63F-488CE60FA525}" type="slidenum">
              <a:rPr lang="en-KE" smtClean="0"/>
              <a:t>6</a:t>
            </a:fld>
            <a:endParaRPr lang="en-KE"/>
          </a:p>
        </p:txBody>
      </p:sp>
    </p:spTree>
    <p:extLst>
      <p:ext uri="{BB962C8B-B14F-4D97-AF65-F5344CB8AC3E}">
        <p14:creationId xmlns:p14="http://schemas.microsoft.com/office/powerpoint/2010/main" val="447176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care-related documentation is essential for maintaining high-quality care at Riverdale Nursing Home. Microsoft Word is the most appropriate Microsoft 365 tool because it supports the creation of professional, accurate, and consistent documents. The software helps staff organise information, update records efficiently, and communicate important resident information across shifts and departments. Although there are some limitations, the advantages significantly outweigh the challenges. By implementing Microsoft Word as the primary tool for care documentation, Riverdale can improve efficiency, strengthen communication, maintain regulatory compliance, and support better outcomes for residents.</a:t>
            </a:r>
            <a:endParaRPr lang="en-KE" dirty="0"/>
          </a:p>
        </p:txBody>
      </p:sp>
      <p:sp>
        <p:nvSpPr>
          <p:cNvPr id="4" name="Slide Number Placeholder 3"/>
          <p:cNvSpPr>
            <a:spLocks noGrp="1"/>
          </p:cNvSpPr>
          <p:nvPr>
            <p:ph type="sldNum" sz="quarter" idx="5"/>
          </p:nvPr>
        </p:nvSpPr>
        <p:spPr/>
        <p:txBody>
          <a:bodyPr/>
          <a:lstStyle/>
          <a:p>
            <a:fld id="{5DB2C4B0-3963-4A5E-B63F-488CE60FA525}" type="slidenum">
              <a:rPr lang="en-KE" smtClean="0"/>
              <a:t>7</a:t>
            </a:fld>
            <a:endParaRPr lang="en-KE"/>
          </a:p>
        </p:txBody>
      </p:sp>
    </p:spTree>
    <p:extLst>
      <p:ext uri="{BB962C8B-B14F-4D97-AF65-F5344CB8AC3E}">
        <p14:creationId xmlns:p14="http://schemas.microsoft.com/office/powerpoint/2010/main" val="1053824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40605E6-36BE-4FCB-9051-DF926483E06B}" type="datetimeFigureOut">
              <a:rPr lang="en-KE" smtClean="0"/>
              <a:t>06/13/2026</a:t>
            </a:fld>
            <a:endParaRPr lang="en-KE"/>
          </a:p>
        </p:txBody>
      </p:sp>
      <p:sp>
        <p:nvSpPr>
          <p:cNvPr id="5" name="Footer Placeholder 4"/>
          <p:cNvSpPr>
            <a:spLocks noGrp="1"/>
          </p:cNvSpPr>
          <p:nvPr>
            <p:ph type="ftr" sz="quarter" idx="11"/>
          </p:nvPr>
        </p:nvSpPr>
        <p:spPr>
          <a:xfrm>
            <a:off x="2416500" y="329307"/>
            <a:ext cx="4973915" cy="309201"/>
          </a:xfrm>
        </p:spPr>
        <p:txBody>
          <a:bodyPr/>
          <a:lstStyle/>
          <a:p>
            <a:endParaRPr lang="en-KE"/>
          </a:p>
        </p:txBody>
      </p:sp>
      <p:sp>
        <p:nvSpPr>
          <p:cNvPr id="6" name="Slide Number Placeholder 5"/>
          <p:cNvSpPr>
            <a:spLocks noGrp="1"/>
          </p:cNvSpPr>
          <p:nvPr>
            <p:ph type="sldNum" sz="quarter" idx="12"/>
          </p:nvPr>
        </p:nvSpPr>
        <p:spPr>
          <a:xfrm>
            <a:off x="1437664" y="798973"/>
            <a:ext cx="811019" cy="503578"/>
          </a:xfrm>
        </p:spPr>
        <p:txBody>
          <a:bodyPr/>
          <a:lstStyle/>
          <a:p>
            <a:fld id="{47261B85-E5D4-4076-964F-366521BDC05F}" type="slidenum">
              <a:rPr lang="en-KE" smtClean="0"/>
              <a:t>‹#›</a:t>
            </a:fld>
            <a:endParaRPr lang="en-KE"/>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47922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0605E6-36BE-4FCB-9051-DF926483E06B}" type="datetimeFigureOut">
              <a:rPr lang="en-KE" smtClean="0"/>
              <a:t>06/13/2026</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47261B85-E5D4-4076-964F-366521BDC05F}" type="slidenum">
              <a:rPr lang="en-KE" smtClean="0"/>
              <a:t>‹#›</a:t>
            </a:fld>
            <a:endParaRPr lang="en-KE"/>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25291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0605E6-36BE-4FCB-9051-DF926483E06B}" type="datetimeFigureOut">
              <a:rPr lang="en-KE" smtClean="0"/>
              <a:t>06/13/2026</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47261B85-E5D4-4076-964F-366521BDC05F}" type="slidenum">
              <a:rPr lang="en-KE" smtClean="0"/>
              <a:t>‹#›</a:t>
            </a:fld>
            <a:endParaRPr lang="en-KE"/>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2669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0605E6-36BE-4FCB-9051-DF926483E06B}" type="datetimeFigureOut">
              <a:rPr lang="en-KE" smtClean="0"/>
              <a:t>06/13/2026</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47261B85-E5D4-4076-964F-366521BDC05F}" type="slidenum">
              <a:rPr lang="en-KE" smtClean="0"/>
              <a:t>‹#›</a:t>
            </a:fld>
            <a:endParaRPr lang="en-KE"/>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92407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0605E6-36BE-4FCB-9051-DF926483E06B}" type="datetimeFigureOut">
              <a:rPr lang="en-KE" smtClean="0"/>
              <a:t>06/13/2026</a:t>
            </a:fld>
            <a:endParaRPr lang="en-KE"/>
          </a:p>
        </p:txBody>
      </p:sp>
      <p:sp>
        <p:nvSpPr>
          <p:cNvPr id="8" name="Footer Placeholder 7"/>
          <p:cNvSpPr>
            <a:spLocks noGrp="1"/>
          </p:cNvSpPr>
          <p:nvPr>
            <p:ph type="ftr" sz="quarter" idx="11"/>
          </p:nvPr>
        </p:nvSpPr>
        <p:spPr/>
        <p:txBody>
          <a:bodyPr/>
          <a:lstStyle/>
          <a:p>
            <a:endParaRPr lang="en-KE"/>
          </a:p>
        </p:txBody>
      </p:sp>
      <p:sp>
        <p:nvSpPr>
          <p:cNvPr id="9" name="Slide Number Placeholder 8"/>
          <p:cNvSpPr>
            <a:spLocks noGrp="1"/>
          </p:cNvSpPr>
          <p:nvPr>
            <p:ph type="sldNum" sz="quarter" idx="12"/>
          </p:nvPr>
        </p:nvSpPr>
        <p:spPr/>
        <p:txBody>
          <a:bodyPr/>
          <a:lstStyle/>
          <a:p>
            <a:fld id="{47261B85-E5D4-4076-964F-366521BDC05F}" type="slidenum">
              <a:rPr lang="en-KE" smtClean="0"/>
              <a:t>‹#›</a:t>
            </a:fld>
            <a:endParaRPr lang="en-KE"/>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32993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0605E6-36BE-4FCB-9051-DF926483E06B}" type="datetimeFigureOut">
              <a:rPr lang="en-KE" smtClean="0"/>
              <a:t>06/13/2026</a:t>
            </a:fld>
            <a:endParaRPr lang="en-KE"/>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47261B85-E5D4-4076-964F-366521BDC05F}" type="slidenum">
              <a:rPr lang="en-KE" smtClean="0"/>
              <a:t>‹#›</a:t>
            </a:fld>
            <a:endParaRPr lang="en-KE"/>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34228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0605E6-36BE-4FCB-9051-DF926483E06B}" type="datetimeFigureOut">
              <a:rPr lang="en-KE" smtClean="0"/>
              <a:t>06/13/2026</a:t>
            </a:fld>
            <a:endParaRPr lang="en-KE"/>
          </a:p>
        </p:txBody>
      </p:sp>
      <p:sp>
        <p:nvSpPr>
          <p:cNvPr id="3" name="Footer Placeholder 2"/>
          <p:cNvSpPr>
            <a:spLocks noGrp="1"/>
          </p:cNvSpPr>
          <p:nvPr>
            <p:ph type="ftr" sz="quarter" idx="11"/>
          </p:nvPr>
        </p:nvSpPr>
        <p:spPr/>
        <p:txBody>
          <a:bodyPr/>
          <a:lstStyle/>
          <a:p>
            <a:endParaRPr lang="en-KE"/>
          </a:p>
        </p:txBody>
      </p:sp>
      <p:sp>
        <p:nvSpPr>
          <p:cNvPr id="4" name="Slide Number Placeholder 3"/>
          <p:cNvSpPr>
            <a:spLocks noGrp="1"/>
          </p:cNvSpPr>
          <p:nvPr>
            <p:ph type="sldNum" sz="quarter" idx="12"/>
          </p:nvPr>
        </p:nvSpPr>
        <p:spPr/>
        <p:txBody>
          <a:bodyPr/>
          <a:lstStyle/>
          <a:p>
            <a:fld id="{47261B85-E5D4-4076-964F-366521BDC05F}" type="slidenum">
              <a:rPr lang="en-KE" smtClean="0"/>
              <a:t>‹#›</a:t>
            </a:fld>
            <a:endParaRPr lang="en-KE"/>
          </a:p>
        </p:txBody>
      </p:sp>
    </p:spTree>
    <p:extLst>
      <p:ext uri="{BB962C8B-B14F-4D97-AF65-F5344CB8AC3E}">
        <p14:creationId xmlns:p14="http://schemas.microsoft.com/office/powerpoint/2010/main" val="3322334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40605E6-36BE-4FCB-9051-DF926483E06B}" type="datetimeFigureOut">
              <a:rPr lang="en-KE" smtClean="0"/>
              <a:t>06/13/2026</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47261B85-E5D4-4076-964F-366521BDC05F}" type="slidenum">
              <a:rPr lang="en-KE" smtClean="0"/>
              <a:t>‹#›</a:t>
            </a:fld>
            <a:endParaRPr lang="en-KE"/>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38263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40605E6-36BE-4FCB-9051-DF926483E06B}" type="datetimeFigureOut">
              <a:rPr lang="en-KE" smtClean="0"/>
              <a:t>06/13/2026</a:t>
            </a:fld>
            <a:endParaRPr lang="en-KE"/>
          </a:p>
        </p:txBody>
      </p:sp>
      <p:sp>
        <p:nvSpPr>
          <p:cNvPr id="6" name="Footer Placeholder 5"/>
          <p:cNvSpPr>
            <a:spLocks noGrp="1"/>
          </p:cNvSpPr>
          <p:nvPr>
            <p:ph type="ftr" sz="quarter" idx="11"/>
          </p:nvPr>
        </p:nvSpPr>
        <p:spPr>
          <a:xfrm>
            <a:off x="1447382" y="318640"/>
            <a:ext cx="5541004" cy="320931"/>
          </a:xfrm>
        </p:spPr>
        <p:txBody>
          <a:bodyPr/>
          <a:lstStyle/>
          <a:p>
            <a:endParaRPr lang="en-KE"/>
          </a:p>
        </p:txBody>
      </p:sp>
      <p:sp>
        <p:nvSpPr>
          <p:cNvPr id="7" name="Slide Number Placeholder 6"/>
          <p:cNvSpPr>
            <a:spLocks noGrp="1"/>
          </p:cNvSpPr>
          <p:nvPr>
            <p:ph type="sldNum" sz="quarter" idx="12"/>
          </p:nvPr>
        </p:nvSpPr>
        <p:spPr/>
        <p:txBody>
          <a:bodyPr/>
          <a:lstStyle/>
          <a:p>
            <a:fld id="{47261B85-E5D4-4076-964F-366521BDC05F}" type="slidenum">
              <a:rPr lang="en-KE" smtClean="0"/>
              <a:t>‹#›</a:t>
            </a:fld>
            <a:endParaRPr lang="en-KE"/>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6570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0605E6-36BE-4FCB-9051-DF926483E06B}" type="datetimeFigureOut">
              <a:rPr lang="en-KE" smtClean="0"/>
              <a:t>06/13/2026</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47261B85-E5D4-4076-964F-366521BDC05F}" type="slidenum">
              <a:rPr lang="en-KE" smtClean="0"/>
              <a:t>‹#›</a:t>
            </a:fld>
            <a:endParaRPr lang="en-KE"/>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07590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0605E6-36BE-4FCB-9051-DF926483E06B}" type="datetimeFigureOut">
              <a:rPr lang="en-KE" smtClean="0"/>
              <a:t>06/13/2026</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47261B85-E5D4-4076-964F-366521BDC05F}" type="slidenum">
              <a:rPr lang="en-KE" smtClean="0"/>
              <a:t>‹#›</a:t>
            </a:fld>
            <a:endParaRPr lang="en-KE"/>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88908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40605E6-36BE-4FCB-9051-DF926483E06B}" type="datetimeFigureOut">
              <a:rPr lang="en-KE" smtClean="0"/>
              <a:t>06/13/2026</a:t>
            </a:fld>
            <a:endParaRPr lang="en-KE"/>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KE"/>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7261B85-E5D4-4076-964F-366521BDC05F}" type="slidenum">
              <a:rPr lang="en-KE" smtClean="0"/>
              <a:t>‹#›</a:t>
            </a:fld>
            <a:endParaRPr lang="en-KE"/>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8063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8B3D2-6A75-42D0-AB7E-7B1B8CAA58F1}"/>
              </a:ext>
            </a:extLst>
          </p:cNvPr>
          <p:cNvSpPr>
            <a:spLocks noGrp="1"/>
          </p:cNvSpPr>
          <p:nvPr>
            <p:ph type="ctrTitle"/>
          </p:nvPr>
        </p:nvSpPr>
        <p:spPr>
          <a:xfrm>
            <a:off x="1091335" y="802298"/>
            <a:ext cx="10019961" cy="1102098"/>
          </a:xfrm>
        </p:spPr>
        <p:txBody>
          <a:bodyPr>
            <a:normAutofit/>
          </a:bodyPr>
          <a:lstStyle/>
          <a:p>
            <a:pPr algn="ctr"/>
            <a:r>
              <a:rPr lang="en-US" sz="3200"/>
              <a:t>Digital skills and research methods</a:t>
            </a:r>
            <a:br>
              <a:rPr lang="en-US" sz="3200" dirty="0"/>
            </a:br>
            <a:r>
              <a:rPr lang="en-US" sz="3200"/>
              <a:t>[lchs4007]</a:t>
            </a:r>
            <a:endParaRPr lang="en-US" sz="3200" dirty="0"/>
          </a:p>
        </p:txBody>
      </p:sp>
      <p:sp>
        <p:nvSpPr>
          <p:cNvPr id="3" name="Subtitle 2">
            <a:extLst>
              <a:ext uri="{FF2B5EF4-FFF2-40B4-BE49-F238E27FC236}">
                <a16:creationId xmlns:a16="http://schemas.microsoft.com/office/drawing/2014/main" id="{D519EABA-9F5D-4275-809A-659E39FFB739}"/>
              </a:ext>
            </a:extLst>
          </p:cNvPr>
          <p:cNvSpPr>
            <a:spLocks noGrp="1"/>
          </p:cNvSpPr>
          <p:nvPr>
            <p:ph type="subTitle" idx="1"/>
          </p:nvPr>
        </p:nvSpPr>
        <p:spPr>
          <a:xfrm>
            <a:off x="1825115" y="2218872"/>
            <a:ext cx="8637070" cy="3828062"/>
          </a:xfrm>
        </p:spPr>
        <p:txBody>
          <a:bodyPr vert="horz" lIns="91440" tIns="91440" rIns="91440" bIns="91440" rtlCol="0" anchor="t">
            <a:normAutofit fontScale="47500" lnSpcReduction="20000"/>
          </a:bodyPr>
          <a:lstStyle/>
          <a:p>
            <a:r>
              <a:rPr lang="en-US" dirty="0"/>
              <a:t>                                      </a:t>
            </a:r>
            <a:r>
              <a:rPr lang="en-US" sz="4000" b="1" dirty="0">
                <a:latin typeface="Arial"/>
                <a:cs typeface="Arial"/>
              </a:rPr>
              <a:t>                     </a:t>
            </a:r>
            <a:endParaRPr lang="en-US"/>
          </a:p>
          <a:p>
            <a:r>
              <a:rPr lang="en-US" sz="4000" b="1" dirty="0">
                <a:latin typeface="Arial"/>
                <a:cs typeface="Arial"/>
              </a:rPr>
              <a:t>                         Component 1: group presentation</a:t>
            </a:r>
            <a:endParaRPr lang="en-US"/>
          </a:p>
          <a:p>
            <a:r>
              <a:rPr lang="en-US" sz="4000" b="1" dirty="0">
                <a:latin typeface="Arial"/>
                <a:cs typeface="Arial"/>
              </a:rPr>
              <a:t>                                       Sarwat </a:t>
            </a:r>
            <a:r>
              <a:rPr lang="en-US" sz="4000" b="1" dirty="0" err="1">
                <a:latin typeface="Arial"/>
                <a:cs typeface="Arial"/>
              </a:rPr>
              <a:t>jabeen</a:t>
            </a:r>
            <a:r>
              <a:rPr lang="en-US" sz="4000" b="1" dirty="0">
                <a:latin typeface="Arial"/>
                <a:cs typeface="Arial"/>
              </a:rPr>
              <a:t> (2536481)</a:t>
            </a:r>
          </a:p>
          <a:p>
            <a:r>
              <a:rPr lang="en-US" sz="4000" b="1" dirty="0">
                <a:latin typeface="Arial"/>
                <a:cs typeface="Arial"/>
              </a:rPr>
              <a:t>                                       Zabeen </a:t>
            </a:r>
            <a:r>
              <a:rPr lang="en-US" sz="4000" b="1" dirty="0" err="1">
                <a:latin typeface="Arial"/>
                <a:cs typeface="Arial"/>
              </a:rPr>
              <a:t>akhtar</a:t>
            </a:r>
            <a:r>
              <a:rPr lang="en-US" sz="4000" b="1" dirty="0">
                <a:latin typeface="Arial"/>
                <a:cs typeface="Arial"/>
              </a:rPr>
              <a:t> (2540389 )</a:t>
            </a:r>
          </a:p>
          <a:p>
            <a:r>
              <a:rPr lang="en-US" sz="4000" b="1">
                <a:latin typeface="Arial"/>
                <a:cs typeface="Arial"/>
              </a:rPr>
              <a:t>                                      Haleema begum (2519777)</a:t>
            </a:r>
            <a:endParaRPr lang="en-US" sz="4000" b="1" dirty="0">
              <a:latin typeface="Arial"/>
              <a:cs typeface="Arial"/>
            </a:endParaRPr>
          </a:p>
          <a:p>
            <a:r>
              <a:rPr lang="en-US" sz="4000" b="1" dirty="0">
                <a:latin typeface="Arial"/>
                <a:cs typeface="Arial"/>
              </a:rPr>
              <a:t>                                 Charlie-</a:t>
            </a:r>
            <a:r>
              <a:rPr lang="en-US" sz="4000" b="1" dirty="0" err="1">
                <a:latin typeface="Arial"/>
                <a:cs typeface="Arial"/>
              </a:rPr>
              <a:t>ann</a:t>
            </a:r>
            <a:r>
              <a:rPr lang="en-US" sz="4000" b="1" dirty="0">
                <a:latin typeface="Arial"/>
                <a:cs typeface="Arial"/>
              </a:rPr>
              <a:t> </a:t>
            </a:r>
            <a:r>
              <a:rPr lang="en-US" sz="4000" b="1" dirty="0" err="1">
                <a:latin typeface="Arial"/>
                <a:cs typeface="Arial"/>
              </a:rPr>
              <a:t>edwards</a:t>
            </a:r>
            <a:r>
              <a:rPr lang="en-US" sz="4000" b="1" dirty="0">
                <a:latin typeface="Arial"/>
                <a:cs typeface="Arial"/>
              </a:rPr>
              <a:t>(2519460)</a:t>
            </a:r>
          </a:p>
          <a:p>
            <a:r>
              <a:rPr lang="en-US" sz="4000" b="1">
                <a:latin typeface="Arial"/>
                <a:cs typeface="Arial"/>
              </a:rPr>
              <a:t>                                         Claire harper(2540389)</a:t>
            </a:r>
            <a:endParaRPr lang="en-US" sz="4000" b="1" dirty="0">
              <a:latin typeface="Arial"/>
              <a:cs typeface="Arial"/>
            </a:endParaRPr>
          </a:p>
          <a:p>
            <a:r>
              <a:rPr lang="en-US" sz="4000" b="1" dirty="0">
                <a:latin typeface="Arial"/>
                <a:cs typeface="Arial"/>
              </a:rPr>
              <a:t>                                   Submitted on: 15th </a:t>
            </a:r>
            <a:r>
              <a:rPr lang="en-US" sz="4000" b="1" dirty="0" err="1">
                <a:latin typeface="Arial"/>
                <a:cs typeface="Arial"/>
              </a:rPr>
              <a:t>june</a:t>
            </a:r>
            <a:r>
              <a:rPr lang="en-US" sz="4000" b="1" dirty="0">
                <a:latin typeface="Arial"/>
                <a:cs typeface="Arial"/>
              </a:rPr>
              <a:t> 2026</a:t>
            </a:r>
          </a:p>
          <a:p>
            <a:r>
              <a:rPr lang="en-US" sz="4000" b="1" dirty="0">
                <a:latin typeface="Arial"/>
                <a:cs typeface="Arial"/>
              </a:rPr>
              <a:t>                                   Lecturer: dr </a:t>
            </a:r>
            <a:r>
              <a:rPr lang="en-US" sz="4000" b="1" dirty="0" err="1">
                <a:latin typeface="Arial"/>
                <a:cs typeface="Arial"/>
              </a:rPr>
              <a:t>masud</a:t>
            </a:r>
            <a:r>
              <a:rPr lang="en-US" sz="4000" b="1" dirty="0">
                <a:latin typeface="Arial"/>
                <a:cs typeface="Arial"/>
              </a:rPr>
              <a:t> </a:t>
            </a:r>
            <a:r>
              <a:rPr lang="en-US" sz="4000" b="1" dirty="0" err="1">
                <a:latin typeface="Arial"/>
                <a:cs typeface="Arial"/>
              </a:rPr>
              <a:t>siddiqui</a:t>
            </a:r>
            <a:endParaRPr lang="en-US" sz="4000" b="1" dirty="0">
              <a:latin typeface="Arial"/>
              <a:cs typeface="Arial"/>
            </a:endParaRPr>
          </a:p>
          <a:p>
            <a:endParaRPr lang="en-US" sz="4000" b="1" dirty="0">
              <a:latin typeface="Arial"/>
              <a:cs typeface="Arial"/>
            </a:endParaRPr>
          </a:p>
          <a:p>
            <a:endParaRPr lang="en-US" sz="4000" b="1" dirty="0">
              <a:latin typeface="Arial"/>
              <a:cs typeface="Arial"/>
            </a:endParaRPr>
          </a:p>
          <a:p>
            <a:endParaRPr lang="en-US" sz="4000" b="1" dirty="0"/>
          </a:p>
          <a:p>
            <a:endParaRPr lang="en-US" sz="4000" dirty="0"/>
          </a:p>
        </p:txBody>
      </p:sp>
      <p:pic>
        <p:nvPicPr>
          <p:cNvPr id="5" name="Picture 4">
            <a:extLst>
              <a:ext uri="{FF2B5EF4-FFF2-40B4-BE49-F238E27FC236}">
                <a16:creationId xmlns:a16="http://schemas.microsoft.com/office/drawing/2014/main" id="{A07F3003-CD04-43A8-99E5-F5DE8B396C94}"/>
              </a:ext>
            </a:extLst>
          </p:cNvPr>
          <p:cNvPicPr>
            <a:picLocks noChangeAspect="1"/>
          </p:cNvPicPr>
          <p:nvPr/>
        </p:nvPicPr>
        <p:blipFill>
          <a:blip r:embed="rId3"/>
          <a:stretch>
            <a:fillRect/>
          </a:stretch>
        </p:blipFill>
        <p:spPr>
          <a:xfrm>
            <a:off x="10020645" y="4902"/>
            <a:ext cx="2169354" cy="1446236"/>
          </a:xfrm>
          <a:prstGeom prst="rect">
            <a:avLst/>
          </a:prstGeom>
        </p:spPr>
      </p:pic>
    </p:spTree>
    <p:extLst>
      <p:ext uri="{BB962C8B-B14F-4D97-AF65-F5344CB8AC3E}">
        <p14:creationId xmlns:p14="http://schemas.microsoft.com/office/powerpoint/2010/main" val="2235678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44D60-75D8-4720-861A-87E1775709BC}"/>
              </a:ext>
            </a:extLst>
          </p:cNvPr>
          <p:cNvSpPr>
            <a:spLocks noGrp="1"/>
          </p:cNvSpPr>
          <p:nvPr>
            <p:ph type="title"/>
          </p:nvPr>
        </p:nvSpPr>
        <p:spPr/>
        <p:txBody>
          <a:bodyPr/>
          <a:lstStyle/>
          <a:p>
            <a:pPr algn="ctr"/>
            <a:r>
              <a:rPr lang="en-GB" dirty="0"/>
              <a:t>Understanding Care-Related Documentation</a:t>
            </a:r>
            <a:endParaRPr lang="en-KE" dirty="0"/>
          </a:p>
        </p:txBody>
      </p:sp>
      <p:sp>
        <p:nvSpPr>
          <p:cNvPr id="3" name="Content Placeholder 2">
            <a:extLst>
              <a:ext uri="{FF2B5EF4-FFF2-40B4-BE49-F238E27FC236}">
                <a16:creationId xmlns:a16="http://schemas.microsoft.com/office/drawing/2014/main" id="{E48D5766-2D68-4BA7-9E97-78C9E984E8DF}"/>
              </a:ext>
            </a:extLst>
          </p:cNvPr>
          <p:cNvSpPr>
            <a:spLocks noGrp="1"/>
          </p:cNvSpPr>
          <p:nvPr>
            <p:ph idx="1"/>
          </p:nvPr>
        </p:nvSpPr>
        <p:spPr>
          <a:solidFill>
            <a:schemeClr val="accent1">
              <a:lumMod val="20000"/>
              <a:lumOff val="80000"/>
            </a:schemeClr>
          </a:solidFill>
        </p:spPr>
        <p:txBody>
          <a:bodyPr>
            <a:normAutofit fontScale="92500" lnSpcReduction="20000"/>
          </a:bodyPr>
          <a:lstStyle/>
          <a:p>
            <a:pPr marL="0" indent="0">
              <a:buNone/>
            </a:pPr>
            <a:r>
              <a:rPr lang="en-US" b="1" i="1" dirty="0"/>
              <a:t>What the Workplace Task Involves</a:t>
            </a:r>
          </a:p>
          <a:p>
            <a:r>
              <a:rPr lang="en-US" dirty="0"/>
              <a:t>Recording resident care plans</a:t>
            </a:r>
          </a:p>
          <a:p>
            <a:r>
              <a:rPr lang="en-US" dirty="0"/>
              <a:t>Documenting daily observations and treatments</a:t>
            </a:r>
          </a:p>
          <a:p>
            <a:r>
              <a:rPr lang="en-US" dirty="0"/>
              <a:t>Recording medication information</a:t>
            </a:r>
          </a:p>
          <a:p>
            <a:r>
              <a:rPr lang="en-US" dirty="0"/>
              <a:t>Maintaining incident and accident reports</a:t>
            </a:r>
          </a:p>
          <a:p>
            <a:r>
              <a:rPr lang="en-US" dirty="0"/>
              <a:t>Updating resident health information</a:t>
            </a:r>
          </a:p>
          <a:p>
            <a:r>
              <a:rPr lang="en-US" dirty="0"/>
              <a:t>Supporting communication between staff</a:t>
            </a:r>
          </a:p>
          <a:p>
            <a:r>
              <a:rPr lang="en-US" dirty="0"/>
              <a:t>Ensuring compliance with healthcare regulations</a:t>
            </a:r>
            <a:endParaRPr lang="en-KE" dirty="0"/>
          </a:p>
        </p:txBody>
      </p:sp>
      <p:pic>
        <p:nvPicPr>
          <p:cNvPr id="6" name="Picture 5">
            <a:extLst>
              <a:ext uri="{FF2B5EF4-FFF2-40B4-BE49-F238E27FC236}">
                <a16:creationId xmlns:a16="http://schemas.microsoft.com/office/drawing/2014/main" id="{0BB5346F-C0B4-42EA-963A-5116FC8D20E8}"/>
              </a:ext>
            </a:extLst>
          </p:cNvPr>
          <p:cNvPicPr>
            <a:picLocks noChangeAspect="1"/>
          </p:cNvPicPr>
          <p:nvPr/>
        </p:nvPicPr>
        <p:blipFill>
          <a:blip r:embed="rId3"/>
          <a:stretch>
            <a:fillRect/>
          </a:stretch>
        </p:blipFill>
        <p:spPr>
          <a:xfrm>
            <a:off x="8488906" y="1853754"/>
            <a:ext cx="3314629" cy="3643741"/>
          </a:xfrm>
          <a:prstGeom prst="rect">
            <a:avLst/>
          </a:prstGeom>
        </p:spPr>
      </p:pic>
    </p:spTree>
    <p:extLst>
      <p:ext uri="{BB962C8B-B14F-4D97-AF65-F5344CB8AC3E}">
        <p14:creationId xmlns:p14="http://schemas.microsoft.com/office/powerpoint/2010/main" val="3680142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0ABC2-C748-443E-B245-71E1859310AD}"/>
              </a:ext>
            </a:extLst>
          </p:cNvPr>
          <p:cNvSpPr>
            <a:spLocks noGrp="1"/>
          </p:cNvSpPr>
          <p:nvPr>
            <p:ph type="title"/>
          </p:nvPr>
        </p:nvSpPr>
        <p:spPr>
          <a:xfrm>
            <a:off x="444761" y="804519"/>
            <a:ext cx="8262511" cy="1049235"/>
          </a:xfrm>
        </p:spPr>
        <p:txBody>
          <a:bodyPr/>
          <a:lstStyle/>
          <a:p>
            <a:pPr algn="ctr"/>
            <a:r>
              <a:rPr lang="en-GB" dirty="0"/>
              <a:t>Selected Microsoft 365 Tool: Microsoft word</a:t>
            </a:r>
            <a:endParaRPr lang="en-KE" dirty="0"/>
          </a:p>
        </p:txBody>
      </p:sp>
      <p:sp>
        <p:nvSpPr>
          <p:cNvPr id="3" name="Content Placeholder 2">
            <a:extLst>
              <a:ext uri="{FF2B5EF4-FFF2-40B4-BE49-F238E27FC236}">
                <a16:creationId xmlns:a16="http://schemas.microsoft.com/office/drawing/2014/main" id="{1A4CC072-7691-4674-91BF-0D33C35E4A5C}"/>
              </a:ext>
            </a:extLst>
          </p:cNvPr>
          <p:cNvSpPr>
            <a:spLocks noGrp="1"/>
          </p:cNvSpPr>
          <p:nvPr>
            <p:ph idx="1"/>
          </p:nvPr>
        </p:nvSpPr>
        <p:spPr>
          <a:solidFill>
            <a:schemeClr val="accent2">
              <a:lumMod val="20000"/>
              <a:lumOff val="80000"/>
            </a:schemeClr>
          </a:solidFill>
        </p:spPr>
        <p:txBody>
          <a:bodyPr>
            <a:normAutofit fontScale="92500" lnSpcReduction="20000"/>
          </a:bodyPr>
          <a:lstStyle/>
          <a:p>
            <a:pPr marL="0" indent="0">
              <a:buNone/>
            </a:pPr>
            <a:r>
              <a:rPr lang="en-GB" b="1" i="1" dirty="0"/>
              <a:t>This tool is recommended simply because:</a:t>
            </a:r>
          </a:p>
          <a:p>
            <a:r>
              <a:rPr lang="en-GB" dirty="0"/>
              <a:t>It creates professional care documents</a:t>
            </a:r>
          </a:p>
          <a:p>
            <a:r>
              <a:rPr lang="en-GB" dirty="0"/>
              <a:t>Easy to edit and update information (Martin and Stanford 2020,pp 1241-1252).</a:t>
            </a:r>
          </a:p>
          <a:p>
            <a:r>
              <a:rPr lang="en-GB" dirty="0"/>
              <a:t>Supports document templates</a:t>
            </a:r>
          </a:p>
          <a:p>
            <a:r>
              <a:rPr lang="en-GB" dirty="0"/>
              <a:t>Includes spelling and grammar tools</a:t>
            </a:r>
          </a:p>
          <a:p>
            <a:r>
              <a:rPr lang="en-GB" dirty="0"/>
              <a:t>Allows document formatting and organisation</a:t>
            </a:r>
          </a:p>
          <a:p>
            <a:r>
              <a:rPr lang="en-GB" dirty="0"/>
              <a:t>Compatible with other Microsoft 365 tools</a:t>
            </a:r>
          </a:p>
          <a:p>
            <a:r>
              <a:rPr lang="en-GB" dirty="0"/>
              <a:t>Widely used and familiar to staff</a:t>
            </a:r>
            <a:endParaRPr lang="en-KE" dirty="0"/>
          </a:p>
        </p:txBody>
      </p:sp>
      <p:pic>
        <p:nvPicPr>
          <p:cNvPr id="8" name="Picture 7">
            <a:extLst>
              <a:ext uri="{FF2B5EF4-FFF2-40B4-BE49-F238E27FC236}">
                <a16:creationId xmlns:a16="http://schemas.microsoft.com/office/drawing/2014/main" id="{708F0038-C47C-403D-B68D-EAE7EA4178AE}"/>
              </a:ext>
            </a:extLst>
          </p:cNvPr>
          <p:cNvPicPr>
            <a:picLocks noChangeAspect="1"/>
          </p:cNvPicPr>
          <p:nvPr/>
        </p:nvPicPr>
        <p:blipFill>
          <a:blip r:embed="rId3"/>
          <a:stretch>
            <a:fillRect/>
          </a:stretch>
        </p:blipFill>
        <p:spPr>
          <a:xfrm>
            <a:off x="8902890" y="0"/>
            <a:ext cx="3289110" cy="2181552"/>
          </a:xfrm>
          <a:prstGeom prst="rect">
            <a:avLst/>
          </a:prstGeom>
        </p:spPr>
      </p:pic>
    </p:spTree>
    <p:extLst>
      <p:ext uri="{BB962C8B-B14F-4D97-AF65-F5344CB8AC3E}">
        <p14:creationId xmlns:p14="http://schemas.microsoft.com/office/powerpoint/2010/main" val="1031819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20BEB-BA24-4BE3-ABAE-82D887441E6B}"/>
              </a:ext>
            </a:extLst>
          </p:cNvPr>
          <p:cNvSpPr>
            <a:spLocks noGrp="1"/>
          </p:cNvSpPr>
          <p:nvPr>
            <p:ph type="title"/>
          </p:nvPr>
        </p:nvSpPr>
        <p:spPr>
          <a:xfrm>
            <a:off x="1451579" y="804520"/>
            <a:ext cx="9603275" cy="587136"/>
          </a:xfrm>
          <a:solidFill>
            <a:schemeClr val="accent2">
              <a:lumMod val="20000"/>
              <a:lumOff val="80000"/>
            </a:schemeClr>
          </a:solidFill>
        </p:spPr>
        <p:txBody>
          <a:bodyPr/>
          <a:lstStyle/>
          <a:p>
            <a:pPr algn="ctr"/>
            <a:r>
              <a:rPr lang="en-US" dirty="0"/>
              <a:t>Why Microsoft Word Is Suitable</a:t>
            </a:r>
            <a:endParaRPr lang="en-KE" dirty="0"/>
          </a:p>
        </p:txBody>
      </p:sp>
      <p:sp>
        <p:nvSpPr>
          <p:cNvPr id="3" name="Content Placeholder 2">
            <a:extLst>
              <a:ext uri="{FF2B5EF4-FFF2-40B4-BE49-F238E27FC236}">
                <a16:creationId xmlns:a16="http://schemas.microsoft.com/office/drawing/2014/main" id="{FAE33BD2-6364-410F-B71B-242211A153FD}"/>
              </a:ext>
            </a:extLst>
          </p:cNvPr>
          <p:cNvSpPr>
            <a:spLocks noGrp="1"/>
          </p:cNvSpPr>
          <p:nvPr>
            <p:ph idx="1"/>
          </p:nvPr>
        </p:nvSpPr>
        <p:spPr/>
        <p:txBody>
          <a:bodyPr>
            <a:normAutofit fontScale="92500" lnSpcReduction="20000"/>
          </a:bodyPr>
          <a:lstStyle/>
          <a:p>
            <a:pPr marL="0" indent="0">
              <a:buNone/>
            </a:pPr>
            <a:r>
              <a:rPr lang="en-US" b="1" i="1" dirty="0"/>
              <a:t>Benefits for Riverdale Nursing Home</a:t>
            </a:r>
            <a:endParaRPr lang="en-GB" b="1" i="1" dirty="0"/>
          </a:p>
          <a:p>
            <a:r>
              <a:rPr lang="en-GB" dirty="0"/>
              <a:t>Produces clear and professional records (</a:t>
            </a:r>
            <a:r>
              <a:rPr lang="en-GB" dirty="0" err="1"/>
              <a:t>Abdulkhaled</a:t>
            </a:r>
            <a:r>
              <a:rPr lang="en-GB" dirty="0"/>
              <a:t> and </a:t>
            </a:r>
            <a:r>
              <a:rPr lang="en-GB" dirty="0" err="1"/>
              <a:t>Pangandaman</a:t>
            </a:r>
            <a:r>
              <a:rPr lang="en-GB" dirty="0"/>
              <a:t>, 2025, pp 103-112).</a:t>
            </a:r>
          </a:p>
          <a:p>
            <a:r>
              <a:rPr lang="en-GB" dirty="0"/>
              <a:t>Standardises documentation practices</a:t>
            </a:r>
          </a:p>
          <a:p>
            <a:r>
              <a:rPr lang="en-GB" dirty="0"/>
              <a:t>Reduces documentation errors</a:t>
            </a:r>
          </a:p>
          <a:p>
            <a:r>
              <a:rPr lang="en-GB" dirty="0"/>
              <a:t>Makes information easier to read</a:t>
            </a:r>
          </a:p>
          <a:p>
            <a:r>
              <a:rPr lang="en-GB" dirty="0"/>
              <a:t>Supports detailed resident records</a:t>
            </a:r>
          </a:p>
          <a:p>
            <a:r>
              <a:rPr lang="en-GB" dirty="0"/>
              <a:t>Allows quick updates to documents</a:t>
            </a:r>
          </a:p>
          <a:p>
            <a:r>
              <a:rPr lang="en-GB" dirty="0"/>
              <a:t>Improves consistency across departments</a:t>
            </a:r>
            <a:endParaRPr lang="en-KE" dirty="0"/>
          </a:p>
        </p:txBody>
      </p:sp>
    </p:spTree>
    <p:extLst>
      <p:ext uri="{BB962C8B-B14F-4D97-AF65-F5344CB8AC3E}">
        <p14:creationId xmlns:p14="http://schemas.microsoft.com/office/powerpoint/2010/main" val="2920873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A2D8D-D508-42C1-97E2-6B2F5D4949A7}"/>
              </a:ext>
            </a:extLst>
          </p:cNvPr>
          <p:cNvSpPr>
            <a:spLocks noGrp="1"/>
          </p:cNvSpPr>
          <p:nvPr>
            <p:ph type="title"/>
          </p:nvPr>
        </p:nvSpPr>
        <p:spPr/>
        <p:txBody>
          <a:bodyPr/>
          <a:lstStyle/>
          <a:p>
            <a:pPr algn="ctr"/>
            <a:r>
              <a:rPr lang="en-US" dirty="0"/>
              <a:t>How Word Improves Efficiency and Communication</a:t>
            </a:r>
            <a:endParaRPr lang="en-KE" dirty="0"/>
          </a:p>
        </p:txBody>
      </p:sp>
      <p:sp>
        <p:nvSpPr>
          <p:cNvPr id="3" name="Content Placeholder 2">
            <a:extLst>
              <a:ext uri="{FF2B5EF4-FFF2-40B4-BE49-F238E27FC236}">
                <a16:creationId xmlns:a16="http://schemas.microsoft.com/office/drawing/2014/main" id="{6A73C836-B8B1-400E-9822-32CE1D43B0EC}"/>
              </a:ext>
            </a:extLst>
          </p:cNvPr>
          <p:cNvSpPr>
            <a:spLocks noGrp="1"/>
          </p:cNvSpPr>
          <p:nvPr>
            <p:ph idx="1"/>
          </p:nvPr>
        </p:nvSpPr>
        <p:spPr/>
        <p:txBody>
          <a:bodyPr>
            <a:normAutofit fontScale="92500" lnSpcReduction="20000"/>
          </a:bodyPr>
          <a:lstStyle/>
          <a:p>
            <a:pPr marL="0" indent="0">
              <a:buNone/>
            </a:pPr>
            <a:r>
              <a:rPr lang="en-GB" b="1" i="1" dirty="0"/>
              <a:t>Operational Improvements</a:t>
            </a:r>
            <a:endParaRPr lang="en-US" b="1" i="1" dirty="0"/>
          </a:p>
          <a:p>
            <a:r>
              <a:rPr lang="en-US" dirty="0"/>
              <a:t>Faster creation of care documents</a:t>
            </a:r>
          </a:p>
          <a:p>
            <a:r>
              <a:rPr lang="en-US" dirty="0"/>
              <a:t>Easier sharing of resident information</a:t>
            </a:r>
          </a:p>
          <a:p>
            <a:r>
              <a:rPr lang="en-US" dirty="0"/>
              <a:t>Improved accuracy of records</a:t>
            </a:r>
          </a:p>
          <a:p>
            <a:r>
              <a:rPr lang="en-US" dirty="0"/>
              <a:t>Better continuity of care between shifts</a:t>
            </a:r>
          </a:p>
          <a:p>
            <a:r>
              <a:rPr lang="en-US" dirty="0"/>
              <a:t>Reduced paperwork duplication</a:t>
            </a:r>
          </a:p>
          <a:p>
            <a:r>
              <a:rPr lang="en-US" dirty="0"/>
              <a:t>Supports professional reporting</a:t>
            </a:r>
          </a:p>
          <a:p>
            <a:r>
              <a:rPr lang="en-US" dirty="0"/>
              <a:t>Simplifies document updates and revisions</a:t>
            </a:r>
            <a:endParaRPr lang="en-KE" dirty="0"/>
          </a:p>
        </p:txBody>
      </p:sp>
      <p:pic>
        <p:nvPicPr>
          <p:cNvPr id="6" name="Picture 5">
            <a:extLst>
              <a:ext uri="{FF2B5EF4-FFF2-40B4-BE49-F238E27FC236}">
                <a16:creationId xmlns:a16="http://schemas.microsoft.com/office/drawing/2014/main" id="{40B483CB-E73B-4822-B6E0-C9A3EC494CD7}"/>
              </a:ext>
            </a:extLst>
          </p:cNvPr>
          <p:cNvPicPr>
            <a:picLocks noChangeAspect="1"/>
          </p:cNvPicPr>
          <p:nvPr/>
        </p:nvPicPr>
        <p:blipFill>
          <a:blip r:embed="rId3"/>
          <a:stretch>
            <a:fillRect/>
          </a:stretch>
        </p:blipFill>
        <p:spPr>
          <a:xfrm>
            <a:off x="7092145" y="2185987"/>
            <a:ext cx="4476750" cy="2486025"/>
          </a:xfrm>
          <a:prstGeom prst="rect">
            <a:avLst/>
          </a:prstGeom>
        </p:spPr>
      </p:pic>
    </p:spTree>
    <p:extLst>
      <p:ext uri="{BB962C8B-B14F-4D97-AF65-F5344CB8AC3E}">
        <p14:creationId xmlns:p14="http://schemas.microsoft.com/office/powerpoint/2010/main" val="3705550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07AB6-F0F9-406A-81AF-312DB746F0E6}"/>
              </a:ext>
            </a:extLst>
          </p:cNvPr>
          <p:cNvSpPr>
            <a:spLocks noGrp="1"/>
          </p:cNvSpPr>
          <p:nvPr>
            <p:ph type="title"/>
          </p:nvPr>
        </p:nvSpPr>
        <p:spPr>
          <a:xfrm>
            <a:off x="928716" y="687468"/>
            <a:ext cx="7380884" cy="1059305"/>
          </a:xfrm>
        </p:spPr>
        <p:txBody>
          <a:bodyPr/>
          <a:lstStyle/>
          <a:p>
            <a:pPr algn="ctr"/>
            <a:r>
              <a:rPr lang="en-US" dirty="0"/>
              <a:t>Advantages and Limitations of Microsoft Word</a:t>
            </a:r>
            <a:endParaRPr lang="en-KE" dirty="0"/>
          </a:p>
        </p:txBody>
      </p:sp>
      <p:sp>
        <p:nvSpPr>
          <p:cNvPr id="4" name="Content Placeholder 3">
            <a:extLst>
              <a:ext uri="{FF2B5EF4-FFF2-40B4-BE49-F238E27FC236}">
                <a16:creationId xmlns:a16="http://schemas.microsoft.com/office/drawing/2014/main" id="{A9DF146C-A008-42D3-B586-4AEB105F3FB4}"/>
              </a:ext>
            </a:extLst>
          </p:cNvPr>
          <p:cNvSpPr>
            <a:spLocks noGrp="1"/>
          </p:cNvSpPr>
          <p:nvPr>
            <p:ph sz="half" idx="1"/>
          </p:nvPr>
        </p:nvSpPr>
        <p:spPr/>
        <p:txBody>
          <a:bodyPr>
            <a:normAutofit fontScale="55000" lnSpcReduction="20000"/>
          </a:bodyPr>
          <a:lstStyle/>
          <a:p>
            <a:pPr marL="0" indent="0">
              <a:buNone/>
            </a:pPr>
            <a:r>
              <a:rPr lang="en-GB" b="1" dirty="0"/>
              <a:t>Advantages of Microsoft Word</a:t>
            </a:r>
          </a:p>
          <a:p>
            <a:r>
              <a:rPr lang="en-GB" dirty="0"/>
              <a:t>Easy to learn and use (</a:t>
            </a:r>
            <a:r>
              <a:rPr lang="en-GB" dirty="0" err="1"/>
              <a:t>Adakole</a:t>
            </a:r>
            <a:r>
              <a:rPr lang="en-GB" dirty="0"/>
              <a:t> et al., 2025, p. 33).</a:t>
            </a:r>
          </a:p>
          <a:p>
            <a:r>
              <a:rPr lang="en-GB" dirty="0"/>
              <a:t>Professional document formatting</a:t>
            </a:r>
          </a:p>
          <a:p>
            <a:r>
              <a:rPr lang="en-GB" dirty="0"/>
              <a:t>Built-in spelling and grammar checking</a:t>
            </a:r>
          </a:p>
          <a:p>
            <a:r>
              <a:rPr lang="en-GB" dirty="0"/>
              <a:t>Supports templates and standard forms</a:t>
            </a:r>
          </a:p>
          <a:p>
            <a:r>
              <a:rPr lang="en-GB" dirty="0"/>
              <a:t>Saves time when creating documents</a:t>
            </a:r>
          </a:p>
          <a:p>
            <a:r>
              <a:rPr lang="en-GB" dirty="0"/>
              <a:t>Allows detailed record keeping</a:t>
            </a:r>
          </a:p>
          <a:p>
            <a:r>
              <a:rPr lang="en-GB" dirty="0"/>
              <a:t>Compatible with other Microsoft 365 tools</a:t>
            </a:r>
          </a:p>
          <a:p>
            <a:r>
              <a:rPr lang="en-GB" dirty="0"/>
              <a:t>Easy to print and share documents</a:t>
            </a:r>
          </a:p>
          <a:p>
            <a:r>
              <a:rPr lang="en-GB" dirty="0"/>
              <a:t>Enables consistent documentation across staff</a:t>
            </a:r>
          </a:p>
          <a:p>
            <a:r>
              <a:rPr lang="en-GB" dirty="0"/>
              <a:t>Supports secure password-protected documents</a:t>
            </a:r>
            <a:endParaRPr lang="en-KE" dirty="0"/>
          </a:p>
        </p:txBody>
      </p:sp>
      <p:sp>
        <p:nvSpPr>
          <p:cNvPr id="5" name="Content Placeholder 4">
            <a:extLst>
              <a:ext uri="{FF2B5EF4-FFF2-40B4-BE49-F238E27FC236}">
                <a16:creationId xmlns:a16="http://schemas.microsoft.com/office/drawing/2014/main" id="{BE89B437-01BB-4094-8837-42A37EF2E60F}"/>
              </a:ext>
            </a:extLst>
          </p:cNvPr>
          <p:cNvSpPr>
            <a:spLocks noGrp="1"/>
          </p:cNvSpPr>
          <p:nvPr>
            <p:ph sz="half" idx="2"/>
          </p:nvPr>
        </p:nvSpPr>
        <p:spPr/>
        <p:txBody>
          <a:bodyPr>
            <a:normAutofit fontScale="55000" lnSpcReduction="20000"/>
          </a:bodyPr>
          <a:lstStyle/>
          <a:p>
            <a:pPr marL="0" indent="0">
              <a:buNone/>
            </a:pPr>
            <a:r>
              <a:rPr lang="en-GB" b="1" dirty="0"/>
              <a:t>Limitations of Microsoft Word</a:t>
            </a:r>
            <a:endParaRPr lang="en-US" b="1" dirty="0"/>
          </a:p>
          <a:p>
            <a:r>
              <a:rPr lang="en-US" dirty="0"/>
              <a:t>Requires manual data entry</a:t>
            </a:r>
          </a:p>
          <a:p>
            <a:r>
              <a:rPr lang="en-US" dirty="0"/>
              <a:t>Human errors can still occur</a:t>
            </a:r>
          </a:p>
          <a:p>
            <a:r>
              <a:rPr lang="en-US" dirty="0"/>
              <a:t>Documents may become duplicated</a:t>
            </a:r>
          </a:p>
          <a:p>
            <a:r>
              <a:rPr lang="en-US" dirty="0"/>
              <a:t>Version control issues can arise</a:t>
            </a:r>
          </a:p>
          <a:p>
            <a:r>
              <a:rPr lang="en-US" dirty="0"/>
              <a:t>Limited real-time collaboration compared to Teams</a:t>
            </a:r>
          </a:p>
          <a:p>
            <a:r>
              <a:rPr lang="en-US" dirty="0"/>
              <a:t>Staff may forget to update records</a:t>
            </a:r>
          </a:p>
          <a:p>
            <a:r>
              <a:rPr lang="en-US" dirty="0"/>
              <a:t>Risk of accidental deletion or modification (</a:t>
            </a:r>
            <a:r>
              <a:rPr lang="en-US" dirty="0" err="1"/>
              <a:t>Moeti</a:t>
            </a:r>
            <a:r>
              <a:rPr lang="en-US" dirty="0"/>
              <a:t> et al., 2010, pp 107-119).</a:t>
            </a:r>
          </a:p>
          <a:p>
            <a:r>
              <a:rPr lang="en-US" dirty="0"/>
              <a:t>Requires secure storage procedures</a:t>
            </a:r>
          </a:p>
          <a:p>
            <a:r>
              <a:rPr lang="en-US" dirty="0"/>
              <a:t>Large numbers of documents can become difficult to organize</a:t>
            </a:r>
          </a:p>
          <a:p>
            <a:r>
              <a:rPr lang="en-US" dirty="0"/>
              <a:t>Staff may use different formats if templates are not enforced</a:t>
            </a:r>
            <a:endParaRPr lang="en-KE" dirty="0"/>
          </a:p>
        </p:txBody>
      </p:sp>
      <p:pic>
        <p:nvPicPr>
          <p:cNvPr id="9" name="Picture 8">
            <a:extLst>
              <a:ext uri="{FF2B5EF4-FFF2-40B4-BE49-F238E27FC236}">
                <a16:creationId xmlns:a16="http://schemas.microsoft.com/office/drawing/2014/main" id="{8822405D-EB09-4974-B728-81AC16ECC381}"/>
              </a:ext>
            </a:extLst>
          </p:cNvPr>
          <p:cNvPicPr>
            <a:picLocks noChangeAspect="1"/>
          </p:cNvPicPr>
          <p:nvPr/>
        </p:nvPicPr>
        <p:blipFill>
          <a:blip r:embed="rId3"/>
          <a:stretch>
            <a:fillRect/>
          </a:stretch>
        </p:blipFill>
        <p:spPr>
          <a:xfrm>
            <a:off x="8626273" y="0"/>
            <a:ext cx="3565727" cy="1746773"/>
          </a:xfrm>
          <a:prstGeom prst="rect">
            <a:avLst/>
          </a:prstGeom>
        </p:spPr>
      </p:pic>
    </p:spTree>
    <p:extLst>
      <p:ext uri="{BB962C8B-B14F-4D97-AF65-F5344CB8AC3E}">
        <p14:creationId xmlns:p14="http://schemas.microsoft.com/office/powerpoint/2010/main" val="2981924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14E46-0834-4A7E-8442-6267F0364354}"/>
              </a:ext>
            </a:extLst>
          </p:cNvPr>
          <p:cNvSpPr>
            <a:spLocks noGrp="1"/>
          </p:cNvSpPr>
          <p:nvPr>
            <p:ph type="title"/>
          </p:nvPr>
        </p:nvSpPr>
        <p:spPr/>
        <p:txBody>
          <a:bodyPr/>
          <a:lstStyle/>
          <a:p>
            <a:pPr algn="ctr"/>
            <a:r>
              <a:rPr lang="en-GB" dirty="0"/>
              <a:t>Conclusion</a:t>
            </a:r>
            <a:endParaRPr lang="en-KE" dirty="0"/>
          </a:p>
        </p:txBody>
      </p:sp>
      <p:sp>
        <p:nvSpPr>
          <p:cNvPr id="3" name="Content Placeholder 2">
            <a:extLst>
              <a:ext uri="{FF2B5EF4-FFF2-40B4-BE49-F238E27FC236}">
                <a16:creationId xmlns:a16="http://schemas.microsoft.com/office/drawing/2014/main" id="{6EE3FEF0-89CB-43D7-8FAE-E96C001BB7BF}"/>
              </a:ext>
            </a:extLst>
          </p:cNvPr>
          <p:cNvSpPr>
            <a:spLocks noGrp="1"/>
          </p:cNvSpPr>
          <p:nvPr>
            <p:ph idx="1"/>
          </p:nvPr>
        </p:nvSpPr>
        <p:spPr>
          <a:solidFill>
            <a:schemeClr val="accent2">
              <a:lumMod val="20000"/>
              <a:lumOff val="80000"/>
            </a:schemeClr>
          </a:solidFill>
        </p:spPr>
        <p:txBody>
          <a:bodyPr/>
          <a:lstStyle/>
          <a:p>
            <a:r>
              <a:rPr lang="en-US" dirty="0"/>
              <a:t>Care-related documentation is essential at Riverdale</a:t>
            </a:r>
          </a:p>
          <a:p>
            <a:r>
              <a:rPr lang="en-US" dirty="0"/>
              <a:t>Microsoft Word is the most suitable tool</a:t>
            </a:r>
          </a:p>
          <a:p>
            <a:r>
              <a:rPr lang="en-US" dirty="0"/>
              <a:t>Supports accurate and professional records</a:t>
            </a:r>
          </a:p>
          <a:p>
            <a:r>
              <a:rPr lang="en-US" dirty="0"/>
              <a:t>Improves efficiency and continuity of care</a:t>
            </a:r>
          </a:p>
          <a:p>
            <a:r>
              <a:rPr lang="en-US" dirty="0"/>
              <a:t>Enhances communication between staff</a:t>
            </a:r>
          </a:p>
          <a:p>
            <a:r>
              <a:rPr lang="en-US" dirty="0"/>
              <a:t>Helps maintain compliance and accountability</a:t>
            </a:r>
          </a:p>
          <a:p>
            <a:r>
              <a:rPr lang="en-US" dirty="0"/>
              <a:t>Contributes to better resident outcomes</a:t>
            </a:r>
            <a:endParaRPr lang="en-KE" dirty="0"/>
          </a:p>
        </p:txBody>
      </p:sp>
    </p:spTree>
    <p:extLst>
      <p:ext uri="{BB962C8B-B14F-4D97-AF65-F5344CB8AC3E}">
        <p14:creationId xmlns:p14="http://schemas.microsoft.com/office/powerpoint/2010/main" val="3427532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A49EF-F68E-4D6B-9F3E-BB73E7ABB902}"/>
              </a:ext>
            </a:extLst>
          </p:cNvPr>
          <p:cNvSpPr>
            <a:spLocks noGrp="1"/>
          </p:cNvSpPr>
          <p:nvPr>
            <p:ph type="title"/>
          </p:nvPr>
        </p:nvSpPr>
        <p:spPr/>
        <p:txBody>
          <a:bodyPr/>
          <a:lstStyle/>
          <a:p>
            <a:pPr algn="ctr"/>
            <a:r>
              <a:rPr lang="en-US" dirty="0"/>
              <a:t>References</a:t>
            </a:r>
            <a:endParaRPr lang="en-KE" dirty="0"/>
          </a:p>
        </p:txBody>
      </p:sp>
      <p:sp>
        <p:nvSpPr>
          <p:cNvPr id="3" name="Content Placeholder 2">
            <a:extLst>
              <a:ext uri="{FF2B5EF4-FFF2-40B4-BE49-F238E27FC236}">
                <a16:creationId xmlns:a16="http://schemas.microsoft.com/office/drawing/2014/main" id="{067B6C54-5A93-4A2F-8546-12AF2E58CB83}"/>
              </a:ext>
            </a:extLst>
          </p:cNvPr>
          <p:cNvSpPr>
            <a:spLocks noGrp="1"/>
          </p:cNvSpPr>
          <p:nvPr>
            <p:ph idx="1"/>
          </p:nvPr>
        </p:nvSpPr>
        <p:spPr/>
        <p:txBody>
          <a:bodyPr>
            <a:normAutofit fontScale="85000" lnSpcReduction="10000"/>
          </a:bodyPr>
          <a:lstStyle/>
          <a:p>
            <a:pPr marL="0" indent="0">
              <a:buNone/>
            </a:pPr>
            <a:r>
              <a:rPr lang="en-US" dirty="0" err="1"/>
              <a:t>Abdulkhaled</a:t>
            </a:r>
            <a:r>
              <a:rPr lang="en-US" dirty="0"/>
              <a:t>, S.A.J. and </a:t>
            </a:r>
            <a:r>
              <a:rPr lang="en-US" dirty="0" err="1"/>
              <a:t>Pangandaman</a:t>
            </a:r>
            <a:r>
              <a:rPr lang="en-US" dirty="0"/>
              <a:t>, H.K., 2025. Computer Literacy and Utilization of Health Information Technology in Nurses' Documentation and Plan of Care. Journal of Client-Centered Nursing Care, 11(2), pp.103-112.</a:t>
            </a:r>
          </a:p>
          <a:p>
            <a:pPr marL="0" indent="0">
              <a:buNone/>
            </a:pPr>
            <a:r>
              <a:rPr lang="en-US" dirty="0" err="1"/>
              <a:t>Adakole</a:t>
            </a:r>
            <a:r>
              <a:rPr lang="en-US" dirty="0"/>
              <a:t>, E., </a:t>
            </a:r>
            <a:r>
              <a:rPr lang="en-US" dirty="0" err="1"/>
              <a:t>Lasisi</a:t>
            </a:r>
            <a:r>
              <a:rPr lang="en-US" dirty="0"/>
              <a:t>, F.A. and </a:t>
            </a:r>
            <a:r>
              <a:rPr lang="en-US" dirty="0" err="1"/>
              <a:t>Ndawancin</a:t>
            </a:r>
            <a:r>
              <a:rPr lang="en-US" dirty="0"/>
              <a:t>, A.A., 2025. MICROSOFT OFFICE COMPETENCIES REQUIRED BY SECRETARIES FOR EFFECTIVE JOB PERFORMANCE. Lead City International Journal of Office and Information Management, 1(1), pp.33-44.</a:t>
            </a:r>
          </a:p>
          <a:p>
            <a:pPr marL="0" indent="0">
              <a:buNone/>
            </a:pPr>
            <a:r>
              <a:rPr lang="en-US" dirty="0"/>
              <a:t>Martin, K. and Stanford, C., 2020. An analysis of documentation language and word choice among forensic mental health nurses. International journal of mental health nursing, 29(6), pp.1241-1252.</a:t>
            </a:r>
          </a:p>
          <a:p>
            <a:pPr marL="0" indent="0">
              <a:buNone/>
            </a:pPr>
            <a:r>
              <a:rPr lang="en-US" dirty="0" err="1"/>
              <a:t>Moeti</a:t>
            </a:r>
            <a:r>
              <a:rPr lang="en-US" dirty="0"/>
              <a:t>, L., De Wet, L. and </a:t>
            </a:r>
            <a:r>
              <a:rPr lang="en-US" dirty="0" err="1"/>
              <a:t>Beelders</a:t>
            </a:r>
            <a:r>
              <a:rPr lang="en-US" dirty="0"/>
              <a:t>, T., 2010. Usability challenges of upgrading a word processor user interface. Journal for New Generation Sciences, 8(3), pp.107-119.</a:t>
            </a:r>
          </a:p>
          <a:p>
            <a:endParaRPr lang="en-KE" dirty="0"/>
          </a:p>
        </p:txBody>
      </p:sp>
    </p:spTree>
    <p:extLst>
      <p:ext uri="{BB962C8B-B14F-4D97-AF65-F5344CB8AC3E}">
        <p14:creationId xmlns:p14="http://schemas.microsoft.com/office/powerpoint/2010/main" val="249970197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66</TotalTime>
  <Words>1392</Words>
  <Application>Microsoft Office PowerPoint</Application>
  <PresentationFormat>Widescreen</PresentationFormat>
  <Paragraphs>91</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Gallery</vt:lpstr>
      <vt:lpstr>Digital skills and research methods [lchs4007]</vt:lpstr>
      <vt:lpstr>Understanding Care-Related Documentation</vt:lpstr>
      <vt:lpstr>Selected Microsoft 365 Tool: Microsoft word</vt:lpstr>
      <vt:lpstr>Why Microsoft Word Is Suitable</vt:lpstr>
      <vt:lpstr>How Word Improves Efficiency and Communication</vt:lpstr>
      <vt:lpstr>Advantages and Limitations of Microsoft Word</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ishmaelmulu2024@outlook.com</dc:creator>
  <cp:lastModifiedBy>zabeen akhtar</cp:lastModifiedBy>
  <cp:revision>192</cp:revision>
  <dcterms:created xsi:type="dcterms:W3CDTF">2026-06-12T13:30:28Z</dcterms:created>
  <dcterms:modified xsi:type="dcterms:W3CDTF">2026-06-13T15:53:56Z</dcterms:modified>
</cp:coreProperties>
</file>