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645" autoAdjust="0"/>
  </p:normalViewPr>
  <p:slideViewPr>
    <p:cSldViewPr>
      <p:cViewPr varScale="1">
        <p:scale>
          <a:sx n="58" d="100"/>
          <a:sy n="58" d="100"/>
        </p:scale>
        <p:origin x="1746"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9C3860-DE1B-4AC9-A198-4358D399493F}" type="datetimeFigureOut">
              <a:rPr lang="en-US" smtClean="0"/>
              <a:t>4/18/2019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C51206-97AE-4E02-92D6-9965E42B3731}"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Mera Bakery is aiming at operating in the bakery industry within the UK market partnering up with local retailers as well as direct consumer attraction through different stores. The opening cash balance for the company is limited and the company can only afford 20 employees. The legal definition of small sized businesses however vary with the regional differences at different countries and their currencies. </a:t>
            </a:r>
            <a:endParaRPr lang="en-US" dirty="0"/>
          </a:p>
        </p:txBody>
      </p:sp>
      <p:sp>
        <p:nvSpPr>
          <p:cNvPr id="4" name="Slide Number Placeholder 3"/>
          <p:cNvSpPr>
            <a:spLocks noGrp="1"/>
          </p:cNvSpPr>
          <p:nvPr>
            <p:ph type="sldNum" sz="quarter" idx="10"/>
          </p:nvPr>
        </p:nvSpPr>
        <p:spPr/>
        <p:txBody>
          <a:bodyPr/>
          <a:lstStyle/>
          <a:p>
            <a:fld id="{0EC51206-97AE-4E02-92D6-9965E42B3731}"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Mera Bakery is owned by two renowned persons Ms Mera Okus and Mr. Ensure Okus. Three full-time bakers of pastry and five part-time barista bakeries are in partnership with this company. The mission of the company is to innovate products, services and develop the quality by traditional baking. Mera Bakery creates its value by ensuring employees attention and therefore takes care of the consumers, clients as well as guests. It is located in London</a:t>
            </a:r>
            <a:r>
              <a:rPr lang="en-GB" sz="1200" kern="1200" baseline="0" dirty="0">
                <a:solidFill>
                  <a:schemeClr val="tx1"/>
                </a:solidFill>
                <a:latin typeface="+mn-lt"/>
                <a:ea typeface="+mn-ea"/>
                <a:cs typeface="+mn-cs"/>
              </a:rPr>
              <a:t> UK</a:t>
            </a: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EC51206-97AE-4E02-92D6-9965E42B3731}"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Cakes, biscuits, pastries, cappuccino and many more items are available in Mera Bakery. Both online, as well as offline order and parcel service, are accepted here. The company costs ￡8 or ￡9 per pound of cake.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EC51206-97AE-4E02-92D6-9965E42B3731}"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Mera Bakery focuses on the quality of the product for ensuring targeted growth. The company uses mass production for attracting a greater number of customers. The democratic leadership strategy for ensuring high productivity and efficiency of the employees and facilitating innovative ideas helps the company to grow.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EC51206-97AE-4E02-92D6-9965E42B3731}"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Internal strength of Mera Bakery is its brand reputation, registration with renowned hotel and restaurants, huge eligible employees, high-quality ingredients in manufacture. However, limited resources, lack of innovative ideas for the betterment of products, poor equipments are some weaknesses of the company. The company has opportunities from emerging demand for bakery products in the locality, media coverage including online and offline to promote brand name, new target audience. However, there are some threats such as high market competition, fast changing of the regulatory environment, changing consumer attitude and expectation towards healthy food.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EC51206-97AE-4E02-92D6-9965E42B3731}"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Providing bulk delivery services to the local retailers can also acts as profitable targets market for the business of Mera bakery. The operation timing and locations are all set to be optimal for the growth of the net income obtained from the business. Considering the minimal shelf life of the products, the bakery businesses have to focus more on bulk sales rather than individual sales to the customers. </a:t>
            </a:r>
            <a:endParaRPr lang="en-US" dirty="0"/>
          </a:p>
        </p:txBody>
      </p:sp>
      <p:sp>
        <p:nvSpPr>
          <p:cNvPr id="4" name="Slide Number Placeholder 3"/>
          <p:cNvSpPr>
            <a:spLocks noGrp="1"/>
          </p:cNvSpPr>
          <p:nvPr>
            <p:ph type="sldNum" sz="quarter" idx="10"/>
          </p:nvPr>
        </p:nvSpPr>
        <p:spPr/>
        <p:txBody>
          <a:bodyPr/>
          <a:lstStyle/>
          <a:p>
            <a:fld id="{0EC51206-97AE-4E02-92D6-9965E42B3731}"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Urban localities are chose as bakery bought items are mostly bought in these areas. The following plans for expansion of the branches of business include locations such as London, Brighton and Oxford. The startup business survival rates of all the chosen areas are carefully considered while making selections for the business. Retailers and  caterers around these few locations are also to be included within these areas.</a:t>
            </a:r>
            <a:endParaRPr lang="en-US" dirty="0"/>
          </a:p>
        </p:txBody>
      </p:sp>
      <p:sp>
        <p:nvSpPr>
          <p:cNvPr id="4" name="Slide Number Placeholder 3"/>
          <p:cNvSpPr>
            <a:spLocks noGrp="1"/>
          </p:cNvSpPr>
          <p:nvPr>
            <p:ph type="sldNum" sz="quarter" idx="10"/>
          </p:nvPr>
        </p:nvSpPr>
        <p:spPr/>
        <p:txBody>
          <a:bodyPr/>
          <a:lstStyle/>
          <a:p>
            <a:fld id="{0EC51206-97AE-4E02-92D6-9965E42B3731}"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Some of the alternative ways of calculating growth patterns in any business also include comparison of sales growths in the consecutive years after commencement of business. Both of these approaches is used through finding the difference between the two values in terms of percentages. Positive growth pattern in the bakery business and higher survival rates of startups in this industry definitely points towards increased prospects for the venture. </a:t>
            </a:r>
            <a:endParaRPr lang="en-US" b="0" dirty="0"/>
          </a:p>
        </p:txBody>
      </p:sp>
      <p:sp>
        <p:nvSpPr>
          <p:cNvPr id="4" name="Slide Number Placeholder 3"/>
          <p:cNvSpPr>
            <a:spLocks noGrp="1"/>
          </p:cNvSpPr>
          <p:nvPr>
            <p:ph type="sldNum" sz="quarter" idx="10"/>
          </p:nvPr>
        </p:nvSpPr>
        <p:spPr/>
        <p:txBody>
          <a:bodyPr/>
          <a:lstStyle/>
          <a:p>
            <a:fld id="{0EC51206-97AE-4E02-92D6-9965E42B3731}"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Mere bakery project is based on focusing on building a proper base for the future growth and development of human resource practices within the organisation. Proper ethics and culture are the backbone of the company, as they help to identify strength as well as weakness of the company. Furthermore, such practices help to fill the gap between expectation and implementation.</a:t>
            </a:r>
            <a:endParaRPr lang="en-US" b="0" dirty="0"/>
          </a:p>
        </p:txBody>
      </p:sp>
      <p:sp>
        <p:nvSpPr>
          <p:cNvPr id="4" name="Slide Number Placeholder 3"/>
          <p:cNvSpPr>
            <a:spLocks noGrp="1"/>
          </p:cNvSpPr>
          <p:nvPr>
            <p:ph type="sldNum" sz="quarter" idx="10"/>
          </p:nvPr>
        </p:nvSpPr>
        <p:spPr/>
        <p:txBody>
          <a:bodyPr/>
          <a:lstStyle/>
          <a:p>
            <a:fld id="{0EC51206-97AE-4E02-92D6-9965E42B3731}"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Acquisition and management of the supply and distribution chains for the business are also to be managed line managers. The main management structure is mainly segmented in these parts also including financial management department and the human resources management personnel. Products and supply of the goods produced  by Mera Bakery are also to be coordinated with customer assistant managers for proper addressing of requirements. </a:t>
            </a:r>
            <a:endParaRPr lang="en-US" dirty="0"/>
          </a:p>
        </p:txBody>
      </p:sp>
      <p:sp>
        <p:nvSpPr>
          <p:cNvPr id="4" name="Slide Number Placeholder 3"/>
          <p:cNvSpPr>
            <a:spLocks noGrp="1"/>
          </p:cNvSpPr>
          <p:nvPr>
            <p:ph type="sldNum" sz="quarter" idx="10"/>
          </p:nvPr>
        </p:nvSpPr>
        <p:spPr/>
        <p:txBody>
          <a:bodyPr/>
          <a:lstStyle/>
          <a:p>
            <a:fld id="{0EC51206-97AE-4E02-92D6-9965E42B3731}"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initial opening balance for the startup business is equal to zero in this case as the venture is based on capital acquisition from other financial bodies in UK. The total receipts funds projected in the cash flow statement is equal to £214642. The cash flow projection statement sums up all the expenses and receivables expected by the company within the first business year.</a:t>
            </a:r>
            <a:endParaRPr lang="en-US" dirty="0"/>
          </a:p>
        </p:txBody>
      </p:sp>
      <p:sp>
        <p:nvSpPr>
          <p:cNvPr id="4" name="Slide Number Placeholder 3"/>
          <p:cNvSpPr>
            <a:spLocks noGrp="1"/>
          </p:cNvSpPr>
          <p:nvPr>
            <p:ph type="sldNum" sz="quarter" idx="10"/>
          </p:nvPr>
        </p:nvSpPr>
        <p:spPr/>
        <p:txBody>
          <a:bodyPr/>
          <a:lstStyle/>
          <a:p>
            <a:fld id="{0EC51206-97AE-4E02-92D6-9965E42B3731}"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total expenses estimated in the report is equal to £9553 and the estimated revenue acquisition is equal to £257939 for the year 2020. The report also projects that income from the continuation of operation for both the consecutive year 2019 and 2020 to be £65206 and £147450. These estimation of values for the business allows the  Mera Bakery to obtain net incomes estimation which are in turn used for estimating the growth index for the business in future. </a:t>
            </a:r>
            <a:endParaRPr lang="en-US" b="0" dirty="0"/>
          </a:p>
        </p:txBody>
      </p:sp>
      <p:sp>
        <p:nvSpPr>
          <p:cNvPr id="4" name="Slide Number Placeholder 3"/>
          <p:cNvSpPr>
            <a:spLocks noGrp="1"/>
          </p:cNvSpPr>
          <p:nvPr>
            <p:ph type="sldNum" sz="quarter" idx="10"/>
          </p:nvPr>
        </p:nvSpPr>
        <p:spPr/>
        <p:txBody>
          <a:bodyPr/>
          <a:lstStyle/>
          <a:p>
            <a:fld id="{0EC51206-97AE-4E02-92D6-9965E42B3731}" type="slidenum">
              <a:rPr lang="en-US" smtClean="0"/>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details in the balance sheet also documents estimated loans and debts repayment liabilities of Mera Bakery. Estimates of deferred credits are also included. The working capital variation trends are also calculated through finding the difference between the current assets and liabilities values of Mera Bakery for the following three years. The projected balance sheet details show the estimated net values of the assets and liabilities of the venture.</a:t>
            </a:r>
            <a:endParaRPr lang="en-US" b="0" dirty="0"/>
          </a:p>
        </p:txBody>
      </p:sp>
      <p:sp>
        <p:nvSpPr>
          <p:cNvPr id="4" name="Slide Number Placeholder 3"/>
          <p:cNvSpPr>
            <a:spLocks noGrp="1"/>
          </p:cNvSpPr>
          <p:nvPr>
            <p:ph type="sldNum" sz="quarter" idx="10"/>
          </p:nvPr>
        </p:nvSpPr>
        <p:spPr/>
        <p:txBody>
          <a:bodyPr/>
          <a:lstStyle/>
          <a:p>
            <a:fld id="{0EC51206-97AE-4E02-92D6-9965E42B3731}" type="slidenum">
              <a:rPr lang="en-US" smtClean="0"/>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Break even analysis allows to clarify the requirement for sales increment and monitors the pattern in per unit sales of the products supplied by Mera Bakery. The point of break even has to be calculated based on the fixed costs and variable costs incurred by the operation in the said business. Revenue calculation per unit sales is also calculated based on these findings. </a:t>
            </a:r>
            <a:endParaRPr lang="en-US" b="0" dirty="0"/>
          </a:p>
        </p:txBody>
      </p:sp>
      <p:sp>
        <p:nvSpPr>
          <p:cNvPr id="4" name="Slide Number Placeholder 3"/>
          <p:cNvSpPr>
            <a:spLocks noGrp="1"/>
          </p:cNvSpPr>
          <p:nvPr>
            <p:ph type="sldNum" sz="quarter" idx="10"/>
          </p:nvPr>
        </p:nvSpPr>
        <p:spPr/>
        <p:txBody>
          <a:bodyPr/>
          <a:lstStyle/>
          <a:p>
            <a:fld id="{0EC51206-97AE-4E02-92D6-9965E42B3731}" type="slidenum">
              <a:rPr lang="en-US" smtClean="0"/>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Mera Bakery should provide necessary nutritional information of the products so that the proper health of the customers can be ensured. Moreover, it should maintain the proper flow of fund in order to ensure constant capital recruitment. The company should implement technological innovation in order to ensure efficiency and productivity. In addition, it should establish an online facility so that a greater number of customers can be attracted</a:t>
            </a:r>
            <a:endParaRPr lang="en-US" dirty="0"/>
          </a:p>
        </p:txBody>
      </p:sp>
      <p:sp>
        <p:nvSpPr>
          <p:cNvPr id="4" name="Slide Number Placeholder 3"/>
          <p:cNvSpPr>
            <a:spLocks noGrp="1"/>
          </p:cNvSpPr>
          <p:nvPr>
            <p:ph type="sldNum" sz="quarter" idx="10"/>
          </p:nvPr>
        </p:nvSpPr>
        <p:spPr/>
        <p:txBody>
          <a:bodyPr/>
          <a:lstStyle/>
          <a:p>
            <a:fld id="{0EC51206-97AE-4E02-92D6-9965E42B3731}" type="slidenum">
              <a:rPr lang="en-US" smtClean="0"/>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3000"/>
            <a:lum/>
          </a:blip>
          <a:srcRect/>
          <a:stretch>
            <a:fillRect l="-11000" r="-11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4/18/2019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5000"/>
            <a:lum/>
          </a:blip>
          <a:srcRect/>
          <a:stretch>
            <a:fillRect l="-11000" r="-11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0"/>
            <a:ext cx="7772400" cy="1470025"/>
          </a:xfrm>
        </p:spPr>
        <p:txBody>
          <a:bodyPr>
            <a:normAutofit fontScale="90000"/>
          </a:bodyPr>
          <a:lstStyle/>
          <a:p>
            <a:br>
              <a:rPr lang="en-US" sz="5400" b="1" dirty="0">
                <a:latin typeface="Times New Roman" pitchFamily="18" charset="0"/>
                <a:cs typeface="Times New Roman" pitchFamily="18" charset="0"/>
              </a:rPr>
            </a:br>
            <a:r>
              <a:rPr lang="en-US" sz="4000" b="1" dirty="0">
                <a:latin typeface="Times New Roman" pitchFamily="18" charset="0"/>
                <a:cs typeface="Times New Roman" pitchFamily="18" charset="0"/>
              </a:rPr>
              <a:t>ENTREPRENEURSHIP</a:t>
            </a:r>
            <a:br>
              <a:rPr lang="en-US" sz="4000" b="1" dirty="0">
                <a:latin typeface="Times New Roman" pitchFamily="18" charset="0"/>
                <a:cs typeface="Times New Roman" pitchFamily="18" charset="0"/>
              </a:rPr>
            </a:br>
            <a:r>
              <a:rPr lang="en-US" sz="4000" b="1" dirty="0">
                <a:latin typeface="Times New Roman" pitchFamily="18" charset="0"/>
                <a:cs typeface="Times New Roman" pitchFamily="18" charset="0"/>
              </a:rPr>
              <a:t>LCMB7004</a:t>
            </a:r>
            <a:br>
              <a:rPr lang="en-US" sz="4000" b="1" dirty="0">
                <a:latin typeface="Times New Roman" pitchFamily="18" charset="0"/>
                <a:cs typeface="Times New Roman" pitchFamily="18" charset="0"/>
              </a:rPr>
            </a:br>
            <a:r>
              <a:rPr lang="en-US" sz="4000" b="1" dirty="0">
                <a:latin typeface="Times New Roman" pitchFamily="18" charset="0"/>
                <a:cs typeface="Times New Roman" pitchFamily="18" charset="0"/>
              </a:rPr>
              <a:t>PRESENTATION</a:t>
            </a:r>
            <a:br>
              <a:rPr lang="en-US" sz="5400" b="1" dirty="0">
                <a:latin typeface="Times New Roman" pitchFamily="18" charset="0"/>
                <a:cs typeface="Times New Roman" pitchFamily="18" charset="0"/>
              </a:rPr>
            </a:br>
            <a:br>
              <a:rPr lang="en-US" sz="5400" b="1" dirty="0">
                <a:latin typeface="Times New Roman" pitchFamily="18" charset="0"/>
                <a:cs typeface="Times New Roman" pitchFamily="18" charset="0"/>
              </a:rPr>
            </a:br>
            <a:r>
              <a:rPr lang="en-US" b="1" dirty="0">
                <a:latin typeface="Times New Roman" pitchFamily="18" charset="0"/>
                <a:cs typeface="Times New Roman" pitchFamily="18" charset="0"/>
              </a:rPr>
              <a:t>MARY MENA DORE-OKUOIMOSE</a:t>
            </a:r>
            <a:br>
              <a:rPr lang="en-US" sz="5400" b="1" dirty="0">
                <a:latin typeface="Times New Roman" pitchFamily="18" charset="0"/>
                <a:cs typeface="Times New Roman" pitchFamily="18" charset="0"/>
              </a:rPr>
            </a:br>
            <a:r>
              <a:rPr lang="en-US" b="1" dirty="0">
                <a:latin typeface="Times New Roman" pitchFamily="18" charset="0"/>
                <a:cs typeface="Times New Roman" pitchFamily="18" charset="0"/>
              </a:rPr>
              <a:t>STUDENT NO - 1806652</a:t>
            </a:r>
            <a:br>
              <a:rPr lang="en-US" sz="5400" b="1" dirty="0">
                <a:latin typeface="Times New Roman" pitchFamily="18" charset="0"/>
                <a:cs typeface="Times New Roman" pitchFamily="18" charset="0"/>
              </a:rPr>
            </a:br>
            <a:r>
              <a:rPr lang="en-US" b="1" dirty="0">
                <a:latin typeface="Times New Roman" pitchFamily="18" charset="0"/>
                <a:cs typeface="Times New Roman" pitchFamily="18" charset="0"/>
              </a:rPr>
              <a:t>BUSINESS PLAN</a:t>
            </a:r>
            <a:endParaRPr lang="en-GB" b="1" dirty="0">
              <a:latin typeface="Times New Roman" pitchFamily="18" charset="0"/>
              <a:cs typeface="Times New Roman" pitchFamily="18" charset="0"/>
            </a:endParaRPr>
          </a:p>
        </p:txBody>
      </p:sp>
      <p:sp>
        <p:nvSpPr>
          <p:cNvPr id="3" name="Subtitle 2"/>
          <p:cNvSpPr>
            <a:spLocks noGrp="1"/>
          </p:cNvSpPr>
          <p:nvPr>
            <p:ph type="subTitle" idx="1"/>
          </p:nvPr>
        </p:nvSpPr>
        <p:spPr/>
        <p:txBody>
          <a:bodyPr>
            <a:normAutofit/>
          </a:bodyPr>
          <a:lstStyle/>
          <a:p>
            <a:r>
              <a:rPr lang="en-US" sz="4000" b="1" dirty="0">
                <a:solidFill>
                  <a:schemeClr val="tx2"/>
                </a:solidFill>
                <a:latin typeface="Times New Roman" pitchFamily="18" charset="0"/>
                <a:cs typeface="Times New Roman" pitchFamily="18" charset="0"/>
              </a:rPr>
              <a:t>MERA BAKERY</a:t>
            </a:r>
            <a:endParaRPr lang="en-GB" sz="4000" b="1" dirty="0">
              <a:solidFill>
                <a:schemeClr val="tx2"/>
              </a:solidFill>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INTRODUCTION</a:t>
            </a:r>
            <a:endParaRPr lang="en-GB"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219200"/>
            <a:ext cx="5334000" cy="5410200"/>
          </a:xfrm>
        </p:spPr>
        <p:txBody>
          <a:bodyPr>
            <a:noAutofit/>
          </a:bodyPr>
          <a:lstStyle/>
          <a:p>
            <a:pPr fontAlgn="base">
              <a:lnSpc>
                <a:spcPct val="170000"/>
              </a:lnSpc>
            </a:pPr>
            <a:r>
              <a:rPr lang="en-US" sz="2000" dirty="0">
                <a:latin typeface="Times New Roman" pitchFamily="18" charset="0"/>
                <a:cs typeface="Times New Roman" pitchFamily="18" charset="0"/>
              </a:rPr>
              <a:t>A small business is an independent and operational business which has comparative small scale employee count as well as limited size of revenue and operation costs.</a:t>
            </a:r>
          </a:p>
          <a:p>
            <a:pPr fontAlgn="base">
              <a:lnSpc>
                <a:spcPct val="170000"/>
              </a:lnSpc>
            </a:pPr>
            <a:r>
              <a:rPr lang="en-US" sz="2000" dirty="0">
                <a:latin typeface="Times New Roman" pitchFamily="18" charset="0"/>
                <a:cs typeface="Times New Roman" pitchFamily="18" charset="0"/>
              </a:rPr>
              <a:t>Mera  Baker project is start up business which has limited worker count as well as small scale budget for operations at present. Therefore the Mera Bakery can be classified as a small scale business in the UK market</a:t>
            </a:r>
          </a:p>
          <a:p>
            <a:pPr>
              <a:lnSpc>
                <a:spcPct val="170000"/>
              </a:lnSpc>
            </a:pPr>
            <a:endParaRPr lang="en-GB" sz="20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6019800" y="2438400"/>
            <a:ext cx="2819400" cy="28194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COMPANY DESCRIPTION</a:t>
            </a:r>
            <a:endParaRPr lang="en-GB"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5181600" cy="4525963"/>
          </a:xfrm>
        </p:spPr>
        <p:txBody>
          <a:bodyPr>
            <a:normAutofit fontScale="62500" lnSpcReduction="20000"/>
          </a:bodyPr>
          <a:lstStyle/>
          <a:p>
            <a:pPr lvl="0" algn="just">
              <a:lnSpc>
                <a:spcPct val="160000"/>
              </a:lnSpc>
            </a:pPr>
            <a:r>
              <a:rPr lang="en-GB" dirty="0">
                <a:latin typeface="Times New Roman" pitchFamily="18" charset="0"/>
                <a:cs typeface="Times New Roman" pitchFamily="18" charset="0"/>
              </a:rPr>
              <a:t>Owners - Ms. Mera and Mr. Ensure Okus </a:t>
            </a:r>
            <a:endParaRPr lang="en-US" dirty="0">
              <a:latin typeface="Times New Roman" pitchFamily="18" charset="0"/>
              <a:cs typeface="Times New Roman" pitchFamily="18" charset="0"/>
            </a:endParaRPr>
          </a:p>
          <a:p>
            <a:pPr lvl="0" algn="just">
              <a:lnSpc>
                <a:spcPct val="160000"/>
              </a:lnSpc>
            </a:pPr>
            <a:r>
              <a:rPr lang="en-GB" dirty="0">
                <a:latin typeface="Times New Roman" pitchFamily="18" charset="0"/>
                <a:cs typeface="Times New Roman" pitchFamily="18" charset="0"/>
              </a:rPr>
              <a:t>Partnership - Three full-time bakers of pastry and five part-time barista bakery</a:t>
            </a:r>
            <a:endParaRPr lang="en-US" dirty="0">
              <a:latin typeface="Times New Roman" pitchFamily="18" charset="0"/>
              <a:cs typeface="Times New Roman" pitchFamily="18" charset="0"/>
            </a:endParaRPr>
          </a:p>
          <a:p>
            <a:pPr lvl="0" algn="just">
              <a:lnSpc>
                <a:spcPct val="160000"/>
              </a:lnSpc>
            </a:pPr>
            <a:r>
              <a:rPr lang="en-GB" dirty="0">
                <a:latin typeface="Times New Roman" pitchFamily="18" charset="0"/>
                <a:cs typeface="Times New Roman" pitchFamily="18" charset="0"/>
              </a:rPr>
              <a:t>Mission - To  innovate products, services and develop the quality by traditional baking</a:t>
            </a:r>
            <a:endParaRPr lang="en-US" dirty="0">
              <a:latin typeface="Times New Roman" pitchFamily="18" charset="0"/>
              <a:cs typeface="Times New Roman" pitchFamily="18" charset="0"/>
            </a:endParaRPr>
          </a:p>
          <a:p>
            <a:pPr lvl="0" algn="just">
              <a:lnSpc>
                <a:spcPct val="160000"/>
              </a:lnSpc>
            </a:pPr>
            <a:r>
              <a:rPr lang="en-GB" dirty="0">
                <a:latin typeface="Times New Roman" pitchFamily="18" charset="0"/>
                <a:cs typeface="Times New Roman" pitchFamily="18" charset="0"/>
              </a:rPr>
              <a:t>Value - To ensure employees attain and therefore take care for the consumers, clients as well as guests</a:t>
            </a:r>
            <a:endParaRPr lang="en-US" dirty="0">
              <a:latin typeface="Times New Roman" pitchFamily="18" charset="0"/>
              <a:cs typeface="Times New Roman" pitchFamily="18" charset="0"/>
            </a:endParaRPr>
          </a:p>
          <a:p>
            <a:pPr lvl="0" algn="just">
              <a:lnSpc>
                <a:spcPct val="160000"/>
              </a:lnSpc>
            </a:pPr>
            <a:r>
              <a:rPr lang="en-GB" dirty="0">
                <a:latin typeface="Times New Roman" pitchFamily="18" charset="0"/>
                <a:cs typeface="Times New Roman" pitchFamily="18" charset="0"/>
              </a:rPr>
              <a:t>Location – London, UK</a:t>
            </a:r>
            <a:endParaRPr lang="en-US" dirty="0">
              <a:latin typeface="Times New Roman" pitchFamily="18" charset="0"/>
              <a:cs typeface="Times New Roman" pitchFamily="18" charset="0"/>
            </a:endParaRPr>
          </a:p>
          <a:p>
            <a:pPr algn="just">
              <a:lnSpc>
                <a:spcPct val="160000"/>
              </a:lnSpc>
            </a:pPr>
            <a:endParaRPr lang="en-GB" dirty="0">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srcRect/>
          <a:stretch>
            <a:fillRect/>
          </a:stretch>
        </p:blipFill>
        <p:spPr bwMode="auto">
          <a:xfrm>
            <a:off x="5943600" y="2514600"/>
            <a:ext cx="2981325" cy="25908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PRODUCTS AND SERVICES</a:t>
            </a:r>
            <a:endParaRPr lang="en-GB"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5334000" cy="4525963"/>
          </a:xfrm>
        </p:spPr>
        <p:txBody>
          <a:bodyPr>
            <a:normAutofit fontScale="77500" lnSpcReduction="20000"/>
          </a:bodyPr>
          <a:lstStyle/>
          <a:p>
            <a:pPr lvl="0" algn="just">
              <a:lnSpc>
                <a:spcPct val="200000"/>
              </a:lnSpc>
            </a:pPr>
            <a:r>
              <a:rPr lang="en-GB" dirty="0">
                <a:latin typeface="Times New Roman" pitchFamily="18" charset="0"/>
                <a:cs typeface="Times New Roman" pitchFamily="18" charset="0"/>
              </a:rPr>
              <a:t>Products available - Cakes, biscuits, pastries, cappuccino and many more</a:t>
            </a:r>
            <a:endParaRPr lang="en-US" dirty="0">
              <a:latin typeface="Times New Roman" pitchFamily="18" charset="0"/>
              <a:cs typeface="Times New Roman" pitchFamily="18" charset="0"/>
            </a:endParaRPr>
          </a:p>
          <a:p>
            <a:pPr lvl="0" algn="just">
              <a:lnSpc>
                <a:spcPct val="200000"/>
              </a:lnSpc>
            </a:pPr>
            <a:r>
              <a:rPr lang="en-GB" dirty="0">
                <a:latin typeface="Times New Roman" pitchFamily="18" charset="0"/>
                <a:cs typeface="Times New Roman" pitchFamily="18" charset="0"/>
              </a:rPr>
              <a:t>Services - Both online as well as offline order and parcel service</a:t>
            </a:r>
            <a:endParaRPr lang="en-US" dirty="0">
              <a:latin typeface="Times New Roman" pitchFamily="18" charset="0"/>
              <a:cs typeface="Times New Roman" pitchFamily="18" charset="0"/>
            </a:endParaRPr>
          </a:p>
          <a:p>
            <a:pPr lvl="0" algn="just">
              <a:lnSpc>
                <a:spcPct val="200000"/>
              </a:lnSpc>
            </a:pPr>
            <a:r>
              <a:rPr lang="en-GB" dirty="0">
                <a:latin typeface="Times New Roman" pitchFamily="18" charset="0"/>
                <a:cs typeface="Times New Roman" pitchFamily="18" charset="0"/>
              </a:rPr>
              <a:t>Cost - ￡8 or ￡9 per pound of cake</a:t>
            </a:r>
            <a:endParaRPr lang="en-US" dirty="0">
              <a:latin typeface="Times New Roman" pitchFamily="18" charset="0"/>
              <a:cs typeface="Times New Roman" pitchFamily="18" charset="0"/>
            </a:endParaRPr>
          </a:p>
          <a:p>
            <a:pPr algn="just">
              <a:lnSpc>
                <a:spcPct val="200000"/>
              </a:lnSpc>
            </a:pPr>
            <a:endParaRPr lang="en-GB"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3"/>
          <a:srcRect/>
          <a:stretch>
            <a:fillRect/>
          </a:stretch>
        </p:blipFill>
        <p:spPr bwMode="auto">
          <a:xfrm>
            <a:off x="6096000" y="2514600"/>
            <a:ext cx="2819400" cy="25527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b="1" dirty="0">
                <a:latin typeface="Times New Roman" pitchFamily="18" charset="0"/>
                <a:cs typeface="Times New Roman" pitchFamily="18" charset="0"/>
              </a:rPr>
              <a:t>GROWTH AND LEADERSHIP STRATEGY</a:t>
            </a:r>
            <a:endParaRPr lang="en-GB"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5257800" cy="4876800"/>
          </a:xfrm>
        </p:spPr>
        <p:txBody>
          <a:bodyPr>
            <a:normAutofit fontScale="70000" lnSpcReduction="20000"/>
          </a:bodyPr>
          <a:lstStyle/>
          <a:p>
            <a:pPr lvl="0" algn="just">
              <a:lnSpc>
                <a:spcPct val="170000"/>
              </a:lnSpc>
            </a:pPr>
            <a:r>
              <a:rPr lang="en-GB" dirty="0">
                <a:latin typeface="Times New Roman" pitchFamily="18" charset="0"/>
                <a:cs typeface="Times New Roman" pitchFamily="18" charset="0"/>
              </a:rPr>
              <a:t>Complete focus on the quality of the product for ensuring targeted growth of Mera Bakery</a:t>
            </a:r>
            <a:endParaRPr lang="en-US" dirty="0">
              <a:latin typeface="Times New Roman" pitchFamily="18" charset="0"/>
              <a:cs typeface="Times New Roman" pitchFamily="18" charset="0"/>
            </a:endParaRPr>
          </a:p>
          <a:p>
            <a:pPr lvl="0" algn="just">
              <a:lnSpc>
                <a:spcPct val="170000"/>
              </a:lnSpc>
            </a:pPr>
            <a:r>
              <a:rPr lang="en-GB" dirty="0">
                <a:latin typeface="Times New Roman" pitchFamily="18" charset="0"/>
                <a:cs typeface="Times New Roman" pitchFamily="18" charset="0"/>
              </a:rPr>
              <a:t>Mass production for attracting a greater number of customers</a:t>
            </a:r>
            <a:endParaRPr lang="en-US" dirty="0">
              <a:latin typeface="Times New Roman" pitchFamily="18" charset="0"/>
              <a:cs typeface="Times New Roman" pitchFamily="18" charset="0"/>
            </a:endParaRPr>
          </a:p>
          <a:p>
            <a:pPr lvl="0" algn="just">
              <a:lnSpc>
                <a:spcPct val="170000"/>
              </a:lnSpc>
            </a:pPr>
            <a:r>
              <a:rPr lang="en-GB" dirty="0">
                <a:latin typeface="Times New Roman" pitchFamily="18" charset="0"/>
                <a:cs typeface="Times New Roman" pitchFamily="18" charset="0"/>
              </a:rPr>
              <a:t>Democratic leadership strategy for ensuring high productivity and efficiency of the employees and facilitating innovative ideas</a:t>
            </a:r>
            <a:endParaRPr lang="en-US" dirty="0">
              <a:latin typeface="Times New Roman" pitchFamily="18" charset="0"/>
              <a:cs typeface="Times New Roman" pitchFamily="18" charset="0"/>
            </a:endParaRPr>
          </a:p>
        </p:txBody>
      </p:sp>
      <p:pic>
        <p:nvPicPr>
          <p:cNvPr id="4098" name="Picture 2"/>
          <p:cNvPicPr>
            <a:picLocks noChangeAspect="1" noChangeArrowheads="1"/>
          </p:cNvPicPr>
          <p:nvPr/>
        </p:nvPicPr>
        <p:blipFill>
          <a:blip r:embed="rId3"/>
          <a:srcRect/>
          <a:stretch>
            <a:fillRect/>
          </a:stretch>
        </p:blipFill>
        <p:spPr bwMode="auto">
          <a:xfrm>
            <a:off x="5867400" y="2438400"/>
            <a:ext cx="3009900" cy="2771775"/>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SWOT ANALYSIS</a:t>
            </a:r>
            <a:endParaRPr lang="en-GB" b="1" dirty="0">
              <a:latin typeface="Times New Roman" pitchFamily="18" charset="0"/>
              <a:cs typeface="Times New Roman" pitchFamily="18" charset="0"/>
            </a:endParaRPr>
          </a:p>
        </p:txBody>
      </p:sp>
      <p:graphicFrame>
        <p:nvGraphicFramePr>
          <p:cNvPr id="5" name="Content Placeholder 4"/>
          <p:cNvGraphicFramePr>
            <a:graphicFrameLocks noGrp="1"/>
          </p:cNvGraphicFramePr>
          <p:nvPr>
            <p:ph idx="1"/>
          </p:nvPr>
        </p:nvGraphicFramePr>
        <p:xfrm>
          <a:off x="457200" y="1295400"/>
          <a:ext cx="8229600" cy="5433568"/>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2746014">
                <a:tc>
                  <a:txBody>
                    <a:bodyPr/>
                    <a:lstStyle/>
                    <a:p>
                      <a:pPr>
                        <a:lnSpc>
                          <a:spcPct val="150000"/>
                        </a:lnSpc>
                      </a:pPr>
                      <a:r>
                        <a:rPr lang="en-GB" sz="1800" b="1" kern="1200" dirty="0">
                          <a:solidFill>
                            <a:schemeClr val="tx1"/>
                          </a:solidFill>
                          <a:latin typeface="Times New Roman" pitchFamily="18" charset="0"/>
                          <a:ea typeface="+mn-ea"/>
                          <a:cs typeface="Times New Roman" pitchFamily="18" charset="0"/>
                        </a:rPr>
                        <a:t>Strengths</a:t>
                      </a:r>
                      <a:endParaRPr lang="en-US" sz="1800" b="1" kern="1200" dirty="0">
                        <a:solidFill>
                          <a:schemeClr val="tx1"/>
                        </a:solidFill>
                        <a:latin typeface="Times New Roman" pitchFamily="18" charset="0"/>
                        <a:ea typeface="+mn-ea"/>
                        <a:cs typeface="Times New Roman" pitchFamily="18" charset="0"/>
                      </a:endParaRPr>
                    </a:p>
                    <a:p>
                      <a:pPr lvl="0">
                        <a:lnSpc>
                          <a:spcPct val="150000"/>
                        </a:lnSpc>
                        <a:buFont typeface="Arial" pitchFamily="34" charset="0"/>
                        <a:buChar char="•"/>
                      </a:pPr>
                      <a:r>
                        <a:rPr lang="en-GB" sz="1800" b="0" u="none" strike="noStrike" kern="1200" dirty="0">
                          <a:solidFill>
                            <a:schemeClr val="tx1"/>
                          </a:solidFill>
                          <a:latin typeface="Times New Roman" pitchFamily="18" charset="0"/>
                          <a:ea typeface="+mn-ea"/>
                          <a:cs typeface="Times New Roman" pitchFamily="18" charset="0"/>
                        </a:rPr>
                        <a:t>Brand Reputation</a:t>
                      </a:r>
                      <a:endParaRPr lang="en-US" sz="1800" b="0" u="none" strike="noStrike" kern="1200" dirty="0">
                        <a:solidFill>
                          <a:schemeClr val="tx1"/>
                        </a:solidFill>
                        <a:latin typeface="Times New Roman" pitchFamily="18" charset="0"/>
                        <a:ea typeface="+mn-ea"/>
                        <a:cs typeface="Times New Roman" pitchFamily="18" charset="0"/>
                      </a:endParaRPr>
                    </a:p>
                    <a:p>
                      <a:pPr lvl="0">
                        <a:lnSpc>
                          <a:spcPct val="150000"/>
                        </a:lnSpc>
                        <a:buFont typeface="Arial" pitchFamily="34" charset="0"/>
                        <a:buChar char="•"/>
                      </a:pPr>
                      <a:r>
                        <a:rPr lang="en-GB" sz="1800" b="0" u="none" strike="noStrike" kern="1200" dirty="0">
                          <a:solidFill>
                            <a:schemeClr val="tx1"/>
                          </a:solidFill>
                          <a:latin typeface="Times New Roman" pitchFamily="18" charset="0"/>
                          <a:ea typeface="+mn-ea"/>
                          <a:cs typeface="Times New Roman" pitchFamily="18" charset="0"/>
                        </a:rPr>
                        <a:t>Registered with renowned hotel and restaurants</a:t>
                      </a:r>
                      <a:endParaRPr lang="en-US" sz="1800" b="0" u="none" strike="noStrike" kern="1200" dirty="0">
                        <a:solidFill>
                          <a:schemeClr val="tx1"/>
                        </a:solidFill>
                        <a:latin typeface="Times New Roman" pitchFamily="18" charset="0"/>
                        <a:ea typeface="+mn-ea"/>
                        <a:cs typeface="Times New Roman" pitchFamily="18" charset="0"/>
                      </a:endParaRPr>
                    </a:p>
                    <a:p>
                      <a:pPr lvl="0">
                        <a:lnSpc>
                          <a:spcPct val="150000"/>
                        </a:lnSpc>
                        <a:buFont typeface="Arial" pitchFamily="34" charset="0"/>
                        <a:buChar char="•"/>
                      </a:pPr>
                      <a:r>
                        <a:rPr lang="en-GB" sz="1800" b="0" u="none" strike="noStrike" kern="1200" dirty="0">
                          <a:solidFill>
                            <a:schemeClr val="tx1"/>
                          </a:solidFill>
                          <a:latin typeface="Times New Roman" pitchFamily="18" charset="0"/>
                          <a:ea typeface="+mn-ea"/>
                          <a:cs typeface="Times New Roman" pitchFamily="18" charset="0"/>
                        </a:rPr>
                        <a:t>Huge eligible employees</a:t>
                      </a:r>
                      <a:endParaRPr lang="en-US" sz="1800" b="0" u="none" strike="noStrike" kern="1200" dirty="0">
                        <a:solidFill>
                          <a:schemeClr val="tx1"/>
                        </a:solidFill>
                        <a:latin typeface="Times New Roman" pitchFamily="18" charset="0"/>
                        <a:ea typeface="+mn-ea"/>
                        <a:cs typeface="Times New Roman" pitchFamily="18" charset="0"/>
                      </a:endParaRPr>
                    </a:p>
                    <a:p>
                      <a:pPr lvl="0">
                        <a:lnSpc>
                          <a:spcPct val="150000"/>
                        </a:lnSpc>
                        <a:buFont typeface="Arial" pitchFamily="34" charset="0"/>
                        <a:buChar char="•"/>
                      </a:pPr>
                      <a:r>
                        <a:rPr lang="en-GB" sz="1800" b="0" u="none" strike="noStrike" kern="1200" dirty="0">
                          <a:solidFill>
                            <a:schemeClr val="tx1"/>
                          </a:solidFill>
                          <a:latin typeface="Times New Roman" pitchFamily="18" charset="0"/>
                          <a:ea typeface="+mn-ea"/>
                          <a:cs typeface="Times New Roman" pitchFamily="18" charset="0"/>
                        </a:rPr>
                        <a:t>High-quality ingredients in manufacture.</a:t>
                      </a:r>
                      <a:endParaRPr lang="en-US" sz="1800" b="0" u="none" strike="noStrike" kern="1200" dirty="0">
                        <a:solidFill>
                          <a:schemeClr val="tx1"/>
                        </a:solidFill>
                        <a:latin typeface="Times New Roman" pitchFamily="18" charset="0"/>
                        <a:ea typeface="+mn-ea"/>
                        <a:cs typeface="Times New Roman" pitchFamily="18" charset="0"/>
                      </a:endParaRPr>
                    </a:p>
                    <a:p>
                      <a:pPr>
                        <a:lnSpc>
                          <a:spcPct val="150000"/>
                        </a:lnSpc>
                      </a:pPr>
                      <a:endParaRPr lang="en-US" dirty="0">
                        <a:solidFill>
                          <a:schemeClr val="tx1"/>
                        </a:solidFill>
                        <a:latin typeface="Times New Roman" pitchFamily="18" charset="0"/>
                        <a:cs typeface="Times New Roman" pitchFamily="18" charset="0"/>
                      </a:endParaRPr>
                    </a:p>
                  </a:txBody>
                  <a:tcPr/>
                </a:tc>
                <a:tc>
                  <a:txBody>
                    <a:bodyPr/>
                    <a:lstStyle/>
                    <a:p>
                      <a:pPr>
                        <a:lnSpc>
                          <a:spcPct val="150000"/>
                        </a:lnSpc>
                      </a:pPr>
                      <a:r>
                        <a:rPr lang="en-GB" sz="1800" b="1" kern="1200" dirty="0">
                          <a:solidFill>
                            <a:schemeClr val="tx1"/>
                          </a:solidFill>
                          <a:latin typeface="Times New Roman" pitchFamily="18" charset="0"/>
                          <a:ea typeface="+mn-ea"/>
                          <a:cs typeface="Times New Roman" pitchFamily="18" charset="0"/>
                        </a:rPr>
                        <a:t>Weaknesses</a:t>
                      </a:r>
                      <a:endParaRPr lang="en-US" sz="1800" b="1" kern="1200" dirty="0">
                        <a:solidFill>
                          <a:schemeClr val="tx1"/>
                        </a:solidFill>
                        <a:latin typeface="Times New Roman" pitchFamily="18" charset="0"/>
                        <a:ea typeface="+mn-ea"/>
                        <a:cs typeface="Times New Roman" pitchFamily="18" charset="0"/>
                      </a:endParaRPr>
                    </a:p>
                    <a:p>
                      <a:pPr lvl="0">
                        <a:lnSpc>
                          <a:spcPct val="150000"/>
                        </a:lnSpc>
                        <a:buFont typeface="Arial" pitchFamily="34" charset="0"/>
                        <a:buChar char="•"/>
                      </a:pPr>
                      <a:r>
                        <a:rPr lang="en-GB" sz="1800" b="0" u="none" strike="noStrike" kern="1200" dirty="0">
                          <a:solidFill>
                            <a:schemeClr val="tx1"/>
                          </a:solidFill>
                          <a:latin typeface="Times New Roman" pitchFamily="18" charset="0"/>
                          <a:ea typeface="+mn-ea"/>
                          <a:cs typeface="Times New Roman" pitchFamily="18" charset="0"/>
                        </a:rPr>
                        <a:t>Limited resource</a:t>
                      </a:r>
                      <a:endParaRPr lang="en-US" sz="1800" b="0" u="none" strike="noStrike" kern="1200" dirty="0">
                        <a:solidFill>
                          <a:schemeClr val="tx1"/>
                        </a:solidFill>
                        <a:latin typeface="Times New Roman" pitchFamily="18" charset="0"/>
                        <a:ea typeface="+mn-ea"/>
                        <a:cs typeface="Times New Roman" pitchFamily="18" charset="0"/>
                      </a:endParaRPr>
                    </a:p>
                    <a:p>
                      <a:pPr lvl="0">
                        <a:lnSpc>
                          <a:spcPct val="150000"/>
                        </a:lnSpc>
                        <a:buFont typeface="Arial" pitchFamily="34" charset="0"/>
                        <a:buChar char="•"/>
                      </a:pPr>
                      <a:r>
                        <a:rPr lang="en-GB" sz="1800" b="0" u="none" strike="noStrike" kern="1200" dirty="0">
                          <a:solidFill>
                            <a:schemeClr val="tx1"/>
                          </a:solidFill>
                          <a:latin typeface="Times New Roman" pitchFamily="18" charset="0"/>
                          <a:ea typeface="+mn-ea"/>
                          <a:cs typeface="Times New Roman" pitchFamily="18" charset="0"/>
                        </a:rPr>
                        <a:t>Lack of innovative ideas for the betterment of products</a:t>
                      </a:r>
                      <a:endParaRPr lang="en-US" sz="1800" b="0" u="none" strike="noStrike" kern="1200" dirty="0">
                        <a:solidFill>
                          <a:schemeClr val="tx1"/>
                        </a:solidFill>
                        <a:latin typeface="Times New Roman" pitchFamily="18" charset="0"/>
                        <a:ea typeface="+mn-ea"/>
                        <a:cs typeface="Times New Roman" pitchFamily="18" charset="0"/>
                      </a:endParaRPr>
                    </a:p>
                    <a:p>
                      <a:pPr lvl="0">
                        <a:lnSpc>
                          <a:spcPct val="150000"/>
                        </a:lnSpc>
                        <a:buFont typeface="Arial" pitchFamily="34" charset="0"/>
                        <a:buChar char="•"/>
                      </a:pPr>
                      <a:r>
                        <a:rPr lang="en-GB" sz="1800" b="0" u="none" strike="noStrike" kern="1200" dirty="0">
                          <a:solidFill>
                            <a:schemeClr val="tx1"/>
                          </a:solidFill>
                          <a:latin typeface="Times New Roman" pitchFamily="18" charset="0"/>
                          <a:ea typeface="+mn-ea"/>
                          <a:cs typeface="Times New Roman" pitchFamily="18" charset="0"/>
                        </a:rPr>
                        <a:t>Poor equipment</a:t>
                      </a:r>
                      <a:endParaRPr lang="en-US" sz="1800" b="0" u="none" strike="noStrike" kern="1200" dirty="0">
                        <a:solidFill>
                          <a:schemeClr val="tx1"/>
                        </a:solidFill>
                        <a:latin typeface="Times New Roman" pitchFamily="18" charset="0"/>
                        <a:ea typeface="+mn-ea"/>
                        <a:cs typeface="Times New Roman" pitchFamily="18" charset="0"/>
                      </a:endParaRPr>
                    </a:p>
                    <a:p>
                      <a:pPr>
                        <a:lnSpc>
                          <a:spcPct val="150000"/>
                        </a:lnSpc>
                      </a:pPr>
                      <a:endParaRPr lang="en-US" dirty="0">
                        <a:solidFill>
                          <a:schemeClr val="tx1"/>
                        </a:solidFill>
                        <a:latin typeface="Times New Roman" pitchFamily="18" charset="0"/>
                        <a:cs typeface="Times New Roman" pitchFamily="18" charset="0"/>
                      </a:endParaRPr>
                    </a:p>
                  </a:txBody>
                  <a:tcPr/>
                </a:tc>
                <a:extLst>
                  <a:ext uri="{0D108BD9-81ED-4DB2-BD59-A6C34878D82A}">
                    <a16:rowId xmlns:a16="http://schemas.microsoft.com/office/drawing/2014/main" val="10000"/>
                  </a:ext>
                </a:extLst>
              </a:tr>
              <a:tr h="2359386">
                <a:tc>
                  <a:txBody>
                    <a:bodyPr/>
                    <a:lstStyle/>
                    <a:p>
                      <a:pPr>
                        <a:lnSpc>
                          <a:spcPct val="150000"/>
                        </a:lnSpc>
                      </a:pPr>
                      <a:r>
                        <a:rPr lang="en-GB" sz="1800" b="1" kern="1200" dirty="0">
                          <a:solidFill>
                            <a:schemeClr val="tx1"/>
                          </a:solidFill>
                          <a:latin typeface="Times New Roman" pitchFamily="18" charset="0"/>
                          <a:ea typeface="+mn-ea"/>
                          <a:cs typeface="Times New Roman" pitchFamily="18" charset="0"/>
                        </a:rPr>
                        <a:t>Opportunities</a:t>
                      </a:r>
                      <a:endParaRPr lang="en-US" sz="1800" b="1" kern="1200" dirty="0">
                        <a:solidFill>
                          <a:schemeClr val="tx1"/>
                        </a:solidFill>
                        <a:latin typeface="Times New Roman" pitchFamily="18" charset="0"/>
                        <a:ea typeface="+mn-ea"/>
                        <a:cs typeface="Times New Roman" pitchFamily="18" charset="0"/>
                      </a:endParaRPr>
                    </a:p>
                    <a:p>
                      <a:pPr lvl="0">
                        <a:lnSpc>
                          <a:spcPct val="150000"/>
                        </a:lnSpc>
                        <a:buFont typeface="Arial" pitchFamily="34" charset="0"/>
                        <a:buChar char="•"/>
                      </a:pPr>
                      <a:r>
                        <a:rPr lang="en-GB" sz="1800" u="none" strike="noStrike" kern="1200" dirty="0">
                          <a:solidFill>
                            <a:schemeClr val="tx1"/>
                          </a:solidFill>
                          <a:latin typeface="Times New Roman" pitchFamily="18" charset="0"/>
                          <a:ea typeface="+mn-ea"/>
                          <a:cs typeface="Times New Roman" pitchFamily="18" charset="0"/>
                        </a:rPr>
                        <a:t>Emerging demand for bakery products in the locality</a:t>
                      </a:r>
                      <a:endParaRPr lang="en-US" sz="1800" u="none" strike="noStrike" kern="1200" dirty="0">
                        <a:solidFill>
                          <a:schemeClr val="tx1"/>
                        </a:solidFill>
                        <a:latin typeface="Times New Roman" pitchFamily="18" charset="0"/>
                        <a:ea typeface="+mn-ea"/>
                        <a:cs typeface="Times New Roman" pitchFamily="18" charset="0"/>
                      </a:endParaRPr>
                    </a:p>
                    <a:p>
                      <a:pPr lvl="0">
                        <a:lnSpc>
                          <a:spcPct val="150000"/>
                        </a:lnSpc>
                        <a:buFont typeface="Arial" pitchFamily="34" charset="0"/>
                        <a:buChar char="•"/>
                      </a:pPr>
                      <a:r>
                        <a:rPr lang="en-GB" sz="1800" u="none" strike="noStrike" kern="1200" dirty="0">
                          <a:solidFill>
                            <a:schemeClr val="tx1"/>
                          </a:solidFill>
                          <a:latin typeface="Times New Roman" pitchFamily="18" charset="0"/>
                          <a:ea typeface="+mn-ea"/>
                          <a:cs typeface="Times New Roman" pitchFamily="18" charset="0"/>
                        </a:rPr>
                        <a:t>Media coverage including online and offline to promote brand name</a:t>
                      </a:r>
                      <a:endParaRPr lang="en-US" sz="1800" u="none" strike="noStrike" kern="1200" dirty="0">
                        <a:solidFill>
                          <a:schemeClr val="tx1"/>
                        </a:solidFill>
                        <a:latin typeface="Times New Roman" pitchFamily="18" charset="0"/>
                        <a:ea typeface="+mn-ea"/>
                        <a:cs typeface="Times New Roman" pitchFamily="18" charset="0"/>
                      </a:endParaRPr>
                    </a:p>
                    <a:p>
                      <a:pPr>
                        <a:lnSpc>
                          <a:spcPct val="150000"/>
                        </a:lnSpc>
                        <a:buFont typeface="Arial" pitchFamily="34" charset="0"/>
                        <a:buChar char="•"/>
                      </a:pPr>
                      <a:r>
                        <a:rPr lang="en-GB" sz="1800" kern="1200" dirty="0">
                          <a:solidFill>
                            <a:schemeClr val="tx1"/>
                          </a:solidFill>
                          <a:latin typeface="Times New Roman" pitchFamily="18" charset="0"/>
                          <a:ea typeface="+mn-ea"/>
                          <a:cs typeface="Times New Roman" pitchFamily="18" charset="0"/>
                        </a:rPr>
                        <a:t>New target audience </a:t>
                      </a:r>
                      <a:endParaRPr lang="en-US" dirty="0">
                        <a:solidFill>
                          <a:schemeClr val="tx1"/>
                        </a:solidFill>
                        <a:latin typeface="Times New Roman" pitchFamily="18" charset="0"/>
                        <a:cs typeface="Times New Roman" pitchFamily="18" charset="0"/>
                      </a:endParaRPr>
                    </a:p>
                  </a:txBody>
                  <a:tcPr/>
                </a:tc>
                <a:tc>
                  <a:txBody>
                    <a:bodyPr/>
                    <a:lstStyle/>
                    <a:p>
                      <a:pPr>
                        <a:lnSpc>
                          <a:spcPct val="150000"/>
                        </a:lnSpc>
                      </a:pPr>
                      <a:r>
                        <a:rPr lang="en-GB" sz="1800" b="1" kern="1200" dirty="0">
                          <a:solidFill>
                            <a:schemeClr val="tx1"/>
                          </a:solidFill>
                          <a:latin typeface="Times New Roman" pitchFamily="18" charset="0"/>
                          <a:ea typeface="+mn-ea"/>
                          <a:cs typeface="Times New Roman" pitchFamily="18" charset="0"/>
                        </a:rPr>
                        <a:t>Threats</a:t>
                      </a:r>
                      <a:endParaRPr lang="en-US" sz="1800" b="1" kern="1200" dirty="0">
                        <a:solidFill>
                          <a:schemeClr val="tx1"/>
                        </a:solidFill>
                        <a:latin typeface="Times New Roman" pitchFamily="18" charset="0"/>
                        <a:ea typeface="+mn-ea"/>
                        <a:cs typeface="Times New Roman" pitchFamily="18" charset="0"/>
                      </a:endParaRPr>
                    </a:p>
                    <a:p>
                      <a:pPr lvl="0">
                        <a:lnSpc>
                          <a:spcPct val="150000"/>
                        </a:lnSpc>
                        <a:buFont typeface="Arial" pitchFamily="34" charset="0"/>
                        <a:buChar char="•"/>
                      </a:pPr>
                      <a:r>
                        <a:rPr lang="en-GB" sz="1800" u="none" strike="noStrike" kern="1200" dirty="0">
                          <a:solidFill>
                            <a:schemeClr val="tx1"/>
                          </a:solidFill>
                          <a:latin typeface="Times New Roman" pitchFamily="18" charset="0"/>
                          <a:ea typeface="+mn-ea"/>
                          <a:cs typeface="Times New Roman" pitchFamily="18" charset="0"/>
                        </a:rPr>
                        <a:t>High market competition</a:t>
                      </a:r>
                      <a:endParaRPr lang="en-US" sz="1800" u="none" strike="noStrike" kern="1200" dirty="0">
                        <a:solidFill>
                          <a:schemeClr val="tx1"/>
                        </a:solidFill>
                        <a:latin typeface="Times New Roman" pitchFamily="18" charset="0"/>
                        <a:ea typeface="+mn-ea"/>
                        <a:cs typeface="Times New Roman" pitchFamily="18" charset="0"/>
                      </a:endParaRPr>
                    </a:p>
                    <a:p>
                      <a:pPr lvl="0">
                        <a:lnSpc>
                          <a:spcPct val="150000"/>
                        </a:lnSpc>
                        <a:buFont typeface="Arial" pitchFamily="34" charset="0"/>
                        <a:buChar char="•"/>
                      </a:pPr>
                      <a:r>
                        <a:rPr lang="en-GB" sz="1800" u="none" strike="noStrike" kern="1200" dirty="0">
                          <a:solidFill>
                            <a:schemeClr val="tx1"/>
                          </a:solidFill>
                          <a:latin typeface="Times New Roman" pitchFamily="18" charset="0"/>
                          <a:ea typeface="+mn-ea"/>
                          <a:cs typeface="Times New Roman" pitchFamily="18" charset="0"/>
                        </a:rPr>
                        <a:t>Fast changing of the regulatory environment</a:t>
                      </a:r>
                      <a:endParaRPr lang="en-US" sz="1800" u="none" strike="noStrike" kern="1200" dirty="0">
                        <a:solidFill>
                          <a:schemeClr val="tx1"/>
                        </a:solidFill>
                        <a:latin typeface="Times New Roman" pitchFamily="18" charset="0"/>
                        <a:ea typeface="+mn-ea"/>
                        <a:cs typeface="Times New Roman" pitchFamily="18" charset="0"/>
                      </a:endParaRPr>
                    </a:p>
                    <a:p>
                      <a:pPr lvl="0">
                        <a:lnSpc>
                          <a:spcPct val="150000"/>
                        </a:lnSpc>
                        <a:buFont typeface="Arial" pitchFamily="34" charset="0"/>
                        <a:buChar char="•"/>
                      </a:pPr>
                      <a:r>
                        <a:rPr lang="en-GB" sz="1800" u="none" strike="noStrike" kern="1200" dirty="0">
                          <a:solidFill>
                            <a:schemeClr val="tx1"/>
                          </a:solidFill>
                          <a:latin typeface="Times New Roman" pitchFamily="18" charset="0"/>
                          <a:ea typeface="+mn-ea"/>
                          <a:cs typeface="Times New Roman" pitchFamily="18" charset="0"/>
                        </a:rPr>
                        <a:t>Changing consumer attitude and expectation towards healthy food</a:t>
                      </a:r>
                      <a:endParaRPr lang="en-US" sz="1800" u="none" strike="noStrike" kern="1200" dirty="0">
                        <a:solidFill>
                          <a:schemeClr val="tx1"/>
                        </a:solidFill>
                        <a:latin typeface="Times New Roman" pitchFamily="18" charset="0"/>
                        <a:ea typeface="+mn-ea"/>
                        <a:cs typeface="Times New Roman" pitchFamily="18" charset="0"/>
                      </a:endParaRPr>
                    </a:p>
                  </a:txBody>
                  <a:tcPr/>
                </a:tc>
                <a:extLst>
                  <a:ext uri="{0D108BD9-81ED-4DB2-BD59-A6C34878D82A}">
                    <a16:rowId xmlns:a16="http://schemas.microsoft.com/office/drawing/2014/main" val="10001"/>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TARGET MARKET</a:t>
            </a:r>
            <a:endParaRPr lang="en-GB" dirty="0"/>
          </a:p>
        </p:txBody>
      </p:sp>
      <p:sp>
        <p:nvSpPr>
          <p:cNvPr id="3" name="Content Placeholder 2"/>
          <p:cNvSpPr>
            <a:spLocks noGrp="1"/>
          </p:cNvSpPr>
          <p:nvPr>
            <p:ph idx="1"/>
          </p:nvPr>
        </p:nvSpPr>
        <p:spPr>
          <a:xfrm>
            <a:off x="457200" y="1219200"/>
            <a:ext cx="5105400" cy="5334000"/>
          </a:xfrm>
        </p:spPr>
        <p:txBody>
          <a:bodyPr>
            <a:normAutofit fontScale="55000" lnSpcReduction="20000"/>
          </a:bodyPr>
          <a:lstStyle/>
          <a:p>
            <a:pPr algn="just" fontAlgn="base">
              <a:lnSpc>
                <a:spcPct val="170000"/>
              </a:lnSpc>
            </a:pPr>
            <a:r>
              <a:rPr lang="en-US" dirty="0">
                <a:latin typeface="Times New Roman" pitchFamily="18" charset="0"/>
                <a:cs typeface="Times New Roman" pitchFamily="18" charset="0"/>
              </a:rPr>
              <a:t>The target market for Mera bakery includes both individual customers as well as local retailers and caterers. </a:t>
            </a:r>
          </a:p>
          <a:p>
            <a:pPr algn="just" fontAlgn="base">
              <a:lnSpc>
                <a:spcPct val="170000"/>
              </a:lnSpc>
            </a:pPr>
            <a:r>
              <a:rPr lang="en-US" dirty="0">
                <a:latin typeface="Times New Roman" pitchFamily="18" charset="0"/>
                <a:cs typeface="Times New Roman" pitchFamily="18" charset="0"/>
              </a:rPr>
              <a:t>The products offered by the company are applicable to all the genders and ages. The age groups and other demographic variable are somewhat associated with the regional food habits of the residents in UK.</a:t>
            </a:r>
          </a:p>
          <a:p>
            <a:pPr algn="just" fontAlgn="base">
              <a:lnSpc>
                <a:spcPct val="170000"/>
              </a:lnSpc>
            </a:pPr>
            <a:r>
              <a:rPr lang="en-US" dirty="0">
                <a:latin typeface="Times New Roman" pitchFamily="18" charset="0"/>
                <a:cs typeface="Times New Roman" pitchFamily="18" charset="0"/>
              </a:rPr>
              <a:t>Targeting caterers can generate large scale bulk purchase and therefore results in increased revenue acquisition by the business. </a:t>
            </a:r>
          </a:p>
          <a:p>
            <a:pPr algn="just">
              <a:lnSpc>
                <a:spcPct val="170000"/>
              </a:lnSpc>
            </a:pPr>
            <a:endParaRPr lang="en-GB" dirty="0">
              <a:latin typeface="Times New Roman" pitchFamily="18" charset="0"/>
              <a:cs typeface="Times New Roman" pitchFamily="18" charset="0"/>
            </a:endParaRPr>
          </a:p>
        </p:txBody>
      </p:sp>
      <p:pic>
        <p:nvPicPr>
          <p:cNvPr id="6146" name="Picture 2"/>
          <p:cNvPicPr>
            <a:picLocks noChangeAspect="1" noChangeArrowheads="1"/>
          </p:cNvPicPr>
          <p:nvPr/>
        </p:nvPicPr>
        <p:blipFill>
          <a:blip r:embed="rId3"/>
          <a:srcRect/>
          <a:stretch>
            <a:fillRect/>
          </a:stretch>
        </p:blipFill>
        <p:spPr bwMode="auto">
          <a:xfrm>
            <a:off x="5715000" y="2438400"/>
            <a:ext cx="3209925" cy="291465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OPERATION PLAN</a:t>
            </a:r>
            <a:endParaRPr lang="en-GB"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371600"/>
            <a:ext cx="5638800" cy="5181600"/>
          </a:xfrm>
        </p:spPr>
        <p:txBody>
          <a:bodyPr>
            <a:normAutofit fontScale="62500" lnSpcReduction="20000"/>
          </a:bodyPr>
          <a:lstStyle/>
          <a:p>
            <a:pPr algn="just" fontAlgn="base">
              <a:lnSpc>
                <a:spcPct val="160000"/>
              </a:lnSpc>
            </a:pPr>
            <a:r>
              <a:rPr lang="en-US" dirty="0">
                <a:latin typeface="Times New Roman" pitchFamily="18" charset="0"/>
                <a:cs typeface="Times New Roman" pitchFamily="18" charset="0"/>
              </a:rPr>
              <a:t>The operation plan of the Mera Bakery includes opening and closing times of the stores as well as the strategic position of the products in various locations. </a:t>
            </a:r>
          </a:p>
          <a:p>
            <a:pPr algn="just" fontAlgn="base">
              <a:lnSpc>
                <a:spcPct val="160000"/>
              </a:lnSpc>
            </a:pPr>
            <a:r>
              <a:rPr lang="en-US" dirty="0">
                <a:latin typeface="Times New Roman" pitchFamily="18" charset="0"/>
                <a:cs typeface="Times New Roman" pitchFamily="18" charset="0"/>
              </a:rPr>
              <a:t>The opening and closing time of the offices and stores are 8:00 am to 7:00pm considering the purchase </a:t>
            </a:r>
            <a:r>
              <a:rPr lang="en-GB" dirty="0">
                <a:latin typeface="Times New Roman" pitchFamily="18" charset="0"/>
                <a:cs typeface="Times New Roman" pitchFamily="18" charset="0"/>
              </a:rPr>
              <a:t>behaviour</a:t>
            </a:r>
            <a:r>
              <a:rPr lang="en-US" dirty="0">
                <a:latin typeface="Times New Roman" pitchFamily="18" charset="0"/>
                <a:cs typeface="Times New Roman" pitchFamily="18" charset="0"/>
              </a:rPr>
              <a:t> of bakery items by the customers</a:t>
            </a:r>
          </a:p>
          <a:p>
            <a:pPr algn="just" fontAlgn="base">
              <a:lnSpc>
                <a:spcPct val="160000"/>
              </a:lnSpc>
            </a:pPr>
            <a:r>
              <a:rPr lang="en-US" dirty="0">
                <a:latin typeface="Times New Roman" pitchFamily="18" charset="0"/>
                <a:cs typeface="Times New Roman" pitchFamily="18" charset="0"/>
              </a:rPr>
              <a:t>The primary location chosen for business include </a:t>
            </a:r>
            <a:r>
              <a:rPr lang="en-US" dirty="0" err="1">
                <a:latin typeface="Times New Roman" pitchFamily="18" charset="0"/>
                <a:cs typeface="Times New Roman" pitchFamily="18" charset="0"/>
              </a:rPr>
              <a:t>London,Northampton</a:t>
            </a:r>
            <a:r>
              <a:rPr lang="en-US" dirty="0">
                <a:latin typeface="Times New Roman" pitchFamily="18" charset="0"/>
                <a:cs typeface="Times New Roman" pitchFamily="18" charset="0"/>
              </a:rPr>
              <a:t>, Bristol and Edinburgh cities.</a:t>
            </a:r>
          </a:p>
        </p:txBody>
      </p:sp>
      <p:pic>
        <p:nvPicPr>
          <p:cNvPr id="7170" name="Picture 2"/>
          <p:cNvPicPr>
            <a:picLocks noChangeAspect="1" noChangeArrowheads="1"/>
          </p:cNvPicPr>
          <p:nvPr/>
        </p:nvPicPr>
        <p:blipFill>
          <a:blip r:embed="rId3"/>
          <a:srcRect/>
          <a:stretch>
            <a:fillRect/>
          </a:stretch>
        </p:blipFill>
        <p:spPr bwMode="auto">
          <a:xfrm>
            <a:off x="6248400" y="2590800"/>
            <a:ext cx="2695575" cy="25146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GROWTH PROJECTION</a:t>
            </a:r>
            <a:endParaRPr lang="en-GB"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295400"/>
            <a:ext cx="4800600" cy="5257800"/>
          </a:xfrm>
        </p:spPr>
        <p:txBody>
          <a:bodyPr>
            <a:normAutofit fontScale="62500" lnSpcReduction="20000"/>
          </a:bodyPr>
          <a:lstStyle/>
          <a:p>
            <a:pPr algn="just" fontAlgn="base">
              <a:lnSpc>
                <a:spcPct val="170000"/>
              </a:lnSpc>
            </a:pPr>
            <a:r>
              <a:rPr lang="en-US" dirty="0">
                <a:latin typeface="Times New Roman" pitchFamily="18" charset="0"/>
                <a:cs typeface="Times New Roman" pitchFamily="18" charset="0"/>
              </a:rPr>
              <a:t>The analysis of the projected incomes of the Mera Baker business till 2021, the expected growth within the first 2 years is expected to be 47.87%</a:t>
            </a:r>
          </a:p>
          <a:p>
            <a:pPr algn="just" fontAlgn="base">
              <a:lnSpc>
                <a:spcPct val="170000"/>
              </a:lnSpc>
            </a:pPr>
            <a:r>
              <a:rPr lang="en-US" dirty="0">
                <a:latin typeface="Times New Roman" pitchFamily="18" charset="0"/>
                <a:cs typeface="Times New Roman" pitchFamily="18" charset="0"/>
              </a:rPr>
              <a:t>The positive implication of the projection report shows profitable prospects for the venture in future. </a:t>
            </a:r>
          </a:p>
          <a:p>
            <a:pPr algn="just" fontAlgn="base">
              <a:lnSpc>
                <a:spcPct val="170000"/>
              </a:lnSpc>
            </a:pPr>
            <a:r>
              <a:rPr lang="en-US" dirty="0">
                <a:latin typeface="Times New Roman" pitchFamily="18" charset="0"/>
                <a:cs typeface="Times New Roman" pitchFamily="18" charset="0"/>
              </a:rPr>
              <a:t>Consequent increase in the profits earned each year is calculated in measuring the growth projection for the Mera Bakery business</a:t>
            </a:r>
            <a:endParaRPr lang="en-GB" dirty="0">
              <a:latin typeface="Times New Roman" pitchFamily="18" charset="0"/>
              <a:cs typeface="Times New Roman" pitchFamily="18" charset="0"/>
            </a:endParaRPr>
          </a:p>
        </p:txBody>
      </p:sp>
      <p:pic>
        <p:nvPicPr>
          <p:cNvPr id="14338" name="Picture 2" descr="https://lh4.googleusercontent.com/W3cIj1a8quDTAP12OiO_89yXcqKfgfmmqWTXMA7iekxj_0XovjY-yRpWR54sTMiMB1osnGk_JlK_rzLj7VeBamUwv08j7PFu2ktRf4f7eSkFjBiDgeo6MtdTM_N_OUU_N4xDrwJo"/>
          <p:cNvPicPr>
            <a:picLocks noChangeAspect="1" noChangeArrowheads="1"/>
          </p:cNvPicPr>
          <p:nvPr/>
        </p:nvPicPr>
        <p:blipFill>
          <a:blip r:embed="rId3"/>
          <a:srcRect/>
          <a:stretch>
            <a:fillRect/>
          </a:stretch>
        </p:blipFill>
        <p:spPr bwMode="auto">
          <a:xfrm>
            <a:off x="5562599" y="1828800"/>
            <a:ext cx="3276601" cy="4495799"/>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itchFamily="18" charset="0"/>
                <a:cs typeface="Times New Roman" pitchFamily="18" charset="0"/>
              </a:rPr>
              <a:t>ORGANISATIONAL CULTURE</a:t>
            </a:r>
            <a:endParaRPr lang="en-GB"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295400"/>
            <a:ext cx="5029200" cy="5257800"/>
          </a:xfrm>
        </p:spPr>
        <p:txBody>
          <a:bodyPr>
            <a:normAutofit fontScale="62500" lnSpcReduction="20000"/>
          </a:bodyPr>
          <a:lstStyle/>
          <a:p>
            <a:pPr algn="just" fontAlgn="base">
              <a:lnSpc>
                <a:spcPct val="170000"/>
              </a:lnSpc>
            </a:pPr>
            <a:r>
              <a:rPr lang="en-GB" dirty="0">
                <a:latin typeface="Times New Roman" pitchFamily="18" charset="0"/>
                <a:cs typeface="Times New Roman" pitchFamily="18" charset="0"/>
              </a:rPr>
              <a:t>The employment trends in the Mera bakery venture focuses on employees experienced workers in the field in order to ensure proper engagement of the skills and better training facilities in future for following recruitments</a:t>
            </a:r>
          </a:p>
          <a:p>
            <a:pPr algn="just" fontAlgn="base">
              <a:lnSpc>
                <a:spcPct val="170000"/>
              </a:lnSpc>
            </a:pPr>
            <a:r>
              <a:rPr lang="en-GB" dirty="0">
                <a:latin typeface="Times New Roman" pitchFamily="18" charset="0"/>
                <a:cs typeface="Times New Roman" pitchFamily="18" charset="0"/>
              </a:rPr>
              <a:t>Growth of fair work culture and ethical behaviour within the workplace can develop major strengths in the future that can be utilised to achieve greater competitive advantage in future</a:t>
            </a:r>
          </a:p>
          <a:p>
            <a:pPr algn="just">
              <a:lnSpc>
                <a:spcPct val="170000"/>
              </a:lnSpc>
              <a:buNone/>
            </a:pPr>
            <a:endParaRPr lang="en-GB" dirty="0">
              <a:latin typeface="Times New Roman" pitchFamily="18" charset="0"/>
              <a:cs typeface="Times New Roman" pitchFamily="18" charset="0"/>
            </a:endParaRPr>
          </a:p>
        </p:txBody>
      </p:sp>
      <p:pic>
        <p:nvPicPr>
          <p:cNvPr id="4" name="Picture 2"/>
          <p:cNvPicPr>
            <a:picLocks noChangeAspect="1" noChangeArrowheads="1"/>
          </p:cNvPicPr>
          <p:nvPr/>
        </p:nvPicPr>
        <p:blipFill>
          <a:blip r:embed="rId3"/>
          <a:srcRect/>
          <a:stretch>
            <a:fillRect/>
          </a:stretch>
        </p:blipFill>
        <p:spPr bwMode="auto">
          <a:xfrm>
            <a:off x="5715000" y="2438400"/>
            <a:ext cx="3209925" cy="291465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itchFamily="18" charset="0"/>
                <a:cs typeface="Times New Roman" pitchFamily="18" charset="0"/>
              </a:rPr>
              <a:t>MANAGEMENT OF MERA BAKERY</a:t>
            </a:r>
            <a:endParaRPr lang="en-GB" dirty="0"/>
          </a:p>
        </p:txBody>
      </p:sp>
      <p:sp>
        <p:nvSpPr>
          <p:cNvPr id="3" name="Content Placeholder 2"/>
          <p:cNvSpPr>
            <a:spLocks noGrp="1"/>
          </p:cNvSpPr>
          <p:nvPr>
            <p:ph idx="1"/>
          </p:nvPr>
        </p:nvSpPr>
        <p:spPr>
          <a:xfrm>
            <a:off x="228600" y="1905000"/>
            <a:ext cx="5334000" cy="4648200"/>
          </a:xfrm>
        </p:spPr>
        <p:txBody>
          <a:bodyPr>
            <a:normAutofit fontScale="62500" lnSpcReduction="20000"/>
          </a:bodyPr>
          <a:lstStyle/>
          <a:p>
            <a:pPr algn="just" fontAlgn="base">
              <a:lnSpc>
                <a:spcPct val="170000"/>
              </a:lnSpc>
            </a:pPr>
            <a:r>
              <a:rPr lang="en-US" dirty="0">
                <a:latin typeface="Times New Roman" pitchFamily="18" charset="0"/>
                <a:cs typeface="Times New Roman" pitchFamily="18" charset="0"/>
              </a:rPr>
              <a:t>The management of the sales and production of the company are to be looked after by the CEO and the operational managers </a:t>
            </a:r>
            <a:r>
              <a:rPr lang="en-US" dirty="0" err="1">
                <a:latin typeface="Times New Roman" pitchFamily="18" charset="0"/>
                <a:cs typeface="Times New Roman" pitchFamily="18" charset="0"/>
              </a:rPr>
              <a:t>Ms</a:t>
            </a:r>
            <a:r>
              <a:rPr lang="en-US" dirty="0">
                <a:latin typeface="Times New Roman" pitchFamily="18" charset="0"/>
                <a:cs typeface="Times New Roman" pitchFamily="18" charset="0"/>
              </a:rPr>
              <a:t> Mera Okus and Mr. Ensure Okus .</a:t>
            </a:r>
          </a:p>
          <a:p>
            <a:pPr algn="just" fontAlgn="base">
              <a:lnSpc>
                <a:spcPct val="170000"/>
              </a:lnSpc>
            </a:pPr>
            <a:r>
              <a:rPr lang="en-US" dirty="0">
                <a:latin typeface="Times New Roman" pitchFamily="18" charset="0"/>
                <a:cs typeface="Times New Roman" pitchFamily="18" charset="0"/>
              </a:rPr>
              <a:t>The functions of management included in the business plan at present are employment of the personnel, controlling and directing the regular production activities as well as the supplies. </a:t>
            </a:r>
            <a:endParaRPr lang="en-GB" dirty="0">
              <a:latin typeface="Times New Roman" pitchFamily="18" charset="0"/>
              <a:cs typeface="Times New Roman" pitchFamily="18" charset="0"/>
            </a:endParaRPr>
          </a:p>
        </p:txBody>
      </p:sp>
      <p:pic>
        <p:nvPicPr>
          <p:cNvPr id="4" name="Picture 2"/>
          <p:cNvPicPr>
            <a:picLocks noChangeAspect="1" noChangeArrowheads="1"/>
          </p:cNvPicPr>
          <p:nvPr/>
        </p:nvPicPr>
        <p:blipFill>
          <a:blip r:embed="rId3"/>
          <a:srcRect/>
          <a:stretch>
            <a:fillRect/>
          </a:stretch>
        </p:blipFill>
        <p:spPr bwMode="auto">
          <a:xfrm>
            <a:off x="5715000" y="2438400"/>
            <a:ext cx="3162300" cy="28956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itchFamily="18" charset="0"/>
                <a:cs typeface="Times New Roman" pitchFamily="18" charset="0"/>
              </a:rPr>
              <a:t>CASH FLOW</a:t>
            </a:r>
            <a:endParaRPr lang="en-GB" b="1" dirty="0">
              <a:latin typeface="Times New Roman" pitchFamily="18" charset="0"/>
              <a:cs typeface="Times New Roman" pitchFamily="18" charset="0"/>
            </a:endParaRPr>
          </a:p>
        </p:txBody>
      </p:sp>
      <p:sp>
        <p:nvSpPr>
          <p:cNvPr id="3" name="Content Placeholder 2"/>
          <p:cNvSpPr>
            <a:spLocks noGrp="1"/>
          </p:cNvSpPr>
          <p:nvPr>
            <p:ph idx="1"/>
          </p:nvPr>
        </p:nvSpPr>
        <p:spPr>
          <a:xfrm>
            <a:off x="228600" y="1600200"/>
            <a:ext cx="5562600" cy="4525963"/>
          </a:xfrm>
        </p:spPr>
        <p:txBody>
          <a:bodyPr>
            <a:normAutofit fontScale="70000" lnSpcReduction="20000"/>
          </a:bodyPr>
          <a:lstStyle/>
          <a:p>
            <a:pPr algn="just" fontAlgn="base">
              <a:lnSpc>
                <a:spcPct val="170000"/>
              </a:lnSpc>
            </a:pPr>
            <a:r>
              <a:rPr lang="en-US" dirty="0">
                <a:latin typeface="Times New Roman" pitchFamily="18" charset="0"/>
                <a:cs typeface="Times New Roman" pitchFamily="18" charset="0"/>
              </a:rPr>
              <a:t>The cash flow projection for the present year o initiation of the business at Mera Bakery show that the total surplus to be generated at the end of the year will be equal to £102136. </a:t>
            </a:r>
          </a:p>
          <a:p>
            <a:pPr algn="just" fontAlgn="base">
              <a:lnSpc>
                <a:spcPct val="170000"/>
              </a:lnSpc>
            </a:pPr>
            <a:r>
              <a:rPr lang="en-US" dirty="0">
                <a:latin typeface="Times New Roman" pitchFamily="18" charset="0"/>
                <a:cs typeface="Times New Roman" pitchFamily="18" charset="0"/>
              </a:rPr>
              <a:t>The first four months in the initial stage of business is expected to generate preliminary cash deficits till the month of April 2019. </a:t>
            </a:r>
          </a:p>
          <a:p>
            <a:pPr>
              <a:buNone/>
            </a:pPr>
            <a:endParaRPr lang="en-GB" dirty="0"/>
          </a:p>
        </p:txBody>
      </p:sp>
      <p:pic>
        <p:nvPicPr>
          <p:cNvPr id="4" name="Picture 2"/>
          <p:cNvPicPr>
            <a:picLocks noChangeAspect="1" noChangeArrowheads="1"/>
          </p:cNvPicPr>
          <p:nvPr/>
        </p:nvPicPr>
        <p:blipFill>
          <a:blip r:embed="rId3"/>
          <a:srcRect/>
          <a:stretch>
            <a:fillRect/>
          </a:stretch>
        </p:blipFill>
        <p:spPr bwMode="auto">
          <a:xfrm>
            <a:off x="6019800" y="2438400"/>
            <a:ext cx="2819400" cy="28194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INCOME STATEMENT</a:t>
            </a:r>
            <a:endParaRPr lang="en-GB" b="1" dirty="0">
              <a:latin typeface="Times New Roman" pitchFamily="18" charset="0"/>
              <a:cs typeface="Times New Roman" pitchFamily="18" charset="0"/>
            </a:endParaRPr>
          </a:p>
        </p:txBody>
      </p:sp>
      <p:sp>
        <p:nvSpPr>
          <p:cNvPr id="3" name="Content Placeholder 2"/>
          <p:cNvSpPr>
            <a:spLocks noGrp="1"/>
          </p:cNvSpPr>
          <p:nvPr>
            <p:ph idx="1"/>
          </p:nvPr>
        </p:nvSpPr>
        <p:spPr>
          <a:xfrm>
            <a:off x="228600" y="1600200"/>
            <a:ext cx="5638800" cy="4953000"/>
          </a:xfrm>
        </p:spPr>
        <p:txBody>
          <a:bodyPr>
            <a:normAutofit fontScale="62500" lnSpcReduction="20000"/>
          </a:bodyPr>
          <a:lstStyle/>
          <a:p>
            <a:pPr algn="just" fontAlgn="base">
              <a:lnSpc>
                <a:spcPct val="170000"/>
              </a:lnSpc>
            </a:pPr>
            <a:r>
              <a:rPr lang="en-US" dirty="0">
                <a:latin typeface="Times New Roman" pitchFamily="18" charset="0"/>
                <a:cs typeface="Times New Roman" pitchFamily="18" charset="0"/>
              </a:rPr>
              <a:t>The projected income statement of Mera Bakery show the expected revenues to be collected by the company within the first two years.</a:t>
            </a:r>
          </a:p>
          <a:p>
            <a:pPr algn="just" fontAlgn="base">
              <a:lnSpc>
                <a:spcPct val="170000"/>
              </a:lnSpc>
            </a:pPr>
            <a:r>
              <a:rPr lang="en-US" dirty="0">
                <a:latin typeface="Times New Roman" pitchFamily="18" charset="0"/>
                <a:cs typeface="Times New Roman" pitchFamily="18" charset="0"/>
              </a:rPr>
              <a:t>It also documents all the different types of expenses to be incurred by the business at the start of the business and throughout the financial periods (Zupic and Čater, 2015).   </a:t>
            </a:r>
          </a:p>
          <a:p>
            <a:pPr algn="just" fontAlgn="base">
              <a:lnSpc>
                <a:spcPct val="170000"/>
              </a:lnSpc>
            </a:pPr>
            <a:r>
              <a:rPr lang="en-US" dirty="0">
                <a:latin typeface="Times New Roman" pitchFamily="18" charset="0"/>
                <a:cs typeface="Times New Roman" pitchFamily="18" charset="0"/>
              </a:rPr>
              <a:t>Aspects such as effect of the accounting changes cannot be included in the projects as these cannot be estimated without practicality. </a:t>
            </a:r>
          </a:p>
        </p:txBody>
      </p:sp>
      <p:pic>
        <p:nvPicPr>
          <p:cNvPr id="4" name="Picture 2"/>
          <p:cNvPicPr>
            <a:picLocks noChangeAspect="1" noChangeArrowheads="1"/>
          </p:cNvPicPr>
          <p:nvPr/>
        </p:nvPicPr>
        <p:blipFill>
          <a:blip r:embed="rId3"/>
          <a:srcRect/>
          <a:stretch>
            <a:fillRect/>
          </a:stretch>
        </p:blipFill>
        <p:spPr bwMode="auto">
          <a:xfrm>
            <a:off x="5943600" y="2514600"/>
            <a:ext cx="2981325" cy="2590800"/>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BALANCE SHEET</a:t>
            </a:r>
            <a:endParaRPr lang="en-GB" b="1" dirty="0">
              <a:latin typeface="Times New Roman" pitchFamily="18" charset="0"/>
              <a:cs typeface="Times New Roman" pitchFamily="18" charset="0"/>
            </a:endParaRPr>
          </a:p>
        </p:txBody>
      </p:sp>
      <p:sp>
        <p:nvSpPr>
          <p:cNvPr id="3" name="Content Placeholder 2"/>
          <p:cNvSpPr>
            <a:spLocks noGrp="1"/>
          </p:cNvSpPr>
          <p:nvPr>
            <p:ph idx="1"/>
          </p:nvPr>
        </p:nvSpPr>
        <p:spPr>
          <a:xfrm>
            <a:off x="228600" y="1600200"/>
            <a:ext cx="5562600" cy="4876800"/>
          </a:xfrm>
        </p:spPr>
        <p:txBody>
          <a:bodyPr>
            <a:normAutofit fontScale="70000" lnSpcReduction="20000"/>
          </a:bodyPr>
          <a:lstStyle/>
          <a:p>
            <a:pPr algn="just" fontAlgn="base">
              <a:lnSpc>
                <a:spcPct val="160000"/>
              </a:lnSpc>
            </a:pPr>
            <a:r>
              <a:rPr lang="en-US" dirty="0">
                <a:latin typeface="Times New Roman" pitchFamily="18" charset="0"/>
                <a:cs typeface="Times New Roman" pitchFamily="18" charset="0"/>
              </a:rPr>
              <a:t>The balance sheet projection documents the expected assets values and liabilities of the firm in the three initial years of business (Stark, 2016). </a:t>
            </a:r>
            <a:endParaRPr lang="en-US" b="1" dirty="0">
              <a:latin typeface="Times New Roman" pitchFamily="18" charset="0"/>
              <a:cs typeface="Times New Roman" pitchFamily="18" charset="0"/>
            </a:endParaRPr>
          </a:p>
          <a:p>
            <a:pPr algn="just" fontAlgn="base">
              <a:lnSpc>
                <a:spcPct val="160000"/>
              </a:lnSpc>
            </a:pPr>
            <a:r>
              <a:rPr lang="en-US" dirty="0">
                <a:latin typeface="Times New Roman" pitchFamily="18" charset="0"/>
                <a:cs typeface="Times New Roman" pitchFamily="18" charset="0"/>
              </a:rPr>
              <a:t>Details about both the long and short term liabilities imply that Mera Bakery can be able to successfully operate in the UK market with maintenance of positive working capital throughout the primary stage of development.</a:t>
            </a:r>
            <a:endParaRPr lang="en-US" b="1" dirty="0">
              <a:latin typeface="Times New Roman" pitchFamily="18" charset="0"/>
              <a:cs typeface="Times New Roman" pitchFamily="18" charset="0"/>
            </a:endParaRPr>
          </a:p>
          <a:p>
            <a:pPr algn="just">
              <a:lnSpc>
                <a:spcPct val="160000"/>
              </a:lnSpc>
              <a:buNone/>
            </a:pPr>
            <a:endParaRPr lang="en-GB" dirty="0">
              <a:latin typeface="Times New Roman" pitchFamily="18" charset="0"/>
              <a:cs typeface="Times New Roman" pitchFamily="18" charset="0"/>
            </a:endParaRPr>
          </a:p>
        </p:txBody>
      </p:sp>
      <p:pic>
        <p:nvPicPr>
          <p:cNvPr id="4" name="Picture 2"/>
          <p:cNvPicPr>
            <a:picLocks noChangeAspect="1" noChangeArrowheads="1"/>
          </p:cNvPicPr>
          <p:nvPr/>
        </p:nvPicPr>
        <p:blipFill>
          <a:blip r:embed="rId3"/>
          <a:srcRect/>
          <a:stretch>
            <a:fillRect/>
          </a:stretch>
        </p:blipFill>
        <p:spPr bwMode="auto">
          <a:xfrm>
            <a:off x="5867400" y="2438400"/>
            <a:ext cx="3009900" cy="2771775"/>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BREAK EVEN ANALYSIS</a:t>
            </a:r>
            <a:endParaRPr lang="en-GB" b="1" dirty="0">
              <a:latin typeface="Times New Roman" pitchFamily="18" charset="0"/>
              <a:cs typeface="Times New Roman" pitchFamily="18" charset="0"/>
            </a:endParaRPr>
          </a:p>
        </p:txBody>
      </p:sp>
      <p:sp>
        <p:nvSpPr>
          <p:cNvPr id="3" name="Content Placeholder 2"/>
          <p:cNvSpPr>
            <a:spLocks noGrp="1"/>
          </p:cNvSpPr>
          <p:nvPr>
            <p:ph idx="1"/>
          </p:nvPr>
        </p:nvSpPr>
        <p:spPr>
          <a:xfrm>
            <a:off x="304800" y="1600200"/>
            <a:ext cx="5105400" cy="5029200"/>
          </a:xfrm>
        </p:spPr>
        <p:txBody>
          <a:bodyPr>
            <a:normAutofit fontScale="62500" lnSpcReduction="20000"/>
          </a:bodyPr>
          <a:lstStyle/>
          <a:p>
            <a:pPr algn="just" fontAlgn="base">
              <a:lnSpc>
                <a:spcPct val="170000"/>
              </a:lnSpc>
            </a:pPr>
            <a:r>
              <a:rPr lang="en-US" dirty="0">
                <a:latin typeface="Times New Roman" pitchFamily="18" charset="0"/>
                <a:cs typeface="Times New Roman" pitchFamily="18" charset="0"/>
              </a:rPr>
              <a:t>The break even analysis is focused on estimating the number of units sold each year by the company (</a:t>
            </a:r>
            <a:r>
              <a:rPr lang="en-US" dirty="0" err="1">
                <a:latin typeface="Times New Roman" pitchFamily="18" charset="0"/>
                <a:cs typeface="Times New Roman" pitchFamily="18" charset="0"/>
              </a:rPr>
              <a:t>Karadag</a:t>
            </a:r>
            <a:r>
              <a:rPr lang="en-US" dirty="0">
                <a:latin typeface="Times New Roman" pitchFamily="18" charset="0"/>
                <a:cs typeface="Times New Roman" pitchFamily="18" charset="0"/>
              </a:rPr>
              <a:t>, 2015).</a:t>
            </a:r>
            <a:r>
              <a:rPr lang="en-US" b="1" dirty="0">
                <a:latin typeface="Times New Roman" pitchFamily="18" charset="0"/>
                <a:cs typeface="Times New Roman" pitchFamily="18" charset="0"/>
              </a:rPr>
              <a:t> </a:t>
            </a:r>
          </a:p>
          <a:p>
            <a:pPr algn="just" fontAlgn="base">
              <a:lnSpc>
                <a:spcPct val="170000"/>
              </a:lnSpc>
            </a:pPr>
            <a:r>
              <a:rPr lang="en-US" dirty="0">
                <a:latin typeface="Times New Roman" pitchFamily="18" charset="0"/>
                <a:cs typeface="Times New Roman" pitchFamily="18" charset="0"/>
              </a:rPr>
              <a:t>At this stage the break even projection cannot be made due to variable pricing strategy of the different products offered by the Mera Bakery</a:t>
            </a:r>
          </a:p>
          <a:p>
            <a:pPr algn="just" fontAlgn="base">
              <a:lnSpc>
                <a:spcPct val="170000"/>
              </a:lnSpc>
            </a:pPr>
            <a:r>
              <a:rPr lang="en-US" dirty="0">
                <a:latin typeface="Times New Roman" pitchFamily="18" charset="0"/>
                <a:cs typeface="Times New Roman" pitchFamily="18" charset="0"/>
              </a:rPr>
              <a:t>The incremental pattern of the revenues although clearly indicates positive pattern for the operation and sales in business. </a:t>
            </a:r>
          </a:p>
        </p:txBody>
      </p:sp>
      <p:pic>
        <p:nvPicPr>
          <p:cNvPr id="8194" name="Picture 2" descr="https://lh6.googleusercontent.com/h7bGf_zjNhCSqan4Dm1VLi2ASJS6tX432m_xQCw5NGnqHeYFtiVzhcKtHRnYl8CzsdVkbsh4a1BtpZDZWefry4tL19imuBOp9vGWB-vvqyZhOj2dsTM2UouFwzliVXEMSxVabE63"/>
          <p:cNvPicPr>
            <a:picLocks noChangeAspect="1" noChangeArrowheads="1"/>
          </p:cNvPicPr>
          <p:nvPr/>
        </p:nvPicPr>
        <p:blipFill>
          <a:blip r:embed="rId3"/>
          <a:srcRect/>
          <a:stretch>
            <a:fillRect/>
          </a:stretch>
        </p:blipFill>
        <p:spPr bwMode="auto">
          <a:xfrm>
            <a:off x="5715000" y="2057400"/>
            <a:ext cx="3077028" cy="4038600"/>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RECOMMENDATIONS</a:t>
            </a:r>
            <a:endParaRPr lang="en-GB" b="1" dirty="0">
              <a:latin typeface="Times New Roman" pitchFamily="18" charset="0"/>
              <a:cs typeface="Times New Roman" pitchFamily="18" charset="0"/>
            </a:endParaRPr>
          </a:p>
        </p:txBody>
      </p:sp>
      <p:sp>
        <p:nvSpPr>
          <p:cNvPr id="3" name="Content Placeholder 2"/>
          <p:cNvSpPr>
            <a:spLocks noGrp="1"/>
          </p:cNvSpPr>
          <p:nvPr>
            <p:ph idx="1"/>
          </p:nvPr>
        </p:nvSpPr>
        <p:spPr>
          <a:xfrm>
            <a:off x="228600" y="1600200"/>
            <a:ext cx="5638800" cy="4525963"/>
          </a:xfrm>
        </p:spPr>
        <p:txBody>
          <a:bodyPr>
            <a:normAutofit fontScale="62500" lnSpcReduction="20000"/>
          </a:bodyPr>
          <a:lstStyle/>
          <a:p>
            <a:pPr lvl="0" algn="just">
              <a:lnSpc>
                <a:spcPct val="170000"/>
              </a:lnSpc>
            </a:pPr>
            <a:r>
              <a:rPr lang="en-GB" dirty="0">
                <a:latin typeface="Times New Roman" pitchFamily="18" charset="0"/>
                <a:cs typeface="Times New Roman" pitchFamily="18" charset="0"/>
              </a:rPr>
              <a:t>Providing necessary nutritional information of the products so that the proper health of the customers can be ensured</a:t>
            </a:r>
            <a:endParaRPr lang="en-US" dirty="0">
              <a:latin typeface="Times New Roman" pitchFamily="18" charset="0"/>
              <a:cs typeface="Times New Roman" pitchFamily="18" charset="0"/>
            </a:endParaRPr>
          </a:p>
          <a:p>
            <a:pPr lvl="0" algn="just">
              <a:lnSpc>
                <a:spcPct val="170000"/>
              </a:lnSpc>
            </a:pPr>
            <a:r>
              <a:rPr lang="en-GB" dirty="0">
                <a:latin typeface="Times New Roman" pitchFamily="18" charset="0"/>
                <a:cs typeface="Times New Roman" pitchFamily="18" charset="0"/>
              </a:rPr>
              <a:t>Maintaining the proper flow of fund in order to ensure constant capital recruitment</a:t>
            </a:r>
            <a:endParaRPr lang="en-US" dirty="0">
              <a:latin typeface="Times New Roman" pitchFamily="18" charset="0"/>
              <a:cs typeface="Times New Roman" pitchFamily="18" charset="0"/>
            </a:endParaRPr>
          </a:p>
          <a:p>
            <a:pPr lvl="0" algn="just">
              <a:lnSpc>
                <a:spcPct val="170000"/>
              </a:lnSpc>
            </a:pPr>
            <a:r>
              <a:rPr lang="en-GB" dirty="0">
                <a:latin typeface="Times New Roman" pitchFamily="18" charset="0"/>
                <a:cs typeface="Times New Roman" pitchFamily="18" charset="0"/>
              </a:rPr>
              <a:t>Implementing technological innovation in order to ensure efficiency and productivity</a:t>
            </a:r>
            <a:endParaRPr lang="en-US" dirty="0">
              <a:latin typeface="Times New Roman" pitchFamily="18" charset="0"/>
              <a:cs typeface="Times New Roman" pitchFamily="18" charset="0"/>
            </a:endParaRPr>
          </a:p>
          <a:p>
            <a:pPr lvl="0" algn="just">
              <a:lnSpc>
                <a:spcPct val="170000"/>
              </a:lnSpc>
            </a:pPr>
            <a:r>
              <a:rPr lang="en-GB" dirty="0">
                <a:latin typeface="Times New Roman" pitchFamily="18" charset="0"/>
                <a:cs typeface="Times New Roman" pitchFamily="18" charset="0"/>
              </a:rPr>
              <a:t>Establishing an online facility so that a greater number of customers can be attracted</a:t>
            </a:r>
            <a:endParaRPr lang="en-US" dirty="0">
              <a:latin typeface="Times New Roman" pitchFamily="18" charset="0"/>
              <a:cs typeface="Times New Roman" pitchFamily="18" charset="0"/>
            </a:endParaRPr>
          </a:p>
          <a:p>
            <a:pPr algn="just">
              <a:lnSpc>
                <a:spcPct val="170000"/>
              </a:lnSpc>
            </a:pPr>
            <a:endParaRPr lang="en-GB" dirty="0">
              <a:latin typeface="Times New Roman" pitchFamily="18" charset="0"/>
              <a:cs typeface="Times New Roman" pitchFamily="18" charset="0"/>
            </a:endParaRPr>
          </a:p>
        </p:txBody>
      </p:sp>
      <p:pic>
        <p:nvPicPr>
          <p:cNvPr id="4" name="Picture 2"/>
          <p:cNvPicPr>
            <a:picLocks noChangeAspect="1" noChangeArrowheads="1"/>
          </p:cNvPicPr>
          <p:nvPr/>
        </p:nvPicPr>
        <p:blipFill>
          <a:blip r:embed="rId3"/>
          <a:srcRect/>
          <a:stretch>
            <a:fillRect/>
          </a:stretch>
        </p:blipFill>
        <p:spPr bwMode="auto">
          <a:xfrm>
            <a:off x="6019800" y="2438400"/>
            <a:ext cx="2819400" cy="2819400"/>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REFERENCE LIST</a:t>
            </a:r>
            <a:endParaRPr lang="en-GB"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371600"/>
            <a:ext cx="8229600" cy="5029200"/>
          </a:xfrm>
        </p:spPr>
        <p:txBody>
          <a:bodyPr>
            <a:normAutofit fontScale="47500" lnSpcReduction="20000"/>
          </a:bodyPr>
          <a:lstStyle/>
          <a:p>
            <a:pPr algn="just">
              <a:lnSpc>
                <a:spcPct val="170000"/>
              </a:lnSpc>
            </a:pPr>
            <a:r>
              <a:rPr lang="en-GB" dirty="0">
                <a:latin typeface="Times New Roman" pitchFamily="18" charset="0"/>
                <a:cs typeface="Times New Roman" pitchFamily="18" charset="0"/>
              </a:rPr>
              <a:t>Burns, P., 2016. </a:t>
            </a:r>
            <a:r>
              <a:rPr lang="en-GB" i="1" dirty="0">
                <a:latin typeface="Times New Roman" pitchFamily="18" charset="0"/>
                <a:cs typeface="Times New Roman" pitchFamily="18" charset="0"/>
              </a:rPr>
              <a:t>Entrepreneurship and small business</a:t>
            </a:r>
            <a:r>
              <a:rPr lang="en-GB" dirty="0">
                <a:latin typeface="Times New Roman" pitchFamily="18" charset="0"/>
                <a:cs typeface="Times New Roman" pitchFamily="18" charset="0"/>
              </a:rPr>
              <a:t>. Palgrave Macmillan Limited. Available at: </a:t>
            </a:r>
            <a:r>
              <a:rPr lang="en-GB" u="sng" dirty="0">
                <a:latin typeface="Times New Roman" pitchFamily="18" charset="0"/>
                <a:cs typeface="Times New Roman" pitchFamily="18" charset="0"/>
              </a:rPr>
              <a:t>http://edf-vec.org/gen/html/azl/kitabxana/62.pdf</a:t>
            </a:r>
            <a:endParaRPr lang="en-US" dirty="0">
              <a:latin typeface="Times New Roman" pitchFamily="18" charset="0"/>
              <a:cs typeface="Times New Roman" pitchFamily="18" charset="0"/>
            </a:endParaRPr>
          </a:p>
          <a:p>
            <a:pPr algn="just">
              <a:lnSpc>
                <a:spcPct val="170000"/>
              </a:lnSpc>
            </a:pPr>
            <a:r>
              <a:rPr lang="en-GB" dirty="0">
                <a:latin typeface="Times New Roman" pitchFamily="18" charset="0"/>
                <a:cs typeface="Times New Roman" pitchFamily="18" charset="0"/>
              </a:rPr>
              <a:t>Stark, R., 2016. </a:t>
            </a:r>
            <a:r>
              <a:rPr lang="en-GB" dirty="0" err="1">
                <a:latin typeface="Times New Roman" pitchFamily="18" charset="0"/>
                <a:cs typeface="Times New Roman" pitchFamily="18" charset="0"/>
              </a:rPr>
              <a:t>SanSal</a:t>
            </a:r>
            <a:r>
              <a:rPr lang="en-GB" dirty="0">
                <a:latin typeface="Times New Roman" pitchFamily="18" charset="0"/>
                <a:cs typeface="Times New Roman" pitchFamily="18" charset="0"/>
              </a:rPr>
              <a:t> Business Plan. Available at: </a:t>
            </a:r>
            <a:r>
              <a:rPr lang="en-GB" u="sng" dirty="0">
                <a:latin typeface="Times New Roman" pitchFamily="18" charset="0"/>
                <a:cs typeface="Times New Roman" pitchFamily="18" charset="0"/>
              </a:rPr>
              <a:t>https://cloudfront.escholarship.org/dist/prd/content/qt08g9v4nf/qt08g9v4nf.pdf</a:t>
            </a:r>
            <a:r>
              <a:rPr lang="en-GB" dirty="0">
                <a:latin typeface="Times New Roman" pitchFamily="18" charset="0"/>
                <a:cs typeface="Times New Roman" pitchFamily="18" charset="0"/>
              </a:rPr>
              <a:t> [Accessed 21/02/2019]</a:t>
            </a:r>
            <a:endParaRPr lang="en-US" dirty="0">
              <a:latin typeface="Times New Roman" pitchFamily="18" charset="0"/>
              <a:cs typeface="Times New Roman" pitchFamily="18" charset="0"/>
            </a:endParaRPr>
          </a:p>
          <a:p>
            <a:pPr algn="just">
              <a:lnSpc>
                <a:spcPct val="170000"/>
              </a:lnSpc>
            </a:pPr>
            <a:r>
              <a:rPr lang="en-GB" dirty="0">
                <a:latin typeface="Times New Roman" pitchFamily="18" charset="0"/>
                <a:cs typeface="Times New Roman" pitchFamily="18" charset="0"/>
              </a:rPr>
              <a:t>Zupic, I. and Čater, T., 2015. Bibliometric methods in management and organization. </a:t>
            </a:r>
            <a:r>
              <a:rPr lang="en-GB" i="1" dirty="0">
                <a:latin typeface="Times New Roman" pitchFamily="18" charset="0"/>
                <a:cs typeface="Times New Roman" pitchFamily="18" charset="0"/>
              </a:rPr>
              <a:t>Organizational Research Methods</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18</a:t>
            </a:r>
            <a:r>
              <a:rPr lang="en-GB" dirty="0">
                <a:latin typeface="Times New Roman" pitchFamily="18" charset="0"/>
                <a:cs typeface="Times New Roman" pitchFamily="18" charset="0"/>
              </a:rPr>
              <a:t>(3), pp.429-472. Available at: </a:t>
            </a:r>
            <a:r>
              <a:rPr lang="en-GB" u="sng" dirty="0">
                <a:latin typeface="Times New Roman" pitchFamily="18" charset="0"/>
                <a:cs typeface="Times New Roman" pitchFamily="18" charset="0"/>
              </a:rPr>
              <a:t>https://www.researchgate.net/profile/Tomaz_Cater/publication/254970530_Bibliometric_methods_in_management_and_organization/links/568439d908ae051f9af041c4.pdf </a:t>
            </a:r>
            <a:r>
              <a:rPr lang="en-GB" dirty="0">
                <a:latin typeface="Times New Roman" pitchFamily="18" charset="0"/>
                <a:cs typeface="Times New Roman" pitchFamily="18" charset="0"/>
              </a:rPr>
              <a:t>[Accessed 20/02/2019]</a:t>
            </a:r>
            <a:endParaRPr lang="en-US" dirty="0">
              <a:latin typeface="Times New Roman" pitchFamily="18" charset="0"/>
              <a:cs typeface="Times New Roman" pitchFamily="18" charset="0"/>
            </a:endParaRPr>
          </a:p>
          <a:p>
            <a:pPr algn="just">
              <a:lnSpc>
                <a:spcPct val="170000"/>
              </a:lnSpc>
            </a:pPr>
            <a:r>
              <a:rPr lang="en-GB" dirty="0" err="1">
                <a:latin typeface="Times New Roman" pitchFamily="18" charset="0"/>
                <a:cs typeface="Times New Roman" pitchFamily="18" charset="0"/>
              </a:rPr>
              <a:t>Karadag</a:t>
            </a:r>
            <a:r>
              <a:rPr lang="en-GB" dirty="0">
                <a:latin typeface="Times New Roman" pitchFamily="18" charset="0"/>
                <a:cs typeface="Times New Roman" pitchFamily="18" charset="0"/>
              </a:rPr>
              <a:t>, H., 2015. Financial management challenges in small and medium-sized enterprises: A strategic management approach. </a:t>
            </a:r>
            <a:r>
              <a:rPr lang="en-GB" i="1" dirty="0">
                <a:latin typeface="Times New Roman" pitchFamily="18" charset="0"/>
                <a:cs typeface="Times New Roman" pitchFamily="18" charset="0"/>
              </a:rPr>
              <a:t>EMAJ: Emerging Markets Journal</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5</a:t>
            </a:r>
            <a:r>
              <a:rPr lang="en-GB" dirty="0">
                <a:latin typeface="Times New Roman" pitchFamily="18" charset="0"/>
                <a:cs typeface="Times New Roman" pitchFamily="18" charset="0"/>
              </a:rPr>
              <a:t>(1), pp.26-40.0020 Available at: </a:t>
            </a:r>
            <a:r>
              <a:rPr lang="en-GB" u="sng" dirty="0">
                <a:latin typeface="Times New Roman" pitchFamily="18" charset="0"/>
                <a:cs typeface="Times New Roman" pitchFamily="18" charset="0"/>
              </a:rPr>
              <a:t>http://emaj.pitt.edu/ojs/index.php/emaj/article/viewFile/67/239 </a:t>
            </a:r>
            <a:r>
              <a:rPr lang="en-GB" dirty="0">
                <a:latin typeface="Times New Roman" pitchFamily="18" charset="0"/>
                <a:cs typeface="Times New Roman" pitchFamily="18" charset="0"/>
              </a:rPr>
              <a:t>[Accessed 21/02/2019]</a:t>
            </a:r>
            <a:endParaRPr lang="en-US" dirty="0">
              <a:latin typeface="Times New Roman" pitchFamily="18" charset="0"/>
              <a:cs typeface="Times New Roman"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67000"/>
            <a:ext cx="8229600" cy="1143000"/>
          </a:xfrm>
        </p:spPr>
        <p:txBody>
          <a:bodyPr>
            <a:noAutofit/>
          </a:bodyPr>
          <a:lstStyle/>
          <a:p>
            <a:r>
              <a:rPr lang="en-US" sz="7200" b="1" dirty="0">
                <a:latin typeface="Times New Roman" pitchFamily="18" charset="0"/>
                <a:cs typeface="Times New Roman" pitchFamily="18" charset="0"/>
              </a:rPr>
              <a:t>THANK YOU</a:t>
            </a:r>
            <a:endParaRPr lang="en-GB" sz="7200" b="1"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160</TotalTime>
  <Words>1959</Words>
  <Application>Microsoft Office PowerPoint</Application>
  <PresentationFormat>On-screen Show (4:3)</PresentationFormat>
  <Paragraphs>110</Paragraphs>
  <Slides>18</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Times New Roman</vt:lpstr>
      <vt:lpstr>Office Theme</vt:lpstr>
      <vt:lpstr> ENTREPRENEURSHIP LCMB7004 PRESENTATION  MARY MENA DORE-OKUOIMOSE STUDENT NO - 1806652 BUSINESS PLAN</vt:lpstr>
      <vt:lpstr>INTRODUCTION</vt:lpstr>
      <vt:lpstr>COMPANY DESCRIPTION</vt:lpstr>
      <vt:lpstr>PRODUCTS AND SERVICES</vt:lpstr>
      <vt:lpstr>GROWTH AND LEADERSHIP STRATEGY</vt:lpstr>
      <vt:lpstr>SWOT ANALYSIS</vt:lpstr>
      <vt:lpstr>TARGET MARKET</vt:lpstr>
      <vt:lpstr>OPERATION PLAN</vt:lpstr>
      <vt:lpstr>GROWTH PROJECTION</vt:lpstr>
      <vt:lpstr>ORGANISATIONAL CULTURE</vt:lpstr>
      <vt:lpstr>MANAGEMENT OF MERA BAKERY</vt:lpstr>
      <vt:lpstr>CASH FLOW</vt:lpstr>
      <vt:lpstr>INCOME STATEMENT</vt:lpstr>
      <vt:lpstr>BALANCE SHEET</vt:lpstr>
      <vt:lpstr>BREAK EVEN ANALYSIS</vt:lpstr>
      <vt:lpstr>RECOMMENDATIONS</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user</dc:creator>
  <cp:lastModifiedBy>Mary Okuoimose</cp:lastModifiedBy>
  <cp:revision>70</cp:revision>
  <dcterms:created xsi:type="dcterms:W3CDTF">2006-08-16T00:00:00Z</dcterms:created>
  <dcterms:modified xsi:type="dcterms:W3CDTF">2019-04-18T13:25:34Z</dcterms:modified>
</cp:coreProperties>
</file>