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sldIdLst>
    <p:sldId id="256" r:id="rId5"/>
    <p:sldId id="257" r:id="rId6"/>
    <p:sldId id="280" r:id="rId7"/>
    <p:sldId id="281" r:id="rId8"/>
    <p:sldId id="259" r:id="rId9"/>
    <p:sldId id="258" r:id="rId10"/>
    <p:sldId id="260" r:id="rId11"/>
    <p:sldId id="261" r:id="rId12"/>
    <p:sldId id="262" r:id="rId13"/>
    <p:sldId id="264" r:id="rId14"/>
    <p:sldId id="265" r:id="rId15"/>
    <p:sldId id="282" r:id="rId16"/>
    <p:sldId id="467" r:id="rId17"/>
    <p:sldId id="468" r:id="rId18"/>
    <p:sldId id="465" r:id="rId19"/>
    <p:sldId id="466" r:id="rId20"/>
    <p:sldId id="469" r:id="rId21"/>
    <p:sldId id="266" r:id="rId22"/>
    <p:sldId id="277" r:id="rId23"/>
    <p:sldId id="263" r:id="rId24"/>
    <p:sldId id="270" r:id="rId25"/>
    <p:sldId id="267" r:id="rId26"/>
    <p:sldId id="269" r:id="rId27"/>
    <p:sldId id="274" r:id="rId28"/>
    <p:sldId id="271" r:id="rId29"/>
    <p:sldId id="272" r:id="rId30"/>
    <p:sldId id="273" r:id="rId31"/>
    <p:sldId id="464" r:id="rId32"/>
    <p:sldId id="336" r:id="rId33"/>
    <p:sldId id="338" r:id="rId34"/>
    <p:sldId id="460" r:id="rId35"/>
    <p:sldId id="342" r:id="rId36"/>
    <p:sldId id="344" r:id="rId37"/>
    <p:sldId id="470" r:id="rId38"/>
    <p:sldId id="276" r:id="rId39"/>
    <p:sldId id="27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1C13A7-982F-7536-D878-3755D17E6274}" v="189" dt="2025-03-21T08:19:56.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38" autoAdjust="0"/>
    <p:restoredTop sz="90421" autoAdjust="0"/>
  </p:normalViewPr>
  <p:slideViewPr>
    <p:cSldViewPr snapToGrid="0">
      <p:cViewPr varScale="1">
        <p:scale>
          <a:sx n="89" d="100"/>
          <a:sy n="89" d="100"/>
        </p:scale>
        <p:origin x="57"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6FD7F4-86B8-4C92-8B8C-4E6DC60E32D4}"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3F74E-0B0D-446E-ABAE-284BD4FA766D}" type="slidenum">
              <a:rPr lang="en-GB" smtClean="0"/>
              <a:t>‹#›</a:t>
            </a:fld>
            <a:endParaRPr lang="en-GB"/>
          </a:p>
        </p:txBody>
      </p:sp>
    </p:spTree>
    <p:extLst>
      <p:ext uri="{BB962C8B-B14F-4D97-AF65-F5344CB8AC3E}">
        <p14:creationId xmlns:p14="http://schemas.microsoft.com/office/powerpoint/2010/main" val="730238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ZEhTWvJNmBg"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www.newyorker.com/news/the-lede/j-d-vance-brawls-with-the-bishops-over-the-trump-musk-agenda"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a:t>
            </a:fld>
            <a:endParaRPr lang="en-GB"/>
          </a:p>
        </p:txBody>
      </p:sp>
    </p:spTree>
    <p:extLst>
      <p:ext uri="{BB962C8B-B14F-4D97-AF65-F5344CB8AC3E}">
        <p14:creationId xmlns:p14="http://schemas.microsoft.com/office/powerpoint/2010/main" val="1385637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https://www.ons.gov.uk/peoplepopulationandcommunity/culturalidentity/religion/bulletins/religionenglandandwales/census2021</a:t>
            </a:r>
          </a:p>
          <a:p>
            <a:r>
              <a:rPr lang="en-GB" dirty="0"/>
              <a:t>Grey 2011</a:t>
            </a:r>
          </a:p>
          <a:p>
            <a:r>
              <a:rPr lang="en-GB" dirty="0"/>
              <a:t>Blue 2021</a:t>
            </a:r>
          </a:p>
        </p:txBody>
      </p:sp>
      <p:sp>
        <p:nvSpPr>
          <p:cNvPr id="4" name="Slide Number Placeholder 3"/>
          <p:cNvSpPr>
            <a:spLocks noGrp="1"/>
          </p:cNvSpPr>
          <p:nvPr>
            <p:ph type="sldNum" sz="quarter" idx="5"/>
          </p:nvPr>
        </p:nvSpPr>
        <p:spPr/>
        <p:txBody>
          <a:bodyPr/>
          <a:lstStyle/>
          <a:p>
            <a:fld id="{F693F74E-0B0D-446E-ABAE-284BD4FA766D}" type="slidenum">
              <a:rPr lang="en-GB" smtClean="0"/>
              <a:t>4</a:t>
            </a:fld>
            <a:endParaRPr lang="en-GB"/>
          </a:p>
        </p:txBody>
      </p:sp>
    </p:spTree>
    <p:extLst>
      <p:ext uri="{BB962C8B-B14F-4D97-AF65-F5344CB8AC3E}">
        <p14:creationId xmlns:p14="http://schemas.microsoft.com/office/powerpoint/2010/main" val="392055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Giddens, A. (2001) </a:t>
            </a:r>
            <a:r>
              <a:rPr lang="en-GB" sz="1200" b="0" i="1" dirty="0">
                <a:effectLst/>
              </a:rPr>
              <a:t>Sociology</a:t>
            </a:r>
            <a:r>
              <a:rPr lang="en-GB" sz="1200" b="0" i="0" dirty="0">
                <a:effectLst/>
              </a:rPr>
              <a:t>. 4th </a:t>
            </a:r>
            <a:r>
              <a:rPr lang="en-GB" sz="1200" b="0" i="0" dirty="0" err="1">
                <a:effectLst/>
              </a:rPr>
              <a:t>edn</a:t>
            </a:r>
            <a:r>
              <a:rPr lang="en-GB" sz="1200" b="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6</a:t>
            </a:fld>
            <a:endParaRPr lang="en-GB"/>
          </a:p>
        </p:txBody>
      </p:sp>
    </p:spTree>
    <p:extLst>
      <p:ext uri="{BB962C8B-B14F-4D97-AF65-F5344CB8AC3E}">
        <p14:creationId xmlns:p14="http://schemas.microsoft.com/office/powerpoint/2010/main" val="407328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effectLst/>
              </a:rPr>
              <a:t>Giddens, A. (2001) </a:t>
            </a:r>
            <a:r>
              <a:rPr lang="en-GB" sz="1200" i="1" dirty="0">
                <a:effectLst/>
              </a:rPr>
              <a:t>Sociology</a:t>
            </a:r>
            <a:r>
              <a:rPr lang="en-GB" sz="1200" i="0" dirty="0">
                <a:effectLst/>
              </a:rPr>
              <a:t>. 4th </a:t>
            </a:r>
            <a:r>
              <a:rPr lang="en-GB" sz="1200" i="0" dirty="0" err="1">
                <a:effectLst/>
              </a:rPr>
              <a:t>edn</a:t>
            </a:r>
            <a:r>
              <a:rPr lang="en-GB" sz="120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7</a:t>
            </a:fld>
            <a:endParaRPr lang="en-GB"/>
          </a:p>
        </p:txBody>
      </p:sp>
    </p:spTree>
    <p:extLst>
      <p:ext uri="{BB962C8B-B14F-4D97-AF65-F5344CB8AC3E}">
        <p14:creationId xmlns:p14="http://schemas.microsoft.com/office/powerpoint/2010/main" val="1763498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Giddens, A. (2001) </a:t>
            </a:r>
            <a:r>
              <a:rPr lang="en-GB" sz="1200" b="0" i="1" dirty="0">
                <a:effectLst/>
              </a:rPr>
              <a:t>Sociology</a:t>
            </a:r>
            <a:r>
              <a:rPr lang="en-GB" sz="1200" b="0" i="0" dirty="0">
                <a:effectLst/>
              </a:rPr>
              <a:t>. 4th </a:t>
            </a:r>
            <a:r>
              <a:rPr lang="en-GB" sz="1200" b="0" i="0" dirty="0" err="1">
                <a:effectLst/>
              </a:rPr>
              <a:t>edn</a:t>
            </a:r>
            <a:r>
              <a:rPr lang="en-GB" sz="1200" b="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8</a:t>
            </a:fld>
            <a:endParaRPr lang="en-GB"/>
          </a:p>
        </p:txBody>
      </p:sp>
    </p:spTree>
    <p:extLst>
      <p:ext uri="{BB962C8B-B14F-4D97-AF65-F5344CB8AC3E}">
        <p14:creationId xmlns:p14="http://schemas.microsoft.com/office/powerpoint/2010/main" val="165119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Religion use to rule working class and poor.</a:t>
            </a:r>
          </a:p>
          <a:p>
            <a:r>
              <a:rPr lang="en-US" dirty="0">
                <a:ea typeface="Calibri"/>
                <a:cs typeface="Calibri"/>
              </a:rPr>
              <a:t>False hope</a:t>
            </a:r>
          </a:p>
          <a:p>
            <a:r>
              <a:rPr lang="en-US" dirty="0">
                <a:ea typeface="Calibri"/>
                <a:cs typeface="Calibri"/>
              </a:rPr>
              <a:t>Prevented them from knowing they were oppressed</a:t>
            </a:r>
          </a:p>
        </p:txBody>
      </p:sp>
      <p:sp>
        <p:nvSpPr>
          <p:cNvPr id="4" name="Slide Number Placeholder 3"/>
          <p:cNvSpPr>
            <a:spLocks noGrp="1"/>
          </p:cNvSpPr>
          <p:nvPr>
            <p:ph type="sldNum" sz="quarter" idx="5"/>
          </p:nvPr>
        </p:nvSpPr>
        <p:spPr/>
        <p:txBody>
          <a:bodyPr/>
          <a:lstStyle/>
          <a:p>
            <a:fld id="{F693F74E-0B0D-446E-ABAE-284BD4FA766D}" type="slidenum">
              <a:rPr lang="en-GB" smtClean="0"/>
              <a:t>9</a:t>
            </a:fld>
            <a:endParaRPr lang="en-GB"/>
          </a:p>
        </p:txBody>
      </p:sp>
    </p:spTree>
    <p:extLst>
      <p:ext uri="{BB962C8B-B14F-4D97-AF65-F5344CB8AC3E}">
        <p14:creationId xmlns:p14="http://schemas.microsoft.com/office/powerpoint/2010/main" val="32182116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Eller, J. (2007) </a:t>
            </a:r>
            <a:r>
              <a:rPr lang="en-GB" i="1" dirty="0"/>
              <a:t>Introducing anthropology of religion: culture to the ultimate</a:t>
            </a:r>
            <a:r>
              <a:rPr lang="en-GB" dirty="0"/>
              <a:t>. New York: Routledge.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93F74E-0B0D-446E-ABAE-284BD4FA766D}" type="slidenum">
              <a:rPr lang="en-GB" smtClean="0"/>
              <a:t>10</a:t>
            </a:fld>
            <a:endParaRPr lang="en-GB"/>
          </a:p>
        </p:txBody>
      </p:sp>
    </p:spTree>
    <p:extLst>
      <p:ext uri="{BB962C8B-B14F-4D97-AF65-F5344CB8AC3E}">
        <p14:creationId xmlns:p14="http://schemas.microsoft.com/office/powerpoint/2010/main" val="3868129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Eller, J. (2007) </a:t>
            </a:r>
            <a:r>
              <a:rPr lang="en-GB" sz="1200" b="0" i="1" dirty="0">
                <a:effectLst/>
                <a:latin typeface="avenir-regular-class"/>
              </a:rPr>
              <a:t>Introducing anthropology of religion: culture to the ultimate</a:t>
            </a:r>
            <a:r>
              <a:rPr lang="en-GB" sz="1200" b="0" i="0" dirty="0">
                <a:effectLst/>
                <a:latin typeface="avenir-regular-class"/>
              </a:rPr>
              <a:t>. New York: Routledge.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Consider </a:t>
            </a:r>
            <a:r>
              <a:rPr lang="en-GB" b="0" i="0" dirty="0">
                <a:solidFill>
                  <a:srgbClr val="141414"/>
                </a:solidFill>
                <a:effectLst/>
                <a:latin typeface="ReithSans"/>
              </a:rPr>
              <a:t>Androcles</a:t>
            </a:r>
            <a:r>
              <a:rPr lang="en-GB" sz="1200" b="0" i="0" dirty="0">
                <a:solidFill>
                  <a:srgbClr val="141414"/>
                </a:solidFill>
                <a:effectLst/>
                <a:latin typeface="avenir-regular-class"/>
              </a:rPr>
              <a:t> and the lion</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11</a:t>
            </a:fld>
            <a:endParaRPr lang="en-GB"/>
          </a:p>
        </p:txBody>
      </p:sp>
    </p:spTree>
    <p:extLst>
      <p:ext uri="{BB962C8B-B14F-4D97-AF65-F5344CB8AC3E}">
        <p14:creationId xmlns:p14="http://schemas.microsoft.com/office/powerpoint/2010/main" val="2561634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Eller, J. (2007) </a:t>
            </a:r>
            <a:r>
              <a:rPr lang="en-GB" sz="1200" b="0" i="1" dirty="0">
                <a:effectLst/>
                <a:latin typeface="avenir-regular-class"/>
              </a:rPr>
              <a:t>Introducing anthropology of religion: culture to the ultimate</a:t>
            </a:r>
            <a:r>
              <a:rPr lang="en-GB" sz="1200" b="0" i="0" dirty="0">
                <a:effectLst/>
                <a:latin typeface="avenir-regular-class"/>
              </a:rPr>
              <a:t>. New York: Routledge.</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18</a:t>
            </a:fld>
            <a:endParaRPr lang="en-GB"/>
          </a:p>
        </p:txBody>
      </p:sp>
    </p:spTree>
    <p:extLst>
      <p:ext uri="{BB962C8B-B14F-4D97-AF65-F5344CB8AC3E}">
        <p14:creationId xmlns:p14="http://schemas.microsoft.com/office/powerpoint/2010/main" val="3538090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Eller, J. (2007) </a:t>
            </a:r>
            <a:r>
              <a:rPr lang="en-GB" sz="1200" b="0" i="1" dirty="0">
                <a:effectLst/>
                <a:latin typeface="avenir-regular-class"/>
              </a:rPr>
              <a:t>Introducing anthropology of religion: culture to the ultimate</a:t>
            </a:r>
            <a:r>
              <a:rPr lang="en-GB" sz="1200" b="0" i="0" dirty="0">
                <a:effectLst/>
                <a:latin typeface="avenir-regular-class"/>
              </a:rPr>
              <a:t>. New York: Routledge.</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19</a:t>
            </a:fld>
            <a:endParaRPr lang="en-GB"/>
          </a:p>
        </p:txBody>
      </p:sp>
    </p:spTree>
    <p:extLst>
      <p:ext uri="{BB962C8B-B14F-4D97-AF65-F5344CB8AC3E}">
        <p14:creationId xmlns:p14="http://schemas.microsoft.com/office/powerpoint/2010/main" val="30527295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https://www.youtube.com/watch?v=kB-dJaCXAxA</a:t>
            </a:r>
          </a:p>
        </p:txBody>
      </p:sp>
      <p:sp>
        <p:nvSpPr>
          <p:cNvPr id="4" name="Slide Number Placeholder 3"/>
          <p:cNvSpPr>
            <a:spLocks noGrp="1"/>
          </p:cNvSpPr>
          <p:nvPr>
            <p:ph type="sldNum" sz="quarter" idx="5"/>
          </p:nvPr>
        </p:nvSpPr>
        <p:spPr/>
        <p:txBody>
          <a:bodyPr/>
          <a:lstStyle/>
          <a:p>
            <a:fld id="{F693F74E-0B0D-446E-ABAE-284BD4FA766D}" type="slidenum">
              <a:rPr lang="en-GB" smtClean="0"/>
              <a:t>22</a:t>
            </a:fld>
            <a:endParaRPr lang="en-GB"/>
          </a:p>
        </p:txBody>
      </p:sp>
    </p:spTree>
    <p:extLst>
      <p:ext uri="{BB962C8B-B14F-4D97-AF65-F5344CB8AC3E}">
        <p14:creationId xmlns:p14="http://schemas.microsoft.com/office/powerpoint/2010/main" val="10536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rPr>
              <a:t>Giddens, A. (2001) </a:t>
            </a:r>
            <a:r>
              <a:rPr lang="en-GB" b="0" i="1" dirty="0">
                <a:effectLst/>
              </a:rPr>
              <a:t>Sociology</a:t>
            </a:r>
            <a:r>
              <a:rPr lang="en-GB" b="0" i="0" dirty="0">
                <a:effectLst/>
              </a:rPr>
              <a:t>. 4th </a:t>
            </a:r>
            <a:r>
              <a:rPr lang="en-GB" b="0" i="0" dirty="0" err="1">
                <a:effectLst/>
              </a:rPr>
              <a:t>edn</a:t>
            </a:r>
            <a:r>
              <a:rPr lang="en-GB" b="0" i="0" dirty="0">
                <a:effectLst/>
              </a:rPr>
              <a:t> Cambridge: Polity Press. </a:t>
            </a:r>
            <a:endParaRPr lang="en-GB"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23</a:t>
            </a:fld>
            <a:endParaRPr lang="en-GB"/>
          </a:p>
        </p:txBody>
      </p:sp>
    </p:spTree>
    <p:extLst>
      <p:ext uri="{BB962C8B-B14F-4D97-AF65-F5344CB8AC3E}">
        <p14:creationId xmlns:p14="http://schemas.microsoft.com/office/powerpoint/2010/main" val="1105008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m/search?q=you+tube+homer+simpson+and+cults&amp;sca_esv=579734912&amp;rlz=1C1GCEA_enGB1060GB1060&amp;ei=jr1IZY6OFeuyhbIPpdKRyAk&amp;ved=0ahUKEwiOjZXzkq-CAxVrWUEAHSVpBJkQ4dUDCBA&amp;uact=5&amp;oq=you+tube+homer+simpson+and+cults&amp;gs_lp=Egxnd3Mtd2l6LXNlcnAiIHlvdSB0dWJlIGhvbWVyIHNpbXBzb24gYW5kIGN1bHRzSJIeUPwEWMsbcAF4AZABAJgBfaAB3wKqAQMyLjK4AQPIAQD4AQHCAgoQABhHGNYEGLADwgIKECEYoAEYwwQYCuIDBBgAIEHiAwUSATEgQIgGAZAGBQ&amp;sclient=gws-wiz-serp#fpstate=ive&amp;vld=cid:6b15e322,vid:n-UY8D-8Osw,st:0</a:t>
            </a:r>
          </a:p>
        </p:txBody>
      </p:sp>
      <p:sp>
        <p:nvSpPr>
          <p:cNvPr id="4" name="Slide Number Placeholder 3"/>
          <p:cNvSpPr>
            <a:spLocks noGrp="1"/>
          </p:cNvSpPr>
          <p:nvPr>
            <p:ph type="sldNum" sz="quarter" idx="5"/>
          </p:nvPr>
        </p:nvSpPr>
        <p:spPr/>
        <p:txBody>
          <a:bodyPr/>
          <a:lstStyle/>
          <a:p>
            <a:fld id="{F693F74E-0B0D-446E-ABAE-284BD4FA766D}" type="slidenum">
              <a:rPr lang="en-GB" smtClean="0"/>
              <a:t>24</a:t>
            </a:fld>
            <a:endParaRPr lang="en-GB"/>
          </a:p>
        </p:txBody>
      </p:sp>
    </p:spTree>
    <p:extLst>
      <p:ext uri="{BB962C8B-B14F-4D97-AF65-F5344CB8AC3E}">
        <p14:creationId xmlns:p14="http://schemas.microsoft.com/office/powerpoint/2010/main" val="18657082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Olson, P. (2006) 'The Public Perception of “Cults” and “New Religious Movements”', </a:t>
            </a:r>
            <a:r>
              <a:rPr lang="en-GB" sz="1200" b="0" i="1" dirty="0">
                <a:effectLst/>
                <a:latin typeface="avenir-regular-class"/>
              </a:rPr>
              <a:t>Journal for the Scientific Study of Religion</a:t>
            </a:r>
            <a:r>
              <a:rPr lang="en-GB" sz="1200" b="0" i="0" dirty="0">
                <a:effectLst/>
                <a:latin typeface="avenir-regular-class"/>
              </a:rPr>
              <a:t>, 45(1), pp. 97 - 106.</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26</a:t>
            </a:fld>
            <a:endParaRPr lang="en-GB"/>
          </a:p>
        </p:txBody>
      </p:sp>
    </p:spTree>
    <p:extLst>
      <p:ext uri="{BB962C8B-B14F-4D97-AF65-F5344CB8AC3E}">
        <p14:creationId xmlns:p14="http://schemas.microsoft.com/office/powerpoint/2010/main" val="1661192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13044"/>
                </a:solidFill>
                <a:effectLst/>
                <a:latin typeface="Roboto" panose="02000000000000000000" pitchFamily="2" charset="0"/>
              </a:rPr>
              <a:t>King Lear, Act 5, Scene 3. Speaking from the heart, the now wise Edgar offers some hope after all the tragedy and heartbreak. Lamenting the state of the kingdom, he advocates for everyone to move forward with honesty, openness and no deception. He ushers in a new era of transparency for when he becomes king, suggesting that we stop saying what we ought to say, and express what we feel. It is an appeal for people to act with integrity and be genuine, rather than hide behind the cloaks of artifice or procedures.</a:t>
            </a:r>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29</a:t>
            </a:fld>
            <a:endParaRPr lang="en-GB"/>
          </a:p>
        </p:txBody>
      </p:sp>
    </p:spTree>
    <p:extLst>
      <p:ext uri="{BB962C8B-B14F-4D97-AF65-F5344CB8AC3E}">
        <p14:creationId xmlns:p14="http://schemas.microsoft.com/office/powerpoint/2010/main" val="1443688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https://www.judiciary.uk/wp-content/uploads/2022/07/Miller-v-College-of-Policing-judgment-201221.pdf</a:t>
            </a:r>
          </a:p>
        </p:txBody>
      </p:sp>
      <p:sp>
        <p:nvSpPr>
          <p:cNvPr id="4" name="Slide Number Placeholder 3"/>
          <p:cNvSpPr>
            <a:spLocks noGrp="1"/>
          </p:cNvSpPr>
          <p:nvPr>
            <p:ph type="sldNum" sz="quarter" idx="5"/>
          </p:nvPr>
        </p:nvSpPr>
        <p:spPr/>
        <p:txBody>
          <a:bodyPr/>
          <a:lstStyle/>
          <a:p>
            <a:fld id="{F693F74E-0B0D-446E-ABAE-284BD4FA766D}" type="slidenum">
              <a:rPr lang="en-GB" smtClean="0"/>
              <a:t>30</a:t>
            </a:fld>
            <a:endParaRPr lang="en-GB"/>
          </a:p>
        </p:txBody>
      </p:sp>
    </p:spTree>
    <p:extLst>
      <p:ext uri="{BB962C8B-B14F-4D97-AF65-F5344CB8AC3E}">
        <p14:creationId xmlns:p14="http://schemas.microsoft.com/office/powerpoint/2010/main" val="11059530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Harry Miller, a former police officer, became widely known for his involvement in a controversy regarding tweets that were deemed transphobic. In 2019, Miller was contacted by Humberside Police after he "liked" and retweeted a limerick on social media that was considered derogatory towards transgender individuals</a:t>
            </a:r>
          </a:p>
          <a:p>
            <a:endParaRPr lang="en-US" dirty="0">
              <a:ea typeface="Calibri"/>
              <a:cs typeface="Calibri"/>
            </a:endParaRPr>
          </a:p>
          <a:p>
            <a:r>
              <a:rPr lang="en-US" dirty="0"/>
              <a:t>.The police recorded this as a "non-crime hate incident," which led to significant public debate about freedom of speech and the role of the police in monitoring social media</a:t>
            </a:r>
            <a:endParaRPr lang="en-GB" dirty="0"/>
          </a:p>
          <a:p>
            <a:endParaRPr lang="en-US" dirty="0">
              <a:ea typeface="Calibri"/>
              <a:cs typeface="Calibri"/>
            </a:endParaRPr>
          </a:p>
          <a:p>
            <a:r>
              <a:rPr lang="en-US" dirty="0"/>
              <a:t>Miller challenged the police's actions and the guidance they followed, arguing that it infringed on his right to freedom of expression. The High Court ruled in his favor, stating that the police's actions were a "disproportionate interference" with his rights</a:t>
            </a:r>
            <a:endParaRPr lang="en-GB" dirty="0"/>
          </a:p>
          <a:p>
            <a:r>
              <a:rPr lang="en-US" dirty="0"/>
              <a:t>. This case has since been cited in discussions about the balance between preventing hate speech and protecting free speech.</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93F74E-0B0D-446E-ABAE-284BD4FA766D}" type="slidenum">
              <a:rPr lang="en-GB" smtClean="0"/>
              <a:t>31</a:t>
            </a:fld>
            <a:endParaRPr lang="en-GB"/>
          </a:p>
        </p:txBody>
      </p:sp>
    </p:spTree>
    <p:extLst>
      <p:ext uri="{BB962C8B-B14F-4D97-AF65-F5344CB8AC3E}">
        <p14:creationId xmlns:p14="http://schemas.microsoft.com/office/powerpoint/2010/main" val="1885583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Trump Vows to Protect Christians With Plans for White House Faith Office | WSJ News</a:t>
            </a:r>
            <a:endParaRPr lang="en-GB" dirty="0"/>
          </a:p>
          <a:p>
            <a:r>
              <a:rPr lang="en-GB" dirty="0">
                <a:hlinkClick r:id="rId4"/>
              </a:rPr>
              <a:t>J. D. Vance Brawls with the Bishops Over the Trump-Musk Agenda | The New Yorker</a:t>
            </a:r>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34</a:t>
            </a:fld>
            <a:endParaRPr lang="en-GB"/>
          </a:p>
        </p:txBody>
      </p:sp>
    </p:spTree>
    <p:extLst>
      <p:ext uri="{BB962C8B-B14F-4D97-AF65-F5344CB8AC3E}">
        <p14:creationId xmlns:p14="http://schemas.microsoft.com/office/powerpoint/2010/main" val="342849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2EA6-6652-DB46-F0AA-6D15D6DE03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E48CCE-B36D-E19C-1E7E-8431147806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172ED5-3966-CD7B-CD13-19F7DA6965EA}"/>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5" name="Footer Placeholder 4">
            <a:extLst>
              <a:ext uri="{FF2B5EF4-FFF2-40B4-BE49-F238E27FC236}">
                <a16:creationId xmlns:a16="http://schemas.microsoft.com/office/drawing/2014/main" id="{DFB3DDF4-8562-A388-6AE5-54BA0125C2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27B6E-3FE9-25FC-444B-B32308FCF2DB}"/>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882157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DE185-A0CA-E503-FF10-9929584DAF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E24F3-B1F9-9334-82B5-76E11D84B8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DCA00F-445D-86A0-05CD-E10133A77924}"/>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5" name="Footer Placeholder 4">
            <a:extLst>
              <a:ext uri="{FF2B5EF4-FFF2-40B4-BE49-F238E27FC236}">
                <a16:creationId xmlns:a16="http://schemas.microsoft.com/office/drawing/2014/main" id="{19D2207C-1540-9E25-3679-E4600CE740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3DD176-AF05-EB2D-906F-4A18D73D395E}"/>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3089208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799CE-1795-96AE-BD7A-B701D03259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1E28BD-93C1-BA3E-C6AA-7A059C8959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46CB8C-90D9-6672-0640-26B1876F467D}"/>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5" name="Footer Placeholder 4">
            <a:extLst>
              <a:ext uri="{FF2B5EF4-FFF2-40B4-BE49-F238E27FC236}">
                <a16:creationId xmlns:a16="http://schemas.microsoft.com/office/drawing/2014/main" id="{C7785077-F191-508C-AE1E-CBA9F4DEFD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8BE1A-877A-F30D-3D74-C8F8719CE4A7}"/>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4099725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C7EF-9450-CDAE-FD11-B743944BBD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197C3-24C0-A730-2498-F7C4A3E667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0D34AF-1D4B-5D25-E352-24C040FAC8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4E4580-AFDB-1552-49B4-1284350834A4}"/>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6" name="Footer Placeholder 5">
            <a:extLst>
              <a:ext uri="{FF2B5EF4-FFF2-40B4-BE49-F238E27FC236}">
                <a16:creationId xmlns:a16="http://schemas.microsoft.com/office/drawing/2014/main" id="{6685554A-BDFC-5ABC-68B6-D38B0523FC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14FD2A-9F0E-D178-3D04-E92C4C3E485D}"/>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798022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5A5C-BDAE-CB0A-D57C-0C81D8D629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E5C395-E053-DC27-873B-FFDFA06A76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70B41C-ED55-FAC5-37FA-2C4C7AD28C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90AC88-C10B-29D7-CE15-5F673274DD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8F110F-F766-A042-5B51-6DD782DDD5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79B119-55AB-E59F-2A80-53849F5028D3}"/>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8" name="Footer Placeholder 7">
            <a:extLst>
              <a:ext uri="{FF2B5EF4-FFF2-40B4-BE49-F238E27FC236}">
                <a16:creationId xmlns:a16="http://schemas.microsoft.com/office/drawing/2014/main" id="{7D722F79-CB7B-1291-7D37-7B3FC40349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6A45BB-2847-94D6-5503-FCCD8049349A}"/>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3098635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1406B-3730-1DF2-2459-0A8B90DACD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B434C4-E9BE-9FE0-0F38-3A7BD8598CB2}"/>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4" name="Footer Placeholder 3">
            <a:extLst>
              <a:ext uri="{FF2B5EF4-FFF2-40B4-BE49-F238E27FC236}">
                <a16:creationId xmlns:a16="http://schemas.microsoft.com/office/drawing/2014/main" id="{4622F115-8C25-7A0E-54DF-75FA5E9F9E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821FA7-AC96-A38B-74E0-897A89F171B7}"/>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702289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CDC177-1239-71F4-02CA-6456A6B45A24}"/>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3" name="Footer Placeholder 2">
            <a:extLst>
              <a:ext uri="{FF2B5EF4-FFF2-40B4-BE49-F238E27FC236}">
                <a16:creationId xmlns:a16="http://schemas.microsoft.com/office/drawing/2014/main" id="{9A35E083-62BB-D5EB-53C4-93FC0BACB0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BA02D8-67F6-B089-031C-BCA9382B11C9}"/>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3360611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525F5-47EF-7E80-EBEE-B01C565D95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CCEE42-7AE6-5696-A741-87AA8CFA6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52D3EE-48A2-9563-2157-33CD986B26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1C7440-0069-917A-9256-53D70348527B}"/>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6" name="Footer Placeholder 5">
            <a:extLst>
              <a:ext uri="{FF2B5EF4-FFF2-40B4-BE49-F238E27FC236}">
                <a16:creationId xmlns:a16="http://schemas.microsoft.com/office/drawing/2014/main" id="{000A5369-F343-36E4-AD60-A03E8AE7F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38A2F9-CAE7-C734-3022-D68212BA049A}"/>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603628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3A273-791E-D6E5-C052-03EC362B5C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102CDC-A24B-C8B7-309F-5437429EB6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B756C5-E1E2-E2E8-DCB5-D8926A4AC3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E0ACBA-04D0-C2A6-8237-D3239C6A1CE9}"/>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6" name="Footer Placeholder 5">
            <a:extLst>
              <a:ext uri="{FF2B5EF4-FFF2-40B4-BE49-F238E27FC236}">
                <a16:creationId xmlns:a16="http://schemas.microsoft.com/office/drawing/2014/main" id="{CAB8BA91-6C68-5C19-9467-C5E0FFE30B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A9604D-3B59-28ED-9CEF-253E933431E7}"/>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1761096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BEB5C-CFEB-D84A-FBF8-225021B24D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35F871-E096-09FA-ECBB-E7532E4881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600CCD-60DF-D605-A862-7452A5B2CC2A}"/>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5" name="Footer Placeholder 4">
            <a:extLst>
              <a:ext uri="{FF2B5EF4-FFF2-40B4-BE49-F238E27FC236}">
                <a16:creationId xmlns:a16="http://schemas.microsoft.com/office/drawing/2014/main" id="{2C05D1F3-B87E-6D52-CEFF-89A90D3F1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3B41E-F52F-C4C1-23D5-6CB320506800}"/>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191693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3C2736-3FD5-91B7-8348-E9D494282D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77DED2-3375-58FE-E33A-E5D3FED91A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245C85-DB57-967F-1653-972346EA0CEE}"/>
              </a:ext>
            </a:extLst>
          </p:cNvPr>
          <p:cNvSpPr>
            <a:spLocks noGrp="1"/>
          </p:cNvSpPr>
          <p:nvPr>
            <p:ph type="dt" sz="half" idx="10"/>
          </p:nvPr>
        </p:nvSpPr>
        <p:spPr/>
        <p:txBody>
          <a:bodyPr/>
          <a:lstStyle/>
          <a:p>
            <a:fld id="{77A361C7-1183-4312-BFB9-5C87C58877C9}" type="datetimeFigureOut">
              <a:rPr lang="en-GB" smtClean="0"/>
              <a:t>09/03/2026</a:t>
            </a:fld>
            <a:endParaRPr lang="en-GB"/>
          </a:p>
        </p:txBody>
      </p:sp>
      <p:sp>
        <p:nvSpPr>
          <p:cNvPr id="5" name="Footer Placeholder 4">
            <a:extLst>
              <a:ext uri="{FF2B5EF4-FFF2-40B4-BE49-F238E27FC236}">
                <a16:creationId xmlns:a16="http://schemas.microsoft.com/office/drawing/2014/main" id="{3415104D-BB48-EE2C-CDEE-395AB11FD9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CF05F3-8079-F098-EB85-4FA5BB73EDF1}"/>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537842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CAAD1A-F83B-6B36-0BA3-170776E519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61EC27-4108-4291-B138-898CB156E8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CA311-4B27-A29B-3B36-8D7F2C7773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A361C7-1183-4312-BFB9-5C87C58877C9}" type="datetimeFigureOut">
              <a:rPr lang="en-GB" smtClean="0"/>
              <a:t>09/03/2026</a:t>
            </a:fld>
            <a:endParaRPr lang="en-GB"/>
          </a:p>
        </p:txBody>
      </p:sp>
      <p:sp>
        <p:nvSpPr>
          <p:cNvPr id="5" name="Footer Placeholder 4">
            <a:extLst>
              <a:ext uri="{FF2B5EF4-FFF2-40B4-BE49-F238E27FC236}">
                <a16:creationId xmlns:a16="http://schemas.microsoft.com/office/drawing/2014/main" id="{7EDCA867-EB28-D1F6-82C4-E493CED575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BFFC6C-1997-21A7-3169-25E42DB72E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9516FB-392A-467C-A548-0F2B5177BE64}" type="slidenum">
              <a:rPr lang="en-GB" smtClean="0"/>
              <a:t>‹#›</a:t>
            </a:fld>
            <a:endParaRPr lang="en-GB"/>
          </a:p>
        </p:txBody>
      </p:sp>
    </p:spTree>
    <p:extLst>
      <p:ext uri="{BB962C8B-B14F-4D97-AF65-F5344CB8AC3E}">
        <p14:creationId xmlns:p14="http://schemas.microsoft.com/office/powerpoint/2010/main" val="10263402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kB-dJaCXAxA?feature=oembed" TargetMode="External"/><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QkFO3eeY8So?feature=oembed" TargetMode="External"/><Relationship Id="rId4" Type="http://schemas.openxmlformats.org/officeDocument/2006/relationships/image" Target="../media/image9.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teSPN8sVbFU?t=22"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3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abdurrahman.org/2010/07/27/over-socializing-having-too-many-acquaintances/" TargetMode="External"/><Relationship Id="rId2" Type="http://schemas.openxmlformats.org/officeDocument/2006/relationships/hyperlink" Target="https://theconversation.com/religious-diversity-is-exploding-heres-what-a-faith-positive-britain-might-actually-look-like-2235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F54A4-5ED6-5FA2-76BF-F8810F700A2B}"/>
              </a:ext>
            </a:extLst>
          </p:cNvPr>
          <p:cNvSpPr>
            <a:spLocks noGrp="1"/>
          </p:cNvSpPr>
          <p:nvPr>
            <p:ph type="ctrTitle"/>
          </p:nvPr>
        </p:nvSpPr>
        <p:spPr>
          <a:xfrm>
            <a:off x="7331384" y="679730"/>
            <a:ext cx="4171994" cy="3932729"/>
          </a:xfrm>
        </p:spPr>
        <p:txBody>
          <a:bodyPr>
            <a:normAutofit/>
          </a:bodyPr>
          <a:lstStyle/>
          <a:p>
            <a:pPr algn="l"/>
            <a:r>
              <a:rPr lang="en-GB" dirty="0"/>
              <a:t>Gender, Race, Religion and Crime</a:t>
            </a:r>
          </a:p>
        </p:txBody>
      </p:sp>
      <p:grpSp>
        <p:nvGrpSpPr>
          <p:cNvPr id="1033" name="Group 103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1034" name="Straight Connector 103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35" name="Rectangle 103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Subtitle 2">
            <a:extLst>
              <a:ext uri="{FF2B5EF4-FFF2-40B4-BE49-F238E27FC236}">
                <a16:creationId xmlns:a16="http://schemas.microsoft.com/office/drawing/2014/main" id="{3948A16C-F302-4904-C6DE-7C13264611A5}"/>
              </a:ext>
            </a:extLst>
          </p:cNvPr>
          <p:cNvSpPr>
            <a:spLocks noGrp="1"/>
          </p:cNvSpPr>
          <p:nvPr>
            <p:ph type="subTitle" idx="1"/>
          </p:nvPr>
        </p:nvSpPr>
        <p:spPr>
          <a:xfrm>
            <a:off x="7331383" y="4960119"/>
            <a:ext cx="4314277" cy="1332616"/>
          </a:xfrm>
        </p:spPr>
        <p:txBody>
          <a:bodyPr>
            <a:normAutofit/>
          </a:bodyPr>
          <a:lstStyle/>
          <a:p>
            <a:pPr algn="l"/>
            <a:r>
              <a:rPr lang="en-GB" sz="2000" dirty="0"/>
              <a:t>Week 8: Understanding Religion</a:t>
            </a:r>
          </a:p>
          <a:p>
            <a:pPr algn="l"/>
            <a:r>
              <a:rPr lang="en-GB" sz="2000" dirty="0"/>
              <a:t>Nerys Musgrove</a:t>
            </a:r>
          </a:p>
          <a:p>
            <a:pPr algn="l"/>
            <a:r>
              <a:rPr lang="en-GB" sz="2000" dirty="0"/>
              <a:t>n.musgrove@uwtsd.ac.uk</a:t>
            </a:r>
          </a:p>
        </p:txBody>
      </p:sp>
      <p:sp>
        <p:nvSpPr>
          <p:cNvPr id="1037" name="Rectangle 103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248,329 Religion Symbols Stock Photos, Pictures &amp; Royalty-Free Images -  iStock">
            <a:extLst>
              <a:ext uri="{FF2B5EF4-FFF2-40B4-BE49-F238E27FC236}">
                <a16:creationId xmlns:a16="http://schemas.microsoft.com/office/drawing/2014/main" id="{DB9FA889-541A-595F-EA89-4B38D86A79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2597" y="1683252"/>
            <a:ext cx="5608830" cy="3491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502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2FC8D-AB38-6612-F7B8-362F83524AB2}"/>
              </a:ext>
            </a:extLst>
          </p:cNvPr>
          <p:cNvSpPr>
            <a:spLocks noGrp="1"/>
          </p:cNvSpPr>
          <p:nvPr>
            <p:ph type="title"/>
          </p:nvPr>
        </p:nvSpPr>
        <p:spPr>
          <a:xfrm>
            <a:off x="838200" y="365125"/>
            <a:ext cx="10515600" cy="1325563"/>
          </a:xfrm>
        </p:spPr>
        <p:txBody>
          <a:bodyPr>
            <a:normAutofit/>
          </a:bodyPr>
          <a:lstStyle/>
          <a:p>
            <a:r>
              <a:rPr lang="en-GB" sz="5400"/>
              <a:t>Session Outline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F1D86D-2343-2D28-FC42-0938556D3CEB}"/>
              </a:ext>
            </a:extLst>
          </p:cNvPr>
          <p:cNvSpPr>
            <a:spLocks noGrp="1"/>
          </p:cNvSpPr>
          <p:nvPr>
            <p:ph idx="1"/>
          </p:nvPr>
        </p:nvSpPr>
        <p:spPr>
          <a:xfrm>
            <a:off x="838200" y="1690688"/>
            <a:ext cx="10515600" cy="4490656"/>
          </a:xfrm>
        </p:spPr>
        <p:txBody>
          <a:bodyPr>
            <a:normAutofit lnSpcReduction="10000"/>
          </a:bodyPr>
          <a:lstStyle/>
          <a:p>
            <a:r>
              <a:rPr lang="en-GB" dirty="0"/>
              <a:t>Defining Religion</a:t>
            </a:r>
          </a:p>
          <a:p>
            <a:endParaRPr lang="en-GB" dirty="0"/>
          </a:p>
          <a:p>
            <a:r>
              <a:rPr lang="en-GB" dirty="0"/>
              <a:t>Sociology of Religion</a:t>
            </a:r>
          </a:p>
          <a:p>
            <a:endParaRPr lang="en-GB" dirty="0"/>
          </a:p>
          <a:p>
            <a:r>
              <a:rPr lang="en-GB" dirty="0"/>
              <a:t>Examples of Mainstream Religions</a:t>
            </a:r>
          </a:p>
          <a:p>
            <a:endParaRPr lang="en-GB" dirty="0"/>
          </a:p>
          <a:p>
            <a:r>
              <a:rPr lang="en-GB" dirty="0"/>
              <a:t>Religions Vs. Cults</a:t>
            </a:r>
          </a:p>
          <a:p>
            <a:endParaRPr lang="en-GB" dirty="0"/>
          </a:p>
          <a:p>
            <a:r>
              <a:rPr lang="en-GB" dirty="0"/>
              <a:t>Examples of Cults</a:t>
            </a:r>
          </a:p>
          <a:p>
            <a:endParaRPr lang="en-GB" sz="2200" dirty="0"/>
          </a:p>
        </p:txBody>
      </p:sp>
    </p:spTree>
    <p:extLst>
      <p:ext uri="{BB962C8B-B14F-4D97-AF65-F5344CB8AC3E}">
        <p14:creationId xmlns:p14="http://schemas.microsoft.com/office/powerpoint/2010/main" val="1728819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A9B5B-0079-EEB6-695C-F30E9F9152BA}"/>
              </a:ext>
            </a:extLst>
          </p:cNvPr>
          <p:cNvSpPr>
            <a:spLocks noGrp="1"/>
          </p:cNvSpPr>
          <p:nvPr>
            <p:ph type="title"/>
          </p:nvPr>
        </p:nvSpPr>
        <p:spPr>
          <a:xfrm>
            <a:off x="761800" y="762001"/>
            <a:ext cx="5334197" cy="1090322"/>
          </a:xfrm>
        </p:spPr>
        <p:txBody>
          <a:bodyPr anchor="ctr">
            <a:normAutofit/>
          </a:bodyPr>
          <a:lstStyle/>
          <a:p>
            <a:r>
              <a:rPr lang="en-GB" sz="4000" dirty="0"/>
              <a:t>How many religions</a:t>
            </a:r>
          </a:p>
        </p:txBody>
      </p:sp>
      <p:sp>
        <p:nvSpPr>
          <p:cNvPr id="3" name="Content Placeholder 2">
            <a:extLst>
              <a:ext uri="{FF2B5EF4-FFF2-40B4-BE49-F238E27FC236}">
                <a16:creationId xmlns:a16="http://schemas.microsoft.com/office/drawing/2014/main" id="{19B01B91-3868-973D-EE74-6070D239F244}"/>
              </a:ext>
            </a:extLst>
          </p:cNvPr>
          <p:cNvSpPr>
            <a:spLocks noGrp="1"/>
          </p:cNvSpPr>
          <p:nvPr>
            <p:ph idx="1"/>
          </p:nvPr>
        </p:nvSpPr>
        <p:spPr>
          <a:xfrm>
            <a:off x="761800" y="2470244"/>
            <a:ext cx="5334197" cy="3769835"/>
          </a:xfrm>
        </p:spPr>
        <p:txBody>
          <a:bodyPr anchor="ctr">
            <a:normAutofit/>
          </a:bodyPr>
          <a:lstStyle/>
          <a:p>
            <a:r>
              <a:rPr lang="en-GB" sz="2000" dirty="0"/>
              <a:t>Research how many religions are there across the world?</a:t>
            </a:r>
          </a:p>
          <a:p>
            <a:r>
              <a:rPr lang="en-GB" sz="2000" dirty="0"/>
              <a:t>What are the more common / practiced  religions?  </a:t>
            </a:r>
          </a:p>
          <a:p>
            <a:r>
              <a:rPr lang="en-GB" sz="2000" dirty="0"/>
              <a:t>Oldest Religion?</a:t>
            </a:r>
          </a:p>
          <a:p>
            <a:endParaRPr lang="en-GB" sz="2000" dirty="0"/>
          </a:p>
        </p:txBody>
      </p:sp>
      <p:pic>
        <p:nvPicPr>
          <p:cNvPr id="5" name="Picture 4" descr="A Buddha figurine with a person sitting on the background holding a beaded necklace">
            <a:extLst>
              <a:ext uri="{FF2B5EF4-FFF2-40B4-BE49-F238E27FC236}">
                <a16:creationId xmlns:a16="http://schemas.microsoft.com/office/drawing/2014/main" id="{8838A3B8-D0D1-6491-AA55-BFB6F2997AE5}"/>
              </a:ext>
            </a:extLst>
          </p:cNvPr>
          <p:cNvPicPr>
            <a:picLocks noChangeAspect="1"/>
          </p:cNvPicPr>
          <p:nvPr/>
        </p:nvPicPr>
        <p:blipFill rotWithShape="1">
          <a:blip r:embed="rId2"/>
          <a:srcRect l="20879" r="2087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307122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A10F3B-8FEF-A126-8800-B681409B9DFA}"/>
              </a:ext>
            </a:extLst>
          </p:cNvPr>
          <p:cNvPicPr>
            <a:picLocks noChangeAspect="1"/>
          </p:cNvPicPr>
          <p:nvPr/>
        </p:nvPicPr>
        <p:blipFill>
          <a:blip r:embed="rId3"/>
          <a:stretch>
            <a:fillRect/>
          </a:stretch>
        </p:blipFill>
        <p:spPr>
          <a:xfrm>
            <a:off x="314325" y="357187"/>
            <a:ext cx="11087099" cy="6143625"/>
          </a:xfrm>
          <a:prstGeom prst="rect">
            <a:avLst/>
          </a:prstGeom>
        </p:spPr>
      </p:pic>
    </p:spTree>
    <p:extLst>
      <p:ext uri="{BB962C8B-B14F-4D97-AF65-F5344CB8AC3E}">
        <p14:creationId xmlns:p14="http://schemas.microsoft.com/office/powerpoint/2010/main" val="10473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C6796-1009-4303-8941-D647A5D13129}"/>
              </a:ext>
            </a:extLst>
          </p:cNvPr>
          <p:cNvSpPr>
            <a:spLocks noGrp="1"/>
          </p:cNvSpPr>
          <p:nvPr>
            <p:ph type="title"/>
          </p:nvPr>
        </p:nvSpPr>
        <p:spPr>
          <a:xfrm>
            <a:off x="1075767" y="1188637"/>
            <a:ext cx="2988234" cy="4480726"/>
          </a:xfrm>
        </p:spPr>
        <p:txBody>
          <a:bodyPr>
            <a:normAutofit/>
          </a:bodyPr>
          <a:lstStyle/>
          <a:p>
            <a:pPr algn="r"/>
            <a:r>
              <a:rPr lang="en-GB" sz="6600"/>
              <a:t>Defining Religion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ACDDD3-E5C9-12BE-64DB-5A7FEBAC9615}"/>
              </a:ext>
            </a:extLst>
          </p:cNvPr>
          <p:cNvSpPr>
            <a:spLocks noGrp="1"/>
          </p:cNvSpPr>
          <p:nvPr>
            <p:ph idx="1"/>
          </p:nvPr>
        </p:nvSpPr>
        <p:spPr>
          <a:xfrm>
            <a:off x="5255260" y="1648870"/>
            <a:ext cx="4702848" cy="3560260"/>
          </a:xfrm>
        </p:spPr>
        <p:txBody>
          <a:bodyPr anchor="ctr">
            <a:normAutofit/>
          </a:bodyPr>
          <a:lstStyle/>
          <a:p>
            <a:r>
              <a:rPr lang="en-GB" sz="2400"/>
              <a:t>How do you define “religion”?</a:t>
            </a:r>
          </a:p>
          <a:p>
            <a:endParaRPr lang="en-GB" sz="2400"/>
          </a:p>
          <a:p>
            <a:r>
              <a:rPr lang="en-GB" sz="2400"/>
              <a:t>What are the images, words, ideas that come to mind when you think of religion?</a:t>
            </a:r>
          </a:p>
        </p:txBody>
      </p:sp>
    </p:spTree>
    <p:extLst>
      <p:ext uri="{BB962C8B-B14F-4D97-AF65-F5344CB8AC3E}">
        <p14:creationId xmlns:p14="http://schemas.microsoft.com/office/powerpoint/2010/main" val="2564089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570E4-3447-D951-B49D-989B14734497}"/>
              </a:ext>
            </a:extLst>
          </p:cNvPr>
          <p:cNvSpPr>
            <a:spLocks noGrp="1"/>
          </p:cNvSpPr>
          <p:nvPr>
            <p:ph type="title"/>
          </p:nvPr>
        </p:nvSpPr>
        <p:spPr>
          <a:xfrm>
            <a:off x="838200" y="365125"/>
            <a:ext cx="10515600" cy="1325563"/>
          </a:xfrm>
        </p:spPr>
        <p:txBody>
          <a:bodyPr>
            <a:normAutofit/>
          </a:bodyPr>
          <a:lstStyle/>
          <a:p>
            <a:r>
              <a:rPr lang="en-GB" sz="5400"/>
              <a:t>Defining Religion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BED05-85F1-C3F6-7211-CF6B9A586E4B}"/>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b="0" i="0" u="none" strike="noStrike" baseline="0" dirty="0"/>
              <a:t>“Sociologists define religion as a cultural system of commonly shared beliefs and rituals that provides a sense of ultimate meaning and purpose by creating an idea of reality that is sacred, all-encompassing and supernatural”</a:t>
            </a:r>
            <a:endParaRPr lang="en-GB" sz="2200" dirty="0"/>
          </a:p>
        </p:txBody>
      </p:sp>
    </p:spTree>
    <p:extLst>
      <p:ext uri="{BB962C8B-B14F-4D97-AF65-F5344CB8AC3E}">
        <p14:creationId xmlns:p14="http://schemas.microsoft.com/office/powerpoint/2010/main" val="787398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E46E9F-77CA-B0B9-DCF4-80979688B5D7}"/>
              </a:ext>
            </a:extLst>
          </p:cNvPr>
          <p:cNvSpPr>
            <a:spLocks noGrp="1"/>
          </p:cNvSpPr>
          <p:nvPr>
            <p:ph type="title"/>
          </p:nvPr>
        </p:nvSpPr>
        <p:spPr>
          <a:xfrm>
            <a:off x="838200" y="365125"/>
            <a:ext cx="10515600" cy="1325563"/>
          </a:xfrm>
        </p:spPr>
        <p:txBody>
          <a:bodyPr>
            <a:normAutofit/>
          </a:bodyPr>
          <a:lstStyle/>
          <a:p>
            <a:r>
              <a:rPr lang="en-GB" dirty="0"/>
              <a:t>Defining Religion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DEAABE-84D4-70E5-530C-D9B4C4513843}"/>
              </a:ext>
            </a:extLst>
          </p:cNvPr>
          <p:cNvSpPr>
            <a:spLocks noGrp="1"/>
          </p:cNvSpPr>
          <p:nvPr>
            <p:ph idx="1"/>
          </p:nvPr>
        </p:nvSpPr>
        <p:spPr>
          <a:xfrm>
            <a:off x="838200" y="1690688"/>
            <a:ext cx="10515600" cy="4486275"/>
          </a:xfrm>
        </p:spPr>
        <p:txBody>
          <a:bodyPr>
            <a:normAutofit/>
          </a:bodyPr>
          <a:lstStyle/>
          <a:p>
            <a:r>
              <a:rPr lang="en-GB" sz="2000" i="0" u="none" strike="noStrike" baseline="0" dirty="0"/>
              <a:t>There are three key elements in this definition:</a:t>
            </a:r>
          </a:p>
          <a:p>
            <a:r>
              <a:rPr lang="en-GB" sz="2000" i="0" u="none" strike="noStrike" baseline="0" dirty="0"/>
              <a:t>1 </a:t>
            </a:r>
            <a:r>
              <a:rPr lang="en-GB" sz="2000" i="1" u="none" strike="noStrike" baseline="0" dirty="0"/>
              <a:t>Religion is a </a:t>
            </a:r>
            <a:r>
              <a:rPr lang="en-GB" sz="2000" dirty="0"/>
              <a:t>Culture consists of the shared beliefs, values, norms and ideas that create a common identity among a group n</a:t>
            </a:r>
            <a:r>
              <a:rPr lang="en-GB" sz="2000" i="1" u="none" strike="noStrike" baseline="0" dirty="0"/>
              <a:t>orm of culture. </a:t>
            </a:r>
            <a:r>
              <a:rPr lang="en-GB" sz="2000" i="0" u="none" strike="noStrike" baseline="0" dirty="0"/>
              <a:t>of people. Religion shares all these characteristics.</a:t>
            </a:r>
          </a:p>
          <a:p>
            <a:r>
              <a:rPr lang="en-GB" sz="2000" i="1" u="none" strike="noStrike" baseline="0" dirty="0"/>
              <a:t>2 Religion involves beliefs that take the form of ritualized practices. </a:t>
            </a:r>
            <a:r>
              <a:rPr lang="en-GB" sz="2000" i="0" u="none" strike="noStrike" baseline="0" dirty="0"/>
              <a:t>All religions thus have a behavioural aspect – special activities in which believers take part and that identify them as members of the religious community.</a:t>
            </a:r>
          </a:p>
          <a:p>
            <a:r>
              <a:rPr lang="en-GB" sz="2000" i="1" u="none" strike="noStrike" baseline="0" dirty="0"/>
              <a:t>3 Perhaps most important, religion provides a sense of purpose </a:t>
            </a:r>
            <a:r>
              <a:rPr lang="en-GB" sz="2000" i="0" u="none" strike="noStrike" baseline="0" dirty="0"/>
              <a:t>- a feeling that life is ultimately meaningful. It does so by explaining coherently and compellingly what transcends or overshadows everyday life, in ways that other aspects of culture (such as an educational system or a belief in democracy) typically cannot (</a:t>
            </a:r>
            <a:r>
              <a:rPr lang="en-GB" sz="2000" i="0" u="none" strike="noStrike" baseline="0" dirty="0" err="1"/>
              <a:t>Geenz</a:t>
            </a:r>
            <a:r>
              <a:rPr lang="en-GB" sz="2000" i="0" u="none" strike="noStrike" baseline="0" dirty="0"/>
              <a:t> 1973; </a:t>
            </a:r>
            <a:r>
              <a:rPr lang="en-GB" sz="2000" i="0" u="none" strike="noStrike" baseline="0" dirty="0" err="1"/>
              <a:t>Wuthnow</a:t>
            </a:r>
            <a:r>
              <a:rPr lang="en-GB" sz="2000" dirty="0"/>
              <a:t> </a:t>
            </a:r>
            <a:r>
              <a:rPr lang="en-GB" sz="2000" i="0" u="none" strike="noStrike" baseline="0" dirty="0"/>
              <a:t>1988)</a:t>
            </a:r>
          </a:p>
          <a:p>
            <a:endParaRPr lang="en-GB" sz="2000" dirty="0"/>
          </a:p>
          <a:p>
            <a:endParaRPr lang="en-GB" sz="1800" dirty="0"/>
          </a:p>
        </p:txBody>
      </p:sp>
    </p:spTree>
    <p:extLst>
      <p:ext uri="{BB962C8B-B14F-4D97-AF65-F5344CB8AC3E}">
        <p14:creationId xmlns:p14="http://schemas.microsoft.com/office/powerpoint/2010/main" val="3088580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46358C-354D-37DE-8145-9D7559C20618}"/>
              </a:ext>
            </a:extLst>
          </p:cNvPr>
          <p:cNvSpPr>
            <a:spLocks noGrp="1"/>
          </p:cNvSpPr>
          <p:nvPr>
            <p:ph type="title"/>
          </p:nvPr>
        </p:nvSpPr>
        <p:spPr>
          <a:xfrm>
            <a:off x="838200" y="365125"/>
            <a:ext cx="10515600" cy="1325563"/>
          </a:xfrm>
        </p:spPr>
        <p:txBody>
          <a:bodyPr>
            <a:normAutofit/>
          </a:bodyPr>
          <a:lstStyle/>
          <a:p>
            <a:r>
              <a:rPr lang="en-GB" dirty="0"/>
              <a:t>Understanding the Sociology of Religion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798D92-4D1D-9782-F386-83657B8B121F}"/>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2600" b="0" i="1" u="none" strike="noStrike" baseline="0" dirty="0"/>
              <a:t>Sociologists are not concerned with whether religious beliefs are true </a:t>
            </a:r>
            <a:r>
              <a:rPr lang="en-GB" sz="2600" b="0" i="0" u="none" strike="noStrike" baseline="0" dirty="0"/>
              <a:t>or </a:t>
            </a:r>
            <a:r>
              <a:rPr lang="en-GB" sz="2600" b="0" i="1" u="none" strike="noStrike" baseline="0" dirty="0"/>
              <a:t>false.</a:t>
            </a:r>
            <a:endParaRPr lang="en-GB" sz="2600" b="0" i="1" u="none" strike="noStrike" baseline="0" dirty="0">
              <a:ea typeface="Calibri" panose="020F0502020204030204"/>
              <a:cs typeface="Calibri" panose="020F0502020204030204"/>
            </a:endParaRPr>
          </a:p>
          <a:p>
            <a:r>
              <a:rPr lang="en-GB" sz="2600" b="0" i="1" u="none" strike="noStrike" baseline="0" dirty="0"/>
              <a:t>Sociologists are especially concerned with the social </a:t>
            </a:r>
            <a:r>
              <a:rPr lang="en-GB" sz="2600" i="1" dirty="0"/>
              <a:t>organisation</a:t>
            </a:r>
            <a:r>
              <a:rPr lang="en-GB" sz="2600" b="0" i="1" u="none" strike="noStrike" baseline="0" dirty="0"/>
              <a:t> of religion.</a:t>
            </a:r>
            <a:endParaRPr lang="en-GB" sz="2600" b="0" i="1" u="none" strike="noStrike" baseline="0" dirty="0">
              <a:ea typeface="Calibri"/>
              <a:cs typeface="Calibri"/>
            </a:endParaRPr>
          </a:p>
          <a:p>
            <a:r>
              <a:rPr lang="en-GB" sz="2600" b="0" i="1" u="none" strike="noStrike" baseline="0" dirty="0"/>
              <a:t>Sociologists often view religions as a major source of social solidarity.</a:t>
            </a:r>
          </a:p>
          <a:p>
            <a:r>
              <a:rPr lang="en-GB" sz="2600" b="0" i="1" u="none" strike="noStrike" baseline="0" dirty="0"/>
              <a:t>Sociologists tend to explain the appeal of religion in terms of social forces rather than in terms of purely personal, spiritual or psychological factors</a:t>
            </a:r>
          </a:p>
          <a:p>
            <a:endParaRPr lang="en-GB" sz="2600" dirty="0"/>
          </a:p>
        </p:txBody>
      </p:sp>
    </p:spTree>
    <p:extLst>
      <p:ext uri="{BB962C8B-B14F-4D97-AF65-F5344CB8AC3E}">
        <p14:creationId xmlns:p14="http://schemas.microsoft.com/office/powerpoint/2010/main" val="2490346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1BC0A-110B-F3BF-776A-F258CDC35BEC}"/>
              </a:ext>
            </a:extLst>
          </p:cNvPr>
          <p:cNvSpPr>
            <a:spLocks noGrp="1"/>
          </p:cNvSpPr>
          <p:nvPr>
            <p:ph type="title"/>
          </p:nvPr>
        </p:nvSpPr>
        <p:spPr>
          <a:xfrm>
            <a:off x="572493" y="238539"/>
            <a:ext cx="11018520" cy="1434415"/>
          </a:xfrm>
        </p:spPr>
        <p:txBody>
          <a:bodyPr anchor="b">
            <a:normAutofit/>
          </a:bodyPr>
          <a:lstStyle/>
          <a:p>
            <a:r>
              <a:rPr lang="en-GB" sz="5400"/>
              <a:t>Marx and Religion</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3F9F28-DE27-A9F1-9837-0D874EA923CB}"/>
              </a:ext>
            </a:extLst>
          </p:cNvPr>
          <p:cNvSpPr>
            <a:spLocks noGrp="1"/>
          </p:cNvSpPr>
          <p:nvPr>
            <p:ph idx="1"/>
          </p:nvPr>
        </p:nvSpPr>
        <p:spPr>
          <a:xfrm>
            <a:off x="572493" y="2085693"/>
            <a:ext cx="6828570" cy="4104795"/>
          </a:xfrm>
        </p:spPr>
        <p:txBody>
          <a:bodyPr anchor="t">
            <a:normAutofit lnSpcReduction="10000"/>
          </a:bodyPr>
          <a:lstStyle/>
          <a:p>
            <a:r>
              <a:rPr lang="en-GB" sz="2200" b="0" i="0" u="none" strike="noStrike" baseline="0" dirty="0"/>
              <a:t>Marx declared, in a famous phrase, that religion has been the </a:t>
            </a:r>
            <a:r>
              <a:rPr lang="en-GB" sz="2200" b="1" i="0" u="none" strike="noStrike" baseline="0" dirty="0"/>
              <a:t>'opium of the people</a:t>
            </a:r>
            <a:r>
              <a:rPr lang="en-GB" sz="2200" b="0" i="0" u="none" strike="noStrike" baseline="0" dirty="0"/>
              <a:t>’. Religion defers happiness and rewards to the afterlife, teaching the resigned acceptance of </a:t>
            </a:r>
            <a:r>
              <a:rPr lang="en-GB" sz="2200" b="1" i="0" u="none" strike="noStrike" baseline="0" dirty="0"/>
              <a:t>existing conditions in this life</a:t>
            </a:r>
            <a:r>
              <a:rPr lang="en-GB" sz="2200" b="0" i="0" u="none" strike="noStrike" baseline="0" dirty="0"/>
              <a:t>. Attention is thus diverted away from inequalities and injustices in this world by the promise of what is to come in the next. Religion has a strong ideological element: religious beliefs and values often provide justifications of inequalities of wealth and power. For example, the teaching that 'the meek shall inherit the earth' suggests attitudes of humility and </a:t>
            </a:r>
            <a:r>
              <a:rPr lang="en-GB" sz="2200" b="1" i="0" u="none" strike="noStrike" baseline="0" dirty="0"/>
              <a:t>non-resistance to oppression.</a:t>
            </a:r>
            <a:endParaRPr lang="en-GB" sz="2200" b="1" i="0" u="none" strike="noStrike" baseline="0" dirty="0">
              <a:ea typeface="Calibri"/>
              <a:cs typeface="Calibri"/>
            </a:endParaRPr>
          </a:p>
          <a:p>
            <a:r>
              <a:rPr lang="en-GB" sz="2200" dirty="0"/>
              <a:t>Religion was false and used to control the poor</a:t>
            </a:r>
            <a:endParaRPr lang="en-GB" sz="2200" dirty="0">
              <a:ea typeface="Calibri"/>
              <a:cs typeface="Calibri"/>
            </a:endParaRPr>
          </a:p>
          <a:p>
            <a:r>
              <a:rPr lang="en-US" sz="2000" dirty="0">
                <a:ea typeface="Calibri"/>
                <a:cs typeface="Calibri"/>
              </a:rPr>
              <a:t>Prevented them from knowing they were oppressed</a:t>
            </a:r>
            <a:endParaRPr lang="en-GB" sz="2000" dirty="0">
              <a:ea typeface="Calibri"/>
              <a:cs typeface="Calibri"/>
            </a:endParaRPr>
          </a:p>
          <a:p>
            <a:endParaRPr lang="en-GB" sz="2200" dirty="0">
              <a:ea typeface="Calibri"/>
              <a:cs typeface="Calibri"/>
            </a:endParaRPr>
          </a:p>
        </p:txBody>
      </p:sp>
      <p:pic>
        <p:nvPicPr>
          <p:cNvPr id="2050" name="Picture 2" descr="Karl Marx Is Hot">
            <a:extLst>
              <a:ext uri="{FF2B5EF4-FFF2-40B4-BE49-F238E27FC236}">
                <a16:creationId xmlns:a16="http://schemas.microsoft.com/office/drawing/2014/main" id="{571B0413-C0E9-6F61-A648-7B13A56DC8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038" r="12807"/>
          <a:stretch/>
        </p:blipFill>
        <p:spPr bwMode="auto">
          <a:xfrm>
            <a:off x="8351393" y="2079599"/>
            <a:ext cx="3236575" cy="4110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5452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7558A-8B0D-1D1E-BF76-47D7FB1F607E}"/>
              </a:ext>
            </a:extLst>
          </p:cNvPr>
          <p:cNvSpPr>
            <a:spLocks noGrp="1"/>
          </p:cNvSpPr>
          <p:nvPr>
            <p:ph type="title"/>
          </p:nvPr>
        </p:nvSpPr>
        <p:spPr>
          <a:xfrm>
            <a:off x="640080" y="325369"/>
            <a:ext cx="4368602" cy="1956841"/>
          </a:xfrm>
        </p:spPr>
        <p:txBody>
          <a:bodyPr anchor="b">
            <a:normAutofit/>
          </a:bodyPr>
          <a:lstStyle/>
          <a:p>
            <a:r>
              <a:rPr lang="en-GB" sz="5400"/>
              <a:t>Durkheim and Religion</a:t>
            </a:r>
          </a:p>
        </p:txBody>
      </p:sp>
      <p:sp>
        <p:nvSpPr>
          <p:cNvPr id="308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47900E-4C55-CCE5-FAA1-E1940468AFD3}"/>
              </a:ext>
            </a:extLst>
          </p:cNvPr>
          <p:cNvSpPr>
            <a:spLocks noGrp="1"/>
          </p:cNvSpPr>
          <p:nvPr>
            <p:ph idx="1"/>
          </p:nvPr>
        </p:nvSpPr>
        <p:spPr>
          <a:xfrm>
            <a:off x="640080" y="2599730"/>
            <a:ext cx="5753210" cy="3924516"/>
          </a:xfrm>
        </p:spPr>
        <p:txBody>
          <a:bodyPr vert="horz" lIns="91440" tIns="45720" rIns="91440" bIns="45720" rtlCol="0" anchor="t">
            <a:normAutofit/>
          </a:bodyPr>
          <a:lstStyle/>
          <a:p>
            <a:r>
              <a:rPr lang="en-GB" sz="2000" dirty="0"/>
              <a:t>“a unified system of beliefs and practices relative to sacred things, that is to say, things set aside and forbidden—beliefs and practices which unite into one single moral community called a Church, all those who adhere to them” </a:t>
            </a:r>
            <a:endParaRPr lang="en-GB" sz="2000">
              <a:ea typeface="Calibri"/>
              <a:cs typeface="Calibri"/>
            </a:endParaRPr>
          </a:p>
          <a:p>
            <a:r>
              <a:rPr lang="en-GB" sz="2000" dirty="0">
                <a:solidFill>
                  <a:srgbClr val="242424"/>
                </a:solidFill>
                <a:latin typeface="Calibri"/>
                <a:ea typeface="Calibri"/>
                <a:cs typeface="Segoe UI"/>
              </a:rPr>
              <a:t>energy and sense of unity experienced during communal religious rituals</a:t>
            </a:r>
            <a:endParaRPr lang="en-GB" sz="2000">
              <a:solidFill>
                <a:srgbClr val="000000"/>
              </a:solidFill>
              <a:latin typeface="Calibri"/>
              <a:ea typeface="Calibri"/>
              <a:cs typeface="Calibri"/>
            </a:endParaRPr>
          </a:p>
          <a:p>
            <a:r>
              <a:rPr lang="en-GB" sz="2000" dirty="0">
                <a:solidFill>
                  <a:srgbClr val="242424"/>
                </a:solidFill>
                <a:latin typeface="Calibri"/>
                <a:ea typeface="Calibri"/>
                <a:cs typeface="Segoe UI"/>
              </a:rPr>
              <a:t>viewed religion as a social phenomenon that plays a crucial role in maintaining social cohesion and solidarity</a:t>
            </a:r>
            <a:endParaRPr lang="en-GB" sz="2000">
              <a:latin typeface="Calibri"/>
              <a:ea typeface="Calibri"/>
              <a:cs typeface="Calibri"/>
            </a:endParaRPr>
          </a:p>
          <a:p>
            <a:r>
              <a:rPr lang="en-GB" sz="2000" dirty="0"/>
              <a:t>“Sacred” – Sacred is the feeling and power created in the social group.</a:t>
            </a:r>
            <a:endParaRPr lang="en-GB" sz="2000" dirty="0">
              <a:ea typeface="Calibri"/>
              <a:cs typeface="Calibri"/>
            </a:endParaRPr>
          </a:p>
          <a:p>
            <a:endParaRPr lang="en-GB" sz="2200" dirty="0"/>
          </a:p>
        </p:txBody>
      </p:sp>
      <p:pic>
        <p:nvPicPr>
          <p:cNvPr id="3076" name="Picture 4" descr="Mèmes de Sciences Sociales on Twitter: &quot;&quot;We live in a society.&quot; -Émile  Durkheim&quot; / Twitter">
            <a:extLst>
              <a:ext uri="{FF2B5EF4-FFF2-40B4-BE49-F238E27FC236}">
                <a16:creationId xmlns:a16="http://schemas.microsoft.com/office/drawing/2014/main" id="{5F0C24E0-E199-64CD-55AE-9D9A76A411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03"/>
          <a:stretch/>
        </p:blipFill>
        <p:spPr bwMode="auto">
          <a:xfrm>
            <a:off x="6562532" y="10"/>
            <a:ext cx="562794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3771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74E3E7-E332-B825-30E9-ECDAA96C3017}"/>
              </a:ext>
            </a:extLst>
          </p:cNvPr>
          <p:cNvSpPr>
            <a:spLocks noGrp="1"/>
          </p:cNvSpPr>
          <p:nvPr>
            <p:ph type="title"/>
          </p:nvPr>
        </p:nvSpPr>
        <p:spPr>
          <a:xfrm>
            <a:off x="838200" y="365125"/>
            <a:ext cx="10515600" cy="650875"/>
          </a:xfrm>
        </p:spPr>
        <p:txBody>
          <a:bodyPr>
            <a:normAutofit/>
          </a:bodyPr>
          <a:lstStyle/>
          <a:p>
            <a:r>
              <a:rPr lang="en-GB" sz="3200" dirty="0"/>
              <a:t>Socialising “God”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BB72A2D-9148-4239-5ACB-795EBC3E3C82}"/>
              </a:ext>
            </a:extLst>
          </p:cNvPr>
          <p:cNvSpPr>
            <a:spLocks noGrp="1"/>
          </p:cNvSpPr>
          <p:nvPr>
            <p:ph idx="1"/>
          </p:nvPr>
        </p:nvSpPr>
        <p:spPr>
          <a:xfrm>
            <a:off x="550653" y="1025825"/>
            <a:ext cx="11306354" cy="5223024"/>
          </a:xfrm>
        </p:spPr>
        <p:txBody>
          <a:bodyPr vert="horz" lIns="91440" tIns="45720" rIns="91440" bIns="45720" rtlCol="0" anchor="t">
            <a:normAutofit/>
          </a:bodyPr>
          <a:lstStyle/>
          <a:p>
            <a:r>
              <a:rPr lang="en-GB" sz="2000" dirty="0"/>
              <a:t>The evidence of the “socialization,” the “culturisation,” of the nonhuman is clear when you consider how humans talk about religious beings and forces. </a:t>
            </a:r>
          </a:p>
          <a:p>
            <a:r>
              <a:rPr lang="en-GB" sz="2000" dirty="0"/>
              <a:t>In Christianity, God is the father—a kinship term. Australian Aboriginals speak of the kangaroo- grandfather or the moon-mother, in terms very similar to most societies. In fact, for them and many others, their religious beings are ancestors, sometimes even literally part-human and part-animal or part-plant. The kangaroo-grandfather may have been an actual kangaroo-man. </a:t>
            </a:r>
          </a:p>
          <a:p>
            <a:r>
              <a:rPr lang="en-GB" sz="2000" dirty="0"/>
              <a:t>Furthermore, religious being(s) and/or force(s) often have temperaments and tastes like people: Again, the Judeo-Christian God, especially in the Old Testament, enjoys the smell of cooking meat, and he is jealous and angry. The same God in the New Testament experiences love but also justice and vengeance—all human traits. </a:t>
            </a:r>
          </a:p>
          <a:p>
            <a:r>
              <a:rPr lang="en-GB" sz="2000" dirty="0"/>
              <a:t>In whatever religious tradition, they have personalities—they are friendly, hostile, indifferent, deceptive, or what have you. Animals are believed to talk (see next slide), plants to think, rocks and stars to feel. But they are human-like. Indeed, religion makes part or all of the nonhuman world human</a:t>
            </a:r>
            <a:endParaRPr lang="en-GB" dirty="0"/>
          </a:p>
          <a:p>
            <a:r>
              <a:rPr lang="en-GB" sz="2000" dirty="0">
                <a:solidFill>
                  <a:srgbClr val="242424"/>
                </a:solidFill>
                <a:latin typeface="Calibri"/>
                <a:ea typeface="Calibri"/>
                <a:cs typeface="Segoe UI"/>
              </a:rPr>
              <a:t>Since humans are created in the image of God  our social nature can be seen as a reflection of God's nature. This means that our capacity for relationships, community, and social interaction mirrors the relational aspect of God</a:t>
            </a:r>
            <a:endParaRPr lang="en-GB" sz="2000">
              <a:latin typeface="Calibri"/>
              <a:ea typeface="Calibri"/>
              <a:cs typeface="Calibri"/>
            </a:endParaRPr>
          </a:p>
        </p:txBody>
      </p:sp>
    </p:spTree>
    <p:extLst>
      <p:ext uri="{BB962C8B-B14F-4D97-AF65-F5344CB8AC3E}">
        <p14:creationId xmlns:p14="http://schemas.microsoft.com/office/powerpoint/2010/main" val="950260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54DC218-BC7F-638B-7CDE-E684B6857044}"/>
              </a:ext>
            </a:extLst>
          </p:cNvPr>
          <p:cNvSpPr>
            <a:spLocks noGrp="1"/>
          </p:cNvSpPr>
          <p:nvPr>
            <p:ph type="title"/>
          </p:nvPr>
        </p:nvSpPr>
        <p:spPr>
          <a:xfrm>
            <a:off x="838200" y="365126"/>
            <a:ext cx="5393361" cy="556000"/>
          </a:xfrm>
        </p:spPr>
        <p:txBody>
          <a:bodyPr>
            <a:normAutofit fontScale="90000"/>
          </a:bodyPr>
          <a:lstStyle/>
          <a:p>
            <a:r>
              <a:rPr lang="en-GB" dirty="0"/>
              <a:t>Adam &amp; Eve</a:t>
            </a:r>
          </a:p>
        </p:txBody>
      </p:sp>
      <p:sp>
        <p:nvSpPr>
          <p:cNvPr id="3" name="Content Placeholder 2">
            <a:extLst>
              <a:ext uri="{FF2B5EF4-FFF2-40B4-BE49-F238E27FC236}">
                <a16:creationId xmlns:a16="http://schemas.microsoft.com/office/drawing/2014/main" id="{9BD07AAC-13E1-84AA-1B7A-A3C410886982}"/>
              </a:ext>
            </a:extLst>
          </p:cNvPr>
          <p:cNvSpPr>
            <a:spLocks noGrp="1"/>
          </p:cNvSpPr>
          <p:nvPr>
            <p:ph idx="1"/>
          </p:nvPr>
        </p:nvSpPr>
        <p:spPr>
          <a:xfrm>
            <a:off x="838200" y="1286252"/>
            <a:ext cx="6079199" cy="4890711"/>
          </a:xfrm>
        </p:spPr>
        <p:txBody>
          <a:bodyPr>
            <a:normAutofit fontScale="92500" lnSpcReduction="20000"/>
          </a:bodyPr>
          <a:lstStyle/>
          <a:p>
            <a:r>
              <a:rPr lang="en-GB" b="0" i="0" dirty="0">
                <a:effectLst/>
              </a:rPr>
              <a:t>The Old Testament Adam &amp; Eve lived in paradise in total innocence until the serpent (the devil) told them to eat the forbidden fruit from the tree of knowledge. </a:t>
            </a:r>
          </a:p>
          <a:p>
            <a:r>
              <a:rPr lang="en-GB" b="0" i="0" dirty="0">
                <a:effectLst/>
              </a:rPr>
              <a:t>As punishment for their disobedience, God banished them from Paradise. </a:t>
            </a:r>
          </a:p>
          <a:p>
            <a:r>
              <a:rPr lang="en-GB" b="0" i="0" dirty="0">
                <a:effectLst/>
              </a:rPr>
              <a:t>Symbolises the difference between good and evil</a:t>
            </a:r>
            <a:r>
              <a:rPr lang="en-GB" dirty="0"/>
              <a:t> and seen as the original sin.</a:t>
            </a:r>
          </a:p>
          <a:p>
            <a:r>
              <a:rPr lang="en-GB" b="0" i="0" dirty="0">
                <a:effectLst/>
              </a:rPr>
              <a:t>Eating the fruit of the knowledge of good and evil. The knowledge of good and evil is what separates us from the animals but also what causes us to suffer in ways that animals don’t</a:t>
            </a:r>
          </a:p>
          <a:p>
            <a:endParaRPr lang="en-GB" dirty="0"/>
          </a:p>
        </p:txBody>
      </p:sp>
      <p:pic>
        <p:nvPicPr>
          <p:cNvPr id="3074" name="Picture 2" descr="Did Adam And Eve Really Eat An Apple In The Garden Of Eden?">
            <a:extLst>
              <a:ext uri="{FF2B5EF4-FFF2-40B4-BE49-F238E27FC236}">
                <a16:creationId xmlns:a16="http://schemas.microsoft.com/office/drawing/2014/main" id="{41B3C57C-C6A4-5F32-70D6-9FB8B228CF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810" r="24004" b="2"/>
          <a:stretch/>
        </p:blipFill>
        <p:spPr bwMode="auto">
          <a:xfrm>
            <a:off x="7069760" y="758514"/>
            <a:ext cx="4427397"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308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8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2474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9D619-D0A5-422A-266D-925200BD83AA}"/>
              </a:ext>
            </a:extLst>
          </p:cNvPr>
          <p:cNvSpPr>
            <a:spLocks noGrp="1"/>
          </p:cNvSpPr>
          <p:nvPr>
            <p:ph type="title"/>
          </p:nvPr>
        </p:nvSpPr>
        <p:spPr>
          <a:xfrm>
            <a:off x="838200" y="365125"/>
            <a:ext cx="10515600" cy="518277"/>
          </a:xfrm>
        </p:spPr>
        <p:txBody>
          <a:bodyPr>
            <a:normAutofit fontScale="90000"/>
          </a:bodyPr>
          <a:lstStyle/>
          <a:p>
            <a:r>
              <a:rPr lang="en-GB" dirty="0"/>
              <a:t>Catholic Church</a:t>
            </a:r>
          </a:p>
        </p:txBody>
      </p:sp>
      <p:sp>
        <p:nvSpPr>
          <p:cNvPr id="3" name="Content Placeholder 2">
            <a:extLst>
              <a:ext uri="{FF2B5EF4-FFF2-40B4-BE49-F238E27FC236}">
                <a16:creationId xmlns:a16="http://schemas.microsoft.com/office/drawing/2014/main" id="{21A4B133-129B-606C-4F16-00CBB588D29D}"/>
              </a:ext>
            </a:extLst>
          </p:cNvPr>
          <p:cNvSpPr>
            <a:spLocks noGrp="1"/>
          </p:cNvSpPr>
          <p:nvPr>
            <p:ph idx="1"/>
          </p:nvPr>
        </p:nvSpPr>
        <p:spPr>
          <a:xfrm>
            <a:off x="450012" y="1084881"/>
            <a:ext cx="11392618" cy="5092082"/>
          </a:xfrm>
        </p:spPr>
        <p:txBody>
          <a:bodyPr vert="horz" lIns="91440" tIns="45720" rIns="91440" bIns="45720" rtlCol="0" anchor="t">
            <a:normAutofit fontScale="70000" lnSpcReduction="20000"/>
          </a:bodyPr>
          <a:lstStyle/>
          <a:p>
            <a:pPr marL="0" indent="0" algn="l">
              <a:spcBef>
                <a:spcPts val="750"/>
              </a:spcBef>
              <a:spcAft>
                <a:spcPts val="750"/>
              </a:spcAft>
              <a:buNone/>
            </a:pPr>
            <a:r>
              <a:rPr lang="en-GB" i="0" dirty="0">
                <a:solidFill>
                  <a:srgbClr val="242424"/>
                </a:solidFill>
                <a:effectLst/>
              </a:rPr>
              <a:t>Catholics believe in one God, who exists in three persons: the Father, the Son (Jesus Christ), and the Holy Spirit (the Holy Trinity).</a:t>
            </a:r>
          </a:p>
          <a:p>
            <a:pPr algn="l">
              <a:spcBef>
                <a:spcPts val="750"/>
              </a:spcBef>
              <a:spcAft>
                <a:spcPts val="750"/>
              </a:spcAft>
              <a:buFont typeface="Arial" panose="020B0604020202020204" pitchFamily="34" charset="0"/>
              <a:buChar char="•"/>
            </a:pPr>
            <a:r>
              <a:rPr lang="en-GB" i="0" dirty="0">
                <a:solidFill>
                  <a:srgbClr val="242424"/>
                </a:solidFill>
                <a:effectLst/>
              </a:rPr>
              <a:t>The Bible includes the Old Testament and the New Testament,</a:t>
            </a:r>
          </a:p>
          <a:p>
            <a:pPr algn="l">
              <a:spcBef>
                <a:spcPts val="750"/>
              </a:spcBef>
              <a:spcAft>
                <a:spcPts val="750"/>
              </a:spcAft>
              <a:buFont typeface="Arial" panose="020B0604020202020204" pitchFamily="34" charset="0"/>
              <a:buChar char="•"/>
            </a:pPr>
            <a:r>
              <a:rPr lang="en-GB" i="0" dirty="0">
                <a:solidFill>
                  <a:srgbClr val="242424"/>
                </a:solidFill>
                <a:effectLst/>
              </a:rPr>
              <a:t>Jesus Christ: Catholics believe Jesus is the Son of God, whose life, death, and resurrection offer salvation to humanity.</a:t>
            </a:r>
          </a:p>
          <a:p>
            <a:pPr algn="l">
              <a:spcBef>
                <a:spcPts val="750"/>
              </a:spcBef>
              <a:spcAft>
                <a:spcPts val="750"/>
              </a:spcAft>
              <a:buFont typeface="Arial" panose="020B0604020202020204" pitchFamily="34" charset="0"/>
              <a:buChar char="•"/>
            </a:pPr>
            <a:r>
              <a:rPr lang="en-GB" i="0" dirty="0">
                <a:solidFill>
                  <a:srgbClr val="242424"/>
                </a:solidFill>
                <a:effectLst/>
              </a:rPr>
              <a:t>The Sacraments: There are seven sacraments that are central to Catholic worship and life: Baptism, Eucharist, Confirmation, Reconciliation (Confession), Anointing of the Sick, Holy Orders, and Matrimony.</a:t>
            </a:r>
          </a:p>
          <a:p>
            <a:pPr algn="l">
              <a:spcBef>
                <a:spcPts val="750"/>
              </a:spcBef>
              <a:spcAft>
                <a:spcPts val="750"/>
              </a:spcAft>
              <a:buFont typeface="Arial" panose="020B0604020202020204" pitchFamily="34" charset="0"/>
              <a:buChar char="•"/>
            </a:pPr>
            <a:r>
              <a:rPr lang="en-GB" i="0" dirty="0">
                <a:solidFill>
                  <a:srgbClr val="242424"/>
                </a:solidFill>
                <a:effectLst/>
              </a:rPr>
              <a:t>The Church: The Catholic Church is seen as the body of Christ on earth, with the Pope as its spiritual leader</a:t>
            </a:r>
          </a:p>
          <a:p>
            <a:pPr algn="l">
              <a:spcBef>
                <a:spcPts val="750"/>
              </a:spcBef>
              <a:spcAft>
                <a:spcPts val="750"/>
              </a:spcAft>
              <a:buFont typeface="Arial" panose="020B0604020202020204" pitchFamily="34" charset="0"/>
              <a:buChar char="•"/>
            </a:pPr>
            <a:r>
              <a:rPr lang="en-GB" i="0" dirty="0">
                <a:solidFill>
                  <a:srgbClr val="242424"/>
                </a:solidFill>
                <a:effectLst/>
              </a:rPr>
              <a:t>Mass</a:t>
            </a:r>
            <a:r>
              <a:rPr lang="en-GB" dirty="0">
                <a:solidFill>
                  <a:srgbClr val="242424"/>
                </a:solidFill>
              </a:rPr>
              <a:t> </a:t>
            </a:r>
            <a:r>
              <a:rPr lang="en-GB" i="0" dirty="0">
                <a:solidFill>
                  <a:srgbClr val="242424"/>
                </a:solidFill>
                <a:effectLst/>
              </a:rPr>
              <a:t> act of worship is the Mass &amp; Prayer various forms of prayer – usually once a week Sunday</a:t>
            </a:r>
          </a:p>
          <a:p>
            <a:pPr algn="l">
              <a:buNone/>
            </a:pPr>
            <a:r>
              <a:rPr lang="en-GB" i="0" dirty="0">
                <a:solidFill>
                  <a:srgbClr val="242424"/>
                </a:solidFill>
                <a:effectLst/>
              </a:rPr>
              <a:t>Ethical Teachings</a:t>
            </a:r>
          </a:p>
          <a:p>
            <a:pPr algn="l">
              <a:spcBef>
                <a:spcPts val="750"/>
              </a:spcBef>
              <a:spcAft>
                <a:spcPts val="750"/>
              </a:spcAft>
              <a:buFont typeface="Arial" panose="020B0604020202020204" pitchFamily="34" charset="0"/>
              <a:buChar char="•"/>
            </a:pPr>
            <a:r>
              <a:rPr lang="en-GB" i="0" dirty="0">
                <a:solidFill>
                  <a:srgbClr val="242424"/>
                </a:solidFill>
                <a:effectLst/>
              </a:rPr>
              <a:t>Moral Guidance: The Church provides moral teachings on issues such as the sanctity of life, social justice, and the importance of family. -</a:t>
            </a:r>
            <a:r>
              <a:rPr lang="en-GB" b="1" i="0" dirty="0">
                <a:solidFill>
                  <a:srgbClr val="242424"/>
                </a:solidFill>
                <a:effectLst/>
              </a:rPr>
              <a:t>Ten Commandments</a:t>
            </a:r>
            <a:endParaRPr lang="en-GB" b="1" i="0" dirty="0">
              <a:solidFill>
                <a:srgbClr val="242424"/>
              </a:solidFill>
              <a:effectLst/>
              <a:ea typeface="Calibri"/>
              <a:cs typeface="Calibri"/>
            </a:endParaRPr>
          </a:p>
          <a:p>
            <a:pPr algn="l">
              <a:spcBef>
                <a:spcPts val="750"/>
              </a:spcBef>
              <a:spcAft>
                <a:spcPts val="750"/>
              </a:spcAft>
              <a:buFont typeface="Arial" panose="020B0604020202020204" pitchFamily="34" charset="0"/>
              <a:buChar char="•"/>
            </a:pPr>
            <a:r>
              <a:rPr lang="en-GB" i="0" dirty="0">
                <a:solidFill>
                  <a:srgbClr val="242424"/>
                </a:solidFill>
                <a:effectLst/>
              </a:rPr>
              <a:t>Social Teaching: Catholic social teaching emphasizes the dignity of the human person, the common good, and the preferential </a:t>
            </a:r>
            <a:r>
              <a:rPr lang="en-GB" b="0" i="0" dirty="0">
                <a:solidFill>
                  <a:srgbClr val="242424"/>
                </a:solidFill>
                <a:effectLst/>
              </a:rPr>
              <a:t>option for the poor.</a:t>
            </a:r>
          </a:p>
        </p:txBody>
      </p:sp>
    </p:spTree>
    <p:extLst>
      <p:ext uri="{BB962C8B-B14F-4D97-AF65-F5344CB8AC3E}">
        <p14:creationId xmlns:p14="http://schemas.microsoft.com/office/powerpoint/2010/main" val="2146393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47C7-B85F-1437-4D55-1612EDB84E37}"/>
              </a:ext>
            </a:extLst>
          </p:cNvPr>
          <p:cNvSpPr>
            <a:spLocks noGrp="1"/>
          </p:cNvSpPr>
          <p:nvPr>
            <p:ph type="title"/>
          </p:nvPr>
        </p:nvSpPr>
        <p:spPr/>
        <p:txBody>
          <a:bodyPr/>
          <a:lstStyle/>
          <a:p>
            <a:r>
              <a:rPr lang="en-GB" dirty="0"/>
              <a:t>Christianity </a:t>
            </a:r>
          </a:p>
        </p:txBody>
      </p:sp>
      <p:sp>
        <p:nvSpPr>
          <p:cNvPr id="3" name="Content Placeholder 2">
            <a:extLst>
              <a:ext uri="{FF2B5EF4-FFF2-40B4-BE49-F238E27FC236}">
                <a16:creationId xmlns:a16="http://schemas.microsoft.com/office/drawing/2014/main" id="{F7976579-8429-151B-A832-F8233EB5CF5E}"/>
              </a:ext>
            </a:extLst>
          </p:cNvPr>
          <p:cNvSpPr>
            <a:spLocks noGrp="1"/>
          </p:cNvSpPr>
          <p:nvPr>
            <p:ph idx="1"/>
          </p:nvPr>
        </p:nvSpPr>
        <p:spPr>
          <a:xfrm>
            <a:off x="838200" y="1534332"/>
            <a:ext cx="10515600" cy="4642631"/>
          </a:xfrm>
        </p:spPr>
        <p:txBody>
          <a:bodyPr>
            <a:normAutofit fontScale="62500" lnSpcReduction="20000"/>
          </a:bodyPr>
          <a:lstStyle/>
          <a:p>
            <a:pPr marL="0" indent="0" algn="l">
              <a:spcBef>
                <a:spcPts val="750"/>
              </a:spcBef>
              <a:spcAft>
                <a:spcPts val="750"/>
              </a:spcAft>
              <a:buNone/>
            </a:pPr>
            <a:r>
              <a:rPr lang="en-GB" b="0" i="0" dirty="0">
                <a:solidFill>
                  <a:srgbClr val="242424"/>
                </a:solidFill>
                <a:effectLst/>
                <a:latin typeface="Segoe UI" panose="020B0502040204020203" pitchFamily="34" charset="0"/>
              </a:rPr>
              <a:t> Christianity is based on the life and teachings of Jesus Christ, Believe in one God who exists in three persons: the Father, the Son (Jesus Christ), and the Holy Spirit (the Holy Trinity).</a:t>
            </a:r>
          </a:p>
          <a:p>
            <a:pPr algn="l">
              <a:spcBef>
                <a:spcPts val="750"/>
              </a:spcBef>
              <a:spcAft>
                <a:spcPts val="750"/>
              </a:spcAft>
              <a:buFont typeface="Arial" panose="020B0604020202020204" pitchFamily="34" charset="0"/>
              <a:buChar char="•"/>
            </a:pPr>
            <a:r>
              <a:rPr lang="en-GB" b="0" i="0" dirty="0">
                <a:solidFill>
                  <a:srgbClr val="242424"/>
                </a:solidFill>
                <a:effectLst/>
                <a:latin typeface="Segoe UI" panose="020B0502040204020203" pitchFamily="34" charset="0"/>
              </a:rPr>
              <a:t>The Christian Bible consists of the Old Testament  and the New Testament, </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Jesus Christ</a:t>
            </a:r>
            <a:r>
              <a:rPr lang="en-GB" b="0" i="0" dirty="0">
                <a:solidFill>
                  <a:srgbClr val="242424"/>
                </a:solidFill>
                <a:effectLst/>
                <a:latin typeface="Segoe UI" panose="020B0502040204020203" pitchFamily="34" charset="0"/>
              </a:rPr>
              <a:t>: Christians believe that Jesus is the Son of God, whose life, death, and resurrection offer salvation to humanity.</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Salvation</a:t>
            </a:r>
            <a:r>
              <a:rPr lang="en-GB" b="0" i="0" dirty="0">
                <a:solidFill>
                  <a:srgbClr val="242424"/>
                </a:solidFill>
                <a:effectLst/>
                <a:latin typeface="Segoe UI" panose="020B0502040204020203" pitchFamily="34" charset="0"/>
              </a:rPr>
              <a:t>: Through faith in Jesus Christ, believers are promised eternal life with God.</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The Church</a:t>
            </a:r>
            <a:r>
              <a:rPr lang="en-GB" b="0" i="0" dirty="0">
                <a:solidFill>
                  <a:srgbClr val="242424"/>
                </a:solidFill>
                <a:effectLst/>
                <a:latin typeface="Segoe UI" panose="020B0502040204020203" pitchFamily="34" charset="0"/>
              </a:rPr>
              <a:t>: The community of believers, known as the Church, is seen as the body of Christ on earth.</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Practices</a:t>
            </a:r>
            <a:r>
              <a:rPr lang="en-GB" b="0" i="0" dirty="0">
                <a:solidFill>
                  <a:srgbClr val="242424"/>
                </a:solidFill>
                <a:effectLst/>
                <a:latin typeface="Segoe UI" panose="020B0502040204020203" pitchFamily="34" charset="0"/>
              </a:rPr>
              <a:t>: Christians gather for communal worship, which often includes prayer, singing, and reading from the Bible.</a:t>
            </a:r>
          </a:p>
          <a:p>
            <a:pPr algn="l">
              <a:buNone/>
            </a:pPr>
            <a:r>
              <a:rPr lang="en-GB" b="1" i="0" dirty="0">
                <a:solidFill>
                  <a:srgbClr val="242424"/>
                </a:solidFill>
                <a:effectLst/>
                <a:latin typeface="Segoe UI" panose="020B0502040204020203" pitchFamily="34" charset="0"/>
              </a:rPr>
              <a:t>Ethical Teachings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Love and Compassion</a:t>
            </a:r>
            <a:r>
              <a:rPr lang="en-GB" b="0" i="0" dirty="0">
                <a:solidFill>
                  <a:srgbClr val="242424"/>
                </a:solidFill>
                <a:effectLst/>
                <a:latin typeface="Segoe UI" panose="020B0502040204020203" pitchFamily="34" charset="0"/>
              </a:rPr>
              <a:t>: Christians are called to love God and their neighbours, showing compassion and forgiveness.</a:t>
            </a:r>
          </a:p>
          <a:p>
            <a:pPr algn="l">
              <a:spcBef>
                <a:spcPts val="750"/>
              </a:spcBef>
              <a:spcAft>
                <a:spcPts val="750"/>
              </a:spcAft>
              <a:buFont typeface="Arial" panose="020B0604020202020204" pitchFamily="34" charset="0"/>
              <a:buChar char="•"/>
            </a:pPr>
            <a:r>
              <a:rPr lang="en-GB" b="0" i="0" dirty="0">
                <a:solidFill>
                  <a:srgbClr val="242424"/>
                </a:solidFill>
                <a:effectLst/>
                <a:latin typeface="Segoe UI" panose="020B0502040204020203" pitchFamily="34" charset="0"/>
              </a:rPr>
              <a:t>Gives moral guidance</a:t>
            </a:r>
          </a:p>
          <a:p>
            <a:endParaRPr lang="en-GB" dirty="0"/>
          </a:p>
        </p:txBody>
      </p:sp>
    </p:spTree>
    <p:extLst>
      <p:ext uri="{BB962C8B-B14F-4D97-AF65-F5344CB8AC3E}">
        <p14:creationId xmlns:p14="http://schemas.microsoft.com/office/powerpoint/2010/main" val="3457331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93A22-D8A7-A762-31E2-3246D641EA58}"/>
              </a:ext>
            </a:extLst>
          </p:cNvPr>
          <p:cNvSpPr>
            <a:spLocks noGrp="1"/>
          </p:cNvSpPr>
          <p:nvPr>
            <p:ph type="title"/>
          </p:nvPr>
        </p:nvSpPr>
        <p:spPr>
          <a:xfrm>
            <a:off x="838200" y="365125"/>
            <a:ext cx="10515600" cy="1306443"/>
          </a:xfrm>
        </p:spPr>
        <p:txBody>
          <a:bodyPr>
            <a:normAutofit/>
          </a:bodyPr>
          <a:lstStyle/>
          <a:p>
            <a:r>
              <a:rPr lang="en-GB" sz="4000" dirty="0"/>
              <a:t>Socialising Islam</a:t>
            </a:r>
          </a:p>
        </p:txBody>
      </p:sp>
      <p:sp>
        <p:nvSpPr>
          <p:cNvPr id="3" name="Content Placeholder 2">
            <a:extLst>
              <a:ext uri="{FF2B5EF4-FFF2-40B4-BE49-F238E27FC236}">
                <a16:creationId xmlns:a16="http://schemas.microsoft.com/office/drawing/2014/main" id="{01BBB645-4AA5-2244-CB17-CE6060E23DF8}"/>
              </a:ext>
            </a:extLst>
          </p:cNvPr>
          <p:cNvSpPr>
            <a:spLocks noGrp="1"/>
          </p:cNvSpPr>
          <p:nvPr>
            <p:ph idx="1"/>
          </p:nvPr>
        </p:nvSpPr>
        <p:spPr>
          <a:xfrm>
            <a:off x="838199" y="1456841"/>
            <a:ext cx="7529235" cy="4672249"/>
          </a:xfrm>
        </p:spPr>
        <p:txBody>
          <a:bodyPr>
            <a:normAutofit/>
          </a:bodyPr>
          <a:lstStyle/>
          <a:p>
            <a:r>
              <a:rPr lang="en-GB" sz="1700" b="0" i="0" dirty="0">
                <a:effectLst/>
                <a:latin typeface="Segoe UI" panose="020B0502040204020203" pitchFamily="34" charset="0"/>
              </a:rPr>
              <a:t>The Quran, the holy book of Islam</a:t>
            </a:r>
          </a:p>
          <a:p>
            <a:pPr>
              <a:buNone/>
            </a:pPr>
            <a:r>
              <a:rPr lang="en-GB" sz="1700" b="1" i="0" dirty="0">
                <a:effectLst/>
                <a:latin typeface="Segoe UI" panose="020B0502040204020203" pitchFamily="34" charset="0"/>
              </a:rPr>
              <a:t>Five Pillars of Islam:</a:t>
            </a:r>
          </a:p>
          <a:p>
            <a:pPr>
              <a:buFont typeface="+mj-lt"/>
              <a:buAutoNum type="arabicPeriod"/>
            </a:pPr>
            <a:r>
              <a:rPr lang="en-GB" sz="1700" b="0" i="0" dirty="0">
                <a:effectLst/>
                <a:latin typeface="Segoe UI" panose="020B0502040204020203" pitchFamily="34" charset="0"/>
              </a:rPr>
              <a:t>Declaration of faith.</a:t>
            </a:r>
          </a:p>
          <a:p>
            <a:pPr>
              <a:buFont typeface="+mj-lt"/>
              <a:buAutoNum type="arabicPeriod"/>
            </a:pPr>
            <a:r>
              <a:rPr lang="en-GB" sz="1700" b="0" i="0" dirty="0">
                <a:effectLst/>
                <a:latin typeface="Segoe UI" panose="020B0502040204020203" pitchFamily="34" charset="0"/>
              </a:rPr>
              <a:t>Performing ritual prayers five times a day.</a:t>
            </a:r>
          </a:p>
          <a:p>
            <a:pPr>
              <a:buFont typeface="+mj-lt"/>
              <a:buAutoNum type="arabicPeriod"/>
            </a:pPr>
            <a:r>
              <a:rPr lang="en-GB" sz="1700" b="0" i="0" dirty="0">
                <a:effectLst/>
                <a:latin typeface="Segoe UI" panose="020B0502040204020203" pitchFamily="34" charset="0"/>
              </a:rPr>
              <a:t>Giving alms to the needy.</a:t>
            </a:r>
          </a:p>
          <a:p>
            <a:pPr>
              <a:buFont typeface="+mj-lt"/>
              <a:buAutoNum type="arabicPeriod"/>
            </a:pPr>
            <a:r>
              <a:rPr lang="en-GB" sz="1700" b="0" i="0" dirty="0">
                <a:effectLst/>
                <a:latin typeface="Segoe UI" panose="020B0502040204020203" pitchFamily="34" charset="0"/>
              </a:rPr>
              <a:t>Fasting during the month of Ramadan.</a:t>
            </a:r>
          </a:p>
          <a:p>
            <a:pPr>
              <a:buFont typeface="+mj-lt"/>
              <a:buAutoNum type="arabicPeriod"/>
            </a:pPr>
            <a:r>
              <a:rPr lang="en-GB" sz="1700" b="0" i="0" dirty="0">
                <a:effectLst/>
                <a:latin typeface="Segoe UI" panose="020B0502040204020203" pitchFamily="34" charset="0"/>
              </a:rPr>
              <a:t>Pilgrimage to Mecca at least once in a lifetime, if able.</a:t>
            </a:r>
          </a:p>
          <a:p>
            <a:pPr>
              <a:buNone/>
            </a:pPr>
            <a:r>
              <a:rPr lang="en-GB" sz="1700" b="1" i="0" dirty="0">
                <a:effectLst/>
                <a:latin typeface="Segoe UI" panose="020B0502040204020203" pitchFamily="34" charset="0"/>
              </a:rPr>
              <a:t>Guidance for Life</a:t>
            </a:r>
          </a:p>
          <a:p>
            <a:pPr>
              <a:spcBef>
                <a:spcPts val="750"/>
              </a:spcBef>
              <a:spcAft>
                <a:spcPts val="750"/>
              </a:spcAft>
              <a:buFont typeface="Arial" panose="020B0604020202020204" pitchFamily="34" charset="0"/>
              <a:buChar char="•"/>
            </a:pPr>
            <a:r>
              <a:rPr lang="en-GB" sz="1700" b="1" i="0" dirty="0">
                <a:effectLst/>
                <a:latin typeface="Segoe UI" panose="020B0502040204020203" pitchFamily="34" charset="0"/>
              </a:rPr>
              <a:t>Ethical Conduct</a:t>
            </a:r>
            <a:r>
              <a:rPr lang="en-GB" sz="1700" b="0" i="0" dirty="0">
                <a:effectLst/>
                <a:latin typeface="Segoe UI" panose="020B0502040204020203" pitchFamily="34" charset="0"/>
              </a:rPr>
              <a:t>: The Quran provides guidance on how to live a moral and ethical life, including honesty, justice, and compassion.</a:t>
            </a:r>
          </a:p>
          <a:p>
            <a:pPr>
              <a:spcBef>
                <a:spcPts val="750"/>
              </a:spcBef>
              <a:spcAft>
                <a:spcPts val="750"/>
              </a:spcAft>
              <a:buFont typeface="Arial" panose="020B0604020202020204" pitchFamily="34" charset="0"/>
              <a:buChar char="•"/>
            </a:pPr>
            <a:r>
              <a:rPr lang="en-GB" sz="1700" b="1" i="0" dirty="0">
                <a:effectLst/>
                <a:latin typeface="Segoe UI" panose="020B0502040204020203" pitchFamily="34" charset="0"/>
              </a:rPr>
              <a:t>Social Justice</a:t>
            </a:r>
            <a:r>
              <a:rPr lang="en-GB" sz="1700" b="0" i="0" dirty="0">
                <a:effectLst/>
                <a:latin typeface="Segoe UI" panose="020B0502040204020203" pitchFamily="34" charset="0"/>
              </a:rPr>
              <a:t>: It advocates for the fair treatment of all individuals, including the poor and marginalized.</a:t>
            </a:r>
          </a:p>
          <a:p>
            <a:endParaRPr lang="en-GB" sz="1700" dirty="0"/>
          </a:p>
        </p:txBody>
      </p:sp>
      <p:pic>
        <p:nvPicPr>
          <p:cNvPr id="5" name="Picture 4">
            <a:extLst>
              <a:ext uri="{FF2B5EF4-FFF2-40B4-BE49-F238E27FC236}">
                <a16:creationId xmlns:a16="http://schemas.microsoft.com/office/drawing/2014/main" id="{859BAA4F-7F17-157A-5F3C-1538CE12B811}"/>
              </a:ext>
            </a:extLst>
          </p:cNvPr>
          <p:cNvPicPr>
            <a:picLocks noChangeAspect="1"/>
          </p:cNvPicPr>
          <p:nvPr/>
        </p:nvPicPr>
        <p:blipFill>
          <a:blip r:embed="rId2"/>
          <a:srcRect r="2" b="8485"/>
          <a:stretch/>
        </p:blipFill>
        <p:spPr>
          <a:xfrm>
            <a:off x="9144000" y="1904282"/>
            <a:ext cx="2268386" cy="4224808"/>
          </a:xfrm>
          <a:prstGeom prst="rect">
            <a:avLst/>
          </a:prstGeom>
        </p:spPr>
      </p:pic>
    </p:spTree>
    <p:extLst>
      <p:ext uri="{BB962C8B-B14F-4D97-AF65-F5344CB8AC3E}">
        <p14:creationId xmlns:p14="http://schemas.microsoft.com/office/powerpoint/2010/main" val="948268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D160A-436B-4A60-3484-8FAD13667700}"/>
              </a:ext>
            </a:extLst>
          </p:cNvPr>
          <p:cNvSpPr>
            <a:spLocks noGrp="1"/>
          </p:cNvSpPr>
          <p:nvPr>
            <p:ph type="title"/>
          </p:nvPr>
        </p:nvSpPr>
        <p:spPr>
          <a:xfrm>
            <a:off x="838200" y="365126"/>
            <a:ext cx="10515600" cy="781750"/>
          </a:xfrm>
        </p:spPr>
        <p:txBody>
          <a:bodyPr/>
          <a:lstStyle/>
          <a:p>
            <a:r>
              <a:rPr lang="en-GB" sz="4400" dirty="0"/>
              <a:t>Socialising Islam</a:t>
            </a:r>
            <a:endParaRPr lang="en-GB" dirty="0"/>
          </a:p>
        </p:txBody>
      </p:sp>
      <p:sp>
        <p:nvSpPr>
          <p:cNvPr id="3" name="Content Placeholder 2">
            <a:extLst>
              <a:ext uri="{FF2B5EF4-FFF2-40B4-BE49-F238E27FC236}">
                <a16:creationId xmlns:a16="http://schemas.microsoft.com/office/drawing/2014/main" id="{B4EF8D02-8456-02DF-D06F-A34C2DF20493}"/>
              </a:ext>
            </a:extLst>
          </p:cNvPr>
          <p:cNvSpPr>
            <a:spLocks noGrp="1"/>
          </p:cNvSpPr>
          <p:nvPr>
            <p:ph idx="1"/>
          </p:nvPr>
        </p:nvSpPr>
        <p:spPr>
          <a:xfrm>
            <a:off x="838200" y="1441342"/>
            <a:ext cx="10515600" cy="4735621"/>
          </a:xfrm>
        </p:spPr>
        <p:txBody>
          <a:bodyPr>
            <a:normAutofit/>
          </a:bodyPr>
          <a:lstStyle/>
          <a:p>
            <a:pPr algn="l">
              <a:buNone/>
            </a:pPr>
            <a:r>
              <a:rPr lang="en-GB" b="1" i="0" dirty="0">
                <a:solidFill>
                  <a:srgbClr val="242424"/>
                </a:solidFill>
                <a:effectLst/>
                <a:latin typeface="Segoe UI" panose="020B0502040204020203" pitchFamily="34" charset="0"/>
              </a:rPr>
              <a:t>Personal Conduct</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Behaviour</a:t>
            </a:r>
            <a:r>
              <a:rPr lang="en-GB" b="0" i="0" dirty="0">
                <a:solidFill>
                  <a:srgbClr val="242424"/>
                </a:solidFill>
                <a:effectLst/>
                <a:latin typeface="Segoe UI" panose="020B0502040204020203" pitchFamily="34" charset="0"/>
              </a:rPr>
              <a:t>: It instructs Muslims on personal behaviour, including humility, patience, and respect for others. The Quran provides guidance on family life, including marriage and parenting.</a:t>
            </a:r>
          </a:p>
          <a:p>
            <a:pPr algn="l">
              <a:buNone/>
            </a:pPr>
            <a:r>
              <a:rPr lang="en-GB" b="1" i="0" dirty="0">
                <a:solidFill>
                  <a:srgbClr val="242424"/>
                </a:solidFill>
                <a:effectLst/>
                <a:latin typeface="Segoe UI" panose="020B0502040204020203" pitchFamily="34" charset="0"/>
              </a:rPr>
              <a:t>Spiritual Development</a:t>
            </a:r>
          </a:p>
          <a:p>
            <a:pPr algn="l">
              <a:spcBef>
                <a:spcPts val="750"/>
              </a:spcBef>
              <a:spcAft>
                <a:spcPts val="750"/>
              </a:spcAft>
              <a:buFont typeface="Arial" panose="020B0604020202020204" pitchFamily="34" charset="0"/>
              <a:buChar char="•"/>
            </a:pPr>
            <a:r>
              <a:rPr lang="en-GB" b="0" i="0" dirty="0">
                <a:solidFill>
                  <a:srgbClr val="242424"/>
                </a:solidFill>
                <a:effectLst/>
                <a:latin typeface="Segoe UI" panose="020B0502040204020203" pitchFamily="34" charset="0"/>
              </a:rPr>
              <a:t>It encourages strong faith in Allah and trust in His plan. Repentance - seeking forgiveness and repenting for sins is stressed.</a:t>
            </a:r>
          </a:p>
          <a:p>
            <a:endParaRPr lang="en-GB" dirty="0"/>
          </a:p>
        </p:txBody>
      </p:sp>
    </p:spTree>
    <p:extLst>
      <p:ext uri="{BB962C8B-B14F-4D97-AF65-F5344CB8AC3E}">
        <p14:creationId xmlns:p14="http://schemas.microsoft.com/office/powerpoint/2010/main" val="3549634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384DD9-1779-E003-B03F-5840F008B3A9}"/>
              </a:ext>
            </a:extLst>
          </p:cNvPr>
          <p:cNvSpPr>
            <a:spLocks noGrp="1"/>
          </p:cNvSpPr>
          <p:nvPr>
            <p:ph type="title"/>
          </p:nvPr>
        </p:nvSpPr>
        <p:spPr>
          <a:xfrm>
            <a:off x="838200" y="1412488"/>
            <a:ext cx="2899189" cy="4363844"/>
          </a:xfrm>
        </p:spPr>
        <p:txBody>
          <a:bodyPr anchor="t">
            <a:normAutofit/>
          </a:bodyPr>
          <a:lstStyle/>
          <a:p>
            <a:r>
              <a:rPr lang="en-GB" sz="4000" dirty="0">
                <a:solidFill>
                  <a:srgbClr val="FFFFFF"/>
                </a:solidFill>
              </a:rPr>
              <a:t>Christianity &amp; Islam </a:t>
            </a:r>
          </a:p>
        </p:txBody>
      </p:sp>
      <p:sp>
        <p:nvSpPr>
          <p:cNvPr id="3" name="Content Placeholder 2">
            <a:extLst>
              <a:ext uri="{FF2B5EF4-FFF2-40B4-BE49-F238E27FC236}">
                <a16:creationId xmlns:a16="http://schemas.microsoft.com/office/drawing/2014/main" id="{EF4B0BF4-44C4-22DA-3DD5-6713A240B194}"/>
              </a:ext>
            </a:extLst>
          </p:cNvPr>
          <p:cNvSpPr>
            <a:spLocks noGrp="1"/>
          </p:cNvSpPr>
          <p:nvPr>
            <p:ph sz="half" idx="1"/>
          </p:nvPr>
        </p:nvSpPr>
        <p:spPr>
          <a:xfrm>
            <a:off x="4380855" y="1412489"/>
            <a:ext cx="3427283" cy="4363844"/>
          </a:xfrm>
        </p:spPr>
        <p:txBody>
          <a:bodyPr>
            <a:normAutofit/>
          </a:bodyPr>
          <a:lstStyle/>
          <a:p>
            <a:r>
              <a:rPr lang="en-GB" i="0" dirty="0">
                <a:effectLst/>
              </a:rPr>
              <a:t>The Bible</a:t>
            </a:r>
          </a:p>
          <a:p>
            <a:r>
              <a:rPr lang="en-GB" i="0" dirty="0">
                <a:effectLst/>
              </a:rPr>
              <a:t>Jesus Christ</a:t>
            </a:r>
          </a:p>
          <a:p>
            <a:r>
              <a:rPr lang="en-GB" dirty="0"/>
              <a:t>Ethical teaching / 10 commandments </a:t>
            </a:r>
          </a:p>
          <a:p>
            <a:r>
              <a:rPr lang="en-GB" i="0" dirty="0">
                <a:effectLst/>
              </a:rPr>
              <a:t>Mass &amp; Prayer</a:t>
            </a:r>
          </a:p>
          <a:p>
            <a:r>
              <a:rPr lang="en-GB" dirty="0"/>
              <a:t>Family </a:t>
            </a:r>
          </a:p>
          <a:p>
            <a:r>
              <a:rPr lang="en-GB" dirty="0"/>
              <a:t>Behaviours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770999C-9FA9-8E08-7E0C-5C84CA96D2E3}"/>
              </a:ext>
            </a:extLst>
          </p:cNvPr>
          <p:cNvSpPr>
            <a:spLocks noGrp="1"/>
          </p:cNvSpPr>
          <p:nvPr>
            <p:ph sz="half" idx="2"/>
          </p:nvPr>
        </p:nvSpPr>
        <p:spPr>
          <a:xfrm>
            <a:off x="8451604" y="1412489"/>
            <a:ext cx="3197701" cy="4363844"/>
          </a:xfrm>
        </p:spPr>
        <p:txBody>
          <a:bodyPr>
            <a:normAutofit/>
          </a:bodyPr>
          <a:lstStyle/>
          <a:p>
            <a:r>
              <a:rPr lang="en-GB" b="0" i="0" dirty="0">
                <a:effectLst/>
                <a:latin typeface="Segoe UI" panose="020B0502040204020203" pitchFamily="34" charset="0"/>
              </a:rPr>
              <a:t>The Quran</a:t>
            </a:r>
          </a:p>
          <a:p>
            <a:r>
              <a:rPr lang="en-GB" dirty="0">
                <a:latin typeface="Segoe UI" panose="020B0502040204020203" pitchFamily="34" charset="0"/>
              </a:rPr>
              <a:t>Allah</a:t>
            </a:r>
          </a:p>
          <a:p>
            <a:r>
              <a:rPr lang="en-GB" i="0" dirty="0">
                <a:effectLst/>
                <a:latin typeface="Segoe UI" panose="020B0502040204020203" pitchFamily="34" charset="0"/>
              </a:rPr>
              <a:t>Five Pillars</a:t>
            </a:r>
          </a:p>
          <a:p>
            <a:r>
              <a:rPr lang="en-GB" dirty="0"/>
              <a:t>Call to prayer</a:t>
            </a:r>
          </a:p>
          <a:p>
            <a:r>
              <a:rPr lang="en-GB" dirty="0"/>
              <a:t>Family</a:t>
            </a:r>
          </a:p>
          <a:p>
            <a:r>
              <a:rPr lang="en-GB" dirty="0"/>
              <a:t>Behaviours</a:t>
            </a:r>
          </a:p>
        </p:txBody>
      </p:sp>
    </p:spTree>
    <p:extLst>
      <p:ext uri="{BB962C8B-B14F-4D97-AF65-F5344CB8AC3E}">
        <p14:creationId xmlns:p14="http://schemas.microsoft.com/office/powerpoint/2010/main" val="524706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FC9718-79F6-4A8E-36BA-55D263DF7BC7}"/>
              </a:ext>
            </a:extLst>
          </p:cNvPr>
          <p:cNvSpPr>
            <a:spLocks noGrp="1"/>
          </p:cNvSpPr>
          <p:nvPr>
            <p:ph type="title"/>
          </p:nvPr>
        </p:nvSpPr>
        <p:spPr>
          <a:xfrm>
            <a:off x="643467" y="321735"/>
            <a:ext cx="10905066" cy="592590"/>
          </a:xfrm>
        </p:spPr>
        <p:txBody>
          <a:bodyPr>
            <a:normAutofit/>
          </a:bodyPr>
          <a:lstStyle/>
          <a:p>
            <a:r>
              <a:rPr lang="en-GB" sz="2800" dirty="0"/>
              <a:t>Social Functions of Religion</a:t>
            </a:r>
          </a:p>
        </p:txBody>
      </p:sp>
      <p:sp>
        <p:nvSpPr>
          <p:cNvPr id="3" name="Content Placeholder 2">
            <a:extLst>
              <a:ext uri="{FF2B5EF4-FFF2-40B4-BE49-F238E27FC236}">
                <a16:creationId xmlns:a16="http://schemas.microsoft.com/office/drawing/2014/main" id="{D24D91C5-8300-1AB9-F36E-89594AE9ED89}"/>
              </a:ext>
            </a:extLst>
          </p:cNvPr>
          <p:cNvSpPr>
            <a:spLocks noGrp="1"/>
          </p:cNvSpPr>
          <p:nvPr>
            <p:ph idx="1"/>
          </p:nvPr>
        </p:nvSpPr>
        <p:spPr>
          <a:xfrm>
            <a:off x="327348" y="1066800"/>
            <a:ext cx="11605679" cy="5469465"/>
          </a:xfrm>
        </p:spPr>
        <p:txBody>
          <a:bodyPr vert="horz" lIns="91440" tIns="45720" rIns="91440" bIns="45720" rtlCol="0" anchor="t">
            <a:normAutofit/>
          </a:bodyPr>
          <a:lstStyle/>
          <a:p>
            <a:r>
              <a:rPr lang="en-GB" sz="2000" dirty="0"/>
              <a:t>1. </a:t>
            </a:r>
            <a:r>
              <a:rPr lang="en-GB" sz="2400" dirty="0"/>
              <a:t>Filling individual needs, especially psychological or emotional needs. Religion provides comfort, hope, perhaps love, a sense of control, and relief from fear and despair. </a:t>
            </a:r>
          </a:p>
          <a:p>
            <a:r>
              <a:rPr lang="en-GB" sz="2400" dirty="0"/>
              <a:t>2. Explanation, especially of origins or causes. Humans wonder why things are as they are. Most religions not only explain the creation of the world but also the origin of specific cultural institutions, like marriage, language, technology, politics, and the like. </a:t>
            </a:r>
          </a:p>
          <a:p>
            <a:pPr lvl="1"/>
            <a:r>
              <a:rPr lang="en-GB" dirty="0"/>
              <a:t>Religions also explain why things happen in the present: Why do we get sick? Why do bad things happen to us? Wars?</a:t>
            </a:r>
          </a:p>
          <a:p>
            <a:r>
              <a:rPr lang="en-GB" sz="2400" dirty="0"/>
              <a:t>3. Source of rules and norms. Continuing with this idea, religion can provide the answer to where the traditions and laws of the society came from. All religions contain some element of “order-establishment” or “culture-founding.” This is the charter function of religion: It acts as the “charter” or authority by which we organize ourselves in particular ways and follow particular standards. </a:t>
            </a:r>
          </a:p>
          <a:p>
            <a:pPr lvl="1"/>
            <a:r>
              <a:rPr lang="en-GB" dirty="0"/>
              <a:t>Marriage – some practice monogamy other polygamy. – Religion, ancestors/founders of religion, did it?</a:t>
            </a:r>
          </a:p>
          <a:p>
            <a:pPr marL="457200" lvl="1" indent="0">
              <a:buNone/>
            </a:pPr>
            <a:endParaRPr lang="en-GB" sz="1800" dirty="0"/>
          </a:p>
          <a:p>
            <a:pPr marL="457200" lvl="1" indent="0">
              <a:buNone/>
            </a:pPr>
            <a:endParaRPr lang="en-GB" sz="18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12559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52159B-47D8-8A9B-937C-D606460AE669}"/>
              </a:ext>
            </a:extLst>
          </p:cNvPr>
          <p:cNvSpPr>
            <a:spLocks noGrp="1"/>
          </p:cNvSpPr>
          <p:nvPr>
            <p:ph type="title"/>
          </p:nvPr>
        </p:nvSpPr>
        <p:spPr>
          <a:xfrm>
            <a:off x="643467" y="321735"/>
            <a:ext cx="10905066" cy="567266"/>
          </a:xfrm>
        </p:spPr>
        <p:txBody>
          <a:bodyPr>
            <a:normAutofit/>
          </a:bodyPr>
          <a:lstStyle/>
          <a:p>
            <a:r>
              <a:rPr lang="en-GB" sz="3200" dirty="0"/>
              <a:t>Social Functions of Religion</a:t>
            </a:r>
          </a:p>
        </p:txBody>
      </p:sp>
      <p:sp>
        <p:nvSpPr>
          <p:cNvPr id="3" name="Content Placeholder 2">
            <a:extLst>
              <a:ext uri="{FF2B5EF4-FFF2-40B4-BE49-F238E27FC236}">
                <a16:creationId xmlns:a16="http://schemas.microsoft.com/office/drawing/2014/main" id="{3C24E529-8C7C-6BFB-973B-915A70005A8D}"/>
              </a:ext>
            </a:extLst>
          </p:cNvPr>
          <p:cNvSpPr>
            <a:spLocks noGrp="1"/>
          </p:cNvSpPr>
          <p:nvPr>
            <p:ph idx="1"/>
          </p:nvPr>
        </p:nvSpPr>
        <p:spPr>
          <a:xfrm>
            <a:off x="327166" y="889001"/>
            <a:ext cx="11393895" cy="5719151"/>
          </a:xfrm>
        </p:spPr>
        <p:txBody>
          <a:bodyPr vert="horz" lIns="91440" tIns="45720" rIns="91440" bIns="45720" rtlCol="0" anchor="t">
            <a:normAutofit/>
          </a:bodyPr>
          <a:lstStyle/>
          <a:p>
            <a:r>
              <a:rPr lang="en-GB" sz="1800" dirty="0"/>
              <a:t>4</a:t>
            </a:r>
            <a:r>
              <a:rPr lang="en-GB" sz="2000" dirty="0"/>
              <a:t>. Source of “ultimate sanctions.” Religion is, a means of social control and how we act. Social control cannot be everywhere and cannot see everything yet, rewards or punishments from religious “sanctions” can be much more controlling. Some believe that if they don’t follow religious and social rules then they will be punished now and after death.</a:t>
            </a:r>
          </a:p>
          <a:p>
            <a:r>
              <a:rPr lang="en-GB" sz="2000" dirty="0"/>
              <a:t>5. Solution of immediate problems. If religion is the “cause” of a variety of human ills, then religion can be the solution as well. If we are sick is it because out god is angry with us?  War - is this the belief that our gods what society to decide on a social or political decision? Can we ask them for favours, give them gifts, or do anything at all to influence their actions and intentions? </a:t>
            </a:r>
          </a:p>
          <a:p>
            <a:r>
              <a:rPr lang="en-GB" sz="2000" dirty="0"/>
              <a:t>6. Fill “needs of society.” In some ways, society can be seen as nothing more than a group of individuals;  Certainly, not everything that a religion teaches or practices is good for every individual: objection to certain sexualities.</a:t>
            </a:r>
          </a:p>
          <a:p>
            <a:r>
              <a:rPr lang="en-GB" sz="2000" dirty="0"/>
              <a:t>Nor does religion always soothe individual fears and anxieties; for instance, the belief in a punitive afterlife may cause people to fear more, and concerns about proper conduct of rituals can cause anxiety. However, belief in a punitive afterlife can cause people to obey norms, which is good for society. </a:t>
            </a:r>
          </a:p>
          <a:p>
            <a:endParaRPr lang="en-GB" sz="2000" dirty="0"/>
          </a:p>
          <a:p>
            <a:endParaRPr lang="en-GB" sz="18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1475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2811C9-1034-F01E-3C24-CDE0D8CB4CBE}"/>
              </a:ext>
            </a:extLst>
          </p:cNvPr>
          <p:cNvSpPr>
            <a:spLocks noGrp="1"/>
          </p:cNvSpPr>
          <p:nvPr>
            <p:ph type="title"/>
          </p:nvPr>
        </p:nvSpPr>
        <p:spPr>
          <a:xfrm>
            <a:off x="643467" y="321734"/>
            <a:ext cx="10905066" cy="1135737"/>
          </a:xfrm>
        </p:spPr>
        <p:txBody>
          <a:bodyPr>
            <a:normAutofit/>
          </a:bodyPr>
          <a:lstStyle/>
          <a:p>
            <a:r>
              <a:rPr lang="en-GB" sz="3600"/>
              <a:t>Class Task</a:t>
            </a:r>
          </a:p>
        </p:txBody>
      </p:sp>
      <p:sp>
        <p:nvSpPr>
          <p:cNvPr id="3" name="Content Placeholder 2">
            <a:extLst>
              <a:ext uri="{FF2B5EF4-FFF2-40B4-BE49-F238E27FC236}">
                <a16:creationId xmlns:a16="http://schemas.microsoft.com/office/drawing/2014/main" id="{4CBBCA07-4001-A7AE-B0DF-A599B0CD7522}"/>
              </a:ext>
            </a:extLst>
          </p:cNvPr>
          <p:cNvSpPr>
            <a:spLocks noGrp="1"/>
          </p:cNvSpPr>
          <p:nvPr>
            <p:ph idx="1"/>
          </p:nvPr>
        </p:nvSpPr>
        <p:spPr>
          <a:xfrm>
            <a:off x="643467" y="1782981"/>
            <a:ext cx="10905066" cy="4393982"/>
          </a:xfrm>
        </p:spPr>
        <p:txBody>
          <a:bodyPr>
            <a:normAutofit/>
          </a:bodyPr>
          <a:lstStyle/>
          <a:p>
            <a:r>
              <a:rPr lang="en-GB" sz="2000"/>
              <a:t>In groups research the three most prominent mono-theistic religions:</a:t>
            </a:r>
          </a:p>
          <a:p>
            <a:pPr lvl="1"/>
            <a:r>
              <a:rPr lang="en-GB" sz="2000"/>
              <a:t>Christianity</a:t>
            </a:r>
          </a:p>
          <a:p>
            <a:pPr lvl="1"/>
            <a:r>
              <a:rPr lang="en-GB" sz="2000"/>
              <a:t>Judaism</a:t>
            </a:r>
          </a:p>
          <a:p>
            <a:pPr lvl="1"/>
            <a:r>
              <a:rPr lang="en-GB" sz="2000"/>
              <a:t>Islam</a:t>
            </a:r>
          </a:p>
          <a:p>
            <a:pPr lvl="1"/>
            <a:endParaRPr lang="en-GB" sz="2000"/>
          </a:p>
          <a:p>
            <a:r>
              <a:rPr lang="en-GB" sz="2000"/>
              <a:t>When were they formed?</a:t>
            </a:r>
          </a:p>
          <a:p>
            <a:r>
              <a:rPr lang="en-GB" sz="2000"/>
              <a:t>What denominations have developed?</a:t>
            </a:r>
          </a:p>
          <a:p>
            <a:r>
              <a:rPr lang="en-GB" sz="2000"/>
              <a:t>What are their key rules or tenants?</a:t>
            </a:r>
          </a:p>
          <a:p>
            <a:r>
              <a:rPr lang="en-GB" sz="2000"/>
              <a:t>What kinds of rituals do they have?</a:t>
            </a:r>
          </a:p>
          <a:p>
            <a:r>
              <a:rPr lang="en-GB" sz="2000"/>
              <a:t>What do they celebrate? How and Why?</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796146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44FD2C-4A74-BC87-5D5D-509A283CEF07}"/>
              </a:ext>
            </a:extLst>
          </p:cNvPr>
          <p:cNvSpPr>
            <a:spLocks noGrp="1"/>
          </p:cNvSpPr>
          <p:nvPr>
            <p:ph type="title"/>
          </p:nvPr>
        </p:nvSpPr>
        <p:spPr>
          <a:xfrm>
            <a:off x="838200" y="365125"/>
            <a:ext cx="10515600" cy="1325563"/>
          </a:xfrm>
        </p:spPr>
        <p:txBody>
          <a:bodyPr>
            <a:normAutofit/>
          </a:bodyPr>
          <a:lstStyle/>
          <a:p>
            <a:r>
              <a:rPr lang="en-GB" dirty="0"/>
              <a:t>Church, Sect, Denomination, Cult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05798A-54E3-5698-7F21-5F1F3A86BC77}"/>
              </a:ext>
            </a:extLst>
          </p:cNvPr>
          <p:cNvSpPr>
            <a:spLocks noGrp="1"/>
          </p:cNvSpPr>
          <p:nvPr>
            <p:ph idx="1"/>
          </p:nvPr>
        </p:nvSpPr>
        <p:spPr>
          <a:xfrm>
            <a:off x="838200" y="1696228"/>
            <a:ext cx="10501223" cy="4856971"/>
          </a:xfrm>
        </p:spPr>
        <p:txBody>
          <a:bodyPr vert="horz" lIns="91440" tIns="45720" rIns="91440" bIns="45720" rtlCol="0" anchor="t">
            <a:normAutofit/>
          </a:bodyPr>
          <a:lstStyle/>
          <a:p>
            <a:r>
              <a:rPr lang="en-GB" sz="1800" i="0" u="none" strike="noStrike" baseline="0" dirty="0"/>
              <a:t>A church is a large, well-established religious body - like the Catholic Church or the Church of England. A sect is a smaller, less highly </a:t>
            </a:r>
            <a:r>
              <a:rPr lang="en-GB" sz="1800" dirty="0"/>
              <a:t>organised</a:t>
            </a:r>
            <a:r>
              <a:rPr lang="en-GB" sz="1800" i="0" u="none" strike="noStrike" baseline="0" dirty="0"/>
              <a:t> grouping of committed believers, usually setting itself up in protest against what a church has become.</a:t>
            </a:r>
            <a:endParaRPr lang="en-GB" sz="1800" i="0" u="none" strike="noStrike" baseline="0" dirty="0">
              <a:ea typeface="Calibri"/>
              <a:cs typeface="Calibri"/>
            </a:endParaRPr>
          </a:p>
          <a:p>
            <a:r>
              <a:rPr lang="en-GB" sz="1800" i="0" u="none" strike="noStrike" baseline="0" dirty="0"/>
              <a:t>Churches normally have a formal, bureaucratic structure, with a hierarchy officials, and tend to represent the conservative face of </a:t>
            </a:r>
            <a:r>
              <a:rPr lang="en-GB" sz="1800" dirty="0"/>
              <a:t>religion</a:t>
            </a:r>
            <a:endParaRPr lang="en-GB" sz="1800" dirty="0">
              <a:ea typeface="Calibri"/>
              <a:cs typeface="Calibri"/>
            </a:endParaRPr>
          </a:p>
          <a:p>
            <a:r>
              <a:rPr lang="en-GB" sz="1800" dirty="0"/>
              <a:t>Sects</a:t>
            </a:r>
            <a:r>
              <a:rPr lang="en-GB" sz="1800" i="0" u="none" strike="noStrike" baseline="0" dirty="0"/>
              <a:t> are comparatively small; they usually aim at discovering and following 'the true way', and tend to withdraw from the surrounding society into communities of their own. The members of sects regard established churches as corrupt. Most have few or no officials, all members being regarded as equal participants.</a:t>
            </a:r>
            <a:endParaRPr lang="en-GB" dirty="0"/>
          </a:p>
          <a:p>
            <a:r>
              <a:rPr lang="en-GB" sz="1800" i="0" u="none" strike="noStrike" baseline="0" dirty="0"/>
              <a:t>A denomination is a sect which has 'cooled down' and become an institutionalized body rather than an active protest group. Sects which survive over any period of time inevitably become denominations.</a:t>
            </a:r>
          </a:p>
          <a:p>
            <a:r>
              <a:rPr lang="en-GB" sz="1800" i="0" u="none" strike="noStrike" baseline="0" dirty="0"/>
              <a:t>Cults resemble sects, but have different emphasis. They are the most loosely knit and transient of all religious organizations, being composed of individuals who reject what they see as the values of the outside society. Their focus is on individual experience, bringing like-minded individuals together. People do not formally join a cult but rather follow particular theories or prescribed ways of behaviour. Like sects, cults quite often form around an inspirational leader.</a:t>
            </a:r>
          </a:p>
          <a:p>
            <a:endParaRPr lang="en-GB" sz="1800" dirty="0"/>
          </a:p>
        </p:txBody>
      </p:sp>
    </p:spTree>
    <p:extLst>
      <p:ext uri="{BB962C8B-B14F-4D97-AF65-F5344CB8AC3E}">
        <p14:creationId xmlns:p14="http://schemas.microsoft.com/office/powerpoint/2010/main" val="34918983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66328-BD10-0941-2476-4AD7C8473C16}"/>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a:solidFill>
                  <a:schemeClr val="tx1"/>
                </a:solidFill>
                <a:latin typeface="+mj-lt"/>
                <a:ea typeface="+mj-ea"/>
                <a:cs typeface="+mj-cs"/>
              </a:rPr>
              <a:t>Cults</a:t>
            </a:r>
          </a:p>
        </p:txBody>
      </p:sp>
      <p:sp>
        <p:nvSpPr>
          <p:cNvPr id="9"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Why do people join cults? - Janja Lalich">
            <a:hlinkClick r:id="" action="ppaction://media"/>
            <a:extLst>
              <a:ext uri="{FF2B5EF4-FFF2-40B4-BE49-F238E27FC236}">
                <a16:creationId xmlns:a16="http://schemas.microsoft.com/office/drawing/2014/main" id="{AFE23ADB-AFD6-B567-5EEB-69FB105046CE}"/>
              </a:ext>
            </a:extLst>
          </p:cNvPr>
          <p:cNvPicPr>
            <a:picLocks noGrp="1" noRot="1" noChangeAspect="1"/>
          </p:cNvPicPr>
          <p:nvPr>
            <p:ph idx="1"/>
            <a:videoFile r:link="rId1"/>
          </p:nvPr>
        </p:nvPicPr>
        <p:blipFill>
          <a:blip r:embed="rId4"/>
          <a:stretch>
            <a:fillRect/>
          </a:stretch>
        </p:blipFill>
        <p:spPr>
          <a:xfrm>
            <a:off x="6085115" y="954254"/>
            <a:ext cx="5466806" cy="3088745"/>
          </a:xfrm>
          <a:prstGeom prst="rect">
            <a:avLst/>
          </a:prstGeom>
        </p:spPr>
      </p:pic>
      <p:sp>
        <p:nvSpPr>
          <p:cNvPr id="11"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1418262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E74E85-41F0-EFD3-9840-0429C35BACF5}"/>
              </a:ext>
            </a:extLst>
          </p:cNvPr>
          <p:cNvSpPr>
            <a:spLocks noGrp="1"/>
          </p:cNvSpPr>
          <p:nvPr>
            <p:ph type="title"/>
          </p:nvPr>
        </p:nvSpPr>
        <p:spPr>
          <a:xfrm>
            <a:off x="838200" y="365125"/>
            <a:ext cx="10515600" cy="1325563"/>
          </a:xfrm>
        </p:spPr>
        <p:txBody>
          <a:bodyPr>
            <a:normAutofit/>
          </a:bodyPr>
          <a:lstStyle/>
          <a:p>
            <a:r>
              <a:rPr lang="en-GB" dirty="0"/>
              <a:t>Cults as Religions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A2D6DF-1426-416E-C168-EC9869FF7920}"/>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i="0" u="none" strike="noStrike" baseline="0" dirty="0"/>
              <a:t>It should be obvious that what is a cult in one country may well be an established religious practice in another. When Indian gurus (religious teachers) bring their beliefs into the United Kingdom, what might be considered an established religion in India is regarded as a cult in the UK. Christianity began as an indigenous cult in ancient Jerusalem, and in many Asian countries today regarded as a cult imported from the West, and particularly the United States. </a:t>
            </a:r>
            <a:endParaRPr lang="en-US" dirty="0"/>
          </a:p>
          <a:p>
            <a:pPr marL="0" indent="0">
              <a:buNone/>
            </a:pPr>
            <a:endParaRPr lang="en-GB" dirty="0"/>
          </a:p>
        </p:txBody>
      </p:sp>
    </p:spTree>
    <p:extLst>
      <p:ext uri="{BB962C8B-B14F-4D97-AF65-F5344CB8AC3E}">
        <p14:creationId xmlns:p14="http://schemas.microsoft.com/office/powerpoint/2010/main" val="1217517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CA98E-2C13-E0D8-F0F2-C0D6AE51344B}"/>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a:solidFill>
                  <a:schemeClr val="tx1"/>
                </a:solidFill>
                <a:latin typeface="+mj-lt"/>
                <a:ea typeface="+mj-ea"/>
                <a:cs typeface="+mj-cs"/>
              </a:rPr>
              <a:t>Cults and Religions</a:t>
            </a:r>
          </a:p>
        </p:txBody>
      </p:sp>
      <p:sp>
        <p:nvSpPr>
          <p:cNvPr id="17"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The Simpsons - The Life Of Comfort In Spirituality !">
            <a:hlinkClick r:id="" action="ppaction://media"/>
            <a:extLst>
              <a:ext uri="{FF2B5EF4-FFF2-40B4-BE49-F238E27FC236}">
                <a16:creationId xmlns:a16="http://schemas.microsoft.com/office/drawing/2014/main" id="{AFBE5E79-78DC-1213-3EED-30FAF9E33C42}"/>
              </a:ext>
            </a:extLst>
          </p:cNvPr>
          <p:cNvPicPr>
            <a:picLocks noGrp="1" noRot="1" noChangeAspect="1"/>
          </p:cNvPicPr>
          <p:nvPr>
            <p:ph idx="1"/>
            <a:videoFile r:link="rId1"/>
          </p:nvPr>
        </p:nvPicPr>
        <p:blipFill>
          <a:blip r:embed="rId4"/>
          <a:stretch>
            <a:fillRect/>
          </a:stretch>
        </p:blipFill>
        <p:spPr>
          <a:xfrm>
            <a:off x="6085115" y="954254"/>
            <a:ext cx="5466806" cy="3088745"/>
          </a:xfrm>
          <a:prstGeom prst="rect">
            <a:avLst/>
          </a:prstGeom>
        </p:spPr>
      </p:pic>
      <p:sp>
        <p:nvSpPr>
          <p:cNvPr id="18"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231330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3440D4-927F-487B-ABCA-648D2AA47901}"/>
              </a:ext>
            </a:extLst>
          </p:cNvPr>
          <p:cNvSpPr>
            <a:spLocks noGrp="1"/>
          </p:cNvSpPr>
          <p:nvPr>
            <p:ph type="title"/>
          </p:nvPr>
        </p:nvSpPr>
        <p:spPr>
          <a:xfrm>
            <a:off x="838200" y="365125"/>
            <a:ext cx="10515600" cy="1325563"/>
          </a:xfrm>
        </p:spPr>
        <p:txBody>
          <a:bodyPr>
            <a:normAutofit/>
          </a:bodyPr>
          <a:lstStyle/>
          <a:p>
            <a:r>
              <a:rPr lang="en-GB" dirty="0"/>
              <a:t>Class Task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AA7C6A-EC28-E72B-2B0D-3ABCB1C15753}"/>
              </a:ext>
            </a:extLst>
          </p:cNvPr>
          <p:cNvSpPr>
            <a:spLocks noGrp="1"/>
          </p:cNvSpPr>
          <p:nvPr>
            <p:ph idx="1"/>
          </p:nvPr>
        </p:nvSpPr>
        <p:spPr>
          <a:xfrm>
            <a:off x="838200" y="1825625"/>
            <a:ext cx="10515600" cy="4351338"/>
          </a:xfrm>
        </p:spPr>
        <p:txBody>
          <a:bodyPr>
            <a:normAutofit lnSpcReduction="10000"/>
          </a:bodyPr>
          <a:lstStyle/>
          <a:p>
            <a:r>
              <a:rPr lang="en-GB" sz="2000" dirty="0"/>
              <a:t>Research one of the following Cults:</a:t>
            </a:r>
          </a:p>
          <a:p>
            <a:pPr lvl="1"/>
            <a:r>
              <a:rPr lang="en-GB" sz="2000" dirty="0"/>
              <a:t>Heavens Gate</a:t>
            </a:r>
          </a:p>
          <a:p>
            <a:pPr lvl="1"/>
            <a:r>
              <a:rPr lang="en-GB" sz="2000" dirty="0"/>
              <a:t>Scientology</a:t>
            </a:r>
          </a:p>
          <a:p>
            <a:pPr lvl="1"/>
            <a:r>
              <a:rPr lang="en-GB" sz="2000" dirty="0"/>
              <a:t>Branch Davidians</a:t>
            </a:r>
          </a:p>
          <a:p>
            <a:pPr lvl="1"/>
            <a:r>
              <a:rPr lang="en-GB" sz="2000" dirty="0"/>
              <a:t>Moonies</a:t>
            </a:r>
          </a:p>
          <a:p>
            <a:pPr lvl="1"/>
            <a:r>
              <a:rPr lang="en-GB" sz="2000" dirty="0"/>
              <a:t>Jonestown</a:t>
            </a:r>
          </a:p>
          <a:p>
            <a:pPr lvl="1"/>
            <a:endParaRPr lang="en-GB" sz="2000" dirty="0"/>
          </a:p>
          <a:p>
            <a:r>
              <a:rPr lang="en-GB" sz="2000" dirty="0"/>
              <a:t>What defines them as a cult?</a:t>
            </a:r>
          </a:p>
          <a:p>
            <a:r>
              <a:rPr lang="en-GB" sz="2000" dirty="0"/>
              <a:t>What do they believe?</a:t>
            </a:r>
          </a:p>
          <a:p>
            <a:r>
              <a:rPr lang="en-GB" sz="2000" dirty="0"/>
              <a:t>Who was their leader?</a:t>
            </a:r>
          </a:p>
          <a:p>
            <a:r>
              <a:rPr lang="en-GB" sz="2000" dirty="0"/>
              <a:t>What rituals and practices did they engage in?</a:t>
            </a:r>
          </a:p>
          <a:p>
            <a:r>
              <a:rPr lang="en-GB" sz="2000" dirty="0"/>
              <a:t>Was there an “event” that brought them into mainstream consciousness?</a:t>
            </a:r>
          </a:p>
        </p:txBody>
      </p:sp>
    </p:spTree>
    <p:extLst>
      <p:ext uri="{BB962C8B-B14F-4D97-AF65-F5344CB8AC3E}">
        <p14:creationId xmlns:p14="http://schemas.microsoft.com/office/powerpoint/2010/main" val="13526072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409C99-1D0B-25D6-6E1A-975C5B8BE16E}"/>
              </a:ext>
            </a:extLst>
          </p:cNvPr>
          <p:cNvSpPr>
            <a:spLocks noGrp="1"/>
          </p:cNvSpPr>
          <p:nvPr>
            <p:ph type="title"/>
          </p:nvPr>
        </p:nvSpPr>
        <p:spPr>
          <a:xfrm>
            <a:off x="838200" y="365125"/>
            <a:ext cx="10515600" cy="1325563"/>
          </a:xfrm>
        </p:spPr>
        <p:txBody>
          <a:bodyPr>
            <a:normAutofit/>
          </a:bodyPr>
          <a:lstStyle/>
          <a:p>
            <a:r>
              <a:rPr lang="en-GB" dirty="0"/>
              <a:t>Language and Cults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E52153-C590-9A6F-0665-B8A8B8A356A5}"/>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2200" dirty="0"/>
              <a:t>Olson (2006) suggest an “overwhelmingly negative attitude toward cults, but do not hold such a negative view of </a:t>
            </a:r>
            <a:r>
              <a:rPr lang="en-GB" sz="2200" b="1" dirty="0"/>
              <a:t>New Religious Movements </a:t>
            </a:r>
            <a:r>
              <a:rPr lang="en-GB" sz="2200" dirty="0"/>
              <a:t>(NRMs) even when they know nothing else about the group.”</a:t>
            </a:r>
          </a:p>
          <a:p>
            <a:endParaRPr lang="en-GB" sz="2200" dirty="0"/>
          </a:p>
          <a:p>
            <a:r>
              <a:rPr lang="en-GB" sz="2200" dirty="0"/>
              <a:t>“members of the general public have negative schematic representations of cults that are most likely created and reinforced by exposure to negative representations in the media. Because the term NRMs is used almost exclusively in academic literature and not in the mainstream media where the general public would encounter it on a regular basis and associate it with Jonestown, the Branch Davidians, or Heaven’s Gate, people simply do not have a negative schematic representation of NRMs.”</a:t>
            </a:r>
          </a:p>
          <a:p>
            <a:endParaRPr lang="en-GB" sz="2200" dirty="0"/>
          </a:p>
          <a:p>
            <a:endParaRPr lang="en-GB" sz="2200" dirty="0">
              <a:latin typeface="avenir-regular-class"/>
            </a:endParaRPr>
          </a:p>
        </p:txBody>
      </p:sp>
    </p:spTree>
    <p:extLst>
      <p:ext uri="{BB962C8B-B14F-4D97-AF65-F5344CB8AC3E}">
        <p14:creationId xmlns:p14="http://schemas.microsoft.com/office/powerpoint/2010/main" val="29913973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81BCFF-7D3D-AA9B-64A3-0E3CA108BB4B}"/>
              </a:ext>
            </a:extLst>
          </p:cNvPr>
          <p:cNvSpPr>
            <a:spLocks noGrp="1"/>
          </p:cNvSpPr>
          <p:nvPr>
            <p:ph type="title"/>
          </p:nvPr>
        </p:nvSpPr>
        <p:spPr>
          <a:xfrm>
            <a:off x="838200" y="365125"/>
            <a:ext cx="5558489" cy="1325563"/>
          </a:xfrm>
        </p:spPr>
        <p:txBody>
          <a:bodyPr>
            <a:normAutofit/>
          </a:bodyPr>
          <a:lstStyle/>
          <a:p>
            <a:r>
              <a:rPr lang="en-GB" dirty="0"/>
              <a:t>Language and Cults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914DB7-82BF-61A5-759F-8F11D036331B}"/>
              </a:ext>
            </a:extLst>
          </p:cNvPr>
          <p:cNvSpPr>
            <a:spLocks noGrp="1"/>
          </p:cNvSpPr>
          <p:nvPr>
            <p:ph idx="1"/>
          </p:nvPr>
        </p:nvSpPr>
        <p:spPr>
          <a:xfrm>
            <a:off x="838200" y="1825625"/>
            <a:ext cx="5558489" cy="4351338"/>
          </a:xfrm>
        </p:spPr>
        <p:txBody>
          <a:bodyPr>
            <a:normAutofit/>
          </a:bodyPr>
          <a:lstStyle/>
          <a:p>
            <a:r>
              <a:rPr lang="en-GB" dirty="0"/>
              <a:t>When we think about our theories of identity, how do these apply to the attribution of labels like “religion” and “Cult”?</a:t>
            </a:r>
          </a:p>
          <a:p>
            <a:endParaRPr lang="en-GB" dirty="0"/>
          </a:p>
          <a:p>
            <a:r>
              <a:rPr lang="en-GB" dirty="0"/>
              <a:t>What kinds of consequences do these identities have on people? How does it change their place in society?</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2932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D8D49-34C9-CDCB-F8B7-6FF28496747F}"/>
              </a:ext>
            </a:extLst>
          </p:cNvPr>
          <p:cNvSpPr>
            <a:spLocks noGrp="1"/>
          </p:cNvSpPr>
          <p:nvPr>
            <p:ph type="title"/>
          </p:nvPr>
        </p:nvSpPr>
        <p:spPr>
          <a:xfrm>
            <a:off x="876693" y="741391"/>
            <a:ext cx="4597747" cy="1616203"/>
          </a:xfrm>
        </p:spPr>
        <p:txBody>
          <a:bodyPr anchor="b">
            <a:normAutofit/>
          </a:bodyPr>
          <a:lstStyle/>
          <a:p>
            <a:r>
              <a:rPr lang="en-GB" sz="3200" b="1" i="0">
                <a:effectLst/>
                <a:latin typeface="Arial" panose="020B0604020202020204" pitchFamily="34" charset="0"/>
              </a:rPr>
              <a:t>Freedom of speech</a:t>
            </a:r>
            <a:r>
              <a:rPr lang="en-GB" sz="3200" b="0" i="0">
                <a:effectLst/>
                <a:latin typeface="Arial" panose="020B0604020202020204" pitchFamily="34" charset="0"/>
              </a:rPr>
              <a:t> </a:t>
            </a:r>
            <a:endParaRPr lang="en-GB" sz="3200"/>
          </a:p>
        </p:txBody>
      </p:sp>
      <p:sp>
        <p:nvSpPr>
          <p:cNvPr id="3" name="Content Placeholder 2">
            <a:extLst>
              <a:ext uri="{FF2B5EF4-FFF2-40B4-BE49-F238E27FC236}">
                <a16:creationId xmlns:a16="http://schemas.microsoft.com/office/drawing/2014/main" id="{B21CAF3C-8476-A625-6826-B08C12136F32}"/>
              </a:ext>
            </a:extLst>
          </p:cNvPr>
          <p:cNvSpPr>
            <a:spLocks noGrp="1"/>
          </p:cNvSpPr>
          <p:nvPr>
            <p:ph idx="1"/>
          </p:nvPr>
        </p:nvSpPr>
        <p:spPr>
          <a:xfrm>
            <a:off x="876693" y="2533476"/>
            <a:ext cx="4597746" cy="3447832"/>
          </a:xfrm>
        </p:spPr>
        <p:txBody>
          <a:bodyPr anchor="t">
            <a:normAutofit/>
          </a:bodyPr>
          <a:lstStyle/>
          <a:p>
            <a:pPr marL="0" indent="0">
              <a:buNone/>
            </a:pPr>
            <a:r>
              <a:rPr lang="en-GB" sz="2000">
                <a:latin typeface="Arial" panose="020B0604020202020204" pitchFamily="34" charset="0"/>
              </a:rPr>
              <a:t>A</a:t>
            </a:r>
            <a:r>
              <a:rPr lang="en-GB" sz="2000" b="0" i="0">
                <a:effectLst/>
                <a:latin typeface="Arial" panose="020B0604020202020204" pitchFamily="34" charset="0"/>
              </a:rPr>
              <a:t> principle that supports the freedom of an individual or a community to articulate their opinions and ideas without fear of retaliation or legal sanction. </a:t>
            </a:r>
          </a:p>
          <a:p>
            <a:pPr marL="0" indent="0">
              <a:buNone/>
            </a:pPr>
            <a:r>
              <a:rPr lang="en-GB" sz="2000">
                <a:latin typeface="Arial" panose="020B0604020202020204" pitchFamily="34" charset="0"/>
              </a:rPr>
              <a:t>Human Right</a:t>
            </a:r>
          </a:p>
          <a:p>
            <a:pPr marL="0" indent="0">
              <a:buNone/>
            </a:pPr>
            <a:r>
              <a:rPr lang="en-GB" sz="2000" b="0" i="0">
                <a:effectLst/>
                <a:latin typeface="Arial" panose="020B0604020202020204" pitchFamily="34" charset="0"/>
              </a:rPr>
              <a:t>Many countries have constitutional law that protects free speech</a:t>
            </a:r>
          </a:p>
          <a:p>
            <a:pPr marL="0" indent="0">
              <a:buNone/>
            </a:pPr>
            <a:r>
              <a:rPr lang="en-GB" sz="2000" b="0" i="0">
                <a:effectLst/>
                <a:latin typeface="Arial" panose="020B0604020202020204" pitchFamily="34" charset="0"/>
              </a:rPr>
              <a:t> </a:t>
            </a:r>
            <a:endParaRPr lang="en-GB" sz="2000"/>
          </a:p>
        </p:txBody>
      </p:sp>
      <p:pic>
        <p:nvPicPr>
          <p:cNvPr id="4098" name="Picture 2" descr="Psychologists: 'There is no alternative to free speech' | Cornell Chronicle">
            <a:extLst>
              <a:ext uri="{FF2B5EF4-FFF2-40B4-BE49-F238E27FC236}">
                <a16:creationId xmlns:a16="http://schemas.microsoft.com/office/drawing/2014/main" id="{74296F33-53C9-FC23-A721-C19AB0B4F0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1" y="1902122"/>
            <a:ext cx="5319062" cy="2978674"/>
          </a:xfrm>
          <a:prstGeom prst="rect">
            <a:avLst/>
          </a:prstGeom>
          <a:noFill/>
          <a:extLst>
            <a:ext uri="{909E8E84-426E-40DD-AFC4-6F175D3DCCD1}">
              <a14:hiddenFill xmlns:a14="http://schemas.microsoft.com/office/drawing/2010/main">
                <a:solidFill>
                  <a:srgbClr val="FFFFFF"/>
                </a:solidFill>
              </a14:hiddenFill>
            </a:ext>
          </a:extLst>
        </p:spPr>
      </p:pic>
      <p:grpSp>
        <p:nvGrpSpPr>
          <p:cNvPr id="4103" name="Group 4102">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4104" name="Rectangle 4103">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6344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479E20-AEBF-CA88-AAF2-CB0D5766A67E}"/>
              </a:ext>
            </a:extLst>
          </p:cNvPr>
          <p:cNvSpPr>
            <a:spLocks noGrp="1"/>
          </p:cNvSpPr>
          <p:nvPr>
            <p:ph idx="1"/>
          </p:nvPr>
        </p:nvSpPr>
        <p:spPr>
          <a:xfrm>
            <a:off x="401216" y="802433"/>
            <a:ext cx="5868955" cy="5561045"/>
          </a:xfrm>
          <a:solidFill>
            <a:srgbClr val="7030A0"/>
          </a:solidFill>
        </p:spPr>
        <p:txBody>
          <a:bodyPr>
            <a:normAutofit fontScale="92500" lnSpcReduction="10000"/>
          </a:bodyPr>
          <a:lstStyle/>
          <a:p>
            <a:pPr marL="0" indent="0">
              <a:buNone/>
            </a:pPr>
            <a:r>
              <a:rPr lang="en-GB" dirty="0">
                <a:solidFill>
                  <a:schemeClr val="bg1"/>
                </a:solidFill>
              </a:rPr>
              <a:t>Article 10.1 European Convention on Human Rights</a:t>
            </a:r>
          </a:p>
          <a:p>
            <a:pPr marL="0" indent="0">
              <a:buNone/>
            </a:pPr>
            <a:endParaRPr lang="en-GB" dirty="0">
              <a:solidFill>
                <a:schemeClr val="bg1"/>
              </a:solidFill>
            </a:endParaRPr>
          </a:p>
          <a:p>
            <a:pPr marL="0" indent="0">
              <a:buNone/>
            </a:pPr>
            <a:r>
              <a:rPr lang="en-GB" dirty="0">
                <a:solidFill>
                  <a:schemeClr val="bg1"/>
                </a:solidFill>
              </a:rPr>
              <a:t>“Everyone has the right to freedom of expression. This right shall include the freedom to hold opinions and to receive and impart information and ideas without interference by public authorities and regardless of frontiers.”</a:t>
            </a:r>
          </a:p>
          <a:p>
            <a:pPr marL="0" indent="0">
              <a:buNone/>
            </a:pPr>
            <a:endParaRPr lang="en-GB" dirty="0">
              <a:solidFill>
                <a:schemeClr val="bg1"/>
              </a:solidFill>
            </a:endParaRPr>
          </a:p>
          <a:p>
            <a:pPr marL="0" indent="0">
              <a:buNone/>
            </a:pPr>
            <a:endParaRPr lang="en-GB" dirty="0">
              <a:solidFill>
                <a:schemeClr val="bg1"/>
              </a:solidFill>
            </a:endParaRPr>
          </a:p>
          <a:p>
            <a:pPr marL="0" indent="0">
              <a:buNone/>
            </a:pPr>
            <a:r>
              <a:rPr lang="en-GB" dirty="0">
                <a:solidFill>
                  <a:schemeClr val="bg1"/>
                </a:solidFill>
              </a:rPr>
              <a:t>“Speak what we feel, not what we ought to say”</a:t>
            </a:r>
          </a:p>
          <a:p>
            <a:pPr marL="0" indent="0">
              <a:buNone/>
            </a:pPr>
            <a:r>
              <a:rPr lang="en-GB" sz="2400" dirty="0">
                <a:solidFill>
                  <a:schemeClr val="bg1"/>
                </a:solidFill>
              </a:rPr>
              <a:t>King Lear Act V, scene 3</a:t>
            </a:r>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3"/>
          <a:stretch>
            <a:fillRect/>
          </a:stretch>
        </p:blipFill>
        <p:spPr>
          <a:xfrm>
            <a:off x="6483343" y="368622"/>
            <a:ext cx="4870457" cy="61769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A8BC7239-6701-1DB2-44BF-9B4DBE40CF6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337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5B60-9421-F5B7-8D07-D9A492A47D74}"/>
              </a:ext>
            </a:extLst>
          </p:cNvPr>
          <p:cNvSpPr>
            <a:spLocks noGrp="1"/>
          </p:cNvSpPr>
          <p:nvPr>
            <p:ph type="title"/>
          </p:nvPr>
        </p:nvSpPr>
        <p:spPr>
          <a:xfrm>
            <a:off x="838200" y="365125"/>
            <a:ext cx="4870457" cy="1325563"/>
          </a:xfrm>
        </p:spPr>
        <p:txBody>
          <a:bodyPr/>
          <a:lstStyle/>
          <a:p>
            <a:r>
              <a:rPr lang="en-GB" dirty="0"/>
              <a:t>Outline of the case</a:t>
            </a:r>
            <a:br>
              <a:rPr lang="en-GB" dirty="0"/>
            </a:br>
            <a:r>
              <a:rPr lang="en-GB" dirty="0">
                <a:ea typeface="Calibri Light"/>
                <a:cs typeface="Calibri Light"/>
              </a:rPr>
              <a:t>Miller v's CoP</a:t>
            </a:r>
          </a:p>
        </p:txBody>
      </p:sp>
      <p:sp>
        <p:nvSpPr>
          <p:cNvPr id="3" name="Content Placeholder 2">
            <a:extLst>
              <a:ext uri="{FF2B5EF4-FFF2-40B4-BE49-F238E27FC236}">
                <a16:creationId xmlns:a16="http://schemas.microsoft.com/office/drawing/2014/main" id="{2D479E20-AEBF-CA88-AAF2-CB0D5766A67E}"/>
              </a:ext>
            </a:extLst>
          </p:cNvPr>
          <p:cNvSpPr>
            <a:spLocks noGrp="1"/>
          </p:cNvSpPr>
          <p:nvPr>
            <p:ph idx="1"/>
          </p:nvPr>
        </p:nvSpPr>
        <p:spPr>
          <a:xfrm>
            <a:off x="838200" y="1825624"/>
            <a:ext cx="5346843" cy="4375999"/>
          </a:xfrm>
        </p:spPr>
        <p:txBody>
          <a:bodyPr>
            <a:normAutofit/>
          </a:bodyPr>
          <a:lstStyle/>
          <a:p>
            <a:r>
              <a:rPr lang="en-GB" dirty="0"/>
              <a:t>Harry Miller Tweeted comments about transgender issues</a:t>
            </a:r>
          </a:p>
          <a:p>
            <a:r>
              <a:rPr lang="en-GB" dirty="0"/>
              <a:t>[These were lyrics of a song]</a:t>
            </a:r>
          </a:p>
          <a:p>
            <a:r>
              <a:rPr lang="en-GB" dirty="0"/>
              <a:t>Under CoP Hate Crime Operational Guidance (HCOG) this was recorded as a non-crime hate incident</a:t>
            </a:r>
          </a:p>
          <a:p>
            <a:r>
              <a:rPr lang="en-GB" dirty="0"/>
              <a:t>Officer spoke to the claimant who then complained about his treatment by the police</a:t>
            </a:r>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3"/>
          <a:stretch>
            <a:fillRect/>
          </a:stretch>
        </p:blipFill>
        <p:spPr>
          <a:xfrm>
            <a:off x="6483343" y="368622"/>
            <a:ext cx="4870457" cy="61769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CF3E6D87-59A7-087A-D531-61D13DCD98A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6549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7FA84E-12B6-4789-B90F-0FFF75A10E14}"/>
              </a:ext>
            </a:extLst>
          </p:cNvPr>
          <p:cNvSpPr>
            <a:spLocks noGrp="1"/>
          </p:cNvSpPr>
          <p:nvPr>
            <p:ph idx="1"/>
          </p:nvPr>
        </p:nvSpPr>
        <p:spPr>
          <a:xfrm>
            <a:off x="239697" y="248575"/>
            <a:ext cx="6080727" cy="6609425"/>
          </a:xfrm>
        </p:spPr>
        <p:txBody>
          <a:bodyPr>
            <a:normAutofit fontScale="62500" lnSpcReduction="20000"/>
          </a:bodyPr>
          <a:lstStyle/>
          <a:p>
            <a:pPr>
              <a:lnSpc>
                <a:spcPct val="120000"/>
              </a:lnSpc>
            </a:pPr>
            <a:r>
              <a:rPr lang="en-US" dirty="0">
                <a:latin typeface="Arial" panose="020B0604020202020204" pitchFamily="34" charset="0"/>
                <a:cs typeface="Arial" panose="020B0604020202020204" pitchFamily="34" charset="0"/>
              </a:rPr>
              <a:t>Harry Miller, from </a:t>
            </a:r>
            <a:r>
              <a:rPr lang="en-US" dirty="0" err="1">
                <a:latin typeface="Arial" panose="020B0604020202020204" pitchFamily="34" charset="0"/>
                <a:cs typeface="Arial" panose="020B0604020202020204" pitchFamily="34" charset="0"/>
              </a:rPr>
              <a:t>Caistor</a:t>
            </a:r>
            <a:r>
              <a:rPr lang="en-US" dirty="0">
                <a:latin typeface="Arial" panose="020B0604020202020204" pitchFamily="34" charset="0"/>
                <a:cs typeface="Arial" panose="020B0604020202020204" pitchFamily="34" charset="0"/>
              </a:rPr>
              <a:t> in Lincolnshire, was contacted by Humberside Police over a limerick he re-tweeted.</a:t>
            </a:r>
          </a:p>
          <a:p>
            <a:pPr>
              <a:lnSpc>
                <a:spcPct val="120000"/>
              </a:lnSpc>
            </a:pPr>
            <a:r>
              <a:rPr lang="en-US" dirty="0">
                <a:latin typeface="Arial" panose="020B0604020202020204" pitchFamily="34" charset="0"/>
                <a:cs typeface="Arial" panose="020B0604020202020204" pitchFamily="34" charset="0"/>
              </a:rPr>
              <a:t>Seek a judicial review of the College of Policing (CoP) guidelines at the High Court.</a:t>
            </a:r>
          </a:p>
          <a:p>
            <a:pPr>
              <a:lnSpc>
                <a:spcPct val="120000"/>
              </a:lnSpc>
            </a:pPr>
            <a:r>
              <a:rPr lang="en-US" dirty="0">
                <a:latin typeface="Arial" panose="020B0604020202020204" pitchFamily="34" charset="0"/>
                <a:cs typeface="Arial" panose="020B0604020202020204" pitchFamily="34" charset="0"/>
              </a:rPr>
              <a:t>The CoP said it would be "responding accordingly" to the legal action.</a:t>
            </a:r>
          </a:p>
          <a:p>
            <a:pPr>
              <a:lnSpc>
                <a:spcPct val="120000"/>
              </a:lnSpc>
            </a:pPr>
            <a:r>
              <a:rPr lang="en-US" dirty="0" err="1">
                <a:latin typeface="Arial" panose="020B0604020202020204" pitchFamily="34" charset="0"/>
                <a:cs typeface="Arial" panose="020B0604020202020204" pitchFamily="34" charset="0"/>
              </a:rPr>
              <a:t>Mr</a:t>
            </a:r>
            <a:r>
              <a:rPr lang="en-US" dirty="0">
                <a:latin typeface="Arial" panose="020B0604020202020204" pitchFamily="34" charset="0"/>
                <a:cs typeface="Arial" panose="020B0604020202020204" pitchFamily="34" charset="0"/>
              </a:rPr>
              <a:t> Miller, a former police officer, said his legal challenge would argue that the guidelines undermined his freedom of expression under the European Convention on Human Rights.</a:t>
            </a:r>
          </a:p>
          <a:p>
            <a:pPr>
              <a:lnSpc>
                <a:spcPct val="120000"/>
              </a:lnSpc>
            </a:pPr>
            <a:r>
              <a:rPr lang="en-US" dirty="0">
                <a:latin typeface="Arial" panose="020B0604020202020204" pitchFamily="34" charset="0"/>
                <a:cs typeface="Arial" panose="020B0604020202020204" pitchFamily="34" charset="0"/>
              </a:rPr>
              <a:t>He claimed the Humberside Police officer who interviewed him said "you've committed no crime, but we need to check your thinking".</a:t>
            </a:r>
          </a:p>
          <a:p>
            <a:pPr>
              <a:lnSpc>
                <a:spcPct val="120000"/>
              </a:lnSpc>
            </a:pPr>
            <a:r>
              <a:rPr lang="en-US" dirty="0">
                <a:latin typeface="Arial" panose="020B0604020202020204" pitchFamily="34" charset="0"/>
                <a:cs typeface="Arial" panose="020B0604020202020204" pitchFamily="34" charset="0"/>
              </a:rPr>
              <a:t>He added that the police's intervention was a "chilling effect" on free speech.</a:t>
            </a:r>
          </a:p>
          <a:p>
            <a:pPr>
              <a:lnSpc>
                <a:spcPct val="120000"/>
              </a:lnSpc>
            </a:pPr>
            <a:r>
              <a:rPr lang="en-US" dirty="0">
                <a:latin typeface="Arial" panose="020B0604020202020204" pitchFamily="34" charset="0"/>
                <a:cs typeface="Arial" panose="020B0604020202020204" pitchFamily="34" charset="0"/>
              </a:rPr>
              <a:t>"Any right-minded person has got to say 'now hold on a minute that's not on'," he said</a:t>
            </a:r>
          </a:p>
          <a:p>
            <a:pPr>
              <a:lnSpc>
                <a:spcPct val="120000"/>
              </a:lnSpc>
            </a:pPr>
            <a:r>
              <a:rPr lang="en-US" dirty="0">
                <a:latin typeface="Arial" panose="020B0604020202020204" pitchFamily="34" charset="0"/>
                <a:cs typeface="Arial" panose="020B0604020202020204" pitchFamily="34" charset="0"/>
              </a:rPr>
              <a:t>"We're turning into a police state if that's where we're at and I'm resisting it".</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8D38A3C-332B-4B57-9242-67A85052239C}"/>
              </a:ext>
            </a:extLst>
          </p:cNvPr>
          <p:cNvPicPr>
            <a:picLocks noChangeAspect="1"/>
          </p:cNvPicPr>
          <p:nvPr/>
        </p:nvPicPr>
        <p:blipFill>
          <a:blip r:embed="rId3"/>
          <a:stretch>
            <a:fillRect/>
          </a:stretch>
        </p:blipFill>
        <p:spPr>
          <a:xfrm>
            <a:off x="6709025" y="248575"/>
            <a:ext cx="4944594" cy="62029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Slide Number Placeholder 1">
            <a:extLst>
              <a:ext uri="{FF2B5EF4-FFF2-40B4-BE49-F238E27FC236}">
                <a16:creationId xmlns:a16="http://schemas.microsoft.com/office/drawing/2014/main" id="{A0C3E8BD-AA4B-A54F-1CE2-AE5AFD10A53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E1FE-B6DA-42E9-95F4-113E51B912D8}"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6314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2C1FD-CB43-E8BD-93FF-4461549302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549AC4-85D4-997A-838A-E752E849B37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256BA45-D3E4-3266-E26D-31A8841BE9AF}"/>
              </a:ext>
            </a:extLst>
          </p:cNvPr>
          <p:cNvPicPr>
            <a:picLocks noChangeAspect="1"/>
          </p:cNvPicPr>
          <p:nvPr/>
        </p:nvPicPr>
        <p:blipFill>
          <a:blip r:embed="rId2"/>
          <a:stretch>
            <a:fillRect/>
          </a:stretch>
        </p:blipFill>
        <p:spPr>
          <a:xfrm>
            <a:off x="975681" y="855824"/>
            <a:ext cx="5394649" cy="5445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FAD011DC-F02C-2EE5-DE6E-6C1A94DDA834}"/>
              </a:ext>
            </a:extLst>
          </p:cNvPr>
          <p:cNvPicPr>
            <a:picLocks noChangeAspect="1"/>
          </p:cNvPicPr>
          <p:nvPr/>
        </p:nvPicPr>
        <p:blipFill>
          <a:blip r:embed="rId3"/>
          <a:stretch>
            <a:fillRect/>
          </a:stretch>
        </p:blipFill>
        <p:spPr>
          <a:xfrm>
            <a:off x="6644665" y="1946275"/>
            <a:ext cx="4904398" cy="2965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a:extLst>
              <a:ext uri="{FF2B5EF4-FFF2-40B4-BE49-F238E27FC236}">
                <a16:creationId xmlns:a16="http://schemas.microsoft.com/office/drawing/2014/main" id="{670D210D-68F8-7DCC-25CF-184B75A4EC28}"/>
              </a:ext>
            </a:extLst>
          </p:cNvPr>
          <p:cNvSpPr/>
          <p:nvPr/>
        </p:nvSpPr>
        <p:spPr>
          <a:xfrm>
            <a:off x="914399" y="3256908"/>
            <a:ext cx="5181599" cy="2639811"/>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6DE0C53-90D5-25FE-CA0A-0FBBED5B4E5D}"/>
              </a:ext>
            </a:extLst>
          </p:cNvPr>
          <p:cNvSpPr/>
          <p:nvPr/>
        </p:nvSpPr>
        <p:spPr>
          <a:xfrm>
            <a:off x="6644664" y="2651157"/>
            <a:ext cx="4709135" cy="147905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1A2DDB8A-8861-ABD9-7AE5-9A0D88FA50E4}"/>
              </a:ext>
            </a:extLst>
          </p:cNvPr>
          <p:cNvSpPr/>
          <p:nvPr/>
        </p:nvSpPr>
        <p:spPr>
          <a:xfrm>
            <a:off x="914400" y="961281"/>
            <a:ext cx="5181600" cy="129387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Slide Number Placeholder 9">
            <a:extLst>
              <a:ext uri="{FF2B5EF4-FFF2-40B4-BE49-F238E27FC236}">
                <a16:creationId xmlns:a16="http://schemas.microsoft.com/office/drawing/2014/main" id="{7147899E-AE5F-75D0-58B4-F86A29E54AC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6558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38442-F50B-F118-86AD-0A4419980D85}"/>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AD9B6AD9-AE3F-24C8-0EE9-48177B7AD754}"/>
              </a:ext>
            </a:extLst>
          </p:cNvPr>
          <p:cNvPicPr>
            <a:picLocks noChangeAspect="1"/>
          </p:cNvPicPr>
          <p:nvPr/>
        </p:nvPicPr>
        <p:blipFill>
          <a:blip r:embed="rId2"/>
          <a:stretch>
            <a:fillRect/>
          </a:stretch>
        </p:blipFill>
        <p:spPr>
          <a:xfrm>
            <a:off x="838200" y="1907693"/>
            <a:ext cx="5820239" cy="33961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B7E9BBB5-66A3-8941-8DEC-D5775B759890}"/>
              </a:ext>
            </a:extLst>
          </p:cNvPr>
          <p:cNvSpPr/>
          <p:nvPr/>
        </p:nvSpPr>
        <p:spPr>
          <a:xfrm>
            <a:off x="968906" y="2479731"/>
            <a:ext cx="5558826" cy="82386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F5141EA-54D0-F5EA-46EC-4D0020DE24EC}"/>
              </a:ext>
            </a:extLst>
          </p:cNvPr>
          <p:cNvSpPr txBox="1"/>
          <p:nvPr/>
        </p:nvSpPr>
        <p:spPr>
          <a:xfrm>
            <a:off x="7411281" y="5400399"/>
            <a:ext cx="379522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https://youtu.be/teSPN8sVbFU?t=22</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Picture 7">
            <a:extLst>
              <a:ext uri="{FF2B5EF4-FFF2-40B4-BE49-F238E27FC236}">
                <a16:creationId xmlns:a16="http://schemas.microsoft.com/office/drawing/2014/main" id="{DFFBFFAE-DA06-6818-BC7C-D1B0ECB64D4B}"/>
              </a:ext>
            </a:extLst>
          </p:cNvPr>
          <p:cNvPicPr>
            <a:picLocks noChangeAspect="1"/>
          </p:cNvPicPr>
          <p:nvPr/>
        </p:nvPicPr>
        <p:blipFill>
          <a:blip r:embed="rId4"/>
          <a:stretch>
            <a:fillRect/>
          </a:stretch>
        </p:blipFill>
        <p:spPr>
          <a:xfrm>
            <a:off x="7049089" y="2327295"/>
            <a:ext cx="4519612" cy="2976562"/>
          </a:xfrm>
          <a:prstGeom prst="rect">
            <a:avLst/>
          </a:prstGeom>
        </p:spPr>
      </p:pic>
      <p:sp>
        <p:nvSpPr>
          <p:cNvPr id="10" name="Slide Number Placeholder 9">
            <a:extLst>
              <a:ext uri="{FF2B5EF4-FFF2-40B4-BE49-F238E27FC236}">
                <a16:creationId xmlns:a16="http://schemas.microsoft.com/office/drawing/2014/main" id="{0B7DBB6C-A26C-CD3C-F3DF-2BC366EF9D6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36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AC7BF-961A-33E3-F031-8807E30A2825}"/>
              </a:ext>
            </a:extLst>
          </p:cNvPr>
          <p:cNvSpPr>
            <a:spLocks noGrp="1"/>
          </p:cNvSpPr>
          <p:nvPr>
            <p:ph type="title"/>
          </p:nvPr>
        </p:nvSpPr>
        <p:spPr>
          <a:xfrm>
            <a:off x="762000" y="1138036"/>
            <a:ext cx="4526972" cy="904773"/>
          </a:xfrm>
        </p:spPr>
        <p:txBody>
          <a:bodyPr anchor="t">
            <a:normAutofit fontScale="90000"/>
          </a:bodyPr>
          <a:lstStyle/>
          <a:p>
            <a:r>
              <a:rPr lang="en-GB" sz="3200" dirty="0"/>
              <a:t>Anti Chrisitan discrimination</a:t>
            </a:r>
          </a:p>
        </p:txBody>
      </p:sp>
      <p:cxnSp>
        <p:nvCxnSpPr>
          <p:cNvPr id="18" name="Straight Connector 1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511F9BD4-23B6-104D-AE23-9AE635728AEE}"/>
              </a:ext>
            </a:extLst>
          </p:cNvPr>
          <p:cNvSpPr>
            <a:spLocks noGrp="1"/>
          </p:cNvSpPr>
          <p:nvPr>
            <p:ph idx="1"/>
          </p:nvPr>
        </p:nvSpPr>
        <p:spPr>
          <a:xfrm>
            <a:off x="762000" y="2042810"/>
            <a:ext cx="4526973" cy="4338536"/>
          </a:xfrm>
        </p:spPr>
        <p:txBody>
          <a:bodyPr>
            <a:noAutofit/>
          </a:bodyPr>
          <a:lstStyle/>
          <a:p>
            <a:r>
              <a:rPr lang="en-GB" sz="2200" b="0" i="0" dirty="0">
                <a:solidFill>
                  <a:srgbClr val="000000"/>
                </a:solidFill>
                <a:effectLst/>
              </a:rPr>
              <a:t>Vice-President, J. D. Vance </a:t>
            </a:r>
            <a:r>
              <a:rPr lang="en-GB" sz="2200" dirty="0">
                <a:solidFill>
                  <a:srgbClr val="000000"/>
                </a:solidFill>
              </a:rPr>
              <a:t>c</a:t>
            </a:r>
            <a:r>
              <a:rPr lang="en-GB" sz="2200" b="0" i="0" dirty="0">
                <a:solidFill>
                  <a:srgbClr val="000000"/>
                </a:solidFill>
                <a:effectLst/>
              </a:rPr>
              <a:t>onverted to Catholicism just five and a half years ago, but he is suddenly one of the most visible member in Catholic church</a:t>
            </a:r>
          </a:p>
          <a:p>
            <a:r>
              <a:rPr lang="en-GB" sz="2200" b="0" i="0" dirty="0">
                <a:solidFill>
                  <a:srgbClr val="000000"/>
                </a:solidFill>
                <a:effectLst/>
              </a:rPr>
              <a:t>British academic, Rory Stewart, called Vance out over remarks made.</a:t>
            </a:r>
          </a:p>
          <a:p>
            <a:r>
              <a:rPr lang="en-GB" sz="2200" b="0" i="0" dirty="0">
                <a:solidFill>
                  <a:srgbClr val="000000"/>
                </a:solidFill>
                <a:effectLst/>
              </a:rPr>
              <a:t>Stewart added, “We should start worrying when politicians become theologians, assume to speak for Jesus, and tell us in which order to love.</a:t>
            </a:r>
            <a:endParaRPr lang="en-US" sz="2200" dirty="0"/>
          </a:p>
        </p:txBody>
      </p:sp>
      <p:pic>
        <p:nvPicPr>
          <p:cNvPr id="7" name="Picture 6">
            <a:extLst>
              <a:ext uri="{FF2B5EF4-FFF2-40B4-BE49-F238E27FC236}">
                <a16:creationId xmlns:a16="http://schemas.microsoft.com/office/drawing/2014/main" id="{508B8AD7-9BAC-18EB-26B0-90B9077ED500}"/>
              </a:ext>
            </a:extLst>
          </p:cNvPr>
          <p:cNvPicPr>
            <a:picLocks noChangeAspect="1"/>
          </p:cNvPicPr>
          <p:nvPr/>
        </p:nvPicPr>
        <p:blipFill>
          <a:blip r:embed="rId3"/>
          <a:srcRect l="31759" r="18686" b="2"/>
          <a:stretch/>
        </p:blipFill>
        <p:spPr>
          <a:xfrm>
            <a:off x="6096013" y="1"/>
            <a:ext cx="3047988" cy="3428987"/>
          </a:xfrm>
          <a:prstGeom prst="rect">
            <a:avLst/>
          </a:prstGeom>
        </p:spPr>
      </p:pic>
      <p:pic>
        <p:nvPicPr>
          <p:cNvPr id="9" name="Picture 8" descr="A person in a suit holding a book&#10;&#10;AI-generated content may be incorrect.">
            <a:extLst>
              <a:ext uri="{FF2B5EF4-FFF2-40B4-BE49-F238E27FC236}">
                <a16:creationId xmlns:a16="http://schemas.microsoft.com/office/drawing/2014/main" id="{CF530983-B6F8-9B9A-E540-C4B186138DAB}"/>
              </a:ext>
            </a:extLst>
          </p:cNvPr>
          <p:cNvPicPr>
            <a:picLocks noChangeAspect="1"/>
          </p:cNvPicPr>
          <p:nvPr/>
        </p:nvPicPr>
        <p:blipFill>
          <a:blip r:embed="rId4"/>
          <a:srcRect l="11954" r="4713"/>
          <a:stretch/>
        </p:blipFill>
        <p:spPr>
          <a:xfrm>
            <a:off x="9144000" y="10"/>
            <a:ext cx="3048000" cy="3428991"/>
          </a:xfrm>
          <a:prstGeom prst="rect">
            <a:avLst/>
          </a:prstGeom>
        </p:spPr>
      </p:pic>
      <p:pic>
        <p:nvPicPr>
          <p:cNvPr id="11" name="Picture 10" descr="A person in a black suit&#10;&#10;AI-generated content may be incorrect.">
            <a:extLst>
              <a:ext uri="{FF2B5EF4-FFF2-40B4-BE49-F238E27FC236}">
                <a16:creationId xmlns:a16="http://schemas.microsoft.com/office/drawing/2014/main" id="{47FD9EC2-1CFA-F51A-469E-4234D9FED0CB}"/>
              </a:ext>
            </a:extLst>
          </p:cNvPr>
          <p:cNvPicPr>
            <a:picLocks noChangeAspect="1"/>
          </p:cNvPicPr>
          <p:nvPr/>
        </p:nvPicPr>
        <p:blipFill>
          <a:blip r:embed="rId5"/>
          <a:srcRect l="564" r="3460" b="-2"/>
          <a:stretch/>
        </p:blipFill>
        <p:spPr>
          <a:xfrm>
            <a:off x="6096010" y="3429000"/>
            <a:ext cx="3047999" cy="3429000"/>
          </a:xfrm>
          <a:prstGeom prst="rect">
            <a:avLst/>
          </a:prstGeom>
        </p:spPr>
      </p:pic>
      <p:pic>
        <p:nvPicPr>
          <p:cNvPr id="5" name="Content Placeholder 4" descr="A person in a pink shirt&#10;&#10;AI-generated content may be incorrect.">
            <a:extLst>
              <a:ext uri="{FF2B5EF4-FFF2-40B4-BE49-F238E27FC236}">
                <a16:creationId xmlns:a16="http://schemas.microsoft.com/office/drawing/2014/main" id="{87396D42-7F8A-E5FD-E5B1-6CDA56B4A5EB}"/>
              </a:ext>
            </a:extLst>
          </p:cNvPr>
          <p:cNvPicPr>
            <a:picLocks noChangeAspect="1"/>
          </p:cNvPicPr>
          <p:nvPr/>
        </p:nvPicPr>
        <p:blipFill>
          <a:blip r:embed="rId6"/>
          <a:srcRect l="29340" r="4341" b="1"/>
          <a:stretch/>
        </p:blipFill>
        <p:spPr>
          <a:xfrm>
            <a:off x="9143997" y="3429000"/>
            <a:ext cx="3048000" cy="3429000"/>
          </a:xfrm>
          <a:prstGeom prst="rect">
            <a:avLst/>
          </a:prstGeom>
        </p:spPr>
      </p:pic>
    </p:spTree>
    <p:extLst>
      <p:ext uri="{BB962C8B-B14F-4D97-AF65-F5344CB8AC3E}">
        <p14:creationId xmlns:p14="http://schemas.microsoft.com/office/powerpoint/2010/main" val="21252721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A6956BB8-2F04-DF33-E168-C8EBAB45346A}"/>
              </a:ext>
            </a:extLst>
          </p:cNvPr>
          <p:cNvPicPr>
            <a:picLocks noChangeAspect="1"/>
          </p:cNvPicPr>
          <p:nvPr/>
        </p:nvPicPr>
        <p:blipFill>
          <a:blip r:embed="rId2"/>
          <a:stretch>
            <a:fillRect/>
          </a:stretch>
        </p:blipFill>
        <p:spPr>
          <a:xfrm>
            <a:off x="7787212" y="3976742"/>
            <a:ext cx="4404787" cy="2881259"/>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11"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5EC77C-8BA7-F724-B3A5-4BE2538D5726}"/>
              </a:ext>
            </a:extLst>
          </p:cNvPr>
          <p:cNvSpPr>
            <a:spLocks noGrp="1"/>
          </p:cNvSpPr>
          <p:nvPr>
            <p:ph type="title"/>
          </p:nvPr>
        </p:nvSpPr>
        <p:spPr>
          <a:xfrm>
            <a:off x="838200" y="365125"/>
            <a:ext cx="10515599" cy="1325563"/>
          </a:xfrm>
        </p:spPr>
        <p:txBody>
          <a:bodyPr>
            <a:normAutofit/>
          </a:bodyPr>
          <a:lstStyle/>
          <a:p>
            <a:r>
              <a:rPr lang="en-GB" dirty="0"/>
              <a:t>Week 8 Complete!</a:t>
            </a:r>
          </a:p>
        </p:txBody>
      </p:sp>
      <p:sp>
        <p:nvSpPr>
          <p:cNvPr id="3" name="Content Placeholder 2">
            <a:extLst>
              <a:ext uri="{FF2B5EF4-FFF2-40B4-BE49-F238E27FC236}">
                <a16:creationId xmlns:a16="http://schemas.microsoft.com/office/drawing/2014/main" id="{658403AF-5F29-68FC-53A8-6974AEF154D2}"/>
              </a:ext>
            </a:extLst>
          </p:cNvPr>
          <p:cNvSpPr>
            <a:spLocks noGrp="1"/>
          </p:cNvSpPr>
          <p:nvPr>
            <p:ph idx="1"/>
          </p:nvPr>
        </p:nvSpPr>
        <p:spPr>
          <a:xfrm>
            <a:off x="838200" y="1825625"/>
            <a:ext cx="5393361" cy="4351338"/>
          </a:xfrm>
        </p:spPr>
        <p:txBody>
          <a:bodyPr vert="horz" lIns="91440" tIns="45720" rIns="91440" bIns="45720" rtlCol="0" anchor="t">
            <a:normAutofit/>
          </a:bodyPr>
          <a:lstStyle/>
          <a:p>
            <a:r>
              <a:rPr lang="en-GB" dirty="0"/>
              <a:t>Thank you for listening</a:t>
            </a:r>
          </a:p>
          <a:p>
            <a:r>
              <a:rPr lang="en-GB" dirty="0"/>
              <a:t>Any Questions?</a:t>
            </a:r>
          </a:p>
        </p:txBody>
      </p:sp>
      <p:sp>
        <p:nvSpPr>
          <p:cNvPr id="13"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67208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E5B4D-08C5-04B8-CF9A-E7929FA0B9D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E94CB4-11C5-0427-EEAB-F4775DE501A6}"/>
              </a:ext>
            </a:extLst>
          </p:cNvPr>
          <p:cNvSpPr>
            <a:spLocks noGrp="1"/>
          </p:cNvSpPr>
          <p:nvPr>
            <p:ph idx="1"/>
          </p:nvPr>
        </p:nvSpPr>
        <p:spPr/>
        <p:txBody>
          <a:bodyPr>
            <a:normAutofit lnSpcReduction="10000"/>
          </a:bodyPr>
          <a:lstStyle/>
          <a:p>
            <a:r>
              <a:rPr lang="en-GB" sz="2800" b="0" i="0" dirty="0">
                <a:effectLst/>
              </a:rPr>
              <a:t>Giddens, A. (2001) </a:t>
            </a:r>
            <a:r>
              <a:rPr lang="en-GB" sz="2800" b="0" i="1" dirty="0">
                <a:effectLst/>
              </a:rPr>
              <a:t>Sociology</a:t>
            </a:r>
            <a:r>
              <a:rPr lang="en-GB" sz="2800" b="0" i="0" dirty="0">
                <a:effectLst/>
              </a:rPr>
              <a:t>. 4th </a:t>
            </a:r>
            <a:r>
              <a:rPr lang="en-GB" sz="2800" b="0" i="0" dirty="0" err="1">
                <a:effectLst/>
              </a:rPr>
              <a:t>edn</a:t>
            </a:r>
            <a:r>
              <a:rPr lang="en-GB" sz="2800" b="0" i="0" dirty="0">
                <a:effectLst/>
              </a:rPr>
              <a:t> Cambridge: Polity Press. </a:t>
            </a:r>
            <a:endParaRPr lang="en-GB" sz="2800" dirty="0"/>
          </a:p>
          <a:p>
            <a:r>
              <a:rPr lang="en-GB" sz="2800" b="0" i="0" dirty="0">
                <a:effectLst/>
                <a:latin typeface="avenir-regular-class"/>
              </a:rPr>
              <a:t>Olson, P. (2006) 'The Public Perception of “Cults” and “New Religious Movements”', </a:t>
            </a:r>
            <a:r>
              <a:rPr lang="en-GB" sz="2800" b="0" i="1" dirty="0">
                <a:effectLst/>
                <a:latin typeface="avenir-regular-class"/>
              </a:rPr>
              <a:t>Journal for the Scientific Study of Religion</a:t>
            </a:r>
            <a:r>
              <a:rPr lang="en-GB" sz="2800" b="0" i="0" dirty="0">
                <a:effectLst/>
                <a:latin typeface="avenir-regular-class"/>
              </a:rPr>
              <a:t>, 45(1), pp. 97 - 106.</a:t>
            </a:r>
            <a:endParaRPr lang="en-GB" sz="2800" dirty="0"/>
          </a:p>
          <a:p>
            <a:r>
              <a:rPr lang="en-GB" sz="2800" b="0" i="0" dirty="0">
                <a:effectLst/>
                <a:latin typeface="avenir-regular-class"/>
              </a:rPr>
              <a:t>Eller, J. (2007) </a:t>
            </a:r>
            <a:r>
              <a:rPr lang="en-GB" sz="2800" b="0" i="1" dirty="0">
                <a:effectLst/>
                <a:latin typeface="avenir-regular-class"/>
              </a:rPr>
              <a:t>Introducing anthropology of religion: culture to the ultimate</a:t>
            </a:r>
            <a:r>
              <a:rPr lang="en-GB" sz="2800" b="0" i="0" dirty="0">
                <a:effectLst/>
                <a:latin typeface="avenir-regular-class"/>
              </a:rPr>
              <a:t>. New York: Routledge.</a:t>
            </a:r>
          </a:p>
          <a:p>
            <a:r>
              <a:rPr lang="en-GB" dirty="0">
                <a:hlinkClick r:id="rId2"/>
              </a:rPr>
              <a:t>Religious diversity is exploding – here’s what a faith-positive Britain might actually look like</a:t>
            </a:r>
            <a:endParaRPr lang="en-GB" dirty="0"/>
          </a:p>
          <a:p>
            <a:r>
              <a:rPr lang="en-GB" dirty="0">
                <a:hlinkClick r:id="rId3"/>
              </a:rPr>
              <a:t>Over Socializing – Having too many acquaintances – Sufyaan </a:t>
            </a:r>
            <a:r>
              <a:rPr lang="en-GB" dirty="0" err="1">
                <a:hlinkClick r:id="rId3"/>
              </a:rPr>
              <a:t>ath</a:t>
            </a:r>
            <a:r>
              <a:rPr lang="en-GB" dirty="0">
                <a:hlinkClick r:id="rId3"/>
              </a:rPr>
              <a:t>-Thawri – </a:t>
            </a:r>
            <a:r>
              <a:rPr lang="en-GB" dirty="0" err="1">
                <a:hlinkClick r:id="rId3"/>
              </a:rPr>
              <a:t>AbdurRahman.Org</a:t>
            </a:r>
            <a:endParaRPr lang="en-GB" sz="2800" dirty="0"/>
          </a:p>
          <a:p>
            <a:endParaRPr lang="en-GB" dirty="0"/>
          </a:p>
        </p:txBody>
      </p:sp>
    </p:spTree>
    <p:extLst>
      <p:ext uri="{BB962C8B-B14F-4D97-AF65-F5344CB8AC3E}">
        <p14:creationId xmlns:p14="http://schemas.microsoft.com/office/powerpoint/2010/main" val="2696884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BF998E-9154-46A0-9439-3644D259E30A}">
  <ds:schemaRefs>
    <ds:schemaRef ds:uri="http://purl.org/dc/elements/1.1/"/>
    <ds:schemaRef ds:uri="http://schemas.microsoft.com/office/2006/metadata/properties"/>
    <ds:schemaRef ds:uri="58f7e881-cc1d-4294-8008-c54da3573a5f"/>
    <ds:schemaRef ds:uri="http://purl.org/dc/terms/"/>
    <ds:schemaRef ds:uri="http://schemas.microsoft.com/office/2006/documentManagement/types"/>
    <ds:schemaRef ds:uri="http://purl.org/dc/dcmitype/"/>
    <ds:schemaRef ds:uri="http://schemas.microsoft.com/office/infopath/2007/PartnerControls"/>
    <ds:schemaRef ds:uri="ed25a739-d205-4a8f-b117-2566f909cb60"/>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D368C28-FBCA-4DC0-8748-E9FA0B3D2614}">
  <ds:schemaRefs>
    <ds:schemaRef ds:uri="http://schemas.microsoft.com/sharepoint/v3/contenttype/forms"/>
  </ds:schemaRefs>
</ds:datastoreItem>
</file>

<file path=customXml/itemProps3.xml><?xml version="1.0" encoding="utf-8"?>
<ds:datastoreItem xmlns:ds="http://schemas.openxmlformats.org/officeDocument/2006/customXml" ds:itemID="{9C52E572-923C-4611-B261-B6CA1F4C80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3747</Words>
  <Application>Microsoft Office PowerPoint</Application>
  <PresentationFormat>Widescreen</PresentationFormat>
  <Paragraphs>246</Paragraphs>
  <Slides>36</Slides>
  <Notes>18</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avenir-regular-class</vt:lpstr>
      <vt:lpstr>ReithSans</vt:lpstr>
      <vt:lpstr>Arial</vt:lpstr>
      <vt:lpstr>Calibri</vt:lpstr>
      <vt:lpstr>Calibri Light</vt:lpstr>
      <vt:lpstr>Roboto</vt:lpstr>
      <vt:lpstr>Segoe UI</vt:lpstr>
      <vt:lpstr>Office Theme</vt:lpstr>
      <vt:lpstr>Gender, Race, Religion and Crime</vt:lpstr>
      <vt:lpstr>Session Outline</vt:lpstr>
      <vt:lpstr>How many religions</vt:lpstr>
      <vt:lpstr>PowerPoint Presentation</vt:lpstr>
      <vt:lpstr>Defining Religion</vt:lpstr>
      <vt:lpstr>Defining Religion</vt:lpstr>
      <vt:lpstr>Defining Religion</vt:lpstr>
      <vt:lpstr>Understanding the Sociology of Religion</vt:lpstr>
      <vt:lpstr>Marx and Religion</vt:lpstr>
      <vt:lpstr>Durkheim and Religion</vt:lpstr>
      <vt:lpstr>Socialising “God”</vt:lpstr>
      <vt:lpstr>Adam &amp; Eve</vt:lpstr>
      <vt:lpstr>Catholic Church</vt:lpstr>
      <vt:lpstr>Christianity </vt:lpstr>
      <vt:lpstr>Socialising Islam</vt:lpstr>
      <vt:lpstr>Socialising Islam</vt:lpstr>
      <vt:lpstr>Christianity &amp; Islam </vt:lpstr>
      <vt:lpstr>Social Functions of Religion</vt:lpstr>
      <vt:lpstr>Social Functions of Religion</vt:lpstr>
      <vt:lpstr>Class Task</vt:lpstr>
      <vt:lpstr>Church, Sect, Denomination, Cult</vt:lpstr>
      <vt:lpstr>Cults</vt:lpstr>
      <vt:lpstr>Cults as Religions</vt:lpstr>
      <vt:lpstr>Cults and Religions</vt:lpstr>
      <vt:lpstr>Class Task</vt:lpstr>
      <vt:lpstr>Language and Cults</vt:lpstr>
      <vt:lpstr>Language and Cults</vt:lpstr>
      <vt:lpstr>Freedom of speech </vt:lpstr>
      <vt:lpstr>PowerPoint Presentation</vt:lpstr>
      <vt:lpstr>Outline of the case Miller v's CoP</vt:lpstr>
      <vt:lpstr>PowerPoint Presentation</vt:lpstr>
      <vt:lpstr>PowerPoint Presentation</vt:lpstr>
      <vt:lpstr>PowerPoint Presentation</vt:lpstr>
      <vt:lpstr>Anti Chrisitan discrimination</vt:lpstr>
      <vt:lpstr>Week 8 Complete!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Nerys Musgrove</cp:lastModifiedBy>
  <cp:revision>252</cp:revision>
  <dcterms:created xsi:type="dcterms:W3CDTF">2022-11-04T12:09:16Z</dcterms:created>
  <dcterms:modified xsi:type="dcterms:W3CDTF">2026-03-09T11:49:48Z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