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20"/>
  </p:notesMasterIdLst>
  <p:sldIdLst>
    <p:sldId id="257" r:id="rId2"/>
    <p:sldId id="299" r:id="rId3"/>
    <p:sldId id="300" r:id="rId4"/>
    <p:sldId id="301" r:id="rId5"/>
    <p:sldId id="304" r:id="rId6"/>
    <p:sldId id="305" r:id="rId7"/>
    <p:sldId id="319" r:id="rId8"/>
    <p:sldId id="318" r:id="rId9"/>
    <p:sldId id="302" r:id="rId10"/>
    <p:sldId id="307" r:id="rId11"/>
    <p:sldId id="308" r:id="rId12"/>
    <p:sldId id="313" r:id="rId13"/>
    <p:sldId id="311" r:id="rId14"/>
    <p:sldId id="309" r:id="rId15"/>
    <p:sldId id="312" r:id="rId16"/>
    <p:sldId id="314" r:id="rId17"/>
    <p:sldId id="315" r:id="rId18"/>
    <p:sldId id="297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703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5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456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569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77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7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09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7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2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1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393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17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6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45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401887"/>
            <a:ext cx="8458200" cy="883097"/>
          </a:xfrm>
        </p:spPr>
        <p:txBody>
          <a:bodyPr>
            <a:normAutofit/>
          </a:bodyPr>
          <a:lstStyle/>
          <a:p>
            <a:r>
              <a:rPr lang="en-GB" dirty="0" smtClean="0"/>
              <a:t>Research Methods – Part II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Literature </a:t>
            </a:r>
            <a:r>
              <a:rPr lang="en-GB" dirty="0" smtClean="0"/>
              <a:t>Review Feedback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Editing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Editing </a:t>
            </a:r>
            <a:r>
              <a:rPr lang="en-GB" dirty="0"/>
              <a:t>is an essential part of any writing process</a:t>
            </a:r>
          </a:p>
          <a:p>
            <a:endParaRPr lang="en-GB" dirty="0" smtClean="0"/>
          </a:p>
          <a:p>
            <a:r>
              <a:rPr lang="en-GB" dirty="0" smtClean="0"/>
              <a:t>An editor is a person who prepares material (written or otherwise) for publication or presentation by correcting, revising or adapting it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Correcting – spellchecking, grammar checking, spotting errors in the text such as missing or repeated words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Revising – making changes such as ensuring that material isn’t repeated in different sections, identifying sections where more (or less!) detail is needed or where references are needed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Adapting – taking material and re-writing and re-structuring it to ensure that it flows well without losing any of the meaning of the original sources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Editing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result of the editing process is a document that</a:t>
            </a:r>
          </a:p>
          <a:p>
            <a:pPr lvl="1"/>
            <a:r>
              <a:rPr lang="en-GB" dirty="0" smtClean="0"/>
              <a:t>Looks as if it has been written by one person</a:t>
            </a:r>
          </a:p>
          <a:p>
            <a:pPr lvl="1"/>
            <a:r>
              <a:rPr lang="en-GB" dirty="0" smtClean="0"/>
              <a:t>Has a logical structure with an introduction, sections on different topics, and a conclusion</a:t>
            </a:r>
          </a:p>
          <a:p>
            <a:pPr lvl="1"/>
            <a:r>
              <a:rPr lang="en-GB" dirty="0" smtClean="0"/>
              <a:t>Has appropriate ‘signposting’ to link the sections together</a:t>
            </a:r>
          </a:p>
          <a:p>
            <a:endParaRPr lang="en-GB" dirty="0" smtClean="0"/>
          </a:p>
          <a:p>
            <a:r>
              <a:rPr lang="en-GB" dirty="0" smtClean="0"/>
              <a:t>The editor may be the author or it may be an external reader</a:t>
            </a:r>
          </a:p>
          <a:p>
            <a:pPr lvl="1"/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The topics to be discussed, why these have been chosen and the order in which they’ll be covered</a:t>
            </a:r>
          </a:p>
          <a:p>
            <a:r>
              <a:rPr lang="en-GB" dirty="0" smtClean="0"/>
              <a:t>Topic 1 – introduction</a:t>
            </a:r>
          </a:p>
          <a:p>
            <a:pPr lvl="1"/>
            <a:r>
              <a:rPr lang="en-GB" dirty="0" smtClean="0"/>
              <a:t>What’s going to be discussed</a:t>
            </a:r>
          </a:p>
          <a:p>
            <a:r>
              <a:rPr lang="en-GB" dirty="0" smtClean="0"/>
              <a:t>Topic 1 – main body</a:t>
            </a:r>
          </a:p>
          <a:p>
            <a:pPr lvl="1"/>
            <a:r>
              <a:rPr lang="en-GB" dirty="0" smtClean="0"/>
              <a:t>The main meat of the topic, including analysis and examples</a:t>
            </a:r>
          </a:p>
          <a:p>
            <a:r>
              <a:rPr lang="en-GB" dirty="0" smtClean="0"/>
              <a:t>Topic 1 – conclusion</a:t>
            </a:r>
          </a:p>
          <a:p>
            <a:pPr lvl="1"/>
            <a:r>
              <a:rPr lang="en-GB" dirty="0" smtClean="0"/>
              <a:t>How does this link on to the next topic?</a:t>
            </a:r>
          </a:p>
          <a:p>
            <a:pPr>
              <a:buNone/>
            </a:pPr>
            <a:r>
              <a:rPr lang="en-GB" dirty="0" smtClean="0"/>
              <a:t>	…</a:t>
            </a:r>
          </a:p>
          <a:p>
            <a:r>
              <a:rPr lang="en-GB" dirty="0" smtClean="0"/>
              <a:t>Topic </a:t>
            </a:r>
            <a:r>
              <a:rPr lang="en-GB" i="1" dirty="0" smtClean="0"/>
              <a:t>n</a:t>
            </a:r>
            <a:r>
              <a:rPr lang="en-GB" dirty="0" smtClean="0"/>
              <a:t> …</a:t>
            </a:r>
          </a:p>
          <a:p>
            <a:pPr>
              <a:buNone/>
            </a:pPr>
            <a:r>
              <a:rPr lang="en-GB" dirty="0" smtClean="0"/>
              <a:t>	…</a:t>
            </a:r>
          </a:p>
          <a:p>
            <a:r>
              <a:rPr lang="en-GB" dirty="0" smtClean="0"/>
              <a:t>Conclusion</a:t>
            </a:r>
          </a:p>
          <a:p>
            <a:pPr lvl="1"/>
            <a:r>
              <a:rPr lang="en-GB" dirty="0" smtClean="0"/>
              <a:t>Summarise the main findings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front page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a nice front page </a:t>
            </a:r>
            <a:r>
              <a:rPr lang="en-GB" dirty="0" smtClean="0">
                <a:sym typeface="Wingdings" pitchFamily="2" charset="2"/>
              </a:rPr>
              <a:t></a:t>
            </a:r>
          </a:p>
          <a:p>
            <a:endParaRPr lang="en-GB" dirty="0" smtClean="0"/>
          </a:p>
          <a:p>
            <a:r>
              <a:rPr lang="en-GB" dirty="0" smtClean="0"/>
              <a:t>This should have the title of the paper and the names of the author, nothing else</a:t>
            </a:r>
          </a:p>
          <a:p>
            <a:endParaRPr lang="en-GB" dirty="0" smtClean="0"/>
          </a:p>
          <a:p>
            <a:r>
              <a:rPr lang="en-GB" dirty="0" smtClean="0"/>
              <a:t>There is no need to put who has investigated each subject, or that it is written as part of the Research Methods module</a:t>
            </a:r>
          </a:p>
          <a:p>
            <a:endParaRPr lang="en-GB" dirty="0" smtClean="0"/>
          </a:p>
          <a:p>
            <a:r>
              <a:rPr lang="en-GB" dirty="0" smtClean="0"/>
              <a:t>Make it look professional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Tables of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should be the following:</a:t>
            </a:r>
          </a:p>
          <a:p>
            <a:pPr lvl="1"/>
            <a:r>
              <a:rPr lang="en-GB" dirty="0" smtClean="0"/>
              <a:t>A table of contents</a:t>
            </a:r>
          </a:p>
          <a:p>
            <a:pPr lvl="1"/>
            <a:r>
              <a:rPr lang="en-GB" dirty="0" smtClean="0"/>
              <a:t>A table of figures</a:t>
            </a:r>
          </a:p>
          <a:p>
            <a:pPr lvl="1"/>
            <a:r>
              <a:rPr lang="en-GB" dirty="0" smtClean="0"/>
              <a:t>A table of tables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These should all be at the front of the document</a:t>
            </a:r>
          </a:p>
          <a:p>
            <a:endParaRPr lang="en-GB" dirty="0" smtClean="0"/>
          </a:p>
          <a:p>
            <a:r>
              <a:rPr lang="en-GB" dirty="0" smtClean="0"/>
              <a:t>If the table of figures and the table of tables are short then they can go on the same page</a:t>
            </a:r>
          </a:p>
          <a:p>
            <a:endParaRPr lang="en-GB" dirty="0" smtClean="0"/>
          </a:p>
          <a:p>
            <a:r>
              <a:rPr lang="en-GB" dirty="0" smtClean="0"/>
              <a:t>The table of contents should always be on its own page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Single column or double column layout is fine</a:t>
            </a:r>
          </a:p>
          <a:p>
            <a:endParaRPr lang="en-GB" dirty="0" smtClean="0"/>
          </a:p>
          <a:p>
            <a:r>
              <a:rPr lang="en-GB" dirty="0" smtClean="0"/>
              <a:t>All illustrations should have a title underneath them, e.g. </a:t>
            </a:r>
            <a:r>
              <a:rPr lang="en-GB" i="1" dirty="0" smtClean="0"/>
              <a:t>Figure 1: Structure of Alcubierre warp drive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All tables should have a title </a:t>
            </a:r>
            <a:r>
              <a:rPr lang="en-GB" dirty="0" smtClean="0"/>
              <a:t>above </a:t>
            </a:r>
            <a:r>
              <a:rPr lang="en-GB" dirty="0" smtClean="0"/>
              <a:t>them, e.g. </a:t>
            </a:r>
            <a:r>
              <a:rPr lang="en-GB" i="1" dirty="0" smtClean="0"/>
              <a:t>Table 1: Speeds achievable using different designs of </a:t>
            </a:r>
            <a:r>
              <a:rPr lang="en-GB" i="1" dirty="0" err="1" smtClean="0"/>
              <a:t>Alcubierre</a:t>
            </a:r>
            <a:r>
              <a:rPr lang="en-GB" i="1" dirty="0" smtClean="0"/>
              <a:t> warp drive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All illustrations, tables and their titles should be </a:t>
            </a:r>
          </a:p>
          <a:p>
            <a:pPr lvl="1"/>
            <a:r>
              <a:rPr lang="en-GB" dirty="0" smtClean="0"/>
              <a:t>Centred relative to the text</a:t>
            </a:r>
          </a:p>
          <a:p>
            <a:pPr lvl="1"/>
            <a:r>
              <a:rPr lang="en-GB" dirty="0" smtClean="0"/>
              <a:t>Close to the text that discusses them (immediately after the end of the relevant paragraph is ideal)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693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1520" y="5860526"/>
            <a:ext cx="8229600" cy="520802"/>
          </a:xfrm>
        </p:spPr>
        <p:txBody>
          <a:bodyPr>
            <a:noAutofit/>
          </a:bodyPr>
          <a:lstStyle/>
          <a:p>
            <a:pPr algn="ctr"/>
            <a:r>
              <a:rPr lang="en-GB" sz="2400" i="1" dirty="0">
                <a:latin typeface="+mn-lt"/>
              </a:rPr>
              <a:t>Figure 1: Structure of Alcubierre warp </a:t>
            </a:r>
            <a:r>
              <a:rPr lang="en-GB" sz="2400" i="1" dirty="0" smtClean="0">
                <a:latin typeface="+mn-lt"/>
              </a:rPr>
              <a:t>drive [1]</a:t>
            </a:r>
            <a:endParaRPr lang="en-GB" sz="240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080" y="836712"/>
            <a:ext cx="4320480" cy="502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115616" y="6471630"/>
            <a:ext cx="79208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+mn-lt"/>
              </a:rPr>
              <a:t>[1] http</a:t>
            </a:r>
            <a:r>
              <a:rPr lang="en-GB" sz="1400" dirty="0">
                <a:latin typeface="+mn-lt"/>
              </a:rPr>
              <a:t>://techland.time.com/2012/09/19/nasa-actually-working-on-faster-than-light-warp-drive</a:t>
            </a:r>
            <a:r>
              <a:rPr lang="en-GB" sz="14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646723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Linking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Several papers had something like this: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Topic heading</a:t>
            </a:r>
          </a:p>
          <a:p>
            <a:pPr>
              <a:buNone/>
            </a:pPr>
            <a:r>
              <a:rPr lang="en-GB" sz="2000" dirty="0" smtClean="0"/>
              <a:t>Topic subheading</a:t>
            </a:r>
          </a:p>
          <a:p>
            <a:pPr>
              <a:buNone/>
            </a:pPr>
            <a:r>
              <a:rPr lang="en-GB" sz="1800" dirty="0" smtClean="0"/>
              <a:t>Blah </a:t>
            </a:r>
            <a:r>
              <a:rPr lang="en-GB" sz="1800" dirty="0" err="1" smtClean="0"/>
              <a:t>blah</a:t>
            </a:r>
            <a:r>
              <a:rPr lang="en-GB" sz="1800" dirty="0" smtClean="0"/>
              <a:t> </a:t>
            </a:r>
            <a:r>
              <a:rPr lang="en-GB" sz="1800" dirty="0" err="1" smtClean="0"/>
              <a:t>blah</a:t>
            </a:r>
            <a:r>
              <a:rPr lang="en-GB" sz="1800" dirty="0" smtClean="0"/>
              <a:t> </a:t>
            </a:r>
            <a:r>
              <a:rPr lang="en-GB" sz="1800" dirty="0" err="1" smtClean="0"/>
              <a:t>blah</a:t>
            </a:r>
            <a:r>
              <a:rPr lang="en-GB" sz="1800" dirty="0" smtClean="0"/>
              <a:t> </a:t>
            </a:r>
            <a:r>
              <a:rPr lang="en-GB" sz="1800" dirty="0" err="1" smtClean="0"/>
              <a:t>blah</a:t>
            </a:r>
            <a:r>
              <a:rPr lang="en-GB" sz="1800" dirty="0" smtClean="0"/>
              <a:t> </a:t>
            </a:r>
            <a:r>
              <a:rPr lang="en-GB" sz="1800" dirty="0" err="1" smtClean="0"/>
              <a:t>blah</a:t>
            </a:r>
            <a:r>
              <a:rPr lang="en-GB" sz="1800" dirty="0" smtClean="0"/>
              <a:t>…</a:t>
            </a:r>
          </a:p>
          <a:p>
            <a:endParaRPr lang="en-GB" dirty="0" smtClean="0"/>
          </a:p>
          <a:p>
            <a:r>
              <a:rPr lang="en-GB" dirty="0" smtClean="0"/>
              <a:t>Don’t put a subheading directly beneath a heading</a:t>
            </a:r>
          </a:p>
          <a:p>
            <a:pPr lvl="1"/>
            <a:r>
              <a:rPr lang="en-GB" dirty="0" smtClean="0"/>
              <a:t>Put a bit of text between the two explaining what subheadings are going to be discussed in this topic</a:t>
            </a:r>
          </a:p>
          <a:p>
            <a:endParaRPr lang="en-GB" dirty="0" smtClean="0"/>
          </a:p>
          <a:p>
            <a:r>
              <a:rPr lang="en-GB" dirty="0" smtClean="0"/>
              <a:t>This not only looks better, but also links the text together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conclusion you should summarise your findings from the rest of the paper</a:t>
            </a:r>
          </a:p>
          <a:p>
            <a:endParaRPr lang="en-GB" dirty="0" smtClean="0"/>
          </a:p>
          <a:p>
            <a:r>
              <a:rPr lang="en-GB" dirty="0" smtClean="0"/>
              <a:t>Do not add references at this point!</a:t>
            </a:r>
          </a:p>
          <a:p>
            <a:endParaRPr lang="en-GB" dirty="0" smtClean="0"/>
          </a:p>
          <a:p>
            <a:r>
              <a:rPr lang="en-GB" dirty="0" smtClean="0"/>
              <a:t>In the rest of the paper you will have done some analysis of the topics and have made some decisions or suggestions based upon these – state the most important ones</a:t>
            </a:r>
          </a:p>
          <a:p>
            <a:endParaRPr lang="en-GB" dirty="0" smtClean="0"/>
          </a:p>
          <a:p>
            <a:r>
              <a:rPr lang="en-GB" dirty="0" smtClean="0"/>
              <a:t>Finish with a strong, clear statement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 the IEEE numeric referencing scheme [2] as this is School standard practice</a:t>
            </a:r>
          </a:p>
          <a:p>
            <a:endParaRPr lang="en-GB" sz="600" dirty="0" smtClean="0"/>
          </a:p>
          <a:p>
            <a:r>
              <a:rPr lang="en-GB" dirty="0" smtClean="0"/>
              <a:t>All facts/numbers need to be referenced</a:t>
            </a:r>
          </a:p>
          <a:p>
            <a:pPr lvl="1"/>
            <a:r>
              <a:rPr lang="en-GB" dirty="0" smtClean="0"/>
              <a:t>Do not assume that because you know it, everyone knows it</a:t>
            </a:r>
          </a:p>
          <a:p>
            <a:pPr lvl="1"/>
            <a:r>
              <a:rPr lang="en-GB" dirty="0" smtClean="0"/>
              <a:t>Whenever you introduce a new piece of information it should be referenced</a:t>
            </a:r>
          </a:p>
          <a:p>
            <a:pPr lvl="1"/>
            <a:r>
              <a:rPr lang="en-GB" dirty="0" smtClean="0"/>
              <a:t>This may mean that you end up with at least one reference per paragraph of text</a:t>
            </a:r>
          </a:p>
          <a:p>
            <a:endParaRPr lang="en-GB" sz="600" dirty="0" smtClean="0"/>
          </a:p>
          <a:p>
            <a:r>
              <a:rPr lang="en-GB" dirty="0" smtClean="0"/>
              <a:t>Include references to journal papers and books as well as websites</a:t>
            </a:r>
            <a:endParaRPr lang="en-GB" dirty="0"/>
          </a:p>
          <a:p>
            <a:pPr lvl="1"/>
            <a:r>
              <a:rPr lang="en-GB" dirty="0" smtClean="0"/>
              <a:t>References to news stories from sources such as the BBC, Reuters, Sky News etc. are fine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070512" y="6497540"/>
            <a:ext cx="50576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[2] https</a:t>
            </a:r>
            <a:r>
              <a:rPr lang="en-GB" sz="1600" dirty="0"/>
              <a:t>://www.ieee.org/documents/ieeecitationref.pdf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Put your reference citation as soon as you mention the material, not at the end of the paragraph</a:t>
            </a:r>
          </a:p>
          <a:p>
            <a:endParaRPr lang="en-GB" dirty="0" smtClean="0"/>
          </a:p>
          <a:p>
            <a:r>
              <a:rPr lang="en-GB" dirty="0" smtClean="0"/>
              <a:t>Do not cite the titles of books or papers in the text, simply give the author’s name</a:t>
            </a:r>
          </a:p>
          <a:p>
            <a:pPr lvl="1"/>
            <a:r>
              <a:rPr lang="en-GB" dirty="0" smtClean="0"/>
              <a:t>Dawkins [23] suggests that the genome behaves in a manner that can be described as ‘selfish’</a:t>
            </a:r>
          </a:p>
          <a:p>
            <a:pPr lvl="1"/>
            <a:r>
              <a:rPr lang="en-GB" dirty="0" smtClean="0"/>
              <a:t>In a survey carried out for the Daily Telegraph [19] it was found that 83% of the public do not know what is meant by the term ‘cloud computing’.</a:t>
            </a:r>
          </a:p>
          <a:p>
            <a:pPr lvl="1"/>
            <a:endParaRPr lang="en-GB" dirty="0"/>
          </a:p>
          <a:p>
            <a:r>
              <a:rPr lang="en-GB" dirty="0" smtClean="0"/>
              <a:t>Even if you reference them, it is NOT acceptable to create a paragraph by stringing together three or four long quotations and adding a few words between them</a:t>
            </a:r>
          </a:p>
          <a:p>
            <a:pPr lvl="1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214678" y="6286520"/>
            <a:ext cx="5617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[1] http://library.leeds.ac.uk/skills-referencing-numeric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328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IEEE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00108"/>
            <a:ext cx="7715272" cy="556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ACM Digital library (dl.acm.org)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000108"/>
            <a:ext cx="8196286" cy="5582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928670"/>
            <a:ext cx="7929585" cy="561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85728"/>
            <a:ext cx="8241866" cy="628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258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3" y="357166"/>
            <a:ext cx="8246285" cy="6239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84439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The Research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14369</TotalTime>
  <Words>834</Words>
  <Application>Microsoft Office PowerPoint</Application>
  <PresentationFormat>On-screen Show (4:3)</PresentationFormat>
  <Paragraphs>125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Georgia</vt:lpstr>
      <vt:lpstr>Trebuchet MS</vt:lpstr>
      <vt:lpstr>Wingdings</vt:lpstr>
      <vt:lpstr>Wingdings 2</vt:lpstr>
      <vt:lpstr>Nik2013</vt:lpstr>
      <vt:lpstr>Research Methods – Part II</vt:lpstr>
      <vt:lpstr>Editing</vt:lpstr>
      <vt:lpstr>Editing</vt:lpstr>
      <vt:lpstr>Structure</vt:lpstr>
      <vt:lpstr>The front page</vt:lpstr>
      <vt:lpstr>Tables of contents</vt:lpstr>
      <vt:lpstr>General layout</vt:lpstr>
      <vt:lpstr>Figure 1: Structure of Alcubierre warp drive [1]</vt:lpstr>
      <vt:lpstr>Linking text</vt:lpstr>
      <vt:lpstr>Conclusions</vt:lpstr>
      <vt:lpstr>Referencing</vt:lpstr>
      <vt:lpstr>Referencing</vt:lpstr>
      <vt:lpstr>IEEE</vt:lpstr>
      <vt:lpstr>ACM Digital library (dl.acm.org)</vt:lpstr>
      <vt:lpstr>Turnitin</vt:lpstr>
      <vt:lpstr>PowerPoint Presentation</vt:lpstr>
      <vt:lpstr>PowerPoint Presentation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Mabrouka Abuhmida</cp:lastModifiedBy>
  <cp:revision>1151</cp:revision>
  <dcterms:created xsi:type="dcterms:W3CDTF">2006-01-28T12:00:35Z</dcterms:created>
  <dcterms:modified xsi:type="dcterms:W3CDTF">2019-02-25T15:12:39Z</dcterms:modified>
</cp:coreProperties>
</file>