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51"/>
  </p:notesMasterIdLst>
  <p:sldIdLst>
    <p:sldId id="256" r:id="rId7"/>
    <p:sldId id="259" r:id="rId8"/>
    <p:sldId id="260" r:id="rId9"/>
    <p:sldId id="338" r:id="rId10"/>
    <p:sldId id="261" r:id="rId11"/>
    <p:sldId id="264" r:id="rId12"/>
    <p:sldId id="265" r:id="rId13"/>
    <p:sldId id="266" r:id="rId14"/>
    <p:sldId id="268" r:id="rId15"/>
    <p:sldId id="291" r:id="rId16"/>
    <p:sldId id="270" r:id="rId17"/>
    <p:sldId id="273" r:id="rId18"/>
    <p:sldId id="339" r:id="rId19"/>
    <p:sldId id="340" r:id="rId20"/>
    <p:sldId id="341" r:id="rId21"/>
    <p:sldId id="290" r:id="rId22"/>
    <p:sldId id="275" r:id="rId23"/>
    <p:sldId id="336" r:id="rId24"/>
    <p:sldId id="342" r:id="rId25"/>
    <p:sldId id="343" r:id="rId26"/>
    <p:sldId id="278" r:id="rId27"/>
    <p:sldId id="337" r:id="rId28"/>
    <p:sldId id="274" r:id="rId29"/>
    <p:sldId id="280" r:id="rId30"/>
    <p:sldId id="281" r:id="rId31"/>
    <p:sldId id="282" r:id="rId32"/>
    <p:sldId id="326" r:id="rId33"/>
    <p:sldId id="324" r:id="rId34"/>
    <p:sldId id="285" r:id="rId35"/>
    <p:sldId id="286" r:id="rId36"/>
    <p:sldId id="327" r:id="rId37"/>
    <p:sldId id="287" r:id="rId38"/>
    <p:sldId id="288" r:id="rId39"/>
    <p:sldId id="328" r:id="rId40"/>
    <p:sldId id="284" r:id="rId41"/>
    <p:sldId id="325" r:id="rId42"/>
    <p:sldId id="292" r:id="rId43"/>
    <p:sldId id="330" r:id="rId44"/>
    <p:sldId id="331" r:id="rId45"/>
    <p:sldId id="332" r:id="rId46"/>
    <p:sldId id="289" r:id="rId47"/>
    <p:sldId id="279" r:id="rId48"/>
    <p:sldId id="323" r:id="rId49"/>
    <p:sldId id="322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7F0E1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936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75661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s://moodle.uwtsd.ac.uk/mod/page/view.php?id=475604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1.png"/><Relationship Id="rId4" Type="http://schemas.openxmlformats.org/officeDocument/2006/relationships/hyperlink" Target="https://libguides.leedsbeckett.ac.uk/home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13" Type="http://schemas.openxmlformats.org/officeDocument/2006/relationships/image" Target="../media/image47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Relationship Id="rId14" Type="http://schemas.openxmlformats.org/officeDocument/2006/relationships/image" Target="../media/image48.sv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5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There are 2 parts to Harvard referencing:</a:t>
            </a:r>
            <a:endParaRPr lang="en-GB"/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251781"/>
            <a:ext cx="5425803" cy="236487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948658D-F08E-A687-626F-90C3ED37C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87194" cy="36132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6000" dirty="0">
                <a:latin typeface="Calibri"/>
                <a:ea typeface="Calibri"/>
                <a:cs typeface="Calibri"/>
              </a:rPr>
              <a:t>Referencing your work, using football as an analogy.</a:t>
            </a:r>
          </a:p>
        </p:txBody>
      </p:sp>
      <p:pic>
        <p:nvPicPr>
          <p:cNvPr id="7" name="Picture Placeholder 6" descr="Football on corner arc of football field">
            <a:extLst>
              <a:ext uri="{FF2B5EF4-FFF2-40B4-BE49-F238E27FC236}">
                <a16:creationId xmlns:a16="http://schemas.microsoft.com/office/drawing/2014/main" id="{C3848EE7-4000-AC1C-4082-F8C8D004D3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484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038023" cy="449365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>
                <a:latin typeface="Calibri" panose="020F0502020204030204" pitchFamily="34" charset="0"/>
                <a:cs typeface="Calibri" panose="020F0502020204030204" pitchFamily="34" charset="0"/>
              </a:rPr>
              <a:t>Picking the best players for your team is crucial to winning a game. </a:t>
            </a:r>
          </a:p>
          <a:p>
            <a:pPr marL="0" indent="0">
              <a:buNone/>
            </a:pPr>
            <a:endParaRPr lang="en-GB" sz="30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Finding the best sources of information for your assignment, is crucial to producing good academic assignments.</a:t>
            </a:r>
          </a:p>
        </p:txBody>
      </p:sp>
      <p:pic>
        <p:nvPicPr>
          <p:cNvPr id="8" name="Picture 7" descr="Men shaking hands at soccer game">
            <a:extLst>
              <a:ext uri="{FF2B5EF4-FFF2-40B4-BE49-F238E27FC236}">
                <a16:creationId xmlns:a16="http://schemas.microsoft.com/office/drawing/2014/main" id="{EE13BDF0-14D1-A94F-DB06-A91D3B7D54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3901" y="1280646"/>
            <a:ext cx="7598099" cy="506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7242" y="1703624"/>
            <a:ext cx="3986461" cy="374992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30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Just as you would discuss and create a game plan in football; you gather ideas, information, and quotes from your sources. </a:t>
            </a:r>
          </a:p>
        </p:txBody>
      </p:sp>
      <p:pic>
        <p:nvPicPr>
          <p:cNvPr id="8" name="Picture 7" descr="Person holding a soccer ball">
            <a:extLst>
              <a:ext uri="{FF2B5EF4-FFF2-40B4-BE49-F238E27FC236}">
                <a16:creationId xmlns:a16="http://schemas.microsoft.com/office/drawing/2014/main" id="{F8237173-5AF1-7F87-1312-7054999F8A3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097" y="1270300"/>
            <a:ext cx="7641903" cy="509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9C08-E9C4-53B3-1ED0-5EF8F6E3B6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9700" y="1572824"/>
            <a:ext cx="3971307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In-text citations are a bit like quick passes in a football game. </a:t>
            </a:r>
          </a:p>
          <a:p>
            <a:pPr marL="0" indent="0">
              <a:buNone/>
            </a:pPr>
            <a:endParaRPr lang="en-GB" sz="30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Calibri"/>
                <a:ea typeface="Calibri"/>
                <a:cs typeface="Calibri"/>
              </a:rPr>
              <a:t>They provide brief information about the source at the point it is being referred to. 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888DC-3D59-D7B7-D166-BDDDD37C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In-text citation</a:t>
            </a:r>
          </a:p>
        </p:txBody>
      </p:sp>
      <p:pic>
        <p:nvPicPr>
          <p:cNvPr id="8" name="Picture 7" descr="A group of men playing football&#10;&#10;Description automatically generated">
            <a:extLst>
              <a:ext uri="{FF2B5EF4-FFF2-40B4-BE49-F238E27FC236}">
                <a16:creationId xmlns:a16="http://schemas.microsoft.com/office/drawing/2014/main" id="{E9E1D87F-FB69-3391-B875-5FE84E6284D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88426" y="1277909"/>
            <a:ext cx="7603574" cy="506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167651" cy="456565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At the end of the game, you will often see a list of all key plays and  players. 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Similarly, a reference list at the end of your work provides your reader with the full details to find and verify your sources. 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Reference List</a:t>
            </a:r>
          </a:p>
        </p:txBody>
      </p:sp>
      <p:pic>
        <p:nvPicPr>
          <p:cNvPr id="5" name="Picture 4" descr="Football goal in the net">
            <a:extLst>
              <a:ext uri="{FF2B5EF4-FFF2-40B4-BE49-F238E27FC236}">
                <a16:creationId xmlns:a16="http://schemas.microsoft.com/office/drawing/2014/main" id="{14C75CDF-7FF0-235C-C421-6B3FA5C7DC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406" b="1"/>
          <a:stretch/>
        </p:blipFill>
        <p:spPr>
          <a:xfrm>
            <a:off x="6373423" y="1266782"/>
            <a:ext cx="5818577" cy="50707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3414" y="2123412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Used to let you reader know when you have used the ideas or words of another. </a:t>
            </a:r>
            <a:endParaRPr lang="en-US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>
                <a:latin typeface="Arial"/>
                <a:ea typeface="+mn-lt"/>
                <a:cs typeface="+mn-lt"/>
              </a:rPr>
              <a:t>only:</a:t>
            </a:r>
            <a:endParaRPr lang="en-US" sz="220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>
                <a:latin typeface="Arial"/>
                <a:ea typeface="+mn-lt"/>
                <a:cs typeface="+mn-lt"/>
              </a:rPr>
              <a:t> </a:t>
            </a:r>
            <a:r>
              <a:rPr lang="en-US" sz="220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>
                <a:latin typeface="Calibri"/>
                <a:ea typeface="Calibri"/>
                <a:cs typeface="Calibri"/>
              </a:rPr>
              <a:t>:  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4741739" y="5391305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 </a:t>
            </a:r>
            <a:r>
              <a:rPr lang="en-GB" sz="2800" b="1" i="0">
                <a:solidFill>
                  <a:schemeClr val="accent2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(Smith, 2020).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8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800" err="1">
                <a:latin typeface="Calibri"/>
                <a:ea typeface="+mn-lt"/>
                <a:cs typeface="Calibri"/>
              </a:rPr>
              <a:t>synthesise</a:t>
            </a:r>
            <a:r>
              <a:rPr lang="en-US" sz="2800">
                <a:latin typeface="Calibri"/>
                <a:ea typeface="+mn-lt"/>
                <a:cs typeface="Calibri"/>
              </a:rPr>
              <a:t> from multiple sources. </a:t>
            </a:r>
            <a:endParaRPr lang="en-US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+mn-lt"/>
                <a:cs typeface="Calibri"/>
              </a:rPr>
              <a:t>Example: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(Smith, 2020; Thomas, 2021; Williams, 2024). </a:t>
            </a:r>
            <a:endParaRPr lang="en-US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Smith (2020),</a:t>
            </a:r>
            <a:r>
              <a:rPr lang="en-US" sz="2800" b="1">
                <a:latin typeface="Calibri"/>
                <a:ea typeface="Calibri"/>
                <a:cs typeface="Calibri"/>
              </a:rPr>
              <a:t> e</a:t>
            </a:r>
            <a:r>
              <a:rPr lang="en-GB" sz="2800" b="1" i="0" err="1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ffective</a:t>
            </a: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communication is crucial for team success.</a:t>
            </a: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5858731" y="5429633"/>
            <a:ext cx="6089983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4865406" y="5144520"/>
            <a:ext cx="713339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604277" y="5518923"/>
            <a:ext cx="6384258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9FD1AE22-342E-D32B-AA67-4E16C94D75B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t="2632" b="2820"/>
          <a:stretch/>
        </p:blipFill>
        <p:spPr>
          <a:xfrm>
            <a:off x="3230461" y="1320515"/>
            <a:ext cx="4981685" cy="495562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75DF1-6026-A460-F971-B3B985A0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Answers...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40440D29-0672-89E8-BEC2-194325832B6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600938" y="517003"/>
            <a:ext cx="6477789" cy="598927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A76E8A-4AB5-AA8D-7634-B6F56E3D5F26}"/>
              </a:ext>
            </a:extLst>
          </p:cNvPr>
          <p:cNvSpPr txBox="1"/>
          <p:nvPr/>
        </p:nvSpPr>
        <p:spPr>
          <a:xfrm>
            <a:off x="530086" y="2981739"/>
            <a:ext cx="31672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 Light"/>
                <a:cs typeface="Calibri Light"/>
              </a:rPr>
              <a:t>Surname, date, page number (if required). </a:t>
            </a:r>
          </a:p>
        </p:txBody>
      </p:sp>
    </p:spTree>
    <p:extLst>
      <p:ext uri="{BB962C8B-B14F-4D97-AF65-F5344CB8AC3E}">
        <p14:creationId xmlns:p14="http://schemas.microsoft.com/office/powerpoint/2010/main" val="2664155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A0F38D-F57E-14D3-1009-3F88EB9AFEF9}"/>
              </a:ext>
            </a:extLst>
          </p:cNvPr>
          <p:cNvSpPr txBox="1"/>
          <p:nvPr/>
        </p:nvSpPr>
        <p:spPr>
          <a:xfrm>
            <a:off x="344557" y="3048000"/>
            <a:ext cx="2557669" cy="31700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Calibri"/>
                <a:cs typeface="Calibri"/>
              </a:rPr>
              <a:t>NOTE:</a:t>
            </a:r>
            <a:endParaRPr lang="en-US" b="1"/>
          </a:p>
          <a:p>
            <a:r>
              <a:rPr lang="en-US" sz="2000"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>
                <a:ea typeface="Calibri"/>
                <a:cs typeface="Calibri"/>
              </a:rPr>
              <a:t>et.al.</a:t>
            </a:r>
            <a:r>
              <a:rPr lang="en-US" sz="2000">
                <a:ea typeface="Calibri"/>
                <a:cs typeface="Calibri"/>
              </a:rPr>
              <a:t> in the </a:t>
            </a:r>
            <a:r>
              <a:rPr lang="en-US" sz="2000" b="1">
                <a:ea typeface="Calibri"/>
                <a:cs typeface="Calibri"/>
              </a:rPr>
              <a:t>in-text citation</a:t>
            </a:r>
            <a:r>
              <a:rPr lang="en-US" sz="2000">
                <a:ea typeface="Calibri"/>
                <a:cs typeface="Calibri"/>
              </a:rPr>
              <a:t> </a:t>
            </a:r>
            <a:r>
              <a:rPr lang="en-US" sz="2000" b="1">
                <a:ea typeface="Calibri"/>
                <a:cs typeface="Calibri"/>
              </a:rPr>
              <a:t>only.</a:t>
            </a:r>
            <a:r>
              <a:rPr lang="en-US" sz="2000">
                <a:ea typeface="Calibri"/>
                <a:cs typeface="Calibri"/>
              </a:rPr>
              <a:t> </a:t>
            </a:r>
            <a:endParaRPr lang="en-US"/>
          </a:p>
          <a:p>
            <a:endParaRPr lang="en-US" sz="2000">
              <a:ea typeface="Calibri"/>
              <a:cs typeface="Calibri"/>
            </a:endParaRPr>
          </a:p>
          <a:p>
            <a:r>
              <a:rPr lang="en-US" sz="2000" b="1">
                <a:solidFill>
                  <a:srgbClr val="FF0000"/>
                </a:solidFill>
                <a:ea typeface="Calibri"/>
                <a:cs typeface="Calibri"/>
              </a:rPr>
              <a:t>Example:</a:t>
            </a:r>
          </a:p>
          <a:p>
            <a:r>
              <a:rPr lang="en-US" sz="2000">
                <a:ea typeface="Calibri"/>
                <a:cs typeface="Calibri"/>
              </a:rPr>
              <a:t> (Rogers, </a:t>
            </a:r>
            <a:r>
              <a:rPr lang="en-US" sz="2000" i="1">
                <a:ea typeface="Calibri"/>
                <a:cs typeface="Calibri"/>
              </a:rPr>
              <a:t>et.al., 2023).</a:t>
            </a:r>
          </a:p>
          <a:p>
            <a:endParaRPr lang="en-US" sz="2000" i="1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740082" cy="19389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/>
              <a:t>Explore articles </a:t>
            </a:r>
            <a:r>
              <a:rPr lang="en-GB" sz="2400" dirty="0"/>
              <a:t>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Cite Them Right: </a:t>
            </a:r>
            <a:r>
              <a:rPr lang="en-GB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Harvard Referencing: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>
                <a:latin typeface="Calibri"/>
                <a:ea typeface="Calibri"/>
                <a:cs typeface="Calibri"/>
              </a:rPr>
              <a:t>(</a:t>
            </a:r>
            <a:r>
              <a:rPr lang="en-GB" err="1">
                <a:latin typeface="Calibri"/>
                <a:ea typeface="Calibri"/>
                <a:cs typeface="Calibri"/>
              </a:rPr>
              <a:t>infoskills</a:t>
            </a:r>
            <a:r>
              <a:rPr lang="en-GB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>
                <a:latin typeface="Calibri"/>
                <a:ea typeface="Calibri"/>
                <a:cs typeface="Calibri"/>
              </a:rPr>
              <a:t>alphabetically</a:t>
            </a:r>
            <a:r>
              <a:rPr lang="en-US" sz="240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</a:t>
            </a:r>
            <a:r>
              <a:rPr lang="en-US" sz="2400" b="1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>
                <a:latin typeface="Calibri"/>
                <a:ea typeface="Calibri"/>
                <a:cs typeface="Calibri"/>
              </a:rPr>
              <a:t>E.g</a:t>
            </a:r>
            <a:r>
              <a:rPr lang="en-US" sz="240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>
                <a:latin typeface="Calibri"/>
                <a:ea typeface="Calibri"/>
                <a:cs typeface="Calibri"/>
              </a:rPr>
              <a:t>    (Author).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>
                <a:latin typeface="Calibri"/>
                <a:ea typeface="Calibri"/>
                <a:cs typeface="Calibri"/>
              </a:rPr>
              <a:t>   (Date published).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>
                <a:latin typeface="Calibri"/>
                <a:ea typeface="Calibri"/>
                <a:cs typeface="Calibri"/>
              </a:rPr>
              <a:t>  (Title).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r>
              <a:rPr lang="en-US">
                <a:latin typeface="Calibri"/>
                <a:ea typeface="Calibri"/>
                <a:cs typeface="Calibri"/>
              </a:rPr>
              <a:t> (Location).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8264D-D28E-601D-F295-B1CBF16A3EF4}"/>
              </a:ext>
            </a:extLst>
          </p:cNvPr>
          <p:cNvSpPr txBox="1"/>
          <p:nvPr/>
        </p:nvSpPr>
        <p:spPr>
          <a:xfrm>
            <a:off x="9078807" y="5015623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4" name="Content Placeholder 3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0127FB6F-0948-F605-E550-45EF167FC8E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51003" y="1406733"/>
            <a:ext cx="7742466" cy="4918595"/>
          </a:xfrm>
        </p:spPr>
      </p:pic>
    </p:spTree>
    <p:extLst>
      <p:ext uri="{BB962C8B-B14F-4D97-AF65-F5344CB8AC3E}">
        <p14:creationId xmlns:p14="http://schemas.microsoft.com/office/powerpoint/2010/main" val="41762032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0" y="2024848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F75BF9-2C85-178E-F8EE-43E95444FEE0}"/>
              </a:ext>
            </a:extLst>
          </p:cNvPr>
          <p:cNvSpPr txBox="1"/>
          <p:nvPr/>
        </p:nvSpPr>
        <p:spPr>
          <a:xfrm>
            <a:off x="504253" y="5418983"/>
            <a:ext cx="2841246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(Thompson, 2017)</a:t>
            </a: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533F6B9-6A71-4837-9092-90D9202A7A9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58919" y="1378220"/>
            <a:ext cx="7494367" cy="4925072"/>
          </a:xfrm>
        </p:spPr>
      </p:pic>
    </p:spTree>
    <p:extLst>
      <p:ext uri="{BB962C8B-B14F-4D97-AF65-F5344CB8AC3E}">
        <p14:creationId xmlns:p14="http://schemas.microsoft.com/office/powerpoint/2010/main" val="41736161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E49DEA-3A8E-4175-0115-9E268914246B}"/>
              </a:ext>
            </a:extLst>
          </p:cNvPr>
          <p:cNvSpPr txBox="1"/>
          <p:nvPr/>
        </p:nvSpPr>
        <p:spPr>
          <a:xfrm>
            <a:off x="9554029" y="5258484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(Holford, 2022)</a:t>
            </a: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21124" y="1392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9643116" y="2274838"/>
            <a:ext cx="242776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close-up of a list&#10;&#10;Description automatically generated">
            <a:extLst>
              <a:ext uri="{FF2B5EF4-FFF2-40B4-BE49-F238E27FC236}">
                <a16:creationId xmlns:a16="http://schemas.microsoft.com/office/drawing/2014/main" id="{EE485600-D6C1-1B61-D08C-2811C1DF6B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367652" y="1309724"/>
            <a:ext cx="7850539" cy="4856579"/>
          </a:xfrm>
        </p:spPr>
      </p:pic>
    </p:spTree>
    <p:extLst>
      <p:ext uri="{BB962C8B-B14F-4D97-AF65-F5344CB8AC3E}">
        <p14:creationId xmlns:p14="http://schemas.microsoft.com/office/powerpoint/2010/main" val="7428009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err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err="1">
                <a:latin typeface="Calibri"/>
                <a:ea typeface="Calibri"/>
                <a:cs typeface="Calibri"/>
              </a:rPr>
              <a:t>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5106662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535887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6AD734AA-D580-A577-C391-95CCCA299BF0}"/>
              </a:ext>
            </a:extLst>
          </p:cNvPr>
          <p:cNvSpPr/>
          <p:nvPr/>
        </p:nvSpPr>
        <p:spPr>
          <a:xfrm>
            <a:off x="10187364" y="4013082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A5D69B-A0B2-E77D-0206-83A4F645EBE2}"/>
              </a:ext>
            </a:extLst>
          </p:cNvPr>
          <p:cNvSpPr txBox="1"/>
          <p:nvPr/>
        </p:nvSpPr>
        <p:spPr>
          <a:xfrm>
            <a:off x="10658453" y="3710013"/>
            <a:ext cx="153254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Calibri"/>
                <a:ea typeface="Calibri"/>
                <a:cs typeface="Calibri"/>
              </a:rPr>
              <a:t>Chapter in an edited book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30521" y="866341"/>
            <a:ext cx="6981851" cy="4451742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70453" y="4358691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424497" y="5307717"/>
            <a:ext cx="34988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Search for and explore research and ideas from different sources.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658922" y="1711998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772243" y="5270363"/>
            <a:ext cx="33937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96490a5-0429-499a-a254-a60426c02ef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7" ma:contentTypeDescription="Create a new document." ma:contentTypeScope="" ma:versionID="f25ebc4125f0229021c793c8ede942af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50d60da4b5efd2c6f36df3c8009c7783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openxmlformats.org/package/2006/metadata/core-properties"/>
    <ds:schemaRef ds:uri="http://schemas.microsoft.com/office/2006/documentManagement/types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80FE9C2-B025-419B-889B-FEAEBC03CE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2</TotalTime>
  <Words>2099</Words>
  <Application>Microsoft Office PowerPoint</Application>
  <PresentationFormat>Widescreen</PresentationFormat>
  <Paragraphs>265</Paragraphs>
  <Slides>44</Slides>
  <Notes>10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office theme</vt:lpstr>
      <vt:lpstr>UWTSD’s Intro to Harvard Referencing </vt:lpstr>
      <vt:lpstr>Background</vt:lpstr>
      <vt:lpstr>Harvard Referencing</vt:lpstr>
      <vt:lpstr>PowerPoint Presentation</vt:lpstr>
      <vt:lpstr>PowerPoint Presentation</vt:lpstr>
      <vt:lpstr>Finding Sources</vt:lpstr>
      <vt:lpstr>Information</vt:lpstr>
      <vt:lpstr>In-text citation</vt:lpstr>
      <vt:lpstr>Reference List</vt:lpstr>
      <vt:lpstr>Writing your references</vt:lpstr>
      <vt:lpstr>Integrating sources into your work</vt:lpstr>
      <vt:lpstr>Quoting v Paraphrasing</vt:lpstr>
      <vt:lpstr>Paraphrasing example...</vt:lpstr>
      <vt:lpstr>Parenthetical citation</vt:lpstr>
      <vt:lpstr>Narrative citation</vt:lpstr>
      <vt:lpstr>Quoting</vt:lpstr>
      <vt:lpstr>Example:</vt:lpstr>
      <vt:lpstr>Examples: Direct (short) quote</vt:lpstr>
      <vt:lpstr>Which citation is correct?</vt:lpstr>
      <vt:lpstr>Answers...</vt:lpstr>
      <vt:lpstr>PowerPoint Presentation</vt:lpstr>
      <vt:lpstr>PowerPoint Presentation</vt:lpstr>
      <vt:lpstr>Useful Resources</vt:lpstr>
      <vt:lpstr>The reference list…</vt:lpstr>
      <vt:lpstr>Reference List: book</vt:lpstr>
      <vt:lpstr>Copyright page...</vt:lpstr>
      <vt:lpstr>Your turn...</vt:lpstr>
      <vt:lpstr>Edited book: Chapter</vt:lpstr>
      <vt:lpstr>Reference List: journal article</vt:lpstr>
      <vt:lpstr>Finding the Information</vt:lpstr>
      <vt:lpstr>Your turn...</vt:lpstr>
      <vt:lpstr>Web page</vt:lpstr>
      <vt:lpstr>Webpage</vt:lpstr>
      <vt:lpstr>Your turn...</vt:lpstr>
      <vt:lpstr>Alphabetical reference list example</vt:lpstr>
      <vt:lpstr>Alphabetical reference list example</vt:lpstr>
      <vt:lpstr>PowerPoint Presentation</vt:lpstr>
      <vt:lpstr>Useful resources</vt:lpstr>
      <vt:lpstr>Useful resources</vt:lpstr>
      <vt:lpstr>Useful resources</vt:lpstr>
      <vt:lpstr>Citation manager tools</vt:lpstr>
      <vt:lpstr>Referencing Process</vt:lpstr>
      <vt:lpstr>Useful Resource Links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Andrew Thomas</cp:lastModifiedBy>
  <cp:revision>56</cp:revision>
  <dcterms:created xsi:type="dcterms:W3CDTF">2019-08-13T10:59:48Z</dcterms:created>
  <dcterms:modified xsi:type="dcterms:W3CDTF">2025-05-14T21:06:23Z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