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 id="2147483780" r:id="rId2"/>
    <p:sldMasterId id="2147483792" r:id="rId3"/>
    <p:sldMasterId id="2147483804" r:id="rId4"/>
    <p:sldMasterId id="2147483816" r:id="rId5"/>
    <p:sldMasterId id="2147483828" r:id="rId6"/>
    <p:sldMasterId id="2147483840" r:id="rId7"/>
    <p:sldMasterId id="2147483852" r:id="rId8"/>
    <p:sldMasterId id="2147483864" r:id="rId9"/>
  </p:sldMasterIdLst>
  <p:notesMasterIdLst>
    <p:notesMasterId r:id="rId71"/>
  </p:notesMasterIdLst>
  <p:handoutMasterIdLst>
    <p:handoutMasterId r:id="rId72"/>
  </p:handoutMasterIdLst>
  <p:sldIdLst>
    <p:sldId id="256" r:id="rId10"/>
    <p:sldId id="307" r:id="rId11"/>
    <p:sldId id="308" r:id="rId12"/>
    <p:sldId id="311" r:id="rId13"/>
    <p:sldId id="312" r:id="rId14"/>
    <p:sldId id="309" r:id="rId15"/>
    <p:sldId id="310" r:id="rId16"/>
    <p:sldId id="313" r:id="rId17"/>
    <p:sldId id="314" r:id="rId18"/>
    <p:sldId id="316" r:id="rId19"/>
    <p:sldId id="315" r:id="rId20"/>
    <p:sldId id="320" r:id="rId21"/>
    <p:sldId id="317" r:id="rId22"/>
    <p:sldId id="318" r:id="rId23"/>
    <p:sldId id="319" r:id="rId24"/>
    <p:sldId id="321" r:id="rId25"/>
    <p:sldId id="322" r:id="rId26"/>
    <p:sldId id="323" r:id="rId27"/>
    <p:sldId id="324" r:id="rId28"/>
    <p:sldId id="325" r:id="rId29"/>
    <p:sldId id="326" r:id="rId30"/>
    <p:sldId id="329" r:id="rId31"/>
    <p:sldId id="327" r:id="rId32"/>
    <p:sldId id="334" r:id="rId33"/>
    <p:sldId id="331" r:id="rId34"/>
    <p:sldId id="333" r:id="rId35"/>
    <p:sldId id="335" r:id="rId36"/>
    <p:sldId id="336" r:id="rId37"/>
    <p:sldId id="337" r:id="rId38"/>
    <p:sldId id="338" r:id="rId39"/>
    <p:sldId id="339" r:id="rId40"/>
    <p:sldId id="340" r:id="rId41"/>
    <p:sldId id="341" r:id="rId42"/>
    <p:sldId id="342" r:id="rId43"/>
    <p:sldId id="343" r:id="rId44"/>
    <p:sldId id="344" r:id="rId45"/>
    <p:sldId id="345" r:id="rId46"/>
    <p:sldId id="346" r:id="rId47"/>
    <p:sldId id="347" r:id="rId48"/>
    <p:sldId id="348" r:id="rId49"/>
    <p:sldId id="349" r:id="rId50"/>
    <p:sldId id="350" r:id="rId51"/>
    <p:sldId id="351" r:id="rId52"/>
    <p:sldId id="352" r:id="rId53"/>
    <p:sldId id="353" r:id="rId54"/>
    <p:sldId id="354" r:id="rId55"/>
    <p:sldId id="355" r:id="rId56"/>
    <p:sldId id="356" r:id="rId57"/>
    <p:sldId id="357" r:id="rId58"/>
    <p:sldId id="358" r:id="rId59"/>
    <p:sldId id="359" r:id="rId60"/>
    <p:sldId id="361" r:id="rId61"/>
    <p:sldId id="360" r:id="rId62"/>
    <p:sldId id="362" r:id="rId63"/>
    <p:sldId id="363" r:id="rId64"/>
    <p:sldId id="364" r:id="rId65"/>
    <p:sldId id="365" r:id="rId66"/>
    <p:sldId id="366" r:id="rId67"/>
    <p:sldId id="368" r:id="rId68"/>
    <p:sldId id="367" r:id="rId69"/>
    <p:sldId id="369" r:id="rId70"/>
  </p:sldIdLst>
  <p:sldSz cx="9144000" cy="6858000" type="screen4x3"/>
  <p:notesSz cx="6858000" cy="9144000"/>
  <p:custDataLst>
    <p:tags r:id="rId7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FFF00"/>
    <a:srgbClr val="FF0066"/>
    <a:srgbClr val="009A46"/>
    <a:srgbClr val="C5B991"/>
    <a:srgbClr val="00CC00"/>
    <a:srgbClr val="FF9900"/>
    <a:srgbClr val="FFFF66"/>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867" autoAdjust="0"/>
    <p:restoredTop sz="91373" autoAdjust="0"/>
  </p:normalViewPr>
  <p:slideViewPr>
    <p:cSldViewPr>
      <p:cViewPr varScale="1">
        <p:scale>
          <a:sx n="75" d="100"/>
          <a:sy n="75" d="100"/>
        </p:scale>
        <p:origin x="1152" y="58"/>
      </p:cViewPr>
      <p:guideLst>
        <p:guide orient="horz" pos="2160"/>
        <p:guide pos="2880"/>
      </p:guideLst>
    </p:cSldViewPr>
  </p:slideViewPr>
  <p:notesTextViewPr>
    <p:cViewPr>
      <p:scale>
        <a:sx n="1" d="1"/>
        <a:sy n="1" d="1"/>
      </p:scale>
      <p:origin x="0" y="0"/>
    </p:cViewPr>
  </p:notesTextViewPr>
  <p:notesViewPr>
    <p:cSldViewPr>
      <p:cViewPr varScale="1">
        <p:scale>
          <a:sx n="85" d="100"/>
          <a:sy n="85" d="100"/>
        </p:scale>
        <p:origin x="-3198"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16" Type="http://schemas.openxmlformats.org/officeDocument/2006/relationships/slide" Target="slides/slide7.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slide" Target="slides/slide49.xml"/><Relationship Id="rId66" Type="http://schemas.openxmlformats.org/officeDocument/2006/relationships/slide" Target="slides/slide57.xml"/><Relationship Id="rId74" Type="http://schemas.openxmlformats.org/officeDocument/2006/relationships/presProps" Target="presProps.xml"/><Relationship Id="rId5" Type="http://schemas.openxmlformats.org/officeDocument/2006/relationships/slideMaster" Target="slideMasters/slideMaster5.xml"/><Relationship Id="rId61" Type="http://schemas.openxmlformats.org/officeDocument/2006/relationships/slide" Target="slides/slide52.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slide" Target="slides/slide55.xml"/><Relationship Id="rId69" Type="http://schemas.openxmlformats.org/officeDocument/2006/relationships/slide" Target="slides/slide60.xml"/><Relationship Id="rId77" Type="http://schemas.openxmlformats.org/officeDocument/2006/relationships/tableStyles" Target="tableStyles.xml"/><Relationship Id="rId8" Type="http://schemas.openxmlformats.org/officeDocument/2006/relationships/slideMaster" Target="slideMasters/slideMaster8.xml"/><Relationship Id="rId51" Type="http://schemas.openxmlformats.org/officeDocument/2006/relationships/slide" Target="slides/slide42.xml"/><Relationship Id="rId72" Type="http://schemas.openxmlformats.org/officeDocument/2006/relationships/handoutMaster" Target="handoutMasters/handoutMaster1.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slide" Target="slides/slide58.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slide" Target="slides/slide61.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tags" Target="tags/tag1.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openxmlformats.org/officeDocument/2006/relationships/theme" Target="theme/theme1.xml"/><Relationship Id="rId7" Type="http://schemas.openxmlformats.org/officeDocument/2006/relationships/slideMaster" Target="slideMasters/slideMaster7.xml"/><Relationship Id="rId71" Type="http://schemas.openxmlformats.org/officeDocument/2006/relationships/notesMaster" Target="notesMasters/notesMaster1.xml"/><Relationship Id="rId2" Type="http://schemas.openxmlformats.org/officeDocument/2006/relationships/slideMaster" Target="slideMasters/slideMaster2.xml"/><Relationship Id="rId29" Type="http://schemas.openxmlformats.org/officeDocument/2006/relationships/slide" Target="slides/slide20.xml"/></Relationships>
</file>

<file path=ppt/charts/_rels/chart1.xml.rels><?xml version="1.0" encoding="UTF-8" standalone="yes"?>
<Relationships xmlns="http://schemas.openxmlformats.org/package/2006/relationships"><Relationship Id="rId3" Type="http://schemas.openxmlformats.org/officeDocument/2006/relationships/oleObject" Target="file:///C:\Users\xixid\Dropbox\Academy%20of%20Sinology\HPAN5018%20-%20IPE\Part%202%20-%20Institutional%20Designs\Day%205%20&amp;%206%20-%20Anglo-Saxon%20vs.%20Rhineland%20Models\Historical%20change%20in%20pay-for-performance%20sensitivity.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013783583794673E-2"/>
          <c:y val="2.8599164994458273E-2"/>
          <c:w val="0.9131908561522516"/>
          <c:h val="0.66080960407864631"/>
        </c:manualLayout>
      </c:layout>
      <c:scatterChart>
        <c:scatterStyle val="smoothMarker"/>
        <c:varyColors val="0"/>
        <c:ser>
          <c:idx val="0"/>
          <c:order val="0"/>
          <c:tx>
            <c:strRef>
              <c:f>Sheet1!$B$1</c:f>
              <c:strCache>
                <c:ptCount val="1"/>
                <c:pt idx="0">
                  <c:v>Median elasticity</c:v>
                </c:pt>
              </c:strCache>
            </c:strRef>
          </c:tx>
          <c:spPr>
            <a:ln w="9525" cap="rnd">
              <a:solidFill>
                <a:schemeClr val="accent1">
                  <a:alpha val="50000"/>
                </a:schemeClr>
              </a:solidFill>
              <a:round/>
            </a:ln>
            <a:effectLst/>
          </c:spPr>
          <c:marker>
            <c:symbol val="diamond"/>
            <c:size val="6"/>
            <c:spPr>
              <a:solidFill>
                <a:schemeClr val="lt1"/>
              </a:solidFill>
              <a:ln w="15875">
                <a:solidFill>
                  <a:schemeClr val="accent1"/>
                </a:solidFill>
                <a:round/>
              </a:ln>
              <a:effectLst/>
            </c:spPr>
          </c:marker>
          <c:xVal>
            <c:numRef>
              <c:f>Sheet1!$A$2:$A$16</c:f>
              <c:numCache>
                <c:formatCode>General</c:formatCode>
                <c:ptCount val="15"/>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numCache>
            </c:numRef>
          </c:xVal>
          <c:yVal>
            <c:numRef>
              <c:f>Sheet1!$B$2:$B$16</c:f>
              <c:numCache>
                <c:formatCode>General</c:formatCode>
                <c:ptCount val="15"/>
                <c:pt idx="0">
                  <c:v>1.17</c:v>
                </c:pt>
                <c:pt idx="1">
                  <c:v>1.4</c:v>
                </c:pt>
                <c:pt idx="2">
                  <c:v>1.5</c:v>
                </c:pt>
                <c:pt idx="3">
                  <c:v>1.71</c:v>
                </c:pt>
                <c:pt idx="4">
                  <c:v>2.02</c:v>
                </c:pt>
                <c:pt idx="5">
                  <c:v>1.91</c:v>
                </c:pt>
                <c:pt idx="6">
                  <c:v>2.2599999999999998</c:v>
                </c:pt>
                <c:pt idx="7">
                  <c:v>2.42</c:v>
                </c:pt>
                <c:pt idx="8">
                  <c:v>2.33</c:v>
                </c:pt>
                <c:pt idx="9">
                  <c:v>2.81</c:v>
                </c:pt>
                <c:pt idx="10">
                  <c:v>3.1</c:v>
                </c:pt>
                <c:pt idx="11">
                  <c:v>2.68</c:v>
                </c:pt>
                <c:pt idx="12">
                  <c:v>3.61</c:v>
                </c:pt>
                <c:pt idx="13">
                  <c:v>3.99</c:v>
                </c:pt>
                <c:pt idx="14">
                  <c:v>3.94</c:v>
                </c:pt>
              </c:numCache>
            </c:numRef>
          </c:yVal>
          <c:smooth val="1"/>
          <c:extLst>
            <c:ext xmlns:c16="http://schemas.microsoft.com/office/drawing/2014/chart" uri="{C3380CC4-5D6E-409C-BE32-E72D297353CC}">
              <c16:uniqueId val="{00000000-7A19-418A-A90B-4CAA86C8641B}"/>
            </c:ext>
          </c:extLst>
        </c:ser>
        <c:ser>
          <c:idx val="1"/>
          <c:order val="1"/>
          <c:tx>
            <c:strRef>
              <c:f>Sheet1!$C$1</c:f>
              <c:strCache>
                <c:ptCount val="1"/>
                <c:pt idx="0">
                  <c:v>Median change in CEO wealth per $100 change in firm value</c:v>
                </c:pt>
              </c:strCache>
            </c:strRef>
          </c:tx>
          <c:spPr>
            <a:ln w="9525" cap="rnd">
              <a:solidFill>
                <a:schemeClr val="accent2">
                  <a:alpha val="50000"/>
                </a:schemeClr>
              </a:solidFill>
              <a:round/>
            </a:ln>
            <a:effectLst/>
          </c:spPr>
          <c:marker>
            <c:symbol val="square"/>
            <c:size val="6"/>
            <c:spPr>
              <a:solidFill>
                <a:schemeClr val="lt1"/>
              </a:solidFill>
              <a:ln w="15875">
                <a:solidFill>
                  <a:schemeClr val="accent2"/>
                </a:solidFill>
                <a:round/>
              </a:ln>
              <a:effectLst/>
            </c:spPr>
          </c:marker>
          <c:xVal>
            <c:numRef>
              <c:f>Sheet1!$A$2:$A$16</c:f>
              <c:numCache>
                <c:formatCode>General</c:formatCode>
                <c:ptCount val="15"/>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numCache>
            </c:numRef>
          </c:xVal>
          <c:yVal>
            <c:numRef>
              <c:f>Sheet1!$C$2:$C$16</c:f>
              <c:numCache>
                <c:formatCode>General</c:formatCode>
                <c:ptCount val="15"/>
                <c:pt idx="0">
                  <c:v>2.5099999999999998</c:v>
                </c:pt>
                <c:pt idx="1">
                  <c:v>2.7</c:v>
                </c:pt>
                <c:pt idx="2">
                  <c:v>2.86</c:v>
                </c:pt>
                <c:pt idx="3">
                  <c:v>3.35</c:v>
                </c:pt>
                <c:pt idx="4">
                  <c:v>3.21</c:v>
                </c:pt>
                <c:pt idx="5">
                  <c:v>3.46</c:v>
                </c:pt>
                <c:pt idx="6">
                  <c:v>3.84</c:v>
                </c:pt>
                <c:pt idx="7">
                  <c:v>3.97</c:v>
                </c:pt>
                <c:pt idx="8">
                  <c:v>3.63</c:v>
                </c:pt>
                <c:pt idx="9">
                  <c:v>4.1100000000000003</c:v>
                </c:pt>
                <c:pt idx="10">
                  <c:v>3.64</c:v>
                </c:pt>
                <c:pt idx="11">
                  <c:v>4.22</c:v>
                </c:pt>
                <c:pt idx="12">
                  <c:v>4.63</c:v>
                </c:pt>
                <c:pt idx="13">
                  <c:v>5.3</c:v>
                </c:pt>
                <c:pt idx="14">
                  <c:v>5.29</c:v>
                </c:pt>
              </c:numCache>
            </c:numRef>
          </c:yVal>
          <c:smooth val="1"/>
          <c:extLst>
            <c:ext xmlns:c16="http://schemas.microsoft.com/office/drawing/2014/chart" uri="{C3380CC4-5D6E-409C-BE32-E72D297353CC}">
              <c16:uniqueId val="{00000001-7A19-418A-A90B-4CAA86C8641B}"/>
            </c:ext>
          </c:extLst>
        </c:ser>
        <c:ser>
          <c:idx val="2"/>
          <c:order val="2"/>
          <c:tx>
            <c:strRef>
              <c:f>Sheet1!$D$1</c:f>
              <c:strCache>
                <c:ptCount val="1"/>
                <c:pt idx="0">
                  <c:v>Median 10th to 90th dollar change (mil USD)</c:v>
                </c:pt>
              </c:strCache>
            </c:strRef>
          </c:tx>
          <c:spPr>
            <a:ln w="9525" cap="rnd">
              <a:solidFill>
                <a:schemeClr val="accent3">
                  <a:alpha val="50000"/>
                </a:schemeClr>
              </a:solidFill>
              <a:round/>
            </a:ln>
            <a:effectLst/>
          </c:spPr>
          <c:marker>
            <c:symbol val="triangle"/>
            <c:size val="6"/>
            <c:spPr>
              <a:solidFill>
                <a:schemeClr val="lt1"/>
              </a:solidFill>
              <a:ln w="15875">
                <a:solidFill>
                  <a:schemeClr val="accent3"/>
                </a:solidFill>
                <a:round/>
              </a:ln>
              <a:effectLst/>
            </c:spPr>
          </c:marker>
          <c:xVal>
            <c:numRef>
              <c:f>Sheet1!$A$2:$A$16</c:f>
              <c:numCache>
                <c:formatCode>General</c:formatCode>
                <c:ptCount val="15"/>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numCache>
            </c:numRef>
          </c:xVal>
          <c:yVal>
            <c:numRef>
              <c:f>Sheet1!$D$2:$D$16</c:f>
              <c:numCache>
                <c:formatCode>General</c:formatCode>
                <c:ptCount val="15"/>
                <c:pt idx="0">
                  <c:v>1.3959999999999999</c:v>
                </c:pt>
                <c:pt idx="1">
                  <c:v>1.631</c:v>
                </c:pt>
                <c:pt idx="2">
                  <c:v>1.6759999999999999</c:v>
                </c:pt>
                <c:pt idx="3">
                  <c:v>2.097</c:v>
                </c:pt>
                <c:pt idx="4">
                  <c:v>2.6709999999999998</c:v>
                </c:pt>
                <c:pt idx="5">
                  <c:v>2.8809999999999998</c:v>
                </c:pt>
                <c:pt idx="6">
                  <c:v>3.3180000000000001</c:v>
                </c:pt>
                <c:pt idx="7">
                  <c:v>3.8849999999999998</c:v>
                </c:pt>
                <c:pt idx="8">
                  <c:v>3.931</c:v>
                </c:pt>
                <c:pt idx="9">
                  <c:v>4.5170000000000003</c:v>
                </c:pt>
                <c:pt idx="10">
                  <c:v>5.2969999999999997</c:v>
                </c:pt>
                <c:pt idx="11">
                  <c:v>4.4240000000000004</c:v>
                </c:pt>
                <c:pt idx="12">
                  <c:v>6.7729999999999997</c:v>
                </c:pt>
                <c:pt idx="13">
                  <c:v>7.9290000000000003</c:v>
                </c:pt>
                <c:pt idx="14">
                  <c:v>9.2370000000000001</c:v>
                </c:pt>
              </c:numCache>
            </c:numRef>
          </c:yVal>
          <c:smooth val="1"/>
          <c:extLst>
            <c:ext xmlns:c16="http://schemas.microsoft.com/office/drawing/2014/chart" uri="{C3380CC4-5D6E-409C-BE32-E72D297353CC}">
              <c16:uniqueId val="{00000002-7A19-418A-A90B-4CAA86C8641B}"/>
            </c:ext>
          </c:extLst>
        </c:ser>
        <c:ser>
          <c:idx val="3"/>
          <c:order val="3"/>
          <c:tx>
            <c:strRef>
              <c:f>Sheet1!$E$1</c:f>
              <c:strCache>
                <c:ptCount val="1"/>
                <c:pt idx="0">
                  <c:v>Median 50th to 70th dollar change (mil USD)</c:v>
                </c:pt>
              </c:strCache>
            </c:strRef>
          </c:tx>
          <c:spPr>
            <a:ln w="9525" cap="rnd">
              <a:solidFill>
                <a:schemeClr val="accent4">
                  <a:alpha val="50000"/>
                </a:schemeClr>
              </a:solidFill>
              <a:round/>
            </a:ln>
            <a:effectLst/>
          </c:spPr>
          <c:marker>
            <c:symbol val="x"/>
            <c:size val="6"/>
            <c:spPr>
              <a:noFill/>
              <a:ln w="15875">
                <a:solidFill>
                  <a:schemeClr val="accent4"/>
                </a:solidFill>
                <a:round/>
              </a:ln>
              <a:effectLst/>
            </c:spPr>
          </c:marker>
          <c:xVal>
            <c:numRef>
              <c:f>Sheet1!$A$2:$A$16</c:f>
              <c:numCache>
                <c:formatCode>General</c:formatCode>
                <c:ptCount val="15"/>
                <c:pt idx="0">
                  <c:v>1980</c:v>
                </c:pt>
                <c:pt idx="1">
                  <c:v>1981</c:v>
                </c:pt>
                <c:pt idx="2">
                  <c:v>1982</c:v>
                </c:pt>
                <c:pt idx="3">
                  <c:v>1983</c:v>
                </c:pt>
                <c:pt idx="4">
                  <c:v>1984</c:v>
                </c:pt>
                <c:pt idx="5">
                  <c:v>1985</c:v>
                </c:pt>
                <c:pt idx="6">
                  <c:v>1986</c:v>
                </c:pt>
                <c:pt idx="7">
                  <c:v>1987</c:v>
                </c:pt>
                <c:pt idx="8">
                  <c:v>1988</c:v>
                </c:pt>
                <c:pt idx="9">
                  <c:v>1989</c:v>
                </c:pt>
                <c:pt idx="10">
                  <c:v>1990</c:v>
                </c:pt>
                <c:pt idx="11">
                  <c:v>1991</c:v>
                </c:pt>
                <c:pt idx="12">
                  <c:v>1992</c:v>
                </c:pt>
                <c:pt idx="13">
                  <c:v>1993</c:v>
                </c:pt>
                <c:pt idx="14">
                  <c:v>1994</c:v>
                </c:pt>
              </c:numCache>
            </c:numRef>
          </c:xVal>
          <c:yVal>
            <c:numRef>
              <c:f>Sheet1!$E$2:$E$16</c:f>
              <c:numCache>
                <c:formatCode>General</c:formatCode>
                <c:ptCount val="15"/>
                <c:pt idx="0">
                  <c:v>0.28100000000000003</c:v>
                </c:pt>
                <c:pt idx="1">
                  <c:v>0.32300000000000001</c:v>
                </c:pt>
                <c:pt idx="2">
                  <c:v>0.33400000000000002</c:v>
                </c:pt>
                <c:pt idx="3">
                  <c:v>0.41499999999999998</c:v>
                </c:pt>
                <c:pt idx="4">
                  <c:v>0.52300000000000002</c:v>
                </c:pt>
                <c:pt idx="5">
                  <c:v>0.56899999999999995</c:v>
                </c:pt>
                <c:pt idx="6">
                  <c:v>0.65400000000000003</c:v>
                </c:pt>
                <c:pt idx="7">
                  <c:v>0.76100000000000001</c:v>
                </c:pt>
                <c:pt idx="8">
                  <c:v>0.77</c:v>
                </c:pt>
                <c:pt idx="9">
                  <c:v>0.88700000000000001</c:v>
                </c:pt>
                <c:pt idx="10">
                  <c:v>1.034</c:v>
                </c:pt>
                <c:pt idx="11">
                  <c:v>0.873</c:v>
                </c:pt>
                <c:pt idx="12">
                  <c:v>1.333</c:v>
                </c:pt>
                <c:pt idx="13">
                  <c:v>1.56</c:v>
                </c:pt>
                <c:pt idx="14">
                  <c:v>1.823</c:v>
                </c:pt>
              </c:numCache>
            </c:numRef>
          </c:yVal>
          <c:smooth val="1"/>
          <c:extLst>
            <c:ext xmlns:c16="http://schemas.microsoft.com/office/drawing/2014/chart" uri="{C3380CC4-5D6E-409C-BE32-E72D297353CC}">
              <c16:uniqueId val="{00000003-7A19-418A-A90B-4CAA86C8641B}"/>
            </c:ext>
          </c:extLst>
        </c:ser>
        <c:dLbls>
          <c:showLegendKey val="0"/>
          <c:showVal val="0"/>
          <c:showCatName val="0"/>
          <c:showSerName val="0"/>
          <c:showPercent val="0"/>
          <c:showBubbleSize val="0"/>
        </c:dLbls>
        <c:axId val="833105103"/>
        <c:axId val="833106063"/>
      </c:scatterChart>
      <c:valAx>
        <c:axId val="833105103"/>
        <c:scaling>
          <c:orientation val="minMax"/>
          <c:max val="1994"/>
          <c:min val="1980"/>
        </c:scaling>
        <c:delete val="0"/>
        <c:axPos val="b"/>
        <c:majorGridlines>
          <c:spPr>
            <a:ln w="9525" cap="flat" cmpd="sng" algn="ctr">
              <a:solidFill>
                <a:schemeClr val="dk1">
                  <a:lumMod val="15000"/>
                  <a:lumOff val="85000"/>
                </a:schemeClr>
              </a:solidFill>
              <a:round/>
            </a:ln>
            <a:effectLst/>
          </c:spPr>
        </c:majorGridlines>
        <c:title>
          <c:tx>
            <c:rich>
              <a:bodyPr rot="0" spcFirstLastPara="1" vertOverflow="ellipsis" vert="horz" wrap="square" anchor="ctr" anchorCtr="1"/>
              <a:lstStyle/>
              <a:p>
                <a:pPr>
                  <a:defRPr sz="1197" b="1" i="0" u="none" strike="noStrike" kern="1200" baseline="0">
                    <a:solidFill>
                      <a:schemeClr val="dk1">
                        <a:lumMod val="65000"/>
                        <a:lumOff val="35000"/>
                      </a:schemeClr>
                    </a:solidFill>
                    <a:latin typeface="+mn-lt"/>
                    <a:ea typeface="+mn-ea"/>
                    <a:cs typeface="+mn-cs"/>
                  </a:defRPr>
                </a:pPr>
                <a:r>
                  <a:rPr lang="en-GB"/>
                  <a:t>Year</a:t>
                </a:r>
              </a:p>
            </c:rich>
          </c:tx>
          <c:overlay val="0"/>
          <c:spPr>
            <a:noFill/>
            <a:ln>
              <a:noFill/>
            </a:ln>
            <a:effectLst/>
          </c:spPr>
          <c:txPr>
            <a:bodyPr rot="0" spcFirstLastPara="1" vertOverflow="ellipsis" vert="horz" wrap="square" anchor="ctr" anchorCtr="1"/>
            <a:lstStyle/>
            <a:p>
              <a:pPr>
                <a:defRPr sz="1197" b="1" i="0" u="none" strike="noStrike" kern="1200" baseline="0">
                  <a:solidFill>
                    <a:schemeClr val="dk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dk1">
                <a:lumMod val="15000"/>
                <a:lumOff val="8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n-US"/>
          </a:p>
        </c:txPr>
        <c:crossAx val="833106063"/>
        <c:crosses val="autoZero"/>
        <c:crossBetween val="midCat"/>
      </c:valAx>
      <c:valAx>
        <c:axId val="833106063"/>
        <c:scaling>
          <c:orientation val="minMax"/>
        </c:scaling>
        <c:delete val="0"/>
        <c:axPos val="l"/>
        <c:majorGridlines>
          <c:spPr>
            <a:ln w="9525" cap="flat" cmpd="sng" algn="ctr">
              <a:solidFill>
                <a:schemeClr val="dk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dk1">
                <a:lumMod val="15000"/>
                <a:lumOff val="8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n-US"/>
          </a:p>
        </c:txPr>
        <c:crossAx val="833105103"/>
        <c:crosses val="autoZero"/>
        <c:crossBetween val="midCat"/>
      </c:valAx>
      <c:spPr>
        <a:pattFill prst="ltDnDiag">
          <a:fgClr>
            <a:schemeClr val="dk1">
              <a:lumMod val="15000"/>
              <a:lumOff val="85000"/>
            </a:schemeClr>
          </a:fgClr>
          <a:bgClr>
            <a:schemeClr val="lt1"/>
          </a:bgClr>
        </a:pattFill>
        <a:ln>
          <a:noFill/>
        </a:ln>
        <a:effectLst/>
      </c:spPr>
    </c:plotArea>
    <c:legend>
      <c:legendPos val="b"/>
      <c:overlay val="0"/>
      <c:spPr>
        <a:noFill/>
        <a:ln>
          <a:noFill/>
        </a:ln>
        <a:effectLst/>
      </c:spPr>
      <c:txPr>
        <a:bodyPr rot="0" spcFirstLastPara="1" vertOverflow="ellipsis" vert="horz" wrap="square" anchor="ctr" anchorCtr="1"/>
        <a:lstStyle/>
        <a:p>
          <a:pPr>
            <a:defRPr sz="1400" b="0" i="0" u="none" strike="noStrike" kern="1200" baseline="0">
              <a:solidFill>
                <a:schemeClr val="dk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1" i="0" u="none" strike="noStrike" kern="1200" spc="0" baseline="0">
                <a:solidFill>
                  <a:schemeClr val="tx1">
                    <a:lumMod val="65000"/>
                    <a:lumOff val="35000"/>
                  </a:schemeClr>
                </a:solidFill>
                <a:latin typeface="+mn-lt"/>
                <a:ea typeface="+mn-ea"/>
                <a:cs typeface="+mn-cs"/>
              </a:defRPr>
            </a:pPr>
            <a:r>
              <a:rPr lang="en-US" sz="2400" b="1" dirty="0"/>
              <a:t>Top three shareholders in German</a:t>
            </a:r>
            <a:r>
              <a:rPr lang="en-US" sz="2400" b="1" baseline="0" dirty="0"/>
              <a:t> companies</a:t>
            </a:r>
            <a:endParaRPr lang="en-US" sz="2400" b="1" dirty="0"/>
          </a:p>
        </c:rich>
      </c:tx>
      <c:overlay val="0"/>
      <c:spPr>
        <a:noFill/>
        <a:ln>
          <a:noFill/>
        </a:ln>
        <a:effectLst/>
      </c:spPr>
      <c:txPr>
        <a:bodyPr rot="0" spcFirstLastPara="1" vertOverflow="ellipsis" vert="horz" wrap="square" anchor="ctr" anchorCtr="1"/>
        <a:lstStyle/>
        <a:p>
          <a:pPr>
            <a:defRPr sz="1862"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8.1742962276774231E-2"/>
          <c:y val="0.16486371734061708"/>
          <c:w val="0.89864919458597092"/>
          <c:h val="0.61035485145158141"/>
        </c:manualLayout>
      </c:layout>
      <c:barChart>
        <c:barDir val="col"/>
        <c:grouping val="clustered"/>
        <c:varyColors val="0"/>
        <c:ser>
          <c:idx val="0"/>
          <c:order val="0"/>
          <c:tx>
            <c:strRef>
              <c:f>Sheet1!$B$1</c:f>
              <c:strCache>
                <c:ptCount val="1"/>
                <c:pt idx="0">
                  <c:v>Share ownership</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600"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Sheet1!$A$2:$A$4</c:f>
              <c:strCache>
                <c:ptCount val="3"/>
                <c:pt idx="0">
                  <c:v>Largest</c:v>
                </c:pt>
                <c:pt idx="1">
                  <c:v>Second largest</c:v>
                </c:pt>
                <c:pt idx="2">
                  <c:v>Third largest</c:v>
                </c:pt>
              </c:strCache>
            </c:strRef>
          </c:cat>
          <c:val>
            <c:numRef>
              <c:f>Sheet1!$B$2:$B$4</c:f>
              <c:numCache>
                <c:formatCode>0.00%</c:formatCode>
                <c:ptCount val="3"/>
                <c:pt idx="0">
                  <c:v>0.25330000000000003</c:v>
                </c:pt>
                <c:pt idx="1">
                  <c:v>5.33E-2</c:v>
                </c:pt>
                <c:pt idx="2">
                  <c:v>3.39E-2</c:v>
                </c:pt>
              </c:numCache>
            </c:numRef>
          </c:val>
          <c:extLst>
            <c:ext xmlns:c16="http://schemas.microsoft.com/office/drawing/2014/chart" uri="{C3380CC4-5D6E-409C-BE32-E72D297353CC}">
              <c16:uniqueId val="{00000000-4D03-4369-B323-312E7334C470}"/>
            </c:ext>
          </c:extLst>
        </c:ser>
        <c:dLbls>
          <c:showLegendKey val="0"/>
          <c:showVal val="0"/>
          <c:showCatName val="0"/>
          <c:showSerName val="0"/>
          <c:showPercent val="0"/>
          <c:showBubbleSize val="0"/>
        </c:dLbls>
        <c:gapWidth val="219"/>
        <c:overlap val="-27"/>
        <c:axId val="1508867199"/>
        <c:axId val="1508867679"/>
      </c:barChart>
      <c:catAx>
        <c:axId val="150886719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crossAx val="1508867679"/>
        <c:crosses val="autoZero"/>
        <c:auto val="1"/>
        <c:lblAlgn val="ctr"/>
        <c:lblOffset val="100"/>
        <c:noMultiLvlLbl val="0"/>
      </c:catAx>
      <c:valAx>
        <c:axId val="1508867679"/>
        <c:scaling>
          <c:orientation val="minMax"/>
        </c:scaling>
        <c:delete val="0"/>
        <c:axPos val="l"/>
        <c:majorGridlines>
          <c:spPr>
            <a:ln w="9525" cap="flat" cmpd="sng" algn="ctr">
              <a:solidFill>
                <a:schemeClr val="tx1">
                  <a:lumMod val="15000"/>
                  <a:lumOff val="85000"/>
                </a:schemeClr>
              </a:solidFill>
              <a:prstDash val="dash"/>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1508867199"/>
        <c:crosses val="autoZero"/>
        <c:crossBetween val="between"/>
      </c:valAx>
      <c:spPr>
        <a:noFill/>
        <a:ln>
          <a:noFill/>
        </a:ln>
        <a:effectLst/>
      </c:spPr>
    </c:plotArea>
    <c:legend>
      <c:legendPos val="b"/>
      <c:layout>
        <c:manualLayout>
          <c:xMode val="edge"/>
          <c:yMode val="edge"/>
          <c:x val="0.4055942823323555"/>
          <c:y val="0.90742022798839561"/>
          <c:w val="0.19207940919149813"/>
          <c:h val="5.555833192071874E-2"/>
        </c:manualLayout>
      </c:layout>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0">
  <cs:axisTitle>
    <cs:lnRef idx="0"/>
    <cs:fillRef idx="0"/>
    <cs:effectRef idx="0"/>
    <cs:fontRef idx="minor">
      <a:schemeClr val="dk1">
        <a:lumMod val="65000"/>
        <a:lumOff val="35000"/>
      </a:schemeClr>
    </cs:fontRef>
    <cs:defRPr sz="1197"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alpha val="54000"/>
          </a:schemeClr>
        </a:solidFill>
        <a:round/>
      </a:ln>
    </cs:spPr>
    <cs:defRPr sz="1197"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1197" kern="1200"/>
  </cs:chartArea>
  <cs:dataLabel>
    <cs:lnRef idx="0"/>
    <cs:fillRef idx="0"/>
    <cs:effectRef idx="0"/>
    <cs:fontRef idx="minor">
      <a:schemeClr val="dk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tx1"/>
    </cs:fontRef>
    <cs:spPr>
      <a:ln w="9525" cap="rnd">
        <a:solidFill>
          <a:schemeClr val="phClr">
            <a:alpha val="50000"/>
          </a:scheme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064"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15000"/>
            <a:lumOff val="8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1197"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spPr>
      <a:ln w="9525" cap="flat" cmpd="sng" algn="ctr">
        <a:solidFill>
          <a:schemeClr val="dk1">
            <a:lumMod val="15000"/>
            <a:lumOff val="85000"/>
            <a:alpha val="54000"/>
          </a:schemeClr>
        </a:solidFill>
        <a:round/>
      </a:ln>
    </cs:spPr>
    <cs:defRPr sz="1197"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2128"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spPr>
      <a:ln w="9525" cap="flat" cmpd="sng" algn="ctr">
        <a:solidFill>
          <a:schemeClr val="dk1">
            <a:lumMod val="15000"/>
            <a:lumOff val="85000"/>
            <a:alpha val="54000"/>
          </a:schemeClr>
        </a:solidFill>
        <a:round/>
      </a:ln>
    </cs:spPr>
    <cs:defRPr sz="1197"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1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F4903CD-FCCC-4FC0-9966-9444F692D80E}" type="datetimeFigureOut">
              <a:rPr lang="en-GB" smtClean="0"/>
              <a:t>04/07/2025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47D8732-DA2D-4588-B717-363D6187CADD}" type="slidenum">
              <a:rPr lang="en-GB" smtClean="0"/>
              <a:t>‹#›</a:t>
            </a:fld>
            <a:endParaRPr lang="en-GB"/>
          </a:p>
        </p:txBody>
      </p:sp>
    </p:spTree>
    <p:extLst>
      <p:ext uri="{BB962C8B-B14F-4D97-AF65-F5344CB8AC3E}">
        <p14:creationId xmlns:p14="http://schemas.microsoft.com/office/powerpoint/2010/main" val="31234276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825B7CD-052F-43AF-9589-E9C0B2708D40}" type="datetimeFigureOut">
              <a:rPr lang="en-GB" smtClean="0"/>
              <a:t>04/07/2025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94F88D-5672-4D13-9F93-5210D3BC47F3}" type="slidenum">
              <a:rPr lang="en-GB" smtClean="0"/>
              <a:t>‹#›</a:t>
            </a:fld>
            <a:endParaRPr lang="en-GB"/>
          </a:p>
        </p:txBody>
      </p:sp>
    </p:spTree>
    <p:extLst>
      <p:ext uri="{BB962C8B-B14F-4D97-AF65-F5344CB8AC3E}">
        <p14:creationId xmlns:p14="http://schemas.microsoft.com/office/powerpoint/2010/main" val="546266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Discussion Prompt: What are the potential advantages and disadvantages of each model?</a:t>
            </a:r>
          </a:p>
        </p:txBody>
      </p:sp>
      <p:sp>
        <p:nvSpPr>
          <p:cNvPr id="4" name="Slide Number Placeholder 3"/>
          <p:cNvSpPr>
            <a:spLocks noGrp="1"/>
          </p:cNvSpPr>
          <p:nvPr>
            <p:ph type="sldNum" sz="quarter" idx="5"/>
          </p:nvPr>
        </p:nvSpPr>
        <p:spPr/>
        <p:txBody>
          <a:bodyPr/>
          <a:lstStyle/>
          <a:p>
            <a:fld id="{0E94F88D-5672-4D13-9F93-5210D3BC47F3}" type="slidenum">
              <a:rPr lang="en-GB" smtClean="0"/>
              <a:t>7</a:t>
            </a:fld>
            <a:endParaRPr lang="en-GB"/>
          </a:p>
        </p:txBody>
      </p:sp>
    </p:spTree>
    <p:extLst>
      <p:ext uri="{BB962C8B-B14F-4D97-AF65-F5344CB8AC3E}">
        <p14:creationId xmlns:p14="http://schemas.microsoft.com/office/powerpoint/2010/main" val="10759302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bonus typically pays the CEO according to several performance measures. Sometimes these measures may be calculated over multiple years, in which case the bonus is known as a long-term incentive plan (LTIP). For each measure (say proﬁts), there’s a lower threshold (say £4 billion) that the leader must beat to receive any bonus at all; if she does, let’s assume she gets £1 million. Since we want performance to be great, not just good, the bonus increases if proﬁts rise above £4 billion. But we don’t want her to be paid too much, so we cap the bonus at £2 million once proﬁts reach £6 billion.</a:t>
            </a:r>
          </a:p>
        </p:txBody>
      </p:sp>
      <p:sp>
        <p:nvSpPr>
          <p:cNvPr id="4" name="Slide Number Placeholder 3"/>
          <p:cNvSpPr>
            <a:spLocks noGrp="1"/>
          </p:cNvSpPr>
          <p:nvPr>
            <p:ph type="sldNum" sz="quarter" idx="5"/>
          </p:nvPr>
        </p:nvSpPr>
        <p:spPr/>
        <p:txBody>
          <a:bodyPr/>
          <a:lstStyle/>
          <a:p>
            <a:fld id="{0E94F88D-5672-4D13-9F93-5210D3BC47F3}" type="slidenum">
              <a:rPr lang="en-GB" smtClean="0"/>
              <a:t>14</a:t>
            </a:fld>
            <a:endParaRPr lang="en-GB"/>
          </a:p>
        </p:txBody>
      </p:sp>
    </p:spTree>
    <p:extLst>
      <p:ext uri="{BB962C8B-B14F-4D97-AF65-F5344CB8AC3E}">
        <p14:creationId xmlns:p14="http://schemas.microsoft.com/office/powerpoint/2010/main" val="4073492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Performance shares work in a similar way. In Figure 5.3, the CEO receives 100,000 shares, worth £1 million at a share price of £10, if proﬁts are £4 billion. As proﬁts rise, she gets more shares, until a maximum of 280,000 if proﬁts are £6 billion. Above £6 billion, the number of shares doesn’t rise, but their value does (since higher proﬁts increase the share price).</a:t>
            </a:r>
          </a:p>
          <a:p>
            <a:endParaRPr lang="en-GB" dirty="0"/>
          </a:p>
          <a:p>
            <a:r>
              <a:rPr lang="en-GB" dirty="0"/>
              <a:t>A lower threshold seems critical for providing incentives, so that the CEO is rewarded only for good performance. The threshold also ensures fairness – ordinary employees don’t get a bonus for average results, so leaders shouldn’t either. We need to ﬁne- tune the lower target so that it’s stretching, but also achievable, otherwise it would provide no motivation.</a:t>
            </a:r>
          </a:p>
        </p:txBody>
      </p:sp>
      <p:sp>
        <p:nvSpPr>
          <p:cNvPr id="4" name="Slide Number Placeholder 3"/>
          <p:cNvSpPr>
            <a:spLocks noGrp="1"/>
          </p:cNvSpPr>
          <p:nvPr>
            <p:ph type="sldNum" sz="quarter" idx="5"/>
          </p:nvPr>
        </p:nvSpPr>
        <p:spPr/>
        <p:txBody>
          <a:bodyPr/>
          <a:lstStyle/>
          <a:p>
            <a:fld id="{0E94F88D-5672-4D13-9F93-5210D3BC47F3}" type="slidenum">
              <a:rPr lang="en-GB" smtClean="0"/>
              <a:t>15</a:t>
            </a:fld>
            <a:endParaRPr lang="en-GB"/>
          </a:p>
        </p:txBody>
      </p:sp>
    </p:spTree>
    <p:extLst>
      <p:ext uri="{BB962C8B-B14F-4D97-AF65-F5344CB8AC3E}">
        <p14:creationId xmlns:p14="http://schemas.microsoft.com/office/powerpoint/2010/main" val="16726208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July 4,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July 4,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July 4,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July 4,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July 4,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July 4,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July 4,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July 4,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July 4,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July 4,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04/07/2025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04/07/2025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04/07/2025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July 4,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July 4,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July 4,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July 4,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July 4,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04/07/2025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04/07/2025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04/07/2025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July 4,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July 4,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July 4,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July 4,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July 4,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July 4,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July 4,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July 4,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July 4,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333F43-3E86-47E4-BFBB-2476D384E1C6}"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July 4,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July 4,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July 4,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July 4,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8E1CE-37F8-4102-8DF9-852A0A51F293}"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451DEABC-D766-4322-8E78-B830FAE35C72}" type="datetime4">
              <a:rPr lang="en-US" smtClean="0"/>
              <a:pPr/>
              <a:t>July 4, 2025</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F38DF745-7D3F-47F4-83A3-874385CFAA69}" type="slidenum">
              <a:rPr lang="en-US" smtClean="0"/>
              <a:pPr/>
              <a:t>‹#›</a:t>
            </a:fld>
            <a:endParaRPr lang="en-US" dirty="0"/>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1200"/>
            <a:ext cx="8290800" cy="1371600"/>
          </a:xfrm>
        </p:spPr>
        <p:txBody>
          <a:bodyPr anchor="ctr" anchorCtr="0"/>
          <a:lstStyle/>
          <a:p>
            <a:r>
              <a:rPr kumimoji="0" lang="en-US" dirty="0"/>
              <a:t>Click to edit Master title style</a:t>
            </a:r>
          </a:p>
        </p:txBody>
      </p:sp>
      <p:sp>
        <p:nvSpPr>
          <p:cNvPr id="4" name="Date Placeholder 3"/>
          <p:cNvSpPr>
            <a:spLocks noGrp="1"/>
          </p:cNvSpPr>
          <p:nvPr>
            <p:ph type="dt" sz="half" idx="10"/>
          </p:nvPr>
        </p:nvSpPr>
        <p:spPr/>
        <p:txBody>
          <a:bodyPr/>
          <a:lstStyle/>
          <a:p>
            <a:fld id="{93333F43-3E86-47E4-BFBB-2476D384E1C6}"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
        <p:nvSpPr>
          <p:cNvPr id="8" name="Content Placeholder 7"/>
          <p:cNvSpPr>
            <a:spLocks noGrp="1"/>
          </p:cNvSpPr>
          <p:nvPr>
            <p:ph sz="quarter" idx="1"/>
          </p:nvPr>
        </p:nvSpPr>
        <p:spPr>
          <a:xfrm>
            <a:off x="914400" y="1522800"/>
            <a:ext cx="7772400" cy="4497000"/>
          </a:xfrm>
        </p:spPr>
        <p:txBody>
          <a:bodyPr vert="horz"/>
          <a:lstStyle>
            <a:lvl1pPr>
              <a:lnSpc>
                <a:spcPct val="100000"/>
              </a:lnSpc>
              <a:defRPr/>
            </a:lvl1pPr>
            <a:lvl2pPr marL="548640" indent="-228600">
              <a:lnSpc>
                <a:spcPct val="100000"/>
              </a:lnSpc>
              <a:buSzPct val="75000"/>
              <a:buFont typeface="Wingdings" panose="05000000000000000000" pitchFamily="2" charset="2"/>
              <a:buChar char="Ø"/>
              <a:defRPr/>
            </a:lvl2pPr>
            <a:lvl3pPr marL="822960" indent="-228600">
              <a:lnSpc>
                <a:spcPct val="100000"/>
              </a:lnSpc>
              <a:buClr>
                <a:schemeClr val="accent2">
                  <a:lumMod val="60000"/>
                  <a:lumOff val="40000"/>
                </a:schemeClr>
              </a:buClr>
              <a:buSzPct val="70000"/>
              <a:buFont typeface="Wingdings" panose="05000000000000000000" pitchFamily="2" charset="2"/>
              <a:buChar char="ü"/>
              <a:defRPr/>
            </a:lvl3pPr>
            <a:lvl4pPr marL="1097280" indent="-228600">
              <a:lnSpc>
                <a:spcPct val="100000"/>
              </a:lnSpc>
              <a:buSzPct val="65000"/>
              <a:buFont typeface="Courier New" panose="02070309020205020404" pitchFamily="49" charset="0"/>
              <a:buChar char="o"/>
              <a:defRPr/>
            </a:lvl4pPr>
            <a:lvl5pPr>
              <a:lnSpc>
                <a:spcPct val="100000"/>
              </a:lnSpc>
              <a:defRPr/>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cxnSp>
        <p:nvCxnSpPr>
          <p:cNvPr id="7" name="Straight Connector 6"/>
          <p:cNvCxnSpPr/>
          <p:nvPr userDrawn="1"/>
        </p:nvCxnSpPr>
        <p:spPr>
          <a:xfrm>
            <a:off x="88454" y="1412776"/>
            <a:ext cx="8964000"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July 4, 2025</a:t>
            </a:fld>
            <a:endParaRPr lang="en-US" dirty="0"/>
          </a:p>
        </p:txBody>
      </p:sp>
      <p:sp>
        <p:nvSpPr>
          <p:cNvPr id="5" name="Footer Placeholder 4"/>
          <p:cNvSpPr>
            <a:spLocks noGrp="1"/>
          </p:cNvSpPr>
          <p:nvPr>
            <p:ph type="ftr" sz="quarter" idx="11"/>
          </p:nvPr>
        </p:nvSpPr>
        <p:spPr>
          <a:xfrm>
            <a:off x="800100" y="6172200"/>
            <a:ext cx="4000500" cy="457200"/>
          </a:xfrm>
        </p:spPr>
        <p:txBody>
          <a:bodyPr/>
          <a:lstStyle/>
          <a:p>
            <a:endParaRPr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dirty="0"/>
              <a:t>Click to edit Master title style</a:t>
            </a:r>
          </a:p>
        </p:txBody>
      </p:sp>
      <p:sp>
        <p:nvSpPr>
          <p:cNvPr id="5" name="Date Placeholder 4"/>
          <p:cNvSpPr>
            <a:spLocks noGrp="1"/>
          </p:cNvSpPr>
          <p:nvPr>
            <p:ph type="dt" sz="half" idx="10"/>
          </p:nvPr>
        </p:nvSpPr>
        <p:spPr/>
        <p:txBody>
          <a:bodyPr/>
          <a:lstStyle/>
          <a:p>
            <a:fld id="{79B19C71-EC74-44AF-B27E-FC7DC3C3A61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A5CDA29-3CBE-48EA-92AE-A996835462BA}" type="datetime4">
              <a:rPr lang="en-US" smtClean="0"/>
              <a:pPr/>
              <a:t>July 4,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July 4,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July 4,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July 4, 2025</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3131F9E-604E-4343-9F29-EF72E8231CAD}"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4A8E1CE-37F8-4102-8DF9-852A0A51F293}"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July 4,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July 4,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04/07/2025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July 4,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04/07/2025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July 4,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July 4,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17D0EFEE-2756-4A20-BF2A-63F0A94F99AC}" type="datetime4">
              <a:rPr lang="en-US" smtClean="0"/>
              <a:pPr/>
              <a:t>July 4, 2025</a:t>
            </a:fld>
            <a:endParaRPr lang="en-US" dirty="0"/>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dirty="0"/>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hdr="0" ft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dirty="0"/>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17D0EFEE-2756-4A20-BF2A-63F0A94F99AC}" type="datetime4">
              <a:rPr lang="en-US" smtClean="0"/>
              <a:pPr/>
              <a:t>July 4, 2025</a:t>
            </a:fld>
            <a:endParaRPr lang="en-US" dirty="0"/>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dirty="0"/>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hdr="0" ftr="0" dt="0"/>
  <p:txStyles>
    <p:titleStyle>
      <a:lvl1pPr algn="l" rtl="0" eaLnBrk="1" latinLnBrk="0" hangingPunct="1">
        <a:spcBef>
          <a:spcPct val="0"/>
        </a:spcBef>
        <a:buNone/>
        <a:defRPr kumimoji="0" sz="3500" kern="1200" baseline="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0.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90.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9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9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9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0.xml"/></Relationships>
</file>

<file path=ppt/slides/_rels/slide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2.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9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90.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5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90.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5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90.xml"/><Relationship Id="rId4" Type="http://schemas.openxmlformats.org/officeDocument/2006/relationships/image" Target="../media/image19.jpeg"/></Relationships>
</file>

<file path=ppt/slides/_rels/slide6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90.xml"/></Relationships>
</file>

<file path=ppt/slides/_rels/slide6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9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t>Clash of the Titans: Anglo-Saxon vs. Rhineland Corporate Governance</a:t>
            </a:r>
          </a:p>
        </p:txBody>
      </p:sp>
      <p:sp>
        <p:nvSpPr>
          <p:cNvPr id="6" name="Subtitle 2"/>
          <p:cNvSpPr>
            <a:spLocks noGrp="1"/>
          </p:cNvSpPr>
          <p:nvPr>
            <p:ph type="subTitle" idx="1"/>
          </p:nvPr>
        </p:nvSpPr>
        <p:spPr>
          <a:xfrm>
            <a:off x="1295400" y="3200400"/>
            <a:ext cx="6400800" cy="2892896"/>
          </a:xfrm>
        </p:spPr>
        <p:txBody>
          <a:bodyPr>
            <a:normAutofit/>
          </a:bodyPr>
          <a:lstStyle/>
          <a:p>
            <a:r>
              <a:rPr lang="en-GB" dirty="0"/>
              <a:t>Shareholders vs. Stakeholders: Two Competing Visions of Capitalism</a:t>
            </a:r>
          </a:p>
          <a:p>
            <a:endParaRPr lang="en-GB" dirty="0"/>
          </a:p>
          <a:p>
            <a:endParaRPr lang="en-GB" dirty="0"/>
          </a:p>
          <a:p>
            <a:r>
              <a:rPr lang="en-GB" dirty="0"/>
              <a:t>Xicheng Liu</a:t>
            </a:r>
          </a:p>
          <a:p>
            <a:r>
              <a:rPr lang="en-GB" dirty="0" err="1"/>
              <a:t>X.Liu</a:t>
            </a:r>
            <a:r>
              <a:rPr lang="en-GB" dirty="0"/>
              <a:t>@</a:t>
            </a:r>
            <a:r>
              <a:rPr lang="en-US" altLang="zh-CN" dirty="0" err="1"/>
              <a:t>uwtsd</a:t>
            </a:r>
            <a:r>
              <a:rPr lang="en-GB" dirty="0"/>
              <a:t>.ac.uk</a:t>
            </a:r>
          </a:p>
        </p:txBody>
      </p:sp>
    </p:spTree>
    <p:extLst>
      <p:ext uri="{BB962C8B-B14F-4D97-AF65-F5344CB8AC3E}">
        <p14:creationId xmlns:p14="http://schemas.microsoft.com/office/powerpoint/2010/main" val="3522473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6212B1-AD1A-686D-F2E9-9D433A3EB2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2C21AB-5D74-8E19-6E09-AFA7D9BD95AF}"/>
              </a:ext>
            </a:extLst>
          </p:cNvPr>
          <p:cNvSpPr>
            <a:spLocks noGrp="1"/>
          </p:cNvSpPr>
          <p:nvPr>
            <p:ph type="title"/>
          </p:nvPr>
        </p:nvSpPr>
        <p:spPr/>
        <p:txBody>
          <a:bodyPr>
            <a:normAutofit/>
          </a:bodyPr>
          <a:lstStyle/>
          <a:p>
            <a:r>
              <a:rPr lang="en-GB" b="1" dirty="0"/>
              <a:t>1. Introduction: Setting the Stage</a:t>
            </a:r>
          </a:p>
        </p:txBody>
      </p:sp>
      <p:sp>
        <p:nvSpPr>
          <p:cNvPr id="3" name="Text Placeholder 2">
            <a:extLst>
              <a:ext uri="{FF2B5EF4-FFF2-40B4-BE49-F238E27FC236}">
                <a16:creationId xmlns:a16="http://schemas.microsoft.com/office/drawing/2014/main" id="{636E6E18-1ADC-C792-CDE6-3EA5AD50F0F8}"/>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CC509A18-9256-542D-7F18-950DB7F62C9B}"/>
              </a:ext>
            </a:extLst>
          </p:cNvPr>
          <p:cNvSpPr>
            <a:spLocks noGrp="1"/>
          </p:cNvSpPr>
          <p:nvPr>
            <p:ph type="sldNum" sz="quarter" idx="12"/>
          </p:nvPr>
        </p:nvSpPr>
        <p:spPr/>
        <p:txBody>
          <a:bodyPr/>
          <a:lstStyle/>
          <a:p>
            <a:fld id="{F38DF745-7D3F-47F4-83A3-874385CFAA69}" type="slidenum">
              <a:rPr lang="en-US" smtClean="0"/>
              <a:pPr/>
              <a:t>2</a:t>
            </a:fld>
            <a:endParaRPr lang="en-US" dirty="0"/>
          </a:p>
        </p:txBody>
      </p:sp>
    </p:spTree>
    <p:extLst>
      <p:ext uri="{BB962C8B-B14F-4D97-AF65-F5344CB8AC3E}">
        <p14:creationId xmlns:p14="http://schemas.microsoft.com/office/powerpoint/2010/main" val="1882947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236885-3EE7-15E6-9EAD-D52F56ED0E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9DBCCB-E9FD-51F6-91B0-F878CB3171DD}"/>
              </a:ext>
            </a:extLst>
          </p:cNvPr>
          <p:cNvSpPr>
            <a:spLocks noGrp="1"/>
          </p:cNvSpPr>
          <p:nvPr>
            <p:ph type="title"/>
          </p:nvPr>
        </p:nvSpPr>
        <p:spPr/>
        <p:txBody>
          <a:bodyPr/>
          <a:lstStyle/>
          <a:p>
            <a:r>
              <a:rPr lang="en-GB" dirty="0"/>
              <a:t>Recap of Taxonomies</a:t>
            </a:r>
          </a:p>
        </p:txBody>
      </p:sp>
      <p:sp>
        <p:nvSpPr>
          <p:cNvPr id="3" name="Slide Number Placeholder 2">
            <a:extLst>
              <a:ext uri="{FF2B5EF4-FFF2-40B4-BE49-F238E27FC236}">
                <a16:creationId xmlns:a16="http://schemas.microsoft.com/office/drawing/2014/main" id="{68EBD170-1CF8-63CE-264A-B43845A48964}"/>
              </a:ext>
            </a:extLst>
          </p:cNvPr>
          <p:cNvSpPr>
            <a:spLocks noGrp="1"/>
          </p:cNvSpPr>
          <p:nvPr>
            <p:ph type="sldNum" sz="quarter" idx="12"/>
          </p:nvPr>
        </p:nvSpPr>
        <p:spPr/>
        <p:txBody>
          <a:bodyPr/>
          <a:lstStyle/>
          <a:p>
            <a:fld id="{F38DF745-7D3F-47F4-83A3-874385CFAA69}" type="slidenum">
              <a:rPr lang="en-US" smtClean="0"/>
              <a:pPr/>
              <a:t>3</a:t>
            </a:fld>
            <a:endParaRPr lang="en-US"/>
          </a:p>
        </p:txBody>
      </p:sp>
      <p:sp>
        <p:nvSpPr>
          <p:cNvPr id="4" name="Content Placeholder 3">
            <a:extLst>
              <a:ext uri="{FF2B5EF4-FFF2-40B4-BE49-F238E27FC236}">
                <a16:creationId xmlns:a16="http://schemas.microsoft.com/office/drawing/2014/main" id="{DDFB6DA4-09FA-203F-0DB5-94FD77C22AD5}"/>
              </a:ext>
            </a:extLst>
          </p:cNvPr>
          <p:cNvSpPr>
            <a:spLocks noGrp="1"/>
          </p:cNvSpPr>
          <p:nvPr>
            <p:ph sz="quarter" idx="1"/>
          </p:nvPr>
        </p:nvSpPr>
        <p:spPr/>
        <p:txBody>
          <a:bodyPr/>
          <a:lstStyle/>
          <a:p>
            <a:r>
              <a:rPr lang="en-GB" dirty="0"/>
              <a:t>How they finance growth (market-based vs. bank-based)</a:t>
            </a:r>
          </a:p>
          <a:p>
            <a:r>
              <a:rPr lang="en-GB" dirty="0"/>
              <a:t>Who controls firms (insider vs. outsider systems)</a:t>
            </a:r>
          </a:p>
          <a:p>
            <a:r>
              <a:rPr lang="en-GB" dirty="0"/>
              <a:t>Their legal origins (common law vs. civil law)</a:t>
            </a:r>
          </a:p>
          <a:p>
            <a:r>
              <a:rPr lang="en-GB" dirty="0"/>
              <a:t>Their political roots (liberal vs. coordinated markets)</a:t>
            </a:r>
          </a:p>
        </p:txBody>
      </p:sp>
    </p:spTree>
    <p:extLst>
      <p:ext uri="{BB962C8B-B14F-4D97-AF65-F5344CB8AC3E}">
        <p14:creationId xmlns:p14="http://schemas.microsoft.com/office/powerpoint/2010/main" val="3007022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DE0869-DF02-7BC5-A171-58DFE76CED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1B65C3-C8C1-7942-32A7-AAF13683948D}"/>
              </a:ext>
            </a:extLst>
          </p:cNvPr>
          <p:cNvSpPr>
            <a:spLocks noGrp="1"/>
          </p:cNvSpPr>
          <p:nvPr>
            <p:ph type="title"/>
          </p:nvPr>
        </p:nvSpPr>
        <p:spPr/>
        <p:txBody>
          <a:bodyPr/>
          <a:lstStyle/>
          <a:p>
            <a:r>
              <a:rPr lang="en-GB" dirty="0"/>
              <a:t>Anglo-Saxon Model: Shareholder Value Supreme</a:t>
            </a:r>
          </a:p>
        </p:txBody>
      </p:sp>
      <p:sp>
        <p:nvSpPr>
          <p:cNvPr id="3" name="Slide Number Placeholder 2">
            <a:extLst>
              <a:ext uri="{FF2B5EF4-FFF2-40B4-BE49-F238E27FC236}">
                <a16:creationId xmlns:a16="http://schemas.microsoft.com/office/drawing/2014/main" id="{FF76918A-3F0E-FDE8-6B01-9C20C112E3E6}"/>
              </a:ext>
            </a:extLst>
          </p:cNvPr>
          <p:cNvSpPr>
            <a:spLocks noGrp="1"/>
          </p:cNvSpPr>
          <p:nvPr>
            <p:ph type="sldNum" sz="quarter" idx="12"/>
          </p:nvPr>
        </p:nvSpPr>
        <p:spPr/>
        <p:txBody>
          <a:bodyPr/>
          <a:lstStyle/>
          <a:p>
            <a:fld id="{F38DF745-7D3F-47F4-83A3-874385CFAA69}" type="slidenum">
              <a:rPr lang="en-US" smtClean="0"/>
              <a:pPr/>
              <a:t>4</a:t>
            </a:fld>
            <a:endParaRPr lang="en-US"/>
          </a:p>
        </p:txBody>
      </p:sp>
      <p:sp>
        <p:nvSpPr>
          <p:cNvPr id="4" name="Content Placeholder 3">
            <a:extLst>
              <a:ext uri="{FF2B5EF4-FFF2-40B4-BE49-F238E27FC236}">
                <a16:creationId xmlns:a16="http://schemas.microsoft.com/office/drawing/2014/main" id="{807A5E63-7F80-D610-B810-8386A031899B}"/>
              </a:ext>
            </a:extLst>
          </p:cNvPr>
          <p:cNvSpPr>
            <a:spLocks noGrp="1"/>
          </p:cNvSpPr>
          <p:nvPr>
            <p:ph sz="quarter" idx="1"/>
          </p:nvPr>
        </p:nvSpPr>
        <p:spPr/>
        <p:txBody>
          <a:bodyPr/>
          <a:lstStyle/>
          <a:p>
            <a:r>
              <a:rPr lang="en-GB" dirty="0"/>
              <a:t>The Pursuit of Profit</a:t>
            </a:r>
          </a:p>
          <a:p>
            <a:r>
              <a:rPr lang="en-GB" dirty="0"/>
              <a:t>Key Characteristics: Dispersed ownership, market-driven governance, focus on shareholder returns.</a:t>
            </a:r>
          </a:p>
          <a:p>
            <a:r>
              <a:rPr lang="en-GB" dirty="0"/>
              <a:t>The Role of Capital Markets: Stock exchanges, investor activism, hostile takeovers.</a:t>
            </a:r>
          </a:p>
        </p:txBody>
      </p:sp>
      <p:pic>
        <p:nvPicPr>
          <p:cNvPr id="8" name="Picture 7">
            <a:extLst>
              <a:ext uri="{FF2B5EF4-FFF2-40B4-BE49-F238E27FC236}">
                <a16:creationId xmlns:a16="http://schemas.microsoft.com/office/drawing/2014/main" id="{DE0E9A51-08B0-ACA0-7C9D-C766056A41AB}"/>
              </a:ext>
            </a:extLst>
          </p:cNvPr>
          <p:cNvPicPr>
            <a:picLocks noChangeAspect="1"/>
          </p:cNvPicPr>
          <p:nvPr/>
        </p:nvPicPr>
        <p:blipFill>
          <a:blip r:embed="rId2"/>
          <a:stretch>
            <a:fillRect/>
          </a:stretch>
        </p:blipFill>
        <p:spPr>
          <a:xfrm>
            <a:off x="4572000" y="3764231"/>
            <a:ext cx="4247544" cy="2828028"/>
          </a:xfrm>
          <a:prstGeom prst="rect">
            <a:avLst/>
          </a:prstGeom>
        </p:spPr>
      </p:pic>
    </p:spTree>
    <p:extLst>
      <p:ext uri="{BB962C8B-B14F-4D97-AF65-F5344CB8AC3E}">
        <p14:creationId xmlns:p14="http://schemas.microsoft.com/office/powerpoint/2010/main" val="1050109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6BF884-119C-B4F2-D912-4692F9443A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7DEA1B-D205-2F59-8084-C38546F10508}"/>
              </a:ext>
            </a:extLst>
          </p:cNvPr>
          <p:cNvSpPr>
            <a:spLocks noGrp="1"/>
          </p:cNvSpPr>
          <p:nvPr>
            <p:ph type="title"/>
          </p:nvPr>
        </p:nvSpPr>
        <p:spPr/>
        <p:txBody>
          <a:bodyPr/>
          <a:lstStyle/>
          <a:p>
            <a:r>
              <a:rPr lang="en-GB" dirty="0"/>
              <a:t>Rhineland Model: Stakeholder Harmony</a:t>
            </a:r>
          </a:p>
        </p:txBody>
      </p:sp>
      <p:sp>
        <p:nvSpPr>
          <p:cNvPr id="3" name="Slide Number Placeholder 2">
            <a:extLst>
              <a:ext uri="{FF2B5EF4-FFF2-40B4-BE49-F238E27FC236}">
                <a16:creationId xmlns:a16="http://schemas.microsoft.com/office/drawing/2014/main" id="{A5D98901-E1AA-BC1F-4B87-308AB5230DEE}"/>
              </a:ext>
            </a:extLst>
          </p:cNvPr>
          <p:cNvSpPr>
            <a:spLocks noGrp="1"/>
          </p:cNvSpPr>
          <p:nvPr>
            <p:ph type="sldNum" sz="quarter" idx="12"/>
          </p:nvPr>
        </p:nvSpPr>
        <p:spPr/>
        <p:txBody>
          <a:bodyPr/>
          <a:lstStyle/>
          <a:p>
            <a:fld id="{F38DF745-7D3F-47F4-83A3-874385CFAA69}" type="slidenum">
              <a:rPr lang="en-US" smtClean="0"/>
              <a:pPr/>
              <a:t>5</a:t>
            </a:fld>
            <a:endParaRPr lang="en-US"/>
          </a:p>
        </p:txBody>
      </p:sp>
      <p:sp>
        <p:nvSpPr>
          <p:cNvPr id="4" name="Content Placeholder 3">
            <a:extLst>
              <a:ext uri="{FF2B5EF4-FFF2-40B4-BE49-F238E27FC236}">
                <a16:creationId xmlns:a16="http://schemas.microsoft.com/office/drawing/2014/main" id="{DEBBC04A-C15E-6D88-F950-F3F7B5ED2B3B}"/>
              </a:ext>
            </a:extLst>
          </p:cNvPr>
          <p:cNvSpPr>
            <a:spLocks noGrp="1"/>
          </p:cNvSpPr>
          <p:nvPr>
            <p:ph sz="quarter" idx="1"/>
          </p:nvPr>
        </p:nvSpPr>
        <p:spPr>
          <a:xfrm>
            <a:off x="914400" y="1522800"/>
            <a:ext cx="7978080" cy="4497000"/>
          </a:xfrm>
        </p:spPr>
        <p:txBody>
          <a:bodyPr/>
          <a:lstStyle/>
          <a:p>
            <a:r>
              <a:rPr lang="en-GB" dirty="0"/>
              <a:t>Balancing Interests</a:t>
            </a:r>
          </a:p>
          <a:p>
            <a:r>
              <a:rPr lang="en-GB" dirty="0"/>
              <a:t>Key Characteristics: Concentrated ownership, bank influence, co-determination, emphasis on stakeholder welfare.</a:t>
            </a:r>
          </a:p>
          <a:p>
            <a:r>
              <a:rPr lang="en-GB" dirty="0"/>
              <a:t>The Role of Banks and Long-Term Relationships: Stable ownership, patient capital.</a:t>
            </a:r>
          </a:p>
        </p:txBody>
      </p:sp>
      <p:pic>
        <p:nvPicPr>
          <p:cNvPr id="4098" name="Picture 2" descr="An enterprise stakeholder network | Download Scientific Diagram">
            <a:extLst>
              <a:ext uri="{FF2B5EF4-FFF2-40B4-BE49-F238E27FC236}">
                <a16:creationId xmlns:a16="http://schemas.microsoft.com/office/drawing/2014/main" id="{C5C81CEE-ACD0-167B-1C00-86F6D6DE17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27201" y="3517489"/>
            <a:ext cx="4192141" cy="3136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2477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2DCD0-C6DB-10D7-C4E7-1152F6F276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2803E3-47CB-1B36-CF6D-63113506D84A}"/>
              </a:ext>
            </a:extLst>
          </p:cNvPr>
          <p:cNvSpPr>
            <a:spLocks noGrp="1"/>
          </p:cNvSpPr>
          <p:nvPr>
            <p:ph type="title"/>
          </p:nvPr>
        </p:nvSpPr>
        <p:spPr/>
        <p:txBody>
          <a:bodyPr/>
          <a:lstStyle/>
          <a:p>
            <a:r>
              <a:rPr lang="en-GB" dirty="0"/>
              <a:t>Head-to-Head Comparison</a:t>
            </a:r>
          </a:p>
        </p:txBody>
      </p:sp>
      <p:sp>
        <p:nvSpPr>
          <p:cNvPr id="3" name="Slide Number Placeholder 2">
            <a:extLst>
              <a:ext uri="{FF2B5EF4-FFF2-40B4-BE49-F238E27FC236}">
                <a16:creationId xmlns:a16="http://schemas.microsoft.com/office/drawing/2014/main" id="{AFE7B00C-13F0-1B44-7A06-549E330631FB}"/>
              </a:ext>
            </a:extLst>
          </p:cNvPr>
          <p:cNvSpPr>
            <a:spLocks noGrp="1"/>
          </p:cNvSpPr>
          <p:nvPr>
            <p:ph type="sldNum" sz="quarter" idx="12"/>
          </p:nvPr>
        </p:nvSpPr>
        <p:spPr/>
        <p:txBody>
          <a:bodyPr/>
          <a:lstStyle/>
          <a:p>
            <a:fld id="{F38DF745-7D3F-47F4-83A3-874385CFAA69}" type="slidenum">
              <a:rPr lang="en-US" smtClean="0"/>
              <a:pPr/>
              <a:t>6</a:t>
            </a:fld>
            <a:endParaRPr lang="en-US"/>
          </a:p>
        </p:txBody>
      </p:sp>
      <p:graphicFrame>
        <p:nvGraphicFramePr>
          <p:cNvPr id="11" name="Table 10">
            <a:extLst>
              <a:ext uri="{FF2B5EF4-FFF2-40B4-BE49-F238E27FC236}">
                <a16:creationId xmlns:a16="http://schemas.microsoft.com/office/drawing/2014/main" id="{6E6BD7C5-AF3A-E313-C75C-E3B5D9766A33}"/>
              </a:ext>
            </a:extLst>
          </p:cNvPr>
          <p:cNvGraphicFramePr>
            <a:graphicFrameLocks noGrp="1"/>
          </p:cNvGraphicFramePr>
          <p:nvPr>
            <p:extLst>
              <p:ext uri="{D42A27DB-BD31-4B8C-83A1-F6EECF244321}">
                <p14:modId xmlns:p14="http://schemas.microsoft.com/office/powerpoint/2010/main" val="3502161146"/>
              </p:ext>
            </p:extLst>
          </p:nvPr>
        </p:nvGraphicFramePr>
        <p:xfrm>
          <a:off x="396000" y="2133600"/>
          <a:ext cx="8290800" cy="3505200"/>
        </p:xfrm>
        <a:graphic>
          <a:graphicData uri="http://schemas.openxmlformats.org/drawingml/2006/table">
            <a:tbl>
              <a:tblPr>
                <a:tableStyleId>{775DCB02-9BB8-47FD-8907-85C794F793BA}</a:tableStyleId>
              </a:tblPr>
              <a:tblGrid>
                <a:gridCol w="2303792">
                  <a:extLst>
                    <a:ext uri="{9D8B030D-6E8A-4147-A177-3AD203B41FA5}">
                      <a16:colId xmlns:a16="http://schemas.microsoft.com/office/drawing/2014/main" val="4189872477"/>
                    </a:ext>
                  </a:extLst>
                </a:gridCol>
                <a:gridCol w="2736304">
                  <a:extLst>
                    <a:ext uri="{9D8B030D-6E8A-4147-A177-3AD203B41FA5}">
                      <a16:colId xmlns:a16="http://schemas.microsoft.com/office/drawing/2014/main" val="3568433307"/>
                    </a:ext>
                  </a:extLst>
                </a:gridCol>
                <a:gridCol w="3250704">
                  <a:extLst>
                    <a:ext uri="{9D8B030D-6E8A-4147-A177-3AD203B41FA5}">
                      <a16:colId xmlns:a16="http://schemas.microsoft.com/office/drawing/2014/main" val="304391446"/>
                    </a:ext>
                  </a:extLst>
                </a:gridCol>
              </a:tblGrid>
              <a:tr h="0">
                <a:tc>
                  <a:txBody>
                    <a:bodyPr/>
                    <a:lstStyle/>
                    <a:p>
                      <a:endParaRPr lang="en-GB" sz="2000">
                        <a:effectLst/>
                      </a:endParaRPr>
                    </a:p>
                  </a:txBody>
                  <a:tcPr anchor="ctr"/>
                </a:tc>
                <a:tc>
                  <a:txBody>
                    <a:bodyPr/>
                    <a:lstStyle/>
                    <a:p>
                      <a:r>
                        <a:rPr lang="en-GB" sz="2000" b="1">
                          <a:effectLst/>
                        </a:rPr>
                        <a:t>Anglo-Saxon Model</a:t>
                      </a:r>
                      <a:endParaRPr lang="en-GB" sz="2000">
                        <a:effectLst/>
                      </a:endParaRPr>
                    </a:p>
                  </a:txBody>
                  <a:tcPr anchor="ctr"/>
                </a:tc>
                <a:tc>
                  <a:txBody>
                    <a:bodyPr/>
                    <a:lstStyle/>
                    <a:p>
                      <a:r>
                        <a:rPr lang="en-GB" sz="2000" b="1">
                          <a:effectLst/>
                        </a:rPr>
                        <a:t>Rhineland Model</a:t>
                      </a:r>
                      <a:endParaRPr lang="en-GB" sz="2000">
                        <a:effectLst/>
                      </a:endParaRPr>
                    </a:p>
                  </a:txBody>
                  <a:tcPr anchor="ctr"/>
                </a:tc>
                <a:extLst>
                  <a:ext uri="{0D108BD9-81ED-4DB2-BD59-A6C34878D82A}">
                    <a16:rowId xmlns:a16="http://schemas.microsoft.com/office/drawing/2014/main" val="3758260272"/>
                  </a:ext>
                </a:extLst>
              </a:tr>
              <a:tr h="0">
                <a:tc>
                  <a:txBody>
                    <a:bodyPr/>
                    <a:lstStyle/>
                    <a:p>
                      <a:r>
                        <a:rPr lang="en-GB" sz="2000" b="1" dirty="0">
                          <a:effectLst/>
                        </a:rPr>
                        <a:t>Finance System</a:t>
                      </a:r>
                      <a:endParaRPr lang="en-GB" sz="2000" dirty="0">
                        <a:effectLst/>
                      </a:endParaRPr>
                    </a:p>
                  </a:txBody>
                  <a:tcPr anchor="ctr"/>
                </a:tc>
                <a:tc>
                  <a:txBody>
                    <a:bodyPr/>
                    <a:lstStyle/>
                    <a:p>
                      <a:r>
                        <a:rPr lang="en-GB" sz="2000" dirty="0">
                          <a:effectLst/>
                        </a:rPr>
                        <a:t>Market-based (U.S./U.K.)</a:t>
                      </a:r>
                    </a:p>
                  </a:txBody>
                  <a:tcPr anchor="ctr"/>
                </a:tc>
                <a:tc>
                  <a:txBody>
                    <a:bodyPr/>
                    <a:lstStyle/>
                    <a:p>
                      <a:r>
                        <a:rPr lang="en-GB" sz="2000">
                          <a:effectLst/>
                        </a:rPr>
                        <a:t>Bank-based (Germany and some other continental European countries)</a:t>
                      </a:r>
                    </a:p>
                  </a:txBody>
                  <a:tcPr anchor="ctr"/>
                </a:tc>
                <a:extLst>
                  <a:ext uri="{0D108BD9-81ED-4DB2-BD59-A6C34878D82A}">
                    <a16:rowId xmlns:a16="http://schemas.microsoft.com/office/drawing/2014/main" val="3843769839"/>
                  </a:ext>
                </a:extLst>
              </a:tr>
              <a:tr h="0">
                <a:tc>
                  <a:txBody>
                    <a:bodyPr/>
                    <a:lstStyle/>
                    <a:p>
                      <a:r>
                        <a:rPr lang="en-GB" sz="2000" b="1" dirty="0">
                          <a:effectLst/>
                        </a:rPr>
                        <a:t>Ownership</a:t>
                      </a:r>
                      <a:endParaRPr lang="en-GB" sz="2000" dirty="0">
                        <a:effectLst/>
                      </a:endParaRPr>
                    </a:p>
                  </a:txBody>
                  <a:tcPr anchor="ctr"/>
                </a:tc>
                <a:tc>
                  <a:txBody>
                    <a:bodyPr/>
                    <a:lstStyle/>
                    <a:p>
                      <a:r>
                        <a:rPr lang="en-GB" sz="2000">
                          <a:effectLst/>
                        </a:rPr>
                        <a:t>Outsider-dominated (dispersed)</a:t>
                      </a:r>
                    </a:p>
                  </a:txBody>
                  <a:tcPr anchor="ctr"/>
                </a:tc>
                <a:tc>
                  <a:txBody>
                    <a:bodyPr/>
                    <a:lstStyle/>
                    <a:p>
                      <a:r>
                        <a:rPr lang="en-GB" sz="2000">
                          <a:effectLst/>
                        </a:rPr>
                        <a:t>Insider-dominated (families/banks)</a:t>
                      </a:r>
                    </a:p>
                  </a:txBody>
                  <a:tcPr anchor="ctr"/>
                </a:tc>
                <a:extLst>
                  <a:ext uri="{0D108BD9-81ED-4DB2-BD59-A6C34878D82A}">
                    <a16:rowId xmlns:a16="http://schemas.microsoft.com/office/drawing/2014/main" val="2308848837"/>
                  </a:ext>
                </a:extLst>
              </a:tr>
              <a:tr h="0">
                <a:tc>
                  <a:txBody>
                    <a:bodyPr/>
                    <a:lstStyle/>
                    <a:p>
                      <a:r>
                        <a:rPr lang="en-GB" sz="2000" b="1" dirty="0">
                          <a:effectLst/>
                        </a:rPr>
                        <a:t>Legal Family</a:t>
                      </a:r>
                      <a:endParaRPr lang="en-GB" sz="2000" dirty="0">
                        <a:effectLst/>
                      </a:endParaRPr>
                    </a:p>
                  </a:txBody>
                  <a:tcPr anchor="ctr"/>
                </a:tc>
                <a:tc>
                  <a:txBody>
                    <a:bodyPr/>
                    <a:lstStyle/>
                    <a:p>
                      <a:r>
                        <a:rPr lang="en-GB" sz="2000">
                          <a:effectLst/>
                        </a:rPr>
                        <a:t>Common law (investor protection)</a:t>
                      </a:r>
                    </a:p>
                  </a:txBody>
                  <a:tcPr anchor="ctr"/>
                </a:tc>
                <a:tc>
                  <a:txBody>
                    <a:bodyPr/>
                    <a:lstStyle/>
                    <a:p>
                      <a:r>
                        <a:rPr lang="en-GB" sz="2000">
                          <a:effectLst/>
                        </a:rPr>
                        <a:t>Civil law (stakeholder rights)</a:t>
                      </a:r>
                    </a:p>
                  </a:txBody>
                  <a:tcPr anchor="ctr"/>
                </a:tc>
                <a:extLst>
                  <a:ext uri="{0D108BD9-81ED-4DB2-BD59-A6C34878D82A}">
                    <a16:rowId xmlns:a16="http://schemas.microsoft.com/office/drawing/2014/main" val="440579572"/>
                  </a:ext>
                </a:extLst>
              </a:tr>
              <a:tr h="0">
                <a:tc>
                  <a:txBody>
                    <a:bodyPr/>
                    <a:lstStyle/>
                    <a:p>
                      <a:r>
                        <a:rPr lang="en-GB" sz="2000" b="1">
                          <a:effectLst/>
                        </a:rPr>
                        <a:t>Political Economy</a:t>
                      </a:r>
                      <a:endParaRPr lang="en-GB" sz="2000">
                        <a:effectLst/>
                      </a:endParaRPr>
                    </a:p>
                  </a:txBody>
                  <a:tcPr anchor="ctr"/>
                </a:tc>
                <a:tc>
                  <a:txBody>
                    <a:bodyPr/>
                    <a:lstStyle/>
                    <a:p>
                      <a:r>
                        <a:rPr lang="en-GB" sz="2000">
                          <a:effectLst/>
                        </a:rPr>
                        <a:t>Liberal Market Economy (LME)</a:t>
                      </a:r>
                    </a:p>
                  </a:txBody>
                  <a:tcPr anchor="ctr"/>
                </a:tc>
                <a:tc>
                  <a:txBody>
                    <a:bodyPr/>
                    <a:lstStyle/>
                    <a:p>
                      <a:r>
                        <a:rPr lang="en-GB" sz="2000" dirty="0">
                          <a:effectLst/>
                        </a:rPr>
                        <a:t>Coordinated Market Economy (CME)</a:t>
                      </a:r>
                    </a:p>
                  </a:txBody>
                  <a:tcPr anchor="ctr"/>
                </a:tc>
                <a:extLst>
                  <a:ext uri="{0D108BD9-81ED-4DB2-BD59-A6C34878D82A}">
                    <a16:rowId xmlns:a16="http://schemas.microsoft.com/office/drawing/2014/main" val="2838491308"/>
                  </a:ext>
                </a:extLst>
              </a:tr>
            </a:tbl>
          </a:graphicData>
        </a:graphic>
      </p:graphicFrame>
    </p:spTree>
    <p:extLst>
      <p:ext uri="{BB962C8B-B14F-4D97-AF65-F5344CB8AC3E}">
        <p14:creationId xmlns:p14="http://schemas.microsoft.com/office/powerpoint/2010/main" val="3218766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CBE93-CF22-573D-DE91-967CDDD885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DB1A8D-DCAC-6D7E-6AAB-240FC90AFB28}"/>
              </a:ext>
            </a:extLst>
          </p:cNvPr>
          <p:cNvSpPr>
            <a:spLocks noGrp="1"/>
          </p:cNvSpPr>
          <p:nvPr>
            <p:ph type="title"/>
          </p:nvPr>
        </p:nvSpPr>
        <p:spPr/>
        <p:txBody>
          <a:bodyPr/>
          <a:lstStyle/>
          <a:p>
            <a:r>
              <a:rPr lang="en-GB" dirty="0"/>
              <a:t>Head-to-Head Comparison</a:t>
            </a:r>
          </a:p>
        </p:txBody>
      </p:sp>
      <p:sp>
        <p:nvSpPr>
          <p:cNvPr id="3" name="Slide Number Placeholder 2">
            <a:extLst>
              <a:ext uri="{FF2B5EF4-FFF2-40B4-BE49-F238E27FC236}">
                <a16:creationId xmlns:a16="http://schemas.microsoft.com/office/drawing/2014/main" id="{34AD2993-43F1-E9E4-B79C-8EE6BD9B5249}"/>
              </a:ext>
            </a:extLst>
          </p:cNvPr>
          <p:cNvSpPr>
            <a:spLocks noGrp="1"/>
          </p:cNvSpPr>
          <p:nvPr>
            <p:ph type="sldNum" sz="quarter" idx="12"/>
          </p:nvPr>
        </p:nvSpPr>
        <p:spPr/>
        <p:txBody>
          <a:bodyPr/>
          <a:lstStyle/>
          <a:p>
            <a:fld id="{F38DF745-7D3F-47F4-83A3-874385CFAA69}" type="slidenum">
              <a:rPr lang="en-US" smtClean="0"/>
              <a:pPr/>
              <a:t>7</a:t>
            </a:fld>
            <a:endParaRPr lang="en-US"/>
          </a:p>
        </p:txBody>
      </p:sp>
      <p:graphicFrame>
        <p:nvGraphicFramePr>
          <p:cNvPr id="11" name="Table 10">
            <a:extLst>
              <a:ext uri="{FF2B5EF4-FFF2-40B4-BE49-F238E27FC236}">
                <a16:creationId xmlns:a16="http://schemas.microsoft.com/office/drawing/2014/main" id="{FE85B89E-147F-DB98-DC3E-9065892B42D5}"/>
              </a:ext>
            </a:extLst>
          </p:cNvPr>
          <p:cNvGraphicFramePr>
            <a:graphicFrameLocks noGrp="1"/>
          </p:cNvGraphicFramePr>
          <p:nvPr>
            <p:extLst>
              <p:ext uri="{D42A27DB-BD31-4B8C-83A1-F6EECF244321}">
                <p14:modId xmlns:p14="http://schemas.microsoft.com/office/powerpoint/2010/main" val="3569554736"/>
              </p:ext>
            </p:extLst>
          </p:nvPr>
        </p:nvGraphicFramePr>
        <p:xfrm>
          <a:off x="396000" y="2133600"/>
          <a:ext cx="8290800" cy="2895600"/>
        </p:xfrm>
        <a:graphic>
          <a:graphicData uri="http://schemas.openxmlformats.org/drawingml/2006/table">
            <a:tbl>
              <a:tblPr>
                <a:tableStyleId>{775DCB02-9BB8-47FD-8907-85C794F793BA}</a:tableStyleId>
              </a:tblPr>
              <a:tblGrid>
                <a:gridCol w="2303792">
                  <a:extLst>
                    <a:ext uri="{9D8B030D-6E8A-4147-A177-3AD203B41FA5}">
                      <a16:colId xmlns:a16="http://schemas.microsoft.com/office/drawing/2014/main" val="4189872477"/>
                    </a:ext>
                  </a:extLst>
                </a:gridCol>
                <a:gridCol w="2736304">
                  <a:extLst>
                    <a:ext uri="{9D8B030D-6E8A-4147-A177-3AD203B41FA5}">
                      <a16:colId xmlns:a16="http://schemas.microsoft.com/office/drawing/2014/main" val="3568433307"/>
                    </a:ext>
                  </a:extLst>
                </a:gridCol>
                <a:gridCol w="3250704">
                  <a:extLst>
                    <a:ext uri="{9D8B030D-6E8A-4147-A177-3AD203B41FA5}">
                      <a16:colId xmlns:a16="http://schemas.microsoft.com/office/drawing/2014/main" val="304391446"/>
                    </a:ext>
                  </a:extLst>
                </a:gridCol>
              </a:tblGrid>
              <a:tr h="0">
                <a:tc>
                  <a:txBody>
                    <a:bodyPr/>
                    <a:lstStyle/>
                    <a:p>
                      <a:endParaRPr lang="en-GB" sz="2000" b="1" dirty="0">
                        <a:effectLst/>
                      </a:endParaRPr>
                    </a:p>
                  </a:txBody>
                  <a:tcPr marL="99060" marR="99060" anchor="ctr"/>
                </a:tc>
                <a:tc>
                  <a:txBody>
                    <a:bodyPr/>
                    <a:lstStyle/>
                    <a:p>
                      <a:r>
                        <a:rPr lang="en-GB" sz="2000" b="1" dirty="0">
                          <a:effectLst/>
                        </a:rPr>
                        <a:t>Anglo-Saxon (U.S./U.K.)</a:t>
                      </a:r>
                    </a:p>
                  </a:txBody>
                  <a:tcPr marL="99060" marR="99060" anchor="ctr"/>
                </a:tc>
                <a:tc>
                  <a:txBody>
                    <a:bodyPr/>
                    <a:lstStyle/>
                    <a:p>
                      <a:r>
                        <a:rPr lang="en-GB" sz="2000" b="1" dirty="0">
                          <a:effectLst/>
                        </a:rPr>
                        <a:t>Rhineland (Germany/Netherlands)</a:t>
                      </a:r>
                    </a:p>
                  </a:txBody>
                  <a:tcPr marL="99060" marR="99060" anchor="ctr"/>
                </a:tc>
                <a:extLst>
                  <a:ext uri="{0D108BD9-81ED-4DB2-BD59-A6C34878D82A}">
                    <a16:rowId xmlns:a16="http://schemas.microsoft.com/office/drawing/2014/main" val="3758260272"/>
                  </a:ext>
                </a:extLst>
              </a:tr>
              <a:tr h="0">
                <a:tc>
                  <a:txBody>
                    <a:bodyPr/>
                    <a:lstStyle/>
                    <a:p>
                      <a:r>
                        <a:rPr lang="en-GB" sz="2000" b="1" dirty="0">
                          <a:effectLst/>
                        </a:rPr>
                        <a:t>Primary Focus</a:t>
                      </a:r>
                      <a:endParaRPr lang="en-GB" sz="2000" dirty="0">
                        <a:effectLst/>
                      </a:endParaRPr>
                    </a:p>
                  </a:txBody>
                  <a:tcPr marL="99060" marR="99060" anchor="ctr"/>
                </a:tc>
                <a:tc>
                  <a:txBody>
                    <a:bodyPr/>
                    <a:lstStyle/>
                    <a:p>
                      <a:r>
                        <a:rPr lang="en-GB" sz="2000" dirty="0">
                          <a:effectLst/>
                        </a:rPr>
                        <a:t>Shareholder value</a:t>
                      </a:r>
                    </a:p>
                  </a:txBody>
                  <a:tcPr marL="99060" marR="99060" anchor="ctr"/>
                </a:tc>
                <a:tc>
                  <a:txBody>
                    <a:bodyPr/>
                    <a:lstStyle/>
                    <a:p>
                      <a:r>
                        <a:rPr lang="en-GB" sz="2000">
                          <a:effectLst/>
                        </a:rPr>
                        <a:t>Stakeholder welfare</a:t>
                      </a:r>
                    </a:p>
                  </a:txBody>
                  <a:tcPr marL="99060" marR="99060" anchor="ctr"/>
                </a:tc>
                <a:extLst>
                  <a:ext uri="{0D108BD9-81ED-4DB2-BD59-A6C34878D82A}">
                    <a16:rowId xmlns:a16="http://schemas.microsoft.com/office/drawing/2014/main" val="3843769839"/>
                  </a:ext>
                </a:extLst>
              </a:tr>
              <a:tr h="0">
                <a:tc>
                  <a:txBody>
                    <a:bodyPr/>
                    <a:lstStyle/>
                    <a:p>
                      <a:r>
                        <a:rPr lang="en-GB" sz="2000" b="1" dirty="0">
                          <a:effectLst/>
                        </a:rPr>
                        <a:t>Board Structure</a:t>
                      </a:r>
                      <a:endParaRPr lang="en-GB" sz="2000" dirty="0">
                        <a:effectLst/>
                      </a:endParaRPr>
                    </a:p>
                  </a:txBody>
                  <a:tcPr marL="99060" marR="99060" anchor="ctr"/>
                </a:tc>
                <a:tc>
                  <a:txBody>
                    <a:bodyPr/>
                    <a:lstStyle/>
                    <a:p>
                      <a:r>
                        <a:rPr lang="en-GB" sz="2000">
                          <a:effectLst/>
                        </a:rPr>
                        <a:t>Unitary board</a:t>
                      </a:r>
                    </a:p>
                  </a:txBody>
                  <a:tcPr marL="99060" marR="99060" anchor="ctr"/>
                </a:tc>
                <a:tc>
                  <a:txBody>
                    <a:bodyPr/>
                    <a:lstStyle/>
                    <a:p>
                      <a:r>
                        <a:rPr lang="en-GB" sz="2000">
                          <a:effectLst/>
                        </a:rPr>
                        <a:t>Two-tier board (Management + Supervisory)</a:t>
                      </a:r>
                    </a:p>
                  </a:txBody>
                  <a:tcPr marL="99060" marR="99060" anchor="ctr"/>
                </a:tc>
                <a:extLst>
                  <a:ext uri="{0D108BD9-81ED-4DB2-BD59-A6C34878D82A}">
                    <a16:rowId xmlns:a16="http://schemas.microsoft.com/office/drawing/2014/main" val="2308848837"/>
                  </a:ext>
                </a:extLst>
              </a:tr>
              <a:tr h="0">
                <a:tc>
                  <a:txBody>
                    <a:bodyPr/>
                    <a:lstStyle/>
                    <a:p>
                      <a:r>
                        <a:rPr lang="en-GB" sz="2000" b="1" dirty="0">
                          <a:effectLst/>
                        </a:rPr>
                        <a:t>Capital Markets</a:t>
                      </a:r>
                      <a:endParaRPr lang="en-GB" sz="2000" dirty="0">
                        <a:effectLst/>
                      </a:endParaRPr>
                    </a:p>
                  </a:txBody>
                  <a:tcPr marL="99060" marR="99060" anchor="ctr"/>
                </a:tc>
                <a:tc>
                  <a:txBody>
                    <a:bodyPr/>
                    <a:lstStyle/>
                    <a:p>
                      <a:r>
                        <a:rPr lang="en-GB" sz="2000" dirty="0">
                          <a:effectLst/>
                        </a:rPr>
                        <a:t>Equity-financed, short-term</a:t>
                      </a:r>
                    </a:p>
                  </a:txBody>
                  <a:tcPr marL="99060" marR="99060" anchor="ctr"/>
                </a:tc>
                <a:tc>
                  <a:txBody>
                    <a:bodyPr/>
                    <a:lstStyle/>
                    <a:p>
                      <a:r>
                        <a:rPr lang="en-GB" sz="2000">
                          <a:effectLst/>
                        </a:rPr>
                        <a:t>Bank-financed, long-term</a:t>
                      </a:r>
                    </a:p>
                  </a:txBody>
                  <a:tcPr marL="99060" marR="99060" anchor="ctr"/>
                </a:tc>
                <a:extLst>
                  <a:ext uri="{0D108BD9-81ED-4DB2-BD59-A6C34878D82A}">
                    <a16:rowId xmlns:a16="http://schemas.microsoft.com/office/drawing/2014/main" val="440579572"/>
                  </a:ext>
                </a:extLst>
              </a:tr>
              <a:tr h="0">
                <a:tc>
                  <a:txBody>
                    <a:bodyPr/>
                    <a:lstStyle/>
                    <a:p>
                      <a:r>
                        <a:rPr lang="en-GB" sz="2000" b="1">
                          <a:effectLst/>
                        </a:rPr>
                        <a:t>Labour Relations</a:t>
                      </a:r>
                      <a:endParaRPr lang="en-GB" sz="2000">
                        <a:effectLst/>
                      </a:endParaRPr>
                    </a:p>
                  </a:txBody>
                  <a:tcPr marL="99060" marR="99060" anchor="ctr"/>
                </a:tc>
                <a:tc>
                  <a:txBody>
                    <a:bodyPr/>
                    <a:lstStyle/>
                    <a:p>
                      <a:r>
                        <a:rPr lang="en-GB" sz="2000" dirty="0">
                          <a:effectLst/>
                        </a:rPr>
                        <a:t>Market-driven, flexible</a:t>
                      </a:r>
                    </a:p>
                  </a:txBody>
                  <a:tcPr marL="99060" marR="99060" anchor="ctr"/>
                </a:tc>
                <a:tc>
                  <a:txBody>
                    <a:bodyPr/>
                    <a:lstStyle/>
                    <a:p>
                      <a:r>
                        <a:rPr lang="en-GB" sz="2000" dirty="0">
                          <a:effectLst/>
                        </a:rPr>
                        <a:t>Co-determination (worker reps)</a:t>
                      </a:r>
                    </a:p>
                  </a:txBody>
                  <a:tcPr marL="99060" marR="99060" anchor="ctr"/>
                </a:tc>
                <a:extLst>
                  <a:ext uri="{0D108BD9-81ED-4DB2-BD59-A6C34878D82A}">
                    <a16:rowId xmlns:a16="http://schemas.microsoft.com/office/drawing/2014/main" val="2838491308"/>
                  </a:ext>
                </a:extLst>
              </a:tr>
            </a:tbl>
          </a:graphicData>
        </a:graphic>
      </p:graphicFrame>
    </p:spTree>
    <p:extLst>
      <p:ext uri="{BB962C8B-B14F-4D97-AF65-F5344CB8AC3E}">
        <p14:creationId xmlns:p14="http://schemas.microsoft.com/office/powerpoint/2010/main" val="1609236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FCC512-B17E-6D76-E3D0-5941423335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06B3AB-3758-DC0C-6E94-A82E25502F1B}"/>
              </a:ext>
            </a:extLst>
          </p:cNvPr>
          <p:cNvSpPr>
            <a:spLocks noGrp="1"/>
          </p:cNvSpPr>
          <p:nvPr>
            <p:ph type="title"/>
          </p:nvPr>
        </p:nvSpPr>
        <p:spPr/>
        <p:txBody>
          <a:bodyPr>
            <a:normAutofit/>
          </a:bodyPr>
          <a:lstStyle/>
          <a:p>
            <a:r>
              <a:rPr lang="en-GB" b="1" dirty="0"/>
              <a:t>2. The Anglo-Saxon Model</a:t>
            </a:r>
          </a:p>
        </p:txBody>
      </p:sp>
      <p:sp>
        <p:nvSpPr>
          <p:cNvPr id="3" name="Text Placeholder 2">
            <a:extLst>
              <a:ext uri="{FF2B5EF4-FFF2-40B4-BE49-F238E27FC236}">
                <a16:creationId xmlns:a16="http://schemas.microsoft.com/office/drawing/2014/main" id="{F0DD29F1-2011-A1A9-5960-B10CA6AFCBAA}"/>
              </a:ext>
            </a:extLst>
          </p:cNvPr>
          <p:cNvSpPr>
            <a:spLocks noGrp="1"/>
          </p:cNvSpPr>
          <p:nvPr>
            <p:ph type="body" idx="1"/>
          </p:nvPr>
        </p:nvSpPr>
        <p:spPr/>
        <p:txBody>
          <a:bodyPr/>
          <a:lstStyle/>
          <a:p>
            <a:r>
              <a:rPr lang="en-GB" dirty="0"/>
              <a:t> Shareholder Primacy &amp; Market Capitalism</a:t>
            </a:r>
          </a:p>
        </p:txBody>
      </p:sp>
      <p:sp>
        <p:nvSpPr>
          <p:cNvPr id="4" name="Slide Number Placeholder 3">
            <a:extLst>
              <a:ext uri="{FF2B5EF4-FFF2-40B4-BE49-F238E27FC236}">
                <a16:creationId xmlns:a16="http://schemas.microsoft.com/office/drawing/2014/main" id="{9138DB55-67A8-D1D1-976D-9C0CAC5B1E5F}"/>
              </a:ext>
            </a:extLst>
          </p:cNvPr>
          <p:cNvSpPr>
            <a:spLocks noGrp="1"/>
          </p:cNvSpPr>
          <p:nvPr>
            <p:ph type="sldNum" sz="quarter" idx="12"/>
          </p:nvPr>
        </p:nvSpPr>
        <p:spPr/>
        <p:txBody>
          <a:bodyPr/>
          <a:lstStyle/>
          <a:p>
            <a:fld id="{F38DF745-7D3F-47F4-83A3-874385CFAA69}" type="slidenum">
              <a:rPr lang="en-US" smtClean="0"/>
              <a:pPr/>
              <a:t>8</a:t>
            </a:fld>
            <a:endParaRPr lang="en-US" dirty="0"/>
          </a:p>
        </p:txBody>
      </p:sp>
    </p:spTree>
    <p:extLst>
      <p:ext uri="{BB962C8B-B14F-4D97-AF65-F5344CB8AC3E}">
        <p14:creationId xmlns:p14="http://schemas.microsoft.com/office/powerpoint/2010/main" val="25088003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5D7A17-A0BB-17D5-8248-2F64DA8905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0AF73E-E337-E2C6-72A7-4A2B47C0F8F7}"/>
              </a:ext>
            </a:extLst>
          </p:cNvPr>
          <p:cNvSpPr>
            <a:spLocks noGrp="1"/>
          </p:cNvSpPr>
          <p:nvPr>
            <p:ph type="title"/>
          </p:nvPr>
        </p:nvSpPr>
        <p:spPr/>
        <p:txBody>
          <a:bodyPr/>
          <a:lstStyle/>
          <a:p>
            <a:r>
              <a:rPr lang="en-GB" dirty="0"/>
              <a:t>The Agency Problem</a:t>
            </a:r>
          </a:p>
        </p:txBody>
      </p:sp>
      <p:sp>
        <p:nvSpPr>
          <p:cNvPr id="3" name="Slide Number Placeholder 2">
            <a:extLst>
              <a:ext uri="{FF2B5EF4-FFF2-40B4-BE49-F238E27FC236}">
                <a16:creationId xmlns:a16="http://schemas.microsoft.com/office/drawing/2014/main" id="{FA3D0325-C2A3-6E12-8116-F93B36D161B4}"/>
              </a:ext>
            </a:extLst>
          </p:cNvPr>
          <p:cNvSpPr>
            <a:spLocks noGrp="1"/>
          </p:cNvSpPr>
          <p:nvPr>
            <p:ph type="sldNum" sz="quarter" idx="12"/>
          </p:nvPr>
        </p:nvSpPr>
        <p:spPr/>
        <p:txBody>
          <a:bodyPr/>
          <a:lstStyle/>
          <a:p>
            <a:fld id="{F38DF745-7D3F-47F4-83A3-874385CFAA69}" type="slidenum">
              <a:rPr lang="en-US" smtClean="0"/>
              <a:pPr/>
              <a:t>9</a:t>
            </a:fld>
            <a:endParaRPr lang="en-US"/>
          </a:p>
        </p:txBody>
      </p:sp>
      <p:sp>
        <p:nvSpPr>
          <p:cNvPr id="4" name="Content Placeholder 3">
            <a:extLst>
              <a:ext uri="{FF2B5EF4-FFF2-40B4-BE49-F238E27FC236}">
                <a16:creationId xmlns:a16="http://schemas.microsoft.com/office/drawing/2014/main" id="{4FEBEB1E-481E-F61B-B2AC-935E9C9A3E33}"/>
              </a:ext>
            </a:extLst>
          </p:cNvPr>
          <p:cNvSpPr>
            <a:spLocks noGrp="1"/>
          </p:cNvSpPr>
          <p:nvPr>
            <p:ph sz="quarter" idx="1"/>
          </p:nvPr>
        </p:nvSpPr>
        <p:spPr/>
        <p:txBody>
          <a:bodyPr/>
          <a:lstStyle/>
          <a:p>
            <a:r>
              <a:rPr lang="en-GB" dirty="0"/>
              <a:t>Separation of ownership and control</a:t>
            </a:r>
          </a:p>
          <a:p>
            <a:pPr lvl="1"/>
            <a:r>
              <a:rPr lang="en-GB" dirty="0"/>
              <a:t>The owners of firms do not directly manage the business.</a:t>
            </a:r>
          </a:p>
          <a:p>
            <a:pPr lvl="1"/>
            <a:r>
              <a:rPr lang="en-GB" dirty="0"/>
              <a:t>Difficult to monitor the managers</a:t>
            </a:r>
          </a:p>
          <a:p>
            <a:r>
              <a:rPr lang="en-GB" dirty="0"/>
              <a:t>Must design the perfect contract:</a:t>
            </a:r>
          </a:p>
          <a:p>
            <a:pPr lvl="1"/>
            <a:r>
              <a:rPr lang="en-GB" dirty="0"/>
              <a:t>In most general terms, the financiers and the manager sign a contract that specifies what the manager does with the funds, and how the returns are divided between him and the financiers.</a:t>
            </a:r>
          </a:p>
        </p:txBody>
      </p:sp>
    </p:spTree>
    <p:extLst>
      <p:ext uri="{BB962C8B-B14F-4D97-AF65-F5344CB8AC3E}">
        <p14:creationId xmlns:p14="http://schemas.microsoft.com/office/powerpoint/2010/main" val="11639500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A39AE-BD92-169C-F4EF-F568B672CAE7}"/>
              </a:ext>
            </a:extLst>
          </p:cNvPr>
          <p:cNvSpPr>
            <a:spLocks noGrp="1"/>
          </p:cNvSpPr>
          <p:nvPr>
            <p:ph type="title"/>
          </p:nvPr>
        </p:nvSpPr>
        <p:spPr/>
        <p:txBody>
          <a:bodyPr/>
          <a:lstStyle/>
          <a:p>
            <a:r>
              <a:rPr lang="en-GB" dirty="0"/>
              <a:t>The Agency Problem</a:t>
            </a:r>
          </a:p>
        </p:txBody>
      </p:sp>
      <p:sp>
        <p:nvSpPr>
          <p:cNvPr id="3" name="Slide Number Placeholder 2">
            <a:extLst>
              <a:ext uri="{FF2B5EF4-FFF2-40B4-BE49-F238E27FC236}">
                <a16:creationId xmlns:a16="http://schemas.microsoft.com/office/drawing/2014/main" id="{A41895A2-A32D-7D39-D7FF-93F027E585EA}"/>
              </a:ext>
            </a:extLst>
          </p:cNvPr>
          <p:cNvSpPr>
            <a:spLocks noGrp="1"/>
          </p:cNvSpPr>
          <p:nvPr>
            <p:ph type="sldNum" sz="quarter" idx="12"/>
          </p:nvPr>
        </p:nvSpPr>
        <p:spPr/>
        <p:txBody>
          <a:bodyPr/>
          <a:lstStyle/>
          <a:p>
            <a:fld id="{F38DF745-7D3F-47F4-83A3-874385CFAA69}" type="slidenum">
              <a:rPr lang="en-US" smtClean="0"/>
              <a:pPr/>
              <a:t>10</a:t>
            </a:fld>
            <a:endParaRPr lang="en-US"/>
          </a:p>
        </p:txBody>
      </p:sp>
      <p:sp>
        <p:nvSpPr>
          <p:cNvPr id="9" name="Scroll: Horizontal 8">
            <a:extLst>
              <a:ext uri="{FF2B5EF4-FFF2-40B4-BE49-F238E27FC236}">
                <a16:creationId xmlns:a16="http://schemas.microsoft.com/office/drawing/2014/main" id="{52C2C025-0928-976E-C81F-41522564D231}"/>
              </a:ext>
            </a:extLst>
          </p:cNvPr>
          <p:cNvSpPr/>
          <p:nvPr/>
        </p:nvSpPr>
        <p:spPr>
          <a:xfrm>
            <a:off x="683568" y="1484784"/>
            <a:ext cx="8064432" cy="4464496"/>
          </a:xfrm>
          <a:prstGeom prst="horizontalScroll">
            <a:avLst>
              <a:gd name="adj" fmla="val 423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latin typeface="Lucida Blackletter"/>
                <a:cs typeface="Courier New" panose="02070309020205020404" pitchFamily="49" charset="0"/>
              </a:rPr>
              <a:t>The Perfect Contract</a:t>
            </a:r>
          </a:p>
          <a:p>
            <a:pPr algn="ctr"/>
            <a:endParaRPr lang="en-GB" sz="1400" b="1" dirty="0">
              <a:latin typeface="Lucida Blackletter"/>
              <a:cs typeface="Courier New" panose="02070309020205020404" pitchFamily="49" charset="0"/>
            </a:endParaRPr>
          </a:p>
          <a:p>
            <a:pPr marL="342900" indent="-342900">
              <a:buFont typeface="Arial" panose="020B0604020202020204" pitchFamily="34" charset="0"/>
              <a:buChar char="•"/>
            </a:pPr>
            <a:r>
              <a:rPr lang="en-GB" sz="2400" b="1" dirty="0">
                <a:latin typeface="Lucida Blackletter"/>
                <a:cs typeface="Courier New" panose="02070309020205020404" pitchFamily="49" charset="0"/>
              </a:rPr>
              <a:t>I give consent to the managers to manage normal daily business</a:t>
            </a:r>
          </a:p>
          <a:p>
            <a:pPr marL="342900" indent="-342900">
              <a:buFont typeface="Arial" panose="020B0604020202020204" pitchFamily="34" charset="0"/>
              <a:buChar char="•"/>
            </a:pPr>
            <a:r>
              <a:rPr lang="en-GB" sz="2400" b="1" dirty="0">
                <a:latin typeface="Lucida Blackletter"/>
                <a:cs typeface="Courier New" panose="02070309020205020404" pitchFamily="49" charset="0"/>
              </a:rPr>
              <a:t>When a war breaks out, perform the following tasks: A, B, C</a:t>
            </a:r>
          </a:p>
          <a:p>
            <a:pPr marL="342900" indent="-342900">
              <a:buFont typeface="Arial" panose="020B0604020202020204" pitchFamily="34" charset="0"/>
              <a:buChar char="•"/>
            </a:pPr>
            <a:r>
              <a:rPr lang="en-GB" sz="2400" b="1" dirty="0">
                <a:latin typeface="Lucida Blackletter"/>
                <a:cs typeface="Courier New" panose="02070309020205020404" pitchFamily="49" charset="0"/>
              </a:rPr>
              <a:t>When profitability drops below x%, perform the following tasks: D, E</a:t>
            </a:r>
          </a:p>
          <a:p>
            <a:pPr marL="342900" indent="-342900">
              <a:buFont typeface="Arial" panose="020B0604020202020204" pitchFamily="34" charset="0"/>
              <a:buChar char="•"/>
            </a:pPr>
            <a:r>
              <a:rPr lang="en-GB" sz="2400" b="1" dirty="0">
                <a:latin typeface="Lucida Blackletter"/>
                <a:cs typeface="Courier New" panose="02070309020205020404" pitchFamily="49" charset="0"/>
              </a:rPr>
              <a:t>During trade wars, engage the following business operations: F, G, H</a:t>
            </a:r>
          </a:p>
        </p:txBody>
      </p:sp>
      <p:sp>
        <p:nvSpPr>
          <p:cNvPr id="10" name="Content Placeholder 3">
            <a:extLst>
              <a:ext uri="{FF2B5EF4-FFF2-40B4-BE49-F238E27FC236}">
                <a16:creationId xmlns:a16="http://schemas.microsoft.com/office/drawing/2014/main" id="{68461465-9B14-B0A5-A6D7-C88B491E5F67}"/>
              </a:ext>
            </a:extLst>
          </p:cNvPr>
          <p:cNvSpPr>
            <a:spLocks noGrp="1"/>
          </p:cNvSpPr>
          <p:nvPr>
            <p:ph sz="quarter" idx="1"/>
          </p:nvPr>
        </p:nvSpPr>
        <p:spPr>
          <a:xfrm>
            <a:off x="914400" y="5949280"/>
            <a:ext cx="7772400" cy="718220"/>
          </a:xfrm>
        </p:spPr>
        <p:txBody>
          <a:bodyPr>
            <a:normAutofit/>
          </a:bodyPr>
          <a:lstStyle/>
          <a:p>
            <a:pPr marL="0" indent="0">
              <a:buNone/>
            </a:pPr>
            <a:r>
              <a:rPr lang="en-GB" dirty="0"/>
              <a:t>Such a perfect contract does not exist…😩</a:t>
            </a:r>
          </a:p>
        </p:txBody>
      </p:sp>
    </p:spTree>
    <p:extLst>
      <p:ext uri="{BB962C8B-B14F-4D97-AF65-F5344CB8AC3E}">
        <p14:creationId xmlns:p14="http://schemas.microsoft.com/office/powerpoint/2010/main" val="24560907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036681-9A6A-02E6-6992-EBC2DD461A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1C7CEA-6F06-3FDC-696E-D8DD63654916}"/>
              </a:ext>
            </a:extLst>
          </p:cNvPr>
          <p:cNvSpPr>
            <a:spLocks noGrp="1"/>
          </p:cNvSpPr>
          <p:nvPr>
            <p:ph type="title"/>
          </p:nvPr>
        </p:nvSpPr>
        <p:spPr/>
        <p:txBody>
          <a:bodyPr/>
          <a:lstStyle/>
          <a:p>
            <a:r>
              <a:rPr lang="en-GB" dirty="0"/>
              <a:t>The Agency Problem</a:t>
            </a:r>
          </a:p>
        </p:txBody>
      </p:sp>
      <p:sp>
        <p:nvSpPr>
          <p:cNvPr id="3" name="Slide Number Placeholder 2">
            <a:extLst>
              <a:ext uri="{FF2B5EF4-FFF2-40B4-BE49-F238E27FC236}">
                <a16:creationId xmlns:a16="http://schemas.microsoft.com/office/drawing/2014/main" id="{E61A3965-FFB1-42D4-142C-B4473329FBB3}"/>
              </a:ext>
            </a:extLst>
          </p:cNvPr>
          <p:cNvSpPr>
            <a:spLocks noGrp="1"/>
          </p:cNvSpPr>
          <p:nvPr>
            <p:ph type="sldNum" sz="quarter" idx="12"/>
          </p:nvPr>
        </p:nvSpPr>
        <p:spPr/>
        <p:txBody>
          <a:bodyPr/>
          <a:lstStyle/>
          <a:p>
            <a:fld id="{F38DF745-7D3F-47F4-83A3-874385CFAA69}" type="slidenum">
              <a:rPr lang="en-US" smtClean="0"/>
              <a:pPr/>
              <a:t>11</a:t>
            </a:fld>
            <a:endParaRPr lang="en-US"/>
          </a:p>
        </p:txBody>
      </p:sp>
      <p:sp>
        <p:nvSpPr>
          <p:cNvPr id="4" name="Content Placeholder 3">
            <a:extLst>
              <a:ext uri="{FF2B5EF4-FFF2-40B4-BE49-F238E27FC236}">
                <a16:creationId xmlns:a16="http://schemas.microsoft.com/office/drawing/2014/main" id="{78F0072E-A024-B93C-798E-5067CAADDAFA}"/>
              </a:ext>
            </a:extLst>
          </p:cNvPr>
          <p:cNvSpPr>
            <a:spLocks noGrp="1"/>
          </p:cNvSpPr>
          <p:nvPr>
            <p:ph sz="quarter" idx="1"/>
          </p:nvPr>
        </p:nvSpPr>
        <p:spPr/>
        <p:txBody>
          <a:bodyPr>
            <a:normAutofit/>
          </a:bodyPr>
          <a:lstStyle/>
          <a:p>
            <a:r>
              <a:rPr lang="en-GB" dirty="0"/>
              <a:t>The future is uncertain</a:t>
            </a:r>
          </a:p>
          <a:p>
            <a:r>
              <a:rPr lang="en-GB" dirty="0"/>
              <a:t>Impossible to design the perfect contract.</a:t>
            </a:r>
          </a:p>
          <a:p>
            <a:pPr lvl="1"/>
            <a:r>
              <a:rPr lang="en-GB" dirty="0"/>
              <a:t>Hence, the necessity of </a:t>
            </a:r>
            <a:r>
              <a:rPr lang="en-GB" b="1" dirty="0"/>
              <a:t>residual control rights</a:t>
            </a:r>
            <a:r>
              <a:rPr lang="en-GB" dirty="0"/>
              <a:t>—rules that specify who has the authority to make decisions when unexpected issues arise.</a:t>
            </a:r>
          </a:p>
          <a:p>
            <a:pPr lvl="1"/>
            <a:r>
              <a:rPr lang="en-GB" dirty="0"/>
              <a:t>Owners (shareholders) lack expertise</a:t>
            </a:r>
          </a:p>
          <a:p>
            <a:r>
              <a:rPr lang="en-GB" dirty="0"/>
              <a:t>When contracts are incomplete and managers possess more expertise than shareholders, managers typically end up with the residual rights of control, giving them enormous latitude for self-interested behaviour.</a:t>
            </a:r>
          </a:p>
        </p:txBody>
      </p:sp>
    </p:spTree>
    <p:extLst>
      <p:ext uri="{BB962C8B-B14F-4D97-AF65-F5344CB8AC3E}">
        <p14:creationId xmlns:p14="http://schemas.microsoft.com/office/powerpoint/2010/main" val="587557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FFA743-1CBB-C08B-5C9F-3CBFCDE200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405DBA-B1CC-069C-D1EB-18A99966200D}"/>
              </a:ext>
            </a:extLst>
          </p:cNvPr>
          <p:cNvSpPr>
            <a:spLocks noGrp="1"/>
          </p:cNvSpPr>
          <p:nvPr>
            <p:ph type="title"/>
          </p:nvPr>
        </p:nvSpPr>
        <p:spPr/>
        <p:txBody>
          <a:bodyPr/>
          <a:lstStyle/>
          <a:p>
            <a:r>
              <a:rPr lang="en-GB" dirty="0"/>
              <a:t>Market-Driven Governance (1): Incentive Contract</a:t>
            </a:r>
          </a:p>
        </p:txBody>
      </p:sp>
      <p:sp>
        <p:nvSpPr>
          <p:cNvPr id="3" name="Slide Number Placeholder 2">
            <a:extLst>
              <a:ext uri="{FF2B5EF4-FFF2-40B4-BE49-F238E27FC236}">
                <a16:creationId xmlns:a16="http://schemas.microsoft.com/office/drawing/2014/main" id="{058C2D95-2F4B-393E-3E8B-BD5F3489550A}"/>
              </a:ext>
            </a:extLst>
          </p:cNvPr>
          <p:cNvSpPr>
            <a:spLocks noGrp="1"/>
          </p:cNvSpPr>
          <p:nvPr>
            <p:ph type="sldNum" sz="quarter" idx="12"/>
          </p:nvPr>
        </p:nvSpPr>
        <p:spPr/>
        <p:txBody>
          <a:bodyPr/>
          <a:lstStyle/>
          <a:p>
            <a:fld id="{F38DF745-7D3F-47F4-83A3-874385CFAA69}" type="slidenum">
              <a:rPr lang="en-US" smtClean="0"/>
              <a:pPr/>
              <a:t>12</a:t>
            </a:fld>
            <a:endParaRPr lang="en-US"/>
          </a:p>
        </p:txBody>
      </p:sp>
      <p:sp>
        <p:nvSpPr>
          <p:cNvPr id="4" name="Content Placeholder 3">
            <a:extLst>
              <a:ext uri="{FF2B5EF4-FFF2-40B4-BE49-F238E27FC236}">
                <a16:creationId xmlns:a16="http://schemas.microsoft.com/office/drawing/2014/main" id="{5E30D95A-43E9-20A2-5F2F-01D525E74E32}"/>
              </a:ext>
            </a:extLst>
          </p:cNvPr>
          <p:cNvSpPr>
            <a:spLocks noGrp="1"/>
          </p:cNvSpPr>
          <p:nvPr>
            <p:ph sz="quarter" idx="1"/>
          </p:nvPr>
        </p:nvSpPr>
        <p:spPr/>
        <p:txBody>
          <a:bodyPr/>
          <a:lstStyle/>
          <a:p>
            <a:r>
              <a:rPr lang="en-GB" dirty="0"/>
              <a:t>Incentives can take many forms:</a:t>
            </a:r>
          </a:p>
          <a:p>
            <a:pPr lvl="1"/>
            <a:r>
              <a:rPr lang="en-GB" dirty="0"/>
              <a:t>Stock ownership</a:t>
            </a:r>
          </a:p>
          <a:p>
            <a:pPr lvl="1"/>
            <a:r>
              <a:rPr lang="en-GB" dirty="0"/>
              <a:t>Stock option</a:t>
            </a:r>
          </a:p>
          <a:p>
            <a:pPr lvl="1"/>
            <a:r>
              <a:rPr lang="en-GB" dirty="0"/>
              <a:t>Threat of firing</a:t>
            </a:r>
          </a:p>
        </p:txBody>
      </p:sp>
    </p:spTree>
    <p:extLst>
      <p:ext uri="{BB962C8B-B14F-4D97-AF65-F5344CB8AC3E}">
        <p14:creationId xmlns:p14="http://schemas.microsoft.com/office/powerpoint/2010/main" val="42880195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9B14F-7D32-2A26-D05A-321D20866E83}"/>
              </a:ext>
            </a:extLst>
          </p:cNvPr>
          <p:cNvSpPr>
            <a:spLocks noGrp="1"/>
          </p:cNvSpPr>
          <p:nvPr>
            <p:ph type="title"/>
          </p:nvPr>
        </p:nvSpPr>
        <p:spPr/>
        <p:txBody>
          <a:bodyPr/>
          <a:lstStyle/>
          <a:p>
            <a:r>
              <a:rPr lang="en-GB" dirty="0"/>
              <a:t>Market-Driven Governance (1): Incentive Contract</a:t>
            </a:r>
          </a:p>
        </p:txBody>
      </p:sp>
      <p:sp>
        <p:nvSpPr>
          <p:cNvPr id="3" name="Slide Number Placeholder 2">
            <a:extLst>
              <a:ext uri="{FF2B5EF4-FFF2-40B4-BE49-F238E27FC236}">
                <a16:creationId xmlns:a16="http://schemas.microsoft.com/office/drawing/2014/main" id="{9241A095-F7CE-C474-08BE-C720DC8BC946}"/>
              </a:ext>
            </a:extLst>
          </p:cNvPr>
          <p:cNvSpPr>
            <a:spLocks noGrp="1"/>
          </p:cNvSpPr>
          <p:nvPr>
            <p:ph type="sldNum" sz="quarter" idx="12"/>
          </p:nvPr>
        </p:nvSpPr>
        <p:spPr/>
        <p:txBody>
          <a:bodyPr/>
          <a:lstStyle/>
          <a:p>
            <a:fld id="{F38DF745-7D3F-47F4-83A3-874385CFAA69}" type="slidenum">
              <a:rPr lang="en-US" smtClean="0"/>
              <a:pPr/>
              <a:t>13</a:t>
            </a:fld>
            <a:endParaRPr lang="en-US"/>
          </a:p>
        </p:txBody>
      </p:sp>
      <p:sp>
        <p:nvSpPr>
          <p:cNvPr id="4" name="Content Placeholder 3">
            <a:extLst>
              <a:ext uri="{FF2B5EF4-FFF2-40B4-BE49-F238E27FC236}">
                <a16:creationId xmlns:a16="http://schemas.microsoft.com/office/drawing/2014/main" id="{372C5F39-2E43-4F12-0834-746776F03FB6}"/>
              </a:ext>
            </a:extLst>
          </p:cNvPr>
          <p:cNvSpPr>
            <a:spLocks noGrp="1"/>
          </p:cNvSpPr>
          <p:nvPr>
            <p:ph sz="quarter" idx="1"/>
          </p:nvPr>
        </p:nvSpPr>
        <p:spPr/>
        <p:txBody>
          <a:bodyPr/>
          <a:lstStyle/>
          <a:p>
            <a:r>
              <a:rPr lang="en-GB" dirty="0"/>
              <a:t> Tie the manager’s pay to long-term performance</a:t>
            </a:r>
          </a:p>
        </p:txBody>
      </p:sp>
      <p:cxnSp>
        <p:nvCxnSpPr>
          <p:cNvPr id="6" name="Straight Arrow Connector 5">
            <a:extLst>
              <a:ext uri="{FF2B5EF4-FFF2-40B4-BE49-F238E27FC236}">
                <a16:creationId xmlns:a16="http://schemas.microsoft.com/office/drawing/2014/main" id="{72F7E2CA-A963-775F-0987-E110DE0B4155}"/>
              </a:ext>
            </a:extLst>
          </p:cNvPr>
          <p:cNvCxnSpPr>
            <a:cxnSpLocks/>
          </p:cNvCxnSpPr>
          <p:nvPr/>
        </p:nvCxnSpPr>
        <p:spPr>
          <a:xfrm flipV="1">
            <a:off x="1578144" y="2924944"/>
            <a:ext cx="0" cy="309634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891B6C0B-0154-54FE-BC01-BF53AEB3E790}"/>
              </a:ext>
            </a:extLst>
          </p:cNvPr>
          <p:cNvCxnSpPr/>
          <p:nvPr/>
        </p:nvCxnSpPr>
        <p:spPr>
          <a:xfrm>
            <a:off x="1547664" y="6021288"/>
            <a:ext cx="5976664"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5EB99851-18C2-F29F-0CC3-6CD6513688CD}"/>
              </a:ext>
            </a:extLst>
          </p:cNvPr>
          <p:cNvSpPr txBox="1"/>
          <p:nvPr/>
        </p:nvSpPr>
        <p:spPr>
          <a:xfrm>
            <a:off x="374904" y="3124126"/>
            <a:ext cx="1159697" cy="923330"/>
          </a:xfrm>
          <a:prstGeom prst="rect">
            <a:avLst/>
          </a:prstGeom>
          <a:noFill/>
        </p:spPr>
        <p:txBody>
          <a:bodyPr wrap="square" rtlCol="0">
            <a:spAutoFit/>
          </a:bodyPr>
          <a:lstStyle/>
          <a:p>
            <a:r>
              <a:rPr lang="en-GB" dirty="0"/>
              <a:t>Managerial pay</a:t>
            </a:r>
          </a:p>
        </p:txBody>
      </p:sp>
      <p:sp>
        <p:nvSpPr>
          <p:cNvPr id="10" name="TextBox 9">
            <a:extLst>
              <a:ext uri="{FF2B5EF4-FFF2-40B4-BE49-F238E27FC236}">
                <a16:creationId xmlns:a16="http://schemas.microsoft.com/office/drawing/2014/main" id="{F5148379-BF26-6992-1EF7-B831C57C5075}"/>
              </a:ext>
            </a:extLst>
          </p:cNvPr>
          <p:cNvSpPr txBox="1"/>
          <p:nvPr/>
        </p:nvSpPr>
        <p:spPr>
          <a:xfrm>
            <a:off x="6444208" y="6156012"/>
            <a:ext cx="1944214" cy="369332"/>
          </a:xfrm>
          <a:prstGeom prst="rect">
            <a:avLst/>
          </a:prstGeom>
          <a:noFill/>
        </p:spPr>
        <p:txBody>
          <a:bodyPr wrap="square" rtlCol="0">
            <a:spAutoFit/>
          </a:bodyPr>
          <a:lstStyle/>
          <a:p>
            <a:r>
              <a:rPr lang="en-GB" dirty="0"/>
              <a:t>Firm performance</a:t>
            </a:r>
          </a:p>
        </p:txBody>
      </p:sp>
      <p:cxnSp>
        <p:nvCxnSpPr>
          <p:cNvPr id="12" name="Straight Connector 11">
            <a:extLst>
              <a:ext uri="{FF2B5EF4-FFF2-40B4-BE49-F238E27FC236}">
                <a16:creationId xmlns:a16="http://schemas.microsoft.com/office/drawing/2014/main" id="{6FE2BDF7-D71D-4D36-CE26-7330377440E6}"/>
              </a:ext>
            </a:extLst>
          </p:cNvPr>
          <p:cNvCxnSpPr/>
          <p:nvPr/>
        </p:nvCxnSpPr>
        <p:spPr>
          <a:xfrm flipV="1">
            <a:off x="1979712" y="2996952"/>
            <a:ext cx="4824536" cy="2736304"/>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849DAE86-46F1-6290-5FA6-B673D6BB3BC5}"/>
              </a:ext>
            </a:extLst>
          </p:cNvPr>
          <p:cNvSpPr txBox="1"/>
          <p:nvPr/>
        </p:nvSpPr>
        <p:spPr>
          <a:xfrm>
            <a:off x="3347864" y="3369881"/>
            <a:ext cx="2012508" cy="646331"/>
          </a:xfrm>
          <a:prstGeom prst="rect">
            <a:avLst/>
          </a:prstGeom>
          <a:noFill/>
        </p:spPr>
        <p:txBody>
          <a:bodyPr wrap="square" rtlCol="0">
            <a:spAutoFit/>
          </a:bodyPr>
          <a:lstStyle/>
          <a:p>
            <a:pPr algn="ctr"/>
            <a:r>
              <a:rPr lang="en-GB" dirty="0"/>
              <a:t>Theoretical relationship</a:t>
            </a:r>
          </a:p>
        </p:txBody>
      </p:sp>
    </p:spTree>
    <p:extLst>
      <p:ext uri="{BB962C8B-B14F-4D97-AF65-F5344CB8AC3E}">
        <p14:creationId xmlns:p14="http://schemas.microsoft.com/office/powerpoint/2010/main" val="42008364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340F7-44AB-D56B-B3DD-1F00F0B14F77}"/>
              </a:ext>
            </a:extLst>
          </p:cNvPr>
          <p:cNvSpPr>
            <a:spLocks noGrp="1"/>
          </p:cNvSpPr>
          <p:nvPr>
            <p:ph type="title"/>
          </p:nvPr>
        </p:nvSpPr>
        <p:spPr/>
        <p:txBody>
          <a:bodyPr/>
          <a:lstStyle/>
          <a:p>
            <a:r>
              <a:rPr lang="en-GB" dirty="0"/>
              <a:t>Market-Driven Governance (1): Incentive Contract</a:t>
            </a:r>
          </a:p>
        </p:txBody>
      </p:sp>
      <p:sp>
        <p:nvSpPr>
          <p:cNvPr id="3" name="Slide Number Placeholder 2">
            <a:extLst>
              <a:ext uri="{FF2B5EF4-FFF2-40B4-BE49-F238E27FC236}">
                <a16:creationId xmlns:a16="http://schemas.microsoft.com/office/drawing/2014/main" id="{D6A9FA3D-6261-9E7A-627B-95F679108D13}"/>
              </a:ext>
            </a:extLst>
          </p:cNvPr>
          <p:cNvSpPr>
            <a:spLocks noGrp="1"/>
          </p:cNvSpPr>
          <p:nvPr>
            <p:ph type="sldNum" sz="quarter" idx="12"/>
          </p:nvPr>
        </p:nvSpPr>
        <p:spPr/>
        <p:txBody>
          <a:bodyPr/>
          <a:lstStyle/>
          <a:p>
            <a:fld id="{F38DF745-7D3F-47F4-83A3-874385CFAA69}" type="slidenum">
              <a:rPr lang="en-US" smtClean="0"/>
              <a:pPr/>
              <a:t>14</a:t>
            </a:fld>
            <a:endParaRPr lang="en-US"/>
          </a:p>
        </p:txBody>
      </p:sp>
      <p:sp>
        <p:nvSpPr>
          <p:cNvPr id="4" name="Content Placeholder 3">
            <a:extLst>
              <a:ext uri="{FF2B5EF4-FFF2-40B4-BE49-F238E27FC236}">
                <a16:creationId xmlns:a16="http://schemas.microsoft.com/office/drawing/2014/main" id="{BC70F00E-403D-4C93-E2FE-24E6B5417586}"/>
              </a:ext>
            </a:extLst>
          </p:cNvPr>
          <p:cNvSpPr>
            <a:spLocks noGrp="1"/>
          </p:cNvSpPr>
          <p:nvPr>
            <p:ph sz="quarter" idx="1"/>
          </p:nvPr>
        </p:nvSpPr>
        <p:spPr/>
        <p:txBody>
          <a:bodyPr/>
          <a:lstStyle/>
          <a:p>
            <a:r>
              <a:rPr lang="en-GB" dirty="0"/>
              <a:t>Example of incentive contract:</a:t>
            </a:r>
          </a:p>
        </p:txBody>
      </p:sp>
      <p:pic>
        <p:nvPicPr>
          <p:cNvPr id="6" name="Picture 5">
            <a:extLst>
              <a:ext uri="{FF2B5EF4-FFF2-40B4-BE49-F238E27FC236}">
                <a16:creationId xmlns:a16="http://schemas.microsoft.com/office/drawing/2014/main" id="{C48C0A24-DE82-53C3-258A-664D1DB26C2B}"/>
              </a:ext>
            </a:extLst>
          </p:cNvPr>
          <p:cNvPicPr>
            <a:picLocks noChangeAspect="1"/>
          </p:cNvPicPr>
          <p:nvPr/>
        </p:nvPicPr>
        <p:blipFill>
          <a:blip r:embed="rId3"/>
          <a:stretch>
            <a:fillRect/>
          </a:stretch>
        </p:blipFill>
        <p:spPr>
          <a:xfrm>
            <a:off x="1644674" y="2060848"/>
            <a:ext cx="5915851" cy="4477375"/>
          </a:xfrm>
          <a:prstGeom prst="rect">
            <a:avLst/>
          </a:prstGeom>
        </p:spPr>
      </p:pic>
    </p:spTree>
    <p:extLst>
      <p:ext uri="{BB962C8B-B14F-4D97-AF65-F5344CB8AC3E}">
        <p14:creationId xmlns:p14="http://schemas.microsoft.com/office/powerpoint/2010/main" val="3091760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CF9A62-8BE2-8FC8-BEA6-FBE6D1C1C0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4DA86D-99C4-BE6B-3432-C4598E399F26}"/>
              </a:ext>
            </a:extLst>
          </p:cNvPr>
          <p:cNvSpPr>
            <a:spLocks noGrp="1"/>
          </p:cNvSpPr>
          <p:nvPr>
            <p:ph type="title"/>
          </p:nvPr>
        </p:nvSpPr>
        <p:spPr/>
        <p:txBody>
          <a:bodyPr/>
          <a:lstStyle/>
          <a:p>
            <a:r>
              <a:rPr lang="en-GB" dirty="0"/>
              <a:t>Market-Driven Governance (1): Incentive Contract</a:t>
            </a:r>
          </a:p>
        </p:txBody>
      </p:sp>
      <p:sp>
        <p:nvSpPr>
          <p:cNvPr id="3" name="Slide Number Placeholder 2">
            <a:extLst>
              <a:ext uri="{FF2B5EF4-FFF2-40B4-BE49-F238E27FC236}">
                <a16:creationId xmlns:a16="http://schemas.microsoft.com/office/drawing/2014/main" id="{3D3848B2-C62D-AF56-2239-E1EA932F1F07}"/>
              </a:ext>
            </a:extLst>
          </p:cNvPr>
          <p:cNvSpPr>
            <a:spLocks noGrp="1"/>
          </p:cNvSpPr>
          <p:nvPr>
            <p:ph type="sldNum" sz="quarter" idx="12"/>
          </p:nvPr>
        </p:nvSpPr>
        <p:spPr/>
        <p:txBody>
          <a:bodyPr/>
          <a:lstStyle/>
          <a:p>
            <a:fld id="{F38DF745-7D3F-47F4-83A3-874385CFAA69}" type="slidenum">
              <a:rPr lang="en-US" smtClean="0"/>
              <a:pPr/>
              <a:t>15</a:t>
            </a:fld>
            <a:endParaRPr lang="en-US"/>
          </a:p>
        </p:txBody>
      </p:sp>
      <p:sp>
        <p:nvSpPr>
          <p:cNvPr id="4" name="Content Placeholder 3">
            <a:extLst>
              <a:ext uri="{FF2B5EF4-FFF2-40B4-BE49-F238E27FC236}">
                <a16:creationId xmlns:a16="http://schemas.microsoft.com/office/drawing/2014/main" id="{68CCDA7D-1D62-1BDE-EBFB-9E540EF16254}"/>
              </a:ext>
            </a:extLst>
          </p:cNvPr>
          <p:cNvSpPr>
            <a:spLocks noGrp="1"/>
          </p:cNvSpPr>
          <p:nvPr>
            <p:ph sz="quarter" idx="1"/>
          </p:nvPr>
        </p:nvSpPr>
        <p:spPr/>
        <p:txBody>
          <a:bodyPr/>
          <a:lstStyle/>
          <a:p>
            <a:r>
              <a:rPr lang="en-GB" dirty="0"/>
              <a:t>Example of incentive contract:</a:t>
            </a:r>
          </a:p>
        </p:txBody>
      </p:sp>
      <p:pic>
        <p:nvPicPr>
          <p:cNvPr id="7" name="Picture 6">
            <a:extLst>
              <a:ext uri="{FF2B5EF4-FFF2-40B4-BE49-F238E27FC236}">
                <a16:creationId xmlns:a16="http://schemas.microsoft.com/office/drawing/2014/main" id="{9BA1EBC3-EC54-3094-B6E6-C5037974A281}"/>
              </a:ext>
            </a:extLst>
          </p:cNvPr>
          <p:cNvPicPr>
            <a:picLocks noChangeAspect="1"/>
          </p:cNvPicPr>
          <p:nvPr/>
        </p:nvPicPr>
        <p:blipFill>
          <a:blip r:embed="rId3"/>
          <a:stretch>
            <a:fillRect/>
          </a:stretch>
        </p:blipFill>
        <p:spPr>
          <a:xfrm>
            <a:off x="1885543" y="2060848"/>
            <a:ext cx="5830114" cy="4096322"/>
          </a:xfrm>
          <a:prstGeom prst="rect">
            <a:avLst/>
          </a:prstGeom>
        </p:spPr>
      </p:pic>
    </p:spTree>
    <p:extLst>
      <p:ext uri="{BB962C8B-B14F-4D97-AF65-F5344CB8AC3E}">
        <p14:creationId xmlns:p14="http://schemas.microsoft.com/office/powerpoint/2010/main" val="27122261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74B7EA-6B30-4C85-4A13-9D8EF99341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59D719-5B2E-0BC9-936D-5A0046B83958}"/>
              </a:ext>
            </a:extLst>
          </p:cNvPr>
          <p:cNvSpPr>
            <a:spLocks noGrp="1"/>
          </p:cNvSpPr>
          <p:nvPr>
            <p:ph type="title"/>
          </p:nvPr>
        </p:nvSpPr>
        <p:spPr/>
        <p:txBody>
          <a:bodyPr/>
          <a:lstStyle/>
          <a:p>
            <a:r>
              <a:rPr lang="en-GB" dirty="0"/>
              <a:t>Pay-For-Performance Sensitivity</a:t>
            </a:r>
          </a:p>
        </p:txBody>
      </p:sp>
      <p:sp>
        <p:nvSpPr>
          <p:cNvPr id="3" name="Slide Number Placeholder 2">
            <a:extLst>
              <a:ext uri="{FF2B5EF4-FFF2-40B4-BE49-F238E27FC236}">
                <a16:creationId xmlns:a16="http://schemas.microsoft.com/office/drawing/2014/main" id="{B7B2E7E6-2449-E9B4-D3E2-E29DE5C430E3}"/>
              </a:ext>
            </a:extLst>
          </p:cNvPr>
          <p:cNvSpPr>
            <a:spLocks noGrp="1"/>
          </p:cNvSpPr>
          <p:nvPr>
            <p:ph type="sldNum" sz="quarter" idx="12"/>
          </p:nvPr>
        </p:nvSpPr>
        <p:spPr/>
        <p:txBody>
          <a:bodyPr/>
          <a:lstStyle/>
          <a:p>
            <a:fld id="{F38DF745-7D3F-47F4-83A3-874385CFAA69}" type="slidenum">
              <a:rPr lang="en-US" smtClean="0"/>
              <a:pPr/>
              <a:t>16</a:t>
            </a:fld>
            <a:endParaRPr lang="en-US"/>
          </a:p>
        </p:txBody>
      </p:sp>
      <p:sp>
        <p:nvSpPr>
          <p:cNvPr id="4" name="Content Placeholder 3">
            <a:extLst>
              <a:ext uri="{FF2B5EF4-FFF2-40B4-BE49-F238E27FC236}">
                <a16:creationId xmlns:a16="http://schemas.microsoft.com/office/drawing/2014/main" id="{3B87543F-557A-0027-2301-DA7B018D21D0}"/>
              </a:ext>
            </a:extLst>
          </p:cNvPr>
          <p:cNvSpPr>
            <a:spLocks noGrp="1"/>
          </p:cNvSpPr>
          <p:nvPr>
            <p:ph sz="quarter" idx="1"/>
          </p:nvPr>
        </p:nvSpPr>
        <p:spPr>
          <a:xfrm>
            <a:off x="914400" y="1522800"/>
            <a:ext cx="7772400" cy="5074552"/>
          </a:xfrm>
        </p:spPr>
        <p:txBody>
          <a:bodyPr/>
          <a:lstStyle/>
          <a:p>
            <a:r>
              <a:rPr lang="en-GB" dirty="0"/>
              <a:t>The most important feature of incentive contract:</a:t>
            </a:r>
          </a:p>
          <a:p>
            <a:pPr marL="0" indent="0" algn="ctr">
              <a:buNone/>
            </a:pPr>
            <a:r>
              <a:rPr lang="en-GB" sz="4400" b="1" dirty="0"/>
              <a:t>Sensitivity!</a:t>
            </a:r>
          </a:p>
          <a:p>
            <a:r>
              <a:rPr lang="en-US" altLang="zh-CN" dirty="0"/>
              <a:t>Hall</a:t>
            </a:r>
            <a:r>
              <a:rPr lang="en-GB" altLang="zh-CN" dirty="0"/>
              <a:t> and Liebman (1998) find that the pay-to-performance sensitivity from direct compensation is tiny in comparison to the sensitivity generated by holdings of stock and stock options.</a:t>
            </a:r>
          </a:p>
          <a:p>
            <a:r>
              <a:rPr lang="en-GB" dirty="0"/>
              <a:t>According to the CEO data in 1994:</a:t>
            </a:r>
          </a:p>
          <a:p>
            <a:endParaRPr lang="en-GB" dirty="0"/>
          </a:p>
        </p:txBody>
      </p:sp>
      <p:graphicFrame>
        <p:nvGraphicFramePr>
          <p:cNvPr id="5" name="Table 4">
            <a:extLst>
              <a:ext uri="{FF2B5EF4-FFF2-40B4-BE49-F238E27FC236}">
                <a16:creationId xmlns:a16="http://schemas.microsoft.com/office/drawing/2014/main" id="{BA7E93D0-2476-456C-B7AC-5F805E1301DA}"/>
              </a:ext>
            </a:extLst>
          </p:cNvPr>
          <p:cNvGraphicFramePr>
            <a:graphicFrameLocks noGrp="1"/>
          </p:cNvGraphicFramePr>
          <p:nvPr>
            <p:extLst>
              <p:ext uri="{D42A27DB-BD31-4B8C-83A1-F6EECF244321}">
                <p14:modId xmlns:p14="http://schemas.microsoft.com/office/powerpoint/2010/main" val="136456141"/>
              </p:ext>
            </p:extLst>
          </p:nvPr>
        </p:nvGraphicFramePr>
        <p:xfrm>
          <a:off x="539552" y="4961291"/>
          <a:ext cx="8290800" cy="1097280"/>
        </p:xfrm>
        <a:graphic>
          <a:graphicData uri="http://schemas.openxmlformats.org/drawingml/2006/table">
            <a:tbl>
              <a:tblPr>
                <a:tableStyleId>{775DCB02-9BB8-47FD-8907-85C794F793BA}</a:tableStyleId>
              </a:tblPr>
              <a:tblGrid>
                <a:gridCol w="2303792">
                  <a:extLst>
                    <a:ext uri="{9D8B030D-6E8A-4147-A177-3AD203B41FA5}">
                      <a16:colId xmlns:a16="http://schemas.microsoft.com/office/drawing/2014/main" val="4189872477"/>
                    </a:ext>
                  </a:extLst>
                </a:gridCol>
                <a:gridCol w="2736304">
                  <a:extLst>
                    <a:ext uri="{9D8B030D-6E8A-4147-A177-3AD203B41FA5}">
                      <a16:colId xmlns:a16="http://schemas.microsoft.com/office/drawing/2014/main" val="3568433307"/>
                    </a:ext>
                  </a:extLst>
                </a:gridCol>
                <a:gridCol w="3250704">
                  <a:extLst>
                    <a:ext uri="{9D8B030D-6E8A-4147-A177-3AD203B41FA5}">
                      <a16:colId xmlns:a16="http://schemas.microsoft.com/office/drawing/2014/main" val="304391446"/>
                    </a:ext>
                  </a:extLst>
                </a:gridCol>
              </a:tblGrid>
              <a:tr h="0">
                <a:tc>
                  <a:txBody>
                    <a:bodyPr/>
                    <a:lstStyle/>
                    <a:p>
                      <a:endParaRPr lang="en-GB" sz="2000" b="1" dirty="0">
                        <a:effectLst/>
                      </a:endParaRPr>
                    </a:p>
                  </a:txBody>
                  <a:tcPr marL="99060" marR="99060" anchor="ctr"/>
                </a:tc>
                <a:tc>
                  <a:txBody>
                    <a:bodyPr/>
                    <a:lstStyle/>
                    <a:p>
                      <a:r>
                        <a:rPr lang="en-GB" sz="2000" b="1" dirty="0">
                          <a:effectLst/>
                        </a:rPr>
                        <a:t>Salary &amp; Bonus</a:t>
                      </a:r>
                    </a:p>
                  </a:txBody>
                  <a:tcPr marL="99060" marR="99060" anchor="ctr"/>
                </a:tc>
                <a:tc>
                  <a:txBody>
                    <a:bodyPr/>
                    <a:lstStyle/>
                    <a:p>
                      <a:r>
                        <a:rPr lang="en-GB" sz="2000" b="1" dirty="0">
                          <a:effectLst/>
                        </a:rPr>
                        <a:t>Stock &amp; Stock Options</a:t>
                      </a:r>
                    </a:p>
                  </a:txBody>
                  <a:tcPr marL="99060" marR="99060" anchor="ctr"/>
                </a:tc>
                <a:extLst>
                  <a:ext uri="{0D108BD9-81ED-4DB2-BD59-A6C34878D82A}">
                    <a16:rowId xmlns:a16="http://schemas.microsoft.com/office/drawing/2014/main" val="3758260272"/>
                  </a:ext>
                </a:extLst>
              </a:tr>
              <a:tr h="0">
                <a:tc>
                  <a:txBody>
                    <a:bodyPr/>
                    <a:lstStyle/>
                    <a:p>
                      <a:r>
                        <a:rPr lang="en-GB" sz="2000" b="1" dirty="0">
                          <a:effectLst/>
                        </a:rPr>
                        <a:t>Given 10% rise in firm performance</a:t>
                      </a:r>
                      <a:endParaRPr lang="en-GB" sz="2000" dirty="0">
                        <a:effectLst/>
                      </a:endParaRPr>
                    </a:p>
                  </a:txBody>
                  <a:tcPr marL="99060" marR="99060" anchor="ctr"/>
                </a:tc>
                <a:tc>
                  <a:txBody>
                    <a:bodyPr/>
                    <a:lstStyle/>
                    <a:p>
                      <a:r>
                        <a:rPr lang="en-GB" sz="2000" dirty="0">
                          <a:effectLst/>
                        </a:rPr>
                        <a:t>Gain $23,400</a:t>
                      </a:r>
                    </a:p>
                  </a:txBody>
                  <a:tcPr marL="99060" marR="99060" anchor="ctr"/>
                </a:tc>
                <a:tc>
                  <a:txBody>
                    <a:bodyPr/>
                    <a:lstStyle/>
                    <a:p>
                      <a:r>
                        <a:rPr lang="en-GB" sz="2000" dirty="0">
                          <a:effectLst/>
                        </a:rPr>
                        <a:t>Gain $1.25 million</a:t>
                      </a:r>
                    </a:p>
                  </a:txBody>
                  <a:tcPr marL="99060" marR="99060" anchor="ctr"/>
                </a:tc>
                <a:extLst>
                  <a:ext uri="{0D108BD9-81ED-4DB2-BD59-A6C34878D82A}">
                    <a16:rowId xmlns:a16="http://schemas.microsoft.com/office/drawing/2014/main" val="3843769839"/>
                  </a:ext>
                </a:extLst>
              </a:tr>
            </a:tbl>
          </a:graphicData>
        </a:graphic>
      </p:graphicFrame>
    </p:spTree>
    <p:extLst>
      <p:ext uri="{BB962C8B-B14F-4D97-AF65-F5344CB8AC3E}">
        <p14:creationId xmlns:p14="http://schemas.microsoft.com/office/powerpoint/2010/main" val="41585743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802F4-BCD5-2EE2-C3A8-E5DD77714F7F}"/>
              </a:ext>
            </a:extLst>
          </p:cNvPr>
          <p:cNvSpPr>
            <a:spLocks noGrp="1"/>
          </p:cNvSpPr>
          <p:nvPr>
            <p:ph type="title"/>
          </p:nvPr>
        </p:nvSpPr>
        <p:spPr/>
        <p:txBody>
          <a:bodyPr/>
          <a:lstStyle/>
          <a:p>
            <a:r>
              <a:rPr lang="en-GB" dirty="0"/>
              <a:t>Pay-For-Performance Sensitivity</a:t>
            </a:r>
          </a:p>
        </p:txBody>
      </p:sp>
      <p:sp>
        <p:nvSpPr>
          <p:cNvPr id="3" name="Slide Number Placeholder 2">
            <a:extLst>
              <a:ext uri="{FF2B5EF4-FFF2-40B4-BE49-F238E27FC236}">
                <a16:creationId xmlns:a16="http://schemas.microsoft.com/office/drawing/2014/main" id="{DC11ABBE-304F-AD33-616C-C6EF2BC14CFD}"/>
              </a:ext>
            </a:extLst>
          </p:cNvPr>
          <p:cNvSpPr>
            <a:spLocks noGrp="1"/>
          </p:cNvSpPr>
          <p:nvPr>
            <p:ph type="sldNum" sz="quarter" idx="12"/>
          </p:nvPr>
        </p:nvSpPr>
        <p:spPr/>
        <p:txBody>
          <a:bodyPr/>
          <a:lstStyle/>
          <a:p>
            <a:fld id="{F38DF745-7D3F-47F4-83A3-874385CFAA69}" type="slidenum">
              <a:rPr lang="en-US" smtClean="0"/>
              <a:pPr/>
              <a:t>17</a:t>
            </a:fld>
            <a:endParaRPr lang="en-US"/>
          </a:p>
        </p:txBody>
      </p:sp>
      <p:graphicFrame>
        <p:nvGraphicFramePr>
          <p:cNvPr id="5" name="Chart 4">
            <a:extLst>
              <a:ext uri="{FF2B5EF4-FFF2-40B4-BE49-F238E27FC236}">
                <a16:creationId xmlns:a16="http://schemas.microsoft.com/office/drawing/2014/main" id="{F91EA99E-BBD7-818D-542D-9CBD8D468944}"/>
              </a:ext>
            </a:extLst>
          </p:cNvPr>
          <p:cNvGraphicFramePr>
            <a:graphicFrameLocks/>
          </p:cNvGraphicFramePr>
          <p:nvPr>
            <p:extLst>
              <p:ext uri="{D42A27DB-BD31-4B8C-83A1-F6EECF244321}">
                <p14:modId xmlns:p14="http://schemas.microsoft.com/office/powerpoint/2010/main" val="1375229562"/>
              </p:ext>
            </p:extLst>
          </p:nvPr>
        </p:nvGraphicFramePr>
        <p:xfrm>
          <a:off x="755576" y="1522800"/>
          <a:ext cx="7632848" cy="51840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0307236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8933D-CF7C-6516-374B-31C7B995A3F9}"/>
              </a:ext>
            </a:extLst>
          </p:cNvPr>
          <p:cNvSpPr>
            <a:spLocks noGrp="1"/>
          </p:cNvSpPr>
          <p:nvPr>
            <p:ph type="title"/>
          </p:nvPr>
        </p:nvSpPr>
        <p:spPr/>
        <p:txBody>
          <a:bodyPr/>
          <a:lstStyle/>
          <a:p>
            <a:r>
              <a:rPr lang="en-GB" dirty="0"/>
              <a:t>Summary: Incentive Contract</a:t>
            </a:r>
          </a:p>
        </p:txBody>
      </p:sp>
      <p:sp>
        <p:nvSpPr>
          <p:cNvPr id="3" name="Slide Number Placeholder 2">
            <a:extLst>
              <a:ext uri="{FF2B5EF4-FFF2-40B4-BE49-F238E27FC236}">
                <a16:creationId xmlns:a16="http://schemas.microsoft.com/office/drawing/2014/main" id="{442E5B30-B7E0-76AB-5BEE-8FADC5DFB97E}"/>
              </a:ext>
            </a:extLst>
          </p:cNvPr>
          <p:cNvSpPr>
            <a:spLocks noGrp="1"/>
          </p:cNvSpPr>
          <p:nvPr>
            <p:ph type="sldNum" sz="quarter" idx="12"/>
          </p:nvPr>
        </p:nvSpPr>
        <p:spPr/>
        <p:txBody>
          <a:bodyPr/>
          <a:lstStyle/>
          <a:p>
            <a:fld id="{F38DF745-7D3F-47F4-83A3-874385CFAA69}" type="slidenum">
              <a:rPr lang="en-US" smtClean="0"/>
              <a:pPr/>
              <a:t>18</a:t>
            </a:fld>
            <a:endParaRPr lang="en-US"/>
          </a:p>
        </p:txBody>
      </p:sp>
      <p:sp>
        <p:nvSpPr>
          <p:cNvPr id="4" name="Content Placeholder 3">
            <a:extLst>
              <a:ext uri="{FF2B5EF4-FFF2-40B4-BE49-F238E27FC236}">
                <a16:creationId xmlns:a16="http://schemas.microsoft.com/office/drawing/2014/main" id="{2631B9FB-D06A-93B4-724C-C8ED184465ED}"/>
              </a:ext>
            </a:extLst>
          </p:cNvPr>
          <p:cNvSpPr>
            <a:spLocks noGrp="1"/>
          </p:cNvSpPr>
          <p:nvPr>
            <p:ph sz="quarter" idx="1"/>
          </p:nvPr>
        </p:nvSpPr>
        <p:spPr/>
        <p:txBody>
          <a:bodyPr/>
          <a:lstStyle/>
          <a:p>
            <a:r>
              <a:rPr lang="en-GB" dirty="0"/>
              <a:t>The Anglo-Saxon model prioritises shareholder value maximisation, so executive pay is structured to reward behaviours that boost stock prices and dividends.</a:t>
            </a:r>
          </a:p>
          <a:p>
            <a:r>
              <a:rPr lang="en-GB" dirty="0"/>
              <a:t>Incentives like stock options tie compensation directly to market performance, encouraging rapid responses to market signals.</a:t>
            </a:r>
          </a:p>
          <a:p>
            <a:r>
              <a:rPr lang="en-GB" dirty="0"/>
              <a:t>Contracts are designed to be results-driven, reflecting market expectations.</a:t>
            </a:r>
          </a:p>
        </p:txBody>
      </p:sp>
    </p:spTree>
    <p:extLst>
      <p:ext uri="{BB962C8B-B14F-4D97-AF65-F5344CB8AC3E}">
        <p14:creationId xmlns:p14="http://schemas.microsoft.com/office/powerpoint/2010/main" val="3124483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C776FA-7270-69BA-C4D0-C9EC637290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5E40EE-AF44-69F6-4819-72ED92AC8F2C}"/>
              </a:ext>
            </a:extLst>
          </p:cNvPr>
          <p:cNvSpPr>
            <a:spLocks noGrp="1"/>
          </p:cNvSpPr>
          <p:nvPr>
            <p:ph type="title"/>
          </p:nvPr>
        </p:nvSpPr>
        <p:spPr/>
        <p:txBody>
          <a:bodyPr/>
          <a:lstStyle/>
          <a:p>
            <a:r>
              <a:rPr lang="en-GB" dirty="0"/>
              <a:t>Market-Driven Governance (2): The Corporate Control Market</a:t>
            </a:r>
          </a:p>
        </p:txBody>
      </p:sp>
      <p:sp>
        <p:nvSpPr>
          <p:cNvPr id="3" name="Slide Number Placeholder 2">
            <a:extLst>
              <a:ext uri="{FF2B5EF4-FFF2-40B4-BE49-F238E27FC236}">
                <a16:creationId xmlns:a16="http://schemas.microsoft.com/office/drawing/2014/main" id="{DE5C3160-C40C-E3FC-188F-3AE4D8F160DF}"/>
              </a:ext>
            </a:extLst>
          </p:cNvPr>
          <p:cNvSpPr>
            <a:spLocks noGrp="1"/>
          </p:cNvSpPr>
          <p:nvPr>
            <p:ph type="sldNum" sz="quarter" idx="12"/>
          </p:nvPr>
        </p:nvSpPr>
        <p:spPr/>
        <p:txBody>
          <a:bodyPr/>
          <a:lstStyle/>
          <a:p>
            <a:fld id="{F38DF745-7D3F-47F4-83A3-874385CFAA69}" type="slidenum">
              <a:rPr lang="en-US" smtClean="0"/>
              <a:pPr/>
              <a:t>19</a:t>
            </a:fld>
            <a:endParaRPr lang="en-US"/>
          </a:p>
        </p:txBody>
      </p:sp>
      <p:sp>
        <p:nvSpPr>
          <p:cNvPr id="4" name="Content Placeholder 3">
            <a:extLst>
              <a:ext uri="{FF2B5EF4-FFF2-40B4-BE49-F238E27FC236}">
                <a16:creationId xmlns:a16="http://schemas.microsoft.com/office/drawing/2014/main" id="{84196510-939E-03EF-B0C7-B3A022841D06}"/>
              </a:ext>
            </a:extLst>
          </p:cNvPr>
          <p:cNvSpPr>
            <a:spLocks noGrp="1"/>
          </p:cNvSpPr>
          <p:nvPr>
            <p:ph sz="quarter" idx="1"/>
          </p:nvPr>
        </p:nvSpPr>
        <p:spPr/>
        <p:txBody>
          <a:bodyPr/>
          <a:lstStyle/>
          <a:p>
            <a:r>
              <a:rPr lang="en-GB" dirty="0"/>
              <a:t>The theory: The Disciplining Power of the Market</a:t>
            </a:r>
          </a:p>
          <a:p>
            <a:r>
              <a:rPr lang="en-GB" dirty="0"/>
              <a:t>When a company’s stock price falls below its potential value (due to poor management), it becomes a more appealing target for investors who think they can run the business better. This creates a strong incentive for takeovers, as the financial rewards for successfully improving an underperforming company can be extremely large. (Manne 1965)</a:t>
            </a:r>
          </a:p>
        </p:txBody>
      </p:sp>
    </p:spTree>
    <p:extLst>
      <p:ext uri="{BB962C8B-B14F-4D97-AF65-F5344CB8AC3E}">
        <p14:creationId xmlns:p14="http://schemas.microsoft.com/office/powerpoint/2010/main" val="11887025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6EA4F5-BE47-BCAC-9DF1-E4536B761278}"/>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D3C22F9A-E5CE-72DB-C520-4AB96177DF2F}"/>
              </a:ext>
            </a:extLst>
          </p:cNvPr>
          <p:cNvPicPr>
            <a:picLocks noChangeAspect="1"/>
          </p:cNvPicPr>
          <p:nvPr/>
        </p:nvPicPr>
        <p:blipFill>
          <a:blip r:embed="rId2"/>
          <a:stretch>
            <a:fillRect/>
          </a:stretch>
        </p:blipFill>
        <p:spPr>
          <a:xfrm>
            <a:off x="4220774" y="3150260"/>
            <a:ext cx="4552101" cy="2551935"/>
          </a:xfrm>
          <a:prstGeom prst="rect">
            <a:avLst/>
          </a:prstGeom>
        </p:spPr>
      </p:pic>
      <p:sp>
        <p:nvSpPr>
          <p:cNvPr id="2" name="Title 1">
            <a:extLst>
              <a:ext uri="{FF2B5EF4-FFF2-40B4-BE49-F238E27FC236}">
                <a16:creationId xmlns:a16="http://schemas.microsoft.com/office/drawing/2014/main" id="{BE34F7AD-A651-D385-2F86-58A6B1A91F28}"/>
              </a:ext>
            </a:extLst>
          </p:cNvPr>
          <p:cNvSpPr>
            <a:spLocks noGrp="1"/>
          </p:cNvSpPr>
          <p:nvPr>
            <p:ph type="title"/>
          </p:nvPr>
        </p:nvSpPr>
        <p:spPr/>
        <p:txBody>
          <a:bodyPr/>
          <a:lstStyle/>
          <a:p>
            <a:r>
              <a:rPr lang="en-GB" dirty="0"/>
              <a:t>Market-Driven Governance (2): The Corporate Control Market</a:t>
            </a:r>
          </a:p>
        </p:txBody>
      </p:sp>
      <p:sp>
        <p:nvSpPr>
          <p:cNvPr id="3" name="Slide Number Placeholder 2">
            <a:extLst>
              <a:ext uri="{FF2B5EF4-FFF2-40B4-BE49-F238E27FC236}">
                <a16:creationId xmlns:a16="http://schemas.microsoft.com/office/drawing/2014/main" id="{FFA41148-A786-CD13-547D-1B605501A42E}"/>
              </a:ext>
            </a:extLst>
          </p:cNvPr>
          <p:cNvSpPr>
            <a:spLocks noGrp="1"/>
          </p:cNvSpPr>
          <p:nvPr>
            <p:ph type="sldNum" sz="quarter" idx="12"/>
          </p:nvPr>
        </p:nvSpPr>
        <p:spPr/>
        <p:txBody>
          <a:bodyPr/>
          <a:lstStyle/>
          <a:p>
            <a:fld id="{F38DF745-7D3F-47F4-83A3-874385CFAA69}" type="slidenum">
              <a:rPr lang="en-US" smtClean="0"/>
              <a:pPr/>
              <a:t>20</a:t>
            </a:fld>
            <a:endParaRPr lang="en-US"/>
          </a:p>
        </p:txBody>
      </p:sp>
      <p:sp>
        <p:nvSpPr>
          <p:cNvPr id="4" name="Content Placeholder 3">
            <a:extLst>
              <a:ext uri="{FF2B5EF4-FFF2-40B4-BE49-F238E27FC236}">
                <a16:creationId xmlns:a16="http://schemas.microsoft.com/office/drawing/2014/main" id="{5810D1E5-1206-F0EA-A384-D6154E260D26}"/>
              </a:ext>
            </a:extLst>
          </p:cNvPr>
          <p:cNvSpPr>
            <a:spLocks noGrp="1"/>
          </p:cNvSpPr>
          <p:nvPr>
            <p:ph sz="quarter" idx="1"/>
          </p:nvPr>
        </p:nvSpPr>
        <p:spPr>
          <a:xfrm>
            <a:off x="914400" y="1522800"/>
            <a:ext cx="7772400" cy="5335200"/>
          </a:xfrm>
        </p:spPr>
        <p:txBody>
          <a:bodyPr>
            <a:normAutofit lnSpcReduction="10000"/>
          </a:bodyPr>
          <a:lstStyle/>
          <a:p>
            <a:r>
              <a:rPr lang="en-GB" dirty="0"/>
              <a:t>Manne argues that </a:t>
            </a:r>
            <a:r>
              <a:rPr lang="en-GB" b="1" dirty="0"/>
              <a:t>the stock market serves as the only reliable measure of how well a company is managed</a:t>
            </a:r>
            <a:r>
              <a:rPr lang="en-GB" dirty="0"/>
              <a:t>.</a:t>
            </a:r>
          </a:p>
          <a:p>
            <a:r>
              <a:rPr lang="en-GB" dirty="0"/>
              <a:t>Which works better in incentivising managers to perform:</a:t>
            </a:r>
          </a:p>
          <a:p>
            <a:endParaRPr lang="en-GB" dirty="0"/>
          </a:p>
          <a:p>
            <a:endParaRPr lang="en-GB" dirty="0"/>
          </a:p>
          <a:p>
            <a:endParaRPr lang="en-GB" dirty="0"/>
          </a:p>
          <a:p>
            <a:endParaRPr lang="en-GB" dirty="0"/>
          </a:p>
          <a:p>
            <a:endParaRPr lang="en-GB" dirty="0"/>
          </a:p>
          <a:p>
            <a:endParaRPr lang="en-GB" dirty="0"/>
          </a:p>
          <a:p>
            <a:endParaRPr lang="en-GB" dirty="0"/>
          </a:p>
          <a:p>
            <a:r>
              <a:rPr lang="en-GB" dirty="0"/>
              <a:t>Need concrete evidence on the effectiveness of corporate control market</a:t>
            </a:r>
          </a:p>
        </p:txBody>
      </p:sp>
      <p:pic>
        <p:nvPicPr>
          <p:cNvPr id="7" name="Picture 6">
            <a:extLst>
              <a:ext uri="{FF2B5EF4-FFF2-40B4-BE49-F238E27FC236}">
                <a16:creationId xmlns:a16="http://schemas.microsoft.com/office/drawing/2014/main" id="{C661647D-4390-F85B-EF35-5BDE78AF2DE2}"/>
              </a:ext>
            </a:extLst>
          </p:cNvPr>
          <p:cNvPicPr>
            <a:picLocks noChangeAspect="1"/>
          </p:cNvPicPr>
          <p:nvPr/>
        </p:nvPicPr>
        <p:blipFill>
          <a:blip r:embed="rId3"/>
          <a:stretch>
            <a:fillRect/>
          </a:stretch>
        </p:blipFill>
        <p:spPr>
          <a:xfrm>
            <a:off x="755576" y="3181321"/>
            <a:ext cx="2466269" cy="2551935"/>
          </a:xfrm>
          <a:prstGeom prst="rect">
            <a:avLst/>
          </a:prstGeom>
        </p:spPr>
      </p:pic>
      <p:sp>
        <p:nvSpPr>
          <p:cNvPr id="8" name="TextBox 7">
            <a:extLst>
              <a:ext uri="{FF2B5EF4-FFF2-40B4-BE49-F238E27FC236}">
                <a16:creationId xmlns:a16="http://schemas.microsoft.com/office/drawing/2014/main" id="{8CA7E565-AF03-E836-BE68-4B771A30F938}"/>
              </a:ext>
            </a:extLst>
          </p:cNvPr>
          <p:cNvSpPr txBox="1"/>
          <p:nvPr/>
        </p:nvSpPr>
        <p:spPr>
          <a:xfrm>
            <a:off x="1042669" y="2780928"/>
            <a:ext cx="1892081" cy="369332"/>
          </a:xfrm>
          <a:prstGeom prst="rect">
            <a:avLst/>
          </a:prstGeom>
          <a:noFill/>
        </p:spPr>
        <p:txBody>
          <a:bodyPr wrap="square" rtlCol="0">
            <a:spAutoFit/>
          </a:bodyPr>
          <a:lstStyle/>
          <a:p>
            <a:pPr algn="ctr"/>
            <a:r>
              <a:rPr lang="en-GB" b="1" dirty="0"/>
              <a:t>The Regulator</a:t>
            </a:r>
          </a:p>
        </p:txBody>
      </p:sp>
      <p:sp>
        <p:nvSpPr>
          <p:cNvPr id="9" name="TextBox 8">
            <a:extLst>
              <a:ext uri="{FF2B5EF4-FFF2-40B4-BE49-F238E27FC236}">
                <a16:creationId xmlns:a16="http://schemas.microsoft.com/office/drawing/2014/main" id="{D954E8EA-9963-9839-11E4-DCCD5AB33896}"/>
              </a:ext>
            </a:extLst>
          </p:cNvPr>
          <p:cNvSpPr txBox="1"/>
          <p:nvPr/>
        </p:nvSpPr>
        <p:spPr>
          <a:xfrm>
            <a:off x="3419872" y="3789040"/>
            <a:ext cx="602875" cy="369332"/>
          </a:xfrm>
          <a:prstGeom prst="rect">
            <a:avLst/>
          </a:prstGeom>
          <a:noFill/>
        </p:spPr>
        <p:txBody>
          <a:bodyPr wrap="square" rtlCol="0">
            <a:spAutoFit/>
          </a:bodyPr>
          <a:lstStyle/>
          <a:p>
            <a:pPr algn="ctr"/>
            <a:r>
              <a:rPr lang="en-GB" b="1" dirty="0"/>
              <a:t>Or</a:t>
            </a:r>
          </a:p>
        </p:txBody>
      </p:sp>
      <p:sp>
        <p:nvSpPr>
          <p:cNvPr id="12" name="TextBox 11">
            <a:extLst>
              <a:ext uri="{FF2B5EF4-FFF2-40B4-BE49-F238E27FC236}">
                <a16:creationId xmlns:a16="http://schemas.microsoft.com/office/drawing/2014/main" id="{63AFE84C-1538-D83B-21EA-CBE0EF517BC7}"/>
              </a:ext>
            </a:extLst>
          </p:cNvPr>
          <p:cNvSpPr txBox="1"/>
          <p:nvPr/>
        </p:nvSpPr>
        <p:spPr>
          <a:xfrm>
            <a:off x="5550783" y="2780928"/>
            <a:ext cx="1892081" cy="369332"/>
          </a:xfrm>
          <a:prstGeom prst="rect">
            <a:avLst/>
          </a:prstGeom>
          <a:noFill/>
        </p:spPr>
        <p:txBody>
          <a:bodyPr wrap="square" rtlCol="0">
            <a:spAutoFit/>
          </a:bodyPr>
          <a:lstStyle/>
          <a:p>
            <a:pPr algn="ctr"/>
            <a:r>
              <a:rPr lang="en-GB" b="1" dirty="0"/>
              <a:t>The Market</a:t>
            </a:r>
          </a:p>
        </p:txBody>
      </p:sp>
    </p:spTree>
    <p:extLst>
      <p:ext uri="{BB962C8B-B14F-4D97-AF65-F5344CB8AC3E}">
        <p14:creationId xmlns:p14="http://schemas.microsoft.com/office/powerpoint/2010/main" val="39654099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4DEB89-C09F-8E21-8010-5A850FDE0F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1A9B64-8BDC-91BC-07A2-C4C35801F257}"/>
              </a:ext>
            </a:extLst>
          </p:cNvPr>
          <p:cNvSpPr>
            <a:spLocks noGrp="1"/>
          </p:cNvSpPr>
          <p:nvPr>
            <p:ph type="title"/>
          </p:nvPr>
        </p:nvSpPr>
        <p:spPr/>
        <p:txBody>
          <a:bodyPr/>
          <a:lstStyle/>
          <a:p>
            <a:r>
              <a:rPr lang="en-GB" dirty="0"/>
              <a:t>Evidence (A): A Study of the Delaware Antitakeover Law</a:t>
            </a:r>
          </a:p>
        </p:txBody>
      </p:sp>
      <p:sp>
        <p:nvSpPr>
          <p:cNvPr id="3" name="Slide Number Placeholder 2">
            <a:extLst>
              <a:ext uri="{FF2B5EF4-FFF2-40B4-BE49-F238E27FC236}">
                <a16:creationId xmlns:a16="http://schemas.microsoft.com/office/drawing/2014/main" id="{C90FFABF-A398-DC91-8C6E-104F6550B59F}"/>
              </a:ext>
            </a:extLst>
          </p:cNvPr>
          <p:cNvSpPr>
            <a:spLocks noGrp="1"/>
          </p:cNvSpPr>
          <p:nvPr>
            <p:ph type="sldNum" sz="quarter" idx="12"/>
          </p:nvPr>
        </p:nvSpPr>
        <p:spPr/>
        <p:txBody>
          <a:bodyPr/>
          <a:lstStyle/>
          <a:p>
            <a:fld id="{F38DF745-7D3F-47F4-83A3-874385CFAA69}" type="slidenum">
              <a:rPr lang="en-US" smtClean="0"/>
              <a:pPr/>
              <a:t>21</a:t>
            </a:fld>
            <a:endParaRPr lang="en-US"/>
          </a:p>
        </p:txBody>
      </p:sp>
      <p:sp>
        <p:nvSpPr>
          <p:cNvPr id="4" name="Content Placeholder 3">
            <a:extLst>
              <a:ext uri="{FF2B5EF4-FFF2-40B4-BE49-F238E27FC236}">
                <a16:creationId xmlns:a16="http://schemas.microsoft.com/office/drawing/2014/main" id="{3FDE2D78-334A-3E24-61CA-326A8014AAB5}"/>
              </a:ext>
            </a:extLst>
          </p:cNvPr>
          <p:cNvSpPr>
            <a:spLocks noGrp="1"/>
          </p:cNvSpPr>
          <p:nvPr>
            <p:ph sz="quarter" idx="1"/>
          </p:nvPr>
        </p:nvSpPr>
        <p:spPr/>
        <p:txBody>
          <a:bodyPr>
            <a:normAutofit/>
          </a:bodyPr>
          <a:lstStyle/>
          <a:p>
            <a:r>
              <a:rPr lang="en-GB" dirty="0"/>
              <a:t>Bertrand and Mullainathan (2003) investigate the effect of takeovers on performance using the passage of antitakeover laws to measure changes in corporate governance.</a:t>
            </a:r>
          </a:p>
          <a:p>
            <a:r>
              <a:rPr lang="en-GB" dirty="0"/>
              <a:t>The antitakeover law can reduce the fear of poorly performing managers by restricting takeover.</a:t>
            </a:r>
          </a:p>
        </p:txBody>
      </p:sp>
    </p:spTree>
    <p:extLst>
      <p:ext uri="{BB962C8B-B14F-4D97-AF65-F5344CB8AC3E}">
        <p14:creationId xmlns:p14="http://schemas.microsoft.com/office/powerpoint/2010/main" val="23458037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E9803-420D-49DD-241E-830AA8780115}"/>
              </a:ext>
            </a:extLst>
          </p:cNvPr>
          <p:cNvSpPr>
            <a:spLocks noGrp="1"/>
          </p:cNvSpPr>
          <p:nvPr>
            <p:ph type="title"/>
          </p:nvPr>
        </p:nvSpPr>
        <p:spPr/>
        <p:txBody>
          <a:bodyPr/>
          <a:lstStyle/>
          <a:p>
            <a:r>
              <a:rPr lang="en-GB" dirty="0"/>
              <a:t>Evidence (A): A Study of the Delaware Antitakeover Law</a:t>
            </a:r>
          </a:p>
        </p:txBody>
      </p:sp>
      <p:sp>
        <p:nvSpPr>
          <p:cNvPr id="3" name="Slide Number Placeholder 2">
            <a:extLst>
              <a:ext uri="{FF2B5EF4-FFF2-40B4-BE49-F238E27FC236}">
                <a16:creationId xmlns:a16="http://schemas.microsoft.com/office/drawing/2014/main" id="{620659E4-111F-AC5E-D144-16B3678AE55E}"/>
              </a:ext>
            </a:extLst>
          </p:cNvPr>
          <p:cNvSpPr>
            <a:spLocks noGrp="1"/>
          </p:cNvSpPr>
          <p:nvPr>
            <p:ph type="sldNum" sz="quarter" idx="12"/>
          </p:nvPr>
        </p:nvSpPr>
        <p:spPr/>
        <p:txBody>
          <a:bodyPr/>
          <a:lstStyle/>
          <a:p>
            <a:fld id="{F38DF745-7D3F-47F4-83A3-874385CFAA69}" type="slidenum">
              <a:rPr lang="en-US" smtClean="0"/>
              <a:pPr/>
              <a:t>22</a:t>
            </a:fld>
            <a:endParaRPr lang="en-US"/>
          </a:p>
        </p:txBody>
      </p:sp>
      <p:sp>
        <p:nvSpPr>
          <p:cNvPr id="5" name="Scroll: Horizontal 4">
            <a:extLst>
              <a:ext uri="{FF2B5EF4-FFF2-40B4-BE49-F238E27FC236}">
                <a16:creationId xmlns:a16="http://schemas.microsoft.com/office/drawing/2014/main" id="{D5E4AA92-5BD8-CF99-253C-B1412B9045A8}"/>
              </a:ext>
            </a:extLst>
          </p:cNvPr>
          <p:cNvSpPr/>
          <p:nvPr/>
        </p:nvSpPr>
        <p:spPr>
          <a:xfrm>
            <a:off x="1043608" y="1655579"/>
            <a:ext cx="7643192" cy="4688112"/>
          </a:xfrm>
          <a:prstGeom prst="horizontalScroll">
            <a:avLst>
              <a:gd name="adj" fmla="val 706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Delaware’s Section 203, enacted in 1988, is a prominent anti-takeover statute. It restricts business combinations between a Delaware corporation and an “interested stockholder” (one holding 15% or more of the company’s stock) for three years unless certain conditions are met, primarily board or shareholder approval.</a:t>
            </a:r>
          </a:p>
        </p:txBody>
      </p:sp>
    </p:spTree>
    <p:extLst>
      <p:ext uri="{BB962C8B-B14F-4D97-AF65-F5344CB8AC3E}">
        <p14:creationId xmlns:p14="http://schemas.microsoft.com/office/powerpoint/2010/main" val="32181769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932D25-93C0-7CF4-4C58-F11A2FCD47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E44F56-E780-1C81-C870-6903F7AC6698}"/>
              </a:ext>
            </a:extLst>
          </p:cNvPr>
          <p:cNvSpPr>
            <a:spLocks noGrp="1"/>
          </p:cNvSpPr>
          <p:nvPr>
            <p:ph type="title"/>
          </p:nvPr>
        </p:nvSpPr>
        <p:spPr/>
        <p:txBody>
          <a:bodyPr/>
          <a:lstStyle/>
          <a:p>
            <a:r>
              <a:rPr lang="en-GB" dirty="0"/>
              <a:t>Evidence (A): A Study of the Delaware Antitakeover Law</a:t>
            </a:r>
          </a:p>
        </p:txBody>
      </p:sp>
      <p:sp>
        <p:nvSpPr>
          <p:cNvPr id="3" name="Slide Number Placeholder 2">
            <a:extLst>
              <a:ext uri="{FF2B5EF4-FFF2-40B4-BE49-F238E27FC236}">
                <a16:creationId xmlns:a16="http://schemas.microsoft.com/office/drawing/2014/main" id="{CE0B064E-3003-7FF8-B1BA-BE01BD3041A4}"/>
              </a:ext>
            </a:extLst>
          </p:cNvPr>
          <p:cNvSpPr>
            <a:spLocks noGrp="1"/>
          </p:cNvSpPr>
          <p:nvPr>
            <p:ph type="sldNum" sz="quarter" idx="12"/>
          </p:nvPr>
        </p:nvSpPr>
        <p:spPr/>
        <p:txBody>
          <a:bodyPr/>
          <a:lstStyle/>
          <a:p>
            <a:fld id="{F38DF745-7D3F-47F4-83A3-874385CFAA69}" type="slidenum">
              <a:rPr lang="en-US" smtClean="0"/>
              <a:pPr/>
              <a:t>23</a:t>
            </a:fld>
            <a:endParaRPr lang="en-US"/>
          </a:p>
        </p:txBody>
      </p:sp>
      <p:sp>
        <p:nvSpPr>
          <p:cNvPr id="4" name="Content Placeholder 3">
            <a:extLst>
              <a:ext uri="{FF2B5EF4-FFF2-40B4-BE49-F238E27FC236}">
                <a16:creationId xmlns:a16="http://schemas.microsoft.com/office/drawing/2014/main" id="{779CB7E2-2CE9-740A-399D-E8BFDBB598B8}"/>
              </a:ext>
            </a:extLst>
          </p:cNvPr>
          <p:cNvSpPr>
            <a:spLocks noGrp="1"/>
          </p:cNvSpPr>
          <p:nvPr>
            <p:ph sz="quarter" idx="1"/>
          </p:nvPr>
        </p:nvSpPr>
        <p:spPr/>
        <p:txBody>
          <a:bodyPr>
            <a:normAutofit/>
          </a:bodyPr>
          <a:lstStyle/>
          <a:p>
            <a:r>
              <a:rPr lang="en-GB" dirty="0"/>
              <a:t>Plant-level analysis: When a state passes an antitakeover law, all firms incorporated in that state are affected, regardless of their state of location. Since many of the corporations in the sample (roughly three-quarters) have plants located in different states, this feature allows the authors to completely control for shocks specific to a state of location and year.</a:t>
            </a:r>
          </a:p>
        </p:txBody>
      </p:sp>
    </p:spTree>
    <p:extLst>
      <p:ext uri="{BB962C8B-B14F-4D97-AF65-F5344CB8AC3E}">
        <p14:creationId xmlns:p14="http://schemas.microsoft.com/office/powerpoint/2010/main" val="24401567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675C66-12DB-C677-4384-D8C9A28B31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56F4D6-3F64-9E97-9BE8-05B1A66FA352}"/>
              </a:ext>
            </a:extLst>
          </p:cNvPr>
          <p:cNvSpPr>
            <a:spLocks noGrp="1"/>
          </p:cNvSpPr>
          <p:nvPr>
            <p:ph type="title"/>
          </p:nvPr>
        </p:nvSpPr>
        <p:spPr/>
        <p:txBody>
          <a:bodyPr/>
          <a:lstStyle/>
          <a:p>
            <a:r>
              <a:rPr lang="en-GB" dirty="0"/>
              <a:t>Evidence (A): A Study of the Delaware Antitakeover Law</a:t>
            </a:r>
          </a:p>
        </p:txBody>
      </p:sp>
      <p:sp>
        <p:nvSpPr>
          <p:cNvPr id="3" name="Slide Number Placeholder 2">
            <a:extLst>
              <a:ext uri="{FF2B5EF4-FFF2-40B4-BE49-F238E27FC236}">
                <a16:creationId xmlns:a16="http://schemas.microsoft.com/office/drawing/2014/main" id="{204459C5-86DE-DF5D-129E-B433A831E7A4}"/>
              </a:ext>
            </a:extLst>
          </p:cNvPr>
          <p:cNvSpPr>
            <a:spLocks noGrp="1"/>
          </p:cNvSpPr>
          <p:nvPr>
            <p:ph type="sldNum" sz="quarter" idx="12"/>
          </p:nvPr>
        </p:nvSpPr>
        <p:spPr/>
        <p:txBody>
          <a:bodyPr/>
          <a:lstStyle/>
          <a:p>
            <a:fld id="{F38DF745-7D3F-47F4-83A3-874385CFAA69}" type="slidenum">
              <a:rPr lang="en-US" smtClean="0"/>
              <a:pPr/>
              <a:t>24</a:t>
            </a:fld>
            <a:endParaRPr lang="en-US"/>
          </a:p>
        </p:txBody>
      </p:sp>
      <p:sp>
        <p:nvSpPr>
          <p:cNvPr id="5" name="Rectangle 4">
            <a:extLst>
              <a:ext uri="{FF2B5EF4-FFF2-40B4-BE49-F238E27FC236}">
                <a16:creationId xmlns:a16="http://schemas.microsoft.com/office/drawing/2014/main" id="{DD9B5FEA-2D9C-6DD0-277F-6155DCF7282F}"/>
              </a:ext>
            </a:extLst>
          </p:cNvPr>
          <p:cNvSpPr/>
          <p:nvPr/>
        </p:nvSpPr>
        <p:spPr>
          <a:xfrm>
            <a:off x="722852" y="1518630"/>
            <a:ext cx="2048948" cy="23507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F2ADA73D-16B2-44E6-1FAF-A759D491A196}"/>
              </a:ext>
            </a:extLst>
          </p:cNvPr>
          <p:cNvSpPr txBox="1"/>
          <p:nvPr/>
        </p:nvSpPr>
        <p:spPr>
          <a:xfrm>
            <a:off x="1059970" y="1578000"/>
            <a:ext cx="1368152" cy="369332"/>
          </a:xfrm>
          <a:prstGeom prst="rect">
            <a:avLst/>
          </a:prstGeom>
          <a:noFill/>
        </p:spPr>
        <p:txBody>
          <a:bodyPr wrap="square" rtlCol="0">
            <a:spAutoFit/>
          </a:bodyPr>
          <a:lstStyle/>
          <a:p>
            <a:pPr algn="ctr"/>
            <a:r>
              <a:rPr lang="en-GB" b="1" dirty="0">
                <a:solidFill>
                  <a:schemeClr val="bg1"/>
                </a:solidFill>
              </a:rPr>
              <a:t>Delaware</a:t>
            </a:r>
          </a:p>
        </p:txBody>
      </p:sp>
      <p:sp>
        <p:nvSpPr>
          <p:cNvPr id="8" name="Rectangle 7">
            <a:extLst>
              <a:ext uri="{FF2B5EF4-FFF2-40B4-BE49-F238E27FC236}">
                <a16:creationId xmlns:a16="http://schemas.microsoft.com/office/drawing/2014/main" id="{4C06C5F3-3342-750D-409A-F234F0103837}"/>
              </a:ext>
            </a:extLst>
          </p:cNvPr>
          <p:cNvSpPr/>
          <p:nvPr/>
        </p:nvSpPr>
        <p:spPr>
          <a:xfrm>
            <a:off x="925942" y="1938928"/>
            <a:ext cx="1632932" cy="895327"/>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Company incorporated here</a:t>
            </a:r>
          </a:p>
        </p:txBody>
      </p:sp>
      <p:sp>
        <p:nvSpPr>
          <p:cNvPr id="9" name="Rectangle 8">
            <a:extLst>
              <a:ext uri="{FF2B5EF4-FFF2-40B4-BE49-F238E27FC236}">
                <a16:creationId xmlns:a16="http://schemas.microsoft.com/office/drawing/2014/main" id="{50B9E5A0-582A-6A5E-D2F9-62F4961496C0}"/>
              </a:ext>
            </a:extLst>
          </p:cNvPr>
          <p:cNvSpPr/>
          <p:nvPr/>
        </p:nvSpPr>
        <p:spPr>
          <a:xfrm>
            <a:off x="3547526" y="1997477"/>
            <a:ext cx="2048948" cy="1942728"/>
          </a:xfrm>
          <a:prstGeom prst="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8E8A4126-8953-CBAE-1C20-18CA7527A6A2}"/>
              </a:ext>
            </a:extLst>
          </p:cNvPr>
          <p:cNvSpPr txBox="1"/>
          <p:nvPr/>
        </p:nvSpPr>
        <p:spPr>
          <a:xfrm>
            <a:off x="3887924" y="2058184"/>
            <a:ext cx="1368152" cy="369332"/>
          </a:xfrm>
          <a:prstGeom prst="rect">
            <a:avLst/>
          </a:prstGeom>
          <a:noFill/>
        </p:spPr>
        <p:txBody>
          <a:bodyPr wrap="square" rtlCol="0">
            <a:spAutoFit/>
          </a:bodyPr>
          <a:lstStyle/>
          <a:p>
            <a:pPr algn="ctr"/>
            <a:r>
              <a:rPr lang="en-GB" b="1" dirty="0">
                <a:solidFill>
                  <a:schemeClr val="bg1"/>
                </a:solidFill>
              </a:rPr>
              <a:t>Ohio</a:t>
            </a:r>
          </a:p>
        </p:txBody>
      </p:sp>
      <p:sp>
        <p:nvSpPr>
          <p:cNvPr id="11" name="Rectangle 10">
            <a:extLst>
              <a:ext uri="{FF2B5EF4-FFF2-40B4-BE49-F238E27FC236}">
                <a16:creationId xmlns:a16="http://schemas.microsoft.com/office/drawing/2014/main" id="{6A51AF90-CAAC-2554-A426-BC89E932D75F}"/>
              </a:ext>
            </a:extLst>
          </p:cNvPr>
          <p:cNvSpPr/>
          <p:nvPr/>
        </p:nvSpPr>
        <p:spPr>
          <a:xfrm>
            <a:off x="6084168" y="4006552"/>
            <a:ext cx="2048948" cy="1942728"/>
          </a:xfrm>
          <a:prstGeom prst="rect">
            <a:avLst/>
          </a:prstGeom>
          <a:solidFill>
            <a:srgbClr val="009A4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BA3E05EA-221C-B435-B8F9-CA9DAEB3C071}"/>
              </a:ext>
            </a:extLst>
          </p:cNvPr>
          <p:cNvSpPr txBox="1"/>
          <p:nvPr/>
        </p:nvSpPr>
        <p:spPr>
          <a:xfrm>
            <a:off x="6424566" y="4056918"/>
            <a:ext cx="1368152" cy="369332"/>
          </a:xfrm>
          <a:prstGeom prst="rect">
            <a:avLst/>
          </a:prstGeom>
          <a:noFill/>
        </p:spPr>
        <p:txBody>
          <a:bodyPr wrap="square" rtlCol="0">
            <a:spAutoFit/>
          </a:bodyPr>
          <a:lstStyle/>
          <a:p>
            <a:pPr algn="ctr"/>
            <a:r>
              <a:rPr lang="en-GB" b="1" dirty="0">
                <a:solidFill>
                  <a:schemeClr val="bg1"/>
                </a:solidFill>
              </a:rPr>
              <a:t>Texas</a:t>
            </a:r>
          </a:p>
        </p:txBody>
      </p:sp>
      <p:sp>
        <p:nvSpPr>
          <p:cNvPr id="13" name="Rectangle 12">
            <a:extLst>
              <a:ext uri="{FF2B5EF4-FFF2-40B4-BE49-F238E27FC236}">
                <a16:creationId xmlns:a16="http://schemas.microsoft.com/office/drawing/2014/main" id="{8827A5D8-8C8B-F53F-D42A-111EBE073F52}"/>
              </a:ext>
            </a:extLst>
          </p:cNvPr>
          <p:cNvSpPr/>
          <p:nvPr/>
        </p:nvSpPr>
        <p:spPr>
          <a:xfrm>
            <a:off x="3524707" y="4366592"/>
            <a:ext cx="2048948" cy="1942728"/>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05CB91D8-4BE4-AC93-46DD-F3225F4571A3}"/>
              </a:ext>
            </a:extLst>
          </p:cNvPr>
          <p:cNvSpPr txBox="1"/>
          <p:nvPr/>
        </p:nvSpPr>
        <p:spPr>
          <a:xfrm>
            <a:off x="3865105" y="4419612"/>
            <a:ext cx="1368152" cy="369332"/>
          </a:xfrm>
          <a:prstGeom prst="rect">
            <a:avLst/>
          </a:prstGeom>
          <a:noFill/>
        </p:spPr>
        <p:txBody>
          <a:bodyPr wrap="square" rtlCol="0">
            <a:spAutoFit/>
          </a:bodyPr>
          <a:lstStyle/>
          <a:p>
            <a:pPr algn="ctr"/>
            <a:r>
              <a:rPr lang="en-GB" b="1" dirty="0">
                <a:solidFill>
                  <a:schemeClr val="bg1"/>
                </a:solidFill>
              </a:rPr>
              <a:t>New York</a:t>
            </a:r>
          </a:p>
        </p:txBody>
      </p:sp>
      <p:sp>
        <p:nvSpPr>
          <p:cNvPr id="16" name="Rectangle 15">
            <a:extLst>
              <a:ext uri="{FF2B5EF4-FFF2-40B4-BE49-F238E27FC236}">
                <a16:creationId xmlns:a16="http://schemas.microsoft.com/office/drawing/2014/main" id="{20F2ED6B-616D-A32E-890E-79285875B165}"/>
              </a:ext>
            </a:extLst>
          </p:cNvPr>
          <p:cNvSpPr/>
          <p:nvPr/>
        </p:nvSpPr>
        <p:spPr>
          <a:xfrm>
            <a:off x="3990532" y="2448704"/>
            <a:ext cx="1224136" cy="613532"/>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Plant A</a:t>
            </a:r>
          </a:p>
        </p:txBody>
      </p:sp>
      <p:sp>
        <p:nvSpPr>
          <p:cNvPr id="17" name="Rectangle 16">
            <a:extLst>
              <a:ext uri="{FF2B5EF4-FFF2-40B4-BE49-F238E27FC236}">
                <a16:creationId xmlns:a16="http://schemas.microsoft.com/office/drawing/2014/main" id="{57644DA0-8A56-FC9D-8EA0-699C45BC7140}"/>
              </a:ext>
            </a:extLst>
          </p:cNvPr>
          <p:cNvSpPr/>
          <p:nvPr/>
        </p:nvSpPr>
        <p:spPr>
          <a:xfrm>
            <a:off x="3990532" y="4759684"/>
            <a:ext cx="1224136" cy="613532"/>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Plant C</a:t>
            </a:r>
          </a:p>
        </p:txBody>
      </p:sp>
      <p:sp>
        <p:nvSpPr>
          <p:cNvPr id="18" name="Rectangle 17">
            <a:extLst>
              <a:ext uri="{FF2B5EF4-FFF2-40B4-BE49-F238E27FC236}">
                <a16:creationId xmlns:a16="http://schemas.microsoft.com/office/drawing/2014/main" id="{9C52CA14-9435-DADE-86DA-6B2DDE5EC574}"/>
              </a:ext>
            </a:extLst>
          </p:cNvPr>
          <p:cNvSpPr/>
          <p:nvPr/>
        </p:nvSpPr>
        <p:spPr>
          <a:xfrm>
            <a:off x="6496574" y="4428440"/>
            <a:ext cx="1224136" cy="674885"/>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Plant B</a:t>
            </a:r>
          </a:p>
        </p:txBody>
      </p:sp>
      <p:sp>
        <p:nvSpPr>
          <p:cNvPr id="27" name="Rectangle 26">
            <a:extLst>
              <a:ext uri="{FF2B5EF4-FFF2-40B4-BE49-F238E27FC236}">
                <a16:creationId xmlns:a16="http://schemas.microsoft.com/office/drawing/2014/main" id="{23EA5AC4-4483-C3DC-B62C-5588375A54D5}"/>
              </a:ext>
            </a:extLst>
          </p:cNvPr>
          <p:cNvSpPr/>
          <p:nvPr/>
        </p:nvSpPr>
        <p:spPr>
          <a:xfrm>
            <a:off x="719573" y="4148148"/>
            <a:ext cx="2048948" cy="2350701"/>
          </a:xfrm>
          <a:prstGeom prst="rect">
            <a:avLst/>
          </a:prstGeom>
          <a:solidFill>
            <a:srgbClr val="FF00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3589FEEA-A585-53EB-C002-B896886E337F}"/>
              </a:ext>
            </a:extLst>
          </p:cNvPr>
          <p:cNvSpPr txBox="1"/>
          <p:nvPr/>
        </p:nvSpPr>
        <p:spPr>
          <a:xfrm>
            <a:off x="1056691" y="4221088"/>
            <a:ext cx="1368152" cy="369332"/>
          </a:xfrm>
          <a:prstGeom prst="rect">
            <a:avLst/>
          </a:prstGeom>
          <a:noFill/>
        </p:spPr>
        <p:txBody>
          <a:bodyPr wrap="square" rtlCol="0">
            <a:spAutoFit/>
          </a:bodyPr>
          <a:lstStyle/>
          <a:p>
            <a:pPr algn="ctr"/>
            <a:r>
              <a:rPr lang="en-GB" b="1" dirty="0">
                <a:solidFill>
                  <a:schemeClr val="bg1"/>
                </a:solidFill>
              </a:rPr>
              <a:t>California</a:t>
            </a:r>
          </a:p>
        </p:txBody>
      </p:sp>
      <p:sp>
        <p:nvSpPr>
          <p:cNvPr id="29" name="Rectangle 28">
            <a:extLst>
              <a:ext uri="{FF2B5EF4-FFF2-40B4-BE49-F238E27FC236}">
                <a16:creationId xmlns:a16="http://schemas.microsoft.com/office/drawing/2014/main" id="{3FA8EB73-484E-D303-B162-6EE7606290BD}"/>
              </a:ext>
            </a:extLst>
          </p:cNvPr>
          <p:cNvSpPr/>
          <p:nvPr/>
        </p:nvSpPr>
        <p:spPr>
          <a:xfrm>
            <a:off x="926104" y="5555064"/>
            <a:ext cx="1629326" cy="898272"/>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Company incorporated here</a:t>
            </a:r>
          </a:p>
        </p:txBody>
      </p:sp>
      <p:sp>
        <p:nvSpPr>
          <p:cNvPr id="36" name="Rectangle 35">
            <a:extLst>
              <a:ext uri="{FF2B5EF4-FFF2-40B4-BE49-F238E27FC236}">
                <a16:creationId xmlns:a16="http://schemas.microsoft.com/office/drawing/2014/main" id="{A3B0F5D3-1910-8DF1-A178-2A6F40664C39}"/>
              </a:ext>
            </a:extLst>
          </p:cNvPr>
          <p:cNvSpPr/>
          <p:nvPr/>
        </p:nvSpPr>
        <p:spPr>
          <a:xfrm>
            <a:off x="1128698" y="2995306"/>
            <a:ext cx="1224137" cy="613532"/>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Plant W</a:t>
            </a:r>
          </a:p>
        </p:txBody>
      </p:sp>
      <p:sp>
        <p:nvSpPr>
          <p:cNvPr id="37" name="Rectangle 36">
            <a:extLst>
              <a:ext uri="{FF2B5EF4-FFF2-40B4-BE49-F238E27FC236}">
                <a16:creationId xmlns:a16="http://schemas.microsoft.com/office/drawing/2014/main" id="{0A6CF0CB-0CF6-C5AC-1E0F-2F4FF596500F}"/>
              </a:ext>
            </a:extLst>
          </p:cNvPr>
          <p:cNvSpPr/>
          <p:nvPr/>
        </p:nvSpPr>
        <p:spPr>
          <a:xfrm>
            <a:off x="1128699" y="4760574"/>
            <a:ext cx="1224136" cy="613532"/>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Plant D</a:t>
            </a:r>
          </a:p>
        </p:txBody>
      </p:sp>
      <p:sp>
        <p:nvSpPr>
          <p:cNvPr id="38" name="Rectangle 37">
            <a:extLst>
              <a:ext uri="{FF2B5EF4-FFF2-40B4-BE49-F238E27FC236}">
                <a16:creationId xmlns:a16="http://schemas.microsoft.com/office/drawing/2014/main" id="{3A7F9DDF-53A9-7310-C26D-700FCE53687C}"/>
              </a:ext>
            </a:extLst>
          </p:cNvPr>
          <p:cNvSpPr/>
          <p:nvPr/>
        </p:nvSpPr>
        <p:spPr>
          <a:xfrm>
            <a:off x="3980372" y="3178216"/>
            <a:ext cx="1224137" cy="674885"/>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Plant X</a:t>
            </a:r>
          </a:p>
        </p:txBody>
      </p:sp>
      <p:sp>
        <p:nvSpPr>
          <p:cNvPr id="39" name="Rectangle 38">
            <a:extLst>
              <a:ext uri="{FF2B5EF4-FFF2-40B4-BE49-F238E27FC236}">
                <a16:creationId xmlns:a16="http://schemas.microsoft.com/office/drawing/2014/main" id="{774043C0-C2E6-178C-6EED-D9C5F4447D27}"/>
              </a:ext>
            </a:extLst>
          </p:cNvPr>
          <p:cNvSpPr/>
          <p:nvPr/>
        </p:nvSpPr>
        <p:spPr>
          <a:xfrm>
            <a:off x="6496574" y="5158494"/>
            <a:ext cx="1224137" cy="674885"/>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Plant Y</a:t>
            </a:r>
          </a:p>
        </p:txBody>
      </p:sp>
      <p:sp>
        <p:nvSpPr>
          <p:cNvPr id="40" name="Rectangle 39">
            <a:extLst>
              <a:ext uri="{FF2B5EF4-FFF2-40B4-BE49-F238E27FC236}">
                <a16:creationId xmlns:a16="http://schemas.microsoft.com/office/drawing/2014/main" id="{92EBF2E9-FC86-632B-5222-3C5CDB50E6A5}"/>
              </a:ext>
            </a:extLst>
          </p:cNvPr>
          <p:cNvSpPr/>
          <p:nvPr/>
        </p:nvSpPr>
        <p:spPr>
          <a:xfrm>
            <a:off x="3983809" y="5503826"/>
            <a:ext cx="1224137" cy="674885"/>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Plant Z</a:t>
            </a:r>
          </a:p>
        </p:txBody>
      </p:sp>
      <p:cxnSp>
        <p:nvCxnSpPr>
          <p:cNvPr id="42" name="Connector: Elbow 41">
            <a:extLst>
              <a:ext uri="{FF2B5EF4-FFF2-40B4-BE49-F238E27FC236}">
                <a16:creationId xmlns:a16="http://schemas.microsoft.com/office/drawing/2014/main" id="{6DCE57BE-1DA2-98B3-D934-3A7C7526CC27}"/>
              </a:ext>
            </a:extLst>
          </p:cNvPr>
          <p:cNvCxnSpPr>
            <a:stCxn id="29" idx="3"/>
            <a:endCxn id="40" idx="1"/>
          </p:cNvCxnSpPr>
          <p:nvPr/>
        </p:nvCxnSpPr>
        <p:spPr>
          <a:xfrm flipV="1">
            <a:off x="2555430" y="5841269"/>
            <a:ext cx="1428379" cy="162931"/>
          </a:xfrm>
          <a:prstGeom prst="bentConnector3">
            <a:avLst/>
          </a:prstGeom>
          <a:ln w="38100">
            <a:solidFill>
              <a:schemeClr val="tx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4" name="Connector: Elbow 43">
            <a:extLst>
              <a:ext uri="{FF2B5EF4-FFF2-40B4-BE49-F238E27FC236}">
                <a16:creationId xmlns:a16="http://schemas.microsoft.com/office/drawing/2014/main" id="{1DAB7408-0048-439E-8038-BB75ACB0988D}"/>
              </a:ext>
            </a:extLst>
          </p:cNvPr>
          <p:cNvCxnSpPr>
            <a:stCxn id="29" idx="3"/>
            <a:endCxn id="38" idx="1"/>
          </p:cNvCxnSpPr>
          <p:nvPr/>
        </p:nvCxnSpPr>
        <p:spPr>
          <a:xfrm flipV="1">
            <a:off x="2555430" y="3515659"/>
            <a:ext cx="1424942" cy="2488541"/>
          </a:xfrm>
          <a:prstGeom prst="bentConnector3">
            <a:avLst/>
          </a:prstGeom>
          <a:ln w="38100">
            <a:solidFill>
              <a:schemeClr val="tx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6" name="Connector: Elbow 45">
            <a:extLst>
              <a:ext uri="{FF2B5EF4-FFF2-40B4-BE49-F238E27FC236}">
                <a16:creationId xmlns:a16="http://schemas.microsoft.com/office/drawing/2014/main" id="{0BE29300-F215-39B6-605C-F911165C85B8}"/>
              </a:ext>
            </a:extLst>
          </p:cNvPr>
          <p:cNvCxnSpPr>
            <a:cxnSpLocks/>
            <a:stCxn id="27" idx="2"/>
            <a:endCxn id="39" idx="2"/>
          </p:cNvCxnSpPr>
          <p:nvPr/>
        </p:nvCxnSpPr>
        <p:spPr>
          <a:xfrm rot="5400000" flipH="1" flipV="1">
            <a:off x="4093610" y="3483816"/>
            <a:ext cx="665470" cy="5364596"/>
          </a:xfrm>
          <a:prstGeom prst="bentConnector3">
            <a:avLst>
              <a:gd name="adj1" fmla="val -34352"/>
            </a:avLst>
          </a:prstGeom>
          <a:ln w="38100">
            <a:solidFill>
              <a:schemeClr val="tx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9" name="Connector: Elbow 48">
            <a:extLst>
              <a:ext uri="{FF2B5EF4-FFF2-40B4-BE49-F238E27FC236}">
                <a16:creationId xmlns:a16="http://schemas.microsoft.com/office/drawing/2014/main" id="{857A9D4E-1C37-F126-82F0-BFF87095E176}"/>
              </a:ext>
            </a:extLst>
          </p:cNvPr>
          <p:cNvCxnSpPr>
            <a:stCxn id="29" idx="1"/>
            <a:endCxn id="36" idx="1"/>
          </p:cNvCxnSpPr>
          <p:nvPr/>
        </p:nvCxnSpPr>
        <p:spPr>
          <a:xfrm rot="10800000" flipH="1">
            <a:off x="926104" y="3302072"/>
            <a:ext cx="202594" cy="2702128"/>
          </a:xfrm>
          <a:prstGeom prst="bentConnector3">
            <a:avLst>
              <a:gd name="adj1" fmla="val -283346"/>
            </a:avLst>
          </a:prstGeom>
          <a:ln w="38100">
            <a:solidFill>
              <a:schemeClr val="tx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52" name="Connector: Elbow 51">
            <a:extLst>
              <a:ext uri="{FF2B5EF4-FFF2-40B4-BE49-F238E27FC236}">
                <a16:creationId xmlns:a16="http://schemas.microsoft.com/office/drawing/2014/main" id="{E43A78B7-36B2-7A8C-D029-26B9E1340758}"/>
              </a:ext>
            </a:extLst>
          </p:cNvPr>
          <p:cNvCxnSpPr>
            <a:cxnSpLocks/>
            <a:endCxn id="16" idx="1"/>
          </p:cNvCxnSpPr>
          <p:nvPr/>
        </p:nvCxnSpPr>
        <p:spPr>
          <a:xfrm>
            <a:off x="2565590" y="2386138"/>
            <a:ext cx="1424942" cy="369332"/>
          </a:xfrm>
          <a:prstGeom prst="bentConnector3">
            <a:avLst/>
          </a:prstGeom>
          <a:ln w="381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54" name="Connector: Elbow 53">
            <a:extLst>
              <a:ext uri="{FF2B5EF4-FFF2-40B4-BE49-F238E27FC236}">
                <a16:creationId xmlns:a16="http://schemas.microsoft.com/office/drawing/2014/main" id="{A4E12CC4-21EF-C92A-5466-E5DE45A22A19}"/>
              </a:ext>
            </a:extLst>
          </p:cNvPr>
          <p:cNvCxnSpPr>
            <a:stCxn id="8" idx="1"/>
            <a:endCxn id="37" idx="1"/>
          </p:cNvCxnSpPr>
          <p:nvPr/>
        </p:nvCxnSpPr>
        <p:spPr>
          <a:xfrm rot="10800000" flipH="1" flipV="1">
            <a:off x="925941" y="2386592"/>
            <a:ext cx="202757" cy="2680748"/>
          </a:xfrm>
          <a:prstGeom prst="bentConnector3">
            <a:avLst>
              <a:gd name="adj1" fmla="val -197932"/>
            </a:avLst>
          </a:prstGeom>
          <a:ln w="381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57" name="Connector: Elbow 56">
            <a:extLst>
              <a:ext uri="{FF2B5EF4-FFF2-40B4-BE49-F238E27FC236}">
                <a16:creationId xmlns:a16="http://schemas.microsoft.com/office/drawing/2014/main" id="{E29A6FF7-7341-2793-2BCC-5E674AA8DEE8}"/>
              </a:ext>
            </a:extLst>
          </p:cNvPr>
          <p:cNvCxnSpPr>
            <a:stCxn id="8" idx="3"/>
            <a:endCxn id="17" idx="1"/>
          </p:cNvCxnSpPr>
          <p:nvPr/>
        </p:nvCxnSpPr>
        <p:spPr>
          <a:xfrm>
            <a:off x="2558874" y="2386592"/>
            <a:ext cx="1431658" cy="2679858"/>
          </a:xfrm>
          <a:prstGeom prst="bentConnector3">
            <a:avLst>
              <a:gd name="adj1" fmla="val 32258"/>
            </a:avLst>
          </a:prstGeom>
          <a:ln w="381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60" name="Connector: Elbow 59">
            <a:extLst>
              <a:ext uri="{FF2B5EF4-FFF2-40B4-BE49-F238E27FC236}">
                <a16:creationId xmlns:a16="http://schemas.microsoft.com/office/drawing/2014/main" id="{BA663478-823A-3611-1030-4B7ECEB4262D}"/>
              </a:ext>
            </a:extLst>
          </p:cNvPr>
          <p:cNvCxnSpPr>
            <a:cxnSpLocks/>
            <a:stCxn id="8" idx="3"/>
            <a:endCxn id="18" idx="1"/>
          </p:cNvCxnSpPr>
          <p:nvPr/>
        </p:nvCxnSpPr>
        <p:spPr>
          <a:xfrm>
            <a:off x="2558874" y="2386592"/>
            <a:ext cx="3937700" cy="2379291"/>
          </a:xfrm>
          <a:prstGeom prst="bentConnector3">
            <a:avLst>
              <a:gd name="adj1" fmla="val 84059"/>
            </a:avLst>
          </a:prstGeom>
          <a:ln w="38100">
            <a:solidFill>
              <a:srgbClr val="00B0F0"/>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2A30EF4-5B22-576D-5749-76348DEDE5BC}"/>
              </a:ext>
            </a:extLst>
          </p:cNvPr>
          <p:cNvSpPr txBox="1"/>
          <p:nvPr/>
        </p:nvSpPr>
        <p:spPr>
          <a:xfrm>
            <a:off x="6130930" y="2656105"/>
            <a:ext cx="2738909" cy="1015663"/>
          </a:xfrm>
          <a:prstGeom prst="rect">
            <a:avLst/>
          </a:prstGeom>
          <a:noFill/>
        </p:spPr>
        <p:txBody>
          <a:bodyPr wrap="square" rtlCol="0">
            <a:spAutoFit/>
          </a:bodyPr>
          <a:lstStyle/>
          <a:p>
            <a:pPr algn="ctr"/>
            <a:r>
              <a:rPr lang="en-GB" sz="2000" b="1" dirty="0"/>
              <a:t>Only the blue plants are protected by the antitakeover law</a:t>
            </a:r>
          </a:p>
        </p:txBody>
      </p:sp>
    </p:spTree>
    <p:extLst>
      <p:ext uri="{BB962C8B-B14F-4D97-AF65-F5344CB8AC3E}">
        <p14:creationId xmlns:p14="http://schemas.microsoft.com/office/powerpoint/2010/main" val="25984601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33D6E0-7491-DC93-8A46-255CCDA62F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AF8E81-C0E0-9374-6301-F0C5D6DD24E0}"/>
              </a:ext>
            </a:extLst>
          </p:cNvPr>
          <p:cNvSpPr>
            <a:spLocks noGrp="1"/>
          </p:cNvSpPr>
          <p:nvPr>
            <p:ph type="title"/>
          </p:nvPr>
        </p:nvSpPr>
        <p:spPr/>
        <p:txBody>
          <a:bodyPr/>
          <a:lstStyle/>
          <a:p>
            <a:r>
              <a:rPr lang="en-GB" dirty="0"/>
              <a:t>Evidence (A): A Study of the Delaware Antitakeover Law</a:t>
            </a:r>
          </a:p>
        </p:txBody>
      </p:sp>
      <p:sp>
        <p:nvSpPr>
          <p:cNvPr id="3" name="Slide Number Placeholder 2">
            <a:extLst>
              <a:ext uri="{FF2B5EF4-FFF2-40B4-BE49-F238E27FC236}">
                <a16:creationId xmlns:a16="http://schemas.microsoft.com/office/drawing/2014/main" id="{DEEB9DD5-828D-1C40-49CF-B3FBA72A65B8}"/>
              </a:ext>
            </a:extLst>
          </p:cNvPr>
          <p:cNvSpPr>
            <a:spLocks noGrp="1"/>
          </p:cNvSpPr>
          <p:nvPr>
            <p:ph type="sldNum" sz="quarter" idx="12"/>
          </p:nvPr>
        </p:nvSpPr>
        <p:spPr/>
        <p:txBody>
          <a:bodyPr/>
          <a:lstStyle/>
          <a:p>
            <a:fld id="{F38DF745-7D3F-47F4-83A3-874385CFAA69}" type="slidenum">
              <a:rPr lang="en-US" smtClean="0"/>
              <a:pPr/>
              <a:t>25</a:t>
            </a:fld>
            <a:endParaRPr lang="en-US"/>
          </a:p>
        </p:txBody>
      </p:sp>
      <p:sp>
        <p:nvSpPr>
          <p:cNvPr id="4" name="Content Placeholder 3">
            <a:extLst>
              <a:ext uri="{FF2B5EF4-FFF2-40B4-BE49-F238E27FC236}">
                <a16:creationId xmlns:a16="http://schemas.microsoft.com/office/drawing/2014/main" id="{5B5C3012-978E-655B-63BA-EDDB0A553872}"/>
              </a:ext>
            </a:extLst>
          </p:cNvPr>
          <p:cNvSpPr>
            <a:spLocks noGrp="1"/>
          </p:cNvSpPr>
          <p:nvPr>
            <p:ph sz="quarter" idx="1"/>
          </p:nvPr>
        </p:nvSpPr>
        <p:spPr/>
        <p:txBody>
          <a:bodyPr>
            <a:normAutofit/>
          </a:bodyPr>
          <a:lstStyle/>
          <a:p>
            <a:r>
              <a:rPr lang="en-GB" dirty="0"/>
              <a:t>Why study this feature matters to researchers:</a:t>
            </a:r>
          </a:p>
          <a:p>
            <a:pPr lvl="1"/>
            <a:r>
              <a:rPr lang="en-GB" dirty="0"/>
              <a:t>Since many firms operate (have plants) in multiple states, their locations are exposed to different local economic shocks. But their incorporation state’s laws affect them uniformly, regardless of where they operate.</a:t>
            </a:r>
          </a:p>
          <a:p>
            <a:pPr lvl="1"/>
            <a:r>
              <a:rPr lang="en-GB" dirty="0"/>
              <a:t>In this way, researchers can control for any political economy or business cycle factors that may have coincided with or led to the passage of the antitakeover law, </a:t>
            </a:r>
            <a:r>
              <a:rPr lang="en-GB" b="1" dirty="0"/>
              <a:t>isolating the effect of antitakeover laws</a:t>
            </a:r>
            <a:r>
              <a:rPr lang="en-GB" dirty="0"/>
              <a:t> from other state-specific factors (e.g., local labour markets, taxes).</a:t>
            </a:r>
          </a:p>
        </p:txBody>
      </p:sp>
    </p:spTree>
    <p:extLst>
      <p:ext uri="{BB962C8B-B14F-4D97-AF65-F5344CB8AC3E}">
        <p14:creationId xmlns:p14="http://schemas.microsoft.com/office/powerpoint/2010/main" val="39067249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A9FE51-0431-6DCA-E435-7B1A6BE086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CD39C7-EC32-DA12-8CFB-4F72296B0CB3}"/>
              </a:ext>
            </a:extLst>
          </p:cNvPr>
          <p:cNvSpPr>
            <a:spLocks noGrp="1"/>
          </p:cNvSpPr>
          <p:nvPr>
            <p:ph type="title"/>
          </p:nvPr>
        </p:nvSpPr>
        <p:spPr/>
        <p:txBody>
          <a:bodyPr/>
          <a:lstStyle/>
          <a:p>
            <a:r>
              <a:rPr lang="en-GB" dirty="0"/>
              <a:t>Evidence (A): A Study of the Delaware Antitakeover Law</a:t>
            </a:r>
          </a:p>
        </p:txBody>
      </p:sp>
      <p:sp>
        <p:nvSpPr>
          <p:cNvPr id="3" name="Slide Number Placeholder 2">
            <a:extLst>
              <a:ext uri="{FF2B5EF4-FFF2-40B4-BE49-F238E27FC236}">
                <a16:creationId xmlns:a16="http://schemas.microsoft.com/office/drawing/2014/main" id="{E2718537-EFA3-43C6-1030-AE89060B0582}"/>
              </a:ext>
            </a:extLst>
          </p:cNvPr>
          <p:cNvSpPr>
            <a:spLocks noGrp="1"/>
          </p:cNvSpPr>
          <p:nvPr>
            <p:ph type="sldNum" sz="quarter" idx="12"/>
          </p:nvPr>
        </p:nvSpPr>
        <p:spPr/>
        <p:txBody>
          <a:bodyPr/>
          <a:lstStyle/>
          <a:p>
            <a:fld id="{F38DF745-7D3F-47F4-83A3-874385CFAA69}" type="slidenum">
              <a:rPr lang="en-US" smtClean="0"/>
              <a:pPr/>
              <a:t>26</a:t>
            </a:fld>
            <a:endParaRPr lang="en-US"/>
          </a:p>
        </p:txBody>
      </p:sp>
      <p:sp>
        <p:nvSpPr>
          <p:cNvPr id="5" name="Rectangle 4">
            <a:extLst>
              <a:ext uri="{FF2B5EF4-FFF2-40B4-BE49-F238E27FC236}">
                <a16:creationId xmlns:a16="http://schemas.microsoft.com/office/drawing/2014/main" id="{F9EC547A-FCD7-3AF3-2B24-CD675CD55B5C}"/>
              </a:ext>
            </a:extLst>
          </p:cNvPr>
          <p:cNvSpPr/>
          <p:nvPr/>
        </p:nvSpPr>
        <p:spPr>
          <a:xfrm>
            <a:off x="722852" y="1518630"/>
            <a:ext cx="2048948" cy="23507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1B983C25-6CDB-435D-BB94-3CE4D0466D2B}"/>
              </a:ext>
            </a:extLst>
          </p:cNvPr>
          <p:cNvSpPr txBox="1"/>
          <p:nvPr/>
        </p:nvSpPr>
        <p:spPr>
          <a:xfrm>
            <a:off x="1059970" y="1578000"/>
            <a:ext cx="1368152" cy="369332"/>
          </a:xfrm>
          <a:prstGeom prst="rect">
            <a:avLst/>
          </a:prstGeom>
          <a:noFill/>
        </p:spPr>
        <p:txBody>
          <a:bodyPr wrap="square" rtlCol="0">
            <a:spAutoFit/>
          </a:bodyPr>
          <a:lstStyle/>
          <a:p>
            <a:pPr algn="ctr"/>
            <a:r>
              <a:rPr lang="en-GB" b="1" dirty="0">
                <a:solidFill>
                  <a:schemeClr val="bg1"/>
                </a:solidFill>
              </a:rPr>
              <a:t>Delaware</a:t>
            </a:r>
          </a:p>
        </p:txBody>
      </p:sp>
      <p:sp>
        <p:nvSpPr>
          <p:cNvPr id="8" name="Rectangle 7">
            <a:extLst>
              <a:ext uri="{FF2B5EF4-FFF2-40B4-BE49-F238E27FC236}">
                <a16:creationId xmlns:a16="http://schemas.microsoft.com/office/drawing/2014/main" id="{A3E4FA79-9463-2577-7C24-0B840B907E2A}"/>
              </a:ext>
            </a:extLst>
          </p:cNvPr>
          <p:cNvSpPr/>
          <p:nvPr/>
        </p:nvSpPr>
        <p:spPr>
          <a:xfrm>
            <a:off x="925942" y="1938928"/>
            <a:ext cx="1632932" cy="895327"/>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Company incorporated here</a:t>
            </a:r>
          </a:p>
        </p:txBody>
      </p:sp>
      <p:sp>
        <p:nvSpPr>
          <p:cNvPr id="9" name="Rectangle 8">
            <a:extLst>
              <a:ext uri="{FF2B5EF4-FFF2-40B4-BE49-F238E27FC236}">
                <a16:creationId xmlns:a16="http://schemas.microsoft.com/office/drawing/2014/main" id="{A788E7DE-A4CC-870B-F88F-7BF6FD9E4538}"/>
              </a:ext>
            </a:extLst>
          </p:cNvPr>
          <p:cNvSpPr/>
          <p:nvPr/>
        </p:nvSpPr>
        <p:spPr>
          <a:xfrm>
            <a:off x="3547526" y="1997477"/>
            <a:ext cx="2048948" cy="1942728"/>
          </a:xfrm>
          <a:prstGeom prst="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F391C70-70FA-078E-03B2-82AF93C714E0}"/>
              </a:ext>
            </a:extLst>
          </p:cNvPr>
          <p:cNvSpPr txBox="1"/>
          <p:nvPr/>
        </p:nvSpPr>
        <p:spPr>
          <a:xfrm>
            <a:off x="3887924" y="2058184"/>
            <a:ext cx="1368152" cy="369332"/>
          </a:xfrm>
          <a:prstGeom prst="rect">
            <a:avLst/>
          </a:prstGeom>
          <a:noFill/>
        </p:spPr>
        <p:txBody>
          <a:bodyPr wrap="square" rtlCol="0">
            <a:spAutoFit/>
          </a:bodyPr>
          <a:lstStyle/>
          <a:p>
            <a:pPr algn="ctr"/>
            <a:r>
              <a:rPr lang="en-GB" b="1" dirty="0">
                <a:solidFill>
                  <a:schemeClr val="bg1"/>
                </a:solidFill>
              </a:rPr>
              <a:t>Ohio</a:t>
            </a:r>
          </a:p>
        </p:txBody>
      </p:sp>
      <p:sp>
        <p:nvSpPr>
          <p:cNvPr id="11" name="Rectangle 10">
            <a:extLst>
              <a:ext uri="{FF2B5EF4-FFF2-40B4-BE49-F238E27FC236}">
                <a16:creationId xmlns:a16="http://schemas.microsoft.com/office/drawing/2014/main" id="{CB306F38-CC08-B2A2-CA28-9F7399DB4FB4}"/>
              </a:ext>
            </a:extLst>
          </p:cNvPr>
          <p:cNvSpPr/>
          <p:nvPr/>
        </p:nvSpPr>
        <p:spPr>
          <a:xfrm>
            <a:off x="6084168" y="4006552"/>
            <a:ext cx="2048948" cy="1942728"/>
          </a:xfrm>
          <a:prstGeom prst="rect">
            <a:avLst/>
          </a:prstGeom>
          <a:solidFill>
            <a:srgbClr val="009A4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81487A42-A43A-F47E-1C41-E4DA7B1814CD}"/>
              </a:ext>
            </a:extLst>
          </p:cNvPr>
          <p:cNvSpPr txBox="1"/>
          <p:nvPr/>
        </p:nvSpPr>
        <p:spPr>
          <a:xfrm>
            <a:off x="6424566" y="4056918"/>
            <a:ext cx="1368152" cy="369332"/>
          </a:xfrm>
          <a:prstGeom prst="rect">
            <a:avLst/>
          </a:prstGeom>
          <a:noFill/>
        </p:spPr>
        <p:txBody>
          <a:bodyPr wrap="square" rtlCol="0">
            <a:spAutoFit/>
          </a:bodyPr>
          <a:lstStyle/>
          <a:p>
            <a:pPr algn="ctr"/>
            <a:r>
              <a:rPr lang="en-GB" b="1" dirty="0">
                <a:solidFill>
                  <a:schemeClr val="bg1"/>
                </a:solidFill>
              </a:rPr>
              <a:t>Texas</a:t>
            </a:r>
          </a:p>
        </p:txBody>
      </p:sp>
      <p:sp>
        <p:nvSpPr>
          <p:cNvPr id="13" name="Rectangle 12">
            <a:extLst>
              <a:ext uri="{FF2B5EF4-FFF2-40B4-BE49-F238E27FC236}">
                <a16:creationId xmlns:a16="http://schemas.microsoft.com/office/drawing/2014/main" id="{0097C01C-1AD5-124A-BC0F-B168049012A2}"/>
              </a:ext>
            </a:extLst>
          </p:cNvPr>
          <p:cNvSpPr/>
          <p:nvPr/>
        </p:nvSpPr>
        <p:spPr>
          <a:xfrm>
            <a:off x="3524707" y="4366592"/>
            <a:ext cx="2048948" cy="1942728"/>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EADE4A5A-E103-5ED0-6F92-6E2C8C1267F3}"/>
              </a:ext>
            </a:extLst>
          </p:cNvPr>
          <p:cNvSpPr txBox="1"/>
          <p:nvPr/>
        </p:nvSpPr>
        <p:spPr>
          <a:xfrm>
            <a:off x="3865105" y="4419612"/>
            <a:ext cx="1368152" cy="369332"/>
          </a:xfrm>
          <a:prstGeom prst="rect">
            <a:avLst/>
          </a:prstGeom>
          <a:noFill/>
        </p:spPr>
        <p:txBody>
          <a:bodyPr wrap="square" rtlCol="0">
            <a:spAutoFit/>
          </a:bodyPr>
          <a:lstStyle/>
          <a:p>
            <a:pPr algn="ctr"/>
            <a:r>
              <a:rPr lang="en-GB" b="1" dirty="0">
                <a:solidFill>
                  <a:schemeClr val="bg1"/>
                </a:solidFill>
              </a:rPr>
              <a:t>New York</a:t>
            </a:r>
          </a:p>
        </p:txBody>
      </p:sp>
      <p:sp>
        <p:nvSpPr>
          <p:cNvPr id="16" name="Rectangle 15">
            <a:extLst>
              <a:ext uri="{FF2B5EF4-FFF2-40B4-BE49-F238E27FC236}">
                <a16:creationId xmlns:a16="http://schemas.microsoft.com/office/drawing/2014/main" id="{3E96C362-0010-BF1E-C80E-79B35562AA56}"/>
              </a:ext>
            </a:extLst>
          </p:cNvPr>
          <p:cNvSpPr/>
          <p:nvPr/>
        </p:nvSpPr>
        <p:spPr>
          <a:xfrm>
            <a:off x="3990532" y="2448704"/>
            <a:ext cx="1224136" cy="613532"/>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Plant A</a:t>
            </a:r>
          </a:p>
        </p:txBody>
      </p:sp>
      <p:sp>
        <p:nvSpPr>
          <p:cNvPr id="17" name="Rectangle 16">
            <a:extLst>
              <a:ext uri="{FF2B5EF4-FFF2-40B4-BE49-F238E27FC236}">
                <a16:creationId xmlns:a16="http://schemas.microsoft.com/office/drawing/2014/main" id="{55350378-47DF-49FF-C650-B6C30E6FA53D}"/>
              </a:ext>
            </a:extLst>
          </p:cNvPr>
          <p:cNvSpPr/>
          <p:nvPr/>
        </p:nvSpPr>
        <p:spPr>
          <a:xfrm>
            <a:off x="3990532" y="4759684"/>
            <a:ext cx="1224136" cy="613532"/>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Plant C</a:t>
            </a:r>
          </a:p>
        </p:txBody>
      </p:sp>
      <p:sp>
        <p:nvSpPr>
          <p:cNvPr id="18" name="Rectangle 17">
            <a:extLst>
              <a:ext uri="{FF2B5EF4-FFF2-40B4-BE49-F238E27FC236}">
                <a16:creationId xmlns:a16="http://schemas.microsoft.com/office/drawing/2014/main" id="{650CD79C-34CA-D3C3-EC08-5FAA65010FCD}"/>
              </a:ext>
            </a:extLst>
          </p:cNvPr>
          <p:cNvSpPr/>
          <p:nvPr/>
        </p:nvSpPr>
        <p:spPr>
          <a:xfrm>
            <a:off x="6496574" y="4428440"/>
            <a:ext cx="1224136" cy="674885"/>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Plant B</a:t>
            </a:r>
          </a:p>
        </p:txBody>
      </p:sp>
      <p:sp>
        <p:nvSpPr>
          <p:cNvPr id="25" name="TextBox 24">
            <a:extLst>
              <a:ext uri="{FF2B5EF4-FFF2-40B4-BE49-F238E27FC236}">
                <a16:creationId xmlns:a16="http://schemas.microsoft.com/office/drawing/2014/main" id="{6F2240A4-52A8-6332-2F92-1A912B3757E6}"/>
              </a:ext>
            </a:extLst>
          </p:cNvPr>
          <p:cNvSpPr txBox="1"/>
          <p:nvPr/>
        </p:nvSpPr>
        <p:spPr>
          <a:xfrm>
            <a:off x="5929992" y="1844824"/>
            <a:ext cx="3086184" cy="1754326"/>
          </a:xfrm>
          <a:prstGeom prst="rect">
            <a:avLst/>
          </a:prstGeom>
          <a:noFill/>
        </p:spPr>
        <p:txBody>
          <a:bodyPr wrap="square" rtlCol="0">
            <a:spAutoFit/>
          </a:bodyPr>
          <a:lstStyle/>
          <a:p>
            <a:r>
              <a:rPr lang="en-GB" b="1" dirty="0"/>
              <a:t>Findings:</a:t>
            </a:r>
          </a:p>
          <a:p>
            <a:r>
              <a:rPr lang="en-GB" b="1" dirty="0"/>
              <a:t>Blue plants only </a:t>
            </a:r>
          </a:p>
          <a:p>
            <a:pPr marL="342900" indent="-342900">
              <a:buFont typeface="Arial" panose="020B0604020202020204" pitchFamily="34" charset="0"/>
              <a:buChar char="•"/>
            </a:pPr>
            <a:r>
              <a:rPr lang="en-GB" b="1" dirty="0"/>
              <a:t>Wages rise</a:t>
            </a:r>
          </a:p>
          <a:p>
            <a:pPr marL="342900" indent="-342900">
              <a:buFont typeface="Arial" panose="020B0604020202020204" pitchFamily="34" charset="0"/>
              <a:buChar char="•"/>
            </a:pPr>
            <a:r>
              <a:rPr lang="en-GB" b="1" dirty="0"/>
              <a:t>Rate of plant creation falls</a:t>
            </a:r>
          </a:p>
          <a:p>
            <a:pPr marL="342900" indent="-342900">
              <a:buFont typeface="Arial" panose="020B0604020202020204" pitchFamily="34" charset="0"/>
              <a:buChar char="•"/>
            </a:pPr>
            <a:r>
              <a:rPr lang="en-GB" b="1" dirty="0"/>
              <a:t>Factor productivity falls</a:t>
            </a:r>
          </a:p>
          <a:p>
            <a:pPr marL="342900" indent="-342900">
              <a:buFont typeface="Arial" panose="020B0604020202020204" pitchFamily="34" charset="0"/>
              <a:buChar char="•"/>
            </a:pPr>
            <a:r>
              <a:rPr lang="en-GB" b="1" dirty="0"/>
              <a:t>Return on capital falls</a:t>
            </a:r>
          </a:p>
        </p:txBody>
      </p:sp>
      <p:sp>
        <p:nvSpPr>
          <p:cNvPr id="27" name="Rectangle 26">
            <a:extLst>
              <a:ext uri="{FF2B5EF4-FFF2-40B4-BE49-F238E27FC236}">
                <a16:creationId xmlns:a16="http://schemas.microsoft.com/office/drawing/2014/main" id="{CF352935-05EC-3C94-5AC0-2134AB8725BE}"/>
              </a:ext>
            </a:extLst>
          </p:cNvPr>
          <p:cNvSpPr/>
          <p:nvPr/>
        </p:nvSpPr>
        <p:spPr>
          <a:xfrm>
            <a:off x="719573" y="4148148"/>
            <a:ext cx="2048948" cy="2350701"/>
          </a:xfrm>
          <a:prstGeom prst="rect">
            <a:avLst/>
          </a:prstGeom>
          <a:solidFill>
            <a:srgbClr val="FF00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5595BE2D-506B-DB0D-8935-42132986C90C}"/>
              </a:ext>
            </a:extLst>
          </p:cNvPr>
          <p:cNvSpPr txBox="1"/>
          <p:nvPr/>
        </p:nvSpPr>
        <p:spPr>
          <a:xfrm>
            <a:off x="1056691" y="4221088"/>
            <a:ext cx="1368152" cy="369332"/>
          </a:xfrm>
          <a:prstGeom prst="rect">
            <a:avLst/>
          </a:prstGeom>
          <a:noFill/>
        </p:spPr>
        <p:txBody>
          <a:bodyPr wrap="square" rtlCol="0">
            <a:spAutoFit/>
          </a:bodyPr>
          <a:lstStyle/>
          <a:p>
            <a:pPr algn="ctr"/>
            <a:r>
              <a:rPr lang="en-GB" b="1" dirty="0">
                <a:solidFill>
                  <a:schemeClr val="bg1"/>
                </a:solidFill>
              </a:rPr>
              <a:t>California</a:t>
            </a:r>
          </a:p>
        </p:txBody>
      </p:sp>
      <p:sp>
        <p:nvSpPr>
          <p:cNvPr id="29" name="Rectangle 28">
            <a:extLst>
              <a:ext uri="{FF2B5EF4-FFF2-40B4-BE49-F238E27FC236}">
                <a16:creationId xmlns:a16="http://schemas.microsoft.com/office/drawing/2014/main" id="{D6EEB9F7-EDA2-E522-5853-7D37E0FEC876}"/>
              </a:ext>
            </a:extLst>
          </p:cNvPr>
          <p:cNvSpPr/>
          <p:nvPr/>
        </p:nvSpPr>
        <p:spPr>
          <a:xfrm>
            <a:off x="926104" y="5555064"/>
            <a:ext cx="1629326" cy="898272"/>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Company incorporated here</a:t>
            </a:r>
          </a:p>
        </p:txBody>
      </p:sp>
      <p:sp>
        <p:nvSpPr>
          <p:cNvPr id="36" name="Rectangle 35">
            <a:extLst>
              <a:ext uri="{FF2B5EF4-FFF2-40B4-BE49-F238E27FC236}">
                <a16:creationId xmlns:a16="http://schemas.microsoft.com/office/drawing/2014/main" id="{DD394083-378D-2075-7BF4-5F84357DAA5F}"/>
              </a:ext>
            </a:extLst>
          </p:cNvPr>
          <p:cNvSpPr/>
          <p:nvPr/>
        </p:nvSpPr>
        <p:spPr>
          <a:xfrm>
            <a:off x="1128698" y="2995306"/>
            <a:ext cx="1224137" cy="613532"/>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Plant W</a:t>
            </a:r>
          </a:p>
        </p:txBody>
      </p:sp>
      <p:sp>
        <p:nvSpPr>
          <p:cNvPr id="37" name="Rectangle 36">
            <a:extLst>
              <a:ext uri="{FF2B5EF4-FFF2-40B4-BE49-F238E27FC236}">
                <a16:creationId xmlns:a16="http://schemas.microsoft.com/office/drawing/2014/main" id="{0CB6DCA0-C429-3537-7967-FB2AF6DD42C5}"/>
              </a:ext>
            </a:extLst>
          </p:cNvPr>
          <p:cNvSpPr/>
          <p:nvPr/>
        </p:nvSpPr>
        <p:spPr>
          <a:xfrm>
            <a:off x="1128699" y="4760574"/>
            <a:ext cx="1224136" cy="613532"/>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Plant D</a:t>
            </a:r>
          </a:p>
        </p:txBody>
      </p:sp>
      <p:sp>
        <p:nvSpPr>
          <p:cNvPr id="38" name="Rectangle 37">
            <a:extLst>
              <a:ext uri="{FF2B5EF4-FFF2-40B4-BE49-F238E27FC236}">
                <a16:creationId xmlns:a16="http://schemas.microsoft.com/office/drawing/2014/main" id="{12E4DFA9-0984-1A80-1B47-1907E34DB934}"/>
              </a:ext>
            </a:extLst>
          </p:cNvPr>
          <p:cNvSpPr/>
          <p:nvPr/>
        </p:nvSpPr>
        <p:spPr>
          <a:xfrm>
            <a:off x="3980372" y="3178216"/>
            <a:ext cx="1224137" cy="674885"/>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Plant X</a:t>
            </a:r>
          </a:p>
        </p:txBody>
      </p:sp>
      <p:sp>
        <p:nvSpPr>
          <p:cNvPr id="39" name="Rectangle 38">
            <a:extLst>
              <a:ext uri="{FF2B5EF4-FFF2-40B4-BE49-F238E27FC236}">
                <a16:creationId xmlns:a16="http://schemas.microsoft.com/office/drawing/2014/main" id="{DCA2D4F2-9593-E173-9A3F-C7F9B0718FCA}"/>
              </a:ext>
            </a:extLst>
          </p:cNvPr>
          <p:cNvSpPr/>
          <p:nvPr/>
        </p:nvSpPr>
        <p:spPr>
          <a:xfrm>
            <a:off x="6496574" y="5158494"/>
            <a:ext cx="1224137" cy="674885"/>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Plant Y</a:t>
            </a:r>
          </a:p>
        </p:txBody>
      </p:sp>
      <p:sp>
        <p:nvSpPr>
          <p:cNvPr id="40" name="Rectangle 39">
            <a:extLst>
              <a:ext uri="{FF2B5EF4-FFF2-40B4-BE49-F238E27FC236}">
                <a16:creationId xmlns:a16="http://schemas.microsoft.com/office/drawing/2014/main" id="{9E4E016A-B987-1355-4909-4F31AB1A7547}"/>
              </a:ext>
            </a:extLst>
          </p:cNvPr>
          <p:cNvSpPr/>
          <p:nvPr/>
        </p:nvSpPr>
        <p:spPr>
          <a:xfrm>
            <a:off x="3983809" y="5503826"/>
            <a:ext cx="1224137" cy="674885"/>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Plant Z</a:t>
            </a:r>
          </a:p>
        </p:txBody>
      </p:sp>
      <p:cxnSp>
        <p:nvCxnSpPr>
          <p:cNvPr id="42" name="Connector: Elbow 41">
            <a:extLst>
              <a:ext uri="{FF2B5EF4-FFF2-40B4-BE49-F238E27FC236}">
                <a16:creationId xmlns:a16="http://schemas.microsoft.com/office/drawing/2014/main" id="{8B5AF121-390C-7600-B3C8-F43DDC8552A3}"/>
              </a:ext>
            </a:extLst>
          </p:cNvPr>
          <p:cNvCxnSpPr>
            <a:stCxn id="29" idx="3"/>
            <a:endCxn id="40" idx="1"/>
          </p:cNvCxnSpPr>
          <p:nvPr/>
        </p:nvCxnSpPr>
        <p:spPr>
          <a:xfrm flipV="1">
            <a:off x="2555430" y="5841269"/>
            <a:ext cx="1428379" cy="162931"/>
          </a:xfrm>
          <a:prstGeom prst="bentConnector3">
            <a:avLst/>
          </a:prstGeom>
          <a:ln w="38100">
            <a:solidFill>
              <a:schemeClr val="tx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4" name="Connector: Elbow 43">
            <a:extLst>
              <a:ext uri="{FF2B5EF4-FFF2-40B4-BE49-F238E27FC236}">
                <a16:creationId xmlns:a16="http://schemas.microsoft.com/office/drawing/2014/main" id="{40BAD8A1-1089-5EF2-FD25-55B56E0A1AFA}"/>
              </a:ext>
            </a:extLst>
          </p:cNvPr>
          <p:cNvCxnSpPr>
            <a:stCxn id="29" idx="3"/>
            <a:endCxn id="38" idx="1"/>
          </p:cNvCxnSpPr>
          <p:nvPr/>
        </p:nvCxnSpPr>
        <p:spPr>
          <a:xfrm flipV="1">
            <a:off x="2555430" y="3515659"/>
            <a:ext cx="1424942" cy="2488541"/>
          </a:xfrm>
          <a:prstGeom prst="bentConnector3">
            <a:avLst/>
          </a:prstGeom>
          <a:ln w="38100">
            <a:solidFill>
              <a:schemeClr val="tx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6" name="Connector: Elbow 45">
            <a:extLst>
              <a:ext uri="{FF2B5EF4-FFF2-40B4-BE49-F238E27FC236}">
                <a16:creationId xmlns:a16="http://schemas.microsoft.com/office/drawing/2014/main" id="{941BE22A-575B-2230-9ECB-50199803B8D6}"/>
              </a:ext>
            </a:extLst>
          </p:cNvPr>
          <p:cNvCxnSpPr>
            <a:cxnSpLocks/>
            <a:stCxn id="27" idx="2"/>
            <a:endCxn id="39" idx="2"/>
          </p:cNvCxnSpPr>
          <p:nvPr/>
        </p:nvCxnSpPr>
        <p:spPr>
          <a:xfrm rot="5400000" flipH="1" flipV="1">
            <a:off x="4093610" y="3483816"/>
            <a:ext cx="665470" cy="5364596"/>
          </a:xfrm>
          <a:prstGeom prst="bentConnector3">
            <a:avLst>
              <a:gd name="adj1" fmla="val -34352"/>
            </a:avLst>
          </a:prstGeom>
          <a:ln w="38100">
            <a:solidFill>
              <a:schemeClr val="tx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9" name="Connector: Elbow 48">
            <a:extLst>
              <a:ext uri="{FF2B5EF4-FFF2-40B4-BE49-F238E27FC236}">
                <a16:creationId xmlns:a16="http://schemas.microsoft.com/office/drawing/2014/main" id="{A29BBDC5-8F43-4EEF-56A4-7C05EC864CBB}"/>
              </a:ext>
            </a:extLst>
          </p:cNvPr>
          <p:cNvCxnSpPr>
            <a:stCxn id="29" idx="1"/>
            <a:endCxn id="36" idx="1"/>
          </p:cNvCxnSpPr>
          <p:nvPr/>
        </p:nvCxnSpPr>
        <p:spPr>
          <a:xfrm rot="10800000" flipH="1">
            <a:off x="926104" y="3302072"/>
            <a:ext cx="202594" cy="2702128"/>
          </a:xfrm>
          <a:prstGeom prst="bentConnector3">
            <a:avLst>
              <a:gd name="adj1" fmla="val -283346"/>
            </a:avLst>
          </a:prstGeom>
          <a:ln w="38100">
            <a:solidFill>
              <a:schemeClr val="tx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52" name="Connector: Elbow 51">
            <a:extLst>
              <a:ext uri="{FF2B5EF4-FFF2-40B4-BE49-F238E27FC236}">
                <a16:creationId xmlns:a16="http://schemas.microsoft.com/office/drawing/2014/main" id="{152CA4D6-8A43-31DF-8576-346E2C2A66C1}"/>
              </a:ext>
            </a:extLst>
          </p:cNvPr>
          <p:cNvCxnSpPr>
            <a:cxnSpLocks/>
            <a:endCxn id="16" idx="1"/>
          </p:cNvCxnSpPr>
          <p:nvPr/>
        </p:nvCxnSpPr>
        <p:spPr>
          <a:xfrm>
            <a:off x="2565590" y="2386138"/>
            <a:ext cx="1424942" cy="369332"/>
          </a:xfrm>
          <a:prstGeom prst="bentConnector3">
            <a:avLst/>
          </a:prstGeom>
          <a:ln w="381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54" name="Connector: Elbow 53">
            <a:extLst>
              <a:ext uri="{FF2B5EF4-FFF2-40B4-BE49-F238E27FC236}">
                <a16:creationId xmlns:a16="http://schemas.microsoft.com/office/drawing/2014/main" id="{DC66094C-AFE2-E9FC-8B9B-34F8148E0560}"/>
              </a:ext>
            </a:extLst>
          </p:cNvPr>
          <p:cNvCxnSpPr>
            <a:stCxn id="8" idx="1"/>
            <a:endCxn id="37" idx="1"/>
          </p:cNvCxnSpPr>
          <p:nvPr/>
        </p:nvCxnSpPr>
        <p:spPr>
          <a:xfrm rot="10800000" flipH="1" flipV="1">
            <a:off x="925941" y="2386592"/>
            <a:ext cx="202757" cy="2680748"/>
          </a:xfrm>
          <a:prstGeom prst="bentConnector3">
            <a:avLst>
              <a:gd name="adj1" fmla="val -197932"/>
            </a:avLst>
          </a:prstGeom>
          <a:ln w="381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57" name="Connector: Elbow 56">
            <a:extLst>
              <a:ext uri="{FF2B5EF4-FFF2-40B4-BE49-F238E27FC236}">
                <a16:creationId xmlns:a16="http://schemas.microsoft.com/office/drawing/2014/main" id="{9AA7DC72-FBDF-82EC-5329-EDEA61F19603}"/>
              </a:ext>
            </a:extLst>
          </p:cNvPr>
          <p:cNvCxnSpPr>
            <a:stCxn id="8" idx="3"/>
            <a:endCxn id="17" idx="1"/>
          </p:cNvCxnSpPr>
          <p:nvPr/>
        </p:nvCxnSpPr>
        <p:spPr>
          <a:xfrm>
            <a:off x="2558874" y="2386592"/>
            <a:ext cx="1431658" cy="2679858"/>
          </a:xfrm>
          <a:prstGeom prst="bentConnector3">
            <a:avLst>
              <a:gd name="adj1" fmla="val 32258"/>
            </a:avLst>
          </a:prstGeom>
          <a:ln w="381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60" name="Connector: Elbow 59">
            <a:extLst>
              <a:ext uri="{FF2B5EF4-FFF2-40B4-BE49-F238E27FC236}">
                <a16:creationId xmlns:a16="http://schemas.microsoft.com/office/drawing/2014/main" id="{ACCAEA15-7231-B1DC-B882-B793AD8584B8}"/>
              </a:ext>
            </a:extLst>
          </p:cNvPr>
          <p:cNvCxnSpPr>
            <a:cxnSpLocks/>
            <a:stCxn id="8" idx="3"/>
            <a:endCxn id="18" idx="1"/>
          </p:cNvCxnSpPr>
          <p:nvPr/>
        </p:nvCxnSpPr>
        <p:spPr>
          <a:xfrm>
            <a:off x="2558874" y="2386592"/>
            <a:ext cx="3937700" cy="2379291"/>
          </a:xfrm>
          <a:prstGeom prst="bentConnector3">
            <a:avLst>
              <a:gd name="adj1" fmla="val 83801"/>
            </a:avLst>
          </a:prstGeom>
          <a:ln w="38100">
            <a:solidFill>
              <a:srgbClr val="00B0F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32168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0FC3B5-8EE4-CD50-F2C1-0529F2ABE8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C5EC07-656B-1CE2-6800-D3EA2768EDFC}"/>
              </a:ext>
            </a:extLst>
          </p:cNvPr>
          <p:cNvSpPr>
            <a:spLocks noGrp="1"/>
          </p:cNvSpPr>
          <p:nvPr>
            <p:ph type="title"/>
          </p:nvPr>
        </p:nvSpPr>
        <p:spPr/>
        <p:txBody>
          <a:bodyPr/>
          <a:lstStyle/>
          <a:p>
            <a:r>
              <a:rPr lang="en-GB" dirty="0"/>
              <a:t>Evidence (B): A Long-Term Study of Antitakeover Law</a:t>
            </a:r>
          </a:p>
        </p:txBody>
      </p:sp>
      <p:sp>
        <p:nvSpPr>
          <p:cNvPr id="3" name="Slide Number Placeholder 2">
            <a:extLst>
              <a:ext uri="{FF2B5EF4-FFF2-40B4-BE49-F238E27FC236}">
                <a16:creationId xmlns:a16="http://schemas.microsoft.com/office/drawing/2014/main" id="{69D7E72C-272B-870D-0CC6-526F5C5CA6CA}"/>
              </a:ext>
            </a:extLst>
          </p:cNvPr>
          <p:cNvSpPr>
            <a:spLocks noGrp="1"/>
          </p:cNvSpPr>
          <p:nvPr>
            <p:ph type="sldNum" sz="quarter" idx="12"/>
          </p:nvPr>
        </p:nvSpPr>
        <p:spPr/>
        <p:txBody>
          <a:bodyPr/>
          <a:lstStyle/>
          <a:p>
            <a:fld id="{F38DF745-7D3F-47F4-83A3-874385CFAA69}" type="slidenum">
              <a:rPr lang="en-US" smtClean="0"/>
              <a:pPr/>
              <a:t>27</a:t>
            </a:fld>
            <a:endParaRPr lang="en-US"/>
          </a:p>
        </p:txBody>
      </p:sp>
      <p:sp>
        <p:nvSpPr>
          <p:cNvPr id="4" name="Content Placeholder 3">
            <a:extLst>
              <a:ext uri="{FF2B5EF4-FFF2-40B4-BE49-F238E27FC236}">
                <a16:creationId xmlns:a16="http://schemas.microsoft.com/office/drawing/2014/main" id="{52E959E2-B266-4597-AD32-D306F22B53B3}"/>
              </a:ext>
            </a:extLst>
          </p:cNvPr>
          <p:cNvSpPr>
            <a:spLocks noGrp="1"/>
          </p:cNvSpPr>
          <p:nvPr>
            <p:ph sz="quarter" idx="1"/>
          </p:nvPr>
        </p:nvSpPr>
        <p:spPr/>
        <p:txBody>
          <a:bodyPr>
            <a:normAutofit/>
          </a:bodyPr>
          <a:lstStyle/>
          <a:p>
            <a:r>
              <a:rPr lang="en-GB" dirty="0"/>
              <a:t>Cain et al. (2017) examine the long-term effect of the full array of takeover laws on firm performance. The paper utilises a dataset of 17 different takeover laws and court decisions from 1965 to 2014 to measure the variation in takeover laws and their long-term impact on hostile activity.</a:t>
            </a:r>
          </a:p>
        </p:txBody>
      </p:sp>
    </p:spTree>
    <p:extLst>
      <p:ext uri="{BB962C8B-B14F-4D97-AF65-F5344CB8AC3E}">
        <p14:creationId xmlns:p14="http://schemas.microsoft.com/office/powerpoint/2010/main" val="26495677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6DB072-400D-CE6B-8B11-588307B168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244D88-C80A-CA3B-0C33-B6B7E0028CFB}"/>
              </a:ext>
            </a:extLst>
          </p:cNvPr>
          <p:cNvSpPr>
            <a:spLocks noGrp="1"/>
          </p:cNvSpPr>
          <p:nvPr>
            <p:ph type="title"/>
          </p:nvPr>
        </p:nvSpPr>
        <p:spPr/>
        <p:txBody>
          <a:bodyPr/>
          <a:lstStyle/>
          <a:p>
            <a:r>
              <a:rPr lang="en-GB" dirty="0"/>
              <a:t>Evidence (B): A Long-Term Study of Antitakeover Law</a:t>
            </a:r>
          </a:p>
        </p:txBody>
      </p:sp>
      <p:sp>
        <p:nvSpPr>
          <p:cNvPr id="3" name="Slide Number Placeholder 2">
            <a:extLst>
              <a:ext uri="{FF2B5EF4-FFF2-40B4-BE49-F238E27FC236}">
                <a16:creationId xmlns:a16="http://schemas.microsoft.com/office/drawing/2014/main" id="{B4DE890E-0B79-B9EF-82F1-6E65AA8E42A2}"/>
              </a:ext>
            </a:extLst>
          </p:cNvPr>
          <p:cNvSpPr>
            <a:spLocks noGrp="1"/>
          </p:cNvSpPr>
          <p:nvPr>
            <p:ph type="sldNum" sz="quarter" idx="12"/>
          </p:nvPr>
        </p:nvSpPr>
        <p:spPr/>
        <p:txBody>
          <a:bodyPr/>
          <a:lstStyle/>
          <a:p>
            <a:fld id="{F38DF745-7D3F-47F4-83A3-874385CFAA69}" type="slidenum">
              <a:rPr lang="en-US" smtClean="0"/>
              <a:pPr/>
              <a:t>28</a:t>
            </a:fld>
            <a:endParaRPr lang="en-US"/>
          </a:p>
        </p:txBody>
      </p:sp>
      <p:graphicFrame>
        <p:nvGraphicFramePr>
          <p:cNvPr id="8" name="Table 7">
            <a:extLst>
              <a:ext uri="{FF2B5EF4-FFF2-40B4-BE49-F238E27FC236}">
                <a16:creationId xmlns:a16="http://schemas.microsoft.com/office/drawing/2014/main" id="{82B04163-ADFE-C8D7-CF66-FF0122A5509B}"/>
              </a:ext>
            </a:extLst>
          </p:cNvPr>
          <p:cNvGraphicFramePr>
            <a:graphicFrameLocks noGrp="1"/>
          </p:cNvGraphicFramePr>
          <p:nvPr>
            <p:extLst>
              <p:ext uri="{D42A27DB-BD31-4B8C-83A1-F6EECF244321}">
                <p14:modId xmlns:p14="http://schemas.microsoft.com/office/powerpoint/2010/main" val="1781941342"/>
              </p:ext>
            </p:extLst>
          </p:nvPr>
        </p:nvGraphicFramePr>
        <p:xfrm>
          <a:off x="263408" y="1736854"/>
          <a:ext cx="8617182" cy="4206240"/>
        </p:xfrm>
        <a:graphic>
          <a:graphicData uri="http://schemas.openxmlformats.org/drawingml/2006/table">
            <a:tbl>
              <a:tblPr>
                <a:tableStyleId>{775DCB02-9BB8-47FD-8907-85C794F793BA}</a:tableStyleId>
              </a:tblPr>
              <a:tblGrid>
                <a:gridCol w="2872394">
                  <a:extLst>
                    <a:ext uri="{9D8B030D-6E8A-4147-A177-3AD203B41FA5}">
                      <a16:colId xmlns:a16="http://schemas.microsoft.com/office/drawing/2014/main" val="4189872477"/>
                    </a:ext>
                  </a:extLst>
                </a:gridCol>
                <a:gridCol w="2872394">
                  <a:extLst>
                    <a:ext uri="{9D8B030D-6E8A-4147-A177-3AD203B41FA5}">
                      <a16:colId xmlns:a16="http://schemas.microsoft.com/office/drawing/2014/main" val="3568433307"/>
                    </a:ext>
                  </a:extLst>
                </a:gridCol>
                <a:gridCol w="2872394">
                  <a:extLst>
                    <a:ext uri="{9D8B030D-6E8A-4147-A177-3AD203B41FA5}">
                      <a16:colId xmlns:a16="http://schemas.microsoft.com/office/drawing/2014/main" val="304391446"/>
                    </a:ext>
                  </a:extLst>
                </a:gridCol>
              </a:tblGrid>
              <a:tr h="0">
                <a:tc>
                  <a:txBody>
                    <a:bodyPr/>
                    <a:lstStyle/>
                    <a:p>
                      <a:pPr algn="l"/>
                      <a:r>
                        <a:rPr lang="en-GB" sz="2000" b="0" dirty="0">
                          <a:effectLst/>
                        </a:rPr>
                        <a:t>The Williams Act in 1968</a:t>
                      </a:r>
                    </a:p>
                  </a:txBody>
                  <a:tcPr marL="99060" marR="99060" anchor="ctr"/>
                </a:tc>
                <a:tc>
                  <a:txBody>
                    <a:bodyPr/>
                    <a:lstStyle/>
                    <a:p>
                      <a:pPr algn="l"/>
                      <a:r>
                        <a:rPr lang="en-GB" sz="2000" b="0" dirty="0">
                          <a:effectLst/>
                        </a:rPr>
                        <a:t>The ﬁrst generation takeover laws and their repeal</a:t>
                      </a:r>
                    </a:p>
                  </a:txBody>
                  <a:tcPr marL="99060" marR="99060" anchor="ctr"/>
                </a:tc>
                <a:tc>
                  <a:txBody>
                    <a:bodyPr/>
                    <a:lstStyle/>
                    <a:p>
                      <a:pPr algn="l"/>
                      <a:r>
                        <a:rPr kumimoji="0" lang="en-GB" sz="2000" b="0" i="0" kern="1200" dirty="0">
                          <a:solidFill>
                            <a:schemeClr val="dk1"/>
                          </a:solidFill>
                          <a:effectLst/>
                          <a:latin typeface="+mn-lt"/>
                          <a:ea typeface="+mn-ea"/>
                          <a:cs typeface="+mn-cs"/>
                        </a:rPr>
                        <a:t>Business combination laws</a:t>
                      </a:r>
                    </a:p>
                  </a:txBody>
                  <a:tcPr marL="99060" marR="99060" anchor="ctr"/>
                </a:tc>
                <a:extLst>
                  <a:ext uri="{0D108BD9-81ED-4DB2-BD59-A6C34878D82A}">
                    <a16:rowId xmlns:a16="http://schemas.microsoft.com/office/drawing/2014/main" val="3758260272"/>
                  </a:ext>
                </a:extLst>
              </a:tr>
              <a:tr h="140208">
                <a:tc>
                  <a:txBody>
                    <a:bodyPr/>
                    <a:lstStyle/>
                    <a:p>
                      <a:pPr algn="l"/>
                      <a:r>
                        <a:rPr lang="en-GB" sz="2000" b="0" dirty="0">
                          <a:effectLst/>
                        </a:rPr>
                        <a:t>Fair price provisions</a:t>
                      </a:r>
                    </a:p>
                  </a:txBody>
                  <a:tcPr marL="99060" marR="99060" anchor="ctr"/>
                </a:tc>
                <a:tc>
                  <a:txBody>
                    <a:bodyPr/>
                    <a:lstStyle/>
                    <a:p>
                      <a:pPr algn="l"/>
                      <a:r>
                        <a:rPr lang="en-GB" sz="2000" b="0" dirty="0">
                          <a:effectLst/>
                        </a:rPr>
                        <a:t>Control share acquisition statutes</a:t>
                      </a:r>
                    </a:p>
                  </a:txBody>
                  <a:tcPr marL="99060" marR="99060" anchor="ctr"/>
                </a:tc>
                <a:tc>
                  <a:txBody>
                    <a:bodyPr/>
                    <a:lstStyle/>
                    <a:p>
                      <a:pPr algn="l"/>
                      <a:r>
                        <a:rPr lang="en-GB" sz="2000" b="0" dirty="0">
                          <a:effectLst/>
                        </a:rPr>
                        <a:t>Control share cash-out statutes</a:t>
                      </a:r>
                    </a:p>
                  </a:txBody>
                  <a:tcPr marL="99060" marR="99060" anchor="ctr"/>
                </a:tc>
                <a:extLst>
                  <a:ext uri="{0D108BD9-81ED-4DB2-BD59-A6C34878D82A}">
                    <a16:rowId xmlns:a16="http://schemas.microsoft.com/office/drawing/2014/main" val="3843769839"/>
                  </a:ext>
                </a:extLst>
              </a:tr>
              <a:tr h="560832">
                <a:tc>
                  <a:txBody>
                    <a:bodyPr/>
                    <a:lstStyle/>
                    <a:p>
                      <a:pPr algn="l"/>
                      <a:r>
                        <a:rPr lang="en-GB" sz="2000" dirty="0">
                          <a:effectLst/>
                        </a:rPr>
                        <a:t>Poison pill cases and statutes</a:t>
                      </a:r>
                    </a:p>
                  </a:txBody>
                  <a:tcPr marL="99060" marR="99060" anchor="ctr"/>
                </a:tc>
                <a:tc>
                  <a:txBody>
                    <a:bodyPr/>
                    <a:lstStyle/>
                    <a:p>
                      <a:pPr algn="l"/>
                      <a:r>
                        <a:rPr lang="en-GB" sz="2000" dirty="0">
                          <a:effectLst/>
                        </a:rPr>
                        <a:t>Mandatory classiﬁed board laws</a:t>
                      </a:r>
                    </a:p>
                  </a:txBody>
                  <a:tcPr marL="99060" marR="99060" anchor="ctr"/>
                </a:tc>
                <a:tc>
                  <a:txBody>
                    <a:bodyPr/>
                    <a:lstStyle/>
                    <a:p>
                      <a:pPr algn="l"/>
                      <a:r>
                        <a:rPr lang="en-GB" sz="2000" dirty="0">
                          <a:effectLst/>
                        </a:rPr>
                        <a:t>Expanded constituency laws</a:t>
                      </a:r>
                    </a:p>
                  </a:txBody>
                  <a:tcPr marL="99060" marR="99060" anchor="ctr"/>
                </a:tc>
                <a:extLst>
                  <a:ext uri="{0D108BD9-81ED-4DB2-BD59-A6C34878D82A}">
                    <a16:rowId xmlns:a16="http://schemas.microsoft.com/office/drawing/2014/main" val="3499861951"/>
                  </a:ext>
                </a:extLst>
              </a:tr>
              <a:tr h="4206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kern="1200" dirty="0">
                          <a:solidFill>
                            <a:schemeClr val="dk1"/>
                          </a:solidFill>
                          <a:effectLst/>
                          <a:latin typeface="+mn-lt"/>
                          <a:ea typeface="+mn-ea"/>
                          <a:cs typeface="+mn-cs"/>
                        </a:rPr>
                        <a:t>Disgorgement provisions</a:t>
                      </a:r>
                    </a:p>
                  </a:txBody>
                  <a:tcPr marL="99060" marR="99060" anchor="ctr"/>
                </a:tc>
                <a:tc>
                  <a:txBody>
                    <a:bodyPr/>
                    <a:lstStyle/>
                    <a:p>
                      <a:pPr algn="l"/>
                      <a:r>
                        <a:rPr lang="en-GB" sz="2000" dirty="0">
                          <a:effectLst/>
                        </a:rPr>
                        <a:t>Anti-greenmail laws</a:t>
                      </a:r>
                    </a:p>
                  </a:txBody>
                  <a:tcPr marL="99060" marR="9906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kern="1200" dirty="0">
                          <a:solidFill>
                            <a:schemeClr val="dk1"/>
                          </a:solidFill>
                          <a:effectLst/>
                          <a:latin typeface="+mn-lt"/>
                          <a:ea typeface="+mn-ea"/>
                          <a:cs typeface="+mn-cs"/>
                        </a:rPr>
                        <a:t>Golden parachute restrictions</a:t>
                      </a:r>
                    </a:p>
                  </a:txBody>
                  <a:tcPr marL="99060" marR="99060" anchor="ctr"/>
                </a:tc>
                <a:extLst>
                  <a:ext uri="{0D108BD9-81ED-4DB2-BD59-A6C34878D82A}">
                    <a16:rowId xmlns:a16="http://schemas.microsoft.com/office/drawing/2014/main" val="1884778074"/>
                  </a:ext>
                </a:extLst>
              </a:tr>
              <a:tr h="280416">
                <a:tc>
                  <a:txBody>
                    <a:bodyPr/>
                    <a:lstStyle/>
                    <a:p>
                      <a:pPr algn="l"/>
                      <a:r>
                        <a:rPr lang="en-GB" sz="2000" dirty="0">
                          <a:effectLst/>
                        </a:rPr>
                        <a:t>Tin and silver parachute blessings</a:t>
                      </a:r>
                    </a:p>
                  </a:txBody>
                  <a:tcPr marL="99060" marR="9906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kern="1200" dirty="0">
                          <a:solidFill>
                            <a:schemeClr val="dk1"/>
                          </a:solidFill>
                          <a:effectLst/>
                          <a:latin typeface="+mn-lt"/>
                          <a:ea typeface="+mn-ea"/>
                          <a:cs typeface="+mn-cs"/>
                        </a:rPr>
                        <a:t>Assumption of labour contract laws</a:t>
                      </a:r>
                    </a:p>
                  </a:txBody>
                  <a:tcPr marL="99060" marR="9906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kern="1200" dirty="0">
                          <a:solidFill>
                            <a:schemeClr val="dk1"/>
                          </a:solidFill>
                          <a:effectLst/>
                          <a:latin typeface="+mn-lt"/>
                          <a:ea typeface="+mn-ea"/>
                          <a:cs typeface="+mn-cs"/>
                        </a:rPr>
                        <a:t>The Revlon standards of review</a:t>
                      </a:r>
                    </a:p>
                  </a:txBody>
                  <a:tcPr marL="99060" marR="99060" anchor="ctr"/>
                </a:tc>
                <a:extLst>
                  <a:ext uri="{0D108BD9-81ED-4DB2-BD59-A6C34878D82A}">
                    <a16:rowId xmlns:a16="http://schemas.microsoft.com/office/drawing/2014/main" val="3429486809"/>
                  </a:ext>
                </a:extLst>
              </a:tr>
              <a:tr h="140208">
                <a:tc>
                  <a:txBody>
                    <a:bodyPr/>
                    <a:lstStyle/>
                    <a:p>
                      <a:pPr algn="l"/>
                      <a:r>
                        <a:rPr lang="en-GB" sz="2000" dirty="0">
                          <a:effectLst/>
                        </a:rPr>
                        <a:t>The Unocal standards of review</a:t>
                      </a:r>
                    </a:p>
                  </a:txBody>
                  <a:tcPr marL="99060" marR="99060" anchor="ctr"/>
                </a:tc>
                <a:tc>
                  <a:txBody>
                    <a:bodyPr/>
                    <a:lstStyle/>
                    <a:p>
                      <a:pPr algn="l"/>
                      <a:r>
                        <a:rPr lang="en-GB" sz="2000" dirty="0">
                          <a:effectLst/>
                        </a:rPr>
                        <a:t>The Blasius standards of review</a:t>
                      </a:r>
                    </a:p>
                  </a:txBody>
                  <a:tcPr marL="99060" marR="99060" anchor="ctr"/>
                </a:tc>
                <a:tc>
                  <a:txBody>
                    <a:bodyPr/>
                    <a:lstStyle/>
                    <a:p>
                      <a:pPr algn="l"/>
                      <a:endParaRPr lang="en-GB" sz="2000" dirty="0">
                        <a:effectLst/>
                      </a:endParaRPr>
                    </a:p>
                  </a:txBody>
                  <a:tcPr marL="99060" marR="99060" anchor="ctr"/>
                </a:tc>
                <a:extLst>
                  <a:ext uri="{0D108BD9-81ED-4DB2-BD59-A6C34878D82A}">
                    <a16:rowId xmlns:a16="http://schemas.microsoft.com/office/drawing/2014/main" val="1443791161"/>
                  </a:ext>
                </a:extLst>
              </a:tr>
            </a:tbl>
          </a:graphicData>
        </a:graphic>
      </p:graphicFrame>
    </p:spTree>
    <p:extLst>
      <p:ext uri="{BB962C8B-B14F-4D97-AF65-F5344CB8AC3E}">
        <p14:creationId xmlns:p14="http://schemas.microsoft.com/office/powerpoint/2010/main" val="40563183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FCEF8-438B-272A-D67A-47D41302A981}"/>
              </a:ext>
            </a:extLst>
          </p:cNvPr>
          <p:cNvSpPr>
            <a:spLocks noGrp="1"/>
          </p:cNvSpPr>
          <p:nvPr>
            <p:ph type="title"/>
          </p:nvPr>
        </p:nvSpPr>
        <p:spPr/>
        <p:txBody>
          <a:bodyPr/>
          <a:lstStyle/>
          <a:p>
            <a:r>
              <a:rPr lang="en-GB" dirty="0"/>
              <a:t>Evidence (B): A Long-Term Study of Antitakeover Law</a:t>
            </a:r>
          </a:p>
        </p:txBody>
      </p:sp>
      <p:sp>
        <p:nvSpPr>
          <p:cNvPr id="3" name="Slide Number Placeholder 2">
            <a:extLst>
              <a:ext uri="{FF2B5EF4-FFF2-40B4-BE49-F238E27FC236}">
                <a16:creationId xmlns:a16="http://schemas.microsoft.com/office/drawing/2014/main" id="{DBE5D267-9094-7A90-EFE5-8258B145E4CB}"/>
              </a:ext>
            </a:extLst>
          </p:cNvPr>
          <p:cNvSpPr>
            <a:spLocks noGrp="1"/>
          </p:cNvSpPr>
          <p:nvPr>
            <p:ph type="sldNum" sz="quarter" idx="12"/>
          </p:nvPr>
        </p:nvSpPr>
        <p:spPr/>
        <p:txBody>
          <a:bodyPr/>
          <a:lstStyle/>
          <a:p>
            <a:fld id="{F38DF745-7D3F-47F4-83A3-874385CFAA69}" type="slidenum">
              <a:rPr lang="en-US" smtClean="0"/>
              <a:pPr/>
              <a:t>29</a:t>
            </a:fld>
            <a:endParaRPr lang="en-US"/>
          </a:p>
        </p:txBody>
      </p:sp>
      <p:sp>
        <p:nvSpPr>
          <p:cNvPr id="4" name="Content Placeholder 3">
            <a:extLst>
              <a:ext uri="{FF2B5EF4-FFF2-40B4-BE49-F238E27FC236}">
                <a16:creationId xmlns:a16="http://schemas.microsoft.com/office/drawing/2014/main" id="{60936CDE-C753-54D6-8852-6AB031996FA0}"/>
              </a:ext>
            </a:extLst>
          </p:cNvPr>
          <p:cNvSpPr>
            <a:spLocks noGrp="1"/>
          </p:cNvSpPr>
          <p:nvPr>
            <p:ph sz="quarter" idx="1"/>
          </p:nvPr>
        </p:nvSpPr>
        <p:spPr>
          <a:xfrm>
            <a:off x="914400" y="1522800"/>
            <a:ext cx="7772400" cy="5144700"/>
          </a:xfrm>
        </p:spPr>
        <p:txBody>
          <a:bodyPr>
            <a:normAutofit lnSpcReduction="10000"/>
          </a:bodyPr>
          <a:lstStyle/>
          <a:p>
            <a:r>
              <a:rPr lang="en-GB" dirty="0"/>
              <a:t>Probability of hostile takeover</a:t>
            </a:r>
          </a:p>
          <a:p>
            <a:r>
              <a:rPr lang="en-GB" dirty="0"/>
              <a:t>The higher the index coefficient, the more susceptible to takeover </a:t>
            </a:r>
          </a:p>
          <a:p>
            <a:endParaRPr lang="en-GB" dirty="0"/>
          </a:p>
          <a:p>
            <a:endParaRPr lang="en-GB" dirty="0"/>
          </a:p>
          <a:p>
            <a:endParaRPr lang="en-GB" dirty="0"/>
          </a:p>
          <a:p>
            <a:endParaRPr lang="en-GB" dirty="0"/>
          </a:p>
          <a:p>
            <a:endParaRPr lang="en-GB" dirty="0"/>
          </a:p>
          <a:p>
            <a:endParaRPr lang="en-GB" dirty="0"/>
          </a:p>
          <a:p>
            <a:r>
              <a:rPr lang="en-GB" dirty="0"/>
              <a:t>The general susceptibility to a hostile takeover peaked in 1973 (likely due to lax regulations, weak defences, or favourable economic conditions)</a:t>
            </a:r>
          </a:p>
        </p:txBody>
      </p:sp>
      <p:graphicFrame>
        <p:nvGraphicFramePr>
          <p:cNvPr id="7" name="Table 6">
            <a:extLst>
              <a:ext uri="{FF2B5EF4-FFF2-40B4-BE49-F238E27FC236}">
                <a16:creationId xmlns:a16="http://schemas.microsoft.com/office/drawing/2014/main" id="{04B04155-CED7-D685-A1E5-875959A032EF}"/>
              </a:ext>
            </a:extLst>
          </p:cNvPr>
          <p:cNvGraphicFramePr>
            <a:graphicFrameLocks noGrp="1"/>
          </p:cNvGraphicFramePr>
          <p:nvPr>
            <p:extLst>
              <p:ext uri="{D42A27DB-BD31-4B8C-83A1-F6EECF244321}">
                <p14:modId xmlns:p14="http://schemas.microsoft.com/office/powerpoint/2010/main" val="3501442354"/>
              </p:ext>
            </p:extLst>
          </p:nvPr>
        </p:nvGraphicFramePr>
        <p:xfrm>
          <a:off x="716400" y="2842776"/>
          <a:ext cx="7772400" cy="2377440"/>
        </p:xfrm>
        <a:graphic>
          <a:graphicData uri="http://schemas.openxmlformats.org/drawingml/2006/table">
            <a:tbl>
              <a:tblPr>
                <a:tableStyleId>{775DCB02-9BB8-47FD-8907-85C794F793BA}</a:tableStyleId>
              </a:tblPr>
              <a:tblGrid>
                <a:gridCol w="1295400">
                  <a:extLst>
                    <a:ext uri="{9D8B030D-6E8A-4147-A177-3AD203B41FA5}">
                      <a16:colId xmlns:a16="http://schemas.microsoft.com/office/drawing/2014/main" val="3307005275"/>
                    </a:ext>
                  </a:extLst>
                </a:gridCol>
                <a:gridCol w="1295400">
                  <a:extLst>
                    <a:ext uri="{9D8B030D-6E8A-4147-A177-3AD203B41FA5}">
                      <a16:colId xmlns:a16="http://schemas.microsoft.com/office/drawing/2014/main" val="2445608504"/>
                    </a:ext>
                  </a:extLst>
                </a:gridCol>
                <a:gridCol w="1295400">
                  <a:extLst>
                    <a:ext uri="{9D8B030D-6E8A-4147-A177-3AD203B41FA5}">
                      <a16:colId xmlns:a16="http://schemas.microsoft.com/office/drawing/2014/main" val="1926775717"/>
                    </a:ext>
                  </a:extLst>
                </a:gridCol>
                <a:gridCol w="1295400">
                  <a:extLst>
                    <a:ext uri="{9D8B030D-6E8A-4147-A177-3AD203B41FA5}">
                      <a16:colId xmlns:a16="http://schemas.microsoft.com/office/drawing/2014/main" val="4142003571"/>
                    </a:ext>
                  </a:extLst>
                </a:gridCol>
                <a:gridCol w="1295400">
                  <a:extLst>
                    <a:ext uri="{9D8B030D-6E8A-4147-A177-3AD203B41FA5}">
                      <a16:colId xmlns:a16="http://schemas.microsoft.com/office/drawing/2014/main" val="1740468319"/>
                    </a:ext>
                  </a:extLst>
                </a:gridCol>
                <a:gridCol w="1295400">
                  <a:extLst>
                    <a:ext uri="{9D8B030D-6E8A-4147-A177-3AD203B41FA5}">
                      <a16:colId xmlns:a16="http://schemas.microsoft.com/office/drawing/2014/main" val="3176362661"/>
                    </a:ext>
                  </a:extLst>
                </a:gridCol>
              </a:tblGrid>
              <a:tr h="0">
                <a:tc>
                  <a:txBody>
                    <a:bodyPr/>
                    <a:lstStyle/>
                    <a:p>
                      <a:r>
                        <a:rPr lang="en-GB" b="1" dirty="0">
                          <a:effectLst/>
                        </a:rPr>
                        <a:t>Scaled Takeover index</a:t>
                      </a:r>
                    </a:p>
                  </a:txBody>
                  <a:tcPr anchor="ctr"/>
                </a:tc>
                <a:tc>
                  <a:txBody>
                    <a:bodyPr/>
                    <a:lstStyle/>
                    <a:p>
                      <a:r>
                        <a:rPr lang="en-GB" b="1" dirty="0">
                          <a:effectLst/>
                        </a:rPr>
                        <a:t>Mean</a:t>
                      </a:r>
                    </a:p>
                  </a:txBody>
                  <a:tcPr anchor="ctr"/>
                </a:tc>
                <a:tc>
                  <a:txBody>
                    <a:bodyPr/>
                    <a:lstStyle/>
                    <a:p>
                      <a:r>
                        <a:rPr lang="en-GB" b="1" dirty="0">
                          <a:effectLst/>
                        </a:rPr>
                        <a:t>Standard Deviation</a:t>
                      </a:r>
                    </a:p>
                  </a:txBody>
                  <a:tcPr anchor="ctr"/>
                </a:tc>
                <a:tc>
                  <a:txBody>
                    <a:bodyPr/>
                    <a:lstStyle/>
                    <a:p>
                      <a:r>
                        <a:rPr lang="en-GB" b="1" dirty="0">
                          <a:effectLst/>
                        </a:rPr>
                        <a:t>25th percentile</a:t>
                      </a:r>
                    </a:p>
                  </a:txBody>
                  <a:tcPr anchor="ctr"/>
                </a:tc>
                <a:tc>
                  <a:txBody>
                    <a:bodyPr/>
                    <a:lstStyle/>
                    <a:p>
                      <a:r>
                        <a:rPr lang="en-GB" b="1" dirty="0">
                          <a:effectLst/>
                        </a:rPr>
                        <a:t>Median</a:t>
                      </a:r>
                    </a:p>
                  </a:txBody>
                  <a:tcPr anchor="ctr"/>
                </a:tc>
                <a:tc>
                  <a:txBody>
                    <a:bodyPr/>
                    <a:lstStyle/>
                    <a:p>
                      <a:r>
                        <a:rPr lang="en-GB" b="1" dirty="0">
                          <a:effectLst/>
                        </a:rPr>
                        <a:t>75th percentile</a:t>
                      </a:r>
                    </a:p>
                  </a:txBody>
                  <a:tcPr anchor="ctr"/>
                </a:tc>
                <a:extLst>
                  <a:ext uri="{0D108BD9-81ED-4DB2-BD59-A6C34878D82A}">
                    <a16:rowId xmlns:a16="http://schemas.microsoft.com/office/drawing/2014/main" val="3530287069"/>
                  </a:ext>
                </a:extLst>
              </a:tr>
              <a:tr h="0">
                <a:tc>
                  <a:txBody>
                    <a:bodyPr/>
                    <a:lstStyle/>
                    <a:p>
                      <a:r>
                        <a:rPr lang="en-GB" b="1" dirty="0">
                          <a:effectLst/>
                        </a:rPr>
                        <a:t>1965-1979</a:t>
                      </a:r>
                    </a:p>
                  </a:txBody>
                  <a:tcPr anchor="ctr"/>
                </a:tc>
                <a:tc>
                  <a:txBody>
                    <a:bodyPr/>
                    <a:lstStyle/>
                    <a:p>
                      <a:r>
                        <a:rPr lang="en-GB">
                          <a:effectLst/>
                        </a:rPr>
                        <a:t>1.449</a:t>
                      </a:r>
                    </a:p>
                  </a:txBody>
                  <a:tcPr anchor="ctr"/>
                </a:tc>
                <a:tc>
                  <a:txBody>
                    <a:bodyPr/>
                    <a:lstStyle/>
                    <a:p>
                      <a:r>
                        <a:rPr lang="en-GB">
                          <a:effectLst/>
                        </a:rPr>
                        <a:t>0.881</a:t>
                      </a:r>
                    </a:p>
                  </a:txBody>
                  <a:tcPr anchor="ctr"/>
                </a:tc>
                <a:tc>
                  <a:txBody>
                    <a:bodyPr/>
                    <a:lstStyle/>
                    <a:p>
                      <a:r>
                        <a:rPr lang="en-GB">
                          <a:effectLst/>
                        </a:rPr>
                        <a:t>0.736</a:t>
                      </a:r>
                    </a:p>
                  </a:txBody>
                  <a:tcPr anchor="ctr"/>
                </a:tc>
                <a:tc>
                  <a:txBody>
                    <a:bodyPr/>
                    <a:lstStyle/>
                    <a:p>
                      <a:r>
                        <a:rPr lang="en-GB">
                          <a:effectLst/>
                        </a:rPr>
                        <a:t>1.290</a:t>
                      </a:r>
                    </a:p>
                  </a:txBody>
                  <a:tcPr anchor="ctr"/>
                </a:tc>
                <a:tc>
                  <a:txBody>
                    <a:bodyPr/>
                    <a:lstStyle/>
                    <a:p>
                      <a:r>
                        <a:rPr lang="en-GB">
                          <a:effectLst/>
                        </a:rPr>
                        <a:t>2.117</a:t>
                      </a:r>
                    </a:p>
                  </a:txBody>
                  <a:tcPr anchor="ctr"/>
                </a:tc>
                <a:extLst>
                  <a:ext uri="{0D108BD9-81ED-4DB2-BD59-A6C34878D82A}">
                    <a16:rowId xmlns:a16="http://schemas.microsoft.com/office/drawing/2014/main" val="3694874885"/>
                  </a:ext>
                </a:extLst>
              </a:tr>
              <a:tr h="0">
                <a:tc>
                  <a:txBody>
                    <a:bodyPr/>
                    <a:lstStyle/>
                    <a:p>
                      <a:r>
                        <a:rPr lang="en-GB" b="1" dirty="0">
                          <a:effectLst/>
                        </a:rPr>
                        <a:t>1980–1989</a:t>
                      </a:r>
                    </a:p>
                  </a:txBody>
                  <a:tcPr anchor="ctr"/>
                </a:tc>
                <a:tc>
                  <a:txBody>
                    <a:bodyPr/>
                    <a:lstStyle/>
                    <a:p>
                      <a:r>
                        <a:rPr lang="en-GB">
                          <a:effectLst/>
                        </a:rPr>
                        <a:t>1.389</a:t>
                      </a:r>
                    </a:p>
                  </a:txBody>
                  <a:tcPr anchor="ctr"/>
                </a:tc>
                <a:tc>
                  <a:txBody>
                    <a:bodyPr/>
                    <a:lstStyle/>
                    <a:p>
                      <a:r>
                        <a:rPr lang="en-GB">
                          <a:effectLst/>
                        </a:rPr>
                        <a:t>1.216</a:t>
                      </a:r>
                    </a:p>
                  </a:txBody>
                  <a:tcPr anchor="ctr"/>
                </a:tc>
                <a:tc>
                  <a:txBody>
                    <a:bodyPr/>
                    <a:lstStyle/>
                    <a:p>
                      <a:r>
                        <a:rPr lang="en-GB">
                          <a:effectLst/>
                        </a:rPr>
                        <a:t>0.486</a:t>
                      </a:r>
                    </a:p>
                  </a:txBody>
                  <a:tcPr anchor="ctr"/>
                </a:tc>
                <a:tc>
                  <a:txBody>
                    <a:bodyPr/>
                    <a:lstStyle/>
                    <a:p>
                      <a:r>
                        <a:rPr lang="en-GB">
                          <a:effectLst/>
                        </a:rPr>
                        <a:t>1.064</a:t>
                      </a:r>
                    </a:p>
                  </a:txBody>
                  <a:tcPr anchor="ctr"/>
                </a:tc>
                <a:tc>
                  <a:txBody>
                    <a:bodyPr/>
                    <a:lstStyle/>
                    <a:p>
                      <a:r>
                        <a:rPr lang="en-GB">
                          <a:effectLst/>
                        </a:rPr>
                        <a:t>2.012</a:t>
                      </a:r>
                    </a:p>
                  </a:txBody>
                  <a:tcPr anchor="ctr"/>
                </a:tc>
                <a:extLst>
                  <a:ext uri="{0D108BD9-81ED-4DB2-BD59-A6C34878D82A}">
                    <a16:rowId xmlns:a16="http://schemas.microsoft.com/office/drawing/2014/main" val="2387945200"/>
                  </a:ext>
                </a:extLst>
              </a:tr>
              <a:tr h="0">
                <a:tc>
                  <a:txBody>
                    <a:bodyPr/>
                    <a:lstStyle/>
                    <a:p>
                      <a:r>
                        <a:rPr lang="en-GB" b="1" dirty="0">
                          <a:effectLst/>
                        </a:rPr>
                        <a:t>1990–1999</a:t>
                      </a:r>
                    </a:p>
                  </a:txBody>
                  <a:tcPr anchor="ctr"/>
                </a:tc>
                <a:tc>
                  <a:txBody>
                    <a:bodyPr/>
                    <a:lstStyle/>
                    <a:p>
                      <a:r>
                        <a:rPr lang="en-GB">
                          <a:effectLst/>
                        </a:rPr>
                        <a:t>1.083</a:t>
                      </a:r>
                    </a:p>
                  </a:txBody>
                  <a:tcPr anchor="ctr"/>
                </a:tc>
                <a:tc>
                  <a:txBody>
                    <a:bodyPr/>
                    <a:lstStyle/>
                    <a:p>
                      <a:r>
                        <a:rPr lang="en-GB">
                          <a:effectLst/>
                        </a:rPr>
                        <a:t>0.957</a:t>
                      </a:r>
                    </a:p>
                  </a:txBody>
                  <a:tcPr anchor="ctr"/>
                </a:tc>
                <a:tc>
                  <a:txBody>
                    <a:bodyPr/>
                    <a:lstStyle/>
                    <a:p>
                      <a:r>
                        <a:rPr lang="en-GB">
                          <a:effectLst/>
                        </a:rPr>
                        <a:t>0.383</a:t>
                      </a:r>
                    </a:p>
                  </a:txBody>
                  <a:tcPr anchor="ctr"/>
                </a:tc>
                <a:tc>
                  <a:txBody>
                    <a:bodyPr/>
                    <a:lstStyle/>
                    <a:p>
                      <a:r>
                        <a:rPr lang="en-GB">
                          <a:effectLst/>
                        </a:rPr>
                        <a:t>0.769</a:t>
                      </a:r>
                    </a:p>
                  </a:txBody>
                  <a:tcPr anchor="ctr"/>
                </a:tc>
                <a:tc>
                  <a:txBody>
                    <a:bodyPr/>
                    <a:lstStyle/>
                    <a:p>
                      <a:r>
                        <a:rPr lang="en-GB">
                          <a:effectLst/>
                        </a:rPr>
                        <a:t>1.493</a:t>
                      </a:r>
                    </a:p>
                  </a:txBody>
                  <a:tcPr anchor="ctr"/>
                </a:tc>
                <a:extLst>
                  <a:ext uri="{0D108BD9-81ED-4DB2-BD59-A6C34878D82A}">
                    <a16:rowId xmlns:a16="http://schemas.microsoft.com/office/drawing/2014/main" val="937450360"/>
                  </a:ext>
                </a:extLst>
              </a:tr>
              <a:tr h="0">
                <a:tc>
                  <a:txBody>
                    <a:bodyPr/>
                    <a:lstStyle/>
                    <a:p>
                      <a:r>
                        <a:rPr lang="en-GB" b="1" dirty="0">
                          <a:effectLst/>
                        </a:rPr>
                        <a:t>2000-2014</a:t>
                      </a:r>
                    </a:p>
                  </a:txBody>
                  <a:tcPr anchor="ctr"/>
                </a:tc>
                <a:tc>
                  <a:txBody>
                    <a:bodyPr/>
                    <a:lstStyle/>
                    <a:p>
                      <a:r>
                        <a:rPr lang="en-GB" dirty="0">
                          <a:effectLst/>
                        </a:rPr>
                        <a:t>1.172</a:t>
                      </a:r>
                    </a:p>
                  </a:txBody>
                  <a:tcPr anchor="ctr"/>
                </a:tc>
                <a:tc>
                  <a:txBody>
                    <a:bodyPr/>
                    <a:lstStyle/>
                    <a:p>
                      <a:r>
                        <a:rPr lang="en-GB">
                          <a:effectLst/>
                        </a:rPr>
                        <a:t>0.917</a:t>
                      </a:r>
                    </a:p>
                  </a:txBody>
                  <a:tcPr anchor="ctr"/>
                </a:tc>
                <a:tc>
                  <a:txBody>
                    <a:bodyPr/>
                    <a:lstStyle/>
                    <a:p>
                      <a:r>
                        <a:rPr lang="en-GB">
                          <a:effectLst/>
                        </a:rPr>
                        <a:t>0.473</a:t>
                      </a:r>
                    </a:p>
                  </a:txBody>
                  <a:tcPr anchor="ctr"/>
                </a:tc>
                <a:tc>
                  <a:txBody>
                    <a:bodyPr/>
                    <a:lstStyle/>
                    <a:p>
                      <a:r>
                        <a:rPr lang="en-GB">
                          <a:effectLst/>
                        </a:rPr>
                        <a:t>0.966</a:t>
                      </a:r>
                    </a:p>
                  </a:txBody>
                  <a:tcPr anchor="ctr"/>
                </a:tc>
                <a:tc>
                  <a:txBody>
                    <a:bodyPr/>
                    <a:lstStyle/>
                    <a:p>
                      <a:r>
                        <a:rPr lang="en-GB" dirty="0">
                          <a:effectLst/>
                        </a:rPr>
                        <a:t>1.586</a:t>
                      </a:r>
                    </a:p>
                  </a:txBody>
                  <a:tcPr anchor="ctr"/>
                </a:tc>
                <a:extLst>
                  <a:ext uri="{0D108BD9-81ED-4DB2-BD59-A6C34878D82A}">
                    <a16:rowId xmlns:a16="http://schemas.microsoft.com/office/drawing/2014/main" val="2487722565"/>
                  </a:ext>
                </a:extLst>
              </a:tr>
            </a:tbl>
          </a:graphicData>
        </a:graphic>
      </p:graphicFrame>
    </p:spTree>
    <p:extLst>
      <p:ext uri="{BB962C8B-B14F-4D97-AF65-F5344CB8AC3E}">
        <p14:creationId xmlns:p14="http://schemas.microsoft.com/office/powerpoint/2010/main" val="15098702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992B4-0721-177D-3E7C-E37AEDE2CC34}"/>
              </a:ext>
            </a:extLst>
          </p:cNvPr>
          <p:cNvSpPr>
            <a:spLocks noGrp="1"/>
          </p:cNvSpPr>
          <p:nvPr>
            <p:ph type="title"/>
          </p:nvPr>
        </p:nvSpPr>
        <p:spPr/>
        <p:txBody>
          <a:bodyPr/>
          <a:lstStyle/>
          <a:p>
            <a:r>
              <a:rPr lang="en-GB" dirty="0"/>
              <a:t>Evidence (B): A Long-Term Study of Antitakeover Law</a:t>
            </a:r>
          </a:p>
        </p:txBody>
      </p:sp>
      <p:sp>
        <p:nvSpPr>
          <p:cNvPr id="3" name="Slide Number Placeholder 2">
            <a:extLst>
              <a:ext uri="{FF2B5EF4-FFF2-40B4-BE49-F238E27FC236}">
                <a16:creationId xmlns:a16="http://schemas.microsoft.com/office/drawing/2014/main" id="{A7BCEE80-578E-65EE-BD07-0120FC446279}"/>
              </a:ext>
            </a:extLst>
          </p:cNvPr>
          <p:cNvSpPr>
            <a:spLocks noGrp="1"/>
          </p:cNvSpPr>
          <p:nvPr>
            <p:ph type="sldNum" sz="quarter" idx="12"/>
          </p:nvPr>
        </p:nvSpPr>
        <p:spPr/>
        <p:txBody>
          <a:bodyPr/>
          <a:lstStyle/>
          <a:p>
            <a:fld id="{F38DF745-7D3F-47F4-83A3-874385CFAA69}" type="slidenum">
              <a:rPr lang="en-US" smtClean="0"/>
              <a:pPr/>
              <a:t>30</a:t>
            </a:fld>
            <a:endParaRPr lang="en-US"/>
          </a:p>
        </p:txBody>
      </p:sp>
      <p:sp>
        <p:nvSpPr>
          <p:cNvPr id="4" name="Content Placeholder 3">
            <a:extLst>
              <a:ext uri="{FF2B5EF4-FFF2-40B4-BE49-F238E27FC236}">
                <a16:creationId xmlns:a16="http://schemas.microsoft.com/office/drawing/2014/main" id="{876CD356-49B7-01DA-EDA2-335C8B449371}"/>
              </a:ext>
            </a:extLst>
          </p:cNvPr>
          <p:cNvSpPr>
            <a:spLocks noGrp="1"/>
          </p:cNvSpPr>
          <p:nvPr>
            <p:ph sz="quarter" idx="1"/>
          </p:nvPr>
        </p:nvSpPr>
        <p:spPr>
          <a:xfrm>
            <a:off x="914400" y="1522800"/>
            <a:ext cx="7978080" cy="5290576"/>
          </a:xfrm>
        </p:spPr>
        <p:txBody>
          <a:bodyPr>
            <a:normAutofit fontScale="85000" lnSpcReduction="20000"/>
          </a:bodyPr>
          <a:lstStyle/>
          <a:p>
            <a:r>
              <a:rPr lang="en-GB" dirty="0"/>
              <a:t>Cain et al. (2017)</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As a proportion of total M&amp;A equal-weighted volume, hostile activity peaked in 1967 at 40% immediately prior to the enactment of the Williams Act and declined to about 8.6% in 2014, showing hostile takeovers became far rarer relative to friendly deals.</a:t>
            </a:r>
          </a:p>
        </p:txBody>
      </p:sp>
      <p:pic>
        <p:nvPicPr>
          <p:cNvPr id="6" name="Picture 5">
            <a:extLst>
              <a:ext uri="{FF2B5EF4-FFF2-40B4-BE49-F238E27FC236}">
                <a16:creationId xmlns:a16="http://schemas.microsoft.com/office/drawing/2014/main" id="{171597BF-0C8E-CB94-BD8B-B34A01016675}"/>
              </a:ext>
            </a:extLst>
          </p:cNvPr>
          <p:cNvPicPr>
            <a:picLocks noChangeAspect="1"/>
          </p:cNvPicPr>
          <p:nvPr/>
        </p:nvPicPr>
        <p:blipFill>
          <a:blip r:embed="rId2"/>
          <a:stretch>
            <a:fillRect/>
          </a:stretch>
        </p:blipFill>
        <p:spPr>
          <a:xfrm>
            <a:off x="2505320" y="1916832"/>
            <a:ext cx="4133360" cy="3326852"/>
          </a:xfrm>
          <a:prstGeom prst="rect">
            <a:avLst/>
          </a:prstGeom>
        </p:spPr>
      </p:pic>
    </p:spTree>
    <p:extLst>
      <p:ext uri="{BB962C8B-B14F-4D97-AF65-F5344CB8AC3E}">
        <p14:creationId xmlns:p14="http://schemas.microsoft.com/office/powerpoint/2010/main" val="34608861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1AE31-825F-9261-6454-0A7EEEAE0784}"/>
              </a:ext>
            </a:extLst>
          </p:cNvPr>
          <p:cNvSpPr>
            <a:spLocks noGrp="1"/>
          </p:cNvSpPr>
          <p:nvPr>
            <p:ph type="title"/>
          </p:nvPr>
        </p:nvSpPr>
        <p:spPr/>
        <p:txBody>
          <a:bodyPr/>
          <a:lstStyle/>
          <a:p>
            <a:r>
              <a:rPr lang="en-GB" dirty="0"/>
              <a:t>Evidence (B): A Long-Term Study of Antitakeover Law</a:t>
            </a:r>
          </a:p>
        </p:txBody>
      </p:sp>
      <p:sp>
        <p:nvSpPr>
          <p:cNvPr id="3" name="Slide Number Placeholder 2">
            <a:extLst>
              <a:ext uri="{FF2B5EF4-FFF2-40B4-BE49-F238E27FC236}">
                <a16:creationId xmlns:a16="http://schemas.microsoft.com/office/drawing/2014/main" id="{3BF4550B-6CC7-F147-5CD7-2EEE1EB6FB06}"/>
              </a:ext>
            </a:extLst>
          </p:cNvPr>
          <p:cNvSpPr>
            <a:spLocks noGrp="1"/>
          </p:cNvSpPr>
          <p:nvPr>
            <p:ph type="sldNum" sz="quarter" idx="12"/>
          </p:nvPr>
        </p:nvSpPr>
        <p:spPr/>
        <p:txBody>
          <a:bodyPr/>
          <a:lstStyle/>
          <a:p>
            <a:fld id="{F38DF745-7D3F-47F4-83A3-874385CFAA69}" type="slidenum">
              <a:rPr lang="en-US" smtClean="0"/>
              <a:pPr/>
              <a:t>31</a:t>
            </a:fld>
            <a:endParaRPr lang="en-US"/>
          </a:p>
        </p:txBody>
      </p:sp>
      <p:sp>
        <p:nvSpPr>
          <p:cNvPr id="4" name="Content Placeholder 3">
            <a:extLst>
              <a:ext uri="{FF2B5EF4-FFF2-40B4-BE49-F238E27FC236}">
                <a16:creationId xmlns:a16="http://schemas.microsoft.com/office/drawing/2014/main" id="{580C0789-79EC-65DE-230C-55E216B264DF}"/>
              </a:ext>
            </a:extLst>
          </p:cNvPr>
          <p:cNvSpPr>
            <a:spLocks noGrp="1"/>
          </p:cNvSpPr>
          <p:nvPr>
            <p:ph sz="quarter" idx="1"/>
          </p:nvPr>
        </p:nvSpPr>
        <p:spPr/>
        <p:txBody>
          <a:bodyPr/>
          <a:lstStyle/>
          <a:p>
            <a:r>
              <a:rPr lang="en-GB" dirty="0"/>
              <a:t>Find out the following:</a:t>
            </a:r>
          </a:p>
          <a:p>
            <a:pPr lvl="1"/>
            <a:r>
              <a:rPr lang="en-GB" dirty="0"/>
              <a:t>1. What does the Williams Act require?</a:t>
            </a:r>
          </a:p>
          <a:p>
            <a:pPr lvl="1"/>
            <a:r>
              <a:rPr lang="en-GB" dirty="0"/>
              <a:t>2. What are poison pills and staggered boards, and their effect on hostile takeovers?</a:t>
            </a:r>
          </a:p>
        </p:txBody>
      </p:sp>
    </p:spTree>
    <p:extLst>
      <p:ext uri="{BB962C8B-B14F-4D97-AF65-F5344CB8AC3E}">
        <p14:creationId xmlns:p14="http://schemas.microsoft.com/office/powerpoint/2010/main" val="28132089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B87ED-A8E6-8C18-BB25-214D5383290D}"/>
              </a:ext>
            </a:extLst>
          </p:cNvPr>
          <p:cNvSpPr>
            <a:spLocks noGrp="1"/>
          </p:cNvSpPr>
          <p:nvPr>
            <p:ph type="title"/>
          </p:nvPr>
        </p:nvSpPr>
        <p:spPr/>
        <p:txBody>
          <a:bodyPr/>
          <a:lstStyle/>
          <a:p>
            <a:r>
              <a:rPr lang="en-GB" dirty="0"/>
              <a:t>Evidence (B): A Long-Term Study of Antitakeover Law</a:t>
            </a:r>
          </a:p>
        </p:txBody>
      </p:sp>
      <p:sp>
        <p:nvSpPr>
          <p:cNvPr id="3" name="Slide Number Placeholder 2">
            <a:extLst>
              <a:ext uri="{FF2B5EF4-FFF2-40B4-BE49-F238E27FC236}">
                <a16:creationId xmlns:a16="http://schemas.microsoft.com/office/drawing/2014/main" id="{E419338C-DC0E-C681-26F5-5334D3FF4F7E}"/>
              </a:ext>
            </a:extLst>
          </p:cNvPr>
          <p:cNvSpPr>
            <a:spLocks noGrp="1"/>
          </p:cNvSpPr>
          <p:nvPr>
            <p:ph type="sldNum" sz="quarter" idx="12"/>
          </p:nvPr>
        </p:nvSpPr>
        <p:spPr/>
        <p:txBody>
          <a:bodyPr/>
          <a:lstStyle/>
          <a:p>
            <a:fld id="{F38DF745-7D3F-47F4-83A3-874385CFAA69}" type="slidenum">
              <a:rPr lang="en-US" smtClean="0"/>
              <a:pPr/>
              <a:t>32</a:t>
            </a:fld>
            <a:endParaRPr lang="en-US"/>
          </a:p>
        </p:txBody>
      </p:sp>
      <p:graphicFrame>
        <p:nvGraphicFramePr>
          <p:cNvPr id="5" name="Content Placeholder 4">
            <a:extLst>
              <a:ext uri="{FF2B5EF4-FFF2-40B4-BE49-F238E27FC236}">
                <a16:creationId xmlns:a16="http://schemas.microsoft.com/office/drawing/2014/main" id="{BB08A92A-AE06-A358-1459-192D537C38CF}"/>
              </a:ext>
            </a:extLst>
          </p:cNvPr>
          <p:cNvGraphicFramePr>
            <a:graphicFrameLocks noGrp="1"/>
          </p:cNvGraphicFramePr>
          <p:nvPr>
            <p:ph sz="quarter" idx="1"/>
            <p:extLst>
              <p:ext uri="{D42A27DB-BD31-4B8C-83A1-F6EECF244321}">
                <p14:modId xmlns:p14="http://schemas.microsoft.com/office/powerpoint/2010/main" val="3309292902"/>
              </p:ext>
            </p:extLst>
          </p:nvPr>
        </p:nvGraphicFramePr>
        <p:xfrm>
          <a:off x="827584" y="3444984"/>
          <a:ext cx="7645854" cy="1280160"/>
        </p:xfrm>
        <a:graphic>
          <a:graphicData uri="http://schemas.openxmlformats.org/drawingml/2006/table">
            <a:tbl>
              <a:tblPr>
                <a:tableStyleId>{775DCB02-9BB8-47FD-8907-85C794F793BA}</a:tableStyleId>
              </a:tblPr>
              <a:tblGrid>
                <a:gridCol w="1274309">
                  <a:extLst>
                    <a:ext uri="{9D8B030D-6E8A-4147-A177-3AD203B41FA5}">
                      <a16:colId xmlns:a16="http://schemas.microsoft.com/office/drawing/2014/main" val="2397389167"/>
                    </a:ext>
                  </a:extLst>
                </a:gridCol>
                <a:gridCol w="1274309">
                  <a:extLst>
                    <a:ext uri="{9D8B030D-6E8A-4147-A177-3AD203B41FA5}">
                      <a16:colId xmlns:a16="http://schemas.microsoft.com/office/drawing/2014/main" val="1863192553"/>
                    </a:ext>
                  </a:extLst>
                </a:gridCol>
                <a:gridCol w="1274309">
                  <a:extLst>
                    <a:ext uri="{9D8B030D-6E8A-4147-A177-3AD203B41FA5}">
                      <a16:colId xmlns:a16="http://schemas.microsoft.com/office/drawing/2014/main" val="323058300"/>
                    </a:ext>
                  </a:extLst>
                </a:gridCol>
                <a:gridCol w="1274309">
                  <a:extLst>
                    <a:ext uri="{9D8B030D-6E8A-4147-A177-3AD203B41FA5}">
                      <a16:colId xmlns:a16="http://schemas.microsoft.com/office/drawing/2014/main" val="4250639137"/>
                    </a:ext>
                  </a:extLst>
                </a:gridCol>
                <a:gridCol w="1274309">
                  <a:extLst>
                    <a:ext uri="{9D8B030D-6E8A-4147-A177-3AD203B41FA5}">
                      <a16:colId xmlns:a16="http://schemas.microsoft.com/office/drawing/2014/main" val="437986719"/>
                    </a:ext>
                  </a:extLst>
                </a:gridCol>
                <a:gridCol w="1274309">
                  <a:extLst>
                    <a:ext uri="{9D8B030D-6E8A-4147-A177-3AD203B41FA5}">
                      <a16:colId xmlns:a16="http://schemas.microsoft.com/office/drawing/2014/main" val="2032038416"/>
                    </a:ext>
                  </a:extLst>
                </a:gridCol>
              </a:tblGrid>
              <a:tr h="0">
                <a:tc>
                  <a:txBody>
                    <a:bodyPr/>
                    <a:lstStyle/>
                    <a:p>
                      <a:r>
                        <a:rPr lang="en-GB" b="1">
                          <a:effectLst/>
                        </a:rPr>
                        <a:t>Coefficient</a:t>
                      </a:r>
                    </a:p>
                  </a:txBody>
                  <a:tcPr marL="99060" marR="99060" anchor="ctr"/>
                </a:tc>
                <a:tc>
                  <a:txBody>
                    <a:bodyPr/>
                    <a:lstStyle/>
                    <a:p>
                      <a:r>
                        <a:rPr lang="en-GB" b="1">
                          <a:effectLst/>
                        </a:rPr>
                        <a:t>All Years (1)</a:t>
                      </a:r>
                    </a:p>
                  </a:txBody>
                  <a:tcPr marL="99060" marR="99060" anchor="ctr"/>
                </a:tc>
                <a:tc>
                  <a:txBody>
                    <a:bodyPr/>
                    <a:lstStyle/>
                    <a:p>
                      <a:r>
                        <a:rPr lang="en-GB" b="1">
                          <a:effectLst/>
                        </a:rPr>
                        <a:t>1965-1979 (2)</a:t>
                      </a:r>
                    </a:p>
                  </a:txBody>
                  <a:tcPr marL="99060" marR="99060" anchor="ctr"/>
                </a:tc>
                <a:tc>
                  <a:txBody>
                    <a:bodyPr/>
                    <a:lstStyle/>
                    <a:p>
                      <a:r>
                        <a:rPr lang="en-GB" b="1">
                          <a:effectLst/>
                        </a:rPr>
                        <a:t>1980-1989 (3)</a:t>
                      </a:r>
                    </a:p>
                  </a:txBody>
                  <a:tcPr marL="99060" marR="99060" anchor="ctr"/>
                </a:tc>
                <a:tc>
                  <a:txBody>
                    <a:bodyPr/>
                    <a:lstStyle/>
                    <a:p>
                      <a:r>
                        <a:rPr lang="en-GB" b="1">
                          <a:effectLst/>
                        </a:rPr>
                        <a:t>1990-1999 (4)</a:t>
                      </a:r>
                    </a:p>
                  </a:txBody>
                  <a:tcPr marL="99060" marR="99060" anchor="ctr"/>
                </a:tc>
                <a:tc>
                  <a:txBody>
                    <a:bodyPr/>
                    <a:lstStyle/>
                    <a:p>
                      <a:r>
                        <a:rPr lang="en-GB" b="1">
                          <a:effectLst/>
                        </a:rPr>
                        <a:t>2000-2014 (5)</a:t>
                      </a:r>
                    </a:p>
                  </a:txBody>
                  <a:tcPr marL="99060" marR="99060" anchor="ctr"/>
                </a:tc>
                <a:extLst>
                  <a:ext uri="{0D108BD9-81ED-4DB2-BD59-A6C34878D82A}">
                    <a16:rowId xmlns:a16="http://schemas.microsoft.com/office/drawing/2014/main" val="1730167607"/>
                  </a:ext>
                </a:extLst>
              </a:tr>
              <a:tr h="0">
                <a:tc>
                  <a:txBody>
                    <a:bodyPr/>
                    <a:lstStyle/>
                    <a:p>
                      <a:r>
                        <a:rPr lang="en-GB">
                          <a:effectLst/>
                        </a:rPr>
                        <a:t>Takeover index</a:t>
                      </a:r>
                    </a:p>
                  </a:txBody>
                  <a:tcPr marL="99060" marR="99060" anchor="ctr"/>
                </a:tc>
                <a:tc>
                  <a:txBody>
                    <a:bodyPr/>
                    <a:lstStyle/>
                    <a:p>
                      <a:r>
                        <a:rPr lang="en-GB">
                          <a:effectLst/>
                        </a:rPr>
                        <a:t>0.022**</a:t>
                      </a:r>
                    </a:p>
                  </a:txBody>
                  <a:tcPr marL="99060" marR="99060" anchor="ctr"/>
                </a:tc>
                <a:tc>
                  <a:txBody>
                    <a:bodyPr/>
                    <a:lstStyle/>
                    <a:p>
                      <a:r>
                        <a:rPr lang="en-GB">
                          <a:effectLst/>
                        </a:rPr>
                        <a:t>0.091*</a:t>
                      </a:r>
                    </a:p>
                  </a:txBody>
                  <a:tcPr marL="99060" marR="99060" anchor="ctr"/>
                </a:tc>
                <a:tc>
                  <a:txBody>
                    <a:bodyPr/>
                    <a:lstStyle/>
                    <a:p>
                      <a:r>
                        <a:rPr lang="en-GB">
                          <a:effectLst/>
                        </a:rPr>
                        <a:t>0.006</a:t>
                      </a:r>
                    </a:p>
                  </a:txBody>
                  <a:tcPr marL="99060" marR="99060" anchor="ctr"/>
                </a:tc>
                <a:tc>
                  <a:txBody>
                    <a:bodyPr/>
                    <a:lstStyle/>
                    <a:p>
                      <a:r>
                        <a:rPr lang="en-GB">
                          <a:effectLst/>
                        </a:rPr>
                        <a:t>0.051***</a:t>
                      </a:r>
                    </a:p>
                  </a:txBody>
                  <a:tcPr marL="99060" marR="99060" anchor="ctr"/>
                </a:tc>
                <a:tc>
                  <a:txBody>
                    <a:bodyPr/>
                    <a:lstStyle/>
                    <a:p>
                      <a:r>
                        <a:rPr lang="en-GB" dirty="0">
                          <a:effectLst/>
                        </a:rPr>
                        <a:t>0.040***</a:t>
                      </a:r>
                    </a:p>
                  </a:txBody>
                  <a:tcPr marL="99060" marR="99060" anchor="ctr"/>
                </a:tc>
                <a:extLst>
                  <a:ext uri="{0D108BD9-81ED-4DB2-BD59-A6C34878D82A}">
                    <a16:rowId xmlns:a16="http://schemas.microsoft.com/office/drawing/2014/main" val="929585039"/>
                  </a:ext>
                </a:extLst>
              </a:tr>
            </a:tbl>
          </a:graphicData>
        </a:graphic>
      </p:graphicFrame>
      <p:sp>
        <p:nvSpPr>
          <p:cNvPr id="6" name="Content Placeholder 3">
            <a:extLst>
              <a:ext uri="{FF2B5EF4-FFF2-40B4-BE49-F238E27FC236}">
                <a16:creationId xmlns:a16="http://schemas.microsoft.com/office/drawing/2014/main" id="{DB408D88-C054-DD01-958E-512F9E564FD3}"/>
              </a:ext>
            </a:extLst>
          </p:cNvPr>
          <p:cNvSpPr txBox="1">
            <a:spLocks/>
          </p:cNvSpPr>
          <p:nvPr/>
        </p:nvSpPr>
        <p:spPr>
          <a:xfrm>
            <a:off x="914400" y="1522800"/>
            <a:ext cx="7772400" cy="5002544"/>
          </a:xfrm>
          <a:prstGeom prst="rect">
            <a:avLst/>
          </a:prstGeom>
        </p:spPr>
        <p:txBody>
          <a:bodyPr vert="horz">
            <a:normAutofit/>
          </a:bodyPr>
          <a:lstStyle>
            <a:lvl1pPr marL="274320" indent="-274320" algn="l" rtl="0" eaLnBrk="1" latinLnBrk="0" hangingPunct="1">
              <a:lnSpc>
                <a:spcPct val="100000"/>
              </a:lnSpc>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lnSpc>
                <a:spcPct val="100000"/>
              </a:lnSpc>
              <a:spcBef>
                <a:spcPts val="370"/>
              </a:spcBef>
              <a:buClr>
                <a:schemeClr val="accent2"/>
              </a:buClr>
              <a:buSzPct val="75000"/>
              <a:buFont typeface="Wingdings" panose="05000000000000000000" pitchFamily="2" charset="2"/>
              <a:buChar char="Ø"/>
              <a:defRPr kumimoji="0" sz="2400" kern="1200">
                <a:solidFill>
                  <a:schemeClr val="tx1"/>
                </a:solidFill>
                <a:latin typeface="+mn-lt"/>
                <a:ea typeface="+mn-ea"/>
                <a:cs typeface="+mn-cs"/>
              </a:defRPr>
            </a:lvl2pPr>
            <a:lvl3pPr marL="822960" indent="-228600" algn="l" rtl="0" eaLnBrk="1" latinLnBrk="0" hangingPunct="1">
              <a:lnSpc>
                <a:spcPct val="100000"/>
              </a:lnSpc>
              <a:spcBef>
                <a:spcPts val="370"/>
              </a:spcBef>
              <a:buClr>
                <a:schemeClr val="accent2">
                  <a:lumMod val="60000"/>
                  <a:lumOff val="40000"/>
                </a:schemeClr>
              </a:buClr>
              <a:buSzPct val="70000"/>
              <a:buFont typeface="Wingdings" panose="05000000000000000000" pitchFamily="2" charset="2"/>
              <a:buChar char="ü"/>
              <a:defRPr kumimoji="0" sz="2000" kern="1200">
                <a:solidFill>
                  <a:schemeClr val="tx1"/>
                </a:solidFill>
                <a:latin typeface="+mn-lt"/>
                <a:ea typeface="+mn-ea"/>
                <a:cs typeface="+mn-cs"/>
              </a:defRPr>
            </a:lvl3pPr>
            <a:lvl4pPr marL="1097280" indent="-228600" algn="l" rtl="0" eaLnBrk="1" latinLnBrk="0" hangingPunct="1">
              <a:lnSpc>
                <a:spcPct val="100000"/>
              </a:lnSpc>
              <a:spcBef>
                <a:spcPts val="370"/>
              </a:spcBef>
              <a:buClr>
                <a:schemeClr val="accent3"/>
              </a:buClr>
              <a:buSzPct val="65000"/>
              <a:buFont typeface="Courier New" panose="02070309020205020404" pitchFamily="49" charset="0"/>
              <a:buChar char="o"/>
              <a:defRPr kumimoji="0" sz="2000" kern="1200">
                <a:solidFill>
                  <a:schemeClr val="tx1"/>
                </a:solidFill>
                <a:latin typeface="+mn-lt"/>
                <a:ea typeface="+mn-ea"/>
                <a:cs typeface="+mn-cs"/>
              </a:defRPr>
            </a:lvl4pPr>
            <a:lvl5pPr marL="1371600" indent="-228600" algn="l" rtl="0" eaLnBrk="1" latinLnBrk="0" hangingPunct="1">
              <a:lnSpc>
                <a:spcPct val="100000"/>
              </a:lnSpc>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a:lstStyle>
          <a:p>
            <a:r>
              <a:rPr lang="en-GB" dirty="0"/>
              <a:t>A strong and economically signiﬁcant positive correlation between takeover susceptibility and ﬁrm value, indicating that ﬁrm value is increasing in its susceptibility to hostile takeover.</a:t>
            </a:r>
          </a:p>
          <a:p>
            <a:endParaRPr lang="en-GB" dirty="0"/>
          </a:p>
          <a:p>
            <a:endParaRPr lang="en-GB" dirty="0"/>
          </a:p>
          <a:p>
            <a:endParaRPr lang="en-GB" dirty="0"/>
          </a:p>
          <a:p>
            <a:endParaRPr lang="en-GB" dirty="0"/>
          </a:p>
          <a:p>
            <a:r>
              <a:rPr lang="en-GB" dirty="0"/>
              <a:t>The results are consistent with studies that show legal environments in which managers are insulated from takeovers have a negative impact on shareholder value.</a:t>
            </a:r>
          </a:p>
        </p:txBody>
      </p:sp>
    </p:spTree>
    <p:extLst>
      <p:ext uri="{BB962C8B-B14F-4D97-AF65-F5344CB8AC3E}">
        <p14:creationId xmlns:p14="http://schemas.microsoft.com/office/powerpoint/2010/main" val="23480312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23875-9509-22F8-4047-139869849064}"/>
              </a:ext>
            </a:extLst>
          </p:cNvPr>
          <p:cNvSpPr>
            <a:spLocks noGrp="1"/>
          </p:cNvSpPr>
          <p:nvPr>
            <p:ph type="title"/>
          </p:nvPr>
        </p:nvSpPr>
        <p:spPr/>
        <p:txBody>
          <a:bodyPr/>
          <a:lstStyle/>
          <a:p>
            <a:r>
              <a:rPr lang="en-GB" dirty="0"/>
              <a:t>Evidence (B): A Long-Term Study of Antitakeover Law</a:t>
            </a:r>
          </a:p>
        </p:txBody>
      </p:sp>
      <p:sp>
        <p:nvSpPr>
          <p:cNvPr id="3" name="Slide Number Placeholder 2">
            <a:extLst>
              <a:ext uri="{FF2B5EF4-FFF2-40B4-BE49-F238E27FC236}">
                <a16:creationId xmlns:a16="http://schemas.microsoft.com/office/drawing/2014/main" id="{0F3AA882-0D22-135B-9866-4BAD7A4E4ACE}"/>
              </a:ext>
            </a:extLst>
          </p:cNvPr>
          <p:cNvSpPr>
            <a:spLocks noGrp="1"/>
          </p:cNvSpPr>
          <p:nvPr>
            <p:ph type="sldNum" sz="quarter" idx="12"/>
          </p:nvPr>
        </p:nvSpPr>
        <p:spPr/>
        <p:txBody>
          <a:bodyPr/>
          <a:lstStyle/>
          <a:p>
            <a:fld id="{F38DF745-7D3F-47F4-83A3-874385CFAA69}" type="slidenum">
              <a:rPr lang="en-US" smtClean="0"/>
              <a:pPr/>
              <a:t>33</a:t>
            </a:fld>
            <a:endParaRPr lang="en-US"/>
          </a:p>
        </p:txBody>
      </p:sp>
      <p:sp>
        <p:nvSpPr>
          <p:cNvPr id="4" name="Content Placeholder 3">
            <a:extLst>
              <a:ext uri="{FF2B5EF4-FFF2-40B4-BE49-F238E27FC236}">
                <a16:creationId xmlns:a16="http://schemas.microsoft.com/office/drawing/2014/main" id="{DD8148EB-DC0D-A550-F2AC-244FF79430BA}"/>
              </a:ext>
            </a:extLst>
          </p:cNvPr>
          <p:cNvSpPr>
            <a:spLocks noGrp="1"/>
          </p:cNvSpPr>
          <p:nvPr>
            <p:ph sz="quarter" idx="1"/>
          </p:nvPr>
        </p:nvSpPr>
        <p:spPr/>
        <p:txBody>
          <a:bodyPr/>
          <a:lstStyle/>
          <a:p>
            <a:r>
              <a:rPr lang="en-GB" dirty="0"/>
              <a:t>Do hostile takeovers always add value to shareholders?</a:t>
            </a:r>
          </a:p>
          <a:p>
            <a:r>
              <a:rPr lang="en-GB" dirty="0"/>
              <a:t>Reading exercise:</a:t>
            </a:r>
          </a:p>
          <a:p>
            <a:pPr lvl="1"/>
            <a:r>
              <a:rPr lang="en-GB" dirty="0"/>
              <a:t>What are the proponents and critics of hostile takeovers? Check Jensen (1986) and Lipton (2002)</a:t>
            </a:r>
          </a:p>
          <a:p>
            <a:pPr lvl="1"/>
            <a:r>
              <a:rPr lang="en-GB" dirty="0"/>
              <a:t>What are the main arguments in chapters 2 and 3 from </a:t>
            </a:r>
            <a:r>
              <a:rPr lang="en-GB" i="1" dirty="0"/>
              <a:t>The Shareholder Value Myth</a:t>
            </a:r>
            <a:r>
              <a:rPr lang="en-GB" dirty="0"/>
              <a:t> (Lynn Stout, 2012), which criticise the legal foundation and economic assumptions of shareholder primacy?</a:t>
            </a:r>
          </a:p>
        </p:txBody>
      </p:sp>
    </p:spTree>
    <p:extLst>
      <p:ext uri="{BB962C8B-B14F-4D97-AF65-F5344CB8AC3E}">
        <p14:creationId xmlns:p14="http://schemas.microsoft.com/office/powerpoint/2010/main" val="3498100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1C4034-7D1C-9732-673C-1C6472BDAE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88DC84-D302-6CB3-9F11-07B0667998F4}"/>
              </a:ext>
            </a:extLst>
          </p:cNvPr>
          <p:cNvSpPr>
            <a:spLocks noGrp="1"/>
          </p:cNvSpPr>
          <p:nvPr>
            <p:ph type="title"/>
          </p:nvPr>
        </p:nvSpPr>
        <p:spPr/>
        <p:txBody>
          <a:bodyPr>
            <a:normAutofit/>
          </a:bodyPr>
          <a:lstStyle/>
          <a:p>
            <a:r>
              <a:rPr lang="en-GB" b="1" dirty="0"/>
              <a:t>3. The Rhineland Model (German Case)</a:t>
            </a:r>
          </a:p>
        </p:txBody>
      </p:sp>
      <p:sp>
        <p:nvSpPr>
          <p:cNvPr id="3" name="Text Placeholder 2">
            <a:extLst>
              <a:ext uri="{FF2B5EF4-FFF2-40B4-BE49-F238E27FC236}">
                <a16:creationId xmlns:a16="http://schemas.microsoft.com/office/drawing/2014/main" id="{EF99CA84-69B0-6DF2-B102-0D5EE0AE5534}"/>
              </a:ext>
            </a:extLst>
          </p:cNvPr>
          <p:cNvSpPr>
            <a:spLocks noGrp="1"/>
          </p:cNvSpPr>
          <p:nvPr>
            <p:ph type="body" idx="1"/>
          </p:nvPr>
        </p:nvSpPr>
        <p:spPr/>
        <p:txBody>
          <a:bodyPr/>
          <a:lstStyle/>
          <a:p>
            <a:r>
              <a:rPr lang="en-GB" dirty="0"/>
              <a:t>A Different Approach to Control</a:t>
            </a:r>
          </a:p>
        </p:txBody>
      </p:sp>
      <p:sp>
        <p:nvSpPr>
          <p:cNvPr id="4" name="Slide Number Placeholder 3">
            <a:extLst>
              <a:ext uri="{FF2B5EF4-FFF2-40B4-BE49-F238E27FC236}">
                <a16:creationId xmlns:a16="http://schemas.microsoft.com/office/drawing/2014/main" id="{34075A61-8C2F-3E7D-F9A0-9928D791D620}"/>
              </a:ext>
            </a:extLst>
          </p:cNvPr>
          <p:cNvSpPr>
            <a:spLocks noGrp="1"/>
          </p:cNvSpPr>
          <p:nvPr>
            <p:ph type="sldNum" sz="quarter" idx="12"/>
          </p:nvPr>
        </p:nvSpPr>
        <p:spPr/>
        <p:txBody>
          <a:bodyPr/>
          <a:lstStyle/>
          <a:p>
            <a:fld id="{F38DF745-7D3F-47F4-83A3-874385CFAA69}" type="slidenum">
              <a:rPr lang="en-US" smtClean="0"/>
              <a:pPr/>
              <a:t>34</a:t>
            </a:fld>
            <a:endParaRPr lang="en-US" dirty="0"/>
          </a:p>
        </p:txBody>
      </p:sp>
    </p:spTree>
    <p:extLst>
      <p:ext uri="{BB962C8B-B14F-4D97-AF65-F5344CB8AC3E}">
        <p14:creationId xmlns:p14="http://schemas.microsoft.com/office/powerpoint/2010/main" val="3642412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6A732B-C962-4B74-DA11-334B4B5060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DF30EF-AC77-F0C2-41D0-48D1DA91DE1B}"/>
              </a:ext>
            </a:extLst>
          </p:cNvPr>
          <p:cNvSpPr>
            <a:spLocks noGrp="1"/>
          </p:cNvSpPr>
          <p:nvPr>
            <p:ph type="title"/>
          </p:nvPr>
        </p:nvSpPr>
        <p:spPr/>
        <p:txBody>
          <a:bodyPr/>
          <a:lstStyle/>
          <a:p>
            <a:r>
              <a:rPr lang="en-GB" dirty="0"/>
              <a:t>Overview</a:t>
            </a:r>
          </a:p>
        </p:txBody>
      </p:sp>
      <p:sp>
        <p:nvSpPr>
          <p:cNvPr id="3" name="Slide Number Placeholder 2">
            <a:extLst>
              <a:ext uri="{FF2B5EF4-FFF2-40B4-BE49-F238E27FC236}">
                <a16:creationId xmlns:a16="http://schemas.microsoft.com/office/drawing/2014/main" id="{21048682-DCD6-F06C-270B-EE0BCA470520}"/>
              </a:ext>
            </a:extLst>
          </p:cNvPr>
          <p:cNvSpPr>
            <a:spLocks noGrp="1"/>
          </p:cNvSpPr>
          <p:nvPr>
            <p:ph type="sldNum" sz="quarter" idx="12"/>
          </p:nvPr>
        </p:nvSpPr>
        <p:spPr/>
        <p:txBody>
          <a:bodyPr/>
          <a:lstStyle/>
          <a:p>
            <a:fld id="{F38DF745-7D3F-47F4-83A3-874385CFAA69}" type="slidenum">
              <a:rPr lang="en-US" smtClean="0"/>
              <a:pPr/>
              <a:t>35</a:t>
            </a:fld>
            <a:endParaRPr lang="en-US"/>
          </a:p>
        </p:txBody>
      </p:sp>
      <p:sp>
        <p:nvSpPr>
          <p:cNvPr id="4" name="Content Placeholder 3">
            <a:extLst>
              <a:ext uri="{FF2B5EF4-FFF2-40B4-BE49-F238E27FC236}">
                <a16:creationId xmlns:a16="http://schemas.microsoft.com/office/drawing/2014/main" id="{499278C2-B7D4-6BBB-94D0-76F25F962280}"/>
              </a:ext>
            </a:extLst>
          </p:cNvPr>
          <p:cNvSpPr>
            <a:spLocks noGrp="1"/>
          </p:cNvSpPr>
          <p:nvPr>
            <p:ph sz="quarter" idx="1"/>
          </p:nvPr>
        </p:nvSpPr>
        <p:spPr>
          <a:xfrm>
            <a:off x="914400" y="1522800"/>
            <a:ext cx="7772400" cy="5002544"/>
          </a:xfrm>
        </p:spPr>
        <p:txBody>
          <a:bodyPr>
            <a:normAutofit/>
          </a:bodyPr>
          <a:lstStyle/>
          <a:p>
            <a:r>
              <a:rPr lang="en-GB" dirty="0"/>
              <a:t>Significant holding by a parent company</a:t>
            </a:r>
          </a:p>
          <a:p>
            <a:pPr lvl="1"/>
            <a:r>
              <a:rPr lang="en-GB" dirty="0"/>
              <a:t>Outside shareholders represent a smaller portion of the equity</a:t>
            </a:r>
          </a:p>
          <a:p>
            <a:r>
              <a:rPr lang="en-GB" dirty="0"/>
              <a:t>Shareholders are viewed as partners of the company.</a:t>
            </a:r>
          </a:p>
          <a:p>
            <a:pPr lvl="1"/>
            <a:r>
              <a:rPr lang="en-GB" dirty="0"/>
              <a:t>Long-term investors compared to the Anglo-Saxon model</a:t>
            </a:r>
          </a:p>
          <a:p>
            <a:r>
              <a:rPr lang="en-GB" dirty="0"/>
              <a:t>Individual companies within a particular company group can be viewed as an “internal market”, both in terms of financial and other resources such as labour and intellectual properties.</a:t>
            </a:r>
          </a:p>
          <a:p>
            <a:endParaRPr lang="en-GB" sz="1800" dirty="0"/>
          </a:p>
          <a:p>
            <a:pPr marL="0" indent="0" algn="ctr">
              <a:buNone/>
            </a:pPr>
            <a:r>
              <a:rPr lang="en-GB" sz="3200" b="1" dirty="0"/>
              <a:t>Social correct market economy</a:t>
            </a:r>
          </a:p>
        </p:txBody>
      </p:sp>
    </p:spTree>
    <p:extLst>
      <p:ext uri="{BB962C8B-B14F-4D97-AF65-F5344CB8AC3E}">
        <p14:creationId xmlns:p14="http://schemas.microsoft.com/office/powerpoint/2010/main" val="6198996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C7C3D5-9B7E-1939-65F0-EFB7C5E326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83AEE6-F673-2506-2D0A-0C795CAFDBB7}"/>
              </a:ext>
            </a:extLst>
          </p:cNvPr>
          <p:cNvSpPr>
            <a:spLocks noGrp="1"/>
          </p:cNvSpPr>
          <p:nvPr>
            <p:ph type="title"/>
          </p:nvPr>
        </p:nvSpPr>
        <p:spPr/>
        <p:txBody>
          <a:bodyPr/>
          <a:lstStyle/>
          <a:p>
            <a:r>
              <a:rPr lang="en-GB" dirty="0"/>
              <a:t>Overview</a:t>
            </a:r>
          </a:p>
        </p:txBody>
      </p:sp>
      <p:sp>
        <p:nvSpPr>
          <p:cNvPr id="3" name="Slide Number Placeholder 2">
            <a:extLst>
              <a:ext uri="{FF2B5EF4-FFF2-40B4-BE49-F238E27FC236}">
                <a16:creationId xmlns:a16="http://schemas.microsoft.com/office/drawing/2014/main" id="{F94151D1-C28A-3181-E456-42DA596B50D0}"/>
              </a:ext>
            </a:extLst>
          </p:cNvPr>
          <p:cNvSpPr>
            <a:spLocks noGrp="1"/>
          </p:cNvSpPr>
          <p:nvPr>
            <p:ph type="sldNum" sz="quarter" idx="12"/>
          </p:nvPr>
        </p:nvSpPr>
        <p:spPr/>
        <p:txBody>
          <a:bodyPr/>
          <a:lstStyle/>
          <a:p>
            <a:fld id="{F38DF745-7D3F-47F4-83A3-874385CFAA69}" type="slidenum">
              <a:rPr lang="en-US" smtClean="0"/>
              <a:pPr/>
              <a:t>36</a:t>
            </a:fld>
            <a:endParaRPr lang="en-US"/>
          </a:p>
        </p:txBody>
      </p:sp>
      <p:sp>
        <p:nvSpPr>
          <p:cNvPr id="4" name="Content Placeholder 3">
            <a:extLst>
              <a:ext uri="{FF2B5EF4-FFF2-40B4-BE49-F238E27FC236}">
                <a16:creationId xmlns:a16="http://schemas.microsoft.com/office/drawing/2014/main" id="{D2B3B134-49A2-B8F7-9D55-8E8E337B8FE6}"/>
              </a:ext>
            </a:extLst>
          </p:cNvPr>
          <p:cNvSpPr>
            <a:spLocks noGrp="1"/>
          </p:cNvSpPr>
          <p:nvPr>
            <p:ph sz="quarter" idx="1"/>
          </p:nvPr>
        </p:nvSpPr>
        <p:spPr/>
        <p:txBody>
          <a:bodyPr/>
          <a:lstStyle/>
          <a:p>
            <a:r>
              <a:rPr lang="en-GB" dirty="0"/>
              <a:t>Two-tier board system</a:t>
            </a:r>
          </a:p>
          <a:p>
            <a:pPr lvl="1"/>
            <a:r>
              <a:rPr lang="en-GB" dirty="0"/>
              <a:t>A supervisory board responsible for strategic decision-making</a:t>
            </a:r>
          </a:p>
          <a:p>
            <a:pPr lvl="1"/>
            <a:r>
              <a:rPr lang="en-GB" dirty="0"/>
              <a:t>A management board responsible for executing day-to-day strategies</a:t>
            </a:r>
          </a:p>
        </p:txBody>
      </p:sp>
      <p:pic>
        <p:nvPicPr>
          <p:cNvPr id="16386" name="Picture 2">
            <a:extLst>
              <a:ext uri="{FF2B5EF4-FFF2-40B4-BE49-F238E27FC236}">
                <a16:creationId xmlns:a16="http://schemas.microsoft.com/office/drawing/2014/main" id="{760A57FC-2037-C217-12FC-36E782F696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3140968"/>
            <a:ext cx="4608512" cy="3433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4293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759BDE-4176-6C7D-8860-BCAA41F46F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6E6D46-3F74-5851-FFDB-94F7E9CB7271}"/>
              </a:ext>
            </a:extLst>
          </p:cNvPr>
          <p:cNvSpPr>
            <a:spLocks noGrp="1"/>
          </p:cNvSpPr>
          <p:nvPr>
            <p:ph type="title"/>
          </p:nvPr>
        </p:nvSpPr>
        <p:spPr/>
        <p:txBody>
          <a:bodyPr/>
          <a:lstStyle/>
          <a:p>
            <a:r>
              <a:rPr lang="en-GB" dirty="0"/>
              <a:t>Overview</a:t>
            </a:r>
          </a:p>
        </p:txBody>
      </p:sp>
      <p:sp>
        <p:nvSpPr>
          <p:cNvPr id="3" name="Slide Number Placeholder 2">
            <a:extLst>
              <a:ext uri="{FF2B5EF4-FFF2-40B4-BE49-F238E27FC236}">
                <a16:creationId xmlns:a16="http://schemas.microsoft.com/office/drawing/2014/main" id="{1B3B6CDE-506F-63FB-C2C7-159D8AFD3DE3}"/>
              </a:ext>
            </a:extLst>
          </p:cNvPr>
          <p:cNvSpPr>
            <a:spLocks noGrp="1"/>
          </p:cNvSpPr>
          <p:nvPr>
            <p:ph type="sldNum" sz="quarter" idx="12"/>
          </p:nvPr>
        </p:nvSpPr>
        <p:spPr/>
        <p:txBody>
          <a:bodyPr/>
          <a:lstStyle/>
          <a:p>
            <a:fld id="{F38DF745-7D3F-47F4-83A3-874385CFAA69}" type="slidenum">
              <a:rPr lang="en-US" smtClean="0"/>
              <a:pPr/>
              <a:t>37</a:t>
            </a:fld>
            <a:endParaRPr lang="en-US"/>
          </a:p>
        </p:txBody>
      </p:sp>
      <p:sp>
        <p:nvSpPr>
          <p:cNvPr id="4" name="Content Placeholder 3">
            <a:extLst>
              <a:ext uri="{FF2B5EF4-FFF2-40B4-BE49-F238E27FC236}">
                <a16:creationId xmlns:a16="http://schemas.microsoft.com/office/drawing/2014/main" id="{3BA2A4E9-7AFE-3E71-3AAE-1B2F4C79007E}"/>
              </a:ext>
            </a:extLst>
          </p:cNvPr>
          <p:cNvSpPr>
            <a:spLocks noGrp="1"/>
          </p:cNvSpPr>
          <p:nvPr>
            <p:ph sz="quarter" idx="1"/>
          </p:nvPr>
        </p:nvSpPr>
        <p:spPr/>
        <p:txBody>
          <a:bodyPr/>
          <a:lstStyle/>
          <a:p>
            <a:r>
              <a:rPr lang="en-GB" dirty="0"/>
              <a:t>Unique role of banks</a:t>
            </a:r>
          </a:p>
        </p:txBody>
      </p:sp>
      <p:pic>
        <p:nvPicPr>
          <p:cNvPr id="16386" name="Picture 2">
            <a:extLst>
              <a:ext uri="{FF2B5EF4-FFF2-40B4-BE49-F238E27FC236}">
                <a16:creationId xmlns:a16="http://schemas.microsoft.com/office/drawing/2014/main" id="{80A9E5E5-5E38-6433-D59C-1EF1859134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61239" y="2615575"/>
            <a:ext cx="4608512" cy="343398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06DB4F40-CE02-FE7A-6DFA-52BE506399B5}"/>
              </a:ext>
            </a:extLst>
          </p:cNvPr>
          <p:cNvSpPr/>
          <p:nvPr/>
        </p:nvSpPr>
        <p:spPr>
          <a:xfrm>
            <a:off x="667163" y="2219531"/>
            <a:ext cx="1224136" cy="7920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Banks</a:t>
            </a:r>
          </a:p>
        </p:txBody>
      </p:sp>
      <p:cxnSp>
        <p:nvCxnSpPr>
          <p:cNvPr id="7" name="Connector: Elbow 6">
            <a:extLst>
              <a:ext uri="{FF2B5EF4-FFF2-40B4-BE49-F238E27FC236}">
                <a16:creationId xmlns:a16="http://schemas.microsoft.com/office/drawing/2014/main" id="{5D36D5D9-B0AD-F765-BFB2-D77A1278E60B}"/>
              </a:ext>
            </a:extLst>
          </p:cNvPr>
          <p:cNvCxnSpPr>
            <a:cxnSpLocks/>
            <a:stCxn id="5" idx="2"/>
          </p:cNvCxnSpPr>
          <p:nvPr/>
        </p:nvCxnSpPr>
        <p:spPr>
          <a:xfrm rot="16200000" flipH="1">
            <a:off x="1936511" y="2354338"/>
            <a:ext cx="970096" cy="2284657"/>
          </a:xfrm>
          <a:prstGeom prst="bentConnector2">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039E1809-0E2B-BE01-5A89-1AEA996A7A5C}"/>
              </a:ext>
            </a:extLst>
          </p:cNvPr>
          <p:cNvSpPr txBox="1"/>
          <p:nvPr/>
        </p:nvSpPr>
        <p:spPr>
          <a:xfrm>
            <a:off x="553979" y="4077427"/>
            <a:ext cx="2674640" cy="923330"/>
          </a:xfrm>
          <a:prstGeom prst="rect">
            <a:avLst/>
          </a:prstGeom>
          <a:noFill/>
        </p:spPr>
        <p:txBody>
          <a:bodyPr wrap="square" rtlCol="0">
            <a:spAutoFit/>
          </a:bodyPr>
          <a:lstStyle/>
          <a:p>
            <a:r>
              <a:rPr lang="en-GB" dirty="0"/>
              <a:t>Monitor the management through its supervisory board positions</a:t>
            </a:r>
          </a:p>
        </p:txBody>
      </p:sp>
    </p:spTree>
    <p:extLst>
      <p:ext uri="{BB962C8B-B14F-4D97-AF65-F5344CB8AC3E}">
        <p14:creationId xmlns:p14="http://schemas.microsoft.com/office/powerpoint/2010/main" val="19240935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301916-627B-7C7A-FB31-2F4CDE36C0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F1BC77-13C9-0E73-E380-5AE7180E5E7A}"/>
              </a:ext>
            </a:extLst>
          </p:cNvPr>
          <p:cNvSpPr>
            <a:spLocks noGrp="1"/>
          </p:cNvSpPr>
          <p:nvPr>
            <p:ph type="title"/>
          </p:nvPr>
        </p:nvSpPr>
        <p:spPr/>
        <p:txBody>
          <a:bodyPr/>
          <a:lstStyle/>
          <a:p>
            <a:r>
              <a:rPr lang="en-GB" dirty="0"/>
              <a:t>Overview</a:t>
            </a:r>
          </a:p>
        </p:txBody>
      </p:sp>
      <p:sp>
        <p:nvSpPr>
          <p:cNvPr id="3" name="Slide Number Placeholder 2">
            <a:extLst>
              <a:ext uri="{FF2B5EF4-FFF2-40B4-BE49-F238E27FC236}">
                <a16:creationId xmlns:a16="http://schemas.microsoft.com/office/drawing/2014/main" id="{7C8D2447-DEA4-227A-2FB9-9EC38517ADCC}"/>
              </a:ext>
            </a:extLst>
          </p:cNvPr>
          <p:cNvSpPr>
            <a:spLocks noGrp="1"/>
          </p:cNvSpPr>
          <p:nvPr>
            <p:ph type="sldNum" sz="quarter" idx="12"/>
          </p:nvPr>
        </p:nvSpPr>
        <p:spPr/>
        <p:txBody>
          <a:bodyPr/>
          <a:lstStyle/>
          <a:p>
            <a:fld id="{F38DF745-7D3F-47F4-83A3-874385CFAA69}" type="slidenum">
              <a:rPr lang="en-US" smtClean="0"/>
              <a:pPr/>
              <a:t>38</a:t>
            </a:fld>
            <a:endParaRPr lang="en-US"/>
          </a:p>
        </p:txBody>
      </p:sp>
      <p:graphicFrame>
        <p:nvGraphicFramePr>
          <p:cNvPr id="5" name="Table 4">
            <a:extLst>
              <a:ext uri="{FF2B5EF4-FFF2-40B4-BE49-F238E27FC236}">
                <a16:creationId xmlns:a16="http://schemas.microsoft.com/office/drawing/2014/main" id="{7D65B136-84D3-7B6C-F985-188431345FE5}"/>
              </a:ext>
            </a:extLst>
          </p:cNvPr>
          <p:cNvGraphicFramePr>
            <a:graphicFrameLocks noGrp="1"/>
          </p:cNvGraphicFramePr>
          <p:nvPr>
            <p:extLst>
              <p:ext uri="{D42A27DB-BD31-4B8C-83A1-F6EECF244321}">
                <p14:modId xmlns:p14="http://schemas.microsoft.com/office/powerpoint/2010/main" val="1300673603"/>
              </p:ext>
            </p:extLst>
          </p:nvPr>
        </p:nvGraphicFramePr>
        <p:xfrm>
          <a:off x="66864" y="1340768"/>
          <a:ext cx="9011160" cy="5421192"/>
        </p:xfrm>
        <a:graphic>
          <a:graphicData uri="http://schemas.openxmlformats.org/drawingml/2006/table">
            <a:tbl>
              <a:tblPr>
                <a:tableStyleId>{775DCB02-9BB8-47FD-8907-85C794F793BA}</a:tableStyleId>
              </a:tblPr>
              <a:tblGrid>
                <a:gridCol w="2704665">
                  <a:extLst>
                    <a:ext uri="{9D8B030D-6E8A-4147-A177-3AD203B41FA5}">
                      <a16:colId xmlns:a16="http://schemas.microsoft.com/office/drawing/2014/main" val="2343377843"/>
                    </a:ext>
                  </a:extLst>
                </a:gridCol>
                <a:gridCol w="2094146">
                  <a:extLst>
                    <a:ext uri="{9D8B030D-6E8A-4147-A177-3AD203B41FA5}">
                      <a16:colId xmlns:a16="http://schemas.microsoft.com/office/drawing/2014/main" val="16563256"/>
                    </a:ext>
                  </a:extLst>
                </a:gridCol>
                <a:gridCol w="1959559">
                  <a:extLst>
                    <a:ext uri="{9D8B030D-6E8A-4147-A177-3AD203B41FA5}">
                      <a16:colId xmlns:a16="http://schemas.microsoft.com/office/drawing/2014/main" val="1484628869"/>
                    </a:ext>
                  </a:extLst>
                </a:gridCol>
                <a:gridCol w="2252790">
                  <a:extLst>
                    <a:ext uri="{9D8B030D-6E8A-4147-A177-3AD203B41FA5}">
                      <a16:colId xmlns:a16="http://schemas.microsoft.com/office/drawing/2014/main" val="3747765823"/>
                    </a:ext>
                  </a:extLst>
                </a:gridCol>
              </a:tblGrid>
              <a:tr h="841710">
                <a:tc>
                  <a:txBody>
                    <a:bodyPr/>
                    <a:lstStyle/>
                    <a:p>
                      <a:endParaRPr lang="en-GB" sz="1800" dirty="0">
                        <a:effectLst/>
                      </a:endParaRPr>
                    </a:p>
                  </a:txBody>
                  <a:tcPr marL="71437" marR="71437" marT="35719" marB="35719" anchor="ctr"/>
                </a:tc>
                <a:tc>
                  <a:txBody>
                    <a:bodyPr/>
                    <a:lstStyle/>
                    <a:p>
                      <a:r>
                        <a:rPr lang="en-GB" sz="1800" b="1" dirty="0" err="1">
                          <a:effectLst/>
                        </a:rPr>
                        <a:t>Aktiengesellschaft</a:t>
                      </a:r>
                      <a:r>
                        <a:rPr lang="en-GB" sz="1800" b="1" dirty="0">
                          <a:effectLst/>
                        </a:rPr>
                        <a:t> (AG)</a:t>
                      </a:r>
                    </a:p>
                  </a:txBody>
                  <a:tcPr marL="71437" marR="71437" marT="35719" marB="35719" anchor="ctr"/>
                </a:tc>
                <a:tc>
                  <a:txBody>
                    <a:bodyPr/>
                    <a:lstStyle/>
                    <a:p>
                      <a:r>
                        <a:rPr lang="en-GB" sz="1800" b="1" dirty="0" err="1">
                          <a:effectLst/>
                        </a:rPr>
                        <a:t>Kommanditgesellschaft</a:t>
                      </a:r>
                      <a:r>
                        <a:rPr lang="en-GB" sz="1800" b="1" dirty="0">
                          <a:effectLst/>
                        </a:rPr>
                        <a:t> auf </a:t>
                      </a:r>
                      <a:r>
                        <a:rPr lang="en-GB" sz="1800" b="1" dirty="0" err="1">
                          <a:effectLst/>
                        </a:rPr>
                        <a:t>Aktien</a:t>
                      </a:r>
                      <a:r>
                        <a:rPr lang="en-GB" sz="1800" b="1" dirty="0">
                          <a:effectLst/>
                        </a:rPr>
                        <a:t> (KGaA)</a:t>
                      </a:r>
                    </a:p>
                  </a:txBody>
                  <a:tcPr marL="71437" marR="71437" marT="35719" marB="35719" anchor="ctr"/>
                </a:tc>
                <a:tc>
                  <a:txBody>
                    <a:bodyPr/>
                    <a:lstStyle/>
                    <a:p>
                      <a:r>
                        <a:rPr lang="de-DE" sz="1800" b="1" dirty="0">
                          <a:effectLst/>
                        </a:rPr>
                        <a:t>Gesellschaft mit beschränkter Haftung (GmbH)</a:t>
                      </a:r>
                    </a:p>
                  </a:txBody>
                  <a:tcPr marL="71437" marR="71437" marT="35719" marB="35719" anchor="ctr"/>
                </a:tc>
                <a:extLst>
                  <a:ext uri="{0D108BD9-81ED-4DB2-BD59-A6C34878D82A}">
                    <a16:rowId xmlns:a16="http://schemas.microsoft.com/office/drawing/2014/main" val="4216538423"/>
                  </a:ext>
                </a:extLst>
              </a:tr>
              <a:tr h="583550">
                <a:tc>
                  <a:txBody>
                    <a:bodyPr/>
                    <a:lstStyle/>
                    <a:p>
                      <a:r>
                        <a:rPr lang="en-GB" sz="1800" b="1" dirty="0">
                          <a:effectLst/>
                        </a:rPr>
                        <a:t>English equivalent</a:t>
                      </a:r>
                    </a:p>
                  </a:txBody>
                  <a:tcPr marL="71437" marR="71437" marT="35719" marB="35719" anchor="ctr"/>
                </a:tc>
                <a:tc>
                  <a:txBody>
                    <a:bodyPr/>
                    <a:lstStyle/>
                    <a:p>
                      <a:r>
                        <a:rPr lang="en-GB" sz="1800">
                          <a:effectLst/>
                        </a:rPr>
                        <a:t>A stock corporation</a:t>
                      </a:r>
                    </a:p>
                  </a:txBody>
                  <a:tcPr marL="71437" marR="71437" marT="35719" marB="35719" anchor="ctr"/>
                </a:tc>
                <a:tc>
                  <a:txBody>
                    <a:bodyPr/>
                    <a:lstStyle/>
                    <a:p>
                      <a:r>
                        <a:rPr lang="en-GB" sz="1800">
                          <a:effectLst/>
                        </a:rPr>
                        <a:t>A partnership partly limited by shares</a:t>
                      </a:r>
                    </a:p>
                  </a:txBody>
                  <a:tcPr marL="71437" marR="71437" marT="35719" marB="35719" anchor="ctr"/>
                </a:tc>
                <a:tc>
                  <a:txBody>
                    <a:bodyPr/>
                    <a:lstStyle/>
                    <a:p>
                      <a:r>
                        <a:rPr lang="en-GB" sz="1800">
                          <a:effectLst/>
                        </a:rPr>
                        <a:t>A limited liability company</a:t>
                      </a:r>
                    </a:p>
                  </a:txBody>
                  <a:tcPr marL="71437" marR="71437" marT="35719" marB="35719" anchor="ctr"/>
                </a:tc>
                <a:extLst>
                  <a:ext uri="{0D108BD9-81ED-4DB2-BD59-A6C34878D82A}">
                    <a16:rowId xmlns:a16="http://schemas.microsoft.com/office/drawing/2014/main" val="645618364"/>
                  </a:ext>
                </a:extLst>
              </a:tr>
              <a:tr h="1099870">
                <a:tc>
                  <a:txBody>
                    <a:bodyPr/>
                    <a:lstStyle/>
                    <a:p>
                      <a:r>
                        <a:rPr lang="en-GB" sz="1800" b="1" dirty="0">
                          <a:effectLst/>
                        </a:rPr>
                        <a:t>Function</a:t>
                      </a:r>
                    </a:p>
                  </a:txBody>
                  <a:tcPr marL="71437" marR="71437" marT="35719" marB="35719" anchor="ctr"/>
                </a:tc>
                <a:tc>
                  <a:txBody>
                    <a:bodyPr/>
                    <a:lstStyle/>
                    <a:p>
                      <a:r>
                        <a:rPr lang="en-GB" sz="1800" dirty="0">
                          <a:effectLst/>
                        </a:rPr>
                        <a:t>Public limited company</a:t>
                      </a:r>
                    </a:p>
                  </a:txBody>
                  <a:tcPr marL="71437" marR="71437" marT="35719" marB="35719" anchor="ctr"/>
                </a:tc>
                <a:tc>
                  <a:txBody>
                    <a:bodyPr/>
                    <a:lstStyle/>
                    <a:p>
                      <a:r>
                        <a:rPr lang="en-GB" sz="1800" dirty="0">
                          <a:effectLst/>
                        </a:rPr>
                        <a:t>Has elements of both a public limited company and a partnership</a:t>
                      </a:r>
                    </a:p>
                  </a:txBody>
                  <a:tcPr marL="71437" marR="71437" marT="35719" marB="35719" anchor="ctr"/>
                </a:tc>
                <a:tc>
                  <a:txBody>
                    <a:bodyPr/>
                    <a:lstStyle/>
                    <a:p>
                      <a:r>
                        <a:rPr lang="en-GB" sz="1800" dirty="0">
                          <a:effectLst/>
                        </a:rPr>
                        <a:t>/</a:t>
                      </a:r>
                    </a:p>
                  </a:txBody>
                  <a:tcPr marL="71437" marR="71437" marT="35719" marB="35719" anchor="ctr"/>
                </a:tc>
                <a:extLst>
                  <a:ext uri="{0D108BD9-81ED-4DB2-BD59-A6C34878D82A}">
                    <a16:rowId xmlns:a16="http://schemas.microsoft.com/office/drawing/2014/main" val="4204007697"/>
                  </a:ext>
                </a:extLst>
              </a:tr>
              <a:tr h="583550">
                <a:tc>
                  <a:txBody>
                    <a:bodyPr/>
                    <a:lstStyle/>
                    <a:p>
                      <a:r>
                        <a:rPr lang="en-GB" sz="1800" b="1" dirty="0">
                          <a:effectLst/>
                        </a:rPr>
                        <a:t>Legal evidence of ownership</a:t>
                      </a:r>
                    </a:p>
                  </a:txBody>
                  <a:tcPr marL="71437" marR="71437" marT="35719" marB="35719" anchor="ctr"/>
                </a:tc>
                <a:tc>
                  <a:txBody>
                    <a:bodyPr/>
                    <a:lstStyle/>
                    <a:p>
                      <a:r>
                        <a:rPr lang="en-GB" sz="1800" dirty="0">
                          <a:effectLst/>
                        </a:rPr>
                        <a:t>Shares</a:t>
                      </a:r>
                    </a:p>
                  </a:txBody>
                  <a:tcPr marL="71437" marR="71437" marT="35719" marB="35719" anchor="ctr"/>
                </a:tc>
                <a:tc>
                  <a:txBody>
                    <a:bodyPr/>
                    <a:lstStyle/>
                    <a:p>
                      <a:r>
                        <a:rPr lang="en-GB" sz="1800">
                          <a:effectLst/>
                        </a:rPr>
                        <a:t>Shares</a:t>
                      </a:r>
                    </a:p>
                  </a:txBody>
                  <a:tcPr marL="71437" marR="71437" marT="35719" marB="35719" anchor="ctr"/>
                </a:tc>
                <a:tc>
                  <a:txBody>
                    <a:bodyPr/>
                    <a:lstStyle/>
                    <a:p>
                      <a:r>
                        <a:rPr lang="en-GB" sz="1800">
                          <a:effectLst/>
                        </a:rPr>
                        <a:t>/</a:t>
                      </a:r>
                    </a:p>
                  </a:txBody>
                  <a:tcPr marL="71437" marR="71437" marT="35719" marB="35719" anchor="ctr"/>
                </a:tc>
                <a:extLst>
                  <a:ext uri="{0D108BD9-81ED-4DB2-BD59-A6C34878D82A}">
                    <a16:rowId xmlns:a16="http://schemas.microsoft.com/office/drawing/2014/main" val="4286141931"/>
                  </a:ext>
                </a:extLst>
              </a:tr>
              <a:tr h="325390">
                <a:tc>
                  <a:txBody>
                    <a:bodyPr/>
                    <a:lstStyle/>
                    <a:p>
                      <a:r>
                        <a:rPr lang="en-GB" sz="1800" b="1">
                          <a:effectLst/>
                        </a:rPr>
                        <a:t>Eligible to be listed?</a:t>
                      </a:r>
                    </a:p>
                  </a:txBody>
                  <a:tcPr marL="71437" marR="71437" marT="35719" marB="35719" anchor="ctr"/>
                </a:tc>
                <a:tc>
                  <a:txBody>
                    <a:bodyPr/>
                    <a:lstStyle/>
                    <a:p>
                      <a:r>
                        <a:rPr lang="en-GB" sz="1800">
                          <a:effectLst/>
                        </a:rPr>
                        <a:t>Yes</a:t>
                      </a:r>
                    </a:p>
                  </a:txBody>
                  <a:tcPr marL="71437" marR="71437" marT="35719" marB="35719" anchor="ctr"/>
                </a:tc>
                <a:tc>
                  <a:txBody>
                    <a:bodyPr/>
                    <a:lstStyle/>
                    <a:p>
                      <a:r>
                        <a:rPr lang="en-GB" sz="1800">
                          <a:effectLst/>
                        </a:rPr>
                        <a:t>Yes</a:t>
                      </a:r>
                    </a:p>
                  </a:txBody>
                  <a:tcPr marL="71437" marR="71437" marT="35719" marB="35719" anchor="ctr"/>
                </a:tc>
                <a:tc>
                  <a:txBody>
                    <a:bodyPr/>
                    <a:lstStyle/>
                    <a:p>
                      <a:r>
                        <a:rPr lang="en-GB" sz="1800" b="1" dirty="0">
                          <a:effectLst/>
                        </a:rPr>
                        <a:t>No</a:t>
                      </a:r>
                    </a:p>
                  </a:txBody>
                  <a:tcPr marL="71437" marR="71437" marT="35719" marB="35719" anchor="ctr"/>
                </a:tc>
                <a:extLst>
                  <a:ext uri="{0D108BD9-81ED-4DB2-BD59-A6C34878D82A}">
                    <a16:rowId xmlns:a16="http://schemas.microsoft.com/office/drawing/2014/main" val="2552643312"/>
                  </a:ext>
                </a:extLst>
              </a:tr>
              <a:tr h="672292">
                <a:tc>
                  <a:txBody>
                    <a:bodyPr/>
                    <a:lstStyle/>
                    <a:p>
                      <a:r>
                        <a:rPr lang="en-GB" sz="1800" b="1">
                          <a:effectLst/>
                        </a:rPr>
                        <a:t>Supervisory board?</a:t>
                      </a:r>
                    </a:p>
                  </a:txBody>
                  <a:tcPr marL="71437" marR="71437" marT="35719" marB="35719" anchor="ctr"/>
                </a:tc>
                <a:tc>
                  <a:txBody>
                    <a:bodyPr/>
                    <a:lstStyle/>
                    <a:p>
                      <a:r>
                        <a:rPr lang="en-GB" sz="1800">
                          <a:effectLst/>
                        </a:rPr>
                        <a:t>Compulsory</a:t>
                      </a:r>
                    </a:p>
                  </a:txBody>
                  <a:tcPr marL="71437" marR="71437" marT="35719" marB="35719" anchor="ctr"/>
                </a:tc>
                <a:tc>
                  <a:txBody>
                    <a:bodyPr/>
                    <a:lstStyle/>
                    <a:p>
                      <a:r>
                        <a:rPr lang="en-GB" sz="1800">
                          <a:effectLst/>
                        </a:rPr>
                        <a:t>Compulsory</a:t>
                      </a:r>
                    </a:p>
                  </a:txBody>
                  <a:tcPr marL="71437" marR="71437" marT="35719" marB="35719" anchor="ctr"/>
                </a:tc>
                <a:tc>
                  <a:txBody>
                    <a:bodyPr/>
                    <a:lstStyle/>
                    <a:p>
                      <a:r>
                        <a:rPr lang="en-GB" sz="1800" dirty="0">
                          <a:effectLst/>
                        </a:rPr>
                        <a:t>Compulsory when the no. of employees &gt; 500</a:t>
                      </a:r>
                    </a:p>
                  </a:txBody>
                  <a:tcPr marL="71437" marR="71437" marT="35719" marB="35719" anchor="ctr"/>
                </a:tc>
                <a:extLst>
                  <a:ext uri="{0D108BD9-81ED-4DB2-BD59-A6C34878D82A}">
                    <a16:rowId xmlns:a16="http://schemas.microsoft.com/office/drawing/2014/main" val="2573534483"/>
                  </a:ext>
                </a:extLst>
              </a:tr>
              <a:tr h="1099870">
                <a:tc>
                  <a:txBody>
                    <a:bodyPr/>
                    <a:lstStyle/>
                    <a:p>
                      <a:r>
                        <a:rPr lang="en-GB" sz="1800" b="1" dirty="0">
                          <a:effectLst/>
                        </a:rPr>
                        <a:t>Can the supervisory board dismiss/appoint the management board?</a:t>
                      </a:r>
                    </a:p>
                  </a:txBody>
                  <a:tcPr marL="71437" marR="71437" marT="35719" marB="35719" anchor="ctr"/>
                </a:tc>
                <a:tc>
                  <a:txBody>
                    <a:bodyPr/>
                    <a:lstStyle/>
                    <a:p>
                      <a:r>
                        <a:rPr lang="en-GB" sz="1800">
                          <a:effectLst/>
                        </a:rPr>
                        <a:t>Yes</a:t>
                      </a:r>
                    </a:p>
                  </a:txBody>
                  <a:tcPr marL="71437" marR="71437" marT="35719" marB="35719" anchor="ctr"/>
                </a:tc>
                <a:tc>
                  <a:txBody>
                    <a:bodyPr/>
                    <a:lstStyle/>
                    <a:p>
                      <a:r>
                        <a:rPr lang="en-GB" sz="1800">
                          <a:effectLst/>
                        </a:rPr>
                        <a:t>Yes</a:t>
                      </a:r>
                    </a:p>
                  </a:txBody>
                  <a:tcPr marL="71437" marR="71437" marT="35719" marB="35719" anchor="ctr"/>
                </a:tc>
                <a:tc>
                  <a:txBody>
                    <a:bodyPr/>
                    <a:lstStyle/>
                    <a:p>
                      <a:r>
                        <a:rPr lang="en-GB" sz="1800" dirty="0">
                          <a:effectLst/>
                        </a:rPr>
                        <a:t>No</a:t>
                      </a:r>
                    </a:p>
                  </a:txBody>
                  <a:tcPr marL="71437" marR="71437" marT="35719" marB="35719" anchor="ctr"/>
                </a:tc>
                <a:extLst>
                  <a:ext uri="{0D108BD9-81ED-4DB2-BD59-A6C34878D82A}">
                    <a16:rowId xmlns:a16="http://schemas.microsoft.com/office/drawing/2014/main" val="3441336230"/>
                  </a:ext>
                </a:extLst>
              </a:tr>
            </a:tbl>
          </a:graphicData>
        </a:graphic>
      </p:graphicFrame>
    </p:spTree>
    <p:extLst>
      <p:ext uri="{BB962C8B-B14F-4D97-AF65-F5344CB8AC3E}">
        <p14:creationId xmlns:p14="http://schemas.microsoft.com/office/powerpoint/2010/main" val="4769243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F4ADC-D9C5-0387-3B93-F9534B4C0BD9}"/>
              </a:ext>
            </a:extLst>
          </p:cNvPr>
          <p:cNvSpPr>
            <a:spLocks noGrp="1"/>
          </p:cNvSpPr>
          <p:nvPr>
            <p:ph type="title"/>
          </p:nvPr>
        </p:nvSpPr>
        <p:spPr/>
        <p:txBody>
          <a:bodyPr/>
          <a:lstStyle/>
          <a:p>
            <a:r>
              <a:rPr lang="en-GB" dirty="0"/>
              <a:t>Overview</a:t>
            </a:r>
          </a:p>
        </p:txBody>
      </p:sp>
      <p:sp>
        <p:nvSpPr>
          <p:cNvPr id="3" name="Slide Number Placeholder 2">
            <a:extLst>
              <a:ext uri="{FF2B5EF4-FFF2-40B4-BE49-F238E27FC236}">
                <a16:creationId xmlns:a16="http://schemas.microsoft.com/office/drawing/2014/main" id="{44B7D26C-BDA5-9F38-01BD-FD84C0DE9071}"/>
              </a:ext>
            </a:extLst>
          </p:cNvPr>
          <p:cNvSpPr>
            <a:spLocks noGrp="1"/>
          </p:cNvSpPr>
          <p:nvPr>
            <p:ph type="sldNum" sz="quarter" idx="12"/>
          </p:nvPr>
        </p:nvSpPr>
        <p:spPr/>
        <p:txBody>
          <a:bodyPr/>
          <a:lstStyle/>
          <a:p>
            <a:fld id="{F38DF745-7D3F-47F4-83A3-874385CFAA69}" type="slidenum">
              <a:rPr lang="en-US" smtClean="0"/>
              <a:pPr/>
              <a:t>39</a:t>
            </a:fld>
            <a:endParaRPr lang="en-US"/>
          </a:p>
        </p:txBody>
      </p:sp>
      <p:sp>
        <p:nvSpPr>
          <p:cNvPr id="4" name="Content Placeholder 3">
            <a:extLst>
              <a:ext uri="{FF2B5EF4-FFF2-40B4-BE49-F238E27FC236}">
                <a16:creationId xmlns:a16="http://schemas.microsoft.com/office/drawing/2014/main" id="{157AFF79-E6FF-4BB3-9172-ABEE52D38C56}"/>
              </a:ext>
            </a:extLst>
          </p:cNvPr>
          <p:cNvSpPr>
            <a:spLocks noGrp="1"/>
          </p:cNvSpPr>
          <p:nvPr>
            <p:ph sz="quarter" idx="1"/>
          </p:nvPr>
        </p:nvSpPr>
        <p:spPr/>
        <p:txBody>
          <a:bodyPr/>
          <a:lstStyle/>
          <a:p>
            <a:r>
              <a:rPr lang="en-GB" dirty="0"/>
              <a:t>Banks can only place representatives on supervisory boards for these specific types of companies. Their influence doesn’t extend to Germany's many smaller or privately-held businesses.</a:t>
            </a:r>
          </a:p>
        </p:txBody>
      </p:sp>
    </p:spTree>
    <p:extLst>
      <p:ext uri="{BB962C8B-B14F-4D97-AF65-F5344CB8AC3E}">
        <p14:creationId xmlns:p14="http://schemas.microsoft.com/office/powerpoint/2010/main" val="28001660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55477B-46CD-0CED-6DD1-3D16EAA511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853E1D-D0DE-4666-BAE6-89EBA19C2475}"/>
              </a:ext>
            </a:extLst>
          </p:cNvPr>
          <p:cNvSpPr>
            <a:spLocks noGrp="1"/>
          </p:cNvSpPr>
          <p:nvPr>
            <p:ph type="title"/>
          </p:nvPr>
        </p:nvSpPr>
        <p:spPr/>
        <p:txBody>
          <a:bodyPr/>
          <a:lstStyle/>
          <a:p>
            <a:r>
              <a:rPr lang="en-GB" dirty="0"/>
              <a:t>Ownership Concentration</a:t>
            </a:r>
          </a:p>
        </p:txBody>
      </p:sp>
      <p:sp>
        <p:nvSpPr>
          <p:cNvPr id="3" name="Slide Number Placeholder 2">
            <a:extLst>
              <a:ext uri="{FF2B5EF4-FFF2-40B4-BE49-F238E27FC236}">
                <a16:creationId xmlns:a16="http://schemas.microsoft.com/office/drawing/2014/main" id="{B9AC870D-14E8-1FEE-FAEC-ED78DA77F16D}"/>
              </a:ext>
            </a:extLst>
          </p:cNvPr>
          <p:cNvSpPr>
            <a:spLocks noGrp="1"/>
          </p:cNvSpPr>
          <p:nvPr>
            <p:ph type="sldNum" sz="quarter" idx="12"/>
          </p:nvPr>
        </p:nvSpPr>
        <p:spPr/>
        <p:txBody>
          <a:bodyPr/>
          <a:lstStyle/>
          <a:p>
            <a:fld id="{F38DF745-7D3F-47F4-83A3-874385CFAA69}" type="slidenum">
              <a:rPr lang="en-US" smtClean="0"/>
              <a:pPr/>
              <a:t>40</a:t>
            </a:fld>
            <a:endParaRPr lang="en-US"/>
          </a:p>
        </p:txBody>
      </p:sp>
      <p:sp>
        <p:nvSpPr>
          <p:cNvPr id="4" name="Content Placeholder 3">
            <a:extLst>
              <a:ext uri="{FF2B5EF4-FFF2-40B4-BE49-F238E27FC236}">
                <a16:creationId xmlns:a16="http://schemas.microsoft.com/office/drawing/2014/main" id="{C2955119-4774-F923-50C6-BC0A4C000B3D}"/>
              </a:ext>
            </a:extLst>
          </p:cNvPr>
          <p:cNvSpPr>
            <a:spLocks noGrp="1"/>
          </p:cNvSpPr>
          <p:nvPr>
            <p:ph sz="quarter" idx="1"/>
          </p:nvPr>
        </p:nvSpPr>
        <p:spPr/>
        <p:txBody>
          <a:bodyPr/>
          <a:lstStyle/>
          <a:p>
            <a:r>
              <a:rPr lang="en-GB" dirty="0"/>
              <a:t>Important decisions (e.g. changes in the company’s statutes, changes in equity capital, and mergers and liquidations) are made by vote at the shareholders’ general meeting.</a:t>
            </a:r>
          </a:p>
          <a:p>
            <a:r>
              <a:rPr lang="en-GB" dirty="0"/>
              <a:t>75% majority</a:t>
            </a:r>
          </a:p>
        </p:txBody>
      </p:sp>
      <p:sp>
        <p:nvSpPr>
          <p:cNvPr id="5" name="Rectangle 4">
            <a:extLst>
              <a:ext uri="{FF2B5EF4-FFF2-40B4-BE49-F238E27FC236}">
                <a16:creationId xmlns:a16="http://schemas.microsoft.com/office/drawing/2014/main" id="{BFE70D61-CCFA-8433-53CC-FD1799745389}"/>
              </a:ext>
            </a:extLst>
          </p:cNvPr>
          <p:cNvSpPr/>
          <p:nvPr/>
        </p:nvSpPr>
        <p:spPr>
          <a:xfrm>
            <a:off x="3491880" y="3645024"/>
            <a:ext cx="1368152" cy="2736304"/>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a:extLst>
              <a:ext uri="{FF2B5EF4-FFF2-40B4-BE49-F238E27FC236}">
                <a16:creationId xmlns:a16="http://schemas.microsoft.com/office/drawing/2014/main" id="{42951C22-3E9E-2169-2F81-C029B72F1CE0}"/>
              </a:ext>
            </a:extLst>
          </p:cNvPr>
          <p:cNvCxnSpPr/>
          <p:nvPr/>
        </p:nvCxnSpPr>
        <p:spPr>
          <a:xfrm>
            <a:off x="3491880" y="4365104"/>
            <a:ext cx="1368152"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9" name="Right Brace 8">
            <a:extLst>
              <a:ext uri="{FF2B5EF4-FFF2-40B4-BE49-F238E27FC236}">
                <a16:creationId xmlns:a16="http://schemas.microsoft.com/office/drawing/2014/main" id="{EBFD7716-689F-E9D4-880B-6F153140B506}"/>
              </a:ext>
            </a:extLst>
          </p:cNvPr>
          <p:cNvSpPr/>
          <p:nvPr/>
        </p:nvSpPr>
        <p:spPr>
          <a:xfrm>
            <a:off x="5148064" y="3645024"/>
            <a:ext cx="360040" cy="720076"/>
          </a:xfrm>
          <a:prstGeom prst="rightBrace">
            <a:avLst>
              <a:gd name="adj1" fmla="val 30908"/>
              <a:gd name="adj2" fmla="val 50000"/>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TextBox 9">
            <a:extLst>
              <a:ext uri="{FF2B5EF4-FFF2-40B4-BE49-F238E27FC236}">
                <a16:creationId xmlns:a16="http://schemas.microsoft.com/office/drawing/2014/main" id="{7A5350B2-1C04-5104-FA00-6B336612803F}"/>
              </a:ext>
            </a:extLst>
          </p:cNvPr>
          <p:cNvSpPr txBox="1"/>
          <p:nvPr/>
        </p:nvSpPr>
        <p:spPr>
          <a:xfrm>
            <a:off x="3707904" y="3820408"/>
            <a:ext cx="936104" cy="400110"/>
          </a:xfrm>
          <a:prstGeom prst="rect">
            <a:avLst/>
          </a:prstGeom>
          <a:noFill/>
        </p:spPr>
        <p:txBody>
          <a:bodyPr wrap="square" rtlCol="0">
            <a:spAutoFit/>
          </a:bodyPr>
          <a:lstStyle/>
          <a:p>
            <a:pPr algn="ctr"/>
            <a:r>
              <a:rPr lang="en-GB" sz="2000" b="1" dirty="0"/>
              <a:t>25%</a:t>
            </a:r>
          </a:p>
        </p:txBody>
      </p:sp>
      <p:sp>
        <p:nvSpPr>
          <p:cNvPr id="11" name="TextBox 10">
            <a:extLst>
              <a:ext uri="{FF2B5EF4-FFF2-40B4-BE49-F238E27FC236}">
                <a16:creationId xmlns:a16="http://schemas.microsoft.com/office/drawing/2014/main" id="{8C6125AA-4270-6FF1-BD0E-97787D9DAD3A}"/>
              </a:ext>
            </a:extLst>
          </p:cNvPr>
          <p:cNvSpPr txBox="1"/>
          <p:nvPr/>
        </p:nvSpPr>
        <p:spPr>
          <a:xfrm>
            <a:off x="3707904" y="5135145"/>
            <a:ext cx="936104" cy="400110"/>
          </a:xfrm>
          <a:prstGeom prst="rect">
            <a:avLst/>
          </a:prstGeom>
          <a:noFill/>
        </p:spPr>
        <p:txBody>
          <a:bodyPr wrap="square" rtlCol="0">
            <a:spAutoFit/>
          </a:bodyPr>
          <a:lstStyle/>
          <a:p>
            <a:pPr algn="ctr"/>
            <a:r>
              <a:rPr lang="en-GB" sz="2000" b="1" dirty="0"/>
              <a:t>75%</a:t>
            </a:r>
          </a:p>
        </p:txBody>
      </p:sp>
      <p:sp>
        <p:nvSpPr>
          <p:cNvPr id="12" name="TextBox 11">
            <a:extLst>
              <a:ext uri="{FF2B5EF4-FFF2-40B4-BE49-F238E27FC236}">
                <a16:creationId xmlns:a16="http://schemas.microsoft.com/office/drawing/2014/main" id="{6F8C8D71-9051-95D0-EC36-668AD5E8151C}"/>
              </a:ext>
            </a:extLst>
          </p:cNvPr>
          <p:cNvSpPr txBox="1"/>
          <p:nvPr/>
        </p:nvSpPr>
        <p:spPr>
          <a:xfrm>
            <a:off x="5580112" y="3555276"/>
            <a:ext cx="2664296" cy="923330"/>
          </a:xfrm>
          <a:prstGeom prst="rect">
            <a:avLst/>
          </a:prstGeom>
          <a:noFill/>
        </p:spPr>
        <p:txBody>
          <a:bodyPr wrap="square" rtlCol="0">
            <a:spAutoFit/>
          </a:bodyPr>
          <a:lstStyle/>
          <a:p>
            <a:r>
              <a:rPr lang="en-GB" dirty="0"/>
              <a:t>A shareholder with 25% of the voting equity can block decision</a:t>
            </a:r>
          </a:p>
        </p:txBody>
      </p:sp>
    </p:spTree>
    <p:extLst>
      <p:ext uri="{BB962C8B-B14F-4D97-AF65-F5344CB8AC3E}">
        <p14:creationId xmlns:p14="http://schemas.microsoft.com/office/powerpoint/2010/main" val="2376372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695CC6-93AF-D92C-A8B0-BEB57B0F22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4C03F5-5AB1-3586-C86B-FE1A8654C0C7}"/>
              </a:ext>
            </a:extLst>
          </p:cNvPr>
          <p:cNvSpPr>
            <a:spLocks noGrp="1"/>
          </p:cNvSpPr>
          <p:nvPr>
            <p:ph type="title"/>
          </p:nvPr>
        </p:nvSpPr>
        <p:spPr/>
        <p:txBody>
          <a:bodyPr/>
          <a:lstStyle/>
          <a:p>
            <a:r>
              <a:rPr lang="en-GB" dirty="0"/>
              <a:t>Ownership Concentration</a:t>
            </a:r>
          </a:p>
        </p:txBody>
      </p:sp>
      <p:sp>
        <p:nvSpPr>
          <p:cNvPr id="3" name="Slide Number Placeholder 2">
            <a:extLst>
              <a:ext uri="{FF2B5EF4-FFF2-40B4-BE49-F238E27FC236}">
                <a16:creationId xmlns:a16="http://schemas.microsoft.com/office/drawing/2014/main" id="{B681660F-95C7-6C41-95CF-12AC0E18731F}"/>
              </a:ext>
            </a:extLst>
          </p:cNvPr>
          <p:cNvSpPr>
            <a:spLocks noGrp="1"/>
          </p:cNvSpPr>
          <p:nvPr>
            <p:ph type="sldNum" sz="quarter" idx="12"/>
          </p:nvPr>
        </p:nvSpPr>
        <p:spPr/>
        <p:txBody>
          <a:bodyPr/>
          <a:lstStyle/>
          <a:p>
            <a:fld id="{F38DF745-7D3F-47F4-83A3-874385CFAA69}" type="slidenum">
              <a:rPr lang="en-US" smtClean="0"/>
              <a:pPr/>
              <a:t>41</a:t>
            </a:fld>
            <a:endParaRPr lang="en-US"/>
          </a:p>
        </p:txBody>
      </p:sp>
      <p:sp>
        <p:nvSpPr>
          <p:cNvPr id="4" name="Content Placeholder 3">
            <a:extLst>
              <a:ext uri="{FF2B5EF4-FFF2-40B4-BE49-F238E27FC236}">
                <a16:creationId xmlns:a16="http://schemas.microsoft.com/office/drawing/2014/main" id="{F8DC10EE-74FC-5C84-D69D-292C856653F0}"/>
              </a:ext>
            </a:extLst>
          </p:cNvPr>
          <p:cNvSpPr>
            <a:spLocks noGrp="1"/>
          </p:cNvSpPr>
          <p:nvPr>
            <p:ph sz="quarter" idx="1"/>
          </p:nvPr>
        </p:nvSpPr>
        <p:spPr/>
        <p:txBody>
          <a:bodyPr/>
          <a:lstStyle/>
          <a:p>
            <a:r>
              <a:rPr lang="en-GB" dirty="0"/>
              <a:t>Franks and Mayer (1995)</a:t>
            </a:r>
          </a:p>
          <a:p>
            <a:pPr lvl="1"/>
            <a:r>
              <a:rPr lang="en-GB" dirty="0"/>
              <a:t>In 1990, nearly </a:t>
            </a:r>
            <a:r>
              <a:rPr lang="en-GB" b="1" dirty="0"/>
              <a:t>85%</a:t>
            </a:r>
            <a:r>
              <a:rPr lang="en-GB" dirty="0"/>
              <a:t> of the 170 largest listed German companies had a single shareholder with an ownership stake of at least 25% of the share capital</a:t>
            </a:r>
          </a:p>
          <a:p>
            <a:pPr lvl="1"/>
            <a:r>
              <a:rPr lang="en-GB" dirty="0"/>
              <a:t>This number is 16% for the UK</a:t>
            </a:r>
          </a:p>
          <a:p>
            <a:r>
              <a:rPr lang="en-GB" dirty="0"/>
              <a:t>Rojahn and </a:t>
            </a:r>
            <a:r>
              <a:rPr lang="en-GB" dirty="0" err="1"/>
              <a:t>Zechser</a:t>
            </a:r>
            <a:r>
              <a:rPr lang="en-GB" dirty="0"/>
              <a:t> (2021)</a:t>
            </a:r>
          </a:p>
          <a:p>
            <a:pPr lvl="1"/>
            <a:r>
              <a:rPr lang="en-GB" dirty="0"/>
              <a:t>Companies listed on the German Prime Standard from 2007 to 2017</a:t>
            </a:r>
          </a:p>
          <a:p>
            <a:pPr lvl="1"/>
            <a:r>
              <a:rPr lang="en-GB" dirty="0"/>
              <a:t>The median holding of the largest shareholder is 25.33% of all shares outstanding</a:t>
            </a:r>
          </a:p>
        </p:txBody>
      </p:sp>
    </p:spTree>
    <p:extLst>
      <p:ext uri="{BB962C8B-B14F-4D97-AF65-F5344CB8AC3E}">
        <p14:creationId xmlns:p14="http://schemas.microsoft.com/office/powerpoint/2010/main" val="10854980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3A5F3-DA82-342E-95A3-E9E0202E046C}"/>
              </a:ext>
            </a:extLst>
          </p:cNvPr>
          <p:cNvSpPr>
            <a:spLocks noGrp="1"/>
          </p:cNvSpPr>
          <p:nvPr>
            <p:ph type="title"/>
          </p:nvPr>
        </p:nvSpPr>
        <p:spPr/>
        <p:txBody>
          <a:bodyPr/>
          <a:lstStyle/>
          <a:p>
            <a:r>
              <a:rPr lang="en-GB" dirty="0"/>
              <a:t>Ownership Concentration</a:t>
            </a:r>
          </a:p>
        </p:txBody>
      </p:sp>
      <p:sp>
        <p:nvSpPr>
          <p:cNvPr id="3" name="Slide Number Placeholder 2">
            <a:extLst>
              <a:ext uri="{FF2B5EF4-FFF2-40B4-BE49-F238E27FC236}">
                <a16:creationId xmlns:a16="http://schemas.microsoft.com/office/drawing/2014/main" id="{0A71BE0D-419A-D4BC-2E84-154D9BEE9643}"/>
              </a:ext>
            </a:extLst>
          </p:cNvPr>
          <p:cNvSpPr>
            <a:spLocks noGrp="1"/>
          </p:cNvSpPr>
          <p:nvPr>
            <p:ph type="sldNum" sz="quarter" idx="12"/>
          </p:nvPr>
        </p:nvSpPr>
        <p:spPr/>
        <p:txBody>
          <a:bodyPr/>
          <a:lstStyle/>
          <a:p>
            <a:fld id="{F38DF745-7D3F-47F4-83A3-874385CFAA69}" type="slidenum">
              <a:rPr lang="en-US" smtClean="0"/>
              <a:pPr/>
              <a:t>42</a:t>
            </a:fld>
            <a:endParaRPr lang="en-US"/>
          </a:p>
        </p:txBody>
      </p:sp>
      <p:graphicFrame>
        <p:nvGraphicFramePr>
          <p:cNvPr id="7" name="Content Placeholder 6">
            <a:extLst>
              <a:ext uri="{FF2B5EF4-FFF2-40B4-BE49-F238E27FC236}">
                <a16:creationId xmlns:a16="http://schemas.microsoft.com/office/drawing/2014/main" id="{2178E36C-C7CB-EC8E-C3B6-7BEAC6ABCF9E}"/>
              </a:ext>
            </a:extLst>
          </p:cNvPr>
          <p:cNvGraphicFramePr>
            <a:graphicFrameLocks noGrp="1"/>
          </p:cNvGraphicFramePr>
          <p:nvPr>
            <p:ph sz="quarter" idx="1"/>
            <p:extLst>
              <p:ext uri="{D42A27DB-BD31-4B8C-83A1-F6EECF244321}">
                <p14:modId xmlns:p14="http://schemas.microsoft.com/office/powerpoint/2010/main" val="1058671870"/>
              </p:ext>
            </p:extLst>
          </p:nvPr>
        </p:nvGraphicFramePr>
        <p:xfrm>
          <a:off x="914400" y="1522801"/>
          <a:ext cx="7772400" cy="5002544"/>
        </p:xfrm>
        <a:graphic>
          <a:graphicData uri="http://schemas.openxmlformats.org/drawingml/2006/chart">
            <c:chart xmlns:c="http://schemas.openxmlformats.org/drawingml/2006/chart" xmlns:r="http://schemas.openxmlformats.org/officeDocument/2006/relationships" r:id="rId2"/>
          </a:graphicData>
        </a:graphic>
      </p:graphicFrame>
      <p:sp>
        <p:nvSpPr>
          <p:cNvPr id="8" name="TextBox 7">
            <a:extLst>
              <a:ext uri="{FF2B5EF4-FFF2-40B4-BE49-F238E27FC236}">
                <a16:creationId xmlns:a16="http://schemas.microsoft.com/office/drawing/2014/main" id="{2E2E2295-F79F-728B-945E-82CC7AB623EE}"/>
              </a:ext>
            </a:extLst>
          </p:cNvPr>
          <p:cNvSpPr txBox="1"/>
          <p:nvPr/>
        </p:nvSpPr>
        <p:spPr>
          <a:xfrm>
            <a:off x="1065040" y="6148393"/>
            <a:ext cx="2808312" cy="307777"/>
          </a:xfrm>
          <a:prstGeom prst="rect">
            <a:avLst/>
          </a:prstGeom>
          <a:noFill/>
        </p:spPr>
        <p:txBody>
          <a:bodyPr wrap="square" rtlCol="0">
            <a:spAutoFit/>
          </a:bodyPr>
          <a:lstStyle/>
          <a:p>
            <a:r>
              <a:rPr lang="en-US" sz="1400" i="1" dirty="0"/>
              <a:t>Source: Rojahn and </a:t>
            </a:r>
            <a:r>
              <a:rPr lang="en-US" sz="1400" i="1" dirty="0" err="1"/>
              <a:t>Zechser</a:t>
            </a:r>
            <a:r>
              <a:rPr lang="en-US" sz="1400" i="1" dirty="0"/>
              <a:t> (2021)</a:t>
            </a:r>
            <a:endParaRPr lang="en-GB" sz="1400" i="1" dirty="0"/>
          </a:p>
        </p:txBody>
      </p:sp>
    </p:spTree>
    <p:extLst>
      <p:ext uri="{BB962C8B-B14F-4D97-AF65-F5344CB8AC3E}">
        <p14:creationId xmlns:p14="http://schemas.microsoft.com/office/powerpoint/2010/main" val="30931477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43B6F2-16CE-046F-8E5F-D820D2F599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BB3B4F-46E1-596F-58D5-E6630A0DBE13}"/>
              </a:ext>
            </a:extLst>
          </p:cNvPr>
          <p:cNvSpPr>
            <a:spLocks noGrp="1"/>
          </p:cNvSpPr>
          <p:nvPr>
            <p:ph type="title"/>
          </p:nvPr>
        </p:nvSpPr>
        <p:spPr/>
        <p:txBody>
          <a:bodyPr/>
          <a:lstStyle/>
          <a:p>
            <a:r>
              <a:rPr lang="en-GB" dirty="0"/>
              <a:t>Ownership Concentration</a:t>
            </a:r>
          </a:p>
        </p:txBody>
      </p:sp>
      <p:sp>
        <p:nvSpPr>
          <p:cNvPr id="3" name="Slide Number Placeholder 2">
            <a:extLst>
              <a:ext uri="{FF2B5EF4-FFF2-40B4-BE49-F238E27FC236}">
                <a16:creationId xmlns:a16="http://schemas.microsoft.com/office/drawing/2014/main" id="{CEB06BFF-0FC8-A491-57F2-B55FBA6C6ACF}"/>
              </a:ext>
            </a:extLst>
          </p:cNvPr>
          <p:cNvSpPr>
            <a:spLocks noGrp="1"/>
          </p:cNvSpPr>
          <p:nvPr>
            <p:ph type="sldNum" sz="quarter" idx="12"/>
          </p:nvPr>
        </p:nvSpPr>
        <p:spPr/>
        <p:txBody>
          <a:bodyPr/>
          <a:lstStyle/>
          <a:p>
            <a:fld id="{F38DF745-7D3F-47F4-83A3-874385CFAA69}" type="slidenum">
              <a:rPr lang="en-US" smtClean="0"/>
              <a:pPr/>
              <a:t>43</a:t>
            </a:fld>
            <a:endParaRPr lang="en-US"/>
          </a:p>
        </p:txBody>
      </p:sp>
      <p:sp>
        <p:nvSpPr>
          <p:cNvPr id="4" name="Content Placeholder 3">
            <a:extLst>
              <a:ext uri="{FF2B5EF4-FFF2-40B4-BE49-F238E27FC236}">
                <a16:creationId xmlns:a16="http://schemas.microsoft.com/office/drawing/2014/main" id="{9197B072-4274-A602-F256-47B429ADA866}"/>
              </a:ext>
            </a:extLst>
          </p:cNvPr>
          <p:cNvSpPr>
            <a:spLocks noGrp="1"/>
          </p:cNvSpPr>
          <p:nvPr>
            <p:ph sz="quarter" idx="1"/>
          </p:nvPr>
        </p:nvSpPr>
        <p:spPr/>
        <p:txBody>
          <a:bodyPr/>
          <a:lstStyle/>
          <a:p>
            <a:r>
              <a:rPr lang="en-GB" dirty="0"/>
              <a:t>Any benefit of concentrated ownership?</a:t>
            </a:r>
          </a:p>
          <a:p>
            <a:pPr lvl="1"/>
            <a:r>
              <a:rPr lang="en-GB" dirty="0"/>
              <a:t>Think about the free-riding problem and monitoring cost issues presented in Anglo-Saxon model where ownership is </a:t>
            </a:r>
            <a:r>
              <a:rPr lang="en-US" altLang="zh-CN" dirty="0"/>
              <a:t>dispersed</a:t>
            </a:r>
          </a:p>
          <a:p>
            <a:endParaRPr lang="en-US" dirty="0"/>
          </a:p>
          <a:p>
            <a:r>
              <a:rPr lang="en-US" dirty="0"/>
              <a:t>Any downside of concentrated ownership?</a:t>
            </a:r>
          </a:p>
          <a:p>
            <a:pPr lvl="1"/>
            <a:r>
              <a:rPr lang="en-US" dirty="0"/>
              <a:t>Large shareholder vs small shareholder</a:t>
            </a:r>
            <a:endParaRPr lang="en-GB" dirty="0"/>
          </a:p>
        </p:txBody>
      </p:sp>
    </p:spTree>
    <p:extLst>
      <p:ext uri="{BB962C8B-B14F-4D97-AF65-F5344CB8AC3E}">
        <p14:creationId xmlns:p14="http://schemas.microsoft.com/office/powerpoint/2010/main" val="4367460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26DD2-6178-7A16-EC0A-F4B42273E5C8}"/>
              </a:ext>
            </a:extLst>
          </p:cNvPr>
          <p:cNvSpPr>
            <a:spLocks noGrp="1"/>
          </p:cNvSpPr>
          <p:nvPr>
            <p:ph type="title"/>
          </p:nvPr>
        </p:nvSpPr>
        <p:spPr/>
        <p:txBody>
          <a:bodyPr/>
          <a:lstStyle/>
          <a:p>
            <a:r>
              <a:rPr lang="en-GB" dirty="0"/>
              <a:t>Formal Assessment 1: Essay</a:t>
            </a:r>
          </a:p>
        </p:txBody>
      </p:sp>
      <p:sp>
        <p:nvSpPr>
          <p:cNvPr id="3" name="Slide Number Placeholder 2">
            <a:extLst>
              <a:ext uri="{FF2B5EF4-FFF2-40B4-BE49-F238E27FC236}">
                <a16:creationId xmlns:a16="http://schemas.microsoft.com/office/drawing/2014/main" id="{63DB1A62-142A-6844-220F-FB5895EE3705}"/>
              </a:ext>
            </a:extLst>
          </p:cNvPr>
          <p:cNvSpPr>
            <a:spLocks noGrp="1"/>
          </p:cNvSpPr>
          <p:nvPr>
            <p:ph type="sldNum" sz="quarter" idx="12"/>
          </p:nvPr>
        </p:nvSpPr>
        <p:spPr/>
        <p:txBody>
          <a:bodyPr/>
          <a:lstStyle/>
          <a:p>
            <a:fld id="{F38DF745-7D3F-47F4-83A3-874385CFAA69}" type="slidenum">
              <a:rPr lang="en-US" smtClean="0"/>
              <a:pPr/>
              <a:t>44</a:t>
            </a:fld>
            <a:endParaRPr lang="en-US"/>
          </a:p>
        </p:txBody>
      </p:sp>
      <p:sp>
        <p:nvSpPr>
          <p:cNvPr id="4" name="Content Placeholder 3">
            <a:extLst>
              <a:ext uri="{FF2B5EF4-FFF2-40B4-BE49-F238E27FC236}">
                <a16:creationId xmlns:a16="http://schemas.microsoft.com/office/drawing/2014/main" id="{4ECE1AF9-2987-FC68-F0E4-CFA06BD5DD27}"/>
              </a:ext>
            </a:extLst>
          </p:cNvPr>
          <p:cNvSpPr>
            <a:spLocks noGrp="1"/>
          </p:cNvSpPr>
          <p:nvPr>
            <p:ph sz="quarter" idx="1"/>
          </p:nvPr>
        </p:nvSpPr>
        <p:spPr/>
        <p:txBody>
          <a:bodyPr/>
          <a:lstStyle/>
          <a:p>
            <a:r>
              <a:rPr lang="en-GB" dirty="0"/>
              <a:t>Goergen and </a:t>
            </a:r>
            <a:r>
              <a:rPr lang="en-GB" dirty="0" err="1"/>
              <a:t>Renneboog</a:t>
            </a:r>
            <a:r>
              <a:rPr lang="en-GB" dirty="0"/>
              <a:t> (2003) investigate the reasons for the differences in control between Germany and the UK.</a:t>
            </a:r>
          </a:p>
          <a:p>
            <a:r>
              <a:rPr lang="en-GB" dirty="0"/>
              <a:t>Formal assessment 1: essay</a:t>
            </a:r>
          </a:p>
          <a:p>
            <a:pPr marL="320040" lvl="1" indent="0">
              <a:buNone/>
            </a:pPr>
            <a:r>
              <a:rPr lang="en-GB" dirty="0"/>
              <a:t>	</a:t>
            </a:r>
            <a:r>
              <a:rPr lang="en-GB" b="1" dirty="0"/>
              <a:t> Assess how divergent shareholder protection explains variations in ownership structure between Anglo-Saxon and Rhineland corporate governance models. Explain the pros and cons of concentrated and dispersed ownership.</a:t>
            </a:r>
          </a:p>
          <a:p>
            <a:pPr marL="320040" lvl="1" indent="0">
              <a:buNone/>
            </a:pPr>
            <a:endParaRPr lang="en-GB" b="1" dirty="0"/>
          </a:p>
          <a:p>
            <a:pPr marL="320040" lvl="1" indent="0">
              <a:buNone/>
            </a:pPr>
            <a:r>
              <a:rPr lang="en-GB" b="1" dirty="0"/>
              <a:t>See the assessment note on Moodle for more details.</a:t>
            </a:r>
          </a:p>
        </p:txBody>
      </p:sp>
    </p:spTree>
    <p:extLst>
      <p:ext uri="{BB962C8B-B14F-4D97-AF65-F5344CB8AC3E}">
        <p14:creationId xmlns:p14="http://schemas.microsoft.com/office/powerpoint/2010/main" val="7772309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18C6CA-6296-12D8-EF07-6401274E51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EBAF10-FC5D-868F-ACB0-EBB5D7242EB2}"/>
              </a:ext>
            </a:extLst>
          </p:cNvPr>
          <p:cNvSpPr>
            <a:spLocks noGrp="1"/>
          </p:cNvSpPr>
          <p:nvPr>
            <p:ph type="title"/>
          </p:nvPr>
        </p:nvSpPr>
        <p:spPr/>
        <p:txBody>
          <a:bodyPr/>
          <a:lstStyle/>
          <a:p>
            <a:r>
              <a:rPr lang="en-GB" dirty="0"/>
              <a:t>Codetermination</a:t>
            </a:r>
          </a:p>
        </p:txBody>
      </p:sp>
      <p:sp>
        <p:nvSpPr>
          <p:cNvPr id="3" name="Slide Number Placeholder 2">
            <a:extLst>
              <a:ext uri="{FF2B5EF4-FFF2-40B4-BE49-F238E27FC236}">
                <a16:creationId xmlns:a16="http://schemas.microsoft.com/office/drawing/2014/main" id="{2AECDE9E-9B9D-A8E2-94C1-076D283D38F7}"/>
              </a:ext>
            </a:extLst>
          </p:cNvPr>
          <p:cNvSpPr>
            <a:spLocks noGrp="1"/>
          </p:cNvSpPr>
          <p:nvPr>
            <p:ph type="sldNum" sz="quarter" idx="12"/>
          </p:nvPr>
        </p:nvSpPr>
        <p:spPr/>
        <p:txBody>
          <a:bodyPr/>
          <a:lstStyle/>
          <a:p>
            <a:fld id="{F38DF745-7D3F-47F4-83A3-874385CFAA69}" type="slidenum">
              <a:rPr lang="en-US" smtClean="0"/>
              <a:pPr/>
              <a:t>45</a:t>
            </a:fld>
            <a:endParaRPr lang="en-US"/>
          </a:p>
        </p:txBody>
      </p:sp>
      <p:sp>
        <p:nvSpPr>
          <p:cNvPr id="4" name="Content Placeholder 3">
            <a:extLst>
              <a:ext uri="{FF2B5EF4-FFF2-40B4-BE49-F238E27FC236}">
                <a16:creationId xmlns:a16="http://schemas.microsoft.com/office/drawing/2014/main" id="{68FD444E-8F5B-3D9E-DF45-1D17F8FDE6D4}"/>
              </a:ext>
            </a:extLst>
          </p:cNvPr>
          <p:cNvSpPr>
            <a:spLocks noGrp="1"/>
          </p:cNvSpPr>
          <p:nvPr>
            <p:ph sz="quarter" idx="1"/>
          </p:nvPr>
        </p:nvSpPr>
        <p:spPr/>
        <p:txBody>
          <a:bodyPr/>
          <a:lstStyle/>
          <a:p>
            <a:r>
              <a:rPr lang="en-GB" dirty="0"/>
              <a:t>Sharing Power with Workers – stakeholder system</a:t>
            </a:r>
          </a:p>
          <a:p>
            <a:endParaRPr lang="en-GB" b="1" dirty="0"/>
          </a:p>
        </p:txBody>
      </p:sp>
      <p:pic>
        <p:nvPicPr>
          <p:cNvPr id="6" name="Picture 5">
            <a:extLst>
              <a:ext uri="{FF2B5EF4-FFF2-40B4-BE49-F238E27FC236}">
                <a16:creationId xmlns:a16="http://schemas.microsoft.com/office/drawing/2014/main" id="{49A1353F-2201-7526-B64E-DEFFA2BC9A94}"/>
              </a:ext>
            </a:extLst>
          </p:cNvPr>
          <p:cNvPicPr>
            <a:picLocks noChangeAspect="1"/>
          </p:cNvPicPr>
          <p:nvPr/>
        </p:nvPicPr>
        <p:blipFill>
          <a:blip r:embed="rId2"/>
          <a:stretch>
            <a:fillRect/>
          </a:stretch>
        </p:blipFill>
        <p:spPr>
          <a:xfrm>
            <a:off x="2663224" y="2273548"/>
            <a:ext cx="6408712" cy="4138672"/>
          </a:xfrm>
          <a:prstGeom prst="rect">
            <a:avLst/>
          </a:prstGeom>
        </p:spPr>
      </p:pic>
      <p:sp>
        <p:nvSpPr>
          <p:cNvPr id="7" name="TextBox 6">
            <a:extLst>
              <a:ext uri="{FF2B5EF4-FFF2-40B4-BE49-F238E27FC236}">
                <a16:creationId xmlns:a16="http://schemas.microsoft.com/office/drawing/2014/main" id="{8D772B7A-74BB-BB9C-3240-A6F22190BAB3}"/>
              </a:ext>
            </a:extLst>
          </p:cNvPr>
          <p:cNvSpPr txBox="1"/>
          <p:nvPr/>
        </p:nvSpPr>
        <p:spPr>
          <a:xfrm>
            <a:off x="374904" y="2708920"/>
            <a:ext cx="2288320" cy="2100575"/>
          </a:xfrm>
          <a:prstGeom prst="rect">
            <a:avLst/>
          </a:prstGeom>
          <a:noFill/>
        </p:spPr>
        <p:txBody>
          <a:bodyPr wrap="square" rtlCol="0">
            <a:spAutoFit/>
          </a:bodyPr>
          <a:lstStyle/>
          <a:p>
            <a:r>
              <a:rPr lang="en-GB" sz="2000" b="1" dirty="0" err="1"/>
              <a:t>Mitbestimmung</a:t>
            </a:r>
            <a:r>
              <a:rPr lang="en-GB" sz="2000" b="1" dirty="0"/>
              <a:t>:</a:t>
            </a:r>
            <a:r>
              <a:rPr lang="en-GB" sz="2000" dirty="0"/>
              <a:t> German for “codetermination”</a:t>
            </a:r>
          </a:p>
          <a:p>
            <a:endParaRPr lang="en-GB" sz="1050" dirty="0"/>
          </a:p>
          <a:p>
            <a:r>
              <a:rPr lang="en-GB" sz="2000" dirty="0"/>
              <a:t>Legal requirement for worker representation on corporate boards.</a:t>
            </a:r>
          </a:p>
        </p:txBody>
      </p:sp>
    </p:spTree>
    <p:extLst>
      <p:ext uri="{BB962C8B-B14F-4D97-AF65-F5344CB8AC3E}">
        <p14:creationId xmlns:p14="http://schemas.microsoft.com/office/powerpoint/2010/main" val="22599084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738BC1-1D41-5DAC-EB7C-1BE6E57E46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47F1C8-6EEA-076D-9E98-8CADA11005F9}"/>
              </a:ext>
            </a:extLst>
          </p:cNvPr>
          <p:cNvSpPr>
            <a:spLocks noGrp="1"/>
          </p:cNvSpPr>
          <p:nvPr>
            <p:ph type="title"/>
          </p:nvPr>
        </p:nvSpPr>
        <p:spPr/>
        <p:txBody>
          <a:bodyPr/>
          <a:lstStyle/>
          <a:p>
            <a:r>
              <a:rPr lang="en-GB" dirty="0"/>
              <a:t>Codetermination</a:t>
            </a:r>
          </a:p>
        </p:txBody>
      </p:sp>
      <p:sp>
        <p:nvSpPr>
          <p:cNvPr id="3" name="Slide Number Placeholder 2">
            <a:extLst>
              <a:ext uri="{FF2B5EF4-FFF2-40B4-BE49-F238E27FC236}">
                <a16:creationId xmlns:a16="http://schemas.microsoft.com/office/drawing/2014/main" id="{3E20AD2D-0C42-72D3-097A-D4AB82E4CDC6}"/>
              </a:ext>
            </a:extLst>
          </p:cNvPr>
          <p:cNvSpPr>
            <a:spLocks noGrp="1"/>
          </p:cNvSpPr>
          <p:nvPr>
            <p:ph type="sldNum" sz="quarter" idx="12"/>
          </p:nvPr>
        </p:nvSpPr>
        <p:spPr/>
        <p:txBody>
          <a:bodyPr/>
          <a:lstStyle/>
          <a:p>
            <a:fld id="{F38DF745-7D3F-47F4-83A3-874385CFAA69}" type="slidenum">
              <a:rPr lang="en-US" smtClean="0"/>
              <a:pPr/>
              <a:t>46</a:t>
            </a:fld>
            <a:endParaRPr lang="en-US"/>
          </a:p>
        </p:txBody>
      </p:sp>
      <p:sp>
        <p:nvSpPr>
          <p:cNvPr id="4" name="Content Placeholder 3">
            <a:extLst>
              <a:ext uri="{FF2B5EF4-FFF2-40B4-BE49-F238E27FC236}">
                <a16:creationId xmlns:a16="http://schemas.microsoft.com/office/drawing/2014/main" id="{028C7F64-3B2E-E9CD-B2E6-5435ECCDDDAA}"/>
              </a:ext>
            </a:extLst>
          </p:cNvPr>
          <p:cNvSpPr>
            <a:spLocks noGrp="1"/>
          </p:cNvSpPr>
          <p:nvPr>
            <p:ph sz="quarter" idx="1"/>
          </p:nvPr>
        </p:nvSpPr>
        <p:spPr>
          <a:xfrm>
            <a:off x="914400" y="1522800"/>
            <a:ext cx="7772400" cy="5144700"/>
          </a:xfrm>
        </p:spPr>
        <p:txBody>
          <a:bodyPr>
            <a:normAutofit lnSpcReduction="10000"/>
          </a:bodyPr>
          <a:lstStyle/>
          <a:p>
            <a:r>
              <a:rPr lang="en-GB" dirty="0"/>
              <a:t>50% of board seats in large firms (2,000+ employees) elected by workers</a:t>
            </a:r>
          </a:p>
          <a:p>
            <a:r>
              <a:rPr lang="en-GB" dirty="0"/>
              <a:t>Shareholders retain a </a:t>
            </a:r>
            <a:r>
              <a:rPr lang="en-GB" i="1" dirty="0"/>
              <a:t>slight majority control</a:t>
            </a:r>
            <a:r>
              <a:rPr lang="en-GB" dirty="0"/>
              <a:t> (e.g., 51% voting rights)</a:t>
            </a:r>
          </a:p>
          <a:p>
            <a:endParaRPr lang="en-GB" dirty="0"/>
          </a:p>
          <a:p>
            <a:endParaRPr lang="en-GB" dirty="0"/>
          </a:p>
          <a:p>
            <a:endParaRPr lang="en-GB" dirty="0"/>
          </a:p>
          <a:p>
            <a:endParaRPr lang="en-GB" dirty="0"/>
          </a:p>
          <a:p>
            <a:endParaRPr lang="en-GB" dirty="0"/>
          </a:p>
          <a:p>
            <a:endParaRPr lang="en-GB" dirty="0"/>
          </a:p>
          <a:p>
            <a:r>
              <a:rPr lang="en-GB" dirty="0"/>
              <a:t>Key point: German workers cannot be “easily dismissed” in decision-making.</a:t>
            </a:r>
          </a:p>
        </p:txBody>
      </p:sp>
      <p:graphicFrame>
        <p:nvGraphicFramePr>
          <p:cNvPr id="5" name="Table 4">
            <a:extLst>
              <a:ext uri="{FF2B5EF4-FFF2-40B4-BE49-F238E27FC236}">
                <a16:creationId xmlns:a16="http://schemas.microsoft.com/office/drawing/2014/main" id="{6980FC4D-F201-0D67-DCE6-42AAEDD58169}"/>
              </a:ext>
            </a:extLst>
          </p:cNvPr>
          <p:cNvGraphicFramePr>
            <a:graphicFrameLocks noGrp="1"/>
          </p:cNvGraphicFramePr>
          <p:nvPr>
            <p:extLst>
              <p:ext uri="{D42A27DB-BD31-4B8C-83A1-F6EECF244321}">
                <p14:modId xmlns:p14="http://schemas.microsoft.com/office/powerpoint/2010/main" val="817245470"/>
              </p:ext>
            </p:extLst>
          </p:nvPr>
        </p:nvGraphicFramePr>
        <p:xfrm>
          <a:off x="853200" y="3261712"/>
          <a:ext cx="7772399" cy="2255520"/>
        </p:xfrm>
        <a:graphic>
          <a:graphicData uri="http://schemas.openxmlformats.org/drawingml/2006/table">
            <a:tbl>
              <a:tblPr>
                <a:tableStyleId>{775DCB02-9BB8-47FD-8907-85C794F793BA}</a:tableStyleId>
              </a:tblPr>
              <a:tblGrid>
                <a:gridCol w="2734733">
                  <a:extLst>
                    <a:ext uri="{9D8B030D-6E8A-4147-A177-3AD203B41FA5}">
                      <a16:colId xmlns:a16="http://schemas.microsoft.com/office/drawing/2014/main" val="512100448"/>
                    </a:ext>
                  </a:extLst>
                </a:gridCol>
                <a:gridCol w="2518833">
                  <a:extLst>
                    <a:ext uri="{9D8B030D-6E8A-4147-A177-3AD203B41FA5}">
                      <a16:colId xmlns:a16="http://schemas.microsoft.com/office/drawing/2014/main" val="1389528066"/>
                    </a:ext>
                  </a:extLst>
                </a:gridCol>
                <a:gridCol w="2518833">
                  <a:extLst>
                    <a:ext uri="{9D8B030D-6E8A-4147-A177-3AD203B41FA5}">
                      <a16:colId xmlns:a16="http://schemas.microsoft.com/office/drawing/2014/main" val="96548091"/>
                    </a:ext>
                  </a:extLst>
                </a:gridCol>
              </a:tblGrid>
              <a:tr h="0">
                <a:tc>
                  <a:txBody>
                    <a:bodyPr/>
                    <a:lstStyle/>
                    <a:p>
                      <a:pPr algn="l"/>
                      <a:r>
                        <a:rPr lang="en-GB" b="1" dirty="0">
                          <a:solidFill>
                            <a:srgbClr val="404040"/>
                          </a:solidFill>
                          <a:effectLst/>
                        </a:rPr>
                        <a:t>Feature</a:t>
                      </a:r>
                    </a:p>
                  </a:txBody>
                  <a:tcPr marR="76200" marT="76200" marB="76200" anchor="ctr"/>
                </a:tc>
                <a:tc>
                  <a:txBody>
                    <a:bodyPr/>
                    <a:lstStyle/>
                    <a:p>
                      <a:pPr algn="l"/>
                      <a:r>
                        <a:rPr lang="en-GB" b="1" dirty="0">
                          <a:solidFill>
                            <a:srgbClr val="404040"/>
                          </a:solidFill>
                          <a:effectLst/>
                        </a:rPr>
                        <a:t>Germany</a:t>
                      </a:r>
                    </a:p>
                  </a:txBody>
                  <a:tcPr marL="76200" marR="76200" marT="76200" marB="76200" anchor="ctr"/>
                </a:tc>
                <a:tc>
                  <a:txBody>
                    <a:bodyPr/>
                    <a:lstStyle/>
                    <a:p>
                      <a:pPr algn="l"/>
                      <a:r>
                        <a:rPr lang="en-GB" b="1" dirty="0">
                          <a:solidFill>
                            <a:srgbClr val="404040"/>
                          </a:solidFill>
                          <a:effectLst/>
                        </a:rPr>
                        <a:t>US</a:t>
                      </a:r>
                    </a:p>
                  </a:txBody>
                  <a:tcPr marL="76200" marR="76200" marT="76200" marB="76200" anchor="ctr"/>
                </a:tc>
                <a:extLst>
                  <a:ext uri="{0D108BD9-81ED-4DB2-BD59-A6C34878D82A}">
                    <a16:rowId xmlns:a16="http://schemas.microsoft.com/office/drawing/2014/main" val="1686712688"/>
                  </a:ext>
                </a:extLst>
              </a:tr>
              <a:tr h="0">
                <a:tc>
                  <a:txBody>
                    <a:bodyPr/>
                    <a:lstStyle/>
                    <a:p>
                      <a:r>
                        <a:rPr lang="en-GB" b="1">
                          <a:effectLst/>
                        </a:rPr>
                        <a:t>Board Seats</a:t>
                      </a:r>
                      <a:endParaRPr lang="en-GB">
                        <a:effectLst/>
                      </a:endParaRPr>
                    </a:p>
                  </a:txBody>
                  <a:tcPr marR="76200" marT="76200" marB="76200" anchor="ctr"/>
                </a:tc>
                <a:tc>
                  <a:txBody>
                    <a:bodyPr/>
                    <a:lstStyle/>
                    <a:p>
                      <a:r>
                        <a:rPr lang="en-GB" dirty="0">
                          <a:effectLst/>
                        </a:rPr>
                        <a:t>50% workers</a:t>
                      </a:r>
                    </a:p>
                  </a:txBody>
                  <a:tcPr marL="76200" marR="76200" marT="76200" marB="76200" anchor="ctr"/>
                </a:tc>
                <a:tc>
                  <a:txBody>
                    <a:bodyPr/>
                    <a:lstStyle/>
                    <a:p>
                      <a:r>
                        <a:rPr lang="en-GB">
                          <a:effectLst/>
                        </a:rPr>
                        <a:t>100% shareholder-elected</a:t>
                      </a:r>
                    </a:p>
                  </a:txBody>
                  <a:tcPr marL="76200" marR="76200" marT="76200" marB="76200" anchor="ctr"/>
                </a:tc>
                <a:extLst>
                  <a:ext uri="{0D108BD9-81ED-4DB2-BD59-A6C34878D82A}">
                    <a16:rowId xmlns:a16="http://schemas.microsoft.com/office/drawing/2014/main" val="2765029793"/>
                  </a:ext>
                </a:extLst>
              </a:tr>
              <a:tr h="0">
                <a:tc>
                  <a:txBody>
                    <a:bodyPr/>
                    <a:lstStyle/>
                    <a:p>
                      <a:r>
                        <a:rPr lang="en-GB" b="1">
                          <a:effectLst/>
                        </a:rPr>
                        <a:t>Communication</a:t>
                      </a:r>
                      <a:endParaRPr lang="en-GB">
                        <a:effectLst/>
                      </a:endParaRPr>
                    </a:p>
                  </a:txBody>
                  <a:tcPr marR="76200" marT="76200" marB="76200" anchor="ctr"/>
                </a:tc>
                <a:tc>
                  <a:txBody>
                    <a:bodyPr/>
                    <a:lstStyle/>
                    <a:p>
                      <a:r>
                        <a:rPr lang="en-GB" dirty="0">
                          <a:effectLst/>
                        </a:rPr>
                        <a:t>Regular worker-boss collaboration</a:t>
                      </a:r>
                    </a:p>
                  </a:txBody>
                  <a:tcPr marL="76200" marR="76200" marT="76200" marB="76200" anchor="ctr"/>
                </a:tc>
                <a:tc>
                  <a:txBody>
                    <a:bodyPr/>
                    <a:lstStyle/>
                    <a:p>
                      <a:r>
                        <a:rPr lang="en-GB">
                          <a:effectLst/>
                        </a:rPr>
                        <a:t>Adversarial/limited consultation</a:t>
                      </a:r>
                    </a:p>
                  </a:txBody>
                  <a:tcPr marL="76200" marR="76200" marT="76200" marB="76200" anchor="ctr"/>
                </a:tc>
                <a:extLst>
                  <a:ext uri="{0D108BD9-81ED-4DB2-BD59-A6C34878D82A}">
                    <a16:rowId xmlns:a16="http://schemas.microsoft.com/office/drawing/2014/main" val="2038731939"/>
                  </a:ext>
                </a:extLst>
              </a:tr>
              <a:tr h="0">
                <a:tc>
                  <a:txBody>
                    <a:bodyPr/>
                    <a:lstStyle/>
                    <a:p>
                      <a:r>
                        <a:rPr lang="en-GB" b="1" dirty="0">
                          <a:effectLst/>
                        </a:rPr>
                        <a:t>Transparency</a:t>
                      </a:r>
                      <a:endParaRPr lang="en-GB" dirty="0">
                        <a:effectLst/>
                      </a:endParaRPr>
                    </a:p>
                  </a:txBody>
                  <a:tcPr marR="76200" marT="76200" marB="76200" anchor="ctr"/>
                </a:tc>
                <a:tc>
                  <a:txBody>
                    <a:bodyPr/>
                    <a:lstStyle/>
                    <a:p>
                      <a:r>
                        <a:rPr lang="en-GB" dirty="0">
                          <a:effectLst/>
                        </a:rPr>
                        <a:t>High worker access to corporate data</a:t>
                      </a:r>
                    </a:p>
                  </a:txBody>
                  <a:tcPr marL="76200" marR="76200" marT="76200" marB="76200" anchor="ctr"/>
                </a:tc>
                <a:tc>
                  <a:txBody>
                    <a:bodyPr/>
                    <a:lstStyle/>
                    <a:p>
                      <a:r>
                        <a:rPr lang="en-GB" dirty="0">
                          <a:effectLst/>
                        </a:rPr>
                        <a:t>Minimal worker input</a:t>
                      </a:r>
                    </a:p>
                  </a:txBody>
                  <a:tcPr marL="76200" marR="76200" marT="76200" marB="76200" anchor="ctr"/>
                </a:tc>
                <a:extLst>
                  <a:ext uri="{0D108BD9-81ED-4DB2-BD59-A6C34878D82A}">
                    <a16:rowId xmlns:a16="http://schemas.microsoft.com/office/drawing/2014/main" val="1377957302"/>
                  </a:ext>
                </a:extLst>
              </a:tr>
            </a:tbl>
          </a:graphicData>
        </a:graphic>
      </p:graphicFrame>
    </p:spTree>
    <p:extLst>
      <p:ext uri="{BB962C8B-B14F-4D97-AF65-F5344CB8AC3E}">
        <p14:creationId xmlns:p14="http://schemas.microsoft.com/office/powerpoint/2010/main" val="24281887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2CED75-2FE3-D79D-F29F-5CE583BFDE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B6308C-BC45-2729-C337-4F62996B2756}"/>
              </a:ext>
            </a:extLst>
          </p:cNvPr>
          <p:cNvSpPr>
            <a:spLocks noGrp="1"/>
          </p:cNvSpPr>
          <p:nvPr>
            <p:ph type="title"/>
          </p:nvPr>
        </p:nvSpPr>
        <p:spPr/>
        <p:txBody>
          <a:bodyPr/>
          <a:lstStyle/>
          <a:p>
            <a:r>
              <a:rPr lang="en-GB" dirty="0"/>
              <a:t>Does Employee Representation Enhance Firm Value?</a:t>
            </a:r>
          </a:p>
        </p:txBody>
      </p:sp>
      <p:sp>
        <p:nvSpPr>
          <p:cNvPr id="3" name="Slide Number Placeholder 2">
            <a:extLst>
              <a:ext uri="{FF2B5EF4-FFF2-40B4-BE49-F238E27FC236}">
                <a16:creationId xmlns:a16="http://schemas.microsoft.com/office/drawing/2014/main" id="{5C5C518B-49DC-957C-34BE-8B31E977DF0C}"/>
              </a:ext>
            </a:extLst>
          </p:cNvPr>
          <p:cNvSpPr>
            <a:spLocks noGrp="1"/>
          </p:cNvSpPr>
          <p:nvPr>
            <p:ph type="sldNum" sz="quarter" idx="12"/>
          </p:nvPr>
        </p:nvSpPr>
        <p:spPr/>
        <p:txBody>
          <a:bodyPr/>
          <a:lstStyle/>
          <a:p>
            <a:fld id="{F38DF745-7D3F-47F4-83A3-874385CFAA69}" type="slidenum">
              <a:rPr lang="en-US" smtClean="0"/>
              <a:pPr/>
              <a:t>47</a:t>
            </a:fld>
            <a:endParaRPr lang="en-US"/>
          </a:p>
        </p:txBody>
      </p:sp>
      <p:sp>
        <p:nvSpPr>
          <p:cNvPr id="4" name="Content Placeholder 3">
            <a:extLst>
              <a:ext uri="{FF2B5EF4-FFF2-40B4-BE49-F238E27FC236}">
                <a16:creationId xmlns:a16="http://schemas.microsoft.com/office/drawing/2014/main" id="{B28E7885-0346-9593-8CEC-60A7C033F6C5}"/>
              </a:ext>
            </a:extLst>
          </p:cNvPr>
          <p:cNvSpPr>
            <a:spLocks noGrp="1"/>
          </p:cNvSpPr>
          <p:nvPr>
            <p:ph sz="quarter" idx="1"/>
          </p:nvPr>
        </p:nvSpPr>
        <p:spPr>
          <a:xfrm>
            <a:off x="914400" y="1522800"/>
            <a:ext cx="7772400" cy="5144700"/>
          </a:xfrm>
        </p:spPr>
        <p:txBody>
          <a:bodyPr>
            <a:normAutofit/>
          </a:bodyPr>
          <a:lstStyle/>
          <a:p>
            <a:r>
              <a:rPr lang="en-GB" dirty="0"/>
              <a:t>“Whether employee representatives—while seeking to govern the ﬁrm in a manner that protects their own interests—indirectly protect the interests of minority shareholders and thereby increase ﬁrm value.”</a:t>
            </a:r>
          </a:p>
        </p:txBody>
      </p:sp>
    </p:spTree>
    <p:extLst>
      <p:ext uri="{BB962C8B-B14F-4D97-AF65-F5344CB8AC3E}">
        <p14:creationId xmlns:p14="http://schemas.microsoft.com/office/powerpoint/2010/main" val="30267463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1CAD22-3E52-3319-DC4E-DAAC8AA5F9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00F261-4724-AD22-2A83-3FD7890A1BE6}"/>
              </a:ext>
            </a:extLst>
          </p:cNvPr>
          <p:cNvSpPr>
            <a:spLocks noGrp="1"/>
          </p:cNvSpPr>
          <p:nvPr>
            <p:ph type="title"/>
          </p:nvPr>
        </p:nvSpPr>
        <p:spPr/>
        <p:txBody>
          <a:bodyPr/>
          <a:lstStyle/>
          <a:p>
            <a:r>
              <a:rPr lang="en-GB" dirty="0"/>
              <a:t>Does Employee Representation Enhance Firm Value?</a:t>
            </a:r>
          </a:p>
        </p:txBody>
      </p:sp>
      <p:sp>
        <p:nvSpPr>
          <p:cNvPr id="3" name="Slide Number Placeholder 2">
            <a:extLst>
              <a:ext uri="{FF2B5EF4-FFF2-40B4-BE49-F238E27FC236}">
                <a16:creationId xmlns:a16="http://schemas.microsoft.com/office/drawing/2014/main" id="{D3983358-61A9-2DA2-74B3-0BC3D4473ACD}"/>
              </a:ext>
            </a:extLst>
          </p:cNvPr>
          <p:cNvSpPr>
            <a:spLocks noGrp="1"/>
          </p:cNvSpPr>
          <p:nvPr>
            <p:ph type="sldNum" sz="quarter" idx="12"/>
          </p:nvPr>
        </p:nvSpPr>
        <p:spPr/>
        <p:txBody>
          <a:bodyPr/>
          <a:lstStyle/>
          <a:p>
            <a:fld id="{F38DF745-7D3F-47F4-83A3-874385CFAA69}" type="slidenum">
              <a:rPr lang="en-US" smtClean="0"/>
              <a:pPr/>
              <a:t>48</a:t>
            </a:fld>
            <a:endParaRPr lang="en-US"/>
          </a:p>
        </p:txBody>
      </p:sp>
      <p:sp>
        <p:nvSpPr>
          <p:cNvPr id="4" name="Content Placeholder 3">
            <a:extLst>
              <a:ext uri="{FF2B5EF4-FFF2-40B4-BE49-F238E27FC236}">
                <a16:creationId xmlns:a16="http://schemas.microsoft.com/office/drawing/2014/main" id="{0DDF93D1-D6E2-9119-6E30-44CE0D655056}"/>
              </a:ext>
            </a:extLst>
          </p:cNvPr>
          <p:cNvSpPr>
            <a:spLocks noGrp="1"/>
          </p:cNvSpPr>
          <p:nvPr>
            <p:ph sz="quarter" idx="1"/>
          </p:nvPr>
        </p:nvSpPr>
        <p:spPr>
          <a:xfrm>
            <a:off x="914400" y="1522800"/>
            <a:ext cx="7772400" cy="5144700"/>
          </a:xfrm>
        </p:spPr>
        <p:txBody>
          <a:bodyPr>
            <a:normAutofit/>
          </a:bodyPr>
          <a:lstStyle/>
          <a:p>
            <a:r>
              <a:rPr lang="en-GB" b="1" dirty="0"/>
              <a:t>Yes</a:t>
            </a:r>
            <a:r>
              <a:rPr lang="en-GB" dirty="0"/>
              <a:t> </a:t>
            </a:r>
          </a:p>
          <a:p>
            <a:pPr lvl="1"/>
            <a:r>
              <a:rPr lang="en-GB" dirty="0"/>
              <a:t>Potential benefits of employee representation on corporate boards</a:t>
            </a:r>
            <a:r>
              <a:rPr lang="zh-CN" altLang="en-US" dirty="0"/>
              <a:t>：</a:t>
            </a:r>
            <a:endParaRPr lang="en-GB" altLang="zh-CN" dirty="0"/>
          </a:p>
          <a:p>
            <a:pPr lvl="2"/>
            <a:r>
              <a:rPr lang="en-US" altLang="zh-CN" dirty="0"/>
              <a:t>Valuable on-the-ground operational insights.</a:t>
            </a:r>
          </a:p>
          <a:p>
            <a:pPr lvl="2"/>
            <a:r>
              <a:rPr lang="en-US" dirty="0"/>
              <a:t>When teamwork and information flow are crucial</a:t>
            </a:r>
          </a:p>
          <a:p>
            <a:pPr lvl="2"/>
            <a:r>
              <a:rPr lang="en-US" dirty="0"/>
              <a:t>Check on executive power</a:t>
            </a:r>
          </a:p>
          <a:p>
            <a:pPr lvl="2"/>
            <a:r>
              <a:rPr lang="en-US" dirty="0"/>
              <a:t>Two-way communication</a:t>
            </a:r>
            <a:endParaRPr lang="en-GB" dirty="0"/>
          </a:p>
        </p:txBody>
      </p:sp>
      <p:sp>
        <p:nvSpPr>
          <p:cNvPr id="5" name="Rectangle 4">
            <a:extLst>
              <a:ext uri="{FF2B5EF4-FFF2-40B4-BE49-F238E27FC236}">
                <a16:creationId xmlns:a16="http://schemas.microsoft.com/office/drawing/2014/main" id="{8B2B01D2-1FD1-0F4C-836D-759BC614E1AA}"/>
              </a:ext>
            </a:extLst>
          </p:cNvPr>
          <p:cNvSpPr/>
          <p:nvPr/>
        </p:nvSpPr>
        <p:spPr>
          <a:xfrm>
            <a:off x="757271" y="4546256"/>
            <a:ext cx="1821802" cy="129614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Employee Representatives</a:t>
            </a:r>
          </a:p>
        </p:txBody>
      </p:sp>
      <p:sp>
        <p:nvSpPr>
          <p:cNvPr id="6" name="Rectangle 5">
            <a:extLst>
              <a:ext uri="{FF2B5EF4-FFF2-40B4-BE49-F238E27FC236}">
                <a16:creationId xmlns:a16="http://schemas.microsoft.com/office/drawing/2014/main" id="{82B258E2-F95D-3D8D-7D79-669A8EE96AA6}"/>
              </a:ext>
            </a:extLst>
          </p:cNvPr>
          <p:cNvSpPr/>
          <p:nvPr/>
        </p:nvSpPr>
        <p:spPr>
          <a:xfrm>
            <a:off x="4853343" y="4546256"/>
            <a:ext cx="1821802" cy="129614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Management</a:t>
            </a:r>
          </a:p>
        </p:txBody>
      </p:sp>
      <p:cxnSp>
        <p:nvCxnSpPr>
          <p:cNvPr id="8" name="Straight Arrow Connector 7">
            <a:extLst>
              <a:ext uri="{FF2B5EF4-FFF2-40B4-BE49-F238E27FC236}">
                <a16:creationId xmlns:a16="http://schemas.microsoft.com/office/drawing/2014/main" id="{9D1A5CBA-439E-FC68-991E-020581F96166}"/>
              </a:ext>
            </a:extLst>
          </p:cNvPr>
          <p:cNvCxnSpPr/>
          <p:nvPr/>
        </p:nvCxnSpPr>
        <p:spPr>
          <a:xfrm>
            <a:off x="2579073" y="4906296"/>
            <a:ext cx="2274270"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9C4986F8-E82F-4F98-F1AC-6A9EE988C471}"/>
              </a:ext>
            </a:extLst>
          </p:cNvPr>
          <p:cNvCxnSpPr/>
          <p:nvPr/>
        </p:nvCxnSpPr>
        <p:spPr>
          <a:xfrm flipH="1">
            <a:off x="2579073" y="5482360"/>
            <a:ext cx="2274270"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18C013F5-7804-3BB6-AE3A-855189C37DA7}"/>
              </a:ext>
            </a:extLst>
          </p:cNvPr>
          <p:cNvSpPr txBox="1"/>
          <p:nvPr/>
        </p:nvSpPr>
        <p:spPr>
          <a:xfrm>
            <a:off x="2856304" y="5473976"/>
            <a:ext cx="1656184" cy="646331"/>
          </a:xfrm>
          <a:prstGeom prst="rect">
            <a:avLst/>
          </a:prstGeom>
          <a:noFill/>
        </p:spPr>
        <p:txBody>
          <a:bodyPr wrap="square" rtlCol="0">
            <a:spAutoFit/>
          </a:bodyPr>
          <a:lstStyle/>
          <a:p>
            <a:r>
              <a:rPr lang="en-GB" dirty="0"/>
              <a:t>Firm’s strategy &amp; financial health</a:t>
            </a:r>
          </a:p>
        </p:txBody>
      </p:sp>
      <p:sp>
        <p:nvSpPr>
          <p:cNvPr id="12" name="TextBox 11">
            <a:extLst>
              <a:ext uri="{FF2B5EF4-FFF2-40B4-BE49-F238E27FC236}">
                <a16:creationId xmlns:a16="http://schemas.microsoft.com/office/drawing/2014/main" id="{0F81D818-55FC-1B8C-4D35-81B102D63F83}"/>
              </a:ext>
            </a:extLst>
          </p:cNvPr>
          <p:cNvSpPr txBox="1"/>
          <p:nvPr/>
        </p:nvSpPr>
        <p:spPr>
          <a:xfrm>
            <a:off x="2773495" y="4576983"/>
            <a:ext cx="1821802" cy="401321"/>
          </a:xfrm>
          <a:prstGeom prst="rect">
            <a:avLst/>
          </a:prstGeom>
          <a:noFill/>
        </p:spPr>
        <p:txBody>
          <a:bodyPr wrap="square" rtlCol="0">
            <a:spAutoFit/>
          </a:bodyPr>
          <a:lstStyle/>
          <a:p>
            <a:r>
              <a:rPr lang="en-GB" dirty="0"/>
              <a:t>Workers’ concern</a:t>
            </a:r>
          </a:p>
        </p:txBody>
      </p:sp>
      <p:sp>
        <p:nvSpPr>
          <p:cNvPr id="13" name="Rectangle 12">
            <a:extLst>
              <a:ext uri="{FF2B5EF4-FFF2-40B4-BE49-F238E27FC236}">
                <a16:creationId xmlns:a16="http://schemas.microsoft.com/office/drawing/2014/main" id="{ED2C4103-64FD-44A0-51B9-68B349ED3838}"/>
              </a:ext>
            </a:extLst>
          </p:cNvPr>
          <p:cNvSpPr/>
          <p:nvPr/>
        </p:nvSpPr>
        <p:spPr>
          <a:xfrm>
            <a:off x="641152" y="4392116"/>
            <a:ext cx="6175592" cy="1773188"/>
          </a:xfrm>
          <a:prstGeom prst="rect">
            <a:avLst/>
          </a:prstGeom>
          <a:noFill/>
          <a:ln w="19050">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094CD729-A835-54B0-81A3-A0F0ED2B1AF3}"/>
              </a:ext>
            </a:extLst>
          </p:cNvPr>
          <p:cNvSpPr txBox="1"/>
          <p:nvPr/>
        </p:nvSpPr>
        <p:spPr>
          <a:xfrm>
            <a:off x="7323506" y="4819651"/>
            <a:ext cx="1636542" cy="923330"/>
          </a:xfrm>
          <a:prstGeom prst="rect">
            <a:avLst/>
          </a:prstGeom>
          <a:noFill/>
          <a:ln w="28575">
            <a:solidFill>
              <a:srgbClr val="FF0000"/>
            </a:solidFill>
          </a:ln>
        </p:spPr>
        <p:txBody>
          <a:bodyPr wrap="square" rtlCol="0">
            <a:spAutoFit/>
          </a:bodyPr>
          <a:lstStyle/>
          <a:p>
            <a:r>
              <a:rPr lang="en-GB" dirty="0"/>
              <a:t>Avoid costly labour disputes &amp; work stoppages</a:t>
            </a:r>
          </a:p>
        </p:txBody>
      </p:sp>
      <p:cxnSp>
        <p:nvCxnSpPr>
          <p:cNvPr id="16" name="Straight Arrow Connector 15">
            <a:extLst>
              <a:ext uri="{FF2B5EF4-FFF2-40B4-BE49-F238E27FC236}">
                <a16:creationId xmlns:a16="http://schemas.microsoft.com/office/drawing/2014/main" id="{5E5E14F8-C921-8A64-5FAA-500CCC8430D4}"/>
              </a:ext>
            </a:extLst>
          </p:cNvPr>
          <p:cNvCxnSpPr>
            <a:cxnSpLocks/>
            <a:stCxn id="13" idx="3"/>
            <a:endCxn id="14" idx="1"/>
          </p:cNvCxnSpPr>
          <p:nvPr/>
        </p:nvCxnSpPr>
        <p:spPr>
          <a:xfrm>
            <a:off x="6816744" y="5278710"/>
            <a:ext cx="506762" cy="2606"/>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799119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EA5E18-85C3-356B-06F2-350352333A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D46B45-7CCA-CC22-A65F-708322E65976}"/>
              </a:ext>
            </a:extLst>
          </p:cNvPr>
          <p:cNvSpPr>
            <a:spLocks noGrp="1"/>
          </p:cNvSpPr>
          <p:nvPr>
            <p:ph type="title"/>
          </p:nvPr>
        </p:nvSpPr>
        <p:spPr/>
        <p:txBody>
          <a:bodyPr/>
          <a:lstStyle/>
          <a:p>
            <a:r>
              <a:rPr lang="en-GB" dirty="0"/>
              <a:t>Does Employee Representation Enhance Firm Value?</a:t>
            </a:r>
          </a:p>
        </p:txBody>
      </p:sp>
      <p:sp>
        <p:nvSpPr>
          <p:cNvPr id="3" name="Slide Number Placeholder 2">
            <a:extLst>
              <a:ext uri="{FF2B5EF4-FFF2-40B4-BE49-F238E27FC236}">
                <a16:creationId xmlns:a16="http://schemas.microsoft.com/office/drawing/2014/main" id="{6E1F3091-61E3-40E6-B240-0EFDD72B2697}"/>
              </a:ext>
            </a:extLst>
          </p:cNvPr>
          <p:cNvSpPr>
            <a:spLocks noGrp="1"/>
          </p:cNvSpPr>
          <p:nvPr>
            <p:ph type="sldNum" sz="quarter" idx="12"/>
          </p:nvPr>
        </p:nvSpPr>
        <p:spPr/>
        <p:txBody>
          <a:bodyPr/>
          <a:lstStyle/>
          <a:p>
            <a:fld id="{F38DF745-7D3F-47F4-83A3-874385CFAA69}" type="slidenum">
              <a:rPr lang="en-US" smtClean="0"/>
              <a:pPr/>
              <a:t>49</a:t>
            </a:fld>
            <a:endParaRPr lang="en-US"/>
          </a:p>
        </p:txBody>
      </p:sp>
      <p:sp>
        <p:nvSpPr>
          <p:cNvPr id="4" name="Content Placeholder 3">
            <a:extLst>
              <a:ext uri="{FF2B5EF4-FFF2-40B4-BE49-F238E27FC236}">
                <a16:creationId xmlns:a16="http://schemas.microsoft.com/office/drawing/2014/main" id="{A5731062-06CD-45E4-061C-8EB26EBA07A3}"/>
              </a:ext>
            </a:extLst>
          </p:cNvPr>
          <p:cNvSpPr>
            <a:spLocks noGrp="1"/>
          </p:cNvSpPr>
          <p:nvPr>
            <p:ph sz="quarter" idx="1"/>
          </p:nvPr>
        </p:nvSpPr>
        <p:spPr>
          <a:xfrm>
            <a:off x="914400" y="1522800"/>
            <a:ext cx="7772400" cy="5144700"/>
          </a:xfrm>
        </p:spPr>
        <p:txBody>
          <a:bodyPr>
            <a:normAutofit/>
          </a:bodyPr>
          <a:lstStyle/>
          <a:p>
            <a:r>
              <a:rPr lang="en-GB" b="1" dirty="0"/>
              <a:t>No – Roe (1998)</a:t>
            </a:r>
          </a:p>
          <a:p>
            <a:pPr lvl="1"/>
            <a:r>
              <a:rPr lang="en-GB" dirty="0"/>
              <a:t>“When companies face extensive employee participation requirements, they may try to work around employee representatives' influence. One common strategy involves shifting important decisions away from formal board meetings. Instead, management frequently meets privately with major shareholders to make key choices, effectively bypassing the official governance process.”</a:t>
            </a:r>
          </a:p>
        </p:txBody>
      </p:sp>
    </p:spTree>
    <p:extLst>
      <p:ext uri="{BB962C8B-B14F-4D97-AF65-F5344CB8AC3E}">
        <p14:creationId xmlns:p14="http://schemas.microsoft.com/office/powerpoint/2010/main" val="101610229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0017D-923D-3832-4F21-84A44492C34D}"/>
              </a:ext>
            </a:extLst>
          </p:cNvPr>
          <p:cNvSpPr>
            <a:spLocks noGrp="1"/>
          </p:cNvSpPr>
          <p:nvPr>
            <p:ph type="title"/>
          </p:nvPr>
        </p:nvSpPr>
        <p:spPr/>
        <p:txBody>
          <a:bodyPr/>
          <a:lstStyle/>
          <a:p>
            <a:r>
              <a:rPr lang="en-GB" dirty="0"/>
              <a:t>Does Employee Representation Enhance Firm Value?</a:t>
            </a:r>
          </a:p>
        </p:txBody>
      </p:sp>
      <p:sp>
        <p:nvSpPr>
          <p:cNvPr id="3" name="Slide Number Placeholder 2">
            <a:extLst>
              <a:ext uri="{FF2B5EF4-FFF2-40B4-BE49-F238E27FC236}">
                <a16:creationId xmlns:a16="http://schemas.microsoft.com/office/drawing/2014/main" id="{1909DAED-BC0E-D833-851A-8BB5622B2E91}"/>
              </a:ext>
            </a:extLst>
          </p:cNvPr>
          <p:cNvSpPr>
            <a:spLocks noGrp="1"/>
          </p:cNvSpPr>
          <p:nvPr>
            <p:ph type="sldNum" sz="quarter" idx="12"/>
          </p:nvPr>
        </p:nvSpPr>
        <p:spPr/>
        <p:txBody>
          <a:bodyPr/>
          <a:lstStyle/>
          <a:p>
            <a:fld id="{F38DF745-7D3F-47F4-83A3-874385CFAA69}" type="slidenum">
              <a:rPr lang="en-US" smtClean="0"/>
              <a:pPr/>
              <a:t>50</a:t>
            </a:fld>
            <a:endParaRPr lang="en-US"/>
          </a:p>
        </p:txBody>
      </p:sp>
      <p:sp>
        <p:nvSpPr>
          <p:cNvPr id="4" name="Content Placeholder 3">
            <a:extLst>
              <a:ext uri="{FF2B5EF4-FFF2-40B4-BE49-F238E27FC236}">
                <a16:creationId xmlns:a16="http://schemas.microsoft.com/office/drawing/2014/main" id="{53FDAD1D-F8E3-5E8C-0077-1A022EA8522B}"/>
              </a:ext>
            </a:extLst>
          </p:cNvPr>
          <p:cNvSpPr>
            <a:spLocks noGrp="1"/>
          </p:cNvSpPr>
          <p:nvPr>
            <p:ph sz="quarter" idx="1"/>
          </p:nvPr>
        </p:nvSpPr>
        <p:spPr/>
        <p:txBody>
          <a:bodyPr/>
          <a:lstStyle/>
          <a:p>
            <a:r>
              <a:rPr lang="en-GB" dirty="0"/>
              <a:t>If you are asked to show the relation between the percentage of labour representation and firm value using a two-dimensional graph with firm value on the vertical axis and labour representation on the horizontal axis, what is the shape of the relation?</a:t>
            </a:r>
          </a:p>
        </p:txBody>
      </p:sp>
      <p:cxnSp>
        <p:nvCxnSpPr>
          <p:cNvPr id="6" name="Straight Arrow Connector 5">
            <a:extLst>
              <a:ext uri="{FF2B5EF4-FFF2-40B4-BE49-F238E27FC236}">
                <a16:creationId xmlns:a16="http://schemas.microsoft.com/office/drawing/2014/main" id="{B899E5C5-6E9B-39CF-5687-9DE8E505141F}"/>
              </a:ext>
            </a:extLst>
          </p:cNvPr>
          <p:cNvCxnSpPr>
            <a:cxnSpLocks/>
          </p:cNvCxnSpPr>
          <p:nvPr/>
        </p:nvCxnSpPr>
        <p:spPr>
          <a:xfrm>
            <a:off x="1691680" y="6381328"/>
            <a:ext cx="5472608"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F47B6E3F-D8A7-F954-43B0-DD4BBFD7AFFF}"/>
              </a:ext>
            </a:extLst>
          </p:cNvPr>
          <p:cNvCxnSpPr/>
          <p:nvPr/>
        </p:nvCxnSpPr>
        <p:spPr>
          <a:xfrm flipV="1">
            <a:off x="1691680" y="3789040"/>
            <a:ext cx="0" cy="259228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16424D30-DDDA-037B-F278-A3A7CE33BC45}"/>
              </a:ext>
            </a:extLst>
          </p:cNvPr>
          <p:cNvSpPr txBox="1"/>
          <p:nvPr/>
        </p:nvSpPr>
        <p:spPr>
          <a:xfrm>
            <a:off x="7268554" y="6210300"/>
            <a:ext cx="1617382" cy="369332"/>
          </a:xfrm>
          <a:prstGeom prst="rect">
            <a:avLst/>
          </a:prstGeom>
          <a:noFill/>
        </p:spPr>
        <p:txBody>
          <a:bodyPr wrap="square" rtlCol="0">
            <a:spAutoFit/>
          </a:bodyPr>
          <a:lstStyle/>
          <a:p>
            <a:r>
              <a:rPr lang="en-GB" b="1" dirty="0"/>
              <a:t>Labour rep %</a:t>
            </a:r>
          </a:p>
        </p:txBody>
      </p:sp>
      <p:sp>
        <p:nvSpPr>
          <p:cNvPr id="12" name="TextBox 11">
            <a:extLst>
              <a:ext uri="{FF2B5EF4-FFF2-40B4-BE49-F238E27FC236}">
                <a16:creationId xmlns:a16="http://schemas.microsoft.com/office/drawing/2014/main" id="{BA7A6E88-D820-8CB1-07AE-A5B5FD28FECA}"/>
              </a:ext>
            </a:extLst>
          </p:cNvPr>
          <p:cNvSpPr txBox="1"/>
          <p:nvPr/>
        </p:nvSpPr>
        <p:spPr>
          <a:xfrm>
            <a:off x="251520" y="3681884"/>
            <a:ext cx="1617382" cy="369332"/>
          </a:xfrm>
          <a:prstGeom prst="rect">
            <a:avLst/>
          </a:prstGeom>
          <a:noFill/>
        </p:spPr>
        <p:txBody>
          <a:bodyPr wrap="square" rtlCol="0">
            <a:spAutoFit/>
          </a:bodyPr>
          <a:lstStyle/>
          <a:p>
            <a:pPr algn="ctr"/>
            <a:r>
              <a:rPr lang="en-GB" b="1" dirty="0"/>
              <a:t>Firm value</a:t>
            </a:r>
          </a:p>
        </p:txBody>
      </p:sp>
      <p:sp>
        <p:nvSpPr>
          <p:cNvPr id="13" name="TextBox 12">
            <a:extLst>
              <a:ext uri="{FF2B5EF4-FFF2-40B4-BE49-F238E27FC236}">
                <a16:creationId xmlns:a16="http://schemas.microsoft.com/office/drawing/2014/main" id="{9576D5D8-52F4-E8AF-389B-30FBE25463AF}"/>
              </a:ext>
            </a:extLst>
          </p:cNvPr>
          <p:cNvSpPr txBox="1"/>
          <p:nvPr/>
        </p:nvSpPr>
        <p:spPr>
          <a:xfrm>
            <a:off x="3815916" y="4361909"/>
            <a:ext cx="1224136" cy="1446550"/>
          </a:xfrm>
          <a:prstGeom prst="rect">
            <a:avLst/>
          </a:prstGeom>
          <a:noFill/>
        </p:spPr>
        <p:txBody>
          <a:bodyPr wrap="square" rtlCol="0">
            <a:spAutoFit/>
          </a:bodyPr>
          <a:lstStyle/>
          <a:p>
            <a:pPr algn="ctr"/>
            <a:r>
              <a:rPr lang="en-GB" sz="8800" b="1" dirty="0">
                <a:latin typeface="+mj-lt"/>
              </a:rPr>
              <a:t>?</a:t>
            </a:r>
            <a:endParaRPr lang="en-GB" b="1" dirty="0">
              <a:latin typeface="+mj-lt"/>
            </a:endParaRPr>
          </a:p>
        </p:txBody>
      </p:sp>
    </p:spTree>
    <p:extLst>
      <p:ext uri="{BB962C8B-B14F-4D97-AF65-F5344CB8AC3E}">
        <p14:creationId xmlns:p14="http://schemas.microsoft.com/office/powerpoint/2010/main" val="118134653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0ECD88-0D27-98A2-B8EF-F39D706CB5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2E5DDF-E859-37D5-F9C8-D0BEF3CBF72F}"/>
              </a:ext>
            </a:extLst>
          </p:cNvPr>
          <p:cNvSpPr>
            <a:spLocks noGrp="1"/>
          </p:cNvSpPr>
          <p:nvPr>
            <p:ph type="title"/>
          </p:nvPr>
        </p:nvSpPr>
        <p:spPr/>
        <p:txBody>
          <a:bodyPr/>
          <a:lstStyle/>
          <a:p>
            <a:r>
              <a:rPr lang="en-GB" dirty="0"/>
              <a:t>Does Employee Representation Enhance Firm Value?</a:t>
            </a:r>
          </a:p>
        </p:txBody>
      </p:sp>
      <p:sp>
        <p:nvSpPr>
          <p:cNvPr id="3" name="Slide Number Placeholder 2">
            <a:extLst>
              <a:ext uri="{FF2B5EF4-FFF2-40B4-BE49-F238E27FC236}">
                <a16:creationId xmlns:a16="http://schemas.microsoft.com/office/drawing/2014/main" id="{9CB449A8-844D-3B49-DA19-5E55D661CD6A}"/>
              </a:ext>
            </a:extLst>
          </p:cNvPr>
          <p:cNvSpPr>
            <a:spLocks noGrp="1"/>
          </p:cNvSpPr>
          <p:nvPr>
            <p:ph type="sldNum" sz="quarter" idx="12"/>
          </p:nvPr>
        </p:nvSpPr>
        <p:spPr/>
        <p:txBody>
          <a:bodyPr/>
          <a:lstStyle/>
          <a:p>
            <a:fld id="{F38DF745-7D3F-47F4-83A3-874385CFAA69}" type="slidenum">
              <a:rPr lang="en-US" smtClean="0"/>
              <a:pPr/>
              <a:t>51</a:t>
            </a:fld>
            <a:endParaRPr lang="en-US"/>
          </a:p>
        </p:txBody>
      </p:sp>
      <p:sp>
        <p:nvSpPr>
          <p:cNvPr id="4" name="Content Placeholder 3">
            <a:extLst>
              <a:ext uri="{FF2B5EF4-FFF2-40B4-BE49-F238E27FC236}">
                <a16:creationId xmlns:a16="http://schemas.microsoft.com/office/drawing/2014/main" id="{EF4C39F0-B2BA-E43C-9220-F4F62A7AB655}"/>
              </a:ext>
            </a:extLst>
          </p:cNvPr>
          <p:cNvSpPr>
            <a:spLocks noGrp="1"/>
          </p:cNvSpPr>
          <p:nvPr>
            <p:ph sz="quarter" idx="1"/>
          </p:nvPr>
        </p:nvSpPr>
        <p:spPr/>
        <p:txBody>
          <a:bodyPr/>
          <a:lstStyle/>
          <a:p>
            <a:r>
              <a:rPr lang="en-GB" dirty="0"/>
              <a:t>If you are asked to show the relation between the percentage of labour representation and firm value using a two-dimensional graph with firm value on the vertical axis and labour representation on the horizontal axis, what is the shape of the relation?</a:t>
            </a:r>
          </a:p>
        </p:txBody>
      </p:sp>
      <p:cxnSp>
        <p:nvCxnSpPr>
          <p:cNvPr id="6" name="Straight Arrow Connector 5">
            <a:extLst>
              <a:ext uri="{FF2B5EF4-FFF2-40B4-BE49-F238E27FC236}">
                <a16:creationId xmlns:a16="http://schemas.microsoft.com/office/drawing/2014/main" id="{47935C81-25EE-42C9-CDE6-F6C3A3F592CF}"/>
              </a:ext>
            </a:extLst>
          </p:cNvPr>
          <p:cNvCxnSpPr>
            <a:cxnSpLocks/>
          </p:cNvCxnSpPr>
          <p:nvPr/>
        </p:nvCxnSpPr>
        <p:spPr>
          <a:xfrm>
            <a:off x="1691680" y="6381328"/>
            <a:ext cx="5472608"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6325A127-4EAE-5CCC-0F99-1264B4801A4D}"/>
              </a:ext>
            </a:extLst>
          </p:cNvPr>
          <p:cNvCxnSpPr/>
          <p:nvPr/>
        </p:nvCxnSpPr>
        <p:spPr>
          <a:xfrm flipV="1">
            <a:off x="1691680" y="3789040"/>
            <a:ext cx="0" cy="259228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54DF06CA-4B85-92A7-1B2D-801CE333F563}"/>
              </a:ext>
            </a:extLst>
          </p:cNvPr>
          <p:cNvSpPr txBox="1"/>
          <p:nvPr/>
        </p:nvSpPr>
        <p:spPr>
          <a:xfrm>
            <a:off x="7268554" y="6210300"/>
            <a:ext cx="1617382" cy="369332"/>
          </a:xfrm>
          <a:prstGeom prst="rect">
            <a:avLst/>
          </a:prstGeom>
          <a:noFill/>
        </p:spPr>
        <p:txBody>
          <a:bodyPr wrap="square" rtlCol="0">
            <a:spAutoFit/>
          </a:bodyPr>
          <a:lstStyle/>
          <a:p>
            <a:r>
              <a:rPr lang="en-GB" b="1" dirty="0"/>
              <a:t>Labour rep %</a:t>
            </a:r>
          </a:p>
        </p:txBody>
      </p:sp>
      <p:sp>
        <p:nvSpPr>
          <p:cNvPr id="12" name="TextBox 11">
            <a:extLst>
              <a:ext uri="{FF2B5EF4-FFF2-40B4-BE49-F238E27FC236}">
                <a16:creationId xmlns:a16="http://schemas.microsoft.com/office/drawing/2014/main" id="{8E9E2927-C9CE-EF5F-C00C-597F9F8B6204}"/>
              </a:ext>
            </a:extLst>
          </p:cNvPr>
          <p:cNvSpPr txBox="1"/>
          <p:nvPr/>
        </p:nvSpPr>
        <p:spPr>
          <a:xfrm>
            <a:off x="251520" y="3681884"/>
            <a:ext cx="1617382" cy="369332"/>
          </a:xfrm>
          <a:prstGeom prst="rect">
            <a:avLst/>
          </a:prstGeom>
          <a:noFill/>
        </p:spPr>
        <p:txBody>
          <a:bodyPr wrap="square" rtlCol="0">
            <a:spAutoFit/>
          </a:bodyPr>
          <a:lstStyle/>
          <a:p>
            <a:pPr algn="ctr"/>
            <a:r>
              <a:rPr lang="en-GB" b="1" dirty="0"/>
              <a:t>Firm value</a:t>
            </a:r>
          </a:p>
        </p:txBody>
      </p:sp>
      <p:sp>
        <p:nvSpPr>
          <p:cNvPr id="7" name="Free-form: Shape 6">
            <a:extLst>
              <a:ext uri="{FF2B5EF4-FFF2-40B4-BE49-F238E27FC236}">
                <a16:creationId xmlns:a16="http://schemas.microsoft.com/office/drawing/2014/main" id="{12FF5061-793C-EF81-7E2F-DBF3C9B7C601}"/>
              </a:ext>
            </a:extLst>
          </p:cNvPr>
          <p:cNvSpPr/>
          <p:nvPr/>
        </p:nvSpPr>
        <p:spPr>
          <a:xfrm rot="13335695">
            <a:off x="2990964" y="4348489"/>
            <a:ext cx="2978306" cy="2791131"/>
          </a:xfrm>
          <a:custGeom>
            <a:avLst/>
            <a:gdLst>
              <a:gd name="connsiteX0" fmla="*/ 0 w 4747783"/>
              <a:gd name="connsiteY0" fmla="*/ 2794000 h 3070695"/>
              <a:gd name="connsiteX1" fmla="*/ 4348480 w 4747783"/>
              <a:gd name="connsiteY1" fmla="*/ 2804160 h 3070695"/>
              <a:gd name="connsiteX2" fmla="*/ 4551680 w 4747783"/>
              <a:gd name="connsiteY2" fmla="*/ 0 h 3070695"/>
              <a:gd name="connsiteX3" fmla="*/ 4551680 w 4747783"/>
              <a:gd name="connsiteY3" fmla="*/ 0 h 3070695"/>
            </a:gdLst>
            <a:ahLst/>
            <a:cxnLst>
              <a:cxn ang="0">
                <a:pos x="connsiteX0" y="connsiteY0"/>
              </a:cxn>
              <a:cxn ang="0">
                <a:pos x="connsiteX1" y="connsiteY1"/>
              </a:cxn>
              <a:cxn ang="0">
                <a:pos x="connsiteX2" y="connsiteY2"/>
              </a:cxn>
              <a:cxn ang="0">
                <a:pos x="connsiteX3" y="connsiteY3"/>
              </a:cxn>
            </a:cxnLst>
            <a:rect l="l" t="t" r="r" b="b"/>
            <a:pathLst>
              <a:path w="4747783" h="3070695">
                <a:moveTo>
                  <a:pt x="0" y="2794000"/>
                </a:moveTo>
                <a:cubicBezTo>
                  <a:pt x="1794933" y="3031913"/>
                  <a:pt x="3589867" y="3269827"/>
                  <a:pt x="4348480" y="2804160"/>
                </a:cubicBezTo>
                <a:cubicBezTo>
                  <a:pt x="5107093" y="2338493"/>
                  <a:pt x="4551680" y="0"/>
                  <a:pt x="4551680" y="0"/>
                </a:cubicBezTo>
                <a:lnTo>
                  <a:pt x="4551680" y="0"/>
                </a:lnTo>
              </a:path>
            </a:pathLst>
          </a:custGeom>
          <a:no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0130647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6CEDA1-8672-D9CD-E7CA-2F921A8C51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11C42D-0DD3-D109-832A-4A1020754CBF}"/>
              </a:ext>
            </a:extLst>
          </p:cNvPr>
          <p:cNvSpPr>
            <a:spLocks noGrp="1"/>
          </p:cNvSpPr>
          <p:nvPr>
            <p:ph type="title"/>
          </p:nvPr>
        </p:nvSpPr>
        <p:spPr/>
        <p:txBody>
          <a:bodyPr/>
          <a:lstStyle/>
          <a:p>
            <a:r>
              <a:rPr lang="en-GB" dirty="0"/>
              <a:t>Empirical Investigation: Fauver and Fuerst (2006)  </a:t>
            </a:r>
          </a:p>
        </p:txBody>
      </p:sp>
      <p:sp>
        <p:nvSpPr>
          <p:cNvPr id="3" name="Slide Number Placeholder 2">
            <a:extLst>
              <a:ext uri="{FF2B5EF4-FFF2-40B4-BE49-F238E27FC236}">
                <a16:creationId xmlns:a16="http://schemas.microsoft.com/office/drawing/2014/main" id="{CEA10E08-EEDF-3EA2-DBED-F750E1C87D3D}"/>
              </a:ext>
            </a:extLst>
          </p:cNvPr>
          <p:cNvSpPr>
            <a:spLocks noGrp="1"/>
          </p:cNvSpPr>
          <p:nvPr>
            <p:ph type="sldNum" sz="quarter" idx="12"/>
          </p:nvPr>
        </p:nvSpPr>
        <p:spPr/>
        <p:txBody>
          <a:bodyPr/>
          <a:lstStyle/>
          <a:p>
            <a:fld id="{F38DF745-7D3F-47F4-83A3-874385CFAA69}" type="slidenum">
              <a:rPr lang="en-US" smtClean="0"/>
              <a:pPr/>
              <a:t>52</a:t>
            </a:fld>
            <a:endParaRPr lang="en-US"/>
          </a:p>
        </p:txBody>
      </p:sp>
      <p:sp>
        <p:nvSpPr>
          <p:cNvPr id="4" name="Content Placeholder 3">
            <a:extLst>
              <a:ext uri="{FF2B5EF4-FFF2-40B4-BE49-F238E27FC236}">
                <a16:creationId xmlns:a16="http://schemas.microsoft.com/office/drawing/2014/main" id="{895CD264-C574-902A-10D1-88FE46CE0C51}"/>
              </a:ext>
            </a:extLst>
          </p:cNvPr>
          <p:cNvSpPr>
            <a:spLocks noGrp="1"/>
          </p:cNvSpPr>
          <p:nvPr>
            <p:ph sz="quarter" idx="1"/>
          </p:nvPr>
        </p:nvSpPr>
        <p:spPr>
          <a:xfrm>
            <a:off x="914400" y="1522800"/>
            <a:ext cx="7772400" cy="5144700"/>
          </a:xfrm>
        </p:spPr>
        <p:txBody>
          <a:bodyPr/>
          <a:lstStyle/>
          <a:p>
            <a:r>
              <a:rPr lang="en-GB" b="1" dirty="0"/>
              <a:t>Date set:</a:t>
            </a:r>
            <a:r>
              <a:rPr lang="en-GB" dirty="0"/>
              <a:t> all publicly traded German corporations as of 2003 (786 firms in total)</a:t>
            </a:r>
          </a:p>
          <a:p>
            <a:r>
              <a:rPr lang="en-GB" b="1" dirty="0"/>
              <a:t>Sample feature: </a:t>
            </a:r>
            <a:r>
              <a:rPr lang="en-GB" dirty="0"/>
              <a:t>ﬁrms with varying degrees of labour representation</a:t>
            </a:r>
          </a:p>
          <a:p>
            <a:r>
              <a:rPr lang="en-GB" b="1" dirty="0"/>
              <a:t>Key variables:</a:t>
            </a:r>
          </a:p>
          <a:p>
            <a:pPr lvl="1"/>
            <a:r>
              <a:rPr lang="en-GB" dirty="0"/>
              <a:t>Dummy variable of employee representation,  </a:t>
            </a:r>
            <a:r>
              <a:rPr lang="en-GB" b="1" dirty="0"/>
              <a:t>ER</a:t>
            </a:r>
          </a:p>
          <a:p>
            <a:pPr marL="320040" lvl="1" indent="0">
              <a:buNone/>
            </a:pPr>
            <a:r>
              <a:rPr lang="en-GB" dirty="0"/>
              <a:t>	ER = 1 if employee representation is present</a:t>
            </a:r>
          </a:p>
          <a:p>
            <a:pPr marL="320040" lvl="1" indent="0">
              <a:buNone/>
            </a:pPr>
            <a:r>
              <a:rPr lang="en-GB" dirty="0"/>
              <a:t>	ER = 0 otherwise</a:t>
            </a:r>
          </a:p>
          <a:p>
            <a:pPr lvl="1"/>
            <a:r>
              <a:rPr lang="en-GB" dirty="0"/>
              <a:t>Three additional dummy variables of different degrees of employee representation</a:t>
            </a:r>
          </a:p>
        </p:txBody>
      </p:sp>
    </p:spTree>
    <p:extLst>
      <p:ext uri="{BB962C8B-B14F-4D97-AF65-F5344CB8AC3E}">
        <p14:creationId xmlns:p14="http://schemas.microsoft.com/office/powerpoint/2010/main" val="183402557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37CE8E-9728-1700-1309-18FC7F4917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30FA19-F15E-3FB6-4BF5-8EDE69CDCD67}"/>
              </a:ext>
            </a:extLst>
          </p:cNvPr>
          <p:cNvSpPr>
            <a:spLocks noGrp="1"/>
          </p:cNvSpPr>
          <p:nvPr>
            <p:ph type="title"/>
          </p:nvPr>
        </p:nvSpPr>
        <p:spPr/>
        <p:txBody>
          <a:bodyPr/>
          <a:lstStyle/>
          <a:p>
            <a:r>
              <a:rPr lang="en-GB" dirty="0"/>
              <a:t>Empirical Investigation: Fauver and Fuerst (2006)</a:t>
            </a:r>
          </a:p>
        </p:txBody>
      </p:sp>
      <p:sp>
        <p:nvSpPr>
          <p:cNvPr id="3" name="Slide Number Placeholder 2">
            <a:extLst>
              <a:ext uri="{FF2B5EF4-FFF2-40B4-BE49-F238E27FC236}">
                <a16:creationId xmlns:a16="http://schemas.microsoft.com/office/drawing/2014/main" id="{C56C0EE8-7CE3-93A8-4893-75C214F1D3BE}"/>
              </a:ext>
            </a:extLst>
          </p:cNvPr>
          <p:cNvSpPr>
            <a:spLocks noGrp="1"/>
          </p:cNvSpPr>
          <p:nvPr>
            <p:ph type="sldNum" sz="quarter" idx="12"/>
          </p:nvPr>
        </p:nvSpPr>
        <p:spPr/>
        <p:txBody>
          <a:bodyPr/>
          <a:lstStyle/>
          <a:p>
            <a:fld id="{F38DF745-7D3F-47F4-83A3-874385CFAA69}" type="slidenum">
              <a:rPr lang="en-US" smtClean="0"/>
              <a:pPr/>
              <a:t>53</a:t>
            </a:fld>
            <a:endParaRPr lang="en-US"/>
          </a:p>
        </p:txBody>
      </p:sp>
      <p:sp>
        <p:nvSpPr>
          <p:cNvPr id="4" name="Content Placeholder 3">
            <a:extLst>
              <a:ext uri="{FF2B5EF4-FFF2-40B4-BE49-F238E27FC236}">
                <a16:creationId xmlns:a16="http://schemas.microsoft.com/office/drawing/2014/main" id="{2A38C2A4-1B7D-381A-5629-552CC9ABB61F}"/>
              </a:ext>
            </a:extLst>
          </p:cNvPr>
          <p:cNvSpPr>
            <a:spLocks noGrp="1"/>
          </p:cNvSpPr>
          <p:nvPr>
            <p:ph sz="quarter" idx="1"/>
          </p:nvPr>
        </p:nvSpPr>
        <p:spPr>
          <a:xfrm>
            <a:off x="914400" y="1522800"/>
            <a:ext cx="7772400" cy="5144700"/>
          </a:xfrm>
        </p:spPr>
        <p:txBody>
          <a:bodyPr/>
          <a:lstStyle/>
          <a:p>
            <a:pPr lvl="1"/>
            <a:r>
              <a:rPr lang="en-GB" dirty="0"/>
              <a:t>Three additional dummy variables of different degrees of employee representation</a:t>
            </a:r>
          </a:p>
          <a:p>
            <a:pPr lvl="2"/>
            <a:r>
              <a:rPr lang="en-GB" b="1" i="1" dirty="0"/>
              <a:t>ER 0– 33</a:t>
            </a:r>
            <a:r>
              <a:rPr lang="en-GB" dirty="0"/>
              <a:t> assumes a value of one if employee representation strictly exceeds zero but is less than one-third, and zero otherwise.</a:t>
            </a:r>
          </a:p>
          <a:p>
            <a:pPr lvl="2"/>
            <a:r>
              <a:rPr lang="en-GB" b="1" i="1" dirty="0"/>
              <a:t>ER 33– 50</a:t>
            </a:r>
            <a:r>
              <a:rPr lang="en-GB" dirty="0"/>
              <a:t> assumes a value of one if employee representation weakly exceeds one-third but is less than one-half.</a:t>
            </a:r>
          </a:p>
          <a:p>
            <a:pPr lvl="2"/>
            <a:r>
              <a:rPr lang="en-GB" b="1" i="1" dirty="0"/>
              <a:t>ER 50+</a:t>
            </a:r>
            <a:r>
              <a:rPr lang="en-GB" dirty="0"/>
              <a:t> assumes a value of one if employee representation weakly exceeds one-half, and zero otherwise.</a:t>
            </a:r>
          </a:p>
          <a:p>
            <a:pPr lvl="1"/>
            <a:r>
              <a:rPr lang="en-GB" dirty="0"/>
              <a:t>Firm value variable: </a:t>
            </a:r>
            <a:r>
              <a:rPr lang="en-GB" b="1" dirty="0"/>
              <a:t>Tobin’s Q</a:t>
            </a:r>
          </a:p>
        </p:txBody>
      </p:sp>
    </p:spTree>
    <p:extLst>
      <p:ext uri="{BB962C8B-B14F-4D97-AF65-F5344CB8AC3E}">
        <p14:creationId xmlns:p14="http://schemas.microsoft.com/office/powerpoint/2010/main" val="301664039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9DE10-4282-2F43-8E98-1DBD48E499EB}"/>
              </a:ext>
            </a:extLst>
          </p:cNvPr>
          <p:cNvSpPr>
            <a:spLocks noGrp="1"/>
          </p:cNvSpPr>
          <p:nvPr>
            <p:ph type="title"/>
          </p:nvPr>
        </p:nvSpPr>
        <p:spPr/>
        <p:txBody>
          <a:bodyPr/>
          <a:lstStyle/>
          <a:p>
            <a:r>
              <a:rPr lang="en-GB" dirty="0"/>
              <a:t>Empirical Investigation: Fauver and Fuerst (2006)</a:t>
            </a:r>
          </a:p>
        </p:txBody>
      </p:sp>
      <p:sp>
        <p:nvSpPr>
          <p:cNvPr id="3" name="Slide Number Placeholder 2">
            <a:extLst>
              <a:ext uri="{FF2B5EF4-FFF2-40B4-BE49-F238E27FC236}">
                <a16:creationId xmlns:a16="http://schemas.microsoft.com/office/drawing/2014/main" id="{490B4503-53B7-98A8-3CF9-C949A7DD81D5}"/>
              </a:ext>
            </a:extLst>
          </p:cNvPr>
          <p:cNvSpPr>
            <a:spLocks noGrp="1"/>
          </p:cNvSpPr>
          <p:nvPr>
            <p:ph type="sldNum" sz="quarter" idx="12"/>
          </p:nvPr>
        </p:nvSpPr>
        <p:spPr/>
        <p:txBody>
          <a:bodyPr/>
          <a:lstStyle/>
          <a:p>
            <a:fld id="{F38DF745-7D3F-47F4-83A3-874385CFAA69}" type="slidenum">
              <a:rPr lang="en-US" smtClean="0"/>
              <a:pPr/>
              <a:t>54</a:t>
            </a:fld>
            <a:endParaRPr lang="en-US"/>
          </a:p>
        </p:txBody>
      </p:sp>
      <p:sp>
        <p:nvSpPr>
          <p:cNvPr id="4" name="Content Placeholder 3">
            <a:extLst>
              <a:ext uri="{FF2B5EF4-FFF2-40B4-BE49-F238E27FC236}">
                <a16:creationId xmlns:a16="http://schemas.microsoft.com/office/drawing/2014/main" id="{B9BFC189-ABD5-0479-8063-DDEC8866E703}"/>
              </a:ext>
            </a:extLst>
          </p:cNvPr>
          <p:cNvSpPr>
            <a:spLocks noGrp="1"/>
          </p:cNvSpPr>
          <p:nvPr>
            <p:ph sz="quarter" idx="1"/>
          </p:nvPr>
        </p:nvSpPr>
        <p:spPr/>
        <p:txBody>
          <a:bodyPr/>
          <a:lstStyle/>
          <a:p>
            <a:r>
              <a:rPr lang="en-GB" dirty="0"/>
              <a:t>Two research questions:</a:t>
            </a:r>
          </a:p>
        </p:txBody>
      </p:sp>
      <p:sp>
        <p:nvSpPr>
          <p:cNvPr id="5" name="Scroll: Horizontal 4">
            <a:extLst>
              <a:ext uri="{FF2B5EF4-FFF2-40B4-BE49-F238E27FC236}">
                <a16:creationId xmlns:a16="http://schemas.microsoft.com/office/drawing/2014/main" id="{202C7358-74A7-04D8-D040-6A65EFDEC8A3}"/>
              </a:ext>
            </a:extLst>
          </p:cNvPr>
          <p:cNvSpPr/>
          <p:nvPr/>
        </p:nvSpPr>
        <p:spPr>
          <a:xfrm>
            <a:off x="1060704" y="2380248"/>
            <a:ext cx="7399728" cy="3888432"/>
          </a:xfrm>
          <a:prstGeom prst="horizontalScroll">
            <a:avLst>
              <a:gd name="adj" fmla="val 727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buAutoNum type="arabicPeriod"/>
            </a:pPr>
            <a:r>
              <a:rPr lang="en-GB" sz="2400" b="1" dirty="0"/>
              <a:t>Does having any employee representation help compared to having none at all?</a:t>
            </a:r>
          </a:p>
          <a:p>
            <a:pPr marL="342900" indent="-342900">
              <a:buAutoNum type="arabicPeriod"/>
            </a:pPr>
            <a:endParaRPr lang="en-GB" sz="1400" b="1" dirty="0"/>
          </a:p>
          <a:p>
            <a:pPr marL="342900" indent="-342900">
              <a:buAutoNum type="arabicPeriod"/>
            </a:pPr>
            <a:r>
              <a:rPr lang="en-GB" sz="2400" b="1" dirty="0"/>
              <a:t>To what extent is worker participation beneficial? i.e. what is the optimal level of representation?</a:t>
            </a:r>
          </a:p>
        </p:txBody>
      </p:sp>
    </p:spTree>
    <p:extLst>
      <p:ext uri="{BB962C8B-B14F-4D97-AF65-F5344CB8AC3E}">
        <p14:creationId xmlns:p14="http://schemas.microsoft.com/office/powerpoint/2010/main" val="408899617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B57BD-21C2-2160-4D49-C0C1E2DBDD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DD6F35-C56F-E4B3-8217-59E88D670097}"/>
              </a:ext>
            </a:extLst>
          </p:cNvPr>
          <p:cNvSpPr>
            <a:spLocks noGrp="1"/>
          </p:cNvSpPr>
          <p:nvPr>
            <p:ph type="title"/>
          </p:nvPr>
        </p:nvSpPr>
        <p:spPr/>
        <p:txBody>
          <a:bodyPr/>
          <a:lstStyle/>
          <a:p>
            <a:r>
              <a:rPr lang="en-GB" dirty="0"/>
              <a:t>Tackling the research question # 1</a:t>
            </a:r>
          </a:p>
        </p:txBody>
      </p:sp>
      <p:sp>
        <p:nvSpPr>
          <p:cNvPr id="3" name="Slide Number Placeholder 2">
            <a:extLst>
              <a:ext uri="{FF2B5EF4-FFF2-40B4-BE49-F238E27FC236}">
                <a16:creationId xmlns:a16="http://schemas.microsoft.com/office/drawing/2014/main" id="{BF6C4316-A238-3478-A1E2-6451AC0BF5EB}"/>
              </a:ext>
            </a:extLst>
          </p:cNvPr>
          <p:cNvSpPr>
            <a:spLocks noGrp="1"/>
          </p:cNvSpPr>
          <p:nvPr>
            <p:ph type="sldNum" sz="quarter" idx="12"/>
          </p:nvPr>
        </p:nvSpPr>
        <p:spPr/>
        <p:txBody>
          <a:bodyPr/>
          <a:lstStyle/>
          <a:p>
            <a:fld id="{F38DF745-7D3F-47F4-83A3-874385CFAA69}" type="slidenum">
              <a:rPr lang="en-US" smtClean="0"/>
              <a:pPr/>
              <a:t>55</a:t>
            </a:fld>
            <a:endParaRPr lang="en-US"/>
          </a:p>
        </p:txBody>
      </p:sp>
      <p:sp>
        <p:nvSpPr>
          <p:cNvPr id="4" name="Content Placeholder 3">
            <a:extLst>
              <a:ext uri="{FF2B5EF4-FFF2-40B4-BE49-F238E27FC236}">
                <a16:creationId xmlns:a16="http://schemas.microsoft.com/office/drawing/2014/main" id="{33F67CA0-4C8F-AFD8-9B1C-CF1B01D78649}"/>
              </a:ext>
            </a:extLst>
          </p:cNvPr>
          <p:cNvSpPr>
            <a:spLocks noGrp="1"/>
          </p:cNvSpPr>
          <p:nvPr>
            <p:ph sz="quarter" idx="1"/>
          </p:nvPr>
        </p:nvSpPr>
        <p:spPr>
          <a:xfrm>
            <a:off x="914400" y="1522800"/>
            <a:ext cx="7772400" cy="5144700"/>
          </a:xfrm>
        </p:spPr>
        <p:txBody>
          <a:bodyPr/>
          <a:lstStyle/>
          <a:p>
            <a:r>
              <a:rPr lang="en-GB" dirty="0"/>
              <a:t>Preliminary result</a:t>
            </a:r>
            <a:endParaRPr lang="en-GB" b="1" dirty="0"/>
          </a:p>
        </p:txBody>
      </p:sp>
      <p:graphicFrame>
        <p:nvGraphicFramePr>
          <p:cNvPr id="6" name="Table 5">
            <a:extLst>
              <a:ext uri="{FF2B5EF4-FFF2-40B4-BE49-F238E27FC236}">
                <a16:creationId xmlns:a16="http://schemas.microsoft.com/office/drawing/2014/main" id="{6BEAE387-E36B-C7F9-B6F9-A0845B5A9C1D}"/>
              </a:ext>
            </a:extLst>
          </p:cNvPr>
          <p:cNvGraphicFramePr>
            <a:graphicFrameLocks noGrp="1"/>
          </p:cNvGraphicFramePr>
          <p:nvPr>
            <p:extLst>
              <p:ext uri="{D42A27DB-BD31-4B8C-83A1-F6EECF244321}">
                <p14:modId xmlns:p14="http://schemas.microsoft.com/office/powerpoint/2010/main" val="2395489235"/>
              </p:ext>
            </p:extLst>
          </p:nvPr>
        </p:nvGraphicFramePr>
        <p:xfrm>
          <a:off x="457200" y="2738790"/>
          <a:ext cx="8435280" cy="1127760"/>
        </p:xfrm>
        <a:graphic>
          <a:graphicData uri="http://schemas.openxmlformats.org/drawingml/2006/table">
            <a:tbl>
              <a:tblPr>
                <a:tableStyleId>{775DCB02-9BB8-47FD-8907-85C794F793BA}</a:tableStyleId>
              </a:tblPr>
              <a:tblGrid>
                <a:gridCol w="2733445">
                  <a:extLst>
                    <a:ext uri="{9D8B030D-6E8A-4147-A177-3AD203B41FA5}">
                      <a16:colId xmlns:a16="http://schemas.microsoft.com/office/drawing/2014/main" val="3424534328"/>
                    </a:ext>
                  </a:extLst>
                </a:gridCol>
                <a:gridCol w="2968180">
                  <a:extLst>
                    <a:ext uri="{9D8B030D-6E8A-4147-A177-3AD203B41FA5}">
                      <a16:colId xmlns:a16="http://schemas.microsoft.com/office/drawing/2014/main" val="2514927918"/>
                    </a:ext>
                  </a:extLst>
                </a:gridCol>
                <a:gridCol w="2733655">
                  <a:extLst>
                    <a:ext uri="{9D8B030D-6E8A-4147-A177-3AD203B41FA5}">
                      <a16:colId xmlns:a16="http://schemas.microsoft.com/office/drawing/2014/main" val="3681972551"/>
                    </a:ext>
                  </a:extLst>
                </a:gridCol>
              </a:tblGrid>
              <a:tr h="0">
                <a:tc>
                  <a:txBody>
                    <a:bodyPr/>
                    <a:lstStyle/>
                    <a:p>
                      <a:pPr algn="l"/>
                      <a:r>
                        <a:rPr lang="en-GB" b="1" dirty="0">
                          <a:solidFill>
                            <a:srgbClr val="404040"/>
                          </a:solidFill>
                          <a:effectLst/>
                        </a:rPr>
                        <a:t>Two subsamples </a:t>
                      </a:r>
                      <a:r>
                        <a:rPr lang="en-GB" b="1" dirty="0">
                          <a:solidFill>
                            <a:srgbClr val="404040"/>
                          </a:solidFill>
                          <a:effectLst/>
                          <a:sym typeface="Wingdings" panose="05000000000000000000" pitchFamily="2" charset="2"/>
                        </a:rPr>
                        <a:t></a:t>
                      </a:r>
                      <a:endParaRPr lang="en-GB" b="1" dirty="0">
                        <a:solidFill>
                          <a:srgbClr val="404040"/>
                        </a:solidFill>
                        <a:effectLst/>
                      </a:endParaRPr>
                    </a:p>
                  </a:txBody>
                  <a:tcPr marR="76200" marT="76200" marB="76200" anchor="ctr"/>
                </a:tc>
                <a:tc>
                  <a:txBody>
                    <a:bodyPr/>
                    <a:lstStyle/>
                    <a:p>
                      <a:pPr algn="l"/>
                      <a:r>
                        <a:rPr lang="en-GB" b="1" dirty="0">
                          <a:solidFill>
                            <a:srgbClr val="404040"/>
                          </a:solidFill>
                          <a:effectLst/>
                        </a:rPr>
                        <a:t>No employee</a:t>
                      </a:r>
                    </a:p>
                    <a:p>
                      <a:pPr algn="l"/>
                      <a:r>
                        <a:rPr lang="en-GB" b="1" dirty="0">
                          <a:solidFill>
                            <a:srgbClr val="404040"/>
                          </a:solidFill>
                          <a:effectLst/>
                        </a:rPr>
                        <a:t>Representation (386 firms)</a:t>
                      </a:r>
                    </a:p>
                  </a:txBody>
                  <a:tcPr marL="76200" marR="76200" marT="76200" marB="76200" anchor="ctr"/>
                </a:tc>
                <a:tc>
                  <a:txBody>
                    <a:bodyPr/>
                    <a:lstStyle/>
                    <a:p>
                      <a:pPr algn="l"/>
                      <a:r>
                        <a:rPr lang="en-GB" b="1" dirty="0">
                          <a:solidFill>
                            <a:srgbClr val="404040"/>
                          </a:solidFill>
                          <a:effectLst/>
                        </a:rPr>
                        <a:t>Employee</a:t>
                      </a:r>
                    </a:p>
                    <a:p>
                      <a:pPr algn="l"/>
                      <a:r>
                        <a:rPr lang="en-GB" b="1" dirty="0">
                          <a:solidFill>
                            <a:srgbClr val="404040"/>
                          </a:solidFill>
                          <a:effectLst/>
                        </a:rPr>
                        <a:t>Representation (400 firms)</a:t>
                      </a:r>
                    </a:p>
                  </a:txBody>
                  <a:tcPr marL="76200" marR="76200" marT="76200" marB="76200" anchor="ctr"/>
                </a:tc>
                <a:extLst>
                  <a:ext uri="{0D108BD9-81ED-4DB2-BD59-A6C34878D82A}">
                    <a16:rowId xmlns:a16="http://schemas.microsoft.com/office/drawing/2014/main" val="2847661554"/>
                  </a:ext>
                </a:extLst>
              </a:tr>
              <a:tr h="0">
                <a:tc>
                  <a:txBody>
                    <a:bodyPr/>
                    <a:lstStyle/>
                    <a:p>
                      <a:r>
                        <a:rPr lang="en-GB" b="1" dirty="0">
                          <a:effectLst/>
                        </a:rPr>
                        <a:t>Tobin’s Q (median value)</a:t>
                      </a:r>
                      <a:endParaRPr lang="en-GB" dirty="0">
                        <a:effectLst/>
                      </a:endParaRPr>
                    </a:p>
                  </a:txBody>
                  <a:tcPr marR="76200" marT="76200" marB="76200" anchor="ctr"/>
                </a:tc>
                <a:tc>
                  <a:txBody>
                    <a:bodyPr/>
                    <a:lstStyle/>
                    <a:p>
                      <a:r>
                        <a:rPr lang="en-GB" dirty="0">
                          <a:effectLst/>
                        </a:rPr>
                        <a:t>1.038</a:t>
                      </a:r>
                    </a:p>
                  </a:txBody>
                  <a:tcPr marL="76200" marR="76200" marT="76200" marB="76200" anchor="ctr"/>
                </a:tc>
                <a:tc>
                  <a:txBody>
                    <a:bodyPr/>
                    <a:lstStyle/>
                    <a:p>
                      <a:r>
                        <a:rPr lang="en-GB" dirty="0">
                          <a:effectLst/>
                        </a:rPr>
                        <a:t>1.126</a:t>
                      </a:r>
                    </a:p>
                  </a:txBody>
                  <a:tcPr marL="76200" marR="76200" marT="76200" marB="76200" anchor="ctr"/>
                </a:tc>
                <a:extLst>
                  <a:ext uri="{0D108BD9-81ED-4DB2-BD59-A6C34878D82A}">
                    <a16:rowId xmlns:a16="http://schemas.microsoft.com/office/drawing/2014/main" val="2813785280"/>
                  </a:ext>
                </a:extLst>
              </a:tr>
            </a:tbl>
          </a:graphicData>
        </a:graphic>
      </p:graphicFrame>
    </p:spTree>
    <p:extLst>
      <p:ext uri="{BB962C8B-B14F-4D97-AF65-F5344CB8AC3E}">
        <p14:creationId xmlns:p14="http://schemas.microsoft.com/office/powerpoint/2010/main" val="99120103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5EFC7F-F837-7676-70BC-CB79C5D899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164051-BC53-FBD0-C52A-FF85D8E46479}"/>
              </a:ext>
            </a:extLst>
          </p:cNvPr>
          <p:cNvSpPr>
            <a:spLocks noGrp="1"/>
          </p:cNvSpPr>
          <p:nvPr>
            <p:ph type="title"/>
          </p:nvPr>
        </p:nvSpPr>
        <p:spPr/>
        <p:txBody>
          <a:bodyPr/>
          <a:lstStyle/>
          <a:p>
            <a:r>
              <a:rPr lang="en-GB" dirty="0"/>
              <a:t>Tackling the research question # 1</a:t>
            </a:r>
          </a:p>
        </p:txBody>
      </p:sp>
      <p:sp>
        <p:nvSpPr>
          <p:cNvPr id="3" name="Slide Number Placeholder 2">
            <a:extLst>
              <a:ext uri="{FF2B5EF4-FFF2-40B4-BE49-F238E27FC236}">
                <a16:creationId xmlns:a16="http://schemas.microsoft.com/office/drawing/2014/main" id="{C2E8EF79-EF69-8810-617E-1C2040F20105}"/>
              </a:ext>
            </a:extLst>
          </p:cNvPr>
          <p:cNvSpPr>
            <a:spLocks noGrp="1"/>
          </p:cNvSpPr>
          <p:nvPr>
            <p:ph type="sldNum" sz="quarter" idx="12"/>
          </p:nvPr>
        </p:nvSpPr>
        <p:spPr/>
        <p:txBody>
          <a:bodyPr/>
          <a:lstStyle/>
          <a:p>
            <a:fld id="{F38DF745-7D3F-47F4-83A3-874385CFAA69}" type="slidenum">
              <a:rPr lang="en-US" smtClean="0"/>
              <a:pPr/>
              <a:t>56</a:t>
            </a:fld>
            <a:endParaRPr lang="en-US"/>
          </a:p>
        </p:txBody>
      </p:sp>
      <p:sp>
        <p:nvSpPr>
          <p:cNvPr id="4" name="Content Placeholder 3">
            <a:extLst>
              <a:ext uri="{FF2B5EF4-FFF2-40B4-BE49-F238E27FC236}">
                <a16:creationId xmlns:a16="http://schemas.microsoft.com/office/drawing/2014/main" id="{16BFBF64-C740-E2D5-110C-002EEB5D4945}"/>
              </a:ext>
            </a:extLst>
          </p:cNvPr>
          <p:cNvSpPr>
            <a:spLocks noGrp="1"/>
          </p:cNvSpPr>
          <p:nvPr>
            <p:ph sz="quarter" idx="1"/>
          </p:nvPr>
        </p:nvSpPr>
        <p:spPr>
          <a:xfrm>
            <a:off x="914400" y="1522800"/>
            <a:ext cx="7772400" cy="5144700"/>
          </a:xfrm>
        </p:spPr>
        <p:txBody>
          <a:bodyPr/>
          <a:lstStyle/>
          <a:p>
            <a:r>
              <a:rPr lang="en-GB" dirty="0"/>
              <a:t>Competition analysis:</a:t>
            </a:r>
          </a:p>
          <a:p>
            <a:pPr lvl="1"/>
            <a:r>
              <a:rPr lang="en-GB" b="1" dirty="0"/>
              <a:t>Hypothesis:</a:t>
            </a:r>
            <a:r>
              <a:rPr lang="en-GB" dirty="0"/>
              <a:t> </a:t>
            </a:r>
            <a:r>
              <a:rPr lang="en-GB" u="sng" dirty="0"/>
              <a:t>when the level of market competition is low, management may be disincentivised to perform, leading to operational inefficiency</a:t>
            </a:r>
            <a:r>
              <a:rPr lang="en-GB" dirty="0"/>
              <a:t>. Employee representatives equipped with detailed operations-level information should be vehicles for the communication of any operational inefﬁciency to the board, thereby adding value to ﬁrms in concentrated industries.</a:t>
            </a:r>
          </a:p>
          <a:p>
            <a:pPr lvl="1"/>
            <a:r>
              <a:rPr lang="en-GB" b="1" dirty="0"/>
              <a:t>How does the product competition interact with the effect of employee representation on firm value?</a:t>
            </a:r>
          </a:p>
          <a:p>
            <a:pPr lvl="1"/>
            <a:r>
              <a:rPr lang="en-GB" dirty="0"/>
              <a:t>Use the industry concentration variable as a proxy of competition level</a:t>
            </a:r>
          </a:p>
          <a:p>
            <a:pPr lvl="2"/>
            <a:r>
              <a:rPr lang="en-GB" dirty="0"/>
              <a:t>The higher the industry concentration, the lower the competition</a:t>
            </a:r>
          </a:p>
        </p:txBody>
      </p:sp>
    </p:spTree>
    <p:extLst>
      <p:ext uri="{BB962C8B-B14F-4D97-AF65-F5344CB8AC3E}">
        <p14:creationId xmlns:p14="http://schemas.microsoft.com/office/powerpoint/2010/main" val="290103995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CA902-8CF6-E9B4-275D-41F14E0A0B55}"/>
              </a:ext>
            </a:extLst>
          </p:cNvPr>
          <p:cNvSpPr>
            <a:spLocks noGrp="1"/>
          </p:cNvSpPr>
          <p:nvPr>
            <p:ph type="title"/>
          </p:nvPr>
        </p:nvSpPr>
        <p:spPr/>
        <p:txBody>
          <a:bodyPr/>
          <a:lstStyle/>
          <a:p>
            <a:r>
              <a:rPr lang="en-GB" dirty="0"/>
              <a:t>Tackling the research question # 1</a:t>
            </a:r>
          </a:p>
        </p:txBody>
      </p:sp>
      <p:sp>
        <p:nvSpPr>
          <p:cNvPr id="3" name="Slide Number Placeholder 2">
            <a:extLst>
              <a:ext uri="{FF2B5EF4-FFF2-40B4-BE49-F238E27FC236}">
                <a16:creationId xmlns:a16="http://schemas.microsoft.com/office/drawing/2014/main" id="{53B2E7F0-0B41-6974-F133-033DBCD1F94D}"/>
              </a:ext>
            </a:extLst>
          </p:cNvPr>
          <p:cNvSpPr>
            <a:spLocks noGrp="1"/>
          </p:cNvSpPr>
          <p:nvPr>
            <p:ph type="sldNum" sz="quarter" idx="12"/>
          </p:nvPr>
        </p:nvSpPr>
        <p:spPr/>
        <p:txBody>
          <a:bodyPr/>
          <a:lstStyle/>
          <a:p>
            <a:fld id="{F38DF745-7D3F-47F4-83A3-874385CFAA69}" type="slidenum">
              <a:rPr lang="en-US" smtClean="0"/>
              <a:pPr/>
              <a:t>57</a:t>
            </a:fld>
            <a:endParaRPr lang="en-US"/>
          </a:p>
        </p:txBody>
      </p:sp>
      <mc:AlternateContent xmlns:mc="http://schemas.openxmlformats.org/markup-compatibility/2006" xmlns:a14="http://schemas.microsoft.com/office/drawing/2010/main">
        <mc:Choice Requires="a14">
          <p:sp>
            <p:nvSpPr>
              <p:cNvPr id="4" name="Content Placeholder 3">
                <a:extLst>
                  <a:ext uri="{FF2B5EF4-FFF2-40B4-BE49-F238E27FC236}">
                    <a16:creationId xmlns:a16="http://schemas.microsoft.com/office/drawing/2014/main" id="{6742A37D-E638-5393-0898-CC9B8B60FAED}"/>
                  </a:ext>
                </a:extLst>
              </p:cNvPr>
              <p:cNvSpPr>
                <a:spLocks noGrp="1"/>
              </p:cNvSpPr>
              <p:nvPr>
                <p:ph sz="quarter" idx="1"/>
              </p:nvPr>
            </p:nvSpPr>
            <p:spPr>
              <a:xfrm>
                <a:off x="914400" y="1522800"/>
                <a:ext cx="7772400" cy="5144700"/>
              </a:xfrm>
            </p:spPr>
            <p:txBody>
              <a:bodyPr>
                <a:normAutofit/>
              </a:bodyPr>
              <a:lstStyle/>
              <a:p>
                <a:pPr lvl="1"/>
                <a:r>
                  <a:rPr lang="en-GB" dirty="0"/>
                  <a:t>Empirical strategy:</a:t>
                </a:r>
              </a:p>
              <a:p>
                <a:pPr lvl="1"/>
                <a:endParaRPr lang="en-GB" dirty="0"/>
              </a:p>
              <a:p>
                <a:pPr lvl="1"/>
                <a:endParaRPr lang="en-GB" dirty="0"/>
              </a:p>
              <a:p>
                <a:pPr lvl="1"/>
                <a:endParaRPr lang="en-GB" dirty="0"/>
              </a:p>
              <a:p>
                <a:pPr lvl="1"/>
                <a:r>
                  <a:rPr lang="en-GB" dirty="0"/>
                  <a:t>Results:</a:t>
                </a:r>
              </a:p>
              <a:p>
                <a:pPr lvl="2"/>
                <a14:m>
                  <m:oMath xmlns:m="http://schemas.openxmlformats.org/officeDocument/2006/math">
                    <m:sSub>
                      <m:sSubPr>
                        <m:ctrlPr>
                          <a:rPr lang="en-GB" i="1" smtClean="0">
                            <a:latin typeface="Cambria Math" panose="02040503050406030204" pitchFamily="18" charset="0"/>
                          </a:rPr>
                        </m:ctrlPr>
                      </m:sSubPr>
                      <m:e>
                        <m:r>
                          <a:rPr lang="en-GB" i="1" smtClean="0">
                            <a:latin typeface="Cambria Math" panose="02040503050406030204" pitchFamily="18" charset="0"/>
                            <a:ea typeface="Cambria Math" panose="02040503050406030204" pitchFamily="18" charset="0"/>
                          </a:rPr>
                          <m:t>𝛽</m:t>
                        </m:r>
                      </m:e>
                      <m:sub>
                        <m:r>
                          <a:rPr lang="en-GB" b="0" i="1" smtClean="0">
                            <a:latin typeface="Cambria Math" panose="02040503050406030204" pitchFamily="18" charset="0"/>
                          </a:rPr>
                          <m:t>𝑐</m:t>
                        </m:r>
                      </m:sub>
                    </m:sSub>
                  </m:oMath>
                </a14:m>
                <a:r>
                  <a:rPr lang="en-GB" dirty="0"/>
                  <a:t> is positive and statistically significant</a:t>
                </a:r>
              </a:p>
              <a:p>
                <a:pPr lvl="2"/>
                <a:r>
                  <a:rPr lang="en-GB" b="1" dirty="0"/>
                  <a:t>Meaning:</a:t>
                </a:r>
                <a:r>
                  <a:rPr lang="en-GB" dirty="0"/>
                  <a:t> When industry concentration is high, the existence of ER enhances firm value</a:t>
                </a:r>
              </a:p>
              <a:p>
                <a:pPr lvl="2"/>
                <a:r>
                  <a:rPr lang="en-GB" b="1" dirty="0"/>
                  <a:t>Explanation:</a:t>
                </a:r>
                <a:r>
                  <a:rPr lang="en-GB" dirty="0"/>
                  <a:t> the beneﬁt of employee representation stems from the increased quality of the information available to the board: employee representatives reduce the costs of incomplete information by providing credible advice as to the feasibility of proposed projects and expenditures. In this way, the board as a whole may more easily identify potential agency costs.</a:t>
                </a:r>
                <a:endParaRPr lang="en-GB" b="1" dirty="0"/>
              </a:p>
            </p:txBody>
          </p:sp>
        </mc:Choice>
        <mc:Fallback xmlns="">
          <p:sp>
            <p:nvSpPr>
              <p:cNvPr id="4" name="Content Placeholder 3">
                <a:extLst>
                  <a:ext uri="{FF2B5EF4-FFF2-40B4-BE49-F238E27FC236}">
                    <a16:creationId xmlns:a16="http://schemas.microsoft.com/office/drawing/2014/main" id="{6742A37D-E638-5393-0898-CC9B8B60FAED}"/>
                  </a:ext>
                </a:extLst>
              </p:cNvPr>
              <p:cNvSpPr>
                <a:spLocks noGrp="1" noRot="1" noChangeAspect="1" noMove="1" noResize="1" noEditPoints="1" noAdjustHandles="1" noChangeArrowheads="1" noChangeShapeType="1" noTextEdit="1"/>
              </p:cNvSpPr>
              <p:nvPr>
                <p:ph sz="quarter" idx="1"/>
              </p:nvPr>
            </p:nvSpPr>
            <p:spPr>
              <a:xfrm>
                <a:off x="914400" y="1522800"/>
                <a:ext cx="7772400" cy="5144700"/>
              </a:xfrm>
              <a:blipFill>
                <a:blip r:embed="rId2"/>
                <a:stretch>
                  <a:fillRect t="-948" r="-1098"/>
                </a:stretch>
              </a:blipFill>
            </p:spPr>
            <p:txBody>
              <a:bodyPr/>
              <a:lstStyle/>
              <a:p>
                <a:r>
                  <a:rPr lang="en-GB">
                    <a:noFill/>
                  </a:rPr>
                  <a:t> </a:t>
                </a:r>
              </a:p>
            </p:txBody>
          </p:sp>
        </mc:Fallback>
      </mc:AlternateContent>
      <p:pic>
        <p:nvPicPr>
          <p:cNvPr id="6" name="Picture 5">
            <a:extLst>
              <a:ext uri="{FF2B5EF4-FFF2-40B4-BE49-F238E27FC236}">
                <a16:creationId xmlns:a16="http://schemas.microsoft.com/office/drawing/2014/main" id="{E856C861-0508-AD8E-7972-FD10069D0768}"/>
              </a:ext>
            </a:extLst>
          </p:cNvPr>
          <p:cNvPicPr>
            <a:picLocks noChangeAspect="1"/>
          </p:cNvPicPr>
          <p:nvPr/>
        </p:nvPicPr>
        <p:blipFill>
          <a:blip r:embed="rId3"/>
          <a:stretch>
            <a:fillRect/>
          </a:stretch>
        </p:blipFill>
        <p:spPr>
          <a:xfrm>
            <a:off x="303208" y="2184544"/>
            <a:ext cx="8601696" cy="728340"/>
          </a:xfrm>
          <a:prstGeom prst="rect">
            <a:avLst/>
          </a:prstGeom>
        </p:spPr>
      </p:pic>
    </p:spTree>
    <p:extLst>
      <p:ext uri="{BB962C8B-B14F-4D97-AF65-F5344CB8AC3E}">
        <p14:creationId xmlns:p14="http://schemas.microsoft.com/office/powerpoint/2010/main" val="113855967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A89E00-5D97-9BC0-90BD-88334B30B6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018D1D-50DB-66F4-3CFB-B1B1F02D9CBC}"/>
              </a:ext>
            </a:extLst>
          </p:cNvPr>
          <p:cNvSpPr>
            <a:spLocks noGrp="1"/>
          </p:cNvSpPr>
          <p:nvPr>
            <p:ph type="title"/>
          </p:nvPr>
        </p:nvSpPr>
        <p:spPr/>
        <p:txBody>
          <a:bodyPr/>
          <a:lstStyle/>
          <a:p>
            <a:r>
              <a:rPr lang="en-GB" dirty="0"/>
              <a:t>Tackling the research question # 1</a:t>
            </a:r>
          </a:p>
        </p:txBody>
      </p:sp>
      <p:sp>
        <p:nvSpPr>
          <p:cNvPr id="3" name="Slide Number Placeholder 2">
            <a:extLst>
              <a:ext uri="{FF2B5EF4-FFF2-40B4-BE49-F238E27FC236}">
                <a16:creationId xmlns:a16="http://schemas.microsoft.com/office/drawing/2014/main" id="{21A82CE3-38DF-1627-4DDC-B71A512AF7A6}"/>
              </a:ext>
            </a:extLst>
          </p:cNvPr>
          <p:cNvSpPr>
            <a:spLocks noGrp="1"/>
          </p:cNvSpPr>
          <p:nvPr>
            <p:ph type="sldNum" sz="quarter" idx="12"/>
          </p:nvPr>
        </p:nvSpPr>
        <p:spPr/>
        <p:txBody>
          <a:bodyPr/>
          <a:lstStyle/>
          <a:p>
            <a:fld id="{F38DF745-7D3F-47F4-83A3-874385CFAA69}" type="slidenum">
              <a:rPr lang="en-US" smtClean="0"/>
              <a:pPr/>
              <a:t>58</a:t>
            </a:fld>
            <a:endParaRPr lang="en-US"/>
          </a:p>
        </p:txBody>
      </p:sp>
      <p:sp>
        <p:nvSpPr>
          <p:cNvPr id="4" name="Content Placeholder 3">
            <a:extLst>
              <a:ext uri="{FF2B5EF4-FFF2-40B4-BE49-F238E27FC236}">
                <a16:creationId xmlns:a16="http://schemas.microsoft.com/office/drawing/2014/main" id="{82F9BE7A-372B-3BD2-72A9-B1B6BFB8A43D}"/>
              </a:ext>
            </a:extLst>
          </p:cNvPr>
          <p:cNvSpPr>
            <a:spLocks noGrp="1"/>
          </p:cNvSpPr>
          <p:nvPr>
            <p:ph sz="quarter" idx="1"/>
          </p:nvPr>
        </p:nvSpPr>
        <p:spPr>
          <a:xfrm>
            <a:off x="914400" y="1522800"/>
            <a:ext cx="7772400" cy="5144700"/>
          </a:xfrm>
        </p:spPr>
        <p:txBody>
          <a:bodyPr/>
          <a:lstStyle/>
          <a:p>
            <a:r>
              <a:rPr lang="en-GB" dirty="0"/>
              <a:t>Coordination analysis:</a:t>
            </a:r>
          </a:p>
          <a:p>
            <a:pPr lvl="1"/>
            <a:r>
              <a:rPr lang="en-GB" b="1" dirty="0"/>
              <a:t>Hypothesis:</a:t>
            </a:r>
            <a:r>
              <a:rPr lang="en-GB" dirty="0"/>
              <a:t> Firms in industries that demand intense coordination or involve specially skilled and knowledgeable workers should beneﬁt most from employee representation. Strategic management, operations management, and management science literature indicate that coordination and complex information ﬂow are critical issues in industries that require supply chain management.</a:t>
            </a:r>
          </a:p>
          <a:p>
            <a:pPr lvl="1"/>
            <a:r>
              <a:rPr lang="en-GB" b="1" dirty="0"/>
              <a:t>How does the industry segmentation interact with the effect of employee representation on firm value?</a:t>
            </a:r>
          </a:p>
          <a:p>
            <a:pPr lvl="1"/>
            <a:r>
              <a:rPr lang="en-GB" dirty="0"/>
              <a:t>The paper assigns industries according to SIC (Standard Industry Classification) groupings for which complex serial processing is a central component of the industry’s operations</a:t>
            </a:r>
          </a:p>
        </p:txBody>
      </p:sp>
    </p:spTree>
    <p:extLst>
      <p:ext uri="{BB962C8B-B14F-4D97-AF65-F5344CB8AC3E}">
        <p14:creationId xmlns:p14="http://schemas.microsoft.com/office/powerpoint/2010/main" val="400248994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BDD9D7-64BF-6D56-8F75-CED1DCB7FA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F6889D-B464-04D5-96A1-E01A3269CD43}"/>
              </a:ext>
            </a:extLst>
          </p:cNvPr>
          <p:cNvSpPr>
            <a:spLocks noGrp="1"/>
          </p:cNvSpPr>
          <p:nvPr>
            <p:ph type="title"/>
          </p:nvPr>
        </p:nvSpPr>
        <p:spPr/>
        <p:txBody>
          <a:bodyPr/>
          <a:lstStyle/>
          <a:p>
            <a:r>
              <a:rPr lang="en-GB" dirty="0"/>
              <a:t>Tackling the research question # 1</a:t>
            </a:r>
          </a:p>
        </p:txBody>
      </p:sp>
      <p:sp>
        <p:nvSpPr>
          <p:cNvPr id="3" name="Slide Number Placeholder 2">
            <a:extLst>
              <a:ext uri="{FF2B5EF4-FFF2-40B4-BE49-F238E27FC236}">
                <a16:creationId xmlns:a16="http://schemas.microsoft.com/office/drawing/2014/main" id="{BEE68030-2D44-CD35-7D61-4123F5CA624E}"/>
              </a:ext>
            </a:extLst>
          </p:cNvPr>
          <p:cNvSpPr>
            <a:spLocks noGrp="1"/>
          </p:cNvSpPr>
          <p:nvPr>
            <p:ph type="sldNum" sz="quarter" idx="12"/>
          </p:nvPr>
        </p:nvSpPr>
        <p:spPr/>
        <p:txBody>
          <a:bodyPr/>
          <a:lstStyle/>
          <a:p>
            <a:fld id="{F38DF745-7D3F-47F4-83A3-874385CFAA69}" type="slidenum">
              <a:rPr lang="en-US" smtClean="0"/>
              <a:pPr/>
              <a:t>59</a:t>
            </a:fld>
            <a:endParaRPr lang="en-US"/>
          </a:p>
        </p:txBody>
      </p:sp>
      <p:sp>
        <p:nvSpPr>
          <p:cNvPr id="4" name="Content Placeholder 3">
            <a:extLst>
              <a:ext uri="{FF2B5EF4-FFF2-40B4-BE49-F238E27FC236}">
                <a16:creationId xmlns:a16="http://schemas.microsoft.com/office/drawing/2014/main" id="{D65CE281-A537-5A84-E40E-8303A8C2EA6C}"/>
              </a:ext>
            </a:extLst>
          </p:cNvPr>
          <p:cNvSpPr>
            <a:spLocks noGrp="1"/>
          </p:cNvSpPr>
          <p:nvPr>
            <p:ph sz="quarter" idx="1"/>
          </p:nvPr>
        </p:nvSpPr>
        <p:spPr>
          <a:xfrm>
            <a:off x="914400" y="1522800"/>
            <a:ext cx="7772400" cy="5144700"/>
          </a:xfrm>
        </p:spPr>
        <p:txBody>
          <a:bodyPr/>
          <a:lstStyle/>
          <a:p>
            <a:pPr lvl="1"/>
            <a:r>
              <a:rPr lang="en-GB" dirty="0"/>
              <a:t>Three specific industries identified that beneﬁt from higher information ﬂow and greater skill in coordination:</a:t>
            </a:r>
          </a:p>
        </p:txBody>
      </p:sp>
      <p:pic>
        <p:nvPicPr>
          <p:cNvPr id="7" name="Picture 6">
            <a:extLst>
              <a:ext uri="{FF2B5EF4-FFF2-40B4-BE49-F238E27FC236}">
                <a16:creationId xmlns:a16="http://schemas.microsoft.com/office/drawing/2014/main" id="{429E201B-0C3C-3B03-8C8E-4C464834B2DA}"/>
              </a:ext>
            </a:extLst>
          </p:cNvPr>
          <p:cNvPicPr>
            <a:picLocks noChangeAspect="1"/>
          </p:cNvPicPr>
          <p:nvPr/>
        </p:nvPicPr>
        <p:blipFill>
          <a:blip r:embed="rId2"/>
          <a:stretch>
            <a:fillRect/>
          </a:stretch>
        </p:blipFill>
        <p:spPr>
          <a:xfrm>
            <a:off x="98960" y="2856436"/>
            <a:ext cx="3389936" cy="1858548"/>
          </a:xfrm>
          <a:prstGeom prst="rect">
            <a:avLst/>
          </a:prstGeom>
        </p:spPr>
      </p:pic>
      <p:sp>
        <p:nvSpPr>
          <p:cNvPr id="8" name="TextBox 7">
            <a:extLst>
              <a:ext uri="{FF2B5EF4-FFF2-40B4-BE49-F238E27FC236}">
                <a16:creationId xmlns:a16="http://schemas.microsoft.com/office/drawing/2014/main" id="{7D560B37-4A95-AA69-395A-6CC259C7EC20}"/>
              </a:ext>
            </a:extLst>
          </p:cNvPr>
          <p:cNvSpPr txBox="1"/>
          <p:nvPr/>
        </p:nvSpPr>
        <p:spPr>
          <a:xfrm>
            <a:off x="565764" y="2487104"/>
            <a:ext cx="2456328" cy="369332"/>
          </a:xfrm>
          <a:prstGeom prst="rect">
            <a:avLst/>
          </a:prstGeom>
          <a:noFill/>
        </p:spPr>
        <p:txBody>
          <a:bodyPr wrap="square" rtlCol="0">
            <a:spAutoFit/>
          </a:bodyPr>
          <a:lstStyle/>
          <a:p>
            <a:pPr algn="ctr"/>
            <a:r>
              <a:rPr lang="en-GB" b="1" dirty="0"/>
              <a:t>Trade industry</a:t>
            </a:r>
          </a:p>
        </p:txBody>
      </p:sp>
      <p:sp>
        <p:nvSpPr>
          <p:cNvPr id="10" name="TextBox 9">
            <a:extLst>
              <a:ext uri="{FF2B5EF4-FFF2-40B4-BE49-F238E27FC236}">
                <a16:creationId xmlns:a16="http://schemas.microsoft.com/office/drawing/2014/main" id="{4445B00F-7EFA-8930-DFE6-1CD2A0CCD1D4}"/>
              </a:ext>
            </a:extLst>
          </p:cNvPr>
          <p:cNvSpPr txBox="1"/>
          <p:nvPr/>
        </p:nvSpPr>
        <p:spPr>
          <a:xfrm>
            <a:off x="5779333" y="2286779"/>
            <a:ext cx="2701961" cy="646331"/>
          </a:xfrm>
          <a:prstGeom prst="rect">
            <a:avLst/>
          </a:prstGeom>
          <a:noFill/>
        </p:spPr>
        <p:txBody>
          <a:bodyPr wrap="square" rtlCol="0">
            <a:spAutoFit/>
          </a:bodyPr>
          <a:lstStyle/>
          <a:p>
            <a:pPr algn="ctr"/>
            <a:r>
              <a:rPr lang="en-GB" b="1" dirty="0"/>
              <a:t>Transportation industry</a:t>
            </a:r>
          </a:p>
        </p:txBody>
      </p:sp>
      <p:pic>
        <p:nvPicPr>
          <p:cNvPr id="3078" name="Picture 6" descr="American Manufacturers Seek Perfection as Quality Issues Mount - WSJ">
            <a:extLst>
              <a:ext uri="{FF2B5EF4-FFF2-40B4-BE49-F238E27FC236}">
                <a16:creationId xmlns:a16="http://schemas.microsoft.com/office/drawing/2014/main" id="{98717B1E-7C3E-528F-4620-0EDFE38261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61132" y="4322774"/>
            <a:ext cx="3536137" cy="244498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CFD9F28-1610-B433-429B-B8FC56685D32}"/>
              </a:ext>
            </a:extLst>
          </p:cNvPr>
          <p:cNvSpPr txBox="1"/>
          <p:nvPr/>
        </p:nvSpPr>
        <p:spPr>
          <a:xfrm>
            <a:off x="1104808" y="5267914"/>
            <a:ext cx="1856324" cy="646331"/>
          </a:xfrm>
          <a:prstGeom prst="rect">
            <a:avLst/>
          </a:prstGeom>
          <a:noFill/>
        </p:spPr>
        <p:txBody>
          <a:bodyPr wrap="square" rtlCol="0">
            <a:spAutoFit/>
          </a:bodyPr>
          <a:lstStyle/>
          <a:p>
            <a:pPr algn="ctr"/>
            <a:r>
              <a:rPr lang="en-GB" b="1" dirty="0"/>
              <a:t>Manufacturing industry</a:t>
            </a:r>
          </a:p>
        </p:txBody>
      </p:sp>
      <p:pic>
        <p:nvPicPr>
          <p:cNvPr id="3076" name="Picture 4" descr="7 points to understand how the transportation industry works">
            <a:extLst>
              <a:ext uri="{FF2B5EF4-FFF2-40B4-BE49-F238E27FC236}">
                <a16:creationId xmlns:a16="http://schemas.microsoft.com/office/drawing/2014/main" id="{7E511757-7B0E-1011-9752-70204C53AC7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73825" y="2669287"/>
            <a:ext cx="3112975" cy="2152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4406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8773BC-7664-9D95-BF3B-9B54F94B02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BDD3EB-38FB-0D61-D0CE-F8E5348B73AC}"/>
              </a:ext>
            </a:extLst>
          </p:cNvPr>
          <p:cNvSpPr>
            <a:spLocks noGrp="1"/>
          </p:cNvSpPr>
          <p:nvPr>
            <p:ph type="title"/>
          </p:nvPr>
        </p:nvSpPr>
        <p:spPr/>
        <p:txBody>
          <a:bodyPr/>
          <a:lstStyle/>
          <a:p>
            <a:r>
              <a:rPr lang="en-GB" dirty="0"/>
              <a:t>Tackling the research question # 1</a:t>
            </a:r>
          </a:p>
        </p:txBody>
      </p:sp>
      <p:sp>
        <p:nvSpPr>
          <p:cNvPr id="3" name="Slide Number Placeholder 2">
            <a:extLst>
              <a:ext uri="{FF2B5EF4-FFF2-40B4-BE49-F238E27FC236}">
                <a16:creationId xmlns:a16="http://schemas.microsoft.com/office/drawing/2014/main" id="{31D4317C-3934-64AB-EA25-F01DE8BB9196}"/>
              </a:ext>
            </a:extLst>
          </p:cNvPr>
          <p:cNvSpPr>
            <a:spLocks noGrp="1"/>
          </p:cNvSpPr>
          <p:nvPr>
            <p:ph type="sldNum" sz="quarter" idx="12"/>
          </p:nvPr>
        </p:nvSpPr>
        <p:spPr/>
        <p:txBody>
          <a:bodyPr/>
          <a:lstStyle/>
          <a:p>
            <a:fld id="{F38DF745-7D3F-47F4-83A3-874385CFAA69}" type="slidenum">
              <a:rPr lang="en-US" smtClean="0"/>
              <a:pPr/>
              <a:t>60</a:t>
            </a:fld>
            <a:endParaRPr lang="en-US"/>
          </a:p>
        </p:txBody>
      </p:sp>
      <mc:AlternateContent xmlns:mc="http://schemas.openxmlformats.org/markup-compatibility/2006" xmlns:a14="http://schemas.microsoft.com/office/drawing/2010/main">
        <mc:Choice Requires="a14">
          <p:sp>
            <p:nvSpPr>
              <p:cNvPr id="4" name="Content Placeholder 3">
                <a:extLst>
                  <a:ext uri="{FF2B5EF4-FFF2-40B4-BE49-F238E27FC236}">
                    <a16:creationId xmlns:a16="http://schemas.microsoft.com/office/drawing/2014/main" id="{0BB25F12-A832-7F4D-CD07-9C90C777ED6B}"/>
                  </a:ext>
                </a:extLst>
              </p:cNvPr>
              <p:cNvSpPr>
                <a:spLocks noGrp="1"/>
              </p:cNvSpPr>
              <p:nvPr>
                <p:ph sz="quarter" idx="1"/>
              </p:nvPr>
            </p:nvSpPr>
            <p:spPr>
              <a:xfrm>
                <a:off x="914400" y="1522800"/>
                <a:ext cx="7772400" cy="5144700"/>
              </a:xfrm>
            </p:spPr>
            <p:txBody>
              <a:bodyPr>
                <a:normAutofit/>
              </a:bodyPr>
              <a:lstStyle/>
              <a:p>
                <a:pPr lvl="1"/>
                <a:r>
                  <a:rPr lang="en-GB" dirty="0"/>
                  <a:t>Empirical strategy:</a:t>
                </a:r>
              </a:p>
              <a:p>
                <a:pPr lvl="1"/>
                <a:endParaRPr lang="en-GB" dirty="0"/>
              </a:p>
              <a:p>
                <a:pPr lvl="1"/>
                <a:endParaRPr lang="en-GB" dirty="0"/>
              </a:p>
              <a:p>
                <a:pPr lvl="1"/>
                <a:endParaRPr lang="en-GB" dirty="0"/>
              </a:p>
              <a:p>
                <a:pPr lvl="1"/>
                <a:r>
                  <a:rPr lang="en-GB" dirty="0"/>
                  <a:t>Results:</a:t>
                </a:r>
              </a:p>
              <a:p>
                <a:pPr lvl="2"/>
                <a14:m>
                  <m:oMath xmlns:m="http://schemas.openxmlformats.org/officeDocument/2006/math">
                    <m:sSub>
                      <m:sSubPr>
                        <m:ctrlPr>
                          <a:rPr lang="en-GB" i="1" smtClean="0">
                            <a:latin typeface="Cambria Math" panose="02040503050406030204" pitchFamily="18" charset="0"/>
                          </a:rPr>
                        </m:ctrlPr>
                      </m:sSubPr>
                      <m:e>
                        <m:r>
                          <a:rPr lang="en-GB" i="1" smtClean="0">
                            <a:latin typeface="Cambria Math" panose="02040503050406030204" pitchFamily="18" charset="0"/>
                            <a:ea typeface="Cambria Math" panose="02040503050406030204" pitchFamily="18" charset="0"/>
                          </a:rPr>
                          <m:t>𝛽</m:t>
                        </m:r>
                      </m:e>
                      <m:sub>
                        <m:r>
                          <a:rPr lang="en-GB" b="0" i="1" smtClean="0">
                            <a:latin typeface="Cambria Math" panose="02040503050406030204" pitchFamily="18" charset="0"/>
                          </a:rPr>
                          <m:t>𝑏</m:t>
                        </m:r>
                      </m:sub>
                    </m:sSub>
                    <m:r>
                      <a:rPr lang="en-GB" b="0" i="1" smtClean="0">
                        <a:latin typeface="Cambria Math" panose="02040503050406030204" pitchFamily="18" charset="0"/>
                      </a:rPr>
                      <m:t>,</m:t>
                    </m:r>
                  </m:oMath>
                </a14:m>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𝛽</m:t>
                        </m:r>
                      </m:e>
                      <m:sub>
                        <m:r>
                          <a:rPr lang="en-GB" i="1">
                            <a:latin typeface="Cambria Math" panose="02040503050406030204" pitchFamily="18" charset="0"/>
                          </a:rPr>
                          <m:t>𝑐</m:t>
                        </m:r>
                      </m:sub>
                    </m:sSub>
                    <m:r>
                      <a:rPr lang="en-GB" i="1">
                        <a:latin typeface="Cambria Math" panose="02040503050406030204" pitchFamily="18" charset="0"/>
                      </a:rPr>
                      <m:t> </m:t>
                    </m:r>
                  </m:oMath>
                </a14:m>
                <a:r>
                  <a:rPr lang="en-GB" dirty="0"/>
                  <a:t>and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𝛽</m:t>
                        </m:r>
                      </m:e>
                      <m:sub>
                        <m:r>
                          <a:rPr lang="en-GB" b="0" i="1" smtClean="0">
                            <a:latin typeface="Cambria Math" panose="02040503050406030204" pitchFamily="18" charset="0"/>
                          </a:rPr>
                          <m:t>𝑑</m:t>
                        </m:r>
                      </m:sub>
                    </m:sSub>
                    <m:r>
                      <a:rPr lang="en-GB" i="1">
                        <a:latin typeface="Cambria Math" panose="02040503050406030204" pitchFamily="18" charset="0"/>
                      </a:rPr>
                      <m:t> </m:t>
                    </m:r>
                  </m:oMath>
                </a14:m>
                <a:r>
                  <a:rPr lang="en-GB" dirty="0"/>
                  <a:t>are statistically negative, meaning that being in these industries negatively affect firm value.</a:t>
                </a:r>
              </a:p>
              <a:p>
                <a:pPr lvl="2"/>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𝛽</m:t>
                        </m:r>
                      </m:e>
                      <m:sub>
                        <m:r>
                          <a:rPr lang="en-GB" b="0" i="1" smtClean="0">
                            <a:latin typeface="Cambria Math" panose="02040503050406030204" pitchFamily="18" charset="0"/>
                          </a:rPr>
                          <m:t>𝑒</m:t>
                        </m:r>
                      </m:sub>
                    </m:sSub>
                    <m:r>
                      <a:rPr lang="en-GB" i="1">
                        <a:latin typeface="Cambria Math" panose="02040503050406030204" pitchFamily="18" charset="0"/>
                      </a:rPr>
                      <m:t>,</m:t>
                    </m:r>
                  </m:oMath>
                </a14:m>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𝛽</m:t>
                        </m:r>
                      </m:e>
                      <m:sub>
                        <m:r>
                          <a:rPr lang="en-GB" b="0" i="1" smtClean="0">
                            <a:latin typeface="Cambria Math" panose="02040503050406030204" pitchFamily="18" charset="0"/>
                          </a:rPr>
                          <m:t>𝑓</m:t>
                        </m:r>
                      </m:sub>
                    </m:sSub>
                    <m:r>
                      <a:rPr lang="en-GB" i="1">
                        <a:latin typeface="Cambria Math" panose="02040503050406030204" pitchFamily="18" charset="0"/>
                      </a:rPr>
                      <m:t> </m:t>
                    </m:r>
                  </m:oMath>
                </a14:m>
                <a:r>
                  <a:rPr lang="en-GB" dirty="0"/>
                  <a:t>and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𝛽</m:t>
                        </m:r>
                      </m:e>
                      <m:sub>
                        <m:r>
                          <a:rPr lang="en-GB" b="0" i="1" smtClean="0">
                            <a:latin typeface="Cambria Math" panose="02040503050406030204" pitchFamily="18" charset="0"/>
                          </a:rPr>
                          <m:t>𝑔</m:t>
                        </m:r>
                      </m:sub>
                    </m:sSub>
                    <m:r>
                      <a:rPr lang="en-GB" i="1">
                        <a:latin typeface="Cambria Math" panose="02040503050406030204" pitchFamily="18" charset="0"/>
                      </a:rPr>
                      <m:t> </m:t>
                    </m:r>
                  </m:oMath>
                </a14:m>
                <a:r>
                  <a:rPr lang="en-GB" dirty="0"/>
                  <a:t>are statistically positive, meaning that the presence of employee representatives on the board alleviates these negative effects.</a:t>
                </a:r>
              </a:p>
            </p:txBody>
          </p:sp>
        </mc:Choice>
        <mc:Fallback xmlns="">
          <p:sp>
            <p:nvSpPr>
              <p:cNvPr id="4" name="Content Placeholder 3">
                <a:extLst>
                  <a:ext uri="{FF2B5EF4-FFF2-40B4-BE49-F238E27FC236}">
                    <a16:creationId xmlns:a16="http://schemas.microsoft.com/office/drawing/2014/main" id="{0BB25F12-A832-7F4D-CD07-9C90C777ED6B}"/>
                  </a:ext>
                </a:extLst>
              </p:cNvPr>
              <p:cNvSpPr>
                <a:spLocks noGrp="1" noRot="1" noChangeAspect="1" noMove="1" noResize="1" noEditPoints="1" noAdjustHandles="1" noChangeArrowheads="1" noChangeShapeType="1" noTextEdit="1"/>
              </p:cNvSpPr>
              <p:nvPr>
                <p:ph sz="quarter" idx="1"/>
              </p:nvPr>
            </p:nvSpPr>
            <p:spPr>
              <a:xfrm>
                <a:off x="914400" y="1522800"/>
                <a:ext cx="7772400" cy="5144700"/>
              </a:xfrm>
              <a:blipFill>
                <a:blip r:embed="rId2"/>
                <a:stretch>
                  <a:fillRect t="-948"/>
                </a:stretch>
              </a:blipFill>
            </p:spPr>
            <p:txBody>
              <a:bodyPr/>
              <a:lstStyle/>
              <a:p>
                <a:r>
                  <a:rPr lang="en-GB">
                    <a:noFill/>
                  </a:rPr>
                  <a:t> </a:t>
                </a:r>
              </a:p>
            </p:txBody>
          </p:sp>
        </mc:Fallback>
      </mc:AlternateContent>
      <p:pic>
        <p:nvPicPr>
          <p:cNvPr id="7" name="Picture 6">
            <a:extLst>
              <a:ext uri="{FF2B5EF4-FFF2-40B4-BE49-F238E27FC236}">
                <a16:creationId xmlns:a16="http://schemas.microsoft.com/office/drawing/2014/main" id="{29F5DC75-F265-66D7-26FE-D7A1164BD062}"/>
              </a:ext>
            </a:extLst>
          </p:cNvPr>
          <p:cNvPicPr>
            <a:picLocks noChangeAspect="1"/>
          </p:cNvPicPr>
          <p:nvPr/>
        </p:nvPicPr>
        <p:blipFill>
          <a:blip r:embed="rId3"/>
          <a:stretch>
            <a:fillRect/>
          </a:stretch>
        </p:blipFill>
        <p:spPr>
          <a:xfrm>
            <a:off x="211788" y="2144050"/>
            <a:ext cx="8720424" cy="777483"/>
          </a:xfrm>
          <a:prstGeom prst="rect">
            <a:avLst/>
          </a:prstGeom>
        </p:spPr>
      </p:pic>
    </p:spTree>
    <p:extLst>
      <p:ext uri="{BB962C8B-B14F-4D97-AF65-F5344CB8AC3E}">
        <p14:creationId xmlns:p14="http://schemas.microsoft.com/office/powerpoint/2010/main" val="274709268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78A3AD-F965-527A-53F0-A3B8C37E71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148408-29EE-6E70-7610-A47F2F0247EF}"/>
              </a:ext>
            </a:extLst>
          </p:cNvPr>
          <p:cNvSpPr>
            <a:spLocks noGrp="1"/>
          </p:cNvSpPr>
          <p:nvPr>
            <p:ph type="title"/>
          </p:nvPr>
        </p:nvSpPr>
        <p:spPr/>
        <p:txBody>
          <a:bodyPr/>
          <a:lstStyle/>
          <a:p>
            <a:r>
              <a:rPr lang="en-GB" dirty="0"/>
              <a:t>Tackling the research question # 2</a:t>
            </a:r>
          </a:p>
        </p:txBody>
      </p:sp>
      <p:sp>
        <p:nvSpPr>
          <p:cNvPr id="3" name="Slide Number Placeholder 2">
            <a:extLst>
              <a:ext uri="{FF2B5EF4-FFF2-40B4-BE49-F238E27FC236}">
                <a16:creationId xmlns:a16="http://schemas.microsoft.com/office/drawing/2014/main" id="{2CF5BBF5-CD3C-96B8-7114-AFBA5460F666}"/>
              </a:ext>
            </a:extLst>
          </p:cNvPr>
          <p:cNvSpPr>
            <a:spLocks noGrp="1"/>
          </p:cNvSpPr>
          <p:nvPr>
            <p:ph type="sldNum" sz="quarter" idx="12"/>
          </p:nvPr>
        </p:nvSpPr>
        <p:spPr/>
        <p:txBody>
          <a:bodyPr/>
          <a:lstStyle/>
          <a:p>
            <a:fld id="{F38DF745-7D3F-47F4-83A3-874385CFAA69}" type="slidenum">
              <a:rPr lang="en-US" smtClean="0"/>
              <a:pPr/>
              <a:t>61</a:t>
            </a:fld>
            <a:endParaRPr lang="en-US"/>
          </a:p>
        </p:txBody>
      </p:sp>
      <mc:AlternateContent xmlns:mc="http://schemas.openxmlformats.org/markup-compatibility/2006" xmlns:a14="http://schemas.microsoft.com/office/drawing/2010/main">
        <mc:Choice Requires="a14">
          <p:sp>
            <p:nvSpPr>
              <p:cNvPr id="4" name="Content Placeholder 3">
                <a:extLst>
                  <a:ext uri="{FF2B5EF4-FFF2-40B4-BE49-F238E27FC236}">
                    <a16:creationId xmlns:a16="http://schemas.microsoft.com/office/drawing/2014/main" id="{56E5B700-6FFF-1587-DEC1-AA276B5F2388}"/>
                  </a:ext>
                </a:extLst>
              </p:cNvPr>
              <p:cNvSpPr>
                <a:spLocks noGrp="1"/>
              </p:cNvSpPr>
              <p:nvPr>
                <p:ph sz="quarter" idx="1"/>
              </p:nvPr>
            </p:nvSpPr>
            <p:spPr>
              <a:xfrm>
                <a:off x="914400" y="1522800"/>
                <a:ext cx="7772400" cy="5144700"/>
              </a:xfrm>
            </p:spPr>
            <p:txBody>
              <a:bodyPr>
                <a:normAutofit/>
              </a:bodyPr>
              <a:lstStyle/>
              <a:p>
                <a:r>
                  <a:rPr lang="en-GB" dirty="0"/>
                  <a:t>Now let’s see how the varying degrees of ER affect firm value</a:t>
                </a:r>
              </a:p>
              <a:p>
                <a:r>
                  <a:rPr lang="en-GB" dirty="0"/>
                  <a:t>In this analysis, we still examine ER’s effect on coordination</a:t>
                </a:r>
              </a:p>
              <a:p>
                <a:pPr lvl="1"/>
                <a:endParaRPr lang="en-GB" dirty="0"/>
              </a:p>
              <a:p>
                <a:pPr lvl="1"/>
                <a:endParaRPr lang="en-GB" dirty="0"/>
              </a:p>
              <a:p>
                <a:pPr lvl="1"/>
                <a:endParaRPr lang="en-GB" dirty="0"/>
              </a:p>
              <a:p>
                <a:pPr lvl="1"/>
                <a:endParaRPr lang="en-GB" dirty="0"/>
              </a:p>
              <a:p>
                <a:pPr lvl="1"/>
                <a:r>
                  <a:rPr lang="en-GB" dirty="0"/>
                  <a:t>Results:</a:t>
                </a:r>
              </a:p>
              <a:p>
                <a:pPr lvl="2"/>
                <a:r>
                  <a:rPr lang="en-GB" dirty="0"/>
                  <a:t>Only </a:t>
                </a:r>
                <a14:m>
                  <m:oMath xmlns:m="http://schemas.openxmlformats.org/officeDocument/2006/math">
                    <m:sSub>
                      <m:sSubPr>
                        <m:ctrlPr>
                          <a:rPr lang="en-GB" i="1" smtClean="0">
                            <a:latin typeface="Cambria Math" panose="02040503050406030204" pitchFamily="18" charset="0"/>
                          </a:rPr>
                        </m:ctrlPr>
                      </m:sSubPr>
                      <m:e>
                        <m:r>
                          <a:rPr lang="en-GB" i="1" smtClean="0">
                            <a:latin typeface="Cambria Math" panose="02040503050406030204" pitchFamily="18" charset="0"/>
                            <a:ea typeface="Cambria Math" panose="02040503050406030204" pitchFamily="18" charset="0"/>
                          </a:rPr>
                          <m:t>𝛽</m:t>
                        </m:r>
                      </m:e>
                      <m:sub>
                        <m:r>
                          <a:rPr lang="en-GB" b="0" i="1" smtClean="0">
                            <a:latin typeface="Cambria Math" panose="02040503050406030204" pitchFamily="18" charset="0"/>
                          </a:rPr>
                          <m:t>𝑒</m:t>
                        </m:r>
                      </m:sub>
                    </m:sSub>
                    <m:r>
                      <a:rPr lang="en-GB" b="0" i="1" smtClean="0">
                        <a:latin typeface="Cambria Math" panose="02040503050406030204" pitchFamily="18" charset="0"/>
                      </a:rPr>
                      <m:t>,</m:t>
                    </m:r>
                  </m:oMath>
                </a14:m>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𝛽</m:t>
                        </m:r>
                      </m:e>
                      <m:sub>
                        <m:r>
                          <a:rPr lang="en-GB" b="0" i="1" smtClean="0">
                            <a:latin typeface="Cambria Math" panose="02040503050406030204" pitchFamily="18" charset="0"/>
                          </a:rPr>
                          <m:t>h</m:t>
                        </m:r>
                      </m:sub>
                    </m:sSub>
                    <m:r>
                      <a:rPr lang="en-GB" i="1">
                        <a:latin typeface="Cambria Math" panose="02040503050406030204" pitchFamily="18" charset="0"/>
                      </a:rPr>
                      <m:t> </m:t>
                    </m:r>
                  </m:oMath>
                </a14:m>
                <a:r>
                  <a:rPr lang="en-GB" dirty="0"/>
                  <a:t>and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𝛽</m:t>
                        </m:r>
                      </m:e>
                      <m:sub>
                        <m:r>
                          <a:rPr lang="en-GB" b="0" i="1" smtClean="0">
                            <a:latin typeface="Cambria Math" panose="02040503050406030204" pitchFamily="18" charset="0"/>
                          </a:rPr>
                          <m:t>𝑘</m:t>
                        </m:r>
                      </m:sub>
                    </m:sSub>
                    <m:r>
                      <a:rPr lang="en-GB" i="1">
                        <a:latin typeface="Cambria Math" panose="02040503050406030204" pitchFamily="18" charset="0"/>
                      </a:rPr>
                      <m:t> </m:t>
                    </m:r>
                  </m:oMath>
                </a14:m>
                <a:r>
                  <a:rPr lang="en-GB" dirty="0"/>
                  <a:t>are statistically positive.</a:t>
                </a:r>
              </a:p>
              <a:p>
                <a:pPr lvl="2"/>
                <a:r>
                  <a:rPr lang="en-GB" dirty="0"/>
                  <a:t>This suggests that simply having workers on the board </a:t>
                </a:r>
                <a:r>
                  <a:rPr lang="en-GB" dirty="0" err="1"/>
                  <a:t>isnt</a:t>
                </a:r>
                <a:r>
                  <a:rPr lang="en-GB" dirty="0"/>
                  <a:t> enough - what matters is having the right balance (roughly one-third to one-half of seats occupied by employee representatives).</a:t>
                </a:r>
              </a:p>
            </p:txBody>
          </p:sp>
        </mc:Choice>
        <mc:Fallback xmlns="">
          <p:sp>
            <p:nvSpPr>
              <p:cNvPr id="4" name="Content Placeholder 3">
                <a:extLst>
                  <a:ext uri="{FF2B5EF4-FFF2-40B4-BE49-F238E27FC236}">
                    <a16:creationId xmlns:a16="http://schemas.microsoft.com/office/drawing/2014/main" id="{56E5B700-6FFF-1587-DEC1-AA276B5F2388}"/>
                  </a:ext>
                </a:extLst>
              </p:cNvPr>
              <p:cNvSpPr>
                <a:spLocks noGrp="1" noRot="1" noChangeAspect="1" noMove="1" noResize="1" noEditPoints="1" noAdjustHandles="1" noChangeArrowheads="1" noChangeShapeType="1" noTextEdit="1"/>
              </p:cNvSpPr>
              <p:nvPr>
                <p:ph sz="quarter" idx="1"/>
              </p:nvPr>
            </p:nvSpPr>
            <p:spPr>
              <a:xfrm>
                <a:off x="914400" y="1522800"/>
                <a:ext cx="7772400" cy="5144700"/>
              </a:xfrm>
              <a:blipFill>
                <a:blip r:embed="rId2"/>
                <a:stretch>
                  <a:fillRect l="-784" t="-948" r="-1412"/>
                </a:stretch>
              </a:blipFill>
            </p:spPr>
            <p:txBody>
              <a:bodyPr/>
              <a:lstStyle/>
              <a:p>
                <a:r>
                  <a:rPr lang="en-GB">
                    <a:noFill/>
                  </a:rPr>
                  <a:t> </a:t>
                </a:r>
              </a:p>
            </p:txBody>
          </p:sp>
        </mc:Fallback>
      </mc:AlternateContent>
      <p:pic>
        <p:nvPicPr>
          <p:cNvPr id="6" name="Picture 5">
            <a:extLst>
              <a:ext uri="{FF2B5EF4-FFF2-40B4-BE49-F238E27FC236}">
                <a16:creationId xmlns:a16="http://schemas.microsoft.com/office/drawing/2014/main" id="{8658DF9A-059B-D535-A698-BC4DB23E077B}"/>
              </a:ext>
            </a:extLst>
          </p:cNvPr>
          <p:cNvPicPr>
            <a:picLocks noChangeAspect="1"/>
          </p:cNvPicPr>
          <p:nvPr/>
        </p:nvPicPr>
        <p:blipFill>
          <a:blip r:embed="rId3"/>
          <a:stretch>
            <a:fillRect/>
          </a:stretch>
        </p:blipFill>
        <p:spPr>
          <a:xfrm>
            <a:off x="125984" y="2683019"/>
            <a:ext cx="8892480" cy="1177301"/>
          </a:xfrm>
          <a:prstGeom prst="rect">
            <a:avLst/>
          </a:prstGeom>
        </p:spPr>
      </p:pic>
    </p:spTree>
    <p:extLst>
      <p:ext uri="{BB962C8B-B14F-4D97-AF65-F5344CB8AC3E}">
        <p14:creationId xmlns:p14="http://schemas.microsoft.com/office/powerpoint/2010/main" val="171549611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PVERSION" val="5"/>
  <p:tag name="TPFULLVERSION" val="5.3.1.3337"/>
  <p:tag name="PPTVERSION" val="14"/>
  <p:tag name="TPOS" val="2"/>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8.xml.rels><?xml version="1.0" encoding="UTF-8" standalone="yes"?>
<Relationships xmlns="http://schemas.openxmlformats.org/package/2006/relationships"><Relationship Id="rId1" Type="http://schemas.openxmlformats.org/officeDocument/2006/relationships/image" Target="../media/image4.jpeg"/></Relationships>
</file>

<file path=ppt/theme/_rels/theme9.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1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7.xml><?xml version="1.0" encoding="utf-8"?>
<a:theme xmlns:a="http://schemas.openxmlformats.org/drawingml/2006/main" name="1_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8.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9.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37996</TotalTime>
  <Words>3642</Words>
  <Application>Microsoft Office PowerPoint</Application>
  <PresentationFormat>On-screen Show (4:3)</PresentationFormat>
  <Paragraphs>540</Paragraphs>
  <Slides>61</Slides>
  <Notes>3</Notes>
  <HiddenSlides>0</HiddenSlides>
  <MMClips>0</MMClips>
  <ScaleCrop>false</ScaleCrop>
  <HeadingPairs>
    <vt:vector size="6" baseType="variant">
      <vt:variant>
        <vt:lpstr>Fonts Used</vt:lpstr>
      </vt:variant>
      <vt:variant>
        <vt:i4>11</vt:i4>
      </vt:variant>
      <vt:variant>
        <vt:lpstr>Theme</vt:lpstr>
      </vt:variant>
      <vt:variant>
        <vt:i4>9</vt:i4>
      </vt:variant>
      <vt:variant>
        <vt:lpstr>Slide Titles</vt:lpstr>
      </vt:variant>
      <vt:variant>
        <vt:i4>61</vt:i4>
      </vt:variant>
    </vt:vector>
  </HeadingPairs>
  <TitlesOfParts>
    <vt:vector size="81" baseType="lpstr">
      <vt:lpstr>Lucida Blackletter</vt:lpstr>
      <vt:lpstr>Arial</vt:lpstr>
      <vt:lpstr>Arial Black</vt:lpstr>
      <vt:lpstr>Calibri</vt:lpstr>
      <vt:lpstr>Cambria Math</vt:lpstr>
      <vt:lpstr>Courier New</vt:lpstr>
      <vt:lpstr>Franklin Gothic Book</vt:lpstr>
      <vt:lpstr>Franklin Gothic Medium</vt:lpstr>
      <vt:lpstr>Perpetua</vt:lpstr>
      <vt:lpstr>Wingdings</vt:lpstr>
      <vt:lpstr>Wingdings 2</vt:lpstr>
      <vt:lpstr>Essential</vt:lpstr>
      <vt:lpstr>1_Essential</vt:lpstr>
      <vt:lpstr>1_Office Theme</vt:lpstr>
      <vt:lpstr>2_Essential</vt:lpstr>
      <vt:lpstr>2_Office Theme</vt:lpstr>
      <vt:lpstr>Angles</vt:lpstr>
      <vt:lpstr>1_Angles</vt:lpstr>
      <vt:lpstr>Clarity</vt:lpstr>
      <vt:lpstr>Equity</vt:lpstr>
      <vt:lpstr>Clash of the Titans: Anglo-Saxon vs. Rhineland Corporate Governance</vt:lpstr>
      <vt:lpstr>1. Introduction: Setting the Stage</vt:lpstr>
      <vt:lpstr>Recap of Taxonomies</vt:lpstr>
      <vt:lpstr>Anglo-Saxon Model: Shareholder Value Supreme</vt:lpstr>
      <vt:lpstr>Rhineland Model: Stakeholder Harmony</vt:lpstr>
      <vt:lpstr>Head-to-Head Comparison</vt:lpstr>
      <vt:lpstr>Head-to-Head Comparison</vt:lpstr>
      <vt:lpstr>2. The Anglo-Saxon Model</vt:lpstr>
      <vt:lpstr>The Agency Problem</vt:lpstr>
      <vt:lpstr>The Agency Problem</vt:lpstr>
      <vt:lpstr>The Agency Problem</vt:lpstr>
      <vt:lpstr>Market-Driven Governance (1): Incentive Contract</vt:lpstr>
      <vt:lpstr>Market-Driven Governance (1): Incentive Contract</vt:lpstr>
      <vt:lpstr>Market-Driven Governance (1): Incentive Contract</vt:lpstr>
      <vt:lpstr>Market-Driven Governance (1): Incentive Contract</vt:lpstr>
      <vt:lpstr>Pay-For-Performance Sensitivity</vt:lpstr>
      <vt:lpstr>Pay-For-Performance Sensitivity</vt:lpstr>
      <vt:lpstr>Summary: Incentive Contract</vt:lpstr>
      <vt:lpstr>Market-Driven Governance (2): The Corporate Control Market</vt:lpstr>
      <vt:lpstr>Market-Driven Governance (2): The Corporate Control Market</vt:lpstr>
      <vt:lpstr>Evidence (A): A Study of the Delaware Antitakeover Law</vt:lpstr>
      <vt:lpstr>Evidence (A): A Study of the Delaware Antitakeover Law</vt:lpstr>
      <vt:lpstr>Evidence (A): A Study of the Delaware Antitakeover Law</vt:lpstr>
      <vt:lpstr>Evidence (A): A Study of the Delaware Antitakeover Law</vt:lpstr>
      <vt:lpstr>Evidence (A): A Study of the Delaware Antitakeover Law</vt:lpstr>
      <vt:lpstr>Evidence (A): A Study of the Delaware Antitakeover Law</vt:lpstr>
      <vt:lpstr>Evidence (B): A Long-Term Study of Antitakeover Law</vt:lpstr>
      <vt:lpstr>Evidence (B): A Long-Term Study of Antitakeover Law</vt:lpstr>
      <vt:lpstr>Evidence (B): A Long-Term Study of Antitakeover Law</vt:lpstr>
      <vt:lpstr>Evidence (B): A Long-Term Study of Antitakeover Law</vt:lpstr>
      <vt:lpstr>Evidence (B): A Long-Term Study of Antitakeover Law</vt:lpstr>
      <vt:lpstr>Evidence (B): A Long-Term Study of Antitakeover Law</vt:lpstr>
      <vt:lpstr>Evidence (B): A Long-Term Study of Antitakeover Law</vt:lpstr>
      <vt:lpstr>3. The Rhineland Model (German Case)</vt:lpstr>
      <vt:lpstr>Overview</vt:lpstr>
      <vt:lpstr>Overview</vt:lpstr>
      <vt:lpstr>Overview</vt:lpstr>
      <vt:lpstr>Overview</vt:lpstr>
      <vt:lpstr>Overview</vt:lpstr>
      <vt:lpstr>Ownership Concentration</vt:lpstr>
      <vt:lpstr>Ownership Concentration</vt:lpstr>
      <vt:lpstr>Ownership Concentration</vt:lpstr>
      <vt:lpstr>Ownership Concentration</vt:lpstr>
      <vt:lpstr>Formal Assessment 1: Essay</vt:lpstr>
      <vt:lpstr>Codetermination</vt:lpstr>
      <vt:lpstr>Codetermination</vt:lpstr>
      <vt:lpstr>Does Employee Representation Enhance Firm Value?</vt:lpstr>
      <vt:lpstr>Does Employee Representation Enhance Firm Value?</vt:lpstr>
      <vt:lpstr>Does Employee Representation Enhance Firm Value?</vt:lpstr>
      <vt:lpstr>Does Employee Representation Enhance Firm Value?</vt:lpstr>
      <vt:lpstr>Does Employee Representation Enhance Firm Value?</vt:lpstr>
      <vt:lpstr>Empirical Investigation: Fauver and Fuerst (2006)  </vt:lpstr>
      <vt:lpstr>Empirical Investigation: Fauver and Fuerst (2006)</vt:lpstr>
      <vt:lpstr>Empirical Investigation: Fauver and Fuerst (2006)</vt:lpstr>
      <vt:lpstr>Tackling the research question # 1</vt:lpstr>
      <vt:lpstr>Tackling the research question # 1</vt:lpstr>
      <vt:lpstr>Tackling the research question # 1</vt:lpstr>
      <vt:lpstr>Tackling the research question # 1</vt:lpstr>
      <vt:lpstr>Tackling the research question # 1</vt:lpstr>
      <vt:lpstr>Tackling the research question # 1</vt:lpstr>
      <vt:lpstr>Tackling the research question # 2</vt:lpstr>
    </vt:vector>
  </TitlesOfParts>
  <Company>University of Bristol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Financial Markets</dc:title>
  <dc:creator>X Liu</dc:creator>
  <cp:lastModifiedBy>Xicheng Liu</cp:lastModifiedBy>
  <cp:revision>3082</cp:revision>
  <dcterms:created xsi:type="dcterms:W3CDTF">2014-09-10T15:36:00Z</dcterms:created>
  <dcterms:modified xsi:type="dcterms:W3CDTF">2025-07-04T10:04:15Z</dcterms:modified>
</cp:coreProperties>
</file>