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5" r:id="rId11"/>
    <p:sldId id="266" r:id="rId1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2115" autoAdjust="0"/>
  </p:normalViewPr>
  <p:slideViewPr>
    <p:cSldViewPr>
      <p:cViewPr varScale="1">
        <p:scale>
          <a:sx n="67" d="100"/>
          <a:sy n="67" d="100"/>
        </p:scale>
        <p:origin x="-1476" y="-102"/>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018A7EC0-5884-4E79-BDD3-DD6349AEA56A}" type="datetimeFigureOut">
              <a:rPr lang="en-US" smtClean="0"/>
              <a:pPr/>
              <a:t>11/30/2021</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5D30920E-A147-40B7-8645-8FCCFBAAD051}" type="slidenum">
              <a:rPr lang="en-US" smtClean="0"/>
              <a:pPr/>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latin typeface="+mn-lt"/>
                <a:ea typeface="+mn-ea"/>
                <a:cs typeface="+mn-cs"/>
              </a:rPr>
              <a:t> </a:t>
            </a:r>
            <a:r>
              <a:rPr lang="en-IN" sz="1200" kern="1200" dirty="0" smtClean="0">
                <a:solidFill>
                  <a:schemeClr val="tx1"/>
                </a:solidFill>
                <a:latin typeface="+mn-lt"/>
                <a:ea typeface="+mn-ea"/>
                <a:cs typeface="+mn-cs"/>
              </a:rPr>
              <a:t>Problem-solving is a particular procedure utilised in to recognise a resolution of a problem. On the other hand, decision-making refers to the method of making choices by considering a decision, gathering information and assessing possible solutions. The presentation will also include a cause and effect analysis and a PESTEL analysis to identify factors that can influence stress.</a:t>
            </a:r>
            <a:endParaRPr lang="en-US" sz="1200" kern="1200" dirty="0" smtClean="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5D30920E-A147-40B7-8645-8FCCFBAAD051}" type="slidenum">
              <a:rPr lang="en-US" smtClean="0"/>
              <a:pPr/>
              <a:t>2</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smtClean="0">
                <a:solidFill>
                  <a:schemeClr val="tx1"/>
                </a:solidFill>
                <a:latin typeface="+mn-lt"/>
                <a:ea typeface="+mn-ea"/>
                <a:cs typeface="+mn-cs"/>
              </a:rPr>
              <a:t>Work-related stress is the most common kind of stress faced by the UK people. Almost 79% of the population experience this stress and its rate is constantly increasing. Different causes are responsible for this particular stress, among them work-related politics are considered as the most common cause. For example, brinish global retailer Marks and Spencer has introduced an inflexible working hour which is causing this stress. Employees of Morrison are also suffering from the similar problem due to the company’s heavy workload. Lack of autonomy is another major reason for that ASDA’s employees are also facing this problem.             </a:t>
            </a:r>
            <a:endParaRPr lang="en-US" sz="1200" kern="1200" dirty="0" smtClean="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5D30920E-A147-40B7-8645-8FCCFBAAD051}" type="slidenum">
              <a:rPr lang="en-US" smtClean="0"/>
              <a:pPr/>
              <a:t>3</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smtClean="0">
                <a:solidFill>
                  <a:schemeClr val="tx1"/>
                </a:solidFill>
                <a:latin typeface="+mn-lt"/>
                <a:ea typeface="+mn-ea"/>
                <a:cs typeface="+mn-cs"/>
              </a:rPr>
              <a:t>Recent research found that more than 5.5 million inpatient admissions are due to work-related stress. The most general physical symptom identified due to stress-related illness is a constant pain in the chest. In the UK, about </a:t>
            </a:r>
            <a:r>
              <a:rPr lang="en-GB" sz="1200" kern="1200" dirty="0" smtClean="0">
                <a:solidFill>
                  <a:schemeClr val="tx1"/>
                </a:solidFill>
                <a:latin typeface="+mn-lt"/>
                <a:ea typeface="+mn-ea"/>
                <a:cs typeface="+mn-cs"/>
              </a:rPr>
              <a:t>943 thousand people have been admitted to hospital in the past few years for this cause.</a:t>
            </a:r>
            <a:endParaRPr lang="en-US" sz="1200" kern="1200" dirty="0" smtClean="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5D30920E-A147-40B7-8645-8FCCFBAAD051}" type="slidenum">
              <a:rPr lang="en-US" smtClean="0"/>
              <a:pPr/>
              <a:t>4</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smtClean="0">
                <a:solidFill>
                  <a:schemeClr val="tx1"/>
                </a:solidFill>
                <a:latin typeface="+mn-lt"/>
                <a:ea typeface="+mn-ea"/>
                <a:cs typeface="+mn-cs"/>
              </a:rPr>
              <a:t>There are five primary reasons behind the work-related stress which includes organisational methods, environment, materials, people, and equipment. However, different secondary reasons have been also identified to determine root causes of the problem. </a:t>
            </a:r>
            <a:endParaRPr lang="en-US" sz="1200" kern="1200" dirty="0" smtClean="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5D30920E-A147-40B7-8645-8FCCFBAAD051}" type="slidenum">
              <a:rPr lang="en-US" smtClean="0"/>
              <a:pPr/>
              <a:t>5</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smtClean="0">
                <a:solidFill>
                  <a:schemeClr val="tx1"/>
                </a:solidFill>
                <a:latin typeface="+mn-lt"/>
                <a:ea typeface="+mn-ea"/>
                <a:cs typeface="+mn-cs"/>
              </a:rPr>
              <a:t>The political factor involves a hike in corporate tax, which will be implemented by 2023. This can increase work-related stress as the prices of companies’ products will be elevated. Increased exchange rate can also enhance this problem as domestic products’ prices will be hiked. However, stress can be reduced as the company intends to satisfy customers with their services.   </a:t>
            </a:r>
            <a:endParaRPr lang="en-US" sz="1200" kern="1200" dirty="0" smtClean="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5D30920E-A147-40B7-8645-8FCCFBAAD051}" type="slidenum">
              <a:rPr lang="en-US" smtClean="0"/>
              <a:pPr/>
              <a:t>6</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smtClean="0">
                <a:solidFill>
                  <a:schemeClr val="tx1"/>
                </a:solidFill>
                <a:latin typeface="+mn-lt"/>
                <a:ea typeface="+mn-ea"/>
                <a:cs typeface="+mn-cs"/>
              </a:rPr>
              <a:t>With the new technology the company can acquire new customers which can reduce employees’ work-related stress. The company also uses eco-friendly materials allowing them to draw more eco-concerned customers. However, stress can be increased as organisations can experience fewer sales due to pandemic-related regulations.     </a:t>
            </a:r>
            <a:endParaRPr lang="en-US" sz="1200" kern="1200" dirty="0" smtClean="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5D30920E-A147-40B7-8645-8FCCFBAAD051}" type="slidenum">
              <a:rPr lang="en-US" smtClean="0"/>
              <a:pPr/>
              <a:t>7</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smtClean="0">
                <a:solidFill>
                  <a:schemeClr val="tx1"/>
                </a:solidFill>
                <a:latin typeface="+mn-lt"/>
                <a:ea typeface="+mn-ea"/>
                <a:cs typeface="+mn-cs"/>
              </a:rPr>
              <a:t>Work-related stress can also be mitigated by revamping the working habitat of employees and interchanging their locations with other employees. Companies also need to understand the demand of their employees and value their needs. However, a PMI framework can be used in this manner to identify the best possible solutions regarding resolving the problem of work-related stress.    </a:t>
            </a:r>
            <a:endParaRPr lang="en-US" sz="1200" kern="1200" dirty="0" smtClean="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5D30920E-A147-40B7-8645-8FCCFBAAD051}" type="slidenum">
              <a:rPr lang="en-US" smtClean="0"/>
              <a:pPr/>
              <a:t>8</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smtClean="0">
                <a:solidFill>
                  <a:schemeClr val="tx1"/>
                </a:solidFill>
                <a:latin typeface="+mn-lt"/>
                <a:ea typeface="+mn-ea"/>
                <a:cs typeface="+mn-cs"/>
              </a:rPr>
              <a:t>The presentation has critically discussed the nature and impact of the complex problem. A cause and effect analysis has been also performed in the study. PESTEL analysis has also helped to recognise different factors that can influence the problem.</a:t>
            </a:r>
            <a:endParaRPr lang="en-US" sz="1200" kern="1200" dirty="0" smtClean="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5D30920E-A147-40B7-8645-8FCCFBAAD051}" type="slidenum">
              <a:rPr lang="en-US" smtClean="0"/>
              <a:pPr/>
              <a:t>9</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8991600" y="3048"/>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25146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Subtitle 8"/>
          <p:cNvSpPr>
            <a:spLocks noGrp="1"/>
          </p:cNvSpPr>
          <p:nvPr>
            <p:ph type="subTitle" idx="1"/>
          </p:nvPr>
        </p:nvSpPr>
        <p:spPr>
          <a:xfrm>
            <a:off x="1371600" y="2819400"/>
            <a:ext cx="6400800" cy="1752600"/>
          </a:xfrm>
        </p:spPr>
        <p:txBody>
          <a:bodyPr/>
          <a:lstStyle>
            <a:lvl1pPr marL="0" indent="0" algn="ctr">
              <a:buNone/>
              <a:defRPr sz="1600" b="1" cap="all" spc="250" baseline="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p:txBody>
          <a:bodyPr/>
          <a:lstStyle/>
          <a:p>
            <a:fld id="{616E2E4D-1D7F-4C3C-9F7F-D2B4153B9F4D}" type="datetimeFigureOut">
              <a:rPr lang="en-US" smtClean="0"/>
              <a:pPr/>
              <a:t>11/30/2021</a:t>
            </a:fld>
            <a:endParaRPr lang="en-US"/>
          </a:p>
        </p:txBody>
      </p:sp>
      <p:sp>
        <p:nvSpPr>
          <p:cNvPr id="17" name="Footer Placeholder 16"/>
          <p:cNvSpPr>
            <a:spLocks noGrp="1"/>
          </p:cNvSpPr>
          <p:nvPr>
            <p:ph type="ftr" sz="quarter" idx="11"/>
          </p:nvPr>
        </p:nvSpPr>
        <p:spPr/>
        <p:txBody>
          <a:bodyPr/>
          <a:lstStyle/>
          <a:p>
            <a:endParaRPr lang="en-US"/>
          </a:p>
        </p:txBody>
      </p:sp>
      <p:sp>
        <p:nvSpPr>
          <p:cNvPr id="7" name="Straight Connector 6"/>
          <p:cNvSpPr>
            <a:spLocks noChangeShapeType="1"/>
          </p:cNvSpPr>
          <p:nvPr/>
        </p:nvSpPr>
        <p:spPr bwMode="auto">
          <a:xfrm>
            <a:off x="155448" y="2420112"/>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3" name="Oval 12"/>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4" name="Oval 13"/>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9" name="Slide Number Placeholder 28"/>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21B3E8A9-4974-40FD-B32C-198EE28620EF}" type="slidenum">
              <a:rPr lang="en-US" smtClean="0"/>
              <a:pPr/>
              <a:t>‹#›</a:t>
            </a:fld>
            <a:endParaRPr lang="en-US"/>
          </a:p>
        </p:txBody>
      </p:sp>
      <p:sp>
        <p:nvSpPr>
          <p:cNvPr id="8" name="Title 7"/>
          <p:cNvSpPr>
            <a:spLocks noGrp="1"/>
          </p:cNvSpPr>
          <p:nvPr>
            <p:ph type="ctrTitle"/>
          </p:nvPr>
        </p:nvSpPr>
        <p:spPr>
          <a:xfrm>
            <a:off x="685800" y="381000"/>
            <a:ext cx="7772400" cy="1752600"/>
          </a:xfrm>
        </p:spPr>
        <p:txBody>
          <a:bodyPr anchor="b"/>
          <a:lstStyle>
            <a:lvl1pPr>
              <a:defRPr sz="4200">
                <a:solidFill>
                  <a:schemeClr val="accent1"/>
                </a:solidFill>
              </a:defRPr>
            </a:lvl1pPr>
          </a:lstStyle>
          <a:p>
            <a:r>
              <a:rPr kumimoji="0" lang="en-US"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3">
                    <a:shade val="75000"/>
                  </a:schemeClr>
                </a:solidFill>
              </a:defRPr>
            </a:lvl1pPr>
          </a:lstStyle>
          <a:p>
            <a:r>
              <a:rPr kumimoji="0" lang="en-US" smtClean="0"/>
              <a:t>Click to edit Master title style</a:t>
            </a:r>
            <a:endParaRPr kumimoji="0" lang="en-US"/>
          </a:p>
        </p:txBody>
      </p:sp>
      <p:sp>
        <p:nvSpPr>
          <p:cNvPr id="4" name="Date Placeholder 3"/>
          <p:cNvSpPr>
            <a:spLocks noGrp="1"/>
          </p:cNvSpPr>
          <p:nvPr>
            <p:ph type="dt" sz="half" idx="10"/>
          </p:nvPr>
        </p:nvSpPr>
        <p:spPr/>
        <p:txBody>
          <a:bodyPr/>
          <a:lstStyle/>
          <a:p>
            <a:fld id="{616E2E4D-1D7F-4C3C-9F7F-D2B4153B9F4D}" type="datetimeFigureOut">
              <a:rPr lang="en-US" smtClean="0"/>
              <a:pPr/>
              <a:t>11/30/2021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4361688" y="1026372"/>
            <a:ext cx="457200" cy="441325"/>
          </a:xfrm>
        </p:spPr>
        <p:txBody>
          <a:bodyPr/>
          <a:lstStyle/>
          <a:p>
            <a:fld id="{21B3E8A9-4974-40FD-B32C-198EE28620EF}" type="slidenum">
              <a:rPr lang="en-US" smtClean="0"/>
              <a:pPr/>
              <a:t>‹#›</a:t>
            </a:fld>
            <a:endParaRPr lang="en-US"/>
          </a:p>
        </p:txBody>
      </p:sp>
      <p:sp>
        <p:nvSpPr>
          <p:cNvPr id="8" name="Content Placeholder 7"/>
          <p:cNvSpPr>
            <a:spLocks noGrp="1"/>
          </p:cNvSpPr>
          <p:nvPr>
            <p:ph sz="quarter" idx="1"/>
          </p:nvPr>
        </p:nvSpPr>
        <p:spPr>
          <a:xfrm>
            <a:off x="301752" y="1527048"/>
            <a:ext cx="850392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8991600" y="1905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152400" y="2286000"/>
            <a:ext cx="8833104" cy="304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55448" y="142352"/>
            <a:ext cx="8833104" cy="2139696"/>
          </a:xfrm>
          <a:prstGeom prst="rect">
            <a:avLst/>
          </a:prstGeom>
          <a:solidFill>
            <a:schemeClr val="accent1"/>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3" name="Text Placeholder 2"/>
          <p:cNvSpPr>
            <a:spLocks noGrp="1"/>
          </p:cNvSpPr>
          <p:nvPr>
            <p:ph type="body" idx="1"/>
          </p:nvPr>
        </p:nvSpPr>
        <p:spPr>
          <a:xfrm>
            <a:off x="1368426" y="2743200"/>
            <a:ext cx="6480174" cy="1673225"/>
          </a:xfrm>
        </p:spPr>
        <p:txBody>
          <a:bodyPr anchor="t"/>
          <a:lstStyle>
            <a:lvl1pPr marL="0" indent="0" algn="ctr">
              <a:buNone/>
              <a:defRPr sz="1600" b="1" cap="all" spc="250" baseline="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13" name="Rectangle 12"/>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4" name="Rectangle 13"/>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5" name="Footer Placeholder 4"/>
          <p:cNvSpPr>
            <a:spLocks noGrp="1"/>
          </p:cNvSpPr>
          <p:nvPr>
            <p:ph type="ftr" sz="quarter" idx="11"/>
          </p:nvPr>
        </p:nvSpPr>
        <p:spPr/>
        <p:txBody>
          <a:bodyPr/>
          <a:lstStyle/>
          <a:p>
            <a:endParaRPr lang="en-US"/>
          </a:p>
        </p:txBody>
      </p:sp>
      <p:sp>
        <p:nvSpPr>
          <p:cNvPr id="4" name="Date Placeholder 3"/>
          <p:cNvSpPr>
            <a:spLocks noGrp="1"/>
          </p:cNvSpPr>
          <p:nvPr>
            <p:ph type="dt" sz="half" idx="10"/>
          </p:nvPr>
        </p:nvSpPr>
        <p:spPr/>
        <p:txBody>
          <a:bodyPr/>
          <a:lstStyle/>
          <a:p>
            <a:fld id="{616E2E4D-1D7F-4C3C-9F7F-D2B4153B9F4D}" type="datetimeFigureOut">
              <a:rPr lang="en-US" smtClean="0"/>
              <a:pPr/>
              <a:t>11/30/2021</a:t>
            </a:fld>
            <a:endParaRPr lang="en-US"/>
          </a:p>
        </p:txBody>
      </p:sp>
      <p:sp>
        <p:nvSpPr>
          <p:cNvPr id="8" name="Straight Connector 7"/>
          <p:cNvSpPr>
            <a:spLocks noChangeShapeType="1"/>
          </p:cNvSpPr>
          <p:nvPr/>
        </p:nvSpPr>
        <p:spPr bwMode="auto">
          <a:xfrm>
            <a:off x="152400" y="2438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Oval 9"/>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Oval 10"/>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21B3E8A9-4974-40FD-B32C-198EE28620EF}" type="slidenum">
              <a:rPr lang="en-US" smtClean="0"/>
              <a:pPr/>
              <a:t>‹#›</a:t>
            </a:fld>
            <a:endParaRPr lang="en-US"/>
          </a:p>
        </p:txBody>
      </p:sp>
      <p:sp>
        <p:nvSpPr>
          <p:cNvPr id="2" name="Title 1"/>
          <p:cNvSpPr>
            <a:spLocks noGrp="1"/>
          </p:cNvSpPr>
          <p:nvPr>
            <p:ph type="title"/>
          </p:nvPr>
        </p:nvSpPr>
        <p:spPr>
          <a:xfrm>
            <a:off x="722313" y="533400"/>
            <a:ext cx="7772400" cy="1524000"/>
          </a:xfrm>
        </p:spPr>
        <p:txBody>
          <a:bodyPr anchor="b"/>
          <a:lstStyle>
            <a:lvl1pPr algn="ctr">
              <a:buNone/>
              <a:defRPr sz="4200" b="0" cap="none" baseline="0">
                <a:solidFill>
                  <a:srgbClr val="FFFFFF"/>
                </a:solidFill>
              </a:defRPr>
            </a:lvl1pPr>
          </a:lstStyle>
          <a:p>
            <a:r>
              <a:rPr kumimoji="0" lang="en-US"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301752" y="228600"/>
            <a:ext cx="8534400" cy="758952"/>
          </a:xfrm>
        </p:spPr>
        <p:txBody>
          <a:bodyPr/>
          <a:lstStyle/>
          <a:p>
            <a:r>
              <a:rPr kumimoji="0" lang="en-US" smtClean="0"/>
              <a:t>Click to edit Master title style</a:t>
            </a:r>
            <a:endParaRPr kumimoji="0" lang="en-US"/>
          </a:p>
        </p:txBody>
      </p:sp>
      <p:sp>
        <p:nvSpPr>
          <p:cNvPr id="5" name="Date Placeholder 4"/>
          <p:cNvSpPr>
            <a:spLocks noGrp="1"/>
          </p:cNvSpPr>
          <p:nvPr>
            <p:ph type="dt" sz="half" idx="10"/>
          </p:nvPr>
        </p:nvSpPr>
        <p:spPr>
          <a:xfrm>
            <a:off x="5791200" y="6409944"/>
            <a:ext cx="3044952" cy="365760"/>
          </a:xfrm>
        </p:spPr>
        <p:txBody>
          <a:bodyPr/>
          <a:lstStyle/>
          <a:p>
            <a:fld id="{616E2E4D-1D7F-4C3C-9F7F-D2B4153B9F4D}" type="datetimeFigureOut">
              <a:rPr lang="en-US" smtClean="0"/>
              <a:pPr/>
              <a:t>11/30/2021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1B3E8A9-4974-40FD-B32C-198EE28620EF}" type="slidenum">
              <a:rPr lang="en-US" smtClean="0"/>
              <a:pPr/>
              <a:t>‹#›</a:t>
            </a:fld>
            <a:endParaRPr lang="en-US"/>
          </a:p>
        </p:txBody>
      </p:sp>
      <p:sp>
        <p:nvSpPr>
          <p:cNvPr id="8" name="Straight Connector 7"/>
          <p:cNvSpPr>
            <a:spLocks noChangeShapeType="1"/>
          </p:cNvSpPr>
          <p:nvPr/>
        </p:nvSpPr>
        <p:spPr bwMode="auto">
          <a:xfrm flipV="1">
            <a:off x="4563080" y="1575652"/>
            <a:ext cx="8921" cy="4819557"/>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Content Placeholder 9"/>
          <p:cNvSpPr>
            <a:spLocks noGrp="1"/>
          </p:cNvSpPr>
          <p:nvPr>
            <p:ph sz="half" idx="1"/>
          </p:nvPr>
        </p:nvSpPr>
        <p:spPr>
          <a:xfrm>
            <a:off x="301752" y="1371600"/>
            <a:ext cx="4038600" cy="4681728"/>
          </a:xfrm>
        </p:spPr>
        <p:txBody>
          <a:bodyPr/>
          <a:lstStyle>
            <a:lvl1pPr>
              <a:defRPr sz="2500"/>
            </a:lvl1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2" name="Content Placeholder 11"/>
          <p:cNvSpPr>
            <a:spLocks noGrp="1"/>
          </p:cNvSpPr>
          <p:nvPr>
            <p:ph sz="half" idx="2"/>
          </p:nvPr>
        </p:nvSpPr>
        <p:spPr>
          <a:xfrm>
            <a:off x="4800600" y="1371600"/>
            <a:ext cx="4038600" cy="4681728"/>
          </a:xfrm>
        </p:spPr>
        <p:txBody>
          <a:bodyPr/>
          <a:lstStyle>
            <a:lvl1pPr>
              <a:defRPr sz="2500"/>
            </a:lvl1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1">
        <a:schemeClr val="bg2"/>
      </p:bgRef>
    </p:bg>
    <p:spTree>
      <p:nvGrpSpPr>
        <p:cNvPr id="1" name=""/>
        <p:cNvGrpSpPr/>
        <p:nvPr/>
      </p:nvGrpSpPr>
      <p:grpSpPr>
        <a:xfrm>
          <a:off x="0" y="0"/>
          <a:ext cx="0" cy="0"/>
          <a:chOff x="0" y="0"/>
          <a:chExt cx="0" cy="0"/>
        </a:xfrm>
      </p:grpSpPr>
      <p:sp>
        <p:nvSpPr>
          <p:cNvPr id="10" name="Straight Connector 9"/>
          <p:cNvSpPr>
            <a:spLocks noChangeShapeType="1"/>
          </p:cNvSpPr>
          <p:nvPr/>
        </p:nvSpPr>
        <p:spPr bwMode="auto">
          <a:xfrm flipV="1">
            <a:off x="4572000" y="2200275"/>
            <a:ext cx="0" cy="4187952"/>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20" name="Rectangle 19"/>
          <p:cNvSpPr>
            <a:spLocks noChangeArrowheads="1"/>
          </p:cNvSpPr>
          <p:nvPr/>
        </p:nvSpPr>
        <p:spPr bwMode="white">
          <a:xfrm>
            <a:off x="0" y="0"/>
            <a:ext cx="9144000" cy="1447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21" name="Rectangle 20"/>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22" name="Rectangle 21"/>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1" name="Rectangle 10"/>
          <p:cNvSpPr/>
          <p:nvPr/>
        </p:nvSpPr>
        <p:spPr>
          <a:xfrm>
            <a:off x="152400" y="1371600"/>
            <a:ext cx="8833104" cy="914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Rectangle 12"/>
          <p:cNvSpPr>
            <a:spLocks noChangeArrowheads="1"/>
          </p:cNvSpPr>
          <p:nvPr/>
        </p:nvSpPr>
        <p:spPr bwMode="auto">
          <a:xfrm>
            <a:off x="145923" y="6391656"/>
            <a:ext cx="8833104" cy="310896"/>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3" name="Text Placeholder 2"/>
          <p:cNvSpPr>
            <a:spLocks noGrp="1"/>
          </p:cNvSpPr>
          <p:nvPr>
            <p:ph type="body" idx="1"/>
          </p:nvPr>
        </p:nvSpPr>
        <p:spPr>
          <a:xfrm>
            <a:off x="301752" y="1524000"/>
            <a:ext cx="4040188" cy="732974"/>
          </a:xfrm>
          <a:noFill/>
          <a:ln w="15875" cap="rnd" cmpd="sng" algn="ctr">
            <a:noFill/>
            <a:prstDash val="solid"/>
          </a:ln>
        </p:spPr>
        <p:style>
          <a:lnRef idx="3">
            <a:schemeClr val="lt1"/>
          </a:lnRef>
          <a:fillRef idx="1">
            <a:schemeClr val="accent1"/>
          </a:fillRef>
          <a:effectRef idx="1">
            <a:schemeClr val="accent1"/>
          </a:effectRef>
          <a:fontRef idx="minor">
            <a:schemeClr val="lt1"/>
          </a:fontRef>
        </p:style>
        <p:txBody>
          <a:bodyPr anchor="ctr">
            <a:noAutofit/>
          </a:bodyPr>
          <a:lstStyle>
            <a:lvl1pPr marL="0" indent="0">
              <a:buNone/>
              <a:defRPr lang="en-US" sz="2200" b="1" dirty="0" smtClean="0">
                <a:solidFill>
                  <a:srgbClr val="FFFFFF"/>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791330" y="1524000"/>
            <a:ext cx="4041775" cy="731520"/>
          </a:xfrm>
          <a:noFill/>
          <a:ln w="15875" cap="rnd" cmpd="sng" algn="ctr">
            <a:noFill/>
            <a:prstDash val="solid"/>
          </a:ln>
        </p:spPr>
        <p:style>
          <a:lnRef idx="3">
            <a:schemeClr val="lt1"/>
          </a:lnRef>
          <a:fillRef idx="1">
            <a:schemeClr val="accent2"/>
          </a:fillRef>
          <a:effectRef idx="1">
            <a:schemeClr val="accent2"/>
          </a:effectRef>
          <a:fontRef idx="minor">
            <a:schemeClr val="lt1"/>
          </a:fontRef>
        </p:style>
        <p:txBody>
          <a:bodyPr anchor="ctr">
            <a:noAutofit/>
          </a:bodyPr>
          <a:lstStyle>
            <a:lvl1pPr marL="0" indent="0">
              <a:buNone/>
              <a:defRPr sz="2200" b="1"/>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7" name="Date Placeholder 6"/>
          <p:cNvSpPr>
            <a:spLocks noGrp="1"/>
          </p:cNvSpPr>
          <p:nvPr>
            <p:ph type="dt" sz="half" idx="10"/>
          </p:nvPr>
        </p:nvSpPr>
        <p:spPr/>
        <p:txBody>
          <a:bodyPr/>
          <a:lstStyle/>
          <a:p>
            <a:fld id="{616E2E4D-1D7F-4C3C-9F7F-D2B4153B9F4D}" type="datetimeFigureOut">
              <a:rPr lang="en-US" smtClean="0"/>
              <a:pPr/>
              <a:t>11/30/2021</a:t>
            </a:fld>
            <a:endParaRPr lang="en-US"/>
          </a:p>
        </p:txBody>
      </p:sp>
      <p:sp>
        <p:nvSpPr>
          <p:cNvPr id="8" name="Footer Placeholder 7"/>
          <p:cNvSpPr>
            <a:spLocks noGrp="1"/>
          </p:cNvSpPr>
          <p:nvPr>
            <p:ph type="ftr" sz="quarter" idx="11"/>
          </p:nvPr>
        </p:nvSpPr>
        <p:spPr>
          <a:xfrm>
            <a:off x="304800" y="6409944"/>
            <a:ext cx="3581400" cy="365760"/>
          </a:xfrm>
        </p:spPr>
        <p:txBody>
          <a:bodyPr/>
          <a:lstStyle/>
          <a:p>
            <a:endParaRPr lang="en-US"/>
          </a:p>
        </p:txBody>
      </p:sp>
      <p:sp>
        <p:nvSpPr>
          <p:cNvPr id="15" name="Straight Connector 14"/>
          <p:cNvSpPr>
            <a:spLocks noChangeShapeType="1"/>
          </p:cNvSpPr>
          <p:nvPr/>
        </p:nvSpPr>
        <p:spPr bwMode="auto">
          <a:xfrm>
            <a:off x="152400" y="128016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4" name="Content Placeholder 23"/>
          <p:cNvSpPr>
            <a:spLocks noGrp="1"/>
          </p:cNvSpPr>
          <p:nvPr>
            <p:ph sz="quarter" idx="2"/>
          </p:nvPr>
        </p:nvSpPr>
        <p:spPr>
          <a:xfrm>
            <a:off x="301752" y="2471383"/>
            <a:ext cx="4041648" cy="3818404"/>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6" name="Content Placeholder 25"/>
          <p:cNvSpPr>
            <a:spLocks noGrp="1"/>
          </p:cNvSpPr>
          <p:nvPr>
            <p:ph sz="quarter" idx="4"/>
          </p:nvPr>
        </p:nvSpPr>
        <p:spPr>
          <a:xfrm>
            <a:off x="4800600" y="2471383"/>
            <a:ext cx="4038600" cy="3822192"/>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5" name="Oval 24"/>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7" name="Oval 26"/>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Slide Number Placeholder 8"/>
          <p:cNvSpPr>
            <a:spLocks noGrp="1"/>
          </p:cNvSpPr>
          <p:nvPr>
            <p:ph type="sldNum" sz="quarter" idx="12"/>
          </p:nvPr>
        </p:nvSpPr>
        <p:spPr>
          <a:xfrm>
            <a:off x="4343400" y="1042416"/>
            <a:ext cx="457200" cy="441325"/>
          </a:xfrm>
        </p:spPr>
        <p:txBody>
          <a:bodyPr/>
          <a:lstStyle>
            <a:lvl1pPr algn="ctr">
              <a:defRPr/>
            </a:lvl1pPr>
          </a:lstStyle>
          <a:p>
            <a:fld id="{21B3E8A9-4974-40FD-B32C-198EE28620EF}" type="slidenum">
              <a:rPr lang="en-US" smtClean="0"/>
              <a:pPr/>
              <a:t>‹#›</a:t>
            </a:fld>
            <a:endParaRPr lang="en-US"/>
          </a:p>
        </p:txBody>
      </p:sp>
      <p:sp>
        <p:nvSpPr>
          <p:cNvPr id="23" name="Title 22"/>
          <p:cNvSpPr>
            <a:spLocks noGrp="1"/>
          </p:cNvSpPr>
          <p:nvPr>
            <p:ph type="title"/>
          </p:nvPr>
        </p:nvSpPr>
        <p:spPr/>
        <p:txBody>
          <a:bodyPr rtlCol="0" anchor="b" anchorCtr="0"/>
          <a:lstStyle/>
          <a:p>
            <a:r>
              <a:rPr kumimoji="0" lang="en-US"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616E2E4D-1D7F-4C3C-9F7F-D2B4153B9F4D}" type="datetimeFigureOut">
              <a:rPr lang="en-US" smtClean="0"/>
              <a:pPr/>
              <a:t>11/30/2021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a:xfrm>
            <a:off x="4343400" y="1036020"/>
            <a:ext cx="457200" cy="441325"/>
          </a:xfrm>
        </p:spPr>
        <p:txBody>
          <a:bodyPr/>
          <a:lstStyle/>
          <a:p>
            <a:fld id="{21B3E8A9-4974-40FD-B32C-198EE28620EF}"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Rectangle 4"/>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6" name="Rectangle 5"/>
          <p:cNvSpPr>
            <a:spLocks noChangeArrowheads="1"/>
          </p:cNvSpPr>
          <p:nvPr/>
        </p:nvSpPr>
        <p:spPr bwMode="auto">
          <a:xfrm>
            <a:off x="152400" y="158496"/>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 name="Date Placeholder 1"/>
          <p:cNvSpPr>
            <a:spLocks noGrp="1"/>
          </p:cNvSpPr>
          <p:nvPr>
            <p:ph type="dt" sz="half" idx="10"/>
          </p:nvPr>
        </p:nvSpPr>
        <p:spPr/>
        <p:txBody>
          <a:bodyPr/>
          <a:lstStyle/>
          <a:p>
            <a:fld id="{616E2E4D-1D7F-4C3C-9F7F-D2B4153B9F4D}" type="datetimeFigureOut">
              <a:rPr lang="en-US" smtClean="0"/>
              <a:pPr/>
              <a:t>11/30/2021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a:xfrm>
            <a:off x="4267200" y="6324600"/>
            <a:ext cx="609600" cy="441324"/>
          </a:xfrm>
        </p:spPr>
        <p:txBody>
          <a:bodyPr/>
          <a:lstStyle>
            <a:lvl1pPr>
              <a:defRPr>
                <a:solidFill>
                  <a:srgbClr val="FFFFFF"/>
                </a:solidFill>
              </a:defRPr>
            </a:lvl1pPr>
          </a:lstStyle>
          <a:p>
            <a:fld id="{21B3E8A9-4974-40FD-B32C-198EE28620EF}"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1"/>
      </p:bgRef>
    </p:bg>
    <p:spTree>
      <p:nvGrpSpPr>
        <p:cNvPr id="1" name=""/>
        <p:cNvGrpSpPr/>
        <p:nvPr/>
      </p:nvGrpSpPr>
      <p:grpSpPr>
        <a:xfrm>
          <a:off x="0" y="0"/>
          <a:ext cx="0" cy="0"/>
          <a:chOff x="0" y="0"/>
          <a:chExt cx="0" cy="0"/>
        </a:xfrm>
      </p:grpSpPr>
      <p:sp>
        <p:nvSpPr>
          <p:cNvPr id="19" name="Rectangle 18"/>
          <p:cNvSpPr>
            <a:spLocks noChangeArrowheads="1"/>
          </p:cNvSpPr>
          <p:nvPr/>
        </p:nvSpPr>
        <p:spPr bwMode="auto">
          <a:xfrm>
            <a:off x="152400" y="152400"/>
            <a:ext cx="8833104" cy="304800"/>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18872"/>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3" name="Rectangle 12"/>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381000" y="914400"/>
            <a:ext cx="2362200" cy="990600"/>
          </a:xfrm>
        </p:spPr>
        <p:txBody>
          <a:bodyPr anchor="b">
            <a:noAutofit/>
          </a:bodyPr>
          <a:lstStyle>
            <a:lvl1pPr algn="l">
              <a:buNone/>
              <a:defRPr sz="2200" b="1">
                <a:solidFill>
                  <a:srgbClr val="FFFFFF"/>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381000" y="1981200"/>
            <a:ext cx="2362200" cy="4144963"/>
          </a:xfrm>
        </p:spPr>
        <p:txBody>
          <a:bodyPr/>
          <a:lstStyle>
            <a:lvl1pPr marL="0" indent="0">
              <a:spcAft>
                <a:spcPts val="1000"/>
              </a:spcAft>
              <a:buNone/>
              <a:defRPr sz="1600">
                <a:solidFill>
                  <a:srgbClr val="FFFFFF"/>
                </a:solidFill>
              </a:defRPr>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8" name="Rectangle 7"/>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9" name="Straight Connector 8"/>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20" name="Content Placeholder 19"/>
          <p:cNvSpPr>
            <a:spLocks noGrp="1"/>
          </p:cNvSpPr>
          <p:nvPr>
            <p:ph sz="quarter" idx="1"/>
          </p:nvPr>
        </p:nvSpPr>
        <p:spPr>
          <a:xfrm>
            <a:off x="3124200" y="685800"/>
            <a:ext cx="5638800" cy="54102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0" name="Oval 9"/>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Oval 10"/>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Slide Number Placeholder 6"/>
          <p:cNvSpPr>
            <a:spLocks noGrp="1"/>
          </p:cNvSpPr>
          <p:nvPr>
            <p:ph type="sldNum" sz="quarter" idx="12"/>
          </p:nvPr>
        </p:nvSpPr>
        <p:spPr>
          <a:xfrm>
            <a:off x="1371600" y="312738"/>
            <a:ext cx="457200" cy="441325"/>
          </a:xfrm>
        </p:spPr>
        <p:txBody>
          <a:bodyPr/>
          <a:lstStyle>
            <a:lvl1pPr>
              <a:defRPr>
                <a:solidFill>
                  <a:schemeClr val="accent3">
                    <a:shade val="75000"/>
                  </a:schemeClr>
                </a:solidFill>
              </a:defRPr>
            </a:lvl1pPr>
          </a:lstStyle>
          <a:p>
            <a:fld id="{21B3E8A9-4974-40FD-B32C-198EE28620EF}" type="slidenum">
              <a:rPr lang="en-US" smtClean="0"/>
              <a:pPr/>
              <a:t>‹#›</a:t>
            </a:fld>
            <a:endParaRPr lang="en-US"/>
          </a:p>
        </p:txBody>
      </p:sp>
      <p:sp>
        <p:nvSpPr>
          <p:cNvPr id="21" name="Rectangle 20"/>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Date Placeholder 4"/>
          <p:cNvSpPr>
            <a:spLocks noGrp="1"/>
          </p:cNvSpPr>
          <p:nvPr>
            <p:ph type="dt" sz="half" idx="10"/>
          </p:nvPr>
        </p:nvSpPr>
        <p:spPr/>
        <p:txBody>
          <a:bodyPr/>
          <a:lstStyle/>
          <a:p>
            <a:fld id="{616E2E4D-1D7F-4C3C-9F7F-D2B4153B9F4D}" type="datetimeFigureOut">
              <a:rPr lang="en-US" smtClean="0"/>
              <a:pPr/>
              <a:t>11/30/2021</a:t>
            </a:fld>
            <a:endParaRPr lang="en-US"/>
          </a:p>
        </p:txBody>
      </p:sp>
      <p:sp>
        <p:nvSpPr>
          <p:cNvPr id="6" name="Footer Placeholder 5"/>
          <p:cNvSpPr>
            <a:spLocks noGrp="1"/>
          </p:cNvSpPr>
          <p:nvPr>
            <p:ph type="ftr" sz="quarter" idx="11"/>
          </p:nvPr>
        </p:nvSpPr>
        <p:spPr>
          <a:xfrm>
            <a:off x="301752" y="6410848"/>
            <a:ext cx="3383280" cy="365760"/>
          </a:xfrm>
        </p:spPr>
        <p:txBody>
          <a:bodyPr/>
          <a:lstStyle/>
          <a:p>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1" name="Straight Connector 20"/>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7" name="Rectangle 16"/>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0" name="Rectangle 19"/>
          <p:cNvSpPr>
            <a:spLocks noChangeArrowheads="1"/>
          </p:cNvSpPr>
          <p:nvPr/>
        </p:nvSpPr>
        <p:spPr bwMode="auto">
          <a:xfrm>
            <a:off x="152400" y="152400"/>
            <a:ext cx="8833104" cy="301752"/>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Rectangle 14"/>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2" name="Oval 11"/>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Oval 12"/>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Slide Number Placeholder 6"/>
          <p:cNvSpPr>
            <a:spLocks noGrp="1"/>
          </p:cNvSpPr>
          <p:nvPr>
            <p:ph type="sldNum" sz="quarter" idx="12"/>
          </p:nvPr>
        </p:nvSpPr>
        <p:spPr>
          <a:xfrm>
            <a:off x="1371600" y="312738"/>
            <a:ext cx="457200" cy="441325"/>
          </a:xfrm>
        </p:spPr>
        <p:txBody>
          <a:bodyPr/>
          <a:lstStyle/>
          <a:p>
            <a:fld id="{21B3E8A9-4974-40FD-B32C-198EE28620EF}" type="slidenum">
              <a:rPr lang="en-US" smtClean="0"/>
              <a:pPr/>
              <a:t>‹#›</a:t>
            </a:fld>
            <a:endParaRPr lang="en-US"/>
          </a:p>
        </p:txBody>
      </p:sp>
      <p:sp>
        <p:nvSpPr>
          <p:cNvPr id="2" name="Title 1"/>
          <p:cNvSpPr>
            <a:spLocks noGrp="1"/>
          </p:cNvSpPr>
          <p:nvPr>
            <p:ph type="title"/>
          </p:nvPr>
        </p:nvSpPr>
        <p:spPr>
          <a:xfrm>
            <a:off x="3000375" y="5029200"/>
            <a:ext cx="5867400" cy="1219200"/>
          </a:xfrm>
        </p:spPr>
        <p:txBody>
          <a:bodyPr anchor="t">
            <a:noAutofit/>
          </a:bodyPr>
          <a:lstStyle>
            <a:lvl1pPr algn="l">
              <a:buNone/>
              <a:defRPr sz="2400" b="1">
                <a:solidFill>
                  <a:schemeClr val="tx2"/>
                </a:solidFill>
              </a:defRPr>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3000375" y="609600"/>
            <a:ext cx="5867400" cy="4267200"/>
          </a:xfrm>
        </p:spPr>
        <p:txBody>
          <a:bodyPr/>
          <a:lstStyle>
            <a:lvl1pPr marL="0" indent="0">
              <a:buNone/>
              <a:defRPr sz="3200"/>
            </a:lvl1pPr>
          </a:lstStyle>
          <a:p>
            <a:r>
              <a:rPr kumimoji="0" lang="en-US" smtClean="0"/>
              <a:t>Click icon to add picture</a:t>
            </a:r>
            <a:endParaRPr kumimoji="0" lang="en-US" dirty="0"/>
          </a:p>
        </p:txBody>
      </p:sp>
      <p:sp>
        <p:nvSpPr>
          <p:cNvPr id="4" name="Text Placeholder 3"/>
          <p:cNvSpPr>
            <a:spLocks noGrp="1"/>
          </p:cNvSpPr>
          <p:nvPr>
            <p:ph type="body" sz="half" idx="2"/>
          </p:nvPr>
        </p:nvSpPr>
        <p:spPr>
          <a:xfrm>
            <a:off x="381000" y="990600"/>
            <a:ext cx="2438400" cy="5257800"/>
          </a:xfrm>
        </p:spPr>
        <p:txBody>
          <a:bodyPr/>
          <a:lstStyle>
            <a:lvl1pPr marL="0" indent="0">
              <a:spcAft>
                <a:spcPts val="1000"/>
              </a:spcAft>
              <a:buFontTx/>
              <a:buNone/>
              <a:defRPr sz="1600">
                <a:solidFill>
                  <a:srgbClr val="FFFFFF"/>
                </a:solidFill>
              </a:defRPr>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22" name="Rectangle 21"/>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Date Placeholder 4"/>
          <p:cNvSpPr>
            <a:spLocks noGrp="1"/>
          </p:cNvSpPr>
          <p:nvPr>
            <p:ph type="dt" sz="half" idx="10"/>
          </p:nvPr>
        </p:nvSpPr>
        <p:spPr>
          <a:xfrm>
            <a:off x="5788152" y="6404984"/>
            <a:ext cx="3044952" cy="365760"/>
          </a:xfrm>
        </p:spPr>
        <p:txBody>
          <a:bodyPr/>
          <a:lstStyle/>
          <a:p>
            <a:fld id="{616E2E4D-1D7F-4C3C-9F7F-D2B4153B9F4D}" type="datetimeFigureOut">
              <a:rPr lang="en-US" smtClean="0"/>
              <a:pPr/>
              <a:t>11/30/2021</a:t>
            </a:fld>
            <a:endParaRPr lang="en-US"/>
          </a:p>
        </p:txBody>
      </p:sp>
      <p:sp>
        <p:nvSpPr>
          <p:cNvPr id="6" name="Footer Placeholder 5"/>
          <p:cNvSpPr>
            <a:spLocks noGrp="1"/>
          </p:cNvSpPr>
          <p:nvPr>
            <p:ph type="ftr" sz="quarter" idx="11"/>
          </p:nvPr>
        </p:nvSpPr>
        <p:spPr>
          <a:xfrm>
            <a:off x="301752" y="6410848"/>
            <a:ext cx="3584448" cy="365760"/>
          </a:xfrm>
        </p:spPr>
        <p:txBody>
          <a:bodyPr/>
          <a:lstStyle/>
          <a:p>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616E2E4D-1D7F-4C3C-9F7F-D2B4153B9F4D}" type="datetimeFigureOut">
              <a:rPr lang="en-US" smtClean="0"/>
              <a:pPr/>
              <a:t>11/30/2021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1B3E8A9-4974-40FD-B32C-198EE28620EF}" type="slidenum">
              <a:rPr lang="en-US" smtClean="0"/>
              <a:pPr/>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bg>
      <p:bgRef idx="1001">
        <a:schemeClr val="bg2"/>
      </p:bgRef>
    </p:bg>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a:spLocks noChangeArrowheads="1"/>
          </p:cNvSpPr>
          <p:nvPr/>
        </p:nvSpPr>
        <p:spPr bwMode="white">
          <a:xfrm>
            <a:off x="7010400" y="0"/>
            <a:ext cx="21336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1" name="Rectangle 10"/>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3" name="Straight Connector 12"/>
          <p:cNvSpPr>
            <a:spLocks noChangeShapeType="1"/>
          </p:cNvSpPr>
          <p:nvPr/>
        </p:nvSpPr>
        <p:spPr bwMode="auto">
          <a:xfrm rot="5400000">
            <a:off x="4021836" y="3278124"/>
            <a:ext cx="6245352"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4" name="Oval 13"/>
          <p:cNvSpPr/>
          <p:nvPr/>
        </p:nvSpPr>
        <p:spPr>
          <a:xfrm>
            <a:off x="6839712" y="2925763"/>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Oval 14"/>
          <p:cNvSpPr/>
          <p:nvPr/>
        </p:nvSpPr>
        <p:spPr>
          <a:xfrm>
            <a:off x="6934200" y="3020251"/>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6915912" y="3009901"/>
            <a:ext cx="457200" cy="441325"/>
          </a:xfrm>
        </p:spPr>
        <p:txBody>
          <a:bodyPr/>
          <a:lstStyle/>
          <a:p>
            <a:fld id="{21B3E8A9-4974-40FD-B32C-198EE28620EF}" type="slidenum">
              <a:rPr lang="en-US" smtClean="0"/>
              <a:pPr/>
              <a:t>‹#›</a:t>
            </a:fld>
            <a:endParaRPr lang="en-US"/>
          </a:p>
        </p:txBody>
      </p:sp>
      <p:sp>
        <p:nvSpPr>
          <p:cNvPr id="3" name="Vertical Text Placeholder 2"/>
          <p:cNvSpPr>
            <a:spLocks noGrp="1"/>
          </p:cNvSpPr>
          <p:nvPr>
            <p:ph type="body" orient="vert" idx="1"/>
          </p:nvPr>
        </p:nvSpPr>
        <p:spPr>
          <a:xfrm>
            <a:off x="304800" y="304800"/>
            <a:ext cx="6553200" cy="5821366"/>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616E2E4D-1D7F-4C3C-9F7F-D2B4153B9F4D}" type="datetimeFigureOut">
              <a:rPr lang="en-US" smtClean="0"/>
              <a:pPr/>
              <a:t>11/30/2021</a:t>
            </a:fld>
            <a:endParaRPr lang="en-US"/>
          </a:p>
        </p:txBody>
      </p:sp>
      <p:sp>
        <p:nvSpPr>
          <p:cNvPr id="5" name="Footer Placeholder 4"/>
          <p:cNvSpPr>
            <a:spLocks noGrp="1"/>
          </p:cNvSpPr>
          <p:nvPr>
            <p:ph type="ftr" sz="quarter" idx="11"/>
          </p:nvPr>
        </p:nvSpPr>
        <p:spPr/>
        <p:txBody>
          <a:bodyPr/>
          <a:lstStyle/>
          <a:p>
            <a:endParaRPr lang="en-US"/>
          </a:p>
        </p:txBody>
      </p:sp>
      <p:sp>
        <p:nvSpPr>
          <p:cNvPr id="2" name="Vertical Title 1"/>
          <p:cNvSpPr>
            <a:spLocks noGrp="1"/>
          </p:cNvSpPr>
          <p:nvPr>
            <p:ph type="title" orient="vert"/>
          </p:nvPr>
        </p:nvSpPr>
        <p:spPr>
          <a:xfrm>
            <a:off x="7391400" y="304801"/>
            <a:ext cx="1447800" cy="5851525"/>
          </a:xfrm>
        </p:spPr>
        <p:txBody>
          <a:bodyPr vert="eaVert"/>
          <a:lstStyle/>
          <a:p>
            <a:r>
              <a:rPr kumimoji="0" lang="en-US"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393371"/>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4" name="Date Placeholder 13"/>
          <p:cNvSpPr>
            <a:spLocks noGrp="1"/>
          </p:cNvSpPr>
          <p:nvPr>
            <p:ph type="dt" sz="half" idx="2"/>
          </p:nvPr>
        </p:nvSpPr>
        <p:spPr>
          <a:xfrm>
            <a:off x="5791200" y="6404984"/>
            <a:ext cx="3044952" cy="365760"/>
          </a:xfrm>
          <a:prstGeom prst="rect">
            <a:avLst/>
          </a:prstGeom>
        </p:spPr>
        <p:txBody>
          <a:bodyPr vert="horz"/>
          <a:lstStyle>
            <a:lvl1pPr algn="r" eaLnBrk="1" latinLnBrk="0" hangingPunct="1">
              <a:defRPr kumimoji="0" sz="1400">
                <a:solidFill>
                  <a:srgbClr val="FFFFFF"/>
                </a:solidFill>
              </a:defRPr>
            </a:lvl1pPr>
          </a:lstStyle>
          <a:p>
            <a:fld id="{616E2E4D-1D7F-4C3C-9F7F-D2B4153B9F4D}" type="datetimeFigureOut">
              <a:rPr lang="en-US" smtClean="0"/>
              <a:pPr/>
              <a:t>11/30/2021</a:t>
            </a:fld>
            <a:endParaRPr lang="en-US"/>
          </a:p>
        </p:txBody>
      </p:sp>
      <p:sp>
        <p:nvSpPr>
          <p:cNvPr id="3" name="Footer Placeholder 2"/>
          <p:cNvSpPr>
            <a:spLocks noGrp="1"/>
          </p:cNvSpPr>
          <p:nvPr>
            <p:ph type="ftr" sz="quarter" idx="3"/>
          </p:nvPr>
        </p:nvSpPr>
        <p:spPr>
          <a:xfrm>
            <a:off x="304800" y="6410848"/>
            <a:ext cx="3581400" cy="365760"/>
          </a:xfrm>
          <a:prstGeom prst="rect">
            <a:avLst/>
          </a:prstGeom>
        </p:spPr>
        <p:txBody>
          <a:bodyPr vert="horz"/>
          <a:lstStyle>
            <a:lvl1pPr algn="l" eaLnBrk="1" latinLnBrk="0" hangingPunct="1">
              <a:defRPr kumimoji="0" sz="1200">
                <a:solidFill>
                  <a:srgbClr val="FFFFFF"/>
                </a:solidFill>
              </a:defRPr>
            </a:lvl1pPr>
          </a:lstStyle>
          <a:p>
            <a:endParaRPr lang="en-US"/>
          </a:p>
        </p:txBody>
      </p:sp>
      <p:sp>
        <p:nvSpPr>
          <p:cNvPr id="8" name="Rectangle 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0" name="Straight Connector 9"/>
          <p:cNvSpPr>
            <a:spLocks noChangeShapeType="1"/>
          </p:cNvSpPr>
          <p:nvPr/>
        </p:nvSpPr>
        <p:spPr bwMode="auto">
          <a:xfrm>
            <a:off x="152400" y="1276743"/>
            <a:ext cx="8833104"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2" name="Oval 11"/>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Oval 14"/>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3" name="Slide Number Placeholder 22"/>
          <p:cNvSpPr>
            <a:spLocks noGrp="1"/>
          </p:cNvSpPr>
          <p:nvPr>
            <p:ph type="sldNum" sz="quarter" idx="4"/>
          </p:nvPr>
        </p:nvSpPr>
        <p:spPr>
          <a:xfrm>
            <a:off x="4343400" y="1040174"/>
            <a:ext cx="457200" cy="441325"/>
          </a:xfrm>
          <a:prstGeom prst="rect">
            <a:avLst/>
          </a:prstGeom>
        </p:spPr>
        <p:txBody>
          <a:bodyPr vert="horz" lIns="45720" rIns="45720" anchor="ctr">
            <a:normAutofit/>
          </a:bodyPr>
          <a:lstStyle>
            <a:lvl1pPr algn="ctr" eaLnBrk="1" latinLnBrk="0" hangingPunct="1">
              <a:defRPr kumimoji="0" sz="1600">
                <a:solidFill>
                  <a:schemeClr val="accent3">
                    <a:shade val="75000"/>
                  </a:schemeClr>
                </a:solidFill>
              </a:defRPr>
            </a:lvl1pPr>
          </a:lstStyle>
          <a:p>
            <a:fld id="{21B3E8A9-4974-40FD-B32C-198EE28620EF}" type="slidenum">
              <a:rPr lang="en-US" smtClean="0"/>
              <a:pPr/>
              <a:t>‹#›</a:t>
            </a:fld>
            <a:endParaRPr lang="en-US"/>
          </a:p>
        </p:txBody>
      </p:sp>
      <p:sp>
        <p:nvSpPr>
          <p:cNvPr id="22" name="Title Placeholder 21"/>
          <p:cNvSpPr>
            <a:spLocks noGrp="1"/>
          </p:cNvSpPr>
          <p:nvPr>
            <p:ph type="title"/>
          </p:nvPr>
        </p:nvSpPr>
        <p:spPr>
          <a:xfrm>
            <a:off x="301752" y="228600"/>
            <a:ext cx="8534400" cy="758952"/>
          </a:xfrm>
          <a:prstGeom prst="rect">
            <a:avLst/>
          </a:prstGeom>
        </p:spPr>
        <p:txBody>
          <a:bodyPr vert="horz" anchor="b">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301752" y="1524000"/>
            <a:ext cx="8534400" cy="4599432"/>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rtl="0" eaLnBrk="1" latinLnBrk="0" hangingPunct="1">
        <a:spcBef>
          <a:spcPct val="0"/>
        </a:spcBef>
        <a:buNone/>
        <a:defRPr kumimoji="0" sz="3300" kern="1200">
          <a:solidFill>
            <a:schemeClr val="accent3">
              <a:shade val="75000"/>
            </a:schemeClr>
          </a:solidFill>
          <a:latin typeface="+mj-lt"/>
          <a:ea typeface="+mj-ea"/>
          <a:cs typeface="+mj-cs"/>
        </a:defRPr>
      </a:lvl1pPr>
    </p:titleStyle>
    <p:body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1746" name="Picture 2" descr="The Complexities of Decision Making » Human Factors Blog"/>
          <p:cNvPicPr>
            <a:picLocks noChangeAspect="1" noChangeArrowheads="1"/>
          </p:cNvPicPr>
          <p:nvPr/>
        </p:nvPicPr>
        <p:blipFill>
          <a:blip r:embed="rId2" cstate="print"/>
          <a:srcRect/>
          <a:stretch>
            <a:fillRect/>
          </a:stretch>
        </p:blipFill>
        <p:spPr bwMode="auto">
          <a:xfrm>
            <a:off x="214282" y="2714620"/>
            <a:ext cx="8715436" cy="3643338"/>
          </a:xfrm>
          <a:prstGeom prst="rect">
            <a:avLst/>
          </a:prstGeom>
          <a:noFill/>
        </p:spPr>
      </p:pic>
      <p:sp>
        <p:nvSpPr>
          <p:cNvPr id="6" name="Subtitle 5"/>
          <p:cNvSpPr>
            <a:spLocks noGrp="1"/>
          </p:cNvSpPr>
          <p:nvPr>
            <p:ph type="subTitle" idx="1"/>
          </p:nvPr>
        </p:nvSpPr>
        <p:spPr/>
        <p:txBody>
          <a:bodyPr>
            <a:normAutofit/>
          </a:bodyPr>
          <a:lstStyle/>
          <a:p>
            <a:r>
              <a:rPr lang="en-IN" sz="4000" dirty="0" smtClean="0"/>
              <a:t> Task 1</a:t>
            </a:r>
            <a:endParaRPr lang="en-US" sz="4000" dirty="0"/>
          </a:p>
        </p:txBody>
      </p:sp>
      <p:sp>
        <p:nvSpPr>
          <p:cNvPr id="5" name="Title 4"/>
          <p:cNvSpPr>
            <a:spLocks noGrp="1"/>
          </p:cNvSpPr>
          <p:nvPr>
            <p:ph type="ctrTitle"/>
          </p:nvPr>
        </p:nvSpPr>
        <p:spPr/>
        <p:txBody>
          <a:bodyPr>
            <a:normAutofit fontScale="90000"/>
          </a:bodyPr>
          <a:lstStyle/>
          <a:p>
            <a:r>
              <a:rPr lang="en-IN" b="1" dirty="0" smtClean="0">
                <a:solidFill>
                  <a:schemeClr val="tx1"/>
                </a:solidFill>
              </a:rPr>
              <a:t>BMSW 4004</a:t>
            </a:r>
            <a:r>
              <a:rPr lang="en-US" dirty="0" smtClean="0">
                <a:solidFill>
                  <a:schemeClr val="tx1"/>
                </a:solidFill>
              </a:rPr>
              <a:t/>
            </a:r>
            <a:br>
              <a:rPr lang="en-US" dirty="0" smtClean="0">
                <a:solidFill>
                  <a:schemeClr val="tx1"/>
                </a:solidFill>
              </a:rPr>
            </a:br>
            <a:r>
              <a:rPr lang="en-IN" b="1" dirty="0" smtClean="0">
                <a:solidFill>
                  <a:schemeClr val="tx1"/>
                </a:solidFill>
              </a:rPr>
              <a:t>Problem Solving and Decision Making</a:t>
            </a:r>
            <a:endParaRPr lang="en-US" dirty="0">
              <a:solidFill>
                <a:schemeClr val="tx1"/>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b="1" dirty="0" smtClean="0"/>
              <a:t>Introduction</a:t>
            </a:r>
            <a:endParaRPr lang="en-US" b="1" dirty="0"/>
          </a:p>
        </p:txBody>
      </p:sp>
      <p:sp>
        <p:nvSpPr>
          <p:cNvPr id="3" name="Content Placeholder 2"/>
          <p:cNvSpPr>
            <a:spLocks noGrp="1"/>
          </p:cNvSpPr>
          <p:nvPr>
            <p:ph sz="quarter" idx="1"/>
          </p:nvPr>
        </p:nvSpPr>
        <p:spPr>
          <a:xfrm>
            <a:off x="301752" y="1527048"/>
            <a:ext cx="8503920" cy="2759208"/>
          </a:xfrm>
        </p:spPr>
        <p:txBody>
          <a:bodyPr/>
          <a:lstStyle/>
          <a:p>
            <a:pPr lvl="0"/>
            <a:r>
              <a:rPr lang="en-IN" dirty="0" smtClean="0"/>
              <a:t>The presentation will mainly focus on defining a problem of ‘work-related stress’ faced by UK employees.</a:t>
            </a:r>
            <a:endParaRPr lang="en-US" dirty="0" smtClean="0"/>
          </a:p>
          <a:p>
            <a:pPr lvl="0"/>
            <a:r>
              <a:rPr lang="en-IN" dirty="0" smtClean="0"/>
              <a:t>The study will also demonstrate problem-solving and decision-making processes to make an effective decision regarding the problem.</a:t>
            </a:r>
            <a:endParaRPr lang="en-US" dirty="0" smtClean="0"/>
          </a:p>
        </p:txBody>
      </p:sp>
      <p:pic>
        <p:nvPicPr>
          <p:cNvPr id="1026" name="Picture 2"/>
          <p:cNvPicPr>
            <a:picLocks noChangeAspect="1" noChangeArrowheads="1"/>
          </p:cNvPicPr>
          <p:nvPr/>
        </p:nvPicPr>
        <p:blipFill>
          <a:blip r:embed="rId3" cstate="print"/>
          <a:srcRect/>
          <a:stretch>
            <a:fillRect/>
          </a:stretch>
        </p:blipFill>
        <p:spPr bwMode="auto">
          <a:xfrm>
            <a:off x="2071670" y="4286256"/>
            <a:ext cx="4838700" cy="2057400"/>
          </a:xfrm>
          <a:prstGeom prst="rect">
            <a:avLst/>
          </a:prstGeom>
          <a:ln>
            <a:noFill/>
          </a:ln>
          <a:effectLst>
            <a:outerShdw blurRad="292100" dist="139700" dir="2700000" algn="tl" rotWithShape="0">
              <a:srgbClr val="333333">
                <a:alpha val="65000"/>
              </a:srgbClr>
            </a:outerShdw>
          </a:effec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b="1" dirty="0" smtClean="0"/>
              <a:t>Nature of the problem</a:t>
            </a:r>
            <a:endParaRPr lang="en-US" b="1" dirty="0"/>
          </a:p>
        </p:txBody>
      </p:sp>
      <p:sp>
        <p:nvSpPr>
          <p:cNvPr id="3" name="Content Placeholder 2"/>
          <p:cNvSpPr>
            <a:spLocks noGrp="1"/>
          </p:cNvSpPr>
          <p:nvPr>
            <p:ph sz="quarter" idx="1"/>
          </p:nvPr>
        </p:nvSpPr>
        <p:spPr>
          <a:xfrm>
            <a:off x="4714876" y="1527048"/>
            <a:ext cx="4090796" cy="4688034"/>
          </a:xfrm>
        </p:spPr>
        <p:txBody>
          <a:bodyPr/>
          <a:lstStyle/>
          <a:p>
            <a:pPr lvl="0"/>
            <a:r>
              <a:rPr lang="en-IN" dirty="0" smtClean="0"/>
              <a:t>Nearly 828,000 people are suffering from work-related stress in the UK as of 2020 (HSE, 2020).</a:t>
            </a:r>
            <a:endParaRPr lang="en-US" dirty="0" smtClean="0"/>
          </a:p>
          <a:p>
            <a:pPr lvl="0"/>
            <a:r>
              <a:rPr lang="en-IN" dirty="0" smtClean="0"/>
              <a:t>Younger generation, particularly Generation Z, reported more work-related stress compared to baby boomers.</a:t>
            </a:r>
            <a:endParaRPr lang="en-US" dirty="0" smtClean="0"/>
          </a:p>
        </p:txBody>
      </p:sp>
      <p:pic>
        <p:nvPicPr>
          <p:cNvPr id="2050" name="Picture 2"/>
          <p:cNvPicPr>
            <a:picLocks noChangeAspect="1" noChangeArrowheads="1"/>
          </p:cNvPicPr>
          <p:nvPr/>
        </p:nvPicPr>
        <p:blipFill>
          <a:blip r:embed="rId3" cstate="print"/>
          <a:srcRect/>
          <a:stretch>
            <a:fillRect/>
          </a:stretch>
        </p:blipFill>
        <p:spPr bwMode="auto">
          <a:xfrm>
            <a:off x="357158" y="2143116"/>
            <a:ext cx="4143404" cy="2857520"/>
          </a:xfrm>
          <a:prstGeom prst="rect">
            <a:avLst/>
          </a:prstGeom>
          <a:ln>
            <a:noFill/>
          </a:ln>
          <a:effectLst>
            <a:softEdge rad="112500"/>
          </a:effec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b="1" dirty="0" smtClean="0"/>
              <a:t>Impact of the problem</a:t>
            </a:r>
            <a:endParaRPr lang="en-US" b="1" dirty="0"/>
          </a:p>
        </p:txBody>
      </p:sp>
      <p:sp>
        <p:nvSpPr>
          <p:cNvPr id="3" name="Content Placeholder 2"/>
          <p:cNvSpPr>
            <a:spLocks noGrp="1"/>
          </p:cNvSpPr>
          <p:nvPr>
            <p:ph sz="quarter" idx="1"/>
          </p:nvPr>
        </p:nvSpPr>
        <p:spPr>
          <a:xfrm>
            <a:off x="301752" y="1527048"/>
            <a:ext cx="8503920" cy="2044828"/>
          </a:xfrm>
        </p:spPr>
        <p:txBody>
          <a:bodyPr>
            <a:normAutofit lnSpcReduction="10000"/>
          </a:bodyPr>
          <a:lstStyle/>
          <a:p>
            <a:pPr lvl="0"/>
            <a:r>
              <a:rPr lang="en-IN" dirty="0" smtClean="0"/>
              <a:t>In the UK, more than 8.6 million GP appointments were made due to stress-related mental illness. </a:t>
            </a:r>
            <a:endParaRPr lang="en-US" dirty="0" smtClean="0"/>
          </a:p>
          <a:p>
            <a:pPr lvl="0"/>
            <a:r>
              <a:rPr lang="en-IN" dirty="0" smtClean="0"/>
              <a:t>Work-related stress can significantly affect the physical and psychological health with a prolonged exposure.</a:t>
            </a:r>
            <a:endParaRPr lang="en-US" dirty="0" smtClean="0"/>
          </a:p>
        </p:txBody>
      </p:sp>
      <p:pic>
        <p:nvPicPr>
          <p:cNvPr id="3075" name="Picture 3"/>
          <p:cNvPicPr>
            <a:picLocks noChangeAspect="1" noChangeArrowheads="1"/>
          </p:cNvPicPr>
          <p:nvPr/>
        </p:nvPicPr>
        <p:blipFill>
          <a:blip r:embed="rId3" cstate="print"/>
          <a:srcRect/>
          <a:stretch>
            <a:fillRect/>
          </a:stretch>
        </p:blipFill>
        <p:spPr bwMode="auto">
          <a:xfrm>
            <a:off x="5072066" y="3687149"/>
            <a:ext cx="3867131" cy="2619127"/>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IN" b="1" dirty="0" smtClean="0"/>
              <a:t>Cause and effect analysis of the problem</a:t>
            </a:r>
            <a:endParaRPr lang="en-US" b="1" dirty="0"/>
          </a:p>
        </p:txBody>
      </p:sp>
      <p:sp>
        <p:nvSpPr>
          <p:cNvPr id="3" name="Content Placeholder 2"/>
          <p:cNvSpPr>
            <a:spLocks noGrp="1"/>
          </p:cNvSpPr>
          <p:nvPr>
            <p:ph sz="quarter" idx="1"/>
          </p:nvPr>
        </p:nvSpPr>
        <p:spPr>
          <a:xfrm>
            <a:off x="301752" y="1527048"/>
            <a:ext cx="3913058" cy="4572000"/>
          </a:xfrm>
        </p:spPr>
        <p:txBody>
          <a:bodyPr>
            <a:normAutofit fontScale="47500" lnSpcReduction="20000"/>
          </a:bodyPr>
          <a:lstStyle/>
          <a:p>
            <a:pPr>
              <a:buNone/>
            </a:pPr>
            <a:r>
              <a:rPr lang="en-IN" b="1" dirty="0" smtClean="0"/>
              <a:t>Methods</a:t>
            </a:r>
            <a:endParaRPr lang="en-US" dirty="0" smtClean="0"/>
          </a:p>
          <a:p>
            <a:pPr lvl="0"/>
            <a:r>
              <a:rPr lang="en-IN" dirty="0" smtClean="0"/>
              <a:t>Lack of automation</a:t>
            </a:r>
            <a:endParaRPr lang="en-US" dirty="0" smtClean="0"/>
          </a:p>
          <a:p>
            <a:pPr lvl="0"/>
            <a:r>
              <a:rPr lang="en-IN" dirty="0" smtClean="0"/>
              <a:t>High security</a:t>
            </a:r>
            <a:endParaRPr lang="en-US" dirty="0" smtClean="0"/>
          </a:p>
          <a:p>
            <a:pPr lvl="0"/>
            <a:r>
              <a:rPr lang="en-IN" dirty="0" smtClean="0"/>
              <a:t>Disorganised data system</a:t>
            </a:r>
            <a:endParaRPr lang="en-US" dirty="0" smtClean="0"/>
          </a:p>
          <a:p>
            <a:pPr>
              <a:buNone/>
            </a:pPr>
            <a:r>
              <a:rPr lang="en-IN" b="1" dirty="0" smtClean="0"/>
              <a:t>Environment</a:t>
            </a:r>
            <a:endParaRPr lang="en-US" dirty="0" smtClean="0"/>
          </a:p>
          <a:p>
            <a:pPr lvl="0"/>
            <a:r>
              <a:rPr lang="en-IN" dirty="0" smtClean="0"/>
              <a:t>Outdated technical infrastructure</a:t>
            </a:r>
            <a:endParaRPr lang="en-US" dirty="0" smtClean="0"/>
          </a:p>
          <a:p>
            <a:pPr lvl="0"/>
            <a:r>
              <a:rPr lang="en-IN" dirty="0" smtClean="0"/>
              <a:t>Lack of refreshment opportunities</a:t>
            </a:r>
            <a:endParaRPr lang="en-US" dirty="0" smtClean="0"/>
          </a:p>
          <a:p>
            <a:pPr lvl="0"/>
            <a:r>
              <a:rPr lang="en-IN" dirty="0" smtClean="0"/>
              <a:t>Unsupportive atmosphere</a:t>
            </a:r>
            <a:endParaRPr lang="en-US" dirty="0" smtClean="0"/>
          </a:p>
          <a:p>
            <a:pPr>
              <a:buNone/>
            </a:pPr>
            <a:r>
              <a:rPr lang="en-IN" b="1" dirty="0" smtClean="0"/>
              <a:t>Materials</a:t>
            </a:r>
            <a:endParaRPr lang="en-US" dirty="0" smtClean="0"/>
          </a:p>
          <a:p>
            <a:pPr lvl="0"/>
            <a:r>
              <a:rPr lang="en-IN" dirty="0" smtClean="0"/>
              <a:t>Poor storage conditions</a:t>
            </a:r>
            <a:endParaRPr lang="en-US" dirty="0" smtClean="0"/>
          </a:p>
          <a:p>
            <a:pPr lvl="0"/>
            <a:r>
              <a:rPr lang="en-IN" dirty="0" smtClean="0"/>
              <a:t>Insufficient raw materials</a:t>
            </a:r>
            <a:endParaRPr lang="en-US" dirty="0" smtClean="0"/>
          </a:p>
          <a:p>
            <a:pPr lvl="0"/>
            <a:r>
              <a:rPr lang="en-IN" dirty="0" smtClean="0"/>
              <a:t>Wrong specifications of some products</a:t>
            </a:r>
            <a:endParaRPr lang="en-US" dirty="0" smtClean="0"/>
          </a:p>
          <a:p>
            <a:pPr>
              <a:buNone/>
            </a:pPr>
            <a:r>
              <a:rPr lang="en-IN" b="1" dirty="0" smtClean="0"/>
              <a:t>People</a:t>
            </a:r>
            <a:endParaRPr lang="en-US" dirty="0" smtClean="0"/>
          </a:p>
          <a:p>
            <a:pPr lvl="0"/>
            <a:r>
              <a:rPr lang="en-IN" dirty="0" smtClean="0"/>
              <a:t>Employee not available</a:t>
            </a:r>
            <a:endParaRPr lang="en-US" dirty="0" smtClean="0"/>
          </a:p>
          <a:p>
            <a:pPr lvl="0"/>
            <a:r>
              <a:rPr lang="en-IN" dirty="0" smtClean="0"/>
              <a:t>Strict management</a:t>
            </a:r>
            <a:endParaRPr lang="en-US" dirty="0" smtClean="0"/>
          </a:p>
          <a:p>
            <a:pPr lvl="0"/>
            <a:r>
              <a:rPr lang="en-IN" dirty="0" smtClean="0"/>
              <a:t>Changing customer preference</a:t>
            </a:r>
            <a:endParaRPr lang="en-US" dirty="0" smtClean="0"/>
          </a:p>
          <a:p>
            <a:pPr>
              <a:buNone/>
            </a:pPr>
            <a:r>
              <a:rPr lang="en-GB" b="1" dirty="0" smtClean="0"/>
              <a:t>Equipment</a:t>
            </a:r>
            <a:endParaRPr lang="en-US" dirty="0" smtClean="0"/>
          </a:p>
          <a:p>
            <a:pPr lvl="0"/>
            <a:r>
              <a:rPr lang="en-IN" dirty="0" smtClean="0"/>
              <a:t>Outdated personal protective equipments</a:t>
            </a:r>
            <a:endParaRPr lang="en-US" dirty="0" smtClean="0"/>
          </a:p>
          <a:p>
            <a:pPr lvl="0"/>
            <a:r>
              <a:rPr lang="en-IN" dirty="0" smtClean="0"/>
              <a:t>Ineffective fire alarm </a:t>
            </a:r>
            <a:endParaRPr lang="en-US" dirty="0" smtClean="0"/>
          </a:p>
          <a:p>
            <a:pPr lvl="0"/>
            <a:r>
              <a:rPr lang="en-IN" dirty="0" smtClean="0"/>
              <a:t>Outdated software in workstations</a:t>
            </a:r>
            <a:endParaRPr lang="en-US" dirty="0" smtClean="0"/>
          </a:p>
        </p:txBody>
      </p:sp>
      <p:pic>
        <p:nvPicPr>
          <p:cNvPr id="4098" name="Picture 2"/>
          <p:cNvPicPr>
            <a:picLocks noChangeAspect="1" noChangeArrowheads="1"/>
          </p:cNvPicPr>
          <p:nvPr/>
        </p:nvPicPr>
        <p:blipFill>
          <a:blip r:embed="rId3" cstate="print"/>
          <a:srcRect/>
          <a:stretch>
            <a:fillRect/>
          </a:stretch>
        </p:blipFill>
        <p:spPr bwMode="auto">
          <a:xfrm>
            <a:off x="4286248" y="1857364"/>
            <a:ext cx="4572032" cy="3643338"/>
          </a:xfrm>
          <a:prstGeom prst="rect">
            <a:avLst/>
          </a:prstGeom>
          <a:ln>
            <a:noFill/>
          </a:ln>
          <a:effectLst>
            <a:outerShdw blurRad="292100" dist="139700" dir="2700000" algn="tl" rotWithShape="0">
              <a:srgbClr val="333333">
                <a:alpha val="65000"/>
              </a:srgbClr>
            </a:outerShdw>
          </a:effec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IN" sz="2400" b="1" dirty="0" smtClean="0"/>
              <a:t>A PESTEL analysis to identify macro-environmental factors</a:t>
            </a:r>
            <a:endParaRPr lang="en-US" sz="2400" b="1" dirty="0"/>
          </a:p>
        </p:txBody>
      </p:sp>
      <p:sp>
        <p:nvSpPr>
          <p:cNvPr id="3" name="Content Placeholder 2"/>
          <p:cNvSpPr>
            <a:spLocks noGrp="1"/>
          </p:cNvSpPr>
          <p:nvPr>
            <p:ph sz="quarter" idx="1"/>
          </p:nvPr>
        </p:nvSpPr>
        <p:spPr>
          <a:xfrm>
            <a:off x="4286248" y="1527048"/>
            <a:ext cx="4500594" cy="4572000"/>
          </a:xfrm>
        </p:spPr>
        <p:txBody>
          <a:bodyPr>
            <a:normAutofit fontScale="92500" lnSpcReduction="10000"/>
          </a:bodyPr>
          <a:lstStyle/>
          <a:p>
            <a:pPr>
              <a:buNone/>
            </a:pPr>
            <a:r>
              <a:rPr lang="en-IN" b="1" dirty="0" smtClean="0"/>
              <a:t>Political</a:t>
            </a:r>
            <a:endParaRPr lang="en-US" dirty="0" smtClean="0"/>
          </a:p>
          <a:p>
            <a:r>
              <a:rPr lang="en-IN" dirty="0" smtClean="0"/>
              <a:t>Increase in corporate tax rate (</a:t>
            </a:r>
            <a:r>
              <a:rPr lang="en-IN" dirty="0" err="1" smtClean="0"/>
              <a:t>Faulconbridge</a:t>
            </a:r>
            <a:r>
              <a:rPr lang="en-IN" dirty="0" smtClean="0"/>
              <a:t> and </a:t>
            </a:r>
            <a:r>
              <a:rPr lang="en-IN" dirty="0" err="1" smtClean="0"/>
              <a:t>Sandle</a:t>
            </a:r>
            <a:r>
              <a:rPr lang="en-IN" dirty="0" smtClean="0"/>
              <a:t>, 2021).</a:t>
            </a:r>
            <a:endParaRPr lang="en-US" dirty="0" smtClean="0"/>
          </a:p>
          <a:p>
            <a:pPr>
              <a:buNone/>
            </a:pPr>
            <a:r>
              <a:rPr lang="en-IN" b="1" dirty="0" smtClean="0"/>
              <a:t>Economic</a:t>
            </a:r>
            <a:endParaRPr lang="en-US" dirty="0" smtClean="0"/>
          </a:p>
          <a:p>
            <a:r>
              <a:rPr lang="en-IN" dirty="0" smtClean="0"/>
              <a:t>Increased exchange rate of the UK (BBC, 2019).</a:t>
            </a:r>
            <a:endParaRPr lang="en-US" dirty="0" smtClean="0"/>
          </a:p>
          <a:p>
            <a:pPr>
              <a:buNone/>
            </a:pPr>
            <a:r>
              <a:rPr lang="en-IN" b="1" dirty="0" smtClean="0"/>
              <a:t>Social</a:t>
            </a:r>
            <a:endParaRPr lang="en-US" dirty="0" smtClean="0"/>
          </a:p>
          <a:p>
            <a:pPr lvl="0"/>
            <a:r>
              <a:rPr lang="en-IN" dirty="0" smtClean="0"/>
              <a:t>Strong focus on consumer preference</a:t>
            </a:r>
            <a:endParaRPr lang="en-US" dirty="0" smtClean="0"/>
          </a:p>
          <a:p>
            <a:pPr lvl="0"/>
            <a:r>
              <a:rPr lang="en-IN" dirty="0" smtClean="0"/>
              <a:t>Maintaining current trend</a:t>
            </a:r>
            <a:endParaRPr lang="en-US" dirty="0" smtClean="0"/>
          </a:p>
        </p:txBody>
      </p:sp>
      <p:pic>
        <p:nvPicPr>
          <p:cNvPr id="5122" name="Picture 2"/>
          <p:cNvPicPr>
            <a:picLocks noChangeAspect="1" noChangeArrowheads="1"/>
          </p:cNvPicPr>
          <p:nvPr/>
        </p:nvPicPr>
        <p:blipFill>
          <a:blip r:embed="rId3" cstate="print"/>
          <a:srcRect/>
          <a:stretch>
            <a:fillRect/>
          </a:stretch>
        </p:blipFill>
        <p:spPr bwMode="auto">
          <a:xfrm>
            <a:off x="214282" y="1785926"/>
            <a:ext cx="3848100" cy="414337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IN" b="1" dirty="0" smtClean="0"/>
              <a:t>Continued...</a:t>
            </a:r>
            <a:endParaRPr lang="en-US" b="1" dirty="0"/>
          </a:p>
        </p:txBody>
      </p:sp>
      <p:sp>
        <p:nvSpPr>
          <p:cNvPr id="3" name="Content Placeholder 2"/>
          <p:cNvSpPr>
            <a:spLocks noGrp="1"/>
          </p:cNvSpPr>
          <p:nvPr>
            <p:ph sz="quarter" idx="1"/>
          </p:nvPr>
        </p:nvSpPr>
        <p:spPr>
          <a:xfrm>
            <a:off x="301752" y="1527048"/>
            <a:ext cx="4127372" cy="4572000"/>
          </a:xfrm>
        </p:spPr>
        <p:txBody>
          <a:bodyPr>
            <a:normAutofit fontScale="92500"/>
          </a:bodyPr>
          <a:lstStyle/>
          <a:p>
            <a:pPr>
              <a:buNone/>
            </a:pPr>
            <a:r>
              <a:rPr lang="en-IN" b="1" dirty="0" smtClean="0"/>
              <a:t>Technological</a:t>
            </a:r>
            <a:endParaRPr lang="en-US" dirty="0" smtClean="0"/>
          </a:p>
          <a:p>
            <a:r>
              <a:rPr lang="en-IN" dirty="0" smtClean="0"/>
              <a:t>Introduction of new “pay-and-go" technology (MacDonald, 2020)</a:t>
            </a:r>
            <a:endParaRPr lang="en-US" dirty="0" smtClean="0"/>
          </a:p>
          <a:p>
            <a:pPr>
              <a:buNone/>
            </a:pPr>
            <a:r>
              <a:rPr lang="en-IN" b="1" dirty="0" smtClean="0"/>
              <a:t>Environmental</a:t>
            </a:r>
            <a:endParaRPr lang="en-US" dirty="0" smtClean="0"/>
          </a:p>
          <a:p>
            <a:r>
              <a:rPr lang="en-IN" dirty="0" smtClean="0"/>
              <a:t>Use of eco-friendly materials </a:t>
            </a:r>
            <a:endParaRPr lang="en-US" dirty="0" smtClean="0"/>
          </a:p>
          <a:p>
            <a:pPr>
              <a:buNone/>
            </a:pPr>
            <a:r>
              <a:rPr lang="en-IN" b="1" dirty="0" smtClean="0"/>
              <a:t>Legal </a:t>
            </a:r>
            <a:endParaRPr lang="en-US" dirty="0" smtClean="0"/>
          </a:p>
          <a:p>
            <a:r>
              <a:rPr lang="en-IN" dirty="0" smtClean="0"/>
              <a:t>Current Covid-19 regulations </a:t>
            </a:r>
            <a:endParaRPr lang="en-US" dirty="0" smtClean="0"/>
          </a:p>
          <a:p>
            <a:pPr>
              <a:buNone/>
            </a:pPr>
            <a:endParaRPr lang="en-US" dirty="0"/>
          </a:p>
        </p:txBody>
      </p:sp>
      <p:pic>
        <p:nvPicPr>
          <p:cNvPr id="6146" name="Picture 2"/>
          <p:cNvPicPr>
            <a:picLocks noChangeAspect="1" noChangeArrowheads="1"/>
          </p:cNvPicPr>
          <p:nvPr/>
        </p:nvPicPr>
        <p:blipFill>
          <a:blip r:embed="rId3" cstate="print"/>
          <a:srcRect/>
          <a:stretch>
            <a:fillRect/>
          </a:stretch>
        </p:blipFill>
        <p:spPr bwMode="auto">
          <a:xfrm>
            <a:off x="4500562" y="1571612"/>
            <a:ext cx="4357718" cy="4572032"/>
          </a:xfrm>
          <a:prstGeom prst="rect">
            <a:avLst/>
          </a:prstGeom>
          <a:ln>
            <a:noFill/>
          </a:ln>
          <a:effectLst>
            <a:outerShdw blurRad="190500" algn="tl" rotWithShape="0">
              <a:srgbClr val="000000">
                <a:alpha val="70000"/>
              </a:srgbClr>
            </a:outerShdw>
          </a:effec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IN" sz="2400" b="1" dirty="0" smtClean="0"/>
              <a:t>Assessment of alternative solutions to the problem</a:t>
            </a:r>
            <a:endParaRPr lang="en-US" sz="2400" b="1" dirty="0"/>
          </a:p>
        </p:txBody>
      </p:sp>
      <p:sp>
        <p:nvSpPr>
          <p:cNvPr id="3" name="Content Placeholder 2"/>
          <p:cNvSpPr>
            <a:spLocks noGrp="1"/>
          </p:cNvSpPr>
          <p:nvPr>
            <p:ph sz="quarter" idx="1"/>
          </p:nvPr>
        </p:nvSpPr>
        <p:spPr>
          <a:xfrm>
            <a:off x="301752" y="1527048"/>
            <a:ext cx="8503920" cy="1973390"/>
          </a:xfrm>
        </p:spPr>
        <p:txBody>
          <a:bodyPr/>
          <a:lstStyle/>
          <a:p>
            <a:pPr lvl="0"/>
            <a:r>
              <a:rPr lang="en-IN" dirty="0" smtClean="0"/>
              <a:t>Organisations need to introduce flexible working hours to reduce work-related stress.</a:t>
            </a:r>
            <a:endParaRPr lang="en-US" dirty="0" smtClean="0"/>
          </a:p>
          <a:p>
            <a:pPr lvl="0"/>
            <a:r>
              <a:rPr lang="en-IN" dirty="0" smtClean="0"/>
              <a:t>Companies need to encourage social activities to help employees manage stress level.</a:t>
            </a:r>
            <a:endParaRPr lang="en-US" dirty="0" smtClean="0"/>
          </a:p>
        </p:txBody>
      </p:sp>
      <p:pic>
        <p:nvPicPr>
          <p:cNvPr id="11266" name="Picture 2" descr="5 Important Reasons To Start Offering Flexible Working Hours"/>
          <p:cNvPicPr>
            <a:picLocks noChangeAspect="1" noChangeArrowheads="1"/>
          </p:cNvPicPr>
          <p:nvPr/>
        </p:nvPicPr>
        <p:blipFill>
          <a:blip r:embed="rId3" cstate="print"/>
          <a:srcRect/>
          <a:stretch>
            <a:fillRect/>
          </a:stretch>
        </p:blipFill>
        <p:spPr bwMode="auto">
          <a:xfrm>
            <a:off x="214282" y="3714752"/>
            <a:ext cx="4700575" cy="263674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b="1" dirty="0" smtClean="0"/>
              <a:t>Conclusion</a:t>
            </a:r>
            <a:endParaRPr lang="en-US" b="1" dirty="0"/>
          </a:p>
        </p:txBody>
      </p:sp>
      <p:sp>
        <p:nvSpPr>
          <p:cNvPr id="3" name="Content Placeholder 2"/>
          <p:cNvSpPr>
            <a:spLocks noGrp="1"/>
          </p:cNvSpPr>
          <p:nvPr>
            <p:ph sz="quarter" idx="1"/>
          </p:nvPr>
        </p:nvSpPr>
        <p:spPr>
          <a:xfrm>
            <a:off x="301752" y="1527048"/>
            <a:ext cx="8503920" cy="1830514"/>
          </a:xfrm>
        </p:spPr>
        <p:txBody>
          <a:bodyPr/>
          <a:lstStyle/>
          <a:p>
            <a:pPr lvl="0"/>
            <a:r>
              <a:rPr lang="en-IN" dirty="0" smtClean="0"/>
              <a:t>The presentation has provided insight concerning the work-related problem. </a:t>
            </a:r>
            <a:endParaRPr lang="en-US" dirty="0" smtClean="0"/>
          </a:p>
          <a:p>
            <a:pPr lvl="0"/>
            <a:r>
              <a:rPr lang="en-IN" dirty="0" smtClean="0"/>
              <a:t>Different methods of resolving the problems have been also provided.</a:t>
            </a:r>
            <a:endParaRPr lang="en-US" dirty="0" smtClean="0"/>
          </a:p>
        </p:txBody>
      </p:sp>
      <p:pic>
        <p:nvPicPr>
          <p:cNvPr id="9217" name="Picture 1"/>
          <p:cNvPicPr>
            <a:picLocks noChangeAspect="1" noChangeArrowheads="1"/>
          </p:cNvPicPr>
          <p:nvPr/>
        </p:nvPicPr>
        <p:blipFill>
          <a:blip r:embed="rId3" cstate="print"/>
          <a:srcRect/>
          <a:stretch>
            <a:fillRect/>
          </a:stretch>
        </p:blipFill>
        <p:spPr bwMode="auto">
          <a:xfrm>
            <a:off x="2000232" y="4143380"/>
            <a:ext cx="5029200" cy="2162175"/>
          </a:xfrm>
          <a:prstGeom prst="rect">
            <a:avLst/>
          </a:prstGeom>
          <a:ln>
            <a:noFill/>
          </a:ln>
          <a:effectLst>
            <a:outerShdw blurRad="292100" dist="139700" dir="2700000" algn="tl" rotWithShape="0">
              <a:srgbClr val="333333">
                <a:alpha val="65000"/>
              </a:srgbClr>
            </a:outerShdw>
          </a:effec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b="1" dirty="0" smtClean="0"/>
              <a:t>References</a:t>
            </a:r>
            <a:endParaRPr lang="en-US" b="1" dirty="0"/>
          </a:p>
        </p:txBody>
      </p:sp>
      <p:sp>
        <p:nvSpPr>
          <p:cNvPr id="3" name="Content Placeholder 2"/>
          <p:cNvSpPr>
            <a:spLocks noGrp="1"/>
          </p:cNvSpPr>
          <p:nvPr>
            <p:ph sz="quarter" idx="1"/>
          </p:nvPr>
        </p:nvSpPr>
        <p:spPr/>
        <p:txBody>
          <a:bodyPr>
            <a:normAutofit fontScale="70000" lnSpcReduction="20000"/>
          </a:bodyPr>
          <a:lstStyle/>
          <a:p>
            <a:r>
              <a:rPr lang="en-GB" dirty="0" smtClean="0"/>
              <a:t>BBC, 2019. </a:t>
            </a:r>
            <a:r>
              <a:rPr lang="en-GB" i="1" dirty="0" smtClean="0"/>
              <a:t>Exchange rates: Why has the value of the pound jumped?</a:t>
            </a:r>
            <a:r>
              <a:rPr lang="en-GB" dirty="0" smtClean="0"/>
              <a:t>. [online] BBC. Available at: &lt;https://www.bbc.com/news/business-49179234&gt; [Accessed 4 November 2021].</a:t>
            </a:r>
            <a:endParaRPr lang="en-US" dirty="0" smtClean="0"/>
          </a:p>
          <a:p>
            <a:r>
              <a:rPr lang="en-GB" dirty="0" err="1" smtClean="0"/>
              <a:t>Faulconbridge</a:t>
            </a:r>
            <a:r>
              <a:rPr lang="en-GB" dirty="0" smtClean="0"/>
              <a:t>, G. and </a:t>
            </a:r>
            <a:r>
              <a:rPr lang="en-GB" dirty="0" err="1" smtClean="0"/>
              <a:t>Sandle</a:t>
            </a:r>
            <a:r>
              <a:rPr lang="en-GB" dirty="0" smtClean="0"/>
              <a:t>, P., 2021. </a:t>
            </a:r>
            <a:r>
              <a:rPr lang="en-US" i="1" dirty="0" smtClean="0"/>
              <a:t>UK to hike corporation tax to 25% in first rise since 1970s</a:t>
            </a:r>
            <a:r>
              <a:rPr lang="en-US" dirty="0" smtClean="0"/>
              <a:t>. [online] Reuters. Available at: &lt;https://www.reuters.com/article/uk-health-coronavirus-britain-tax-idUSKBN2AV1JC&gt; [Accessed 4 November 2021].</a:t>
            </a:r>
          </a:p>
          <a:p>
            <a:r>
              <a:rPr lang="en-GB" dirty="0" smtClean="0"/>
              <a:t>HSE, 2020. </a:t>
            </a:r>
            <a:r>
              <a:rPr lang="en-US" i="1" dirty="0" smtClean="0"/>
              <a:t>Work-related stress, anxiety or depression statistics in Great Britain, 2020</a:t>
            </a:r>
            <a:r>
              <a:rPr lang="en-US" dirty="0" smtClean="0"/>
              <a:t>. [online] Health and Safety Executive. Available at: &lt;https://www.hse.gov.uk/statistics/causdis/stress.pdf&gt; [Accessed 4 November 2021].</a:t>
            </a:r>
          </a:p>
          <a:p>
            <a:r>
              <a:rPr lang="en-GB" dirty="0" smtClean="0"/>
              <a:t>MacDonald, G., 2020. </a:t>
            </a:r>
            <a:r>
              <a:rPr lang="en-GB" i="1" dirty="0" smtClean="0"/>
              <a:t>Marks &amp; Spencer rolls out pay-and-go technology to 50 stores</a:t>
            </a:r>
            <a:r>
              <a:rPr lang="en-GB" dirty="0" smtClean="0"/>
              <a:t>. [online] Retail Week. Available at: &lt;https://www.retail-week.com/tech/marks-and-spencer-rolls-out-pay-and-go-technology-to-50-stores/7034109.article?authent=1&gt; [Accessed 4 November 2021].</a:t>
            </a:r>
            <a:endParaRPr lang="en-US" dirty="0" smtClean="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dirty="0"/>
          </a:p>
        </p:txBody>
      </p:sp>
      <p:sp>
        <p:nvSpPr>
          <p:cNvPr id="3" name="Content Placeholder 2"/>
          <p:cNvSpPr>
            <a:spLocks noGrp="1"/>
          </p:cNvSpPr>
          <p:nvPr>
            <p:ph sz="quarter" idx="1"/>
          </p:nvPr>
        </p:nvSpPr>
        <p:spPr>
          <a:xfrm>
            <a:off x="301752" y="1527048"/>
            <a:ext cx="8503920" cy="3473588"/>
          </a:xfrm>
        </p:spPr>
        <p:txBody>
          <a:bodyPr/>
          <a:lstStyle/>
          <a:p>
            <a:pPr>
              <a:buNone/>
            </a:pPr>
            <a:endParaRPr lang="en-US" dirty="0"/>
          </a:p>
        </p:txBody>
      </p:sp>
      <p:pic>
        <p:nvPicPr>
          <p:cNvPr id="32770" name="Picture 2" descr="National Volunteer Week: Associations Say Thanks During a Strange Time:  Associations Now"/>
          <p:cNvPicPr>
            <a:picLocks noChangeAspect="1" noChangeArrowheads="1"/>
          </p:cNvPicPr>
          <p:nvPr/>
        </p:nvPicPr>
        <p:blipFill>
          <a:blip r:embed="rId2" cstate="print"/>
          <a:srcRect/>
          <a:stretch>
            <a:fillRect/>
          </a:stretch>
        </p:blipFill>
        <p:spPr bwMode="auto">
          <a:xfrm>
            <a:off x="214282" y="1500174"/>
            <a:ext cx="8715436" cy="4857784"/>
          </a:xfrm>
          <a:prstGeom prst="rect">
            <a:avLst/>
          </a:prstGeom>
          <a:noFill/>
        </p:spPr>
      </p:pic>
    </p:spTree>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Civic">
  <a:themeElements>
    <a:clrScheme name="Solstice">
      <a:dk1>
        <a:sysClr val="windowText" lastClr="000000"/>
      </a:dk1>
      <a:lt1>
        <a:sysClr val="window" lastClr="FFFFFF"/>
      </a:lt1>
      <a:dk2>
        <a:srgbClr val="4F271C"/>
      </a:dk2>
      <a:lt2>
        <a:srgbClr val="E7DEC9"/>
      </a:lt2>
      <a:accent1>
        <a:srgbClr val="3891A7"/>
      </a:accent1>
      <a:accent2>
        <a:srgbClr val="FEB80A"/>
      </a:accent2>
      <a:accent3>
        <a:srgbClr val="C32D2E"/>
      </a:accent3>
      <a:accent4>
        <a:srgbClr val="84AA33"/>
      </a:accent4>
      <a:accent5>
        <a:srgbClr val="964305"/>
      </a:accent5>
      <a:accent6>
        <a:srgbClr val="475A8D"/>
      </a:accent6>
      <a:hlink>
        <a:srgbClr val="8DC765"/>
      </a:hlink>
      <a:folHlink>
        <a:srgbClr val="AA8A14"/>
      </a:folHlink>
    </a:clrScheme>
    <a:fontScheme name="Civic">
      <a:majorFont>
        <a:latin typeface="Georgia"/>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Georgia"/>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Civic">
      <a:fillStyleLst>
        <a:solidFill>
          <a:schemeClr val="phClr"/>
        </a:solidFill>
        <a:solidFill>
          <a:schemeClr val="phClr">
            <a:tint val="45000"/>
          </a:schemeClr>
        </a:solidFill>
        <a:solidFill>
          <a:schemeClr val="phClr">
            <a:tint val="95000"/>
          </a:schemeClr>
        </a:solidFill>
      </a:fillStyleLst>
      <a:lnStyleLst>
        <a:ln w="9525" cap="flat" cmpd="sng" algn="ctr">
          <a:solidFill>
            <a:schemeClr val="phClr"/>
          </a:solidFill>
          <a:prstDash val="solid"/>
        </a:ln>
        <a:ln w="11429" cap="flat" cmpd="sng" algn="ctr">
          <a:solidFill>
            <a:schemeClr val="phClr"/>
          </a:solidFill>
          <a:prstDash val="sysDash"/>
        </a:ln>
        <a:ln w="20000" cap="flat" cmpd="sng" algn="ctr">
          <a:solidFill>
            <a:schemeClr val="phClr"/>
          </a:solidFill>
          <a:prstDash val="solid"/>
        </a:ln>
      </a:lnStyleLst>
      <a:effectStyleLst>
        <a:effectStyle>
          <a:effectLst>
            <a:outerShdw blurRad="50800" dist="25400" dir="5400000" rotWithShape="0">
              <a:srgbClr val="000000">
                <a:alpha val="3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threePt" dir="t">
              <a:rot lat="0" lon="0" rev="0"/>
            </a:lightRig>
          </a:scene3d>
          <a:sp3d contourW="9525" prstMaterial="matte">
            <a:bevelT w="0" h="0"/>
            <a:contourClr>
              <a:schemeClr val="phClr">
                <a:shade val="70000"/>
                <a:satMod val="105000"/>
              </a:schemeClr>
            </a:contourClr>
          </a:sp3d>
        </a:effectStyle>
        <a:effectStyle>
          <a:effectLst>
            <a:outerShdw blurRad="50800" dist="25400" dir="5400000" rotWithShape="0">
              <a:srgbClr val="000000">
                <a:alpha val="45000"/>
              </a:srgbClr>
            </a:outerShdw>
          </a:effectLst>
          <a:scene3d>
            <a:camera prst="orthographicFront" fov="0">
              <a:rot lat="0" lon="0" rev="0"/>
            </a:camera>
            <a:lightRig rig="soft" dir="b">
              <a:rot lat="0" lon="0" rev="0"/>
            </a:lightRig>
          </a:scene3d>
          <a:sp3d prstMaterial="dkEdge">
            <a:bevelT w="63500" h="63500" prst="cross"/>
            <a:contourClr>
              <a:schemeClr val="phClr"/>
            </a:contourClr>
          </a:sp3d>
        </a:effectStyle>
      </a:effectStyleLst>
      <a:bgFillStyleLst>
        <a:solidFill>
          <a:schemeClr val="phClr"/>
        </a:solidFill>
        <a:blipFill>
          <a:blip xmlns:r="http://schemas.openxmlformats.org/officeDocument/2006/relationships" r:embed="rId1">
            <a:duotone>
              <a:schemeClr val="phClr">
                <a:shade val="70000"/>
                <a:satMod val="115000"/>
              </a:schemeClr>
              <a:schemeClr val="phClr">
                <a:tint val="85000"/>
              </a:schemeClr>
            </a:duotone>
          </a:blip>
          <a:tile tx="0" ty="0" sx="85000" sy="85000" flip="none" algn="tl"/>
        </a:blipFill>
        <a:blipFill>
          <a:blip xmlns:r="http://schemas.openxmlformats.org/officeDocument/2006/relationships" r:embed="rId2">
            <a:duotone>
              <a:schemeClr val="phClr">
                <a:shade val="65000"/>
                <a:satMod val="115000"/>
              </a:schemeClr>
              <a:schemeClr val="phClr">
                <a:tint val="85000"/>
              </a:schemeClr>
            </a:duotone>
          </a:blip>
          <a:tile tx="0" ty="0" sx="65000" sy="6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Civic</Template>
  <TotalTime>27</TotalTime>
  <Words>795</Words>
  <Application>Microsoft Office PowerPoint</Application>
  <PresentationFormat>On-screen Show (4:3)</PresentationFormat>
  <Paragraphs>74</Paragraphs>
  <Slides>11</Slides>
  <Notes>8</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Civic</vt:lpstr>
      <vt:lpstr>BMSW 4004 Problem Solving and Decision Making</vt:lpstr>
      <vt:lpstr>Introduction</vt:lpstr>
      <vt:lpstr>Nature of the problem</vt:lpstr>
      <vt:lpstr>Impact of the problem</vt:lpstr>
      <vt:lpstr>Cause and effect analysis of the problem</vt:lpstr>
      <vt:lpstr>A PESTEL analysis to identify macro-environmental factors</vt:lpstr>
      <vt:lpstr>Continued...</vt:lpstr>
      <vt:lpstr>Assessment of alternative solutions to the problem</vt:lpstr>
      <vt:lpstr>Conclusion</vt:lpstr>
      <vt:lpstr>References</vt:lpstr>
      <vt:lpstr>Slide 11</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Windows 1</dc:creator>
  <cp:lastModifiedBy>IONUT</cp:lastModifiedBy>
  <cp:revision>22</cp:revision>
  <dcterms:created xsi:type="dcterms:W3CDTF">2021-11-04T15:30:55Z</dcterms:created>
  <dcterms:modified xsi:type="dcterms:W3CDTF">2021-11-30T20:39:39Z</dcterms:modified>
</cp:coreProperties>
</file>