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60" r:id="rId4"/>
    <p:sldId id="261" r:id="rId5"/>
    <p:sldId id="259"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7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20F77DE-1D96-497D-860F-63324E5ECEEB}" type="datetimeFigureOut">
              <a:rPr lang="en-GB" smtClean="0"/>
              <a:t>06/07/2020</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DD2DFEC-8C61-490A-96DF-B4D5027C2CCC}" type="slidenum">
              <a:rPr lang="en-GB" smtClean="0"/>
              <a:t>‹#›</a:t>
            </a:fld>
            <a:endParaRPr lang="en-GB"/>
          </a:p>
        </p:txBody>
      </p:sp>
    </p:spTree>
    <p:extLst>
      <p:ext uri="{BB962C8B-B14F-4D97-AF65-F5344CB8AC3E}">
        <p14:creationId xmlns:p14="http://schemas.microsoft.com/office/powerpoint/2010/main" val="3064752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0F77DE-1D96-497D-860F-63324E5ECEEB}" type="datetimeFigureOut">
              <a:rPr lang="en-GB" smtClean="0"/>
              <a:t>06/07/2020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DD2DFEC-8C61-490A-96DF-B4D5027C2CCC}" type="slidenum">
              <a:rPr lang="en-GB" smtClean="0"/>
              <a:t>‹#›</a:t>
            </a:fld>
            <a:endParaRPr lang="en-GB"/>
          </a:p>
        </p:txBody>
      </p:sp>
    </p:spTree>
    <p:extLst>
      <p:ext uri="{BB962C8B-B14F-4D97-AF65-F5344CB8AC3E}">
        <p14:creationId xmlns:p14="http://schemas.microsoft.com/office/powerpoint/2010/main" val="633488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0F77DE-1D96-497D-860F-63324E5ECEEB}" type="datetimeFigureOut">
              <a:rPr lang="en-GB" smtClean="0"/>
              <a:t>06/07/2020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DD2DFEC-8C61-490A-96DF-B4D5027C2CCC}" type="slidenum">
              <a:rPr lang="en-GB" smtClean="0"/>
              <a:t>‹#›</a:t>
            </a:fld>
            <a:endParaRPr lang="en-GB"/>
          </a:p>
        </p:txBody>
      </p:sp>
    </p:spTree>
    <p:extLst>
      <p:ext uri="{BB962C8B-B14F-4D97-AF65-F5344CB8AC3E}">
        <p14:creationId xmlns:p14="http://schemas.microsoft.com/office/powerpoint/2010/main" val="2286912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20F77DE-1D96-497D-860F-63324E5ECEEB}" type="datetimeFigureOut">
              <a:rPr lang="en-GB" smtClean="0"/>
              <a:t>06/07/2020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DD2DFEC-8C61-490A-96DF-B4D5027C2CCC}" type="slidenum">
              <a:rPr lang="en-GB" smtClean="0"/>
              <a:t>‹#›</a:t>
            </a:fld>
            <a:endParaRPr lang="en-GB"/>
          </a:p>
        </p:txBody>
      </p:sp>
    </p:spTree>
    <p:extLst>
      <p:ext uri="{BB962C8B-B14F-4D97-AF65-F5344CB8AC3E}">
        <p14:creationId xmlns:p14="http://schemas.microsoft.com/office/powerpoint/2010/main" val="480263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0F77DE-1D96-497D-860F-63324E5ECEEB}" type="datetimeFigureOut">
              <a:rPr lang="en-GB" smtClean="0"/>
              <a:t>06/07/2020</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DD2DFEC-8C61-490A-96DF-B4D5027C2CCC}" type="slidenum">
              <a:rPr lang="en-GB" smtClean="0"/>
              <a:t>‹#›</a:t>
            </a:fld>
            <a:endParaRPr lang="en-GB"/>
          </a:p>
        </p:txBody>
      </p:sp>
    </p:spTree>
    <p:extLst>
      <p:ext uri="{BB962C8B-B14F-4D97-AF65-F5344CB8AC3E}">
        <p14:creationId xmlns:p14="http://schemas.microsoft.com/office/powerpoint/2010/main" val="895243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0F77DE-1D96-497D-860F-63324E5ECEEB}" type="datetimeFigureOut">
              <a:rPr lang="en-GB" smtClean="0"/>
              <a:t>06/07/2020</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DD2DFEC-8C61-490A-96DF-B4D5027C2CCC}" type="slidenum">
              <a:rPr lang="en-GB" smtClean="0"/>
              <a:t>‹#›</a:t>
            </a:fld>
            <a:endParaRPr lang="en-GB"/>
          </a:p>
        </p:txBody>
      </p:sp>
    </p:spTree>
    <p:extLst>
      <p:ext uri="{BB962C8B-B14F-4D97-AF65-F5344CB8AC3E}">
        <p14:creationId xmlns:p14="http://schemas.microsoft.com/office/powerpoint/2010/main" val="1627838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0F77DE-1D96-497D-860F-63324E5ECEEB}" type="datetimeFigureOut">
              <a:rPr lang="en-GB" smtClean="0"/>
              <a:t>06/07/2020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DD2DFEC-8C61-490A-96DF-B4D5027C2CCC}" type="slidenum">
              <a:rPr lang="en-GB" smtClean="0"/>
              <a:t>‹#›</a:t>
            </a:fld>
            <a:endParaRPr lang="en-GB"/>
          </a:p>
        </p:txBody>
      </p:sp>
    </p:spTree>
    <p:extLst>
      <p:ext uri="{BB962C8B-B14F-4D97-AF65-F5344CB8AC3E}">
        <p14:creationId xmlns:p14="http://schemas.microsoft.com/office/powerpoint/2010/main" val="4231801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0F77DE-1D96-497D-860F-63324E5ECEEB}" type="datetimeFigureOut">
              <a:rPr lang="en-GB" smtClean="0"/>
              <a:t>06/07/2020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DD2DFEC-8C61-490A-96DF-B4D5027C2CCC}" type="slidenum">
              <a:rPr lang="en-GB" smtClean="0"/>
              <a:t>‹#›</a:t>
            </a:fld>
            <a:endParaRPr lang="en-GB"/>
          </a:p>
        </p:txBody>
      </p:sp>
    </p:spTree>
    <p:extLst>
      <p:ext uri="{BB962C8B-B14F-4D97-AF65-F5344CB8AC3E}">
        <p14:creationId xmlns:p14="http://schemas.microsoft.com/office/powerpoint/2010/main" val="1631110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0F77DE-1D96-497D-860F-63324E5ECEEB}" type="datetimeFigureOut">
              <a:rPr lang="en-GB" smtClean="0"/>
              <a:t>06/07/2020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DD2DFEC-8C61-490A-96DF-B4D5027C2CCC}" type="slidenum">
              <a:rPr lang="en-GB" smtClean="0"/>
              <a:t>‹#›</a:t>
            </a:fld>
            <a:endParaRPr lang="en-GB"/>
          </a:p>
        </p:txBody>
      </p:sp>
    </p:spTree>
    <p:extLst>
      <p:ext uri="{BB962C8B-B14F-4D97-AF65-F5344CB8AC3E}">
        <p14:creationId xmlns:p14="http://schemas.microsoft.com/office/powerpoint/2010/main" val="1120558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0F77DE-1D96-497D-860F-63324E5ECEEB}" type="datetimeFigureOut">
              <a:rPr lang="en-GB" smtClean="0"/>
              <a:t>06/07/2020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DD2DFEC-8C61-490A-96DF-B4D5027C2CCC}" type="slidenum">
              <a:rPr lang="en-GB" smtClean="0"/>
              <a:t>‹#›</a:t>
            </a:fld>
            <a:endParaRPr lang="en-GB"/>
          </a:p>
        </p:txBody>
      </p:sp>
    </p:spTree>
    <p:extLst>
      <p:ext uri="{BB962C8B-B14F-4D97-AF65-F5344CB8AC3E}">
        <p14:creationId xmlns:p14="http://schemas.microsoft.com/office/powerpoint/2010/main" val="3529033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0F77DE-1D96-497D-860F-63324E5ECEEB}" type="datetimeFigureOut">
              <a:rPr lang="en-GB" smtClean="0"/>
              <a:t>06/07/2020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DD2DFEC-8C61-490A-96DF-B4D5027C2CCC}"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98274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20F77DE-1D96-497D-860F-63324E5ECEEB}" type="datetimeFigureOut">
              <a:rPr lang="en-GB" smtClean="0"/>
              <a:t>06/07/2020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DD2DFEC-8C61-490A-96DF-B4D5027C2CCC}" type="slidenum">
              <a:rPr lang="en-GB" smtClean="0"/>
              <a:t>‹#›</a:t>
            </a:fld>
            <a:endParaRPr lang="en-GB"/>
          </a:p>
        </p:txBody>
      </p:sp>
    </p:spTree>
    <p:extLst>
      <p:ext uri="{BB962C8B-B14F-4D97-AF65-F5344CB8AC3E}">
        <p14:creationId xmlns:p14="http://schemas.microsoft.com/office/powerpoint/2010/main" val="42084281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20F77DE-1D96-497D-860F-63324E5ECEEB}" type="datetimeFigureOut">
              <a:rPr lang="en-GB" smtClean="0"/>
              <a:t>06/07/2020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DD2DFEC-8C61-490A-96DF-B4D5027C2CCC}"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156118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20F77DE-1D96-497D-860F-63324E5ECEEB}" type="datetimeFigureOut">
              <a:rPr lang="en-GB" smtClean="0"/>
              <a:t>06/07/2020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DD2DFEC-8C61-490A-96DF-B4D5027C2CCC}" type="slidenum">
              <a:rPr lang="en-GB" smtClean="0"/>
              <a:t>‹#›</a:t>
            </a:fld>
            <a:endParaRPr lang="en-GB"/>
          </a:p>
        </p:txBody>
      </p:sp>
    </p:spTree>
    <p:extLst>
      <p:ext uri="{BB962C8B-B14F-4D97-AF65-F5344CB8AC3E}">
        <p14:creationId xmlns:p14="http://schemas.microsoft.com/office/powerpoint/2010/main" val="22393834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0F77DE-1D96-497D-860F-63324E5ECEEB}" type="datetimeFigureOut">
              <a:rPr lang="en-GB" smtClean="0"/>
              <a:t>06/07/2020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DD2DFEC-8C61-490A-96DF-B4D5027C2CCC}" type="slidenum">
              <a:rPr lang="en-GB" smtClean="0"/>
              <a:t>‹#›</a:t>
            </a:fld>
            <a:endParaRPr lang="en-GB"/>
          </a:p>
        </p:txBody>
      </p:sp>
    </p:spTree>
    <p:extLst>
      <p:ext uri="{BB962C8B-B14F-4D97-AF65-F5344CB8AC3E}">
        <p14:creationId xmlns:p14="http://schemas.microsoft.com/office/powerpoint/2010/main" val="14097115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0F77DE-1D96-497D-860F-63324E5ECEEB}" type="datetimeFigureOut">
              <a:rPr lang="en-GB" smtClean="0"/>
              <a:t>06/07/2020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DD2DFEC-8C61-490A-96DF-B4D5027C2CCC}" type="slidenum">
              <a:rPr lang="en-GB" smtClean="0"/>
              <a:t>‹#›</a:t>
            </a:fld>
            <a:endParaRPr lang="en-GB"/>
          </a:p>
        </p:txBody>
      </p:sp>
    </p:spTree>
    <p:extLst>
      <p:ext uri="{BB962C8B-B14F-4D97-AF65-F5344CB8AC3E}">
        <p14:creationId xmlns:p14="http://schemas.microsoft.com/office/powerpoint/2010/main" val="1359443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20F77DE-1D96-497D-860F-63324E5ECEEB}" type="datetimeFigureOut">
              <a:rPr lang="en-GB" smtClean="0"/>
              <a:t>06/07/2020</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DD2DFEC-8C61-490A-96DF-B4D5027C2CCC}" type="slidenum">
              <a:rPr lang="en-GB" smtClean="0"/>
              <a:t>‹#›</a:t>
            </a:fld>
            <a:endParaRPr lang="en-GB"/>
          </a:p>
        </p:txBody>
      </p:sp>
    </p:spTree>
    <p:extLst>
      <p:ext uri="{BB962C8B-B14F-4D97-AF65-F5344CB8AC3E}">
        <p14:creationId xmlns:p14="http://schemas.microsoft.com/office/powerpoint/2010/main" val="245726894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6AE9F-8501-4128-9B66-4485CB5AFB63}"/>
              </a:ext>
            </a:extLst>
          </p:cNvPr>
          <p:cNvSpPr>
            <a:spLocks noGrp="1"/>
          </p:cNvSpPr>
          <p:nvPr>
            <p:ph type="ctrTitle"/>
          </p:nvPr>
        </p:nvSpPr>
        <p:spPr>
          <a:xfrm>
            <a:off x="1524000" y="329883"/>
            <a:ext cx="9144000" cy="777557"/>
          </a:xfrm>
        </p:spPr>
        <p:txBody>
          <a:bodyPr>
            <a:normAutofit/>
          </a:bodyPr>
          <a:lstStyle/>
          <a:p>
            <a:r>
              <a:rPr lang="en-GB" sz="4000" dirty="0">
                <a:latin typeface="Arial" panose="020B0604020202020204" pitchFamily="34" charset="0"/>
                <a:cs typeface="Arial" panose="020B0604020202020204" pitchFamily="34" charset="0"/>
              </a:rPr>
              <a:t>Analysis of financial statement</a:t>
            </a:r>
          </a:p>
        </p:txBody>
      </p:sp>
      <p:sp>
        <p:nvSpPr>
          <p:cNvPr id="3" name="Subtitle 2">
            <a:extLst>
              <a:ext uri="{FF2B5EF4-FFF2-40B4-BE49-F238E27FC236}">
                <a16:creationId xmlns:a16="http://schemas.microsoft.com/office/drawing/2014/main" id="{149E5066-8739-4045-A400-ED438B1C1987}"/>
              </a:ext>
            </a:extLst>
          </p:cNvPr>
          <p:cNvSpPr>
            <a:spLocks noGrp="1"/>
          </p:cNvSpPr>
          <p:nvPr>
            <p:ph type="subTitle" idx="1"/>
          </p:nvPr>
        </p:nvSpPr>
        <p:spPr>
          <a:xfrm>
            <a:off x="1524000" y="1940560"/>
            <a:ext cx="9144000" cy="3317240"/>
          </a:xfrm>
        </p:spPr>
        <p:txBody>
          <a:bodyPr>
            <a:normAutofit/>
          </a:bodyPr>
          <a:lstStyle/>
          <a:p>
            <a:r>
              <a:rPr lang="en-GB" sz="3200" dirty="0">
                <a:latin typeface="Arial" panose="020B0604020202020204" pitchFamily="34" charset="0"/>
                <a:cs typeface="Arial" panose="020B0604020202020204" pitchFamily="34" charset="0"/>
              </a:rPr>
              <a:t>Student name: </a:t>
            </a:r>
            <a:r>
              <a:rPr lang="en-GB" sz="3200">
                <a:latin typeface="Arial" panose="020B0604020202020204" pitchFamily="34" charset="0"/>
                <a:cs typeface="Arial" panose="020B0604020202020204" pitchFamily="34" charset="0"/>
              </a:rPr>
              <a:t>Marius Stefan Andrei</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Student number: 1815330</a:t>
            </a:r>
          </a:p>
          <a:p>
            <a:r>
              <a:rPr lang="en-GB" sz="3200" dirty="0">
                <a:latin typeface="Arial" panose="020B0604020202020204" pitchFamily="34" charset="0"/>
                <a:cs typeface="Arial" panose="020B0604020202020204" pitchFamily="34" charset="0"/>
              </a:rPr>
              <a:t>Lecturer: David Jenkins</a:t>
            </a:r>
          </a:p>
        </p:txBody>
      </p:sp>
    </p:spTree>
    <p:extLst>
      <p:ext uri="{BB962C8B-B14F-4D97-AF65-F5344CB8AC3E}">
        <p14:creationId xmlns:p14="http://schemas.microsoft.com/office/powerpoint/2010/main" val="96389490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43AEF-73C0-4FC4-B015-D9E0A6BDDCB3}"/>
              </a:ext>
            </a:extLst>
          </p:cNvPr>
          <p:cNvSpPr>
            <a:spLocks noGrp="1"/>
          </p:cNvSpPr>
          <p:nvPr>
            <p:ph type="ctrTitle"/>
          </p:nvPr>
        </p:nvSpPr>
        <p:spPr>
          <a:xfrm>
            <a:off x="2306019" y="313489"/>
            <a:ext cx="8637073" cy="783791"/>
          </a:xfrm>
        </p:spPr>
        <p:txBody>
          <a:bodyPr>
            <a:normAutofit/>
          </a:bodyPr>
          <a:lstStyle/>
          <a:p>
            <a:r>
              <a:rPr lang="en-GB" sz="4000" dirty="0">
                <a:latin typeface="Arial" panose="020B0604020202020204" pitchFamily="34" charset="0"/>
                <a:cs typeface="Arial" panose="020B0604020202020204" pitchFamily="34" charset="0"/>
              </a:rPr>
              <a:t>introduction</a:t>
            </a:r>
          </a:p>
        </p:txBody>
      </p:sp>
      <p:sp>
        <p:nvSpPr>
          <p:cNvPr id="3" name="Subtitle 2">
            <a:extLst>
              <a:ext uri="{FF2B5EF4-FFF2-40B4-BE49-F238E27FC236}">
                <a16:creationId xmlns:a16="http://schemas.microsoft.com/office/drawing/2014/main" id="{7E5F513E-2149-47B4-B5F9-E87CF892DF32}"/>
              </a:ext>
            </a:extLst>
          </p:cNvPr>
          <p:cNvSpPr>
            <a:spLocks noGrp="1"/>
          </p:cNvSpPr>
          <p:nvPr>
            <p:ph type="subTitle" idx="1"/>
          </p:nvPr>
        </p:nvSpPr>
        <p:spPr>
          <a:xfrm>
            <a:off x="1432260" y="2190084"/>
            <a:ext cx="8637072" cy="4159916"/>
          </a:xfrm>
        </p:spPr>
        <p:txBody>
          <a:bodyPr>
            <a:normAutofit/>
          </a:bodyPr>
          <a:lstStyle/>
          <a:p>
            <a:r>
              <a:rPr lang="en-GB" sz="2000" dirty="0">
                <a:latin typeface="Arial" panose="020B0604020202020204" pitchFamily="34" charset="0"/>
                <a:cs typeface="Arial" panose="020B0604020202020204" pitchFamily="34" charset="0"/>
              </a:rPr>
              <a:t>The financial statements contain those accounts that are prepared for the financial results and the status of the internal manager of an institution. A collection of reports consists of income statements, balance sheets, equity ratio, but also cash flow statements. </a:t>
            </a:r>
          </a:p>
        </p:txBody>
      </p:sp>
    </p:spTree>
    <p:extLst>
      <p:ext uri="{BB962C8B-B14F-4D97-AF65-F5344CB8AC3E}">
        <p14:creationId xmlns:p14="http://schemas.microsoft.com/office/powerpoint/2010/main" val="15690095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C8721-D2D8-4F69-B8B8-B3F2EA522FBE}"/>
              </a:ext>
            </a:extLst>
          </p:cNvPr>
          <p:cNvSpPr>
            <a:spLocks noGrp="1"/>
          </p:cNvSpPr>
          <p:nvPr>
            <p:ph type="ctrTitle"/>
          </p:nvPr>
        </p:nvSpPr>
        <p:spPr>
          <a:xfrm>
            <a:off x="548640" y="121217"/>
            <a:ext cx="11308079" cy="833121"/>
          </a:xfrm>
        </p:spPr>
        <p:txBody>
          <a:bodyPr>
            <a:normAutofit/>
          </a:bodyPr>
          <a:lstStyle/>
          <a:p>
            <a:r>
              <a:rPr lang="en-GB" sz="4000" dirty="0">
                <a:latin typeface="Arial" panose="020B0604020202020204" pitchFamily="34" charset="0"/>
                <a:cs typeface="Arial" panose="020B0604020202020204" pitchFamily="34" charset="0"/>
              </a:rPr>
              <a:t> Financial statement for  2018-2019</a:t>
            </a:r>
          </a:p>
        </p:txBody>
      </p:sp>
      <p:pic>
        <p:nvPicPr>
          <p:cNvPr id="4" name="Picture 3">
            <a:extLst>
              <a:ext uri="{FF2B5EF4-FFF2-40B4-BE49-F238E27FC236}">
                <a16:creationId xmlns:a16="http://schemas.microsoft.com/office/drawing/2014/main" id="{CBC2745E-C4C5-4FD5-AD86-018DD1C2972B}"/>
              </a:ext>
            </a:extLst>
          </p:cNvPr>
          <p:cNvPicPr>
            <a:picLocks noChangeAspect="1"/>
          </p:cNvPicPr>
          <p:nvPr/>
        </p:nvPicPr>
        <p:blipFill>
          <a:blip r:embed="rId2"/>
          <a:stretch>
            <a:fillRect/>
          </a:stretch>
        </p:blipFill>
        <p:spPr>
          <a:xfrm>
            <a:off x="548640" y="1668150"/>
            <a:ext cx="4218798" cy="2810500"/>
          </a:xfrm>
          <a:prstGeom prst="rect">
            <a:avLst/>
          </a:prstGeom>
        </p:spPr>
      </p:pic>
      <p:pic>
        <p:nvPicPr>
          <p:cNvPr id="5" name="Picture 4">
            <a:extLst>
              <a:ext uri="{FF2B5EF4-FFF2-40B4-BE49-F238E27FC236}">
                <a16:creationId xmlns:a16="http://schemas.microsoft.com/office/drawing/2014/main" id="{BA35D441-FF5D-496A-BF05-CD41768EFD2B}"/>
              </a:ext>
            </a:extLst>
          </p:cNvPr>
          <p:cNvPicPr>
            <a:picLocks noChangeAspect="1"/>
          </p:cNvPicPr>
          <p:nvPr/>
        </p:nvPicPr>
        <p:blipFill>
          <a:blip r:embed="rId3"/>
          <a:stretch>
            <a:fillRect/>
          </a:stretch>
        </p:blipFill>
        <p:spPr>
          <a:xfrm>
            <a:off x="5506720" y="1589874"/>
            <a:ext cx="5293360" cy="3840813"/>
          </a:xfrm>
          <a:prstGeom prst="rect">
            <a:avLst/>
          </a:prstGeom>
        </p:spPr>
      </p:pic>
      <p:sp>
        <p:nvSpPr>
          <p:cNvPr id="3" name="Subtitle 2">
            <a:extLst>
              <a:ext uri="{FF2B5EF4-FFF2-40B4-BE49-F238E27FC236}">
                <a16:creationId xmlns:a16="http://schemas.microsoft.com/office/drawing/2014/main" id="{A61B0F87-9776-4276-9B96-E758D7035C0F}"/>
              </a:ext>
            </a:extLst>
          </p:cNvPr>
          <p:cNvSpPr>
            <a:spLocks noGrp="1"/>
          </p:cNvSpPr>
          <p:nvPr>
            <p:ph type="subTitle" idx="1"/>
          </p:nvPr>
        </p:nvSpPr>
        <p:spPr>
          <a:xfrm>
            <a:off x="335282" y="1036321"/>
            <a:ext cx="11308078" cy="5141662"/>
          </a:xfrm>
        </p:spPr>
        <p:txBody>
          <a:bodyPr/>
          <a:lstStyle/>
          <a:p>
            <a:endParaRPr lang="en-GB" dirty="0"/>
          </a:p>
        </p:txBody>
      </p:sp>
    </p:spTree>
    <p:extLst>
      <p:ext uri="{BB962C8B-B14F-4D97-AF65-F5344CB8AC3E}">
        <p14:creationId xmlns:p14="http://schemas.microsoft.com/office/powerpoint/2010/main" val="40961379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2F2B6-0D6B-4B62-8427-8FD20F3D6AC2}"/>
              </a:ext>
            </a:extLst>
          </p:cNvPr>
          <p:cNvSpPr>
            <a:spLocks noGrp="1"/>
          </p:cNvSpPr>
          <p:nvPr>
            <p:ph type="ctrTitle"/>
          </p:nvPr>
        </p:nvSpPr>
        <p:spPr>
          <a:xfrm>
            <a:off x="2274253" y="198121"/>
            <a:ext cx="8915399" cy="1126284"/>
          </a:xfrm>
        </p:spPr>
        <p:txBody>
          <a:bodyPr>
            <a:normAutofit fontScale="90000"/>
          </a:bodyPr>
          <a:lstStyle/>
          <a:p>
            <a:r>
              <a:rPr lang="en-GB" sz="4000" dirty="0">
                <a:latin typeface="Arial" panose="020B0604020202020204" pitchFamily="34" charset="0"/>
                <a:cs typeface="Arial" panose="020B0604020202020204" pitchFamily="34" charset="0"/>
              </a:rPr>
              <a:t>Benefits of using ratios analysis which help a business in making the right decision </a:t>
            </a:r>
          </a:p>
        </p:txBody>
      </p:sp>
      <p:sp>
        <p:nvSpPr>
          <p:cNvPr id="3" name="Subtitle 2">
            <a:extLst>
              <a:ext uri="{FF2B5EF4-FFF2-40B4-BE49-F238E27FC236}">
                <a16:creationId xmlns:a16="http://schemas.microsoft.com/office/drawing/2014/main" id="{B043CEB7-56F2-45C4-9D32-3646D056910F}"/>
              </a:ext>
            </a:extLst>
          </p:cNvPr>
          <p:cNvSpPr>
            <a:spLocks noGrp="1"/>
          </p:cNvSpPr>
          <p:nvPr>
            <p:ph type="subTitle" idx="1"/>
          </p:nvPr>
        </p:nvSpPr>
        <p:spPr>
          <a:xfrm>
            <a:off x="1747521" y="1889760"/>
            <a:ext cx="9757092" cy="4770119"/>
          </a:xfrm>
        </p:spPr>
        <p:txBody>
          <a:bodyPr>
            <a:normAutofit/>
          </a:bodyPr>
          <a:lstStyle/>
          <a:p>
            <a:r>
              <a:rPr lang="en-GB" sz="2800" dirty="0">
                <a:latin typeface="Arial" panose="020B0604020202020204" pitchFamily="34" charset="0"/>
                <a:cs typeface="Arial" panose="020B0604020202020204" pitchFamily="34" charset="0"/>
              </a:rPr>
              <a:t>It is established that when there are reports that are well used and the analysis of the report shows difficulties of the corporation or that some reports positively help growth as well as those that need major adjustments in a fast time, so </a:t>
            </a:r>
            <a:r>
              <a:rPr lang="en-GB" sz="2800" dirty="0" err="1">
                <a:latin typeface="Arial" panose="020B0604020202020204" pitchFamily="34" charset="0"/>
                <a:cs typeface="Arial" panose="020B0604020202020204" pitchFamily="34" charset="0"/>
              </a:rPr>
              <a:t>so</a:t>
            </a:r>
            <a:r>
              <a:rPr lang="en-GB" sz="2800" dirty="0">
                <a:latin typeface="Arial" panose="020B0604020202020204" pitchFamily="34" charset="0"/>
                <a:cs typeface="Arial" panose="020B0604020202020204" pitchFamily="34" charset="0"/>
              </a:rPr>
              <a:t> that there are no massive losses.</a:t>
            </a:r>
          </a:p>
        </p:txBody>
      </p:sp>
    </p:spTree>
    <p:extLst>
      <p:ext uri="{BB962C8B-B14F-4D97-AF65-F5344CB8AC3E}">
        <p14:creationId xmlns:p14="http://schemas.microsoft.com/office/powerpoint/2010/main" val="1857686401"/>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3B12-592D-4535-8CD3-68FCDBE0C8DA}"/>
              </a:ext>
            </a:extLst>
          </p:cNvPr>
          <p:cNvSpPr>
            <a:spLocks noGrp="1"/>
          </p:cNvSpPr>
          <p:nvPr>
            <p:ph type="ctrTitle"/>
          </p:nvPr>
        </p:nvSpPr>
        <p:spPr>
          <a:xfrm>
            <a:off x="2316179" y="202859"/>
            <a:ext cx="8637073" cy="1300822"/>
          </a:xfrm>
        </p:spPr>
        <p:txBody>
          <a:bodyPr>
            <a:normAutofit/>
          </a:bodyPr>
          <a:lstStyle/>
          <a:p>
            <a:r>
              <a:rPr lang="en-GB" sz="4000" dirty="0">
                <a:latin typeface="Arial" panose="020B0604020202020204" pitchFamily="34" charset="0"/>
                <a:cs typeface="Arial" panose="020B0604020202020204" pitchFamily="34" charset="0"/>
              </a:rPr>
              <a:t>conclusion</a:t>
            </a:r>
          </a:p>
        </p:txBody>
      </p:sp>
      <p:sp>
        <p:nvSpPr>
          <p:cNvPr id="3" name="Subtitle 2">
            <a:extLst>
              <a:ext uri="{FF2B5EF4-FFF2-40B4-BE49-F238E27FC236}">
                <a16:creationId xmlns:a16="http://schemas.microsoft.com/office/drawing/2014/main" id="{4CB5606C-1E69-4FD8-884E-58A1EA6FBD34}"/>
              </a:ext>
            </a:extLst>
          </p:cNvPr>
          <p:cNvSpPr>
            <a:spLocks noGrp="1"/>
          </p:cNvSpPr>
          <p:nvPr>
            <p:ph type="subTitle" idx="1"/>
          </p:nvPr>
        </p:nvSpPr>
        <p:spPr>
          <a:xfrm>
            <a:off x="1767840" y="2082800"/>
            <a:ext cx="9855586" cy="4572341"/>
          </a:xfrm>
        </p:spPr>
        <p:txBody>
          <a:bodyPr>
            <a:normAutofit/>
          </a:bodyPr>
          <a:lstStyle/>
          <a:p>
            <a:r>
              <a:rPr lang="en-GB" sz="2400" dirty="0">
                <a:latin typeface="Arial" panose="020B0604020202020204" pitchFamily="34" charset="0"/>
                <a:cs typeface="Arial" panose="020B0604020202020204" pitchFamily="34" charset="0"/>
              </a:rPr>
              <a:t>There are different types of relationships, such as liquidity, profitability, gear support which helps in determining different aspects of the business, but also in helping to discover a high-performing area that needs change. </a:t>
            </a:r>
          </a:p>
        </p:txBody>
      </p:sp>
    </p:spTree>
    <p:extLst>
      <p:ext uri="{BB962C8B-B14F-4D97-AF65-F5344CB8AC3E}">
        <p14:creationId xmlns:p14="http://schemas.microsoft.com/office/powerpoint/2010/main" val="1864747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485FF-A273-4618-AF70-369F7A2C9F06}"/>
              </a:ext>
            </a:extLst>
          </p:cNvPr>
          <p:cNvSpPr>
            <a:spLocks noGrp="1"/>
          </p:cNvSpPr>
          <p:nvPr>
            <p:ph type="ctrTitle"/>
          </p:nvPr>
        </p:nvSpPr>
        <p:spPr>
          <a:xfrm>
            <a:off x="1777463" y="213019"/>
            <a:ext cx="8637073" cy="823301"/>
          </a:xfrm>
        </p:spPr>
        <p:txBody>
          <a:bodyPr>
            <a:normAutofit/>
          </a:bodyPr>
          <a:lstStyle/>
          <a:p>
            <a:r>
              <a:rPr lang="en-GB" sz="4000" dirty="0">
                <a:latin typeface="Arial" panose="020B0604020202020204" pitchFamily="34" charset="0"/>
                <a:cs typeface="Arial" panose="020B0604020202020204" pitchFamily="34" charset="0"/>
              </a:rPr>
              <a:t>references</a:t>
            </a:r>
          </a:p>
        </p:txBody>
      </p:sp>
      <p:sp>
        <p:nvSpPr>
          <p:cNvPr id="3" name="Subtitle 2">
            <a:extLst>
              <a:ext uri="{FF2B5EF4-FFF2-40B4-BE49-F238E27FC236}">
                <a16:creationId xmlns:a16="http://schemas.microsoft.com/office/drawing/2014/main" id="{A9688E5C-1E94-435D-BDC7-995D8659CBBD}"/>
              </a:ext>
            </a:extLst>
          </p:cNvPr>
          <p:cNvSpPr>
            <a:spLocks noGrp="1"/>
          </p:cNvSpPr>
          <p:nvPr>
            <p:ph type="subTitle" idx="1"/>
          </p:nvPr>
        </p:nvSpPr>
        <p:spPr>
          <a:xfrm>
            <a:off x="1797782" y="1310640"/>
            <a:ext cx="8637072" cy="4968240"/>
          </a:xfrm>
        </p:spPr>
        <p:txBody>
          <a:bodyPr>
            <a:normAutofit/>
          </a:bodyPr>
          <a:lstStyle/>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Kopanja</a:t>
            </a:r>
            <a:r>
              <a:rPr lang="en-GB" dirty="0">
                <a:latin typeface="Arial" panose="020B0604020202020204" pitchFamily="34" charset="0"/>
                <a:cs typeface="Arial" panose="020B0604020202020204" pitchFamily="34" charset="0"/>
              </a:rPr>
              <a:t>, L., </a:t>
            </a:r>
            <a:r>
              <a:rPr lang="en-GB" dirty="0" err="1">
                <a:latin typeface="Arial" panose="020B0604020202020204" pitchFamily="34" charset="0"/>
                <a:cs typeface="Arial" panose="020B0604020202020204" pitchFamily="34" charset="0"/>
              </a:rPr>
              <a:t>Tadić</a:t>
            </a:r>
            <a:r>
              <a:rPr lang="en-GB" dirty="0">
                <a:latin typeface="Arial" panose="020B0604020202020204" pitchFamily="34" charset="0"/>
                <a:cs typeface="Arial" panose="020B0604020202020204" pitchFamily="34" charset="0"/>
              </a:rPr>
              <a:t>, M., </a:t>
            </a:r>
            <a:r>
              <a:rPr lang="en-GB" dirty="0" err="1">
                <a:latin typeface="Arial" panose="020B0604020202020204" pitchFamily="34" charset="0"/>
                <a:cs typeface="Arial" panose="020B0604020202020204" pitchFamily="34" charset="0"/>
              </a:rPr>
              <a:t>Kralj</a:t>
            </a:r>
            <a:r>
              <a:rPr lang="en-GB" dirty="0">
                <a:latin typeface="Arial" panose="020B0604020202020204" pitchFamily="34" charset="0"/>
                <a:cs typeface="Arial" panose="020B0604020202020204" pitchFamily="34" charset="0"/>
              </a:rPr>
              <a:t>, S. and </a:t>
            </a:r>
            <a:r>
              <a:rPr lang="en-GB" dirty="0" err="1">
                <a:latin typeface="Arial" panose="020B0604020202020204" pitchFamily="34" charset="0"/>
                <a:cs typeface="Arial" panose="020B0604020202020204" pitchFamily="34" charset="0"/>
              </a:rPr>
              <a:t>Žunić</a:t>
            </a:r>
            <a:r>
              <a:rPr lang="en-GB" dirty="0">
                <a:latin typeface="Arial" panose="020B0604020202020204" pitchFamily="34" charset="0"/>
                <a:cs typeface="Arial" panose="020B0604020202020204" pitchFamily="34" charset="0"/>
              </a:rPr>
              <a:t>, J., 2018. Shape and aspect ratio analysis of anisotropic magnetic nanochains based on TEM micrographs. Ceramics International, 44(11), pp.12340-12351.</a:t>
            </a:r>
          </a:p>
          <a:p>
            <a:pPr marL="285750" indent="-285750">
              <a:buFont typeface="Arial" panose="020B0604020202020204" pitchFamily="34" charset="0"/>
              <a:buChar char="•"/>
            </a:pPr>
            <a:r>
              <a:rPr lang="en-GB" dirty="0" err="1">
                <a:latin typeface="Arial" panose="020B0604020202020204" pitchFamily="34" charset="0"/>
                <a:cs typeface="Arial" panose="020B0604020202020204" pitchFamily="34" charset="0"/>
              </a:rPr>
              <a:t>Behkami</a:t>
            </a:r>
            <a:r>
              <a:rPr lang="en-GB" dirty="0">
                <a:latin typeface="Arial" panose="020B0604020202020204" pitchFamily="34" charset="0"/>
                <a:cs typeface="Arial" panose="020B0604020202020204" pitchFamily="34" charset="0"/>
              </a:rPr>
              <a:t>, S., Zain, S. M., </a:t>
            </a:r>
            <a:r>
              <a:rPr lang="en-GB" dirty="0" err="1">
                <a:latin typeface="Arial" panose="020B0604020202020204" pitchFamily="34" charset="0"/>
                <a:cs typeface="Arial" panose="020B0604020202020204" pitchFamily="34" charset="0"/>
              </a:rPr>
              <a:t>Gholami</a:t>
            </a:r>
            <a:r>
              <a:rPr lang="en-GB" dirty="0">
                <a:latin typeface="Arial" panose="020B0604020202020204" pitchFamily="34" charset="0"/>
                <a:cs typeface="Arial" panose="020B0604020202020204" pitchFamily="34" charset="0"/>
              </a:rPr>
              <a:t>, M. and </a:t>
            </a:r>
            <a:r>
              <a:rPr lang="en-GB" dirty="0" err="1">
                <a:latin typeface="Arial" panose="020B0604020202020204" pitchFamily="34" charset="0"/>
                <a:cs typeface="Arial" panose="020B0604020202020204" pitchFamily="34" charset="0"/>
              </a:rPr>
              <a:t>Bakirdere</a:t>
            </a:r>
            <a:r>
              <a:rPr lang="en-GB" dirty="0">
                <a:latin typeface="Arial" panose="020B0604020202020204" pitchFamily="34" charset="0"/>
                <a:cs typeface="Arial" panose="020B0604020202020204" pitchFamily="34" charset="0"/>
              </a:rPr>
              <a:t>, S., 2017. Isotopic ratio analysis of cattle tail hair: A potential tool in building the database for cow milk geographical traceability. Food chemistry, 217, pp.438-444.</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Helmy, M. and Arslan, H., 2018. Utilization of aerial heterogeneous cellular networks: Signal-to-interference ratio analysis. Journal of Communications and Networks, 20(5), pp.484-495.</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Mo, Y. and et.al., 2017. Damping ratio analysis of a silicon capacitive micromechanical accelerometer. Wireless Sensor Network, 9(5), pp.178-188.</a:t>
            </a:r>
          </a:p>
        </p:txBody>
      </p:sp>
    </p:spTree>
    <p:extLst>
      <p:ext uri="{BB962C8B-B14F-4D97-AF65-F5344CB8AC3E}">
        <p14:creationId xmlns:p14="http://schemas.microsoft.com/office/powerpoint/2010/main" val="20583813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215</TotalTime>
  <Words>333</Words>
  <Application>Microsoft Office PowerPoint</Application>
  <PresentationFormat>Widescreen</PresentationFormat>
  <Paragraphs>16</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Century Gothic</vt:lpstr>
      <vt:lpstr>Wingdings 3</vt:lpstr>
      <vt:lpstr>Wisp</vt:lpstr>
      <vt:lpstr>Analysis of financial statement</vt:lpstr>
      <vt:lpstr>introduction</vt:lpstr>
      <vt:lpstr> Financial statement for  2018-2019</vt:lpstr>
      <vt:lpstr>Benefits of using ratios analysis which help a business in making the right decision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Analysis of financial statement</dc:title>
  <dc:creator>User</dc:creator>
  <cp:lastModifiedBy>User</cp:lastModifiedBy>
  <cp:revision>10</cp:revision>
  <dcterms:created xsi:type="dcterms:W3CDTF">2020-07-06T10:21:49Z</dcterms:created>
  <dcterms:modified xsi:type="dcterms:W3CDTF">2020-07-06T20:03:34Z</dcterms:modified>
</cp:coreProperties>
</file>