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2"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abita sugubeata" initials="ts" lastIdx="4" clrIdx="0">
    <p:extLst>
      <p:ext uri="{19B8F6BF-5375-455C-9EA6-DF929625EA0E}">
        <p15:presenceInfo xmlns:p15="http://schemas.microsoft.com/office/powerpoint/2012/main" userId="092f593d7ee09589"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660"/>
  </p:normalViewPr>
  <p:slideViewPr>
    <p:cSldViewPr snapToGrid="0">
      <p:cViewPr varScale="1">
        <p:scale>
          <a:sx n="68" d="100"/>
          <a:sy n="68" d="100"/>
        </p:scale>
        <p:origin x="84"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commentAuthors" Target="commentAuthor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theme" Target="theme/theme1.xml" /><Relationship Id="rId5" Type="http://schemas.openxmlformats.org/officeDocument/2006/relationships/slide" Target="slides/slide4.xml" /><Relationship Id="rId10"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presProps" Target="presProps.xml" /></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97E0307-B85C-446A-8EF0-0407D435D787}" type="datetimeFigureOut">
              <a:rPr lang="en-US" dirty="0"/>
              <a:t>5/2/2020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A39ACE-9343-4EBE-B5CA-AEA240A1DC53}" type="datetimeFigureOut">
              <a:rPr lang="en-US" dirty="0"/>
              <a:t>5/2/2020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9A00F7B-89C5-4DF7-A309-6263220147D4}" type="datetimeFigureOut">
              <a:rPr lang="en-US" dirty="0"/>
              <a:t>5/2/2020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49C95DE-FD64-4606-AE61-EC1136867CC6}" type="datetimeFigureOut">
              <a:rPr lang="en-US" dirty="0"/>
              <a:t>5/2/2020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EB0BBD-30FE-4CF1-900A-0C45149F8AF8}" type="datetimeFigureOut">
              <a:rPr lang="en-US" dirty="0"/>
              <a:t>5/2/2020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91A5F7F-3E81-4C65-A4D1-CB62D5B9DB91}" type="datetimeFigureOut">
              <a:rPr lang="en-US" dirty="0"/>
              <a:t>5/2/2020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77ECC86-1672-4627-AEFE-EC5485C73905}" type="datetimeFigureOut">
              <a:rPr lang="en-US" dirty="0"/>
              <a:t>5/2/2020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CDCB01F-D966-4C62-B900-0BE008A90C98}" type="datetimeFigureOut">
              <a:rPr lang="en-US" dirty="0"/>
              <a:t>5/2/2020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E73A0EA-7DC7-4964-BB97-B173EF3B859A}" type="datetimeFigureOut">
              <a:rPr lang="en-US" dirty="0"/>
              <a:t>5/2/2020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BD862E7-95FA-4FC4-9EC5-DDBFA8DC7417}" type="datetimeFigureOut">
              <a:rPr lang="en-US" dirty="0"/>
              <a:t>5/2/2020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DB987F2-A784-4F72-BB57-0E9EACDE722E}" type="datetimeFigureOut">
              <a:rPr lang="en-US" dirty="0"/>
              <a:t>5/2/2020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0BBD51E-4B19-444E-85C0-DBD7EB6263F4}" type="datetimeFigureOut">
              <a:rPr lang="en-US" dirty="0"/>
              <a:t>5/2/2020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0D7255A-4AD5-4D3E-9A0A-689DA3BA976C}" type="datetimeFigureOut">
              <a:rPr lang="en-US" dirty="0"/>
              <a:t>5/2/2020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EE0AD15-87AC-45B2-9EE5-8D165AF83CD7}" type="datetimeFigureOut">
              <a:rPr lang="en-US" dirty="0"/>
              <a:t>5/2/2020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FCC40CCD-F0D6-4CC2-A4C8-2D7D0D875F02}" type="datetimeFigureOut">
              <a:rPr lang="en-US" dirty="0"/>
              <a:t>5/2/2020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CFE2CC-454D-4466-AC55-B86DA0A87BAE}" type="datetimeFigureOut">
              <a:rPr lang="en-US" dirty="0"/>
              <a:t>5/2/2020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B647B1BF-4039-460D-A637-65428CBD720E}" type="datetimeFigureOut">
              <a:rPr lang="en-US" dirty="0"/>
              <a:t>5/2/2020</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0EF52CC-F3D9-41D4-BCE4-C208E61A3F31}" type="datetimeFigureOut">
              <a:rPr lang="en-US" dirty="0"/>
              <a:t>5/2/2020</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 /><Relationship Id="rId3" Type="http://schemas.openxmlformats.org/officeDocument/2006/relationships/image" Target="../media/image2.png" /><Relationship Id="rId7" Type="http://schemas.openxmlformats.org/officeDocument/2006/relationships/image" Target="../media/image5.png" /><Relationship Id="rId2" Type="http://schemas.openxmlformats.org/officeDocument/2006/relationships/image" Target="../media/image1.png" /><Relationship Id="rId1" Type="http://schemas.openxmlformats.org/officeDocument/2006/relationships/slideLayout" Target="../slideLayouts/slideLayout7.xml" /><Relationship Id="rId6" Type="http://schemas.openxmlformats.org/officeDocument/2006/relationships/hyperlink" Target="https://courses.lumenlearning.com/wm-introductiontobusiness/chapter/stages-of-team-development/" TargetMode="External" /><Relationship Id="rId5" Type="http://schemas.openxmlformats.org/officeDocument/2006/relationships/image" Target="../media/image4.jpg" /><Relationship Id="rId4" Type="http://schemas.openxmlformats.org/officeDocument/2006/relationships/image" Target="../media/image3.png" /><Relationship Id="rId9" Type="http://schemas.openxmlformats.org/officeDocument/2006/relationships/hyperlink" Target="https://creativecommons.org/licenses/by-sa/3.0/" TargetMode="External" /></Relationships>
</file>

<file path=ppt/slides/_rels/slide2.xml.rels><?xml version="1.0" encoding="UTF-8" standalone="yes"?>
<Relationships xmlns="http://schemas.openxmlformats.org/package/2006/relationships"><Relationship Id="rId3" Type="http://schemas.openxmlformats.org/officeDocument/2006/relationships/image" Target="../media/image7.jpg" /><Relationship Id="rId2" Type="http://schemas.openxmlformats.org/officeDocument/2006/relationships/image" Target="../media/image1.png" /><Relationship Id="rId1" Type="http://schemas.openxmlformats.org/officeDocument/2006/relationships/slideLayout" Target="../slideLayouts/slideLayout2.xml" /><Relationship Id="rId6" Type="http://schemas.openxmlformats.org/officeDocument/2006/relationships/hyperlink" Target="https://creativecommons.org/licenses/by-nc-sa/3.0/" TargetMode="External" /><Relationship Id="rId5" Type="http://schemas.openxmlformats.org/officeDocument/2006/relationships/image" Target="../media/image2.png" /><Relationship Id="rId4" Type="http://schemas.openxmlformats.org/officeDocument/2006/relationships/hyperlink" Target="https://2012books.lardbucket.org/books/an-introduction-to-organizational-communication/s11-teams-in-the-workplace.html" TargetMode="Externa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Layout" Target="../slideLayouts/slideLayout2.xml" /><Relationship Id="rId6" Type="http://schemas.openxmlformats.org/officeDocument/2006/relationships/hyperlink" Target="https://creativecommons.org/licenses/by-nc-nd/3.0/" TargetMode="External" /><Relationship Id="rId5" Type="http://schemas.openxmlformats.org/officeDocument/2006/relationships/hyperlink" Target="http://www.knowledgeworkx.com/articles/global-intelligence/361/the-three-colors-of-worldview-in-conflict-resolution" TargetMode="External" /><Relationship Id="rId4" Type="http://schemas.openxmlformats.org/officeDocument/2006/relationships/image" Target="../media/image8.jpg" /></Relationships>
</file>

<file path=ppt/slides/_rels/slide4.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Layout" Target="../slideLayouts/slideLayout2.xml" /><Relationship Id="rId6" Type="http://schemas.openxmlformats.org/officeDocument/2006/relationships/hyperlink" Target="https://creativecommons.org/licenses/by-nc/3.0/" TargetMode="External" /><Relationship Id="rId5" Type="http://schemas.openxmlformats.org/officeDocument/2006/relationships/hyperlink" Target="http://www.debbest.com/2015/08/30/take-harassment-claims-seriously-or-pay-the-price-in-millions-in-business-and-at-work/" TargetMode="External" /><Relationship Id="rId4" Type="http://schemas.openxmlformats.org/officeDocument/2006/relationships/image" Target="../media/image9.jpg" /></Relationships>
</file>

<file path=ppt/slides/_rels/slide5.xml.rels><?xml version="1.0" encoding="UTF-8" standalone="yes"?>
<Relationships xmlns="http://schemas.openxmlformats.org/package/2006/relationships"><Relationship Id="rId3" Type="http://schemas.openxmlformats.org/officeDocument/2006/relationships/image" Target="../media/image10.jpg" /><Relationship Id="rId2" Type="http://schemas.openxmlformats.org/officeDocument/2006/relationships/image" Target="../media/image1.png" /><Relationship Id="rId1" Type="http://schemas.openxmlformats.org/officeDocument/2006/relationships/slideLayout" Target="../slideLayouts/slideLayout2.xml" /><Relationship Id="rId5" Type="http://schemas.openxmlformats.org/officeDocument/2006/relationships/image" Target="../media/image2.png" /><Relationship Id="rId4" Type="http://schemas.openxmlformats.org/officeDocument/2006/relationships/hyperlink" Target="https://pxhere.com/en/photo/1562907" TargetMode="External" /></Relationships>
</file>

<file path=ppt/slides/_rels/slide6.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Layout" Target="../slideLayouts/slideLayout2.xml" /><Relationship Id="rId6" Type="http://schemas.openxmlformats.org/officeDocument/2006/relationships/hyperlink" Target="https://creativecommons.org/licenses/by-nc-nd/3.0/" TargetMode="External" /><Relationship Id="rId5" Type="http://schemas.openxmlformats.org/officeDocument/2006/relationships/hyperlink" Target="https://mirjamglessmer.com/2015/10/23/stages-of-group-development-2/" TargetMode="External" /><Relationship Id="rId4" Type="http://schemas.openxmlformats.org/officeDocument/2006/relationships/image" Target="../media/image11.png" /></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9B9C2B48-3899-4B1D-B526-C35DFD16BC0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9" name="Picture 18">
            <a:extLst>
              <a:ext uri="{FF2B5EF4-FFF2-40B4-BE49-F238E27FC236}">
                <a16:creationId xmlns:a16="http://schemas.microsoft.com/office/drawing/2014/main" id="{1A89A43D-53DA-411B-94AD-DEEF9B654AF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21" name="Picture 20">
            <a:extLst>
              <a:ext uri="{FF2B5EF4-FFF2-40B4-BE49-F238E27FC236}">
                <a16:creationId xmlns:a16="http://schemas.microsoft.com/office/drawing/2014/main" id="{5D844A84-2EA4-4FF5-83FD-E14C9E8D722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23" name="Rectangle 22">
            <a:extLst>
              <a:ext uri="{FF2B5EF4-FFF2-40B4-BE49-F238E27FC236}">
                <a16:creationId xmlns:a16="http://schemas.microsoft.com/office/drawing/2014/main" id="{6A23D1B2-B408-4913-9A1D-051C9DB38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0189E329-C38B-4230-A181-B6B8BB9E1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7" name="Rectangle 26">
            <a:extLst>
              <a:ext uri="{FF2B5EF4-FFF2-40B4-BE49-F238E27FC236}">
                <a16:creationId xmlns:a16="http://schemas.microsoft.com/office/drawing/2014/main" id="{1CE9D4C7-0FAC-453A-8787-1DC73454D7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D31B4D5C-F279-4A9D-AA74-5720666C38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10586" y="0"/>
            <a:ext cx="12192000" cy="6858000"/>
          </a:xfrm>
          <a:prstGeom prst="rect">
            <a:avLst/>
          </a:prstGeom>
        </p:spPr>
      </p:pic>
      <p:sp>
        <p:nvSpPr>
          <p:cNvPr id="31" name="Rectangle 30">
            <a:extLst>
              <a:ext uri="{FF2B5EF4-FFF2-40B4-BE49-F238E27FC236}">
                <a16:creationId xmlns:a16="http://schemas.microsoft.com/office/drawing/2014/main" id="{AC7E49E3-1EBB-4F20-8760-6650B2EB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455703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B1ECC30B-933B-4FFB-AA69-48B6FF346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4557357"/>
            <a:ext cx="8978671" cy="1660332"/>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BDC29-32AC-47AD-95FB-6368606C3521}"/>
              </a:ext>
            </a:extLst>
          </p:cNvPr>
          <p:cNvSpPr>
            <a:spLocks noGrp="1"/>
          </p:cNvSpPr>
          <p:nvPr>
            <p:ph type="ctrTitle" idx="4294967295"/>
          </p:nvPr>
        </p:nvSpPr>
        <p:spPr>
          <a:xfrm>
            <a:off x="690908" y="4710483"/>
            <a:ext cx="8133478" cy="940240"/>
          </a:xfrm>
        </p:spPr>
        <p:txBody>
          <a:bodyPr vert="horz" lIns="91440" tIns="45720" rIns="91440" bIns="45720" rtlCol="0" anchor="b">
            <a:normAutofit/>
          </a:bodyPr>
          <a:lstStyle/>
          <a:p>
            <a:pPr algn="r"/>
            <a:r>
              <a:rPr lang="en-US" sz="4800"/>
              <a:t>Stages of team development</a:t>
            </a:r>
          </a:p>
        </p:txBody>
      </p:sp>
      <p:pic>
        <p:nvPicPr>
          <p:cNvPr id="11" name="Picture 10" descr="A picture containing drawing&#10;&#10;Description automatically generated">
            <a:extLst>
              <a:ext uri="{FF2B5EF4-FFF2-40B4-BE49-F238E27FC236}">
                <a16:creationId xmlns:a16="http://schemas.microsoft.com/office/drawing/2014/main" id="{A6C36693-4B01-445A-A56F-15A455B98F34}"/>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256901" y="729414"/>
            <a:ext cx="6331827" cy="3609141"/>
          </a:xfrm>
          <a:prstGeom prst="rect">
            <a:avLst/>
          </a:prstGeom>
          <a:ln>
            <a:noFill/>
          </a:ln>
          <a:effectLst>
            <a:outerShdw blurRad="76200" dist="63500" dir="5040000" algn="tl" rotWithShape="0">
              <a:srgbClr val="000000">
                <a:alpha val="41000"/>
              </a:srgbClr>
            </a:outerShdw>
          </a:effectLst>
        </p:spPr>
      </p:pic>
      <p:sp>
        <p:nvSpPr>
          <p:cNvPr id="59" name="Rectangle 34">
            <a:extLst>
              <a:ext uri="{FF2B5EF4-FFF2-40B4-BE49-F238E27FC236}">
                <a16:creationId xmlns:a16="http://schemas.microsoft.com/office/drawing/2014/main" id="{94EE1FBF-BF4C-4C24-9503-B03480434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22301" y="4557357"/>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0" name="Rectangle 36">
            <a:extLst>
              <a:ext uri="{FF2B5EF4-FFF2-40B4-BE49-F238E27FC236}">
                <a16:creationId xmlns:a16="http://schemas.microsoft.com/office/drawing/2014/main" id="{B48EBCC9-757F-4322-823D-BFA6AB1CD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6" y="6210130"/>
            <a:ext cx="8968085" cy="275942"/>
          </a:xfrm>
          <a:prstGeom prst="rect">
            <a:avLst/>
          </a:prstGeom>
          <a:blipFill>
            <a:blip r:embed="rId7"/>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2CF18AE8-EFDF-4D20-99D6-ABD6AF0BA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22301" y="6210130"/>
            <a:ext cx="3080285" cy="275942"/>
          </a:xfrm>
          <a:prstGeom prst="rect">
            <a:avLst/>
          </a:prstGeom>
          <a:blipFill>
            <a:blip r:embed="rId8"/>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DD79DE41-3297-4D05-BF97-EB65B1E2F219}"/>
              </a:ext>
            </a:extLst>
          </p:cNvPr>
          <p:cNvSpPr txBox="1"/>
          <p:nvPr/>
        </p:nvSpPr>
        <p:spPr>
          <a:xfrm>
            <a:off x="6732359" y="4049164"/>
            <a:ext cx="25266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courses.lumenlearning.com/wm-introductiontobusiness/chapter/stages-of-team-developmen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4" name="TextBox 3">
            <a:extLst>
              <a:ext uri="{FF2B5EF4-FFF2-40B4-BE49-F238E27FC236}">
                <a16:creationId xmlns:a16="http://schemas.microsoft.com/office/drawing/2014/main" id="{1AEEC2D4-D00A-4967-ABA7-7E1B5D993B43}"/>
              </a:ext>
            </a:extLst>
          </p:cNvPr>
          <p:cNvSpPr txBox="1"/>
          <p:nvPr/>
        </p:nvSpPr>
        <p:spPr>
          <a:xfrm>
            <a:off x="6935372" y="1207277"/>
            <a:ext cx="5210283" cy="646331"/>
          </a:xfrm>
          <a:prstGeom prst="rect">
            <a:avLst/>
          </a:prstGeom>
          <a:noFill/>
        </p:spPr>
        <p:txBody>
          <a:bodyPr wrap="square" rtlCol="0">
            <a:spAutoFit/>
          </a:bodyPr>
          <a:lstStyle/>
          <a:p>
            <a:r>
              <a:rPr lang="en-US">
                <a:solidFill>
                  <a:schemeClr val="bg1"/>
                </a:solidFill>
              </a:rPr>
              <a:t>Tabita Iuliana Sugubeata  1909630</a:t>
            </a:r>
          </a:p>
          <a:p>
            <a:endParaRPr lang="en-GB" dirty="0">
              <a:solidFill>
                <a:schemeClr val="bg1"/>
              </a:solidFill>
            </a:endParaRPr>
          </a:p>
        </p:txBody>
      </p:sp>
    </p:spTree>
    <p:extLst>
      <p:ext uri="{BB962C8B-B14F-4D97-AF65-F5344CB8AC3E}">
        <p14:creationId xmlns:p14="http://schemas.microsoft.com/office/powerpoint/2010/main" val="42573295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grpSp>
        <p:nvGrpSpPr>
          <p:cNvPr id="70" name="Group 58">
            <a:extLst>
              <a:ext uri="{FF2B5EF4-FFF2-40B4-BE49-F238E27FC236}">
                <a16:creationId xmlns:a16="http://schemas.microsoft.com/office/drawing/2014/main" id="{E7E11A8B-D353-4867-842B-40B7BABC9EE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60" name="Rectangle 59">
              <a:extLst>
                <a:ext uri="{FF2B5EF4-FFF2-40B4-BE49-F238E27FC236}">
                  <a16:creationId xmlns:a16="http://schemas.microsoft.com/office/drawing/2014/main" id="{F0C50D17-020B-418B-BE67-DC7DEA17D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 name="Picture 60">
              <a:extLst>
                <a:ext uri="{FF2B5EF4-FFF2-40B4-BE49-F238E27FC236}">
                  <a16:creationId xmlns:a16="http://schemas.microsoft.com/office/drawing/2014/main" id="{3E9D5520-887C-4E25-9F91-49EBA2FB3F6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8" name="Picture 7" descr="A group of people sitting at a table&#10;&#10;Description automatically generated">
            <a:extLst>
              <a:ext uri="{FF2B5EF4-FFF2-40B4-BE49-F238E27FC236}">
                <a16:creationId xmlns:a16="http://schemas.microsoft.com/office/drawing/2014/main" id="{E8A59962-5BDE-4177-8356-0DAADDD71A10}"/>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30297" r="10386"/>
          <a:stretch/>
        </p:blipFill>
        <p:spPr>
          <a:xfrm>
            <a:off x="6096000" y="10"/>
            <a:ext cx="6092823" cy="6856310"/>
          </a:xfrm>
          <a:prstGeom prst="rect">
            <a:avLst/>
          </a:prstGeom>
          <a:ln>
            <a:noFill/>
          </a:ln>
          <a:effectLst/>
        </p:spPr>
      </p:pic>
      <p:sp>
        <p:nvSpPr>
          <p:cNvPr id="71" name="Rectangle 62">
            <a:extLst>
              <a:ext uri="{FF2B5EF4-FFF2-40B4-BE49-F238E27FC236}">
                <a16:creationId xmlns:a16="http://schemas.microsoft.com/office/drawing/2014/main" id="{C2E52CAC-158C-4DC7-AA1C-F582FFF73C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64C6E89-E84D-4496-B0FD-9F0CB4256CD5}"/>
              </a:ext>
            </a:extLst>
          </p:cNvPr>
          <p:cNvSpPr>
            <a:spLocks noGrp="1"/>
          </p:cNvSpPr>
          <p:nvPr>
            <p:ph type="title"/>
          </p:nvPr>
        </p:nvSpPr>
        <p:spPr>
          <a:xfrm>
            <a:off x="680321" y="753228"/>
            <a:ext cx="5041629" cy="1080938"/>
          </a:xfrm>
        </p:spPr>
        <p:txBody>
          <a:bodyPr>
            <a:normAutofit/>
          </a:bodyPr>
          <a:lstStyle/>
          <a:p>
            <a:r>
              <a:rPr lang="en-GB"/>
              <a:t>Forming</a:t>
            </a:r>
          </a:p>
        </p:txBody>
      </p:sp>
      <p:pic>
        <p:nvPicPr>
          <p:cNvPr id="72" name="Picture 64">
            <a:extLst>
              <a:ext uri="{FF2B5EF4-FFF2-40B4-BE49-F238E27FC236}">
                <a16:creationId xmlns:a16="http://schemas.microsoft.com/office/drawing/2014/main" id="{83211ECD-2CC2-43D9-A32B-E8669250EF5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
        <p:nvSpPr>
          <p:cNvPr id="3" name="Content Placeholder 2">
            <a:extLst>
              <a:ext uri="{FF2B5EF4-FFF2-40B4-BE49-F238E27FC236}">
                <a16:creationId xmlns:a16="http://schemas.microsoft.com/office/drawing/2014/main" id="{CC62AC61-F6C0-408A-A73A-57D89280A4EB}"/>
              </a:ext>
            </a:extLst>
          </p:cNvPr>
          <p:cNvSpPr>
            <a:spLocks noGrp="1"/>
          </p:cNvSpPr>
          <p:nvPr>
            <p:ph idx="1"/>
          </p:nvPr>
        </p:nvSpPr>
        <p:spPr>
          <a:xfrm>
            <a:off x="-7511" y="1977794"/>
            <a:ext cx="5041628" cy="3599316"/>
          </a:xfrm>
        </p:spPr>
        <p:txBody>
          <a:bodyPr>
            <a:normAutofit/>
          </a:bodyPr>
          <a:lstStyle/>
          <a:p>
            <a:pPr marL="1371600" lvl="3" indent="0">
              <a:buNone/>
            </a:pPr>
            <a:endParaRPr lang="en-US" sz="2000"/>
          </a:p>
          <a:p>
            <a:pPr lvl="3"/>
            <a:r>
              <a:rPr lang="en-US" sz="2000"/>
              <a:t>The forming stage take place when the teams meet for the first time.  They are learning how to work together  and waiting</a:t>
            </a:r>
          </a:p>
          <a:p>
            <a:pPr marL="1371600" lvl="3" indent="0">
              <a:buNone/>
            </a:pPr>
            <a:r>
              <a:rPr lang="en-US" sz="2000"/>
              <a:t> instructions from they lider. </a:t>
            </a:r>
          </a:p>
          <a:p>
            <a:pPr marL="1371600" lvl="3" indent="0">
              <a:buNone/>
            </a:pPr>
            <a:endParaRPr lang="en-US" sz="2000"/>
          </a:p>
        </p:txBody>
      </p:sp>
      <p:sp>
        <p:nvSpPr>
          <p:cNvPr id="9" name="TextBox 8">
            <a:extLst>
              <a:ext uri="{FF2B5EF4-FFF2-40B4-BE49-F238E27FC236}">
                <a16:creationId xmlns:a16="http://schemas.microsoft.com/office/drawing/2014/main" id="{6B331533-3544-4C55-AD4A-2A14C872C232}"/>
              </a:ext>
            </a:extLst>
          </p:cNvPr>
          <p:cNvSpPr txBox="1"/>
          <p:nvPr/>
        </p:nvSpPr>
        <p:spPr>
          <a:xfrm>
            <a:off x="9517899" y="6656265"/>
            <a:ext cx="26709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2012books.lardbucket.org/books/an-introduction-to-organizational-communication/s11-teams-in-the-workplac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6766582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DCA3673-CDE4-40C5-9FA8-F89874CFBA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95756E8F-499C-4533-BBE8-309C3E8D985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19" name="Rectangle 18">
            <a:extLst>
              <a:ext uri="{FF2B5EF4-FFF2-40B4-BE49-F238E27FC236}">
                <a16:creationId xmlns:a16="http://schemas.microsoft.com/office/drawing/2014/main" id="{0FFFD040-32A9-4D2B-86CA-599D030A41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63205CA-B7FF-4C25-A4C8-3BBBCE19D9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0CDADC-4A78-4497-80E7-1537A78BC535}"/>
              </a:ext>
            </a:extLst>
          </p:cNvPr>
          <p:cNvSpPr>
            <a:spLocks noGrp="1"/>
          </p:cNvSpPr>
          <p:nvPr>
            <p:ph type="title"/>
          </p:nvPr>
        </p:nvSpPr>
        <p:spPr>
          <a:xfrm>
            <a:off x="680321" y="753228"/>
            <a:ext cx="4136123" cy="1080938"/>
          </a:xfrm>
        </p:spPr>
        <p:txBody>
          <a:bodyPr>
            <a:normAutofit/>
          </a:bodyPr>
          <a:lstStyle/>
          <a:p>
            <a:r>
              <a:rPr lang="en-GB" sz="2400" dirty="0"/>
              <a:t>Storming</a:t>
            </a:r>
          </a:p>
        </p:txBody>
      </p:sp>
      <p:pic>
        <p:nvPicPr>
          <p:cNvPr id="23" name="Picture 22">
            <a:extLst>
              <a:ext uri="{FF2B5EF4-FFF2-40B4-BE49-F238E27FC236}">
                <a16:creationId xmlns:a16="http://schemas.microsoft.com/office/drawing/2014/main" id="{306E3F32-3C1A-4B6E-AF26-8A15A788560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12" name="Content Placeholder 11">
            <a:extLst>
              <a:ext uri="{FF2B5EF4-FFF2-40B4-BE49-F238E27FC236}">
                <a16:creationId xmlns:a16="http://schemas.microsoft.com/office/drawing/2014/main" id="{70E32991-690D-464D-AB84-CD3529977E67}"/>
              </a:ext>
            </a:extLst>
          </p:cNvPr>
          <p:cNvSpPr>
            <a:spLocks noGrp="1"/>
          </p:cNvSpPr>
          <p:nvPr>
            <p:ph idx="1"/>
          </p:nvPr>
        </p:nvSpPr>
        <p:spPr>
          <a:xfrm>
            <a:off x="-914400" y="2306103"/>
            <a:ext cx="4043829" cy="2574100"/>
          </a:xfrm>
        </p:spPr>
        <p:txBody>
          <a:bodyPr>
            <a:noAutofit/>
          </a:bodyPr>
          <a:lstStyle/>
          <a:p>
            <a:pPr marL="1371600" lvl="3" indent="0">
              <a:buNone/>
            </a:pPr>
            <a:r>
              <a:rPr lang="en-US" sz="2000" dirty="0"/>
              <a:t>Storming stage can be defined as the period in which there are more conflict and competition between team members . This stage is the most difficult to pass and many teams fail.</a:t>
            </a:r>
          </a:p>
        </p:txBody>
      </p:sp>
      <p:pic>
        <p:nvPicPr>
          <p:cNvPr id="7" name="Content Placeholder 6" descr="A group of people sitting at a table&#10;&#10;Description automatically generated">
            <a:extLst>
              <a:ext uri="{FF2B5EF4-FFF2-40B4-BE49-F238E27FC236}">
                <a16:creationId xmlns:a16="http://schemas.microsoft.com/office/drawing/2014/main" id="{EAEF1F2E-2918-49C0-826D-8745CD01C4C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276090" y="1336561"/>
            <a:ext cx="6269479" cy="4184877"/>
          </a:xfrm>
          <a:prstGeom prst="rect">
            <a:avLst/>
          </a:prstGeom>
          <a:ln>
            <a:noFill/>
          </a:ln>
          <a:effectLst>
            <a:outerShdw blurRad="76200" dist="63500" dir="5040000" algn="tl" rotWithShape="0">
              <a:srgbClr val="000000">
                <a:alpha val="41000"/>
              </a:srgbClr>
            </a:outerShdw>
          </a:effectLst>
        </p:spPr>
      </p:pic>
      <p:sp>
        <p:nvSpPr>
          <p:cNvPr id="8" name="TextBox 7">
            <a:extLst>
              <a:ext uri="{FF2B5EF4-FFF2-40B4-BE49-F238E27FC236}">
                <a16:creationId xmlns:a16="http://schemas.microsoft.com/office/drawing/2014/main" id="{6D360F86-35A1-4A09-9556-EF1F88DD1FF5}"/>
              </a:ext>
            </a:extLst>
          </p:cNvPr>
          <p:cNvSpPr txBox="1"/>
          <p:nvPr/>
        </p:nvSpPr>
        <p:spPr>
          <a:xfrm>
            <a:off x="8858615" y="5321383"/>
            <a:ext cx="268695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www.knowledgeworkx.com/articles/global-intelligence/361/the-three-colors-of-worldview-in-conflict-resolut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70260685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8DCA3673-CDE4-40C5-9FA8-F89874CFBA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95756E8F-499C-4533-BBE8-309C3E8D985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17" name="Rectangle 16">
            <a:extLst>
              <a:ext uri="{FF2B5EF4-FFF2-40B4-BE49-F238E27FC236}">
                <a16:creationId xmlns:a16="http://schemas.microsoft.com/office/drawing/2014/main" id="{0FFFD040-32A9-4D2B-86CA-599D030A41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63205CA-B7FF-4C25-A4C8-3BBBCE19D9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1E79E1D-BC5A-4794-B6CB-4876D59E5E64}"/>
              </a:ext>
            </a:extLst>
          </p:cNvPr>
          <p:cNvSpPr>
            <a:spLocks noGrp="1"/>
          </p:cNvSpPr>
          <p:nvPr>
            <p:ph type="title"/>
          </p:nvPr>
        </p:nvSpPr>
        <p:spPr>
          <a:xfrm>
            <a:off x="680321" y="753228"/>
            <a:ext cx="4136123" cy="1080938"/>
          </a:xfrm>
        </p:spPr>
        <p:txBody>
          <a:bodyPr>
            <a:normAutofit/>
          </a:bodyPr>
          <a:lstStyle/>
          <a:p>
            <a:r>
              <a:rPr lang="en-GB" sz="2400"/>
              <a:t>Norming</a:t>
            </a:r>
          </a:p>
        </p:txBody>
      </p:sp>
      <p:pic>
        <p:nvPicPr>
          <p:cNvPr id="21" name="Picture 20">
            <a:extLst>
              <a:ext uri="{FF2B5EF4-FFF2-40B4-BE49-F238E27FC236}">
                <a16:creationId xmlns:a16="http://schemas.microsoft.com/office/drawing/2014/main" id="{306E3F32-3C1A-4B6E-AF26-8A15A788560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12" name="Content Placeholder 9">
            <a:extLst>
              <a:ext uri="{FF2B5EF4-FFF2-40B4-BE49-F238E27FC236}">
                <a16:creationId xmlns:a16="http://schemas.microsoft.com/office/drawing/2014/main" id="{5EB2968B-1E75-4349-BE52-452D3B7105C0}"/>
              </a:ext>
            </a:extLst>
          </p:cNvPr>
          <p:cNvSpPr>
            <a:spLocks noGrp="1"/>
          </p:cNvSpPr>
          <p:nvPr>
            <p:ph idx="1"/>
          </p:nvPr>
        </p:nvSpPr>
        <p:spPr>
          <a:xfrm>
            <a:off x="680321" y="2336873"/>
            <a:ext cx="3656289" cy="3599316"/>
          </a:xfrm>
        </p:spPr>
        <p:txBody>
          <a:bodyPr>
            <a:normAutofit/>
          </a:bodyPr>
          <a:lstStyle/>
          <a:p>
            <a:r>
              <a:rPr lang="en-US" dirty="0"/>
              <a:t>At this point group members </a:t>
            </a:r>
            <a:r>
              <a:rPr lang="en-US"/>
              <a:t>roles  </a:t>
            </a:r>
            <a:r>
              <a:rPr lang="en-US" dirty="0"/>
              <a:t>are actually  </a:t>
            </a:r>
            <a:r>
              <a:rPr lang="en-US"/>
              <a:t>hooked up. </a:t>
            </a:r>
            <a:r>
              <a:rPr lang="en-US" dirty="0"/>
              <a:t>The </a:t>
            </a:r>
            <a:r>
              <a:rPr lang="en-US"/>
              <a:t>participants are </a:t>
            </a:r>
            <a:r>
              <a:rPr lang="en-US" dirty="0"/>
              <a:t>agree on the rules, values </a:t>
            </a:r>
            <a:r>
              <a:rPr lang="en-US"/>
              <a:t>and behaviors </a:t>
            </a:r>
            <a:r>
              <a:rPr lang="en-US" dirty="0"/>
              <a:t>Troubles are resolved and the group training to obtain performance goals.</a:t>
            </a:r>
          </a:p>
        </p:txBody>
      </p:sp>
      <p:pic>
        <p:nvPicPr>
          <p:cNvPr id="5" name="Content Placeholder 4" descr="A group of people sitting at a table&#10;&#10;Description automatically generated">
            <a:extLst>
              <a:ext uri="{FF2B5EF4-FFF2-40B4-BE49-F238E27FC236}">
                <a16:creationId xmlns:a16="http://schemas.microsoft.com/office/drawing/2014/main" id="{1C21FB2A-4FC2-4978-9638-58BD8DBA98E6}"/>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276090" y="1336561"/>
            <a:ext cx="6269479" cy="4184877"/>
          </a:xfrm>
          <a:prstGeom prst="rect">
            <a:avLst/>
          </a:prstGeom>
          <a:ln>
            <a:noFill/>
          </a:ln>
          <a:effectLst>
            <a:outerShdw blurRad="76200" dist="63500" dir="5040000" algn="tl" rotWithShape="0">
              <a:srgbClr val="000000">
                <a:alpha val="41000"/>
              </a:srgbClr>
            </a:outerShdw>
          </a:effectLst>
        </p:spPr>
      </p:pic>
      <p:sp>
        <p:nvSpPr>
          <p:cNvPr id="6" name="TextBox 5">
            <a:extLst>
              <a:ext uri="{FF2B5EF4-FFF2-40B4-BE49-F238E27FC236}">
                <a16:creationId xmlns:a16="http://schemas.microsoft.com/office/drawing/2014/main" id="{72E26868-B35B-44AC-BFDE-0411AF1D39BE}"/>
              </a:ext>
            </a:extLst>
          </p:cNvPr>
          <p:cNvSpPr txBox="1"/>
          <p:nvPr/>
        </p:nvSpPr>
        <p:spPr>
          <a:xfrm>
            <a:off x="9004489" y="5321383"/>
            <a:ext cx="254108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www.debbest.com/2015/08/30/take-harassment-claims-seriously-or-pay-the-price-in-millions-in-business-and-at-work/">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4729434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grpSp>
        <p:nvGrpSpPr>
          <p:cNvPr id="31" name="Group 22">
            <a:extLst>
              <a:ext uri="{FF2B5EF4-FFF2-40B4-BE49-F238E27FC236}">
                <a16:creationId xmlns:a16="http://schemas.microsoft.com/office/drawing/2014/main" id="{E7E11A8B-D353-4867-842B-40B7BABC9EE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32" name="Rectangle 23">
              <a:extLst>
                <a:ext uri="{FF2B5EF4-FFF2-40B4-BE49-F238E27FC236}">
                  <a16:creationId xmlns:a16="http://schemas.microsoft.com/office/drawing/2014/main" id="{F0C50D17-020B-418B-BE67-DC7DEA17D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3E9D5520-887C-4E25-9F91-49EBA2FB3F6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5" name="Content Placeholder 4" descr="A group of people posing for the camera&#10;&#10;Description automatically generated">
            <a:extLst>
              <a:ext uri="{FF2B5EF4-FFF2-40B4-BE49-F238E27FC236}">
                <a16:creationId xmlns:a16="http://schemas.microsoft.com/office/drawing/2014/main" id="{892967A5-9DFF-436C-9789-35CB4126936A}"/>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6495" r="11747"/>
          <a:stretch/>
        </p:blipFill>
        <p:spPr>
          <a:xfrm>
            <a:off x="6096000" y="10"/>
            <a:ext cx="6092823" cy="6856310"/>
          </a:xfrm>
          <a:prstGeom prst="rect">
            <a:avLst/>
          </a:prstGeom>
          <a:ln>
            <a:noFill/>
          </a:ln>
          <a:effectLst/>
        </p:spPr>
      </p:pic>
      <p:sp>
        <p:nvSpPr>
          <p:cNvPr id="33" name="Rectangle 26">
            <a:extLst>
              <a:ext uri="{FF2B5EF4-FFF2-40B4-BE49-F238E27FC236}">
                <a16:creationId xmlns:a16="http://schemas.microsoft.com/office/drawing/2014/main" id="{C2E52CAC-158C-4DC7-AA1C-F582FFF73C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3647CDE-485D-4AC9-B901-99E4CD842485}"/>
              </a:ext>
            </a:extLst>
          </p:cNvPr>
          <p:cNvSpPr>
            <a:spLocks noGrp="1"/>
          </p:cNvSpPr>
          <p:nvPr>
            <p:ph type="title"/>
          </p:nvPr>
        </p:nvSpPr>
        <p:spPr>
          <a:xfrm>
            <a:off x="680321" y="753228"/>
            <a:ext cx="5041629" cy="1080938"/>
          </a:xfrm>
        </p:spPr>
        <p:txBody>
          <a:bodyPr>
            <a:normAutofit/>
          </a:bodyPr>
          <a:lstStyle/>
          <a:p>
            <a:r>
              <a:rPr lang="en-GB"/>
              <a:t>Performing</a:t>
            </a:r>
          </a:p>
        </p:txBody>
      </p:sp>
      <p:pic>
        <p:nvPicPr>
          <p:cNvPr id="34" name="Picture 28">
            <a:extLst>
              <a:ext uri="{FF2B5EF4-FFF2-40B4-BE49-F238E27FC236}">
                <a16:creationId xmlns:a16="http://schemas.microsoft.com/office/drawing/2014/main" id="{83211ECD-2CC2-43D9-A32B-E8669250EF5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
        <p:nvSpPr>
          <p:cNvPr id="9" name="Content Placeholder 8">
            <a:extLst>
              <a:ext uri="{FF2B5EF4-FFF2-40B4-BE49-F238E27FC236}">
                <a16:creationId xmlns:a16="http://schemas.microsoft.com/office/drawing/2014/main" id="{E331C447-A55D-4A18-92D7-1EFBF4B77DB6}"/>
              </a:ext>
            </a:extLst>
          </p:cNvPr>
          <p:cNvSpPr>
            <a:spLocks noGrp="1"/>
          </p:cNvSpPr>
          <p:nvPr>
            <p:ph idx="1"/>
          </p:nvPr>
        </p:nvSpPr>
        <p:spPr>
          <a:xfrm>
            <a:off x="680322" y="2336873"/>
            <a:ext cx="5041628" cy="3599316"/>
          </a:xfrm>
        </p:spPr>
        <p:txBody>
          <a:bodyPr>
            <a:normAutofit/>
          </a:bodyPr>
          <a:lstStyle/>
          <a:p>
            <a:pPr marL="0" indent="0">
              <a:buNone/>
            </a:pPr>
            <a:r>
              <a:rPr lang="en-GB" sz="1600"/>
              <a:t>.</a:t>
            </a:r>
            <a:r>
              <a:rPr lang="en-US" sz="1800"/>
              <a:t>the teams archived their goals and tasks to the best of their ability </a:t>
            </a:r>
            <a:endParaRPr lang="en-GB" sz="1800" dirty="0"/>
          </a:p>
        </p:txBody>
      </p:sp>
    </p:spTree>
    <p:extLst>
      <p:ext uri="{BB962C8B-B14F-4D97-AF65-F5344CB8AC3E}">
        <p14:creationId xmlns:p14="http://schemas.microsoft.com/office/powerpoint/2010/main" val="381309788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8DCA3673-CDE4-40C5-9FA8-F89874CFBA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34">
            <a:extLst>
              <a:ext uri="{FF2B5EF4-FFF2-40B4-BE49-F238E27FC236}">
                <a16:creationId xmlns:a16="http://schemas.microsoft.com/office/drawing/2014/main" id="{95756E8F-499C-4533-BBE8-309C3E8D985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37" name="Rectangle 36">
            <a:extLst>
              <a:ext uri="{FF2B5EF4-FFF2-40B4-BE49-F238E27FC236}">
                <a16:creationId xmlns:a16="http://schemas.microsoft.com/office/drawing/2014/main" id="{0FFFD040-32A9-4D2B-86CA-599D030A41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863205CA-B7FF-4C25-A4C8-3BBBCE19D9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96FEC8F-A795-4CC9-AD8B-B3610D2BD3A7}"/>
              </a:ext>
            </a:extLst>
          </p:cNvPr>
          <p:cNvSpPr>
            <a:spLocks noGrp="1"/>
          </p:cNvSpPr>
          <p:nvPr>
            <p:ph type="title"/>
          </p:nvPr>
        </p:nvSpPr>
        <p:spPr>
          <a:xfrm>
            <a:off x="680321" y="753228"/>
            <a:ext cx="4136123" cy="1080938"/>
          </a:xfrm>
        </p:spPr>
        <p:txBody>
          <a:bodyPr>
            <a:normAutofit/>
          </a:bodyPr>
          <a:lstStyle/>
          <a:p>
            <a:r>
              <a:rPr lang="en-GB" sz="2400"/>
              <a:t>Adjourning </a:t>
            </a:r>
          </a:p>
        </p:txBody>
      </p:sp>
      <p:pic>
        <p:nvPicPr>
          <p:cNvPr id="41" name="Picture 40">
            <a:extLst>
              <a:ext uri="{FF2B5EF4-FFF2-40B4-BE49-F238E27FC236}">
                <a16:creationId xmlns:a16="http://schemas.microsoft.com/office/drawing/2014/main" id="{306E3F32-3C1A-4B6E-AF26-8A15A788560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3" name="Content Placeholder 2">
            <a:extLst>
              <a:ext uri="{FF2B5EF4-FFF2-40B4-BE49-F238E27FC236}">
                <a16:creationId xmlns:a16="http://schemas.microsoft.com/office/drawing/2014/main" id="{5C359B0C-8AEC-4980-A679-CCF13564FBDC}"/>
              </a:ext>
            </a:extLst>
          </p:cNvPr>
          <p:cNvSpPr>
            <a:spLocks noGrp="1"/>
          </p:cNvSpPr>
          <p:nvPr>
            <p:ph idx="1"/>
          </p:nvPr>
        </p:nvSpPr>
        <p:spPr>
          <a:xfrm>
            <a:off x="680321" y="2336873"/>
            <a:ext cx="3656289" cy="3599316"/>
          </a:xfrm>
        </p:spPr>
        <p:txBody>
          <a:bodyPr>
            <a:normAutofit/>
          </a:bodyPr>
          <a:lstStyle/>
          <a:p>
            <a:r>
              <a:rPr lang="en-GB" sz="2000" dirty="0"/>
              <a:t>In this stage the teams archived their goals and tasks, and the teams are not longer needed there is when occurs the separation of the teams. Many members will feel the sense of loss and insecurity because of the end of the groups members</a:t>
            </a:r>
          </a:p>
        </p:txBody>
      </p:sp>
      <p:pic>
        <p:nvPicPr>
          <p:cNvPr id="10" name="Picture 9" descr="A close up of a sign&#10;&#10;Description automatically generated">
            <a:extLst>
              <a:ext uri="{FF2B5EF4-FFF2-40B4-BE49-F238E27FC236}">
                <a16:creationId xmlns:a16="http://schemas.microsoft.com/office/drawing/2014/main" id="{CAF84F35-53AF-4416-B6CC-17DF6B001067}"/>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276090" y="1093619"/>
            <a:ext cx="6269479" cy="4670761"/>
          </a:xfrm>
          <a:prstGeom prst="rect">
            <a:avLst/>
          </a:prstGeom>
          <a:ln>
            <a:noFill/>
          </a:ln>
          <a:effectLst>
            <a:outerShdw blurRad="76200" dist="63500" dir="5040000" algn="tl" rotWithShape="0">
              <a:srgbClr val="000000">
                <a:alpha val="41000"/>
              </a:srgbClr>
            </a:outerShdw>
          </a:effectLst>
        </p:spPr>
      </p:pic>
      <p:sp>
        <p:nvSpPr>
          <p:cNvPr id="14" name="TextBox 13">
            <a:extLst>
              <a:ext uri="{FF2B5EF4-FFF2-40B4-BE49-F238E27FC236}">
                <a16:creationId xmlns:a16="http://schemas.microsoft.com/office/drawing/2014/main" id="{ADDFA902-D47B-45CA-8D51-CED7E2FE45D9}"/>
              </a:ext>
            </a:extLst>
          </p:cNvPr>
          <p:cNvSpPr txBox="1"/>
          <p:nvPr/>
        </p:nvSpPr>
        <p:spPr>
          <a:xfrm>
            <a:off x="8858616" y="5564325"/>
            <a:ext cx="268695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mirjamglessmer.com/2015/10/23/stages-of-group-development-2/">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985001188"/>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1F8094"/>
      </a:dk2>
      <a:lt2>
        <a:srgbClr val="E7E6E6"/>
      </a:lt2>
      <a:accent1>
        <a:srgbClr val="39CDE7"/>
      </a:accent1>
      <a:accent2>
        <a:srgbClr val="60DE72"/>
      </a:accent2>
      <a:accent3>
        <a:srgbClr val="DDCC64"/>
      </a:accent3>
      <a:accent4>
        <a:srgbClr val="F49D50"/>
      </a:accent4>
      <a:accent5>
        <a:srgbClr val="E44951"/>
      </a:accent5>
      <a:accent6>
        <a:srgbClr val="D666F9"/>
      </a:accent6>
      <a:hlink>
        <a:srgbClr val="4BF7ED"/>
      </a:hlink>
      <a:folHlink>
        <a:srgbClr val="95E9F4"/>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28000"/>
              </a:schemeClr>
            </a:gs>
            <a:gs pos="50000">
              <a:schemeClr val="phClr">
                <a:shade val="100000"/>
                <a:hueMod val="100000"/>
                <a:satMod val="110000"/>
                <a:lumMod val="130000"/>
              </a:schemeClr>
            </a:gs>
            <a:gs pos="100000">
              <a:schemeClr val="phClr">
                <a:shade val="78000"/>
                <a:hueMod val="118000"/>
                <a:satMod val="12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7DC10E3-4FF5-456B-A359-A0F378C1E5FB}"/>
    </a:ext>
  </a:extLst>
</a:theme>
</file>

<file path=docProps/app.xml><?xml version="1.0" encoding="utf-8"?>
<Properties xmlns="http://schemas.openxmlformats.org/officeDocument/2006/extended-properties" xmlns:vt="http://schemas.openxmlformats.org/officeDocument/2006/docPropsVTypes">
  <TotalTime>36</TotalTime>
  <Words>423</Words>
  <Application>Microsoft Office PowerPoint</Application>
  <PresentationFormat>Widescreen</PresentationFormat>
  <Paragraphs>19</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Berlin</vt:lpstr>
      <vt:lpstr>Stages of team development</vt:lpstr>
      <vt:lpstr>Forming</vt:lpstr>
      <vt:lpstr>Storming</vt:lpstr>
      <vt:lpstr>Norming</vt:lpstr>
      <vt:lpstr>Performing</vt:lpstr>
      <vt:lpstr>Adjourning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Stages of team development</dc:title>
  <dc:creator>tabita sugubeata</dc:creator>
  <cp:lastModifiedBy>tabita sugubeata</cp:lastModifiedBy>
  <cp:revision>4</cp:revision>
  <dcterms:created xsi:type="dcterms:W3CDTF">2020-03-31T16:15:45Z</dcterms:created>
  <dcterms:modified xsi:type="dcterms:W3CDTF">2020-05-02T19:34:16Z</dcterms:modified>
</cp:coreProperties>
</file>