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8" r:id="rId3"/>
    <p:sldId id="260" r:id="rId4"/>
    <p:sldId id="261" r:id="rId5"/>
    <p:sldId id="265" r:id="rId6"/>
    <p:sldId id="270" r:id="rId7"/>
    <p:sldId id="266" r:id="rId8"/>
    <p:sldId id="267" r:id="rId9"/>
    <p:sldId id="271" r:id="rId10"/>
    <p:sldId id="272" r:id="rId11"/>
    <p:sldId id="273"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81"/>
    <p:restoredTop sz="94701"/>
  </p:normalViewPr>
  <p:slideViewPr>
    <p:cSldViewPr snapToGrid="0">
      <p:cViewPr>
        <p:scale>
          <a:sx n="120" d="100"/>
          <a:sy n="120" d="100"/>
        </p:scale>
        <p:origin x="1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A5AA3-34ED-D041-85B2-21D5020CE7B4}" type="datetimeFigureOut">
              <a:rPr lang="en-US" smtClean="0"/>
              <a:t>4/28/25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1CED8-3B7F-F741-9386-7C896F80B4B2}" type="slidenum">
              <a:rPr lang="en-US" smtClean="0"/>
              <a:t>‹#›</a:t>
            </a:fld>
            <a:endParaRPr lang="en-US"/>
          </a:p>
        </p:txBody>
      </p:sp>
    </p:spTree>
    <p:extLst>
      <p:ext uri="{BB962C8B-B14F-4D97-AF65-F5344CB8AC3E}">
        <p14:creationId xmlns:p14="http://schemas.microsoft.com/office/powerpoint/2010/main" val="3304773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5</a:t>
            </a:fld>
            <a:endParaRPr lang="en-US"/>
          </a:p>
        </p:txBody>
      </p:sp>
    </p:spTree>
    <p:extLst>
      <p:ext uri="{BB962C8B-B14F-4D97-AF65-F5344CB8AC3E}">
        <p14:creationId xmlns:p14="http://schemas.microsoft.com/office/powerpoint/2010/main" val="666936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AE4D14-981A-7EAE-0E5C-46D5B27D26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6CC4EA-296B-81A2-0ADE-78D3F25586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9616F0-CB47-B30C-B3AB-E593FE8F5A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88E54DC-EE04-2355-D83C-0B223253CC9C}"/>
              </a:ext>
            </a:extLst>
          </p:cNvPr>
          <p:cNvSpPr>
            <a:spLocks noGrp="1"/>
          </p:cNvSpPr>
          <p:nvPr>
            <p:ph type="sldNum" sz="quarter" idx="5"/>
          </p:nvPr>
        </p:nvSpPr>
        <p:spPr/>
        <p:txBody>
          <a:bodyPr/>
          <a:lstStyle/>
          <a:p>
            <a:fld id="{A8E1CED8-3B7F-F741-9386-7C896F80B4B2}" type="slidenum">
              <a:rPr lang="en-US" smtClean="0"/>
              <a:t>6</a:t>
            </a:fld>
            <a:endParaRPr lang="en-US"/>
          </a:p>
        </p:txBody>
      </p:sp>
    </p:spTree>
    <p:extLst>
      <p:ext uri="{BB962C8B-B14F-4D97-AF65-F5344CB8AC3E}">
        <p14:creationId xmlns:p14="http://schemas.microsoft.com/office/powerpoint/2010/main" val="3554186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12</a:t>
            </a:fld>
            <a:endParaRPr lang="en-US"/>
          </a:p>
        </p:txBody>
      </p:sp>
    </p:spTree>
    <p:extLst>
      <p:ext uri="{BB962C8B-B14F-4D97-AF65-F5344CB8AC3E}">
        <p14:creationId xmlns:p14="http://schemas.microsoft.com/office/powerpoint/2010/main" val="3037657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4/28/25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4/28/25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4/28/25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4/28/25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4/28/25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4/28/25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4/28/25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4/28/25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4/28/25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4/28/25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4/28/25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4/28/25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4/28/25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4/28/25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4/28/25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4/28/25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4/28/25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4/28/25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F20F-B09E-6B51-312D-A149EBD7429B}"/>
              </a:ext>
            </a:extLst>
          </p:cNvPr>
          <p:cNvSpPr>
            <a:spLocks noGrp="1"/>
          </p:cNvSpPr>
          <p:nvPr>
            <p:ph type="ctrTitle"/>
          </p:nvPr>
        </p:nvSpPr>
        <p:spPr/>
        <p:txBody>
          <a:bodyPr/>
          <a:lstStyle/>
          <a:p>
            <a:r>
              <a:rPr lang="en-US" dirty="0"/>
              <a:t>Advanced Application of Employment Law</a:t>
            </a:r>
            <a:br>
              <a:rPr lang="en-US" dirty="0"/>
            </a:br>
            <a:endParaRPr lang="en-US" dirty="0"/>
          </a:p>
        </p:txBody>
      </p:sp>
      <p:sp>
        <p:nvSpPr>
          <p:cNvPr id="3" name="Subtitle 2">
            <a:extLst>
              <a:ext uri="{FF2B5EF4-FFF2-40B4-BE49-F238E27FC236}">
                <a16:creationId xmlns:a16="http://schemas.microsoft.com/office/drawing/2014/main" id="{4FD89F51-769F-5F95-812C-0283A56732D1}"/>
              </a:ext>
            </a:extLst>
          </p:cNvPr>
          <p:cNvSpPr>
            <a:spLocks noGrp="1"/>
          </p:cNvSpPr>
          <p:nvPr>
            <p:ph type="subTitle" idx="1"/>
          </p:nvPr>
        </p:nvSpPr>
        <p:spPr/>
        <p:txBody>
          <a:bodyPr/>
          <a:lstStyle/>
          <a:p>
            <a:pPr algn="r"/>
            <a:r>
              <a:rPr lang="en-US" b="1" dirty="0"/>
              <a:t>Bethan </a:t>
            </a:r>
            <a:r>
              <a:rPr lang="en-US" b="1" dirty="0" err="1"/>
              <a:t>southcombe</a:t>
            </a:r>
            <a:endParaRPr lang="en-US" b="1" dirty="0"/>
          </a:p>
        </p:txBody>
      </p:sp>
    </p:spTree>
    <p:extLst>
      <p:ext uri="{BB962C8B-B14F-4D97-AF65-F5344CB8AC3E}">
        <p14:creationId xmlns:p14="http://schemas.microsoft.com/office/powerpoint/2010/main" val="1778714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7F977-4F92-9157-3C07-CB774C2D2B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26C797-7537-29E8-8B55-34EC1B4B786D}"/>
              </a:ext>
            </a:extLst>
          </p:cNvPr>
          <p:cNvSpPr>
            <a:spLocks noGrp="1"/>
          </p:cNvSpPr>
          <p:nvPr>
            <p:ph type="ctrTitle"/>
          </p:nvPr>
        </p:nvSpPr>
        <p:spPr/>
        <p:txBody>
          <a:bodyPr/>
          <a:lstStyle/>
          <a:p>
            <a:r>
              <a:rPr lang="en-US" dirty="0"/>
              <a:t>Whistleblowing</a:t>
            </a:r>
            <a:br>
              <a:rPr lang="en-US" dirty="0"/>
            </a:br>
            <a:r>
              <a:rPr lang="en-US" dirty="0"/>
              <a:t> </a:t>
            </a:r>
          </a:p>
        </p:txBody>
      </p:sp>
      <p:sp>
        <p:nvSpPr>
          <p:cNvPr id="3" name="Subtitle 2">
            <a:extLst>
              <a:ext uri="{FF2B5EF4-FFF2-40B4-BE49-F238E27FC236}">
                <a16:creationId xmlns:a16="http://schemas.microsoft.com/office/drawing/2014/main" id="{97C31CA8-84A2-713C-1832-E346A71CA1B4}"/>
              </a:ext>
            </a:extLst>
          </p:cNvPr>
          <p:cNvSpPr>
            <a:spLocks noGrp="1"/>
          </p:cNvSpPr>
          <p:nvPr>
            <p:ph type="subTitle" idx="1"/>
          </p:nvPr>
        </p:nvSpPr>
        <p:spPr/>
        <p:txBody>
          <a:bodyPr/>
          <a:lstStyle/>
          <a:p>
            <a:r>
              <a:rPr lang="en-US" b="1" dirty="0"/>
              <a:t>29</a:t>
            </a:r>
            <a:r>
              <a:rPr lang="en-US" b="1" baseline="30000" dirty="0"/>
              <a:t>th</a:t>
            </a:r>
            <a:r>
              <a:rPr lang="en-US" b="1" dirty="0"/>
              <a:t> APRIL 2025                                                               Bethan </a:t>
            </a:r>
            <a:r>
              <a:rPr lang="en-US" b="1" dirty="0" err="1"/>
              <a:t>southcombe</a:t>
            </a:r>
            <a:endParaRPr lang="en-US" b="1" dirty="0"/>
          </a:p>
        </p:txBody>
      </p:sp>
    </p:spTree>
    <p:extLst>
      <p:ext uri="{BB962C8B-B14F-4D97-AF65-F5344CB8AC3E}">
        <p14:creationId xmlns:p14="http://schemas.microsoft.com/office/powerpoint/2010/main" val="216749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EA18-F38E-D3B2-EEEE-5D4889E4E990}"/>
              </a:ext>
            </a:extLst>
          </p:cNvPr>
          <p:cNvSpPr>
            <a:spLocks noGrp="1"/>
          </p:cNvSpPr>
          <p:nvPr>
            <p:ph type="title"/>
          </p:nvPr>
        </p:nvSpPr>
        <p:spPr/>
        <p:txBody>
          <a:bodyPr/>
          <a:lstStyle/>
          <a:p>
            <a:r>
              <a:rPr lang="en-US" dirty="0"/>
              <a:t>Legislation   </a:t>
            </a:r>
          </a:p>
        </p:txBody>
      </p:sp>
      <p:sp>
        <p:nvSpPr>
          <p:cNvPr id="3" name="Content Placeholder 2">
            <a:extLst>
              <a:ext uri="{FF2B5EF4-FFF2-40B4-BE49-F238E27FC236}">
                <a16:creationId xmlns:a16="http://schemas.microsoft.com/office/drawing/2014/main" id="{3CB6DD9E-F7B0-062F-4C20-B8CCA12A0A69}"/>
              </a:ext>
            </a:extLst>
          </p:cNvPr>
          <p:cNvSpPr>
            <a:spLocks noGrp="1"/>
          </p:cNvSpPr>
          <p:nvPr>
            <p:ph idx="1"/>
          </p:nvPr>
        </p:nvSpPr>
        <p:spPr>
          <a:xfrm>
            <a:off x="1154954" y="2603499"/>
            <a:ext cx="8825659" cy="3559175"/>
          </a:xfrm>
        </p:spPr>
        <p:txBody>
          <a:bodyPr>
            <a:normAutofit/>
          </a:bodyPr>
          <a:lstStyle/>
          <a:p>
            <a:pPr>
              <a:spcAft>
                <a:spcPts val="750"/>
              </a:spcAft>
            </a:pPr>
            <a:r>
              <a:rPr lang="en-GB" sz="1900" dirty="0">
                <a:solidFill>
                  <a:schemeClr val="tx1"/>
                </a:solidFill>
              </a:rPr>
              <a:t>Employment Rights Act 1996 as amended by</a:t>
            </a:r>
          </a:p>
          <a:p>
            <a:pPr>
              <a:spcAft>
                <a:spcPts val="750"/>
              </a:spcAft>
            </a:pPr>
            <a:r>
              <a:rPr lang="en-GB" sz="1900" dirty="0">
                <a:solidFill>
                  <a:schemeClr val="tx1"/>
                </a:solidFill>
                <a:effectLst/>
              </a:rPr>
              <a:t>Public Interest Disclosure Act 1998 (PIDA 1998)</a:t>
            </a:r>
          </a:p>
          <a:p>
            <a:pPr>
              <a:spcAft>
                <a:spcPts val="750"/>
              </a:spcAft>
            </a:pPr>
            <a:r>
              <a:rPr lang="en-GB" sz="1900" dirty="0">
                <a:solidFill>
                  <a:schemeClr val="tx1"/>
                </a:solidFill>
              </a:rPr>
              <a:t>Also, protection in contract, common law and tort</a:t>
            </a:r>
          </a:p>
          <a:p>
            <a:pPr>
              <a:spcAft>
                <a:spcPts val="750"/>
              </a:spcAft>
            </a:pPr>
            <a:endParaRPr lang="en-GB" sz="4800" b="1" dirty="0">
              <a:solidFill>
                <a:srgbClr val="7030A0"/>
              </a:solidFill>
              <a:effectLst/>
            </a:endParaRPr>
          </a:p>
          <a:p>
            <a:pPr>
              <a:spcAft>
                <a:spcPts val="750"/>
              </a:spcAft>
            </a:pPr>
            <a:endParaRPr lang="en-GB" sz="4800" dirty="0">
              <a:solidFill>
                <a:srgbClr val="000000"/>
              </a:solidFill>
              <a:effectLst/>
            </a:endParaRPr>
          </a:p>
          <a:p>
            <a:pPr marL="0" indent="0">
              <a:buNone/>
            </a:pPr>
            <a:endParaRPr lang="en-US" sz="5600" dirty="0"/>
          </a:p>
          <a:p>
            <a:endParaRPr lang="en-US" dirty="0"/>
          </a:p>
        </p:txBody>
      </p:sp>
    </p:spTree>
    <p:extLst>
      <p:ext uri="{BB962C8B-B14F-4D97-AF65-F5344CB8AC3E}">
        <p14:creationId xmlns:p14="http://schemas.microsoft.com/office/powerpoint/2010/main" val="2041838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F41CD5-636D-1791-BF6B-B762923657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0E5143-2024-B171-F2B0-E1CE07AD6A50}"/>
              </a:ext>
            </a:extLst>
          </p:cNvPr>
          <p:cNvSpPr>
            <a:spLocks noGrp="1"/>
          </p:cNvSpPr>
          <p:nvPr>
            <p:ph type="title"/>
          </p:nvPr>
        </p:nvSpPr>
        <p:spPr/>
        <p:txBody>
          <a:bodyPr/>
          <a:lstStyle/>
          <a:p>
            <a:r>
              <a:rPr lang="en-US" dirty="0"/>
              <a:t>Whistleblower protection under ERA 1996 </a:t>
            </a:r>
          </a:p>
        </p:txBody>
      </p:sp>
      <p:sp>
        <p:nvSpPr>
          <p:cNvPr id="3" name="Content Placeholder 2">
            <a:extLst>
              <a:ext uri="{FF2B5EF4-FFF2-40B4-BE49-F238E27FC236}">
                <a16:creationId xmlns:a16="http://schemas.microsoft.com/office/drawing/2014/main" id="{E7FE9991-6222-1142-5AB1-1DB4DE82D579}"/>
              </a:ext>
            </a:extLst>
          </p:cNvPr>
          <p:cNvSpPr>
            <a:spLocks noGrp="1"/>
          </p:cNvSpPr>
          <p:nvPr>
            <p:ph idx="1"/>
          </p:nvPr>
        </p:nvSpPr>
        <p:spPr>
          <a:xfrm>
            <a:off x="1154954" y="2603499"/>
            <a:ext cx="8825659" cy="3559175"/>
          </a:xfrm>
        </p:spPr>
        <p:txBody>
          <a:bodyPr>
            <a:normAutofit/>
          </a:bodyPr>
          <a:lstStyle/>
          <a:p>
            <a:pPr>
              <a:spcAft>
                <a:spcPts val="750"/>
              </a:spcAft>
            </a:pPr>
            <a:r>
              <a:rPr lang="en-GB" sz="1600" dirty="0">
                <a:solidFill>
                  <a:schemeClr val="tx1"/>
                </a:solidFill>
              </a:rPr>
              <a:t>There are two levels of protection for whistleblowers</a:t>
            </a:r>
            <a:endParaRPr lang="en-GB" sz="1600" dirty="0">
              <a:solidFill>
                <a:schemeClr val="tx1"/>
              </a:solidFill>
              <a:effectLst/>
            </a:endParaRPr>
          </a:p>
          <a:p>
            <a:pPr lvl="1">
              <a:spcAft>
                <a:spcPts val="750"/>
              </a:spcAft>
            </a:pPr>
            <a:r>
              <a:rPr lang="en-GB" sz="1400" dirty="0">
                <a:solidFill>
                  <a:schemeClr val="tx1"/>
                </a:solidFill>
              </a:rPr>
              <a:t>The dismissal of an </a:t>
            </a:r>
            <a:r>
              <a:rPr lang="en-GB" sz="1400" b="1" dirty="0">
                <a:solidFill>
                  <a:srgbClr val="7030A0"/>
                </a:solidFill>
              </a:rPr>
              <a:t>employee</a:t>
            </a:r>
            <a:r>
              <a:rPr lang="en-GB" sz="1400" dirty="0">
                <a:solidFill>
                  <a:schemeClr val="tx1"/>
                </a:solidFill>
              </a:rPr>
              <a:t> will be automatically unfair if the reason, or the principal reason, for their dismissal is that they have made a “protected disclosure” (s103A ERA 1996)</a:t>
            </a:r>
          </a:p>
          <a:p>
            <a:pPr lvl="1">
              <a:spcAft>
                <a:spcPts val="750"/>
              </a:spcAft>
            </a:pPr>
            <a:r>
              <a:rPr lang="en-GB" sz="1400" b="1" dirty="0">
                <a:solidFill>
                  <a:srgbClr val="7030A0"/>
                </a:solidFill>
              </a:rPr>
              <a:t>Workers</a:t>
            </a:r>
            <a:r>
              <a:rPr lang="en-GB" sz="1400" dirty="0">
                <a:solidFill>
                  <a:schemeClr val="tx1"/>
                </a:solidFill>
              </a:rPr>
              <a:t> are also protected from being subjected to any detriment on the ground that they have made a protected disclosure (s47B ERA 1996)</a:t>
            </a:r>
          </a:p>
          <a:p>
            <a:pPr>
              <a:spcAft>
                <a:spcPts val="750"/>
              </a:spcAft>
            </a:pPr>
            <a:endParaRPr lang="en-GB" sz="1600" dirty="0">
              <a:solidFill>
                <a:schemeClr val="tx1"/>
              </a:solidFill>
            </a:endParaRPr>
          </a:p>
          <a:p>
            <a:pPr marL="0" indent="0">
              <a:spcAft>
                <a:spcPts val="750"/>
              </a:spcAft>
              <a:buNone/>
            </a:pPr>
            <a:endParaRPr lang="en-GB" sz="1600" dirty="0">
              <a:solidFill>
                <a:schemeClr val="tx1"/>
              </a:solidFill>
              <a:effectLst/>
            </a:endParaRPr>
          </a:p>
          <a:p>
            <a:pPr>
              <a:spcAft>
                <a:spcPts val="750"/>
              </a:spcAft>
            </a:pPr>
            <a:endParaRPr lang="en-GB" sz="4800" dirty="0">
              <a:solidFill>
                <a:srgbClr val="000000"/>
              </a:solidFill>
              <a:effectLst/>
            </a:endParaRPr>
          </a:p>
          <a:p>
            <a:pPr marL="0" indent="0">
              <a:buNone/>
            </a:pPr>
            <a:endParaRPr lang="en-US" sz="5600" dirty="0"/>
          </a:p>
          <a:p>
            <a:endParaRPr lang="en-US" dirty="0"/>
          </a:p>
        </p:txBody>
      </p:sp>
    </p:spTree>
    <p:extLst>
      <p:ext uri="{BB962C8B-B14F-4D97-AF65-F5344CB8AC3E}">
        <p14:creationId xmlns:p14="http://schemas.microsoft.com/office/powerpoint/2010/main" val="2267514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3331B-9CFD-6931-585D-BFEEA1DF65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3ADF30-5586-63C6-8922-54A788671599}"/>
              </a:ext>
            </a:extLst>
          </p:cNvPr>
          <p:cNvSpPr>
            <a:spLocks noGrp="1"/>
          </p:cNvSpPr>
          <p:nvPr>
            <p:ph type="title"/>
          </p:nvPr>
        </p:nvSpPr>
        <p:spPr/>
        <p:txBody>
          <a:bodyPr/>
          <a:lstStyle/>
          <a:p>
            <a:r>
              <a:rPr lang="en-US" dirty="0"/>
              <a:t>Do they qualify for protection? </a:t>
            </a:r>
          </a:p>
        </p:txBody>
      </p:sp>
      <p:sp>
        <p:nvSpPr>
          <p:cNvPr id="3" name="Content Placeholder 2">
            <a:extLst>
              <a:ext uri="{FF2B5EF4-FFF2-40B4-BE49-F238E27FC236}">
                <a16:creationId xmlns:a16="http://schemas.microsoft.com/office/drawing/2014/main" id="{ABD95BB8-E04C-A506-5B54-217599FA8788}"/>
              </a:ext>
            </a:extLst>
          </p:cNvPr>
          <p:cNvSpPr>
            <a:spLocks noGrp="1"/>
          </p:cNvSpPr>
          <p:nvPr>
            <p:ph idx="1"/>
          </p:nvPr>
        </p:nvSpPr>
        <p:spPr>
          <a:xfrm>
            <a:off x="1154954" y="2603499"/>
            <a:ext cx="8825659" cy="3559175"/>
          </a:xfrm>
        </p:spPr>
        <p:txBody>
          <a:bodyPr>
            <a:normAutofit fontScale="55000" lnSpcReduction="20000"/>
          </a:bodyPr>
          <a:lstStyle/>
          <a:p>
            <a:pPr>
              <a:spcAft>
                <a:spcPts val="750"/>
              </a:spcAft>
            </a:pPr>
            <a:r>
              <a:rPr lang="en-GB" sz="1500" dirty="0">
                <a:solidFill>
                  <a:schemeClr val="tx1"/>
                </a:solidFill>
              </a:rPr>
              <a:t>Have they made a qualifying disclosure?</a:t>
            </a:r>
          </a:p>
          <a:p>
            <a:pPr lvl="1">
              <a:spcAft>
                <a:spcPts val="750"/>
              </a:spcAft>
            </a:pPr>
            <a:r>
              <a:rPr lang="en-GB" sz="1500" b="1" dirty="0">
                <a:solidFill>
                  <a:srgbClr val="7030A0"/>
                </a:solidFill>
              </a:rPr>
              <a:t>Disclosure of information.  </a:t>
            </a:r>
            <a:r>
              <a:rPr lang="en-GB" sz="1500" dirty="0">
                <a:solidFill>
                  <a:schemeClr val="tx1"/>
                </a:solidFill>
              </a:rPr>
              <a:t>They  must make a disclosure of information.  Merley gathering evidence or threatening to make a disclosure is not sufficient</a:t>
            </a:r>
          </a:p>
          <a:p>
            <a:pPr lvl="1">
              <a:spcAft>
                <a:spcPts val="750"/>
              </a:spcAft>
            </a:pPr>
            <a:r>
              <a:rPr lang="en-GB" sz="1500" b="1" dirty="0">
                <a:solidFill>
                  <a:srgbClr val="7030A0"/>
                </a:solidFill>
              </a:rPr>
              <a:t>Subject matter of disclosure.  </a:t>
            </a:r>
            <a:r>
              <a:rPr lang="en-GB" sz="1500" dirty="0">
                <a:solidFill>
                  <a:schemeClr val="tx1"/>
                </a:solidFill>
              </a:rPr>
              <a:t>The information must relate to one of six listed types of failure, wrongdoing or malpractice </a:t>
            </a:r>
          </a:p>
          <a:p>
            <a:pPr marL="457200" lvl="1" indent="0">
              <a:spcAft>
                <a:spcPts val="750"/>
              </a:spcAft>
              <a:buNone/>
            </a:pPr>
            <a:r>
              <a:rPr lang="en-GB" sz="1500" dirty="0">
                <a:solidFill>
                  <a:schemeClr val="tx1"/>
                </a:solidFill>
              </a:rPr>
              <a:t>	1. Criminal offences</a:t>
            </a:r>
          </a:p>
          <a:p>
            <a:pPr marL="457200" lvl="1" indent="0">
              <a:spcAft>
                <a:spcPts val="750"/>
              </a:spcAft>
              <a:buNone/>
            </a:pPr>
            <a:r>
              <a:rPr lang="en-GB" sz="1500" dirty="0">
                <a:solidFill>
                  <a:schemeClr val="tx1"/>
                </a:solidFill>
              </a:rPr>
              <a:t>	2. Breach of any legal obligation</a:t>
            </a:r>
          </a:p>
          <a:p>
            <a:pPr marL="457200" lvl="1" indent="0">
              <a:spcAft>
                <a:spcPts val="750"/>
              </a:spcAft>
              <a:buNone/>
            </a:pPr>
            <a:r>
              <a:rPr lang="en-GB" sz="1500" dirty="0">
                <a:solidFill>
                  <a:schemeClr val="tx1"/>
                </a:solidFill>
              </a:rPr>
              <a:t>	3. Miscarriages of justice </a:t>
            </a:r>
          </a:p>
          <a:p>
            <a:pPr marL="457200" lvl="1" indent="0">
              <a:spcAft>
                <a:spcPts val="750"/>
              </a:spcAft>
              <a:buNone/>
            </a:pPr>
            <a:r>
              <a:rPr lang="en-GB" sz="1500" dirty="0">
                <a:solidFill>
                  <a:schemeClr val="tx1"/>
                </a:solidFill>
              </a:rPr>
              <a:t>	4. Danger to health and safety of any individual </a:t>
            </a:r>
          </a:p>
          <a:p>
            <a:pPr marL="457200" lvl="1" indent="0">
              <a:spcAft>
                <a:spcPts val="750"/>
              </a:spcAft>
              <a:buNone/>
            </a:pPr>
            <a:r>
              <a:rPr lang="en-GB" sz="1500" dirty="0">
                <a:solidFill>
                  <a:schemeClr val="tx1"/>
                </a:solidFill>
              </a:rPr>
              <a:t>	5. Damage to the environment  </a:t>
            </a:r>
          </a:p>
          <a:p>
            <a:pPr marL="457200" lvl="1" indent="0">
              <a:spcAft>
                <a:spcPts val="750"/>
              </a:spcAft>
              <a:buNone/>
            </a:pPr>
            <a:r>
              <a:rPr lang="en-GB" sz="1500" dirty="0">
                <a:solidFill>
                  <a:schemeClr val="tx1"/>
                </a:solidFill>
              </a:rPr>
              <a:t>	6. The deliberate concealing of information about any of he above </a:t>
            </a:r>
          </a:p>
          <a:p>
            <a:pPr lvl="1">
              <a:spcAft>
                <a:spcPts val="750"/>
              </a:spcAft>
            </a:pPr>
            <a:r>
              <a:rPr lang="en-GB" sz="1500" b="1" dirty="0">
                <a:solidFill>
                  <a:srgbClr val="7030A0"/>
                </a:solidFill>
              </a:rPr>
              <a:t>Reasonable belief.  </a:t>
            </a:r>
            <a:r>
              <a:rPr lang="en-GB" sz="1500" dirty="0">
                <a:solidFill>
                  <a:schemeClr val="tx1"/>
                </a:solidFill>
              </a:rPr>
              <a:t>The worker must have a reasonable belief that the information tends to who one of the relevant failures</a:t>
            </a:r>
          </a:p>
          <a:p>
            <a:pPr lvl="1">
              <a:spcAft>
                <a:spcPts val="750"/>
              </a:spcAft>
            </a:pPr>
            <a:r>
              <a:rPr lang="en-GB" sz="1500" b="1" dirty="0">
                <a:solidFill>
                  <a:srgbClr val="7030A0"/>
                </a:solidFill>
              </a:rPr>
              <a:t>In the public interest.  </a:t>
            </a:r>
            <a:r>
              <a:rPr lang="en-GB" sz="1500" dirty="0">
                <a:solidFill>
                  <a:schemeClr val="tx1"/>
                </a:solidFill>
              </a:rPr>
              <a:t>They must have a reasonable belief that the disclosure is in the public interest </a:t>
            </a:r>
          </a:p>
          <a:p>
            <a:pPr>
              <a:spcAft>
                <a:spcPts val="750"/>
              </a:spcAft>
            </a:pPr>
            <a:endParaRPr lang="en-GB" sz="2000" dirty="0">
              <a:solidFill>
                <a:schemeClr val="tx1"/>
              </a:solidFill>
            </a:endParaRPr>
          </a:p>
          <a:p>
            <a:pPr>
              <a:spcAft>
                <a:spcPts val="750"/>
              </a:spcAft>
            </a:pPr>
            <a:endParaRPr lang="en-GB" sz="4800" dirty="0">
              <a:solidFill>
                <a:srgbClr val="000000"/>
              </a:solidFill>
              <a:effectLst/>
            </a:endParaRPr>
          </a:p>
          <a:p>
            <a:pPr marL="0" indent="0">
              <a:buNone/>
            </a:pPr>
            <a:endParaRPr lang="en-US" sz="5600" dirty="0"/>
          </a:p>
          <a:p>
            <a:endParaRPr lang="en-US" dirty="0"/>
          </a:p>
        </p:txBody>
      </p:sp>
    </p:spTree>
    <p:extLst>
      <p:ext uri="{BB962C8B-B14F-4D97-AF65-F5344CB8AC3E}">
        <p14:creationId xmlns:p14="http://schemas.microsoft.com/office/powerpoint/2010/main" val="4243671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283FA-C7EB-1210-76AE-C2E412F35C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C0B986-DE5A-3C4D-1F39-2421A772412E}"/>
              </a:ext>
            </a:extLst>
          </p:cNvPr>
          <p:cNvSpPr>
            <a:spLocks noGrp="1"/>
          </p:cNvSpPr>
          <p:nvPr>
            <p:ph type="title"/>
          </p:nvPr>
        </p:nvSpPr>
        <p:spPr/>
        <p:txBody>
          <a:bodyPr/>
          <a:lstStyle/>
          <a:p>
            <a:r>
              <a:rPr lang="en-US" dirty="0"/>
              <a:t>Do they qualify for protection? </a:t>
            </a:r>
          </a:p>
        </p:txBody>
      </p:sp>
      <p:sp>
        <p:nvSpPr>
          <p:cNvPr id="3" name="Content Placeholder 2">
            <a:extLst>
              <a:ext uri="{FF2B5EF4-FFF2-40B4-BE49-F238E27FC236}">
                <a16:creationId xmlns:a16="http://schemas.microsoft.com/office/drawing/2014/main" id="{E8C5FA20-4B7B-084A-82CC-50BAA32DA505}"/>
              </a:ext>
            </a:extLst>
          </p:cNvPr>
          <p:cNvSpPr>
            <a:spLocks noGrp="1"/>
          </p:cNvSpPr>
          <p:nvPr>
            <p:ph idx="1"/>
          </p:nvPr>
        </p:nvSpPr>
        <p:spPr>
          <a:xfrm>
            <a:off x="1154954" y="2603499"/>
            <a:ext cx="8825659" cy="3559175"/>
          </a:xfrm>
        </p:spPr>
        <p:txBody>
          <a:bodyPr>
            <a:normAutofit fontScale="92500" lnSpcReduction="20000"/>
          </a:bodyPr>
          <a:lstStyle/>
          <a:p>
            <a:pPr>
              <a:spcAft>
                <a:spcPts val="750"/>
              </a:spcAft>
            </a:pPr>
            <a:r>
              <a:rPr lang="en-GB" sz="1400" dirty="0">
                <a:solidFill>
                  <a:schemeClr val="tx1"/>
                </a:solidFill>
              </a:rPr>
              <a:t>Is the qualifying disclosure protected?  Who have they made the disclosure too?</a:t>
            </a:r>
          </a:p>
          <a:p>
            <a:pPr>
              <a:spcAft>
                <a:spcPts val="750"/>
              </a:spcAft>
            </a:pPr>
            <a:r>
              <a:rPr lang="en-GB" sz="1400" dirty="0">
                <a:solidFill>
                  <a:schemeClr val="tx1"/>
                </a:solidFill>
              </a:rPr>
              <a:t>To be a protected disclosure, it must be made to one of the categories of people listed (s43C to 43H ERA 1996).  Protected is subject to certain conditions, which vary according to which category of person the disclosure is made to.  Those persons are:</a:t>
            </a:r>
          </a:p>
          <a:p>
            <a:pPr lvl="1">
              <a:spcAft>
                <a:spcPts val="750"/>
              </a:spcAft>
            </a:pPr>
            <a:r>
              <a:rPr lang="en-GB" sz="1200" dirty="0">
                <a:solidFill>
                  <a:schemeClr val="tx1"/>
                </a:solidFill>
              </a:rPr>
              <a:t>The worker’s employer</a:t>
            </a:r>
          </a:p>
          <a:p>
            <a:pPr lvl="1">
              <a:spcAft>
                <a:spcPts val="750"/>
              </a:spcAft>
            </a:pPr>
            <a:r>
              <a:rPr lang="en-GB" sz="1200" dirty="0">
                <a:solidFill>
                  <a:schemeClr val="tx1"/>
                </a:solidFill>
              </a:rPr>
              <a:t>The person responsible for the relevant failure</a:t>
            </a:r>
          </a:p>
          <a:p>
            <a:pPr lvl="1">
              <a:spcAft>
                <a:spcPts val="750"/>
              </a:spcAft>
            </a:pPr>
            <a:r>
              <a:rPr lang="en-GB" sz="1200" dirty="0">
                <a:solidFill>
                  <a:schemeClr val="tx1"/>
                </a:solidFill>
              </a:rPr>
              <a:t>Legal advisers</a:t>
            </a:r>
          </a:p>
          <a:p>
            <a:pPr lvl="1">
              <a:spcAft>
                <a:spcPts val="750"/>
              </a:spcAft>
            </a:pPr>
            <a:r>
              <a:rPr lang="en-GB" sz="1200" dirty="0">
                <a:solidFill>
                  <a:schemeClr val="tx1"/>
                </a:solidFill>
              </a:rPr>
              <a:t>Government ministers</a:t>
            </a:r>
          </a:p>
          <a:p>
            <a:pPr lvl="1">
              <a:spcAft>
                <a:spcPts val="750"/>
              </a:spcAft>
            </a:pPr>
            <a:r>
              <a:rPr lang="en-GB" sz="1200" dirty="0">
                <a:solidFill>
                  <a:schemeClr val="tx1"/>
                </a:solidFill>
              </a:rPr>
              <a:t>A person prescribed by an order made by the Secretary of State</a:t>
            </a:r>
          </a:p>
          <a:p>
            <a:pPr lvl="1">
              <a:spcAft>
                <a:spcPts val="750"/>
              </a:spcAft>
            </a:pPr>
            <a:r>
              <a:rPr lang="en-GB" sz="1200" dirty="0">
                <a:solidFill>
                  <a:schemeClr val="tx1"/>
                </a:solidFill>
              </a:rPr>
              <a:t>A person who is not covered by the list above provided certain conditions are met, with he conditions being varied in exceptionally serious cases </a:t>
            </a:r>
          </a:p>
          <a:p>
            <a:pPr marL="457200" lvl="1" indent="0">
              <a:spcAft>
                <a:spcPts val="750"/>
              </a:spcAft>
              <a:buNone/>
            </a:pPr>
            <a:endParaRPr lang="en-GB" sz="1400" dirty="0">
              <a:solidFill>
                <a:schemeClr val="tx1"/>
              </a:solidFill>
              <a:effectLst/>
            </a:endParaRPr>
          </a:p>
          <a:p>
            <a:pPr>
              <a:spcAft>
                <a:spcPts val="750"/>
              </a:spcAft>
            </a:pPr>
            <a:endParaRPr lang="en-GB" sz="4800" dirty="0">
              <a:solidFill>
                <a:srgbClr val="000000"/>
              </a:solidFill>
              <a:effectLst/>
            </a:endParaRPr>
          </a:p>
          <a:p>
            <a:pPr marL="0" indent="0">
              <a:buNone/>
            </a:pPr>
            <a:endParaRPr lang="en-US" sz="5600" dirty="0"/>
          </a:p>
          <a:p>
            <a:endParaRPr lang="en-US" dirty="0"/>
          </a:p>
        </p:txBody>
      </p:sp>
    </p:spTree>
    <p:extLst>
      <p:ext uri="{BB962C8B-B14F-4D97-AF65-F5344CB8AC3E}">
        <p14:creationId xmlns:p14="http://schemas.microsoft.com/office/powerpoint/2010/main" val="478396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8CEC6-AB94-5F91-9ED8-10A1963C1C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0C35E4-986E-EEF9-714E-36FF1926274A}"/>
              </a:ext>
            </a:extLst>
          </p:cNvPr>
          <p:cNvSpPr>
            <a:spLocks noGrp="1"/>
          </p:cNvSpPr>
          <p:nvPr>
            <p:ph type="title"/>
          </p:nvPr>
        </p:nvSpPr>
        <p:spPr/>
        <p:txBody>
          <a:bodyPr/>
          <a:lstStyle/>
          <a:p>
            <a:r>
              <a:rPr lang="en-US" dirty="0"/>
              <a:t>Detriment  </a:t>
            </a:r>
          </a:p>
        </p:txBody>
      </p:sp>
      <p:sp>
        <p:nvSpPr>
          <p:cNvPr id="3" name="Content Placeholder 2">
            <a:extLst>
              <a:ext uri="{FF2B5EF4-FFF2-40B4-BE49-F238E27FC236}">
                <a16:creationId xmlns:a16="http://schemas.microsoft.com/office/drawing/2014/main" id="{495E3FBF-5F89-20AB-DAAF-466CF32092EF}"/>
              </a:ext>
            </a:extLst>
          </p:cNvPr>
          <p:cNvSpPr>
            <a:spLocks noGrp="1"/>
          </p:cNvSpPr>
          <p:nvPr>
            <p:ph idx="1"/>
          </p:nvPr>
        </p:nvSpPr>
        <p:spPr>
          <a:xfrm>
            <a:off x="1154954" y="2603499"/>
            <a:ext cx="8825659" cy="3559175"/>
          </a:xfrm>
        </p:spPr>
        <p:txBody>
          <a:bodyPr>
            <a:normAutofit/>
          </a:bodyPr>
          <a:lstStyle/>
          <a:p>
            <a:pPr>
              <a:spcAft>
                <a:spcPts val="750"/>
              </a:spcAft>
            </a:pPr>
            <a:r>
              <a:rPr lang="en-GB" sz="1600" dirty="0">
                <a:solidFill>
                  <a:schemeClr val="tx1"/>
                </a:solidFill>
              </a:rPr>
              <a:t>A worker has the right not to be subjected to any detriment on the ground that “the worker has made a protected disclosure” (s47B(1) ERA 1996</a:t>
            </a:r>
          </a:p>
          <a:p>
            <a:pPr>
              <a:spcAft>
                <a:spcPts val="750"/>
              </a:spcAft>
            </a:pPr>
            <a:r>
              <a:rPr lang="en-GB" sz="1600" dirty="0">
                <a:solidFill>
                  <a:schemeClr val="tx1"/>
                </a:solidFill>
              </a:rPr>
              <a:t>If the Claimant is an employee and the detriment take the form of a dismissal (actual or constructive), the employee cannot bring a detriment claim against their employer (s47B(2)</a:t>
            </a:r>
          </a:p>
          <a:p>
            <a:pPr>
              <a:spcAft>
                <a:spcPts val="750"/>
              </a:spcAft>
            </a:pPr>
            <a:r>
              <a:rPr lang="en-GB" sz="1600" dirty="0">
                <a:solidFill>
                  <a:schemeClr val="tx1"/>
                </a:solidFill>
              </a:rPr>
              <a:t>But must instead bring an unfair dismissal claim (s103A ERA 1996) – automatic unfair dismissal</a:t>
            </a:r>
          </a:p>
          <a:p>
            <a:pPr marL="0" indent="0">
              <a:spcAft>
                <a:spcPts val="750"/>
              </a:spcAft>
              <a:buNone/>
            </a:pPr>
            <a:endParaRPr lang="en-GB" sz="1600" dirty="0">
              <a:solidFill>
                <a:schemeClr val="tx1"/>
              </a:solidFill>
              <a:effectLst/>
            </a:endParaRPr>
          </a:p>
          <a:p>
            <a:pPr>
              <a:spcAft>
                <a:spcPts val="750"/>
              </a:spcAft>
            </a:pPr>
            <a:endParaRPr lang="en-GB" sz="4800" dirty="0">
              <a:solidFill>
                <a:srgbClr val="000000"/>
              </a:solidFill>
              <a:effectLst/>
            </a:endParaRPr>
          </a:p>
          <a:p>
            <a:pPr marL="0" indent="0">
              <a:buNone/>
            </a:pPr>
            <a:endParaRPr lang="en-US" sz="5600" dirty="0"/>
          </a:p>
          <a:p>
            <a:endParaRPr lang="en-US" dirty="0"/>
          </a:p>
        </p:txBody>
      </p:sp>
    </p:spTree>
    <p:extLst>
      <p:ext uri="{BB962C8B-B14F-4D97-AF65-F5344CB8AC3E}">
        <p14:creationId xmlns:p14="http://schemas.microsoft.com/office/powerpoint/2010/main" val="3148399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C2A3AB-85AB-B19A-04CF-9B679ADEC8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085E54-8A00-1F2D-D98F-720EE9044AC7}"/>
              </a:ext>
            </a:extLst>
          </p:cNvPr>
          <p:cNvSpPr>
            <a:spLocks noGrp="1"/>
          </p:cNvSpPr>
          <p:nvPr>
            <p:ph type="title"/>
          </p:nvPr>
        </p:nvSpPr>
        <p:spPr/>
        <p:txBody>
          <a:bodyPr/>
          <a:lstStyle/>
          <a:p>
            <a:r>
              <a:rPr lang="en-US" dirty="0"/>
              <a:t>Automatic unfair dismissal</a:t>
            </a:r>
          </a:p>
        </p:txBody>
      </p:sp>
      <p:sp>
        <p:nvSpPr>
          <p:cNvPr id="3" name="Content Placeholder 2">
            <a:extLst>
              <a:ext uri="{FF2B5EF4-FFF2-40B4-BE49-F238E27FC236}">
                <a16:creationId xmlns:a16="http://schemas.microsoft.com/office/drawing/2014/main" id="{6C393C41-95EA-CF0B-CC9A-5B84E608F596}"/>
              </a:ext>
            </a:extLst>
          </p:cNvPr>
          <p:cNvSpPr>
            <a:spLocks noGrp="1"/>
          </p:cNvSpPr>
          <p:nvPr>
            <p:ph idx="1"/>
          </p:nvPr>
        </p:nvSpPr>
        <p:spPr>
          <a:xfrm>
            <a:off x="1154954" y="2603499"/>
            <a:ext cx="8825659" cy="3559175"/>
          </a:xfrm>
        </p:spPr>
        <p:txBody>
          <a:bodyPr>
            <a:normAutofit fontScale="92500" lnSpcReduction="10000"/>
          </a:bodyPr>
          <a:lstStyle/>
          <a:p>
            <a:pPr>
              <a:spcAft>
                <a:spcPts val="750"/>
              </a:spcAft>
            </a:pPr>
            <a:r>
              <a:rPr lang="en-GB" sz="1600" dirty="0">
                <a:solidFill>
                  <a:schemeClr val="tx1"/>
                </a:solidFill>
              </a:rPr>
              <a:t>Employees shall be regarded as automatically unfairly dismissed if </a:t>
            </a:r>
            <a:r>
              <a:rPr lang="en-GB" sz="1600" b="1" dirty="0">
                <a:solidFill>
                  <a:srgbClr val="7030A0"/>
                </a:solidFill>
              </a:rPr>
              <a:t>the reason or principal reason </a:t>
            </a:r>
            <a:r>
              <a:rPr lang="en-GB" sz="1600" dirty="0">
                <a:solidFill>
                  <a:schemeClr val="tx1"/>
                </a:solidFill>
              </a:rPr>
              <a:t>for the dismissal is that the employee has made a protected disclosure</a:t>
            </a:r>
          </a:p>
          <a:p>
            <a:pPr>
              <a:spcAft>
                <a:spcPts val="750"/>
              </a:spcAft>
            </a:pPr>
            <a:r>
              <a:rPr lang="en-GB" sz="1600" dirty="0">
                <a:solidFill>
                  <a:schemeClr val="tx1"/>
                </a:solidFill>
              </a:rPr>
              <a:t>If an employee was dismissed because they made a protected disclosure:</a:t>
            </a:r>
          </a:p>
          <a:p>
            <a:pPr>
              <a:spcAft>
                <a:spcPts val="750"/>
              </a:spcAft>
            </a:pPr>
            <a:r>
              <a:rPr lang="en-GB" sz="1600" dirty="0">
                <a:solidFill>
                  <a:schemeClr val="tx1"/>
                </a:solidFill>
              </a:rPr>
              <a:t>Qualifying period of service will not apply</a:t>
            </a:r>
          </a:p>
          <a:p>
            <a:pPr>
              <a:spcAft>
                <a:spcPts val="750"/>
              </a:spcAft>
            </a:pPr>
            <a:r>
              <a:rPr lang="en-GB" sz="1600" dirty="0">
                <a:solidFill>
                  <a:schemeClr val="tx1"/>
                </a:solidFill>
                <a:effectLst/>
              </a:rPr>
              <a:t>Dismissal will be automatically unfair  </a:t>
            </a:r>
          </a:p>
          <a:p>
            <a:pPr>
              <a:spcAft>
                <a:spcPts val="750"/>
              </a:spcAft>
            </a:pPr>
            <a:r>
              <a:rPr lang="en-GB" sz="1600" dirty="0">
                <a:solidFill>
                  <a:schemeClr val="tx1"/>
                </a:solidFill>
                <a:effectLst/>
              </a:rPr>
              <a:t>No cap on compensation </a:t>
            </a:r>
          </a:p>
          <a:p>
            <a:pPr>
              <a:spcAft>
                <a:spcPts val="750"/>
              </a:spcAft>
            </a:pPr>
            <a:r>
              <a:rPr lang="en-GB" sz="1600" dirty="0">
                <a:solidFill>
                  <a:schemeClr val="tx1"/>
                </a:solidFill>
                <a:effectLst/>
              </a:rPr>
              <a:t>Interim relief provision applies </a:t>
            </a:r>
          </a:p>
          <a:p>
            <a:pPr lvl="1">
              <a:spcAft>
                <a:spcPts val="750"/>
              </a:spcAft>
            </a:pPr>
            <a:r>
              <a:rPr lang="en-GB" sz="1400" dirty="0">
                <a:solidFill>
                  <a:schemeClr val="tx1"/>
                </a:solidFill>
                <a:effectLst/>
              </a:rPr>
              <a:t>Tribunal can make an order for the continuation of employment pending final determination of the case</a:t>
            </a:r>
          </a:p>
          <a:p>
            <a:pPr marL="0" indent="0">
              <a:spcAft>
                <a:spcPts val="750"/>
              </a:spcAft>
              <a:buNone/>
            </a:pPr>
            <a:endParaRPr lang="en-GB" sz="1600" dirty="0">
              <a:solidFill>
                <a:schemeClr val="tx1"/>
              </a:solidFill>
              <a:effectLst/>
            </a:endParaRPr>
          </a:p>
          <a:p>
            <a:pPr marL="0" indent="0">
              <a:spcAft>
                <a:spcPts val="750"/>
              </a:spcAft>
              <a:buNone/>
            </a:pPr>
            <a:endParaRPr lang="en-GB" sz="1600" dirty="0">
              <a:solidFill>
                <a:schemeClr val="tx1"/>
              </a:solidFill>
              <a:effectLst/>
            </a:endParaRPr>
          </a:p>
          <a:p>
            <a:pPr>
              <a:spcAft>
                <a:spcPts val="750"/>
              </a:spcAft>
            </a:pPr>
            <a:endParaRPr lang="en-GB" sz="4800" dirty="0">
              <a:solidFill>
                <a:srgbClr val="000000"/>
              </a:solidFill>
              <a:effectLst/>
            </a:endParaRPr>
          </a:p>
          <a:p>
            <a:pPr marL="0" indent="0">
              <a:buNone/>
            </a:pPr>
            <a:endParaRPr lang="en-US" sz="5600" dirty="0"/>
          </a:p>
          <a:p>
            <a:endParaRPr lang="en-US" dirty="0"/>
          </a:p>
        </p:txBody>
      </p:sp>
    </p:spTree>
    <p:extLst>
      <p:ext uri="{BB962C8B-B14F-4D97-AF65-F5344CB8AC3E}">
        <p14:creationId xmlns:p14="http://schemas.microsoft.com/office/powerpoint/2010/main" val="376409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95E66-D7A8-5092-313F-36968DAA8476}"/>
              </a:ext>
            </a:extLst>
          </p:cNvPr>
          <p:cNvSpPr>
            <a:spLocks noGrp="1"/>
          </p:cNvSpPr>
          <p:nvPr>
            <p:ph type="title"/>
          </p:nvPr>
        </p:nvSpPr>
        <p:spPr/>
        <p:txBody>
          <a:bodyPr/>
          <a:lstStyle/>
          <a:p>
            <a:r>
              <a:rPr lang="en-GB" dirty="0"/>
              <a:t>Why have a whistleblowing policy</a:t>
            </a:r>
          </a:p>
        </p:txBody>
      </p:sp>
      <p:sp>
        <p:nvSpPr>
          <p:cNvPr id="3" name="Content Placeholder 2">
            <a:extLst>
              <a:ext uri="{FF2B5EF4-FFF2-40B4-BE49-F238E27FC236}">
                <a16:creationId xmlns:a16="http://schemas.microsoft.com/office/drawing/2014/main" id="{67093671-E91E-D9B8-3CA7-7A1E10DCA110}"/>
              </a:ext>
            </a:extLst>
          </p:cNvPr>
          <p:cNvSpPr>
            <a:spLocks noGrp="1"/>
          </p:cNvSpPr>
          <p:nvPr>
            <p:ph idx="1"/>
          </p:nvPr>
        </p:nvSpPr>
        <p:spPr/>
        <p:txBody>
          <a:bodyPr/>
          <a:lstStyle/>
          <a:p>
            <a:r>
              <a:rPr lang="en-GB" dirty="0"/>
              <a:t>No obligation in legislation to have a policy</a:t>
            </a:r>
          </a:p>
          <a:p>
            <a:r>
              <a:rPr lang="en-GB" dirty="0"/>
              <a:t>The law merely requires employers to refrain from dismissing workers or subjecting them to any other detriment because they have made a protected disclosure</a:t>
            </a:r>
          </a:p>
          <a:p>
            <a:r>
              <a:rPr lang="en-GB" dirty="0"/>
              <a:t>Good practice to have a policy in place</a:t>
            </a:r>
          </a:p>
        </p:txBody>
      </p:sp>
    </p:spTree>
    <p:extLst>
      <p:ext uri="{BB962C8B-B14F-4D97-AF65-F5344CB8AC3E}">
        <p14:creationId xmlns:p14="http://schemas.microsoft.com/office/powerpoint/2010/main" val="3139792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2718-63CB-C8BE-1BD5-EE3522060AD5}"/>
              </a:ext>
            </a:extLst>
          </p:cNvPr>
          <p:cNvSpPr>
            <a:spLocks noGrp="1"/>
          </p:cNvSpPr>
          <p:nvPr>
            <p:ph type="title"/>
          </p:nvPr>
        </p:nvSpPr>
        <p:spPr/>
        <p:txBody>
          <a:bodyPr/>
          <a:lstStyle/>
          <a:p>
            <a:r>
              <a:rPr lang="en-GB" dirty="0"/>
              <a:t>Principle objectives of a whistleblowing policy and procedure should be:</a:t>
            </a:r>
          </a:p>
        </p:txBody>
      </p:sp>
      <p:sp>
        <p:nvSpPr>
          <p:cNvPr id="3" name="Content Placeholder 2">
            <a:extLst>
              <a:ext uri="{FF2B5EF4-FFF2-40B4-BE49-F238E27FC236}">
                <a16:creationId xmlns:a16="http://schemas.microsoft.com/office/drawing/2014/main" id="{A05C1066-3E46-B636-B098-020CCACB9BED}"/>
              </a:ext>
            </a:extLst>
          </p:cNvPr>
          <p:cNvSpPr>
            <a:spLocks noGrp="1"/>
          </p:cNvSpPr>
          <p:nvPr>
            <p:ph idx="1"/>
          </p:nvPr>
        </p:nvSpPr>
        <p:spPr/>
        <p:txBody>
          <a:bodyPr>
            <a:normAutofit fontScale="32500" lnSpcReduction="20000"/>
          </a:bodyPr>
          <a:lstStyle/>
          <a:p>
            <a:r>
              <a:rPr lang="en-GB" sz="5600" dirty="0">
                <a:solidFill>
                  <a:srgbClr val="181818"/>
                </a:solidFill>
                <a:effectLst/>
              </a:rPr>
              <a:t>Convey the seriousness and importance that the employer attaches to identifying and remedying wrongdoing</a:t>
            </a:r>
          </a:p>
          <a:p>
            <a:r>
              <a:rPr lang="en-GB" sz="5600" dirty="0">
                <a:solidFill>
                  <a:srgbClr val="181818"/>
                </a:solidFill>
                <a:effectLst/>
              </a:rPr>
              <a:t>Encourage and facilitate workers to raise concerns internally as soon as possible and to give them the confidence to do so</a:t>
            </a:r>
          </a:p>
          <a:p>
            <a:r>
              <a:rPr lang="en-GB" sz="5600" dirty="0">
                <a:solidFill>
                  <a:srgbClr val="181818"/>
                </a:solidFill>
                <a:effectLst/>
              </a:rPr>
              <a:t>Remind workers (often by cross-referring to other policies and codes of conduct) of the standards of behaviour expected of them</a:t>
            </a:r>
          </a:p>
          <a:p>
            <a:r>
              <a:rPr lang="en-GB" sz="5600" dirty="0">
                <a:solidFill>
                  <a:srgbClr val="181818"/>
                </a:solidFill>
                <a:effectLst/>
              </a:rPr>
              <a:t>Ensure workers know whom to approach with a concern, and to enable them to bypass the person, management level or part of the organisation to which the concern relates</a:t>
            </a:r>
          </a:p>
          <a:p>
            <a:r>
              <a:rPr lang="en-GB" sz="5600" dirty="0">
                <a:solidFill>
                  <a:srgbClr val="181818"/>
                </a:solidFill>
                <a:effectLst/>
              </a:rPr>
              <a:t>Outline the procedures for investigating disclosures and what steps might be taken if wrongdoing is uncovered</a:t>
            </a:r>
          </a:p>
          <a:p>
            <a:pPr marL="1828800" lvl="4" indent="0">
              <a:buNone/>
            </a:pPr>
            <a:r>
              <a:rPr lang="en-GB" sz="5000" dirty="0">
                <a:solidFill>
                  <a:srgbClr val="181818"/>
                </a:solidFill>
                <a:effectLst/>
              </a:rPr>
              <a:t>												</a:t>
            </a:r>
            <a:r>
              <a:rPr lang="en-GB" sz="5000" dirty="0" err="1">
                <a:solidFill>
                  <a:srgbClr val="181818"/>
                </a:solidFill>
                <a:effectLst/>
              </a:rPr>
              <a:t>cont</a:t>
            </a:r>
            <a:r>
              <a:rPr lang="en-GB" sz="5000" dirty="0">
                <a:solidFill>
                  <a:srgbClr val="181818"/>
                </a:solidFill>
                <a:effectLst/>
              </a:rPr>
              <a:t>…</a:t>
            </a:r>
          </a:p>
          <a:p>
            <a:endParaRPr lang="en-GB" dirty="0"/>
          </a:p>
        </p:txBody>
      </p:sp>
    </p:spTree>
    <p:extLst>
      <p:ext uri="{BB962C8B-B14F-4D97-AF65-F5344CB8AC3E}">
        <p14:creationId xmlns:p14="http://schemas.microsoft.com/office/powerpoint/2010/main" val="32225229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B0CB4-EAB0-7323-E9D0-833B02334F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0303ED-A518-CFEE-9421-C99BCD631C57}"/>
              </a:ext>
            </a:extLst>
          </p:cNvPr>
          <p:cNvSpPr>
            <a:spLocks noGrp="1"/>
          </p:cNvSpPr>
          <p:nvPr>
            <p:ph type="title"/>
          </p:nvPr>
        </p:nvSpPr>
        <p:spPr/>
        <p:txBody>
          <a:bodyPr/>
          <a:lstStyle/>
          <a:p>
            <a:r>
              <a:rPr lang="en-GB" dirty="0"/>
              <a:t>Principle objectives of a whistleblowing policy and procedure should be:</a:t>
            </a:r>
          </a:p>
        </p:txBody>
      </p:sp>
      <p:sp>
        <p:nvSpPr>
          <p:cNvPr id="3" name="Content Placeholder 2">
            <a:extLst>
              <a:ext uri="{FF2B5EF4-FFF2-40B4-BE49-F238E27FC236}">
                <a16:creationId xmlns:a16="http://schemas.microsoft.com/office/drawing/2014/main" id="{C47CB988-B894-2AFD-14D6-A2F3B9DA1DB6}"/>
              </a:ext>
            </a:extLst>
          </p:cNvPr>
          <p:cNvSpPr>
            <a:spLocks noGrp="1"/>
          </p:cNvSpPr>
          <p:nvPr>
            <p:ph idx="1"/>
          </p:nvPr>
        </p:nvSpPr>
        <p:spPr/>
        <p:txBody>
          <a:bodyPr>
            <a:normAutofit fontScale="40000" lnSpcReduction="20000"/>
          </a:bodyPr>
          <a:lstStyle/>
          <a:p>
            <a:pPr algn="just"/>
            <a:r>
              <a:rPr lang="en-GB" sz="5600" dirty="0">
                <a:solidFill>
                  <a:srgbClr val="181818"/>
                </a:solidFill>
                <a:effectLst/>
              </a:rPr>
              <a:t>Ensure that reports of wrongdoing are dealt with appropriately and in a timely manner</a:t>
            </a:r>
            <a:endParaRPr lang="en-GB" sz="5600" dirty="0">
              <a:solidFill>
                <a:srgbClr val="181818"/>
              </a:solidFill>
            </a:endParaRPr>
          </a:p>
          <a:p>
            <a:pPr algn="just"/>
            <a:r>
              <a:rPr lang="en-GB" sz="5600" dirty="0">
                <a:solidFill>
                  <a:srgbClr val="181818"/>
                </a:solidFill>
                <a:effectLst/>
              </a:rPr>
              <a:t>Support and protect whistleblowers by making it clear what will happen to those who victimise genuine whistleblowers or those who abuse the system by making malicious allegations</a:t>
            </a:r>
          </a:p>
          <a:p>
            <a:pPr algn="just"/>
            <a:r>
              <a:rPr lang="en-GB" sz="5600" dirty="0">
                <a:solidFill>
                  <a:srgbClr val="181818"/>
                </a:solidFill>
                <a:effectLst/>
              </a:rPr>
              <a:t>Provide access to further sources of advice and guidance on whistleblowing</a:t>
            </a:r>
          </a:p>
          <a:p>
            <a:pPr algn="just"/>
            <a:r>
              <a:rPr lang="en-GB" sz="5600" dirty="0">
                <a:solidFill>
                  <a:srgbClr val="181818"/>
                </a:solidFill>
                <a:effectLst/>
              </a:rPr>
              <a:t>Improve culture and governance</a:t>
            </a:r>
          </a:p>
          <a:p>
            <a:pPr algn="just"/>
            <a:r>
              <a:rPr lang="en-GB" sz="5600" dirty="0">
                <a:solidFill>
                  <a:srgbClr val="181818"/>
                </a:solidFill>
                <a:effectLst/>
              </a:rPr>
              <a:t>Reduce the risk of wrongdoing taking place</a:t>
            </a:r>
          </a:p>
          <a:p>
            <a:endParaRPr lang="en-GB" dirty="0"/>
          </a:p>
        </p:txBody>
      </p:sp>
    </p:spTree>
    <p:extLst>
      <p:ext uri="{BB962C8B-B14F-4D97-AF65-F5344CB8AC3E}">
        <p14:creationId xmlns:p14="http://schemas.microsoft.com/office/powerpoint/2010/main" val="790702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F436-5718-DACF-34C4-4F979C73CB2E}"/>
              </a:ext>
            </a:extLst>
          </p:cNvPr>
          <p:cNvSpPr>
            <a:spLocks noGrp="1"/>
          </p:cNvSpPr>
          <p:nvPr>
            <p:ph type="title"/>
          </p:nvPr>
        </p:nvSpPr>
        <p:spPr/>
        <p:txBody>
          <a:bodyPr/>
          <a:lstStyle/>
          <a:p>
            <a:r>
              <a:rPr lang="en-US" dirty="0"/>
              <a:t>THANK YOU FOR LISTENING</a:t>
            </a:r>
          </a:p>
        </p:txBody>
      </p:sp>
      <p:sp>
        <p:nvSpPr>
          <p:cNvPr id="4" name="Content Placeholder 3">
            <a:extLst>
              <a:ext uri="{FF2B5EF4-FFF2-40B4-BE49-F238E27FC236}">
                <a16:creationId xmlns:a16="http://schemas.microsoft.com/office/drawing/2014/main" id="{511426B2-B198-7ACF-28C7-5E833C27E62C}"/>
              </a:ext>
            </a:extLst>
          </p:cNvPr>
          <p:cNvSpPr>
            <a:spLocks noGrp="1"/>
          </p:cNvSpPr>
          <p:nvPr>
            <p:ph idx="1"/>
          </p:nvPr>
        </p:nvSpPr>
        <p:spPr>
          <a:ln>
            <a:solidFill>
              <a:schemeClr val="accent1"/>
            </a:solidFill>
          </a:ln>
        </p:spPr>
        <p:txBody>
          <a:bodyPr/>
          <a:lstStyle/>
          <a:p>
            <a:endParaRPr lang="en-US" dirty="0"/>
          </a:p>
          <a:p>
            <a:endParaRPr lang="en-US" dirty="0"/>
          </a:p>
          <a:p>
            <a:endParaRPr lang="en-US" dirty="0"/>
          </a:p>
          <a:p>
            <a:endParaRPr lang="en-US" dirty="0"/>
          </a:p>
          <a:p>
            <a:endParaRPr lang="en-US" dirty="0"/>
          </a:p>
          <a:p>
            <a:endParaRPr lang="en-US" dirty="0"/>
          </a:p>
          <a:p>
            <a:endParaRPr lang="en-US" dirty="0"/>
          </a:p>
        </p:txBody>
      </p:sp>
      <p:pic>
        <p:nvPicPr>
          <p:cNvPr id="5" name="Picture 2" descr="975 Any Questions Stock Photos - Free &amp; Royalty-Free Stock ...">
            <a:extLst>
              <a:ext uri="{FF2B5EF4-FFF2-40B4-BE49-F238E27FC236}">
                <a16:creationId xmlns:a16="http://schemas.microsoft.com/office/drawing/2014/main" id="{F0951EB5-3708-E438-DB26-0E992336FF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0074" y="2805193"/>
            <a:ext cx="3917407" cy="2635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46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1506</TotalTime>
  <Words>803</Words>
  <Application>Microsoft Macintosh PowerPoint</Application>
  <PresentationFormat>Widescreen</PresentationFormat>
  <Paragraphs>85</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Wingdings 3</vt:lpstr>
      <vt:lpstr>Ion Boardroom</vt:lpstr>
      <vt:lpstr>Advanced Application of Employment Law </vt:lpstr>
      <vt:lpstr>Whistleblowing  </vt:lpstr>
      <vt:lpstr>Legislation   </vt:lpstr>
      <vt:lpstr>Whistleblower protection under ERA 1996 </vt:lpstr>
      <vt:lpstr>Do they qualify for protection? </vt:lpstr>
      <vt:lpstr>Do they qualify for protection? </vt:lpstr>
      <vt:lpstr>Detriment  </vt:lpstr>
      <vt:lpstr>Automatic unfair dismissal</vt:lpstr>
      <vt:lpstr>Why have a whistleblowing policy</vt:lpstr>
      <vt:lpstr>Principle objectives of a whistleblowing policy and procedure should be:</vt:lpstr>
      <vt:lpstr>Principle objectives of a whistleblowing policy and procedure should be:</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Southcombe</dc:creator>
  <cp:lastModifiedBy>Bethan Southcombe</cp:lastModifiedBy>
  <cp:revision>104</cp:revision>
  <dcterms:created xsi:type="dcterms:W3CDTF">2024-11-07T21:49:00Z</dcterms:created>
  <dcterms:modified xsi:type="dcterms:W3CDTF">2025-04-28T15:46:17Z</dcterms:modified>
</cp:coreProperties>
</file>