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58" r:id="rId4"/>
    <p:sldId id="272" r:id="rId5"/>
    <p:sldId id="260" r:id="rId6"/>
    <p:sldId id="259" r:id="rId7"/>
    <p:sldId id="261" r:id="rId8"/>
    <p:sldId id="263" r:id="rId9"/>
    <p:sldId id="264" r:id="rId10"/>
    <p:sldId id="265" r:id="rId11"/>
    <p:sldId id="266" r:id="rId12"/>
    <p:sldId id="267" r:id="rId13"/>
    <p:sldId id="268" r:id="rId14"/>
    <p:sldId id="269" r:id="rId15"/>
    <p:sldId id="270" r:id="rId16"/>
    <p:sldId id="273" r:id="rId17"/>
    <p:sldId id="275" r:id="rId18"/>
    <p:sldId id="278" r:id="rId19"/>
    <p:sldId id="274" r:id="rId20"/>
    <p:sldId id="277"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6" d="100"/>
          <a:sy n="56" d="100"/>
        </p:scale>
        <p:origin x="1044" y="52"/>
      </p:cViewPr>
      <p:guideLst/>
    </p:cSldViewPr>
  </p:slideViewPr>
  <p:notesTextViewPr>
    <p:cViewPr>
      <p:scale>
        <a:sx n="1" d="1"/>
        <a:sy n="1" d="1"/>
      </p:scale>
      <p:origin x="0" y="0"/>
    </p:cViewPr>
  </p:notesTextViewPr>
  <p:sorterViewPr>
    <p:cViewPr varScale="1">
      <p:scale>
        <a:sx n="100" d="100"/>
        <a:sy n="100" d="100"/>
      </p:scale>
      <p:origin x="0" y="-69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9CB6F8D-4B52-4EBD-BFD4-4BE4C958C919}" type="datetimeFigureOut">
              <a:rPr lang="en-GB" smtClean="0"/>
              <a:t>26/10/2024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2035923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CB6F8D-4B52-4EBD-BFD4-4BE4C958C919}" type="datetimeFigureOut">
              <a:rPr lang="en-GB" smtClean="0"/>
              <a:t>26/10/2024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3458786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CB6F8D-4B52-4EBD-BFD4-4BE4C958C919}" type="datetimeFigureOut">
              <a:rPr lang="en-GB" smtClean="0"/>
              <a:t>26/10/2024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2405909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9CB6F8D-4B52-4EBD-BFD4-4BE4C958C919}" type="datetimeFigureOut">
              <a:rPr lang="en-GB" smtClean="0"/>
              <a:t>26/10/2024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152297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9CB6F8D-4B52-4EBD-BFD4-4BE4C958C919}" type="datetimeFigureOut">
              <a:rPr lang="en-GB" smtClean="0"/>
              <a:t>26/10/2024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1864054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9CB6F8D-4B52-4EBD-BFD4-4BE4C958C919}" type="datetimeFigureOut">
              <a:rPr lang="en-GB" smtClean="0"/>
              <a:t>26/10/2024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4276066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CB6F8D-4B52-4EBD-BFD4-4BE4C958C919}" type="datetimeFigureOut">
              <a:rPr lang="en-GB" smtClean="0"/>
              <a:t>26/10/2024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618214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9CB6F8D-4B52-4EBD-BFD4-4BE4C958C919}" type="datetimeFigureOut">
              <a:rPr lang="en-GB" smtClean="0"/>
              <a:t>26/10/2024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3163360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9CB6F8D-4B52-4EBD-BFD4-4BE4C958C919}" type="datetimeFigureOut">
              <a:rPr lang="en-GB" smtClean="0"/>
              <a:t>26/10/2024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99088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CB6F8D-4B52-4EBD-BFD4-4BE4C958C919}" type="datetimeFigureOut">
              <a:rPr lang="en-GB" smtClean="0"/>
              <a:t>26/10/2024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3590047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CB6F8D-4B52-4EBD-BFD4-4BE4C958C919}" type="datetimeFigureOut">
              <a:rPr lang="en-GB" smtClean="0"/>
              <a:t>26/10/2024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1506524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CB6F8D-4B52-4EBD-BFD4-4BE4C958C919}" type="datetimeFigureOut">
              <a:rPr lang="en-GB" smtClean="0"/>
              <a:t>26/10/2024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315876-62F5-4D65-819C-5505BB1F6B01}" type="slidenum">
              <a:rPr lang="en-GB" smtClean="0"/>
              <a:t>‹#›</a:t>
            </a:fld>
            <a:endParaRPr lang="en-GB"/>
          </a:p>
        </p:txBody>
      </p:sp>
    </p:spTree>
    <p:extLst>
      <p:ext uri="{BB962C8B-B14F-4D97-AF65-F5344CB8AC3E}">
        <p14:creationId xmlns:p14="http://schemas.microsoft.com/office/powerpoint/2010/main" val="28436514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legislation.gov.uk/ukpga/2010/15/contents" TargetMode="External"/><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hyperlink" Target="https://www.equalityhumanrights.com/en/equality-act-2010/what-equality-act" TargetMode="External"/><Relationship Id="rId4" Type="http://schemas.openxmlformats.org/officeDocument/2006/relationships/hyperlink" Target="https://www.gov.uk/government/publications/equality-act-guidance"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equalityhumanrights.com/en/equality-act/protected-characteristics" TargetMode="External"/><Relationship Id="rId2" Type="http://schemas.openxmlformats.org/officeDocument/2006/relationships/slideLayout" Target="../slideLayouts/slideLayout2.xml"/><Relationship Id="rId1" Type="http://schemas.openxmlformats.org/officeDocument/2006/relationships/video" Target="https://www.youtube.com/embed/VXLtKlmtrvM?feature=oembed" TargetMode="Externa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acas.org.uk/index.aspx?articleid=2064"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usatoday.com/story/news/nation-now/2017/06/01/colander-wearing-man-drivers-license-fight-matter-religious-freedom/364169001/"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RsldtV4jWA0?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99723" y="1622066"/>
            <a:ext cx="3554226" cy="2663688"/>
          </a:xfrm>
        </p:spPr>
        <p:txBody>
          <a:bodyPr anchor="b">
            <a:normAutofit/>
          </a:bodyPr>
          <a:lstStyle/>
          <a:p>
            <a:pPr algn="l"/>
            <a:r>
              <a:rPr lang="en-GB" sz="4400">
                <a:solidFill>
                  <a:schemeClr val="bg1"/>
                </a:solidFill>
              </a:rPr>
              <a:t>Equality Act 2010 </a:t>
            </a:r>
          </a:p>
        </p:txBody>
      </p:sp>
      <p:sp>
        <p:nvSpPr>
          <p:cNvPr id="3" name="Subtitle 2"/>
          <p:cNvSpPr>
            <a:spLocks noGrp="1"/>
          </p:cNvSpPr>
          <p:nvPr>
            <p:ph type="subTitle" idx="1"/>
          </p:nvPr>
        </p:nvSpPr>
        <p:spPr>
          <a:xfrm>
            <a:off x="767290" y="4532243"/>
            <a:ext cx="3300457" cy="1256307"/>
          </a:xfrm>
        </p:spPr>
        <p:txBody>
          <a:bodyPr anchor="t">
            <a:normAutofit/>
          </a:bodyPr>
          <a:lstStyle/>
          <a:p>
            <a:pPr algn="l"/>
            <a:endParaRPr lang="en-GB">
              <a:solidFill>
                <a:schemeClr val="bg1"/>
              </a:solidFill>
            </a:endParaRPr>
          </a:p>
        </p:txBody>
      </p:sp>
      <p:grpSp>
        <p:nvGrpSpPr>
          <p:cNvPr id="14" name="Group 13">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5"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5" name="Picture 4">
            <a:extLst>
              <a:ext uri="{FF2B5EF4-FFF2-40B4-BE49-F238E27FC236}">
                <a16:creationId xmlns:a16="http://schemas.microsoft.com/office/drawing/2014/main" id="{A20E2A2E-9038-4E15-BF9F-7A74AD6449FB}"/>
              </a:ext>
            </a:extLst>
          </p:cNvPr>
          <p:cNvPicPr>
            <a:picLocks noChangeAspect="1"/>
          </p:cNvPicPr>
          <p:nvPr/>
        </p:nvPicPr>
        <p:blipFill>
          <a:blip r:embed="rId2"/>
          <a:stretch>
            <a:fillRect/>
          </a:stretch>
        </p:blipFill>
        <p:spPr>
          <a:xfrm rot="166957">
            <a:off x="5208104" y="975923"/>
            <a:ext cx="6472362" cy="4320301"/>
          </a:xfrm>
          <a:prstGeom prst="rect">
            <a:avLst/>
          </a:prstGeom>
        </p:spPr>
      </p:pic>
    </p:spTree>
    <p:extLst>
      <p:ext uri="{BB962C8B-B14F-4D97-AF65-F5344CB8AC3E}">
        <p14:creationId xmlns:p14="http://schemas.microsoft.com/office/powerpoint/2010/main" val="1761496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912" y="1723869"/>
            <a:ext cx="4634409" cy="2698229"/>
          </a:xfrm>
        </p:spPr>
        <p:txBody>
          <a:bodyPr>
            <a:noAutofit/>
          </a:bodyPr>
          <a:lstStyle/>
          <a:p>
            <a:r>
              <a:rPr lang="en-GB" sz="9600" dirty="0"/>
              <a:t>Equality Law </a:t>
            </a:r>
          </a:p>
        </p:txBody>
      </p:sp>
      <p:pic>
        <p:nvPicPr>
          <p:cNvPr id="6" name="Picture 5"/>
          <p:cNvPicPr>
            <a:picLocks noChangeAspect="1"/>
          </p:cNvPicPr>
          <p:nvPr/>
        </p:nvPicPr>
        <p:blipFill>
          <a:blip r:embed="rId2"/>
          <a:stretch>
            <a:fillRect/>
          </a:stretch>
        </p:blipFill>
        <p:spPr>
          <a:xfrm>
            <a:off x="6717130" y="0"/>
            <a:ext cx="4501759" cy="6768949"/>
          </a:xfrm>
          <a:prstGeom prst="rect">
            <a:avLst/>
          </a:prstGeom>
          <a:ln w="38100">
            <a:solidFill>
              <a:schemeClr val="accent1"/>
            </a:solidFill>
          </a:ln>
        </p:spPr>
      </p:pic>
      <p:sp>
        <p:nvSpPr>
          <p:cNvPr id="3" name="Slide Number Placeholder 2"/>
          <p:cNvSpPr>
            <a:spLocks noGrp="1"/>
          </p:cNvSpPr>
          <p:nvPr>
            <p:ph type="sldNum" sz="quarter" idx="12"/>
          </p:nvPr>
        </p:nvSpPr>
        <p:spPr/>
        <p:txBody>
          <a:bodyPr/>
          <a:lstStyle/>
          <a:p>
            <a:fld id="{60EFB764-85D0-4B83-A451-C4C64E1BA9BB}" type="slidenum">
              <a:rPr lang="en-GB" smtClean="0"/>
              <a:t>2</a:t>
            </a:fld>
            <a:endParaRPr lang="en-GB"/>
          </a:p>
        </p:txBody>
      </p:sp>
      <p:sp>
        <p:nvSpPr>
          <p:cNvPr id="4" name="Rectangle 3"/>
          <p:cNvSpPr/>
          <p:nvPr/>
        </p:nvSpPr>
        <p:spPr>
          <a:xfrm>
            <a:off x="567315" y="4641004"/>
            <a:ext cx="5458033" cy="369332"/>
          </a:xfrm>
          <a:prstGeom prst="rect">
            <a:avLst/>
          </a:prstGeom>
        </p:spPr>
        <p:txBody>
          <a:bodyPr wrap="none">
            <a:spAutoFit/>
          </a:bodyPr>
          <a:lstStyle/>
          <a:p>
            <a:r>
              <a:rPr lang="en-GB" dirty="0">
                <a:hlinkClick r:id="rId3"/>
              </a:rPr>
              <a:t>http://www.legislation.gov.uk/ukpga/2010/15/contents</a:t>
            </a:r>
            <a:r>
              <a:rPr lang="en-GB" dirty="0"/>
              <a:t> </a:t>
            </a:r>
          </a:p>
        </p:txBody>
      </p:sp>
      <p:sp>
        <p:nvSpPr>
          <p:cNvPr id="5" name="Rectangle 4"/>
          <p:cNvSpPr/>
          <p:nvPr/>
        </p:nvSpPr>
        <p:spPr>
          <a:xfrm>
            <a:off x="567315" y="5229242"/>
            <a:ext cx="6096000" cy="646331"/>
          </a:xfrm>
          <a:prstGeom prst="rect">
            <a:avLst/>
          </a:prstGeom>
        </p:spPr>
        <p:txBody>
          <a:bodyPr>
            <a:spAutoFit/>
          </a:bodyPr>
          <a:lstStyle/>
          <a:p>
            <a:r>
              <a:rPr lang="en-GB" dirty="0">
                <a:hlinkClick r:id="rId4"/>
              </a:rPr>
              <a:t>https://www.gov.uk/government/publications/equality-act-guidance</a:t>
            </a:r>
            <a:r>
              <a:rPr lang="en-GB" dirty="0"/>
              <a:t> </a:t>
            </a:r>
          </a:p>
        </p:txBody>
      </p:sp>
      <p:sp>
        <p:nvSpPr>
          <p:cNvPr id="7" name="Rectangle 6"/>
          <p:cNvSpPr/>
          <p:nvPr/>
        </p:nvSpPr>
        <p:spPr>
          <a:xfrm>
            <a:off x="567315" y="5892581"/>
            <a:ext cx="6096000" cy="646331"/>
          </a:xfrm>
          <a:prstGeom prst="rect">
            <a:avLst/>
          </a:prstGeom>
        </p:spPr>
        <p:txBody>
          <a:bodyPr>
            <a:spAutoFit/>
          </a:bodyPr>
          <a:lstStyle/>
          <a:p>
            <a:r>
              <a:rPr lang="en-GB" dirty="0">
                <a:hlinkClick r:id="rId5"/>
              </a:rPr>
              <a:t>https://www.equalityhumanrights.com/en/equality-act-2010/what-equality-act</a:t>
            </a:r>
            <a:r>
              <a:rPr lang="en-GB" dirty="0"/>
              <a:t> </a:t>
            </a:r>
          </a:p>
        </p:txBody>
      </p:sp>
    </p:spTree>
    <p:extLst>
      <p:ext uri="{BB962C8B-B14F-4D97-AF65-F5344CB8AC3E}">
        <p14:creationId xmlns:p14="http://schemas.microsoft.com/office/powerpoint/2010/main" val="3547289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Objectives</a:t>
            </a:r>
          </a:p>
        </p:txBody>
      </p:sp>
      <p:sp>
        <p:nvSpPr>
          <p:cNvPr id="3" name="Content Placeholder 2"/>
          <p:cNvSpPr>
            <a:spLocks noGrp="1"/>
          </p:cNvSpPr>
          <p:nvPr>
            <p:ph idx="1"/>
          </p:nvPr>
        </p:nvSpPr>
        <p:spPr>
          <a:xfrm>
            <a:off x="838200" y="2578607"/>
            <a:ext cx="10515600" cy="3598355"/>
          </a:xfrm>
        </p:spPr>
        <p:txBody>
          <a:bodyPr/>
          <a:lstStyle/>
          <a:p>
            <a:pPr marL="514350" indent="-514350">
              <a:buFont typeface="+mj-lt"/>
              <a:buAutoNum type="arabicPeriod"/>
            </a:pPr>
            <a:r>
              <a:rPr lang="en-GB" sz="3600" dirty="0"/>
              <a:t>Clarify the structure of the act</a:t>
            </a:r>
          </a:p>
          <a:p>
            <a:pPr marL="514350" indent="-514350">
              <a:buFont typeface="+mj-lt"/>
              <a:buAutoNum type="arabicPeriod"/>
            </a:pPr>
            <a:endParaRPr lang="en-GB" sz="3600" dirty="0"/>
          </a:p>
          <a:p>
            <a:pPr marL="514350" indent="-514350">
              <a:buFont typeface="+mj-lt"/>
              <a:buAutoNum type="arabicPeriod"/>
            </a:pPr>
            <a:r>
              <a:rPr lang="en-GB" sz="3600" dirty="0"/>
              <a:t>Highlight specific sections and key concepts</a:t>
            </a:r>
          </a:p>
          <a:p>
            <a:endParaRPr lang="en-GB" dirty="0"/>
          </a:p>
          <a:p>
            <a:endParaRPr lang="en-GB" dirty="0"/>
          </a:p>
        </p:txBody>
      </p:sp>
    </p:spTree>
    <p:extLst>
      <p:ext uri="{BB962C8B-B14F-4D97-AF65-F5344CB8AC3E}">
        <p14:creationId xmlns:p14="http://schemas.microsoft.com/office/powerpoint/2010/main" val="2095845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Structure of the Act</a:t>
            </a:r>
          </a:p>
        </p:txBody>
      </p:sp>
      <p:sp>
        <p:nvSpPr>
          <p:cNvPr id="3" name="Content Placeholder 2"/>
          <p:cNvSpPr>
            <a:spLocks noGrp="1"/>
          </p:cNvSpPr>
          <p:nvPr>
            <p:ph idx="1"/>
          </p:nvPr>
        </p:nvSpPr>
        <p:spPr>
          <a:xfrm>
            <a:off x="838200" y="1825625"/>
            <a:ext cx="5352288" cy="4351338"/>
          </a:xfrm>
        </p:spPr>
        <p:txBody>
          <a:bodyPr>
            <a:normAutofit/>
          </a:bodyPr>
          <a:lstStyle/>
          <a:p>
            <a:r>
              <a:rPr lang="en-GB" sz="6000" dirty="0"/>
              <a:t>16 Parts</a:t>
            </a:r>
          </a:p>
          <a:p>
            <a:r>
              <a:rPr lang="en-GB" sz="6000" dirty="0"/>
              <a:t>218 Sections</a:t>
            </a:r>
          </a:p>
          <a:p>
            <a:r>
              <a:rPr lang="en-GB" sz="6000" dirty="0"/>
              <a:t>28 Schedules</a:t>
            </a:r>
          </a:p>
        </p:txBody>
      </p:sp>
      <p:pic>
        <p:nvPicPr>
          <p:cNvPr id="4" name="Picture 3"/>
          <p:cNvPicPr>
            <a:picLocks noChangeAspect="1"/>
          </p:cNvPicPr>
          <p:nvPr/>
        </p:nvPicPr>
        <p:blipFill>
          <a:blip r:embed="rId2"/>
          <a:stretch>
            <a:fillRect/>
          </a:stretch>
        </p:blipFill>
        <p:spPr>
          <a:xfrm>
            <a:off x="7137575" y="699548"/>
            <a:ext cx="4049954" cy="5301758"/>
          </a:xfrm>
          <a:prstGeom prst="rect">
            <a:avLst/>
          </a:prstGeom>
          <a:ln w="38100">
            <a:solidFill>
              <a:schemeClr val="accent1"/>
            </a:solidFill>
          </a:ln>
        </p:spPr>
      </p:pic>
    </p:spTree>
    <p:extLst>
      <p:ext uri="{BB962C8B-B14F-4D97-AF65-F5344CB8AC3E}">
        <p14:creationId xmlns:p14="http://schemas.microsoft.com/office/powerpoint/2010/main" val="3691972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GB" sz="6000" dirty="0"/>
              <a:t>Structure of the Act</a:t>
            </a:r>
          </a:p>
        </p:txBody>
      </p:sp>
      <p:sp>
        <p:nvSpPr>
          <p:cNvPr id="9" name="Content Placeholder 8"/>
          <p:cNvSpPr>
            <a:spLocks noGrp="1"/>
          </p:cNvSpPr>
          <p:nvPr>
            <p:ph sz="half" idx="1"/>
          </p:nvPr>
        </p:nvSpPr>
        <p:spPr>
          <a:xfrm>
            <a:off x="838200" y="1825624"/>
            <a:ext cx="5144311" cy="4808639"/>
          </a:xfrm>
        </p:spPr>
        <p:txBody>
          <a:bodyPr>
            <a:normAutofit/>
          </a:bodyPr>
          <a:lstStyle/>
          <a:p>
            <a:r>
              <a:rPr lang="en-GB" dirty="0"/>
              <a:t>Part 1 Socio-economic inequality</a:t>
            </a:r>
          </a:p>
          <a:p>
            <a:r>
              <a:rPr lang="en-GB" dirty="0"/>
              <a:t>Part 2 Equality key concepts</a:t>
            </a:r>
          </a:p>
          <a:p>
            <a:r>
              <a:rPr lang="en-GB" dirty="0"/>
              <a:t>Part 3 Services</a:t>
            </a:r>
          </a:p>
          <a:p>
            <a:r>
              <a:rPr lang="en-GB" dirty="0"/>
              <a:t>Part 4 Premises</a:t>
            </a:r>
          </a:p>
          <a:p>
            <a:r>
              <a:rPr lang="en-GB" dirty="0"/>
              <a:t>Part 5 Work</a:t>
            </a:r>
          </a:p>
          <a:p>
            <a:r>
              <a:rPr lang="en-GB" dirty="0"/>
              <a:t>Part 6 Education</a:t>
            </a:r>
          </a:p>
          <a:p>
            <a:r>
              <a:rPr lang="en-GB" dirty="0"/>
              <a:t>Part 7 Associations</a:t>
            </a:r>
          </a:p>
          <a:p>
            <a:r>
              <a:rPr lang="en-GB" dirty="0"/>
              <a:t>Part 8 Prohibited conduct</a:t>
            </a:r>
          </a:p>
        </p:txBody>
      </p:sp>
      <p:sp>
        <p:nvSpPr>
          <p:cNvPr id="10" name="Content Placeholder 9"/>
          <p:cNvSpPr>
            <a:spLocks noGrp="1"/>
          </p:cNvSpPr>
          <p:nvPr>
            <p:ph sz="half" idx="2"/>
          </p:nvPr>
        </p:nvSpPr>
        <p:spPr>
          <a:xfrm>
            <a:off x="6172199" y="1825625"/>
            <a:ext cx="5909553" cy="4896188"/>
          </a:xfrm>
        </p:spPr>
        <p:txBody>
          <a:bodyPr>
            <a:normAutofit/>
          </a:bodyPr>
          <a:lstStyle/>
          <a:p>
            <a:r>
              <a:rPr lang="en-GB" dirty="0"/>
              <a:t>Part 9 Enforcement</a:t>
            </a:r>
          </a:p>
          <a:p>
            <a:r>
              <a:rPr lang="en-GB" dirty="0"/>
              <a:t>Part 10 Contracts</a:t>
            </a:r>
          </a:p>
          <a:p>
            <a:r>
              <a:rPr lang="en-GB" dirty="0"/>
              <a:t>Part 11 Advancement of equality</a:t>
            </a:r>
          </a:p>
          <a:p>
            <a:r>
              <a:rPr lang="en-GB" dirty="0"/>
              <a:t>Part 12 Disabled persons: transport</a:t>
            </a:r>
          </a:p>
          <a:p>
            <a:r>
              <a:rPr lang="en-GB" dirty="0"/>
              <a:t>Part 13 Disability: </a:t>
            </a:r>
            <a:r>
              <a:rPr lang="en-GB" dirty="0" err="1"/>
              <a:t>misc</a:t>
            </a:r>
            <a:endParaRPr lang="en-GB" dirty="0"/>
          </a:p>
          <a:p>
            <a:r>
              <a:rPr lang="en-GB" dirty="0"/>
              <a:t>Part 14 General exceptions</a:t>
            </a:r>
          </a:p>
          <a:p>
            <a:r>
              <a:rPr lang="en-GB" dirty="0"/>
              <a:t>Part 15 Family property</a:t>
            </a:r>
          </a:p>
          <a:p>
            <a:r>
              <a:rPr lang="en-GB" dirty="0"/>
              <a:t>Part 16 General and </a:t>
            </a:r>
            <a:r>
              <a:rPr lang="en-GB" dirty="0" err="1"/>
              <a:t>misc</a:t>
            </a:r>
            <a:endParaRPr lang="en-GB" dirty="0"/>
          </a:p>
        </p:txBody>
      </p:sp>
    </p:spTree>
    <p:extLst>
      <p:ext uri="{BB962C8B-B14F-4D97-AF65-F5344CB8AC3E}">
        <p14:creationId xmlns:p14="http://schemas.microsoft.com/office/powerpoint/2010/main" val="1023107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3345" y="1176581"/>
            <a:ext cx="5537073" cy="4921842"/>
          </a:xfrm>
          <a:prstGeom prst="rect">
            <a:avLst/>
          </a:prstGeom>
        </p:spPr>
      </p:pic>
      <p:pic>
        <p:nvPicPr>
          <p:cNvPr id="5" name="Picture 4"/>
          <p:cNvPicPr>
            <a:picLocks noChangeAspect="1"/>
          </p:cNvPicPr>
          <p:nvPr/>
        </p:nvPicPr>
        <p:blipFill>
          <a:blip r:embed="rId3"/>
          <a:stretch>
            <a:fillRect/>
          </a:stretch>
        </p:blipFill>
        <p:spPr>
          <a:xfrm>
            <a:off x="6000418" y="759577"/>
            <a:ext cx="5682595" cy="5338846"/>
          </a:xfrm>
          <a:prstGeom prst="rect">
            <a:avLst/>
          </a:prstGeom>
        </p:spPr>
      </p:pic>
    </p:spTree>
    <p:extLst>
      <p:ext uri="{BB962C8B-B14F-4D97-AF65-F5344CB8AC3E}">
        <p14:creationId xmlns:p14="http://schemas.microsoft.com/office/powerpoint/2010/main" val="1648092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C513B-E551-0084-6BE2-9473CE08D0DB}"/>
              </a:ext>
            </a:extLst>
          </p:cNvPr>
          <p:cNvSpPr>
            <a:spLocks noGrp="1"/>
          </p:cNvSpPr>
          <p:nvPr>
            <p:ph type="title"/>
          </p:nvPr>
        </p:nvSpPr>
        <p:spPr/>
        <p:txBody>
          <a:bodyPr>
            <a:normAutofit/>
          </a:bodyPr>
          <a:lstStyle/>
          <a:p>
            <a:r>
              <a:rPr lang="en-GB" sz="6000" b="1" dirty="0"/>
              <a:t>Protected Characteristics</a:t>
            </a:r>
          </a:p>
        </p:txBody>
      </p:sp>
      <p:sp>
        <p:nvSpPr>
          <p:cNvPr id="3" name="Content Placeholder 2">
            <a:extLst>
              <a:ext uri="{FF2B5EF4-FFF2-40B4-BE49-F238E27FC236}">
                <a16:creationId xmlns:a16="http://schemas.microsoft.com/office/drawing/2014/main" id="{9010FDC1-CE5B-DE17-FDD4-5F1EDD153441}"/>
              </a:ext>
            </a:extLst>
          </p:cNvPr>
          <p:cNvSpPr>
            <a:spLocks noGrp="1"/>
          </p:cNvSpPr>
          <p:nvPr>
            <p:ph idx="1"/>
          </p:nvPr>
        </p:nvSpPr>
        <p:spPr/>
        <p:txBody>
          <a:bodyPr>
            <a:normAutofit lnSpcReduction="10000"/>
          </a:bodyPr>
          <a:lstStyle/>
          <a:p>
            <a:r>
              <a:rPr lang="en-GB" dirty="0"/>
              <a:t>Age</a:t>
            </a:r>
          </a:p>
          <a:p>
            <a:r>
              <a:rPr lang="en-GB" dirty="0"/>
              <a:t>Disability</a:t>
            </a:r>
          </a:p>
          <a:p>
            <a:r>
              <a:rPr lang="en-GB" dirty="0"/>
              <a:t>Gender reassignment</a:t>
            </a:r>
          </a:p>
          <a:p>
            <a:r>
              <a:rPr lang="en-GB" dirty="0"/>
              <a:t>Marriage and civil partnership</a:t>
            </a:r>
          </a:p>
          <a:p>
            <a:r>
              <a:rPr lang="en-GB" dirty="0"/>
              <a:t>Pregnancy and maternity</a:t>
            </a:r>
          </a:p>
          <a:p>
            <a:r>
              <a:rPr lang="en-GB" dirty="0"/>
              <a:t>Race</a:t>
            </a:r>
          </a:p>
          <a:p>
            <a:r>
              <a:rPr lang="en-GB" dirty="0"/>
              <a:t>Religion or belief</a:t>
            </a:r>
          </a:p>
          <a:p>
            <a:r>
              <a:rPr lang="en-GB" dirty="0"/>
              <a:t>Sex</a:t>
            </a:r>
          </a:p>
          <a:p>
            <a:r>
              <a:rPr lang="en-GB" dirty="0"/>
              <a:t>Sexual orientation</a:t>
            </a:r>
          </a:p>
        </p:txBody>
      </p:sp>
      <p:sp>
        <p:nvSpPr>
          <p:cNvPr id="6" name="TextBox 5">
            <a:extLst>
              <a:ext uri="{FF2B5EF4-FFF2-40B4-BE49-F238E27FC236}">
                <a16:creationId xmlns:a16="http://schemas.microsoft.com/office/drawing/2014/main" id="{D4D64877-2C45-DAB2-E321-45E859B2A7D3}"/>
              </a:ext>
            </a:extLst>
          </p:cNvPr>
          <p:cNvSpPr txBox="1"/>
          <p:nvPr/>
        </p:nvSpPr>
        <p:spPr>
          <a:xfrm>
            <a:off x="1805683" y="6308209"/>
            <a:ext cx="9352908" cy="369332"/>
          </a:xfrm>
          <a:prstGeom prst="rect">
            <a:avLst/>
          </a:prstGeom>
          <a:noFill/>
        </p:spPr>
        <p:txBody>
          <a:bodyPr wrap="square">
            <a:spAutoFit/>
          </a:bodyPr>
          <a:lstStyle/>
          <a:p>
            <a:r>
              <a:rPr lang="en-GB" dirty="0">
                <a:hlinkClick r:id="rId3"/>
              </a:rPr>
              <a:t>https://www.equalityhumanrights.com/en/equality-act/protected-characteristics</a:t>
            </a:r>
            <a:r>
              <a:rPr lang="en-GB" dirty="0"/>
              <a:t> </a:t>
            </a:r>
          </a:p>
        </p:txBody>
      </p:sp>
      <p:pic>
        <p:nvPicPr>
          <p:cNvPr id="7" name="Online Media 6" title="Protected characteristics">
            <a:hlinkClick r:id="" action="ppaction://media"/>
            <a:extLst>
              <a:ext uri="{FF2B5EF4-FFF2-40B4-BE49-F238E27FC236}">
                <a16:creationId xmlns:a16="http://schemas.microsoft.com/office/drawing/2014/main" id="{0B7E46A7-EA85-6982-346C-52A4D20492FF}"/>
              </a:ext>
            </a:extLst>
          </p:cNvPr>
          <p:cNvPicPr>
            <a:picLocks noRot="1" noChangeAspect="1"/>
          </p:cNvPicPr>
          <p:nvPr>
            <a:videoFile r:link="rId1"/>
          </p:nvPr>
        </p:nvPicPr>
        <p:blipFill>
          <a:blip r:embed="rId4"/>
          <a:stretch>
            <a:fillRect/>
          </a:stretch>
        </p:blipFill>
        <p:spPr>
          <a:xfrm>
            <a:off x="5627384" y="1821934"/>
            <a:ext cx="6449412" cy="3643918"/>
          </a:xfrm>
          <a:prstGeom prst="rect">
            <a:avLst/>
          </a:prstGeom>
        </p:spPr>
      </p:pic>
    </p:spTree>
    <p:extLst>
      <p:ext uri="{BB962C8B-B14F-4D97-AF65-F5344CB8AC3E}">
        <p14:creationId xmlns:p14="http://schemas.microsoft.com/office/powerpoint/2010/main" val="1410108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 calcmode="lin" valueType="num">
                                      <p:cBhvr additive="base">
                                        <p:cTn id="5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8" end="8"/>
                                            </p:txEl>
                                          </p:spTgt>
                                        </p:tgtEl>
                                        <p:attrNameLst>
                                          <p:attrName>style.visibility</p:attrName>
                                        </p:attrNameLst>
                                      </p:cBhvr>
                                      <p:to>
                                        <p:strVal val="visible"/>
                                      </p:to>
                                    </p:set>
                                    <p:anim calcmode="lin" valueType="num">
                                      <p:cBhvr additive="base">
                                        <p:cTn id="5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61" fill="hold" display="0">
                  <p:stCondLst>
                    <p:cond delay="indefinite"/>
                  </p:stCondLst>
                </p:cTn>
                <p:tgtEl>
                  <p:spTgt spid="7"/>
                </p:tgtEl>
              </p:cMediaNode>
            </p:video>
            <p:seq concurrent="1" nextAc="seek">
              <p:cTn id="62" restart="whenNotActive" fill="hold" evtFilter="cancelBubble" nodeType="interactiveSeq">
                <p:stCondLst>
                  <p:cond evt="onClick" delay="0">
                    <p:tgtEl>
                      <p:spTgt spid="7"/>
                    </p:tgtEl>
                  </p:cond>
                </p:stCondLst>
                <p:endSync evt="end" delay="0">
                  <p:rtn val="all"/>
                </p:endSync>
                <p:childTnLst>
                  <p:par>
                    <p:cTn id="63" fill="hold">
                      <p:stCondLst>
                        <p:cond delay="0"/>
                      </p:stCondLst>
                      <p:childTnLst>
                        <p:par>
                          <p:cTn id="64" fill="hold">
                            <p:stCondLst>
                              <p:cond delay="0"/>
                            </p:stCondLst>
                            <p:childTnLst>
                              <p:par>
                                <p:cTn id="65" presetID="2" presetClass="mediacall" presetSubtype="0" fill="hold" nodeType="clickEffect">
                                  <p:stCondLst>
                                    <p:cond delay="0"/>
                                  </p:stCondLst>
                                  <p:childTnLst>
                                    <p:cmd type="call" cmd="togglePause">
                                      <p:cBhvr>
                                        <p:cTn id="66" dur="1" fill="hold"/>
                                        <p:tgtEl>
                                          <p:spTgt spid="7"/>
                                        </p:tgtEl>
                                      </p:cBhvr>
                                    </p:cmd>
                                  </p:childTnLst>
                                </p:cTn>
                              </p:par>
                            </p:childTnLst>
                          </p:cTn>
                        </p:par>
                      </p:childTnLst>
                    </p:cTn>
                  </p:par>
                </p:childTnLst>
              </p:cTn>
              <p:nextCondLst>
                <p:cond evt="onClick" delay="0">
                  <p:tgtEl>
                    <p:spTgt spid="7"/>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700" dirty="0"/>
              <a:t>Age (s.5)</a:t>
            </a:r>
            <a:endParaRPr lang="en-GB" dirty="0"/>
          </a:p>
        </p:txBody>
      </p:sp>
      <p:sp>
        <p:nvSpPr>
          <p:cNvPr id="3" name="Content Placeholder 2"/>
          <p:cNvSpPr>
            <a:spLocks noGrp="1"/>
          </p:cNvSpPr>
          <p:nvPr>
            <p:ph idx="1"/>
          </p:nvPr>
        </p:nvSpPr>
        <p:spPr/>
        <p:txBody>
          <a:bodyPr>
            <a:normAutofit/>
          </a:bodyPr>
          <a:lstStyle/>
          <a:p>
            <a:pPr marL="0" indent="0">
              <a:buNone/>
            </a:pPr>
            <a:endParaRPr lang="en-GB" dirty="0"/>
          </a:p>
          <a:p>
            <a:endParaRPr lang="en-GB" dirty="0"/>
          </a:p>
          <a:p>
            <a:endParaRPr lang="en-GB" dirty="0"/>
          </a:p>
          <a:p>
            <a:endParaRPr lang="en-GB" dirty="0"/>
          </a:p>
          <a:p>
            <a:endParaRPr lang="en-GB" dirty="0"/>
          </a:p>
        </p:txBody>
      </p:sp>
      <p:sp>
        <p:nvSpPr>
          <p:cNvPr id="4" name="Rectangle 3"/>
          <p:cNvSpPr/>
          <p:nvPr/>
        </p:nvSpPr>
        <p:spPr>
          <a:xfrm>
            <a:off x="838200" y="1825625"/>
            <a:ext cx="8112868" cy="1569660"/>
          </a:xfrm>
          <a:prstGeom prst="rect">
            <a:avLst/>
          </a:prstGeom>
        </p:spPr>
        <p:txBody>
          <a:bodyPr wrap="square">
            <a:spAutoFit/>
          </a:bodyPr>
          <a:lstStyle/>
          <a:p>
            <a:r>
              <a:rPr lang="en-GB" sz="3200" dirty="0"/>
              <a:t>a reference to a person who has a particular protected characteristic is a reference to a person of a particular age group</a:t>
            </a:r>
          </a:p>
        </p:txBody>
      </p:sp>
      <p:sp>
        <p:nvSpPr>
          <p:cNvPr id="5" name="Rectangle 4"/>
          <p:cNvSpPr/>
          <p:nvPr/>
        </p:nvSpPr>
        <p:spPr>
          <a:xfrm>
            <a:off x="3232532" y="4493736"/>
            <a:ext cx="8396914" cy="584775"/>
          </a:xfrm>
          <a:prstGeom prst="rect">
            <a:avLst/>
          </a:prstGeom>
        </p:spPr>
        <p:txBody>
          <a:bodyPr wrap="none">
            <a:spAutoFit/>
          </a:bodyPr>
          <a:lstStyle/>
          <a:p>
            <a:r>
              <a:rPr lang="en-GB" sz="3200" dirty="0"/>
              <a:t>reference to a particular age or to a range of ages</a:t>
            </a:r>
          </a:p>
        </p:txBody>
      </p:sp>
    </p:spTree>
    <p:extLst>
      <p:ext uri="{BB962C8B-B14F-4D97-AF65-F5344CB8AC3E}">
        <p14:creationId xmlns:p14="http://schemas.microsoft.com/office/powerpoint/2010/main" val="373243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Disability (s.6)</a:t>
            </a:r>
          </a:p>
        </p:txBody>
      </p:sp>
      <p:sp>
        <p:nvSpPr>
          <p:cNvPr id="3" name="Content Placeholder 2"/>
          <p:cNvSpPr>
            <a:spLocks noGrp="1"/>
          </p:cNvSpPr>
          <p:nvPr>
            <p:ph idx="1"/>
          </p:nvPr>
        </p:nvSpPr>
        <p:spPr>
          <a:xfrm>
            <a:off x="838200" y="1825625"/>
            <a:ext cx="5601511" cy="4351338"/>
          </a:xfrm>
        </p:spPr>
        <p:txBody>
          <a:bodyPr>
            <a:normAutofit/>
          </a:bodyPr>
          <a:lstStyle/>
          <a:p>
            <a:r>
              <a:rPr lang="en-GB" sz="3600" dirty="0"/>
              <a:t>physical or mental impairment</a:t>
            </a:r>
          </a:p>
          <a:p>
            <a:r>
              <a:rPr lang="en-GB" sz="3600" dirty="0"/>
              <a:t>the impairment has a substantial and long-term adverse effect on P's ability to carry out normal day-to-day activities</a:t>
            </a:r>
          </a:p>
        </p:txBody>
      </p:sp>
      <p:pic>
        <p:nvPicPr>
          <p:cNvPr id="4" name="Picture 3"/>
          <p:cNvPicPr>
            <a:picLocks noChangeAspect="1"/>
          </p:cNvPicPr>
          <p:nvPr/>
        </p:nvPicPr>
        <p:blipFill>
          <a:blip r:embed="rId2"/>
          <a:stretch>
            <a:fillRect/>
          </a:stretch>
        </p:blipFill>
        <p:spPr>
          <a:xfrm>
            <a:off x="7247512" y="1494884"/>
            <a:ext cx="4106288" cy="4106288"/>
          </a:xfrm>
          <a:prstGeom prst="rect">
            <a:avLst/>
          </a:prstGeom>
        </p:spPr>
      </p:pic>
    </p:spTree>
    <p:extLst>
      <p:ext uri="{BB962C8B-B14F-4D97-AF65-F5344CB8AC3E}">
        <p14:creationId xmlns:p14="http://schemas.microsoft.com/office/powerpoint/2010/main" val="24067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Gender reassignment (s.7)</a:t>
            </a:r>
          </a:p>
        </p:txBody>
      </p:sp>
      <p:sp>
        <p:nvSpPr>
          <p:cNvPr id="3" name="Content Placeholder 2"/>
          <p:cNvSpPr>
            <a:spLocks noGrp="1"/>
          </p:cNvSpPr>
          <p:nvPr>
            <p:ph idx="1"/>
          </p:nvPr>
        </p:nvSpPr>
        <p:spPr>
          <a:xfrm>
            <a:off x="838200" y="1825624"/>
            <a:ext cx="6564549" cy="4798911"/>
          </a:xfrm>
        </p:spPr>
        <p:txBody>
          <a:bodyPr>
            <a:normAutofit/>
          </a:bodyPr>
          <a:lstStyle/>
          <a:p>
            <a:r>
              <a:rPr lang="en-GB" sz="3200" dirty="0"/>
              <a:t>proposing to undergo, is undergoing or has undergone a process for the purpose of reassigning the person's sex </a:t>
            </a:r>
          </a:p>
          <a:p>
            <a:r>
              <a:rPr lang="en-GB" sz="3200" dirty="0"/>
              <a:t>changing physiological or other attributes of sex</a:t>
            </a:r>
          </a:p>
          <a:p>
            <a:r>
              <a:rPr lang="en-GB" sz="3200" dirty="0"/>
              <a:t>reference to a transsexual person is a reference to a person who has the protected characteristic of gender reassignment</a:t>
            </a:r>
          </a:p>
        </p:txBody>
      </p:sp>
      <p:pic>
        <p:nvPicPr>
          <p:cNvPr id="4" name="Picture 3">
            <a:hlinkClick r:id="rId2"/>
          </p:cNvPr>
          <p:cNvPicPr>
            <a:picLocks noChangeAspect="1"/>
          </p:cNvPicPr>
          <p:nvPr/>
        </p:nvPicPr>
        <p:blipFill>
          <a:blip r:embed="rId3"/>
          <a:stretch>
            <a:fillRect/>
          </a:stretch>
        </p:blipFill>
        <p:spPr>
          <a:xfrm>
            <a:off x="8133992" y="1371599"/>
            <a:ext cx="3739954" cy="5252936"/>
          </a:xfrm>
          <a:prstGeom prst="rect">
            <a:avLst/>
          </a:prstGeom>
          <a:ln w="25400">
            <a:solidFill>
              <a:schemeClr val="accent1"/>
            </a:solidFill>
          </a:ln>
        </p:spPr>
      </p:pic>
    </p:spTree>
    <p:extLst>
      <p:ext uri="{BB962C8B-B14F-4D97-AF65-F5344CB8AC3E}">
        <p14:creationId xmlns:p14="http://schemas.microsoft.com/office/powerpoint/2010/main" val="391876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6000" dirty="0"/>
              <a:t>Marriage and civil partnership (s.8)</a:t>
            </a:r>
          </a:p>
        </p:txBody>
      </p:sp>
      <p:sp>
        <p:nvSpPr>
          <p:cNvPr id="3" name="Content Placeholder 2"/>
          <p:cNvSpPr>
            <a:spLocks noGrp="1"/>
          </p:cNvSpPr>
          <p:nvPr>
            <p:ph idx="1"/>
          </p:nvPr>
        </p:nvSpPr>
        <p:spPr>
          <a:xfrm>
            <a:off x="838200" y="2694561"/>
            <a:ext cx="4064540" cy="3482401"/>
          </a:xfrm>
        </p:spPr>
        <p:txBody>
          <a:bodyPr>
            <a:normAutofit/>
          </a:bodyPr>
          <a:lstStyle/>
          <a:p>
            <a:r>
              <a:rPr lang="en-GB" sz="3600" dirty="0"/>
              <a:t>Being married or in a civil partnership</a:t>
            </a:r>
          </a:p>
          <a:p>
            <a:endParaRPr lang="en-GB" sz="3200" dirty="0"/>
          </a:p>
        </p:txBody>
      </p:sp>
      <p:pic>
        <p:nvPicPr>
          <p:cNvPr id="4" name="Picture 3"/>
          <p:cNvPicPr>
            <a:picLocks noChangeAspect="1"/>
          </p:cNvPicPr>
          <p:nvPr/>
        </p:nvPicPr>
        <p:blipFill>
          <a:blip r:embed="rId2"/>
          <a:stretch>
            <a:fillRect/>
          </a:stretch>
        </p:blipFill>
        <p:spPr>
          <a:xfrm>
            <a:off x="5861319" y="1690688"/>
            <a:ext cx="5338054" cy="4270443"/>
          </a:xfrm>
          <a:prstGeom prst="rect">
            <a:avLst/>
          </a:prstGeom>
        </p:spPr>
      </p:pic>
    </p:spTree>
    <p:extLst>
      <p:ext uri="{BB962C8B-B14F-4D97-AF65-F5344CB8AC3E}">
        <p14:creationId xmlns:p14="http://schemas.microsoft.com/office/powerpoint/2010/main" val="4043384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6000" dirty="0"/>
              <a:t>Pregnancy and maternity (s.17 &amp; 18)</a:t>
            </a:r>
          </a:p>
        </p:txBody>
      </p:sp>
      <p:sp>
        <p:nvSpPr>
          <p:cNvPr id="3" name="Content Placeholder 2"/>
          <p:cNvSpPr>
            <a:spLocks noGrp="1"/>
          </p:cNvSpPr>
          <p:nvPr>
            <p:ph idx="1"/>
          </p:nvPr>
        </p:nvSpPr>
        <p:spPr>
          <a:xfrm>
            <a:off x="838200" y="1825625"/>
            <a:ext cx="5047034" cy="4351338"/>
          </a:xfrm>
        </p:spPr>
        <p:txBody>
          <a:bodyPr>
            <a:normAutofit/>
          </a:bodyPr>
          <a:lstStyle/>
          <a:p>
            <a:r>
              <a:rPr lang="en-GB" sz="3200" dirty="0"/>
              <a:t>Relates to Parts 3, 4, 6 and 7</a:t>
            </a:r>
          </a:p>
          <a:p>
            <a:r>
              <a:rPr lang="en-GB" sz="3200" dirty="0"/>
              <a:t>Unfavourable treatment due to pregnancy</a:t>
            </a:r>
          </a:p>
          <a:p>
            <a:r>
              <a:rPr lang="en-GB" sz="3200" dirty="0"/>
              <a:t>Applies 26 weeks after giving birth</a:t>
            </a:r>
          </a:p>
          <a:p>
            <a:r>
              <a:rPr lang="en-GB" sz="3200" dirty="0"/>
              <a:t>Unfavourable treatment due to breast feeding</a:t>
            </a:r>
          </a:p>
        </p:txBody>
      </p:sp>
      <p:pic>
        <p:nvPicPr>
          <p:cNvPr id="4" name="Picture 3"/>
          <p:cNvPicPr>
            <a:picLocks noChangeAspect="1"/>
          </p:cNvPicPr>
          <p:nvPr/>
        </p:nvPicPr>
        <p:blipFill>
          <a:blip r:embed="rId2"/>
          <a:stretch>
            <a:fillRect/>
          </a:stretch>
        </p:blipFill>
        <p:spPr>
          <a:xfrm>
            <a:off x="5792150" y="1825625"/>
            <a:ext cx="6221510" cy="4149698"/>
          </a:xfrm>
          <a:prstGeom prst="rect">
            <a:avLst/>
          </a:prstGeom>
        </p:spPr>
      </p:pic>
    </p:spTree>
    <p:extLst>
      <p:ext uri="{BB962C8B-B14F-4D97-AF65-F5344CB8AC3E}">
        <p14:creationId xmlns:p14="http://schemas.microsoft.com/office/powerpoint/2010/main" val="569013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Race (s.9)</a:t>
            </a:r>
          </a:p>
        </p:txBody>
      </p:sp>
      <p:sp>
        <p:nvSpPr>
          <p:cNvPr id="3" name="Content Placeholder 2"/>
          <p:cNvSpPr>
            <a:spLocks noGrp="1"/>
          </p:cNvSpPr>
          <p:nvPr>
            <p:ph idx="1"/>
          </p:nvPr>
        </p:nvSpPr>
        <p:spPr>
          <a:xfrm>
            <a:off x="838200" y="2840477"/>
            <a:ext cx="4142362" cy="3336486"/>
          </a:xfrm>
        </p:spPr>
        <p:txBody>
          <a:bodyPr/>
          <a:lstStyle/>
          <a:p>
            <a:r>
              <a:rPr lang="en-GB" sz="3600" dirty="0"/>
              <a:t>Race, nationality, ethnic or national origins</a:t>
            </a:r>
          </a:p>
          <a:p>
            <a:endParaRPr lang="en-GB" dirty="0"/>
          </a:p>
        </p:txBody>
      </p:sp>
      <p:pic>
        <p:nvPicPr>
          <p:cNvPr id="4" name="Picture 3"/>
          <p:cNvPicPr>
            <a:picLocks noChangeAspect="1"/>
          </p:cNvPicPr>
          <p:nvPr/>
        </p:nvPicPr>
        <p:blipFill>
          <a:blip r:embed="rId2"/>
          <a:stretch>
            <a:fillRect/>
          </a:stretch>
        </p:blipFill>
        <p:spPr>
          <a:xfrm>
            <a:off x="5334000" y="0"/>
            <a:ext cx="6858000" cy="6858000"/>
          </a:xfrm>
          <a:prstGeom prst="rect">
            <a:avLst/>
          </a:prstGeom>
        </p:spPr>
      </p:pic>
    </p:spTree>
    <p:extLst>
      <p:ext uri="{BB962C8B-B14F-4D97-AF65-F5344CB8AC3E}">
        <p14:creationId xmlns:p14="http://schemas.microsoft.com/office/powerpoint/2010/main" val="517255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Religion or belief (s.10)</a:t>
            </a:r>
          </a:p>
        </p:txBody>
      </p:sp>
      <p:sp>
        <p:nvSpPr>
          <p:cNvPr id="3" name="Content Placeholder 2"/>
          <p:cNvSpPr>
            <a:spLocks noGrp="1"/>
          </p:cNvSpPr>
          <p:nvPr>
            <p:ph idx="1"/>
          </p:nvPr>
        </p:nvSpPr>
        <p:spPr>
          <a:xfrm>
            <a:off x="838200" y="1637010"/>
            <a:ext cx="6068438" cy="4351338"/>
          </a:xfrm>
        </p:spPr>
        <p:txBody>
          <a:bodyPr/>
          <a:lstStyle/>
          <a:p>
            <a:r>
              <a:rPr lang="en-GB" sz="3600" dirty="0"/>
              <a:t>Religion means any religion and a reference to religion includes a reference to a lack of religion</a:t>
            </a:r>
          </a:p>
          <a:p>
            <a:r>
              <a:rPr lang="en-GB" sz="3600" dirty="0"/>
              <a:t>Belief means any religious or philosophical belief and a reference to belief includes a reference to a lack of belief</a:t>
            </a:r>
          </a:p>
          <a:p>
            <a:endParaRPr lang="en-GB" dirty="0"/>
          </a:p>
        </p:txBody>
      </p:sp>
      <p:pic>
        <p:nvPicPr>
          <p:cNvPr id="4" name="Picture 3"/>
          <p:cNvPicPr>
            <a:picLocks noChangeAspect="1"/>
          </p:cNvPicPr>
          <p:nvPr/>
        </p:nvPicPr>
        <p:blipFill>
          <a:blip r:embed="rId2"/>
          <a:stretch>
            <a:fillRect/>
          </a:stretch>
        </p:blipFill>
        <p:spPr>
          <a:xfrm>
            <a:off x="7260222" y="3793786"/>
            <a:ext cx="4671056" cy="2752928"/>
          </a:xfrm>
          <a:prstGeom prst="rect">
            <a:avLst/>
          </a:prstGeom>
        </p:spPr>
      </p:pic>
      <p:sp>
        <p:nvSpPr>
          <p:cNvPr id="5" name="Rectangle 4"/>
          <p:cNvSpPr/>
          <p:nvPr/>
        </p:nvSpPr>
        <p:spPr>
          <a:xfrm>
            <a:off x="1073286" y="5934670"/>
            <a:ext cx="6096000" cy="923330"/>
          </a:xfrm>
          <a:prstGeom prst="rect">
            <a:avLst/>
          </a:prstGeom>
        </p:spPr>
        <p:txBody>
          <a:bodyPr>
            <a:spAutoFit/>
          </a:bodyPr>
          <a:lstStyle/>
          <a:p>
            <a:r>
              <a:rPr lang="en-GB" dirty="0">
                <a:hlinkClick r:id="rId3"/>
              </a:rPr>
              <a:t>https://www.usatoday.com/story/news/nation-now/2017/06/01/colander-wearing-man-drivers-license-fight-matter-religious-freedom/364169001/</a:t>
            </a:r>
            <a:r>
              <a:rPr lang="en-GB" dirty="0"/>
              <a:t> </a:t>
            </a:r>
          </a:p>
        </p:txBody>
      </p:sp>
      <p:sp>
        <p:nvSpPr>
          <p:cNvPr id="6" name="Rectangle 5"/>
          <p:cNvSpPr/>
          <p:nvPr/>
        </p:nvSpPr>
        <p:spPr>
          <a:xfrm>
            <a:off x="7563559" y="1339547"/>
            <a:ext cx="4367719" cy="2308324"/>
          </a:xfrm>
          <a:prstGeom prst="rect">
            <a:avLst/>
          </a:prstGeom>
          <a:solidFill>
            <a:schemeClr val="accent4"/>
          </a:solidFill>
        </p:spPr>
        <p:txBody>
          <a:bodyPr wrap="square">
            <a:spAutoFit/>
          </a:bodyPr>
          <a:lstStyle/>
          <a:p>
            <a:r>
              <a:rPr lang="en-GB" sz="2400" dirty="0"/>
              <a:t>PHOENIX — After years of trying and getting turned away, an Arizona man has finally received his official state driver's license bearing a photo of him wearing a spaghetti strainer on his head.</a:t>
            </a:r>
          </a:p>
        </p:txBody>
      </p:sp>
    </p:spTree>
    <p:extLst>
      <p:ext uri="{BB962C8B-B14F-4D97-AF65-F5344CB8AC3E}">
        <p14:creationId xmlns:p14="http://schemas.microsoft.com/office/powerpoint/2010/main" val="2303958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Sex (s.11)</a:t>
            </a:r>
          </a:p>
        </p:txBody>
      </p:sp>
      <p:sp>
        <p:nvSpPr>
          <p:cNvPr id="3" name="Content Placeholder 2"/>
          <p:cNvSpPr>
            <a:spLocks noGrp="1"/>
          </p:cNvSpPr>
          <p:nvPr>
            <p:ph idx="1"/>
          </p:nvPr>
        </p:nvSpPr>
        <p:spPr>
          <a:xfrm>
            <a:off x="838200" y="2176272"/>
            <a:ext cx="3989352" cy="4000691"/>
          </a:xfrm>
        </p:spPr>
        <p:txBody>
          <a:bodyPr>
            <a:normAutofit/>
          </a:bodyPr>
          <a:lstStyle/>
          <a:p>
            <a:r>
              <a:rPr lang="en-GB" sz="4800" dirty="0"/>
              <a:t>Reference to a man or to a woman</a:t>
            </a:r>
          </a:p>
        </p:txBody>
      </p:sp>
      <p:pic>
        <p:nvPicPr>
          <p:cNvPr id="4" name="Picture 3"/>
          <p:cNvPicPr>
            <a:picLocks noChangeAspect="1"/>
          </p:cNvPicPr>
          <p:nvPr/>
        </p:nvPicPr>
        <p:blipFill>
          <a:blip r:embed="rId2"/>
          <a:stretch>
            <a:fillRect/>
          </a:stretch>
        </p:blipFill>
        <p:spPr>
          <a:xfrm>
            <a:off x="7172324" y="668777"/>
            <a:ext cx="5019675" cy="3543300"/>
          </a:xfrm>
          <a:prstGeom prst="rect">
            <a:avLst/>
          </a:prstGeom>
        </p:spPr>
      </p:pic>
      <p:pic>
        <p:nvPicPr>
          <p:cNvPr id="5" name="Picture 4"/>
          <p:cNvPicPr>
            <a:picLocks noChangeAspect="1"/>
          </p:cNvPicPr>
          <p:nvPr/>
        </p:nvPicPr>
        <p:blipFill>
          <a:blip r:embed="rId3"/>
          <a:stretch>
            <a:fillRect/>
          </a:stretch>
        </p:blipFill>
        <p:spPr>
          <a:xfrm>
            <a:off x="4827552" y="3609974"/>
            <a:ext cx="3110217" cy="3110217"/>
          </a:xfrm>
          <a:prstGeom prst="rect">
            <a:avLst/>
          </a:prstGeom>
        </p:spPr>
      </p:pic>
    </p:spTree>
    <p:extLst>
      <p:ext uri="{BB962C8B-B14F-4D97-AF65-F5344CB8AC3E}">
        <p14:creationId xmlns:p14="http://schemas.microsoft.com/office/powerpoint/2010/main" val="14244561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Sexual orientation (s.12)</a:t>
            </a:r>
          </a:p>
        </p:txBody>
      </p:sp>
      <p:sp>
        <p:nvSpPr>
          <p:cNvPr id="3" name="Content Placeholder 2"/>
          <p:cNvSpPr>
            <a:spLocks noGrp="1"/>
          </p:cNvSpPr>
          <p:nvPr>
            <p:ph idx="1"/>
          </p:nvPr>
        </p:nvSpPr>
        <p:spPr>
          <a:xfrm>
            <a:off x="838200" y="2237361"/>
            <a:ext cx="3373877" cy="3939601"/>
          </a:xfrm>
        </p:spPr>
        <p:txBody>
          <a:bodyPr>
            <a:normAutofit/>
          </a:bodyPr>
          <a:lstStyle/>
          <a:p>
            <a:r>
              <a:rPr lang="en-GB" sz="3600" dirty="0"/>
              <a:t>Orientation to the opposite sex</a:t>
            </a:r>
          </a:p>
          <a:p>
            <a:r>
              <a:rPr lang="en-GB" sz="3600" dirty="0"/>
              <a:t>Same sex</a:t>
            </a:r>
          </a:p>
          <a:p>
            <a:r>
              <a:rPr lang="en-GB" sz="3600" dirty="0"/>
              <a:t>Persons of either sex</a:t>
            </a:r>
          </a:p>
        </p:txBody>
      </p:sp>
      <p:pic>
        <p:nvPicPr>
          <p:cNvPr id="4" name="Picture 3"/>
          <p:cNvPicPr>
            <a:picLocks noChangeAspect="1"/>
          </p:cNvPicPr>
          <p:nvPr/>
        </p:nvPicPr>
        <p:blipFill>
          <a:blip r:embed="rId2"/>
          <a:stretch>
            <a:fillRect/>
          </a:stretch>
        </p:blipFill>
        <p:spPr>
          <a:xfrm>
            <a:off x="4040220" y="1456498"/>
            <a:ext cx="8151780" cy="5278278"/>
          </a:xfrm>
          <a:prstGeom prst="rect">
            <a:avLst/>
          </a:prstGeom>
        </p:spPr>
      </p:pic>
    </p:spTree>
    <p:extLst>
      <p:ext uri="{BB962C8B-B14F-4D97-AF65-F5344CB8AC3E}">
        <p14:creationId xmlns:p14="http://schemas.microsoft.com/office/powerpoint/2010/main" val="1243748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gender reassignment discrimination can happen</a:t>
            </a:r>
          </a:p>
        </p:txBody>
      </p:sp>
      <p:sp>
        <p:nvSpPr>
          <p:cNvPr id="3" name="Content Placeholder 2"/>
          <p:cNvSpPr>
            <a:spLocks noGrp="1"/>
          </p:cNvSpPr>
          <p:nvPr>
            <p:ph idx="1"/>
          </p:nvPr>
        </p:nvSpPr>
        <p:spPr>
          <a:xfrm>
            <a:off x="838200" y="2334637"/>
            <a:ext cx="6068438" cy="3842325"/>
          </a:xfrm>
        </p:spPr>
        <p:txBody>
          <a:bodyPr>
            <a:normAutofit/>
          </a:bodyPr>
          <a:lstStyle/>
          <a:p>
            <a:pPr marL="0" indent="0">
              <a:buNone/>
            </a:pPr>
            <a:r>
              <a:rPr lang="fr-FR" sz="4000" dirty="0"/>
              <a:t>Four </a:t>
            </a:r>
            <a:r>
              <a:rPr lang="fr-FR" sz="4000" dirty="0" err="1"/>
              <a:t>ways</a:t>
            </a:r>
            <a:r>
              <a:rPr lang="fr-FR" sz="4000" dirty="0"/>
              <a:t> </a:t>
            </a:r>
            <a:r>
              <a:rPr lang="fr-FR" sz="4000" dirty="0" err="1"/>
              <a:t>under</a:t>
            </a:r>
            <a:r>
              <a:rPr lang="fr-FR" sz="4000" dirty="0"/>
              <a:t> the EA 2010</a:t>
            </a:r>
          </a:p>
          <a:p>
            <a:r>
              <a:rPr lang="fr-FR" sz="3600" dirty="0"/>
              <a:t>Direct discrimination</a:t>
            </a:r>
          </a:p>
          <a:p>
            <a:r>
              <a:rPr lang="fr-FR" sz="3600" dirty="0"/>
              <a:t>Indirect discrimination</a:t>
            </a:r>
          </a:p>
          <a:p>
            <a:r>
              <a:rPr lang="fr-FR" sz="3600" dirty="0" err="1"/>
              <a:t>Harassment</a:t>
            </a:r>
            <a:endParaRPr lang="fr-FR" sz="3600" dirty="0"/>
          </a:p>
          <a:p>
            <a:r>
              <a:rPr lang="fr-FR" sz="3600" dirty="0"/>
              <a:t>Victimisation</a:t>
            </a:r>
            <a:endParaRPr lang="en-GB" sz="3600" dirty="0"/>
          </a:p>
        </p:txBody>
      </p:sp>
      <p:sp>
        <p:nvSpPr>
          <p:cNvPr id="4" name="Rectangle 3"/>
          <p:cNvSpPr/>
          <p:nvPr/>
        </p:nvSpPr>
        <p:spPr>
          <a:xfrm>
            <a:off x="6906638" y="1690688"/>
            <a:ext cx="4873558" cy="4401205"/>
          </a:xfrm>
          <a:prstGeom prst="rect">
            <a:avLst/>
          </a:prstGeom>
          <a:solidFill>
            <a:srgbClr val="FFFF00"/>
          </a:solidFill>
          <a:ln w="50800" cmpd="sng">
            <a:solidFill>
              <a:schemeClr val="accent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Employers should be aware that successfully dealing with a complaint of discrimination is not always the end of the matter. It is useful to think of how any future instances of discrimination might be prevented. Find out more in the companion guide, Prevent discrimination: support equality.</a:t>
            </a:r>
          </a:p>
        </p:txBody>
      </p:sp>
    </p:spTree>
    <p:extLst>
      <p:ext uri="{BB962C8B-B14F-4D97-AF65-F5344CB8AC3E}">
        <p14:creationId xmlns:p14="http://schemas.microsoft.com/office/powerpoint/2010/main" val="2798792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89CC3-01C8-023E-147C-6F7016893485}"/>
              </a:ext>
            </a:extLst>
          </p:cNvPr>
          <p:cNvSpPr>
            <a:spLocks noGrp="1"/>
          </p:cNvSpPr>
          <p:nvPr>
            <p:ph type="title"/>
          </p:nvPr>
        </p:nvSpPr>
        <p:spPr/>
        <p:txBody>
          <a:bodyPr/>
          <a:lstStyle/>
          <a:p>
            <a:endParaRPr lang="en-GB"/>
          </a:p>
        </p:txBody>
      </p:sp>
      <p:pic>
        <p:nvPicPr>
          <p:cNvPr id="4" name="Online Media 3" title="Discrimination: Crash Course Philosophy #41">
            <a:hlinkClick r:id="" action="ppaction://media"/>
            <a:extLst>
              <a:ext uri="{FF2B5EF4-FFF2-40B4-BE49-F238E27FC236}">
                <a16:creationId xmlns:a16="http://schemas.microsoft.com/office/drawing/2014/main" id="{08DE7900-400D-76E0-83DF-AFA6EF66FAED}"/>
              </a:ext>
            </a:extLst>
          </p:cNvPr>
          <p:cNvPicPr>
            <a:picLocks noGrp="1" noRot="1" noChangeAspect="1"/>
          </p:cNvPicPr>
          <p:nvPr>
            <p:ph idx="1"/>
            <a:videoFile r:link="rId1"/>
          </p:nvPr>
        </p:nvPicPr>
        <p:blipFill>
          <a:blip r:embed="rId3"/>
          <a:stretch>
            <a:fillRect/>
          </a:stretch>
        </p:blipFill>
        <p:spPr>
          <a:xfrm>
            <a:off x="838200" y="503059"/>
            <a:ext cx="10356610" cy="5851881"/>
          </a:xfrm>
          <a:prstGeom prst="rect">
            <a:avLst/>
          </a:prstGeom>
        </p:spPr>
      </p:pic>
    </p:spTree>
    <p:extLst>
      <p:ext uri="{BB962C8B-B14F-4D97-AF65-F5344CB8AC3E}">
        <p14:creationId xmlns:p14="http://schemas.microsoft.com/office/powerpoint/2010/main" val="2153585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1222410"/>
          </a:xfrm>
        </p:spPr>
        <p:txBody>
          <a:bodyPr>
            <a:normAutofit/>
          </a:bodyPr>
          <a:lstStyle/>
          <a:p>
            <a:r>
              <a:rPr lang="en-GB" sz="6000" dirty="0"/>
              <a:t>Direct discrimination (s.13)</a:t>
            </a:r>
          </a:p>
        </p:txBody>
      </p:sp>
      <p:sp>
        <p:nvSpPr>
          <p:cNvPr id="3" name="Content Placeholder 2"/>
          <p:cNvSpPr>
            <a:spLocks noGrp="1"/>
          </p:cNvSpPr>
          <p:nvPr>
            <p:ph idx="1"/>
          </p:nvPr>
        </p:nvSpPr>
        <p:spPr>
          <a:xfrm>
            <a:off x="692458" y="1759719"/>
            <a:ext cx="2962497" cy="4351338"/>
          </a:xfrm>
        </p:spPr>
        <p:txBody>
          <a:bodyPr/>
          <a:lstStyle/>
          <a:p>
            <a:pPr marL="0" indent="0">
              <a:buNone/>
            </a:pPr>
            <a:r>
              <a:rPr lang="en-GB" sz="4000" dirty="0"/>
              <a:t>Less favourable treatment because of a protected characteristic</a:t>
            </a:r>
          </a:p>
          <a:p>
            <a:endParaRPr lang="en-GB" dirty="0"/>
          </a:p>
        </p:txBody>
      </p:sp>
      <p:pic>
        <p:nvPicPr>
          <p:cNvPr id="4" name="Picture 3"/>
          <p:cNvPicPr>
            <a:picLocks noChangeAspect="1"/>
          </p:cNvPicPr>
          <p:nvPr/>
        </p:nvPicPr>
        <p:blipFill>
          <a:blip r:embed="rId2"/>
          <a:stretch>
            <a:fillRect/>
          </a:stretch>
        </p:blipFill>
        <p:spPr>
          <a:xfrm>
            <a:off x="4151653" y="1558692"/>
            <a:ext cx="6723493" cy="4552365"/>
          </a:xfrm>
          <a:prstGeom prst="rect">
            <a:avLst/>
          </a:prstGeom>
        </p:spPr>
      </p:pic>
    </p:spTree>
    <p:extLst>
      <p:ext uri="{BB962C8B-B14F-4D97-AF65-F5344CB8AC3E}">
        <p14:creationId xmlns:p14="http://schemas.microsoft.com/office/powerpoint/2010/main" val="1735170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heel(1)">
                                      <p:cBhvr>
                                        <p:cTn id="13"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dirty="0"/>
              <a:t>Direct discrimination examples</a:t>
            </a:r>
          </a:p>
        </p:txBody>
      </p:sp>
      <p:pic>
        <p:nvPicPr>
          <p:cNvPr id="5" name="Picture 4"/>
          <p:cNvPicPr>
            <a:picLocks noChangeAspect="1"/>
          </p:cNvPicPr>
          <p:nvPr/>
        </p:nvPicPr>
        <p:blipFill>
          <a:blip r:embed="rId2"/>
          <a:stretch>
            <a:fillRect/>
          </a:stretch>
        </p:blipFill>
        <p:spPr>
          <a:xfrm>
            <a:off x="201443" y="1059200"/>
            <a:ext cx="8267700" cy="2638425"/>
          </a:xfrm>
          <a:prstGeom prst="rect">
            <a:avLst/>
          </a:prstGeom>
        </p:spPr>
      </p:pic>
      <p:pic>
        <p:nvPicPr>
          <p:cNvPr id="6" name="Picture 5"/>
          <p:cNvPicPr>
            <a:picLocks noChangeAspect="1"/>
          </p:cNvPicPr>
          <p:nvPr/>
        </p:nvPicPr>
        <p:blipFill>
          <a:blip r:embed="rId3"/>
          <a:stretch>
            <a:fillRect/>
          </a:stretch>
        </p:blipFill>
        <p:spPr>
          <a:xfrm>
            <a:off x="3139400" y="3697624"/>
            <a:ext cx="8919502" cy="2829635"/>
          </a:xfrm>
          <a:prstGeom prst="rect">
            <a:avLst/>
          </a:prstGeom>
        </p:spPr>
      </p:pic>
    </p:spTree>
    <p:extLst>
      <p:ext uri="{BB962C8B-B14F-4D97-AF65-F5344CB8AC3E}">
        <p14:creationId xmlns:p14="http://schemas.microsoft.com/office/powerpoint/2010/main" val="2375989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0936" y="0"/>
            <a:ext cx="10515600" cy="1325563"/>
          </a:xfrm>
        </p:spPr>
        <p:txBody>
          <a:bodyPr/>
          <a:lstStyle/>
          <a:p>
            <a:r>
              <a:rPr lang="en-GB" dirty="0"/>
              <a:t>Indirect discrimination examples</a:t>
            </a:r>
          </a:p>
        </p:txBody>
      </p:sp>
      <p:pic>
        <p:nvPicPr>
          <p:cNvPr id="4" name="Picture 3"/>
          <p:cNvPicPr>
            <a:picLocks noChangeAspect="1"/>
          </p:cNvPicPr>
          <p:nvPr/>
        </p:nvPicPr>
        <p:blipFill>
          <a:blip r:embed="rId2"/>
          <a:stretch>
            <a:fillRect/>
          </a:stretch>
        </p:blipFill>
        <p:spPr>
          <a:xfrm>
            <a:off x="941151" y="1167319"/>
            <a:ext cx="10615308" cy="5564221"/>
          </a:xfrm>
          <a:prstGeom prst="rect">
            <a:avLst/>
          </a:prstGeom>
        </p:spPr>
      </p:pic>
    </p:spTree>
    <p:extLst>
      <p:ext uri="{BB962C8B-B14F-4D97-AF65-F5344CB8AC3E}">
        <p14:creationId xmlns:p14="http://schemas.microsoft.com/office/powerpoint/2010/main" val="843184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457</TotalTime>
  <Words>578</Words>
  <Application>Microsoft Office PowerPoint</Application>
  <PresentationFormat>Widescreen</PresentationFormat>
  <Paragraphs>86</Paragraphs>
  <Slides>21</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Equality Act 2010 </vt:lpstr>
      <vt:lpstr>Equality Law </vt:lpstr>
      <vt:lpstr>Objectives</vt:lpstr>
      <vt:lpstr>Structure of the Act</vt:lpstr>
      <vt:lpstr>Structure of the Act</vt:lpstr>
      <vt:lpstr>PowerPoint Presentation</vt:lpstr>
      <vt:lpstr>Protected Characteristics</vt:lpstr>
      <vt:lpstr>Age (s.5)</vt:lpstr>
      <vt:lpstr>Disability (s.6)</vt:lpstr>
      <vt:lpstr>Gender reassignment (s.7)</vt:lpstr>
      <vt:lpstr>Marriage and civil partnership (s.8)</vt:lpstr>
      <vt:lpstr>Pregnancy and maternity (s.17 &amp; 18)</vt:lpstr>
      <vt:lpstr>Race (s.9)</vt:lpstr>
      <vt:lpstr>Religion or belief (s.10)</vt:lpstr>
      <vt:lpstr>Sex (s.11)</vt:lpstr>
      <vt:lpstr>Sexual orientation (s.12)</vt:lpstr>
      <vt:lpstr>How gender reassignment discrimination can happen</vt:lpstr>
      <vt:lpstr>PowerPoint Presentation</vt:lpstr>
      <vt:lpstr>Direct discrimination (s.13)</vt:lpstr>
      <vt:lpstr>Direct discrimination examples</vt:lpstr>
      <vt:lpstr>Indirect discrimination examples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Act 2010 2</dc:title>
  <dc:creator>Mike Durke</dc:creator>
  <cp:lastModifiedBy>Mike Durke</cp:lastModifiedBy>
  <cp:revision>7</cp:revision>
  <dcterms:created xsi:type="dcterms:W3CDTF">2017-11-01T11:56:15Z</dcterms:created>
  <dcterms:modified xsi:type="dcterms:W3CDTF">2024-10-26T12:49:21Z</dcterms:modified>
</cp:coreProperties>
</file>