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36"/>
  </p:handoutMasterIdLst>
  <p:sldIdLst>
    <p:sldId id="267" r:id="rId2"/>
    <p:sldId id="256" r:id="rId3"/>
    <p:sldId id="275" r:id="rId4"/>
    <p:sldId id="266" r:id="rId5"/>
    <p:sldId id="271" r:id="rId6"/>
    <p:sldId id="273" r:id="rId7"/>
    <p:sldId id="268" r:id="rId8"/>
    <p:sldId id="269" r:id="rId9"/>
    <p:sldId id="279" r:id="rId10"/>
    <p:sldId id="257" r:id="rId11"/>
    <p:sldId id="280" r:id="rId12"/>
    <p:sldId id="285" r:id="rId13"/>
    <p:sldId id="286" r:id="rId14"/>
    <p:sldId id="292" r:id="rId15"/>
    <p:sldId id="281" r:id="rId16"/>
    <p:sldId id="287" r:id="rId17"/>
    <p:sldId id="277" r:id="rId18"/>
    <p:sldId id="278" r:id="rId19"/>
    <p:sldId id="294" r:id="rId20"/>
    <p:sldId id="295" r:id="rId21"/>
    <p:sldId id="296" r:id="rId22"/>
    <p:sldId id="263" r:id="rId23"/>
    <p:sldId id="276" r:id="rId24"/>
    <p:sldId id="264" r:id="rId25"/>
    <p:sldId id="289" r:id="rId26"/>
    <p:sldId id="288" r:id="rId27"/>
    <p:sldId id="265" r:id="rId28"/>
    <p:sldId id="283" r:id="rId29"/>
    <p:sldId id="293" r:id="rId30"/>
    <p:sldId id="290" r:id="rId31"/>
    <p:sldId id="291" r:id="rId32"/>
    <p:sldId id="259" r:id="rId33"/>
    <p:sldId id="262" r:id="rId34"/>
    <p:sldId id="282"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9D8F92-474A-41A0-8209-9E28320FAAA0}" type="doc">
      <dgm:prSet loTypeId="urn:microsoft.com/office/officeart/2011/layout/TabList" loCatId="officeonline" qsTypeId="urn:microsoft.com/office/officeart/2005/8/quickstyle/simple1" qsCatId="simple" csTypeId="urn:microsoft.com/office/officeart/2005/8/colors/accent1_2" csCatId="accent1" phldr="0"/>
      <dgm:spPr/>
      <dgm:t>
        <a:bodyPr/>
        <a:lstStyle/>
        <a:p>
          <a:endParaRPr lang="en-GB"/>
        </a:p>
      </dgm:t>
    </dgm:pt>
    <dgm:pt modelId="{096E04DE-762D-425D-ADCF-285A1E88099C}">
      <dgm:prSet phldrT="[Text]" phldr="1"/>
      <dgm:spPr/>
      <dgm:t>
        <a:bodyPr/>
        <a:lstStyle/>
        <a:p>
          <a:endParaRPr lang="en-GB"/>
        </a:p>
      </dgm:t>
    </dgm:pt>
    <dgm:pt modelId="{04CC3001-22E4-4B52-8750-2F5EFB49A4E5}" type="parTrans" cxnId="{4DD16E4B-F193-42D0-8C82-60758CC33238}">
      <dgm:prSet/>
      <dgm:spPr/>
      <dgm:t>
        <a:bodyPr/>
        <a:lstStyle/>
        <a:p>
          <a:endParaRPr lang="en-GB"/>
        </a:p>
      </dgm:t>
    </dgm:pt>
    <dgm:pt modelId="{A1B7E4C9-B26A-48FE-8D37-6D806B500A24}" type="sibTrans" cxnId="{4DD16E4B-F193-42D0-8C82-60758CC33238}">
      <dgm:prSet/>
      <dgm:spPr/>
      <dgm:t>
        <a:bodyPr/>
        <a:lstStyle/>
        <a:p>
          <a:endParaRPr lang="en-GB"/>
        </a:p>
      </dgm:t>
    </dgm:pt>
    <dgm:pt modelId="{312378C0-93CC-4FE6-8D64-ED64798B8299}">
      <dgm:prSet phldrT="[Text]" phldr="1"/>
      <dgm:spPr/>
      <dgm:t>
        <a:bodyPr/>
        <a:lstStyle/>
        <a:p>
          <a:endParaRPr lang="en-GB"/>
        </a:p>
      </dgm:t>
    </dgm:pt>
    <dgm:pt modelId="{3BEECC09-D9C4-4F06-8AB3-5BE6714ACDA7}" type="parTrans" cxnId="{2C13EA9D-6920-4FD5-8DB6-8986816DD46C}">
      <dgm:prSet/>
      <dgm:spPr/>
      <dgm:t>
        <a:bodyPr/>
        <a:lstStyle/>
        <a:p>
          <a:endParaRPr lang="en-GB"/>
        </a:p>
      </dgm:t>
    </dgm:pt>
    <dgm:pt modelId="{B9D23079-2E91-41C0-8041-E2AE1F526AC3}" type="sibTrans" cxnId="{2C13EA9D-6920-4FD5-8DB6-8986816DD46C}">
      <dgm:prSet/>
      <dgm:spPr/>
      <dgm:t>
        <a:bodyPr/>
        <a:lstStyle/>
        <a:p>
          <a:endParaRPr lang="en-GB"/>
        </a:p>
      </dgm:t>
    </dgm:pt>
    <dgm:pt modelId="{54D5E33E-4CC9-4AFE-B4F6-C0305D3FDEC5}">
      <dgm:prSet phldrT="[Text]" phldr="1"/>
      <dgm:spPr/>
      <dgm:t>
        <a:bodyPr/>
        <a:lstStyle/>
        <a:p>
          <a:endParaRPr lang="en-GB"/>
        </a:p>
      </dgm:t>
    </dgm:pt>
    <dgm:pt modelId="{B0B549E8-8639-4FE8-9CA0-4BE5F08C9C68}" type="parTrans" cxnId="{2119215D-1D80-4479-95A0-31D175FCF32E}">
      <dgm:prSet/>
      <dgm:spPr/>
      <dgm:t>
        <a:bodyPr/>
        <a:lstStyle/>
        <a:p>
          <a:endParaRPr lang="en-GB"/>
        </a:p>
      </dgm:t>
    </dgm:pt>
    <dgm:pt modelId="{BDAEFC9A-6637-4E75-8631-747D18144455}" type="sibTrans" cxnId="{2119215D-1D80-4479-95A0-31D175FCF32E}">
      <dgm:prSet/>
      <dgm:spPr/>
      <dgm:t>
        <a:bodyPr/>
        <a:lstStyle/>
        <a:p>
          <a:endParaRPr lang="en-GB"/>
        </a:p>
      </dgm:t>
    </dgm:pt>
    <dgm:pt modelId="{280D9A70-55DD-4077-B679-F8445059EEFE}">
      <dgm:prSet phldrT="[Text]" phldr="1"/>
      <dgm:spPr/>
      <dgm:t>
        <a:bodyPr/>
        <a:lstStyle/>
        <a:p>
          <a:endParaRPr lang="en-GB"/>
        </a:p>
      </dgm:t>
    </dgm:pt>
    <dgm:pt modelId="{BA379F3D-500F-42FF-9224-B04D3F0AC363}" type="parTrans" cxnId="{A6893D7D-586A-4194-A579-12FAAC9CD37D}">
      <dgm:prSet/>
      <dgm:spPr/>
      <dgm:t>
        <a:bodyPr/>
        <a:lstStyle/>
        <a:p>
          <a:endParaRPr lang="en-GB"/>
        </a:p>
      </dgm:t>
    </dgm:pt>
    <dgm:pt modelId="{5556265D-0F48-4043-8E4A-0B7CCFE948E1}" type="sibTrans" cxnId="{A6893D7D-586A-4194-A579-12FAAC9CD37D}">
      <dgm:prSet/>
      <dgm:spPr/>
      <dgm:t>
        <a:bodyPr/>
        <a:lstStyle/>
        <a:p>
          <a:endParaRPr lang="en-GB"/>
        </a:p>
      </dgm:t>
    </dgm:pt>
    <dgm:pt modelId="{A4507E5E-5AA4-4594-B4AC-24A2DCB601FF}">
      <dgm:prSet phldrT="[Text]" phldr="1"/>
      <dgm:spPr/>
      <dgm:t>
        <a:bodyPr/>
        <a:lstStyle/>
        <a:p>
          <a:endParaRPr lang="en-GB"/>
        </a:p>
      </dgm:t>
    </dgm:pt>
    <dgm:pt modelId="{16B2194A-7372-406B-86B8-9EAC6887D859}" type="parTrans" cxnId="{DF20BFBC-B911-4DB6-A940-E54CDE07369F}">
      <dgm:prSet/>
      <dgm:spPr/>
      <dgm:t>
        <a:bodyPr/>
        <a:lstStyle/>
        <a:p>
          <a:endParaRPr lang="en-GB"/>
        </a:p>
      </dgm:t>
    </dgm:pt>
    <dgm:pt modelId="{4681CABC-46F0-4726-92EA-99DF06BA16CC}" type="sibTrans" cxnId="{DF20BFBC-B911-4DB6-A940-E54CDE07369F}">
      <dgm:prSet/>
      <dgm:spPr/>
      <dgm:t>
        <a:bodyPr/>
        <a:lstStyle/>
        <a:p>
          <a:endParaRPr lang="en-GB"/>
        </a:p>
      </dgm:t>
    </dgm:pt>
    <dgm:pt modelId="{9BB0BA88-8542-4CF3-9D5E-7CF798EEA704}">
      <dgm:prSet phldrT="[Text]" phldr="1"/>
      <dgm:spPr/>
      <dgm:t>
        <a:bodyPr/>
        <a:lstStyle/>
        <a:p>
          <a:endParaRPr lang="en-GB"/>
        </a:p>
      </dgm:t>
    </dgm:pt>
    <dgm:pt modelId="{10336BCC-F09E-49EA-B10F-D68098806ABB}" type="parTrans" cxnId="{80CE2E0C-C626-4EF0-9248-F42D2DF7391F}">
      <dgm:prSet/>
      <dgm:spPr/>
      <dgm:t>
        <a:bodyPr/>
        <a:lstStyle/>
        <a:p>
          <a:endParaRPr lang="en-GB"/>
        </a:p>
      </dgm:t>
    </dgm:pt>
    <dgm:pt modelId="{49A965D5-2A20-47EE-B79D-9F079FB30276}" type="sibTrans" cxnId="{80CE2E0C-C626-4EF0-9248-F42D2DF7391F}">
      <dgm:prSet/>
      <dgm:spPr/>
      <dgm:t>
        <a:bodyPr/>
        <a:lstStyle/>
        <a:p>
          <a:endParaRPr lang="en-GB"/>
        </a:p>
      </dgm:t>
    </dgm:pt>
    <dgm:pt modelId="{A55CC978-7D5E-4DDB-BFF8-CC941581310B}">
      <dgm:prSet phldrT="[Text]" phldr="1"/>
      <dgm:spPr/>
      <dgm:t>
        <a:bodyPr/>
        <a:lstStyle/>
        <a:p>
          <a:endParaRPr lang="en-GB"/>
        </a:p>
      </dgm:t>
    </dgm:pt>
    <dgm:pt modelId="{9F90200C-5B80-4F37-9934-1A928040C7FF}" type="parTrans" cxnId="{016B0996-CC48-4E9A-9133-2481958D1E42}">
      <dgm:prSet/>
      <dgm:spPr/>
      <dgm:t>
        <a:bodyPr/>
        <a:lstStyle/>
        <a:p>
          <a:endParaRPr lang="en-GB"/>
        </a:p>
      </dgm:t>
    </dgm:pt>
    <dgm:pt modelId="{D820FC17-40C6-425D-8ED9-BA06ED23318A}" type="sibTrans" cxnId="{016B0996-CC48-4E9A-9133-2481958D1E42}">
      <dgm:prSet/>
      <dgm:spPr/>
      <dgm:t>
        <a:bodyPr/>
        <a:lstStyle/>
        <a:p>
          <a:endParaRPr lang="en-GB"/>
        </a:p>
      </dgm:t>
    </dgm:pt>
    <dgm:pt modelId="{9BC6C81D-7F85-460B-8ECB-5C6B26F6C134}">
      <dgm:prSet phldrT="[Text]" phldr="1"/>
      <dgm:spPr/>
      <dgm:t>
        <a:bodyPr/>
        <a:lstStyle/>
        <a:p>
          <a:endParaRPr lang="en-GB"/>
        </a:p>
      </dgm:t>
    </dgm:pt>
    <dgm:pt modelId="{0CF81A74-82D5-4553-B5C7-E98560D1A78D}" type="parTrans" cxnId="{BA342A42-DFFB-449B-87C7-5BF26E1A93D8}">
      <dgm:prSet/>
      <dgm:spPr/>
      <dgm:t>
        <a:bodyPr/>
        <a:lstStyle/>
        <a:p>
          <a:endParaRPr lang="en-GB"/>
        </a:p>
      </dgm:t>
    </dgm:pt>
    <dgm:pt modelId="{2E28AB01-C03A-47B2-B9B1-C79B6AC5742F}" type="sibTrans" cxnId="{BA342A42-DFFB-449B-87C7-5BF26E1A93D8}">
      <dgm:prSet/>
      <dgm:spPr/>
      <dgm:t>
        <a:bodyPr/>
        <a:lstStyle/>
        <a:p>
          <a:endParaRPr lang="en-GB"/>
        </a:p>
      </dgm:t>
    </dgm:pt>
    <dgm:pt modelId="{F193D4BC-5730-44D9-AEA0-D89C939EBB15}">
      <dgm:prSet phldrT="[Text]" phldr="1"/>
      <dgm:spPr/>
      <dgm:t>
        <a:bodyPr/>
        <a:lstStyle/>
        <a:p>
          <a:endParaRPr lang="en-GB"/>
        </a:p>
      </dgm:t>
    </dgm:pt>
    <dgm:pt modelId="{FC24AB28-EC4C-4FBA-A5ED-B325B1B6D050}" type="parTrans" cxnId="{EFD41DDD-DB90-4F80-938D-0C9CA7E47B53}">
      <dgm:prSet/>
      <dgm:spPr/>
      <dgm:t>
        <a:bodyPr/>
        <a:lstStyle/>
        <a:p>
          <a:endParaRPr lang="en-GB"/>
        </a:p>
      </dgm:t>
    </dgm:pt>
    <dgm:pt modelId="{51450160-2916-4CC7-B986-3A84CFEFAD63}" type="sibTrans" cxnId="{EFD41DDD-DB90-4F80-938D-0C9CA7E47B53}">
      <dgm:prSet/>
      <dgm:spPr/>
      <dgm:t>
        <a:bodyPr/>
        <a:lstStyle/>
        <a:p>
          <a:endParaRPr lang="en-GB"/>
        </a:p>
      </dgm:t>
    </dgm:pt>
    <dgm:pt modelId="{7A201A31-CE44-4C70-BF25-94D70EC3B163}" type="pres">
      <dgm:prSet presAssocID="{F29D8F92-474A-41A0-8209-9E28320FAAA0}" presName="Name0" presStyleCnt="0">
        <dgm:presLayoutVars>
          <dgm:chMax/>
          <dgm:chPref val="3"/>
          <dgm:dir/>
          <dgm:animOne val="branch"/>
          <dgm:animLvl val="lvl"/>
        </dgm:presLayoutVars>
      </dgm:prSet>
      <dgm:spPr/>
    </dgm:pt>
    <dgm:pt modelId="{513159E1-6E33-4DD2-A576-9F5F50B67CBE}" type="pres">
      <dgm:prSet presAssocID="{096E04DE-762D-425D-ADCF-285A1E88099C}" presName="composite" presStyleCnt="0"/>
      <dgm:spPr/>
    </dgm:pt>
    <dgm:pt modelId="{EEC9DEEF-18A8-4B5A-B131-7FF85FC622DF}" type="pres">
      <dgm:prSet presAssocID="{096E04DE-762D-425D-ADCF-285A1E88099C}" presName="FirstChild" presStyleLbl="revTx" presStyleIdx="0" presStyleCnt="6">
        <dgm:presLayoutVars>
          <dgm:chMax val="0"/>
          <dgm:chPref val="0"/>
          <dgm:bulletEnabled val="1"/>
        </dgm:presLayoutVars>
      </dgm:prSet>
      <dgm:spPr/>
    </dgm:pt>
    <dgm:pt modelId="{66AC6D1C-EA59-4435-8558-ADD10E0B9DF1}" type="pres">
      <dgm:prSet presAssocID="{096E04DE-762D-425D-ADCF-285A1E88099C}" presName="Parent" presStyleLbl="alignNode1" presStyleIdx="0" presStyleCnt="3">
        <dgm:presLayoutVars>
          <dgm:chMax val="3"/>
          <dgm:chPref val="3"/>
          <dgm:bulletEnabled val="1"/>
        </dgm:presLayoutVars>
      </dgm:prSet>
      <dgm:spPr/>
    </dgm:pt>
    <dgm:pt modelId="{A882F339-9B82-4300-87E0-BBFF43AAD35C}" type="pres">
      <dgm:prSet presAssocID="{096E04DE-762D-425D-ADCF-285A1E88099C}" presName="Accent" presStyleLbl="parChTrans1D1" presStyleIdx="0" presStyleCnt="3"/>
      <dgm:spPr/>
    </dgm:pt>
    <dgm:pt modelId="{A14CA049-A90F-4B13-8AD7-2FC9E87E1826}" type="pres">
      <dgm:prSet presAssocID="{096E04DE-762D-425D-ADCF-285A1E88099C}" presName="Child" presStyleLbl="revTx" presStyleIdx="1" presStyleCnt="6">
        <dgm:presLayoutVars>
          <dgm:chMax val="0"/>
          <dgm:chPref val="0"/>
          <dgm:bulletEnabled val="1"/>
        </dgm:presLayoutVars>
      </dgm:prSet>
      <dgm:spPr/>
    </dgm:pt>
    <dgm:pt modelId="{CF9D7897-4AB4-4100-91BD-ACBDC5E2330A}" type="pres">
      <dgm:prSet presAssocID="{A1B7E4C9-B26A-48FE-8D37-6D806B500A24}" presName="sibTrans" presStyleCnt="0"/>
      <dgm:spPr/>
    </dgm:pt>
    <dgm:pt modelId="{70E11049-35A2-4E85-9C28-748137D06996}" type="pres">
      <dgm:prSet presAssocID="{280D9A70-55DD-4077-B679-F8445059EEFE}" presName="composite" presStyleCnt="0"/>
      <dgm:spPr/>
    </dgm:pt>
    <dgm:pt modelId="{35DEF13E-0FA0-4D7C-8DCA-02232F7E41BD}" type="pres">
      <dgm:prSet presAssocID="{280D9A70-55DD-4077-B679-F8445059EEFE}" presName="FirstChild" presStyleLbl="revTx" presStyleIdx="2" presStyleCnt="6">
        <dgm:presLayoutVars>
          <dgm:chMax val="0"/>
          <dgm:chPref val="0"/>
          <dgm:bulletEnabled val="1"/>
        </dgm:presLayoutVars>
      </dgm:prSet>
      <dgm:spPr/>
    </dgm:pt>
    <dgm:pt modelId="{CF995357-502A-4036-AE44-6065EB145E84}" type="pres">
      <dgm:prSet presAssocID="{280D9A70-55DD-4077-B679-F8445059EEFE}" presName="Parent" presStyleLbl="alignNode1" presStyleIdx="1" presStyleCnt="3">
        <dgm:presLayoutVars>
          <dgm:chMax val="3"/>
          <dgm:chPref val="3"/>
          <dgm:bulletEnabled val="1"/>
        </dgm:presLayoutVars>
      </dgm:prSet>
      <dgm:spPr/>
    </dgm:pt>
    <dgm:pt modelId="{64F4758D-98B3-46B2-B2A9-8991AD40DAEE}" type="pres">
      <dgm:prSet presAssocID="{280D9A70-55DD-4077-B679-F8445059EEFE}" presName="Accent" presStyleLbl="parChTrans1D1" presStyleIdx="1" presStyleCnt="3"/>
      <dgm:spPr/>
    </dgm:pt>
    <dgm:pt modelId="{3DF0CF30-9BFE-4019-949D-6980FA92FB53}" type="pres">
      <dgm:prSet presAssocID="{280D9A70-55DD-4077-B679-F8445059EEFE}" presName="Child" presStyleLbl="revTx" presStyleIdx="3" presStyleCnt="6">
        <dgm:presLayoutVars>
          <dgm:chMax val="0"/>
          <dgm:chPref val="0"/>
          <dgm:bulletEnabled val="1"/>
        </dgm:presLayoutVars>
      </dgm:prSet>
      <dgm:spPr/>
    </dgm:pt>
    <dgm:pt modelId="{48833301-A100-4FB5-B1E8-D3747A4699FF}" type="pres">
      <dgm:prSet presAssocID="{5556265D-0F48-4043-8E4A-0B7CCFE948E1}" presName="sibTrans" presStyleCnt="0"/>
      <dgm:spPr/>
    </dgm:pt>
    <dgm:pt modelId="{EDEA07BE-49A2-446F-B0A3-545CD0D97055}" type="pres">
      <dgm:prSet presAssocID="{A55CC978-7D5E-4DDB-BFF8-CC941581310B}" presName="composite" presStyleCnt="0"/>
      <dgm:spPr/>
    </dgm:pt>
    <dgm:pt modelId="{021DAED1-85D3-401B-AB6A-027EE7398EC7}" type="pres">
      <dgm:prSet presAssocID="{A55CC978-7D5E-4DDB-BFF8-CC941581310B}" presName="FirstChild" presStyleLbl="revTx" presStyleIdx="4" presStyleCnt="6">
        <dgm:presLayoutVars>
          <dgm:chMax val="0"/>
          <dgm:chPref val="0"/>
          <dgm:bulletEnabled val="1"/>
        </dgm:presLayoutVars>
      </dgm:prSet>
      <dgm:spPr/>
    </dgm:pt>
    <dgm:pt modelId="{294F5B7C-E12A-4B2A-B6F6-B4BAA62958DB}" type="pres">
      <dgm:prSet presAssocID="{A55CC978-7D5E-4DDB-BFF8-CC941581310B}" presName="Parent" presStyleLbl="alignNode1" presStyleIdx="2" presStyleCnt="3">
        <dgm:presLayoutVars>
          <dgm:chMax val="3"/>
          <dgm:chPref val="3"/>
          <dgm:bulletEnabled val="1"/>
        </dgm:presLayoutVars>
      </dgm:prSet>
      <dgm:spPr/>
    </dgm:pt>
    <dgm:pt modelId="{F27EDB33-5A18-49D8-A910-9E351D504654}" type="pres">
      <dgm:prSet presAssocID="{A55CC978-7D5E-4DDB-BFF8-CC941581310B}" presName="Accent" presStyleLbl="parChTrans1D1" presStyleIdx="2" presStyleCnt="3"/>
      <dgm:spPr/>
    </dgm:pt>
    <dgm:pt modelId="{285B02FC-6F4E-457B-9024-4261BDDCF44D}" type="pres">
      <dgm:prSet presAssocID="{A55CC978-7D5E-4DDB-BFF8-CC941581310B}" presName="Child" presStyleLbl="revTx" presStyleIdx="5" presStyleCnt="6">
        <dgm:presLayoutVars>
          <dgm:chMax val="0"/>
          <dgm:chPref val="0"/>
          <dgm:bulletEnabled val="1"/>
        </dgm:presLayoutVars>
      </dgm:prSet>
      <dgm:spPr/>
    </dgm:pt>
  </dgm:ptLst>
  <dgm:cxnLst>
    <dgm:cxn modelId="{80CE2E0C-C626-4EF0-9248-F42D2DF7391F}" srcId="{280D9A70-55DD-4077-B679-F8445059EEFE}" destId="{9BB0BA88-8542-4CF3-9D5E-7CF798EEA704}" srcOrd="1" destOrd="0" parTransId="{10336BCC-F09E-49EA-B10F-D68098806ABB}" sibTransId="{49A965D5-2A20-47EE-B79D-9F079FB30276}"/>
    <dgm:cxn modelId="{E63EFA0C-A9F5-46A3-9762-3DC812FCEEB2}" type="presOf" srcId="{096E04DE-762D-425D-ADCF-285A1E88099C}" destId="{66AC6D1C-EA59-4435-8558-ADD10E0B9DF1}" srcOrd="0" destOrd="0" presId="urn:microsoft.com/office/officeart/2011/layout/TabList"/>
    <dgm:cxn modelId="{CE5A7321-B913-4E4C-A31C-EDBB446CCE69}" type="presOf" srcId="{9BC6C81D-7F85-460B-8ECB-5C6B26F6C134}" destId="{021DAED1-85D3-401B-AB6A-027EE7398EC7}" srcOrd="0" destOrd="0" presId="urn:microsoft.com/office/officeart/2011/layout/TabList"/>
    <dgm:cxn modelId="{E2C1C52F-47D6-4555-8E31-1DEE0F47454C}" type="presOf" srcId="{F29D8F92-474A-41A0-8209-9E28320FAAA0}" destId="{7A201A31-CE44-4C70-BF25-94D70EC3B163}" srcOrd="0" destOrd="0" presId="urn:microsoft.com/office/officeart/2011/layout/TabList"/>
    <dgm:cxn modelId="{6754D65C-3E66-4813-84F8-EC7DD72E7EE6}" type="presOf" srcId="{312378C0-93CC-4FE6-8D64-ED64798B8299}" destId="{EEC9DEEF-18A8-4B5A-B131-7FF85FC622DF}" srcOrd="0" destOrd="0" presId="urn:microsoft.com/office/officeart/2011/layout/TabList"/>
    <dgm:cxn modelId="{2119215D-1D80-4479-95A0-31D175FCF32E}" srcId="{096E04DE-762D-425D-ADCF-285A1E88099C}" destId="{54D5E33E-4CC9-4AFE-B4F6-C0305D3FDEC5}" srcOrd="1" destOrd="0" parTransId="{B0B549E8-8639-4FE8-9CA0-4BE5F08C9C68}" sibTransId="{BDAEFC9A-6637-4E75-8631-747D18144455}"/>
    <dgm:cxn modelId="{BA342A42-DFFB-449B-87C7-5BF26E1A93D8}" srcId="{A55CC978-7D5E-4DDB-BFF8-CC941581310B}" destId="{9BC6C81D-7F85-460B-8ECB-5C6B26F6C134}" srcOrd="0" destOrd="0" parTransId="{0CF81A74-82D5-4553-B5C7-E98560D1A78D}" sibTransId="{2E28AB01-C03A-47B2-B9B1-C79B6AC5742F}"/>
    <dgm:cxn modelId="{F2ED7944-102A-47FD-A8C8-8B2B00D12FDD}" type="presOf" srcId="{280D9A70-55DD-4077-B679-F8445059EEFE}" destId="{CF995357-502A-4036-AE44-6065EB145E84}" srcOrd="0" destOrd="0" presId="urn:microsoft.com/office/officeart/2011/layout/TabList"/>
    <dgm:cxn modelId="{4DD16E4B-F193-42D0-8C82-60758CC33238}" srcId="{F29D8F92-474A-41A0-8209-9E28320FAAA0}" destId="{096E04DE-762D-425D-ADCF-285A1E88099C}" srcOrd="0" destOrd="0" parTransId="{04CC3001-22E4-4B52-8750-2F5EFB49A4E5}" sibTransId="{A1B7E4C9-B26A-48FE-8D37-6D806B500A24}"/>
    <dgm:cxn modelId="{DB0B6759-4E20-4070-A983-ADFF312F1D3B}" type="presOf" srcId="{A55CC978-7D5E-4DDB-BFF8-CC941581310B}" destId="{294F5B7C-E12A-4B2A-B6F6-B4BAA62958DB}" srcOrd="0" destOrd="0" presId="urn:microsoft.com/office/officeart/2011/layout/TabList"/>
    <dgm:cxn modelId="{A6893D7D-586A-4194-A579-12FAAC9CD37D}" srcId="{F29D8F92-474A-41A0-8209-9E28320FAAA0}" destId="{280D9A70-55DD-4077-B679-F8445059EEFE}" srcOrd="1" destOrd="0" parTransId="{BA379F3D-500F-42FF-9224-B04D3F0AC363}" sibTransId="{5556265D-0F48-4043-8E4A-0B7CCFE948E1}"/>
    <dgm:cxn modelId="{016B0996-CC48-4E9A-9133-2481958D1E42}" srcId="{F29D8F92-474A-41A0-8209-9E28320FAAA0}" destId="{A55CC978-7D5E-4DDB-BFF8-CC941581310B}" srcOrd="2" destOrd="0" parTransId="{9F90200C-5B80-4F37-9934-1A928040C7FF}" sibTransId="{D820FC17-40C6-425D-8ED9-BA06ED23318A}"/>
    <dgm:cxn modelId="{72E7A197-5ED9-4455-9AAD-0FE501F02952}" type="presOf" srcId="{9BB0BA88-8542-4CF3-9D5E-7CF798EEA704}" destId="{3DF0CF30-9BFE-4019-949D-6980FA92FB53}" srcOrd="0" destOrd="0" presId="urn:microsoft.com/office/officeart/2011/layout/TabList"/>
    <dgm:cxn modelId="{2C13EA9D-6920-4FD5-8DB6-8986816DD46C}" srcId="{096E04DE-762D-425D-ADCF-285A1E88099C}" destId="{312378C0-93CC-4FE6-8D64-ED64798B8299}" srcOrd="0" destOrd="0" parTransId="{3BEECC09-D9C4-4F06-8AB3-5BE6714ACDA7}" sibTransId="{B9D23079-2E91-41C0-8041-E2AE1F526AC3}"/>
    <dgm:cxn modelId="{B19CEEAB-50E3-4DD7-9ADA-95742C8F62E6}" type="presOf" srcId="{54D5E33E-4CC9-4AFE-B4F6-C0305D3FDEC5}" destId="{A14CA049-A90F-4B13-8AD7-2FC9E87E1826}" srcOrd="0" destOrd="0" presId="urn:microsoft.com/office/officeart/2011/layout/TabList"/>
    <dgm:cxn modelId="{7E0F96B8-C4B7-4960-B991-8D20F229AAB3}" type="presOf" srcId="{A4507E5E-5AA4-4594-B4AC-24A2DCB601FF}" destId="{35DEF13E-0FA0-4D7C-8DCA-02232F7E41BD}" srcOrd="0" destOrd="0" presId="urn:microsoft.com/office/officeart/2011/layout/TabList"/>
    <dgm:cxn modelId="{DF20BFBC-B911-4DB6-A940-E54CDE07369F}" srcId="{280D9A70-55DD-4077-B679-F8445059EEFE}" destId="{A4507E5E-5AA4-4594-B4AC-24A2DCB601FF}" srcOrd="0" destOrd="0" parTransId="{16B2194A-7372-406B-86B8-9EAC6887D859}" sibTransId="{4681CABC-46F0-4726-92EA-99DF06BA16CC}"/>
    <dgm:cxn modelId="{77F715DC-1F4C-4511-AC55-5D86873A572E}" type="presOf" srcId="{F193D4BC-5730-44D9-AEA0-D89C939EBB15}" destId="{285B02FC-6F4E-457B-9024-4261BDDCF44D}" srcOrd="0" destOrd="0" presId="urn:microsoft.com/office/officeart/2011/layout/TabList"/>
    <dgm:cxn modelId="{EFD41DDD-DB90-4F80-938D-0C9CA7E47B53}" srcId="{A55CC978-7D5E-4DDB-BFF8-CC941581310B}" destId="{F193D4BC-5730-44D9-AEA0-D89C939EBB15}" srcOrd="1" destOrd="0" parTransId="{FC24AB28-EC4C-4FBA-A5ED-B325B1B6D050}" sibTransId="{51450160-2916-4CC7-B986-3A84CFEFAD63}"/>
    <dgm:cxn modelId="{AB6F267E-937E-49C4-B07E-56D5BC73106B}" type="presParOf" srcId="{7A201A31-CE44-4C70-BF25-94D70EC3B163}" destId="{513159E1-6E33-4DD2-A576-9F5F50B67CBE}" srcOrd="0" destOrd="0" presId="urn:microsoft.com/office/officeart/2011/layout/TabList"/>
    <dgm:cxn modelId="{B449CD62-9429-48D8-968C-B54BD862DE9A}" type="presParOf" srcId="{513159E1-6E33-4DD2-A576-9F5F50B67CBE}" destId="{EEC9DEEF-18A8-4B5A-B131-7FF85FC622DF}" srcOrd="0" destOrd="0" presId="urn:microsoft.com/office/officeart/2011/layout/TabList"/>
    <dgm:cxn modelId="{E4943023-17DF-4D5F-9F7F-24ACDAFFF1F4}" type="presParOf" srcId="{513159E1-6E33-4DD2-A576-9F5F50B67CBE}" destId="{66AC6D1C-EA59-4435-8558-ADD10E0B9DF1}" srcOrd="1" destOrd="0" presId="urn:microsoft.com/office/officeart/2011/layout/TabList"/>
    <dgm:cxn modelId="{25ED0488-BD91-4DD2-A98D-97F5609B31C8}" type="presParOf" srcId="{513159E1-6E33-4DD2-A576-9F5F50B67CBE}" destId="{A882F339-9B82-4300-87E0-BBFF43AAD35C}" srcOrd="2" destOrd="0" presId="urn:microsoft.com/office/officeart/2011/layout/TabList"/>
    <dgm:cxn modelId="{71A62503-1AEF-4265-B7A2-B3E896C3F3A6}" type="presParOf" srcId="{7A201A31-CE44-4C70-BF25-94D70EC3B163}" destId="{A14CA049-A90F-4B13-8AD7-2FC9E87E1826}" srcOrd="1" destOrd="0" presId="urn:microsoft.com/office/officeart/2011/layout/TabList"/>
    <dgm:cxn modelId="{906EAFA4-C995-4E17-B177-24433883CB20}" type="presParOf" srcId="{7A201A31-CE44-4C70-BF25-94D70EC3B163}" destId="{CF9D7897-4AB4-4100-91BD-ACBDC5E2330A}" srcOrd="2" destOrd="0" presId="urn:microsoft.com/office/officeart/2011/layout/TabList"/>
    <dgm:cxn modelId="{656B8F06-7167-4291-83F1-C5A92862FC5C}" type="presParOf" srcId="{7A201A31-CE44-4C70-BF25-94D70EC3B163}" destId="{70E11049-35A2-4E85-9C28-748137D06996}" srcOrd="3" destOrd="0" presId="urn:microsoft.com/office/officeart/2011/layout/TabList"/>
    <dgm:cxn modelId="{DB1A16FB-406B-4688-BC87-FC0F7F0D49C9}" type="presParOf" srcId="{70E11049-35A2-4E85-9C28-748137D06996}" destId="{35DEF13E-0FA0-4D7C-8DCA-02232F7E41BD}" srcOrd="0" destOrd="0" presId="urn:microsoft.com/office/officeart/2011/layout/TabList"/>
    <dgm:cxn modelId="{24A4A8D9-CA11-4272-882F-7B7E2D186C7F}" type="presParOf" srcId="{70E11049-35A2-4E85-9C28-748137D06996}" destId="{CF995357-502A-4036-AE44-6065EB145E84}" srcOrd="1" destOrd="0" presId="urn:microsoft.com/office/officeart/2011/layout/TabList"/>
    <dgm:cxn modelId="{E54C6FC9-19EA-45E8-B5C4-349E98A6ACC0}" type="presParOf" srcId="{70E11049-35A2-4E85-9C28-748137D06996}" destId="{64F4758D-98B3-46B2-B2A9-8991AD40DAEE}" srcOrd="2" destOrd="0" presId="urn:microsoft.com/office/officeart/2011/layout/TabList"/>
    <dgm:cxn modelId="{2BA55036-86AC-4B8D-9FDC-E8DAD88364D2}" type="presParOf" srcId="{7A201A31-CE44-4C70-BF25-94D70EC3B163}" destId="{3DF0CF30-9BFE-4019-949D-6980FA92FB53}" srcOrd="4" destOrd="0" presId="urn:microsoft.com/office/officeart/2011/layout/TabList"/>
    <dgm:cxn modelId="{0177911A-FEAF-4D2B-9AB8-3A6255B5EB89}" type="presParOf" srcId="{7A201A31-CE44-4C70-BF25-94D70EC3B163}" destId="{48833301-A100-4FB5-B1E8-D3747A4699FF}" srcOrd="5" destOrd="0" presId="urn:microsoft.com/office/officeart/2011/layout/TabList"/>
    <dgm:cxn modelId="{9B7B9300-E479-4E74-9C26-EE5912733679}" type="presParOf" srcId="{7A201A31-CE44-4C70-BF25-94D70EC3B163}" destId="{EDEA07BE-49A2-446F-B0A3-545CD0D97055}" srcOrd="6" destOrd="0" presId="urn:microsoft.com/office/officeart/2011/layout/TabList"/>
    <dgm:cxn modelId="{5B274B7A-DBD3-4A28-9E24-302F4B4356F7}" type="presParOf" srcId="{EDEA07BE-49A2-446F-B0A3-545CD0D97055}" destId="{021DAED1-85D3-401B-AB6A-027EE7398EC7}" srcOrd="0" destOrd="0" presId="urn:microsoft.com/office/officeart/2011/layout/TabList"/>
    <dgm:cxn modelId="{BB6B317D-170E-415A-AD3D-8A0BA5EEF3FC}" type="presParOf" srcId="{EDEA07BE-49A2-446F-B0A3-545CD0D97055}" destId="{294F5B7C-E12A-4B2A-B6F6-B4BAA62958DB}" srcOrd="1" destOrd="0" presId="urn:microsoft.com/office/officeart/2011/layout/TabList"/>
    <dgm:cxn modelId="{E4BEAE8A-159F-412F-AE48-F11C45D13A2F}" type="presParOf" srcId="{EDEA07BE-49A2-446F-B0A3-545CD0D97055}" destId="{F27EDB33-5A18-49D8-A910-9E351D504654}" srcOrd="2" destOrd="0" presId="urn:microsoft.com/office/officeart/2011/layout/TabList"/>
    <dgm:cxn modelId="{3A4066F6-628E-40B4-A25A-1F55CA6B96C5}" type="presParOf" srcId="{7A201A31-CE44-4C70-BF25-94D70EC3B163}" destId="{285B02FC-6F4E-457B-9024-4261BDDCF44D}" srcOrd="7"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9D8F92-474A-41A0-8209-9E28320FAAA0}" type="doc">
      <dgm:prSet loTypeId="urn:microsoft.com/office/officeart/2011/layout/TabList" loCatId="officeonline" qsTypeId="urn:microsoft.com/office/officeart/2005/8/quickstyle/simple1" qsCatId="simple" csTypeId="urn:microsoft.com/office/officeart/2005/8/colors/accent1_2" csCatId="accent1" phldr="0"/>
      <dgm:spPr/>
      <dgm:t>
        <a:bodyPr/>
        <a:lstStyle/>
        <a:p>
          <a:endParaRPr lang="en-GB"/>
        </a:p>
      </dgm:t>
    </dgm:pt>
    <dgm:pt modelId="{096E04DE-762D-425D-ADCF-285A1E88099C}">
      <dgm:prSet phldrT="[Text]" phldr="1"/>
      <dgm:spPr/>
      <dgm:t>
        <a:bodyPr/>
        <a:lstStyle/>
        <a:p>
          <a:endParaRPr lang="en-GB"/>
        </a:p>
      </dgm:t>
    </dgm:pt>
    <dgm:pt modelId="{04CC3001-22E4-4B52-8750-2F5EFB49A4E5}" type="parTrans" cxnId="{4DD16E4B-F193-42D0-8C82-60758CC33238}">
      <dgm:prSet/>
      <dgm:spPr/>
      <dgm:t>
        <a:bodyPr/>
        <a:lstStyle/>
        <a:p>
          <a:endParaRPr lang="en-GB"/>
        </a:p>
      </dgm:t>
    </dgm:pt>
    <dgm:pt modelId="{A1B7E4C9-B26A-48FE-8D37-6D806B500A24}" type="sibTrans" cxnId="{4DD16E4B-F193-42D0-8C82-60758CC33238}">
      <dgm:prSet/>
      <dgm:spPr/>
      <dgm:t>
        <a:bodyPr/>
        <a:lstStyle/>
        <a:p>
          <a:endParaRPr lang="en-GB"/>
        </a:p>
      </dgm:t>
    </dgm:pt>
    <dgm:pt modelId="{312378C0-93CC-4FE6-8D64-ED64798B8299}">
      <dgm:prSet phldrT="[Text]" phldr="1"/>
      <dgm:spPr/>
      <dgm:t>
        <a:bodyPr/>
        <a:lstStyle/>
        <a:p>
          <a:endParaRPr lang="en-GB"/>
        </a:p>
      </dgm:t>
    </dgm:pt>
    <dgm:pt modelId="{3BEECC09-D9C4-4F06-8AB3-5BE6714ACDA7}" type="parTrans" cxnId="{2C13EA9D-6920-4FD5-8DB6-8986816DD46C}">
      <dgm:prSet/>
      <dgm:spPr/>
      <dgm:t>
        <a:bodyPr/>
        <a:lstStyle/>
        <a:p>
          <a:endParaRPr lang="en-GB"/>
        </a:p>
      </dgm:t>
    </dgm:pt>
    <dgm:pt modelId="{B9D23079-2E91-41C0-8041-E2AE1F526AC3}" type="sibTrans" cxnId="{2C13EA9D-6920-4FD5-8DB6-8986816DD46C}">
      <dgm:prSet/>
      <dgm:spPr/>
      <dgm:t>
        <a:bodyPr/>
        <a:lstStyle/>
        <a:p>
          <a:endParaRPr lang="en-GB"/>
        </a:p>
      </dgm:t>
    </dgm:pt>
    <dgm:pt modelId="{54D5E33E-4CC9-4AFE-B4F6-C0305D3FDEC5}">
      <dgm:prSet phldrT="[Text]" phldr="1"/>
      <dgm:spPr/>
      <dgm:t>
        <a:bodyPr/>
        <a:lstStyle/>
        <a:p>
          <a:endParaRPr lang="en-GB"/>
        </a:p>
      </dgm:t>
    </dgm:pt>
    <dgm:pt modelId="{B0B549E8-8639-4FE8-9CA0-4BE5F08C9C68}" type="parTrans" cxnId="{2119215D-1D80-4479-95A0-31D175FCF32E}">
      <dgm:prSet/>
      <dgm:spPr/>
      <dgm:t>
        <a:bodyPr/>
        <a:lstStyle/>
        <a:p>
          <a:endParaRPr lang="en-GB"/>
        </a:p>
      </dgm:t>
    </dgm:pt>
    <dgm:pt modelId="{BDAEFC9A-6637-4E75-8631-747D18144455}" type="sibTrans" cxnId="{2119215D-1D80-4479-95A0-31D175FCF32E}">
      <dgm:prSet/>
      <dgm:spPr/>
      <dgm:t>
        <a:bodyPr/>
        <a:lstStyle/>
        <a:p>
          <a:endParaRPr lang="en-GB"/>
        </a:p>
      </dgm:t>
    </dgm:pt>
    <dgm:pt modelId="{280D9A70-55DD-4077-B679-F8445059EEFE}">
      <dgm:prSet phldrT="[Text]" phldr="1"/>
      <dgm:spPr/>
      <dgm:t>
        <a:bodyPr/>
        <a:lstStyle/>
        <a:p>
          <a:endParaRPr lang="en-GB"/>
        </a:p>
      </dgm:t>
    </dgm:pt>
    <dgm:pt modelId="{BA379F3D-500F-42FF-9224-B04D3F0AC363}" type="parTrans" cxnId="{A6893D7D-586A-4194-A579-12FAAC9CD37D}">
      <dgm:prSet/>
      <dgm:spPr/>
      <dgm:t>
        <a:bodyPr/>
        <a:lstStyle/>
        <a:p>
          <a:endParaRPr lang="en-GB"/>
        </a:p>
      </dgm:t>
    </dgm:pt>
    <dgm:pt modelId="{5556265D-0F48-4043-8E4A-0B7CCFE948E1}" type="sibTrans" cxnId="{A6893D7D-586A-4194-A579-12FAAC9CD37D}">
      <dgm:prSet/>
      <dgm:spPr/>
      <dgm:t>
        <a:bodyPr/>
        <a:lstStyle/>
        <a:p>
          <a:endParaRPr lang="en-GB"/>
        </a:p>
      </dgm:t>
    </dgm:pt>
    <dgm:pt modelId="{A4507E5E-5AA4-4594-B4AC-24A2DCB601FF}">
      <dgm:prSet phldrT="[Text]" phldr="1"/>
      <dgm:spPr/>
      <dgm:t>
        <a:bodyPr/>
        <a:lstStyle/>
        <a:p>
          <a:endParaRPr lang="en-GB"/>
        </a:p>
      </dgm:t>
    </dgm:pt>
    <dgm:pt modelId="{16B2194A-7372-406B-86B8-9EAC6887D859}" type="parTrans" cxnId="{DF20BFBC-B911-4DB6-A940-E54CDE07369F}">
      <dgm:prSet/>
      <dgm:spPr/>
      <dgm:t>
        <a:bodyPr/>
        <a:lstStyle/>
        <a:p>
          <a:endParaRPr lang="en-GB"/>
        </a:p>
      </dgm:t>
    </dgm:pt>
    <dgm:pt modelId="{4681CABC-46F0-4726-92EA-99DF06BA16CC}" type="sibTrans" cxnId="{DF20BFBC-B911-4DB6-A940-E54CDE07369F}">
      <dgm:prSet/>
      <dgm:spPr/>
      <dgm:t>
        <a:bodyPr/>
        <a:lstStyle/>
        <a:p>
          <a:endParaRPr lang="en-GB"/>
        </a:p>
      </dgm:t>
    </dgm:pt>
    <dgm:pt modelId="{9BB0BA88-8542-4CF3-9D5E-7CF798EEA704}">
      <dgm:prSet phldrT="[Text]" phldr="1"/>
      <dgm:spPr/>
      <dgm:t>
        <a:bodyPr/>
        <a:lstStyle/>
        <a:p>
          <a:endParaRPr lang="en-GB"/>
        </a:p>
      </dgm:t>
    </dgm:pt>
    <dgm:pt modelId="{10336BCC-F09E-49EA-B10F-D68098806ABB}" type="parTrans" cxnId="{80CE2E0C-C626-4EF0-9248-F42D2DF7391F}">
      <dgm:prSet/>
      <dgm:spPr/>
      <dgm:t>
        <a:bodyPr/>
        <a:lstStyle/>
        <a:p>
          <a:endParaRPr lang="en-GB"/>
        </a:p>
      </dgm:t>
    </dgm:pt>
    <dgm:pt modelId="{49A965D5-2A20-47EE-B79D-9F079FB30276}" type="sibTrans" cxnId="{80CE2E0C-C626-4EF0-9248-F42D2DF7391F}">
      <dgm:prSet/>
      <dgm:spPr/>
      <dgm:t>
        <a:bodyPr/>
        <a:lstStyle/>
        <a:p>
          <a:endParaRPr lang="en-GB"/>
        </a:p>
      </dgm:t>
    </dgm:pt>
    <dgm:pt modelId="{A55CC978-7D5E-4DDB-BFF8-CC941581310B}">
      <dgm:prSet phldrT="[Text]" phldr="1"/>
      <dgm:spPr/>
      <dgm:t>
        <a:bodyPr/>
        <a:lstStyle/>
        <a:p>
          <a:endParaRPr lang="en-GB"/>
        </a:p>
      </dgm:t>
    </dgm:pt>
    <dgm:pt modelId="{9F90200C-5B80-4F37-9934-1A928040C7FF}" type="parTrans" cxnId="{016B0996-CC48-4E9A-9133-2481958D1E42}">
      <dgm:prSet/>
      <dgm:spPr/>
      <dgm:t>
        <a:bodyPr/>
        <a:lstStyle/>
        <a:p>
          <a:endParaRPr lang="en-GB"/>
        </a:p>
      </dgm:t>
    </dgm:pt>
    <dgm:pt modelId="{D820FC17-40C6-425D-8ED9-BA06ED23318A}" type="sibTrans" cxnId="{016B0996-CC48-4E9A-9133-2481958D1E42}">
      <dgm:prSet/>
      <dgm:spPr/>
      <dgm:t>
        <a:bodyPr/>
        <a:lstStyle/>
        <a:p>
          <a:endParaRPr lang="en-GB"/>
        </a:p>
      </dgm:t>
    </dgm:pt>
    <dgm:pt modelId="{9BC6C81D-7F85-460B-8ECB-5C6B26F6C134}">
      <dgm:prSet phldrT="[Text]" phldr="1"/>
      <dgm:spPr/>
      <dgm:t>
        <a:bodyPr/>
        <a:lstStyle/>
        <a:p>
          <a:endParaRPr lang="en-GB"/>
        </a:p>
      </dgm:t>
    </dgm:pt>
    <dgm:pt modelId="{0CF81A74-82D5-4553-B5C7-E98560D1A78D}" type="parTrans" cxnId="{BA342A42-DFFB-449B-87C7-5BF26E1A93D8}">
      <dgm:prSet/>
      <dgm:spPr/>
      <dgm:t>
        <a:bodyPr/>
        <a:lstStyle/>
        <a:p>
          <a:endParaRPr lang="en-GB"/>
        </a:p>
      </dgm:t>
    </dgm:pt>
    <dgm:pt modelId="{2E28AB01-C03A-47B2-B9B1-C79B6AC5742F}" type="sibTrans" cxnId="{BA342A42-DFFB-449B-87C7-5BF26E1A93D8}">
      <dgm:prSet/>
      <dgm:spPr/>
      <dgm:t>
        <a:bodyPr/>
        <a:lstStyle/>
        <a:p>
          <a:endParaRPr lang="en-GB"/>
        </a:p>
      </dgm:t>
    </dgm:pt>
    <dgm:pt modelId="{F193D4BC-5730-44D9-AEA0-D89C939EBB15}">
      <dgm:prSet phldrT="[Text]" phldr="1"/>
      <dgm:spPr/>
      <dgm:t>
        <a:bodyPr/>
        <a:lstStyle/>
        <a:p>
          <a:endParaRPr lang="en-GB"/>
        </a:p>
      </dgm:t>
    </dgm:pt>
    <dgm:pt modelId="{FC24AB28-EC4C-4FBA-A5ED-B325B1B6D050}" type="parTrans" cxnId="{EFD41DDD-DB90-4F80-938D-0C9CA7E47B53}">
      <dgm:prSet/>
      <dgm:spPr/>
      <dgm:t>
        <a:bodyPr/>
        <a:lstStyle/>
        <a:p>
          <a:endParaRPr lang="en-GB"/>
        </a:p>
      </dgm:t>
    </dgm:pt>
    <dgm:pt modelId="{51450160-2916-4CC7-B986-3A84CFEFAD63}" type="sibTrans" cxnId="{EFD41DDD-DB90-4F80-938D-0C9CA7E47B53}">
      <dgm:prSet/>
      <dgm:spPr/>
      <dgm:t>
        <a:bodyPr/>
        <a:lstStyle/>
        <a:p>
          <a:endParaRPr lang="en-GB"/>
        </a:p>
      </dgm:t>
    </dgm:pt>
    <dgm:pt modelId="{7A201A31-CE44-4C70-BF25-94D70EC3B163}" type="pres">
      <dgm:prSet presAssocID="{F29D8F92-474A-41A0-8209-9E28320FAAA0}" presName="Name0" presStyleCnt="0">
        <dgm:presLayoutVars>
          <dgm:chMax/>
          <dgm:chPref val="3"/>
          <dgm:dir/>
          <dgm:animOne val="branch"/>
          <dgm:animLvl val="lvl"/>
        </dgm:presLayoutVars>
      </dgm:prSet>
      <dgm:spPr/>
    </dgm:pt>
    <dgm:pt modelId="{513159E1-6E33-4DD2-A576-9F5F50B67CBE}" type="pres">
      <dgm:prSet presAssocID="{096E04DE-762D-425D-ADCF-285A1E88099C}" presName="composite" presStyleCnt="0"/>
      <dgm:spPr/>
    </dgm:pt>
    <dgm:pt modelId="{EEC9DEEF-18A8-4B5A-B131-7FF85FC622DF}" type="pres">
      <dgm:prSet presAssocID="{096E04DE-762D-425D-ADCF-285A1E88099C}" presName="FirstChild" presStyleLbl="revTx" presStyleIdx="0" presStyleCnt="6">
        <dgm:presLayoutVars>
          <dgm:chMax val="0"/>
          <dgm:chPref val="0"/>
          <dgm:bulletEnabled val="1"/>
        </dgm:presLayoutVars>
      </dgm:prSet>
      <dgm:spPr/>
    </dgm:pt>
    <dgm:pt modelId="{66AC6D1C-EA59-4435-8558-ADD10E0B9DF1}" type="pres">
      <dgm:prSet presAssocID="{096E04DE-762D-425D-ADCF-285A1E88099C}" presName="Parent" presStyleLbl="alignNode1" presStyleIdx="0" presStyleCnt="3">
        <dgm:presLayoutVars>
          <dgm:chMax val="3"/>
          <dgm:chPref val="3"/>
          <dgm:bulletEnabled val="1"/>
        </dgm:presLayoutVars>
      </dgm:prSet>
      <dgm:spPr/>
    </dgm:pt>
    <dgm:pt modelId="{A882F339-9B82-4300-87E0-BBFF43AAD35C}" type="pres">
      <dgm:prSet presAssocID="{096E04DE-762D-425D-ADCF-285A1E88099C}" presName="Accent" presStyleLbl="parChTrans1D1" presStyleIdx="0" presStyleCnt="3"/>
      <dgm:spPr/>
    </dgm:pt>
    <dgm:pt modelId="{A14CA049-A90F-4B13-8AD7-2FC9E87E1826}" type="pres">
      <dgm:prSet presAssocID="{096E04DE-762D-425D-ADCF-285A1E88099C}" presName="Child" presStyleLbl="revTx" presStyleIdx="1" presStyleCnt="6">
        <dgm:presLayoutVars>
          <dgm:chMax val="0"/>
          <dgm:chPref val="0"/>
          <dgm:bulletEnabled val="1"/>
        </dgm:presLayoutVars>
      </dgm:prSet>
      <dgm:spPr/>
    </dgm:pt>
    <dgm:pt modelId="{CF9D7897-4AB4-4100-91BD-ACBDC5E2330A}" type="pres">
      <dgm:prSet presAssocID="{A1B7E4C9-B26A-48FE-8D37-6D806B500A24}" presName="sibTrans" presStyleCnt="0"/>
      <dgm:spPr/>
    </dgm:pt>
    <dgm:pt modelId="{70E11049-35A2-4E85-9C28-748137D06996}" type="pres">
      <dgm:prSet presAssocID="{280D9A70-55DD-4077-B679-F8445059EEFE}" presName="composite" presStyleCnt="0"/>
      <dgm:spPr/>
    </dgm:pt>
    <dgm:pt modelId="{35DEF13E-0FA0-4D7C-8DCA-02232F7E41BD}" type="pres">
      <dgm:prSet presAssocID="{280D9A70-55DD-4077-B679-F8445059EEFE}" presName="FirstChild" presStyleLbl="revTx" presStyleIdx="2" presStyleCnt="6">
        <dgm:presLayoutVars>
          <dgm:chMax val="0"/>
          <dgm:chPref val="0"/>
          <dgm:bulletEnabled val="1"/>
        </dgm:presLayoutVars>
      </dgm:prSet>
      <dgm:spPr/>
    </dgm:pt>
    <dgm:pt modelId="{CF995357-502A-4036-AE44-6065EB145E84}" type="pres">
      <dgm:prSet presAssocID="{280D9A70-55DD-4077-B679-F8445059EEFE}" presName="Parent" presStyleLbl="alignNode1" presStyleIdx="1" presStyleCnt="3">
        <dgm:presLayoutVars>
          <dgm:chMax val="3"/>
          <dgm:chPref val="3"/>
          <dgm:bulletEnabled val="1"/>
        </dgm:presLayoutVars>
      </dgm:prSet>
      <dgm:spPr/>
    </dgm:pt>
    <dgm:pt modelId="{64F4758D-98B3-46B2-B2A9-8991AD40DAEE}" type="pres">
      <dgm:prSet presAssocID="{280D9A70-55DD-4077-B679-F8445059EEFE}" presName="Accent" presStyleLbl="parChTrans1D1" presStyleIdx="1" presStyleCnt="3"/>
      <dgm:spPr/>
    </dgm:pt>
    <dgm:pt modelId="{3DF0CF30-9BFE-4019-949D-6980FA92FB53}" type="pres">
      <dgm:prSet presAssocID="{280D9A70-55DD-4077-B679-F8445059EEFE}" presName="Child" presStyleLbl="revTx" presStyleIdx="3" presStyleCnt="6">
        <dgm:presLayoutVars>
          <dgm:chMax val="0"/>
          <dgm:chPref val="0"/>
          <dgm:bulletEnabled val="1"/>
        </dgm:presLayoutVars>
      </dgm:prSet>
      <dgm:spPr/>
    </dgm:pt>
    <dgm:pt modelId="{48833301-A100-4FB5-B1E8-D3747A4699FF}" type="pres">
      <dgm:prSet presAssocID="{5556265D-0F48-4043-8E4A-0B7CCFE948E1}" presName="sibTrans" presStyleCnt="0"/>
      <dgm:spPr/>
    </dgm:pt>
    <dgm:pt modelId="{EDEA07BE-49A2-446F-B0A3-545CD0D97055}" type="pres">
      <dgm:prSet presAssocID="{A55CC978-7D5E-4DDB-BFF8-CC941581310B}" presName="composite" presStyleCnt="0"/>
      <dgm:spPr/>
    </dgm:pt>
    <dgm:pt modelId="{021DAED1-85D3-401B-AB6A-027EE7398EC7}" type="pres">
      <dgm:prSet presAssocID="{A55CC978-7D5E-4DDB-BFF8-CC941581310B}" presName="FirstChild" presStyleLbl="revTx" presStyleIdx="4" presStyleCnt="6">
        <dgm:presLayoutVars>
          <dgm:chMax val="0"/>
          <dgm:chPref val="0"/>
          <dgm:bulletEnabled val="1"/>
        </dgm:presLayoutVars>
      </dgm:prSet>
      <dgm:spPr/>
    </dgm:pt>
    <dgm:pt modelId="{294F5B7C-E12A-4B2A-B6F6-B4BAA62958DB}" type="pres">
      <dgm:prSet presAssocID="{A55CC978-7D5E-4DDB-BFF8-CC941581310B}" presName="Parent" presStyleLbl="alignNode1" presStyleIdx="2" presStyleCnt="3">
        <dgm:presLayoutVars>
          <dgm:chMax val="3"/>
          <dgm:chPref val="3"/>
          <dgm:bulletEnabled val="1"/>
        </dgm:presLayoutVars>
      </dgm:prSet>
      <dgm:spPr/>
    </dgm:pt>
    <dgm:pt modelId="{F27EDB33-5A18-49D8-A910-9E351D504654}" type="pres">
      <dgm:prSet presAssocID="{A55CC978-7D5E-4DDB-BFF8-CC941581310B}" presName="Accent" presStyleLbl="parChTrans1D1" presStyleIdx="2" presStyleCnt="3"/>
      <dgm:spPr/>
    </dgm:pt>
    <dgm:pt modelId="{285B02FC-6F4E-457B-9024-4261BDDCF44D}" type="pres">
      <dgm:prSet presAssocID="{A55CC978-7D5E-4DDB-BFF8-CC941581310B}" presName="Child" presStyleLbl="revTx" presStyleIdx="5" presStyleCnt="6">
        <dgm:presLayoutVars>
          <dgm:chMax val="0"/>
          <dgm:chPref val="0"/>
          <dgm:bulletEnabled val="1"/>
        </dgm:presLayoutVars>
      </dgm:prSet>
      <dgm:spPr/>
    </dgm:pt>
  </dgm:ptLst>
  <dgm:cxnLst>
    <dgm:cxn modelId="{80CE2E0C-C626-4EF0-9248-F42D2DF7391F}" srcId="{280D9A70-55DD-4077-B679-F8445059EEFE}" destId="{9BB0BA88-8542-4CF3-9D5E-7CF798EEA704}" srcOrd="1" destOrd="0" parTransId="{10336BCC-F09E-49EA-B10F-D68098806ABB}" sibTransId="{49A965D5-2A20-47EE-B79D-9F079FB30276}"/>
    <dgm:cxn modelId="{E63EFA0C-A9F5-46A3-9762-3DC812FCEEB2}" type="presOf" srcId="{096E04DE-762D-425D-ADCF-285A1E88099C}" destId="{66AC6D1C-EA59-4435-8558-ADD10E0B9DF1}" srcOrd="0" destOrd="0" presId="urn:microsoft.com/office/officeart/2011/layout/TabList"/>
    <dgm:cxn modelId="{CE5A7321-B913-4E4C-A31C-EDBB446CCE69}" type="presOf" srcId="{9BC6C81D-7F85-460B-8ECB-5C6B26F6C134}" destId="{021DAED1-85D3-401B-AB6A-027EE7398EC7}" srcOrd="0" destOrd="0" presId="urn:microsoft.com/office/officeart/2011/layout/TabList"/>
    <dgm:cxn modelId="{E2C1C52F-47D6-4555-8E31-1DEE0F47454C}" type="presOf" srcId="{F29D8F92-474A-41A0-8209-9E28320FAAA0}" destId="{7A201A31-CE44-4C70-BF25-94D70EC3B163}" srcOrd="0" destOrd="0" presId="urn:microsoft.com/office/officeart/2011/layout/TabList"/>
    <dgm:cxn modelId="{6754D65C-3E66-4813-84F8-EC7DD72E7EE6}" type="presOf" srcId="{312378C0-93CC-4FE6-8D64-ED64798B8299}" destId="{EEC9DEEF-18A8-4B5A-B131-7FF85FC622DF}" srcOrd="0" destOrd="0" presId="urn:microsoft.com/office/officeart/2011/layout/TabList"/>
    <dgm:cxn modelId="{2119215D-1D80-4479-95A0-31D175FCF32E}" srcId="{096E04DE-762D-425D-ADCF-285A1E88099C}" destId="{54D5E33E-4CC9-4AFE-B4F6-C0305D3FDEC5}" srcOrd="1" destOrd="0" parTransId="{B0B549E8-8639-4FE8-9CA0-4BE5F08C9C68}" sibTransId="{BDAEFC9A-6637-4E75-8631-747D18144455}"/>
    <dgm:cxn modelId="{BA342A42-DFFB-449B-87C7-5BF26E1A93D8}" srcId="{A55CC978-7D5E-4DDB-BFF8-CC941581310B}" destId="{9BC6C81D-7F85-460B-8ECB-5C6B26F6C134}" srcOrd="0" destOrd="0" parTransId="{0CF81A74-82D5-4553-B5C7-E98560D1A78D}" sibTransId="{2E28AB01-C03A-47B2-B9B1-C79B6AC5742F}"/>
    <dgm:cxn modelId="{F2ED7944-102A-47FD-A8C8-8B2B00D12FDD}" type="presOf" srcId="{280D9A70-55DD-4077-B679-F8445059EEFE}" destId="{CF995357-502A-4036-AE44-6065EB145E84}" srcOrd="0" destOrd="0" presId="urn:microsoft.com/office/officeart/2011/layout/TabList"/>
    <dgm:cxn modelId="{4DD16E4B-F193-42D0-8C82-60758CC33238}" srcId="{F29D8F92-474A-41A0-8209-9E28320FAAA0}" destId="{096E04DE-762D-425D-ADCF-285A1E88099C}" srcOrd="0" destOrd="0" parTransId="{04CC3001-22E4-4B52-8750-2F5EFB49A4E5}" sibTransId="{A1B7E4C9-B26A-48FE-8D37-6D806B500A24}"/>
    <dgm:cxn modelId="{DB0B6759-4E20-4070-A983-ADFF312F1D3B}" type="presOf" srcId="{A55CC978-7D5E-4DDB-BFF8-CC941581310B}" destId="{294F5B7C-E12A-4B2A-B6F6-B4BAA62958DB}" srcOrd="0" destOrd="0" presId="urn:microsoft.com/office/officeart/2011/layout/TabList"/>
    <dgm:cxn modelId="{A6893D7D-586A-4194-A579-12FAAC9CD37D}" srcId="{F29D8F92-474A-41A0-8209-9E28320FAAA0}" destId="{280D9A70-55DD-4077-B679-F8445059EEFE}" srcOrd="1" destOrd="0" parTransId="{BA379F3D-500F-42FF-9224-B04D3F0AC363}" sibTransId="{5556265D-0F48-4043-8E4A-0B7CCFE948E1}"/>
    <dgm:cxn modelId="{016B0996-CC48-4E9A-9133-2481958D1E42}" srcId="{F29D8F92-474A-41A0-8209-9E28320FAAA0}" destId="{A55CC978-7D5E-4DDB-BFF8-CC941581310B}" srcOrd="2" destOrd="0" parTransId="{9F90200C-5B80-4F37-9934-1A928040C7FF}" sibTransId="{D820FC17-40C6-425D-8ED9-BA06ED23318A}"/>
    <dgm:cxn modelId="{72E7A197-5ED9-4455-9AAD-0FE501F02952}" type="presOf" srcId="{9BB0BA88-8542-4CF3-9D5E-7CF798EEA704}" destId="{3DF0CF30-9BFE-4019-949D-6980FA92FB53}" srcOrd="0" destOrd="0" presId="urn:microsoft.com/office/officeart/2011/layout/TabList"/>
    <dgm:cxn modelId="{2C13EA9D-6920-4FD5-8DB6-8986816DD46C}" srcId="{096E04DE-762D-425D-ADCF-285A1E88099C}" destId="{312378C0-93CC-4FE6-8D64-ED64798B8299}" srcOrd="0" destOrd="0" parTransId="{3BEECC09-D9C4-4F06-8AB3-5BE6714ACDA7}" sibTransId="{B9D23079-2E91-41C0-8041-E2AE1F526AC3}"/>
    <dgm:cxn modelId="{B19CEEAB-50E3-4DD7-9ADA-95742C8F62E6}" type="presOf" srcId="{54D5E33E-4CC9-4AFE-B4F6-C0305D3FDEC5}" destId="{A14CA049-A90F-4B13-8AD7-2FC9E87E1826}" srcOrd="0" destOrd="0" presId="urn:microsoft.com/office/officeart/2011/layout/TabList"/>
    <dgm:cxn modelId="{7E0F96B8-C4B7-4960-B991-8D20F229AAB3}" type="presOf" srcId="{A4507E5E-5AA4-4594-B4AC-24A2DCB601FF}" destId="{35DEF13E-0FA0-4D7C-8DCA-02232F7E41BD}" srcOrd="0" destOrd="0" presId="urn:microsoft.com/office/officeart/2011/layout/TabList"/>
    <dgm:cxn modelId="{DF20BFBC-B911-4DB6-A940-E54CDE07369F}" srcId="{280D9A70-55DD-4077-B679-F8445059EEFE}" destId="{A4507E5E-5AA4-4594-B4AC-24A2DCB601FF}" srcOrd="0" destOrd="0" parTransId="{16B2194A-7372-406B-86B8-9EAC6887D859}" sibTransId="{4681CABC-46F0-4726-92EA-99DF06BA16CC}"/>
    <dgm:cxn modelId="{77F715DC-1F4C-4511-AC55-5D86873A572E}" type="presOf" srcId="{F193D4BC-5730-44D9-AEA0-D89C939EBB15}" destId="{285B02FC-6F4E-457B-9024-4261BDDCF44D}" srcOrd="0" destOrd="0" presId="urn:microsoft.com/office/officeart/2011/layout/TabList"/>
    <dgm:cxn modelId="{EFD41DDD-DB90-4F80-938D-0C9CA7E47B53}" srcId="{A55CC978-7D5E-4DDB-BFF8-CC941581310B}" destId="{F193D4BC-5730-44D9-AEA0-D89C939EBB15}" srcOrd="1" destOrd="0" parTransId="{FC24AB28-EC4C-4FBA-A5ED-B325B1B6D050}" sibTransId="{51450160-2916-4CC7-B986-3A84CFEFAD63}"/>
    <dgm:cxn modelId="{AB6F267E-937E-49C4-B07E-56D5BC73106B}" type="presParOf" srcId="{7A201A31-CE44-4C70-BF25-94D70EC3B163}" destId="{513159E1-6E33-4DD2-A576-9F5F50B67CBE}" srcOrd="0" destOrd="0" presId="urn:microsoft.com/office/officeart/2011/layout/TabList"/>
    <dgm:cxn modelId="{B449CD62-9429-48D8-968C-B54BD862DE9A}" type="presParOf" srcId="{513159E1-6E33-4DD2-A576-9F5F50B67CBE}" destId="{EEC9DEEF-18A8-4B5A-B131-7FF85FC622DF}" srcOrd="0" destOrd="0" presId="urn:microsoft.com/office/officeart/2011/layout/TabList"/>
    <dgm:cxn modelId="{E4943023-17DF-4D5F-9F7F-24ACDAFFF1F4}" type="presParOf" srcId="{513159E1-6E33-4DD2-A576-9F5F50B67CBE}" destId="{66AC6D1C-EA59-4435-8558-ADD10E0B9DF1}" srcOrd="1" destOrd="0" presId="urn:microsoft.com/office/officeart/2011/layout/TabList"/>
    <dgm:cxn modelId="{25ED0488-BD91-4DD2-A98D-97F5609B31C8}" type="presParOf" srcId="{513159E1-6E33-4DD2-A576-9F5F50B67CBE}" destId="{A882F339-9B82-4300-87E0-BBFF43AAD35C}" srcOrd="2" destOrd="0" presId="urn:microsoft.com/office/officeart/2011/layout/TabList"/>
    <dgm:cxn modelId="{71A62503-1AEF-4265-B7A2-B3E896C3F3A6}" type="presParOf" srcId="{7A201A31-CE44-4C70-BF25-94D70EC3B163}" destId="{A14CA049-A90F-4B13-8AD7-2FC9E87E1826}" srcOrd="1" destOrd="0" presId="urn:microsoft.com/office/officeart/2011/layout/TabList"/>
    <dgm:cxn modelId="{906EAFA4-C995-4E17-B177-24433883CB20}" type="presParOf" srcId="{7A201A31-CE44-4C70-BF25-94D70EC3B163}" destId="{CF9D7897-4AB4-4100-91BD-ACBDC5E2330A}" srcOrd="2" destOrd="0" presId="urn:microsoft.com/office/officeart/2011/layout/TabList"/>
    <dgm:cxn modelId="{656B8F06-7167-4291-83F1-C5A92862FC5C}" type="presParOf" srcId="{7A201A31-CE44-4C70-BF25-94D70EC3B163}" destId="{70E11049-35A2-4E85-9C28-748137D06996}" srcOrd="3" destOrd="0" presId="urn:microsoft.com/office/officeart/2011/layout/TabList"/>
    <dgm:cxn modelId="{DB1A16FB-406B-4688-BC87-FC0F7F0D49C9}" type="presParOf" srcId="{70E11049-35A2-4E85-9C28-748137D06996}" destId="{35DEF13E-0FA0-4D7C-8DCA-02232F7E41BD}" srcOrd="0" destOrd="0" presId="urn:microsoft.com/office/officeart/2011/layout/TabList"/>
    <dgm:cxn modelId="{24A4A8D9-CA11-4272-882F-7B7E2D186C7F}" type="presParOf" srcId="{70E11049-35A2-4E85-9C28-748137D06996}" destId="{CF995357-502A-4036-AE44-6065EB145E84}" srcOrd="1" destOrd="0" presId="urn:microsoft.com/office/officeart/2011/layout/TabList"/>
    <dgm:cxn modelId="{E54C6FC9-19EA-45E8-B5C4-349E98A6ACC0}" type="presParOf" srcId="{70E11049-35A2-4E85-9C28-748137D06996}" destId="{64F4758D-98B3-46B2-B2A9-8991AD40DAEE}" srcOrd="2" destOrd="0" presId="urn:microsoft.com/office/officeart/2011/layout/TabList"/>
    <dgm:cxn modelId="{2BA55036-86AC-4B8D-9FDC-E8DAD88364D2}" type="presParOf" srcId="{7A201A31-CE44-4C70-BF25-94D70EC3B163}" destId="{3DF0CF30-9BFE-4019-949D-6980FA92FB53}" srcOrd="4" destOrd="0" presId="urn:microsoft.com/office/officeart/2011/layout/TabList"/>
    <dgm:cxn modelId="{0177911A-FEAF-4D2B-9AB8-3A6255B5EB89}" type="presParOf" srcId="{7A201A31-CE44-4C70-BF25-94D70EC3B163}" destId="{48833301-A100-4FB5-B1E8-D3747A4699FF}" srcOrd="5" destOrd="0" presId="urn:microsoft.com/office/officeart/2011/layout/TabList"/>
    <dgm:cxn modelId="{9B7B9300-E479-4E74-9C26-EE5912733679}" type="presParOf" srcId="{7A201A31-CE44-4C70-BF25-94D70EC3B163}" destId="{EDEA07BE-49A2-446F-B0A3-545CD0D97055}" srcOrd="6" destOrd="0" presId="urn:microsoft.com/office/officeart/2011/layout/TabList"/>
    <dgm:cxn modelId="{5B274B7A-DBD3-4A28-9E24-302F4B4356F7}" type="presParOf" srcId="{EDEA07BE-49A2-446F-B0A3-545CD0D97055}" destId="{021DAED1-85D3-401B-AB6A-027EE7398EC7}" srcOrd="0" destOrd="0" presId="urn:microsoft.com/office/officeart/2011/layout/TabList"/>
    <dgm:cxn modelId="{BB6B317D-170E-415A-AD3D-8A0BA5EEF3FC}" type="presParOf" srcId="{EDEA07BE-49A2-446F-B0A3-545CD0D97055}" destId="{294F5B7C-E12A-4B2A-B6F6-B4BAA62958DB}" srcOrd="1" destOrd="0" presId="urn:microsoft.com/office/officeart/2011/layout/TabList"/>
    <dgm:cxn modelId="{E4BEAE8A-159F-412F-AE48-F11C45D13A2F}" type="presParOf" srcId="{EDEA07BE-49A2-446F-B0A3-545CD0D97055}" destId="{F27EDB33-5A18-49D8-A910-9E351D504654}" srcOrd="2" destOrd="0" presId="urn:microsoft.com/office/officeart/2011/layout/TabList"/>
    <dgm:cxn modelId="{3A4066F6-628E-40B4-A25A-1F55CA6B96C5}" type="presParOf" srcId="{7A201A31-CE44-4C70-BF25-94D70EC3B163}" destId="{285B02FC-6F4E-457B-9024-4261BDDCF44D}" srcOrd="7"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EDB33-5A18-49D8-A910-9E351D504654}">
      <dsp:nvSpPr>
        <dsp:cNvPr id="0" name=""/>
        <dsp:cNvSpPr/>
      </dsp:nvSpPr>
      <dsp:spPr>
        <a:xfrm>
          <a:off x="0" y="1630331"/>
          <a:ext cx="3017077" cy="0"/>
        </a:xfrm>
        <a:prstGeom prst="line">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4758D-98B3-46B2-B2A9-8991AD40DAEE}">
      <dsp:nvSpPr>
        <dsp:cNvPr id="0" name=""/>
        <dsp:cNvSpPr/>
      </dsp:nvSpPr>
      <dsp:spPr>
        <a:xfrm>
          <a:off x="0" y="930078"/>
          <a:ext cx="3017077" cy="0"/>
        </a:xfrm>
        <a:prstGeom prst="line">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82F339-9B82-4300-87E0-BBFF43AAD35C}">
      <dsp:nvSpPr>
        <dsp:cNvPr id="0" name=""/>
        <dsp:cNvSpPr/>
      </dsp:nvSpPr>
      <dsp:spPr>
        <a:xfrm>
          <a:off x="0" y="229824"/>
          <a:ext cx="3017077" cy="0"/>
        </a:xfrm>
        <a:prstGeom prst="line">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C9DEEF-18A8-4B5A-B131-7FF85FC622DF}">
      <dsp:nvSpPr>
        <dsp:cNvPr id="0" name=""/>
        <dsp:cNvSpPr/>
      </dsp:nvSpPr>
      <dsp:spPr>
        <a:xfrm>
          <a:off x="784440" y="256"/>
          <a:ext cx="2232636" cy="229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l" defTabSz="533400">
            <a:lnSpc>
              <a:spcPct val="90000"/>
            </a:lnSpc>
            <a:spcBef>
              <a:spcPct val="0"/>
            </a:spcBef>
            <a:spcAft>
              <a:spcPct val="35000"/>
            </a:spcAft>
            <a:buNone/>
          </a:pPr>
          <a:endParaRPr lang="en-GB" sz="1200" kern="1200"/>
        </a:p>
      </dsp:txBody>
      <dsp:txXfrm>
        <a:off x="784440" y="256"/>
        <a:ext cx="2232636" cy="229568"/>
      </dsp:txXfrm>
    </dsp:sp>
    <dsp:sp modelId="{66AC6D1C-EA59-4435-8558-ADD10E0B9DF1}">
      <dsp:nvSpPr>
        <dsp:cNvPr id="0" name=""/>
        <dsp:cNvSpPr/>
      </dsp:nvSpPr>
      <dsp:spPr>
        <a:xfrm>
          <a:off x="0" y="256"/>
          <a:ext cx="784440" cy="229568"/>
        </a:xfrm>
        <a:prstGeom prst="round2SameRect">
          <a:avLst>
            <a:gd name="adj1" fmla="val 16670"/>
            <a:gd name="adj2" fmla="val 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209" y="11465"/>
        <a:ext cx="762022" cy="218359"/>
      </dsp:txXfrm>
    </dsp:sp>
    <dsp:sp modelId="{A14CA049-A90F-4B13-8AD7-2FC9E87E1826}">
      <dsp:nvSpPr>
        <dsp:cNvPr id="0" name=""/>
        <dsp:cNvSpPr/>
      </dsp:nvSpPr>
      <dsp:spPr>
        <a:xfrm>
          <a:off x="0" y="229824"/>
          <a:ext cx="3017077" cy="459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t" anchorCtr="0">
          <a:noAutofit/>
        </a:bodyPr>
        <a:lstStyle/>
        <a:p>
          <a:pPr marL="228600" lvl="1" indent="-228600" algn="l" defTabSz="1066800">
            <a:lnSpc>
              <a:spcPct val="90000"/>
            </a:lnSpc>
            <a:spcBef>
              <a:spcPct val="0"/>
            </a:spcBef>
            <a:spcAft>
              <a:spcPct val="15000"/>
            </a:spcAft>
            <a:buChar char="•"/>
          </a:pPr>
          <a:endParaRPr lang="en-GB" sz="2400" kern="1200"/>
        </a:p>
      </dsp:txBody>
      <dsp:txXfrm>
        <a:off x="0" y="229824"/>
        <a:ext cx="3017077" cy="459206"/>
      </dsp:txXfrm>
    </dsp:sp>
    <dsp:sp modelId="{35DEF13E-0FA0-4D7C-8DCA-02232F7E41BD}">
      <dsp:nvSpPr>
        <dsp:cNvPr id="0" name=""/>
        <dsp:cNvSpPr/>
      </dsp:nvSpPr>
      <dsp:spPr>
        <a:xfrm>
          <a:off x="784440" y="700509"/>
          <a:ext cx="2232636" cy="229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l" defTabSz="533400">
            <a:lnSpc>
              <a:spcPct val="90000"/>
            </a:lnSpc>
            <a:spcBef>
              <a:spcPct val="0"/>
            </a:spcBef>
            <a:spcAft>
              <a:spcPct val="35000"/>
            </a:spcAft>
            <a:buNone/>
          </a:pPr>
          <a:endParaRPr lang="en-GB" sz="1200" kern="1200"/>
        </a:p>
      </dsp:txBody>
      <dsp:txXfrm>
        <a:off x="784440" y="700509"/>
        <a:ext cx="2232636" cy="229568"/>
      </dsp:txXfrm>
    </dsp:sp>
    <dsp:sp modelId="{CF995357-502A-4036-AE44-6065EB145E84}">
      <dsp:nvSpPr>
        <dsp:cNvPr id="0" name=""/>
        <dsp:cNvSpPr/>
      </dsp:nvSpPr>
      <dsp:spPr>
        <a:xfrm>
          <a:off x="0" y="700509"/>
          <a:ext cx="784440" cy="229568"/>
        </a:xfrm>
        <a:prstGeom prst="round2SameRect">
          <a:avLst>
            <a:gd name="adj1" fmla="val 16670"/>
            <a:gd name="adj2" fmla="val 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209" y="711718"/>
        <a:ext cx="762022" cy="218359"/>
      </dsp:txXfrm>
    </dsp:sp>
    <dsp:sp modelId="{3DF0CF30-9BFE-4019-949D-6980FA92FB53}">
      <dsp:nvSpPr>
        <dsp:cNvPr id="0" name=""/>
        <dsp:cNvSpPr/>
      </dsp:nvSpPr>
      <dsp:spPr>
        <a:xfrm>
          <a:off x="0" y="930078"/>
          <a:ext cx="3017077" cy="459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t" anchorCtr="0">
          <a:noAutofit/>
        </a:bodyPr>
        <a:lstStyle/>
        <a:p>
          <a:pPr marL="228600" lvl="1" indent="-228600" algn="l" defTabSz="1066800">
            <a:lnSpc>
              <a:spcPct val="90000"/>
            </a:lnSpc>
            <a:spcBef>
              <a:spcPct val="0"/>
            </a:spcBef>
            <a:spcAft>
              <a:spcPct val="15000"/>
            </a:spcAft>
            <a:buChar char="•"/>
          </a:pPr>
          <a:endParaRPr lang="en-GB" sz="2400" kern="1200"/>
        </a:p>
      </dsp:txBody>
      <dsp:txXfrm>
        <a:off x="0" y="930078"/>
        <a:ext cx="3017077" cy="459206"/>
      </dsp:txXfrm>
    </dsp:sp>
    <dsp:sp modelId="{021DAED1-85D3-401B-AB6A-027EE7398EC7}">
      <dsp:nvSpPr>
        <dsp:cNvPr id="0" name=""/>
        <dsp:cNvSpPr/>
      </dsp:nvSpPr>
      <dsp:spPr>
        <a:xfrm>
          <a:off x="784440" y="1400762"/>
          <a:ext cx="2232636" cy="229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l" defTabSz="533400">
            <a:lnSpc>
              <a:spcPct val="90000"/>
            </a:lnSpc>
            <a:spcBef>
              <a:spcPct val="0"/>
            </a:spcBef>
            <a:spcAft>
              <a:spcPct val="35000"/>
            </a:spcAft>
            <a:buNone/>
          </a:pPr>
          <a:endParaRPr lang="en-GB" sz="1200" kern="1200"/>
        </a:p>
      </dsp:txBody>
      <dsp:txXfrm>
        <a:off x="784440" y="1400762"/>
        <a:ext cx="2232636" cy="229568"/>
      </dsp:txXfrm>
    </dsp:sp>
    <dsp:sp modelId="{294F5B7C-E12A-4B2A-B6F6-B4BAA62958DB}">
      <dsp:nvSpPr>
        <dsp:cNvPr id="0" name=""/>
        <dsp:cNvSpPr/>
      </dsp:nvSpPr>
      <dsp:spPr>
        <a:xfrm>
          <a:off x="0" y="1400762"/>
          <a:ext cx="784440" cy="229568"/>
        </a:xfrm>
        <a:prstGeom prst="round2SameRect">
          <a:avLst>
            <a:gd name="adj1" fmla="val 16670"/>
            <a:gd name="adj2" fmla="val 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209" y="1411971"/>
        <a:ext cx="762022" cy="218359"/>
      </dsp:txXfrm>
    </dsp:sp>
    <dsp:sp modelId="{285B02FC-6F4E-457B-9024-4261BDDCF44D}">
      <dsp:nvSpPr>
        <dsp:cNvPr id="0" name=""/>
        <dsp:cNvSpPr/>
      </dsp:nvSpPr>
      <dsp:spPr>
        <a:xfrm>
          <a:off x="0" y="1630331"/>
          <a:ext cx="3017077" cy="459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t" anchorCtr="0">
          <a:noAutofit/>
        </a:bodyPr>
        <a:lstStyle/>
        <a:p>
          <a:pPr marL="228600" lvl="1" indent="-228600" algn="l" defTabSz="1066800">
            <a:lnSpc>
              <a:spcPct val="90000"/>
            </a:lnSpc>
            <a:spcBef>
              <a:spcPct val="0"/>
            </a:spcBef>
            <a:spcAft>
              <a:spcPct val="15000"/>
            </a:spcAft>
            <a:buChar char="•"/>
          </a:pPr>
          <a:endParaRPr lang="en-GB" sz="2400" kern="1200"/>
        </a:p>
      </dsp:txBody>
      <dsp:txXfrm>
        <a:off x="0" y="1630331"/>
        <a:ext cx="3017077" cy="459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EDB33-5A18-49D8-A910-9E351D504654}">
      <dsp:nvSpPr>
        <dsp:cNvPr id="0" name=""/>
        <dsp:cNvSpPr/>
      </dsp:nvSpPr>
      <dsp:spPr>
        <a:xfrm>
          <a:off x="0" y="1630331"/>
          <a:ext cx="3017077" cy="0"/>
        </a:xfrm>
        <a:prstGeom prst="line">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4758D-98B3-46B2-B2A9-8991AD40DAEE}">
      <dsp:nvSpPr>
        <dsp:cNvPr id="0" name=""/>
        <dsp:cNvSpPr/>
      </dsp:nvSpPr>
      <dsp:spPr>
        <a:xfrm>
          <a:off x="0" y="930078"/>
          <a:ext cx="3017077" cy="0"/>
        </a:xfrm>
        <a:prstGeom prst="line">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82F339-9B82-4300-87E0-BBFF43AAD35C}">
      <dsp:nvSpPr>
        <dsp:cNvPr id="0" name=""/>
        <dsp:cNvSpPr/>
      </dsp:nvSpPr>
      <dsp:spPr>
        <a:xfrm>
          <a:off x="0" y="229824"/>
          <a:ext cx="3017077" cy="0"/>
        </a:xfrm>
        <a:prstGeom prst="line">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C9DEEF-18A8-4B5A-B131-7FF85FC622DF}">
      <dsp:nvSpPr>
        <dsp:cNvPr id="0" name=""/>
        <dsp:cNvSpPr/>
      </dsp:nvSpPr>
      <dsp:spPr>
        <a:xfrm>
          <a:off x="784440" y="256"/>
          <a:ext cx="2232636" cy="229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l" defTabSz="533400">
            <a:lnSpc>
              <a:spcPct val="90000"/>
            </a:lnSpc>
            <a:spcBef>
              <a:spcPct val="0"/>
            </a:spcBef>
            <a:spcAft>
              <a:spcPct val="35000"/>
            </a:spcAft>
            <a:buNone/>
          </a:pPr>
          <a:endParaRPr lang="en-GB" sz="1200" kern="1200"/>
        </a:p>
      </dsp:txBody>
      <dsp:txXfrm>
        <a:off x="784440" y="256"/>
        <a:ext cx="2232636" cy="229568"/>
      </dsp:txXfrm>
    </dsp:sp>
    <dsp:sp modelId="{66AC6D1C-EA59-4435-8558-ADD10E0B9DF1}">
      <dsp:nvSpPr>
        <dsp:cNvPr id="0" name=""/>
        <dsp:cNvSpPr/>
      </dsp:nvSpPr>
      <dsp:spPr>
        <a:xfrm>
          <a:off x="0" y="256"/>
          <a:ext cx="784440" cy="229568"/>
        </a:xfrm>
        <a:prstGeom prst="round2SameRect">
          <a:avLst>
            <a:gd name="adj1" fmla="val 16670"/>
            <a:gd name="adj2" fmla="val 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209" y="11465"/>
        <a:ext cx="762022" cy="218359"/>
      </dsp:txXfrm>
    </dsp:sp>
    <dsp:sp modelId="{A14CA049-A90F-4B13-8AD7-2FC9E87E1826}">
      <dsp:nvSpPr>
        <dsp:cNvPr id="0" name=""/>
        <dsp:cNvSpPr/>
      </dsp:nvSpPr>
      <dsp:spPr>
        <a:xfrm>
          <a:off x="0" y="229824"/>
          <a:ext cx="3017077" cy="459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t" anchorCtr="0">
          <a:noAutofit/>
        </a:bodyPr>
        <a:lstStyle/>
        <a:p>
          <a:pPr marL="228600" lvl="1" indent="-228600" algn="l" defTabSz="1066800">
            <a:lnSpc>
              <a:spcPct val="90000"/>
            </a:lnSpc>
            <a:spcBef>
              <a:spcPct val="0"/>
            </a:spcBef>
            <a:spcAft>
              <a:spcPct val="15000"/>
            </a:spcAft>
            <a:buChar char="•"/>
          </a:pPr>
          <a:endParaRPr lang="en-GB" sz="2400" kern="1200"/>
        </a:p>
      </dsp:txBody>
      <dsp:txXfrm>
        <a:off x="0" y="229824"/>
        <a:ext cx="3017077" cy="459206"/>
      </dsp:txXfrm>
    </dsp:sp>
    <dsp:sp modelId="{35DEF13E-0FA0-4D7C-8DCA-02232F7E41BD}">
      <dsp:nvSpPr>
        <dsp:cNvPr id="0" name=""/>
        <dsp:cNvSpPr/>
      </dsp:nvSpPr>
      <dsp:spPr>
        <a:xfrm>
          <a:off x="784440" y="700509"/>
          <a:ext cx="2232636" cy="229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l" defTabSz="533400">
            <a:lnSpc>
              <a:spcPct val="90000"/>
            </a:lnSpc>
            <a:spcBef>
              <a:spcPct val="0"/>
            </a:spcBef>
            <a:spcAft>
              <a:spcPct val="35000"/>
            </a:spcAft>
            <a:buNone/>
          </a:pPr>
          <a:endParaRPr lang="en-GB" sz="1200" kern="1200"/>
        </a:p>
      </dsp:txBody>
      <dsp:txXfrm>
        <a:off x="784440" y="700509"/>
        <a:ext cx="2232636" cy="229568"/>
      </dsp:txXfrm>
    </dsp:sp>
    <dsp:sp modelId="{CF995357-502A-4036-AE44-6065EB145E84}">
      <dsp:nvSpPr>
        <dsp:cNvPr id="0" name=""/>
        <dsp:cNvSpPr/>
      </dsp:nvSpPr>
      <dsp:spPr>
        <a:xfrm>
          <a:off x="0" y="700509"/>
          <a:ext cx="784440" cy="229568"/>
        </a:xfrm>
        <a:prstGeom prst="round2SameRect">
          <a:avLst>
            <a:gd name="adj1" fmla="val 16670"/>
            <a:gd name="adj2" fmla="val 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209" y="711718"/>
        <a:ext cx="762022" cy="218359"/>
      </dsp:txXfrm>
    </dsp:sp>
    <dsp:sp modelId="{3DF0CF30-9BFE-4019-949D-6980FA92FB53}">
      <dsp:nvSpPr>
        <dsp:cNvPr id="0" name=""/>
        <dsp:cNvSpPr/>
      </dsp:nvSpPr>
      <dsp:spPr>
        <a:xfrm>
          <a:off x="0" y="930078"/>
          <a:ext cx="3017077" cy="459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t" anchorCtr="0">
          <a:noAutofit/>
        </a:bodyPr>
        <a:lstStyle/>
        <a:p>
          <a:pPr marL="228600" lvl="1" indent="-228600" algn="l" defTabSz="1066800">
            <a:lnSpc>
              <a:spcPct val="90000"/>
            </a:lnSpc>
            <a:spcBef>
              <a:spcPct val="0"/>
            </a:spcBef>
            <a:spcAft>
              <a:spcPct val="15000"/>
            </a:spcAft>
            <a:buChar char="•"/>
          </a:pPr>
          <a:endParaRPr lang="en-GB" sz="2400" kern="1200"/>
        </a:p>
      </dsp:txBody>
      <dsp:txXfrm>
        <a:off x="0" y="930078"/>
        <a:ext cx="3017077" cy="459206"/>
      </dsp:txXfrm>
    </dsp:sp>
    <dsp:sp modelId="{021DAED1-85D3-401B-AB6A-027EE7398EC7}">
      <dsp:nvSpPr>
        <dsp:cNvPr id="0" name=""/>
        <dsp:cNvSpPr/>
      </dsp:nvSpPr>
      <dsp:spPr>
        <a:xfrm>
          <a:off x="784440" y="1400762"/>
          <a:ext cx="2232636" cy="229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l" defTabSz="533400">
            <a:lnSpc>
              <a:spcPct val="90000"/>
            </a:lnSpc>
            <a:spcBef>
              <a:spcPct val="0"/>
            </a:spcBef>
            <a:spcAft>
              <a:spcPct val="35000"/>
            </a:spcAft>
            <a:buNone/>
          </a:pPr>
          <a:endParaRPr lang="en-GB" sz="1200" kern="1200"/>
        </a:p>
      </dsp:txBody>
      <dsp:txXfrm>
        <a:off x="784440" y="1400762"/>
        <a:ext cx="2232636" cy="229568"/>
      </dsp:txXfrm>
    </dsp:sp>
    <dsp:sp modelId="{294F5B7C-E12A-4B2A-B6F6-B4BAA62958DB}">
      <dsp:nvSpPr>
        <dsp:cNvPr id="0" name=""/>
        <dsp:cNvSpPr/>
      </dsp:nvSpPr>
      <dsp:spPr>
        <a:xfrm>
          <a:off x="0" y="1400762"/>
          <a:ext cx="784440" cy="229568"/>
        </a:xfrm>
        <a:prstGeom prst="round2SameRect">
          <a:avLst>
            <a:gd name="adj1" fmla="val 16670"/>
            <a:gd name="adj2" fmla="val 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209" y="1411971"/>
        <a:ext cx="762022" cy="218359"/>
      </dsp:txXfrm>
    </dsp:sp>
    <dsp:sp modelId="{285B02FC-6F4E-457B-9024-4261BDDCF44D}">
      <dsp:nvSpPr>
        <dsp:cNvPr id="0" name=""/>
        <dsp:cNvSpPr/>
      </dsp:nvSpPr>
      <dsp:spPr>
        <a:xfrm>
          <a:off x="0" y="1630331"/>
          <a:ext cx="3017077" cy="459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t" anchorCtr="0">
          <a:noAutofit/>
        </a:bodyPr>
        <a:lstStyle/>
        <a:p>
          <a:pPr marL="228600" lvl="1" indent="-228600" algn="l" defTabSz="1066800">
            <a:lnSpc>
              <a:spcPct val="90000"/>
            </a:lnSpc>
            <a:spcBef>
              <a:spcPct val="0"/>
            </a:spcBef>
            <a:spcAft>
              <a:spcPct val="15000"/>
            </a:spcAft>
            <a:buChar char="•"/>
          </a:pPr>
          <a:endParaRPr lang="en-GB" sz="2400" kern="1200"/>
        </a:p>
      </dsp:txBody>
      <dsp:txXfrm>
        <a:off x="0" y="1630331"/>
        <a:ext cx="3017077" cy="459206"/>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C7CC193-D436-4C46-9741-31870904D798}" type="datetimeFigureOut">
              <a:rPr lang="en-GB" smtClean="0"/>
              <a:t>08/01/2018</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A326445-4D60-4508-A9AF-3E1E4728BC38}" type="slidenum">
              <a:rPr lang="en-GB" smtClean="0"/>
              <a:t>‹#›</a:t>
            </a:fld>
            <a:endParaRPr lang="en-GB"/>
          </a:p>
        </p:txBody>
      </p:sp>
    </p:spTree>
    <p:extLst>
      <p:ext uri="{BB962C8B-B14F-4D97-AF65-F5344CB8AC3E}">
        <p14:creationId xmlns:p14="http://schemas.microsoft.com/office/powerpoint/2010/main" val="179714396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Pr>
        <a:gradFill flip="none" rotWithShape="1">
          <a:gsLst>
            <a:gs pos="59000">
              <a:srgbClr val="00B0F0"/>
            </a:gs>
            <a:gs pos="10000">
              <a:schemeClr val="bg2">
                <a:tint val="97000"/>
                <a:hueMod val="142000"/>
                <a:satMod val="200000"/>
                <a:lumMod val="118000"/>
              </a:schemeClr>
            </a:gs>
            <a:gs pos="34000">
              <a:srgbClr val="7030A0"/>
            </a:gs>
            <a:gs pos="99000">
              <a:schemeClr val="bg2">
                <a:shade val="94000"/>
                <a:hueMod val="22000"/>
                <a:satMod val="220000"/>
                <a:lumMod val="62000"/>
              </a:schemeClr>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1/8/2018</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6.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8.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1.png"/><Relationship Id="rId7" Type="http://schemas.openxmlformats.org/officeDocument/2006/relationships/image" Target="../media/image24.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6.png"/><Relationship Id="rId9"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0.jpg"/><Relationship Id="rId1" Type="http://schemas.openxmlformats.org/officeDocument/2006/relationships/slideLayout" Target="../slideLayouts/slideLayout7.xml"/><Relationship Id="rId4" Type="http://schemas.openxmlformats.org/officeDocument/2006/relationships/image" Target="../media/image28.JPG"/></Relationships>
</file>

<file path=ppt/slides/_rels/slide3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0.jpg"/><Relationship Id="rId1" Type="http://schemas.openxmlformats.org/officeDocument/2006/relationships/slideLayout" Target="../slideLayouts/slideLayout7.xml"/><Relationship Id="rId4" Type="http://schemas.openxmlformats.org/officeDocument/2006/relationships/image" Target="../media/image28.JPG"/></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s://www.theguardian.com/society/2017/dec/22/this-is-their-bedroom-counting-rough-sleepers-england-homeless-hotspots#img-1"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4B0110-2959-4918-9902-787219DF86BA}"/>
              </a:ext>
            </a:extLst>
          </p:cNvPr>
          <p:cNvSpPr txBox="1"/>
          <p:nvPr/>
        </p:nvSpPr>
        <p:spPr>
          <a:xfrm>
            <a:off x="318052" y="516835"/>
            <a:ext cx="5168348" cy="923330"/>
          </a:xfrm>
          <a:prstGeom prst="rect">
            <a:avLst/>
          </a:prstGeom>
          <a:noFill/>
        </p:spPr>
        <p:txBody>
          <a:bodyPr wrap="square" rtlCol="0">
            <a:spAutoFit/>
          </a:bodyPr>
          <a:lstStyle/>
          <a:p>
            <a:r>
              <a:rPr lang="en-GB" b="1" dirty="0"/>
              <a:t>STUDENT NUMBER 1503199</a:t>
            </a:r>
          </a:p>
          <a:p>
            <a:endParaRPr lang="en-GB" b="1" dirty="0"/>
          </a:p>
          <a:p>
            <a:r>
              <a:rPr lang="en-GB" b="1" dirty="0"/>
              <a:t>Individuals and Groups in Society (SJSI5018)</a:t>
            </a:r>
          </a:p>
        </p:txBody>
      </p:sp>
    </p:spTree>
    <p:extLst>
      <p:ext uri="{BB962C8B-B14F-4D97-AF65-F5344CB8AC3E}">
        <p14:creationId xmlns:p14="http://schemas.microsoft.com/office/powerpoint/2010/main" val="1332963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C7D0-386F-46BE-B94C-36FEDA4CC40A}"/>
              </a:ext>
            </a:extLst>
          </p:cNvPr>
          <p:cNvSpPr>
            <a:spLocks noGrp="1"/>
          </p:cNvSpPr>
          <p:nvPr>
            <p:ph type="ctrTitle"/>
          </p:nvPr>
        </p:nvSpPr>
        <p:spPr/>
        <p:txBody>
          <a:bodyPr/>
          <a:lstStyle/>
          <a:p>
            <a:r>
              <a:rPr lang="en-GB" dirty="0"/>
              <a:t>MIND THE GAP!</a:t>
            </a:r>
          </a:p>
        </p:txBody>
      </p:sp>
      <p:sp>
        <p:nvSpPr>
          <p:cNvPr id="3" name="Subtitle 2">
            <a:extLst>
              <a:ext uri="{FF2B5EF4-FFF2-40B4-BE49-F238E27FC236}">
                <a16:creationId xmlns:a16="http://schemas.microsoft.com/office/drawing/2014/main" id="{77F14F27-BB8B-4233-AFA4-5113FBFAE1B7}"/>
              </a:ext>
            </a:extLst>
          </p:cNvPr>
          <p:cNvSpPr>
            <a:spLocks noGrp="1"/>
          </p:cNvSpPr>
          <p:nvPr>
            <p:ph type="subTitle" idx="1"/>
          </p:nvPr>
        </p:nvSpPr>
        <p:spPr>
          <a:xfrm>
            <a:off x="684212" y="3843867"/>
            <a:ext cx="6400800" cy="1455497"/>
          </a:xfrm>
        </p:spPr>
        <p:txBody>
          <a:bodyPr>
            <a:normAutofit/>
          </a:bodyPr>
          <a:lstStyle/>
          <a:p>
            <a:r>
              <a:rPr lang="en-GB" b="1" dirty="0"/>
              <a:t>Through examining both positive and negative labelling theories this presentation critically explores that widening gap between the haves and the have nots. </a:t>
            </a:r>
          </a:p>
          <a:p>
            <a:endParaRPr lang="en-GB" dirty="0"/>
          </a:p>
        </p:txBody>
      </p:sp>
      <p:sp>
        <p:nvSpPr>
          <p:cNvPr id="4" name="TextBox 3">
            <a:extLst>
              <a:ext uri="{FF2B5EF4-FFF2-40B4-BE49-F238E27FC236}">
                <a16:creationId xmlns:a16="http://schemas.microsoft.com/office/drawing/2014/main" id="{C305426B-277F-4193-9D75-CC55D4770A8F}"/>
              </a:ext>
            </a:extLst>
          </p:cNvPr>
          <p:cNvSpPr txBox="1"/>
          <p:nvPr/>
        </p:nvSpPr>
        <p:spPr>
          <a:xfrm>
            <a:off x="684212" y="5299364"/>
            <a:ext cx="10823576" cy="461665"/>
          </a:xfrm>
          <a:prstGeom prst="rect">
            <a:avLst/>
          </a:prstGeom>
          <a:noFill/>
        </p:spPr>
        <p:txBody>
          <a:bodyPr wrap="square" rtlCol="0">
            <a:spAutoFit/>
          </a:bodyPr>
          <a:lstStyle/>
          <a:p>
            <a:r>
              <a:rPr lang="en-GB" sz="2400" b="1" dirty="0"/>
              <a:t>The test is whether the Kahl model reflects modern society as it is today.</a:t>
            </a:r>
          </a:p>
        </p:txBody>
      </p:sp>
    </p:spTree>
    <p:extLst>
      <p:ext uri="{BB962C8B-B14F-4D97-AF65-F5344CB8AC3E}">
        <p14:creationId xmlns:p14="http://schemas.microsoft.com/office/powerpoint/2010/main" val="1538419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C7D0-386F-46BE-B94C-36FEDA4CC40A}"/>
              </a:ext>
            </a:extLst>
          </p:cNvPr>
          <p:cNvSpPr>
            <a:spLocks noGrp="1"/>
          </p:cNvSpPr>
          <p:nvPr>
            <p:ph type="ctrTitle"/>
          </p:nvPr>
        </p:nvSpPr>
        <p:spPr/>
        <p:txBody>
          <a:bodyPr/>
          <a:lstStyle/>
          <a:p>
            <a:r>
              <a:rPr lang="en-GB" dirty="0"/>
              <a:t>MIND THE GAP!</a:t>
            </a:r>
          </a:p>
        </p:txBody>
      </p:sp>
      <p:sp>
        <p:nvSpPr>
          <p:cNvPr id="3" name="Subtitle 2">
            <a:extLst>
              <a:ext uri="{FF2B5EF4-FFF2-40B4-BE49-F238E27FC236}">
                <a16:creationId xmlns:a16="http://schemas.microsoft.com/office/drawing/2014/main" id="{77F14F27-BB8B-4233-AFA4-5113FBFAE1B7}"/>
              </a:ext>
            </a:extLst>
          </p:cNvPr>
          <p:cNvSpPr>
            <a:spLocks noGrp="1"/>
          </p:cNvSpPr>
          <p:nvPr>
            <p:ph type="subTitle" idx="1"/>
          </p:nvPr>
        </p:nvSpPr>
        <p:spPr/>
        <p:txBody>
          <a:bodyPr>
            <a:normAutofit/>
          </a:bodyPr>
          <a:lstStyle/>
          <a:p>
            <a:r>
              <a:rPr lang="en-GB" sz="6600" b="1" dirty="0"/>
              <a:t>CLASS GENERA</a:t>
            </a:r>
          </a:p>
          <a:p>
            <a:endParaRPr lang="en-GB" dirty="0"/>
          </a:p>
        </p:txBody>
      </p:sp>
    </p:spTree>
    <p:extLst>
      <p:ext uri="{BB962C8B-B14F-4D97-AF65-F5344CB8AC3E}">
        <p14:creationId xmlns:p14="http://schemas.microsoft.com/office/powerpoint/2010/main" val="1205956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C7D0-386F-46BE-B94C-36FEDA4CC40A}"/>
              </a:ext>
            </a:extLst>
          </p:cNvPr>
          <p:cNvSpPr>
            <a:spLocks noGrp="1"/>
          </p:cNvSpPr>
          <p:nvPr>
            <p:ph type="ctrTitle"/>
          </p:nvPr>
        </p:nvSpPr>
        <p:spPr/>
        <p:txBody>
          <a:bodyPr/>
          <a:lstStyle/>
          <a:p>
            <a:r>
              <a:rPr lang="en-GB" dirty="0"/>
              <a:t>MIND THE GAP!</a:t>
            </a:r>
          </a:p>
        </p:txBody>
      </p:sp>
      <p:sp>
        <p:nvSpPr>
          <p:cNvPr id="3" name="Subtitle 2">
            <a:extLst>
              <a:ext uri="{FF2B5EF4-FFF2-40B4-BE49-F238E27FC236}">
                <a16:creationId xmlns:a16="http://schemas.microsoft.com/office/drawing/2014/main" id="{77F14F27-BB8B-4233-AFA4-5113FBFAE1B7}"/>
              </a:ext>
            </a:extLst>
          </p:cNvPr>
          <p:cNvSpPr>
            <a:spLocks noGrp="1"/>
          </p:cNvSpPr>
          <p:nvPr>
            <p:ph type="subTitle" idx="1"/>
          </p:nvPr>
        </p:nvSpPr>
        <p:spPr/>
        <p:txBody>
          <a:bodyPr/>
          <a:lstStyle/>
          <a:p>
            <a:r>
              <a:rPr lang="en-GB" b="1" dirty="0">
                <a:solidFill>
                  <a:srgbClr val="FFFF00"/>
                </a:solidFill>
              </a:rPr>
              <a:t>IS NOW THE TIME TO BRING THE KAHL MODEL IN TO THE 21ST CENTURY</a:t>
            </a:r>
          </a:p>
          <a:p>
            <a:endParaRPr lang="en-GB" dirty="0"/>
          </a:p>
        </p:txBody>
      </p:sp>
    </p:spTree>
    <p:extLst>
      <p:ext uri="{BB962C8B-B14F-4D97-AF65-F5344CB8AC3E}">
        <p14:creationId xmlns:p14="http://schemas.microsoft.com/office/powerpoint/2010/main" val="751092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C7D0-386F-46BE-B94C-36FEDA4CC40A}"/>
              </a:ext>
            </a:extLst>
          </p:cNvPr>
          <p:cNvSpPr>
            <a:spLocks noGrp="1"/>
          </p:cNvSpPr>
          <p:nvPr>
            <p:ph type="ctrTitle"/>
          </p:nvPr>
        </p:nvSpPr>
        <p:spPr/>
        <p:txBody>
          <a:bodyPr/>
          <a:lstStyle/>
          <a:p>
            <a:r>
              <a:rPr lang="en-GB" dirty="0"/>
              <a:t>THE TEST!</a:t>
            </a:r>
          </a:p>
        </p:txBody>
      </p:sp>
      <p:sp>
        <p:nvSpPr>
          <p:cNvPr id="3" name="Subtitle 2">
            <a:extLst>
              <a:ext uri="{FF2B5EF4-FFF2-40B4-BE49-F238E27FC236}">
                <a16:creationId xmlns:a16="http://schemas.microsoft.com/office/drawing/2014/main" id="{77F14F27-BB8B-4233-AFA4-5113FBFAE1B7}"/>
              </a:ext>
            </a:extLst>
          </p:cNvPr>
          <p:cNvSpPr>
            <a:spLocks noGrp="1"/>
          </p:cNvSpPr>
          <p:nvPr>
            <p:ph type="subTitle" idx="1"/>
          </p:nvPr>
        </p:nvSpPr>
        <p:spPr/>
        <p:txBody>
          <a:bodyPr/>
          <a:lstStyle/>
          <a:p>
            <a:r>
              <a:rPr lang="en-GB" b="1" dirty="0">
                <a:solidFill>
                  <a:srgbClr val="FFFF00"/>
                </a:solidFill>
              </a:rPr>
              <a:t>IS NOW THE TIME TO BRING THE KAHL MODEL IN TO THE 21ST CENTURY</a:t>
            </a:r>
          </a:p>
          <a:p>
            <a:endParaRPr lang="en-GB" dirty="0"/>
          </a:p>
        </p:txBody>
      </p:sp>
    </p:spTree>
    <p:extLst>
      <p:ext uri="{BB962C8B-B14F-4D97-AF65-F5344CB8AC3E}">
        <p14:creationId xmlns:p14="http://schemas.microsoft.com/office/powerpoint/2010/main" val="888410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C7D0-386F-46BE-B94C-36FEDA4CC40A}"/>
              </a:ext>
            </a:extLst>
          </p:cNvPr>
          <p:cNvSpPr>
            <a:spLocks noGrp="1"/>
          </p:cNvSpPr>
          <p:nvPr>
            <p:ph type="ctrTitle"/>
          </p:nvPr>
        </p:nvSpPr>
        <p:spPr/>
        <p:txBody>
          <a:bodyPr/>
          <a:lstStyle/>
          <a:p>
            <a:r>
              <a:rPr lang="en-GB" dirty="0"/>
              <a:t>THE TEST!</a:t>
            </a:r>
          </a:p>
        </p:txBody>
      </p:sp>
      <p:sp>
        <p:nvSpPr>
          <p:cNvPr id="3" name="Subtitle 2">
            <a:extLst>
              <a:ext uri="{FF2B5EF4-FFF2-40B4-BE49-F238E27FC236}">
                <a16:creationId xmlns:a16="http://schemas.microsoft.com/office/drawing/2014/main" id="{77F14F27-BB8B-4233-AFA4-5113FBFAE1B7}"/>
              </a:ext>
            </a:extLst>
          </p:cNvPr>
          <p:cNvSpPr>
            <a:spLocks noGrp="1"/>
          </p:cNvSpPr>
          <p:nvPr>
            <p:ph type="subTitle" idx="1"/>
          </p:nvPr>
        </p:nvSpPr>
        <p:spPr/>
        <p:txBody>
          <a:bodyPr/>
          <a:lstStyle/>
          <a:p>
            <a:r>
              <a:rPr lang="en-GB" b="1" dirty="0">
                <a:solidFill>
                  <a:srgbClr val="FFFF00"/>
                </a:solidFill>
              </a:rPr>
              <a:t>IS THE BBC. IT IS AN EXAMPLE OF WHERE THE TELEVISION LICENCE COULD BE SEEN AS GENERATING CLASS WARS.</a:t>
            </a:r>
          </a:p>
          <a:p>
            <a:endParaRPr lang="en-GB" dirty="0"/>
          </a:p>
        </p:txBody>
      </p:sp>
    </p:spTree>
    <p:extLst>
      <p:ext uri="{BB962C8B-B14F-4D97-AF65-F5344CB8AC3E}">
        <p14:creationId xmlns:p14="http://schemas.microsoft.com/office/powerpoint/2010/main" val="30602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C7D0-386F-46BE-B94C-36FEDA4CC40A}"/>
              </a:ext>
            </a:extLst>
          </p:cNvPr>
          <p:cNvSpPr>
            <a:spLocks noGrp="1"/>
          </p:cNvSpPr>
          <p:nvPr>
            <p:ph type="ctrTitle"/>
          </p:nvPr>
        </p:nvSpPr>
        <p:spPr/>
        <p:txBody>
          <a:bodyPr/>
          <a:lstStyle/>
          <a:p>
            <a:r>
              <a:rPr lang="en-GB" dirty="0"/>
              <a:t>MIND THE GAP!</a:t>
            </a:r>
          </a:p>
        </p:txBody>
      </p:sp>
      <p:sp>
        <p:nvSpPr>
          <p:cNvPr id="3" name="Subtitle 2">
            <a:extLst>
              <a:ext uri="{FF2B5EF4-FFF2-40B4-BE49-F238E27FC236}">
                <a16:creationId xmlns:a16="http://schemas.microsoft.com/office/drawing/2014/main" id="{77F14F27-BB8B-4233-AFA4-5113FBFAE1B7}"/>
              </a:ext>
            </a:extLst>
          </p:cNvPr>
          <p:cNvSpPr>
            <a:spLocks noGrp="1"/>
          </p:cNvSpPr>
          <p:nvPr>
            <p:ph type="subTitle" idx="1"/>
          </p:nvPr>
        </p:nvSpPr>
        <p:spPr>
          <a:xfrm>
            <a:off x="684212" y="3843867"/>
            <a:ext cx="9705492" cy="1947333"/>
          </a:xfrm>
        </p:spPr>
        <p:txBody>
          <a:bodyPr>
            <a:normAutofit fontScale="92500" lnSpcReduction="10000"/>
          </a:bodyPr>
          <a:lstStyle/>
          <a:p>
            <a:r>
              <a:rPr lang="en-GB" b="1" dirty="0">
                <a:solidFill>
                  <a:srgbClr val="FFFF00"/>
                </a:solidFill>
              </a:rPr>
              <a:t>THE TELEVISION LICENCE AFFECTS ALL GENERA OF SOCIETY</a:t>
            </a:r>
          </a:p>
          <a:p>
            <a:pPr marL="342900" indent="-342900">
              <a:buFont typeface="Arial" panose="020B0604020202020204" pitchFamily="34" charset="0"/>
              <a:buChar char="•"/>
            </a:pPr>
            <a:r>
              <a:rPr lang="en-GB" b="1" dirty="0">
                <a:solidFill>
                  <a:srgbClr val="FFFF00"/>
                </a:solidFill>
              </a:rPr>
              <a:t>HOLDS NO BOUNDARIES</a:t>
            </a:r>
          </a:p>
          <a:p>
            <a:pPr marL="342900" indent="-342900">
              <a:buFont typeface="Arial" panose="020B0604020202020204" pitchFamily="34" charset="0"/>
              <a:buChar char="•"/>
            </a:pPr>
            <a:r>
              <a:rPr lang="en-GB" b="1" dirty="0">
                <a:solidFill>
                  <a:srgbClr val="FFFF00"/>
                </a:solidFill>
              </a:rPr>
              <a:t>DOES NOT DISCRIMINATE</a:t>
            </a:r>
          </a:p>
          <a:p>
            <a:r>
              <a:rPr lang="en-GB" b="1" dirty="0">
                <a:solidFill>
                  <a:srgbClr val="FFFF00"/>
                </a:solidFill>
              </a:rPr>
              <a:t>EVERYONE BELOW 70 MUST PAY IRRESPECTIVE OF INCOME </a:t>
            </a:r>
          </a:p>
          <a:p>
            <a:r>
              <a:rPr lang="en-GB" b="1" dirty="0">
                <a:solidFill>
                  <a:srgbClr val="FFFF00"/>
                </a:solidFill>
              </a:rPr>
              <a:t>ABSENT OF MEANS TESTING </a:t>
            </a:r>
          </a:p>
        </p:txBody>
      </p:sp>
    </p:spTree>
    <p:extLst>
      <p:ext uri="{BB962C8B-B14F-4D97-AF65-F5344CB8AC3E}">
        <p14:creationId xmlns:p14="http://schemas.microsoft.com/office/powerpoint/2010/main" val="2918357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C7D0-386F-46BE-B94C-36FEDA4CC40A}"/>
              </a:ext>
            </a:extLst>
          </p:cNvPr>
          <p:cNvSpPr>
            <a:spLocks noGrp="1"/>
          </p:cNvSpPr>
          <p:nvPr>
            <p:ph type="ctrTitle"/>
          </p:nvPr>
        </p:nvSpPr>
        <p:spPr/>
        <p:txBody>
          <a:bodyPr/>
          <a:lstStyle/>
          <a:p>
            <a:r>
              <a:rPr lang="en-GB" dirty="0"/>
              <a:t>MIND THE GAP!</a:t>
            </a:r>
          </a:p>
        </p:txBody>
      </p:sp>
      <p:sp>
        <p:nvSpPr>
          <p:cNvPr id="3" name="Subtitle 2">
            <a:extLst>
              <a:ext uri="{FF2B5EF4-FFF2-40B4-BE49-F238E27FC236}">
                <a16:creationId xmlns:a16="http://schemas.microsoft.com/office/drawing/2014/main" id="{77F14F27-BB8B-4233-AFA4-5113FBFAE1B7}"/>
              </a:ext>
            </a:extLst>
          </p:cNvPr>
          <p:cNvSpPr>
            <a:spLocks noGrp="1"/>
          </p:cNvSpPr>
          <p:nvPr>
            <p:ph type="subTitle" idx="1"/>
          </p:nvPr>
        </p:nvSpPr>
        <p:spPr/>
        <p:txBody>
          <a:bodyPr>
            <a:normAutofit/>
          </a:bodyPr>
          <a:lstStyle/>
          <a:p>
            <a:r>
              <a:rPr lang="en-GB" sz="6000" b="1" dirty="0"/>
              <a:t>BBC CLASS WAR</a:t>
            </a:r>
          </a:p>
        </p:txBody>
      </p:sp>
    </p:spTree>
    <p:extLst>
      <p:ext uri="{BB962C8B-B14F-4D97-AF65-F5344CB8AC3E}">
        <p14:creationId xmlns:p14="http://schemas.microsoft.com/office/powerpoint/2010/main" val="2983668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C7D0-386F-46BE-B94C-36FEDA4CC40A}"/>
              </a:ext>
            </a:extLst>
          </p:cNvPr>
          <p:cNvSpPr>
            <a:spLocks noGrp="1"/>
          </p:cNvSpPr>
          <p:nvPr>
            <p:ph type="ctrTitle"/>
          </p:nvPr>
        </p:nvSpPr>
        <p:spPr/>
        <p:txBody>
          <a:bodyPr/>
          <a:lstStyle/>
          <a:p>
            <a:r>
              <a:rPr lang="en-GB" dirty="0"/>
              <a:t>MIND THE GAP!</a:t>
            </a:r>
          </a:p>
        </p:txBody>
      </p:sp>
      <p:sp>
        <p:nvSpPr>
          <p:cNvPr id="3" name="Subtitle 2">
            <a:extLst>
              <a:ext uri="{FF2B5EF4-FFF2-40B4-BE49-F238E27FC236}">
                <a16:creationId xmlns:a16="http://schemas.microsoft.com/office/drawing/2014/main" id="{77F14F27-BB8B-4233-AFA4-5113FBFAE1B7}"/>
              </a:ext>
            </a:extLst>
          </p:cNvPr>
          <p:cNvSpPr>
            <a:spLocks noGrp="1"/>
          </p:cNvSpPr>
          <p:nvPr>
            <p:ph type="subTitle" idx="1"/>
          </p:nvPr>
        </p:nvSpPr>
        <p:spPr/>
        <p:txBody>
          <a:bodyPr>
            <a:normAutofit/>
          </a:bodyPr>
          <a:lstStyle/>
          <a:p>
            <a:r>
              <a:rPr lang="en-GB" sz="6000" b="1" dirty="0"/>
              <a:t>BBC CLASS WAR</a:t>
            </a:r>
          </a:p>
        </p:txBody>
      </p:sp>
      <p:pic>
        <p:nvPicPr>
          <p:cNvPr id="5" name="Picture 4" descr="A screenshot of text&#10;&#10;Description generated with very high confidence">
            <a:extLst>
              <a:ext uri="{FF2B5EF4-FFF2-40B4-BE49-F238E27FC236}">
                <a16:creationId xmlns:a16="http://schemas.microsoft.com/office/drawing/2014/main" id="{F117E4FE-DCA1-41B7-8750-5550B995A213}"/>
              </a:ext>
            </a:extLst>
          </p:cNvPr>
          <p:cNvPicPr>
            <a:picLocks noChangeAspect="1"/>
          </p:cNvPicPr>
          <p:nvPr/>
        </p:nvPicPr>
        <p:blipFill>
          <a:blip r:embed="rId2"/>
          <a:stretch>
            <a:fillRect/>
          </a:stretch>
        </p:blipFill>
        <p:spPr>
          <a:xfrm>
            <a:off x="6935978" y="0"/>
            <a:ext cx="4940300" cy="6350000"/>
          </a:xfrm>
          <a:prstGeom prst="rect">
            <a:avLst/>
          </a:prstGeom>
          <a:effectLst>
            <a:softEdge rad="266700"/>
          </a:effectLst>
        </p:spPr>
      </p:pic>
    </p:spTree>
    <p:extLst>
      <p:ext uri="{BB962C8B-B14F-4D97-AF65-F5344CB8AC3E}">
        <p14:creationId xmlns:p14="http://schemas.microsoft.com/office/powerpoint/2010/main" val="599978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74595F9-B60C-40F1-B600-5D9CB4898D3C}"/>
              </a:ext>
            </a:extLst>
          </p:cNvPr>
          <p:cNvSpPr/>
          <p:nvPr/>
        </p:nvSpPr>
        <p:spPr>
          <a:xfrm>
            <a:off x="6392327" y="143819"/>
            <a:ext cx="5605670" cy="35351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descr="A picture containing text, newspaper&#10;&#10;Description generated with very high confidence">
            <a:extLst>
              <a:ext uri="{FF2B5EF4-FFF2-40B4-BE49-F238E27FC236}">
                <a16:creationId xmlns:a16="http://schemas.microsoft.com/office/drawing/2014/main" id="{9E4366C9-3904-41E1-B017-A9C2C3CE8165}"/>
              </a:ext>
            </a:extLst>
          </p:cNvPr>
          <p:cNvPicPr>
            <a:picLocks noChangeAspect="1"/>
          </p:cNvPicPr>
          <p:nvPr/>
        </p:nvPicPr>
        <p:blipFill>
          <a:blip r:embed="rId2"/>
          <a:stretch>
            <a:fillRect/>
          </a:stretch>
        </p:blipFill>
        <p:spPr>
          <a:xfrm>
            <a:off x="6834379" y="241636"/>
            <a:ext cx="4682033" cy="3339547"/>
          </a:xfrm>
          <a:prstGeom prst="rect">
            <a:avLst/>
          </a:prstGeom>
          <a:effectLst>
            <a:softEdge rad="88900"/>
          </a:effectLst>
        </p:spPr>
      </p:pic>
      <p:pic>
        <p:nvPicPr>
          <p:cNvPr id="8" name="Picture 7">
            <a:extLst>
              <a:ext uri="{FF2B5EF4-FFF2-40B4-BE49-F238E27FC236}">
                <a16:creationId xmlns:a16="http://schemas.microsoft.com/office/drawing/2014/main" id="{CDC8689C-19F7-4151-ADCA-08DDF7795678}"/>
              </a:ext>
            </a:extLst>
          </p:cNvPr>
          <p:cNvPicPr>
            <a:picLocks noChangeAspect="1"/>
          </p:cNvPicPr>
          <p:nvPr/>
        </p:nvPicPr>
        <p:blipFill>
          <a:blip r:embed="rId3"/>
          <a:stretch>
            <a:fillRect/>
          </a:stretch>
        </p:blipFill>
        <p:spPr>
          <a:xfrm rot="14653815">
            <a:off x="-203077" y="1280894"/>
            <a:ext cx="5620999" cy="3554276"/>
          </a:xfrm>
          <a:prstGeom prst="rect">
            <a:avLst/>
          </a:prstGeom>
        </p:spPr>
      </p:pic>
      <p:pic>
        <p:nvPicPr>
          <p:cNvPr id="9" name="Picture 8">
            <a:extLst>
              <a:ext uri="{FF2B5EF4-FFF2-40B4-BE49-F238E27FC236}">
                <a16:creationId xmlns:a16="http://schemas.microsoft.com/office/drawing/2014/main" id="{6467C621-85BD-48DD-9DB3-581925DEF346}"/>
              </a:ext>
            </a:extLst>
          </p:cNvPr>
          <p:cNvPicPr>
            <a:picLocks noChangeAspect="1"/>
          </p:cNvPicPr>
          <p:nvPr/>
        </p:nvPicPr>
        <p:blipFill>
          <a:blip r:embed="rId4"/>
          <a:stretch>
            <a:fillRect/>
          </a:stretch>
        </p:blipFill>
        <p:spPr>
          <a:xfrm rot="19991030">
            <a:off x="1150352" y="533322"/>
            <a:ext cx="2914141" cy="4980864"/>
          </a:xfrm>
          <a:prstGeom prst="rect">
            <a:avLst/>
          </a:prstGeom>
          <a:effectLst>
            <a:softEdge rad="88900"/>
          </a:effectLst>
        </p:spPr>
      </p:pic>
      <p:pic>
        <p:nvPicPr>
          <p:cNvPr id="7" name="Picture 6">
            <a:extLst>
              <a:ext uri="{FF2B5EF4-FFF2-40B4-BE49-F238E27FC236}">
                <a16:creationId xmlns:a16="http://schemas.microsoft.com/office/drawing/2014/main" id="{B4866F57-88CC-41A9-B882-88F2FAA72B2F}"/>
              </a:ext>
            </a:extLst>
          </p:cNvPr>
          <p:cNvPicPr>
            <a:picLocks noChangeAspect="1"/>
          </p:cNvPicPr>
          <p:nvPr/>
        </p:nvPicPr>
        <p:blipFill>
          <a:blip r:embed="rId3"/>
          <a:stretch>
            <a:fillRect/>
          </a:stretch>
        </p:blipFill>
        <p:spPr>
          <a:xfrm rot="4554041">
            <a:off x="3010906" y="1835818"/>
            <a:ext cx="5620999" cy="3554276"/>
          </a:xfrm>
          <a:prstGeom prst="rect">
            <a:avLst/>
          </a:prstGeom>
        </p:spPr>
      </p:pic>
      <p:pic>
        <p:nvPicPr>
          <p:cNvPr id="10" name="Picture 9">
            <a:extLst>
              <a:ext uri="{FF2B5EF4-FFF2-40B4-BE49-F238E27FC236}">
                <a16:creationId xmlns:a16="http://schemas.microsoft.com/office/drawing/2014/main" id="{F1DF3CB7-D8E8-408D-BF90-EB5F15D1A1F1}"/>
              </a:ext>
            </a:extLst>
          </p:cNvPr>
          <p:cNvPicPr>
            <a:picLocks noChangeAspect="1"/>
          </p:cNvPicPr>
          <p:nvPr/>
        </p:nvPicPr>
        <p:blipFill>
          <a:blip r:embed="rId5"/>
          <a:stretch>
            <a:fillRect/>
          </a:stretch>
        </p:blipFill>
        <p:spPr>
          <a:xfrm rot="20734470">
            <a:off x="4207136" y="1156078"/>
            <a:ext cx="3241929" cy="4921482"/>
          </a:xfrm>
          <a:prstGeom prst="rect">
            <a:avLst/>
          </a:prstGeom>
          <a:effectLst>
            <a:softEdge rad="114300"/>
          </a:effectLst>
        </p:spPr>
      </p:pic>
      <p:pic>
        <p:nvPicPr>
          <p:cNvPr id="12" name="Picture 11">
            <a:extLst>
              <a:ext uri="{FF2B5EF4-FFF2-40B4-BE49-F238E27FC236}">
                <a16:creationId xmlns:a16="http://schemas.microsoft.com/office/drawing/2014/main" id="{7F092027-4430-42F3-B2D1-2A1EAA0C0735}"/>
              </a:ext>
            </a:extLst>
          </p:cNvPr>
          <p:cNvPicPr>
            <a:picLocks noChangeAspect="1"/>
          </p:cNvPicPr>
          <p:nvPr/>
        </p:nvPicPr>
        <p:blipFill>
          <a:blip r:embed="rId3"/>
          <a:stretch>
            <a:fillRect/>
          </a:stretch>
        </p:blipFill>
        <p:spPr>
          <a:xfrm rot="20966760">
            <a:off x="210345" y="3394050"/>
            <a:ext cx="4794156" cy="3031446"/>
          </a:xfrm>
          <a:prstGeom prst="rect">
            <a:avLst/>
          </a:prstGeom>
        </p:spPr>
      </p:pic>
      <p:pic>
        <p:nvPicPr>
          <p:cNvPr id="11" name="Picture 10">
            <a:extLst>
              <a:ext uri="{FF2B5EF4-FFF2-40B4-BE49-F238E27FC236}">
                <a16:creationId xmlns:a16="http://schemas.microsoft.com/office/drawing/2014/main" id="{401FA23D-50DA-40FF-B5BC-8CD8731E59E9}"/>
              </a:ext>
            </a:extLst>
          </p:cNvPr>
          <p:cNvPicPr>
            <a:picLocks noChangeAspect="1"/>
          </p:cNvPicPr>
          <p:nvPr/>
        </p:nvPicPr>
        <p:blipFill>
          <a:blip r:embed="rId6"/>
          <a:stretch>
            <a:fillRect/>
          </a:stretch>
        </p:blipFill>
        <p:spPr>
          <a:xfrm rot="20968751">
            <a:off x="502252" y="3672271"/>
            <a:ext cx="4026368" cy="2388745"/>
          </a:xfrm>
          <a:prstGeom prst="rect">
            <a:avLst/>
          </a:prstGeom>
          <a:effectLst>
            <a:softEdge rad="76200"/>
          </a:effectLst>
        </p:spPr>
      </p:pic>
      <p:pic>
        <p:nvPicPr>
          <p:cNvPr id="13" name="Picture 12">
            <a:extLst>
              <a:ext uri="{FF2B5EF4-FFF2-40B4-BE49-F238E27FC236}">
                <a16:creationId xmlns:a16="http://schemas.microsoft.com/office/drawing/2014/main" id="{0741F7CC-5A2B-4D1F-B5EC-91150BE1EDC6}"/>
              </a:ext>
            </a:extLst>
          </p:cNvPr>
          <p:cNvPicPr>
            <a:picLocks noChangeAspect="1"/>
          </p:cNvPicPr>
          <p:nvPr/>
        </p:nvPicPr>
        <p:blipFill>
          <a:blip r:embed="rId7"/>
          <a:stretch>
            <a:fillRect/>
          </a:stretch>
        </p:blipFill>
        <p:spPr>
          <a:xfrm>
            <a:off x="7509966" y="2602372"/>
            <a:ext cx="4682034" cy="4381904"/>
          </a:xfrm>
          <a:prstGeom prst="rect">
            <a:avLst/>
          </a:prstGeom>
          <a:effectLst>
            <a:softEdge rad="228600"/>
          </a:effectLst>
        </p:spPr>
      </p:pic>
    </p:spTree>
    <p:extLst>
      <p:ext uri="{BB962C8B-B14F-4D97-AF65-F5344CB8AC3E}">
        <p14:creationId xmlns:p14="http://schemas.microsoft.com/office/powerpoint/2010/main" val="1013710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74595F9-B60C-40F1-B600-5D9CB4898D3C}"/>
              </a:ext>
            </a:extLst>
          </p:cNvPr>
          <p:cNvSpPr/>
          <p:nvPr/>
        </p:nvSpPr>
        <p:spPr>
          <a:xfrm>
            <a:off x="6392327" y="143819"/>
            <a:ext cx="5605670" cy="35351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descr="A picture containing text, newspaper&#10;&#10;Description generated with very high confidence">
            <a:extLst>
              <a:ext uri="{FF2B5EF4-FFF2-40B4-BE49-F238E27FC236}">
                <a16:creationId xmlns:a16="http://schemas.microsoft.com/office/drawing/2014/main" id="{9E4366C9-3904-41E1-B017-A9C2C3CE8165}"/>
              </a:ext>
            </a:extLst>
          </p:cNvPr>
          <p:cNvPicPr>
            <a:picLocks noChangeAspect="1"/>
          </p:cNvPicPr>
          <p:nvPr/>
        </p:nvPicPr>
        <p:blipFill>
          <a:blip r:embed="rId2"/>
          <a:stretch>
            <a:fillRect/>
          </a:stretch>
        </p:blipFill>
        <p:spPr>
          <a:xfrm>
            <a:off x="6834379" y="241636"/>
            <a:ext cx="4682033" cy="3339547"/>
          </a:xfrm>
          <a:prstGeom prst="rect">
            <a:avLst/>
          </a:prstGeom>
          <a:effectLst>
            <a:softEdge rad="88900"/>
          </a:effectLst>
        </p:spPr>
      </p:pic>
      <p:pic>
        <p:nvPicPr>
          <p:cNvPr id="8" name="Picture 7">
            <a:extLst>
              <a:ext uri="{FF2B5EF4-FFF2-40B4-BE49-F238E27FC236}">
                <a16:creationId xmlns:a16="http://schemas.microsoft.com/office/drawing/2014/main" id="{CDC8689C-19F7-4151-ADCA-08DDF7795678}"/>
              </a:ext>
            </a:extLst>
          </p:cNvPr>
          <p:cNvPicPr>
            <a:picLocks noChangeAspect="1"/>
          </p:cNvPicPr>
          <p:nvPr/>
        </p:nvPicPr>
        <p:blipFill>
          <a:blip r:embed="rId3"/>
          <a:stretch>
            <a:fillRect/>
          </a:stretch>
        </p:blipFill>
        <p:spPr>
          <a:xfrm rot="14653815">
            <a:off x="-203077" y="1280894"/>
            <a:ext cx="5620999" cy="3554276"/>
          </a:xfrm>
          <a:prstGeom prst="rect">
            <a:avLst/>
          </a:prstGeom>
        </p:spPr>
      </p:pic>
      <p:pic>
        <p:nvPicPr>
          <p:cNvPr id="9" name="Picture 8">
            <a:extLst>
              <a:ext uri="{FF2B5EF4-FFF2-40B4-BE49-F238E27FC236}">
                <a16:creationId xmlns:a16="http://schemas.microsoft.com/office/drawing/2014/main" id="{6467C621-85BD-48DD-9DB3-581925DEF346}"/>
              </a:ext>
            </a:extLst>
          </p:cNvPr>
          <p:cNvPicPr>
            <a:picLocks noChangeAspect="1"/>
          </p:cNvPicPr>
          <p:nvPr/>
        </p:nvPicPr>
        <p:blipFill>
          <a:blip r:embed="rId4"/>
          <a:stretch>
            <a:fillRect/>
          </a:stretch>
        </p:blipFill>
        <p:spPr>
          <a:xfrm rot="19991030">
            <a:off x="1150352" y="533322"/>
            <a:ext cx="2914141" cy="4980864"/>
          </a:xfrm>
          <a:prstGeom prst="rect">
            <a:avLst/>
          </a:prstGeom>
          <a:effectLst>
            <a:softEdge rad="88900"/>
          </a:effectLst>
        </p:spPr>
      </p:pic>
      <p:pic>
        <p:nvPicPr>
          <p:cNvPr id="7" name="Picture 6">
            <a:extLst>
              <a:ext uri="{FF2B5EF4-FFF2-40B4-BE49-F238E27FC236}">
                <a16:creationId xmlns:a16="http://schemas.microsoft.com/office/drawing/2014/main" id="{B4866F57-88CC-41A9-B882-88F2FAA72B2F}"/>
              </a:ext>
            </a:extLst>
          </p:cNvPr>
          <p:cNvPicPr>
            <a:picLocks noChangeAspect="1"/>
          </p:cNvPicPr>
          <p:nvPr/>
        </p:nvPicPr>
        <p:blipFill>
          <a:blip r:embed="rId3"/>
          <a:stretch>
            <a:fillRect/>
          </a:stretch>
        </p:blipFill>
        <p:spPr>
          <a:xfrm rot="4554041">
            <a:off x="3010906" y="1835818"/>
            <a:ext cx="5620999" cy="3554276"/>
          </a:xfrm>
          <a:prstGeom prst="rect">
            <a:avLst/>
          </a:prstGeom>
        </p:spPr>
      </p:pic>
      <p:pic>
        <p:nvPicPr>
          <p:cNvPr id="10" name="Picture 9">
            <a:extLst>
              <a:ext uri="{FF2B5EF4-FFF2-40B4-BE49-F238E27FC236}">
                <a16:creationId xmlns:a16="http://schemas.microsoft.com/office/drawing/2014/main" id="{F1DF3CB7-D8E8-408D-BF90-EB5F15D1A1F1}"/>
              </a:ext>
            </a:extLst>
          </p:cNvPr>
          <p:cNvPicPr>
            <a:picLocks noChangeAspect="1"/>
          </p:cNvPicPr>
          <p:nvPr/>
        </p:nvPicPr>
        <p:blipFill>
          <a:blip r:embed="rId5"/>
          <a:stretch>
            <a:fillRect/>
          </a:stretch>
        </p:blipFill>
        <p:spPr>
          <a:xfrm rot="20734470">
            <a:off x="4207136" y="1156078"/>
            <a:ext cx="3241929" cy="4921482"/>
          </a:xfrm>
          <a:prstGeom prst="rect">
            <a:avLst/>
          </a:prstGeom>
          <a:effectLst>
            <a:softEdge rad="114300"/>
          </a:effectLst>
        </p:spPr>
      </p:pic>
      <p:pic>
        <p:nvPicPr>
          <p:cNvPr id="12" name="Picture 11">
            <a:extLst>
              <a:ext uri="{FF2B5EF4-FFF2-40B4-BE49-F238E27FC236}">
                <a16:creationId xmlns:a16="http://schemas.microsoft.com/office/drawing/2014/main" id="{7F092027-4430-42F3-B2D1-2A1EAA0C0735}"/>
              </a:ext>
            </a:extLst>
          </p:cNvPr>
          <p:cNvPicPr>
            <a:picLocks noChangeAspect="1"/>
          </p:cNvPicPr>
          <p:nvPr/>
        </p:nvPicPr>
        <p:blipFill>
          <a:blip r:embed="rId3"/>
          <a:stretch>
            <a:fillRect/>
          </a:stretch>
        </p:blipFill>
        <p:spPr>
          <a:xfrm rot="20966760">
            <a:off x="210345" y="3394050"/>
            <a:ext cx="4794156" cy="3031446"/>
          </a:xfrm>
          <a:prstGeom prst="rect">
            <a:avLst/>
          </a:prstGeom>
        </p:spPr>
      </p:pic>
      <p:pic>
        <p:nvPicPr>
          <p:cNvPr id="11" name="Picture 10">
            <a:extLst>
              <a:ext uri="{FF2B5EF4-FFF2-40B4-BE49-F238E27FC236}">
                <a16:creationId xmlns:a16="http://schemas.microsoft.com/office/drawing/2014/main" id="{401FA23D-50DA-40FF-B5BC-8CD8731E59E9}"/>
              </a:ext>
            </a:extLst>
          </p:cNvPr>
          <p:cNvPicPr>
            <a:picLocks noChangeAspect="1"/>
          </p:cNvPicPr>
          <p:nvPr/>
        </p:nvPicPr>
        <p:blipFill>
          <a:blip r:embed="rId6"/>
          <a:stretch>
            <a:fillRect/>
          </a:stretch>
        </p:blipFill>
        <p:spPr>
          <a:xfrm rot="20968751">
            <a:off x="502252" y="3672271"/>
            <a:ext cx="4026368" cy="2388745"/>
          </a:xfrm>
          <a:prstGeom prst="rect">
            <a:avLst/>
          </a:prstGeom>
          <a:effectLst>
            <a:softEdge rad="76200"/>
          </a:effectLst>
        </p:spPr>
      </p:pic>
      <p:pic>
        <p:nvPicPr>
          <p:cNvPr id="13" name="Picture 12">
            <a:extLst>
              <a:ext uri="{FF2B5EF4-FFF2-40B4-BE49-F238E27FC236}">
                <a16:creationId xmlns:a16="http://schemas.microsoft.com/office/drawing/2014/main" id="{0741F7CC-5A2B-4D1F-B5EC-91150BE1EDC6}"/>
              </a:ext>
            </a:extLst>
          </p:cNvPr>
          <p:cNvPicPr>
            <a:picLocks noChangeAspect="1"/>
          </p:cNvPicPr>
          <p:nvPr/>
        </p:nvPicPr>
        <p:blipFill>
          <a:blip r:embed="rId7"/>
          <a:stretch>
            <a:fillRect/>
          </a:stretch>
        </p:blipFill>
        <p:spPr>
          <a:xfrm>
            <a:off x="7509966" y="2602372"/>
            <a:ext cx="4682034" cy="4381904"/>
          </a:xfrm>
          <a:prstGeom prst="rect">
            <a:avLst/>
          </a:prstGeom>
          <a:effectLst>
            <a:softEdge rad="228600"/>
          </a:effectLst>
        </p:spPr>
      </p:pic>
      <p:pic>
        <p:nvPicPr>
          <p:cNvPr id="3" name="Picture 2">
            <a:extLst>
              <a:ext uri="{FF2B5EF4-FFF2-40B4-BE49-F238E27FC236}">
                <a16:creationId xmlns:a16="http://schemas.microsoft.com/office/drawing/2014/main" id="{F563EC51-7996-4FDE-9FA5-90BC2C581C2A}"/>
              </a:ext>
            </a:extLst>
          </p:cNvPr>
          <p:cNvPicPr>
            <a:picLocks noChangeAspect="1"/>
          </p:cNvPicPr>
          <p:nvPr/>
        </p:nvPicPr>
        <p:blipFill>
          <a:blip r:embed="rId8"/>
          <a:stretch>
            <a:fillRect/>
          </a:stretch>
        </p:blipFill>
        <p:spPr>
          <a:xfrm>
            <a:off x="3626905" y="131496"/>
            <a:ext cx="5032413" cy="6473796"/>
          </a:xfrm>
          <a:prstGeom prst="rect">
            <a:avLst/>
          </a:prstGeom>
        </p:spPr>
      </p:pic>
    </p:spTree>
    <p:extLst>
      <p:ext uri="{BB962C8B-B14F-4D97-AF65-F5344CB8AC3E}">
        <p14:creationId xmlns:p14="http://schemas.microsoft.com/office/powerpoint/2010/main" val="4163955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74595F9-B60C-40F1-B600-5D9CB4898D3C}"/>
              </a:ext>
            </a:extLst>
          </p:cNvPr>
          <p:cNvSpPr/>
          <p:nvPr/>
        </p:nvSpPr>
        <p:spPr>
          <a:xfrm>
            <a:off x="6392327" y="143819"/>
            <a:ext cx="5605670" cy="35351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descr="A picture containing text, newspaper&#10;&#10;Description generated with very high confidence">
            <a:extLst>
              <a:ext uri="{FF2B5EF4-FFF2-40B4-BE49-F238E27FC236}">
                <a16:creationId xmlns:a16="http://schemas.microsoft.com/office/drawing/2014/main" id="{9E4366C9-3904-41E1-B017-A9C2C3CE8165}"/>
              </a:ext>
            </a:extLst>
          </p:cNvPr>
          <p:cNvPicPr>
            <a:picLocks noChangeAspect="1"/>
          </p:cNvPicPr>
          <p:nvPr/>
        </p:nvPicPr>
        <p:blipFill>
          <a:blip r:embed="rId2"/>
          <a:stretch>
            <a:fillRect/>
          </a:stretch>
        </p:blipFill>
        <p:spPr>
          <a:xfrm>
            <a:off x="6834379" y="241636"/>
            <a:ext cx="4682033" cy="3339547"/>
          </a:xfrm>
          <a:prstGeom prst="rect">
            <a:avLst/>
          </a:prstGeom>
          <a:effectLst>
            <a:softEdge rad="88900"/>
          </a:effectLst>
        </p:spPr>
      </p:pic>
      <p:pic>
        <p:nvPicPr>
          <p:cNvPr id="8" name="Picture 7">
            <a:extLst>
              <a:ext uri="{FF2B5EF4-FFF2-40B4-BE49-F238E27FC236}">
                <a16:creationId xmlns:a16="http://schemas.microsoft.com/office/drawing/2014/main" id="{CDC8689C-19F7-4151-ADCA-08DDF7795678}"/>
              </a:ext>
            </a:extLst>
          </p:cNvPr>
          <p:cNvPicPr>
            <a:picLocks noChangeAspect="1"/>
          </p:cNvPicPr>
          <p:nvPr/>
        </p:nvPicPr>
        <p:blipFill>
          <a:blip r:embed="rId3"/>
          <a:stretch>
            <a:fillRect/>
          </a:stretch>
        </p:blipFill>
        <p:spPr>
          <a:xfrm rot="14653815">
            <a:off x="-203077" y="1280894"/>
            <a:ext cx="5620999" cy="3554276"/>
          </a:xfrm>
          <a:prstGeom prst="rect">
            <a:avLst/>
          </a:prstGeom>
        </p:spPr>
      </p:pic>
      <p:pic>
        <p:nvPicPr>
          <p:cNvPr id="9" name="Picture 8">
            <a:extLst>
              <a:ext uri="{FF2B5EF4-FFF2-40B4-BE49-F238E27FC236}">
                <a16:creationId xmlns:a16="http://schemas.microsoft.com/office/drawing/2014/main" id="{6467C621-85BD-48DD-9DB3-581925DEF346}"/>
              </a:ext>
            </a:extLst>
          </p:cNvPr>
          <p:cNvPicPr>
            <a:picLocks noChangeAspect="1"/>
          </p:cNvPicPr>
          <p:nvPr/>
        </p:nvPicPr>
        <p:blipFill>
          <a:blip r:embed="rId4"/>
          <a:stretch>
            <a:fillRect/>
          </a:stretch>
        </p:blipFill>
        <p:spPr>
          <a:xfrm rot="19991030">
            <a:off x="1150352" y="533322"/>
            <a:ext cx="2914141" cy="4980864"/>
          </a:xfrm>
          <a:prstGeom prst="rect">
            <a:avLst/>
          </a:prstGeom>
          <a:effectLst>
            <a:softEdge rad="88900"/>
          </a:effectLst>
        </p:spPr>
      </p:pic>
      <p:pic>
        <p:nvPicPr>
          <p:cNvPr id="7" name="Picture 6">
            <a:extLst>
              <a:ext uri="{FF2B5EF4-FFF2-40B4-BE49-F238E27FC236}">
                <a16:creationId xmlns:a16="http://schemas.microsoft.com/office/drawing/2014/main" id="{B4866F57-88CC-41A9-B882-88F2FAA72B2F}"/>
              </a:ext>
            </a:extLst>
          </p:cNvPr>
          <p:cNvPicPr>
            <a:picLocks noChangeAspect="1"/>
          </p:cNvPicPr>
          <p:nvPr/>
        </p:nvPicPr>
        <p:blipFill>
          <a:blip r:embed="rId3"/>
          <a:stretch>
            <a:fillRect/>
          </a:stretch>
        </p:blipFill>
        <p:spPr>
          <a:xfrm rot="4554041">
            <a:off x="3010906" y="1835818"/>
            <a:ext cx="5620999" cy="3554276"/>
          </a:xfrm>
          <a:prstGeom prst="rect">
            <a:avLst/>
          </a:prstGeom>
        </p:spPr>
      </p:pic>
      <p:pic>
        <p:nvPicPr>
          <p:cNvPr id="10" name="Picture 9">
            <a:extLst>
              <a:ext uri="{FF2B5EF4-FFF2-40B4-BE49-F238E27FC236}">
                <a16:creationId xmlns:a16="http://schemas.microsoft.com/office/drawing/2014/main" id="{F1DF3CB7-D8E8-408D-BF90-EB5F15D1A1F1}"/>
              </a:ext>
            </a:extLst>
          </p:cNvPr>
          <p:cNvPicPr>
            <a:picLocks noChangeAspect="1"/>
          </p:cNvPicPr>
          <p:nvPr/>
        </p:nvPicPr>
        <p:blipFill>
          <a:blip r:embed="rId5"/>
          <a:stretch>
            <a:fillRect/>
          </a:stretch>
        </p:blipFill>
        <p:spPr>
          <a:xfrm rot="20734470">
            <a:off x="4207136" y="1156078"/>
            <a:ext cx="3241929" cy="4921482"/>
          </a:xfrm>
          <a:prstGeom prst="rect">
            <a:avLst/>
          </a:prstGeom>
          <a:effectLst>
            <a:softEdge rad="114300"/>
          </a:effectLst>
        </p:spPr>
      </p:pic>
      <p:pic>
        <p:nvPicPr>
          <p:cNvPr id="12" name="Picture 11">
            <a:extLst>
              <a:ext uri="{FF2B5EF4-FFF2-40B4-BE49-F238E27FC236}">
                <a16:creationId xmlns:a16="http://schemas.microsoft.com/office/drawing/2014/main" id="{7F092027-4430-42F3-B2D1-2A1EAA0C0735}"/>
              </a:ext>
            </a:extLst>
          </p:cNvPr>
          <p:cNvPicPr>
            <a:picLocks noChangeAspect="1"/>
          </p:cNvPicPr>
          <p:nvPr/>
        </p:nvPicPr>
        <p:blipFill>
          <a:blip r:embed="rId3"/>
          <a:stretch>
            <a:fillRect/>
          </a:stretch>
        </p:blipFill>
        <p:spPr>
          <a:xfrm rot="20966760">
            <a:off x="210345" y="3394050"/>
            <a:ext cx="4794156" cy="3031446"/>
          </a:xfrm>
          <a:prstGeom prst="rect">
            <a:avLst/>
          </a:prstGeom>
        </p:spPr>
      </p:pic>
      <p:pic>
        <p:nvPicPr>
          <p:cNvPr id="11" name="Picture 10">
            <a:extLst>
              <a:ext uri="{FF2B5EF4-FFF2-40B4-BE49-F238E27FC236}">
                <a16:creationId xmlns:a16="http://schemas.microsoft.com/office/drawing/2014/main" id="{401FA23D-50DA-40FF-B5BC-8CD8731E59E9}"/>
              </a:ext>
            </a:extLst>
          </p:cNvPr>
          <p:cNvPicPr>
            <a:picLocks noChangeAspect="1"/>
          </p:cNvPicPr>
          <p:nvPr/>
        </p:nvPicPr>
        <p:blipFill>
          <a:blip r:embed="rId6"/>
          <a:stretch>
            <a:fillRect/>
          </a:stretch>
        </p:blipFill>
        <p:spPr>
          <a:xfrm rot="20968751">
            <a:off x="502252" y="3672271"/>
            <a:ext cx="4026368" cy="2388745"/>
          </a:xfrm>
          <a:prstGeom prst="rect">
            <a:avLst/>
          </a:prstGeom>
          <a:effectLst>
            <a:softEdge rad="76200"/>
          </a:effectLst>
        </p:spPr>
      </p:pic>
      <p:pic>
        <p:nvPicPr>
          <p:cNvPr id="13" name="Picture 12">
            <a:extLst>
              <a:ext uri="{FF2B5EF4-FFF2-40B4-BE49-F238E27FC236}">
                <a16:creationId xmlns:a16="http://schemas.microsoft.com/office/drawing/2014/main" id="{0741F7CC-5A2B-4D1F-B5EC-91150BE1EDC6}"/>
              </a:ext>
            </a:extLst>
          </p:cNvPr>
          <p:cNvPicPr>
            <a:picLocks noChangeAspect="1"/>
          </p:cNvPicPr>
          <p:nvPr/>
        </p:nvPicPr>
        <p:blipFill>
          <a:blip r:embed="rId7"/>
          <a:stretch>
            <a:fillRect/>
          </a:stretch>
        </p:blipFill>
        <p:spPr>
          <a:xfrm>
            <a:off x="7509966" y="2602372"/>
            <a:ext cx="4682034" cy="4381904"/>
          </a:xfrm>
          <a:prstGeom prst="rect">
            <a:avLst/>
          </a:prstGeom>
          <a:effectLst>
            <a:softEdge rad="228600"/>
          </a:effectLst>
        </p:spPr>
      </p:pic>
      <p:pic>
        <p:nvPicPr>
          <p:cNvPr id="3" name="Picture 2">
            <a:extLst>
              <a:ext uri="{FF2B5EF4-FFF2-40B4-BE49-F238E27FC236}">
                <a16:creationId xmlns:a16="http://schemas.microsoft.com/office/drawing/2014/main" id="{F563EC51-7996-4FDE-9FA5-90BC2C581C2A}"/>
              </a:ext>
            </a:extLst>
          </p:cNvPr>
          <p:cNvPicPr>
            <a:picLocks noChangeAspect="1"/>
          </p:cNvPicPr>
          <p:nvPr/>
        </p:nvPicPr>
        <p:blipFill>
          <a:blip r:embed="rId8"/>
          <a:stretch>
            <a:fillRect/>
          </a:stretch>
        </p:blipFill>
        <p:spPr>
          <a:xfrm>
            <a:off x="3626905" y="131496"/>
            <a:ext cx="5032413" cy="6473796"/>
          </a:xfrm>
          <a:prstGeom prst="rect">
            <a:avLst/>
          </a:prstGeom>
        </p:spPr>
      </p:pic>
      <p:sp>
        <p:nvSpPr>
          <p:cNvPr id="4" name="Rectangle: Rounded Corners 3">
            <a:extLst>
              <a:ext uri="{FF2B5EF4-FFF2-40B4-BE49-F238E27FC236}">
                <a16:creationId xmlns:a16="http://schemas.microsoft.com/office/drawing/2014/main" id="{6D54D7F9-AB8F-4867-8F6C-A9F35A0F17F5}"/>
              </a:ext>
            </a:extLst>
          </p:cNvPr>
          <p:cNvSpPr/>
          <p:nvPr/>
        </p:nvSpPr>
        <p:spPr>
          <a:xfrm>
            <a:off x="1024128" y="829843"/>
            <a:ext cx="3628744" cy="4565117"/>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85000"/>
                </a:schemeClr>
              </a:solidFill>
            </a:endParaRPr>
          </a:p>
        </p:txBody>
      </p:sp>
      <p:sp>
        <p:nvSpPr>
          <p:cNvPr id="5" name="TextBox 4">
            <a:extLst>
              <a:ext uri="{FF2B5EF4-FFF2-40B4-BE49-F238E27FC236}">
                <a16:creationId xmlns:a16="http://schemas.microsoft.com/office/drawing/2014/main" id="{FD571685-A036-4F83-87CB-B09BFF37F644}"/>
              </a:ext>
            </a:extLst>
          </p:cNvPr>
          <p:cNvSpPr txBox="1"/>
          <p:nvPr/>
        </p:nvSpPr>
        <p:spPr>
          <a:xfrm>
            <a:off x="1398638" y="1150484"/>
            <a:ext cx="2922014" cy="3785652"/>
          </a:xfrm>
          <a:prstGeom prst="rect">
            <a:avLst/>
          </a:prstGeom>
          <a:noFill/>
        </p:spPr>
        <p:txBody>
          <a:bodyPr wrap="square" rtlCol="0">
            <a:spAutoFit/>
          </a:bodyPr>
          <a:lstStyle/>
          <a:p>
            <a:r>
              <a:rPr lang="en-GB" sz="4800" b="1" dirty="0">
                <a:solidFill>
                  <a:srgbClr val="FF0000"/>
                </a:solidFill>
              </a:rPr>
              <a:t>Where does this measure in to the scale</a:t>
            </a:r>
          </a:p>
        </p:txBody>
      </p:sp>
      <p:sp>
        <p:nvSpPr>
          <p:cNvPr id="15" name="Arrow: Up-Down 14">
            <a:extLst>
              <a:ext uri="{FF2B5EF4-FFF2-40B4-BE49-F238E27FC236}">
                <a16:creationId xmlns:a16="http://schemas.microsoft.com/office/drawing/2014/main" id="{4C0A5439-F4C2-498A-9084-1DE9B5D15EB1}"/>
              </a:ext>
            </a:extLst>
          </p:cNvPr>
          <p:cNvSpPr/>
          <p:nvPr/>
        </p:nvSpPr>
        <p:spPr>
          <a:xfrm>
            <a:off x="4944923" y="4285252"/>
            <a:ext cx="383536" cy="2007836"/>
          </a:xfrm>
          <a:prstGeom prst="up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5113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74595F9-B60C-40F1-B600-5D9CB4898D3C}"/>
              </a:ext>
            </a:extLst>
          </p:cNvPr>
          <p:cNvSpPr/>
          <p:nvPr/>
        </p:nvSpPr>
        <p:spPr>
          <a:xfrm>
            <a:off x="6392327" y="143819"/>
            <a:ext cx="5605670" cy="35351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descr="A picture containing text, newspaper&#10;&#10;Description generated with very high confidence">
            <a:extLst>
              <a:ext uri="{FF2B5EF4-FFF2-40B4-BE49-F238E27FC236}">
                <a16:creationId xmlns:a16="http://schemas.microsoft.com/office/drawing/2014/main" id="{9E4366C9-3904-41E1-B017-A9C2C3CE8165}"/>
              </a:ext>
            </a:extLst>
          </p:cNvPr>
          <p:cNvPicPr>
            <a:picLocks noChangeAspect="1"/>
          </p:cNvPicPr>
          <p:nvPr/>
        </p:nvPicPr>
        <p:blipFill>
          <a:blip r:embed="rId2"/>
          <a:stretch>
            <a:fillRect/>
          </a:stretch>
        </p:blipFill>
        <p:spPr>
          <a:xfrm>
            <a:off x="6834379" y="241636"/>
            <a:ext cx="4682033" cy="3339547"/>
          </a:xfrm>
          <a:prstGeom prst="rect">
            <a:avLst/>
          </a:prstGeom>
          <a:effectLst>
            <a:softEdge rad="88900"/>
          </a:effectLst>
        </p:spPr>
      </p:pic>
      <p:pic>
        <p:nvPicPr>
          <p:cNvPr id="8" name="Picture 7">
            <a:extLst>
              <a:ext uri="{FF2B5EF4-FFF2-40B4-BE49-F238E27FC236}">
                <a16:creationId xmlns:a16="http://schemas.microsoft.com/office/drawing/2014/main" id="{CDC8689C-19F7-4151-ADCA-08DDF7795678}"/>
              </a:ext>
            </a:extLst>
          </p:cNvPr>
          <p:cNvPicPr>
            <a:picLocks noChangeAspect="1"/>
          </p:cNvPicPr>
          <p:nvPr/>
        </p:nvPicPr>
        <p:blipFill>
          <a:blip r:embed="rId3"/>
          <a:stretch>
            <a:fillRect/>
          </a:stretch>
        </p:blipFill>
        <p:spPr>
          <a:xfrm rot="14653815">
            <a:off x="-203077" y="1280894"/>
            <a:ext cx="5620999" cy="3554276"/>
          </a:xfrm>
          <a:prstGeom prst="rect">
            <a:avLst/>
          </a:prstGeom>
        </p:spPr>
      </p:pic>
      <p:pic>
        <p:nvPicPr>
          <p:cNvPr id="9" name="Picture 8">
            <a:extLst>
              <a:ext uri="{FF2B5EF4-FFF2-40B4-BE49-F238E27FC236}">
                <a16:creationId xmlns:a16="http://schemas.microsoft.com/office/drawing/2014/main" id="{6467C621-85BD-48DD-9DB3-581925DEF346}"/>
              </a:ext>
            </a:extLst>
          </p:cNvPr>
          <p:cNvPicPr>
            <a:picLocks noChangeAspect="1"/>
          </p:cNvPicPr>
          <p:nvPr/>
        </p:nvPicPr>
        <p:blipFill>
          <a:blip r:embed="rId4"/>
          <a:stretch>
            <a:fillRect/>
          </a:stretch>
        </p:blipFill>
        <p:spPr>
          <a:xfrm rot="19991030">
            <a:off x="1150352" y="533322"/>
            <a:ext cx="2914141" cy="4980864"/>
          </a:xfrm>
          <a:prstGeom prst="rect">
            <a:avLst/>
          </a:prstGeom>
          <a:effectLst>
            <a:softEdge rad="88900"/>
          </a:effectLst>
        </p:spPr>
      </p:pic>
      <p:pic>
        <p:nvPicPr>
          <p:cNvPr id="7" name="Picture 6">
            <a:extLst>
              <a:ext uri="{FF2B5EF4-FFF2-40B4-BE49-F238E27FC236}">
                <a16:creationId xmlns:a16="http://schemas.microsoft.com/office/drawing/2014/main" id="{B4866F57-88CC-41A9-B882-88F2FAA72B2F}"/>
              </a:ext>
            </a:extLst>
          </p:cNvPr>
          <p:cNvPicPr>
            <a:picLocks noChangeAspect="1"/>
          </p:cNvPicPr>
          <p:nvPr/>
        </p:nvPicPr>
        <p:blipFill>
          <a:blip r:embed="rId3"/>
          <a:stretch>
            <a:fillRect/>
          </a:stretch>
        </p:blipFill>
        <p:spPr>
          <a:xfrm rot="4554041">
            <a:off x="3010906" y="1835818"/>
            <a:ext cx="5620999" cy="3554276"/>
          </a:xfrm>
          <a:prstGeom prst="rect">
            <a:avLst/>
          </a:prstGeom>
        </p:spPr>
      </p:pic>
      <p:pic>
        <p:nvPicPr>
          <p:cNvPr id="10" name="Picture 9">
            <a:extLst>
              <a:ext uri="{FF2B5EF4-FFF2-40B4-BE49-F238E27FC236}">
                <a16:creationId xmlns:a16="http://schemas.microsoft.com/office/drawing/2014/main" id="{F1DF3CB7-D8E8-408D-BF90-EB5F15D1A1F1}"/>
              </a:ext>
            </a:extLst>
          </p:cNvPr>
          <p:cNvPicPr>
            <a:picLocks noChangeAspect="1"/>
          </p:cNvPicPr>
          <p:nvPr/>
        </p:nvPicPr>
        <p:blipFill>
          <a:blip r:embed="rId5"/>
          <a:stretch>
            <a:fillRect/>
          </a:stretch>
        </p:blipFill>
        <p:spPr>
          <a:xfrm rot="20734470">
            <a:off x="4207136" y="1156078"/>
            <a:ext cx="3241929" cy="4921482"/>
          </a:xfrm>
          <a:prstGeom prst="rect">
            <a:avLst/>
          </a:prstGeom>
          <a:effectLst>
            <a:softEdge rad="114300"/>
          </a:effectLst>
        </p:spPr>
      </p:pic>
      <p:pic>
        <p:nvPicPr>
          <p:cNvPr id="12" name="Picture 11">
            <a:extLst>
              <a:ext uri="{FF2B5EF4-FFF2-40B4-BE49-F238E27FC236}">
                <a16:creationId xmlns:a16="http://schemas.microsoft.com/office/drawing/2014/main" id="{7F092027-4430-42F3-B2D1-2A1EAA0C0735}"/>
              </a:ext>
            </a:extLst>
          </p:cNvPr>
          <p:cNvPicPr>
            <a:picLocks noChangeAspect="1"/>
          </p:cNvPicPr>
          <p:nvPr/>
        </p:nvPicPr>
        <p:blipFill>
          <a:blip r:embed="rId3"/>
          <a:stretch>
            <a:fillRect/>
          </a:stretch>
        </p:blipFill>
        <p:spPr>
          <a:xfrm rot="20966760">
            <a:off x="210345" y="3394050"/>
            <a:ext cx="4794156" cy="3031446"/>
          </a:xfrm>
          <a:prstGeom prst="rect">
            <a:avLst/>
          </a:prstGeom>
        </p:spPr>
      </p:pic>
      <p:pic>
        <p:nvPicPr>
          <p:cNvPr id="11" name="Picture 10">
            <a:extLst>
              <a:ext uri="{FF2B5EF4-FFF2-40B4-BE49-F238E27FC236}">
                <a16:creationId xmlns:a16="http://schemas.microsoft.com/office/drawing/2014/main" id="{401FA23D-50DA-40FF-B5BC-8CD8731E59E9}"/>
              </a:ext>
            </a:extLst>
          </p:cNvPr>
          <p:cNvPicPr>
            <a:picLocks noChangeAspect="1"/>
          </p:cNvPicPr>
          <p:nvPr/>
        </p:nvPicPr>
        <p:blipFill>
          <a:blip r:embed="rId6"/>
          <a:stretch>
            <a:fillRect/>
          </a:stretch>
        </p:blipFill>
        <p:spPr>
          <a:xfrm rot="20968751">
            <a:off x="502252" y="3672271"/>
            <a:ext cx="4026368" cy="2388745"/>
          </a:xfrm>
          <a:prstGeom prst="rect">
            <a:avLst/>
          </a:prstGeom>
          <a:effectLst>
            <a:softEdge rad="76200"/>
          </a:effectLst>
        </p:spPr>
      </p:pic>
      <p:pic>
        <p:nvPicPr>
          <p:cNvPr id="13" name="Picture 12">
            <a:extLst>
              <a:ext uri="{FF2B5EF4-FFF2-40B4-BE49-F238E27FC236}">
                <a16:creationId xmlns:a16="http://schemas.microsoft.com/office/drawing/2014/main" id="{0741F7CC-5A2B-4D1F-B5EC-91150BE1EDC6}"/>
              </a:ext>
            </a:extLst>
          </p:cNvPr>
          <p:cNvPicPr>
            <a:picLocks noChangeAspect="1"/>
          </p:cNvPicPr>
          <p:nvPr/>
        </p:nvPicPr>
        <p:blipFill>
          <a:blip r:embed="rId7"/>
          <a:stretch>
            <a:fillRect/>
          </a:stretch>
        </p:blipFill>
        <p:spPr>
          <a:xfrm>
            <a:off x="7509966" y="2602372"/>
            <a:ext cx="4682034" cy="4381904"/>
          </a:xfrm>
          <a:prstGeom prst="rect">
            <a:avLst/>
          </a:prstGeom>
          <a:effectLst>
            <a:softEdge rad="228600"/>
          </a:effectLst>
        </p:spPr>
      </p:pic>
      <p:pic>
        <p:nvPicPr>
          <p:cNvPr id="3" name="Picture 2">
            <a:extLst>
              <a:ext uri="{FF2B5EF4-FFF2-40B4-BE49-F238E27FC236}">
                <a16:creationId xmlns:a16="http://schemas.microsoft.com/office/drawing/2014/main" id="{F563EC51-7996-4FDE-9FA5-90BC2C581C2A}"/>
              </a:ext>
            </a:extLst>
          </p:cNvPr>
          <p:cNvPicPr>
            <a:picLocks noChangeAspect="1"/>
          </p:cNvPicPr>
          <p:nvPr/>
        </p:nvPicPr>
        <p:blipFill>
          <a:blip r:embed="rId8"/>
          <a:stretch>
            <a:fillRect/>
          </a:stretch>
        </p:blipFill>
        <p:spPr>
          <a:xfrm>
            <a:off x="3626905" y="131496"/>
            <a:ext cx="5032413" cy="6473796"/>
          </a:xfrm>
          <a:prstGeom prst="rect">
            <a:avLst/>
          </a:prstGeom>
        </p:spPr>
      </p:pic>
      <p:sp>
        <p:nvSpPr>
          <p:cNvPr id="4" name="Rectangle: Rounded Corners 3">
            <a:extLst>
              <a:ext uri="{FF2B5EF4-FFF2-40B4-BE49-F238E27FC236}">
                <a16:creationId xmlns:a16="http://schemas.microsoft.com/office/drawing/2014/main" id="{6D54D7F9-AB8F-4867-8F6C-A9F35A0F17F5}"/>
              </a:ext>
            </a:extLst>
          </p:cNvPr>
          <p:cNvSpPr/>
          <p:nvPr/>
        </p:nvSpPr>
        <p:spPr>
          <a:xfrm>
            <a:off x="1024128" y="829843"/>
            <a:ext cx="3628744" cy="4565117"/>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85000"/>
                </a:schemeClr>
              </a:solidFill>
            </a:endParaRPr>
          </a:p>
        </p:txBody>
      </p:sp>
      <p:sp>
        <p:nvSpPr>
          <p:cNvPr id="5" name="TextBox 4">
            <a:extLst>
              <a:ext uri="{FF2B5EF4-FFF2-40B4-BE49-F238E27FC236}">
                <a16:creationId xmlns:a16="http://schemas.microsoft.com/office/drawing/2014/main" id="{FD571685-A036-4F83-87CB-B09BFF37F644}"/>
              </a:ext>
            </a:extLst>
          </p:cNvPr>
          <p:cNvSpPr txBox="1"/>
          <p:nvPr/>
        </p:nvSpPr>
        <p:spPr>
          <a:xfrm>
            <a:off x="1398638" y="1150484"/>
            <a:ext cx="2922014" cy="3785652"/>
          </a:xfrm>
          <a:prstGeom prst="rect">
            <a:avLst/>
          </a:prstGeom>
          <a:noFill/>
        </p:spPr>
        <p:txBody>
          <a:bodyPr wrap="square" rtlCol="0">
            <a:spAutoFit/>
          </a:bodyPr>
          <a:lstStyle/>
          <a:p>
            <a:r>
              <a:rPr lang="en-GB" sz="4800" b="1" dirty="0">
                <a:solidFill>
                  <a:srgbClr val="FF0000"/>
                </a:solidFill>
              </a:rPr>
              <a:t>Where does this measure in to the scale</a:t>
            </a:r>
          </a:p>
        </p:txBody>
      </p:sp>
      <p:sp>
        <p:nvSpPr>
          <p:cNvPr id="15" name="Arrow: Up-Down 14">
            <a:extLst>
              <a:ext uri="{FF2B5EF4-FFF2-40B4-BE49-F238E27FC236}">
                <a16:creationId xmlns:a16="http://schemas.microsoft.com/office/drawing/2014/main" id="{4C0A5439-F4C2-498A-9084-1DE9B5D15EB1}"/>
              </a:ext>
            </a:extLst>
          </p:cNvPr>
          <p:cNvSpPr/>
          <p:nvPr/>
        </p:nvSpPr>
        <p:spPr>
          <a:xfrm>
            <a:off x="4944923" y="4285252"/>
            <a:ext cx="383536" cy="2007836"/>
          </a:xfrm>
          <a:prstGeom prst="up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D19C62E1-A568-439C-BDCF-83C76685451F}"/>
              </a:ext>
            </a:extLst>
          </p:cNvPr>
          <p:cNvPicPr>
            <a:picLocks noChangeAspect="1"/>
          </p:cNvPicPr>
          <p:nvPr/>
        </p:nvPicPr>
        <p:blipFill>
          <a:blip r:embed="rId9"/>
          <a:stretch>
            <a:fillRect/>
          </a:stretch>
        </p:blipFill>
        <p:spPr>
          <a:xfrm>
            <a:off x="6991252" y="-17534"/>
            <a:ext cx="438950" cy="2036240"/>
          </a:xfrm>
          <a:prstGeom prst="rect">
            <a:avLst/>
          </a:prstGeom>
        </p:spPr>
      </p:pic>
      <p:sp>
        <p:nvSpPr>
          <p:cNvPr id="16" name="Oval 15">
            <a:extLst>
              <a:ext uri="{FF2B5EF4-FFF2-40B4-BE49-F238E27FC236}">
                <a16:creationId xmlns:a16="http://schemas.microsoft.com/office/drawing/2014/main" id="{9F02ADDE-00A4-4D93-97D9-DA5C27225FF2}"/>
              </a:ext>
            </a:extLst>
          </p:cNvPr>
          <p:cNvSpPr/>
          <p:nvPr/>
        </p:nvSpPr>
        <p:spPr>
          <a:xfrm>
            <a:off x="8494635" y="2602371"/>
            <a:ext cx="3379353" cy="3126977"/>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9900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88DD50-1908-42DF-9358-F695E8A92667}"/>
              </a:ext>
            </a:extLst>
          </p:cNvPr>
          <p:cNvPicPr>
            <a:picLocks noChangeAspect="1"/>
          </p:cNvPicPr>
          <p:nvPr/>
        </p:nvPicPr>
        <p:blipFill>
          <a:blip r:embed="rId2"/>
          <a:stretch>
            <a:fillRect/>
          </a:stretch>
        </p:blipFill>
        <p:spPr>
          <a:xfrm>
            <a:off x="425970" y="130315"/>
            <a:ext cx="7049245" cy="6597370"/>
          </a:xfrm>
          <a:prstGeom prst="rect">
            <a:avLst/>
          </a:prstGeom>
          <a:effectLst>
            <a:softEdge rad="114300"/>
          </a:effectLst>
        </p:spPr>
      </p:pic>
      <p:sp>
        <p:nvSpPr>
          <p:cNvPr id="3" name="TextBox 2">
            <a:extLst>
              <a:ext uri="{FF2B5EF4-FFF2-40B4-BE49-F238E27FC236}">
                <a16:creationId xmlns:a16="http://schemas.microsoft.com/office/drawing/2014/main" id="{67B19003-F89E-417D-935A-67C42A4F80DA}"/>
              </a:ext>
            </a:extLst>
          </p:cNvPr>
          <p:cNvSpPr txBox="1"/>
          <p:nvPr/>
        </p:nvSpPr>
        <p:spPr>
          <a:xfrm>
            <a:off x="8124668" y="494676"/>
            <a:ext cx="3491460" cy="1200329"/>
          </a:xfrm>
          <a:prstGeom prst="rect">
            <a:avLst/>
          </a:prstGeom>
          <a:noFill/>
        </p:spPr>
        <p:txBody>
          <a:bodyPr wrap="square" rtlCol="0">
            <a:spAutoFit/>
          </a:bodyPr>
          <a:lstStyle/>
          <a:p>
            <a:r>
              <a:rPr lang="en-GB" sz="7200" dirty="0"/>
              <a:t>WHO</a:t>
            </a:r>
            <a:r>
              <a:rPr lang="en-GB" dirty="0"/>
              <a:t> PAYS</a:t>
            </a:r>
          </a:p>
        </p:txBody>
      </p:sp>
      <p:sp>
        <p:nvSpPr>
          <p:cNvPr id="6" name="TextBox 5">
            <a:extLst>
              <a:ext uri="{FF2B5EF4-FFF2-40B4-BE49-F238E27FC236}">
                <a16:creationId xmlns:a16="http://schemas.microsoft.com/office/drawing/2014/main" id="{90B68DED-D81E-431C-ADBE-777AE81465AE}"/>
              </a:ext>
            </a:extLst>
          </p:cNvPr>
          <p:cNvSpPr txBox="1"/>
          <p:nvPr/>
        </p:nvSpPr>
        <p:spPr>
          <a:xfrm>
            <a:off x="8124668" y="2203555"/>
            <a:ext cx="3371538" cy="1569660"/>
          </a:xfrm>
          <a:prstGeom prst="rect">
            <a:avLst/>
          </a:prstGeom>
          <a:noFill/>
        </p:spPr>
        <p:txBody>
          <a:bodyPr wrap="square" rtlCol="0">
            <a:spAutoFit/>
          </a:bodyPr>
          <a:lstStyle/>
          <a:p>
            <a:r>
              <a:rPr lang="en-GB" sz="9600" b="1" dirty="0"/>
              <a:t>YOU</a:t>
            </a:r>
          </a:p>
        </p:txBody>
      </p:sp>
      <p:sp>
        <p:nvSpPr>
          <p:cNvPr id="4" name="TextBox 3">
            <a:extLst>
              <a:ext uri="{FF2B5EF4-FFF2-40B4-BE49-F238E27FC236}">
                <a16:creationId xmlns:a16="http://schemas.microsoft.com/office/drawing/2014/main" id="{CACDE3D9-78DE-451C-A533-D6F23DC0B656}"/>
              </a:ext>
            </a:extLst>
          </p:cNvPr>
          <p:cNvSpPr txBox="1"/>
          <p:nvPr/>
        </p:nvSpPr>
        <p:spPr>
          <a:xfrm>
            <a:off x="7710055" y="3773215"/>
            <a:ext cx="4260272" cy="2554545"/>
          </a:xfrm>
          <a:prstGeom prst="rect">
            <a:avLst/>
          </a:prstGeom>
          <a:noFill/>
        </p:spPr>
        <p:txBody>
          <a:bodyPr wrap="square" rtlCol="0">
            <a:spAutoFit/>
          </a:bodyPr>
          <a:lstStyle/>
          <a:p>
            <a:pPr algn="ctr"/>
            <a:r>
              <a:rPr lang="en-GB" sz="3200" b="1" dirty="0"/>
              <a:t>TAKING MONEY FROM THE POOR TO PAY THE RICH</a:t>
            </a:r>
          </a:p>
          <a:p>
            <a:pPr algn="ctr"/>
            <a:endParaRPr lang="en-GB" sz="3200" b="1" dirty="0"/>
          </a:p>
          <a:p>
            <a:pPr algn="ctr"/>
            <a:r>
              <a:rPr lang="en-GB" sz="3200" b="1" dirty="0"/>
              <a:t>WIDENING THE GAP</a:t>
            </a:r>
          </a:p>
        </p:txBody>
      </p:sp>
    </p:spTree>
    <p:extLst>
      <p:ext uri="{BB962C8B-B14F-4D97-AF65-F5344CB8AC3E}">
        <p14:creationId xmlns:p14="http://schemas.microsoft.com/office/powerpoint/2010/main" val="2387492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88DD50-1908-42DF-9358-F695E8A92667}"/>
              </a:ext>
            </a:extLst>
          </p:cNvPr>
          <p:cNvPicPr>
            <a:picLocks noChangeAspect="1"/>
          </p:cNvPicPr>
          <p:nvPr/>
        </p:nvPicPr>
        <p:blipFill>
          <a:blip r:embed="rId2"/>
          <a:stretch>
            <a:fillRect/>
          </a:stretch>
        </p:blipFill>
        <p:spPr>
          <a:xfrm>
            <a:off x="425970" y="130315"/>
            <a:ext cx="7049245" cy="6597370"/>
          </a:xfrm>
          <a:prstGeom prst="rect">
            <a:avLst/>
          </a:prstGeom>
          <a:effectLst>
            <a:softEdge rad="114300"/>
          </a:effectLst>
        </p:spPr>
      </p:pic>
      <p:sp>
        <p:nvSpPr>
          <p:cNvPr id="3" name="TextBox 2">
            <a:extLst>
              <a:ext uri="{FF2B5EF4-FFF2-40B4-BE49-F238E27FC236}">
                <a16:creationId xmlns:a16="http://schemas.microsoft.com/office/drawing/2014/main" id="{67B19003-F89E-417D-935A-67C42A4F80DA}"/>
              </a:ext>
            </a:extLst>
          </p:cNvPr>
          <p:cNvSpPr txBox="1"/>
          <p:nvPr/>
        </p:nvSpPr>
        <p:spPr>
          <a:xfrm>
            <a:off x="8124668" y="494676"/>
            <a:ext cx="3491460" cy="1200329"/>
          </a:xfrm>
          <a:prstGeom prst="rect">
            <a:avLst/>
          </a:prstGeom>
          <a:noFill/>
        </p:spPr>
        <p:txBody>
          <a:bodyPr wrap="square" rtlCol="0">
            <a:spAutoFit/>
          </a:bodyPr>
          <a:lstStyle/>
          <a:p>
            <a:r>
              <a:rPr lang="en-GB" sz="7200" dirty="0"/>
              <a:t>WHO</a:t>
            </a:r>
            <a:r>
              <a:rPr lang="en-GB" dirty="0"/>
              <a:t> PAYS</a:t>
            </a:r>
          </a:p>
        </p:txBody>
      </p:sp>
      <p:sp>
        <p:nvSpPr>
          <p:cNvPr id="6" name="TextBox 5">
            <a:extLst>
              <a:ext uri="{FF2B5EF4-FFF2-40B4-BE49-F238E27FC236}">
                <a16:creationId xmlns:a16="http://schemas.microsoft.com/office/drawing/2014/main" id="{90B68DED-D81E-431C-ADBE-777AE81465AE}"/>
              </a:ext>
            </a:extLst>
          </p:cNvPr>
          <p:cNvSpPr txBox="1"/>
          <p:nvPr/>
        </p:nvSpPr>
        <p:spPr>
          <a:xfrm>
            <a:off x="8124668" y="2203555"/>
            <a:ext cx="3371538" cy="1569660"/>
          </a:xfrm>
          <a:prstGeom prst="rect">
            <a:avLst/>
          </a:prstGeom>
          <a:noFill/>
        </p:spPr>
        <p:txBody>
          <a:bodyPr wrap="square" rtlCol="0">
            <a:spAutoFit/>
          </a:bodyPr>
          <a:lstStyle/>
          <a:p>
            <a:r>
              <a:rPr lang="en-GB" sz="9600" b="1" dirty="0"/>
              <a:t>YOU</a:t>
            </a:r>
          </a:p>
        </p:txBody>
      </p:sp>
      <p:pic>
        <p:nvPicPr>
          <p:cNvPr id="4" name="Picture 3">
            <a:extLst>
              <a:ext uri="{FF2B5EF4-FFF2-40B4-BE49-F238E27FC236}">
                <a16:creationId xmlns:a16="http://schemas.microsoft.com/office/drawing/2014/main" id="{9A2E60E9-AC8D-46C3-A9BD-830D0A40696B}"/>
              </a:ext>
            </a:extLst>
          </p:cNvPr>
          <p:cNvPicPr>
            <a:picLocks noChangeAspect="1"/>
          </p:cNvPicPr>
          <p:nvPr/>
        </p:nvPicPr>
        <p:blipFill>
          <a:blip r:embed="rId3"/>
          <a:stretch>
            <a:fillRect/>
          </a:stretch>
        </p:blipFill>
        <p:spPr>
          <a:xfrm>
            <a:off x="7341343" y="130315"/>
            <a:ext cx="4938188" cy="6352583"/>
          </a:xfrm>
          <a:prstGeom prst="rect">
            <a:avLst/>
          </a:prstGeom>
        </p:spPr>
      </p:pic>
    </p:spTree>
    <p:extLst>
      <p:ext uri="{BB962C8B-B14F-4D97-AF65-F5344CB8AC3E}">
        <p14:creationId xmlns:p14="http://schemas.microsoft.com/office/powerpoint/2010/main" val="3520749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88DD50-1908-42DF-9358-F695E8A92667}"/>
              </a:ext>
            </a:extLst>
          </p:cNvPr>
          <p:cNvPicPr>
            <a:picLocks noChangeAspect="1"/>
          </p:cNvPicPr>
          <p:nvPr/>
        </p:nvPicPr>
        <p:blipFill>
          <a:blip r:embed="rId2"/>
          <a:stretch>
            <a:fillRect/>
          </a:stretch>
        </p:blipFill>
        <p:spPr>
          <a:xfrm>
            <a:off x="425970" y="130315"/>
            <a:ext cx="7049245" cy="6597370"/>
          </a:xfrm>
          <a:prstGeom prst="rect">
            <a:avLst/>
          </a:prstGeom>
          <a:effectLst>
            <a:softEdge rad="114300"/>
          </a:effectLst>
        </p:spPr>
      </p:pic>
      <p:sp>
        <p:nvSpPr>
          <p:cNvPr id="3" name="TextBox 2">
            <a:extLst>
              <a:ext uri="{FF2B5EF4-FFF2-40B4-BE49-F238E27FC236}">
                <a16:creationId xmlns:a16="http://schemas.microsoft.com/office/drawing/2014/main" id="{67B19003-F89E-417D-935A-67C42A4F80DA}"/>
              </a:ext>
            </a:extLst>
          </p:cNvPr>
          <p:cNvSpPr txBox="1"/>
          <p:nvPr/>
        </p:nvSpPr>
        <p:spPr>
          <a:xfrm>
            <a:off x="8124668" y="494676"/>
            <a:ext cx="3491460" cy="1200329"/>
          </a:xfrm>
          <a:prstGeom prst="rect">
            <a:avLst/>
          </a:prstGeom>
          <a:noFill/>
        </p:spPr>
        <p:txBody>
          <a:bodyPr wrap="square" rtlCol="0">
            <a:spAutoFit/>
          </a:bodyPr>
          <a:lstStyle/>
          <a:p>
            <a:r>
              <a:rPr lang="en-GB" sz="7200" dirty="0"/>
              <a:t>WHO</a:t>
            </a:r>
            <a:r>
              <a:rPr lang="en-GB" dirty="0"/>
              <a:t> PAYS</a:t>
            </a:r>
          </a:p>
        </p:txBody>
      </p:sp>
      <p:sp>
        <p:nvSpPr>
          <p:cNvPr id="6" name="TextBox 5">
            <a:extLst>
              <a:ext uri="{FF2B5EF4-FFF2-40B4-BE49-F238E27FC236}">
                <a16:creationId xmlns:a16="http://schemas.microsoft.com/office/drawing/2014/main" id="{90B68DED-D81E-431C-ADBE-777AE81465AE}"/>
              </a:ext>
            </a:extLst>
          </p:cNvPr>
          <p:cNvSpPr txBox="1"/>
          <p:nvPr/>
        </p:nvSpPr>
        <p:spPr>
          <a:xfrm>
            <a:off x="8124668" y="2203555"/>
            <a:ext cx="3371538" cy="1569660"/>
          </a:xfrm>
          <a:prstGeom prst="rect">
            <a:avLst/>
          </a:prstGeom>
          <a:noFill/>
        </p:spPr>
        <p:txBody>
          <a:bodyPr wrap="square" rtlCol="0">
            <a:spAutoFit/>
          </a:bodyPr>
          <a:lstStyle/>
          <a:p>
            <a:r>
              <a:rPr lang="en-GB" sz="9600" b="1" dirty="0"/>
              <a:t>YOU</a:t>
            </a:r>
          </a:p>
        </p:txBody>
      </p:sp>
      <p:pic>
        <p:nvPicPr>
          <p:cNvPr id="4" name="Picture 3">
            <a:extLst>
              <a:ext uri="{FF2B5EF4-FFF2-40B4-BE49-F238E27FC236}">
                <a16:creationId xmlns:a16="http://schemas.microsoft.com/office/drawing/2014/main" id="{9A2E60E9-AC8D-46C3-A9BD-830D0A40696B}"/>
              </a:ext>
            </a:extLst>
          </p:cNvPr>
          <p:cNvPicPr>
            <a:picLocks noChangeAspect="1"/>
          </p:cNvPicPr>
          <p:nvPr/>
        </p:nvPicPr>
        <p:blipFill>
          <a:blip r:embed="rId3"/>
          <a:stretch>
            <a:fillRect/>
          </a:stretch>
        </p:blipFill>
        <p:spPr>
          <a:xfrm>
            <a:off x="7341343" y="130315"/>
            <a:ext cx="4938188" cy="6352583"/>
          </a:xfrm>
          <a:prstGeom prst="rect">
            <a:avLst/>
          </a:prstGeom>
        </p:spPr>
      </p:pic>
      <p:pic>
        <p:nvPicPr>
          <p:cNvPr id="5" name="Picture 4">
            <a:extLst>
              <a:ext uri="{FF2B5EF4-FFF2-40B4-BE49-F238E27FC236}">
                <a16:creationId xmlns:a16="http://schemas.microsoft.com/office/drawing/2014/main" id="{5B8858FE-95E9-4139-842C-F93A709655DA}"/>
              </a:ext>
            </a:extLst>
          </p:cNvPr>
          <p:cNvPicPr>
            <a:picLocks noChangeAspect="1"/>
          </p:cNvPicPr>
          <p:nvPr/>
        </p:nvPicPr>
        <p:blipFill>
          <a:blip r:embed="rId4"/>
          <a:stretch>
            <a:fillRect/>
          </a:stretch>
        </p:blipFill>
        <p:spPr>
          <a:xfrm>
            <a:off x="5077752" y="272617"/>
            <a:ext cx="5271091" cy="5431536"/>
          </a:xfrm>
          <a:prstGeom prst="rect">
            <a:avLst/>
          </a:prstGeom>
        </p:spPr>
      </p:pic>
    </p:spTree>
    <p:extLst>
      <p:ext uri="{BB962C8B-B14F-4D97-AF65-F5344CB8AC3E}">
        <p14:creationId xmlns:p14="http://schemas.microsoft.com/office/powerpoint/2010/main" val="191640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88DD50-1908-42DF-9358-F695E8A92667}"/>
              </a:ext>
            </a:extLst>
          </p:cNvPr>
          <p:cNvPicPr>
            <a:picLocks noChangeAspect="1"/>
          </p:cNvPicPr>
          <p:nvPr/>
        </p:nvPicPr>
        <p:blipFill>
          <a:blip r:embed="rId2"/>
          <a:stretch>
            <a:fillRect/>
          </a:stretch>
        </p:blipFill>
        <p:spPr>
          <a:xfrm>
            <a:off x="425970" y="130315"/>
            <a:ext cx="7049245" cy="6597370"/>
          </a:xfrm>
          <a:prstGeom prst="rect">
            <a:avLst/>
          </a:prstGeom>
          <a:effectLst>
            <a:softEdge rad="114300"/>
          </a:effectLst>
        </p:spPr>
      </p:pic>
      <p:pic>
        <p:nvPicPr>
          <p:cNvPr id="5" name="Picture 4" descr="A close up of a logo&#10;&#10;Description generated with very high confidence">
            <a:extLst>
              <a:ext uri="{FF2B5EF4-FFF2-40B4-BE49-F238E27FC236}">
                <a16:creationId xmlns:a16="http://schemas.microsoft.com/office/drawing/2014/main" id="{008D930D-1243-44B5-AB4A-61C664564B2C}"/>
              </a:ext>
            </a:extLst>
          </p:cNvPr>
          <p:cNvPicPr>
            <a:picLocks noChangeAspect="1"/>
          </p:cNvPicPr>
          <p:nvPr/>
        </p:nvPicPr>
        <p:blipFill>
          <a:blip r:embed="rId3"/>
          <a:stretch>
            <a:fillRect/>
          </a:stretch>
        </p:blipFill>
        <p:spPr>
          <a:xfrm>
            <a:off x="7919153" y="1901952"/>
            <a:ext cx="3650722" cy="2244984"/>
          </a:xfrm>
          <a:prstGeom prst="rect">
            <a:avLst/>
          </a:prstGeom>
        </p:spPr>
      </p:pic>
      <p:sp>
        <p:nvSpPr>
          <p:cNvPr id="7" name="TextBox 6">
            <a:extLst>
              <a:ext uri="{FF2B5EF4-FFF2-40B4-BE49-F238E27FC236}">
                <a16:creationId xmlns:a16="http://schemas.microsoft.com/office/drawing/2014/main" id="{28A75C6A-FFC4-49F1-B9E2-559AC48E49EE}"/>
              </a:ext>
            </a:extLst>
          </p:cNvPr>
          <p:cNvSpPr txBox="1"/>
          <p:nvPr/>
        </p:nvSpPr>
        <p:spPr>
          <a:xfrm>
            <a:off x="7717985" y="130315"/>
            <a:ext cx="1883215" cy="584775"/>
          </a:xfrm>
          <a:prstGeom prst="rect">
            <a:avLst/>
          </a:prstGeom>
          <a:noFill/>
        </p:spPr>
        <p:txBody>
          <a:bodyPr wrap="square" rtlCol="0">
            <a:spAutoFit/>
          </a:bodyPr>
          <a:lstStyle/>
          <a:p>
            <a:r>
              <a:rPr lang="en-GB" sz="3200" b="1" dirty="0"/>
              <a:t>INFINITY</a:t>
            </a:r>
          </a:p>
        </p:txBody>
      </p:sp>
      <p:sp>
        <p:nvSpPr>
          <p:cNvPr id="8" name="Arrow: Up-Down 7">
            <a:extLst>
              <a:ext uri="{FF2B5EF4-FFF2-40B4-BE49-F238E27FC236}">
                <a16:creationId xmlns:a16="http://schemas.microsoft.com/office/drawing/2014/main" id="{BFF48CCD-80D6-4E3D-952A-6DFBF93B68C7}"/>
              </a:ext>
            </a:extLst>
          </p:cNvPr>
          <p:cNvSpPr/>
          <p:nvPr/>
        </p:nvSpPr>
        <p:spPr>
          <a:xfrm>
            <a:off x="9601200" y="422702"/>
            <a:ext cx="242770" cy="127808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40DBA92-1A98-469C-8979-13854CF5392A}"/>
              </a:ext>
            </a:extLst>
          </p:cNvPr>
          <p:cNvSpPr txBox="1"/>
          <p:nvPr/>
        </p:nvSpPr>
        <p:spPr>
          <a:xfrm>
            <a:off x="6997438" y="669732"/>
            <a:ext cx="2725147" cy="2062103"/>
          </a:xfrm>
          <a:prstGeom prst="rect">
            <a:avLst/>
          </a:prstGeom>
          <a:noFill/>
        </p:spPr>
        <p:txBody>
          <a:bodyPr wrap="square" rtlCol="0">
            <a:spAutoFit/>
          </a:bodyPr>
          <a:lstStyle/>
          <a:p>
            <a:r>
              <a:rPr lang="en-GB" sz="3200" b="1" dirty="0">
                <a:solidFill>
                  <a:schemeClr val="bg1"/>
                </a:solidFill>
              </a:rPr>
              <a:t>A SCALE OF THEIR OWN BEYOND THE KAHL MODEL</a:t>
            </a:r>
          </a:p>
        </p:txBody>
      </p:sp>
    </p:spTree>
    <p:extLst>
      <p:ext uri="{BB962C8B-B14F-4D97-AF65-F5344CB8AC3E}">
        <p14:creationId xmlns:p14="http://schemas.microsoft.com/office/powerpoint/2010/main" val="27820454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88DD50-1908-42DF-9358-F695E8A92667}"/>
              </a:ext>
            </a:extLst>
          </p:cNvPr>
          <p:cNvPicPr>
            <a:picLocks noChangeAspect="1"/>
          </p:cNvPicPr>
          <p:nvPr/>
        </p:nvPicPr>
        <p:blipFill>
          <a:blip r:embed="rId2"/>
          <a:stretch>
            <a:fillRect/>
          </a:stretch>
        </p:blipFill>
        <p:spPr>
          <a:xfrm>
            <a:off x="425970" y="130315"/>
            <a:ext cx="7049245" cy="6597370"/>
          </a:xfrm>
          <a:prstGeom prst="rect">
            <a:avLst/>
          </a:prstGeom>
          <a:effectLst>
            <a:softEdge rad="114300"/>
          </a:effectLst>
        </p:spPr>
      </p:pic>
      <p:pic>
        <p:nvPicPr>
          <p:cNvPr id="5" name="Picture 4" descr="A close up of a logo&#10;&#10;Description generated with very high confidence">
            <a:extLst>
              <a:ext uri="{FF2B5EF4-FFF2-40B4-BE49-F238E27FC236}">
                <a16:creationId xmlns:a16="http://schemas.microsoft.com/office/drawing/2014/main" id="{008D930D-1243-44B5-AB4A-61C664564B2C}"/>
              </a:ext>
            </a:extLst>
          </p:cNvPr>
          <p:cNvPicPr>
            <a:picLocks noChangeAspect="1"/>
          </p:cNvPicPr>
          <p:nvPr/>
        </p:nvPicPr>
        <p:blipFill>
          <a:blip r:embed="rId3"/>
          <a:stretch>
            <a:fillRect/>
          </a:stretch>
        </p:blipFill>
        <p:spPr>
          <a:xfrm>
            <a:off x="7919153" y="1901952"/>
            <a:ext cx="3650722" cy="2244984"/>
          </a:xfrm>
          <a:prstGeom prst="rect">
            <a:avLst/>
          </a:prstGeom>
        </p:spPr>
      </p:pic>
      <p:sp>
        <p:nvSpPr>
          <p:cNvPr id="7" name="TextBox 6">
            <a:extLst>
              <a:ext uri="{FF2B5EF4-FFF2-40B4-BE49-F238E27FC236}">
                <a16:creationId xmlns:a16="http://schemas.microsoft.com/office/drawing/2014/main" id="{28A75C6A-FFC4-49F1-B9E2-559AC48E49EE}"/>
              </a:ext>
            </a:extLst>
          </p:cNvPr>
          <p:cNvSpPr txBox="1"/>
          <p:nvPr/>
        </p:nvSpPr>
        <p:spPr>
          <a:xfrm>
            <a:off x="7717985" y="130315"/>
            <a:ext cx="1883215" cy="584775"/>
          </a:xfrm>
          <a:prstGeom prst="rect">
            <a:avLst/>
          </a:prstGeom>
          <a:noFill/>
        </p:spPr>
        <p:txBody>
          <a:bodyPr wrap="square" rtlCol="0">
            <a:spAutoFit/>
          </a:bodyPr>
          <a:lstStyle/>
          <a:p>
            <a:r>
              <a:rPr lang="en-GB" sz="3200" b="1" dirty="0"/>
              <a:t>INFINITY</a:t>
            </a:r>
          </a:p>
        </p:txBody>
      </p:sp>
      <p:sp>
        <p:nvSpPr>
          <p:cNvPr id="8" name="Arrow: Up-Down 7">
            <a:extLst>
              <a:ext uri="{FF2B5EF4-FFF2-40B4-BE49-F238E27FC236}">
                <a16:creationId xmlns:a16="http://schemas.microsoft.com/office/drawing/2014/main" id="{BFF48CCD-80D6-4E3D-952A-6DFBF93B68C7}"/>
              </a:ext>
            </a:extLst>
          </p:cNvPr>
          <p:cNvSpPr/>
          <p:nvPr/>
        </p:nvSpPr>
        <p:spPr>
          <a:xfrm>
            <a:off x="9601200" y="422702"/>
            <a:ext cx="242770" cy="127808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pic>
        <p:nvPicPr>
          <p:cNvPr id="3" name="Picture 2">
            <a:extLst>
              <a:ext uri="{FF2B5EF4-FFF2-40B4-BE49-F238E27FC236}">
                <a16:creationId xmlns:a16="http://schemas.microsoft.com/office/drawing/2014/main" id="{92DE6358-7BE9-486D-9457-B6A720EC5E9E}"/>
              </a:ext>
            </a:extLst>
          </p:cNvPr>
          <p:cNvPicPr>
            <a:picLocks noChangeAspect="1"/>
          </p:cNvPicPr>
          <p:nvPr/>
        </p:nvPicPr>
        <p:blipFill>
          <a:blip r:embed="rId4"/>
          <a:stretch>
            <a:fillRect/>
          </a:stretch>
        </p:blipFill>
        <p:spPr>
          <a:xfrm>
            <a:off x="3238500" y="1646518"/>
            <a:ext cx="5715000" cy="3810000"/>
          </a:xfrm>
          <a:prstGeom prst="rect">
            <a:avLst/>
          </a:prstGeom>
        </p:spPr>
      </p:pic>
      <p:sp>
        <p:nvSpPr>
          <p:cNvPr id="6" name="Rectangle: Rounded Corners 5">
            <a:extLst>
              <a:ext uri="{FF2B5EF4-FFF2-40B4-BE49-F238E27FC236}">
                <a16:creationId xmlns:a16="http://schemas.microsoft.com/office/drawing/2014/main" id="{B131321D-5E08-495B-B81F-7BD984EE1705}"/>
              </a:ext>
            </a:extLst>
          </p:cNvPr>
          <p:cNvSpPr/>
          <p:nvPr/>
        </p:nvSpPr>
        <p:spPr>
          <a:xfrm>
            <a:off x="6565392" y="630785"/>
            <a:ext cx="2832046" cy="2533039"/>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WHERE IS INFINITY WHEN IT COMES TO BILL GATES</a:t>
            </a:r>
          </a:p>
        </p:txBody>
      </p:sp>
    </p:spTree>
    <p:extLst>
      <p:ext uri="{BB962C8B-B14F-4D97-AF65-F5344CB8AC3E}">
        <p14:creationId xmlns:p14="http://schemas.microsoft.com/office/powerpoint/2010/main" val="2884882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9E6987-DE21-4A79-967B-202E3349F7D0}"/>
              </a:ext>
            </a:extLst>
          </p:cNvPr>
          <p:cNvPicPr>
            <a:picLocks noChangeAspect="1"/>
          </p:cNvPicPr>
          <p:nvPr/>
        </p:nvPicPr>
        <p:blipFill>
          <a:blip r:embed="rId2"/>
          <a:stretch>
            <a:fillRect/>
          </a:stretch>
        </p:blipFill>
        <p:spPr>
          <a:xfrm>
            <a:off x="583096" y="121256"/>
            <a:ext cx="11227906" cy="6736744"/>
          </a:xfrm>
          <a:prstGeom prst="rect">
            <a:avLst/>
          </a:prstGeom>
          <a:effectLst>
            <a:softEdge rad="177800"/>
          </a:effectLst>
        </p:spPr>
      </p:pic>
      <p:sp>
        <p:nvSpPr>
          <p:cNvPr id="3" name="Rectangle: Rounded Corners 2">
            <a:extLst>
              <a:ext uri="{FF2B5EF4-FFF2-40B4-BE49-F238E27FC236}">
                <a16:creationId xmlns:a16="http://schemas.microsoft.com/office/drawing/2014/main" id="{E0910741-3736-4591-9643-58FCA73EE41B}"/>
              </a:ext>
            </a:extLst>
          </p:cNvPr>
          <p:cNvSpPr/>
          <p:nvPr/>
        </p:nvSpPr>
        <p:spPr>
          <a:xfrm>
            <a:off x="1146312" y="477078"/>
            <a:ext cx="4638261" cy="808383"/>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1E37C12-0E2D-45CA-A3F6-F50B3F75E447}"/>
              </a:ext>
            </a:extLst>
          </p:cNvPr>
          <p:cNvSpPr txBox="1"/>
          <p:nvPr/>
        </p:nvSpPr>
        <p:spPr>
          <a:xfrm>
            <a:off x="1384851" y="689113"/>
            <a:ext cx="4161182" cy="461665"/>
          </a:xfrm>
          <a:prstGeom prst="rect">
            <a:avLst/>
          </a:prstGeom>
          <a:noFill/>
        </p:spPr>
        <p:txBody>
          <a:bodyPr wrap="square" rtlCol="0">
            <a:spAutoFit/>
          </a:bodyPr>
          <a:lstStyle/>
          <a:p>
            <a:r>
              <a:rPr lang="en-GB" sz="2400" b="1" dirty="0">
                <a:solidFill>
                  <a:schemeClr val="bg1"/>
                </a:solidFill>
              </a:rPr>
              <a:t>HIS BEDROOM IS THE STREET</a:t>
            </a:r>
          </a:p>
        </p:txBody>
      </p:sp>
    </p:spTree>
    <p:extLst>
      <p:ext uri="{BB962C8B-B14F-4D97-AF65-F5344CB8AC3E}">
        <p14:creationId xmlns:p14="http://schemas.microsoft.com/office/powerpoint/2010/main" val="290794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9E6987-DE21-4A79-967B-202E3349F7D0}"/>
              </a:ext>
            </a:extLst>
          </p:cNvPr>
          <p:cNvPicPr>
            <a:picLocks noChangeAspect="1"/>
          </p:cNvPicPr>
          <p:nvPr/>
        </p:nvPicPr>
        <p:blipFill>
          <a:blip r:embed="rId2"/>
          <a:stretch>
            <a:fillRect/>
          </a:stretch>
        </p:blipFill>
        <p:spPr>
          <a:xfrm>
            <a:off x="583096" y="121256"/>
            <a:ext cx="11227906" cy="6736744"/>
          </a:xfrm>
          <a:prstGeom prst="rect">
            <a:avLst/>
          </a:prstGeom>
          <a:effectLst>
            <a:softEdge rad="177800"/>
          </a:effectLst>
        </p:spPr>
      </p:pic>
      <p:sp>
        <p:nvSpPr>
          <p:cNvPr id="3" name="Rectangle: Rounded Corners 2">
            <a:extLst>
              <a:ext uri="{FF2B5EF4-FFF2-40B4-BE49-F238E27FC236}">
                <a16:creationId xmlns:a16="http://schemas.microsoft.com/office/drawing/2014/main" id="{E0910741-3736-4591-9643-58FCA73EE41B}"/>
              </a:ext>
            </a:extLst>
          </p:cNvPr>
          <p:cNvSpPr/>
          <p:nvPr/>
        </p:nvSpPr>
        <p:spPr>
          <a:xfrm>
            <a:off x="1146312" y="477078"/>
            <a:ext cx="4638261" cy="808383"/>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1E37C12-0E2D-45CA-A3F6-F50B3F75E447}"/>
              </a:ext>
            </a:extLst>
          </p:cNvPr>
          <p:cNvSpPr txBox="1"/>
          <p:nvPr/>
        </p:nvSpPr>
        <p:spPr>
          <a:xfrm>
            <a:off x="1146312" y="689113"/>
            <a:ext cx="4638261" cy="461665"/>
          </a:xfrm>
          <a:prstGeom prst="rect">
            <a:avLst/>
          </a:prstGeom>
          <a:noFill/>
        </p:spPr>
        <p:txBody>
          <a:bodyPr wrap="square" rtlCol="0">
            <a:spAutoFit/>
          </a:bodyPr>
          <a:lstStyle/>
          <a:p>
            <a:r>
              <a:rPr lang="en-GB" sz="2400" b="1" dirty="0">
                <a:solidFill>
                  <a:schemeClr val="bg1"/>
                </a:solidFill>
              </a:rPr>
              <a:t>IF HE HAD TV IN HIS BEDROOM </a:t>
            </a:r>
          </a:p>
        </p:txBody>
      </p:sp>
    </p:spTree>
    <p:extLst>
      <p:ext uri="{BB962C8B-B14F-4D97-AF65-F5344CB8AC3E}">
        <p14:creationId xmlns:p14="http://schemas.microsoft.com/office/powerpoint/2010/main" val="2808606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9E6987-DE21-4A79-967B-202E3349F7D0}"/>
              </a:ext>
            </a:extLst>
          </p:cNvPr>
          <p:cNvPicPr>
            <a:picLocks noChangeAspect="1"/>
          </p:cNvPicPr>
          <p:nvPr/>
        </p:nvPicPr>
        <p:blipFill>
          <a:blip r:embed="rId2"/>
          <a:stretch>
            <a:fillRect/>
          </a:stretch>
        </p:blipFill>
        <p:spPr>
          <a:xfrm>
            <a:off x="583096" y="121256"/>
            <a:ext cx="11227906" cy="6736744"/>
          </a:xfrm>
          <a:prstGeom prst="rect">
            <a:avLst/>
          </a:prstGeom>
          <a:effectLst>
            <a:softEdge rad="177800"/>
          </a:effectLst>
        </p:spPr>
      </p:pic>
      <p:sp>
        <p:nvSpPr>
          <p:cNvPr id="3" name="Rectangle: Rounded Corners 2">
            <a:extLst>
              <a:ext uri="{FF2B5EF4-FFF2-40B4-BE49-F238E27FC236}">
                <a16:creationId xmlns:a16="http://schemas.microsoft.com/office/drawing/2014/main" id="{E0910741-3736-4591-9643-58FCA73EE41B}"/>
              </a:ext>
            </a:extLst>
          </p:cNvPr>
          <p:cNvSpPr/>
          <p:nvPr/>
        </p:nvSpPr>
        <p:spPr>
          <a:xfrm>
            <a:off x="1146312" y="463826"/>
            <a:ext cx="4638261" cy="808383"/>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1E37C12-0E2D-45CA-A3F6-F50B3F75E447}"/>
              </a:ext>
            </a:extLst>
          </p:cNvPr>
          <p:cNvSpPr txBox="1"/>
          <p:nvPr/>
        </p:nvSpPr>
        <p:spPr>
          <a:xfrm>
            <a:off x="1146312" y="689113"/>
            <a:ext cx="4638261" cy="461665"/>
          </a:xfrm>
          <a:prstGeom prst="rect">
            <a:avLst/>
          </a:prstGeom>
          <a:noFill/>
        </p:spPr>
        <p:txBody>
          <a:bodyPr wrap="square" rtlCol="0">
            <a:spAutoFit/>
          </a:bodyPr>
          <a:lstStyle/>
          <a:p>
            <a:r>
              <a:rPr lang="en-GB" sz="2400" b="1" dirty="0">
                <a:solidFill>
                  <a:schemeClr val="bg1"/>
                </a:solidFill>
              </a:rPr>
              <a:t>IF HE HAD TV IN HIS BEDROOM </a:t>
            </a:r>
          </a:p>
        </p:txBody>
      </p:sp>
      <p:pic>
        <p:nvPicPr>
          <p:cNvPr id="5" name="Picture 4">
            <a:extLst>
              <a:ext uri="{FF2B5EF4-FFF2-40B4-BE49-F238E27FC236}">
                <a16:creationId xmlns:a16="http://schemas.microsoft.com/office/drawing/2014/main" id="{1EE1A51D-C9CE-4BE2-807A-D3BAACA4285A}"/>
              </a:ext>
            </a:extLst>
          </p:cNvPr>
          <p:cNvPicPr>
            <a:picLocks noChangeAspect="1"/>
          </p:cNvPicPr>
          <p:nvPr/>
        </p:nvPicPr>
        <p:blipFill>
          <a:blip r:embed="rId3"/>
          <a:stretch>
            <a:fillRect/>
          </a:stretch>
        </p:blipFill>
        <p:spPr>
          <a:xfrm>
            <a:off x="1146312" y="1768732"/>
            <a:ext cx="7255566" cy="829128"/>
          </a:xfrm>
          <a:prstGeom prst="rect">
            <a:avLst/>
          </a:prstGeom>
        </p:spPr>
      </p:pic>
      <p:pic>
        <p:nvPicPr>
          <p:cNvPr id="6" name="Picture 5">
            <a:extLst>
              <a:ext uri="{FF2B5EF4-FFF2-40B4-BE49-F238E27FC236}">
                <a16:creationId xmlns:a16="http://schemas.microsoft.com/office/drawing/2014/main" id="{6888790C-2F2B-463C-A09D-72B9677730D1}"/>
              </a:ext>
            </a:extLst>
          </p:cNvPr>
          <p:cNvPicPr>
            <a:picLocks noChangeAspect="1"/>
          </p:cNvPicPr>
          <p:nvPr/>
        </p:nvPicPr>
        <p:blipFill>
          <a:blip r:embed="rId4"/>
          <a:stretch>
            <a:fillRect/>
          </a:stretch>
        </p:blipFill>
        <p:spPr>
          <a:xfrm>
            <a:off x="3681775" y="3105884"/>
            <a:ext cx="4828450" cy="646232"/>
          </a:xfrm>
          <a:prstGeom prst="rect">
            <a:avLst/>
          </a:prstGeom>
        </p:spPr>
      </p:pic>
      <p:sp>
        <p:nvSpPr>
          <p:cNvPr id="7" name="TextBox 6">
            <a:extLst>
              <a:ext uri="{FF2B5EF4-FFF2-40B4-BE49-F238E27FC236}">
                <a16:creationId xmlns:a16="http://schemas.microsoft.com/office/drawing/2014/main" id="{D5596161-475A-4089-9316-AAFEA1014035}"/>
              </a:ext>
            </a:extLst>
          </p:cNvPr>
          <p:cNvSpPr txBox="1"/>
          <p:nvPr/>
        </p:nvSpPr>
        <p:spPr>
          <a:xfrm>
            <a:off x="1146312" y="1890163"/>
            <a:ext cx="7149549" cy="461665"/>
          </a:xfrm>
          <a:prstGeom prst="rect">
            <a:avLst/>
          </a:prstGeom>
          <a:noFill/>
        </p:spPr>
        <p:txBody>
          <a:bodyPr wrap="square" rtlCol="0">
            <a:spAutoFit/>
          </a:bodyPr>
          <a:lstStyle/>
          <a:p>
            <a:r>
              <a:rPr lang="en-GB" sz="2400" b="1" dirty="0">
                <a:solidFill>
                  <a:schemeClr val="bg1"/>
                </a:solidFill>
              </a:rPr>
              <a:t>HE WOULD BE LIABLE FOR A TELEVISION LICENCE</a:t>
            </a:r>
          </a:p>
        </p:txBody>
      </p:sp>
    </p:spTree>
    <p:extLst>
      <p:ext uri="{BB962C8B-B14F-4D97-AF65-F5344CB8AC3E}">
        <p14:creationId xmlns:p14="http://schemas.microsoft.com/office/powerpoint/2010/main" val="2977669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17A0BB5-C4CF-48E2-8C03-130F5C45A121}"/>
              </a:ext>
            </a:extLst>
          </p:cNvPr>
          <p:cNvPicPr>
            <a:picLocks noChangeAspect="1"/>
          </p:cNvPicPr>
          <p:nvPr/>
        </p:nvPicPr>
        <p:blipFill>
          <a:blip r:embed="rId2"/>
          <a:stretch>
            <a:fillRect/>
          </a:stretch>
        </p:blipFill>
        <p:spPr>
          <a:xfrm>
            <a:off x="5406886" y="1997927"/>
            <a:ext cx="6597339" cy="2493180"/>
          </a:xfrm>
          <a:prstGeom prst="rect">
            <a:avLst/>
          </a:prstGeom>
        </p:spPr>
      </p:pic>
      <p:sp>
        <p:nvSpPr>
          <p:cNvPr id="6" name="TextBox 5">
            <a:extLst>
              <a:ext uri="{FF2B5EF4-FFF2-40B4-BE49-F238E27FC236}">
                <a16:creationId xmlns:a16="http://schemas.microsoft.com/office/drawing/2014/main" id="{76512FA4-4C22-49D9-BF86-26311A31F8FC}"/>
              </a:ext>
            </a:extLst>
          </p:cNvPr>
          <p:cNvSpPr txBox="1"/>
          <p:nvPr/>
        </p:nvSpPr>
        <p:spPr>
          <a:xfrm>
            <a:off x="1073426" y="2650435"/>
            <a:ext cx="4187686" cy="369332"/>
          </a:xfrm>
          <a:prstGeom prst="rect">
            <a:avLst/>
          </a:prstGeom>
          <a:noFill/>
        </p:spPr>
        <p:txBody>
          <a:bodyPr wrap="square" rtlCol="0">
            <a:spAutoFit/>
          </a:bodyPr>
          <a:lstStyle/>
          <a:p>
            <a:r>
              <a:rPr lang="en-GB" dirty="0"/>
              <a:t>HOW DO WE MEASURE UNDERCLASS</a:t>
            </a:r>
          </a:p>
        </p:txBody>
      </p:sp>
      <p:cxnSp>
        <p:nvCxnSpPr>
          <p:cNvPr id="8" name="Straight Connector 7">
            <a:extLst>
              <a:ext uri="{FF2B5EF4-FFF2-40B4-BE49-F238E27FC236}">
                <a16:creationId xmlns:a16="http://schemas.microsoft.com/office/drawing/2014/main" id="{2A79A4F6-C107-4EB9-88CE-CFDA1BB3CF8A}"/>
              </a:ext>
            </a:extLst>
          </p:cNvPr>
          <p:cNvCxnSpPr/>
          <p:nvPr/>
        </p:nvCxnSpPr>
        <p:spPr>
          <a:xfrm flipH="1">
            <a:off x="4068417" y="2266122"/>
            <a:ext cx="2027583" cy="0"/>
          </a:xfrm>
          <a:prstGeom prst="line">
            <a:avLst/>
          </a:prstGeom>
          <a:ln w="76200">
            <a:solidFill>
              <a:srgbClr val="FF0000">
                <a:alpha val="60000"/>
              </a:srgb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61A5BC9-E467-42A2-ADD7-01F4E79C0724}"/>
              </a:ext>
            </a:extLst>
          </p:cNvPr>
          <p:cNvCxnSpPr/>
          <p:nvPr/>
        </p:nvCxnSpPr>
        <p:spPr>
          <a:xfrm flipH="1">
            <a:off x="4068417" y="4306957"/>
            <a:ext cx="3472070" cy="0"/>
          </a:xfrm>
          <a:prstGeom prst="line">
            <a:avLst/>
          </a:prstGeom>
          <a:ln w="76200">
            <a:solidFill>
              <a:srgbClr val="FF0000">
                <a:alpha val="60000"/>
              </a:srgbClr>
            </a:solidFill>
          </a:ln>
        </p:spPr>
        <p:style>
          <a:lnRef idx="1">
            <a:schemeClr val="accent1"/>
          </a:lnRef>
          <a:fillRef idx="0">
            <a:schemeClr val="accent1"/>
          </a:fillRef>
          <a:effectRef idx="0">
            <a:schemeClr val="accent1"/>
          </a:effectRef>
          <a:fontRef idx="minor">
            <a:schemeClr val="tx1"/>
          </a:fontRef>
        </p:style>
      </p:cxnSp>
      <p:graphicFrame>
        <p:nvGraphicFramePr>
          <p:cNvPr id="16" name="Diagram 15">
            <a:extLst>
              <a:ext uri="{FF2B5EF4-FFF2-40B4-BE49-F238E27FC236}">
                <a16:creationId xmlns:a16="http://schemas.microsoft.com/office/drawing/2014/main" id="{F12D2E83-077F-42E0-8793-BA9FCD5F7B30}"/>
              </a:ext>
            </a:extLst>
          </p:cNvPr>
          <p:cNvGraphicFramePr/>
          <p:nvPr>
            <p:extLst>
              <p:ext uri="{D42A27DB-BD31-4B8C-83A1-F6EECF244321}">
                <p14:modId xmlns:p14="http://schemas.microsoft.com/office/powerpoint/2010/main" val="2725348327"/>
              </p:ext>
            </p:extLst>
          </p:nvPr>
        </p:nvGraphicFramePr>
        <p:xfrm>
          <a:off x="5406886" y="4623627"/>
          <a:ext cx="3017077" cy="2089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Arrow: Up-Down 2">
            <a:extLst>
              <a:ext uri="{FF2B5EF4-FFF2-40B4-BE49-F238E27FC236}">
                <a16:creationId xmlns:a16="http://schemas.microsoft.com/office/drawing/2014/main" id="{3523EBA7-4B5E-415C-8299-227D7CF6CFD7}"/>
              </a:ext>
            </a:extLst>
          </p:cNvPr>
          <p:cNvSpPr/>
          <p:nvPr/>
        </p:nvSpPr>
        <p:spPr>
          <a:xfrm>
            <a:off x="5555070" y="2332382"/>
            <a:ext cx="249382" cy="1908315"/>
          </a:xfrm>
          <a:prstGeom prst="up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Down 3">
            <a:extLst>
              <a:ext uri="{FF2B5EF4-FFF2-40B4-BE49-F238E27FC236}">
                <a16:creationId xmlns:a16="http://schemas.microsoft.com/office/drawing/2014/main" id="{D0385075-1EF8-4FED-9BAB-5780E44BBEDC}"/>
              </a:ext>
            </a:extLst>
          </p:cNvPr>
          <p:cNvSpPr/>
          <p:nvPr/>
        </p:nvSpPr>
        <p:spPr>
          <a:xfrm>
            <a:off x="4675909" y="4623627"/>
            <a:ext cx="228600" cy="172414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1803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17A0BB5-C4CF-48E2-8C03-130F5C45A121}"/>
              </a:ext>
            </a:extLst>
          </p:cNvPr>
          <p:cNvPicPr>
            <a:picLocks noChangeAspect="1"/>
          </p:cNvPicPr>
          <p:nvPr/>
        </p:nvPicPr>
        <p:blipFill>
          <a:blip r:embed="rId2"/>
          <a:stretch>
            <a:fillRect/>
          </a:stretch>
        </p:blipFill>
        <p:spPr>
          <a:xfrm>
            <a:off x="5406886" y="1997927"/>
            <a:ext cx="6597339" cy="2493180"/>
          </a:xfrm>
          <a:prstGeom prst="rect">
            <a:avLst/>
          </a:prstGeom>
        </p:spPr>
      </p:pic>
      <p:sp>
        <p:nvSpPr>
          <p:cNvPr id="6" name="TextBox 5">
            <a:extLst>
              <a:ext uri="{FF2B5EF4-FFF2-40B4-BE49-F238E27FC236}">
                <a16:creationId xmlns:a16="http://schemas.microsoft.com/office/drawing/2014/main" id="{76512FA4-4C22-49D9-BF86-26311A31F8FC}"/>
              </a:ext>
            </a:extLst>
          </p:cNvPr>
          <p:cNvSpPr txBox="1"/>
          <p:nvPr/>
        </p:nvSpPr>
        <p:spPr>
          <a:xfrm>
            <a:off x="1073426" y="2650435"/>
            <a:ext cx="4187686" cy="369332"/>
          </a:xfrm>
          <a:prstGeom prst="rect">
            <a:avLst/>
          </a:prstGeom>
          <a:noFill/>
        </p:spPr>
        <p:txBody>
          <a:bodyPr wrap="square" rtlCol="0">
            <a:spAutoFit/>
          </a:bodyPr>
          <a:lstStyle/>
          <a:p>
            <a:r>
              <a:rPr lang="en-GB" dirty="0"/>
              <a:t>HOW DO WE MEASURE UNDERCLASS</a:t>
            </a:r>
          </a:p>
        </p:txBody>
      </p:sp>
      <p:cxnSp>
        <p:nvCxnSpPr>
          <p:cNvPr id="8" name="Straight Connector 7">
            <a:extLst>
              <a:ext uri="{FF2B5EF4-FFF2-40B4-BE49-F238E27FC236}">
                <a16:creationId xmlns:a16="http://schemas.microsoft.com/office/drawing/2014/main" id="{2A79A4F6-C107-4EB9-88CE-CFDA1BB3CF8A}"/>
              </a:ext>
            </a:extLst>
          </p:cNvPr>
          <p:cNvCxnSpPr/>
          <p:nvPr/>
        </p:nvCxnSpPr>
        <p:spPr>
          <a:xfrm flipH="1">
            <a:off x="4068417" y="2266122"/>
            <a:ext cx="2027583" cy="0"/>
          </a:xfrm>
          <a:prstGeom prst="line">
            <a:avLst/>
          </a:prstGeom>
          <a:ln w="76200">
            <a:solidFill>
              <a:srgbClr val="FF0000">
                <a:alpha val="60000"/>
              </a:srgb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61A5BC9-E467-42A2-ADD7-01F4E79C0724}"/>
              </a:ext>
            </a:extLst>
          </p:cNvPr>
          <p:cNvCxnSpPr/>
          <p:nvPr/>
        </p:nvCxnSpPr>
        <p:spPr>
          <a:xfrm flipH="1">
            <a:off x="4068417" y="4306957"/>
            <a:ext cx="3472070" cy="0"/>
          </a:xfrm>
          <a:prstGeom prst="line">
            <a:avLst/>
          </a:prstGeom>
          <a:ln w="76200">
            <a:solidFill>
              <a:srgbClr val="FF0000">
                <a:alpha val="60000"/>
              </a:srgbClr>
            </a:solidFill>
          </a:ln>
        </p:spPr>
        <p:style>
          <a:lnRef idx="1">
            <a:schemeClr val="accent1"/>
          </a:lnRef>
          <a:fillRef idx="0">
            <a:schemeClr val="accent1"/>
          </a:fillRef>
          <a:effectRef idx="0">
            <a:schemeClr val="accent1"/>
          </a:effectRef>
          <a:fontRef idx="minor">
            <a:schemeClr val="tx1"/>
          </a:fontRef>
        </p:style>
      </p:cxnSp>
      <p:graphicFrame>
        <p:nvGraphicFramePr>
          <p:cNvPr id="16" name="Diagram 15">
            <a:extLst>
              <a:ext uri="{FF2B5EF4-FFF2-40B4-BE49-F238E27FC236}">
                <a16:creationId xmlns:a16="http://schemas.microsoft.com/office/drawing/2014/main" id="{F12D2E83-077F-42E0-8793-BA9FCD5F7B30}"/>
              </a:ext>
            </a:extLst>
          </p:cNvPr>
          <p:cNvGraphicFramePr/>
          <p:nvPr>
            <p:extLst/>
          </p:nvPr>
        </p:nvGraphicFramePr>
        <p:xfrm>
          <a:off x="5406886" y="4623627"/>
          <a:ext cx="3017077" cy="2089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687D4721-D7EA-4AD8-8C66-4EF96D1F8B51}"/>
              </a:ext>
            </a:extLst>
          </p:cNvPr>
          <p:cNvPicPr>
            <a:picLocks noChangeAspect="1"/>
          </p:cNvPicPr>
          <p:nvPr/>
        </p:nvPicPr>
        <p:blipFill>
          <a:blip r:embed="rId8"/>
          <a:stretch>
            <a:fillRect/>
          </a:stretch>
        </p:blipFill>
        <p:spPr>
          <a:xfrm>
            <a:off x="370037" y="177587"/>
            <a:ext cx="3309308" cy="2323850"/>
          </a:xfrm>
          <a:prstGeom prst="rect">
            <a:avLst/>
          </a:prstGeom>
        </p:spPr>
      </p:pic>
      <p:pic>
        <p:nvPicPr>
          <p:cNvPr id="4" name="Picture 3" descr="A picture containing ground, outdoor, building, sitting&#10;&#10;Description generated with very high confidence">
            <a:extLst>
              <a:ext uri="{FF2B5EF4-FFF2-40B4-BE49-F238E27FC236}">
                <a16:creationId xmlns:a16="http://schemas.microsoft.com/office/drawing/2014/main" id="{D600E6D7-26F0-4696-A60C-EF5A769A105B}"/>
              </a:ext>
            </a:extLst>
          </p:cNvPr>
          <p:cNvPicPr>
            <a:picLocks noChangeAspect="1"/>
          </p:cNvPicPr>
          <p:nvPr/>
        </p:nvPicPr>
        <p:blipFill>
          <a:blip r:embed="rId9"/>
          <a:stretch>
            <a:fillRect/>
          </a:stretch>
        </p:blipFill>
        <p:spPr>
          <a:xfrm>
            <a:off x="219467" y="4642709"/>
            <a:ext cx="4432841" cy="1902878"/>
          </a:xfrm>
          <a:prstGeom prst="rect">
            <a:avLst/>
          </a:prstGeom>
        </p:spPr>
      </p:pic>
      <p:sp>
        <p:nvSpPr>
          <p:cNvPr id="7" name="Arrow: Up-Down 6">
            <a:extLst>
              <a:ext uri="{FF2B5EF4-FFF2-40B4-BE49-F238E27FC236}">
                <a16:creationId xmlns:a16="http://schemas.microsoft.com/office/drawing/2014/main" id="{FA40AB08-7F9D-4F9D-81C8-B9B03C79C1B0}"/>
              </a:ext>
            </a:extLst>
          </p:cNvPr>
          <p:cNvSpPr/>
          <p:nvPr/>
        </p:nvSpPr>
        <p:spPr>
          <a:xfrm>
            <a:off x="214155" y="1807283"/>
            <a:ext cx="786384" cy="3529581"/>
          </a:xfrm>
          <a:prstGeom prst="up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F29816A9-0EB0-4AFF-8E9D-4235BFC3FEC2}"/>
              </a:ext>
            </a:extLst>
          </p:cNvPr>
          <p:cNvCxnSpPr/>
          <p:nvPr/>
        </p:nvCxnSpPr>
        <p:spPr>
          <a:xfrm>
            <a:off x="5673436" y="2398643"/>
            <a:ext cx="0" cy="1868557"/>
          </a:xfrm>
          <a:prstGeom prst="straightConnector1">
            <a:avLst/>
          </a:prstGeom>
          <a:ln w="76200">
            <a:solidFill>
              <a:srgbClr val="FF0000">
                <a:alpha val="60000"/>
              </a:srgbClr>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901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E1CABA-8B06-4B70-93C8-871060056C5C}"/>
              </a:ext>
            </a:extLst>
          </p:cNvPr>
          <p:cNvSpPr txBox="1"/>
          <p:nvPr/>
        </p:nvSpPr>
        <p:spPr>
          <a:xfrm>
            <a:off x="1073426" y="530087"/>
            <a:ext cx="7302478" cy="369332"/>
          </a:xfrm>
          <a:prstGeom prst="rect">
            <a:avLst/>
          </a:prstGeom>
          <a:noFill/>
        </p:spPr>
        <p:txBody>
          <a:bodyPr wrap="square" rtlCol="0">
            <a:spAutoFit/>
          </a:bodyPr>
          <a:lstStyle/>
          <a:p>
            <a:r>
              <a:rPr lang="en-GB" dirty="0"/>
              <a:t>SHOULD THERE BE A SCALE ABOVE THE KAHL MODEL </a:t>
            </a:r>
          </a:p>
        </p:txBody>
      </p:sp>
      <p:sp>
        <p:nvSpPr>
          <p:cNvPr id="3" name="TextBox 2">
            <a:extLst>
              <a:ext uri="{FF2B5EF4-FFF2-40B4-BE49-F238E27FC236}">
                <a16:creationId xmlns:a16="http://schemas.microsoft.com/office/drawing/2014/main" id="{A1B63EC1-A110-467E-A0B1-BFBBA24CD517}"/>
              </a:ext>
            </a:extLst>
          </p:cNvPr>
          <p:cNvSpPr txBox="1"/>
          <p:nvPr/>
        </p:nvSpPr>
        <p:spPr>
          <a:xfrm>
            <a:off x="1073426" y="1245704"/>
            <a:ext cx="6506817" cy="369332"/>
          </a:xfrm>
          <a:prstGeom prst="rect">
            <a:avLst/>
          </a:prstGeom>
          <a:noFill/>
        </p:spPr>
        <p:txBody>
          <a:bodyPr wrap="square" rtlCol="0">
            <a:spAutoFit/>
          </a:bodyPr>
          <a:lstStyle/>
          <a:p>
            <a:r>
              <a:rPr lang="en-GB" dirty="0"/>
              <a:t>IS THE KAHL MODEL OUTDATED</a:t>
            </a:r>
          </a:p>
        </p:txBody>
      </p:sp>
      <p:sp>
        <p:nvSpPr>
          <p:cNvPr id="4" name="TextBox 3">
            <a:extLst>
              <a:ext uri="{FF2B5EF4-FFF2-40B4-BE49-F238E27FC236}">
                <a16:creationId xmlns:a16="http://schemas.microsoft.com/office/drawing/2014/main" id="{0D0A0D81-3461-4BBF-AEC3-298088BC1E38}"/>
              </a:ext>
            </a:extLst>
          </p:cNvPr>
          <p:cNvSpPr txBox="1"/>
          <p:nvPr/>
        </p:nvSpPr>
        <p:spPr>
          <a:xfrm>
            <a:off x="1073426" y="5552661"/>
            <a:ext cx="6077182" cy="369332"/>
          </a:xfrm>
          <a:prstGeom prst="rect">
            <a:avLst/>
          </a:prstGeom>
          <a:noFill/>
        </p:spPr>
        <p:txBody>
          <a:bodyPr wrap="square" rtlCol="0">
            <a:spAutoFit/>
          </a:bodyPr>
          <a:lstStyle/>
          <a:p>
            <a:r>
              <a:rPr lang="en-GB" dirty="0"/>
              <a:t>SHOULD THERE BE A SCALE BELOW THE KAHL MODEL </a:t>
            </a:r>
          </a:p>
        </p:txBody>
      </p:sp>
      <p:sp>
        <p:nvSpPr>
          <p:cNvPr id="5" name="TextBox 4">
            <a:extLst>
              <a:ext uri="{FF2B5EF4-FFF2-40B4-BE49-F238E27FC236}">
                <a16:creationId xmlns:a16="http://schemas.microsoft.com/office/drawing/2014/main" id="{55026C59-3670-4766-B3E7-8476D75B9483}"/>
              </a:ext>
            </a:extLst>
          </p:cNvPr>
          <p:cNvSpPr txBox="1"/>
          <p:nvPr/>
        </p:nvSpPr>
        <p:spPr>
          <a:xfrm>
            <a:off x="1073426" y="1956816"/>
            <a:ext cx="6506817" cy="2431435"/>
          </a:xfrm>
          <a:prstGeom prst="rect">
            <a:avLst/>
          </a:prstGeom>
          <a:noFill/>
        </p:spPr>
        <p:txBody>
          <a:bodyPr wrap="square" rtlCol="0">
            <a:spAutoFit/>
          </a:bodyPr>
          <a:lstStyle/>
          <a:p>
            <a:pPr algn="ctr"/>
            <a:endParaRPr lang="en-GB" sz="4000" dirty="0"/>
          </a:p>
          <a:p>
            <a:pPr algn="ctr"/>
            <a:endParaRPr lang="en-GB" sz="4000" dirty="0"/>
          </a:p>
          <a:p>
            <a:pPr algn="ctr"/>
            <a:r>
              <a:rPr lang="en-GB" sz="7200" b="1" dirty="0"/>
              <a:t>THE TEST</a:t>
            </a:r>
          </a:p>
        </p:txBody>
      </p:sp>
    </p:spTree>
    <p:extLst>
      <p:ext uri="{BB962C8B-B14F-4D97-AF65-F5344CB8AC3E}">
        <p14:creationId xmlns:p14="http://schemas.microsoft.com/office/powerpoint/2010/main" val="968571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E1CABA-8B06-4B70-93C8-871060056C5C}"/>
              </a:ext>
            </a:extLst>
          </p:cNvPr>
          <p:cNvSpPr txBox="1"/>
          <p:nvPr/>
        </p:nvSpPr>
        <p:spPr>
          <a:xfrm>
            <a:off x="1073426" y="530087"/>
            <a:ext cx="7302478" cy="369332"/>
          </a:xfrm>
          <a:prstGeom prst="rect">
            <a:avLst/>
          </a:prstGeom>
          <a:noFill/>
        </p:spPr>
        <p:txBody>
          <a:bodyPr wrap="square" rtlCol="0">
            <a:spAutoFit/>
          </a:bodyPr>
          <a:lstStyle/>
          <a:p>
            <a:r>
              <a:rPr lang="en-GB" dirty="0"/>
              <a:t>SHOULD THERE BE A SCALE ABOVE THE KAHL MODEL </a:t>
            </a:r>
          </a:p>
        </p:txBody>
      </p:sp>
      <p:sp>
        <p:nvSpPr>
          <p:cNvPr id="3" name="TextBox 2">
            <a:extLst>
              <a:ext uri="{FF2B5EF4-FFF2-40B4-BE49-F238E27FC236}">
                <a16:creationId xmlns:a16="http://schemas.microsoft.com/office/drawing/2014/main" id="{A1B63EC1-A110-467E-A0B1-BFBBA24CD517}"/>
              </a:ext>
            </a:extLst>
          </p:cNvPr>
          <p:cNvSpPr txBox="1"/>
          <p:nvPr/>
        </p:nvSpPr>
        <p:spPr>
          <a:xfrm>
            <a:off x="1073426" y="1245704"/>
            <a:ext cx="6506817" cy="369332"/>
          </a:xfrm>
          <a:prstGeom prst="rect">
            <a:avLst/>
          </a:prstGeom>
          <a:noFill/>
        </p:spPr>
        <p:txBody>
          <a:bodyPr wrap="square" rtlCol="0">
            <a:spAutoFit/>
          </a:bodyPr>
          <a:lstStyle/>
          <a:p>
            <a:r>
              <a:rPr lang="en-GB" dirty="0"/>
              <a:t>IS THE KAHL MODEL OUTDATED</a:t>
            </a:r>
          </a:p>
        </p:txBody>
      </p:sp>
      <p:sp>
        <p:nvSpPr>
          <p:cNvPr id="4" name="TextBox 3">
            <a:extLst>
              <a:ext uri="{FF2B5EF4-FFF2-40B4-BE49-F238E27FC236}">
                <a16:creationId xmlns:a16="http://schemas.microsoft.com/office/drawing/2014/main" id="{0D0A0D81-3461-4BBF-AEC3-298088BC1E38}"/>
              </a:ext>
            </a:extLst>
          </p:cNvPr>
          <p:cNvSpPr txBox="1"/>
          <p:nvPr/>
        </p:nvSpPr>
        <p:spPr>
          <a:xfrm>
            <a:off x="1073426" y="5552661"/>
            <a:ext cx="6077182" cy="369332"/>
          </a:xfrm>
          <a:prstGeom prst="rect">
            <a:avLst/>
          </a:prstGeom>
          <a:noFill/>
        </p:spPr>
        <p:txBody>
          <a:bodyPr wrap="square" rtlCol="0">
            <a:spAutoFit/>
          </a:bodyPr>
          <a:lstStyle/>
          <a:p>
            <a:r>
              <a:rPr lang="en-GB" dirty="0"/>
              <a:t>SHOULD THERE BE A SCALE BELOW THE KAHL MODEL </a:t>
            </a:r>
          </a:p>
        </p:txBody>
      </p:sp>
      <p:sp>
        <p:nvSpPr>
          <p:cNvPr id="5" name="TextBox 4">
            <a:extLst>
              <a:ext uri="{FF2B5EF4-FFF2-40B4-BE49-F238E27FC236}">
                <a16:creationId xmlns:a16="http://schemas.microsoft.com/office/drawing/2014/main" id="{55026C59-3670-4766-B3E7-8476D75B9483}"/>
              </a:ext>
            </a:extLst>
          </p:cNvPr>
          <p:cNvSpPr txBox="1"/>
          <p:nvPr/>
        </p:nvSpPr>
        <p:spPr>
          <a:xfrm>
            <a:off x="1073426" y="1956816"/>
            <a:ext cx="6506817" cy="2431435"/>
          </a:xfrm>
          <a:prstGeom prst="rect">
            <a:avLst/>
          </a:prstGeom>
          <a:noFill/>
        </p:spPr>
        <p:txBody>
          <a:bodyPr wrap="square" rtlCol="0">
            <a:spAutoFit/>
          </a:bodyPr>
          <a:lstStyle/>
          <a:p>
            <a:pPr algn="ctr"/>
            <a:endParaRPr lang="en-GB" sz="4000" dirty="0"/>
          </a:p>
          <a:p>
            <a:pPr algn="ctr"/>
            <a:endParaRPr lang="en-GB" sz="4000" dirty="0"/>
          </a:p>
          <a:p>
            <a:pPr algn="ctr"/>
            <a:r>
              <a:rPr lang="en-GB" sz="7200" b="1" dirty="0"/>
              <a:t>THE TEST</a:t>
            </a:r>
          </a:p>
        </p:txBody>
      </p:sp>
      <p:pic>
        <p:nvPicPr>
          <p:cNvPr id="7" name="Picture 6" descr="A close up of text on a white background&#10;&#10;Description generated with very high confidence">
            <a:extLst>
              <a:ext uri="{FF2B5EF4-FFF2-40B4-BE49-F238E27FC236}">
                <a16:creationId xmlns:a16="http://schemas.microsoft.com/office/drawing/2014/main" id="{C7A46C9F-1936-4DFB-BA63-0597641F5EB9}"/>
              </a:ext>
            </a:extLst>
          </p:cNvPr>
          <p:cNvPicPr>
            <a:picLocks noChangeAspect="1"/>
          </p:cNvPicPr>
          <p:nvPr/>
        </p:nvPicPr>
        <p:blipFill>
          <a:blip r:embed="rId2"/>
          <a:stretch>
            <a:fillRect/>
          </a:stretch>
        </p:blipFill>
        <p:spPr>
          <a:xfrm>
            <a:off x="1073426" y="1590261"/>
            <a:ext cx="7400925" cy="3962400"/>
          </a:xfrm>
          <a:prstGeom prst="rect">
            <a:avLst/>
          </a:prstGeom>
          <a:effectLst>
            <a:softEdge rad="76200"/>
          </a:effectLst>
        </p:spPr>
      </p:pic>
    </p:spTree>
    <p:extLst>
      <p:ext uri="{BB962C8B-B14F-4D97-AF65-F5344CB8AC3E}">
        <p14:creationId xmlns:p14="http://schemas.microsoft.com/office/powerpoint/2010/main" val="13676168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E1CABA-8B06-4B70-93C8-871060056C5C}"/>
              </a:ext>
            </a:extLst>
          </p:cNvPr>
          <p:cNvSpPr txBox="1"/>
          <p:nvPr/>
        </p:nvSpPr>
        <p:spPr>
          <a:xfrm>
            <a:off x="1073426" y="530087"/>
            <a:ext cx="7302478" cy="369332"/>
          </a:xfrm>
          <a:prstGeom prst="rect">
            <a:avLst/>
          </a:prstGeom>
          <a:noFill/>
        </p:spPr>
        <p:txBody>
          <a:bodyPr wrap="square" rtlCol="0">
            <a:spAutoFit/>
          </a:bodyPr>
          <a:lstStyle/>
          <a:p>
            <a:r>
              <a:rPr lang="en-GB" dirty="0"/>
              <a:t>SHOULD THERE BE A SCALE ABOVE THE KAHL MODEL </a:t>
            </a:r>
          </a:p>
        </p:txBody>
      </p:sp>
      <p:sp>
        <p:nvSpPr>
          <p:cNvPr id="3" name="TextBox 2">
            <a:extLst>
              <a:ext uri="{FF2B5EF4-FFF2-40B4-BE49-F238E27FC236}">
                <a16:creationId xmlns:a16="http://schemas.microsoft.com/office/drawing/2014/main" id="{A1B63EC1-A110-467E-A0B1-BFBBA24CD517}"/>
              </a:ext>
            </a:extLst>
          </p:cNvPr>
          <p:cNvSpPr txBox="1"/>
          <p:nvPr/>
        </p:nvSpPr>
        <p:spPr>
          <a:xfrm>
            <a:off x="1073426" y="1245704"/>
            <a:ext cx="6506817" cy="369332"/>
          </a:xfrm>
          <a:prstGeom prst="rect">
            <a:avLst/>
          </a:prstGeom>
          <a:noFill/>
        </p:spPr>
        <p:txBody>
          <a:bodyPr wrap="square" rtlCol="0">
            <a:spAutoFit/>
          </a:bodyPr>
          <a:lstStyle/>
          <a:p>
            <a:r>
              <a:rPr lang="en-GB" dirty="0"/>
              <a:t>IS THE KAHL MODEL OUTDATED</a:t>
            </a:r>
          </a:p>
        </p:txBody>
      </p:sp>
      <p:sp>
        <p:nvSpPr>
          <p:cNvPr id="4" name="TextBox 3">
            <a:extLst>
              <a:ext uri="{FF2B5EF4-FFF2-40B4-BE49-F238E27FC236}">
                <a16:creationId xmlns:a16="http://schemas.microsoft.com/office/drawing/2014/main" id="{0D0A0D81-3461-4BBF-AEC3-298088BC1E38}"/>
              </a:ext>
            </a:extLst>
          </p:cNvPr>
          <p:cNvSpPr txBox="1"/>
          <p:nvPr/>
        </p:nvSpPr>
        <p:spPr>
          <a:xfrm>
            <a:off x="1073426" y="5552661"/>
            <a:ext cx="6077182" cy="369332"/>
          </a:xfrm>
          <a:prstGeom prst="rect">
            <a:avLst/>
          </a:prstGeom>
          <a:noFill/>
        </p:spPr>
        <p:txBody>
          <a:bodyPr wrap="square" rtlCol="0">
            <a:spAutoFit/>
          </a:bodyPr>
          <a:lstStyle/>
          <a:p>
            <a:r>
              <a:rPr lang="en-GB" dirty="0"/>
              <a:t>SHOULD THERE BE A SCALE BELOW THE KAHL MODEL </a:t>
            </a:r>
          </a:p>
        </p:txBody>
      </p:sp>
    </p:spTree>
    <p:extLst>
      <p:ext uri="{BB962C8B-B14F-4D97-AF65-F5344CB8AC3E}">
        <p14:creationId xmlns:p14="http://schemas.microsoft.com/office/powerpoint/2010/main" val="1609643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E1CABA-8B06-4B70-93C8-871060056C5C}"/>
              </a:ext>
            </a:extLst>
          </p:cNvPr>
          <p:cNvSpPr txBox="1"/>
          <p:nvPr/>
        </p:nvSpPr>
        <p:spPr>
          <a:xfrm>
            <a:off x="1073426" y="530087"/>
            <a:ext cx="6506817" cy="369332"/>
          </a:xfrm>
          <a:prstGeom prst="rect">
            <a:avLst/>
          </a:prstGeom>
          <a:noFill/>
        </p:spPr>
        <p:txBody>
          <a:bodyPr wrap="square" rtlCol="0">
            <a:spAutoFit/>
          </a:bodyPr>
          <a:lstStyle/>
          <a:p>
            <a:r>
              <a:rPr lang="en-GB" dirty="0"/>
              <a:t>SHOULD THERE BE A SCALE ABOVE OR BEYOND </a:t>
            </a:r>
          </a:p>
        </p:txBody>
      </p:sp>
      <p:sp>
        <p:nvSpPr>
          <p:cNvPr id="3" name="TextBox 2">
            <a:extLst>
              <a:ext uri="{FF2B5EF4-FFF2-40B4-BE49-F238E27FC236}">
                <a16:creationId xmlns:a16="http://schemas.microsoft.com/office/drawing/2014/main" id="{A1B63EC1-A110-467E-A0B1-BFBBA24CD517}"/>
              </a:ext>
            </a:extLst>
          </p:cNvPr>
          <p:cNvSpPr txBox="1"/>
          <p:nvPr/>
        </p:nvSpPr>
        <p:spPr>
          <a:xfrm>
            <a:off x="1073426" y="1245704"/>
            <a:ext cx="6506817" cy="923330"/>
          </a:xfrm>
          <a:prstGeom prst="rect">
            <a:avLst/>
          </a:prstGeom>
          <a:noFill/>
        </p:spPr>
        <p:txBody>
          <a:bodyPr wrap="square" rtlCol="0">
            <a:spAutoFit/>
          </a:bodyPr>
          <a:lstStyle/>
          <a:p>
            <a:r>
              <a:rPr lang="en-GB" dirty="0"/>
              <a:t>LETS “MIND THE GAP”</a:t>
            </a:r>
          </a:p>
          <a:p>
            <a:r>
              <a:rPr lang="en-GB" dirty="0"/>
              <a:t>AS THE GAP BETWEEN THE ELITE RICH AND THE </a:t>
            </a:r>
          </a:p>
          <a:p>
            <a:r>
              <a:rPr lang="en-GB" dirty="0"/>
              <a:t>POOREST OF THE POOR GETS WIDER</a:t>
            </a:r>
          </a:p>
        </p:txBody>
      </p:sp>
      <p:sp>
        <p:nvSpPr>
          <p:cNvPr id="4" name="TextBox 3">
            <a:extLst>
              <a:ext uri="{FF2B5EF4-FFF2-40B4-BE49-F238E27FC236}">
                <a16:creationId xmlns:a16="http://schemas.microsoft.com/office/drawing/2014/main" id="{0D0A0D81-3461-4BBF-AEC3-298088BC1E38}"/>
              </a:ext>
            </a:extLst>
          </p:cNvPr>
          <p:cNvSpPr txBox="1"/>
          <p:nvPr/>
        </p:nvSpPr>
        <p:spPr>
          <a:xfrm>
            <a:off x="1073426" y="5565914"/>
            <a:ext cx="5486400" cy="923330"/>
          </a:xfrm>
          <a:prstGeom prst="rect">
            <a:avLst/>
          </a:prstGeom>
          <a:noFill/>
        </p:spPr>
        <p:txBody>
          <a:bodyPr wrap="square" rtlCol="0">
            <a:spAutoFit/>
          </a:bodyPr>
          <a:lstStyle/>
          <a:p>
            <a:r>
              <a:rPr lang="en-GB" dirty="0"/>
              <a:t>SHOULD THERE BE A SCALE BELOW OR BEYOND</a:t>
            </a:r>
          </a:p>
          <a:p>
            <a:r>
              <a:rPr lang="en-GB" dirty="0"/>
              <a:t>WHERE DOES THAT SCALE END,</a:t>
            </a:r>
          </a:p>
          <a:p>
            <a:r>
              <a:rPr lang="en-GB" dirty="0"/>
              <a:t>OR DOES IT END </a:t>
            </a:r>
          </a:p>
        </p:txBody>
      </p:sp>
      <p:pic>
        <p:nvPicPr>
          <p:cNvPr id="6" name="Picture 5" descr="A close up of a device&#10;&#10;Description generated with high confidence">
            <a:extLst>
              <a:ext uri="{FF2B5EF4-FFF2-40B4-BE49-F238E27FC236}">
                <a16:creationId xmlns:a16="http://schemas.microsoft.com/office/drawing/2014/main" id="{B9840FCC-4628-4979-B3C1-2BCF7931FBB0}"/>
              </a:ext>
            </a:extLst>
          </p:cNvPr>
          <p:cNvPicPr>
            <a:picLocks noChangeAspect="1"/>
          </p:cNvPicPr>
          <p:nvPr/>
        </p:nvPicPr>
        <p:blipFill>
          <a:blip r:embed="rId2"/>
          <a:stretch>
            <a:fillRect/>
          </a:stretch>
        </p:blipFill>
        <p:spPr>
          <a:xfrm>
            <a:off x="6851374" y="530087"/>
            <a:ext cx="3538331" cy="2992573"/>
          </a:xfrm>
          <a:prstGeom prst="rect">
            <a:avLst/>
          </a:prstGeom>
        </p:spPr>
      </p:pic>
      <p:pic>
        <p:nvPicPr>
          <p:cNvPr id="8" name="Picture 7" descr="A close up of a device&#10;&#10;Description generated with high confidence">
            <a:extLst>
              <a:ext uri="{FF2B5EF4-FFF2-40B4-BE49-F238E27FC236}">
                <a16:creationId xmlns:a16="http://schemas.microsoft.com/office/drawing/2014/main" id="{6AA1FE69-5A61-43C5-BA10-E0D254C562E6}"/>
              </a:ext>
            </a:extLst>
          </p:cNvPr>
          <p:cNvPicPr>
            <a:picLocks noChangeAspect="1"/>
          </p:cNvPicPr>
          <p:nvPr/>
        </p:nvPicPr>
        <p:blipFill>
          <a:blip r:embed="rId2"/>
          <a:stretch>
            <a:fillRect/>
          </a:stretch>
        </p:blipFill>
        <p:spPr>
          <a:xfrm rot="10800000">
            <a:off x="7373454" y="3522660"/>
            <a:ext cx="3538330" cy="2992572"/>
          </a:xfrm>
          <a:prstGeom prst="rect">
            <a:avLst/>
          </a:prstGeom>
        </p:spPr>
      </p:pic>
      <p:sp>
        <p:nvSpPr>
          <p:cNvPr id="9" name="TextBox 8">
            <a:extLst>
              <a:ext uri="{FF2B5EF4-FFF2-40B4-BE49-F238E27FC236}">
                <a16:creationId xmlns:a16="http://schemas.microsoft.com/office/drawing/2014/main" id="{93DF9B7E-78CA-4B16-947A-E84D7907621C}"/>
              </a:ext>
            </a:extLst>
          </p:cNvPr>
          <p:cNvSpPr txBox="1"/>
          <p:nvPr/>
        </p:nvSpPr>
        <p:spPr>
          <a:xfrm>
            <a:off x="1073426" y="2663687"/>
            <a:ext cx="4505739" cy="646331"/>
          </a:xfrm>
          <a:prstGeom prst="rect">
            <a:avLst/>
          </a:prstGeom>
          <a:noFill/>
        </p:spPr>
        <p:txBody>
          <a:bodyPr wrap="square" rtlCol="0">
            <a:spAutoFit/>
          </a:bodyPr>
          <a:lstStyle/>
          <a:p>
            <a:r>
              <a:rPr lang="en-GB" dirty="0"/>
              <a:t>IS NOW THE TIME TO BRING THE KOHL SCALE IN TO THE 21</a:t>
            </a:r>
            <a:r>
              <a:rPr lang="en-GB" baseline="30000" dirty="0"/>
              <a:t>ST</a:t>
            </a:r>
            <a:r>
              <a:rPr lang="en-GB" dirty="0"/>
              <a:t> CENTURY</a:t>
            </a:r>
          </a:p>
        </p:txBody>
      </p:sp>
    </p:spTree>
    <p:extLst>
      <p:ext uri="{BB962C8B-B14F-4D97-AF65-F5344CB8AC3E}">
        <p14:creationId xmlns:p14="http://schemas.microsoft.com/office/powerpoint/2010/main" val="1010450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95920DE-C34D-4931-972C-B38E6EDD24FD}"/>
              </a:ext>
            </a:extLst>
          </p:cNvPr>
          <p:cNvPicPr>
            <a:picLocks noChangeAspect="1"/>
          </p:cNvPicPr>
          <p:nvPr/>
        </p:nvPicPr>
        <p:blipFill>
          <a:blip r:embed="rId2"/>
          <a:stretch>
            <a:fillRect/>
          </a:stretch>
        </p:blipFill>
        <p:spPr>
          <a:xfrm>
            <a:off x="7576680" y="3373779"/>
            <a:ext cx="1382650" cy="2098963"/>
          </a:xfrm>
          <a:prstGeom prst="rect">
            <a:avLst/>
          </a:prstGeom>
        </p:spPr>
      </p:pic>
      <p:pic>
        <p:nvPicPr>
          <p:cNvPr id="2" name="Picture 1">
            <a:extLst>
              <a:ext uri="{FF2B5EF4-FFF2-40B4-BE49-F238E27FC236}">
                <a16:creationId xmlns:a16="http://schemas.microsoft.com/office/drawing/2014/main" id="{4F45F6EE-395E-4719-A969-CC2EA15BBBBE}"/>
              </a:ext>
            </a:extLst>
          </p:cNvPr>
          <p:cNvPicPr>
            <a:picLocks noChangeAspect="1"/>
          </p:cNvPicPr>
          <p:nvPr/>
        </p:nvPicPr>
        <p:blipFill>
          <a:blip r:embed="rId3"/>
          <a:stretch>
            <a:fillRect/>
          </a:stretch>
        </p:blipFill>
        <p:spPr>
          <a:xfrm>
            <a:off x="9372188" y="5242078"/>
            <a:ext cx="2519554" cy="1511732"/>
          </a:xfrm>
          <a:prstGeom prst="rect">
            <a:avLst/>
          </a:prstGeom>
        </p:spPr>
      </p:pic>
      <p:pic>
        <p:nvPicPr>
          <p:cNvPr id="3" name="Picture 2">
            <a:extLst>
              <a:ext uri="{FF2B5EF4-FFF2-40B4-BE49-F238E27FC236}">
                <a16:creationId xmlns:a16="http://schemas.microsoft.com/office/drawing/2014/main" id="{1385AA34-133B-483A-BCFF-7BC8B64C0F74}"/>
              </a:ext>
            </a:extLst>
          </p:cNvPr>
          <p:cNvPicPr>
            <a:picLocks noChangeAspect="1"/>
          </p:cNvPicPr>
          <p:nvPr/>
        </p:nvPicPr>
        <p:blipFill>
          <a:blip r:embed="rId4"/>
          <a:stretch>
            <a:fillRect/>
          </a:stretch>
        </p:blipFill>
        <p:spPr>
          <a:xfrm>
            <a:off x="5124794" y="4457855"/>
            <a:ext cx="2519554" cy="1494789"/>
          </a:xfrm>
          <a:prstGeom prst="rect">
            <a:avLst/>
          </a:prstGeom>
        </p:spPr>
      </p:pic>
      <p:pic>
        <p:nvPicPr>
          <p:cNvPr id="5" name="Picture 4">
            <a:extLst>
              <a:ext uri="{FF2B5EF4-FFF2-40B4-BE49-F238E27FC236}">
                <a16:creationId xmlns:a16="http://schemas.microsoft.com/office/drawing/2014/main" id="{5C7D777D-82CD-415E-ACAD-268582C47B04}"/>
              </a:ext>
            </a:extLst>
          </p:cNvPr>
          <p:cNvPicPr>
            <a:picLocks noChangeAspect="1"/>
          </p:cNvPicPr>
          <p:nvPr/>
        </p:nvPicPr>
        <p:blipFill>
          <a:blip r:embed="rId5"/>
          <a:stretch>
            <a:fillRect/>
          </a:stretch>
        </p:blipFill>
        <p:spPr>
          <a:xfrm>
            <a:off x="11230690" y="456609"/>
            <a:ext cx="625429" cy="2508065"/>
          </a:xfrm>
          <a:prstGeom prst="rect">
            <a:avLst/>
          </a:prstGeom>
        </p:spPr>
      </p:pic>
      <p:pic>
        <p:nvPicPr>
          <p:cNvPr id="6" name="Picture 5">
            <a:extLst>
              <a:ext uri="{FF2B5EF4-FFF2-40B4-BE49-F238E27FC236}">
                <a16:creationId xmlns:a16="http://schemas.microsoft.com/office/drawing/2014/main" id="{B82475A2-9041-40DF-BE08-BB2ADAAAC520}"/>
              </a:ext>
            </a:extLst>
          </p:cNvPr>
          <p:cNvPicPr>
            <a:picLocks noChangeAspect="1"/>
          </p:cNvPicPr>
          <p:nvPr/>
        </p:nvPicPr>
        <p:blipFill>
          <a:blip r:embed="rId6"/>
          <a:stretch>
            <a:fillRect/>
          </a:stretch>
        </p:blipFill>
        <p:spPr>
          <a:xfrm>
            <a:off x="8268005" y="456610"/>
            <a:ext cx="2962685" cy="2508066"/>
          </a:xfrm>
          <a:prstGeom prst="rect">
            <a:avLst/>
          </a:prstGeom>
        </p:spPr>
      </p:pic>
      <p:pic>
        <p:nvPicPr>
          <p:cNvPr id="7" name="Picture 6">
            <a:extLst>
              <a:ext uri="{FF2B5EF4-FFF2-40B4-BE49-F238E27FC236}">
                <a16:creationId xmlns:a16="http://schemas.microsoft.com/office/drawing/2014/main" id="{0D2FB632-9E74-432B-B71C-287A2C6252A4}"/>
              </a:ext>
            </a:extLst>
          </p:cNvPr>
          <p:cNvPicPr>
            <a:picLocks noChangeAspect="1"/>
          </p:cNvPicPr>
          <p:nvPr/>
        </p:nvPicPr>
        <p:blipFill>
          <a:blip r:embed="rId7"/>
          <a:stretch>
            <a:fillRect/>
          </a:stretch>
        </p:blipFill>
        <p:spPr>
          <a:xfrm>
            <a:off x="8707796" y="2964676"/>
            <a:ext cx="2962685" cy="2508066"/>
          </a:xfrm>
          <a:prstGeom prst="rect">
            <a:avLst/>
          </a:prstGeom>
        </p:spPr>
      </p:pic>
      <p:pic>
        <p:nvPicPr>
          <p:cNvPr id="8" name="Picture 7">
            <a:extLst>
              <a:ext uri="{FF2B5EF4-FFF2-40B4-BE49-F238E27FC236}">
                <a16:creationId xmlns:a16="http://schemas.microsoft.com/office/drawing/2014/main" id="{CD1CC08E-7A93-4349-82FE-B439CB672EDB}"/>
              </a:ext>
            </a:extLst>
          </p:cNvPr>
          <p:cNvPicPr>
            <a:picLocks noChangeAspect="1"/>
          </p:cNvPicPr>
          <p:nvPr/>
        </p:nvPicPr>
        <p:blipFill>
          <a:blip r:embed="rId8"/>
          <a:stretch>
            <a:fillRect/>
          </a:stretch>
        </p:blipFill>
        <p:spPr>
          <a:xfrm>
            <a:off x="6596792" y="208123"/>
            <a:ext cx="2775396" cy="1849277"/>
          </a:xfrm>
          <a:prstGeom prst="rect">
            <a:avLst/>
          </a:prstGeom>
        </p:spPr>
      </p:pic>
      <p:pic>
        <p:nvPicPr>
          <p:cNvPr id="9" name="Picture 8">
            <a:extLst>
              <a:ext uri="{FF2B5EF4-FFF2-40B4-BE49-F238E27FC236}">
                <a16:creationId xmlns:a16="http://schemas.microsoft.com/office/drawing/2014/main" id="{7963AEB1-9E54-4519-A53F-B18DF33DD2F9}"/>
              </a:ext>
            </a:extLst>
          </p:cNvPr>
          <p:cNvPicPr>
            <a:picLocks noChangeAspect="1"/>
          </p:cNvPicPr>
          <p:nvPr/>
        </p:nvPicPr>
        <p:blipFill>
          <a:blip r:embed="rId9"/>
          <a:stretch>
            <a:fillRect/>
          </a:stretch>
        </p:blipFill>
        <p:spPr>
          <a:xfrm>
            <a:off x="1164906" y="5405211"/>
            <a:ext cx="2896440" cy="1094865"/>
          </a:xfrm>
          <a:prstGeom prst="rect">
            <a:avLst/>
          </a:prstGeom>
        </p:spPr>
      </p:pic>
      <p:pic>
        <p:nvPicPr>
          <p:cNvPr id="10" name="Picture 9">
            <a:extLst>
              <a:ext uri="{FF2B5EF4-FFF2-40B4-BE49-F238E27FC236}">
                <a16:creationId xmlns:a16="http://schemas.microsoft.com/office/drawing/2014/main" id="{D9D1E4BB-6452-40F2-A6FE-3E8FFACB83CE}"/>
              </a:ext>
            </a:extLst>
          </p:cNvPr>
          <p:cNvPicPr>
            <a:picLocks noChangeAspect="1"/>
          </p:cNvPicPr>
          <p:nvPr/>
        </p:nvPicPr>
        <p:blipFill>
          <a:blip r:embed="rId10"/>
          <a:stretch>
            <a:fillRect/>
          </a:stretch>
        </p:blipFill>
        <p:spPr>
          <a:xfrm>
            <a:off x="4237481" y="190643"/>
            <a:ext cx="2326703" cy="1429426"/>
          </a:xfrm>
          <a:prstGeom prst="rect">
            <a:avLst/>
          </a:prstGeom>
        </p:spPr>
      </p:pic>
      <p:cxnSp>
        <p:nvCxnSpPr>
          <p:cNvPr id="13" name="Straight Arrow Connector 12">
            <a:extLst>
              <a:ext uri="{FF2B5EF4-FFF2-40B4-BE49-F238E27FC236}">
                <a16:creationId xmlns:a16="http://schemas.microsoft.com/office/drawing/2014/main" id="{62873E51-0DAD-4A39-8FE3-9AF456442AEE}"/>
              </a:ext>
            </a:extLst>
          </p:cNvPr>
          <p:cNvCxnSpPr/>
          <p:nvPr/>
        </p:nvCxnSpPr>
        <p:spPr>
          <a:xfrm flipV="1">
            <a:off x="1895061" y="1895061"/>
            <a:ext cx="3352800" cy="3193774"/>
          </a:xfrm>
          <a:prstGeom prst="straightConnector1">
            <a:avLst/>
          </a:prstGeom>
          <a:ln w="76200">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E7F4919-1E7A-47E1-B4C1-E09A562FB5E5}"/>
              </a:ext>
            </a:extLst>
          </p:cNvPr>
          <p:cNvSpPr txBox="1"/>
          <p:nvPr/>
        </p:nvSpPr>
        <p:spPr>
          <a:xfrm>
            <a:off x="931109" y="2794151"/>
            <a:ext cx="4576900" cy="707886"/>
          </a:xfrm>
          <a:prstGeom prst="rect">
            <a:avLst/>
          </a:prstGeom>
          <a:noFill/>
        </p:spPr>
        <p:txBody>
          <a:bodyPr wrap="square" rtlCol="0">
            <a:spAutoFit/>
          </a:bodyPr>
          <a:lstStyle/>
          <a:p>
            <a:r>
              <a:rPr lang="en-GB" sz="4000" b="1" dirty="0"/>
              <a:t>A GAP TOO FAR </a:t>
            </a:r>
          </a:p>
        </p:txBody>
      </p:sp>
    </p:spTree>
    <p:extLst>
      <p:ext uri="{BB962C8B-B14F-4D97-AF65-F5344CB8AC3E}">
        <p14:creationId xmlns:p14="http://schemas.microsoft.com/office/powerpoint/2010/main" val="4232788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F45F6EE-395E-4719-A969-CC2EA15BBBBE}"/>
              </a:ext>
            </a:extLst>
          </p:cNvPr>
          <p:cNvPicPr>
            <a:picLocks noChangeAspect="1"/>
          </p:cNvPicPr>
          <p:nvPr/>
        </p:nvPicPr>
        <p:blipFill>
          <a:blip r:embed="rId2"/>
          <a:stretch>
            <a:fillRect/>
          </a:stretch>
        </p:blipFill>
        <p:spPr>
          <a:xfrm>
            <a:off x="5247861" y="2767482"/>
            <a:ext cx="6643881" cy="3986328"/>
          </a:xfrm>
          <a:prstGeom prst="rect">
            <a:avLst/>
          </a:prstGeom>
        </p:spPr>
      </p:pic>
      <p:pic>
        <p:nvPicPr>
          <p:cNvPr id="8" name="Picture 7">
            <a:extLst>
              <a:ext uri="{FF2B5EF4-FFF2-40B4-BE49-F238E27FC236}">
                <a16:creationId xmlns:a16="http://schemas.microsoft.com/office/drawing/2014/main" id="{CD1CC08E-7A93-4349-82FE-B439CB672EDB}"/>
              </a:ext>
            </a:extLst>
          </p:cNvPr>
          <p:cNvPicPr>
            <a:picLocks noChangeAspect="1"/>
          </p:cNvPicPr>
          <p:nvPr/>
        </p:nvPicPr>
        <p:blipFill>
          <a:blip r:embed="rId3"/>
          <a:stretch>
            <a:fillRect/>
          </a:stretch>
        </p:blipFill>
        <p:spPr>
          <a:xfrm>
            <a:off x="6596792" y="208123"/>
            <a:ext cx="2775396" cy="1849277"/>
          </a:xfrm>
          <a:prstGeom prst="rect">
            <a:avLst/>
          </a:prstGeom>
        </p:spPr>
      </p:pic>
      <p:pic>
        <p:nvPicPr>
          <p:cNvPr id="9" name="Picture 8">
            <a:extLst>
              <a:ext uri="{FF2B5EF4-FFF2-40B4-BE49-F238E27FC236}">
                <a16:creationId xmlns:a16="http://schemas.microsoft.com/office/drawing/2014/main" id="{7963AEB1-9E54-4519-A53F-B18DF33DD2F9}"/>
              </a:ext>
            </a:extLst>
          </p:cNvPr>
          <p:cNvPicPr>
            <a:picLocks noChangeAspect="1"/>
          </p:cNvPicPr>
          <p:nvPr/>
        </p:nvPicPr>
        <p:blipFill>
          <a:blip r:embed="rId4"/>
          <a:stretch>
            <a:fillRect/>
          </a:stretch>
        </p:blipFill>
        <p:spPr>
          <a:xfrm>
            <a:off x="1164906" y="5405211"/>
            <a:ext cx="2896440" cy="1094865"/>
          </a:xfrm>
          <a:prstGeom prst="rect">
            <a:avLst/>
          </a:prstGeom>
        </p:spPr>
      </p:pic>
      <p:pic>
        <p:nvPicPr>
          <p:cNvPr id="10" name="Picture 9">
            <a:extLst>
              <a:ext uri="{FF2B5EF4-FFF2-40B4-BE49-F238E27FC236}">
                <a16:creationId xmlns:a16="http://schemas.microsoft.com/office/drawing/2014/main" id="{D9D1E4BB-6452-40F2-A6FE-3E8FFACB83CE}"/>
              </a:ext>
            </a:extLst>
          </p:cNvPr>
          <p:cNvPicPr>
            <a:picLocks noChangeAspect="1"/>
          </p:cNvPicPr>
          <p:nvPr/>
        </p:nvPicPr>
        <p:blipFill>
          <a:blip r:embed="rId5"/>
          <a:stretch>
            <a:fillRect/>
          </a:stretch>
        </p:blipFill>
        <p:spPr>
          <a:xfrm>
            <a:off x="4237481" y="190643"/>
            <a:ext cx="2326703" cy="1429426"/>
          </a:xfrm>
          <a:prstGeom prst="rect">
            <a:avLst/>
          </a:prstGeom>
        </p:spPr>
      </p:pic>
      <p:cxnSp>
        <p:nvCxnSpPr>
          <p:cNvPr id="13" name="Straight Arrow Connector 12">
            <a:extLst>
              <a:ext uri="{FF2B5EF4-FFF2-40B4-BE49-F238E27FC236}">
                <a16:creationId xmlns:a16="http://schemas.microsoft.com/office/drawing/2014/main" id="{62873E51-0DAD-4A39-8FE3-9AF456442AEE}"/>
              </a:ext>
            </a:extLst>
          </p:cNvPr>
          <p:cNvCxnSpPr/>
          <p:nvPr/>
        </p:nvCxnSpPr>
        <p:spPr>
          <a:xfrm flipV="1">
            <a:off x="1895061" y="1895061"/>
            <a:ext cx="3352800" cy="3193774"/>
          </a:xfrm>
          <a:prstGeom prst="straightConnector1">
            <a:avLst/>
          </a:prstGeom>
          <a:ln w="76200">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E7F4919-1E7A-47E1-B4C1-E09A562FB5E5}"/>
              </a:ext>
            </a:extLst>
          </p:cNvPr>
          <p:cNvSpPr txBox="1"/>
          <p:nvPr/>
        </p:nvSpPr>
        <p:spPr>
          <a:xfrm>
            <a:off x="931109" y="2794151"/>
            <a:ext cx="4576900" cy="707886"/>
          </a:xfrm>
          <a:prstGeom prst="rect">
            <a:avLst/>
          </a:prstGeom>
          <a:noFill/>
        </p:spPr>
        <p:txBody>
          <a:bodyPr wrap="square" rtlCol="0">
            <a:spAutoFit/>
          </a:bodyPr>
          <a:lstStyle/>
          <a:p>
            <a:r>
              <a:rPr lang="en-GB" sz="4000" b="1" dirty="0"/>
              <a:t>A GAP TOO FAR </a:t>
            </a:r>
          </a:p>
        </p:txBody>
      </p:sp>
    </p:spTree>
    <p:extLst>
      <p:ext uri="{BB962C8B-B14F-4D97-AF65-F5344CB8AC3E}">
        <p14:creationId xmlns:p14="http://schemas.microsoft.com/office/powerpoint/2010/main" val="1806783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device&#10;&#10;Description generated with high confidence">
            <a:extLst>
              <a:ext uri="{FF2B5EF4-FFF2-40B4-BE49-F238E27FC236}">
                <a16:creationId xmlns:a16="http://schemas.microsoft.com/office/drawing/2014/main" id="{B9840FCC-4628-4979-B3C1-2BCF7931FBB0}"/>
              </a:ext>
            </a:extLst>
          </p:cNvPr>
          <p:cNvPicPr>
            <a:picLocks noChangeAspect="1"/>
          </p:cNvPicPr>
          <p:nvPr/>
        </p:nvPicPr>
        <p:blipFill>
          <a:blip r:embed="rId2"/>
          <a:stretch>
            <a:fillRect/>
          </a:stretch>
        </p:blipFill>
        <p:spPr>
          <a:xfrm>
            <a:off x="6851374" y="530087"/>
            <a:ext cx="3538331" cy="2992573"/>
          </a:xfrm>
          <a:prstGeom prst="rect">
            <a:avLst/>
          </a:prstGeom>
        </p:spPr>
      </p:pic>
      <p:pic>
        <p:nvPicPr>
          <p:cNvPr id="8" name="Picture 7" descr="A close up of a device&#10;&#10;Description generated with high confidence">
            <a:extLst>
              <a:ext uri="{FF2B5EF4-FFF2-40B4-BE49-F238E27FC236}">
                <a16:creationId xmlns:a16="http://schemas.microsoft.com/office/drawing/2014/main" id="{6AA1FE69-5A61-43C5-BA10-E0D254C562E6}"/>
              </a:ext>
            </a:extLst>
          </p:cNvPr>
          <p:cNvPicPr>
            <a:picLocks noChangeAspect="1"/>
          </p:cNvPicPr>
          <p:nvPr/>
        </p:nvPicPr>
        <p:blipFill>
          <a:blip r:embed="rId2"/>
          <a:stretch>
            <a:fillRect/>
          </a:stretch>
        </p:blipFill>
        <p:spPr>
          <a:xfrm rot="10800000">
            <a:off x="7373454" y="3522660"/>
            <a:ext cx="3538330" cy="2992572"/>
          </a:xfrm>
          <a:prstGeom prst="rect">
            <a:avLst/>
          </a:prstGeom>
        </p:spPr>
      </p:pic>
      <p:pic>
        <p:nvPicPr>
          <p:cNvPr id="7" name="Picture 6" descr="A screenshot of text&#10;&#10;Description generated with very high confidence">
            <a:extLst>
              <a:ext uri="{FF2B5EF4-FFF2-40B4-BE49-F238E27FC236}">
                <a16:creationId xmlns:a16="http://schemas.microsoft.com/office/drawing/2014/main" id="{2D006941-AFF6-4809-9A9B-8AAFA7432FA4}"/>
              </a:ext>
            </a:extLst>
          </p:cNvPr>
          <p:cNvPicPr>
            <a:picLocks noChangeAspect="1"/>
          </p:cNvPicPr>
          <p:nvPr/>
        </p:nvPicPr>
        <p:blipFill>
          <a:blip r:embed="rId3"/>
          <a:stretch>
            <a:fillRect/>
          </a:stretch>
        </p:blipFill>
        <p:spPr>
          <a:xfrm>
            <a:off x="3462306" y="567032"/>
            <a:ext cx="3262394" cy="4193309"/>
          </a:xfrm>
          <a:prstGeom prst="rect">
            <a:avLst/>
          </a:prstGeom>
        </p:spPr>
      </p:pic>
      <p:pic>
        <p:nvPicPr>
          <p:cNvPr id="11" name="Picture 10" descr="A close up of a map&#10;&#10;Description generated with high confidence">
            <a:extLst>
              <a:ext uri="{FF2B5EF4-FFF2-40B4-BE49-F238E27FC236}">
                <a16:creationId xmlns:a16="http://schemas.microsoft.com/office/drawing/2014/main" id="{B413E9F6-915E-4420-8A08-EB6483671E7D}"/>
              </a:ext>
            </a:extLst>
          </p:cNvPr>
          <p:cNvPicPr>
            <a:picLocks noChangeAspect="1"/>
          </p:cNvPicPr>
          <p:nvPr/>
        </p:nvPicPr>
        <p:blipFill>
          <a:blip r:embed="rId4"/>
          <a:stretch>
            <a:fillRect/>
          </a:stretch>
        </p:blipFill>
        <p:spPr>
          <a:xfrm>
            <a:off x="405985" y="567032"/>
            <a:ext cx="2924175" cy="3476625"/>
          </a:xfrm>
          <a:prstGeom prst="rect">
            <a:avLst/>
          </a:prstGeom>
        </p:spPr>
      </p:pic>
      <p:sp>
        <p:nvSpPr>
          <p:cNvPr id="4" name="TextBox 3">
            <a:extLst>
              <a:ext uri="{FF2B5EF4-FFF2-40B4-BE49-F238E27FC236}">
                <a16:creationId xmlns:a16="http://schemas.microsoft.com/office/drawing/2014/main" id="{0D0A0D81-3461-4BBF-AEC3-298088BC1E38}"/>
              </a:ext>
            </a:extLst>
          </p:cNvPr>
          <p:cNvSpPr txBox="1"/>
          <p:nvPr/>
        </p:nvSpPr>
        <p:spPr>
          <a:xfrm>
            <a:off x="474242" y="4760341"/>
            <a:ext cx="7702349" cy="923330"/>
          </a:xfrm>
          <a:prstGeom prst="rect">
            <a:avLst/>
          </a:prstGeom>
          <a:noFill/>
        </p:spPr>
        <p:txBody>
          <a:bodyPr wrap="square" rtlCol="0">
            <a:spAutoFit/>
          </a:bodyPr>
          <a:lstStyle/>
          <a:p>
            <a:r>
              <a:rPr lang="en-GB" sz="5400" b="1" dirty="0">
                <a:solidFill>
                  <a:schemeClr val="bg1"/>
                </a:solidFill>
              </a:rPr>
              <a:t>1993                       2018         </a:t>
            </a:r>
          </a:p>
        </p:txBody>
      </p:sp>
      <p:cxnSp>
        <p:nvCxnSpPr>
          <p:cNvPr id="3" name="Straight Arrow Connector 2">
            <a:extLst>
              <a:ext uri="{FF2B5EF4-FFF2-40B4-BE49-F238E27FC236}">
                <a16:creationId xmlns:a16="http://schemas.microsoft.com/office/drawing/2014/main" id="{0D2B26F5-B437-4039-A6AD-AF742F41299C}"/>
              </a:ext>
            </a:extLst>
          </p:cNvPr>
          <p:cNvCxnSpPr/>
          <p:nvPr/>
        </p:nvCxnSpPr>
        <p:spPr>
          <a:xfrm>
            <a:off x="2345635" y="5168348"/>
            <a:ext cx="3962400" cy="0"/>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1777610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0A0D81-3461-4BBF-AEC3-298088BC1E38}"/>
              </a:ext>
            </a:extLst>
          </p:cNvPr>
          <p:cNvSpPr txBox="1"/>
          <p:nvPr/>
        </p:nvSpPr>
        <p:spPr>
          <a:xfrm>
            <a:off x="394729" y="4498731"/>
            <a:ext cx="5486400" cy="523220"/>
          </a:xfrm>
          <a:prstGeom prst="rect">
            <a:avLst/>
          </a:prstGeom>
          <a:noFill/>
        </p:spPr>
        <p:txBody>
          <a:bodyPr wrap="square" rtlCol="0">
            <a:spAutoFit/>
          </a:bodyPr>
          <a:lstStyle/>
          <a:p>
            <a:r>
              <a:rPr lang="en-GB" sz="2800" b="1" dirty="0"/>
              <a:t>THE TEST</a:t>
            </a:r>
          </a:p>
        </p:txBody>
      </p:sp>
      <p:pic>
        <p:nvPicPr>
          <p:cNvPr id="6" name="Picture 5" descr="A close up of a device&#10;&#10;Description generated with high confidence">
            <a:extLst>
              <a:ext uri="{FF2B5EF4-FFF2-40B4-BE49-F238E27FC236}">
                <a16:creationId xmlns:a16="http://schemas.microsoft.com/office/drawing/2014/main" id="{B9840FCC-4628-4979-B3C1-2BCF7931FBB0}"/>
              </a:ext>
            </a:extLst>
          </p:cNvPr>
          <p:cNvPicPr>
            <a:picLocks noChangeAspect="1"/>
          </p:cNvPicPr>
          <p:nvPr/>
        </p:nvPicPr>
        <p:blipFill>
          <a:blip r:embed="rId2"/>
          <a:stretch>
            <a:fillRect/>
          </a:stretch>
        </p:blipFill>
        <p:spPr>
          <a:xfrm>
            <a:off x="6851374" y="530087"/>
            <a:ext cx="3538331" cy="2992573"/>
          </a:xfrm>
          <a:prstGeom prst="rect">
            <a:avLst/>
          </a:prstGeom>
        </p:spPr>
      </p:pic>
      <p:pic>
        <p:nvPicPr>
          <p:cNvPr id="8" name="Picture 7" descr="A close up of a device&#10;&#10;Description generated with high confidence">
            <a:extLst>
              <a:ext uri="{FF2B5EF4-FFF2-40B4-BE49-F238E27FC236}">
                <a16:creationId xmlns:a16="http://schemas.microsoft.com/office/drawing/2014/main" id="{6AA1FE69-5A61-43C5-BA10-E0D254C562E6}"/>
              </a:ext>
            </a:extLst>
          </p:cNvPr>
          <p:cNvPicPr>
            <a:picLocks noChangeAspect="1"/>
          </p:cNvPicPr>
          <p:nvPr/>
        </p:nvPicPr>
        <p:blipFill>
          <a:blip r:embed="rId2"/>
          <a:stretch>
            <a:fillRect/>
          </a:stretch>
        </p:blipFill>
        <p:spPr>
          <a:xfrm rot="10800000">
            <a:off x="7373454" y="3522660"/>
            <a:ext cx="3538330" cy="2992572"/>
          </a:xfrm>
          <a:prstGeom prst="rect">
            <a:avLst/>
          </a:prstGeom>
        </p:spPr>
      </p:pic>
      <p:pic>
        <p:nvPicPr>
          <p:cNvPr id="7" name="Picture 6" descr="A screenshot of text&#10;&#10;Description generated with very high confidence">
            <a:extLst>
              <a:ext uri="{FF2B5EF4-FFF2-40B4-BE49-F238E27FC236}">
                <a16:creationId xmlns:a16="http://schemas.microsoft.com/office/drawing/2014/main" id="{2D006941-AFF6-4809-9A9B-8AAFA7432FA4}"/>
              </a:ext>
            </a:extLst>
          </p:cNvPr>
          <p:cNvPicPr>
            <a:picLocks noChangeAspect="1"/>
          </p:cNvPicPr>
          <p:nvPr/>
        </p:nvPicPr>
        <p:blipFill>
          <a:blip r:embed="rId3"/>
          <a:stretch>
            <a:fillRect/>
          </a:stretch>
        </p:blipFill>
        <p:spPr>
          <a:xfrm>
            <a:off x="3462306" y="567032"/>
            <a:ext cx="3262394" cy="4193309"/>
          </a:xfrm>
          <a:prstGeom prst="rect">
            <a:avLst/>
          </a:prstGeom>
        </p:spPr>
      </p:pic>
      <p:pic>
        <p:nvPicPr>
          <p:cNvPr id="11" name="Picture 10" descr="A close up of a map&#10;&#10;Description generated with high confidence">
            <a:extLst>
              <a:ext uri="{FF2B5EF4-FFF2-40B4-BE49-F238E27FC236}">
                <a16:creationId xmlns:a16="http://schemas.microsoft.com/office/drawing/2014/main" id="{B413E9F6-915E-4420-8A08-EB6483671E7D}"/>
              </a:ext>
            </a:extLst>
          </p:cNvPr>
          <p:cNvPicPr>
            <a:picLocks noChangeAspect="1"/>
          </p:cNvPicPr>
          <p:nvPr/>
        </p:nvPicPr>
        <p:blipFill>
          <a:blip r:embed="rId4"/>
          <a:stretch>
            <a:fillRect/>
          </a:stretch>
        </p:blipFill>
        <p:spPr>
          <a:xfrm>
            <a:off x="405985" y="567032"/>
            <a:ext cx="2924175" cy="3476625"/>
          </a:xfrm>
          <a:prstGeom prst="rect">
            <a:avLst/>
          </a:prstGeom>
        </p:spPr>
      </p:pic>
      <p:sp>
        <p:nvSpPr>
          <p:cNvPr id="2" name="TextBox 1">
            <a:extLst>
              <a:ext uri="{FF2B5EF4-FFF2-40B4-BE49-F238E27FC236}">
                <a16:creationId xmlns:a16="http://schemas.microsoft.com/office/drawing/2014/main" id="{A6EB0FF9-67C3-4C54-92B6-E59E090B36AC}"/>
              </a:ext>
            </a:extLst>
          </p:cNvPr>
          <p:cNvSpPr txBox="1"/>
          <p:nvPr/>
        </p:nvSpPr>
        <p:spPr>
          <a:xfrm>
            <a:off x="394729" y="5215415"/>
            <a:ext cx="5881380" cy="1200329"/>
          </a:xfrm>
          <a:prstGeom prst="rect">
            <a:avLst/>
          </a:prstGeom>
          <a:noFill/>
        </p:spPr>
        <p:txBody>
          <a:bodyPr wrap="square" rtlCol="0">
            <a:spAutoFit/>
          </a:bodyPr>
          <a:lstStyle/>
          <a:p>
            <a:r>
              <a:rPr lang="en-GB" b="1" dirty="0"/>
              <a:t>DO MAX WEBER’S, DENNIS GILBERT’S AND JOSEPH KAHL’S 1993 THEORIES TRULY REFLECT THE WIDENING  GAP BETWEEN THE MOST DIVERSE POVERTY AND EXTREME WEALTH OF THE 21</a:t>
            </a:r>
            <a:r>
              <a:rPr lang="en-GB" b="1" baseline="30000" dirty="0"/>
              <a:t>ST</a:t>
            </a:r>
            <a:r>
              <a:rPr lang="en-GB" b="1" dirty="0"/>
              <a:t> CENTURY</a:t>
            </a:r>
          </a:p>
        </p:txBody>
      </p:sp>
    </p:spTree>
    <p:extLst>
      <p:ext uri="{BB962C8B-B14F-4D97-AF65-F5344CB8AC3E}">
        <p14:creationId xmlns:p14="http://schemas.microsoft.com/office/powerpoint/2010/main" val="19137777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6D6A1C-3910-4318-BE8D-48929E5AE3AD}"/>
              </a:ext>
            </a:extLst>
          </p:cNvPr>
          <p:cNvPicPr>
            <a:picLocks noChangeAspect="1"/>
          </p:cNvPicPr>
          <p:nvPr/>
        </p:nvPicPr>
        <p:blipFill>
          <a:blip r:embed="rId2"/>
          <a:stretch>
            <a:fillRect/>
          </a:stretch>
        </p:blipFill>
        <p:spPr>
          <a:xfrm>
            <a:off x="688699" y="595934"/>
            <a:ext cx="5619750" cy="3333750"/>
          </a:xfrm>
          <a:prstGeom prst="rect">
            <a:avLst/>
          </a:prstGeom>
        </p:spPr>
      </p:pic>
      <p:pic>
        <p:nvPicPr>
          <p:cNvPr id="3" name="Picture 2">
            <a:extLst>
              <a:ext uri="{FF2B5EF4-FFF2-40B4-BE49-F238E27FC236}">
                <a16:creationId xmlns:a16="http://schemas.microsoft.com/office/drawing/2014/main" id="{DB9F6D98-086A-4D96-B96D-8C273BF9F6FC}"/>
              </a:ext>
            </a:extLst>
          </p:cNvPr>
          <p:cNvPicPr>
            <a:picLocks noChangeAspect="1"/>
          </p:cNvPicPr>
          <p:nvPr/>
        </p:nvPicPr>
        <p:blipFill>
          <a:blip r:embed="rId3"/>
          <a:stretch>
            <a:fillRect/>
          </a:stretch>
        </p:blipFill>
        <p:spPr>
          <a:xfrm>
            <a:off x="6614777" y="595934"/>
            <a:ext cx="3538936" cy="5380383"/>
          </a:xfrm>
          <a:prstGeom prst="rect">
            <a:avLst/>
          </a:prstGeom>
        </p:spPr>
      </p:pic>
      <p:sp>
        <p:nvSpPr>
          <p:cNvPr id="4" name="TextBox 3">
            <a:extLst>
              <a:ext uri="{FF2B5EF4-FFF2-40B4-BE49-F238E27FC236}">
                <a16:creationId xmlns:a16="http://schemas.microsoft.com/office/drawing/2014/main" id="{71BD9191-4232-4240-92A7-C03A39A6B177}"/>
              </a:ext>
            </a:extLst>
          </p:cNvPr>
          <p:cNvSpPr txBox="1"/>
          <p:nvPr/>
        </p:nvSpPr>
        <p:spPr>
          <a:xfrm>
            <a:off x="476250" y="4088710"/>
            <a:ext cx="5619750" cy="1200329"/>
          </a:xfrm>
          <a:prstGeom prst="rect">
            <a:avLst/>
          </a:prstGeom>
          <a:noFill/>
        </p:spPr>
        <p:txBody>
          <a:bodyPr wrap="square" rtlCol="0">
            <a:spAutoFit/>
          </a:bodyPr>
          <a:lstStyle/>
          <a:p>
            <a:r>
              <a:rPr lang="en-GB" b="1" dirty="0"/>
              <a:t>Taking into consideration that women in society generally are less down the equal pay scale and receive less benefit than their male counterpart the gap is wider for women than men.</a:t>
            </a:r>
          </a:p>
        </p:txBody>
      </p:sp>
    </p:spTree>
    <p:extLst>
      <p:ext uri="{BB962C8B-B14F-4D97-AF65-F5344CB8AC3E}">
        <p14:creationId xmlns:p14="http://schemas.microsoft.com/office/powerpoint/2010/main" val="21986961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6D6A1C-3910-4318-BE8D-48929E5AE3AD}"/>
              </a:ext>
            </a:extLst>
          </p:cNvPr>
          <p:cNvPicPr>
            <a:picLocks noChangeAspect="1"/>
          </p:cNvPicPr>
          <p:nvPr/>
        </p:nvPicPr>
        <p:blipFill>
          <a:blip r:embed="rId2"/>
          <a:stretch>
            <a:fillRect/>
          </a:stretch>
        </p:blipFill>
        <p:spPr>
          <a:xfrm>
            <a:off x="688699" y="595934"/>
            <a:ext cx="5619750" cy="3333750"/>
          </a:xfrm>
          <a:prstGeom prst="rect">
            <a:avLst/>
          </a:prstGeom>
        </p:spPr>
      </p:pic>
      <p:pic>
        <p:nvPicPr>
          <p:cNvPr id="3" name="Picture 2">
            <a:extLst>
              <a:ext uri="{FF2B5EF4-FFF2-40B4-BE49-F238E27FC236}">
                <a16:creationId xmlns:a16="http://schemas.microsoft.com/office/drawing/2014/main" id="{DB9F6D98-086A-4D96-B96D-8C273BF9F6FC}"/>
              </a:ext>
            </a:extLst>
          </p:cNvPr>
          <p:cNvPicPr>
            <a:picLocks noChangeAspect="1"/>
          </p:cNvPicPr>
          <p:nvPr/>
        </p:nvPicPr>
        <p:blipFill>
          <a:blip r:embed="rId3"/>
          <a:stretch>
            <a:fillRect/>
          </a:stretch>
        </p:blipFill>
        <p:spPr>
          <a:xfrm>
            <a:off x="6614777" y="595934"/>
            <a:ext cx="3538936" cy="5380383"/>
          </a:xfrm>
          <a:prstGeom prst="rect">
            <a:avLst/>
          </a:prstGeom>
        </p:spPr>
      </p:pic>
      <p:sp>
        <p:nvSpPr>
          <p:cNvPr id="4" name="TextBox 3">
            <a:extLst>
              <a:ext uri="{FF2B5EF4-FFF2-40B4-BE49-F238E27FC236}">
                <a16:creationId xmlns:a16="http://schemas.microsoft.com/office/drawing/2014/main" id="{71BD9191-4232-4240-92A7-C03A39A6B177}"/>
              </a:ext>
            </a:extLst>
          </p:cNvPr>
          <p:cNvSpPr txBox="1"/>
          <p:nvPr/>
        </p:nvSpPr>
        <p:spPr>
          <a:xfrm>
            <a:off x="476250" y="4088710"/>
            <a:ext cx="5619750" cy="2585323"/>
          </a:xfrm>
          <a:prstGeom prst="rect">
            <a:avLst/>
          </a:prstGeom>
          <a:noFill/>
        </p:spPr>
        <p:txBody>
          <a:bodyPr wrap="square" rtlCol="0">
            <a:spAutoFit/>
          </a:bodyPr>
          <a:lstStyle/>
          <a:p>
            <a:r>
              <a:rPr lang="en-GB" b="1" dirty="0"/>
              <a:t>Report commissioned by the Pensions Secretary in 2016 focused on the 2011 Act only, revealed  out of 416,000 women, </a:t>
            </a:r>
          </a:p>
          <a:p>
            <a:r>
              <a:rPr lang="en-GB" b="1" dirty="0"/>
              <a:t>80,000 lost up to £8,000 because of changes, 48,000 missing out on as much as £12,000 while they waited for their new state pension age. This figure does not take into account the Acts of 1995 and 2007 which stripped the women of thousands more.</a:t>
            </a:r>
          </a:p>
        </p:txBody>
      </p:sp>
    </p:spTree>
    <p:extLst>
      <p:ext uri="{BB962C8B-B14F-4D97-AF65-F5344CB8AC3E}">
        <p14:creationId xmlns:p14="http://schemas.microsoft.com/office/powerpoint/2010/main" val="33668357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77BD-2BB7-4320-B5AD-789DAF702EBE}"/>
              </a:ext>
            </a:extLst>
          </p:cNvPr>
          <p:cNvSpPr>
            <a:spLocks noGrp="1"/>
          </p:cNvSpPr>
          <p:nvPr>
            <p:ph type="ctrTitle"/>
          </p:nvPr>
        </p:nvSpPr>
        <p:spPr/>
        <p:txBody>
          <a:bodyPr/>
          <a:lstStyle/>
          <a:p>
            <a:r>
              <a:rPr lang="en-GB" dirty="0"/>
              <a:t>references</a:t>
            </a:r>
          </a:p>
        </p:txBody>
      </p:sp>
      <p:sp>
        <p:nvSpPr>
          <p:cNvPr id="3" name="Subtitle 2">
            <a:extLst>
              <a:ext uri="{FF2B5EF4-FFF2-40B4-BE49-F238E27FC236}">
                <a16:creationId xmlns:a16="http://schemas.microsoft.com/office/drawing/2014/main" id="{F6E151E3-1DA6-472C-913B-F22E6B149096}"/>
              </a:ext>
            </a:extLst>
          </p:cNvPr>
          <p:cNvSpPr>
            <a:spLocks noGrp="1"/>
          </p:cNvSpPr>
          <p:nvPr>
            <p:ph type="subTitle" idx="1"/>
          </p:nvPr>
        </p:nvSpPr>
        <p:spPr>
          <a:xfrm>
            <a:off x="684212" y="3843867"/>
            <a:ext cx="9506710" cy="1947333"/>
          </a:xfrm>
        </p:spPr>
        <p:txBody>
          <a:bodyPr>
            <a:normAutofit lnSpcReduction="10000"/>
          </a:bodyPr>
          <a:lstStyle/>
          <a:p>
            <a:r>
              <a:rPr lang="en-GB" dirty="0">
                <a:solidFill>
                  <a:schemeClr val="bg1"/>
                </a:solidFill>
              </a:rPr>
              <a:t>Social Stratificatrionhttp://player.slideplayer.com/35/10525781/#</a:t>
            </a:r>
          </a:p>
          <a:p>
            <a:r>
              <a:rPr lang="en-GB" dirty="0">
                <a:hlinkClick r:id="rId2"/>
              </a:rPr>
              <a:t>https://www.theguardian.com/society/2017/dec/22/this-is-their-bedroom-counting-rough-sleepers-england-homeless-hotspots#img-1</a:t>
            </a:r>
            <a:endParaRPr lang="en-GB" dirty="0"/>
          </a:p>
          <a:p>
            <a:r>
              <a:rPr lang="en-GB" dirty="0">
                <a:solidFill>
                  <a:schemeClr val="bg1"/>
                </a:solidFill>
              </a:rPr>
              <a:t>https://www.compactlaw.co.uk/free-legal-information/public-housing/human-rights-act-1998.html</a:t>
            </a:r>
          </a:p>
          <a:p>
            <a:endParaRPr lang="en-GB" dirty="0"/>
          </a:p>
          <a:p>
            <a:endParaRPr lang="en-GB" dirty="0"/>
          </a:p>
        </p:txBody>
      </p:sp>
    </p:spTree>
    <p:extLst>
      <p:ext uri="{BB962C8B-B14F-4D97-AF65-F5344CB8AC3E}">
        <p14:creationId xmlns:p14="http://schemas.microsoft.com/office/powerpoint/2010/main" val="73808320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3334</TotalTime>
  <Words>581</Words>
  <Application>Microsoft Office PowerPoint</Application>
  <PresentationFormat>Widescreen</PresentationFormat>
  <Paragraphs>80</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Century Gothic</vt:lpstr>
      <vt:lpstr>Wingdings 3</vt:lpstr>
      <vt:lpstr>Slice</vt:lpstr>
      <vt:lpstr>PowerPoint Presentation</vt:lpstr>
      <vt:lpstr>MIND THE GAP!</vt:lpstr>
      <vt:lpstr>MIND THE GAP!</vt:lpstr>
      <vt:lpstr>MIND THE GAP!</vt:lpstr>
      <vt:lpstr>THE TEST!</vt:lpstr>
      <vt:lpstr>THE TEST!</vt:lpstr>
      <vt:lpstr>MIND THE GAP!</vt:lpstr>
      <vt:lpstr>MIND THE GAP!</vt:lpstr>
      <vt:lpstr>MIND THE GAP!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Meirion Bowen (1503199)</dc:creator>
  <cp:lastModifiedBy>Meirion Bowen (1503199)</cp:lastModifiedBy>
  <cp:revision>62</cp:revision>
  <cp:lastPrinted>2018-01-08T12:37:39Z</cp:lastPrinted>
  <dcterms:created xsi:type="dcterms:W3CDTF">2018-01-04T11:49:18Z</dcterms:created>
  <dcterms:modified xsi:type="dcterms:W3CDTF">2018-01-08T14:47:49Z</dcterms:modified>
</cp:coreProperties>
</file>