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5" r:id="rId7"/>
    <p:sldId id="258"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31" autoAdjust="0"/>
    <p:restoredTop sz="94660"/>
  </p:normalViewPr>
  <p:slideViewPr>
    <p:cSldViewPr snapToGrid="0">
      <p:cViewPr varScale="1">
        <p:scale>
          <a:sx n="65" d="100"/>
          <a:sy n="65" d="100"/>
        </p:scale>
        <p:origin x="80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796725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2404668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1126893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0AD189-789C-4985-B477-24C5AEA7EBAC}"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3358828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0AD189-789C-4985-B477-24C5AEA7EBAC}" type="datetimeFigureOut">
              <a:rPr lang="en-GB" smtClean="0"/>
              <a:t>15/07/2026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80587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0AD189-789C-4985-B477-24C5AEA7EBAC}" type="datetimeFigureOut">
              <a:rPr lang="en-GB" smtClean="0"/>
              <a:t>15/07/2026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62934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0AD189-789C-4985-B477-24C5AEA7EBAC}" type="datetimeFigureOut">
              <a:rPr lang="en-GB" smtClean="0"/>
              <a:t>15/07/2026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60245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0AD189-789C-4985-B477-24C5AEA7EBAC}"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4062515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0AD189-789C-4985-B477-24C5AEA7EBAC}"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3042251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2707078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78323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3047174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5703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222850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3853222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0AD189-789C-4985-B477-24C5AEA7EBAC}"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2E43E-0F33-40BE-B95B-F829822C0385}" type="slidenum">
              <a:rPr lang="en-GB" smtClean="0"/>
              <a:t>‹#›</a:t>
            </a:fld>
            <a:endParaRPr lang="en-GB"/>
          </a:p>
        </p:txBody>
      </p:sp>
    </p:spTree>
    <p:extLst>
      <p:ext uri="{BB962C8B-B14F-4D97-AF65-F5344CB8AC3E}">
        <p14:creationId xmlns:p14="http://schemas.microsoft.com/office/powerpoint/2010/main" val="2102231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D0AD189-789C-4985-B477-24C5AEA7EBAC}" type="datetimeFigureOut">
              <a:rPr lang="en-GB" smtClean="0"/>
              <a:t>15/07/2026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C2E43E-0F33-40BE-B95B-F829822C0385}" type="slidenum">
              <a:rPr lang="en-GB" smtClean="0"/>
              <a:t>‹#›</a:t>
            </a:fld>
            <a:endParaRPr lang="en-GB"/>
          </a:p>
        </p:txBody>
      </p:sp>
    </p:spTree>
    <p:extLst>
      <p:ext uri="{BB962C8B-B14F-4D97-AF65-F5344CB8AC3E}">
        <p14:creationId xmlns:p14="http://schemas.microsoft.com/office/powerpoint/2010/main" val="19591079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5071-644E-4093-893B-641CA8F5B376}"/>
              </a:ext>
            </a:extLst>
          </p:cNvPr>
          <p:cNvSpPr>
            <a:spLocks noGrp="1"/>
          </p:cNvSpPr>
          <p:nvPr>
            <p:ph type="ctrTitle"/>
          </p:nvPr>
        </p:nvSpPr>
        <p:spPr/>
        <p:txBody>
          <a:bodyPr/>
          <a:lstStyle/>
          <a:p>
            <a:r>
              <a:rPr lang="en-GB" dirty="0"/>
              <a:t>   Empowering older people </a:t>
            </a:r>
          </a:p>
        </p:txBody>
      </p:sp>
      <p:sp>
        <p:nvSpPr>
          <p:cNvPr id="3" name="Subtitle 2">
            <a:extLst>
              <a:ext uri="{FF2B5EF4-FFF2-40B4-BE49-F238E27FC236}">
                <a16:creationId xmlns:a16="http://schemas.microsoft.com/office/drawing/2014/main" id="{B3F94C08-ABEA-468C-B5F6-9B7945E85241}"/>
              </a:ext>
            </a:extLst>
          </p:cNvPr>
          <p:cNvSpPr>
            <a:spLocks noGrp="1"/>
          </p:cNvSpPr>
          <p:nvPr>
            <p:ph type="subTitle" idx="1"/>
          </p:nvPr>
        </p:nvSpPr>
        <p:spPr/>
        <p:txBody>
          <a:bodyPr>
            <a:normAutofit lnSpcReduction="10000"/>
          </a:bodyPr>
          <a:lstStyle/>
          <a:p>
            <a:r>
              <a:rPr lang="en-GB" dirty="0"/>
              <a:t>Charlene </a:t>
            </a:r>
            <a:r>
              <a:rPr lang="en-GB" dirty="0" err="1"/>
              <a:t>Ilangala</a:t>
            </a:r>
            <a:endParaRPr lang="en-GB" dirty="0"/>
          </a:p>
          <a:p>
            <a:r>
              <a:rPr lang="en-GB" dirty="0"/>
              <a:t>Student number:2134122</a:t>
            </a:r>
          </a:p>
          <a:p>
            <a:r>
              <a:rPr lang="en-GB" dirty="0"/>
              <a:t>Module code:</a:t>
            </a:r>
          </a:p>
        </p:txBody>
      </p:sp>
    </p:spTree>
    <p:extLst>
      <p:ext uri="{BB962C8B-B14F-4D97-AF65-F5344CB8AC3E}">
        <p14:creationId xmlns:p14="http://schemas.microsoft.com/office/powerpoint/2010/main" val="1170340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6139C-0267-47EC-A63B-4A0112FDA2E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069F39E-ADAD-48FD-A344-4F70828C7805}"/>
              </a:ext>
            </a:extLst>
          </p:cNvPr>
          <p:cNvSpPr>
            <a:spLocks noGrp="1"/>
          </p:cNvSpPr>
          <p:nvPr>
            <p:ph sz="half" idx="1"/>
          </p:nvPr>
        </p:nvSpPr>
        <p:spPr/>
        <p:txBody>
          <a:bodyPr/>
          <a:lstStyle/>
          <a:p>
            <a:pPr marL="0" indent="0">
              <a:buNone/>
            </a:pPr>
            <a:r>
              <a:rPr lang="en-GB" sz="2000" dirty="0">
                <a:latin typeface="Arial" panose="020B0604020202020204" pitchFamily="34" charset="0"/>
                <a:cs typeface="Arial" panose="020B0604020202020204" pitchFamily="34" charset="0"/>
              </a:rPr>
              <a:t>Enabling older adults to engage in society, keep their independence, make educated decisions and have equal access to opportunities regardless of their age is known as empowerment. It lowers health disparities, enhances quality of life and encourages healthy ageing</a:t>
            </a:r>
            <a:r>
              <a:rPr lang="en-GB" sz="1600" dirty="0"/>
              <a:t>.</a:t>
            </a:r>
            <a:endParaRPr lang="en-GB" dirty="0"/>
          </a:p>
        </p:txBody>
      </p:sp>
      <p:pic>
        <p:nvPicPr>
          <p:cNvPr id="1026" name="Picture 2" descr="https://api.deepai.org/job-view-file/a6918bd3-3a03-4162-9eef-6cefdb112177/outputs/output.jpg">
            <a:extLst>
              <a:ext uri="{FF2B5EF4-FFF2-40B4-BE49-F238E27FC236}">
                <a16:creationId xmlns:a16="http://schemas.microsoft.com/office/drawing/2014/main" id="{49613F32-14AA-4982-B605-487886FDA21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1690687"/>
            <a:ext cx="5181600" cy="4096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050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0C19-DBA9-EC7D-798E-275B27152FCF}"/>
              </a:ext>
            </a:extLst>
          </p:cNvPr>
          <p:cNvSpPr>
            <a:spLocks noGrp="1"/>
          </p:cNvSpPr>
          <p:nvPr>
            <p:ph type="title"/>
          </p:nvPr>
        </p:nvSpPr>
        <p:spPr/>
        <p:txBody>
          <a:bodyPr/>
          <a:lstStyle/>
          <a:p>
            <a:r>
              <a:rPr kumimoji="0" lang="en-US" altLang="en-US" sz="3600" b="0" i="0" u="none" strike="noStrike" cap="none" normalizeH="0" baseline="0" dirty="0">
                <a:ln>
                  <a:noFill/>
                </a:ln>
                <a:solidFill>
                  <a:srgbClr val="212121"/>
                </a:solidFill>
                <a:effectLst/>
                <a:latin typeface="Aptos" panose="020B0004020202020204" pitchFamily="34" charset="0"/>
              </a:rPr>
              <a:t>Critical Evaluation of Care and Needs</a:t>
            </a:r>
            <a:endParaRPr lang="en-GB" dirty="0"/>
          </a:p>
        </p:txBody>
      </p:sp>
      <p:sp>
        <p:nvSpPr>
          <p:cNvPr id="3" name="Text Placeholder 2">
            <a:extLst>
              <a:ext uri="{FF2B5EF4-FFF2-40B4-BE49-F238E27FC236}">
                <a16:creationId xmlns:a16="http://schemas.microsoft.com/office/drawing/2014/main" id="{0E1F12FC-A6ED-F7B8-0674-5DF7917C57F2}"/>
              </a:ext>
            </a:extLst>
          </p:cNvPr>
          <p:cNvSpPr>
            <a:spLocks noGrp="1"/>
          </p:cNvSpPr>
          <p:nvPr>
            <p:ph type="body" idx="1"/>
          </p:nvPr>
        </p:nvSpPr>
        <p:spPr/>
        <p:txBody>
          <a:bodyPr/>
          <a:lstStyle/>
          <a:p>
            <a:r>
              <a:rPr lang="en-GB" dirty="0"/>
              <a:t>needs</a:t>
            </a:r>
          </a:p>
        </p:txBody>
      </p:sp>
      <p:sp>
        <p:nvSpPr>
          <p:cNvPr id="4" name="Content Placeholder 3">
            <a:extLst>
              <a:ext uri="{FF2B5EF4-FFF2-40B4-BE49-F238E27FC236}">
                <a16:creationId xmlns:a16="http://schemas.microsoft.com/office/drawing/2014/main" id="{01FAA6F8-FB95-D810-EF83-1626FCEFCB99}"/>
              </a:ext>
            </a:extLst>
          </p:cNvPr>
          <p:cNvSpPr>
            <a:spLocks noGrp="1"/>
          </p:cNvSpPr>
          <p:nvPr>
            <p:ph sz="half" idx="2"/>
          </p:nvPr>
        </p:nvSpPr>
        <p:spPr/>
        <p:txBody>
          <a:bodyPr>
            <a:normAutofit fontScale="85000" lnSpcReduction="20000"/>
          </a:bodyPr>
          <a:lstStyle/>
          <a:p>
            <a:r>
              <a:rPr lang="en-GB" dirty="0">
                <a:latin typeface="Aptos" panose="020B0004020202020204" pitchFamily="34" charset="0"/>
                <a:cs typeface="Arial" panose="020B0604020202020204" pitchFamily="34" charset="0"/>
              </a:rPr>
              <a:t>Numerous chronic illnesses, frailty, decreased mobility, sensory impairments, and cognitive decline are common in older persons. They require the following care:</a:t>
            </a:r>
          </a:p>
          <a:p>
            <a:r>
              <a:rPr lang="en-GB" dirty="0">
                <a:latin typeface="Aptos" panose="020B0004020202020204" pitchFamily="34" charset="0"/>
                <a:cs typeface="Arial" panose="020B0604020202020204" pitchFamily="34" charset="0"/>
              </a:rPr>
              <a:t>Physical health care (nutrition, medication, chronic illness)</a:t>
            </a:r>
          </a:p>
          <a:p>
            <a:r>
              <a:rPr lang="en-GB" dirty="0">
                <a:latin typeface="Aptos" panose="020B0004020202020204" pitchFamily="34" charset="0"/>
                <a:cs typeface="Arial" panose="020B0604020202020204" pitchFamily="34" charset="0"/>
              </a:rPr>
              <a:t>Support for mental health issues (depression, dementia, anxiety)</a:t>
            </a:r>
          </a:p>
          <a:p>
            <a:r>
              <a:rPr lang="en-GB" dirty="0">
                <a:latin typeface="Aptos" panose="020B0004020202020204" pitchFamily="34" charset="0"/>
                <a:cs typeface="Arial" panose="020B0604020202020204" pitchFamily="34" charset="0"/>
              </a:rPr>
              <a:t>Social interaction to lessen isolation and loneliness</a:t>
            </a:r>
          </a:p>
          <a:p>
            <a:r>
              <a:rPr lang="en-GB" dirty="0">
                <a:latin typeface="Aptos" panose="020B0004020202020204" pitchFamily="34" charset="0"/>
                <a:cs typeface="Arial" panose="020B0604020202020204" pitchFamily="34" charset="0"/>
              </a:rPr>
              <a:t>Adaptations to the environment and safe dwelling</a:t>
            </a:r>
          </a:p>
          <a:p>
            <a:r>
              <a:rPr lang="en-GB" dirty="0">
                <a:latin typeface="Aptos" panose="020B0004020202020204" pitchFamily="34" charset="0"/>
                <a:cs typeface="Arial" panose="020B0604020202020204" pitchFamily="34" charset="0"/>
              </a:rPr>
              <a:t>Healthcare and community service accessibility</a:t>
            </a:r>
          </a:p>
          <a:p>
            <a:endParaRPr lang="en-GB" dirty="0"/>
          </a:p>
        </p:txBody>
      </p:sp>
      <p:sp>
        <p:nvSpPr>
          <p:cNvPr id="5" name="Text Placeholder 4">
            <a:extLst>
              <a:ext uri="{FF2B5EF4-FFF2-40B4-BE49-F238E27FC236}">
                <a16:creationId xmlns:a16="http://schemas.microsoft.com/office/drawing/2014/main" id="{D2D1DC14-8BE7-6C43-E4B1-7FE119670EB7}"/>
              </a:ext>
            </a:extLst>
          </p:cNvPr>
          <p:cNvSpPr>
            <a:spLocks noGrp="1"/>
          </p:cNvSpPr>
          <p:nvPr>
            <p:ph type="body" sz="quarter" idx="3"/>
          </p:nvPr>
        </p:nvSpPr>
        <p:spPr/>
        <p:txBody>
          <a:bodyPr/>
          <a:lstStyle/>
          <a:p>
            <a:r>
              <a:rPr lang="en-GB" dirty="0"/>
              <a:t>Critical evaluation </a:t>
            </a:r>
          </a:p>
        </p:txBody>
      </p:sp>
      <p:sp>
        <p:nvSpPr>
          <p:cNvPr id="6" name="Content Placeholder 5">
            <a:extLst>
              <a:ext uri="{FF2B5EF4-FFF2-40B4-BE49-F238E27FC236}">
                <a16:creationId xmlns:a16="http://schemas.microsoft.com/office/drawing/2014/main" id="{860487CA-0E00-F26E-FA6C-85CDA1DD2FB6}"/>
              </a:ext>
            </a:extLst>
          </p:cNvPr>
          <p:cNvSpPr>
            <a:spLocks noGrp="1"/>
          </p:cNvSpPr>
          <p:nvPr>
            <p:ph sz="quarter" idx="4"/>
          </p:nvPr>
        </p:nvSpPr>
        <p:spPr/>
        <p:txBody>
          <a:bodyPr>
            <a:normAutofit fontScale="85000" lnSpcReduction="20000"/>
          </a:bodyPr>
          <a:lstStyle/>
          <a:p>
            <a:r>
              <a:rPr lang="en-GB" sz="2100" dirty="0">
                <a:latin typeface="Aptos" panose="020B0004020202020204" pitchFamily="34" charset="0"/>
                <a:cs typeface="Arial" panose="020B0604020202020204" pitchFamily="34" charset="0"/>
              </a:rPr>
              <a:t>Many services are still dispersed, despite healthcare systems' growing promotion of person-centred treatment. Inadequate budget, a lack of personnel, and poor multidisciplinary team communication can all lower the effectiveness of care. Individualised care planning enhances health outcomes, but it necessitates cooperation between older adults, families, and professionals</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935781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C2AB2-36C2-451C-9062-F1981B6735ED}"/>
              </a:ext>
            </a:extLst>
          </p:cNvPr>
          <p:cNvSpPr>
            <a:spLocks noGrp="1"/>
          </p:cNvSpPr>
          <p:nvPr>
            <p:ph type="title"/>
          </p:nvPr>
        </p:nvSpPr>
        <p:spPr/>
        <p:txBody>
          <a:bodyPr/>
          <a:lstStyle/>
          <a:p>
            <a:r>
              <a:rPr lang="en-GB" dirty="0"/>
              <a:t>Theory</a:t>
            </a:r>
            <a:br>
              <a:rPr lang="en-GB" dirty="0"/>
            </a:br>
            <a:endParaRPr lang="en-GB" dirty="0"/>
          </a:p>
        </p:txBody>
      </p:sp>
      <p:sp>
        <p:nvSpPr>
          <p:cNvPr id="3" name="Content Placeholder 2">
            <a:extLst>
              <a:ext uri="{FF2B5EF4-FFF2-40B4-BE49-F238E27FC236}">
                <a16:creationId xmlns:a16="http://schemas.microsoft.com/office/drawing/2014/main" id="{3C9325E2-3F62-4435-8D64-BFB8A6450B8C}"/>
              </a:ext>
            </a:extLst>
          </p:cNvPr>
          <p:cNvSpPr>
            <a:spLocks noGrp="1"/>
          </p:cNvSpPr>
          <p:nvPr>
            <p:ph idx="1"/>
          </p:nvPr>
        </p:nvSpPr>
        <p:spPr/>
        <p:txBody>
          <a:bodyPr>
            <a:normAutofit/>
          </a:bodyPr>
          <a:lstStyle/>
          <a:p>
            <a:r>
              <a:rPr lang="en-GB" sz="2800" dirty="0">
                <a:latin typeface="Aptos" panose="020B0004020202020204" pitchFamily="34" charset="0"/>
              </a:rPr>
              <a:t> To preserve wellbeing, this framework emphasises intentional engagement in one's surroundings. It emphasises how older persons can actively participate in their healthcare choices by enhancing their own self-capacity and utilising social service support.</a:t>
            </a:r>
          </a:p>
        </p:txBody>
      </p:sp>
    </p:spTree>
    <p:extLst>
      <p:ext uri="{BB962C8B-B14F-4D97-AF65-F5344CB8AC3E}">
        <p14:creationId xmlns:p14="http://schemas.microsoft.com/office/powerpoint/2010/main" val="599197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211A0-3E37-424E-8DB3-54558E7FF0DB}"/>
              </a:ext>
            </a:extLst>
          </p:cNvPr>
          <p:cNvSpPr>
            <a:spLocks noGrp="1"/>
          </p:cNvSpPr>
          <p:nvPr>
            <p:ph type="title"/>
          </p:nvPr>
        </p:nvSpPr>
        <p:spPr>
          <a:xfrm>
            <a:off x="839788" y="365125"/>
            <a:ext cx="10515600" cy="1628267"/>
          </a:xfrm>
        </p:spPr>
        <p:txBody>
          <a:bodyPr>
            <a:normAutofit/>
          </a:bodyPr>
          <a:lstStyle/>
          <a:p>
            <a:r>
              <a:rPr lang="en-GB" dirty="0"/>
              <a:t>Challenges in maintaining independent  </a:t>
            </a:r>
            <a:br>
              <a:rPr lang="en-GB" dirty="0"/>
            </a:br>
            <a:endParaRPr lang="en-GB" dirty="0"/>
          </a:p>
        </p:txBody>
      </p:sp>
      <p:sp>
        <p:nvSpPr>
          <p:cNvPr id="3" name="Text Placeholder 2">
            <a:extLst>
              <a:ext uri="{FF2B5EF4-FFF2-40B4-BE49-F238E27FC236}">
                <a16:creationId xmlns:a16="http://schemas.microsoft.com/office/drawing/2014/main" id="{B39F6045-7C31-4499-97C2-8B2FA007DD6A}"/>
              </a:ext>
            </a:extLst>
          </p:cNvPr>
          <p:cNvSpPr>
            <a:spLocks noGrp="1"/>
          </p:cNvSpPr>
          <p:nvPr>
            <p:ph type="body" idx="1"/>
          </p:nvPr>
        </p:nvSpPr>
        <p:spPr>
          <a:xfrm flipV="1">
            <a:off x="839788" y="1572768"/>
            <a:ext cx="5157787" cy="108395"/>
          </a:xfrm>
        </p:spPr>
        <p:txBody>
          <a:bodyPr>
            <a:normAutofit fontScale="25000" lnSpcReduction="20000"/>
          </a:bodyPr>
          <a:lstStyle/>
          <a:p>
            <a:endParaRPr lang="en-GB" dirty="0"/>
          </a:p>
        </p:txBody>
      </p:sp>
      <p:sp>
        <p:nvSpPr>
          <p:cNvPr id="4" name="Content Placeholder 3">
            <a:extLst>
              <a:ext uri="{FF2B5EF4-FFF2-40B4-BE49-F238E27FC236}">
                <a16:creationId xmlns:a16="http://schemas.microsoft.com/office/drawing/2014/main" id="{B35E52E7-4766-4F66-930A-18DD96073D62}"/>
              </a:ext>
            </a:extLst>
          </p:cNvPr>
          <p:cNvSpPr>
            <a:spLocks noGrp="1"/>
          </p:cNvSpPr>
          <p:nvPr>
            <p:ph sz="half" idx="2"/>
          </p:nvPr>
        </p:nvSpPr>
        <p:spPr>
          <a:xfrm>
            <a:off x="839788" y="1773936"/>
            <a:ext cx="5157787" cy="4415727"/>
          </a:xfrm>
        </p:spPr>
        <p:txBody>
          <a:bodyPr>
            <a:normAutofit/>
          </a:bodyPr>
          <a:lstStyle/>
          <a:p>
            <a:pPr marL="0" indent="0">
              <a:buNone/>
            </a:pPr>
            <a:r>
              <a:rPr lang="en-GB" dirty="0">
                <a:latin typeface="Aptos" panose="020B0004020202020204" pitchFamily="34" charset="0"/>
              </a:rPr>
              <a:t>Adults ages 65 and over most of them face significant health challenges such as:</a:t>
            </a:r>
          </a:p>
          <a:p>
            <a:pPr algn="l" fontAlgn="base"/>
            <a:r>
              <a:rPr lang="en-GB" sz="1800" b="0" i="0" dirty="0">
                <a:solidFill>
                  <a:srgbClr val="212121"/>
                </a:solidFill>
                <a:effectLst/>
                <a:latin typeface="Aptos" panose="020B0004020202020204" pitchFamily="34" charset="0"/>
              </a:rPr>
              <a:t>Frailty and falls</a:t>
            </a:r>
          </a:p>
          <a:p>
            <a:pPr algn="l" fontAlgn="base"/>
            <a:r>
              <a:rPr lang="en-GB" sz="1800" b="0" i="0" dirty="0">
                <a:solidFill>
                  <a:srgbClr val="212121"/>
                </a:solidFill>
                <a:effectLst/>
                <a:latin typeface="Aptos" panose="020B0004020202020204" pitchFamily="34" charset="0"/>
              </a:rPr>
              <a:t>Chronic illnesses</a:t>
            </a:r>
          </a:p>
          <a:p>
            <a:pPr algn="l" fontAlgn="base"/>
            <a:r>
              <a:rPr lang="en-GB" sz="1800" b="0" i="0" dirty="0">
                <a:solidFill>
                  <a:srgbClr val="212121"/>
                </a:solidFill>
                <a:effectLst/>
                <a:latin typeface="Aptos" panose="020B0004020202020204" pitchFamily="34" charset="0"/>
              </a:rPr>
              <a:t>Cognitive impairment (e.g., dementia)</a:t>
            </a:r>
          </a:p>
          <a:p>
            <a:pPr algn="l" fontAlgn="base"/>
            <a:r>
              <a:rPr lang="en-GB" sz="1800" b="0" i="0" dirty="0">
                <a:solidFill>
                  <a:srgbClr val="212121"/>
                </a:solidFill>
                <a:effectLst/>
                <a:latin typeface="Aptos" panose="020B0004020202020204" pitchFamily="34" charset="0"/>
              </a:rPr>
              <a:t>Polypharmacy</a:t>
            </a:r>
          </a:p>
          <a:p>
            <a:pPr algn="l" fontAlgn="base"/>
            <a:r>
              <a:rPr lang="en-GB" sz="1800" b="0" i="0" dirty="0">
                <a:solidFill>
                  <a:srgbClr val="212121"/>
                </a:solidFill>
                <a:effectLst/>
                <a:latin typeface="Aptos" panose="020B0004020202020204" pitchFamily="34" charset="0"/>
              </a:rPr>
              <a:t>Loneliness and social isolation</a:t>
            </a:r>
          </a:p>
          <a:p>
            <a:pPr algn="l" fontAlgn="base"/>
            <a:r>
              <a:rPr lang="en-GB" sz="1800" b="0" i="0" dirty="0">
                <a:solidFill>
                  <a:srgbClr val="212121"/>
                </a:solidFill>
                <a:effectLst/>
                <a:latin typeface="Aptos" panose="020B0004020202020204" pitchFamily="34" charset="0"/>
              </a:rPr>
              <a:t>Financial difficulties</a:t>
            </a:r>
          </a:p>
          <a:p>
            <a:pPr algn="l" fontAlgn="base"/>
            <a:r>
              <a:rPr lang="en-GB" sz="1800" b="0" i="0" dirty="0">
                <a:solidFill>
                  <a:srgbClr val="212121"/>
                </a:solidFill>
                <a:effectLst/>
                <a:latin typeface="Aptos" panose="020B0004020202020204" pitchFamily="34" charset="0"/>
              </a:rPr>
              <a:t>Limited access to transport and healthcare</a:t>
            </a:r>
          </a:p>
          <a:p>
            <a:pPr algn="l" fontAlgn="base"/>
            <a:r>
              <a:rPr lang="en-GB" sz="1800" b="0" i="0" dirty="0">
                <a:solidFill>
                  <a:srgbClr val="212121"/>
                </a:solidFill>
                <a:effectLst/>
                <a:latin typeface="Aptos" panose="020B0004020202020204" pitchFamily="34" charset="0"/>
              </a:rPr>
              <a:t>Age discrimination</a:t>
            </a:r>
          </a:p>
          <a:p>
            <a:pPr marL="0" indent="0">
              <a:buNone/>
            </a:pPr>
            <a:endParaRPr lang="en-GB" sz="1600" dirty="0"/>
          </a:p>
        </p:txBody>
      </p:sp>
      <p:sp>
        <p:nvSpPr>
          <p:cNvPr id="5" name="Text Placeholder 4">
            <a:extLst>
              <a:ext uri="{FF2B5EF4-FFF2-40B4-BE49-F238E27FC236}">
                <a16:creationId xmlns:a16="http://schemas.microsoft.com/office/drawing/2014/main" id="{F70B8EBC-0538-4D48-9D21-E2450A168E61}"/>
              </a:ext>
            </a:extLst>
          </p:cNvPr>
          <p:cNvSpPr>
            <a:spLocks noGrp="1"/>
          </p:cNvSpPr>
          <p:nvPr>
            <p:ph type="body" sz="quarter" idx="3"/>
          </p:nvPr>
        </p:nvSpPr>
        <p:spPr/>
        <p:txBody>
          <a:bodyPr>
            <a:normAutofit fontScale="25000" lnSpcReduction="20000"/>
          </a:bodyPr>
          <a:lstStyle/>
          <a:p>
            <a:endParaRPr lang="en-GB" dirty="0"/>
          </a:p>
          <a:p>
            <a:endParaRPr lang="en-GB" dirty="0"/>
          </a:p>
        </p:txBody>
      </p:sp>
      <p:pic>
        <p:nvPicPr>
          <p:cNvPr id="11" name="Content Placeholder 10">
            <a:extLst>
              <a:ext uri="{FF2B5EF4-FFF2-40B4-BE49-F238E27FC236}">
                <a16:creationId xmlns:a16="http://schemas.microsoft.com/office/drawing/2014/main" id="{D5F44141-FAF4-4578-916B-7FC0BC3EBAF5}"/>
              </a:ext>
            </a:extLst>
          </p:cNvPr>
          <p:cNvPicPr>
            <a:picLocks noGrp="1" noChangeAspect="1"/>
          </p:cNvPicPr>
          <p:nvPr>
            <p:ph sz="quarter" idx="4"/>
          </p:nvPr>
        </p:nvPicPr>
        <p:blipFill>
          <a:blip r:embed="rId2"/>
          <a:stretch>
            <a:fillRect/>
          </a:stretch>
        </p:blipFill>
        <p:spPr>
          <a:xfrm>
            <a:off x="6346825" y="1993392"/>
            <a:ext cx="5183188" cy="3486871"/>
          </a:xfrm>
          <a:prstGeom prst="rect">
            <a:avLst/>
          </a:prstGeom>
        </p:spPr>
      </p:pic>
    </p:spTree>
    <p:extLst>
      <p:ext uri="{BB962C8B-B14F-4D97-AF65-F5344CB8AC3E}">
        <p14:creationId xmlns:p14="http://schemas.microsoft.com/office/powerpoint/2010/main" val="4042043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5CFE3-A72A-4E56-ADAA-D85A20CF2DA5}"/>
              </a:ext>
            </a:extLst>
          </p:cNvPr>
          <p:cNvSpPr>
            <a:spLocks noGrp="1"/>
          </p:cNvSpPr>
          <p:nvPr>
            <p:ph type="title"/>
          </p:nvPr>
        </p:nvSpPr>
        <p:spPr/>
        <p:txBody>
          <a:bodyPr>
            <a:normAutofit/>
          </a:bodyPr>
          <a:lstStyle/>
          <a:p>
            <a:r>
              <a:rPr lang="en-GB" dirty="0"/>
              <a:t>Recommendation</a:t>
            </a:r>
          </a:p>
        </p:txBody>
      </p:sp>
      <p:sp>
        <p:nvSpPr>
          <p:cNvPr id="3" name="Content Placeholder 2">
            <a:extLst>
              <a:ext uri="{FF2B5EF4-FFF2-40B4-BE49-F238E27FC236}">
                <a16:creationId xmlns:a16="http://schemas.microsoft.com/office/drawing/2014/main" id="{D2195501-644E-478A-BDA9-2A4D53E80EC3}"/>
              </a:ext>
            </a:extLst>
          </p:cNvPr>
          <p:cNvSpPr>
            <a:spLocks noGrp="1"/>
          </p:cNvSpPr>
          <p:nvPr>
            <p:ph sz="half" idx="1"/>
          </p:nvPr>
        </p:nvSpPr>
        <p:spPr/>
        <p:txBody>
          <a:bodyPr>
            <a:normAutofit fontScale="92500" lnSpcReduction="10000"/>
          </a:bodyPr>
          <a:lstStyle/>
          <a:p>
            <a:r>
              <a:rPr lang="en-GB" sz="1600" dirty="0"/>
              <a:t>encourage care planning that is person-</a:t>
            </a:r>
            <a:r>
              <a:rPr lang="en-GB" sz="1600" dirty="0" err="1"/>
              <a:t>centered</a:t>
            </a:r>
            <a:r>
              <a:rPr lang="en-GB" sz="1600" dirty="0"/>
              <a:t>.</a:t>
            </a:r>
          </a:p>
          <a:p>
            <a:r>
              <a:rPr lang="en-GB" sz="1600" dirty="0"/>
              <a:t>Boost interdisciplinary teamwork </a:t>
            </a:r>
          </a:p>
          <a:p>
            <a:r>
              <a:rPr lang="en-GB" sz="1600" dirty="0"/>
              <a:t>Expand the availability of reablement and rehabilitation service .</a:t>
            </a:r>
          </a:p>
          <a:p>
            <a:r>
              <a:rPr lang="en-GB" sz="1600" dirty="0"/>
              <a:t>Promote regular exercise routine and physical activities.</a:t>
            </a:r>
          </a:p>
          <a:p>
            <a:r>
              <a:rPr lang="en-GB" sz="1600" dirty="0"/>
              <a:t>Boost assistance for mental health .</a:t>
            </a:r>
          </a:p>
          <a:p>
            <a:r>
              <a:rPr lang="en-GB" sz="1600" dirty="0"/>
              <a:t>Increase the number of community- based service.</a:t>
            </a:r>
          </a:p>
          <a:p>
            <a:r>
              <a:rPr lang="en-GB" sz="1600" dirty="0"/>
              <a:t>Enhance assistive technology and house modifications.</a:t>
            </a:r>
          </a:p>
          <a:p>
            <a:r>
              <a:rPr lang="en-GB" sz="1600" dirty="0"/>
              <a:t>Provide training and respite care to family caregivers</a:t>
            </a:r>
          </a:p>
          <a:p>
            <a:endParaRPr lang="en-GB" sz="1600" dirty="0"/>
          </a:p>
        </p:txBody>
      </p:sp>
      <p:pic>
        <p:nvPicPr>
          <p:cNvPr id="5" name="Content Placeholder 4">
            <a:extLst>
              <a:ext uri="{FF2B5EF4-FFF2-40B4-BE49-F238E27FC236}">
                <a16:creationId xmlns:a16="http://schemas.microsoft.com/office/drawing/2014/main" id="{1564AC75-541E-499C-8001-A5870CA6A9F5}"/>
              </a:ext>
            </a:extLst>
          </p:cNvPr>
          <p:cNvPicPr>
            <a:picLocks noGrp="1" noChangeAspect="1"/>
          </p:cNvPicPr>
          <p:nvPr>
            <p:ph sz="half" idx="2"/>
          </p:nvPr>
        </p:nvPicPr>
        <p:blipFill>
          <a:blip r:embed="rId2"/>
          <a:stretch>
            <a:fillRect/>
          </a:stretch>
        </p:blipFill>
        <p:spPr>
          <a:xfrm>
            <a:off x="5549496" y="2020353"/>
            <a:ext cx="3724506" cy="3668751"/>
          </a:xfrm>
          <a:prstGeom prst="rect">
            <a:avLst/>
          </a:prstGeom>
        </p:spPr>
      </p:pic>
    </p:spTree>
    <p:extLst>
      <p:ext uri="{BB962C8B-B14F-4D97-AF65-F5344CB8AC3E}">
        <p14:creationId xmlns:p14="http://schemas.microsoft.com/office/powerpoint/2010/main" val="1402769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1D6C-676F-444C-AF7C-19E3A2DEF4FB}"/>
              </a:ext>
            </a:extLst>
          </p:cNvPr>
          <p:cNvSpPr>
            <a:spLocks noGrp="1"/>
          </p:cNvSpPr>
          <p:nvPr>
            <p:ph type="title"/>
          </p:nvPr>
        </p:nvSpPr>
        <p:spPr/>
        <p:txBody>
          <a:bodyPr/>
          <a:lstStyle/>
          <a:p>
            <a:r>
              <a:rPr lang="en-GB" dirty="0"/>
              <a:t>Conclusion </a:t>
            </a:r>
            <a:br>
              <a:rPr lang="en-GB" dirty="0"/>
            </a:br>
            <a:endParaRPr lang="en-GB" dirty="0"/>
          </a:p>
        </p:txBody>
      </p:sp>
      <p:sp>
        <p:nvSpPr>
          <p:cNvPr id="3" name="Content Placeholder 2">
            <a:extLst>
              <a:ext uri="{FF2B5EF4-FFF2-40B4-BE49-F238E27FC236}">
                <a16:creationId xmlns:a16="http://schemas.microsoft.com/office/drawing/2014/main" id="{78B33B98-E34A-48D1-84E9-F7FCA31699AB}"/>
              </a:ext>
            </a:extLst>
          </p:cNvPr>
          <p:cNvSpPr>
            <a:spLocks noGrp="1"/>
          </p:cNvSpPr>
          <p:nvPr>
            <p:ph idx="1"/>
          </p:nvPr>
        </p:nvSpPr>
        <p:spPr/>
        <p:txBody>
          <a:bodyPr>
            <a:normAutofit/>
          </a:bodyPr>
          <a:lstStyle/>
          <a:p>
            <a:r>
              <a:rPr lang="en-GB" sz="1600" dirty="0"/>
              <a:t>Holistic, person-</a:t>
            </a:r>
            <a:r>
              <a:rPr lang="en-GB" sz="1600" dirty="0" err="1"/>
              <a:t>centered</a:t>
            </a:r>
            <a:r>
              <a:rPr lang="en-GB" sz="1600" dirty="0"/>
              <a:t> evidence based care that fosters autonomy, dignity and active involvement in decision making is necessary to empower senior citizens. In order to meet the physical, psychological, and social need of older persons, cooperation between healthcare providers, families, communities and legislators is crucial. Investing in integrated care and community support, rehabilitation and prevention will boost quality of life increase functional ability and promote healthy aging.</a:t>
            </a:r>
          </a:p>
        </p:txBody>
      </p:sp>
    </p:spTree>
    <p:extLst>
      <p:ext uri="{BB962C8B-B14F-4D97-AF65-F5344CB8AC3E}">
        <p14:creationId xmlns:p14="http://schemas.microsoft.com/office/powerpoint/2010/main" val="128125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4347E-C91D-4FB0-A1A6-33E44A974B63}"/>
              </a:ext>
            </a:extLst>
          </p:cNvPr>
          <p:cNvSpPr>
            <a:spLocks noGrp="1"/>
          </p:cNvSpPr>
          <p:nvPr>
            <p:ph type="title"/>
          </p:nvPr>
        </p:nvSpPr>
        <p:spPr>
          <a:xfrm>
            <a:off x="677334" y="609600"/>
            <a:ext cx="8596668" cy="944880"/>
          </a:xfrm>
        </p:spPr>
        <p:txBody>
          <a:bodyPr/>
          <a:lstStyle/>
          <a:p>
            <a:r>
              <a:rPr lang="en-GB" dirty="0"/>
              <a:t>References </a:t>
            </a:r>
          </a:p>
        </p:txBody>
      </p:sp>
      <p:sp>
        <p:nvSpPr>
          <p:cNvPr id="3" name="Content Placeholder 2">
            <a:extLst>
              <a:ext uri="{FF2B5EF4-FFF2-40B4-BE49-F238E27FC236}">
                <a16:creationId xmlns:a16="http://schemas.microsoft.com/office/drawing/2014/main" id="{87ECCBF5-A829-4863-B807-2D7B14EA2722}"/>
              </a:ext>
            </a:extLst>
          </p:cNvPr>
          <p:cNvSpPr>
            <a:spLocks noGrp="1"/>
          </p:cNvSpPr>
          <p:nvPr>
            <p:ph idx="1"/>
          </p:nvPr>
        </p:nvSpPr>
        <p:spPr>
          <a:xfrm>
            <a:off x="677334" y="1361440"/>
            <a:ext cx="8596668" cy="4679923"/>
          </a:xfrm>
        </p:spPr>
        <p:txBody>
          <a:bodyPr>
            <a:normAutofit fontScale="25000" lnSpcReduction="20000"/>
          </a:bodyPr>
          <a:lstStyle/>
          <a:p>
            <a:r>
              <a:rPr lang="en-GB" sz="6400" dirty="0">
                <a:latin typeface="Aptos" panose="020B0004020202020204" pitchFamily="34" charset="0"/>
              </a:rPr>
              <a:t>Bandura, A. (1977). Self-efficacy: Toward a unifying theory of </a:t>
            </a:r>
            <a:r>
              <a:rPr lang="en-GB" sz="6400" dirty="0" err="1">
                <a:latin typeface="Aptos" panose="020B0004020202020204" pitchFamily="34" charset="0"/>
              </a:rPr>
              <a:t>behavioral</a:t>
            </a:r>
            <a:r>
              <a:rPr lang="en-GB" sz="6400" dirty="0">
                <a:latin typeface="Aptos" panose="020B0004020202020204" pitchFamily="34" charset="0"/>
              </a:rPr>
              <a:t> change. Psychological Review, 84(2), 191–215.</a:t>
            </a:r>
          </a:p>
          <a:p>
            <a:r>
              <a:rPr lang="en-GB" sz="6400" dirty="0">
                <a:latin typeface="Aptos" panose="020B0004020202020204" pitchFamily="34" charset="0"/>
              </a:rPr>
              <a:t>British Geriatrics Society. (2021). Fit for frailty.</a:t>
            </a:r>
          </a:p>
          <a:p>
            <a:r>
              <a:rPr lang="en-GB" sz="6400" dirty="0">
                <a:latin typeface="Aptos" panose="020B0004020202020204" pitchFamily="34" charset="0"/>
              </a:rPr>
              <a:t>Clegg, A., Young, J., </a:t>
            </a:r>
            <a:r>
              <a:rPr lang="en-GB" sz="6400" dirty="0" err="1">
                <a:latin typeface="Aptos" panose="020B0004020202020204" pitchFamily="34" charset="0"/>
              </a:rPr>
              <a:t>Iliffe</a:t>
            </a:r>
            <a:r>
              <a:rPr lang="en-GB" sz="6400" dirty="0">
                <a:latin typeface="Aptos" panose="020B0004020202020204" pitchFamily="34" charset="0"/>
              </a:rPr>
              <a:t>, S., </a:t>
            </a:r>
            <a:r>
              <a:rPr lang="en-GB" sz="6400" dirty="0" err="1">
                <a:latin typeface="Aptos" panose="020B0004020202020204" pitchFamily="34" charset="0"/>
              </a:rPr>
              <a:t>Rikkert</a:t>
            </a:r>
            <a:r>
              <a:rPr lang="en-GB" sz="6400" dirty="0">
                <a:latin typeface="Aptos" panose="020B0004020202020204" pitchFamily="34" charset="0"/>
              </a:rPr>
              <a:t>, M. O., &amp; Rockwood, K. (2013). Frailty in elderly people. The Lancet, 381(9868), 752–762.</a:t>
            </a:r>
          </a:p>
          <a:p>
            <a:r>
              <a:rPr lang="en-GB" sz="6400" dirty="0">
                <a:latin typeface="Aptos" panose="020B0004020202020204" pitchFamily="34" charset="0"/>
              </a:rPr>
              <a:t>Department of Health. (2012). Caring for our future: Reforming care and support.</a:t>
            </a:r>
          </a:p>
          <a:p>
            <a:r>
              <a:rPr lang="en-GB" sz="6400" dirty="0" err="1">
                <a:latin typeface="Aptos" panose="020B0004020202020204" pitchFamily="34" charset="0"/>
              </a:rPr>
              <a:t>Havighurst</a:t>
            </a:r>
            <a:r>
              <a:rPr lang="en-GB" sz="6400" dirty="0">
                <a:latin typeface="Aptos" panose="020B0004020202020204" pitchFamily="34" charset="0"/>
              </a:rPr>
              <a:t>, R. J. (1961). Successful aging. The Gerontologist, 1(1), 8–13.</a:t>
            </a:r>
          </a:p>
          <a:p>
            <a:r>
              <a:rPr lang="en-GB" sz="6400" dirty="0" err="1">
                <a:latin typeface="Aptos" panose="020B0004020202020204" pitchFamily="34" charset="0"/>
              </a:rPr>
              <a:t>Kitwood</a:t>
            </a:r>
            <a:r>
              <a:rPr lang="en-GB" sz="6400" dirty="0">
                <a:latin typeface="Aptos" panose="020B0004020202020204" pitchFamily="34" charset="0"/>
              </a:rPr>
              <a:t>, T. (1997). Dementia reconsidered: The person comes first. Open University Press.</a:t>
            </a:r>
          </a:p>
          <a:p>
            <a:r>
              <a:rPr lang="en-GB" sz="6400" dirty="0">
                <a:latin typeface="Aptos" panose="020B0004020202020204" pitchFamily="34" charset="0"/>
              </a:rPr>
              <a:t>National Institute for Health and Care Excellence. (2023). Multimorbidity: Clinical assessment and management (NG56).</a:t>
            </a:r>
          </a:p>
          <a:p>
            <a:r>
              <a:rPr lang="en-GB" sz="6400" dirty="0">
                <a:latin typeface="Aptos" panose="020B0004020202020204" pitchFamily="34" charset="0"/>
              </a:rPr>
              <a:t>National Institute for Health and Care Excellence. (2022). Falls in older people: Assessing risk and prevention (CG161).</a:t>
            </a:r>
          </a:p>
          <a:p>
            <a:r>
              <a:rPr lang="en-GB" sz="6400" dirty="0">
                <a:latin typeface="Aptos" panose="020B0004020202020204" pitchFamily="34" charset="0"/>
              </a:rPr>
              <a:t>Nursing and Midwifery Council. (2018). The Code: Professional standards of practice and behaviour for nurses, midwives and nursing associates.</a:t>
            </a:r>
          </a:p>
          <a:p>
            <a:r>
              <a:rPr lang="en-GB" sz="6400" dirty="0">
                <a:latin typeface="Aptos" panose="020B0004020202020204" pitchFamily="34" charset="0"/>
              </a:rPr>
              <a:t>Rowe, J. W., &amp; Kahn, R. L. (1997). Successful aging. The Gerontologist, 37(4), 433–440.</a:t>
            </a:r>
          </a:p>
          <a:p>
            <a:r>
              <a:rPr lang="en-GB" sz="6400" dirty="0">
                <a:latin typeface="Aptos" panose="020B0004020202020204" pitchFamily="34" charset="0"/>
              </a:rPr>
              <a:t>Royal College of Nursing. (2021). Person-centred care for older people.</a:t>
            </a:r>
          </a:p>
          <a:p>
            <a:r>
              <a:rPr lang="en-GB" sz="6400" dirty="0">
                <a:latin typeface="Aptos" panose="020B0004020202020204" pitchFamily="34" charset="0"/>
              </a:rPr>
              <a:t>Sixsmith, A., &amp; Sixsmith, J. (2008). Ageing in place in the United Kingdom. Ageing International, 32(3), 219–235.</a:t>
            </a:r>
          </a:p>
          <a:p>
            <a:r>
              <a:rPr lang="en-GB" sz="6400" dirty="0">
                <a:latin typeface="Aptos" panose="020B0004020202020204" pitchFamily="34" charset="0"/>
              </a:rPr>
              <a:t>Tinetti, M. E., &amp; Kumar, C. (2010). The patient who falls. JAMA, 303(3), 258–266.</a:t>
            </a:r>
          </a:p>
          <a:p>
            <a:r>
              <a:rPr lang="en-GB" sz="6400" dirty="0">
                <a:latin typeface="Aptos" panose="020B0004020202020204" pitchFamily="34" charset="0"/>
              </a:rPr>
              <a:t>United Nations. (2020). World Population Ageing 2020 Highlights.</a:t>
            </a:r>
          </a:p>
          <a:p>
            <a:r>
              <a:rPr lang="en-GB" sz="6400" dirty="0">
                <a:latin typeface="Aptos" panose="020B0004020202020204" pitchFamily="34" charset="0"/>
              </a:rPr>
              <a:t>World Health Organization. (2015). World report on ageing and health.</a:t>
            </a:r>
          </a:p>
          <a:p>
            <a:r>
              <a:rPr lang="en-GB" sz="6400" dirty="0">
                <a:latin typeface="Aptos" panose="020B0004020202020204" pitchFamily="34" charset="0"/>
              </a:rPr>
              <a:t>World Health Organization. (2020). Integrated care for older people (ICOPE): Guidance for person-centred assessment and pathways in primary care.</a:t>
            </a:r>
          </a:p>
          <a:p>
            <a:r>
              <a:rPr lang="en-GB" sz="6400" dirty="0">
                <a:latin typeface="Aptos" panose="020B0004020202020204" pitchFamily="34" charset="0"/>
              </a:rPr>
              <a:t>World Health Organization. (2021). Decade of Healthy Ageing 2021–2030.</a:t>
            </a:r>
          </a:p>
          <a:p>
            <a:r>
              <a:rPr lang="en-GB" sz="6400" dirty="0">
                <a:latin typeface="Aptos" panose="020B0004020202020204" pitchFamily="34" charset="0"/>
              </a:rPr>
              <a:t>Age UK. (2023). Later Life in the United Kingdom.</a:t>
            </a:r>
          </a:p>
          <a:p>
            <a:r>
              <a:rPr lang="en-GB" sz="6400" dirty="0">
                <a:latin typeface="Aptos" panose="020B0004020202020204" pitchFamily="34" charset="0"/>
              </a:rPr>
              <a:t>Alzheimer's Society. (2022). Dementia UK Report.</a:t>
            </a:r>
          </a:p>
          <a:p>
            <a:r>
              <a:rPr lang="en-GB" sz="6400" dirty="0">
                <a:latin typeface="Aptos" panose="020B0004020202020204" pitchFamily="34" charset="0"/>
              </a:rPr>
              <a:t>The King's Fund. (2022). Supporting people to manage multiple long-term conditions.</a:t>
            </a:r>
          </a:p>
          <a:p>
            <a:endParaRPr lang="en-GB" dirty="0"/>
          </a:p>
        </p:txBody>
      </p:sp>
    </p:spTree>
    <p:extLst>
      <p:ext uri="{BB962C8B-B14F-4D97-AF65-F5344CB8AC3E}">
        <p14:creationId xmlns:p14="http://schemas.microsoft.com/office/powerpoint/2010/main" val="82463780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D28CD7F57D88945B16FCE0D821B2D40" ma:contentTypeVersion="1" ma:contentTypeDescription="Create a new document." ma:contentTypeScope="" ma:versionID="73de2e92ac044572928edc796a2d8967">
  <xsd:schema xmlns:xsd="http://www.w3.org/2001/XMLSchema" xmlns:xs="http://www.w3.org/2001/XMLSchema" xmlns:p="http://schemas.microsoft.com/office/2006/metadata/properties" xmlns:ns3="5c85b2b5-d223-45db-b4b4-136de1c49480" targetNamespace="http://schemas.microsoft.com/office/2006/metadata/properties" ma:root="true" ma:fieldsID="df178dde27ba6c1f294a57b32fb30260" ns3:_="">
    <xsd:import namespace="5c85b2b5-d223-45db-b4b4-136de1c49480"/>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85b2b5-d223-45db-b4b4-136de1c4948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A383C6-E408-44D3-A03A-7167D211C7DE}">
  <ds:schemaRefs>
    <ds:schemaRef ds:uri="http://schemas.microsoft.com/office/2006/documentManagement/types"/>
    <ds:schemaRef ds:uri="http://schemas.microsoft.com/office/infopath/2007/PartnerControls"/>
    <ds:schemaRef ds:uri="http://schemas.microsoft.com/office/2006/metadata/properties"/>
    <ds:schemaRef ds:uri="http://purl.org/dc/elements/1.1/"/>
    <ds:schemaRef ds:uri="5c85b2b5-d223-45db-b4b4-136de1c49480"/>
    <ds:schemaRef ds:uri="http://purl.org/dc/dcmitype/"/>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AECFFAB1-B6E3-4ECF-81DC-517A70808A62}">
  <ds:schemaRefs>
    <ds:schemaRef ds:uri="http://schemas.microsoft.com/sharepoint/v3/contenttype/forms"/>
  </ds:schemaRefs>
</ds:datastoreItem>
</file>

<file path=customXml/itemProps3.xml><?xml version="1.0" encoding="utf-8"?>
<ds:datastoreItem xmlns:ds="http://schemas.openxmlformats.org/officeDocument/2006/customXml" ds:itemID="{D422B4B8-E6A1-46D6-BC65-0678D43F2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85b2b5-d223-45db-b4b4-136de1c4948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183</TotalTime>
  <Words>808</Words>
  <Application>Microsoft Office PowerPoint</Application>
  <PresentationFormat>Widescreen</PresentationFormat>
  <Paragraphs>60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Trebuchet MS</vt:lpstr>
      <vt:lpstr>Wingdings 3</vt:lpstr>
      <vt:lpstr>Facet</vt:lpstr>
      <vt:lpstr>   Empowering older people </vt:lpstr>
      <vt:lpstr>Introduction</vt:lpstr>
      <vt:lpstr>Critical Evaluation of Care and Needs</vt:lpstr>
      <vt:lpstr>Theory </vt:lpstr>
      <vt:lpstr>Challenges in maintaining independent   </vt:lpstr>
      <vt:lpstr>Recommendation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older people</dc:title>
  <dc:creator>FRL - Station - Bruce Grove</dc:creator>
  <cp:lastModifiedBy>Guelor Ilangala</cp:lastModifiedBy>
  <cp:revision>15</cp:revision>
  <dcterms:created xsi:type="dcterms:W3CDTF">2026-07-15T05:45:08Z</dcterms:created>
  <dcterms:modified xsi:type="dcterms:W3CDTF">2026-07-15T19:35:41Z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0x0101009D28CD7F57D88945B16FCE0D821B2D40</vt:lpwstr>
  </property>
</Properties>
</file>