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61"/>
  </p:notesMasterIdLst>
  <p:sldIdLst>
    <p:sldId id="256" r:id="rId7"/>
    <p:sldId id="757" r:id="rId8"/>
    <p:sldId id="258" r:id="rId9"/>
    <p:sldId id="259" r:id="rId10"/>
    <p:sldId id="260" r:id="rId11"/>
    <p:sldId id="261" r:id="rId12"/>
    <p:sldId id="262" r:id="rId13"/>
    <p:sldId id="263" r:id="rId14"/>
    <p:sldId id="264" r:id="rId15"/>
    <p:sldId id="265" r:id="rId16"/>
    <p:sldId id="804" r:id="rId17"/>
    <p:sldId id="267" r:id="rId18"/>
    <p:sldId id="268" r:id="rId19"/>
    <p:sldId id="269" r:id="rId20"/>
    <p:sldId id="273" r:id="rId21"/>
    <p:sldId id="270" r:id="rId22"/>
    <p:sldId id="271" r:id="rId23"/>
    <p:sldId id="451" r:id="rId24"/>
    <p:sldId id="407" r:id="rId25"/>
    <p:sldId id="688" r:id="rId26"/>
    <p:sldId id="691" r:id="rId27"/>
    <p:sldId id="700" r:id="rId28"/>
    <p:sldId id="693" r:id="rId29"/>
    <p:sldId id="718" r:id="rId30"/>
    <p:sldId id="756" r:id="rId31"/>
    <p:sldId id="703" r:id="rId32"/>
    <p:sldId id="704" r:id="rId33"/>
    <p:sldId id="705" r:id="rId34"/>
    <p:sldId id="709" r:id="rId35"/>
    <p:sldId id="707" r:id="rId36"/>
    <p:sldId id="719" r:id="rId37"/>
    <p:sldId id="687" r:id="rId38"/>
    <p:sldId id="690" r:id="rId39"/>
    <p:sldId id="694" r:id="rId40"/>
    <p:sldId id="743" r:id="rId41"/>
    <p:sldId id="711" r:id="rId42"/>
    <p:sldId id="695" r:id="rId43"/>
    <p:sldId id="712" r:id="rId44"/>
    <p:sldId id="714" r:id="rId45"/>
    <p:sldId id="744" r:id="rId46"/>
    <p:sldId id="723" r:id="rId47"/>
    <p:sldId id="724" r:id="rId48"/>
    <p:sldId id="726" r:id="rId49"/>
    <p:sldId id="730" r:id="rId50"/>
    <p:sldId id="747" r:id="rId51"/>
    <p:sldId id="749" r:id="rId52"/>
    <p:sldId id="751" r:id="rId53"/>
    <p:sldId id="753" r:id="rId54"/>
    <p:sldId id="727" r:id="rId55"/>
    <p:sldId id="682" r:id="rId56"/>
    <p:sldId id="755" r:id="rId57"/>
    <p:sldId id="805" r:id="rId58"/>
    <p:sldId id="803" r:id="rId59"/>
    <p:sldId id="758"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76481" autoAdjust="0"/>
  </p:normalViewPr>
  <p:slideViewPr>
    <p:cSldViewPr snapToGrid="0" snapToObjects="1">
      <p:cViewPr varScale="1">
        <p:scale>
          <a:sx n="78" d="100"/>
          <a:sy n="78" d="100"/>
        </p:scale>
        <p:origin x="5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7683AF-45AC-4CED-9F87-E7D951F416A9}" type="datetimeFigureOut">
              <a:rPr lang="en-GB" smtClean="0"/>
              <a:t>17/10/2026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469AAF-E30E-40EA-9950-6EB66AF2D44E}" type="slidenum">
              <a:rPr lang="en-GB" smtClean="0"/>
              <a:t>‹#›</a:t>
            </a:fld>
            <a:endParaRPr lang="en-GB"/>
          </a:p>
        </p:txBody>
      </p:sp>
    </p:spTree>
    <p:extLst>
      <p:ext uri="{BB962C8B-B14F-4D97-AF65-F5344CB8AC3E}">
        <p14:creationId xmlns:p14="http://schemas.microsoft.com/office/powerpoint/2010/main" val="1833507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a:t>
            </a:fld>
            <a:endParaRPr lang="en-GB"/>
          </a:p>
        </p:txBody>
      </p:sp>
    </p:spTree>
    <p:extLst>
      <p:ext uri="{BB962C8B-B14F-4D97-AF65-F5344CB8AC3E}">
        <p14:creationId xmlns:p14="http://schemas.microsoft.com/office/powerpoint/2010/main" val="1040205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469AAF-E30E-40EA-9950-6EB66AF2D44E}" type="slidenum">
              <a:rPr lang="en-GB" smtClean="0"/>
              <a:t>9</a:t>
            </a:fld>
            <a:endParaRPr lang="en-GB"/>
          </a:p>
        </p:txBody>
      </p:sp>
    </p:spTree>
    <p:extLst>
      <p:ext uri="{BB962C8B-B14F-4D97-AF65-F5344CB8AC3E}">
        <p14:creationId xmlns:p14="http://schemas.microsoft.com/office/powerpoint/2010/main" val="2694194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19</a:t>
            </a:fld>
            <a:endParaRPr lang="en-GB" dirty="0"/>
          </a:p>
        </p:txBody>
      </p:sp>
    </p:spTree>
    <p:extLst>
      <p:ext uri="{BB962C8B-B14F-4D97-AF65-F5344CB8AC3E}">
        <p14:creationId xmlns:p14="http://schemas.microsoft.com/office/powerpoint/2010/main" val="38838169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3274556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2082374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28</a:t>
            </a:fld>
            <a:endParaRPr lang="en-GB" dirty="0"/>
          </a:p>
        </p:txBody>
      </p:sp>
    </p:spTree>
    <p:extLst>
      <p:ext uri="{BB962C8B-B14F-4D97-AF65-F5344CB8AC3E}">
        <p14:creationId xmlns:p14="http://schemas.microsoft.com/office/powerpoint/2010/main" val="1863672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1915853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4557134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example</a:t>
            </a:r>
          </a:p>
        </p:txBody>
      </p:sp>
      <p:sp>
        <p:nvSpPr>
          <p:cNvPr id="4" name="Slide Number Placeholder 3"/>
          <p:cNvSpPr>
            <a:spLocks noGrp="1"/>
          </p:cNvSpPr>
          <p:nvPr>
            <p:ph type="sldNum" sz="quarter" idx="5"/>
          </p:nvPr>
        </p:nvSpPr>
        <p:spPr/>
        <p:txBody>
          <a:bodyPr/>
          <a:lstStyle/>
          <a:p>
            <a:fld id="{17EA8173-6EA7-483C-A1E0-CFB4950086E9}" type="slidenum">
              <a:rPr lang="en-GB" smtClean="0"/>
              <a:t>34</a:t>
            </a:fld>
            <a:endParaRPr lang="en-GB"/>
          </a:p>
        </p:txBody>
      </p:sp>
    </p:spTree>
    <p:extLst>
      <p:ext uri="{BB962C8B-B14F-4D97-AF65-F5344CB8AC3E}">
        <p14:creationId xmlns:p14="http://schemas.microsoft.com/office/powerpoint/2010/main" val="1210324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1472876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1698343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4214687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36706295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49</a:t>
            </a:fld>
            <a:endParaRPr lang="en-GB"/>
          </a:p>
        </p:txBody>
      </p:sp>
    </p:spTree>
    <p:extLst>
      <p:ext uri="{BB962C8B-B14F-4D97-AF65-F5344CB8AC3E}">
        <p14:creationId xmlns:p14="http://schemas.microsoft.com/office/powerpoint/2010/main" val="939219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50</a:t>
            </a:fld>
            <a:endParaRPr lang="en-GB"/>
          </a:p>
        </p:txBody>
      </p:sp>
    </p:spTree>
    <p:extLst>
      <p:ext uri="{BB962C8B-B14F-4D97-AF65-F5344CB8AC3E}">
        <p14:creationId xmlns:p14="http://schemas.microsoft.com/office/powerpoint/2010/main" val="2316250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0208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60898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74" b="1" i="0">
                <a:solidFill>
                  <a:schemeClr val="tx1"/>
                </a:solidFill>
                <a:latin typeface="Gadugi"/>
                <a:cs typeface="Gadug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10/17/2026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692114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0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hyperlink" Target="mailto:r.gevorgyan@uwtsd.ac.uk" TargetMode="External"/><Relationship Id="rId2" Type="http://schemas.openxmlformats.org/officeDocument/2006/relationships/image" Target="../media/image10.jpg"/><Relationship Id="rId1" Type="http://schemas.openxmlformats.org/officeDocument/2006/relationships/slideLayout" Target="../slideLayouts/slideLayout8.xml"/><Relationship Id="rId4" Type="http://schemas.openxmlformats.org/officeDocument/2006/relationships/image" Target="../media/image1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png"/><Relationship Id="rId1" Type="http://schemas.openxmlformats.org/officeDocument/2006/relationships/slideLayout" Target="../slideLayouts/slideLayout8.xml"/><Relationship Id="rId5" Type="http://schemas.openxmlformats.org/officeDocument/2006/relationships/image" Target="../media/image18.jpg"/><Relationship Id="rId4" Type="http://schemas.openxmlformats.org/officeDocument/2006/relationships/image" Target="../media/image17.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hyperlink" Target="https://www.uwtsd.ac.uk/study/experience-and-facilities/student-support-and-wellbeing/careers-service" TargetMode="External"/><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hyperlink" Target="https://www.ai-therapy.com/psychology-statistics/sample-size-calculator" TargetMode="Externa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3" Type="http://schemas.openxmlformats.org/officeDocument/2006/relationships/hyperlink" Target="https://www.youtube.com/watch?v=huVsdOZkeTc" TargetMode="External"/><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FF6557-9F72-7420-4248-CCD0988C6337}"/>
              </a:ext>
            </a:extLst>
          </p:cNvPr>
          <p:cNvSpPr txBox="1"/>
          <p:nvPr/>
        </p:nvSpPr>
        <p:spPr>
          <a:xfrm>
            <a:off x="2270273" y="709988"/>
            <a:ext cx="7382096" cy="769441"/>
          </a:xfrm>
          <a:prstGeom prst="rect">
            <a:avLst/>
          </a:prstGeom>
          <a:noFill/>
        </p:spPr>
        <p:txBody>
          <a:bodyPr wrap="square">
            <a:spAutoFit/>
          </a:bodyPr>
          <a:lstStyle/>
          <a:p>
            <a:pPr algn="ctr"/>
            <a:r>
              <a:rPr lang="en-GB" altLang="en-US" sz="4400" b="1" dirty="0">
                <a:solidFill>
                  <a:schemeClr val="bg1"/>
                </a:solidFill>
                <a:latin typeface="Arial" panose="020B0604020202020204" pitchFamily="34" charset="0"/>
                <a:cs typeface="Arial" panose="020B0604020202020204" pitchFamily="34" charset="0"/>
              </a:rPr>
              <a:t>Practice-based Research</a:t>
            </a:r>
            <a:endParaRPr lang="en-GB" sz="4400" dirty="0"/>
          </a:p>
        </p:txBody>
      </p:sp>
      <p:sp>
        <p:nvSpPr>
          <p:cNvPr id="4" name="Title 1">
            <a:extLst>
              <a:ext uri="{FF2B5EF4-FFF2-40B4-BE49-F238E27FC236}">
                <a16:creationId xmlns:a16="http://schemas.microsoft.com/office/drawing/2014/main" id="{0C641A7E-1E55-7E37-E387-6CBCC43BBD2D}"/>
              </a:ext>
            </a:extLst>
          </p:cNvPr>
          <p:cNvSpPr>
            <a:spLocks noGrp="1"/>
          </p:cNvSpPr>
          <p:nvPr/>
        </p:nvSpPr>
        <p:spPr>
          <a:xfrm>
            <a:off x="1964877" y="3118084"/>
            <a:ext cx="7992888" cy="144016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br>
              <a:rPr lang="en-GB" sz="3600" b="1" dirty="0">
                <a:solidFill>
                  <a:schemeClr val="bg1"/>
                </a:solidFill>
                <a:latin typeface="+mn-lt"/>
              </a:rPr>
            </a:br>
            <a:r>
              <a:rPr lang="en-GB" sz="3600" b="1" dirty="0">
                <a:solidFill>
                  <a:schemeClr val="bg1"/>
                </a:solidFill>
                <a:latin typeface="+mn-lt"/>
              </a:rPr>
              <a:t>Sampling Strategy</a:t>
            </a:r>
            <a:br>
              <a:rPr lang="en-GB" sz="3600" b="1" dirty="0">
                <a:solidFill>
                  <a:schemeClr val="bg1"/>
                </a:solidFill>
              </a:rPr>
            </a:br>
            <a:endParaRPr lang="en-GB" sz="3600" b="1" dirty="0">
              <a:solidFill>
                <a:schemeClr val="bg1"/>
              </a:solidFill>
              <a:latin typeface="+mn-lt"/>
            </a:endParaRPr>
          </a:p>
          <a:p>
            <a:r>
              <a:rPr lang="en-GB" sz="3600" b="1" dirty="0">
                <a:solidFill>
                  <a:schemeClr val="bg1"/>
                </a:solidFill>
                <a:latin typeface="+mn-lt"/>
              </a:rPr>
              <a:t>LCHS7008</a:t>
            </a:r>
          </a:p>
          <a:p>
            <a:br>
              <a:rPr lang="en-GB" sz="3600" b="1" dirty="0">
                <a:solidFill>
                  <a:schemeClr val="bg1"/>
                </a:solidFill>
              </a:rPr>
            </a:br>
            <a:r>
              <a:rPr lang="en-GB" sz="3200" b="1" dirty="0">
                <a:solidFill>
                  <a:schemeClr val="bg1"/>
                </a:solidFill>
                <a:latin typeface="Arial" panose="020B0604020202020204" pitchFamily="34" charset="0"/>
                <a:cs typeface="Arial" panose="020B0604020202020204" pitchFamily="34" charset="0"/>
              </a:rPr>
              <a:t>Week 4</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9F820-4208-7CBC-9C79-F7DABD611010}"/>
              </a:ext>
            </a:extLst>
          </p:cNvPr>
          <p:cNvSpPr>
            <a:spLocks noGrp="1"/>
          </p:cNvSpPr>
          <p:nvPr>
            <p:ph type="title"/>
          </p:nvPr>
        </p:nvSpPr>
        <p:spPr>
          <a:xfrm>
            <a:off x="0" y="-145694"/>
            <a:ext cx="11481847" cy="1325563"/>
          </a:xfrm>
        </p:spPr>
        <p:txBody>
          <a:bodyPr/>
          <a:lstStyle/>
          <a:p>
            <a:pPr algn="ctr"/>
            <a:r>
              <a:rPr lang="en-GB" b="1" dirty="0" err="1">
                <a:latin typeface="+mn-lt"/>
              </a:rPr>
              <a:t>Continious</a:t>
            </a:r>
            <a:r>
              <a:rPr lang="en-GB" b="1" dirty="0">
                <a:latin typeface="+mn-lt"/>
              </a:rPr>
              <a:t> Induction Information</a:t>
            </a:r>
          </a:p>
        </p:txBody>
      </p:sp>
      <p:sp>
        <p:nvSpPr>
          <p:cNvPr id="3" name="Content Placeholder 2">
            <a:extLst>
              <a:ext uri="{FF2B5EF4-FFF2-40B4-BE49-F238E27FC236}">
                <a16:creationId xmlns:a16="http://schemas.microsoft.com/office/drawing/2014/main" id="{3F3D01D2-DD59-281F-85DC-F928D3B248EC}"/>
              </a:ext>
            </a:extLst>
          </p:cNvPr>
          <p:cNvSpPr>
            <a:spLocks noGrp="1"/>
          </p:cNvSpPr>
          <p:nvPr>
            <p:ph idx="1"/>
          </p:nvPr>
        </p:nvSpPr>
        <p:spPr/>
        <p:txBody>
          <a:bodyPr>
            <a:normAutofit/>
          </a:bodyPr>
          <a:lstStyle/>
          <a:p>
            <a:pPr marL="0" indent="0">
              <a:buNone/>
            </a:pPr>
            <a:r>
              <a:rPr lang="en-GB" sz="3000" dirty="0">
                <a:latin typeface="Arial" panose="020B0604020202020204" pitchFamily="34" charset="0"/>
                <a:cs typeface="Arial" panose="020B0604020202020204" pitchFamily="34" charset="0"/>
              </a:rPr>
              <a:t>Check out the JISC tool</a:t>
            </a:r>
          </a:p>
          <a:p>
            <a:pPr marL="0" indent="0">
              <a:buNone/>
            </a:pPr>
            <a:endParaRPr lang="en-GB" sz="3000"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The JISC discovery tool allows students to self-assess their individual digital skills levels. </a:t>
            </a:r>
          </a:p>
          <a:p>
            <a:r>
              <a:rPr lang="en-GB" sz="3000" dirty="0">
                <a:latin typeface="Arial" panose="020B0604020202020204" pitchFamily="34" charset="0"/>
                <a:cs typeface="Arial" panose="020B0604020202020204" pitchFamily="34" charset="0"/>
              </a:rPr>
              <a:t>Go to</a:t>
            </a:r>
            <a:r>
              <a:rPr lang="en-GB" sz="3000" dirty="0">
                <a:latin typeface="Arial" panose="020B0604020202020204" pitchFamily="34" charset="0"/>
                <a:cs typeface="Arial" panose="020B0604020202020204" pitchFamily="34" charset="0"/>
                <a:sym typeface="Wingdings" panose="05000000000000000000" pitchFamily="2" charset="2"/>
              </a:rPr>
              <a:t> </a:t>
            </a:r>
            <a:r>
              <a:rPr lang="en-GB" sz="3000" dirty="0">
                <a:latin typeface="Arial" panose="020B0604020202020204" pitchFamily="34" charset="0"/>
                <a:cs typeface="Arial" panose="020B0604020202020204" pitchFamily="34" charset="0"/>
              </a:rPr>
              <a:t>https://jisc.potential.ly/signin</a:t>
            </a:r>
          </a:p>
          <a:p>
            <a:endParaRPr lang="en-GB" sz="3000" dirty="0">
              <a:latin typeface="Arial" panose="020B0604020202020204" pitchFamily="34" charset="0"/>
              <a:cs typeface="Arial" panose="020B0604020202020204" pitchFamily="34" charset="0"/>
            </a:endParaRPr>
          </a:p>
          <a:p>
            <a:endParaRPr lang="en-GB" sz="3000" dirty="0">
              <a:latin typeface="Arial" panose="020B0604020202020204" pitchFamily="34" charset="0"/>
              <a:cs typeface="Arial" panose="020B0604020202020204" pitchFamily="34" charset="0"/>
            </a:endParaRPr>
          </a:p>
          <a:p>
            <a:endParaRPr lang="en-GB" sz="2200" dirty="0"/>
          </a:p>
          <a:p>
            <a:endParaRPr lang="en-GB" sz="2200" dirty="0"/>
          </a:p>
        </p:txBody>
      </p:sp>
    </p:spTree>
    <p:extLst>
      <p:ext uri="{BB962C8B-B14F-4D97-AF65-F5344CB8AC3E}">
        <p14:creationId xmlns:p14="http://schemas.microsoft.com/office/powerpoint/2010/main" val="3106407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87986" y="1032458"/>
            <a:ext cx="4459140" cy="550572"/>
          </a:xfrm>
          <a:prstGeom prst="rect">
            <a:avLst/>
          </a:prstGeom>
        </p:spPr>
        <p:txBody>
          <a:bodyPr vert="horz" wrap="square" lIns="0" tIns="13244" rIns="0" bIns="0" rtlCol="0" anchor="ctr">
            <a:spAutoFit/>
          </a:bodyPr>
          <a:lstStyle/>
          <a:p>
            <a:pPr marL="11516">
              <a:lnSpc>
                <a:spcPct val="100000"/>
              </a:lnSpc>
              <a:spcBef>
                <a:spcPts val="104"/>
              </a:spcBef>
            </a:pPr>
            <a:r>
              <a:rPr sz="3491" dirty="0">
                <a:latin typeface="Gadugi"/>
                <a:cs typeface="Gadugi"/>
              </a:rPr>
              <a:t>The</a:t>
            </a:r>
            <a:r>
              <a:rPr sz="3491" spc="-41" dirty="0">
                <a:latin typeface="Gadugi"/>
                <a:cs typeface="Gadugi"/>
              </a:rPr>
              <a:t> </a:t>
            </a:r>
            <a:r>
              <a:rPr sz="3491" dirty="0">
                <a:latin typeface="Gadugi"/>
                <a:cs typeface="Gadugi"/>
              </a:rPr>
              <a:t>Academic</a:t>
            </a:r>
            <a:r>
              <a:rPr sz="3491" spc="-36" dirty="0">
                <a:latin typeface="Gadugi"/>
                <a:cs typeface="Gadugi"/>
              </a:rPr>
              <a:t> </a:t>
            </a:r>
            <a:r>
              <a:rPr sz="3491" spc="-9" dirty="0">
                <a:latin typeface="Gadugi"/>
                <a:cs typeface="Gadugi"/>
              </a:rPr>
              <a:t>Director</a:t>
            </a:r>
            <a:endParaRPr sz="3491">
              <a:latin typeface="Gadugi"/>
              <a:cs typeface="Gadugi"/>
            </a:endParaRPr>
          </a:p>
        </p:txBody>
      </p:sp>
      <p:pic>
        <p:nvPicPr>
          <p:cNvPr id="3" name="object 3"/>
          <p:cNvPicPr/>
          <p:nvPr/>
        </p:nvPicPr>
        <p:blipFill>
          <a:blip r:embed="rId2" cstate="print"/>
          <a:stretch>
            <a:fillRect/>
          </a:stretch>
        </p:blipFill>
        <p:spPr>
          <a:xfrm>
            <a:off x="8198889" y="1315631"/>
            <a:ext cx="1974827" cy="2118551"/>
          </a:xfrm>
          <a:prstGeom prst="rect">
            <a:avLst/>
          </a:prstGeom>
        </p:spPr>
      </p:pic>
      <p:sp>
        <p:nvSpPr>
          <p:cNvPr id="4" name="object 4"/>
          <p:cNvSpPr txBox="1"/>
          <p:nvPr/>
        </p:nvSpPr>
        <p:spPr>
          <a:xfrm>
            <a:off x="8174931" y="3448953"/>
            <a:ext cx="2162199" cy="790885"/>
          </a:xfrm>
          <a:prstGeom prst="rect">
            <a:avLst/>
          </a:prstGeom>
        </p:spPr>
        <p:txBody>
          <a:bodyPr vert="horz" wrap="square" lIns="0" tIns="12092" rIns="0" bIns="0" rtlCol="0">
            <a:spAutoFit/>
          </a:bodyPr>
          <a:lstStyle/>
          <a:p>
            <a:pPr marL="11516">
              <a:spcBef>
                <a:spcPts val="95"/>
              </a:spcBef>
            </a:pPr>
            <a:r>
              <a:rPr sz="1270" b="1" dirty="0">
                <a:solidFill>
                  <a:srgbClr val="444444"/>
                </a:solidFill>
                <a:latin typeface="Gadugi"/>
                <a:cs typeface="Gadugi"/>
              </a:rPr>
              <a:t>Dr</a:t>
            </a:r>
            <a:r>
              <a:rPr sz="1270" b="1" spc="-36" dirty="0">
                <a:solidFill>
                  <a:srgbClr val="444444"/>
                </a:solidFill>
                <a:latin typeface="Gadugi"/>
                <a:cs typeface="Gadugi"/>
              </a:rPr>
              <a:t> </a:t>
            </a:r>
            <a:r>
              <a:rPr sz="1270" b="1" dirty="0">
                <a:solidFill>
                  <a:srgbClr val="444444"/>
                </a:solidFill>
                <a:latin typeface="Gadugi"/>
                <a:cs typeface="Gadugi"/>
              </a:rPr>
              <a:t>Ruzanna</a:t>
            </a:r>
            <a:r>
              <a:rPr sz="1270" b="1" spc="-50" dirty="0">
                <a:solidFill>
                  <a:srgbClr val="444444"/>
                </a:solidFill>
                <a:latin typeface="Gadugi"/>
                <a:cs typeface="Gadugi"/>
              </a:rPr>
              <a:t> </a:t>
            </a:r>
            <a:r>
              <a:rPr sz="1270" b="1" spc="-9" dirty="0">
                <a:solidFill>
                  <a:srgbClr val="444444"/>
                </a:solidFill>
                <a:latin typeface="Gadugi"/>
                <a:cs typeface="Gadugi"/>
              </a:rPr>
              <a:t>Gevorgyan</a:t>
            </a:r>
            <a:endParaRPr sz="1270">
              <a:latin typeface="Gadugi"/>
              <a:cs typeface="Gadugi"/>
            </a:endParaRPr>
          </a:p>
          <a:p>
            <a:pPr marL="11516">
              <a:spcBef>
                <a:spcPts val="1519"/>
              </a:spcBef>
            </a:pPr>
            <a:r>
              <a:rPr sz="1270" dirty="0">
                <a:solidFill>
                  <a:srgbClr val="333333"/>
                </a:solidFill>
                <a:latin typeface="Gadugi"/>
                <a:cs typeface="Gadugi"/>
              </a:rPr>
              <a:t>MPH;</a:t>
            </a:r>
            <a:r>
              <a:rPr sz="1270" spc="-18" dirty="0">
                <a:solidFill>
                  <a:srgbClr val="333333"/>
                </a:solidFill>
                <a:latin typeface="Gadugi"/>
                <a:cs typeface="Gadugi"/>
              </a:rPr>
              <a:t> </a:t>
            </a:r>
            <a:r>
              <a:rPr sz="1270" dirty="0">
                <a:solidFill>
                  <a:srgbClr val="333333"/>
                </a:solidFill>
                <a:latin typeface="Gadugi"/>
                <a:cs typeface="Gadugi"/>
              </a:rPr>
              <a:t>MA</a:t>
            </a:r>
            <a:r>
              <a:rPr sz="1270" spc="-18" dirty="0">
                <a:solidFill>
                  <a:srgbClr val="333333"/>
                </a:solidFill>
                <a:latin typeface="Gadugi"/>
                <a:cs typeface="Gadugi"/>
              </a:rPr>
              <a:t> </a:t>
            </a:r>
            <a:r>
              <a:rPr sz="1270" dirty="0">
                <a:solidFill>
                  <a:srgbClr val="333333"/>
                </a:solidFill>
                <a:latin typeface="Gadugi"/>
                <a:cs typeface="Gadugi"/>
              </a:rPr>
              <a:t>in</a:t>
            </a:r>
            <a:r>
              <a:rPr sz="1270" spc="-18" dirty="0">
                <a:solidFill>
                  <a:srgbClr val="333333"/>
                </a:solidFill>
                <a:latin typeface="Gadugi"/>
                <a:cs typeface="Gadugi"/>
              </a:rPr>
              <a:t> </a:t>
            </a:r>
            <a:r>
              <a:rPr sz="1270" dirty="0">
                <a:solidFill>
                  <a:srgbClr val="333333"/>
                </a:solidFill>
                <a:latin typeface="Gadugi"/>
                <a:cs typeface="Gadugi"/>
              </a:rPr>
              <a:t>HMPP;</a:t>
            </a:r>
            <a:r>
              <a:rPr sz="1270" spc="-18" dirty="0">
                <a:solidFill>
                  <a:srgbClr val="333333"/>
                </a:solidFill>
                <a:latin typeface="Gadugi"/>
                <a:cs typeface="Gadugi"/>
              </a:rPr>
              <a:t> </a:t>
            </a:r>
            <a:r>
              <a:rPr sz="1270" dirty="0">
                <a:solidFill>
                  <a:srgbClr val="333333"/>
                </a:solidFill>
                <a:latin typeface="Gadugi"/>
                <a:cs typeface="Gadugi"/>
              </a:rPr>
              <a:t>PhD</a:t>
            </a:r>
            <a:r>
              <a:rPr sz="1270" spc="-27" dirty="0">
                <a:solidFill>
                  <a:srgbClr val="333333"/>
                </a:solidFill>
                <a:latin typeface="Gadugi"/>
                <a:cs typeface="Gadugi"/>
              </a:rPr>
              <a:t> </a:t>
            </a:r>
            <a:r>
              <a:rPr sz="1270" dirty="0">
                <a:solidFill>
                  <a:srgbClr val="333333"/>
                </a:solidFill>
                <a:latin typeface="Gadugi"/>
                <a:cs typeface="Gadugi"/>
              </a:rPr>
              <a:t>in</a:t>
            </a:r>
            <a:r>
              <a:rPr sz="1270" spc="-18" dirty="0">
                <a:solidFill>
                  <a:srgbClr val="333333"/>
                </a:solidFill>
                <a:latin typeface="Gadugi"/>
                <a:cs typeface="Gadugi"/>
              </a:rPr>
              <a:t> </a:t>
            </a:r>
            <a:r>
              <a:rPr sz="1270" spc="-23" dirty="0">
                <a:solidFill>
                  <a:srgbClr val="333333"/>
                </a:solidFill>
                <a:latin typeface="Gadugi"/>
                <a:cs typeface="Gadugi"/>
              </a:rPr>
              <a:t>PH</a:t>
            </a:r>
            <a:endParaRPr sz="1270">
              <a:latin typeface="Gadugi"/>
              <a:cs typeface="Gadugi"/>
            </a:endParaRPr>
          </a:p>
          <a:p>
            <a:pPr marL="11516">
              <a:spcBef>
                <a:spcPts val="14"/>
              </a:spcBef>
            </a:pPr>
            <a:r>
              <a:rPr sz="1270" spc="-9" dirty="0">
                <a:solidFill>
                  <a:srgbClr val="333333"/>
                </a:solidFill>
                <a:latin typeface="Gadugi"/>
                <a:cs typeface="Gadugi"/>
              </a:rPr>
              <a:t>Medicine</a:t>
            </a:r>
            <a:endParaRPr sz="1270">
              <a:latin typeface="Gadugi"/>
              <a:cs typeface="Gadugi"/>
            </a:endParaRPr>
          </a:p>
        </p:txBody>
      </p:sp>
      <p:sp>
        <p:nvSpPr>
          <p:cNvPr id="5" name="object 5"/>
          <p:cNvSpPr txBox="1"/>
          <p:nvPr/>
        </p:nvSpPr>
        <p:spPr>
          <a:xfrm>
            <a:off x="8174931" y="4611179"/>
            <a:ext cx="2359129" cy="392750"/>
          </a:xfrm>
          <a:prstGeom prst="rect">
            <a:avLst/>
          </a:prstGeom>
        </p:spPr>
        <p:txBody>
          <a:bodyPr vert="horz" wrap="square" lIns="0" tIns="10365" rIns="0" bIns="0" rtlCol="0">
            <a:spAutoFit/>
          </a:bodyPr>
          <a:lstStyle/>
          <a:p>
            <a:pPr marL="11516" marR="4607">
              <a:lnSpc>
                <a:spcPct val="100699"/>
              </a:lnSpc>
              <a:spcBef>
                <a:spcPts val="82"/>
              </a:spcBef>
            </a:pPr>
            <a:r>
              <a:rPr sz="1270" spc="-9" dirty="0">
                <a:solidFill>
                  <a:srgbClr val="3F3F3F"/>
                </a:solidFill>
                <a:latin typeface="Gadugi"/>
                <a:cs typeface="Gadugi"/>
              </a:rPr>
              <a:t>E-</a:t>
            </a:r>
            <a:r>
              <a:rPr sz="1270" dirty="0">
                <a:solidFill>
                  <a:srgbClr val="3F3F3F"/>
                </a:solidFill>
                <a:latin typeface="Gadugi"/>
                <a:cs typeface="Gadugi"/>
              </a:rPr>
              <a:t>mail:</a:t>
            </a:r>
            <a:r>
              <a:rPr sz="1270" spc="-9" dirty="0">
                <a:solidFill>
                  <a:srgbClr val="3F3F3F"/>
                </a:solidFill>
                <a:latin typeface="Gadugi"/>
                <a:cs typeface="Gadugi"/>
              </a:rPr>
              <a:t> </a:t>
            </a:r>
            <a:r>
              <a:rPr sz="1270" spc="-9" dirty="0">
                <a:solidFill>
                  <a:srgbClr val="0C64BF"/>
                </a:solidFill>
                <a:latin typeface="Gadugi"/>
                <a:cs typeface="Gadugi"/>
                <a:hlinkClick r:id="rId3"/>
              </a:rPr>
              <a:t>r.gevorgyan@uwtsd.ac.uk</a:t>
            </a:r>
            <a:r>
              <a:rPr sz="1270" spc="-9" dirty="0">
                <a:solidFill>
                  <a:srgbClr val="0C64BF"/>
                </a:solidFill>
                <a:latin typeface="Gadugi"/>
                <a:cs typeface="Gadugi"/>
              </a:rPr>
              <a:t> </a:t>
            </a:r>
            <a:r>
              <a:rPr sz="1270" dirty="0">
                <a:solidFill>
                  <a:srgbClr val="3F3F3F"/>
                </a:solidFill>
                <a:latin typeface="Gadugi"/>
                <a:cs typeface="Gadugi"/>
              </a:rPr>
              <a:t>Phone:</a:t>
            </a:r>
            <a:r>
              <a:rPr sz="1270" spc="-23" dirty="0">
                <a:solidFill>
                  <a:srgbClr val="3F3F3F"/>
                </a:solidFill>
                <a:latin typeface="Gadugi"/>
                <a:cs typeface="Gadugi"/>
              </a:rPr>
              <a:t> </a:t>
            </a:r>
            <a:r>
              <a:rPr sz="1270" dirty="0">
                <a:solidFill>
                  <a:srgbClr val="3F3F3F"/>
                </a:solidFill>
                <a:latin typeface="Gadugi"/>
                <a:cs typeface="Gadugi"/>
              </a:rPr>
              <a:t>020</a:t>
            </a:r>
            <a:r>
              <a:rPr sz="1270" spc="-18" dirty="0">
                <a:solidFill>
                  <a:srgbClr val="3F3F3F"/>
                </a:solidFill>
                <a:latin typeface="Gadugi"/>
                <a:cs typeface="Gadugi"/>
              </a:rPr>
              <a:t> </a:t>
            </a:r>
            <a:r>
              <a:rPr sz="1270" dirty="0">
                <a:solidFill>
                  <a:srgbClr val="3F3F3F"/>
                </a:solidFill>
                <a:latin typeface="Gadugi"/>
                <a:cs typeface="Gadugi"/>
              </a:rPr>
              <a:t>7127</a:t>
            </a:r>
            <a:r>
              <a:rPr sz="1270" spc="-14" dirty="0">
                <a:solidFill>
                  <a:srgbClr val="3F3F3F"/>
                </a:solidFill>
                <a:latin typeface="Gadugi"/>
                <a:cs typeface="Gadugi"/>
              </a:rPr>
              <a:t> </a:t>
            </a:r>
            <a:r>
              <a:rPr sz="1270" spc="-18" dirty="0">
                <a:solidFill>
                  <a:srgbClr val="3F3F3F"/>
                </a:solidFill>
                <a:latin typeface="Gadugi"/>
                <a:cs typeface="Gadugi"/>
              </a:rPr>
              <a:t>7413</a:t>
            </a:r>
            <a:endParaRPr sz="1270">
              <a:latin typeface="Gadugi"/>
              <a:cs typeface="Gadugi"/>
            </a:endParaRPr>
          </a:p>
        </p:txBody>
      </p:sp>
      <p:pic>
        <p:nvPicPr>
          <p:cNvPr id="6" name="object 6"/>
          <p:cNvPicPr/>
          <p:nvPr/>
        </p:nvPicPr>
        <p:blipFill>
          <a:blip r:embed="rId4" cstate="print"/>
          <a:stretch>
            <a:fillRect/>
          </a:stretch>
        </p:blipFill>
        <p:spPr>
          <a:xfrm>
            <a:off x="8201653" y="4289619"/>
            <a:ext cx="2014904" cy="333053"/>
          </a:xfrm>
          <a:prstGeom prst="rect">
            <a:avLst/>
          </a:prstGeom>
        </p:spPr>
      </p:pic>
      <p:sp>
        <p:nvSpPr>
          <p:cNvPr id="7" name="object 7"/>
          <p:cNvSpPr txBox="1"/>
          <p:nvPr/>
        </p:nvSpPr>
        <p:spPr>
          <a:xfrm>
            <a:off x="383721" y="1895624"/>
            <a:ext cx="6151708" cy="3167938"/>
          </a:xfrm>
          <a:prstGeom prst="rect">
            <a:avLst/>
          </a:prstGeom>
        </p:spPr>
        <p:txBody>
          <a:bodyPr vert="horz" wrap="square" lIns="0" tIns="10941" rIns="0" bIns="0" rtlCol="0">
            <a:spAutoFit/>
          </a:bodyPr>
          <a:lstStyle/>
          <a:p>
            <a:pPr marL="237813" marR="4607" indent="-226872" algn="just">
              <a:lnSpc>
                <a:spcPct val="101000"/>
              </a:lnSpc>
              <a:spcBef>
                <a:spcPts val="86"/>
              </a:spcBef>
              <a:buFont typeface="Arial"/>
              <a:buChar char="•"/>
              <a:tabLst>
                <a:tab pos="237813" algn="l"/>
              </a:tabLst>
            </a:pPr>
            <a:r>
              <a:rPr dirty="0">
                <a:latin typeface="Arial" panose="020B0604020202020204" pitchFamily="34" charset="0"/>
                <a:cs typeface="Arial" panose="020B0604020202020204" pitchFamily="34" charset="0"/>
              </a:rPr>
              <a:t>Contributes</a:t>
            </a:r>
            <a:r>
              <a:rPr spc="-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to</a:t>
            </a:r>
            <a:r>
              <a:rPr spc="18"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IICL</a:t>
            </a:r>
            <a:r>
              <a:rPr spc="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strategic</a:t>
            </a:r>
            <a:r>
              <a:rPr spc="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developments,</a:t>
            </a:r>
            <a:r>
              <a:rPr spc="-23" dirty="0">
                <a:latin typeface="Arial" panose="020B0604020202020204" pitchFamily="34" charset="0"/>
                <a:cs typeface="Arial" panose="020B0604020202020204" pitchFamily="34" charset="0"/>
              </a:rPr>
              <a:t> </a:t>
            </a:r>
            <a:r>
              <a:rPr spc="-9" dirty="0">
                <a:latin typeface="Arial" panose="020B0604020202020204" pitchFamily="34" charset="0"/>
                <a:cs typeface="Arial" panose="020B0604020202020204" pitchFamily="34" charset="0"/>
              </a:rPr>
              <a:t>planning, </a:t>
            </a:r>
            <a:r>
              <a:rPr dirty="0">
                <a:latin typeface="Arial" panose="020B0604020202020204" pitchFamily="34" charset="0"/>
                <a:cs typeface="Arial" panose="020B0604020202020204" pitchFamily="34" charset="0"/>
              </a:rPr>
              <a:t>and</a:t>
            </a:r>
            <a:r>
              <a:rPr spc="23"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leadership</a:t>
            </a:r>
            <a:r>
              <a:rPr spc="23"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for</a:t>
            </a:r>
            <a:r>
              <a:rPr spc="14"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the</a:t>
            </a:r>
            <a:r>
              <a:rPr spc="32"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implementation</a:t>
            </a:r>
            <a:r>
              <a:rPr spc="-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and</a:t>
            </a:r>
            <a:r>
              <a:rPr spc="27"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delivery </a:t>
            </a:r>
            <a:r>
              <a:rPr spc="-23" dirty="0">
                <a:latin typeface="Arial" panose="020B0604020202020204" pitchFamily="34" charset="0"/>
                <a:cs typeface="Arial" panose="020B0604020202020204" pitchFamily="34" charset="0"/>
              </a:rPr>
              <a:t>of </a:t>
            </a:r>
            <a:r>
              <a:rPr dirty="0">
                <a:latin typeface="Arial" panose="020B0604020202020204" pitchFamily="34" charset="0"/>
                <a:cs typeface="Arial" panose="020B0604020202020204" pitchFamily="34" charset="0"/>
              </a:rPr>
              <a:t>Institute’s</a:t>
            </a:r>
            <a:r>
              <a:rPr spc="-32"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vision</a:t>
            </a:r>
            <a:r>
              <a:rPr spc="-18"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and</a:t>
            </a:r>
            <a:r>
              <a:rPr spc="-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mission</a:t>
            </a:r>
            <a:r>
              <a:rPr spc="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both internally</a:t>
            </a:r>
            <a:r>
              <a:rPr spc="-27" dirty="0">
                <a:latin typeface="Arial" panose="020B0604020202020204" pitchFamily="34" charset="0"/>
                <a:cs typeface="Arial" panose="020B0604020202020204" pitchFamily="34" charset="0"/>
              </a:rPr>
              <a:t> </a:t>
            </a:r>
            <a:r>
              <a:rPr spc="-23" dirty="0">
                <a:latin typeface="Arial" panose="020B0604020202020204" pitchFamily="34" charset="0"/>
                <a:cs typeface="Arial" panose="020B0604020202020204" pitchFamily="34" charset="0"/>
              </a:rPr>
              <a:t>and </a:t>
            </a:r>
            <a:r>
              <a:rPr spc="-9" dirty="0">
                <a:latin typeface="Arial" panose="020B0604020202020204" pitchFamily="34" charset="0"/>
                <a:cs typeface="Arial" panose="020B0604020202020204" pitchFamily="34" charset="0"/>
              </a:rPr>
              <a:t>externally;</a:t>
            </a:r>
            <a:endParaRPr dirty="0">
              <a:latin typeface="Arial" panose="020B0604020202020204" pitchFamily="34" charset="0"/>
              <a:cs typeface="Arial" panose="020B0604020202020204" pitchFamily="34" charset="0"/>
            </a:endParaRPr>
          </a:p>
          <a:p>
            <a:pPr marL="237813" marR="633400" indent="-226872" algn="just">
              <a:lnSpc>
                <a:spcPts val="1814"/>
              </a:lnSpc>
              <a:spcBef>
                <a:spcPts val="59"/>
              </a:spcBef>
              <a:buFont typeface="Arial"/>
              <a:buChar char="•"/>
              <a:tabLst>
                <a:tab pos="237813" algn="l"/>
              </a:tabLst>
            </a:pPr>
            <a:r>
              <a:rPr dirty="0">
                <a:latin typeface="Arial" panose="020B0604020202020204" pitchFamily="34" charset="0"/>
                <a:cs typeface="Arial" panose="020B0604020202020204" pitchFamily="34" charset="0"/>
              </a:rPr>
              <a:t>Ensures</a:t>
            </a:r>
            <a:r>
              <a:rPr spc="-27"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the</a:t>
            </a:r>
            <a:r>
              <a:rPr spc="14"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highest</a:t>
            </a:r>
            <a:r>
              <a:rPr spc="-14"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standards</a:t>
            </a:r>
            <a:r>
              <a:rPr spc="-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of</a:t>
            </a:r>
            <a:r>
              <a:rPr spc="27"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excellence</a:t>
            </a:r>
            <a:r>
              <a:rPr spc="-5" dirty="0">
                <a:latin typeface="Arial" panose="020B0604020202020204" pitchFamily="34" charset="0"/>
                <a:cs typeface="Arial" panose="020B0604020202020204" pitchFamily="34" charset="0"/>
              </a:rPr>
              <a:t> </a:t>
            </a:r>
            <a:r>
              <a:rPr spc="-23" dirty="0">
                <a:latin typeface="Arial" panose="020B0604020202020204" pitchFamily="34" charset="0"/>
                <a:cs typeface="Arial" panose="020B0604020202020204" pitchFamily="34" charset="0"/>
              </a:rPr>
              <a:t>in </a:t>
            </a:r>
            <a:r>
              <a:rPr dirty="0">
                <a:latin typeface="Arial" panose="020B0604020202020204" pitchFamily="34" charset="0"/>
                <a:cs typeface="Arial" panose="020B0604020202020204" pitchFamily="34" charset="0"/>
              </a:rPr>
              <a:t>learning,</a:t>
            </a:r>
            <a:r>
              <a:rPr spc="-27"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teaching,</a:t>
            </a:r>
            <a:r>
              <a:rPr spc="-14"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progression,</a:t>
            </a:r>
            <a:r>
              <a:rPr spc="-14"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outcomes, </a:t>
            </a:r>
            <a:r>
              <a:rPr spc="-23" dirty="0">
                <a:latin typeface="Arial" panose="020B0604020202020204" pitchFamily="34" charset="0"/>
                <a:cs typeface="Arial" panose="020B0604020202020204" pitchFamily="34" charset="0"/>
              </a:rPr>
              <a:t>and </a:t>
            </a:r>
            <a:r>
              <a:rPr dirty="0">
                <a:latin typeface="Arial" panose="020B0604020202020204" pitchFamily="34" charset="0"/>
                <a:cs typeface="Arial" panose="020B0604020202020204" pitchFamily="34" charset="0"/>
              </a:rPr>
              <a:t>professional</a:t>
            </a:r>
            <a:r>
              <a:rPr spc="-36" dirty="0">
                <a:latin typeface="Arial" panose="020B0604020202020204" pitchFamily="34" charset="0"/>
                <a:cs typeface="Arial" panose="020B0604020202020204" pitchFamily="34" charset="0"/>
              </a:rPr>
              <a:t> </a:t>
            </a:r>
            <a:r>
              <a:rPr spc="-9" dirty="0">
                <a:latin typeface="Arial" panose="020B0604020202020204" pitchFamily="34" charset="0"/>
                <a:cs typeface="Arial" panose="020B0604020202020204" pitchFamily="34" charset="0"/>
              </a:rPr>
              <a:t>practice;</a:t>
            </a:r>
            <a:endParaRPr dirty="0">
              <a:latin typeface="Arial" panose="020B0604020202020204" pitchFamily="34" charset="0"/>
              <a:cs typeface="Arial" panose="020B0604020202020204" pitchFamily="34" charset="0"/>
            </a:endParaRPr>
          </a:p>
          <a:p>
            <a:pPr marL="237813" indent="-226296" algn="just">
              <a:lnSpc>
                <a:spcPts val="1750"/>
              </a:lnSpc>
              <a:buFont typeface="Arial"/>
              <a:buChar char="•"/>
              <a:tabLst>
                <a:tab pos="237813" algn="l"/>
              </a:tabLst>
            </a:pPr>
            <a:r>
              <a:rPr dirty="0">
                <a:latin typeface="Arial" panose="020B0604020202020204" pitchFamily="34" charset="0"/>
                <a:cs typeface="Arial" panose="020B0604020202020204" pitchFamily="34" charset="0"/>
              </a:rPr>
              <a:t>Oversights</a:t>
            </a:r>
            <a:r>
              <a:rPr spc="18"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day-</a:t>
            </a:r>
            <a:r>
              <a:rPr spc="-9" dirty="0">
                <a:latin typeface="Arial" panose="020B0604020202020204" pitchFamily="34" charset="0"/>
                <a:cs typeface="Arial" panose="020B0604020202020204" pitchFamily="34" charset="0"/>
              </a:rPr>
              <a:t>to-</a:t>
            </a:r>
            <a:r>
              <a:rPr dirty="0">
                <a:latin typeface="Arial" panose="020B0604020202020204" pitchFamily="34" charset="0"/>
                <a:cs typeface="Arial" panose="020B0604020202020204" pitchFamily="34" charset="0"/>
              </a:rPr>
              <a:t>day</a:t>
            </a:r>
            <a:r>
              <a:rPr spc="18"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learning</a:t>
            </a:r>
            <a:r>
              <a:rPr spc="9"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and</a:t>
            </a:r>
            <a:r>
              <a:rPr spc="9" dirty="0">
                <a:latin typeface="Arial" panose="020B0604020202020204" pitchFamily="34" charset="0"/>
                <a:cs typeface="Arial" panose="020B0604020202020204" pitchFamily="34" charset="0"/>
              </a:rPr>
              <a:t> </a:t>
            </a:r>
            <a:r>
              <a:rPr spc="-9" dirty="0">
                <a:latin typeface="Arial" panose="020B0604020202020204" pitchFamily="34" charset="0"/>
                <a:cs typeface="Arial" panose="020B0604020202020204" pitchFamily="34" charset="0"/>
              </a:rPr>
              <a:t>teaching</a:t>
            </a:r>
            <a:endParaRPr dirty="0">
              <a:latin typeface="Arial" panose="020B0604020202020204" pitchFamily="34" charset="0"/>
              <a:cs typeface="Arial" panose="020B0604020202020204" pitchFamily="34" charset="0"/>
            </a:endParaRPr>
          </a:p>
          <a:p>
            <a:pPr marL="237813" marR="35701" algn="just">
              <a:lnSpc>
                <a:spcPct val="100600"/>
              </a:lnSpc>
              <a:spcBef>
                <a:spcPts val="9"/>
              </a:spcBef>
            </a:pPr>
            <a:r>
              <a:rPr dirty="0">
                <a:latin typeface="Arial" panose="020B0604020202020204" pitchFamily="34" charset="0"/>
                <a:cs typeface="Arial" panose="020B0604020202020204" pitchFamily="34" charset="0"/>
              </a:rPr>
              <a:t>operations, as</a:t>
            </a:r>
            <a:r>
              <a:rPr spc="18"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well</a:t>
            </a:r>
            <a:r>
              <a:rPr spc="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as</a:t>
            </a:r>
            <a:r>
              <a:rPr spc="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covers</a:t>
            </a:r>
            <a:r>
              <a:rPr spc="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the</a:t>
            </a:r>
            <a:r>
              <a:rPr spc="9"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leadership of</a:t>
            </a:r>
            <a:r>
              <a:rPr spc="23" dirty="0">
                <a:latin typeface="Arial" panose="020B0604020202020204" pitchFamily="34" charset="0"/>
                <a:cs typeface="Arial" panose="020B0604020202020204" pitchFamily="34" charset="0"/>
              </a:rPr>
              <a:t> </a:t>
            </a:r>
            <a:r>
              <a:rPr spc="-9" dirty="0">
                <a:latin typeface="Arial" panose="020B0604020202020204" pitchFamily="34" charset="0"/>
                <a:cs typeface="Arial" panose="020B0604020202020204" pitchFamily="34" charset="0"/>
              </a:rPr>
              <a:t>longer- </a:t>
            </a:r>
            <a:r>
              <a:rPr dirty="0">
                <a:latin typeface="Arial" panose="020B0604020202020204" pitchFamily="34" charset="0"/>
                <a:cs typeface="Arial" panose="020B0604020202020204" pitchFamily="34" charset="0"/>
              </a:rPr>
              <a:t>term</a:t>
            </a:r>
            <a:r>
              <a:rPr spc="27"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academic</a:t>
            </a:r>
            <a:r>
              <a:rPr spc="-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and</a:t>
            </a:r>
            <a:r>
              <a:rPr spc="32"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portfolio</a:t>
            </a:r>
            <a:r>
              <a:rPr spc="27" dirty="0">
                <a:latin typeface="Arial" panose="020B0604020202020204" pitchFamily="34" charset="0"/>
                <a:cs typeface="Arial" panose="020B0604020202020204" pitchFamily="34" charset="0"/>
              </a:rPr>
              <a:t> </a:t>
            </a:r>
            <a:r>
              <a:rPr spc="-9" dirty="0">
                <a:latin typeface="Arial" panose="020B0604020202020204" pitchFamily="34" charset="0"/>
                <a:cs typeface="Arial" panose="020B0604020202020204" pitchFamily="34" charset="0"/>
              </a:rPr>
              <a:t>development;</a:t>
            </a:r>
            <a:endParaRPr dirty="0">
              <a:latin typeface="Arial" panose="020B0604020202020204" pitchFamily="34" charset="0"/>
              <a:cs typeface="Arial" panose="020B0604020202020204" pitchFamily="34" charset="0"/>
            </a:endParaRPr>
          </a:p>
          <a:p>
            <a:pPr marL="237813" marR="411710" indent="-226872" algn="just">
              <a:lnSpc>
                <a:spcPct val="100899"/>
              </a:lnSpc>
              <a:spcBef>
                <a:spcPts val="5"/>
              </a:spcBef>
              <a:buFont typeface="Arial"/>
              <a:buChar char="•"/>
              <a:tabLst>
                <a:tab pos="237813" algn="l"/>
              </a:tabLst>
            </a:pPr>
            <a:r>
              <a:rPr dirty="0">
                <a:latin typeface="Arial" panose="020B0604020202020204" pitchFamily="34" charset="0"/>
                <a:cs typeface="Arial" panose="020B0604020202020204" pitchFamily="34" charset="0"/>
              </a:rPr>
              <a:t>Provides</a:t>
            </a:r>
            <a:r>
              <a:rPr spc="-9"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leadership</a:t>
            </a:r>
            <a:r>
              <a:rPr spc="-32"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to</a:t>
            </a:r>
            <a:r>
              <a:rPr spc="9"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academic</a:t>
            </a:r>
            <a:r>
              <a:rPr spc="-23"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staff, assures</a:t>
            </a:r>
            <a:r>
              <a:rPr spc="-23" dirty="0">
                <a:latin typeface="Arial" panose="020B0604020202020204" pitchFamily="34" charset="0"/>
                <a:cs typeface="Arial" panose="020B0604020202020204" pitchFamily="34" charset="0"/>
              </a:rPr>
              <a:t> the </a:t>
            </a:r>
            <a:r>
              <a:rPr dirty="0">
                <a:latin typeface="Arial" panose="020B0604020202020204" pitchFamily="34" charset="0"/>
                <a:cs typeface="Arial" panose="020B0604020202020204" pitchFamily="34" charset="0"/>
              </a:rPr>
              <a:t>quality</a:t>
            </a:r>
            <a:r>
              <a:rPr spc="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of</a:t>
            </a:r>
            <a:r>
              <a:rPr spc="41"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the</a:t>
            </a:r>
            <a:r>
              <a:rPr spc="5"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performance</a:t>
            </a:r>
            <a:r>
              <a:rPr spc="-18"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and</a:t>
            </a:r>
            <a:r>
              <a:rPr spc="14" dirty="0">
                <a:latin typeface="Arial" panose="020B0604020202020204" pitchFamily="34" charset="0"/>
                <a:cs typeface="Arial" panose="020B0604020202020204" pitchFamily="34" charset="0"/>
              </a:rPr>
              <a:t> </a:t>
            </a:r>
            <a:r>
              <a:rPr spc="-9" dirty="0">
                <a:latin typeface="Arial" panose="020B0604020202020204" pitchFamily="34" charset="0"/>
                <a:cs typeface="Arial" panose="020B0604020202020204" pitchFamily="34" charset="0"/>
              </a:rPr>
              <a:t>continuous development.</a:t>
            </a:r>
            <a:endParaRPr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980215" y="1231489"/>
            <a:ext cx="6229782" cy="550572"/>
          </a:xfrm>
          <a:prstGeom prst="rect">
            <a:avLst/>
          </a:prstGeom>
        </p:spPr>
        <p:txBody>
          <a:bodyPr vert="horz" wrap="square" lIns="0" tIns="13244" rIns="0" bIns="0" rtlCol="0" anchor="ctr">
            <a:spAutoFit/>
          </a:bodyPr>
          <a:lstStyle/>
          <a:p>
            <a:pPr marL="11516">
              <a:lnSpc>
                <a:spcPct val="100000"/>
              </a:lnSpc>
              <a:spcBef>
                <a:spcPts val="104"/>
              </a:spcBef>
            </a:pPr>
            <a:r>
              <a:rPr sz="3491" dirty="0">
                <a:latin typeface="Gadugi"/>
                <a:cs typeface="Gadugi"/>
              </a:rPr>
              <a:t>Programme</a:t>
            </a:r>
            <a:r>
              <a:rPr sz="3491" spc="-131" dirty="0">
                <a:latin typeface="Gadugi"/>
                <a:cs typeface="Gadugi"/>
              </a:rPr>
              <a:t> </a:t>
            </a:r>
            <a:r>
              <a:rPr sz="3491" dirty="0">
                <a:latin typeface="Gadugi"/>
                <a:cs typeface="Gadugi"/>
              </a:rPr>
              <a:t>of</a:t>
            </a:r>
            <a:r>
              <a:rPr sz="3491" spc="-122" dirty="0">
                <a:latin typeface="Gadugi"/>
                <a:cs typeface="Gadugi"/>
              </a:rPr>
              <a:t> </a:t>
            </a:r>
            <a:r>
              <a:rPr sz="3491" dirty="0">
                <a:latin typeface="Gadugi"/>
                <a:cs typeface="Gadugi"/>
              </a:rPr>
              <a:t>Study</a:t>
            </a:r>
            <a:r>
              <a:rPr sz="3491" spc="-122" dirty="0">
                <a:latin typeface="Gadugi"/>
                <a:cs typeface="Gadugi"/>
              </a:rPr>
              <a:t> </a:t>
            </a:r>
            <a:r>
              <a:rPr sz="3491" spc="-9" dirty="0">
                <a:latin typeface="Gadugi"/>
                <a:cs typeface="Gadugi"/>
              </a:rPr>
              <a:t>Handbook</a:t>
            </a:r>
            <a:endParaRPr sz="3491">
              <a:latin typeface="Gadugi"/>
              <a:cs typeface="Gadugi"/>
            </a:endParaRPr>
          </a:p>
        </p:txBody>
      </p:sp>
      <p:sp>
        <p:nvSpPr>
          <p:cNvPr id="3" name="object 3"/>
          <p:cNvSpPr txBox="1"/>
          <p:nvPr/>
        </p:nvSpPr>
        <p:spPr>
          <a:xfrm>
            <a:off x="1594051" y="2169248"/>
            <a:ext cx="6211356" cy="793706"/>
          </a:xfrm>
          <a:prstGeom prst="rect">
            <a:avLst/>
          </a:prstGeom>
        </p:spPr>
        <p:txBody>
          <a:bodyPr vert="horz" wrap="square" lIns="0" tIns="12092" rIns="0" bIns="0" rtlCol="0">
            <a:spAutoFit/>
          </a:bodyPr>
          <a:lstStyle/>
          <a:p>
            <a:pPr marL="283302" marR="4607" indent="-272362">
              <a:spcBef>
                <a:spcPts val="95"/>
              </a:spcBef>
              <a:buFont typeface="Arial"/>
              <a:buChar char="•"/>
              <a:tabLst>
                <a:tab pos="283302" algn="l"/>
              </a:tabLst>
            </a:pPr>
            <a:r>
              <a:rPr sz="2539" spc="-36" dirty="0">
                <a:latin typeface="Gadugi"/>
                <a:cs typeface="Gadugi"/>
              </a:rPr>
              <a:t>You</a:t>
            </a:r>
            <a:r>
              <a:rPr sz="2539" spc="-45" dirty="0">
                <a:latin typeface="Gadugi"/>
                <a:cs typeface="Gadugi"/>
              </a:rPr>
              <a:t> </a:t>
            </a:r>
            <a:r>
              <a:rPr sz="2539" dirty="0">
                <a:latin typeface="Gadugi"/>
                <a:cs typeface="Gadugi"/>
              </a:rPr>
              <a:t>can</a:t>
            </a:r>
            <a:r>
              <a:rPr sz="2539" spc="-45" dirty="0">
                <a:latin typeface="Gadugi"/>
                <a:cs typeface="Gadugi"/>
              </a:rPr>
              <a:t> </a:t>
            </a:r>
            <a:r>
              <a:rPr sz="2539" dirty="0">
                <a:latin typeface="Gadugi"/>
                <a:cs typeface="Gadugi"/>
              </a:rPr>
              <a:t>find</a:t>
            </a:r>
            <a:r>
              <a:rPr sz="2539" spc="-54" dirty="0">
                <a:latin typeface="Gadugi"/>
                <a:cs typeface="Gadugi"/>
              </a:rPr>
              <a:t> </a:t>
            </a:r>
            <a:r>
              <a:rPr sz="2539" dirty="0">
                <a:latin typeface="Gadugi"/>
                <a:cs typeface="Gadugi"/>
              </a:rPr>
              <a:t>your</a:t>
            </a:r>
            <a:r>
              <a:rPr sz="2539" spc="-50" dirty="0">
                <a:latin typeface="Gadugi"/>
                <a:cs typeface="Gadugi"/>
              </a:rPr>
              <a:t> </a:t>
            </a:r>
            <a:r>
              <a:rPr sz="2539" dirty="0">
                <a:latin typeface="Gadugi"/>
                <a:cs typeface="Gadugi"/>
              </a:rPr>
              <a:t>programme</a:t>
            </a:r>
            <a:r>
              <a:rPr sz="2539" spc="-36" dirty="0">
                <a:latin typeface="Gadugi"/>
                <a:cs typeface="Gadugi"/>
              </a:rPr>
              <a:t> </a:t>
            </a:r>
            <a:r>
              <a:rPr sz="2539" dirty="0">
                <a:latin typeface="Gadugi"/>
                <a:cs typeface="Gadugi"/>
              </a:rPr>
              <a:t>of</a:t>
            </a:r>
            <a:r>
              <a:rPr sz="2539" spc="-32" dirty="0">
                <a:latin typeface="Gadugi"/>
                <a:cs typeface="Gadugi"/>
              </a:rPr>
              <a:t> </a:t>
            </a:r>
            <a:r>
              <a:rPr sz="2539" spc="-9" dirty="0">
                <a:latin typeface="Gadugi"/>
                <a:cs typeface="Gadugi"/>
              </a:rPr>
              <a:t>study </a:t>
            </a:r>
            <a:r>
              <a:rPr sz="2539" dirty="0">
                <a:latin typeface="Gadugi"/>
                <a:cs typeface="Gadugi"/>
              </a:rPr>
              <a:t>handbook at:</a:t>
            </a:r>
            <a:r>
              <a:rPr sz="2539" spc="5" dirty="0">
                <a:latin typeface="Gadugi"/>
                <a:cs typeface="Gadugi"/>
              </a:rPr>
              <a:t> </a:t>
            </a:r>
            <a:r>
              <a:rPr sz="2539" dirty="0">
                <a:latin typeface="Gadugi"/>
                <a:cs typeface="Gadugi"/>
              </a:rPr>
              <a:t>every</a:t>
            </a:r>
            <a:r>
              <a:rPr sz="2539" spc="14" dirty="0">
                <a:latin typeface="Gadugi"/>
                <a:cs typeface="Gadugi"/>
              </a:rPr>
              <a:t> </a:t>
            </a:r>
            <a:r>
              <a:rPr sz="2539" dirty="0">
                <a:latin typeface="Gadugi"/>
                <a:cs typeface="Gadugi"/>
              </a:rPr>
              <a:t>module</a:t>
            </a:r>
            <a:r>
              <a:rPr sz="2539" spc="-14" dirty="0">
                <a:latin typeface="Gadugi"/>
                <a:cs typeface="Gadugi"/>
              </a:rPr>
              <a:t> </a:t>
            </a:r>
            <a:r>
              <a:rPr sz="2539" dirty="0">
                <a:latin typeface="Gadugi"/>
                <a:cs typeface="Gadugi"/>
              </a:rPr>
              <a:t>Moodle</a:t>
            </a:r>
            <a:r>
              <a:rPr sz="2539" spc="14" dirty="0">
                <a:latin typeface="Gadugi"/>
                <a:cs typeface="Gadugi"/>
              </a:rPr>
              <a:t> </a:t>
            </a:r>
            <a:r>
              <a:rPr sz="2539" spc="-18" dirty="0">
                <a:latin typeface="Gadugi"/>
                <a:cs typeface="Gadugi"/>
              </a:rPr>
              <a:t>page</a:t>
            </a:r>
            <a:endParaRPr sz="2539">
              <a:latin typeface="Gadugi"/>
              <a:cs typeface="Gadugi"/>
            </a:endParaRPr>
          </a:p>
        </p:txBody>
      </p:sp>
      <p:grpSp>
        <p:nvGrpSpPr>
          <p:cNvPr id="4" name="object 4"/>
          <p:cNvGrpSpPr/>
          <p:nvPr/>
        </p:nvGrpSpPr>
        <p:grpSpPr>
          <a:xfrm>
            <a:off x="8464918" y="1733674"/>
            <a:ext cx="2444926" cy="2672950"/>
            <a:chOff x="7959090" y="1911857"/>
            <a:chExt cx="2696210" cy="2947670"/>
          </a:xfrm>
        </p:grpSpPr>
        <p:sp>
          <p:nvSpPr>
            <p:cNvPr id="5" name="object 5"/>
            <p:cNvSpPr/>
            <p:nvPr/>
          </p:nvSpPr>
          <p:spPr>
            <a:xfrm>
              <a:off x="7970520" y="1923287"/>
              <a:ext cx="2673350" cy="2924810"/>
            </a:xfrm>
            <a:custGeom>
              <a:avLst/>
              <a:gdLst/>
              <a:ahLst/>
              <a:cxnLst/>
              <a:rect l="l" t="t" r="r" b="b"/>
              <a:pathLst>
                <a:path w="2673350" h="2924810">
                  <a:moveTo>
                    <a:pt x="1336548" y="2924556"/>
                  </a:moveTo>
                  <a:lnTo>
                    <a:pt x="1290631" y="2923707"/>
                  </a:lnTo>
                  <a:lnTo>
                    <a:pt x="1245101" y="2921179"/>
                  </a:lnTo>
                  <a:lnTo>
                    <a:pt x="1199982" y="2916999"/>
                  </a:lnTo>
                  <a:lnTo>
                    <a:pt x="1155299" y="2911195"/>
                  </a:lnTo>
                  <a:lnTo>
                    <a:pt x="1111077" y="2903794"/>
                  </a:lnTo>
                  <a:lnTo>
                    <a:pt x="1067341" y="2894823"/>
                  </a:lnTo>
                  <a:lnTo>
                    <a:pt x="1024116" y="2884309"/>
                  </a:lnTo>
                  <a:lnTo>
                    <a:pt x="981427" y="2872281"/>
                  </a:lnTo>
                  <a:lnTo>
                    <a:pt x="939299" y="2858765"/>
                  </a:lnTo>
                  <a:lnTo>
                    <a:pt x="897757" y="2843789"/>
                  </a:lnTo>
                  <a:lnTo>
                    <a:pt x="856826" y="2827380"/>
                  </a:lnTo>
                  <a:lnTo>
                    <a:pt x="816530" y="2809565"/>
                  </a:lnTo>
                  <a:lnTo>
                    <a:pt x="776895" y="2790372"/>
                  </a:lnTo>
                  <a:lnTo>
                    <a:pt x="737946" y="2769829"/>
                  </a:lnTo>
                  <a:lnTo>
                    <a:pt x="699708" y="2747962"/>
                  </a:lnTo>
                  <a:lnTo>
                    <a:pt x="662206" y="2724799"/>
                  </a:lnTo>
                  <a:lnTo>
                    <a:pt x="625464" y="2700367"/>
                  </a:lnTo>
                  <a:lnTo>
                    <a:pt x="589508" y="2674694"/>
                  </a:lnTo>
                  <a:lnTo>
                    <a:pt x="554362" y="2647807"/>
                  </a:lnTo>
                  <a:lnTo>
                    <a:pt x="520052" y="2619734"/>
                  </a:lnTo>
                  <a:lnTo>
                    <a:pt x="486603" y="2590501"/>
                  </a:lnTo>
                  <a:lnTo>
                    <a:pt x="454039" y="2560136"/>
                  </a:lnTo>
                  <a:lnTo>
                    <a:pt x="422385" y="2528667"/>
                  </a:lnTo>
                  <a:lnTo>
                    <a:pt x="391668" y="2496121"/>
                  </a:lnTo>
                  <a:lnTo>
                    <a:pt x="361910" y="2462525"/>
                  </a:lnTo>
                  <a:lnTo>
                    <a:pt x="333138" y="2427907"/>
                  </a:lnTo>
                  <a:lnTo>
                    <a:pt x="305376" y="2392294"/>
                  </a:lnTo>
                  <a:lnTo>
                    <a:pt x="278650" y="2355713"/>
                  </a:lnTo>
                  <a:lnTo>
                    <a:pt x="252984" y="2318192"/>
                  </a:lnTo>
                  <a:lnTo>
                    <a:pt x="228403" y="2279758"/>
                  </a:lnTo>
                  <a:lnTo>
                    <a:pt x="204933" y="2240438"/>
                  </a:lnTo>
                  <a:lnTo>
                    <a:pt x="182597" y="2200260"/>
                  </a:lnTo>
                  <a:lnTo>
                    <a:pt x="161422" y="2159252"/>
                  </a:lnTo>
                  <a:lnTo>
                    <a:pt x="141432" y="2117440"/>
                  </a:lnTo>
                  <a:lnTo>
                    <a:pt x="122653" y="2074852"/>
                  </a:lnTo>
                  <a:lnTo>
                    <a:pt x="105108" y="2031515"/>
                  </a:lnTo>
                  <a:lnTo>
                    <a:pt x="88823" y="1987457"/>
                  </a:lnTo>
                  <a:lnTo>
                    <a:pt x="73824" y="1942705"/>
                  </a:lnTo>
                  <a:lnTo>
                    <a:pt x="60134" y="1897287"/>
                  </a:lnTo>
                  <a:lnTo>
                    <a:pt x="47780" y="1851229"/>
                  </a:lnTo>
                  <a:lnTo>
                    <a:pt x="36785" y="1804560"/>
                  </a:lnTo>
                  <a:lnTo>
                    <a:pt x="27176" y="1757306"/>
                  </a:lnTo>
                  <a:lnTo>
                    <a:pt x="18976" y="1709494"/>
                  </a:lnTo>
                  <a:lnTo>
                    <a:pt x="12211" y="1661153"/>
                  </a:lnTo>
                  <a:lnTo>
                    <a:pt x="6906" y="1612310"/>
                  </a:lnTo>
                  <a:lnTo>
                    <a:pt x="3086" y="1562992"/>
                  </a:lnTo>
                  <a:lnTo>
                    <a:pt x="775" y="1513226"/>
                  </a:lnTo>
                  <a:lnTo>
                    <a:pt x="0" y="1463040"/>
                  </a:lnTo>
                  <a:lnTo>
                    <a:pt x="775" y="1412760"/>
                  </a:lnTo>
                  <a:lnTo>
                    <a:pt x="3086" y="1362905"/>
                  </a:lnTo>
                  <a:lnTo>
                    <a:pt x="6906" y="1313501"/>
                  </a:lnTo>
                  <a:lnTo>
                    <a:pt x="12211" y="1264576"/>
                  </a:lnTo>
                  <a:lnTo>
                    <a:pt x="18976" y="1216156"/>
                  </a:lnTo>
                  <a:lnTo>
                    <a:pt x="27176" y="1168271"/>
                  </a:lnTo>
                  <a:lnTo>
                    <a:pt x="36785" y="1120945"/>
                  </a:lnTo>
                  <a:lnTo>
                    <a:pt x="47780" y="1074208"/>
                  </a:lnTo>
                  <a:lnTo>
                    <a:pt x="60134" y="1028086"/>
                  </a:lnTo>
                  <a:lnTo>
                    <a:pt x="73824" y="982606"/>
                  </a:lnTo>
                  <a:lnTo>
                    <a:pt x="88823" y="937796"/>
                  </a:lnTo>
                  <a:lnTo>
                    <a:pt x="105108" y="893683"/>
                  </a:lnTo>
                  <a:lnTo>
                    <a:pt x="122653" y="850294"/>
                  </a:lnTo>
                  <a:lnTo>
                    <a:pt x="141432" y="807657"/>
                  </a:lnTo>
                  <a:lnTo>
                    <a:pt x="161422" y="765798"/>
                  </a:lnTo>
                  <a:lnTo>
                    <a:pt x="182597" y="724746"/>
                  </a:lnTo>
                  <a:lnTo>
                    <a:pt x="204933" y="684527"/>
                  </a:lnTo>
                  <a:lnTo>
                    <a:pt x="228403" y="645169"/>
                  </a:lnTo>
                  <a:lnTo>
                    <a:pt x="252984" y="606699"/>
                  </a:lnTo>
                  <a:lnTo>
                    <a:pt x="278650" y="569145"/>
                  </a:lnTo>
                  <a:lnTo>
                    <a:pt x="305376" y="532533"/>
                  </a:lnTo>
                  <a:lnTo>
                    <a:pt x="333138" y="496890"/>
                  </a:lnTo>
                  <a:lnTo>
                    <a:pt x="361910" y="462245"/>
                  </a:lnTo>
                  <a:lnTo>
                    <a:pt x="391668" y="428625"/>
                  </a:lnTo>
                  <a:lnTo>
                    <a:pt x="422385" y="396056"/>
                  </a:lnTo>
                  <a:lnTo>
                    <a:pt x="454039" y="364566"/>
                  </a:lnTo>
                  <a:lnTo>
                    <a:pt x="486603" y="334182"/>
                  </a:lnTo>
                  <a:lnTo>
                    <a:pt x="520052" y="304932"/>
                  </a:lnTo>
                  <a:lnTo>
                    <a:pt x="554362" y="276843"/>
                  </a:lnTo>
                  <a:lnTo>
                    <a:pt x="589508" y="249941"/>
                  </a:lnTo>
                  <a:lnTo>
                    <a:pt x="625464" y="224256"/>
                  </a:lnTo>
                  <a:lnTo>
                    <a:pt x="662206" y="199813"/>
                  </a:lnTo>
                  <a:lnTo>
                    <a:pt x="699708" y="176640"/>
                  </a:lnTo>
                  <a:lnTo>
                    <a:pt x="737946" y="154764"/>
                  </a:lnTo>
                  <a:lnTo>
                    <a:pt x="776895" y="134213"/>
                  </a:lnTo>
                  <a:lnTo>
                    <a:pt x="816530" y="115014"/>
                  </a:lnTo>
                  <a:lnTo>
                    <a:pt x="856826" y="97194"/>
                  </a:lnTo>
                  <a:lnTo>
                    <a:pt x="897757" y="80780"/>
                  </a:lnTo>
                  <a:lnTo>
                    <a:pt x="939299" y="65800"/>
                  </a:lnTo>
                  <a:lnTo>
                    <a:pt x="981427" y="52281"/>
                  </a:lnTo>
                  <a:lnTo>
                    <a:pt x="1024116" y="40250"/>
                  </a:lnTo>
                  <a:lnTo>
                    <a:pt x="1067341" y="29735"/>
                  </a:lnTo>
                  <a:lnTo>
                    <a:pt x="1111077" y="20763"/>
                  </a:lnTo>
                  <a:lnTo>
                    <a:pt x="1155299" y="13361"/>
                  </a:lnTo>
                  <a:lnTo>
                    <a:pt x="1199982" y="7556"/>
                  </a:lnTo>
                  <a:lnTo>
                    <a:pt x="1245101" y="3376"/>
                  </a:lnTo>
                  <a:lnTo>
                    <a:pt x="1290631" y="848"/>
                  </a:lnTo>
                  <a:lnTo>
                    <a:pt x="1336548" y="0"/>
                  </a:lnTo>
                  <a:lnTo>
                    <a:pt x="1382555" y="848"/>
                  </a:lnTo>
                  <a:lnTo>
                    <a:pt x="1428169" y="3376"/>
                  </a:lnTo>
                  <a:lnTo>
                    <a:pt x="1473364" y="7556"/>
                  </a:lnTo>
                  <a:lnTo>
                    <a:pt x="1518116" y="13361"/>
                  </a:lnTo>
                  <a:lnTo>
                    <a:pt x="1562400" y="20763"/>
                  </a:lnTo>
                  <a:lnTo>
                    <a:pt x="1606191" y="29735"/>
                  </a:lnTo>
                  <a:lnTo>
                    <a:pt x="1649465" y="40250"/>
                  </a:lnTo>
                  <a:lnTo>
                    <a:pt x="1692197" y="52281"/>
                  </a:lnTo>
                  <a:lnTo>
                    <a:pt x="1734362" y="65800"/>
                  </a:lnTo>
                  <a:lnTo>
                    <a:pt x="1775935" y="80780"/>
                  </a:lnTo>
                  <a:lnTo>
                    <a:pt x="1816892" y="97194"/>
                  </a:lnTo>
                  <a:lnTo>
                    <a:pt x="1857208" y="115014"/>
                  </a:lnTo>
                  <a:lnTo>
                    <a:pt x="1896858" y="134213"/>
                  </a:lnTo>
                  <a:lnTo>
                    <a:pt x="1935818" y="154764"/>
                  </a:lnTo>
                  <a:lnTo>
                    <a:pt x="1974062" y="176640"/>
                  </a:lnTo>
                  <a:lnTo>
                    <a:pt x="2011567" y="199813"/>
                  </a:lnTo>
                  <a:lnTo>
                    <a:pt x="2048307" y="224256"/>
                  </a:lnTo>
                  <a:lnTo>
                    <a:pt x="2084257" y="249941"/>
                  </a:lnTo>
                  <a:lnTo>
                    <a:pt x="2119394" y="276843"/>
                  </a:lnTo>
                  <a:lnTo>
                    <a:pt x="2153691" y="304932"/>
                  </a:lnTo>
                  <a:lnTo>
                    <a:pt x="2187125" y="334182"/>
                  </a:lnTo>
                  <a:lnTo>
                    <a:pt x="2219671" y="364566"/>
                  </a:lnTo>
                  <a:lnTo>
                    <a:pt x="2251304" y="396056"/>
                  </a:lnTo>
                  <a:lnTo>
                    <a:pt x="2281999" y="428625"/>
                  </a:lnTo>
                  <a:lnTo>
                    <a:pt x="2311732" y="462245"/>
                  </a:lnTo>
                  <a:lnTo>
                    <a:pt x="2340477" y="496890"/>
                  </a:lnTo>
                  <a:lnTo>
                    <a:pt x="2368211" y="532533"/>
                  </a:lnTo>
                  <a:lnTo>
                    <a:pt x="2394908" y="569145"/>
                  </a:lnTo>
                  <a:lnTo>
                    <a:pt x="2420544" y="606699"/>
                  </a:lnTo>
                  <a:lnTo>
                    <a:pt x="2445094" y="645169"/>
                  </a:lnTo>
                  <a:lnTo>
                    <a:pt x="2468533" y="684527"/>
                  </a:lnTo>
                  <a:lnTo>
                    <a:pt x="2490836" y="724746"/>
                  </a:lnTo>
                  <a:lnTo>
                    <a:pt x="2511980" y="765798"/>
                  </a:lnTo>
                  <a:lnTo>
                    <a:pt x="2531938" y="807657"/>
                  </a:lnTo>
                  <a:lnTo>
                    <a:pt x="2550687" y="850294"/>
                  </a:lnTo>
                  <a:lnTo>
                    <a:pt x="2568202" y="893683"/>
                  </a:lnTo>
                  <a:lnTo>
                    <a:pt x="2584457" y="937796"/>
                  </a:lnTo>
                  <a:lnTo>
                    <a:pt x="2599428" y="982606"/>
                  </a:lnTo>
                  <a:lnTo>
                    <a:pt x="2613091" y="1028086"/>
                  </a:lnTo>
                  <a:lnTo>
                    <a:pt x="2625421" y="1074208"/>
                  </a:lnTo>
                  <a:lnTo>
                    <a:pt x="2636393" y="1120945"/>
                  </a:lnTo>
                  <a:lnTo>
                    <a:pt x="2645982" y="1168271"/>
                  </a:lnTo>
                  <a:lnTo>
                    <a:pt x="2654164" y="1216156"/>
                  </a:lnTo>
                  <a:lnTo>
                    <a:pt x="2660913" y="1264576"/>
                  </a:lnTo>
                  <a:lnTo>
                    <a:pt x="2666206" y="1313501"/>
                  </a:lnTo>
                  <a:lnTo>
                    <a:pt x="2670017" y="1362905"/>
                  </a:lnTo>
                  <a:lnTo>
                    <a:pt x="2672322" y="1412760"/>
                  </a:lnTo>
                  <a:lnTo>
                    <a:pt x="2673096" y="1463040"/>
                  </a:lnTo>
                  <a:lnTo>
                    <a:pt x="2672322" y="1513226"/>
                  </a:lnTo>
                  <a:lnTo>
                    <a:pt x="2670017" y="1562992"/>
                  </a:lnTo>
                  <a:lnTo>
                    <a:pt x="2666206" y="1612310"/>
                  </a:lnTo>
                  <a:lnTo>
                    <a:pt x="2660913" y="1661153"/>
                  </a:lnTo>
                  <a:lnTo>
                    <a:pt x="2654164" y="1709494"/>
                  </a:lnTo>
                  <a:lnTo>
                    <a:pt x="2645982" y="1757306"/>
                  </a:lnTo>
                  <a:lnTo>
                    <a:pt x="2636393" y="1804560"/>
                  </a:lnTo>
                  <a:lnTo>
                    <a:pt x="2625421" y="1851229"/>
                  </a:lnTo>
                  <a:lnTo>
                    <a:pt x="2613091" y="1897287"/>
                  </a:lnTo>
                  <a:lnTo>
                    <a:pt x="2599428" y="1942705"/>
                  </a:lnTo>
                  <a:lnTo>
                    <a:pt x="2584457" y="1987457"/>
                  </a:lnTo>
                  <a:lnTo>
                    <a:pt x="2568202" y="2031515"/>
                  </a:lnTo>
                  <a:lnTo>
                    <a:pt x="2550687" y="2074852"/>
                  </a:lnTo>
                  <a:lnTo>
                    <a:pt x="2531938" y="2117440"/>
                  </a:lnTo>
                  <a:lnTo>
                    <a:pt x="2511980" y="2159252"/>
                  </a:lnTo>
                  <a:lnTo>
                    <a:pt x="2490836" y="2200260"/>
                  </a:lnTo>
                  <a:lnTo>
                    <a:pt x="2468533" y="2240438"/>
                  </a:lnTo>
                  <a:lnTo>
                    <a:pt x="2445094" y="2279758"/>
                  </a:lnTo>
                  <a:lnTo>
                    <a:pt x="2420544" y="2318192"/>
                  </a:lnTo>
                  <a:lnTo>
                    <a:pt x="2394908" y="2355713"/>
                  </a:lnTo>
                  <a:lnTo>
                    <a:pt x="2368211" y="2392294"/>
                  </a:lnTo>
                  <a:lnTo>
                    <a:pt x="2340477" y="2427907"/>
                  </a:lnTo>
                  <a:lnTo>
                    <a:pt x="2311732" y="2462525"/>
                  </a:lnTo>
                  <a:lnTo>
                    <a:pt x="2281999" y="2496121"/>
                  </a:lnTo>
                  <a:lnTo>
                    <a:pt x="2251304" y="2528667"/>
                  </a:lnTo>
                  <a:lnTo>
                    <a:pt x="2219671" y="2560136"/>
                  </a:lnTo>
                  <a:lnTo>
                    <a:pt x="2187125" y="2590501"/>
                  </a:lnTo>
                  <a:lnTo>
                    <a:pt x="2153691" y="2619734"/>
                  </a:lnTo>
                  <a:lnTo>
                    <a:pt x="2119394" y="2647807"/>
                  </a:lnTo>
                  <a:lnTo>
                    <a:pt x="2084257" y="2674694"/>
                  </a:lnTo>
                  <a:lnTo>
                    <a:pt x="2048307" y="2700367"/>
                  </a:lnTo>
                  <a:lnTo>
                    <a:pt x="2011567" y="2724799"/>
                  </a:lnTo>
                  <a:lnTo>
                    <a:pt x="1974062" y="2747962"/>
                  </a:lnTo>
                  <a:lnTo>
                    <a:pt x="1935818" y="2769829"/>
                  </a:lnTo>
                  <a:lnTo>
                    <a:pt x="1896858" y="2790372"/>
                  </a:lnTo>
                  <a:lnTo>
                    <a:pt x="1857208" y="2809565"/>
                  </a:lnTo>
                  <a:lnTo>
                    <a:pt x="1816892" y="2827380"/>
                  </a:lnTo>
                  <a:lnTo>
                    <a:pt x="1775935" y="2843789"/>
                  </a:lnTo>
                  <a:lnTo>
                    <a:pt x="1734362" y="2858765"/>
                  </a:lnTo>
                  <a:lnTo>
                    <a:pt x="1692197" y="2872281"/>
                  </a:lnTo>
                  <a:lnTo>
                    <a:pt x="1649465" y="2884309"/>
                  </a:lnTo>
                  <a:lnTo>
                    <a:pt x="1606191" y="2894823"/>
                  </a:lnTo>
                  <a:lnTo>
                    <a:pt x="1562400" y="2903794"/>
                  </a:lnTo>
                  <a:lnTo>
                    <a:pt x="1518116" y="2911195"/>
                  </a:lnTo>
                  <a:lnTo>
                    <a:pt x="1473364" y="2916999"/>
                  </a:lnTo>
                  <a:lnTo>
                    <a:pt x="1428169" y="2921179"/>
                  </a:lnTo>
                  <a:lnTo>
                    <a:pt x="1382555" y="2923707"/>
                  </a:lnTo>
                  <a:lnTo>
                    <a:pt x="1336548" y="2924556"/>
                  </a:lnTo>
                  <a:close/>
                </a:path>
              </a:pathLst>
            </a:custGeom>
            <a:solidFill>
              <a:srgbClr val="8064A1"/>
            </a:solidFill>
          </p:spPr>
          <p:txBody>
            <a:bodyPr wrap="square" lIns="0" tIns="0" rIns="0" bIns="0" rtlCol="0"/>
            <a:lstStyle/>
            <a:p>
              <a:endParaRPr sz="1632"/>
            </a:p>
          </p:txBody>
        </p:sp>
        <p:sp>
          <p:nvSpPr>
            <p:cNvPr id="6" name="object 6"/>
            <p:cNvSpPr/>
            <p:nvPr/>
          </p:nvSpPr>
          <p:spPr>
            <a:xfrm>
              <a:off x="7970520" y="1923287"/>
              <a:ext cx="2673350" cy="2924810"/>
            </a:xfrm>
            <a:custGeom>
              <a:avLst/>
              <a:gdLst/>
              <a:ahLst/>
              <a:cxnLst/>
              <a:rect l="l" t="t" r="r" b="b"/>
              <a:pathLst>
                <a:path w="2673350" h="2924810">
                  <a:moveTo>
                    <a:pt x="0" y="1463040"/>
                  </a:moveTo>
                  <a:lnTo>
                    <a:pt x="775" y="1412760"/>
                  </a:lnTo>
                  <a:lnTo>
                    <a:pt x="3086" y="1362905"/>
                  </a:lnTo>
                  <a:lnTo>
                    <a:pt x="6906" y="1313501"/>
                  </a:lnTo>
                  <a:lnTo>
                    <a:pt x="12211" y="1264576"/>
                  </a:lnTo>
                  <a:lnTo>
                    <a:pt x="18976" y="1216156"/>
                  </a:lnTo>
                  <a:lnTo>
                    <a:pt x="27176" y="1168271"/>
                  </a:lnTo>
                  <a:lnTo>
                    <a:pt x="36785" y="1120945"/>
                  </a:lnTo>
                  <a:lnTo>
                    <a:pt x="47780" y="1074208"/>
                  </a:lnTo>
                  <a:lnTo>
                    <a:pt x="60134" y="1028086"/>
                  </a:lnTo>
                  <a:lnTo>
                    <a:pt x="73824" y="982606"/>
                  </a:lnTo>
                  <a:lnTo>
                    <a:pt x="88823" y="937796"/>
                  </a:lnTo>
                  <a:lnTo>
                    <a:pt x="105108" y="893683"/>
                  </a:lnTo>
                  <a:lnTo>
                    <a:pt x="122653" y="850294"/>
                  </a:lnTo>
                  <a:lnTo>
                    <a:pt x="141432" y="807657"/>
                  </a:lnTo>
                  <a:lnTo>
                    <a:pt x="161422" y="765798"/>
                  </a:lnTo>
                  <a:lnTo>
                    <a:pt x="182597" y="724746"/>
                  </a:lnTo>
                  <a:lnTo>
                    <a:pt x="204933" y="684527"/>
                  </a:lnTo>
                  <a:lnTo>
                    <a:pt x="228403" y="645169"/>
                  </a:lnTo>
                  <a:lnTo>
                    <a:pt x="252984" y="606699"/>
                  </a:lnTo>
                  <a:lnTo>
                    <a:pt x="278650" y="569145"/>
                  </a:lnTo>
                  <a:lnTo>
                    <a:pt x="305376" y="532533"/>
                  </a:lnTo>
                  <a:lnTo>
                    <a:pt x="333138" y="496890"/>
                  </a:lnTo>
                  <a:lnTo>
                    <a:pt x="361910" y="462245"/>
                  </a:lnTo>
                  <a:lnTo>
                    <a:pt x="391668" y="428625"/>
                  </a:lnTo>
                  <a:lnTo>
                    <a:pt x="422385" y="396056"/>
                  </a:lnTo>
                  <a:lnTo>
                    <a:pt x="454039" y="364566"/>
                  </a:lnTo>
                  <a:lnTo>
                    <a:pt x="486603" y="334182"/>
                  </a:lnTo>
                  <a:lnTo>
                    <a:pt x="520052" y="304932"/>
                  </a:lnTo>
                  <a:lnTo>
                    <a:pt x="554362" y="276843"/>
                  </a:lnTo>
                  <a:lnTo>
                    <a:pt x="589508" y="249941"/>
                  </a:lnTo>
                  <a:lnTo>
                    <a:pt x="625464" y="224256"/>
                  </a:lnTo>
                  <a:lnTo>
                    <a:pt x="662206" y="199813"/>
                  </a:lnTo>
                  <a:lnTo>
                    <a:pt x="699708" y="176640"/>
                  </a:lnTo>
                  <a:lnTo>
                    <a:pt x="737946" y="154764"/>
                  </a:lnTo>
                  <a:lnTo>
                    <a:pt x="776895" y="134213"/>
                  </a:lnTo>
                  <a:lnTo>
                    <a:pt x="816530" y="115014"/>
                  </a:lnTo>
                  <a:lnTo>
                    <a:pt x="856826" y="97194"/>
                  </a:lnTo>
                  <a:lnTo>
                    <a:pt x="897757" y="80780"/>
                  </a:lnTo>
                  <a:lnTo>
                    <a:pt x="939299" y="65800"/>
                  </a:lnTo>
                  <a:lnTo>
                    <a:pt x="981427" y="52281"/>
                  </a:lnTo>
                  <a:lnTo>
                    <a:pt x="1024116" y="40250"/>
                  </a:lnTo>
                  <a:lnTo>
                    <a:pt x="1067341" y="29735"/>
                  </a:lnTo>
                  <a:lnTo>
                    <a:pt x="1111077" y="20763"/>
                  </a:lnTo>
                  <a:lnTo>
                    <a:pt x="1155299" y="13361"/>
                  </a:lnTo>
                  <a:lnTo>
                    <a:pt x="1199982" y="7556"/>
                  </a:lnTo>
                  <a:lnTo>
                    <a:pt x="1245101" y="3376"/>
                  </a:lnTo>
                  <a:lnTo>
                    <a:pt x="1290631" y="848"/>
                  </a:lnTo>
                  <a:lnTo>
                    <a:pt x="1336548" y="0"/>
                  </a:lnTo>
                  <a:lnTo>
                    <a:pt x="1382555" y="848"/>
                  </a:lnTo>
                  <a:lnTo>
                    <a:pt x="1428169" y="3376"/>
                  </a:lnTo>
                  <a:lnTo>
                    <a:pt x="1473364" y="7556"/>
                  </a:lnTo>
                  <a:lnTo>
                    <a:pt x="1518116" y="13361"/>
                  </a:lnTo>
                  <a:lnTo>
                    <a:pt x="1562400" y="20763"/>
                  </a:lnTo>
                  <a:lnTo>
                    <a:pt x="1606191" y="29735"/>
                  </a:lnTo>
                  <a:lnTo>
                    <a:pt x="1649465" y="40250"/>
                  </a:lnTo>
                  <a:lnTo>
                    <a:pt x="1692197" y="52281"/>
                  </a:lnTo>
                  <a:lnTo>
                    <a:pt x="1734362" y="65800"/>
                  </a:lnTo>
                  <a:lnTo>
                    <a:pt x="1775935" y="80780"/>
                  </a:lnTo>
                  <a:lnTo>
                    <a:pt x="1816892" y="97194"/>
                  </a:lnTo>
                  <a:lnTo>
                    <a:pt x="1857208" y="115014"/>
                  </a:lnTo>
                  <a:lnTo>
                    <a:pt x="1896858" y="134213"/>
                  </a:lnTo>
                  <a:lnTo>
                    <a:pt x="1935818" y="154764"/>
                  </a:lnTo>
                  <a:lnTo>
                    <a:pt x="1974062" y="176640"/>
                  </a:lnTo>
                  <a:lnTo>
                    <a:pt x="2011567" y="199813"/>
                  </a:lnTo>
                  <a:lnTo>
                    <a:pt x="2048307" y="224256"/>
                  </a:lnTo>
                  <a:lnTo>
                    <a:pt x="2084257" y="249941"/>
                  </a:lnTo>
                  <a:lnTo>
                    <a:pt x="2119394" y="276843"/>
                  </a:lnTo>
                  <a:lnTo>
                    <a:pt x="2153691" y="304932"/>
                  </a:lnTo>
                  <a:lnTo>
                    <a:pt x="2187125" y="334182"/>
                  </a:lnTo>
                  <a:lnTo>
                    <a:pt x="2219671" y="364566"/>
                  </a:lnTo>
                  <a:lnTo>
                    <a:pt x="2251304" y="396056"/>
                  </a:lnTo>
                  <a:lnTo>
                    <a:pt x="2281999" y="428625"/>
                  </a:lnTo>
                  <a:lnTo>
                    <a:pt x="2311732" y="462245"/>
                  </a:lnTo>
                  <a:lnTo>
                    <a:pt x="2340477" y="496890"/>
                  </a:lnTo>
                  <a:lnTo>
                    <a:pt x="2368211" y="532533"/>
                  </a:lnTo>
                  <a:lnTo>
                    <a:pt x="2394908" y="569145"/>
                  </a:lnTo>
                  <a:lnTo>
                    <a:pt x="2420544" y="606699"/>
                  </a:lnTo>
                  <a:lnTo>
                    <a:pt x="2445094" y="645169"/>
                  </a:lnTo>
                  <a:lnTo>
                    <a:pt x="2468533" y="684527"/>
                  </a:lnTo>
                  <a:lnTo>
                    <a:pt x="2490836" y="724746"/>
                  </a:lnTo>
                  <a:lnTo>
                    <a:pt x="2511980" y="765798"/>
                  </a:lnTo>
                  <a:lnTo>
                    <a:pt x="2531938" y="807657"/>
                  </a:lnTo>
                  <a:lnTo>
                    <a:pt x="2550687" y="850294"/>
                  </a:lnTo>
                  <a:lnTo>
                    <a:pt x="2568202" y="893683"/>
                  </a:lnTo>
                  <a:lnTo>
                    <a:pt x="2584457" y="937796"/>
                  </a:lnTo>
                  <a:lnTo>
                    <a:pt x="2599428" y="982606"/>
                  </a:lnTo>
                  <a:lnTo>
                    <a:pt x="2613091" y="1028086"/>
                  </a:lnTo>
                  <a:lnTo>
                    <a:pt x="2625421" y="1074208"/>
                  </a:lnTo>
                  <a:lnTo>
                    <a:pt x="2636393" y="1120945"/>
                  </a:lnTo>
                  <a:lnTo>
                    <a:pt x="2645982" y="1168271"/>
                  </a:lnTo>
                  <a:lnTo>
                    <a:pt x="2654164" y="1216156"/>
                  </a:lnTo>
                  <a:lnTo>
                    <a:pt x="2660913" y="1264576"/>
                  </a:lnTo>
                  <a:lnTo>
                    <a:pt x="2666206" y="1313501"/>
                  </a:lnTo>
                  <a:lnTo>
                    <a:pt x="2670017" y="1362905"/>
                  </a:lnTo>
                  <a:lnTo>
                    <a:pt x="2672322" y="1412760"/>
                  </a:lnTo>
                  <a:lnTo>
                    <a:pt x="2673096" y="1463040"/>
                  </a:lnTo>
                  <a:lnTo>
                    <a:pt x="2672322" y="1513226"/>
                  </a:lnTo>
                  <a:lnTo>
                    <a:pt x="2670017" y="1562992"/>
                  </a:lnTo>
                  <a:lnTo>
                    <a:pt x="2666206" y="1612310"/>
                  </a:lnTo>
                  <a:lnTo>
                    <a:pt x="2660913" y="1661153"/>
                  </a:lnTo>
                  <a:lnTo>
                    <a:pt x="2654164" y="1709494"/>
                  </a:lnTo>
                  <a:lnTo>
                    <a:pt x="2645982" y="1757306"/>
                  </a:lnTo>
                  <a:lnTo>
                    <a:pt x="2636393" y="1804560"/>
                  </a:lnTo>
                  <a:lnTo>
                    <a:pt x="2625421" y="1851229"/>
                  </a:lnTo>
                  <a:lnTo>
                    <a:pt x="2613091" y="1897287"/>
                  </a:lnTo>
                  <a:lnTo>
                    <a:pt x="2599428" y="1942705"/>
                  </a:lnTo>
                  <a:lnTo>
                    <a:pt x="2584457" y="1987457"/>
                  </a:lnTo>
                  <a:lnTo>
                    <a:pt x="2568202" y="2031515"/>
                  </a:lnTo>
                  <a:lnTo>
                    <a:pt x="2550687" y="2074852"/>
                  </a:lnTo>
                  <a:lnTo>
                    <a:pt x="2531938" y="2117440"/>
                  </a:lnTo>
                  <a:lnTo>
                    <a:pt x="2511980" y="2159252"/>
                  </a:lnTo>
                  <a:lnTo>
                    <a:pt x="2490836" y="2200260"/>
                  </a:lnTo>
                  <a:lnTo>
                    <a:pt x="2468533" y="2240438"/>
                  </a:lnTo>
                  <a:lnTo>
                    <a:pt x="2445094" y="2279758"/>
                  </a:lnTo>
                  <a:lnTo>
                    <a:pt x="2420544" y="2318192"/>
                  </a:lnTo>
                  <a:lnTo>
                    <a:pt x="2394908" y="2355713"/>
                  </a:lnTo>
                  <a:lnTo>
                    <a:pt x="2368211" y="2392294"/>
                  </a:lnTo>
                  <a:lnTo>
                    <a:pt x="2340477" y="2427907"/>
                  </a:lnTo>
                  <a:lnTo>
                    <a:pt x="2311732" y="2462525"/>
                  </a:lnTo>
                  <a:lnTo>
                    <a:pt x="2281999" y="2496121"/>
                  </a:lnTo>
                  <a:lnTo>
                    <a:pt x="2251304" y="2528667"/>
                  </a:lnTo>
                  <a:lnTo>
                    <a:pt x="2219671" y="2560136"/>
                  </a:lnTo>
                  <a:lnTo>
                    <a:pt x="2187125" y="2590501"/>
                  </a:lnTo>
                  <a:lnTo>
                    <a:pt x="2153691" y="2619734"/>
                  </a:lnTo>
                  <a:lnTo>
                    <a:pt x="2119394" y="2647807"/>
                  </a:lnTo>
                  <a:lnTo>
                    <a:pt x="2084257" y="2674694"/>
                  </a:lnTo>
                  <a:lnTo>
                    <a:pt x="2048307" y="2700367"/>
                  </a:lnTo>
                  <a:lnTo>
                    <a:pt x="2011567" y="2724799"/>
                  </a:lnTo>
                  <a:lnTo>
                    <a:pt x="1974062" y="2747962"/>
                  </a:lnTo>
                  <a:lnTo>
                    <a:pt x="1935818" y="2769829"/>
                  </a:lnTo>
                  <a:lnTo>
                    <a:pt x="1896858" y="2790372"/>
                  </a:lnTo>
                  <a:lnTo>
                    <a:pt x="1857208" y="2809565"/>
                  </a:lnTo>
                  <a:lnTo>
                    <a:pt x="1816892" y="2827380"/>
                  </a:lnTo>
                  <a:lnTo>
                    <a:pt x="1775935" y="2843789"/>
                  </a:lnTo>
                  <a:lnTo>
                    <a:pt x="1734362" y="2858765"/>
                  </a:lnTo>
                  <a:lnTo>
                    <a:pt x="1692197" y="2872281"/>
                  </a:lnTo>
                  <a:lnTo>
                    <a:pt x="1649465" y="2884309"/>
                  </a:lnTo>
                  <a:lnTo>
                    <a:pt x="1606191" y="2894823"/>
                  </a:lnTo>
                  <a:lnTo>
                    <a:pt x="1562400" y="2903794"/>
                  </a:lnTo>
                  <a:lnTo>
                    <a:pt x="1518116" y="2911195"/>
                  </a:lnTo>
                  <a:lnTo>
                    <a:pt x="1473364" y="2916999"/>
                  </a:lnTo>
                  <a:lnTo>
                    <a:pt x="1428169" y="2921179"/>
                  </a:lnTo>
                  <a:lnTo>
                    <a:pt x="1382555" y="2923707"/>
                  </a:lnTo>
                  <a:lnTo>
                    <a:pt x="1336548" y="2924556"/>
                  </a:lnTo>
                  <a:lnTo>
                    <a:pt x="1290631" y="2923707"/>
                  </a:lnTo>
                  <a:lnTo>
                    <a:pt x="1245101" y="2921179"/>
                  </a:lnTo>
                  <a:lnTo>
                    <a:pt x="1199982" y="2916999"/>
                  </a:lnTo>
                  <a:lnTo>
                    <a:pt x="1155299" y="2911195"/>
                  </a:lnTo>
                  <a:lnTo>
                    <a:pt x="1111077" y="2903794"/>
                  </a:lnTo>
                  <a:lnTo>
                    <a:pt x="1067341" y="2894823"/>
                  </a:lnTo>
                  <a:lnTo>
                    <a:pt x="1024116" y="2884309"/>
                  </a:lnTo>
                  <a:lnTo>
                    <a:pt x="981427" y="2872281"/>
                  </a:lnTo>
                  <a:lnTo>
                    <a:pt x="939299" y="2858765"/>
                  </a:lnTo>
                  <a:lnTo>
                    <a:pt x="897757" y="2843789"/>
                  </a:lnTo>
                  <a:lnTo>
                    <a:pt x="856826" y="2827380"/>
                  </a:lnTo>
                  <a:lnTo>
                    <a:pt x="816530" y="2809565"/>
                  </a:lnTo>
                  <a:lnTo>
                    <a:pt x="776895" y="2790372"/>
                  </a:lnTo>
                  <a:lnTo>
                    <a:pt x="737946" y="2769829"/>
                  </a:lnTo>
                  <a:lnTo>
                    <a:pt x="699708" y="2747962"/>
                  </a:lnTo>
                  <a:lnTo>
                    <a:pt x="662206" y="2724799"/>
                  </a:lnTo>
                  <a:lnTo>
                    <a:pt x="625464" y="2700367"/>
                  </a:lnTo>
                  <a:lnTo>
                    <a:pt x="589508" y="2674694"/>
                  </a:lnTo>
                  <a:lnTo>
                    <a:pt x="554362" y="2647807"/>
                  </a:lnTo>
                  <a:lnTo>
                    <a:pt x="520052" y="2619734"/>
                  </a:lnTo>
                  <a:lnTo>
                    <a:pt x="486603" y="2590501"/>
                  </a:lnTo>
                  <a:lnTo>
                    <a:pt x="454039" y="2560136"/>
                  </a:lnTo>
                  <a:lnTo>
                    <a:pt x="422385" y="2528667"/>
                  </a:lnTo>
                  <a:lnTo>
                    <a:pt x="391668" y="2496121"/>
                  </a:lnTo>
                  <a:lnTo>
                    <a:pt x="361910" y="2462525"/>
                  </a:lnTo>
                  <a:lnTo>
                    <a:pt x="333138" y="2427907"/>
                  </a:lnTo>
                  <a:lnTo>
                    <a:pt x="305376" y="2392294"/>
                  </a:lnTo>
                  <a:lnTo>
                    <a:pt x="278650" y="2355713"/>
                  </a:lnTo>
                  <a:lnTo>
                    <a:pt x="252984" y="2318192"/>
                  </a:lnTo>
                  <a:lnTo>
                    <a:pt x="228403" y="2279758"/>
                  </a:lnTo>
                  <a:lnTo>
                    <a:pt x="204933" y="2240438"/>
                  </a:lnTo>
                  <a:lnTo>
                    <a:pt x="182597" y="2200260"/>
                  </a:lnTo>
                  <a:lnTo>
                    <a:pt x="161422" y="2159252"/>
                  </a:lnTo>
                  <a:lnTo>
                    <a:pt x="141432" y="2117440"/>
                  </a:lnTo>
                  <a:lnTo>
                    <a:pt x="122653" y="2074852"/>
                  </a:lnTo>
                  <a:lnTo>
                    <a:pt x="105108" y="2031515"/>
                  </a:lnTo>
                  <a:lnTo>
                    <a:pt x="88823" y="1987457"/>
                  </a:lnTo>
                  <a:lnTo>
                    <a:pt x="73824" y="1942705"/>
                  </a:lnTo>
                  <a:lnTo>
                    <a:pt x="60134" y="1897287"/>
                  </a:lnTo>
                  <a:lnTo>
                    <a:pt x="47780" y="1851229"/>
                  </a:lnTo>
                  <a:lnTo>
                    <a:pt x="36785" y="1804560"/>
                  </a:lnTo>
                  <a:lnTo>
                    <a:pt x="27176" y="1757306"/>
                  </a:lnTo>
                  <a:lnTo>
                    <a:pt x="18976" y="1709494"/>
                  </a:lnTo>
                  <a:lnTo>
                    <a:pt x="12211" y="1661153"/>
                  </a:lnTo>
                  <a:lnTo>
                    <a:pt x="6906" y="1612310"/>
                  </a:lnTo>
                  <a:lnTo>
                    <a:pt x="3086" y="1562992"/>
                  </a:lnTo>
                  <a:lnTo>
                    <a:pt x="775" y="1513226"/>
                  </a:lnTo>
                  <a:lnTo>
                    <a:pt x="0" y="1463040"/>
                  </a:lnTo>
                </a:path>
              </a:pathLst>
            </a:custGeom>
            <a:ln w="22859">
              <a:solidFill>
                <a:srgbClr val="5B4675"/>
              </a:solidFill>
            </a:ln>
          </p:spPr>
          <p:txBody>
            <a:bodyPr wrap="square" lIns="0" tIns="0" rIns="0" bIns="0" rtlCol="0"/>
            <a:lstStyle/>
            <a:p>
              <a:endParaRPr sz="1632"/>
            </a:p>
          </p:txBody>
        </p:sp>
      </p:grpSp>
      <p:sp>
        <p:nvSpPr>
          <p:cNvPr id="7" name="object 7"/>
          <p:cNvSpPr txBox="1"/>
          <p:nvPr/>
        </p:nvSpPr>
        <p:spPr>
          <a:xfrm>
            <a:off x="8979212" y="2506454"/>
            <a:ext cx="1414786" cy="1108143"/>
          </a:xfrm>
          <a:prstGeom prst="rect">
            <a:avLst/>
          </a:prstGeom>
        </p:spPr>
        <p:txBody>
          <a:bodyPr vert="horz" wrap="square" lIns="0" tIns="10941" rIns="0" bIns="0" rtlCol="0">
            <a:spAutoFit/>
          </a:bodyPr>
          <a:lstStyle/>
          <a:p>
            <a:pPr marL="11516" marR="4607" indent="1727" algn="ctr">
              <a:lnSpc>
                <a:spcPct val="101899"/>
              </a:lnSpc>
              <a:spcBef>
                <a:spcPts val="86"/>
              </a:spcBef>
            </a:pPr>
            <a:r>
              <a:rPr sz="1406" dirty="0">
                <a:latin typeface="Gadugi"/>
                <a:cs typeface="Gadugi"/>
              </a:rPr>
              <a:t>Open</a:t>
            </a:r>
            <a:r>
              <a:rPr sz="1406" spc="36" dirty="0">
                <a:latin typeface="Gadugi"/>
                <a:cs typeface="Gadugi"/>
              </a:rPr>
              <a:t> </a:t>
            </a:r>
            <a:r>
              <a:rPr sz="1406" spc="-18" dirty="0">
                <a:latin typeface="Gadugi"/>
                <a:cs typeface="Gadugi"/>
              </a:rPr>
              <a:t>your </a:t>
            </a:r>
            <a:r>
              <a:rPr sz="1406" dirty="0">
                <a:latin typeface="Gadugi"/>
                <a:cs typeface="Gadugi"/>
              </a:rPr>
              <a:t>Programme</a:t>
            </a:r>
            <a:r>
              <a:rPr sz="1406" spc="59" dirty="0">
                <a:latin typeface="Gadugi"/>
                <a:cs typeface="Gadugi"/>
              </a:rPr>
              <a:t> </a:t>
            </a:r>
            <a:r>
              <a:rPr sz="1406" spc="-23" dirty="0">
                <a:latin typeface="Gadugi"/>
                <a:cs typeface="Gadugi"/>
              </a:rPr>
              <a:t>of </a:t>
            </a:r>
            <a:r>
              <a:rPr sz="1406" dirty="0">
                <a:latin typeface="Gadugi"/>
                <a:cs typeface="Gadugi"/>
              </a:rPr>
              <a:t>Study</a:t>
            </a:r>
            <a:r>
              <a:rPr sz="1406" spc="9" dirty="0">
                <a:latin typeface="Gadugi"/>
                <a:cs typeface="Gadugi"/>
              </a:rPr>
              <a:t> </a:t>
            </a:r>
            <a:r>
              <a:rPr sz="1406" spc="-9" dirty="0">
                <a:latin typeface="Gadugi"/>
                <a:cs typeface="Gadugi"/>
              </a:rPr>
              <a:t>Handbook.</a:t>
            </a:r>
            <a:endParaRPr sz="1406">
              <a:latin typeface="Gadugi"/>
              <a:cs typeface="Gadugi"/>
            </a:endParaRPr>
          </a:p>
          <a:p>
            <a:pPr marL="19578" marR="12092" algn="ctr">
              <a:lnSpc>
                <a:spcPts val="1723"/>
              </a:lnSpc>
              <a:spcBef>
                <a:spcPts val="50"/>
              </a:spcBef>
            </a:pPr>
            <a:r>
              <a:rPr sz="1406" dirty="0">
                <a:latin typeface="Gadugi"/>
                <a:cs typeface="Gadugi"/>
              </a:rPr>
              <a:t>Find</a:t>
            </a:r>
            <a:r>
              <a:rPr sz="1406" spc="14" dirty="0">
                <a:latin typeface="Gadugi"/>
                <a:cs typeface="Gadugi"/>
              </a:rPr>
              <a:t> </a:t>
            </a:r>
            <a:r>
              <a:rPr sz="1406" dirty="0">
                <a:latin typeface="Gadugi"/>
                <a:cs typeface="Gadugi"/>
              </a:rPr>
              <a:t>the</a:t>
            </a:r>
            <a:r>
              <a:rPr sz="1406" spc="23" dirty="0">
                <a:latin typeface="Gadugi"/>
                <a:cs typeface="Gadugi"/>
              </a:rPr>
              <a:t> </a:t>
            </a:r>
            <a:r>
              <a:rPr sz="1406" spc="-9" dirty="0">
                <a:latin typeface="Gadugi"/>
                <a:cs typeface="Gadugi"/>
              </a:rPr>
              <a:t>required information.</a:t>
            </a:r>
            <a:endParaRPr sz="1406">
              <a:latin typeface="Gadugi"/>
              <a:cs typeface="Gadug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82325" y="390567"/>
            <a:ext cx="4265089" cy="550572"/>
          </a:xfrm>
          <a:prstGeom prst="rect">
            <a:avLst/>
          </a:prstGeom>
        </p:spPr>
        <p:txBody>
          <a:bodyPr vert="horz" wrap="square" lIns="0" tIns="13244" rIns="0" bIns="0" rtlCol="0" anchor="ctr">
            <a:spAutoFit/>
          </a:bodyPr>
          <a:lstStyle/>
          <a:p>
            <a:pPr marL="11516">
              <a:lnSpc>
                <a:spcPct val="100000"/>
              </a:lnSpc>
              <a:spcBef>
                <a:spcPts val="104"/>
              </a:spcBef>
            </a:pPr>
            <a:r>
              <a:rPr sz="3491" dirty="0">
                <a:latin typeface="Gadugi"/>
                <a:cs typeface="Gadugi"/>
              </a:rPr>
              <a:t>Programme</a:t>
            </a:r>
            <a:r>
              <a:rPr sz="3491" spc="-131" dirty="0">
                <a:latin typeface="Gadugi"/>
                <a:cs typeface="Gadugi"/>
              </a:rPr>
              <a:t> </a:t>
            </a:r>
            <a:r>
              <a:rPr sz="3491" spc="-9" dirty="0">
                <a:latin typeface="Gadugi"/>
                <a:cs typeface="Gadugi"/>
              </a:rPr>
              <a:t>Overview</a:t>
            </a:r>
            <a:endParaRPr sz="3491" dirty="0">
              <a:latin typeface="Gadugi"/>
              <a:cs typeface="Gadugi"/>
            </a:endParaRPr>
          </a:p>
        </p:txBody>
      </p:sp>
      <p:graphicFrame>
        <p:nvGraphicFramePr>
          <p:cNvPr id="3" name="object 3"/>
          <p:cNvGraphicFramePr>
            <a:graphicFrameLocks noGrp="1"/>
          </p:cNvGraphicFramePr>
          <p:nvPr>
            <p:extLst>
              <p:ext uri="{D42A27DB-BD31-4B8C-83A1-F6EECF244321}">
                <p14:modId xmlns:p14="http://schemas.microsoft.com/office/powerpoint/2010/main" val="2909263027"/>
              </p:ext>
            </p:extLst>
          </p:nvPr>
        </p:nvGraphicFramePr>
        <p:xfrm>
          <a:off x="1977687" y="1201622"/>
          <a:ext cx="8333806" cy="4043089"/>
        </p:xfrm>
        <a:graphic>
          <a:graphicData uri="http://schemas.openxmlformats.org/drawingml/2006/table">
            <a:tbl>
              <a:tblPr firstRow="1" bandRow="1">
                <a:tableStyleId>{2D5ABB26-0587-4C30-8999-92F81FD0307C}</a:tableStyleId>
              </a:tblPr>
              <a:tblGrid>
                <a:gridCol w="1447831">
                  <a:extLst>
                    <a:ext uri="{9D8B030D-6E8A-4147-A177-3AD203B41FA5}">
                      <a16:colId xmlns:a16="http://schemas.microsoft.com/office/drawing/2014/main" val="20000"/>
                    </a:ext>
                  </a:extLst>
                </a:gridCol>
                <a:gridCol w="6885975">
                  <a:extLst>
                    <a:ext uri="{9D8B030D-6E8A-4147-A177-3AD203B41FA5}">
                      <a16:colId xmlns:a16="http://schemas.microsoft.com/office/drawing/2014/main" val="20001"/>
                    </a:ext>
                  </a:extLst>
                </a:gridCol>
              </a:tblGrid>
              <a:tr h="375434">
                <a:tc rowSpan="3">
                  <a:txBody>
                    <a:bodyPr/>
                    <a:lstStyle/>
                    <a:p>
                      <a:pPr marL="62230">
                        <a:lnSpc>
                          <a:spcPct val="100000"/>
                        </a:lnSpc>
                        <a:spcBef>
                          <a:spcPts val="155"/>
                        </a:spcBef>
                      </a:pPr>
                      <a:r>
                        <a:rPr lang="en-GB" sz="1600" spc="-30" dirty="0">
                          <a:latin typeface="Arial" panose="020B0604020202020204" pitchFamily="34" charset="0"/>
                          <a:cs typeface="Arial" panose="020B0604020202020204" pitchFamily="34" charset="0"/>
                        </a:rPr>
                        <a:t>Term </a:t>
                      </a:r>
                      <a:r>
                        <a:rPr lang="en-GB" sz="1600" spc="-50" dirty="0">
                          <a:latin typeface="Arial" panose="020B0604020202020204" pitchFamily="34" charset="0"/>
                          <a:cs typeface="Arial" panose="020B0604020202020204" pitchFamily="34" charset="0"/>
                        </a:rPr>
                        <a:t>1</a:t>
                      </a:r>
                      <a:endParaRPr lang="en-GB" sz="1600" dirty="0">
                        <a:latin typeface="Arial" panose="020B0604020202020204" pitchFamily="34" charset="0"/>
                        <a:cs typeface="Arial" panose="020B0604020202020204" pitchFamily="34" charset="0"/>
                      </a:endParaRPr>
                    </a:p>
                  </a:txBody>
                  <a:tcPr marL="0" marR="0" marT="178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chemeClr val="accent1">
                        <a:lumMod val="20000"/>
                        <a:lumOff val="80000"/>
                      </a:schemeClr>
                    </a:solidFill>
                  </a:tcPr>
                </a:tc>
                <a:tc>
                  <a:txBody>
                    <a:bodyPr/>
                    <a:lstStyle/>
                    <a:p>
                      <a:pPr marL="60960" marR="3089275">
                        <a:lnSpc>
                          <a:spcPct val="100000"/>
                        </a:lnSpc>
                        <a:spcBef>
                          <a:spcPts val="155"/>
                        </a:spcBef>
                      </a:pPr>
                      <a:r>
                        <a:rPr sz="1600" dirty="0">
                          <a:latin typeface="Arial" panose="020B0604020202020204" pitchFamily="34" charset="0"/>
                          <a:cs typeface="Arial" panose="020B0604020202020204" pitchFamily="34" charset="0"/>
                        </a:rPr>
                        <a:t>Social</a:t>
                      </a:r>
                      <a:r>
                        <a:rPr sz="1600" spc="-25"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Epidemiology</a:t>
                      </a:r>
                      <a:r>
                        <a:rPr sz="1600" dirty="0">
                          <a:latin typeface="Arial" panose="020B0604020202020204" pitchFamily="34" charset="0"/>
                          <a:cs typeface="Arial" panose="020B0604020202020204" pitchFamily="34" charset="0"/>
                        </a:rPr>
                        <a:t> and</a:t>
                      </a:r>
                      <a:r>
                        <a:rPr sz="1600" spc="-25"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Public</a:t>
                      </a:r>
                      <a:r>
                        <a:rPr sz="1600" spc="-25"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Health</a:t>
                      </a:r>
                      <a:r>
                        <a:rPr sz="1600" spc="-10" dirty="0">
                          <a:latin typeface="Arial" panose="020B0604020202020204" pitchFamily="34" charset="0"/>
                          <a:cs typeface="Arial" panose="020B0604020202020204" pitchFamily="34" charset="0"/>
                        </a:rPr>
                        <a:t> Development LCHS7000</a:t>
                      </a:r>
                      <a:endParaRPr sz="1600" dirty="0">
                        <a:latin typeface="Arial" panose="020B0604020202020204" pitchFamily="34" charset="0"/>
                        <a:cs typeface="Arial" panose="020B0604020202020204" pitchFamily="34" charset="0"/>
                      </a:endParaRPr>
                    </a:p>
                  </a:txBody>
                  <a:tcPr marL="0" marR="0" marT="178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chemeClr val="accent1">
                        <a:lumMod val="20000"/>
                        <a:lumOff val="80000"/>
                      </a:schemeClr>
                    </a:solidFill>
                  </a:tcPr>
                </a:tc>
                <a:extLst>
                  <a:ext uri="{0D108BD9-81ED-4DB2-BD59-A6C34878D82A}">
                    <a16:rowId xmlns:a16="http://schemas.microsoft.com/office/drawing/2014/main" val="10000"/>
                  </a:ext>
                </a:extLst>
              </a:tr>
              <a:tr h="375434">
                <a:tc vMerge="1">
                  <a:txBody>
                    <a:bodyPr/>
                    <a:lstStyle/>
                    <a:p>
                      <a:endParaRPr/>
                    </a:p>
                  </a:txBody>
                  <a:tcPr marL="0" marR="0" marT="196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0960" marR="3300729">
                        <a:lnSpc>
                          <a:spcPct val="100000"/>
                        </a:lnSpc>
                        <a:spcBef>
                          <a:spcPts val="155"/>
                        </a:spcBef>
                      </a:pPr>
                      <a:r>
                        <a:rPr sz="1600" dirty="0">
                          <a:latin typeface="Arial" panose="020B0604020202020204" pitchFamily="34" charset="0"/>
                          <a:cs typeface="Arial" panose="020B0604020202020204" pitchFamily="34" charset="0"/>
                        </a:rPr>
                        <a:t>Health</a:t>
                      </a:r>
                      <a:r>
                        <a:rPr sz="1600" spc="-15"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Care</a:t>
                      </a:r>
                      <a:r>
                        <a:rPr sz="1600" spc="-40"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System</a:t>
                      </a:r>
                      <a:r>
                        <a:rPr sz="1600" spc="-5"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Organisation</a:t>
                      </a:r>
                      <a:r>
                        <a:rPr sz="1600" spc="-30"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and</a:t>
                      </a:r>
                      <a:r>
                        <a:rPr sz="1600" spc="-20"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Leadership LCHS7002</a:t>
                      </a:r>
                      <a:endParaRPr sz="1600" dirty="0">
                        <a:latin typeface="Arial" panose="020B0604020202020204" pitchFamily="34" charset="0"/>
                        <a:cs typeface="Arial" panose="020B0604020202020204" pitchFamily="34" charset="0"/>
                      </a:endParaRPr>
                    </a:p>
                  </a:txBody>
                  <a:tcPr marL="0" marR="0" marT="178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chemeClr val="accent1">
                        <a:lumMod val="20000"/>
                        <a:lumOff val="80000"/>
                      </a:schemeClr>
                    </a:solidFill>
                  </a:tcPr>
                </a:tc>
                <a:extLst>
                  <a:ext uri="{0D108BD9-81ED-4DB2-BD59-A6C34878D82A}">
                    <a16:rowId xmlns:a16="http://schemas.microsoft.com/office/drawing/2014/main" val="10001"/>
                  </a:ext>
                </a:extLst>
              </a:tr>
              <a:tr h="374282">
                <a:tc vMerge="1">
                  <a:txBody>
                    <a:bodyPr/>
                    <a:lstStyle/>
                    <a:p>
                      <a:endParaRPr/>
                    </a:p>
                  </a:txBody>
                  <a:tcPr marL="0" marR="0" marT="196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0960" marR="2657475">
                        <a:lnSpc>
                          <a:spcPct val="100000"/>
                        </a:lnSpc>
                        <a:spcBef>
                          <a:spcPts val="155"/>
                        </a:spcBef>
                      </a:pPr>
                      <a:r>
                        <a:rPr sz="1600" spc="-10" dirty="0">
                          <a:latin typeface="Arial" panose="020B0604020202020204" pitchFamily="34" charset="0"/>
                          <a:cs typeface="Arial" panose="020B0604020202020204" pitchFamily="34" charset="0"/>
                        </a:rPr>
                        <a:t>Community</a:t>
                      </a:r>
                      <a:r>
                        <a:rPr sz="1600" spc="-30"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Care</a:t>
                      </a:r>
                      <a:r>
                        <a:rPr sz="1600" spc="-45"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and</a:t>
                      </a:r>
                      <a:r>
                        <a:rPr sz="1600" spc="-20"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Management</a:t>
                      </a:r>
                      <a:r>
                        <a:rPr sz="1600" spc="-15"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of</a:t>
                      </a:r>
                      <a:r>
                        <a:rPr sz="1600" spc="-20"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Long</a:t>
                      </a:r>
                      <a:r>
                        <a:rPr sz="1600" spc="-5"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term</a:t>
                      </a:r>
                      <a:r>
                        <a:rPr sz="1600" spc="-25"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conditions LCHS7003</a:t>
                      </a:r>
                      <a:endParaRPr sz="1600" dirty="0">
                        <a:latin typeface="Arial" panose="020B0604020202020204" pitchFamily="34" charset="0"/>
                        <a:cs typeface="Arial" panose="020B0604020202020204" pitchFamily="34" charset="0"/>
                      </a:endParaRPr>
                    </a:p>
                  </a:txBody>
                  <a:tcPr marL="0" marR="0" marT="178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chemeClr val="accent1">
                        <a:lumMod val="20000"/>
                        <a:lumOff val="80000"/>
                      </a:schemeClr>
                    </a:solidFill>
                  </a:tcPr>
                </a:tc>
                <a:extLst>
                  <a:ext uri="{0D108BD9-81ED-4DB2-BD59-A6C34878D82A}">
                    <a16:rowId xmlns:a16="http://schemas.microsoft.com/office/drawing/2014/main" val="10002"/>
                  </a:ext>
                </a:extLst>
              </a:tr>
              <a:tr h="375434">
                <a:tc rowSpan="4">
                  <a:txBody>
                    <a:bodyPr/>
                    <a:lstStyle/>
                    <a:p>
                      <a:pPr marL="62230">
                        <a:lnSpc>
                          <a:spcPct val="100000"/>
                        </a:lnSpc>
                        <a:spcBef>
                          <a:spcPts val="155"/>
                        </a:spcBef>
                      </a:pPr>
                      <a:r>
                        <a:rPr sz="1600" spc="-30" dirty="0">
                          <a:latin typeface="Arial" panose="020B0604020202020204" pitchFamily="34" charset="0"/>
                          <a:cs typeface="Arial" panose="020B0604020202020204" pitchFamily="34" charset="0"/>
                        </a:rPr>
                        <a:t>Term </a:t>
                      </a:r>
                      <a:r>
                        <a:rPr sz="1600" spc="-50" dirty="0">
                          <a:latin typeface="Arial" panose="020B0604020202020204" pitchFamily="34" charset="0"/>
                          <a:cs typeface="Arial" panose="020B0604020202020204" pitchFamily="34" charset="0"/>
                        </a:rPr>
                        <a:t>2</a:t>
                      </a:r>
                      <a:endParaRPr sz="1600" dirty="0">
                        <a:latin typeface="Arial" panose="020B0604020202020204" pitchFamily="34" charset="0"/>
                        <a:cs typeface="Arial" panose="020B0604020202020204" pitchFamily="34" charset="0"/>
                      </a:endParaRPr>
                    </a:p>
                  </a:txBody>
                  <a:tcPr marL="0" marR="0" marT="178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chemeClr val="accent2">
                        <a:lumMod val="20000"/>
                        <a:lumOff val="80000"/>
                      </a:schemeClr>
                    </a:solidFill>
                  </a:tcPr>
                </a:tc>
                <a:tc>
                  <a:txBody>
                    <a:bodyPr/>
                    <a:lstStyle/>
                    <a:p>
                      <a:pPr marL="60960" marR="2941955">
                        <a:lnSpc>
                          <a:spcPct val="100000"/>
                        </a:lnSpc>
                        <a:spcBef>
                          <a:spcPts val="155"/>
                        </a:spcBef>
                      </a:pPr>
                      <a:r>
                        <a:rPr sz="1600" dirty="0">
                          <a:latin typeface="Arial" panose="020B0604020202020204" pitchFamily="34" charset="0"/>
                          <a:cs typeface="Arial" panose="020B0604020202020204" pitchFamily="34" charset="0"/>
                        </a:rPr>
                        <a:t>Service</a:t>
                      </a:r>
                      <a:r>
                        <a:rPr sz="1600" spc="-35"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Integration</a:t>
                      </a:r>
                      <a:r>
                        <a:rPr sz="1600" spc="-25"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and</a:t>
                      </a:r>
                      <a:r>
                        <a:rPr sz="1600" spc="-35"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Partnership</a:t>
                      </a:r>
                      <a:r>
                        <a:rPr sz="1600" spc="-25"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Working</a:t>
                      </a:r>
                      <a:r>
                        <a:rPr sz="1600" spc="-30"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(optional) LCHS7005</a:t>
                      </a:r>
                      <a:endParaRPr sz="1600" dirty="0">
                        <a:latin typeface="Arial" panose="020B0604020202020204" pitchFamily="34" charset="0"/>
                        <a:cs typeface="Arial" panose="020B0604020202020204" pitchFamily="34" charset="0"/>
                      </a:endParaRPr>
                    </a:p>
                  </a:txBody>
                  <a:tcPr marL="0" marR="0" marT="178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chemeClr val="accent2">
                        <a:lumMod val="20000"/>
                        <a:lumOff val="80000"/>
                      </a:schemeClr>
                    </a:solidFill>
                  </a:tcPr>
                </a:tc>
                <a:extLst>
                  <a:ext uri="{0D108BD9-81ED-4DB2-BD59-A6C34878D82A}">
                    <a16:rowId xmlns:a16="http://schemas.microsoft.com/office/drawing/2014/main" val="10003"/>
                  </a:ext>
                </a:extLst>
              </a:tr>
              <a:tr h="375434">
                <a:tc vMerge="1">
                  <a:txBody>
                    <a:bodyPr/>
                    <a:lstStyle/>
                    <a:p>
                      <a:endParaRPr/>
                    </a:p>
                  </a:txBody>
                  <a:tcPr marL="0" marR="0" marT="196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0960" marR="2882900">
                        <a:lnSpc>
                          <a:spcPct val="100000"/>
                        </a:lnSpc>
                        <a:spcBef>
                          <a:spcPts val="155"/>
                        </a:spcBef>
                      </a:pPr>
                      <a:r>
                        <a:rPr sz="1600" dirty="0">
                          <a:latin typeface="Arial" panose="020B0604020202020204" pitchFamily="34" charset="0"/>
                          <a:cs typeface="Arial" panose="020B0604020202020204" pitchFamily="34" charset="0"/>
                        </a:rPr>
                        <a:t>Quality</a:t>
                      </a:r>
                      <a:r>
                        <a:rPr sz="1600" spc="-40"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Assurance</a:t>
                      </a:r>
                      <a:r>
                        <a:rPr sz="1600" spc="-15"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and</a:t>
                      </a:r>
                      <a:r>
                        <a:rPr sz="1600" spc="-30"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Service</a:t>
                      </a:r>
                      <a:r>
                        <a:rPr sz="1600" spc="-40"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Improvements</a:t>
                      </a:r>
                      <a:r>
                        <a:rPr sz="1600" spc="-20"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(optional) LCHS7006</a:t>
                      </a:r>
                      <a:endParaRPr sz="1600" dirty="0">
                        <a:latin typeface="Arial" panose="020B0604020202020204" pitchFamily="34" charset="0"/>
                        <a:cs typeface="Arial" panose="020B0604020202020204" pitchFamily="34" charset="0"/>
                      </a:endParaRPr>
                    </a:p>
                  </a:txBody>
                  <a:tcPr marL="0" marR="0" marT="178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chemeClr val="accent2">
                        <a:lumMod val="20000"/>
                        <a:lumOff val="80000"/>
                      </a:schemeClr>
                    </a:solidFill>
                  </a:tcPr>
                </a:tc>
                <a:extLst>
                  <a:ext uri="{0D108BD9-81ED-4DB2-BD59-A6C34878D82A}">
                    <a16:rowId xmlns:a16="http://schemas.microsoft.com/office/drawing/2014/main" val="10004"/>
                  </a:ext>
                </a:extLst>
              </a:tr>
              <a:tr h="375434">
                <a:tc vMerge="1">
                  <a:txBody>
                    <a:bodyPr/>
                    <a:lstStyle/>
                    <a:p>
                      <a:endParaRPr/>
                    </a:p>
                  </a:txBody>
                  <a:tcPr marL="0" marR="0" marT="196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0960" marR="2733675">
                        <a:lnSpc>
                          <a:spcPct val="100000"/>
                        </a:lnSpc>
                        <a:spcBef>
                          <a:spcPts val="155"/>
                        </a:spcBef>
                      </a:pPr>
                      <a:r>
                        <a:rPr sz="1600" spc="-10" dirty="0">
                          <a:latin typeface="Arial" panose="020B0604020202020204" pitchFamily="34" charset="0"/>
                          <a:cs typeface="Arial" panose="020B0604020202020204" pitchFamily="34" charset="0"/>
                        </a:rPr>
                        <a:t>Population </a:t>
                      </a:r>
                      <a:r>
                        <a:rPr sz="1600" dirty="0">
                          <a:latin typeface="Arial" panose="020B0604020202020204" pitchFamily="34" charset="0"/>
                          <a:cs typeface="Arial" panose="020B0604020202020204" pitchFamily="34" charset="0"/>
                        </a:rPr>
                        <a:t>Health</a:t>
                      </a:r>
                      <a:r>
                        <a:rPr sz="1600" spc="-5"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and</a:t>
                      </a:r>
                      <a:r>
                        <a:rPr sz="1600" spc="-20"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Digital</a:t>
                      </a:r>
                      <a:r>
                        <a:rPr sz="1600" spc="-30"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Health</a:t>
                      </a:r>
                      <a:r>
                        <a:rPr sz="1600" spc="-25"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Promotion</a:t>
                      </a:r>
                      <a:r>
                        <a:rPr sz="1600" spc="5"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(optional) LCHS700</a:t>
                      </a:r>
                      <a:r>
                        <a:rPr lang="en-GB" sz="1600" spc="-10" dirty="0">
                          <a:latin typeface="Arial" panose="020B0604020202020204" pitchFamily="34" charset="0"/>
                          <a:cs typeface="Arial" panose="020B0604020202020204" pitchFamily="34" charset="0"/>
                        </a:rPr>
                        <a:t>9</a:t>
                      </a:r>
                      <a:endParaRPr sz="1600" dirty="0">
                        <a:latin typeface="Arial" panose="020B0604020202020204" pitchFamily="34" charset="0"/>
                        <a:cs typeface="Arial" panose="020B0604020202020204" pitchFamily="34" charset="0"/>
                      </a:endParaRPr>
                    </a:p>
                  </a:txBody>
                  <a:tcPr marL="0" marR="0" marT="178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chemeClr val="accent2">
                        <a:lumMod val="20000"/>
                        <a:lumOff val="80000"/>
                      </a:schemeClr>
                    </a:solidFill>
                  </a:tcPr>
                </a:tc>
                <a:extLst>
                  <a:ext uri="{0D108BD9-81ED-4DB2-BD59-A6C34878D82A}">
                    <a16:rowId xmlns:a16="http://schemas.microsoft.com/office/drawing/2014/main" val="10005"/>
                  </a:ext>
                </a:extLst>
              </a:tr>
              <a:tr h="0">
                <a:tc vMerge="1">
                  <a:txBody>
                    <a:bodyPr/>
                    <a:lstStyle/>
                    <a:p>
                      <a:endParaRPr/>
                    </a:p>
                  </a:txBody>
                  <a:tcPr marL="0" marR="0" marT="196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0960" marR="4726940">
                        <a:lnSpc>
                          <a:spcPct val="100000"/>
                        </a:lnSpc>
                        <a:spcBef>
                          <a:spcPts val="145"/>
                        </a:spcBef>
                      </a:pPr>
                      <a:r>
                        <a:rPr sz="1600" spc="-20" dirty="0">
                          <a:latin typeface="Arial" panose="020B0604020202020204" pitchFamily="34" charset="0"/>
                          <a:cs typeface="Arial" panose="020B0604020202020204" pitchFamily="34" charset="0"/>
                        </a:rPr>
                        <a:t>Practice-</a:t>
                      </a:r>
                      <a:r>
                        <a:rPr sz="1600" dirty="0">
                          <a:latin typeface="Arial" panose="020B0604020202020204" pitchFamily="34" charset="0"/>
                          <a:cs typeface="Arial" panose="020B0604020202020204" pitchFamily="34" charset="0"/>
                        </a:rPr>
                        <a:t>based</a:t>
                      </a:r>
                      <a:r>
                        <a:rPr sz="1600" spc="50"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Research LCHS700</a:t>
                      </a:r>
                      <a:r>
                        <a:rPr lang="en-GB" sz="1600" spc="-10" dirty="0">
                          <a:latin typeface="Arial" panose="020B0604020202020204" pitchFamily="34" charset="0"/>
                          <a:cs typeface="Arial" panose="020B0604020202020204" pitchFamily="34" charset="0"/>
                        </a:rPr>
                        <a:t>8</a:t>
                      </a:r>
                      <a:endParaRPr sz="1600" dirty="0">
                        <a:latin typeface="Arial" panose="020B0604020202020204" pitchFamily="34" charset="0"/>
                        <a:cs typeface="Arial" panose="020B0604020202020204" pitchFamily="34" charset="0"/>
                      </a:endParaRPr>
                    </a:p>
                  </a:txBody>
                  <a:tcPr marL="0" marR="0" marT="1669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chemeClr val="accent2">
                        <a:lumMod val="20000"/>
                        <a:lumOff val="80000"/>
                      </a:schemeClr>
                    </a:solidFill>
                  </a:tcPr>
                </a:tc>
                <a:extLst>
                  <a:ext uri="{0D108BD9-81ED-4DB2-BD59-A6C34878D82A}">
                    <a16:rowId xmlns:a16="http://schemas.microsoft.com/office/drawing/2014/main" val="10006"/>
                  </a:ext>
                </a:extLst>
              </a:tr>
              <a:tr h="375434">
                <a:tc>
                  <a:txBody>
                    <a:bodyPr/>
                    <a:lstStyle/>
                    <a:p>
                      <a:pPr marL="62230">
                        <a:lnSpc>
                          <a:spcPct val="100000"/>
                        </a:lnSpc>
                        <a:spcBef>
                          <a:spcPts val="155"/>
                        </a:spcBef>
                      </a:pPr>
                      <a:r>
                        <a:rPr sz="1600" spc="-30" dirty="0">
                          <a:latin typeface="Arial" panose="020B0604020202020204" pitchFamily="34" charset="0"/>
                          <a:cs typeface="Arial" panose="020B0604020202020204" pitchFamily="34" charset="0"/>
                        </a:rPr>
                        <a:t>Term </a:t>
                      </a:r>
                      <a:r>
                        <a:rPr sz="1600" spc="-50" dirty="0">
                          <a:latin typeface="Arial" panose="020B0604020202020204" pitchFamily="34" charset="0"/>
                          <a:cs typeface="Arial" panose="020B0604020202020204" pitchFamily="34" charset="0"/>
                        </a:rPr>
                        <a:t>3</a:t>
                      </a:r>
                      <a:endParaRPr sz="1600" dirty="0">
                        <a:latin typeface="Arial" panose="020B0604020202020204" pitchFamily="34" charset="0"/>
                        <a:cs typeface="Arial" panose="020B0604020202020204" pitchFamily="34" charset="0"/>
                      </a:endParaRPr>
                    </a:p>
                  </a:txBody>
                  <a:tcPr marL="0" marR="0" marT="178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chemeClr val="accent6">
                        <a:lumMod val="20000"/>
                        <a:lumOff val="80000"/>
                      </a:schemeClr>
                    </a:solidFill>
                  </a:tcPr>
                </a:tc>
                <a:tc>
                  <a:txBody>
                    <a:bodyPr/>
                    <a:lstStyle/>
                    <a:p>
                      <a:pPr marL="60960" marR="3060700">
                        <a:lnSpc>
                          <a:spcPct val="100000"/>
                        </a:lnSpc>
                        <a:spcBef>
                          <a:spcPts val="155"/>
                        </a:spcBef>
                      </a:pPr>
                      <a:r>
                        <a:rPr sz="1600" dirty="0">
                          <a:latin typeface="Arial" panose="020B0604020202020204" pitchFamily="34" charset="0"/>
                          <a:cs typeface="Arial" panose="020B0604020202020204" pitchFamily="34" charset="0"/>
                        </a:rPr>
                        <a:t>Public</a:t>
                      </a:r>
                      <a:r>
                        <a:rPr sz="1600" spc="-20"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Health</a:t>
                      </a:r>
                      <a:r>
                        <a:rPr sz="1600" spc="-25"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and</a:t>
                      </a:r>
                      <a:r>
                        <a:rPr sz="1600" spc="-20"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Social</a:t>
                      </a:r>
                      <a:r>
                        <a:rPr sz="1600" spc="-30"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Care</a:t>
                      </a:r>
                      <a:r>
                        <a:rPr sz="1600" spc="-45"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in</a:t>
                      </a:r>
                      <a:r>
                        <a:rPr sz="1600" spc="-20"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Practice</a:t>
                      </a:r>
                      <a:r>
                        <a:rPr sz="1600" spc="-25" dirty="0">
                          <a:latin typeface="Arial" panose="020B0604020202020204" pitchFamily="34" charset="0"/>
                          <a:cs typeface="Arial" panose="020B0604020202020204" pitchFamily="34" charset="0"/>
                        </a:rPr>
                        <a:t> </a:t>
                      </a:r>
                      <a:r>
                        <a:rPr sz="1600" spc="-10" dirty="0">
                          <a:latin typeface="Arial" panose="020B0604020202020204" pitchFamily="34" charset="0"/>
                          <a:cs typeface="Arial" panose="020B0604020202020204" pitchFamily="34" charset="0"/>
                        </a:rPr>
                        <a:t>Dissertation LCHS7004</a:t>
                      </a:r>
                      <a:endParaRPr sz="1600" dirty="0">
                        <a:latin typeface="Arial" panose="020B0604020202020204" pitchFamily="34" charset="0"/>
                        <a:cs typeface="Arial" panose="020B0604020202020204" pitchFamily="34" charset="0"/>
                      </a:endParaRPr>
                    </a:p>
                  </a:txBody>
                  <a:tcPr marL="0" marR="0" marT="178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chemeClr val="accent6">
                        <a:lumMod val="20000"/>
                        <a:lumOff val="80000"/>
                      </a:schemeClr>
                    </a:solid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86917" y="902524"/>
            <a:ext cx="7813283" cy="550572"/>
          </a:xfrm>
          <a:prstGeom prst="rect">
            <a:avLst/>
          </a:prstGeom>
        </p:spPr>
        <p:txBody>
          <a:bodyPr vert="horz" wrap="square" lIns="0" tIns="13244" rIns="0" bIns="0" rtlCol="0" anchor="ctr">
            <a:spAutoFit/>
          </a:bodyPr>
          <a:lstStyle/>
          <a:p>
            <a:pPr marL="11516">
              <a:lnSpc>
                <a:spcPct val="100000"/>
              </a:lnSpc>
              <a:spcBef>
                <a:spcPts val="104"/>
              </a:spcBef>
            </a:pPr>
            <a:r>
              <a:rPr sz="3491" dirty="0">
                <a:latin typeface="Gadugi"/>
                <a:cs typeface="Gadugi"/>
              </a:rPr>
              <a:t>MyTSD:</a:t>
            </a:r>
            <a:r>
              <a:rPr sz="3491" spc="-86" dirty="0">
                <a:latin typeface="Gadugi"/>
                <a:cs typeface="Gadugi"/>
              </a:rPr>
              <a:t> </a:t>
            </a:r>
            <a:r>
              <a:rPr sz="3491" spc="-41" dirty="0">
                <a:latin typeface="Gadugi"/>
                <a:cs typeface="Gadugi"/>
              </a:rPr>
              <a:t>Your</a:t>
            </a:r>
            <a:r>
              <a:rPr sz="3491" spc="-82" dirty="0">
                <a:latin typeface="Gadugi"/>
                <a:cs typeface="Gadugi"/>
              </a:rPr>
              <a:t> </a:t>
            </a:r>
            <a:r>
              <a:rPr sz="3491" dirty="0">
                <a:latin typeface="Gadugi"/>
                <a:cs typeface="Gadugi"/>
              </a:rPr>
              <a:t>access</a:t>
            </a:r>
            <a:r>
              <a:rPr sz="3491" spc="-68" dirty="0">
                <a:latin typeface="Gadugi"/>
                <a:cs typeface="Gadugi"/>
              </a:rPr>
              <a:t> </a:t>
            </a:r>
            <a:r>
              <a:rPr sz="3491" dirty="0">
                <a:latin typeface="Gadugi"/>
                <a:cs typeface="Gadugi"/>
              </a:rPr>
              <a:t>to</a:t>
            </a:r>
            <a:r>
              <a:rPr sz="3491" spc="-45" dirty="0">
                <a:latin typeface="Gadugi"/>
                <a:cs typeface="Gadugi"/>
              </a:rPr>
              <a:t> </a:t>
            </a:r>
            <a:r>
              <a:rPr sz="3491" dirty="0">
                <a:latin typeface="Gadugi"/>
                <a:cs typeface="Gadugi"/>
              </a:rPr>
              <a:t>your</a:t>
            </a:r>
            <a:r>
              <a:rPr sz="3491" spc="-77" dirty="0">
                <a:latin typeface="Gadugi"/>
                <a:cs typeface="Gadugi"/>
              </a:rPr>
              <a:t> </a:t>
            </a:r>
            <a:r>
              <a:rPr sz="3491" spc="-9" dirty="0">
                <a:latin typeface="Gadugi"/>
                <a:cs typeface="Gadugi"/>
              </a:rPr>
              <a:t>information</a:t>
            </a:r>
            <a:endParaRPr sz="3491">
              <a:latin typeface="Gadugi"/>
              <a:cs typeface="Gadugi"/>
            </a:endParaRPr>
          </a:p>
        </p:txBody>
      </p:sp>
      <p:grpSp>
        <p:nvGrpSpPr>
          <p:cNvPr id="3" name="object 3"/>
          <p:cNvGrpSpPr/>
          <p:nvPr/>
        </p:nvGrpSpPr>
        <p:grpSpPr>
          <a:xfrm>
            <a:off x="1747877" y="1531218"/>
            <a:ext cx="8838816" cy="3411725"/>
            <a:chOff x="551687" y="1688592"/>
            <a:chExt cx="9747250" cy="3762375"/>
          </a:xfrm>
        </p:grpSpPr>
        <p:pic>
          <p:nvPicPr>
            <p:cNvPr id="4" name="object 4"/>
            <p:cNvPicPr/>
            <p:nvPr/>
          </p:nvPicPr>
          <p:blipFill>
            <a:blip r:embed="rId2" cstate="print"/>
            <a:stretch>
              <a:fillRect/>
            </a:stretch>
          </p:blipFill>
          <p:spPr>
            <a:xfrm>
              <a:off x="551687" y="1688592"/>
              <a:ext cx="6463283" cy="3668267"/>
            </a:xfrm>
            <a:prstGeom prst="rect">
              <a:avLst/>
            </a:prstGeom>
          </p:spPr>
        </p:pic>
        <p:sp>
          <p:nvSpPr>
            <p:cNvPr id="5" name="object 5"/>
            <p:cNvSpPr/>
            <p:nvPr/>
          </p:nvSpPr>
          <p:spPr>
            <a:xfrm>
              <a:off x="7613904" y="1874520"/>
              <a:ext cx="2673350" cy="3564890"/>
            </a:xfrm>
            <a:custGeom>
              <a:avLst/>
              <a:gdLst/>
              <a:ahLst/>
              <a:cxnLst/>
              <a:rect l="l" t="t" r="r" b="b"/>
              <a:pathLst>
                <a:path w="2673350" h="3564890">
                  <a:moveTo>
                    <a:pt x="1336548" y="3564635"/>
                  </a:moveTo>
                  <a:lnTo>
                    <a:pt x="1295714" y="3563818"/>
                  </a:lnTo>
                  <a:lnTo>
                    <a:pt x="1255184" y="3561380"/>
                  </a:lnTo>
                  <a:lnTo>
                    <a:pt x="1214975" y="3557346"/>
                  </a:lnTo>
                  <a:lnTo>
                    <a:pt x="1175103" y="3551740"/>
                  </a:lnTo>
                  <a:lnTo>
                    <a:pt x="1135587" y="3544583"/>
                  </a:lnTo>
                  <a:lnTo>
                    <a:pt x="1096443" y="3535901"/>
                  </a:lnTo>
                  <a:lnTo>
                    <a:pt x="1057691" y="3525716"/>
                  </a:lnTo>
                  <a:lnTo>
                    <a:pt x="1019346" y="3514051"/>
                  </a:lnTo>
                  <a:lnTo>
                    <a:pt x="981427" y="3500931"/>
                  </a:lnTo>
                  <a:lnTo>
                    <a:pt x="943952" y="3486378"/>
                  </a:lnTo>
                  <a:lnTo>
                    <a:pt x="906937" y="3470416"/>
                  </a:lnTo>
                  <a:lnTo>
                    <a:pt x="870400" y="3453068"/>
                  </a:lnTo>
                  <a:lnTo>
                    <a:pt x="834359" y="3434358"/>
                  </a:lnTo>
                  <a:lnTo>
                    <a:pt x="798832" y="3414308"/>
                  </a:lnTo>
                  <a:lnTo>
                    <a:pt x="763835" y="3392944"/>
                  </a:lnTo>
                  <a:lnTo>
                    <a:pt x="729387" y="3370287"/>
                  </a:lnTo>
                  <a:lnTo>
                    <a:pt x="695505" y="3346361"/>
                  </a:lnTo>
                  <a:lnTo>
                    <a:pt x="662206" y="3321191"/>
                  </a:lnTo>
                  <a:lnTo>
                    <a:pt x="629508" y="3294798"/>
                  </a:lnTo>
                  <a:lnTo>
                    <a:pt x="597429" y="3267206"/>
                  </a:lnTo>
                  <a:lnTo>
                    <a:pt x="565986" y="3238440"/>
                  </a:lnTo>
                  <a:lnTo>
                    <a:pt x="535196" y="3208522"/>
                  </a:lnTo>
                  <a:lnTo>
                    <a:pt x="505078" y="3177476"/>
                  </a:lnTo>
                  <a:lnTo>
                    <a:pt x="475648" y="3145324"/>
                  </a:lnTo>
                  <a:lnTo>
                    <a:pt x="446925" y="3112091"/>
                  </a:lnTo>
                  <a:lnTo>
                    <a:pt x="418926" y="3077801"/>
                  </a:lnTo>
                  <a:lnTo>
                    <a:pt x="391668" y="3042475"/>
                  </a:lnTo>
                  <a:lnTo>
                    <a:pt x="365168" y="3006138"/>
                  </a:lnTo>
                  <a:lnTo>
                    <a:pt x="339445" y="2968813"/>
                  </a:lnTo>
                  <a:lnTo>
                    <a:pt x="314516" y="2930524"/>
                  </a:lnTo>
                  <a:lnTo>
                    <a:pt x="290399" y="2891294"/>
                  </a:lnTo>
                  <a:lnTo>
                    <a:pt x="267110" y="2851145"/>
                  </a:lnTo>
                  <a:lnTo>
                    <a:pt x="244668" y="2810103"/>
                  </a:lnTo>
                  <a:lnTo>
                    <a:pt x="223091" y="2768190"/>
                  </a:lnTo>
                  <a:lnTo>
                    <a:pt x="202394" y="2725429"/>
                  </a:lnTo>
                  <a:lnTo>
                    <a:pt x="182597" y="2681844"/>
                  </a:lnTo>
                  <a:lnTo>
                    <a:pt x="163717" y="2637459"/>
                  </a:lnTo>
                  <a:lnTo>
                    <a:pt x="145771" y="2592296"/>
                  </a:lnTo>
                  <a:lnTo>
                    <a:pt x="128776" y="2546379"/>
                  </a:lnTo>
                  <a:lnTo>
                    <a:pt x="112751" y="2499732"/>
                  </a:lnTo>
                  <a:lnTo>
                    <a:pt x="97713" y="2452378"/>
                  </a:lnTo>
                  <a:lnTo>
                    <a:pt x="83679" y="2404340"/>
                  </a:lnTo>
                  <a:lnTo>
                    <a:pt x="70668" y="2355642"/>
                  </a:lnTo>
                  <a:lnTo>
                    <a:pt x="58695" y="2306307"/>
                  </a:lnTo>
                  <a:lnTo>
                    <a:pt x="47780" y="2256359"/>
                  </a:lnTo>
                  <a:lnTo>
                    <a:pt x="37939" y="2205821"/>
                  </a:lnTo>
                  <a:lnTo>
                    <a:pt x="29190" y="2154716"/>
                  </a:lnTo>
                  <a:lnTo>
                    <a:pt x="21551" y="2103067"/>
                  </a:lnTo>
                  <a:lnTo>
                    <a:pt x="15039" y="2050899"/>
                  </a:lnTo>
                  <a:lnTo>
                    <a:pt x="9671" y="1998234"/>
                  </a:lnTo>
                  <a:lnTo>
                    <a:pt x="5466" y="1945097"/>
                  </a:lnTo>
                  <a:lnTo>
                    <a:pt x="2441" y="1891509"/>
                  </a:lnTo>
                  <a:lnTo>
                    <a:pt x="613" y="1837496"/>
                  </a:lnTo>
                  <a:lnTo>
                    <a:pt x="0" y="1783079"/>
                  </a:lnTo>
                  <a:lnTo>
                    <a:pt x="613" y="1728580"/>
                  </a:lnTo>
                  <a:lnTo>
                    <a:pt x="2441" y="1674486"/>
                  </a:lnTo>
                  <a:lnTo>
                    <a:pt x="5466" y="1620822"/>
                  </a:lnTo>
                  <a:lnTo>
                    <a:pt x="9671" y="1567610"/>
                  </a:lnTo>
                  <a:lnTo>
                    <a:pt x="15039" y="1514875"/>
                  </a:lnTo>
                  <a:lnTo>
                    <a:pt x="21551" y="1462638"/>
                  </a:lnTo>
                  <a:lnTo>
                    <a:pt x="29190" y="1410924"/>
                  </a:lnTo>
                  <a:lnTo>
                    <a:pt x="37939" y="1359756"/>
                  </a:lnTo>
                  <a:lnTo>
                    <a:pt x="47780" y="1309158"/>
                  </a:lnTo>
                  <a:lnTo>
                    <a:pt x="58695" y="1259152"/>
                  </a:lnTo>
                  <a:lnTo>
                    <a:pt x="70668" y="1209762"/>
                  </a:lnTo>
                  <a:lnTo>
                    <a:pt x="83679" y="1161012"/>
                  </a:lnTo>
                  <a:lnTo>
                    <a:pt x="97713" y="1112924"/>
                  </a:lnTo>
                  <a:lnTo>
                    <a:pt x="112751" y="1065522"/>
                  </a:lnTo>
                  <a:lnTo>
                    <a:pt x="128776" y="1018830"/>
                  </a:lnTo>
                  <a:lnTo>
                    <a:pt x="145771" y="972870"/>
                  </a:lnTo>
                  <a:lnTo>
                    <a:pt x="163717" y="927666"/>
                  </a:lnTo>
                  <a:lnTo>
                    <a:pt x="182597" y="883242"/>
                  </a:lnTo>
                  <a:lnTo>
                    <a:pt x="202394" y="839621"/>
                  </a:lnTo>
                  <a:lnTo>
                    <a:pt x="223091" y="796825"/>
                  </a:lnTo>
                  <a:lnTo>
                    <a:pt x="244668" y="754880"/>
                  </a:lnTo>
                  <a:lnTo>
                    <a:pt x="267110" y="713807"/>
                  </a:lnTo>
                  <a:lnTo>
                    <a:pt x="290399" y="673630"/>
                  </a:lnTo>
                  <a:lnTo>
                    <a:pt x="314516" y="634372"/>
                  </a:lnTo>
                  <a:lnTo>
                    <a:pt x="339445" y="596058"/>
                  </a:lnTo>
                  <a:lnTo>
                    <a:pt x="365168" y="558709"/>
                  </a:lnTo>
                  <a:lnTo>
                    <a:pt x="391668" y="522350"/>
                  </a:lnTo>
                  <a:lnTo>
                    <a:pt x="418926" y="487004"/>
                  </a:lnTo>
                  <a:lnTo>
                    <a:pt x="446925" y="452695"/>
                  </a:lnTo>
                  <a:lnTo>
                    <a:pt x="475648" y="419444"/>
                  </a:lnTo>
                  <a:lnTo>
                    <a:pt x="505078" y="387277"/>
                  </a:lnTo>
                  <a:lnTo>
                    <a:pt x="535196" y="356216"/>
                  </a:lnTo>
                  <a:lnTo>
                    <a:pt x="565986" y="326284"/>
                  </a:lnTo>
                  <a:lnTo>
                    <a:pt x="597429" y="297506"/>
                  </a:lnTo>
                  <a:lnTo>
                    <a:pt x="629508" y="269904"/>
                  </a:lnTo>
                  <a:lnTo>
                    <a:pt x="662206" y="243501"/>
                  </a:lnTo>
                  <a:lnTo>
                    <a:pt x="695505" y="218321"/>
                  </a:lnTo>
                  <a:lnTo>
                    <a:pt x="729387" y="194388"/>
                  </a:lnTo>
                  <a:lnTo>
                    <a:pt x="763835" y="171724"/>
                  </a:lnTo>
                  <a:lnTo>
                    <a:pt x="798832" y="150353"/>
                  </a:lnTo>
                  <a:lnTo>
                    <a:pt x="834359" y="130299"/>
                  </a:lnTo>
                  <a:lnTo>
                    <a:pt x="870400" y="111584"/>
                  </a:lnTo>
                  <a:lnTo>
                    <a:pt x="906937" y="94232"/>
                  </a:lnTo>
                  <a:lnTo>
                    <a:pt x="943952" y="78267"/>
                  </a:lnTo>
                  <a:lnTo>
                    <a:pt x="981427" y="63711"/>
                  </a:lnTo>
                  <a:lnTo>
                    <a:pt x="1019346" y="50589"/>
                  </a:lnTo>
                  <a:lnTo>
                    <a:pt x="1057691" y="38922"/>
                  </a:lnTo>
                  <a:lnTo>
                    <a:pt x="1096443" y="28736"/>
                  </a:lnTo>
                  <a:lnTo>
                    <a:pt x="1135587" y="20053"/>
                  </a:lnTo>
                  <a:lnTo>
                    <a:pt x="1175103" y="12896"/>
                  </a:lnTo>
                  <a:lnTo>
                    <a:pt x="1214975" y="7289"/>
                  </a:lnTo>
                  <a:lnTo>
                    <a:pt x="1255184" y="3255"/>
                  </a:lnTo>
                  <a:lnTo>
                    <a:pt x="1295714" y="817"/>
                  </a:lnTo>
                  <a:lnTo>
                    <a:pt x="1336548" y="0"/>
                  </a:lnTo>
                  <a:lnTo>
                    <a:pt x="1377462" y="817"/>
                  </a:lnTo>
                  <a:lnTo>
                    <a:pt x="1418068" y="3255"/>
                  </a:lnTo>
                  <a:lnTo>
                    <a:pt x="1458347" y="7289"/>
                  </a:lnTo>
                  <a:lnTo>
                    <a:pt x="1498283" y="12896"/>
                  </a:lnTo>
                  <a:lnTo>
                    <a:pt x="1537857" y="20053"/>
                  </a:lnTo>
                  <a:lnTo>
                    <a:pt x="1577053" y="28736"/>
                  </a:lnTo>
                  <a:lnTo>
                    <a:pt x="1615853" y="38922"/>
                  </a:lnTo>
                  <a:lnTo>
                    <a:pt x="1654240" y="50589"/>
                  </a:lnTo>
                  <a:lnTo>
                    <a:pt x="1692197" y="63711"/>
                  </a:lnTo>
                  <a:lnTo>
                    <a:pt x="1729706" y="78267"/>
                  </a:lnTo>
                  <a:lnTo>
                    <a:pt x="1766749" y="94232"/>
                  </a:lnTo>
                  <a:lnTo>
                    <a:pt x="1803310" y="111584"/>
                  </a:lnTo>
                  <a:lnTo>
                    <a:pt x="1839370" y="130299"/>
                  </a:lnTo>
                  <a:lnTo>
                    <a:pt x="1874914" y="150353"/>
                  </a:lnTo>
                  <a:lnTo>
                    <a:pt x="1909922" y="171724"/>
                  </a:lnTo>
                  <a:lnTo>
                    <a:pt x="1944379" y="194388"/>
                  </a:lnTo>
                  <a:lnTo>
                    <a:pt x="1978266" y="218321"/>
                  </a:lnTo>
                  <a:lnTo>
                    <a:pt x="2011567" y="243501"/>
                  </a:lnTo>
                  <a:lnTo>
                    <a:pt x="2044263" y="269904"/>
                  </a:lnTo>
                  <a:lnTo>
                    <a:pt x="2076338" y="297506"/>
                  </a:lnTo>
                  <a:lnTo>
                    <a:pt x="2107773" y="326284"/>
                  </a:lnTo>
                  <a:lnTo>
                    <a:pt x="2138553" y="356216"/>
                  </a:lnTo>
                  <a:lnTo>
                    <a:pt x="2168659" y="387277"/>
                  </a:lnTo>
                  <a:lnTo>
                    <a:pt x="2198074" y="419444"/>
                  </a:lnTo>
                  <a:lnTo>
                    <a:pt x="2226780" y="452695"/>
                  </a:lnTo>
                  <a:lnTo>
                    <a:pt x="2254761" y="487004"/>
                  </a:lnTo>
                  <a:lnTo>
                    <a:pt x="2281999" y="522350"/>
                  </a:lnTo>
                  <a:lnTo>
                    <a:pt x="2308476" y="558709"/>
                  </a:lnTo>
                  <a:lnTo>
                    <a:pt x="2334176" y="596058"/>
                  </a:lnTo>
                  <a:lnTo>
                    <a:pt x="2359081" y="634372"/>
                  </a:lnTo>
                  <a:lnTo>
                    <a:pt x="2383172" y="673630"/>
                  </a:lnTo>
                  <a:lnTo>
                    <a:pt x="2406434" y="713807"/>
                  </a:lnTo>
                  <a:lnTo>
                    <a:pt x="2428849" y="754880"/>
                  </a:lnTo>
                  <a:lnTo>
                    <a:pt x="2450399" y="796825"/>
                  </a:lnTo>
                  <a:lnTo>
                    <a:pt x="2471068" y="839621"/>
                  </a:lnTo>
                  <a:lnTo>
                    <a:pt x="2490836" y="883242"/>
                  </a:lnTo>
                  <a:lnTo>
                    <a:pt x="2509689" y="927666"/>
                  </a:lnTo>
                  <a:lnTo>
                    <a:pt x="2527607" y="972870"/>
                  </a:lnTo>
                  <a:lnTo>
                    <a:pt x="2544573" y="1018830"/>
                  </a:lnTo>
                  <a:lnTo>
                    <a:pt x="2560571" y="1065522"/>
                  </a:lnTo>
                  <a:lnTo>
                    <a:pt x="2575583" y="1112924"/>
                  </a:lnTo>
                  <a:lnTo>
                    <a:pt x="2589591" y="1161012"/>
                  </a:lnTo>
                  <a:lnTo>
                    <a:pt x="2602579" y="1209762"/>
                  </a:lnTo>
                  <a:lnTo>
                    <a:pt x="2614528" y="1259152"/>
                  </a:lnTo>
                  <a:lnTo>
                    <a:pt x="2625421" y="1309158"/>
                  </a:lnTo>
                  <a:lnTo>
                    <a:pt x="2635242" y="1359756"/>
                  </a:lnTo>
                  <a:lnTo>
                    <a:pt x="2643972" y="1410924"/>
                  </a:lnTo>
                  <a:lnTo>
                    <a:pt x="2651594" y="1462638"/>
                  </a:lnTo>
                  <a:lnTo>
                    <a:pt x="2658092" y="1514875"/>
                  </a:lnTo>
                  <a:lnTo>
                    <a:pt x="2663447" y="1567610"/>
                  </a:lnTo>
                  <a:lnTo>
                    <a:pt x="2667642" y="1620822"/>
                  </a:lnTo>
                  <a:lnTo>
                    <a:pt x="2670660" y="1674486"/>
                  </a:lnTo>
                  <a:lnTo>
                    <a:pt x="2672484" y="1728580"/>
                  </a:lnTo>
                  <a:lnTo>
                    <a:pt x="2673096" y="1783079"/>
                  </a:lnTo>
                  <a:lnTo>
                    <a:pt x="2672484" y="1837496"/>
                  </a:lnTo>
                  <a:lnTo>
                    <a:pt x="2670660" y="1891509"/>
                  </a:lnTo>
                  <a:lnTo>
                    <a:pt x="2667642" y="1945097"/>
                  </a:lnTo>
                  <a:lnTo>
                    <a:pt x="2663447" y="1998234"/>
                  </a:lnTo>
                  <a:lnTo>
                    <a:pt x="2658092" y="2050899"/>
                  </a:lnTo>
                  <a:lnTo>
                    <a:pt x="2651594" y="2103067"/>
                  </a:lnTo>
                  <a:lnTo>
                    <a:pt x="2643972" y="2154716"/>
                  </a:lnTo>
                  <a:lnTo>
                    <a:pt x="2635242" y="2205821"/>
                  </a:lnTo>
                  <a:lnTo>
                    <a:pt x="2625421" y="2256359"/>
                  </a:lnTo>
                  <a:lnTo>
                    <a:pt x="2614528" y="2306307"/>
                  </a:lnTo>
                  <a:lnTo>
                    <a:pt x="2602579" y="2355642"/>
                  </a:lnTo>
                  <a:lnTo>
                    <a:pt x="2589591" y="2404340"/>
                  </a:lnTo>
                  <a:lnTo>
                    <a:pt x="2575583" y="2452378"/>
                  </a:lnTo>
                  <a:lnTo>
                    <a:pt x="2560571" y="2499732"/>
                  </a:lnTo>
                  <a:lnTo>
                    <a:pt x="2544573" y="2546379"/>
                  </a:lnTo>
                  <a:lnTo>
                    <a:pt x="2527607" y="2592296"/>
                  </a:lnTo>
                  <a:lnTo>
                    <a:pt x="2509689" y="2637459"/>
                  </a:lnTo>
                  <a:lnTo>
                    <a:pt x="2490836" y="2681844"/>
                  </a:lnTo>
                  <a:lnTo>
                    <a:pt x="2471068" y="2725429"/>
                  </a:lnTo>
                  <a:lnTo>
                    <a:pt x="2450399" y="2768190"/>
                  </a:lnTo>
                  <a:lnTo>
                    <a:pt x="2428849" y="2810103"/>
                  </a:lnTo>
                  <a:lnTo>
                    <a:pt x="2406434" y="2851145"/>
                  </a:lnTo>
                  <a:lnTo>
                    <a:pt x="2383172" y="2891294"/>
                  </a:lnTo>
                  <a:lnTo>
                    <a:pt x="2359081" y="2930524"/>
                  </a:lnTo>
                  <a:lnTo>
                    <a:pt x="2334176" y="2968813"/>
                  </a:lnTo>
                  <a:lnTo>
                    <a:pt x="2308476" y="3006138"/>
                  </a:lnTo>
                  <a:lnTo>
                    <a:pt x="2281999" y="3042475"/>
                  </a:lnTo>
                  <a:lnTo>
                    <a:pt x="2254761" y="3077801"/>
                  </a:lnTo>
                  <a:lnTo>
                    <a:pt x="2226780" y="3112091"/>
                  </a:lnTo>
                  <a:lnTo>
                    <a:pt x="2198074" y="3145324"/>
                  </a:lnTo>
                  <a:lnTo>
                    <a:pt x="2168659" y="3177476"/>
                  </a:lnTo>
                  <a:lnTo>
                    <a:pt x="2138553" y="3208522"/>
                  </a:lnTo>
                  <a:lnTo>
                    <a:pt x="2107773" y="3238440"/>
                  </a:lnTo>
                  <a:lnTo>
                    <a:pt x="2076338" y="3267206"/>
                  </a:lnTo>
                  <a:lnTo>
                    <a:pt x="2044263" y="3294798"/>
                  </a:lnTo>
                  <a:lnTo>
                    <a:pt x="2011567" y="3321191"/>
                  </a:lnTo>
                  <a:lnTo>
                    <a:pt x="1978266" y="3346361"/>
                  </a:lnTo>
                  <a:lnTo>
                    <a:pt x="1944379" y="3370287"/>
                  </a:lnTo>
                  <a:lnTo>
                    <a:pt x="1909922" y="3392944"/>
                  </a:lnTo>
                  <a:lnTo>
                    <a:pt x="1874914" y="3414308"/>
                  </a:lnTo>
                  <a:lnTo>
                    <a:pt x="1839370" y="3434358"/>
                  </a:lnTo>
                  <a:lnTo>
                    <a:pt x="1803310" y="3453068"/>
                  </a:lnTo>
                  <a:lnTo>
                    <a:pt x="1766749" y="3470416"/>
                  </a:lnTo>
                  <a:lnTo>
                    <a:pt x="1729706" y="3486378"/>
                  </a:lnTo>
                  <a:lnTo>
                    <a:pt x="1692197" y="3500931"/>
                  </a:lnTo>
                  <a:lnTo>
                    <a:pt x="1654240" y="3514051"/>
                  </a:lnTo>
                  <a:lnTo>
                    <a:pt x="1615853" y="3525716"/>
                  </a:lnTo>
                  <a:lnTo>
                    <a:pt x="1577053" y="3535901"/>
                  </a:lnTo>
                  <a:lnTo>
                    <a:pt x="1537857" y="3544583"/>
                  </a:lnTo>
                  <a:lnTo>
                    <a:pt x="1498283" y="3551740"/>
                  </a:lnTo>
                  <a:lnTo>
                    <a:pt x="1458347" y="3557346"/>
                  </a:lnTo>
                  <a:lnTo>
                    <a:pt x="1418068" y="3561380"/>
                  </a:lnTo>
                  <a:lnTo>
                    <a:pt x="1377462" y="3563818"/>
                  </a:lnTo>
                  <a:lnTo>
                    <a:pt x="1336548" y="3564635"/>
                  </a:lnTo>
                  <a:close/>
                </a:path>
              </a:pathLst>
            </a:custGeom>
            <a:solidFill>
              <a:srgbClr val="8064A1"/>
            </a:solidFill>
          </p:spPr>
          <p:txBody>
            <a:bodyPr wrap="square" lIns="0" tIns="0" rIns="0" bIns="0" rtlCol="0"/>
            <a:lstStyle/>
            <a:p>
              <a:endParaRPr sz="1632"/>
            </a:p>
          </p:txBody>
        </p:sp>
        <p:sp>
          <p:nvSpPr>
            <p:cNvPr id="6" name="object 6"/>
            <p:cNvSpPr/>
            <p:nvPr/>
          </p:nvSpPr>
          <p:spPr>
            <a:xfrm>
              <a:off x="7613904" y="1874520"/>
              <a:ext cx="2673350" cy="3564890"/>
            </a:xfrm>
            <a:custGeom>
              <a:avLst/>
              <a:gdLst/>
              <a:ahLst/>
              <a:cxnLst/>
              <a:rect l="l" t="t" r="r" b="b"/>
              <a:pathLst>
                <a:path w="2673350" h="3564890">
                  <a:moveTo>
                    <a:pt x="0" y="1783079"/>
                  </a:moveTo>
                  <a:lnTo>
                    <a:pt x="613" y="1728580"/>
                  </a:lnTo>
                  <a:lnTo>
                    <a:pt x="2441" y="1674486"/>
                  </a:lnTo>
                  <a:lnTo>
                    <a:pt x="5466" y="1620822"/>
                  </a:lnTo>
                  <a:lnTo>
                    <a:pt x="9671" y="1567610"/>
                  </a:lnTo>
                  <a:lnTo>
                    <a:pt x="15039" y="1514875"/>
                  </a:lnTo>
                  <a:lnTo>
                    <a:pt x="21551" y="1462638"/>
                  </a:lnTo>
                  <a:lnTo>
                    <a:pt x="29190" y="1410924"/>
                  </a:lnTo>
                  <a:lnTo>
                    <a:pt x="37939" y="1359756"/>
                  </a:lnTo>
                  <a:lnTo>
                    <a:pt x="47780" y="1309158"/>
                  </a:lnTo>
                  <a:lnTo>
                    <a:pt x="58695" y="1259152"/>
                  </a:lnTo>
                  <a:lnTo>
                    <a:pt x="70668" y="1209762"/>
                  </a:lnTo>
                  <a:lnTo>
                    <a:pt x="83679" y="1161012"/>
                  </a:lnTo>
                  <a:lnTo>
                    <a:pt x="97713" y="1112924"/>
                  </a:lnTo>
                  <a:lnTo>
                    <a:pt x="112751" y="1065522"/>
                  </a:lnTo>
                  <a:lnTo>
                    <a:pt x="128776" y="1018830"/>
                  </a:lnTo>
                  <a:lnTo>
                    <a:pt x="145771" y="972870"/>
                  </a:lnTo>
                  <a:lnTo>
                    <a:pt x="163717" y="927666"/>
                  </a:lnTo>
                  <a:lnTo>
                    <a:pt x="182597" y="883242"/>
                  </a:lnTo>
                  <a:lnTo>
                    <a:pt x="202394" y="839621"/>
                  </a:lnTo>
                  <a:lnTo>
                    <a:pt x="223091" y="796825"/>
                  </a:lnTo>
                  <a:lnTo>
                    <a:pt x="244668" y="754880"/>
                  </a:lnTo>
                  <a:lnTo>
                    <a:pt x="267110" y="713807"/>
                  </a:lnTo>
                  <a:lnTo>
                    <a:pt x="290399" y="673630"/>
                  </a:lnTo>
                  <a:lnTo>
                    <a:pt x="314516" y="634372"/>
                  </a:lnTo>
                  <a:lnTo>
                    <a:pt x="339445" y="596058"/>
                  </a:lnTo>
                  <a:lnTo>
                    <a:pt x="365168" y="558709"/>
                  </a:lnTo>
                  <a:lnTo>
                    <a:pt x="391668" y="522350"/>
                  </a:lnTo>
                  <a:lnTo>
                    <a:pt x="418926" y="487004"/>
                  </a:lnTo>
                  <a:lnTo>
                    <a:pt x="446925" y="452695"/>
                  </a:lnTo>
                  <a:lnTo>
                    <a:pt x="475648" y="419444"/>
                  </a:lnTo>
                  <a:lnTo>
                    <a:pt x="505078" y="387277"/>
                  </a:lnTo>
                  <a:lnTo>
                    <a:pt x="535196" y="356216"/>
                  </a:lnTo>
                  <a:lnTo>
                    <a:pt x="565986" y="326284"/>
                  </a:lnTo>
                  <a:lnTo>
                    <a:pt x="597429" y="297506"/>
                  </a:lnTo>
                  <a:lnTo>
                    <a:pt x="629508" y="269904"/>
                  </a:lnTo>
                  <a:lnTo>
                    <a:pt x="662206" y="243501"/>
                  </a:lnTo>
                  <a:lnTo>
                    <a:pt x="695505" y="218321"/>
                  </a:lnTo>
                  <a:lnTo>
                    <a:pt x="729387" y="194388"/>
                  </a:lnTo>
                  <a:lnTo>
                    <a:pt x="763835" y="171724"/>
                  </a:lnTo>
                  <a:lnTo>
                    <a:pt x="798832" y="150353"/>
                  </a:lnTo>
                  <a:lnTo>
                    <a:pt x="834359" y="130299"/>
                  </a:lnTo>
                  <a:lnTo>
                    <a:pt x="870400" y="111584"/>
                  </a:lnTo>
                  <a:lnTo>
                    <a:pt x="906937" y="94232"/>
                  </a:lnTo>
                  <a:lnTo>
                    <a:pt x="943952" y="78267"/>
                  </a:lnTo>
                  <a:lnTo>
                    <a:pt x="981427" y="63711"/>
                  </a:lnTo>
                  <a:lnTo>
                    <a:pt x="1019346" y="50589"/>
                  </a:lnTo>
                  <a:lnTo>
                    <a:pt x="1057691" y="38922"/>
                  </a:lnTo>
                  <a:lnTo>
                    <a:pt x="1096443" y="28736"/>
                  </a:lnTo>
                  <a:lnTo>
                    <a:pt x="1135587" y="20053"/>
                  </a:lnTo>
                  <a:lnTo>
                    <a:pt x="1175103" y="12896"/>
                  </a:lnTo>
                  <a:lnTo>
                    <a:pt x="1214975" y="7289"/>
                  </a:lnTo>
                  <a:lnTo>
                    <a:pt x="1255184" y="3255"/>
                  </a:lnTo>
                  <a:lnTo>
                    <a:pt x="1295714" y="817"/>
                  </a:lnTo>
                  <a:lnTo>
                    <a:pt x="1336548" y="0"/>
                  </a:lnTo>
                  <a:lnTo>
                    <a:pt x="1377462" y="817"/>
                  </a:lnTo>
                  <a:lnTo>
                    <a:pt x="1418068" y="3255"/>
                  </a:lnTo>
                  <a:lnTo>
                    <a:pt x="1458347" y="7289"/>
                  </a:lnTo>
                  <a:lnTo>
                    <a:pt x="1498283" y="12896"/>
                  </a:lnTo>
                  <a:lnTo>
                    <a:pt x="1537857" y="20053"/>
                  </a:lnTo>
                  <a:lnTo>
                    <a:pt x="1577053" y="28736"/>
                  </a:lnTo>
                  <a:lnTo>
                    <a:pt x="1615853" y="38922"/>
                  </a:lnTo>
                  <a:lnTo>
                    <a:pt x="1654240" y="50589"/>
                  </a:lnTo>
                  <a:lnTo>
                    <a:pt x="1692197" y="63711"/>
                  </a:lnTo>
                  <a:lnTo>
                    <a:pt x="1729706" y="78267"/>
                  </a:lnTo>
                  <a:lnTo>
                    <a:pt x="1766749" y="94232"/>
                  </a:lnTo>
                  <a:lnTo>
                    <a:pt x="1803310" y="111584"/>
                  </a:lnTo>
                  <a:lnTo>
                    <a:pt x="1839370" y="130299"/>
                  </a:lnTo>
                  <a:lnTo>
                    <a:pt x="1874914" y="150353"/>
                  </a:lnTo>
                  <a:lnTo>
                    <a:pt x="1909922" y="171724"/>
                  </a:lnTo>
                  <a:lnTo>
                    <a:pt x="1944379" y="194388"/>
                  </a:lnTo>
                  <a:lnTo>
                    <a:pt x="1978266" y="218321"/>
                  </a:lnTo>
                  <a:lnTo>
                    <a:pt x="2011567" y="243501"/>
                  </a:lnTo>
                  <a:lnTo>
                    <a:pt x="2044263" y="269904"/>
                  </a:lnTo>
                  <a:lnTo>
                    <a:pt x="2076338" y="297506"/>
                  </a:lnTo>
                  <a:lnTo>
                    <a:pt x="2107773" y="326284"/>
                  </a:lnTo>
                  <a:lnTo>
                    <a:pt x="2138553" y="356216"/>
                  </a:lnTo>
                  <a:lnTo>
                    <a:pt x="2168659" y="387277"/>
                  </a:lnTo>
                  <a:lnTo>
                    <a:pt x="2198074" y="419444"/>
                  </a:lnTo>
                  <a:lnTo>
                    <a:pt x="2226780" y="452695"/>
                  </a:lnTo>
                  <a:lnTo>
                    <a:pt x="2254761" y="487004"/>
                  </a:lnTo>
                  <a:lnTo>
                    <a:pt x="2281999" y="522350"/>
                  </a:lnTo>
                  <a:lnTo>
                    <a:pt x="2308476" y="558709"/>
                  </a:lnTo>
                  <a:lnTo>
                    <a:pt x="2334176" y="596058"/>
                  </a:lnTo>
                  <a:lnTo>
                    <a:pt x="2359081" y="634372"/>
                  </a:lnTo>
                  <a:lnTo>
                    <a:pt x="2383172" y="673630"/>
                  </a:lnTo>
                  <a:lnTo>
                    <a:pt x="2406434" y="713807"/>
                  </a:lnTo>
                  <a:lnTo>
                    <a:pt x="2428849" y="754880"/>
                  </a:lnTo>
                  <a:lnTo>
                    <a:pt x="2450399" y="796825"/>
                  </a:lnTo>
                  <a:lnTo>
                    <a:pt x="2471068" y="839621"/>
                  </a:lnTo>
                  <a:lnTo>
                    <a:pt x="2490836" y="883242"/>
                  </a:lnTo>
                  <a:lnTo>
                    <a:pt x="2509689" y="927666"/>
                  </a:lnTo>
                  <a:lnTo>
                    <a:pt x="2527607" y="972870"/>
                  </a:lnTo>
                  <a:lnTo>
                    <a:pt x="2544573" y="1018830"/>
                  </a:lnTo>
                  <a:lnTo>
                    <a:pt x="2560571" y="1065522"/>
                  </a:lnTo>
                  <a:lnTo>
                    <a:pt x="2575583" y="1112924"/>
                  </a:lnTo>
                  <a:lnTo>
                    <a:pt x="2589591" y="1161012"/>
                  </a:lnTo>
                  <a:lnTo>
                    <a:pt x="2602579" y="1209762"/>
                  </a:lnTo>
                  <a:lnTo>
                    <a:pt x="2614528" y="1259152"/>
                  </a:lnTo>
                  <a:lnTo>
                    <a:pt x="2625421" y="1309158"/>
                  </a:lnTo>
                  <a:lnTo>
                    <a:pt x="2635242" y="1359756"/>
                  </a:lnTo>
                  <a:lnTo>
                    <a:pt x="2643972" y="1410924"/>
                  </a:lnTo>
                  <a:lnTo>
                    <a:pt x="2651594" y="1462638"/>
                  </a:lnTo>
                  <a:lnTo>
                    <a:pt x="2658092" y="1514875"/>
                  </a:lnTo>
                  <a:lnTo>
                    <a:pt x="2663447" y="1567610"/>
                  </a:lnTo>
                  <a:lnTo>
                    <a:pt x="2667642" y="1620822"/>
                  </a:lnTo>
                  <a:lnTo>
                    <a:pt x="2670660" y="1674486"/>
                  </a:lnTo>
                  <a:lnTo>
                    <a:pt x="2672484" y="1728580"/>
                  </a:lnTo>
                  <a:lnTo>
                    <a:pt x="2673096" y="1783079"/>
                  </a:lnTo>
                  <a:lnTo>
                    <a:pt x="2672484" y="1837496"/>
                  </a:lnTo>
                  <a:lnTo>
                    <a:pt x="2670660" y="1891509"/>
                  </a:lnTo>
                  <a:lnTo>
                    <a:pt x="2667642" y="1945097"/>
                  </a:lnTo>
                  <a:lnTo>
                    <a:pt x="2663447" y="1998234"/>
                  </a:lnTo>
                  <a:lnTo>
                    <a:pt x="2658092" y="2050899"/>
                  </a:lnTo>
                  <a:lnTo>
                    <a:pt x="2651594" y="2103067"/>
                  </a:lnTo>
                  <a:lnTo>
                    <a:pt x="2643972" y="2154716"/>
                  </a:lnTo>
                  <a:lnTo>
                    <a:pt x="2635242" y="2205821"/>
                  </a:lnTo>
                  <a:lnTo>
                    <a:pt x="2625421" y="2256359"/>
                  </a:lnTo>
                  <a:lnTo>
                    <a:pt x="2614528" y="2306307"/>
                  </a:lnTo>
                  <a:lnTo>
                    <a:pt x="2602579" y="2355642"/>
                  </a:lnTo>
                  <a:lnTo>
                    <a:pt x="2589591" y="2404340"/>
                  </a:lnTo>
                  <a:lnTo>
                    <a:pt x="2575583" y="2452378"/>
                  </a:lnTo>
                  <a:lnTo>
                    <a:pt x="2560571" y="2499732"/>
                  </a:lnTo>
                  <a:lnTo>
                    <a:pt x="2544573" y="2546379"/>
                  </a:lnTo>
                  <a:lnTo>
                    <a:pt x="2527607" y="2592296"/>
                  </a:lnTo>
                  <a:lnTo>
                    <a:pt x="2509689" y="2637459"/>
                  </a:lnTo>
                  <a:lnTo>
                    <a:pt x="2490836" y="2681844"/>
                  </a:lnTo>
                  <a:lnTo>
                    <a:pt x="2471068" y="2725429"/>
                  </a:lnTo>
                  <a:lnTo>
                    <a:pt x="2450399" y="2768190"/>
                  </a:lnTo>
                  <a:lnTo>
                    <a:pt x="2428849" y="2810103"/>
                  </a:lnTo>
                  <a:lnTo>
                    <a:pt x="2406434" y="2851145"/>
                  </a:lnTo>
                  <a:lnTo>
                    <a:pt x="2383172" y="2891294"/>
                  </a:lnTo>
                  <a:lnTo>
                    <a:pt x="2359081" y="2930524"/>
                  </a:lnTo>
                  <a:lnTo>
                    <a:pt x="2334176" y="2968813"/>
                  </a:lnTo>
                  <a:lnTo>
                    <a:pt x="2308476" y="3006138"/>
                  </a:lnTo>
                  <a:lnTo>
                    <a:pt x="2281999" y="3042475"/>
                  </a:lnTo>
                  <a:lnTo>
                    <a:pt x="2254761" y="3077801"/>
                  </a:lnTo>
                  <a:lnTo>
                    <a:pt x="2226780" y="3112091"/>
                  </a:lnTo>
                  <a:lnTo>
                    <a:pt x="2198074" y="3145324"/>
                  </a:lnTo>
                  <a:lnTo>
                    <a:pt x="2168659" y="3177476"/>
                  </a:lnTo>
                  <a:lnTo>
                    <a:pt x="2138553" y="3208522"/>
                  </a:lnTo>
                  <a:lnTo>
                    <a:pt x="2107773" y="3238440"/>
                  </a:lnTo>
                  <a:lnTo>
                    <a:pt x="2076338" y="3267206"/>
                  </a:lnTo>
                  <a:lnTo>
                    <a:pt x="2044263" y="3294798"/>
                  </a:lnTo>
                  <a:lnTo>
                    <a:pt x="2011567" y="3321191"/>
                  </a:lnTo>
                  <a:lnTo>
                    <a:pt x="1978266" y="3346361"/>
                  </a:lnTo>
                  <a:lnTo>
                    <a:pt x="1944379" y="3370287"/>
                  </a:lnTo>
                  <a:lnTo>
                    <a:pt x="1909922" y="3392944"/>
                  </a:lnTo>
                  <a:lnTo>
                    <a:pt x="1874914" y="3414308"/>
                  </a:lnTo>
                  <a:lnTo>
                    <a:pt x="1839370" y="3434358"/>
                  </a:lnTo>
                  <a:lnTo>
                    <a:pt x="1803310" y="3453068"/>
                  </a:lnTo>
                  <a:lnTo>
                    <a:pt x="1766749" y="3470416"/>
                  </a:lnTo>
                  <a:lnTo>
                    <a:pt x="1729706" y="3486378"/>
                  </a:lnTo>
                  <a:lnTo>
                    <a:pt x="1692197" y="3500931"/>
                  </a:lnTo>
                  <a:lnTo>
                    <a:pt x="1654240" y="3514051"/>
                  </a:lnTo>
                  <a:lnTo>
                    <a:pt x="1615853" y="3525716"/>
                  </a:lnTo>
                  <a:lnTo>
                    <a:pt x="1577053" y="3535901"/>
                  </a:lnTo>
                  <a:lnTo>
                    <a:pt x="1537857" y="3544583"/>
                  </a:lnTo>
                  <a:lnTo>
                    <a:pt x="1498283" y="3551740"/>
                  </a:lnTo>
                  <a:lnTo>
                    <a:pt x="1458347" y="3557346"/>
                  </a:lnTo>
                  <a:lnTo>
                    <a:pt x="1418068" y="3561380"/>
                  </a:lnTo>
                  <a:lnTo>
                    <a:pt x="1377462" y="3563818"/>
                  </a:lnTo>
                  <a:lnTo>
                    <a:pt x="1336548" y="3564635"/>
                  </a:lnTo>
                  <a:lnTo>
                    <a:pt x="1295714" y="3563818"/>
                  </a:lnTo>
                  <a:lnTo>
                    <a:pt x="1255184" y="3561380"/>
                  </a:lnTo>
                  <a:lnTo>
                    <a:pt x="1214975" y="3557346"/>
                  </a:lnTo>
                  <a:lnTo>
                    <a:pt x="1175103" y="3551740"/>
                  </a:lnTo>
                  <a:lnTo>
                    <a:pt x="1135587" y="3544583"/>
                  </a:lnTo>
                  <a:lnTo>
                    <a:pt x="1096443" y="3535901"/>
                  </a:lnTo>
                  <a:lnTo>
                    <a:pt x="1057691" y="3525716"/>
                  </a:lnTo>
                  <a:lnTo>
                    <a:pt x="1019346" y="3514051"/>
                  </a:lnTo>
                  <a:lnTo>
                    <a:pt x="981427" y="3500931"/>
                  </a:lnTo>
                  <a:lnTo>
                    <a:pt x="943952" y="3486378"/>
                  </a:lnTo>
                  <a:lnTo>
                    <a:pt x="906937" y="3470416"/>
                  </a:lnTo>
                  <a:lnTo>
                    <a:pt x="870400" y="3453068"/>
                  </a:lnTo>
                  <a:lnTo>
                    <a:pt x="834359" y="3434358"/>
                  </a:lnTo>
                  <a:lnTo>
                    <a:pt x="798832" y="3414308"/>
                  </a:lnTo>
                  <a:lnTo>
                    <a:pt x="763835" y="3392944"/>
                  </a:lnTo>
                  <a:lnTo>
                    <a:pt x="729387" y="3370287"/>
                  </a:lnTo>
                  <a:lnTo>
                    <a:pt x="695505" y="3346361"/>
                  </a:lnTo>
                  <a:lnTo>
                    <a:pt x="662206" y="3321191"/>
                  </a:lnTo>
                  <a:lnTo>
                    <a:pt x="629508" y="3294798"/>
                  </a:lnTo>
                  <a:lnTo>
                    <a:pt x="597429" y="3267206"/>
                  </a:lnTo>
                  <a:lnTo>
                    <a:pt x="565986" y="3238440"/>
                  </a:lnTo>
                  <a:lnTo>
                    <a:pt x="535196" y="3208522"/>
                  </a:lnTo>
                  <a:lnTo>
                    <a:pt x="505078" y="3177476"/>
                  </a:lnTo>
                  <a:lnTo>
                    <a:pt x="475648" y="3145324"/>
                  </a:lnTo>
                  <a:lnTo>
                    <a:pt x="446925" y="3112091"/>
                  </a:lnTo>
                  <a:lnTo>
                    <a:pt x="418926" y="3077801"/>
                  </a:lnTo>
                  <a:lnTo>
                    <a:pt x="391668" y="3042475"/>
                  </a:lnTo>
                  <a:lnTo>
                    <a:pt x="365168" y="3006138"/>
                  </a:lnTo>
                  <a:lnTo>
                    <a:pt x="339445" y="2968813"/>
                  </a:lnTo>
                  <a:lnTo>
                    <a:pt x="314516" y="2930524"/>
                  </a:lnTo>
                  <a:lnTo>
                    <a:pt x="290399" y="2891294"/>
                  </a:lnTo>
                  <a:lnTo>
                    <a:pt x="267110" y="2851145"/>
                  </a:lnTo>
                  <a:lnTo>
                    <a:pt x="244668" y="2810103"/>
                  </a:lnTo>
                  <a:lnTo>
                    <a:pt x="223091" y="2768190"/>
                  </a:lnTo>
                  <a:lnTo>
                    <a:pt x="202394" y="2725429"/>
                  </a:lnTo>
                  <a:lnTo>
                    <a:pt x="182597" y="2681844"/>
                  </a:lnTo>
                  <a:lnTo>
                    <a:pt x="163717" y="2637459"/>
                  </a:lnTo>
                  <a:lnTo>
                    <a:pt x="145771" y="2592296"/>
                  </a:lnTo>
                  <a:lnTo>
                    <a:pt x="128776" y="2546379"/>
                  </a:lnTo>
                  <a:lnTo>
                    <a:pt x="112751" y="2499732"/>
                  </a:lnTo>
                  <a:lnTo>
                    <a:pt x="97713" y="2452378"/>
                  </a:lnTo>
                  <a:lnTo>
                    <a:pt x="83679" y="2404340"/>
                  </a:lnTo>
                  <a:lnTo>
                    <a:pt x="70668" y="2355642"/>
                  </a:lnTo>
                  <a:lnTo>
                    <a:pt x="58695" y="2306307"/>
                  </a:lnTo>
                  <a:lnTo>
                    <a:pt x="47780" y="2256359"/>
                  </a:lnTo>
                  <a:lnTo>
                    <a:pt x="37939" y="2205821"/>
                  </a:lnTo>
                  <a:lnTo>
                    <a:pt x="29190" y="2154716"/>
                  </a:lnTo>
                  <a:lnTo>
                    <a:pt x="21551" y="2103067"/>
                  </a:lnTo>
                  <a:lnTo>
                    <a:pt x="15039" y="2050899"/>
                  </a:lnTo>
                  <a:lnTo>
                    <a:pt x="9671" y="1998234"/>
                  </a:lnTo>
                  <a:lnTo>
                    <a:pt x="5466" y="1945097"/>
                  </a:lnTo>
                  <a:lnTo>
                    <a:pt x="2441" y="1891509"/>
                  </a:lnTo>
                  <a:lnTo>
                    <a:pt x="613" y="1837496"/>
                  </a:lnTo>
                  <a:lnTo>
                    <a:pt x="0" y="1783079"/>
                  </a:lnTo>
                </a:path>
              </a:pathLst>
            </a:custGeom>
            <a:ln w="22859">
              <a:solidFill>
                <a:srgbClr val="5B4675"/>
              </a:solidFill>
            </a:ln>
          </p:spPr>
          <p:txBody>
            <a:bodyPr wrap="square" lIns="0" tIns="0" rIns="0" bIns="0" rtlCol="0"/>
            <a:lstStyle/>
            <a:p>
              <a:endParaRPr sz="1632"/>
            </a:p>
          </p:txBody>
        </p:sp>
      </p:grpSp>
      <p:sp>
        <p:nvSpPr>
          <p:cNvPr id="7" name="object 7"/>
          <p:cNvSpPr txBox="1"/>
          <p:nvPr/>
        </p:nvSpPr>
        <p:spPr>
          <a:xfrm>
            <a:off x="8686221" y="1880368"/>
            <a:ext cx="1353750" cy="2429278"/>
          </a:xfrm>
          <a:prstGeom prst="rect">
            <a:avLst/>
          </a:prstGeom>
        </p:spPr>
        <p:txBody>
          <a:bodyPr vert="horz" wrap="square" lIns="0" tIns="11516" rIns="0" bIns="0" rtlCol="0">
            <a:spAutoFit/>
          </a:bodyPr>
          <a:lstStyle/>
          <a:p>
            <a:pPr marL="20729" marR="12092" algn="ctr">
              <a:lnSpc>
                <a:spcPct val="101699"/>
              </a:lnSpc>
              <a:spcBef>
                <a:spcPts val="91"/>
              </a:spcBef>
            </a:pPr>
            <a:r>
              <a:rPr sz="1406" dirty="0">
                <a:latin typeface="Gadugi"/>
                <a:cs typeface="Gadugi"/>
              </a:rPr>
              <a:t>Log</a:t>
            </a:r>
            <a:r>
              <a:rPr sz="1406" spc="23" dirty="0">
                <a:latin typeface="Gadugi"/>
                <a:cs typeface="Gadugi"/>
              </a:rPr>
              <a:t> </a:t>
            </a:r>
            <a:r>
              <a:rPr sz="1406" dirty="0">
                <a:latin typeface="Gadugi"/>
                <a:cs typeface="Gadugi"/>
              </a:rPr>
              <a:t>into</a:t>
            </a:r>
            <a:r>
              <a:rPr sz="1406" spc="5" dirty="0">
                <a:latin typeface="Gadugi"/>
                <a:cs typeface="Gadugi"/>
              </a:rPr>
              <a:t> </a:t>
            </a:r>
            <a:r>
              <a:rPr sz="1406" spc="-9" dirty="0">
                <a:latin typeface="Gadugi"/>
                <a:cs typeface="Gadugi"/>
              </a:rPr>
              <a:t>MyTSD. </a:t>
            </a:r>
            <a:r>
              <a:rPr sz="1406" dirty="0">
                <a:latin typeface="Gadugi"/>
                <a:cs typeface="Gadugi"/>
              </a:rPr>
              <a:t>Have</a:t>
            </a:r>
            <a:r>
              <a:rPr sz="1406" spc="23" dirty="0">
                <a:latin typeface="Gadugi"/>
                <a:cs typeface="Gadugi"/>
              </a:rPr>
              <a:t> </a:t>
            </a:r>
            <a:r>
              <a:rPr sz="1406" spc="-23" dirty="0">
                <a:latin typeface="Gadugi"/>
                <a:cs typeface="Gadugi"/>
              </a:rPr>
              <a:t>you </a:t>
            </a:r>
            <a:r>
              <a:rPr sz="1406" spc="-9" dirty="0">
                <a:latin typeface="Gadugi"/>
                <a:cs typeface="Gadugi"/>
              </a:rPr>
              <a:t>completed enrolment?</a:t>
            </a:r>
            <a:endParaRPr sz="1406">
              <a:latin typeface="Gadugi"/>
              <a:cs typeface="Gadugi"/>
            </a:endParaRPr>
          </a:p>
          <a:p>
            <a:pPr marL="78887" marR="69674" algn="ctr">
              <a:lnSpc>
                <a:spcPts val="1723"/>
              </a:lnSpc>
              <a:spcBef>
                <a:spcPts val="59"/>
              </a:spcBef>
            </a:pPr>
            <a:r>
              <a:rPr sz="1406" dirty="0">
                <a:latin typeface="Gadugi"/>
                <a:cs typeface="Gadugi"/>
              </a:rPr>
              <a:t>Can</a:t>
            </a:r>
            <a:r>
              <a:rPr sz="1406" spc="5" dirty="0">
                <a:latin typeface="Gadugi"/>
                <a:cs typeface="Gadugi"/>
              </a:rPr>
              <a:t> </a:t>
            </a:r>
            <a:r>
              <a:rPr sz="1406" dirty="0">
                <a:latin typeface="Gadugi"/>
                <a:cs typeface="Gadugi"/>
              </a:rPr>
              <a:t>you</a:t>
            </a:r>
            <a:r>
              <a:rPr sz="1406" spc="9" dirty="0">
                <a:latin typeface="Gadugi"/>
                <a:cs typeface="Gadugi"/>
              </a:rPr>
              <a:t> </a:t>
            </a:r>
            <a:r>
              <a:rPr sz="1406" dirty="0">
                <a:latin typeface="Gadugi"/>
                <a:cs typeface="Gadugi"/>
              </a:rPr>
              <a:t>see</a:t>
            </a:r>
            <a:r>
              <a:rPr sz="1406" spc="14" dirty="0">
                <a:latin typeface="Gadugi"/>
                <a:cs typeface="Gadugi"/>
              </a:rPr>
              <a:t> </a:t>
            </a:r>
            <a:r>
              <a:rPr sz="1406" spc="-23" dirty="0">
                <a:latin typeface="Gadugi"/>
                <a:cs typeface="Gadugi"/>
              </a:rPr>
              <a:t>all </a:t>
            </a:r>
            <a:r>
              <a:rPr sz="1406" dirty="0">
                <a:latin typeface="Gadugi"/>
                <a:cs typeface="Gadugi"/>
              </a:rPr>
              <a:t>your</a:t>
            </a:r>
            <a:r>
              <a:rPr sz="1406" spc="9" dirty="0">
                <a:latin typeface="Gadugi"/>
                <a:cs typeface="Gadugi"/>
              </a:rPr>
              <a:t> </a:t>
            </a:r>
            <a:r>
              <a:rPr sz="1406" spc="-9" dirty="0">
                <a:latin typeface="Gadugi"/>
                <a:cs typeface="Gadugi"/>
              </a:rPr>
              <a:t>modules?</a:t>
            </a:r>
            <a:endParaRPr sz="1406">
              <a:latin typeface="Gadugi"/>
              <a:cs typeface="Gadugi"/>
            </a:endParaRPr>
          </a:p>
          <a:p>
            <a:pPr algn="ctr">
              <a:lnSpc>
                <a:spcPts val="1650"/>
              </a:lnSpc>
            </a:pPr>
            <a:r>
              <a:rPr sz="1406" dirty="0">
                <a:latin typeface="Gadugi"/>
                <a:cs typeface="Gadugi"/>
              </a:rPr>
              <a:t>Identify</a:t>
            </a:r>
            <a:r>
              <a:rPr sz="1406" spc="73" dirty="0">
                <a:latin typeface="Gadugi"/>
                <a:cs typeface="Gadugi"/>
              </a:rPr>
              <a:t> </a:t>
            </a:r>
            <a:r>
              <a:rPr sz="1406" spc="-23" dirty="0">
                <a:latin typeface="Gadugi"/>
                <a:cs typeface="Gadugi"/>
              </a:rPr>
              <a:t>the</a:t>
            </a:r>
            <a:endParaRPr sz="1406">
              <a:latin typeface="Gadugi"/>
              <a:cs typeface="Gadugi"/>
            </a:endParaRPr>
          </a:p>
          <a:p>
            <a:pPr marL="11516" marR="4607" algn="ctr">
              <a:lnSpc>
                <a:spcPct val="101699"/>
              </a:lnSpc>
              <a:spcBef>
                <a:spcPts val="5"/>
              </a:spcBef>
            </a:pPr>
            <a:r>
              <a:rPr sz="1406" dirty="0">
                <a:latin typeface="Gadugi"/>
                <a:cs typeface="Gadugi"/>
              </a:rPr>
              <a:t>modules</a:t>
            </a:r>
            <a:r>
              <a:rPr sz="1406" spc="9" dirty="0">
                <a:latin typeface="Gadugi"/>
                <a:cs typeface="Gadugi"/>
              </a:rPr>
              <a:t> </a:t>
            </a:r>
            <a:r>
              <a:rPr sz="1406" dirty="0">
                <a:latin typeface="Gadugi"/>
                <a:cs typeface="Gadugi"/>
              </a:rPr>
              <a:t>you</a:t>
            </a:r>
            <a:r>
              <a:rPr sz="1406" spc="45" dirty="0">
                <a:latin typeface="Gadugi"/>
                <a:cs typeface="Gadugi"/>
              </a:rPr>
              <a:t> </a:t>
            </a:r>
            <a:r>
              <a:rPr sz="1406" spc="-23" dirty="0">
                <a:latin typeface="Gadugi"/>
                <a:cs typeface="Gadugi"/>
              </a:rPr>
              <a:t>are </a:t>
            </a:r>
            <a:r>
              <a:rPr sz="1406" dirty="0">
                <a:latin typeface="Gadugi"/>
                <a:cs typeface="Gadugi"/>
              </a:rPr>
              <a:t>taking</a:t>
            </a:r>
            <a:r>
              <a:rPr sz="1406" spc="41" dirty="0">
                <a:latin typeface="Gadugi"/>
                <a:cs typeface="Gadugi"/>
              </a:rPr>
              <a:t> </a:t>
            </a:r>
            <a:r>
              <a:rPr sz="1406" spc="-18" dirty="0">
                <a:latin typeface="Gadugi"/>
                <a:cs typeface="Gadugi"/>
              </a:rPr>
              <a:t>this </a:t>
            </a:r>
            <a:r>
              <a:rPr sz="1406" dirty="0">
                <a:latin typeface="Gadugi"/>
                <a:cs typeface="Gadugi"/>
              </a:rPr>
              <a:t>[semester,</a:t>
            </a:r>
            <a:r>
              <a:rPr sz="1406" spc="-86" dirty="0">
                <a:latin typeface="Gadugi"/>
                <a:cs typeface="Gadugi"/>
              </a:rPr>
              <a:t> </a:t>
            </a:r>
            <a:r>
              <a:rPr sz="1406" spc="-18" dirty="0">
                <a:latin typeface="Gadugi"/>
                <a:cs typeface="Gadugi"/>
              </a:rPr>
              <a:t>term, </a:t>
            </a:r>
            <a:r>
              <a:rPr sz="1406" spc="-9" dirty="0">
                <a:latin typeface="Gadugi"/>
                <a:cs typeface="Gadugi"/>
              </a:rPr>
              <a:t>block]</a:t>
            </a:r>
            <a:endParaRPr sz="1406">
              <a:latin typeface="Gadugi"/>
              <a:cs typeface="Gadugi"/>
            </a:endParaRPr>
          </a:p>
        </p:txBody>
      </p:sp>
      <p:grpSp>
        <p:nvGrpSpPr>
          <p:cNvPr id="8" name="object 8"/>
          <p:cNvGrpSpPr/>
          <p:nvPr/>
        </p:nvGrpSpPr>
        <p:grpSpPr>
          <a:xfrm>
            <a:off x="4131076" y="5325401"/>
            <a:ext cx="3120937" cy="550483"/>
            <a:chOff x="3179826" y="5872734"/>
            <a:chExt cx="3441700" cy="607060"/>
          </a:xfrm>
        </p:grpSpPr>
        <p:sp>
          <p:nvSpPr>
            <p:cNvPr id="9" name="object 9"/>
            <p:cNvSpPr/>
            <p:nvPr/>
          </p:nvSpPr>
          <p:spPr>
            <a:xfrm>
              <a:off x="3191256" y="5884164"/>
              <a:ext cx="3418840" cy="584200"/>
            </a:xfrm>
            <a:custGeom>
              <a:avLst/>
              <a:gdLst/>
              <a:ahLst/>
              <a:cxnLst/>
              <a:rect l="l" t="t" r="r" b="b"/>
              <a:pathLst>
                <a:path w="3418840" h="584200">
                  <a:moveTo>
                    <a:pt x="3418331" y="583691"/>
                  </a:moveTo>
                  <a:lnTo>
                    <a:pt x="0" y="583691"/>
                  </a:lnTo>
                  <a:lnTo>
                    <a:pt x="0" y="0"/>
                  </a:lnTo>
                  <a:lnTo>
                    <a:pt x="3418331" y="0"/>
                  </a:lnTo>
                  <a:lnTo>
                    <a:pt x="3418331" y="583691"/>
                  </a:lnTo>
                  <a:close/>
                </a:path>
              </a:pathLst>
            </a:custGeom>
            <a:solidFill>
              <a:srgbClr val="F69546"/>
            </a:solidFill>
          </p:spPr>
          <p:txBody>
            <a:bodyPr wrap="square" lIns="0" tIns="0" rIns="0" bIns="0" rtlCol="0"/>
            <a:lstStyle/>
            <a:p>
              <a:endParaRPr sz="1632"/>
            </a:p>
          </p:txBody>
        </p:sp>
        <p:sp>
          <p:nvSpPr>
            <p:cNvPr id="10" name="object 10"/>
            <p:cNvSpPr/>
            <p:nvPr/>
          </p:nvSpPr>
          <p:spPr>
            <a:xfrm>
              <a:off x="3191256" y="5884164"/>
              <a:ext cx="3418840" cy="584200"/>
            </a:xfrm>
            <a:custGeom>
              <a:avLst/>
              <a:gdLst/>
              <a:ahLst/>
              <a:cxnLst/>
              <a:rect l="l" t="t" r="r" b="b"/>
              <a:pathLst>
                <a:path w="3418840" h="584200">
                  <a:moveTo>
                    <a:pt x="0" y="0"/>
                  </a:moveTo>
                  <a:lnTo>
                    <a:pt x="3418331" y="0"/>
                  </a:lnTo>
                  <a:lnTo>
                    <a:pt x="3418331" y="583691"/>
                  </a:lnTo>
                  <a:lnTo>
                    <a:pt x="0" y="583691"/>
                  </a:lnTo>
                  <a:lnTo>
                    <a:pt x="0" y="0"/>
                  </a:lnTo>
                  <a:close/>
                </a:path>
              </a:pathLst>
            </a:custGeom>
            <a:ln w="22859">
              <a:solidFill>
                <a:srgbClr val="B66D31"/>
              </a:solidFill>
            </a:ln>
          </p:spPr>
          <p:txBody>
            <a:bodyPr wrap="square" lIns="0" tIns="0" rIns="0" bIns="0" rtlCol="0"/>
            <a:lstStyle/>
            <a:p>
              <a:endParaRPr sz="1632"/>
            </a:p>
          </p:txBody>
        </p:sp>
      </p:grpSp>
      <p:sp>
        <p:nvSpPr>
          <p:cNvPr id="11" name="object 11"/>
          <p:cNvSpPr txBox="1"/>
          <p:nvPr/>
        </p:nvSpPr>
        <p:spPr>
          <a:xfrm>
            <a:off x="4221153" y="5364321"/>
            <a:ext cx="2939554" cy="438024"/>
          </a:xfrm>
          <a:prstGeom prst="rect">
            <a:avLst/>
          </a:prstGeom>
        </p:spPr>
        <p:txBody>
          <a:bodyPr vert="horz" wrap="square" lIns="0" tIns="10941" rIns="0" bIns="0" rtlCol="0">
            <a:spAutoFit/>
          </a:bodyPr>
          <a:lstStyle/>
          <a:p>
            <a:pPr marL="594244" marR="4607" indent="-583304">
              <a:lnSpc>
                <a:spcPct val="101899"/>
              </a:lnSpc>
              <a:spcBef>
                <a:spcPts val="86"/>
              </a:spcBef>
            </a:pPr>
            <a:r>
              <a:rPr sz="1406" dirty="0">
                <a:latin typeface="Gadugi"/>
                <a:cs typeface="Gadugi"/>
              </a:rPr>
              <a:t>Remember to</a:t>
            </a:r>
            <a:r>
              <a:rPr sz="1406" spc="18" dirty="0">
                <a:latin typeface="Gadugi"/>
                <a:cs typeface="Gadugi"/>
              </a:rPr>
              <a:t> </a:t>
            </a:r>
            <a:r>
              <a:rPr sz="1406" dirty="0">
                <a:latin typeface="Gadugi"/>
                <a:cs typeface="Gadugi"/>
              </a:rPr>
              <a:t>keep</a:t>
            </a:r>
            <a:r>
              <a:rPr sz="1406" spc="18" dirty="0">
                <a:latin typeface="Gadugi"/>
                <a:cs typeface="Gadugi"/>
              </a:rPr>
              <a:t> </a:t>
            </a:r>
            <a:r>
              <a:rPr sz="1406" dirty="0">
                <a:latin typeface="Gadugi"/>
                <a:cs typeface="Gadugi"/>
              </a:rPr>
              <a:t>your </a:t>
            </a:r>
            <a:r>
              <a:rPr sz="1406" spc="-9" dirty="0">
                <a:latin typeface="Gadugi"/>
                <a:cs typeface="Gadugi"/>
              </a:rPr>
              <a:t>information </a:t>
            </a:r>
            <a:r>
              <a:rPr sz="1406" dirty="0">
                <a:latin typeface="Gadugi"/>
                <a:cs typeface="Gadugi"/>
              </a:rPr>
              <a:t>on</a:t>
            </a:r>
            <a:r>
              <a:rPr sz="1406" spc="23" dirty="0">
                <a:latin typeface="Gadugi"/>
                <a:cs typeface="Gadugi"/>
              </a:rPr>
              <a:t> </a:t>
            </a:r>
            <a:r>
              <a:rPr sz="1406" dirty="0">
                <a:latin typeface="Gadugi"/>
                <a:cs typeface="Gadugi"/>
              </a:rPr>
              <a:t>MyTSD</a:t>
            </a:r>
            <a:r>
              <a:rPr sz="1406" spc="18" dirty="0">
                <a:latin typeface="Gadugi"/>
                <a:cs typeface="Gadugi"/>
              </a:rPr>
              <a:t> </a:t>
            </a:r>
            <a:r>
              <a:rPr sz="1406" dirty="0">
                <a:latin typeface="Gadugi"/>
                <a:cs typeface="Gadugi"/>
              </a:rPr>
              <a:t>up</a:t>
            </a:r>
            <a:r>
              <a:rPr sz="1406" spc="27" dirty="0">
                <a:latin typeface="Gadugi"/>
                <a:cs typeface="Gadugi"/>
              </a:rPr>
              <a:t> </a:t>
            </a:r>
            <a:r>
              <a:rPr sz="1406" dirty="0">
                <a:latin typeface="Gadugi"/>
                <a:cs typeface="Gadugi"/>
              </a:rPr>
              <a:t>to</a:t>
            </a:r>
            <a:r>
              <a:rPr sz="1406" spc="23" dirty="0">
                <a:latin typeface="Gadugi"/>
                <a:cs typeface="Gadugi"/>
              </a:rPr>
              <a:t> </a:t>
            </a:r>
            <a:r>
              <a:rPr sz="1406" spc="-18" dirty="0">
                <a:latin typeface="Gadugi"/>
                <a:cs typeface="Gadugi"/>
              </a:rPr>
              <a:t>date.</a:t>
            </a:r>
            <a:endParaRPr sz="1406">
              <a:latin typeface="Gadugi"/>
              <a:cs typeface="Gadugi"/>
            </a:endParaRPr>
          </a:p>
        </p:txBody>
      </p:sp>
      <p:sp>
        <p:nvSpPr>
          <p:cNvPr id="12" name="object 12"/>
          <p:cNvSpPr/>
          <p:nvPr/>
        </p:nvSpPr>
        <p:spPr>
          <a:xfrm>
            <a:off x="2625426" y="3738215"/>
            <a:ext cx="1322655" cy="630521"/>
          </a:xfrm>
          <a:custGeom>
            <a:avLst/>
            <a:gdLst/>
            <a:ahLst/>
            <a:cxnLst/>
            <a:rect l="l" t="t" r="r" b="b"/>
            <a:pathLst>
              <a:path w="1458595" h="695325">
                <a:moveTo>
                  <a:pt x="0" y="347472"/>
                </a:moveTo>
                <a:lnTo>
                  <a:pt x="10551" y="288187"/>
                </a:lnTo>
                <a:lnTo>
                  <a:pt x="41046" y="232166"/>
                </a:lnTo>
                <a:lnTo>
                  <a:pt x="89746" y="180240"/>
                </a:lnTo>
                <a:lnTo>
                  <a:pt x="120380" y="156073"/>
                </a:lnTo>
                <a:lnTo>
                  <a:pt x="154914" y="133241"/>
                </a:lnTo>
                <a:lnTo>
                  <a:pt x="193129" y="111850"/>
                </a:lnTo>
                <a:lnTo>
                  <a:pt x="234810" y="92002"/>
                </a:lnTo>
                <a:lnTo>
                  <a:pt x="279738" y="73802"/>
                </a:lnTo>
                <a:lnTo>
                  <a:pt x="327696" y="57354"/>
                </a:lnTo>
                <a:lnTo>
                  <a:pt x="378467" y="42761"/>
                </a:lnTo>
                <a:lnTo>
                  <a:pt x="431833" y="30128"/>
                </a:lnTo>
                <a:lnTo>
                  <a:pt x="487578" y="19559"/>
                </a:lnTo>
                <a:lnTo>
                  <a:pt x="545484" y="11158"/>
                </a:lnTo>
                <a:lnTo>
                  <a:pt x="605334" y="5028"/>
                </a:lnTo>
                <a:lnTo>
                  <a:pt x="666910" y="1274"/>
                </a:lnTo>
                <a:lnTo>
                  <a:pt x="729995" y="0"/>
                </a:lnTo>
                <a:lnTo>
                  <a:pt x="792853" y="1274"/>
                </a:lnTo>
                <a:lnTo>
                  <a:pt x="854224" y="5028"/>
                </a:lnTo>
                <a:lnTo>
                  <a:pt x="913893" y="11158"/>
                </a:lnTo>
                <a:lnTo>
                  <a:pt x="971638" y="19559"/>
                </a:lnTo>
                <a:lnTo>
                  <a:pt x="1027243" y="30128"/>
                </a:lnTo>
                <a:lnTo>
                  <a:pt x="1080488" y="42761"/>
                </a:lnTo>
                <a:lnTo>
                  <a:pt x="1131155" y="57354"/>
                </a:lnTo>
                <a:lnTo>
                  <a:pt x="1179025" y="73802"/>
                </a:lnTo>
                <a:lnTo>
                  <a:pt x="1223879" y="92002"/>
                </a:lnTo>
                <a:lnTo>
                  <a:pt x="1265500" y="111850"/>
                </a:lnTo>
                <a:lnTo>
                  <a:pt x="1303667" y="133241"/>
                </a:lnTo>
                <a:lnTo>
                  <a:pt x="1338163" y="156073"/>
                </a:lnTo>
                <a:lnTo>
                  <a:pt x="1368769" y="180240"/>
                </a:lnTo>
                <a:lnTo>
                  <a:pt x="1417435" y="232166"/>
                </a:lnTo>
                <a:lnTo>
                  <a:pt x="1447918" y="288187"/>
                </a:lnTo>
                <a:lnTo>
                  <a:pt x="1458467" y="347472"/>
                </a:lnTo>
                <a:lnTo>
                  <a:pt x="1455794" y="377470"/>
                </a:lnTo>
                <a:lnTo>
                  <a:pt x="1435059" y="435227"/>
                </a:lnTo>
                <a:lnTo>
                  <a:pt x="1395266" y="489304"/>
                </a:lnTo>
                <a:lnTo>
                  <a:pt x="1338163" y="538870"/>
                </a:lnTo>
                <a:lnTo>
                  <a:pt x="1303667" y="561702"/>
                </a:lnTo>
                <a:lnTo>
                  <a:pt x="1265500" y="583093"/>
                </a:lnTo>
                <a:lnTo>
                  <a:pt x="1223879" y="602941"/>
                </a:lnTo>
                <a:lnTo>
                  <a:pt x="1179025" y="621141"/>
                </a:lnTo>
                <a:lnTo>
                  <a:pt x="1131155" y="637589"/>
                </a:lnTo>
                <a:lnTo>
                  <a:pt x="1080488" y="652182"/>
                </a:lnTo>
                <a:lnTo>
                  <a:pt x="1027243" y="664815"/>
                </a:lnTo>
                <a:lnTo>
                  <a:pt x="971638" y="675384"/>
                </a:lnTo>
                <a:lnTo>
                  <a:pt x="913893" y="683785"/>
                </a:lnTo>
                <a:lnTo>
                  <a:pt x="854224" y="689915"/>
                </a:lnTo>
                <a:lnTo>
                  <a:pt x="792853" y="693669"/>
                </a:lnTo>
                <a:lnTo>
                  <a:pt x="729995" y="694944"/>
                </a:lnTo>
                <a:lnTo>
                  <a:pt x="666910" y="693669"/>
                </a:lnTo>
                <a:lnTo>
                  <a:pt x="605334" y="689915"/>
                </a:lnTo>
                <a:lnTo>
                  <a:pt x="545484" y="683785"/>
                </a:lnTo>
                <a:lnTo>
                  <a:pt x="487578" y="675384"/>
                </a:lnTo>
                <a:lnTo>
                  <a:pt x="431833" y="664815"/>
                </a:lnTo>
                <a:lnTo>
                  <a:pt x="378467" y="652182"/>
                </a:lnTo>
                <a:lnTo>
                  <a:pt x="327696" y="637589"/>
                </a:lnTo>
                <a:lnTo>
                  <a:pt x="279738" y="621141"/>
                </a:lnTo>
                <a:lnTo>
                  <a:pt x="234810" y="602941"/>
                </a:lnTo>
                <a:lnTo>
                  <a:pt x="193129" y="583093"/>
                </a:lnTo>
                <a:lnTo>
                  <a:pt x="154914" y="561702"/>
                </a:lnTo>
                <a:lnTo>
                  <a:pt x="120380" y="538870"/>
                </a:lnTo>
                <a:lnTo>
                  <a:pt x="89746" y="514703"/>
                </a:lnTo>
                <a:lnTo>
                  <a:pt x="41046" y="462777"/>
                </a:lnTo>
                <a:lnTo>
                  <a:pt x="10551" y="406756"/>
                </a:lnTo>
                <a:lnTo>
                  <a:pt x="0" y="347472"/>
                </a:lnTo>
              </a:path>
            </a:pathLst>
          </a:custGeom>
          <a:ln w="50292">
            <a:solidFill>
              <a:srgbClr val="000000"/>
            </a:solidFill>
          </a:ln>
        </p:spPr>
        <p:txBody>
          <a:bodyPr wrap="square" lIns="0" tIns="0" rIns="0" bIns="0" rtlCol="0"/>
          <a:lstStyle/>
          <a:p>
            <a:endParaRPr sz="1632"/>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787201" y="1231489"/>
            <a:ext cx="4617490" cy="550572"/>
          </a:xfrm>
          <a:prstGeom prst="rect">
            <a:avLst/>
          </a:prstGeom>
        </p:spPr>
        <p:txBody>
          <a:bodyPr vert="horz" wrap="square" lIns="0" tIns="13244" rIns="0" bIns="0" rtlCol="0" anchor="ctr">
            <a:spAutoFit/>
          </a:bodyPr>
          <a:lstStyle/>
          <a:p>
            <a:pPr marL="11516">
              <a:lnSpc>
                <a:spcPct val="100000"/>
              </a:lnSpc>
              <a:spcBef>
                <a:spcPts val="104"/>
              </a:spcBef>
            </a:pPr>
            <a:r>
              <a:rPr sz="3491" spc="-41" dirty="0">
                <a:latin typeface="Gadugi"/>
                <a:cs typeface="Gadugi"/>
              </a:rPr>
              <a:t>Your</a:t>
            </a:r>
            <a:r>
              <a:rPr sz="3491" spc="-127" dirty="0">
                <a:latin typeface="Gadugi"/>
                <a:cs typeface="Gadugi"/>
              </a:rPr>
              <a:t> </a:t>
            </a:r>
            <a:r>
              <a:rPr sz="3491" dirty="0">
                <a:latin typeface="Gadugi"/>
                <a:cs typeface="Gadugi"/>
              </a:rPr>
              <a:t>University</a:t>
            </a:r>
            <a:r>
              <a:rPr sz="3491" spc="-113" dirty="0">
                <a:latin typeface="Gadugi"/>
                <a:cs typeface="Gadugi"/>
              </a:rPr>
              <a:t> </a:t>
            </a:r>
            <a:r>
              <a:rPr sz="3491" spc="-9" dirty="0">
                <a:latin typeface="Gadugi"/>
                <a:cs typeface="Gadugi"/>
              </a:rPr>
              <a:t>Email!!!!</a:t>
            </a:r>
            <a:endParaRPr sz="3491">
              <a:latin typeface="Gadugi"/>
              <a:cs typeface="Gadugi"/>
            </a:endParaRPr>
          </a:p>
        </p:txBody>
      </p:sp>
      <p:sp>
        <p:nvSpPr>
          <p:cNvPr id="3" name="object 3"/>
          <p:cNvSpPr txBox="1"/>
          <p:nvPr/>
        </p:nvSpPr>
        <p:spPr>
          <a:xfrm>
            <a:off x="1593997" y="2133348"/>
            <a:ext cx="8683345" cy="2670166"/>
          </a:xfrm>
          <a:prstGeom prst="rect">
            <a:avLst/>
          </a:prstGeom>
        </p:spPr>
        <p:txBody>
          <a:bodyPr vert="horz" wrap="square" lIns="0" tIns="52399" rIns="0" bIns="0" rtlCol="0">
            <a:spAutoFit/>
          </a:bodyPr>
          <a:lstStyle/>
          <a:p>
            <a:pPr marL="11516" marR="4607">
              <a:lnSpc>
                <a:spcPts val="2575"/>
              </a:lnSpc>
              <a:spcBef>
                <a:spcPts val="413"/>
              </a:spcBef>
            </a:pPr>
            <a:r>
              <a:rPr sz="2358" dirty="0">
                <a:latin typeface="Gadugi"/>
                <a:cs typeface="Gadugi"/>
              </a:rPr>
              <a:t>The</a:t>
            </a:r>
            <a:r>
              <a:rPr sz="2358" spc="27" dirty="0">
                <a:latin typeface="Gadugi"/>
                <a:cs typeface="Gadugi"/>
              </a:rPr>
              <a:t> </a:t>
            </a:r>
            <a:r>
              <a:rPr sz="2358" dirty="0">
                <a:latin typeface="Gadugi"/>
                <a:cs typeface="Gadugi"/>
              </a:rPr>
              <a:t>university, your</a:t>
            </a:r>
            <a:r>
              <a:rPr sz="2358" spc="18" dirty="0">
                <a:latin typeface="Gadugi"/>
                <a:cs typeface="Gadugi"/>
              </a:rPr>
              <a:t> </a:t>
            </a:r>
            <a:r>
              <a:rPr sz="2358" dirty="0">
                <a:latin typeface="Gadugi"/>
                <a:cs typeface="Gadugi"/>
              </a:rPr>
              <a:t>lecturers</a:t>
            </a:r>
            <a:r>
              <a:rPr sz="2358" spc="5" dirty="0">
                <a:latin typeface="Gadugi"/>
                <a:cs typeface="Gadugi"/>
              </a:rPr>
              <a:t> </a:t>
            </a:r>
            <a:r>
              <a:rPr sz="2358" dirty="0">
                <a:latin typeface="Gadugi"/>
                <a:cs typeface="Gadugi"/>
              </a:rPr>
              <a:t>and</a:t>
            </a:r>
            <a:r>
              <a:rPr sz="2358" spc="-5" dirty="0">
                <a:latin typeface="Gadugi"/>
                <a:cs typeface="Gadugi"/>
              </a:rPr>
              <a:t> </a:t>
            </a:r>
            <a:r>
              <a:rPr sz="2358" dirty="0">
                <a:latin typeface="Gadugi"/>
                <a:cs typeface="Gadugi"/>
              </a:rPr>
              <a:t>the</a:t>
            </a:r>
            <a:r>
              <a:rPr sz="2358" spc="9" dirty="0">
                <a:latin typeface="Gadugi"/>
                <a:cs typeface="Gadugi"/>
              </a:rPr>
              <a:t> </a:t>
            </a:r>
            <a:r>
              <a:rPr sz="2358" dirty="0">
                <a:latin typeface="Gadugi"/>
                <a:cs typeface="Gadugi"/>
              </a:rPr>
              <a:t>Institute</a:t>
            </a:r>
            <a:r>
              <a:rPr sz="2358" spc="9" dirty="0">
                <a:latin typeface="Gadugi"/>
                <a:cs typeface="Gadugi"/>
              </a:rPr>
              <a:t> </a:t>
            </a:r>
            <a:r>
              <a:rPr sz="2358" dirty="0">
                <a:latin typeface="Gadugi"/>
                <a:cs typeface="Gadugi"/>
              </a:rPr>
              <a:t>will</a:t>
            </a:r>
            <a:r>
              <a:rPr sz="2358" spc="9" dirty="0">
                <a:latin typeface="Gadugi"/>
                <a:cs typeface="Gadugi"/>
              </a:rPr>
              <a:t> </a:t>
            </a:r>
            <a:r>
              <a:rPr sz="2358" dirty="0">
                <a:latin typeface="Gadugi"/>
                <a:cs typeface="Gadugi"/>
              </a:rPr>
              <a:t>contact</a:t>
            </a:r>
            <a:r>
              <a:rPr sz="2358" spc="18" dirty="0">
                <a:latin typeface="Gadugi"/>
                <a:cs typeface="Gadugi"/>
              </a:rPr>
              <a:t> </a:t>
            </a:r>
            <a:r>
              <a:rPr sz="2358" dirty="0">
                <a:latin typeface="Gadugi"/>
                <a:cs typeface="Gadugi"/>
              </a:rPr>
              <a:t>you </a:t>
            </a:r>
            <a:r>
              <a:rPr sz="2358" spc="-23" dirty="0">
                <a:latin typeface="Gadugi"/>
                <a:cs typeface="Gadugi"/>
              </a:rPr>
              <a:t>by </a:t>
            </a:r>
            <a:r>
              <a:rPr sz="2358" dirty="0">
                <a:latin typeface="Gadugi"/>
                <a:cs typeface="Gadugi"/>
              </a:rPr>
              <a:t>email</a:t>
            </a:r>
            <a:r>
              <a:rPr sz="2358" spc="36" dirty="0">
                <a:latin typeface="Gadugi"/>
                <a:cs typeface="Gadugi"/>
              </a:rPr>
              <a:t> </a:t>
            </a:r>
            <a:r>
              <a:rPr sz="2358" dirty="0">
                <a:latin typeface="Gadugi"/>
                <a:cs typeface="Gadugi"/>
              </a:rPr>
              <a:t>for</a:t>
            </a:r>
            <a:r>
              <a:rPr sz="2358" spc="27" dirty="0">
                <a:latin typeface="Gadugi"/>
                <a:cs typeface="Gadugi"/>
              </a:rPr>
              <a:t> </a:t>
            </a:r>
            <a:r>
              <a:rPr sz="2358" dirty="0">
                <a:latin typeface="Gadugi"/>
                <a:cs typeface="Gadugi"/>
              </a:rPr>
              <a:t>most</a:t>
            </a:r>
            <a:r>
              <a:rPr sz="2358" spc="45" dirty="0">
                <a:latin typeface="Gadugi"/>
                <a:cs typeface="Gadugi"/>
              </a:rPr>
              <a:t> </a:t>
            </a:r>
            <a:r>
              <a:rPr sz="2358" spc="-9" dirty="0">
                <a:latin typeface="Gadugi"/>
                <a:cs typeface="Gadugi"/>
              </a:rPr>
              <a:t>things:</a:t>
            </a:r>
            <a:endParaRPr sz="2358">
              <a:latin typeface="Gadugi"/>
              <a:cs typeface="Gadugi"/>
            </a:endParaRPr>
          </a:p>
          <a:p>
            <a:pPr marL="600578" indent="-225721">
              <a:spcBef>
                <a:spcPts val="245"/>
              </a:spcBef>
              <a:buFont typeface="Arial"/>
              <a:buChar char="–"/>
              <a:tabLst>
                <a:tab pos="600578" algn="l"/>
              </a:tabLst>
            </a:pPr>
            <a:r>
              <a:rPr sz="2040" dirty="0">
                <a:latin typeface="Gadugi"/>
                <a:cs typeface="Gadugi"/>
              </a:rPr>
              <a:t>Changes</a:t>
            </a:r>
            <a:r>
              <a:rPr sz="2040" spc="9" dirty="0">
                <a:latin typeface="Gadugi"/>
                <a:cs typeface="Gadugi"/>
              </a:rPr>
              <a:t> </a:t>
            </a:r>
            <a:r>
              <a:rPr sz="2040" dirty="0">
                <a:latin typeface="Gadugi"/>
                <a:cs typeface="Gadugi"/>
              </a:rPr>
              <a:t>to</a:t>
            </a:r>
            <a:r>
              <a:rPr sz="2040" spc="36" dirty="0">
                <a:latin typeface="Gadugi"/>
                <a:cs typeface="Gadugi"/>
              </a:rPr>
              <a:t> </a:t>
            </a:r>
            <a:r>
              <a:rPr sz="2040" spc="-9" dirty="0">
                <a:latin typeface="Gadugi"/>
                <a:cs typeface="Gadugi"/>
              </a:rPr>
              <a:t>timetable</a:t>
            </a:r>
            <a:endParaRPr sz="2040">
              <a:latin typeface="Gadugi"/>
              <a:cs typeface="Gadugi"/>
            </a:endParaRPr>
          </a:p>
          <a:p>
            <a:pPr marL="600578" indent="-225721">
              <a:spcBef>
                <a:spcPts val="281"/>
              </a:spcBef>
              <a:buFont typeface="Arial"/>
              <a:buChar char="–"/>
              <a:tabLst>
                <a:tab pos="600578" algn="l"/>
              </a:tabLst>
            </a:pPr>
            <a:r>
              <a:rPr sz="2040" spc="-9" dirty="0">
                <a:latin typeface="Gadugi"/>
                <a:cs typeface="Gadugi"/>
              </a:rPr>
              <a:t>Meetings</a:t>
            </a:r>
            <a:endParaRPr sz="2040">
              <a:latin typeface="Gadugi"/>
              <a:cs typeface="Gadugi"/>
            </a:endParaRPr>
          </a:p>
          <a:p>
            <a:pPr marL="600578" indent="-225721">
              <a:spcBef>
                <a:spcPts val="281"/>
              </a:spcBef>
              <a:buFont typeface="Arial"/>
              <a:buChar char="–"/>
              <a:tabLst>
                <a:tab pos="600578" algn="l"/>
              </a:tabLst>
            </a:pPr>
            <a:r>
              <a:rPr sz="2040" dirty="0">
                <a:latin typeface="Gadugi"/>
                <a:cs typeface="Gadugi"/>
              </a:rPr>
              <a:t>Course</a:t>
            </a:r>
            <a:r>
              <a:rPr sz="2040" spc="59" dirty="0">
                <a:latin typeface="Gadugi"/>
                <a:cs typeface="Gadugi"/>
              </a:rPr>
              <a:t> </a:t>
            </a:r>
            <a:r>
              <a:rPr sz="2040" dirty="0">
                <a:latin typeface="Gadugi"/>
                <a:cs typeface="Gadugi"/>
              </a:rPr>
              <a:t>information,</a:t>
            </a:r>
            <a:r>
              <a:rPr sz="2040" spc="32" dirty="0">
                <a:latin typeface="Gadugi"/>
                <a:cs typeface="Gadugi"/>
              </a:rPr>
              <a:t> </a:t>
            </a:r>
            <a:r>
              <a:rPr sz="2040" dirty="0">
                <a:latin typeface="Gadugi"/>
                <a:cs typeface="Gadugi"/>
              </a:rPr>
              <a:t>changes</a:t>
            </a:r>
            <a:r>
              <a:rPr sz="2040" spc="41" dirty="0">
                <a:latin typeface="Gadugi"/>
                <a:cs typeface="Gadugi"/>
              </a:rPr>
              <a:t> </a:t>
            </a:r>
            <a:r>
              <a:rPr sz="2040" dirty="0">
                <a:latin typeface="Gadugi"/>
                <a:cs typeface="Gadugi"/>
              </a:rPr>
              <a:t>and</a:t>
            </a:r>
            <a:r>
              <a:rPr sz="2040" spc="54" dirty="0">
                <a:latin typeface="Gadugi"/>
                <a:cs typeface="Gadugi"/>
              </a:rPr>
              <a:t> </a:t>
            </a:r>
            <a:r>
              <a:rPr sz="2040" spc="-18" dirty="0">
                <a:latin typeface="Gadugi"/>
                <a:cs typeface="Gadugi"/>
              </a:rPr>
              <a:t>news</a:t>
            </a:r>
            <a:endParaRPr sz="2040">
              <a:latin typeface="Gadugi"/>
              <a:cs typeface="Gadugi"/>
            </a:endParaRPr>
          </a:p>
          <a:p>
            <a:pPr marL="600578" indent="-225721">
              <a:spcBef>
                <a:spcPts val="277"/>
              </a:spcBef>
              <a:buFont typeface="Arial"/>
              <a:buChar char="–"/>
              <a:tabLst>
                <a:tab pos="600578" algn="l"/>
              </a:tabLst>
            </a:pPr>
            <a:r>
              <a:rPr sz="2040" dirty="0">
                <a:latin typeface="Gadugi"/>
                <a:cs typeface="Gadugi"/>
              </a:rPr>
              <a:t>Any</a:t>
            </a:r>
            <a:r>
              <a:rPr sz="2040" spc="32" dirty="0">
                <a:latin typeface="Gadugi"/>
                <a:cs typeface="Gadugi"/>
              </a:rPr>
              <a:t> </a:t>
            </a:r>
            <a:r>
              <a:rPr sz="2040" spc="-9" dirty="0">
                <a:latin typeface="Gadugi"/>
                <a:cs typeface="Gadugi"/>
              </a:rPr>
              <a:t>issues</a:t>
            </a:r>
            <a:endParaRPr sz="2040">
              <a:latin typeface="Gadugi"/>
              <a:cs typeface="Gadugi"/>
            </a:endParaRPr>
          </a:p>
          <a:p>
            <a:pPr marL="11516">
              <a:spcBef>
                <a:spcPts val="363"/>
              </a:spcBef>
            </a:pPr>
            <a:r>
              <a:rPr sz="3264" dirty="0">
                <a:latin typeface="Gadugi"/>
                <a:cs typeface="Gadugi"/>
              </a:rPr>
              <a:t>Check</a:t>
            </a:r>
            <a:r>
              <a:rPr sz="3264" spc="-32" dirty="0">
                <a:latin typeface="Gadugi"/>
                <a:cs typeface="Gadugi"/>
              </a:rPr>
              <a:t> </a:t>
            </a:r>
            <a:r>
              <a:rPr sz="3264" dirty="0">
                <a:latin typeface="Gadugi"/>
                <a:cs typeface="Gadugi"/>
              </a:rPr>
              <a:t>your</a:t>
            </a:r>
            <a:r>
              <a:rPr sz="3264" spc="-36" dirty="0">
                <a:latin typeface="Gadugi"/>
                <a:cs typeface="Gadugi"/>
              </a:rPr>
              <a:t> </a:t>
            </a:r>
            <a:r>
              <a:rPr sz="3264" dirty="0">
                <a:latin typeface="Gadugi"/>
                <a:cs typeface="Gadugi"/>
              </a:rPr>
              <a:t>email</a:t>
            </a:r>
            <a:r>
              <a:rPr sz="3264" spc="-45" dirty="0">
                <a:latin typeface="Gadugi"/>
                <a:cs typeface="Gadugi"/>
              </a:rPr>
              <a:t> </a:t>
            </a:r>
            <a:r>
              <a:rPr sz="3264" dirty="0">
                <a:latin typeface="Gadugi"/>
                <a:cs typeface="Gadugi"/>
              </a:rPr>
              <a:t>every</a:t>
            </a:r>
            <a:r>
              <a:rPr sz="3264" spc="-54" dirty="0">
                <a:latin typeface="Gadugi"/>
                <a:cs typeface="Gadugi"/>
              </a:rPr>
              <a:t> </a:t>
            </a:r>
            <a:r>
              <a:rPr sz="3264" spc="-18" dirty="0">
                <a:latin typeface="Gadugi"/>
                <a:cs typeface="Gadugi"/>
              </a:rPr>
              <a:t>day!</a:t>
            </a:r>
            <a:endParaRPr sz="3264">
              <a:latin typeface="Gadugi"/>
              <a:cs typeface="Gadugi"/>
            </a:endParaRPr>
          </a:p>
        </p:txBody>
      </p:sp>
      <p:grpSp>
        <p:nvGrpSpPr>
          <p:cNvPr id="4" name="object 4"/>
          <p:cNvGrpSpPr/>
          <p:nvPr/>
        </p:nvGrpSpPr>
        <p:grpSpPr>
          <a:xfrm>
            <a:off x="8825611" y="742805"/>
            <a:ext cx="1760853" cy="1202309"/>
            <a:chOff x="8356854" y="819149"/>
            <a:chExt cx="1941830" cy="1325880"/>
          </a:xfrm>
        </p:grpSpPr>
        <p:sp>
          <p:nvSpPr>
            <p:cNvPr id="5" name="object 5"/>
            <p:cNvSpPr/>
            <p:nvPr/>
          </p:nvSpPr>
          <p:spPr>
            <a:xfrm>
              <a:off x="8368284" y="830579"/>
              <a:ext cx="1918970" cy="1303020"/>
            </a:xfrm>
            <a:custGeom>
              <a:avLst/>
              <a:gdLst/>
              <a:ahLst/>
              <a:cxnLst/>
              <a:rect l="l" t="t" r="r" b="b"/>
              <a:pathLst>
                <a:path w="1918970" h="1303020">
                  <a:moveTo>
                    <a:pt x="960120" y="1303020"/>
                  </a:moveTo>
                  <a:lnTo>
                    <a:pt x="903696" y="1301916"/>
                  </a:lnTo>
                  <a:lnTo>
                    <a:pt x="848132" y="1298645"/>
                  </a:lnTo>
                  <a:lnTo>
                    <a:pt x="793518" y="1293269"/>
                  </a:lnTo>
                  <a:lnTo>
                    <a:pt x="739944" y="1285847"/>
                  </a:lnTo>
                  <a:lnTo>
                    <a:pt x="687499" y="1276440"/>
                  </a:lnTo>
                  <a:lnTo>
                    <a:pt x="636274" y="1265111"/>
                  </a:lnTo>
                  <a:lnTo>
                    <a:pt x="586359" y="1251918"/>
                  </a:lnTo>
                  <a:lnTo>
                    <a:pt x="537843" y="1236923"/>
                  </a:lnTo>
                  <a:lnTo>
                    <a:pt x="490816" y="1220187"/>
                  </a:lnTo>
                  <a:lnTo>
                    <a:pt x="445370" y="1201771"/>
                  </a:lnTo>
                  <a:lnTo>
                    <a:pt x="401592" y="1181736"/>
                  </a:lnTo>
                  <a:lnTo>
                    <a:pt x="359575" y="1160141"/>
                  </a:lnTo>
                  <a:lnTo>
                    <a:pt x="319406" y="1137049"/>
                  </a:lnTo>
                  <a:lnTo>
                    <a:pt x="281177" y="1112520"/>
                  </a:lnTo>
                  <a:lnTo>
                    <a:pt x="244978" y="1086614"/>
                  </a:lnTo>
                  <a:lnTo>
                    <a:pt x="210898" y="1059393"/>
                  </a:lnTo>
                  <a:lnTo>
                    <a:pt x="179027" y="1030917"/>
                  </a:lnTo>
                  <a:lnTo>
                    <a:pt x="149456" y="1001248"/>
                  </a:lnTo>
                  <a:lnTo>
                    <a:pt x="122274" y="970445"/>
                  </a:lnTo>
                  <a:lnTo>
                    <a:pt x="97571" y="938570"/>
                  </a:lnTo>
                  <a:lnTo>
                    <a:pt x="75437" y="905684"/>
                  </a:lnTo>
                  <a:lnTo>
                    <a:pt x="55963" y="871847"/>
                  </a:lnTo>
                  <a:lnTo>
                    <a:pt x="39238" y="837121"/>
                  </a:lnTo>
                  <a:lnTo>
                    <a:pt x="25352" y="801566"/>
                  </a:lnTo>
                  <a:lnTo>
                    <a:pt x="6458" y="728212"/>
                  </a:lnTo>
                  <a:lnTo>
                    <a:pt x="0" y="652272"/>
                  </a:lnTo>
                  <a:lnTo>
                    <a:pt x="1629" y="613851"/>
                  </a:lnTo>
                  <a:lnTo>
                    <a:pt x="6458" y="576028"/>
                  </a:lnTo>
                  <a:lnTo>
                    <a:pt x="25352" y="502413"/>
                  </a:lnTo>
                  <a:lnTo>
                    <a:pt x="39238" y="466743"/>
                  </a:lnTo>
                  <a:lnTo>
                    <a:pt x="55963" y="431911"/>
                  </a:lnTo>
                  <a:lnTo>
                    <a:pt x="75437" y="397978"/>
                  </a:lnTo>
                  <a:lnTo>
                    <a:pt x="97571" y="365004"/>
                  </a:lnTo>
                  <a:lnTo>
                    <a:pt x="122274" y="333050"/>
                  </a:lnTo>
                  <a:lnTo>
                    <a:pt x="149456" y="302176"/>
                  </a:lnTo>
                  <a:lnTo>
                    <a:pt x="179027" y="272443"/>
                  </a:lnTo>
                  <a:lnTo>
                    <a:pt x="210898" y="243911"/>
                  </a:lnTo>
                  <a:lnTo>
                    <a:pt x="244978" y="216639"/>
                  </a:lnTo>
                  <a:lnTo>
                    <a:pt x="281178" y="190690"/>
                  </a:lnTo>
                  <a:lnTo>
                    <a:pt x="319406" y="166123"/>
                  </a:lnTo>
                  <a:lnTo>
                    <a:pt x="359575" y="142998"/>
                  </a:lnTo>
                  <a:lnTo>
                    <a:pt x="401592" y="121376"/>
                  </a:lnTo>
                  <a:lnTo>
                    <a:pt x="445370" y="101317"/>
                  </a:lnTo>
                  <a:lnTo>
                    <a:pt x="490816" y="82882"/>
                  </a:lnTo>
                  <a:lnTo>
                    <a:pt x="537843" y="66131"/>
                  </a:lnTo>
                  <a:lnTo>
                    <a:pt x="586359" y="51125"/>
                  </a:lnTo>
                  <a:lnTo>
                    <a:pt x="636274" y="37923"/>
                  </a:lnTo>
                  <a:lnTo>
                    <a:pt x="687499" y="26587"/>
                  </a:lnTo>
                  <a:lnTo>
                    <a:pt x="739944" y="17177"/>
                  </a:lnTo>
                  <a:lnTo>
                    <a:pt x="793518" y="9752"/>
                  </a:lnTo>
                  <a:lnTo>
                    <a:pt x="848132" y="4374"/>
                  </a:lnTo>
                  <a:lnTo>
                    <a:pt x="903696" y="1103"/>
                  </a:lnTo>
                  <a:lnTo>
                    <a:pt x="960120" y="0"/>
                  </a:lnTo>
                  <a:lnTo>
                    <a:pt x="1016386" y="1103"/>
                  </a:lnTo>
                  <a:lnTo>
                    <a:pt x="1071803" y="4374"/>
                  </a:lnTo>
                  <a:lnTo>
                    <a:pt x="1126282" y="9752"/>
                  </a:lnTo>
                  <a:lnTo>
                    <a:pt x="1179731" y="17177"/>
                  </a:lnTo>
                  <a:lnTo>
                    <a:pt x="1232061" y="26587"/>
                  </a:lnTo>
                  <a:lnTo>
                    <a:pt x="1283180" y="37923"/>
                  </a:lnTo>
                  <a:lnTo>
                    <a:pt x="1332999" y="51125"/>
                  </a:lnTo>
                  <a:lnTo>
                    <a:pt x="1381428" y="66131"/>
                  </a:lnTo>
                  <a:lnTo>
                    <a:pt x="1428375" y="82882"/>
                  </a:lnTo>
                  <a:lnTo>
                    <a:pt x="1473750" y="101317"/>
                  </a:lnTo>
                  <a:lnTo>
                    <a:pt x="1517464" y="121376"/>
                  </a:lnTo>
                  <a:lnTo>
                    <a:pt x="1559425" y="142998"/>
                  </a:lnTo>
                  <a:lnTo>
                    <a:pt x="1599543" y="166123"/>
                  </a:lnTo>
                  <a:lnTo>
                    <a:pt x="1637728" y="190690"/>
                  </a:lnTo>
                  <a:lnTo>
                    <a:pt x="1673890" y="216639"/>
                  </a:lnTo>
                  <a:lnTo>
                    <a:pt x="1707937" y="243911"/>
                  </a:lnTo>
                  <a:lnTo>
                    <a:pt x="1739780" y="272443"/>
                  </a:lnTo>
                  <a:lnTo>
                    <a:pt x="1769329" y="302176"/>
                  </a:lnTo>
                  <a:lnTo>
                    <a:pt x="1796492" y="333050"/>
                  </a:lnTo>
                  <a:lnTo>
                    <a:pt x="1821180" y="365004"/>
                  </a:lnTo>
                  <a:lnTo>
                    <a:pt x="1843301" y="397978"/>
                  </a:lnTo>
                  <a:lnTo>
                    <a:pt x="1862767" y="431911"/>
                  </a:lnTo>
                  <a:lnTo>
                    <a:pt x="1879486" y="466743"/>
                  </a:lnTo>
                  <a:lnTo>
                    <a:pt x="1893367" y="502413"/>
                  </a:lnTo>
                  <a:lnTo>
                    <a:pt x="1912258" y="576028"/>
                  </a:lnTo>
                  <a:lnTo>
                    <a:pt x="1917086" y="613851"/>
                  </a:lnTo>
                  <a:lnTo>
                    <a:pt x="1918716" y="652272"/>
                  </a:lnTo>
                  <a:lnTo>
                    <a:pt x="1917086" y="690534"/>
                  </a:lnTo>
                  <a:lnTo>
                    <a:pt x="1904322" y="765242"/>
                  </a:lnTo>
                  <a:lnTo>
                    <a:pt x="1879486" y="837121"/>
                  </a:lnTo>
                  <a:lnTo>
                    <a:pt x="1862767" y="871847"/>
                  </a:lnTo>
                  <a:lnTo>
                    <a:pt x="1843301" y="905684"/>
                  </a:lnTo>
                  <a:lnTo>
                    <a:pt x="1821180" y="938570"/>
                  </a:lnTo>
                  <a:lnTo>
                    <a:pt x="1796492" y="970445"/>
                  </a:lnTo>
                  <a:lnTo>
                    <a:pt x="1769329" y="1001248"/>
                  </a:lnTo>
                  <a:lnTo>
                    <a:pt x="1739780" y="1030917"/>
                  </a:lnTo>
                  <a:lnTo>
                    <a:pt x="1707937" y="1059393"/>
                  </a:lnTo>
                  <a:lnTo>
                    <a:pt x="1673890" y="1086614"/>
                  </a:lnTo>
                  <a:lnTo>
                    <a:pt x="1637728" y="1112520"/>
                  </a:lnTo>
                  <a:lnTo>
                    <a:pt x="1599543" y="1137049"/>
                  </a:lnTo>
                  <a:lnTo>
                    <a:pt x="1559425" y="1160141"/>
                  </a:lnTo>
                  <a:lnTo>
                    <a:pt x="1517464" y="1181736"/>
                  </a:lnTo>
                  <a:lnTo>
                    <a:pt x="1473750" y="1201771"/>
                  </a:lnTo>
                  <a:lnTo>
                    <a:pt x="1428375" y="1220187"/>
                  </a:lnTo>
                  <a:lnTo>
                    <a:pt x="1381428" y="1236923"/>
                  </a:lnTo>
                  <a:lnTo>
                    <a:pt x="1332999" y="1251918"/>
                  </a:lnTo>
                  <a:lnTo>
                    <a:pt x="1283180" y="1265111"/>
                  </a:lnTo>
                  <a:lnTo>
                    <a:pt x="1232061" y="1276440"/>
                  </a:lnTo>
                  <a:lnTo>
                    <a:pt x="1179731" y="1285847"/>
                  </a:lnTo>
                  <a:lnTo>
                    <a:pt x="1126282" y="1293269"/>
                  </a:lnTo>
                  <a:lnTo>
                    <a:pt x="1071803" y="1298645"/>
                  </a:lnTo>
                  <a:lnTo>
                    <a:pt x="1016386" y="1301916"/>
                  </a:lnTo>
                  <a:lnTo>
                    <a:pt x="960120" y="1303020"/>
                  </a:lnTo>
                  <a:close/>
                </a:path>
              </a:pathLst>
            </a:custGeom>
            <a:solidFill>
              <a:srgbClr val="8064A1"/>
            </a:solidFill>
          </p:spPr>
          <p:txBody>
            <a:bodyPr wrap="square" lIns="0" tIns="0" rIns="0" bIns="0" rtlCol="0"/>
            <a:lstStyle/>
            <a:p>
              <a:endParaRPr sz="1632"/>
            </a:p>
          </p:txBody>
        </p:sp>
        <p:sp>
          <p:nvSpPr>
            <p:cNvPr id="6" name="object 6"/>
            <p:cNvSpPr/>
            <p:nvPr/>
          </p:nvSpPr>
          <p:spPr>
            <a:xfrm>
              <a:off x="8368284" y="830579"/>
              <a:ext cx="1918970" cy="1303020"/>
            </a:xfrm>
            <a:custGeom>
              <a:avLst/>
              <a:gdLst/>
              <a:ahLst/>
              <a:cxnLst/>
              <a:rect l="l" t="t" r="r" b="b"/>
              <a:pathLst>
                <a:path w="1918970" h="1303020">
                  <a:moveTo>
                    <a:pt x="0" y="652272"/>
                  </a:moveTo>
                  <a:lnTo>
                    <a:pt x="1629" y="613851"/>
                  </a:lnTo>
                  <a:lnTo>
                    <a:pt x="6458" y="576028"/>
                  </a:lnTo>
                  <a:lnTo>
                    <a:pt x="25352" y="502413"/>
                  </a:lnTo>
                  <a:lnTo>
                    <a:pt x="39238" y="466743"/>
                  </a:lnTo>
                  <a:lnTo>
                    <a:pt x="55963" y="431911"/>
                  </a:lnTo>
                  <a:lnTo>
                    <a:pt x="75437" y="397978"/>
                  </a:lnTo>
                  <a:lnTo>
                    <a:pt x="97571" y="365004"/>
                  </a:lnTo>
                  <a:lnTo>
                    <a:pt x="122274" y="333050"/>
                  </a:lnTo>
                  <a:lnTo>
                    <a:pt x="149456" y="302176"/>
                  </a:lnTo>
                  <a:lnTo>
                    <a:pt x="179027" y="272443"/>
                  </a:lnTo>
                  <a:lnTo>
                    <a:pt x="210898" y="243911"/>
                  </a:lnTo>
                  <a:lnTo>
                    <a:pt x="244978" y="216639"/>
                  </a:lnTo>
                  <a:lnTo>
                    <a:pt x="281178" y="190690"/>
                  </a:lnTo>
                  <a:lnTo>
                    <a:pt x="319406" y="166123"/>
                  </a:lnTo>
                  <a:lnTo>
                    <a:pt x="359575" y="142998"/>
                  </a:lnTo>
                  <a:lnTo>
                    <a:pt x="401592" y="121376"/>
                  </a:lnTo>
                  <a:lnTo>
                    <a:pt x="445370" y="101317"/>
                  </a:lnTo>
                  <a:lnTo>
                    <a:pt x="490816" y="82882"/>
                  </a:lnTo>
                  <a:lnTo>
                    <a:pt x="537843" y="66131"/>
                  </a:lnTo>
                  <a:lnTo>
                    <a:pt x="586359" y="51125"/>
                  </a:lnTo>
                  <a:lnTo>
                    <a:pt x="636274" y="37923"/>
                  </a:lnTo>
                  <a:lnTo>
                    <a:pt x="687499" y="26587"/>
                  </a:lnTo>
                  <a:lnTo>
                    <a:pt x="739944" y="17177"/>
                  </a:lnTo>
                  <a:lnTo>
                    <a:pt x="793518" y="9752"/>
                  </a:lnTo>
                  <a:lnTo>
                    <a:pt x="848132" y="4374"/>
                  </a:lnTo>
                  <a:lnTo>
                    <a:pt x="903696" y="1103"/>
                  </a:lnTo>
                  <a:lnTo>
                    <a:pt x="960120" y="0"/>
                  </a:lnTo>
                  <a:lnTo>
                    <a:pt x="1016386" y="1103"/>
                  </a:lnTo>
                  <a:lnTo>
                    <a:pt x="1071803" y="4374"/>
                  </a:lnTo>
                  <a:lnTo>
                    <a:pt x="1126282" y="9752"/>
                  </a:lnTo>
                  <a:lnTo>
                    <a:pt x="1179731" y="17177"/>
                  </a:lnTo>
                  <a:lnTo>
                    <a:pt x="1232061" y="26587"/>
                  </a:lnTo>
                  <a:lnTo>
                    <a:pt x="1283180" y="37923"/>
                  </a:lnTo>
                  <a:lnTo>
                    <a:pt x="1332999" y="51125"/>
                  </a:lnTo>
                  <a:lnTo>
                    <a:pt x="1381428" y="66131"/>
                  </a:lnTo>
                  <a:lnTo>
                    <a:pt x="1428375" y="82882"/>
                  </a:lnTo>
                  <a:lnTo>
                    <a:pt x="1473750" y="101317"/>
                  </a:lnTo>
                  <a:lnTo>
                    <a:pt x="1517464" y="121376"/>
                  </a:lnTo>
                  <a:lnTo>
                    <a:pt x="1559425" y="142998"/>
                  </a:lnTo>
                  <a:lnTo>
                    <a:pt x="1599543" y="166123"/>
                  </a:lnTo>
                  <a:lnTo>
                    <a:pt x="1637728" y="190690"/>
                  </a:lnTo>
                  <a:lnTo>
                    <a:pt x="1673890" y="216639"/>
                  </a:lnTo>
                  <a:lnTo>
                    <a:pt x="1707937" y="243911"/>
                  </a:lnTo>
                  <a:lnTo>
                    <a:pt x="1739780" y="272443"/>
                  </a:lnTo>
                  <a:lnTo>
                    <a:pt x="1769329" y="302176"/>
                  </a:lnTo>
                  <a:lnTo>
                    <a:pt x="1796492" y="333050"/>
                  </a:lnTo>
                  <a:lnTo>
                    <a:pt x="1821180" y="365004"/>
                  </a:lnTo>
                  <a:lnTo>
                    <a:pt x="1843301" y="397978"/>
                  </a:lnTo>
                  <a:lnTo>
                    <a:pt x="1862767" y="431911"/>
                  </a:lnTo>
                  <a:lnTo>
                    <a:pt x="1879486" y="466743"/>
                  </a:lnTo>
                  <a:lnTo>
                    <a:pt x="1893367" y="502413"/>
                  </a:lnTo>
                  <a:lnTo>
                    <a:pt x="1912258" y="576028"/>
                  </a:lnTo>
                  <a:lnTo>
                    <a:pt x="1917086" y="613851"/>
                  </a:lnTo>
                  <a:lnTo>
                    <a:pt x="1918716" y="652272"/>
                  </a:lnTo>
                  <a:lnTo>
                    <a:pt x="1917086" y="690534"/>
                  </a:lnTo>
                  <a:lnTo>
                    <a:pt x="1904322" y="765242"/>
                  </a:lnTo>
                  <a:lnTo>
                    <a:pt x="1879486" y="837121"/>
                  </a:lnTo>
                  <a:lnTo>
                    <a:pt x="1862767" y="871847"/>
                  </a:lnTo>
                  <a:lnTo>
                    <a:pt x="1843301" y="905684"/>
                  </a:lnTo>
                  <a:lnTo>
                    <a:pt x="1821180" y="938570"/>
                  </a:lnTo>
                  <a:lnTo>
                    <a:pt x="1796492" y="970445"/>
                  </a:lnTo>
                  <a:lnTo>
                    <a:pt x="1769329" y="1001248"/>
                  </a:lnTo>
                  <a:lnTo>
                    <a:pt x="1739780" y="1030917"/>
                  </a:lnTo>
                  <a:lnTo>
                    <a:pt x="1707937" y="1059393"/>
                  </a:lnTo>
                  <a:lnTo>
                    <a:pt x="1673890" y="1086614"/>
                  </a:lnTo>
                  <a:lnTo>
                    <a:pt x="1637728" y="1112520"/>
                  </a:lnTo>
                  <a:lnTo>
                    <a:pt x="1599543" y="1137049"/>
                  </a:lnTo>
                  <a:lnTo>
                    <a:pt x="1559425" y="1160141"/>
                  </a:lnTo>
                  <a:lnTo>
                    <a:pt x="1517464" y="1181736"/>
                  </a:lnTo>
                  <a:lnTo>
                    <a:pt x="1473750" y="1201771"/>
                  </a:lnTo>
                  <a:lnTo>
                    <a:pt x="1428375" y="1220187"/>
                  </a:lnTo>
                  <a:lnTo>
                    <a:pt x="1381428" y="1236923"/>
                  </a:lnTo>
                  <a:lnTo>
                    <a:pt x="1332999" y="1251918"/>
                  </a:lnTo>
                  <a:lnTo>
                    <a:pt x="1283180" y="1265111"/>
                  </a:lnTo>
                  <a:lnTo>
                    <a:pt x="1232061" y="1276440"/>
                  </a:lnTo>
                  <a:lnTo>
                    <a:pt x="1179731" y="1285847"/>
                  </a:lnTo>
                  <a:lnTo>
                    <a:pt x="1126282" y="1293269"/>
                  </a:lnTo>
                  <a:lnTo>
                    <a:pt x="1071803" y="1298645"/>
                  </a:lnTo>
                  <a:lnTo>
                    <a:pt x="1016386" y="1301916"/>
                  </a:lnTo>
                  <a:lnTo>
                    <a:pt x="960120" y="1303020"/>
                  </a:lnTo>
                  <a:lnTo>
                    <a:pt x="903696" y="1301916"/>
                  </a:lnTo>
                  <a:lnTo>
                    <a:pt x="848132" y="1298645"/>
                  </a:lnTo>
                  <a:lnTo>
                    <a:pt x="793518" y="1293269"/>
                  </a:lnTo>
                  <a:lnTo>
                    <a:pt x="739944" y="1285847"/>
                  </a:lnTo>
                  <a:lnTo>
                    <a:pt x="687499" y="1276440"/>
                  </a:lnTo>
                  <a:lnTo>
                    <a:pt x="636274" y="1265111"/>
                  </a:lnTo>
                  <a:lnTo>
                    <a:pt x="586359" y="1251918"/>
                  </a:lnTo>
                  <a:lnTo>
                    <a:pt x="537843" y="1236923"/>
                  </a:lnTo>
                  <a:lnTo>
                    <a:pt x="490816" y="1220187"/>
                  </a:lnTo>
                  <a:lnTo>
                    <a:pt x="445370" y="1201771"/>
                  </a:lnTo>
                  <a:lnTo>
                    <a:pt x="401592" y="1181736"/>
                  </a:lnTo>
                  <a:lnTo>
                    <a:pt x="359575" y="1160141"/>
                  </a:lnTo>
                  <a:lnTo>
                    <a:pt x="319406" y="1137049"/>
                  </a:lnTo>
                  <a:lnTo>
                    <a:pt x="281177" y="1112520"/>
                  </a:lnTo>
                  <a:lnTo>
                    <a:pt x="244978" y="1086614"/>
                  </a:lnTo>
                  <a:lnTo>
                    <a:pt x="210898" y="1059393"/>
                  </a:lnTo>
                  <a:lnTo>
                    <a:pt x="179027" y="1030917"/>
                  </a:lnTo>
                  <a:lnTo>
                    <a:pt x="149456" y="1001248"/>
                  </a:lnTo>
                  <a:lnTo>
                    <a:pt x="122274" y="970445"/>
                  </a:lnTo>
                  <a:lnTo>
                    <a:pt x="97571" y="938570"/>
                  </a:lnTo>
                  <a:lnTo>
                    <a:pt x="75437" y="905684"/>
                  </a:lnTo>
                  <a:lnTo>
                    <a:pt x="55963" y="871847"/>
                  </a:lnTo>
                  <a:lnTo>
                    <a:pt x="39238" y="837121"/>
                  </a:lnTo>
                  <a:lnTo>
                    <a:pt x="25352" y="801566"/>
                  </a:lnTo>
                  <a:lnTo>
                    <a:pt x="6458" y="728212"/>
                  </a:lnTo>
                  <a:lnTo>
                    <a:pt x="0" y="652272"/>
                  </a:lnTo>
                </a:path>
              </a:pathLst>
            </a:custGeom>
            <a:ln w="22859">
              <a:solidFill>
                <a:srgbClr val="5B4675"/>
              </a:solidFill>
            </a:ln>
          </p:spPr>
          <p:txBody>
            <a:bodyPr wrap="square" lIns="0" tIns="0" rIns="0" bIns="0" rtlCol="0"/>
            <a:lstStyle/>
            <a:p>
              <a:endParaRPr sz="1632"/>
            </a:p>
          </p:txBody>
        </p:sp>
      </p:grpSp>
      <p:sp>
        <p:nvSpPr>
          <p:cNvPr id="7" name="object 7"/>
          <p:cNvSpPr txBox="1"/>
          <p:nvPr/>
        </p:nvSpPr>
        <p:spPr>
          <a:xfrm>
            <a:off x="9245982" y="998735"/>
            <a:ext cx="916702" cy="658661"/>
          </a:xfrm>
          <a:prstGeom prst="rect">
            <a:avLst/>
          </a:prstGeom>
        </p:spPr>
        <p:txBody>
          <a:bodyPr vert="horz" wrap="square" lIns="0" tIns="10941" rIns="0" bIns="0" rtlCol="0">
            <a:spAutoFit/>
          </a:bodyPr>
          <a:lstStyle/>
          <a:p>
            <a:pPr marL="11516" marR="4607" algn="ctr">
              <a:lnSpc>
                <a:spcPct val="101899"/>
              </a:lnSpc>
              <a:spcBef>
                <a:spcPts val="86"/>
              </a:spcBef>
            </a:pPr>
            <a:r>
              <a:rPr sz="1406" dirty="0">
                <a:latin typeface="Gadugi"/>
                <a:cs typeface="Gadugi"/>
              </a:rPr>
              <a:t>Check</a:t>
            </a:r>
            <a:r>
              <a:rPr sz="1406" spc="23" dirty="0">
                <a:latin typeface="Gadugi"/>
                <a:cs typeface="Gadugi"/>
              </a:rPr>
              <a:t> </a:t>
            </a:r>
            <a:r>
              <a:rPr sz="1406" spc="-18" dirty="0">
                <a:latin typeface="Gadugi"/>
                <a:cs typeface="Gadugi"/>
              </a:rPr>
              <a:t>your </a:t>
            </a:r>
            <a:r>
              <a:rPr sz="1406" spc="-9" dirty="0">
                <a:latin typeface="Gadugi"/>
                <a:cs typeface="Gadugi"/>
              </a:rPr>
              <a:t>university email</a:t>
            </a:r>
            <a:endParaRPr sz="1406">
              <a:latin typeface="Gadugi"/>
              <a:cs typeface="Gadug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422684" y="225840"/>
            <a:ext cx="8074268" cy="1000208"/>
          </a:xfrm>
          <a:prstGeom prst="rect">
            <a:avLst/>
          </a:prstGeom>
        </p:spPr>
        <p:txBody>
          <a:bodyPr vert="horz" wrap="square" lIns="0" tIns="25335" rIns="0" bIns="0" rtlCol="0" anchor="ctr">
            <a:spAutoFit/>
          </a:bodyPr>
          <a:lstStyle/>
          <a:p>
            <a:pPr marL="2390796" marR="4607" indent="-2379856">
              <a:lnSpc>
                <a:spcPts val="3790"/>
              </a:lnSpc>
              <a:spcBef>
                <a:spcPts val="199"/>
              </a:spcBef>
            </a:pPr>
            <a:r>
              <a:rPr spc="-168" dirty="0">
                <a:latin typeface="Tahoma"/>
                <a:cs typeface="Tahoma"/>
              </a:rPr>
              <a:t>The</a:t>
            </a:r>
            <a:r>
              <a:rPr spc="-136" dirty="0">
                <a:latin typeface="Tahoma"/>
                <a:cs typeface="Tahoma"/>
              </a:rPr>
              <a:t> </a:t>
            </a:r>
            <a:r>
              <a:rPr spc="-254" dirty="0">
                <a:latin typeface="Tahoma"/>
                <a:cs typeface="Tahoma"/>
              </a:rPr>
              <a:t>way</a:t>
            </a:r>
            <a:r>
              <a:rPr spc="-145" dirty="0">
                <a:latin typeface="Tahoma"/>
                <a:cs typeface="Tahoma"/>
              </a:rPr>
              <a:t> </a:t>
            </a:r>
            <a:r>
              <a:rPr spc="-213" dirty="0">
                <a:latin typeface="Tahoma"/>
                <a:cs typeface="Tahoma"/>
              </a:rPr>
              <a:t>that</a:t>
            </a:r>
            <a:r>
              <a:rPr spc="-163" dirty="0">
                <a:latin typeface="Tahoma"/>
                <a:cs typeface="Tahoma"/>
              </a:rPr>
              <a:t> </a:t>
            </a:r>
            <a:r>
              <a:rPr spc="-204" dirty="0">
                <a:latin typeface="Tahoma"/>
                <a:cs typeface="Tahoma"/>
              </a:rPr>
              <a:t>Student</a:t>
            </a:r>
            <a:r>
              <a:rPr spc="-159" dirty="0">
                <a:latin typeface="Tahoma"/>
                <a:cs typeface="Tahoma"/>
              </a:rPr>
              <a:t> </a:t>
            </a:r>
            <a:r>
              <a:rPr spc="-249" dirty="0">
                <a:latin typeface="Tahoma"/>
                <a:cs typeface="Tahoma"/>
              </a:rPr>
              <a:t>Engagement</a:t>
            </a:r>
            <a:r>
              <a:rPr spc="-159" dirty="0">
                <a:latin typeface="Tahoma"/>
                <a:cs typeface="Tahoma"/>
              </a:rPr>
              <a:t> </a:t>
            </a:r>
            <a:r>
              <a:rPr spc="-63" dirty="0">
                <a:latin typeface="Tahoma"/>
                <a:cs typeface="Tahoma"/>
              </a:rPr>
              <a:t>is </a:t>
            </a:r>
            <a:r>
              <a:rPr spc="-190" dirty="0">
                <a:latin typeface="Tahoma"/>
                <a:cs typeface="Tahoma"/>
              </a:rPr>
              <a:t>recorded</a:t>
            </a:r>
            <a:r>
              <a:rPr spc="-103" dirty="0">
                <a:latin typeface="Tahoma"/>
                <a:cs typeface="Tahoma"/>
              </a:rPr>
              <a:t> </a:t>
            </a:r>
            <a:r>
              <a:rPr spc="-45" dirty="0">
                <a:latin typeface="Tahoma"/>
                <a:cs typeface="Tahoma"/>
              </a:rPr>
              <a:t>!</a:t>
            </a:r>
          </a:p>
        </p:txBody>
      </p:sp>
      <p:sp>
        <p:nvSpPr>
          <p:cNvPr id="3" name="object 3"/>
          <p:cNvSpPr txBox="1"/>
          <p:nvPr/>
        </p:nvSpPr>
        <p:spPr>
          <a:xfrm>
            <a:off x="1602349" y="1808535"/>
            <a:ext cx="9258588" cy="3527908"/>
          </a:xfrm>
          <a:prstGeom prst="rect">
            <a:avLst/>
          </a:prstGeom>
        </p:spPr>
        <p:txBody>
          <a:bodyPr vert="horz" wrap="square" lIns="0" tIns="10941" rIns="0" bIns="0" rtlCol="0">
            <a:spAutoFit/>
          </a:bodyPr>
          <a:lstStyle/>
          <a:p>
            <a:pPr marL="283302" indent="-271786">
              <a:lnSpc>
                <a:spcPts val="2389"/>
              </a:lnSpc>
              <a:spcBef>
                <a:spcPts val="86"/>
              </a:spcBef>
              <a:buFont typeface="Arial"/>
              <a:buChar char="•"/>
              <a:tabLst>
                <a:tab pos="283302" algn="l"/>
              </a:tabLst>
            </a:pPr>
            <a:r>
              <a:rPr sz="1995" b="1" dirty="0">
                <a:solidFill>
                  <a:srgbClr val="FF0000"/>
                </a:solidFill>
                <a:latin typeface="Gadugi"/>
                <a:cs typeface="Gadugi"/>
              </a:rPr>
              <a:t>Attending</a:t>
            </a:r>
            <a:r>
              <a:rPr sz="1995" b="1" spc="-86" dirty="0">
                <a:solidFill>
                  <a:srgbClr val="FF0000"/>
                </a:solidFill>
                <a:latin typeface="Gadugi"/>
                <a:cs typeface="Gadugi"/>
              </a:rPr>
              <a:t> </a:t>
            </a:r>
            <a:r>
              <a:rPr sz="1995" b="1" dirty="0">
                <a:solidFill>
                  <a:srgbClr val="FF0000"/>
                </a:solidFill>
                <a:latin typeface="Gadugi"/>
                <a:cs typeface="Gadugi"/>
              </a:rPr>
              <a:t>your</a:t>
            </a:r>
            <a:r>
              <a:rPr sz="1995" b="1" spc="-63" dirty="0">
                <a:solidFill>
                  <a:srgbClr val="FF0000"/>
                </a:solidFill>
                <a:latin typeface="Gadugi"/>
                <a:cs typeface="Gadugi"/>
              </a:rPr>
              <a:t> </a:t>
            </a:r>
            <a:r>
              <a:rPr sz="1995" b="1" dirty="0">
                <a:solidFill>
                  <a:srgbClr val="FF0000"/>
                </a:solidFill>
                <a:latin typeface="Gadugi"/>
                <a:cs typeface="Gadugi"/>
              </a:rPr>
              <a:t>classes</a:t>
            </a:r>
            <a:r>
              <a:rPr sz="1995" b="1" spc="-82" dirty="0">
                <a:solidFill>
                  <a:srgbClr val="FF0000"/>
                </a:solidFill>
                <a:latin typeface="Gadugi"/>
                <a:cs typeface="Gadugi"/>
              </a:rPr>
              <a:t> </a:t>
            </a:r>
            <a:r>
              <a:rPr sz="1995" b="1" spc="-9" dirty="0">
                <a:solidFill>
                  <a:srgbClr val="FF0000"/>
                </a:solidFill>
                <a:latin typeface="Gadugi"/>
                <a:cs typeface="Gadugi"/>
              </a:rPr>
              <a:t>(registered)</a:t>
            </a:r>
            <a:endParaRPr sz="1995" dirty="0">
              <a:latin typeface="Gadugi"/>
              <a:cs typeface="Gadugi"/>
            </a:endParaRPr>
          </a:p>
          <a:p>
            <a:pPr marL="283302" indent="-271786">
              <a:lnSpc>
                <a:spcPts val="2389"/>
              </a:lnSpc>
              <a:buFont typeface="Arial"/>
              <a:buChar char="•"/>
              <a:tabLst>
                <a:tab pos="283302" algn="l"/>
              </a:tabLst>
            </a:pPr>
            <a:r>
              <a:rPr sz="1995" b="1" dirty="0">
                <a:solidFill>
                  <a:srgbClr val="FF0000"/>
                </a:solidFill>
                <a:latin typeface="Gadugi"/>
                <a:cs typeface="Gadugi"/>
              </a:rPr>
              <a:t>Engagement</a:t>
            </a:r>
            <a:r>
              <a:rPr sz="1995" b="1" spc="-82" dirty="0">
                <a:solidFill>
                  <a:srgbClr val="FF0000"/>
                </a:solidFill>
                <a:latin typeface="Gadugi"/>
                <a:cs typeface="Gadugi"/>
              </a:rPr>
              <a:t> </a:t>
            </a:r>
            <a:r>
              <a:rPr sz="1995" b="1" dirty="0">
                <a:solidFill>
                  <a:srgbClr val="FF0000"/>
                </a:solidFill>
                <a:latin typeface="Gadugi"/>
                <a:cs typeface="Gadugi"/>
              </a:rPr>
              <a:t>with</a:t>
            </a:r>
            <a:r>
              <a:rPr sz="1995" b="1" spc="-86" dirty="0">
                <a:solidFill>
                  <a:srgbClr val="FF0000"/>
                </a:solidFill>
                <a:latin typeface="Gadugi"/>
                <a:cs typeface="Gadugi"/>
              </a:rPr>
              <a:t> </a:t>
            </a:r>
            <a:r>
              <a:rPr sz="1995" b="1" dirty="0">
                <a:solidFill>
                  <a:srgbClr val="FF0000"/>
                </a:solidFill>
                <a:latin typeface="Gadugi"/>
                <a:cs typeface="Gadugi"/>
              </a:rPr>
              <a:t>your</a:t>
            </a:r>
            <a:r>
              <a:rPr sz="1995" b="1" spc="-77" dirty="0">
                <a:solidFill>
                  <a:srgbClr val="FF0000"/>
                </a:solidFill>
                <a:latin typeface="Gadugi"/>
                <a:cs typeface="Gadugi"/>
              </a:rPr>
              <a:t> </a:t>
            </a:r>
            <a:r>
              <a:rPr sz="1995" b="1" dirty="0">
                <a:solidFill>
                  <a:srgbClr val="FF0000"/>
                </a:solidFill>
                <a:latin typeface="Gadugi"/>
                <a:cs typeface="Gadugi"/>
              </a:rPr>
              <a:t>module</a:t>
            </a:r>
            <a:r>
              <a:rPr sz="1995" b="1" spc="-82" dirty="0">
                <a:solidFill>
                  <a:srgbClr val="FF0000"/>
                </a:solidFill>
                <a:latin typeface="Gadugi"/>
                <a:cs typeface="Gadugi"/>
              </a:rPr>
              <a:t> </a:t>
            </a:r>
            <a:r>
              <a:rPr sz="1995" b="1" dirty="0">
                <a:solidFill>
                  <a:srgbClr val="FF0000"/>
                </a:solidFill>
                <a:latin typeface="Gadugi"/>
                <a:cs typeface="Gadugi"/>
              </a:rPr>
              <a:t>Moodle</a:t>
            </a:r>
            <a:r>
              <a:rPr sz="1995" b="1" spc="-86" dirty="0">
                <a:solidFill>
                  <a:srgbClr val="FF0000"/>
                </a:solidFill>
                <a:latin typeface="Gadugi"/>
                <a:cs typeface="Gadugi"/>
              </a:rPr>
              <a:t> </a:t>
            </a:r>
            <a:r>
              <a:rPr sz="1995" b="1" dirty="0">
                <a:solidFill>
                  <a:srgbClr val="FF0000"/>
                </a:solidFill>
                <a:latin typeface="Gadugi"/>
                <a:cs typeface="Gadugi"/>
              </a:rPr>
              <a:t>pages,</a:t>
            </a:r>
            <a:r>
              <a:rPr sz="1995" b="1" spc="-82" dirty="0">
                <a:solidFill>
                  <a:srgbClr val="FF0000"/>
                </a:solidFill>
                <a:latin typeface="Gadugi"/>
                <a:cs typeface="Gadugi"/>
              </a:rPr>
              <a:t> </a:t>
            </a:r>
            <a:r>
              <a:rPr sz="1995" b="1" spc="-27" dirty="0">
                <a:solidFill>
                  <a:srgbClr val="FF0000"/>
                </a:solidFill>
                <a:latin typeface="Gadugi"/>
                <a:cs typeface="Gadugi"/>
              </a:rPr>
              <a:t>Teams,</a:t>
            </a:r>
            <a:r>
              <a:rPr sz="1995" b="1" spc="-86" dirty="0">
                <a:solidFill>
                  <a:srgbClr val="FF0000"/>
                </a:solidFill>
                <a:latin typeface="Gadugi"/>
                <a:cs typeface="Gadugi"/>
              </a:rPr>
              <a:t> </a:t>
            </a:r>
            <a:r>
              <a:rPr sz="1995" b="1" spc="-9" dirty="0">
                <a:solidFill>
                  <a:srgbClr val="FF0000"/>
                </a:solidFill>
                <a:latin typeface="Gadugi"/>
                <a:cs typeface="Gadugi"/>
              </a:rPr>
              <a:t>(VLE),..(tracked)</a:t>
            </a:r>
            <a:endParaRPr sz="1995" dirty="0">
              <a:latin typeface="Gadugi"/>
              <a:cs typeface="Gadugi"/>
            </a:endParaRPr>
          </a:p>
          <a:p>
            <a:pPr marL="11516">
              <a:spcBef>
                <a:spcPts val="2371"/>
              </a:spcBef>
            </a:pPr>
            <a:r>
              <a:rPr sz="1995" dirty="0">
                <a:latin typeface="Gadugi"/>
                <a:cs typeface="Gadugi"/>
              </a:rPr>
              <a:t>What</a:t>
            </a:r>
            <a:r>
              <a:rPr sz="1995" spc="-50" dirty="0">
                <a:latin typeface="Gadugi"/>
                <a:cs typeface="Gadugi"/>
              </a:rPr>
              <a:t> </a:t>
            </a:r>
            <a:r>
              <a:rPr sz="1995" dirty="0">
                <a:latin typeface="Gadugi"/>
                <a:cs typeface="Gadugi"/>
              </a:rPr>
              <a:t>does</a:t>
            </a:r>
            <a:r>
              <a:rPr sz="1995" spc="-36" dirty="0">
                <a:latin typeface="Gadugi"/>
                <a:cs typeface="Gadugi"/>
              </a:rPr>
              <a:t> </a:t>
            </a:r>
            <a:r>
              <a:rPr sz="1995" spc="-9" dirty="0">
                <a:latin typeface="Gadugi"/>
                <a:cs typeface="Gadugi"/>
              </a:rPr>
              <a:t>engagement</a:t>
            </a:r>
            <a:r>
              <a:rPr sz="1995" spc="-82" dirty="0">
                <a:latin typeface="Gadugi"/>
                <a:cs typeface="Gadugi"/>
              </a:rPr>
              <a:t> </a:t>
            </a:r>
            <a:r>
              <a:rPr sz="1995" dirty="0">
                <a:latin typeface="Gadugi"/>
                <a:cs typeface="Gadugi"/>
              </a:rPr>
              <a:t>with</a:t>
            </a:r>
            <a:r>
              <a:rPr sz="1995" spc="-23" dirty="0">
                <a:latin typeface="Gadugi"/>
                <a:cs typeface="Gadugi"/>
              </a:rPr>
              <a:t> </a:t>
            </a:r>
            <a:r>
              <a:rPr sz="1995" dirty="0">
                <a:latin typeface="Gadugi"/>
                <a:cs typeface="Gadugi"/>
              </a:rPr>
              <a:t>VLE</a:t>
            </a:r>
            <a:r>
              <a:rPr sz="1995" spc="-54" dirty="0">
                <a:latin typeface="Gadugi"/>
                <a:cs typeface="Gadugi"/>
              </a:rPr>
              <a:t> </a:t>
            </a:r>
            <a:r>
              <a:rPr sz="1995" spc="-9" dirty="0">
                <a:latin typeface="Gadugi"/>
                <a:cs typeface="Gadugi"/>
              </a:rPr>
              <a:t>mean:</a:t>
            </a:r>
            <a:endParaRPr sz="1995" dirty="0">
              <a:latin typeface="Gadugi"/>
              <a:cs typeface="Gadugi"/>
            </a:endParaRPr>
          </a:p>
          <a:p>
            <a:pPr marL="599427" marR="287333" lvl="1" indent="-225145">
              <a:lnSpc>
                <a:spcPts val="1687"/>
              </a:lnSpc>
              <a:spcBef>
                <a:spcPts val="408"/>
              </a:spcBef>
              <a:buFont typeface="Arial"/>
              <a:buChar char="–"/>
              <a:tabLst>
                <a:tab pos="601154" algn="l"/>
              </a:tabLst>
            </a:pPr>
            <a:r>
              <a:rPr sz="1723" dirty="0">
                <a:latin typeface="Gadugi"/>
                <a:cs typeface="Gadugi"/>
              </a:rPr>
              <a:t>In</a:t>
            </a:r>
            <a:r>
              <a:rPr sz="1723" spc="23" dirty="0">
                <a:latin typeface="Gadugi"/>
                <a:cs typeface="Gadugi"/>
              </a:rPr>
              <a:t> </a:t>
            </a:r>
            <a:r>
              <a:rPr sz="1723" dirty="0">
                <a:latin typeface="Gadugi"/>
                <a:cs typeface="Gadugi"/>
              </a:rPr>
              <a:t>preparation</a:t>
            </a:r>
            <a:r>
              <a:rPr sz="1723" spc="5" dirty="0">
                <a:latin typeface="Gadugi"/>
                <a:cs typeface="Gadugi"/>
              </a:rPr>
              <a:t> </a:t>
            </a:r>
            <a:r>
              <a:rPr sz="1723" dirty="0">
                <a:latin typeface="Gadugi"/>
                <a:cs typeface="Gadugi"/>
              </a:rPr>
              <a:t>to</a:t>
            </a:r>
            <a:r>
              <a:rPr sz="1723" spc="5" dirty="0">
                <a:latin typeface="Gadugi"/>
                <a:cs typeface="Gadugi"/>
              </a:rPr>
              <a:t> </a:t>
            </a:r>
            <a:r>
              <a:rPr sz="1723" dirty="0">
                <a:latin typeface="Gadugi"/>
                <a:cs typeface="Gadugi"/>
              </a:rPr>
              <a:t>attending</a:t>
            </a:r>
            <a:r>
              <a:rPr sz="1723" spc="36" dirty="0">
                <a:latin typeface="Gadugi"/>
                <a:cs typeface="Gadugi"/>
              </a:rPr>
              <a:t> </a:t>
            </a:r>
            <a:r>
              <a:rPr sz="1723" dirty="0">
                <a:latin typeface="Gadugi"/>
                <a:cs typeface="Gadugi"/>
              </a:rPr>
              <a:t>your</a:t>
            </a:r>
            <a:r>
              <a:rPr sz="1723" spc="23" dirty="0">
                <a:latin typeface="Gadugi"/>
                <a:cs typeface="Gadugi"/>
              </a:rPr>
              <a:t> </a:t>
            </a:r>
            <a:r>
              <a:rPr sz="1723" dirty="0">
                <a:latin typeface="Gadugi"/>
                <a:cs typeface="Gadugi"/>
              </a:rPr>
              <a:t>classes</a:t>
            </a:r>
            <a:r>
              <a:rPr sz="1723" spc="50" dirty="0">
                <a:latin typeface="Gadugi"/>
                <a:cs typeface="Gadugi"/>
              </a:rPr>
              <a:t> </a:t>
            </a:r>
            <a:r>
              <a:rPr sz="1723" dirty="0">
                <a:latin typeface="Gadugi"/>
                <a:cs typeface="Gadugi"/>
              </a:rPr>
              <a:t>read</a:t>
            </a:r>
            <a:r>
              <a:rPr sz="1723" spc="36" dirty="0">
                <a:latin typeface="Gadugi"/>
                <a:cs typeface="Gadugi"/>
              </a:rPr>
              <a:t> </a:t>
            </a:r>
            <a:r>
              <a:rPr sz="1723" dirty="0">
                <a:latin typeface="Gadugi"/>
                <a:cs typeface="Gadugi"/>
              </a:rPr>
              <a:t>through</a:t>
            </a:r>
            <a:r>
              <a:rPr sz="1723" spc="5" dirty="0">
                <a:latin typeface="Gadugi"/>
                <a:cs typeface="Gadugi"/>
              </a:rPr>
              <a:t> </a:t>
            </a:r>
            <a:r>
              <a:rPr sz="1723" dirty="0">
                <a:latin typeface="Gadugi"/>
                <a:cs typeface="Gadugi"/>
              </a:rPr>
              <a:t>the</a:t>
            </a:r>
            <a:r>
              <a:rPr sz="1723" spc="32" dirty="0">
                <a:latin typeface="Gadugi"/>
                <a:cs typeface="Gadugi"/>
              </a:rPr>
              <a:t> </a:t>
            </a:r>
            <a:r>
              <a:rPr sz="1723" dirty="0">
                <a:latin typeface="Gadugi"/>
                <a:cs typeface="Gadugi"/>
              </a:rPr>
              <a:t>weekly</a:t>
            </a:r>
            <a:r>
              <a:rPr sz="1723" spc="27" dirty="0">
                <a:latin typeface="Gadugi"/>
                <a:cs typeface="Gadugi"/>
              </a:rPr>
              <a:t> </a:t>
            </a:r>
            <a:r>
              <a:rPr sz="1723" dirty="0">
                <a:latin typeface="Gadugi"/>
                <a:cs typeface="Gadugi"/>
              </a:rPr>
              <a:t>PowerPoint</a:t>
            </a:r>
            <a:r>
              <a:rPr sz="1723" spc="54" dirty="0">
                <a:latin typeface="Gadugi"/>
                <a:cs typeface="Gadugi"/>
              </a:rPr>
              <a:t> </a:t>
            </a:r>
            <a:r>
              <a:rPr sz="1723" spc="-9" dirty="0">
                <a:latin typeface="Gadugi"/>
                <a:cs typeface="Gadugi"/>
              </a:rPr>
              <a:t>sessions 	</a:t>
            </a:r>
            <a:r>
              <a:rPr sz="1723" dirty="0">
                <a:latin typeface="Gadugi"/>
                <a:cs typeface="Gadugi"/>
              </a:rPr>
              <a:t>on</a:t>
            </a:r>
            <a:r>
              <a:rPr sz="1723" spc="9" dirty="0">
                <a:latin typeface="Gadugi"/>
                <a:cs typeface="Gadugi"/>
              </a:rPr>
              <a:t> </a:t>
            </a:r>
            <a:r>
              <a:rPr sz="1723" spc="-9" dirty="0">
                <a:latin typeface="Gadugi"/>
                <a:cs typeface="Gadugi"/>
              </a:rPr>
              <a:t>Moodle</a:t>
            </a:r>
            <a:endParaRPr sz="1723" dirty="0">
              <a:latin typeface="Gadugi"/>
              <a:cs typeface="Gadugi"/>
            </a:endParaRPr>
          </a:p>
          <a:p>
            <a:pPr marL="599427" marR="4607" lvl="1" indent="-225145">
              <a:lnSpc>
                <a:spcPts val="1687"/>
              </a:lnSpc>
              <a:spcBef>
                <a:spcPts val="399"/>
              </a:spcBef>
              <a:buFont typeface="Arial"/>
              <a:buChar char="–"/>
              <a:tabLst>
                <a:tab pos="601154" algn="l"/>
              </a:tabLst>
            </a:pPr>
            <a:r>
              <a:rPr sz="1723" dirty="0">
                <a:latin typeface="Gadugi"/>
                <a:cs typeface="Gadugi"/>
              </a:rPr>
              <a:t>In</a:t>
            </a:r>
            <a:r>
              <a:rPr sz="1723" spc="36" dirty="0">
                <a:latin typeface="Gadugi"/>
                <a:cs typeface="Gadugi"/>
              </a:rPr>
              <a:t> </a:t>
            </a:r>
            <a:r>
              <a:rPr sz="1723" dirty="0">
                <a:latin typeface="Gadugi"/>
                <a:cs typeface="Gadugi"/>
              </a:rPr>
              <a:t>preparation</a:t>
            </a:r>
            <a:r>
              <a:rPr sz="1723" spc="18" dirty="0">
                <a:latin typeface="Gadugi"/>
                <a:cs typeface="Gadugi"/>
              </a:rPr>
              <a:t> </a:t>
            </a:r>
            <a:r>
              <a:rPr sz="1723" dirty="0">
                <a:latin typeface="Gadugi"/>
                <a:cs typeface="Gadugi"/>
              </a:rPr>
              <a:t>to</a:t>
            </a:r>
            <a:r>
              <a:rPr sz="1723" spc="14" dirty="0">
                <a:latin typeface="Gadugi"/>
                <a:cs typeface="Gadugi"/>
              </a:rPr>
              <a:t> </a:t>
            </a:r>
            <a:r>
              <a:rPr sz="1723" dirty="0">
                <a:latin typeface="Gadugi"/>
                <a:cs typeface="Gadugi"/>
              </a:rPr>
              <a:t>your</a:t>
            </a:r>
            <a:r>
              <a:rPr sz="1723" spc="59" dirty="0">
                <a:latin typeface="Gadugi"/>
                <a:cs typeface="Gadugi"/>
              </a:rPr>
              <a:t> </a:t>
            </a:r>
            <a:r>
              <a:rPr sz="1723" dirty="0">
                <a:latin typeface="Gadugi"/>
                <a:cs typeface="Gadugi"/>
              </a:rPr>
              <a:t>weekly</a:t>
            </a:r>
            <a:r>
              <a:rPr sz="1723" spc="41" dirty="0">
                <a:latin typeface="Gadugi"/>
                <a:cs typeface="Gadugi"/>
              </a:rPr>
              <a:t> </a:t>
            </a:r>
            <a:r>
              <a:rPr sz="1723" dirty="0">
                <a:latin typeface="Gadugi"/>
                <a:cs typeface="Gadugi"/>
              </a:rPr>
              <a:t>classes</a:t>
            </a:r>
            <a:r>
              <a:rPr sz="1723" spc="41" dirty="0">
                <a:latin typeface="Gadugi"/>
                <a:cs typeface="Gadugi"/>
              </a:rPr>
              <a:t> </a:t>
            </a:r>
            <a:r>
              <a:rPr sz="1723" dirty="0">
                <a:latin typeface="Gadugi"/>
                <a:cs typeface="Gadugi"/>
              </a:rPr>
              <a:t>read</a:t>
            </a:r>
            <a:r>
              <a:rPr sz="1723" spc="32" dirty="0">
                <a:latin typeface="Gadugi"/>
                <a:cs typeface="Gadugi"/>
              </a:rPr>
              <a:t> </a:t>
            </a:r>
            <a:r>
              <a:rPr sz="1723" dirty="0">
                <a:latin typeface="Gadugi"/>
                <a:cs typeface="Gadugi"/>
              </a:rPr>
              <a:t>through</a:t>
            </a:r>
            <a:r>
              <a:rPr sz="1723" spc="36" dirty="0">
                <a:latin typeface="Gadugi"/>
                <a:cs typeface="Gadugi"/>
              </a:rPr>
              <a:t> </a:t>
            </a:r>
            <a:r>
              <a:rPr sz="1723" dirty="0">
                <a:latin typeface="Gadugi"/>
                <a:cs typeface="Gadugi"/>
              </a:rPr>
              <a:t>at</a:t>
            </a:r>
            <a:r>
              <a:rPr sz="1723" spc="32" dirty="0">
                <a:latin typeface="Gadugi"/>
                <a:cs typeface="Gadugi"/>
              </a:rPr>
              <a:t> </a:t>
            </a:r>
            <a:r>
              <a:rPr sz="1723" dirty="0">
                <a:latin typeface="Gadugi"/>
                <a:cs typeface="Gadugi"/>
              </a:rPr>
              <a:t>least</a:t>
            </a:r>
            <a:r>
              <a:rPr sz="1723" spc="54" dirty="0">
                <a:latin typeface="Gadugi"/>
                <a:cs typeface="Gadugi"/>
              </a:rPr>
              <a:t> </a:t>
            </a:r>
            <a:r>
              <a:rPr sz="1723" dirty="0">
                <a:latin typeface="Gadugi"/>
                <a:cs typeface="Gadugi"/>
              </a:rPr>
              <a:t>1</a:t>
            </a:r>
            <a:r>
              <a:rPr sz="1723" spc="32" dirty="0">
                <a:latin typeface="Gadugi"/>
                <a:cs typeface="Gadugi"/>
              </a:rPr>
              <a:t> </a:t>
            </a:r>
            <a:r>
              <a:rPr sz="1723" dirty="0">
                <a:latin typeface="Gadugi"/>
                <a:cs typeface="Gadugi"/>
              </a:rPr>
              <a:t>further</a:t>
            </a:r>
            <a:r>
              <a:rPr sz="1723" spc="36" dirty="0">
                <a:latin typeface="Gadugi"/>
                <a:cs typeface="Gadugi"/>
              </a:rPr>
              <a:t> </a:t>
            </a:r>
            <a:r>
              <a:rPr sz="1723" dirty="0">
                <a:latin typeface="Gadugi"/>
                <a:cs typeface="Gadugi"/>
              </a:rPr>
              <a:t>reading</a:t>
            </a:r>
            <a:r>
              <a:rPr sz="1723" spc="32" dirty="0">
                <a:latin typeface="Gadugi"/>
                <a:cs typeface="Gadugi"/>
              </a:rPr>
              <a:t> </a:t>
            </a:r>
            <a:r>
              <a:rPr sz="1723" dirty="0">
                <a:latin typeface="Gadugi"/>
                <a:cs typeface="Gadugi"/>
              </a:rPr>
              <a:t>resource</a:t>
            </a:r>
            <a:r>
              <a:rPr sz="1723" spc="41" dirty="0">
                <a:latin typeface="Gadugi"/>
                <a:cs typeface="Gadugi"/>
              </a:rPr>
              <a:t> </a:t>
            </a:r>
            <a:r>
              <a:rPr sz="1723" spc="-23" dirty="0">
                <a:latin typeface="Gadugi"/>
                <a:cs typeface="Gadugi"/>
              </a:rPr>
              <a:t>on 	</a:t>
            </a:r>
            <a:r>
              <a:rPr sz="1723" spc="-9" dirty="0">
                <a:latin typeface="Gadugi"/>
                <a:cs typeface="Gadugi"/>
              </a:rPr>
              <a:t>Moodle</a:t>
            </a:r>
            <a:endParaRPr sz="1723" dirty="0">
              <a:latin typeface="Gadugi"/>
              <a:cs typeface="Gadugi"/>
            </a:endParaRPr>
          </a:p>
          <a:p>
            <a:pPr marL="599427" marR="691557" lvl="1" indent="-225145">
              <a:lnSpc>
                <a:spcPts val="1678"/>
              </a:lnSpc>
              <a:spcBef>
                <a:spcPts val="422"/>
              </a:spcBef>
              <a:buFont typeface="Arial"/>
              <a:buChar char="–"/>
              <a:tabLst>
                <a:tab pos="601154" algn="l"/>
              </a:tabLst>
            </a:pPr>
            <a:r>
              <a:rPr sz="1723" dirty="0">
                <a:latin typeface="Gadugi"/>
                <a:cs typeface="Gadugi"/>
              </a:rPr>
              <a:t>Following</a:t>
            </a:r>
            <a:r>
              <a:rPr sz="1723" spc="59" dirty="0">
                <a:latin typeface="Gadugi"/>
                <a:cs typeface="Gadugi"/>
              </a:rPr>
              <a:t> </a:t>
            </a:r>
            <a:r>
              <a:rPr sz="1723" dirty="0">
                <a:latin typeface="Gadugi"/>
                <a:cs typeface="Gadugi"/>
              </a:rPr>
              <a:t>the</a:t>
            </a:r>
            <a:r>
              <a:rPr sz="1723" spc="36" dirty="0">
                <a:latin typeface="Gadugi"/>
                <a:cs typeface="Gadugi"/>
              </a:rPr>
              <a:t> </a:t>
            </a:r>
            <a:r>
              <a:rPr sz="1723" dirty="0">
                <a:latin typeface="Gadugi"/>
                <a:cs typeface="Gadugi"/>
              </a:rPr>
              <a:t>publication</a:t>
            </a:r>
            <a:r>
              <a:rPr sz="1723" spc="27" dirty="0">
                <a:latin typeface="Gadugi"/>
                <a:cs typeface="Gadugi"/>
              </a:rPr>
              <a:t> </a:t>
            </a:r>
            <a:r>
              <a:rPr sz="1723" dirty="0">
                <a:latin typeface="Gadugi"/>
                <a:cs typeface="Gadugi"/>
              </a:rPr>
              <a:t>of</a:t>
            </a:r>
            <a:r>
              <a:rPr sz="1723" spc="36" dirty="0">
                <a:latin typeface="Gadugi"/>
                <a:cs typeface="Gadugi"/>
              </a:rPr>
              <a:t> </a:t>
            </a:r>
            <a:r>
              <a:rPr sz="1723" dirty="0">
                <a:latin typeface="Gadugi"/>
                <a:cs typeface="Gadugi"/>
              </a:rPr>
              <a:t>the</a:t>
            </a:r>
            <a:r>
              <a:rPr sz="1723" spc="32" dirty="0">
                <a:latin typeface="Gadugi"/>
                <a:cs typeface="Gadugi"/>
              </a:rPr>
              <a:t> </a:t>
            </a:r>
            <a:r>
              <a:rPr sz="1723" dirty="0">
                <a:latin typeface="Gadugi"/>
                <a:cs typeface="Gadugi"/>
              </a:rPr>
              <a:t>assignment</a:t>
            </a:r>
            <a:r>
              <a:rPr sz="1723" spc="82" dirty="0">
                <a:latin typeface="Gadugi"/>
                <a:cs typeface="Gadugi"/>
              </a:rPr>
              <a:t> </a:t>
            </a:r>
            <a:r>
              <a:rPr sz="1723" dirty="0">
                <a:latin typeface="Gadugi"/>
                <a:cs typeface="Gadugi"/>
              </a:rPr>
              <a:t>brief</a:t>
            </a:r>
            <a:r>
              <a:rPr sz="1723" spc="36" dirty="0">
                <a:latin typeface="Gadugi"/>
                <a:cs typeface="Gadugi"/>
              </a:rPr>
              <a:t> </a:t>
            </a:r>
            <a:r>
              <a:rPr sz="1723" dirty="0">
                <a:latin typeface="Gadugi"/>
                <a:cs typeface="Gadugi"/>
              </a:rPr>
              <a:t>read</a:t>
            </a:r>
            <a:r>
              <a:rPr sz="1723" spc="23" dirty="0">
                <a:latin typeface="Gadugi"/>
                <a:cs typeface="Gadugi"/>
              </a:rPr>
              <a:t> </a:t>
            </a:r>
            <a:r>
              <a:rPr sz="1723" dirty="0">
                <a:latin typeface="Gadugi"/>
                <a:cs typeface="Gadugi"/>
              </a:rPr>
              <a:t>through</a:t>
            </a:r>
            <a:r>
              <a:rPr sz="1723" spc="27" dirty="0">
                <a:latin typeface="Gadugi"/>
                <a:cs typeface="Gadugi"/>
              </a:rPr>
              <a:t> </a:t>
            </a:r>
            <a:r>
              <a:rPr sz="1723" dirty="0">
                <a:latin typeface="Gadugi"/>
                <a:cs typeface="Gadugi"/>
              </a:rPr>
              <a:t>them</a:t>
            </a:r>
            <a:r>
              <a:rPr sz="1723" spc="54" dirty="0">
                <a:latin typeface="Gadugi"/>
                <a:cs typeface="Gadugi"/>
              </a:rPr>
              <a:t> </a:t>
            </a:r>
            <a:r>
              <a:rPr sz="1723" dirty="0">
                <a:latin typeface="Gadugi"/>
                <a:cs typeface="Gadugi"/>
              </a:rPr>
              <a:t>regularly</a:t>
            </a:r>
            <a:r>
              <a:rPr sz="1723" spc="50" dirty="0">
                <a:latin typeface="Gadugi"/>
                <a:cs typeface="Gadugi"/>
              </a:rPr>
              <a:t> </a:t>
            </a:r>
            <a:r>
              <a:rPr sz="1723" spc="-23" dirty="0">
                <a:latin typeface="Gadugi"/>
                <a:cs typeface="Gadugi"/>
              </a:rPr>
              <a:t>on 	</a:t>
            </a:r>
            <a:r>
              <a:rPr sz="1723" spc="-9" dirty="0">
                <a:latin typeface="Gadugi"/>
                <a:cs typeface="Gadugi"/>
              </a:rPr>
              <a:t>Moodle</a:t>
            </a:r>
            <a:endParaRPr sz="1723" dirty="0">
              <a:latin typeface="Gadugi"/>
              <a:cs typeface="Gadugi"/>
            </a:endParaRPr>
          </a:p>
          <a:p>
            <a:pPr marL="600002" lvl="1" indent="-225145">
              <a:lnSpc>
                <a:spcPts val="2063"/>
              </a:lnSpc>
              <a:spcBef>
                <a:spcPts val="41"/>
              </a:spcBef>
              <a:buFont typeface="Arial"/>
              <a:buChar char="–"/>
              <a:tabLst>
                <a:tab pos="600002" algn="l"/>
              </a:tabLst>
            </a:pPr>
            <a:r>
              <a:rPr sz="1723" dirty="0">
                <a:latin typeface="Gadugi"/>
                <a:cs typeface="Gadugi"/>
              </a:rPr>
              <a:t>Weekly</a:t>
            </a:r>
            <a:r>
              <a:rPr sz="1723" spc="5" dirty="0">
                <a:latin typeface="Gadugi"/>
                <a:cs typeface="Gadugi"/>
              </a:rPr>
              <a:t> </a:t>
            </a:r>
            <a:r>
              <a:rPr sz="1723" dirty="0">
                <a:latin typeface="Gadugi"/>
                <a:cs typeface="Gadugi"/>
              </a:rPr>
              <a:t>look</a:t>
            </a:r>
            <a:r>
              <a:rPr sz="1723" spc="27" dirty="0">
                <a:latin typeface="Gadugi"/>
                <a:cs typeface="Gadugi"/>
              </a:rPr>
              <a:t> </a:t>
            </a:r>
            <a:r>
              <a:rPr sz="1723" dirty="0">
                <a:latin typeface="Gadugi"/>
                <a:cs typeface="Gadugi"/>
              </a:rPr>
              <a:t>up</a:t>
            </a:r>
            <a:r>
              <a:rPr sz="1723" spc="9" dirty="0">
                <a:latin typeface="Gadugi"/>
                <a:cs typeface="Gadugi"/>
              </a:rPr>
              <a:t> </a:t>
            </a:r>
            <a:r>
              <a:rPr sz="1723" dirty="0">
                <a:latin typeface="Gadugi"/>
                <a:cs typeface="Gadugi"/>
              </a:rPr>
              <a:t>at</a:t>
            </a:r>
            <a:r>
              <a:rPr sz="1723" spc="41" dirty="0">
                <a:latin typeface="Gadugi"/>
                <a:cs typeface="Gadugi"/>
              </a:rPr>
              <a:t> </a:t>
            </a:r>
            <a:r>
              <a:rPr sz="1723" dirty="0">
                <a:latin typeface="Gadugi"/>
                <a:cs typeface="Gadugi"/>
              </a:rPr>
              <a:t>least</a:t>
            </a:r>
            <a:r>
              <a:rPr sz="1723" spc="45" dirty="0">
                <a:latin typeface="Gadugi"/>
                <a:cs typeface="Gadugi"/>
              </a:rPr>
              <a:t> </a:t>
            </a:r>
            <a:r>
              <a:rPr sz="1723" dirty="0">
                <a:latin typeface="Gadugi"/>
                <a:cs typeface="Gadugi"/>
              </a:rPr>
              <a:t>2</a:t>
            </a:r>
            <a:r>
              <a:rPr sz="1723" spc="23" dirty="0">
                <a:latin typeface="Gadugi"/>
                <a:cs typeface="Gadugi"/>
              </a:rPr>
              <a:t> </a:t>
            </a:r>
            <a:r>
              <a:rPr sz="1723" dirty="0">
                <a:latin typeface="Gadugi"/>
                <a:cs typeface="Gadugi"/>
              </a:rPr>
              <a:t>sources</a:t>
            </a:r>
            <a:r>
              <a:rPr sz="1723" spc="32" dirty="0">
                <a:latin typeface="Gadugi"/>
                <a:cs typeface="Gadugi"/>
              </a:rPr>
              <a:t> </a:t>
            </a:r>
            <a:r>
              <a:rPr sz="1723" dirty="0">
                <a:latin typeface="Gadugi"/>
                <a:cs typeface="Gadugi"/>
              </a:rPr>
              <a:t>from</a:t>
            </a:r>
            <a:r>
              <a:rPr sz="1723" spc="18" dirty="0">
                <a:latin typeface="Gadugi"/>
                <a:cs typeface="Gadugi"/>
              </a:rPr>
              <a:t> </a:t>
            </a:r>
            <a:r>
              <a:rPr sz="1723" dirty="0">
                <a:latin typeface="Gadugi"/>
                <a:cs typeface="Gadugi"/>
              </a:rPr>
              <a:t>the</a:t>
            </a:r>
            <a:r>
              <a:rPr sz="1723" spc="18" dirty="0">
                <a:latin typeface="Gadugi"/>
                <a:cs typeface="Gadugi"/>
              </a:rPr>
              <a:t> </a:t>
            </a:r>
            <a:r>
              <a:rPr sz="1723" dirty="0">
                <a:latin typeface="Gadugi"/>
                <a:cs typeface="Gadugi"/>
              </a:rPr>
              <a:t>online</a:t>
            </a:r>
            <a:r>
              <a:rPr sz="1723" spc="36" dirty="0">
                <a:latin typeface="Gadugi"/>
                <a:cs typeface="Gadugi"/>
              </a:rPr>
              <a:t> </a:t>
            </a:r>
            <a:r>
              <a:rPr sz="1723" dirty="0">
                <a:latin typeface="Gadugi"/>
                <a:cs typeface="Gadugi"/>
              </a:rPr>
              <a:t>reading</a:t>
            </a:r>
            <a:r>
              <a:rPr sz="1723" spc="23" dirty="0">
                <a:latin typeface="Gadugi"/>
                <a:cs typeface="Gadugi"/>
              </a:rPr>
              <a:t> </a:t>
            </a:r>
            <a:r>
              <a:rPr sz="1723" dirty="0">
                <a:latin typeface="Gadugi"/>
                <a:cs typeface="Gadugi"/>
              </a:rPr>
              <a:t>list</a:t>
            </a:r>
            <a:r>
              <a:rPr sz="1723" spc="41" dirty="0">
                <a:latin typeface="Gadugi"/>
                <a:cs typeface="Gadugi"/>
              </a:rPr>
              <a:t> </a:t>
            </a:r>
            <a:r>
              <a:rPr sz="1723" dirty="0">
                <a:latin typeface="Gadugi"/>
                <a:cs typeface="Gadugi"/>
              </a:rPr>
              <a:t>on</a:t>
            </a:r>
            <a:r>
              <a:rPr sz="1723" spc="32" dirty="0">
                <a:latin typeface="Gadugi"/>
                <a:cs typeface="Gadugi"/>
              </a:rPr>
              <a:t> </a:t>
            </a:r>
            <a:r>
              <a:rPr sz="1723" spc="-9" dirty="0">
                <a:latin typeface="Gadugi"/>
                <a:cs typeface="Gadugi"/>
              </a:rPr>
              <a:t>Moodle</a:t>
            </a:r>
            <a:endParaRPr sz="1723" dirty="0">
              <a:latin typeface="Gadugi"/>
              <a:cs typeface="Gadugi"/>
            </a:endParaRPr>
          </a:p>
          <a:p>
            <a:pPr marL="283302" marR="85797" indent="-272362">
              <a:lnSpc>
                <a:spcPct val="79500"/>
              </a:lnSpc>
              <a:spcBef>
                <a:spcPts val="485"/>
              </a:spcBef>
              <a:buFont typeface="Arial"/>
              <a:buChar char="•"/>
              <a:tabLst>
                <a:tab pos="283302" algn="l"/>
              </a:tabLst>
            </a:pPr>
            <a:r>
              <a:rPr sz="1995" b="1" dirty="0">
                <a:latin typeface="Gadugi"/>
                <a:cs typeface="Gadugi"/>
              </a:rPr>
              <a:t>Make</a:t>
            </a:r>
            <a:r>
              <a:rPr sz="1995" b="1" spc="-27" dirty="0">
                <a:latin typeface="Gadugi"/>
                <a:cs typeface="Gadugi"/>
              </a:rPr>
              <a:t> </a:t>
            </a:r>
            <a:r>
              <a:rPr sz="1995" b="1" dirty="0">
                <a:latin typeface="Gadugi"/>
                <a:cs typeface="Gadugi"/>
              </a:rPr>
              <a:t>sure</a:t>
            </a:r>
            <a:r>
              <a:rPr sz="1995" b="1" spc="-63" dirty="0">
                <a:latin typeface="Gadugi"/>
                <a:cs typeface="Gadugi"/>
              </a:rPr>
              <a:t> </a:t>
            </a:r>
            <a:r>
              <a:rPr sz="1995" b="1" dirty="0">
                <a:latin typeface="Gadugi"/>
                <a:cs typeface="Gadugi"/>
              </a:rPr>
              <a:t>to</a:t>
            </a:r>
            <a:r>
              <a:rPr sz="1995" b="1" spc="-50" dirty="0">
                <a:latin typeface="Gadugi"/>
                <a:cs typeface="Gadugi"/>
              </a:rPr>
              <a:t> </a:t>
            </a:r>
            <a:r>
              <a:rPr sz="1995" b="1" dirty="0">
                <a:latin typeface="Gadugi"/>
                <a:cs typeface="Gadugi"/>
              </a:rPr>
              <a:t>built</a:t>
            </a:r>
            <a:r>
              <a:rPr sz="1995" b="1" spc="-27" dirty="0">
                <a:latin typeface="Gadugi"/>
                <a:cs typeface="Gadugi"/>
              </a:rPr>
              <a:t> </a:t>
            </a:r>
            <a:r>
              <a:rPr sz="1995" b="1" dirty="0">
                <a:latin typeface="Gadugi"/>
                <a:cs typeface="Gadugi"/>
              </a:rPr>
              <a:t>in</a:t>
            </a:r>
            <a:r>
              <a:rPr sz="1995" b="1" spc="-32" dirty="0">
                <a:latin typeface="Gadugi"/>
                <a:cs typeface="Gadugi"/>
              </a:rPr>
              <a:t> </a:t>
            </a:r>
            <a:r>
              <a:rPr sz="1995" b="1" dirty="0">
                <a:latin typeface="Gadugi"/>
                <a:cs typeface="Gadugi"/>
              </a:rPr>
              <a:t>this</a:t>
            </a:r>
            <a:r>
              <a:rPr sz="1995" b="1" spc="-45" dirty="0">
                <a:latin typeface="Gadugi"/>
                <a:cs typeface="Gadugi"/>
              </a:rPr>
              <a:t> </a:t>
            </a:r>
            <a:r>
              <a:rPr sz="1995" b="1" dirty="0">
                <a:latin typeface="Gadugi"/>
                <a:cs typeface="Gadugi"/>
              </a:rPr>
              <a:t>habit</a:t>
            </a:r>
            <a:r>
              <a:rPr sz="1995" b="1" spc="-23" dirty="0">
                <a:latin typeface="Gadugi"/>
                <a:cs typeface="Gadugi"/>
              </a:rPr>
              <a:t> </a:t>
            </a:r>
            <a:r>
              <a:rPr sz="1995" b="1" dirty="0">
                <a:latin typeface="Gadugi"/>
                <a:cs typeface="Gadugi"/>
              </a:rPr>
              <a:t>which</a:t>
            </a:r>
            <a:r>
              <a:rPr sz="1995" b="1" spc="-50" dirty="0">
                <a:latin typeface="Gadugi"/>
                <a:cs typeface="Gadugi"/>
              </a:rPr>
              <a:t> </a:t>
            </a:r>
            <a:r>
              <a:rPr sz="1995" b="1" dirty="0">
                <a:latin typeface="Gadugi"/>
                <a:cs typeface="Gadugi"/>
              </a:rPr>
              <a:t>will</a:t>
            </a:r>
            <a:r>
              <a:rPr sz="1995" b="1" spc="-50" dirty="0">
                <a:latin typeface="Gadugi"/>
                <a:cs typeface="Gadugi"/>
              </a:rPr>
              <a:t> </a:t>
            </a:r>
            <a:r>
              <a:rPr sz="1995" b="1" dirty="0">
                <a:latin typeface="Gadugi"/>
                <a:cs typeface="Gadugi"/>
              </a:rPr>
              <a:t>not</a:t>
            </a:r>
            <a:r>
              <a:rPr sz="1995" b="1" spc="-59" dirty="0">
                <a:latin typeface="Gadugi"/>
                <a:cs typeface="Gadugi"/>
              </a:rPr>
              <a:t> </a:t>
            </a:r>
            <a:r>
              <a:rPr sz="1995" b="1" dirty="0">
                <a:latin typeface="Gadugi"/>
                <a:cs typeface="Gadugi"/>
              </a:rPr>
              <a:t>only</a:t>
            </a:r>
            <a:r>
              <a:rPr sz="1995" b="1" spc="-63" dirty="0">
                <a:latin typeface="Gadugi"/>
                <a:cs typeface="Gadugi"/>
              </a:rPr>
              <a:t> </a:t>
            </a:r>
            <a:r>
              <a:rPr sz="1995" b="1" dirty="0">
                <a:latin typeface="Gadugi"/>
                <a:cs typeface="Gadugi"/>
              </a:rPr>
              <a:t>benefit</a:t>
            </a:r>
            <a:r>
              <a:rPr sz="1995" b="1" spc="-41" dirty="0">
                <a:latin typeface="Gadugi"/>
                <a:cs typeface="Gadugi"/>
              </a:rPr>
              <a:t> </a:t>
            </a:r>
            <a:r>
              <a:rPr sz="1995" b="1" dirty="0">
                <a:latin typeface="Gadugi"/>
                <a:cs typeface="Gadugi"/>
              </a:rPr>
              <a:t>your</a:t>
            </a:r>
            <a:r>
              <a:rPr sz="1995" b="1" spc="-41" dirty="0">
                <a:latin typeface="Gadugi"/>
                <a:cs typeface="Gadugi"/>
              </a:rPr>
              <a:t> </a:t>
            </a:r>
            <a:r>
              <a:rPr sz="1995" b="1" spc="-9" dirty="0">
                <a:latin typeface="Gadugi"/>
                <a:cs typeface="Gadugi"/>
              </a:rPr>
              <a:t>attendance </a:t>
            </a:r>
            <a:r>
              <a:rPr sz="1995" b="1" dirty="0">
                <a:latin typeface="Gadugi"/>
                <a:cs typeface="Gadugi"/>
              </a:rPr>
              <a:t>records</a:t>
            </a:r>
            <a:r>
              <a:rPr sz="1995" b="1" spc="-63" dirty="0">
                <a:latin typeface="Gadugi"/>
                <a:cs typeface="Gadugi"/>
              </a:rPr>
              <a:t> </a:t>
            </a:r>
            <a:r>
              <a:rPr sz="1995" b="1" dirty="0">
                <a:latin typeface="Gadugi"/>
                <a:cs typeface="Gadugi"/>
              </a:rPr>
              <a:t>but</a:t>
            </a:r>
            <a:r>
              <a:rPr sz="1995" b="1" spc="-63" dirty="0">
                <a:latin typeface="Gadugi"/>
                <a:cs typeface="Gadugi"/>
              </a:rPr>
              <a:t> </a:t>
            </a:r>
            <a:r>
              <a:rPr sz="1995" b="1" dirty="0">
                <a:latin typeface="Gadugi"/>
                <a:cs typeface="Gadugi"/>
              </a:rPr>
              <a:t>also</a:t>
            </a:r>
            <a:r>
              <a:rPr sz="1995" b="1" spc="-63" dirty="0">
                <a:latin typeface="Gadugi"/>
                <a:cs typeface="Gadugi"/>
              </a:rPr>
              <a:t> </a:t>
            </a:r>
            <a:r>
              <a:rPr sz="1995" b="1" dirty="0">
                <a:latin typeface="Gadugi"/>
                <a:cs typeface="Gadugi"/>
              </a:rPr>
              <a:t>your</a:t>
            </a:r>
            <a:r>
              <a:rPr sz="1995" b="1" spc="-41" dirty="0">
                <a:latin typeface="Gadugi"/>
                <a:cs typeface="Gadugi"/>
              </a:rPr>
              <a:t> </a:t>
            </a:r>
            <a:r>
              <a:rPr sz="1995" b="1" dirty="0">
                <a:latin typeface="Gadugi"/>
                <a:cs typeface="Gadugi"/>
              </a:rPr>
              <a:t>knowledge,</a:t>
            </a:r>
            <a:r>
              <a:rPr sz="1995" b="1" spc="-63" dirty="0">
                <a:latin typeface="Gadugi"/>
                <a:cs typeface="Gadugi"/>
              </a:rPr>
              <a:t> </a:t>
            </a:r>
            <a:r>
              <a:rPr sz="1995" b="1" dirty="0">
                <a:latin typeface="Gadugi"/>
                <a:cs typeface="Gadugi"/>
              </a:rPr>
              <a:t>skills</a:t>
            </a:r>
            <a:r>
              <a:rPr sz="1995" b="1" spc="-63" dirty="0">
                <a:latin typeface="Gadugi"/>
                <a:cs typeface="Gadugi"/>
              </a:rPr>
              <a:t> </a:t>
            </a:r>
            <a:r>
              <a:rPr sz="1995" b="1" dirty="0">
                <a:latin typeface="Gadugi"/>
                <a:cs typeface="Gadugi"/>
              </a:rPr>
              <a:t>and</a:t>
            </a:r>
            <a:r>
              <a:rPr sz="1995" b="1" spc="-45" dirty="0">
                <a:latin typeface="Gadugi"/>
                <a:cs typeface="Gadugi"/>
              </a:rPr>
              <a:t> </a:t>
            </a:r>
            <a:r>
              <a:rPr sz="1995" b="1" dirty="0">
                <a:latin typeface="Gadugi"/>
                <a:cs typeface="Gadugi"/>
              </a:rPr>
              <a:t>understanding</a:t>
            </a:r>
            <a:r>
              <a:rPr sz="1995" b="1" spc="-77" dirty="0">
                <a:latin typeface="Gadugi"/>
                <a:cs typeface="Gadugi"/>
              </a:rPr>
              <a:t> </a:t>
            </a:r>
            <a:r>
              <a:rPr sz="1995" b="1" dirty="0">
                <a:latin typeface="Gadugi"/>
                <a:cs typeface="Gadugi"/>
              </a:rPr>
              <a:t>of</a:t>
            </a:r>
            <a:r>
              <a:rPr sz="1995" b="1" spc="-68" dirty="0">
                <a:latin typeface="Gadugi"/>
                <a:cs typeface="Gadugi"/>
              </a:rPr>
              <a:t> </a:t>
            </a:r>
            <a:r>
              <a:rPr sz="1995" b="1" dirty="0">
                <a:latin typeface="Gadugi"/>
                <a:cs typeface="Gadugi"/>
              </a:rPr>
              <a:t>your</a:t>
            </a:r>
            <a:r>
              <a:rPr sz="1995" b="1" spc="-59" dirty="0">
                <a:latin typeface="Gadugi"/>
                <a:cs typeface="Gadugi"/>
              </a:rPr>
              <a:t> </a:t>
            </a:r>
            <a:r>
              <a:rPr sz="1995" b="1" spc="-9" dirty="0">
                <a:latin typeface="Gadugi"/>
                <a:cs typeface="Gadugi"/>
              </a:rPr>
              <a:t>subjects</a:t>
            </a:r>
            <a:endParaRPr sz="1995" dirty="0">
              <a:latin typeface="Gadugi"/>
              <a:cs typeface="Gadug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364917" y="1641372"/>
            <a:ext cx="10027959" cy="3760779"/>
          </a:xfrm>
          <a:prstGeom prst="rect">
            <a:avLst/>
          </a:prstGeom>
        </p:spPr>
        <p:txBody>
          <a:bodyPr vert="horz" wrap="square" lIns="0" tIns="68522" rIns="0" bIns="0" rtlCol="0">
            <a:spAutoFit/>
          </a:bodyPr>
          <a:lstStyle/>
          <a:p>
            <a:pPr marL="283302" indent="-271786">
              <a:spcBef>
                <a:spcPts val="540"/>
              </a:spcBef>
              <a:buFont typeface="Arial"/>
              <a:buChar char="•"/>
              <a:tabLst>
                <a:tab pos="283302" algn="l"/>
              </a:tabLst>
            </a:pPr>
            <a:r>
              <a:rPr sz="2200" dirty="0">
                <a:latin typeface="Arial" panose="020B0604020202020204" pitchFamily="34" charset="0"/>
                <a:cs typeface="Arial" panose="020B0604020202020204" pitchFamily="34" charset="0"/>
              </a:rPr>
              <a:t>Make</a:t>
            </a:r>
            <a:r>
              <a:rPr sz="2200" spc="23"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sure</a:t>
            </a:r>
            <a:r>
              <a:rPr sz="2200" spc="27"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that</a:t>
            </a:r>
            <a:r>
              <a:rPr sz="2200" spc="50" dirty="0">
                <a:latin typeface="Arial" panose="020B0604020202020204" pitchFamily="34" charset="0"/>
                <a:cs typeface="Arial" panose="020B0604020202020204" pitchFamily="34" charset="0"/>
              </a:rPr>
              <a:t> </a:t>
            </a:r>
            <a:r>
              <a:rPr sz="2200" u="sng" dirty="0">
                <a:uFill>
                  <a:solidFill>
                    <a:srgbClr val="000000"/>
                  </a:solidFill>
                </a:uFill>
                <a:latin typeface="Arial" panose="020B0604020202020204" pitchFamily="34" charset="0"/>
                <a:cs typeface="Arial" panose="020B0604020202020204" pitchFamily="34" charset="0"/>
              </a:rPr>
              <a:t>all</a:t>
            </a:r>
            <a:r>
              <a:rPr sz="2200" u="sng" spc="27" dirty="0">
                <a:uFill>
                  <a:solidFill>
                    <a:srgbClr val="000000"/>
                  </a:solidFill>
                </a:uFill>
                <a:latin typeface="Arial" panose="020B0604020202020204" pitchFamily="34" charset="0"/>
                <a:cs typeface="Arial" panose="020B0604020202020204" pitchFamily="34" charset="0"/>
              </a:rPr>
              <a:t> </a:t>
            </a:r>
            <a:r>
              <a:rPr sz="2200" u="sng" dirty="0">
                <a:uFill>
                  <a:solidFill>
                    <a:srgbClr val="000000"/>
                  </a:solidFill>
                </a:uFill>
                <a:latin typeface="Arial" panose="020B0604020202020204" pitchFamily="34" charset="0"/>
                <a:cs typeface="Arial" panose="020B0604020202020204" pitchFamily="34" charset="0"/>
              </a:rPr>
              <a:t>sections</a:t>
            </a:r>
            <a:r>
              <a:rPr sz="2200" u="sng" spc="63" dirty="0">
                <a:uFill>
                  <a:solidFill>
                    <a:srgbClr val="000000"/>
                  </a:solidFill>
                </a:uFill>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of</a:t>
            </a:r>
            <a:r>
              <a:rPr sz="2200" spc="41"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your</a:t>
            </a:r>
            <a:r>
              <a:rPr sz="2200" spc="54"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work/assignments</a:t>
            </a:r>
            <a:r>
              <a:rPr sz="2200" spc="23"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for</a:t>
            </a:r>
            <a:r>
              <a:rPr sz="2200" spc="32"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all</a:t>
            </a:r>
            <a:r>
              <a:rPr sz="2200" spc="4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modules</a:t>
            </a:r>
            <a:r>
              <a:rPr sz="2200" spc="41"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are</a:t>
            </a:r>
            <a:r>
              <a:rPr sz="2200" spc="41" dirty="0">
                <a:latin typeface="Arial" panose="020B0604020202020204" pitchFamily="34" charset="0"/>
                <a:cs typeface="Arial" panose="020B0604020202020204" pitchFamily="34" charset="0"/>
              </a:rPr>
              <a:t> </a:t>
            </a:r>
            <a:r>
              <a:rPr sz="2200" spc="-9" dirty="0">
                <a:latin typeface="Arial" panose="020B0604020202020204" pitchFamily="34" charset="0"/>
                <a:cs typeface="Arial" panose="020B0604020202020204" pitchFamily="34" charset="0"/>
              </a:rPr>
              <a:t>original!</a:t>
            </a:r>
            <a:endParaRPr sz="2200" dirty="0">
              <a:latin typeface="Arial" panose="020B0604020202020204" pitchFamily="34" charset="0"/>
              <a:cs typeface="Arial" panose="020B0604020202020204" pitchFamily="34" charset="0"/>
            </a:endParaRPr>
          </a:p>
          <a:p>
            <a:pPr marL="283302" indent="-271786">
              <a:spcBef>
                <a:spcPts val="458"/>
              </a:spcBef>
              <a:buFont typeface="Arial"/>
              <a:buChar char="•"/>
              <a:tabLst>
                <a:tab pos="283302" algn="l"/>
              </a:tabLst>
            </a:pPr>
            <a:r>
              <a:rPr sz="2200" dirty="0">
                <a:latin typeface="Arial" panose="020B0604020202020204" pitchFamily="34" charset="0"/>
                <a:cs typeface="Arial" panose="020B0604020202020204" pitchFamily="34" charset="0"/>
              </a:rPr>
              <a:t>Avoid</a:t>
            </a:r>
            <a:r>
              <a:rPr sz="2200" spc="32"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engaging</a:t>
            </a:r>
            <a:r>
              <a:rPr sz="2200" spc="54"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in</a:t>
            </a:r>
            <a:r>
              <a:rPr sz="2200" spc="41"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practices</a:t>
            </a:r>
            <a:r>
              <a:rPr sz="2200" spc="27"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of</a:t>
            </a:r>
            <a:r>
              <a:rPr sz="2200" spc="27"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plagiarism</a:t>
            </a:r>
            <a:r>
              <a:rPr sz="2200" spc="5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(copying</a:t>
            </a:r>
            <a:r>
              <a:rPr sz="2200" spc="18"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text</a:t>
            </a:r>
            <a:r>
              <a:rPr lang="en-GB" sz="2200" dirty="0">
                <a:latin typeface="Arial" panose="020B0604020202020204" pitchFamily="34" charset="0"/>
                <a:cs typeface="Arial" panose="020B0604020202020204" pitchFamily="34" charset="0"/>
              </a:rPr>
              <a:t> from the internet</a:t>
            </a:r>
            <a:r>
              <a:rPr sz="2200" dirty="0">
                <a:latin typeface="Arial" panose="020B0604020202020204" pitchFamily="34" charset="0"/>
                <a:cs typeface="Arial" panose="020B0604020202020204" pitchFamily="34" charset="0"/>
              </a:rPr>
              <a:t>,</a:t>
            </a:r>
            <a:r>
              <a:rPr lang="en-GB" sz="2200" dirty="0">
                <a:latin typeface="Arial" panose="020B0604020202020204" pitchFamily="34" charset="0"/>
                <a:cs typeface="Arial" panose="020B0604020202020204" pitchFamily="34" charset="0"/>
              </a:rPr>
              <a:t>…</a:t>
            </a:r>
            <a:r>
              <a:rPr sz="2200" spc="-9" dirty="0">
                <a:latin typeface="Arial" panose="020B0604020202020204" pitchFamily="34" charset="0"/>
                <a:cs typeface="Arial" panose="020B0604020202020204" pitchFamily="34" charset="0"/>
              </a:rPr>
              <a:t>)</a:t>
            </a:r>
            <a:r>
              <a:rPr lang="en-GB" sz="2200" spc="-9" dirty="0">
                <a:latin typeface="Arial" panose="020B0604020202020204" pitchFamily="34" charset="0"/>
                <a:cs typeface="Arial" panose="020B0604020202020204" pitchFamily="34" charset="0"/>
              </a:rPr>
              <a:t>!</a:t>
            </a:r>
            <a:endParaRPr sz="2200" dirty="0">
              <a:latin typeface="Arial" panose="020B0604020202020204" pitchFamily="34" charset="0"/>
              <a:cs typeface="Arial" panose="020B0604020202020204" pitchFamily="34" charset="0"/>
            </a:endParaRPr>
          </a:p>
          <a:p>
            <a:pPr marL="283302" indent="-271786">
              <a:spcBef>
                <a:spcPts val="444"/>
              </a:spcBef>
              <a:buFont typeface="Arial"/>
              <a:buChar char="•"/>
              <a:tabLst>
                <a:tab pos="283302" algn="l"/>
              </a:tabLst>
            </a:pPr>
            <a:r>
              <a:rPr sz="2200" dirty="0">
                <a:latin typeface="Arial" panose="020B0604020202020204" pitchFamily="34" charset="0"/>
                <a:cs typeface="Arial" panose="020B0604020202020204" pitchFamily="34" charset="0"/>
              </a:rPr>
              <a:t>Avoid</a:t>
            </a:r>
            <a:r>
              <a:rPr sz="2200" spc="27"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buying</a:t>
            </a:r>
            <a:r>
              <a:rPr sz="2200" spc="9" dirty="0">
                <a:latin typeface="Arial" panose="020B0604020202020204" pitchFamily="34" charset="0"/>
                <a:cs typeface="Arial" panose="020B0604020202020204" pitchFamily="34" charset="0"/>
              </a:rPr>
              <a:t> </a:t>
            </a:r>
            <a:r>
              <a:rPr sz="2200" spc="-9" dirty="0">
                <a:latin typeface="Arial" panose="020B0604020202020204" pitchFamily="34" charset="0"/>
                <a:cs typeface="Arial" panose="020B0604020202020204" pitchFamily="34" charset="0"/>
              </a:rPr>
              <a:t>assessments!</a:t>
            </a:r>
            <a:endParaRPr sz="2200" dirty="0">
              <a:latin typeface="Arial" panose="020B0604020202020204" pitchFamily="34" charset="0"/>
              <a:cs typeface="Arial" panose="020B0604020202020204" pitchFamily="34" charset="0"/>
            </a:endParaRPr>
          </a:p>
          <a:p>
            <a:pPr marL="283302" indent="-271786">
              <a:spcBef>
                <a:spcPts val="458"/>
              </a:spcBef>
              <a:buFont typeface="Arial"/>
              <a:buChar char="•"/>
              <a:tabLst>
                <a:tab pos="283302" algn="l"/>
              </a:tabLst>
            </a:pPr>
            <a:r>
              <a:rPr sz="2200" dirty="0">
                <a:latin typeface="Arial" panose="020B0604020202020204" pitchFamily="34" charset="0"/>
                <a:cs typeface="Arial" panose="020B0604020202020204" pitchFamily="34" charset="0"/>
              </a:rPr>
              <a:t>Do</a:t>
            </a:r>
            <a:r>
              <a:rPr sz="2200" spc="36"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not</a:t>
            </a:r>
            <a:r>
              <a:rPr sz="2200" spc="73"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collude</a:t>
            </a:r>
            <a:r>
              <a:rPr sz="2200" spc="63"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with</a:t>
            </a:r>
            <a:r>
              <a:rPr sz="2200" spc="41"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classmates/university</a:t>
            </a:r>
            <a:r>
              <a:rPr sz="2200" spc="82" dirty="0">
                <a:latin typeface="Arial" panose="020B0604020202020204" pitchFamily="34" charset="0"/>
                <a:cs typeface="Arial" panose="020B0604020202020204" pitchFamily="34" charset="0"/>
              </a:rPr>
              <a:t> </a:t>
            </a:r>
            <a:r>
              <a:rPr sz="2200" spc="-9" dirty="0">
                <a:latin typeface="Arial" panose="020B0604020202020204" pitchFamily="34" charset="0"/>
                <a:cs typeface="Arial" panose="020B0604020202020204" pitchFamily="34" charset="0"/>
              </a:rPr>
              <a:t>students!</a:t>
            </a:r>
            <a:endParaRPr lang="en-GB" sz="2200" spc="-9" dirty="0">
              <a:latin typeface="Arial" panose="020B0604020202020204" pitchFamily="34" charset="0"/>
              <a:cs typeface="Arial" panose="020B0604020202020204" pitchFamily="34" charset="0"/>
            </a:endParaRPr>
          </a:p>
          <a:p>
            <a:pPr marL="283302" indent="-271786">
              <a:spcBef>
                <a:spcPts val="458"/>
              </a:spcBef>
              <a:buFont typeface="Arial"/>
              <a:buChar char="•"/>
              <a:tabLst>
                <a:tab pos="283302" algn="l"/>
              </a:tabLst>
            </a:pPr>
            <a:r>
              <a:rPr lang="en-GB" sz="2200" spc="-9" dirty="0">
                <a:latin typeface="Arial" panose="020B0604020202020204" pitchFamily="34" charset="0"/>
                <a:cs typeface="Arial" panose="020B0604020202020204" pitchFamily="34" charset="0"/>
              </a:rPr>
              <a:t>Acknowledge the use of a generative AI tool in your assignment, when used!</a:t>
            </a:r>
          </a:p>
          <a:p>
            <a:pPr marL="283302" indent="-271786">
              <a:spcBef>
                <a:spcPts val="458"/>
              </a:spcBef>
              <a:buFont typeface="Arial"/>
              <a:buChar char="•"/>
              <a:tabLst>
                <a:tab pos="283302" algn="l"/>
              </a:tabLst>
            </a:pPr>
            <a:r>
              <a:rPr lang="en-GB" sz="2200" dirty="0">
                <a:latin typeface="Arial" panose="020B0604020202020204" pitchFamily="34" charset="0"/>
                <a:cs typeface="Arial" panose="020B0604020202020204" pitchFamily="34" charset="0"/>
              </a:rPr>
              <a:t>Do not use bogus references or fabricate references on your reference list!</a:t>
            </a:r>
          </a:p>
          <a:p>
            <a:pPr marL="1962388" marR="4607" indent="-1901927">
              <a:lnSpc>
                <a:spcPct val="101600"/>
              </a:lnSpc>
            </a:pPr>
            <a:endParaRPr lang="en-GB" sz="2200" b="1" dirty="0">
              <a:latin typeface="Arial" panose="020B0604020202020204" pitchFamily="34" charset="0"/>
              <a:cs typeface="Arial" panose="020B0604020202020204" pitchFamily="34" charset="0"/>
            </a:endParaRPr>
          </a:p>
          <a:p>
            <a:pPr marL="1962388" marR="4607" indent="-1901927">
              <a:lnSpc>
                <a:spcPct val="101600"/>
              </a:lnSpc>
            </a:pPr>
            <a:r>
              <a:rPr sz="2200" b="1" dirty="0">
                <a:latin typeface="Arial" panose="020B0604020202020204" pitchFamily="34" charset="0"/>
                <a:cs typeface="Arial" panose="020B0604020202020204" pitchFamily="34" charset="0"/>
              </a:rPr>
              <a:t>Build</a:t>
            </a:r>
            <a:r>
              <a:rPr sz="2200" b="1" spc="50"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your</a:t>
            </a:r>
            <a:r>
              <a:rPr sz="2200" b="1" spc="36"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own</a:t>
            </a:r>
            <a:r>
              <a:rPr sz="2200" b="1" spc="41"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academic</a:t>
            </a:r>
            <a:r>
              <a:rPr sz="2200" b="1" spc="14"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writing</a:t>
            </a:r>
            <a:r>
              <a:rPr sz="2200" b="1" spc="-5"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practices</a:t>
            </a:r>
            <a:r>
              <a:rPr sz="2200" b="1" spc="14"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and</a:t>
            </a:r>
            <a:r>
              <a:rPr sz="2200" b="1" spc="32"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skills</a:t>
            </a:r>
            <a:r>
              <a:rPr sz="2200" b="1" spc="9"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so</a:t>
            </a:r>
            <a:r>
              <a:rPr sz="2200" b="1" spc="45"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you</a:t>
            </a:r>
            <a:r>
              <a:rPr sz="2200" b="1" spc="45"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can</a:t>
            </a:r>
            <a:r>
              <a:rPr sz="2200" b="1" spc="18"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really</a:t>
            </a:r>
            <a:r>
              <a:rPr sz="2200" b="1" spc="59"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be</a:t>
            </a:r>
            <a:endParaRPr lang="en-GB" sz="2200" b="1" spc="32" dirty="0">
              <a:latin typeface="Arial" panose="020B0604020202020204" pitchFamily="34" charset="0"/>
              <a:cs typeface="Arial" panose="020B0604020202020204" pitchFamily="34" charset="0"/>
            </a:endParaRPr>
          </a:p>
          <a:p>
            <a:pPr marL="1962388" marR="4607" indent="-1901927">
              <a:lnSpc>
                <a:spcPct val="101600"/>
              </a:lnSpc>
            </a:pPr>
            <a:r>
              <a:rPr sz="2200" b="1" dirty="0">
                <a:latin typeface="Arial" panose="020B0604020202020204" pitchFamily="34" charset="0"/>
                <a:cs typeface="Arial" panose="020B0604020202020204" pitchFamily="34" charset="0"/>
              </a:rPr>
              <a:t>proud</a:t>
            </a:r>
            <a:r>
              <a:rPr sz="2200" b="1" spc="50"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of</a:t>
            </a:r>
            <a:r>
              <a:rPr sz="2200" b="1" spc="45" dirty="0">
                <a:latin typeface="Arial" panose="020B0604020202020204" pitchFamily="34" charset="0"/>
                <a:cs typeface="Arial" panose="020B0604020202020204" pitchFamily="34" charset="0"/>
              </a:rPr>
              <a:t> </a:t>
            </a:r>
            <a:r>
              <a:rPr sz="2200" b="1" spc="-9" dirty="0">
                <a:latin typeface="Arial" panose="020B0604020202020204" pitchFamily="34" charset="0"/>
                <a:cs typeface="Arial" panose="020B0604020202020204" pitchFamily="34" charset="0"/>
              </a:rPr>
              <a:t>yourself </a:t>
            </a:r>
            <a:r>
              <a:rPr sz="2200" b="1" dirty="0">
                <a:latin typeface="Arial" panose="020B0604020202020204" pitchFamily="34" charset="0"/>
                <a:cs typeface="Arial" panose="020B0604020202020204" pitchFamily="34" charset="0"/>
              </a:rPr>
              <a:t>and</a:t>
            </a:r>
            <a:r>
              <a:rPr sz="2200" b="1" spc="41"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your</a:t>
            </a:r>
            <a:r>
              <a:rPr sz="2200" b="1" spc="32"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achievements</a:t>
            </a:r>
            <a:r>
              <a:rPr sz="2200" b="1" spc="-14"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at</a:t>
            </a:r>
            <a:r>
              <a:rPr sz="2200" b="1" spc="45"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current</a:t>
            </a:r>
            <a:r>
              <a:rPr sz="2200" b="1" spc="23"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and</a:t>
            </a:r>
            <a:r>
              <a:rPr sz="2200" b="1" spc="27"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for</a:t>
            </a:r>
            <a:r>
              <a:rPr sz="2200" b="1" spc="50" dirty="0">
                <a:latin typeface="Arial" panose="020B0604020202020204" pitchFamily="34" charset="0"/>
                <a:cs typeface="Arial" panose="020B0604020202020204" pitchFamily="34" charset="0"/>
              </a:rPr>
              <a:t> </a:t>
            </a:r>
            <a:r>
              <a:rPr sz="2200" b="1" dirty="0">
                <a:latin typeface="Arial" panose="020B0604020202020204" pitchFamily="34" charset="0"/>
                <a:cs typeface="Arial" panose="020B0604020202020204" pitchFamily="34" charset="0"/>
              </a:rPr>
              <a:t>your</a:t>
            </a:r>
            <a:r>
              <a:rPr sz="2200" b="1" spc="27" dirty="0">
                <a:latin typeface="Arial" panose="020B0604020202020204" pitchFamily="34" charset="0"/>
                <a:cs typeface="Arial" panose="020B0604020202020204" pitchFamily="34" charset="0"/>
              </a:rPr>
              <a:t> </a:t>
            </a:r>
            <a:r>
              <a:rPr sz="2200" b="1" spc="-9" dirty="0">
                <a:latin typeface="Arial" panose="020B0604020202020204" pitchFamily="34" charset="0"/>
                <a:cs typeface="Arial" panose="020B0604020202020204" pitchFamily="34" charset="0"/>
              </a:rPr>
              <a:t>future!</a:t>
            </a:r>
            <a:endParaRPr sz="2200" dirty="0">
              <a:latin typeface="Arial" panose="020B0604020202020204" pitchFamily="34" charset="0"/>
              <a:cs typeface="Arial" panose="020B0604020202020204" pitchFamily="34" charset="0"/>
            </a:endParaRPr>
          </a:p>
        </p:txBody>
      </p:sp>
      <p:sp>
        <p:nvSpPr>
          <p:cNvPr id="3" name="object 3"/>
          <p:cNvSpPr txBox="1">
            <a:spLocks noGrp="1"/>
          </p:cNvSpPr>
          <p:nvPr>
            <p:ph type="title"/>
          </p:nvPr>
        </p:nvSpPr>
        <p:spPr>
          <a:xfrm>
            <a:off x="444389" y="184430"/>
            <a:ext cx="11481847" cy="1268435"/>
          </a:xfrm>
          <a:prstGeom prst="rect">
            <a:avLst/>
          </a:prstGeom>
        </p:spPr>
        <p:txBody>
          <a:bodyPr vert="horz" wrap="square" lIns="0" tIns="411364" rIns="0" bIns="0" rtlCol="0" anchor="ctr">
            <a:spAutoFit/>
          </a:bodyPr>
          <a:lstStyle/>
          <a:p>
            <a:pPr marL="2197321" marR="1873136" indent="368524">
              <a:lnSpc>
                <a:spcPct val="101299"/>
              </a:lnSpc>
              <a:spcBef>
                <a:spcPts val="73"/>
              </a:spcBef>
            </a:pPr>
            <a:r>
              <a:rPr sz="2675" i="1" dirty="0">
                <a:latin typeface="Calibri"/>
                <a:cs typeface="Calibri"/>
              </a:rPr>
              <a:t>Academic</a:t>
            </a:r>
            <a:r>
              <a:rPr sz="2675" i="1" spc="27" dirty="0">
                <a:latin typeface="Calibri"/>
                <a:cs typeface="Calibri"/>
              </a:rPr>
              <a:t> </a:t>
            </a:r>
            <a:r>
              <a:rPr sz="2675" i="1" spc="-9" dirty="0">
                <a:latin typeface="Calibri"/>
                <a:cs typeface="Calibri"/>
              </a:rPr>
              <a:t>Integrity </a:t>
            </a:r>
            <a:r>
              <a:rPr sz="2675" i="1" dirty="0">
                <a:latin typeface="Calibri"/>
                <a:cs typeface="Calibri"/>
              </a:rPr>
              <a:t>ORIGINALITY</a:t>
            </a:r>
            <a:r>
              <a:rPr sz="2675" i="1" spc="50" dirty="0">
                <a:latin typeface="Calibri"/>
                <a:cs typeface="Calibri"/>
              </a:rPr>
              <a:t> </a:t>
            </a:r>
            <a:r>
              <a:rPr sz="2675" i="1" dirty="0">
                <a:latin typeface="Calibri"/>
                <a:cs typeface="Calibri"/>
              </a:rPr>
              <a:t>OF</a:t>
            </a:r>
            <a:r>
              <a:rPr sz="2675" i="1" spc="-5" dirty="0">
                <a:latin typeface="Calibri"/>
                <a:cs typeface="Calibri"/>
              </a:rPr>
              <a:t> </a:t>
            </a:r>
            <a:r>
              <a:rPr sz="2675" i="1" spc="-9" dirty="0">
                <a:latin typeface="Calibri"/>
                <a:cs typeface="Calibri"/>
              </a:rPr>
              <a:t>WORK!</a:t>
            </a:r>
            <a:endParaRPr sz="2675" dirty="0">
              <a:latin typeface="Calibri"/>
              <a:cs typeface="Calibri"/>
            </a:endParaRPr>
          </a:p>
          <a:p>
            <a:pPr marL="1210945">
              <a:lnSpc>
                <a:spcPct val="100000"/>
              </a:lnSpc>
              <a:spcBef>
                <a:spcPts val="240"/>
              </a:spcBef>
            </a:pPr>
            <a:r>
              <a:rPr sz="2675" spc="86" dirty="0">
                <a:solidFill>
                  <a:srgbClr val="FF0000"/>
                </a:solidFill>
                <a:latin typeface="Segoe UI Symbol"/>
                <a:cs typeface="Segoe UI Symbol"/>
              </a:rPr>
              <a:t>The</a:t>
            </a:r>
            <a:r>
              <a:rPr sz="2675" spc="-5" dirty="0">
                <a:solidFill>
                  <a:srgbClr val="FF0000"/>
                </a:solidFill>
                <a:latin typeface="Segoe UI Symbol"/>
                <a:cs typeface="Segoe UI Symbol"/>
              </a:rPr>
              <a:t> </a:t>
            </a:r>
            <a:r>
              <a:rPr sz="2675" spc="118" dirty="0">
                <a:solidFill>
                  <a:srgbClr val="FF0000"/>
                </a:solidFill>
                <a:latin typeface="Segoe UI Symbol"/>
                <a:cs typeface="Segoe UI Symbol"/>
              </a:rPr>
              <a:t>university</a:t>
            </a:r>
            <a:r>
              <a:rPr sz="2675" spc="41" dirty="0">
                <a:solidFill>
                  <a:srgbClr val="FF0000"/>
                </a:solidFill>
                <a:latin typeface="Segoe UI Symbol"/>
                <a:cs typeface="Segoe UI Symbol"/>
              </a:rPr>
              <a:t> </a:t>
            </a:r>
            <a:r>
              <a:rPr sz="2675" spc="95" dirty="0">
                <a:solidFill>
                  <a:srgbClr val="FF0000"/>
                </a:solidFill>
                <a:latin typeface="Segoe UI Symbol"/>
                <a:cs typeface="Segoe UI Symbol"/>
              </a:rPr>
              <a:t>treats</a:t>
            </a:r>
            <a:r>
              <a:rPr sz="2675" spc="5" dirty="0">
                <a:solidFill>
                  <a:srgbClr val="FF0000"/>
                </a:solidFill>
                <a:latin typeface="Segoe UI Symbol"/>
                <a:cs typeface="Segoe UI Symbol"/>
              </a:rPr>
              <a:t> </a:t>
            </a:r>
            <a:r>
              <a:rPr sz="2675" spc="103" dirty="0">
                <a:solidFill>
                  <a:srgbClr val="FF0000"/>
                </a:solidFill>
                <a:latin typeface="Segoe UI Symbol"/>
                <a:cs typeface="Segoe UI Symbol"/>
              </a:rPr>
              <a:t>this</a:t>
            </a:r>
            <a:r>
              <a:rPr sz="2675" spc="36" dirty="0">
                <a:solidFill>
                  <a:srgbClr val="FF0000"/>
                </a:solidFill>
                <a:latin typeface="Segoe UI Symbol"/>
                <a:cs typeface="Segoe UI Symbol"/>
              </a:rPr>
              <a:t> </a:t>
            </a:r>
            <a:r>
              <a:rPr sz="2675" spc="127" dirty="0">
                <a:solidFill>
                  <a:srgbClr val="FF0000"/>
                </a:solidFill>
                <a:latin typeface="Segoe UI Symbol"/>
                <a:cs typeface="Segoe UI Symbol"/>
              </a:rPr>
              <a:t>very</a:t>
            </a:r>
            <a:r>
              <a:rPr sz="2675" spc="41" dirty="0">
                <a:solidFill>
                  <a:srgbClr val="FF0000"/>
                </a:solidFill>
                <a:latin typeface="Segoe UI Symbol"/>
                <a:cs typeface="Segoe UI Symbol"/>
              </a:rPr>
              <a:t> </a:t>
            </a:r>
            <a:r>
              <a:rPr sz="2675" spc="82" dirty="0">
                <a:solidFill>
                  <a:srgbClr val="FF0000"/>
                </a:solidFill>
                <a:latin typeface="Segoe UI Symbol"/>
                <a:cs typeface="Segoe UI Symbol"/>
              </a:rPr>
              <a:t>seriously</a:t>
            </a:r>
            <a:endParaRPr sz="2675" dirty="0">
              <a:latin typeface="Segoe UI Symbol"/>
              <a:cs typeface="Segoe UI Symbol"/>
            </a:endParaRPr>
          </a:p>
        </p:txBody>
      </p:sp>
      <p:pic>
        <p:nvPicPr>
          <p:cNvPr id="4" name="object 4"/>
          <p:cNvPicPr/>
          <p:nvPr/>
        </p:nvPicPr>
        <p:blipFill>
          <a:blip r:embed="rId3" cstate="print"/>
          <a:stretch>
            <a:fillRect/>
          </a:stretch>
        </p:blipFill>
        <p:spPr>
          <a:xfrm>
            <a:off x="351934" y="-2765"/>
            <a:ext cx="1727455" cy="1521543"/>
          </a:xfrm>
          <a:prstGeom prst="rect">
            <a:avLst/>
          </a:prstGeom>
        </p:spPr>
      </p:pic>
      <p:grpSp>
        <p:nvGrpSpPr>
          <p:cNvPr id="5" name="object 5"/>
          <p:cNvGrpSpPr/>
          <p:nvPr/>
        </p:nvGrpSpPr>
        <p:grpSpPr>
          <a:xfrm>
            <a:off x="9808578" y="184430"/>
            <a:ext cx="2031488" cy="1723425"/>
            <a:chOff x="8399526" y="893825"/>
            <a:chExt cx="2240280" cy="1900555"/>
          </a:xfrm>
        </p:grpSpPr>
        <p:sp>
          <p:nvSpPr>
            <p:cNvPr id="6" name="object 6"/>
            <p:cNvSpPr/>
            <p:nvPr/>
          </p:nvSpPr>
          <p:spPr>
            <a:xfrm>
              <a:off x="8420100" y="914399"/>
              <a:ext cx="2199640" cy="1859280"/>
            </a:xfrm>
            <a:custGeom>
              <a:avLst/>
              <a:gdLst/>
              <a:ahLst/>
              <a:cxnLst/>
              <a:rect l="l" t="t" r="r" b="b"/>
              <a:pathLst>
                <a:path w="2199640" h="1859280">
                  <a:moveTo>
                    <a:pt x="1775460" y="1859280"/>
                  </a:moveTo>
                  <a:lnTo>
                    <a:pt x="0" y="1266444"/>
                  </a:lnTo>
                  <a:lnTo>
                    <a:pt x="423671" y="0"/>
                  </a:lnTo>
                  <a:lnTo>
                    <a:pt x="2199132" y="592836"/>
                  </a:lnTo>
                  <a:lnTo>
                    <a:pt x="1775460" y="1859280"/>
                  </a:lnTo>
                  <a:close/>
                </a:path>
              </a:pathLst>
            </a:custGeom>
            <a:solidFill>
              <a:srgbClr val="FFFF00"/>
            </a:solidFill>
          </p:spPr>
          <p:txBody>
            <a:bodyPr wrap="square" lIns="0" tIns="0" rIns="0" bIns="0" rtlCol="0"/>
            <a:lstStyle/>
            <a:p>
              <a:endParaRPr sz="1632"/>
            </a:p>
          </p:txBody>
        </p:sp>
        <p:sp>
          <p:nvSpPr>
            <p:cNvPr id="7" name="object 7"/>
            <p:cNvSpPr/>
            <p:nvPr/>
          </p:nvSpPr>
          <p:spPr>
            <a:xfrm>
              <a:off x="8420100" y="914399"/>
              <a:ext cx="2199640" cy="1859280"/>
            </a:xfrm>
            <a:custGeom>
              <a:avLst/>
              <a:gdLst/>
              <a:ahLst/>
              <a:cxnLst/>
              <a:rect l="l" t="t" r="r" b="b"/>
              <a:pathLst>
                <a:path w="2199640" h="1859280">
                  <a:moveTo>
                    <a:pt x="423671" y="0"/>
                  </a:moveTo>
                  <a:lnTo>
                    <a:pt x="2199132" y="592836"/>
                  </a:lnTo>
                  <a:lnTo>
                    <a:pt x="1775460" y="1859280"/>
                  </a:lnTo>
                  <a:lnTo>
                    <a:pt x="0" y="1266444"/>
                  </a:lnTo>
                  <a:lnTo>
                    <a:pt x="423671" y="0"/>
                  </a:lnTo>
                  <a:close/>
                </a:path>
              </a:pathLst>
            </a:custGeom>
            <a:ln w="41148">
              <a:solidFill>
                <a:srgbClr val="000000"/>
              </a:solidFill>
            </a:ln>
          </p:spPr>
          <p:txBody>
            <a:bodyPr wrap="square" lIns="0" tIns="0" rIns="0" bIns="0" rtlCol="0"/>
            <a:lstStyle/>
            <a:p>
              <a:endParaRPr sz="1632"/>
            </a:p>
          </p:txBody>
        </p:sp>
        <p:pic>
          <p:nvPicPr>
            <p:cNvPr id="8" name="object 8"/>
            <p:cNvPicPr/>
            <p:nvPr/>
          </p:nvPicPr>
          <p:blipFill>
            <a:blip r:embed="rId4" cstate="print"/>
            <a:stretch>
              <a:fillRect/>
            </a:stretch>
          </p:blipFill>
          <p:spPr>
            <a:xfrm>
              <a:off x="8801100" y="1179575"/>
              <a:ext cx="1490471" cy="1069848"/>
            </a:xfrm>
            <a:prstGeom prst="rect">
              <a:avLst/>
            </a:prstGeom>
          </p:spPr>
        </p:pic>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247608" y="700657"/>
            <a:ext cx="9696210" cy="5453578"/>
            <a:chOff x="0" y="772668"/>
            <a:chExt cx="10692765" cy="6014085"/>
          </a:xfrm>
        </p:grpSpPr>
        <p:sp>
          <p:nvSpPr>
            <p:cNvPr id="3" name="object 3"/>
            <p:cNvSpPr/>
            <p:nvPr/>
          </p:nvSpPr>
          <p:spPr>
            <a:xfrm>
              <a:off x="3101339" y="1818132"/>
              <a:ext cx="1743710" cy="1431290"/>
            </a:xfrm>
            <a:custGeom>
              <a:avLst/>
              <a:gdLst/>
              <a:ahLst/>
              <a:cxnLst/>
              <a:rect l="l" t="t" r="r" b="b"/>
              <a:pathLst>
                <a:path w="1743710" h="1431289">
                  <a:moveTo>
                    <a:pt x="1385316" y="1431035"/>
                  </a:moveTo>
                  <a:lnTo>
                    <a:pt x="358140" y="1431035"/>
                  </a:lnTo>
                  <a:lnTo>
                    <a:pt x="0" y="716279"/>
                  </a:lnTo>
                  <a:lnTo>
                    <a:pt x="358140" y="0"/>
                  </a:lnTo>
                  <a:lnTo>
                    <a:pt x="1385316" y="0"/>
                  </a:lnTo>
                  <a:lnTo>
                    <a:pt x="1743456" y="716279"/>
                  </a:lnTo>
                  <a:lnTo>
                    <a:pt x="1385316" y="1431035"/>
                  </a:lnTo>
                  <a:close/>
                </a:path>
              </a:pathLst>
            </a:custGeom>
            <a:solidFill>
              <a:srgbClr val="00AFEF"/>
            </a:solidFill>
          </p:spPr>
          <p:txBody>
            <a:bodyPr wrap="square" lIns="0" tIns="0" rIns="0" bIns="0" rtlCol="0"/>
            <a:lstStyle/>
            <a:p>
              <a:endParaRPr sz="1632"/>
            </a:p>
          </p:txBody>
        </p:sp>
        <p:sp>
          <p:nvSpPr>
            <p:cNvPr id="4" name="object 4"/>
            <p:cNvSpPr/>
            <p:nvPr/>
          </p:nvSpPr>
          <p:spPr>
            <a:xfrm>
              <a:off x="3101339" y="1818132"/>
              <a:ext cx="1743710" cy="1431290"/>
            </a:xfrm>
            <a:custGeom>
              <a:avLst/>
              <a:gdLst/>
              <a:ahLst/>
              <a:cxnLst/>
              <a:rect l="l" t="t" r="r" b="b"/>
              <a:pathLst>
                <a:path w="1743710" h="1431289">
                  <a:moveTo>
                    <a:pt x="0" y="716279"/>
                  </a:moveTo>
                  <a:lnTo>
                    <a:pt x="358140" y="0"/>
                  </a:lnTo>
                  <a:lnTo>
                    <a:pt x="1385316" y="0"/>
                  </a:lnTo>
                  <a:lnTo>
                    <a:pt x="1743456" y="716279"/>
                  </a:lnTo>
                  <a:lnTo>
                    <a:pt x="1385316" y="1431035"/>
                  </a:lnTo>
                  <a:lnTo>
                    <a:pt x="358140" y="1431035"/>
                  </a:lnTo>
                  <a:lnTo>
                    <a:pt x="0" y="716279"/>
                  </a:lnTo>
                  <a:close/>
                </a:path>
              </a:pathLst>
            </a:custGeom>
            <a:ln w="22859">
              <a:solidFill>
                <a:srgbClr val="FFFFFF"/>
              </a:solidFill>
            </a:ln>
          </p:spPr>
          <p:txBody>
            <a:bodyPr wrap="square" lIns="0" tIns="0" rIns="0" bIns="0" rtlCol="0"/>
            <a:lstStyle/>
            <a:p>
              <a:endParaRPr sz="1632"/>
            </a:p>
          </p:txBody>
        </p:sp>
      </p:grpSp>
      <p:sp>
        <p:nvSpPr>
          <p:cNvPr id="5" name="object 5"/>
          <p:cNvSpPr txBox="1"/>
          <p:nvPr/>
        </p:nvSpPr>
        <p:spPr>
          <a:xfrm>
            <a:off x="4561051" y="2170564"/>
            <a:ext cx="576970" cy="231458"/>
          </a:xfrm>
          <a:prstGeom prst="rect">
            <a:avLst/>
          </a:prstGeom>
        </p:spPr>
        <p:txBody>
          <a:bodyPr vert="horz" wrap="square" lIns="0" tIns="14971" rIns="0" bIns="0" rtlCol="0">
            <a:spAutoFit/>
          </a:bodyPr>
          <a:lstStyle/>
          <a:p>
            <a:pPr marL="11516">
              <a:spcBef>
                <a:spcPts val="118"/>
              </a:spcBef>
            </a:pPr>
            <a:r>
              <a:rPr sz="1406" spc="-9" dirty="0">
                <a:solidFill>
                  <a:srgbClr val="FFFFFF"/>
                </a:solidFill>
                <a:latin typeface="Gadugi"/>
                <a:cs typeface="Gadugi"/>
              </a:rPr>
              <a:t>Library</a:t>
            </a:r>
            <a:endParaRPr sz="1406">
              <a:latin typeface="Gadugi"/>
              <a:cs typeface="Gadugi"/>
            </a:endParaRPr>
          </a:p>
        </p:txBody>
      </p:sp>
      <p:grpSp>
        <p:nvGrpSpPr>
          <p:cNvPr id="6" name="object 6"/>
          <p:cNvGrpSpPr/>
          <p:nvPr/>
        </p:nvGrpSpPr>
        <p:grpSpPr>
          <a:xfrm>
            <a:off x="6541223" y="2944275"/>
            <a:ext cx="1600776" cy="1318625"/>
            <a:chOff x="5837682" y="3246881"/>
            <a:chExt cx="1765300" cy="1454150"/>
          </a:xfrm>
        </p:grpSpPr>
        <p:sp>
          <p:nvSpPr>
            <p:cNvPr id="7" name="object 7"/>
            <p:cNvSpPr/>
            <p:nvPr/>
          </p:nvSpPr>
          <p:spPr>
            <a:xfrm>
              <a:off x="5849112" y="3258311"/>
              <a:ext cx="1742439" cy="1431290"/>
            </a:xfrm>
            <a:custGeom>
              <a:avLst/>
              <a:gdLst/>
              <a:ahLst/>
              <a:cxnLst/>
              <a:rect l="l" t="t" r="r" b="b"/>
              <a:pathLst>
                <a:path w="1742440" h="1431289">
                  <a:moveTo>
                    <a:pt x="1383791" y="1431036"/>
                  </a:moveTo>
                  <a:lnTo>
                    <a:pt x="356616" y="1431036"/>
                  </a:lnTo>
                  <a:lnTo>
                    <a:pt x="0" y="716280"/>
                  </a:lnTo>
                  <a:lnTo>
                    <a:pt x="356616" y="0"/>
                  </a:lnTo>
                  <a:lnTo>
                    <a:pt x="1383791" y="0"/>
                  </a:lnTo>
                  <a:lnTo>
                    <a:pt x="1741932" y="716280"/>
                  </a:lnTo>
                  <a:lnTo>
                    <a:pt x="1383791" y="1431036"/>
                  </a:lnTo>
                  <a:close/>
                </a:path>
              </a:pathLst>
            </a:custGeom>
            <a:solidFill>
              <a:srgbClr val="00AFEF"/>
            </a:solidFill>
          </p:spPr>
          <p:txBody>
            <a:bodyPr wrap="square" lIns="0" tIns="0" rIns="0" bIns="0" rtlCol="0"/>
            <a:lstStyle/>
            <a:p>
              <a:endParaRPr sz="1632"/>
            </a:p>
          </p:txBody>
        </p:sp>
        <p:sp>
          <p:nvSpPr>
            <p:cNvPr id="8" name="object 8"/>
            <p:cNvSpPr/>
            <p:nvPr/>
          </p:nvSpPr>
          <p:spPr>
            <a:xfrm>
              <a:off x="5849112" y="3258311"/>
              <a:ext cx="1742439" cy="1431290"/>
            </a:xfrm>
            <a:custGeom>
              <a:avLst/>
              <a:gdLst/>
              <a:ahLst/>
              <a:cxnLst/>
              <a:rect l="l" t="t" r="r" b="b"/>
              <a:pathLst>
                <a:path w="1742440" h="1431289">
                  <a:moveTo>
                    <a:pt x="0" y="716280"/>
                  </a:moveTo>
                  <a:lnTo>
                    <a:pt x="356616" y="0"/>
                  </a:lnTo>
                  <a:lnTo>
                    <a:pt x="1383791" y="0"/>
                  </a:lnTo>
                  <a:lnTo>
                    <a:pt x="1741932" y="716280"/>
                  </a:lnTo>
                  <a:lnTo>
                    <a:pt x="1383791" y="1431036"/>
                  </a:lnTo>
                  <a:lnTo>
                    <a:pt x="356616" y="1431036"/>
                  </a:lnTo>
                  <a:lnTo>
                    <a:pt x="0" y="716280"/>
                  </a:lnTo>
                  <a:close/>
                </a:path>
              </a:pathLst>
            </a:custGeom>
            <a:ln w="22859">
              <a:solidFill>
                <a:srgbClr val="FFFFFF"/>
              </a:solidFill>
            </a:ln>
          </p:spPr>
          <p:txBody>
            <a:bodyPr wrap="square" lIns="0" tIns="0" rIns="0" bIns="0" rtlCol="0"/>
            <a:lstStyle/>
            <a:p>
              <a:endParaRPr sz="1632"/>
            </a:p>
          </p:txBody>
        </p:sp>
      </p:grpSp>
      <p:sp>
        <p:nvSpPr>
          <p:cNvPr id="9" name="object 9"/>
          <p:cNvSpPr txBox="1"/>
          <p:nvPr/>
        </p:nvSpPr>
        <p:spPr>
          <a:xfrm>
            <a:off x="6946371" y="3367421"/>
            <a:ext cx="788296" cy="438024"/>
          </a:xfrm>
          <a:prstGeom prst="rect">
            <a:avLst/>
          </a:prstGeom>
        </p:spPr>
        <p:txBody>
          <a:bodyPr vert="horz" wrap="square" lIns="0" tIns="10941" rIns="0" bIns="0" rtlCol="0">
            <a:spAutoFit/>
          </a:bodyPr>
          <a:lstStyle/>
          <a:p>
            <a:pPr marL="197505" marR="4607" indent="-186565">
              <a:lnSpc>
                <a:spcPct val="101899"/>
              </a:lnSpc>
              <a:spcBef>
                <a:spcPts val="86"/>
              </a:spcBef>
            </a:pPr>
            <a:r>
              <a:rPr sz="1406" dirty="0">
                <a:solidFill>
                  <a:srgbClr val="FFFFFF"/>
                </a:solidFill>
                <a:latin typeface="Gadugi"/>
                <a:cs typeface="Gadugi"/>
              </a:rPr>
              <a:t>IT</a:t>
            </a:r>
            <a:r>
              <a:rPr sz="1406" spc="5" dirty="0">
                <a:solidFill>
                  <a:srgbClr val="FFFFFF"/>
                </a:solidFill>
                <a:latin typeface="Gadugi"/>
                <a:cs typeface="Gadugi"/>
              </a:rPr>
              <a:t> </a:t>
            </a:r>
            <a:r>
              <a:rPr sz="1406" spc="-9" dirty="0">
                <a:solidFill>
                  <a:srgbClr val="FFFFFF"/>
                </a:solidFill>
                <a:latin typeface="Gadugi"/>
                <a:cs typeface="Gadugi"/>
              </a:rPr>
              <a:t>Service </a:t>
            </a:r>
            <a:r>
              <a:rPr sz="1406" spc="-18" dirty="0">
                <a:solidFill>
                  <a:srgbClr val="FFFFFF"/>
                </a:solidFill>
                <a:latin typeface="Gadugi"/>
                <a:cs typeface="Gadugi"/>
              </a:rPr>
              <a:t>Desk</a:t>
            </a:r>
            <a:endParaRPr sz="1406">
              <a:latin typeface="Gadugi"/>
              <a:cs typeface="Gadugi"/>
            </a:endParaRPr>
          </a:p>
        </p:txBody>
      </p:sp>
      <p:sp>
        <p:nvSpPr>
          <p:cNvPr id="10" name="object 10"/>
          <p:cNvSpPr/>
          <p:nvPr/>
        </p:nvSpPr>
        <p:spPr>
          <a:xfrm>
            <a:off x="4059904" y="2946348"/>
            <a:ext cx="1581198" cy="1299047"/>
          </a:xfrm>
          <a:custGeom>
            <a:avLst/>
            <a:gdLst/>
            <a:ahLst/>
            <a:cxnLst/>
            <a:rect l="l" t="t" r="r" b="b"/>
            <a:pathLst>
              <a:path w="1743710" h="1432560">
                <a:moveTo>
                  <a:pt x="1385316" y="1432559"/>
                </a:moveTo>
                <a:lnTo>
                  <a:pt x="358140" y="1432559"/>
                </a:lnTo>
                <a:lnTo>
                  <a:pt x="0" y="716280"/>
                </a:lnTo>
                <a:lnTo>
                  <a:pt x="358140" y="0"/>
                </a:lnTo>
                <a:lnTo>
                  <a:pt x="1385316" y="0"/>
                </a:lnTo>
                <a:lnTo>
                  <a:pt x="1743456" y="716280"/>
                </a:lnTo>
                <a:lnTo>
                  <a:pt x="1385316" y="1432559"/>
                </a:lnTo>
                <a:close/>
              </a:path>
            </a:pathLst>
          </a:custGeom>
          <a:solidFill>
            <a:srgbClr val="00AFEF"/>
          </a:solidFill>
        </p:spPr>
        <p:txBody>
          <a:bodyPr wrap="square" lIns="0" tIns="0" rIns="0" bIns="0" rtlCol="0"/>
          <a:lstStyle/>
          <a:p>
            <a:endParaRPr sz="1632"/>
          </a:p>
        </p:txBody>
      </p:sp>
      <p:sp>
        <p:nvSpPr>
          <p:cNvPr id="11" name="object 11"/>
          <p:cNvSpPr/>
          <p:nvPr/>
        </p:nvSpPr>
        <p:spPr>
          <a:xfrm>
            <a:off x="4059904" y="2946348"/>
            <a:ext cx="1581198" cy="1299047"/>
          </a:xfrm>
          <a:custGeom>
            <a:avLst/>
            <a:gdLst/>
            <a:ahLst/>
            <a:cxnLst/>
            <a:rect l="l" t="t" r="r" b="b"/>
            <a:pathLst>
              <a:path w="1743710" h="1432560">
                <a:moveTo>
                  <a:pt x="0" y="716280"/>
                </a:moveTo>
                <a:lnTo>
                  <a:pt x="358140" y="0"/>
                </a:lnTo>
                <a:lnTo>
                  <a:pt x="1385316" y="0"/>
                </a:lnTo>
                <a:lnTo>
                  <a:pt x="1743456" y="716280"/>
                </a:lnTo>
                <a:lnTo>
                  <a:pt x="1385316" y="1432559"/>
                </a:lnTo>
                <a:lnTo>
                  <a:pt x="358140" y="1432559"/>
                </a:lnTo>
                <a:lnTo>
                  <a:pt x="0" y="716280"/>
                </a:lnTo>
                <a:close/>
              </a:path>
            </a:pathLst>
          </a:custGeom>
          <a:ln w="22859">
            <a:solidFill>
              <a:srgbClr val="FFFFFF"/>
            </a:solidFill>
          </a:ln>
        </p:spPr>
        <p:txBody>
          <a:bodyPr wrap="square" lIns="0" tIns="0" rIns="0" bIns="0" rtlCol="0"/>
          <a:lstStyle/>
          <a:p>
            <a:endParaRPr sz="1632"/>
          </a:p>
        </p:txBody>
      </p:sp>
      <p:sp>
        <p:nvSpPr>
          <p:cNvPr id="12" name="object 12"/>
          <p:cNvSpPr txBox="1"/>
          <p:nvPr/>
        </p:nvSpPr>
        <p:spPr>
          <a:xfrm>
            <a:off x="4432609" y="3469676"/>
            <a:ext cx="831482" cy="231458"/>
          </a:xfrm>
          <a:prstGeom prst="rect">
            <a:avLst/>
          </a:prstGeom>
        </p:spPr>
        <p:txBody>
          <a:bodyPr vert="horz" wrap="square" lIns="0" tIns="14971" rIns="0" bIns="0" rtlCol="0">
            <a:spAutoFit/>
          </a:bodyPr>
          <a:lstStyle/>
          <a:p>
            <a:pPr marL="11516">
              <a:spcBef>
                <a:spcPts val="118"/>
              </a:spcBef>
            </a:pPr>
            <a:r>
              <a:rPr sz="1406" spc="-9" dirty="0">
                <a:solidFill>
                  <a:srgbClr val="FFFFFF"/>
                </a:solidFill>
                <a:latin typeface="Gadugi"/>
                <a:cs typeface="Gadugi"/>
              </a:rPr>
              <a:t>Wellbeing</a:t>
            </a:r>
            <a:endParaRPr sz="1406">
              <a:latin typeface="Gadugi"/>
              <a:cs typeface="Gadugi"/>
            </a:endParaRPr>
          </a:p>
        </p:txBody>
      </p:sp>
      <p:grpSp>
        <p:nvGrpSpPr>
          <p:cNvPr id="13" name="object 13"/>
          <p:cNvGrpSpPr/>
          <p:nvPr/>
        </p:nvGrpSpPr>
        <p:grpSpPr>
          <a:xfrm>
            <a:off x="5294691" y="2294753"/>
            <a:ext cx="1601927" cy="1319776"/>
            <a:chOff x="4463034" y="2530602"/>
            <a:chExt cx="1766570" cy="1455420"/>
          </a:xfrm>
        </p:grpSpPr>
        <p:sp>
          <p:nvSpPr>
            <p:cNvPr id="14" name="object 14"/>
            <p:cNvSpPr/>
            <p:nvPr/>
          </p:nvSpPr>
          <p:spPr>
            <a:xfrm>
              <a:off x="4474464" y="2542032"/>
              <a:ext cx="1743710" cy="1432560"/>
            </a:xfrm>
            <a:custGeom>
              <a:avLst/>
              <a:gdLst/>
              <a:ahLst/>
              <a:cxnLst/>
              <a:rect l="l" t="t" r="r" b="b"/>
              <a:pathLst>
                <a:path w="1743710" h="1432560">
                  <a:moveTo>
                    <a:pt x="1385316" y="1432559"/>
                  </a:moveTo>
                  <a:lnTo>
                    <a:pt x="358139" y="1432559"/>
                  </a:lnTo>
                  <a:lnTo>
                    <a:pt x="0" y="716279"/>
                  </a:lnTo>
                  <a:lnTo>
                    <a:pt x="358139" y="0"/>
                  </a:lnTo>
                  <a:lnTo>
                    <a:pt x="1385316" y="0"/>
                  </a:lnTo>
                  <a:lnTo>
                    <a:pt x="1743455" y="716279"/>
                  </a:lnTo>
                  <a:lnTo>
                    <a:pt x="1385316" y="1432559"/>
                  </a:lnTo>
                  <a:close/>
                </a:path>
              </a:pathLst>
            </a:custGeom>
            <a:solidFill>
              <a:srgbClr val="00AFEF"/>
            </a:solidFill>
          </p:spPr>
          <p:txBody>
            <a:bodyPr wrap="square" lIns="0" tIns="0" rIns="0" bIns="0" rtlCol="0"/>
            <a:lstStyle/>
            <a:p>
              <a:endParaRPr sz="1632"/>
            </a:p>
          </p:txBody>
        </p:sp>
        <p:sp>
          <p:nvSpPr>
            <p:cNvPr id="15" name="object 15"/>
            <p:cNvSpPr/>
            <p:nvPr/>
          </p:nvSpPr>
          <p:spPr>
            <a:xfrm>
              <a:off x="4474464" y="2542032"/>
              <a:ext cx="1743710" cy="1432560"/>
            </a:xfrm>
            <a:custGeom>
              <a:avLst/>
              <a:gdLst/>
              <a:ahLst/>
              <a:cxnLst/>
              <a:rect l="l" t="t" r="r" b="b"/>
              <a:pathLst>
                <a:path w="1743710" h="1432560">
                  <a:moveTo>
                    <a:pt x="0" y="716279"/>
                  </a:moveTo>
                  <a:lnTo>
                    <a:pt x="358139" y="0"/>
                  </a:lnTo>
                  <a:lnTo>
                    <a:pt x="1385316" y="0"/>
                  </a:lnTo>
                  <a:lnTo>
                    <a:pt x="1743455" y="716279"/>
                  </a:lnTo>
                  <a:lnTo>
                    <a:pt x="1385316" y="1432559"/>
                  </a:lnTo>
                  <a:lnTo>
                    <a:pt x="358139" y="1432559"/>
                  </a:lnTo>
                  <a:lnTo>
                    <a:pt x="0" y="716279"/>
                  </a:lnTo>
                  <a:close/>
                </a:path>
              </a:pathLst>
            </a:custGeom>
            <a:ln w="22859">
              <a:solidFill>
                <a:srgbClr val="FFFFFF"/>
              </a:solidFill>
            </a:ln>
          </p:spPr>
          <p:txBody>
            <a:bodyPr wrap="square" lIns="0" tIns="0" rIns="0" bIns="0" rtlCol="0"/>
            <a:lstStyle/>
            <a:p>
              <a:endParaRPr sz="1632"/>
            </a:p>
          </p:txBody>
        </p:sp>
      </p:grpSp>
      <p:sp>
        <p:nvSpPr>
          <p:cNvPr id="16" name="object 16"/>
          <p:cNvSpPr txBox="1"/>
          <p:nvPr/>
        </p:nvSpPr>
        <p:spPr>
          <a:xfrm>
            <a:off x="5622447" y="2694404"/>
            <a:ext cx="946646" cy="498933"/>
          </a:xfrm>
          <a:prstGeom prst="rect">
            <a:avLst/>
          </a:prstGeom>
        </p:spPr>
        <p:txBody>
          <a:bodyPr vert="horz" wrap="square" lIns="0" tIns="10365" rIns="0" bIns="0" rtlCol="0">
            <a:spAutoFit/>
          </a:bodyPr>
          <a:lstStyle/>
          <a:p>
            <a:pPr marL="413437" marR="4607" indent="-402497">
              <a:lnSpc>
                <a:spcPct val="100499"/>
              </a:lnSpc>
              <a:spcBef>
                <a:spcPts val="82"/>
              </a:spcBef>
            </a:pPr>
            <a:r>
              <a:rPr sz="1587" spc="-9" dirty="0">
                <a:solidFill>
                  <a:srgbClr val="FFFFFF"/>
                </a:solidFill>
                <a:latin typeface="Gadugi"/>
                <a:cs typeface="Gadugi"/>
              </a:rPr>
              <a:t>Counsellin </a:t>
            </a:r>
            <a:r>
              <a:rPr sz="1587" spc="-45" dirty="0">
                <a:solidFill>
                  <a:srgbClr val="FFFFFF"/>
                </a:solidFill>
                <a:latin typeface="Gadugi"/>
                <a:cs typeface="Gadugi"/>
              </a:rPr>
              <a:t>g</a:t>
            </a:r>
            <a:endParaRPr sz="1587">
              <a:latin typeface="Gadugi"/>
              <a:cs typeface="Gadugi"/>
            </a:endParaRPr>
          </a:p>
        </p:txBody>
      </p:sp>
      <p:grpSp>
        <p:nvGrpSpPr>
          <p:cNvPr id="17" name="object 17"/>
          <p:cNvGrpSpPr/>
          <p:nvPr/>
        </p:nvGrpSpPr>
        <p:grpSpPr>
          <a:xfrm>
            <a:off x="7786372" y="2294753"/>
            <a:ext cx="1600776" cy="1319776"/>
            <a:chOff x="7210805" y="2530602"/>
            <a:chExt cx="1765300" cy="1455420"/>
          </a:xfrm>
        </p:grpSpPr>
        <p:sp>
          <p:nvSpPr>
            <p:cNvPr id="18" name="object 18"/>
            <p:cNvSpPr/>
            <p:nvPr/>
          </p:nvSpPr>
          <p:spPr>
            <a:xfrm>
              <a:off x="7222235" y="2542032"/>
              <a:ext cx="1742439" cy="1432560"/>
            </a:xfrm>
            <a:custGeom>
              <a:avLst/>
              <a:gdLst/>
              <a:ahLst/>
              <a:cxnLst/>
              <a:rect l="l" t="t" r="r" b="b"/>
              <a:pathLst>
                <a:path w="1742440" h="1432560">
                  <a:moveTo>
                    <a:pt x="1383792" y="1432559"/>
                  </a:moveTo>
                  <a:lnTo>
                    <a:pt x="358140" y="1432559"/>
                  </a:lnTo>
                  <a:lnTo>
                    <a:pt x="0" y="716279"/>
                  </a:lnTo>
                  <a:lnTo>
                    <a:pt x="358140" y="0"/>
                  </a:lnTo>
                  <a:lnTo>
                    <a:pt x="1383792" y="0"/>
                  </a:lnTo>
                  <a:lnTo>
                    <a:pt x="1741932" y="716279"/>
                  </a:lnTo>
                  <a:lnTo>
                    <a:pt x="1383792" y="1432559"/>
                  </a:lnTo>
                  <a:close/>
                </a:path>
              </a:pathLst>
            </a:custGeom>
            <a:solidFill>
              <a:srgbClr val="00AFEF"/>
            </a:solidFill>
          </p:spPr>
          <p:txBody>
            <a:bodyPr wrap="square" lIns="0" tIns="0" rIns="0" bIns="0" rtlCol="0"/>
            <a:lstStyle/>
            <a:p>
              <a:endParaRPr sz="1632"/>
            </a:p>
          </p:txBody>
        </p:sp>
        <p:sp>
          <p:nvSpPr>
            <p:cNvPr id="19" name="object 19"/>
            <p:cNvSpPr/>
            <p:nvPr/>
          </p:nvSpPr>
          <p:spPr>
            <a:xfrm>
              <a:off x="7222235" y="2542032"/>
              <a:ext cx="1742439" cy="1432560"/>
            </a:xfrm>
            <a:custGeom>
              <a:avLst/>
              <a:gdLst/>
              <a:ahLst/>
              <a:cxnLst/>
              <a:rect l="l" t="t" r="r" b="b"/>
              <a:pathLst>
                <a:path w="1742440" h="1432560">
                  <a:moveTo>
                    <a:pt x="0" y="716279"/>
                  </a:moveTo>
                  <a:lnTo>
                    <a:pt x="358140" y="0"/>
                  </a:lnTo>
                  <a:lnTo>
                    <a:pt x="1383792" y="0"/>
                  </a:lnTo>
                  <a:lnTo>
                    <a:pt x="1741932" y="716279"/>
                  </a:lnTo>
                  <a:lnTo>
                    <a:pt x="1383792" y="1432559"/>
                  </a:lnTo>
                  <a:lnTo>
                    <a:pt x="358140" y="1432559"/>
                  </a:lnTo>
                  <a:lnTo>
                    <a:pt x="0" y="716279"/>
                  </a:lnTo>
                  <a:close/>
                </a:path>
              </a:pathLst>
            </a:custGeom>
            <a:ln w="22859">
              <a:solidFill>
                <a:srgbClr val="FFFFFF"/>
              </a:solidFill>
            </a:ln>
          </p:spPr>
          <p:txBody>
            <a:bodyPr wrap="square" lIns="0" tIns="0" rIns="0" bIns="0" rtlCol="0"/>
            <a:lstStyle/>
            <a:p>
              <a:endParaRPr sz="1632"/>
            </a:p>
          </p:txBody>
        </p:sp>
      </p:grpSp>
      <p:sp>
        <p:nvSpPr>
          <p:cNvPr id="20" name="object 20"/>
          <p:cNvSpPr txBox="1"/>
          <p:nvPr/>
        </p:nvSpPr>
        <p:spPr>
          <a:xfrm>
            <a:off x="8274431" y="2719246"/>
            <a:ext cx="622460" cy="438024"/>
          </a:xfrm>
          <a:prstGeom prst="rect">
            <a:avLst/>
          </a:prstGeom>
        </p:spPr>
        <p:txBody>
          <a:bodyPr vert="horz" wrap="square" lIns="0" tIns="10941" rIns="0" bIns="0" rtlCol="0">
            <a:spAutoFit/>
          </a:bodyPr>
          <a:lstStyle/>
          <a:p>
            <a:pPr marL="23608" marR="4607" indent="-12668">
              <a:lnSpc>
                <a:spcPct val="101899"/>
              </a:lnSpc>
              <a:spcBef>
                <a:spcPts val="86"/>
              </a:spcBef>
            </a:pPr>
            <a:r>
              <a:rPr sz="1406" spc="-9" dirty="0">
                <a:solidFill>
                  <a:srgbClr val="FFFFFF"/>
                </a:solidFill>
                <a:latin typeface="Gadugi"/>
                <a:cs typeface="Gadugi"/>
              </a:rPr>
              <a:t>Careers Service</a:t>
            </a:r>
            <a:endParaRPr sz="1406">
              <a:latin typeface="Gadugi"/>
              <a:cs typeface="Gadugi"/>
            </a:endParaRPr>
          </a:p>
        </p:txBody>
      </p:sp>
      <p:grpSp>
        <p:nvGrpSpPr>
          <p:cNvPr id="21" name="object 21"/>
          <p:cNvGrpSpPr/>
          <p:nvPr/>
        </p:nvGrpSpPr>
        <p:grpSpPr>
          <a:xfrm>
            <a:off x="6541223" y="1645229"/>
            <a:ext cx="1600776" cy="1319776"/>
            <a:chOff x="5837682" y="1814322"/>
            <a:chExt cx="1765300" cy="1455420"/>
          </a:xfrm>
        </p:grpSpPr>
        <p:sp>
          <p:nvSpPr>
            <p:cNvPr id="22" name="object 22"/>
            <p:cNvSpPr/>
            <p:nvPr/>
          </p:nvSpPr>
          <p:spPr>
            <a:xfrm>
              <a:off x="5849112" y="1825752"/>
              <a:ext cx="1742439" cy="1432560"/>
            </a:xfrm>
            <a:custGeom>
              <a:avLst/>
              <a:gdLst/>
              <a:ahLst/>
              <a:cxnLst/>
              <a:rect l="l" t="t" r="r" b="b"/>
              <a:pathLst>
                <a:path w="1742440" h="1432560">
                  <a:moveTo>
                    <a:pt x="1383791" y="1432559"/>
                  </a:moveTo>
                  <a:lnTo>
                    <a:pt x="356616" y="1432559"/>
                  </a:lnTo>
                  <a:lnTo>
                    <a:pt x="0" y="716280"/>
                  </a:lnTo>
                  <a:lnTo>
                    <a:pt x="356616" y="0"/>
                  </a:lnTo>
                  <a:lnTo>
                    <a:pt x="1383791" y="0"/>
                  </a:lnTo>
                  <a:lnTo>
                    <a:pt x="1741932" y="716280"/>
                  </a:lnTo>
                  <a:lnTo>
                    <a:pt x="1383791" y="1432559"/>
                  </a:lnTo>
                  <a:close/>
                </a:path>
              </a:pathLst>
            </a:custGeom>
            <a:solidFill>
              <a:srgbClr val="00AFEF"/>
            </a:solidFill>
          </p:spPr>
          <p:txBody>
            <a:bodyPr wrap="square" lIns="0" tIns="0" rIns="0" bIns="0" rtlCol="0"/>
            <a:lstStyle/>
            <a:p>
              <a:endParaRPr sz="1632"/>
            </a:p>
          </p:txBody>
        </p:sp>
        <p:sp>
          <p:nvSpPr>
            <p:cNvPr id="23" name="object 23"/>
            <p:cNvSpPr/>
            <p:nvPr/>
          </p:nvSpPr>
          <p:spPr>
            <a:xfrm>
              <a:off x="5849112" y="1825752"/>
              <a:ext cx="1742439" cy="1432560"/>
            </a:xfrm>
            <a:custGeom>
              <a:avLst/>
              <a:gdLst/>
              <a:ahLst/>
              <a:cxnLst/>
              <a:rect l="l" t="t" r="r" b="b"/>
              <a:pathLst>
                <a:path w="1742440" h="1432560">
                  <a:moveTo>
                    <a:pt x="0" y="716280"/>
                  </a:moveTo>
                  <a:lnTo>
                    <a:pt x="356616" y="0"/>
                  </a:lnTo>
                  <a:lnTo>
                    <a:pt x="1383791" y="0"/>
                  </a:lnTo>
                  <a:lnTo>
                    <a:pt x="1741932" y="716280"/>
                  </a:lnTo>
                  <a:lnTo>
                    <a:pt x="1383791" y="1432559"/>
                  </a:lnTo>
                  <a:lnTo>
                    <a:pt x="356616" y="1432559"/>
                  </a:lnTo>
                  <a:lnTo>
                    <a:pt x="0" y="716280"/>
                  </a:lnTo>
                  <a:close/>
                </a:path>
              </a:pathLst>
            </a:custGeom>
            <a:ln w="22859">
              <a:solidFill>
                <a:srgbClr val="FFFFFF"/>
              </a:solidFill>
            </a:ln>
          </p:spPr>
          <p:txBody>
            <a:bodyPr wrap="square" lIns="0" tIns="0" rIns="0" bIns="0" rtlCol="0"/>
            <a:lstStyle/>
            <a:p>
              <a:endParaRPr sz="1632"/>
            </a:p>
          </p:txBody>
        </p:sp>
      </p:grpSp>
      <p:sp>
        <p:nvSpPr>
          <p:cNvPr id="24" name="object 24"/>
          <p:cNvSpPr txBox="1"/>
          <p:nvPr/>
        </p:nvSpPr>
        <p:spPr>
          <a:xfrm>
            <a:off x="6980886" y="2069735"/>
            <a:ext cx="719773" cy="438024"/>
          </a:xfrm>
          <a:prstGeom prst="rect">
            <a:avLst/>
          </a:prstGeom>
        </p:spPr>
        <p:txBody>
          <a:bodyPr vert="horz" wrap="square" lIns="0" tIns="10941" rIns="0" bIns="0" rtlCol="0">
            <a:spAutoFit/>
          </a:bodyPr>
          <a:lstStyle/>
          <a:p>
            <a:pPr marL="31670" marR="4607" indent="-20729">
              <a:lnSpc>
                <a:spcPct val="101899"/>
              </a:lnSpc>
              <a:spcBef>
                <a:spcPts val="86"/>
              </a:spcBef>
            </a:pPr>
            <a:r>
              <a:rPr sz="1406" spc="-9" dirty="0">
                <a:solidFill>
                  <a:srgbClr val="FFFFFF"/>
                </a:solidFill>
                <a:latin typeface="Gadugi"/>
                <a:cs typeface="Gadugi"/>
              </a:rPr>
              <a:t>Learning Support</a:t>
            </a:r>
            <a:endParaRPr sz="1406">
              <a:latin typeface="Gadugi"/>
              <a:cs typeface="Gadugi"/>
            </a:endParaRPr>
          </a:p>
        </p:txBody>
      </p:sp>
      <p:grpSp>
        <p:nvGrpSpPr>
          <p:cNvPr id="25" name="object 25"/>
          <p:cNvGrpSpPr/>
          <p:nvPr/>
        </p:nvGrpSpPr>
        <p:grpSpPr>
          <a:xfrm>
            <a:off x="2804391" y="2304426"/>
            <a:ext cx="1601927" cy="1319776"/>
            <a:chOff x="1716786" y="2541270"/>
            <a:chExt cx="1766570" cy="1455420"/>
          </a:xfrm>
        </p:grpSpPr>
        <p:sp>
          <p:nvSpPr>
            <p:cNvPr id="26" name="object 26"/>
            <p:cNvSpPr/>
            <p:nvPr/>
          </p:nvSpPr>
          <p:spPr>
            <a:xfrm>
              <a:off x="1728216" y="2552700"/>
              <a:ext cx="1743710" cy="1432560"/>
            </a:xfrm>
            <a:custGeom>
              <a:avLst/>
              <a:gdLst/>
              <a:ahLst/>
              <a:cxnLst/>
              <a:rect l="l" t="t" r="r" b="b"/>
              <a:pathLst>
                <a:path w="1743710" h="1432560">
                  <a:moveTo>
                    <a:pt x="1385316" y="1432559"/>
                  </a:moveTo>
                  <a:lnTo>
                    <a:pt x="358139" y="1432559"/>
                  </a:lnTo>
                  <a:lnTo>
                    <a:pt x="0" y="716280"/>
                  </a:lnTo>
                  <a:lnTo>
                    <a:pt x="358139" y="0"/>
                  </a:lnTo>
                  <a:lnTo>
                    <a:pt x="1385316" y="0"/>
                  </a:lnTo>
                  <a:lnTo>
                    <a:pt x="1743456" y="716280"/>
                  </a:lnTo>
                  <a:lnTo>
                    <a:pt x="1385316" y="1432559"/>
                  </a:lnTo>
                  <a:close/>
                </a:path>
              </a:pathLst>
            </a:custGeom>
            <a:solidFill>
              <a:srgbClr val="00AFEF"/>
            </a:solidFill>
          </p:spPr>
          <p:txBody>
            <a:bodyPr wrap="square" lIns="0" tIns="0" rIns="0" bIns="0" rtlCol="0"/>
            <a:lstStyle/>
            <a:p>
              <a:endParaRPr sz="1632"/>
            </a:p>
          </p:txBody>
        </p:sp>
        <p:sp>
          <p:nvSpPr>
            <p:cNvPr id="27" name="object 27"/>
            <p:cNvSpPr/>
            <p:nvPr/>
          </p:nvSpPr>
          <p:spPr>
            <a:xfrm>
              <a:off x="1728216" y="2552700"/>
              <a:ext cx="1743710" cy="1432560"/>
            </a:xfrm>
            <a:custGeom>
              <a:avLst/>
              <a:gdLst/>
              <a:ahLst/>
              <a:cxnLst/>
              <a:rect l="l" t="t" r="r" b="b"/>
              <a:pathLst>
                <a:path w="1743710" h="1432560">
                  <a:moveTo>
                    <a:pt x="0" y="716280"/>
                  </a:moveTo>
                  <a:lnTo>
                    <a:pt x="358139" y="0"/>
                  </a:lnTo>
                  <a:lnTo>
                    <a:pt x="1385316" y="0"/>
                  </a:lnTo>
                  <a:lnTo>
                    <a:pt x="1743456" y="716280"/>
                  </a:lnTo>
                  <a:lnTo>
                    <a:pt x="1385316" y="1432559"/>
                  </a:lnTo>
                  <a:lnTo>
                    <a:pt x="358139" y="1432559"/>
                  </a:lnTo>
                  <a:lnTo>
                    <a:pt x="0" y="716280"/>
                  </a:lnTo>
                  <a:close/>
                </a:path>
              </a:pathLst>
            </a:custGeom>
            <a:ln w="22859">
              <a:solidFill>
                <a:srgbClr val="FFFFFF"/>
              </a:solidFill>
            </a:ln>
          </p:spPr>
          <p:txBody>
            <a:bodyPr wrap="square" lIns="0" tIns="0" rIns="0" bIns="0" rtlCol="0"/>
            <a:lstStyle/>
            <a:p>
              <a:endParaRPr sz="1632"/>
            </a:p>
          </p:txBody>
        </p:sp>
      </p:grpSp>
      <p:sp>
        <p:nvSpPr>
          <p:cNvPr id="28" name="object 28"/>
          <p:cNvSpPr txBox="1"/>
          <p:nvPr/>
        </p:nvSpPr>
        <p:spPr>
          <a:xfrm>
            <a:off x="3136259" y="2838068"/>
            <a:ext cx="936281" cy="231458"/>
          </a:xfrm>
          <a:prstGeom prst="rect">
            <a:avLst/>
          </a:prstGeom>
        </p:spPr>
        <p:txBody>
          <a:bodyPr vert="horz" wrap="square" lIns="0" tIns="14971" rIns="0" bIns="0" rtlCol="0">
            <a:spAutoFit/>
          </a:bodyPr>
          <a:lstStyle/>
          <a:p>
            <a:pPr marL="11516">
              <a:spcBef>
                <a:spcPts val="118"/>
              </a:spcBef>
            </a:pPr>
            <a:r>
              <a:rPr sz="1406" spc="-9" dirty="0">
                <a:solidFill>
                  <a:srgbClr val="FFFFFF"/>
                </a:solidFill>
                <a:latin typeface="Gadugi"/>
                <a:cs typeface="Gadugi"/>
              </a:rPr>
              <a:t>Admissions</a:t>
            </a:r>
            <a:endParaRPr sz="1406">
              <a:latin typeface="Gadugi"/>
              <a:cs typeface="Gadugi"/>
            </a:endParaRPr>
          </a:p>
        </p:txBody>
      </p:sp>
      <p:grpSp>
        <p:nvGrpSpPr>
          <p:cNvPr id="29" name="object 29"/>
          <p:cNvGrpSpPr/>
          <p:nvPr/>
        </p:nvGrpSpPr>
        <p:grpSpPr>
          <a:xfrm>
            <a:off x="5294691" y="1006760"/>
            <a:ext cx="1601927" cy="1318625"/>
            <a:chOff x="4463034" y="1110233"/>
            <a:chExt cx="1766570" cy="1454150"/>
          </a:xfrm>
        </p:grpSpPr>
        <p:sp>
          <p:nvSpPr>
            <p:cNvPr id="30" name="object 30"/>
            <p:cNvSpPr/>
            <p:nvPr/>
          </p:nvSpPr>
          <p:spPr>
            <a:xfrm>
              <a:off x="4474464" y="1121663"/>
              <a:ext cx="1743710" cy="1431290"/>
            </a:xfrm>
            <a:custGeom>
              <a:avLst/>
              <a:gdLst/>
              <a:ahLst/>
              <a:cxnLst/>
              <a:rect l="l" t="t" r="r" b="b"/>
              <a:pathLst>
                <a:path w="1743710" h="1431289">
                  <a:moveTo>
                    <a:pt x="1385316" y="1431035"/>
                  </a:moveTo>
                  <a:lnTo>
                    <a:pt x="358139" y="1431035"/>
                  </a:lnTo>
                  <a:lnTo>
                    <a:pt x="0" y="714756"/>
                  </a:lnTo>
                  <a:lnTo>
                    <a:pt x="358139" y="0"/>
                  </a:lnTo>
                  <a:lnTo>
                    <a:pt x="1385316" y="0"/>
                  </a:lnTo>
                  <a:lnTo>
                    <a:pt x="1743455" y="714756"/>
                  </a:lnTo>
                  <a:lnTo>
                    <a:pt x="1385316" y="1431035"/>
                  </a:lnTo>
                  <a:close/>
                </a:path>
              </a:pathLst>
            </a:custGeom>
            <a:solidFill>
              <a:srgbClr val="00AFEF"/>
            </a:solidFill>
          </p:spPr>
          <p:txBody>
            <a:bodyPr wrap="square" lIns="0" tIns="0" rIns="0" bIns="0" rtlCol="0"/>
            <a:lstStyle/>
            <a:p>
              <a:endParaRPr sz="1632"/>
            </a:p>
          </p:txBody>
        </p:sp>
        <p:sp>
          <p:nvSpPr>
            <p:cNvPr id="31" name="object 31"/>
            <p:cNvSpPr/>
            <p:nvPr/>
          </p:nvSpPr>
          <p:spPr>
            <a:xfrm>
              <a:off x="4474464" y="1121663"/>
              <a:ext cx="1743710" cy="1431290"/>
            </a:xfrm>
            <a:custGeom>
              <a:avLst/>
              <a:gdLst/>
              <a:ahLst/>
              <a:cxnLst/>
              <a:rect l="l" t="t" r="r" b="b"/>
              <a:pathLst>
                <a:path w="1743710" h="1431289">
                  <a:moveTo>
                    <a:pt x="0" y="714756"/>
                  </a:moveTo>
                  <a:lnTo>
                    <a:pt x="358139" y="0"/>
                  </a:lnTo>
                  <a:lnTo>
                    <a:pt x="1385316" y="0"/>
                  </a:lnTo>
                  <a:lnTo>
                    <a:pt x="1743455" y="714756"/>
                  </a:lnTo>
                  <a:lnTo>
                    <a:pt x="1385316" y="1431035"/>
                  </a:lnTo>
                  <a:lnTo>
                    <a:pt x="358139" y="1431035"/>
                  </a:lnTo>
                  <a:lnTo>
                    <a:pt x="0" y="714756"/>
                  </a:lnTo>
                  <a:close/>
                </a:path>
              </a:pathLst>
            </a:custGeom>
            <a:ln w="22859">
              <a:solidFill>
                <a:srgbClr val="FFFFFF"/>
              </a:solidFill>
            </a:ln>
          </p:spPr>
          <p:txBody>
            <a:bodyPr wrap="square" lIns="0" tIns="0" rIns="0" bIns="0" rtlCol="0"/>
            <a:lstStyle/>
            <a:p>
              <a:endParaRPr sz="1632"/>
            </a:p>
          </p:txBody>
        </p:sp>
      </p:grpSp>
      <p:sp>
        <p:nvSpPr>
          <p:cNvPr id="32" name="object 32"/>
          <p:cNvSpPr txBox="1"/>
          <p:nvPr/>
        </p:nvSpPr>
        <p:spPr>
          <a:xfrm>
            <a:off x="5777236" y="1539045"/>
            <a:ext cx="635128" cy="231458"/>
          </a:xfrm>
          <a:prstGeom prst="rect">
            <a:avLst/>
          </a:prstGeom>
        </p:spPr>
        <p:txBody>
          <a:bodyPr vert="horz" wrap="square" lIns="0" tIns="14971" rIns="0" bIns="0" rtlCol="0">
            <a:spAutoFit/>
          </a:bodyPr>
          <a:lstStyle/>
          <a:p>
            <a:pPr marL="11516">
              <a:spcBef>
                <a:spcPts val="118"/>
              </a:spcBef>
            </a:pPr>
            <a:r>
              <a:rPr sz="1406" spc="-9" dirty="0">
                <a:solidFill>
                  <a:srgbClr val="FFFFFF"/>
                </a:solidFill>
                <a:latin typeface="Gadugi"/>
                <a:cs typeface="Gadugi"/>
              </a:rPr>
              <a:t>Finance</a:t>
            </a:r>
            <a:endParaRPr sz="1406">
              <a:latin typeface="Gadugi"/>
              <a:cs typeface="Gadugi"/>
            </a:endParaRPr>
          </a:p>
        </p:txBody>
      </p:sp>
      <p:grpSp>
        <p:nvGrpSpPr>
          <p:cNvPr id="33" name="object 33"/>
          <p:cNvGrpSpPr/>
          <p:nvPr/>
        </p:nvGrpSpPr>
        <p:grpSpPr>
          <a:xfrm>
            <a:off x="2800244" y="1006761"/>
            <a:ext cx="1600776" cy="1319776"/>
            <a:chOff x="1712214" y="1110233"/>
            <a:chExt cx="1765300" cy="1455420"/>
          </a:xfrm>
        </p:grpSpPr>
        <p:sp>
          <p:nvSpPr>
            <p:cNvPr id="34" name="object 34"/>
            <p:cNvSpPr/>
            <p:nvPr/>
          </p:nvSpPr>
          <p:spPr>
            <a:xfrm>
              <a:off x="1723644" y="1121663"/>
              <a:ext cx="1742439" cy="1432560"/>
            </a:xfrm>
            <a:custGeom>
              <a:avLst/>
              <a:gdLst/>
              <a:ahLst/>
              <a:cxnLst/>
              <a:rect l="l" t="t" r="r" b="b"/>
              <a:pathLst>
                <a:path w="1742439" h="1432560">
                  <a:moveTo>
                    <a:pt x="1383791" y="1432560"/>
                  </a:moveTo>
                  <a:lnTo>
                    <a:pt x="358139" y="1432560"/>
                  </a:lnTo>
                  <a:lnTo>
                    <a:pt x="0" y="716280"/>
                  </a:lnTo>
                  <a:lnTo>
                    <a:pt x="358139" y="0"/>
                  </a:lnTo>
                  <a:lnTo>
                    <a:pt x="1383791" y="0"/>
                  </a:lnTo>
                  <a:lnTo>
                    <a:pt x="1741931" y="716280"/>
                  </a:lnTo>
                  <a:lnTo>
                    <a:pt x="1383791" y="1432560"/>
                  </a:lnTo>
                  <a:close/>
                </a:path>
              </a:pathLst>
            </a:custGeom>
            <a:solidFill>
              <a:srgbClr val="00AFEF"/>
            </a:solidFill>
          </p:spPr>
          <p:txBody>
            <a:bodyPr wrap="square" lIns="0" tIns="0" rIns="0" bIns="0" rtlCol="0"/>
            <a:lstStyle/>
            <a:p>
              <a:endParaRPr sz="1632"/>
            </a:p>
          </p:txBody>
        </p:sp>
        <p:sp>
          <p:nvSpPr>
            <p:cNvPr id="35" name="object 35"/>
            <p:cNvSpPr/>
            <p:nvPr/>
          </p:nvSpPr>
          <p:spPr>
            <a:xfrm>
              <a:off x="1723644" y="1121663"/>
              <a:ext cx="1742439" cy="1432560"/>
            </a:xfrm>
            <a:custGeom>
              <a:avLst/>
              <a:gdLst/>
              <a:ahLst/>
              <a:cxnLst/>
              <a:rect l="l" t="t" r="r" b="b"/>
              <a:pathLst>
                <a:path w="1742439" h="1432560">
                  <a:moveTo>
                    <a:pt x="0" y="716280"/>
                  </a:moveTo>
                  <a:lnTo>
                    <a:pt x="358139" y="0"/>
                  </a:lnTo>
                  <a:lnTo>
                    <a:pt x="1383791" y="0"/>
                  </a:lnTo>
                  <a:lnTo>
                    <a:pt x="1741931" y="716280"/>
                  </a:lnTo>
                  <a:lnTo>
                    <a:pt x="1383791" y="1432560"/>
                  </a:lnTo>
                  <a:lnTo>
                    <a:pt x="358139" y="1432560"/>
                  </a:lnTo>
                  <a:lnTo>
                    <a:pt x="0" y="716280"/>
                  </a:lnTo>
                  <a:close/>
                </a:path>
              </a:pathLst>
            </a:custGeom>
            <a:ln w="22859">
              <a:solidFill>
                <a:srgbClr val="FFFFFF"/>
              </a:solidFill>
            </a:ln>
          </p:spPr>
          <p:txBody>
            <a:bodyPr wrap="square" lIns="0" tIns="0" rIns="0" bIns="0" rtlCol="0"/>
            <a:lstStyle/>
            <a:p>
              <a:endParaRPr sz="1632"/>
            </a:p>
          </p:txBody>
        </p:sp>
      </p:grpSp>
      <p:sp>
        <p:nvSpPr>
          <p:cNvPr id="36" name="object 36"/>
          <p:cNvSpPr txBox="1"/>
          <p:nvPr/>
        </p:nvSpPr>
        <p:spPr>
          <a:xfrm>
            <a:off x="3118355" y="1431268"/>
            <a:ext cx="962769" cy="438024"/>
          </a:xfrm>
          <a:prstGeom prst="rect">
            <a:avLst/>
          </a:prstGeom>
        </p:spPr>
        <p:txBody>
          <a:bodyPr vert="horz" wrap="square" lIns="0" tIns="10941" rIns="0" bIns="0" rtlCol="0">
            <a:spAutoFit/>
          </a:bodyPr>
          <a:lstStyle/>
          <a:p>
            <a:pPr marL="442228" marR="4607" indent="-431288">
              <a:lnSpc>
                <a:spcPct val="101899"/>
              </a:lnSpc>
              <a:spcBef>
                <a:spcPts val="86"/>
              </a:spcBef>
            </a:pPr>
            <a:r>
              <a:rPr sz="1406" spc="-9" dirty="0">
                <a:solidFill>
                  <a:srgbClr val="FFFFFF"/>
                </a:solidFill>
                <a:latin typeface="Gadugi"/>
                <a:cs typeface="Gadugi"/>
              </a:rPr>
              <a:t>Assessment </a:t>
            </a:r>
            <a:r>
              <a:rPr sz="1406" spc="-45" dirty="0">
                <a:solidFill>
                  <a:srgbClr val="FFFFFF"/>
                </a:solidFill>
                <a:latin typeface="Gadugi"/>
                <a:cs typeface="Gadugi"/>
              </a:rPr>
              <a:t>s</a:t>
            </a:r>
            <a:endParaRPr sz="1406">
              <a:latin typeface="Gadugi"/>
              <a:cs typeface="Gadugi"/>
            </a:endParaRPr>
          </a:p>
        </p:txBody>
      </p:sp>
      <p:grpSp>
        <p:nvGrpSpPr>
          <p:cNvPr id="37" name="object 37"/>
          <p:cNvGrpSpPr/>
          <p:nvPr/>
        </p:nvGrpSpPr>
        <p:grpSpPr>
          <a:xfrm>
            <a:off x="7786372" y="1019199"/>
            <a:ext cx="1600776" cy="1318625"/>
            <a:chOff x="7210805" y="1123950"/>
            <a:chExt cx="1765300" cy="1454150"/>
          </a:xfrm>
        </p:grpSpPr>
        <p:sp>
          <p:nvSpPr>
            <p:cNvPr id="38" name="object 38"/>
            <p:cNvSpPr/>
            <p:nvPr/>
          </p:nvSpPr>
          <p:spPr>
            <a:xfrm>
              <a:off x="7222235" y="1135379"/>
              <a:ext cx="1742439" cy="1431290"/>
            </a:xfrm>
            <a:custGeom>
              <a:avLst/>
              <a:gdLst/>
              <a:ahLst/>
              <a:cxnLst/>
              <a:rect l="l" t="t" r="r" b="b"/>
              <a:pathLst>
                <a:path w="1742440" h="1431289">
                  <a:moveTo>
                    <a:pt x="1383792" y="1431036"/>
                  </a:moveTo>
                  <a:lnTo>
                    <a:pt x="358140" y="1431036"/>
                  </a:lnTo>
                  <a:lnTo>
                    <a:pt x="0" y="714756"/>
                  </a:lnTo>
                  <a:lnTo>
                    <a:pt x="358140" y="0"/>
                  </a:lnTo>
                  <a:lnTo>
                    <a:pt x="1383792" y="0"/>
                  </a:lnTo>
                  <a:lnTo>
                    <a:pt x="1741932" y="714756"/>
                  </a:lnTo>
                  <a:lnTo>
                    <a:pt x="1383792" y="1431036"/>
                  </a:lnTo>
                  <a:close/>
                </a:path>
              </a:pathLst>
            </a:custGeom>
            <a:solidFill>
              <a:srgbClr val="00AFEF"/>
            </a:solidFill>
          </p:spPr>
          <p:txBody>
            <a:bodyPr wrap="square" lIns="0" tIns="0" rIns="0" bIns="0" rtlCol="0"/>
            <a:lstStyle/>
            <a:p>
              <a:endParaRPr sz="1632"/>
            </a:p>
          </p:txBody>
        </p:sp>
        <p:sp>
          <p:nvSpPr>
            <p:cNvPr id="39" name="object 39"/>
            <p:cNvSpPr/>
            <p:nvPr/>
          </p:nvSpPr>
          <p:spPr>
            <a:xfrm>
              <a:off x="7222235" y="1135379"/>
              <a:ext cx="1742439" cy="1431290"/>
            </a:xfrm>
            <a:custGeom>
              <a:avLst/>
              <a:gdLst/>
              <a:ahLst/>
              <a:cxnLst/>
              <a:rect l="l" t="t" r="r" b="b"/>
              <a:pathLst>
                <a:path w="1742440" h="1431289">
                  <a:moveTo>
                    <a:pt x="0" y="714756"/>
                  </a:moveTo>
                  <a:lnTo>
                    <a:pt x="358140" y="0"/>
                  </a:lnTo>
                  <a:lnTo>
                    <a:pt x="1383792" y="0"/>
                  </a:lnTo>
                  <a:lnTo>
                    <a:pt x="1741932" y="714756"/>
                  </a:lnTo>
                  <a:lnTo>
                    <a:pt x="1383792" y="1431036"/>
                  </a:lnTo>
                  <a:lnTo>
                    <a:pt x="358140" y="1431036"/>
                  </a:lnTo>
                  <a:lnTo>
                    <a:pt x="0" y="714756"/>
                  </a:lnTo>
                  <a:close/>
                </a:path>
              </a:pathLst>
            </a:custGeom>
            <a:ln w="22859">
              <a:solidFill>
                <a:srgbClr val="FFFFFF"/>
              </a:solidFill>
            </a:ln>
          </p:spPr>
          <p:txBody>
            <a:bodyPr wrap="square" lIns="0" tIns="0" rIns="0" bIns="0" rtlCol="0"/>
            <a:lstStyle/>
            <a:p>
              <a:endParaRPr sz="1632"/>
            </a:p>
          </p:txBody>
        </p:sp>
      </p:grpSp>
      <p:sp>
        <p:nvSpPr>
          <p:cNvPr id="40" name="object 40"/>
          <p:cNvSpPr txBox="1"/>
          <p:nvPr/>
        </p:nvSpPr>
        <p:spPr>
          <a:xfrm>
            <a:off x="8097568" y="1333111"/>
            <a:ext cx="978316" cy="658661"/>
          </a:xfrm>
          <a:prstGeom prst="rect">
            <a:avLst/>
          </a:prstGeom>
        </p:spPr>
        <p:txBody>
          <a:bodyPr vert="horz" wrap="square" lIns="0" tIns="10941" rIns="0" bIns="0" rtlCol="0">
            <a:spAutoFit/>
          </a:bodyPr>
          <a:lstStyle/>
          <a:p>
            <a:pPr marL="10941" marR="4607" indent="-4031" algn="ctr">
              <a:lnSpc>
                <a:spcPct val="101899"/>
              </a:lnSpc>
              <a:spcBef>
                <a:spcPts val="86"/>
              </a:spcBef>
            </a:pPr>
            <a:r>
              <a:rPr sz="1406" spc="-9" dirty="0">
                <a:solidFill>
                  <a:srgbClr val="FFFFFF"/>
                </a:solidFill>
                <a:latin typeface="Gadugi"/>
                <a:cs typeface="Gadugi"/>
              </a:rPr>
              <a:t>Student Engagemen </a:t>
            </a:r>
            <a:r>
              <a:rPr sz="1406" spc="-45" dirty="0">
                <a:solidFill>
                  <a:srgbClr val="FFFFFF"/>
                </a:solidFill>
                <a:latin typeface="Gadugi"/>
                <a:cs typeface="Gadugi"/>
              </a:rPr>
              <a:t>t</a:t>
            </a:r>
            <a:endParaRPr sz="1406">
              <a:latin typeface="Gadugi"/>
              <a:cs typeface="Gadugi"/>
            </a:endParaRPr>
          </a:p>
        </p:txBody>
      </p:sp>
      <p:grpSp>
        <p:nvGrpSpPr>
          <p:cNvPr id="41" name="object 41"/>
          <p:cNvGrpSpPr/>
          <p:nvPr/>
        </p:nvGrpSpPr>
        <p:grpSpPr>
          <a:xfrm>
            <a:off x="2804391" y="3593798"/>
            <a:ext cx="1601927" cy="1318625"/>
            <a:chOff x="1716786" y="3963161"/>
            <a:chExt cx="1766570" cy="1454150"/>
          </a:xfrm>
        </p:grpSpPr>
        <p:sp>
          <p:nvSpPr>
            <p:cNvPr id="42" name="object 42"/>
            <p:cNvSpPr/>
            <p:nvPr/>
          </p:nvSpPr>
          <p:spPr>
            <a:xfrm>
              <a:off x="1728216" y="3974591"/>
              <a:ext cx="1743710" cy="1431290"/>
            </a:xfrm>
            <a:custGeom>
              <a:avLst/>
              <a:gdLst/>
              <a:ahLst/>
              <a:cxnLst/>
              <a:rect l="l" t="t" r="r" b="b"/>
              <a:pathLst>
                <a:path w="1743710" h="1431289">
                  <a:moveTo>
                    <a:pt x="1385316" y="1431036"/>
                  </a:moveTo>
                  <a:lnTo>
                    <a:pt x="358139" y="1431036"/>
                  </a:lnTo>
                  <a:lnTo>
                    <a:pt x="0" y="714756"/>
                  </a:lnTo>
                  <a:lnTo>
                    <a:pt x="358139" y="0"/>
                  </a:lnTo>
                  <a:lnTo>
                    <a:pt x="1385316" y="0"/>
                  </a:lnTo>
                  <a:lnTo>
                    <a:pt x="1743456" y="714756"/>
                  </a:lnTo>
                  <a:lnTo>
                    <a:pt x="1385316" y="1431036"/>
                  </a:lnTo>
                  <a:close/>
                </a:path>
              </a:pathLst>
            </a:custGeom>
            <a:solidFill>
              <a:srgbClr val="00AFEF"/>
            </a:solidFill>
          </p:spPr>
          <p:txBody>
            <a:bodyPr wrap="square" lIns="0" tIns="0" rIns="0" bIns="0" rtlCol="0"/>
            <a:lstStyle/>
            <a:p>
              <a:endParaRPr sz="1632"/>
            </a:p>
          </p:txBody>
        </p:sp>
        <p:sp>
          <p:nvSpPr>
            <p:cNvPr id="43" name="object 43"/>
            <p:cNvSpPr/>
            <p:nvPr/>
          </p:nvSpPr>
          <p:spPr>
            <a:xfrm>
              <a:off x="1728216" y="3974591"/>
              <a:ext cx="1743710" cy="1431290"/>
            </a:xfrm>
            <a:custGeom>
              <a:avLst/>
              <a:gdLst/>
              <a:ahLst/>
              <a:cxnLst/>
              <a:rect l="l" t="t" r="r" b="b"/>
              <a:pathLst>
                <a:path w="1743710" h="1431289">
                  <a:moveTo>
                    <a:pt x="0" y="714756"/>
                  </a:moveTo>
                  <a:lnTo>
                    <a:pt x="358139" y="0"/>
                  </a:lnTo>
                  <a:lnTo>
                    <a:pt x="1385316" y="0"/>
                  </a:lnTo>
                  <a:lnTo>
                    <a:pt x="1743456" y="714756"/>
                  </a:lnTo>
                  <a:lnTo>
                    <a:pt x="1385316" y="1431036"/>
                  </a:lnTo>
                  <a:lnTo>
                    <a:pt x="358139" y="1431036"/>
                  </a:lnTo>
                  <a:lnTo>
                    <a:pt x="0" y="714756"/>
                  </a:lnTo>
                  <a:close/>
                </a:path>
              </a:pathLst>
            </a:custGeom>
            <a:ln w="22859">
              <a:solidFill>
                <a:srgbClr val="FFFFFF"/>
              </a:solidFill>
            </a:ln>
          </p:spPr>
          <p:txBody>
            <a:bodyPr wrap="square" lIns="0" tIns="0" rIns="0" bIns="0" rtlCol="0"/>
            <a:lstStyle/>
            <a:p>
              <a:endParaRPr sz="1632"/>
            </a:p>
          </p:txBody>
        </p:sp>
      </p:grpSp>
      <p:sp>
        <p:nvSpPr>
          <p:cNvPr id="44" name="object 44"/>
          <p:cNvSpPr txBox="1"/>
          <p:nvPr/>
        </p:nvSpPr>
        <p:spPr>
          <a:xfrm>
            <a:off x="3190148" y="4126046"/>
            <a:ext cx="825148" cy="231458"/>
          </a:xfrm>
          <a:prstGeom prst="rect">
            <a:avLst/>
          </a:prstGeom>
        </p:spPr>
        <p:txBody>
          <a:bodyPr vert="horz" wrap="square" lIns="0" tIns="14971" rIns="0" bIns="0" rtlCol="0">
            <a:spAutoFit/>
          </a:bodyPr>
          <a:lstStyle/>
          <a:p>
            <a:pPr marL="11516">
              <a:spcBef>
                <a:spcPts val="118"/>
              </a:spcBef>
            </a:pPr>
            <a:r>
              <a:rPr sz="1406" spc="-9" dirty="0">
                <a:solidFill>
                  <a:srgbClr val="FFFFFF"/>
                </a:solidFill>
                <a:latin typeface="Gadugi"/>
                <a:cs typeface="Gadugi"/>
              </a:rPr>
              <a:t>Reception</a:t>
            </a:r>
            <a:endParaRPr sz="1406">
              <a:latin typeface="Gadugi"/>
              <a:cs typeface="Gadugi"/>
            </a:endParaRPr>
          </a:p>
        </p:txBody>
      </p:sp>
      <p:grpSp>
        <p:nvGrpSpPr>
          <p:cNvPr id="45" name="object 45"/>
          <p:cNvGrpSpPr/>
          <p:nvPr/>
        </p:nvGrpSpPr>
        <p:grpSpPr>
          <a:xfrm>
            <a:off x="5294691" y="3586890"/>
            <a:ext cx="1601927" cy="1319776"/>
            <a:chOff x="4463034" y="3955542"/>
            <a:chExt cx="1766570" cy="1455420"/>
          </a:xfrm>
        </p:grpSpPr>
        <p:sp>
          <p:nvSpPr>
            <p:cNvPr id="46" name="object 46"/>
            <p:cNvSpPr/>
            <p:nvPr/>
          </p:nvSpPr>
          <p:spPr>
            <a:xfrm>
              <a:off x="4474464" y="3966972"/>
              <a:ext cx="1743710" cy="1432560"/>
            </a:xfrm>
            <a:custGeom>
              <a:avLst/>
              <a:gdLst/>
              <a:ahLst/>
              <a:cxnLst/>
              <a:rect l="l" t="t" r="r" b="b"/>
              <a:pathLst>
                <a:path w="1743710" h="1432560">
                  <a:moveTo>
                    <a:pt x="1385316" y="1432559"/>
                  </a:moveTo>
                  <a:lnTo>
                    <a:pt x="358139" y="1432559"/>
                  </a:lnTo>
                  <a:lnTo>
                    <a:pt x="0" y="716279"/>
                  </a:lnTo>
                  <a:lnTo>
                    <a:pt x="358139" y="0"/>
                  </a:lnTo>
                  <a:lnTo>
                    <a:pt x="1385316" y="0"/>
                  </a:lnTo>
                  <a:lnTo>
                    <a:pt x="1743455" y="716279"/>
                  </a:lnTo>
                  <a:lnTo>
                    <a:pt x="1385316" y="1432559"/>
                  </a:lnTo>
                  <a:close/>
                </a:path>
              </a:pathLst>
            </a:custGeom>
            <a:solidFill>
              <a:srgbClr val="00AFEF"/>
            </a:solidFill>
          </p:spPr>
          <p:txBody>
            <a:bodyPr wrap="square" lIns="0" tIns="0" rIns="0" bIns="0" rtlCol="0"/>
            <a:lstStyle/>
            <a:p>
              <a:endParaRPr sz="1632"/>
            </a:p>
          </p:txBody>
        </p:sp>
        <p:sp>
          <p:nvSpPr>
            <p:cNvPr id="47" name="object 47"/>
            <p:cNvSpPr/>
            <p:nvPr/>
          </p:nvSpPr>
          <p:spPr>
            <a:xfrm>
              <a:off x="4474464" y="3966972"/>
              <a:ext cx="1743710" cy="1432560"/>
            </a:xfrm>
            <a:custGeom>
              <a:avLst/>
              <a:gdLst/>
              <a:ahLst/>
              <a:cxnLst/>
              <a:rect l="l" t="t" r="r" b="b"/>
              <a:pathLst>
                <a:path w="1743710" h="1432560">
                  <a:moveTo>
                    <a:pt x="0" y="716279"/>
                  </a:moveTo>
                  <a:lnTo>
                    <a:pt x="358139" y="0"/>
                  </a:lnTo>
                  <a:lnTo>
                    <a:pt x="1385316" y="0"/>
                  </a:lnTo>
                  <a:lnTo>
                    <a:pt x="1743455" y="716279"/>
                  </a:lnTo>
                  <a:lnTo>
                    <a:pt x="1385316" y="1432559"/>
                  </a:lnTo>
                  <a:lnTo>
                    <a:pt x="358139" y="1432559"/>
                  </a:lnTo>
                  <a:lnTo>
                    <a:pt x="0" y="716279"/>
                  </a:lnTo>
                  <a:close/>
                </a:path>
              </a:pathLst>
            </a:custGeom>
            <a:ln w="22859">
              <a:solidFill>
                <a:srgbClr val="FFFFFF"/>
              </a:solidFill>
            </a:ln>
          </p:spPr>
          <p:txBody>
            <a:bodyPr wrap="square" lIns="0" tIns="0" rIns="0" bIns="0" rtlCol="0"/>
            <a:lstStyle/>
            <a:p>
              <a:endParaRPr sz="1632"/>
            </a:p>
          </p:txBody>
        </p:sp>
      </p:grpSp>
      <p:sp>
        <p:nvSpPr>
          <p:cNvPr id="48" name="object 48"/>
          <p:cNvSpPr txBox="1"/>
          <p:nvPr/>
        </p:nvSpPr>
        <p:spPr>
          <a:xfrm>
            <a:off x="5748200" y="4120523"/>
            <a:ext cx="693861" cy="231458"/>
          </a:xfrm>
          <a:prstGeom prst="rect">
            <a:avLst/>
          </a:prstGeom>
        </p:spPr>
        <p:txBody>
          <a:bodyPr vert="horz" wrap="square" lIns="0" tIns="14971" rIns="0" bIns="0" rtlCol="0">
            <a:spAutoFit/>
          </a:bodyPr>
          <a:lstStyle/>
          <a:p>
            <a:pPr marL="11516">
              <a:spcBef>
                <a:spcPts val="118"/>
              </a:spcBef>
            </a:pPr>
            <a:r>
              <a:rPr sz="1406" spc="-9" dirty="0">
                <a:solidFill>
                  <a:srgbClr val="FFFFFF"/>
                </a:solidFill>
                <a:latin typeface="Gadugi"/>
                <a:cs typeface="Gadugi"/>
              </a:rPr>
              <a:t>Facilities</a:t>
            </a:r>
            <a:endParaRPr sz="1406">
              <a:latin typeface="Gadugi"/>
              <a:cs typeface="Gadugi"/>
            </a:endParaRPr>
          </a:p>
        </p:txBody>
      </p:sp>
      <p:grpSp>
        <p:nvGrpSpPr>
          <p:cNvPr id="49" name="object 49"/>
          <p:cNvGrpSpPr/>
          <p:nvPr/>
        </p:nvGrpSpPr>
        <p:grpSpPr>
          <a:xfrm>
            <a:off x="7786372" y="3586890"/>
            <a:ext cx="1600776" cy="1319776"/>
            <a:chOff x="7210805" y="3955542"/>
            <a:chExt cx="1765300" cy="1455420"/>
          </a:xfrm>
        </p:grpSpPr>
        <p:sp>
          <p:nvSpPr>
            <p:cNvPr id="50" name="object 50"/>
            <p:cNvSpPr/>
            <p:nvPr/>
          </p:nvSpPr>
          <p:spPr>
            <a:xfrm>
              <a:off x="7222235" y="3966972"/>
              <a:ext cx="1742439" cy="1432560"/>
            </a:xfrm>
            <a:custGeom>
              <a:avLst/>
              <a:gdLst/>
              <a:ahLst/>
              <a:cxnLst/>
              <a:rect l="l" t="t" r="r" b="b"/>
              <a:pathLst>
                <a:path w="1742440" h="1432560">
                  <a:moveTo>
                    <a:pt x="1385316" y="1432559"/>
                  </a:moveTo>
                  <a:lnTo>
                    <a:pt x="358140" y="1432559"/>
                  </a:lnTo>
                  <a:lnTo>
                    <a:pt x="0" y="716279"/>
                  </a:lnTo>
                  <a:lnTo>
                    <a:pt x="358140" y="0"/>
                  </a:lnTo>
                  <a:lnTo>
                    <a:pt x="1385316" y="0"/>
                  </a:lnTo>
                  <a:lnTo>
                    <a:pt x="1741932" y="716279"/>
                  </a:lnTo>
                  <a:lnTo>
                    <a:pt x="1385316" y="1432559"/>
                  </a:lnTo>
                  <a:close/>
                </a:path>
              </a:pathLst>
            </a:custGeom>
            <a:solidFill>
              <a:srgbClr val="00AFEF"/>
            </a:solidFill>
          </p:spPr>
          <p:txBody>
            <a:bodyPr wrap="square" lIns="0" tIns="0" rIns="0" bIns="0" rtlCol="0"/>
            <a:lstStyle/>
            <a:p>
              <a:endParaRPr sz="1632"/>
            </a:p>
          </p:txBody>
        </p:sp>
        <p:sp>
          <p:nvSpPr>
            <p:cNvPr id="51" name="object 51"/>
            <p:cNvSpPr/>
            <p:nvPr/>
          </p:nvSpPr>
          <p:spPr>
            <a:xfrm>
              <a:off x="7222235" y="3966972"/>
              <a:ext cx="1742439" cy="1432560"/>
            </a:xfrm>
            <a:custGeom>
              <a:avLst/>
              <a:gdLst/>
              <a:ahLst/>
              <a:cxnLst/>
              <a:rect l="l" t="t" r="r" b="b"/>
              <a:pathLst>
                <a:path w="1742440" h="1432560">
                  <a:moveTo>
                    <a:pt x="0" y="716279"/>
                  </a:moveTo>
                  <a:lnTo>
                    <a:pt x="358140" y="0"/>
                  </a:lnTo>
                  <a:lnTo>
                    <a:pt x="1385316" y="0"/>
                  </a:lnTo>
                  <a:lnTo>
                    <a:pt x="1741932" y="716279"/>
                  </a:lnTo>
                  <a:lnTo>
                    <a:pt x="1385316" y="1432559"/>
                  </a:lnTo>
                  <a:lnTo>
                    <a:pt x="358140" y="1432559"/>
                  </a:lnTo>
                  <a:lnTo>
                    <a:pt x="0" y="716279"/>
                  </a:lnTo>
                  <a:close/>
                </a:path>
              </a:pathLst>
            </a:custGeom>
            <a:ln w="22859">
              <a:solidFill>
                <a:srgbClr val="FFFFFF"/>
              </a:solidFill>
            </a:ln>
          </p:spPr>
          <p:txBody>
            <a:bodyPr wrap="square" lIns="0" tIns="0" rIns="0" bIns="0" rtlCol="0"/>
            <a:lstStyle/>
            <a:p>
              <a:endParaRPr sz="1632"/>
            </a:p>
          </p:txBody>
        </p:sp>
      </p:grpSp>
      <p:sp>
        <p:nvSpPr>
          <p:cNvPr id="52" name="object 52"/>
          <p:cNvSpPr txBox="1"/>
          <p:nvPr/>
        </p:nvSpPr>
        <p:spPr>
          <a:xfrm>
            <a:off x="8115438" y="4120523"/>
            <a:ext cx="939735" cy="231458"/>
          </a:xfrm>
          <a:prstGeom prst="rect">
            <a:avLst/>
          </a:prstGeom>
        </p:spPr>
        <p:txBody>
          <a:bodyPr vert="horz" wrap="square" lIns="0" tIns="14971" rIns="0" bIns="0" rtlCol="0">
            <a:spAutoFit/>
          </a:bodyPr>
          <a:lstStyle/>
          <a:p>
            <a:pPr marL="11516">
              <a:spcBef>
                <a:spcPts val="118"/>
              </a:spcBef>
            </a:pPr>
            <a:r>
              <a:rPr sz="1406" dirty="0">
                <a:solidFill>
                  <a:srgbClr val="FFFFFF"/>
                </a:solidFill>
                <a:latin typeface="Gadugi"/>
                <a:cs typeface="Gadugi"/>
              </a:rPr>
              <a:t>IICL</a:t>
            </a:r>
            <a:r>
              <a:rPr sz="1406" spc="18" dirty="0">
                <a:solidFill>
                  <a:srgbClr val="FFFFFF"/>
                </a:solidFill>
                <a:latin typeface="Gadugi"/>
                <a:cs typeface="Gadugi"/>
              </a:rPr>
              <a:t> </a:t>
            </a:r>
            <a:r>
              <a:rPr sz="1406" spc="-9" dirty="0">
                <a:solidFill>
                  <a:srgbClr val="FFFFFF"/>
                </a:solidFill>
                <a:latin typeface="Gadugi"/>
                <a:cs typeface="Gadugi"/>
              </a:rPr>
              <a:t>Quality</a:t>
            </a:r>
            <a:endParaRPr sz="1406">
              <a:latin typeface="Gadugi"/>
              <a:cs typeface="Gadugi"/>
            </a:endParaRPr>
          </a:p>
        </p:txBody>
      </p:sp>
      <p:grpSp>
        <p:nvGrpSpPr>
          <p:cNvPr id="53" name="object 53"/>
          <p:cNvGrpSpPr/>
          <p:nvPr/>
        </p:nvGrpSpPr>
        <p:grpSpPr>
          <a:xfrm>
            <a:off x="9353521" y="1549874"/>
            <a:ext cx="1452790" cy="1452790"/>
            <a:chOff x="8939021" y="1709166"/>
            <a:chExt cx="1602105" cy="1602105"/>
          </a:xfrm>
        </p:grpSpPr>
        <p:sp>
          <p:nvSpPr>
            <p:cNvPr id="54" name="object 54"/>
            <p:cNvSpPr/>
            <p:nvPr/>
          </p:nvSpPr>
          <p:spPr>
            <a:xfrm>
              <a:off x="8950451" y="1720596"/>
              <a:ext cx="1579245" cy="1579245"/>
            </a:xfrm>
            <a:custGeom>
              <a:avLst/>
              <a:gdLst/>
              <a:ahLst/>
              <a:cxnLst/>
              <a:rect l="l" t="t" r="r" b="b"/>
              <a:pathLst>
                <a:path w="1579245" h="1579245">
                  <a:moveTo>
                    <a:pt x="789431" y="1578863"/>
                  </a:moveTo>
                  <a:lnTo>
                    <a:pt x="741355" y="1577422"/>
                  </a:lnTo>
                  <a:lnTo>
                    <a:pt x="694038" y="1573154"/>
                  </a:lnTo>
                  <a:lnTo>
                    <a:pt x="647564" y="1566140"/>
                  </a:lnTo>
                  <a:lnTo>
                    <a:pt x="602015" y="1556465"/>
                  </a:lnTo>
                  <a:lnTo>
                    <a:pt x="557474" y="1544211"/>
                  </a:lnTo>
                  <a:lnTo>
                    <a:pt x="514024" y="1529460"/>
                  </a:lnTo>
                  <a:lnTo>
                    <a:pt x="471748" y="1512295"/>
                  </a:lnTo>
                  <a:lnTo>
                    <a:pt x="430728" y="1492799"/>
                  </a:lnTo>
                  <a:lnTo>
                    <a:pt x="391047" y="1471055"/>
                  </a:lnTo>
                  <a:lnTo>
                    <a:pt x="352787" y="1447144"/>
                  </a:lnTo>
                  <a:lnTo>
                    <a:pt x="316031" y="1421151"/>
                  </a:lnTo>
                  <a:lnTo>
                    <a:pt x="280863" y="1393157"/>
                  </a:lnTo>
                  <a:lnTo>
                    <a:pt x="247364" y="1363246"/>
                  </a:lnTo>
                  <a:lnTo>
                    <a:pt x="215617" y="1331499"/>
                  </a:lnTo>
                  <a:lnTo>
                    <a:pt x="185706" y="1298000"/>
                  </a:lnTo>
                  <a:lnTo>
                    <a:pt x="157712" y="1262832"/>
                  </a:lnTo>
                  <a:lnTo>
                    <a:pt x="131719" y="1226076"/>
                  </a:lnTo>
                  <a:lnTo>
                    <a:pt x="107808" y="1187816"/>
                  </a:lnTo>
                  <a:lnTo>
                    <a:pt x="86064" y="1148135"/>
                  </a:lnTo>
                  <a:lnTo>
                    <a:pt x="66568" y="1107115"/>
                  </a:lnTo>
                  <a:lnTo>
                    <a:pt x="49403" y="1064839"/>
                  </a:lnTo>
                  <a:lnTo>
                    <a:pt x="34652" y="1021389"/>
                  </a:lnTo>
                  <a:lnTo>
                    <a:pt x="22398" y="976848"/>
                  </a:lnTo>
                  <a:lnTo>
                    <a:pt x="12722" y="931299"/>
                  </a:lnTo>
                  <a:lnTo>
                    <a:pt x="5709" y="884825"/>
                  </a:lnTo>
                  <a:lnTo>
                    <a:pt x="1441" y="837508"/>
                  </a:lnTo>
                  <a:lnTo>
                    <a:pt x="0" y="789431"/>
                  </a:lnTo>
                  <a:lnTo>
                    <a:pt x="1441" y="741355"/>
                  </a:lnTo>
                  <a:lnTo>
                    <a:pt x="5709" y="694038"/>
                  </a:lnTo>
                  <a:lnTo>
                    <a:pt x="12722" y="647564"/>
                  </a:lnTo>
                  <a:lnTo>
                    <a:pt x="22398" y="602015"/>
                  </a:lnTo>
                  <a:lnTo>
                    <a:pt x="34652" y="557474"/>
                  </a:lnTo>
                  <a:lnTo>
                    <a:pt x="49403" y="514024"/>
                  </a:lnTo>
                  <a:lnTo>
                    <a:pt x="66568" y="471748"/>
                  </a:lnTo>
                  <a:lnTo>
                    <a:pt x="86064" y="430728"/>
                  </a:lnTo>
                  <a:lnTo>
                    <a:pt x="107808" y="391047"/>
                  </a:lnTo>
                  <a:lnTo>
                    <a:pt x="131719" y="352787"/>
                  </a:lnTo>
                  <a:lnTo>
                    <a:pt x="157712" y="316031"/>
                  </a:lnTo>
                  <a:lnTo>
                    <a:pt x="185706" y="280863"/>
                  </a:lnTo>
                  <a:lnTo>
                    <a:pt x="215617" y="247364"/>
                  </a:lnTo>
                  <a:lnTo>
                    <a:pt x="247364" y="215617"/>
                  </a:lnTo>
                  <a:lnTo>
                    <a:pt x="280863" y="185706"/>
                  </a:lnTo>
                  <a:lnTo>
                    <a:pt x="316031" y="157712"/>
                  </a:lnTo>
                  <a:lnTo>
                    <a:pt x="352787" y="131719"/>
                  </a:lnTo>
                  <a:lnTo>
                    <a:pt x="391047" y="107808"/>
                  </a:lnTo>
                  <a:lnTo>
                    <a:pt x="430728" y="86064"/>
                  </a:lnTo>
                  <a:lnTo>
                    <a:pt x="471748" y="66568"/>
                  </a:lnTo>
                  <a:lnTo>
                    <a:pt x="514024" y="49403"/>
                  </a:lnTo>
                  <a:lnTo>
                    <a:pt x="557474" y="34652"/>
                  </a:lnTo>
                  <a:lnTo>
                    <a:pt x="602015" y="22398"/>
                  </a:lnTo>
                  <a:lnTo>
                    <a:pt x="647564" y="12722"/>
                  </a:lnTo>
                  <a:lnTo>
                    <a:pt x="694038" y="5709"/>
                  </a:lnTo>
                  <a:lnTo>
                    <a:pt x="741355" y="1441"/>
                  </a:lnTo>
                  <a:lnTo>
                    <a:pt x="789431" y="0"/>
                  </a:lnTo>
                  <a:lnTo>
                    <a:pt x="837508" y="1441"/>
                  </a:lnTo>
                  <a:lnTo>
                    <a:pt x="884825" y="5709"/>
                  </a:lnTo>
                  <a:lnTo>
                    <a:pt x="931299" y="12722"/>
                  </a:lnTo>
                  <a:lnTo>
                    <a:pt x="976848" y="22398"/>
                  </a:lnTo>
                  <a:lnTo>
                    <a:pt x="1021389" y="34652"/>
                  </a:lnTo>
                  <a:lnTo>
                    <a:pt x="1064839" y="49403"/>
                  </a:lnTo>
                  <a:lnTo>
                    <a:pt x="1107115" y="66568"/>
                  </a:lnTo>
                  <a:lnTo>
                    <a:pt x="1148135" y="86064"/>
                  </a:lnTo>
                  <a:lnTo>
                    <a:pt x="1187816" y="107808"/>
                  </a:lnTo>
                  <a:lnTo>
                    <a:pt x="1226076" y="131719"/>
                  </a:lnTo>
                  <a:lnTo>
                    <a:pt x="1262832" y="157712"/>
                  </a:lnTo>
                  <a:lnTo>
                    <a:pt x="1298000" y="185706"/>
                  </a:lnTo>
                  <a:lnTo>
                    <a:pt x="1331499" y="215617"/>
                  </a:lnTo>
                  <a:lnTo>
                    <a:pt x="1363246" y="247364"/>
                  </a:lnTo>
                  <a:lnTo>
                    <a:pt x="1393157" y="280863"/>
                  </a:lnTo>
                  <a:lnTo>
                    <a:pt x="1421151" y="316031"/>
                  </a:lnTo>
                  <a:lnTo>
                    <a:pt x="1447144" y="352787"/>
                  </a:lnTo>
                  <a:lnTo>
                    <a:pt x="1471055" y="391047"/>
                  </a:lnTo>
                  <a:lnTo>
                    <a:pt x="1492799" y="430728"/>
                  </a:lnTo>
                  <a:lnTo>
                    <a:pt x="1512295" y="471748"/>
                  </a:lnTo>
                  <a:lnTo>
                    <a:pt x="1529460" y="514024"/>
                  </a:lnTo>
                  <a:lnTo>
                    <a:pt x="1544211" y="557474"/>
                  </a:lnTo>
                  <a:lnTo>
                    <a:pt x="1556465" y="602015"/>
                  </a:lnTo>
                  <a:lnTo>
                    <a:pt x="1566140" y="647564"/>
                  </a:lnTo>
                  <a:lnTo>
                    <a:pt x="1573154" y="694038"/>
                  </a:lnTo>
                  <a:lnTo>
                    <a:pt x="1577422" y="741355"/>
                  </a:lnTo>
                  <a:lnTo>
                    <a:pt x="1578863" y="789431"/>
                  </a:lnTo>
                  <a:lnTo>
                    <a:pt x="1577422" y="837508"/>
                  </a:lnTo>
                  <a:lnTo>
                    <a:pt x="1573154" y="884825"/>
                  </a:lnTo>
                  <a:lnTo>
                    <a:pt x="1566140" y="931299"/>
                  </a:lnTo>
                  <a:lnTo>
                    <a:pt x="1556465" y="976848"/>
                  </a:lnTo>
                  <a:lnTo>
                    <a:pt x="1544211" y="1021389"/>
                  </a:lnTo>
                  <a:lnTo>
                    <a:pt x="1529460" y="1064839"/>
                  </a:lnTo>
                  <a:lnTo>
                    <a:pt x="1512295" y="1107115"/>
                  </a:lnTo>
                  <a:lnTo>
                    <a:pt x="1492799" y="1148135"/>
                  </a:lnTo>
                  <a:lnTo>
                    <a:pt x="1471055" y="1187816"/>
                  </a:lnTo>
                  <a:lnTo>
                    <a:pt x="1447144" y="1226076"/>
                  </a:lnTo>
                  <a:lnTo>
                    <a:pt x="1421151" y="1262832"/>
                  </a:lnTo>
                  <a:lnTo>
                    <a:pt x="1393157" y="1298000"/>
                  </a:lnTo>
                  <a:lnTo>
                    <a:pt x="1363246" y="1331499"/>
                  </a:lnTo>
                  <a:lnTo>
                    <a:pt x="1331499" y="1363246"/>
                  </a:lnTo>
                  <a:lnTo>
                    <a:pt x="1298000" y="1393157"/>
                  </a:lnTo>
                  <a:lnTo>
                    <a:pt x="1262832" y="1421151"/>
                  </a:lnTo>
                  <a:lnTo>
                    <a:pt x="1226076" y="1447144"/>
                  </a:lnTo>
                  <a:lnTo>
                    <a:pt x="1187816" y="1471055"/>
                  </a:lnTo>
                  <a:lnTo>
                    <a:pt x="1148135" y="1492799"/>
                  </a:lnTo>
                  <a:lnTo>
                    <a:pt x="1107115" y="1512295"/>
                  </a:lnTo>
                  <a:lnTo>
                    <a:pt x="1064839" y="1529460"/>
                  </a:lnTo>
                  <a:lnTo>
                    <a:pt x="1021389" y="1544211"/>
                  </a:lnTo>
                  <a:lnTo>
                    <a:pt x="976848" y="1556465"/>
                  </a:lnTo>
                  <a:lnTo>
                    <a:pt x="931299" y="1566140"/>
                  </a:lnTo>
                  <a:lnTo>
                    <a:pt x="884825" y="1573154"/>
                  </a:lnTo>
                  <a:lnTo>
                    <a:pt x="837508" y="1577422"/>
                  </a:lnTo>
                  <a:lnTo>
                    <a:pt x="789431" y="1578863"/>
                  </a:lnTo>
                  <a:close/>
                </a:path>
              </a:pathLst>
            </a:custGeom>
            <a:solidFill>
              <a:srgbClr val="8064A1"/>
            </a:solidFill>
          </p:spPr>
          <p:txBody>
            <a:bodyPr wrap="square" lIns="0" tIns="0" rIns="0" bIns="0" rtlCol="0"/>
            <a:lstStyle/>
            <a:p>
              <a:endParaRPr sz="1632"/>
            </a:p>
          </p:txBody>
        </p:sp>
        <p:sp>
          <p:nvSpPr>
            <p:cNvPr id="55" name="object 55"/>
            <p:cNvSpPr/>
            <p:nvPr/>
          </p:nvSpPr>
          <p:spPr>
            <a:xfrm>
              <a:off x="8950451" y="1720596"/>
              <a:ext cx="1579245" cy="1579245"/>
            </a:xfrm>
            <a:custGeom>
              <a:avLst/>
              <a:gdLst/>
              <a:ahLst/>
              <a:cxnLst/>
              <a:rect l="l" t="t" r="r" b="b"/>
              <a:pathLst>
                <a:path w="1579245" h="1579245">
                  <a:moveTo>
                    <a:pt x="0" y="789431"/>
                  </a:moveTo>
                  <a:lnTo>
                    <a:pt x="1441" y="741355"/>
                  </a:lnTo>
                  <a:lnTo>
                    <a:pt x="5709" y="694038"/>
                  </a:lnTo>
                  <a:lnTo>
                    <a:pt x="12722" y="647564"/>
                  </a:lnTo>
                  <a:lnTo>
                    <a:pt x="22398" y="602015"/>
                  </a:lnTo>
                  <a:lnTo>
                    <a:pt x="34652" y="557474"/>
                  </a:lnTo>
                  <a:lnTo>
                    <a:pt x="49403" y="514024"/>
                  </a:lnTo>
                  <a:lnTo>
                    <a:pt x="66568" y="471748"/>
                  </a:lnTo>
                  <a:lnTo>
                    <a:pt x="86064" y="430728"/>
                  </a:lnTo>
                  <a:lnTo>
                    <a:pt x="107808" y="391047"/>
                  </a:lnTo>
                  <a:lnTo>
                    <a:pt x="131719" y="352787"/>
                  </a:lnTo>
                  <a:lnTo>
                    <a:pt x="157712" y="316031"/>
                  </a:lnTo>
                  <a:lnTo>
                    <a:pt x="185706" y="280863"/>
                  </a:lnTo>
                  <a:lnTo>
                    <a:pt x="215617" y="247364"/>
                  </a:lnTo>
                  <a:lnTo>
                    <a:pt x="247364" y="215617"/>
                  </a:lnTo>
                  <a:lnTo>
                    <a:pt x="280863" y="185706"/>
                  </a:lnTo>
                  <a:lnTo>
                    <a:pt x="316031" y="157712"/>
                  </a:lnTo>
                  <a:lnTo>
                    <a:pt x="352787" y="131719"/>
                  </a:lnTo>
                  <a:lnTo>
                    <a:pt x="391047" y="107808"/>
                  </a:lnTo>
                  <a:lnTo>
                    <a:pt x="430728" y="86064"/>
                  </a:lnTo>
                  <a:lnTo>
                    <a:pt x="471748" y="66568"/>
                  </a:lnTo>
                  <a:lnTo>
                    <a:pt x="514024" y="49403"/>
                  </a:lnTo>
                  <a:lnTo>
                    <a:pt x="557474" y="34652"/>
                  </a:lnTo>
                  <a:lnTo>
                    <a:pt x="602015" y="22398"/>
                  </a:lnTo>
                  <a:lnTo>
                    <a:pt x="647564" y="12722"/>
                  </a:lnTo>
                  <a:lnTo>
                    <a:pt x="694038" y="5709"/>
                  </a:lnTo>
                  <a:lnTo>
                    <a:pt x="741355" y="1441"/>
                  </a:lnTo>
                  <a:lnTo>
                    <a:pt x="789431" y="0"/>
                  </a:lnTo>
                  <a:lnTo>
                    <a:pt x="837508" y="1441"/>
                  </a:lnTo>
                  <a:lnTo>
                    <a:pt x="884825" y="5709"/>
                  </a:lnTo>
                  <a:lnTo>
                    <a:pt x="931299" y="12722"/>
                  </a:lnTo>
                  <a:lnTo>
                    <a:pt x="976848" y="22398"/>
                  </a:lnTo>
                  <a:lnTo>
                    <a:pt x="1021389" y="34652"/>
                  </a:lnTo>
                  <a:lnTo>
                    <a:pt x="1064839" y="49403"/>
                  </a:lnTo>
                  <a:lnTo>
                    <a:pt x="1107115" y="66568"/>
                  </a:lnTo>
                  <a:lnTo>
                    <a:pt x="1148135" y="86064"/>
                  </a:lnTo>
                  <a:lnTo>
                    <a:pt x="1187816" y="107808"/>
                  </a:lnTo>
                  <a:lnTo>
                    <a:pt x="1226076" y="131719"/>
                  </a:lnTo>
                  <a:lnTo>
                    <a:pt x="1262832" y="157712"/>
                  </a:lnTo>
                  <a:lnTo>
                    <a:pt x="1298000" y="185706"/>
                  </a:lnTo>
                  <a:lnTo>
                    <a:pt x="1331499" y="215617"/>
                  </a:lnTo>
                  <a:lnTo>
                    <a:pt x="1363246" y="247364"/>
                  </a:lnTo>
                  <a:lnTo>
                    <a:pt x="1393157" y="280863"/>
                  </a:lnTo>
                  <a:lnTo>
                    <a:pt x="1421151" y="316031"/>
                  </a:lnTo>
                  <a:lnTo>
                    <a:pt x="1447144" y="352787"/>
                  </a:lnTo>
                  <a:lnTo>
                    <a:pt x="1471055" y="391047"/>
                  </a:lnTo>
                  <a:lnTo>
                    <a:pt x="1492799" y="430728"/>
                  </a:lnTo>
                  <a:lnTo>
                    <a:pt x="1512295" y="471748"/>
                  </a:lnTo>
                  <a:lnTo>
                    <a:pt x="1529460" y="514024"/>
                  </a:lnTo>
                  <a:lnTo>
                    <a:pt x="1544211" y="557474"/>
                  </a:lnTo>
                  <a:lnTo>
                    <a:pt x="1556465" y="602015"/>
                  </a:lnTo>
                  <a:lnTo>
                    <a:pt x="1566140" y="647564"/>
                  </a:lnTo>
                  <a:lnTo>
                    <a:pt x="1573154" y="694038"/>
                  </a:lnTo>
                  <a:lnTo>
                    <a:pt x="1577422" y="741355"/>
                  </a:lnTo>
                  <a:lnTo>
                    <a:pt x="1578863" y="789431"/>
                  </a:lnTo>
                  <a:lnTo>
                    <a:pt x="1577422" y="837508"/>
                  </a:lnTo>
                  <a:lnTo>
                    <a:pt x="1573154" y="884825"/>
                  </a:lnTo>
                  <a:lnTo>
                    <a:pt x="1566140" y="931299"/>
                  </a:lnTo>
                  <a:lnTo>
                    <a:pt x="1556465" y="976848"/>
                  </a:lnTo>
                  <a:lnTo>
                    <a:pt x="1544211" y="1021389"/>
                  </a:lnTo>
                  <a:lnTo>
                    <a:pt x="1529460" y="1064839"/>
                  </a:lnTo>
                  <a:lnTo>
                    <a:pt x="1512295" y="1107115"/>
                  </a:lnTo>
                  <a:lnTo>
                    <a:pt x="1492799" y="1148135"/>
                  </a:lnTo>
                  <a:lnTo>
                    <a:pt x="1471055" y="1187816"/>
                  </a:lnTo>
                  <a:lnTo>
                    <a:pt x="1447144" y="1226076"/>
                  </a:lnTo>
                  <a:lnTo>
                    <a:pt x="1421151" y="1262832"/>
                  </a:lnTo>
                  <a:lnTo>
                    <a:pt x="1393157" y="1298000"/>
                  </a:lnTo>
                  <a:lnTo>
                    <a:pt x="1363246" y="1331499"/>
                  </a:lnTo>
                  <a:lnTo>
                    <a:pt x="1331499" y="1363246"/>
                  </a:lnTo>
                  <a:lnTo>
                    <a:pt x="1298000" y="1393157"/>
                  </a:lnTo>
                  <a:lnTo>
                    <a:pt x="1262832" y="1421151"/>
                  </a:lnTo>
                  <a:lnTo>
                    <a:pt x="1226076" y="1447144"/>
                  </a:lnTo>
                  <a:lnTo>
                    <a:pt x="1187816" y="1471055"/>
                  </a:lnTo>
                  <a:lnTo>
                    <a:pt x="1148135" y="1492799"/>
                  </a:lnTo>
                  <a:lnTo>
                    <a:pt x="1107115" y="1512295"/>
                  </a:lnTo>
                  <a:lnTo>
                    <a:pt x="1064839" y="1529460"/>
                  </a:lnTo>
                  <a:lnTo>
                    <a:pt x="1021389" y="1544211"/>
                  </a:lnTo>
                  <a:lnTo>
                    <a:pt x="976848" y="1556465"/>
                  </a:lnTo>
                  <a:lnTo>
                    <a:pt x="931299" y="1566140"/>
                  </a:lnTo>
                  <a:lnTo>
                    <a:pt x="884825" y="1573154"/>
                  </a:lnTo>
                  <a:lnTo>
                    <a:pt x="837508" y="1577422"/>
                  </a:lnTo>
                  <a:lnTo>
                    <a:pt x="789431" y="1578863"/>
                  </a:lnTo>
                  <a:lnTo>
                    <a:pt x="741355" y="1577422"/>
                  </a:lnTo>
                  <a:lnTo>
                    <a:pt x="694038" y="1573154"/>
                  </a:lnTo>
                  <a:lnTo>
                    <a:pt x="647564" y="1566140"/>
                  </a:lnTo>
                  <a:lnTo>
                    <a:pt x="602015" y="1556465"/>
                  </a:lnTo>
                  <a:lnTo>
                    <a:pt x="557474" y="1544211"/>
                  </a:lnTo>
                  <a:lnTo>
                    <a:pt x="514024" y="1529460"/>
                  </a:lnTo>
                  <a:lnTo>
                    <a:pt x="471748" y="1512295"/>
                  </a:lnTo>
                  <a:lnTo>
                    <a:pt x="430728" y="1492799"/>
                  </a:lnTo>
                  <a:lnTo>
                    <a:pt x="391047" y="1471055"/>
                  </a:lnTo>
                  <a:lnTo>
                    <a:pt x="352787" y="1447144"/>
                  </a:lnTo>
                  <a:lnTo>
                    <a:pt x="316031" y="1421151"/>
                  </a:lnTo>
                  <a:lnTo>
                    <a:pt x="280863" y="1393157"/>
                  </a:lnTo>
                  <a:lnTo>
                    <a:pt x="247364" y="1363246"/>
                  </a:lnTo>
                  <a:lnTo>
                    <a:pt x="215617" y="1331499"/>
                  </a:lnTo>
                  <a:lnTo>
                    <a:pt x="185706" y="1298000"/>
                  </a:lnTo>
                  <a:lnTo>
                    <a:pt x="157712" y="1262832"/>
                  </a:lnTo>
                  <a:lnTo>
                    <a:pt x="131719" y="1226076"/>
                  </a:lnTo>
                  <a:lnTo>
                    <a:pt x="107808" y="1187816"/>
                  </a:lnTo>
                  <a:lnTo>
                    <a:pt x="86064" y="1148135"/>
                  </a:lnTo>
                  <a:lnTo>
                    <a:pt x="66568" y="1107115"/>
                  </a:lnTo>
                  <a:lnTo>
                    <a:pt x="49403" y="1064839"/>
                  </a:lnTo>
                  <a:lnTo>
                    <a:pt x="34652" y="1021389"/>
                  </a:lnTo>
                  <a:lnTo>
                    <a:pt x="22398" y="976848"/>
                  </a:lnTo>
                  <a:lnTo>
                    <a:pt x="12722" y="931299"/>
                  </a:lnTo>
                  <a:lnTo>
                    <a:pt x="5709" y="884825"/>
                  </a:lnTo>
                  <a:lnTo>
                    <a:pt x="1441" y="837508"/>
                  </a:lnTo>
                  <a:lnTo>
                    <a:pt x="0" y="789431"/>
                  </a:lnTo>
                </a:path>
              </a:pathLst>
            </a:custGeom>
            <a:ln w="22859">
              <a:solidFill>
                <a:srgbClr val="5B4675"/>
              </a:solidFill>
            </a:ln>
          </p:spPr>
          <p:txBody>
            <a:bodyPr wrap="square" lIns="0" tIns="0" rIns="0" bIns="0" rtlCol="0"/>
            <a:lstStyle/>
            <a:p>
              <a:endParaRPr sz="1632"/>
            </a:p>
          </p:txBody>
        </p:sp>
      </p:grpSp>
      <p:sp>
        <p:nvSpPr>
          <p:cNvPr id="56" name="object 56"/>
          <p:cNvSpPr txBox="1"/>
          <p:nvPr/>
        </p:nvSpPr>
        <p:spPr>
          <a:xfrm>
            <a:off x="9733804" y="1872078"/>
            <a:ext cx="690407" cy="793381"/>
          </a:xfrm>
          <a:prstGeom prst="rect">
            <a:avLst/>
          </a:prstGeom>
        </p:spPr>
        <p:txBody>
          <a:bodyPr vert="horz" wrap="square" lIns="0" tIns="11516" rIns="0" bIns="0" rtlCol="0">
            <a:spAutoFit/>
          </a:bodyPr>
          <a:lstStyle/>
          <a:p>
            <a:pPr marL="10941" marR="4607" algn="ctr">
              <a:lnSpc>
                <a:spcPct val="100200"/>
              </a:lnSpc>
              <a:spcBef>
                <a:spcPts val="91"/>
              </a:spcBef>
            </a:pPr>
            <a:r>
              <a:rPr sz="1270" dirty="0">
                <a:latin typeface="Gadugi"/>
                <a:cs typeface="Gadugi"/>
              </a:rPr>
              <a:t>Have</a:t>
            </a:r>
            <a:r>
              <a:rPr sz="1270" spc="-32" dirty="0">
                <a:latin typeface="Gadugi"/>
                <a:cs typeface="Gadugi"/>
              </a:rPr>
              <a:t> </a:t>
            </a:r>
            <a:r>
              <a:rPr sz="1270" spc="-23" dirty="0">
                <a:latin typeface="Gadugi"/>
                <a:cs typeface="Gadugi"/>
              </a:rPr>
              <a:t>you </a:t>
            </a:r>
            <a:r>
              <a:rPr sz="1270" dirty="0">
                <a:latin typeface="Gadugi"/>
                <a:cs typeface="Gadugi"/>
              </a:rPr>
              <a:t>met</a:t>
            </a:r>
            <a:r>
              <a:rPr sz="1270" spc="-23" dirty="0">
                <a:latin typeface="Gadugi"/>
                <a:cs typeface="Gadugi"/>
              </a:rPr>
              <a:t> our </a:t>
            </a:r>
            <a:r>
              <a:rPr sz="1270" spc="-9" dirty="0">
                <a:latin typeface="Gadugi"/>
                <a:cs typeface="Gadugi"/>
              </a:rPr>
              <a:t>services today?</a:t>
            </a:r>
            <a:endParaRPr sz="1270">
              <a:latin typeface="Gadugi"/>
              <a:cs typeface="Gadug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564C38-CA14-38C6-C978-BE33CEC375EE}"/>
            </a:ext>
          </a:extLst>
        </p:cNvPr>
        <p:cNvGrpSpPr/>
        <p:nvPr/>
      </p:nvGrpSpPr>
      <p:grpSpPr>
        <a:xfrm>
          <a:off x="0" y="0"/>
          <a:ext cx="0" cy="0"/>
          <a:chOff x="0" y="0"/>
          <a:chExt cx="0" cy="0"/>
        </a:xfrm>
      </p:grpSpPr>
      <p:sp>
        <p:nvSpPr>
          <p:cNvPr id="3" name="object 3">
            <a:extLst>
              <a:ext uri="{FF2B5EF4-FFF2-40B4-BE49-F238E27FC236}">
                <a16:creationId xmlns:a16="http://schemas.microsoft.com/office/drawing/2014/main" id="{7B9A4AF4-1B95-FF9B-28BA-058194724FDC}"/>
              </a:ext>
            </a:extLst>
          </p:cNvPr>
          <p:cNvSpPr txBox="1"/>
          <p:nvPr/>
        </p:nvSpPr>
        <p:spPr>
          <a:xfrm>
            <a:off x="1521141" y="375778"/>
            <a:ext cx="5981837" cy="626601"/>
          </a:xfrm>
          <a:prstGeom prst="rect">
            <a:avLst/>
          </a:prstGeom>
        </p:spPr>
        <p:txBody>
          <a:bodyPr vert="horz" wrap="square" lIns="0" tIns="10941" rIns="0" bIns="0" rtlCol="0">
            <a:spAutoFit/>
          </a:bodyPr>
          <a:lstStyle/>
          <a:p>
            <a:pPr marL="11516">
              <a:spcBef>
                <a:spcPts val="86"/>
              </a:spcBef>
              <a:tabLst>
                <a:tab pos="283302" algn="l"/>
              </a:tabLst>
            </a:pPr>
            <a:r>
              <a:rPr sz="4000" dirty="0">
                <a:latin typeface="Arial" panose="020B0604020202020204" pitchFamily="34" charset="0"/>
                <a:cs typeface="Arial" panose="020B0604020202020204" pitchFamily="34" charset="0"/>
              </a:rPr>
              <a:t>Basics</a:t>
            </a:r>
            <a:r>
              <a:rPr sz="4000" spc="-73" dirty="0">
                <a:latin typeface="Arial" panose="020B0604020202020204" pitchFamily="34" charset="0"/>
                <a:cs typeface="Arial" panose="020B0604020202020204" pitchFamily="34" charset="0"/>
              </a:rPr>
              <a:t> </a:t>
            </a:r>
            <a:r>
              <a:rPr sz="4000" dirty="0">
                <a:latin typeface="Arial" panose="020B0604020202020204" pitchFamily="34" charset="0"/>
                <a:cs typeface="Arial" panose="020B0604020202020204" pitchFamily="34" charset="0"/>
              </a:rPr>
              <a:t>of</a:t>
            </a:r>
            <a:r>
              <a:rPr sz="4000" spc="-50" dirty="0">
                <a:latin typeface="Arial" panose="020B0604020202020204" pitchFamily="34" charset="0"/>
                <a:cs typeface="Arial" panose="020B0604020202020204" pitchFamily="34" charset="0"/>
              </a:rPr>
              <a:t> </a:t>
            </a:r>
            <a:r>
              <a:rPr sz="4000" spc="-9" dirty="0">
                <a:latin typeface="Arial" panose="020B0604020202020204" pitchFamily="34" charset="0"/>
                <a:cs typeface="Arial" panose="020B0604020202020204" pitchFamily="34" charset="0"/>
              </a:rPr>
              <a:t>Regulations</a:t>
            </a:r>
            <a:endParaRPr sz="4000" dirty="0">
              <a:latin typeface="Arial" panose="020B0604020202020204" pitchFamily="34" charset="0"/>
              <a:cs typeface="Arial" panose="020B0604020202020204" pitchFamily="34" charset="0"/>
            </a:endParaRPr>
          </a:p>
        </p:txBody>
      </p:sp>
      <p:sp>
        <p:nvSpPr>
          <p:cNvPr id="4" name="object 4">
            <a:extLst>
              <a:ext uri="{FF2B5EF4-FFF2-40B4-BE49-F238E27FC236}">
                <a16:creationId xmlns:a16="http://schemas.microsoft.com/office/drawing/2014/main" id="{AFAE4F10-6FBE-525A-0A70-33DA48AD934B}"/>
              </a:ext>
            </a:extLst>
          </p:cNvPr>
          <p:cNvSpPr txBox="1"/>
          <p:nvPr/>
        </p:nvSpPr>
        <p:spPr>
          <a:xfrm>
            <a:off x="808264" y="1227931"/>
            <a:ext cx="8386608" cy="3936814"/>
          </a:xfrm>
          <a:prstGeom prst="rect">
            <a:avLst/>
          </a:prstGeom>
        </p:spPr>
        <p:txBody>
          <a:bodyPr vert="horz" wrap="square" lIns="0" tIns="63340" rIns="0" bIns="0" rtlCol="0">
            <a:spAutoFit/>
          </a:bodyPr>
          <a:lstStyle/>
          <a:p>
            <a:pPr marL="353840" marR="133590" indent="-342900">
              <a:lnSpc>
                <a:spcPts val="1913"/>
              </a:lnSpc>
              <a:spcBef>
                <a:spcPts val="462"/>
              </a:spcBef>
              <a:buFont typeface="Arial" panose="020B0604020202020204" pitchFamily="34" charset="0"/>
              <a:buChar char="•"/>
              <a:tabLst>
                <a:tab pos="283302" algn="l"/>
              </a:tabLst>
            </a:pPr>
            <a:r>
              <a:rPr lang="en-GB" sz="2000" spc="-9" dirty="0">
                <a:latin typeface="Arial" panose="020B0604020202020204" pitchFamily="34" charset="0"/>
                <a:cs typeface="Arial" panose="020B0604020202020204" pitchFamily="34" charset="0"/>
              </a:rPr>
              <a:t>Extenuating Circumstances</a:t>
            </a:r>
          </a:p>
          <a:p>
            <a:pPr marL="353840" marR="133590" indent="-342900">
              <a:lnSpc>
                <a:spcPts val="1913"/>
              </a:lnSpc>
              <a:spcBef>
                <a:spcPts val="462"/>
              </a:spcBef>
              <a:buFont typeface="Arial" panose="020B0604020202020204" pitchFamily="34" charset="0"/>
              <a:buChar char="•"/>
              <a:tabLst>
                <a:tab pos="283302" algn="l"/>
              </a:tabLst>
            </a:pPr>
            <a:r>
              <a:rPr lang="en-GB" sz="2000" spc="-9" dirty="0">
                <a:latin typeface="Arial" panose="020B0604020202020204" pitchFamily="34" charset="0"/>
                <a:cs typeface="Arial" panose="020B0604020202020204" pitchFamily="34" charset="0"/>
              </a:rPr>
              <a:t>Learning Support and Study Skills</a:t>
            </a:r>
          </a:p>
          <a:p>
            <a:pPr marL="353840" marR="133590" indent="-342900">
              <a:lnSpc>
                <a:spcPts val="1913"/>
              </a:lnSpc>
              <a:spcBef>
                <a:spcPts val="462"/>
              </a:spcBef>
              <a:buFont typeface="Arial" panose="020B0604020202020204" pitchFamily="34" charset="0"/>
              <a:buChar char="•"/>
              <a:tabLst>
                <a:tab pos="283302" algn="l"/>
              </a:tabLst>
            </a:pPr>
            <a:r>
              <a:rPr lang="en-GB" sz="2000" dirty="0" err="1">
                <a:latin typeface="Arial" panose="020B0604020202020204" pitchFamily="34" charset="0"/>
                <a:cs typeface="Arial" panose="020B0604020202020204" pitchFamily="34" charset="0"/>
              </a:rPr>
              <a:t>InfoSkills</a:t>
            </a:r>
            <a:r>
              <a:rPr lang="en-GB" sz="2000" spc="77"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t>
            </a:r>
            <a:r>
              <a:rPr lang="en-GB" sz="2000" spc="45"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Academic</a:t>
            </a:r>
            <a:r>
              <a:rPr lang="en-GB" sz="2000" spc="45"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Integrity</a:t>
            </a:r>
            <a:r>
              <a:rPr lang="en-GB" sz="2000" spc="36"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and</a:t>
            </a:r>
            <a:r>
              <a:rPr lang="en-GB" sz="2000" spc="68"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Plagiarism</a:t>
            </a:r>
            <a:r>
              <a:rPr lang="en-GB" sz="2000" spc="86"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(Online</a:t>
            </a:r>
            <a:r>
              <a:rPr lang="en-GB" sz="2000" spc="54" dirty="0">
                <a:latin typeface="Arial" panose="020B0604020202020204" pitchFamily="34" charset="0"/>
                <a:cs typeface="Arial" panose="020B0604020202020204" pitchFamily="34" charset="0"/>
              </a:rPr>
              <a:t> </a:t>
            </a:r>
            <a:r>
              <a:rPr lang="en-GB" sz="2000" spc="-9" dirty="0">
                <a:latin typeface="Arial" panose="020B0604020202020204" pitchFamily="34" charset="0"/>
                <a:cs typeface="Arial" panose="020B0604020202020204" pitchFamily="34" charset="0"/>
              </a:rPr>
              <a:t>resources)</a:t>
            </a:r>
            <a:endParaRPr lang="en-GB" sz="2000" dirty="0">
              <a:latin typeface="Arial" panose="020B0604020202020204" pitchFamily="34" charset="0"/>
              <a:cs typeface="Arial" panose="020B0604020202020204" pitchFamily="34" charset="0"/>
            </a:endParaRPr>
          </a:p>
          <a:p>
            <a:pPr marL="353840" marR="133590" indent="-342900">
              <a:lnSpc>
                <a:spcPts val="1913"/>
              </a:lnSpc>
              <a:spcBef>
                <a:spcPts val="462"/>
              </a:spcBef>
              <a:buFont typeface="Arial" panose="020B0604020202020204" pitchFamily="34" charset="0"/>
              <a:buChar char="•"/>
              <a:tabLst>
                <a:tab pos="283302" algn="l"/>
              </a:tabLst>
            </a:pPr>
            <a:r>
              <a:rPr lang="en-GB" sz="2000" dirty="0">
                <a:latin typeface="Arial" panose="020B0604020202020204" pitchFamily="34" charset="0"/>
                <a:cs typeface="Arial" panose="020B0604020202020204" pitchFamily="34" charset="0"/>
              </a:rPr>
              <a:t>Academic</a:t>
            </a:r>
            <a:r>
              <a:rPr lang="en-GB" sz="2000" spc="-103" dirty="0">
                <a:latin typeface="Arial" panose="020B0604020202020204" pitchFamily="34" charset="0"/>
                <a:cs typeface="Arial" panose="020B0604020202020204" pitchFamily="34" charset="0"/>
              </a:rPr>
              <a:t> </a:t>
            </a:r>
            <a:r>
              <a:rPr lang="en-GB" sz="2000" spc="-9" dirty="0">
                <a:latin typeface="Arial" panose="020B0604020202020204" pitchFamily="34" charset="0"/>
                <a:cs typeface="Arial" panose="020B0604020202020204" pitchFamily="34" charset="0"/>
              </a:rPr>
              <a:t>Misconduct</a:t>
            </a:r>
          </a:p>
          <a:p>
            <a:pPr marL="353840" marR="133590" indent="-342900">
              <a:lnSpc>
                <a:spcPts val="1913"/>
              </a:lnSpc>
              <a:spcBef>
                <a:spcPts val="462"/>
              </a:spcBef>
              <a:buFont typeface="Arial" panose="020B0604020202020204" pitchFamily="34" charset="0"/>
              <a:buChar char="•"/>
              <a:tabLst>
                <a:tab pos="283302" algn="l"/>
              </a:tabLst>
            </a:pPr>
            <a:r>
              <a:rPr lang="en-GB" sz="2000" spc="-9" dirty="0">
                <a:latin typeface="Arial" panose="020B0604020202020204" pitchFamily="34" charset="0"/>
                <a:cs typeface="Arial" panose="020B0604020202020204" pitchFamily="34" charset="0"/>
              </a:rPr>
              <a:t>Student Bursaries &amp; Student Finance</a:t>
            </a:r>
          </a:p>
          <a:p>
            <a:pPr marL="353840" marR="133590" indent="-342900">
              <a:lnSpc>
                <a:spcPts val="1913"/>
              </a:lnSpc>
              <a:spcBef>
                <a:spcPts val="462"/>
              </a:spcBef>
              <a:buFont typeface="Arial" panose="020B0604020202020204" pitchFamily="34" charset="0"/>
              <a:buChar char="•"/>
              <a:tabLst>
                <a:tab pos="283302" algn="l"/>
              </a:tabLst>
            </a:pPr>
            <a:r>
              <a:rPr sz="2000" spc="-9" dirty="0">
                <a:latin typeface="Arial" panose="020B0604020202020204" pitchFamily="34" charset="0"/>
                <a:cs typeface="Arial" panose="020B0604020202020204" pitchFamily="34" charset="0"/>
              </a:rPr>
              <a:t>Student</a:t>
            </a:r>
            <a:r>
              <a:rPr sz="2000" spc="-82"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Charter</a:t>
            </a:r>
            <a:r>
              <a:rPr sz="2000" spc="-63" dirty="0">
                <a:latin typeface="Arial" panose="020B0604020202020204" pitchFamily="34" charset="0"/>
                <a:cs typeface="Arial" panose="020B0604020202020204" pitchFamily="34" charset="0"/>
              </a:rPr>
              <a:t> </a:t>
            </a:r>
            <a:r>
              <a:rPr sz="2000" u="sng" spc="-9" dirty="0">
                <a:solidFill>
                  <a:srgbClr val="0000FF"/>
                </a:solidFill>
                <a:uFill>
                  <a:solidFill>
                    <a:srgbClr val="0000FF"/>
                  </a:solidFill>
                </a:uFill>
                <a:latin typeface="Arial" panose="020B0604020202020204" pitchFamily="34" charset="0"/>
                <a:cs typeface="Arial" panose="020B0604020202020204" pitchFamily="34" charset="0"/>
              </a:rPr>
              <a:t>Student</a:t>
            </a:r>
            <a:r>
              <a:rPr sz="2000" u="sng" spc="-82" dirty="0">
                <a:solidFill>
                  <a:srgbClr val="0000FF"/>
                </a:solidFill>
                <a:uFill>
                  <a:solidFill>
                    <a:srgbClr val="0000FF"/>
                  </a:solidFill>
                </a:uFill>
                <a:latin typeface="Arial" panose="020B0604020202020204" pitchFamily="34" charset="0"/>
                <a:cs typeface="Arial" panose="020B0604020202020204" pitchFamily="34" charset="0"/>
              </a:rPr>
              <a:t> </a:t>
            </a:r>
            <a:r>
              <a:rPr sz="2000" u="sng" dirty="0">
                <a:solidFill>
                  <a:srgbClr val="0000FF"/>
                </a:solidFill>
                <a:uFill>
                  <a:solidFill>
                    <a:srgbClr val="0000FF"/>
                  </a:solidFill>
                </a:uFill>
                <a:latin typeface="Arial" panose="020B0604020202020204" pitchFamily="34" charset="0"/>
                <a:cs typeface="Arial" panose="020B0604020202020204" pitchFamily="34" charset="0"/>
              </a:rPr>
              <a:t>Charter</a:t>
            </a:r>
            <a:r>
              <a:rPr sz="2000" u="sng" spc="-59" dirty="0">
                <a:solidFill>
                  <a:srgbClr val="0000FF"/>
                </a:solidFill>
                <a:uFill>
                  <a:solidFill>
                    <a:srgbClr val="0000FF"/>
                  </a:solidFill>
                </a:uFill>
                <a:latin typeface="Arial" panose="020B0604020202020204" pitchFamily="34" charset="0"/>
                <a:cs typeface="Arial" panose="020B0604020202020204" pitchFamily="34" charset="0"/>
              </a:rPr>
              <a:t> </a:t>
            </a:r>
            <a:r>
              <a:rPr sz="2000" u="sng" dirty="0">
                <a:solidFill>
                  <a:srgbClr val="0000FF"/>
                </a:solidFill>
                <a:uFill>
                  <a:solidFill>
                    <a:srgbClr val="0000FF"/>
                  </a:solidFill>
                </a:uFill>
                <a:latin typeface="Arial" panose="020B0604020202020204" pitchFamily="34" charset="0"/>
                <a:cs typeface="Arial" panose="020B0604020202020204" pitchFamily="34" charset="0"/>
              </a:rPr>
              <a:t>|</a:t>
            </a:r>
            <a:r>
              <a:rPr sz="2000" u="sng" spc="-63" dirty="0">
                <a:solidFill>
                  <a:srgbClr val="0000FF"/>
                </a:solidFill>
                <a:uFill>
                  <a:solidFill>
                    <a:srgbClr val="0000FF"/>
                  </a:solidFill>
                </a:uFill>
                <a:latin typeface="Arial" panose="020B0604020202020204" pitchFamily="34" charset="0"/>
                <a:cs typeface="Arial" panose="020B0604020202020204" pitchFamily="34" charset="0"/>
              </a:rPr>
              <a:t> </a:t>
            </a:r>
            <a:r>
              <a:rPr sz="2000" u="sng" dirty="0">
                <a:solidFill>
                  <a:srgbClr val="0000FF"/>
                </a:solidFill>
                <a:uFill>
                  <a:solidFill>
                    <a:srgbClr val="0000FF"/>
                  </a:solidFill>
                </a:uFill>
                <a:latin typeface="Arial" panose="020B0604020202020204" pitchFamily="34" charset="0"/>
                <a:cs typeface="Arial" panose="020B0604020202020204" pitchFamily="34" charset="0"/>
              </a:rPr>
              <a:t>University</a:t>
            </a:r>
            <a:r>
              <a:rPr sz="2000" u="sng" spc="-73" dirty="0">
                <a:solidFill>
                  <a:srgbClr val="0000FF"/>
                </a:solidFill>
                <a:uFill>
                  <a:solidFill>
                    <a:srgbClr val="0000FF"/>
                  </a:solidFill>
                </a:uFill>
                <a:latin typeface="Arial" panose="020B0604020202020204" pitchFamily="34" charset="0"/>
                <a:cs typeface="Arial" panose="020B0604020202020204" pitchFamily="34" charset="0"/>
              </a:rPr>
              <a:t> </a:t>
            </a:r>
            <a:r>
              <a:rPr sz="2000" u="sng" dirty="0">
                <a:solidFill>
                  <a:srgbClr val="0000FF"/>
                </a:solidFill>
                <a:uFill>
                  <a:solidFill>
                    <a:srgbClr val="0000FF"/>
                  </a:solidFill>
                </a:uFill>
                <a:latin typeface="Arial" panose="020B0604020202020204" pitchFamily="34" charset="0"/>
                <a:cs typeface="Arial" panose="020B0604020202020204" pitchFamily="34" charset="0"/>
              </a:rPr>
              <a:t>of</a:t>
            </a:r>
            <a:r>
              <a:rPr sz="2000" u="sng" spc="-54" dirty="0">
                <a:solidFill>
                  <a:srgbClr val="0000FF"/>
                </a:solidFill>
                <a:uFill>
                  <a:solidFill>
                    <a:srgbClr val="0000FF"/>
                  </a:solidFill>
                </a:uFill>
                <a:latin typeface="Arial" panose="020B0604020202020204" pitchFamily="34" charset="0"/>
                <a:cs typeface="Arial" panose="020B0604020202020204" pitchFamily="34" charset="0"/>
              </a:rPr>
              <a:t> </a:t>
            </a:r>
            <a:r>
              <a:rPr sz="2000" u="sng" dirty="0">
                <a:solidFill>
                  <a:srgbClr val="0000FF"/>
                </a:solidFill>
                <a:uFill>
                  <a:solidFill>
                    <a:srgbClr val="0000FF"/>
                  </a:solidFill>
                </a:uFill>
                <a:latin typeface="Arial" panose="020B0604020202020204" pitchFamily="34" charset="0"/>
                <a:cs typeface="Arial" panose="020B0604020202020204" pitchFamily="34" charset="0"/>
              </a:rPr>
              <a:t>Wales</a:t>
            </a:r>
            <a:r>
              <a:rPr sz="2000" u="sng" spc="-54" dirty="0">
                <a:solidFill>
                  <a:srgbClr val="0000FF"/>
                </a:solidFill>
                <a:uFill>
                  <a:solidFill>
                    <a:srgbClr val="0000FF"/>
                  </a:solidFill>
                </a:uFill>
                <a:latin typeface="Arial" panose="020B0604020202020204" pitchFamily="34" charset="0"/>
                <a:cs typeface="Arial" panose="020B0604020202020204" pitchFamily="34" charset="0"/>
              </a:rPr>
              <a:t> </a:t>
            </a:r>
            <a:r>
              <a:rPr sz="2000" u="sng" spc="-18" dirty="0">
                <a:solidFill>
                  <a:srgbClr val="0000FF"/>
                </a:solidFill>
                <a:uFill>
                  <a:solidFill>
                    <a:srgbClr val="0000FF"/>
                  </a:solidFill>
                </a:uFill>
                <a:latin typeface="Arial" panose="020B0604020202020204" pitchFamily="34" charset="0"/>
                <a:cs typeface="Arial" panose="020B0604020202020204" pitchFamily="34" charset="0"/>
              </a:rPr>
              <a:t>Trinity</a:t>
            </a:r>
            <a:r>
              <a:rPr sz="2000" u="sng" spc="-59" dirty="0">
                <a:solidFill>
                  <a:srgbClr val="0000FF"/>
                </a:solidFill>
                <a:uFill>
                  <a:solidFill>
                    <a:srgbClr val="0000FF"/>
                  </a:solidFill>
                </a:uFill>
                <a:latin typeface="Arial" panose="020B0604020202020204" pitchFamily="34" charset="0"/>
                <a:cs typeface="Arial" panose="020B0604020202020204" pitchFamily="34" charset="0"/>
              </a:rPr>
              <a:t> </a:t>
            </a:r>
            <a:r>
              <a:rPr sz="2000" u="sng" spc="-9" dirty="0">
                <a:solidFill>
                  <a:srgbClr val="0000FF"/>
                </a:solidFill>
                <a:uFill>
                  <a:solidFill>
                    <a:srgbClr val="0000FF"/>
                  </a:solidFill>
                </a:uFill>
                <a:latin typeface="Arial" panose="020B0604020202020204" pitchFamily="34" charset="0"/>
                <a:cs typeface="Arial" panose="020B0604020202020204" pitchFamily="34" charset="0"/>
              </a:rPr>
              <a:t>Saint</a:t>
            </a:r>
            <a:r>
              <a:rPr sz="2000" spc="-9" dirty="0">
                <a:solidFill>
                  <a:srgbClr val="0000FF"/>
                </a:solidFill>
                <a:latin typeface="Arial" panose="020B0604020202020204" pitchFamily="34" charset="0"/>
                <a:cs typeface="Arial" panose="020B0604020202020204" pitchFamily="34" charset="0"/>
              </a:rPr>
              <a:t> </a:t>
            </a:r>
            <a:r>
              <a:rPr sz="2000" u="sng" dirty="0">
                <a:solidFill>
                  <a:srgbClr val="0000FF"/>
                </a:solidFill>
                <a:uFill>
                  <a:solidFill>
                    <a:srgbClr val="0000FF"/>
                  </a:solidFill>
                </a:uFill>
                <a:latin typeface="Arial" panose="020B0604020202020204" pitchFamily="34" charset="0"/>
                <a:cs typeface="Arial" panose="020B0604020202020204" pitchFamily="34" charset="0"/>
              </a:rPr>
              <a:t>David</a:t>
            </a:r>
            <a:r>
              <a:rPr sz="2000" u="sng" spc="-50" dirty="0">
                <a:solidFill>
                  <a:srgbClr val="0000FF"/>
                </a:solidFill>
                <a:uFill>
                  <a:solidFill>
                    <a:srgbClr val="0000FF"/>
                  </a:solidFill>
                </a:uFill>
                <a:latin typeface="Arial" panose="020B0604020202020204" pitchFamily="34" charset="0"/>
                <a:cs typeface="Arial" panose="020B0604020202020204" pitchFamily="34" charset="0"/>
              </a:rPr>
              <a:t> </a:t>
            </a:r>
            <a:r>
              <a:rPr sz="2000" u="sng" spc="-9" dirty="0">
                <a:solidFill>
                  <a:srgbClr val="0000FF"/>
                </a:solidFill>
                <a:uFill>
                  <a:solidFill>
                    <a:srgbClr val="0000FF"/>
                  </a:solidFill>
                </a:uFill>
                <a:latin typeface="Arial" panose="020B0604020202020204" pitchFamily="34" charset="0"/>
                <a:cs typeface="Arial" panose="020B0604020202020204" pitchFamily="34" charset="0"/>
              </a:rPr>
              <a:t>(uwtsd.ac.uk)</a:t>
            </a:r>
            <a:endParaRPr sz="2000" dirty="0">
              <a:latin typeface="Arial" panose="020B0604020202020204" pitchFamily="34" charset="0"/>
              <a:cs typeface="Arial" panose="020B0604020202020204" pitchFamily="34" charset="0"/>
            </a:endParaRPr>
          </a:p>
          <a:p>
            <a:pPr marL="354416" indent="-342900">
              <a:lnSpc>
                <a:spcPts val="2389"/>
              </a:lnSpc>
              <a:buFont typeface="Arial" panose="020B0604020202020204" pitchFamily="34" charset="0"/>
              <a:buChar char="•"/>
              <a:tabLst>
                <a:tab pos="283302" algn="l"/>
              </a:tabLst>
            </a:pPr>
            <a:r>
              <a:rPr sz="2000" dirty="0">
                <a:latin typeface="Arial" panose="020B0604020202020204" pitchFamily="34" charset="0"/>
                <a:cs typeface="Arial" panose="020B0604020202020204" pitchFamily="34" charset="0"/>
              </a:rPr>
              <a:t>Equality</a:t>
            </a:r>
            <a:r>
              <a:rPr sz="2000" spc="-77"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and</a:t>
            </a:r>
            <a:r>
              <a:rPr sz="2000" spc="-68" dirty="0">
                <a:latin typeface="Arial" panose="020B0604020202020204" pitchFamily="34" charset="0"/>
                <a:cs typeface="Arial" panose="020B0604020202020204" pitchFamily="34" charset="0"/>
              </a:rPr>
              <a:t> </a:t>
            </a:r>
            <a:r>
              <a:rPr sz="2000" spc="-9" dirty="0">
                <a:latin typeface="Arial" panose="020B0604020202020204" pitchFamily="34" charset="0"/>
                <a:cs typeface="Arial" panose="020B0604020202020204" pitchFamily="34" charset="0"/>
              </a:rPr>
              <a:t>Diversity</a:t>
            </a:r>
            <a:endParaRPr lang="en-GB" sz="2000" spc="-9" dirty="0">
              <a:latin typeface="Arial" panose="020B0604020202020204" pitchFamily="34" charset="0"/>
              <a:cs typeface="Arial" panose="020B0604020202020204" pitchFamily="34" charset="0"/>
            </a:endParaRPr>
          </a:p>
          <a:p>
            <a:pPr marL="354416" indent="-342900">
              <a:lnSpc>
                <a:spcPts val="2389"/>
              </a:lnSpc>
              <a:buFont typeface="Arial" panose="020B0604020202020204" pitchFamily="34" charset="0"/>
              <a:buChar char="•"/>
              <a:tabLst>
                <a:tab pos="283302" algn="l"/>
              </a:tabLst>
            </a:pPr>
            <a:r>
              <a:rPr lang="en-GB" sz="2000" spc="41" dirty="0">
                <a:latin typeface="Arial" panose="020B0604020202020204" pitchFamily="34" charset="0"/>
                <a:cs typeface="Arial" panose="020B0604020202020204" pitchFamily="34" charset="0"/>
              </a:rPr>
              <a:t>S</a:t>
            </a:r>
            <a:r>
              <a:rPr sz="2000" spc="-9" dirty="0" err="1">
                <a:latin typeface="Arial" panose="020B0604020202020204" pitchFamily="34" charset="0"/>
                <a:cs typeface="Arial" panose="020B0604020202020204" pitchFamily="34" charset="0"/>
              </a:rPr>
              <a:t>afeguarding</a:t>
            </a:r>
            <a:endParaRPr sz="2000" dirty="0">
              <a:latin typeface="Arial" panose="020B0604020202020204" pitchFamily="34" charset="0"/>
              <a:cs typeface="Arial" panose="020B0604020202020204" pitchFamily="34" charset="0"/>
            </a:endParaRPr>
          </a:p>
          <a:p>
            <a:pPr marL="354416" indent="-342900">
              <a:lnSpc>
                <a:spcPts val="2385"/>
              </a:lnSpc>
              <a:buFont typeface="Arial" panose="020B0604020202020204" pitchFamily="34" charset="0"/>
              <a:buChar char="•"/>
              <a:tabLst>
                <a:tab pos="283302" algn="l"/>
              </a:tabLst>
            </a:pPr>
            <a:r>
              <a:rPr sz="2000" spc="-9" dirty="0">
                <a:latin typeface="Arial" panose="020B0604020202020204" pitchFamily="34" charset="0"/>
                <a:cs typeface="Arial" panose="020B0604020202020204" pitchFamily="34" charset="0"/>
              </a:rPr>
              <a:t>Wellbeing</a:t>
            </a:r>
            <a:r>
              <a:rPr sz="2000" spc="-77" dirty="0">
                <a:latin typeface="Arial" panose="020B0604020202020204" pitchFamily="34" charset="0"/>
                <a:cs typeface="Arial" panose="020B0604020202020204" pitchFamily="34" charset="0"/>
              </a:rPr>
              <a:t> </a:t>
            </a:r>
            <a:r>
              <a:rPr sz="2000" spc="-9" dirty="0">
                <a:latin typeface="Arial" panose="020B0604020202020204" pitchFamily="34" charset="0"/>
                <a:cs typeface="Arial" panose="020B0604020202020204" pitchFamily="34" charset="0"/>
              </a:rPr>
              <a:t>support</a:t>
            </a:r>
            <a:endParaRPr sz="2000" dirty="0">
              <a:latin typeface="Arial" panose="020B0604020202020204" pitchFamily="34" charset="0"/>
              <a:cs typeface="Arial" panose="020B0604020202020204" pitchFamily="34" charset="0"/>
            </a:endParaRPr>
          </a:p>
          <a:p>
            <a:pPr marL="354416" indent="-342900">
              <a:lnSpc>
                <a:spcPts val="2385"/>
              </a:lnSpc>
              <a:buFont typeface="Arial" panose="020B0604020202020204" pitchFamily="34" charset="0"/>
              <a:buChar char="•"/>
              <a:tabLst>
                <a:tab pos="283302" algn="l"/>
              </a:tabLst>
            </a:pPr>
            <a:r>
              <a:rPr sz="2000" dirty="0">
                <a:latin typeface="Arial" panose="020B0604020202020204" pitchFamily="34" charset="0"/>
                <a:cs typeface="Arial" panose="020B0604020202020204" pitchFamily="34" charset="0"/>
              </a:rPr>
              <a:t>Intro</a:t>
            </a:r>
            <a:r>
              <a:rPr sz="2000" spc="-86"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to</a:t>
            </a:r>
            <a:r>
              <a:rPr sz="2000" spc="-73"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Careers</a:t>
            </a:r>
            <a:r>
              <a:rPr sz="2000" spc="-63"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Advisor</a:t>
            </a:r>
            <a:r>
              <a:rPr sz="2000" spc="-91"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(see</a:t>
            </a:r>
            <a:r>
              <a:rPr sz="2000" spc="-63"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PHSCiP</a:t>
            </a:r>
            <a:r>
              <a:rPr sz="2000" spc="-73"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Moodle</a:t>
            </a:r>
            <a:r>
              <a:rPr sz="2000" spc="-63"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program</a:t>
            </a:r>
            <a:r>
              <a:rPr sz="2000" spc="-77" dirty="0">
                <a:latin typeface="Arial" panose="020B0604020202020204" pitchFamily="34" charset="0"/>
                <a:cs typeface="Arial" panose="020B0604020202020204" pitchFamily="34" charset="0"/>
              </a:rPr>
              <a:t> </a:t>
            </a:r>
            <a:r>
              <a:rPr sz="2000" spc="-9" dirty="0">
                <a:latin typeface="Arial" panose="020B0604020202020204" pitchFamily="34" charset="0"/>
                <a:cs typeface="Arial" panose="020B0604020202020204" pitchFamily="34" charset="0"/>
              </a:rPr>
              <a:t>page)</a:t>
            </a:r>
            <a:endParaRPr sz="2000" dirty="0">
              <a:latin typeface="Arial" panose="020B0604020202020204" pitchFamily="34" charset="0"/>
              <a:cs typeface="Arial" panose="020B0604020202020204" pitchFamily="34" charset="0"/>
            </a:endParaRPr>
          </a:p>
          <a:p>
            <a:pPr marL="354416" indent="-342900">
              <a:lnSpc>
                <a:spcPts val="2385"/>
              </a:lnSpc>
              <a:buFont typeface="Arial" panose="020B0604020202020204" pitchFamily="34" charset="0"/>
              <a:buChar char="•"/>
              <a:tabLst>
                <a:tab pos="283302" algn="l"/>
              </a:tabLst>
            </a:pPr>
            <a:r>
              <a:rPr sz="2000" dirty="0">
                <a:latin typeface="Arial" panose="020B0604020202020204" pitchFamily="34" charset="0"/>
                <a:cs typeface="Arial" panose="020B0604020202020204" pitchFamily="34" charset="0"/>
              </a:rPr>
              <a:t>MyTSD</a:t>
            </a:r>
            <a:r>
              <a:rPr sz="2000" spc="-50" dirty="0">
                <a:latin typeface="Arial" panose="020B0604020202020204" pitchFamily="34" charset="0"/>
                <a:cs typeface="Arial" panose="020B0604020202020204" pitchFamily="34" charset="0"/>
              </a:rPr>
              <a:t> </a:t>
            </a:r>
            <a:r>
              <a:rPr sz="2000" spc="-9" dirty="0">
                <a:latin typeface="Arial" panose="020B0604020202020204" pitchFamily="34" charset="0"/>
                <a:cs typeface="Arial" panose="020B0604020202020204" pitchFamily="34" charset="0"/>
              </a:rPr>
              <a:t>introduction</a:t>
            </a:r>
            <a:endParaRPr sz="2000" dirty="0">
              <a:latin typeface="Arial" panose="020B0604020202020204" pitchFamily="34" charset="0"/>
              <a:cs typeface="Arial" panose="020B0604020202020204" pitchFamily="34" charset="0"/>
            </a:endParaRPr>
          </a:p>
          <a:p>
            <a:pPr marL="354416" indent="-342900">
              <a:lnSpc>
                <a:spcPts val="2389"/>
              </a:lnSpc>
              <a:buFont typeface="Arial" panose="020B0604020202020204" pitchFamily="34" charset="0"/>
              <a:buChar char="•"/>
              <a:tabLst>
                <a:tab pos="283302" algn="l"/>
              </a:tabLst>
            </a:pPr>
            <a:r>
              <a:rPr sz="2000" dirty="0">
                <a:latin typeface="Arial" panose="020B0604020202020204" pitchFamily="34" charset="0"/>
                <a:cs typeface="Arial" panose="020B0604020202020204" pitchFamily="34" charset="0"/>
              </a:rPr>
              <a:t>Election</a:t>
            </a:r>
            <a:r>
              <a:rPr sz="2000" spc="-95"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of</a:t>
            </a:r>
            <a:r>
              <a:rPr sz="2000" spc="-73" dirty="0">
                <a:latin typeface="Arial" panose="020B0604020202020204" pitchFamily="34" charset="0"/>
                <a:cs typeface="Arial" panose="020B0604020202020204" pitchFamily="34" charset="0"/>
              </a:rPr>
              <a:t> </a:t>
            </a:r>
            <a:r>
              <a:rPr sz="2000" spc="-9" dirty="0">
                <a:latin typeface="Arial" panose="020B0604020202020204" pitchFamily="34" charset="0"/>
                <a:cs typeface="Arial" panose="020B0604020202020204" pitchFamily="34" charset="0"/>
              </a:rPr>
              <a:t>Student</a:t>
            </a:r>
            <a:r>
              <a:rPr sz="2000" spc="-100" dirty="0">
                <a:latin typeface="Arial" panose="020B0604020202020204" pitchFamily="34" charset="0"/>
                <a:cs typeface="Arial" panose="020B0604020202020204" pitchFamily="34" charset="0"/>
              </a:rPr>
              <a:t> </a:t>
            </a:r>
            <a:r>
              <a:rPr sz="2000" spc="-9" dirty="0">
                <a:latin typeface="Arial" panose="020B0604020202020204" pitchFamily="34" charset="0"/>
                <a:cs typeface="Arial" panose="020B0604020202020204" pitchFamily="34" charset="0"/>
              </a:rPr>
              <a:t>Representatives</a:t>
            </a:r>
            <a:r>
              <a:rPr lang="en-GB" sz="2000" spc="-9" dirty="0">
                <a:latin typeface="Arial" panose="020B0604020202020204" pitchFamily="34" charset="0"/>
                <a:cs typeface="Arial" panose="020B0604020202020204" pitchFamily="34" charset="0"/>
              </a:rPr>
              <a:t> – </a:t>
            </a:r>
            <a:r>
              <a:rPr lang="en-GB" sz="2000" spc="-9" dirty="0">
                <a:highlight>
                  <a:srgbClr val="00FF00"/>
                </a:highlight>
                <a:latin typeface="Arial" panose="020B0604020202020204" pitchFamily="34" charset="0"/>
                <a:cs typeface="Arial" panose="020B0604020202020204" pitchFamily="34" charset="0"/>
              </a:rPr>
              <a:t>Any volunteers? 2 are needed</a:t>
            </a:r>
            <a:endParaRPr sz="2000" dirty="0">
              <a:highlight>
                <a:srgbClr val="00FF00"/>
              </a:highlight>
              <a:latin typeface="Arial" panose="020B0604020202020204" pitchFamily="34" charset="0"/>
              <a:cs typeface="Arial" panose="020B0604020202020204" pitchFamily="34" charset="0"/>
            </a:endParaRPr>
          </a:p>
        </p:txBody>
      </p:sp>
      <p:grpSp>
        <p:nvGrpSpPr>
          <p:cNvPr id="5" name="object 5">
            <a:extLst>
              <a:ext uri="{FF2B5EF4-FFF2-40B4-BE49-F238E27FC236}">
                <a16:creationId xmlns:a16="http://schemas.microsoft.com/office/drawing/2014/main" id="{DB037B60-79E7-B463-7C90-CD0F6320784D}"/>
              </a:ext>
            </a:extLst>
          </p:cNvPr>
          <p:cNvGrpSpPr/>
          <p:nvPr/>
        </p:nvGrpSpPr>
        <p:grpSpPr>
          <a:xfrm>
            <a:off x="7343697" y="83330"/>
            <a:ext cx="4557717" cy="4782979"/>
            <a:chOff x="5471160" y="772668"/>
            <a:chExt cx="5026150" cy="5274564"/>
          </a:xfrm>
        </p:grpSpPr>
        <p:pic>
          <p:nvPicPr>
            <p:cNvPr id="6" name="object 6">
              <a:extLst>
                <a:ext uri="{FF2B5EF4-FFF2-40B4-BE49-F238E27FC236}">
                  <a16:creationId xmlns:a16="http://schemas.microsoft.com/office/drawing/2014/main" id="{D5A1626D-2857-62AB-2CCA-C1BF4B993609}"/>
                </a:ext>
              </a:extLst>
            </p:cNvPr>
            <p:cNvPicPr/>
            <p:nvPr/>
          </p:nvPicPr>
          <p:blipFill>
            <a:blip r:embed="rId2" cstate="print"/>
            <a:stretch>
              <a:fillRect/>
            </a:stretch>
          </p:blipFill>
          <p:spPr>
            <a:xfrm>
              <a:off x="8272271" y="3133343"/>
              <a:ext cx="2220467" cy="1479803"/>
            </a:xfrm>
            <a:prstGeom prst="rect">
              <a:avLst/>
            </a:prstGeom>
          </p:spPr>
        </p:pic>
        <p:pic>
          <p:nvPicPr>
            <p:cNvPr id="7" name="object 7">
              <a:extLst>
                <a:ext uri="{FF2B5EF4-FFF2-40B4-BE49-F238E27FC236}">
                  <a16:creationId xmlns:a16="http://schemas.microsoft.com/office/drawing/2014/main" id="{A4C1E464-3CF9-8244-FA0A-1D52F38AAA27}"/>
                </a:ext>
              </a:extLst>
            </p:cNvPr>
            <p:cNvPicPr/>
            <p:nvPr/>
          </p:nvPicPr>
          <p:blipFill>
            <a:blip r:embed="rId3" cstate="print"/>
            <a:stretch>
              <a:fillRect/>
            </a:stretch>
          </p:blipFill>
          <p:spPr>
            <a:xfrm>
              <a:off x="5471160" y="5151120"/>
              <a:ext cx="897635" cy="896112"/>
            </a:xfrm>
            <a:prstGeom prst="rect">
              <a:avLst/>
            </a:prstGeom>
          </p:spPr>
        </p:pic>
        <p:pic>
          <p:nvPicPr>
            <p:cNvPr id="8" name="object 8">
              <a:extLst>
                <a:ext uri="{FF2B5EF4-FFF2-40B4-BE49-F238E27FC236}">
                  <a16:creationId xmlns:a16="http://schemas.microsoft.com/office/drawing/2014/main" id="{073E5C19-88E2-79B1-5869-B6A86DEA82C1}"/>
                </a:ext>
              </a:extLst>
            </p:cNvPr>
            <p:cNvPicPr/>
            <p:nvPr/>
          </p:nvPicPr>
          <p:blipFill>
            <a:blip r:embed="rId4" cstate="print"/>
            <a:stretch>
              <a:fillRect/>
            </a:stretch>
          </p:blipFill>
          <p:spPr>
            <a:xfrm>
              <a:off x="8275319" y="4773168"/>
              <a:ext cx="2221991" cy="1168907"/>
            </a:xfrm>
            <a:prstGeom prst="rect">
              <a:avLst/>
            </a:prstGeom>
          </p:spPr>
        </p:pic>
        <p:pic>
          <p:nvPicPr>
            <p:cNvPr id="9" name="object 9">
              <a:extLst>
                <a:ext uri="{FF2B5EF4-FFF2-40B4-BE49-F238E27FC236}">
                  <a16:creationId xmlns:a16="http://schemas.microsoft.com/office/drawing/2014/main" id="{7F7AE1C3-ADA7-FA6C-B705-A326A6A38068}"/>
                </a:ext>
              </a:extLst>
            </p:cNvPr>
            <p:cNvPicPr/>
            <p:nvPr/>
          </p:nvPicPr>
          <p:blipFill>
            <a:blip r:embed="rId5" cstate="print"/>
            <a:stretch>
              <a:fillRect/>
            </a:stretch>
          </p:blipFill>
          <p:spPr>
            <a:xfrm>
              <a:off x="9208007" y="772668"/>
              <a:ext cx="1112519" cy="1144523"/>
            </a:xfrm>
            <a:prstGeom prst="rect">
              <a:avLst/>
            </a:prstGeom>
          </p:spPr>
        </p:pic>
      </p:grpSp>
    </p:spTree>
    <p:extLst>
      <p:ext uri="{BB962C8B-B14F-4D97-AF65-F5344CB8AC3E}">
        <p14:creationId xmlns:p14="http://schemas.microsoft.com/office/powerpoint/2010/main" val="570948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object 2"/>
          <p:cNvSpPr txBox="1"/>
          <p:nvPr/>
        </p:nvSpPr>
        <p:spPr>
          <a:xfrm>
            <a:off x="1339770" y="845265"/>
            <a:ext cx="9259164" cy="438024"/>
          </a:xfrm>
          <a:prstGeom prst="rect">
            <a:avLst/>
          </a:prstGeom>
        </p:spPr>
        <p:txBody>
          <a:bodyPr vert="horz" wrap="square" lIns="0" tIns="10941" rIns="0" bIns="0" rtlCol="0">
            <a:spAutoFit/>
          </a:bodyPr>
          <a:lstStyle/>
          <a:p>
            <a:pPr marL="119194" marR="4607" indent="-108254">
              <a:lnSpc>
                <a:spcPct val="102000"/>
              </a:lnSpc>
              <a:spcBef>
                <a:spcPts val="86"/>
              </a:spcBef>
            </a:pPr>
            <a:r>
              <a:rPr sz="1406" b="1" dirty="0">
                <a:latin typeface="Gadugi"/>
                <a:cs typeface="Gadugi"/>
              </a:rPr>
              <a:t>Go</a:t>
            </a:r>
            <a:r>
              <a:rPr sz="1406" b="1" spc="27" dirty="0">
                <a:latin typeface="Gadugi"/>
                <a:cs typeface="Gadugi"/>
              </a:rPr>
              <a:t> </a:t>
            </a:r>
            <a:r>
              <a:rPr sz="1406" b="1" dirty="0">
                <a:latin typeface="Gadugi"/>
                <a:cs typeface="Gadugi"/>
              </a:rPr>
              <a:t>around</a:t>
            </a:r>
            <a:r>
              <a:rPr sz="1406" b="1" spc="23" dirty="0">
                <a:latin typeface="Gadugi"/>
                <a:cs typeface="Gadugi"/>
              </a:rPr>
              <a:t> </a:t>
            </a:r>
            <a:r>
              <a:rPr sz="1406" b="1" dirty="0">
                <a:latin typeface="Gadugi"/>
                <a:cs typeface="Gadugi"/>
              </a:rPr>
              <a:t>the</a:t>
            </a:r>
            <a:r>
              <a:rPr sz="1406" b="1" spc="18" dirty="0">
                <a:latin typeface="Gadugi"/>
                <a:cs typeface="Gadugi"/>
              </a:rPr>
              <a:t> </a:t>
            </a:r>
            <a:r>
              <a:rPr sz="1406" b="1" dirty="0">
                <a:latin typeface="Gadugi"/>
                <a:cs typeface="Gadugi"/>
              </a:rPr>
              <a:t>room</a:t>
            </a:r>
            <a:r>
              <a:rPr sz="1406" b="1" spc="41" dirty="0">
                <a:latin typeface="Gadugi"/>
                <a:cs typeface="Gadugi"/>
              </a:rPr>
              <a:t> </a:t>
            </a:r>
            <a:r>
              <a:rPr sz="1406" b="1" dirty="0">
                <a:latin typeface="Gadugi"/>
                <a:cs typeface="Gadugi"/>
              </a:rPr>
              <a:t>and</a:t>
            </a:r>
            <a:r>
              <a:rPr sz="1406" b="1" spc="23" dirty="0">
                <a:latin typeface="Gadugi"/>
                <a:cs typeface="Gadugi"/>
              </a:rPr>
              <a:t> </a:t>
            </a:r>
            <a:r>
              <a:rPr sz="1406" b="1" dirty="0">
                <a:latin typeface="Gadugi"/>
                <a:cs typeface="Gadugi"/>
              </a:rPr>
              <a:t>find</a:t>
            </a:r>
            <a:r>
              <a:rPr sz="1406" b="1" spc="18" dirty="0">
                <a:latin typeface="Gadugi"/>
                <a:cs typeface="Gadugi"/>
              </a:rPr>
              <a:t> </a:t>
            </a:r>
            <a:r>
              <a:rPr sz="1406" b="1" dirty="0">
                <a:latin typeface="Gadugi"/>
                <a:cs typeface="Gadugi"/>
              </a:rPr>
              <a:t>other</a:t>
            </a:r>
            <a:r>
              <a:rPr sz="1406" b="1" spc="54" dirty="0">
                <a:latin typeface="Gadugi"/>
                <a:cs typeface="Gadugi"/>
              </a:rPr>
              <a:t> </a:t>
            </a:r>
            <a:r>
              <a:rPr sz="1406" b="1" dirty="0">
                <a:latin typeface="Gadugi"/>
                <a:cs typeface="Gadugi"/>
              </a:rPr>
              <a:t>people</a:t>
            </a:r>
            <a:r>
              <a:rPr sz="1406" b="1" spc="14" dirty="0">
                <a:latin typeface="Gadugi"/>
                <a:cs typeface="Gadugi"/>
              </a:rPr>
              <a:t> </a:t>
            </a:r>
            <a:r>
              <a:rPr sz="1406" b="1" dirty="0">
                <a:latin typeface="Gadugi"/>
                <a:cs typeface="Gadugi"/>
              </a:rPr>
              <a:t>who</a:t>
            </a:r>
            <a:r>
              <a:rPr sz="1406" b="1" spc="45" dirty="0">
                <a:latin typeface="Gadugi"/>
                <a:cs typeface="Gadugi"/>
              </a:rPr>
              <a:t> </a:t>
            </a:r>
            <a:r>
              <a:rPr sz="1406" b="1" dirty="0">
                <a:latin typeface="Gadugi"/>
                <a:cs typeface="Gadugi"/>
              </a:rPr>
              <a:t>can</a:t>
            </a:r>
            <a:r>
              <a:rPr sz="1406" b="1" spc="27" dirty="0">
                <a:latin typeface="Gadugi"/>
                <a:cs typeface="Gadugi"/>
              </a:rPr>
              <a:t> </a:t>
            </a:r>
            <a:r>
              <a:rPr sz="1406" b="1" dirty="0">
                <a:latin typeface="Gadugi"/>
                <a:cs typeface="Gadugi"/>
              </a:rPr>
              <a:t>define,</a:t>
            </a:r>
            <a:r>
              <a:rPr sz="1406" b="1" spc="18" dirty="0">
                <a:latin typeface="Gadugi"/>
                <a:cs typeface="Gadugi"/>
              </a:rPr>
              <a:t> </a:t>
            </a:r>
            <a:r>
              <a:rPr sz="1406" b="1" dirty="0">
                <a:latin typeface="Gadugi"/>
                <a:cs typeface="Gadugi"/>
              </a:rPr>
              <a:t>explain</a:t>
            </a:r>
            <a:r>
              <a:rPr sz="1406" b="1" spc="27" dirty="0">
                <a:latin typeface="Gadugi"/>
                <a:cs typeface="Gadugi"/>
              </a:rPr>
              <a:t> </a:t>
            </a:r>
            <a:r>
              <a:rPr sz="1406" b="1" dirty="0">
                <a:latin typeface="Gadugi"/>
                <a:cs typeface="Gadugi"/>
              </a:rPr>
              <a:t>the</a:t>
            </a:r>
            <a:r>
              <a:rPr sz="1406" b="1" spc="45" dirty="0">
                <a:latin typeface="Gadugi"/>
                <a:cs typeface="Gadugi"/>
              </a:rPr>
              <a:t> </a:t>
            </a:r>
            <a:r>
              <a:rPr sz="1406" b="1" dirty="0">
                <a:latin typeface="Gadugi"/>
                <a:cs typeface="Gadugi"/>
              </a:rPr>
              <a:t>terms</a:t>
            </a:r>
            <a:r>
              <a:rPr sz="1406" b="1" spc="50" dirty="0">
                <a:latin typeface="Gadugi"/>
                <a:cs typeface="Gadugi"/>
              </a:rPr>
              <a:t> </a:t>
            </a:r>
            <a:r>
              <a:rPr sz="1406" b="1" dirty="0">
                <a:latin typeface="Gadugi"/>
                <a:cs typeface="Gadugi"/>
              </a:rPr>
              <a:t>or</a:t>
            </a:r>
            <a:r>
              <a:rPr sz="1406" b="1" spc="36" dirty="0">
                <a:latin typeface="Gadugi"/>
                <a:cs typeface="Gadugi"/>
              </a:rPr>
              <a:t> </a:t>
            </a:r>
            <a:r>
              <a:rPr sz="1406" b="1" dirty="0">
                <a:latin typeface="Gadugi"/>
                <a:cs typeface="Gadugi"/>
              </a:rPr>
              <a:t>concepts in</a:t>
            </a:r>
            <a:r>
              <a:rPr sz="1406" b="1" spc="41" dirty="0">
                <a:latin typeface="Gadugi"/>
                <a:cs typeface="Gadugi"/>
              </a:rPr>
              <a:t> </a:t>
            </a:r>
            <a:r>
              <a:rPr sz="1406" b="1" dirty="0">
                <a:latin typeface="Gadugi"/>
                <a:cs typeface="Gadugi"/>
              </a:rPr>
              <a:t>the</a:t>
            </a:r>
            <a:r>
              <a:rPr sz="1406" b="1" spc="32" dirty="0">
                <a:latin typeface="Gadugi"/>
                <a:cs typeface="Gadugi"/>
              </a:rPr>
              <a:t> </a:t>
            </a:r>
            <a:r>
              <a:rPr sz="1406" b="1" dirty="0">
                <a:latin typeface="Gadugi"/>
                <a:cs typeface="Gadugi"/>
              </a:rPr>
              <a:t>boxes</a:t>
            </a:r>
            <a:r>
              <a:rPr sz="1406" b="1" spc="36" dirty="0">
                <a:latin typeface="Gadugi"/>
                <a:cs typeface="Gadugi"/>
              </a:rPr>
              <a:t> </a:t>
            </a:r>
            <a:r>
              <a:rPr sz="1406" b="1" spc="-9" dirty="0">
                <a:latin typeface="Gadugi"/>
                <a:cs typeface="Gadugi"/>
              </a:rPr>
              <a:t>listed </a:t>
            </a:r>
            <a:r>
              <a:rPr sz="1406" b="1" dirty="0">
                <a:latin typeface="Gadugi"/>
                <a:cs typeface="Gadugi"/>
              </a:rPr>
              <a:t>below.</a:t>
            </a:r>
            <a:r>
              <a:rPr sz="1406" b="1" spc="9" dirty="0">
                <a:latin typeface="Gadugi"/>
                <a:cs typeface="Gadugi"/>
              </a:rPr>
              <a:t> </a:t>
            </a:r>
            <a:r>
              <a:rPr sz="1406" b="1" dirty="0">
                <a:latin typeface="Gadugi"/>
                <a:cs typeface="Gadugi"/>
              </a:rPr>
              <a:t>If</a:t>
            </a:r>
            <a:r>
              <a:rPr sz="1406" b="1" spc="45" dirty="0">
                <a:latin typeface="Gadugi"/>
                <a:cs typeface="Gadugi"/>
              </a:rPr>
              <a:t> </a:t>
            </a:r>
            <a:r>
              <a:rPr sz="1406" b="1" dirty="0">
                <a:latin typeface="Gadugi"/>
                <a:cs typeface="Gadugi"/>
              </a:rPr>
              <a:t>you</a:t>
            </a:r>
            <a:r>
              <a:rPr sz="1406" b="1" spc="5" dirty="0">
                <a:latin typeface="Gadugi"/>
                <a:cs typeface="Gadugi"/>
              </a:rPr>
              <a:t> </a:t>
            </a:r>
            <a:r>
              <a:rPr sz="1406" b="1" dirty="0">
                <a:latin typeface="Gadugi"/>
                <a:cs typeface="Gadugi"/>
              </a:rPr>
              <a:t>find</a:t>
            </a:r>
            <a:r>
              <a:rPr sz="1406" b="1" spc="18" dirty="0">
                <a:latin typeface="Gadugi"/>
                <a:cs typeface="Gadugi"/>
              </a:rPr>
              <a:t> </a:t>
            </a:r>
            <a:r>
              <a:rPr sz="1406" b="1" dirty="0">
                <a:latin typeface="Gadugi"/>
                <a:cs typeface="Gadugi"/>
              </a:rPr>
              <a:t>a</a:t>
            </a:r>
            <a:r>
              <a:rPr sz="1406" b="1" spc="32" dirty="0">
                <a:latin typeface="Gadugi"/>
                <a:cs typeface="Gadugi"/>
              </a:rPr>
              <a:t> </a:t>
            </a:r>
            <a:r>
              <a:rPr sz="1406" b="1" dirty="0">
                <a:latin typeface="Gadugi"/>
                <a:cs typeface="Gadugi"/>
              </a:rPr>
              <a:t>person</a:t>
            </a:r>
            <a:r>
              <a:rPr sz="1406" b="1" spc="9" dirty="0">
                <a:latin typeface="Gadugi"/>
                <a:cs typeface="Gadugi"/>
              </a:rPr>
              <a:t> </a:t>
            </a:r>
            <a:r>
              <a:rPr sz="1406" b="1" dirty="0">
                <a:latin typeface="Gadugi"/>
                <a:cs typeface="Gadugi"/>
              </a:rPr>
              <a:t>that</a:t>
            </a:r>
            <a:r>
              <a:rPr sz="1406" b="1" spc="45" dirty="0">
                <a:latin typeface="Gadugi"/>
                <a:cs typeface="Gadugi"/>
              </a:rPr>
              <a:t> </a:t>
            </a:r>
            <a:r>
              <a:rPr sz="1406" b="1" dirty="0">
                <a:latin typeface="Gadugi"/>
                <a:cs typeface="Gadugi"/>
              </a:rPr>
              <a:t>can</a:t>
            </a:r>
            <a:r>
              <a:rPr sz="1406" b="1" spc="41" dirty="0">
                <a:latin typeface="Gadugi"/>
                <a:cs typeface="Gadugi"/>
              </a:rPr>
              <a:t> </a:t>
            </a:r>
            <a:r>
              <a:rPr sz="1406" b="1" dirty="0">
                <a:latin typeface="Gadugi"/>
                <a:cs typeface="Gadugi"/>
              </a:rPr>
              <a:t>define</a:t>
            </a:r>
            <a:r>
              <a:rPr sz="1406" b="1" spc="9" dirty="0">
                <a:latin typeface="Gadugi"/>
                <a:cs typeface="Gadugi"/>
              </a:rPr>
              <a:t> </a:t>
            </a:r>
            <a:r>
              <a:rPr sz="1406" b="1" dirty="0">
                <a:latin typeface="Gadugi"/>
                <a:cs typeface="Gadugi"/>
              </a:rPr>
              <a:t>or</a:t>
            </a:r>
            <a:r>
              <a:rPr sz="1406" b="1" spc="18" dirty="0">
                <a:latin typeface="Gadugi"/>
                <a:cs typeface="Gadugi"/>
              </a:rPr>
              <a:t> </a:t>
            </a:r>
            <a:r>
              <a:rPr sz="1406" b="1" dirty="0">
                <a:latin typeface="Gadugi"/>
                <a:cs typeface="Gadugi"/>
              </a:rPr>
              <a:t>explain</a:t>
            </a:r>
            <a:r>
              <a:rPr sz="1406" b="1" spc="9" dirty="0">
                <a:latin typeface="Gadugi"/>
                <a:cs typeface="Gadugi"/>
              </a:rPr>
              <a:t> </a:t>
            </a:r>
            <a:r>
              <a:rPr sz="1406" b="1" dirty="0">
                <a:latin typeface="Gadugi"/>
                <a:cs typeface="Gadugi"/>
              </a:rPr>
              <a:t>what</a:t>
            </a:r>
            <a:r>
              <a:rPr sz="1406" b="1" spc="45" dirty="0">
                <a:latin typeface="Gadugi"/>
                <a:cs typeface="Gadugi"/>
              </a:rPr>
              <a:t> </a:t>
            </a:r>
            <a:r>
              <a:rPr sz="1406" b="1" dirty="0">
                <a:latin typeface="Gadugi"/>
                <a:cs typeface="Gadugi"/>
              </a:rPr>
              <a:t>is</a:t>
            </a:r>
            <a:r>
              <a:rPr sz="1406" b="1" spc="14" dirty="0">
                <a:latin typeface="Gadugi"/>
                <a:cs typeface="Gadugi"/>
              </a:rPr>
              <a:t> </a:t>
            </a:r>
            <a:r>
              <a:rPr sz="1406" b="1" dirty="0">
                <a:latin typeface="Gadugi"/>
                <a:cs typeface="Gadugi"/>
              </a:rPr>
              <a:t>the</a:t>
            </a:r>
            <a:r>
              <a:rPr sz="1406" b="1" spc="45" dirty="0">
                <a:latin typeface="Gadugi"/>
                <a:cs typeface="Gadugi"/>
              </a:rPr>
              <a:t> </a:t>
            </a:r>
            <a:r>
              <a:rPr sz="1406" b="1" dirty="0">
                <a:latin typeface="Gadugi"/>
                <a:cs typeface="Gadugi"/>
              </a:rPr>
              <a:t>box,</a:t>
            </a:r>
            <a:r>
              <a:rPr sz="1406" b="1" spc="27" dirty="0">
                <a:latin typeface="Gadugi"/>
                <a:cs typeface="Gadugi"/>
              </a:rPr>
              <a:t> </a:t>
            </a:r>
            <a:r>
              <a:rPr sz="1406" b="1" dirty="0">
                <a:latin typeface="Gadugi"/>
                <a:cs typeface="Gadugi"/>
              </a:rPr>
              <a:t>they</a:t>
            </a:r>
            <a:r>
              <a:rPr sz="1406" b="1" spc="32" dirty="0">
                <a:latin typeface="Gadugi"/>
                <a:cs typeface="Gadugi"/>
              </a:rPr>
              <a:t> </a:t>
            </a:r>
            <a:r>
              <a:rPr sz="1406" b="1" dirty="0">
                <a:latin typeface="Gadugi"/>
                <a:cs typeface="Gadugi"/>
              </a:rPr>
              <a:t>can</a:t>
            </a:r>
            <a:r>
              <a:rPr sz="1406" b="1" spc="36" dirty="0">
                <a:latin typeface="Gadugi"/>
                <a:cs typeface="Gadugi"/>
              </a:rPr>
              <a:t> </a:t>
            </a:r>
            <a:r>
              <a:rPr sz="1406" b="1" dirty="0">
                <a:latin typeface="Gadugi"/>
                <a:cs typeface="Gadugi"/>
              </a:rPr>
              <a:t>put</a:t>
            </a:r>
            <a:r>
              <a:rPr sz="1406" b="1" spc="18" dirty="0">
                <a:latin typeface="Gadugi"/>
                <a:cs typeface="Gadugi"/>
              </a:rPr>
              <a:t> </a:t>
            </a:r>
            <a:r>
              <a:rPr sz="1406" b="1" dirty="0">
                <a:latin typeface="Gadugi"/>
                <a:cs typeface="Gadugi"/>
              </a:rPr>
              <a:t>their</a:t>
            </a:r>
            <a:r>
              <a:rPr sz="1406" b="1" spc="45" dirty="0">
                <a:latin typeface="Gadugi"/>
                <a:cs typeface="Gadugi"/>
              </a:rPr>
              <a:t> </a:t>
            </a:r>
            <a:r>
              <a:rPr sz="1406" b="1" dirty="0">
                <a:latin typeface="Gadugi"/>
                <a:cs typeface="Gadugi"/>
              </a:rPr>
              <a:t>initials</a:t>
            </a:r>
            <a:r>
              <a:rPr sz="1406" b="1" spc="14" dirty="0">
                <a:latin typeface="Gadugi"/>
                <a:cs typeface="Gadugi"/>
              </a:rPr>
              <a:t> </a:t>
            </a:r>
            <a:r>
              <a:rPr sz="1406" b="1" dirty="0">
                <a:latin typeface="Gadugi"/>
                <a:cs typeface="Gadugi"/>
              </a:rPr>
              <a:t>in</a:t>
            </a:r>
            <a:r>
              <a:rPr sz="1406" b="1" spc="9" dirty="0">
                <a:latin typeface="Gadugi"/>
                <a:cs typeface="Gadugi"/>
              </a:rPr>
              <a:t> </a:t>
            </a:r>
            <a:r>
              <a:rPr sz="1406" b="1" dirty="0">
                <a:latin typeface="Gadugi"/>
                <a:cs typeface="Gadugi"/>
              </a:rPr>
              <a:t>the</a:t>
            </a:r>
            <a:r>
              <a:rPr sz="1406" b="1" spc="41" dirty="0">
                <a:latin typeface="Gadugi"/>
                <a:cs typeface="Gadugi"/>
              </a:rPr>
              <a:t> </a:t>
            </a:r>
            <a:r>
              <a:rPr sz="1406" b="1" spc="-23" dirty="0">
                <a:latin typeface="Gadugi"/>
                <a:cs typeface="Gadugi"/>
              </a:rPr>
              <a:t>box</a:t>
            </a:r>
            <a:endParaRPr sz="1406">
              <a:latin typeface="Gadugi"/>
              <a:cs typeface="Gadugi"/>
            </a:endParaRPr>
          </a:p>
        </p:txBody>
      </p:sp>
      <p:graphicFrame>
        <p:nvGraphicFramePr>
          <p:cNvPr id="3" name="object 3"/>
          <p:cNvGraphicFramePr>
            <a:graphicFrameLocks noGrp="1"/>
          </p:cNvGraphicFramePr>
          <p:nvPr>
            <p:extLst>
              <p:ext uri="{D42A27DB-BD31-4B8C-83A1-F6EECF244321}">
                <p14:modId xmlns:p14="http://schemas.microsoft.com/office/powerpoint/2010/main" val="2979532562"/>
              </p:ext>
            </p:extLst>
          </p:nvPr>
        </p:nvGraphicFramePr>
        <p:xfrm>
          <a:off x="1820636" y="1672868"/>
          <a:ext cx="8188778" cy="3501553"/>
        </p:xfrm>
        <a:graphic>
          <a:graphicData uri="http://schemas.openxmlformats.org/drawingml/2006/table">
            <a:tbl>
              <a:tblPr firstRow="1" bandRow="1">
                <a:tableStyleId>{2D5ABB26-0587-4C30-8999-92F81FD0307C}</a:tableStyleId>
              </a:tblPr>
              <a:tblGrid>
                <a:gridCol w="1471126">
                  <a:extLst>
                    <a:ext uri="{9D8B030D-6E8A-4147-A177-3AD203B41FA5}">
                      <a16:colId xmlns:a16="http://schemas.microsoft.com/office/drawing/2014/main" val="20000"/>
                    </a:ext>
                  </a:extLst>
                </a:gridCol>
                <a:gridCol w="1720048">
                  <a:extLst>
                    <a:ext uri="{9D8B030D-6E8A-4147-A177-3AD203B41FA5}">
                      <a16:colId xmlns:a16="http://schemas.microsoft.com/office/drawing/2014/main" val="20001"/>
                    </a:ext>
                  </a:extLst>
                </a:gridCol>
                <a:gridCol w="1621503">
                  <a:extLst>
                    <a:ext uri="{9D8B030D-6E8A-4147-A177-3AD203B41FA5}">
                      <a16:colId xmlns:a16="http://schemas.microsoft.com/office/drawing/2014/main" val="20002"/>
                    </a:ext>
                  </a:extLst>
                </a:gridCol>
                <a:gridCol w="1833307">
                  <a:extLst>
                    <a:ext uri="{9D8B030D-6E8A-4147-A177-3AD203B41FA5}">
                      <a16:colId xmlns:a16="http://schemas.microsoft.com/office/drawing/2014/main" val="20003"/>
                    </a:ext>
                  </a:extLst>
                </a:gridCol>
                <a:gridCol w="1542794">
                  <a:extLst>
                    <a:ext uri="{9D8B030D-6E8A-4147-A177-3AD203B41FA5}">
                      <a16:colId xmlns:a16="http://schemas.microsoft.com/office/drawing/2014/main" val="20004"/>
                    </a:ext>
                  </a:extLst>
                </a:gridCol>
              </a:tblGrid>
              <a:tr h="663919">
                <a:tc>
                  <a:txBody>
                    <a:bodyPr/>
                    <a:lstStyle/>
                    <a:p>
                      <a:pPr>
                        <a:lnSpc>
                          <a:spcPct val="100000"/>
                        </a:lnSpc>
                        <a:spcBef>
                          <a:spcPts val="165"/>
                        </a:spcBef>
                      </a:pPr>
                      <a:endParaRPr sz="1400">
                        <a:latin typeface="Times New Roman"/>
                        <a:cs typeface="Times New Roman"/>
                      </a:endParaRPr>
                    </a:p>
                    <a:p>
                      <a:pPr marL="130810">
                        <a:lnSpc>
                          <a:spcPct val="100000"/>
                        </a:lnSpc>
                      </a:pPr>
                      <a:r>
                        <a:rPr sz="1400" spc="-20" dirty="0">
                          <a:solidFill>
                            <a:srgbClr val="FFFFFF"/>
                          </a:solidFill>
                          <a:latin typeface="Gadugi"/>
                          <a:cs typeface="Gadugi"/>
                        </a:rPr>
                        <a:t>Race</a:t>
                      </a:r>
                      <a:endParaRPr sz="1400">
                        <a:latin typeface="Gadugi"/>
                        <a:cs typeface="Gadugi"/>
                      </a:endParaRPr>
                    </a:p>
                  </a:txBody>
                  <a:tcPr marL="0" marR="0" marT="19002" marB="0">
                    <a:lnL w="19050">
                      <a:solidFill>
                        <a:srgbClr val="000000"/>
                      </a:solidFill>
                      <a:prstDash val="solid"/>
                    </a:lnL>
                    <a:solidFill>
                      <a:srgbClr val="000000"/>
                    </a:solidFill>
                  </a:tcPr>
                </a:tc>
                <a:tc>
                  <a:txBody>
                    <a:bodyPr/>
                    <a:lstStyle/>
                    <a:p>
                      <a:pPr>
                        <a:lnSpc>
                          <a:spcPct val="100000"/>
                        </a:lnSpc>
                        <a:spcBef>
                          <a:spcPts val="165"/>
                        </a:spcBef>
                      </a:pPr>
                      <a:endParaRPr sz="1400">
                        <a:latin typeface="Times New Roman"/>
                        <a:cs typeface="Times New Roman"/>
                      </a:endParaRPr>
                    </a:p>
                    <a:p>
                      <a:pPr marL="132080">
                        <a:lnSpc>
                          <a:spcPct val="100000"/>
                        </a:lnSpc>
                      </a:pPr>
                      <a:r>
                        <a:rPr sz="1400" spc="-10" dirty="0">
                          <a:solidFill>
                            <a:srgbClr val="FFFFFF"/>
                          </a:solidFill>
                          <a:latin typeface="Gadugi"/>
                          <a:cs typeface="Gadugi"/>
                        </a:rPr>
                        <a:t>Heterosexism</a:t>
                      </a:r>
                      <a:endParaRPr sz="1400">
                        <a:latin typeface="Gadugi"/>
                        <a:cs typeface="Gadugi"/>
                      </a:endParaRPr>
                    </a:p>
                  </a:txBody>
                  <a:tcPr marL="0" marR="0" marT="19002" marB="0">
                    <a:solidFill>
                      <a:srgbClr val="000000"/>
                    </a:solidFill>
                  </a:tcPr>
                </a:tc>
                <a:tc>
                  <a:txBody>
                    <a:bodyPr/>
                    <a:lstStyle/>
                    <a:p>
                      <a:pPr>
                        <a:lnSpc>
                          <a:spcPct val="100000"/>
                        </a:lnSpc>
                        <a:spcBef>
                          <a:spcPts val="165"/>
                        </a:spcBef>
                      </a:pPr>
                      <a:endParaRPr sz="1400">
                        <a:latin typeface="Times New Roman"/>
                        <a:cs typeface="Times New Roman"/>
                      </a:endParaRPr>
                    </a:p>
                    <a:p>
                      <a:pPr marL="132080">
                        <a:lnSpc>
                          <a:spcPct val="100000"/>
                        </a:lnSpc>
                      </a:pPr>
                      <a:r>
                        <a:rPr sz="1400" dirty="0">
                          <a:solidFill>
                            <a:srgbClr val="FFFFFF"/>
                          </a:solidFill>
                          <a:latin typeface="Gadugi"/>
                          <a:cs typeface="Gadugi"/>
                        </a:rPr>
                        <a:t>Social</a:t>
                      </a:r>
                      <a:r>
                        <a:rPr sz="1400" spc="40" dirty="0">
                          <a:solidFill>
                            <a:srgbClr val="FFFFFF"/>
                          </a:solidFill>
                          <a:latin typeface="Gadugi"/>
                          <a:cs typeface="Gadugi"/>
                        </a:rPr>
                        <a:t> </a:t>
                      </a:r>
                      <a:r>
                        <a:rPr sz="1400" spc="-10" dirty="0">
                          <a:solidFill>
                            <a:srgbClr val="FFFFFF"/>
                          </a:solidFill>
                          <a:latin typeface="Gadugi"/>
                          <a:cs typeface="Gadugi"/>
                        </a:rPr>
                        <a:t>Justice</a:t>
                      </a:r>
                      <a:endParaRPr sz="1400">
                        <a:latin typeface="Gadugi"/>
                        <a:cs typeface="Gadugi"/>
                      </a:endParaRPr>
                    </a:p>
                  </a:txBody>
                  <a:tcPr marL="0" marR="0" marT="19002" marB="0">
                    <a:solidFill>
                      <a:srgbClr val="000000"/>
                    </a:solidFill>
                  </a:tcPr>
                </a:tc>
                <a:tc>
                  <a:txBody>
                    <a:bodyPr/>
                    <a:lstStyle/>
                    <a:p>
                      <a:pPr>
                        <a:lnSpc>
                          <a:spcPct val="100000"/>
                        </a:lnSpc>
                        <a:spcBef>
                          <a:spcPts val="165"/>
                        </a:spcBef>
                      </a:pPr>
                      <a:endParaRPr sz="1400">
                        <a:latin typeface="Times New Roman"/>
                        <a:cs typeface="Times New Roman"/>
                      </a:endParaRPr>
                    </a:p>
                    <a:p>
                      <a:pPr marL="132080">
                        <a:lnSpc>
                          <a:spcPct val="100000"/>
                        </a:lnSpc>
                      </a:pPr>
                      <a:r>
                        <a:rPr sz="1400" spc="-10" dirty="0">
                          <a:solidFill>
                            <a:srgbClr val="FFFFFF"/>
                          </a:solidFill>
                          <a:latin typeface="Gadugi"/>
                          <a:cs typeface="Gadugi"/>
                        </a:rPr>
                        <a:t>Racism</a:t>
                      </a:r>
                      <a:endParaRPr sz="1400">
                        <a:latin typeface="Gadugi"/>
                        <a:cs typeface="Gadugi"/>
                      </a:endParaRPr>
                    </a:p>
                  </a:txBody>
                  <a:tcPr marL="0" marR="0" marT="19002" marB="0">
                    <a:solidFill>
                      <a:srgbClr val="000000"/>
                    </a:solidFill>
                  </a:tcPr>
                </a:tc>
                <a:tc>
                  <a:txBody>
                    <a:bodyPr/>
                    <a:lstStyle/>
                    <a:p>
                      <a:pPr marL="132080">
                        <a:lnSpc>
                          <a:spcPct val="100000"/>
                        </a:lnSpc>
                        <a:spcBef>
                          <a:spcPts val="1000"/>
                        </a:spcBef>
                      </a:pPr>
                      <a:r>
                        <a:rPr sz="1400" spc="-10" dirty="0">
                          <a:solidFill>
                            <a:srgbClr val="FFFFFF"/>
                          </a:solidFill>
                          <a:latin typeface="Gadugi"/>
                          <a:cs typeface="Gadugi"/>
                        </a:rPr>
                        <a:t>Privilege</a:t>
                      </a:r>
                      <a:endParaRPr sz="1400">
                        <a:latin typeface="Gadugi"/>
                        <a:cs typeface="Gadugi"/>
                      </a:endParaRPr>
                    </a:p>
                  </a:txBody>
                  <a:tcPr marL="0" marR="0" marT="115164" marB="0">
                    <a:solidFill>
                      <a:srgbClr val="000000"/>
                    </a:solidFill>
                  </a:tcPr>
                </a:tc>
                <a:extLst>
                  <a:ext uri="{0D108BD9-81ED-4DB2-BD59-A6C34878D82A}">
                    <a16:rowId xmlns:a16="http://schemas.microsoft.com/office/drawing/2014/main" val="10000"/>
                  </a:ext>
                </a:extLst>
              </a:tr>
              <a:tr h="871789">
                <a:tc>
                  <a:txBody>
                    <a:bodyPr/>
                    <a:lstStyle/>
                    <a:p>
                      <a:pPr marL="130810" marR="568325">
                        <a:lnSpc>
                          <a:spcPct val="101899"/>
                        </a:lnSpc>
                        <a:spcBef>
                          <a:spcPts val="740"/>
                        </a:spcBef>
                      </a:pPr>
                      <a:r>
                        <a:rPr sz="1400" spc="-10" dirty="0">
                          <a:latin typeface="Gadugi"/>
                          <a:cs typeface="Gadugi"/>
                        </a:rPr>
                        <a:t>National Origin</a:t>
                      </a:r>
                      <a:endParaRPr sz="1400" dirty="0">
                        <a:latin typeface="Gadugi"/>
                        <a:cs typeface="Gadugi"/>
                      </a:endParaRPr>
                    </a:p>
                  </a:txBody>
                  <a:tcPr marL="0" marR="0" marT="85221" marB="0">
                    <a:lnL w="19050">
                      <a:solidFill>
                        <a:srgbClr val="000000"/>
                      </a:solidFill>
                      <a:prstDash val="solid"/>
                    </a:lnL>
                    <a:lnR w="6350">
                      <a:solidFill>
                        <a:srgbClr val="7E7E7E"/>
                      </a:solidFill>
                      <a:prstDash val="solid"/>
                    </a:lnR>
                    <a:lnB w="6350">
                      <a:solidFill>
                        <a:srgbClr val="7E7E7E"/>
                      </a:solidFill>
                      <a:prstDash val="solid"/>
                    </a:lnB>
                  </a:tcPr>
                </a:tc>
                <a:tc>
                  <a:txBody>
                    <a:bodyPr/>
                    <a:lstStyle/>
                    <a:p>
                      <a:pPr marL="132080">
                        <a:lnSpc>
                          <a:spcPct val="100000"/>
                        </a:lnSpc>
                        <a:spcBef>
                          <a:spcPts val="775"/>
                        </a:spcBef>
                      </a:pPr>
                      <a:r>
                        <a:rPr sz="1400" spc="-10" dirty="0">
                          <a:latin typeface="Gadugi"/>
                          <a:cs typeface="Gadugi"/>
                        </a:rPr>
                        <a:t>Sexism</a:t>
                      </a:r>
                      <a:endParaRPr sz="1400">
                        <a:latin typeface="Gadugi"/>
                        <a:cs typeface="Gadugi"/>
                      </a:endParaRPr>
                    </a:p>
                  </a:txBody>
                  <a:tcPr marL="0" marR="0" marT="89252" marB="0">
                    <a:lnL w="6350">
                      <a:solidFill>
                        <a:srgbClr val="7E7E7E"/>
                      </a:solidFill>
                      <a:prstDash val="solid"/>
                    </a:lnL>
                    <a:lnR w="6350">
                      <a:solidFill>
                        <a:srgbClr val="7E7E7E"/>
                      </a:solidFill>
                      <a:prstDash val="solid"/>
                    </a:lnR>
                    <a:lnB w="6350">
                      <a:solidFill>
                        <a:srgbClr val="7E7E7E"/>
                      </a:solidFill>
                      <a:prstDash val="solid"/>
                    </a:lnB>
                  </a:tcPr>
                </a:tc>
                <a:tc>
                  <a:txBody>
                    <a:bodyPr/>
                    <a:lstStyle/>
                    <a:p>
                      <a:pPr marL="132080">
                        <a:lnSpc>
                          <a:spcPct val="100000"/>
                        </a:lnSpc>
                        <a:spcBef>
                          <a:spcPts val="775"/>
                        </a:spcBef>
                      </a:pPr>
                      <a:r>
                        <a:rPr sz="1400" spc="-10" dirty="0">
                          <a:latin typeface="Gadugi"/>
                          <a:cs typeface="Gadugi"/>
                        </a:rPr>
                        <a:t>Oppression</a:t>
                      </a:r>
                      <a:endParaRPr sz="1400">
                        <a:latin typeface="Gadugi"/>
                        <a:cs typeface="Gadugi"/>
                      </a:endParaRPr>
                    </a:p>
                  </a:txBody>
                  <a:tcPr marL="0" marR="0" marT="89252" marB="0">
                    <a:lnL w="6350">
                      <a:solidFill>
                        <a:srgbClr val="7E7E7E"/>
                      </a:solidFill>
                      <a:prstDash val="solid"/>
                    </a:lnL>
                    <a:lnR w="6350">
                      <a:solidFill>
                        <a:srgbClr val="7E7E7E"/>
                      </a:solidFill>
                      <a:prstDash val="solid"/>
                    </a:lnR>
                    <a:lnB w="6350">
                      <a:solidFill>
                        <a:srgbClr val="7E7E7E"/>
                      </a:solidFill>
                      <a:prstDash val="solid"/>
                    </a:lnB>
                  </a:tcPr>
                </a:tc>
                <a:tc>
                  <a:txBody>
                    <a:bodyPr/>
                    <a:lstStyle/>
                    <a:p>
                      <a:pPr marL="132080" marR="250190">
                        <a:lnSpc>
                          <a:spcPct val="101899"/>
                        </a:lnSpc>
                        <a:spcBef>
                          <a:spcPts val="740"/>
                        </a:spcBef>
                      </a:pPr>
                      <a:r>
                        <a:rPr sz="1400" dirty="0">
                          <a:latin typeface="Gadugi"/>
                          <a:cs typeface="Gadugi"/>
                        </a:rPr>
                        <a:t>Social</a:t>
                      </a:r>
                      <a:r>
                        <a:rPr sz="1400" spc="40" dirty="0">
                          <a:latin typeface="Gadugi"/>
                          <a:cs typeface="Gadugi"/>
                        </a:rPr>
                        <a:t> </a:t>
                      </a:r>
                      <a:r>
                        <a:rPr sz="1400" spc="-10" dirty="0">
                          <a:latin typeface="Gadugi"/>
                          <a:cs typeface="Gadugi"/>
                        </a:rPr>
                        <a:t>Economic Class</a:t>
                      </a:r>
                      <a:endParaRPr sz="1400">
                        <a:latin typeface="Gadugi"/>
                        <a:cs typeface="Gadugi"/>
                      </a:endParaRPr>
                    </a:p>
                  </a:txBody>
                  <a:tcPr marL="0" marR="0" marT="85221" marB="0">
                    <a:lnL w="6350">
                      <a:solidFill>
                        <a:srgbClr val="7E7E7E"/>
                      </a:solidFill>
                      <a:prstDash val="solid"/>
                    </a:lnL>
                    <a:lnR w="6350">
                      <a:solidFill>
                        <a:srgbClr val="7E7E7E"/>
                      </a:solidFill>
                      <a:prstDash val="solid"/>
                    </a:lnR>
                    <a:lnB w="6350">
                      <a:solidFill>
                        <a:srgbClr val="7E7E7E"/>
                      </a:solidFill>
                      <a:prstDash val="solid"/>
                    </a:lnB>
                  </a:tcPr>
                </a:tc>
                <a:tc>
                  <a:txBody>
                    <a:bodyPr/>
                    <a:lstStyle/>
                    <a:p>
                      <a:pPr marL="132080" marR="88265">
                        <a:lnSpc>
                          <a:spcPct val="101899"/>
                        </a:lnSpc>
                        <a:spcBef>
                          <a:spcPts val="740"/>
                        </a:spcBef>
                      </a:pPr>
                      <a:r>
                        <a:rPr sz="1400" spc="-10" dirty="0">
                          <a:latin typeface="Gadugi"/>
                          <a:cs typeface="Gadugi"/>
                        </a:rPr>
                        <a:t>Religious/Faith Identity</a:t>
                      </a:r>
                      <a:endParaRPr sz="1400">
                        <a:latin typeface="Gadugi"/>
                        <a:cs typeface="Gadugi"/>
                      </a:endParaRPr>
                    </a:p>
                  </a:txBody>
                  <a:tcPr marL="0" marR="0" marT="85221" marB="0">
                    <a:lnL w="6350">
                      <a:solidFill>
                        <a:srgbClr val="7E7E7E"/>
                      </a:solidFill>
                      <a:prstDash val="solid"/>
                    </a:lnL>
                    <a:lnR w="19050">
                      <a:solidFill>
                        <a:srgbClr val="000000"/>
                      </a:solidFill>
                      <a:prstDash val="solid"/>
                    </a:lnR>
                    <a:lnB w="6350">
                      <a:solidFill>
                        <a:srgbClr val="7E7E7E"/>
                      </a:solidFill>
                      <a:prstDash val="solid"/>
                    </a:lnB>
                  </a:tcPr>
                </a:tc>
                <a:extLst>
                  <a:ext uri="{0D108BD9-81ED-4DB2-BD59-A6C34878D82A}">
                    <a16:rowId xmlns:a16="http://schemas.microsoft.com/office/drawing/2014/main" val="10001"/>
                  </a:ext>
                </a:extLst>
              </a:tr>
              <a:tr h="654706">
                <a:tc>
                  <a:txBody>
                    <a:bodyPr/>
                    <a:lstStyle/>
                    <a:p>
                      <a:pPr marL="130810">
                        <a:lnSpc>
                          <a:spcPct val="100000"/>
                        </a:lnSpc>
                        <a:spcBef>
                          <a:spcPts val="775"/>
                        </a:spcBef>
                      </a:pPr>
                      <a:r>
                        <a:rPr sz="1400" spc="-10" dirty="0">
                          <a:latin typeface="Gadugi"/>
                          <a:cs typeface="Gadugi"/>
                        </a:rPr>
                        <a:t>Xenophobia</a:t>
                      </a:r>
                      <a:endParaRPr sz="1400">
                        <a:latin typeface="Gadugi"/>
                        <a:cs typeface="Gadugi"/>
                      </a:endParaRPr>
                    </a:p>
                  </a:txBody>
                  <a:tcPr marL="0" marR="0" marT="89252" marB="0">
                    <a:lnL w="6350">
                      <a:solidFill>
                        <a:srgbClr val="7E7E7E"/>
                      </a:solidFill>
                      <a:prstDash val="solid"/>
                    </a:lnL>
                    <a:lnR w="6350">
                      <a:solidFill>
                        <a:srgbClr val="7E7E7E"/>
                      </a:solidFill>
                      <a:prstDash val="solid"/>
                    </a:lnR>
                    <a:lnT w="6350">
                      <a:solidFill>
                        <a:srgbClr val="7E7E7E"/>
                      </a:solidFill>
                      <a:prstDash val="solid"/>
                    </a:lnT>
                    <a:solidFill>
                      <a:srgbClr val="D8D8D8"/>
                    </a:solidFill>
                  </a:tcPr>
                </a:tc>
                <a:tc>
                  <a:txBody>
                    <a:bodyPr/>
                    <a:lstStyle/>
                    <a:p>
                      <a:pPr marL="132080">
                        <a:lnSpc>
                          <a:spcPct val="100000"/>
                        </a:lnSpc>
                        <a:spcBef>
                          <a:spcPts val="775"/>
                        </a:spcBef>
                      </a:pPr>
                      <a:r>
                        <a:rPr sz="1400" spc="-25" dirty="0">
                          <a:latin typeface="Gadugi"/>
                          <a:cs typeface="Gadugi"/>
                        </a:rPr>
                        <a:t>Sex</a:t>
                      </a:r>
                      <a:endParaRPr sz="1400">
                        <a:latin typeface="Gadugi"/>
                        <a:cs typeface="Gadugi"/>
                      </a:endParaRPr>
                    </a:p>
                  </a:txBody>
                  <a:tcPr marL="0" marR="0" marT="89252" marB="0">
                    <a:lnL w="6350">
                      <a:solidFill>
                        <a:srgbClr val="7E7E7E"/>
                      </a:solidFill>
                      <a:prstDash val="solid"/>
                    </a:lnL>
                    <a:lnR w="6350">
                      <a:solidFill>
                        <a:srgbClr val="7E7E7E"/>
                      </a:solidFill>
                      <a:prstDash val="solid"/>
                    </a:lnR>
                    <a:lnT w="6350">
                      <a:solidFill>
                        <a:srgbClr val="7E7E7E"/>
                      </a:solidFill>
                      <a:prstDash val="solid"/>
                    </a:lnT>
                    <a:solidFill>
                      <a:srgbClr val="D8D8D8"/>
                    </a:solidFill>
                  </a:tcPr>
                </a:tc>
                <a:tc>
                  <a:txBody>
                    <a:bodyPr/>
                    <a:lstStyle/>
                    <a:p>
                      <a:pPr marL="132080">
                        <a:lnSpc>
                          <a:spcPct val="100000"/>
                        </a:lnSpc>
                        <a:spcBef>
                          <a:spcPts val="775"/>
                        </a:spcBef>
                      </a:pPr>
                      <a:r>
                        <a:rPr sz="1400" spc="-10" dirty="0">
                          <a:latin typeface="Gadugi"/>
                          <a:cs typeface="Gadugi"/>
                        </a:rPr>
                        <a:t>Discrimination</a:t>
                      </a:r>
                      <a:endParaRPr sz="1400">
                        <a:latin typeface="Gadugi"/>
                        <a:cs typeface="Gadugi"/>
                      </a:endParaRPr>
                    </a:p>
                  </a:txBody>
                  <a:tcPr marL="0" marR="0" marT="89252" marB="0">
                    <a:lnL w="6350">
                      <a:solidFill>
                        <a:srgbClr val="7E7E7E"/>
                      </a:solidFill>
                      <a:prstDash val="solid"/>
                    </a:lnL>
                    <a:lnR w="6350">
                      <a:solidFill>
                        <a:srgbClr val="7E7E7E"/>
                      </a:solidFill>
                      <a:prstDash val="solid"/>
                    </a:lnR>
                    <a:lnT w="6350">
                      <a:solidFill>
                        <a:srgbClr val="7E7E7E"/>
                      </a:solidFill>
                      <a:prstDash val="solid"/>
                    </a:lnT>
                    <a:lnB w="12700">
                      <a:solidFill>
                        <a:srgbClr val="FFFFFF"/>
                      </a:solidFill>
                      <a:prstDash val="solid"/>
                    </a:lnB>
                    <a:solidFill>
                      <a:srgbClr val="D8D8D8"/>
                    </a:solidFill>
                  </a:tcPr>
                </a:tc>
                <a:tc>
                  <a:txBody>
                    <a:bodyPr/>
                    <a:lstStyle/>
                    <a:p>
                      <a:pPr marL="132080">
                        <a:lnSpc>
                          <a:spcPct val="100000"/>
                        </a:lnSpc>
                        <a:spcBef>
                          <a:spcPts val="775"/>
                        </a:spcBef>
                      </a:pPr>
                      <a:r>
                        <a:rPr sz="1400" spc="-10" dirty="0">
                          <a:latin typeface="Gadugi"/>
                          <a:cs typeface="Gadugi"/>
                        </a:rPr>
                        <a:t>Ability</a:t>
                      </a:r>
                      <a:endParaRPr sz="1400">
                        <a:latin typeface="Gadugi"/>
                        <a:cs typeface="Gadugi"/>
                      </a:endParaRPr>
                    </a:p>
                  </a:txBody>
                  <a:tcPr marL="0" marR="0" marT="89252" marB="0">
                    <a:lnL w="6350">
                      <a:solidFill>
                        <a:srgbClr val="7E7E7E"/>
                      </a:solidFill>
                      <a:prstDash val="solid"/>
                    </a:lnL>
                    <a:lnR w="6350">
                      <a:solidFill>
                        <a:srgbClr val="7E7E7E"/>
                      </a:solidFill>
                      <a:prstDash val="solid"/>
                    </a:lnR>
                    <a:lnT w="6350">
                      <a:solidFill>
                        <a:srgbClr val="7E7E7E"/>
                      </a:solidFill>
                      <a:prstDash val="solid"/>
                    </a:lnT>
                    <a:lnB w="12700">
                      <a:solidFill>
                        <a:srgbClr val="FFFFFF"/>
                      </a:solidFill>
                      <a:prstDash val="solid"/>
                    </a:lnB>
                    <a:solidFill>
                      <a:srgbClr val="D8D8D8"/>
                    </a:solidFill>
                  </a:tcPr>
                </a:tc>
                <a:tc>
                  <a:txBody>
                    <a:bodyPr/>
                    <a:lstStyle/>
                    <a:p>
                      <a:pPr marL="132080">
                        <a:lnSpc>
                          <a:spcPct val="100000"/>
                        </a:lnSpc>
                        <a:spcBef>
                          <a:spcPts val="775"/>
                        </a:spcBef>
                      </a:pPr>
                      <a:r>
                        <a:rPr sz="1400" spc="-10" dirty="0">
                          <a:latin typeface="Gadugi"/>
                          <a:cs typeface="Gadugi"/>
                        </a:rPr>
                        <a:t>Gender</a:t>
                      </a:r>
                      <a:endParaRPr sz="1400">
                        <a:latin typeface="Gadugi"/>
                        <a:cs typeface="Gadugi"/>
                      </a:endParaRPr>
                    </a:p>
                  </a:txBody>
                  <a:tcPr marL="0" marR="0" marT="89252" marB="0">
                    <a:lnL w="6350">
                      <a:solidFill>
                        <a:srgbClr val="7E7E7E"/>
                      </a:solidFill>
                      <a:prstDash val="solid"/>
                    </a:lnL>
                    <a:lnT w="6350">
                      <a:solidFill>
                        <a:srgbClr val="7E7E7E"/>
                      </a:solidFill>
                      <a:prstDash val="solid"/>
                    </a:lnT>
                    <a:solidFill>
                      <a:srgbClr val="D8D8D8"/>
                    </a:solidFill>
                  </a:tcPr>
                </a:tc>
                <a:extLst>
                  <a:ext uri="{0D108BD9-81ED-4DB2-BD59-A6C34878D82A}">
                    <a16:rowId xmlns:a16="http://schemas.microsoft.com/office/drawing/2014/main" val="10002"/>
                  </a:ext>
                </a:extLst>
              </a:tr>
              <a:tr h="656433">
                <a:tc>
                  <a:txBody>
                    <a:bodyPr/>
                    <a:lstStyle/>
                    <a:p>
                      <a:pPr marL="130810">
                        <a:lnSpc>
                          <a:spcPct val="100000"/>
                        </a:lnSpc>
                        <a:spcBef>
                          <a:spcPts val="790"/>
                        </a:spcBef>
                      </a:pPr>
                      <a:r>
                        <a:rPr sz="1400" spc="-10" dirty="0">
                          <a:latin typeface="Gadugi"/>
                          <a:cs typeface="Gadugi"/>
                        </a:rPr>
                        <a:t>Diversity</a:t>
                      </a:r>
                      <a:endParaRPr sz="1400">
                        <a:latin typeface="Gadugi"/>
                        <a:cs typeface="Gadugi"/>
                      </a:endParaRPr>
                    </a:p>
                  </a:txBody>
                  <a:tcPr marL="0" marR="0" marT="90979" marB="0">
                    <a:lnL w="19050">
                      <a:solidFill>
                        <a:srgbClr val="000000"/>
                      </a:solidFill>
                      <a:prstDash val="solid"/>
                    </a:lnL>
                    <a:lnR w="6350">
                      <a:solidFill>
                        <a:srgbClr val="7E7E7E"/>
                      </a:solidFill>
                      <a:prstDash val="solid"/>
                    </a:lnR>
                    <a:lnB w="6350">
                      <a:solidFill>
                        <a:srgbClr val="7E7E7E"/>
                      </a:solidFill>
                      <a:prstDash val="solid"/>
                    </a:lnB>
                  </a:tcPr>
                </a:tc>
                <a:tc>
                  <a:txBody>
                    <a:bodyPr/>
                    <a:lstStyle/>
                    <a:p>
                      <a:pPr marL="132080">
                        <a:lnSpc>
                          <a:spcPct val="100000"/>
                        </a:lnSpc>
                        <a:spcBef>
                          <a:spcPts val="790"/>
                        </a:spcBef>
                      </a:pPr>
                      <a:r>
                        <a:rPr sz="1400" spc="-10" dirty="0">
                          <a:latin typeface="Gadugi"/>
                          <a:cs typeface="Gadugi"/>
                        </a:rPr>
                        <a:t>Stereotype</a:t>
                      </a:r>
                      <a:endParaRPr sz="1400">
                        <a:latin typeface="Gadugi"/>
                        <a:cs typeface="Gadugi"/>
                      </a:endParaRPr>
                    </a:p>
                  </a:txBody>
                  <a:tcPr marL="0" marR="0" marT="90979" marB="0">
                    <a:lnL w="6350">
                      <a:solidFill>
                        <a:srgbClr val="7E7E7E"/>
                      </a:solidFill>
                      <a:prstDash val="solid"/>
                    </a:lnL>
                    <a:lnR w="6350">
                      <a:solidFill>
                        <a:srgbClr val="7E7E7E"/>
                      </a:solidFill>
                      <a:prstDash val="solid"/>
                    </a:lnR>
                    <a:lnB w="6350">
                      <a:solidFill>
                        <a:srgbClr val="7E7E7E"/>
                      </a:solidFill>
                      <a:prstDash val="solid"/>
                    </a:lnB>
                  </a:tcPr>
                </a:tc>
                <a:tc>
                  <a:txBody>
                    <a:bodyPr/>
                    <a:lstStyle/>
                    <a:p>
                      <a:pPr marL="132080">
                        <a:lnSpc>
                          <a:spcPct val="100000"/>
                        </a:lnSpc>
                        <a:spcBef>
                          <a:spcPts val="790"/>
                        </a:spcBef>
                      </a:pPr>
                      <a:r>
                        <a:rPr sz="1400" spc="-20" dirty="0">
                          <a:latin typeface="Gadugi"/>
                          <a:cs typeface="Gadugi"/>
                        </a:rPr>
                        <a:t>Ally</a:t>
                      </a:r>
                      <a:endParaRPr sz="1400">
                        <a:latin typeface="Gadugi"/>
                        <a:cs typeface="Gadugi"/>
                      </a:endParaRPr>
                    </a:p>
                  </a:txBody>
                  <a:tcPr marL="0" marR="0" marT="90979" marB="0">
                    <a:lnL w="6350">
                      <a:solidFill>
                        <a:srgbClr val="7E7E7E"/>
                      </a:solidFill>
                      <a:prstDash val="solid"/>
                    </a:lnL>
                    <a:lnR w="6350">
                      <a:solidFill>
                        <a:srgbClr val="7E7E7E"/>
                      </a:solidFill>
                      <a:prstDash val="solid"/>
                    </a:lnR>
                    <a:lnT w="12700">
                      <a:solidFill>
                        <a:srgbClr val="FFFFFF"/>
                      </a:solidFill>
                      <a:prstDash val="solid"/>
                    </a:lnT>
                    <a:lnB w="6350">
                      <a:solidFill>
                        <a:srgbClr val="7E7E7E"/>
                      </a:solidFill>
                      <a:prstDash val="solid"/>
                    </a:lnB>
                  </a:tcPr>
                </a:tc>
                <a:tc>
                  <a:txBody>
                    <a:bodyPr/>
                    <a:lstStyle/>
                    <a:p>
                      <a:pPr marL="132080">
                        <a:lnSpc>
                          <a:spcPct val="100000"/>
                        </a:lnSpc>
                        <a:spcBef>
                          <a:spcPts val="790"/>
                        </a:spcBef>
                      </a:pPr>
                      <a:r>
                        <a:rPr sz="1400" spc="-20" dirty="0">
                          <a:latin typeface="Gadugi"/>
                          <a:cs typeface="Gadugi"/>
                        </a:rPr>
                        <a:t>Bias</a:t>
                      </a:r>
                      <a:endParaRPr sz="1400">
                        <a:latin typeface="Gadugi"/>
                        <a:cs typeface="Gadugi"/>
                      </a:endParaRPr>
                    </a:p>
                  </a:txBody>
                  <a:tcPr marL="0" marR="0" marT="90979" marB="0">
                    <a:lnL w="6350">
                      <a:solidFill>
                        <a:srgbClr val="7E7E7E"/>
                      </a:solidFill>
                      <a:prstDash val="solid"/>
                    </a:lnL>
                    <a:lnR w="6350">
                      <a:solidFill>
                        <a:srgbClr val="7E7E7E"/>
                      </a:solidFill>
                      <a:prstDash val="solid"/>
                    </a:lnR>
                    <a:lnT w="12700">
                      <a:solidFill>
                        <a:srgbClr val="FFFFFF"/>
                      </a:solidFill>
                      <a:prstDash val="solid"/>
                    </a:lnT>
                    <a:lnB w="6350">
                      <a:solidFill>
                        <a:srgbClr val="7E7E7E"/>
                      </a:solidFill>
                      <a:prstDash val="solid"/>
                    </a:lnB>
                  </a:tcPr>
                </a:tc>
                <a:tc>
                  <a:txBody>
                    <a:bodyPr/>
                    <a:lstStyle/>
                    <a:p>
                      <a:pPr marL="132080">
                        <a:lnSpc>
                          <a:spcPct val="100000"/>
                        </a:lnSpc>
                        <a:spcBef>
                          <a:spcPts val="790"/>
                        </a:spcBef>
                      </a:pPr>
                      <a:r>
                        <a:rPr sz="1400" spc="-10" dirty="0">
                          <a:latin typeface="Gadugi"/>
                          <a:cs typeface="Gadugi"/>
                        </a:rPr>
                        <a:t>Oppression</a:t>
                      </a:r>
                      <a:endParaRPr sz="1400">
                        <a:latin typeface="Gadugi"/>
                        <a:cs typeface="Gadugi"/>
                      </a:endParaRPr>
                    </a:p>
                  </a:txBody>
                  <a:tcPr marL="0" marR="0" marT="90979" marB="0">
                    <a:lnL w="6350">
                      <a:solidFill>
                        <a:srgbClr val="7E7E7E"/>
                      </a:solidFill>
                      <a:prstDash val="solid"/>
                    </a:lnL>
                    <a:lnR w="19050">
                      <a:solidFill>
                        <a:srgbClr val="000000"/>
                      </a:solidFill>
                      <a:prstDash val="solid"/>
                    </a:lnR>
                    <a:lnB w="6350">
                      <a:solidFill>
                        <a:srgbClr val="7E7E7E"/>
                      </a:solidFill>
                      <a:prstDash val="solid"/>
                    </a:lnB>
                  </a:tcPr>
                </a:tc>
                <a:extLst>
                  <a:ext uri="{0D108BD9-81ED-4DB2-BD59-A6C34878D82A}">
                    <a16:rowId xmlns:a16="http://schemas.microsoft.com/office/drawing/2014/main" val="10003"/>
                  </a:ext>
                </a:extLst>
              </a:tr>
              <a:tr h="654706">
                <a:tc>
                  <a:txBody>
                    <a:bodyPr/>
                    <a:lstStyle/>
                    <a:p>
                      <a:pPr marL="130810">
                        <a:lnSpc>
                          <a:spcPct val="100000"/>
                        </a:lnSpc>
                        <a:spcBef>
                          <a:spcPts val="775"/>
                        </a:spcBef>
                      </a:pPr>
                      <a:r>
                        <a:rPr sz="1400" spc="-10" dirty="0">
                          <a:latin typeface="Gadugi"/>
                          <a:cs typeface="Gadugi"/>
                        </a:rPr>
                        <a:t>Prejudice</a:t>
                      </a:r>
                      <a:endParaRPr sz="1400">
                        <a:latin typeface="Gadugi"/>
                        <a:cs typeface="Gadugi"/>
                      </a:endParaRPr>
                    </a:p>
                  </a:txBody>
                  <a:tcPr marL="0" marR="0" marT="89252" marB="0">
                    <a:lnL w="6350">
                      <a:solidFill>
                        <a:srgbClr val="7E7E7E"/>
                      </a:solidFill>
                      <a:prstDash val="solid"/>
                    </a:lnL>
                    <a:lnR w="6350">
                      <a:solidFill>
                        <a:srgbClr val="7E7E7E"/>
                      </a:solidFill>
                      <a:prstDash val="solid"/>
                    </a:lnR>
                    <a:lnT w="6350">
                      <a:solidFill>
                        <a:srgbClr val="7E7E7E"/>
                      </a:solidFill>
                      <a:prstDash val="solid"/>
                    </a:lnT>
                    <a:solidFill>
                      <a:srgbClr val="D8D8D8"/>
                    </a:solidFill>
                  </a:tcPr>
                </a:tc>
                <a:tc>
                  <a:txBody>
                    <a:bodyPr/>
                    <a:lstStyle/>
                    <a:p>
                      <a:pPr marL="132080">
                        <a:lnSpc>
                          <a:spcPct val="100000"/>
                        </a:lnSpc>
                        <a:spcBef>
                          <a:spcPts val="775"/>
                        </a:spcBef>
                      </a:pPr>
                      <a:r>
                        <a:rPr sz="1400" spc="-10" dirty="0">
                          <a:latin typeface="Gadugi"/>
                          <a:cs typeface="Gadugi"/>
                        </a:rPr>
                        <a:t>Power</a:t>
                      </a:r>
                      <a:endParaRPr sz="1400">
                        <a:latin typeface="Gadugi"/>
                        <a:cs typeface="Gadugi"/>
                      </a:endParaRPr>
                    </a:p>
                  </a:txBody>
                  <a:tcPr marL="0" marR="0" marT="89252" marB="0">
                    <a:lnL w="6350">
                      <a:solidFill>
                        <a:srgbClr val="7E7E7E"/>
                      </a:solidFill>
                      <a:prstDash val="solid"/>
                    </a:lnL>
                    <a:lnR w="6350">
                      <a:solidFill>
                        <a:srgbClr val="7E7E7E"/>
                      </a:solidFill>
                      <a:prstDash val="solid"/>
                    </a:lnR>
                    <a:lnT w="6350">
                      <a:solidFill>
                        <a:srgbClr val="7E7E7E"/>
                      </a:solidFill>
                      <a:prstDash val="solid"/>
                    </a:lnT>
                    <a:solidFill>
                      <a:srgbClr val="D8D8D8"/>
                    </a:solidFill>
                  </a:tcPr>
                </a:tc>
                <a:tc>
                  <a:txBody>
                    <a:bodyPr/>
                    <a:lstStyle/>
                    <a:p>
                      <a:pPr marL="132080">
                        <a:lnSpc>
                          <a:spcPct val="100000"/>
                        </a:lnSpc>
                        <a:spcBef>
                          <a:spcPts val="775"/>
                        </a:spcBef>
                      </a:pPr>
                      <a:r>
                        <a:rPr sz="1400" spc="-10" dirty="0">
                          <a:latin typeface="Gadugi"/>
                          <a:cs typeface="Gadugi"/>
                        </a:rPr>
                        <a:t>Ageism</a:t>
                      </a:r>
                      <a:endParaRPr sz="1400">
                        <a:latin typeface="Gadugi"/>
                        <a:cs typeface="Gadugi"/>
                      </a:endParaRPr>
                    </a:p>
                  </a:txBody>
                  <a:tcPr marL="0" marR="0" marT="89252" marB="0">
                    <a:lnL w="6350">
                      <a:solidFill>
                        <a:srgbClr val="7E7E7E"/>
                      </a:solidFill>
                      <a:prstDash val="solid"/>
                    </a:lnL>
                    <a:lnR w="6350">
                      <a:solidFill>
                        <a:srgbClr val="7E7E7E"/>
                      </a:solidFill>
                      <a:prstDash val="solid"/>
                    </a:lnR>
                    <a:lnT w="6350">
                      <a:solidFill>
                        <a:srgbClr val="7E7E7E"/>
                      </a:solidFill>
                      <a:prstDash val="solid"/>
                    </a:lnT>
                    <a:solidFill>
                      <a:srgbClr val="D8D8D8"/>
                    </a:solidFill>
                  </a:tcPr>
                </a:tc>
                <a:tc>
                  <a:txBody>
                    <a:bodyPr/>
                    <a:lstStyle/>
                    <a:p>
                      <a:pPr marL="132080">
                        <a:lnSpc>
                          <a:spcPct val="100000"/>
                        </a:lnSpc>
                        <a:spcBef>
                          <a:spcPts val="775"/>
                        </a:spcBef>
                      </a:pPr>
                      <a:r>
                        <a:rPr sz="1400" spc="-10" dirty="0">
                          <a:latin typeface="Gadugi"/>
                          <a:cs typeface="Gadugi"/>
                        </a:rPr>
                        <a:t>Ethnicity</a:t>
                      </a:r>
                      <a:endParaRPr sz="1400">
                        <a:latin typeface="Gadugi"/>
                        <a:cs typeface="Gadugi"/>
                      </a:endParaRPr>
                    </a:p>
                  </a:txBody>
                  <a:tcPr marL="0" marR="0" marT="89252" marB="0">
                    <a:lnL w="6350">
                      <a:solidFill>
                        <a:srgbClr val="7E7E7E"/>
                      </a:solidFill>
                      <a:prstDash val="solid"/>
                    </a:lnL>
                    <a:lnR w="6350">
                      <a:solidFill>
                        <a:srgbClr val="7E7E7E"/>
                      </a:solidFill>
                      <a:prstDash val="solid"/>
                    </a:lnR>
                    <a:lnT w="6350">
                      <a:solidFill>
                        <a:srgbClr val="7E7E7E"/>
                      </a:solidFill>
                      <a:prstDash val="solid"/>
                    </a:lnT>
                    <a:solidFill>
                      <a:srgbClr val="D8D8D8"/>
                    </a:solidFill>
                  </a:tcPr>
                </a:tc>
                <a:tc>
                  <a:txBody>
                    <a:bodyPr/>
                    <a:lstStyle/>
                    <a:p>
                      <a:pPr marL="132080">
                        <a:lnSpc>
                          <a:spcPct val="100000"/>
                        </a:lnSpc>
                        <a:spcBef>
                          <a:spcPts val="775"/>
                        </a:spcBef>
                      </a:pPr>
                      <a:r>
                        <a:rPr sz="1400" spc="-10" dirty="0">
                          <a:latin typeface="Gadugi"/>
                          <a:cs typeface="Gadugi"/>
                        </a:rPr>
                        <a:t>Cisgender</a:t>
                      </a:r>
                      <a:endParaRPr sz="1400" dirty="0">
                        <a:latin typeface="Gadugi"/>
                        <a:cs typeface="Gadugi"/>
                      </a:endParaRPr>
                    </a:p>
                  </a:txBody>
                  <a:tcPr marL="0" marR="0" marT="89252" marB="0">
                    <a:lnL w="6350">
                      <a:solidFill>
                        <a:srgbClr val="7E7E7E"/>
                      </a:solidFill>
                      <a:prstDash val="solid"/>
                    </a:lnL>
                    <a:lnT w="6350">
                      <a:solidFill>
                        <a:srgbClr val="7E7E7E"/>
                      </a:solidFill>
                      <a:prstDash val="solid"/>
                    </a:lnT>
                    <a:solidFill>
                      <a:srgbClr val="D8D8D8"/>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72441" y="478871"/>
            <a:ext cx="10411750" cy="906474"/>
          </a:xfrm>
          <a:prstGeom prst="rect">
            <a:avLst/>
          </a:prstGeom>
        </p:spPr>
        <p:txBody>
          <a:bodyPr vert="horz" wrap="square" lIns="0" tIns="365704" rIns="0" bIns="0" rtlCol="0" anchor="ctr">
            <a:spAutoFit/>
          </a:bodyPr>
          <a:lstStyle/>
          <a:p>
            <a:pPr marL="1823040">
              <a:lnSpc>
                <a:spcPct val="100000"/>
              </a:lnSpc>
              <a:spcBef>
                <a:spcPts val="104"/>
              </a:spcBef>
            </a:pPr>
            <a:r>
              <a:rPr sz="3491" b="0" dirty="0"/>
              <a:t>Student</a:t>
            </a:r>
            <a:r>
              <a:rPr sz="3491" b="0" spc="-118" dirty="0"/>
              <a:t> </a:t>
            </a:r>
            <a:r>
              <a:rPr sz="3491" b="0" dirty="0"/>
              <a:t>Code</a:t>
            </a:r>
            <a:r>
              <a:rPr sz="3491" b="0" spc="-82" dirty="0"/>
              <a:t> </a:t>
            </a:r>
            <a:r>
              <a:rPr sz="3491" b="0" dirty="0"/>
              <a:t>of</a:t>
            </a:r>
            <a:r>
              <a:rPr sz="3491" b="0" spc="-82" dirty="0"/>
              <a:t> </a:t>
            </a:r>
            <a:r>
              <a:rPr sz="3491" b="0" spc="-9" dirty="0"/>
              <a:t>Conduct</a:t>
            </a:r>
            <a:endParaRPr sz="3491"/>
          </a:p>
        </p:txBody>
      </p:sp>
      <p:pic>
        <p:nvPicPr>
          <p:cNvPr id="3" name="object 3"/>
          <p:cNvPicPr/>
          <p:nvPr/>
        </p:nvPicPr>
        <p:blipFill>
          <a:blip r:embed="rId2" cstate="print"/>
          <a:stretch>
            <a:fillRect/>
          </a:stretch>
        </p:blipFill>
        <p:spPr>
          <a:xfrm>
            <a:off x="3193414" y="1677705"/>
            <a:ext cx="5935538" cy="4427815"/>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72441" y="406357"/>
            <a:ext cx="10411750" cy="1051499"/>
          </a:xfrm>
          <a:prstGeom prst="rect">
            <a:avLst/>
          </a:prstGeom>
        </p:spPr>
        <p:txBody>
          <a:bodyPr vert="horz" wrap="square" lIns="0" tIns="509327" rIns="0" bIns="0" rtlCol="0" anchor="ctr">
            <a:spAutoFit/>
          </a:bodyPr>
          <a:lstStyle/>
          <a:p>
            <a:pPr marL="2146074">
              <a:lnSpc>
                <a:spcPct val="100000"/>
              </a:lnSpc>
              <a:spcBef>
                <a:spcPts val="104"/>
              </a:spcBef>
            </a:pPr>
            <a:r>
              <a:rPr sz="3491" b="0" dirty="0"/>
              <a:t>Academic</a:t>
            </a:r>
            <a:r>
              <a:rPr sz="3491" b="0" spc="-54" dirty="0"/>
              <a:t> </a:t>
            </a:r>
            <a:r>
              <a:rPr sz="3491" b="0" spc="-9" dirty="0"/>
              <a:t>Misconduct</a:t>
            </a:r>
            <a:endParaRPr sz="3491"/>
          </a:p>
        </p:txBody>
      </p:sp>
      <p:pic>
        <p:nvPicPr>
          <p:cNvPr id="3" name="object 3"/>
          <p:cNvPicPr/>
          <p:nvPr/>
        </p:nvPicPr>
        <p:blipFill>
          <a:blip r:embed="rId2" cstate="print"/>
          <a:stretch>
            <a:fillRect/>
          </a:stretch>
        </p:blipFill>
        <p:spPr>
          <a:xfrm>
            <a:off x="3637024" y="2153102"/>
            <a:ext cx="5066282" cy="286343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981887" y="470355"/>
            <a:ext cx="6595427" cy="550572"/>
          </a:xfrm>
          <a:prstGeom prst="rect">
            <a:avLst/>
          </a:prstGeom>
        </p:spPr>
        <p:txBody>
          <a:bodyPr vert="horz" wrap="square" lIns="0" tIns="13244" rIns="0" bIns="0" rtlCol="0">
            <a:spAutoFit/>
          </a:bodyPr>
          <a:lstStyle/>
          <a:p>
            <a:pPr marL="11516">
              <a:spcBef>
                <a:spcPts val="104"/>
              </a:spcBef>
            </a:pPr>
            <a:r>
              <a:rPr sz="3491" dirty="0">
                <a:latin typeface="Gadugi"/>
                <a:cs typeface="Gadugi"/>
              </a:rPr>
              <a:t>Avoid</a:t>
            </a:r>
            <a:r>
              <a:rPr sz="3491" spc="-95" dirty="0">
                <a:latin typeface="Gadugi"/>
                <a:cs typeface="Gadugi"/>
              </a:rPr>
              <a:t> </a:t>
            </a:r>
            <a:r>
              <a:rPr sz="3491" spc="-9" dirty="0">
                <a:latin typeface="Gadugi"/>
                <a:cs typeface="Gadugi"/>
              </a:rPr>
              <a:t>Non-</a:t>
            </a:r>
            <a:r>
              <a:rPr sz="3491" dirty="0">
                <a:latin typeface="Gadugi"/>
                <a:cs typeface="Gadugi"/>
              </a:rPr>
              <a:t>Academic</a:t>
            </a:r>
            <a:r>
              <a:rPr sz="3491" spc="-103" dirty="0">
                <a:latin typeface="Gadugi"/>
                <a:cs typeface="Gadugi"/>
              </a:rPr>
              <a:t> </a:t>
            </a:r>
            <a:r>
              <a:rPr sz="3491" spc="-9" dirty="0">
                <a:latin typeface="Gadugi"/>
                <a:cs typeface="Gadugi"/>
              </a:rPr>
              <a:t>Misconduct</a:t>
            </a:r>
            <a:endParaRPr sz="3491" dirty="0">
              <a:latin typeface="Gadugi"/>
              <a:cs typeface="Gadugi"/>
            </a:endParaRPr>
          </a:p>
        </p:txBody>
      </p:sp>
      <p:sp>
        <p:nvSpPr>
          <p:cNvPr id="3" name="object 3"/>
          <p:cNvSpPr txBox="1">
            <a:spLocks noGrp="1"/>
          </p:cNvSpPr>
          <p:nvPr>
            <p:ph type="body" idx="1"/>
          </p:nvPr>
        </p:nvSpPr>
        <p:spPr>
          <a:xfrm>
            <a:off x="351193" y="1042389"/>
            <a:ext cx="7399922" cy="4676111"/>
          </a:xfrm>
          <a:prstGeom prst="rect">
            <a:avLst/>
          </a:prstGeom>
        </p:spPr>
        <p:txBody>
          <a:bodyPr vert="horz" wrap="square" lIns="0" tIns="11516" rIns="0" bIns="0" rtlCol="0">
            <a:spAutoFit/>
          </a:bodyPr>
          <a:lstStyle/>
          <a:p>
            <a:pPr marL="237813" marR="123225" indent="-226872">
              <a:lnSpc>
                <a:spcPct val="100000"/>
              </a:lnSpc>
              <a:spcBef>
                <a:spcPts val="91"/>
              </a:spcBef>
              <a:buFont typeface="Arial"/>
              <a:buChar char="–"/>
              <a:tabLst>
                <a:tab pos="237813" algn="l"/>
              </a:tabLst>
            </a:pPr>
            <a:r>
              <a:rPr sz="2200" dirty="0"/>
              <a:t>Actions</a:t>
            </a:r>
            <a:r>
              <a:rPr sz="2200" spc="-5" dirty="0"/>
              <a:t> </a:t>
            </a:r>
            <a:r>
              <a:rPr sz="2200" dirty="0"/>
              <a:t>which</a:t>
            </a:r>
            <a:r>
              <a:rPr sz="2200" spc="-9" dirty="0"/>
              <a:t> </a:t>
            </a:r>
            <a:r>
              <a:rPr sz="2200" dirty="0"/>
              <a:t>cause</a:t>
            </a:r>
            <a:r>
              <a:rPr sz="2200" spc="-5" dirty="0"/>
              <a:t> </a:t>
            </a:r>
            <a:r>
              <a:rPr sz="2200" dirty="0"/>
              <a:t>actual</a:t>
            </a:r>
            <a:r>
              <a:rPr sz="2200" spc="-5" dirty="0"/>
              <a:t> </a:t>
            </a:r>
            <a:r>
              <a:rPr sz="2200" dirty="0"/>
              <a:t>or</a:t>
            </a:r>
            <a:r>
              <a:rPr sz="2200" spc="-27" dirty="0"/>
              <a:t> </a:t>
            </a:r>
            <a:r>
              <a:rPr sz="2200" dirty="0"/>
              <a:t>potential</a:t>
            </a:r>
            <a:r>
              <a:rPr sz="2200" spc="-5" dirty="0"/>
              <a:t> </a:t>
            </a:r>
            <a:r>
              <a:rPr sz="2200" dirty="0"/>
              <a:t>distress</a:t>
            </a:r>
            <a:r>
              <a:rPr sz="2200" spc="-5" dirty="0"/>
              <a:t> </a:t>
            </a:r>
            <a:r>
              <a:rPr sz="2200" dirty="0"/>
              <a:t>or</a:t>
            </a:r>
            <a:r>
              <a:rPr sz="2200" spc="-23" dirty="0"/>
              <a:t> </a:t>
            </a:r>
            <a:r>
              <a:rPr sz="2200" dirty="0"/>
              <a:t>harm</a:t>
            </a:r>
            <a:r>
              <a:rPr sz="2200" spc="-18" dirty="0"/>
              <a:t> </a:t>
            </a:r>
            <a:r>
              <a:rPr sz="2200" spc="-23" dirty="0"/>
              <a:t>to </a:t>
            </a:r>
            <a:r>
              <a:rPr sz="2200" spc="-9" dirty="0"/>
              <a:t>others;</a:t>
            </a:r>
          </a:p>
          <a:p>
            <a:pPr marL="237813" marR="4607" indent="-226872">
              <a:lnSpc>
                <a:spcPct val="100600"/>
              </a:lnSpc>
              <a:spcBef>
                <a:spcPts val="371"/>
              </a:spcBef>
              <a:buFont typeface="Arial"/>
              <a:buChar char="–"/>
              <a:tabLst>
                <a:tab pos="237813" algn="l"/>
              </a:tabLst>
            </a:pPr>
            <a:r>
              <a:rPr sz="2200" dirty="0"/>
              <a:t>Actions</a:t>
            </a:r>
            <a:r>
              <a:rPr sz="2200" spc="-9" dirty="0"/>
              <a:t> </a:t>
            </a:r>
            <a:r>
              <a:rPr sz="2200" dirty="0"/>
              <a:t>which</a:t>
            </a:r>
            <a:r>
              <a:rPr sz="2200" spc="-9" dirty="0"/>
              <a:t> </a:t>
            </a:r>
            <a:r>
              <a:rPr sz="2200" dirty="0"/>
              <a:t>cause</a:t>
            </a:r>
            <a:r>
              <a:rPr sz="2200" spc="-9" dirty="0"/>
              <a:t> </a:t>
            </a:r>
            <a:r>
              <a:rPr sz="2200" dirty="0"/>
              <a:t>actual</a:t>
            </a:r>
            <a:r>
              <a:rPr sz="2200" spc="-5" dirty="0"/>
              <a:t> </a:t>
            </a:r>
            <a:r>
              <a:rPr sz="2200" dirty="0"/>
              <a:t>or</a:t>
            </a:r>
            <a:r>
              <a:rPr sz="2200" spc="-27" dirty="0"/>
              <a:t> </a:t>
            </a:r>
            <a:r>
              <a:rPr sz="2200" dirty="0"/>
              <a:t>potential</a:t>
            </a:r>
            <a:r>
              <a:rPr sz="2200" spc="-9" dirty="0"/>
              <a:t> </a:t>
            </a:r>
            <a:r>
              <a:rPr sz="2200" dirty="0"/>
              <a:t>damage</a:t>
            </a:r>
            <a:r>
              <a:rPr sz="2200" spc="-5" dirty="0"/>
              <a:t> </a:t>
            </a:r>
            <a:r>
              <a:rPr sz="2200" dirty="0"/>
              <a:t>to</a:t>
            </a:r>
            <a:r>
              <a:rPr sz="2200" spc="-14" dirty="0"/>
              <a:t> </a:t>
            </a:r>
            <a:r>
              <a:rPr sz="2200" spc="-9" dirty="0"/>
              <a:t>property </a:t>
            </a:r>
            <a:r>
              <a:rPr sz="2200" dirty="0"/>
              <a:t>of</a:t>
            </a:r>
            <a:r>
              <a:rPr sz="2200" spc="-32" dirty="0"/>
              <a:t> </a:t>
            </a:r>
            <a:r>
              <a:rPr sz="2200" spc="-9" dirty="0"/>
              <a:t>others;</a:t>
            </a:r>
          </a:p>
          <a:p>
            <a:pPr marL="237813" marR="967374" indent="-226872">
              <a:lnSpc>
                <a:spcPct val="100000"/>
              </a:lnSpc>
              <a:spcBef>
                <a:spcPts val="381"/>
              </a:spcBef>
              <a:buFont typeface="Arial"/>
              <a:buChar char="–"/>
              <a:tabLst>
                <a:tab pos="237813" algn="l"/>
              </a:tabLst>
            </a:pPr>
            <a:r>
              <a:rPr sz="2200" dirty="0"/>
              <a:t>Actions</a:t>
            </a:r>
            <a:r>
              <a:rPr sz="2200" spc="-5" dirty="0"/>
              <a:t> </a:t>
            </a:r>
            <a:r>
              <a:rPr sz="2200" dirty="0"/>
              <a:t>which</a:t>
            </a:r>
            <a:r>
              <a:rPr sz="2200" spc="-5" dirty="0"/>
              <a:t> </a:t>
            </a:r>
            <a:r>
              <a:rPr sz="2200" dirty="0"/>
              <a:t>may</a:t>
            </a:r>
            <a:r>
              <a:rPr sz="2200" spc="-18" dirty="0"/>
              <a:t> </a:t>
            </a:r>
            <a:r>
              <a:rPr sz="2200" dirty="0"/>
              <a:t>prevent</a:t>
            </a:r>
            <a:r>
              <a:rPr sz="2200" spc="-9" dirty="0"/>
              <a:t> </a:t>
            </a:r>
            <a:r>
              <a:rPr sz="2200" dirty="0"/>
              <a:t>or</a:t>
            </a:r>
            <a:r>
              <a:rPr sz="2200" spc="-23" dirty="0"/>
              <a:t> </a:t>
            </a:r>
            <a:r>
              <a:rPr sz="2200" dirty="0"/>
              <a:t>disrupt</a:t>
            </a:r>
            <a:r>
              <a:rPr sz="2200" spc="9" dirty="0"/>
              <a:t> </a:t>
            </a:r>
            <a:r>
              <a:rPr sz="2200" dirty="0"/>
              <a:t>the</a:t>
            </a:r>
            <a:r>
              <a:rPr sz="2200" spc="-14" dirty="0"/>
              <a:t> </a:t>
            </a:r>
            <a:r>
              <a:rPr sz="2200" spc="-9" dirty="0"/>
              <a:t>normal </a:t>
            </a:r>
            <a:r>
              <a:rPr sz="2200" dirty="0"/>
              <a:t>functioning of</a:t>
            </a:r>
            <a:r>
              <a:rPr sz="2200" spc="-18" dirty="0"/>
              <a:t> </a:t>
            </a:r>
            <a:r>
              <a:rPr sz="2200" dirty="0"/>
              <a:t>the</a:t>
            </a:r>
            <a:r>
              <a:rPr sz="2200" spc="-23" dirty="0"/>
              <a:t> </a:t>
            </a:r>
            <a:r>
              <a:rPr sz="2200" spc="-9" dirty="0"/>
              <a:t>University;</a:t>
            </a:r>
          </a:p>
          <a:p>
            <a:pPr marL="237813" marR="548179" indent="-226872" algn="just">
              <a:lnSpc>
                <a:spcPct val="100299"/>
              </a:lnSpc>
              <a:spcBef>
                <a:spcPts val="385"/>
              </a:spcBef>
              <a:buFont typeface="Arial"/>
              <a:buChar char="–"/>
              <a:tabLst>
                <a:tab pos="237813" algn="l"/>
              </a:tabLst>
            </a:pPr>
            <a:r>
              <a:rPr sz="2200" dirty="0"/>
              <a:t>Actions</a:t>
            </a:r>
            <a:r>
              <a:rPr sz="2200" spc="-9" dirty="0"/>
              <a:t> </a:t>
            </a:r>
            <a:r>
              <a:rPr sz="2200" dirty="0"/>
              <a:t>which</a:t>
            </a:r>
            <a:r>
              <a:rPr sz="2200" spc="-9" dirty="0"/>
              <a:t> </a:t>
            </a:r>
            <a:r>
              <a:rPr sz="2200" dirty="0"/>
              <a:t>may</a:t>
            </a:r>
            <a:r>
              <a:rPr sz="2200" spc="-23" dirty="0"/>
              <a:t> </a:t>
            </a:r>
            <a:r>
              <a:rPr sz="2200" dirty="0"/>
              <a:t>cause</a:t>
            </a:r>
            <a:r>
              <a:rPr sz="2200" spc="-18" dirty="0"/>
              <a:t> </a:t>
            </a:r>
            <a:r>
              <a:rPr sz="2200" dirty="0"/>
              <a:t>reputational</a:t>
            </a:r>
            <a:r>
              <a:rPr sz="2200" spc="-5" dirty="0"/>
              <a:t> </a:t>
            </a:r>
            <a:r>
              <a:rPr sz="2200" dirty="0"/>
              <a:t>damage</a:t>
            </a:r>
            <a:r>
              <a:rPr sz="2200" spc="-18" dirty="0"/>
              <a:t> </a:t>
            </a:r>
            <a:r>
              <a:rPr sz="2200" dirty="0"/>
              <a:t>to</a:t>
            </a:r>
            <a:r>
              <a:rPr sz="2200" spc="-23" dirty="0"/>
              <a:t> the </a:t>
            </a:r>
            <a:r>
              <a:rPr sz="2200" dirty="0"/>
              <a:t>University</a:t>
            </a:r>
            <a:r>
              <a:rPr sz="2200" spc="5" dirty="0"/>
              <a:t> </a:t>
            </a:r>
            <a:r>
              <a:rPr sz="2200" dirty="0"/>
              <a:t>as</a:t>
            </a:r>
            <a:r>
              <a:rPr sz="2200" spc="-23" dirty="0"/>
              <a:t> </a:t>
            </a:r>
            <a:r>
              <a:rPr sz="2200" dirty="0"/>
              <a:t>a</a:t>
            </a:r>
            <a:r>
              <a:rPr sz="2200" spc="-27" dirty="0"/>
              <a:t> </a:t>
            </a:r>
            <a:r>
              <a:rPr sz="2200" dirty="0"/>
              <a:t>result</a:t>
            </a:r>
            <a:r>
              <a:rPr sz="2200" spc="5" dirty="0"/>
              <a:t> </a:t>
            </a:r>
            <a:r>
              <a:rPr sz="2200" dirty="0"/>
              <a:t>of</a:t>
            </a:r>
            <a:r>
              <a:rPr sz="2200" spc="-18" dirty="0"/>
              <a:t> </a:t>
            </a:r>
            <a:r>
              <a:rPr sz="2200" dirty="0"/>
              <a:t>the</a:t>
            </a:r>
            <a:r>
              <a:rPr sz="2200" spc="-18" dirty="0"/>
              <a:t> </a:t>
            </a:r>
            <a:r>
              <a:rPr sz="2200" dirty="0"/>
              <a:t>misconduct</a:t>
            </a:r>
            <a:r>
              <a:rPr sz="2200" spc="5" dirty="0"/>
              <a:t> </a:t>
            </a:r>
            <a:r>
              <a:rPr sz="2200" dirty="0"/>
              <a:t>of</a:t>
            </a:r>
            <a:r>
              <a:rPr sz="2200" spc="-18" dirty="0"/>
              <a:t> </a:t>
            </a:r>
            <a:r>
              <a:rPr sz="2200" dirty="0"/>
              <a:t>the</a:t>
            </a:r>
            <a:r>
              <a:rPr sz="2200" spc="-9" dirty="0"/>
              <a:t> alleged perpetrator;</a:t>
            </a:r>
          </a:p>
          <a:p>
            <a:pPr marL="237813" marR="285030" indent="-226872" algn="just">
              <a:lnSpc>
                <a:spcPct val="100299"/>
              </a:lnSpc>
              <a:spcBef>
                <a:spcPts val="371"/>
              </a:spcBef>
              <a:buFont typeface="Arial"/>
              <a:buChar char="–"/>
              <a:tabLst>
                <a:tab pos="237813" algn="l"/>
              </a:tabLst>
            </a:pPr>
            <a:r>
              <a:rPr sz="2200" dirty="0"/>
              <a:t>Actions which</a:t>
            </a:r>
            <a:r>
              <a:rPr sz="2200" spc="-5" dirty="0"/>
              <a:t> </a:t>
            </a:r>
            <a:r>
              <a:rPr sz="2200" dirty="0"/>
              <a:t>impede or</a:t>
            </a:r>
            <a:r>
              <a:rPr sz="2200" spc="-23" dirty="0"/>
              <a:t> </a:t>
            </a:r>
            <a:r>
              <a:rPr sz="2200" dirty="0"/>
              <a:t>interfere</a:t>
            </a:r>
            <a:r>
              <a:rPr sz="2200" spc="18" dirty="0"/>
              <a:t> </a:t>
            </a:r>
            <a:r>
              <a:rPr sz="2200" dirty="0"/>
              <a:t>with</a:t>
            </a:r>
            <a:r>
              <a:rPr sz="2200" spc="-5" dirty="0"/>
              <a:t> </a:t>
            </a:r>
            <a:r>
              <a:rPr sz="2200" dirty="0"/>
              <a:t>the pursuance </a:t>
            </a:r>
            <a:r>
              <a:rPr sz="2200" spc="-23" dirty="0"/>
              <a:t>of </a:t>
            </a:r>
            <a:r>
              <a:rPr sz="2200" dirty="0"/>
              <a:t>work/</a:t>
            </a:r>
            <a:r>
              <a:rPr sz="2200" spc="-36" dirty="0"/>
              <a:t> </a:t>
            </a:r>
            <a:r>
              <a:rPr sz="2200" dirty="0"/>
              <a:t>study</a:t>
            </a:r>
            <a:r>
              <a:rPr sz="2200" spc="-23" dirty="0"/>
              <a:t> </a:t>
            </a:r>
            <a:r>
              <a:rPr sz="2200" dirty="0"/>
              <a:t>of</a:t>
            </a:r>
            <a:r>
              <a:rPr sz="2200" spc="-23" dirty="0"/>
              <a:t> </a:t>
            </a:r>
            <a:r>
              <a:rPr sz="2200" dirty="0"/>
              <a:t>University</a:t>
            </a:r>
            <a:r>
              <a:rPr sz="2200" spc="5" dirty="0"/>
              <a:t> </a:t>
            </a:r>
            <a:r>
              <a:rPr sz="2200" dirty="0"/>
              <a:t>members,</a:t>
            </a:r>
            <a:r>
              <a:rPr sz="2200" spc="-9" dirty="0"/>
              <a:t> </a:t>
            </a:r>
            <a:r>
              <a:rPr sz="2200" dirty="0"/>
              <a:t>or</a:t>
            </a:r>
            <a:r>
              <a:rPr sz="2200" spc="-14" dirty="0"/>
              <a:t> </a:t>
            </a:r>
            <a:r>
              <a:rPr sz="2200" dirty="0"/>
              <a:t>impact</a:t>
            </a:r>
            <a:r>
              <a:rPr sz="2200" spc="-14" dirty="0"/>
              <a:t> </a:t>
            </a:r>
            <a:r>
              <a:rPr sz="2200" dirty="0"/>
              <a:t>on</a:t>
            </a:r>
            <a:r>
              <a:rPr sz="2200" spc="-14" dirty="0"/>
              <a:t> </a:t>
            </a:r>
            <a:r>
              <a:rPr sz="2200" spc="-9" dirty="0"/>
              <a:t>normal </a:t>
            </a:r>
            <a:r>
              <a:rPr sz="2200" dirty="0"/>
              <a:t>operations</a:t>
            </a:r>
            <a:r>
              <a:rPr sz="2200" spc="-5" dirty="0"/>
              <a:t> </a:t>
            </a:r>
            <a:r>
              <a:rPr sz="2200" dirty="0"/>
              <a:t>of</a:t>
            </a:r>
            <a:r>
              <a:rPr sz="2200" spc="-18" dirty="0"/>
              <a:t> </a:t>
            </a:r>
            <a:r>
              <a:rPr sz="2200" dirty="0"/>
              <a:t>the</a:t>
            </a:r>
            <a:r>
              <a:rPr sz="2200" spc="-14" dirty="0"/>
              <a:t> </a:t>
            </a:r>
            <a:r>
              <a:rPr sz="2200" spc="-9" dirty="0"/>
              <a:t>University;</a:t>
            </a:r>
          </a:p>
          <a:p>
            <a:pPr marL="237813" indent="-226296" algn="just">
              <a:lnSpc>
                <a:spcPct val="100000"/>
              </a:lnSpc>
              <a:spcBef>
                <a:spcPts val="381"/>
              </a:spcBef>
              <a:buFont typeface="Arial"/>
              <a:buChar char="–"/>
              <a:tabLst>
                <a:tab pos="237813" algn="l"/>
              </a:tabLst>
            </a:pPr>
            <a:r>
              <a:rPr sz="2200" dirty="0"/>
              <a:t>Breaches</a:t>
            </a:r>
            <a:r>
              <a:rPr sz="2200" spc="-18" dirty="0"/>
              <a:t> </a:t>
            </a:r>
            <a:r>
              <a:rPr sz="2200" dirty="0"/>
              <a:t>of</a:t>
            </a:r>
            <a:r>
              <a:rPr sz="2200" spc="-41" dirty="0"/>
              <a:t> </a:t>
            </a:r>
            <a:r>
              <a:rPr sz="2200" dirty="0"/>
              <a:t>the</a:t>
            </a:r>
            <a:r>
              <a:rPr sz="2200" spc="-41" dirty="0"/>
              <a:t> </a:t>
            </a:r>
            <a:r>
              <a:rPr sz="2200" dirty="0"/>
              <a:t>University’s</a:t>
            </a:r>
            <a:r>
              <a:rPr sz="2200" spc="-18" dirty="0"/>
              <a:t> </a:t>
            </a:r>
            <a:r>
              <a:rPr sz="2200" dirty="0"/>
              <a:t>Student</a:t>
            </a:r>
            <a:r>
              <a:rPr sz="2200" spc="-36" dirty="0"/>
              <a:t> </a:t>
            </a:r>
            <a:r>
              <a:rPr sz="2200" dirty="0"/>
              <a:t>Code</a:t>
            </a:r>
            <a:r>
              <a:rPr sz="2200" spc="-45" dirty="0"/>
              <a:t> </a:t>
            </a:r>
            <a:r>
              <a:rPr sz="2200" dirty="0"/>
              <a:t>of</a:t>
            </a:r>
            <a:r>
              <a:rPr sz="2200" spc="-41" dirty="0"/>
              <a:t> </a:t>
            </a:r>
            <a:r>
              <a:rPr sz="2200" spc="-9" dirty="0"/>
              <a:t>Conduct.</a:t>
            </a:r>
          </a:p>
        </p:txBody>
      </p:sp>
      <p:grpSp>
        <p:nvGrpSpPr>
          <p:cNvPr id="4" name="object 4"/>
          <p:cNvGrpSpPr/>
          <p:nvPr/>
        </p:nvGrpSpPr>
        <p:grpSpPr>
          <a:xfrm>
            <a:off x="8140847" y="2037016"/>
            <a:ext cx="1286955" cy="85797"/>
            <a:chOff x="7601712" y="2246375"/>
            <a:chExt cx="1419225" cy="94615"/>
          </a:xfrm>
        </p:grpSpPr>
        <p:sp>
          <p:nvSpPr>
            <p:cNvPr id="5" name="object 5"/>
            <p:cNvSpPr/>
            <p:nvPr/>
          </p:nvSpPr>
          <p:spPr>
            <a:xfrm>
              <a:off x="7601712" y="2331719"/>
              <a:ext cx="1419225" cy="9525"/>
            </a:xfrm>
            <a:custGeom>
              <a:avLst/>
              <a:gdLst/>
              <a:ahLst/>
              <a:cxnLst/>
              <a:rect l="l" t="t" r="r" b="b"/>
              <a:pathLst>
                <a:path w="1419225" h="9525">
                  <a:moveTo>
                    <a:pt x="0" y="0"/>
                  </a:moveTo>
                  <a:lnTo>
                    <a:pt x="1418843" y="0"/>
                  </a:lnTo>
                  <a:lnTo>
                    <a:pt x="1418843" y="9143"/>
                  </a:lnTo>
                  <a:lnTo>
                    <a:pt x="0" y="9143"/>
                  </a:lnTo>
                  <a:lnTo>
                    <a:pt x="0" y="0"/>
                  </a:lnTo>
                  <a:close/>
                </a:path>
              </a:pathLst>
            </a:custGeom>
            <a:solidFill>
              <a:srgbClr val="083366"/>
            </a:solidFill>
          </p:spPr>
          <p:txBody>
            <a:bodyPr wrap="square" lIns="0" tIns="0" rIns="0" bIns="0" rtlCol="0"/>
            <a:lstStyle/>
            <a:p>
              <a:endParaRPr sz="1632"/>
            </a:p>
          </p:txBody>
        </p:sp>
        <p:sp>
          <p:nvSpPr>
            <p:cNvPr id="6" name="object 6"/>
            <p:cNvSpPr/>
            <p:nvPr/>
          </p:nvSpPr>
          <p:spPr>
            <a:xfrm>
              <a:off x="7601712" y="2313431"/>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83367"/>
            </a:solidFill>
          </p:spPr>
          <p:txBody>
            <a:bodyPr wrap="square" lIns="0" tIns="0" rIns="0" bIns="0" rtlCol="0"/>
            <a:lstStyle/>
            <a:p>
              <a:endParaRPr sz="1632"/>
            </a:p>
          </p:txBody>
        </p:sp>
        <p:sp>
          <p:nvSpPr>
            <p:cNvPr id="7" name="object 7"/>
            <p:cNvSpPr/>
            <p:nvPr/>
          </p:nvSpPr>
          <p:spPr>
            <a:xfrm>
              <a:off x="7601712" y="2295143"/>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A3467"/>
            </a:solidFill>
          </p:spPr>
          <p:txBody>
            <a:bodyPr wrap="square" lIns="0" tIns="0" rIns="0" bIns="0" rtlCol="0"/>
            <a:lstStyle/>
            <a:p>
              <a:endParaRPr sz="1632"/>
            </a:p>
          </p:txBody>
        </p:sp>
        <p:sp>
          <p:nvSpPr>
            <p:cNvPr id="8" name="object 8"/>
            <p:cNvSpPr/>
            <p:nvPr/>
          </p:nvSpPr>
          <p:spPr>
            <a:xfrm>
              <a:off x="7601712" y="2246375"/>
              <a:ext cx="1419225" cy="48895"/>
            </a:xfrm>
            <a:custGeom>
              <a:avLst/>
              <a:gdLst/>
              <a:ahLst/>
              <a:cxnLst/>
              <a:rect l="l" t="t" r="r" b="b"/>
              <a:pathLst>
                <a:path w="1419225" h="48894">
                  <a:moveTo>
                    <a:pt x="1418844" y="0"/>
                  </a:moveTo>
                  <a:lnTo>
                    <a:pt x="0" y="0"/>
                  </a:lnTo>
                  <a:lnTo>
                    <a:pt x="0" y="27432"/>
                  </a:lnTo>
                  <a:lnTo>
                    <a:pt x="0" y="48768"/>
                  </a:lnTo>
                  <a:lnTo>
                    <a:pt x="1418844" y="48768"/>
                  </a:lnTo>
                  <a:lnTo>
                    <a:pt x="1418844" y="27432"/>
                  </a:lnTo>
                  <a:lnTo>
                    <a:pt x="1418844" y="0"/>
                  </a:lnTo>
                  <a:close/>
                </a:path>
              </a:pathLst>
            </a:custGeom>
            <a:solidFill>
              <a:srgbClr val="0A3469"/>
            </a:solidFill>
          </p:spPr>
          <p:txBody>
            <a:bodyPr wrap="square" lIns="0" tIns="0" rIns="0" bIns="0" rtlCol="0"/>
            <a:lstStyle/>
            <a:p>
              <a:endParaRPr sz="1632"/>
            </a:p>
          </p:txBody>
        </p:sp>
      </p:grpSp>
      <p:grpSp>
        <p:nvGrpSpPr>
          <p:cNvPr id="9" name="object 9"/>
          <p:cNvGrpSpPr/>
          <p:nvPr/>
        </p:nvGrpSpPr>
        <p:grpSpPr>
          <a:xfrm>
            <a:off x="8140847" y="1451063"/>
            <a:ext cx="1286955" cy="771597"/>
            <a:chOff x="7601712" y="1490471"/>
            <a:chExt cx="1419225" cy="850900"/>
          </a:xfrm>
        </p:grpSpPr>
        <p:sp>
          <p:nvSpPr>
            <p:cNvPr id="10" name="object 10"/>
            <p:cNvSpPr/>
            <p:nvPr/>
          </p:nvSpPr>
          <p:spPr>
            <a:xfrm>
              <a:off x="7601712" y="2206751"/>
              <a:ext cx="1419225" cy="40005"/>
            </a:xfrm>
            <a:custGeom>
              <a:avLst/>
              <a:gdLst/>
              <a:ahLst/>
              <a:cxnLst/>
              <a:rect l="l" t="t" r="r" b="b"/>
              <a:pathLst>
                <a:path w="1419225" h="40005">
                  <a:moveTo>
                    <a:pt x="1418844" y="0"/>
                  </a:moveTo>
                  <a:lnTo>
                    <a:pt x="0" y="0"/>
                  </a:lnTo>
                  <a:lnTo>
                    <a:pt x="0" y="18288"/>
                  </a:lnTo>
                  <a:lnTo>
                    <a:pt x="0" y="39624"/>
                  </a:lnTo>
                  <a:lnTo>
                    <a:pt x="1418844" y="39624"/>
                  </a:lnTo>
                  <a:lnTo>
                    <a:pt x="1418844" y="18288"/>
                  </a:lnTo>
                  <a:lnTo>
                    <a:pt x="1418844" y="0"/>
                  </a:lnTo>
                  <a:close/>
                </a:path>
              </a:pathLst>
            </a:custGeom>
            <a:solidFill>
              <a:srgbClr val="0A366B"/>
            </a:solidFill>
          </p:spPr>
          <p:txBody>
            <a:bodyPr wrap="square" lIns="0" tIns="0" rIns="0" bIns="0" rtlCol="0"/>
            <a:lstStyle/>
            <a:p>
              <a:endParaRPr sz="1632"/>
            </a:p>
          </p:txBody>
        </p:sp>
        <p:sp>
          <p:nvSpPr>
            <p:cNvPr id="11" name="object 11"/>
            <p:cNvSpPr/>
            <p:nvPr/>
          </p:nvSpPr>
          <p:spPr>
            <a:xfrm>
              <a:off x="7601712" y="2189987"/>
              <a:ext cx="1419225" cy="17145"/>
            </a:xfrm>
            <a:custGeom>
              <a:avLst/>
              <a:gdLst/>
              <a:ahLst/>
              <a:cxnLst/>
              <a:rect l="l" t="t" r="r" b="b"/>
              <a:pathLst>
                <a:path w="1419225" h="17144">
                  <a:moveTo>
                    <a:pt x="0" y="16763"/>
                  </a:moveTo>
                  <a:lnTo>
                    <a:pt x="0" y="0"/>
                  </a:lnTo>
                  <a:lnTo>
                    <a:pt x="1418843" y="0"/>
                  </a:lnTo>
                  <a:lnTo>
                    <a:pt x="1418843" y="16763"/>
                  </a:lnTo>
                  <a:lnTo>
                    <a:pt x="0" y="16763"/>
                  </a:lnTo>
                  <a:close/>
                </a:path>
              </a:pathLst>
            </a:custGeom>
            <a:solidFill>
              <a:srgbClr val="0A366D"/>
            </a:solidFill>
          </p:spPr>
          <p:txBody>
            <a:bodyPr wrap="square" lIns="0" tIns="0" rIns="0" bIns="0" rtlCol="0"/>
            <a:lstStyle/>
            <a:p>
              <a:endParaRPr sz="1632"/>
            </a:p>
          </p:txBody>
        </p:sp>
        <p:sp>
          <p:nvSpPr>
            <p:cNvPr id="12" name="object 12"/>
            <p:cNvSpPr/>
            <p:nvPr/>
          </p:nvSpPr>
          <p:spPr>
            <a:xfrm>
              <a:off x="7601712" y="2167127"/>
              <a:ext cx="1419225" cy="22860"/>
            </a:xfrm>
            <a:custGeom>
              <a:avLst/>
              <a:gdLst/>
              <a:ahLst/>
              <a:cxnLst/>
              <a:rect l="l" t="t" r="r" b="b"/>
              <a:pathLst>
                <a:path w="1419225" h="22860">
                  <a:moveTo>
                    <a:pt x="0" y="22859"/>
                  </a:moveTo>
                  <a:lnTo>
                    <a:pt x="0" y="0"/>
                  </a:lnTo>
                  <a:lnTo>
                    <a:pt x="1418843" y="0"/>
                  </a:lnTo>
                  <a:lnTo>
                    <a:pt x="1418843" y="22859"/>
                  </a:lnTo>
                  <a:lnTo>
                    <a:pt x="0" y="22859"/>
                  </a:lnTo>
                  <a:close/>
                </a:path>
              </a:pathLst>
            </a:custGeom>
            <a:solidFill>
              <a:srgbClr val="0A366E"/>
            </a:solidFill>
          </p:spPr>
          <p:txBody>
            <a:bodyPr wrap="square" lIns="0" tIns="0" rIns="0" bIns="0" rtlCol="0"/>
            <a:lstStyle/>
            <a:p>
              <a:endParaRPr sz="1632"/>
            </a:p>
          </p:txBody>
        </p:sp>
        <p:sp>
          <p:nvSpPr>
            <p:cNvPr id="13" name="object 13"/>
            <p:cNvSpPr/>
            <p:nvPr/>
          </p:nvSpPr>
          <p:spPr>
            <a:xfrm>
              <a:off x="7601712" y="2141219"/>
              <a:ext cx="1419225" cy="26034"/>
            </a:xfrm>
            <a:custGeom>
              <a:avLst/>
              <a:gdLst/>
              <a:ahLst/>
              <a:cxnLst/>
              <a:rect l="l" t="t" r="r" b="b"/>
              <a:pathLst>
                <a:path w="1419225" h="26035">
                  <a:moveTo>
                    <a:pt x="0" y="25908"/>
                  </a:moveTo>
                  <a:lnTo>
                    <a:pt x="0" y="0"/>
                  </a:lnTo>
                  <a:lnTo>
                    <a:pt x="1418843" y="0"/>
                  </a:lnTo>
                  <a:lnTo>
                    <a:pt x="1418843" y="25908"/>
                  </a:lnTo>
                  <a:lnTo>
                    <a:pt x="0" y="25908"/>
                  </a:lnTo>
                  <a:close/>
                </a:path>
              </a:pathLst>
            </a:custGeom>
            <a:solidFill>
              <a:srgbClr val="0A386E"/>
            </a:solidFill>
          </p:spPr>
          <p:txBody>
            <a:bodyPr wrap="square" lIns="0" tIns="0" rIns="0" bIns="0" rtlCol="0"/>
            <a:lstStyle/>
            <a:p>
              <a:endParaRPr sz="1632"/>
            </a:p>
          </p:txBody>
        </p:sp>
        <p:sp>
          <p:nvSpPr>
            <p:cNvPr id="14" name="object 14"/>
            <p:cNvSpPr/>
            <p:nvPr/>
          </p:nvSpPr>
          <p:spPr>
            <a:xfrm>
              <a:off x="7601712" y="2100071"/>
              <a:ext cx="1419225" cy="41275"/>
            </a:xfrm>
            <a:custGeom>
              <a:avLst/>
              <a:gdLst/>
              <a:ahLst/>
              <a:cxnLst/>
              <a:rect l="l" t="t"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p:spPr>
          <p:txBody>
            <a:bodyPr wrap="square" lIns="0" tIns="0" rIns="0" bIns="0" rtlCol="0"/>
            <a:lstStyle/>
            <a:p>
              <a:endParaRPr sz="1632"/>
            </a:p>
          </p:txBody>
        </p:sp>
        <p:sp>
          <p:nvSpPr>
            <p:cNvPr id="15" name="object 15"/>
            <p:cNvSpPr/>
            <p:nvPr/>
          </p:nvSpPr>
          <p:spPr>
            <a:xfrm>
              <a:off x="7601712" y="2060447"/>
              <a:ext cx="1419225" cy="40005"/>
            </a:xfrm>
            <a:custGeom>
              <a:avLst/>
              <a:gdLst/>
              <a:ahLst/>
              <a:cxnLst/>
              <a:rect l="l" t="t" r="r" b="b"/>
              <a:pathLst>
                <a:path w="1419225" h="40005">
                  <a:moveTo>
                    <a:pt x="1418844" y="0"/>
                  </a:moveTo>
                  <a:lnTo>
                    <a:pt x="0" y="0"/>
                  </a:lnTo>
                  <a:lnTo>
                    <a:pt x="0" y="22860"/>
                  </a:lnTo>
                  <a:lnTo>
                    <a:pt x="0" y="39624"/>
                  </a:lnTo>
                  <a:lnTo>
                    <a:pt x="1418844" y="39624"/>
                  </a:lnTo>
                  <a:lnTo>
                    <a:pt x="1418844" y="22860"/>
                  </a:lnTo>
                  <a:lnTo>
                    <a:pt x="1418844" y="0"/>
                  </a:lnTo>
                  <a:close/>
                </a:path>
              </a:pathLst>
            </a:custGeom>
            <a:solidFill>
              <a:srgbClr val="0C3A72"/>
            </a:solidFill>
          </p:spPr>
          <p:txBody>
            <a:bodyPr wrap="square" lIns="0" tIns="0" rIns="0" bIns="0" rtlCol="0"/>
            <a:lstStyle/>
            <a:p>
              <a:endParaRPr sz="1632"/>
            </a:p>
          </p:txBody>
        </p:sp>
        <p:sp>
          <p:nvSpPr>
            <p:cNvPr id="16" name="object 16"/>
            <p:cNvSpPr/>
            <p:nvPr/>
          </p:nvSpPr>
          <p:spPr>
            <a:xfrm>
              <a:off x="7601712" y="2048255"/>
              <a:ext cx="1419225" cy="12700"/>
            </a:xfrm>
            <a:custGeom>
              <a:avLst/>
              <a:gdLst/>
              <a:ahLst/>
              <a:cxnLst/>
              <a:rect l="l" t="t" r="r" b="b"/>
              <a:pathLst>
                <a:path w="1419225" h="12700">
                  <a:moveTo>
                    <a:pt x="0" y="12192"/>
                  </a:moveTo>
                  <a:lnTo>
                    <a:pt x="0" y="0"/>
                  </a:lnTo>
                  <a:lnTo>
                    <a:pt x="1418843" y="0"/>
                  </a:lnTo>
                  <a:lnTo>
                    <a:pt x="1418843" y="12192"/>
                  </a:lnTo>
                  <a:lnTo>
                    <a:pt x="0" y="12192"/>
                  </a:lnTo>
                  <a:close/>
                </a:path>
              </a:pathLst>
            </a:custGeom>
            <a:solidFill>
              <a:srgbClr val="0C3A74"/>
            </a:solidFill>
          </p:spPr>
          <p:txBody>
            <a:bodyPr wrap="square" lIns="0" tIns="0" rIns="0" bIns="0" rtlCol="0"/>
            <a:lstStyle/>
            <a:p>
              <a:endParaRPr sz="1632"/>
            </a:p>
          </p:txBody>
        </p:sp>
        <p:sp>
          <p:nvSpPr>
            <p:cNvPr id="17" name="object 17"/>
            <p:cNvSpPr/>
            <p:nvPr/>
          </p:nvSpPr>
          <p:spPr>
            <a:xfrm>
              <a:off x="7601712" y="2034539"/>
              <a:ext cx="1419225" cy="13970"/>
            </a:xfrm>
            <a:custGeom>
              <a:avLst/>
              <a:gdLst/>
              <a:ahLst/>
              <a:cxnLst/>
              <a:rect l="l" t="t" r="r" b="b"/>
              <a:pathLst>
                <a:path w="1419225" h="13969">
                  <a:moveTo>
                    <a:pt x="0" y="13715"/>
                  </a:moveTo>
                  <a:lnTo>
                    <a:pt x="0" y="0"/>
                  </a:lnTo>
                  <a:lnTo>
                    <a:pt x="1418843" y="0"/>
                  </a:lnTo>
                  <a:lnTo>
                    <a:pt x="1418843" y="13715"/>
                  </a:lnTo>
                  <a:lnTo>
                    <a:pt x="0" y="13715"/>
                  </a:lnTo>
                  <a:close/>
                </a:path>
              </a:pathLst>
            </a:custGeom>
            <a:solidFill>
              <a:srgbClr val="0C3B74"/>
            </a:solidFill>
          </p:spPr>
          <p:txBody>
            <a:bodyPr wrap="square" lIns="0" tIns="0" rIns="0" bIns="0" rtlCol="0"/>
            <a:lstStyle/>
            <a:p>
              <a:endParaRPr sz="1632"/>
            </a:p>
          </p:txBody>
        </p:sp>
        <p:sp>
          <p:nvSpPr>
            <p:cNvPr id="18" name="object 18"/>
            <p:cNvSpPr/>
            <p:nvPr/>
          </p:nvSpPr>
          <p:spPr>
            <a:xfrm>
              <a:off x="7601712" y="1994915"/>
              <a:ext cx="1419225" cy="40005"/>
            </a:xfrm>
            <a:custGeom>
              <a:avLst/>
              <a:gdLst/>
              <a:ahLst/>
              <a:cxnLst/>
              <a:rect l="l" t="t" r="r" b="b"/>
              <a:pathLst>
                <a:path w="1419225" h="40005">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p:spPr>
          <p:txBody>
            <a:bodyPr wrap="square" lIns="0" tIns="0" rIns="0" bIns="0" rtlCol="0"/>
            <a:lstStyle/>
            <a:p>
              <a:endParaRPr sz="1632"/>
            </a:p>
          </p:txBody>
        </p:sp>
        <p:sp>
          <p:nvSpPr>
            <p:cNvPr id="19" name="object 19"/>
            <p:cNvSpPr/>
            <p:nvPr/>
          </p:nvSpPr>
          <p:spPr>
            <a:xfrm>
              <a:off x="7601712" y="1981199"/>
              <a:ext cx="1419225" cy="13970"/>
            </a:xfrm>
            <a:custGeom>
              <a:avLst/>
              <a:gdLst/>
              <a:ahLst/>
              <a:cxnLst/>
              <a:rect l="l" t="t" r="r" b="b"/>
              <a:pathLst>
                <a:path w="1419225" h="13969">
                  <a:moveTo>
                    <a:pt x="0" y="13716"/>
                  </a:moveTo>
                  <a:lnTo>
                    <a:pt x="0" y="0"/>
                  </a:lnTo>
                  <a:lnTo>
                    <a:pt x="1418843" y="0"/>
                  </a:lnTo>
                  <a:lnTo>
                    <a:pt x="1418843" y="13716"/>
                  </a:lnTo>
                  <a:lnTo>
                    <a:pt x="0" y="13716"/>
                  </a:lnTo>
                  <a:close/>
                </a:path>
              </a:pathLst>
            </a:custGeom>
            <a:solidFill>
              <a:srgbClr val="0C3B77"/>
            </a:solidFill>
          </p:spPr>
          <p:txBody>
            <a:bodyPr wrap="square" lIns="0" tIns="0" rIns="0" bIns="0" rtlCol="0"/>
            <a:lstStyle/>
            <a:p>
              <a:endParaRPr sz="1632"/>
            </a:p>
          </p:txBody>
        </p:sp>
        <p:sp>
          <p:nvSpPr>
            <p:cNvPr id="20" name="object 20"/>
            <p:cNvSpPr/>
            <p:nvPr/>
          </p:nvSpPr>
          <p:spPr>
            <a:xfrm>
              <a:off x="7601712" y="1958339"/>
              <a:ext cx="1419225" cy="22860"/>
            </a:xfrm>
            <a:custGeom>
              <a:avLst/>
              <a:gdLst/>
              <a:ahLst/>
              <a:cxnLst/>
              <a:rect l="l" t="t"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p:spPr>
          <p:txBody>
            <a:bodyPr wrap="square" lIns="0" tIns="0" rIns="0" bIns="0" rtlCol="0"/>
            <a:lstStyle/>
            <a:p>
              <a:endParaRPr sz="1632"/>
            </a:p>
          </p:txBody>
        </p:sp>
        <p:sp>
          <p:nvSpPr>
            <p:cNvPr id="21" name="object 21"/>
            <p:cNvSpPr/>
            <p:nvPr/>
          </p:nvSpPr>
          <p:spPr>
            <a:xfrm>
              <a:off x="7601712" y="1923287"/>
              <a:ext cx="1419225" cy="35560"/>
            </a:xfrm>
            <a:custGeom>
              <a:avLst/>
              <a:gdLst/>
              <a:ahLst/>
              <a:cxnLst/>
              <a:rect l="l" t="t"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p:spPr>
          <p:txBody>
            <a:bodyPr wrap="square" lIns="0" tIns="0" rIns="0" bIns="0" rtlCol="0"/>
            <a:lstStyle/>
            <a:p>
              <a:endParaRPr sz="1632"/>
            </a:p>
          </p:txBody>
        </p:sp>
        <p:sp>
          <p:nvSpPr>
            <p:cNvPr id="22" name="object 22"/>
            <p:cNvSpPr/>
            <p:nvPr/>
          </p:nvSpPr>
          <p:spPr>
            <a:xfrm>
              <a:off x="7601712" y="1901951"/>
              <a:ext cx="1419225" cy="21590"/>
            </a:xfrm>
            <a:custGeom>
              <a:avLst/>
              <a:gdLst/>
              <a:ahLst/>
              <a:cxnLst/>
              <a:rect l="l" t="t" r="r" b="b"/>
              <a:pathLst>
                <a:path w="1419225" h="21589">
                  <a:moveTo>
                    <a:pt x="0" y="21336"/>
                  </a:moveTo>
                  <a:lnTo>
                    <a:pt x="0" y="0"/>
                  </a:lnTo>
                  <a:lnTo>
                    <a:pt x="1418843" y="0"/>
                  </a:lnTo>
                  <a:lnTo>
                    <a:pt x="1418843" y="21336"/>
                  </a:lnTo>
                  <a:lnTo>
                    <a:pt x="0" y="21336"/>
                  </a:lnTo>
                  <a:close/>
                </a:path>
              </a:pathLst>
            </a:custGeom>
            <a:solidFill>
              <a:srgbClr val="0C3D7B"/>
            </a:solidFill>
          </p:spPr>
          <p:txBody>
            <a:bodyPr wrap="square" lIns="0" tIns="0" rIns="0" bIns="0" rtlCol="0"/>
            <a:lstStyle/>
            <a:p>
              <a:endParaRPr sz="1632"/>
            </a:p>
          </p:txBody>
        </p:sp>
        <p:sp>
          <p:nvSpPr>
            <p:cNvPr id="23" name="object 23"/>
            <p:cNvSpPr/>
            <p:nvPr/>
          </p:nvSpPr>
          <p:spPr>
            <a:xfrm>
              <a:off x="7601712" y="1888235"/>
              <a:ext cx="1419225" cy="13970"/>
            </a:xfrm>
            <a:custGeom>
              <a:avLst/>
              <a:gdLst/>
              <a:ahLst/>
              <a:cxnLst/>
              <a:rect l="l" t="t" r="r" b="b"/>
              <a:pathLst>
                <a:path w="1419225" h="13969">
                  <a:moveTo>
                    <a:pt x="0" y="13715"/>
                  </a:moveTo>
                  <a:lnTo>
                    <a:pt x="0" y="0"/>
                  </a:lnTo>
                  <a:lnTo>
                    <a:pt x="1418843" y="0"/>
                  </a:lnTo>
                  <a:lnTo>
                    <a:pt x="1418843" y="13715"/>
                  </a:lnTo>
                  <a:lnTo>
                    <a:pt x="0" y="13715"/>
                  </a:lnTo>
                  <a:close/>
                </a:path>
              </a:pathLst>
            </a:custGeom>
            <a:solidFill>
              <a:srgbClr val="0C3F7C"/>
            </a:solidFill>
          </p:spPr>
          <p:txBody>
            <a:bodyPr wrap="square" lIns="0" tIns="0" rIns="0" bIns="0" rtlCol="0"/>
            <a:lstStyle/>
            <a:p>
              <a:endParaRPr sz="1632"/>
            </a:p>
          </p:txBody>
        </p:sp>
        <p:sp>
          <p:nvSpPr>
            <p:cNvPr id="24" name="object 24"/>
            <p:cNvSpPr/>
            <p:nvPr/>
          </p:nvSpPr>
          <p:spPr>
            <a:xfrm>
              <a:off x="7601712" y="1853183"/>
              <a:ext cx="1419225" cy="35560"/>
            </a:xfrm>
            <a:custGeom>
              <a:avLst/>
              <a:gdLst/>
              <a:ahLst/>
              <a:cxnLst/>
              <a:rect l="l" t="t"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p:spPr>
          <p:txBody>
            <a:bodyPr wrap="square" lIns="0" tIns="0" rIns="0" bIns="0" rtlCol="0"/>
            <a:lstStyle/>
            <a:p>
              <a:endParaRPr sz="1632"/>
            </a:p>
          </p:txBody>
        </p:sp>
        <p:sp>
          <p:nvSpPr>
            <p:cNvPr id="25" name="object 25"/>
            <p:cNvSpPr/>
            <p:nvPr/>
          </p:nvSpPr>
          <p:spPr>
            <a:xfrm>
              <a:off x="7601712" y="1834895"/>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E3F7E"/>
            </a:solidFill>
          </p:spPr>
          <p:txBody>
            <a:bodyPr wrap="square" lIns="0" tIns="0" rIns="0" bIns="0" rtlCol="0"/>
            <a:lstStyle/>
            <a:p>
              <a:endParaRPr sz="1632"/>
            </a:p>
          </p:txBody>
        </p:sp>
        <p:sp>
          <p:nvSpPr>
            <p:cNvPr id="26" name="object 26"/>
            <p:cNvSpPr/>
            <p:nvPr/>
          </p:nvSpPr>
          <p:spPr>
            <a:xfrm>
              <a:off x="7601712" y="1816607"/>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E417E"/>
            </a:solidFill>
          </p:spPr>
          <p:txBody>
            <a:bodyPr wrap="square" lIns="0" tIns="0" rIns="0" bIns="0" rtlCol="0"/>
            <a:lstStyle/>
            <a:p>
              <a:endParaRPr sz="1632"/>
            </a:p>
          </p:txBody>
        </p:sp>
        <p:sp>
          <p:nvSpPr>
            <p:cNvPr id="27" name="object 27"/>
            <p:cNvSpPr/>
            <p:nvPr/>
          </p:nvSpPr>
          <p:spPr>
            <a:xfrm>
              <a:off x="7601712" y="1781555"/>
              <a:ext cx="1419225" cy="35560"/>
            </a:xfrm>
            <a:custGeom>
              <a:avLst/>
              <a:gdLst/>
              <a:ahLst/>
              <a:cxnLst/>
              <a:rect l="l" t="t"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p:spPr>
          <p:txBody>
            <a:bodyPr wrap="square" lIns="0" tIns="0" rIns="0" bIns="0" rtlCol="0"/>
            <a:lstStyle/>
            <a:p>
              <a:endParaRPr sz="1632"/>
            </a:p>
          </p:txBody>
        </p:sp>
        <p:sp>
          <p:nvSpPr>
            <p:cNvPr id="28" name="object 28"/>
            <p:cNvSpPr/>
            <p:nvPr/>
          </p:nvSpPr>
          <p:spPr>
            <a:xfrm>
              <a:off x="7601712" y="1767839"/>
              <a:ext cx="1419225" cy="13970"/>
            </a:xfrm>
            <a:custGeom>
              <a:avLst/>
              <a:gdLst/>
              <a:ahLst/>
              <a:cxnLst/>
              <a:rect l="l" t="t" r="r" b="b"/>
              <a:pathLst>
                <a:path w="1419225" h="13969">
                  <a:moveTo>
                    <a:pt x="0" y="13715"/>
                  </a:moveTo>
                  <a:lnTo>
                    <a:pt x="0" y="0"/>
                  </a:lnTo>
                  <a:lnTo>
                    <a:pt x="1418843" y="0"/>
                  </a:lnTo>
                  <a:lnTo>
                    <a:pt x="1418843" y="13715"/>
                  </a:lnTo>
                  <a:lnTo>
                    <a:pt x="0" y="13715"/>
                  </a:lnTo>
                  <a:close/>
                </a:path>
              </a:pathLst>
            </a:custGeom>
            <a:solidFill>
              <a:srgbClr val="0F4280"/>
            </a:solidFill>
          </p:spPr>
          <p:txBody>
            <a:bodyPr wrap="square" lIns="0" tIns="0" rIns="0" bIns="0" rtlCol="0"/>
            <a:lstStyle/>
            <a:p>
              <a:endParaRPr sz="1632"/>
            </a:p>
          </p:txBody>
        </p:sp>
        <p:sp>
          <p:nvSpPr>
            <p:cNvPr id="29" name="object 29"/>
            <p:cNvSpPr/>
            <p:nvPr/>
          </p:nvSpPr>
          <p:spPr>
            <a:xfrm>
              <a:off x="7601712" y="1746503"/>
              <a:ext cx="1419225" cy="21590"/>
            </a:xfrm>
            <a:custGeom>
              <a:avLst/>
              <a:gdLst/>
              <a:ahLst/>
              <a:cxnLst/>
              <a:rect l="l" t="t" r="r" b="b"/>
              <a:pathLst>
                <a:path w="1419225" h="21589">
                  <a:moveTo>
                    <a:pt x="0" y="21336"/>
                  </a:moveTo>
                  <a:lnTo>
                    <a:pt x="0" y="0"/>
                  </a:lnTo>
                  <a:lnTo>
                    <a:pt x="1418843" y="0"/>
                  </a:lnTo>
                  <a:lnTo>
                    <a:pt x="1418843" y="21336"/>
                  </a:lnTo>
                  <a:lnTo>
                    <a:pt x="0" y="21336"/>
                  </a:lnTo>
                  <a:close/>
                </a:path>
              </a:pathLst>
            </a:custGeom>
            <a:solidFill>
              <a:srgbClr val="0F4282"/>
            </a:solidFill>
          </p:spPr>
          <p:txBody>
            <a:bodyPr wrap="square" lIns="0" tIns="0" rIns="0" bIns="0" rtlCol="0"/>
            <a:lstStyle/>
            <a:p>
              <a:endParaRPr sz="1632"/>
            </a:p>
          </p:txBody>
        </p:sp>
        <p:sp>
          <p:nvSpPr>
            <p:cNvPr id="30" name="object 30"/>
            <p:cNvSpPr/>
            <p:nvPr/>
          </p:nvSpPr>
          <p:spPr>
            <a:xfrm>
              <a:off x="7601712" y="1714499"/>
              <a:ext cx="1419225" cy="32384"/>
            </a:xfrm>
            <a:custGeom>
              <a:avLst/>
              <a:gdLst/>
              <a:ahLst/>
              <a:cxnLst/>
              <a:rect l="l" t="t"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p:spPr>
          <p:txBody>
            <a:bodyPr wrap="square" lIns="0" tIns="0" rIns="0" bIns="0" rtlCol="0"/>
            <a:lstStyle/>
            <a:p>
              <a:endParaRPr sz="1632"/>
            </a:p>
          </p:txBody>
        </p:sp>
        <p:sp>
          <p:nvSpPr>
            <p:cNvPr id="31" name="object 31"/>
            <p:cNvSpPr/>
            <p:nvPr/>
          </p:nvSpPr>
          <p:spPr>
            <a:xfrm>
              <a:off x="7601712" y="1709927"/>
              <a:ext cx="1419225" cy="5080"/>
            </a:xfrm>
            <a:custGeom>
              <a:avLst/>
              <a:gdLst/>
              <a:ahLst/>
              <a:cxnLst/>
              <a:rect l="l" t="t" r="r" b="b"/>
              <a:pathLst>
                <a:path w="1419225" h="5080">
                  <a:moveTo>
                    <a:pt x="0" y="4571"/>
                  </a:moveTo>
                  <a:lnTo>
                    <a:pt x="0" y="0"/>
                  </a:lnTo>
                  <a:lnTo>
                    <a:pt x="1418843" y="0"/>
                  </a:lnTo>
                  <a:lnTo>
                    <a:pt x="1418843" y="4571"/>
                  </a:lnTo>
                  <a:lnTo>
                    <a:pt x="0" y="4571"/>
                  </a:lnTo>
                  <a:close/>
                </a:path>
              </a:pathLst>
            </a:custGeom>
            <a:solidFill>
              <a:srgbClr val="0F4483"/>
            </a:solidFill>
          </p:spPr>
          <p:txBody>
            <a:bodyPr wrap="square" lIns="0" tIns="0" rIns="0" bIns="0" rtlCol="0"/>
            <a:lstStyle/>
            <a:p>
              <a:endParaRPr sz="1632"/>
            </a:p>
          </p:txBody>
        </p:sp>
        <p:sp>
          <p:nvSpPr>
            <p:cNvPr id="32" name="object 32"/>
            <p:cNvSpPr/>
            <p:nvPr/>
          </p:nvSpPr>
          <p:spPr>
            <a:xfrm>
              <a:off x="7601712" y="1662683"/>
              <a:ext cx="1419225" cy="47625"/>
            </a:xfrm>
            <a:custGeom>
              <a:avLst/>
              <a:gdLst/>
              <a:ahLst/>
              <a:cxnLst/>
              <a:rect l="l" t="t"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p:spPr>
          <p:txBody>
            <a:bodyPr wrap="square" lIns="0" tIns="0" rIns="0" bIns="0" rtlCol="0"/>
            <a:lstStyle/>
            <a:p>
              <a:endParaRPr sz="1632"/>
            </a:p>
          </p:txBody>
        </p:sp>
        <p:sp>
          <p:nvSpPr>
            <p:cNvPr id="33" name="object 33"/>
            <p:cNvSpPr/>
            <p:nvPr/>
          </p:nvSpPr>
          <p:spPr>
            <a:xfrm>
              <a:off x="7601712" y="1516379"/>
              <a:ext cx="1419225" cy="146685"/>
            </a:xfrm>
            <a:custGeom>
              <a:avLst/>
              <a:gdLst/>
              <a:ahLst/>
              <a:cxnLst/>
              <a:rect l="l" t="t" r="r" b="b"/>
              <a:pathLst>
                <a:path w="1419225" h="146685">
                  <a:moveTo>
                    <a:pt x="1418844" y="0"/>
                  </a:moveTo>
                  <a:lnTo>
                    <a:pt x="0" y="0"/>
                  </a:lnTo>
                  <a:lnTo>
                    <a:pt x="0" y="105156"/>
                  </a:lnTo>
                  <a:lnTo>
                    <a:pt x="0" y="146304"/>
                  </a:lnTo>
                  <a:lnTo>
                    <a:pt x="1418844" y="146304"/>
                  </a:lnTo>
                  <a:lnTo>
                    <a:pt x="1418844" y="105156"/>
                  </a:lnTo>
                  <a:lnTo>
                    <a:pt x="1418844" y="0"/>
                  </a:lnTo>
                  <a:close/>
                </a:path>
              </a:pathLst>
            </a:custGeom>
            <a:solidFill>
              <a:srgbClr val="0F4487"/>
            </a:solidFill>
          </p:spPr>
          <p:txBody>
            <a:bodyPr wrap="square" lIns="0" tIns="0" rIns="0" bIns="0" rtlCol="0"/>
            <a:lstStyle/>
            <a:p>
              <a:endParaRPr sz="1632"/>
            </a:p>
          </p:txBody>
        </p:sp>
        <p:sp>
          <p:nvSpPr>
            <p:cNvPr id="34" name="object 34"/>
            <p:cNvSpPr/>
            <p:nvPr/>
          </p:nvSpPr>
          <p:spPr>
            <a:xfrm>
              <a:off x="7601712" y="1514855"/>
              <a:ext cx="1419225" cy="1905"/>
            </a:xfrm>
            <a:custGeom>
              <a:avLst/>
              <a:gdLst/>
              <a:ahLst/>
              <a:cxnLst/>
              <a:rect l="l" t="t" r="r" b="b"/>
              <a:pathLst>
                <a:path w="1419225" h="1905">
                  <a:moveTo>
                    <a:pt x="0" y="1524"/>
                  </a:moveTo>
                  <a:lnTo>
                    <a:pt x="0" y="0"/>
                  </a:lnTo>
                  <a:lnTo>
                    <a:pt x="1418843" y="0"/>
                  </a:lnTo>
                  <a:lnTo>
                    <a:pt x="1418843" y="1524"/>
                  </a:lnTo>
                  <a:lnTo>
                    <a:pt x="0" y="1524"/>
                  </a:lnTo>
                  <a:close/>
                </a:path>
              </a:pathLst>
            </a:custGeom>
            <a:solidFill>
              <a:srgbClr val="0F4489"/>
            </a:solidFill>
          </p:spPr>
          <p:txBody>
            <a:bodyPr wrap="square" lIns="0" tIns="0" rIns="0" bIns="0" rtlCol="0"/>
            <a:lstStyle/>
            <a:p>
              <a:endParaRPr sz="1632"/>
            </a:p>
          </p:txBody>
        </p:sp>
        <p:sp>
          <p:nvSpPr>
            <p:cNvPr id="35" name="object 35"/>
            <p:cNvSpPr/>
            <p:nvPr/>
          </p:nvSpPr>
          <p:spPr>
            <a:xfrm>
              <a:off x="7601712" y="1490471"/>
              <a:ext cx="1419225" cy="24765"/>
            </a:xfrm>
            <a:custGeom>
              <a:avLst/>
              <a:gdLst/>
              <a:ahLst/>
              <a:cxnLst/>
              <a:rect l="l" t="t" r="r" b="b"/>
              <a:pathLst>
                <a:path w="1419225" h="24765">
                  <a:moveTo>
                    <a:pt x="0" y="0"/>
                  </a:moveTo>
                  <a:lnTo>
                    <a:pt x="1418843" y="0"/>
                  </a:lnTo>
                  <a:lnTo>
                    <a:pt x="1418843" y="24383"/>
                  </a:lnTo>
                  <a:lnTo>
                    <a:pt x="0" y="24383"/>
                  </a:lnTo>
                  <a:lnTo>
                    <a:pt x="0" y="0"/>
                  </a:lnTo>
                  <a:close/>
                </a:path>
              </a:pathLst>
            </a:custGeom>
            <a:solidFill>
              <a:srgbClr val="0E4489"/>
            </a:solidFill>
          </p:spPr>
          <p:txBody>
            <a:bodyPr wrap="square" lIns="0" tIns="0" rIns="0" bIns="0" rtlCol="0"/>
            <a:lstStyle/>
            <a:p>
              <a:endParaRPr sz="1632"/>
            </a:p>
          </p:txBody>
        </p:sp>
        <p:sp>
          <p:nvSpPr>
            <p:cNvPr id="36" name="object 36"/>
            <p:cNvSpPr/>
            <p:nvPr/>
          </p:nvSpPr>
          <p:spPr>
            <a:xfrm>
              <a:off x="7601712" y="2331719"/>
              <a:ext cx="1419225" cy="9525"/>
            </a:xfrm>
            <a:custGeom>
              <a:avLst/>
              <a:gdLst/>
              <a:ahLst/>
              <a:cxnLst/>
              <a:rect l="l" t="t" r="r" b="b"/>
              <a:pathLst>
                <a:path w="1419225" h="9525">
                  <a:moveTo>
                    <a:pt x="0" y="0"/>
                  </a:moveTo>
                  <a:lnTo>
                    <a:pt x="1418843" y="0"/>
                  </a:lnTo>
                  <a:lnTo>
                    <a:pt x="1418843" y="9143"/>
                  </a:lnTo>
                  <a:lnTo>
                    <a:pt x="0" y="9143"/>
                  </a:lnTo>
                  <a:lnTo>
                    <a:pt x="0" y="0"/>
                  </a:lnTo>
                  <a:close/>
                </a:path>
              </a:pathLst>
            </a:custGeom>
            <a:solidFill>
              <a:srgbClr val="083366"/>
            </a:solidFill>
          </p:spPr>
          <p:txBody>
            <a:bodyPr wrap="square" lIns="0" tIns="0" rIns="0" bIns="0" rtlCol="0"/>
            <a:lstStyle/>
            <a:p>
              <a:endParaRPr sz="1632"/>
            </a:p>
          </p:txBody>
        </p:sp>
        <p:sp>
          <p:nvSpPr>
            <p:cNvPr id="37" name="object 37"/>
            <p:cNvSpPr/>
            <p:nvPr/>
          </p:nvSpPr>
          <p:spPr>
            <a:xfrm>
              <a:off x="7601712" y="2313431"/>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83367"/>
            </a:solidFill>
          </p:spPr>
          <p:txBody>
            <a:bodyPr wrap="square" lIns="0" tIns="0" rIns="0" bIns="0" rtlCol="0"/>
            <a:lstStyle/>
            <a:p>
              <a:endParaRPr sz="1632"/>
            </a:p>
          </p:txBody>
        </p:sp>
        <p:sp>
          <p:nvSpPr>
            <p:cNvPr id="38" name="object 38"/>
            <p:cNvSpPr/>
            <p:nvPr/>
          </p:nvSpPr>
          <p:spPr>
            <a:xfrm>
              <a:off x="7601712" y="2295143"/>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A3467"/>
            </a:solidFill>
          </p:spPr>
          <p:txBody>
            <a:bodyPr wrap="square" lIns="0" tIns="0" rIns="0" bIns="0" rtlCol="0"/>
            <a:lstStyle/>
            <a:p>
              <a:endParaRPr sz="1632"/>
            </a:p>
          </p:txBody>
        </p:sp>
        <p:sp>
          <p:nvSpPr>
            <p:cNvPr id="39" name="object 39"/>
            <p:cNvSpPr/>
            <p:nvPr/>
          </p:nvSpPr>
          <p:spPr>
            <a:xfrm>
              <a:off x="7601712" y="2246375"/>
              <a:ext cx="1419225" cy="48895"/>
            </a:xfrm>
            <a:custGeom>
              <a:avLst/>
              <a:gdLst/>
              <a:ahLst/>
              <a:cxnLst/>
              <a:rect l="l" t="t" r="r" b="b"/>
              <a:pathLst>
                <a:path w="1419225" h="48894">
                  <a:moveTo>
                    <a:pt x="1418844" y="0"/>
                  </a:moveTo>
                  <a:lnTo>
                    <a:pt x="0" y="0"/>
                  </a:lnTo>
                  <a:lnTo>
                    <a:pt x="0" y="27432"/>
                  </a:lnTo>
                  <a:lnTo>
                    <a:pt x="0" y="48768"/>
                  </a:lnTo>
                  <a:lnTo>
                    <a:pt x="1418844" y="48768"/>
                  </a:lnTo>
                  <a:lnTo>
                    <a:pt x="1418844" y="27432"/>
                  </a:lnTo>
                  <a:lnTo>
                    <a:pt x="1418844" y="0"/>
                  </a:lnTo>
                  <a:close/>
                </a:path>
              </a:pathLst>
            </a:custGeom>
            <a:solidFill>
              <a:srgbClr val="0A3469"/>
            </a:solidFill>
          </p:spPr>
          <p:txBody>
            <a:bodyPr wrap="square" lIns="0" tIns="0" rIns="0" bIns="0" rtlCol="0"/>
            <a:lstStyle/>
            <a:p>
              <a:endParaRPr sz="1632"/>
            </a:p>
          </p:txBody>
        </p:sp>
        <p:sp>
          <p:nvSpPr>
            <p:cNvPr id="40" name="object 40"/>
            <p:cNvSpPr/>
            <p:nvPr/>
          </p:nvSpPr>
          <p:spPr>
            <a:xfrm>
              <a:off x="7601712" y="2206751"/>
              <a:ext cx="1419225" cy="40005"/>
            </a:xfrm>
            <a:custGeom>
              <a:avLst/>
              <a:gdLst/>
              <a:ahLst/>
              <a:cxnLst/>
              <a:rect l="l" t="t" r="r" b="b"/>
              <a:pathLst>
                <a:path w="1419225" h="40005">
                  <a:moveTo>
                    <a:pt x="1418844" y="0"/>
                  </a:moveTo>
                  <a:lnTo>
                    <a:pt x="0" y="0"/>
                  </a:lnTo>
                  <a:lnTo>
                    <a:pt x="0" y="18288"/>
                  </a:lnTo>
                  <a:lnTo>
                    <a:pt x="0" y="39624"/>
                  </a:lnTo>
                  <a:lnTo>
                    <a:pt x="1418844" y="39624"/>
                  </a:lnTo>
                  <a:lnTo>
                    <a:pt x="1418844" y="18288"/>
                  </a:lnTo>
                  <a:lnTo>
                    <a:pt x="1418844" y="0"/>
                  </a:lnTo>
                  <a:close/>
                </a:path>
              </a:pathLst>
            </a:custGeom>
            <a:solidFill>
              <a:srgbClr val="0A366B"/>
            </a:solidFill>
          </p:spPr>
          <p:txBody>
            <a:bodyPr wrap="square" lIns="0" tIns="0" rIns="0" bIns="0" rtlCol="0"/>
            <a:lstStyle/>
            <a:p>
              <a:endParaRPr sz="1632"/>
            </a:p>
          </p:txBody>
        </p:sp>
        <p:sp>
          <p:nvSpPr>
            <p:cNvPr id="41" name="object 41"/>
            <p:cNvSpPr/>
            <p:nvPr/>
          </p:nvSpPr>
          <p:spPr>
            <a:xfrm>
              <a:off x="7601712" y="2189987"/>
              <a:ext cx="1419225" cy="17145"/>
            </a:xfrm>
            <a:custGeom>
              <a:avLst/>
              <a:gdLst/>
              <a:ahLst/>
              <a:cxnLst/>
              <a:rect l="l" t="t" r="r" b="b"/>
              <a:pathLst>
                <a:path w="1419225" h="17144">
                  <a:moveTo>
                    <a:pt x="0" y="16763"/>
                  </a:moveTo>
                  <a:lnTo>
                    <a:pt x="0" y="0"/>
                  </a:lnTo>
                  <a:lnTo>
                    <a:pt x="1418843" y="0"/>
                  </a:lnTo>
                  <a:lnTo>
                    <a:pt x="1418843" y="16763"/>
                  </a:lnTo>
                  <a:lnTo>
                    <a:pt x="0" y="16763"/>
                  </a:lnTo>
                  <a:close/>
                </a:path>
              </a:pathLst>
            </a:custGeom>
            <a:solidFill>
              <a:srgbClr val="0A366D"/>
            </a:solidFill>
          </p:spPr>
          <p:txBody>
            <a:bodyPr wrap="square" lIns="0" tIns="0" rIns="0" bIns="0" rtlCol="0"/>
            <a:lstStyle/>
            <a:p>
              <a:endParaRPr sz="1632"/>
            </a:p>
          </p:txBody>
        </p:sp>
        <p:sp>
          <p:nvSpPr>
            <p:cNvPr id="42" name="object 42"/>
            <p:cNvSpPr/>
            <p:nvPr/>
          </p:nvSpPr>
          <p:spPr>
            <a:xfrm>
              <a:off x="7601712" y="2167127"/>
              <a:ext cx="1419225" cy="22860"/>
            </a:xfrm>
            <a:custGeom>
              <a:avLst/>
              <a:gdLst/>
              <a:ahLst/>
              <a:cxnLst/>
              <a:rect l="l" t="t" r="r" b="b"/>
              <a:pathLst>
                <a:path w="1419225" h="22860">
                  <a:moveTo>
                    <a:pt x="0" y="22859"/>
                  </a:moveTo>
                  <a:lnTo>
                    <a:pt x="0" y="0"/>
                  </a:lnTo>
                  <a:lnTo>
                    <a:pt x="1418843" y="0"/>
                  </a:lnTo>
                  <a:lnTo>
                    <a:pt x="1418843" y="22859"/>
                  </a:lnTo>
                  <a:lnTo>
                    <a:pt x="0" y="22859"/>
                  </a:lnTo>
                  <a:close/>
                </a:path>
              </a:pathLst>
            </a:custGeom>
            <a:solidFill>
              <a:srgbClr val="0A366E"/>
            </a:solidFill>
          </p:spPr>
          <p:txBody>
            <a:bodyPr wrap="square" lIns="0" tIns="0" rIns="0" bIns="0" rtlCol="0"/>
            <a:lstStyle/>
            <a:p>
              <a:endParaRPr sz="1632"/>
            </a:p>
          </p:txBody>
        </p:sp>
        <p:sp>
          <p:nvSpPr>
            <p:cNvPr id="43" name="object 43"/>
            <p:cNvSpPr/>
            <p:nvPr/>
          </p:nvSpPr>
          <p:spPr>
            <a:xfrm>
              <a:off x="7601712" y="2141219"/>
              <a:ext cx="1419225" cy="26034"/>
            </a:xfrm>
            <a:custGeom>
              <a:avLst/>
              <a:gdLst/>
              <a:ahLst/>
              <a:cxnLst/>
              <a:rect l="l" t="t" r="r" b="b"/>
              <a:pathLst>
                <a:path w="1419225" h="26035">
                  <a:moveTo>
                    <a:pt x="0" y="25908"/>
                  </a:moveTo>
                  <a:lnTo>
                    <a:pt x="0" y="0"/>
                  </a:lnTo>
                  <a:lnTo>
                    <a:pt x="1418843" y="0"/>
                  </a:lnTo>
                  <a:lnTo>
                    <a:pt x="1418843" y="25908"/>
                  </a:lnTo>
                  <a:lnTo>
                    <a:pt x="0" y="25908"/>
                  </a:lnTo>
                  <a:close/>
                </a:path>
              </a:pathLst>
            </a:custGeom>
            <a:solidFill>
              <a:srgbClr val="0A386E"/>
            </a:solidFill>
          </p:spPr>
          <p:txBody>
            <a:bodyPr wrap="square" lIns="0" tIns="0" rIns="0" bIns="0" rtlCol="0"/>
            <a:lstStyle/>
            <a:p>
              <a:endParaRPr sz="1632"/>
            </a:p>
          </p:txBody>
        </p:sp>
        <p:sp>
          <p:nvSpPr>
            <p:cNvPr id="44" name="object 44"/>
            <p:cNvSpPr/>
            <p:nvPr/>
          </p:nvSpPr>
          <p:spPr>
            <a:xfrm>
              <a:off x="7601712" y="2100071"/>
              <a:ext cx="1419225" cy="41275"/>
            </a:xfrm>
            <a:custGeom>
              <a:avLst/>
              <a:gdLst/>
              <a:ahLst/>
              <a:cxnLst/>
              <a:rect l="l" t="t"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p:spPr>
          <p:txBody>
            <a:bodyPr wrap="square" lIns="0" tIns="0" rIns="0" bIns="0" rtlCol="0"/>
            <a:lstStyle/>
            <a:p>
              <a:endParaRPr sz="1632"/>
            </a:p>
          </p:txBody>
        </p:sp>
        <p:sp>
          <p:nvSpPr>
            <p:cNvPr id="45" name="object 45"/>
            <p:cNvSpPr/>
            <p:nvPr/>
          </p:nvSpPr>
          <p:spPr>
            <a:xfrm>
              <a:off x="7601712" y="2060447"/>
              <a:ext cx="1419225" cy="40005"/>
            </a:xfrm>
            <a:custGeom>
              <a:avLst/>
              <a:gdLst/>
              <a:ahLst/>
              <a:cxnLst/>
              <a:rect l="l" t="t" r="r" b="b"/>
              <a:pathLst>
                <a:path w="1419225" h="40005">
                  <a:moveTo>
                    <a:pt x="1418844" y="0"/>
                  </a:moveTo>
                  <a:lnTo>
                    <a:pt x="0" y="0"/>
                  </a:lnTo>
                  <a:lnTo>
                    <a:pt x="0" y="22860"/>
                  </a:lnTo>
                  <a:lnTo>
                    <a:pt x="0" y="39624"/>
                  </a:lnTo>
                  <a:lnTo>
                    <a:pt x="1418844" y="39624"/>
                  </a:lnTo>
                  <a:lnTo>
                    <a:pt x="1418844" y="22860"/>
                  </a:lnTo>
                  <a:lnTo>
                    <a:pt x="1418844" y="0"/>
                  </a:lnTo>
                  <a:close/>
                </a:path>
              </a:pathLst>
            </a:custGeom>
            <a:solidFill>
              <a:srgbClr val="0C3A72"/>
            </a:solidFill>
          </p:spPr>
          <p:txBody>
            <a:bodyPr wrap="square" lIns="0" tIns="0" rIns="0" bIns="0" rtlCol="0"/>
            <a:lstStyle/>
            <a:p>
              <a:endParaRPr sz="1632"/>
            </a:p>
          </p:txBody>
        </p:sp>
        <p:sp>
          <p:nvSpPr>
            <p:cNvPr id="46" name="object 46"/>
            <p:cNvSpPr/>
            <p:nvPr/>
          </p:nvSpPr>
          <p:spPr>
            <a:xfrm>
              <a:off x="7601712" y="2048255"/>
              <a:ext cx="1419225" cy="12700"/>
            </a:xfrm>
            <a:custGeom>
              <a:avLst/>
              <a:gdLst/>
              <a:ahLst/>
              <a:cxnLst/>
              <a:rect l="l" t="t" r="r" b="b"/>
              <a:pathLst>
                <a:path w="1419225" h="12700">
                  <a:moveTo>
                    <a:pt x="0" y="12192"/>
                  </a:moveTo>
                  <a:lnTo>
                    <a:pt x="0" y="0"/>
                  </a:lnTo>
                  <a:lnTo>
                    <a:pt x="1418843" y="0"/>
                  </a:lnTo>
                  <a:lnTo>
                    <a:pt x="1418843" y="12192"/>
                  </a:lnTo>
                  <a:lnTo>
                    <a:pt x="0" y="12192"/>
                  </a:lnTo>
                  <a:close/>
                </a:path>
              </a:pathLst>
            </a:custGeom>
            <a:solidFill>
              <a:srgbClr val="0C3A74"/>
            </a:solidFill>
          </p:spPr>
          <p:txBody>
            <a:bodyPr wrap="square" lIns="0" tIns="0" rIns="0" bIns="0" rtlCol="0"/>
            <a:lstStyle/>
            <a:p>
              <a:endParaRPr sz="1632"/>
            </a:p>
          </p:txBody>
        </p:sp>
        <p:sp>
          <p:nvSpPr>
            <p:cNvPr id="47" name="object 47"/>
            <p:cNvSpPr/>
            <p:nvPr/>
          </p:nvSpPr>
          <p:spPr>
            <a:xfrm>
              <a:off x="7601712" y="2034539"/>
              <a:ext cx="1419225" cy="13970"/>
            </a:xfrm>
            <a:custGeom>
              <a:avLst/>
              <a:gdLst/>
              <a:ahLst/>
              <a:cxnLst/>
              <a:rect l="l" t="t" r="r" b="b"/>
              <a:pathLst>
                <a:path w="1419225" h="13969">
                  <a:moveTo>
                    <a:pt x="0" y="13715"/>
                  </a:moveTo>
                  <a:lnTo>
                    <a:pt x="0" y="0"/>
                  </a:lnTo>
                  <a:lnTo>
                    <a:pt x="1418843" y="0"/>
                  </a:lnTo>
                  <a:lnTo>
                    <a:pt x="1418843" y="13715"/>
                  </a:lnTo>
                  <a:lnTo>
                    <a:pt x="0" y="13715"/>
                  </a:lnTo>
                  <a:close/>
                </a:path>
              </a:pathLst>
            </a:custGeom>
            <a:solidFill>
              <a:srgbClr val="0C3B74"/>
            </a:solidFill>
          </p:spPr>
          <p:txBody>
            <a:bodyPr wrap="square" lIns="0" tIns="0" rIns="0" bIns="0" rtlCol="0"/>
            <a:lstStyle/>
            <a:p>
              <a:endParaRPr sz="1632"/>
            </a:p>
          </p:txBody>
        </p:sp>
        <p:sp>
          <p:nvSpPr>
            <p:cNvPr id="48" name="object 48"/>
            <p:cNvSpPr/>
            <p:nvPr/>
          </p:nvSpPr>
          <p:spPr>
            <a:xfrm>
              <a:off x="7601712" y="1994915"/>
              <a:ext cx="1419225" cy="40005"/>
            </a:xfrm>
            <a:custGeom>
              <a:avLst/>
              <a:gdLst/>
              <a:ahLst/>
              <a:cxnLst/>
              <a:rect l="l" t="t" r="r" b="b"/>
              <a:pathLst>
                <a:path w="1419225" h="40005">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p:spPr>
          <p:txBody>
            <a:bodyPr wrap="square" lIns="0" tIns="0" rIns="0" bIns="0" rtlCol="0"/>
            <a:lstStyle/>
            <a:p>
              <a:endParaRPr sz="1632"/>
            </a:p>
          </p:txBody>
        </p:sp>
        <p:sp>
          <p:nvSpPr>
            <p:cNvPr id="49" name="object 49"/>
            <p:cNvSpPr/>
            <p:nvPr/>
          </p:nvSpPr>
          <p:spPr>
            <a:xfrm>
              <a:off x="7601712" y="1981199"/>
              <a:ext cx="1419225" cy="13970"/>
            </a:xfrm>
            <a:custGeom>
              <a:avLst/>
              <a:gdLst/>
              <a:ahLst/>
              <a:cxnLst/>
              <a:rect l="l" t="t" r="r" b="b"/>
              <a:pathLst>
                <a:path w="1419225" h="13969">
                  <a:moveTo>
                    <a:pt x="0" y="13716"/>
                  </a:moveTo>
                  <a:lnTo>
                    <a:pt x="0" y="0"/>
                  </a:lnTo>
                  <a:lnTo>
                    <a:pt x="1418843" y="0"/>
                  </a:lnTo>
                  <a:lnTo>
                    <a:pt x="1418843" y="13716"/>
                  </a:lnTo>
                  <a:lnTo>
                    <a:pt x="0" y="13716"/>
                  </a:lnTo>
                  <a:close/>
                </a:path>
              </a:pathLst>
            </a:custGeom>
            <a:solidFill>
              <a:srgbClr val="0C3B77"/>
            </a:solidFill>
          </p:spPr>
          <p:txBody>
            <a:bodyPr wrap="square" lIns="0" tIns="0" rIns="0" bIns="0" rtlCol="0"/>
            <a:lstStyle/>
            <a:p>
              <a:endParaRPr sz="1632"/>
            </a:p>
          </p:txBody>
        </p:sp>
        <p:sp>
          <p:nvSpPr>
            <p:cNvPr id="50" name="object 50"/>
            <p:cNvSpPr/>
            <p:nvPr/>
          </p:nvSpPr>
          <p:spPr>
            <a:xfrm>
              <a:off x="7601712" y="1958339"/>
              <a:ext cx="1419225" cy="22860"/>
            </a:xfrm>
            <a:custGeom>
              <a:avLst/>
              <a:gdLst/>
              <a:ahLst/>
              <a:cxnLst/>
              <a:rect l="l" t="t"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p:spPr>
          <p:txBody>
            <a:bodyPr wrap="square" lIns="0" tIns="0" rIns="0" bIns="0" rtlCol="0"/>
            <a:lstStyle/>
            <a:p>
              <a:endParaRPr sz="1632"/>
            </a:p>
          </p:txBody>
        </p:sp>
        <p:sp>
          <p:nvSpPr>
            <p:cNvPr id="51" name="object 51"/>
            <p:cNvSpPr/>
            <p:nvPr/>
          </p:nvSpPr>
          <p:spPr>
            <a:xfrm>
              <a:off x="7601712" y="1923287"/>
              <a:ext cx="1419225" cy="35560"/>
            </a:xfrm>
            <a:custGeom>
              <a:avLst/>
              <a:gdLst/>
              <a:ahLst/>
              <a:cxnLst/>
              <a:rect l="l" t="t"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p:spPr>
          <p:txBody>
            <a:bodyPr wrap="square" lIns="0" tIns="0" rIns="0" bIns="0" rtlCol="0"/>
            <a:lstStyle/>
            <a:p>
              <a:endParaRPr sz="1632"/>
            </a:p>
          </p:txBody>
        </p:sp>
        <p:sp>
          <p:nvSpPr>
            <p:cNvPr id="52" name="object 52"/>
            <p:cNvSpPr/>
            <p:nvPr/>
          </p:nvSpPr>
          <p:spPr>
            <a:xfrm>
              <a:off x="7601712" y="1901951"/>
              <a:ext cx="1419225" cy="21590"/>
            </a:xfrm>
            <a:custGeom>
              <a:avLst/>
              <a:gdLst/>
              <a:ahLst/>
              <a:cxnLst/>
              <a:rect l="l" t="t" r="r" b="b"/>
              <a:pathLst>
                <a:path w="1419225" h="21589">
                  <a:moveTo>
                    <a:pt x="0" y="21336"/>
                  </a:moveTo>
                  <a:lnTo>
                    <a:pt x="0" y="0"/>
                  </a:lnTo>
                  <a:lnTo>
                    <a:pt x="1418843" y="0"/>
                  </a:lnTo>
                  <a:lnTo>
                    <a:pt x="1418843" y="21336"/>
                  </a:lnTo>
                  <a:lnTo>
                    <a:pt x="0" y="21336"/>
                  </a:lnTo>
                  <a:close/>
                </a:path>
              </a:pathLst>
            </a:custGeom>
            <a:solidFill>
              <a:srgbClr val="0C3D7B"/>
            </a:solidFill>
          </p:spPr>
          <p:txBody>
            <a:bodyPr wrap="square" lIns="0" tIns="0" rIns="0" bIns="0" rtlCol="0"/>
            <a:lstStyle/>
            <a:p>
              <a:endParaRPr sz="1632"/>
            </a:p>
          </p:txBody>
        </p:sp>
        <p:sp>
          <p:nvSpPr>
            <p:cNvPr id="53" name="object 53"/>
            <p:cNvSpPr/>
            <p:nvPr/>
          </p:nvSpPr>
          <p:spPr>
            <a:xfrm>
              <a:off x="7601712" y="1888235"/>
              <a:ext cx="1419225" cy="13970"/>
            </a:xfrm>
            <a:custGeom>
              <a:avLst/>
              <a:gdLst/>
              <a:ahLst/>
              <a:cxnLst/>
              <a:rect l="l" t="t" r="r" b="b"/>
              <a:pathLst>
                <a:path w="1419225" h="13969">
                  <a:moveTo>
                    <a:pt x="0" y="13715"/>
                  </a:moveTo>
                  <a:lnTo>
                    <a:pt x="0" y="0"/>
                  </a:lnTo>
                  <a:lnTo>
                    <a:pt x="1418843" y="0"/>
                  </a:lnTo>
                  <a:lnTo>
                    <a:pt x="1418843" y="13715"/>
                  </a:lnTo>
                  <a:lnTo>
                    <a:pt x="0" y="13715"/>
                  </a:lnTo>
                  <a:close/>
                </a:path>
              </a:pathLst>
            </a:custGeom>
            <a:solidFill>
              <a:srgbClr val="0C3F7C"/>
            </a:solidFill>
          </p:spPr>
          <p:txBody>
            <a:bodyPr wrap="square" lIns="0" tIns="0" rIns="0" bIns="0" rtlCol="0"/>
            <a:lstStyle/>
            <a:p>
              <a:endParaRPr sz="1632"/>
            </a:p>
          </p:txBody>
        </p:sp>
        <p:sp>
          <p:nvSpPr>
            <p:cNvPr id="54" name="object 54"/>
            <p:cNvSpPr/>
            <p:nvPr/>
          </p:nvSpPr>
          <p:spPr>
            <a:xfrm>
              <a:off x="7601712" y="1853183"/>
              <a:ext cx="1419225" cy="35560"/>
            </a:xfrm>
            <a:custGeom>
              <a:avLst/>
              <a:gdLst/>
              <a:ahLst/>
              <a:cxnLst/>
              <a:rect l="l" t="t"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p:spPr>
          <p:txBody>
            <a:bodyPr wrap="square" lIns="0" tIns="0" rIns="0" bIns="0" rtlCol="0"/>
            <a:lstStyle/>
            <a:p>
              <a:endParaRPr sz="1632"/>
            </a:p>
          </p:txBody>
        </p:sp>
        <p:sp>
          <p:nvSpPr>
            <p:cNvPr id="55" name="object 55"/>
            <p:cNvSpPr/>
            <p:nvPr/>
          </p:nvSpPr>
          <p:spPr>
            <a:xfrm>
              <a:off x="7601712" y="1834895"/>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E3F7E"/>
            </a:solidFill>
          </p:spPr>
          <p:txBody>
            <a:bodyPr wrap="square" lIns="0" tIns="0" rIns="0" bIns="0" rtlCol="0"/>
            <a:lstStyle/>
            <a:p>
              <a:endParaRPr sz="1632"/>
            </a:p>
          </p:txBody>
        </p:sp>
        <p:sp>
          <p:nvSpPr>
            <p:cNvPr id="56" name="object 56"/>
            <p:cNvSpPr/>
            <p:nvPr/>
          </p:nvSpPr>
          <p:spPr>
            <a:xfrm>
              <a:off x="7601712" y="1816607"/>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E417E"/>
            </a:solidFill>
          </p:spPr>
          <p:txBody>
            <a:bodyPr wrap="square" lIns="0" tIns="0" rIns="0" bIns="0" rtlCol="0"/>
            <a:lstStyle/>
            <a:p>
              <a:endParaRPr sz="1632"/>
            </a:p>
          </p:txBody>
        </p:sp>
        <p:sp>
          <p:nvSpPr>
            <p:cNvPr id="57" name="object 57"/>
            <p:cNvSpPr/>
            <p:nvPr/>
          </p:nvSpPr>
          <p:spPr>
            <a:xfrm>
              <a:off x="7601712" y="1781555"/>
              <a:ext cx="1419225" cy="35560"/>
            </a:xfrm>
            <a:custGeom>
              <a:avLst/>
              <a:gdLst/>
              <a:ahLst/>
              <a:cxnLst/>
              <a:rect l="l" t="t"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p:spPr>
          <p:txBody>
            <a:bodyPr wrap="square" lIns="0" tIns="0" rIns="0" bIns="0" rtlCol="0"/>
            <a:lstStyle/>
            <a:p>
              <a:endParaRPr sz="1632"/>
            </a:p>
          </p:txBody>
        </p:sp>
        <p:sp>
          <p:nvSpPr>
            <p:cNvPr id="58" name="object 58"/>
            <p:cNvSpPr/>
            <p:nvPr/>
          </p:nvSpPr>
          <p:spPr>
            <a:xfrm>
              <a:off x="7601712" y="1767839"/>
              <a:ext cx="1419225" cy="13970"/>
            </a:xfrm>
            <a:custGeom>
              <a:avLst/>
              <a:gdLst/>
              <a:ahLst/>
              <a:cxnLst/>
              <a:rect l="l" t="t" r="r" b="b"/>
              <a:pathLst>
                <a:path w="1419225" h="13969">
                  <a:moveTo>
                    <a:pt x="0" y="13715"/>
                  </a:moveTo>
                  <a:lnTo>
                    <a:pt x="0" y="0"/>
                  </a:lnTo>
                  <a:lnTo>
                    <a:pt x="1418843" y="0"/>
                  </a:lnTo>
                  <a:lnTo>
                    <a:pt x="1418843" y="13715"/>
                  </a:lnTo>
                  <a:lnTo>
                    <a:pt x="0" y="13715"/>
                  </a:lnTo>
                  <a:close/>
                </a:path>
              </a:pathLst>
            </a:custGeom>
            <a:solidFill>
              <a:srgbClr val="0F4280"/>
            </a:solidFill>
          </p:spPr>
          <p:txBody>
            <a:bodyPr wrap="square" lIns="0" tIns="0" rIns="0" bIns="0" rtlCol="0"/>
            <a:lstStyle/>
            <a:p>
              <a:endParaRPr sz="1632"/>
            </a:p>
          </p:txBody>
        </p:sp>
        <p:sp>
          <p:nvSpPr>
            <p:cNvPr id="59" name="object 59"/>
            <p:cNvSpPr/>
            <p:nvPr/>
          </p:nvSpPr>
          <p:spPr>
            <a:xfrm>
              <a:off x="7601712" y="1746503"/>
              <a:ext cx="1419225" cy="21590"/>
            </a:xfrm>
            <a:custGeom>
              <a:avLst/>
              <a:gdLst/>
              <a:ahLst/>
              <a:cxnLst/>
              <a:rect l="l" t="t" r="r" b="b"/>
              <a:pathLst>
                <a:path w="1419225" h="21589">
                  <a:moveTo>
                    <a:pt x="0" y="21336"/>
                  </a:moveTo>
                  <a:lnTo>
                    <a:pt x="0" y="0"/>
                  </a:lnTo>
                  <a:lnTo>
                    <a:pt x="1418843" y="0"/>
                  </a:lnTo>
                  <a:lnTo>
                    <a:pt x="1418843" y="21336"/>
                  </a:lnTo>
                  <a:lnTo>
                    <a:pt x="0" y="21336"/>
                  </a:lnTo>
                  <a:close/>
                </a:path>
              </a:pathLst>
            </a:custGeom>
            <a:solidFill>
              <a:srgbClr val="0F4282"/>
            </a:solidFill>
          </p:spPr>
          <p:txBody>
            <a:bodyPr wrap="square" lIns="0" tIns="0" rIns="0" bIns="0" rtlCol="0"/>
            <a:lstStyle/>
            <a:p>
              <a:endParaRPr sz="1632"/>
            </a:p>
          </p:txBody>
        </p:sp>
        <p:sp>
          <p:nvSpPr>
            <p:cNvPr id="60" name="object 60"/>
            <p:cNvSpPr/>
            <p:nvPr/>
          </p:nvSpPr>
          <p:spPr>
            <a:xfrm>
              <a:off x="7601712" y="1714499"/>
              <a:ext cx="1419225" cy="32384"/>
            </a:xfrm>
            <a:custGeom>
              <a:avLst/>
              <a:gdLst/>
              <a:ahLst/>
              <a:cxnLst/>
              <a:rect l="l" t="t"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p:spPr>
          <p:txBody>
            <a:bodyPr wrap="square" lIns="0" tIns="0" rIns="0" bIns="0" rtlCol="0"/>
            <a:lstStyle/>
            <a:p>
              <a:endParaRPr sz="1632"/>
            </a:p>
          </p:txBody>
        </p:sp>
        <p:sp>
          <p:nvSpPr>
            <p:cNvPr id="61" name="object 61"/>
            <p:cNvSpPr/>
            <p:nvPr/>
          </p:nvSpPr>
          <p:spPr>
            <a:xfrm>
              <a:off x="7601712" y="1709927"/>
              <a:ext cx="1419225" cy="5080"/>
            </a:xfrm>
            <a:custGeom>
              <a:avLst/>
              <a:gdLst/>
              <a:ahLst/>
              <a:cxnLst/>
              <a:rect l="l" t="t" r="r" b="b"/>
              <a:pathLst>
                <a:path w="1419225" h="5080">
                  <a:moveTo>
                    <a:pt x="0" y="4571"/>
                  </a:moveTo>
                  <a:lnTo>
                    <a:pt x="0" y="0"/>
                  </a:lnTo>
                  <a:lnTo>
                    <a:pt x="1418843" y="0"/>
                  </a:lnTo>
                  <a:lnTo>
                    <a:pt x="1418843" y="4571"/>
                  </a:lnTo>
                  <a:lnTo>
                    <a:pt x="0" y="4571"/>
                  </a:lnTo>
                  <a:close/>
                </a:path>
              </a:pathLst>
            </a:custGeom>
            <a:solidFill>
              <a:srgbClr val="0F4483"/>
            </a:solidFill>
          </p:spPr>
          <p:txBody>
            <a:bodyPr wrap="square" lIns="0" tIns="0" rIns="0" bIns="0" rtlCol="0"/>
            <a:lstStyle/>
            <a:p>
              <a:endParaRPr sz="1632"/>
            </a:p>
          </p:txBody>
        </p:sp>
        <p:sp>
          <p:nvSpPr>
            <p:cNvPr id="62" name="object 62"/>
            <p:cNvSpPr/>
            <p:nvPr/>
          </p:nvSpPr>
          <p:spPr>
            <a:xfrm>
              <a:off x="7601712" y="1662683"/>
              <a:ext cx="1419225" cy="47625"/>
            </a:xfrm>
            <a:custGeom>
              <a:avLst/>
              <a:gdLst/>
              <a:ahLst/>
              <a:cxnLst/>
              <a:rect l="l" t="t"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p:spPr>
          <p:txBody>
            <a:bodyPr wrap="square" lIns="0" tIns="0" rIns="0" bIns="0" rtlCol="0"/>
            <a:lstStyle/>
            <a:p>
              <a:endParaRPr sz="1632"/>
            </a:p>
          </p:txBody>
        </p:sp>
        <p:sp>
          <p:nvSpPr>
            <p:cNvPr id="63" name="object 63"/>
            <p:cNvSpPr/>
            <p:nvPr/>
          </p:nvSpPr>
          <p:spPr>
            <a:xfrm>
              <a:off x="7601712" y="1621535"/>
              <a:ext cx="1419225" cy="41275"/>
            </a:xfrm>
            <a:custGeom>
              <a:avLst/>
              <a:gdLst/>
              <a:ahLst/>
              <a:cxnLst/>
              <a:rect l="l" t="t" r="r" b="b"/>
              <a:pathLst>
                <a:path w="1419225" h="41275">
                  <a:moveTo>
                    <a:pt x="0" y="41147"/>
                  </a:moveTo>
                  <a:lnTo>
                    <a:pt x="0" y="0"/>
                  </a:lnTo>
                  <a:lnTo>
                    <a:pt x="1418843" y="0"/>
                  </a:lnTo>
                  <a:lnTo>
                    <a:pt x="1418843" y="41147"/>
                  </a:lnTo>
                  <a:lnTo>
                    <a:pt x="0" y="41147"/>
                  </a:lnTo>
                  <a:close/>
                </a:path>
              </a:pathLst>
            </a:custGeom>
            <a:solidFill>
              <a:srgbClr val="0F4487"/>
            </a:solidFill>
          </p:spPr>
          <p:txBody>
            <a:bodyPr wrap="square" lIns="0" tIns="0" rIns="0" bIns="0" rtlCol="0"/>
            <a:lstStyle/>
            <a:p>
              <a:endParaRPr sz="1632"/>
            </a:p>
          </p:txBody>
        </p:sp>
        <p:sp>
          <p:nvSpPr>
            <p:cNvPr id="64" name="object 64"/>
            <p:cNvSpPr/>
            <p:nvPr/>
          </p:nvSpPr>
          <p:spPr>
            <a:xfrm>
              <a:off x="7601712" y="1514855"/>
              <a:ext cx="1419225" cy="1905"/>
            </a:xfrm>
            <a:custGeom>
              <a:avLst/>
              <a:gdLst/>
              <a:ahLst/>
              <a:cxnLst/>
              <a:rect l="l" t="t" r="r" b="b"/>
              <a:pathLst>
                <a:path w="1419225" h="1905">
                  <a:moveTo>
                    <a:pt x="0" y="1524"/>
                  </a:moveTo>
                  <a:lnTo>
                    <a:pt x="0" y="0"/>
                  </a:lnTo>
                  <a:lnTo>
                    <a:pt x="1418843" y="0"/>
                  </a:lnTo>
                  <a:lnTo>
                    <a:pt x="1418843" y="1524"/>
                  </a:lnTo>
                  <a:lnTo>
                    <a:pt x="0" y="1524"/>
                  </a:lnTo>
                  <a:close/>
                </a:path>
              </a:pathLst>
            </a:custGeom>
            <a:solidFill>
              <a:srgbClr val="0F4489"/>
            </a:solidFill>
          </p:spPr>
          <p:txBody>
            <a:bodyPr wrap="square" lIns="0" tIns="0" rIns="0" bIns="0" rtlCol="0"/>
            <a:lstStyle/>
            <a:p>
              <a:endParaRPr sz="1632"/>
            </a:p>
          </p:txBody>
        </p:sp>
        <p:sp>
          <p:nvSpPr>
            <p:cNvPr id="65" name="object 65"/>
            <p:cNvSpPr/>
            <p:nvPr/>
          </p:nvSpPr>
          <p:spPr>
            <a:xfrm>
              <a:off x="7601712" y="1490471"/>
              <a:ext cx="1419225" cy="24765"/>
            </a:xfrm>
            <a:custGeom>
              <a:avLst/>
              <a:gdLst/>
              <a:ahLst/>
              <a:cxnLst/>
              <a:rect l="l" t="t" r="r" b="b"/>
              <a:pathLst>
                <a:path w="1419225" h="24765">
                  <a:moveTo>
                    <a:pt x="0" y="0"/>
                  </a:moveTo>
                  <a:lnTo>
                    <a:pt x="1418843" y="0"/>
                  </a:lnTo>
                  <a:lnTo>
                    <a:pt x="1418843" y="24383"/>
                  </a:lnTo>
                  <a:lnTo>
                    <a:pt x="0" y="24383"/>
                  </a:lnTo>
                  <a:lnTo>
                    <a:pt x="0" y="0"/>
                  </a:lnTo>
                  <a:close/>
                </a:path>
              </a:pathLst>
            </a:custGeom>
            <a:solidFill>
              <a:srgbClr val="0E4489"/>
            </a:solidFill>
          </p:spPr>
          <p:txBody>
            <a:bodyPr wrap="square" lIns="0" tIns="0" rIns="0" bIns="0" rtlCol="0"/>
            <a:lstStyle/>
            <a:p>
              <a:endParaRPr sz="1632"/>
            </a:p>
          </p:txBody>
        </p:sp>
      </p:grpSp>
      <p:sp>
        <p:nvSpPr>
          <p:cNvPr id="66" name="object 66"/>
          <p:cNvSpPr txBox="1"/>
          <p:nvPr/>
        </p:nvSpPr>
        <p:spPr>
          <a:xfrm>
            <a:off x="8140847" y="1592962"/>
            <a:ext cx="1286955" cy="255862"/>
          </a:xfrm>
          <a:prstGeom prst="rect">
            <a:avLst/>
          </a:prstGeom>
        </p:spPr>
        <p:txBody>
          <a:bodyPr vert="horz" wrap="square" lIns="0" tIns="11516" rIns="0" bIns="0" rtlCol="0">
            <a:spAutoFit/>
          </a:bodyPr>
          <a:lstStyle/>
          <a:p>
            <a:pPr marL="115739">
              <a:spcBef>
                <a:spcPts val="91"/>
              </a:spcBef>
            </a:pPr>
            <a:r>
              <a:rPr sz="1587" spc="-9" dirty="0">
                <a:solidFill>
                  <a:srgbClr val="FFFFFF"/>
                </a:solidFill>
                <a:latin typeface="Gadugi"/>
                <a:cs typeface="Gadugi"/>
              </a:rPr>
              <a:t>Harassment</a:t>
            </a:r>
            <a:endParaRPr sz="1587" dirty="0">
              <a:latin typeface="Gadugi"/>
              <a:cs typeface="Gadugi"/>
            </a:endParaRPr>
          </a:p>
        </p:txBody>
      </p:sp>
      <p:grpSp>
        <p:nvGrpSpPr>
          <p:cNvPr id="67" name="object 67"/>
          <p:cNvGrpSpPr/>
          <p:nvPr/>
        </p:nvGrpSpPr>
        <p:grpSpPr>
          <a:xfrm>
            <a:off x="9555979" y="1351561"/>
            <a:ext cx="1285227" cy="771597"/>
            <a:chOff x="9162288" y="1490471"/>
            <a:chExt cx="1417320" cy="850900"/>
          </a:xfrm>
        </p:grpSpPr>
        <p:sp>
          <p:nvSpPr>
            <p:cNvPr id="68" name="object 68"/>
            <p:cNvSpPr/>
            <p:nvPr/>
          </p:nvSpPr>
          <p:spPr>
            <a:xfrm>
              <a:off x="9162288" y="2331719"/>
              <a:ext cx="1417320" cy="9525"/>
            </a:xfrm>
            <a:custGeom>
              <a:avLst/>
              <a:gdLst/>
              <a:ahLst/>
              <a:cxnLst/>
              <a:rect l="l" t="t" r="r" b="b"/>
              <a:pathLst>
                <a:path w="1417320" h="9525">
                  <a:moveTo>
                    <a:pt x="0" y="0"/>
                  </a:moveTo>
                  <a:lnTo>
                    <a:pt x="1417319" y="0"/>
                  </a:lnTo>
                  <a:lnTo>
                    <a:pt x="1417319" y="9143"/>
                  </a:lnTo>
                  <a:lnTo>
                    <a:pt x="0" y="9143"/>
                  </a:lnTo>
                  <a:lnTo>
                    <a:pt x="0" y="0"/>
                  </a:lnTo>
                  <a:close/>
                </a:path>
              </a:pathLst>
            </a:custGeom>
            <a:solidFill>
              <a:srgbClr val="083366"/>
            </a:solidFill>
          </p:spPr>
          <p:txBody>
            <a:bodyPr wrap="square" lIns="0" tIns="0" rIns="0" bIns="0" rtlCol="0"/>
            <a:lstStyle/>
            <a:p>
              <a:endParaRPr sz="1632"/>
            </a:p>
          </p:txBody>
        </p:sp>
        <p:sp>
          <p:nvSpPr>
            <p:cNvPr id="69" name="object 69"/>
            <p:cNvSpPr/>
            <p:nvPr/>
          </p:nvSpPr>
          <p:spPr>
            <a:xfrm>
              <a:off x="9162288" y="2313431"/>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83367"/>
            </a:solidFill>
          </p:spPr>
          <p:txBody>
            <a:bodyPr wrap="square" lIns="0" tIns="0" rIns="0" bIns="0" rtlCol="0"/>
            <a:lstStyle/>
            <a:p>
              <a:endParaRPr sz="1632"/>
            </a:p>
          </p:txBody>
        </p:sp>
        <p:sp>
          <p:nvSpPr>
            <p:cNvPr id="70" name="object 70"/>
            <p:cNvSpPr/>
            <p:nvPr/>
          </p:nvSpPr>
          <p:spPr>
            <a:xfrm>
              <a:off x="9162288" y="2295143"/>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A3467"/>
            </a:solidFill>
          </p:spPr>
          <p:txBody>
            <a:bodyPr wrap="square" lIns="0" tIns="0" rIns="0" bIns="0" rtlCol="0"/>
            <a:lstStyle/>
            <a:p>
              <a:endParaRPr sz="1632"/>
            </a:p>
          </p:txBody>
        </p:sp>
        <p:sp>
          <p:nvSpPr>
            <p:cNvPr id="71" name="object 71"/>
            <p:cNvSpPr/>
            <p:nvPr/>
          </p:nvSpPr>
          <p:spPr>
            <a:xfrm>
              <a:off x="9162288" y="2246375"/>
              <a:ext cx="1417320" cy="48895"/>
            </a:xfrm>
            <a:custGeom>
              <a:avLst/>
              <a:gdLst/>
              <a:ahLst/>
              <a:cxnLst/>
              <a:rect l="l" t="t" r="r" b="b"/>
              <a:pathLst>
                <a:path w="1417320" h="48894">
                  <a:moveTo>
                    <a:pt x="1417320" y="0"/>
                  </a:moveTo>
                  <a:lnTo>
                    <a:pt x="0" y="0"/>
                  </a:lnTo>
                  <a:lnTo>
                    <a:pt x="0" y="27432"/>
                  </a:lnTo>
                  <a:lnTo>
                    <a:pt x="0" y="48768"/>
                  </a:lnTo>
                  <a:lnTo>
                    <a:pt x="1417320" y="48768"/>
                  </a:lnTo>
                  <a:lnTo>
                    <a:pt x="1417320" y="27432"/>
                  </a:lnTo>
                  <a:lnTo>
                    <a:pt x="1417320" y="0"/>
                  </a:lnTo>
                  <a:close/>
                </a:path>
              </a:pathLst>
            </a:custGeom>
            <a:solidFill>
              <a:srgbClr val="0A3469"/>
            </a:solidFill>
          </p:spPr>
          <p:txBody>
            <a:bodyPr wrap="square" lIns="0" tIns="0" rIns="0" bIns="0" rtlCol="0"/>
            <a:lstStyle/>
            <a:p>
              <a:endParaRPr sz="1632"/>
            </a:p>
          </p:txBody>
        </p:sp>
        <p:sp>
          <p:nvSpPr>
            <p:cNvPr id="72" name="object 72"/>
            <p:cNvSpPr/>
            <p:nvPr/>
          </p:nvSpPr>
          <p:spPr>
            <a:xfrm>
              <a:off x="9162288" y="2206751"/>
              <a:ext cx="1417320" cy="40005"/>
            </a:xfrm>
            <a:custGeom>
              <a:avLst/>
              <a:gdLst/>
              <a:ahLst/>
              <a:cxnLst/>
              <a:rect l="l" t="t" r="r" b="b"/>
              <a:pathLst>
                <a:path w="1417320" h="40005">
                  <a:moveTo>
                    <a:pt x="1417320" y="0"/>
                  </a:moveTo>
                  <a:lnTo>
                    <a:pt x="0" y="0"/>
                  </a:lnTo>
                  <a:lnTo>
                    <a:pt x="0" y="18288"/>
                  </a:lnTo>
                  <a:lnTo>
                    <a:pt x="0" y="39624"/>
                  </a:lnTo>
                  <a:lnTo>
                    <a:pt x="1417320" y="39624"/>
                  </a:lnTo>
                  <a:lnTo>
                    <a:pt x="1417320" y="18288"/>
                  </a:lnTo>
                  <a:lnTo>
                    <a:pt x="1417320" y="0"/>
                  </a:lnTo>
                  <a:close/>
                </a:path>
              </a:pathLst>
            </a:custGeom>
            <a:solidFill>
              <a:srgbClr val="0A366B"/>
            </a:solidFill>
          </p:spPr>
          <p:txBody>
            <a:bodyPr wrap="square" lIns="0" tIns="0" rIns="0" bIns="0" rtlCol="0"/>
            <a:lstStyle/>
            <a:p>
              <a:endParaRPr sz="1632"/>
            </a:p>
          </p:txBody>
        </p:sp>
        <p:sp>
          <p:nvSpPr>
            <p:cNvPr id="73" name="object 73"/>
            <p:cNvSpPr/>
            <p:nvPr/>
          </p:nvSpPr>
          <p:spPr>
            <a:xfrm>
              <a:off x="9162288" y="2189987"/>
              <a:ext cx="1417320" cy="17145"/>
            </a:xfrm>
            <a:custGeom>
              <a:avLst/>
              <a:gdLst/>
              <a:ahLst/>
              <a:cxnLst/>
              <a:rect l="l" t="t" r="r" b="b"/>
              <a:pathLst>
                <a:path w="1417320" h="17144">
                  <a:moveTo>
                    <a:pt x="0" y="16763"/>
                  </a:moveTo>
                  <a:lnTo>
                    <a:pt x="0" y="0"/>
                  </a:lnTo>
                  <a:lnTo>
                    <a:pt x="1417319" y="0"/>
                  </a:lnTo>
                  <a:lnTo>
                    <a:pt x="1417319" y="16763"/>
                  </a:lnTo>
                  <a:lnTo>
                    <a:pt x="0" y="16763"/>
                  </a:lnTo>
                  <a:close/>
                </a:path>
              </a:pathLst>
            </a:custGeom>
            <a:solidFill>
              <a:srgbClr val="0A366D"/>
            </a:solidFill>
          </p:spPr>
          <p:txBody>
            <a:bodyPr wrap="square" lIns="0" tIns="0" rIns="0" bIns="0" rtlCol="0"/>
            <a:lstStyle/>
            <a:p>
              <a:endParaRPr sz="1632"/>
            </a:p>
          </p:txBody>
        </p:sp>
        <p:sp>
          <p:nvSpPr>
            <p:cNvPr id="74" name="object 74"/>
            <p:cNvSpPr/>
            <p:nvPr/>
          </p:nvSpPr>
          <p:spPr>
            <a:xfrm>
              <a:off x="9162288" y="2167127"/>
              <a:ext cx="1417320" cy="22860"/>
            </a:xfrm>
            <a:custGeom>
              <a:avLst/>
              <a:gdLst/>
              <a:ahLst/>
              <a:cxnLst/>
              <a:rect l="l" t="t" r="r" b="b"/>
              <a:pathLst>
                <a:path w="1417320" h="22860">
                  <a:moveTo>
                    <a:pt x="0" y="22859"/>
                  </a:moveTo>
                  <a:lnTo>
                    <a:pt x="0" y="0"/>
                  </a:lnTo>
                  <a:lnTo>
                    <a:pt x="1417319" y="0"/>
                  </a:lnTo>
                  <a:lnTo>
                    <a:pt x="1417319" y="22859"/>
                  </a:lnTo>
                  <a:lnTo>
                    <a:pt x="0" y="22859"/>
                  </a:lnTo>
                  <a:close/>
                </a:path>
              </a:pathLst>
            </a:custGeom>
            <a:solidFill>
              <a:srgbClr val="0A366E"/>
            </a:solidFill>
          </p:spPr>
          <p:txBody>
            <a:bodyPr wrap="square" lIns="0" tIns="0" rIns="0" bIns="0" rtlCol="0"/>
            <a:lstStyle/>
            <a:p>
              <a:endParaRPr sz="1632"/>
            </a:p>
          </p:txBody>
        </p:sp>
        <p:sp>
          <p:nvSpPr>
            <p:cNvPr id="75" name="object 75"/>
            <p:cNvSpPr/>
            <p:nvPr/>
          </p:nvSpPr>
          <p:spPr>
            <a:xfrm>
              <a:off x="9162288" y="2141219"/>
              <a:ext cx="1417320" cy="26034"/>
            </a:xfrm>
            <a:custGeom>
              <a:avLst/>
              <a:gdLst/>
              <a:ahLst/>
              <a:cxnLst/>
              <a:rect l="l" t="t" r="r" b="b"/>
              <a:pathLst>
                <a:path w="1417320" h="26035">
                  <a:moveTo>
                    <a:pt x="0" y="25908"/>
                  </a:moveTo>
                  <a:lnTo>
                    <a:pt x="0" y="0"/>
                  </a:lnTo>
                  <a:lnTo>
                    <a:pt x="1417319" y="0"/>
                  </a:lnTo>
                  <a:lnTo>
                    <a:pt x="1417319" y="25908"/>
                  </a:lnTo>
                  <a:lnTo>
                    <a:pt x="0" y="25908"/>
                  </a:lnTo>
                  <a:close/>
                </a:path>
              </a:pathLst>
            </a:custGeom>
            <a:solidFill>
              <a:srgbClr val="0A386E"/>
            </a:solidFill>
          </p:spPr>
          <p:txBody>
            <a:bodyPr wrap="square" lIns="0" tIns="0" rIns="0" bIns="0" rtlCol="0"/>
            <a:lstStyle/>
            <a:p>
              <a:endParaRPr sz="1632"/>
            </a:p>
          </p:txBody>
        </p:sp>
        <p:sp>
          <p:nvSpPr>
            <p:cNvPr id="76" name="object 76"/>
            <p:cNvSpPr/>
            <p:nvPr/>
          </p:nvSpPr>
          <p:spPr>
            <a:xfrm>
              <a:off x="9162288" y="2100071"/>
              <a:ext cx="1417320" cy="41275"/>
            </a:xfrm>
            <a:custGeom>
              <a:avLst/>
              <a:gdLst/>
              <a:ahLst/>
              <a:cxnLst/>
              <a:rect l="l" t="t"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p:spPr>
          <p:txBody>
            <a:bodyPr wrap="square" lIns="0" tIns="0" rIns="0" bIns="0" rtlCol="0"/>
            <a:lstStyle/>
            <a:p>
              <a:endParaRPr sz="1632"/>
            </a:p>
          </p:txBody>
        </p:sp>
        <p:sp>
          <p:nvSpPr>
            <p:cNvPr id="77" name="object 77"/>
            <p:cNvSpPr/>
            <p:nvPr/>
          </p:nvSpPr>
          <p:spPr>
            <a:xfrm>
              <a:off x="9162288" y="2060447"/>
              <a:ext cx="1417320" cy="40005"/>
            </a:xfrm>
            <a:custGeom>
              <a:avLst/>
              <a:gdLst/>
              <a:ahLst/>
              <a:cxnLst/>
              <a:rect l="l" t="t" r="r" b="b"/>
              <a:pathLst>
                <a:path w="1417320" h="40005">
                  <a:moveTo>
                    <a:pt x="1417320" y="0"/>
                  </a:moveTo>
                  <a:lnTo>
                    <a:pt x="0" y="0"/>
                  </a:lnTo>
                  <a:lnTo>
                    <a:pt x="0" y="22860"/>
                  </a:lnTo>
                  <a:lnTo>
                    <a:pt x="0" y="39624"/>
                  </a:lnTo>
                  <a:lnTo>
                    <a:pt x="1417320" y="39624"/>
                  </a:lnTo>
                  <a:lnTo>
                    <a:pt x="1417320" y="22860"/>
                  </a:lnTo>
                  <a:lnTo>
                    <a:pt x="1417320" y="0"/>
                  </a:lnTo>
                  <a:close/>
                </a:path>
              </a:pathLst>
            </a:custGeom>
            <a:solidFill>
              <a:srgbClr val="0C3A72"/>
            </a:solidFill>
          </p:spPr>
          <p:txBody>
            <a:bodyPr wrap="square" lIns="0" tIns="0" rIns="0" bIns="0" rtlCol="0"/>
            <a:lstStyle/>
            <a:p>
              <a:endParaRPr sz="1632"/>
            </a:p>
          </p:txBody>
        </p:sp>
        <p:sp>
          <p:nvSpPr>
            <p:cNvPr id="78" name="object 78"/>
            <p:cNvSpPr/>
            <p:nvPr/>
          </p:nvSpPr>
          <p:spPr>
            <a:xfrm>
              <a:off x="9162288" y="2048255"/>
              <a:ext cx="1417320" cy="12700"/>
            </a:xfrm>
            <a:custGeom>
              <a:avLst/>
              <a:gdLst/>
              <a:ahLst/>
              <a:cxnLst/>
              <a:rect l="l" t="t" r="r" b="b"/>
              <a:pathLst>
                <a:path w="1417320" h="12700">
                  <a:moveTo>
                    <a:pt x="0" y="12192"/>
                  </a:moveTo>
                  <a:lnTo>
                    <a:pt x="0" y="0"/>
                  </a:lnTo>
                  <a:lnTo>
                    <a:pt x="1417319" y="0"/>
                  </a:lnTo>
                  <a:lnTo>
                    <a:pt x="1417319" y="12192"/>
                  </a:lnTo>
                  <a:lnTo>
                    <a:pt x="0" y="12192"/>
                  </a:lnTo>
                  <a:close/>
                </a:path>
              </a:pathLst>
            </a:custGeom>
            <a:solidFill>
              <a:srgbClr val="0C3A74"/>
            </a:solidFill>
          </p:spPr>
          <p:txBody>
            <a:bodyPr wrap="square" lIns="0" tIns="0" rIns="0" bIns="0" rtlCol="0"/>
            <a:lstStyle/>
            <a:p>
              <a:endParaRPr sz="1632"/>
            </a:p>
          </p:txBody>
        </p:sp>
        <p:sp>
          <p:nvSpPr>
            <p:cNvPr id="79" name="object 79"/>
            <p:cNvSpPr/>
            <p:nvPr/>
          </p:nvSpPr>
          <p:spPr>
            <a:xfrm>
              <a:off x="9162288" y="2034539"/>
              <a:ext cx="1417320" cy="13970"/>
            </a:xfrm>
            <a:custGeom>
              <a:avLst/>
              <a:gdLst/>
              <a:ahLst/>
              <a:cxnLst/>
              <a:rect l="l" t="t" r="r" b="b"/>
              <a:pathLst>
                <a:path w="1417320" h="13969">
                  <a:moveTo>
                    <a:pt x="0" y="13715"/>
                  </a:moveTo>
                  <a:lnTo>
                    <a:pt x="0" y="0"/>
                  </a:lnTo>
                  <a:lnTo>
                    <a:pt x="1417319" y="0"/>
                  </a:lnTo>
                  <a:lnTo>
                    <a:pt x="1417319" y="13715"/>
                  </a:lnTo>
                  <a:lnTo>
                    <a:pt x="0" y="13715"/>
                  </a:lnTo>
                  <a:close/>
                </a:path>
              </a:pathLst>
            </a:custGeom>
            <a:solidFill>
              <a:srgbClr val="0C3B74"/>
            </a:solidFill>
          </p:spPr>
          <p:txBody>
            <a:bodyPr wrap="square" lIns="0" tIns="0" rIns="0" bIns="0" rtlCol="0"/>
            <a:lstStyle/>
            <a:p>
              <a:endParaRPr sz="1632"/>
            </a:p>
          </p:txBody>
        </p:sp>
        <p:sp>
          <p:nvSpPr>
            <p:cNvPr id="80" name="object 80"/>
            <p:cNvSpPr/>
            <p:nvPr/>
          </p:nvSpPr>
          <p:spPr>
            <a:xfrm>
              <a:off x="9162288" y="1994915"/>
              <a:ext cx="1417320" cy="40005"/>
            </a:xfrm>
            <a:custGeom>
              <a:avLst/>
              <a:gdLst/>
              <a:ahLst/>
              <a:cxnLst/>
              <a:rect l="l" t="t" r="r" b="b"/>
              <a:pathLst>
                <a:path w="1417320" h="40005">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p:spPr>
          <p:txBody>
            <a:bodyPr wrap="square" lIns="0" tIns="0" rIns="0" bIns="0" rtlCol="0"/>
            <a:lstStyle/>
            <a:p>
              <a:endParaRPr sz="1632"/>
            </a:p>
          </p:txBody>
        </p:sp>
        <p:sp>
          <p:nvSpPr>
            <p:cNvPr id="81" name="object 81"/>
            <p:cNvSpPr/>
            <p:nvPr/>
          </p:nvSpPr>
          <p:spPr>
            <a:xfrm>
              <a:off x="9162288" y="1981199"/>
              <a:ext cx="1417320" cy="13970"/>
            </a:xfrm>
            <a:custGeom>
              <a:avLst/>
              <a:gdLst/>
              <a:ahLst/>
              <a:cxnLst/>
              <a:rect l="l" t="t" r="r" b="b"/>
              <a:pathLst>
                <a:path w="1417320" h="13969">
                  <a:moveTo>
                    <a:pt x="0" y="13716"/>
                  </a:moveTo>
                  <a:lnTo>
                    <a:pt x="0" y="0"/>
                  </a:lnTo>
                  <a:lnTo>
                    <a:pt x="1417319" y="0"/>
                  </a:lnTo>
                  <a:lnTo>
                    <a:pt x="1417319" y="13716"/>
                  </a:lnTo>
                  <a:lnTo>
                    <a:pt x="0" y="13716"/>
                  </a:lnTo>
                  <a:close/>
                </a:path>
              </a:pathLst>
            </a:custGeom>
            <a:solidFill>
              <a:srgbClr val="0C3B77"/>
            </a:solidFill>
          </p:spPr>
          <p:txBody>
            <a:bodyPr wrap="square" lIns="0" tIns="0" rIns="0" bIns="0" rtlCol="0"/>
            <a:lstStyle/>
            <a:p>
              <a:endParaRPr sz="1632"/>
            </a:p>
          </p:txBody>
        </p:sp>
        <p:sp>
          <p:nvSpPr>
            <p:cNvPr id="82" name="object 82"/>
            <p:cNvSpPr/>
            <p:nvPr/>
          </p:nvSpPr>
          <p:spPr>
            <a:xfrm>
              <a:off x="9162288" y="1958339"/>
              <a:ext cx="1417320" cy="22860"/>
            </a:xfrm>
            <a:custGeom>
              <a:avLst/>
              <a:gdLst/>
              <a:ahLst/>
              <a:cxnLst/>
              <a:rect l="l" t="t"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p:spPr>
          <p:txBody>
            <a:bodyPr wrap="square" lIns="0" tIns="0" rIns="0" bIns="0" rtlCol="0"/>
            <a:lstStyle/>
            <a:p>
              <a:endParaRPr sz="1632"/>
            </a:p>
          </p:txBody>
        </p:sp>
        <p:sp>
          <p:nvSpPr>
            <p:cNvPr id="83" name="object 83"/>
            <p:cNvSpPr/>
            <p:nvPr/>
          </p:nvSpPr>
          <p:spPr>
            <a:xfrm>
              <a:off x="9162288" y="1923287"/>
              <a:ext cx="1417320" cy="35560"/>
            </a:xfrm>
            <a:custGeom>
              <a:avLst/>
              <a:gdLst/>
              <a:ahLst/>
              <a:cxnLst/>
              <a:rect l="l" t="t"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p:spPr>
          <p:txBody>
            <a:bodyPr wrap="square" lIns="0" tIns="0" rIns="0" bIns="0" rtlCol="0"/>
            <a:lstStyle/>
            <a:p>
              <a:endParaRPr sz="1632"/>
            </a:p>
          </p:txBody>
        </p:sp>
        <p:sp>
          <p:nvSpPr>
            <p:cNvPr id="84" name="object 84"/>
            <p:cNvSpPr/>
            <p:nvPr/>
          </p:nvSpPr>
          <p:spPr>
            <a:xfrm>
              <a:off x="9162288" y="1901951"/>
              <a:ext cx="1417320" cy="21590"/>
            </a:xfrm>
            <a:custGeom>
              <a:avLst/>
              <a:gdLst/>
              <a:ahLst/>
              <a:cxnLst/>
              <a:rect l="l" t="t" r="r" b="b"/>
              <a:pathLst>
                <a:path w="1417320" h="21589">
                  <a:moveTo>
                    <a:pt x="0" y="21336"/>
                  </a:moveTo>
                  <a:lnTo>
                    <a:pt x="0" y="0"/>
                  </a:lnTo>
                  <a:lnTo>
                    <a:pt x="1417319" y="0"/>
                  </a:lnTo>
                  <a:lnTo>
                    <a:pt x="1417319" y="21336"/>
                  </a:lnTo>
                  <a:lnTo>
                    <a:pt x="0" y="21336"/>
                  </a:lnTo>
                  <a:close/>
                </a:path>
              </a:pathLst>
            </a:custGeom>
            <a:solidFill>
              <a:srgbClr val="0C3D7B"/>
            </a:solidFill>
          </p:spPr>
          <p:txBody>
            <a:bodyPr wrap="square" lIns="0" tIns="0" rIns="0" bIns="0" rtlCol="0"/>
            <a:lstStyle/>
            <a:p>
              <a:endParaRPr sz="1632"/>
            </a:p>
          </p:txBody>
        </p:sp>
        <p:sp>
          <p:nvSpPr>
            <p:cNvPr id="85" name="object 85"/>
            <p:cNvSpPr/>
            <p:nvPr/>
          </p:nvSpPr>
          <p:spPr>
            <a:xfrm>
              <a:off x="9162288" y="1888235"/>
              <a:ext cx="1417320" cy="13970"/>
            </a:xfrm>
            <a:custGeom>
              <a:avLst/>
              <a:gdLst/>
              <a:ahLst/>
              <a:cxnLst/>
              <a:rect l="l" t="t" r="r" b="b"/>
              <a:pathLst>
                <a:path w="1417320" h="13969">
                  <a:moveTo>
                    <a:pt x="0" y="13715"/>
                  </a:moveTo>
                  <a:lnTo>
                    <a:pt x="0" y="0"/>
                  </a:lnTo>
                  <a:lnTo>
                    <a:pt x="1417319" y="0"/>
                  </a:lnTo>
                  <a:lnTo>
                    <a:pt x="1417319" y="13715"/>
                  </a:lnTo>
                  <a:lnTo>
                    <a:pt x="0" y="13715"/>
                  </a:lnTo>
                  <a:close/>
                </a:path>
              </a:pathLst>
            </a:custGeom>
            <a:solidFill>
              <a:srgbClr val="0C3F7C"/>
            </a:solidFill>
          </p:spPr>
          <p:txBody>
            <a:bodyPr wrap="square" lIns="0" tIns="0" rIns="0" bIns="0" rtlCol="0"/>
            <a:lstStyle/>
            <a:p>
              <a:endParaRPr sz="1632"/>
            </a:p>
          </p:txBody>
        </p:sp>
        <p:sp>
          <p:nvSpPr>
            <p:cNvPr id="86" name="object 86"/>
            <p:cNvSpPr/>
            <p:nvPr/>
          </p:nvSpPr>
          <p:spPr>
            <a:xfrm>
              <a:off x="9162288" y="1853183"/>
              <a:ext cx="1417320" cy="35560"/>
            </a:xfrm>
            <a:custGeom>
              <a:avLst/>
              <a:gdLst/>
              <a:ahLst/>
              <a:cxnLst/>
              <a:rect l="l" t="t"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p:spPr>
          <p:txBody>
            <a:bodyPr wrap="square" lIns="0" tIns="0" rIns="0" bIns="0" rtlCol="0"/>
            <a:lstStyle/>
            <a:p>
              <a:endParaRPr sz="1632"/>
            </a:p>
          </p:txBody>
        </p:sp>
        <p:sp>
          <p:nvSpPr>
            <p:cNvPr id="87" name="object 87"/>
            <p:cNvSpPr/>
            <p:nvPr/>
          </p:nvSpPr>
          <p:spPr>
            <a:xfrm>
              <a:off x="9162288" y="1834895"/>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E3F7E"/>
            </a:solidFill>
          </p:spPr>
          <p:txBody>
            <a:bodyPr wrap="square" lIns="0" tIns="0" rIns="0" bIns="0" rtlCol="0"/>
            <a:lstStyle/>
            <a:p>
              <a:endParaRPr sz="1632"/>
            </a:p>
          </p:txBody>
        </p:sp>
        <p:sp>
          <p:nvSpPr>
            <p:cNvPr id="88" name="object 88"/>
            <p:cNvSpPr/>
            <p:nvPr/>
          </p:nvSpPr>
          <p:spPr>
            <a:xfrm>
              <a:off x="9162288" y="1816607"/>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E417E"/>
            </a:solidFill>
          </p:spPr>
          <p:txBody>
            <a:bodyPr wrap="square" lIns="0" tIns="0" rIns="0" bIns="0" rtlCol="0"/>
            <a:lstStyle/>
            <a:p>
              <a:endParaRPr sz="1632"/>
            </a:p>
          </p:txBody>
        </p:sp>
        <p:sp>
          <p:nvSpPr>
            <p:cNvPr id="89" name="object 89"/>
            <p:cNvSpPr/>
            <p:nvPr/>
          </p:nvSpPr>
          <p:spPr>
            <a:xfrm>
              <a:off x="9162288" y="1781555"/>
              <a:ext cx="1417320" cy="35560"/>
            </a:xfrm>
            <a:custGeom>
              <a:avLst/>
              <a:gdLst/>
              <a:ahLst/>
              <a:cxnLst/>
              <a:rect l="l" t="t"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p:spPr>
          <p:txBody>
            <a:bodyPr wrap="square" lIns="0" tIns="0" rIns="0" bIns="0" rtlCol="0"/>
            <a:lstStyle/>
            <a:p>
              <a:endParaRPr sz="1632"/>
            </a:p>
          </p:txBody>
        </p:sp>
        <p:sp>
          <p:nvSpPr>
            <p:cNvPr id="90" name="object 90"/>
            <p:cNvSpPr/>
            <p:nvPr/>
          </p:nvSpPr>
          <p:spPr>
            <a:xfrm>
              <a:off x="9162288" y="1767839"/>
              <a:ext cx="1417320" cy="13970"/>
            </a:xfrm>
            <a:custGeom>
              <a:avLst/>
              <a:gdLst/>
              <a:ahLst/>
              <a:cxnLst/>
              <a:rect l="l" t="t" r="r" b="b"/>
              <a:pathLst>
                <a:path w="1417320" h="13969">
                  <a:moveTo>
                    <a:pt x="0" y="13715"/>
                  </a:moveTo>
                  <a:lnTo>
                    <a:pt x="0" y="0"/>
                  </a:lnTo>
                  <a:lnTo>
                    <a:pt x="1417319" y="0"/>
                  </a:lnTo>
                  <a:lnTo>
                    <a:pt x="1417319" y="13715"/>
                  </a:lnTo>
                  <a:lnTo>
                    <a:pt x="0" y="13715"/>
                  </a:lnTo>
                  <a:close/>
                </a:path>
              </a:pathLst>
            </a:custGeom>
            <a:solidFill>
              <a:srgbClr val="0F4280"/>
            </a:solidFill>
          </p:spPr>
          <p:txBody>
            <a:bodyPr wrap="square" lIns="0" tIns="0" rIns="0" bIns="0" rtlCol="0"/>
            <a:lstStyle/>
            <a:p>
              <a:endParaRPr sz="1632"/>
            </a:p>
          </p:txBody>
        </p:sp>
        <p:sp>
          <p:nvSpPr>
            <p:cNvPr id="91" name="object 91"/>
            <p:cNvSpPr/>
            <p:nvPr/>
          </p:nvSpPr>
          <p:spPr>
            <a:xfrm>
              <a:off x="9162288" y="1746503"/>
              <a:ext cx="1417320" cy="21590"/>
            </a:xfrm>
            <a:custGeom>
              <a:avLst/>
              <a:gdLst/>
              <a:ahLst/>
              <a:cxnLst/>
              <a:rect l="l" t="t" r="r" b="b"/>
              <a:pathLst>
                <a:path w="1417320" h="21589">
                  <a:moveTo>
                    <a:pt x="0" y="21336"/>
                  </a:moveTo>
                  <a:lnTo>
                    <a:pt x="0" y="0"/>
                  </a:lnTo>
                  <a:lnTo>
                    <a:pt x="1417319" y="0"/>
                  </a:lnTo>
                  <a:lnTo>
                    <a:pt x="1417319" y="21336"/>
                  </a:lnTo>
                  <a:lnTo>
                    <a:pt x="0" y="21336"/>
                  </a:lnTo>
                  <a:close/>
                </a:path>
              </a:pathLst>
            </a:custGeom>
            <a:solidFill>
              <a:srgbClr val="0F4282"/>
            </a:solidFill>
          </p:spPr>
          <p:txBody>
            <a:bodyPr wrap="square" lIns="0" tIns="0" rIns="0" bIns="0" rtlCol="0"/>
            <a:lstStyle/>
            <a:p>
              <a:endParaRPr sz="1632"/>
            </a:p>
          </p:txBody>
        </p:sp>
        <p:sp>
          <p:nvSpPr>
            <p:cNvPr id="92" name="object 92"/>
            <p:cNvSpPr/>
            <p:nvPr/>
          </p:nvSpPr>
          <p:spPr>
            <a:xfrm>
              <a:off x="9162288" y="1714499"/>
              <a:ext cx="1417320" cy="32384"/>
            </a:xfrm>
            <a:custGeom>
              <a:avLst/>
              <a:gdLst/>
              <a:ahLst/>
              <a:cxnLst/>
              <a:rect l="l" t="t"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p:spPr>
          <p:txBody>
            <a:bodyPr wrap="square" lIns="0" tIns="0" rIns="0" bIns="0" rtlCol="0"/>
            <a:lstStyle/>
            <a:p>
              <a:endParaRPr sz="1632"/>
            </a:p>
          </p:txBody>
        </p:sp>
        <p:sp>
          <p:nvSpPr>
            <p:cNvPr id="93" name="object 93"/>
            <p:cNvSpPr/>
            <p:nvPr/>
          </p:nvSpPr>
          <p:spPr>
            <a:xfrm>
              <a:off x="9162288" y="1709927"/>
              <a:ext cx="1417320" cy="5080"/>
            </a:xfrm>
            <a:custGeom>
              <a:avLst/>
              <a:gdLst/>
              <a:ahLst/>
              <a:cxnLst/>
              <a:rect l="l" t="t" r="r" b="b"/>
              <a:pathLst>
                <a:path w="1417320" h="5080">
                  <a:moveTo>
                    <a:pt x="0" y="4571"/>
                  </a:moveTo>
                  <a:lnTo>
                    <a:pt x="0" y="0"/>
                  </a:lnTo>
                  <a:lnTo>
                    <a:pt x="1417319" y="0"/>
                  </a:lnTo>
                  <a:lnTo>
                    <a:pt x="1417319" y="4571"/>
                  </a:lnTo>
                  <a:lnTo>
                    <a:pt x="0" y="4571"/>
                  </a:lnTo>
                  <a:close/>
                </a:path>
              </a:pathLst>
            </a:custGeom>
            <a:solidFill>
              <a:srgbClr val="0F4483"/>
            </a:solidFill>
          </p:spPr>
          <p:txBody>
            <a:bodyPr wrap="square" lIns="0" tIns="0" rIns="0" bIns="0" rtlCol="0"/>
            <a:lstStyle/>
            <a:p>
              <a:endParaRPr sz="1632"/>
            </a:p>
          </p:txBody>
        </p:sp>
        <p:sp>
          <p:nvSpPr>
            <p:cNvPr id="94" name="object 94"/>
            <p:cNvSpPr/>
            <p:nvPr/>
          </p:nvSpPr>
          <p:spPr>
            <a:xfrm>
              <a:off x="9162288" y="1662683"/>
              <a:ext cx="1417320" cy="47625"/>
            </a:xfrm>
            <a:custGeom>
              <a:avLst/>
              <a:gdLst/>
              <a:ahLst/>
              <a:cxnLst/>
              <a:rect l="l" t="t"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p:spPr>
          <p:txBody>
            <a:bodyPr wrap="square" lIns="0" tIns="0" rIns="0" bIns="0" rtlCol="0"/>
            <a:lstStyle/>
            <a:p>
              <a:endParaRPr sz="1632"/>
            </a:p>
          </p:txBody>
        </p:sp>
        <p:sp>
          <p:nvSpPr>
            <p:cNvPr id="95" name="object 95"/>
            <p:cNvSpPr/>
            <p:nvPr/>
          </p:nvSpPr>
          <p:spPr>
            <a:xfrm>
              <a:off x="9162288" y="1516379"/>
              <a:ext cx="1417320" cy="146685"/>
            </a:xfrm>
            <a:custGeom>
              <a:avLst/>
              <a:gdLst/>
              <a:ahLst/>
              <a:cxnLst/>
              <a:rect l="l" t="t" r="r" b="b"/>
              <a:pathLst>
                <a:path w="1417320" h="146685">
                  <a:moveTo>
                    <a:pt x="1417320" y="0"/>
                  </a:moveTo>
                  <a:lnTo>
                    <a:pt x="0" y="0"/>
                  </a:lnTo>
                  <a:lnTo>
                    <a:pt x="0" y="105156"/>
                  </a:lnTo>
                  <a:lnTo>
                    <a:pt x="0" y="146304"/>
                  </a:lnTo>
                  <a:lnTo>
                    <a:pt x="1417320" y="146304"/>
                  </a:lnTo>
                  <a:lnTo>
                    <a:pt x="1417320" y="105156"/>
                  </a:lnTo>
                  <a:lnTo>
                    <a:pt x="1417320" y="0"/>
                  </a:lnTo>
                  <a:close/>
                </a:path>
              </a:pathLst>
            </a:custGeom>
            <a:solidFill>
              <a:srgbClr val="0F4487"/>
            </a:solidFill>
          </p:spPr>
          <p:txBody>
            <a:bodyPr wrap="square" lIns="0" tIns="0" rIns="0" bIns="0" rtlCol="0"/>
            <a:lstStyle/>
            <a:p>
              <a:endParaRPr sz="1632"/>
            </a:p>
          </p:txBody>
        </p:sp>
        <p:sp>
          <p:nvSpPr>
            <p:cNvPr id="96" name="object 96"/>
            <p:cNvSpPr/>
            <p:nvPr/>
          </p:nvSpPr>
          <p:spPr>
            <a:xfrm>
              <a:off x="9162288" y="1514855"/>
              <a:ext cx="1417320" cy="1905"/>
            </a:xfrm>
            <a:custGeom>
              <a:avLst/>
              <a:gdLst/>
              <a:ahLst/>
              <a:cxnLst/>
              <a:rect l="l" t="t" r="r" b="b"/>
              <a:pathLst>
                <a:path w="1417320" h="1905">
                  <a:moveTo>
                    <a:pt x="0" y="1524"/>
                  </a:moveTo>
                  <a:lnTo>
                    <a:pt x="0" y="0"/>
                  </a:lnTo>
                  <a:lnTo>
                    <a:pt x="1417319" y="0"/>
                  </a:lnTo>
                  <a:lnTo>
                    <a:pt x="1417319" y="1524"/>
                  </a:lnTo>
                  <a:lnTo>
                    <a:pt x="0" y="1524"/>
                  </a:lnTo>
                  <a:close/>
                </a:path>
              </a:pathLst>
            </a:custGeom>
            <a:solidFill>
              <a:srgbClr val="0F4489"/>
            </a:solidFill>
          </p:spPr>
          <p:txBody>
            <a:bodyPr wrap="square" lIns="0" tIns="0" rIns="0" bIns="0" rtlCol="0"/>
            <a:lstStyle/>
            <a:p>
              <a:endParaRPr sz="1632"/>
            </a:p>
          </p:txBody>
        </p:sp>
        <p:sp>
          <p:nvSpPr>
            <p:cNvPr id="97" name="object 97"/>
            <p:cNvSpPr/>
            <p:nvPr/>
          </p:nvSpPr>
          <p:spPr>
            <a:xfrm>
              <a:off x="9162288" y="1490471"/>
              <a:ext cx="1417320" cy="24765"/>
            </a:xfrm>
            <a:custGeom>
              <a:avLst/>
              <a:gdLst/>
              <a:ahLst/>
              <a:cxnLst/>
              <a:rect l="l" t="t" r="r" b="b"/>
              <a:pathLst>
                <a:path w="1417320" h="24765">
                  <a:moveTo>
                    <a:pt x="0" y="0"/>
                  </a:moveTo>
                  <a:lnTo>
                    <a:pt x="1417319" y="0"/>
                  </a:lnTo>
                  <a:lnTo>
                    <a:pt x="1417319" y="24383"/>
                  </a:lnTo>
                  <a:lnTo>
                    <a:pt x="0" y="24383"/>
                  </a:lnTo>
                  <a:lnTo>
                    <a:pt x="0" y="0"/>
                  </a:lnTo>
                  <a:close/>
                </a:path>
              </a:pathLst>
            </a:custGeom>
            <a:solidFill>
              <a:srgbClr val="0E4489"/>
            </a:solidFill>
          </p:spPr>
          <p:txBody>
            <a:bodyPr wrap="square" lIns="0" tIns="0" rIns="0" bIns="0" rtlCol="0"/>
            <a:lstStyle/>
            <a:p>
              <a:endParaRPr sz="1632"/>
            </a:p>
          </p:txBody>
        </p:sp>
        <p:sp>
          <p:nvSpPr>
            <p:cNvPr id="98" name="object 98"/>
            <p:cNvSpPr/>
            <p:nvPr/>
          </p:nvSpPr>
          <p:spPr>
            <a:xfrm>
              <a:off x="9162288" y="2331719"/>
              <a:ext cx="1417320" cy="9525"/>
            </a:xfrm>
            <a:custGeom>
              <a:avLst/>
              <a:gdLst/>
              <a:ahLst/>
              <a:cxnLst/>
              <a:rect l="l" t="t" r="r" b="b"/>
              <a:pathLst>
                <a:path w="1417320" h="9525">
                  <a:moveTo>
                    <a:pt x="0" y="0"/>
                  </a:moveTo>
                  <a:lnTo>
                    <a:pt x="1417319" y="0"/>
                  </a:lnTo>
                  <a:lnTo>
                    <a:pt x="1417319" y="9143"/>
                  </a:lnTo>
                  <a:lnTo>
                    <a:pt x="0" y="9143"/>
                  </a:lnTo>
                  <a:lnTo>
                    <a:pt x="0" y="0"/>
                  </a:lnTo>
                  <a:close/>
                </a:path>
              </a:pathLst>
            </a:custGeom>
            <a:solidFill>
              <a:srgbClr val="083366"/>
            </a:solidFill>
          </p:spPr>
          <p:txBody>
            <a:bodyPr wrap="square" lIns="0" tIns="0" rIns="0" bIns="0" rtlCol="0"/>
            <a:lstStyle/>
            <a:p>
              <a:endParaRPr sz="1632"/>
            </a:p>
          </p:txBody>
        </p:sp>
        <p:sp>
          <p:nvSpPr>
            <p:cNvPr id="99" name="object 99"/>
            <p:cNvSpPr/>
            <p:nvPr/>
          </p:nvSpPr>
          <p:spPr>
            <a:xfrm>
              <a:off x="9162288" y="2313431"/>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83367"/>
            </a:solidFill>
          </p:spPr>
          <p:txBody>
            <a:bodyPr wrap="square" lIns="0" tIns="0" rIns="0" bIns="0" rtlCol="0"/>
            <a:lstStyle/>
            <a:p>
              <a:endParaRPr sz="1632"/>
            </a:p>
          </p:txBody>
        </p:sp>
        <p:sp>
          <p:nvSpPr>
            <p:cNvPr id="100" name="object 100"/>
            <p:cNvSpPr/>
            <p:nvPr/>
          </p:nvSpPr>
          <p:spPr>
            <a:xfrm>
              <a:off x="9162288" y="2295143"/>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A3467"/>
            </a:solidFill>
          </p:spPr>
          <p:txBody>
            <a:bodyPr wrap="square" lIns="0" tIns="0" rIns="0" bIns="0" rtlCol="0"/>
            <a:lstStyle/>
            <a:p>
              <a:endParaRPr sz="1632"/>
            </a:p>
          </p:txBody>
        </p:sp>
        <p:sp>
          <p:nvSpPr>
            <p:cNvPr id="101" name="object 101"/>
            <p:cNvSpPr/>
            <p:nvPr/>
          </p:nvSpPr>
          <p:spPr>
            <a:xfrm>
              <a:off x="9162288" y="2246375"/>
              <a:ext cx="1417320" cy="48895"/>
            </a:xfrm>
            <a:custGeom>
              <a:avLst/>
              <a:gdLst/>
              <a:ahLst/>
              <a:cxnLst/>
              <a:rect l="l" t="t" r="r" b="b"/>
              <a:pathLst>
                <a:path w="1417320" h="48894">
                  <a:moveTo>
                    <a:pt x="1417320" y="0"/>
                  </a:moveTo>
                  <a:lnTo>
                    <a:pt x="0" y="0"/>
                  </a:lnTo>
                  <a:lnTo>
                    <a:pt x="0" y="27432"/>
                  </a:lnTo>
                  <a:lnTo>
                    <a:pt x="0" y="48768"/>
                  </a:lnTo>
                  <a:lnTo>
                    <a:pt x="1417320" y="48768"/>
                  </a:lnTo>
                  <a:lnTo>
                    <a:pt x="1417320" y="27432"/>
                  </a:lnTo>
                  <a:lnTo>
                    <a:pt x="1417320" y="0"/>
                  </a:lnTo>
                  <a:close/>
                </a:path>
              </a:pathLst>
            </a:custGeom>
            <a:solidFill>
              <a:srgbClr val="0A3469"/>
            </a:solidFill>
          </p:spPr>
          <p:txBody>
            <a:bodyPr wrap="square" lIns="0" tIns="0" rIns="0" bIns="0" rtlCol="0"/>
            <a:lstStyle/>
            <a:p>
              <a:endParaRPr sz="1632"/>
            </a:p>
          </p:txBody>
        </p:sp>
        <p:sp>
          <p:nvSpPr>
            <p:cNvPr id="102" name="object 102"/>
            <p:cNvSpPr/>
            <p:nvPr/>
          </p:nvSpPr>
          <p:spPr>
            <a:xfrm>
              <a:off x="9162288" y="2206751"/>
              <a:ext cx="1417320" cy="40005"/>
            </a:xfrm>
            <a:custGeom>
              <a:avLst/>
              <a:gdLst/>
              <a:ahLst/>
              <a:cxnLst/>
              <a:rect l="l" t="t" r="r" b="b"/>
              <a:pathLst>
                <a:path w="1417320" h="40005">
                  <a:moveTo>
                    <a:pt x="1417320" y="0"/>
                  </a:moveTo>
                  <a:lnTo>
                    <a:pt x="0" y="0"/>
                  </a:lnTo>
                  <a:lnTo>
                    <a:pt x="0" y="18288"/>
                  </a:lnTo>
                  <a:lnTo>
                    <a:pt x="0" y="39624"/>
                  </a:lnTo>
                  <a:lnTo>
                    <a:pt x="1417320" y="39624"/>
                  </a:lnTo>
                  <a:lnTo>
                    <a:pt x="1417320" y="18288"/>
                  </a:lnTo>
                  <a:lnTo>
                    <a:pt x="1417320" y="0"/>
                  </a:lnTo>
                  <a:close/>
                </a:path>
              </a:pathLst>
            </a:custGeom>
            <a:solidFill>
              <a:srgbClr val="0A366B"/>
            </a:solidFill>
          </p:spPr>
          <p:txBody>
            <a:bodyPr wrap="square" lIns="0" tIns="0" rIns="0" bIns="0" rtlCol="0"/>
            <a:lstStyle/>
            <a:p>
              <a:endParaRPr sz="1632"/>
            </a:p>
          </p:txBody>
        </p:sp>
        <p:sp>
          <p:nvSpPr>
            <p:cNvPr id="103" name="object 103"/>
            <p:cNvSpPr/>
            <p:nvPr/>
          </p:nvSpPr>
          <p:spPr>
            <a:xfrm>
              <a:off x="9162288" y="2189987"/>
              <a:ext cx="1417320" cy="17145"/>
            </a:xfrm>
            <a:custGeom>
              <a:avLst/>
              <a:gdLst/>
              <a:ahLst/>
              <a:cxnLst/>
              <a:rect l="l" t="t" r="r" b="b"/>
              <a:pathLst>
                <a:path w="1417320" h="17144">
                  <a:moveTo>
                    <a:pt x="0" y="16763"/>
                  </a:moveTo>
                  <a:lnTo>
                    <a:pt x="0" y="0"/>
                  </a:lnTo>
                  <a:lnTo>
                    <a:pt x="1417319" y="0"/>
                  </a:lnTo>
                  <a:lnTo>
                    <a:pt x="1417319" y="16763"/>
                  </a:lnTo>
                  <a:lnTo>
                    <a:pt x="0" y="16763"/>
                  </a:lnTo>
                  <a:close/>
                </a:path>
              </a:pathLst>
            </a:custGeom>
            <a:solidFill>
              <a:srgbClr val="0A366D"/>
            </a:solidFill>
          </p:spPr>
          <p:txBody>
            <a:bodyPr wrap="square" lIns="0" tIns="0" rIns="0" bIns="0" rtlCol="0"/>
            <a:lstStyle/>
            <a:p>
              <a:endParaRPr sz="1632"/>
            </a:p>
          </p:txBody>
        </p:sp>
        <p:sp>
          <p:nvSpPr>
            <p:cNvPr id="104" name="object 104"/>
            <p:cNvSpPr/>
            <p:nvPr/>
          </p:nvSpPr>
          <p:spPr>
            <a:xfrm>
              <a:off x="9162288" y="2167127"/>
              <a:ext cx="1417320" cy="22860"/>
            </a:xfrm>
            <a:custGeom>
              <a:avLst/>
              <a:gdLst/>
              <a:ahLst/>
              <a:cxnLst/>
              <a:rect l="l" t="t" r="r" b="b"/>
              <a:pathLst>
                <a:path w="1417320" h="22860">
                  <a:moveTo>
                    <a:pt x="0" y="22859"/>
                  </a:moveTo>
                  <a:lnTo>
                    <a:pt x="0" y="0"/>
                  </a:lnTo>
                  <a:lnTo>
                    <a:pt x="1417319" y="0"/>
                  </a:lnTo>
                  <a:lnTo>
                    <a:pt x="1417319" y="22859"/>
                  </a:lnTo>
                  <a:lnTo>
                    <a:pt x="0" y="22859"/>
                  </a:lnTo>
                  <a:close/>
                </a:path>
              </a:pathLst>
            </a:custGeom>
            <a:solidFill>
              <a:srgbClr val="0A366E"/>
            </a:solidFill>
          </p:spPr>
          <p:txBody>
            <a:bodyPr wrap="square" lIns="0" tIns="0" rIns="0" bIns="0" rtlCol="0"/>
            <a:lstStyle/>
            <a:p>
              <a:endParaRPr sz="1632"/>
            </a:p>
          </p:txBody>
        </p:sp>
        <p:sp>
          <p:nvSpPr>
            <p:cNvPr id="105" name="object 105"/>
            <p:cNvSpPr/>
            <p:nvPr/>
          </p:nvSpPr>
          <p:spPr>
            <a:xfrm>
              <a:off x="9162288" y="2141219"/>
              <a:ext cx="1417320" cy="26034"/>
            </a:xfrm>
            <a:custGeom>
              <a:avLst/>
              <a:gdLst/>
              <a:ahLst/>
              <a:cxnLst/>
              <a:rect l="l" t="t" r="r" b="b"/>
              <a:pathLst>
                <a:path w="1417320" h="26035">
                  <a:moveTo>
                    <a:pt x="0" y="25908"/>
                  </a:moveTo>
                  <a:lnTo>
                    <a:pt x="0" y="0"/>
                  </a:lnTo>
                  <a:lnTo>
                    <a:pt x="1417319" y="0"/>
                  </a:lnTo>
                  <a:lnTo>
                    <a:pt x="1417319" y="25908"/>
                  </a:lnTo>
                  <a:lnTo>
                    <a:pt x="0" y="25908"/>
                  </a:lnTo>
                  <a:close/>
                </a:path>
              </a:pathLst>
            </a:custGeom>
            <a:solidFill>
              <a:srgbClr val="0A386E"/>
            </a:solidFill>
          </p:spPr>
          <p:txBody>
            <a:bodyPr wrap="square" lIns="0" tIns="0" rIns="0" bIns="0" rtlCol="0"/>
            <a:lstStyle/>
            <a:p>
              <a:endParaRPr sz="1632"/>
            </a:p>
          </p:txBody>
        </p:sp>
        <p:sp>
          <p:nvSpPr>
            <p:cNvPr id="106" name="object 106"/>
            <p:cNvSpPr/>
            <p:nvPr/>
          </p:nvSpPr>
          <p:spPr>
            <a:xfrm>
              <a:off x="9162288" y="2100071"/>
              <a:ext cx="1417320" cy="41275"/>
            </a:xfrm>
            <a:custGeom>
              <a:avLst/>
              <a:gdLst/>
              <a:ahLst/>
              <a:cxnLst/>
              <a:rect l="l" t="t"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p:spPr>
          <p:txBody>
            <a:bodyPr wrap="square" lIns="0" tIns="0" rIns="0" bIns="0" rtlCol="0"/>
            <a:lstStyle/>
            <a:p>
              <a:endParaRPr sz="1632"/>
            </a:p>
          </p:txBody>
        </p:sp>
        <p:sp>
          <p:nvSpPr>
            <p:cNvPr id="107" name="object 107"/>
            <p:cNvSpPr/>
            <p:nvPr/>
          </p:nvSpPr>
          <p:spPr>
            <a:xfrm>
              <a:off x="9162288" y="2060447"/>
              <a:ext cx="1417320" cy="40005"/>
            </a:xfrm>
            <a:custGeom>
              <a:avLst/>
              <a:gdLst/>
              <a:ahLst/>
              <a:cxnLst/>
              <a:rect l="l" t="t" r="r" b="b"/>
              <a:pathLst>
                <a:path w="1417320" h="40005">
                  <a:moveTo>
                    <a:pt x="1417320" y="0"/>
                  </a:moveTo>
                  <a:lnTo>
                    <a:pt x="0" y="0"/>
                  </a:lnTo>
                  <a:lnTo>
                    <a:pt x="0" y="22860"/>
                  </a:lnTo>
                  <a:lnTo>
                    <a:pt x="0" y="39624"/>
                  </a:lnTo>
                  <a:lnTo>
                    <a:pt x="1417320" y="39624"/>
                  </a:lnTo>
                  <a:lnTo>
                    <a:pt x="1417320" y="22860"/>
                  </a:lnTo>
                  <a:lnTo>
                    <a:pt x="1417320" y="0"/>
                  </a:lnTo>
                  <a:close/>
                </a:path>
              </a:pathLst>
            </a:custGeom>
            <a:solidFill>
              <a:srgbClr val="0C3A72"/>
            </a:solidFill>
          </p:spPr>
          <p:txBody>
            <a:bodyPr wrap="square" lIns="0" tIns="0" rIns="0" bIns="0" rtlCol="0"/>
            <a:lstStyle/>
            <a:p>
              <a:endParaRPr sz="1632"/>
            </a:p>
          </p:txBody>
        </p:sp>
        <p:sp>
          <p:nvSpPr>
            <p:cNvPr id="108" name="object 108"/>
            <p:cNvSpPr/>
            <p:nvPr/>
          </p:nvSpPr>
          <p:spPr>
            <a:xfrm>
              <a:off x="9162288" y="2048255"/>
              <a:ext cx="1417320" cy="12700"/>
            </a:xfrm>
            <a:custGeom>
              <a:avLst/>
              <a:gdLst/>
              <a:ahLst/>
              <a:cxnLst/>
              <a:rect l="l" t="t" r="r" b="b"/>
              <a:pathLst>
                <a:path w="1417320" h="12700">
                  <a:moveTo>
                    <a:pt x="0" y="12192"/>
                  </a:moveTo>
                  <a:lnTo>
                    <a:pt x="0" y="0"/>
                  </a:lnTo>
                  <a:lnTo>
                    <a:pt x="1417319" y="0"/>
                  </a:lnTo>
                  <a:lnTo>
                    <a:pt x="1417319" y="12192"/>
                  </a:lnTo>
                  <a:lnTo>
                    <a:pt x="0" y="12192"/>
                  </a:lnTo>
                  <a:close/>
                </a:path>
              </a:pathLst>
            </a:custGeom>
            <a:solidFill>
              <a:srgbClr val="0C3A74"/>
            </a:solidFill>
          </p:spPr>
          <p:txBody>
            <a:bodyPr wrap="square" lIns="0" tIns="0" rIns="0" bIns="0" rtlCol="0"/>
            <a:lstStyle/>
            <a:p>
              <a:endParaRPr sz="1632"/>
            </a:p>
          </p:txBody>
        </p:sp>
        <p:sp>
          <p:nvSpPr>
            <p:cNvPr id="109" name="object 109"/>
            <p:cNvSpPr/>
            <p:nvPr/>
          </p:nvSpPr>
          <p:spPr>
            <a:xfrm>
              <a:off x="9162288" y="2034539"/>
              <a:ext cx="1417320" cy="13970"/>
            </a:xfrm>
            <a:custGeom>
              <a:avLst/>
              <a:gdLst/>
              <a:ahLst/>
              <a:cxnLst/>
              <a:rect l="l" t="t" r="r" b="b"/>
              <a:pathLst>
                <a:path w="1417320" h="13969">
                  <a:moveTo>
                    <a:pt x="0" y="13715"/>
                  </a:moveTo>
                  <a:lnTo>
                    <a:pt x="0" y="0"/>
                  </a:lnTo>
                  <a:lnTo>
                    <a:pt x="1417319" y="0"/>
                  </a:lnTo>
                  <a:lnTo>
                    <a:pt x="1417319" y="13715"/>
                  </a:lnTo>
                  <a:lnTo>
                    <a:pt x="0" y="13715"/>
                  </a:lnTo>
                  <a:close/>
                </a:path>
              </a:pathLst>
            </a:custGeom>
            <a:solidFill>
              <a:srgbClr val="0C3B74"/>
            </a:solidFill>
          </p:spPr>
          <p:txBody>
            <a:bodyPr wrap="square" lIns="0" tIns="0" rIns="0" bIns="0" rtlCol="0"/>
            <a:lstStyle/>
            <a:p>
              <a:endParaRPr sz="1632"/>
            </a:p>
          </p:txBody>
        </p:sp>
        <p:sp>
          <p:nvSpPr>
            <p:cNvPr id="110" name="object 110"/>
            <p:cNvSpPr/>
            <p:nvPr/>
          </p:nvSpPr>
          <p:spPr>
            <a:xfrm>
              <a:off x="9162288" y="1994915"/>
              <a:ext cx="1417320" cy="40005"/>
            </a:xfrm>
            <a:custGeom>
              <a:avLst/>
              <a:gdLst/>
              <a:ahLst/>
              <a:cxnLst/>
              <a:rect l="l" t="t" r="r" b="b"/>
              <a:pathLst>
                <a:path w="1417320" h="40005">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p:spPr>
          <p:txBody>
            <a:bodyPr wrap="square" lIns="0" tIns="0" rIns="0" bIns="0" rtlCol="0"/>
            <a:lstStyle/>
            <a:p>
              <a:endParaRPr sz="1632"/>
            </a:p>
          </p:txBody>
        </p:sp>
        <p:sp>
          <p:nvSpPr>
            <p:cNvPr id="111" name="object 111"/>
            <p:cNvSpPr/>
            <p:nvPr/>
          </p:nvSpPr>
          <p:spPr>
            <a:xfrm>
              <a:off x="9162288" y="1981199"/>
              <a:ext cx="1417320" cy="13970"/>
            </a:xfrm>
            <a:custGeom>
              <a:avLst/>
              <a:gdLst/>
              <a:ahLst/>
              <a:cxnLst/>
              <a:rect l="l" t="t" r="r" b="b"/>
              <a:pathLst>
                <a:path w="1417320" h="13969">
                  <a:moveTo>
                    <a:pt x="0" y="13716"/>
                  </a:moveTo>
                  <a:lnTo>
                    <a:pt x="0" y="0"/>
                  </a:lnTo>
                  <a:lnTo>
                    <a:pt x="1417319" y="0"/>
                  </a:lnTo>
                  <a:lnTo>
                    <a:pt x="1417319" y="13716"/>
                  </a:lnTo>
                  <a:lnTo>
                    <a:pt x="0" y="13716"/>
                  </a:lnTo>
                  <a:close/>
                </a:path>
              </a:pathLst>
            </a:custGeom>
            <a:solidFill>
              <a:srgbClr val="0C3B77"/>
            </a:solidFill>
          </p:spPr>
          <p:txBody>
            <a:bodyPr wrap="square" lIns="0" tIns="0" rIns="0" bIns="0" rtlCol="0"/>
            <a:lstStyle/>
            <a:p>
              <a:endParaRPr sz="1632"/>
            </a:p>
          </p:txBody>
        </p:sp>
        <p:sp>
          <p:nvSpPr>
            <p:cNvPr id="112" name="object 112"/>
            <p:cNvSpPr/>
            <p:nvPr/>
          </p:nvSpPr>
          <p:spPr>
            <a:xfrm>
              <a:off x="9162288" y="1958339"/>
              <a:ext cx="1417320" cy="22860"/>
            </a:xfrm>
            <a:custGeom>
              <a:avLst/>
              <a:gdLst/>
              <a:ahLst/>
              <a:cxnLst/>
              <a:rect l="l" t="t"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p:spPr>
          <p:txBody>
            <a:bodyPr wrap="square" lIns="0" tIns="0" rIns="0" bIns="0" rtlCol="0"/>
            <a:lstStyle/>
            <a:p>
              <a:endParaRPr sz="1632"/>
            </a:p>
          </p:txBody>
        </p:sp>
        <p:sp>
          <p:nvSpPr>
            <p:cNvPr id="113" name="object 113"/>
            <p:cNvSpPr/>
            <p:nvPr/>
          </p:nvSpPr>
          <p:spPr>
            <a:xfrm>
              <a:off x="9162288" y="1923287"/>
              <a:ext cx="1417320" cy="35560"/>
            </a:xfrm>
            <a:custGeom>
              <a:avLst/>
              <a:gdLst/>
              <a:ahLst/>
              <a:cxnLst/>
              <a:rect l="l" t="t"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p:spPr>
          <p:txBody>
            <a:bodyPr wrap="square" lIns="0" tIns="0" rIns="0" bIns="0" rtlCol="0"/>
            <a:lstStyle/>
            <a:p>
              <a:endParaRPr sz="1632"/>
            </a:p>
          </p:txBody>
        </p:sp>
        <p:sp>
          <p:nvSpPr>
            <p:cNvPr id="114" name="object 114"/>
            <p:cNvSpPr/>
            <p:nvPr/>
          </p:nvSpPr>
          <p:spPr>
            <a:xfrm>
              <a:off x="9162288" y="1901951"/>
              <a:ext cx="1417320" cy="21590"/>
            </a:xfrm>
            <a:custGeom>
              <a:avLst/>
              <a:gdLst/>
              <a:ahLst/>
              <a:cxnLst/>
              <a:rect l="l" t="t" r="r" b="b"/>
              <a:pathLst>
                <a:path w="1417320" h="21589">
                  <a:moveTo>
                    <a:pt x="0" y="21336"/>
                  </a:moveTo>
                  <a:lnTo>
                    <a:pt x="0" y="0"/>
                  </a:lnTo>
                  <a:lnTo>
                    <a:pt x="1417319" y="0"/>
                  </a:lnTo>
                  <a:lnTo>
                    <a:pt x="1417319" y="21336"/>
                  </a:lnTo>
                  <a:lnTo>
                    <a:pt x="0" y="21336"/>
                  </a:lnTo>
                  <a:close/>
                </a:path>
              </a:pathLst>
            </a:custGeom>
            <a:solidFill>
              <a:srgbClr val="0C3D7B"/>
            </a:solidFill>
          </p:spPr>
          <p:txBody>
            <a:bodyPr wrap="square" lIns="0" tIns="0" rIns="0" bIns="0" rtlCol="0"/>
            <a:lstStyle/>
            <a:p>
              <a:endParaRPr sz="1632"/>
            </a:p>
          </p:txBody>
        </p:sp>
        <p:sp>
          <p:nvSpPr>
            <p:cNvPr id="115" name="object 115"/>
            <p:cNvSpPr/>
            <p:nvPr/>
          </p:nvSpPr>
          <p:spPr>
            <a:xfrm>
              <a:off x="9162288" y="1888235"/>
              <a:ext cx="1417320" cy="13970"/>
            </a:xfrm>
            <a:custGeom>
              <a:avLst/>
              <a:gdLst/>
              <a:ahLst/>
              <a:cxnLst/>
              <a:rect l="l" t="t" r="r" b="b"/>
              <a:pathLst>
                <a:path w="1417320" h="13969">
                  <a:moveTo>
                    <a:pt x="0" y="13715"/>
                  </a:moveTo>
                  <a:lnTo>
                    <a:pt x="0" y="0"/>
                  </a:lnTo>
                  <a:lnTo>
                    <a:pt x="1417319" y="0"/>
                  </a:lnTo>
                  <a:lnTo>
                    <a:pt x="1417319" y="13715"/>
                  </a:lnTo>
                  <a:lnTo>
                    <a:pt x="0" y="13715"/>
                  </a:lnTo>
                  <a:close/>
                </a:path>
              </a:pathLst>
            </a:custGeom>
            <a:solidFill>
              <a:srgbClr val="0C3F7C"/>
            </a:solidFill>
          </p:spPr>
          <p:txBody>
            <a:bodyPr wrap="square" lIns="0" tIns="0" rIns="0" bIns="0" rtlCol="0"/>
            <a:lstStyle/>
            <a:p>
              <a:endParaRPr sz="1632"/>
            </a:p>
          </p:txBody>
        </p:sp>
        <p:sp>
          <p:nvSpPr>
            <p:cNvPr id="116" name="object 116"/>
            <p:cNvSpPr/>
            <p:nvPr/>
          </p:nvSpPr>
          <p:spPr>
            <a:xfrm>
              <a:off x="9162288" y="1853183"/>
              <a:ext cx="1417320" cy="35560"/>
            </a:xfrm>
            <a:custGeom>
              <a:avLst/>
              <a:gdLst/>
              <a:ahLst/>
              <a:cxnLst/>
              <a:rect l="l" t="t"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p:spPr>
          <p:txBody>
            <a:bodyPr wrap="square" lIns="0" tIns="0" rIns="0" bIns="0" rtlCol="0"/>
            <a:lstStyle/>
            <a:p>
              <a:endParaRPr sz="1632"/>
            </a:p>
          </p:txBody>
        </p:sp>
        <p:sp>
          <p:nvSpPr>
            <p:cNvPr id="117" name="object 117"/>
            <p:cNvSpPr/>
            <p:nvPr/>
          </p:nvSpPr>
          <p:spPr>
            <a:xfrm>
              <a:off x="9162288" y="1834895"/>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E3F7E"/>
            </a:solidFill>
          </p:spPr>
          <p:txBody>
            <a:bodyPr wrap="square" lIns="0" tIns="0" rIns="0" bIns="0" rtlCol="0"/>
            <a:lstStyle/>
            <a:p>
              <a:endParaRPr sz="1632"/>
            </a:p>
          </p:txBody>
        </p:sp>
        <p:sp>
          <p:nvSpPr>
            <p:cNvPr id="118" name="object 118"/>
            <p:cNvSpPr/>
            <p:nvPr/>
          </p:nvSpPr>
          <p:spPr>
            <a:xfrm>
              <a:off x="9162288" y="1816607"/>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E417E"/>
            </a:solidFill>
          </p:spPr>
          <p:txBody>
            <a:bodyPr wrap="square" lIns="0" tIns="0" rIns="0" bIns="0" rtlCol="0"/>
            <a:lstStyle/>
            <a:p>
              <a:endParaRPr sz="1632"/>
            </a:p>
          </p:txBody>
        </p:sp>
        <p:sp>
          <p:nvSpPr>
            <p:cNvPr id="119" name="object 119"/>
            <p:cNvSpPr/>
            <p:nvPr/>
          </p:nvSpPr>
          <p:spPr>
            <a:xfrm>
              <a:off x="9162288" y="1781555"/>
              <a:ext cx="1417320" cy="35560"/>
            </a:xfrm>
            <a:custGeom>
              <a:avLst/>
              <a:gdLst/>
              <a:ahLst/>
              <a:cxnLst/>
              <a:rect l="l" t="t"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p:spPr>
          <p:txBody>
            <a:bodyPr wrap="square" lIns="0" tIns="0" rIns="0" bIns="0" rtlCol="0"/>
            <a:lstStyle/>
            <a:p>
              <a:endParaRPr sz="1632"/>
            </a:p>
          </p:txBody>
        </p:sp>
        <p:sp>
          <p:nvSpPr>
            <p:cNvPr id="120" name="object 120"/>
            <p:cNvSpPr/>
            <p:nvPr/>
          </p:nvSpPr>
          <p:spPr>
            <a:xfrm>
              <a:off x="9162288" y="1767839"/>
              <a:ext cx="1417320" cy="13970"/>
            </a:xfrm>
            <a:custGeom>
              <a:avLst/>
              <a:gdLst/>
              <a:ahLst/>
              <a:cxnLst/>
              <a:rect l="l" t="t" r="r" b="b"/>
              <a:pathLst>
                <a:path w="1417320" h="13969">
                  <a:moveTo>
                    <a:pt x="0" y="13715"/>
                  </a:moveTo>
                  <a:lnTo>
                    <a:pt x="0" y="0"/>
                  </a:lnTo>
                  <a:lnTo>
                    <a:pt x="1417319" y="0"/>
                  </a:lnTo>
                  <a:lnTo>
                    <a:pt x="1417319" y="13715"/>
                  </a:lnTo>
                  <a:lnTo>
                    <a:pt x="0" y="13715"/>
                  </a:lnTo>
                  <a:close/>
                </a:path>
              </a:pathLst>
            </a:custGeom>
            <a:solidFill>
              <a:srgbClr val="0F4280"/>
            </a:solidFill>
          </p:spPr>
          <p:txBody>
            <a:bodyPr wrap="square" lIns="0" tIns="0" rIns="0" bIns="0" rtlCol="0"/>
            <a:lstStyle/>
            <a:p>
              <a:endParaRPr sz="1632"/>
            </a:p>
          </p:txBody>
        </p:sp>
        <p:sp>
          <p:nvSpPr>
            <p:cNvPr id="121" name="object 121"/>
            <p:cNvSpPr/>
            <p:nvPr/>
          </p:nvSpPr>
          <p:spPr>
            <a:xfrm>
              <a:off x="9162288" y="1746503"/>
              <a:ext cx="1417320" cy="21590"/>
            </a:xfrm>
            <a:custGeom>
              <a:avLst/>
              <a:gdLst/>
              <a:ahLst/>
              <a:cxnLst/>
              <a:rect l="l" t="t" r="r" b="b"/>
              <a:pathLst>
                <a:path w="1417320" h="21589">
                  <a:moveTo>
                    <a:pt x="0" y="21336"/>
                  </a:moveTo>
                  <a:lnTo>
                    <a:pt x="0" y="0"/>
                  </a:lnTo>
                  <a:lnTo>
                    <a:pt x="1417319" y="0"/>
                  </a:lnTo>
                  <a:lnTo>
                    <a:pt x="1417319" y="21336"/>
                  </a:lnTo>
                  <a:lnTo>
                    <a:pt x="0" y="21336"/>
                  </a:lnTo>
                  <a:close/>
                </a:path>
              </a:pathLst>
            </a:custGeom>
            <a:solidFill>
              <a:srgbClr val="0F4282"/>
            </a:solidFill>
          </p:spPr>
          <p:txBody>
            <a:bodyPr wrap="square" lIns="0" tIns="0" rIns="0" bIns="0" rtlCol="0"/>
            <a:lstStyle/>
            <a:p>
              <a:endParaRPr sz="1632"/>
            </a:p>
          </p:txBody>
        </p:sp>
        <p:sp>
          <p:nvSpPr>
            <p:cNvPr id="122" name="object 122"/>
            <p:cNvSpPr/>
            <p:nvPr/>
          </p:nvSpPr>
          <p:spPr>
            <a:xfrm>
              <a:off x="9162288" y="1714499"/>
              <a:ext cx="1417320" cy="32384"/>
            </a:xfrm>
            <a:custGeom>
              <a:avLst/>
              <a:gdLst/>
              <a:ahLst/>
              <a:cxnLst/>
              <a:rect l="l" t="t"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p:spPr>
          <p:txBody>
            <a:bodyPr wrap="square" lIns="0" tIns="0" rIns="0" bIns="0" rtlCol="0"/>
            <a:lstStyle/>
            <a:p>
              <a:endParaRPr sz="1632"/>
            </a:p>
          </p:txBody>
        </p:sp>
        <p:sp>
          <p:nvSpPr>
            <p:cNvPr id="123" name="object 123"/>
            <p:cNvSpPr/>
            <p:nvPr/>
          </p:nvSpPr>
          <p:spPr>
            <a:xfrm>
              <a:off x="9162288" y="1709927"/>
              <a:ext cx="1417320" cy="5080"/>
            </a:xfrm>
            <a:custGeom>
              <a:avLst/>
              <a:gdLst/>
              <a:ahLst/>
              <a:cxnLst/>
              <a:rect l="l" t="t" r="r" b="b"/>
              <a:pathLst>
                <a:path w="1417320" h="5080">
                  <a:moveTo>
                    <a:pt x="0" y="4571"/>
                  </a:moveTo>
                  <a:lnTo>
                    <a:pt x="0" y="0"/>
                  </a:lnTo>
                  <a:lnTo>
                    <a:pt x="1417319" y="0"/>
                  </a:lnTo>
                  <a:lnTo>
                    <a:pt x="1417319" y="4571"/>
                  </a:lnTo>
                  <a:lnTo>
                    <a:pt x="0" y="4571"/>
                  </a:lnTo>
                  <a:close/>
                </a:path>
              </a:pathLst>
            </a:custGeom>
            <a:solidFill>
              <a:srgbClr val="0F4483"/>
            </a:solidFill>
          </p:spPr>
          <p:txBody>
            <a:bodyPr wrap="square" lIns="0" tIns="0" rIns="0" bIns="0" rtlCol="0"/>
            <a:lstStyle/>
            <a:p>
              <a:endParaRPr sz="1632"/>
            </a:p>
          </p:txBody>
        </p:sp>
        <p:sp>
          <p:nvSpPr>
            <p:cNvPr id="124" name="object 124"/>
            <p:cNvSpPr/>
            <p:nvPr/>
          </p:nvSpPr>
          <p:spPr>
            <a:xfrm>
              <a:off x="9162288" y="1662683"/>
              <a:ext cx="1417320" cy="47625"/>
            </a:xfrm>
            <a:custGeom>
              <a:avLst/>
              <a:gdLst/>
              <a:ahLst/>
              <a:cxnLst/>
              <a:rect l="l" t="t"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p:spPr>
          <p:txBody>
            <a:bodyPr wrap="square" lIns="0" tIns="0" rIns="0" bIns="0" rtlCol="0"/>
            <a:lstStyle/>
            <a:p>
              <a:endParaRPr sz="1632"/>
            </a:p>
          </p:txBody>
        </p:sp>
        <p:sp>
          <p:nvSpPr>
            <p:cNvPr id="125" name="object 125"/>
            <p:cNvSpPr/>
            <p:nvPr/>
          </p:nvSpPr>
          <p:spPr>
            <a:xfrm>
              <a:off x="9162288" y="1621535"/>
              <a:ext cx="1417320" cy="41275"/>
            </a:xfrm>
            <a:custGeom>
              <a:avLst/>
              <a:gdLst/>
              <a:ahLst/>
              <a:cxnLst/>
              <a:rect l="l" t="t" r="r" b="b"/>
              <a:pathLst>
                <a:path w="1417320" h="41275">
                  <a:moveTo>
                    <a:pt x="0" y="41147"/>
                  </a:moveTo>
                  <a:lnTo>
                    <a:pt x="0" y="0"/>
                  </a:lnTo>
                  <a:lnTo>
                    <a:pt x="1417319" y="0"/>
                  </a:lnTo>
                  <a:lnTo>
                    <a:pt x="1417319" y="41147"/>
                  </a:lnTo>
                  <a:lnTo>
                    <a:pt x="0" y="41147"/>
                  </a:lnTo>
                  <a:close/>
                </a:path>
              </a:pathLst>
            </a:custGeom>
            <a:solidFill>
              <a:srgbClr val="0F4487"/>
            </a:solidFill>
          </p:spPr>
          <p:txBody>
            <a:bodyPr wrap="square" lIns="0" tIns="0" rIns="0" bIns="0" rtlCol="0"/>
            <a:lstStyle/>
            <a:p>
              <a:endParaRPr sz="1632"/>
            </a:p>
          </p:txBody>
        </p:sp>
        <p:sp>
          <p:nvSpPr>
            <p:cNvPr id="126" name="object 126"/>
            <p:cNvSpPr/>
            <p:nvPr/>
          </p:nvSpPr>
          <p:spPr>
            <a:xfrm>
              <a:off x="9162288" y="1514855"/>
              <a:ext cx="1417320" cy="1905"/>
            </a:xfrm>
            <a:custGeom>
              <a:avLst/>
              <a:gdLst/>
              <a:ahLst/>
              <a:cxnLst/>
              <a:rect l="l" t="t" r="r" b="b"/>
              <a:pathLst>
                <a:path w="1417320" h="1905">
                  <a:moveTo>
                    <a:pt x="0" y="1524"/>
                  </a:moveTo>
                  <a:lnTo>
                    <a:pt x="0" y="0"/>
                  </a:lnTo>
                  <a:lnTo>
                    <a:pt x="1417319" y="0"/>
                  </a:lnTo>
                  <a:lnTo>
                    <a:pt x="1417319" y="1524"/>
                  </a:lnTo>
                  <a:lnTo>
                    <a:pt x="0" y="1524"/>
                  </a:lnTo>
                  <a:close/>
                </a:path>
              </a:pathLst>
            </a:custGeom>
            <a:solidFill>
              <a:srgbClr val="0F4489"/>
            </a:solidFill>
          </p:spPr>
          <p:txBody>
            <a:bodyPr wrap="square" lIns="0" tIns="0" rIns="0" bIns="0" rtlCol="0"/>
            <a:lstStyle/>
            <a:p>
              <a:endParaRPr sz="1632"/>
            </a:p>
          </p:txBody>
        </p:sp>
        <p:sp>
          <p:nvSpPr>
            <p:cNvPr id="127" name="object 127"/>
            <p:cNvSpPr/>
            <p:nvPr/>
          </p:nvSpPr>
          <p:spPr>
            <a:xfrm>
              <a:off x="9162288" y="1490471"/>
              <a:ext cx="1417320" cy="24765"/>
            </a:xfrm>
            <a:custGeom>
              <a:avLst/>
              <a:gdLst/>
              <a:ahLst/>
              <a:cxnLst/>
              <a:rect l="l" t="t" r="r" b="b"/>
              <a:pathLst>
                <a:path w="1417320" h="24765">
                  <a:moveTo>
                    <a:pt x="0" y="0"/>
                  </a:moveTo>
                  <a:lnTo>
                    <a:pt x="1417319" y="0"/>
                  </a:lnTo>
                  <a:lnTo>
                    <a:pt x="1417319" y="24383"/>
                  </a:lnTo>
                  <a:lnTo>
                    <a:pt x="0" y="24383"/>
                  </a:lnTo>
                  <a:lnTo>
                    <a:pt x="0" y="0"/>
                  </a:lnTo>
                  <a:close/>
                </a:path>
              </a:pathLst>
            </a:custGeom>
            <a:solidFill>
              <a:srgbClr val="0E4489"/>
            </a:solidFill>
          </p:spPr>
          <p:txBody>
            <a:bodyPr wrap="square" lIns="0" tIns="0" rIns="0" bIns="0" rtlCol="0"/>
            <a:lstStyle/>
            <a:p>
              <a:endParaRPr sz="1632"/>
            </a:p>
          </p:txBody>
        </p:sp>
      </p:grpSp>
      <p:sp>
        <p:nvSpPr>
          <p:cNvPr id="128" name="object 128"/>
          <p:cNvSpPr txBox="1"/>
          <p:nvPr/>
        </p:nvSpPr>
        <p:spPr>
          <a:xfrm>
            <a:off x="9555979" y="1592962"/>
            <a:ext cx="1285227" cy="255862"/>
          </a:xfrm>
          <a:prstGeom prst="rect">
            <a:avLst/>
          </a:prstGeom>
        </p:spPr>
        <p:txBody>
          <a:bodyPr vert="horz" wrap="square" lIns="0" tIns="11516" rIns="0" bIns="0" rtlCol="0">
            <a:spAutoFit/>
          </a:bodyPr>
          <a:lstStyle/>
          <a:p>
            <a:pPr marL="287333">
              <a:spcBef>
                <a:spcPts val="91"/>
              </a:spcBef>
            </a:pPr>
            <a:r>
              <a:rPr sz="1587" spc="-9" dirty="0">
                <a:solidFill>
                  <a:srgbClr val="FFFFFF"/>
                </a:solidFill>
                <a:latin typeface="Gadugi"/>
                <a:cs typeface="Gadugi"/>
              </a:rPr>
              <a:t>Bullying</a:t>
            </a:r>
            <a:endParaRPr sz="1587">
              <a:latin typeface="Gadugi"/>
              <a:cs typeface="Gadugi"/>
            </a:endParaRPr>
          </a:p>
        </p:txBody>
      </p:sp>
      <p:grpSp>
        <p:nvGrpSpPr>
          <p:cNvPr id="129" name="object 129"/>
          <p:cNvGrpSpPr/>
          <p:nvPr/>
        </p:nvGrpSpPr>
        <p:grpSpPr>
          <a:xfrm>
            <a:off x="8140847" y="2251220"/>
            <a:ext cx="1286955" cy="772748"/>
            <a:chOff x="7601712" y="2482595"/>
            <a:chExt cx="1419225" cy="852169"/>
          </a:xfrm>
        </p:grpSpPr>
        <p:sp>
          <p:nvSpPr>
            <p:cNvPr id="130" name="object 130"/>
            <p:cNvSpPr/>
            <p:nvPr/>
          </p:nvSpPr>
          <p:spPr>
            <a:xfrm>
              <a:off x="7601712" y="3325367"/>
              <a:ext cx="1419225" cy="9525"/>
            </a:xfrm>
            <a:custGeom>
              <a:avLst/>
              <a:gdLst/>
              <a:ahLst/>
              <a:cxnLst/>
              <a:rect l="l" t="t" r="r" b="b"/>
              <a:pathLst>
                <a:path w="1419225" h="9525">
                  <a:moveTo>
                    <a:pt x="0" y="0"/>
                  </a:moveTo>
                  <a:lnTo>
                    <a:pt x="1418843" y="0"/>
                  </a:lnTo>
                  <a:lnTo>
                    <a:pt x="1418843" y="9143"/>
                  </a:lnTo>
                  <a:lnTo>
                    <a:pt x="0" y="9143"/>
                  </a:lnTo>
                  <a:lnTo>
                    <a:pt x="0" y="0"/>
                  </a:lnTo>
                  <a:close/>
                </a:path>
              </a:pathLst>
            </a:custGeom>
            <a:solidFill>
              <a:srgbClr val="083366"/>
            </a:solidFill>
          </p:spPr>
          <p:txBody>
            <a:bodyPr wrap="square" lIns="0" tIns="0" rIns="0" bIns="0" rtlCol="0"/>
            <a:lstStyle/>
            <a:p>
              <a:endParaRPr sz="1632"/>
            </a:p>
          </p:txBody>
        </p:sp>
        <p:sp>
          <p:nvSpPr>
            <p:cNvPr id="131" name="object 131"/>
            <p:cNvSpPr/>
            <p:nvPr/>
          </p:nvSpPr>
          <p:spPr>
            <a:xfrm>
              <a:off x="7601712" y="3307079"/>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83367"/>
            </a:solidFill>
          </p:spPr>
          <p:txBody>
            <a:bodyPr wrap="square" lIns="0" tIns="0" rIns="0" bIns="0" rtlCol="0"/>
            <a:lstStyle/>
            <a:p>
              <a:endParaRPr sz="1632"/>
            </a:p>
          </p:txBody>
        </p:sp>
        <p:sp>
          <p:nvSpPr>
            <p:cNvPr id="132" name="object 132"/>
            <p:cNvSpPr/>
            <p:nvPr/>
          </p:nvSpPr>
          <p:spPr>
            <a:xfrm>
              <a:off x="7601712" y="3288791"/>
              <a:ext cx="1419225" cy="18415"/>
            </a:xfrm>
            <a:custGeom>
              <a:avLst/>
              <a:gdLst/>
              <a:ahLst/>
              <a:cxnLst/>
              <a:rect l="l" t="t" r="r" b="b"/>
              <a:pathLst>
                <a:path w="1419225" h="18414">
                  <a:moveTo>
                    <a:pt x="0" y="18288"/>
                  </a:moveTo>
                  <a:lnTo>
                    <a:pt x="0" y="0"/>
                  </a:lnTo>
                  <a:lnTo>
                    <a:pt x="1418843" y="0"/>
                  </a:lnTo>
                  <a:lnTo>
                    <a:pt x="1418843" y="18288"/>
                  </a:lnTo>
                  <a:lnTo>
                    <a:pt x="0" y="18288"/>
                  </a:lnTo>
                  <a:close/>
                </a:path>
              </a:pathLst>
            </a:custGeom>
            <a:solidFill>
              <a:srgbClr val="0A3467"/>
            </a:solidFill>
          </p:spPr>
          <p:txBody>
            <a:bodyPr wrap="square" lIns="0" tIns="0" rIns="0" bIns="0" rtlCol="0"/>
            <a:lstStyle/>
            <a:p>
              <a:endParaRPr sz="1632"/>
            </a:p>
          </p:txBody>
        </p:sp>
        <p:sp>
          <p:nvSpPr>
            <p:cNvPr id="133" name="object 133"/>
            <p:cNvSpPr/>
            <p:nvPr/>
          </p:nvSpPr>
          <p:spPr>
            <a:xfrm>
              <a:off x="7601712" y="3240023"/>
              <a:ext cx="1419225" cy="48895"/>
            </a:xfrm>
            <a:custGeom>
              <a:avLst/>
              <a:gdLst/>
              <a:ahLst/>
              <a:cxnLst/>
              <a:rect l="l" t="t"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p:spPr>
          <p:txBody>
            <a:bodyPr wrap="square" lIns="0" tIns="0" rIns="0" bIns="0" rtlCol="0"/>
            <a:lstStyle/>
            <a:p>
              <a:endParaRPr sz="1632"/>
            </a:p>
          </p:txBody>
        </p:sp>
        <p:sp>
          <p:nvSpPr>
            <p:cNvPr id="134" name="object 134"/>
            <p:cNvSpPr/>
            <p:nvPr/>
          </p:nvSpPr>
          <p:spPr>
            <a:xfrm>
              <a:off x="7601712" y="3200399"/>
              <a:ext cx="1419225" cy="40005"/>
            </a:xfrm>
            <a:custGeom>
              <a:avLst/>
              <a:gdLst/>
              <a:ahLst/>
              <a:cxnLst/>
              <a:rect l="l" t="t" r="r" b="b"/>
              <a:pathLst>
                <a:path w="1419225" h="40005">
                  <a:moveTo>
                    <a:pt x="1418844" y="0"/>
                  </a:moveTo>
                  <a:lnTo>
                    <a:pt x="0" y="0"/>
                  </a:lnTo>
                  <a:lnTo>
                    <a:pt x="0" y="18288"/>
                  </a:lnTo>
                  <a:lnTo>
                    <a:pt x="0" y="39624"/>
                  </a:lnTo>
                  <a:lnTo>
                    <a:pt x="1418844" y="39624"/>
                  </a:lnTo>
                  <a:lnTo>
                    <a:pt x="1418844" y="18288"/>
                  </a:lnTo>
                  <a:lnTo>
                    <a:pt x="1418844" y="0"/>
                  </a:lnTo>
                  <a:close/>
                </a:path>
              </a:pathLst>
            </a:custGeom>
            <a:solidFill>
              <a:srgbClr val="0A366B"/>
            </a:solidFill>
          </p:spPr>
          <p:txBody>
            <a:bodyPr wrap="square" lIns="0" tIns="0" rIns="0" bIns="0" rtlCol="0"/>
            <a:lstStyle/>
            <a:p>
              <a:endParaRPr sz="1632"/>
            </a:p>
          </p:txBody>
        </p:sp>
        <p:sp>
          <p:nvSpPr>
            <p:cNvPr id="135" name="object 135"/>
            <p:cNvSpPr/>
            <p:nvPr/>
          </p:nvSpPr>
          <p:spPr>
            <a:xfrm>
              <a:off x="7601712" y="3183635"/>
              <a:ext cx="1419225" cy="17145"/>
            </a:xfrm>
            <a:custGeom>
              <a:avLst/>
              <a:gdLst/>
              <a:ahLst/>
              <a:cxnLst/>
              <a:rect l="l" t="t" r="r" b="b"/>
              <a:pathLst>
                <a:path w="1419225" h="17144">
                  <a:moveTo>
                    <a:pt x="0" y="16764"/>
                  </a:moveTo>
                  <a:lnTo>
                    <a:pt x="0" y="0"/>
                  </a:lnTo>
                  <a:lnTo>
                    <a:pt x="1418843" y="0"/>
                  </a:lnTo>
                  <a:lnTo>
                    <a:pt x="1418843" y="16764"/>
                  </a:lnTo>
                  <a:lnTo>
                    <a:pt x="0" y="16764"/>
                  </a:lnTo>
                  <a:close/>
                </a:path>
              </a:pathLst>
            </a:custGeom>
            <a:solidFill>
              <a:srgbClr val="0A366D"/>
            </a:solidFill>
          </p:spPr>
          <p:txBody>
            <a:bodyPr wrap="square" lIns="0" tIns="0" rIns="0" bIns="0" rtlCol="0"/>
            <a:lstStyle/>
            <a:p>
              <a:endParaRPr sz="1632"/>
            </a:p>
          </p:txBody>
        </p:sp>
        <p:sp>
          <p:nvSpPr>
            <p:cNvPr id="136" name="object 136"/>
            <p:cNvSpPr/>
            <p:nvPr/>
          </p:nvSpPr>
          <p:spPr>
            <a:xfrm>
              <a:off x="7601712" y="3160775"/>
              <a:ext cx="1419225" cy="22860"/>
            </a:xfrm>
            <a:custGeom>
              <a:avLst/>
              <a:gdLst/>
              <a:ahLst/>
              <a:cxnLst/>
              <a:rect l="l" t="t" r="r" b="b"/>
              <a:pathLst>
                <a:path w="1419225" h="22860">
                  <a:moveTo>
                    <a:pt x="0" y="22859"/>
                  </a:moveTo>
                  <a:lnTo>
                    <a:pt x="0" y="0"/>
                  </a:lnTo>
                  <a:lnTo>
                    <a:pt x="1418843" y="0"/>
                  </a:lnTo>
                  <a:lnTo>
                    <a:pt x="1418843" y="22859"/>
                  </a:lnTo>
                  <a:lnTo>
                    <a:pt x="0" y="22859"/>
                  </a:lnTo>
                  <a:close/>
                </a:path>
              </a:pathLst>
            </a:custGeom>
            <a:solidFill>
              <a:srgbClr val="0A366E"/>
            </a:solidFill>
          </p:spPr>
          <p:txBody>
            <a:bodyPr wrap="square" lIns="0" tIns="0" rIns="0" bIns="0" rtlCol="0"/>
            <a:lstStyle/>
            <a:p>
              <a:endParaRPr sz="1632"/>
            </a:p>
          </p:txBody>
        </p:sp>
        <p:sp>
          <p:nvSpPr>
            <p:cNvPr id="137" name="object 137"/>
            <p:cNvSpPr/>
            <p:nvPr/>
          </p:nvSpPr>
          <p:spPr>
            <a:xfrm>
              <a:off x="7601712" y="3134867"/>
              <a:ext cx="1419225" cy="26034"/>
            </a:xfrm>
            <a:custGeom>
              <a:avLst/>
              <a:gdLst/>
              <a:ahLst/>
              <a:cxnLst/>
              <a:rect l="l" t="t" r="r" b="b"/>
              <a:pathLst>
                <a:path w="1419225" h="26035">
                  <a:moveTo>
                    <a:pt x="0" y="25908"/>
                  </a:moveTo>
                  <a:lnTo>
                    <a:pt x="0" y="0"/>
                  </a:lnTo>
                  <a:lnTo>
                    <a:pt x="1418843" y="0"/>
                  </a:lnTo>
                  <a:lnTo>
                    <a:pt x="1418843" y="25908"/>
                  </a:lnTo>
                  <a:lnTo>
                    <a:pt x="0" y="25908"/>
                  </a:lnTo>
                  <a:close/>
                </a:path>
              </a:pathLst>
            </a:custGeom>
            <a:solidFill>
              <a:srgbClr val="0A386E"/>
            </a:solidFill>
          </p:spPr>
          <p:txBody>
            <a:bodyPr wrap="square" lIns="0" tIns="0" rIns="0" bIns="0" rtlCol="0"/>
            <a:lstStyle/>
            <a:p>
              <a:endParaRPr sz="1632"/>
            </a:p>
          </p:txBody>
        </p:sp>
        <p:sp>
          <p:nvSpPr>
            <p:cNvPr id="138" name="object 138"/>
            <p:cNvSpPr/>
            <p:nvPr/>
          </p:nvSpPr>
          <p:spPr>
            <a:xfrm>
              <a:off x="7601712" y="3093719"/>
              <a:ext cx="1419225" cy="41275"/>
            </a:xfrm>
            <a:custGeom>
              <a:avLst/>
              <a:gdLst/>
              <a:ahLst/>
              <a:cxnLst/>
              <a:rect l="l" t="t"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p:spPr>
          <p:txBody>
            <a:bodyPr wrap="square" lIns="0" tIns="0" rIns="0" bIns="0" rtlCol="0"/>
            <a:lstStyle/>
            <a:p>
              <a:endParaRPr sz="1632"/>
            </a:p>
          </p:txBody>
        </p:sp>
        <p:sp>
          <p:nvSpPr>
            <p:cNvPr id="139" name="object 139"/>
            <p:cNvSpPr/>
            <p:nvPr/>
          </p:nvSpPr>
          <p:spPr>
            <a:xfrm>
              <a:off x="7601712" y="3054095"/>
              <a:ext cx="1419225" cy="40005"/>
            </a:xfrm>
            <a:custGeom>
              <a:avLst/>
              <a:gdLst/>
              <a:ahLst/>
              <a:cxnLst/>
              <a:rect l="l" t="t" r="r" b="b"/>
              <a:pathLst>
                <a:path w="1419225" h="40005">
                  <a:moveTo>
                    <a:pt x="1418844" y="0"/>
                  </a:moveTo>
                  <a:lnTo>
                    <a:pt x="0" y="0"/>
                  </a:lnTo>
                  <a:lnTo>
                    <a:pt x="0" y="22860"/>
                  </a:lnTo>
                  <a:lnTo>
                    <a:pt x="0" y="39624"/>
                  </a:lnTo>
                  <a:lnTo>
                    <a:pt x="1418844" y="39624"/>
                  </a:lnTo>
                  <a:lnTo>
                    <a:pt x="1418844" y="22860"/>
                  </a:lnTo>
                  <a:lnTo>
                    <a:pt x="1418844" y="0"/>
                  </a:lnTo>
                  <a:close/>
                </a:path>
              </a:pathLst>
            </a:custGeom>
            <a:solidFill>
              <a:srgbClr val="0C3A72"/>
            </a:solidFill>
          </p:spPr>
          <p:txBody>
            <a:bodyPr wrap="square" lIns="0" tIns="0" rIns="0" bIns="0" rtlCol="0"/>
            <a:lstStyle/>
            <a:p>
              <a:endParaRPr sz="1632"/>
            </a:p>
          </p:txBody>
        </p:sp>
        <p:sp>
          <p:nvSpPr>
            <p:cNvPr id="140" name="object 140"/>
            <p:cNvSpPr/>
            <p:nvPr/>
          </p:nvSpPr>
          <p:spPr>
            <a:xfrm>
              <a:off x="7601712" y="3041903"/>
              <a:ext cx="1419225" cy="12700"/>
            </a:xfrm>
            <a:custGeom>
              <a:avLst/>
              <a:gdLst/>
              <a:ahLst/>
              <a:cxnLst/>
              <a:rect l="l" t="t" r="r" b="b"/>
              <a:pathLst>
                <a:path w="1419225" h="12700">
                  <a:moveTo>
                    <a:pt x="0" y="12192"/>
                  </a:moveTo>
                  <a:lnTo>
                    <a:pt x="0" y="0"/>
                  </a:lnTo>
                  <a:lnTo>
                    <a:pt x="1418843" y="0"/>
                  </a:lnTo>
                  <a:lnTo>
                    <a:pt x="1418843" y="12192"/>
                  </a:lnTo>
                  <a:lnTo>
                    <a:pt x="0" y="12192"/>
                  </a:lnTo>
                  <a:close/>
                </a:path>
              </a:pathLst>
            </a:custGeom>
            <a:solidFill>
              <a:srgbClr val="0C3A74"/>
            </a:solidFill>
          </p:spPr>
          <p:txBody>
            <a:bodyPr wrap="square" lIns="0" tIns="0" rIns="0" bIns="0" rtlCol="0"/>
            <a:lstStyle/>
            <a:p>
              <a:endParaRPr sz="1632"/>
            </a:p>
          </p:txBody>
        </p:sp>
        <p:sp>
          <p:nvSpPr>
            <p:cNvPr id="141" name="object 141"/>
            <p:cNvSpPr/>
            <p:nvPr/>
          </p:nvSpPr>
          <p:spPr>
            <a:xfrm>
              <a:off x="7601712" y="3028187"/>
              <a:ext cx="1419225" cy="13970"/>
            </a:xfrm>
            <a:custGeom>
              <a:avLst/>
              <a:gdLst/>
              <a:ahLst/>
              <a:cxnLst/>
              <a:rect l="l" t="t" r="r" b="b"/>
              <a:pathLst>
                <a:path w="1419225" h="13969">
                  <a:moveTo>
                    <a:pt x="0" y="13715"/>
                  </a:moveTo>
                  <a:lnTo>
                    <a:pt x="0" y="0"/>
                  </a:lnTo>
                  <a:lnTo>
                    <a:pt x="1418843" y="0"/>
                  </a:lnTo>
                  <a:lnTo>
                    <a:pt x="1418843" y="13715"/>
                  </a:lnTo>
                  <a:lnTo>
                    <a:pt x="0" y="13715"/>
                  </a:lnTo>
                  <a:close/>
                </a:path>
              </a:pathLst>
            </a:custGeom>
            <a:solidFill>
              <a:srgbClr val="0C3B74"/>
            </a:solidFill>
          </p:spPr>
          <p:txBody>
            <a:bodyPr wrap="square" lIns="0" tIns="0" rIns="0" bIns="0" rtlCol="0"/>
            <a:lstStyle/>
            <a:p>
              <a:endParaRPr sz="1632"/>
            </a:p>
          </p:txBody>
        </p:sp>
        <p:sp>
          <p:nvSpPr>
            <p:cNvPr id="142" name="object 142"/>
            <p:cNvSpPr/>
            <p:nvPr/>
          </p:nvSpPr>
          <p:spPr>
            <a:xfrm>
              <a:off x="7601712" y="2988563"/>
              <a:ext cx="1419225" cy="40005"/>
            </a:xfrm>
            <a:custGeom>
              <a:avLst/>
              <a:gdLst/>
              <a:ahLst/>
              <a:cxnLst/>
              <a:rect l="l" t="t" r="r" b="b"/>
              <a:pathLst>
                <a:path w="1419225" h="40005">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p:spPr>
          <p:txBody>
            <a:bodyPr wrap="square" lIns="0" tIns="0" rIns="0" bIns="0" rtlCol="0"/>
            <a:lstStyle/>
            <a:p>
              <a:endParaRPr sz="1632"/>
            </a:p>
          </p:txBody>
        </p:sp>
        <p:sp>
          <p:nvSpPr>
            <p:cNvPr id="143" name="object 143"/>
            <p:cNvSpPr/>
            <p:nvPr/>
          </p:nvSpPr>
          <p:spPr>
            <a:xfrm>
              <a:off x="7601712" y="2974847"/>
              <a:ext cx="1419225" cy="13970"/>
            </a:xfrm>
            <a:custGeom>
              <a:avLst/>
              <a:gdLst/>
              <a:ahLst/>
              <a:cxnLst/>
              <a:rect l="l" t="t" r="r" b="b"/>
              <a:pathLst>
                <a:path w="1419225" h="13969">
                  <a:moveTo>
                    <a:pt x="0" y="13716"/>
                  </a:moveTo>
                  <a:lnTo>
                    <a:pt x="0" y="0"/>
                  </a:lnTo>
                  <a:lnTo>
                    <a:pt x="1418843" y="0"/>
                  </a:lnTo>
                  <a:lnTo>
                    <a:pt x="1418843" y="13716"/>
                  </a:lnTo>
                  <a:lnTo>
                    <a:pt x="0" y="13716"/>
                  </a:lnTo>
                  <a:close/>
                </a:path>
              </a:pathLst>
            </a:custGeom>
            <a:solidFill>
              <a:srgbClr val="0C3B77"/>
            </a:solidFill>
          </p:spPr>
          <p:txBody>
            <a:bodyPr wrap="square" lIns="0" tIns="0" rIns="0" bIns="0" rtlCol="0"/>
            <a:lstStyle/>
            <a:p>
              <a:endParaRPr sz="1632"/>
            </a:p>
          </p:txBody>
        </p:sp>
        <p:sp>
          <p:nvSpPr>
            <p:cNvPr id="144" name="object 144"/>
            <p:cNvSpPr/>
            <p:nvPr/>
          </p:nvSpPr>
          <p:spPr>
            <a:xfrm>
              <a:off x="7601712" y="2951987"/>
              <a:ext cx="1419225" cy="22860"/>
            </a:xfrm>
            <a:custGeom>
              <a:avLst/>
              <a:gdLst/>
              <a:ahLst/>
              <a:cxnLst/>
              <a:rect l="l" t="t"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p:spPr>
          <p:txBody>
            <a:bodyPr wrap="square" lIns="0" tIns="0" rIns="0" bIns="0" rtlCol="0"/>
            <a:lstStyle/>
            <a:p>
              <a:endParaRPr sz="1632"/>
            </a:p>
          </p:txBody>
        </p:sp>
        <p:sp>
          <p:nvSpPr>
            <p:cNvPr id="145" name="object 145"/>
            <p:cNvSpPr/>
            <p:nvPr/>
          </p:nvSpPr>
          <p:spPr>
            <a:xfrm>
              <a:off x="7601712" y="2916935"/>
              <a:ext cx="1419225" cy="35560"/>
            </a:xfrm>
            <a:custGeom>
              <a:avLst/>
              <a:gdLst/>
              <a:ahLst/>
              <a:cxnLst/>
              <a:rect l="l" t="t"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p:spPr>
          <p:txBody>
            <a:bodyPr wrap="square" lIns="0" tIns="0" rIns="0" bIns="0" rtlCol="0"/>
            <a:lstStyle/>
            <a:p>
              <a:endParaRPr sz="1632"/>
            </a:p>
          </p:txBody>
        </p:sp>
        <p:sp>
          <p:nvSpPr>
            <p:cNvPr id="146" name="object 146"/>
            <p:cNvSpPr/>
            <p:nvPr/>
          </p:nvSpPr>
          <p:spPr>
            <a:xfrm>
              <a:off x="7601712" y="2895599"/>
              <a:ext cx="1419225" cy="21590"/>
            </a:xfrm>
            <a:custGeom>
              <a:avLst/>
              <a:gdLst/>
              <a:ahLst/>
              <a:cxnLst/>
              <a:rect l="l" t="t" r="r" b="b"/>
              <a:pathLst>
                <a:path w="1419225" h="21589">
                  <a:moveTo>
                    <a:pt x="0" y="21335"/>
                  </a:moveTo>
                  <a:lnTo>
                    <a:pt x="0" y="0"/>
                  </a:lnTo>
                  <a:lnTo>
                    <a:pt x="1418843" y="0"/>
                  </a:lnTo>
                  <a:lnTo>
                    <a:pt x="1418843" y="21335"/>
                  </a:lnTo>
                  <a:lnTo>
                    <a:pt x="0" y="21335"/>
                  </a:lnTo>
                  <a:close/>
                </a:path>
              </a:pathLst>
            </a:custGeom>
            <a:solidFill>
              <a:srgbClr val="0C3D7B"/>
            </a:solidFill>
          </p:spPr>
          <p:txBody>
            <a:bodyPr wrap="square" lIns="0" tIns="0" rIns="0" bIns="0" rtlCol="0"/>
            <a:lstStyle/>
            <a:p>
              <a:endParaRPr sz="1632"/>
            </a:p>
          </p:txBody>
        </p:sp>
        <p:sp>
          <p:nvSpPr>
            <p:cNvPr id="147" name="object 147"/>
            <p:cNvSpPr/>
            <p:nvPr/>
          </p:nvSpPr>
          <p:spPr>
            <a:xfrm>
              <a:off x="7601712" y="2881883"/>
              <a:ext cx="1419225" cy="13970"/>
            </a:xfrm>
            <a:custGeom>
              <a:avLst/>
              <a:gdLst/>
              <a:ahLst/>
              <a:cxnLst/>
              <a:rect l="l" t="t" r="r" b="b"/>
              <a:pathLst>
                <a:path w="1419225" h="13969">
                  <a:moveTo>
                    <a:pt x="0" y="13716"/>
                  </a:moveTo>
                  <a:lnTo>
                    <a:pt x="0" y="0"/>
                  </a:lnTo>
                  <a:lnTo>
                    <a:pt x="1418843" y="0"/>
                  </a:lnTo>
                  <a:lnTo>
                    <a:pt x="1418843" y="13716"/>
                  </a:lnTo>
                  <a:lnTo>
                    <a:pt x="0" y="13716"/>
                  </a:lnTo>
                  <a:close/>
                </a:path>
              </a:pathLst>
            </a:custGeom>
            <a:solidFill>
              <a:srgbClr val="0C3F7C"/>
            </a:solidFill>
          </p:spPr>
          <p:txBody>
            <a:bodyPr wrap="square" lIns="0" tIns="0" rIns="0" bIns="0" rtlCol="0"/>
            <a:lstStyle/>
            <a:p>
              <a:endParaRPr sz="1632"/>
            </a:p>
          </p:txBody>
        </p:sp>
        <p:sp>
          <p:nvSpPr>
            <p:cNvPr id="148" name="object 148"/>
            <p:cNvSpPr/>
            <p:nvPr/>
          </p:nvSpPr>
          <p:spPr>
            <a:xfrm>
              <a:off x="7601712" y="2846831"/>
              <a:ext cx="1419225" cy="35560"/>
            </a:xfrm>
            <a:custGeom>
              <a:avLst/>
              <a:gdLst/>
              <a:ahLst/>
              <a:cxnLst/>
              <a:rect l="l" t="t"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p:spPr>
          <p:txBody>
            <a:bodyPr wrap="square" lIns="0" tIns="0" rIns="0" bIns="0" rtlCol="0"/>
            <a:lstStyle/>
            <a:p>
              <a:endParaRPr sz="1632"/>
            </a:p>
          </p:txBody>
        </p:sp>
        <p:sp>
          <p:nvSpPr>
            <p:cNvPr id="149" name="object 149"/>
            <p:cNvSpPr/>
            <p:nvPr/>
          </p:nvSpPr>
          <p:spPr>
            <a:xfrm>
              <a:off x="7601712" y="2828543"/>
              <a:ext cx="1419225" cy="18415"/>
            </a:xfrm>
            <a:custGeom>
              <a:avLst/>
              <a:gdLst/>
              <a:ahLst/>
              <a:cxnLst/>
              <a:rect l="l" t="t" r="r" b="b"/>
              <a:pathLst>
                <a:path w="1419225" h="18414">
                  <a:moveTo>
                    <a:pt x="0" y="18288"/>
                  </a:moveTo>
                  <a:lnTo>
                    <a:pt x="0" y="0"/>
                  </a:lnTo>
                  <a:lnTo>
                    <a:pt x="1418843" y="0"/>
                  </a:lnTo>
                  <a:lnTo>
                    <a:pt x="1418843" y="18288"/>
                  </a:lnTo>
                  <a:lnTo>
                    <a:pt x="0" y="18288"/>
                  </a:lnTo>
                  <a:close/>
                </a:path>
              </a:pathLst>
            </a:custGeom>
            <a:solidFill>
              <a:srgbClr val="0E3F7E"/>
            </a:solidFill>
          </p:spPr>
          <p:txBody>
            <a:bodyPr wrap="square" lIns="0" tIns="0" rIns="0" bIns="0" rtlCol="0"/>
            <a:lstStyle/>
            <a:p>
              <a:endParaRPr sz="1632"/>
            </a:p>
          </p:txBody>
        </p:sp>
        <p:sp>
          <p:nvSpPr>
            <p:cNvPr id="150" name="object 150"/>
            <p:cNvSpPr/>
            <p:nvPr/>
          </p:nvSpPr>
          <p:spPr>
            <a:xfrm>
              <a:off x="7601712" y="2810255"/>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E417E"/>
            </a:solidFill>
          </p:spPr>
          <p:txBody>
            <a:bodyPr wrap="square" lIns="0" tIns="0" rIns="0" bIns="0" rtlCol="0"/>
            <a:lstStyle/>
            <a:p>
              <a:endParaRPr sz="1632"/>
            </a:p>
          </p:txBody>
        </p:sp>
        <p:sp>
          <p:nvSpPr>
            <p:cNvPr id="151" name="object 151"/>
            <p:cNvSpPr/>
            <p:nvPr/>
          </p:nvSpPr>
          <p:spPr>
            <a:xfrm>
              <a:off x="7601712" y="2775203"/>
              <a:ext cx="1419225" cy="35560"/>
            </a:xfrm>
            <a:custGeom>
              <a:avLst/>
              <a:gdLst/>
              <a:ahLst/>
              <a:cxnLst/>
              <a:rect l="l" t="t"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p:spPr>
          <p:txBody>
            <a:bodyPr wrap="square" lIns="0" tIns="0" rIns="0" bIns="0" rtlCol="0"/>
            <a:lstStyle/>
            <a:p>
              <a:endParaRPr sz="1632"/>
            </a:p>
          </p:txBody>
        </p:sp>
        <p:sp>
          <p:nvSpPr>
            <p:cNvPr id="152" name="object 152"/>
            <p:cNvSpPr/>
            <p:nvPr/>
          </p:nvSpPr>
          <p:spPr>
            <a:xfrm>
              <a:off x="7601712" y="2761487"/>
              <a:ext cx="1419225" cy="13970"/>
            </a:xfrm>
            <a:custGeom>
              <a:avLst/>
              <a:gdLst/>
              <a:ahLst/>
              <a:cxnLst/>
              <a:rect l="l" t="t" r="r" b="b"/>
              <a:pathLst>
                <a:path w="1419225" h="13969">
                  <a:moveTo>
                    <a:pt x="0" y="13715"/>
                  </a:moveTo>
                  <a:lnTo>
                    <a:pt x="0" y="0"/>
                  </a:lnTo>
                  <a:lnTo>
                    <a:pt x="1418843" y="0"/>
                  </a:lnTo>
                  <a:lnTo>
                    <a:pt x="1418843" y="13715"/>
                  </a:lnTo>
                  <a:lnTo>
                    <a:pt x="0" y="13715"/>
                  </a:lnTo>
                  <a:close/>
                </a:path>
              </a:pathLst>
            </a:custGeom>
            <a:solidFill>
              <a:srgbClr val="0F4280"/>
            </a:solidFill>
          </p:spPr>
          <p:txBody>
            <a:bodyPr wrap="square" lIns="0" tIns="0" rIns="0" bIns="0" rtlCol="0"/>
            <a:lstStyle/>
            <a:p>
              <a:endParaRPr sz="1632"/>
            </a:p>
          </p:txBody>
        </p:sp>
        <p:sp>
          <p:nvSpPr>
            <p:cNvPr id="153" name="object 153"/>
            <p:cNvSpPr/>
            <p:nvPr/>
          </p:nvSpPr>
          <p:spPr>
            <a:xfrm>
              <a:off x="7601712" y="2740151"/>
              <a:ext cx="1419225" cy="21590"/>
            </a:xfrm>
            <a:custGeom>
              <a:avLst/>
              <a:gdLst/>
              <a:ahLst/>
              <a:cxnLst/>
              <a:rect l="l" t="t" r="r" b="b"/>
              <a:pathLst>
                <a:path w="1419225" h="21589">
                  <a:moveTo>
                    <a:pt x="0" y="21336"/>
                  </a:moveTo>
                  <a:lnTo>
                    <a:pt x="0" y="0"/>
                  </a:lnTo>
                  <a:lnTo>
                    <a:pt x="1418843" y="0"/>
                  </a:lnTo>
                  <a:lnTo>
                    <a:pt x="1418843" y="21336"/>
                  </a:lnTo>
                  <a:lnTo>
                    <a:pt x="0" y="21336"/>
                  </a:lnTo>
                  <a:close/>
                </a:path>
              </a:pathLst>
            </a:custGeom>
            <a:solidFill>
              <a:srgbClr val="0F4282"/>
            </a:solidFill>
          </p:spPr>
          <p:txBody>
            <a:bodyPr wrap="square" lIns="0" tIns="0" rIns="0" bIns="0" rtlCol="0"/>
            <a:lstStyle/>
            <a:p>
              <a:endParaRPr sz="1632"/>
            </a:p>
          </p:txBody>
        </p:sp>
        <p:sp>
          <p:nvSpPr>
            <p:cNvPr id="154" name="object 154"/>
            <p:cNvSpPr/>
            <p:nvPr/>
          </p:nvSpPr>
          <p:spPr>
            <a:xfrm>
              <a:off x="7601712" y="2708147"/>
              <a:ext cx="1419225" cy="32384"/>
            </a:xfrm>
            <a:custGeom>
              <a:avLst/>
              <a:gdLst/>
              <a:ahLst/>
              <a:cxnLst/>
              <a:rect l="l" t="t"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p:spPr>
          <p:txBody>
            <a:bodyPr wrap="square" lIns="0" tIns="0" rIns="0" bIns="0" rtlCol="0"/>
            <a:lstStyle/>
            <a:p>
              <a:endParaRPr sz="1632"/>
            </a:p>
          </p:txBody>
        </p:sp>
        <p:sp>
          <p:nvSpPr>
            <p:cNvPr id="155" name="object 155"/>
            <p:cNvSpPr/>
            <p:nvPr/>
          </p:nvSpPr>
          <p:spPr>
            <a:xfrm>
              <a:off x="7601712" y="2703575"/>
              <a:ext cx="1419225" cy="5080"/>
            </a:xfrm>
            <a:custGeom>
              <a:avLst/>
              <a:gdLst/>
              <a:ahLst/>
              <a:cxnLst/>
              <a:rect l="l" t="t" r="r" b="b"/>
              <a:pathLst>
                <a:path w="1419225" h="5080">
                  <a:moveTo>
                    <a:pt x="0" y="4572"/>
                  </a:moveTo>
                  <a:lnTo>
                    <a:pt x="0" y="0"/>
                  </a:lnTo>
                  <a:lnTo>
                    <a:pt x="1418843" y="0"/>
                  </a:lnTo>
                  <a:lnTo>
                    <a:pt x="1418843" y="4572"/>
                  </a:lnTo>
                  <a:lnTo>
                    <a:pt x="0" y="4572"/>
                  </a:lnTo>
                  <a:close/>
                </a:path>
              </a:pathLst>
            </a:custGeom>
            <a:solidFill>
              <a:srgbClr val="0F4483"/>
            </a:solidFill>
          </p:spPr>
          <p:txBody>
            <a:bodyPr wrap="square" lIns="0" tIns="0" rIns="0" bIns="0" rtlCol="0"/>
            <a:lstStyle/>
            <a:p>
              <a:endParaRPr sz="1632"/>
            </a:p>
          </p:txBody>
        </p:sp>
        <p:sp>
          <p:nvSpPr>
            <p:cNvPr id="156" name="object 156"/>
            <p:cNvSpPr/>
            <p:nvPr/>
          </p:nvSpPr>
          <p:spPr>
            <a:xfrm>
              <a:off x="7601712" y="2656331"/>
              <a:ext cx="1419225" cy="47625"/>
            </a:xfrm>
            <a:custGeom>
              <a:avLst/>
              <a:gdLst/>
              <a:ahLst/>
              <a:cxnLst/>
              <a:rect l="l" t="t"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p:spPr>
          <p:txBody>
            <a:bodyPr wrap="square" lIns="0" tIns="0" rIns="0" bIns="0" rtlCol="0"/>
            <a:lstStyle/>
            <a:p>
              <a:endParaRPr sz="1632"/>
            </a:p>
          </p:txBody>
        </p:sp>
        <p:sp>
          <p:nvSpPr>
            <p:cNvPr id="157" name="object 157"/>
            <p:cNvSpPr/>
            <p:nvPr/>
          </p:nvSpPr>
          <p:spPr>
            <a:xfrm>
              <a:off x="7601712" y="2510027"/>
              <a:ext cx="1419225" cy="146685"/>
            </a:xfrm>
            <a:custGeom>
              <a:avLst/>
              <a:gdLst/>
              <a:ahLst/>
              <a:cxnLst/>
              <a:rect l="l" t="t" r="r" b="b"/>
              <a:pathLst>
                <a:path w="1419225" h="146685">
                  <a:moveTo>
                    <a:pt x="1418844" y="0"/>
                  </a:moveTo>
                  <a:lnTo>
                    <a:pt x="0" y="0"/>
                  </a:lnTo>
                  <a:lnTo>
                    <a:pt x="0" y="105156"/>
                  </a:lnTo>
                  <a:lnTo>
                    <a:pt x="0" y="146304"/>
                  </a:lnTo>
                  <a:lnTo>
                    <a:pt x="1418844" y="146304"/>
                  </a:lnTo>
                  <a:lnTo>
                    <a:pt x="1418844" y="105156"/>
                  </a:lnTo>
                  <a:lnTo>
                    <a:pt x="1418844" y="0"/>
                  </a:lnTo>
                  <a:close/>
                </a:path>
              </a:pathLst>
            </a:custGeom>
            <a:solidFill>
              <a:srgbClr val="0F4487"/>
            </a:solidFill>
          </p:spPr>
          <p:txBody>
            <a:bodyPr wrap="square" lIns="0" tIns="0" rIns="0" bIns="0" rtlCol="0"/>
            <a:lstStyle/>
            <a:p>
              <a:endParaRPr sz="1632"/>
            </a:p>
          </p:txBody>
        </p:sp>
        <p:sp>
          <p:nvSpPr>
            <p:cNvPr id="158" name="object 158"/>
            <p:cNvSpPr/>
            <p:nvPr/>
          </p:nvSpPr>
          <p:spPr>
            <a:xfrm>
              <a:off x="7601712" y="2508503"/>
              <a:ext cx="1419225" cy="1905"/>
            </a:xfrm>
            <a:custGeom>
              <a:avLst/>
              <a:gdLst/>
              <a:ahLst/>
              <a:cxnLst/>
              <a:rect l="l" t="t" r="r" b="b"/>
              <a:pathLst>
                <a:path w="1419225" h="1905">
                  <a:moveTo>
                    <a:pt x="0" y="1524"/>
                  </a:moveTo>
                  <a:lnTo>
                    <a:pt x="0" y="0"/>
                  </a:lnTo>
                  <a:lnTo>
                    <a:pt x="1418843" y="0"/>
                  </a:lnTo>
                  <a:lnTo>
                    <a:pt x="1418843" y="1524"/>
                  </a:lnTo>
                  <a:lnTo>
                    <a:pt x="0" y="1524"/>
                  </a:lnTo>
                  <a:close/>
                </a:path>
              </a:pathLst>
            </a:custGeom>
            <a:solidFill>
              <a:srgbClr val="0F4489"/>
            </a:solidFill>
          </p:spPr>
          <p:txBody>
            <a:bodyPr wrap="square" lIns="0" tIns="0" rIns="0" bIns="0" rtlCol="0"/>
            <a:lstStyle/>
            <a:p>
              <a:endParaRPr sz="1632"/>
            </a:p>
          </p:txBody>
        </p:sp>
        <p:sp>
          <p:nvSpPr>
            <p:cNvPr id="159" name="object 159"/>
            <p:cNvSpPr/>
            <p:nvPr/>
          </p:nvSpPr>
          <p:spPr>
            <a:xfrm>
              <a:off x="7601712" y="2482595"/>
              <a:ext cx="1419225" cy="26034"/>
            </a:xfrm>
            <a:custGeom>
              <a:avLst/>
              <a:gdLst/>
              <a:ahLst/>
              <a:cxnLst/>
              <a:rect l="l" t="t" r="r" b="b"/>
              <a:pathLst>
                <a:path w="1419225" h="26035">
                  <a:moveTo>
                    <a:pt x="0" y="0"/>
                  </a:moveTo>
                  <a:lnTo>
                    <a:pt x="1418843" y="0"/>
                  </a:lnTo>
                  <a:lnTo>
                    <a:pt x="1418843" y="25907"/>
                  </a:lnTo>
                  <a:lnTo>
                    <a:pt x="0" y="25907"/>
                  </a:lnTo>
                  <a:lnTo>
                    <a:pt x="0" y="0"/>
                  </a:lnTo>
                  <a:close/>
                </a:path>
              </a:pathLst>
            </a:custGeom>
            <a:solidFill>
              <a:srgbClr val="0E4489"/>
            </a:solidFill>
          </p:spPr>
          <p:txBody>
            <a:bodyPr wrap="square" lIns="0" tIns="0" rIns="0" bIns="0" rtlCol="0"/>
            <a:lstStyle/>
            <a:p>
              <a:endParaRPr sz="1632"/>
            </a:p>
          </p:txBody>
        </p:sp>
        <p:sp>
          <p:nvSpPr>
            <p:cNvPr id="160" name="object 160"/>
            <p:cNvSpPr/>
            <p:nvPr/>
          </p:nvSpPr>
          <p:spPr>
            <a:xfrm>
              <a:off x="7601712" y="3325367"/>
              <a:ext cx="1419225" cy="9525"/>
            </a:xfrm>
            <a:custGeom>
              <a:avLst/>
              <a:gdLst/>
              <a:ahLst/>
              <a:cxnLst/>
              <a:rect l="l" t="t" r="r" b="b"/>
              <a:pathLst>
                <a:path w="1419225" h="9525">
                  <a:moveTo>
                    <a:pt x="0" y="0"/>
                  </a:moveTo>
                  <a:lnTo>
                    <a:pt x="1418843" y="0"/>
                  </a:lnTo>
                  <a:lnTo>
                    <a:pt x="1418843" y="9143"/>
                  </a:lnTo>
                  <a:lnTo>
                    <a:pt x="0" y="9143"/>
                  </a:lnTo>
                  <a:lnTo>
                    <a:pt x="0" y="0"/>
                  </a:lnTo>
                  <a:close/>
                </a:path>
              </a:pathLst>
            </a:custGeom>
            <a:solidFill>
              <a:srgbClr val="083366"/>
            </a:solidFill>
          </p:spPr>
          <p:txBody>
            <a:bodyPr wrap="square" lIns="0" tIns="0" rIns="0" bIns="0" rtlCol="0"/>
            <a:lstStyle/>
            <a:p>
              <a:endParaRPr sz="1632"/>
            </a:p>
          </p:txBody>
        </p:sp>
        <p:sp>
          <p:nvSpPr>
            <p:cNvPr id="161" name="object 161"/>
            <p:cNvSpPr/>
            <p:nvPr/>
          </p:nvSpPr>
          <p:spPr>
            <a:xfrm>
              <a:off x="7601712" y="3307079"/>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83367"/>
            </a:solidFill>
          </p:spPr>
          <p:txBody>
            <a:bodyPr wrap="square" lIns="0" tIns="0" rIns="0" bIns="0" rtlCol="0"/>
            <a:lstStyle/>
            <a:p>
              <a:endParaRPr sz="1632"/>
            </a:p>
          </p:txBody>
        </p:sp>
        <p:sp>
          <p:nvSpPr>
            <p:cNvPr id="162" name="object 162"/>
            <p:cNvSpPr/>
            <p:nvPr/>
          </p:nvSpPr>
          <p:spPr>
            <a:xfrm>
              <a:off x="7601712" y="3288791"/>
              <a:ext cx="1419225" cy="18415"/>
            </a:xfrm>
            <a:custGeom>
              <a:avLst/>
              <a:gdLst/>
              <a:ahLst/>
              <a:cxnLst/>
              <a:rect l="l" t="t" r="r" b="b"/>
              <a:pathLst>
                <a:path w="1419225" h="18414">
                  <a:moveTo>
                    <a:pt x="0" y="18288"/>
                  </a:moveTo>
                  <a:lnTo>
                    <a:pt x="0" y="0"/>
                  </a:lnTo>
                  <a:lnTo>
                    <a:pt x="1418843" y="0"/>
                  </a:lnTo>
                  <a:lnTo>
                    <a:pt x="1418843" y="18288"/>
                  </a:lnTo>
                  <a:lnTo>
                    <a:pt x="0" y="18288"/>
                  </a:lnTo>
                  <a:close/>
                </a:path>
              </a:pathLst>
            </a:custGeom>
            <a:solidFill>
              <a:srgbClr val="0A3467"/>
            </a:solidFill>
          </p:spPr>
          <p:txBody>
            <a:bodyPr wrap="square" lIns="0" tIns="0" rIns="0" bIns="0" rtlCol="0"/>
            <a:lstStyle/>
            <a:p>
              <a:endParaRPr sz="1632"/>
            </a:p>
          </p:txBody>
        </p:sp>
        <p:sp>
          <p:nvSpPr>
            <p:cNvPr id="163" name="object 163"/>
            <p:cNvSpPr/>
            <p:nvPr/>
          </p:nvSpPr>
          <p:spPr>
            <a:xfrm>
              <a:off x="7601712" y="3240023"/>
              <a:ext cx="1419225" cy="48895"/>
            </a:xfrm>
            <a:custGeom>
              <a:avLst/>
              <a:gdLst/>
              <a:ahLst/>
              <a:cxnLst/>
              <a:rect l="l" t="t"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p:spPr>
          <p:txBody>
            <a:bodyPr wrap="square" lIns="0" tIns="0" rIns="0" bIns="0" rtlCol="0"/>
            <a:lstStyle/>
            <a:p>
              <a:endParaRPr sz="1632"/>
            </a:p>
          </p:txBody>
        </p:sp>
        <p:sp>
          <p:nvSpPr>
            <p:cNvPr id="164" name="object 164"/>
            <p:cNvSpPr/>
            <p:nvPr/>
          </p:nvSpPr>
          <p:spPr>
            <a:xfrm>
              <a:off x="7601712" y="3200399"/>
              <a:ext cx="1419225" cy="40005"/>
            </a:xfrm>
            <a:custGeom>
              <a:avLst/>
              <a:gdLst/>
              <a:ahLst/>
              <a:cxnLst/>
              <a:rect l="l" t="t" r="r" b="b"/>
              <a:pathLst>
                <a:path w="1419225" h="40005">
                  <a:moveTo>
                    <a:pt x="1418844" y="0"/>
                  </a:moveTo>
                  <a:lnTo>
                    <a:pt x="0" y="0"/>
                  </a:lnTo>
                  <a:lnTo>
                    <a:pt x="0" y="18288"/>
                  </a:lnTo>
                  <a:lnTo>
                    <a:pt x="0" y="39624"/>
                  </a:lnTo>
                  <a:lnTo>
                    <a:pt x="1418844" y="39624"/>
                  </a:lnTo>
                  <a:lnTo>
                    <a:pt x="1418844" y="18288"/>
                  </a:lnTo>
                  <a:lnTo>
                    <a:pt x="1418844" y="0"/>
                  </a:lnTo>
                  <a:close/>
                </a:path>
              </a:pathLst>
            </a:custGeom>
            <a:solidFill>
              <a:srgbClr val="0A366B"/>
            </a:solidFill>
          </p:spPr>
          <p:txBody>
            <a:bodyPr wrap="square" lIns="0" tIns="0" rIns="0" bIns="0" rtlCol="0"/>
            <a:lstStyle/>
            <a:p>
              <a:endParaRPr sz="1632"/>
            </a:p>
          </p:txBody>
        </p:sp>
        <p:sp>
          <p:nvSpPr>
            <p:cNvPr id="165" name="object 165"/>
            <p:cNvSpPr/>
            <p:nvPr/>
          </p:nvSpPr>
          <p:spPr>
            <a:xfrm>
              <a:off x="7601712" y="3183635"/>
              <a:ext cx="1419225" cy="17145"/>
            </a:xfrm>
            <a:custGeom>
              <a:avLst/>
              <a:gdLst/>
              <a:ahLst/>
              <a:cxnLst/>
              <a:rect l="l" t="t" r="r" b="b"/>
              <a:pathLst>
                <a:path w="1419225" h="17144">
                  <a:moveTo>
                    <a:pt x="0" y="16764"/>
                  </a:moveTo>
                  <a:lnTo>
                    <a:pt x="0" y="0"/>
                  </a:lnTo>
                  <a:lnTo>
                    <a:pt x="1418843" y="0"/>
                  </a:lnTo>
                  <a:lnTo>
                    <a:pt x="1418843" y="16764"/>
                  </a:lnTo>
                  <a:lnTo>
                    <a:pt x="0" y="16764"/>
                  </a:lnTo>
                  <a:close/>
                </a:path>
              </a:pathLst>
            </a:custGeom>
            <a:solidFill>
              <a:srgbClr val="0A366D"/>
            </a:solidFill>
          </p:spPr>
          <p:txBody>
            <a:bodyPr wrap="square" lIns="0" tIns="0" rIns="0" bIns="0" rtlCol="0"/>
            <a:lstStyle/>
            <a:p>
              <a:endParaRPr sz="1632"/>
            </a:p>
          </p:txBody>
        </p:sp>
        <p:sp>
          <p:nvSpPr>
            <p:cNvPr id="166" name="object 166"/>
            <p:cNvSpPr/>
            <p:nvPr/>
          </p:nvSpPr>
          <p:spPr>
            <a:xfrm>
              <a:off x="7601712" y="3160775"/>
              <a:ext cx="1419225" cy="22860"/>
            </a:xfrm>
            <a:custGeom>
              <a:avLst/>
              <a:gdLst/>
              <a:ahLst/>
              <a:cxnLst/>
              <a:rect l="l" t="t" r="r" b="b"/>
              <a:pathLst>
                <a:path w="1419225" h="22860">
                  <a:moveTo>
                    <a:pt x="0" y="22859"/>
                  </a:moveTo>
                  <a:lnTo>
                    <a:pt x="0" y="0"/>
                  </a:lnTo>
                  <a:lnTo>
                    <a:pt x="1418843" y="0"/>
                  </a:lnTo>
                  <a:lnTo>
                    <a:pt x="1418843" y="22859"/>
                  </a:lnTo>
                  <a:lnTo>
                    <a:pt x="0" y="22859"/>
                  </a:lnTo>
                  <a:close/>
                </a:path>
              </a:pathLst>
            </a:custGeom>
            <a:solidFill>
              <a:srgbClr val="0A366E"/>
            </a:solidFill>
          </p:spPr>
          <p:txBody>
            <a:bodyPr wrap="square" lIns="0" tIns="0" rIns="0" bIns="0" rtlCol="0"/>
            <a:lstStyle/>
            <a:p>
              <a:endParaRPr sz="1632"/>
            </a:p>
          </p:txBody>
        </p:sp>
        <p:sp>
          <p:nvSpPr>
            <p:cNvPr id="167" name="object 167"/>
            <p:cNvSpPr/>
            <p:nvPr/>
          </p:nvSpPr>
          <p:spPr>
            <a:xfrm>
              <a:off x="7601712" y="3134867"/>
              <a:ext cx="1419225" cy="26034"/>
            </a:xfrm>
            <a:custGeom>
              <a:avLst/>
              <a:gdLst/>
              <a:ahLst/>
              <a:cxnLst/>
              <a:rect l="l" t="t" r="r" b="b"/>
              <a:pathLst>
                <a:path w="1419225" h="26035">
                  <a:moveTo>
                    <a:pt x="0" y="25908"/>
                  </a:moveTo>
                  <a:lnTo>
                    <a:pt x="0" y="0"/>
                  </a:lnTo>
                  <a:lnTo>
                    <a:pt x="1418843" y="0"/>
                  </a:lnTo>
                  <a:lnTo>
                    <a:pt x="1418843" y="25908"/>
                  </a:lnTo>
                  <a:lnTo>
                    <a:pt x="0" y="25908"/>
                  </a:lnTo>
                  <a:close/>
                </a:path>
              </a:pathLst>
            </a:custGeom>
            <a:solidFill>
              <a:srgbClr val="0A386E"/>
            </a:solidFill>
          </p:spPr>
          <p:txBody>
            <a:bodyPr wrap="square" lIns="0" tIns="0" rIns="0" bIns="0" rtlCol="0"/>
            <a:lstStyle/>
            <a:p>
              <a:endParaRPr sz="1632"/>
            </a:p>
          </p:txBody>
        </p:sp>
        <p:sp>
          <p:nvSpPr>
            <p:cNvPr id="168" name="object 168"/>
            <p:cNvSpPr/>
            <p:nvPr/>
          </p:nvSpPr>
          <p:spPr>
            <a:xfrm>
              <a:off x="7601712" y="3093719"/>
              <a:ext cx="1419225" cy="41275"/>
            </a:xfrm>
            <a:custGeom>
              <a:avLst/>
              <a:gdLst/>
              <a:ahLst/>
              <a:cxnLst/>
              <a:rect l="l" t="t"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p:spPr>
          <p:txBody>
            <a:bodyPr wrap="square" lIns="0" tIns="0" rIns="0" bIns="0" rtlCol="0"/>
            <a:lstStyle/>
            <a:p>
              <a:endParaRPr sz="1632"/>
            </a:p>
          </p:txBody>
        </p:sp>
        <p:sp>
          <p:nvSpPr>
            <p:cNvPr id="169" name="object 169"/>
            <p:cNvSpPr/>
            <p:nvPr/>
          </p:nvSpPr>
          <p:spPr>
            <a:xfrm>
              <a:off x="7601712" y="3054095"/>
              <a:ext cx="1419225" cy="40005"/>
            </a:xfrm>
            <a:custGeom>
              <a:avLst/>
              <a:gdLst/>
              <a:ahLst/>
              <a:cxnLst/>
              <a:rect l="l" t="t" r="r" b="b"/>
              <a:pathLst>
                <a:path w="1419225" h="40005">
                  <a:moveTo>
                    <a:pt x="1418844" y="0"/>
                  </a:moveTo>
                  <a:lnTo>
                    <a:pt x="0" y="0"/>
                  </a:lnTo>
                  <a:lnTo>
                    <a:pt x="0" y="22860"/>
                  </a:lnTo>
                  <a:lnTo>
                    <a:pt x="0" y="39624"/>
                  </a:lnTo>
                  <a:lnTo>
                    <a:pt x="1418844" y="39624"/>
                  </a:lnTo>
                  <a:lnTo>
                    <a:pt x="1418844" y="22860"/>
                  </a:lnTo>
                  <a:lnTo>
                    <a:pt x="1418844" y="0"/>
                  </a:lnTo>
                  <a:close/>
                </a:path>
              </a:pathLst>
            </a:custGeom>
            <a:solidFill>
              <a:srgbClr val="0C3A72"/>
            </a:solidFill>
          </p:spPr>
          <p:txBody>
            <a:bodyPr wrap="square" lIns="0" tIns="0" rIns="0" bIns="0" rtlCol="0"/>
            <a:lstStyle/>
            <a:p>
              <a:endParaRPr sz="1632"/>
            </a:p>
          </p:txBody>
        </p:sp>
        <p:sp>
          <p:nvSpPr>
            <p:cNvPr id="170" name="object 170"/>
            <p:cNvSpPr/>
            <p:nvPr/>
          </p:nvSpPr>
          <p:spPr>
            <a:xfrm>
              <a:off x="7601712" y="3041903"/>
              <a:ext cx="1419225" cy="12700"/>
            </a:xfrm>
            <a:custGeom>
              <a:avLst/>
              <a:gdLst/>
              <a:ahLst/>
              <a:cxnLst/>
              <a:rect l="l" t="t" r="r" b="b"/>
              <a:pathLst>
                <a:path w="1419225" h="12700">
                  <a:moveTo>
                    <a:pt x="0" y="12192"/>
                  </a:moveTo>
                  <a:lnTo>
                    <a:pt x="0" y="0"/>
                  </a:lnTo>
                  <a:lnTo>
                    <a:pt x="1418843" y="0"/>
                  </a:lnTo>
                  <a:lnTo>
                    <a:pt x="1418843" y="12192"/>
                  </a:lnTo>
                  <a:lnTo>
                    <a:pt x="0" y="12192"/>
                  </a:lnTo>
                  <a:close/>
                </a:path>
              </a:pathLst>
            </a:custGeom>
            <a:solidFill>
              <a:srgbClr val="0C3A74"/>
            </a:solidFill>
          </p:spPr>
          <p:txBody>
            <a:bodyPr wrap="square" lIns="0" tIns="0" rIns="0" bIns="0" rtlCol="0"/>
            <a:lstStyle/>
            <a:p>
              <a:endParaRPr sz="1632"/>
            </a:p>
          </p:txBody>
        </p:sp>
        <p:sp>
          <p:nvSpPr>
            <p:cNvPr id="171" name="object 171"/>
            <p:cNvSpPr/>
            <p:nvPr/>
          </p:nvSpPr>
          <p:spPr>
            <a:xfrm>
              <a:off x="7601712" y="3028187"/>
              <a:ext cx="1419225" cy="13970"/>
            </a:xfrm>
            <a:custGeom>
              <a:avLst/>
              <a:gdLst/>
              <a:ahLst/>
              <a:cxnLst/>
              <a:rect l="l" t="t" r="r" b="b"/>
              <a:pathLst>
                <a:path w="1419225" h="13969">
                  <a:moveTo>
                    <a:pt x="0" y="13715"/>
                  </a:moveTo>
                  <a:lnTo>
                    <a:pt x="0" y="0"/>
                  </a:lnTo>
                  <a:lnTo>
                    <a:pt x="1418843" y="0"/>
                  </a:lnTo>
                  <a:lnTo>
                    <a:pt x="1418843" y="13715"/>
                  </a:lnTo>
                  <a:lnTo>
                    <a:pt x="0" y="13715"/>
                  </a:lnTo>
                  <a:close/>
                </a:path>
              </a:pathLst>
            </a:custGeom>
            <a:solidFill>
              <a:srgbClr val="0C3B74"/>
            </a:solidFill>
          </p:spPr>
          <p:txBody>
            <a:bodyPr wrap="square" lIns="0" tIns="0" rIns="0" bIns="0" rtlCol="0"/>
            <a:lstStyle/>
            <a:p>
              <a:endParaRPr sz="1632"/>
            </a:p>
          </p:txBody>
        </p:sp>
        <p:sp>
          <p:nvSpPr>
            <p:cNvPr id="172" name="object 172"/>
            <p:cNvSpPr/>
            <p:nvPr/>
          </p:nvSpPr>
          <p:spPr>
            <a:xfrm>
              <a:off x="7601712" y="2988563"/>
              <a:ext cx="1419225" cy="40005"/>
            </a:xfrm>
            <a:custGeom>
              <a:avLst/>
              <a:gdLst/>
              <a:ahLst/>
              <a:cxnLst/>
              <a:rect l="l" t="t" r="r" b="b"/>
              <a:pathLst>
                <a:path w="1419225" h="40005">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p:spPr>
          <p:txBody>
            <a:bodyPr wrap="square" lIns="0" tIns="0" rIns="0" bIns="0" rtlCol="0"/>
            <a:lstStyle/>
            <a:p>
              <a:endParaRPr sz="1632"/>
            </a:p>
          </p:txBody>
        </p:sp>
        <p:sp>
          <p:nvSpPr>
            <p:cNvPr id="173" name="object 173"/>
            <p:cNvSpPr/>
            <p:nvPr/>
          </p:nvSpPr>
          <p:spPr>
            <a:xfrm>
              <a:off x="7601712" y="2974847"/>
              <a:ext cx="1419225" cy="13970"/>
            </a:xfrm>
            <a:custGeom>
              <a:avLst/>
              <a:gdLst/>
              <a:ahLst/>
              <a:cxnLst/>
              <a:rect l="l" t="t" r="r" b="b"/>
              <a:pathLst>
                <a:path w="1419225" h="13969">
                  <a:moveTo>
                    <a:pt x="0" y="13716"/>
                  </a:moveTo>
                  <a:lnTo>
                    <a:pt x="0" y="0"/>
                  </a:lnTo>
                  <a:lnTo>
                    <a:pt x="1418843" y="0"/>
                  </a:lnTo>
                  <a:lnTo>
                    <a:pt x="1418843" y="13716"/>
                  </a:lnTo>
                  <a:lnTo>
                    <a:pt x="0" y="13716"/>
                  </a:lnTo>
                  <a:close/>
                </a:path>
              </a:pathLst>
            </a:custGeom>
            <a:solidFill>
              <a:srgbClr val="0C3B77"/>
            </a:solidFill>
          </p:spPr>
          <p:txBody>
            <a:bodyPr wrap="square" lIns="0" tIns="0" rIns="0" bIns="0" rtlCol="0"/>
            <a:lstStyle/>
            <a:p>
              <a:endParaRPr sz="1632"/>
            </a:p>
          </p:txBody>
        </p:sp>
        <p:sp>
          <p:nvSpPr>
            <p:cNvPr id="174" name="object 174"/>
            <p:cNvSpPr/>
            <p:nvPr/>
          </p:nvSpPr>
          <p:spPr>
            <a:xfrm>
              <a:off x="7601712" y="2951987"/>
              <a:ext cx="1419225" cy="22860"/>
            </a:xfrm>
            <a:custGeom>
              <a:avLst/>
              <a:gdLst/>
              <a:ahLst/>
              <a:cxnLst/>
              <a:rect l="l" t="t"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p:spPr>
          <p:txBody>
            <a:bodyPr wrap="square" lIns="0" tIns="0" rIns="0" bIns="0" rtlCol="0"/>
            <a:lstStyle/>
            <a:p>
              <a:endParaRPr sz="1632"/>
            </a:p>
          </p:txBody>
        </p:sp>
        <p:sp>
          <p:nvSpPr>
            <p:cNvPr id="175" name="object 175"/>
            <p:cNvSpPr/>
            <p:nvPr/>
          </p:nvSpPr>
          <p:spPr>
            <a:xfrm>
              <a:off x="7601712" y="2916935"/>
              <a:ext cx="1419225" cy="35560"/>
            </a:xfrm>
            <a:custGeom>
              <a:avLst/>
              <a:gdLst/>
              <a:ahLst/>
              <a:cxnLst/>
              <a:rect l="l" t="t"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p:spPr>
          <p:txBody>
            <a:bodyPr wrap="square" lIns="0" tIns="0" rIns="0" bIns="0" rtlCol="0"/>
            <a:lstStyle/>
            <a:p>
              <a:endParaRPr sz="1632"/>
            </a:p>
          </p:txBody>
        </p:sp>
        <p:sp>
          <p:nvSpPr>
            <p:cNvPr id="176" name="object 176"/>
            <p:cNvSpPr/>
            <p:nvPr/>
          </p:nvSpPr>
          <p:spPr>
            <a:xfrm>
              <a:off x="7601712" y="2895599"/>
              <a:ext cx="1419225" cy="21590"/>
            </a:xfrm>
            <a:custGeom>
              <a:avLst/>
              <a:gdLst/>
              <a:ahLst/>
              <a:cxnLst/>
              <a:rect l="l" t="t" r="r" b="b"/>
              <a:pathLst>
                <a:path w="1419225" h="21589">
                  <a:moveTo>
                    <a:pt x="0" y="21335"/>
                  </a:moveTo>
                  <a:lnTo>
                    <a:pt x="0" y="0"/>
                  </a:lnTo>
                  <a:lnTo>
                    <a:pt x="1418843" y="0"/>
                  </a:lnTo>
                  <a:lnTo>
                    <a:pt x="1418843" y="21335"/>
                  </a:lnTo>
                  <a:lnTo>
                    <a:pt x="0" y="21335"/>
                  </a:lnTo>
                  <a:close/>
                </a:path>
              </a:pathLst>
            </a:custGeom>
            <a:solidFill>
              <a:srgbClr val="0C3D7B"/>
            </a:solidFill>
          </p:spPr>
          <p:txBody>
            <a:bodyPr wrap="square" lIns="0" tIns="0" rIns="0" bIns="0" rtlCol="0"/>
            <a:lstStyle/>
            <a:p>
              <a:endParaRPr sz="1632"/>
            </a:p>
          </p:txBody>
        </p:sp>
        <p:sp>
          <p:nvSpPr>
            <p:cNvPr id="177" name="object 177"/>
            <p:cNvSpPr/>
            <p:nvPr/>
          </p:nvSpPr>
          <p:spPr>
            <a:xfrm>
              <a:off x="7601712" y="2881883"/>
              <a:ext cx="1419225" cy="13970"/>
            </a:xfrm>
            <a:custGeom>
              <a:avLst/>
              <a:gdLst/>
              <a:ahLst/>
              <a:cxnLst/>
              <a:rect l="l" t="t" r="r" b="b"/>
              <a:pathLst>
                <a:path w="1419225" h="13969">
                  <a:moveTo>
                    <a:pt x="0" y="13716"/>
                  </a:moveTo>
                  <a:lnTo>
                    <a:pt x="0" y="0"/>
                  </a:lnTo>
                  <a:lnTo>
                    <a:pt x="1418843" y="0"/>
                  </a:lnTo>
                  <a:lnTo>
                    <a:pt x="1418843" y="13716"/>
                  </a:lnTo>
                  <a:lnTo>
                    <a:pt x="0" y="13716"/>
                  </a:lnTo>
                  <a:close/>
                </a:path>
              </a:pathLst>
            </a:custGeom>
            <a:solidFill>
              <a:srgbClr val="0C3F7C"/>
            </a:solidFill>
          </p:spPr>
          <p:txBody>
            <a:bodyPr wrap="square" lIns="0" tIns="0" rIns="0" bIns="0" rtlCol="0"/>
            <a:lstStyle/>
            <a:p>
              <a:endParaRPr sz="1632"/>
            </a:p>
          </p:txBody>
        </p:sp>
        <p:sp>
          <p:nvSpPr>
            <p:cNvPr id="178" name="object 178"/>
            <p:cNvSpPr/>
            <p:nvPr/>
          </p:nvSpPr>
          <p:spPr>
            <a:xfrm>
              <a:off x="7601712" y="2846831"/>
              <a:ext cx="1419225" cy="35560"/>
            </a:xfrm>
            <a:custGeom>
              <a:avLst/>
              <a:gdLst/>
              <a:ahLst/>
              <a:cxnLst/>
              <a:rect l="l" t="t"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p:spPr>
          <p:txBody>
            <a:bodyPr wrap="square" lIns="0" tIns="0" rIns="0" bIns="0" rtlCol="0"/>
            <a:lstStyle/>
            <a:p>
              <a:endParaRPr sz="1632"/>
            </a:p>
          </p:txBody>
        </p:sp>
        <p:sp>
          <p:nvSpPr>
            <p:cNvPr id="179" name="object 179"/>
            <p:cNvSpPr/>
            <p:nvPr/>
          </p:nvSpPr>
          <p:spPr>
            <a:xfrm>
              <a:off x="7601712" y="2828543"/>
              <a:ext cx="1419225" cy="18415"/>
            </a:xfrm>
            <a:custGeom>
              <a:avLst/>
              <a:gdLst/>
              <a:ahLst/>
              <a:cxnLst/>
              <a:rect l="l" t="t" r="r" b="b"/>
              <a:pathLst>
                <a:path w="1419225" h="18414">
                  <a:moveTo>
                    <a:pt x="0" y="18288"/>
                  </a:moveTo>
                  <a:lnTo>
                    <a:pt x="0" y="0"/>
                  </a:lnTo>
                  <a:lnTo>
                    <a:pt x="1418843" y="0"/>
                  </a:lnTo>
                  <a:lnTo>
                    <a:pt x="1418843" y="18288"/>
                  </a:lnTo>
                  <a:lnTo>
                    <a:pt x="0" y="18288"/>
                  </a:lnTo>
                  <a:close/>
                </a:path>
              </a:pathLst>
            </a:custGeom>
            <a:solidFill>
              <a:srgbClr val="0E3F7E"/>
            </a:solidFill>
          </p:spPr>
          <p:txBody>
            <a:bodyPr wrap="square" lIns="0" tIns="0" rIns="0" bIns="0" rtlCol="0"/>
            <a:lstStyle/>
            <a:p>
              <a:endParaRPr sz="1632"/>
            </a:p>
          </p:txBody>
        </p:sp>
        <p:sp>
          <p:nvSpPr>
            <p:cNvPr id="180" name="object 180"/>
            <p:cNvSpPr/>
            <p:nvPr/>
          </p:nvSpPr>
          <p:spPr>
            <a:xfrm>
              <a:off x="7601712" y="2810255"/>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E417E"/>
            </a:solidFill>
          </p:spPr>
          <p:txBody>
            <a:bodyPr wrap="square" lIns="0" tIns="0" rIns="0" bIns="0" rtlCol="0"/>
            <a:lstStyle/>
            <a:p>
              <a:endParaRPr sz="1632"/>
            </a:p>
          </p:txBody>
        </p:sp>
        <p:sp>
          <p:nvSpPr>
            <p:cNvPr id="181" name="object 181"/>
            <p:cNvSpPr/>
            <p:nvPr/>
          </p:nvSpPr>
          <p:spPr>
            <a:xfrm>
              <a:off x="7601712" y="2775203"/>
              <a:ext cx="1419225" cy="35560"/>
            </a:xfrm>
            <a:custGeom>
              <a:avLst/>
              <a:gdLst/>
              <a:ahLst/>
              <a:cxnLst/>
              <a:rect l="l" t="t"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p:spPr>
          <p:txBody>
            <a:bodyPr wrap="square" lIns="0" tIns="0" rIns="0" bIns="0" rtlCol="0"/>
            <a:lstStyle/>
            <a:p>
              <a:endParaRPr sz="1632"/>
            </a:p>
          </p:txBody>
        </p:sp>
        <p:sp>
          <p:nvSpPr>
            <p:cNvPr id="182" name="object 182"/>
            <p:cNvSpPr/>
            <p:nvPr/>
          </p:nvSpPr>
          <p:spPr>
            <a:xfrm>
              <a:off x="7601712" y="2761487"/>
              <a:ext cx="1419225" cy="13970"/>
            </a:xfrm>
            <a:custGeom>
              <a:avLst/>
              <a:gdLst/>
              <a:ahLst/>
              <a:cxnLst/>
              <a:rect l="l" t="t" r="r" b="b"/>
              <a:pathLst>
                <a:path w="1419225" h="13969">
                  <a:moveTo>
                    <a:pt x="0" y="13715"/>
                  </a:moveTo>
                  <a:lnTo>
                    <a:pt x="0" y="0"/>
                  </a:lnTo>
                  <a:lnTo>
                    <a:pt x="1418843" y="0"/>
                  </a:lnTo>
                  <a:lnTo>
                    <a:pt x="1418843" y="13715"/>
                  </a:lnTo>
                  <a:lnTo>
                    <a:pt x="0" y="13715"/>
                  </a:lnTo>
                  <a:close/>
                </a:path>
              </a:pathLst>
            </a:custGeom>
            <a:solidFill>
              <a:srgbClr val="0F4280"/>
            </a:solidFill>
          </p:spPr>
          <p:txBody>
            <a:bodyPr wrap="square" lIns="0" tIns="0" rIns="0" bIns="0" rtlCol="0"/>
            <a:lstStyle/>
            <a:p>
              <a:endParaRPr sz="1632"/>
            </a:p>
          </p:txBody>
        </p:sp>
        <p:sp>
          <p:nvSpPr>
            <p:cNvPr id="183" name="object 183"/>
            <p:cNvSpPr/>
            <p:nvPr/>
          </p:nvSpPr>
          <p:spPr>
            <a:xfrm>
              <a:off x="7601712" y="2740151"/>
              <a:ext cx="1419225" cy="21590"/>
            </a:xfrm>
            <a:custGeom>
              <a:avLst/>
              <a:gdLst/>
              <a:ahLst/>
              <a:cxnLst/>
              <a:rect l="l" t="t" r="r" b="b"/>
              <a:pathLst>
                <a:path w="1419225" h="21589">
                  <a:moveTo>
                    <a:pt x="0" y="21336"/>
                  </a:moveTo>
                  <a:lnTo>
                    <a:pt x="0" y="0"/>
                  </a:lnTo>
                  <a:lnTo>
                    <a:pt x="1418843" y="0"/>
                  </a:lnTo>
                  <a:lnTo>
                    <a:pt x="1418843" y="21336"/>
                  </a:lnTo>
                  <a:lnTo>
                    <a:pt x="0" y="21336"/>
                  </a:lnTo>
                  <a:close/>
                </a:path>
              </a:pathLst>
            </a:custGeom>
            <a:solidFill>
              <a:srgbClr val="0F4282"/>
            </a:solidFill>
          </p:spPr>
          <p:txBody>
            <a:bodyPr wrap="square" lIns="0" tIns="0" rIns="0" bIns="0" rtlCol="0"/>
            <a:lstStyle/>
            <a:p>
              <a:endParaRPr sz="1632"/>
            </a:p>
          </p:txBody>
        </p:sp>
        <p:sp>
          <p:nvSpPr>
            <p:cNvPr id="184" name="object 184"/>
            <p:cNvSpPr/>
            <p:nvPr/>
          </p:nvSpPr>
          <p:spPr>
            <a:xfrm>
              <a:off x="7601712" y="2708147"/>
              <a:ext cx="1419225" cy="32384"/>
            </a:xfrm>
            <a:custGeom>
              <a:avLst/>
              <a:gdLst/>
              <a:ahLst/>
              <a:cxnLst/>
              <a:rect l="l" t="t"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p:spPr>
          <p:txBody>
            <a:bodyPr wrap="square" lIns="0" tIns="0" rIns="0" bIns="0" rtlCol="0"/>
            <a:lstStyle/>
            <a:p>
              <a:endParaRPr sz="1632"/>
            </a:p>
          </p:txBody>
        </p:sp>
        <p:sp>
          <p:nvSpPr>
            <p:cNvPr id="185" name="object 185"/>
            <p:cNvSpPr/>
            <p:nvPr/>
          </p:nvSpPr>
          <p:spPr>
            <a:xfrm>
              <a:off x="7601712" y="2703575"/>
              <a:ext cx="1419225" cy="5080"/>
            </a:xfrm>
            <a:custGeom>
              <a:avLst/>
              <a:gdLst/>
              <a:ahLst/>
              <a:cxnLst/>
              <a:rect l="l" t="t" r="r" b="b"/>
              <a:pathLst>
                <a:path w="1419225" h="5080">
                  <a:moveTo>
                    <a:pt x="0" y="4572"/>
                  </a:moveTo>
                  <a:lnTo>
                    <a:pt x="0" y="0"/>
                  </a:lnTo>
                  <a:lnTo>
                    <a:pt x="1418843" y="0"/>
                  </a:lnTo>
                  <a:lnTo>
                    <a:pt x="1418843" y="4572"/>
                  </a:lnTo>
                  <a:lnTo>
                    <a:pt x="0" y="4572"/>
                  </a:lnTo>
                  <a:close/>
                </a:path>
              </a:pathLst>
            </a:custGeom>
            <a:solidFill>
              <a:srgbClr val="0F4483"/>
            </a:solidFill>
          </p:spPr>
          <p:txBody>
            <a:bodyPr wrap="square" lIns="0" tIns="0" rIns="0" bIns="0" rtlCol="0"/>
            <a:lstStyle/>
            <a:p>
              <a:endParaRPr sz="1632"/>
            </a:p>
          </p:txBody>
        </p:sp>
        <p:sp>
          <p:nvSpPr>
            <p:cNvPr id="186" name="object 186"/>
            <p:cNvSpPr/>
            <p:nvPr/>
          </p:nvSpPr>
          <p:spPr>
            <a:xfrm>
              <a:off x="7601712" y="2656331"/>
              <a:ext cx="1419225" cy="47625"/>
            </a:xfrm>
            <a:custGeom>
              <a:avLst/>
              <a:gdLst/>
              <a:ahLst/>
              <a:cxnLst/>
              <a:rect l="l" t="t"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p:spPr>
          <p:txBody>
            <a:bodyPr wrap="square" lIns="0" tIns="0" rIns="0" bIns="0" rtlCol="0"/>
            <a:lstStyle/>
            <a:p>
              <a:endParaRPr sz="1632"/>
            </a:p>
          </p:txBody>
        </p:sp>
        <p:sp>
          <p:nvSpPr>
            <p:cNvPr id="187" name="object 187"/>
            <p:cNvSpPr/>
            <p:nvPr/>
          </p:nvSpPr>
          <p:spPr>
            <a:xfrm>
              <a:off x="7601712" y="2615183"/>
              <a:ext cx="1419225" cy="41275"/>
            </a:xfrm>
            <a:custGeom>
              <a:avLst/>
              <a:gdLst/>
              <a:ahLst/>
              <a:cxnLst/>
              <a:rect l="l" t="t" r="r" b="b"/>
              <a:pathLst>
                <a:path w="1419225" h="41275">
                  <a:moveTo>
                    <a:pt x="0" y="41148"/>
                  </a:moveTo>
                  <a:lnTo>
                    <a:pt x="0" y="0"/>
                  </a:lnTo>
                  <a:lnTo>
                    <a:pt x="1418843" y="0"/>
                  </a:lnTo>
                  <a:lnTo>
                    <a:pt x="1418843" y="41148"/>
                  </a:lnTo>
                  <a:lnTo>
                    <a:pt x="0" y="41148"/>
                  </a:lnTo>
                  <a:close/>
                </a:path>
              </a:pathLst>
            </a:custGeom>
            <a:solidFill>
              <a:srgbClr val="0F4487"/>
            </a:solidFill>
          </p:spPr>
          <p:txBody>
            <a:bodyPr wrap="square" lIns="0" tIns="0" rIns="0" bIns="0" rtlCol="0"/>
            <a:lstStyle/>
            <a:p>
              <a:endParaRPr sz="1632"/>
            </a:p>
          </p:txBody>
        </p:sp>
        <p:sp>
          <p:nvSpPr>
            <p:cNvPr id="188" name="object 188"/>
            <p:cNvSpPr/>
            <p:nvPr/>
          </p:nvSpPr>
          <p:spPr>
            <a:xfrm>
              <a:off x="7601712" y="2508503"/>
              <a:ext cx="1419225" cy="1905"/>
            </a:xfrm>
            <a:custGeom>
              <a:avLst/>
              <a:gdLst/>
              <a:ahLst/>
              <a:cxnLst/>
              <a:rect l="l" t="t" r="r" b="b"/>
              <a:pathLst>
                <a:path w="1419225" h="1905">
                  <a:moveTo>
                    <a:pt x="0" y="1524"/>
                  </a:moveTo>
                  <a:lnTo>
                    <a:pt x="0" y="0"/>
                  </a:lnTo>
                  <a:lnTo>
                    <a:pt x="1418843" y="0"/>
                  </a:lnTo>
                  <a:lnTo>
                    <a:pt x="1418843" y="1524"/>
                  </a:lnTo>
                  <a:lnTo>
                    <a:pt x="0" y="1524"/>
                  </a:lnTo>
                  <a:close/>
                </a:path>
              </a:pathLst>
            </a:custGeom>
            <a:solidFill>
              <a:srgbClr val="0F4489"/>
            </a:solidFill>
          </p:spPr>
          <p:txBody>
            <a:bodyPr wrap="square" lIns="0" tIns="0" rIns="0" bIns="0" rtlCol="0"/>
            <a:lstStyle/>
            <a:p>
              <a:endParaRPr sz="1632"/>
            </a:p>
          </p:txBody>
        </p:sp>
        <p:sp>
          <p:nvSpPr>
            <p:cNvPr id="189" name="object 189"/>
            <p:cNvSpPr/>
            <p:nvPr/>
          </p:nvSpPr>
          <p:spPr>
            <a:xfrm>
              <a:off x="7601712" y="2482595"/>
              <a:ext cx="1419225" cy="26034"/>
            </a:xfrm>
            <a:custGeom>
              <a:avLst/>
              <a:gdLst/>
              <a:ahLst/>
              <a:cxnLst/>
              <a:rect l="l" t="t" r="r" b="b"/>
              <a:pathLst>
                <a:path w="1419225" h="26035">
                  <a:moveTo>
                    <a:pt x="0" y="0"/>
                  </a:moveTo>
                  <a:lnTo>
                    <a:pt x="1418843" y="0"/>
                  </a:lnTo>
                  <a:lnTo>
                    <a:pt x="1418843" y="25907"/>
                  </a:lnTo>
                  <a:lnTo>
                    <a:pt x="0" y="25907"/>
                  </a:lnTo>
                  <a:lnTo>
                    <a:pt x="0" y="0"/>
                  </a:lnTo>
                  <a:close/>
                </a:path>
              </a:pathLst>
            </a:custGeom>
            <a:solidFill>
              <a:srgbClr val="0E4489"/>
            </a:solidFill>
          </p:spPr>
          <p:txBody>
            <a:bodyPr wrap="square" lIns="0" tIns="0" rIns="0" bIns="0" rtlCol="0"/>
            <a:lstStyle/>
            <a:p>
              <a:endParaRPr sz="1632"/>
            </a:p>
          </p:txBody>
        </p:sp>
      </p:grpSp>
      <p:sp>
        <p:nvSpPr>
          <p:cNvPr id="190" name="object 190"/>
          <p:cNvSpPr txBox="1"/>
          <p:nvPr/>
        </p:nvSpPr>
        <p:spPr>
          <a:xfrm>
            <a:off x="8140847" y="2494016"/>
            <a:ext cx="1286955" cy="255862"/>
          </a:xfrm>
          <a:prstGeom prst="rect">
            <a:avLst/>
          </a:prstGeom>
        </p:spPr>
        <p:txBody>
          <a:bodyPr vert="horz" wrap="square" lIns="0" tIns="11516" rIns="0" bIns="0" rtlCol="0">
            <a:spAutoFit/>
          </a:bodyPr>
          <a:lstStyle/>
          <a:p>
            <a:pPr marL="70250">
              <a:spcBef>
                <a:spcPts val="91"/>
              </a:spcBef>
            </a:pPr>
            <a:r>
              <a:rPr sz="1587" spc="-9" dirty="0">
                <a:solidFill>
                  <a:srgbClr val="FFFFFF"/>
                </a:solidFill>
                <a:latin typeface="Gadugi"/>
                <a:cs typeface="Gadugi"/>
              </a:rPr>
              <a:t>Victimisation</a:t>
            </a:r>
            <a:endParaRPr sz="1587">
              <a:latin typeface="Gadugi"/>
              <a:cs typeface="Gadugi"/>
            </a:endParaRPr>
          </a:p>
        </p:txBody>
      </p:sp>
      <p:grpSp>
        <p:nvGrpSpPr>
          <p:cNvPr id="191" name="object 191"/>
          <p:cNvGrpSpPr/>
          <p:nvPr/>
        </p:nvGrpSpPr>
        <p:grpSpPr>
          <a:xfrm>
            <a:off x="9555979" y="2251220"/>
            <a:ext cx="1285227" cy="772748"/>
            <a:chOff x="9162288" y="2482595"/>
            <a:chExt cx="1417320" cy="852169"/>
          </a:xfrm>
        </p:grpSpPr>
        <p:sp>
          <p:nvSpPr>
            <p:cNvPr id="192" name="object 192"/>
            <p:cNvSpPr/>
            <p:nvPr/>
          </p:nvSpPr>
          <p:spPr>
            <a:xfrm>
              <a:off x="9162288" y="3325367"/>
              <a:ext cx="1417320" cy="9525"/>
            </a:xfrm>
            <a:custGeom>
              <a:avLst/>
              <a:gdLst/>
              <a:ahLst/>
              <a:cxnLst/>
              <a:rect l="l" t="t" r="r" b="b"/>
              <a:pathLst>
                <a:path w="1417320" h="9525">
                  <a:moveTo>
                    <a:pt x="0" y="0"/>
                  </a:moveTo>
                  <a:lnTo>
                    <a:pt x="1417319" y="0"/>
                  </a:lnTo>
                  <a:lnTo>
                    <a:pt x="1417319" y="9143"/>
                  </a:lnTo>
                  <a:lnTo>
                    <a:pt x="0" y="9143"/>
                  </a:lnTo>
                  <a:lnTo>
                    <a:pt x="0" y="0"/>
                  </a:lnTo>
                  <a:close/>
                </a:path>
              </a:pathLst>
            </a:custGeom>
            <a:solidFill>
              <a:srgbClr val="083366"/>
            </a:solidFill>
          </p:spPr>
          <p:txBody>
            <a:bodyPr wrap="square" lIns="0" tIns="0" rIns="0" bIns="0" rtlCol="0"/>
            <a:lstStyle/>
            <a:p>
              <a:endParaRPr sz="1632"/>
            </a:p>
          </p:txBody>
        </p:sp>
        <p:sp>
          <p:nvSpPr>
            <p:cNvPr id="193" name="object 193"/>
            <p:cNvSpPr/>
            <p:nvPr/>
          </p:nvSpPr>
          <p:spPr>
            <a:xfrm>
              <a:off x="9162288" y="3307079"/>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83367"/>
            </a:solidFill>
          </p:spPr>
          <p:txBody>
            <a:bodyPr wrap="square" lIns="0" tIns="0" rIns="0" bIns="0" rtlCol="0"/>
            <a:lstStyle/>
            <a:p>
              <a:endParaRPr sz="1632"/>
            </a:p>
          </p:txBody>
        </p:sp>
        <p:sp>
          <p:nvSpPr>
            <p:cNvPr id="194" name="object 194"/>
            <p:cNvSpPr/>
            <p:nvPr/>
          </p:nvSpPr>
          <p:spPr>
            <a:xfrm>
              <a:off x="9162288" y="3288791"/>
              <a:ext cx="1417320" cy="18415"/>
            </a:xfrm>
            <a:custGeom>
              <a:avLst/>
              <a:gdLst/>
              <a:ahLst/>
              <a:cxnLst/>
              <a:rect l="l" t="t" r="r" b="b"/>
              <a:pathLst>
                <a:path w="1417320" h="18414">
                  <a:moveTo>
                    <a:pt x="0" y="18288"/>
                  </a:moveTo>
                  <a:lnTo>
                    <a:pt x="0" y="0"/>
                  </a:lnTo>
                  <a:lnTo>
                    <a:pt x="1417319" y="0"/>
                  </a:lnTo>
                  <a:lnTo>
                    <a:pt x="1417319" y="18288"/>
                  </a:lnTo>
                  <a:lnTo>
                    <a:pt x="0" y="18288"/>
                  </a:lnTo>
                  <a:close/>
                </a:path>
              </a:pathLst>
            </a:custGeom>
            <a:solidFill>
              <a:srgbClr val="0A3467"/>
            </a:solidFill>
          </p:spPr>
          <p:txBody>
            <a:bodyPr wrap="square" lIns="0" tIns="0" rIns="0" bIns="0" rtlCol="0"/>
            <a:lstStyle/>
            <a:p>
              <a:endParaRPr sz="1632"/>
            </a:p>
          </p:txBody>
        </p:sp>
        <p:sp>
          <p:nvSpPr>
            <p:cNvPr id="195" name="object 195"/>
            <p:cNvSpPr/>
            <p:nvPr/>
          </p:nvSpPr>
          <p:spPr>
            <a:xfrm>
              <a:off x="9162288" y="3240023"/>
              <a:ext cx="1417320" cy="48895"/>
            </a:xfrm>
            <a:custGeom>
              <a:avLst/>
              <a:gdLst/>
              <a:ahLst/>
              <a:cxnLst/>
              <a:rect l="l" t="t" r="r" b="b"/>
              <a:pathLst>
                <a:path w="1417320" h="48895">
                  <a:moveTo>
                    <a:pt x="1417320" y="0"/>
                  </a:moveTo>
                  <a:lnTo>
                    <a:pt x="0" y="0"/>
                  </a:lnTo>
                  <a:lnTo>
                    <a:pt x="0" y="27432"/>
                  </a:lnTo>
                  <a:lnTo>
                    <a:pt x="0" y="48768"/>
                  </a:lnTo>
                  <a:lnTo>
                    <a:pt x="1417320" y="48768"/>
                  </a:lnTo>
                  <a:lnTo>
                    <a:pt x="1417320" y="27432"/>
                  </a:lnTo>
                  <a:lnTo>
                    <a:pt x="1417320" y="0"/>
                  </a:lnTo>
                  <a:close/>
                </a:path>
              </a:pathLst>
            </a:custGeom>
            <a:solidFill>
              <a:srgbClr val="0A3469"/>
            </a:solidFill>
          </p:spPr>
          <p:txBody>
            <a:bodyPr wrap="square" lIns="0" tIns="0" rIns="0" bIns="0" rtlCol="0"/>
            <a:lstStyle/>
            <a:p>
              <a:endParaRPr sz="1632"/>
            </a:p>
          </p:txBody>
        </p:sp>
        <p:sp>
          <p:nvSpPr>
            <p:cNvPr id="196" name="object 196"/>
            <p:cNvSpPr/>
            <p:nvPr/>
          </p:nvSpPr>
          <p:spPr>
            <a:xfrm>
              <a:off x="9162288" y="3200399"/>
              <a:ext cx="1417320" cy="40005"/>
            </a:xfrm>
            <a:custGeom>
              <a:avLst/>
              <a:gdLst/>
              <a:ahLst/>
              <a:cxnLst/>
              <a:rect l="l" t="t" r="r" b="b"/>
              <a:pathLst>
                <a:path w="1417320" h="40005">
                  <a:moveTo>
                    <a:pt x="1417320" y="0"/>
                  </a:moveTo>
                  <a:lnTo>
                    <a:pt x="0" y="0"/>
                  </a:lnTo>
                  <a:lnTo>
                    <a:pt x="0" y="18288"/>
                  </a:lnTo>
                  <a:lnTo>
                    <a:pt x="0" y="39624"/>
                  </a:lnTo>
                  <a:lnTo>
                    <a:pt x="1417320" y="39624"/>
                  </a:lnTo>
                  <a:lnTo>
                    <a:pt x="1417320" y="18288"/>
                  </a:lnTo>
                  <a:lnTo>
                    <a:pt x="1417320" y="0"/>
                  </a:lnTo>
                  <a:close/>
                </a:path>
              </a:pathLst>
            </a:custGeom>
            <a:solidFill>
              <a:srgbClr val="0A366B"/>
            </a:solidFill>
          </p:spPr>
          <p:txBody>
            <a:bodyPr wrap="square" lIns="0" tIns="0" rIns="0" bIns="0" rtlCol="0"/>
            <a:lstStyle/>
            <a:p>
              <a:endParaRPr sz="1632"/>
            </a:p>
          </p:txBody>
        </p:sp>
        <p:sp>
          <p:nvSpPr>
            <p:cNvPr id="197" name="object 197"/>
            <p:cNvSpPr/>
            <p:nvPr/>
          </p:nvSpPr>
          <p:spPr>
            <a:xfrm>
              <a:off x="9162288" y="3183635"/>
              <a:ext cx="1417320" cy="17145"/>
            </a:xfrm>
            <a:custGeom>
              <a:avLst/>
              <a:gdLst/>
              <a:ahLst/>
              <a:cxnLst/>
              <a:rect l="l" t="t" r="r" b="b"/>
              <a:pathLst>
                <a:path w="1417320" h="17144">
                  <a:moveTo>
                    <a:pt x="0" y="16764"/>
                  </a:moveTo>
                  <a:lnTo>
                    <a:pt x="0" y="0"/>
                  </a:lnTo>
                  <a:lnTo>
                    <a:pt x="1417319" y="0"/>
                  </a:lnTo>
                  <a:lnTo>
                    <a:pt x="1417319" y="16764"/>
                  </a:lnTo>
                  <a:lnTo>
                    <a:pt x="0" y="16764"/>
                  </a:lnTo>
                  <a:close/>
                </a:path>
              </a:pathLst>
            </a:custGeom>
            <a:solidFill>
              <a:srgbClr val="0A366D"/>
            </a:solidFill>
          </p:spPr>
          <p:txBody>
            <a:bodyPr wrap="square" lIns="0" tIns="0" rIns="0" bIns="0" rtlCol="0"/>
            <a:lstStyle/>
            <a:p>
              <a:endParaRPr sz="1632"/>
            </a:p>
          </p:txBody>
        </p:sp>
        <p:sp>
          <p:nvSpPr>
            <p:cNvPr id="198" name="object 198"/>
            <p:cNvSpPr/>
            <p:nvPr/>
          </p:nvSpPr>
          <p:spPr>
            <a:xfrm>
              <a:off x="9162288" y="3160775"/>
              <a:ext cx="1417320" cy="22860"/>
            </a:xfrm>
            <a:custGeom>
              <a:avLst/>
              <a:gdLst/>
              <a:ahLst/>
              <a:cxnLst/>
              <a:rect l="l" t="t" r="r" b="b"/>
              <a:pathLst>
                <a:path w="1417320" h="22860">
                  <a:moveTo>
                    <a:pt x="0" y="22859"/>
                  </a:moveTo>
                  <a:lnTo>
                    <a:pt x="0" y="0"/>
                  </a:lnTo>
                  <a:lnTo>
                    <a:pt x="1417319" y="0"/>
                  </a:lnTo>
                  <a:lnTo>
                    <a:pt x="1417319" y="22859"/>
                  </a:lnTo>
                  <a:lnTo>
                    <a:pt x="0" y="22859"/>
                  </a:lnTo>
                  <a:close/>
                </a:path>
              </a:pathLst>
            </a:custGeom>
            <a:solidFill>
              <a:srgbClr val="0A366E"/>
            </a:solidFill>
          </p:spPr>
          <p:txBody>
            <a:bodyPr wrap="square" lIns="0" tIns="0" rIns="0" bIns="0" rtlCol="0"/>
            <a:lstStyle/>
            <a:p>
              <a:endParaRPr sz="1632"/>
            </a:p>
          </p:txBody>
        </p:sp>
        <p:sp>
          <p:nvSpPr>
            <p:cNvPr id="199" name="object 199"/>
            <p:cNvSpPr/>
            <p:nvPr/>
          </p:nvSpPr>
          <p:spPr>
            <a:xfrm>
              <a:off x="9162288" y="3134867"/>
              <a:ext cx="1417320" cy="26034"/>
            </a:xfrm>
            <a:custGeom>
              <a:avLst/>
              <a:gdLst/>
              <a:ahLst/>
              <a:cxnLst/>
              <a:rect l="l" t="t" r="r" b="b"/>
              <a:pathLst>
                <a:path w="1417320" h="26035">
                  <a:moveTo>
                    <a:pt x="0" y="25908"/>
                  </a:moveTo>
                  <a:lnTo>
                    <a:pt x="0" y="0"/>
                  </a:lnTo>
                  <a:lnTo>
                    <a:pt x="1417319" y="0"/>
                  </a:lnTo>
                  <a:lnTo>
                    <a:pt x="1417319" y="25908"/>
                  </a:lnTo>
                  <a:lnTo>
                    <a:pt x="0" y="25908"/>
                  </a:lnTo>
                  <a:close/>
                </a:path>
              </a:pathLst>
            </a:custGeom>
            <a:solidFill>
              <a:srgbClr val="0A386E"/>
            </a:solidFill>
          </p:spPr>
          <p:txBody>
            <a:bodyPr wrap="square" lIns="0" tIns="0" rIns="0" bIns="0" rtlCol="0"/>
            <a:lstStyle/>
            <a:p>
              <a:endParaRPr sz="1632"/>
            </a:p>
          </p:txBody>
        </p:sp>
        <p:sp>
          <p:nvSpPr>
            <p:cNvPr id="200" name="object 200"/>
            <p:cNvSpPr/>
            <p:nvPr/>
          </p:nvSpPr>
          <p:spPr>
            <a:xfrm>
              <a:off x="9162288" y="3093719"/>
              <a:ext cx="1417320" cy="41275"/>
            </a:xfrm>
            <a:custGeom>
              <a:avLst/>
              <a:gdLst/>
              <a:ahLst/>
              <a:cxnLst/>
              <a:rect l="l" t="t"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p:spPr>
          <p:txBody>
            <a:bodyPr wrap="square" lIns="0" tIns="0" rIns="0" bIns="0" rtlCol="0"/>
            <a:lstStyle/>
            <a:p>
              <a:endParaRPr sz="1632"/>
            </a:p>
          </p:txBody>
        </p:sp>
        <p:sp>
          <p:nvSpPr>
            <p:cNvPr id="201" name="object 201"/>
            <p:cNvSpPr/>
            <p:nvPr/>
          </p:nvSpPr>
          <p:spPr>
            <a:xfrm>
              <a:off x="9162288" y="3054095"/>
              <a:ext cx="1417320" cy="40005"/>
            </a:xfrm>
            <a:custGeom>
              <a:avLst/>
              <a:gdLst/>
              <a:ahLst/>
              <a:cxnLst/>
              <a:rect l="l" t="t" r="r" b="b"/>
              <a:pathLst>
                <a:path w="1417320" h="40005">
                  <a:moveTo>
                    <a:pt x="1417320" y="0"/>
                  </a:moveTo>
                  <a:lnTo>
                    <a:pt x="0" y="0"/>
                  </a:lnTo>
                  <a:lnTo>
                    <a:pt x="0" y="22860"/>
                  </a:lnTo>
                  <a:lnTo>
                    <a:pt x="0" y="39624"/>
                  </a:lnTo>
                  <a:lnTo>
                    <a:pt x="1417320" y="39624"/>
                  </a:lnTo>
                  <a:lnTo>
                    <a:pt x="1417320" y="22860"/>
                  </a:lnTo>
                  <a:lnTo>
                    <a:pt x="1417320" y="0"/>
                  </a:lnTo>
                  <a:close/>
                </a:path>
              </a:pathLst>
            </a:custGeom>
            <a:solidFill>
              <a:srgbClr val="0C3A72"/>
            </a:solidFill>
          </p:spPr>
          <p:txBody>
            <a:bodyPr wrap="square" lIns="0" tIns="0" rIns="0" bIns="0" rtlCol="0"/>
            <a:lstStyle/>
            <a:p>
              <a:endParaRPr sz="1632"/>
            </a:p>
          </p:txBody>
        </p:sp>
        <p:sp>
          <p:nvSpPr>
            <p:cNvPr id="202" name="object 202"/>
            <p:cNvSpPr/>
            <p:nvPr/>
          </p:nvSpPr>
          <p:spPr>
            <a:xfrm>
              <a:off x="9162288" y="3041903"/>
              <a:ext cx="1417320" cy="12700"/>
            </a:xfrm>
            <a:custGeom>
              <a:avLst/>
              <a:gdLst/>
              <a:ahLst/>
              <a:cxnLst/>
              <a:rect l="l" t="t" r="r" b="b"/>
              <a:pathLst>
                <a:path w="1417320" h="12700">
                  <a:moveTo>
                    <a:pt x="0" y="12192"/>
                  </a:moveTo>
                  <a:lnTo>
                    <a:pt x="0" y="0"/>
                  </a:lnTo>
                  <a:lnTo>
                    <a:pt x="1417319" y="0"/>
                  </a:lnTo>
                  <a:lnTo>
                    <a:pt x="1417319" y="12192"/>
                  </a:lnTo>
                  <a:lnTo>
                    <a:pt x="0" y="12192"/>
                  </a:lnTo>
                  <a:close/>
                </a:path>
              </a:pathLst>
            </a:custGeom>
            <a:solidFill>
              <a:srgbClr val="0C3A74"/>
            </a:solidFill>
          </p:spPr>
          <p:txBody>
            <a:bodyPr wrap="square" lIns="0" tIns="0" rIns="0" bIns="0" rtlCol="0"/>
            <a:lstStyle/>
            <a:p>
              <a:endParaRPr sz="1632"/>
            </a:p>
          </p:txBody>
        </p:sp>
        <p:sp>
          <p:nvSpPr>
            <p:cNvPr id="203" name="object 203"/>
            <p:cNvSpPr/>
            <p:nvPr/>
          </p:nvSpPr>
          <p:spPr>
            <a:xfrm>
              <a:off x="9162288" y="3028187"/>
              <a:ext cx="1417320" cy="13970"/>
            </a:xfrm>
            <a:custGeom>
              <a:avLst/>
              <a:gdLst/>
              <a:ahLst/>
              <a:cxnLst/>
              <a:rect l="l" t="t" r="r" b="b"/>
              <a:pathLst>
                <a:path w="1417320" h="13969">
                  <a:moveTo>
                    <a:pt x="0" y="13715"/>
                  </a:moveTo>
                  <a:lnTo>
                    <a:pt x="0" y="0"/>
                  </a:lnTo>
                  <a:lnTo>
                    <a:pt x="1417319" y="0"/>
                  </a:lnTo>
                  <a:lnTo>
                    <a:pt x="1417319" y="13715"/>
                  </a:lnTo>
                  <a:lnTo>
                    <a:pt x="0" y="13715"/>
                  </a:lnTo>
                  <a:close/>
                </a:path>
              </a:pathLst>
            </a:custGeom>
            <a:solidFill>
              <a:srgbClr val="0C3B74"/>
            </a:solidFill>
          </p:spPr>
          <p:txBody>
            <a:bodyPr wrap="square" lIns="0" tIns="0" rIns="0" bIns="0" rtlCol="0"/>
            <a:lstStyle/>
            <a:p>
              <a:endParaRPr sz="1632"/>
            </a:p>
          </p:txBody>
        </p:sp>
        <p:sp>
          <p:nvSpPr>
            <p:cNvPr id="204" name="object 204"/>
            <p:cNvSpPr/>
            <p:nvPr/>
          </p:nvSpPr>
          <p:spPr>
            <a:xfrm>
              <a:off x="9162288" y="2988563"/>
              <a:ext cx="1417320" cy="40005"/>
            </a:xfrm>
            <a:custGeom>
              <a:avLst/>
              <a:gdLst/>
              <a:ahLst/>
              <a:cxnLst/>
              <a:rect l="l" t="t" r="r" b="b"/>
              <a:pathLst>
                <a:path w="1417320" h="40005">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p:spPr>
          <p:txBody>
            <a:bodyPr wrap="square" lIns="0" tIns="0" rIns="0" bIns="0" rtlCol="0"/>
            <a:lstStyle/>
            <a:p>
              <a:endParaRPr sz="1632"/>
            </a:p>
          </p:txBody>
        </p:sp>
        <p:sp>
          <p:nvSpPr>
            <p:cNvPr id="205" name="object 205"/>
            <p:cNvSpPr/>
            <p:nvPr/>
          </p:nvSpPr>
          <p:spPr>
            <a:xfrm>
              <a:off x="9162288" y="2974847"/>
              <a:ext cx="1417320" cy="13970"/>
            </a:xfrm>
            <a:custGeom>
              <a:avLst/>
              <a:gdLst/>
              <a:ahLst/>
              <a:cxnLst/>
              <a:rect l="l" t="t" r="r" b="b"/>
              <a:pathLst>
                <a:path w="1417320" h="13969">
                  <a:moveTo>
                    <a:pt x="0" y="13716"/>
                  </a:moveTo>
                  <a:lnTo>
                    <a:pt x="0" y="0"/>
                  </a:lnTo>
                  <a:lnTo>
                    <a:pt x="1417319" y="0"/>
                  </a:lnTo>
                  <a:lnTo>
                    <a:pt x="1417319" y="13716"/>
                  </a:lnTo>
                  <a:lnTo>
                    <a:pt x="0" y="13716"/>
                  </a:lnTo>
                  <a:close/>
                </a:path>
              </a:pathLst>
            </a:custGeom>
            <a:solidFill>
              <a:srgbClr val="0C3B77"/>
            </a:solidFill>
          </p:spPr>
          <p:txBody>
            <a:bodyPr wrap="square" lIns="0" tIns="0" rIns="0" bIns="0" rtlCol="0"/>
            <a:lstStyle/>
            <a:p>
              <a:endParaRPr sz="1632"/>
            </a:p>
          </p:txBody>
        </p:sp>
        <p:sp>
          <p:nvSpPr>
            <p:cNvPr id="206" name="object 206"/>
            <p:cNvSpPr/>
            <p:nvPr/>
          </p:nvSpPr>
          <p:spPr>
            <a:xfrm>
              <a:off x="9162288" y="2951987"/>
              <a:ext cx="1417320" cy="22860"/>
            </a:xfrm>
            <a:custGeom>
              <a:avLst/>
              <a:gdLst/>
              <a:ahLst/>
              <a:cxnLst/>
              <a:rect l="l" t="t"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p:spPr>
          <p:txBody>
            <a:bodyPr wrap="square" lIns="0" tIns="0" rIns="0" bIns="0" rtlCol="0"/>
            <a:lstStyle/>
            <a:p>
              <a:endParaRPr sz="1632"/>
            </a:p>
          </p:txBody>
        </p:sp>
        <p:sp>
          <p:nvSpPr>
            <p:cNvPr id="207" name="object 207"/>
            <p:cNvSpPr/>
            <p:nvPr/>
          </p:nvSpPr>
          <p:spPr>
            <a:xfrm>
              <a:off x="9162288" y="2916935"/>
              <a:ext cx="1417320" cy="35560"/>
            </a:xfrm>
            <a:custGeom>
              <a:avLst/>
              <a:gdLst/>
              <a:ahLst/>
              <a:cxnLst/>
              <a:rect l="l" t="t"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p:spPr>
          <p:txBody>
            <a:bodyPr wrap="square" lIns="0" tIns="0" rIns="0" bIns="0" rtlCol="0"/>
            <a:lstStyle/>
            <a:p>
              <a:endParaRPr sz="1632"/>
            </a:p>
          </p:txBody>
        </p:sp>
        <p:sp>
          <p:nvSpPr>
            <p:cNvPr id="208" name="object 208"/>
            <p:cNvSpPr/>
            <p:nvPr/>
          </p:nvSpPr>
          <p:spPr>
            <a:xfrm>
              <a:off x="9162288" y="2895599"/>
              <a:ext cx="1417320" cy="21590"/>
            </a:xfrm>
            <a:custGeom>
              <a:avLst/>
              <a:gdLst/>
              <a:ahLst/>
              <a:cxnLst/>
              <a:rect l="l" t="t" r="r" b="b"/>
              <a:pathLst>
                <a:path w="1417320" h="21589">
                  <a:moveTo>
                    <a:pt x="0" y="21335"/>
                  </a:moveTo>
                  <a:lnTo>
                    <a:pt x="0" y="0"/>
                  </a:lnTo>
                  <a:lnTo>
                    <a:pt x="1417319" y="0"/>
                  </a:lnTo>
                  <a:lnTo>
                    <a:pt x="1417319" y="21335"/>
                  </a:lnTo>
                  <a:lnTo>
                    <a:pt x="0" y="21335"/>
                  </a:lnTo>
                  <a:close/>
                </a:path>
              </a:pathLst>
            </a:custGeom>
            <a:solidFill>
              <a:srgbClr val="0C3D7B"/>
            </a:solidFill>
          </p:spPr>
          <p:txBody>
            <a:bodyPr wrap="square" lIns="0" tIns="0" rIns="0" bIns="0" rtlCol="0"/>
            <a:lstStyle/>
            <a:p>
              <a:endParaRPr sz="1632"/>
            </a:p>
          </p:txBody>
        </p:sp>
        <p:sp>
          <p:nvSpPr>
            <p:cNvPr id="209" name="object 209"/>
            <p:cNvSpPr/>
            <p:nvPr/>
          </p:nvSpPr>
          <p:spPr>
            <a:xfrm>
              <a:off x="9162288" y="2881883"/>
              <a:ext cx="1417320" cy="13970"/>
            </a:xfrm>
            <a:custGeom>
              <a:avLst/>
              <a:gdLst/>
              <a:ahLst/>
              <a:cxnLst/>
              <a:rect l="l" t="t" r="r" b="b"/>
              <a:pathLst>
                <a:path w="1417320" h="13969">
                  <a:moveTo>
                    <a:pt x="0" y="13716"/>
                  </a:moveTo>
                  <a:lnTo>
                    <a:pt x="0" y="0"/>
                  </a:lnTo>
                  <a:lnTo>
                    <a:pt x="1417319" y="0"/>
                  </a:lnTo>
                  <a:lnTo>
                    <a:pt x="1417319" y="13716"/>
                  </a:lnTo>
                  <a:lnTo>
                    <a:pt x="0" y="13716"/>
                  </a:lnTo>
                  <a:close/>
                </a:path>
              </a:pathLst>
            </a:custGeom>
            <a:solidFill>
              <a:srgbClr val="0C3F7C"/>
            </a:solidFill>
          </p:spPr>
          <p:txBody>
            <a:bodyPr wrap="square" lIns="0" tIns="0" rIns="0" bIns="0" rtlCol="0"/>
            <a:lstStyle/>
            <a:p>
              <a:endParaRPr sz="1632"/>
            </a:p>
          </p:txBody>
        </p:sp>
        <p:sp>
          <p:nvSpPr>
            <p:cNvPr id="210" name="object 210"/>
            <p:cNvSpPr/>
            <p:nvPr/>
          </p:nvSpPr>
          <p:spPr>
            <a:xfrm>
              <a:off x="9162288" y="2846831"/>
              <a:ext cx="1417320" cy="35560"/>
            </a:xfrm>
            <a:custGeom>
              <a:avLst/>
              <a:gdLst/>
              <a:ahLst/>
              <a:cxnLst/>
              <a:rect l="l" t="t"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p:spPr>
          <p:txBody>
            <a:bodyPr wrap="square" lIns="0" tIns="0" rIns="0" bIns="0" rtlCol="0"/>
            <a:lstStyle/>
            <a:p>
              <a:endParaRPr sz="1632"/>
            </a:p>
          </p:txBody>
        </p:sp>
        <p:sp>
          <p:nvSpPr>
            <p:cNvPr id="211" name="object 211"/>
            <p:cNvSpPr/>
            <p:nvPr/>
          </p:nvSpPr>
          <p:spPr>
            <a:xfrm>
              <a:off x="9162288" y="2828543"/>
              <a:ext cx="1417320" cy="18415"/>
            </a:xfrm>
            <a:custGeom>
              <a:avLst/>
              <a:gdLst/>
              <a:ahLst/>
              <a:cxnLst/>
              <a:rect l="l" t="t" r="r" b="b"/>
              <a:pathLst>
                <a:path w="1417320" h="18414">
                  <a:moveTo>
                    <a:pt x="0" y="18288"/>
                  </a:moveTo>
                  <a:lnTo>
                    <a:pt x="0" y="0"/>
                  </a:lnTo>
                  <a:lnTo>
                    <a:pt x="1417319" y="0"/>
                  </a:lnTo>
                  <a:lnTo>
                    <a:pt x="1417319" y="18288"/>
                  </a:lnTo>
                  <a:lnTo>
                    <a:pt x="0" y="18288"/>
                  </a:lnTo>
                  <a:close/>
                </a:path>
              </a:pathLst>
            </a:custGeom>
            <a:solidFill>
              <a:srgbClr val="0E3F7E"/>
            </a:solidFill>
          </p:spPr>
          <p:txBody>
            <a:bodyPr wrap="square" lIns="0" tIns="0" rIns="0" bIns="0" rtlCol="0"/>
            <a:lstStyle/>
            <a:p>
              <a:endParaRPr sz="1632"/>
            </a:p>
          </p:txBody>
        </p:sp>
        <p:sp>
          <p:nvSpPr>
            <p:cNvPr id="212" name="object 212"/>
            <p:cNvSpPr/>
            <p:nvPr/>
          </p:nvSpPr>
          <p:spPr>
            <a:xfrm>
              <a:off x="9162288" y="2810255"/>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E417E"/>
            </a:solidFill>
          </p:spPr>
          <p:txBody>
            <a:bodyPr wrap="square" lIns="0" tIns="0" rIns="0" bIns="0" rtlCol="0"/>
            <a:lstStyle/>
            <a:p>
              <a:endParaRPr sz="1632"/>
            </a:p>
          </p:txBody>
        </p:sp>
        <p:sp>
          <p:nvSpPr>
            <p:cNvPr id="213" name="object 213"/>
            <p:cNvSpPr/>
            <p:nvPr/>
          </p:nvSpPr>
          <p:spPr>
            <a:xfrm>
              <a:off x="9162288" y="2775203"/>
              <a:ext cx="1417320" cy="35560"/>
            </a:xfrm>
            <a:custGeom>
              <a:avLst/>
              <a:gdLst/>
              <a:ahLst/>
              <a:cxnLst/>
              <a:rect l="l" t="t"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p:spPr>
          <p:txBody>
            <a:bodyPr wrap="square" lIns="0" tIns="0" rIns="0" bIns="0" rtlCol="0"/>
            <a:lstStyle/>
            <a:p>
              <a:endParaRPr sz="1632"/>
            </a:p>
          </p:txBody>
        </p:sp>
        <p:sp>
          <p:nvSpPr>
            <p:cNvPr id="214" name="object 214"/>
            <p:cNvSpPr/>
            <p:nvPr/>
          </p:nvSpPr>
          <p:spPr>
            <a:xfrm>
              <a:off x="9162288" y="2761487"/>
              <a:ext cx="1417320" cy="13970"/>
            </a:xfrm>
            <a:custGeom>
              <a:avLst/>
              <a:gdLst/>
              <a:ahLst/>
              <a:cxnLst/>
              <a:rect l="l" t="t" r="r" b="b"/>
              <a:pathLst>
                <a:path w="1417320" h="13969">
                  <a:moveTo>
                    <a:pt x="0" y="13715"/>
                  </a:moveTo>
                  <a:lnTo>
                    <a:pt x="0" y="0"/>
                  </a:lnTo>
                  <a:lnTo>
                    <a:pt x="1417319" y="0"/>
                  </a:lnTo>
                  <a:lnTo>
                    <a:pt x="1417319" y="13715"/>
                  </a:lnTo>
                  <a:lnTo>
                    <a:pt x="0" y="13715"/>
                  </a:lnTo>
                  <a:close/>
                </a:path>
              </a:pathLst>
            </a:custGeom>
            <a:solidFill>
              <a:srgbClr val="0F4280"/>
            </a:solidFill>
          </p:spPr>
          <p:txBody>
            <a:bodyPr wrap="square" lIns="0" tIns="0" rIns="0" bIns="0" rtlCol="0"/>
            <a:lstStyle/>
            <a:p>
              <a:endParaRPr sz="1632"/>
            </a:p>
          </p:txBody>
        </p:sp>
        <p:sp>
          <p:nvSpPr>
            <p:cNvPr id="215" name="object 215"/>
            <p:cNvSpPr/>
            <p:nvPr/>
          </p:nvSpPr>
          <p:spPr>
            <a:xfrm>
              <a:off x="9162288" y="2740151"/>
              <a:ext cx="1417320" cy="21590"/>
            </a:xfrm>
            <a:custGeom>
              <a:avLst/>
              <a:gdLst/>
              <a:ahLst/>
              <a:cxnLst/>
              <a:rect l="l" t="t" r="r" b="b"/>
              <a:pathLst>
                <a:path w="1417320" h="21589">
                  <a:moveTo>
                    <a:pt x="0" y="21336"/>
                  </a:moveTo>
                  <a:lnTo>
                    <a:pt x="0" y="0"/>
                  </a:lnTo>
                  <a:lnTo>
                    <a:pt x="1417319" y="0"/>
                  </a:lnTo>
                  <a:lnTo>
                    <a:pt x="1417319" y="21336"/>
                  </a:lnTo>
                  <a:lnTo>
                    <a:pt x="0" y="21336"/>
                  </a:lnTo>
                  <a:close/>
                </a:path>
              </a:pathLst>
            </a:custGeom>
            <a:solidFill>
              <a:srgbClr val="0F4282"/>
            </a:solidFill>
          </p:spPr>
          <p:txBody>
            <a:bodyPr wrap="square" lIns="0" tIns="0" rIns="0" bIns="0" rtlCol="0"/>
            <a:lstStyle/>
            <a:p>
              <a:endParaRPr sz="1632"/>
            </a:p>
          </p:txBody>
        </p:sp>
        <p:sp>
          <p:nvSpPr>
            <p:cNvPr id="216" name="object 216"/>
            <p:cNvSpPr/>
            <p:nvPr/>
          </p:nvSpPr>
          <p:spPr>
            <a:xfrm>
              <a:off x="9162288" y="2708147"/>
              <a:ext cx="1417320" cy="32384"/>
            </a:xfrm>
            <a:custGeom>
              <a:avLst/>
              <a:gdLst/>
              <a:ahLst/>
              <a:cxnLst/>
              <a:rect l="l" t="t"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p:spPr>
          <p:txBody>
            <a:bodyPr wrap="square" lIns="0" tIns="0" rIns="0" bIns="0" rtlCol="0"/>
            <a:lstStyle/>
            <a:p>
              <a:endParaRPr sz="1632"/>
            </a:p>
          </p:txBody>
        </p:sp>
        <p:sp>
          <p:nvSpPr>
            <p:cNvPr id="217" name="object 217"/>
            <p:cNvSpPr/>
            <p:nvPr/>
          </p:nvSpPr>
          <p:spPr>
            <a:xfrm>
              <a:off x="9162288" y="2703575"/>
              <a:ext cx="1417320" cy="5080"/>
            </a:xfrm>
            <a:custGeom>
              <a:avLst/>
              <a:gdLst/>
              <a:ahLst/>
              <a:cxnLst/>
              <a:rect l="l" t="t" r="r" b="b"/>
              <a:pathLst>
                <a:path w="1417320" h="5080">
                  <a:moveTo>
                    <a:pt x="0" y="4572"/>
                  </a:moveTo>
                  <a:lnTo>
                    <a:pt x="0" y="0"/>
                  </a:lnTo>
                  <a:lnTo>
                    <a:pt x="1417319" y="0"/>
                  </a:lnTo>
                  <a:lnTo>
                    <a:pt x="1417319" y="4572"/>
                  </a:lnTo>
                  <a:lnTo>
                    <a:pt x="0" y="4572"/>
                  </a:lnTo>
                  <a:close/>
                </a:path>
              </a:pathLst>
            </a:custGeom>
            <a:solidFill>
              <a:srgbClr val="0F4483"/>
            </a:solidFill>
          </p:spPr>
          <p:txBody>
            <a:bodyPr wrap="square" lIns="0" tIns="0" rIns="0" bIns="0" rtlCol="0"/>
            <a:lstStyle/>
            <a:p>
              <a:endParaRPr sz="1632"/>
            </a:p>
          </p:txBody>
        </p:sp>
        <p:sp>
          <p:nvSpPr>
            <p:cNvPr id="218" name="object 218"/>
            <p:cNvSpPr/>
            <p:nvPr/>
          </p:nvSpPr>
          <p:spPr>
            <a:xfrm>
              <a:off x="9162288" y="2656331"/>
              <a:ext cx="1417320" cy="47625"/>
            </a:xfrm>
            <a:custGeom>
              <a:avLst/>
              <a:gdLst/>
              <a:ahLst/>
              <a:cxnLst/>
              <a:rect l="l" t="t"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p:spPr>
          <p:txBody>
            <a:bodyPr wrap="square" lIns="0" tIns="0" rIns="0" bIns="0" rtlCol="0"/>
            <a:lstStyle/>
            <a:p>
              <a:endParaRPr sz="1632"/>
            </a:p>
          </p:txBody>
        </p:sp>
        <p:sp>
          <p:nvSpPr>
            <p:cNvPr id="219" name="object 219"/>
            <p:cNvSpPr/>
            <p:nvPr/>
          </p:nvSpPr>
          <p:spPr>
            <a:xfrm>
              <a:off x="9162288" y="2510027"/>
              <a:ext cx="1417320" cy="146685"/>
            </a:xfrm>
            <a:custGeom>
              <a:avLst/>
              <a:gdLst/>
              <a:ahLst/>
              <a:cxnLst/>
              <a:rect l="l" t="t" r="r" b="b"/>
              <a:pathLst>
                <a:path w="1417320" h="146685">
                  <a:moveTo>
                    <a:pt x="1417320" y="0"/>
                  </a:moveTo>
                  <a:lnTo>
                    <a:pt x="0" y="0"/>
                  </a:lnTo>
                  <a:lnTo>
                    <a:pt x="0" y="105156"/>
                  </a:lnTo>
                  <a:lnTo>
                    <a:pt x="0" y="146304"/>
                  </a:lnTo>
                  <a:lnTo>
                    <a:pt x="1417320" y="146304"/>
                  </a:lnTo>
                  <a:lnTo>
                    <a:pt x="1417320" y="105156"/>
                  </a:lnTo>
                  <a:lnTo>
                    <a:pt x="1417320" y="0"/>
                  </a:lnTo>
                  <a:close/>
                </a:path>
              </a:pathLst>
            </a:custGeom>
            <a:solidFill>
              <a:srgbClr val="0F4487"/>
            </a:solidFill>
          </p:spPr>
          <p:txBody>
            <a:bodyPr wrap="square" lIns="0" tIns="0" rIns="0" bIns="0" rtlCol="0"/>
            <a:lstStyle/>
            <a:p>
              <a:endParaRPr sz="1632"/>
            </a:p>
          </p:txBody>
        </p:sp>
        <p:sp>
          <p:nvSpPr>
            <p:cNvPr id="220" name="object 220"/>
            <p:cNvSpPr/>
            <p:nvPr/>
          </p:nvSpPr>
          <p:spPr>
            <a:xfrm>
              <a:off x="9162288" y="2508503"/>
              <a:ext cx="1417320" cy="1905"/>
            </a:xfrm>
            <a:custGeom>
              <a:avLst/>
              <a:gdLst/>
              <a:ahLst/>
              <a:cxnLst/>
              <a:rect l="l" t="t" r="r" b="b"/>
              <a:pathLst>
                <a:path w="1417320" h="1905">
                  <a:moveTo>
                    <a:pt x="0" y="1524"/>
                  </a:moveTo>
                  <a:lnTo>
                    <a:pt x="0" y="0"/>
                  </a:lnTo>
                  <a:lnTo>
                    <a:pt x="1417319" y="0"/>
                  </a:lnTo>
                  <a:lnTo>
                    <a:pt x="1417319" y="1524"/>
                  </a:lnTo>
                  <a:lnTo>
                    <a:pt x="0" y="1524"/>
                  </a:lnTo>
                  <a:close/>
                </a:path>
              </a:pathLst>
            </a:custGeom>
            <a:solidFill>
              <a:srgbClr val="0F4489"/>
            </a:solidFill>
          </p:spPr>
          <p:txBody>
            <a:bodyPr wrap="square" lIns="0" tIns="0" rIns="0" bIns="0" rtlCol="0"/>
            <a:lstStyle/>
            <a:p>
              <a:endParaRPr sz="1632"/>
            </a:p>
          </p:txBody>
        </p:sp>
        <p:sp>
          <p:nvSpPr>
            <p:cNvPr id="221" name="object 221"/>
            <p:cNvSpPr/>
            <p:nvPr/>
          </p:nvSpPr>
          <p:spPr>
            <a:xfrm>
              <a:off x="9162288" y="2482595"/>
              <a:ext cx="1417320" cy="26034"/>
            </a:xfrm>
            <a:custGeom>
              <a:avLst/>
              <a:gdLst/>
              <a:ahLst/>
              <a:cxnLst/>
              <a:rect l="l" t="t" r="r" b="b"/>
              <a:pathLst>
                <a:path w="1417320" h="26035">
                  <a:moveTo>
                    <a:pt x="0" y="0"/>
                  </a:moveTo>
                  <a:lnTo>
                    <a:pt x="1417319" y="0"/>
                  </a:lnTo>
                  <a:lnTo>
                    <a:pt x="1417319" y="25907"/>
                  </a:lnTo>
                  <a:lnTo>
                    <a:pt x="0" y="25907"/>
                  </a:lnTo>
                  <a:lnTo>
                    <a:pt x="0" y="0"/>
                  </a:lnTo>
                  <a:close/>
                </a:path>
              </a:pathLst>
            </a:custGeom>
            <a:solidFill>
              <a:srgbClr val="0E4489"/>
            </a:solidFill>
          </p:spPr>
          <p:txBody>
            <a:bodyPr wrap="square" lIns="0" tIns="0" rIns="0" bIns="0" rtlCol="0"/>
            <a:lstStyle/>
            <a:p>
              <a:endParaRPr sz="1632"/>
            </a:p>
          </p:txBody>
        </p:sp>
        <p:sp>
          <p:nvSpPr>
            <p:cNvPr id="222" name="object 222"/>
            <p:cNvSpPr/>
            <p:nvPr/>
          </p:nvSpPr>
          <p:spPr>
            <a:xfrm>
              <a:off x="9162288" y="3325367"/>
              <a:ext cx="1417320" cy="9525"/>
            </a:xfrm>
            <a:custGeom>
              <a:avLst/>
              <a:gdLst/>
              <a:ahLst/>
              <a:cxnLst/>
              <a:rect l="l" t="t" r="r" b="b"/>
              <a:pathLst>
                <a:path w="1417320" h="9525">
                  <a:moveTo>
                    <a:pt x="0" y="0"/>
                  </a:moveTo>
                  <a:lnTo>
                    <a:pt x="1417319" y="0"/>
                  </a:lnTo>
                  <a:lnTo>
                    <a:pt x="1417319" y="9143"/>
                  </a:lnTo>
                  <a:lnTo>
                    <a:pt x="0" y="9143"/>
                  </a:lnTo>
                  <a:lnTo>
                    <a:pt x="0" y="0"/>
                  </a:lnTo>
                  <a:close/>
                </a:path>
              </a:pathLst>
            </a:custGeom>
            <a:solidFill>
              <a:srgbClr val="083366"/>
            </a:solidFill>
          </p:spPr>
          <p:txBody>
            <a:bodyPr wrap="square" lIns="0" tIns="0" rIns="0" bIns="0" rtlCol="0"/>
            <a:lstStyle/>
            <a:p>
              <a:endParaRPr sz="1632"/>
            </a:p>
          </p:txBody>
        </p:sp>
        <p:sp>
          <p:nvSpPr>
            <p:cNvPr id="223" name="object 223"/>
            <p:cNvSpPr/>
            <p:nvPr/>
          </p:nvSpPr>
          <p:spPr>
            <a:xfrm>
              <a:off x="9162288" y="3307079"/>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83367"/>
            </a:solidFill>
          </p:spPr>
          <p:txBody>
            <a:bodyPr wrap="square" lIns="0" tIns="0" rIns="0" bIns="0" rtlCol="0"/>
            <a:lstStyle/>
            <a:p>
              <a:endParaRPr sz="1632"/>
            </a:p>
          </p:txBody>
        </p:sp>
        <p:sp>
          <p:nvSpPr>
            <p:cNvPr id="224" name="object 224"/>
            <p:cNvSpPr/>
            <p:nvPr/>
          </p:nvSpPr>
          <p:spPr>
            <a:xfrm>
              <a:off x="9162288" y="3288791"/>
              <a:ext cx="1417320" cy="18415"/>
            </a:xfrm>
            <a:custGeom>
              <a:avLst/>
              <a:gdLst/>
              <a:ahLst/>
              <a:cxnLst/>
              <a:rect l="l" t="t" r="r" b="b"/>
              <a:pathLst>
                <a:path w="1417320" h="18414">
                  <a:moveTo>
                    <a:pt x="0" y="18288"/>
                  </a:moveTo>
                  <a:lnTo>
                    <a:pt x="0" y="0"/>
                  </a:lnTo>
                  <a:lnTo>
                    <a:pt x="1417319" y="0"/>
                  </a:lnTo>
                  <a:lnTo>
                    <a:pt x="1417319" y="18288"/>
                  </a:lnTo>
                  <a:lnTo>
                    <a:pt x="0" y="18288"/>
                  </a:lnTo>
                  <a:close/>
                </a:path>
              </a:pathLst>
            </a:custGeom>
            <a:solidFill>
              <a:srgbClr val="0A3467"/>
            </a:solidFill>
          </p:spPr>
          <p:txBody>
            <a:bodyPr wrap="square" lIns="0" tIns="0" rIns="0" bIns="0" rtlCol="0"/>
            <a:lstStyle/>
            <a:p>
              <a:endParaRPr sz="1632"/>
            </a:p>
          </p:txBody>
        </p:sp>
        <p:sp>
          <p:nvSpPr>
            <p:cNvPr id="225" name="object 225"/>
            <p:cNvSpPr/>
            <p:nvPr/>
          </p:nvSpPr>
          <p:spPr>
            <a:xfrm>
              <a:off x="9162288" y="3240023"/>
              <a:ext cx="1417320" cy="48895"/>
            </a:xfrm>
            <a:custGeom>
              <a:avLst/>
              <a:gdLst/>
              <a:ahLst/>
              <a:cxnLst/>
              <a:rect l="l" t="t" r="r" b="b"/>
              <a:pathLst>
                <a:path w="1417320" h="48895">
                  <a:moveTo>
                    <a:pt x="1417320" y="0"/>
                  </a:moveTo>
                  <a:lnTo>
                    <a:pt x="0" y="0"/>
                  </a:lnTo>
                  <a:lnTo>
                    <a:pt x="0" y="27432"/>
                  </a:lnTo>
                  <a:lnTo>
                    <a:pt x="0" y="48768"/>
                  </a:lnTo>
                  <a:lnTo>
                    <a:pt x="1417320" y="48768"/>
                  </a:lnTo>
                  <a:lnTo>
                    <a:pt x="1417320" y="27432"/>
                  </a:lnTo>
                  <a:lnTo>
                    <a:pt x="1417320" y="0"/>
                  </a:lnTo>
                  <a:close/>
                </a:path>
              </a:pathLst>
            </a:custGeom>
            <a:solidFill>
              <a:srgbClr val="0A3469"/>
            </a:solidFill>
          </p:spPr>
          <p:txBody>
            <a:bodyPr wrap="square" lIns="0" tIns="0" rIns="0" bIns="0" rtlCol="0"/>
            <a:lstStyle/>
            <a:p>
              <a:endParaRPr sz="1632"/>
            </a:p>
          </p:txBody>
        </p:sp>
        <p:sp>
          <p:nvSpPr>
            <p:cNvPr id="226" name="object 226"/>
            <p:cNvSpPr/>
            <p:nvPr/>
          </p:nvSpPr>
          <p:spPr>
            <a:xfrm>
              <a:off x="9162288" y="3200399"/>
              <a:ext cx="1417320" cy="40005"/>
            </a:xfrm>
            <a:custGeom>
              <a:avLst/>
              <a:gdLst/>
              <a:ahLst/>
              <a:cxnLst/>
              <a:rect l="l" t="t" r="r" b="b"/>
              <a:pathLst>
                <a:path w="1417320" h="40005">
                  <a:moveTo>
                    <a:pt x="1417320" y="0"/>
                  </a:moveTo>
                  <a:lnTo>
                    <a:pt x="0" y="0"/>
                  </a:lnTo>
                  <a:lnTo>
                    <a:pt x="0" y="18288"/>
                  </a:lnTo>
                  <a:lnTo>
                    <a:pt x="0" y="39624"/>
                  </a:lnTo>
                  <a:lnTo>
                    <a:pt x="1417320" y="39624"/>
                  </a:lnTo>
                  <a:lnTo>
                    <a:pt x="1417320" y="18288"/>
                  </a:lnTo>
                  <a:lnTo>
                    <a:pt x="1417320" y="0"/>
                  </a:lnTo>
                  <a:close/>
                </a:path>
              </a:pathLst>
            </a:custGeom>
            <a:solidFill>
              <a:srgbClr val="0A366B"/>
            </a:solidFill>
          </p:spPr>
          <p:txBody>
            <a:bodyPr wrap="square" lIns="0" tIns="0" rIns="0" bIns="0" rtlCol="0"/>
            <a:lstStyle/>
            <a:p>
              <a:endParaRPr sz="1632"/>
            </a:p>
          </p:txBody>
        </p:sp>
        <p:sp>
          <p:nvSpPr>
            <p:cNvPr id="227" name="object 227"/>
            <p:cNvSpPr/>
            <p:nvPr/>
          </p:nvSpPr>
          <p:spPr>
            <a:xfrm>
              <a:off x="9162288" y="3183635"/>
              <a:ext cx="1417320" cy="17145"/>
            </a:xfrm>
            <a:custGeom>
              <a:avLst/>
              <a:gdLst/>
              <a:ahLst/>
              <a:cxnLst/>
              <a:rect l="l" t="t" r="r" b="b"/>
              <a:pathLst>
                <a:path w="1417320" h="17144">
                  <a:moveTo>
                    <a:pt x="0" y="16764"/>
                  </a:moveTo>
                  <a:lnTo>
                    <a:pt x="0" y="0"/>
                  </a:lnTo>
                  <a:lnTo>
                    <a:pt x="1417319" y="0"/>
                  </a:lnTo>
                  <a:lnTo>
                    <a:pt x="1417319" y="16764"/>
                  </a:lnTo>
                  <a:lnTo>
                    <a:pt x="0" y="16764"/>
                  </a:lnTo>
                  <a:close/>
                </a:path>
              </a:pathLst>
            </a:custGeom>
            <a:solidFill>
              <a:srgbClr val="0A366D"/>
            </a:solidFill>
          </p:spPr>
          <p:txBody>
            <a:bodyPr wrap="square" lIns="0" tIns="0" rIns="0" bIns="0" rtlCol="0"/>
            <a:lstStyle/>
            <a:p>
              <a:endParaRPr sz="1632"/>
            </a:p>
          </p:txBody>
        </p:sp>
        <p:sp>
          <p:nvSpPr>
            <p:cNvPr id="228" name="object 228"/>
            <p:cNvSpPr/>
            <p:nvPr/>
          </p:nvSpPr>
          <p:spPr>
            <a:xfrm>
              <a:off x="9162288" y="3160775"/>
              <a:ext cx="1417320" cy="22860"/>
            </a:xfrm>
            <a:custGeom>
              <a:avLst/>
              <a:gdLst/>
              <a:ahLst/>
              <a:cxnLst/>
              <a:rect l="l" t="t" r="r" b="b"/>
              <a:pathLst>
                <a:path w="1417320" h="22860">
                  <a:moveTo>
                    <a:pt x="0" y="22859"/>
                  </a:moveTo>
                  <a:lnTo>
                    <a:pt x="0" y="0"/>
                  </a:lnTo>
                  <a:lnTo>
                    <a:pt x="1417319" y="0"/>
                  </a:lnTo>
                  <a:lnTo>
                    <a:pt x="1417319" y="22859"/>
                  </a:lnTo>
                  <a:lnTo>
                    <a:pt x="0" y="22859"/>
                  </a:lnTo>
                  <a:close/>
                </a:path>
              </a:pathLst>
            </a:custGeom>
            <a:solidFill>
              <a:srgbClr val="0A366E"/>
            </a:solidFill>
          </p:spPr>
          <p:txBody>
            <a:bodyPr wrap="square" lIns="0" tIns="0" rIns="0" bIns="0" rtlCol="0"/>
            <a:lstStyle/>
            <a:p>
              <a:endParaRPr sz="1632"/>
            </a:p>
          </p:txBody>
        </p:sp>
        <p:sp>
          <p:nvSpPr>
            <p:cNvPr id="229" name="object 229"/>
            <p:cNvSpPr/>
            <p:nvPr/>
          </p:nvSpPr>
          <p:spPr>
            <a:xfrm>
              <a:off x="9162288" y="3134867"/>
              <a:ext cx="1417320" cy="26034"/>
            </a:xfrm>
            <a:custGeom>
              <a:avLst/>
              <a:gdLst/>
              <a:ahLst/>
              <a:cxnLst/>
              <a:rect l="l" t="t" r="r" b="b"/>
              <a:pathLst>
                <a:path w="1417320" h="26035">
                  <a:moveTo>
                    <a:pt x="0" y="25908"/>
                  </a:moveTo>
                  <a:lnTo>
                    <a:pt x="0" y="0"/>
                  </a:lnTo>
                  <a:lnTo>
                    <a:pt x="1417319" y="0"/>
                  </a:lnTo>
                  <a:lnTo>
                    <a:pt x="1417319" y="25908"/>
                  </a:lnTo>
                  <a:lnTo>
                    <a:pt x="0" y="25908"/>
                  </a:lnTo>
                  <a:close/>
                </a:path>
              </a:pathLst>
            </a:custGeom>
            <a:solidFill>
              <a:srgbClr val="0A386E"/>
            </a:solidFill>
          </p:spPr>
          <p:txBody>
            <a:bodyPr wrap="square" lIns="0" tIns="0" rIns="0" bIns="0" rtlCol="0"/>
            <a:lstStyle/>
            <a:p>
              <a:endParaRPr sz="1632"/>
            </a:p>
          </p:txBody>
        </p:sp>
        <p:sp>
          <p:nvSpPr>
            <p:cNvPr id="230" name="object 230"/>
            <p:cNvSpPr/>
            <p:nvPr/>
          </p:nvSpPr>
          <p:spPr>
            <a:xfrm>
              <a:off x="9162288" y="3093719"/>
              <a:ext cx="1417320" cy="41275"/>
            </a:xfrm>
            <a:custGeom>
              <a:avLst/>
              <a:gdLst/>
              <a:ahLst/>
              <a:cxnLst/>
              <a:rect l="l" t="t"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p:spPr>
          <p:txBody>
            <a:bodyPr wrap="square" lIns="0" tIns="0" rIns="0" bIns="0" rtlCol="0"/>
            <a:lstStyle/>
            <a:p>
              <a:endParaRPr sz="1632"/>
            </a:p>
          </p:txBody>
        </p:sp>
        <p:sp>
          <p:nvSpPr>
            <p:cNvPr id="231" name="object 231"/>
            <p:cNvSpPr/>
            <p:nvPr/>
          </p:nvSpPr>
          <p:spPr>
            <a:xfrm>
              <a:off x="9162288" y="3054095"/>
              <a:ext cx="1417320" cy="40005"/>
            </a:xfrm>
            <a:custGeom>
              <a:avLst/>
              <a:gdLst/>
              <a:ahLst/>
              <a:cxnLst/>
              <a:rect l="l" t="t" r="r" b="b"/>
              <a:pathLst>
                <a:path w="1417320" h="40005">
                  <a:moveTo>
                    <a:pt x="1417320" y="0"/>
                  </a:moveTo>
                  <a:lnTo>
                    <a:pt x="0" y="0"/>
                  </a:lnTo>
                  <a:lnTo>
                    <a:pt x="0" y="22860"/>
                  </a:lnTo>
                  <a:lnTo>
                    <a:pt x="0" y="39624"/>
                  </a:lnTo>
                  <a:lnTo>
                    <a:pt x="1417320" y="39624"/>
                  </a:lnTo>
                  <a:lnTo>
                    <a:pt x="1417320" y="22860"/>
                  </a:lnTo>
                  <a:lnTo>
                    <a:pt x="1417320" y="0"/>
                  </a:lnTo>
                  <a:close/>
                </a:path>
              </a:pathLst>
            </a:custGeom>
            <a:solidFill>
              <a:srgbClr val="0C3A72"/>
            </a:solidFill>
          </p:spPr>
          <p:txBody>
            <a:bodyPr wrap="square" lIns="0" tIns="0" rIns="0" bIns="0" rtlCol="0"/>
            <a:lstStyle/>
            <a:p>
              <a:endParaRPr sz="1632"/>
            </a:p>
          </p:txBody>
        </p:sp>
        <p:sp>
          <p:nvSpPr>
            <p:cNvPr id="232" name="object 232"/>
            <p:cNvSpPr/>
            <p:nvPr/>
          </p:nvSpPr>
          <p:spPr>
            <a:xfrm>
              <a:off x="9162288" y="3041903"/>
              <a:ext cx="1417320" cy="12700"/>
            </a:xfrm>
            <a:custGeom>
              <a:avLst/>
              <a:gdLst/>
              <a:ahLst/>
              <a:cxnLst/>
              <a:rect l="l" t="t" r="r" b="b"/>
              <a:pathLst>
                <a:path w="1417320" h="12700">
                  <a:moveTo>
                    <a:pt x="0" y="12192"/>
                  </a:moveTo>
                  <a:lnTo>
                    <a:pt x="0" y="0"/>
                  </a:lnTo>
                  <a:lnTo>
                    <a:pt x="1417319" y="0"/>
                  </a:lnTo>
                  <a:lnTo>
                    <a:pt x="1417319" y="12192"/>
                  </a:lnTo>
                  <a:lnTo>
                    <a:pt x="0" y="12192"/>
                  </a:lnTo>
                  <a:close/>
                </a:path>
              </a:pathLst>
            </a:custGeom>
            <a:solidFill>
              <a:srgbClr val="0C3A74"/>
            </a:solidFill>
          </p:spPr>
          <p:txBody>
            <a:bodyPr wrap="square" lIns="0" tIns="0" rIns="0" bIns="0" rtlCol="0"/>
            <a:lstStyle/>
            <a:p>
              <a:endParaRPr sz="1632"/>
            </a:p>
          </p:txBody>
        </p:sp>
        <p:sp>
          <p:nvSpPr>
            <p:cNvPr id="233" name="object 233"/>
            <p:cNvSpPr/>
            <p:nvPr/>
          </p:nvSpPr>
          <p:spPr>
            <a:xfrm>
              <a:off x="9162288" y="3028187"/>
              <a:ext cx="1417320" cy="13970"/>
            </a:xfrm>
            <a:custGeom>
              <a:avLst/>
              <a:gdLst/>
              <a:ahLst/>
              <a:cxnLst/>
              <a:rect l="l" t="t" r="r" b="b"/>
              <a:pathLst>
                <a:path w="1417320" h="13969">
                  <a:moveTo>
                    <a:pt x="0" y="13715"/>
                  </a:moveTo>
                  <a:lnTo>
                    <a:pt x="0" y="0"/>
                  </a:lnTo>
                  <a:lnTo>
                    <a:pt x="1417319" y="0"/>
                  </a:lnTo>
                  <a:lnTo>
                    <a:pt x="1417319" y="13715"/>
                  </a:lnTo>
                  <a:lnTo>
                    <a:pt x="0" y="13715"/>
                  </a:lnTo>
                  <a:close/>
                </a:path>
              </a:pathLst>
            </a:custGeom>
            <a:solidFill>
              <a:srgbClr val="0C3B74"/>
            </a:solidFill>
          </p:spPr>
          <p:txBody>
            <a:bodyPr wrap="square" lIns="0" tIns="0" rIns="0" bIns="0" rtlCol="0"/>
            <a:lstStyle/>
            <a:p>
              <a:endParaRPr sz="1632"/>
            </a:p>
          </p:txBody>
        </p:sp>
        <p:sp>
          <p:nvSpPr>
            <p:cNvPr id="234" name="object 234"/>
            <p:cNvSpPr/>
            <p:nvPr/>
          </p:nvSpPr>
          <p:spPr>
            <a:xfrm>
              <a:off x="9162288" y="2988563"/>
              <a:ext cx="1417320" cy="40005"/>
            </a:xfrm>
            <a:custGeom>
              <a:avLst/>
              <a:gdLst/>
              <a:ahLst/>
              <a:cxnLst/>
              <a:rect l="l" t="t" r="r" b="b"/>
              <a:pathLst>
                <a:path w="1417320" h="40005">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p:spPr>
          <p:txBody>
            <a:bodyPr wrap="square" lIns="0" tIns="0" rIns="0" bIns="0" rtlCol="0"/>
            <a:lstStyle/>
            <a:p>
              <a:endParaRPr sz="1632"/>
            </a:p>
          </p:txBody>
        </p:sp>
        <p:sp>
          <p:nvSpPr>
            <p:cNvPr id="235" name="object 235"/>
            <p:cNvSpPr/>
            <p:nvPr/>
          </p:nvSpPr>
          <p:spPr>
            <a:xfrm>
              <a:off x="9162288" y="2974847"/>
              <a:ext cx="1417320" cy="13970"/>
            </a:xfrm>
            <a:custGeom>
              <a:avLst/>
              <a:gdLst/>
              <a:ahLst/>
              <a:cxnLst/>
              <a:rect l="l" t="t" r="r" b="b"/>
              <a:pathLst>
                <a:path w="1417320" h="13969">
                  <a:moveTo>
                    <a:pt x="0" y="13716"/>
                  </a:moveTo>
                  <a:lnTo>
                    <a:pt x="0" y="0"/>
                  </a:lnTo>
                  <a:lnTo>
                    <a:pt x="1417319" y="0"/>
                  </a:lnTo>
                  <a:lnTo>
                    <a:pt x="1417319" y="13716"/>
                  </a:lnTo>
                  <a:lnTo>
                    <a:pt x="0" y="13716"/>
                  </a:lnTo>
                  <a:close/>
                </a:path>
              </a:pathLst>
            </a:custGeom>
            <a:solidFill>
              <a:srgbClr val="0C3B77"/>
            </a:solidFill>
          </p:spPr>
          <p:txBody>
            <a:bodyPr wrap="square" lIns="0" tIns="0" rIns="0" bIns="0" rtlCol="0"/>
            <a:lstStyle/>
            <a:p>
              <a:endParaRPr sz="1632"/>
            </a:p>
          </p:txBody>
        </p:sp>
        <p:sp>
          <p:nvSpPr>
            <p:cNvPr id="236" name="object 236"/>
            <p:cNvSpPr/>
            <p:nvPr/>
          </p:nvSpPr>
          <p:spPr>
            <a:xfrm>
              <a:off x="9162288" y="2951987"/>
              <a:ext cx="1417320" cy="22860"/>
            </a:xfrm>
            <a:custGeom>
              <a:avLst/>
              <a:gdLst/>
              <a:ahLst/>
              <a:cxnLst/>
              <a:rect l="l" t="t"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p:spPr>
          <p:txBody>
            <a:bodyPr wrap="square" lIns="0" tIns="0" rIns="0" bIns="0" rtlCol="0"/>
            <a:lstStyle/>
            <a:p>
              <a:endParaRPr sz="1632"/>
            </a:p>
          </p:txBody>
        </p:sp>
        <p:sp>
          <p:nvSpPr>
            <p:cNvPr id="237" name="object 237"/>
            <p:cNvSpPr/>
            <p:nvPr/>
          </p:nvSpPr>
          <p:spPr>
            <a:xfrm>
              <a:off x="9162288" y="2916935"/>
              <a:ext cx="1417320" cy="35560"/>
            </a:xfrm>
            <a:custGeom>
              <a:avLst/>
              <a:gdLst/>
              <a:ahLst/>
              <a:cxnLst/>
              <a:rect l="l" t="t"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p:spPr>
          <p:txBody>
            <a:bodyPr wrap="square" lIns="0" tIns="0" rIns="0" bIns="0" rtlCol="0"/>
            <a:lstStyle/>
            <a:p>
              <a:endParaRPr sz="1632"/>
            </a:p>
          </p:txBody>
        </p:sp>
        <p:sp>
          <p:nvSpPr>
            <p:cNvPr id="238" name="object 238"/>
            <p:cNvSpPr/>
            <p:nvPr/>
          </p:nvSpPr>
          <p:spPr>
            <a:xfrm>
              <a:off x="9162288" y="2895599"/>
              <a:ext cx="1417320" cy="21590"/>
            </a:xfrm>
            <a:custGeom>
              <a:avLst/>
              <a:gdLst/>
              <a:ahLst/>
              <a:cxnLst/>
              <a:rect l="l" t="t" r="r" b="b"/>
              <a:pathLst>
                <a:path w="1417320" h="21589">
                  <a:moveTo>
                    <a:pt x="0" y="21335"/>
                  </a:moveTo>
                  <a:lnTo>
                    <a:pt x="0" y="0"/>
                  </a:lnTo>
                  <a:lnTo>
                    <a:pt x="1417319" y="0"/>
                  </a:lnTo>
                  <a:lnTo>
                    <a:pt x="1417319" y="21335"/>
                  </a:lnTo>
                  <a:lnTo>
                    <a:pt x="0" y="21335"/>
                  </a:lnTo>
                  <a:close/>
                </a:path>
              </a:pathLst>
            </a:custGeom>
            <a:solidFill>
              <a:srgbClr val="0C3D7B"/>
            </a:solidFill>
          </p:spPr>
          <p:txBody>
            <a:bodyPr wrap="square" lIns="0" tIns="0" rIns="0" bIns="0" rtlCol="0"/>
            <a:lstStyle/>
            <a:p>
              <a:endParaRPr sz="1632"/>
            </a:p>
          </p:txBody>
        </p:sp>
        <p:sp>
          <p:nvSpPr>
            <p:cNvPr id="239" name="object 239"/>
            <p:cNvSpPr/>
            <p:nvPr/>
          </p:nvSpPr>
          <p:spPr>
            <a:xfrm>
              <a:off x="9162288" y="2881883"/>
              <a:ext cx="1417320" cy="13970"/>
            </a:xfrm>
            <a:custGeom>
              <a:avLst/>
              <a:gdLst/>
              <a:ahLst/>
              <a:cxnLst/>
              <a:rect l="l" t="t" r="r" b="b"/>
              <a:pathLst>
                <a:path w="1417320" h="13969">
                  <a:moveTo>
                    <a:pt x="0" y="13716"/>
                  </a:moveTo>
                  <a:lnTo>
                    <a:pt x="0" y="0"/>
                  </a:lnTo>
                  <a:lnTo>
                    <a:pt x="1417319" y="0"/>
                  </a:lnTo>
                  <a:lnTo>
                    <a:pt x="1417319" y="13716"/>
                  </a:lnTo>
                  <a:lnTo>
                    <a:pt x="0" y="13716"/>
                  </a:lnTo>
                  <a:close/>
                </a:path>
              </a:pathLst>
            </a:custGeom>
            <a:solidFill>
              <a:srgbClr val="0C3F7C"/>
            </a:solidFill>
          </p:spPr>
          <p:txBody>
            <a:bodyPr wrap="square" lIns="0" tIns="0" rIns="0" bIns="0" rtlCol="0"/>
            <a:lstStyle/>
            <a:p>
              <a:endParaRPr sz="1632"/>
            </a:p>
          </p:txBody>
        </p:sp>
        <p:sp>
          <p:nvSpPr>
            <p:cNvPr id="240" name="object 240"/>
            <p:cNvSpPr/>
            <p:nvPr/>
          </p:nvSpPr>
          <p:spPr>
            <a:xfrm>
              <a:off x="9162288" y="2846831"/>
              <a:ext cx="1417320" cy="35560"/>
            </a:xfrm>
            <a:custGeom>
              <a:avLst/>
              <a:gdLst/>
              <a:ahLst/>
              <a:cxnLst/>
              <a:rect l="l" t="t"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p:spPr>
          <p:txBody>
            <a:bodyPr wrap="square" lIns="0" tIns="0" rIns="0" bIns="0" rtlCol="0"/>
            <a:lstStyle/>
            <a:p>
              <a:endParaRPr sz="1632"/>
            </a:p>
          </p:txBody>
        </p:sp>
        <p:sp>
          <p:nvSpPr>
            <p:cNvPr id="241" name="object 241"/>
            <p:cNvSpPr/>
            <p:nvPr/>
          </p:nvSpPr>
          <p:spPr>
            <a:xfrm>
              <a:off x="9162288" y="2828543"/>
              <a:ext cx="1417320" cy="18415"/>
            </a:xfrm>
            <a:custGeom>
              <a:avLst/>
              <a:gdLst/>
              <a:ahLst/>
              <a:cxnLst/>
              <a:rect l="l" t="t" r="r" b="b"/>
              <a:pathLst>
                <a:path w="1417320" h="18414">
                  <a:moveTo>
                    <a:pt x="0" y="18288"/>
                  </a:moveTo>
                  <a:lnTo>
                    <a:pt x="0" y="0"/>
                  </a:lnTo>
                  <a:lnTo>
                    <a:pt x="1417319" y="0"/>
                  </a:lnTo>
                  <a:lnTo>
                    <a:pt x="1417319" y="18288"/>
                  </a:lnTo>
                  <a:lnTo>
                    <a:pt x="0" y="18288"/>
                  </a:lnTo>
                  <a:close/>
                </a:path>
              </a:pathLst>
            </a:custGeom>
            <a:solidFill>
              <a:srgbClr val="0E3F7E"/>
            </a:solidFill>
          </p:spPr>
          <p:txBody>
            <a:bodyPr wrap="square" lIns="0" tIns="0" rIns="0" bIns="0" rtlCol="0"/>
            <a:lstStyle/>
            <a:p>
              <a:endParaRPr sz="1632"/>
            </a:p>
          </p:txBody>
        </p:sp>
        <p:sp>
          <p:nvSpPr>
            <p:cNvPr id="242" name="object 242"/>
            <p:cNvSpPr/>
            <p:nvPr/>
          </p:nvSpPr>
          <p:spPr>
            <a:xfrm>
              <a:off x="9162288" y="2810255"/>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E417E"/>
            </a:solidFill>
          </p:spPr>
          <p:txBody>
            <a:bodyPr wrap="square" lIns="0" tIns="0" rIns="0" bIns="0" rtlCol="0"/>
            <a:lstStyle/>
            <a:p>
              <a:endParaRPr sz="1632"/>
            </a:p>
          </p:txBody>
        </p:sp>
        <p:sp>
          <p:nvSpPr>
            <p:cNvPr id="243" name="object 243"/>
            <p:cNvSpPr/>
            <p:nvPr/>
          </p:nvSpPr>
          <p:spPr>
            <a:xfrm>
              <a:off x="9162288" y="2775203"/>
              <a:ext cx="1417320" cy="35560"/>
            </a:xfrm>
            <a:custGeom>
              <a:avLst/>
              <a:gdLst/>
              <a:ahLst/>
              <a:cxnLst/>
              <a:rect l="l" t="t"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p:spPr>
          <p:txBody>
            <a:bodyPr wrap="square" lIns="0" tIns="0" rIns="0" bIns="0" rtlCol="0"/>
            <a:lstStyle/>
            <a:p>
              <a:endParaRPr sz="1632"/>
            </a:p>
          </p:txBody>
        </p:sp>
        <p:sp>
          <p:nvSpPr>
            <p:cNvPr id="244" name="object 244"/>
            <p:cNvSpPr/>
            <p:nvPr/>
          </p:nvSpPr>
          <p:spPr>
            <a:xfrm>
              <a:off x="9162288" y="2761487"/>
              <a:ext cx="1417320" cy="13970"/>
            </a:xfrm>
            <a:custGeom>
              <a:avLst/>
              <a:gdLst/>
              <a:ahLst/>
              <a:cxnLst/>
              <a:rect l="l" t="t" r="r" b="b"/>
              <a:pathLst>
                <a:path w="1417320" h="13969">
                  <a:moveTo>
                    <a:pt x="0" y="13715"/>
                  </a:moveTo>
                  <a:lnTo>
                    <a:pt x="0" y="0"/>
                  </a:lnTo>
                  <a:lnTo>
                    <a:pt x="1417319" y="0"/>
                  </a:lnTo>
                  <a:lnTo>
                    <a:pt x="1417319" y="13715"/>
                  </a:lnTo>
                  <a:lnTo>
                    <a:pt x="0" y="13715"/>
                  </a:lnTo>
                  <a:close/>
                </a:path>
              </a:pathLst>
            </a:custGeom>
            <a:solidFill>
              <a:srgbClr val="0F4280"/>
            </a:solidFill>
          </p:spPr>
          <p:txBody>
            <a:bodyPr wrap="square" lIns="0" tIns="0" rIns="0" bIns="0" rtlCol="0"/>
            <a:lstStyle/>
            <a:p>
              <a:endParaRPr sz="1632"/>
            </a:p>
          </p:txBody>
        </p:sp>
        <p:sp>
          <p:nvSpPr>
            <p:cNvPr id="245" name="object 245"/>
            <p:cNvSpPr/>
            <p:nvPr/>
          </p:nvSpPr>
          <p:spPr>
            <a:xfrm>
              <a:off x="9162288" y="2740151"/>
              <a:ext cx="1417320" cy="21590"/>
            </a:xfrm>
            <a:custGeom>
              <a:avLst/>
              <a:gdLst/>
              <a:ahLst/>
              <a:cxnLst/>
              <a:rect l="l" t="t" r="r" b="b"/>
              <a:pathLst>
                <a:path w="1417320" h="21589">
                  <a:moveTo>
                    <a:pt x="0" y="21336"/>
                  </a:moveTo>
                  <a:lnTo>
                    <a:pt x="0" y="0"/>
                  </a:lnTo>
                  <a:lnTo>
                    <a:pt x="1417319" y="0"/>
                  </a:lnTo>
                  <a:lnTo>
                    <a:pt x="1417319" y="21336"/>
                  </a:lnTo>
                  <a:lnTo>
                    <a:pt x="0" y="21336"/>
                  </a:lnTo>
                  <a:close/>
                </a:path>
              </a:pathLst>
            </a:custGeom>
            <a:solidFill>
              <a:srgbClr val="0F4282"/>
            </a:solidFill>
          </p:spPr>
          <p:txBody>
            <a:bodyPr wrap="square" lIns="0" tIns="0" rIns="0" bIns="0" rtlCol="0"/>
            <a:lstStyle/>
            <a:p>
              <a:endParaRPr sz="1632"/>
            </a:p>
          </p:txBody>
        </p:sp>
        <p:sp>
          <p:nvSpPr>
            <p:cNvPr id="246" name="object 246"/>
            <p:cNvSpPr/>
            <p:nvPr/>
          </p:nvSpPr>
          <p:spPr>
            <a:xfrm>
              <a:off x="9162288" y="2708147"/>
              <a:ext cx="1417320" cy="32384"/>
            </a:xfrm>
            <a:custGeom>
              <a:avLst/>
              <a:gdLst/>
              <a:ahLst/>
              <a:cxnLst/>
              <a:rect l="l" t="t"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p:spPr>
          <p:txBody>
            <a:bodyPr wrap="square" lIns="0" tIns="0" rIns="0" bIns="0" rtlCol="0"/>
            <a:lstStyle/>
            <a:p>
              <a:endParaRPr sz="1632"/>
            </a:p>
          </p:txBody>
        </p:sp>
        <p:sp>
          <p:nvSpPr>
            <p:cNvPr id="247" name="object 247"/>
            <p:cNvSpPr/>
            <p:nvPr/>
          </p:nvSpPr>
          <p:spPr>
            <a:xfrm>
              <a:off x="9162288" y="2703575"/>
              <a:ext cx="1417320" cy="5080"/>
            </a:xfrm>
            <a:custGeom>
              <a:avLst/>
              <a:gdLst/>
              <a:ahLst/>
              <a:cxnLst/>
              <a:rect l="l" t="t" r="r" b="b"/>
              <a:pathLst>
                <a:path w="1417320" h="5080">
                  <a:moveTo>
                    <a:pt x="0" y="4572"/>
                  </a:moveTo>
                  <a:lnTo>
                    <a:pt x="0" y="0"/>
                  </a:lnTo>
                  <a:lnTo>
                    <a:pt x="1417319" y="0"/>
                  </a:lnTo>
                  <a:lnTo>
                    <a:pt x="1417319" y="4572"/>
                  </a:lnTo>
                  <a:lnTo>
                    <a:pt x="0" y="4572"/>
                  </a:lnTo>
                  <a:close/>
                </a:path>
              </a:pathLst>
            </a:custGeom>
            <a:solidFill>
              <a:srgbClr val="0F4483"/>
            </a:solidFill>
          </p:spPr>
          <p:txBody>
            <a:bodyPr wrap="square" lIns="0" tIns="0" rIns="0" bIns="0" rtlCol="0"/>
            <a:lstStyle/>
            <a:p>
              <a:endParaRPr sz="1632"/>
            </a:p>
          </p:txBody>
        </p:sp>
        <p:sp>
          <p:nvSpPr>
            <p:cNvPr id="248" name="object 248"/>
            <p:cNvSpPr/>
            <p:nvPr/>
          </p:nvSpPr>
          <p:spPr>
            <a:xfrm>
              <a:off x="9162288" y="2656331"/>
              <a:ext cx="1417320" cy="47625"/>
            </a:xfrm>
            <a:custGeom>
              <a:avLst/>
              <a:gdLst/>
              <a:ahLst/>
              <a:cxnLst/>
              <a:rect l="l" t="t"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p:spPr>
          <p:txBody>
            <a:bodyPr wrap="square" lIns="0" tIns="0" rIns="0" bIns="0" rtlCol="0"/>
            <a:lstStyle/>
            <a:p>
              <a:endParaRPr sz="1632"/>
            </a:p>
          </p:txBody>
        </p:sp>
        <p:sp>
          <p:nvSpPr>
            <p:cNvPr id="249" name="object 249"/>
            <p:cNvSpPr/>
            <p:nvPr/>
          </p:nvSpPr>
          <p:spPr>
            <a:xfrm>
              <a:off x="9162288" y="2615183"/>
              <a:ext cx="1417320" cy="41275"/>
            </a:xfrm>
            <a:custGeom>
              <a:avLst/>
              <a:gdLst/>
              <a:ahLst/>
              <a:cxnLst/>
              <a:rect l="l" t="t" r="r" b="b"/>
              <a:pathLst>
                <a:path w="1417320" h="41275">
                  <a:moveTo>
                    <a:pt x="0" y="41148"/>
                  </a:moveTo>
                  <a:lnTo>
                    <a:pt x="0" y="0"/>
                  </a:lnTo>
                  <a:lnTo>
                    <a:pt x="1417319" y="0"/>
                  </a:lnTo>
                  <a:lnTo>
                    <a:pt x="1417319" y="41148"/>
                  </a:lnTo>
                  <a:lnTo>
                    <a:pt x="0" y="41148"/>
                  </a:lnTo>
                  <a:close/>
                </a:path>
              </a:pathLst>
            </a:custGeom>
            <a:solidFill>
              <a:srgbClr val="0F4487"/>
            </a:solidFill>
          </p:spPr>
          <p:txBody>
            <a:bodyPr wrap="square" lIns="0" tIns="0" rIns="0" bIns="0" rtlCol="0"/>
            <a:lstStyle/>
            <a:p>
              <a:endParaRPr sz="1632"/>
            </a:p>
          </p:txBody>
        </p:sp>
        <p:sp>
          <p:nvSpPr>
            <p:cNvPr id="250" name="object 250"/>
            <p:cNvSpPr/>
            <p:nvPr/>
          </p:nvSpPr>
          <p:spPr>
            <a:xfrm>
              <a:off x="9162288" y="2508503"/>
              <a:ext cx="1417320" cy="1905"/>
            </a:xfrm>
            <a:custGeom>
              <a:avLst/>
              <a:gdLst/>
              <a:ahLst/>
              <a:cxnLst/>
              <a:rect l="l" t="t" r="r" b="b"/>
              <a:pathLst>
                <a:path w="1417320" h="1905">
                  <a:moveTo>
                    <a:pt x="0" y="1524"/>
                  </a:moveTo>
                  <a:lnTo>
                    <a:pt x="0" y="0"/>
                  </a:lnTo>
                  <a:lnTo>
                    <a:pt x="1417319" y="0"/>
                  </a:lnTo>
                  <a:lnTo>
                    <a:pt x="1417319" y="1524"/>
                  </a:lnTo>
                  <a:lnTo>
                    <a:pt x="0" y="1524"/>
                  </a:lnTo>
                  <a:close/>
                </a:path>
              </a:pathLst>
            </a:custGeom>
            <a:solidFill>
              <a:srgbClr val="0F4489"/>
            </a:solidFill>
          </p:spPr>
          <p:txBody>
            <a:bodyPr wrap="square" lIns="0" tIns="0" rIns="0" bIns="0" rtlCol="0"/>
            <a:lstStyle/>
            <a:p>
              <a:endParaRPr sz="1632"/>
            </a:p>
          </p:txBody>
        </p:sp>
        <p:sp>
          <p:nvSpPr>
            <p:cNvPr id="251" name="object 251"/>
            <p:cNvSpPr/>
            <p:nvPr/>
          </p:nvSpPr>
          <p:spPr>
            <a:xfrm>
              <a:off x="9162288" y="2482595"/>
              <a:ext cx="1417320" cy="26034"/>
            </a:xfrm>
            <a:custGeom>
              <a:avLst/>
              <a:gdLst/>
              <a:ahLst/>
              <a:cxnLst/>
              <a:rect l="l" t="t" r="r" b="b"/>
              <a:pathLst>
                <a:path w="1417320" h="26035">
                  <a:moveTo>
                    <a:pt x="0" y="0"/>
                  </a:moveTo>
                  <a:lnTo>
                    <a:pt x="1417319" y="0"/>
                  </a:lnTo>
                  <a:lnTo>
                    <a:pt x="1417319" y="25907"/>
                  </a:lnTo>
                  <a:lnTo>
                    <a:pt x="0" y="25907"/>
                  </a:lnTo>
                  <a:lnTo>
                    <a:pt x="0" y="0"/>
                  </a:lnTo>
                  <a:close/>
                </a:path>
              </a:pathLst>
            </a:custGeom>
            <a:solidFill>
              <a:srgbClr val="0E4489"/>
            </a:solidFill>
          </p:spPr>
          <p:txBody>
            <a:bodyPr wrap="square" lIns="0" tIns="0" rIns="0" bIns="0" rtlCol="0"/>
            <a:lstStyle/>
            <a:p>
              <a:endParaRPr sz="1632"/>
            </a:p>
          </p:txBody>
        </p:sp>
      </p:grpSp>
      <p:sp>
        <p:nvSpPr>
          <p:cNvPr id="252" name="object 252"/>
          <p:cNvSpPr txBox="1"/>
          <p:nvPr/>
        </p:nvSpPr>
        <p:spPr>
          <a:xfrm>
            <a:off x="9555979" y="2494016"/>
            <a:ext cx="1285227" cy="255862"/>
          </a:xfrm>
          <a:prstGeom prst="rect">
            <a:avLst/>
          </a:prstGeom>
        </p:spPr>
        <p:txBody>
          <a:bodyPr vert="horz" wrap="square" lIns="0" tIns="11516" rIns="0" bIns="0" rtlCol="0">
            <a:spAutoFit/>
          </a:bodyPr>
          <a:lstStyle/>
          <a:p>
            <a:pPr marL="99041">
              <a:spcBef>
                <a:spcPts val="91"/>
              </a:spcBef>
            </a:pPr>
            <a:r>
              <a:rPr sz="1587" dirty="0">
                <a:solidFill>
                  <a:srgbClr val="FFFFFF"/>
                </a:solidFill>
                <a:latin typeface="Gadugi"/>
                <a:cs typeface="Gadugi"/>
              </a:rPr>
              <a:t>Hate</a:t>
            </a:r>
            <a:r>
              <a:rPr sz="1587" spc="-9" dirty="0">
                <a:solidFill>
                  <a:srgbClr val="FFFFFF"/>
                </a:solidFill>
                <a:latin typeface="Gadugi"/>
                <a:cs typeface="Gadugi"/>
              </a:rPr>
              <a:t> Crimes</a:t>
            </a:r>
            <a:endParaRPr sz="1587">
              <a:latin typeface="Gadugi"/>
              <a:cs typeface="Gadugi"/>
            </a:endParaRPr>
          </a:p>
        </p:txBody>
      </p:sp>
      <p:grpSp>
        <p:nvGrpSpPr>
          <p:cNvPr id="253" name="object 253"/>
          <p:cNvGrpSpPr/>
          <p:nvPr/>
        </p:nvGrpSpPr>
        <p:grpSpPr>
          <a:xfrm>
            <a:off x="8140847" y="3152261"/>
            <a:ext cx="1286955" cy="771597"/>
            <a:chOff x="7601712" y="3476243"/>
            <a:chExt cx="1419225" cy="850900"/>
          </a:xfrm>
        </p:grpSpPr>
        <p:sp>
          <p:nvSpPr>
            <p:cNvPr id="254" name="object 254"/>
            <p:cNvSpPr/>
            <p:nvPr/>
          </p:nvSpPr>
          <p:spPr>
            <a:xfrm>
              <a:off x="7601712" y="4317491"/>
              <a:ext cx="1419225" cy="9525"/>
            </a:xfrm>
            <a:custGeom>
              <a:avLst/>
              <a:gdLst/>
              <a:ahLst/>
              <a:cxnLst/>
              <a:rect l="l" t="t" r="r" b="b"/>
              <a:pathLst>
                <a:path w="1419225" h="9525">
                  <a:moveTo>
                    <a:pt x="0" y="0"/>
                  </a:moveTo>
                  <a:lnTo>
                    <a:pt x="1418843" y="0"/>
                  </a:lnTo>
                  <a:lnTo>
                    <a:pt x="1418843" y="9143"/>
                  </a:lnTo>
                  <a:lnTo>
                    <a:pt x="0" y="9143"/>
                  </a:lnTo>
                  <a:lnTo>
                    <a:pt x="0" y="0"/>
                  </a:lnTo>
                  <a:close/>
                </a:path>
              </a:pathLst>
            </a:custGeom>
            <a:solidFill>
              <a:srgbClr val="083366"/>
            </a:solidFill>
          </p:spPr>
          <p:txBody>
            <a:bodyPr wrap="square" lIns="0" tIns="0" rIns="0" bIns="0" rtlCol="0"/>
            <a:lstStyle/>
            <a:p>
              <a:endParaRPr sz="1632"/>
            </a:p>
          </p:txBody>
        </p:sp>
        <p:sp>
          <p:nvSpPr>
            <p:cNvPr id="255" name="object 255"/>
            <p:cNvSpPr/>
            <p:nvPr/>
          </p:nvSpPr>
          <p:spPr>
            <a:xfrm>
              <a:off x="7601712" y="4299203"/>
              <a:ext cx="1419225" cy="18415"/>
            </a:xfrm>
            <a:custGeom>
              <a:avLst/>
              <a:gdLst/>
              <a:ahLst/>
              <a:cxnLst/>
              <a:rect l="l" t="t" r="r" b="b"/>
              <a:pathLst>
                <a:path w="1419225" h="18414">
                  <a:moveTo>
                    <a:pt x="0" y="18288"/>
                  </a:moveTo>
                  <a:lnTo>
                    <a:pt x="0" y="0"/>
                  </a:lnTo>
                  <a:lnTo>
                    <a:pt x="1418843" y="0"/>
                  </a:lnTo>
                  <a:lnTo>
                    <a:pt x="1418843" y="18288"/>
                  </a:lnTo>
                  <a:lnTo>
                    <a:pt x="0" y="18288"/>
                  </a:lnTo>
                  <a:close/>
                </a:path>
              </a:pathLst>
            </a:custGeom>
            <a:solidFill>
              <a:srgbClr val="083367"/>
            </a:solidFill>
          </p:spPr>
          <p:txBody>
            <a:bodyPr wrap="square" lIns="0" tIns="0" rIns="0" bIns="0" rtlCol="0"/>
            <a:lstStyle/>
            <a:p>
              <a:endParaRPr sz="1632"/>
            </a:p>
          </p:txBody>
        </p:sp>
        <p:sp>
          <p:nvSpPr>
            <p:cNvPr id="256" name="object 256"/>
            <p:cNvSpPr/>
            <p:nvPr/>
          </p:nvSpPr>
          <p:spPr>
            <a:xfrm>
              <a:off x="7601712" y="4280915"/>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A3467"/>
            </a:solidFill>
          </p:spPr>
          <p:txBody>
            <a:bodyPr wrap="square" lIns="0" tIns="0" rIns="0" bIns="0" rtlCol="0"/>
            <a:lstStyle/>
            <a:p>
              <a:endParaRPr sz="1632"/>
            </a:p>
          </p:txBody>
        </p:sp>
        <p:sp>
          <p:nvSpPr>
            <p:cNvPr id="257" name="object 257"/>
            <p:cNvSpPr/>
            <p:nvPr/>
          </p:nvSpPr>
          <p:spPr>
            <a:xfrm>
              <a:off x="7601712" y="4232147"/>
              <a:ext cx="1419225" cy="48895"/>
            </a:xfrm>
            <a:custGeom>
              <a:avLst/>
              <a:gdLst/>
              <a:ahLst/>
              <a:cxnLst/>
              <a:rect l="l" t="t"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p:spPr>
          <p:txBody>
            <a:bodyPr wrap="square" lIns="0" tIns="0" rIns="0" bIns="0" rtlCol="0"/>
            <a:lstStyle/>
            <a:p>
              <a:endParaRPr sz="1632"/>
            </a:p>
          </p:txBody>
        </p:sp>
        <p:sp>
          <p:nvSpPr>
            <p:cNvPr id="258" name="object 258"/>
            <p:cNvSpPr/>
            <p:nvPr/>
          </p:nvSpPr>
          <p:spPr>
            <a:xfrm>
              <a:off x="7601712" y="4192523"/>
              <a:ext cx="1419225" cy="40005"/>
            </a:xfrm>
            <a:custGeom>
              <a:avLst/>
              <a:gdLst/>
              <a:ahLst/>
              <a:cxnLst/>
              <a:rect l="l" t="t" r="r" b="b"/>
              <a:pathLst>
                <a:path w="1419225" h="40004">
                  <a:moveTo>
                    <a:pt x="1418844" y="0"/>
                  </a:moveTo>
                  <a:lnTo>
                    <a:pt x="0" y="0"/>
                  </a:lnTo>
                  <a:lnTo>
                    <a:pt x="0" y="18288"/>
                  </a:lnTo>
                  <a:lnTo>
                    <a:pt x="0" y="39624"/>
                  </a:lnTo>
                  <a:lnTo>
                    <a:pt x="1418844" y="39624"/>
                  </a:lnTo>
                  <a:lnTo>
                    <a:pt x="1418844" y="18288"/>
                  </a:lnTo>
                  <a:lnTo>
                    <a:pt x="1418844" y="0"/>
                  </a:lnTo>
                  <a:close/>
                </a:path>
              </a:pathLst>
            </a:custGeom>
            <a:solidFill>
              <a:srgbClr val="0A366B"/>
            </a:solidFill>
          </p:spPr>
          <p:txBody>
            <a:bodyPr wrap="square" lIns="0" tIns="0" rIns="0" bIns="0" rtlCol="0"/>
            <a:lstStyle/>
            <a:p>
              <a:endParaRPr sz="1632"/>
            </a:p>
          </p:txBody>
        </p:sp>
        <p:sp>
          <p:nvSpPr>
            <p:cNvPr id="259" name="object 259"/>
            <p:cNvSpPr/>
            <p:nvPr/>
          </p:nvSpPr>
          <p:spPr>
            <a:xfrm>
              <a:off x="7601712" y="4175759"/>
              <a:ext cx="1419225" cy="17145"/>
            </a:xfrm>
            <a:custGeom>
              <a:avLst/>
              <a:gdLst/>
              <a:ahLst/>
              <a:cxnLst/>
              <a:rect l="l" t="t" r="r" b="b"/>
              <a:pathLst>
                <a:path w="1419225" h="17145">
                  <a:moveTo>
                    <a:pt x="0" y="16764"/>
                  </a:moveTo>
                  <a:lnTo>
                    <a:pt x="0" y="0"/>
                  </a:lnTo>
                  <a:lnTo>
                    <a:pt x="1418843" y="0"/>
                  </a:lnTo>
                  <a:lnTo>
                    <a:pt x="1418843" y="16764"/>
                  </a:lnTo>
                  <a:lnTo>
                    <a:pt x="0" y="16764"/>
                  </a:lnTo>
                  <a:close/>
                </a:path>
              </a:pathLst>
            </a:custGeom>
            <a:solidFill>
              <a:srgbClr val="0A366D"/>
            </a:solidFill>
          </p:spPr>
          <p:txBody>
            <a:bodyPr wrap="square" lIns="0" tIns="0" rIns="0" bIns="0" rtlCol="0"/>
            <a:lstStyle/>
            <a:p>
              <a:endParaRPr sz="1632"/>
            </a:p>
          </p:txBody>
        </p:sp>
        <p:sp>
          <p:nvSpPr>
            <p:cNvPr id="260" name="object 260"/>
            <p:cNvSpPr/>
            <p:nvPr/>
          </p:nvSpPr>
          <p:spPr>
            <a:xfrm>
              <a:off x="7601712" y="4152899"/>
              <a:ext cx="1419225" cy="22860"/>
            </a:xfrm>
            <a:custGeom>
              <a:avLst/>
              <a:gdLst/>
              <a:ahLst/>
              <a:cxnLst/>
              <a:rect l="l" t="t" r="r" b="b"/>
              <a:pathLst>
                <a:path w="1419225" h="22860">
                  <a:moveTo>
                    <a:pt x="0" y="22859"/>
                  </a:moveTo>
                  <a:lnTo>
                    <a:pt x="0" y="0"/>
                  </a:lnTo>
                  <a:lnTo>
                    <a:pt x="1418843" y="0"/>
                  </a:lnTo>
                  <a:lnTo>
                    <a:pt x="1418843" y="22859"/>
                  </a:lnTo>
                  <a:lnTo>
                    <a:pt x="0" y="22859"/>
                  </a:lnTo>
                  <a:close/>
                </a:path>
              </a:pathLst>
            </a:custGeom>
            <a:solidFill>
              <a:srgbClr val="0A366E"/>
            </a:solidFill>
          </p:spPr>
          <p:txBody>
            <a:bodyPr wrap="square" lIns="0" tIns="0" rIns="0" bIns="0" rtlCol="0"/>
            <a:lstStyle/>
            <a:p>
              <a:endParaRPr sz="1632"/>
            </a:p>
          </p:txBody>
        </p:sp>
        <p:sp>
          <p:nvSpPr>
            <p:cNvPr id="261" name="object 261"/>
            <p:cNvSpPr/>
            <p:nvPr/>
          </p:nvSpPr>
          <p:spPr>
            <a:xfrm>
              <a:off x="7601712" y="4126991"/>
              <a:ext cx="1419225" cy="26034"/>
            </a:xfrm>
            <a:custGeom>
              <a:avLst/>
              <a:gdLst/>
              <a:ahLst/>
              <a:cxnLst/>
              <a:rect l="l" t="t" r="r" b="b"/>
              <a:pathLst>
                <a:path w="1419225" h="26035">
                  <a:moveTo>
                    <a:pt x="0" y="25908"/>
                  </a:moveTo>
                  <a:lnTo>
                    <a:pt x="0" y="0"/>
                  </a:lnTo>
                  <a:lnTo>
                    <a:pt x="1418843" y="0"/>
                  </a:lnTo>
                  <a:lnTo>
                    <a:pt x="1418843" y="25908"/>
                  </a:lnTo>
                  <a:lnTo>
                    <a:pt x="0" y="25908"/>
                  </a:lnTo>
                  <a:close/>
                </a:path>
              </a:pathLst>
            </a:custGeom>
            <a:solidFill>
              <a:srgbClr val="0A386E"/>
            </a:solidFill>
          </p:spPr>
          <p:txBody>
            <a:bodyPr wrap="square" lIns="0" tIns="0" rIns="0" bIns="0" rtlCol="0"/>
            <a:lstStyle/>
            <a:p>
              <a:endParaRPr sz="1632"/>
            </a:p>
          </p:txBody>
        </p:sp>
        <p:sp>
          <p:nvSpPr>
            <p:cNvPr id="262" name="object 262"/>
            <p:cNvSpPr/>
            <p:nvPr/>
          </p:nvSpPr>
          <p:spPr>
            <a:xfrm>
              <a:off x="7601712" y="4085843"/>
              <a:ext cx="1419225" cy="41275"/>
            </a:xfrm>
            <a:custGeom>
              <a:avLst/>
              <a:gdLst/>
              <a:ahLst/>
              <a:cxnLst/>
              <a:rect l="l" t="t"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p:spPr>
          <p:txBody>
            <a:bodyPr wrap="square" lIns="0" tIns="0" rIns="0" bIns="0" rtlCol="0"/>
            <a:lstStyle/>
            <a:p>
              <a:endParaRPr sz="1632"/>
            </a:p>
          </p:txBody>
        </p:sp>
        <p:sp>
          <p:nvSpPr>
            <p:cNvPr id="263" name="object 263"/>
            <p:cNvSpPr/>
            <p:nvPr/>
          </p:nvSpPr>
          <p:spPr>
            <a:xfrm>
              <a:off x="7601712" y="4046219"/>
              <a:ext cx="1419225" cy="40005"/>
            </a:xfrm>
            <a:custGeom>
              <a:avLst/>
              <a:gdLst/>
              <a:ahLst/>
              <a:cxnLst/>
              <a:rect l="l" t="t" r="r" b="b"/>
              <a:pathLst>
                <a:path w="1419225" h="40004">
                  <a:moveTo>
                    <a:pt x="1418844" y="0"/>
                  </a:moveTo>
                  <a:lnTo>
                    <a:pt x="0" y="0"/>
                  </a:lnTo>
                  <a:lnTo>
                    <a:pt x="0" y="22860"/>
                  </a:lnTo>
                  <a:lnTo>
                    <a:pt x="0" y="39624"/>
                  </a:lnTo>
                  <a:lnTo>
                    <a:pt x="1418844" y="39624"/>
                  </a:lnTo>
                  <a:lnTo>
                    <a:pt x="1418844" y="22860"/>
                  </a:lnTo>
                  <a:lnTo>
                    <a:pt x="1418844" y="0"/>
                  </a:lnTo>
                  <a:close/>
                </a:path>
              </a:pathLst>
            </a:custGeom>
            <a:solidFill>
              <a:srgbClr val="0C3A72"/>
            </a:solidFill>
          </p:spPr>
          <p:txBody>
            <a:bodyPr wrap="square" lIns="0" tIns="0" rIns="0" bIns="0" rtlCol="0"/>
            <a:lstStyle/>
            <a:p>
              <a:endParaRPr sz="1632"/>
            </a:p>
          </p:txBody>
        </p:sp>
        <p:sp>
          <p:nvSpPr>
            <p:cNvPr id="264" name="object 264"/>
            <p:cNvSpPr/>
            <p:nvPr/>
          </p:nvSpPr>
          <p:spPr>
            <a:xfrm>
              <a:off x="7601712" y="4034027"/>
              <a:ext cx="1419225" cy="12700"/>
            </a:xfrm>
            <a:custGeom>
              <a:avLst/>
              <a:gdLst/>
              <a:ahLst/>
              <a:cxnLst/>
              <a:rect l="l" t="t" r="r" b="b"/>
              <a:pathLst>
                <a:path w="1419225" h="12700">
                  <a:moveTo>
                    <a:pt x="0" y="12191"/>
                  </a:moveTo>
                  <a:lnTo>
                    <a:pt x="0" y="0"/>
                  </a:lnTo>
                  <a:lnTo>
                    <a:pt x="1418843" y="0"/>
                  </a:lnTo>
                  <a:lnTo>
                    <a:pt x="1418843" y="12191"/>
                  </a:lnTo>
                  <a:lnTo>
                    <a:pt x="0" y="12191"/>
                  </a:lnTo>
                  <a:close/>
                </a:path>
              </a:pathLst>
            </a:custGeom>
            <a:solidFill>
              <a:srgbClr val="0C3A74"/>
            </a:solidFill>
          </p:spPr>
          <p:txBody>
            <a:bodyPr wrap="square" lIns="0" tIns="0" rIns="0" bIns="0" rtlCol="0"/>
            <a:lstStyle/>
            <a:p>
              <a:endParaRPr sz="1632"/>
            </a:p>
          </p:txBody>
        </p:sp>
        <p:sp>
          <p:nvSpPr>
            <p:cNvPr id="265" name="object 265"/>
            <p:cNvSpPr/>
            <p:nvPr/>
          </p:nvSpPr>
          <p:spPr>
            <a:xfrm>
              <a:off x="7601712" y="4020311"/>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C3B74"/>
            </a:solidFill>
          </p:spPr>
          <p:txBody>
            <a:bodyPr wrap="square" lIns="0" tIns="0" rIns="0" bIns="0" rtlCol="0"/>
            <a:lstStyle/>
            <a:p>
              <a:endParaRPr sz="1632"/>
            </a:p>
          </p:txBody>
        </p:sp>
        <p:sp>
          <p:nvSpPr>
            <p:cNvPr id="266" name="object 266"/>
            <p:cNvSpPr/>
            <p:nvPr/>
          </p:nvSpPr>
          <p:spPr>
            <a:xfrm>
              <a:off x="7601712" y="3980687"/>
              <a:ext cx="1419225" cy="40005"/>
            </a:xfrm>
            <a:custGeom>
              <a:avLst/>
              <a:gdLst/>
              <a:ahLst/>
              <a:cxnLst/>
              <a:rect l="l" t="t" r="r" b="b"/>
              <a:pathLst>
                <a:path w="1419225" h="40004">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p:spPr>
          <p:txBody>
            <a:bodyPr wrap="square" lIns="0" tIns="0" rIns="0" bIns="0" rtlCol="0"/>
            <a:lstStyle/>
            <a:p>
              <a:endParaRPr sz="1632"/>
            </a:p>
          </p:txBody>
        </p:sp>
        <p:sp>
          <p:nvSpPr>
            <p:cNvPr id="267" name="object 267"/>
            <p:cNvSpPr/>
            <p:nvPr/>
          </p:nvSpPr>
          <p:spPr>
            <a:xfrm>
              <a:off x="7601712" y="3966971"/>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C3B77"/>
            </a:solidFill>
          </p:spPr>
          <p:txBody>
            <a:bodyPr wrap="square" lIns="0" tIns="0" rIns="0" bIns="0" rtlCol="0"/>
            <a:lstStyle/>
            <a:p>
              <a:endParaRPr sz="1632"/>
            </a:p>
          </p:txBody>
        </p:sp>
        <p:sp>
          <p:nvSpPr>
            <p:cNvPr id="268" name="object 268"/>
            <p:cNvSpPr/>
            <p:nvPr/>
          </p:nvSpPr>
          <p:spPr>
            <a:xfrm>
              <a:off x="7601712" y="3944111"/>
              <a:ext cx="1419225" cy="22860"/>
            </a:xfrm>
            <a:custGeom>
              <a:avLst/>
              <a:gdLst/>
              <a:ahLst/>
              <a:cxnLst/>
              <a:rect l="l" t="t"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p:spPr>
          <p:txBody>
            <a:bodyPr wrap="square" lIns="0" tIns="0" rIns="0" bIns="0" rtlCol="0"/>
            <a:lstStyle/>
            <a:p>
              <a:endParaRPr sz="1632"/>
            </a:p>
          </p:txBody>
        </p:sp>
        <p:sp>
          <p:nvSpPr>
            <p:cNvPr id="269" name="object 269"/>
            <p:cNvSpPr/>
            <p:nvPr/>
          </p:nvSpPr>
          <p:spPr>
            <a:xfrm>
              <a:off x="7601712" y="3909059"/>
              <a:ext cx="1419225" cy="35560"/>
            </a:xfrm>
            <a:custGeom>
              <a:avLst/>
              <a:gdLst/>
              <a:ahLst/>
              <a:cxnLst/>
              <a:rect l="l" t="t"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p:spPr>
          <p:txBody>
            <a:bodyPr wrap="square" lIns="0" tIns="0" rIns="0" bIns="0" rtlCol="0"/>
            <a:lstStyle/>
            <a:p>
              <a:endParaRPr sz="1632"/>
            </a:p>
          </p:txBody>
        </p:sp>
        <p:sp>
          <p:nvSpPr>
            <p:cNvPr id="270" name="object 270"/>
            <p:cNvSpPr/>
            <p:nvPr/>
          </p:nvSpPr>
          <p:spPr>
            <a:xfrm>
              <a:off x="7601712" y="3887723"/>
              <a:ext cx="1419225" cy="21590"/>
            </a:xfrm>
            <a:custGeom>
              <a:avLst/>
              <a:gdLst/>
              <a:ahLst/>
              <a:cxnLst/>
              <a:rect l="l" t="t" r="r" b="b"/>
              <a:pathLst>
                <a:path w="1419225" h="21589">
                  <a:moveTo>
                    <a:pt x="0" y="21335"/>
                  </a:moveTo>
                  <a:lnTo>
                    <a:pt x="0" y="0"/>
                  </a:lnTo>
                  <a:lnTo>
                    <a:pt x="1418843" y="0"/>
                  </a:lnTo>
                  <a:lnTo>
                    <a:pt x="1418843" y="21335"/>
                  </a:lnTo>
                  <a:lnTo>
                    <a:pt x="0" y="21335"/>
                  </a:lnTo>
                  <a:close/>
                </a:path>
              </a:pathLst>
            </a:custGeom>
            <a:solidFill>
              <a:srgbClr val="0C3D7B"/>
            </a:solidFill>
          </p:spPr>
          <p:txBody>
            <a:bodyPr wrap="square" lIns="0" tIns="0" rIns="0" bIns="0" rtlCol="0"/>
            <a:lstStyle/>
            <a:p>
              <a:endParaRPr sz="1632"/>
            </a:p>
          </p:txBody>
        </p:sp>
        <p:sp>
          <p:nvSpPr>
            <p:cNvPr id="271" name="object 271"/>
            <p:cNvSpPr/>
            <p:nvPr/>
          </p:nvSpPr>
          <p:spPr>
            <a:xfrm>
              <a:off x="7601712" y="3874007"/>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C3F7C"/>
            </a:solidFill>
          </p:spPr>
          <p:txBody>
            <a:bodyPr wrap="square" lIns="0" tIns="0" rIns="0" bIns="0" rtlCol="0"/>
            <a:lstStyle/>
            <a:p>
              <a:endParaRPr sz="1632"/>
            </a:p>
          </p:txBody>
        </p:sp>
        <p:sp>
          <p:nvSpPr>
            <p:cNvPr id="272" name="object 272"/>
            <p:cNvSpPr/>
            <p:nvPr/>
          </p:nvSpPr>
          <p:spPr>
            <a:xfrm>
              <a:off x="7601712" y="3838955"/>
              <a:ext cx="1419225" cy="35560"/>
            </a:xfrm>
            <a:custGeom>
              <a:avLst/>
              <a:gdLst/>
              <a:ahLst/>
              <a:cxnLst/>
              <a:rect l="l" t="t"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p:spPr>
          <p:txBody>
            <a:bodyPr wrap="square" lIns="0" tIns="0" rIns="0" bIns="0" rtlCol="0"/>
            <a:lstStyle/>
            <a:p>
              <a:endParaRPr sz="1632"/>
            </a:p>
          </p:txBody>
        </p:sp>
        <p:sp>
          <p:nvSpPr>
            <p:cNvPr id="273" name="object 273"/>
            <p:cNvSpPr/>
            <p:nvPr/>
          </p:nvSpPr>
          <p:spPr>
            <a:xfrm>
              <a:off x="7601712" y="3820667"/>
              <a:ext cx="1419225" cy="18415"/>
            </a:xfrm>
            <a:custGeom>
              <a:avLst/>
              <a:gdLst/>
              <a:ahLst/>
              <a:cxnLst/>
              <a:rect l="l" t="t" r="r" b="b"/>
              <a:pathLst>
                <a:path w="1419225" h="18414">
                  <a:moveTo>
                    <a:pt x="0" y="18288"/>
                  </a:moveTo>
                  <a:lnTo>
                    <a:pt x="0" y="0"/>
                  </a:lnTo>
                  <a:lnTo>
                    <a:pt x="1418843" y="0"/>
                  </a:lnTo>
                  <a:lnTo>
                    <a:pt x="1418843" y="18288"/>
                  </a:lnTo>
                  <a:lnTo>
                    <a:pt x="0" y="18288"/>
                  </a:lnTo>
                  <a:close/>
                </a:path>
              </a:pathLst>
            </a:custGeom>
            <a:solidFill>
              <a:srgbClr val="0E3F7E"/>
            </a:solidFill>
          </p:spPr>
          <p:txBody>
            <a:bodyPr wrap="square" lIns="0" tIns="0" rIns="0" bIns="0" rtlCol="0"/>
            <a:lstStyle/>
            <a:p>
              <a:endParaRPr sz="1632"/>
            </a:p>
          </p:txBody>
        </p:sp>
        <p:sp>
          <p:nvSpPr>
            <p:cNvPr id="274" name="object 274"/>
            <p:cNvSpPr/>
            <p:nvPr/>
          </p:nvSpPr>
          <p:spPr>
            <a:xfrm>
              <a:off x="7601712" y="3802379"/>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E417E"/>
            </a:solidFill>
          </p:spPr>
          <p:txBody>
            <a:bodyPr wrap="square" lIns="0" tIns="0" rIns="0" bIns="0" rtlCol="0"/>
            <a:lstStyle/>
            <a:p>
              <a:endParaRPr sz="1632"/>
            </a:p>
          </p:txBody>
        </p:sp>
        <p:sp>
          <p:nvSpPr>
            <p:cNvPr id="275" name="object 275"/>
            <p:cNvSpPr/>
            <p:nvPr/>
          </p:nvSpPr>
          <p:spPr>
            <a:xfrm>
              <a:off x="7601712" y="3767327"/>
              <a:ext cx="1419225" cy="35560"/>
            </a:xfrm>
            <a:custGeom>
              <a:avLst/>
              <a:gdLst/>
              <a:ahLst/>
              <a:cxnLst/>
              <a:rect l="l" t="t"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p:spPr>
          <p:txBody>
            <a:bodyPr wrap="square" lIns="0" tIns="0" rIns="0" bIns="0" rtlCol="0"/>
            <a:lstStyle/>
            <a:p>
              <a:endParaRPr sz="1632"/>
            </a:p>
          </p:txBody>
        </p:sp>
        <p:sp>
          <p:nvSpPr>
            <p:cNvPr id="276" name="object 276"/>
            <p:cNvSpPr/>
            <p:nvPr/>
          </p:nvSpPr>
          <p:spPr>
            <a:xfrm>
              <a:off x="7601712" y="3753611"/>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F4280"/>
            </a:solidFill>
          </p:spPr>
          <p:txBody>
            <a:bodyPr wrap="square" lIns="0" tIns="0" rIns="0" bIns="0" rtlCol="0"/>
            <a:lstStyle/>
            <a:p>
              <a:endParaRPr sz="1632"/>
            </a:p>
          </p:txBody>
        </p:sp>
        <p:sp>
          <p:nvSpPr>
            <p:cNvPr id="277" name="object 277"/>
            <p:cNvSpPr/>
            <p:nvPr/>
          </p:nvSpPr>
          <p:spPr>
            <a:xfrm>
              <a:off x="7601712" y="3732275"/>
              <a:ext cx="1419225" cy="21590"/>
            </a:xfrm>
            <a:custGeom>
              <a:avLst/>
              <a:gdLst/>
              <a:ahLst/>
              <a:cxnLst/>
              <a:rect l="l" t="t" r="r" b="b"/>
              <a:pathLst>
                <a:path w="1419225" h="21589">
                  <a:moveTo>
                    <a:pt x="0" y="21335"/>
                  </a:moveTo>
                  <a:lnTo>
                    <a:pt x="0" y="0"/>
                  </a:lnTo>
                  <a:lnTo>
                    <a:pt x="1418843" y="0"/>
                  </a:lnTo>
                  <a:lnTo>
                    <a:pt x="1418843" y="21335"/>
                  </a:lnTo>
                  <a:lnTo>
                    <a:pt x="0" y="21335"/>
                  </a:lnTo>
                  <a:close/>
                </a:path>
              </a:pathLst>
            </a:custGeom>
            <a:solidFill>
              <a:srgbClr val="0F4282"/>
            </a:solidFill>
          </p:spPr>
          <p:txBody>
            <a:bodyPr wrap="square" lIns="0" tIns="0" rIns="0" bIns="0" rtlCol="0"/>
            <a:lstStyle/>
            <a:p>
              <a:endParaRPr sz="1632"/>
            </a:p>
          </p:txBody>
        </p:sp>
        <p:sp>
          <p:nvSpPr>
            <p:cNvPr id="278" name="object 278"/>
            <p:cNvSpPr/>
            <p:nvPr/>
          </p:nvSpPr>
          <p:spPr>
            <a:xfrm>
              <a:off x="7601712" y="3700271"/>
              <a:ext cx="1419225" cy="32384"/>
            </a:xfrm>
            <a:custGeom>
              <a:avLst/>
              <a:gdLst/>
              <a:ahLst/>
              <a:cxnLst/>
              <a:rect l="l" t="t"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p:spPr>
          <p:txBody>
            <a:bodyPr wrap="square" lIns="0" tIns="0" rIns="0" bIns="0" rtlCol="0"/>
            <a:lstStyle/>
            <a:p>
              <a:endParaRPr sz="1632"/>
            </a:p>
          </p:txBody>
        </p:sp>
        <p:sp>
          <p:nvSpPr>
            <p:cNvPr id="279" name="object 279"/>
            <p:cNvSpPr/>
            <p:nvPr/>
          </p:nvSpPr>
          <p:spPr>
            <a:xfrm>
              <a:off x="7601712" y="3695699"/>
              <a:ext cx="1419225" cy="5080"/>
            </a:xfrm>
            <a:custGeom>
              <a:avLst/>
              <a:gdLst/>
              <a:ahLst/>
              <a:cxnLst/>
              <a:rect l="l" t="t" r="r" b="b"/>
              <a:pathLst>
                <a:path w="1419225" h="5079">
                  <a:moveTo>
                    <a:pt x="0" y="4572"/>
                  </a:moveTo>
                  <a:lnTo>
                    <a:pt x="0" y="0"/>
                  </a:lnTo>
                  <a:lnTo>
                    <a:pt x="1418843" y="0"/>
                  </a:lnTo>
                  <a:lnTo>
                    <a:pt x="1418843" y="4572"/>
                  </a:lnTo>
                  <a:lnTo>
                    <a:pt x="0" y="4572"/>
                  </a:lnTo>
                  <a:close/>
                </a:path>
              </a:pathLst>
            </a:custGeom>
            <a:solidFill>
              <a:srgbClr val="0F4483"/>
            </a:solidFill>
          </p:spPr>
          <p:txBody>
            <a:bodyPr wrap="square" lIns="0" tIns="0" rIns="0" bIns="0" rtlCol="0"/>
            <a:lstStyle/>
            <a:p>
              <a:endParaRPr sz="1632"/>
            </a:p>
          </p:txBody>
        </p:sp>
        <p:sp>
          <p:nvSpPr>
            <p:cNvPr id="280" name="object 280"/>
            <p:cNvSpPr/>
            <p:nvPr/>
          </p:nvSpPr>
          <p:spPr>
            <a:xfrm>
              <a:off x="7601712" y="3648455"/>
              <a:ext cx="1419225" cy="47625"/>
            </a:xfrm>
            <a:custGeom>
              <a:avLst/>
              <a:gdLst/>
              <a:ahLst/>
              <a:cxnLst/>
              <a:rect l="l" t="t"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p:spPr>
          <p:txBody>
            <a:bodyPr wrap="square" lIns="0" tIns="0" rIns="0" bIns="0" rtlCol="0"/>
            <a:lstStyle/>
            <a:p>
              <a:endParaRPr sz="1632"/>
            </a:p>
          </p:txBody>
        </p:sp>
        <p:sp>
          <p:nvSpPr>
            <p:cNvPr id="281" name="object 281"/>
            <p:cNvSpPr/>
            <p:nvPr/>
          </p:nvSpPr>
          <p:spPr>
            <a:xfrm>
              <a:off x="7601712" y="3502151"/>
              <a:ext cx="1419225" cy="146685"/>
            </a:xfrm>
            <a:custGeom>
              <a:avLst/>
              <a:gdLst/>
              <a:ahLst/>
              <a:cxnLst/>
              <a:rect l="l" t="t" r="r" b="b"/>
              <a:pathLst>
                <a:path w="1419225" h="146685">
                  <a:moveTo>
                    <a:pt x="1418844" y="0"/>
                  </a:moveTo>
                  <a:lnTo>
                    <a:pt x="0" y="0"/>
                  </a:lnTo>
                  <a:lnTo>
                    <a:pt x="0" y="105156"/>
                  </a:lnTo>
                  <a:lnTo>
                    <a:pt x="0" y="146304"/>
                  </a:lnTo>
                  <a:lnTo>
                    <a:pt x="1418844" y="146304"/>
                  </a:lnTo>
                  <a:lnTo>
                    <a:pt x="1418844" y="105156"/>
                  </a:lnTo>
                  <a:lnTo>
                    <a:pt x="1418844" y="0"/>
                  </a:lnTo>
                  <a:close/>
                </a:path>
              </a:pathLst>
            </a:custGeom>
            <a:solidFill>
              <a:srgbClr val="0F4487"/>
            </a:solidFill>
          </p:spPr>
          <p:txBody>
            <a:bodyPr wrap="square" lIns="0" tIns="0" rIns="0" bIns="0" rtlCol="0"/>
            <a:lstStyle/>
            <a:p>
              <a:endParaRPr sz="1632"/>
            </a:p>
          </p:txBody>
        </p:sp>
        <p:sp>
          <p:nvSpPr>
            <p:cNvPr id="282" name="object 282"/>
            <p:cNvSpPr/>
            <p:nvPr/>
          </p:nvSpPr>
          <p:spPr>
            <a:xfrm>
              <a:off x="7601712" y="3500627"/>
              <a:ext cx="1419225" cy="1905"/>
            </a:xfrm>
            <a:custGeom>
              <a:avLst/>
              <a:gdLst/>
              <a:ahLst/>
              <a:cxnLst/>
              <a:rect l="l" t="t" r="r" b="b"/>
              <a:pathLst>
                <a:path w="1419225" h="1904">
                  <a:moveTo>
                    <a:pt x="0" y="1524"/>
                  </a:moveTo>
                  <a:lnTo>
                    <a:pt x="0" y="0"/>
                  </a:lnTo>
                  <a:lnTo>
                    <a:pt x="1418843" y="0"/>
                  </a:lnTo>
                  <a:lnTo>
                    <a:pt x="1418843" y="1524"/>
                  </a:lnTo>
                  <a:lnTo>
                    <a:pt x="0" y="1524"/>
                  </a:lnTo>
                  <a:close/>
                </a:path>
              </a:pathLst>
            </a:custGeom>
            <a:solidFill>
              <a:srgbClr val="0F4489"/>
            </a:solidFill>
          </p:spPr>
          <p:txBody>
            <a:bodyPr wrap="square" lIns="0" tIns="0" rIns="0" bIns="0" rtlCol="0"/>
            <a:lstStyle/>
            <a:p>
              <a:endParaRPr sz="1632"/>
            </a:p>
          </p:txBody>
        </p:sp>
        <p:sp>
          <p:nvSpPr>
            <p:cNvPr id="283" name="object 283"/>
            <p:cNvSpPr/>
            <p:nvPr/>
          </p:nvSpPr>
          <p:spPr>
            <a:xfrm>
              <a:off x="7601712" y="3476243"/>
              <a:ext cx="1419225" cy="24765"/>
            </a:xfrm>
            <a:custGeom>
              <a:avLst/>
              <a:gdLst/>
              <a:ahLst/>
              <a:cxnLst/>
              <a:rect l="l" t="t" r="r" b="b"/>
              <a:pathLst>
                <a:path w="1419225" h="24764">
                  <a:moveTo>
                    <a:pt x="0" y="0"/>
                  </a:moveTo>
                  <a:lnTo>
                    <a:pt x="1418843" y="0"/>
                  </a:lnTo>
                  <a:lnTo>
                    <a:pt x="1418843" y="24383"/>
                  </a:lnTo>
                  <a:lnTo>
                    <a:pt x="0" y="24383"/>
                  </a:lnTo>
                  <a:lnTo>
                    <a:pt x="0" y="0"/>
                  </a:lnTo>
                  <a:close/>
                </a:path>
              </a:pathLst>
            </a:custGeom>
            <a:solidFill>
              <a:srgbClr val="0E4489"/>
            </a:solidFill>
          </p:spPr>
          <p:txBody>
            <a:bodyPr wrap="square" lIns="0" tIns="0" rIns="0" bIns="0" rtlCol="0"/>
            <a:lstStyle/>
            <a:p>
              <a:endParaRPr sz="1632"/>
            </a:p>
          </p:txBody>
        </p:sp>
        <p:sp>
          <p:nvSpPr>
            <p:cNvPr id="284" name="object 284"/>
            <p:cNvSpPr/>
            <p:nvPr/>
          </p:nvSpPr>
          <p:spPr>
            <a:xfrm>
              <a:off x="7601712" y="4317491"/>
              <a:ext cx="1419225" cy="9525"/>
            </a:xfrm>
            <a:custGeom>
              <a:avLst/>
              <a:gdLst/>
              <a:ahLst/>
              <a:cxnLst/>
              <a:rect l="l" t="t" r="r" b="b"/>
              <a:pathLst>
                <a:path w="1419225" h="9525">
                  <a:moveTo>
                    <a:pt x="0" y="0"/>
                  </a:moveTo>
                  <a:lnTo>
                    <a:pt x="1418843" y="0"/>
                  </a:lnTo>
                  <a:lnTo>
                    <a:pt x="1418843" y="9143"/>
                  </a:lnTo>
                  <a:lnTo>
                    <a:pt x="0" y="9143"/>
                  </a:lnTo>
                  <a:lnTo>
                    <a:pt x="0" y="0"/>
                  </a:lnTo>
                  <a:close/>
                </a:path>
              </a:pathLst>
            </a:custGeom>
            <a:solidFill>
              <a:srgbClr val="083366"/>
            </a:solidFill>
          </p:spPr>
          <p:txBody>
            <a:bodyPr wrap="square" lIns="0" tIns="0" rIns="0" bIns="0" rtlCol="0"/>
            <a:lstStyle/>
            <a:p>
              <a:endParaRPr sz="1632"/>
            </a:p>
          </p:txBody>
        </p:sp>
        <p:sp>
          <p:nvSpPr>
            <p:cNvPr id="285" name="object 285"/>
            <p:cNvSpPr/>
            <p:nvPr/>
          </p:nvSpPr>
          <p:spPr>
            <a:xfrm>
              <a:off x="7601712" y="4299203"/>
              <a:ext cx="1419225" cy="18415"/>
            </a:xfrm>
            <a:custGeom>
              <a:avLst/>
              <a:gdLst/>
              <a:ahLst/>
              <a:cxnLst/>
              <a:rect l="l" t="t" r="r" b="b"/>
              <a:pathLst>
                <a:path w="1419225" h="18414">
                  <a:moveTo>
                    <a:pt x="0" y="18288"/>
                  </a:moveTo>
                  <a:lnTo>
                    <a:pt x="0" y="0"/>
                  </a:lnTo>
                  <a:lnTo>
                    <a:pt x="1418843" y="0"/>
                  </a:lnTo>
                  <a:lnTo>
                    <a:pt x="1418843" y="18288"/>
                  </a:lnTo>
                  <a:lnTo>
                    <a:pt x="0" y="18288"/>
                  </a:lnTo>
                  <a:close/>
                </a:path>
              </a:pathLst>
            </a:custGeom>
            <a:solidFill>
              <a:srgbClr val="083367"/>
            </a:solidFill>
          </p:spPr>
          <p:txBody>
            <a:bodyPr wrap="square" lIns="0" tIns="0" rIns="0" bIns="0" rtlCol="0"/>
            <a:lstStyle/>
            <a:p>
              <a:endParaRPr sz="1632"/>
            </a:p>
          </p:txBody>
        </p:sp>
        <p:sp>
          <p:nvSpPr>
            <p:cNvPr id="286" name="object 286"/>
            <p:cNvSpPr/>
            <p:nvPr/>
          </p:nvSpPr>
          <p:spPr>
            <a:xfrm>
              <a:off x="7601712" y="4280915"/>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A3467"/>
            </a:solidFill>
          </p:spPr>
          <p:txBody>
            <a:bodyPr wrap="square" lIns="0" tIns="0" rIns="0" bIns="0" rtlCol="0"/>
            <a:lstStyle/>
            <a:p>
              <a:endParaRPr sz="1632"/>
            </a:p>
          </p:txBody>
        </p:sp>
        <p:sp>
          <p:nvSpPr>
            <p:cNvPr id="287" name="object 287"/>
            <p:cNvSpPr/>
            <p:nvPr/>
          </p:nvSpPr>
          <p:spPr>
            <a:xfrm>
              <a:off x="7601712" y="4232147"/>
              <a:ext cx="1419225" cy="48895"/>
            </a:xfrm>
            <a:custGeom>
              <a:avLst/>
              <a:gdLst/>
              <a:ahLst/>
              <a:cxnLst/>
              <a:rect l="l" t="t"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p:spPr>
          <p:txBody>
            <a:bodyPr wrap="square" lIns="0" tIns="0" rIns="0" bIns="0" rtlCol="0"/>
            <a:lstStyle/>
            <a:p>
              <a:endParaRPr sz="1632"/>
            </a:p>
          </p:txBody>
        </p:sp>
        <p:sp>
          <p:nvSpPr>
            <p:cNvPr id="288" name="object 288"/>
            <p:cNvSpPr/>
            <p:nvPr/>
          </p:nvSpPr>
          <p:spPr>
            <a:xfrm>
              <a:off x="7601712" y="4192523"/>
              <a:ext cx="1419225" cy="40005"/>
            </a:xfrm>
            <a:custGeom>
              <a:avLst/>
              <a:gdLst/>
              <a:ahLst/>
              <a:cxnLst/>
              <a:rect l="l" t="t" r="r" b="b"/>
              <a:pathLst>
                <a:path w="1419225" h="40004">
                  <a:moveTo>
                    <a:pt x="1418844" y="0"/>
                  </a:moveTo>
                  <a:lnTo>
                    <a:pt x="0" y="0"/>
                  </a:lnTo>
                  <a:lnTo>
                    <a:pt x="0" y="18288"/>
                  </a:lnTo>
                  <a:lnTo>
                    <a:pt x="0" y="39624"/>
                  </a:lnTo>
                  <a:lnTo>
                    <a:pt x="1418844" y="39624"/>
                  </a:lnTo>
                  <a:lnTo>
                    <a:pt x="1418844" y="18288"/>
                  </a:lnTo>
                  <a:lnTo>
                    <a:pt x="1418844" y="0"/>
                  </a:lnTo>
                  <a:close/>
                </a:path>
              </a:pathLst>
            </a:custGeom>
            <a:solidFill>
              <a:srgbClr val="0A366B"/>
            </a:solidFill>
          </p:spPr>
          <p:txBody>
            <a:bodyPr wrap="square" lIns="0" tIns="0" rIns="0" bIns="0" rtlCol="0"/>
            <a:lstStyle/>
            <a:p>
              <a:endParaRPr sz="1632"/>
            </a:p>
          </p:txBody>
        </p:sp>
        <p:sp>
          <p:nvSpPr>
            <p:cNvPr id="289" name="object 289"/>
            <p:cNvSpPr/>
            <p:nvPr/>
          </p:nvSpPr>
          <p:spPr>
            <a:xfrm>
              <a:off x="7601712" y="4175759"/>
              <a:ext cx="1419225" cy="17145"/>
            </a:xfrm>
            <a:custGeom>
              <a:avLst/>
              <a:gdLst/>
              <a:ahLst/>
              <a:cxnLst/>
              <a:rect l="l" t="t" r="r" b="b"/>
              <a:pathLst>
                <a:path w="1419225" h="17145">
                  <a:moveTo>
                    <a:pt x="0" y="16764"/>
                  </a:moveTo>
                  <a:lnTo>
                    <a:pt x="0" y="0"/>
                  </a:lnTo>
                  <a:lnTo>
                    <a:pt x="1418843" y="0"/>
                  </a:lnTo>
                  <a:lnTo>
                    <a:pt x="1418843" y="16764"/>
                  </a:lnTo>
                  <a:lnTo>
                    <a:pt x="0" y="16764"/>
                  </a:lnTo>
                  <a:close/>
                </a:path>
              </a:pathLst>
            </a:custGeom>
            <a:solidFill>
              <a:srgbClr val="0A366D"/>
            </a:solidFill>
          </p:spPr>
          <p:txBody>
            <a:bodyPr wrap="square" lIns="0" tIns="0" rIns="0" bIns="0" rtlCol="0"/>
            <a:lstStyle/>
            <a:p>
              <a:endParaRPr sz="1632"/>
            </a:p>
          </p:txBody>
        </p:sp>
        <p:sp>
          <p:nvSpPr>
            <p:cNvPr id="290" name="object 290"/>
            <p:cNvSpPr/>
            <p:nvPr/>
          </p:nvSpPr>
          <p:spPr>
            <a:xfrm>
              <a:off x="7601712" y="4152899"/>
              <a:ext cx="1419225" cy="22860"/>
            </a:xfrm>
            <a:custGeom>
              <a:avLst/>
              <a:gdLst/>
              <a:ahLst/>
              <a:cxnLst/>
              <a:rect l="l" t="t" r="r" b="b"/>
              <a:pathLst>
                <a:path w="1419225" h="22860">
                  <a:moveTo>
                    <a:pt x="0" y="22859"/>
                  </a:moveTo>
                  <a:lnTo>
                    <a:pt x="0" y="0"/>
                  </a:lnTo>
                  <a:lnTo>
                    <a:pt x="1418843" y="0"/>
                  </a:lnTo>
                  <a:lnTo>
                    <a:pt x="1418843" y="22859"/>
                  </a:lnTo>
                  <a:lnTo>
                    <a:pt x="0" y="22859"/>
                  </a:lnTo>
                  <a:close/>
                </a:path>
              </a:pathLst>
            </a:custGeom>
            <a:solidFill>
              <a:srgbClr val="0A366E"/>
            </a:solidFill>
          </p:spPr>
          <p:txBody>
            <a:bodyPr wrap="square" lIns="0" tIns="0" rIns="0" bIns="0" rtlCol="0"/>
            <a:lstStyle/>
            <a:p>
              <a:endParaRPr sz="1632"/>
            </a:p>
          </p:txBody>
        </p:sp>
        <p:sp>
          <p:nvSpPr>
            <p:cNvPr id="291" name="object 291"/>
            <p:cNvSpPr/>
            <p:nvPr/>
          </p:nvSpPr>
          <p:spPr>
            <a:xfrm>
              <a:off x="7601712" y="4126991"/>
              <a:ext cx="1419225" cy="26034"/>
            </a:xfrm>
            <a:custGeom>
              <a:avLst/>
              <a:gdLst/>
              <a:ahLst/>
              <a:cxnLst/>
              <a:rect l="l" t="t" r="r" b="b"/>
              <a:pathLst>
                <a:path w="1419225" h="26035">
                  <a:moveTo>
                    <a:pt x="0" y="25908"/>
                  </a:moveTo>
                  <a:lnTo>
                    <a:pt x="0" y="0"/>
                  </a:lnTo>
                  <a:lnTo>
                    <a:pt x="1418843" y="0"/>
                  </a:lnTo>
                  <a:lnTo>
                    <a:pt x="1418843" y="25908"/>
                  </a:lnTo>
                  <a:lnTo>
                    <a:pt x="0" y="25908"/>
                  </a:lnTo>
                  <a:close/>
                </a:path>
              </a:pathLst>
            </a:custGeom>
            <a:solidFill>
              <a:srgbClr val="0A386E"/>
            </a:solidFill>
          </p:spPr>
          <p:txBody>
            <a:bodyPr wrap="square" lIns="0" tIns="0" rIns="0" bIns="0" rtlCol="0"/>
            <a:lstStyle/>
            <a:p>
              <a:endParaRPr sz="1632"/>
            </a:p>
          </p:txBody>
        </p:sp>
        <p:sp>
          <p:nvSpPr>
            <p:cNvPr id="292" name="object 292"/>
            <p:cNvSpPr/>
            <p:nvPr/>
          </p:nvSpPr>
          <p:spPr>
            <a:xfrm>
              <a:off x="7601712" y="4085843"/>
              <a:ext cx="1419225" cy="41275"/>
            </a:xfrm>
            <a:custGeom>
              <a:avLst/>
              <a:gdLst/>
              <a:ahLst/>
              <a:cxnLst/>
              <a:rect l="l" t="t"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p:spPr>
          <p:txBody>
            <a:bodyPr wrap="square" lIns="0" tIns="0" rIns="0" bIns="0" rtlCol="0"/>
            <a:lstStyle/>
            <a:p>
              <a:endParaRPr sz="1632"/>
            </a:p>
          </p:txBody>
        </p:sp>
        <p:sp>
          <p:nvSpPr>
            <p:cNvPr id="293" name="object 293"/>
            <p:cNvSpPr/>
            <p:nvPr/>
          </p:nvSpPr>
          <p:spPr>
            <a:xfrm>
              <a:off x="7601712" y="4046219"/>
              <a:ext cx="1419225" cy="40005"/>
            </a:xfrm>
            <a:custGeom>
              <a:avLst/>
              <a:gdLst/>
              <a:ahLst/>
              <a:cxnLst/>
              <a:rect l="l" t="t" r="r" b="b"/>
              <a:pathLst>
                <a:path w="1419225" h="40004">
                  <a:moveTo>
                    <a:pt x="1418844" y="0"/>
                  </a:moveTo>
                  <a:lnTo>
                    <a:pt x="0" y="0"/>
                  </a:lnTo>
                  <a:lnTo>
                    <a:pt x="0" y="22860"/>
                  </a:lnTo>
                  <a:lnTo>
                    <a:pt x="0" y="39624"/>
                  </a:lnTo>
                  <a:lnTo>
                    <a:pt x="1418844" y="39624"/>
                  </a:lnTo>
                  <a:lnTo>
                    <a:pt x="1418844" y="22860"/>
                  </a:lnTo>
                  <a:lnTo>
                    <a:pt x="1418844" y="0"/>
                  </a:lnTo>
                  <a:close/>
                </a:path>
              </a:pathLst>
            </a:custGeom>
            <a:solidFill>
              <a:srgbClr val="0C3A72"/>
            </a:solidFill>
          </p:spPr>
          <p:txBody>
            <a:bodyPr wrap="square" lIns="0" tIns="0" rIns="0" bIns="0" rtlCol="0"/>
            <a:lstStyle/>
            <a:p>
              <a:endParaRPr sz="1632"/>
            </a:p>
          </p:txBody>
        </p:sp>
        <p:sp>
          <p:nvSpPr>
            <p:cNvPr id="294" name="object 294"/>
            <p:cNvSpPr/>
            <p:nvPr/>
          </p:nvSpPr>
          <p:spPr>
            <a:xfrm>
              <a:off x="7601712" y="4034027"/>
              <a:ext cx="1419225" cy="12700"/>
            </a:xfrm>
            <a:custGeom>
              <a:avLst/>
              <a:gdLst/>
              <a:ahLst/>
              <a:cxnLst/>
              <a:rect l="l" t="t" r="r" b="b"/>
              <a:pathLst>
                <a:path w="1419225" h="12700">
                  <a:moveTo>
                    <a:pt x="0" y="12191"/>
                  </a:moveTo>
                  <a:lnTo>
                    <a:pt x="0" y="0"/>
                  </a:lnTo>
                  <a:lnTo>
                    <a:pt x="1418843" y="0"/>
                  </a:lnTo>
                  <a:lnTo>
                    <a:pt x="1418843" y="12191"/>
                  </a:lnTo>
                  <a:lnTo>
                    <a:pt x="0" y="12191"/>
                  </a:lnTo>
                  <a:close/>
                </a:path>
              </a:pathLst>
            </a:custGeom>
            <a:solidFill>
              <a:srgbClr val="0C3A74"/>
            </a:solidFill>
          </p:spPr>
          <p:txBody>
            <a:bodyPr wrap="square" lIns="0" tIns="0" rIns="0" bIns="0" rtlCol="0"/>
            <a:lstStyle/>
            <a:p>
              <a:endParaRPr sz="1632"/>
            </a:p>
          </p:txBody>
        </p:sp>
        <p:sp>
          <p:nvSpPr>
            <p:cNvPr id="295" name="object 295"/>
            <p:cNvSpPr/>
            <p:nvPr/>
          </p:nvSpPr>
          <p:spPr>
            <a:xfrm>
              <a:off x="7601712" y="4020311"/>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C3B74"/>
            </a:solidFill>
          </p:spPr>
          <p:txBody>
            <a:bodyPr wrap="square" lIns="0" tIns="0" rIns="0" bIns="0" rtlCol="0"/>
            <a:lstStyle/>
            <a:p>
              <a:endParaRPr sz="1632"/>
            </a:p>
          </p:txBody>
        </p:sp>
        <p:sp>
          <p:nvSpPr>
            <p:cNvPr id="296" name="object 296"/>
            <p:cNvSpPr/>
            <p:nvPr/>
          </p:nvSpPr>
          <p:spPr>
            <a:xfrm>
              <a:off x="7601712" y="3980687"/>
              <a:ext cx="1419225" cy="40005"/>
            </a:xfrm>
            <a:custGeom>
              <a:avLst/>
              <a:gdLst/>
              <a:ahLst/>
              <a:cxnLst/>
              <a:rect l="l" t="t" r="r" b="b"/>
              <a:pathLst>
                <a:path w="1419225" h="40004">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p:spPr>
          <p:txBody>
            <a:bodyPr wrap="square" lIns="0" tIns="0" rIns="0" bIns="0" rtlCol="0"/>
            <a:lstStyle/>
            <a:p>
              <a:endParaRPr sz="1632"/>
            </a:p>
          </p:txBody>
        </p:sp>
        <p:sp>
          <p:nvSpPr>
            <p:cNvPr id="297" name="object 297"/>
            <p:cNvSpPr/>
            <p:nvPr/>
          </p:nvSpPr>
          <p:spPr>
            <a:xfrm>
              <a:off x="7601712" y="3966971"/>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C3B77"/>
            </a:solidFill>
          </p:spPr>
          <p:txBody>
            <a:bodyPr wrap="square" lIns="0" tIns="0" rIns="0" bIns="0" rtlCol="0"/>
            <a:lstStyle/>
            <a:p>
              <a:endParaRPr sz="1632"/>
            </a:p>
          </p:txBody>
        </p:sp>
        <p:sp>
          <p:nvSpPr>
            <p:cNvPr id="298" name="object 298"/>
            <p:cNvSpPr/>
            <p:nvPr/>
          </p:nvSpPr>
          <p:spPr>
            <a:xfrm>
              <a:off x="7601712" y="3944111"/>
              <a:ext cx="1419225" cy="22860"/>
            </a:xfrm>
            <a:custGeom>
              <a:avLst/>
              <a:gdLst/>
              <a:ahLst/>
              <a:cxnLst/>
              <a:rect l="l" t="t"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p:spPr>
          <p:txBody>
            <a:bodyPr wrap="square" lIns="0" tIns="0" rIns="0" bIns="0" rtlCol="0"/>
            <a:lstStyle/>
            <a:p>
              <a:endParaRPr sz="1632"/>
            </a:p>
          </p:txBody>
        </p:sp>
        <p:sp>
          <p:nvSpPr>
            <p:cNvPr id="299" name="object 299"/>
            <p:cNvSpPr/>
            <p:nvPr/>
          </p:nvSpPr>
          <p:spPr>
            <a:xfrm>
              <a:off x="7601712" y="3909059"/>
              <a:ext cx="1419225" cy="35560"/>
            </a:xfrm>
            <a:custGeom>
              <a:avLst/>
              <a:gdLst/>
              <a:ahLst/>
              <a:cxnLst/>
              <a:rect l="l" t="t"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p:spPr>
          <p:txBody>
            <a:bodyPr wrap="square" lIns="0" tIns="0" rIns="0" bIns="0" rtlCol="0"/>
            <a:lstStyle/>
            <a:p>
              <a:endParaRPr sz="1632"/>
            </a:p>
          </p:txBody>
        </p:sp>
        <p:sp>
          <p:nvSpPr>
            <p:cNvPr id="300" name="object 300"/>
            <p:cNvSpPr/>
            <p:nvPr/>
          </p:nvSpPr>
          <p:spPr>
            <a:xfrm>
              <a:off x="7601712" y="3887723"/>
              <a:ext cx="1419225" cy="21590"/>
            </a:xfrm>
            <a:custGeom>
              <a:avLst/>
              <a:gdLst/>
              <a:ahLst/>
              <a:cxnLst/>
              <a:rect l="l" t="t" r="r" b="b"/>
              <a:pathLst>
                <a:path w="1419225" h="21589">
                  <a:moveTo>
                    <a:pt x="0" y="21335"/>
                  </a:moveTo>
                  <a:lnTo>
                    <a:pt x="0" y="0"/>
                  </a:lnTo>
                  <a:lnTo>
                    <a:pt x="1418843" y="0"/>
                  </a:lnTo>
                  <a:lnTo>
                    <a:pt x="1418843" y="21335"/>
                  </a:lnTo>
                  <a:lnTo>
                    <a:pt x="0" y="21335"/>
                  </a:lnTo>
                  <a:close/>
                </a:path>
              </a:pathLst>
            </a:custGeom>
            <a:solidFill>
              <a:srgbClr val="0C3D7B"/>
            </a:solidFill>
          </p:spPr>
          <p:txBody>
            <a:bodyPr wrap="square" lIns="0" tIns="0" rIns="0" bIns="0" rtlCol="0"/>
            <a:lstStyle/>
            <a:p>
              <a:endParaRPr sz="1632"/>
            </a:p>
          </p:txBody>
        </p:sp>
        <p:sp>
          <p:nvSpPr>
            <p:cNvPr id="301" name="object 301"/>
            <p:cNvSpPr/>
            <p:nvPr/>
          </p:nvSpPr>
          <p:spPr>
            <a:xfrm>
              <a:off x="7601712" y="3874007"/>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C3F7C"/>
            </a:solidFill>
          </p:spPr>
          <p:txBody>
            <a:bodyPr wrap="square" lIns="0" tIns="0" rIns="0" bIns="0" rtlCol="0"/>
            <a:lstStyle/>
            <a:p>
              <a:endParaRPr sz="1632"/>
            </a:p>
          </p:txBody>
        </p:sp>
        <p:sp>
          <p:nvSpPr>
            <p:cNvPr id="302" name="object 302"/>
            <p:cNvSpPr/>
            <p:nvPr/>
          </p:nvSpPr>
          <p:spPr>
            <a:xfrm>
              <a:off x="7601712" y="3838955"/>
              <a:ext cx="1419225" cy="35560"/>
            </a:xfrm>
            <a:custGeom>
              <a:avLst/>
              <a:gdLst/>
              <a:ahLst/>
              <a:cxnLst/>
              <a:rect l="l" t="t"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p:spPr>
          <p:txBody>
            <a:bodyPr wrap="square" lIns="0" tIns="0" rIns="0" bIns="0" rtlCol="0"/>
            <a:lstStyle/>
            <a:p>
              <a:endParaRPr sz="1632"/>
            </a:p>
          </p:txBody>
        </p:sp>
        <p:sp>
          <p:nvSpPr>
            <p:cNvPr id="303" name="object 303"/>
            <p:cNvSpPr/>
            <p:nvPr/>
          </p:nvSpPr>
          <p:spPr>
            <a:xfrm>
              <a:off x="7601712" y="3820667"/>
              <a:ext cx="1419225" cy="18415"/>
            </a:xfrm>
            <a:custGeom>
              <a:avLst/>
              <a:gdLst/>
              <a:ahLst/>
              <a:cxnLst/>
              <a:rect l="l" t="t" r="r" b="b"/>
              <a:pathLst>
                <a:path w="1419225" h="18414">
                  <a:moveTo>
                    <a:pt x="0" y="18288"/>
                  </a:moveTo>
                  <a:lnTo>
                    <a:pt x="0" y="0"/>
                  </a:lnTo>
                  <a:lnTo>
                    <a:pt x="1418843" y="0"/>
                  </a:lnTo>
                  <a:lnTo>
                    <a:pt x="1418843" y="18288"/>
                  </a:lnTo>
                  <a:lnTo>
                    <a:pt x="0" y="18288"/>
                  </a:lnTo>
                  <a:close/>
                </a:path>
              </a:pathLst>
            </a:custGeom>
            <a:solidFill>
              <a:srgbClr val="0E3F7E"/>
            </a:solidFill>
          </p:spPr>
          <p:txBody>
            <a:bodyPr wrap="square" lIns="0" tIns="0" rIns="0" bIns="0" rtlCol="0"/>
            <a:lstStyle/>
            <a:p>
              <a:endParaRPr sz="1632"/>
            </a:p>
          </p:txBody>
        </p:sp>
        <p:sp>
          <p:nvSpPr>
            <p:cNvPr id="304" name="object 304"/>
            <p:cNvSpPr/>
            <p:nvPr/>
          </p:nvSpPr>
          <p:spPr>
            <a:xfrm>
              <a:off x="7601712" y="3802379"/>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E417E"/>
            </a:solidFill>
          </p:spPr>
          <p:txBody>
            <a:bodyPr wrap="square" lIns="0" tIns="0" rIns="0" bIns="0" rtlCol="0"/>
            <a:lstStyle/>
            <a:p>
              <a:endParaRPr sz="1632"/>
            </a:p>
          </p:txBody>
        </p:sp>
        <p:sp>
          <p:nvSpPr>
            <p:cNvPr id="305" name="object 305"/>
            <p:cNvSpPr/>
            <p:nvPr/>
          </p:nvSpPr>
          <p:spPr>
            <a:xfrm>
              <a:off x="7601712" y="3767327"/>
              <a:ext cx="1419225" cy="35560"/>
            </a:xfrm>
            <a:custGeom>
              <a:avLst/>
              <a:gdLst/>
              <a:ahLst/>
              <a:cxnLst/>
              <a:rect l="l" t="t"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p:spPr>
          <p:txBody>
            <a:bodyPr wrap="square" lIns="0" tIns="0" rIns="0" bIns="0" rtlCol="0"/>
            <a:lstStyle/>
            <a:p>
              <a:endParaRPr sz="1632"/>
            </a:p>
          </p:txBody>
        </p:sp>
        <p:sp>
          <p:nvSpPr>
            <p:cNvPr id="306" name="object 306"/>
            <p:cNvSpPr/>
            <p:nvPr/>
          </p:nvSpPr>
          <p:spPr>
            <a:xfrm>
              <a:off x="7601712" y="3753611"/>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F4280"/>
            </a:solidFill>
          </p:spPr>
          <p:txBody>
            <a:bodyPr wrap="square" lIns="0" tIns="0" rIns="0" bIns="0" rtlCol="0"/>
            <a:lstStyle/>
            <a:p>
              <a:endParaRPr sz="1632"/>
            </a:p>
          </p:txBody>
        </p:sp>
        <p:sp>
          <p:nvSpPr>
            <p:cNvPr id="307" name="object 307"/>
            <p:cNvSpPr/>
            <p:nvPr/>
          </p:nvSpPr>
          <p:spPr>
            <a:xfrm>
              <a:off x="7601712" y="3732275"/>
              <a:ext cx="1419225" cy="21590"/>
            </a:xfrm>
            <a:custGeom>
              <a:avLst/>
              <a:gdLst/>
              <a:ahLst/>
              <a:cxnLst/>
              <a:rect l="l" t="t" r="r" b="b"/>
              <a:pathLst>
                <a:path w="1419225" h="21589">
                  <a:moveTo>
                    <a:pt x="0" y="21335"/>
                  </a:moveTo>
                  <a:lnTo>
                    <a:pt x="0" y="0"/>
                  </a:lnTo>
                  <a:lnTo>
                    <a:pt x="1418843" y="0"/>
                  </a:lnTo>
                  <a:lnTo>
                    <a:pt x="1418843" y="21335"/>
                  </a:lnTo>
                  <a:lnTo>
                    <a:pt x="0" y="21335"/>
                  </a:lnTo>
                  <a:close/>
                </a:path>
              </a:pathLst>
            </a:custGeom>
            <a:solidFill>
              <a:srgbClr val="0F4282"/>
            </a:solidFill>
          </p:spPr>
          <p:txBody>
            <a:bodyPr wrap="square" lIns="0" tIns="0" rIns="0" bIns="0" rtlCol="0"/>
            <a:lstStyle/>
            <a:p>
              <a:endParaRPr sz="1632"/>
            </a:p>
          </p:txBody>
        </p:sp>
        <p:sp>
          <p:nvSpPr>
            <p:cNvPr id="308" name="object 308"/>
            <p:cNvSpPr/>
            <p:nvPr/>
          </p:nvSpPr>
          <p:spPr>
            <a:xfrm>
              <a:off x="7601712" y="3700271"/>
              <a:ext cx="1419225" cy="32384"/>
            </a:xfrm>
            <a:custGeom>
              <a:avLst/>
              <a:gdLst/>
              <a:ahLst/>
              <a:cxnLst/>
              <a:rect l="l" t="t"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p:spPr>
          <p:txBody>
            <a:bodyPr wrap="square" lIns="0" tIns="0" rIns="0" bIns="0" rtlCol="0"/>
            <a:lstStyle/>
            <a:p>
              <a:endParaRPr sz="1632"/>
            </a:p>
          </p:txBody>
        </p:sp>
        <p:sp>
          <p:nvSpPr>
            <p:cNvPr id="309" name="object 309"/>
            <p:cNvSpPr/>
            <p:nvPr/>
          </p:nvSpPr>
          <p:spPr>
            <a:xfrm>
              <a:off x="7601712" y="3695699"/>
              <a:ext cx="1419225" cy="5080"/>
            </a:xfrm>
            <a:custGeom>
              <a:avLst/>
              <a:gdLst/>
              <a:ahLst/>
              <a:cxnLst/>
              <a:rect l="l" t="t" r="r" b="b"/>
              <a:pathLst>
                <a:path w="1419225" h="5079">
                  <a:moveTo>
                    <a:pt x="0" y="4572"/>
                  </a:moveTo>
                  <a:lnTo>
                    <a:pt x="0" y="0"/>
                  </a:lnTo>
                  <a:lnTo>
                    <a:pt x="1418843" y="0"/>
                  </a:lnTo>
                  <a:lnTo>
                    <a:pt x="1418843" y="4572"/>
                  </a:lnTo>
                  <a:lnTo>
                    <a:pt x="0" y="4572"/>
                  </a:lnTo>
                  <a:close/>
                </a:path>
              </a:pathLst>
            </a:custGeom>
            <a:solidFill>
              <a:srgbClr val="0F4483"/>
            </a:solidFill>
          </p:spPr>
          <p:txBody>
            <a:bodyPr wrap="square" lIns="0" tIns="0" rIns="0" bIns="0" rtlCol="0"/>
            <a:lstStyle/>
            <a:p>
              <a:endParaRPr sz="1632"/>
            </a:p>
          </p:txBody>
        </p:sp>
        <p:sp>
          <p:nvSpPr>
            <p:cNvPr id="310" name="object 310"/>
            <p:cNvSpPr/>
            <p:nvPr/>
          </p:nvSpPr>
          <p:spPr>
            <a:xfrm>
              <a:off x="7601712" y="3648455"/>
              <a:ext cx="1419225" cy="47625"/>
            </a:xfrm>
            <a:custGeom>
              <a:avLst/>
              <a:gdLst/>
              <a:ahLst/>
              <a:cxnLst/>
              <a:rect l="l" t="t"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p:spPr>
          <p:txBody>
            <a:bodyPr wrap="square" lIns="0" tIns="0" rIns="0" bIns="0" rtlCol="0"/>
            <a:lstStyle/>
            <a:p>
              <a:endParaRPr sz="1632"/>
            </a:p>
          </p:txBody>
        </p:sp>
        <p:sp>
          <p:nvSpPr>
            <p:cNvPr id="311" name="object 311"/>
            <p:cNvSpPr/>
            <p:nvPr/>
          </p:nvSpPr>
          <p:spPr>
            <a:xfrm>
              <a:off x="7601712" y="3607307"/>
              <a:ext cx="1419225" cy="41275"/>
            </a:xfrm>
            <a:custGeom>
              <a:avLst/>
              <a:gdLst/>
              <a:ahLst/>
              <a:cxnLst/>
              <a:rect l="l" t="t" r="r" b="b"/>
              <a:pathLst>
                <a:path w="1419225" h="41275">
                  <a:moveTo>
                    <a:pt x="0" y="41148"/>
                  </a:moveTo>
                  <a:lnTo>
                    <a:pt x="0" y="0"/>
                  </a:lnTo>
                  <a:lnTo>
                    <a:pt x="1418843" y="0"/>
                  </a:lnTo>
                  <a:lnTo>
                    <a:pt x="1418843" y="41148"/>
                  </a:lnTo>
                  <a:lnTo>
                    <a:pt x="0" y="41148"/>
                  </a:lnTo>
                  <a:close/>
                </a:path>
              </a:pathLst>
            </a:custGeom>
            <a:solidFill>
              <a:srgbClr val="0F4487"/>
            </a:solidFill>
          </p:spPr>
          <p:txBody>
            <a:bodyPr wrap="square" lIns="0" tIns="0" rIns="0" bIns="0" rtlCol="0"/>
            <a:lstStyle/>
            <a:p>
              <a:endParaRPr sz="1632"/>
            </a:p>
          </p:txBody>
        </p:sp>
        <p:sp>
          <p:nvSpPr>
            <p:cNvPr id="312" name="object 312"/>
            <p:cNvSpPr/>
            <p:nvPr/>
          </p:nvSpPr>
          <p:spPr>
            <a:xfrm>
              <a:off x="7601712" y="3500627"/>
              <a:ext cx="1419225" cy="1905"/>
            </a:xfrm>
            <a:custGeom>
              <a:avLst/>
              <a:gdLst/>
              <a:ahLst/>
              <a:cxnLst/>
              <a:rect l="l" t="t" r="r" b="b"/>
              <a:pathLst>
                <a:path w="1419225" h="1904">
                  <a:moveTo>
                    <a:pt x="0" y="1524"/>
                  </a:moveTo>
                  <a:lnTo>
                    <a:pt x="0" y="0"/>
                  </a:lnTo>
                  <a:lnTo>
                    <a:pt x="1418843" y="0"/>
                  </a:lnTo>
                  <a:lnTo>
                    <a:pt x="1418843" y="1524"/>
                  </a:lnTo>
                  <a:lnTo>
                    <a:pt x="0" y="1524"/>
                  </a:lnTo>
                  <a:close/>
                </a:path>
              </a:pathLst>
            </a:custGeom>
            <a:solidFill>
              <a:srgbClr val="0F4489"/>
            </a:solidFill>
          </p:spPr>
          <p:txBody>
            <a:bodyPr wrap="square" lIns="0" tIns="0" rIns="0" bIns="0" rtlCol="0"/>
            <a:lstStyle/>
            <a:p>
              <a:endParaRPr sz="1632"/>
            </a:p>
          </p:txBody>
        </p:sp>
        <p:sp>
          <p:nvSpPr>
            <p:cNvPr id="313" name="object 313"/>
            <p:cNvSpPr/>
            <p:nvPr/>
          </p:nvSpPr>
          <p:spPr>
            <a:xfrm>
              <a:off x="7601712" y="3476243"/>
              <a:ext cx="1419225" cy="24765"/>
            </a:xfrm>
            <a:custGeom>
              <a:avLst/>
              <a:gdLst/>
              <a:ahLst/>
              <a:cxnLst/>
              <a:rect l="l" t="t" r="r" b="b"/>
              <a:pathLst>
                <a:path w="1419225" h="24764">
                  <a:moveTo>
                    <a:pt x="0" y="0"/>
                  </a:moveTo>
                  <a:lnTo>
                    <a:pt x="1418843" y="0"/>
                  </a:lnTo>
                  <a:lnTo>
                    <a:pt x="1418843" y="24383"/>
                  </a:lnTo>
                  <a:lnTo>
                    <a:pt x="0" y="24383"/>
                  </a:lnTo>
                  <a:lnTo>
                    <a:pt x="0" y="0"/>
                  </a:lnTo>
                  <a:close/>
                </a:path>
              </a:pathLst>
            </a:custGeom>
            <a:solidFill>
              <a:srgbClr val="0E4489"/>
            </a:solidFill>
          </p:spPr>
          <p:txBody>
            <a:bodyPr wrap="square" lIns="0" tIns="0" rIns="0" bIns="0" rtlCol="0"/>
            <a:lstStyle/>
            <a:p>
              <a:endParaRPr sz="1632"/>
            </a:p>
          </p:txBody>
        </p:sp>
      </p:grpSp>
      <p:sp>
        <p:nvSpPr>
          <p:cNvPr id="314" name="object 314"/>
          <p:cNvSpPr txBox="1"/>
          <p:nvPr/>
        </p:nvSpPr>
        <p:spPr>
          <a:xfrm>
            <a:off x="8140847" y="3272020"/>
            <a:ext cx="1286955" cy="500096"/>
          </a:xfrm>
          <a:prstGeom prst="rect">
            <a:avLst/>
          </a:prstGeom>
        </p:spPr>
        <p:txBody>
          <a:bodyPr vert="horz" wrap="square" lIns="0" tIns="11516" rIns="0" bIns="0" rtlCol="0">
            <a:spAutoFit/>
          </a:bodyPr>
          <a:lstStyle/>
          <a:p>
            <a:pPr marL="124377" marR="120346" indent="232054">
              <a:spcBef>
                <a:spcPts val="91"/>
              </a:spcBef>
            </a:pPr>
            <a:r>
              <a:rPr sz="1587" spc="-9" dirty="0">
                <a:solidFill>
                  <a:srgbClr val="FFFFFF"/>
                </a:solidFill>
                <a:latin typeface="Gadugi"/>
                <a:cs typeface="Gadugi"/>
              </a:rPr>
              <a:t>Sexual Misconduct</a:t>
            </a:r>
            <a:endParaRPr sz="1587">
              <a:latin typeface="Gadugi"/>
              <a:cs typeface="Gadugi"/>
            </a:endParaRPr>
          </a:p>
        </p:txBody>
      </p:sp>
      <p:grpSp>
        <p:nvGrpSpPr>
          <p:cNvPr id="315" name="object 315"/>
          <p:cNvGrpSpPr/>
          <p:nvPr/>
        </p:nvGrpSpPr>
        <p:grpSpPr>
          <a:xfrm>
            <a:off x="9555979" y="3152261"/>
            <a:ext cx="1285227" cy="771597"/>
            <a:chOff x="9162288" y="3476243"/>
            <a:chExt cx="1417320" cy="850900"/>
          </a:xfrm>
        </p:grpSpPr>
        <p:sp>
          <p:nvSpPr>
            <p:cNvPr id="316" name="object 316"/>
            <p:cNvSpPr/>
            <p:nvPr/>
          </p:nvSpPr>
          <p:spPr>
            <a:xfrm>
              <a:off x="9162288" y="4317491"/>
              <a:ext cx="1417320" cy="9525"/>
            </a:xfrm>
            <a:custGeom>
              <a:avLst/>
              <a:gdLst/>
              <a:ahLst/>
              <a:cxnLst/>
              <a:rect l="l" t="t" r="r" b="b"/>
              <a:pathLst>
                <a:path w="1417320" h="9525">
                  <a:moveTo>
                    <a:pt x="0" y="0"/>
                  </a:moveTo>
                  <a:lnTo>
                    <a:pt x="1417319" y="0"/>
                  </a:lnTo>
                  <a:lnTo>
                    <a:pt x="1417319" y="9143"/>
                  </a:lnTo>
                  <a:lnTo>
                    <a:pt x="0" y="9143"/>
                  </a:lnTo>
                  <a:lnTo>
                    <a:pt x="0" y="0"/>
                  </a:lnTo>
                  <a:close/>
                </a:path>
              </a:pathLst>
            </a:custGeom>
            <a:solidFill>
              <a:srgbClr val="083366"/>
            </a:solidFill>
          </p:spPr>
          <p:txBody>
            <a:bodyPr wrap="square" lIns="0" tIns="0" rIns="0" bIns="0" rtlCol="0"/>
            <a:lstStyle/>
            <a:p>
              <a:endParaRPr sz="1632"/>
            </a:p>
          </p:txBody>
        </p:sp>
        <p:sp>
          <p:nvSpPr>
            <p:cNvPr id="317" name="object 317"/>
            <p:cNvSpPr/>
            <p:nvPr/>
          </p:nvSpPr>
          <p:spPr>
            <a:xfrm>
              <a:off x="9162288" y="4299203"/>
              <a:ext cx="1417320" cy="18415"/>
            </a:xfrm>
            <a:custGeom>
              <a:avLst/>
              <a:gdLst/>
              <a:ahLst/>
              <a:cxnLst/>
              <a:rect l="l" t="t" r="r" b="b"/>
              <a:pathLst>
                <a:path w="1417320" h="18414">
                  <a:moveTo>
                    <a:pt x="0" y="18288"/>
                  </a:moveTo>
                  <a:lnTo>
                    <a:pt x="0" y="0"/>
                  </a:lnTo>
                  <a:lnTo>
                    <a:pt x="1417319" y="0"/>
                  </a:lnTo>
                  <a:lnTo>
                    <a:pt x="1417319" y="18288"/>
                  </a:lnTo>
                  <a:lnTo>
                    <a:pt x="0" y="18288"/>
                  </a:lnTo>
                  <a:close/>
                </a:path>
              </a:pathLst>
            </a:custGeom>
            <a:solidFill>
              <a:srgbClr val="083367"/>
            </a:solidFill>
          </p:spPr>
          <p:txBody>
            <a:bodyPr wrap="square" lIns="0" tIns="0" rIns="0" bIns="0" rtlCol="0"/>
            <a:lstStyle/>
            <a:p>
              <a:endParaRPr sz="1632"/>
            </a:p>
          </p:txBody>
        </p:sp>
        <p:sp>
          <p:nvSpPr>
            <p:cNvPr id="318" name="object 318"/>
            <p:cNvSpPr/>
            <p:nvPr/>
          </p:nvSpPr>
          <p:spPr>
            <a:xfrm>
              <a:off x="9162288" y="4280915"/>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A3467"/>
            </a:solidFill>
          </p:spPr>
          <p:txBody>
            <a:bodyPr wrap="square" lIns="0" tIns="0" rIns="0" bIns="0" rtlCol="0"/>
            <a:lstStyle/>
            <a:p>
              <a:endParaRPr sz="1632"/>
            </a:p>
          </p:txBody>
        </p:sp>
        <p:sp>
          <p:nvSpPr>
            <p:cNvPr id="319" name="object 319"/>
            <p:cNvSpPr/>
            <p:nvPr/>
          </p:nvSpPr>
          <p:spPr>
            <a:xfrm>
              <a:off x="9162288" y="4232147"/>
              <a:ext cx="1417320" cy="48895"/>
            </a:xfrm>
            <a:custGeom>
              <a:avLst/>
              <a:gdLst/>
              <a:ahLst/>
              <a:cxnLst/>
              <a:rect l="l" t="t" r="r" b="b"/>
              <a:pathLst>
                <a:path w="1417320" h="48895">
                  <a:moveTo>
                    <a:pt x="1417320" y="0"/>
                  </a:moveTo>
                  <a:lnTo>
                    <a:pt x="0" y="0"/>
                  </a:lnTo>
                  <a:lnTo>
                    <a:pt x="0" y="27432"/>
                  </a:lnTo>
                  <a:lnTo>
                    <a:pt x="0" y="48768"/>
                  </a:lnTo>
                  <a:lnTo>
                    <a:pt x="1417320" y="48768"/>
                  </a:lnTo>
                  <a:lnTo>
                    <a:pt x="1417320" y="27432"/>
                  </a:lnTo>
                  <a:lnTo>
                    <a:pt x="1417320" y="0"/>
                  </a:lnTo>
                  <a:close/>
                </a:path>
              </a:pathLst>
            </a:custGeom>
            <a:solidFill>
              <a:srgbClr val="0A3469"/>
            </a:solidFill>
          </p:spPr>
          <p:txBody>
            <a:bodyPr wrap="square" lIns="0" tIns="0" rIns="0" bIns="0" rtlCol="0"/>
            <a:lstStyle/>
            <a:p>
              <a:endParaRPr sz="1632"/>
            </a:p>
          </p:txBody>
        </p:sp>
        <p:sp>
          <p:nvSpPr>
            <p:cNvPr id="320" name="object 320"/>
            <p:cNvSpPr/>
            <p:nvPr/>
          </p:nvSpPr>
          <p:spPr>
            <a:xfrm>
              <a:off x="9162288" y="4192523"/>
              <a:ext cx="1417320" cy="40005"/>
            </a:xfrm>
            <a:custGeom>
              <a:avLst/>
              <a:gdLst/>
              <a:ahLst/>
              <a:cxnLst/>
              <a:rect l="l" t="t" r="r" b="b"/>
              <a:pathLst>
                <a:path w="1417320" h="40004">
                  <a:moveTo>
                    <a:pt x="1417320" y="0"/>
                  </a:moveTo>
                  <a:lnTo>
                    <a:pt x="0" y="0"/>
                  </a:lnTo>
                  <a:lnTo>
                    <a:pt x="0" y="18288"/>
                  </a:lnTo>
                  <a:lnTo>
                    <a:pt x="0" y="39624"/>
                  </a:lnTo>
                  <a:lnTo>
                    <a:pt x="1417320" y="39624"/>
                  </a:lnTo>
                  <a:lnTo>
                    <a:pt x="1417320" y="18288"/>
                  </a:lnTo>
                  <a:lnTo>
                    <a:pt x="1417320" y="0"/>
                  </a:lnTo>
                  <a:close/>
                </a:path>
              </a:pathLst>
            </a:custGeom>
            <a:solidFill>
              <a:srgbClr val="0A366B"/>
            </a:solidFill>
          </p:spPr>
          <p:txBody>
            <a:bodyPr wrap="square" lIns="0" tIns="0" rIns="0" bIns="0" rtlCol="0"/>
            <a:lstStyle/>
            <a:p>
              <a:endParaRPr sz="1632"/>
            </a:p>
          </p:txBody>
        </p:sp>
        <p:sp>
          <p:nvSpPr>
            <p:cNvPr id="321" name="object 321"/>
            <p:cNvSpPr/>
            <p:nvPr/>
          </p:nvSpPr>
          <p:spPr>
            <a:xfrm>
              <a:off x="9162288" y="4175759"/>
              <a:ext cx="1417320" cy="17145"/>
            </a:xfrm>
            <a:custGeom>
              <a:avLst/>
              <a:gdLst/>
              <a:ahLst/>
              <a:cxnLst/>
              <a:rect l="l" t="t" r="r" b="b"/>
              <a:pathLst>
                <a:path w="1417320" h="17145">
                  <a:moveTo>
                    <a:pt x="0" y="16764"/>
                  </a:moveTo>
                  <a:lnTo>
                    <a:pt x="0" y="0"/>
                  </a:lnTo>
                  <a:lnTo>
                    <a:pt x="1417319" y="0"/>
                  </a:lnTo>
                  <a:lnTo>
                    <a:pt x="1417319" y="16764"/>
                  </a:lnTo>
                  <a:lnTo>
                    <a:pt x="0" y="16764"/>
                  </a:lnTo>
                  <a:close/>
                </a:path>
              </a:pathLst>
            </a:custGeom>
            <a:solidFill>
              <a:srgbClr val="0A366D"/>
            </a:solidFill>
          </p:spPr>
          <p:txBody>
            <a:bodyPr wrap="square" lIns="0" tIns="0" rIns="0" bIns="0" rtlCol="0"/>
            <a:lstStyle/>
            <a:p>
              <a:endParaRPr sz="1632"/>
            </a:p>
          </p:txBody>
        </p:sp>
        <p:sp>
          <p:nvSpPr>
            <p:cNvPr id="322" name="object 322"/>
            <p:cNvSpPr/>
            <p:nvPr/>
          </p:nvSpPr>
          <p:spPr>
            <a:xfrm>
              <a:off x="9162288" y="4152899"/>
              <a:ext cx="1417320" cy="22860"/>
            </a:xfrm>
            <a:custGeom>
              <a:avLst/>
              <a:gdLst/>
              <a:ahLst/>
              <a:cxnLst/>
              <a:rect l="l" t="t" r="r" b="b"/>
              <a:pathLst>
                <a:path w="1417320" h="22860">
                  <a:moveTo>
                    <a:pt x="0" y="22859"/>
                  </a:moveTo>
                  <a:lnTo>
                    <a:pt x="0" y="0"/>
                  </a:lnTo>
                  <a:lnTo>
                    <a:pt x="1417319" y="0"/>
                  </a:lnTo>
                  <a:lnTo>
                    <a:pt x="1417319" y="22859"/>
                  </a:lnTo>
                  <a:lnTo>
                    <a:pt x="0" y="22859"/>
                  </a:lnTo>
                  <a:close/>
                </a:path>
              </a:pathLst>
            </a:custGeom>
            <a:solidFill>
              <a:srgbClr val="0A366E"/>
            </a:solidFill>
          </p:spPr>
          <p:txBody>
            <a:bodyPr wrap="square" lIns="0" tIns="0" rIns="0" bIns="0" rtlCol="0"/>
            <a:lstStyle/>
            <a:p>
              <a:endParaRPr sz="1632"/>
            </a:p>
          </p:txBody>
        </p:sp>
        <p:sp>
          <p:nvSpPr>
            <p:cNvPr id="323" name="object 323"/>
            <p:cNvSpPr/>
            <p:nvPr/>
          </p:nvSpPr>
          <p:spPr>
            <a:xfrm>
              <a:off x="9162288" y="4126991"/>
              <a:ext cx="1417320" cy="26034"/>
            </a:xfrm>
            <a:custGeom>
              <a:avLst/>
              <a:gdLst/>
              <a:ahLst/>
              <a:cxnLst/>
              <a:rect l="l" t="t" r="r" b="b"/>
              <a:pathLst>
                <a:path w="1417320" h="26035">
                  <a:moveTo>
                    <a:pt x="0" y="25908"/>
                  </a:moveTo>
                  <a:lnTo>
                    <a:pt x="0" y="0"/>
                  </a:lnTo>
                  <a:lnTo>
                    <a:pt x="1417319" y="0"/>
                  </a:lnTo>
                  <a:lnTo>
                    <a:pt x="1417319" y="25908"/>
                  </a:lnTo>
                  <a:lnTo>
                    <a:pt x="0" y="25908"/>
                  </a:lnTo>
                  <a:close/>
                </a:path>
              </a:pathLst>
            </a:custGeom>
            <a:solidFill>
              <a:srgbClr val="0A386E"/>
            </a:solidFill>
          </p:spPr>
          <p:txBody>
            <a:bodyPr wrap="square" lIns="0" tIns="0" rIns="0" bIns="0" rtlCol="0"/>
            <a:lstStyle/>
            <a:p>
              <a:endParaRPr sz="1632"/>
            </a:p>
          </p:txBody>
        </p:sp>
        <p:sp>
          <p:nvSpPr>
            <p:cNvPr id="324" name="object 324"/>
            <p:cNvSpPr/>
            <p:nvPr/>
          </p:nvSpPr>
          <p:spPr>
            <a:xfrm>
              <a:off x="9162288" y="4085843"/>
              <a:ext cx="1417320" cy="41275"/>
            </a:xfrm>
            <a:custGeom>
              <a:avLst/>
              <a:gdLst/>
              <a:ahLst/>
              <a:cxnLst/>
              <a:rect l="l" t="t"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p:spPr>
          <p:txBody>
            <a:bodyPr wrap="square" lIns="0" tIns="0" rIns="0" bIns="0" rtlCol="0"/>
            <a:lstStyle/>
            <a:p>
              <a:endParaRPr sz="1632"/>
            </a:p>
          </p:txBody>
        </p:sp>
        <p:sp>
          <p:nvSpPr>
            <p:cNvPr id="325" name="object 325"/>
            <p:cNvSpPr/>
            <p:nvPr/>
          </p:nvSpPr>
          <p:spPr>
            <a:xfrm>
              <a:off x="9162288" y="4046219"/>
              <a:ext cx="1417320" cy="40005"/>
            </a:xfrm>
            <a:custGeom>
              <a:avLst/>
              <a:gdLst/>
              <a:ahLst/>
              <a:cxnLst/>
              <a:rect l="l" t="t" r="r" b="b"/>
              <a:pathLst>
                <a:path w="1417320" h="40004">
                  <a:moveTo>
                    <a:pt x="1417320" y="0"/>
                  </a:moveTo>
                  <a:lnTo>
                    <a:pt x="0" y="0"/>
                  </a:lnTo>
                  <a:lnTo>
                    <a:pt x="0" y="22860"/>
                  </a:lnTo>
                  <a:lnTo>
                    <a:pt x="0" y="39624"/>
                  </a:lnTo>
                  <a:lnTo>
                    <a:pt x="1417320" y="39624"/>
                  </a:lnTo>
                  <a:lnTo>
                    <a:pt x="1417320" y="22860"/>
                  </a:lnTo>
                  <a:lnTo>
                    <a:pt x="1417320" y="0"/>
                  </a:lnTo>
                  <a:close/>
                </a:path>
              </a:pathLst>
            </a:custGeom>
            <a:solidFill>
              <a:srgbClr val="0C3A72"/>
            </a:solidFill>
          </p:spPr>
          <p:txBody>
            <a:bodyPr wrap="square" lIns="0" tIns="0" rIns="0" bIns="0" rtlCol="0"/>
            <a:lstStyle/>
            <a:p>
              <a:endParaRPr sz="1632"/>
            </a:p>
          </p:txBody>
        </p:sp>
        <p:sp>
          <p:nvSpPr>
            <p:cNvPr id="326" name="object 326"/>
            <p:cNvSpPr/>
            <p:nvPr/>
          </p:nvSpPr>
          <p:spPr>
            <a:xfrm>
              <a:off x="9162288" y="4034027"/>
              <a:ext cx="1417320" cy="12700"/>
            </a:xfrm>
            <a:custGeom>
              <a:avLst/>
              <a:gdLst/>
              <a:ahLst/>
              <a:cxnLst/>
              <a:rect l="l" t="t" r="r" b="b"/>
              <a:pathLst>
                <a:path w="1417320" h="12700">
                  <a:moveTo>
                    <a:pt x="0" y="12191"/>
                  </a:moveTo>
                  <a:lnTo>
                    <a:pt x="0" y="0"/>
                  </a:lnTo>
                  <a:lnTo>
                    <a:pt x="1417319" y="0"/>
                  </a:lnTo>
                  <a:lnTo>
                    <a:pt x="1417319" y="12191"/>
                  </a:lnTo>
                  <a:lnTo>
                    <a:pt x="0" y="12191"/>
                  </a:lnTo>
                  <a:close/>
                </a:path>
              </a:pathLst>
            </a:custGeom>
            <a:solidFill>
              <a:srgbClr val="0C3A74"/>
            </a:solidFill>
          </p:spPr>
          <p:txBody>
            <a:bodyPr wrap="square" lIns="0" tIns="0" rIns="0" bIns="0" rtlCol="0"/>
            <a:lstStyle/>
            <a:p>
              <a:endParaRPr sz="1632"/>
            </a:p>
          </p:txBody>
        </p:sp>
        <p:sp>
          <p:nvSpPr>
            <p:cNvPr id="327" name="object 327"/>
            <p:cNvSpPr/>
            <p:nvPr/>
          </p:nvSpPr>
          <p:spPr>
            <a:xfrm>
              <a:off x="9162288" y="4020311"/>
              <a:ext cx="1417320" cy="13970"/>
            </a:xfrm>
            <a:custGeom>
              <a:avLst/>
              <a:gdLst/>
              <a:ahLst/>
              <a:cxnLst/>
              <a:rect l="l" t="t" r="r" b="b"/>
              <a:pathLst>
                <a:path w="1417320" h="13970">
                  <a:moveTo>
                    <a:pt x="0" y="13716"/>
                  </a:moveTo>
                  <a:lnTo>
                    <a:pt x="0" y="0"/>
                  </a:lnTo>
                  <a:lnTo>
                    <a:pt x="1417319" y="0"/>
                  </a:lnTo>
                  <a:lnTo>
                    <a:pt x="1417319" y="13716"/>
                  </a:lnTo>
                  <a:lnTo>
                    <a:pt x="0" y="13716"/>
                  </a:lnTo>
                  <a:close/>
                </a:path>
              </a:pathLst>
            </a:custGeom>
            <a:solidFill>
              <a:srgbClr val="0C3B74"/>
            </a:solidFill>
          </p:spPr>
          <p:txBody>
            <a:bodyPr wrap="square" lIns="0" tIns="0" rIns="0" bIns="0" rtlCol="0"/>
            <a:lstStyle/>
            <a:p>
              <a:endParaRPr sz="1632"/>
            </a:p>
          </p:txBody>
        </p:sp>
        <p:sp>
          <p:nvSpPr>
            <p:cNvPr id="328" name="object 328"/>
            <p:cNvSpPr/>
            <p:nvPr/>
          </p:nvSpPr>
          <p:spPr>
            <a:xfrm>
              <a:off x="9162288" y="3980687"/>
              <a:ext cx="1417320" cy="40005"/>
            </a:xfrm>
            <a:custGeom>
              <a:avLst/>
              <a:gdLst/>
              <a:ahLst/>
              <a:cxnLst/>
              <a:rect l="l" t="t" r="r" b="b"/>
              <a:pathLst>
                <a:path w="1417320" h="40004">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p:spPr>
          <p:txBody>
            <a:bodyPr wrap="square" lIns="0" tIns="0" rIns="0" bIns="0" rtlCol="0"/>
            <a:lstStyle/>
            <a:p>
              <a:endParaRPr sz="1632"/>
            </a:p>
          </p:txBody>
        </p:sp>
        <p:sp>
          <p:nvSpPr>
            <p:cNvPr id="329" name="object 329"/>
            <p:cNvSpPr/>
            <p:nvPr/>
          </p:nvSpPr>
          <p:spPr>
            <a:xfrm>
              <a:off x="9162288" y="3966971"/>
              <a:ext cx="1417320" cy="13970"/>
            </a:xfrm>
            <a:custGeom>
              <a:avLst/>
              <a:gdLst/>
              <a:ahLst/>
              <a:cxnLst/>
              <a:rect l="l" t="t" r="r" b="b"/>
              <a:pathLst>
                <a:path w="1417320" h="13970">
                  <a:moveTo>
                    <a:pt x="0" y="13716"/>
                  </a:moveTo>
                  <a:lnTo>
                    <a:pt x="0" y="0"/>
                  </a:lnTo>
                  <a:lnTo>
                    <a:pt x="1417319" y="0"/>
                  </a:lnTo>
                  <a:lnTo>
                    <a:pt x="1417319" y="13716"/>
                  </a:lnTo>
                  <a:lnTo>
                    <a:pt x="0" y="13716"/>
                  </a:lnTo>
                  <a:close/>
                </a:path>
              </a:pathLst>
            </a:custGeom>
            <a:solidFill>
              <a:srgbClr val="0C3B77"/>
            </a:solidFill>
          </p:spPr>
          <p:txBody>
            <a:bodyPr wrap="square" lIns="0" tIns="0" rIns="0" bIns="0" rtlCol="0"/>
            <a:lstStyle/>
            <a:p>
              <a:endParaRPr sz="1632"/>
            </a:p>
          </p:txBody>
        </p:sp>
        <p:sp>
          <p:nvSpPr>
            <p:cNvPr id="330" name="object 330"/>
            <p:cNvSpPr/>
            <p:nvPr/>
          </p:nvSpPr>
          <p:spPr>
            <a:xfrm>
              <a:off x="9162288" y="3944111"/>
              <a:ext cx="1417320" cy="22860"/>
            </a:xfrm>
            <a:custGeom>
              <a:avLst/>
              <a:gdLst/>
              <a:ahLst/>
              <a:cxnLst/>
              <a:rect l="l" t="t"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p:spPr>
          <p:txBody>
            <a:bodyPr wrap="square" lIns="0" tIns="0" rIns="0" bIns="0" rtlCol="0"/>
            <a:lstStyle/>
            <a:p>
              <a:endParaRPr sz="1632"/>
            </a:p>
          </p:txBody>
        </p:sp>
        <p:sp>
          <p:nvSpPr>
            <p:cNvPr id="331" name="object 331"/>
            <p:cNvSpPr/>
            <p:nvPr/>
          </p:nvSpPr>
          <p:spPr>
            <a:xfrm>
              <a:off x="9162288" y="3909059"/>
              <a:ext cx="1417320" cy="35560"/>
            </a:xfrm>
            <a:custGeom>
              <a:avLst/>
              <a:gdLst/>
              <a:ahLst/>
              <a:cxnLst/>
              <a:rect l="l" t="t"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p:spPr>
          <p:txBody>
            <a:bodyPr wrap="square" lIns="0" tIns="0" rIns="0" bIns="0" rtlCol="0"/>
            <a:lstStyle/>
            <a:p>
              <a:endParaRPr sz="1632"/>
            </a:p>
          </p:txBody>
        </p:sp>
        <p:sp>
          <p:nvSpPr>
            <p:cNvPr id="332" name="object 332"/>
            <p:cNvSpPr/>
            <p:nvPr/>
          </p:nvSpPr>
          <p:spPr>
            <a:xfrm>
              <a:off x="9162288" y="3887723"/>
              <a:ext cx="1417320" cy="21590"/>
            </a:xfrm>
            <a:custGeom>
              <a:avLst/>
              <a:gdLst/>
              <a:ahLst/>
              <a:cxnLst/>
              <a:rect l="l" t="t" r="r" b="b"/>
              <a:pathLst>
                <a:path w="1417320" h="21589">
                  <a:moveTo>
                    <a:pt x="0" y="21335"/>
                  </a:moveTo>
                  <a:lnTo>
                    <a:pt x="0" y="0"/>
                  </a:lnTo>
                  <a:lnTo>
                    <a:pt x="1417319" y="0"/>
                  </a:lnTo>
                  <a:lnTo>
                    <a:pt x="1417319" y="21335"/>
                  </a:lnTo>
                  <a:lnTo>
                    <a:pt x="0" y="21335"/>
                  </a:lnTo>
                  <a:close/>
                </a:path>
              </a:pathLst>
            </a:custGeom>
            <a:solidFill>
              <a:srgbClr val="0C3D7B"/>
            </a:solidFill>
          </p:spPr>
          <p:txBody>
            <a:bodyPr wrap="square" lIns="0" tIns="0" rIns="0" bIns="0" rtlCol="0"/>
            <a:lstStyle/>
            <a:p>
              <a:endParaRPr sz="1632"/>
            </a:p>
          </p:txBody>
        </p:sp>
        <p:sp>
          <p:nvSpPr>
            <p:cNvPr id="333" name="object 333"/>
            <p:cNvSpPr/>
            <p:nvPr/>
          </p:nvSpPr>
          <p:spPr>
            <a:xfrm>
              <a:off x="9162288" y="3874007"/>
              <a:ext cx="1417320" cy="13970"/>
            </a:xfrm>
            <a:custGeom>
              <a:avLst/>
              <a:gdLst/>
              <a:ahLst/>
              <a:cxnLst/>
              <a:rect l="l" t="t" r="r" b="b"/>
              <a:pathLst>
                <a:path w="1417320" h="13970">
                  <a:moveTo>
                    <a:pt x="0" y="13716"/>
                  </a:moveTo>
                  <a:lnTo>
                    <a:pt x="0" y="0"/>
                  </a:lnTo>
                  <a:lnTo>
                    <a:pt x="1417319" y="0"/>
                  </a:lnTo>
                  <a:lnTo>
                    <a:pt x="1417319" y="13716"/>
                  </a:lnTo>
                  <a:lnTo>
                    <a:pt x="0" y="13716"/>
                  </a:lnTo>
                  <a:close/>
                </a:path>
              </a:pathLst>
            </a:custGeom>
            <a:solidFill>
              <a:srgbClr val="0C3F7C"/>
            </a:solidFill>
          </p:spPr>
          <p:txBody>
            <a:bodyPr wrap="square" lIns="0" tIns="0" rIns="0" bIns="0" rtlCol="0"/>
            <a:lstStyle/>
            <a:p>
              <a:endParaRPr sz="1632"/>
            </a:p>
          </p:txBody>
        </p:sp>
        <p:sp>
          <p:nvSpPr>
            <p:cNvPr id="334" name="object 334"/>
            <p:cNvSpPr/>
            <p:nvPr/>
          </p:nvSpPr>
          <p:spPr>
            <a:xfrm>
              <a:off x="9162288" y="3838955"/>
              <a:ext cx="1417320" cy="35560"/>
            </a:xfrm>
            <a:custGeom>
              <a:avLst/>
              <a:gdLst/>
              <a:ahLst/>
              <a:cxnLst/>
              <a:rect l="l" t="t"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p:spPr>
          <p:txBody>
            <a:bodyPr wrap="square" lIns="0" tIns="0" rIns="0" bIns="0" rtlCol="0"/>
            <a:lstStyle/>
            <a:p>
              <a:endParaRPr sz="1632"/>
            </a:p>
          </p:txBody>
        </p:sp>
        <p:sp>
          <p:nvSpPr>
            <p:cNvPr id="335" name="object 335"/>
            <p:cNvSpPr/>
            <p:nvPr/>
          </p:nvSpPr>
          <p:spPr>
            <a:xfrm>
              <a:off x="9162288" y="3820667"/>
              <a:ext cx="1417320" cy="18415"/>
            </a:xfrm>
            <a:custGeom>
              <a:avLst/>
              <a:gdLst/>
              <a:ahLst/>
              <a:cxnLst/>
              <a:rect l="l" t="t" r="r" b="b"/>
              <a:pathLst>
                <a:path w="1417320" h="18414">
                  <a:moveTo>
                    <a:pt x="0" y="18288"/>
                  </a:moveTo>
                  <a:lnTo>
                    <a:pt x="0" y="0"/>
                  </a:lnTo>
                  <a:lnTo>
                    <a:pt x="1417319" y="0"/>
                  </a:lnTo>
                  <a:lnTo>
                    <a:pt x="1417319" y="18288"/>
                  </a:lnTo>
                  <a:lnTo>
                    <a:pt x="0" y="18288"/>
                  </a:lnTo>
                  <a:close/>
                </a:path>
              </a:pathLst>
            </a:custGeom>
            <a:solidFill>
              <a:srgbClr val="0E3F7E"/>
            </a:solidFill>
          </p:spPr>
          <p:txBody>
            <a:bodyPr wrap="square" lIns="0" tIns="0" rIns="0" bIns="0" rtlCol="0"/>
            <a:lstStyle/>
            <a:p>
              <a:endParaRPr sz="1632"/>
            </a:p>
          </p:txBody>
        </p:sp>
        <p:sp>
          <p:nvSpPr>
            <p:cNvPr id="336" name="object 336"/>
            <p:cNvSpPr/>
            <p:nvPr/>
          </p:nvSpPr>
          <p:spPr>
            <a:xfrm>
              <a:off x="9162288" y="3802379"/>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E417E"/>
            </a:solidFill>
          </p:spPr>
          <p:txBody>
            <a:bodyPr wrap="square" lIns="0" tIns="0" rIns="0" bIns="0" rtlCol="0"/>
            <a:lstStyle/>
            <a:p>
              <a:endParaRPr sz="1632"/>
            </a:p>
          </p:txBody>
        </p:sp>
        <p:sp>
          <p:nvSpPr>
            <p:cNvPr id="337" name="object 337"/>
            <p:cNvSpPr/>
            <p:nvPr/>
          </p:nvSpPr>
          <p:spPr>
            <a:xfrm>
              <a:off x="9162288" y="3767327"/>
              <a:ext cx="1417320" cy="35560"/>
            </a:xfrm>
            <a:custGeom>
              <a:avLst/>
              <a:gdLst/>
              <a:ahLst/>
              <a:cxnLst/>
              <a:rect l="l" t="t"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p:spPr>
          <p:txBody>
            <a:bodyPr wrap="square" lIns="0" tIns="0" rIns="0" bIns="0" rtlCol="0"/>
            <a:lstStyle/>
            <a:p>
              <a:endParaRPr sz="1632"/>
            </a:p>
          </p:txBody>
        </p:sp>
        <p:sp>
          <p:nvSpPr>
            <p:cNvPr id="338" name="object 338"/>
            <p:cNvSpPr/>
            <p:nvPr/>
          </p:nvSpPr>
          <p:spPr>
            <a:xfrm>
              <a:off x="9162288" y="3753611"/>
              <a:ext cx="1417320" cy="13970"/>
            </a:xfrm>
            <a:custGeom>
              <a:avLst/>
              <a:gdLst/>
              <a:ahLst/>
              <a:cxnLst/>
              <a:rect l="l" t="t" r="r" b="b"/>
              <a:pathLst>
                <a:path w="1417320" h="13970">
                  <a:moveTo>
                    <a:pt x="0" y="13716"/>
                  </a:moveTo>
                  <a:lnTo>
                    <a:pt x="0" y="0"/>
                  </a:lnTo>
                  <a:lnTo>
                    <a:pt x="1417319" y="0"/>
                  </a:lnTo>
                  <a:lnTo>
                    <a:pt x="1417319" y="13716"/>
                  </a:lnTo>
                  <a:lnTo>
                    <a:pt x="0" y="13716"/>
                  </a:lnTo>
                  <a:close/>
                </a:path>
              </a:pathLst>
            </a:custGeom>
            <a:solidFill>
              <a:srgbClr val="0F4280"/>
            </a:solidFill>
          </p:spPr>
          <p:txBody>
            <a:bodyPr wrap="square" lIns="0" tIns="0" rIns="0" bIns="0" rtlCol="0"/>
            <a:lstStyle/>
            <a:p>
              <a:endParaRPr sz="1632"/>
            </a:p>
          </p:txBody>
        </p:sp>
        <p:sp>
          <p:nvSpPr>
            <p:cNvPr id="339" name="object 339"/>
            <p:cNvSpPr/>
            <p:nvPr/>
          </p:nvSpPr>
          <p:spPr>
            <a:xfrm>
              <a:off x="9162288" y="3732275"/>
              <a:ext cx="1417320" cy="21590"/>
            </a:xfrm>
            <a:custGeom>
              <a:avLst/>
              <a:gdLst/>
              <a:ahLst/>
              <a:cxnLst/>
              <a:rect l="l" t="t" r="r" b="b"/>
              <a:pathLst>
                <a:path w="1417320" h="21589">
                  <a:moveTo>
                    <a:pt x="0" y="21335"/>
                  </a:moveTo>
                  <a:lnTo>
                    <a:pt x="0" y="0"/>
                  </a:lnTo>
                  <a:lnTo>
                    <a:pt x="1417319" y="0"/>
                  </a:lnTo>
                  <a:lnTo>
                    <a:pt x="1417319" y="21335"/>
                  </a:lnTo>
                  <a:lnTo>
                    <a:pt x="0" y="21335"/>
                  </a:lnTo>
                  <a:close/>
                </a:path>
              </a:pathLst>
            </a:custGeom>
            <a:solidFill>
              <a:srgbClr val="0F4282"/>
            </a:solidFill>
          </p:spPr>
          <p:txBody>
            <a:bodyPr wrap="square" lIns="0" tIns="0" rIns="0" bIns="0" rtlCol="0"/>
            <a:lstStyle/>
            <a:p>
              <a:endParaRPr sz="1632"/>
            </a:p>
          </p:txBody>
        </p:sp>
        <p:sp>
          <p:nvSpPr>
            <p:cNvPr id="340" name="object 340"/>
            <p:cNvSpPr/>
            <p:nvPr/>
          </p:nvSpPr>
          <p:spPr>
            <a:xfrm>
              <a:off x="9162288" y="3700271"/>
              <a:ext cx="1417320" cy="32384"/>
            </a:xfrm>
            <a:custGeom>
              <a:avLst/>
              <a:gdLst/>
              <a:ahLst/>
              <a:cxnLst/>
              <a:rect l="l" t="t"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p:spPr>
          <p:txBody>
            <a:bodyPr wrap="square" lIns="0" tIns="0" rIns="0" bIns="0" rtlCol="0"/>
            <a:lstStyle/>
            <a:p>
              <a:endParaRPr sz="1632"/>
            </a:p>
          </p:txBody>
        </p:sp>
        <p:sp>
          <p:nvSpPr>
            <p:cNvPr id="341" name="object 341"/>
            <p:cNvSpPr/>
            <p:nvPr/>
          </p:nvSpPr>
          <p:spPr>
            <a:xfrm>
              <a:off x="9162288" y="3695699"/>
              <a:ext cx="1417320" cy="5080"/>
            </a:xfrm>
            <a:custGeom>
              <a:avLst/>
              <a:gdLst/>
              <a:ahLst/>
              <a:cxnLst/>
              <a:rect l="l" t="t" r="r" b="b"/>
              <a:pathLst>
                <a:path w="1417320" h="5079">
                  <a:moveTo>
                    <a:pt x="0" y="4572"/>
                  </a:moveTo>
                  <a:lnTo>
                    <a:pt x="0" y="0"/>
                  </a:lnTo>
                  <a:lnTo>
                    <a:pt x="1417319" y="0"/>
                  </a:lnTo>
                  <a:lnTo>
                    <a:pt x="1417319" y="4572"/>
                  </a:lnTo>
                  <a:lnTo>
                    <a:pt x="0" y="4572"/>
                  </a:lnTo>
                  <a:close/>
                </a:path>
              </a:pathLst>
            </a:custGeom>
            <a:solidFill>
              <a:srgbClr val="0F4483"/>
            </a:solidFill>
          </p:spPr>
          <p:txBody>
            <a:bodyPr wrap="square" lIns="0" tIns="0" rIns="0" bIns="0" rtlCol="0"/>
            <a:lstStyle/>
            <a:p>
              <a:endParaRPr sz="1632"/>
            </a:p>
          </p:txBody>
        </p:sp>
        <p:sp>
          <p:nvSpPr>
            <p:cNvPr id="342" name="object 342"/>
            <p:cNvSpPr/>
            <p:nvPr/>
          </p:nvSpPr>
          <p:spPr>
            <a:xfrm>
              <a:off x="9162288" y="3648455"/>
              <a:ext cx="1417320" cy="47625"/>
            </a:xfrm>
            <a:custGeom>
              <a:avLst/>
              <a:gdLst/>
              <a:ahLst/>
              <a:cxnLst/>
              <a:rect l="l" t="t"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p:spPr>
          <p:txBody>
            <a:bodyPr wrap="square" lIns="0" tIns="0" rIns="0" bIns="0" rtlCol="0"/>
            <a:lstStyle/>
            <a:p>
              <a:endParaRPr sz="1632"/>
            </a:p>
          </p:txBody>
        </p:sp>
        <p:sp>
          <p:nvSpPr>
            <p:cNvPr id="343" name="object 343"/>
            <p:cNvSpPr/>
            <p:nvPr/>
          </p:nvSpPr>
          <p:spPr>
            <a:xfrm>
              <a:off x="9162288" y="3502151"/>
              <a:ext cx="1417320" cy="146685"/>
            </a:xfrm>
            <a:custGeom>
              <a:avLst/>
              <a:gdLst/>
              <a:ahLst/>
              <a:cxnLst/>
              <a:rect l="l" t="t" r="r" b="b"/>
              <a:pathLst>
                <a:path w="1417320" h="146685">
                  <a:moveTo>
                    <a:pt x="1417320" y="0"/>
                  </a:moveTo>
                  <a:lnTo>
                    <a:pt x="0" y="0"/>
                  </a:lnTo>
                  <a:lnTo>
                    <a:pt x="0" y="105156"/>
                  </a:lnTo>
                  <a:lnTo>
                    <a:pt x="0" y="146304"/>
                  </a:lnTo>
                  <a:lnTo>
                    <a:pt x="1417320" y="146304"/>
                  </a:lnTo>
                  <a:lnTo>
                    <a:pt x="1417320" y="105156"/>
                  </a:lnTo>
                  <a:lnTo>
                    <a:pt x="1417320" y="0"/>
                  </a:lnTo>
                  <a:close/>
                </a:path>
              </a:pathLst>
            </a:custGeom>
            <a:solidFill>
              <a:srgbClr val="0F4487"/>
            </a:solidFill>
          </p:spPr>
          <p:txBody>
            <a:bodyPr wrap="square" lIns="0" tIns="0" rIns="0" bIns="0" rtlCol="0"/>
            <a:lstStyle/>
            <a:p>
              <a:endParaRPr sz="1632"/>
            </a:p>
          </p:txBody>
        </p:sp>
        <p:sp>
          <p:nvSpPr>
            <p:cNvPr id="344" name="object 344"/>
            <p:cNvSpPr/>
            <p:nvPr/>
          </p:nvSpPr>
          <p:spPr>
            <a:xfrm>
              <a:off x="9162288" y="3500627"/>
              <a:ext cx="1417320" cy="1905"/>
            </a:xfrm>
            <a:custGeom>
              <a:avLst/>
              <a:gdLst/>
              <a:ahLst/>
              <a:cxnLst/>
              <a:rect l="l" t="t" r="r" b="b"/>
              <a:pathLst>
                <a:path w="1417320" h="1904">
                  <a:moveTo>
                    <a:pt x="0" y="1524"/>
                  </a:moveTo>
                  <a:lnTo>
                    <a:pt x="0" y="0"/>
                  </a:lnTo>
                  <a:lnTo>
                    <a:pt x="1417319" y="0"/>
                  </a:lnTo>
                  <a:lnTo>
                    <a:pt x="1417319" y="1524"/>
                  </a:lnTo>
                  <a:lnTo>
                    <a:pt x="0" y="1524"/>
                  </a:lnTo>
                  <a:close/>
                </a:path>
              </a:pathLst>
            </a:custGeom>
            <a:solidFill>
              <a:srgbClr val="0F4489"/>
            </a:solidFill>
          </p:spPr>
          <p:txBody>
            <a:bodyPr wrap="square" lIns="0" tIns="0" rIns="0" bIns="0" rtlCol="0"/>
            <a:lstStyle/>
            <a:p>
              <a:endParaRPr sz="1632"/>
            </a:p>
          </p:txBody>
        </p:sp>
        <p:sp>
          <p:nvSpPr>
            <p:cNvPr id="345" name="object 345"/>
            <p:cNvSpPr/>
            <p:nvPr/>
          </p:nvSpPr>
          <p:spPr>
            <a:xfrm>
              <a:off x="9162288" y="3476243"/>
              <a:ext cx="1417320" cy="24765"/>
            </a:xfrm>
            <a:custGeom>
              <a:avLst/>
              <a:gdLst/>
              <a:ahLst/>
              <a:cxnLst/>
              <a:rect l="l" t="t" r="r" b="b"/>
              <a:pathLst>
                <a:path w="1417320" h="24764">
                  <a:moveTo>
                    <a:pt x="0" y="0"/>
                  </a:moveTo>
                  <a:lnTo>
                    <a:pt x="1417319" y="0"/>
                  </a:lnTo>
                  <a:lnTo>
                    <a:pt x="1417319" y="24383"/>
                  </a:lnTo>
                  <a:lnTo>
                    <a:pt x="0" y="24383"/>
                  </a:lnTo>
                  <a:lnTo>
                    <a:pt x="0" y="0"/>
                  </a:lnTo>
                  <a:close/>
                </a:path>
              </a:pathLst>
            </a:custGeom>
            <a:solidFill>
              <a:srgbClr val="0E4489"/>
            </a:solidFill>
          </p:spPr>
          <p:txBody>
            <a:bodyPr wrap="square" lIns="0" tIns="0" rIns="0" bIns="0" rtlCol="0"/>
            <a:lstStyle/>
            <a:p>
              <a:endParaRPr sz="1632"/>
            </a:p>
          </p:txBody>
        </p:sp>
        <p:sp>
          <p:nvSpPr>
            <p:cNvPr id="346" name="object 346"/>
            <p:cNvSpPr/>
            <p:nvPr/>
          </p:nvSpPr>
          <p:spPr>
            <a:xfrm>
              <a:off x="9162288" y="4317491"/>
              <a:ext cx="1417320" cy="9525"/>
            </a:xfrm>
            <a:custGeom>
              <a:avLst/>
              <a:gdLst/>
              <a:ahLst/>
              <a:cxnLst/>
              <a:rect l="l" t="t" r="r" b="b"/>
              <a:pathLst>
                <a:path w="1417320" h="9525">
                  <a:moveTo>
                    <a:pt x="0" y="0"/>
                  </a:moveTo>
                  <a:lnTo>
                    <a:pt x="1417319" y="0"/>
                  </a:lnTo>
                  <a:lnTo>
                    <a:pt x="1417319" y="9143"/>
                  </a:lnTo>
                  <a:lnTo>
                    <a:pt x="0" y="9143"/>
                  </a:lnTo>
                  <a:lnTo>
                    <a:pt x="0" y="0"/>
                  </a:lnTo>
                  <a:close/>
                </a:path>
              </a:pathLst>
            </a:custGeom>
            <a:solidFill>
              <a:srgbClr val="083366"/>
            </a:solidFill>
          </p:spPr>
          <p:txBody>
            <a:bodyPr wrap="square" lIns="0" tIns="0" rIns="0" bIns="0" rtlCol="0"/>
            <a:lstStyle/>
            <a:p>
              <a:endParaRPr sz="1632"/>
            </a:p>
          </p:txBody>
        </p:sp>
        <p:sp>
          <p:nvSpPr>
            <p:cNvPr id="347" name="object 347"/>
            <p:cNvSpPr/>
            <p:nvPr/>
          </p:nvSpPr>
          <p:spPr>
            <a:xfrm>
              <a:off x="9162288" y="4299203"/>
              <a:ext cx="1417320" cy="18415"/>
            </a:xfrm>
            <a:custGeom>
              <a:avLst/>
              <a:gdLst/>
              <a:ahLst/>
              <a:cxnLst/>
              <a:rect l="l" t="t" r="r" b="b"/>
              <a:pathLst>
                <a:path w="1417320" h="18414">
                  <a:moveTo>
                    <a:pt x="0" y="18288"/>
                  </a:moveTo>
                  <a:lnTo>
                    <a:pt x="0" y="0"/>
                  </a:lnTo>
                  <a:lnTo>
                    <a:pt x="1417319" y="0"/>
                  </a:lnTo>
                  <a:lnTo>
                    <a:pt x="1417319" y="18288"/>
                  </a:lnTo>
                  <a:lnTo>
                    <a:pt x="0" y="18288"/>
                  </a:lnTo>
                  <a:close/>
                </a:path>
              </a:pathLst>
            </a:custGeom>
            <a:solidFill>
              <a:srgbClr val="083367"/>
            </a:solidFill>
          </p:spPr>
          <p:txBody>
            <a:bodyPr wrap="square" lIns="0" tIns="0" rIns="0" bIns="0" rtlCol="0"/>
            <a:lstStyle/>
            <a:p>
              <a:endParaRPr sz="1632"/>
            </a:p>
          </p:txBody>
        </p:sp>
        <p:sp>
          <p:nvSpPr>
            <p:cNvPr id="348" name="object 348"/>
            <p:cNvSpPr/>
            <p:nvPr/>
          </p:nvSpPr>
          <p:spPr>
            <a:xfrm>
              <a:off x="9162288" y="4280915"/>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A3467"/>
            </a:solidFill>
          </p:spPr>
          <p:txBody>
            <a:bodyPr wrap="square" lIns="0" tIns="0" rIns="0" bIns="0" rtlCol="0"/>
            <a:lstStyle/>
            <a:p>
              <a:endParaRPr sz="1632"/>
            </a:p>
          </p:txBody>
        </p:sp>
        <p:sp>
          <p:nvSpPr>
            <p:cNvPr id="349" name="object 349"/>
            <p:cNvSpPr/>
            <p:nvPr/>
          </p:nvSpPr>
          <p:spPr>
            <a:xfrm>
              <a:off x="9162288" y="4232147"/>
              <a:ext cx="1417320" cy="48895"/>
            </a:xfrm>
            <a:custGeom>
              <a:avLst/>
              <a:gdLst/>
              <a:ahLst/>
              <a:cxnLst/>
              <a:rect l="l" t="t" r="r" b="b"/>
              <a:pathLst>
                <a:path w="1417320" h="48895">
                  <a:moveTo>
                    <a:pt x="1417320" y="0"/>
                  </a:moveTo>
                  <a:lnTo>
                    <a:pt x="0" y="0"/>
                  </a:lnTo>
                  <a:lnTo>
                    <a:pt x="0" y="27432"/>
                  </a:lnTo>
                  <a:lnTo>
                    <a:pt x="0" y="48768"/>
                  </a:lnTo>
                  <a:lnTo>
                    <a:pt x="1417320" y="48768"/>
                  </a:lnTo>
                  <a:lnTo>
                    <a:pt x="1417320" y="27432"/>
                  </a:lnTo>
                  <a:lnTo>
                    <a:pt x="1417320" y="0"/>
                  </a:lnTo>
                  <a:close/>
                </a:path>
              </a:pathLst>
            </a:custGeom>
            <a:solidFill>
              <a:srgbClr val="0A3469"/>
            </a:solidFill>
          </p:spPr>
          <p:txBody>
            <a:bodyPr wrap="square" lIns="0" tIns="0" rIns="0" bIns="0" rtlCol="0"/>
            <a:lstStyle/>
            <a:p>
              <a:endParaRPr sz="1632"/>
            </a:p>
          </p:txBody>
        </p:sp>
        <p:sp>
          <p:nvSpPr>
            <p:cNvPr id="350" name="object 350"/>
            <p:cNvSpPr/>
            <p:nvPr/>
          </p:nvSpPr>
          <p:spPr>
            <a:xfrm>
              <a:off x="9162288" y="4192523"/>
              <a:ext cx="1417320" cy="40005"/>
            </a:xfrm>
            <a:custGeom>
              <a:avLst/>
              <a:gdLst/>
              <a:ahLst/>
              <a:cxnLst/>
              <a:rect l="l" t="t" r="r" b="b"/>
              <a:pathLst>
                <a:path w="1417320" h="40004">
                  <a:moveTo>
                    <a:pt x="1417320" y="0"/>
                  </a:moveTo>
                  <a:lnTo>
                    <a:pt x="0" y="0"/>
                  </a:lnTo>
                  <a:lnTo>
                    <a:pt x="0" y="18288"/>
                  </a:lnTo>
                  <a:lnTo>
                    <a:pt x="0" y="39624"/>
                  </a:lnTo>
                  <a:lnTo>
                    <a:pt x="1417320" y="39624"/>
                  </a:lnTo>
                  <a:lnTo>
                    <a:pt x="1417320" y="18288"/>
                  </a:lnTo>
                  <a:lnTo>
                    <a:pt x="1417320" y="0"/>
                  </a:lnTo>
                  <a:close/>
                </a:path>
              </a:pathLst>
            </a:custGeom>
            <a:solidFill>
              <a:srgbClr val="0A366B"/>
            </a:solidFill>
          </p:spPr>
          <p:txBody>
            <a:bodyPr wrap="square" lIns="0" tIns="0" rIns="0" bIns="0" rtlCol="0"/>
            <a:lstStyle/>
            <a:p>
              <a:endParaRPr sz="1632"/>
            </a:p>
          </p:txBody>
        </p:sp>
        <p:sp>
          <p:nvSpPr>
            <p:cNvPr id="351" name="object 351"/>
            <p:cNvSpPr/>
            <p:nvPr/>
          </p:nvSpPr>
          <p:spPr>
            <a:xfrm>
              <a:off x="9162288" y="4175759"/>
              <a:ext cx="1417320" cy="17145"/>
            </a:xfrm>
            <a:custGeom>
              <a:avLst/>
              <a:gdLst/>
              <a:ahLst/>
              <a:cxnLst/>
              <a:rect l="l" t="t" r="r" b="b"/>
              <a:pathLst>
                <a:path w="1417320" h="17145">
                  <a:moveTo>
                    <a:pt x="0" y="16764"/>
                  </a:moveTo>
                  <a:lnTo>
                    <a:pt x="0" y="0"/>
                  </a:lnTo>
                  <a:lnTo>
                    <a:pt x="1417319" y="0"/>
                  </a:lnTo>
                  <a:lnTo>
                    <a:pt x="1417319" y="16764"/>
                  </a:lnTo>
                  <a:lnTo>
                    <a:pt x="0" y="16764"/>
                  </a:lnTo>
                  <a:close/>
                </a:path>
              </a:pathLst>
            </a:custGeom>
            <a:solidFill>
              <a:srgbClr val="0A366D"/>
            </a:solidFill>
          </p:spPr>
          <p:txBody>
            <a:bodyPr wrap="square" lIns="0" tIns="0" rIns="0" bIns="0" rtlCol="0"/>
            <a:lstStyle/>
            <a:p>
              <a:endParaRPr sz="1632"/>
            </a:p>
          </p:txBody>
        </p:sp>
        <p:sp>
          <p:nvSpPr>
            <p:cNvPr id="352" name="object 352"/>
            <p:cNvSpPr/>
            <p:nvPr/>
          </p:nvSpPr>
          <p:spPr>
            <a:xfrm>
              <a:off x="9162288" y="4152899"/>
              <a:ext cx="1417320" cy="22860"/>
            </a:xfrm>
            <a:custGeom>
              <a:avLst/>
              <a:gdLst/>
              <a:ahLst/>
              <a:cxnLst/>
              <a:rect l="l" t="t" r="r" b="b"/>
              <a:pathLst>
                <a:path w="1417320" h="22860">
                  <a:moveTo>
                    <a:pt x="0" y="22859"/>
                  </a:moveTo>
                  <a:lnTo>
                    <a:pt x="0" y="0"/>
                  </a:lnTo>
                  <a:lnTo>
                    <a:pt x="1417319" y="0"/>
                  </a:lnTo>
                  <a:lnTo>
                    <a:pt x="1417319" y="22859"/>
                  </a:lnTo>
                  <a:lnTo>
                    <a:pt x="0" y="22859"/>
                  </a:lnTo>
                  <a:close/>
                </a:path>
              </a:pathLst>
            </a:custGeom>
            <a:solidFill>
              <a:srgbClr val="0A366E"/>
            </a:solidFill>
          </p:spPr>
          <p:txBody>
            <a:bodyPr wrap="square" lIns="0" tIns="0" rIns="0" bIns="0" rtlCol="0"/>
            <a:lstStyle/>
            <a:p>
              <a:endParaRPr sz="1632"/>
            </a:p>
          </p:txBody>
        </p:sp>
        <p:sp>
          <p:nvSpPr>
            <p:cNvPr id="353" name="object 353"/>
            <p:cNvSpPr/>
            <p:nvPr/>
          </p:nvSpPr>
          <p:spPr>
            <a:xfrm>
              <a:off x="9162288" y="4126991"/>
              <a:ext cx="1417320" cy="26034"/>
            </a:xfrm>
            <a:custGeom>
              <a:avLst/>
              <a:gdLst/>
              <a:ahLst/>
              <a:cxnLst/>
              <a:rect l="l" t="t" r="r" b="b"/>
              <a:pathLst>
                <a:path w="1417320" h="26035">
                  <a:moveTo>
                    <a:pt x="0" y="25908"/>
                  </a:moveTo>
                  <a:lnTo>
                    <a:pt x="0" y="0"/>
                  </a:lnTo>
                  <a:lnTo>
                    <a:pt x="1417319" y="0"/>
                  </a:lnTo>
                  <a:lnTo>
                    <a:pt x="1417319" y="25908"/>
                  </a:lnTo>
                  <a:lnTo>
                    <a:pt x="0" y="25908"/>
                  </a:lnTo>
                  <a:close/>
                </a:path>
              </a:pathLst>
            </a:custGeom>
            <a:solidFill>
              <a:srgbClr val="0A386E"/>
            </a:solidFill>
          </p:spPr>
          <p:txBody>
            <a:bodyPr wrap="square" lIns="0" tIns="0" rIns="0" bIns="0" rtlCol="0"/>
            <a:lstStyle/>
            <a:p>
              <a:endParaRPr sz="1632"/>
            </a:p>
          </p:txBody>
        </p:sp>
        <p:sp>
          <p:nvSpPr>
            <p:cNvPr id="354" name="object 354"/>
            <p:cNvSpPr/>
            <p:nvPr/>
          </p:nvSpPr>
          <p:spPr>
            <a:xfrm>
              <a:off x="9162288" y="4085843"/>
              <a:ext cx="1417320" cy="41275"/>
            </a:xfrm>
            <a:custGeom>
              <a:avLst/>
              <a:gdLst/>
              <a:ahLst/>
              <a:cxnLst/>
              <a:rect l="l" t="t"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p:spPr>
          <p:txBody>
            <a:bodyPr wrap="square" lIns="0" tIns="0" rIns="0" bIns="0" rtlCol="0"/>
            <a:lstStyle/>
            <a:p>
              <a:endParaRPr sz="1632"/>
            </a:p>
          </p:txBody>
        </p:sp>
        <p:sp>
          <p:nvSpPr>
            <p:cNvPr id="355" name="object 355"/>
            <p:cNvSpPr/>
            <p:nvPr/>
          </p:nvSpPr>
          <p:spPr>
            <a:xfrm>
              <a:off x="9162288" y="4046219"/>
              <a:ext cx="1417320" cy="40005"/>
            </a:xfrm>
            <a:custGeom>
              <a:avLst/>
              <a:gdLst/>
              <a:ahLst/>
              <a:cxnLst/>
              <a:rect l="l" t="t" r="r" b="b"/>
              <a:pathLst>
                <a:path w="1417320" h="40004">
                  <a:moveTo>
                    <a:pt x="1417320" y="0"/>
                  </a:moveTo>
                  <a:lnTo>
                    <a:pt x="0" y="0"/>
                  </a:lnTo>
                  <a:lnTo>
                    <a:pt x="0" y="22860"/>
                  </a:lnTo>
                  <a:lnTo>
                    <a:pt x="0" y="39624"/>
                  </a:lnTo>
                  <a:lnTo>
                    <a:pt x="1417320" y="39624"/>
                  </a:lnTo>
                  <a:lnTo>
                    <a:pt x="1417320" y="22860"/>
                  </a:lnTo>
                  <a:lnTo>
                    <a:pt x="1417320" y="0"/>
                  </a:lnTo>
                  <a:close/>
                </a:path>
              </a:pathLst>
            </a:custGeom>
            <a:solidFill>
              <a:srgbClr val="0C3A72"/>
            </a:solidFill>
          </p:spPr>
          <p:txBody>
            <a:bodyPr wrap="square" lIns="0" tIns="0" rIns="0" bIns="0" rtlCol="0"/>
            <a:lstStyle/>
            <a:p>
              <a:endParaRPr sz="1632"/>
            </a:p>
          </p:txBody>
        </p:sp>
        <p:sp>
          <p:nvSpPr>
            <p:cNvPr id="356" name="object 356"/>
            <p:cNvSpPr/>
            <p:nvPr/>
          </p:nvSpPr>
          <p:spPr>
            <a:xfrm>
              <a:off x="9162288" y="4034027"/>
              <a:ext cx="1417320" cy="12700"/>
            </a:xfrm>
            <a:custGeom>
              <a:avLst/>
              <a:gdLst/>
              <a:ahLst/>
              <a:cxnLst/>
              <a:rect l="l" t="t" r="r" b="b"/>
              <a:pathLst>
                <a:path w="1417320" h="12700">
                  <a:moveTo>
                    <a:pt x="0" y="12191"/>
                  </a:moveTo>
                  <a:lnTo>
                    <a:pt x="0" y="0"/>
                  </a:lnTo>
                  <a:lnTo>
                    <a:pt x="1417319" y="0"/>
                  </a:lnTo>
                  <a:lnTo>
                    <a:pt x="1417319" y="12191"/>
                  </a:lnTo>
                  <a:lnTo>
                    <a:pt x="0" y="12191"/>
                  </a:lnTo>
                  <a:close/>
                </a:path>
              </a:pathLst>
            </a:custGeom>
            <a:solidFill>
              <a:srgbClr val="0C3A74"/>
            </a:solidFill>
          </p:spPr>
          <p:txBody>
            <a:bodyPr wrap="square" lIns="0" tIns="0" rIns="0" bIns="0" rtlCol="0"/>
            <a:lstStyle/>
            <a:p>
              <a:endParaRPr sz="1632"/>
            </a:p>
          </p:txBody>
        </p:sp>
        <p:sp>
          <p:nvSpPr>
            <p:cNvPr id="357" name="object 357"/>
            <p:cNvSpPr/>
            <p:nvPr/>
          </p:nvSpPr>
          <p:spPr>
            <a:xfrm>
              <a:off x="9162288" y="4020311"/>
              <a:ext cx="1417320" cy="13970"/>
            </a:xfrm>
            <a:custGeom>
              <a:avLst/>
              <a:gdLst/>
              <a:ahLst/>
              <a:cxnLst/>
              <a:rect l="l" t="t" r="r" b="b"/>
              <a:pathLst>
                <a:path w="1417320" h="13970">
                  <a:moveTo>
                    <a:pt x="0" y="13716"/>
                  </a:moveTo>
                  <a:lnTo>
                    <a:pt x="0" y="0"/>
                  </a:lnTo>
                  <a:lnTo>
                    <a:pt x="1417319" y="0"/>
                  </a:lnTo>
                  <a:lnTo>
                    <a:pt x="1417319" y="13716"/>
                  </a:lnTo>
                  <a:lnTo>
                    <a:pt x="0" y="13716"/>
                  </a:lnTo>
                  <a:close/>
                </a:path>
              </a:pathLst>
            </a:custGeom>
            <a:solidFill>
              <a:srgbClr val="0C3B74"/>
            </a:solidFill>
          </p:spPr>
          <p:txBody>
            <a:bodyPr wrap="square" lIns="0" tIns="0" rIns="0" bIns="0" rtlCol="0"/>
            <a:lstStyle/>
            <a:p>
              <a:endParaRPr sz="1632"/>
            </a:p>
          </p:txBody>
        </p:sp>
        <p:sp>
          <p:nvSpPr>
            <p:cNvPr id="358" name="object 358"/>
            <p:cNvSpPr/>
            <p:nvPr/>
          </p:nvSpPr>
          <p:spPr>
            <a:xfrm>
              <a:off x="9162288" y="3980687"/>
              <a:ext cx="1417320" cy="40005"/>
            </a:xfrm>
            <a:custGeom>
              <a:avLst/>
              <a:gdLst/>
              <a:ahLst/>
              <a:cxnLst/>
              <a:rect l="l" t="t" r="r" b="b"/>
              <a:pathLst>
                <a:path w="1417320" h="40004">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p:spPr>
          <p:txBody>
            <a:bodyPr wrap="square" lIns="0" tIns="0" rIns="0" bIns="0" rtlCol="0"/>
            <a:lstStyle/>
            <a:p>
              <a:endParaRPr sz="1632"/>
            </a:p>
          </p:txBody>
        </p:sp>
        <p:sp>
          <p:nvSpPr>
            <p:cNvPr id="359" name="object 359"/>
            <p:cNvSpPr/>
            <p:nvPr/>
          </p:nvSpPr>
          <p:spPr>
            <a:xfrm>
              <a:off x="9162288" y="3966971"/>
              <a:ext cx="1417320" cy="13970"/>
            </a:xfrm>
            <a:custGeom>
              <a:avLst/>
              <a:gdLst/>
              <a:ahLst/>
              <a:cxnLst/>
              <a:rect l="l" t="t" r="r" b="b"/>
              <a:pathLst>
                <a:path w="1417320" h="13970">
                  <a:moveTo>
                    <a:pt x="0" y="13716"/>
                  </a:moveTo>
                  <a:lnTo>
                    <a:pt x="0" y="0"/>
                  </a:lnTo>
                  <a:lnTo>
                    <a:pt x="1417319" y="0"/>
                  </a:lnTo>
                  <a:lnTo>
                    <a:pt x="1417319" y="13716"/>
                  </a:lnTo>
                  <a:lnTo>
                    <a:pt x="0" y="13716"/>
                  </a:lnTo>
                  <a:close/>
                </a:path>
              </a:pathLst>
            </a:custGeom>
            <a:solidFill>
              <a:srgbClr val="0C3B77"/>
            </a:solidFill>
          </p:spPr>
          <p:txBody>
            <a:bodyPr wrap="square" lIns="0" tIns="0" rIns="0" bIns="0" rtlCol="0"/>
            <a:lstStyle/>
            <a:p>
              <a:endParaRPr sz="1632"/>
            </a:p>
          </p:txBody>
        </p:sp>
        <p:sp>
          <p:nvSpPr>
            <p:cNvPr id="360" name="object 360"/>
            <p:cNvSpPr/>
            <p:nvPr/>
          </p:nvSpPr>
          <p:spPr>
            <a:xfrm>
              <a:off x="9162288" y="3944111"/>
              <a:ext cx="1417320" cy="22860"/>
            </a:xfrm>
            <a:custGeom>
              <a:avLst/>
              <a:gdLst/>
              <a:ahLst/>
              <a:cxnLst/>
              <a:rect l="l" t="t"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p:spPr>
          <p:txBody>
            <a:bodyPr wrap="square" lIns="0" tIns="0" rIns="0" bIns="0" rtlCol="0"/>
            <a:lstStyle/>
            <a:p>
              <a:endParaRPr sz="1632"/>
            </a:p>
          </p:txBody>
        </p:sp>
        <p:sp>
          <p:nvSpPr>
            <p:cNvPr id="361" name="object 361"/>
            <p:cNvSpPr/>
            <p:nvPr/>
          </p:nvSpPr>
          <p:spPr>
            <a:xfrm>
              <a:off x="9162288" y="3909059"/>
              <a:ext cx="1417320" cy="35560"/>
            </a:xfrm>
            <a:custGeom>
              <a:avLst/>
              <a:gdLst/>
              <a:ahLst/>
              <a:cxnLst/>
              <a:rect l="l" t="t"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p:spPr>
          <p:txBody>
            <a:bodyPr wrap="square" lIns="0" tIns="0" rIns="0" bIns="0" rtlCol="0"/>
            <a:lstStyle/>
            <a:p>
              <a:endParaRPr sz="1632"/>
            </a:p>
          </p:txBody>
        </p:sp>
        <p:sp>
          <p:nvSpPr>
            <p:cNvPr id="362" name="object 362"/>
            <p:cNvSpPr/>
            <p:nvPr/>
          </p:nvSpPr>
          <p:spPr>
            <a:xfrm>
              <a:off x="9162288" y="3887723"/>
              <a:ext cx="1417320" cy="21590"/>
            </a:xfrm>
            <a:custGeom>
              <a:avLst/>
              <a:gdLst/>
              <a:ahLst/>
              <a:cxnLst/>
              <a:rect l="l" t="t" r="r" b="b"/>
              <a:pathLst>
                <a:path w="1417320" h="21589">
                  <a:moveTo>
                    <a:pt x="0" y="21335"/>
                  </a:moveTo>
                  <a:lnTo>
                    <a:pt x="0" y="0"/>
                  </a:lnTo>
                  <a:lnTo>
                    <a:pt x="1417319" y="0"/>
                  </a:lnTo>
                  <a:lnTo>
                    <a:pt x="1417319" y="21335"/>
                  </a:lnTo>
                  <a:lnTo>
                    <a:pt x="0" y="21335"/>
                  </a:lnTo>
                  <a:close/>
                </a:path>
              </a:pathLst>
            </a:custGeom>
            <a:solidFill>
              <a:srgbClr val="0C3D7B"/>
            </a:solidFill>
          </p:spPr>
          <p:txBody>
            <a:bodyPr wrap="square" lIns="0" tIns="0" rIns="0" bIns="0" rtlCol="0"/>
            <a:lstStyle/>
            <a:p>
              <a:endParaRPr sz="1632"/>
            </a:p>
          </p:txBody>
        </p:sp>
        <p:sp>
          <p:nvSpPr>
            <p:cNvPr id="363" name="object 363"/>
            <p:cNvSpPr/>
            <p:nvPr/>
          </p:nvSpPr>
          <p:spPr>
            <a:xfrm>
              <a:off x="9162288" y="3874007"/>
              <a:ext cx="1417320" cy="13970"/>
            </a:xfrm>
            <a:custGeom>
              <a:avLst/>
              <a:gdLst/>
              <a:ahLst/>
              <a:cxnLst/>
              <a:rect l="l" t="t" r="r" b="b"/>
              <a:pathLst>
                <a:path w="1417320" h="13970">
                  <a:moveTo>
                    <a:pt x="0" y="13716"/>
                  </a:moveTo>
                  <a:lnTo>
                    <a:pt x="0" y="0"/>
                  </a:lnTo>
                  <a:lnTo>
                    <a:pt x="1417319" y="0"/>
                  </a:lnTo>
                  <a:lnTo>
                    <a:pt x="1417319" y="13716"/>
                  </a:lnTo>
                  <a:lnTo>
                    <a:pt x="0" y="13716"/>
                  </a:lnTo>
                  <a:close/>
                </a:path>
              </a:pathLst>
            </a:custGeom>
            <a:solidFill>
              <a:srgbClr val="0C3F7C"/>
            </a:solidFill>
          </p:spPr>
          <p:txBody>
            <a:bodyPr wrap="square" lIns="0" tIns="0" rIns="0" bIns="0" rtlCol="0"/>
            <a:lstStyle/>
            <a:p>
              <a:endParaRPr sz="1632"/>
            </a:p>
          </p:txBody>
        </p:sp>
        <p:sp>
          <p:nvSpPr>
            <p:cNvPr id="364" name="object 364"/>
            <p:cNvSpPr/>
            <p:nvPr/>
          </p:nvSpPr>
          <p:spPr>
            <a:xfrm>
              <a:off x="9162288" y="3838955"/>
              <a:ext cx="1417320" cy="35560"/>
            </a:xfrm>
            <a:custGeom>
              <a:avLst/>
              <a:gdLst/>
              <a:ahLst/>
              <a:cxnLst/>
              <a:rect l="l" t="t"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p:spPr>
          <p:txBody>
            <a:bodyPr wrap="square" lIns="0" tIns="0" rIns="0" bIns="0" rtlCol="0"/>
            <a:lstStyle/>
            <a:p>
              <a:endParaRPr sz="1632"/>
            </a:p>
          </p:txBody>
        </p:sp>
        <p:sp>
          <p:nvSpPr>
            <p:cNvPr id="365" name="object 365"/>
            <p:cNvSpPr/>
            <p:nvPr/>
          </p:nvSpPr>
          <p:spPr>
            <a:xfrm>
              <a:off x="9162288" y="3820667"/>
              <a:ext cx="1417320" cy="18415"/>
            </a:xfrm>
            <a:custGeom>
              <a:avLst/>
              <a:gdLst/>
              <a:ahLst/>
              <a:cxnLst/>
              <a:rect l="l" t="t" r="r" b="b"/>
              <a:pathLst>
                <a:path w="1417320" h="18414">
                  <a:moveTo>
                    <a:pt x="0" y="18288"/>
                  </a:moveTo>
                  <a:lnTo>
                    <a:pt x="0" y="0"/>
                  </a:lnTo>
                  <a:lnTo>
                    <a:pt x="1417319" y="0"/>
                  </a:lnTo>
                  <a:lnTo>
                    <a:pt x="1417319" y="18288"/>
                  </a:lnTo>
                  <a:lnTo>
                    <a:pt x="0" y="18288"/>
                  </a:lnTo>
                  <a:close/>
                </a:path>
              </a:pathLst>
            </a:custGeom>
            <a:solidFill>
              <a:srgbClr val="0E3F7E"/>
            </a:solidFill>
          </p:spPr>
          <p:txBody>
            <a:bodyPr wrap="square" lIns="0" tIns="0" rIns="0" bIns="0" rtlCol="0"/>
            <a:lstStyle/>
            <a:p>
              <a:endParaRPr sz="1632"/>
            </a:p>
          </p:txBody>
        </p:sp>
        <p:sp>
          <p:nvSpPr>
            <p:cNvPr id="366" name="object 366"/>
            <p:cNvSpPr/>
            <p:nvPr/>
          </p:nvSpPr>
          <p:spPr>
            <a:xfrm>
              <a:off x="9162288" y="3802379"/>
              <a:ext cx="1417320" cy="18415"/>
            </a:xfrm>
            <a:custGeom>
              <a:avLst/>
              <a:gdLst/>
              <a:ahLst/>
              <a:cxnLst/>
              <a:rect l="l" t="t" r="r" b="b"/>
              <a:pathLst>
                <a:path w="1417320" h="18414">
                  <a:moveTo>
                    <a:pt x="0" y="18287"/>
                  </a:moveTo>
                  <a:lnTo>
                    <a:pt x="0" y="0"/>
                  </a:lnTo>
                  <a:lnTo>
                    <a:pt x="1417319" y="0"/>
                  </a:lnTo>
                  <a:lnTo>
                    <a:pt x="1417319" y="18287"/>
                  </a:lnTo>
                  <a:lnTo>
                    <a:pt x="0" y="18287"/>
                  </a:lnTo>
                  <a:close/>
                </a:path>
              </a:pathLst>
            </a:custGeom>
            <a:solidFill>
              <a:srgbClr val="0E417E"/>
            </a:solidFill>
          </p:spPr>
          <p:txBody>
            <a:bodyPr wrap="square" lIns="0" tIns="0" rIns="0" bIns="0" rtlCol="0"/>
            <a:lstStyle/>
            <a:p>
              <a:endParaRPr sz="1632"/>
            </a:p>
          </p:txBody>
        </p:sp>
        <p:sp>
          <p:nvSpPr>
            <p:cNvPr id="367" name="object 367"/>
            <p:cNvSpPr/>
            <p:nvPr/>
          </p:nvSpPr>
          <p:spPr>
            <a:xfrm>
              <a:off x="9162288" y="3767327"/>
              <a:ext cx="1417320" cy="35560"/>
            </a:xfrm>
            <a:custGeom>
              <a:avLst/>
              <a:gdLst/>
              <a:ahLst/>
              <a:cxnLst/>
              <a:rect l="l" t="t"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p:spPr>
          <p:txBody>
            <a:bodyPr wrap="square" lIns="0" tIns="0" rIns="0" bIns="0" rtlCol="0"/>
            <a:lstStyle/>
            <a:p>
              <a:endParaRPr sz="1632"/>
            </a:p>
          </p:txBody>
        </p:sp>
        <p:sp>
          <p:nvSpPr>
            <p:cNvPr id="368" name="object 368"/>
            <p:cNvSpPr/>
            <p:nvPr/>
          </p:nvSpPr>
          <p:spPr>
            <a:xfrm>
              <a:off x="9162288" y="3753611"/>
              <a:ext cx="1417320" cy="13970"/>
            </a:xfrm>
            <a:custGeom>
              <a:avLst/>
              <a:gdLst/>
              <a:ahLst/>
              <a:cxnLst/>
              <a:rect l="l" t="t" r="r" b="b"/>
              <a:pathLst>
                <a:path w="1417320" h="13970">
                  <a:moveTo>
                    <a:pt x="0" y="13716"/>
                  </a:moveTo>
                  <a:lnTo>
                    <a:pt x="0" y="0"/>
                  </a:lnTo>
                  <a:lnTo>
                    <a:pt x="1417319" y="0"/>
                  </a:lnTo>
                  <a:lnTo>
                    <a:pt x="1417319" y="13716"/>
                  </a:lnTo>
                  <a:lnTo>
                    <a:pt x="0" y="13716"/>
                  </a:lnTo>
                  <a:close/>
                </a:path>
              </a:pathLst>
            </a:custGeom>
            <a:solidFill>
              <a:srgbClr val="0F4280"/>
            </a:solidFill>
          </p:spPr>
          <p:txBody>
            <a:bodyPr wrap="square" lIns="0" tIns="0" rIns="0" bIns="0" rtlCol="0"/>
            <a:lstStyle/>
            <a:p>
              <a:endParaRPr sz="1632"/>
            </a:p>
          </p:txBody>
        </p:sp>
        <p:sp>
          <p:nvSpPr>
            <p:cNvPr id="369" name="object 369"/>
            <p:cNvSpPr/>
            <p:nvPr/>
          </p:nvSpPr>
          <p:spPr>
            <a:xfrm>
              <a:off x="9162288" y="3732275"/>
              <a:ext cx="1417320" cy="21590"/>
            </a:xfrm>
            <a:custGeom>
              <a:avLst/>
              <a:gdLst/>
              <a:ahLst/>
              <a:cxnLst/>
              <a:rect l="l" t="t" r="r" b="b"/>
              <a:pathLst>
                <a:path w="1417320" h="21589">
                  <a:moveTo>
                    <a:pt x="0" y="21335"/>
                  </a:moveTo>
                  <a:lnTo>
                    <a:pt x="0" y="0"/>
                  </a:lnTo>
                  <a:lnTo>
                    <a:pt x="1417319" y="0"/>
                  </a:lnTo>
                  <a:lnTo>
                    <a:pt x="1417319" y="21335"/>
                  </a:lnTo>
                  <a:lnTo>
                    <a:pt x="0" y="21335"/>
                  </a:lnTo>
                  <a:close/>
                </a:path>
              </a:pathLst>
            </a:custGeom>
            <a:solidFill>
              <a:srgbClr val="0F4282"/>
            </a:solidFill>
          </p:spPr>
          <p:txBody>
            <a:bodyPr wrap="square" lIns="0" tIns="0" rIns="0" bIns="0" rtlCol="0"/>
            <a:lstStyle/>
            <a:p>
              <a:endParaRPr sz="1632"/>
            </a:p>
          </p:txBody>
        </p:sp>
        <p:sp>
          <p:nvSpPr>
            <p:cNvPr id="370" name="object 370"/>
            <p:cNvSpPr/>
            <p:nvPr/>
          </p:nvSpPr>
          <p:spPr>
            <a:xfrm>
              <a:off x="9162288" y="3700271"/>
              <a:ext cx="1417320" cy="32384"/>
            </a:xfrm>
            <a:custGeom>
              <a:avLst/>
              <a:gdLst/>
              <a:ahLst/>
              <a:cxnLst/>
              <a:rect l="l" t="t"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p:spPr>
          <p:txBody>
            <a:bodyPr wrap="square" lIns="0" tIns="0" rIns="0" bIns="0" rtlCol="0"/>
            <a:lstStyle/>
            <a:p>
              <a:endParaRPr sz="1632"/>
            </a:p>
          </p:txBody>
        </p:sp>
        <p:sp>
          <p:nvSpPr>
            <p:cNvPr id="371" name="object 371"/>
            <p:cNvSpPr/>
            <p:nvPr/>
          </p:nvSpPr>
          <p:spPr>
            <a:xfrm>
              <a:off x="9162288" y="3695699"/>
              <a:ext cx="1417320" cy="5080"/>
            </a:xfrm>
            <a:custGeom>
              <a:avLst/>
              <a:gdLst/>
              <a:ahLst/>
              <a:cxnLst/>
              <a:rect l="l" t="t" r="r" b="b"/>
              <a:pathLst>
                <a:path w="1417320" h="5079">
                  <a:moveTo>
                    <a:pt x="0" y="4572"/>
                  </a:moveTo>
                  <a:lnTo>
                    <a:pt x="0" y="0"/>
                  </a:lnTo>
                  <a:lnTo>
                    <a:pt x="1417319" y="0"/>
                  </a:lnTo>
                  <a:lnTo>
                    <a:pt x="1417319" y="4572"/>
                  </a:lnTo>
                  <a:lnTo>
                    <a:pt x="0" y="4572"/>
                  </a:lnTo>
                  <a:close/>
                </a:path>
              </a:pathLst>
            </a:custGeom>
            <a:solidFill>
              <a:srgbClr val="0F4483"/>
            </a:solidFill>
          </p:spPr>
          <p:txBody>
            <a:bodyPr wrap="square" lIns="0" tIns="0" rIns="0" bIns="0" rtlCol="0"/>
            <a:lstStyle/>
            <a:p>
              <a:endParaRPr sz="1632"/>
            </a:p>
          </p:txBody>
        </p:sp>
        <p:sp>
          <p:nvSpPr>
            <p:cNvPr id="372" name="object 372"/>
            <p:cNvSpPr/>
            <p:nvPr/>
          </p:nvSpPr>
          <p:spPr>
            <a:xfrm>
              <a:off x="9162288" y="3648455"/>
              <a:ext cx="1417320" cy="47625"/>
            </a:xfrm>
            <a:custGeom>
              <a:avLst/>
              <a:gdLst/>
              <a:ahLst/>
              <a:cxnLst/>
              <a:rect l="l" t="t"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p:spPr>
          <p:txBody>
            <a:bodyPr wrap="square" lIns="0" tIns="0" rIns="0" bIns="0" rtlCol="0"/>
            <a:lstStyle/>
            <a:p>
              <a:endParaRPr sz="1632"/>
            </a:p>
          </p:txBody>
        </p:sp>
        <p:sp>
          <p:nvSpPr>
            <p:cNvPr id="373" name="object 373"/>
            <p:cNvSpPr/>
            <p:nvPr/>
          </p:nvSpPr>
          <p:spPr>
            <a:xfrm>
              <a:off x="9162288" y="3607307"/>
              <a:ext cx="1417320" cy="41275"/>
            </a:xfrm>
            <a:custGeom>
              <a:avLst/>
              <a:gdLst/>
              <a:ahLst/>
              <a:cxnLst/>
              <a:rect l="l" t="t" r="r" b="b"/>
              <a:pathLst>
                <a:path w="1417320" h="41275">
                  <a:moveTo>
                    <a:pt x="0" y="41148"/>
                  </a:moveTo>
                  <a:lnTo>
                    <a:pt x="0" y="0"/>
                  </a:lnTo>
                  <a:lnTo>
                    <a:pt x="1417319" y="0"/>
                  </a:lnTo>
                  <a:lnTo>
                    <a:pt x="1417319" y="41148"/>
                  </a:lnTo>
                  <a:lnTo>
                    <a:pt x="0" y="41148"/>
                  </a:lnTo>
                  <a:close/>
                </a:path>
              </a:pathLst>
            </a:custGeom>
            <a:solidFill>
              <a:srgbClr val="0F4487"/>
            </a:solidFill>
          </p:spPr>
          <p:txBody>
            <a:bodyPr wrap="square" lIns="0" tIns="0" rIns="0" bIns="0" rtlCol="0"/>
            <a:lstStyle/>
            <a:p>
              <a:endParaRPr sz="1632"/>
            </a:p>
          </p:txBody>
        </p:sp>
        <p:sp>
          <p:nvSpPr>
            <p:cNvPr id="374" name="object 374"/>
            <p:cNvSpPr/>
            <p:nvPr/>
          </p:nvSpPr>
          <p:spPr>
            <a:xfrm>
              <a:off x="9162288" y="3500627"/>
              <a:ext cx="1417320" cy="1905"/>
            </a:xfrm>
            <a:custGeom>
              <a:avLst/>
              <a:gdLst/>
              <a:ahLst/>
              <a:cxnLst/>
              <a:rect l="l" t="t" r="r" b="b"/>
              <a:pathLst>
                <a:path w="1417320" h="1904">
                  <a:moveTo>
                    <a:pt x="0" y="1524"/>
                  </a:moveTo>
                  <a:lnTo>
                    <a:pt x="0" y="0"/>
                  </a:lnTo>
                  <a:lnTo>
                    <a:pt x="1417319" y="0"/>
                  </a:lnTo>
                  <a:lnTo>
                    <a:pt x="1417319" y="1524"/>
                  </a:lnTo>
                  <a:lnTo>
                    <a:pt x="0" y="1524"/>
                  </a:lnTo>
                  <a:close/>
                </a:path>
              </a:pathLst>
            </a:custGeom>
            <a:solidFill>
              <a:srgbClr val="0F4489"/>
            </a:solidFill>
          </p:spPr>
          <p:txBody>
            <a:bodyPr wrap="square" lIns="0" tIns="0" rIns="0" bIns="0" rtlCol="0"/>
            <a:lstStyle/>
            <a:p>
              <a:endParaRPr sz="1632"/>
            </a:p>
          </p:txBody>
        </p:sp>
        <p:sp>
          <p:nvSpPr>
            <p:cNvPr id="375" name="object 375"/>
            <p:cNvSpPr/>
            <p:nvPr/>
          </p:nvSpPr>
          <p:spPr>
            <a:xfrm>
              <a:off x="9162288" y="3476243"/>
              <a:ext cx="1417320" cy="24765"/>
            </a:xfrm>
            <a:custGeom>
              <a:avLst/>
              <a:gdLst/>
              <a:ahLst/>
              <a:cxnLst/>
              <a:rect l="l" t="t" r="r" b="b"/>
              <a:pathLst>
                <a:path w="1417320" h="24764">
                  <a:moveTo>
                    <a:pt x="0" y="0"/>
                  </a:moveTo>
                  <a:lnTo>
                    <a:pt x="1417319" y="0"/>
                  </a:lnTo>
                  <a:lnTo>
                    <a:pt x="1417319" y="24383"/>
                  </a:lnTo>
                  <a:lnTo>
                    <a:pt x="0" y="24383"/>
                  </a:lnTo>
                  <a:lnTo>
                    <a:pt x="0" y="0"/>
                  </a:lnTo>
                  <a:close/>
                </a:path>
              </a:pathLst>
            </a:custGeom>
            <a:solidFill>
              <a:srgbClr val="0E4489"/>
            </a:solidFill>
          </p:spPr>
          <p:txBody>
            <a:bodyPr wrap="square" lIns="0" tIns="0" rIns="0" bIns="0" rtlCol="0"/>
            <a:lstStyle/>
            <a:p>
              <a:endParaRPr sz="1632"/>
            </a:p>
          </p:txBody>
        </p:sp>
      </p:grpSp>
      <p:sp>
        <p:nvSpPr>
          <p:cNvPr id="376" name="object 376"/>
          <p:cNvSpPr txBox="1"/>
          <p:nvPr/>
        </p:nvSpPr>
        <p:spPr>
          <a:xfrm>
            <a:off x="9555979" y="3272020"/>
            <a:ext cx="1285227" cy="500096"/>
          </a:xfrm>
          <a:prstGeom prst="rect">
            <a:avLst/>
          </a:prstGeom>
        </p:spPr>
        <p:txBody>
          <a:bodyPr vert="horz" wrap="square" lIns="0" tIns="11516" rIns="0" bIns="0" rtlCol="0">
            <a:spAutoFit/>
          </a:bodyPr>
          <a:lstStyle/>
          <a:p>
            <a:pPr marL="197505" marR="192899" indent="14971">
              <a:spcBef>
                <a:spcPts val="91"/>
              </a:spcBef>
            </a:pPr>
            <a:r>
              <a:rPr sz="1587" spc="-9" dirty="0">
                <a:solidFill>
                  <a:srgbClr val="FFFFFF"/>
                </a:solidFill>
                <a:latin typeface="Gadugi"/>
                <a:cs typeface="Gadugi"/>
              </a:rPr>
              <a:t>Antisocial Behaviour</a:t>
            </a:r>
            <a:endParaRPr sz="1587">
              <a:latin typeface="Gadugi"/>
              <a:cs typeface="Gadugi"/>
            </a:endParaRPr>
          </a:p>
        </p:txBody>
      </p:sp>
      <p:grpSp>
        <p:nvGrpSpPr>
          <p:cNvPr id="377" name="object 377"/>
          <p:cNvGrpSpPr/>
          <p:nvPr/>
        </p:nvGrpSpPr>
        <p:grpSpPr>
          <a:xfrm>
            <a:off x="8848413" y="4051920"/>
            <a:ext cx="1286955" cy="771597"/>
            <a:chOff x="8382000" y="4468367"/>
            <a:chExt cx="1419225" cy="850900"/>
          </a:xfrm>
        </p:grpSpPr>
        <p:sp>
          <p:nvSpPr>
            <p:cNvPr id="378" name="object 378"/>
            <p:cNvSpPr/>
            <p:nvPr/>
          </p:nvSpPr>
          <p:spPr>
            <a:xfrm>
              <a:off x="8382000" y="5309615"/>
              <a:ext cx="1419225" cy="9525"/>
            </a:xfrm>
            <a:custGeom>
              <a:avLst/>
              <a:gdLst/>
              <a:ahLst/>
              <a:cxnLst/>
              <a:rect l="l" t="t" r="r" b="b"/>
              <a:pathLst>
                <a:path w="1419225" h="9525">
                  <a:moveTo>
                    <a:pt x="0" y="0"/>
                  </a:moveTo>
                  <a:lnTo>
                    <a:pt x="1418843" y="0"/>
                  </a:lnTo>
                  <a:lnTo>
                    <a:pt x="1418843" y="9144"/>
                  </a:lnTo>
                  <a:lnTo>
                    <a:pt x="0" y="9144"/>
                  </a:lnTo>
                  <a:lnTo>
                    <a:pt x="0" y="0"/>
                  </a:lnTo>
                  <a:close/>
                </a:path>
              </a:pathLst>
            </a:custGeom>
            <a:solidFill>
              <a:srgbClr val="083366"/>
            </a:solidFill>
          </p:spPr>
          <p:txBody>
            <a:bodyPr wrap="square" lIns="0" tIns="0" rIns="0" bIns="0" rtlCol="0"/>
            <a:lstStyle/>
            <a:p>
              <a:endParaRPr sz="1632"/>
            </a:p>
          </p:txBody>
        </p:sp>
        <p:sp>
          <p:nvSpPr>
            <p:cNvPr id="379" name="object 379"/>
            <p:cNvSpPr/>
            <p:nvPr/>
          </p:nvSpPr>
          <p:spPr>
            <a:xfrm>
              <a:off x="8382000" y="5291327"/>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83367"/>
            </a:solidFill>
          </p:spPr>
          <p:txBody>
            <a:bodyPr wrap="square" lIns="0" tIns="0" rIns="0" bIns="0" rtlCol="0"/>
            <a:lstStyle/>
            <a:p>
              <a:endParaRPr sz="1632"/>
            </a:p>
          </p:txBody>
        </p:sp>
        <p:sp>
          <p:nvSpPr>
            <p:cNvPr id="380" name="object 380"/>
            <p:cNvSpPr/>
            <p:nvPr/>
          </p:nvSpPr>
          <p:spPr>
            <a:xfrm>
              <a:off x="8382000" y="5273039"/>
              <a:ext cx="1419225" cy="18415"/>
            </a:xfrm>
            <a:custGeom>
              <a:avLst/>
              <a:gdLst/>
              <a:ahLst/>
              <a:cxnLst/>
              <a:rect l="l" t="t" r="r" b="b"/>
              <a:pathLst>
                <a:path w="1419225" h="18414">
                  <a:moveTo>
                    <a:pt x="0" y="18288"/>
                  </a:moveTo>
                  <a:lnTo>
                    <a:pt x="0" y="0"/>
                  </a:lnTo>
                  <a:lnTo>
                    <a:pt x="1418843" y="0"/>
                  </a:lnTo>
                  <a:lnTo>
                    <a:pt x="1418843" y="18288"/>
                  </a:lnTo>
                  <a:lnTo>
                    <a:pt x="0" y="18288"/>
                  </a:lnTo>
                  <a:close/>
                </a:path>
              </a:pathLst>
            </a:custGeom>
            <a:solidFill>
              <a:srgbClr val="0A3467"/>
            </a:solidFill>
          </p:spPr>
          <p:txBody>
            <a:bodyPr wrap="square" lIns="0" tIns="0" rIns="0" bIns="0" rtlCol="0"/>
            <a:lstStyle/>
            <a:p>
              <a:endParaRPr sz="1632"/>
            </a:p>
          </p:txBody>
        </p:sp>
        <p:sp>
          <p:nvSpPr>
            <p:cNvPr id="381" name="object 381"/>
            <p:cNvSpPr/>
            <p:nvPr/>
          </p:nvSpPr>
          <p:spPr>
            <a:xfrm>
              <a:off x="8382000" y="5224271"/>
              <a:ext cx="1419225" cy="48895"/>
            </a:xfrm>
            <a:custGeom>
              <a:avLst/>
              <a:gdLst/>
              <a:ahLst/>
              <a:cxnLst/>
              <a:rect l="l" t="t"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p:spPr>
          <p:txBody>
            <a:bodyPr wrap="square" lIns="0" tIns="0" rIns="0" bIns="0" rtlCol="0"/>
            <a:lstStyle/>
            <a:p>
              <a:endParaRPr sz="1632"/>
            </a:p>
          </p:txBody>
        </p:sp>
        <p:sp>
          <p:nvSpPr>
            <p:cNvPr id="382" name="object 382"/>
            <p:cNvSpPr/>
            <p:nvPr/>
          </p:nvSpPr>
          <p:spPr>
            <a:xfrm>
              <a:off x="8382000" y="5184647"/>
              <a:ext cx="1419225" cy="40005"/>
            </a:xfrm>
            <a:custGeom>
              <a:avLst/>
              <a:gdLst/>
              <a:ahLst/>
              <a:cxnLst/>
              <a:rect l="l" t="t" r="r" b="b"/>
              <a:pathLst>
                <a:path w="1419225" h="40004">
                  <a:moveTo>
                    <a:pt x="1418844" y="0"/>
                  </a:moveTo>
                  <a:lnTo>
                    <a:pt x="0" y="0"/>
                  </a:lnTo>
                  <a:lnTo>
                    <a:pt x="0" y="18288"/>
                  </a:lnTo>
                  <a:lnTo>
                    <a:pt x="0" y="39624"/>
                  </a:lnTo>
                  <a:lnTo>
                    <a:pt x="1418844" y="39624"/>
                  </a:lnTo>
                  <a:lnTo>
                    <a:pt x="1418844" y="18288"/>
                  </a:lnTo>
                  <a:lnTo>
                    <a:pt x="1418844" y="0"/>
                  </a:lnTo>
                  <a:close/>
                </a:path>
              </a:pathLst>
            </a:custGeom>
            <a:solidFill>
              <a:srgbClr val="0A366B"/>
            </a:solidFill>
          </p:spPr>
          <p:txBody>
            <a:bodyPr wrap="square" lIns="0" tIns="0" rIns="0" bIns="0" rtlCol="0"/>
            <a:lstStyle/>
            <a:p>
              <a:endParaRPr sz="1632"/>
            </a:p>
          </p:txBody>
        </p:sp>
        <p:sp>
          <p:nvSpPr>
            <p:cNvPr id="383" name="object 383"/>
            <p:cNvSpPr/>
            <p:nvPr/>
          </p:nvSpPr>
          <p:spPr>
            <a:xfrm>
              <a:off x="8382000" y="5167883"/>
              <a:ext cx="1419225" cy="17145"/>
            </a:xfrm>
            <a:custGeom>
              <a:avLst/>
              <a:gdLst/>
              <a:ahLst/>
              <a:cxnLst/>
              <a:rect l="l" t="t" r="r" b="b"/>
              <a:pathLst>
                <a:path w="1419225" h="17145">
                  <a:moveTo>
                    <a:pt x="0" y="16764"/>
                  </a:moveTo>
                  <a:lnTo>
                    <a:pt x="0" y="0"/>
                  </a:lnTo>
                  <a:lnTo>
                    <a:pt x="1418843" y="0"/>
                  </a:lnTo>
                  <a:lnTo>
                    <a:pt x="1418843" y="16764"/>
                  </a:lnTo>
                  <a:lnTo>
                    <a:pt x="0" y="16764"/>
                  </a:lnTo>
                  <a:close/>
                </a:path>
              </a:pathLst>
            </a:custGeom>
            <a:solidFill>
              <a:srgbClr val="0A366D"/>
            </a:solidFill>
          </p:spPr>
          <p:txBody>
            <a:bodyPr wrap="square" lIns="0" tIns="0" rIns="0" bIns="0" rtlCol="0"/>
            <a:lstStyle/>
            <a:p>
              <a:endParaRPr sz="1632"/>
            </a:p>
          </p:txBody>
        </p:sp>
        <p:sp>
          <p:nvSpPr>
            <p:cNvPr id="384" name="object 384"/>
            <p:cNvSpPr/>
            <p:nvPr/>
          </p:nvSpPr>
          <p:spPr>
            <a:xfrm>
              <a:off x="8382000" y="5145023"/>
              <a:ext cx="1419225" cy="22860"/>
            </a:xfrm>
            <a:custGeom>
              <a:avLst/>
              <a:gdLst/>
              <a:ahLst/>
              <a:cxnLst/>
              <a:rect l="l" t="t" r="r" b="b"/>
              <a:pathLst>
                <a:path w="1419225" h="22860">
                  <a:moveTo>
                    <a:pt x="0" y="22860"/>
                  </a:moveTo>
                  <a:lnTo>
                    <a:pt x="0" y="0"/>
                  </a:lnTo>
                  <a:lnTo>
                    <a:pt x="1418843" y="0"/>
                  </a:lnTo>
                  <a:lnTo>
                    <a:pt x="1418843" y="22860"/>
                  </a:lnTo>
                  <a:lnTo>
                    <a:pt x="0" y="22860"/>
                  </a:lnTo>
                  <a:close/>
                </a:path>
              </a:pathLst>
            </a:custGeom>
            <a:solidFill>
              <a:srgbClr val="0A366E"/>
            </a:solidFill>
          </p:spPr>
          <p:txBody>
            <a:bodyPr wrap="square" lIns="0" tIns="0" rIns="0" bIns="0" rtlCol="0"/>
            <a:lstStyle/>
            <a:p>
              <a:endParaRPr sz="1632"/>
            </a:p>
          </p:txBody>
        </p:sp>
        <p:sp>
          <p:nvSpPr>
            <p:cNvPr id="385" name="object 385"/>
            <p:cNvSpPr/>
            <p:nvPr/>
          </p:nvSpPr>
          <p:spPr>
            <a:xfrm>
              <a:off x="8382000" y="5119115"/>
              <a:ext cx="1419225" cy="26034"/>
            </a:xfrm>
            <a:custGeom>
              <a:avLst/>
              <a:gdLst/>
              <a:ahLst/>
              <a:cxnLst/>
              <a:rect l="l" t="t" r="r" b="b"/>
              <a:pathLst>
                <a:path w="1419225" h="26035">
                  <a:moveTo>
                    <a:pt x="0" y="25907"/>
                  </a:moveTo>
                  <a:lnTo>
                    <a:pt x="0" y="0"/>
                  </a:lnTo>
                  <a:lnTo>
                    <a:pt x="1418843" y="0"/>
                  </a:lnTo>
                  <a:lnTo>
                    <a:pt x="1418843" y="25907"/>
                  </a:lnTo>
                  <a:lnTo>
                    <a:pt x="0" y="25907"/>
                  </a:lnTo>
                  <a:close/>
                </a:path>
              </a:pathLst>
            </a:custGeom>
            <a:solidFill>
              <a:srgbClr val="0A386E"/>
            </a:solidFill>
          </p:spPr>
          <p:txBody>
            <a:bodyPr wrap="square" lIns="0" tIns="0" rIns="0" bIns="0" rtlCol="0"/>
            <a:lstStyle/>
            <a:p>
              <a:endParaRPr sz="1632"/>
            </a:p>
          </p:txBody>
        </p:sp>
        <p:sp>
          <p:nvSpPr>
            <p:cNvPr id="386" name="object 386"/>
            <p:cNvSpPr/>
            <p:nvPr/>
          </p:nvSpPr>
          <p:spPr>
            <a:xfrm>
              <a:off x="8382000" y="5077967"/>
              <a:ext cx="1419225" cy="41275"/>
            </a:xfrm>
            <a:custGeom>
              <a:avLst/>
              <a:gdLst/>
              <a:ahLst/>
              <a:cxnLst/>
              <a:rect l="l" t="t"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p:spPr>
          <p:txBody>
            <a:bodyPr wrap="square" lIns="0" tIns="0" rIns="0" bIns="0" rtlCol="0"/>
            <a:lstStyle/>
            <a:p>
              <a:endParaRPr sz="1632"/>
            </a:p>
          </p:txBody>
        </p:sp>
        <p:sp>
          <p:nvSpPr>
            <p:cNvPr id="387" name="object 387"/>
            <p:cNvSpPr/>
            <p:nvPr/>
          </p:nvSpPr>
          <p:spPr>
            <a:xfrm>
              <a:off x="8382000" y="5038343"/>
              <a:ext cx="1419225" cy="40005"/>
            </a:xfrm>
            <a:custGeom>
              <a:avLst/>
              <a:gdLst/>
              <a:ahLst/>
              <a:cxnLst/>
              <a:rect l="l" t="t" r="r" b="b"/>
              <a:pathLst>
                <a:path w="1419225" h="40004">
                  <a:moveTo>
                    <a:pt x="1418844" y="0"/>
                  </a:moveTo>
                  <a:lnTo>
                    <a:pt x="0" y="0"/>
                  </a:lnTo>
                  <a:lnTo>
                    <a:pt x="0" y="22860"/>
                  </a:lnTo>
                  <a:lnTo>
                    <a:pt x="0" y="39624"/>
                  </a:lnTo>
                  <a:lnTo>
                    <a:pt x="1418844" y="39624"/>
                  </a:lnTo>
                  <a:lnTo>
                    <a:pt x="1418844" y="22860"/>
                  </a:lnTo>
                  <a:lnTo>
                    <a:pt x="1418844" y="0"/>
                  </a:lnTo>
                  <a:close/>
                </a:path>
              </a:pathLst>
            </a:custGeom>
            <a:solidFill>
              <a:srgbClr val="0C3A72"/>
            </a:solidFill>
          </p:spPr>
          <p:txBody>
            <a:bodyPr wrap="square" lIns="0" tIns="0" rIns="0" bIns="0" rtlCol="0"/>
            <a:lstStyle/>
            <a:p>
              <a:endParaRPr sz="1632"/>
            </a:p>
          </p:txBody>
        </p:sp>
        <p:sp>
          <p:nvSpPr>
            <p:cNvPr id="388" name="object 388"/>
            <p:cNvSpPr/>
            <p:nvPr/>
          </p:nvSpPr>
          <p:spPr>
            <a:xfrm>
              <a:off x="8382000" y="5026151"/>
              <a:ext cx="1419225" cy="12700"/>
            </a:xfrm>
            <a:custGeom>
              <a:avLst/>
              <a:gdLst/>
              <a:ahLst/>
              <a:cxnLst/>
              <a:rect l="l" t="t" r="r" b="b"/>
              <a:pathLst>
                <a:path w="1419225" h="12700">
                  <a:moveTo>
                    <a:pt x="0" y="12192"/>
                  </a:moveTo>
                  <a:lnTo>
                    <a:pt x="0" y="0"/>
                  </a:lnTo>
                  <a:lnTo>
                    <a:pt x="1418843" y="0"/>
                  </a:lnTo>
                  <a:lnTo>
                    <a:pt x="1418843" y="12192"/>
                  </a:lnTo>
                  <a:lnTo>
                    <a:pt x="0" y="12192"/>
                  </a:lnTo>
                  <a:close/>
                </a:path>
              </a:pathLst>
            </a:custGeom>
            <a:solidFill>
              <a:srgbClr val="0C3A74"/>
            </a:solidFill>
          </p:spPr>
          <p:txBody>
            <a:bodyPr wrap="square" lIns="0" tIns="0" rIns="0" bIns="0" rtlCol="0"/>
            <a:lstStyle/>
            <a:p>
              <a:endParaRPr sz="1632"/>
            </a:p>
          </p:txBody>
        </p:sp>
        <p:sp>
          <p:nvSpPr>
            <p:cNvPr id="389" name="object 389"/>
            <p:cNvSpPr/>
            <p:nvPr/>
          </p:nvSpPr>
          <p:spPr>
            <a:xfrm>
              <a:off x="8382000" y="5012435"/>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C3B74"/>
            </a:solidFill>
          </p:spPr>
          <p:txBody>
            <a:bodyPr wrap="square" lIns="0" tIns="0" rIns="0" bIns="0" rtlCol="0"/>
            <a:lstStyle/>
            <a:p>
              <a:endParaRPr sz="1632"/>
            </a:p>
          </p:txBody>
        </p:sp>
        <p:sp>
          <p:nvSpPr>
            <p:cNvPr id="390" name="object 390"/>
            <p:cNvSpPr/>
            <p:nvPr/>
          </p:nvSpPr>
          <p:spPr>
            <a:xfrm>
              <a:off x="8382000" y="4972811"/>
              <a:ext cx="1419225" cy="40005"/>
            </a:xfrm>
            <a:custGeom>
              <a:avLst/>
              <a:gdLst/>
              <a:ahLst/>
              <a:cxnLst/>
              <a:rect l="l" t="t" r="r" b="b"/>
              <a:pathLst>
                <a:path w="1419225" h="40004">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p:spPr>
          <p:txBody>
            <a:bodyPr wrap="square" lIns="0" tIns="0" rIns="0" bIns="0" rtlCol="0"/>
            <a:lstStyle/>
            <a:p>
              <a:endParaRPr sz="1632"/>
            </a:p>
          </p:txBody>
        </p:sp>
        <p:sp>
          <p:nvSpPr>
            <p:cNvPr id="391" name="object 391"/>
            <p:cNvSpPr/>
            <p:nvPr/>
          </p:nvSpPr>
          <p:spPr>
            <a:xfrm>
              <a:off x="8382000" y="4959095"/>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C3B77"/>
            </a:solidFill>
          </p:spPr>
          <p:txBody>
            <a:bodyPr wrap="square" lIns="0" tIns="0" rIns="0" bIns="0" rtlCol="0"/>
            <a:lstStyle/>
            <a:p>
              <a:endParaRPr sz="1632"/>
            </a:p>
          </p:txBody>
        </p:sp>
        <p:sp>
          <p:nvSpPr>
            <p:cNvPr id="392" name="object 392"/>
            <p:cNvSpPr/>
            <p:nvPr/>
          </p:nvSpPr>
          <p:spPr>
            <a:xfrm>
              <a:off x="8382000" y="4936235"/>
              <a:ext cx="1419225" cy="22860"/>
            </a:xfrm>
            <a:custGeom>
              <a:avLst/>
              <a:gdLst/>
              <a:ahLst/>
              <a:cxnLst/>
              <a:rect l="l" t="t"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p:spPr>
          <p:txBody>
            <a:bodyPr wrap="square" lIns="0" tIns="0" rIns="0" bIns="0" rtlCol="0"/>
            <a:lstStyle/>
            <a:p>
              <a:endParaRPr sz="1632"/>
            </a:p>
          </p:txBody>
        </p:sp>
        <p:sp>
          <p:nvSpPr>
            <p:cNvPr id="393" name="object 393"/>
            <p:cNvSpPr/>
            <p:nvPr/>
          </p:nvSpPr>
          <p:spPr>
            <a:xfrm>
              <a:off x="8382000" y="4901183"/>
              <a:ext cx="1419225" cy="35560"/>
            </a:xfrm>
            <a:custGeom>
              <a:avLst/>
              <a:gdLst/>
              <a:ahLst/>
              <a:cxnLst/>
              <a:rect l="l" t="t"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p:spPr>
          <p:txBody>
            <a:bodyPr wrap="square" lIns="0" tIns="0" rIns="0" bIns="0" rtlCol="0"/>
            <a:lstStyle/>
            <a:p>
              <a:endParaRPr sz="1632"/>
            </a:p>
          </p:txBody>
        </p:sp>
        <p:sp>
          <p:nvSpPr>
            <p:cNvPr id="394" name="object 394"/>
            <p:cNvSpPr/>
            <p:nvPr/>
          </p:nvSpPr>
          <p:spPr>
            <a:xfrm>
              <a:off x="8382000" y="4879847"/>
              <a:ext cx="1419225" cy="21590"/>
            </a:xfrm>
            <a:custGeom>
              <a:avLst/>
              <a:gdLst/>
              <a:ahLst/>
              <a:cxnLst/>
              <a:rect l="l" t="t" r="r" b="b"/>
              <a:pathLst>
                <a:path w="1419225" h="21589">
                  <a:moveTo>
                    <a:pt x="0" y="21335"/>
                  </a:moveTo>
                  <a:lnTo>
                    <a:pt x="0" y="0"/>
                  </a:lnTo>
                  <a:lnTo>
                    <a:pt x="1418843" y="0"/>
                  </a:lnTo>
                  <a:lnTo>
                    <a:pt x="1418843" y="21335"/>
                  </a:lnTo>
                  <a:lnTo>
                    <a:pt x="0" y="21335"/>
                  </a:lnTo>
                  <a:close/>
                </a:path>
              </a:pathLst>
            </a:custGeom>
            <a:solidFill>
              <a:srgbClr val="0C3D7B"/>
            </a:solidFill>
          </p:spPr>
          <p:txBody>
            <a:bodyPr wrap="square" lIns="0" tIns="0" rIns="0" bIns="0" rtlCol="0"/>
            <a:lstStyle/>
            <a:p>
              <a:endParaRPr sz="1632"/>
            </a:p>
          </p:txBody>
        </p:sp>
        <p:sp>
          <p:nvSpPr>
            <p:cNvPr id="395" name="object 395"/>
            <p:cNvSpPr/>
            <p:nvPr/>
          </p:nvSpPr>
          <p:spPr>
            <a:xfrm>
              <a:off x="8382000" y="4866131"/>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C3F7C"/>
            </a:solidFill>
          </p:spPr>
          <p:txBody>
            <a:bodyPr wrap="square" lIns="0" tIns="0" rIns="0" bIns="0" rtlCol="0"/>
            <a:lstStyle/>
            <a:p>
              <a:endParaRPr sz="1632"/>
            </a:p>
          </p:txBody>
        </p:sp>
        <p:sp>
          <p:nvSpPr>
            <p:cNvPr id="396" name="object 396"/>
            <p:cNvSpPr/>
            <p:nvPr/>
          </p:nvSpPr>
          <p:spPr>
            <a:xfrm>
              <a:off x="8382000" y="4831079"/>
              <a:ext cx="1419225" cy="35560"/>
            </a:xfrm>
            <a:custGeom>
              <a:avLst/>
              <a:gdLst/>
              <a:ahLst/>
              <a:cxnLst/>
              <a:rect l="l" t="t"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p:spPr>
          <p:txBody>
            <a:bodyPr wrap="square" lIns="0" tIns="0" rIns="0" bIns="0" rtlCol="0"/>
            <a:lstStyle/>
            <a:p>
              <a:endParaRPr sz="1632"/>
            </a:p>
          </p:txBody>
        </p:sp>
        <p:sp>
          <p:nvSpPr>
            <p:cNvPr id="397" name="object 397"/>
            <p:cNvSpPr/>
            <p:nvPr/>
          </p:nvSpPr>
          <p:spPr>
            <a:xfrm>
              <a:off x="8382000" y="4812791"/>
              <a:ext cx="1419225" cy="18415"/>
            </a:xfrm>
            <a:custGeom>
              <a:avLst/>
              <a:gdLst/>
              <a:ahLst/>
              <a:cxnLst/>
              <a:rect l="l" t="t" r="r" b="b"/>
              <a:pathLst>
                <a:path w="1419225" h="18414">
                  <a:moveTo>
                    <a:pt x="0" y="18288"/>
                  </a:moveTo>
                  <a:lnTo>
                    <a:pt x="0" y="0"/>
                  </a:lnTo>
                  <a:lnTo>
                    <a:pt x="1418843" y="0"/>
                  </a:lnTo>
                  <a:lnTo>
                    <a:pt x="1418843" y="18288"/>
                  </a:lnTo>
                  <a:lnTo>
                    <a:pt x="0" y="18288"/>
                  </a:lnTo>
                  <a:close/>
                </a:path>
              </a:pathLst>
            </a:custGeom>
            <a:solidFill>
              <a:srgbClr val="0E3F7E"/>
            </a:solidFill>
          </p:spPr>
          <p:txBody>
            <a:bodyPr wrap="square" lIns="0" tIns="0" rIns="0" bIns="0" rtlCol="0"/>
            <a:lstStyle/>
            <a:p>
              <a:endParaRPr sz="1632"/>
            </a:p>
          </p:txBody>
        </p:sp>
        <p:sp>
          <p:nvSpPr>
            <p:cNvPr id="398" name="object 398"/>
            <p:cNvSpPr/>
            <p:nvPr/>
          </p:nvSpPr>
          <p:spPr>
            <a:xfrm>
              <a:off x="8382000" y="4794503"/>
              <a:ext cx="1419225" cy="18415"/>
            </a:xfrm>
            <a:custGeom>
              <a:avLst/>
              <a:gdLst/>
              <a:ahLst/>
              <a:cxnLst/>
              <a:rect l="l" t="t" r="r" b="b"/>
              <a:pathLst>
                <a:path w="1419225" h="18414">
                  <a:moveTo>
                    <a:pt x="0" y="18288"/>
                  </a:moveTo>
                  <a:lnTo>
                    <a:pt x="0" y="0"/>
                  </a:lnTo>
                  <a:lnTo>
                    <a:pt x="1418843" y="0"/>
                  </a:lnTo>
                  <a:lnTo>
                    <a:pt x="1418843" y="18288"/>
                  </a:lnTo>
                  <a:lnTo>
                    <a:pt x="0" y="18288"/>
                  </a:lnTo>
                  <a:close/>
                </a:path>
              </a:pathLst>
            </a:custGeom>
            <a:solidFill>
              <a:srgbClr val="0E417E"/>
            </a:solidFill>
          </p:spPr>
          <p:txBody>
            <a:bodyPr wrap="square" lIns="0" tIns="0" rIns="0" bIns="0" rtlCol="0"/>
            <a:lstStyle/>
            <a:p>
              <a:endParaRPr sz="1632"/>
            </a:p>
          </p:txBody>
        </p:sp>
        <p:sp>
          <p:nvSpPr>
            <p:cNvPr id="399" name="object 399"/>
            <p:cNvSpPr/>
            <p:nvPr/>
          </p:nvSpPr>
          <p:spPr>
            <a:xfrm>
              <a:off x="8382000" y="4759451"/>
              <a:ext cx="1419225" cy="35560"/>
            </a:xfrm>
            <a:custGeom>
              <a:avLst/>
              <a:gdLst/>
              <a:ahLst/>
              <a:cxnLst/>
              <a:rect l="l" t="t"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p:spPr>
          <p:txBody>
            <a:bodyPr wrap="square" lIns="0" tIns="0" rIns="0" bIns="0" rtlCol="0"/>
            <a:lstStyle/>
            <a:p>
              <a:endParaRPr sz="1632"/>
            </a:p>
          </p:txBody>
        </p:sp>
        <p:sp>
          <p:nvSpPr>
            <p:cNvPr id="400" name="object 400"/>
            <p:cNvSpPr/>
            <p:nvPr/>
          </p:nvSpPr>
          <p:spPr>
            <a:xfrm>
              <a:off x="8382000" y="4745735"/>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F4280"/>
            </a:solidFill>
          </p:spPr>
          <p:txBody>
            <a:bodyPr wrap="square" lIns="0" tIns="0" rIns="0" bIns="0" rtlCol="0"/>
            <a:lstStyle/>
            <a:p>
              <a:endParaRPr sz="1632"/>
            </a:p>
          </p:txBody>
        </p:sp>
        <p:sp>
          <p:nvSpPr>
            <p:cNvPr id="401" name="object 401"/>
            <p:cNvSpPr/>
            <p:nvPr/>
          </p:nvSpPr>
          <p:spPr>
            <a:xfrm>
              <a:off x="8382000" y="4724399"/>
              <a:ext cx="1419225" cy="21590"/>
            </a:xfrm>
            <a:custGeom>
              <a:avLst/>
              <a:gdLst/>
              <a:ahLst/>
              <a:cxnLst/>
              <a:rect l="l" t="t" r="r" b="b"/>
              <a:pathLst>
                <a:path w="1419225" h="21589">
                  <a:moveTo>
                    <a:pt x="0" y="21335"/>
                  </a:moveTo>
                  <a:lnTo>
                    <a:pt x="0" y="0"/>
                  </a:lnTo>
                  <a:lnTo>
                    <a:pt x="1418843" y="0"/>
                  </a:lnTo>
                  <a:lnTo>
                    <a:pt x="1418843" y="21335"/>
                  </a:lnTo>
                  <a:lnTo>
                    <a:pt x="0" y="21335"/>
                  </a:lnTo>
                  <a:close/>
                </a:path>
              </a:pathLst>
            </a:custGeom>
            <a:solidFill>
              <a:srgbClr val="0F4282"/>
            </a:solidFill>
          </p:spPr>
          <p:txBody>
            <a:bodyPr wrap="square" lIns="0" tIns="0" rIns="0" bIns="0" rtlCol="0"/>
            <a:lstStyle/>
            <a:p>
              <a:endParaRPr sz="1632"/>
            </a:p>
          </p:txBody>
        </p:sp>
        <p:sp>
          <p:nvSpPr>
            <p:cNvPr id="402" name="object 402"/>
            <p:cNvSpPr/>
            <p:nvPr/>
          </p:nvSpPr>
          <p:spPr>
            <a:xfrm>
              <a:off x="8382000" y="4692395"/>
              <a:ext cx="1419225" cy="32384"/>
            </a:xfrm>
            <a:custGeom>
              <a:avLst/>
              <a:gdLst/>
              <a:ahLst/>
              <a:cxnLst/>
              <a:rect l="l" t="t"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p:spPr>
          <p:txBody>
            <a:bodyPr wrap="square" lIns="0" tIns="0" rIns="0" bIns="0" rtlCol="0"/>
            <a:lstStyle/>
            <a:p>
              <a:endParaRPr sz="1632"/>
            </a:p>
          </p:txBody>
        </p:sp>
        <p:sp>
          <p:nvSpPr>
            <p:cNvPr id="403" name="object 403"/>
            <p:cNvSpPr/>
            <p:nvPr/>
          </p:nvSpPr>
          <p:spPr>
            <a:xfrm>
              <a:off x="8382000" y="4687823"/>
              <a:ext cx="1419225" cy="5080"/>
            </a:xfrm>
            <a:custGeom>
              <a:avLst/>
              <a:gdLst/>
              <a:ahLst/>
              <a:cxnLst/>
              <a:rect l="l" t="t" r="r" b="b"/>
              <a:pathLst>
                <a:path w="1419225" h="5079">
                  <a:moveTo>
                    <a:pt x="0" y="4572"/>
                  </a:moveTo>
                  <a:lnTo>
                    <a:pt x="0" y="0"/>
                  </a:lnTo>
                  <a:lnTo>
                    <a:pt x="1418843" y="0"/>
                  </a:lnTo>
                  <a:lnTo>
                    <a:pt x="1418843" y="4572"/>
                  </a:lnTo>
                  <a:lnTo>
                    <a:pt x="0" y="4572"/>
                  </a:lnTo>
                  <a:close/>
                </a:path>
              </a:pathLst>
            </a:custGeom>
            <a:solidFill>
              <a:srgbClr val="0F4483"/>
            </a:solidFill>
          </p:spPr>
          <p:txBody>
            <a:bodyPr wrap="square" lIns="0" tIns="0" rIns="0" bIns="0" rtlCol="0"/>
            <a:lstStyle/>
            <a:p>
              <a:endParaRPr sz="1632"/>
            </a:p>
          </p:txBody>
        </p:sp>
        <p:sp>
          <p:nvSpPr>
            <p:cNvPr id="404" name="object 404"/>
            <p:cNvSpPr/>
            <p:nvPr/>
          </p:nvSpPr>
          <p:spPr>
            <a:xfrm>
              <a:off x="8382000" y="4640579"/>
              <a:ext cx="1419225" cy="47625"/>
            </a:xfrm>
            <a:custGeom>
              <a:avLst/>
              <a:gdLst/>
              <a:ahLst/>
              <a:cxnLst/>
              <a:rect l="l" t="t"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p:spPr>
          <p:txBody>
            <a:bodyPr wrap="square" lIns="0" tIns="0" rIns="0" bIns="0" rtlCol="0"/>
            <a:lstStyle/>
            <a:p>
              <a:endParaRPr sz="1632"/>
            </a:p>
          </p:txBody>
        </p:sp>
        <p:sp>
          <p:nvSpPr>
            <p:cNvPr id="405" name="object 405"/>
            <p:cNvSpPr/>
            <p:nvPr/>
          </p:nvSpPr>
          <p:spPr>
            <a:xfrm>
              <a:off x="8382000" y="4494275"/>
              <a:ext cx="1419225" cy="146685"/>
            </a:xfrm>
            <a:custGeom>
              <a:avLst/>
              <a:gdLst/>
              <a:ahLst/>
              <a:cxnLst/>
              <a:rect l="l" t="t" r="r" b="b"/>
              <a:pathLst>
                <a:path w="1419225" h="146685">
                  <a:moveTo>
                    <a:pt x="1418844" y="0"/>
                  </a:moveTo>
                  <a:lnTo>
                    <a:pt x="0" y="0"/>
                  </a:lnTo>
                  <a:lnTo>
                    <a:pt x="0" y="105156"/>
                  </a:lnTo>
                  <a:lnTo>
                    <a:pt x="0" y="146304"/>
                  </a:lnTo>
                  <a:lnTo>
                    <a:pt x="1418844" y="146304"/>
                  </a:lnTo>
                  <a:lnTo>
                    <a:pt x="1418844" y="105156"/>
                  </a:lnTo>
                  <a:lnTo>
                    <a:pt x="1418844" y="0"/>
                  </a:lnTo>
                  <a:close/>
                </a:path>
              </a:pathLst>
            </a:custGeom>
            <a:solidFill>
              <a:srgbClr val="0F4487"/>
            </a:solidFill>
          </p:spPr>
          <p:txBody>
            <a:bodyPr wrap="square" lIns="0" tIns="0" rIns="0" bIns="0" rtlCol="0"/>
            <a:lstStyle/>
            <a:p>
              <a:endParaRPr sz="1632"/>
            </a:p>
          </p:txBody>
        </p:sp>
        <p:sp>
          <p:nvSpPr>
            <p:cNvPr id="406" name="object 406"/>
            <p:cNvSpPr/>
            <p:nvPr/>
          </p:nvSpPr>
          <p:spPr>
            <a:xfrm>
              <a:off x="8382000" y="4492751"/>
              <a:ext cx="1419225" cy="1905"/>
            </a:xfrm>
            <a:custGeom>
              <a:avLst/>
              <a:gdLst/>
              <a:ahLst/>
              <a:cxnLst/>
              <a:rect l="l" t="t" r="r" b="b"/>
              <a:pathLst>
                <a:path w="1419225" h="1904">
                  <a:moveTo>
                    <a:pt x="0" y="1524"/>
                  </a:moveTo>
                  <a:lnTo>
                    <a:pt x="0" y="0"/>
                  </a:lnTo>
                  <a:lnTo>
                    <a:pt x="1418843" y="0"/>
                  </a:lnTo>
                  <a:lnTo>
                    <a:pt x="1418843" y="1524"/>
                  </a:lnTo>
                  <a:lnTo>
                    <a:pt x="0" y="1524"/>
                  </a:lnTo>
                  <a:close/>
                </a:path>
              </a:pathLst>
            </a:custGeom>
            <a:solidFill>
              <a:srgbClr val="0F4489"/>
            </a:solidFill>
          </p:spPr>
          <p:txBody>
            <a:bodyPr wrap="square" lIns="0" tIns="0" rIns="0" bIns="0" rtlCol="0"/>
            <a:lstStyle/>
            <a:p>
              <a:endParaRPr sz="1632"/>
            </a:p>
          </p:txBody>
        </p:sp>
        <p:sp>
          <p:nvSpPr>
            <p:cNvPr id="407" name="object 407"/>
            <p:cNvSpPr/>
            <p:nvPr/>
          </p:nvSpPr>
          <p:spPr>
            <a:xfrm>
              <a:off x="8382000" y="4468367"/>
              <a:ext cx="1419225" cy="24765"/>
            </a:xfrm>
            <a:custGeom>
              <a:avLst/>
              <a:gdLst/>
              <a:ahLst/>
              <a:cxnLst/>
              <a:rect l="l" t="t" r="r" b="b"/>
              <a:pathLst>
                <a:path w="1419225" h="24764">
                  <a:moveTo>
                    <a:pt x="0" y="0"/>
                  </a:moveTo>
                  <a:lnTo>
                    <a:pt x="1418843" y="0"/>
                  </a:lnTo>
                  <a:lnTo>
                    <a:pt x="1418843" y="24383"/>
                  </a:lnTo>
                  <a:lnTo>
                    <a:pt x="0" y="24383"/>
                  </a:lnTo>
                  <a:lnTo>
                    <a:pt x="0" y="0"/>
                  </a:lnTo>
                  <a:close/>
                </a:path>
              </a:pathLst>
            </a:custGeom>
            <a:solidFill>
              <a:srgbClr val="0E4489"/>
            </a:solidFill>
          </p:spPr>
          <p:txBody>
            <a:bodyPr wrap="square" lIns="0" tIns="0" rIns="0" bIns="0" rtlCol="0"/>
            <a:lstStyle/>
            <a:p>
              <a:endParaRPr sz="1632"/>
            </a:p>
          </p:txBody>
        </p:sp>
        <p:sp>
          <p:nvSpPr>
            <p:cNvPr id="408" name="object 408"/>
            <p:cNvSpPr/>
            <p:nvPr/>
          </p:nvSpPr>
          <p:spPr>
            <a:xfrm>
              <a:off x="8382000" y="5309615"/>
              <a:ext cx="1419225" cy="9525"/>
            </a:xfrm>
            <a:custGeom>
              <a:avLst/>
              <a:gdLst/>
              <a:ahLst/>
              <a:cxnLst/>
              <a:rect l="l" t="t" r="r" b="b"/>
              <a:pathLst>
                <a:path w="1419225" h="9525">
                  <a:moveTo>
                    <a:pt x="0" y="0"/>
                  </a:moveTo>
                  <a:lnTo>
                    <a:pt x="1418843" y="0"/>
                  </a:lnTo>
                  <a:lnTo>
                    <a:pt x="1418843" y="9144"/>
                  </a:lnTo>
                  <a:lnTo>
                    <a:pt x="0" y="9144"/>
                  </a:lnTo>
                  <a:lnTo>
                    <a:pt x="0" y="0"/>
                  </a:lnTo>
                  <a:close/>
                </a:path>
              </a:pathLst>
            </a:custGeom>
            <a:solidFill>
              <a:srgbClr val="083366"/>
            </a:solidFill>
          </p:spPr>
          <p:txBody>
            <a:bodyPr wrap="square" lIns="0" tIns="0" rIns="0" bIns="0" rtlCol="0"/>
            <a:lstStyle/>
            <a:p>
              <a:endParaRPr sz="1632"/>
            </a:p>
          </p:txBody>
        </p:sp>
        <p:sp>
          <p:nvSpPr>
            <p:cNvPr id="409" name="object 409"/>
            <p:cNvSpPr/>
            <p:nvPr/>
          </p:nvSpPr>
          <p:spPr>
            <a:xfrm>
              <a:off x="8382000" y="5291327"/>
              <a:ext cx="1419225" cy="18415"/>
            </a:xfrm>
            <a:custGeom>
              <a:avLst/>
              <a:gdLst/>
              <a:ahLst/>
              <a:cxnLst/>
              <a:rect l="l" t="t" r="r" b="b"/>
              <a:pathLst>
                <a:path w="1419225" h="18414">
                  <a:moveTo>
                    <a:pt x="0" y="18287"/>
                  </a:moveTo>
                  <a:lnTo>
                    <a:pt x="0" y="0"/>
                  </a:lnTo>
                  <a:lnTo>
                    <a:pt x="1418843" y="0"/>
                  </a:lnTo>
                  <a:lnTo>
                    <a:pt x="1418843" y="18287"/>
                  </a:lnTo>
                  <a:lnTo>
                    <a:pt x="0" y="18287"/>
                  </a:lnTo>
                  <a:close/>
                </a:path>
              </a:pathLst>
            </a:custGeom>
            <a:solidFill>
              <a:srgbClr val="083367"/>
            </a:solidFill>
          </p:spPr>
          <p:txBody>
            <a:bodyPr wrap="square" lIns="0" tIns="0" rIns="0" bIns="0" rtlCol="0"/>
            <a:lstStyle/>
            <a:p>
              <a:endParaRPr sz="1632"/>
            </a:p>
          </p:txBody>
        </p:sp>
        <p:sp>
          <p:nvSpPr>
            <p:cNvPr id="410" name="object 410"/>
            <p:cNvSpPr/>
            <p:nvPr/>
          </p:nvSpPr>
          <p:spPr>
            <a:xfrm>
              <a:off x="8382000" y="5273039"/>
              <a:ext cx="1419225" cy="18415"/>
            </a:xfrm>
            <a:custGeom>
              <a:avLst/>
              <a:gdLst/>
              <a:ahLst/>
              <a:cxnLst/>
              <a:rect l="l" t="t" r="r" b="b"/>
              <a:pathLst>
                <a:path w="1419225" h="18414">
                  <a:moveTo>
                    <a:pt x="0" y="18288"/>
                  </a:moveTo>
                  <a:lnTo>
                    <a:pt x="0" y="0"/>
                  </a:lnTo>
                  <a:lnTo>
                    <a:pt x="1418843" y="0"/>
                  </a:lnTo>
                  <a:lnTo>
                    <a:pt x="1418843" y="18288"/>
                  </a:lnTo>
                  <a:lnTo>
                    <a:pt x="0" y="18288"/>
                  </a:lnTo>
                  <a:close/>
                </a:path>
              </a:pathLst>
            </a:custGeom>
            <a:solidFill>
              <a:srgbClr val="0A3467"/>
            </a:solidFill>
          </p:spPr>
          <p:txBody>
            <a:bodyPr wrap="square" lIns="0" tIns="0" rIns="0" bIns="0" rtlCol="0"/>
            <a:lstStyle/>
            <a:p>
              <a:endParaRPr sz="1632"/>
            </a:p>
          </p:txBody>
        </p:sp>
        <p:sp>
          <p:nvSpPr>
            <p:cNvPr id="411" name="object 411"/>
            <p:cNvSpPr/>
            <p:nvPr/>
          </p:nvSpPr>
          <p:spPr>
            <a:xfrm>
              <a:off x="8382000" y="5224271"/>
              <a:ext cx="1419225" cy="48895"/>
            </a:xfrm>
            <a:custGeom>
              <a:avLst/>
              <a:gdLst/>
              <a:ahLst/>
              <a:cxnLst/>
              <a:rect l="l" t="t"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p:spPr>
          <p:txBody>
            <a:bodyPr wrap="square" lIns="0" tIns="0" rIns="0" bIns="0" rtlCol="0"/>
            <a:lstStyle/>
            <a:p>
              <a:endParaRPr sz="1632"/>
            </a:p>
          </p:txBody>
        </p:sp>
        <p:sp>
          <p:nvSpPr>
            <p:cNvPr id="412" name="object 412"/>
            <p:cNvSpPr/>
            <p:nvPr/>
          </p:nvSpPr>
          <p:spPr>
            <a:xfrm>
              <a:off x="8382000" y="5184647"/>
              <a:ext cx="1419225" cy="40005"/>
            </a:xfrm>
            <a:custGeom>
              <a:avLst/>
              <a:gdLst/>
              <a:ahLst/>
              <a:cxnLst/>
              <a:rect l="l" t="t" r="r" b="b"/>
              <a:pathLst>
                <a:path w="1419225" h="40004">
                  <a:moveTo>
                    <a:pt x="1418844" y="0"/>
                  </a:moveTo>
                  <a:lnTo>
                    <a:pt x="0" y="0"/>
                  </a:lnTo>
                  <a:lnTo>
                    <a:pt x="0" y="18288"/>
                  </a:lnTo>
                  <a:lnTo>
                    <a:pt x="0" y="39624"/>
                  </a:lnTo>
                  <a:lnTo>
                    <a:pt x="1418844" y="39624"/>
                  </a:lnTo>
                  <a:lnTo>
                    <a:pt x="1418844" y="18288"/>
                  </a:lnTo>
                  <a:lnTo>
                    <a:pt x="1418844" y="0"/>
                  </a:lnTo>
                  <a:close/>
                </a:path>
              </a:pathLst>
            </a:custGeom>
            <a:solidFill>
              <a:srgbClr val="0A366B"/>
            </a:solidFill>
          </p:spPr>
          <p:txBody>
            <a:bodyPr wrap="square" lIns="0" tIns="0" rIns="0" bIns="0" rtlCol="0"/>
            <a:lstStyle/>
            <a:p>
              <a:endParaRPr sz="1632"/>
            </a:p>
          </p:txBody>
        </p:sp>
        <p:sp>
          <p:nvSpPr>
            <p:cNvPr id="413" name="object 413"/>
            <p:cNvSpPr/>
            <p:nvPr/>
          </p:nvSpPr>
          <p:spPr>
            <a:xfrm>
              <a:off x="8382000" y="5167883"/>
              <a:ext cx="1419225" cy="17145"/>
            </a:xfrm>
            <a:custGeom>
              <a:avLst/>
              <a:gdLst/>
              <a:ahLst/>
              <a:cxnLst/>
              <a:rect l="l" t="t" r="r" b="b"/>
              <a:pathLst>
                <a:path w="1419225" h="17145">
                  <a:moveTo>
                    <a:pt x="0" y="16764"/>
                  </a:moveTo>
                  <a:lnTo>
                    <a:pt x="0" y="0"/>
                  </a:lnTo>
                  <a:lnTo>
                    <a:pt x="1418843" y="0"/>
                  </a:lnTo>
                  <a:lnTo>
                    <a:pt x="1418843" y="16764"/>
                  </a:lnTo>
                  <a:lnTo>
                    <a:pt x="0" y="16764"/>
                  </a:lnTo>
                  <a:close/>
                </a:path>
              </a:pathLst>
            </a:custGeom>
            <a:solidFill>
              <a:srgbClr val="0A366D"/>
            </a:solidFill>
          </p:spPr>
          <p:txBody>
            <a:bodyPr wrap="square" lIns="0" tIns="0" rIns="0" bIns="0" rtlCol="0"/>
            <a:lstStyle/>
            <a:p>
              <a:endParaRPr sz="1632"/>
            </a:p>
          </p:txBody>
        </p:sp>
        <p:sp>
          <p:nvSpPr>
            <p:cNvPr id="414" name="object 414"/>
            <p:cNvSpPr/>
            <p:nvPr/>
          </p:nvSpPr>
          <p:spPr>
            <a:xfrm>
              <a:off x="8382000" y="5145023"/>
              <a:ext cx="1419225" cy="22860"/>
            </a:xfrm>
            <a:custGeom>
              <a:avLst/>
              <a:gdLst/>
              <a:ahLst/>
              <a:cxnLst/>
              <a:rect l="l" t="t" r="r" b="b"/>
              <a:pathLst>
                <a:path w="1419225" h="22860">
                  <a:moveTo>
                    <a:pt x="0" y="22860"/>
                  </a:moveTo>
                  <a:lnTo>
                    <a:pt x="0" y="0"/>
                  </a:lnTo>
                  <a:lnTo>
                    <a:pt x="1418843" y="0"/>
                  </a:lnTo>
                  <a:lnTo>
                    <a:pt x="1418843" y="22860"/>
                  </a:lnTo>
                  <a:lnTo>
                    <a:pt x="0" y="22860"/>
                  </a:lnTo>
                  <a:close/>
                </a:path>
              </a:pathLst>
            </a:custGeom>
            <a:solidFill>
              <a:srgbClr val="0A366E"/>
            </a:solidFill>
          </p:spPr>
          <p:txBody>
            <a:bodyPr wrap="square" lIns="0" tIns="0" rIns="0" bIns="0" rtlCol="0"/>
            <a:lstStyle/>
            <a:p>
              <a:endParaRPr sz="1632"/>
            </a:p>
          </p:txBody>
        </p:sp>
        <p:sp>
          <p:nvSpPr>
            <p:cNvPr id="415" name="object 415"/>
            <p:cNvSpPr/>
            <p:nvPr/>
          </p:nvSpPr>
          <p:spPr>
            <a:xfrm>
              <a:off x="8382000" y="5119115"/>
              <a:ext cx="1419225" cy="26034"/>
            </a:xfrm>
            <a:custGeom>
              <a:avLst/>
              <a:gdLst/>
              <a:ahLst/>
              <a:cxnLst/>
              <a:rect l="l" t="t" r="r" b="b"/>
              <a:pathLst>
                <a:path w="1419225" h="26035">
                  <a:moveTo>
                    <a:pt x="0" y="25907"/>
                  </a:moveTo>
                  <a:lnTo>
                    <a:pt x="0" y="0"/>
                  </a:lnTo>
                  <a:lnTo>
                    <a:pt x="1418843" y="0"/>
                  </a:lnTo>
                  <a:lnTo>
                    <a:pt x="1418843" y="25907"/>
                  </a:lnTo>
                  <a:lnTo>
                    <a:pt x="0" y="25907"/>
                  </a:lnTo>
                  <a:close/>
                </a:path>
              </a:pathLst>
            </a:custGeom>
            <a:solidFill>
              <a:srgbClr val="0A386E"/>
            </a:solidFill>
          </p:spPr>
          <p:txBody>
            <a:bodyPr wrap="square" lIns="0" tIns="0" rIns="0" bIns="0" rtlCol="0"/>
            <a:lstStyle/>
            <a:p>
              <a:endParaRPr sz="1632"/>
            </a:p>
          </p:txBody>
        </p:sp>
        <p:sp>
          <p:nvSpPr>
            <p:cNvPr id="416" name="object 416"/>
            <p:cNvSpPr/>
            <p:nvPr/>
          </p:nvSpPr>
          <p:spPr>
            <a:xfrm>
              <a:off x="8382000" y="5077967"/>
              <a:ext cx="1419225" cy="41275"/>
            </a:xfrm>
            <a:custGeom>
              <a:avLst/>
              <a:gdLst/>
              <a:ahLst/>
              <a:cxnLst/>
              <a:rect l="l" t="t"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p:spPr>
          <p:txBody>
            <a:bodyPr wrap="square" lIns="0" tIns="0" rIns="0" bIns="0" rtlCol="0"/>
            <a:lstStyle/>
            <a:p>
              <a:endParaRPr sz="1632"/>
            </a:p>
          </p:txBody>
        </p:sp>
        <p:sp>
          <p:nvSpPr>
            <p:cNvPr id="417" name="object 417"/>
            <p:cNvSpPr/>
            <p:nvPr/>
          </p:nvSpPr>
          <p:spPr>
            <a:xfrm>
              <a:off x="8382000" y="5038343"/>
              <a:ext cx="1419225" cy="40005"/>
            </a:xfrm>
            <a:custGeom>
              <a:avLst/>
              <a:gdLst/>
              <a:ahLst/>
              <a:cxnLst/>
              <a:rect l="l" t="t" r="r" b="b"/>
              <a:pathLst>
                <a:path w="1419225" h="40004">
                  <a:moveTo>
                    <a:pt x="1418844" y="0"/>
                  </a:moveTo>
                  <a:lnTo>
                    <a:pt x="0" y="0"/>
                  </a:lnTo>
                  <a:lnTo>
                    <a:pt x="0" y="22860"/>
                  </a:lnTo>
                  <a:lnTo>
                    <a:pt x="0" y="39624"/>
                  </a:lnTo>
                  <a:lnTo>
                    <a:pt x="1418844" y="39624"/>
                  </a:lnTo>
                  <a:lnTo>
                    <a:pt x="1418844" y="22860"/>
                  </a:lnTo>
                  <a:lnTo>
                    <a:pt x="1418844" y="0"/>
                  </a:lnTo>
                  <a:close/>
                </a:path>
              </a:pathLst>
            </a:custGeom>
            <a:solidFill>
              <a:srgbClr val="0C3A72"/>
            </a:solidFill>
          </p:spPr>
          <p:txBody>
            <a:bodyPr wrap="square" lIns="0" tIns="0" rIns="0" bIns="0" rtlCol="0"/>
            <a:lstStyle/>
            <a:p>
              <a:endParaRPr sz="1632"/>
            </a:p>
          </p:txBody>
        </p:sp>
        <p:sp>
          <p:nvSpPr>
            <p:cNvPr id="418" name="object 418"/>
            <p:cNvSpPr/>
            <p:nvPr/>
          </p:nvSpPr>
          <p:spPr>
            <a:xfrm>
              <a:off x="8382000" y="5026151"/>
              <a:ext cx="1419225" cy="12700"/>
            </a:xfrm>
            <a:custGeom>
              <a:avLst/>
              <a:gdLst/>
              <a:ahLst/>
              <a:cxnLst/>
              <a:rect l="l" t="t" r="r" b="b"/>
              <a:pathLst>
                <a:path w="1419225" h="12700">
                  <a:moveTo>
                    <a:pt x="0" y="12192"/>
                  </a:moveTo>
                  <a:lnTo>
                    <a:pt x="0" y="0"/>
                  </a:lnTo>
                  <a:lnTo>
                    <a:pt x="1418843" y="0"/>
                  </a:lnTo>
                  <a:lnTo>
                    <a:pt x="1418843" y="12192"/>
                  </a:lnTo>
                  <a:lnTo>
                    <a:pt x="0" y="12192"/>
                  </a:lnTo>
                  <a:close/>
                </a:path>
              </a:pathLst>
            </a:custGeom>
            <a:solidFill>
              <a:srgbClr val="0C3A74"/>
            </a:solidFill>
          </p:spPr>
          <p:txBody>
            <a:bodyPr wrap="square" lIns="0" tIns="0" rIns="0" bIns="0" rtlCol="0"/>
            <a:lstStyle/>
            <a:p>
              <a:endParaRPr sz="1632"/>
            </a:p>
          </p:txBody>
        </p:sp>
        <p:sp>
          <p:nvSpPr>
            <p:cNvPr id="419" name="object 419"/>
            <p:cNvSpPr/>
            <p:nvPr/>
          </p:nvSpPr>
          <p:spPr>
            <a:xfrm>
              <a:off x="8382000" y="5012435"/>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C3B74"/>
            </a:solidFill>
          </p:spPr>
          <p:txBody>
            <a:bodyPr wrap="square" lIns="0" tIns="0" rIns="0" bIns="0" rtlCol="0"/>
            <a:lstStyle/>
            <a:p>
              <a:endParaRPr sz="1632"/>
            </a:p>
          </p:txBody>
        </p:sp>
        <p:sp>
          <p:nvSpPr>
            <p:cNvPr id="420" name="object 420"/>
            <p:cNvSpPr/>
            <p:nvPr/>
          </p:nvSpPr>
          <p:spPr>
            <a:xfrm>
              <a:off x="8382000" y="4972811"/>
              <a:ext cx="1419225" cy="40005"/>
            </a:xfrm>
            <a:custGeom>
              <a:avLst/>
              <a:gdLst/>
              <a:ahLst/>
              <a:cxnLst/>
              <a:rect l="l" t="t" r="r" b="b"/>
              <a:pathLst>
                <a:path w="1419225" h="40004">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p:spPr>
          <p:txBody>
            <a:bodyPr wrap="square" lIns="0" tIns="0" rIns="0" bIns="0" rtlCol="0"/>
            <a:lstStyle/>
            <a:p>
              <a:endParaRPr sz="1632"/>
            </a:p>
          </p:txBody>
        </p:sp>
        <p:sp>
          <p:nvSpPr>
            <p:cNvPr id="421" name="object 421"/>
            <p:cNvSpPr/>
            <p:nvPr/>
          </p:nvSpPr>
          <p:spPr>
            <a:xfrm>
              <a:off x="8382000" y="4959095"/>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C3B77"/>
            </a:solidFill>
          </p:spPr>
          <p:txBody>
            <a:bodyPr wrap="square" lIns="0" tIns="0" rIns="0" bIns="0" rtlCol="0"/>
            <a:lstStyle/>
            <a:p>
              <a:endParaRPr sz="1632"/>
            </a:p>
          </p:txBody>
        </p:sp>
        <p:sp>
          <p:nvSpPr>
            <p:cNvPr id="422" name="object 422"/>
            <p:cNvSpPr/>
            <p:nvPr/>
          </p:nvSpPr>
          <p:spPr>
            <a:xfrm>
              <a:off x="8382000" y="4936235"/>
              <a:ext cx="1419225" cy="22860"/>
            </a:xfrm>
            <a:custGeom>
              <a:avLst/>
              <a:gdLst/>
              <a:ahLst/>
              <a:cxnLst/>
              <a:rect l="l" t="t"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p:spPr>
          <p:txBody>
            <a:bodyPr wrap="square" lIns="0" tIns="0" rIns="0" bIns="0" rtlCol="0"/>
            <a:lstStyle/>
            <a:p>
              <a:endParaRPr sz="1632"/>
            </a:p>
          </p:txBody>
        </p:sp>
        <p:sp>
          <p:nvSpPr>
            <p:cNvPr id="423" name="object 423"/>
            <p:cNvSpPr/>
            <p:nvPr/>
          </p:nvSpPr>
          <p:spPr>
            <a:xfrm>
              <a:off x="8382000" y="4901183"/>
              <a:ext cx="1419225" cy="35560"/>
            </a:xfrm>
            <a:custGeom>
              <a:avLst/>
              <a:gdLst/>
              <a:ahLst/>
              <a:cxnLst/>
              <a:rect l="l" t="t"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p:spPr>
          <p:txBody>
            <a:bodyPr wrap="square" lIns="0" tIns="0" rIns="0" bIns="0" rtlCol="0"/>
            <a:lstStyle/>
            <a:p>
              <a:endParaRPr sz="1632"/>
            </a:p>
          </p:txBody>
        </p:sp>
        <p:sp>
          <p:nvSpPr>
            <p:cNvPr id="424" name="object 424"/>
            <p:cNvSpPr/>
            <p:nvPr/>
          </p:nvSpPr>
          <p:spPr>
            <a:xfrm>
              <a:off x="8382000" y="4879847"/>
              <a:ext cx="1419225" cy="21590"/>
            </a:xfrm>
            <a:custGeom>
              <a:avLst/>
              <a:gdLst/>
              <a:ahLst/>
              <a:cxnLst/>
              <a:rect l="l" t="t" r="r" b="b"/>
              <a:pathLst>
                <a:path w="1419225" h="21589">
                  <a:moveTo>
                    <a:pt x="0" y="21335"/>
                  </a:moveTo>
                  <a:lnTo>
                    <a:pt x="0" y="0"/>
                  </a:lnTo>
                  <a:lnTo>
                    <a:pt x="1418843" y="0"/>
                  </a:lnTo>
                  <a:lnTo>
                    <a:pt x="1418843" y="21335"/>
                  </a:lnTo>
                  <a:lnTo>
                    <a:pt x="0" y="21335"/>
                  </a:lnTo>
                  <a:close/>
                </a:path>
              </a:pathLst>
            </a:custGeom>
            <a:solidFill>
              <a:srgbClr val="0C3D7B"/>
            </a:solidFill>
          </p:spPr>
          <p:txBody>
            <a:bodyPr wrap="square" lIns="0" tIns="0" rIns="0" bIns="0" rtlCol="0"/>
            <a:lstStyle/>
            <a:p>
              <a:endParaRPr sz="1632"/>
            </a:p>
          </p:txBody>
        </p:sp>
        <p:sp>
          <p:nvSpPr>
            <p:cNvPr id="425" name="object 425"/>
            <p:cNvSpPr/>
            <p:nvPr/>
          </p:nvSpPr>
          <p:spPr>
            <a:xfrm>
              <a:off x="8382000" y="4866131"/>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C3F7C"/>
            </a:solidFill>
          </p:spPr>
          <p:txBody>
            <a:bodyPr wrap="square" lIns="0" tIns="0" rIns="0" bIns="0" rtlCol="0"/>
            <a:lstStyle/>
            <a:p>
              <a:endParaRPr sz="1632"/>
            </a:p>
          </p:txBody>
        </p:sp>
        <p:sp>
          <p:nvSpPr>
            <p:cNvPr id="426" name="object 426"/>
            <p:cNvSpPr/>
            <p:nvPr/>
          </p:nvSpPr>
          <p:spPr>
            <a:xfrm>
              <a:off x="8382000" y="4831079"/>
              <a:ext cx="1419225" cy="35560"/>
            </a:xfrm>
            <a:custGeom>
              <a:avLst/>
              <a:gdLst/>
              <a:ahLst/>
              <a:cxnLst/>
              <a:rect l="l" t="t"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p:spPr>
          <p:txBody>
            <a:bodyPr wrap="square" lIns="0" tIns="0" rIns="0" bIns="0" rtlCol="0"/>
            <a:lstStyle/>
            <a:p>
              <a:endParaRPr sz="1632"/>
            </a:p>
          </p:txBody>
        </p:sp>
        <p:sp>
          <p:nvSpPr>
            <p:cNvPr id="427" name="object 427"/>
            <p:cNvSpPr/>
            <p:nvPr/>
          </p:nvSpPr>
          <p:spPr>
            <a:xfrm>
              <a:off x="8382000" y="4812791"/>
              <a:ext cx="1419225" cy="18415"/>
            </a:xfrm>
            <a:custGeom>
              <a:avLst/>
              <a:gdLst/>
              <a:ahLst/>
              <a:cxnLst/>
              <a:rect l="l" t="t" r="r" b="b"/>
              <a:pathLst>
                <a:path w="1419225" h="18414">
                  <a:moveTo>
                    <a:pt x="0" y="18288"/>
                  </a:moveTo>
                  <a:lnTo>
                    <a:pt x="0" y="0"/>
                  </a:lnTo>
                  <a:lnTo>
                    <a:pt x="1418843" y="0"/>
                  </a:lnTo>
                  <a:lnTo>
                    <a:pt x="1418843" y="18288"/>
                  </a:lnTo>
                  <a:lnTo>
                    <a:pt x="0" y="18288"/>
                  </a:lnTo>
                  <a:close/>
                </a:path>
              </a:pathLst>
            </a:custGeom>
            <a:solidFill>
              <a:srgbClr val="0E3F7E"/>
            </a:solidFill>
          </p:spPr>
          <p:txBody>
            <a:bodyPr wrap="square" lIns="0" tIns="0" rIns="0" bIns="0" rtlCol="0"/>
            <a:lstStyle/>
            <a:p>
              <a:endParaRPr sz="1632"/>
            </a:p>
          </p:txBody>
        </p:sp>
        <p:sp>
          <p:nvSpPr>
            <p:cNvPr id="428" name="object 428"/>
            <p:cNvSpPr/>
            <p:nvPr/>
          </p:nvSpPr>
          <p:spPr>
            <a:xfrm>
              <a:off x="8382000" y="4794503"/>
              <a:ext cx="1419225" cy="18415"/>
            </a:xfrm>
            <a:custGeom>
              <a:avLst/>
              <a:gdLst/>
              <a:ahLst/>
              <a:cxnLst/>
              <a:rect l="l" t="t" r="r" b="b"/>
              <a:pathLst>
                <a:path w="1419225" h="18414">
                  <a:moveTo>
                    <a:pt x="0" y="18288"/>
                  </a:moveTo>
                  <a:lnTo>
                    <a:pt x="0" y="0"/>
                  </a:lnTo>
                  <a:lnTo>
                    <a:pt x="1418843" y="0"/>
                  </a:lnTo>
                  <a:lnTo>
                    <a:pt x="1418843" y="18288"/>
                  </a:lnTo>
                  <a:lnTo>
                    <a:pt x="0" y="18288"/>
                  </a:lnTo>
                  <a:close/>
                </a:path>
              </a:pathLst>
            </a:custGeom>
            <a:solidFill>
              <a:srgbClr val="0E417E"/>
            </a:solidFill>
          </p:spPr>
          <p:txBody>
            <a:bodyPr wrap="square" lIns="0" tIns="0" rIns="0" bIns="0" rtlCol="0"/>
            <a:lstStyle/>
            <a:p>
              <a:endParaRPr sz="1632"/>
            </a:p>
          </p:txBody>
        </p:sp>
        <p:sp>
          <p:nvSpPr>
            <p:cNvPr id="429" name="object 429"/>
            <p:cNvSpPr/>
            <p:nvPr/>
          </p:nvSpPr>
          <p:spPr>
            <a:xfrm>
              <a:off x="8382000" y="4759451"/>
              <a:ext cx="1419225" cy="35560"/>
            </a:xfrm>
            <a:custGeom>
              <a:avLst/>
              <a:gdLst/>
              <a:ahLst/>
              <a:cxnLst/>
              <a:rect l="l" t="t"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p:spPr>
          <p:txBody>
            <a:bodyPr wrap="square" lIns="0" tIns="0" rIns="0" bIns="0" rtlCol="0"/>
            <a:lstStyle/>
            <a:p>
              <a:endParaRPr sz="1632"/>
            </a:p>
          </p:txBody>
        </p:sp>
        <p:sp>
          <p:nvSpPr>
            <p:cNvPr id="430" name="object 430"/>
            <p:cNvSpPr/>
            <p:nvPr/>
          </p:nvSpPr>
          <p:spPr>
            <a:xfrm>
              <a:off x="8382000" y="4745735"/>
              <a:ext cx="1419225" cy="13970"/>
            </a:xfrm>
            <a:custGeom>
              <a:avLst/>
              <a:gdLst/>
              <a:ahLst/>
              <a:cxnLst/>
              <a:rect l="l" t="t" r="r" b="b"/>
              <a:pathLst>
                <a:path w="1419225" h="13970">
                  <a:moveTo>
                    <a:pt x="0" y="13716"/>
                  </a:moveTo>
                  <a:lnTo>
                    <a:pt x="0" y="0"/>
                  </a:lnTo>
                  <a:lnTo>
                    <a:pt x="1418843" y="0"/>
                  </a:lnTo>
                  <a:lnTo>
                    <a:pt x="1418843" y="13716"/>
                  </a:lnTo>
                  <a:lnTo>
                    <a:pt x="0" y="13716"/>
                  </a:lnTo>
                  <a:close/>
                </a:path>
              </a:pathLst>
            </a:custGeom>
            <a:solidFill>
              <a:srgbClr val="0F4280"/>
            </a:solidFill>
          </p:spPr>
          <p:txBody>
            <a:bodyPr wrap="square" lIns="0" tIns="0" rIns="0" bIns="0" rtlCol="0"/>
            <a:lstStyle/>
            <a:p>
              <a:endParaRPr sz="1632"/>
            </a:p>
          </p:txBody>
        </p:sp>
        <p:sp>
          <p:nvSpPr>
            <p:cNvPr id="431" name="object 431"/>
            <p:cNvSpPr/>
            <p:nvPr/>
          </p:nvSpPr>
          <p:spPr>
            <a:xfrm>
              <a:off x="8382000" y="4724399"/>
              <a:ext cx="1419225" cy="21590"/>
            </a:xfrm>
            <a:custGeom>
              <a:avLst/>
              <a:gdLst/>
              <a:ahLst/>
              <a:cxnLst/>
              <a:rect l="l" t="t" r="r" b="b"/>
              <a:pathLst>
                <a:path w="1419225" h="21589">
                  <a:moveTo>
                    <a:pt x="0" y="21335"/>
                  </a:moveTo>
                  <a:lnTo>
                    <a:pt x="0" y="0"/>
                  </a:lnTo>
                  <a:lnTo>
                    <a:pt x="1418843" y="0"/>
                  </a:lnTo>
                  <a:lnTo>
                    <a:pt x="1418843" y="21335"/>
                  </a:lnTo>
                  <a:lnTo>
                    <a:pt x="0" y="21335"/>
                  </a:lnTo>
                  <a:close/>
                </a:path>
              </a:pathLst>
            </a:custGeom>
            <a:solidFill>
              <a:srgbClr val="0F4282"/>
            </a:solidFill>
          </p:spPr>
          <p:txBody>
            <a:bodyPr wrap="square" lIns="0" tIns="0" rIns="0" bIns="0" rtlCol="0"/>
            <a:lstStyle/>
            <a:p>
              <a:endParaRPr sz="1632"/>
            </a:p>
          </p:txBody>
        </p:sp>
        <p:sp>
          <p:nvSpPr>
            <p:cNvPr id="432" name="object 432"/>
            <p:cNvSpPr/>
            <p:nvPr/>
          </p:nvSpPr>
          <p:spPr>
            <a:xfrm>
              <a:off x="8382000" y="4692395"/>
              <a:ext cx="1419225" cy="32384"/>
            </a:xfrm>
            <a:custGeom>
              <a:avLst/>
              <a:gdLst/>
              <a:ahLst/>
              <a:cxnLst/>
              <a:rect l="l" t="t"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p:spPr>
          <p:txBody>
            <a:bodyPr wrap="square" lIns="0" tIns="0" rIns="0" bIns="0" rtlCol="0"/>
            <a:lstStyle/>
            <a:p>
              <a:endParaRPr sz="1632"/>
            </a:p>
          </p:txBody>
        </p:sp>
        <p:sp>
          <p:nvSpPr>
            <p:cNvPr id="433" name="object 433"/>
            <p:cNvSpPr/>
            <p:nvPr/>
          </p:nvSpPr>
          <p:spPr>
            <a:xfrm>
              <a:off x="8382000" y="4687823"/>
              <a:ext cx="1419225" cy="5080"/>
            </a:xfrm>
            <a:custGeom>
              <a:avLst/>
              <a:gdLst/>
              <a:ahLst/>
              <a:cxnLst/>
              <a:rect l="l" t="t" r="r" b="b"/>
              <a:pathLst>
                <a:path w="1419225" h="5079">
                  <a:moveTo>
                    <a:pt x="0" y="4572"/>
                  </a:moveTo>
                  <a:lnTo>
                    <a:pt x="0" y="0"/>
                  </a:lnTo>
                  <a:lnTo>
                    <a:pt x="1418843" y="0"/>
                  </a:lnTo>
                  <a:lnTo>
                    <a:pt x="1418843" y="4572"/>
                  </a:lnTo>
                  <a:lnTo>
                    <a:pt x="0" y="4572"/>
                  </a:lnTo>
                  <a:close/>
                </a:path>
              </a:pathLst>
            </a:custGeom>
            <a:solidFill>
              <a:srgbClr val="0F4483"/>
            </a:solidFill>
          </p:spPr>
          <p:txBody>
            <a:bodyPr wrap="square" lIns="0" tIns="0" rIns="0" bIns="0" rtlCol="0"/>
            <a:lstStyle/>
            <a:p>
              <a:endParaRPr sz="1632"/>
            </a:p>
          </p:txBody>
        </p:sp>
        <p:sp>
          <p:nvSpPr>
            <p:cNvPr id="434" name="object 434"/>
            <p:cNvSpPr/>
            <p:nvPr/>
          </p:nvSpPr>
          <p:spPr>
            <a:xfrm>
              <a:off x="8382000" y="4640579"/>
              <a:ext cx="1419225" cy="47625"/>
            </a:xfrm>
            <a:custGeom>
              <a:avLst/>
              <a:gdLst/>
              <a:ahLst/>
              <a:cxnLst/>
              <a:rect l="l" t="t"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p:spPr>
          <p:txBody>
            <a:bodyPr wrap="square" lIns="0" tIns="0" rIns="0" bIns="0" rtlCol="0"/>
            <a:lstStyle/>
            <a:p>
              <a:endParaRPr sz="1632"/>
            </a:p>
          </p:txBody>
        </p:sp>
        <p:sp>
          <p:nvSpPr>
            <p:cNvPr id="435" name="object 435"/>
            <p:cNvSpPr/>
            <p:nvPr/>
          </p:nvSpPr>
          <p:spPr>
            <a:xfrm>
              <a:off x="8382000" y="4599431"/>
              <a:ext cx="1419225" cy="41275"/>
            </a:xfrm>
            <a:custGeom>
              <a:avLst/>
              <a:gdLst/>
              <a:ahLst/>
              <a:cxnLst/>
              <a:rect l="l" t="t" r="r" b="b"/>
              <a:pathLst>
                <a:path w="1419225" h="41275">
                  <a:moveTo>
                    <a:pt x="0" y="41148"/>
                  </a:moveTo>
                  <a:lnTo>
                    <a:pt x="0" y="0"/>
                  </a:lnTo>
                  <a:lnTo>
                    <a:pt x="1418843" y="0"/>
                  </a:lnTo>
                  <a:lnTo>
                    <a:pt x="1418843" y="41148"/>
                  </a:lnTo>
                  <a:lnTo>
                    <a:pt x="0" y="41148"/>
                  </a:lnTo>
                  <a:close/>
                </a:path>
              </a:pathLst>
            </a:custGeom>
            <a:solidFill>
              <a:srgbClr val="0F4487"/>
            </a:solidFill>
          </p:spPr>
          <p:txBody>
            <a:bodyPr wrap="square" lIns="0" tIns="0" rIns="0" bIns="0" rtlCol="0"/>
            <a:lstStyle/>
            <a:p>
              <a:endParaRPr sz="1632"/>
            </a:p>
          </p:txBody>
        </p:sp>
        <p:sp>
          <p:nvSpPr>
            <p:cNvPr id="436" name="object 436"/>
            <p:cNvSpPr/>
            <p:nvPr/>
          </p:nvSpPr>
          <p:spPr>
            <a:xfrm>
              <a:off x="8382000" y="4492751"/>
              <a:ext cx="1419225" cy="1905"/>
            </a:xfrm>
            <a:custGeom>
              <a:avLst/>
              <a:gdLst/>
              <a:ahLst/>
              <a:cxnLst/>
              <a:rect l="l" t="t" r="r" b="b"/>
              <a:pathLst>
                <a:path w="1419225" h="1904">
                  <a:moveTo>
                    <a:pt x="0" y="1524"/>
                  </a:moveTo>
                  <a:lnTo>
                    <a:pt x="0" y="0"/>
                  </a:lnTo>
                  <a:lnTo>
                    <a:pt x="1418843" y="0"/>
                  </a:lnTo>
                  <a:lnTo>
                    <a:pt x="1418843" y="1524"/>
                  </a:lnTo>
                  <a:lnTo>
                    <a:pt x="0" y="1524"/>
                  </a:lnTo>
                  <a:close/>
                </a:path>
              </a:pathLst>
            </a:custGeom>
            <a:solidFill>
              <a:srgbClr val="0F4489"/>
            </a:solidFill>
          </p:spPr>
          <p:txBody>
            <a:bodyPr wrap="square" lIns="0" tIns="0" rIns="0" bIns="0" rtlCol="0"/>
            <a:lstStyle/>
            <a:p>
              <a:endParaRPr sz="1632"/>
            </a:p>
          </p:txBody>
        </p:sp>
        <p:sp>
          <p:nvSpPr>
            <p:cNvPr id="437" name="object 437"/>
            <p:cNvSpPr/>
            <p:nvPr/>
          </p:nvSpPr>
          <p:spPr>
            <a:xfrm>
              <a:off x="8382000" y="4468367"/>
              <a:ext cx="1419225" cy="24765"/>
            </a:xfrm>
            <a:custGeom>
              <a:avLst/>
              <a:gdLst/>
              <a:ahLst/>
              <a:cxnLst/>
              <a:rect l="l" t="t" r="r" b="b"/>
              <a:pathLst>
                <a:path w="1419225" h="24764">
                  <a:moveTo>
                    <a:pt x="0" y="0"/>
                  </a:moveTo>
                  <a:lnTo>
                    <a:pt x="1418843" y="0"/>
                  </a:lnTo>
                  <a:lnTo>
                    <a:pt x="1418843" y="24383"/>
                  </a:lnTo>
                  <a:lnTo>
                    <a:pt x="0" y="24383"/>
                  </a:lnTo>
                  <a:lnTo>
                    <a:pt x="0" y="0"/>
                  </a:lnTo>
                  <a:close/>
                </a:path>
              </a:pathLst>
            </a:custGeom>
            <a:solidFill>
              <a:srgbClr val="0E4489"/>
            </a:solidFill>
          </p:spPr>
          <p:txBody>
            <a:bodyPr wrap="square" lIns="0" tIns="0" rIns="0" bIns="0" rtlCol="0"/>
            <a:lstStyle/>
            <a:p>
              <a:endParaRPr sz="1632"/>
            </a:p>
          </p:txBody>
        </p:sp>
      </p:grpSp>
      <p:sp>
        <p:nvSpPr>
          <p:cNvPr id="438" name="object 438"/>
          <p:cNvSpPr txBox="1"/>
          <p:nvPr/>
        </p:nvSpPr>
        <p:spPr>
          <a:xfrm>
            <a:off x="8986202" y="4173073"/>
            <a:ext cx="1007107" cy="500096"/>
          </a:xfrm>
          <a:prstGeom prst="rect">
            <a:avLst/>
          </a:prstGeom>
        </p:spPr>
        <p:txBody>
          <a:bodyPr vert="horz" wrap="square" lIns="0" tIns="11516" rIns="0" bIns="0" rtlCol="0">
            <a:spAutoFit/>
          </a:bodyPr>
          <a:lstStyle/>
          <a:p>
            <a:pPr marL="121498" marR="4607" indent="-110557">
              <a:spcBef>
                <a:spcPts val="91"/>
              </a:spcBef>
            </a:pPr>
            <a:r>
              <a:rPr sz="1587" dirty="0">
                <a:solidFill>
                  <a:srgbClr val="FFFFFF"/>
                </a:solidFill>
                <a:latin typeface="Gadugi"/>
                <a:cs typeface="Gadugi"/>
              </a:rPr>
              <a:t>Damage</a:t>
            </a:r>
            <a:r>
              <a:rPr sz="1587" spc="-27" dirty="0">
                <a:solidFill>
                  <a:srgbClr val="FFFFFF"/>
                </a:solidFill>
                <a:latin typeface="Gadugi"/>
                <a:cs typeface="Gadugi"/>
              </a:rPr>
              <a:t> </a:t>
            </a:r>
            <a:r>
              <a:rPr sz="1587" spc="-23" dirty="0">
                <a:solidFill>
                  <a:srgbClr val="FFFFFF"/>
                </a:solidFill>
                <a:latin typeface="Gadugi"/>
                <a:cs typeface="Gadugi"/>
              </a:rPr>
              <a:t>to </a:t>
            </a:r>
            <a:r>
              <a:rPr sz="1587" spc="-9" dirty="0">
                <a:solidFill>
                  <a:srgbClr val="FFFFFF"/>
                </a:solidFill>
                <a:latin typeface="Gadugi"/>
                <a:cs typeface="Gadugi"/>
              </a:rPr>
              <a:t>Property</a:t>
            </a:r>
            <a:endParaRPr sz="1587">
              <a:latin typeface="Gadugi"/>
              <a:cs typeface="Gadugi"/>
            </a:endParaRPr>
          </a:p>
        </p:txBody>
      </p:sp>
      <p:grpSp>
        <p:nvGrpSpPr>
          <p:cNvPr id="439" name="object 439"/>
          <p:cNvGrpSpPr/>
          <p:nvPr/>
        </p:nvGrpSpPr>
        <p:grpSpPr>
          <a:xfrm>
            <a:off x="7241879" y="4279253"/>
            <a:ext cx="1668147" cy="713439"/>
            <a:chOff x="6610350" y="4719065"/>
            <a:chExt cx="1839595" cy="786765"/>
          </a:xfrm>
        </p:grpSpPr>
        <p:sp>
          <p:nvSpPr>
            <p:cNvPr id="440" name="object 440"/>
            <p:cNvSpPr/>
            <p:nvPr/>
          </p:nvSpPr>
          <p:spPr>
            <a:xfrm>
              <a:off x="6621779" y="4730495"/>
              <a:ext cx="1816735" cy="763905"/>
            </a:xfrm>
            <a:custGeom>
              <a:avLst/>
              <a:gdLst/>
              <a:ahLst/>
              <a:cxnLst/>
              <a:rect l="l" t="t" r="r" b="b"/>
              <a:pathLst>
                <a:path w="1816734" h="763904">
                  <a:moveTo>
                    <a:pt x="908304" y="763524"/>
                  </a:moveTo>
                  <a:lnTo>
                    <a:pt x="843466" y="762566"/>
                  </a:lnTo>
                  <a:lnTo>
                    <a:pt x="779853" y="759738"/>
                  </a:lnTo>
                  <a:lnTo>
                    <a:pt x="717621" y="755102"/>
                  </a:lnTo>
                  <a:lnTo>
                    <a:pt x="656923" y="748725"/>
                  </a:lnTo>
                  <a:lnTo>
                    <a:pt x="597912" y="740670"/>
                  </a:lnTo>
                  <a:lnTo>
                    <a:pt x="540744" y="731003"/>
                  </a:lnTo>
                  <a:lnTo>
                    <a:pt x="485571" y="719787"/>
                  </a:lnTo>
                  <a:lnTo>
                    <a:pt x="432549" y="707088"/>
                  </a:lnTo>
                  <a:lnTo>
                    <a:pt x="381831" y="692970"/>
                  </a:lnTo>
                  <a:lnTo>
                    <a:pt x="333571" y="677497"/>
                  </a:lnTo>
                  <a:lnTo>
                    <a:pt x="287924" y="660735"/>
                  </a:lnTo>
                  <a:lnTo>
                    <a:pt x="245043" y="642748"/>
                  </a:lnTo>
                  <a:lnTo>
                    <a:pt x="205083" y="623600"/>
                  </a:lnTo>
                  <a:lnTo>
                    <a:pt x="168197" y="603357"/>
                  </a:lnTo>
                  <a:lnTo>
                    <a:pt x="134539" y="582083"/>
                  </a:lnTo>
                  <a:lnTo>
                    <a:pt x="77527" y="536699"/>
                  </a:lnTo>
                  <a:lnTo>
                    <a:pt x="35278" y="487967"/>
                  </a:lnTo>
                  <a:lnTo>
                    <a:pt x="9025" y="436402"/>
                  </a:lnTo>
                  <a:lnTo>
                    <a:pt x="0" y="382524"/>
                  </a:lnTo>
                  <a:lnTo>
                    <a:pt x="2281" y="355319"/>
                  </a:lnTo>
                  <a:lnTo>
                    <a:pt x="20075" y="302470"/>
                  </a:lnTo>
                  <a:lnTo>
                    <a:pt x="54480" y="252143"/>
                  </a:lnTo>
                  <a:lnTo>
                    <a:pt x="104265" y="204868"/>
                  </a:lnTo>
                  <a:lnTo>
                    <a:pt x="168197" y="161172"/>
                  </a:lnTo>
                  <a:lnTo>
                    <a:pt x="205083" y="140833"/>
                  </a:lnTo>
                  <a:lnTo>
                    <a:pt x="245043" y="121587"/>
                  </a:lnTo>
                  <a:lnTo>
                    <a:pt x="287924" y="103500"/>
                  </a:lnTo>
                  <a:lnTo>
                    <a:pt x="333571" y="86640"/>
                  </a:lnTo>
                  <a:lnTo>
                    <a:pt x="381831" y="71071"/>
                  </a:lnTo>
                  <a:lnTo>
                    <a:pt x="432549" y="56860"/>
                  </a:lnTo>
                  <a:lnTo>
                    <a:pt x="485571" y="44073"/>
                  </a:lnTo>
                  <a:lnTo>
                    <a:pt x="540744" y="32777"/>
                  </a:lnTo>
                  <a:lnTo>
                    <a:pt x="597912" y="23037"/>
                  </a:lnTo>
                  <a:lnTo>
                    <a:pt x="656923" y="14920"/>
                  </a:lnTo>
                  <a:lnTo>
                    <a:pt x="717621" y="8492"/>
                  </a:lnTo>
                  <a:lnTo>
                    <a:pt x="779853" y="3818"/>
                  </a:lnTo>
                  <a:lnTo>
                    <a:pt x="843466" y="965"/>
                  </a:lnTo>
                  <a:lnTo>
                    <a:pt x="908304" y="0"/>
                  </a:lnTo>
                  <a:lnTo>
                    <a:pt x="973141" y="965"/>
                  </a:lnTo>
                  <a:lnTo>
                    <a:pt x="1036754" y="3818"/>
                  </a:lnTo>
                  <a:lnTo>
                    <a:pt x="1098986" y="8492"/>
                  </a:lnTo>
                  <a:lnTo>
                    <a:pt x="1159684" y="14920"/>
                  </a:lnTo>
                  <a:lnTo>
                    <a:pt x="1218695" y="23037"/>
                  </a:lnTo>
                  <a:lnTo>
                    <a:pt x="1275863" y="32777"/>
                  </a:lnTo>
                  <a:lnTo>
                    <a:pt x="1331036" y="44073"/>
                  </a:lnTo>
                  <a:lnTo>
                    <a:pt x="1384058" y="56860"/>
                  </a:lnTo>
                  <a:lnTo>
                    <a:pt x="1434776" y="71071"/>
                  </a:lnTo>
                  <a:lnTo>
                    <a:pt x="1483036" y="86640"/>
                  </a:lnTo>
                  <a:lnTo>
                    <a:pt x="1528683" y="103500"/>
                  </a:lnTo>
                  <a:lnTo>
                    <a:pt x="1571564" y="121587"/>
                  </a:lnTo>
                  <a:lnTo>
                    <a:pt x="1611524" y="140833"/>
                  </a:lnTo>
                  <a:lnTo>
                    <a:pt x="1648410" y="161172"/>
                  </a:lnTo>
                  <a:lnTo>
                    <a:pt x="1682068" y="182539"/>
                  </a:lnTo>
                  <a:lnTo>
                    <a:pt x="1739080" y="228091"/>
                  </a:lnTo>
                  <a:lnTo>
                    <a:pt x="1781329" y="276958"/>
                  </a:lnTo>
                  <a:lnTo>
                    <a:pt x="1807583" y="328612"/>
                  </a:lnTo>
                  <a:lnTo>
                    <a:pt x="1816608" y="382524"/>
                  </a:lnTo>
                  <a:lnTo>
                    <a:pt x="1814326" y="409720"/>
                  </a:lnTo>
                  <a:lnTo>
                    <a:pt x="1796532" y="462506"/>
                  </a:lnTo>
                  <a:lnTo>
                    <a:pt x="1762127" y="512719"/>
                  </a:lnTo>
                  <a:lnTo>
                    <a:pt x="1712342" y="559842"/>
                  </a:lnTo>
                  <a:lnTo>
                    <a:pt x="1648410" y="603357"/>
                  </a:lnTo>
                  <a:lnTo>
                    <a:pt x="1611524" y="623600"/>
                  </a:lnTo>
                  <a:lnTo>
                    <a:pt x="1571564" y="642748"/>
                  </a:lnTo>
                  <a:lnTo>
                    <a:pt x="1528683" y="660735"/>
                  </a:lnTo>
                  <a:lnTo>
                    <a:pt x="1483036" y="677497"/>
                  </a:lnTo>
                  <a:lnTo>
                    <a:pt x="1434776" y="692970"/>
                  </a:lnTo>
                  <a:lnTo>
                    <a:pt x="1384058" y="707088"/>
                  </a:lnTo>
                  <a:lnTo>
                    <a:pt x="1331036" y="719787"/>
                  </a:lnTo>
                  <a:lnTo>
                    <a:pt x="1275863" y="731003"/>
                  </a:lnTo>
                  <a:lnTo>
                    <a:pt x="1218695" y="740670"/>
                  </a:lnTo>
                  <a:lnTo>
                    <a:pt x="1159684" y="748725"/>
                  </a:lnTo>
                  <a:lnTo>
                    <a:pt x="1098986" y="755102"/>
                  </a:lnTo>
                  <a:lnTo>
                    <a:pt x="1036754" y="759738"/>
                  </a:lnTo>
                  <a:lnTo>
                    <a:pt x="973141" y="762566"/>
                  </a:lnTo>
                  <a:lnTo>
                    <a:pt x="908304" y="763524"/>
                  </a:lnTo>
                  <a:close/>
                </a:path>
              </a:pathLst>
            </a:custGeom>
            <a:solidFill>
              <a:srgbClr val="8064A1"/>
            </a:solidFill>
          </p:spPr>
          <p:txBody>
            <a:bodyPr wrap="square" lIns="0" tIns="0" rIns="0" bIns="0" rtlCol="0"/>
            <a:lstStyle/>
            <a:p>
              <a:endParaRPr sz="1632"/>
            </a:p>
          </p:txBody>
        </p:sp>
        <p:sp>
          <p:nvSpPr>
            <p:cNvPr id="441" name="object 441"/>
            <p:cNvSpPr/>
            <p:nvPr/>
          </p:nvSpPr>
          <p:spPr>
            <a:xfrm>
              <a:off x="6621779" y="4730495"/>
              <a:ext cx="1816735" cy="763905"/>
            </a:xfrm>
            <a:custGeom>
              <a:avLst/>
              <a:gdLst/>
              <a:ahLst/>
              <a:cxnLst/>
              <a:rect l="l" t="t" r="r" b="b"/>
              <a:pathLst>
                <a:path w="1816734" h="763904">
                  <a:moveTo>
                    <a:pt x="0" y="382524"/>
                  </a:moveTo>
                  <a:lnTo>
                    <a:pt x="9025" y="328612"/>
                  </a:lnTo>
                  <a:lnTo>
                    <a:pt x="35278" y="276958"/>
                  </a:lnTo>
                  <a:lnTo>
                    <a:pt x="77527" y="228091"/>
                  </a:lnTo>
                  <a:lnTo>
                    <a:pt x="134539" y="182539"/>
                  </a:lnTo>
                  <a:lnTo>
                    <a:pt x="168197" y="161172"/>
                  </a:lnTo>
                  <a:lnTo>
                    <a:pt x="205083" y="140833"/>
                  </a:lnTo>
                  <a:lnTo>
                    <a:pt x="245043" y="121587"/>
                  </a:lnTo>
                  <a:lnTo>
                    <a:pt x="287924" y="103500"/>
                  </a:lnTo>
                  <a:lnTo>
                    <a:pt x="333571" y="86640"/>
                  </a:lnTo>
                  <a:lnTo>
                    <a:pt x="381831" y="71071"/>
                  </a:lnTo>
                  <a:lnTo>
                    <a:pt x="432549" y="56860"/>
                  </a:lnTo>
                  <a:lnTo>
                    <a:pt x="485571" y="44073"/>
                  </a:lnTo>
                  <a:lnTo>
                    <a:pt x="540744" y="32777"/>
                  </a:lnTo>
                  <a:lnTo>
                    <a:pt x="597912" y="23037"/>
                  </a:lnTo>
                  <a:lnTo>
                    <a:pt x="656923" y="14920"/>
                  </a:lnTo>
                  <a:lnTo>
                    <a:pt x="717621" y="8492"/>
                  </a:lnTo>
                  <a:lnTo>
                    <a:pt x="779853" y="3818"/>
                  </a:lnTo>
                  <a:lnTo>
                    <a:pt x="843466" y="965"/>
                  </a:lnTo>
                  <a:lnTo>
                    <a:pt x="908304" y="0"/>
                  </a:lnTo>
                  <a:lnTo>
                    <a:pt x="973141" y="965"/>
                  </a:lnTo>
                  <a:lnTo>
                    <a:pt x="1036754" y="3818"/>
                  </a:lnTo>
                  <a:lnTo>
                    <a:pt x="1098986" y="8492"/>
                  </a:lnTo>
                  <a:lnTo>
                    <a:pt x="1159684" y="14920"/>
                  </a:lnTo>
                  <a:lnTo>
                    <a:pt x="1218695" y="23037"/>
                  </a:lnTo>
                  <a:lnTo>
                    <a:pt x="1275863" y="32777"/>
                  </a:lnTo>
                  <a:lnTo>
                    <a:pt x="1331036" y="44073"/>
                  </a:lnTo>
                  <a:lnTo>
                    <a:pt x="1384058" y="56860"/>
                  </a:lnTo>
                  <a:lnTo>
                    <a:pt x="1434776" y="71071"/>
                  </a:lnTo>
                  <a:lnTo>
                    <a:pt x="1483036" y="86640"/>
                  </a:lnTo>
                  <a:lnTo>
                    <a:pt x="1528683" y="103500"/>
                  </a:lnTo>
                  <a:lnTo>
                    <a:pt x="1571564" y="121587"/>
                  </a:lnTo>
                  <a:lnTo>
                    <a:pt x="1611524" y="140833"/>
                  </a:lnTo>
                  <a:lnTo>
                    <a:pt x="1648410" y="161172"/>
                  </a:lnTo>
                  <a:lnTo>
                    <a:pt x="1682068" y="182539"/>
                  </a:lnTo>
                  <a:lnTo>
                    <a:pt x="1739080" y="228091"/>
                  </a:lnTo>
                  <a:lnTo>
                    <a:pt x="1781329" y="276958"/>
                  </a:lnTo>
                  <a:lnTo>
                    <a:pt x="1807583" y="328612"/>
                  </a:lnTo>
                  <a:lnTo>
                    <a:pt x="1816608" y="382524"/>
                  </a:lnTo>
                  <a:lnTo>
                    <a:pt x="1814326" y="409720"/>
                  </a:lnTo>
                  <a:lnTo>
                    <a:pt x="1796532" y="462506"/>
                  </a:lnTo>
                  <a:lnTo>
                    <a:pt x="1762127" y="512719"/>
                  </a:lnTo>
                  <a:lnTo>
                    <a:pt x="1712342" y="559842"/>
                  </a:lnTo>
                  <a:lnTo>
                    <a:pt x="1648410" y="603357"/>
                  </a:lnTo>
                  <a:lnTo>
                    <a:pt x="1611524" y="623600"/>
                  </a:lnTo>
                  <a:lnTo>
                    <a:pt x="1571564" y="642748"/>
                  </a:lnTo>
                  <a:lnTo>
                    <a:pt x="1528683" y="660735"/>
                  </a:lnTo>
                  <a:lnTo>
                    <a:pt x="1483036" y="677497"/>
                  </a:lnTo>
                  <a:lnTo>
                    <a:pt x="1434776" y="692970"/>
                  </a:lnTo>
                  <a:lnTo>
                    <a:pt x="1384058" y="707088"/>
                  </a:lnTo>
                  <a:lnTo>
                    <a:pt x="1331036" y="719787"/>
                  </a:lnTo>
                  <a:lnTo>
                    <a:pt x="1275863" y="731003"/>
                  </a:lnTo>
                  <a:lnTo>
                    <a:pt x="1218695" y="740670"/>
                  </a:lnTo>
                  <a:lnTo>
                    <a:pt x="1159684" y="748725"/>
                  </a:lnTo>
                  <a:lnTo>
                    <a:pt x="1098986" y="755102"/>
                  </a:lnTo>
                  <a:lnTo>
                    <a:pt x="1036754" y="759738"/>
                  </a:lnTo>
                  <a:lnTo>
                    <a:pt x="973141" y="762566"/>
                  </a:lnTo>
                  <a:lnTo>
                    <a:pt x="908304" y="763524"/>
                  </a:lnTo>
                  <a:lnTo>
                    <a:pt x="843466" y="762566"/>
                  </a:lnTo>
                  <a:lnTo>
                    <a:pt x="779853" y="759738"/>
                  </a:lnTo>
                  <a:lnTo>
                    <a:pt x="717621" y="755102"/>
                  </a:lnTo>
                  <a:lnTo>
                    <a:pt x="656923" y="748725"/>
                  </a:lnTo>
                  <a:lnTo>
                    <a:pt x="597912" y="740670"/>
                  </a:lnTo>
                  <a:lnTo>
                    <a:pt x="540744" y="731003"/>
                  </a:lnTo>
                  <a:lnTo>
                    <a:pt x="485571" y="719787"/>
                  </a:lnTo>
                  <a:lnTo>
                    <a:pt x="432549" y="707088"/>
                  </a:lnTo>
                  <a:lnTo>
                    <a:pt x="381831" y="692970"/>
                  </a:lnTo>
                  <a:lnTo>
                    <a:pt x="333571" y="677497"/>
                  </a:lnTo>
                  <a:lnTo>
                    <a:pt x="287924" y="660735"/>
                  </a:lnTo>
                  <a:lnTo>
                    <a:pt x="245043" y="642748"/>
                  </a:lnTo>
                  <a:lnTo>
                    <a:pt x="205083" y="623600"/>
                  </a:lnTo>
                  <a:lnTo>
                    <a:pt x="168197" y="603357"/>
                  </a:lnTo>
                  <a:lnTo>
                    <a:pt x="134539" y="582083"/>
                  </a:lnTo>
                  <a:lnTo>
                    <a:pt x="77527" y="536699"/>
                  </a:lnTo>
                  <a:lnTo>
                    <a:pt x="35278" y="487967"/>
                  </a:lnTo>
                  <a:lnTo>
                    <a:pt x="9025" y="436402"/>
                  </a:lnTo>
                  <a:lnTo>
                    <a:pt x="0" y="382524"/>
                  </a:lnTo>
                </a:path>
              </a:pathLst>
            </a:custGeom>
            <a:ln w="22859">
              <a:solidFill>
                <a:srgbClr val="312642"/>
              </a:solidFill>
            </a:ln>
          </p:spPr>
          <p:txBody>
            <a:bodyPr wrap="square" lIns="0" tIns="0" rIns="0" bIns="0" rtlCol="0"/>
            <a:lstStyle/>
            <a:p>
              <a:endParaRPr sz="1632"/>
            </a:p>
          </p:txBody>
        </p:sp>
      </p:grpSp>
      <p:sp>
        <p:nvSpPr>
          <p:cNvPr id="442" name="object 442"/>
          <p:cNvSpPr txBox="1"/>
          <p:nvPr/>
        </p:nvSpPr>
        <p:spPr>
          <a:xfrm>
            <a:off x="7648368" y="4073582"/>
            <a:ext cx="853362" cy="1100516"/>
          </a:xfrm>
          <a:prstGeom prst="rect">
            <a:avLst/>
          </a:prstGeom>
        </p:spPr>
        <p:txBody>
          <a:bodyPr vert="horz" wrap="square" lIns="0" tIns="11516" rIns="0" bIns="0" rtlCol="0">
            <a:spAutoFit/>
          </a:bodyPr>
          <a:lstStyle/>
          <a:p>
            <a:pPr marL="10941" marR="4607" indent="-1152" algn="ctr">
              <a:lnSpc>
                <a:spcPct val="101800"/>
              </a:lnSpc>
              <a:spcBef>
                <a:spcPts val="91"/>
              </a:spcBef>
            </a:pPr>
            <a:r>
              <a:rPr sz="1406" dirty="0">
                <a:latin typeface="Gadugi"/>
                <a:cs typeface="Gadugi"/>
              </a:rPr>
              <a:t>Find</a:t>
            </a:r>
            <a:r>
              <a:rPr sz="1406" spc="18" dirty="0">
                <a:latin typeface="Gadugi"/>
                <a:cs typeface="Gadugi"/>
              </a:rPr>
              <a:t> </a:t>
            </a:r>
            <a:r>
              <a:rPr sz="1406" spc="-23" dirty="0">
                <a:latin typeface="Gadugi"/>
                <a:cs typeface="Gadugi"/>
              </a:rPr>
              <a:t>the </a:t>
            </a:r>
            <a:r>
              <a:rPr sz="1406" spc="-9" dirty="0">
                <a:latin typeface="Gadugi"/>
                <a:cs typeface="Gadugi"/>
              </a:rPr>
              <a:t>Formal Student Complaint </a:t>
            </a:r>
            <a:r>
              <a:rPr sz="1406" spc="-18" dirty="0">
                <a:latin typeface="Gadugi"/>
                <a:cs typeface="Gadugi"/>
              </a:rPr>
              <a:t>Form</a:t>
            </a:r>
            <a:endParaRPr sz="1406">
              <a:latin typeface="Gadugi"/>
              <a:cs typeface="Gadugi"/>
            </a:endParaRPr>
          </a:p>
        </p:txBody>
      </p:sp>
      <p:grpSp>
        <p:nvGrpSpPr>
          <p:cNvPr id="443" name="object 443"/>
          <p:cNvGrpSpPr/>
          <p:nvPr/>
        </p:nvGrpSpPr>
        <p:grpSpPr>
          <a:xfrm>
            <a:off x="4764131" y="169395"/>
            <a:ext cx="6213658" cy="338581"/>
            <a:chOff x="3640073" y="953261"/>
            <a:chExt cx="6852284" cy="373380"/>
          </a:xfrm>
        </p:grpSpPr>
        <p:sp>
          <p:nvSpPr>
            <p:cNvPr id="444" name="object 444"/>
            <p:cNvSpPr/>
            <p:nvPr/>
          </p:nvSpPr>
          <p:spPr>
            <a:xfrm>
              <a:off x="3651503" y="964691"/>
              <a:ext cx="6829425" cy="350520"/>
            </a:xfrm>
            <a:custGeom>
              <a:avLst/>
              <a:gdLst/>
              <a:ahLst/>
              <a:cxnLst/>
              <a:rect l="l" t="t" r="r" b="b"/>
              <a:pathLst>
                <a:path w="6829425" h="350519">
                  <a:moveTo>
                    <a:pt x="6829043" y="350520"/>
                  </a:moveTo>
                  <a:lnTo>
                    <a:pt x="0" y="350520"/>
                  </a:lnTo>
                  <a:lnTo>
                    <a:pt x="0" y="0"/>
                  </a:lnTo>
                  <a:lnTo>
                    <a:pt x="6829043" y="0"/>
                  </a:lnTo>
                  <a:lnTo>
                    <a:pt x="6829043" y="350520"/>
                  </a:lnTo>
                  <a:close/>
                </a:path>
              </a:pathLst>
            </a:custGeom>
            <a:solidFill>
              <a:srgbClr val="FFFF00"/>
            </a:solidFill>
          </p:spPr>
          <p:txBody>
            <a:bodyPr wrap="square" lIns="0" tIns="0" rIns="0" bIns="0" rtlCol="0"/>
            <a:lstStyle/>
            <a:p>
              <a:endParaRPr sz="1632"/>
            </a:p>
          </p:txBody>
        </p:sp>
        <p:sp>
          <p:nvSpPr>
            <p:cNvPr id="445" name="object 445"/>
            <p:cNvSpPr/>
            <p:nvPr/>
          </p:nvSpPr>
          <p:spPr>
            <a:xfrm>
              <a:off x="3651503" y="964691"/>
              <a:ext cx="6829425" cy="350520"/>
            </a:xfrm>
            <a:custGeom>
              <a:avLst/>
              <a:gdLst/>
              <a:ahLst/>
              <a:cxnLst/>
              <a:rect l="l" t="t" r="r" b="b"/>
              <a:pathLst>
                <a:path w="6829425" h="350519">
                  <a:moveTo>
                    <a:pt x="0" y="0"/>
                  </a:moveTo>
                  <a:lnTo>
                    <a:pt x="6829043" y="0"/>
                  </a:lnTo>
                  <a:lnTo>
                    <a:pt x="6829043" y="350520"/>
                  </a:lnTo>
                  <a:lnTo>
                    <a:pt x="0" y="350520"/>
                  </a:lnTo>
                  <a:lnTo>
                    <a:pt x="0" y="0"/>
                  </a:lnTo>
                  <a:close/>
                </a:path>
              </a:pathLst>
            </a:custGeom>
            <a:ln w="22859">
              <a:solidFill>
                <a:srgbClr val="6B6B00"/>
              </a:solidFill>
            </a:ln>
          </p:spPr>
          <p:txBody>
            <a:bodyPr wrap="square" lIns="0" tIns="0" rIns="0" bIns="0" rtlCol="0"/>
            <a:lstStyle/>
            <a:p>
              <a:endParaRPr sz="1632"/>
            </a:p>
          </p:txBody>
        </p:sp>
      </p:grpSp>
      <p:sp>
        <p:nvSpPr>
          <p:cNvPr id="446" name="object 446"/>
          <p:cNvSpPr txBox="1">
            <a:spLocks noGrp="1"/>
          </p:cNvSpPr>
          <p:nvPr>
            <p:ph type="title"/>
          </p:nvPr>
        </p:nvSpPr>
        <p:spPr>
          <a:xfrm>
            <a:off x="5327242" y="193031"/>
            <a:ext cx="5495613" cy="255862"/>
          </a:xfrm>
          <a:prstGeom prst="rect">
            <a:avLst/>
          </a:prstGeom>
        </p:spPr>
        <p:txBody>
          <a:bodyPr vert="horz" wrap="square" lIns="0" tIns="11516" rIns="0" bIns="0" rtlCol="0" anchor="ctr">
            <a:spAutoFit/>
          </a:bodyPr>
          <a:lstStyle/>
          <a:p>
            <a:pPr marL="11516">
              <a:lnSpc>
                <a:spcPct val="100000"/>
              </a:lnSpc>
              <a:spcBef>
                <a:spcPts val="91"/>
              </a:spcBef>
            </a:pPr>
            <a:r>
              <a:rPr sz="1587" spc="-50" dirty="0">
                <a:solidFill>
                  <a:srgbClr val="FF0000"/>
                </a:solidFill>
                <a:latin typeface="Gadugi"/>
                <a:cs typeface="Gadugi"/>
              </a:rPr>
              <a:t>To</a:t>
            </a:r>
            <a:r>
              <a:rPr sz="1587" spc="-14" dirty="0">
                <a:solidFill>
                  <a:srgbClr val="FF0000"/>
                </a:solidFill>
                <a:latin typeface="Gadugi"/>
                <a:cs typeface="Gadugi"/>
              </a:rPr>
              <a:t> </a:t>
            </a:r>
            <a:r>
              <a:rPr sz="1587" dirty="0">
                <a:solidFill>
                  <a:srgbClr val="FF0000"/>
                </a:solidFill>
                <a:latin typeface="Gadugi"/>
                <a:cs typeface="Gadugi"/>
              </a:rPr>
              <a:t>report</a:t>
            </a:r>
            <a:r>
              <a:rPr sz="1587" spc="-23" dirty="0">
                <a:solidFill>
                  <a:srgbClr val="FF0000"/>
                </a:solidFill>
                <a:latin typeface="Gadugi"/>
                <a:cs typeface="Gadugi"/>
              </a:rPr>
              <a:t> </a:t>
            </a:r>
            <a:r>
              <a:rPr sz="1587" dirty="0">
                <a:solidFill>
                  <a:srgbClr val="FF0000"/>
                </a:solidFill>
                <a:latin typeface="Gadugi"/>
                <a:cs typeface="Gadugi"/>
              </a:rPr>
              <a:t>an</a:t>
            </a:r>
            <a:r>
              <a:rPr sz="1587" spc="-23" dirty="0">
                <a:solidFill>
                  <a:srgbClr val="FF0000"/>
                </a:solidFill>
                <a:latin typeface="Gadugi"/>
                <a:cs typeface="Gadugi"/>
              </a:rPr>
              <a:t> </a:t>
            </a:r>
            <a:r>
              <a:rPr sz="1587" dirty="0">
                <a:solidFill>
                  <a:srgbClr val="FF0000"/>
                </a:solidFill>
                <a:latin typeface="Gadugi"/>
                <a:cs typeface="Gadugi"/>
              </a:rPr>
              <a:t>incident</a:t>
            </a:r>
            <a:r>
              <a:rPr sz="1587" spc="5" dirty="0">
                <a:solidFill>
                  <a:srgbClr val="FF0000"/>
                </a:solidFill>
                <a:latin typeface="Gadugi"/>
                <a:cs typeface="Gadugi"/>
              </a:rPr>
              <a:t> </a:t>
            </a:r>
            <a:r>
              <a:rPr sz="1587" dirty="0">
                <a:solidFill>
                  <a:srgbClr val="FF0000"/>
                </a:solidFill>
                <a:latin typeface="Gadugi"/>
                <a:cs typeface="Gadugi"/>
              </a:rPr>
              <a:t>use</a:t>
            </a:r>
            <a:r>
              <a:rPr sz="1587" spc="-18" dirty="0">
                <a:solidFill>
                  <a:srgbClr val="FF0000"/>
                </a:solidFill>
                <a:latin typeface="Gadugi"/>
                <a:cs typeface="Gadugi"/>
              </a:rPr>
              <a:t> </a:t>
            </a:r>
            <a:r>
              <a:rPr sz="1587" dirty="0">
                <a:solidFill>
                  <a:srgbClr val="FF0000"/>
                </a:solidFill>
                <a:latin typeface="Gadugi"/>
                <a:cs typeface="Gadugi"/>
              </a:rPr>
              <a:t>the</a:t>
            </a:r>
            <a:r>
              <a:rPr sz="1587" spc="-5" dirty="0">
                <a:solidFill>
                  <a:srgbClr val="FF0000"/>
                </a:solidFill>
                <a:latin typeface="Gadugi"/>
                <a:cs typeface="Gadugi"/>
              </a:rPr>
              <a:t> </a:t>
            </a:r>
            <a:r>
              <a:rPr sz="1587" dirty="0">
                <a:solidFill>
                  <a:srgbClr val="FF0000"/>
                </a:solidFill>
                <a:latin typeface="Gadugi"/>
                <a:cs typeface="Gadugi"/>
              </a:rPr>
              <a:t>Formal</a:t>
            </a:r>
            <a:r>
              <a:rPr sz="1587" spc="-36" dirty="0">
                <a:solidFill>
                  <a:srgbClr val="FF0000"/>
                </a:solidFill>
                <a:latin typeface="Gadugi"/>
                <a:cs typeface="Gadugi"/>
              </a:rPr>
              <a:t> </a:t>
            </a:r>
            <a:r>
              <a:rPr sz="1587" dirty="0">
                <a:solidFill>
                  <a:srgbClr val="FF0000"/>
                </a:solidFill>
                <a:latin typeface="Gadugi"/>
                <a:cs typeface="Gadugi"/>
              </a:rPr>
              <a:t>Student</a:t>
            </a:r>
            <a:r>
              <a:rPr sz="1587" spc="-14" dirty="0">
                <a:solidFill>
                  <a:srgbClr val="FF0000"/>
                </a:solidFill>
                <a:latin typeface="Gadugi"/>
                <a:cs typeface="Gadugi"/>
              </a:rPr>
              <a:t> </a:t>
            </a:r>
            <a:r>
              <a:rPr sz="1587" dirty="0">
                <a:solidFill>
                  <a:srgbClr val="FF0000"/>
                </a:solidFill>
                <a:latin typeface="Gadugi"/>
                <a:cs typeface="Gadugi"/>
              </a:rPr>
              <a:t>Complaint</a:t>
            </a:r>
            <a:r>
              <a:rPr sz="1587" spc="5" dirty="0">
                <a:solidFill>
                  <a:srgbClr val="FF0000"/>
                </a:solidFill>
                <a:latin typeface="Gadugi"/>
                <a:cs typeface="Gadugi"/>
              </a:rPr>
              <a:t> </a:t>
            </a:r>
            <a:r>
              <a:rPr sz="1587" spc="-18" dirty="0">
                <a:solidFill>
                  <a:srgbClr val="FF0000"/>
                </a:solidFill>
                <a:latin typeface="Gadugi"/>
                <a:cs typeface="Gadugi"/>
              </a:rPr>
              <a:t>Form</a:t>
            </a:r>
            <a:endParaRPr sz="1587" dirty="0">
              <a:latin typeface="Gadugi"/>
              <a:cs typeface="Gadugi"/>
            </a:endParaRPr>
          </a:p>
        </p:txBody>
      </p:sp>
      <p:pic>
        <p:nvPicPr>
          <p:cNvPr id="2050" name="Picture 2" descr="warning sign yellow, exclamation mark icon, danger sign, attention sign,  caution alert symbol orange isolated on white background">
            <a:extLst>
              <a:ext uri="{FF2B5EF4-FFF2-40B4-BE49-F238E27FC236}">
                <a16:creationId xmlns:a16="http://schemas.microsoft.com/office/drawing/2014/main" id="{562BDE0C-C8F4-9E0F-FD59-BB7829A38B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48900" y="4027619"/>
            <a:ext cx="1943100" cy="18288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BDEB60-402C-0947-A319-C7E0025F36B5}"/>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42E15922-743D-99B3-241A-3BB8251BC354}"/>
              </a:ext>
            </a:extLst>
          </p:cNvPr>
          <p:cNvPicPr/>
          <p:nvPr/>
        </p:nvPicPr>
        <p:blipFill>
          <a:blip r:embed="rId2" cstate="print"/>
          <a:stretch>
            <a:fillRect/>
          </a:stretch>
        </p:blipFill>
        <p:spPr>
          <a:xfrm>
            <a:off x="1312921" y="992050"/>
            <a:ext cx="9695865" cy="5453232"/>
          </a:xfrm>
          <a:prstGeom prst="rect">
            <a:avLst/>
          </a:prstGeom>
        </p:spPr>
      </p:pic>
      <p:sp>
        <p:nvSpPr>
          <p:cNvPr id="3" name="object 3">
            <a:extLst>
              <a:ext uri="{FF2B5EF4-FFF2-40B4-BE49-F238E27FC236}">
                <a16:creationId xmlns:a16="http://schemas.microsoft.com/office/drawing/2014/main" id="{2FA3015F-DD85-19DC-7F0B-8BDD100B5221}"/>
              </a:ext>
            </a:extLst>
          </p:cNvPr>
          <p:cNvSpPr txBox="1">
            <a:spLocks noGrp="1"/>
          </p:cNvSpPr>
          <p:nvPr>
            <p:ph type="title"/>
          </p:nvPr>
        </p:nvSpPr>
        <p:spPr>
          <a:xfrm>
            <a:off x="2302946" y="2578855"/>
            <a:ext cx="7576622" cy="550572"/>
          </a:xfrm>
          <a:prstGeom prst="rect">
            <a:avLst/>
          </a:prstGeom>
        </p:spPr>
        <p:txBody>
          <a:bodyPr vert="horz" wrap="square" lIns="0" tIns="13244" rIns="0" bIns="0" rtlCol="0" anchor="ctr">
            <a:spAutoFit/>
          </a:bodyPr>
          <a:lstStyle/>
          <a:p>
            <a:pPr marL="11516" algn="ctr">
              <a:lnSpc>
                <a:spcPct val="100000"/>
              </a:lnSpc>
              <a:spcBef>
                <a:spcPts val="104"/>
              </a:spcBef>
            </a:pPr>
            <a:r>
              <a:rPr sz="3491" dirty="0">
                <a:solidFill>
                  <a:srgbClr val="FFFFFF"/>
                </a:solidFill>
                <a:latin typeface="Gadugi"/>
                <a:cs typeface="Gadugi"/>
              </a:rPr>
              <a:t>Careers</a:t>
            </a:r>
            <a:r>
              <a:rPr lang="en-GB" sz="3491" dirty="0">
                <a:solidFill>
                  <a:srgbClr val="FFFFFF"/>
                </a:solidFill>
                <a:latin typeface="Gadugi"/>
                <a:cs typeface="Gadugi"/>
              </a:rPr>
              <a:t> Service</a:t>
            </a:r>
            <a:endParaRPr sz="3491" dirty="0">
              <a:latin typeface="Gadugi"/>
              <a:cs typeface="Gadugi"/>
            </a:endParaRPr>
          </a:p>
        </p:txBody>
      </p:sp>
      <p:sp>
        <p:nvSpPr>
          <p:cNvPr id="5" name="object 5">
            <a:extLst>
              <a:ext uri="{FF2B5EF4-FFF2-40B4-BE49-F238E27FC236}">
                <a16:creationId xmlns:a16="http://schemas.microsoft.com/office/drawing/2014/main" id="{4127332F-D1DF-0D3B-DAB7-C5DC2D097C1A}"/>
              </a:ext>
            </a:extLst>
          </p:cNvPr>
          <p:cNvSpPr txBox="1"/>
          <p:nvPr/>
        </p:nvSpPr>
        <p:spPr>
          <a:xfrm>
            <a:off x="3504668" y="3571709"/>
            <a:ext cx="5671989" cy="896079"/>
          </a:xfrm>
          <a:prstGeom prst="rect">
            <a:avLst/>
          </a:prstGeom>
          <a:solidFill>
            <a:srgbClr val="FFFFFF"/>
          </a:solidFill>
        </p:spPr>
        <p:txBody>
          <a:bodyPr vert="horz" wrap="square" lIns="0" tIns="33973" rIns="0" bIns="0" rtlCol="0">
            <a:spAutoFit/>
          </a:bodyPr>
          <a:lstStyle/>
          <a:p>
            <a:pPr algn="ctr">
              <a:spcBef>
                <a:spcPts val="268"/>
              </a:spcBef>
            </a:pPr>
            <a:r>
              <a:rPr lang="en-GB" sz="2800" dirty="0">
                <a:hlinkClick r:id="rId3"/>
              </a:rPr>
              <a:t>Careers Service | University of Wales Trinity Saint David</a:t>
            </a:r>
            <a:endParaRPr sz="2539" dirty="0">
              <a:latin typeface="Gadugi"/>
              <a:cs typeface="Gadugi"/>
            </a:endParaRPr>
          </a:p>
        </p:txBody>
      </p:sp>
      <p:sp>
        <p:nvSpPr>
          <p:cNvPr id="7" name="TextBox 6">
            <a:extLst>
              <a:ext uri="{FF2B5EF4-FFF2-40B4-BE49-F238E27FC236}">
                <a16:creationId xmlns:a16="http://schemas.microsoft.com/office/drawing/2014/main" id="{4F305614-5A4A-E110-91F2-1B03C76A8DAB}"/>
              </a:ext>
            </a:extLst>
          </p:cNvPr>
          <p:cNvSpPr txBox="1"/>
          <p:nvPr/>
        </p:nvSpPr>
        <p:spPr>
          <a:xfrm>
            <a:off x="4849586" y="4730626"/>
            <a:ext cx="3976007" cy="553998"/>
          </a:xfrm>
          <a:prstGeom prst="rect">
            <a:avLst/>
          </a:prstGeom>
          <a:noFill/>
        </p:spPr>
        <p:txBody>
          <a:bodyPr wrap="square">
            <a:spAutoFit/>
          </a:bodyPr>
          <a:lstStyle/>
          <a:p>
            <a:r>
              <a:rPr lang="en-GB" sz="3000" dirty="0">
                <a:solidFill>
                  <a:schemeClr val="bg1"/>
                </a:solidFill>
              </a:rPr>
              <a:t>careers@uwtsd.ac.uk</a:t>
            </a:r>
          </a:p>
        </p:txBody>
      </p:sp>
    </p:spTree>
    <p:extLst>
      <p:ext uri="{BB962C8B-B14F-4D97-AF65-F5344CB8AC3E}">
        <p14:creationId xmlns:p14="http://schemas.microsoft.com/office/powerpoint/2010/main" val="2303308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633E1-516B-5A1D-A115-21C8FE6CAF55}"/>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0BECEE28-6843-9A6D-DFF4-59DF26948BD1}"/>
              </a:ext>
            </a:extLst>
          </p:cNvPr>
          <p:cNvSpPr txBox="1">
            <a:spLocks noGrp="1"/>
          </p:cNvSpPr>
          <p:nvPr>
            <p:ph type="title"/>
          </p:nvPr>
        </p:nvSpPr>
        <p:spPr>
          <a:xfrm>
            <a:off x="1572441" y="475369"/>
            <a:ext cx="10411750" cy="913476"/>
          </a:xfrm>
          <a:prstGeom prst="rect">
            <a:avLst/>
          </a:prstGeom>
        </p:spPr>
        <p:txBody>
          <a:bodyPr vert="horz" wrap="square" lIns="0" tIns="234082" rIns="0" bIns="0" rtlCol="0" anchor="ctr">
            <a:spAutoFit/>
          </a:bodyPr>
          <a:lstStyle/>
          <a:p>
            <a:pPr marL="3447997">
              <a:lnSpc>
                <a:spcPct val="100000"/>
              </a:lnSpc>
              <a:spcBef>
                <a:spcPts val="91"/>
              </a:spcBef>
            </a:pPr>
            <a:r>
              <a:rPr dirty="0"/>
              <a:t>How</a:t>
            </a:r>
            <a:r>
              <a:rPr spc="-36" dirty="0"/>
              <a:t> </a:t>
            </a:r>
            <a:r>
              <a:rPr dirty="0"/>
              <a:t>can</a:t>
            </a:r>
            <a:r>
              <a:rPr lang="en-GB" dirty="0"/>
              <a:t> they</a:t>
            </a:r>
            <a:r>
              <a:rPr spc="-32" dirty="0"/>
              <a:t> </a:t>
            </a:r>
            <a:r>
              <a:rPr dirty="0"/>
              <a:t>help</a:t>
            </a:r>
            <a:r>
              <a:rPr spc="-5" dirty="0"/>
              <a:t> </a:t>
            </a:r>
            <a:r>
              <a:rPr spc="-18" dirty="0"/>
              <a:t>you?</a:t>
            </a:r>
          </a:p>
        </p:txBody>
      </p:sp>
      <p:sp>
        <p:nvSpPr>
          <p:cNvPr id="3" name="object 3">
            <a:extLst>
              <a:ext uri="{FF2B5EF4-FFF2-40B4-BE49-F238E27FC236}">
                <a16:creationId xmlns:a16="http://schemas.microsoft.com/office/drawing/2014/main" id="{D50F3AD6-A8E6-01AD-3E88-DBFDD13D728F}"/>
              </a:ext>
            </a:extLst>
          </p:cNvPr>
          <p:cNvSpPr txBox="1"/>
          <p:nvPr/>
        </p:nvSpPr>
        <p:spPr>
          <a:xfrm>
            <a:off x="1793047" y="2867156"/>
            <a:ext cx="8322307" cy="1624711"/>
          </a:xfrm>
          <a:prstGeom prst="rect">
            <a:avLst/>
          </a:prstGeom>
        </p:spPr>
        <p:txBody>
          <a:bodyPr vert="horz" wrap="square" lIns="0" tIns="13243" rIns="0" bIns="0" rtlCol="0">
            <a:spAutoFit/>
          </a:bodyPr>
          <a:lstStyle/>
          <a:p>
            <a:pPr marL="283302" indent="-271786">
              <a:spcBef>
                <a:spcPts val="103"/>
              </a:spcBef>
              <a:buFont typeface="Arial"/>
              <a:buChar char="•"/>
              <a:tabLst>
                <a:tab pos="283302" algn="l"/>
              </a:tabLst>
            </a:pPr>
            <a:r>
              <a:rPr sz="1496" dirty="0">
                <a:latin typeface="Gadugi"/>
                <a:cs typeface="Gadugi"/>
              </a:rPr>
              <a:t>Plan</a:t>
            </a:r>
            <a:r>
              <a:rPr sz="1496" spc="-5" dirty="0">
                <a:latin typeface="Gadugi"/>
                <a:cs typeface="Gadugi"/>
              </a:rPr>
              <a:t> </a:t>
            </a:r>
            <a:r>
              <a:rPr sz="1496" dirty="0">
                <a:latin typeface="Gadugi"/>
                <a:cs typeface="Gadugi"/>
              </a:rPr>
              <a:t>your</a:t>
            </a:r>
            <a:r>
              <a:rPr sz="1496" spc="9" dirty="0">
                <a:latin typeface="Gadugi"/>
                <a:cs typeface="Gadugi"/>
              </a:rPr>
              <a:t> </a:t>
            </a:r>
            <a:r>
              <a:rPr sz="1496" dirty="0">
                <a:latin typeface="Gadugi"/>
                <a:cs typeface="Gadugi"/>
              </a:rPr>
              <a:t>career</a:t>
            </a:r>
            <a:r>
              <a:rPr sz="1496" spc="-5" dirty="0">
                <a:latin typeface="Gadugi"/>
                <a:cs typeface="Gadugi"/>
              </a:rPr>
              <a:t> </a:t>
            </a:r>
            <a:r>
              <a:rPr sz="1496" dirty="0">
                <a:latin typeface="Gadugi"/>
                <a:cs typeface="Gadugi"/>
              </a:rPr>
              <a:t>and</a:t>
            </a:r>
            <a:r>
              <a:rPr sz="1496" spc="-5" dirty="0">
                <a:latin typeface="Gadugi"/>
                <a:cs typeface="Gadugi"/>
              </a:rPr>
              <a:t> </a:t>
            </a:r>
            <a:r>
              <a:rPr sz="1496" dirty="0">
                <a:latin typeface="Gadugi"/>
                <a:cs typeface="Gadugi"/>
              </a:rPr>
              <a:t>set</a:t>
            </a:r>
            <a:r>
              <a:rPr sz="1496" spc="9" dirty="0">
                <a:latin typeface="Gadugi"/>
                <a:cs typeface="Gadugi"/>
              </a:rPr>
              <a:t> </a:t>
            </a:r>
            <a:r>
              <a:rPr sz="1496" dirty="0">
                <a:latin typeface="Gadugi"/>
                <a:cs typeface="Gadugi"/>
              </a:rPr>
              <a:t>new</a:t>
            </a:r>
            <a:r>
              <a:rPr sz="1496" spc="-14" dirty="0">
                <a:latin typeface="Gadugi"/>
                <a:cs typeface="Gadugi"/>
              </a:rPr>
              <a:t> </a:t>
            </a:r>
            <a:r>
              <a:rPr sz="1496" dirty="0">
                <a:latin typeface="Gadugi"/>
                <a:cs typeface="Gadugi"/>
              </a:rPr>
              <a:t>goals.(Create</a:t>
            </a:r>
            <a:r>
              <a:rPr sz="1496" spc="-14" dirty="0">
                <a:latin typeface="Gadugi"/>
                <a:cs typeface="Gadugi"/>
              </a:rPr>
              <a:t> </a:t>
            </a:r>
            <a:r>
              <a:rPr sz="1496" dirty="0">
                <a:latin typeface="Gadugi"/>
                <a:cs typeface="Gadugi"/>
              </a:rPr>
              <a:t>an</a:t>
            </a:r>
            <a:r>
              <a:rPr sz="1496" spc="18" dirty="0">
                <a:latin typeface="Gadugi"/>
                <a:cs typeface="Gadugi"/>
              </a:rPr>
              <a:t> </a:t>
            </a:r>
            <a:r>
              <a:rPr sz="1496" dirty="0">
                <a:latin typeface="Gadugi"/>
                <a:cs typeface="Gadugi"/>
              </a:rPr>
              <a:t>action</a:t>
            </a:r>
            <a:r>
              <a:rPr sz="1496" spc="-5" dirty="0">
                <a:latin typeface="Gadugi"/>
                <a:cs typeface="Gadugi"/>
              </a:rPr>
              <a:t> </a:t>
            </a:r>
            <a:r>
              <a:rPr sz="1496" spc="-9" dirty="0">
                <a:latin typeface="Gadugi"/>
                <a:cs typeface="Gadugi"/>
              </a:rPr>
              <a:t>plan)</a:t>
            </a:r>
            <a:endParaRPr sz="1496" dirty="0">
              <a:latin typeface="Gadugi"/>
              <a:cs typeface="Gadugi"/>
            </a:endParaRPr>
          </a:p>
          <a:p>
            <a:pPr marL="283302" indent="-271786">
              <a:spcBef>
                <a:spcPts val="23"/>
              </a:spcBef>
              <a:buFont typeface="Arial"/>
              <a:buChar char="•"/>
              <a:tabLst>
                <a:tab pos="283302" algn="l"/>
              </a:tabLst>
            </a:pPr>
            <a:r>
              <a:rPr sz="1496" dirty="0">
                <a:latin typeface="Gadugi"/>
                <a:cs typeface="Gadugi"/>
              </a:rPr>
              <a:t>Explore</a:t>
            </a:r>
            <a:r>
              <a:rPr sz="1496" spc="27" dirty="0">
                <a:latin typeface="Gadugi"/>
                <a:cs typeface="Gadugi"/>
              </a:rPr>
              <a:t> </a:t>
            </a:r>
            <a:r>
              <a:rPr sz="1496" dirty="0">
                <a:latin typeface="Gadugi"/>
                <a:cs typeface="Gadugi"/>
              </a:rPr>
              <a:t>opportunities</a:t>
            </a:r>
            <a:r>
              <a:rPr sz="1496" spc="-9" dirty="0">
                <a:latin typeface="Gadugi"/>
                <a:cs typeface="Gadugi"/>
              </a:rPr>
              <a:t> </a:t>
            </a:r>
            <a:r>
              <a:rPr sz="1496" dirty="0">
                <a:latin typeface="Gadugi"/>
                <a:cs typeface="Gadugi"/>
              </a:rPr>
              <a:t>in</a:t>
            </a:r>
            <a:r>
              <a:rPr sz="1496" spc="9" dirty="0">
                <a:latin typeface="Gadugi"/>
                <a:cs typeface="Gadugi"/>
              </a:rPr>
              <a:t> </a:t>
            </a:r>
            <a:r>
              <a:rPr sz="1496" dirty="0">
                <a:latin typeface="Gadugi"/>
                <a:cs typeface="Gadugi"/>
              </a:rPr>
              <a:t>employment and</a:t>
            </a:r>
            <a:r>
              <a:rPr sz="1496" spc="27" dirty="0">
                <a:latin typeface="Gadugi"/>
                <a:cs typeface="Gadugi"/>
              </a:rPr>
              <a:t>  </a:t>
            </a:r>
            <a:r>
              <a:rPr sz="1496" dirty="0">
                <a:latin typeface="Gadugi"/>
                <a:cs typeface="Gadugi"/>
              </a:rPr>
              <a:t>further</a:t>
            </a:r>
            <a:r>
              <a:rPr sz="1496" spc="23" dirty="0">
                <a:latin typeface="Gadugi"/>
                <a:cs typeface="Gadugi"/>
              </a:rPr>
              <a:t> </a:t>
            </a:r>
            <a:r>
              <a:rPr sz="1496" spc="-9" dirty="0">
                <a:latin typeface="Gadugi"/>
                <a:cs typeface="Gadugi"/>
              </a:rPr>
              <a:t>study</a:t>
            </a:r>
            <a:endParaRPr sz="1496" dirty="0">
              <a:latin typeface="Gadugi"/>
              <a:cs typeface="Gadugi"/>
            </a:endParaRPr>
          </a:p>
          <a:p>
            <a:pPr marL="283302" indent="-271786">
              <a:spcBef>
                <a:spcPts val="9"/>
              </a:spcBef>
              <a:buFont typeface="Arial"/>
              <a:buChar char="•"/>
              <a:tabLst>
                <a:tab pos="283302" algn="l"/>
              </a:tabLst>
            </a:pPr>
            <a:r>
              <a:rPr sz="1496" dirty="0">
                <a:latin typeface="Gadugi"/>
                <a:cs typeface="Gadugi"/>
              </a:rPr>
              <a:t>Create and</a:t>
            </a:r>
            <a:r>
              <a:rPr sz="1496" spc="-9" dirty="0">
                <a:latin typeface="Gadugi"/>
                <a:cs typeface="Gadugi"/>
              </a:rPr>
              <a:t> </a:t>
            </a:r>
            <a:r>
              <a:rPr sz="1496" dirty="0">
                <a:latin typeface="Gadugi"/>
                <a:cs typeface="Gadugi"/>
              </a:rPr>
              <a:t>adapt</a:t>
            </a:r>
            <a:r>
              <a:rPr sz="1496" spc="9" dirty="0">
                <a:latin typeface="Gadugi"/>
                <a:cs typeface="Gadugi"/>
              </a:rPr>
              <a:t> </a:t>
            </a:r>
            <a:r>
              <a:rPr sz="1496" dirty="0">
                <a:latin typeface="Gadugi"/>
                <a:cs typeface="Gadugi"/>
              </a:rPr>
              <a:t>your</a:t>
            </a:r>
            <a:r>
              <a:rPr sz="1496" spc="27" dirty="0">
                <a:latin typeface="Gadugi"/>
                <a:cs typeface="Gadugi"/>
              </a:rPr>
              <a:t> </a:t>
            </a:r>
            <a:r>
              <a:rPr sz="1496" dirty="0">
                <a:latin typeface="Gadugi"/>
                <a:cs typeface="Gadugi"/>
              </a:rPr>
              <a:t>CV</a:t>
            </a:r>
            <a:r>
              <a:rPr sz="1496" spc="5" dirty="0">
                <a:latin typeface="Gadugi"/>
                <a:cs typeface="Gadugi"/>
              </a:rPr>
              <a:t> </a:t>
            </a:r>
            <a:r>
              <a:rPr sz="1496" dirty="0">
                <a:latin typeface="Gadugi"/>
                <a:cs typeface="Gadugi"/>
              </a:rPr>
              <a:t>and</a:t>
            </a:r>
            <a:r>
              <a:rPr sz="1496" spc="-9" dirty="0">
                <a:latin typeface="Gadugi"/>
                <a:cs typeface="Gadugi"/>
              </a:rPr>
              <a:t> </a:t>
            </a:r>
            <a:r>
              <a:rPr sz="1496" dirty="0">
                <a:latin typeface="Gadugi"/>
                <a:cs typeface="Gadugi"/>
              </a:rPr>
              <a:t>cover</a:t>
            </a:r>
            <a:r>
              <a:rPr sz="1496" spc="9" dirty="0">
                <a:latin typeface="Gadugi"/>
                <a:cs typeface="Gadugi"/>
              </a:rPr>
              <a:t> </a:t>
            </a:r>
            <a:r>
              <a:rPr sz="1496" dirty="0">
                <a:latin typeface="Gadugi"/>
                <a:cs typeface="Gadugi"/>
              </a:rPr>
              <a:t>letter</a:t>
            </a:r>
            <a:r>
              <a:rPr sz="1496" spc="14" dirty="0">
                <a:latin typeface="Gadugi"/>
                <a:cs typeface="Gadugi"/>
              </a:rPr>
              <a:t> </a:t>
            </a:r>
            <a:r>
              <a:rPr sz="1496" dirty="0">
                <a:latin typeface="Gadugi"/>
                <a:cs typeface="Gadugi"/>
              </a:rPr>
              <a:t>to</a:t>
            </a:r>
            <a:r>
              <a:rPr sz="1496" spc="14" dirty="0">
                <a:latin typeface="Gadugi"/>
                <a:cs typeface="Gadugi"/>
              </a:rPr>
              <a:t> </a:t>
            </a:r>
            <a:r>
              <a:rPr sz="1496" dirty="0">
                <a:latin typeface="Gadugi"/>
                <a:cs typeface="Gadugi"/>
              </a:rPr>
              <a:t>different</a:t>
            </a:r>
            <a:r>
              <a:rPr sz="1496" spc="-9" dirty="0">
                <a:latin typeface="Gadugi"/>
                <a:cs typeface="Gadugi"/>
              </a:rPr>
              <a:t> </a:t>
            </a:r>
            <a:r>
              <a:rPr sz="1496" dirty="0">
                <a:latin typeface="Gadugi"/>
                <a:cs typeface="Gadugi"/>
              </a:rPr>
              <a:t>roles and</a:t>
            </a:r>
            <a:r>
              <a:rPr sz="1496" spc="-5" dirty="0">
                <a:latin typeface="Gadugi"/>
                <a:cs typeface="Gadugi"/>
              </a:rPr>
              <a:t> </a:t>
            </a:r>
            <a:r>
              <a:rPr sz="1496" dirty="0">
                <a:latin typeface="Gadugi"/>
                <a:cs typeface="Gadugi"/>
              </a:rPr>
              <a:t>help</a:t>
            </a:r>
            <a:r>
              <a:rPr sz="1496" spc="9" dirty="0">
                <a:latin typeface="Gadugi"/>
                <a:cs typeface="Gadugi"/>
              </a:rPr>
              <a:t> </a:t>
            </a:r>
            <a:r>
              <a:rPr sz="1496" dirty="0">
                <a:latin typeface="Gadugi"/>
                <a:cs typeface="Gadugi"/>
              </a:rPr>
              <a:t>with</a:t>
            </a:r>
            <a:r>
              <a:rPr sz="1496" spc="14" dirty="0">
                <a:latin typeface="Gadugi"/>
                <a:cs typeface="Gadugi"/>
              </a:rPr>
              <a:t> </a:t>
            </a:r>
            <a:r>
              <a:rPr sz="1496" dirty="0">
                <a:latin typeface="Gadugi"/>
                <a:cs typeface="Gadugi"/>
              </a:rPr>
              <a:t>personal</a:t>
            </a:r>
            <a:r>
              <a:rPr sz="1496" spc="-14" dirty="0">
                <a:latin typeface="Gadugi"/>
                <a:cs typeface="Gadugi"/>
              </a:rPr>
              <a:t> </a:t>
            </a:r>
            <a:r>
              <a:rPr sz="1496" spc="-9" dirty="0">
                <a:latin typeface="Gadugi"/>
                <a:cs typeface="Gadugi"/>
              </a:rPr>
              <a:t>statements.</a:t>
            </a:r>
            <a:endParaRPr sz="1496" dirty="0">
              <a:latin typeface="Gadugi"/>
              <a:cs typeface="Gadugi"/>
            </a:endParaRPr>
          </a:p>
          <a:p>
            <a:pPr marL="283302" indent="-271786">
              <a:spcBef>
                <a:spcPts val="23"/>
              </a:spcBef>
              <a:buFont typeface="Arial"/>
              <a:buChar char="•"/>
              <a:tabLst>
                <a:tab pos="283302" algn="l"/>
              </a:tabLst>
            </a:pPr>
            <a:r>
              <a:rPr sz="1496" dirty="0">
                <a:latin typeface="Gadugi"/>
                <a:cs typeface="Gadugi"/>
              </a:rPr>
              <a:t>Search</a:t>
            </a:r>
            <a:r>
              <a:rPr sz="1496" spc="-5" dirty="0">
                <a:latin typeface="Gadugi"/>
                <a:cs typeface="Gadugi"/>
              </a:rPr>
              <a:t> </a:t>
            </a:r>
            <a:r>
              <a:rPr sz="1496" dirty="0">
                <a:latin typeface="Gadugi"/>
                <a:cs typeface="Gadugi"/>
              </a:rPr>
              <a:t>for</a:t>
            </a:r>
            <a:r>
              <a:rPr sz="1496" spc="23" dirty="0">
                <a:latin typeface="Gadugi"/>
                <a:cs typeface="Gadugi"/>
              </a:rPr>
              <a:t> </a:t>
            </a:r>
            <a:r>
              <a:rPr sz="1496" dirty="0">
                <a:latin typeface="Gadugi"/>
                <a:cs typeface="Gadugi"/>
              </a:rPr>
              <a:t>jobs,</a:t>
            </a:r>
            <a:r>
              <a:rPr sz="1496" spc="-5" dirty="0">
                <a:latin typeface="Gadugi"/>
                <a:cs typeface="Gadugi"/>
              </a:rPr>
              <a:t> </a:t>
            </a:r>
            <a:r>
              <a:rPr sz="1496" dirty="0">
                <a:latin typeface="Gadugi"/>
                <a:cs typeface="Gadugi"/>
              </a:rPr>
              <a:t>internships</a:t>
            </a:r>
            <a:r>
              <a:rPr sz="1496" spc="-32" dirty="0">
                <a:latin typeface="Gadugi"/>
                <a:cs typeface="Gadugi"/>
              </a:rPr>
              <a:t> </a:t>
            </a:r>
            <a:r>
              <a:rPr sz="1496" dirty="0">
                <a:latin typeface="Gadugi"/>
                <a:cs typeface="Gadugi"/>
              </a:rPr>
              <a:t>and</a:t>
            </a:r>
            <a:r>
              <a:rPr sz="1496" spc="14" dirty="0">
                <a:latin typeface="Gadugi"/>
                <a:cs typeface="Gadugi"/>
              </a:rPr>
              <a:t> </a:t>
            </a:r>
            <a:r>
              <a:rPr sz="1496" dirty="0">
                <a:latin typeface="Gadugi"/>
                <a:cs typeface="Gadugi"/>
              </a:rPr>
              <a:t>volunteering</a:t>
            </a:r>
            <a:r>
              <a:rPr sz="1496" spc="-9" dirty="0">
                <a:latin typeface="Gadugi"/>
                <a:cs typeface="Gadugi"/>
              </a:rPr>
              <a:t> roles</a:t>
            </a:r>
            <a:endParaRPr sz="1496" dirty="0">
              <a:latin typeface="Gadugi"/>
              <a:cs typeface="Gadugi"/>
            </a:endParaRPr>
          </a:p>
          <a:p>
            <a:pPr marL="283302" indent="-271786">
              <a:spcBef>
                <a:spcPts val="14"/>
              </a:spcBef>
              <a:buFont typeface="Arial"/>
              <a:buChar char="•"/>
              <a:tabLst>
                <a:tab pos="283302" algn="l"/>
              </a:tabLst>
            </a:pPr>
            <a:r>
              <a:rPr sz="1496" dirty="0">
                <a:latin typeface="Gadugi"/>
                <a:cs typeface="Gadugi"/>
              </a:rPr>
              <a:t>Prepare</a:t>
            </a:r>
            <a:r>
              <a:rPr sz="1496" spc="5" dirty="0">
                <a:latin typeface="Gadugi"/>
                <a:cs typeface="Gadugi"/>
              </a:rPr>
              <a:t> </a:t>
            </a:r>
            <a:r>
              <a:rPr sz="1496" dirty="0">
                <a:latin typeface="Gadugi"/>
                <a:cs typeface="Gadugi"/>
              </a:rPr>
              <a:t>for</a:t>
            </a:r>
            <a:r>
              <a:rPr sz="1496" spc="14" dirty="0">
                <a:latin typeface="Gadugi"/>
                <a:cs typeface="Gadugi"/>
              </a:rPr>
              <a:t> </a:t>
            </a:r>
            <a:r>
              <a:rPr sz="1496" dirty="0">
                <a:latin typeface="Gadugi"/>
                <a:cs typeface="Gadugi"/>
              </a:rPr>
              <a:t>job</a:t>
            </a:r>
            <a:r>
              <a:rPr sz="1496" spc="14" dirty="0">
                <a:latin typeface="Gadugi"/>
                <a:cs typeface="Gadugi"/>
              </a:rPr>
              <a:t> </a:t>
            </a:r>
            <a:r>
              <a:rPr sz="1496" dirty="0">
                <a:latin typeface="Gadugi"/>
                <a:cs typeface="Gadugi"/>
              </a:rPr>
              <a:t>interviews</a:t>
            </a:r>
            <a:r>
              <a:rPr sz="1496" spc="-14" dirty="0">
                <a:latin typeface="Gadugi"/>
                <a:cs typeface="Gadugi"/>
              </a:rPr>
              <a:t> </a:t>
            </a:r>
            <a:r>
              <a:rPr sz="1496" dirty="0">
                <a:latin typeface="Gadugi"/>
                <a:cs typeface="Gadugi"/>
              </a:rPr>
              <a:t>or</a:t>
            </a:r>
            <a:r>
              <a:rPr sz="1496" spc="27" dirty="0">
                <a:latin typeface="Gadugi"/>
                <a:cs typeface="Gadugi"/>
              </a:rPr>
              <a:t> </a:t>
            </a:r>
            <a:r>
              <a:rPr sz="1496" dirty="0">
                <a:latin typeface="Gadugi"/>
                <a:cs typeface="Gadugi"/>
              </a:rPr>
              <a:t>any</a:t>
            </a:r>
            <a:r>
              <a:rPr sz="1496" spc="5" dirty="0">
                <a:latin typeface="Gadugi"/>
                <a:cs typeface="Gadugi"/>
              </a:rPr>
              <a:t> </a:t>
            </a:r>
            <a:r>
              <a:rPr sz="1496" dirty="0">
                <a:latin typeface="Gadugi"/>
                <a:cs typeface="Gadugi"/>
              </a:rPr>
              <a:t>other</a:t>
            </a:r>
            <a:r>
              <a:rPr sz="1496" spc="18" dirty="0">
                <a:latin typeface="Gadugi"/>
                <a:cs typeface="Gadugi"/>
              </a:rPr>
              <a:t> </a:t>
            </a:r>
            <a:r>
              <a:rPr sz="1496" spc="-9" dirty="0">
                <a:latin typeface="Gadugi"/>
                <a:cs typeface="Gadugi"/>
              </a:rPr>
              <a:t>assessment</a:t>
            </a:r>
            <a:endParaRPr sz="1496" dirty="0">
              <a:latin typeface="Gadugi"/>
              <a:cs typeface="Gadugi"/>
            </a:endParaRPr>
          </a:p>
          <a:p>
            <a:pPr marL="283302" indent="-271786">
              <a:spcBef>
                <a:spcPts val="18"/>
              </a:spcBef>
              <a:buFont typeface="Arial"/>
              <a:buChar char="•"/>
              <a:tabLst>
                <a:tab pos="283302" algn="l"/>
              </a:tabLst>
            </a:pPr>
            <a:r>
              <a:rPr sz="1496" dirty="0">
                <a:latin typeface="Gadugi"/>
                <a:cs typeface="Gadugi"/>
              </a:rPr>
              <a:t>Help</a:t>
            </a:r>
            <a:r>
              <a:rPr sz="1496" spc="-18" dirty="0">
                <a:latin typeface="Gadugi"/>
                <a:cs typeface="Gadugi"/>
              </a:rPr>
              <a:t> </a:t>
            </a:r>
            <a:r>
              <a:rPr sz="1496" dirty="0">
                <a:latin typeface="Gadugi"/>
                <a:cs typeface="Gadugi"/>
              </a:rPr>
              <a:t>with</a:t>
            </a:r>
            <a:r>
              <a:rPr sz="1496" spc="18" dirty="0">
                <a:latin typeface="Gadugi"/>
                <a:cs typeface="Gadugi"/>
              </a:rPr>
              <a:t> </a:t>
            </a:r>
            <a:r>
              <a:rPr sz="1496" dirty="0">
                <a:latin typeface="Gadugi"/>
                <a:cs typeface="Gadugi"/>
              </a:rPr>
              <a:t>your LinkedIn</a:t>
            </a:r>
            <a:r>
              <a:rPr sz="1496" spc="5" dirty="0">
                <a:latin typeface="Gadugi"/>
                <a:cs typeface="Gadugi"/>
              </a:rPr>
              <a:t> </a:t>
            </a:r>
            <a:r>
              <a:rPr sz="1496" spc="-9" dirty="0">
                <a:latin typeface="Gadugi"/>
                <a:cs typeface="Gadugi"/>
              </a:rPr>
              <a:t>profile</a:t>
            </a:r>
            <a:endParaRPr sz="1496" dirty="0">
              <a:latin typeface="Gadugi"/>
              <a:cs typeface="Gadugi"/>
            </a:endParaRPr>
          </a:p>
          <a:p>
            <a:pPr marL="283302" indent="-271786">
              <a:spcBef>
                <a:spcPts val="14"/>
              </a:spcBef>
              <a:buFont typeface="Arial"/>
              <a:buChar char="•"/>
              <a:tabLst>
                <a:tab pos="283302" algn="l"/>
              </a:tabLst>
            </a:pPr>
            <a:r>
              <a:rPr sz="1496" dirty="0">
                <a:latin typeface="Gadugi"/>
                <a:cs typeface="Gadugi"/>
              </a:rPr>
              <a:t>Understand</a:t>
            </a:r>
            <a:r>
              <a:rPr sz="1496" spc="9" dirty="0">
                <a:latin typeface="Gadugi"/>
                <a:cs typeface="Gadugi"/>
              </a:rPr>
              <a:t> </a:t>
            </a:r>
            <a:r>
              <a:rPr sz="1496" dirty="0">
                <a:latin typeface="Gadugi"/>
                <a:cs typeface="Gadugi"/>
              </a:rPr>
              <a:t>how to</a:t>
            </a:r>
            <a:r>
              <a:rPr sz="1496" spc="27" dirty="0">
                <a:latin typeface="Gadugi"/>
                <a:cs typeface="Gadugi"/>
              </a:rPr>
              <a:t> </a:t>
            </a:r>
            <a:r>
              <a:rPr sz="1496" dirty="0">
                <a:latin typeface="Gadugi"/>
                <a:cs typeface="Gadugi"/>
              </a:rPr>
              <a:t>use the Careers</a:t>
            </a:r>
            <a:r>
              <a:rPr sz="1496" spc="-18" dirty="0">
                <a:latin typeface="Gadugi"/>
                <a:cs typeface="Gadugi"/>
              </a:rPr>
              <a:t> </a:t>
            </a:r>
            <a:r>
              <a:rPr sz="1496" spc="-9" dirty="0">
                <a:latin typeface="Gadugi"/>
                <a:cs typeface="Gadugi"/>
              </a:rPr>
              <a:t>platform</a:t>
            </a:r>
            <a:endParaRPr sz="1496" dirty="0">
              <a:latin typeface="Gadugi"/>
              <a:cs typeface="Gadugi"/>
            </a:endParaRPr>
          </a:p>
        </p:txBody>
      </p:sp>
      <p:pic>
        <p:nvPicPr>
          <p:cNvPr id="4" name="object 4">
            <a:extLst>
              <a:ext uri="{FF2B5EF4-FFF2-40B4-BE49-F238E27FC236}">
                <a16:creationId xmlns:a16="http://schemas.microsoft.com/office/drawing/2014/main" id="{E634AA24-5B18-C355-15DB-2D7FADA1B133}"/>
              </a:ext>
            </a:extLst>
          </p:cNvPr>
          <p:cNvPicPr/>
          <p:nvPr/>
        </p:nvPicPr>
        <p:blipFill>
          <a:blip r:embed="rId2" cstate="print"/>
          <a:stretch>
            <a:fillRect/>
          </a:stretch>
        </p:blipFill>
        <p:spPr>
          <a:xfrm>
            <a:off x="2326406" y="587737"/>
            <a:ext cx="2375597" cy="1925077"/>
          </a:xfrm>
          <a:prstGeom prst="rect">
            <a:avLst/>
          </a:prstGeom>
        </p:spPr>
      </p:pic>
    </p:spTree>
    <p:extLst>
      <p:ext uri="{BB962C8B-B14F-4D97-AF65-F5344CB8AC3E}">
        <p14:creationId xmlns:p14="http://schemas.microsoft.com/office/powerpoint/2010/main" val="4242698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Sampling strategies</a:t>
            </a:r>
          </a:p>
          <a:p>
            <a:pPr>
              <a:lnSpc>
                <a:spcPct val="150000"/>
              </a:lnSpc>
            </a:pPr>
            <a:r>
              <a:rPr lang="en-GB" sz="2400" dirty="0">
                <a:latin typeface="Arial" panose="020B0604020202020204" pitchFamily="34" charset="0"/>
                <a:cs typeface="Arial" panose="020B0604020202020204" pitchFamily="34" charset="0"/>
              </a:rPr>
              <a:t>Importance of sampling </a:t>
            </a:r>
          </a:p>
          <a:p>
            <a:pPr>
              <a:lnSpc>
                <a:spcPct val="150000"/>
              </a:lnSpc>
            </a:pPr>
            <a:r>
              <a:rPr lang="en-GB" sz="2400" dirty="0">
                <a:latin typeface="Arial" panose="020B0604020202020204" pitchFamily="34" charset="0"/>
                <a:cs typeface="Arial" panose="020B0604020202020204" pitchFamily="34" charset="0"/>
              </a:rPr>
              <a:t>Types of Sampling with examples</a:t>
            </a:r>
          </a:p>
        </p:txBody>
      </p:sp>
    </p:spTree>
    <p:extLst>
      <p:ext uri="{BB962C8B-B14F-4D97-AF65-F5344CB8AC3E}">
        <p14:creationId xmlns:p14="http://schemas.microsoft.com/office/powerpoint/2010/main" val="1460264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273967"/>
            <a:ext cx="8229600" cy="1066800"/>
          </a:xfrm>
        </p:spPr>
        <p:txBody>
          <a:bodyPr/>
          <a:lstStyle/>
          <a:p>
            <a:r>
              <a:rPr lang="en-GB" b="1" dirty="0">
                <a:latin typeface="+mn-lt"/>
              </a:rPr>
              <a:t>Sampling Strategy</a:t>
            </a:r>
          </a:p>
        </p:txBody>
      </p:sp>
      <p:sp>
        <p:nvSpPr>
          <p:cNvPr id="3" name="Content Placeholder 2"/>
          <p:cNvSpPr>
            <a:spLocks noGrp="1"/>
          </p:cNvSpPr>
          <p:nvPr>
            <p:ph idx="1"/>
          </p:nvPr>
        </p:nvSpPr>
        <p:spPr/>
        <p:txBody>
          <a:bodyPr/>
          <a:lstStyle/>
          <a:p>
            <a:r>
              <a:rPr lang="en-GB" dirty="0"/>
              <a:t>We know the research problem</a:t>
            </a:r>
          </a:p>
          <a:p>
            <a:r>
              <a:rPr lang="en-GB" dirty="0"/>
              <a:t>We know the literature</a:t>
            </a:r>
          </a:p>
          <a:p>
            <a:r>
              <a:rPr lang="en-GB" dirty="0"/>
              <a:t>We know the methodological approach we want to take</a:t>
            </a:r>
          </a:p>
          <a:p>
            <a:endParaRPr lang="en-GB" dirty="0"/>
          </a:p>
          <a:p>
            <a:r>
              <a:rPr lang="en-GB" dirty="0"/>
              <a:t>How do we choose who to conduct the research on? </a:t>
            </a:r>
          </a:p>
          <a:p>
            <a:endParaRPr lang="en-GB" dirty="0"/>
          </a:p>
          <a:p>
            <a:endParaRPr lang="en-GB" dirty="0"/>
          </a:p>
        </p:txBody>
      </p:sp>
    </p:spTree>
    <p:extLst>
      <p:ext uri="{BB962C8B-B14F-4D97-AF65-F5344CB8AC3E}">
        <p14:creationId xmlns:p14="http://schemas.microsoft.com/office/powerpoint/2010/main" val="41409907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3947-E015-4220-9423-000CA9A2ADAD}"/>
              </a:ext>
            </a:extLst>
          </p:cNvPr>
          <p:cNvSpPr>
            <a:spLocks noGrp="1"/>
          </p:cNvSpPr>
          <p:nvPr>
            <p:ph type="title"/>
          </p:nvPr>
        </p:nvSpPr>
        <p:spPr>
          <a:xfrm>
            <a:off x="1142064" y="197977"/>
            <a:ext cx="8229600" cy="1066800"/>
          </a:xfrm>
        </p:spPr>
        <p:txBody>
          <a:bodyPr/>
          <a:lstStyle/>
          <a:p>
            <a:pPr algn="ctr"/>
            <a:r>
              <a:rPr lang="en-GB" b="1" dirty="0">
                <a:latin typeface="+mn-lt"/>
              </a:rPr>
              <a:t>Sampling</a:t>
            </a:r>
          </a:p>
        </p:txBody>
      </p:sp>
      <p:sp>
        <p:nvSpPr>
          <p:cNvPr id="3" name="Content Placeholder 2">
            <a:extLst>
              <a:ext uri="{FF2B5EF4-FFF2-40B4-BE49-F238E27FC236}">
                <a16:creationId xmlns:a16="http://schemas.microsoft.com/office/drawing/2014/main" id="{B6EF6432-BB8E-4F68-A951-7AECFA1BDCEE}"/>
              </a:ext>
            </a:extLst>
          </p:cNvPr>
          <p:cNvSpPr>
            <a:spLocks noGrp="1"/>
          </p:cNvSpPr>
          <p:nvPr>
            <p:ph idx="1"/>
          </p:nvPr>
        </p:nvSpPr>
        <p:spPr>
          <a:xfrm>
            <a:off x="524540" y="1556792"/>
            <a:ext cx="9778956" cy="4325112"/>
          </a:xfrm>
        </p:spPr>
        <p:txBody>
          <a:bodyPr/>
          <a:lstStyle/>
          <a:p>
            <a:r>
              <a:rPr lang="en-GB" sz="3600" dirty="0"/>
              <a:t>When you conduct research about a group of people, it’s rarely possible to collect data from every person in that group. </a:t>
            </a:r>
          </a:p>
          <a:p>
            <a:endParaRPr lang="en-GB" sz="3600" dirty="0"/>
          </a:p>
          <a:p>
            <a:r>
              <a:rPr lang="en-GB" sz="3600" dirty="0"/>
              <a:t>Instead, you select a sample. </a:t>
            </a:r>
          </a:p>
          <a:p>
            <a:endParaRPr lang="en-GB" dirty="0"/>
          </a:p>
        </p:txBody>
      </p:sp>
    </p:spTree>
    <p:extLst>
      <p:ext uri="{BB962C8B-B14F-4D97-AF65-F5344CB8AC3E}">
        <p14:creationId xmlns:p14="http://schemas.microsoft.com/office/powerpoint/2010/main" val="29619787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349E7-95CC-4F0F-8EDD-9F164B95DDDD}"/>
              </a:ext>
            </a:extLst>
          </p:cNvPr>
          <p:cNvSpPr>
            <a:spLocks noGrp="1"/>
          </p:cNvSpPr>
          <p:nvPr>
            <p:ph type="title"/>
          </p:nvPr>
        </p:nvSpPr>
        <p:spPr>
          <a:xfrm>
            <a:off x="1565422" y="117756"/>
            <a:ext cx="8229600" cy="1066800"/>
          </a:xfrm>
        </p:spPr>
        <p:txBody>
          <a:bodyPr/>
          <a:lstStyle/>
          <a:p>
            <a:pPr algn="ctr"/>
            <a:r>
              <a:rPr lang="en-GB" b="1" dirty="0">
                <a:latin typeface="+mn-lt"/>
              </a:rPr>
              <a:t>Population vs sample</a:t>
            </a:r>
          </a:p>
        </p:txBody>
      </p:sp>
      <p:sp>
        <p:nvSpPr>
          <p:cNvPr id="3" name="Content Placeholder 2">
            <a:extLst>
              <a:ext uri="{FF2B5EF4-FFF2-40B4-BE49-F238E27FC236}">
                <a16:creationId xmlns:a16="http://schemas.microsoft.com/office/drawing/2014/main" id="{1CAAE50B-CDE4-4D4A-A069-0A2B90C63FBE}"/>
              </a:ext>
            </a:extLst>
          </p:cNvPr>
          <p:cNvSpPr>
            <a:spLocks noGrp="1"/>
          </p:cNvSpPr>
          <p:nvPr>
            <p:ph idx="1"/>
          </p:nvPr>
        </p:nvSpPr>
        <p:spPr>
          <a:xfrm>
            <a:off x="517451" y="1184556"/>
            <a:ext cx="9702874" cy="4325112"/>
          </a:xfrm>
        </p:spPr>
        <p:txBody>
          <a:bodyPr>
            <a:normAutofit fontScale="92500" lnSpcReduction="20000"/>
          </a:bodyPr>
          <a:lstStyle/>
          <a:p>
            <a:pPr algn="l"/>
            <a:r>
              <a:rPr lang="en-GB" sz="3200" dirty="0">
                <a:latin typeface="Trebuchet MS" panose="020B0603020202020204" pitchFamily="34" charset="0"/>
              </a:rPr>
              <a:t>A </a:t>
            </a:r>
            <a:r>
              <a:rPr lang="en-GB" sz="3200" b="1" dirty="0">
                <a:latin typeface="Trebuchet MS" panose="020B0603020202020204" pitchFamily="34" charset="0"/>
              </a:rPr>
              <a:t>population</a:t>
            </a:r>
            <a:r>
              <a:rPr lang="en-GB" sz="3200" dirty="0">
                <a:latin typeface="Trebuchet MS" panose="020B0603020202020204" pitchFamily="34" charset="0"/>
              </a:rPr>
              <a:t> is the entire group that you want to draw conclusions about.</a:t>
            </a:r>
          </a:p>
          <a:p>
            <a:pPr algn="l"/>
            <a:endParaRPr lang="en-GB" sz="3200" dirty="0">
              <a:latin typeface="Trebuchet MS" panose="020B0603020202020204" pitchFamily="34" charset="0"/>
            </a:endParaRPr>
          </a:p>
          <a:p>
            <a:r>
              <a:rPr lang="en-GB" sz="3200" dirty="0">
                <a:latin typeface="Trebuchet MS" panose="020B0603020202020204" pitchFamily="34" charset="0"/>
              </a:rPr>
              <a:t>A </a:t>
            </a:r>
            <a:r>
              <a:rPr lang="en-GB" sz="3200" b="1" dirty="0">
                <a:latin typeface="Trebuchet MS" panose="020B0603020202020204" pitchFamily="34" charset="0"/>
              </a:rPr>
              <a:t>sample</a:t>
            </a:r>
            <a:r>
              <a:rPr lang="en-GB" sz="3200" dirty="0">
                <a:latin typeface="Trebuchet MS" panose="020B0603020202020204" pitchFamily="34" charset="0"/>
              </a:rPr>
              <a:t> is the specific group that you will collect data from and are individuals who will actually participate in the research. </a:t>
            </a:r>
          </a:p>
          <a:p>
            <a:pPr algn="l"/>
            <a:r>
              <a:rPr lang="en-GB" sz="3200" dirty="0">
                <a:latin typeface="Trebuchet MS" panose="020B0603020202020204" pitchFamily="34" charset="0"/>
              </a:rPr>
              <a:t>The size of the sample is always less than the total size of the population.</a:t>
            </a:r>
          </a:p>
          <a:p>
            <a:pPr algn="l"/>
            <a:r>
              <a:rPr lang="en-GB" sz="3200" dirty="0">
                <a:latin typeface="Trebuchet MS" panose="020B0603020202020204" pitchFamily="34" charset="0"/>
              </a:rPr>
              <a:t>If the population is very large, demographically mixed, and geographically dispersed, it might be difficult to gain access to a representative sample.</a:t>
            </a:r>
          </a:p>
          <a:p>
            <a:pPr algn="l"/>
            <a:endParaRPr lang="en-GB" sz="3200" dirty="0">
              <a:latin typeface="Trebuchet MS" panose="020B0603020202020204" pitchFamily="34" charset="0"/>
            </a:endParaRPr>
          </a:p>
          <a:p>
            <a:pPr algn="l"/>
            <a:endParaRPr lang="en-GB" sz="3200" dirty="0">
              <a:latin typeface="Trebuchet MS" panose="020B0603020202020204" pitchFamily="34" charset="0"/>
            </a:endParaRPr>
          </a:p>
          <a:p>
            <a:endParaRPr lang="en-GB" dirty="0"/>
          </a:p>
        </p:txBody>
      </p:sp>
    </p:spTree>
    <p:extLst>
      <p:ext uri="{BB962C8B-B14F-4D97-AF65-F5344CB8AC3E}">
        <p14:creationId xmlns:p14="http://schemas.microsoft.com/office/powerpoint/2010/main" val="1547583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918CD-5991-40A4-A251-07E9332EEC07}"/>
              </a:ext>
            </a:extLst>
          </p:cNvPr>
          <p:cNvSpPr>
            <a:spLocks noGrp="1"/>
          </p:cNvSpPr>
          <p:nvPr>
            <p:ph type="title"/>
          </p:nvPr>
        </p:nvSpPr>
        <p:spPr>
          <a:xfrm>
            <a:off x="1031358" y="116306"/>
            <a:ext cx="8229600" cy="1066800"/>
          </a:xfrm>
        </p:spPr>
        <p:txBody>
          <a:bodyPr/>
          <a:lstStyle/>
          <a:p>
            <a:pPr algn="ctr"/>
            <a:r>
              <a:rPr lang="en-GB" b="1" dirty="0">
                <a:latin typeface="+mn-lt"/>
              </a:rPr>
              <a:t>Population vs sample</a:t>
            </a:r>
          </a:p>
        </p:txBody>
      </p:sp>
      <p:sp>
        <p:nvSpPr>
          <p:cNvPr id="3" name="Content Placeholder 2">
            <a:extLst>
              <a:ext uri="{FF2B5EF4-FFF2-40B4-BE49-F238E27FC236}">
                <a16:creationId xmlns:a16="http://schemas.microsoft.com/office/drawing/2014/main" id="{6C54A4E9-3854-4831-A49B-5BF650211847}"/>
              </a:ext>
            </a:extLst>
          </p:cNvPr>
          <p:cNvSpPr>
            <a:spLocks noGrp="1"/>
          </p:cNvSpPr>
          <p:nvPr>
            <p:ph idx="1"/>
          </p:nvPr>
        </p:nvSpPr>
        <p:spPr>
          <a:xfrm>
            <a:off x="1031358" y="1573292"/>
            <a:ext cx="9303489" cy="4757160"/>
          </a:xfrm>
        </p:spPr>
        <p:txBody>
          <a:bodyPr>
            <a:normAutofit/>
          </a:bodyPr>
          <a:lstStyle/>
          <a:p>
            <a:r>
              <a:rPr lang="en-GB" dirty="0"/>
              <a:t>The population can be defined in terms of </a:t>
            </a:r>
            <a:r>
              <a:rPr lang="en-GB" b="1" dirty="0"/>
              <a:t>geographical location, age, income</a:t>
            </a:r>
            <a:r>
              <a:rPr lang="en-GB" dirty="0"/>
              <a:t>, and many other characteristics.</a:t>
            </a:r>
          </a:p>
          <a:p>
            <a:r>
              <a:rPr lang="en-GB" dirty="0"/>
              <a:t>It can be very broad or quite narrow:</a:t>
            </a:r>
          </a:p>
          <a:p>
            <a:r>
              <a:rPr lang="en-GB" dirty="0"/>
              <a:t>Make inferences about the whole adult population of your country; </a:t>
            </a:r>
          </a:p>
          <a:p>
            <a:r>
              <a:rPr lang="en-GB" dirty="0"/>
              <a:t>Or research focuses on customers of a certain company, patients with a specific health condition, or students in a single school.</a:t>
            </a:r>
          </a:p>
        </p:txBody>
      </p:sp>
    </p:spTree>
    <p:extLst>
      <p:ext uri="{BB962C8B-B14F-4D97-AF65-F5344CB8AC3E}">
        <p14:creationId xmlns:p14="http://schemas.microsoft.com/office/powerpoint/2010/main" val="19982572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05385-9907-4C18-8098-F4DDEB847E71}"/>
              </a:ext>
            </a:extLst>
          </p:cNvPr>
          <p:cNvSpPr>
            <a:spLocks noGrp="1"/>
          </p:cNvSpPr>
          <p:nvPr>
            <p:ph type="title"/>
          </p:nvPr>
        </p:nvSpPr>
        <p:spPr>
          <a:xfrm>
            <a:off x="1981200" y="116632"/>
            <a:ext cx="8229600" cy="1066800"/>
          </a:xfrm>
        </p:spPr>
        <p:txBody>
          <a:bodyPr/>
          <a:lstStyle/>
          <a:p>
            <a:pPr algn="ctr"/>
            <a:r>
              <a:rPr lang="en-GB" b="1" dirty="0">
                <a:latin typeface="+mn-lt"/>
              </a:rPr>
              <a:t>Population vs sample</a:t>
            </a:r>
          </a:p>
        </p:txBody>
      </p:sp>
      <p:pic>
        <p:nvPicPr>
          <p:cNvPr id="80898" name="Picture 2" descr="Population vs sample">
            <a:extLst>
              <a:ext uri="{FF2B5EF4-FFF2-40B4-BE49-F238E27FC236}">
                <a16:creationId xmlns:a16="http://schemas.microsoft.com/office/drawing/2014/main" id="{934598F8-6266-4C92-B804-F8E2253AAC5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79676" y="1340769"/>
            <a:ext cx="5832648"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06769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FD441-1AD6-45C6-BDBB-0EC596C59E83}"/>
              </a:ext>
            </a:extLst>
          </p:cNvPr>
          <p:cNvSpPr>
            <a:spLocks noGrp="1"/>
          </p:cNvSpPr>
          <p:nvPr>
            <p:ph type="title"/>
          </p:nvPr>
        </p:nvSpPr>
        <p:spPr>
          <a:xfrm>
            <a:off x="2063552" y="188640"/>
            <a:ext cx="8229600" cy="1066800"/>
          </a:xfrm>
        </p:spPr>
        <p:txBody>
          <a:bodyPr/>
          <a:lstStyle/>
          <a:p>
            <a:pPr algn="ctr"/>
            <a:r>
              <a:rPr lang="en-GB" b="1" dirty="0">
                <a:latin typeface="+mn-lt"/>
              </a:rPr>
              <a:t>Importance of samples</a:t>
            </a:r>
          </a:p>
        </p:txBody>
      </p:sp>
      <p:sp>
        <p:nvSpPr>
          <p:cNvPr id="3" name="Content Placeholder 2">
            <a:extLst>
              <a:ext uri="{FF2B5EF4-FFF2-40B4-BE49-F238E27FC236}">
                <a16:creationId xmlns:a16="http://schemas.microsoft.com/office/drawing/2014/main" id="{8528B62E-E2BC-4997-BCDB-1E593B740E77}"/>
              </a:ext>
            </a:extLst>
          </p:cNvPr>
          <p:cNvSpPr>
            <a:spLocks noGrp="1"/>
          </p:cNvSpPr>
          <p:nvPr>
            <p:ph idx="1"/>
          </p:nvPr>
        </p:nvSpPr>
        <p:spPr>
          <a:xfrm>
            <a:off x="900223" y="1930227"/>
            <a:ext cx="9314957" cy="4325112"/>
          </a:xfrm>
        </p:spPr>
        <p:txBody>
          <a:bodyPr>
            <a:normAutofit/>
          </a:bodyPr>
          <a:lstStyle/>
          <a:p>
            <a:r>
              <a:rPr lang="en-GB" dirty="0"/>
              <a:t>Are used to make inferences about populations.</a:t>
            </a:r>
          </a:p>
          <a:p>
            <a:r>
              <a:rPr lang="en-GB" dirty="0"/>
              <a:t>Are easier to collect data from because they are practical, cost-effective, convenient and manageable.</a:t>
            </a:r>
          </a:p>
          <a:p>
            <a:r>
              <a:rPr lang="en-GB" dirty="0"/>
              <a:t>If the sample is not representative of the population, any findings or conclusions drawn from the data may be flawed or entirely misleading.</a:t>
            </a:r>
          </a:p>
          <a:p>
            <a:endParaRPr lang="en-GB" sz="3200" dirty="0"/>
          </a:p>
        </p:txBody>
      </p:sp>
    </p:spTree>
    <p:extLst>
      <p:ext uri="{BB962C8B-B14F-4D97-AF65-F5344CB8AC3E}">
        <p14:creationId xmlns:p14="http://schemas.microsoft.com/office/powerpoint/2010/main" val="8872070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794F1-1484-8945-AB12-63283F51521F}"/>
              </a:ext>
            </a:extLst>
          </p:cNvPr>
          <p:cNvSpPr>
            <a:spLocks noGrp="1"/>
          </p:cNvSpPr>
          <p:nvPr>
            <p:ph type="title"/>
          </p:nvPr>
        </p:nvSpPr>
        <p:spPr>
          <a:xfrm>
            <a:off x="-258469" y="131135"/>
            <a:ext cx="11481847" cy="1325563"/>
          </a:xfrm>
        </p:spPr>
        <p:txBody>
          <a:bodyPr>
            <a:normAutofit/>
          </a:bodyPr>
          <a:lstStyle/>
          <a:p>
            <a:pPr algn="ctr"/>
            <a:r>
              <a:rPr lang="en-GB" b="1" dirty="0">
                <a:latin typeface="+mn-lt"/>
              </a:rPr>
              <a:t>Key Considerations in Sampling</a:t>
            </a:r>
          </a:p>
        </p:txBody>
      </p:sp>
      <p:sp>
        <p:nvSpPr>
          <p:cNvPr id="3" name="Content Placeholder 2">
            <a:extLst>
              <a:ext uri="{FF2B5EF4-FFF2-40B4-BE49-F238E27FC236}">
                <a16:creationId xmlns:a16="http://schemas.microsoft.com/office/drawing/2014/main" id="{3307C1D5-A091-94AA-C06B-DB7FA36E8106}"/>
              </a:ext>
            </a:extLst>
          </p:cNvPr>
          <p:cNvSpPr>
            <a:spLocks noGrp="1"/>
          </p:cNvSpPr>
          <p:nvPr>
            <p:ph idx="1"/>
          </p:nvPr>
        </p:nvSpPr>
        <p:spPr>
          <a:xfrm>
            <a:off x="467833" y="2147776"/>
            <a:ext cx="9762017" cy="3186893"/>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The key things to consider when deciding the population sample include</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What is the target population?</a:t>
            </a:r>
          </a:p>
          <a:p>
            <a:r>
              <a:rPr lang="en-GB" dirty="0">
                <a:latin typeface="Arial" panose="020B0604020202020204" pitchFamily="34" charset="0"/>
                <a:cs typeface="Arial" panose="020B0604020202020204" pitchFamily="34" charset="0"/>
              </a:rPr>
              <a:t>What is the sampling frame?</a:t>
            </a:r>
          </a:p>
          <a:p>
            <a:r>
              <a:rPr lang="en-GB" dirty="0">
                <a:latin typeface="Arial" panose="020B0604020202020204" pitchFamily="34" charset="0"/>
                <a:cs typeface="Arial" panose="020B0604020202020204" pitchFamily="34" charset="0"/>
              </a:rPr>
              <a:t>What is the appropriate sampling method?</a:t>
            </a:r>
          </a:p>
          <a:p>
            <a:r>
              <a:rPr lang="en-GB" dirty="0">
                <a:latin typeface="Arial" panose="020B0604020202020204" pitchFamily="34" charset="0"/>
                <a:cs typeface="Arial" panose="020B0604020202020204" pitchFamily="34" charset="0"/>
              </a:rPr>
              <a:t>What size of sample is needed?</a:t>
            </a:r>
          </a:p>
          <a:p>
            <a:endParaRPr lang="en-GB" dirty="0"/>
          </a:p>
          <a:p>
            <a:endParaRPr lang="en-GB" dirty="0"/>
          </a:p>
        </p:txBody>
      </p:sp>
    </p:spTree>
    <p:extLst>
      <p:ext uri="{BB962C8B-B14F-4D97-AF65-F5344CB8AC3E}">
        <p14:creationId xmlns:p14="http://schemas.microsoft.com/office/powerpoint/2010/main" val="26307004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4F17B-6C56-4A75-BFAB-A5812F26B2BA}"/>
              </a:ext>
            </a:extLst>
          </p:cNvPr>
          <p:cNvSpPr>
            <a:spLocks noGrp="1"/>
          </p:cNvSpPr>
          <p:nvPr>
            <p:ph type="title"/>
          </p:nvPr>
        </p:nvSpPr>
        <p:spPr>
          <a:xfrm>
            <a:off x="1321981" y="314438"/>
            <a:ext cx="8229600" cy="1066800"/>
          </a:xfrm>
        </p:spPr>
        <p:txBody>
          <a:bodyPr/>
          <a:lstStyle/>
          <a:p>
            <a:pPr algn="ctr"/>
            <a:r>
              <a:rPr lang="en-GB" b="1" dirty="0">
                <a:latin typeface="+mn-lt"/>
              </a:rPr>
              <a:t>Sampling frame</a:t>
            </a:r>
          </a:p>
        </p:txBody>
      </p:sp>
      <p:sp>
        <p:nvSpPr>
          <p:cNvPr id="3" name="Content Placeholder 2">
            <a:extLst>
              <a:ext uri="{FF2B5EF4-FFF2-40B4-BE49-F238E27FC236}">
                <a16:creationId xmlns:a16="http://schemas.microsoft.com/office/drawing/2014/main" id="{BCDE9282-901C-4650-9C64-5C7965252900}"/>
              </a:ext>
            </a:extLst>
          </p:cNvPr>
          <p:cNvSpPr>
            <a:spLocks noGrp="1"/>
          </p:cNvSpPr>
          <p:nvPr>
            <p:ph idx="1"/>
          </p:nvPr>
        </p:nvSpPr>
        <p:spPr>
          <a:xfrm>
            <a:off x="708837" y="2108561"/>
            <a:ext cx="9849293" cy="4325112"/>
          </a:xfrm>
        </p:spPr>
        <p:txBody>
          <a:bodyPr>
            <a:normAutofit/>
          </a:bodyPr>
          <a:lstStyle/>
          <a:p>
            <a:r>
              <a:rPr lang="en-GB" sz="3200" dirty="0"/>
              <a:t>The sampling frame is the actual list of individuals that the sample will be drawn from. </a:t>
            </a:r>
          </a:p>
          <a:p>
            <a:pPr marL="109728" indent="0">
              <a:buNone/>
            </a:pPr>
            <a:endParaRPr lang="en-GB" sz="3200" dirty="0"/>
          </a:p>
          <a:p>
            <a:r>
              <a:rPr lang="en-GB" sz="3200" dirty="0"/>
              <a:t>Ideally, it should include the entire target population (and nobody who is not part of that population).</a:t>
            </a:r>
          </a:p>
        </p:txBody>
      </p:sp>
    </p:spTree>
    <p:extLst>
      <p:ext uri="{BB962C8B-B14F-4D97-AF65-F5344CB8AC3E}">
        <p14:creationId xmlns:p14="http://schemas.microsoft.com/office/powerpoint/2010/main" val="37916174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2A04C-1818-42FC-A6C0-269B4F926919}"/>
              </a:ext>
            </a:extLst>
          </p:cNvPr>
          <p:cNvSpPr>
            <a:spLocks noGrp="1"/>
          </p:cNvSpPr>
          <p:nvPr>
            <p:ph type="title"/>
          </p:nvPr>
        </p:nvSpPr>
        <p:spPr>
          <a:xfrm>
            <a:off x="1981200" y="188640"/>
            <a:ext cx="8229600" cy="1066800"/>
          </a:xfrm>
        </p:spPr>
        <p:txBody>
          <a:bodyPr/>
          <a:lstStyle/>
          <a:p>
            <a:r>
              <a:rPr lang="en-GB" b="1" dirty="0">
                <a:latin typeface="+mn-lt"/>
              </a:rPr>
              <a:t>For example</a:t>
            </a:r>
          </a:p>
        </p:txBody>
      </p:sp>
      <p:sp>
        <p:nvSpPr>
          <p:cNvPr id="3" name="Content Placeholder 2">
            <a:extLst>
              <a:ext uri="{FF2B5EF4-FFF2-40B4-BE49-F238E27FC236}">
                <a16:creationId xmlns:a16="http://schemas.microsoft.com/office/drawing/2014/main" id="{FF2C1B63-6704-4224-A204-681D33464426}"/>
              </a:ext>
            </a:extLst>
          </p:cNvPr>
          <p:cNvSpPr>
            <a:spLocks noGrp="1"/>
          </p:cNvSpPr>
          <p:nvPr>
            <p:ph idx="1"/>
          </p:nvPr>
        </p:nvSpPr>
        <p:spPr>
          <a:xfrm>
            <a:off x="774217" y="2263381"/>
            <a:ext cx="9436583" cy="4325112"/>
          </a:xfrm>
        </p:spPr>
        <p:txBody>
          <a:bodyPr/>
          <a:lstStyle/>
          <a:p>
            <a:r>
              <a:rPr lang="en-GB" dirty="0"/>
              <a:t>You are doing research on working conditions at Company X. </a:t>
            </a:r>
          </a:p>
          <a:p>
            <a:r>
              <a:rPr lang="en-GB" dirty="0"/>
              <a:t>Your population is all 1000 employees of the company. </a:t>
            </a:r>
          </a:p>
          <a:p>
            <a:r>
              <a:rPr lang="en-GB" dirty="0"/>
              <a:t>Your </a:t>
            </a:r>
            <a:r>
              <a:rPr lang="en-GB" b="1" i="1" dirty="0"/>
              <a:t>sampling frame </a:t>
            </a:r>
            <a:r>
              <a:rPr lang="en-GB" dirty="0"/>
              <a:t>is the company’s HR database which lists the names and contact details of every employee.</a:t>
            </a:r>
          </a:p>
        </p:txBody>
      </p:sp>
    </p:spTree>
    <p:extLst>
      <p:ext uri="{BB962C8B-B14F-4D97-AF65-F5344CB8AC3E}">
        <p14:creationId xmlns:p14="http://schemas.microsoft.com/office/powerpoint/2010/main" val="31974768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EC017-6FB9-4BDD-BAC4-02D53FF37C81}"/>
              </a:ext>
            </a:extLst>
          </p:cNvPr>
          <p:cNvSpPr>
            <a:spLocks noGrp="1"/>
          </p:cNvSpPr>
          <p:nvPr>
            <p:ph type="title"/>
          </p:nvPr>
        </p:nvSpPr>
        <p:spPr/>
        <p:txBody>
          <a:bodyPr>
            <a:normAutofit/>
          </a:bodyPr>
          <a:lstStyle/>
          <a:p>
            <a:pPr algn="ctr"/>
            <a:r>
              <a:rPr lang="en-GB" sz="5000" b="1" dirty="0">
                <a:latin typeface="+mn-lt"/>
              </a:rPr>
              <a:t>Sample size </a:t>
            </a:r>
          </a:p>
        </p:txBody>
      </p:sp>
      <p:sp>
        <p:nvSpPr>
          <p:cNvPr id="3" name="Content Placeholder 2">
            <a:extLst>
              <a:ext uri="{FF2B5EF4-FFF2-40B4-BE49-F238E27FC236}">
                <a16:creationId xmlns:a16="http://schemas.microsoft.com/office/drawing/2014/main" id="{62E59E76-16E5-41FA-9915-E3A15386DBB1}"/>
              </a:ext>
            </a:extLst>
          </p:cNvPr>
          <p:cNvSpPr>
            <a:spLocks noGrp="1"/>
          </p:cNvSpPr>
          <p:nvPr>
            <p:ph idx="1"/>
          </p:nvPr>
        </p:nvSpPr>
        <p:spPr>
          <a:xfrm>
            <a:off x="609600" y="2301950"/>
            <a:ext cx="10972800" cy="3917032"/>
          </a:xfrm>
        </p:spPr>
        <p:txBody>
          <a:bodyPr>
            <a:normAutofit/>
          </a:bodyPr>
          <a:lstStyle/>
          <a:p>
            <a:r>
              <a:rPr lang="en-GB" sz="3800" dirty="0"/>
              <a:t>Sample size refers to the number of participants or observations included in a study.</a:t>
            </a:r>
          </a:p>
          <a:p>
            <a:r>
              <a:rPr lang="en-GB" sz="3800" dirty="0"/>
              <a:t> This number is usually represented by </a:t>
            </a:r>
            <a:r>
              <a:rPr lang="en-GB" sz="3800" b="1" dirty="0"/>
              <a:t>n.</a:t>
            </a:r>
          </a:p>
        </p:txBody>
      </p:sp>
    </p:spTree>
    <p:extLst>
      <p:ext uri="{BB962C8B-B14F-4D97-AF65-F5344CB8AC3E}">
        <p14:creationId xmlns:p14="http://schemas.microsoft.com/office/powerpoint/2010/main" val="27174957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714EA-F715-464D-9E87-A5235A58714A}"/>
              </a:ext>
            </a:extLst>
          </p:cNvPr>
          <p:cNvSpPr>
            <a:spLocks noGrp="1"/>
          </p:cNvSpPr>
          <p:nvPr>
            <p:ph type="title"/>
          </p:nvPr>
        </p:nvSpPr>
        <p:spPr>
          <a:xfrm>
            <a:off x="1617257" y="344584"/>
            <a:ext cx="8229600" cy="1066800"/>
          </a:xfrm>
        </p:spPr>
        <p:txBody>
          <a:bodyPr/>
          <a:lstStyle/>
          <a:p>
            <a:pPr algn="ctr"/>
            <a:r>
              <a:rPr lang="en-GB" sz="4400" b="1" dirty="0">
                <a:latin typeface="+mn-lt"/>
              </a:rPr>
              <a:t>Sample size </a:t>
            </a:r>
            <a:endParaRPr lang="en-GB" b="1" dirty="0"/>
          </a:p>
        </p:txBody>
      </p:sp>
      <p:sp>
        <p:nvSpPr>
          <p:cNvPr id="3" name="Content Placeholder 2">
            <a:extLst>
              <a:ext uri="{FF2B5EF4-FFF2-40B4-BE49-F238E27FC236}">
                <a16:creationId xmlns:a16="http://schemas.microsoft.com/office/drawing/2014/main" id="{544A9502-D8DA-423D-8658-517A11D1D199}"/>
              </a:ext>
            </a:extLst>
          </p:cNvPr>
          <p:cNvSpPr>
            <a:spLocks noGrp="1"/>
          </p:cNvSpPr>
          <p:nvPr>
            <p:ph idx="1"/>
          </p:nvPr>
        </p:nvSpPr>
        <p:spPr>
          <a:xfrm>
            <a:off x="531628" y="2344248"/>
            <a:ext cx="9996565" cy="4325112"/>
          </a:xfrm>
        </p:spPr>
        <p:txBody>
          <a:bodyPr>
            <a:normAutofit/>
          </a:bodyPr>
          <a:lstStyle/>
          <a:p>
            <a:r>
              <a:rPr lang="en-GB" sz="3000" dirty="0"/>
              <a:t>The number of individuals you should include in your sample depends on various factors, including the size and variability of the population and your research design. </a:t>
            </a:r>
          </a:p>
          <a:p>
            <a:endParaRPr lang="en-GB" sz="3000" dirty="0"/>
          </a:p>
          <a:p>
            <a:r>
              <a:rPr lang="en-GB" sz="3000" dirty="0"/>
              <a:t>There are different</a:t>
            </a:r>
            <a:r>
              <a:rPr lang="en-GB" sz="3000" dirty="0">
                <a:hlinkClick r:id="rId2">
                  <a:extLst>
                    <a:ext uri="{A12FA001-AC4F-418D-AE19-62706E023703}">
                      <ahyp:hlinkClr xmlns:ahyp="http://schemas.microsoft.com/office/drawing/2018/hyperlinkcolor" val="tx"/>
                    </a:ext>
                  </a:extLst>
                </a:hlinkClick>
              </a:rPr>
              <a:t> sample size calculators</a:t>
            </a:r>
            <a:r>
              <a:rPr lang="en-GB" sz="3000" dirty="0"/>
              <a:t> and formulas depending on what you want to achieve with statistical analysis.</a:t>
            </a:r>
          </a:p>
        </p:txBody>
      </p:sp>
    </p:spTree>
    <p:extLst>
      <p:ext uri="{BB962C8B-B14F-4D97-AF65-F5344CB8AC3E}">
        <p14:creationId xmlns:p14="http://schemas.microsoft.com/office/powerpoint/2010/main" val="42936920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DDA15-BA11-4B7B-B8CC-49FBA26F4FEB}"/>
              </a:ext>
            </a:extLst>
          </p:cNvPr>
          <p:cNvSpPr>
            <a:spLocks noGrp="1"/>
          </p:cNvSpPr>
          <p:nvPr>
            <p:ph type="title"/>
          </p:nvPr>
        </p:nvSpPr>
        <p:spPr>
          <a:xfrm>
            <a:off x="1136099" y="201692"/>
            <a:ext cx="8229600" cy="1066800"/>
          </a:xfrm>
        </p:spPr>
        <p:txBody>
          <a:bodyPr/>
          <a:lstStyle/>
          <a:p>
            <a:pPr algn="ctr"/>
            <a:r>
              <a:rPr lang="en-GB" b="1" dirty="0">
                <a:latin typeface="+mn-lt"/>
              </a:rPr>
              <a:t>For example</a:t>
            </a:r>
          </a:p>
        </p:txBody>
      </p:sp>
      <p:sp>
        <p:nvSpPr>
          <p:cNvPr id="3" name="Content Placeholder 2">
            <a:extLst>
              <a:ext uri="{FF2B5EF4-FFF2-40B4-BE49-F238E27FC236}">
                <a16:creationId xmlns:a16="http://schemas.microsoft.com/office/drawing/2014/main" id="{D4DC93C5-B12A-49CC-A9FE-3542290BF0FD}"/>
              </a:ext>
            </a:extLst>
          </p:cNvPr>
          <p:cNvSpPr>
            <a:spLocks noGrp="1"/>
          </p:cNvSpPr>
          <p:nvPr>
            <p:ph idx="1"/>
          </p:nvPr>
        </p:nvSpPr>
        <p:spPr>
          <a:xfrm>
            <a:off x="701748" y="1736326"/>
            <a:ext cx="9849293" cy="4333800"/>
          </a:xfrm>
        </p:spPr>
        <p:txBody>
          <a:bodyPr>
            <a:normAutofit/>
          </a:bodyPr>
          <a:lstStyle/>
          <a:p>
            <a:r>
              <a:rPr lang="en-GB" sz="2700" dirty="0"/>
              <a:t>We might choose to compare the performance of marathon runners who eat oatmeal for breakfast to the performance of those who do not. </a:t>
            </a:r>
          </a:p>
          <a:p>
            <a:r>
              <a:rPr lang="en-GB" sz="2700" dirty="0"/>
              <a:t>Since it would be impossible to track the dietary habits of every marathon runner in the world, we have little choice but to focus on a segment of that larger population. </a:t>
            </a:r>
          </a:p>
          <a:p>
            <a:r>
              <a:rPr lang="en-GB" sz="2700" dirty="0"/>
              <a:t>This might mean randomly selecting only </a:t>
            </a:r>
            <a:r>
              <a:rPr lang="en-GB" sz="2700" b="1" dirty="0"/>
              <a:t>100 runners</a:t>
            </a:r>
            <a:r>
              <a:rPr lang="en-GB" sz="2700" dirty="0"/>
              <a:t> for our study. </a:t>
            </a:r>
          </a:p>
          <a:p>
            <a:r>
              <a:rPr lang="en-GB" sz="2700" dirty="0"/>
              <a:t>The sample size, or </a:t>
            </a:r>
            <a:r>
              <a:rPr lang="en-GB" sz="2700" b="1" dirty="0"/>
              <a:t>n</a:t>
            </a:r>
            <a:r>
              <a:rPr lang="en-GB" sz="2700" dirty="0"/>
              <a:t>, in this scenario is </a:t>
            </a:r>
            <a:r>
              <a:rPr lang="en-GB" sz="2700" b="1" dirty="0"/>
              <a:t>100.</a:t>
            </a:r>
          </a:p>
        </p:txBody>
      </p:sp>
    </p:spTree>
    <p:extLst>
      <p:ext uri="{BB962C8B-B14F-4D97-AF65-F5344CB8AC3E}">
        <p14:creationId xmlns:p14="http://schemas.microsoft.com/office/powerpoint/2010/main" val="40349232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0A69-8F03-42AD-AD99-F7162BF1EB46}"/>
              </a:ext>
            </a:extLst>
          </p:cNvPr>
          <p:cNvSpPr>
            <a:spLocks noGrp="1"/>
          </p:cNvSpPr>
          <p:nvPr>
            <p:ph type="title"/>
          </p:nvPr>
        </p:nvSpPr>
        <p:spPr>
          <a:xfrm>
            <a:off x="893971" y="260648"/>
            <a:ext cx="8229600" cy="1066800"/>
          </a:xfrm>
        </p:spPr>
        <p:txBody>
          <a:bodyPr/>
          <a:lstStyle/>
          <a:p>
            <a:pPr algn="ctr"/>
            <a:r>
              <a:rPr lang="en-GB" b="1" dirty="0">
                <a:latin typeface="+mn-lt"/>
              </a:rPr>
              <a:t>Sampling</a:t>
            </a:r>
          </a:p>
        </p:txBody>
      </p:sp>
      <p:sp>
        <p:nvSpPr>
          <p:cNvPr id="3" name="Content Placeholder 2">
            <a:extLst>
              <a:ext uri="{FF2B5EF4-FFF2-40B4-BE49-F238E27FC236}">
                <a16:creationId xmlns:a16="http://schemas.microsoft.com/office/drawing/2014/main" id="{FCFDE259-4B0B-426D-B0C2-6B1667B43B43}"/>
              </a:ext>
            </a:extLst>
          </p:cNvPr>
          <p:cNvSpPr>
            <a:spLocks noGrp="1"/>
          </p:cNvSpPr>
          <p:nvPr>
            <p:ph idx="1"/>
          </p:nvPr>
        </p:nvSpPr>
        <p:spPr>
          <a:xfrm>
            <a:off x="755747" y="1696311"/>
            <a:ext cx="9672084" cy="4325112"/>
          </a:xfrm>
        </p:spPr>
        <p:txBody>
          <a:bodyPr>
            <a:normAutofit/>
          </a:bodyPr>
          <a:lstStyle/>
          <a:p>
            <a:r>
              <a:rPr lang="en-GB" sz="3200" dirty="0"/>
              <a:t>Sampling is the selection of a subset of the population of interest in a research study. </a:t>
            </a:r>
          </a:p>
          <a:p>
            <a:endParaRPr lang="en-GB" sz="3200" dirty="0"/>
          </a:p>
          <a:p>
            <a:r>
              <a:rPr lang="en-GB" sz="3200" dirty="0"/>
              <a:t>Sampling from the population is often more practical and allows data to be collected faster and at a lower cost than attempting to reach every member of the population.</a:t>
            </a:r>
          </a:p>
        </p:txBody>
      </p:sp>
    </p:spTree>
    <p:extLst>
      <p:ext uri="{BB962C8B-B14F-4D97-AF65-F5344CB8AC3E}">
        <p14:creationId xmlns:p14="http://schemas.microsoft.com/office/powerpoint/2010/main" val="23399055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08C7A-18C3-42BA-AC89-89C7EA46D8E0}"/>
              </a:ext>
            </a:extLst>
          </p:cNvPr>
          <p:cNvSpPr>
            <a:spLocks noGrp="1"/>
          </p:cNvSpPr>
          <p:nvPr>
            <p:ph type="title"/>
          </p:nvPr>
        </p:nvSpPr>
        <p:spPr>
          <a:xfrm>
            <a:off x="2004680" y="332656"/>
            <a:ext cx="8229600" cy="1066800"/>
          </a:xfrm>
        </p:spPr>
        <p:txBody>
          <a:bodyPr>
            <a:normAutofit/>
          </a:bodyPr>
          <a:lstStyle/>
          <a:p>
            <a:pPr algn="ctr"/>
            <a:r>
              <a:rPr lang="en-GB" sz="5000" b="1" dirty="0">
                <a:latin typeface="+mn-lt"/>
              </a:rPr>
              <a:t>Sampling Strategy</a:t>
            </a:r>
          </a:p>
        </p:txBody>
      </p:sp>
      <p:sp>
        <p:nvSpPr>
          <p:cNvPr id="3" name="Content Placeholder 2">
            <a:extLst>
              <a:ext uri="{FF2B5EF4-FFF2-40B4-BE49-F238E27FC236}">
                <a16:creationId xmlns:a16="http://schemas.microsoft.com/office/drawing/2014/main" id="{7DE8DEC8-4EC1-4C2A-8902-EA7A2E8B7318}"/>
              </a:ext>
            </a:extLst>
          </p:cNvPr>
          <p:cNvSpPr>
            <a:spLocks noGrp="1"/>
          </p:cNvSpPr>
          <p:nvPr>
            <p:ph idx="1"/>
          </p:nvPr>
        </p:nvSpPr>
        <p:spPr>
          <a:xfrm>
            <a:off x="1139677" y="1399456"/>
            <a:ext cx="8229600" cy="4325112"/>
          </a:xfrm>
        </p:spPr>
        <p:txBody>
          <a:bodyPr>
            <a:normAutofit/>
          </a:bodyPr>
          <a:lstStyle/>
          <a:p>
            <a:r>
              <a:rPr lang="en-GB" sz="3200" dirty="0"/>
              <a:t>You have to carefully decide how you will select a sample that is representative of the group as a whole,</a:t>
            </a:r>
          </a:p>
          <a:p>
            <a:r>
              <a:rPr lang="en-GB" sz="3200" dirty="0"/>
              <a:t> To draw valid conclusions from your results. </a:t>
            </a:r>
          </a:p>
          <a:p>
            <a:pPr marL="109728" indent="0">
              <a:buNone/>
            </a:pPr>
            <a:r>
              <a:rPr lang="en-GB" sz="3500" b="1" dirty="0">
                <a:latin typeface="Trebuchet MS" panose="020B0603020202020204" pitchFamily="34" charset="0"/>
              </a:rPr>
              <a:t>Remember </a:t>
            </a:r>
          </a:p>
          <a:p>
            <a:r>
              <a:rPr lang="en-GB" sz="3200" dirty="0"/>
              <a:t>You should clearly explain how you selected your sample in the methodology section of your paper or thesis.</a:t>
            </a:r>
          </a:p>
          <a:p>
            <a:pPr marL="0" indent="0">
              <a:buNone/>
            </a:pPr>
            <a:endParaRPr lang="en-GB" sz="3200" dirty="0"/>
          </a:p>
        </p:txBody>
      </p:sp>
    </p:spTree>
    <p:extLst>
      <p:ext uri="{BB962C8B-B14F-4D97-AF65-F5344CB8AC3E}">
        <p14:creationId xmlns:p14="http://schemas.microsoft.com/office/powerpoint/2010/main" val="40702514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0807B-36F8-4C80-99C0-8A56E9CCA3F8}"/>
              </a:ext>
            </a:extLst>
          </p:cNvPr>
          <p:cNvSpPr>
            <a:spLocks noGrp="1"/>
          </p:cNvSpPr>
          <p:nvPr>
            <p:ph type="title"/>
          </p:nvPr>
        </p:nvSpPr>
        <p:spPr>
          <a:xfrm>
            <a:off x="1981200" y="260648"/>
            <a:ext cx="9381460" cy="1066800"/>
          </a:xfrm>
        </p:spPr>
        <p:txBody>
          <a:bodyPr>
            <a:noAutofit/>
          </a:bodyPr>
          <a:lstStyle/>
          <a:p>
            <a:r>
              <a:rPr lang="en-GB" b="1" dirty="0">
                <a:latin typeface="+mn-lt"/>
              </a:rPr>
              <a:t>Types of sampling strategy/methods</a:t>
            </a:r>
          </a:p>
        </p:txBody>
      </p:sp>
      <p:sp>
        <p:nvSpPr>
          <p:cNvPr id="3" name="Content Placeholder 2">
            <a:extLst>
              <a:ext uri="{FF2B5EF4-FFF2-40B4-BE49-F238E27FC236}">
                <a16:creationId xmlns:a16="http://schemas.microsoft.com/office/drawing/2014/main" id="{18F7F129-60AB-459F-8866-D72CBA71F4C9}"/>
              </a:ext>
            </a:extLst>
          </p:cNvPr>
          <p:cNvSpPr>
            <a:spLocks noGrp="1"/>
          </p:cNvSpPr>
          <p:nvPr>
            <p:ph idx="1"/>
          </p:nvPr>
        </p:nvSpPr>
        <p:spPr>
          <a:xfrm>
            <a:off x="1993964" y="1975520"/>
            <a:ext cx="8229600" cy="4325112"/>
          </a:xfrm>
        </p:spPr>
        <p:txBody>
          <a:bodyPr>
            <a:normAutofit/>
          </a:bodyPr>
          <a:lstStyle/>
          <a:p>
            <a:pPr algn="l">
              <a:buFont typeface="Arial" panose="020B0604020202020204" pitchFamily="34" charset="0"/>
              <a:buChar char="•"/>
            </a:pPr>
            <a:r>
              <a:rPr lang="en-GB" sz="4000" dirty="0"/>
              <a:t>Probability sampling </a:t>
            </a:r>
          </a:p>
          <a:p>
            <a:pPr algn="l">
              <a:buFont typeface="Arial" panose="020B0604020202020204" pitchFamily="34" charset="0"/>
              <a:buChar char="•"/>
            </a:pPr>
            <a:endParaRPr lang="en-GB" sz="4000" dirty="0"/>
          </a:p>
          <a:p>
            <a:pPr algn="l">
              <a:buFont typeface="Arial" panose="020B0604020202020204" pitchFamily="34" charset="0"/>
              <a:buChar char="•"/>
            </a:pPr>
            <a:r>
              <a:rPr lang="en-GB" sz="4000" dirty="0"/>
              <a:t>Non-probability sampling </a:t>
            </a:r>
          </a:p>
          <a:p>
            <a:pPr algn="l">
              <a:buFont typeface="Arial" panose="020B0604020202020204" pitchFamily="34" charset="0"/>
              <a:buChar char="•"/>
            </a:pPr>
            <a:endParaRPr lang="en-GB" sz="4000" dirty="0"/>
          </a:p>
        </p:txBody>
      </p:sp>
    </p:spTree>
    <p:extLst>
      <p:ext uri="{BB962C8B-B14F-4D97-AF65-F5344CB8AC3E}">
        <p14:creationId xmlns:p14="http://schemas.microsoft.com/office/powerpoint/2010/main" val="24819733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0D609-1F70-46C5-8F6A-9332091D43D0}"/>
              </a:ext>
            </a:extLst>
          </p:cNvPr>
          <p:cNvSpPr>
            <a:spLocks noGrp="1"/>
          </p:cNvSpPr>
          <p:nvPr>
            <p:ph type="title"/>
          </p:nvPr>
        </p:nvSpPr>
        <p:spPr>
          <a:xfrm>
            <a:off x="2063552" y="116632"/>
            <a:ext cx="8229600" cy="1066800"/>
          </a:xfrm>
        </p:spPr>
        <p:txBody>
          <a:bodyPr/>
          <a:lstStyle/>
          <a:p>
            <a:r>
              <a:rPr lang="en-GB" b="1" dirty="0">
                <a:latin typeface="+mn-lt"/>
              </a:rPr>
              <a:t>Probability sampling methods</a:t>
            </a:r>
          </a:p>
        </p:txBody>
      </p:sp>
      <p:sp>
        <p:nvSpPr>
          <p:cNvPr id="3" name="Content Placeholder 2">
            <a:extLst>
              <a:ext uri="{FF2B5EF4-FFF2-40B4-BE49-F238E27FC236}">
                <a16:creationId xmlns:a16="http://schemas.microsoft.com/office/drawing/2014/main" id="{91D516D7-F733-48F4-8F49-16E27705717F}"/>
              </a:ext>
            </a:extLst>
          </p:cNvPr>
          <p:cNvSpPr>
            <a:spLocks noGrp="1"/>
          </p:cNvSpPr>
          <p:nvPr>
            <p:ph idx="1"/>
          </p:nvPr>
        </p:nvSpPr>
        <p:spPr>
          <a:xfrm>
            <a:off x="687572" y="1659745"/>
            <a:ext cx="9605580" cy="4325112"/>
          </a:xfrm>
        </p:spPr>
        <p:txBody>
          <a:bodyPr>
            <a:normAutofit/>
          </a:bodyPr>
          <a:lstStyle/>
          <a:p>
            <a:r>
              <a:rPr lang="en-GB" sz="3000" dirty="0"/>
              <a:t>Probability sampling means that every member of the population has a chance of being selected.</a:t>
            </a:r>
          </a:p>
          <a:p>
            <a:pPr marL="109728" indent="0">
              <a:buNone/>
            </a:pPr>
            <a:endParaRPr lang="en-GB" sz="3000" dirty="0"/>
          </a:p>
          <a:p>
            <a:r>
              <a:rPr lang="en-GB" sz="3000" dirty="0"/>
              <a:t> It is mainly used in </a:t>
            </a:r>
            <a:r>
              <a:rPr lang="en-GB" sz="3000" b="1" i="1" dirty="0"/>
              <a:t>quantitative research</a:t>
            </a:r>
            <a:r>
              <a:rPr lang="en-GB" sz="3000" dirty="0"/>
              <a:t>. </a:t>
            </a:r>
          </a:p>
          <a:p>
            <a:endParaRPr lang="en-GB" sz="3000" dirty="0"/>
          </a:p>
          <a:p>
            <a:r>
              <a:rPr lang="en-GB" sz="3000" dirty="0"/>
              <a:t>If you want to produce results that are representative of the whole population, probability sampling techniques are the most valid choice.</a:t>
            </a:r>
          </a:p>
        </p:txBody>
      </p:sp>
    </p:spTree>
    <p:extLst>
      <p:ext uri="{BB962C8B-B14F-4D97-AF65-F5344CB8AC3E}">
        <p14:creationId xmlns:p14="http://schemas.microsoft.com/office/powerpoint/2010/main" val="42502769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96CB2-2DB1-4966-8C84-3FD0CBCFB851}"/>
              </a:ext>
            </a:extLst>
          </p:cNvPr>
          <p:cNvSpPr>
            <a:spLocks noGrp="1"/>
          </p:cNvSpPr>
          <p:nvPr>
            <p:ph type="title"/>
          </p:nvPr>
        </p:nvSpPr>
        <p:spPr>
          <a:xfrm>
            <a:off x="2028825" y="273967"/>
            <a:ext cx="8229600" cy="1066800"/>
          </a:xfrm>
        </p:spPr>
        <p:txBody>
          <a:bodyPr>
            <a:normAutofit/>
          </a:bodyPr>
          <a:lstStyle/>
          <a:p>
            <a:pPr algn="ctr"/>
            <a:r>
              <a:rPr lang="en-GB" sz="5000" b="1" dirty="0">
                <a:latin typeface="+mn-lt"/>
              </a:rPr>
              <a:t>Probability sampling methods</a:t>
            </a:r>
          </a:p>
        </p:txBody>
      </p:sp>
      <p:sp>
        <p:nvSpPr>
          <p:cNvPr id="3" name="Content Placeholder 2">
            <a:extLst>
              <a:ext uri="{FF2B5EF4-FFF2-40B4-BE49-F238E27FC236}">
                <a16:creationId xmlns:a16="http://schemas.microsoft.com/office/drawing/2014/main" id="{F0E6BF8F-F3DA-4D3C-A922-5607077E9670}"/>
              </a:ext>
            </a:extLst>
          </p:cNvPr>
          <p:cNvSpPr>
            <a:spLocks noGrp="1"/>
          </p:cNvSpPr>
          <p:nvPr>
            <p:ph idx="1"/>
          </p:nvPr>
        </p:nvSpPr>
        <p:spPr>
          <a:xfrm>
            <a:off x="657225" y="2415364"/>
            <a:ext cx="10972800" cy="3917032"/>
          </a:xfrm>
        </p:spPr>
        <p:txBody>
          <a:bodyPr>
            <a:normAutofit/>
          </a:bodyPr>
          <a:lstStyle/>
          <a:p>
            <a:r>
              <a:rPr lang="en-GB" sz="3500" dirty="0"/>
              <a:t>Probability sampling involves random selection, allowing you to make strong statistical inferences about the whole group.</a:t>
            </a:r>
          </a:p>
          <a:p>
            <a:endParaRPr lang="en-GB" sz="3500" dirty="0"/>
          </a:p>
        </p:txBody>
      </p:sp>
    </p:spTree>
    <p:extLst>
      <p:ext uri="{BB962C8B-B14F-4D97-AF65-F5344CB8AC3E}">
        <p14:creationId xmlns:p14="http://schemas.microsoft.com/office/powerpoint/2010/main" val="24900553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D2559-C2D4-4826-A7AF-3D00D9B321F3}"/>
              </a:ext>
            </a:extLst>
          </p:cNvPr>
          <p:cNvSpPr>
            <a:spLocks noGrp="1"/>
          </p:cNvSpPr>
          <p:nvPr>
            <p:ph type="title"/>
          </p:nvPr>
        </p:nvSpPr>
        <p:spPr>
          <a:xfrm>
            <a:off x="453656" y="188640"/>
            <a:ext cx="9911504" cy="1066800"/>
          </a:xfrm>
        </p:spPr>
        <p:txBody>
          <a:bodyPr>
            <a:normAutofit/>
          </a:bodyPr>
          <a:lstStyle/>
          <a:p>
            <a:pPr algn="ctr"/>
            <a:r>
              <a:rPr lang="en-GB" sz="5000" b="1" dirty="0">
                <a:latin typeface="+mn-lt"/>
              </a:rPr>
              <a:t>Types of probability sample</a:t>
            </a:r>
          </a:p>
        </p:txBody>
      </p:sp>
      <p:sp>
        <p:nvSpPr>
          <p:cNvPr id="3" name="Content Placeholder 2">
            <a:extLst>
              <a:ext uri="{FF2B5EF4-FFF2-40B4-BE49-F238E27FC236}">
                <a16:creationId xmlns:a16="http://schemas.microsoft.com/office/drawing/2014/main" id="{CD2E0F9C-F1F2-4723-9FFD-6CA3F8711FCA}"/>
              </a:ext>
            </a:extLst>
          </p:cNvPr>
          <p:cNvSpPr>
            <a:spLocks noGrp="1"/>
          </p:cNvSpPr>
          <p:nvPr>
            <p:ph idx="1"/>
          </p:nvPr>
        </p:nvSpPr>
        <p:spPr>
          <a:xfrm>
            <a:off x="975631" y="1560508"/>
            <a:ext cx="8229600" cy="4325112"/>
          </a:xfrm>
        </p:spPr>
        <p:txBody>
          <a:bodyPr>
            <a:normAutofit/>
          </a:bodyPr>
          <a:lstStyle/>
          <a:p>
            <a:pPr marL="109728" indent="0">
              <a:buNone/>
            </a:pPr>
            <a:r>
              <a:rPr lang="en-GB" sz="3500" dirty="0"/>
              <a:t>There are four main types of probability sample:</a:t>
            </a:r>
          </a:p>
          <a:p>
            <a:pPr marL="109728" indent="0">
              <a:buNone/>
            </a:pPr>
            <a:endParaRPr lang="en-GB" sz="3500" dirty="0"/>
          </a:p>
          <a:p>
            <a:r>
              <a:rPr lang="en-GB" sz="3500" dirty="0"/>
              <a:t>Simple random sampling</a:t>
            </a:r>
          </a:p>
          <a:p>
            <a:r>
              <a:rPr lang="en-GB" sz="3500" dirty="0"/>
              <a:t>Systematic sampling</a:t>
            </a:r>
          </a:p>
          <a:p>
            <a:r>
              <a:rPr lang="en-GB" sz="3500" dirty="0"/>
              <a:t>Stratified sampling</a:t>
            </a:r>
          </a:p>
          <a:p>
            <a:r>
              <a:rPr lang="en-GB" sz="3500" dirty="0"/>
              <a:t>Cluster sampling</a:t>
            </a:r>
          </a:p>
        </p:txBody>
      </p:sp>
    </p:spTree>
    <p:extLst>
      <p:ext uri="{BB962C8B-B14F-4D97-AF65-F5344CB8AC3E}">
        <p14:creationId xmlns:p14="http://schemas.microsoft.com/office/powerpoint/2010/main" val="16005089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001A0-B226-4974-AD54-57EC0CF8662D}"/>
              </a:ext>
            </a:extLst>
          </p:cNvPr>
          <p:cNvSpPr>
            <a:spLocks noGrp="1"/>
          </p:cNvSpPr>
          <p:nvPr>
            <p:ph type="title"/>
          </p:nvPr>
        </p:nvSpPr>
        <p:spPr>
          <a:xfrm>
            <a:off x="1261731" y="102723"/>
            <a:ext cx="9374748" cy="1066800"/>
          </a:xfrm>
        </p:spPr>
        <p:txBody>
          <a:bodyPr>
            <a:noAutofit/>
          </a:bodyPr>
          <a:lstStyle/>
          <a:p>
            <a:r>
              <a:rPr lang="en-GB" b="1" dirty="0">
                <a:latin typeface="+mn-lt"/>
              </a:rPr>
              <a:t>Four main types of probability sample</a:t>
            </a:r>
          </a:p>
        </p:txBody>
      </p:sp>
      <p:pic>
        <p:nvPicPr>
          <p:cNvPr id="82946" name="Picture 2" descr="Probability sampling">
            <a:extLst>
              <a:ext uri="{FF2B5EF4-FFF2-40B4-BE49-F238E27FC236}">
                <a16:creationId xmlns:a16="http://schemas.microsoft.com/office/drawing/2014/main" id="{B5AE3E2C-178E-4F7C-9A65-ACB6610255F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77616" y="1232756"/>
            <a:ext cx="7776864"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2656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EF6AE-B70B-40DD-82DD-A5E3C09C33E1}"/>
              </a:ext>
            </a:extLst>
          </p:cNvPr>
          <p:cNvSpPr>
            <a:spLocks noGrp="1"/>
          </p:cNvSpPr>
          <p:nvPr>
            <p:ph type="title"/>
          </p:nvPr>
        </p:nvSpPr>
        <p:spPr/>
        <p:txBody>
          <a:bodyPr>
            <a:normAutofit/>
          </a:bodyPr>
          <a:lstStyle/>
          <a:p>
            <a:pPr algn="ctr"/>
            <a:r>
              <a:rPr lang="en-GB" b="1" dirty="0">
                <a:solidFill>
                  <a:schemeClr val="tx1"/>
                </a:solidFill>
                <a:latin typeface="+mn-lt"/>
              </a:rPr>
              <a:t>Simple random sample Example</a:t>
            </a:r>
          </a:p>
        </p:txBody>
      </p:sp>
      <p:sp>
        <p:nvSpPr>
          <p:cNvPr id="3" name="Content Placeholder 2">
            <a:extLst>
              <a:ext uri="{FF2B5EF4-FFF2-40B4-BE49-F238E27FC236}">
                <a16:creationId xmlns:a16="http://schemas.microsoft.com/office/drawing/2014/main" id="{4E0200CB-9F61-4C77-87BE-D250BCA631F1}"/>
              </a:ext>
            </a:extLst>
          </p:cNvPr>
          <p:cNvSpPr>
            <a:spLocks noGrp="1"/>
          </p:cNvSpPr>
          <p:nvPr>
            <p:ph idx="1"/>
          </p:nvPr>
        </p:nvSpPr>
        <p:spPr>
          <a:xfrm>
            <a:off x="489098" y="2401187"/>
            <a:ext cx="10972800" cy="3917032"/>
          </a:xfrm>
        </p:spPr>
        <p:txBody>
          <a:bodyPr>
            <a:normAutofit/>
          </a:bodyPr>
          <a:lstStyle/>
          <a:p>
            <a:r>
              <a:rPr lang="en-GB" sz="3400" dirty="0"/>
              <a:t>You want to select a simple random sample of 100 employees of Company X. </a:t>
            </a:r>
          </a:p>
          <a:p>
            <a:r>
              <a:rPr lang="en-GB" sz="3400" dirty="0"/>
              <a:t>You assign a number to every employee in the company database from 1 to 1000, and use a random number generator to select 100 numbers.</a:t>
            </a:r>
          </a:p>
        </p:txBody>
      </p:sp>
    </p:spTree>
    <p:extLst>
      <p:ext uri="{BB962C8B-B14F-4D97-AF65-F5344CB8AC3E}">
        <p14:creationId xmlns:p14="http://schemas.microsoft.com/office/powerpoint/2010/main" val="37420329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B2CE6-6F32-4932-B95C-E360DF5864F2}"/>
              </a:ext>
            </a:extLst>
          </p:cNvPr>
          <p:cNvSpPr>
            <a:spLocks noGrp="1"/>
          </p:cNvSpPr>
          <p:nvPr>
            <p:ph type="title"/>
          </p:nvPr>
        </p:nvSpPr>
        <p:spPr/>
        <p:txBody>
          <a:bodyPr>
            <a:normAutofit/>
          </a:bodyPr>
          <a:lstStyle/>
          <a:p>
            <a:pPr algn="ctr"/>
            <a:r>
              <a:rPr lang="en-GB" sz="4800" b="1" dirty="0">
                <a:latin typeface="+mn-lt"/>
              </a:rPr>
              <a:t>Systematic sample Example</a:t>
            </a:r>
          </a:p>
        </p:txBody>
      </p:sp>
      <p:sp>
        <p:nvSpPr>
          <p:cNvPr id="3" name="Content Placeholder 2">
            <a:extLst>
              <a:ext uri="{FF2B5EF4-FFF2-40B4-BE49-F238E27FC236}">
                <a16:creationId xmlns:a16="http://schemas.microsoft.com/office/drawing/2014/main" id="{B9D09262-E052-4C8F-B3EA-754695F5D760}"/>
              </a:ext>
            </a:extLst>
          </p:cNvPr>
          <p:cNvSpPr>
            <a:spLocks noGrp="1"/>
          </p:cNvSpPr>
          <p:nvPr>
            <p:ph idx="1"/>
          </p:nvPr>
        </p:nvSpPr>
        <p:spPr>
          <a:xfrm>
            <a:off x="517451" y="2365746"/>
            <a:ext cx="10972800" cy="3917032"/>
          </a:xfrm>
        </p:spPr>
        <p:txBody>
          <a:bodyPr>
            <a:normAutofit/>
          </a:bodyPr>
          <a:lstStyle/>
          <a:p>
            <a:r>
              <a:rPr lang="en-GB" sz="3500" dirty="0"/>
              <a:t>All employees of the company are listed in alphabetical order. </a:t>
            </a:r>
          </a:p>
          <a:p>
            <a:r>
              <a:rPr lang="en-GB" sz="3500" dirty="0"/>
              <a:t>From the first 10 numbers, you randomly select a starting point: number 6. From number 6 onwards, every 10th person on the list is selected (6, 16, 26, 36, and so on), and you end up with a sample of 100 people.</a:t>
            </a:r>
          </a:p>
        </p:txBody>
      </p:sp>
    </p:spTree>
    <p:extLst>
      <p:ext uri="{BB962C8B-B14F-4D97-AF65-F5344CB8AC3E}">
        <p14:creationId xmlns:p14="http://schemas.microsoft.com/office/powerpoint/2010/main" val="20422261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FB779-257B-4FCC-A2EF-759B8C9E4D19}"/>
              </a:ext>
            </a:extLst>
          </p:cNvPr>
          <p:cNvSpPr>
            <a:spLocks noGrp="1"/>
          </p:cNvSpPr>
          <p:nvPr>
            <p:ph type="title"/>
          </p:nvPr>
        </p:nvSpPr>
        <p:spPr>
          <a:xfrm>
            <a:off x="2002177" y="95976"/>
            <a:ext cx="8229600" cy="1066800"/>
          </a:xfrm>
        </p:spPr>
        <p:txBody>
          <a:bodyPr>
            <a:normAutofit/>
          </a:bodyPr>
          <a:lstStyle/>
          <a:p>
            <a:r>
              <a:rPr lang="en-GB" sz="4800" b="1" dirty="0">
                <a:latin typeface="+mn-lt"/>
              </a:rPr>
              <a:t>Stratified sample Example</a:t>
            </a:r>
          </a:p>
        </p:txBody>
      </p:sp>
      <p:sp>
        <p:nvSpPr>
          <p:cNvPr id="3" name="Content Placeholder 2">
            <a:extLst>
              <a:ext uri="{FF2B5EF4-FFF2-40B4-BE49-F238E27FC236}">
                <a16:creationId xmlns:a16="http://schemas.microsoft.com/office/drawing/2014/main" id="{843FB9AC-3074-4F3E-A3BF-E0D7F78168E1}"/>
              </a:ext>
            </a:extLst>
          </p:cNvPr>
          <p:cNvSpPr>
            <a:spLocks noGrp="1"/>
          </p:cNvSpPr>
          <p:nvPr>
            <p:ph idx="1"/>
          </p:nvPr>
        </p:nvSpPr>
        <p:spPr>
          <a:xfrm>
            <a:off x="630866" y="1266444"/>
            <a:ext cx="10207256" cy="4325112"/>
          </a:xfrm>
        </p:spPr>
        <p:txBody>
          <a:bodyPr>
            <a:noAutofit/>
          </a:bodyPr>
          <a:lstStyle/>
          <a:p>
            <a:r>
              <a:rPr lang="en-GB" sz="3300" dirty="0"/>
              <a:t>The company has 800 female employees and 200 male employees. </a:t>
            </a:r>
          </a:p>
          <a:p>
            <a:r>
              <a:rPr lang="en-GB" sz="3300" dirty="0"/>
              <a:t>You want to ensure that the sample reflects the gender balance of the company, so you sort the population into two strata based on gender.</a:t>
            </a:r>
          </a:p>
          <a:p>
            <a:endParaRPr lang="en-GB" sz="3300" dirty="0"/>
          </a:p>
          <a:p>
            <a:r>
              <a:rPr lang="en-GB" sz="3300" dirty="0"/>
              <a:t>Then you use random sampling on each group, selecting 80 women and 20 men, which gives you a representative sample of 100 people.</a:t>
            </a:r>
          </a:p>
        </p:txBody>
      </p:sp>
    </p:spTree>
    <p:extLst>
      <p:ext uri="{BB962C8B-B14F-4D97-AF65-F5344CB8AC3E}">
        <p14:creationId xmlns:p14="http://schemas.microsoft.com/office/powerpoint/2010/main" val="19318486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97F9B-C286-4D7F-9B12-95338A588F74}"/>
              </a:ext>
            </a:extLst>
          </p:cNvPr>
          <p:cNvSpPr>
            <a:spLocks noGrp="1"/>
          </p:cNvSpPr>
          <p:nvPr>
            <p:ph type="title"/>
          </p:nvPr>
        </p:nvSpPr>
        <p:spPr/>
        <p:txBody>
          <a:bodyPr>
            <a:normAutofit/>
          </a:bodyPr>
          <a:lstStyle/>
          <a:p>
            <a:pPr algn="ctr"/>
            <a:r>
              <a:rPr lang="en-GB" sz="4800" b="1" dirty="0" err="1">
                <a:latin typeface="+mn-lt"/>
              </a:rPr>
              <a:t>Clustor</a:t>
            </a:r>
            <a:r>
              <a:rPr lang="en-GB" sz="4800" b="1" dirty="0">
                <a:latin typeface="+mn-lt"/>
              </a:rPr>
              <a:t> sample Example</a:t>
            </a:r>
          </a:p>
        </p:txBody>
      </p:sp>
      <p:sp>
        <p:nvSpPr>
          <p:cNvPr id="3" name="Content Placeholder 2">
            <a:extLst>
              <a:ext uri="{FF2B5EF4-FFF2-40B4-BE49-F238E27FC236}">
                <a16:creationId xmlns:a16="http://schemas.microsoft.com/office/drawing/2014/main" id="{9330CB1C-A124-4393-BCCE-880DCB2E8914}"/>
              </a:ext>
            </a:extLst>
          </p:cNvPr>
          <p:cNvSpPr>
            <a:spLocks noGrp="1"/>
          </p:cNvSpPr>
          <p:nvPr>
            <p:ph idx="1"/>
          </p:nvPr>
        </p:nvSpPr>
        <p:spPr>
          <a:xfrm>
            <a:off x="609600" y="2358657"/>
            <a:ext cx="10972800" cy="3917032"/>
          </a:xfrm>
        </p:spPr>
        <p:txBody>
          <a:bodyPr>
            <a:normAutofit/>
          </a:bodyPr>
          <a:lstStyle/>
          <a:p>
            <a:r>
              <a:rPr lang="en-GB" sz="3300" dirty="0"/>
              <a:t>The company has offices in 10 cities across the country (all with roughly the same number of employees in similar roles). </a:t>
            </a:r>
          </a:p>
          <a:p>
            <a:endParaRPr lang="en-GB" sz="3300" dirty="0"/>
          </a:p>
          <a:p>
            <a:r>
              <a:rPr lang="en-GB" sz="3300" dirty="0"/>
              <a:t>You don’t have the capacity to travel to every office to collect your data, so you use random sampling to select 3 offices – these are your clusters.</a:t>
            </a:r>
          </a:p>
        </p:txBody>
      </p:sp>
    </p:spTree>
    <p:extLst>
      <p:ext uri="{BB962C8B-B14F-4D97-AF65-F5344CB8AC3E}">
        <p14:creationId xmlns:p14="http://schemas.microsoft.com/office/powerpoint/2010/main" val="8986741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27553-A083-4E85-8C79-43D412D7E977}"/>
              </a:ext>
            </a:extLst>
          </p:cNvPr>
          <p:cNvSpPr>
            <a:spLocks noGrp="1"/>
          </p:cNvSpPr>
          <p:nvPr>
            <p:ph type="title"/>
          </p:nvPr>
        </p:nvSpPr>
        <p:spPr>
          <a:xfrm>
            <a:off x="850605" y="116632"/>
            <a:ext cx="9360195" cy="1066800"/>
          </a:xfrm>
        </p:spPr>
        <p:txBody>
          <a:bodyPr>
            <a:noAutofit/>
          </a:bodyPr>
          <a:lstStyle/>
          <a:p>
            <a:r>
              <a:rPr lang="en-GB" sz="4800" b="1" dirty="0">
                <a:latin typeface="+mn-lt"/>
              </a:rPr>
              <a:t>Non-probability sampling methods</a:t>
            </a:r>
          </a:p>
        </p:txBody>
      </p:sp>
      <p:sp>
        <p:nvSpPr>
          <p:cNvPr id="3" name="Content Placeholder 2">
            <a:extLst>
              <a:ext uri="{FF2B5EF4-FFF2-40B4-BE49-F238E27FC236}">
                <a16:creationId xmlns:a16="http://schemas.microsoft.com/office/drawing/2014/main" id="{3FF2C0EF-393D-421F-B41A-3DAE25CD947B}"/>
              </a:ext>
            </a:extLst>
          </p:cNvPr>
          <p:cNvSpPr>
            <a:spLocks noGrp="1"/>
          </p:cNvSpPr>
          <p:nvPr>
            <p:ph idx="1"/>
          </p:nvPr>
        </p:nvSpPr>
        <p:spPr>
          <a:xfrm>
            <a:off x="607094" y="1554543"/>
            <a:ext cx="9847216" cy="4325112"/>
          </a:xfrm>
        </p:spPr>
        <p:txBody>
          <a:bodyPr>
            <a:normAutofit/>
          </a:bodyPr>
          <a:lstStyle/>
          <a:p>
            <a:r>
              <a:rPr lang="en-GB" dirty="0"/>
              <a:t>Individuals are selected based on non-random criteria, </a:t>
            </a:r>
          </a:p>
          <a:p>
            <a:r>
              <a:rPr lang="en-GB" dirty="0"/>
              <a:t>Not every individual has a chance of being included.</a:t>
            </a:r>
          </a:p>
          <a:p>
            <a:r>
              <a:rPr lang="en-GB" dirty="0"/>
              <a:t>Is easier and cheaper to access, </a:t>
            </a:r>
          </a:p>
          <a:p>
            <a:r>
              <a:rPr lang="en-GB" dirty="0"/>
              <a:t>Higher risk of sampling bias. Inferences you can make about the population are weaker than with probability samples, a</a:t>
            </a:r>
          </a:p>
          <a:p>
            <a:r>
              <a:rPr lang="en-GB" dirty="0"/>
              <a:t>Conclusions may be more limited. </a:t>
            </a:r>
          </a:p>
          <a:p>
            <a:r>
              <a:rPr lang="en-GB" dirty="0"/>
              <a:t>Still aim to make sample as representative of the population as possible.</a:t>
            </a:r>
          </a:p>
        </p:txBody>
      </p:sp>
    </p:spTree>
    <p:extLst>
      <p:ext uri="{BB962C8B-B14F-4D97-AF65-F5344CB8AC3E}">
        <p14:creationId xmlns:p14="http://schemas.microsoft.com/office/powerpoint/2010/main" val="17484483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47229-C74F-4F6C-B908-D5668CF79FE4}"/>
              </a:ext>
            </a:extLst>
          </p:cNvPr>
          <p:cNvSpPr>
            <a:spLocks noGrp="1"/>
          </p:cNvSpPr>
          <p:nvPr>
            <p:ph type="title"/>
          </p:nvPr>
        </p:nvSpPr>
        <p:spPr>
          <a:xfrm>
            <a:off x="1063256" y="273967"/>
            <a:ext cx="9301904" cy="1066800"/>
          </a:xfrm>
        </p:spPr>
        <p:txBody>
          <a:bodyPr>
            <a:noAutofit/>
          </a:bodyPr>
          <a:lstStyle/>
          <a:p>
            <a:r>
              <a:rPr lang="en-GB" sz="4800" b="1" dirty="0">
                <a:latin typeface="+mn-lt"/>
              </a:rPr>
              <a:t>Non-probability sampling methods</a:t>
            </a:r>
          </a:p>
        </p:txBody>
      </p:sp>
      <p:sp>
        <p:nvSpPr>
          <p:cNvPr id="3" name="Content Placeholder 2">
            <a:extLst>
              <a:ext uri="{FF2B5EF4-FFF2-40B4-BE49-F238E27FC236}">
                <a16:creationId xmlns:a16="http://schemas.microsoft.com/office/drawing/2014/main" id="{363ADCF3-6546-425A-8676-D2EE4FC34DB1}"/>
              </a:ext>
            </a:extLst>
          </p:cNvPr>
          <p:cNvSpPr>
            <a:spLocks noGrp="1"/>
          </p:cNvSpPr>
          <p:nvPr>
            <p:ph idx="1"/>
          </p:nvPr>
        </p:nvSpPr>
        <p:spPr>
          <a:xfrm>
            <a:off x="503274" y="2131829"/>
            <a:ext cx="10972800" cy="3917032"/>
          </a:xfrm>
        </p:spPr>
        <p:txBody>
          <a:bodyPr>
            <a:normAutofit/>
          </a:bodyPr>
          <a:lstStyle/>
          <a:p>
            <a:r>
              <a:rPr lang="en-GB" sz="3500" dirty="0"/>
              <a:t>Are often used in </a:t>
            </a:r>
            <a:r>
              <a:rPr lang="en-GB" sz="3500" b="1" i="1" dirty="0"/>
              <a:t>exploratory and qualitative research. </a:t>
            </a:r>
          </a:p>
          <a:p>
            <a:r>
              <a:rPr lang="en-GB" sz="3500" dirty="0"/>
              <a:t>In these types of research, the aim is not to test a hypothesis about a broad population, but to develop an initial understanding of a small or under-researched population.</a:t>
            </a:r>
          </a:p>
        </p:txBody>
      </p:sp>
    </p:spTree>
    <p:extLst>
      <p:ext uri="{BB962C8B-B14F-4D97-AF65-F5344CB8AC3E}">
        <p14:creationId xmlns:p14="http://schemas.microsoft.com/office/powerpoint/2010/main" val="24547851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C70B4-C8AA-452A-9378-55886230E1AA}"/>
              </a:ext>
            </a:extLst>
          </p:cNvPr>
          <p:cNvSpPr>
            <a:spLocks noGrp="1"/>
          </p:cNvSpPr>
          <p:nvPr>
            <p:ph type="title"/>
          </p:nvPr>
        </p:nvSpPr>
        <p:spPr/>
        <p:txBody>
          <a:bodyPr>
            <a:normAutofit/>
          </a:bodyPr>
          <a:lstStyle/>
          <a:p>
            <a:pPr algn="ctr"/>
            <a:r>
              <a:rPr lang="en-GB" sz="4800" b="1" dirty="0">
                <a:latin typeface="+mn-lt"/>
              </a:rPr>
              <a:t>Types of non-probability sample</a:t>
            </a:r>
          </a:p>
        </p:txBody>
      </p:sp>
      <p:sp>
        <p:nvSpPr>
          <p:cNvPr id="3" name="Content Placeholder 2">
            <a:extLst>
              <a:ext uri="{FF2B5EF4-FFF2-40B4-BE49-F238E27FC236}">
                <a16:creationId xmlns:a16="http://schemas.microsoft.com/office/drawing/2014/main" id="{5117D0DE-1DBF-46A5-9ACF-60F0CDAAC082}"/>
              </a:ext>
            </a:extLst>
          </p:cNvPr>
          <p:cNvSpPr>
            <a:spLocks noGrp="1"/>
          </p:cNvSpPr>
          <p:nvPr>
            <p:ph idx="1"/>
          </p:nvPr>
        </p:nvSpPr>
        <p:spPr>
          <a:xfrm>
            <a:off x="517451" y="2124740"/>
            <a:ext cx="10972800" cy="3917032"/>
          </a:xfrm>
        </p:spPr>
        <p:txBody>
          <a:bodyPr>
            <a:normAutofit/>
          </a:bodyPr>
          <a:lstStyle/>
          <a:p>
            <a:pPr marL="0" indent="0">
              <a:buNone/>
            </a:pPr>
            <a:r>
              <a:rPr lang="en-GB" sz="3300" dirty="0"/>
              <a:t>There are four main types of non-probability sample</a:t>
            </a:r>
          </a:p>
          <a:p>
            <a:endParaRPr lang="en-GB" sz="3300" dirty="0"/>
          </a:p>
          <a:p>
            <a:r>
              <a:rPr lang="en-GB" sz="3300" dirty="0"/>
              <a:t>Convenience sampling</a:t>
            </a:r>
          </a:p>
          <a:p>
            <a:r>
              <a:rPr lang="en-GB" sz="3300" dirty="0"/>
              <a:t>Voluntary response sampling</a:t>
            </a:r>
          </a:p>
          <a:p>
            <a:r>
              <a:rPr lang="en-GB" sz="3300" dirty="0"/>
              <a:t>Purposive sampling</a:t>
            </a:r>
          </a:p>
          <a:p>
            <a:r>
              <a:rPr lang="en-GB" sz="3300" dirty="0"/>
              <a:t>Snowball sampling</a:t>
            </a:r>
          </a:p>
          <a:p>
            <a:endParaRPr lang="en-GB" sz="3300" dirty="0"/>
          </a:p>
          <a:p>
            <a:endParaRPr lang="en-GB" sz="3300" dirty="0"/>
          </a:p>
        </p:txBody>
      </p:sp>
    </p:spTree>
    <p:extLst>
      <p:ext uri="{BB962C8B-B14F-4D97-AF65-F5344CB8AC3E}">
        <p14:creationId xmlns:p14="http://schemas.microsoft.com/office/powerpoint/2010/main" val="19359160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2488C-F3A8-4DF9-A16B-71EB12EE1A0E}"/>
              </a:ext>
            </a:extLst>
          </p:cNvPr>
          <p:cNvSpPr>
            <a:spLocks noGrp="1"/>
          </p:cNvSpPr>
          <p:nvPr>
            <p:ph type="title"/>
          </p:nvPr>
        </p:nvSpPr>
        <p:spPr>
          <a:xfrm>
            <a:off x="2013098" y="188640"/>
            <a:ext cx="8229600" cy="1066800"/>
          </a:xfrm>
        </p:spPr>
        <p:txBody>
          <a:bodyPr>
            <a:normAutofit/>
          </a:bodyPr>
          <a:lstStyle/>
          <a:p>
            <a:pPr algn="ctr"/>
            <a:r>
              <a:rPr lang="en-GB" sz="4800" b="1" dirty="0">
                <a:latin typeface="+mn-lt"/>
              </a:rPr>
              <a:t>Convenience sampling Example</a:t>
            </a:r>
          </a:p>
        </p:txBody>
      </p:sp>
      <p:sp>
        <p:nvSpPr>
          <p:cNvPr id="3" name="Content Placeholder 2">
            <a:extLst>
              <a:ext uri="{FF2B5EF4-FFF2-40B4-BE49-F238E27FC236}">
                <a16:creationId xmlns:a16="http://schemas.microsoft.com/office/drawing/2014/main" id="{DE1C41BA-3EF6-4F15-B163-59EA2BC131E3}"/>
              </a:ext>
            </a:extLst>
          </p:cNvPr>
          <p:cNvSpPr>
            <a:spLocks noGrp="1"/>
          </p:cNvSpPr>
          <p:nvPr>
            <p:ph idx="1"/>
          </p:nvPr>
        </p:nvSpPr>
        <p:spPr>
          <a:xfrm>
            <a:off x="1254641" y="1660870"/>
            <a:ext cx="9454781" cy="4325112"/>
          </a:xfrm>
        </p:spPr>
        <p:txBody>
          <a:bodyPr>
            <a:normAutofit/>
          </a:bodyPr>
          <a:lstStyle/>
          <a:p>
            <a:r>
              <a:rPr lang="en-GB" sz="3200" dirty="0"/>
              <a:t>You are researching opinions about student support services in your university, so after each of your classes, you ask your fellow students to complete a survey on the topic. </a:t>
            </a:r>
          </a:p>
          <a:p>
            <a:r>
              <a:rPr lang="en-GB" sz="3200" dirty="0"/>
              <a:t>This is a convenient way to gather data, but as you only surveyed students taking the same classes as you at the same level, the sample is not representative of all the students at your university.</a:t>
            </a:r>
          </a:p>
        </p:txBody>
      </p:sp>
    </p:spTree>
    <p:extLst>
      <p:ext uri="{BB962C8B-B14F-4D97-AF65-F5344CB8AC3E}">
        <p14:creationId xmlns:p14="http://schemas.microsoft.com/office/powerpoint/2010/main" val="23388919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7F982-9576-41D7-827E-EC0C236EF120}"/>
              </a:ext>
            </a:extLst>
          </p:cNvPr>
          <p:cNvSpPr>
            <a:spLocks noGrp="1"/>
          </p:cNvSpPr>
          <p:nvPr>
            <p:ph type="title"/>
          </p:nvPr>
        </p:nvSpPr>
        <p:spPr>
          <a:xfrm>
            <a:off x="567070" y="248720"/>
            <a:ext cx="11433544" cy="1066800"/>
          </a:xfrm>
        </p:spPr>
        <p:txBody>
          <a:bodyPr>
            <a:noAutofit/>
          </a:bodyPr>
          <a:lstStyle/>
          <a:p>
            <a:r>
              <a:rPr lang="en-GB" sz="4800" b="1" dirty="0">
                <a:latin typeface="+mn-lt"/>
              </a:rPr>
              <a:t>Voluntary response sampling example</a:t>
            </a:r>
          </a:p>
        </p:txBody>
      </p:sp>
      <p:sp>
        <p:nvSpPr>
          <p:cNvPr id="3" name="Content Placeholder 2">
            <a:extLst>
              <a:ext uri="{FF2B5EF4-FFF2-40B4-BE49-F238E27FC236}">
                <a16:creationId xmlns:a16="http://schemas.microsoft.com/office/drawing/2014/main" id="{FB374695-18AE-4506-82D1-E5B450C09634}"/>
              </a:ext>
            </a:extLst>
          </p:cNvPr>
          <p:cNvSpPr>
            <a:spLocks noGrp="1"/>
          </p:cNvSpPr>
          <p:nvPr>
            <p:ph idx="1"/>
          </p:nvPr>
        </p:nvSpPr>
        <p:spPr>
          <a:xfrm>
            <a:off x="567070" y="1927272"/>
            <a:ext cx="9906000" cy="4325112"/>
          </a:xfrm>
        </p:spPr>
        <p:txBody>
          <a:bodyPr>
            <a:normAutofit/>
          </a:bodyPr>
          <a:lstStyle/>
          <a:p>
            <a:r>
              <a:rPr lang="en-GB" dirty="0"/>
              <a:t>You send out the survey to all students at your university and a lot of students decide to complete it. </a:t>
            </a:r>
          </a:p>
          <a:p>
            <a:r>
              <a:rPr lang="en-GB" dirty="0"/>
              <a:t>This can certainly give you some insight into the topic, but the people who responded are more likely to be those who have strong opinions about the student support services, so you can’t be sure that their opinions are representative of all students.</a:t>
            </a:r>
          </a:p>
        </p:txBody>
      </p:sp>
    </p:spTree>
    <p:extLst>
      <p:ext uri="{BB962C8B-B14F-4D97-AF65-F5344CB8AC3E}">
        <p14:creationId xmlns:p14="http://schemas.microsoft.com/office/powerpoint/2010/main" val="21620442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8777D-3B8F-4F2B-9ADB-0980B2B18813}"/>
              </a:ext>
            </a:extLst>
          </p:cNvPr>
          <p:cNvSpPr>
            <a:spLocks noGrp="1"/>
          </p:cNvSpPr>
          <p:nvPr>
            <p:ph type="title"/>
          </p:nvPr>
        </p:nvSpPr>
        <p:spPr/>
        <p:txBody>
          <a:bodyPr>
            <a:normAutofit/>
          </a:bodyPr>
          <a:lstStyle/>
          <a:p>
            <a:pPr algn="ctr"/>
            <a:r>
              <a:rPr lang="en-GB" sz="4800" b="1" dirty="0">
                <a:latin typeface="+mn-lt"/>
              </a:rPr>
              <a:t>Purposive sampling example</a:t>
            </a:r>
          </a:p>
        </p:txBody>
      </p:sp>
      <p:sp>
        <p:nvSpPr>
          <p:cNvPr id="3" name="Content Placeholder 2">
            <a:extLst>
              <a:ext uri="{FF2B5EF4-FFF2-40B4-BE49-F238E27FC236}">
                <a16:creationId xmlns:a16="http://schemas.microsoft.com/office/drawing/2014/main" id="{F643027A-DA24-4AD0-B371-BC692C950C52}"/>
              </a:ext>
            </a:extLst>
          </p:cNvPr>
          <p:cNvSpPr>
            <a:spLocks noGrp="1"/>
          </p:cNvSpPr>
          <p:nvPr>
            <p:ph idx="1"/>
          </p:nvPr>
        </p:nvSpPr>
        <p:spPr>
          <a:xfrm>
            <a:off x="358219" y="2259421"/>
            <a:ext cx="10972800" cy="3917032"/>
          </a:xfrm>
        </p:spPr>
        <p:txBody>
          <a:bodyPr>
            <a:normAutofit/>
          </a:bodyPr>
          <a:lstStyle/>
          <a:p>
            <a:r>
              <a:rPr lang="en-GB" sz="3300" dirty="0"/>
              <a:t>You want to know more about the opinions and experiences of disabled students at your university, </a:t>
            </a:r>
          </a:p>
          <a:p>
            <a:r>
              <a:rPr lang="en-GB" sz="3300" dirty="0"/>
              <a:t>So you purposefully select a number of students with different support needs in order to gather a varied range of data on their experiences with student services.</a:t>
            </a:r>
          </a:p>
        </p:txBody>
      </p:sp>
    </p:spTree>
    <p:extLst>
      <p:ext uri="{BB962C8B-B14F-4D97-AF65-F5344CB8AC3E}">
        <p14:creationId xmlns:p14="http://schemas.microsoft.com/office/powerpoint/2010/main" val="26280414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BA314-50B8-4D91-B7F1-DDA144F5CD10}"/>
              </a:ext>
            </a:extLst>
          </p:cNvPr>
          <p:cNvSpPr>
            <a:spLocks noGrp="1"/>
          </p:cNvSpPr>
          <p:nvPr>
            <p:ph type="title"/>
          </p:nvPr>
        </p:nvSpPr>
        <p:spPr>
          <a:xfrm>
            <a:off x="2009775" y="332656"/>
            <a:ext cx="8229600" cy="1066800"/>
          </a:xfrm>
        </p:spPr>
        <p:txBody>
          <a:bodyPr>
            <a:normAutofit/>
          </a:bodyPr>
          <a:lstStyle/>
          <a:p>
            <a:r>
              <a:rPr lang="en-GB" sz="4800" b="1" dirty="0">
                <a:latin typeface="+mn-lt"/>
              </a:rPr>
              <a:t>Snowball sampling Example</a:t>
            </a:r>
          </a:p>
        </p:txBody>
      </p:sp>
      <p:sp>
        <p:nvSpPr>
          <p:cNvPr id="3" name="Content Placeholder 2">
            <a:extLst>
              <a:ext uri="{FF2B5EF4-FFF2-40B4-BE49-F238E27FC236}">
                <a16:creationId xmlns:a16="http://schemas.microsoft.com/office/drawing/2014/main" id="{64D49635-59EF-4C3E-9167-A51FC9280471}"/>
              </a:ext>
            </a:extLst>
          </p:cNvPr>
          <p:cNvSpPr>
            <a:spLocks noGrp="1"/>
          </p:cNvSpPr>
          <p:nvPr>
            <p:ph idx="1"/>
          </p:nvPr>
        </p:nvSpPr>
        <p:spPr>
          <a:xfrm>
            <a:off x="701749" y="1898475"/>
            <a:ext cx="9920177" cy="4325112"/>
          </a:xfrm>
        </p:spPr>
        <p:txBody>
          <a:bodyPr>
            <a:normAutofit/>
          </a:bodyPr>
          <a:lstStyle/>
          <a:p>
            <a:r>
              <a:rPr lang="en-GB" sz="3200" dirty="0"/>
              <a:t>You are researching experiences of homelessness in your city. </a:t>
            </a:r>
          </a:p>
          <a:p>
            <a:r>
              <a:rPr lang="en-GB" sz="3200" dirty="0"/>
              <a:t>Since there is no list of all homeless people in the city, probability sampling isn’t possible. </a:t>
            </a:r>
          </a:p>
          <a:p>
            <a:r>
              <a:rPr lang="en-GB" sz="3200" dirty="0"/>
              <a:t>You meet one person who agrees to participate in the research, and she puts you in contact with other homeless people that she knows in the area.</a:t>
            </a:r>
          </a:p>
        </p:txBody>
      </p:sp>
    </p:spTree>
    <p:extLst>
      <p:ext uri="{BB962C8B-B14F-4D97-AF65-F5344CB8AC3E}">
        <p14:creationId xmlns:p14="http://schemas.microsoft.com/office/powerpoint/2010/main" val="190665500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D4E4F-3B99-4B38-84F9-1E6DDEEFEA51}"/>
              </a:ext>
            </a:extLst>
          </p:cNvPr>
          <p:cNvSpPr>
            <a:spLocks noGrp="1"/>
          </p:cNvSpPr>
          <p:nvPr>
            <p:ph type="title"/>
          </p:nvPr>
        </p:nvSpPr>
        <p:spPr>
          <a:xfrm>
            <a:off x="1757518" y="15280"/>
            <a:ext cx="8676964" cy="994792"/>
          </a:xfrm>
        </p:spPr>
        <p:txBody>
          <a:bodyPr>
            <a:normAutofit/>
          </a:bodyPr>
          <a:lstStyle/>
          <a:p>
            <a:pPr algn="ctr"/>
            <a:r>
              <a:rPr lang="en-GB" b="1" dirty="0">
                <a:latin typeface="+mn-lt"/>
              </a:rPr>
              <a:t>Types of non-probability sample</a:t>
            </a:r>
          </a:p>
        </p:txBody>
      </p:sp>
      <p:pic>
        <p:nvPicPr>
          <p:cNvPr id="82946" name="Picture 2" descr="Non probability sampling">
            <a:extLst>
              <a:ext uri="{FF2B5EF4-FFF2-40B4-BE49-F238E27FC236}">
                <a16:creationId xmlns:a16="http://schemas.microsoft.com/office/drawing/2014/main" id="{AFCC2072-7B78-46D6-A7B9-7A9118BBFBB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79576" y="1010072"/>
            <a:ext cx="7632848"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96623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5951C-9961-4E37-B74E-9C2FE3838A9F}"/>
              </a:ext>
            </a:extLst>
          </p:cNvPr>
          <p:cNvSpPr>
            <a:spLocks noGrp="1"/>
          </p:cNvSpPr>
          <p:nvPr>
            <p:ph type="title"/>
          </p:nvPr>
        </p:nvSpPr>
        <p:spPr>
          <a:xfrm>
            <a:off x="2135560" y="260648"/>
            <a:ext cx="8229600" cy="1066800"/>
          </a:xfrm>
        </p:spPr>
        <p:txBody>
          <a:bodyPr>
            <a:normAutofit/>
          </a:bodyPr>
          <a:lstStyle/>
          <a:p>
            <a:pPr algn="ctr"/>
            <a:r>
              <a:rPr lang="en-GB" b="1" dirty="0">
                <a:latin typeface="+mn-lt"/>
              </a:rPr>
              <a:t>Activity</a:t>
            </a:r>
          </a:p>
        </p:txBody>
      </p:sp>
      <p:sp>
        <p:nvSpPr>
          <p:cNvPr id="3" name="Content Placeholder 2">
            <a:extLst>
              <a:ext uri="{FF2B5EF4-FFF2-40B4-BE49-F238E27FC236}">
                <a16:creationId xmlns:a16="http://schemas.microsoft.com/office/drawing/2014/main" id="{CB73A26F-D1FF-4505-95D5-FCCF31BD58C7}"/>
              </a:ext>
            </a:extLst>
          </p:cNvPr>
          <p:cNvSpPr>
            <a:spLocks noGrp="1"/>
          </p:cNvSpPr>
          <p:nvPr>
            <p:ph idx="1"/>
          </p:nvPr>
        </p:nvSpPr>
        <p:spPr>
          <a:xfrm>
            <a:off x="1278464" y="1671673"/>
            <a:ext cx="9432065" cy="4325112"/>
          </a:xfrm>
        </p:spPr>
        <p:txBody>
          <a:bodyPr>
            <a:normAutofit fontScale="92500" lnSpcReduction="20000"/>
          </a:bodyPr>
          <a:lstStyle/>
          <a:p>
            <a:pPr marL="0" indent="0">
              <a:buNone/>
            </a:pPr>
            <a:r>
              <a:rPr lang="en-GB" dirty="0"/>
              <a:t>Watch the video below then discuss</a:t>
            </a:r>
          </a:p>
          <a:p>
            <a:pPr marL="0" indent="0">
              <a:buNone/>
            </a:pPr>
            <a:endParaRPr lang="en-GB" dirty="0"/>
          </a:p>
          <a:p>
            <a:endParaRPr lang="en-GB" dirty="0"/>
          </a:p>
          <a:p>
            <a:r>
              <a:rPr lang="en-GB" sz="2400" dirty="0">
                <a:hlinkClick r:id="rId3"/>
              </a:rPr>
              <a:t>https://www.youtube.com/watch?v=huVsdOZkeTc</a:t>
            </a:r>
            <a:endParaRPr lang="en-GB" sz="2400" dirty="0"/>
          </a:p>
          <a:p>
            <a:endParaRPr lang="en-GB" dirty="0"/>
          </a:p>
          <a:p>
            <a:r>
              <a:rPr lang="en-GB" dirty="0"/>
              <a:t>Did you identify the 2 distinct sampling types?</a:t>
            </a:r>
          </a:p>
          <a:p>
            <a:r>
              <a:rPr lang="en-GB" dirty="0"/>
              <a:t>Did you identify the attended sampling techniques?</a:t>
            </a:r>
          </a:p>
          <a:p>
            <a:r>
              <a:rPr lang="en-GB" dirty="0"/>
              <a:t>What is your opinion?</a:t>
            </a:r>
          </a:p>
          <a:p>
            <a:pPr marL="0" indent="0">
              <a:buNone/>
            </a:pPr>
            <a:endParaRPr lang="en-GB" dirty="0"/>
          </a:p>
          <a:p>
            <a:pPr marL="0" indent="0" algn="ctr">
              <a:buNone/>
            </a:pPr>
            <a:r>
              <a:rPr lang="en-GB" b="1" dirty="0"/>
              <a:t>Feedback to the whole class</a:t>
            </a:r>
          </a:p>
          <a:p>
            <a:endParaRPr lang="en-GB" dirty="0"/>
          </a:p>
        </p:txBody>
      </p:sp>
    </p:spTree>
    <p:extLst>
      <p:ext uri="{BB962C8B-B14F-4D97-AF65-F5344CB8AC3E}">
        <p14:creationId xmlns:p14="http://schemas.microsoft.com/office/powerpoint/2010/main" val="308112231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a:extLst>
              <a:ext uri="{FF2B5EF4-FFF2-40B4-BE49-F238E27FC236}">
                <a16:creationId xmlns:a16="http://schemas.microsoft.com/office/drawing/2014/main" id="{70A5C582-74EA-BB9D-0AF1-0944F921A98E}"/>
              </a:ext>
            </a:extLst>
          </p:cNvPr>
          <p:cNvGrpSpPr>
            <a:grpSpLocks/>
          </p:cNvGrpSpPr>
          <p:nvPr/>
        </p:nvGrpSpPr>
        <p:grpSpPr bwMode="auto">
          <a:xfrm>
            <a:off x="2284319" y="620689"/>
            <a:ext cx="7296810" cy="5058365"/>
            <a:chOff x="81" y="816"/>
            <a:chExt cx="4615" cy="3220"/>
          </a:xfrm>
        </p:grpSpPr>
        <p:sp>
          <p:nvSpPr>
            <p:cNvPr id="3" name="Rectangle 5">
              <a:extLst>
                <a:ext uri="{FF2B5EF4-FFF2-40B4-BE49-F238E27FC236}">
                  <a16:creationId xmlns:a16="http://schemas.microsoft.com/office/drawing/2014/main" id="{50C054B4-7CDB-B21A-7E78-65CE3CBCDD94}"/>
                </a:ext>
              </a:extLst>
            </p:cNvPr>
            <p:cNvSpPr>
              <a:spLocks noChangeArrowheads="1"/>
            </p:cNvSpPr>
            <p:nvPr/>
          </p:nvSpPr>
          <p:spPr bwMode="auto">
            <a:xfrm>
              <a:off x="1864" y="1106"/>
              <a:ext cx="1720" cy="280"/>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None/>
                <a:defRPr/>
              </a:pPr>
              <a:endParaRPr lang="en-US" altLang="en-US" sz="2400" kern="0">
                <a:solidFill>
                  <a:prstClr val="black"/>
                </a:solidFill>
              </a:endParaRPr>
            </a:p>
          </p:txBody>
        </p:sp>
        <p:sp>
          <p:nvSpPr>
            <p:cNvPr id="4" name="Rectangle 6">
              <a:extLst>
                <a:ext uri="{FF2B5EF4-FFF2-40B4-BE49-F238E27FC236}">
                  <a16:creationId xmlns:a16="http://schemas.microsoft.com/office/drawing/2014/main" id="{16611DE5-3E50-3C68-475B-AA9B3512E94F}"/>
                </a:ext>
              </a:extLst>
            </p:cNvPr>
            <p:cNvSpPr>
              <a:spLocks noChangeArrowheads="1"/>
            </p:cNvSpPr>
            <p:nvPr/>
          </p:nvSpPr>
          <p:spPr bwMode="auto">
            <a:xfrm>
              <a:off x="1864" y="1122"/>
              <a:ext cx="1726" cy="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a:spcBef>
                  <a:spcPct val="0"/>
                </a:spcBef>
                <a:buClrTx/>
                <a:buNone/>
                <a:defRPr/>
              </a:pPr>
              <a:r>
                <a:rPr lang="en-US" altLang="en-US" sz="2000" kern="0" dirty="0">
                  <a:solidFill>
                    <a:srgbClr val="CC0000"/>
                  </a:solidFill>
                  <a:latin typeface="Tahoma" panose="020B0604030504040204" pitchFamily="34" charset="0"/>
                </a:rPr>
                <a:t>Sampling Techniques </a:t>
              </a:r>
            </a:p>
          </p:txBody>
        </p:sp>
        <p:grpSp>
          <p:nvGrpSpPr>
            <p:cNvPr id="5" name="Group 7">
              <a:extLst>
                <a:ext uri="{FF2B5EF4-FFF2-40B4-BE49-F238E27FC236}">
                  <a16:creationId xmlns:a16="http://schemas.microsoft.com/office/drawing/2014/main" id="{33E6A47E-86C8-937F-6516-4D532B7763C6}"/>
                </a:ext>
              </a:extLst>
            </p:cNvPr>
            <p:cNvGrpSpPr>
              <a:grpSpLocks/>
            </p:cNvGrpSpPr>
            <p:nvPr/>
          </p:nvGrpSpPr>
          <p:grpSpPr bwMode="auto">
            <a:xfrm>
              <a:off x="1816" y="1486"/>
              <a:ext cx="1872" cy="188"/>
              <a:chOff x="1872" y="1631"/>
              <a:chExt cx="1872" cy="188"/>
            </a:xfrm>
          </p:grpSpPr>
          <p:sp>
            <p:nvSpPr>
              <p:cNvPr id="41" name="Line 8">
                <a:extLst>
                  <a:ext uri="{FF2B5EF4-FFF2-40B4-BE49-F238E27FC236}">
                    <a16:creationId xmlns:a16="http://schemas.microsoft.com/office/drawing/2014/main" id="{D24D40B0-EF43-C718-53A7-8208B64D99F8}"/>
                  </a:ext>
                </a:extLst>
              </p:cNvPr>
              <p:cNvSpPr>
                <a:spLocks noChangeShapeType="1"/>
              </p:cNvSpPr>
              <p:nvPr/>
            </p:nvSpPr>
            <p:spPr bwMode="auto">
              <a:xfrm>
                <a:off x="1876" y="1631"/>
                <a:ext cx="1864"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42" name="Line 9">
                <a:extLst>
                  <a:ext uri="{FF2B5EF4-FFF2-40B4-BE49-F238E27FC236}">
                    <a16:creationId xmlns:a16="http://schemas.microsoft.com/office/drawing/2014/main" id="{BFA198AB-B7A5-1A97-C879-44282ABCE67F}"/>
                  </a:ext>
                </a:extLst>
              </p:cNvPr>
              <p:cNvSpPr>
                <a:spLocks noChangeShapeType="1"/>
              </p:cNvSpPr>
              <p:nvPr/>
            </p:nvSpPr>
            <p:spPr bwMode="auto">
              <a:xfrm>
                <a:off x="1872" y="1635"/>
                <a:ext cx="0" cy="184"/>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43" name="Line 10">
                <a:extLst>
                  <a:ext uri="{FF2B5EF4-FFF2-40B4-BE49-F238E27FC236}">
                    <a16:creationId xmlns:a16="http://schemas.microsoft.com/office/drawing/2014/main" id="{F93FAA8F-19CE-DB6D-D7D1-ED7BD63EA70C}"/>
                  </a:ext>
                </a:extLst>
              </p:cNvPr>
              <p:cNvSpPr>
                <a:spLocks noChangeShapeType="1"/>
              </p:cNvSpPr>
              <p:nvPr/>
            </p:nvSpPr>
            <p:spPr bwMode="auto">
              <a:xfrm>
                <a:off x="3744" y="1635"/>
                <a:ext cx="0" cy="184"/>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grpSp>
        <p:sp>
          <p:nvSpPr>
            <p:cNvPr id="6" name="Line 11">
              <a:extLst>
                <a:ext uri="{FF2B5EF4-FFF2-40B4-BE49-F238E27FC236}">
                  <a16:creationId xmlns:a16="http://schemas.microsoft.com/office/drawing/2014/main" id="{F83A007E-E215-EDE7-4926-F2B3A648DB5B}"/>
                </a:ext>
              </a:extLst>
            </p:cNvPr>
            <p:cNvSpPr>
              <a:spLocks noChangeShapeType="1"/>
            </p:cNvSpPr>
            <p:nvPr/>
          </p:nvSpPr>
          <p:spPr bwMode="auto">
            <a:xfrm>
              <a:off x="2728" y="1394"/>
              <a:ext cx="0" cy="88"/>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7" name="Rectangle 12">
              <a:extLst>
                <a:ext uri="{FF2B5EF4-FFF2-40B4-BE49-F238E27FC236}">
                  <a16:creationId xmlns:a16="http://schemas.microsoft.com/office/drawing/2014/main" id="{AFCD5C0F-26CB-589E-DCDE-762E1EC8FFC3}"/>
                </a:ext>
              </a:extLst>
            </p:cNvPr>
            <p:cNvSpPr>
              <a:spLocks noChangeArrowheads="1"/>
            </p:cNvSpPr>
            <p:nvPr/>
          </p:nvSpPr>
          <p:spPr bwMode="auto">
            <a:xfrm>
              <a:off x="1147" y="1687"/>
              <a:ext cx="1542"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None/>
                <a:defRPr/>
              </a:pPr>
              <a:endParaRPr lang="en-US" altLang="en-US" sz="2400" kern="0">
                <a:solidFill>
                  <a:prstClr val="black"/>
                </a:solidFill>
              </a:endParaRPr>
            </a:p>
          </p:txBody>
        </p:sp>
        <p:sp>
          <p:nvSpPr>
            <p:cNvPr id="8" name="Rectangle 13">
              <a:extLst>
                <a:ext uri="{FF2B5EF4-FFF2-40B4-BE49-F238E27FC236}">
                  <a16:creationId xmlns:a16="http://schemas.microsoft.com/office/drawing/2014/main" id="{E8843B76-7B28-8F0A-5A4B-B60F87D2FA0A}"/>
                </a:ext>
              </a:extLst>
            </p:cNvPr>
            <p:cNvSpPr>
              <a:spLocks noChangeArrowheads="1"/>
            </p:cNvSpPr>
            <p:nvPr/>
          </p:nvSpPr>
          <p:spPr bwMode="auto">
            <a:xfrm>
              <a:off x="1064" y="1724"/>
              <a:ext cx="1726" cy="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a:spcBef>
                  <a:spcPct val="0"/>
                </a:spcBef>
                <a:buClrTx/>
                <a:buNone/>
                <a:defRPr/>
              </a:pPr>
              <a:r>
                <a:rPr lang="en-US" altLang="en-US" sz="2000" kern="0" dirty="0">
                  <a:solidFill>
                    <a:srgbClr val="CC0000"/>
                  </a:solidFill>
                  <a:latin typeface="Tahoma" panose="020B0604030504040204" pitchFamily="34" charset="0"/>
                </a:rPr>
                <a:t>Nonprobability</a:t>
              </a:r>
            </a:p>
            <a:p>
              <a:pPr algn="ctr">
                <a:spcBef>
                  <a:spcPct val="0"/>
                </a:spcBef>
                <a:buClrTx/>
                <a:buNone/>
                <a:defRPr/>
              </a:pPr>
              <a:r>
                <a:rPr lang="en-US" altLang="en-US" sz="2000" kern="0" dirty="0">
                  <a:solidFill>
                    <a:srgbClr val="CC0000"/>
                  </a:solidFill>
                  <a:latin typeface="Tahoma" panose="020B0604030504040204" pitchFamily="34" charset="0"/>
                </a:rPr>
                <a:t>Sampling Techniques</a:t>
              </a:r>
            </a:p>
          </p:txBody>
        </p:sp>
        <p:sp>
          <p:nvSpPr>
            <p:cNvPr id="9" name="Line 14">
              <a:extLst>
                <a:ext uri="{FF2B5EF4-FFF2-40B4-BE49-F238E27FC236}">
                  <a16:creationId xmlns:a16="http://schemas.microsoft.com/office/drawing/2014/main" id="{616F0336-4CAB-C03B-8473-C1989CD7CC0D}"/>
                </a:ext>
              </a:extLst>
            </p:cNvPr>
            <p:cNvSpPr>
              <a:spLocks noChangeShapeType="1"/>
            </p:cNvSpPr>
            <p:nvPr/>
          </p:nvSpPr>
          <p:spPr bwMode="auto">
            <a:xfrm flipV="1">
              <a:off x="2010" y="2164"/>
              <a:ext cx="0" cy="95"/>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10" name="Line 15">
              <a:extLst>
                <a:ext uri="{FF2B5EF4-FFF2-40B4-BE49-F238E27FC236}">
                  <a16:creationId xmlns:a16="http://schemas.microsoft.com/office/drawing/2014/main" id="{F293F55A-B393-3D7F-08AA-E7648C122B4C}"/>
                </a:ext>
              </a:extLst>
            </p:cNvPr>
            <p:cNvSpPr>
              <a:spLocks noChangeShapeType="1"/>
            </p:cNvSpPr>
            <p:nvPr/>
          </p:nvSpPr>
          <p:spPr bwMode="auto">
            <a:xfrm>
              <a:off x="670" y="2259"/>
              <a:ext cx="311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11" name="Line 16">
              <a:extLst>
                <a:ext uri="{FF2B5EF4-FFF2-40B4-BE49-F238E27FC236}">
                  <a16:creationId xmlns:a16="http://schemas.microsoft.com/office/drawing/2014/main" id="{5D99C7C3-A0EE-BC58-8914-38698CABF0F2}"/>
                </a:ext>
              </a:extLst>
            </p:cNvPr>
            <p:cNvSpPr>
              <a:spLocks noChangeShapeType="1"/>
            </p:cNvSpPr>
            <p:nvPr/>
          </p:nvSpPr>
          <p:spPr bwMode="auto">
            <a:xfrm>
              <a:off x="66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12" name="Line 17">
              <a:extLst>
                <a:ext uri="{FF2B5EF4-FFF2-40B4-BE49-F238E27FC236}">
                  <a16:creationId xmlns:a16="http://schemas.microsoft.com/office/drawing/2014/main" id="{91390192-560A-9769-6B4C-18ED262F1A7E}"/>
                </a:ext>
              </a:extLst>
            </p:cNvPr>
            <p:cNvSpPr>
              <a:spLocks noChangeShapeType="1"/>
            </p:cNvSpPr>
            <p:nvPr/>
          </p:nvSpPr>
          <p:spPr bwMode="auto">
            <a:xfrm>
              <a:off x="378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13" name="Line 18">
              <a:extLst>
                <a:ext uri="{FF2B5EF4-FFF2-40B4-BE49-F238E27FC236}">
                  <a16:creationId xmlns:a16="http://schemas.microsoft.com/office/drawing/2014/main" id="{3FFA33F4-90CC-27BA-5C2E-9F717A66E4F0}"/>
                </a:ext>
              </a:extLst>
            </p:cNvPr>
            <p:cNvSpPr>
              <a:spLocks noChangeShapeType="1"/>
            </p:cNvSpPr>
            <p:nvPr/>
          </p:nvSpPr>
          <p:spPr bwMode="auto">
            <a:xfrm>
              <a:off x="170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14" name="Line 19">
              <a:extLst>
                <a:ext uri="{FF2B5EF4-FFF2-40B4-BE49-F238E27FC236}">
                  <a16:creationId xmlns:a16="http://schemas.microsoft.com/office/drawing/2014/main" id="{00848713-842D-CF07-97D1-CE82CDAC5089}"/>
                </a:ext>
              </a:extLst>
            </p:cNvPr>
            <p:cNvSpPr>
              <a:spLocks noChangeShapeType="1"/>
            </p:cNvSpPr>
            <p:nvPr/>
          </p:nvSpPr>
          <p:spPr bwMode="auto">
            <a:xfrm>
              <a:off x="274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15" name="Rectangle 20">
              <a:extLst>
                <a:ext uri="{FF2B5EF4-FFF2-40B4-BE49-F238E27FC236}">
                  <a16:creationId xmlns:a16="http://schemas.microsoft.com/office/drawing/2014/main" id="{32230219-30B4-1C74-0976-0AB68E297C85}"/>
                </a:ext>
              </a:extLst>
            </p:cNvPr>
            <p:cNvSpPr>
              <a:spLocks noChangeArrowheads="1"/>
            </p:cNvSpPr>
            <p:nvPr/>
          </p:nvSpPr>
          <p:spPr bwMode="auto">
            <a:xfrm>
              <a:off x="2778" y="1687"/>
              <a:ext cx="1726" cy="472"/>
            </a:xfrm>
            <a:prstGeom prst="rect">
              <a:avLst/>
            </a:prstGeom>
            <a:solidFill>
              <a:srgbClr val="FFFFCC"/>
            </a:solidFill>
            <a:ln w="12700">
              <a:solidFill>
                <a:sysClr val="windowText" lastClr="000000"/>
              </a:solidFill>
              <a:miter lim="800000"/>
              <a:headEnd/>
              <a:tailEnd/>
            </a:ln>
          </p:spPr>
          <p:txBody>
            <a:bodyPr lIns="90487" tIns="44450" rIns="90487" bIns="44450"/>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a:spcBef>
                  <a:spcPct val="0"/>
                </a:spcBef>
                <a:buClrTx/>
                <a:buNone/>
                <a:defRPr/>
              </a:pPr>
              <a:r>
                <a:rPr lang="en-US" altLang="en-US" sz="2000" kern="0">
                  <a:solidFill>
                    <a:srgbClr val="CC0000"/>
                  </a:solidFill>
                  <a:latin typeface="Tahoma" panose="020B0604030504040204" pitchFamily="34" charset="0"/>
                </a:rPr>
                <a:t>Probability</a:t>
              </a:r>
            </a:p>
            <a:p>
              <a:pPr algn="ctr">
                <a:spcBef>
                  <a:spcPct val="0"/>
                </a:spcBef>
                <a:buClrTx/>
                <a:buNone/>
                <a:defRPr/>
              </a:pPr>
              <a:r>
                <a:rPr lang="en-US" altLang="en-US" sz="2000" kern="0">
                  <a:solidFill>
                    <a:srgbClr val="CC0000"/>
                  </a:solidFill>
                  <a:latin typeface="Tahoma" panose="020B0604030504040204" pitchFamily="34" charset="0"/>
                </a:rPr>
                <a:t>Sampling Techniques</a:t>
              </a:r>
            </a:p>
          </p:txBody>
        </p:sp>
        <p:sp>
          <p:nvSpPr>
            <p:cNvPr id="16" name="Rectangle 21">
              <a:extLst>
                <a:ext uri="{FF2B5EF4-FFF2-40B4-BE49-F238E27FC236}">
                  <a16:creationId xmlns:a16="http://schemas.microsoft.com/office/drawing/2014/main" id="{0DE841A3-4B0C-1BC7-5C81-FFAD7909EF16}"/>
                </a:ext>
              </a:extLst>
            </p:cNvPr>
            <p:cNvSpPr>
              <a:spLocks noChangeArrowheads="1"/>
            </p:cNvSpPr>
            <p:nvPr/>
          </p:nvSpPr>
          <p:spPr bwMode="auto">
            <a:xfrm>
              <a:off x="96" y="2498"/>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None/>
                <a:defRPr/>
              </a:pPr>
              <a:endParaRPr lang="en-US" altLang="en-US" sz="2400" kern="0">
                <a:solidFill>
                  <a:prstClr val="black"/>
                </a:solidFill>
              </a:endParaRPr>
            </a:p>
          </p:txBody>
        </p:sp>
        <p:sp>
          <p:nvSpPr>
            <p:cNvPr id="17" name="Rectangle 22">
              <a:extLst>
                <a:ext uri="{FF2B5EF4-FFF2-40B4-BE49-F238E27FC236}">
                  <a16:creationId xmlns:a16="http://schemas.microsoft.com/office/drawing/2014/main" id="{657BFB2F-419D-33AC-11E1-B1E4A3A36291}"/>
                </a:ext>
              </a:extLst>
            </p:cNvPr>
            <p:cNvSpPr>
              <a:spLocks noChangeArrowheads="1"/>
            </p:cNvSpPr>
            <p:nvPr/>
          </p:nvSpPr>
          <p:spPr bwMode="auto">
            <a:xfrm>
              <a:off x="81" y="2535"/>
              <a:ext cx="1021" cy="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a:spcBef>
                  <a:spcPct val="0"/>
                </a:spcBef>
                <a:buClrTx/>
                <a:buNone/>
                <a:defRPr/>
              </a:pPr>
              <a:r>
                <a:rPr lang="en-US" altLang="en-US" sz="2000" kern="0">
                  <a:solidFill>
                    <a:srgbClr val="CC0000"/>
                  </a:solidFill>
                  <a:latin typeface="Tahoma" panose="020B0604030504040204" pitchFamily="34" charset="0"/>
                </a:rPr>
                <a:t>Convenience</a:t>
              </a:r>
            </a:p>
            <a:p>
              <a:pPr algn="ctr">
                <a:spcBef>
                  <a:spcPct val="0"/>
                </a:spcBef>
                <a:buClrTx/>
                <a:buNone/>
                <a:defRPr/>
              </a:pPr>
              <a:r>
                <a:rPr lang="en-US" altLang="en-US" sz="2000" kern="0">
                  <a:solidFill>
                    <a:srgbClr val="CC0000"/>
                  </a:solidFill>
                  <a:latin typeface="Tahoma" panose="020B0604030504040204" pitchFamily="34" charset="0"/>
                </a:rPr>
                <a:t>Sampling</a:t>
              </a:r>
            </a:p>
          </p:txBody>
        </p:sp>
        <p:sp>
          <p:nvSpPr>
            <p:cNvPr id="18" name="Rectangle 23">
              <a:extLst>
                <a:ext uri="{FF2B5EF4-FFF2-40B4-BE49-F238E27FC236}">
                  <a16:creationId xmlns:a16="http://schemas.microsoft.com/office/drawing/2014/main" id="{238CA4C1-2D6B-7747-5C6A-45CCB6240750}"/>
                </a:ext>
              </a:extLst>
            </p:cNvPr>
            <p:cNvSpPr>
              <a:spLocks noChangeArrowheads="1"/>
            </p:cNvSpPr>
            <p:nvPr/>
          </p:nvSpPr>
          <p:spPr bwMode="auto">
            <a:xfrm>
              <a:off x="1141" y="2495"/>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a:spcBef>
                  <a:spcPct val="0"/>
                </a:spcBef>
                <a:buClrTx/>
                <a:buNone/>
                <a:defRPr/>
              </a:pPr>
              <a:r>
                <a:rPr lang="en-US" altLang="en-US" sz="2000" kern="0">
                  <a:solidFill>
                    <a:srgbClr val="C00000"/>
                  </a:solidFill>
                  <a:latin typeface="Tahoma" panose="020B0604030504040204" pitchFamily="34" charset="0"/>
                  <a:cs typeface="Tahoma" panose="020B0604030504040204" pitchFamily="34" charset="0"/>
                </a:rPr>
                <a:t>Judgement </a:t>
              </a:r>
              <a:br>
                <a:rPr lang="en-US" altLang="en-US" sz="2000" kern="0">
                  <a:solidFill>
                    <a:srgbClr val="C00000"/>
                  </a:solidFill>
                  <a:latin typeface="Tahoma" panose="020B0604030504040204" pitchFamily="34" charset="0"/>
                  <a:cs typeface="Tahoma" panose="020B0604030504040204" pitchFamily="34" charset="0"/>
                </a:rPr>
              </a:br>
              <a:r>
                <a:rPr lang="en-US" altLang="en-US" sz="2000" kern="0">
                  <a:solidFill>
                    <a:srgbClr val="C00000"/>
                  </a:solidFill>
                  <a:latin typeface="Tahoma" panose="020B0604030504040204" pitchFamily="34" charset="0"/>
                  <a:cs typeface="Tahoma" panose="020B0604030504040204" pitchFamily="34" charset="0"/>
                </a:rPr>
                <a:t>Sampling</a:t>
              </a:r>
            </a:p>
          </p:txBody>
        </p:sp>
        <p:sp>
          <p:nvSpPr>
            <p:cNvPr id="19" name="Rectangle 24">
              <a:extLst>
                <a:ext uri="{FF2B5EF4-FFF2-40B4-BE49-F238E27FC236}">
                  <a16:creationId xmlns:a16="http://schemas.microsoft.com/office/drawing/2014/main" id="{4FC3E486-D03A-EC71-6E34-99A0817F606C}"/>
                </a:ext>
              </a:extLst>
            </p:cNvPr>
            <p:cNvSpPr>
              <a:spLocks noChangeArrowheads="1"/>
            </p:cNvSpPr>
            <p:nvPr/>
          </p:nvSpPr>
          <p:spPr bwMode="auto">
            <a:xfrm>
              <a:off x="1590" y="2535"/>
              <a:ext cx="116" cy="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a:spcBef>
                  <a:spcPct val="0"/>
                </a:spcBef>
                <a:buClrTx/>
                <a:buNone/>
                <a:defRPr/>
              </a:pPr>
              <a:endParaRPr lang="en-US" altLang="en-US" sz="2000" kern="0">
                <a:solidFill>
                  <a:srgbClr val="CC0000"/>
                </a:solidFill>
                <a:latin typeface="Tahoma" panose="020B0604030504040204" pitchFamily="34" charset="0"/>
              </a:endParaRPr>
            </a:p>
          </p:txBody>
        </p:sp>
        <p:sp>
          <p:nvSpPr>
            <p:cNvPr id="20" name="Rectangle 25">
              <a:extLst>
                <a:ext uri="{FF2B5EF4-FFF2-40B4-BE49-F238E27FC236}">
                  <a16:creationId xmlns:a16="http://schemas.microsoft.com/office/drawing/2014/main" id="{EFB4EB82-48F4-E6B4-7190-24048C2C5413}"/>
                </a:ext>
              </a:extLst>
            </p:cNvPr>
            <p:cNvSpPr>
              <a:spLocks noChangeArrowheads="1"/>
            </p:cNvSpPr>
            <p:nvPr/>
          </p:nvSpPr>
          <p:spPr bwMode="auto">
            <a:xfrm>
              <a:off x="2206" y="2495"/>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None/>
                <a:defRPr/>
              </a:pPr>
              <a:endParaRPr lang="en-US" altLang="en-US" sz="2400" kern="0">
                <a:solidFill>
                  <a:prstClr val="black"/>
                </a:solidFill>
              </a:endParaRPr>
            </a:p>
          </p:txBody>
        </p:sp>
        <p:sp>
          <p:nvSpPr>
            <p:cNvPr id="21" name="Rectangle 26">
              <a:extLst>
                <a:ext uri="{FF2B5EF4-FFF2-40B4-BE49-F238E27FC236}">
                  <a16:creationId xmlns:a16="http://schemas.microsoft.com/office/drawing/2014/main" id="{45320054-1BBD-BC86-2D49-1BB38519FEE7}"/>
                </a:ext>
              </a:extLst>
            </p:cNvPr>
            <p:cNvSpPr>
              <a:spLocks noChangeArrowheads="1"/>
            </p:cNvSpPr>
            <p:nvPr/>
          </p:nvSpPr>
          <p:spPr bwMode="auto">
            <a:xfrm>
              <a:off x="2317" y="2535"/>
              <a:ext cx="771" cy="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a:spcBef>
                  <a:spcPct val="0"/>
                </a:spcBef>
                <a:buClrTx/>
                <a:buNone/>
                <a:defRPr/>
              </a:pPr>
              <a:r>
                <a:rPr lang="en-US" altLang="en-US" sz="2000" kern="0" dirty="0">
                  <a:solidFill>
                    <a:srgbClr val="CC0000"/>
                  </a:solidFill>
                  <a:latin typeface="Tahoma" panose="020B0604030504040204" pitchFamily="34" charset="0"/>
                </a:rPr>
                <a:t>Quota</a:t>
              </a:r>
            </a:p>
            <a:p>
              <a:pPr algn="ctr">
                <a:spcBef>
                  <a:spcPct val="0"/>
                </a:spcBef>
                <a:buClrTx/>
                <a:buNone/>
                <a:defRPr/>
              </a:pPr>
              <a:r>
                <a:rPr lang="en-US" altLang="en-US" sz="2000" kern="0" dirty="0">
                  <a:solidFill>
                    <a:srgbClr val="CC0000"/>
                  </a:solidFill>
                  <a:latin typeface="Tahoma" panose="020B0604030504040204" pitchFamily="34" charset="0"/>
                </a:rPr>
                <a:t>Sampling</a:t>
              </a:r>
            </a:p>
          </p:txBody>
        </p:sp>
        <p:sp>
          <p:nvSpPr>
            <p:cNvPr id="22" name="Rectangle 27">
              <a:extLst>
                <a:ext uri="{FF2B5EF4-FFF2-40B4-BE49-F238E27FC236}">
                  <a16:creationId xmlns:a16="http://schemas.microsoft.com/office/drawing/2014/main" id="{34C3C5AD-17D0-2CA6-0DD4-6B5809663400}"/>
                </a:ext>
              </a:extLst>
            </p:cNvPr>
            <p:cNvSpPr>
              <a:spLocks noChangeArrowheads="1"/>
            </p:cNvSpPr>
            <p:nvPr/>
          </p:nvSpPr>
          <p:spPr bwMode="auto">
            <a:xfrm>
              <a:off x="3264" y="2498"/>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None/>
                <a:defRPr/>
              </a:pPr>
              <a:endParaRPr lang="en-US" altLang="en-US" sz="2400" kern="0">
                <a:solidFill>
                  <a:prstClr val="black"/>
                </a:solidFill>
              </a:endParaRPr>
            </a:p>
          </p:txBody>
        </p:sp>
        <p:sp>
          <p:nvSpPr>
            <p:cNvPr id="23" name="Rectangle 28">
              <a:extLst>
                <a:ext uri="{FF2B5EF4-FFF2-40B4-BE49-F238E27FC236}">
                  <a16:creationId xmlns:a16="http://schemas.microsoft.com/office/drawing/2014/main" id="{F659AC2C-3FBA-9AE4-095A-1B30F9DD58C5}"/>
                </a:ext>
              </a:extLst>
            </p:cNvPr>
            <p:cNvSpPr>
              <a:spLocks noChangeArrowheads="1"/>
            </p:cNvSpPr>
            <p:nvPr/>
          </p:nvSpPr>
          <p:spPr bwMode="auto">
            <a:xfrm>
              <a:off x="3373" y="2535"/>
              <a:ext cx="771" cy="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a:spcBef>
                  <a:spcPct val="0"/>
                </a:spcBef>
                <a:buClrTx/>
                <a:buNone/>
                <a:defRPr/>
              </a:pPr>
              <a:r>
                <a:rPr lang="en-US" altLang="en-US" sz="2000" kern="0" dirty="0">
                  <a:solidFill>
                    <a:srgbClr val="CC0000"/>
                  </a:solidFill>
                  <a:latin typeface="Tahoma" panose="020B0604030504040204" pitchFamily="34" charset="0"/>
                </a:rPr>
                <a:t>Snowball</a:t>
              </a:r>
            </a:p>
            <a:p>
              <a:pPr algn="ctr">
                <a:spcBef>
                  <a:spcPct val="0"/>
                </a:spcBef>
                <a:buClrTx/>
                <a:buNone/>
                <a:defRPr/>
              </a:pPr>
              <a:r>
                <a:rPr lang="en-US" altLang="en-US" sz="2000" kern="0" dirty="0">
                  <a:solidFill>
                    <a:srgbClr val="CC0000"/>
                  </a:solidFill>
                  <a:latin typeface="Tahoma" panose="020B0604030504040204" pitchFamily="34" charset="0"/>
                </a:rPr>
                <a:t>Sampling</a:t>
              </a:r>
            </a:p>
          </p:txBody>
        </p:sp>
        <p:grpSp>
          <p:nvGrpSpPr>
            <p:cNvPr id="24" name="Group 29">
              <a:extLst>
                <a:ext uri="{FF2B5EF4-FFF2-40B4-BE49-F238E27FC236}">
                  <a16:creationId xmlns:a16="http://schemas.microsoft.com/office/drawing/2014/main" id="{38EF5451-2A38-1F58-5441-73079EC7C1EA}"/>
                </a:ext>
              </a:extLst>
            </p:cNvPr>
            <p:cNvGrpSpPr>
              <a:grpSpLocks/>
            </p:cNvGrpSpPr>
            <p:nvPr/>
          </p:nvGrpSpPr>
          <p:grpSpPr bwMode="auto">
            <a:xfrm>
              <a:off x="904" y="1918"/>
              <a:ext cx="3792" cy="1580"/>
              <a:chOff x="960" y="2063"/>
              <a:chExt cx="3792" cy="1580"/>
            </a:xfrm>
          </p:grpSpPr>
          <p:sp>
            <p:nvSpPr>
              <p:cNvPr id="34" name="Line 30">
                <a:extLst>
                  <a:ext uri="{FF2B5EF4-FFF2-40B4-BE49-F238E27FC236}">
                    <a16:creationId xmlns:a16="http://schemas.microsoft.com/office/drawing/2014/main" id="{91C02205-524C-E5B6-7F81-E73C4BF2057E}"/>
                  </a:ext>
                </a:extLst>
              </p:cNvPr>
              <p:cNvSpPr>
                <a:spLocks noChangeShapeType="1"/>
              </p:cNvSpPr>
              <p:nvPr/>
            </p:nvSpPr>
            <p:spPr bwMode="auto">
              <a:xfrm flipV="1">
                <a:off x="964" y="3404"/>
                <a:ext cx="3788" cy="3"/>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35" name="Line 31">
                <a:extLst>
                  <a:ext uri="{FF2B5EF4-FFF2-40B4-BE49-F238E27FC236}">
                    <a16:creationId xmlns:a16="http://schemas.microsoft.com/office/drawing/2014/main" id="{F30E791E-78F6-5BD2-CAB4-B5A4B458BBDF}"/>
                  </a:ext>
                </a:extLst>
              </p:cNvPr>
              <p:cNvSpPr>
                <a:spLocks noChangeShapeType="1"/>
              </p:cNvSpPr>
              <p:nvPr/>
            </p:nvSpPr>
            <p:spPr bwMode="auto">
              <a:xfrm>
                <a:off x="96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36" name="Line 32">
                <a:extLst>
                  <a:ext uri="{FF2B5EF4-FFF2-40B4-BE49-F238E27FC236}">
                    <a16:creationId xmlns:a16="http://schemas.microsoft.com/office/drawing/2014/main" id="{B4420387-51F5-1BFD-D1C5-811D205DF2C8}"/>
                  </a:ext>
                </a:extLst>
              </p:cNvPr>
              <p:cNvSpPr>
                <a:spLocks noChangeShapeType="1"/>
              </p:cNvSpPr>
              <p:nvPr/>
            </p:nvSpPr>
            <p:spPr bwMode="auto">
              <a:xfrm>
                <a:off x="408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37" name="Line 33">
                <a:extLst>
                  <a:ext uri="{FF2B5EF4-FFF2-40B4-BE49-F238E27FC236}">
                    <a16:creationId xmlns:a16="http://schemas.microsoft.com/office/drawing/2014/main" id="{27331DB6-5F5C-EC53-45C2-03AB3C1965BE}"/>
                  </a:ext>
                </a:extLst>
              </p:cNvPr>
              <p:cNvSpPr>
                <a:spLocks noChangeShapeType="1"/>
              </p:cNvSpPr>
              <p:nvPr/>
            </p:nvSpPr>
            <p:spPr bwMode="auto">
              <a:xfrm>
                <a:off x="1968"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38" name="Line 34">
                <a:extLst>
                  <a:ext uri="{FF2B5EF4-FFF2-40B4-BE49-F238E27FC236}">
                    <a16:creationId xmlns:a16="http://schemas.microsoft.com/office/drawing/2014/main" id="{DF96790A-5090-7C99-4AEC-4F78BF5A3ECA}"/>
                  </a:ext>
                </a:extLst>
              </p:cNvPr>
              <p:cNvSpPr>
                <a:spLocks noChangeShapeType="1"/>
              </p:cNvSpPr>
              <p:nvPr/>
            </p:nvSpPr>
            <p:spPr bwMode="auto">
              <a:xfrm>
                <a:off x="304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39" name="Line 36">
                <a:extLst>
                  <a:ext uri="{FF2B5EF4-FFF2-40B4-BE49-F238E27FC236}">
                    <a16:creationId xmlns:a16="http://schemas.microsoft.com/office/drawing/2014/main" id="{EF798840-9E02-831D-C9E6-7A99E8E5AD94}"/>
                  </a:ext>
                </a:extLst>
              </p:cNvPr>
              <p:cNvSpPr>
                <a:spLocks noChangeShapeType="1"/>
              </p:cNvSpPr>
              <p:nvPr/>
            </p:nvSpPr>
            <p:spPr bwMode="auto">
              <a:xfrm>
                <a:off x="4592" y="2063"/>
                <a:ext cx="160"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sp>
            <p:nvSpPr>
              <p:cNvPr id="40" name="Line 37">
                <a:extLst>
                  <a:ext uri="{FF2B5EF4-FFF2-40B4-BE49-F238E27FC236}">
                    <a16:creationId xmlns:a16="http://schemas.microsoft.com/office/drawing/2014/main" id="{7A375816-840D-8590-6F8C-8490B74AC060}"/>
                  </a:ext>
                </a:extLst>
              </p:cNvPr>
              <p:cNvSpPr>
                <a:spLocks noChangeShapeType="1"/>
              </p:cNvSpPr>
              <p:nvPr/>
            </p:nvSpPr>
            <p:spPr bwMode="auto">
              <a:xfrm>
                <a:off x="4752" y="2067"/>
                <a:ext cx="0" cy="1336"/>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a:defRPr/>
                </a:pPr>
                <a:endParaRPr lang="en-GB" kern="0">
                  <a:solidFill>
                    <a:prstClr val="black"/>
                  </a:solidFill>
                  <a:latin typeface="Calibri" panose="020F0502020204030204"/>
                </a:endParaRPr>
              </a:p>
            </p:txBody>
          </p:sp>
        </p:grpSp>
        <p:sp>
          <p:nvSpPr>
            <p:cNvPr id="25" name="Rectangle 39">
              <a:extLst>
                <a:ext uri="{FF2B5EF4-FFF2-40B4-BE49-F238E27FC236}">
                  <a16:creationId xmlns:a16="http://schemas.microsoft.com/office/drawing/2014/main" id="{6B05C1F4-2E78-3BF7-A5BD-25C162A0388C}"/>
                </a:ext>
              </a:extLst>
            </p:cNvPr>
            <p:cNvSpPr>
              <a:spLocks noChangeArrowheads="1"/>
            </p:cNvSpPr>
            <p:nvPr/>
          </p:nvSpPr>
          <p:spPr bwMode="auto">
            <a:xfrm>
              <a:off x="3503" y="3506"/>
              <a:ext cx="942"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None/>
                <a:defRPr/>
              </a:pPr>
              <a:endParaRPr lang="en-US" altLang="en-US" sz="2400" kern="0">
                <a:solidFill>
                  <a:prstClr val="black"/>
                </a:solidFill>
              </a:endParaRPr>
            </a:p>
          </p:txBody>
        </p:sp>
        <p:sp>
          <p:nvSpPr>
            <p:cNvPr id="26" name="Rectangle 40">
              <a:extLst>
                <a:ext uri="{FF2B5EF4-FFF2-40B4-BE49-F238E27FC236}">
                  <a16:creationId xmlns:a16="http://schemas.microsoft.com/office/drawing/2014/main" id="{88DF5DAA-3E12-14E5-9549-6A8F6E1ABB2B}"/>
                </a:ext>
              </a:extLst>
            </p:cNvPr>
            <p:cNvSpPr>
              <a:spLocks noChangeArrowheads="1"/>
            </p:cNvSpPr>
            <p:nvPr/>
          </p:nvSpPr>
          <p:spPr bwMode="auto">
            <a:xfrm>
              <a:off x="2447" y="3506"/>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None/>
                <a:defRPr/>
              </a:pPr>
              <a:endParaRPr lang="en-US" altLang="en-US" sz="2400" kern="0">
                <a:solidFill>
                  <a:prstClr val="black"/>
                </a:solidFill>
              </a:endParaRPr>
            </a:p>
          </p:txBody>
        </p:sp>
        <p:sp>
          <p:nvSpPr>
            <p:cNvPr id="27" name="Rectangle 41">
              <a:extLst>
                <a:ext uri="{FF2B5EF4-FFF2-40B4-BE49-F238E27FC236}">
                  <a16:creationId xmlns:a16="http://schemas.microsoft.com/office/drawing/2014/main" id="{65A02AFE-4451-159D-2C27-C298A4E3B42F}"/>
                </a:ext>
              </a:extLst>
            </p:cNvPr>
            <p:cNvSpPr>
              <a:spLocks noChangeArrowheads="1"/>
            </p:cNvSpPr>
            <p:nvPr/>
          </p:nvSpPr>
          <p:spPr bwMode="auto">
            <a:xfrm>
              <a:off x="139" y="3508"/>
              <a:ext cx="1197"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None/>
                <a:defRPr/>
              </a:pPr>
              <a:endParaRPr lang="en-US" altLang="en-US" sz="2400" kern="0">
                <a:solidFill>
                  <a:prstClr val="black"/>
                </a:solidFill>
              </a:endParaRPr>
            </a:p>
          </p:txBody>
        </p:sp>
        <p:sp>
          <p:nvSpPr>
            <p:cNvPr id="28" name="Rectangle 42">
              <a:extLst>
                <a:ext uri="{FF2B5EF4-FFF2-40B4-BE49-F238E27FC236}">
                  <a16:creationId xmlns:a16="http://schemas.microsoft.com/office/drawing/2014/main" id="{C50A6987-D312-151E-61F4-2C2EBCEB3E16}"/>
                </a:ext>
              </a:extLst>
            </p:cNvPr>
            <p:cNvSpPr>
              <a:spLocks noChangeArrowheads="1"/>
            </p:cNvSpPr>
            <p:nvPr/>
          </p:nvSpPr>
          <p:spPr bwMode="auto">
            <a:xfrm>
              <a:off x="1388" y="3506"/>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None/>
                <a:defRPr/>
              </a:pPr>
              <a:endParaRPr lang="en-US" altLang="en-US" sz="2400" kern="0">
                <a:solidFill>
                  <a:prstClr val="black"/>
                </a:solidFill>
              </a:endParaRPr>
            </a:p>
          </p:txBody>
        </p:sp>
        <p:sp>
          <p:nvSpPr>
            <p:cNvPr id="29" name="Rectangle 43">
              <a:extLst>
                <a:ext uri="{FF2B5EF4-FFF2-40B4-BE49-F238E27FC236}">
                  <a16:creationId xmlns:a16="http://schemas.microsoft.com/office/drawing/2014/main" id="{7EFFAA27-0B61-8735-9378-88563C64FBA0}"/>
                </a:ext>
              </a:extLst>
            </p:cNvPr>
            <p:cNvSpPr>
              <a:spLocks noChangeArrowheads="1"/>
            </p:cNvSpPr>
            <p:nvPr/>
          </p:nvSpPr>
          <p:spPr bwMode="auto">
            <a:xfrm>
              <a:off x="1392" y="3509"/>
              <a:ext cx="935" cy="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a:spcBef>
                  <a:spcPct val="0"/>
                </a:spcBef>
                <a:buClrTx/>
                <a:buNone/>
                <a:defRPr/>
              </a:pPr>
              <a:r>
                <a:rPr lang="en-US" altLang="en-US" sz="1600" kern="0" dirty="0">
                  <a:solidFill>
                    <a:srgbClr val="CC0000"/>
                  </a:solidFill>
                  <a:latin typeface="Tahoma" panose="020B0604030504040204" pitchFamily="34" charset="0"/>
                </a:rPr>
                <a:t>Systematic</a:t>
              </a:r>
            </a:p>
            <a:p>
              <a:pPr algn="ctr">
                <a:spcBef>
                  <a:spcPct val="0"/>
                </a:spcBef>
                <a:buClrTx/>
                <a:buNone/>
                <a:defRPr/>
              </a:pPr>
              <a:r>
                <a:rPr lang="en-US" altLang="en-US" sz="1600" kern="0" dirty="0">
                  <a:solidFill>
                    <a:srgbClr val="CC0000"/>
                  </a:solidFill>
                  <a:latin typeface="Tahoma" panose="020B0604030504040204" pitchFamily="34" charset="0"/>
                </a:rPr>
                <a:t>Sampling</a:t>
              </a:r>
            </a:p>
            <a:p>
              <a:pPr algn="ctr">
                <a:spcBef>
                  <a:spcPct val="0"/>
                </a:spcBef>
                <a:buClrTx/>
                <a:buNone/>
                <a:defRPr/>
              </a:pPr>
              <a:r>
                <a:rPr lang="en-US" altLang="en-US" sz="1600" kern="0" dirty="0">
                  <a:solidFill>
                    <a:srgbClr val="CC0000"/>
                  </a:solidFill>
                  <a:latin typeface="Tahoma" panose="020B0604030504040204" pitchFamily="34" charset="0"/>
                </a:rPr>
                <a:t>(interval)</a:t>
              </a:r>
            </a:p>
          </p:txBody>
        </p:sp>
        <p:sp>
          <p:nvSpPr>
            <p:cNvPr id="30" name="Rectangle 44">
              <a:extLst>
                <a:ext uri="{FF2B5EF4-FFF2-40B4-BE49-F238E27FC236}">
                  <a16:creationId xmlns:a16="http://schemas.microsoft.com/office/drawing/2014/main" id="{D48311CC-8629-0028-6FAB-034F06B5201B}"/>
                </a:ext>
              </a:extLst>
            </p:cNvPr>
            <p:cNvSpPr>
              <a:spLocks noChangeArrowheads="1"/>
            </p:cNvSpPr>
            <p:nvPr/>
          </p:nvSpPr>
          <p:spPr bwMode="auto">
            <a:xfrm>
              <a:off x="2584" y="3518"/>
              <a:ext cx="721" cy="4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a:spcBef>
                  <a:spcPct val="0"/>
                </a:spcBef>
                <a:buClrTx/>
                <a:buNone/>
                <a:defRPr/>
              </a:pPr>
              <a:r>
                <a:rPr lang="en-US" altLang="en-US" sz="1400" kern="0" dirty="0">
                  <a:solidFill>
                    <a:srgbClr val="CC0000"/>
                  </a:solidFill>
                  <a:latin typeface="Tahoma" panose="020B0604030504040204" pitchFamily="34" charset="0"/>
                </a:rPr>
                <a:t>Stratified</a:t>
              </a:r>
            </a:p>
            <a:p>
              <a:pPr algn="ctr">
                <a:spcBef>
                  <a:spcPct val="0"/>
                </a:spcBef>
                <a:buClrTx/>
                <a:buNone/>
                <a:defRPr/>
              </a:pPr>
              <a:r>
                <a:rPr lang="en-US" altLang="en-US" sz="1400" kern="0" dirty="0">
                  <a:solidFill>
                    <a:srgbClr val="CC0000"/>
                  </a:solidFill>
                  <a:latin typeface="Tahoma" panose="020B0604030504040204" pitchFamily="34" charset="0"/>
                </a:rPr>
                <a:t>Sampling</a:t>
              </a:r>
            </a:p>
            <a:p>
              <a:pPr algn="ctr">
                <a:spcBef>
                  <a:spcPct val="0"/>
                </a:spcBef>
                <a:buClrTx/>
                <a:buNone/>
                <a:defRPr/>
              </a:pPr>
              <a:r>
                <a:rPr lang="en-US" altLang="en-US" sz="1400" kern="0" dirty="0">
                  <a:solidFill>
                    <a:srgbClr val="CC0000"/>
                  </a:solidFill>
                  <a:latin typeface="Tahoma" panose="020B0604030504040204" pitchFamily="34" charset="0"/>
                </a:rPr>
                <a:t>(subgroups)</a:t>
              </a:r>
            </a:p>
          </p:txBody>
        </p:sp>
        <p:sp>
          <p:nvSpPr>
            <p:cNvPr id="31" name="Rectangle 45">
              <a:extLst>
                <a:ext uri="{FF2B5EF4-FFF2-40B4-BE49-F238E27FC236}">
                  <a16:creationId xmlns:a16="http://schemas.microsoft.com/office/drawing/2014/main" id="{8578027C-A9E0-2A2F-112E-A3E0F7ABBEDE}"/>
                </a:ext>
              </a:extLst>
            </p:cNvPr>
            <p:cNvSpPr>
              <a:spLocks noChangeArrowheads="1"/>
            </p:cNvSpPr>
            <p:nvPr/>
          </p:nvSpPr>
          <p:spPr bwMode="auto">
            <a:xfrm>
              <a:off x="3609" y="3543"/>
              <a:ext cx="771" cy="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a:spcBef>
                  <a:spcPct val="0"/>
                </a:spcBef>
                <a:buClrTx/>
                <a:buNone/>
                <a:defRPr/>
              </a:pPr>
              <a:r>
                <a:rPr lang="en-US" altLang="en-US" sz="2000" kern="0" dirty="0">
                  <a:solidFill>
                    <a:srgbClr val="CC0000"/>
                  </a:solidFill>
                  <a:latin typeface="Tahoma" panose="020B0604030504040204" pitchFamily="34" charset="0"/>
                </a:rPr>
                <a:t>Cluster</a:t>
              </a:r>
            </a:p>
            <a:p>
              <a:pPr algn="ctr">
                <a:spcBef>
                  <a:spcPct val="0"/>
                </a:spcBef>
                <a:buClrTx/>
                <a:buNone/>
                <a:defRPr/>
              </a:pPr>
              <a:r>
                <a:rPr lang="en-US" altLang="en-US" sz="2000" kern="0" dirty="0">
                  <a:solidFill>
                    <a:srgbClr val="CC0000"/>
                  </a:solidFill>
                  <a:latin typeface="Tahoma" panose="020B0604030504040204" pitchFamily="34" charset="0"/>
                </a:rPr>
                <a:t>Sampling</a:t>
              </a:r>
            </a:p>
          </p:txBody>
        </p:sp>
        <p:sp>
          <p:nvSpPr>
            <p:cNvPr id="32" name="Rectangle 47">
              <a:extLst>
                <a:ext uri="{FF2B5EF4-FFF2-40B4-BE49-F238E27FC236}">
                  <a16:creationId xmlns:a16="http://schemas.microsoft.com/office/drawing/2014/main" id="{74355B1A-953A-2BE6-2602-66ABA3237690}"/>
                </a:ext>
              </a:extLst>
            </p:cNvPr>
            <p:cNvSpPr>
              <a:spLocks noChangeArrowheads="1"/>
            </p:cNvSpPr>
            <p:nvPr/>
          </p:nvSpPr>
          <p:spPr bwMode="auto">
            <a:xfrm>
              <a:off x="88" y="3503"/>
              <a:ext cx="1296" cy="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a:spcBef>
                  <a:spcPct val="0"/>
                </a:spcBef>
                <a:buClrTx/>
                <a:buNone/>
                <a:defRPr/>
              </a:pPr>
              <a:r>
                <a:rPr lang="en-US" altLang="en-US" sz="2000" kern="0" dirty="0">
                  <a:solidFill>
                    <a:srgbClr val="000000"/>
                  </a:solidFill>
                  <a:latin typeface="Tahoma" panose="020B0604030504040204" pitchFamily="34" charset="0"/>
                </a:rPr>
                <a:t> </a:t>
              </a:r>
              <a:r>
                <a:rPr lang="en-US" altLang="en-US" sz="2000" kern="0" dirty="0">
                  <a:solidFill>
                    <a:srgbClr val="CC0000"/>
                  </a:solidFill>
                  <a:latin typeface="Tahoma" panose="020B0604030504040204" pitchFamily="34" charset="0"/>
                </a:rPr>
                <a:t>Simple Random</a:t>
              </a:r>
            </a:p>
            <a:p>
              <a:pPr algn="ctr">
                <a:spcBef>
                  <a:spcPct val="0"/>
                </a:spcBef>
                <a:buClrTx/>
                <a:buNone/>
                <a:defRPr/>
              </a:pPr>
              <a:r>
                <a:rPr lang="en-US" altLang="en-US" sz="2000" kern="0" dirty="0">
                  <a:solidFill>
                    <a:srgbClr val="CC0000"/>
                  </a:solidFill>
                  <a:latin typeface="Tahoma" panose="020B0604030504040204" pitchFamily="34" charset="0"/>
                </a:rPr>
                <a:t>Sampling</a:t>
              </a:r>
            </a:p>
          </p:txBody>
        </p:sp>
        <p:sp>
          <p:nvSpPr>
            <p:cNvPr id="33" name="Rectangle 48">
              <a:extLst>
                <a:ext uri="{FF2B5EF4-FFF2-40B4-BE49-F238E27FC236}">
                  <a16:creationId xmlns:a16="http://schemas.microsoft.com/office/drawing/2014/main" id="{8E93F7E6-91F5-97DE-00D3-084290F26E10}"/>
                </a:ext>
              </a:extLst>
            </p:cNvPr>
            <p:cNvSpPr>
              <a:spLocks noChangeArrowheads="1"/>
            </p:cNvSpPr>
            <p:nvPr/>
          </p:nvSpPr>
          <p:spPr bwMode="auto">
            <a:xfrm>
              <a:off x="720" y="816"/>
              <a:ext cx="116" cy="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None/>
                <a:defRPr/>
              </a:pPr>
              <a:endParaRPr lang="en-US" altLang="en-US" sz="2000" kern="0">
                <a:solidFill>
                  <a:prstClr val="black"/>
                </a:solidFill>
                <a:latin typeface="Tahoma" panose="020B0604030504040204" pitchFamily="34" charset="0"/>
              </a:endParaRPr>
            </a:p>
          </p:txBody>
        </p:sp>
      </p:grpSp>
      <p:sp>
        <p:nvSpPr>
          <p:cNvPr id="44" name="Title 1">
            <a:extLst>
              <a:ext uri="{FF2B5EF4-FFF2-40B4-BE49-F238E27FC236}">
                <a16:creationId xmlns:a16="http://schemas.microsoft.com/office/drawing/2014/main" id="{4E6BA6DE-A5B8-7DCC-7279-7E7C3D52D50B}"/>
              </a:ext>
            </a:extLst>
          </p:cNvPr>
          <p:cNvSpPr txBox="1">
            <a:spLocks/>
          </p:cNvSpPr>
          <p:nvPr/>
        </p:nvSpPr>
        <p:spPr>
          <a:xfrm>
            <a:off x="1981200" y="65213"/>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mn-lt"/>
              </a:rPr>
              <a:t>Summary of sampling technique</a:t>
            </a:r>
          </a:p>
        </p:txBody>
      </p:sp>
    </p:spTree>
    <p:extLst>
      <p:ext uri="{BB962C8B-B14F-4D97-AF65-F5344CB8AC3E}">
        <p14:creationId xmlns:p14="http://schemas.microsoft.com/office/powerpoint/2010/main" val="635059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0241B4-141A-5984-94F2-CF3B44CF3F56}"/>
              </a:ext>
            </a:extLst>
          </p:cNvPr>
          <p:cNvSpPr>
            <a:spLocks noGrp="1"/>
          </p:cNvSpPr>
          <p:nvPr>
            <p:ph type="title"/>
          </p:nvPr>
        </p:nvSpPr>
        <p:spPr/>
        <p:txBody>
          <a:bodyPr>
            <a:normAutofit/>
          </a:bodyPr>
          <a:lstStyle/>
          <a:p>
            <a:pPr algn="ctr"/>
            <a:r>
              <a:rPr lang="en-GB" b="1" dirty="0">
                <a:latin typeface="+mn-lt"/>
              </a:rPr>
              <a:t>Formative Assessment </a:t>
            </a:r>
            <a:r>
              <a:rPr lang="en-GB" sz="3300" b="1" dirty="0">
                <a:latin typeface="+mn-lt"/>
              </a:rPr>
              <a:t>(30-45min)</a:t>
            </a:r>
            <a:r>
              <a:rPr lang="en-GB" b="1" dirty="0">
                <a:latin typeface="+mn-lt"/>
              </a:rPr>
              <a:t> </a:t>
            </a:r>
            <a:br>
              <a:rPr lang="en-GB" b="1" dirty="0">
                <a:latin typeface="+mn-lt"/>
              </a:rPr>
            </a:br>
            <a:r>
              <a:rPr lang="en-GB" sz="3300" i="1" dirty="0">
                <a:latin typeface="+mn-lt"/>
              </a:rPr>
              <a:t>Poster Presentation</a:t>
            </a:r>
          </a:p>
        </p:txBody>
      </p:sp>
      <p:sp>
        <p:nvSpPr>
          <p:cNvPr id="5" name="Content Placeholder 4">
            <a:extLst>
              <a:ext uri="{FF2B5EF4-FFF2-40B4-BE49-F238E27FC236}">
                <a16:creationId xmlns:a16="http://schemas.microsoft.com/office/drawing/2014/main" id="{8E10DCAE-6AC2-AF0F-2887-57F4B8CDA686}"/>
              </a:ext>
            </a:extLst>
          </p:cNvPr>
          <p:cNvSpPr>
            <a:spLocks noGrp="1"/>
          </p:cNvSpPr>
          <p:nvPr>
            <p:ph idx="1"/>
          </p:nvPr>
        </p:nvSpPr>
        <p:spPr/>
        <p:txBody>
          <a:bodyPr>
            <a:normAutofit fontScale="92500" lnSpcReduction="10000"/>
          </a:bodyPr>
          <a:lstStyle/>
          <a:p>
            <a:pPr marL="0" indent="0">
              <a:buNone/>
            </a:pPr>
            <a:endParaRPr lang="en-GB" dirty="0"/>
          </a:p>
          <a:p>
            <a:r>
              <a:rPr lang="en-GB" dirty="0"/>
              <a:t>Have your drafted poster and draft </a:t>
            </a:r>
            <a:r>
              <a:rPr lang="en-GB"/>
              <a:t>Panopto Recording ready.</a:t>
            </a:r>
          </a:p>
          <a:p>
            <a:r>
              <a:rPr lang="en-GB" dirty="0"/>
              <a:t>Complete the formative assessment document available on the Moodle page.</a:t>
            </a:r>
          </a:p>
          <a:p>
            <a:r>
              <a:rPr lang="en-GB" dirty="0"/>
              <a:t>Make sure to take notes and write down your responses for each question, either Yes/No.</a:t>
            </a:r>
          </a:p>
          <a:p>
            <a:r>
              <a:rPr lang="en-GB" dirty="0"/>
              <a:t>Following completion discuss your outcomes with one classmate to provide and receive feedback.</a:t>
            </a:r>
          </a:p>
          <a:p>
            <a:r>
              <a:rPr lang="en-GB" dirty="0"/>
              <a:t>Your lecturer will be roaming around to answer your questions.</a:t>
            </a:r>
          </a:p>
          <a:p>
            <a:endParaRPr lang="en-GB" dirty="0"/>
          </a:p>
        </p:txBody>
      </p:sp>
    </p:spTree>
    <p:extLst>
      <p:ext uri="{BB962C8B-B14F-4D97-AF65-F5344CB8AC3E}">
        <p14:creationId xmlns:p14="http://schemas.microsoft.com/office/powerpoint/2010/main" val="33699537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99FEE-42E4-4F3A-8404-B7C89C516440}"/>
              </a:ext>
            </a:extLst>
          </p:cNvPr>
          <p:cNvSpPr>
            <a:spLocks noGrp="1"/>
          </p:cNvSpPr>
          <p:nvPr>
            <p:ph type="title"/>
          </p:nvPr>
        </p:nvSpPr>
        <p:spPr/>
        <p:txBody>
          <a:bodyPr>
            <a:normAutofit/>
          </a:bodyPr>
          <a:lstStyle/>
          <a:p>
            <a:r>
              <a:rPr lang="en-GB" sz="4400" dirty="0">
                <a:latin typeface="Arial" panose="020B0604020202020204" pitchFamily="34" charset="0"/>
                <a:cs typeface="Arial" panose="020B0604020202020204" pitchFamily="34" charset="0"/>
              </a:rPr>
              <a:t>What did you learn today?</a:t>
            </a:r>
          </a:p>
        </p:txBody>
      </p:sp>
      <p:pic>
        <p:nvPicPr>
          <p:cNvPr id="1026" name="Picture 2" descr="How to Learn Effectively : Understanding Learning Process | by Wafi Harowa  | Medium">
            <a:extLst>
              <a:ext uri="{FF2B5EF4-FFF2-40B4-BE49-F238E27FC236}">
                <a16:creationId xmlns:a16="http://schemas.microsoft.com/office/drawing/2014/main" id="{2A08AA6C-9782-DF14-2DC7-3D1067A1B4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8165" y="1909736"/>
            <a:ext cx="4489577" cy="370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80FB476-750B-463D-959C-2C9DB8502237}"/>
              </a:ext>
            </a:extLst>
          </p:cNvPr>
          <p:cNvSpPr txBox="1"/>
          <p:nvPr/>
        </p:nvSpPr>
        <p:spPr>
          <a:xfrm>
            <a:off x="734787" y="2044005"/>
            <a:ext cx="6237514" cy="4401205"/>
          </a:xfrm>
          <a:prstGeom prst="rect">
            <a:avLst/>
          </a:prstGeom>
          <a:noFill/>
        </p:spPr>
        <p:txBody>
          <a:bodyPr wrap="square" rtlCol="0">
            <a:spAutoFit/>
          </a:bodyPr>
          <a:lstStyle/>
          <a:p>
            <a:pPr marL="342900" indent="-342900">
              <a:buAutoNum type="arabicPeriod"/>
            </a:pPr>
            <a:r>
              <a:rPr lang="en-GB" sz="2800" dirty="0">
                <a:latin typeface="Arial" panose="020B0604020202020204" pitchFamily="34" charset="0"/>
                <a:cs typeface="Arial" panose="020B0604020202020204" pitchFamily="34" charset="0"/>
              </a:rPr>
              <a:t>Which skills did you learn today?</a:t>
            </a:r>
          </a:p>
          <a:p>
            <a:pPr marL="342900" indent="-342900">
              <a:buAutoNum type="arabicPeriod"/>
            </a:pPr>
            <a:endParaRPr lang="en-GB" sz="2800" dirty="0">
              <a:latin typeface="Arial" panose="020B0604020202020204" pitchFamily="34" charset="0"/>
              <a:cs typeface="Arial" panose="020B0604020202020204" pitchFamily="34" charset="0"/>
            </a:endParaRPr>
          </a:p>
          <a:p>
            <a:pPr marL="342900" indent="-342900">
              <a:buAutoNum type="arabicPeriod"/>
            </a:pPr>
            <a:r>
              <a:rPr lang="en-GB" sz="2800" dirty="0">
                <a:latin typeface="Arial" panose="020B0604020202020204" pitchFamily="34" charset="0"/>
                <a:cs typeface="Arial" panose="020B0604020202020204" pitchFamily="34" charset="0"/>
              </a:rPr>
              <a:t>What are 2 things you are still curious about?</a:t>
            </a:r>
          </a:p>
          <a:p>
            <a:pPr marL="342900" indent="-342900">
              <a:buAutoNum type="arabicPeriod"/>
            </a:pPr>
            <a:endParaRPr lang="en-GB" sz="2800" dirty="0">
              <a:latin typeface="Arial" panose="020B0604020202020204" pitchFamily="34" charset="0"/>
              <a:cs typeface="Arial" panose="020B0604020202020204" pitchFamily="34" charset="0"/>
            </a:endParaRPr>
          </a:p>
          <a:p>
            <a:pPr marL="342900" indent="-342900">
              <a:buAutoNum type="arabicPeriod"/>
            </a:pPr>
            <a:r>
              <a:rPr lang="en-GB" sz="2800" dirty="0">
                <a:latin typeface="Arial" panose="020B0604020202020204" pitchFamily="34" charset="0"/>
                <a:cs typeface="Arial" panose="020B0604020202020204" pitchFamily="34" charset="0"/>
              </a:rPr>
              <a:t>One thing you don’t understand</a:t>
            </a:r>
          </a:p>
          <a:p>
            <a:pPr marL="342900" indent="-342900">
              <a:buAutoNum type="arabicPeriod"/>
            </a:pPr>
            <a:endParaRPr lang="en-GB" sz="2800" dirty="0">
              <a:latin typeface="Arial" panose="020B0604020202020204" pitchFamily="34" charset="0"/>
              <a:cs typeface="Arial" panose="020B0604020202020204" pitchFamily="34" charset="0"/>
            </a:endParaRPr>
          </a:p>
          <a:p>
            <a:pPr marL="342900" indent="-342900">
              <a:buAutoNum type="arabicPeriod"/>
            </a:pPr>
            <a:endParaRPr lang="en-GB" sz="2800" dirty="0">
              <a:latin typeface="Arial" panose="020B0604020202020204" pitchFamily="34" charset="0"/>
              <a:cs typeface="Arial" panose="020B0604020202020204" pitchFamily="34" charset="0"/>
            </a:endParaRPr>
          </a:p>
          <a:p>
            <a:pPr marL="342900" indent="-342900">
              <a:buAutoNum type="arabicPeriod"/>
            </a:pPr>
            <a:endParaRPr lang="en-GB" sz="2800" dirty="0">
              <a:latin typeface="Arial" panose="020B0604020202020204" pitchFamily="34" charset="0"/>
              <a:cs typeface="Arial" panose="020B0604020202020204" pitchFamily="34" charset="0"/>
            </a:endParaRPr>
          </a:p>
          <a:p>
            <a:pPr marL="342900" indent="-342900">
              <a:buAutoNum type="arabicPeriod"/>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315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7921E-5AD2-8E37-45B7-41370E51CA35}"/>
              </a:ext>
            </a:extLst>
          </p:cNvPr>
          <p:cNvSpPr>
            <a:spLocks noGrp="1"/>
          </p:cNvSpPr>
          <p:nvPr>
            <p:ph type="title"/>
          </p:nvPr>
        </p:nvSpPr>
        <p:spPr/>
        <p:txBody>
          <a:bodyPr/>
          <a:lstStyle/>
          <a:p>
            <a:r>
              <a:rPr lang="en-GB" b="1" dirty="0">
                <a:latin typeface="+mn-lt"/>
              </a:rPr>
              <a:t>References</a:t>
            </a:r>
            <a:r>
              <a:rPr lang="en-GB" dirty="0"/>
              <a:t> </a:t>
            </a:r>
          </a:p>
        </p:txBody>
      </p:sp>
      <p:sp>
        <p:nvSpPr>
          <p:cNvPr id="3" name="Content Placeholder 2">
            <a:extLst>
              <a:ext uri="{FF2B5EF4-FFF2-40B4-BE49-F238E27FC236}">
                <a16:creationId xmlns:a16="http://schemas.microsoft.com/office/drawing/2014/main" id="{BD53A88F-AC9C-F0E1-C6DD-071B6BCE2219}"/>
              </a:ext>
            </a:extLst>
          </p:cNvPr>
          <p:cNvSpPr>
            <a:spLocks noGrp="1"/>
          </p:cNvSpPr>
          <p:nvPr>
            <p:ph idx="1"/>
          </p:nvPr>
        </p:nvSpPr>
        <p:spPr/>
        <p:txBody>
          <a:bodyPr>
            <a:noAutofit/>
          </a:bodyPr>
          <a:lstStyle/>
          <a:p>
            <a:r>
              <a:rPr lang="en-GB" sz="2700" dirty="0" err="1"/>
              <a:t>Madondo</a:t>
            </a:r>
            <a:r>
              <a:rPr lang="en-GB" sz="2700" dirty="0"/>
              <a:t>, S.M. (2021) Data analysis and methods of qualitative research : emerging research and opportunities . Hershey, Pennsylvania :, Information Science Reference. doi:10.4018/978-1-7998-8549-8.</a:t>
            </a:r>
          </a:p>
          <a:p>
            <a:r>
              <a:rPr lang="en-GB" sz="2700" dirty="0"/>
              <a:t>SM, Green CA, Wisdom JP, Duan N, </a:t>
            </a:r>
            <a:r>
              <a:rPr lang="en-GB" sz="2700" dirty="0" err="1"/>
              <a:t>Hoagwood</a:t>
            </a:r>
            <a:r>
              <a:rPr lang="en-GB" sz="2700" dirty="0"/>
              <a:t> K. Purposeful Sampling for Qualitative Data Collection and Analysis in Mixed Method Implementation Research. </a:t>
            </a:r>
            <a:r>
              <a:rPr lang="en-GB" sz="2700" dirty="0" err="1"/>
              <a:t>Adm</a:t>
            </a:r>
            <a:r>
              <a:rPr lang="en-GB" sz="2700" dirty="0"/>
              <a:t> Policy </a:t>
            </a:r>
            <a:r>
              <a:rPr lang="en-GB" sz="2700" dirty="0" err="1"/>
              <a:t>Ment</a:t>
            </a:r>
            <a:r>
              <a:rPr lang="en-GB" sz="2700" dirty="0"/>
              <a:t> Health. 2015 Sep;42(5):533-44. </a:t>
            </a:r>
            <a:r>
              <a:rPr lang="en-GB" sz="2700" dirty="0" err="1"/>
              <a:t>doi</a:t>
            </a:r>
            <a:r>
              <a:rPr lang="en-GB" sz="2700" dirty="0"/>
              <a:t>: 10.1007/s10488-013-0528-y. PMID: 24193818; PMCID: PMC4012002.</a:t>
            </a:r>
          </a:p>
          <a:p>
            <a:r>
              <a:rPr lang="en-GB" sz="2700" dirty="0"/>
              <a:t>Davies, C. (2022) A Quick Guide to Quantitative Research in the Social Sciences. University of Wales Trinity Saint David.</a:t>
            </a:r>
          </a:p>
        </p:txBody>
      </p:sp>
    </p:spTree>
    <p:extLst>
      <p:ext uri="{BB962C8B-B14F-4D97-AF65-F5344CB8AC3E}">
        <p14:creationId xmlns:p14="http://schemas.microsoft.com/office/powerpoint/2010/main" val="216118406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2699</Words>
  <Application>Microsoft Office PowerPoint</Application>
  <PresentationFormat>Widescreen</PresentationFormat>
  <Paragraphs>361</Paragraphs>
  <Slides>54</Slides>
  <Notes>15</Notes>
  <HiddenSlides>1</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54</vt:i4>
      </vt:variant>
    </vt:vector>
  </HeadingPairs>
  <TitlesOfParts>
    <vt:vector size="66" baseType="lpstr">
      <vt:lpstr>Aptos</vt:lpstr>
      <vt:lpstr>Arial</vt:lpstr>
      <vt:lpstr>Calibri</vt:lpstr>
      <vt:lpstr>Calibri Light</vt:lpstr>
      <vt:lpstr>Gadugi</vt:lpstr>
      <vt:lpstr>Segoe UI Symbol</vt:lpstr>
      <vt:lpstr>Tahoma</vt:lpstr>
      <vt:lpstr>Times New Roman</vt:lpstr>
      <vt:lpstr>Trebuchet MS</vt:lpstr>
      <vt:lpstr>UWTSD Holding Page</vt:lpstr>
      <vt:lpstr>UWTSD Text 2</vt:lpstr>
      <vt:lpstr>UWTSD Logo Variations place image in Background</vt:lpstr>
      <vt:lpstr>PowerPoint Presentation</vt:lpstr>
      <vt:lpstr>Continious Induction Information</vt:lpstr>
      <vt:lpstr>The Academic Director</vt:lpstr>
      <vt:lpstr>Programme of Study Handbook</vt:lpstr>
      <vt:lpstr>Programme Overview</vt:lpstr>
      <vt:lpstr>MyTSD: Your access to your information</vt:lpstr>
      <vt:lpstr>Your University Email!!!!</vt:lpstr>
      <vt:lpstr>The way that Student Engagement is recorded !</vt:lpstr>
      <vt:lpstr>Academic Integrity ORIGINALITY OF WORK! The university treats this very seriously</vt:lpstr>
      <vt:lpstr>PowerPoint Presentation</vt:lpstr>
      <vt:lpstr>PowerPoint Presentation</vt:lpstr>
      <vt:lpstr>PowerPoint Presentation</vt:lpstr>
      <vt:lpstr>Student Code of Conduct</vt:lpstr>
      <vt:lpstr>Academic Misconduct</vt:lpstr>
      <vt:lpstr>To report an incident use the Formal Student Complaint Form</vt:lpstr>
      <vt:lpstr>Careers Service</vt:lpstr>
      <vt:lpstr>How can they help you?</vt:lpstr>
      <vt:lpstr>Aims of the Session</vt:lpstr>
      <vt:lpstr>Sampling Strategy</vt:lpstr>
      <vt:lpstr>Sampling</vt:lpstr>
      <vt:lpstr>Population vs sample</vt:lpstr>
      <vt:lpstr>Population vs sample</vt:lpstr>
      <vt:lpstr>Population vs sample</vt:lpstr>
      <vt:lpstr>Importance of samples</vt:lpstr>
      <vt:lpstr>Key Considerations in Sampling</vt:lpstr>
      <vt:lpstr>Sampling frame</vt:lpstr>
      <vt:lpstr>For example</vt:lpstr>
      <vt:lpstr>Sample size </vt:lpstr>
      <vt:lpstr>Sample size </vt:lpstr>
      <vt:lpstr>For example</vt:lpstr>
      <vt:lpstr>Sampling</vt:lpstr>
      <vt:lpstr>Sampling Strategy</vt:lpstr>
      <vt:lpstr>Types of sampling strategy/methods</vt:lpstr>
      <vt:lpstr>Probability sampling methods</vt:lpstr>
      <vt:lpstr>Probability sampling methods</vt:lpstr>
      <vt:lpstr>Types of probability sample</vt:lpstr>
      <vt:lpstr>Four main types of probability sample</vt:lpstr>
      <vt:lpstr>Simple random sample Example</vt:lpstr>
      <vt:lpstr>Systematic sample Example</vt:lpstr>
      <vt:lpstr>Stratified sample Example</vt:lpstr>
      <vt:lpstr>Clustor sample Example</vt:lpstr>
      <vt:lpstr>Non-probability sampling methods</vt:lpstr>
      <vt:lpstr>Non-probability sampling methods</vt:lpstr>
      <vt:lpstr>Types of non-probability sample</vt:lpstr>
      <vt:lpstr>Convenience sampling Example</vt:lpstr>
      <vt:lpstr>Voluntary response sampling example</vt:lpstr>
      <vt:lpstr>Purposive sampling example</vt:lpstr>
      <vt:lpstr>Snowball sampling Example</vt:lpstr>
      <vt:lpstr>Types of non-probability sample</vt:lpstr>
      <vt:lpstr>Activity</vt:lpstr>
      <vt:lpstr>PowerPoint Presentation</vt:lpstr>
      <vt:lpstr>Formative Assessment (30-45min)  Poster Presentation</vt:lpstr>
      <vt:lpstr>What did you learn today?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Diola Bijlhout</cp:lastModifiedBy>
  <cp:revision>36</cp:revision>
  <dcterms:created xsi:type="dcterms:W3CDTF">2021-03-09T15:35:42Z</dcterms:created>
  <dcterms:modified xsi:type="dcterms:W3CDTF">2026-10-17T14:17:06Z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