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64" r:id="rId2"/>
    <p:sldId id="365" r:id="rId3"/>
    <p:sldId id="333" r:id="rId4"/>
    <p:sldId id="366" r:id="rId5"/>
    <p:sldId id="424" r:id="rId6"/>
    <p:sldId id="418" r:id="rId7"/>
    <p:sldId id="448" r:id="rId8"/>
    <p:sldId id="372" r:id="rId9"/>
    <p:sldId id="422" r:id="rId10"/>
    <p:sldId id="423" r:id="rId11"/>
    <p:sldId id="432" r:id="rId12"/>
    <p:sldId id="425" r:id="rId13"/>
    <p:sldId id="417" r:id="rId14"/>
    <p:sldId id="442" r:id="rId15"/>
    <p:sldId id="421" r:id="rId16"/>
    <p:sldId id="443" r:id="rId17"/>
    <p:sldId id="435" r:id="rId18"/>
    <p:sldId id="392" r:id="rId19"/>
    <p:sldId id="382" r:id="rId20"/>
    <p:sldId id="426" r:id="rId21"/>
    <p:sldId id="420" r:id="rId22"/>
    <p:sldId id="436" r:id="rId23"/>
    <p:sldId id="449" r:id="rId24"/>
    <p:sldId id="428" r:id="rId25"/>
    <p:sldId id="314" r:id="rId26"/>
    <p:sldId id="316" r:id="rId27"/>
    <p:sldId id="391" r:id="rId28"/>
    <p:sldId id="453" r:id="rId29"/>
    <p:sldId id="419" r:id="rId30"/>
    <p:sldId id="454" r:id="rId31"/>
    <p:sldId id="452" r:id="rId32"/>
    <p:sldId id="360" r:id="rId33"/>
    <p:sldId id="390" r:id="rId34"/>
    <p:sldId id="389" r:id="rId35"/>
    <p:sldId id="383" r:id="rId36"/>
    <p:sldId id="455" r:id="rId37"/>
    <p:sldId id="386" r:id="rId38"/>
    <p:sldId id="439" r:id="rId39"/>
    <p:sldId id="430" r:id="rId40"/>
    <p:sldId id="431" r:id="rId41"/>
    <p:sldId id="307" r:id="rId42"/>
    <p:sldId id="367" r:id="rId43"/>
    <p:sldId id="368" r:id="rId44"/>
    <p:sldId id="353" r:id="rId45"/>
    <p:sldId id="312" r:id="rId46"/>
  </p:sldIdLst>
  <p:sldSz cx="12192000" cy="6858000"/>
  <p:notesSz cx="6886575" cy="100171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61F4-98B1-5C7F-A1E7-9EC5AE43AA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2332E25-3D8D-FCE6-6F13-3E21535984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0C01977-9C7D-BBA6-5E42-2B886083C200}"/>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5" name="Footer Placeholder 4">
            <a:extLst>
              <a:ext uri="{FF2B5EF4-FFF2-40B4-BE49-F238E27FC236}">
                <a16:creationId xmlns:a16="http://schemas.microsoft.com/office/drawing/2014/main" id="{773B42F6-A24F-DC27-624D-ED6DABF02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CE508F-8FF5-8AA7-E8AB-6BAD2E29FFF4}"/>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2930457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8C406-DAC9-CF8D-5712-94CFD7F279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DFACAC-B903-A29C-4E74-F4041E923EB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6EDEA6-EE23-0EBE-AB94-A1791AF3000B}"/>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5" name="Footer Placeholder 4">
            <a:extLst>
              <a:ext uri="{FF2B5EF4-FFF2-40B4-BE49-F238E27FC236}">
                <a16:creationId xmlns:a16="http://schemas.microsoft.com/office/drawing/2014/main" id="{FEEC0653-B78A-6DB9-AB5B-654472425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D3FAE4-D72E-E6FE-092E-46EB2C297C72}"/>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1543533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63DC6-2F7F-0B02-2193-BE0CAB4016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A72D276-D8C3-134D-7C4F-D4E207BB00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486F25-8E78-EB9E-EDAC-14D0E8C0DFEA}"/>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5" name="Footer Placeholder 4">
            <a:extLst>
              <a:ext uri="{FF2B5EF4-FFF2-40B4-BE49-F238E27FC236}">
                <a16:creationId xmlns:a16="http://schemas.microsoft.com/office/drawing/2014/main" id="{A478C00F-FB19-7F9A-6AA3-86F41224F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36A939-4F46-4D28-B1D2-E501BD220037}"/>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2428671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09EA-DE94-FB83-0271-ADEA67751B3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21C0C1-55A7-D440-D2A9-D97031BA8B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538E477-611D-3C4C-8004-8AAC4CACFD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CDF7106-25FA-1BDF-E897-03F46B487CCD}"/>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6" name="Footer Placeholder 5">
            <a:extLst>
              <a:ext uri="{FF2B5EF4-FFF2-40B4-BE49-F238E27FC236}">
                <a16:creationId xmlns:a16="http://schemas.microsoft.com/office/drawing/2014/main" id="{D6D32DED-E7EF-6920-05BB-3EAE1FD99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33D38E-33A5-AB9D-8367-5C5F9F7E3E37}"/>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1546854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930B1-2855-FA1E-A2F3-7B37FB5BB37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D677F17-EF89-2851-6425-952046960C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39AACE-A049-3097-411F-8AEBCB98B5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40E2831-963F-BB02-E9DC-D2BFAA68AA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9ECFFF-F470-B0DB-06B3-3A60D15A7C3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68236D6-D534-C690-2706-1D97C0920C3B}"/>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8" name="Footer Placeholder 7">
            <a:extLst>
              <a:ext uri="{FF2B5EF4-FFF2-40B4-BE49-F238E27FC236}">
                <a16:creationId xmlns:a16="http://schemas.microsoft.com/office/drawing/2014/main" id="{2C904412-87F3-5E32-84B3-99010DF3DB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06ED10-AFE2-6AF5-DB8A-419087CB6C8E}"/>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1738653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A0195-1FA4-83B2-B6AC-2D96B7F2735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DA519C5-10E1-E6D1-CEAC-0218D1B183B6}"/>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4" name="Footer Placeholder 3">
            <a:extLst>
              <a:ext uri="{FF2B5EF4-FFF2-40B4-BE49-F238E27FC236}">
                <a16:creationId xmlns:a16="http://schemas.microsoft.com/office/drawing/2014/main" id="{5E748C51-3B8E-2773-6661-149B4CC4EC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C3A28-6400-FDAF-604C-2712C3770A13}"/>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355017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9BAB6B-8951-5387-B50D-A9AB9BCB8AAD}"/>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3" name="Footer Placeholder 2">
            <a:extLst>
              <a:ext uri="{FF2B5EF4-FFF2-40B4-BE49-F238E27FC236}">
                <a16:creationId xmlns:a16="http://schemas.microsoft.com/office/drawing/2014/main" id="{7B7C9D93-99D6-F54B-96A6-0650A6A5EB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F6BB85-379F-3FA2-304B-93A66646DE0A}"/>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3955950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E8C33-6886-1105-8BEC-1F2D723B1E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22910CE-8B5E-F79B-4CA1-10785C33DF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425011-4C73-9253-FAF2-5070406689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B14AF9-C2D6-7A45-2CA4-7070CF4D9A7D}"/>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6" name="Footer Placeholder 5">
            <a:extLst>
              <a:ext uri="{FF2B5EF4-FFF2-40B4-BE49-F238E27FC236}">
                <a16:creationId xmlns:a16="http://schemas.microsoft.com/office/drawing/2014/main" id="{F55FFBF7-BF67-A475-B0D7-18A84C0125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39F572-5F12-A852-16AE-C8CE79AD73C1}"/>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1260272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28B19-2461-044C-B014-BCAB2414F8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FC45FE1-84DE-9780-0FA3-60294AFDD0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9EC8BD-9C37-1DB9-1B52-2D74C7CA94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81F323-1414-0630-DDFF-D9AEC3DD8D5E}"/>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6" name="Footer Placeholder 5">
            <a:extLst>
              <a:ext uri="{FF2B5EF4-FFF2-40B4-BE49-F238E27FC236}">
                <a16:creationId xmlns:a16="http://schemas.microsoft.com/office/drawing/2014/main" id="{B429A8D5-D526-F639-B603-68931D00E1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1AF0AE-43D8-55C3-D706-0E932F40C2AA}"/>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1115514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65EDA-F87D-1E49-4B09-29D3DA6B86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9DDE9A2-8C00-32DD-E999-9D229F9777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6C4B1C-95D5-879C-2053-468445EF20C6}"/>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5" name="Footer Placeholder 4">
            <a:extLst>
              <a:ext uri="{FF2B5EF4-FFF2-40B4-BE49-F238E27FC236}">
                <a16:creationId xmlns:a16="http://schemas.microsoft.com/office/drawing/2014/main" id="{7367B5BF-96B3-2DC3-3E34-9EC27F502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7EDCE1-20ED-97ED-A66A-EFD29DA0A2F5}"/>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2773723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FE0D22-762C-E926-39FE-A19E52C8583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84029EB-6880-2693-D1C0-D272B1D7233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D9C496-0FF9-C881-02A5-DAE98F681803}"/>
              </a:ext>
            </a:extLst>
          </p:cNvPr>
          <p:cNvSpPr>
            <a:spLocks noGrp="1"/>
          </p:cNvSpPr>
          <p:nvPr>
            <p:ph type="dt" sz="half" idx="10"/>
          </p:nvPr>
        </p:nvSpPr>
        <p:spPr/>
        <p:txBody>
          <a:bodyPr/>
          <a:lstStyle/>
          <a:p>
            <a:fld id="{BED17976-E11A-47EE-8348-BAF481276155}" type="datetimeFigureOut">
              <a:rPr lang="en-GB" smtClean="0"/>
              <a:t>16/09/2026</a:t>
            </a:fld>
            <a:endParaRPr lang="en-GB"/>
          </a:p>
        </p:txBody>
      </p:sp>
      <p:sp>
        <p:nvSpPr>
          <p:cNvPr id="5" name="Footer Placeholder 4">
            <a:extLst>
              <a:ext uri="{FF2B5EF4-FFF2-40B4-BE49-F238E27FC236}">
                <a16:creationId xmlns:a16="http://schemas.microsoft.com/office/drawing/2014/main" id="{DC86DC22-4012-728B-6C40-1F565C92FC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76EB62-0CD4-7297-DCC0-C27F46EAEA2D}"/>
              </a:ext>
            </a:extLst>
          </p:cNvPr>
          <p:cNvSpPr>
            <a:spLocks noGrp="1"/>
          </p:cNvSpPr>
          <p:nvPr>
            <p:ph type="sldNum" sz="quarter" idx="12"/>
          </p:nvPr>
        </p:nvSpPr>
        <p:spPr/>
        <p:txBody>
          <a:bodyPr/>
          <a:lstStyle/>
          <a:p>
            <a:fld id="{5130E90A-2262-4B53-8752-E29250D8BD43}" type="slidenum">
              <a:rPr lang="en-GB" smtClean="0"/>
              <a:t>‹#›</a:t>
            </a:fld>
            <a:endParaRPr lang="en-GB"/>
          </a:p>
        </p:txBody>
      </p:sp>
    </p:spTree>
    <p:extLst>
      <p:ext uri="{BB962C8B-B14F-4D97-AF65-F5344CB8AC3E}">
        <p14:creationId xmlns:p14="http://schemas.microsoft.com/office/powerpoint/2010/main" val="1541949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3884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A322DB-922D-64F0-48B9-95548B993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4902F45-2387-4D27-DF27-D94FB74D6D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FD10D0-E4BB-693B-34DF-B3F95A2771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ED17976-E11A-47EE-8348-BAF481276155}" type="datetimeFigureOut">
              <a:rPr lang="en-GB" smtClean="0"/>
              <a:t>16/09/2026</a:t>
            </a:fld>
            <a:endParaRPr lang="en-GB"/>
          </a:p>
        </p:txBody>
      </p:sp>
      <p:sp>
        <p:nvSpPr>
          <p:cNvPr id="5" name="Footer Placeholder 4">
            <a:extLst>
              <a:ext uri="{FF2B5EF4-FFF2-40B4-BE49-F238E27FC236}">
                <a16:creationId xmlns:a16="http://schemas.microsoft.com/office/drawing/2014/main" id="{CACCCFF0-BC8E-4472-226E-2B453CE713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8E77761-1EAE-4B07-5E7E-57993B40DD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30E90A-2262-4B53-8752-E29250D8BD43}" type="slidenum">
              <a:rPr lang="en-GB" smtClean="0"/>
              <a:t>‹#›</a:t>
            </a:fld>
            <a:endParaRPr lang="en-GB"/>
          </a:p>
        </p:txBody>
      </p:sp>
    </p:spTree>
    <p:extLst>
      <p:ext uri="{BB962C8B-B14F-4D97-AF65-F5344CB8AC3E}">
        <p14:creationId xmlns:p14="http://schemas.microsoft.com/office/powerpoint/2010/main" val="801139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hyperlink" Target="mailto:birminghamassessments@uwtsd.ac.uk" TargetMode="External"/><Relationship Id="rId2" Type="http://schemas.openxmlformats.org/officeDocument/2006/relationships/image" Target="../media/image37.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2272C-4813-0DA6-95FA-C8551AB0E59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2B7A587-F48A-976F-D9E7-ACBDF72A113C}"/>
              </a:ext>
            </a:extLst>
          </p:cNvPr>
          <p:cNvSpPr>
            <a:spLocks noGrp="1"/>
          </p:cNvSpPr>
          <p:nvPr>
            <p:ph type="pic" sz="quarter" idx="11"/>
          </p:nvPr>
        </p:nvSpPr>
        <p:spPr>
          <a:xfrm>
            <a:off x="987552" y="1697479"/>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7A9233F-6023-1AC9-57CA-0D88C786C145}"/>
              </a:ext>
            </a:extLst>
          </p:cNvPr>
          <p:cNvSpPr txBox="1"/>
          <p:nvPr/>
        </p:nvSpPr>
        <p:spPr>
          <a:xfrm>
            <a:off x="835980" y="497150"/>
            <a:ext cx="10520039"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Module: Problem Solving and Decision Making</a:t>
            </a:r>
          </a:p>
        </p:txBody>
      </p:sp>
      <p:sp>
        <p:nvSpPr>
          <p:cNvPr id="4" name="TextBox 3">
            <a:extLst>
              <a:ext uri="{FF2B5EF4-FFF2-40B4-BE49-F238E27FC236}">
                <a16:creationId xmlns:a16="http://schemas.microsoft.com/office/drawing/2014/main" id="{3EDDAE6A-D361-1CEE-F354-BE001CF45EC1}"/>
              </a:ext>
            </a:extLst>
          </p:cNvPr>
          <p:cNvSpPr txBox="1"/>
          <p:nvPr/>
        </p:nvSpPr>
        <p:spPr>
          <a:xfrm>
            <a:off x="1651320" y="1374261"/>
            <a:ext cx="8889357" cy="4278094"/>
          </a:xfrm>
          <a:prstGeom prst="rect">
            <a:avLst/>
          </a:prstGeom>
          <a:noFill/>
        </p:spPr>
        <p:txBody>
          <a:bodyPr wrap="none" rtlCol="0">
            <a:spAutoFit/>
          </a:bodyPr>
          <a:lstStyle/>
          <a:p>
            <a:pPr algn="ctr"/>
            <a:r>
              <a:rPr lang="en-GB" sz="8000" b="1" dirty="0">
                <a:solidFill>
                  <a:srgbClr val="FF0000"/>
                </a:solidFill>
                <a:latin typeface="Arial" panose="020B0604020202020204" pitchFamily="34" charset="0"/>
                <a:cs typeface="Arial" panose="020B0604020202020204" pitchFamily="34" charset="0"/>
              </a:rPr>
              <a:t>Week 9</a:t>
            </a:r>
          </a:p>
          <a:p>
            <a:pPr algn="ctr"/>
            <a:endParaRPr lang="en-GB" sz="2000" b="1" dirty="0">
              <a:solidFill>
                <a:srgbClr val="FF0000"/>
              </a:solidFill>
              <a:latin typeface="Arial" panose="020B0604020202020204" pitchFamily="34" charset="0"/>
              <a:cs typeface="Arial" panose="020B0604020202020204" pitchFamily="34" charset="0"/>
            </a:endParaRPr>
          </a:p>
          <a:p>
            <a:pPr algn="ctr"/>
            <a:endParaRPr lang="en-GB" sz="2800" b="1"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Component 2</a:t>
            </a: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Task 5 </a:t>
            </a: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KPI’s and SMART objectives </a:t>
            </a:r>
          </a:p>
        </p:txBody>
      </p:sp>
    </p:spTree>
    <p:extLst>
      <p:ext uri="{BB962C8B-B14F-4D97-AF65-F5344CB8AC3E}">
        <p14:creationId xmlns:p14="http://schemas.microsoft.com/office/powerpoint/2010/main" val="3700277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CF80C-9A55-C0FF-E441-45015F20CF35}"/>
            </a:ext>
          </a:extLst>
        </p:cNvPr>
        <p:cNvGrpSpPr/>
        <p:nvPr/>
      </p:nvGrpSpPr>
      <p:grpSpPr>
        <a:xfrm>
          <a:off x="0" y="0"/>
          <a:ext cx="0" cy="0"/>
          <a:chOff x="0" y="0"/>
          <a:chExt cx="0" cy="0"/>
        </a:xfrm>
      </p:grpSpPr>
      <p:pic>
        <p:nvPicPr>
          <p:cNvPr id="3" name="Picture 2" descr="Life and Love. Multiplied.: What We Did ...">
            <a:extLst>
              <a:ext uri="{FF2B5EF4-FFF2-40B4-BE49-F238E27FC236}">
                <a16:creationId xmlns:a16="http://schemas.microsoft.com/office/drawing/2014/main" id="{05E641B2-78A1-06BD-7BD4-0E3C393E05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4784" y="2228087"/>
            <a:ext cx="4002361" cy="208483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5954F5B-DE32-2C8F-D9AA-51CA1F78C56B}"/>
              </a:ext>
            </a:extLst>
          </p:cNvPr>
          <p:cNvSpPr txBox="1"/>
          <p:nvPr/>
        </p:nvSpPr>
        <p:spPr>
          <a:xfrm>
            <a:off x="715943" y="1536174"/>
            <a:ext cx="5867737" cy="3046988"/>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Explained what an Implementation Plan is.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Critiqued a completed Implementation Plan.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Designed and constructed an Implementation Plan</a:t>
            </a:r>
            <a:endParaRPr lang="en-GB" sz="2400" dirty="0"/>
          </a:p>
        </p:txBody>
      </p:sp>
    </p:spTree>
    <p:extLst>
      <p:ext uri="{BB962C8B-B14F-4D97-AF65-F5344CB8AC3E}">
        <p14:creationId xmlns:p14="http://schemas.microsoft.com/office/powerpoint/2010/main" val="3931521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69932-1EF0-4E5C-E18E-A12072935E2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6587B64-342E-F44D-9080-4A7BD5F31CAF}"/>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p:txBody>
      </p:sp>
      <p:pic>
        <p:nvPicPr>
          <p:cNvPr id="1026" name="Picture 2" descr="Important Notice Images – Browse 99,806 ...">
            <a:extLst>
              <a:ext uri="{FF2B5EF4-FFF2-40B4-BE49-F238E27FC236}">
                <a16:creationId xmlns:a16="http://schemas.microsoft.com/office/drawing/2014/main" id="{84D6B97A-C04C-7FBC-0190-A90F61ADA1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966" y="2500884"/>
            <a:ext cx="4028626" cy="1856232"/>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8EF155-A060-3F0D-CE56-03D9FCC24BF7}"/>
              </a:ext>
            </a:extLst>
          </p:cNvPr>
          <p:cNvSpPr txBox="1"/>
          <p:nvPr/>
        </p:nvSpPr>
        <p:spPr>
          <a:xfrm>
            <a:off x="5276088" y="438912"/>
            <a:ext cx="6079930" cy="587853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were absent from class last week, it is </a:t>
            </a:r>
            <a:r>
              <a:rPr lang="en-GB" sz="2400" b="1" u="sng" dirty="0">
                <a:latin typeface="Arial" panose="020B0604020202020204" pitchFamily="34" charset="0"/>
                <a:cs typeface="Arial" panose="020B0604020202020204" pitchFamily="34" charset="0"/>
              </a:rPr>
              <a:t>YOUR</a:t>
            </a:r>
            <a:r>
              <a:rPr lang="en-GB" sz="2400" dirty="0">
                <a:latin typeface="Arial" panose="020B0604020202020204" pitchFamily="34" charset="0"/>
                <a:cs typeface="Arial" panose="020B0604020202020204" pitchFamily="34" charset="0"/>
              </a:rPr>
              <a:t> responsibility to ‘catch-up’ on the work you have missed.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ensure you have accessed and reviewed:</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lecture pp slides</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lecture recording</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Completed the lecture exercises</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Completed the workshop and homework tasks.</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Sought out additional support, if needed, for: Academic research; Referencing of sources and Report Writing.</a:t>
            </a:r>
          </a:p>
        </p:txBody>
      </p:sp>
    </p:spTree>
    <p:extLst>
      <p:ext uri="{BB962C8B-B14F-4D97-AF65-F5344CB8AC3E}">
        <p14:creationId xmlns:p14="http://schemas.microsoft.com/office/powerpoint/2010/main" val="4167504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CF80C-9A55-C0FF-E441-45015F20CF3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2FCACAE-DF15-3BCE-58B7-E4B299976CE2}"/>
              </a:ext>
            </a:extLst>
          </p:cNvPr>
          <p:cNvPicPr>
            <a:picLocks noChangeAspect="1"/>
          </p:cNvPicPr>
          <p:nvPr/>
        </p:nvPicPr>
        <p:blipFill>
          <a:blip r:embed="rId2"/>
          <a:stretch>
            <a:fillRect/>
          </a:stretch>
        </p:blipFill>
        <p:spPr>
          <a:xfrm>
            <a:off x="1463040" y="1645432"/>
            <a:ext cx="3188208" cy="3188208"/>
          </a:xfrm>
          <a:prstGeom prst="rect">
            <a:avLst/>
          </a:prstGeom>
          <a:ln w="38100">
            <a:solidFill>
              <a:schemeClr val="tx1"/>
            </a:solidFill>
          </a:ln>
        </p:spPr>
      </p:pic>
      <p:sp>
        <p:nvSpPr>
          <p:cNvPr id="2" name="TextBox 1">
            <a:extLst>
              <a:ext uri="{FF2B5EF4-FFF2-40B4-BE49-F238E27FC236}">
                <a16:creationId xmlns:a16="http://schemas.microsoft.com/office/drawing/2014/main" id="{9CFDDC58-546C-D954-9E35-14F582F35161}"/>
              </a:ext>
            </a:extLst>
          </p:cNvPr>
          <p:cNvSpPr txBox="1"/>
          <p:nvPr/>
        </p:nvSpPr>
        <p:spPr>
          <a:xfrm>
            <a:off x="5568696" y="1085100"/>
            <a:ext cx="5632704" cy="4308872"/>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Discuss what is meant by ‘Monitoring and ‘Evaluating’.</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Identify Key Performance Indicators (KPI’s).</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Create SMART Objectives.</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Apply KPI’s and SMART targets to a scenario.</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Review Component 2</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Review the Sample Report Structure.</a:t>
            </a:r>
          </a:p>
        </p:txBody>
      </p:sp>
    </p:spTree>
    <p:extLst>
      <p:ext uri="{BB962C8B-B14F-4D97-AF65-F5344CB8AC3E}">
        <p14:creationId xmlns:p14="http://schemas.microsoft.com/office/powerpoint/2010/main" val="222942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D0C46-5EDD-CDB0-63C4-16A9EEEE116E}"/>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83D3030-97DA-EE07-66EC-C8503C5848E0}"/>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F1D74CC-F8C5-F541-AFB2-751BBF52E6E6}"/>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1006507-1452-4AE3-EA9E-5D56DE923A40}"/>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A0865FC1-5470-F35D-5AA7-B5C90BDFF407}"/>
              </a:ext>
            </a:extLst>
          </p:cNvPr>
          <p:cNvSpPr txBox="1"/>
          <p:nvPr/>
        </p:nvSpPr>
        <p:spPr>
          <a:xfrm>
            <a:off x="7143766" y="1142307"/>
            <a:ext cx="4212254"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Specifications – LCLM4004 – Component 2 – Individual Report</a:t>
            </a:r>
          </a:p>
        </p:txBody>
      </p:sp>
      <p:cxnSp>
        <p:nvCxnSpPr>
          <p:cNvPr id="12" name="Straight Arrow Connector 11">
            <a:extLst>
              <a:ext uri="{FF2B5EF4-FFF2-40B4-BE49-F238E27FC236}">
                <a16:creationId xmlns:a16="http://schemas.microsoft.com/office/drawing/2014/main" id="{E491B453-6630-8AB3-9AFE-2B578FDAA768}"/>
              </a:ext>
            </a:extLst>
          </p:cNvPr>
          <p:cNvCxnSpPr>
            <a:cxnSpLocks/>
          </p:cNvCxnSpPr>
          <p:nvPr/>
        </p:nvCxnSpPr>
        <p:spPr>
          <a:xfrm flipH="1">
            <a:off x="5361432" y="1870329"/>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6" name="Picture 5">
            <a:extLst>
              <a:ext uri="{FF2B5EF4-FFF2-40B4-BE49-F238E27FC236}">
                <a16:creationId xmlns:a16="http://schemas.microsoft.com/office/drawing/2014/main" id="{BBCEF11E-CFB8-877C-F744-C7E9811452E3}"/>
              </a:ext>
            </a:extLst>
          </p:cNvPr>
          <p:cNvPicPr>
            <a:picLocks noChangeAspect="1"/>
          </p:cNvPicPr>
          <p:nvPr/>
        </p:nvPicPr>
        <p:blipFill>
          <a:blip r:embed="rId3"/>
          <a:stretch>
            <a:fillRect/>
          </a:stretch>
        </p:blipFill>
        <p:spPr>
          <a:xfrm>
            <a:off x="835980" y="3286415"/>
            <a:ext cx="2967924" cy="2219812"/>
          </a:xfrm>
          <a:prstGeom prst="rect">
            <a:avLst/>
          </a:prstGeom>
          <a:ln w="38100">
            <a:solidFill>
              <a:schemeClr val="tx1"/>
            </a:solidFill>
          </a:ln>
        </p:spPr>
      </p:pic>
      <p:cxnSp>
        <p:nvCxnSpPr>
          <p:cNvPr id="13" name="Straight Arrow Connector 12">
            <a:extLst>
              <a:ext uri="{FF2B5EF4-FFF2-40B4-BE49-F238E27FC236}">
                <a16:creationId xmlns:a16="http://schemas.microsoft.com/office/drawing/2014/main" id="{2C8D9C61-7693-3BC5-0FBC-BB9DF34EE256}"/>
              </a:ext>
            </a:extLst>
          </p:cNvPr>
          <p:cNvCxnSpPr>
            <a:cxnSpLocks/>
          </p:cNvCxnSpPr>
          <p:nvPr/>
        </p:nvCxnSpPr>
        <p:spPr>
          <a:xfrm flipH="1">
            <a:off x="2495552" y="1892349"/>
            <a:ext cx="4517896" cy="1927974"/>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11" name="Picture 10">
            <a:extLst>
              <a:ext uri="{FF2B5EF4-FFF2-40B4-BE49-F238E27FC236}">
                <a16:creationId xmlns:a16="http://schemas.microsoft.com/office/drawing/2014/main" id="{1463AEE2-E8EB-DEBB-C893-054AD81AE060}"/>
              </a:ext>
            </a:extLst>
          </p:cNvPr>
          <p:cNvPicPr>
            <a:picLocks noChangeAspect="1"/>
          </p:cNvPicPr>
          <p:nvPr/>
        </p:nvPicPr>
        <p:blipFill>
          <a:blip r:embed="rId4"/>
          <a:stretch>
            <a:fillRect/>
          </a:stretch>
        </p:blipFill>
        <p:spPr>
          <a:xfrm>
            <a:off x="4651741" y="3338899"/>
            <a:ext cx="6582694" cy="21148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35197AEF-F248-BC59-53A4-5356EA0E7020}"/>
              </a:ext>
            </a:extLst>
          </p:cNvPr>
          <p:cNvCxnSpPr>
            <a:cxnSpLocks/>
          </p:cNvCxnSpPr>
          <p:nvPr/>
        </p:nvCxnSpPr>
        <p:spPr>
          <a:xfrm>
            <a:off x="7013448" y="1870329"/>
            <a:ext cx="0" cy="3241167"/>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162762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6CD5F-5439-46AC-09FC-D50778B8514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921551C-3F8E-D41F-70E7-BECE94DE84AA}"/>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80488160-D164-E27E-7598-D9E899688CA0}"/>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2DAE799-A833-F082-FC64-C8C748BF498E}"/>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EFCABCCA-699A-CFA1-CBFA-457DD7EFD4EE}"/>
              </a:ext>
            </a:extLst>
          </p:cNvPr>
          <p:cNvSpPr txBox="1"/>
          <p:nvPr/>
        </p:nvSpPr>
        <p:spPr>
          <a:xfrm>
            <a:off x="6825582" y="1046916"/>
            <a:ext cx="5287306" cy="135421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LCLM4004 C2 – Suggested Report Structure</a:t>
            </a:r>
          </a:p>
        </p:txBody>
      </p:sp>
      <p:cxnSp>
        <p:nvCxnSpPr>
          <p:cNvPr id="12" name="Straight Arrow Connector 11">
            <a:extLst>
              <a:ext uri="{FF2B5EF4-FFF2-40B4-BE49-F238E27FC236}">
                <a16:creationId xmlns:a16="http://schemas.microsoft.com/office/drawing/2014/main" id="{E3DCB41A-D07D-89F8-C8E2-28EBECE6D57E}"/>
              </a:ext>
            </a:extLst>
          </p:cNvPr>
          <p:cNvCxnSpPr>
            <a:cxnSpLocks/>
          </p:cNvCxnSpPr>
          <p:nvPr/>
        </p:nvCxnSpPr>
        <p:spPr>
          <a:xfrm flipH="1">
            <a:off x="5334000" y="1724025"/>
            <a:ext cx="1238250"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descr="A screenshot of a material&#10;&#10;AI-generated content may be incorrect.">
            <a:extLst>
              <a:ext uri="{FF2B5EF4-FFF2-40B4-BE49-F238E27FC236}">
                <a16:creationId xmlns:a16="http://schemas.microsoft.com/office/drawing/2014/main" id="{C4C3C9A9-6054-CA82-BBBB-ED91E851FBDA}"/>
              </a:ext>
            </a:extLst>
          </p:cNvPr>
          <p:cNvPicPr>
            <a:picLocks noChangeAspect="1"/>
          </p:cNvPicPr>
          <p:nvPr/>
        </p:nvPicPr>
        <p:blipFill>
          <a:blip r:embed="rId3"/>
          <a:stretch>
            <a:fillRect/>
          </a:stretch>
        </p:blipFill>
        <p:spPr>
          <a:xfrm>
            <a:off x="5097981" y="3332595"/>
            <a:ext cx="5306165" cy="22863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93F31C6B-2FB9-DAA5-C9C2-4D66F7DF45FC}"/>
              </a:ext>
            </a:extLst>
          </p:cNvPr>
          <p:cNvCxnSpPr>
            <a:cxnSpLocks/>
          </p:cNvCxnSpPr>
          <p:nvPr/>
        </p:nvCxnSpPr>
        <p:spPr>
          <a:xfrm>
            <a:off x="6572250" y="1724025"/>
            <a:ext cx="31282" cy="3497199"/>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8" name="Picture 7">
            <a:extLst>
              <a:ext uri="{FF2B5EF4-FFF2-40B4-BE49-F238E27FC236}">
                <a16:creationId xmlns:a16="http://schemas.microsoft.com/office/drawing/2014/main" id="{C8D6BDAE-4496-17C7-7A5D-F568501151F8}"/>
              </a:ext>
            </a:extLst>
          </p:cNvPr>
          <p:cNvPicPr>
            <a:picLocks noChangeAspect="1"/>
          </p:cNvPicPr>
          <p:nvPr/>
        </p:nvPicPr>
        <p:blipFill>
          <a:blip r:embed="rId4"/>
          <a:stretch>
            <a:fillRect/>
          </a:stretch>
        </p:blipFill>
        <p:spPr>
          <a:xfrm>
            <a:off x="835980" y="3286415"/>
            <a:ext cx="2967924" cy="2219812"/>
          </a:xfrm>
          <a:prstGeom prst="rect">
            <a:avLst/>
          </a:prstGeom>
          <a:ln w="38100">
            <a:solidFill>
              <a:schemeClr val="tx1"/>
            </a:solidFill>
          </a:ln>
        </p:spPr>
      </p:pic>
      <p:cxnSp>
        <p:nvCxnSpPr>
          <p:cNvPr id="13" name="Straight Arrow Connector 12">
            <a:extLst>
              <a:ext uri="{FF2B5EF4-FFF2-40B4-BE49-F238E27FC236}">
                <a16:creationId xmlns:a16="http://schemas.microsoft.com/office/drawing/2014/main" id="{BC3BDA6B-3E42-41DB-8BFA-46747D1F437C}"/>
              </a:ext>
            </a:extLst>
          </p:cNvPr>
          <p:cNvCxnSpPr>
            <a:cxnSpLocks/>
          </p:cNvCxnSpPr>
          <p:nvPr/>
        </p:nvCxnSpPr>
        <p:spPr>
          <a:xfrm flipH="1">
            <a:off x="2606040" y="1765905"/>
            <a:ext cx="3966210" cy="2275276"/>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13592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79656-1BE7-C2C4-8BB6-773B6E2CFDE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AAACD6D-3B48-127B-425A-B7BDF67240F4}"/>
              </a:ext>
            </a:extLst>
          </p:cNvPr>
          <p:cNvSpPr>
            <a:spLocks noGrp="1"/>
          </p:cNvSpPr>
          <p:nvPr>
            <p:ph type="pic" sz="quarter" idx="11"/>
          </p:nvPr>
        </p:nvSpPr>
        <p:spPr>
          <a:xfrm>
            <a:off x="664234" y="1956039"/>
            <a:ext cx="5355566" cy="6858000"/>
          </a:xfrm>
        </p:spPr>
        <p:txBody>
          <a:bodyPr/>
          <a:lstStyle/>
          <a:p>
            <a:pPr marL="0" indent="0">
              <a:buNone/>
            </a:pPr>
            <a:endParaRPr lang="en-GB" dirty="0"/>
          </a:p>
          <a:p>
            <a:pPr marL="0" indent="0">
              <a:buNone/>
            </a:pPr>
            <a:endParaRPr lang="en-GB" dirty="0"/>
          </a:p>
        </p:txBody>
      </p:sp>
      <p:cxnSp>
        <p:nvCxnSpPr>
          <p:cNvPr id="9" name="Straight Arrow Connector 8">
            <a:extLst>
              <a:ext uri="{FF2B5EF4-FFF2-40B4-BE49-F238E27FC236}">
                <a16:creationId xmlns:a16="http://schemas.microsoft.com/office/drawing/2014/main" id="{E3AA04A2-367F-DD2B-8960-411672822679}"/>
              </a:ext>
            </a:extLst>
          </p:cNvPr>
          <p:cNvCxnSpPr/>
          <p:nvPr/>
        </p:nvCxnSpPr>
        <p:spPr>
          <a:xfrm flipH="1">
            <a:off x="4736592" y="1876085"/>
            <a:ext cx="1359408"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1C20E266-844D-EBE6-9A94-6511277D2E11}"/>
              </a:ext>
            </a:extLst>
          </p:cNvPr>
          <p:cNvCxnSpPr>
            <a:cxnSpLocks/>
          </p:cNvCxnSpPr>
          <p:nvPr/>
        </p:nvCxnSpPr>
        <p:spPr>
          <a:xfrm>
            <a:off x="8297276" y="2353139"/>
            <a:ext cx="0" cy="1258741"/>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
        <p:nvSpPr>
          <p:cNvPr id="16" name="TextBox 15">
            <a:extLst>
              <a:ext uri="{FF2B5EF4-FFF2-40B4-BE49-F238E27FC236}">
                <a16:creationId xmlns:a16="http://schemas.microsoft.com/office/drawing/2014/main" id="{C11858E9-1823-4128-06EA-0C65980E635E}"/>
              </a:ext>
            </a:extLst>
          </p:cNvPr>
          <p:cNvSpPr txBox="1"/>
          <p:nvPr/>
        </p:nvSpPr>
        <p:spPr>
          <a:xfrm>
            <a:off x="6366099" y="1405051"/>
            <a:ext cx="4981604" cy="892552"/>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This week we will be focusing on </a:t>
            </a:r>
          </a:p>
          <a:p>
            <a:r>
              <a:rPr lang="en-GB" sz="2600" dirty="0">
                <a:latin typeface="Arial" panose="020B0604020202020204" pitchFamily="34" charset="0"/>
                <a:cs typeface="Arial" panose="020B0604020202020204" pitchFamily="34" charset="0"/>
              </a:rPr>
              <a:t>the assignment task 5.</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3AF5D08-98ED-6886-F81A-1172EF381BAA}"/>
              </a:ext>
            </a:extLst>
          </p:cNvPr>
          <p:cNvPicPr>
            <a:picLocks noChangeAspect="1"/>
          </p:cNvPicPr>
          <p:nvPr/>
        </p:nvPicPr>
        <p:blipFill>
          <a:blip r:embed="rId2"/>
          <a:stretch>
            <a:fillRect/>
          </a:stretch>
        </p:blipFill>
        <p:spPr>
          <a:xfrm>
            <a:off x="601711" y="292869"/>
            <a:ext cx="3870121" cy="53829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486E99B2-857D-4B25-843D-C8974EAF8B96}"/>
              </a:ext>
            </a:extLst>
          </p:cNvPr>
          <p:cNvPicPr>
            <a:picLocks noChangeAspect="1"/>
          </p:cNvPicPr>
          <p:nvPr/>
        </p:nvPicPr>
        <p:blipFill>
          <a:blip r:embed="rId3"/>
          <a:stretch>
            <a:fillRect/>
          </a:stretch>
        </p:blipFill>
        <p:spPr>
          <a:xfrm>
            <a:off x="5056566" y="3790698"/>
            <a:ext cx="6754396" cy="10099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80565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603F8-B732-298F-C990-085A0A50854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3E6BF48-3E8D-BC16-B22A-C1215CB49485}"/>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22FB8EE-FEE3-2A60-823C-54DE3F6D6A81}"/>
              </a:ext>
            </a:extLst>
          </p:cNvPr>
          <p:cNvSpPr txBox="1"/>
          <p:nvPr/>
        </p:nvSpPr>
        <p:spPr>
          <a:xfrm>
            <a:off x="2550760" y="2542032"/>
            <a:ext cx="7242048" cy="769441"/>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Monitoring and Evaluation</a:t>
            </a:r>
          </a:p>
        </p:txBody>
      </p:sp>
    </p:spTree>
    <p:extLst>
      <p:ext uri="{BB962C8B-B14F-4D97-AF65-F5344CB8AC3E}">
        <p14:creationId xmlns:p14="http://schemas.microsoft.com/office/powerpoint/2010/main" val="1812908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B7565-5EF5-699F-BA91-3FCCB00DD44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11E0FFB-6B63-8693-125B-DA1A2A19FB3A}"/>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2050" name="Picture 2" descr="Business Finish Line - Lawyers With ...">
            <a:extLst>
              <a:ext uri="{FF2B5EF4-FFF2-40B4-BE49-F238E27FC236}">
                <a16:creationId xmlns:a16="http://schemas.microsoft.com/office/drawing/2014/main" id="{BD986099-1808-0F3A-D3FB-372FF7EF5D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3995" y="2130552"/>
            <a:ext cx="3972350" cy="217627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A86B806-8373-3DF6-DEEE-12A6F4D38DF3}"/>
              </a:ext>
            </a:extLst>
          </p:cNvPr>
          <p:cNvSpPr txBox="1"/>
          <p:nvPr/>
        </p:nvSpPr>
        <p:spPr>
          <a:xfrm>
            <a:off x="938784" y="982176"/>
            <a:ext cx="5157216"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Once a problem has been identified and a ‘solution’ has been implemented, there is a tendency to think this matter is ‘finished’ and that it is time to move on to addressing the next problem.</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However, there is still one more important stage we need to undertake, if we are to learn lessons for the future.</a:t>
            </a:r>
          </a:p>
        </p:txBody>
      </p:sp>
    </p:spTree>
    <p:extLst>
      <p:ext uri="{BB962C8B-B14F-4D97-AF65-F5344CB8AC3E}">
        <p14:creationId xmlns:p14="http://schemas.microsoft.com/office/powerpoint/2010/main" val="223361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C21C0-E384-2B5B-C29A-7200715AD9B8}"/>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846D5D3-B297-A337-2346-3A3BBC797099}"/>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4098" name="Picture 2" descr="5 recommendations for successful IT ...">
            <a:extLst>
              <a:ext uri="{FF2B5EF4-FFF2-40B4-BE49-F238E27FC236}">
                <a16:creationId xmlns:a16="http://schemas.microsoft.com/office/drawing/2014/main" id="{8CA3F2F7-634C-0015-7C44-2274D154D3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304" y="2298792"/>
            <a:ext cx="3639196" cy="196231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00E8BB5-FF27-EA8C-69F0-8E2721A761D2}"/>
              </a:ext>
            </a:extLst>
          </p:cNvPr>
          <p:cNvSpPr txBox="1"/>
          <p:nvPr/>
        </p:nvSpPr>
        <p:spPr>
          <a:xfrm>
            <a:off x="5230368" y="1202456"/>
            <a:ext cx="6053328"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It is not a good idea to implement a solution and assume everything will run smoothly.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Monitoring is the process of checking to find out how well the chosen solution is working.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Situations should be monitored until – at the very least - is becomes clear whether (or not) the solution is effective.</a:t>
            </a:r>
          </a:p>
        </p:txBody>
      </p:sp>
      <p:sp>
        <p:nvSpPr>
          <p:cNvPr id="5" name="TextBox 4">
            <a:extLst>
              <a:ext uri="{FF2B5EF4-FFF2-40B4-BE49-F238E27FC236}">
                <a16:creationId xmlns:a16="http://schemas.microsoft.com/office/drawing/2014/main" id="{48FF4DD6-6469-1DA2-8BCC-E29C0820C037}"/>
              </a:ext>
            </a:extLst>
          </p:cNvPr>
          <p:cNvSpPr txBox="1"/>
          <p:nvPr/>
        </p:nvSpPr>
        <p:spPr>
          <a:xfrm>
            <a:off x="1311488" y="1335024"/>
            <a:ext cx="2832827" cy="707886"/>
          </a:xfrm>
          <a:prstGeom prst="rect">
            <a:avLst/>
          </a:prstGeom>
          <a:noFill/>
        </p:spPr>
        <p:txBody>
          <a:bodyPr wrap="none" rtlCol="0">
            <a:spAutoFit/>
          </a:bodyPr>
          <a:lstStyle/>
          <a:p>
            <a:r>
              <a:rPr lang="en-GB" sz="4000" b="1" dirty="0">
                <a:latin typeface="Arial" panose="020B0604020202020204" pitchFamily="34" charset="0"/>
                <a:cs typeface="Arial" panose="020B0604020202020204" pitchFamily="34" charset="0"/>
              </a:rPr>
              <a:t>Monitoring</a:t>
            </a:r>
          </a:p>
        </p:txBody>
      </p:sp>
    </p:spTree>
    <p:extLst>
      <p:ext uri="{BB962C8B-B14F-4D97-AF65-F5344CB8AC3E}">
        <p14:creationId xmlns:p14="http://schemas.microsoft.com/office/powerpoint/2010/main" val="139626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ese construction fails are dangerously funny | Daily Mail Online">
            <a:extLst>
              <a:ext uri="{FF2B5EF4-FFF2-40B4-BE49-F238E27FC236}">
                <a16:creationId xmlns:a16="http://schemas.microsoft.com/office/drawing/2014/main" id="{E667D851-CB11-97FA-ACDE-C4D16F7E4F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348" y="777241"/>
            <a:ext cx="3532961" cy="470916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5C342E4-BEBB-CB4F-15B7-5598CB7EAD4C}"/>
              </a:ext>
            </a:extLst>
          </p:cNvPr>
          <p:cNvSpPr txBox="1"/>
          <p:nvPr/>
        </p:nvSpPr>
        <p:spPr>
          <a:xfrm>
            <a:off x="5415534" y="612844"/>
            <a:ext cx="6094476" cy="5632311"/>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Think about the solution you are proposing for this assignment.</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Reflect on how you intend to implement this solution.</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u="sng" dirty="0">
                <a:latin typeface="Arial" panose="020B0604020202020204" pitchFamily="34" charset="0"/>
                <a:cs typeface="Arial" panose="020B0604020202020204" pitchFamily="34" charset="0"/>
              </a:rPr>
              <a:t>Question: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will you know if your solution worked (or not)?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do you intend to assess how effective this solution is in resolving the original problem?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048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93F0B-D7CE-B8FE-30DD-6380DF1A476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94271E5-8675-9E0E-91CB-83965DA9740C}"/>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9218" name="Picture 2" descr="What are SMART KPIs? (Spoiler: They Don't Really Exist!) | Bernard Marr">
            <a:extLst>
              <a:ext uri="{FF2B5EF4-FFF2-40B4-BE49-F238E27FC236}">
                <a16:creationId xmlns:a16="http://schemas.microsoft.com/office/drawing/2014/main" id="{17CA7FBD-25CD-FF02-E655-608F610B8B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846" y="1956021"/>
            <a:ext cx="3867172" cy="2579403"/>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125C08-DB3A-524C-5571-740651C5F81B}"/>
              </a:ext>
            </a:extLst>
          </p:cNvPr>
          <p:cNvSpPr txBox="1"/>
          <p:nvPr/>
        </p:nvSpPr>
        <p:spPr>
          <a:xfrm>
            <a:off x="566928" y="705627"/>
            <a:ext cx="6336792" cy="4524315"/>
          </a:xfrm>
          <a:prstGeom prst="rect">
            <a:avLst/>
          </a:prstGeom>
          <a:noFill/>
        </p:spPr>
        <p:txBody>
          <a:bodyPr wrap="square">
            <a:spAutoFit/>
          </a:bodyPr>
          <a:lstStyle/>
          <a:p>
            <a:r>
              <a:rPr lang="en-GB" sz="2400" b="1" u="sng" dirty="0">
                <a:latin typeface="Arial" panose="020B0604020202020204" pitchFamily="34" charset="0"/>
                <a:cs typeface="Arial" panose="020B0604020202020204" pitchFamily="34" charset="0"/>
              </a:rPr>
              <a:t>Answer:</a:t>
            </a:r>
          </a:p>
          <a:p>
            <a:endParaRPr lang="en-GB" sz="24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1) You will need to identify a ‘Key Performance Indicator’ (KPI) that provides insight into how the process will be assessed.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 You will need to breakdown the KPI into SMART objectives.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You will need to measure the performance of your solution against these objectives.</a:t>
            </a:r>
          </a:p>
        </p:txBody>
      </p:sp>
    </p:spTree>
    <p:extLst>
      <p:ext uri="{BB962C8B-B14F-4D97-AF65-F5344CB8AC3E}">
        <p14:creationId xmlns:p14="http://schemas.microsoft.com/office/powerpoint/2010/main" val="1848528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1DFBE-384E-28D4-4192-75B0C7B7E80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113C49B-7154-C035-4700-2946DD205B08}"/>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17E8445-3BD9-CCA8-BC99-9ABAA73BFAA7}"/>
              </a:ext>
            </a:extLst>
          </p:cNvPr>
          <p:cNvGraphicFramePr>
            <a:graphicFrameLocks noGrp="1"/>
          </p:cNvGraphicFramePr>
          <p:nvPr>
            <p:extLst>
              <p:ext uri="{D42A27DB-BD31-4B8C-83A1-F6EECF244321}">
                <p14:modId xmlns:p14="http://schemas.microsoft.com/office/powerpoint/2010/main" val="3467481355"/>
              </p:ext>
            </p:extLst>
          </p:nvPr>
        </p:nvGraphicFramePr>
        <p:xfrm>
          <a:off x="603504" y="1254795"/>
          <a:ext cx="10872216" cy="4145280"/>
        </p:xfrm>
        <a:graphic>
          <a:graphicData uri="http://schemas.openxmlformats.org/drawingml/2006/table">
            <a:tbl>
              <a:tblPr firstRow="1" bandRow="1">
                <a:tableStyleId>{5940675A-B579-460E-94D1-54222C63F5DA}</a:tableStyleId>
              </a:tblPr>
              <a:tblGrid>
                <a:gridCol w="2129206">
                  <a:extLst>
                    <a:ext uri="{9D8B030D-6E8A-4147-A177-3AD203B41FA5}">
                      <a16:colId xmlns:a16="http://schemas.microsoft.com/office/drawing/2014/main" val="416858620"/>
                    </a:ext>
                  </a:extLst>
                </a:gridCol>
                <a:gridCol w="2129206">
                  <a:extLst>
                    <a:ext uri="{9D8B030D-6E8A-4147-A177-3AD203B41FA5}">
                      <a16:colId xmlns:a16="http://schemas.microsoft.com/office/drawing/2014/main" val="908293916"/>
                    </a:ext>
                  </a:extLst>
                </a:gridCol>
                <a:gridCol w="2306980">
                  <a:extLst>
                    <a:ext uri="{9D8B030D-6E8A-4147-A177-3AD203B41FA5}">
                      <a16:colId xmlns:a16="http://schemas.microsoft.com/office/drawing/2014/main" val="1797640404"/>
                    </a:ext>
                  </a:extLst>
                </a:gridCol>
                <a:gridCol w="2130552">
                  <a:extLst>
                    <a:ext uri="{9D8B030D-6E8A-4147-A177-3AD203B41FA5}">
                      <a16:colId xmlns:a16="http://schemas.microsoft.com/office/drawing/2014/main" val="873991203"/>
                    </a:ext>
                  </a:extLst>
                </a:gridCol>
                <a:gridCol w="2176272">
                  <a:extLst>
                    <a:ext uri="{9D8B030D-6E8A-4147-A177-3AD203B41FA5}">
                      <a16:colId xmlns:a16="http://schemas.microsoft.com/office/drawing/2014/main" val="1620291674"/>
                    </a:ext>
                  </a:extLst>
                </a:gridCol>
              </a:tblGrid>
              <a:tr h="0">
                <a:tc>
                  <a:txBody>
                    <a:bodyPr/>
                    <a:lstStyle/>
                    <a:p>
                      <a:pPr algn="ctr"/>
                      <a:r>
                        <a:rPr lang="en-GB" sz="2400" b="1" dirty="0">
                          <a:latin typeface="Arial" panose="020B0604020202020204" pitchFamily="34" charset="0"/>
                          <a:cs typeface="Arial" panose="020B0604020202020204" pitchFamily="34" charset="0"/>
                        </a:rPr>
                        <a:t>Specific</a:t>
                      </a:r>
                    </a:p>
                  </a:txBody>
                  <a:tcPr>
                    <a:solidFill>
                      <a:srgbClr val="FF0000"/>
                    </a:solidFill>
                  </a:tcPr>
                </a:tc>
                <a:tc>
                  <a:txBody>
                    <a:bodyPr/>
                    <a:lstStyle/>
                    <a:p>
                      <a:pPr algn="ctr"/>
                      <a:r>
                        <a:rPr lang="en-GB" sz="2400" b="1" dirty="0">
                          <a:latin typeface="Arial" panose="020B0604020202020204" pitchFamily="34" charset="0"/>
                          <a:cs typeface="Arial" panose="020B0604020202020204" pitchFamily="34" charset="0"/>
                        </a:rPr>
                        <a:t>Measurable</a:t>
                      </a:r>
                    </a:p>
                  </a:txBody>
                  <a:tcPr>
                    <a:solidFill>
                      <a:srgbClr val="FFC000"/>
                    </a:solidFill>
                  </a:tcPr>
                </a:tc>
                <a:tc>
                  <a:txBody>
                    <a:bodyPr/>
                    <a:lstStyle/>
                    <a:p>
                      <a:pPr algn="ctr"/>
                      <a:r>
                        <a:rPr lang="en-GB" sz="2400" b="1" dirty="0">
                          <a:latin typeface="Arial" panose="020B0604020202020204" pitchFamily="34" charset="0"/>
                          <a:cs typeface="Arial" panose="020B0604020202020204" pitchFamily="34" charset="0"/>
                        </a:rPr>
                        <a:t>Attainable</a:t>
                      </a:r>
                    </a:p>
                  </a:txBody>
                  <a:tcPr>
                    <a:solidFill>
                      <a:srgbClr val="FFFF00"/>
                    </a:solidFill>
                  </a:tcPr>
                </a:tc>
                <a:tc>
                  <a:txBody>
                    <a:bodyPr/>
                    <a:lstStyle/>
                    <a:p>
                      <a:pPr algn="ctr"/>
                      <a:r>
                        <a:rPr lang="en-GB" sz="2400" b="1" dirty="0">
                          <a:latin typeface="Arial" panose="020B0604020202020204" pitchFamily="34" charset="0"/>
                          <a:cs typeface="Arial" panose="020B0604020202020204" pitchFamily="34" charset="0"/>
                        </a:rPr>
                        <a:t>Relevant</a:t>
                      </a:r>
                    </a:p>
                  </a:txBody>
                  <a:tcPr>
                    <a:solidFill>
                      <a:srgbClr val="92D050"/>
                    </a:solidFill>
                  </a:tcPr>
                </a:tc>
                <a:tc>
                  <a:txBody>
                    <a:bodyPr/>
                    <a:lstStyle/>
                    <a:p>
                      <a:pPr algn="ctr"/>
                      <a:r>
                        <a:rPr lang="en-GB" sz="2400" b="1" dirty="0">
                          <a:latin typeface="Arial" panose="020B0604020202020204" pitchFamily="34" charset="0"/>
                          <a:cs typeface="Arial" panose="020B0604020202020204" pitchFamily="34" charset="0"/>
                        </a:rPr>
                        <a:t>Time-Bound</a:t>
                      </a:r>
                    </a:p>
                  </a:txBody>
                  <a:tcPr>
                    <a:solidFill>
                      <a:srgbClr val="00B0F0"/>
                    </a:solidFill>
                  </a:tcPr>
                </a:tc>
                <a:extLst>
                  <a:ext uri="{0D108BD9-81ED-4DB2-BD59-A6C34878D82A}">
                    <a16:rowId xmlns:a16="http://schemas.microsoft.com/office/drawing/2014/main" val="3919519264"/>
                  </a:ext>
                </a:extLst>
              </a:tr>
              <a:tr h="370840">
                <a:tc>
                  <a:txBody>
                    <a:bodyPr/>
                    <a:lstStyle/>
                    <a:p>
                      <a:r>
                        <a:rPr lang="en-GB" sz="2000" dirty="0"/>
                        <a:t>Ensure the goals are focused. Identify a tangible outcome.</a:t>
                      </a:r>
                    </a:p>
                    <a:p>
                      <a:endParaRPr lang="en-GB" sz="2000" dirty="0"/>
                    </a:p>
                    <a:p>
                      <a:r>
                        <a:rPr lang="en-GB" sz="2000" dirty="0"/>
                        <a:t>Without the specifics, the goals runs the risk of being too vague to achieve.</a:t>
                      </a:r>
                    </a:p>
                    <a:p>
                      <a:endParaRPr lang="en-GB" dirty="0"/>
                    </a:p>
                    <a:p>
                      <a:endParaRPr lang="en-GB" dirty="0"/>
                    </a:p>
                  </a:txBody>
                  <a:tcPr/>
                </a:tc>
                <a:tc>
                  <a:txBody>
                    <a:bodyPr/>
                    <a:lstStyle/>
                    <a:p>
                      <a:r>
                        <a:rPr lang="en-GB" sz="2000" dirty="0"/>
                        <a:t>Ensure there is a clear ‘measurement of success’.</a:t>
                      </a:r>
                    </a:p>
                    <a:p>
                      <a:endParaRPr lang="en-GB" sz="2000" dirty="0"/>
                    </a:p>
                    <a:p>
                      <a:r>
                        <a:rPr lang="en-GB" sz="2000" dirty="0"/>
                        <a:t>For example, how will you know if you have OR haven’t achieved the outcome?</a:t>
                      </a:r>
                    </a:p>
                  </a:txBody>
                  <a:tcPr/>
                </a:tc>
                <a:tc>
                  <a:txBody>
                    <a:bodyPr/>
                    <a:lstStyle/>
                    <a:p>
                      <a:r>
                        <a:rPr lang="en-GB" sz="2000" dirty="0"/>
                        <a:t>Ensure the goals are challenging, but still reasonable to achieve.</a:t>
                      </a:r>
                    </a:p>
                    <a:p>
                      <a:endParaRPr lang="en-GB" sz="2000" dirty="0"/>
                    </a:p>
                    <a:p>
                      <a:r>
                        <a:rPr lang="en-GB" sz="2000" dirty="0"/>
                        <a:t>Reflecting on this component can reveal any barriers that may hinder ‘success’.</a:t>
                      </a:r>
                    </a:p>
                  </a:txBody>
                  <a:tcPr/>
                </a:tc>
                <a:tc>
                  <a:txBody>
                    <a:bodyPr/>
                    <a:lstStyle/>
                    <a:p>
                      <a:r>
                        <a:rPr lang="en-GB" sz="2000" dirty="0"/>
                        <a:t>Ensure the goals are worthwhile and add value to the business.</a:t>
                      </a:r>
                    </a:p>
                    <a:p>
                      <a:endParaRPr lang="en-GB" sz="2000" dirty="0"/>
                    </a:p>
                    <a:p>
                      <a:r>
                        <a:rPr lang="en-GB" sz="2000" dirty="0"/>
                        <a:t>Determine how the outcome benefits the business.</a:t>
                      </a:r>
                    </a:p>
                  </a:txBody>
                  <a:tcPr/>
                </a:tc>
                <a:tc>
                  <a:txBody>
                    <a:bodyPr/>
                    <a:lstStyle/>
                    <a:p>
                      <a:r>
                        <a:rPr lang="en-GB" sz="2000" dirty="0"/>
                        <a:t>Ensure there is a clear deadline to complete the goals.</a:t>
                      </a:r>
                    </a:p>
                    <a:p>
                      <a:endParaRPr lang="en-GB" sz="2000" dirty="0"/>
                    </a:p>
                    <a:p>
                      <a:r>
                        <a:rPr lang="en-GB" sz="2000" dirty="0"/>
                        <a:t>A target date will provide motivation and focus to achieve the completion</a:t>
                      </a:r>
                    </a:p>
                  </a:txBody>
                  <a:tcPr/>
                </a:tc>
                <a:extLst>
                  <a:ext uri="{0D108BD9-81ED-4DB2-BD59-A6C34878D82A}">
                    <a16:rowId xmlns:a16="http://schemas.microsoft.com/office/drawing/2014/main" val="2047983009"/>
                  </a:ext>
                </a:extLst>
              </a:tr>
            </a:tbl>
          </a:graphicData>
        </a:graphic>
      </p:graphicFrame>
      <p:sp>
        <p:nvSpPr>
          <p:cNvPr id="6" name="TextBox 5">
            <a:extLst>
              <a:ext uri="{FF2B5EF4-FFF2-40B4-BE49-F238E27FC236}">
                <a16:creationId xmlns:a16="http://schemas.microsoft.com/office/drawing/2014/main" id="{5DAA4971-67C4-69F6-217A-F61CC3BDA7B7}"/>
              </a:ext>
            </a:extLst>
          </p:cNvPr>
          <p:cNvSpPr txBox="1"/>
          <p:nvPr/>
        </p:nvSpPr>
        <p:spPr>
          <a:xfrm>
            <a:off x="3882736" y="338328"/>
            <a:ext cx="390795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SMART Objectives</a:t>
            </a:r>
          </a:p>
        </p:txBody>
      </p:sp>
      <p:sp>
        <p:nvSpPr>
          <p:cNvPr id="4" name="TextBox 3">
            <a:extLst>
              <a:ext uri="{FF2B5EF4-FFF2-40B4-BE49-F238E27FC236}">
                <a16:creationId xmlns:a16="http://schemas.microsoft.com/office/drawing/2014/main" id="{5B1ABC7B-BBEE-0FE4-DE39-50AA480DE4CA}"/>
              </a:ext>
            </a:extLst>
          </p:cNvPr>
          <p:cNvSpPr txBox="1"/>
          <p:nvPr/>
        </p:nvSpPr>
        <p:spPr>
          <a:xfrm>
            <a:off x="6384798" y="5465661"/>
            <a:ext cx="5273802"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https://thinkmarketingmagazine.com/how-to-create-smart-goals/</a:t>
            </a:r>
          </a:p>
        </p:txBody>
      </p:sp>
    </p:spTree>
    <p:extLst>
      <p:ext uri="{BB962C8B-B14F-4D97-AF65-F5344CB8AC3E}">
        <p14:creationId xmlns:p14="http://schemas.microsoft.com/office/powerpoint/2010/main" val="572724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AEDA1-DBB6-1366-6FB9-AD9BF0E5872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3AAE869-06AD-75C5-EFD0-109199DDDEFF}"/>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F4ECF3E0-1598-9822-E1AD-C9153479BF41}"/>
              </a:ext>
            </a:extLst>
          </p:cNvPr>
          <p:cNvGraphicFramePr>
            <a:graphicFrameLocks noGrp="1"/>
          </p:cNvGraphicFramePr>
          <p:nvPr>
            <p:extLst>
              <p:ext uri="{D42A27DB-BD31-4B8C-83A1-F6EECF244321}">
                <p14:modId xmlns:p14="http://schemas.microsoft.com/office/powerpoint/2010/main" val="2798801876"/>
              </p:ext>
            </p:extLst>
          </p:nvPr>
        </p:nvGraphicFramePr>
        <p:xfrm>
          <a:off x="603504" y="1033272"/>
          <a:ext cx="10872216" cy="5577840"/>
        </p:xfrm>
        <a:graphic>
          <a:graphicData uri="http://schemas.openxmlformats.org/drawingml/2006/table">
            <a:tbl>
              <a:tblPr firstRow="1" bandRow="1">
                <a:tableStyleId>{5940675A-B579-460E-94D1-54222C63F5DA}</a:tableStyleId>
              </a:tblPr>
              <a:tblGrid>
                <a:gridCol w="2129206">
                  <a:extLst>
                    <a:ext uri="{9D8B030D-6E8A-4147-A177-3AD203B41FA5}">
                      <a16:colId xmlns:a16="http://schemas.microsoft.com/office/drawing/2014/main" val="416858620"/>
                    </a:ext>
                  </a:extLst>
                </a:gridCol>
                <a:gridCol w="2129206">
                  <a:extLst>
                    <a:ext uri="{9D8B030D-6E8A-4147-A177-3AD203B41FA5}">
                      <a16:colId xmlns:a16="http://schemas.microsoft.com/office/drawing/2014/main" val="908293916"/>
                    </a:ext>
                  </a:extLst>
                </a:gridCol>
                <a:gridCol w="2306980">
                  <a:extLst>
                    <a:ext uri="{9D8B030D-6E8A-4147-A177-3AD203B41FA5}">
                      <a16:colId xmlns:a16="http://schemas.microsoft.com/office/drawing/2014/main" val="1797640404"/>
                    </a:ext>
                  </a:extLst>
                </a:gridCol>
                <a:gridCol w="2130552">
                  <a:extLst>
                    <a:ext uri="{9D8B030D-6E8A-4147-A177-3AD203B41FA5}">
                      <a16:colId xmlns:a16="http://schemas.microsoft.com/office/drawing/2014/main" val="873991203"/>
                    </a:ext>
                  </a:extLst>
                </a:gridCol>
                <a:gridCol w="2176272">
                  <a:extLst>
                    <a:ext uri="{9D8B030D-6E8A-4147-A177-3AD203B41FA5}">
                      <a16:colId xmlns:a16="http://schemas.microsoft.com/office/drawing/2014/main" val="1620291674"/>
                    </a:ext>
                  </a:extLst>
                </a:gridCol>
              </a:tblGrid>
              <a:tr h="0">
                <a:tc>
                  <a:txBody>
                    <a:bodyPr/>
                    <a:lstStyle/>
                    <a:p>
                      <a:pPr algn="ctr"/>
                      <a:r>
                        <a:rPr lang="en-GB" sz="2400" b="1" dirty="0">
                          <a:latin typeface="Arial" panose="020B0604020202020204" pitchFamily="34" charset="0"/>
                          <a:cs typeface="Arial" panose="020B0604020202020204" pitchFamily="34" charset="0"/>
                        </a:rPr>
                        <a:t>Specific</a:t>
                      </a:r>
                    </a:p>
                  </a:txBody>
                  <a:tcPr>
                    <a:solidFill>
                      <a:srgbClr val="FF0000"/>
                    </a:solidFill>
                  </a:tcPr>
                </a:tc>
                <a:tc>
                  <a:txBody>
                    <a:bodyPr/>
                    <a:lstStyle/>
                    <a:p>
                      <a:pPr algn="ctr"/>
                      <a:r>
                        <a:rPr lang="en-GB" sz="2400" b="1" dirty="0">
                          <a:latin typeface="Arial" panose="020B0604020202020204" pitchFamily="34" charset="0"/>
                          <a:cs typeface="Arial" panose="020B0604020202020204" pitchFamily="34" charset="0"/>
                        </a:rPr>
                        <a:t>Measurable</a:t>
                      </a:r>
                    </a:p>
                  </a:txBody>
                  <a:tcPr>
                    <a:solidFill>
                      <a:srgbClr val="FFC000"/>
                    </a:solidFill>
                  </a:tcPr>
                </a:tc>
                <a:tc>
                  <a:txBody>
                    <a:bodyPr/>
                    <a:lstStyle/>
                    <a:p>
                      <a:pPr algn="ctr"/>
                      <a:r>
                        <a:rPr lang="en-GB" sz="2400" b="1" dirty="0">
                          <a:latin typeface="Arial" panose="020B0604020202020204" pitchFamily="34" charset="0"/>
                          <a:cs typeface="Arial" panose="020B0604020202020204" pitchFamily="34" charset="0"/>
                        </a:rPr>
                        <a:t>Attainable</a:t>
                      </a:r>
                    </a:p>
                  </a:txBody>
                  <a:tcPr>
                    <a:solidFill>
                      <a:srgbClr val="FFFF00"/>
                    </a:solidFill>
                  </a:tcPr>
                </a:tc>
                <a:tc>
                  <a:txBody>
                    <a:bodyPr/>
                    <a:lstStyle/>
                    <a:p>
                      <a:pPr algn="ctr"/>
                      <a:r>
                        <a:rPr lang="en-GB" sz="2400" b="1" dirty="0">
                          <a:latin typeface="Arial" panose="020B0604020202020204" pitchFamily="34" charset="0"/>
                          <a:cs typeface="Arial" panose="020B0604020202020204" pitchFamily="34" charset="0"/>
                        </a:rPr>
                        <a:t>Relevant</a:t>
                      </a:r>
                    </a:p>
                  </a:txBody>
                  <a:tcPr>
                    <a:solidFill>
                      <a:srgbClr val="92D050"/>
                    </a:solidFill>
                  </a:tcPr>
                </a:tc>
                <a:tc>
                  <a:txBody>
                    <a:bodyPr/>
                    <a:lstStyle/>
                    <a:p>
                      <a:pPr algn="ctr"/>
                      <a:r>
                        <a:rPr lang="en-GB" sz="2400" b="1" dirty="0">
                          <a:latin typeface="Arial" panose="020B0604020202020204" pitchFamily="34" charset="0"/>
                          <a:cs typeface="Arial" panose="020B0604020202020204" pitchFamily="34" charset="0"/>
                        </a:rPr>
                        <a:t>Time-Bound</a:t>
                      </a:r>
                    </a:p>
                  </a:txBody>
                  <a:tcPr>
                    <a:solidFill>
                      <a:srgbClr val="00B0F0"/>
                    </a:solidFill>
                  </a:tcPr>
                </a:tc>
                <a:extLst>
                  <a:ext uri="{0D108BD9-81ED-4DB2-BD59-A6C34878D82A}">
                    <a16:rowId xmlns:a16="http://schemas.microsoft.com/office/drawing/2014/main" val="3919519264"/>
                  </a:ext>
                </a:extLst>
              </a:tr>
              <a:tr h="370840">
                <a:tc>
                  <a:txBody>
                    <a:bodyPr/>
                    <a:lstStyle/>
                    <a:p>
                      <a:r>
                        <a:rPr lang="en-GB" dirty="0">
                          <a:latin typeface="Arial" panose="020B0604020202020204" pitchFamily="34" charset="0"/>
                          <a:cs typeface="Arial" panose="020B0604020202020204" pitchFamily="34" charset="0"/>
                        </a:rPr>
                        <a:t>Assignment Briefs detail exactly what is required for the assessment.</a:t>
                      </a:r>
                    </a:p>
                    <a:p>
                      <a:endParaRPr lang="en-GB" sz="1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Requirements are broken down into tasks.</a:t>
                      </a:r>
                    </a:p>
                    <a:p>
                      <a:endParaRPr lang="en-GB" sz="1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assignment structure is detailed e.g. </a:t>
                      </a:r>
                    </a:p>
                    <a:p>
                      <a:endParaRPr lang="en-GB" sz="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1500-word report</a:t>
                      </a:r>
                    </a:p>
                    <a:p>
                      <a:endParaRPr lang="en-GB"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A Generic Grading Criteria is provided for each assignment.</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 breakdown of marks are allocated for each criteria.</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Written feedback highlights Strengths and Areas for Improvement.</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An overall % mark is awarded.</a:t>
                      </a:r>
                    </a:p>
                    <a:p>
                      <a:endParaRPr lang="en-GB" sz="12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Each week, the lecture input and delivery will relate to the assignment tasks.</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Workshop time is available.</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Study Support sessions are available.</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Reading resources are made available.</a:t>
                      </a:r>
                    </a:p>
                  </a:txBody>
                  <a:tcPr/>
                </a:tc>
                <a:tc>
                  <a:txBody>
                    <a:bodyPr/>
                    <a:lstStyle/>
                    <a:p>
                      <a:r>
                        <a:rPr lang="en-GB" sz="1800" dirty="0">
                          <a:latin typeface="Arial" panose="020B0604020202020204" pitchFamily="34" charset="0"/>
                          <a:cs typeface="Arial" panose="020B0604020202020204" pitchFamily="34" charset="0"/>
                        </a:rPr>
                        <a:t>UWTSD liaises with Industry Partners.</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Their feedback states: Verbal presentations; Collecting and Analysing Data; Report Writing and Meeting Deadlines are important Business Skills for the Workplace.</a:t>
                      </a:r>
                    </a:p>
                    <a:p>
                      <a:endParaRPr lang="en-GB" sz="12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These skills are developed in the assignment/s.</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Submission dates are stated clearly in the Assignment Briefs.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Sufficient time between the assignment ‘launch’ and the assignment ‘deadline’ are provided to allow the student time to complete the tasks.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47983009"/>
                  </a:ext>
                </a:extLst>
              </a:tr>
            </a:tbl>
          </a:graphicData>
        </a:graphic>
      </p:graphicFrame>
      <p:sp>
        <p:nvSpPr>
          <p:cNvPr id="6" name="TextBox 5">
            <a:extLst>
              <a:ext uri="{FF2B5EF4-FFF2-40B4-BE49-F238E27FC236}">
                <a16:creationId xmlns:a16="http://schemas.microsoft.com/office/drawing/2014/main" id="{379EDDC1-B3AF-0D23-C445-8742A0E81E06}"/>
              </a:ext>
            </a:extLst>
          </p:cNvPr>
          <p:cNvSpPr txBox="1"/>
          <p:nvPr/>
        </p:nvSpPr>
        <p:spPr>
          <a:xfrm>
            <a:off x="603504" y="338328"/>
            <a:ext cx="10872216" cy="553998"/>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Example: Key Performance Indicator – Academic Results </a:t>
            </a:r>
          </a:p>
        </p:txBody>
      </p:sp>
    </p:spTree>
    <p:extLst>
      <p:ext uri="{BB962C8B-B14F-4D97-AF65-F5344CB8AC3E}">
        <p14:creationId xmlns:p14="http://schemas.microsoft.com/office/powerpoint/2010/main" val="1501659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52F52-557A-D4A5-162A-312A90DEA02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1077149-6606-D019-B080-A99A8A4B6A1E}"/>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5122" name="Picture 2" descr="IA evaluation | IB Psychology">
            <a:extLst>
              <a:ext uri="{FF2B5EF4-FFF2-40B4-BE49-F238E27FC236}">
                <a16:creationId xmlns:a16="http://schemas.microsoft.com/office/drawing/2014/main" id="{C7E78530-4AD4-24AA-5B71-E8DE82B1B2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5610" y="1709928"/>
            <a:ext cx="3668839" cy="274808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A7B36F-08C4-C5EC-6B54-606E46B2915A}"/>
              </a:ext>
            </a:extLst>
          </p:cNvPr>
          <p:cNvSpPr txBox="1"/>
          <p:nvPr/>
        </p:nvSpPr>
        <p:spPr>
          <a:xfrm>
            <a:off x="987551" y="649224"/>
            <a:ext cx="5276088"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Evaluation is the process of comparing the </a:t>
            </a:r>
            <a:r>
              <a:rPr lang="en-GB" sz="2400" b="1" u="sng" dirty="0">
                <a:latin typeface="Arial" panose="020B0604020202020204" pitchFamily="34" charset="0"/>
                <a:cs typeface="Arial" panose="020B0604020202020204" pitchFamily="34" charset="0"/>
              </a:rPr>
              <a:t>actual outcome</a:t>
            </a:r>
            <a:r>
              <a:rPr lang="en-GB" sz="2400" dirty="0">
                <a:latin typeface="Arial" panose="020B0604020202020204" pitchFamily="34" charset="0"/>
                <a:cs typeface="Arial" panose="020B0604020202020204" pitchFamily="34" charset="0"/>
              </a:rPr>
              <a:t> of the implemented solution with your </a:t>
            </a:r>
            <a:r>
              <a:rPr lang="en-GB" sz="2400" b="1" u="sng" dirty="0">
                <a:latin typeface="Arial" panose="020B0604020202020204" pitchFamily="34" charset="0"/>
                <a:cs typeface="Arial" panose="020B0604020202020204" pitchFamily="34" charset="0"/>
              </a:rPr>
              <a:t>planned outcome</a:t>
            </a:r>
            <a:r>
              <a:rPr lang="en-GB" sz="2400" dirty="0">
                <a:latin typeface="Arial" panose="020B0604020202020204" pitchFamily="34" charset="0"/>
                <a:cs typeface="Arial" panose="020B0604020202020204" pitchFamily="34" charset="0"/>
              </a:rPr>
              <a:t> i.e. how successful your solution turned out to be.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By evaluating your solution in practice, you will:</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Know whether (or not) it is working</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Where and how it can be improved</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Be better prepared to solve future problems.</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612FBFA-9761-5217-ADCE-FA332C19EDB2}"/>
              </a:ext>
            </a:extLst>
          </p:cNvPr>
          <p:cNvSpPr txBox="1"/>
          <p:nvPr/>
        </p:nvSpPr>
        <p:spPr>
          <a:xfrm>
            <a:off x="7535610" y="788618"/>
            <a:ext cx="3668839"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Evaluating</a:t>
            </a:r>
          </a:p>
        </p:txBody>
      </p:sp>
    </p:spTree>
    <p:extLst>
      <p:ext uri="{BB962C8B-B14F-4D97-AF65-F5344CB8AC3E}">
        <p14:creationId xmlns:p14="http://schemas.microsoft.com/office/powerpoint/2010/main" val="1311941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A9A7D-6D3F-7368-2AC1-66C8DB548B6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23A4E5E-0D2E-4BD5-6C06-9BCE7BFE8D5F}"/>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1030" name="Picture 6" descr="What is evaluating? - Twinkl">
            <a:extLst>
              <a:ext uri="{FF2B5EF4-FFF2-40B4-BE49-F238E27FC236}">
                <a16:creationId xmlns:a16="http://schemas.microsoft.com/office/drawing/2014/main" id="{49BD7705-C37D-098A-AC7B-67D8550803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993" y="2663930"/>
            <a:ext cx="3458404" cy="178462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45D9EB-E4AB-DB9D-0C31-989E70AB2E61}"/>
              </a:ext>
            </a:extLst>
          </p:cNvPr>
          <p:cNvSpPr txBox="1"/>
          <p:nvPr/>
        </p:nvSpPr>
        <p:spPr>
          <a:xfrm>
            <a:off x="185094" y="1106424"/>
            <a:ext cx="4617514" cy="1384995"/>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How can we evaluate the academic results </a:t>
            </a:r>
          </a:p>
          <a:p>
            <a:pPr algn="ctr"/>
            <a:r>
              <a:rPr lang="en-GB" sz="2800" b="1" dirty="0">
                <a:latin typeface="Arial" panose="020B0604020202020204" pitchFamily="34" charset="0"/>
                <a:cs typeface="Arial" panose="020B0604020202020204" pitchFamily="34" charset="0"/>
              </a:rPr>
              <a:t>for this module?</a:t>
            </a:r>
          </a:p>
        </p:txBody>
      </p:sp>
      <p:sp>
        <p:nvSpPr>
          <p:cNvPr id="6" name="TextBox 5">
            <a:extLst>
              <a:ext uri="{FF2B5EF4-FFF2-40B4-BE49-F238E27FC236}">
                <a16:creationId xmlns:a16="http://schemas.microsoft.com/office/drawing/2014/main" id="{8BE46B9D-6551-4C00-0F97-A576601EB795}"/>
              </a:ext>
            </a:extLst>
          </p:cNvPr>
          <p:cNvSpPr txBox="1"/>
          <p:nvPr/>
        </p:nvSpPr>
        <p:spPr>
          <a:xfrm>
            <a:off x="5448818" y="521772"/>
            <a:ext cx="6196758" cy="553997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    We can, for example:</a:t>
            </a:r>
          </a:p>
          <a:p>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Calculate the pass %rate.</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Calculate the average %mark awarded.</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Calculate the submission %rate.</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Calculate the failure %rate.</a:t>
            </a:r>
          </a:p>
          <a:p>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Compare the above %rates with other modules.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Compare the above %rates with previous terms.</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the ‘actual’ outcomes do not meet our ‘planned’ outcomes, then we should (amongst other actions) review the SMART objectives and the design of the assessment briefs.</a:t>
            </a:r>
          </a:p>
        </p:txBody>
      </p:sp>
    </p:spTree>
    <p:extLst>
      <p:ext uri="{BB962C8B-B14F-4D97-AF65-F5344CB8AC3E}">
        <p14:creationId xmlns:p14="http://schemas.microsoft.com/office/powerpoint/2010/main" val="1737797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9B1B6-0A6E-E7ED-0D8D-9062828803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ACC7920-4B4E-F81A-7A85-BBB3D7CC1207}"/>
              </a:ext>
            </a:extLst>
          </p:cNvPr>
          <p:cNvSpPr txBox="1"/>
          <p:nvPr/>
        </p:nvSpPr>
        <p:spPr>
          <a:xfrm>
            <a:off x="780412" y="1112627"/>
            <a:ext cx="3339022"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Before we start the next exercise, please ensure you access and download the access the KPI and SMART Objective Template in the Week 9 tile.</a:t>
            </a:r>
          </a:p>
        </p:txBody>
      </p:sp>
      <p:cxnSp>
        <p:nvCxnSpPr>
          <p:cNvPr id="7" name="Straight Arrow Connector 6">
            <a:extLst>
              <a:ext uri="{FF2B5EF4-FFF2-40B4-BE49-F238E27FC236}">
                <a16:creationId xmlns:a16="http://schemas.microsoft.com/office/drawing/2014/main" id="{F556913A-0D8A-461B-17E2-F4E5E516712D}"/>
              </a:ext>
            </a:extLst>
          </p:cNvPr>
          <p:cNvCxnSpPr>
            <a:cxnSpLocks/>
          </p:cNvCxnSpPr>
          <p:nvPr/>
        </p:nvCxnSpPr>
        <p:spPr>
          <a:xfrm flipV="1">
            <a:off x="4119434" y="2468880"/>
            <a:ext cx="3159190" cy="749808"/>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pic>
        <p:nvPicPr>
          <p:cNvPr id="4" name="Picture 3">
            <a:extLst>
              <a:ext uri="{FF2B5EF4-FFF2-40B4-BE49-F238E27FC236}">
                <a16:creationId xmlns:a16="http://schemas.microsoft.com/office/drawing/2014/main" id="{9B06BC4D-0AEC-3A3D-7487-ED3A8C544FBC}"/>
              </a:ext>
            </a:extLst>
          </p:cNvPr>
          <p:cNvPicPr>
            <a:picLocks noChangeAspect="1"/>
          </p:cNvPicPr>
          <p:nvPr/>
        </p:nvPicPr>
        <p:blipFill>
          <a:blip r:embed="rId2"/>
          <a:srcRect t="3431"/>
          <a:stretch>
            <a:fillRect/>
          </a:stretch>
        </p:blipFill>
        <p:spPr>
          <a:xfrm>
            <a:off x="7379208" y="1216152"/>
            <a:ext cx="2743200" cy="20088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746556D0-147D-1D4F-D0DF-70AF4458FE7C}"/>
              </a:ext>
            </a:extLst>
          </p:cNvPr>
          <p:cNvPicPr>
            <a:picLocks noChangeAspect="1"/>
          </p:cNvPicPr>
          <p:nvPr/>
        </p:nvPicPr>
        <p:blipFill>
          <a:blip r:embed="rId3"/>
          <a:stretch>
            <a:fillRect/>
          </a:stretch>
        </p:blipFill>
        <p:spPr>
          <a:xfrm>
            <a:off x="6401702" y="3959352"/>
            <a:ext cx="4443323" cy="13624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9" name="Straight Arrow Connector 8">
            <a:extLst>
              <a:ext uri="{FF2B5EF4-FFF2-40B4-BE49-F238E27FC236}">
                <a16:creationId xmlns:a16="http://schemas.microsoft.com/office/drawing/2014/main" id="{8F5C72D6-5CC4-5871-B566-1B1C84EA635D}"/>
              </a:ext>
            </a:extLst>
          </p:cNvPr>
          <p:cNvCxnSpPr>
            <a:cxnSpLocks/>
          </p:cNvCxnSpPr>
          <p:nvPr/>
        </p:nvCxnSpPr>
        <p:spPr>
          <a:xfrm>
            <a:off x="4119434" y="3584448"/>
            <a:ext cx="3973006" cy="1298448"/>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084208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521D0-8E2A-5818-FFC6-14F8BF7CE61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DB33BE2-04A6-A5DF-1CFD-3FE0C3222282}"/>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1841D32-E1A6-9B99-3947-F50B1B3DBA7D}"/>
              </a:ext>
            </a:extLst>
          </p:cNvPr>
          <p:cNvPicPr>
            <a:picLocks noChangeAspect="1"/>
          </p:cNvPicPr>
          <p:nvPr/>
        </p:nvPicPr>
        <p:blipFill>
          <a:blip r:embed="rId2"/>
          <a:stretch>
            <a:fillRect/>
          </a:stretch>
        </p:blipFill>
        <p:spPr>
          <a:xfrm>
            <a:off x="602702" y="1106424"/>
            <a:ext cx="6368433" cy="34089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5FAC9128-DB43-20DC-B99A-26DCC08E24D1}"/>
              </a:ext>
            </a:extLst>
          </p:cNvPr>
          <p:cNvSpPr txBox="1"/>
          <p:nvPr/>
        </p:nvSpPr>
        <p:spPr>
          <a:xfrm>
            <a:off x="7584255" y="1687303"/>
            <a:ext cx="4005043" cy="181588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Access the KPI and SMART Objective Template in the Week 9 Folder.</a:t>
            </a:r>
          </a:p>
        </p:txBody>
      </p:sp>
    </p:spTree>
    <p:extLst>
      <p:ext uri="{BB962C8B-B14F-4D97-AF65-F5344CB8AC3E}">
        <p14:creationId xmlns:p14="http://schemas.microsoft.com/office/powerpoint/2010/main" val="1631250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6776C-DAE3-0F78-DAC0-A9E4A87091E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B47FEB1-AF67-D750-6614-5E83C75C59CC}"/>
              </a:ext>
            </a:extLst>
          </p:cNvPr>
          <p:cNvSpPr>
            <a:spLocks noGrp="1"/>
          </p:cNvSpPr>
          <p:nvPr>
            <p:ph type="pic" sz="quarter" idx="11"/>
          </p:nvPr>
        </p:nvSpPr>
        <p:spPr>
          <a:xfrm>
            <a:off x="696468" y="944634"/>
            <a:ext cx="10799063" cy="4968731"/>
          </a:xfrm>
        </p:spPr>
        <p:txBody>
          <a:bodyPr>
            <a:normAutofit fontScale="92500"/>
          </a:bodyPr>
          <a:lstStyle/>
          <a:p>
            <a:pPr>
              <a:lnSpc>
                <a:spcPct val="110000"/>
              </a:lnSpc>
            </a:pPr>
            <a:r>
              <a:rPr lang="en-GB" sz="2200" dirty="0">
                <a:latin typeface="Arial" panose="020B0604020202020204" pitchFamily="34" charset="0"/>
                <a:cs typeface="Arial" panose="020B0604020202020204" pitchFamily="34" charset="0"/>
              </a:rPr>
              <a:t>The Area Manager for an Athleisure retail company that is opening a new store in five days.</a:t>
            </a:r>
          </a:p>
          <a:p>
            <a:pPr marL="0" indent="0">
              <a:buNone/>
            </a:pPr>
            <a:endParaRPr lang="en-GB" sz="800" dirty="0">
              <a:latin typeface="Arial" panose="020B0604020202020204" pitchFamily="34" charset="0"/>
              <a:cs typeface="Arial" panose="020B0604020202020204" pitchFamily="34" charset="0"/>
            </a:endParaRPr>
          </a:p>
          <a:p>
            <a:pPr>
              <a:lnSpc>
                <a:spcPct val="110000"/>
              </a:lnSpc>
            </a:pPr>
            <a:r>
              <a:rPr lang="en-GB" sz="2200" dirty="0">
                <a:latin typeface="Arial" panose="020B0604020202020204" pitchFamily="34" charset="0"/>
                <a:cs typeface="Arial" panose="020B0604020202020204" pitchFamily="34" charset="0"/>
              </a:rPr>
              <a:t>The company have recruited eight new retail staff. These eight staff need training on remembering/identifying the names and details of 60 pairs of different trainers.</a:t>
            </a:r>
          </a:p>
          <a:p>
            <a:pPr marL="0" indent="0">
              <a:buNone/>
            </a:pPr>
            <a:endParaRPr lang="en-GB" sz="8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 Area Manager provided a training session this morning for these new staff.</a:t>
            </a:r>
          </a:p>
          <a:p>
            <a:pPr marL="0" indent="0">
              <a:buNone/>
            </a:pPr>
            <a:endParaRPr lang="en-GB" sz="900" dirty="0">
              <a:latin typeface="Arial" panose="020B0604020202020204" pitchFamily="34" charset="0"/>
              <a:cs typeface="Arial" panose="020B0604020202020204" pitchFamily="34" charset="0"/>
            </a:endParaRPr>
          </a:p>
          <a:p>
            <a:pPr>
              <a:lnSpc>
                <a:spcPct val="110000"/>
              </a:lnSpc>
            </a:pPr>
            <a:r>
              <a:rPr lang="en-GB" sz="2200" dirty="0">
                <a:latin typeface="Arial" panose="020B0604020202020204" pitchFamily="34" charset="0"/>
                <a:cs typeface="Arial" panose="020B0604020202020204" pitchFamily="34" charset="0"/>
              </a:rPr>
              <a:t>The Area Manager needs to Monitor and Evaluate whether (or not) the new staff can remember/identify the names and details of the 60 pairs of different trainers.</a:t>
            </a:r>
          </a:p>
          <a:p>
            <a:pPr marL="0" indent="0">
              <a:lnSpc>
                <a:spcPct val="110000"/>
              </a:lnSpc>
              <a:buNone/>
            </a:pPr>
            <a:endParaRPr lang="en-GB" sz="800" dirty="0">
              <a:latin typeface="Arial" panose="020B0604020202020204" pitchFamily="34" charset="0"/>
              <a:cs typeface="Arial" panose="020B0604020202020204" pitchFamily="34" charset="0"/>
            </a:endParaRPr>
          </a:p>
          <a:p>
            <a:pPr>
              <a:lnSpc>
                <a:spcPct val="110000"/>
              </a:lnSpc>
            </a:pPr>
            <a:r>
              <a:rPr lang="en-GB" sz="2200" dirty="0">
                <a:latin typeface="Arial" panose="020B0604020202020204" pitchFamily="34" charset="0"/>
                <a:cs typeface="Arial" panose="020B0604020202020204" pitchFamily="34" charset="0"/>
              </a:rPr>
              <a:t>The Area Manager has asked you to identify a Key Performance Indicator and a set of SMART objectives to assess how effective the training session they provided was.</a:t>
            </a:r>
          </a:p>
          <a:p>
            <a:pPr marL="0" indent="0">
              <a:buNone/>
            </a:pPr>
            <a:endParaRPr lang="en-GB" sz="9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Provide feedback to the rest of the class.</a:t>
            </a:r>
          </a:p>
          <a:p>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5FF6B83-F706-26E9-0DD8-797CB7DB661B}"/>
              </a:ext>
            </a:extLst>
          </p:cNvPr>
          <p:cNvSpPr txBox="1"/>
          <p:nvPr/>
        </p:nvSpPr>
        <p:spPr>
          <a:xfrm>
            <a:off x="1005839" y="224416"/>
            <a:ext cx="5696712"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Small Group Exercise 1:</a:t>
            </a:r>
          </a:p>
        </p:txBody>
      </p:sp>
    </p:spTree>
    <p:extLst>
      <p:ext uri="{BB962C8B-B14F-4D97-AF65-F5344CB8AC3E}">
        <p14:creationId xmlns:p14="http://schemas.microsoft.com/office/powerpoint/2010/main" val="946101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568ED-A55F-5E95-BE94-C7C6D01F04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908BAB9-2E04-BE04-B0AE-986196D364AD}"/>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423316F-635A-AD8E-31E1-1192E45CA8A4}"/>
              </a:ext>
            </a:extLst>
          </p:cNvPr>
          <p:cNvSpPr txBox="1"/>
          <p:nvPr/>
        </p:nvSpPr>
        <p:spPr>
          <a:xfrm>
            <a:off x="741806" y="1254795"/>
            <a:ext cx="1036846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shop is due to open in five days and the Area Manager needs as many staff as possible to be knowledgeable about the names and details of 60 pairs of different trainers they sell.</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However, based on the KPI and SMART objectives you provided, the evaluation shows that the staff training was not successful.</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evaluation shows that five of the new staff did not meet some of the SMART objectives you set.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would you recommend the Area Manager and/or New Staff should do now?</a:t>
            </a:r>
          </a:p>
        </p:txBody>
      </p:sp>
      <p:sp>
        <p:nvSpPr>
          <p:cNvPr id="5" name="TextBox 4">
            <a:extLst>
              <a:ext uri="{FF2B5EF4-FFF2-40B4-BE49-F238E27FC236}">
                <a16:creationId xmlns:a16="http://schemas.microsoft.com/office/drawing/2014/main" id="{EBAA415B-C87E-C4DE-5FA8-BA3CCE60116E}"/>
              </a:ext>
            </a:extLst>
          </p:cNvPr>
          <p:cNvSpPr txBox="1"/>
          <p:nvPr/>
        </p:nvSpPr>
        <p:spPr>
          <a:xfrm>
            <a:off x="987551" y="372042"/>
            <a:ext cx="5696712" cy="646331"/>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Small Group Exercise 2:</a:t>
            </a:r>
          </a:p>
        </p:txBody>
      </p:sp>
    </p:spTree>
    <p:extLst>
      <p:ext uri="{BB962C8B-B14F-4D97-AF65-F5344CB8AC3E}">
        <p14:creationId xmlns:p14="http://schemas.microsoft.com/office/powerpoint/2010/main" val="1880489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7AD82-12B2-8F27-2764-C51F5DA388DD}"/>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2C6B6C3-1022-F1D0-1BD0-8A1CBC37177C}"/>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3074" name="Picture 2" descr="Plan-monitor-evaluate Model ...">
            <a:extLst>
              <a:ext uri="{FF2B5EF4-FFF2-40B4-BE49-F238E27FC236}">
                <a16:creationId xmlns:a16="http://schemas.microsoft.com/office/drawing/2014/main" id="{33BCCC06-BD8A-1CFE-3F60-DB71EB3C20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7551" y="1254795"/>
            <a:ext cx="3523729" cy="36189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3FBD630-1FDA-7DD3-A1DA-E113E180F7F3}"/>
              </a:ext>
            </a:extLst>
          </p:cNvPr>
          <p:cNvSpPr txBox="1"/>
          <p:nvPr/>
        </p:nvSpPr>
        <p:spPr>
          <a:xfrm>
            <a:off x="5742432" y="521208"/>
            <a:ext cx="5613586" cy="526297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To sum up, evaluating a solution depends 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well you have identified and defined the problem</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well you have assessed the situation before the solution is implemented.</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well you have identified targets to measure the actual outcome of your solution.</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5766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C771E-16C4-1995-E9F0-5EA1A8B52D2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CB0B4CE-2A49-4ACC-F75B-133FDB3052FB}"/>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184F4135-E0A0-4BA6-A597-1122C5FB65E1}"/>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CD184D1-5EA8-332A-424E-464B13A6FE3F}"/>
              </a:ext>
            </a:extLst>
          </p:cNvPr>
          <p:cNvPicPr>
            <a:picLocks noChangeAspect="1"/>
          </p:cNvPicPr>
          <p:nvPr/>
        </p:nvPicPr>
        <p:blipFill>
          <a:blip r:embed="rId2"/>
          <a:srcRect l="1227" t="10315" r="1238" b="9942"/>
          <a:stretch>
            <a:fillRect/>
          </a:stretch>
        </p:blipFill>
        <p:spPr>
          <a:xfrm>
            <a:off x="735292" y="995574"/>
            <a:ext cx="5109328" cy="861506"/>
          </a:xfrm>
          <a:prstGeom prst="rect">
            <a:avLst/>
          </a:prstGeom>
          <a:ln w="38100">
            <a:solidFill>
              <a:schemeClr val="tx1"/>
            </a:solidFill>
          </a:ln>
        </p:spPr>
      </p:pic>
      <p:pic>
        <p:nvPicPr>
          <p:cNvPr id="8" name="Picture 7">
            <a:extLst>
              <a:ext uri="{FF2B5EF4-FFF2-40B4-BE49-F238E27FC236}">
                <a16:creationId xmlns:a16="http://schemas.microsoft.com/office/drawing/2014/main" id="{C492703C-411E-2C1B-BF1C-64B26D0F04E3}"/>
              </a:ext>
            </a:extLst>
          </p:cNvPr>
          <p:cNvPicPr>
            <a:picLocks noChangeAspect="1"/>
          </p:cNvPicPr>
          <p:nvPr/>
        </p:nvPicPr>
        <p:blipFill>
          <a:blip r:embed="rId3"/>
          <a:stretch>
            <a:fillRect/>
          </a:stretch>
        </p:blipFill>
        <p:spPr>
          <a:xfrm>
            <a:off x="1436016" y="2800593"/>
            <a:ext cx="3881198" cy="2953832"/>
          </a:xfrm>
          <a:prstGeom prst="rect">
            <a:avLst/>
          </a:prstGeom>
          <a:ln w="38100">
            <a:solidFill>
              <a:schemeClr val="tx1"/>
            </a:solidFill>
          </a:ln>
        </p:spPr>
      </p:pic>
      <p:pic>
        <p:nvPicPr>
          <p:cNvPr id="10" name="Picture 9">
            <a:extLst>
              <a:ext uri="{FF2B5EF4-FFF2-40B4-BE49-F238E27FC236}">
                <a16:creationId xmlns:a16="http://schemas.microsoft.com/office/drawing/2014/main" id="{AD14F4B2-A1D9-B6DE-7A80-02B052D027BF}"/>
              </a:ext>
            </a:extLst>
          </p:cNvPr>
          <p:cNvPicPr>
            <a:picLocks noChangeAspect="1"/>
          </p:cNvPicPr>
          <p:nvPr/>
        </p:nvPicPr>
        <p:blipFill>
          <a:blip r:embed="rId4"/>
          <a:stretch>
            <a:fillRect/>
          </a:stretch>
        </p:blipFill>
        <p:spPr>
          <a:xfrm>
            <a:off x="7599241" y="2800593"/>
            <a:ext cx="3156743" cy="2977384"/>
          </a:xfrm>
          <a:prstGeom prst="rect">
            <a:avLst/>
          </a:prstGeom>
          <a:ln w="38100">
            <a:solidFill>
              <a:schemeClr val="tx1"/>
            </a:solidFill>
          </a:ln>
        </p:spPr>
      </p:pic>
      <p:sp>
        <p:nvSpPr>
          <p:cNvPr id="11" name="TextBox 10">
            <a:extLst>
              <a:ext uri="{FF2B5EF4-FFF2-40B4-BE49-F238E27FC236}">
                <a16:creationId xmlns:a16="http://schemas.microsoft.com/office/drawing/2014/main" id="{6C815361-8268-086F-88D9-2C496025AE05}"/>
              </a:ext>
            </a:extLst>
          </p:cNvPr>
          <p:cNvSpPr txBox="1"/>
          <p:nvPr/>
        </p:nvSpPr>
        <p:spPr>
          <a:xfrm>
            <a:off x="6975835" y="755710"/>
            <a:ext cx="4666268"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Ensure you access and use the academic resources provided to help you with this assignment.</a:t>
            </a:r>
          </a:p>
        </p:txBody>
      </p:sp>
      <p:cxnSp>
        <p:nvCxnSpPr>
          <p:cNvPr id="13" name="Straight Arrow Connector 12">
            <a:extLst>
              <a:ext uri="{FF2B5EF4-FFF2-40B4-BE49-F238E27FC236}">
                <a16:creationId xmlns:a16="http://schemas.microsoft.com/office/drawing/2014/main" id="{948328D1-475A-976E-2BD1-4D3606FF4CA7}"/>
              </a:ext>
            </a:extLst>
          </p:cNvPr>
          <p:cNvCxnSpPr/>
          <p:nvPr/>
        </p:nvCxnSpPr>
        <p:spPr>
          <a:xfrm flipH="1">
            <a:off x="5938887" y="1365487"/>
            <a:ext cx="821347" cy="0"/>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8F049C73-018C-4808-7F15-8E58067FE0C6}"/>
              </a:ext>
            </a:extLst>
          </p:cNvPr>
          <p:cNvCxnSpPr/>
          <p:nvPr/>
        </p:nvCxnSpPr>
        <p:spPr>
          <a:xfrm flipH="1">
            <a:off x="3120272" y="1365487"/>
            <a:ext cx="3639962" cy="2131857"/>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766F5426-7777-E062-0168-B774BD8D741A}"/>
              </a:ext>
            </a:extLst>
          </p:cNvPr>
          <p:cNvCxnSpPr/>
          <p:nvPr/>
        </p:nvCxnSpPr>
        <p:spPr>
          <a:xfrm>
            <a:off x="6760234" y="1365487"/>
            <a:ext cx="1177135" cy="1641664"/>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290337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970F9-98C9-9208-F2AF-E7776D5AA76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9DF9C5-C458-C071-703A-875AB686BD7C}"/>
              </a:ext>
            </a:extLst>
          </p:cNvPr>
          <p:cNvSpPr txBox="1"/>
          <p:nvPr/>
        </p:nvSpPr>
        <p:spPr>
          <a:xfrm>
            <a:off x="-2534896" y="-2810561"/>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2" descr="currently reading – The Bibliollama">
            <a:extLst>
              <a:ext uri="{FF2B5EF4-FFF2-40B4-BE49-F238E27FC236}">
                <a16:creationId xmlns:a16="http://schemas.microsoft.com/office/drawing/2014/main" id="{3B76FFBC-8622-A775-0A9D-D9C4B64EC0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789"/>
          <a:stretch>
            <a:fillRect/>
          </a:stretch>
        </p:blipFill>
        <p:spPr bwMode="auto">
          <a:xfrm>
            <a:off x="437360" y="961417"/>
            <a:ext cx="4256557" cy="123762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A2FEA91-5FD1-3A6B-CEDB-693ACED6511B}"/>
              </a:ext>
            </a:extLst>
          </p:cNvPr>
          <p:cNvPicPr>
            <a:picLocks noChangeAspect="1"/>
          </p:cNvPicPr>
          <p:nvPr/>
        </p:nvPicPr>
        <p:blipFill>
          <a:blip r:embed="rId3"/>
          <a:stretch>
            <a:fillRect/>
          </a:stretch>
        </p:blipFill>
        <p:spPr>
          <a:xfrm>
            <a:off x="7271210" y="857583"/>
            <a:ext cx="4127576" cy="1341462"/>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EC0E7E3A-D9B6-E50B-F465-F489674D9E5E}"/>
              </a:ext>
            </a:extLst>
          </p:cNvPr>
          <p:cNvPicPr>
            <a:picLocks noChangeAspect="1"/>
          </p:cNvPicPr>
          <p:nvPr/>
        </p:nvPicPr>
        <p:blipFill>
          <a:blip r:embed="rId4"/>
          <a:stretch>
            <a:fillRect/>
          </a:stretch>
        </p:blipFill>
        <p:spPr>
          <a:xfrm>
            <a:off x="7271210" y="2632119"/>
            <a:ext cx="4127576" cy="1341462"/>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33720A1A-8C55-0C4B-5991-35411369EA42}"/>
              </a:ext>
            </a:extLst>
          </p:cNvPr>
          <p:cNvPicPr>
            <a:picLocks noChangeAspect="1"/>
          </p:cNvPicPr>
          <p:nvPr/>
        </p:nvPicPr>
        <p:blipFill>
          <a:blip r:embed="rId5"/>
          <a:stretch>
            <a:fillRect/>
          </a:stretch>
        </p:blipFill>
        <p:spPr>
          <a:xfrm>
            <a:off x="7271213" y="4528579"/>
            <a:ext cx="4127573" cy="1341461"/>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ABB0581C-99FF-4FDC-CD4F-7996A6CD5D68}"/>
              </a:ext>
            </a:extLst>
          </p:cNvPr>
          <p:cNvPicPr>
            <a:picLocks noChangeAspect="1"/>
          </p:cNvPicPr>
          <p:nvPr/>
        </p:nvPicPr>
        <p:blipFill>
          <a:blip r:embed="rId6"/>
          <a:srcRect t="4152"/>
          <a:stretch>
            <a:fillRect/>
          </a:stretch>
        </p:blipFill>
        <p:spPr>
          <a:xfrm>
            <a:off x="437360" y="3020257"/>
            <a:ext cx="5658640" cy="958737"/>
          </a:xfrm>
          <a:prstGeom prst="rect">
            <a:avLst/>
          </a:prstGeom>
          <a:ln w="38100">
            <a:solidFill>
              <a:srgbClr val="FF0000"/>
            </a:solidFill>
          </a:ln>
        </p:spPr>
      </p:pic>
      <p:sp>
        <p:nvSpPr>
          <p:cNvPr id="10" name="TextBox 9">
            <a:extLst>
              <a:ext uri="{FF2B5EF4-FFF2-40B4-BE49-F238E27FC236}">
                <a16:creationId xmlns:a16="http://schemas.microsoft.com/office/drawing/2014/main" id="{DB83732D-DF9A-2330-C9EF-8366992287E8}"/>
              </a:ext>
            </a:extLst>
          </p:cNvPr>
          <p:cNvSpPr txBox="1"/>
          <p:nvPr/>
        </p:nvSpPr>
        <p:spPr>
          <a:xfrm>
            <a:off x="350583" y="4159247"/>
            <a:ext cx="6372617"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Section D: Implementing and Evaluating Pages 85 - 94</a:t>
            </a:r>
          </a:p>
        </p:txBody>
      </p:sp>
    </p:spTree>
    <p:extLst>
      <p:ext uri="{BB962C8B-B14F-4D97-AF65-F5344CB8AC3E}">
        <p14:creationId xmlns:p14="http://schemas.microsoft.com/office/powerpoint/2010/main" val="2372252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184AD-2A86-64F1-2327-01F43BEF9C1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14788F3-C1D4-6E06-7759-A0E9CA30DE19}"/>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BB4F9406-5727-0414-FEBE-37EE60DDE811}"/>
              </a:ext>
            </a:extLst>
          </p:cNvPr>
          <p:cNvPicPr>
            <a:picLocks noChangeAspect="1"/>
          </p:cNvPicPr>
          <p:nvPr/>
        </p:nvPicPr>
        <p:blipFill>
          <a:blip r:embed="rId2"/>
          <a:stretch>
            <a:fillRect/>
          </a:stretch>
        </p:blipFill>
        <p:spPr>
          <a:xfrm>
            <a:off x="2718054" y="502817"/>
            <a:ext cx="6693407" cy="3609191"/>
          </a:xfrm>
          <a:prstGeom prst="rect">
            <a:avLst/>
          </a:prstGeom>
          <a:ln w="38100">
            <a:solidFill>
              <a:schemeClr val="tx1"/>
            </a:solidFill>
          </a:ln>
        </p:spPr>
      </p:pic>
      <p:sp>
        <p:nvSpPr>
          <p:cNvPr id="11" name="TextBox 10">
            <a:extLst>
              <a:ext uri="{FF2B5EF4-FFF2-40B4-BE49-F238E27FC236}">
                <a16:creationId xmlns:a16="http://schemas.microsoft.com/office/drawing/2014/main" id="{30BE1B8F-84EF-10FD-CA7D-33AED8EBCB5F}"/>
              </a:ext>
            </a:extLst>
          </p:cNvPr>
          <p:cNvSpPr txBox="1"/>
          <p:nvPr/>
        </p:nvSpPr>
        <p:spPr>
          <a:xfrm>
            <a:off x="794766" y="4533080"/>
            <a:ext cx="10602468" cy="430887"/>
          </a:xfrm>
          <a:prstGeom prst="rect">
            <a:avLst/>
          </a:prstGeom>
          <a:noFill/>
        </p:spPr>
        <p:txBody>
          <a:bodyPr wrap="square">
            <a:spAutoFit/>
          </a:bodyPr>
          <a:lstStyle/>
          <a:p>
            <a:r>
              <a:rPr lang="en-GB" sz="2200" b="1" dirty="0">
                <a:hlinkClick r:id="rId3"/>
              </a:rPr>
              <a:t>Academic and </a:t>
            </a:r>
            <a:r>
              <a:rPr lang="en-GB" sz="2200" b="1" dirty="0" err="1">
                <a:hlinkClick r:id="rId3"/>
              </a:rPr>
              <a:t>InfoSkills</a:t>
            </a:r>
            <a:r>
              <a:rPr lang="en-GB" sz="2200" b="1" dirty="0">
                <a:hlinkClick r:id="rId3"/>
              </a:rPr>
              <a:t> - Digital Services | University of Wales Trinity Saint David</a:t>
            </a:r>
            <a:endParaRPr lang="en-GB" sz="2200" b="1" dirty="0"/>
          </a:p>
        </p:txBody>
      </p:sp>
      <p:sp>
        <p:nvSpPr>
          <p:cNvPr id="12" name="TextBox 11">
            <a:extLst>
              <a:ext uri="{FF2B5EF4-FFF2-40B4-BE49-F238E27FC236}">
                <a16:creationId xmlns:a16="http://schemas.microsoft.com/office/drawing/2014/main" id="{0F3356A9-A25A-EE09-8DFD-6F3925A2AE67}"/>
              </a:ext>
            </a:extLst>
          </p:cNvPr>
          <p:cNvSpPr txBox="1"/>
          <p:nvPr/>
        </p:nvSpPr>
        <p:spPr>
          <a:xfrm>
            <a:off x="1873529" y="5426958"/>
            <a:ext cx="8444941"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Note: Use can use the above link to access the support you require.</a:t>
            </a:r>
          </a:p>
        </p:txBody>
      </p:sp>
    </p:spTree>
    <p:extLst>
      <p:ext uri="{BB962C8B-B14F-4D97-AF65-F5344CB8AC3E}">
        <p14:creationId xmlns:p14="http://schemas.microsoft.com/office/powerpoint/2010/main" val="1853304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2963B-02FB-36DB-F5BD-0AD11F2BDDD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60C897C-0958-E91E-A5BB-4CF1B88816A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9220" name="Picture 4">
            <a:extLst>
              <a:ext uri="{FF2B5EF4-FFF2-40B4-BE49-F238E27FC236}">
                <a16:creationId xmlns:a16="http://schemas.microsoft.com/office/drawing/2014/main" id="{3DFC4D7C-067E-3B33-25D0-733A9929A1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03"/>
          <a:stretch/>
        </p:blipFill>
        <p:spPr bwMode="auto">
          <a:xfrm>
            <a:off x="2943694" y="1058662"/>
            <a:ext cx="6304612" cy="459933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40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762E3-3CAB-FD37-D641-B095D496FDF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596D26E-AD5C-5A0D-81C7-9EB44B27F39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84449CF-AEB2-388D-0860-4C0C3533A98A}"/>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42" name="Picture 2">
            <a:extLst>
              <a:ext uri="{FF2B5EF4-FFF2-40B4-BE49-F238E27FC236}">
                <a16:creationId xmlns:a16="http://schemas.microsoft.com/office/drawing/2014/main" id="{FCE77C96-5F40-926A-293D-2121688DB1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b="10972"/>
          <a:stretch/>
        </p:blipFill>
        <p:spPr bwMode="auto">
          <a:xfrm>
            <a:off x="1204102" y="1967448"/>
            <a:ext cx="4069233" cy="28562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734092-C1E7-B869-67B8-933E4F25D3D9}"/>
              </a:ext>
            </a:extLst>
          </p:cNvPr>
          <p:cNvSpPr txBox="1"/>
          <p:nvPr/>
        </p:nvSpPr>
        <p:spPr>
          <a:xfrm>
            <a:off x="6215397" y="2392251"/>
            <a:ext cx="3563427"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Week 9  Session 2</a:t>
            </a:r>
          </a:p>
        </p:txBody>
      </p:sp>
    </p:spTree>
    <p:extLst>
      <p:ext uri="{BB962C8B-B14F-4D97-AF65-F5344CB8AC3E}">
        <p14:creationId xmlns:p14="http://schemas.microsoft.com/office/powerpoint/2010/main" val="2307382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CC24E-D6CB-D80A-3B57-056D31ADD1B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2646ECE-DD10-009A-0277-82A9462DE816}"/>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1026" name="Picture 2" descr="Are we nearly there yet?">
            <a:extLst>
              <a:ext uri="{FF2B5EF4-FFF2-40B4-BE49-F238E27FC236}">
                <a16:creationId xmlns:a16="http://schemas.microsoft.com/office/drawing/2014/main" id="{D6DF9BC5-EA29-5163-4408-973B1E5AA5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91" r="18770"/>
          <a:stretch>
            <a:fillRect/>
          </a:stretch>
        </p:blipFill>
        <p:spPr bwMode="auto">
          <a:xfrm>
            <a:off x="1329881" y="1746504"/>
            <a:ext cx="3800205" cy="26060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4693C8A-13A1-DF49-78A4-3A51B61CE5B5}"/>
              </a:ext>
            </a:extLst>
          </p:cNvPr>
          <p:cNvSpPr txBox="1"/>
          <p:nvPr/>
        </p:nvSpPr>
        <p:spPr>
          <a:xfrm>
            <a:off x="5925312" y="1674888"/>
            <a:ext cx="5632704"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We’re almost there!!!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now have all the information needed to complete this assignment.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Let’s spend some time reviewing the assignment.</a:t>
            </a:r>
          </a:p>
        </p:txBody>
      </p:sp>
    </p:spTree>
    <p:extLst>
      <p:ext uri="{BB962C8B-B14F-4D97-AF65-F5344CB8AC3E}">
        <p14:creationId xmlns:p14="http://schemas.microsoft.com/office/powerpoint/2010/main" val="31239256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8C1AB-B20A-4F62-786E-DAD732FD347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780845C-4DB1-A5EB-5972-2101557044D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487F866-A922-37BA-2F33-E289B3E9A847}"/>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25C8EFD-688E-2224-AC10-EF1918CDBC95}"/>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73DF524C-8175-B5A8-0E51-D66B81A02D9F}"/>
              </a:ext>
            </a:extLst>
          </p:cNvPr>
          <p:cNvSpPr txBox="1"/>
          <p:nvPr/>
        </p:nvSpPr>
        <p:spPr>
          <a:xfrm>
            <a:off x="7143766" y="1142307"/>
            <a:ext cx="4212254"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Specifications – LCLM4004 – Component 2 – Individual Report</a:t>
            </a:r>
          </a:p>
        </p:txBody>
      </p:sp>
      <p:cxnSp>
        <p:nvCxnSpPr>
          <p:cNvPr id="12" name="Straight Arrow Connector 11">
            <a:extLst>
              <a:ext uri="{FF2B5EF4-FFF2-40B4-BE49-F238E27FC236}">
                <a16:creationId xmlns:a16="http://schemas.microsoft.com/office/drawing/2014/main" id="{74AD560A-8F8A-6E03-36B3-7390C6355D6C}"/>
              </a:ext>
            </a:extLst>
          </p:cNvPr>
          <p:cNvCxnSpPr>
            <a:cxnSpLocks/>
          </p:cNvCxnSpPr>
          <p:nvPr/>
        </p:nvCxnSpPr>
        <p:spPr>
          <a:xfrm flipH="1">
            <a:off x="5361432" y="1870329"/>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6" name="Picture 5">
            <a:extLst>
              <a:ext uri="{FF2B5EF4-FFF2-40B4-BE49-F238E27FC236}">
                <a16:creationId xmlns:a16="http://schemas.microsoft.com/office/drawing/2014/main" id="{0B110256-C188-FA68-9DBE-889CBFB1406F}"/>
              </a:ext>
            </a:extLst>
          </p:cNvPr>
          <p:cNvPicPr>
            <a:picLocks noChangeAspect="1"/>
          </p:cNvPicPr>
          <p:nvPr/>
        </p:nvPicPr>
        <p:blipFill>
          <a:blip r:embed="rId3"/>
          <a:stretch>
            <a:fillRect/>
          </a:stretch>
        </p:blipFill>
        <p:spPr>
          <a:xfrm>
            <a:off x="835980" y="3286415"/>
            <a:ext cx="2967924" cy="2219812"/>
          </a:xfrm>
          <a:prstGeom prst="rect">
            <a:avLst/>
          </a:prstGeom>
          <a:ln w="38100">
            <a:solidFill>
              <a:schemeClr val="tx1"/>
            </a:solidFill>
          </a:ln>
        </p:spPr>
      </p:pic>
      <p:cxnSp>
        <p:nvCxnSpPr>
          <p:cNvPr id="13" name="Straight Arrow Connector 12">
            <a:extLst>
              <a:ext uri="{FF2B5EF4-FFF2-40B4-BE49-F238E27FC236}">
                <a16:creationId xmlns:a16="http://schemas.microsoft.com/office/drawing/2014/main" id="{AF15ED78-510A-6730-10F4-CEDA75261A8E}"/>
              </a:ext>
            </a:extLst>
          </p:cNvPr>
          <p:cNvCxnSpPr>
            <a:cxnSpLocks/>
          </p:cNvCxnSpPr>
          <p:nvPr/>
        </p:nvCxnSpPr>
        <p:spPr>
          <a:xfrm flipH="1">
            <a:off x="2495552" y="1892349"/>
            <a:ext cx="4517896" cy="1927974"/>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11" name="Picture 10">
            <a:extLst>
              <a:ext uri="{FF2B5EF4-FFF2-40B4-BE49-F238E27FC236}">
                <a16:creationId xmlns:a16="http://schemas.microsoft.com/office/drawing/2014/main" id="{1639BBA1-A920-EB90-38E7-4875C0774E05}"/>
              </a:ext>
            </a:extLst>
          </p:cNvPr>
          <p:cNvPicPr>
            <a:picLocks noChangeAspect="1"/>
          </p:cNvPicPr>
          <p:nvPr/>
        </p:nvPicPr>
        <p:blipFill>
          <a:blip r:embed="rId4"/>
          <a:stretch>
            <a:fillRect/>
          </a:stretch>
        </p:blipFill>
        <p:spPr>
          <a:xfrm>
            <a:off x="4651741" y="3338899"/>
            <a:ext cx="6582694" cy="21148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46A4D79B-98D8-5204-293D-980FDE55D3BF}"/>
              </a:ext>
            </a:extLst>
          </p:cNvPr>
          <p:cNvCxnSpPr>
            <a:cxnSpLocks/>
          </p:cNvCxnSpPr>
          <p:nvPr/>
        </p:nvCxnSpPr>
        <p:spPr>
          <a:xfrm>
            <a:off x="7013448" y="1870329"/>
            <a:ext cx="0" cy="3241167"/>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909298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79656-1BE7-C2C4-8BB6-773B6E2CFDE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AAACD6D-3B48-127B-425A-B7BDF67240F4}"/>
              </a:ext>
            </a:extLst>
          </p:cNvPr>
          <p:cNvSpPr>
            <a:spLocks noGrp="1"/>
          </p:cNvSpPr>
          <p:nvPr>
            <p:ph type="pic" sz="quarter" idx="11"/>
          </p:nvPr>
        </p:nvSpPr>
        <p:spPr>
          <a:xfrm>
            <a:off x="664234" y="1956039"/>
            <a:ext cx="5355566"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7CA76EDD-DA5B-4A4A-EB43-E24B92E4F493}"/>
              </a:ext>
            </a:extLst>
          </p:cNvPr>
          <p:cNvSpPr txBox="1"/>
          <p:nvPr/>
        </p:nvSpPr>
        <p:spPr>
          <a:xfrm>
            <a:off x="769008" y="1043489"/>
            <a:ext cx="5174591" cy="3970318"/>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Has everyone accessed the assignment??</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Okay, let’s take our time and go through the assignment brief together.</a:t>
            </a:r>
          </a:p>
        </p:txBody>
      </p:sp>
      <p:pic>
        <p:nvPicPr>
          <p:cNvPr id="6" name="Picture 5">
            <a:extLst>
              <a:ext uri="{FF2B5EF4-FFF2-40B4-BE49-F238E27FC236}">
                <a16:creationId xmlns:a16="http://schemas.microsoft.com/office/drawing/2014/main" id="{565CABBF-3AC5-C99E-3BEB-2E0AF8F4A186}"/>
              </a:ext>
            </a:extLst>
          </p:cNvPr>
          <p:cNvPicPr>
            <a:picLocks noChangeAspect="1"/>
          </p:cNvPicPr>
          <p:nvPr/>
        </p:nvPicPr>
        <p:blipFill>
          <a:blip r:embed="rId2"/>
          <a:stretch>
            <a:fillRect/>
          </a:stretch>
        </p:blipFill>
        <p:spPr>
          <a:xfrm>
            <a:off x="6728191" y="292869"/>
            <a:ext cx="4354337" cy="60564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6613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7C0D0-3B6D-BCAC-57CB-2F9253C47F4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CE94CD5-43A3-50BA-83C8-4EE7B9DC3A3A}"/>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18D52399-476C-0A74-538A-348184520090}"/>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409E1E8-CB01-8368-656E-5643CFC14CF3}"/>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CA3A5E58-3EAC-1CA8-67A7-49BC2504E690}"/>
              </a:ext>
            </a:extLst>
          </p:cNvPr>
          <p:cNvSpPr txBox="1"/>
          <p:nvPr/>
        </p:nvSpPr>
        <p:spPr>
          <a:xfrm>
            <a:off x="6825582" y="1046916"/>
            <a:ext cx="5287306" cy="135421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LCLM4004 C2 – Suggested Report Structure</a:t>
            </a:r>
          </a:p>
        </p:txBody>
      </p:sp>
      <p:cxnSp>
        <p:nvCxnSpPr>
          <p:cNvPr id="12" name="Straight Arrow Connector 11">
            <a:extLst>
              <a:ext uri="{FF2B5EF4-FFF2-40B4-BE49-F238E27FC236}">
                <a16:creationId xmlns:a16="http://schemas.microsoft.com/office/drawing/2014/main" id="{C734539A-934B-8182-D656-415E02780965}"/>
              </a:ext>
            </a:extLst>
          </p:cNvPr>
          <p:cNvCxnSpPr>
            <a:cxnSpLocks/>
          </p:cNvCxnSpPr>
          <p:nvPr/>
        </p:nvCxnSpPr>
        <p:spPr>
          <a:xfrm flipH="1">
            <a:off x="5334000" y="1724025"/>
            <a:ext cx="1238250"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descr="A screenshot of a material&#10;&#10;AI-generated content may be incorrect.">
            <a:extLst>
              <a:ext uri="{FF2B5EF4-FFF2-40B4-BE49-F238E27FC236}">
                <a16:creationId xmlns:a16="http://schemas.microsoft.com/office/drawing/2014/main" id="{18D86A7B-E51B-33C8-43B8-E55F62B3A418}"/>
              </a:ext>
            </a:extLst>
          </p:cNvPr>
          <p:cNvPicPr>
            <a:picLocks noChangeAspect="1"/>
          </p:cNvPicPr>
          <p:nvPr/>
        </p:nvPicPr>
        <p:blipFill>
          <a:blip r:embed="rId3"/>
          <a:stretch>
            <a:fillRect/>
          </a:stretch>
        </p:blipFill>
        <p:spPr>
          <a:xfrm>
            <a:off x="5097981" y="3332595"/>
            <a:ext cx="5306165" cy="22863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258D781B-6FDD-77EA-B7C7-0C5C78B18FAB}"/>
              </a:ext>
            </a:extLst>
          </p:cNvPr>
          <p:cNvCxnSpPr>
            <a:cxnSpLocks/>
          </p:cNvCxnSpPr>
          <p:nvPr/>
        </p:nvCxnSpPr>
        <p:spPr>
          <a:xfrm>
            <a:off x="6572250" y="1724025"/>
            <a:ext cx="31282" cy="3497199"/>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8" name="Picture 7">
            <a:extLst>
              <a:ext uri="{FF2B5EF4-FFF2-40B4-BE49-F238E27FC236}">
                <a16:creationId xmlns:a16="http://schemas.microsoft.com/office/drawing/2014/main" id="{D84D1AEC-AC92-0DCE-60EE-06AC90327C31}"/>
              </a:ext>
            </a:extLst>
          </p:cNvPr>
          <p:cNvPicPr>
            <a:picLocks noChangeAspect="1"/>
          </p:cNvPicPr>
          <p:nvPr/>
        </p:nvPicPr>
        <p:blipFill>
          <a:blip r:embed="rId4"/>
          <a:stretch>
            <a:fillRect/>
          </a:stretch>
        </p:blipFill>
        <p:spPr>
          <a:xfrm>
            <a:off x="835980" y="3286415"/>
            <a:ext cx="2967924" cy="2219812"/>
          </a:xfrm>
          <a:prstGeom prst="rect">
            <a:avLst/>
          </a:prstGeom>
          <a:ln w="38100">
            <a:solidFill>
              <a:schemeClr val="tx1"/>
            </a:solidFill>
          </a:ln>
        </p:spPr>
      </p:pic>
      <p:cxnSp>
        <p:nvCxnSpPr>
          <p:cNvPr id="13" name="Straight Arrow Connector 12">
            <a:extLst>
              <a:ext uri="{FF2B5EF4-FFF2-40B4-BE49-F238E27FC236}">
                <a16:creationId xmlns:a16="http://schemas.microsoft.com/office/drawing/2014/main" id="{4D4CED68-88BB-2D90-5297-2EA0E3162F52}"/>
              </a:ext>
            </a:extLst>
          </p:cNvPr>
          <p:cNvCxnSpPr>
            <a:cxnSpLocks/>
          </p:cNvCxnSpPr>
          <p:nvPr/>
        </p:nvCxnSpPr>
        <p:spPr>
          <a:xfrm flipH="1">
            <a:off x="2606040" y="1765905"/>
            <a:ext cx="3966210" cy="2275276"/>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988337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50641-EA7D-D16F-5B46-34074675760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1130905-2160-005E-6CB8-9B533253A2F2}"/>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89873D3-28EF-1FEB-6FEB-14108F7C366F}"/>
              </a:ext>
            </a:extLst>
          </p:cNvPr>
          <p:cNvSpPr txBox="1"/>
          <p:nvPr/>
        </p:nvSpPr>
        <p:spPr>
          <a:xfrm>
            <a:off x="6760234" y="1338685"/>
            <a:ext cx="4998950" cy="304698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Has everyone accessed the LCLM4004 C2 – Suggested Report Structure?</a:t>
            </a:r>
          </a:p>
          <a:p>
            <a:endParaRPr lang="en-GB" sz="24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Okay, let’s take our time and go through this suggested report structure together.</a:t>
            </a:r>
          </a:p>
        </p:txBody>
      </p:sp>
      <p:pic>
        <p:nvPicPr>
          <p:cNvPr id="6" name="Picture 5">
            <a:extLst>
              <a:ext uri="{FF2B5EF4-FFF2-40B4-BE49-F238E27FC236}">
                <a16:creationId xmlns:a16="http://schemas.microsoft.com/office/drawing/2014/main" id="{33F77278-96B2-5B31-EF4C-096B9DF4CD64}"/>
              </a:ext>
            </a:extLst>
          </p:cNvPr>
          <p:cNvPicPr>
            <a:picLocks noChangeAspect="1"/>
          </p:cNvPicPr>
          <p:nvPr/>
        </p:nvPicPr>
        <p:blipFill>
          <a:blip r:embed="rId2"/>
          <a:srcRect l="5802" t="3928" r="3385" b="4452"/>
          <a:stretch>
            <a:fillRect/>
          </a:stretch>
        </p:blipFill>
        <p:spPr>
          <a:xfrm>
            <a:off x="594359" y="521208"/>
            <a:ext cx="3959353" cy="3200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6EA8B31E-AE96-FBDE-54F8-5FA1B0DB9BE7}"/>
              </a:ext>
            </a:extLst>
          </p:cNvPr>
          <p:cNvPicPr>
            <a:picLocks noChangeAspect="1"/>
          </p:cNvPicPr>
          <p:nvPr/>
        </p:nvPicPr>
        <p:blipFill>
          <a:blip r:embed="rId3"/>
          <a:srcRect l="5445" r="5724" b="30807"/>
          <a:stretch>
            <a:fillRect/>
          </a:stretch>
        </p:blipFill>
        <p:spPr>
          <a:xfrm>
            <a:off x="2082604" y="2785473"/>
            <a:ext cx="4013396" cy="3200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7478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EB2E1-0630-78F1-18ED-A969D49F4006}"/>
            </a:ext>
          </a:extLst>
        </p:cNvPr>
        <p:cNvGrpSpPr/>
        <p:nvPr/>
      </p:nvGrpSpPr>
      <p:grpSpPr>
        <a:xfrm>
          <a:off x="0" y="0"/>
          <a:ext cx="0" cy="0"/>
          <a:chOff x="0" y="0"/>
          <a:chExt cx="0" cy="0"/>
        </a:xfrm>
      </p:grpSpPr>
      <p:sp>
        <p:nvSpPr>
          <p:cNvPr id="2057" name="Text Placeholder 3">
            <a:extLst>
              <a:ext uri="{FF2B5EF4-FFF2-40B4-BE49-F238E27FC236}">
                <a16:creationId xmlns:a16="http://schemas.microsoft.com/office/drawing/2014/main" id="{BE90C6D6-90EC-4862-B89B-795B98AF06A9}"/>
              </a:ext>
            </a:extLst>
          </p:cNvPr>
          <p:cNvSpPr>
            <a:spLocks noGrp="1"/>
          </p:cNvSpPr>
          <p:nvPr>
            <p:ph type="body" sz="half" idx="2"/>
          </p:nvPr>
        </p:nvSpPr>
        <p:spPr>
          <a:xfrm>
            <a:off x="1033273" y="1967674"/>
            <a:ext cx="4654296" cy="2558606"/>
          </a:xfrm>
        </p:spPr>
        <p:txBody>
          <a:bodyPr>
            <a:noAutofit/>
          </a:bodyPr>
          <a:lstStyle/>
          <a:p>
            <a:pPr algn="ctr">
              <a:lnSpc>
                <a:spcPct val="120000"/>
              </a:lnSpc>
            </a:pPr>
            <a:r>
              <a:rPr lang="en-US" sz="4400" dirty="0">
                <a:latin typeface="Arial" panose="020B0604020202020204" pitchFamily="34" charset="0"/>
                <a:cs typeface="Arial" panose="020B0604020202020204" pitchFamily="34" charset="0"/>
              </a:rPr>
              <a:t>Further Guidance for your Report</a:t>
            </a:r>
          </a:p>
        </p:txBody>
      </p:sp>
      <p:pic>
        <p:nvPicPr>
          <p:cNvPr id="2050" name="Picture 2" descr="A4BD published mid project activity ...">
            <a:extLst>
              <a:ext uri="{FF2B5EF4-FFF2-40B4-BE49-F238E27FC236}">
                <a16:creationId xmlns:a16="http://schemas.microsoft.com/office/drawing/2014/main" id="{A3D0EC9F-8733-4187-CFC3-8205CE0DF0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65" r="9638"/>
          <a:stretch>
            <a:fillRect/>
          </a:stretch>
        </p:blipFill>
        <p:spPr bwMode="auto">
          <a:xfrm>
            <a:off x="6784848" y="1692593"/>
            <a:ext cx="4111292" cy="2833687"/>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96831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69AC1-E57C-E2CC-B9EC-53F07EDD7BC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49F0BF3-8389-9344-9CB4-A62282FE4AB2}"/>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F232D91-6242-5FE3-837B-F01CD4667DB7}"/>
              </a:ext>
            </a:extLst>
          </p:cNvPr>
          <p:cNvSpPr txBox="1"/>
          <p:nvPr/>
        </p:nvSpPr>
        <p:spPr>
          <a:xfrm>
            <a:off x="987551" y="531003"/>
            <a:ext cx="10216898" cy="5708935"/>
          </a:xfrm>
          <a:prstGeom prst="rect">
            <a:avLst/>
          </a:prstGeom>
          <a:noFill/>
        </p:spPr>
        <p:txBody>
          <a:bodyPr wrap="square">
            <a:spAutoFit/>
          </a:bodyPr>
          <a:lstStyle/>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provide a Covering Page detailing: Student Name; Student ID; Assignment Title; Module Name; Module Code and Lecturer’s Name (approximately 50 words).</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provide a Contents Page which identifies the key sections of the report and their page numbers (approximately 50 words)</a:t>
            </a:r>
          </a:p>
          <a:p>
            <a:pPr lvl="0">
              <a:lnSpc>
                <a:spcPct val="115000"/>
              </a:lnSpc>
              <a:spcAft>
                <a:spcPts val="800"/>
              </a:spcAft>
            </a:pPr>
            <a:endParaRPr lang="en-GB" sz="1000" dirty="0">
              <a:effectLst/>
              <a:latin typeface="Arial" panose="020B0604020202020204" pitchFamily="34"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address </a:t>
            </a:r>
            <a:r>
              <a:rPr lang="en-GB" sz="2400" b="1" dirty="0">
                <a:effectLst/>
                <a:latin typeface="Arial" panose="020B0604020202020204" pitchFamily="34" charset="0"/>
                <a:ea typeface="Times New Roman" panose="02020603050405020304" pitchFamily="18" charset="0"/>
              </a:rPr>
              <a:t>ALL</a:t>
            </a:r>
            <a:r>
              <a:rPr lang="en-GB" sz="2400" dirty="0">
                <a:effectLst/>
                <a:latin typeface="Arial" panose="020B0604020202020204" pitchFamily="34" charset="0"/>
                <a:ea typeface="Times New Roman" panose="02020603050405020304" pitchFamily="18" charset="0"/>
              </a:rPr>
              <a:t> the above tasks.</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reference </a:t>
            </a:r>
            <a:r>
              <a:rPr lang="en-GB" sz="2400" b="1" dirty="0">
                <a:effectLst/>
                <a:latin typeface="Arial" panose="020B0604020202020204" pitchFamily="34" charset="0"/>
                <a:ea typeface="Times New Roman" panose="02020603050405020304" pitchFamily="18" charset="0"/>
              </a:rPr>
              <a:t>ALL</a:t>
            </a:r>
            <a:r>
              <a:rPr lang="en-GB" sz="2400" dirty="0">
                <a:effectLst/>
                <a:latin typeface="Arial" panose="020B0604020202020204" pitchFamily="34" charset="0"/>
                <a:ea typeface="Times New Roman" panose="02020603050405020304" pitchFamily="18" charset="0"/>
              </a:rPr>
              <a:t> your sources within the body of the report.</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include a full Reference List that accurately details only the sources cited within your report (approximately 100 words).</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46650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4900B-4CC4-BFFF-05E1-92FA975F90F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ADEE084-5F0B-274C-7C0A-C4E6168339D5}"/>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28334C-5E63-8860-1CFC-1A53CC2671F8}"/>
              </a:ext>
            </a:extLst>
          </p:cNvPr>
          <p:cNvSpPr txBox="1"/>
          <p:nvPr/>
        </p:nvSpPr>
        <p:spPr>
          <a:xfrm>
            <a:off x="987551" y="811508"/>
            <a:ext cx="10216898" cy="5272405"/>
          </a:xfrm>
          <a:prstGeom prst="rect">
            <a:avLst/>
          </a:prstGeom>
          <a:noFill/>
        </p:spPr>
        <p:txBody>
          <a:bodyPr wrap="square">
            <a:spAutoFit/>
          </a:bodyPr>
          <a:lstStyle/>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your Tables/Analysis are included within an Appendix…and </a:t>
            </a:r>
            <a:r>
              <a:rPr lang="en-GB" sz="2400" b="1" dirty="0">
                <a:effectLst/>
                <a:latin typeface="Arial" panose="020B0604020202020204" pitchFamily="34" charset="0"/>
                <a:ea typeface="Times New Roman" panose="02020603050405020304" pitchFamily="18" charset="0"/>
              </a:rPr>
              <a:t>NOT</a:t>
            </a:r>
            <a:r>
              <a:rPr lang="en-GB" sz="2400" dirty="0">
                <a:effectLst/>
                <a:latin typeface="Arial" panose="020B0604020202020204" pitchFamily="34" charset="0"/>
                <a:ea typeface="Times New Roman" panose="02020603050405020304" pitchFamily="18" charset="0"/>
              </a:rPr>
              <a:t> in the body of the report.</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each appendix is clearly numbered and the page number detailed in the Contents Page.</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use Arial font style, size 12. Ensure you apply 1.5 line spacing. Ensure you include page numbering. </a:t>
            </a:r>
          </a:p>
          <a:p>
            <a:pPr lvl="0" algn="just"/>
            <a:endParaRPr lang="en-GB" sz="1100" dirty="0">
              <a:effectLst/>
              <a:latin typeface="Times New Roman" panose="02020603050405020304" pitchFamily="18" charset="0"/>
              <a:ea typeface="Times New Roman" panose="02020603050405020304" pitchFamily="18" charset="0"/>
            </a:endParaRPr>
          </a:p>
          <a:p>
            <a:pPr lvl="0" algn="just"/>
            <a:endParaRPr lang="en-GB" sz="11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proofread your work before submission for e.g. grammar, spelling, punctuation and formatting errors.</a:t>
            </a:r>
          </a:p>
          <a:p>
            <a:pPr lvl="0">
              <a:lnSpc>
                <a:spcPct val="115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Ensure you adhere to the word count.</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76804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C9A15-9DA7-5CE6-C687-E70E485A9B9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8EDE9A0-5E62-0C4D-D93D-BA717D4A9FE0}"/>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283F311-543C-C788-5C5C-51386318A75C}"/>
              </a:ext>
            </a:extLst>
          </p:cNvPr>
          <p:cNvSpPr txBox="1"/>
          <p:nvPr/>
        </p:nvSpPr>
        <p:spPr>
          <a:xfrm>
            <a:off x="1060704" y="902982"/>
            <a:ext cx="5099304"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a situation occurs that is </a:t>
            </a:r>
            <a:r>
              <a:rPr lang="en-GB" sz="2400" i="1" dirty="0">
                <a:latin typeface="Arial" panose="020B0604020202020204" pitchFamily="34" charset="0"/>
                <a:cs typeface="Arial" panose="020B0604020202020204" pitchFamily="34" charset="0"/>
              </a:rPr>
              <a:t>‘out of your control’</a:t>
            </a:r>
            <a:r>
              <a:rPr lang="en-GB" sz="2400" dirty="0">
                <a:latin typeface="Arial" panose="020B0604020202020204" pitchFamily="34" charset="0"/>
                <a:cs typeface="Arial" panose="020B0604020202020204" pitchFamily="34" charset="0"/>
              </a:rPr>
              <a:t> and it prevents you from submitting your report on time – then you are strongly encouraged to engage with the Extenuating Circumstances process.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visit your </a:t>
            </a:r>
            <a:r>
              <a:rPr lang="en-GB" sz="2400" dirty="0" err="1">
                <a:latin typeface="Arial" panose="020B0604020202020204" pitchFamily="34" charset="0"/>
                <a:cs typeface="Arial" panose="020B0604020202020204" pitchFamily="34" charset="0"/>
              </a:rPr>
              <a:t>MyTSD</a:t>
            </a:r>
            <a:r>
              <a:rPr lang="en-GB" sz="2400" dirty="0">
                <a:latin typeface="Arial" panose="020B0604020202020204" pitchFamily="34" charset="0"/>
                <a:cs typeface="Arial" panose="020B0604020202020204" pitchFamily="34" charset="0"/>
              </a:rPr>
              <a:t> account for more information on this matter.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Alternatively, visit the Assessment team at the Help Desk on campus.</a:t>
            </a:r>
          </a:p>
        </p:txBody>
      </p:sp>
      <p:pic>
        <p:nvPicPr>
          <p:cNvPr id="3074" name="Picture 2" descr="Extenuating Circumstances">
            <a:extLst>
              <a:ext uri="{FF2B5EF4-FFF2-40B4-BE49-F238E27FC236}">
                <a16:creationId xmlns:a16="http://schemas.microsoft.com/office/drawing/2014/main" id="{11CFAD43-E791-87B0-8BB2-EDAAE306C7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864" r="10263"/>
          <a:stretch>
            <a:fillRect/>
          </a:stretch>
        </p:blipFill>
        <p:spPr bwMode="auto">
          <a:xfrm>
            <a:off x="7132319" y="2371350"/>
            <a:ext cx="4279552" cy="150293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764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CA1B3-31A6-E7A5-34BC-378D86567A3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43BE1AD-B440-1F8E-7C91-262F42984EBC}"/>
              </a:ext>
            </a:extLst>
          </p:cNvPr>
          <p:cNvSpPr txBox="1"/>
          <p:nvPr/>
        </p:nvSpPr>
        <p:spPr>
          <a:xfrm>
            <a:off x="1458468" y="1719072"/>
            <a:ext cx="4768596" cy="83099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Picture 3" descr="Accounting Small Business Software UK Bookkeeping MTD HMRC 2025 | eBay UK">
            <a:extLst>
              <a:ext uri="{FF2B5EF4-FFF2-40B4-BE49-F238E27FC236}">
                <a16:creationId xmlns:a16="http://schemas.microsoft.com/office/drawing/2014/main" id="{B5B4DE45-3048-0478-DD89-93C1827B0BEE}"/>
              </a:ext>
            </a:extLst>
          </p:cNvPr>
          <p:cNvPicPr>
            <a:picLocks noChangeAspect="1"/>
          </p:cNvPicPr>
          <p:nvPr/>
        </p:nvPicPr>
        <p:blipFill>
          <a:blip r:embed="rId2"/>
          <a:stretch>
            <a:fillRect/>
          </a:stretch>
        </p:blipFill>
        <p:spPr>
          <a:xfrm>
            <a:off x="562355" y="1448372"/>
            <a:ext cx="3204973" cy="25255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7E827FF7-E92E-9BA0-AA7E-737B1042B54E}"/>
              </a:ext>
            </a:extLst>
          </p:cNvPr>
          <p:cNvSpPr txBox="1"/>
          <p:nvPr/>
        </p:nvSpPr>
        <p:spPr>
          <a:xfrm>
            <a:off x="4178808" y="397918"/>
            <a:ext cx="7624395" cy="6247864"/>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If you have any further queries regarding:</a:t>
            </a:r>
          </a:p>
          <a:p>
            <a:endParaRPr lang="en-GB" sz="2000"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Extenuating Circumstances process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Re-sits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Grades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Awards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Please contact the Birmingham Assessment team:</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Email:</a:t>
            </a:r>
          </a:p>
          <a:p>
            <a:r>
              <a:rPr lang="en-GB" sz="2000" dirty="0">
                <a:latin typeface="Arial" panose="020B0604020202020204" pitchFamily="34" charset="0"/>
                <a:cs typeface="Arial" panose="020B0604020202020204" pitchFamily="34" charset="0"/>
                <a:hlinkClick r:id="rId3"/>
              </a:rPr>
              <a:t>birminghamassessments@uwtsd.ac.uk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Phone:</a:t>
            </a:r>
          </a:p>
          <a:p>
            <a:r>
              <a:rPr lang="en-GB" sz="2000" dirty="0">
                <a:latin typeface="Arial" panose="020B0604020202020204" pitchFamily="34" charset="0"/>
                <a:cs typeface="Arial" panose="020B0604020202020204" pitchFamily="34" charset="0"/>
              </a:rPr>
              <a:t>0121 229 3000 (and ask for the Assessments team).</a:t>
            </a:r>
          </a:p>
          <a:p>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Help Desk Hours:</a:t>
            </a:r>
          </a:p>
          <a:p>
            <a:r>
              <a:rPr lang="en-GB" sz="2000" dirty="0">
                <a:latin typeface="Arial" panose="020B0604020202020204" pitchFamily="34" charset="0"/>
                <a:cs typeface="Arial" panose="020B0604020202020204" pitchFamily="34" charset="0"/>
              </a:rPr>
              <a:t>Quay Place: Monday – Sunday from 9:00 – 11:45 and 1:15 – 4:00</a:t>
            </a:r>
          </a:p>
          <a:p>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Sparkhill: Monday – Friday from 9:00 – 11:45 and 1:15 – 4:00</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379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FE5F23-6AD1-4D04-AACC-248E11C23AA3}"/>
              </a:ext>
            </a:extLst>
          </p:cNvPr>
          <p:cNvPicPr>
            <a:picLocks noChangeAspect="1"/>
          </p:cNvPicPr>
          <p:nvPr/>
        </p:nvPicPr>
        <p:blipFill>
          <a:blip r:embed="rId2"/>
          <a:stretch>
            <a:fillRect/>
          </a:stretch>
        </p:blipFill>
        <p:spPr>
          <a:xfrm>
            <a:off x="692421" y="2095548"/>
            <a:ext cx="5872971" cy="1993046"/>
          </a:xfrm>
          <a:prstGeom prst="rect">
            <a:avLst/>
          </a:prstGeom>
          <a:ln w="38100">
            <a:solidFill>
              <a:schemeClr val="tx1"/>
            </a:solidFill>
          </a:ln>
        </p:spPr>
      </p:pic>
      <p:sp>
        <p:nvSpPr>
          <p:cNvPr id="5" name="TextBox 4">
            <a:extLst>
              <a:ext uri="{FF2B5EF4-FFF2-40B4-BE49-F238E27FC236}">
                <a16:creationId xmlns:a16="http://schemas.microsoft.com/office/drawing/2014/main" id="{ABAA729B-5839-C44E-D3AF-E478642AED34}"/>
              </a:ext>
            </a:extLst>
          </p:cNvPr>
          <p:cNvSpPr txBox="1"/>
          <p:nvPr/>
        </p:nvSpPr>
        <p:spPr>
          <a:xfrm>
            <a:off x="7095744" y="829913"/>
            <a:ext cx="3895344"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have been assessed and are in receipt of Compensatory Measures from the University, then a differentiated deadline </a:t>
            </a:r>
            <a:r>
              <a:rPr lang="en-GB" sz="2400" b="1" u="sng" dirty="0">
                <a:latin typeface="Arial" panose="020B0604020202020204" pitchFamily="34" charset="0"/>
                <a:cs typeface="Arial" panose="020B0604020202020204" pitchFamily="34" charset="0"/>
              </a:rPr>
              <a:t>may</a:t>
            </a:r>
            <a:r>
              <a:rPr lang="en-GB" sz="2400" dirty="0">
                <a:latin typeface="Arial" panose="020B0604020202020204" pitchFamily="34" charset="0"/>
                <a:cs typeface="Arial" panose="020B0604020202020204" pitchFamily="34" charset="0"/>
              </a:rPr>
              <a:t> have been approved for you.</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ensure you speak to the Learning Support team if you require clarification on this matter.</a:t>
            </a:r>
          </a:p>
        </p:txBody>
      </p:sp>
    </p:spTree>
    <p:extLst>
      <p:ext uri="{BB962C8B-B14F-4D97-AF65-F5344CB8AC3E}">
        <p14:creationId xmlns:p14="http://schemas.microsoft.com/office/powerpoint/2010/main" val="8746980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0A53BD2-C82D-F9BC-D51D-E9AF779693AD}"/>
              </a:ext>
            </a:extLst>
          </p:cNvPr>
          <p:cNvSpPr txBox="1"/>
          <p:nvPr/>
        </p:nvSpPr>
        <p:spPr>
          <a:xfrm>
            <a:off x="5339947" y="1096018"/>
            <a:ext cx="5715000"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Ensure that you upload your completed assignment using the correct submission link </a:t>
            </a:r>
            <a:r>
              <a:rPr lang="en-GB" sz="2400" b="1" u="sng" dirty="0">
                <a:latin typeface="Arial" panose="020B0604020202020204" pitchFamily="34" charset="0"/>
                <a:cs typeface="Arial" panose="020B0604020202020204" pitchFamily="34" charset="0"/>
              </a:rPr>
              <a:t>before</a:t>
            </a:r>
            <a:r>
              <a:rPr lang="en-GB" sz="2400" dirty="0">
                <a:latin typeface="Arial" panose="020B0604020202020204" pitchFamily="34" charset="0"/>
                <a:cs typeface="Arial" panose="020B0604020202020204" pitchFamily="34" charset="0"/>
              </a:rPr>
              <a:t> the deadline (10:00am Tuesday 17</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November 2026)</a:t>
            </a:r>
          </a:p>
        </p:txBody>
      </p:sp>
      <p:cxnSp>
        <p:nvCxnSpPr>
          <p:cNvPr id="11" name="Straight Arrow Connector 10">
            <a:extLst>
              <a:ext uri="{FF2B5EF4-FFF2-40B4-BE49-F238E27FC236}">
                <a16:creationId xmlns:a16="http://schemas.microsoft.com/office/drawing/2014/main" id="{06DB3C38-8609-C5AA-CB59-CF3496463795}"/>
              </a:ext>
            </a:extLst>
          </p:cNvPr>
          <p:cNvCxnSpPr>
            <a:cxnSpLocks/>
          </p:cNvCxnSpPr>
          <p:nvPr/>
        </p:nvCxnSpPr>
        <p:spPr>
          <a:xfrm flipH="1">
            <a:off x="4096512" y="1880848"/>
            <a:ext cx="1060704" cy="0"/>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pic>
        <p:nvPicPr>
          <p:cNvPr id="3" name="Picture 2">
            <a:extLst>
              <a:ext uri="{FF2B5EF4-FFF2-40B4-BE49-F238E27FC236}">
                <a16:creationId xmlns:a16="http://schemas.microsoft.com/office/drawing/2014/main" id="{B8D52353-B0E0-FC81-4330-0E0A1F47775F}"/>
              </a:ext>
            </a:extLst>
          </p:cNvPr>
          <p:cNvPicPr>
            <a:picLocks noChangeAspect="1"/>
          </p:cNvPicPr>
          <p:nvPr/>
        </p:nvPicPr>
        <p:blipFill>
          <a:blip r:embed="rId2"/>
          <a:stretch>
            <a:fillRect/>
          </a:stretch>
        </p:blipFill>
        <p:spPr>
          <a:xfrm>
            <a:off x="1039383" y="727458"/>
            <a:ext cx="2955172" cy="23067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50D2A073-27DE-E026-AE6E-7613BE440826}"/>
              </a:ext>
            </a:extLst>
          </p:cNvPr>
          <p:cNvPicPr>
            <a:picLocks noChangeAspect="1"/>
          </p:cNvPicPr>
          <p:nvPr/>
        </p:nvPicPr>
        <p:blipFill>
          <a:blip r:embed="rId3"/>
          <a:stretch>
            <a:fillRect/>
          </a:stretch>
        </p:blipFill>
        <p:spPr>
          <a:xfrm>
            <a:off x="1121965" y="3715506"/>
            <a:ext cx="9326277" cy="27793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EE5EE368-49CD-75A9-4AF9-E79A68DE5F14}"/>
              </a:ext>
            </a:extLst>
          </p:cNvPr>
          <p:cNvCxnSpPr>
            <a:cxnSpLocks/>
          </p:cNvCxnSpPr>
          <p:nvPr/>
        </p:nvCxnSpPr>
        <p:spPr>
          <a:xfrm flipH="1">
            <a:off x="3721608" y="2696816"/>
            <a:ext cx="3520440" cy="1107088"/>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007561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B89A5D-A071-44E8-EE24-79240F56B86E}"/>
              </a:ext>
            </a:extLst>
          </p:cNvPr>
          <p:cNvSpPr txBox="1"/>
          <p:nvPr/>
        </p:nvSpPr>
        <p:spPr>
          <a:xfrm>
            <a:off x="1023366" y="1566742"/>
            <a:ext cx="5072634" cy="3170099"/>
          </a:xfrm>
          <a:prstGeom prst="rect">
            <a:avLst/>
          </a:prstGeom>
          <a:noFill/>
        </p:spPr>
        <p:txBody>
          <a:bodyPr wrap="square">
            <a:spAutoFit/>
          </a:bodyPr>
          <a:lstStyle/>
          <a:p>
            <a:r>
              <a:rPr lang="en-GB" sz="4000" dirty="0">
                <a:latin typeface="Arial" panose="020B0604020202020204" pitchFamily="34" charset="0"/>
                <a:cs typeface="Arial" panose="020B0604020202020204" pitchFamily="34" charset="0"/>
              </a:rPr>
              <a:t>You now have all the guidance you need to complete this assignment…the rest is up to you!!</a:t>
            </a:r>
          </a:p>
        </p:txBody>
      </p:sp>
      <p:pic>
        <p:nvPicPr>
          <p:cNvPr id="3076" name="Picture 4" descr="Students High Five Images – Browse 11 ...">
            <a:extLst>
              <a:ext uri="{FF2B5EF4-FFF2-40B4-BE49-F238E27FC236}">
                <a16:creationId xmlns:a16="http://schemas.microsoft.com/office/drawing/2014/main" id="{F2DFE8E0-069B-E212-A3DB-4AE5999CB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7802" y="2143496"/>
            <a:ext cx="4705381" cy="201659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8412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Question for you - Jonny Hates Marketing">
            <a:extLst>
              <a:ext uri="{FF2B5EF4-FFF2-40B4-BE49-F238E27FC236}">
                <a16:creationId xmlns:a16="http://schemas.microsoft.com/office/drawing/2014/main" id="{27E92FE4-B83A-4BB9-2704-9D9BCB2A90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182" y="1763840"/>
            <a:ext cx="3908362" cy="232352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1445B4-D7FB-8C2F-5EC1-13E6C882A001}"/>
              </a:ext>
            </a:extLst>
          </p:cNvPr>
          <p:cNvSpPr txBox="1"/>
          <p:nvPr/>
        </p:nvSpPr>
        <p:spPr>
          <a:xfrm>
            <a:off x="5790438" y="683491"/>
            <a:ext cx="5228082" cy="4893647"/>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Next week (week 10), the entire session will be an assignment workshop.</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will need to bring a draft of your report to this session so that you can discuss your progress with your lecturer.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have missed any classes, then it is </a:t>
            </a:r>
            <a:r>
              <a:rPr lang="en-GB" sz="2400" b="1" u="sng" dirty="0">
                <a:latin typeface="Arial" panose="020B0604020202020204" pitchFamily="34" charset="0"/>
                <a:cs typeface="Arial" panose="020B0604020202020204" pitchFamily="34" charset="0"/>
              </a:rPr>
              <a:t>your</a:t>
            </a:r>
            <a:r>
              <a:rPr lang="en-GB" sz="2400" dirty="0">
                <a:latin typeface="Arial" panose="020B0604020202020204" pitchFamily="34" charset="0"/>
                <a:cs typeface="Arial" panose="020B0604020202020204" pitchFamily="34" charset="0"/>
              </a:rPr>
              <a:t> responsibility to ‘catch-up’ with the content that was covered.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7116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C1AB6-1B5E-0A51-D379-89D05D9BDB9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F4764D-6B13-6D33-15A3-2F6D6CC84C6F}"/>
              </a:ext>
            </a:extLst>
          </p:cNvPr>
          <p:cNvSpPr>
            <a:spLocks noGrp="1"/>
          </p:cNvSpPr>
          <p:nvPr>
            <p:ph type="pic" sz="quarter" idx="11"/>
          </p:nvPr>
        </p:nvSpPr>
        <p:spPr>
          <a:xfrm>
            <a:off x="664234" y="1956039"/>
            <a:ext cx="8240069"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361EF7D-5213-32FE-BA8F-9E655AE44ACB}"/>
              </a:ext>
            </a:extLst>
          </p:cNvPr>
          <p:cNvSpPr txBox="1"/>
          <p:nvPr/>
        </p:nvSpPr>
        <p:spPr>
          <a:xfrm>
            <a:off x="835980" y="426940"/>
            <a:ext cx="10520039" cy="1015663"/>
          </a:xfrm>
          <a:prstGeom prst="rect">
            <a:avLst/>
          </a:prstGeom>
          <a:noFill/>
        </p:spPr>
        <p:txBody>
          <a:bodyPr wrap="square" rtlCol="0">
            <a:spAutoFit/>
          </a:bodyPr>
          <a:lstStyle/>
          <a:p>
            <a:pPr algn="ctr"/>
            <a:r>
              <a:rPr lang="en-GB" sz="6000" b="1" dirty="0">
                <a:latin typeface="Arial" panose="020B0604020202020204" pitchFamily="34" charset="0"/>
                <a:cs typeface="Arial" panose="020B0604020202020204" pitchFamily="34" charset="0"/>
              </a:rPr>
              <a:t>Any questions</a:t>
            </a:r>
          </a:p>
        </p:txBody>
      </p:sp>
      <p:pic>
        <p:nvPicPr>
          <p:cNvPr id="4098" name="Picture 2">
            <a:extLst>
              <a:ext uri="{FF2B5EF4-FFF2-40B4-BE49-F238E27FC236}">
                <a16:creationId xmlns:a16="http://schemas.microsoft.com/office/drawing/2014/main" id="{C2959BC8-5F31-FEF4-0016-D1AC63F8D9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835" y="1956039"/>
            <a:ext cx="5002329" cy="3751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8427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3E868-E76D-81AB-3243-54390F67D4D6}"/>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FD7A9C2-9718-FAF5-2EB2-24BB941C250D}"/>
              </a:ext>
            </a:extLst>
          </p:cNvPr>
          <p:cNvSpPr>
            <a:spLocks noGrp="1"/>
          </p:cNvSpPr>
          <p:nvPr>
            <p:ph type="pic" sz="quarter" idx="11"/>
          </p:nvPr>
        </p:nvSpPr>
        <p:spPr>
          <a:xfrm>
            <a:off x="1295170" y="1681719"/>
            <a:ext cx="9787358" cy="3821414"/>
          </a:xfrm>
        </p:spPr>
        <p:txBody>
          <a:bodyPr/>
          <a:lstStyle/>
          <a:p>
            <a:pPr marL="0" indent="0">
              <a:buNone/>
            </a:pPr>
            <a:endParaRPr lang="en-GB" dirty="0"/>
          </a:p>
          <a:p>
            <a:pPr marL="0" indent="0">
              <a:buNone/>
            </a:pPr>
            <a:endParaRPr lang="en-GB" dirty="0"/>
          </a:p>
        </p:txBody>
      </p:sp>
      <p:pic>
        <p:nvPicPr>
          <p:cNvPr id="1026" name="Picture 2" descr="WORKSHOP Colorful Letters Banner Stock ...">
            <a:extLst>
              <a:ext uri="{FF2B5EF4-FFF2-40B4-BE49-F238E27FC236}">
                <a16:creationId xmlns:a16="http://schemas.microsoft.com/office/drawing/2014/main" id="{D35E85CA-0BDA-D5C3-F604-45CC2C93B40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361944" y="221078"/>
            <a:ext cx="5468112" cy="1250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667723-B81D-8635-C887-AB5E40E7F1F3}"/>
              </a:ext>
            </a:extLst>
          </p:cNvPr>
          <p:cNvSpPr txBox="1"/>
          <p:nvPr/>
        </p:nvSpPr>
        <p:spPr>
          <a:xfrm>
            <a:off x="974229" y="1681719"/>
            <a:ext cx="10243541" cy="4585871"/>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accessed, downloaded and saved the Component 2 Assignment brief.</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accessed, downloaded and saved the LCLM4004 C2 – Sample Report Structure – Basil’s Bakery (report)</a:t>
            </a:r>
          </a:p>
          <a:p>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accessed, downloaded and saved the Havard Reference Handbook.</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reviewed the Online Reading List and accessed the essential websites and textbooks.</a:t>
            </a:r>
          </a:p>
          <a:p>
            <a:endParaRPr lang="en-GB" sz="10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4641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329BF-FB11-F823-3AF7-6B31E697F42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307C8C4-9F73-5711-C965-57432B6CF397}"/>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FDD5B00-BF04-E116-79B7-EB5DF8BFC53E}"/>
              </a:ext>
            </a:extLst>
          </p:cNvPr>
          <p:cNvSpPr txBox="1"/>
          <p:nvPr/>
        </p:nvSpPr>
        <p:spPr>
          <a:xfrm>
            <a:off x="835980" y="497150"/>
            <a:ext cx="10520039"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2" descr="WORKSHOP Colorful Letters Banner Stock ...">
            <a:extLst>
              <a:ext uri="{FF2B5EF4-FFF2-40B4-BE49-F238E27FC236}">
                <a16:creationId xmlns:a16="http://schemas.microsoft.com/office/drawing/2014/main" id="{D1233371-7D38-3B1D-6ED6-90C7FBF76C8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179064" y="312447"/>
            <a:ext cx="5833872" cy="1250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4D1B74-557C-D801-396E-6D29886084B2}"/>
              </a:ext>
            </a:extLst>
          </p:cNvPr>
          <p:cNvSpPr txBox="1"/>
          <p:nvPr/>
        </p:nvSpPr>
        <p:spPr>
          <a:xfrm>
            <a:off x="880755" y="1747550"/>
            <a:ext cx="10430487" cy="3939540"/>
          </a:xfrm>
          <a:prstGeom prst="rect">
            <a:avLst/>
          </a:prstGeom>
          <a:noFill/>
        </p:spPr>
        <p:txBody>
          <a:bodyPr wrap="square" rtlCol="0">
            <a:spAutoFit/>
          </a:bodyPr>
          <a:lstStyle/>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Research literature relating to Monitoring and Evaluation – KPI’s and SMART objectives.</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Review your Implementation Plan (from the previous task).</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Identify one Key Performance Indicator (KPI) and a set of SMART objectives.</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Describe how these metrics will be used to monitor and evaluate the effectiveness of your solution.</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Provide a bullet-pointed summary of the Key Findings from your report.</a:t>
            </a:r>
          </a:p>
        </p:txBody>
      </p:sp>
    </p:spTree>
    <p:extLst>
      <p:ext uri="{BB962C8B-B14F-4D97-AF65-F5344CB8AC3E}">
        <p14:creationId xmlns:p14="http://schemas.microsoft.com/office/powerpoint/2010/main" val="25788658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3641B-9EB8-7668-21F4-EBE7F61078F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7121193-372E-8605-1707-4A50464D83E5}"/>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2050" name="Picture 2" descr="Homework Policy - The Farnley Academy">
            <a:extLst>
              <a:ext uri="{FF2B5EF4-FFF2-40B4-BE49-F238E27FC236}">
                <a16:creationId xmlns:a16="http://schemas.microsoft.com/office/drawing/2014/main" id="{D9997D68-17F3-A6ED-AD51-EFBCD15D56E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07208" y="449199"/>
            <a:ext cx="6510527" cy="8572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8CCCC5-83BE-5031-3361-B84E6CD228F4}"/>
              </a:ext>
            </a:extLst>
          </p:cNvPr>
          <p:cNvSpPr txBox="1"/>
          <p:nvPr/>
        </p:nvSpPr>
        <p:spPr>
          <a:xfrm>
            <a:off x="1602756" y="2193783"/>
            <a:ext cx="8919429" cy="2246769"/>
          </a:xfrm>
          <a:prstGeom prst="rect">
            <a:avLst/>
          </a:prstGeom>
          <a:noFill/>
        </p:spPr>
        <p:txBody>
          <a:bodyPr wrap="non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 any outstanding tasks from the workshop.</a:t>
            </a:r>
          </a:p>
          <a:p>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 your report.</a:t>
            </a:r>
          </a:p>
          <a:p>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Seek assistance for researching academic sources if needed.</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07724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963CD-B513-A369-1AAC-4B94343FDB1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3512668-09A6-BA90-5DB0-868035DEDBB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6146" name="Picture 2" descr="Image result for thank you see you next week">
            <a:extLst>
              <a:ext uri="{FF2B5EF4-FFF2-40B4-BE49-F238E27FC236}">
                <a16:creationId xmlns:a16="http://schemas.microsoft.com/office/drawing/2014/main" id="{E365BA22-3931-D1BE-D076-FD8FEA6197F2}"/>
              </a:ext>
            </a:extLst>
          </p:cNvPr>
          <p:cNvPicPr>
            <a:picLocks noChangeAspect="1" noChangeArrowheads="1"/>
          </p:cNvPicPr>
          <p:nvPr/>
        </p:nvPicPr>
        <p:blipFill>
          <a:blip r:embed="rId2">
            <a:alphaModFix/>
            <a:duotone>
              <a:schemeClr val="accent6">
                <a:shade val="45000"/>
                <a:satMod val="135000"/>
              </a:schemeClr>
              <a:prstClr val="white"/>
            </a:duotone>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3171489" y="613962"/>
            <a:ext cx="5849022" cy="5630075"/>
          </a:xfrm>
          <a:prstGeom prst="rect">
            <a:avLst/>
          </a:prstGeom>
          <a:noFill/>
          <a:ln w="57150">
            <a:solidFill>
              <a:schemeClr val="accent6"/>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2553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1310</TotalTime>
  <Words>2018</Words>
  <Application>Microsoft Office PowerPoint</Application>
  <PresentationFormat>Widescreen</PresentationFormat>
  <Paragraphs>322</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Aptos</vt:lpstr>
      <vt:lpstr>Aptos Display</vt:lpstr>
      <vt:lpstr>Arial</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Annamarie Dufficy</dc:creator>
  <cp:lastModifiedBy>Annamarie Dufficy</cp:lastModifiedBy>
  <cp:revision>60</cp:revision>
  <cp:lastPrinted>2025-07-17T13:58:32Z</cp:lastPrinted>
  <dcterms:created xsi:type="dcterms:W3CDTF">2025-07-08T07:51:25Z</dcterms:created>
  <dcterms:modified xsi:type="dcterms:W3CDTF">2026-09-16T10:07:24Z</dcterms:modified>
</cp:coreProperties>
</file>