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0" r:id="rId4"/>
  </p:sldMasterIdLst>
  <p:notesMasterIdLst>
    <p:notesMasterId r:id="rId19"/>
  </p:notesMasterIdLst>
  <p:sldIdLst>
    <p:sldId id="306" r:id="rId5"/>
    <p:sldId id="339" r:id="rId6"/>
    <p:sldId id="308" r:id="rId7"/>
    <p:sldId id="338" r:id="rId8"/>
    <p:sldId id="327" r:id="rId9"/>
    <p:sldId id="329" r:id="rId10"/>
    <p:sldId id="328" r:id="rId11"/>
    <p:sldId id="337" r:id="rId12"/>
    <p:sldId id="336" r:id="rId13"/>
    <p:sldId id="335" r:id="rId14"/>
    <p:sldId id="334" r:id="rId15"/>
    <p:sldId id="333" r:id="rId16"/>
    <p:sldId id="331" r:id="rId17"/>
    <p:sldId id="330"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5FDA3D0-C7D5-4FB4-9F5E-D61D60A8B5CF}">
          <p14:sldIdLst>
            <p14:sldId id="306"/>
            <p14:sldId id="339"/>
            <p14:sldId id="308"/>
            <p14:sldId id="338"/>
            <p14:sldId id="327"/>
            <p14:sldId id="329"/>
            <p14:sldId id="328"/>
            <p14:sldId id="337"/>
            <p14:sldId id="336"/>
            <p14:sldId id="335"/>
            <p14:sldId id="334"/>
            <p14:sldId id="333"/>
            <p14:sldId id="331"/>
            <p14:sldId id="330"/>
          </p14:sldIdLst>
        </p14:section>
        <p14:section name="Untitled Section" id="{D4856EAC-A849-48A6-872A-35D81A0616AA}">
          <p14:sldIdLst/>
        </p14:section>
      </p14:sectionLst>
    </p:ext>
    <p:ext uri="{EFAFB233-063F-42B5-8137-9DF3F51BA10A}">
      <p15:sldGuideLst xmlns:p15="http://schemas.microsoft.com/office/powerpoint/2012/main">
        <p15:guide id="1" orient="horz" pos="1392" userDrawn="1">
          <p15:clr>
            <a:srgbClr val="A4A3A4"/>
          </p15:clr>
        </p15:guide>
        <p15:guide id="2" pos="7056" userDrawn="1">
          <p15:clr>
            <a:srgbClr val="A4A3A4"/>
          </p15:clr>
        </p15:guide>
        <p15:guide id="3" orient="horz" pos="316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Nazish" initials="N" lastIdx="1" clrIdx="0">
    <p:extLst>
      <p:ext uri="{19B8F6BF-5375-455C-9EA6-DF929625EA0E}">
        <p15:presenceInfo xmlns:p15="http://schemas.microsoft.com/office/powerpoint/2012/main" userId="Nazis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84967" autoAdjust="0"/>
  </p:normalViewPr>
  <p:slideViewPr>
    <p:cSldViewPr snapToGrid="0">
      <p:cViewPr varScale="1">
        <p:scale>
          <a:sx n="71" d="100"/>
          <a:sy n="71" d="100"/>
        </p:scale>
        <p:origin x="412" y="48"/>
      </p:cViewPr>
      <p:guideLst>
        <p:guide orient="horz" pos="1392"/>
        <p:guide pos="7056"/>
        <p:guide orient="horz" pos="3168"/>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DD7E0E-A2C4-4D63-A7A8-CE364EF5ECD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ECD4B13E-5075-47C2-8268-55EFCD797B42}">
      <dgm:prSet/>
      <dgm:spPr/>
      <dgm:t>
        <a:bodyPr/>
        <a:lstStyle/>
        <a:p>
          <a:r>
            <a:rPr lang="en-US"/>
            <a:t>Introduction</a:t>
          </a:r>
        </a:p>
      </dgm:t>
    </dgm:pt>
    <dgm:pt modelId="{FE72DEDB-9A40-4BE6-A699-B33F81F961F4}" type="parTrans" cxnId="{96C99295-0A8B-4E88-87C1-2606F8FEFBA2}">
      <dgm:prSet/>
      <dgm:spPr/>
      <dgm:t>
        <a:bodyPr/>
        <a:lstStyle/>
        <a:p>
          <a:endParaRPr lang="en-US"/>
        </a:p>
      </dgm:t>
    </dgm:pt>
    <dgm:pt modelId="{11B4CA7F-AD0A-4AF9-AAC5-28BE2C5D2171}" type="sibTrans" cxnId="{96C99295-0A8B-4E88-87C1-2606F8FEFBA2}">
      <dgm:prSet/>
      <dgm:spPr/>
      <dgm:t>
        <a:bodyPr/>
        <a:lstStyle/>
        <a:p>
          <a:endParaRPr lang="en-US"/>
        </a:p>
      </dgm:t>
    </dgm:pt>
    <dgm:pt modelId="{B0478DE8-BFAE-4BBE-8C13-A5441B3BF420}">
      <dgm:prSet/>
      <dgm:spPr/>
      <dgm:t>
        <a:bodyPr/>
        <a:lstStyle/>
        <a:p>
          <a:r>
            <a:rPr lang="en-US"/>
            <a:t>Factors for market failure</a:t>
          </a:r>
        </a:p>
      </dgm:t>
    </dgm:pt>
    <dgm:pt modelId="{60FDC4DD-3F8C-4421-9AD2-C0C3B945444D}" type="parTrans" cxnId="{CDC05C56-5846-4D43-B004-3662F27B39FC}">
      <dgm:prSet/>
      <dgm:spPr/>
      <dgm:t>
        <a:bodyPr/>
        <a:lstStyle/>
        <a:p>
          <a:endParaRPr lang="en-US"/>
        </a:p>
      </dgm:t>
    </dgm:pt>
    <dgm:pt modelId="{DD5918B2-A7CD-43BC-8C9C-ABACEED248C8}" type="sibTrans" cxnId="{CDC05C56-5846-4D43-B004-3662F27B39FC}">
      <dgm:prSet/>
      <dgm:spPr/>
      <dgm:t>
        <a:bodyPr/>
        <a:lstStyle/>
        <a:p>
          <a:endParaRPr lang="en-US"/>
        </a:p>
      </dgm:t>
    </dgm:pt>
    <dgm:pt modelId="{0C329E09-1A9B-49C5-8F53-F2EBCD1CCFC7}">
      <dgm:prSet/>
      <dgm:spPr/>
      <dgm:t>
        <a:bodyPr/>
        <a:lstStyle/>
        <a:p>
          <a:r>
            <a:rPr lang="en-US"/>
            <a:t>Market strategy after pandemic</a:t>
          </a:r>
        </a:p>
      </dgm:t>
    </dgm:pt>
    <dgm:pt modelId="{C4603F40-3F87-491C-98A2-238331046AC4}" type="parTrans" cxnId="{10347C08-8D2E-4400-8B3A-54FF1E579B21}">
      <dgm:prSet/>
      <dgm:spPr/>
      <dgm:t>
        <a:bodyPr/>
        <a:lstStyle/>
        <a:p>
          <a:endParaRPr lang="en-US"/>
        </a:p>
      </dgm:t>
    </dgm:pt>
    <dgm:pt modelId="{7257E34A-8DC1-483B-A618-CEA628E915D8}" type="sibTrans" cxnId="{10347C08-8D2E-4400-8B3A-54FF1E579B21}">
      <dgm:prSet/>
      <dgm:spPr/>
      <dgm:t>
        <a:bodyPr/>
        <a:lstStyle/>
        <a:p>
          <a:endParaRPr lang="en-US"/>
        </a:p>
      </dgm:t>
    </dgm:pt>
    <dgm:pt modelId="{74996EBA-8DED-46FC-9D68-3AA449423527}">
      <dgm:prSet/>
      <dgm:spPr/>
      <dgm:t>
        <a:bodyPr/>
        <a:lstStyle/>
        <a:p>
          <a:r>
            <a:rPr lang="en-US" dirty="0"/>
            <a:t>Hilton competitive strategy</a:t>
          </a:r>
        </a:p>
      </dgm:t>
    </dgm:pt>
    <dgm:pt modelId="{5F60EF6F-E31D-4A2C-9603-45E577269834}" type="parTrans" cxnId="{077549AB-655E-41E8-9AAD-55F3AFAD0A0A}">
      <dgm:prSet/>
      <dgm:spPr/>
      <dgm:t>
        <a:bodyPr/>
        <a:lstStyle/>
        <a:p>
          <a:endParaRPr lang="en-US"/>
        </a:p>
      </dgm:t>
    </dgm:pt>
    <dgm:pt modelId="{94615590-42F5-4C21-95D5-420238AF537E}" type="sibTrans" cxnId="{077549AB-655E-41E8-9AAD-55F3AFAD0A0A}">
      <dgm:prSet/>
      <dgm:spPr/>
      <dgm:t>
        <a:bodyPr/>
        <a:lstStyle/>
        <a:p>
          <a:endParaRPr lang="en-US"/>
        </a:p>
      </dgm:t>
    </dgm:pt>
    <dgm:pt modelId="{13B3E384-596A-4B7A-B7DD-ED0CF51BDD09}">
      <dgm:prSet/>
      <dgm:spPr/>
      <dgm:t>
        <a:bodyPr/>
        <a:lstStyle/>
        <a:p>
          <a:r>
            <a:rPr lang="en-US"/>
            <a:t>CSR and green marketing</a:t>
          </a:r>
        </a:p>
      </dgm:t>
    </dgm:pt>
    <dgm:pt modelId="{B0C70FF8-C4E4-460C-8D84-B52F7CBC7F76}" type="parTrans" cxnId="{EACB7F8C-6671-416D-878F-93E2F73ACB88}">
      <dgm:prSet/>
      <dgm:spPr/>
      <dgm:t>
        <a:bodyPr/>
        <a:lstStyle/>
        <a:p>
          <a:endParaRPr lang="en-US"/>
        </a:p>
      </dgm:t>
    </dgm:pt>
    <dgm:pt modelId="{D7E7ACD3-C248-4E6A-8F11-B93C6A2E2310}" type="sibTrans" cxnId="{EACB7F8C-6671-416D-878F-93E2F73ACB88}">
      <dgm:prSet/>
      <dgm:spPr/>
      <dgm:t>
        <a:bodyPr/>
        <a:lstStyle/>
        <a:p>
          <a:endParaRPr lang="en-US"/>
        </a:p>
      </dgm:t>
    </dgm:pt>
    <dgm:pt modelId="{2604BEDE-B678-41CF-809A-C11C1416CC5D}">
      <dgm:prSet/>
      <dgm:spPr/>
      <dgm:t>
        <a:bodyPr/>
        <a:lstStyle/>
        <a:p>
          <a:r>
            <a:rPr lang="en-US" dirty="0"/>
            <a:t>Recommendations to Improve Competitive advantage.</a:t>
          </a:r>
        </a:p>
      </dgm:t>
    </dgm:pt>
    <dgm:pt modelId="{630F27B9-99A9-402F-97FA-EF24797C2F0A}" type="parTrans" cxnId="{8A9A9C87-1A61-4138-AC75-5588AB574AA1}">
      <dgm:prSet/>
      <dgm:spPr/>
      <dgm:t>
        <a:bodyPr/>
        <a:lstStyle/>
        <a:p>
          <a:endParaRPr lang="en-US"/>
        </a:p>
      </dgm:t>
    </dgm:pt>
    <dgm:pt modelId="{459D73CC-6AAD-410A-AB4F-EC4CC08C554C}" type="sibTrans" cxnId="{8A9A9C87-1A61-4138-AC75-5588AB574AA1}">
      <dgm:prSet/>
      <dgm:spPr/>
      <dgm:t>
        <a:bodyPr/>
        <a:lstStyle/>
        <a:p>
          <a:endParaRPr lang="en-US"/>
        </a:p>
      </dgm:t>
    </dgm:pt>
    <dgm:pt modelId="{A382710E-0A32-449E-B767-F4C781902C1A}" type="pres">
      <dgm:prSet presAssocID="{2ADD7E0E-A2C4-4D63-A7A8-CE364EF5ECD9}" presName="vert0" presStyleCnt="0">
        <dgm:presLayoutVars>
          <dgm:dir/>
          <dgm:animOne val="branch"/>
          <dgm:animLvl val="lvl"/>
        </dgm:presLayoutVars>
      </dgm:prSet>
      <dgm:spPr/>
    </dgm:pt>
    <dgm:pt modelId="{1458DD1D-D2B5-4607-8802-91FC79F892DF}" type="pres">
      <dgm:prSet presAssocID="{ECD4B13E-5075-47C2-8268-55EFCD797B42}" presName="thickLine" presStyleLbl="alignNode1" presStyleIdx="0" presStyleCnt="6"/>
      <dgm:spPr/>
    </dgm:pt>
    <dgm:pt modelId="{B9A55B70-1F6E-4695-AA84-C99B291A380F}" type="pres">
      <dgm:prSet presAssocID="{ECD4B13E-5075-47C2-8268-55EFCD797B42}" presName="horz1" presStyleCnt="0"/>
      <dgm:spPr/>
    </dgm:pt>
    <dgm:pt modelId="{57F6AC7C-13D8-4F96-9B7F-528A24D25994}" type="pres">
      <dgm:prSet presAssocID="{ECD4B13E-5075-47C2-8268-55EFCD797B42}" presName="tx1" presStyleLbl="revTx" presStyleIdx="0" presStyleCnt="6"/>
      <dgm:spPr/>
    </dgm:pt>
    <dgm:pt modelId="{71C35C7A-A6D6-45E8-941F-B2827F4EA413}" type="pres">
      <dgm:prSet presAssocID="{ECD4B13E-5075-47C2-8268-55EFCD797B42}" presName="vert1" presStyleCnt="0"/>
      <dgm:spPr/>
    </dgm:pt>
    <dgm:pt modelId="{3CF04CB0-CE3D-4D38-A7BE-AFF73AC6D1DF}" type="pres">
      <dgm:prSet presAssocID="{B0478DE8-BFAE-4BBE-8C13-A5441B3BF420}" presName="thickLine" presStyleLbl="alignNode1" presStyleIdx="1" presStyleCnt="6"/>
      <dgm:spPr/>
    </dgm:pt>
    <dgm:pt modelId="{F64DE1E7-6AF5-41DF-9B84-C380F004DAE9}" type="pres">
      <dgm:prSet presAssocID="{B0478DE8-BFAE-4BBE-8C13-A5441B3BF420}" presName="horz1" presStyleCnt="0"/>
      <dgm:spPr/>
    </dgm:pt>
    <dgm:pt modelId="{6C0E099E-FB61-4B75-953E-6A0467D62B65}" type="pres">
      <dgm:prSet presAssocID="{B0478DE8-BFAE-4BBE-8C13-A5441B3BF420}" presName="tx1" presStyleLbl="revTx" presStyleIdx="1" presStyleCnt="6"/>
      <dgm:spPr/>
    </dgm:pt>
    <dgm:pt modelId="{D319789B-834F-435B-AD7F-A2012CE76EF0}" type="pres">
      <dgm:prSet presAssocID="{B0478DE8-BFAE-4BBE-8C13-A5441B3BF420}" presName="vert1" presStyleCnt="0"/>
      <dgm:spPr/>
    </dgm:pt>
    <dgm:pt modelId="{DA0AAFF0-6BFC-4CCD-B62F-D0DFBDCB2592}" type="pres">
      <dgm:prSet presAssocID="{0C329E09-1A9B-49C5-8F53-F2EBCD1CCFC7}" presName="thickLine" presStyleLbl="alignNode1" presStyleIdx="2" presStyleCnt="6"/>
      <dgm:spPr/>
    </dgm:pt>
    <dgm:pt modelId="{03506F40-3A42-496A-891C-C456897E9D4B}" type="pres">
      <dgm:prSet presAssocID="{0C329E09-1A9B-49C5-8F53-F2EBCD1CCFC7}" presName="horz1" presStyleCnt="0"/>
      <dgm:spPr/>
    </dgm:pt>
    <dgm:pt modelId="{E3860609-BC7D-44DE-ADBD-1432982FB514}" type="pres">
      <dgm:prSet presAssocID="{0C329E09-1A9B-49C5-8F53-F2EBCD1CCFC7}" presName="tx1" presStyleLbl="revTx" presStyleIdx="2" presStyleCnt="6"/>
      <dgm:spPr/>
    </dgm:pt>
    <dgm:pt modelId="{E875F7EB-F235-4877-9C70-60C334B2FCDD}" type="pres">
      <dgm:prSet presAssocID="{0C329E09-1A9B-49C5-8F53-F2EBCD1CCFC7}" presName="vert1" presStyleCnt="0"/>
      <dgm:spPr/>
    </dgm:pt>
    <dgm:pt modelId="{41F4F31E-2834-424B-9D56-F638EC9A9B85}" type="pres">
      <dgm:prSet presAssocID="{74996EBA-8DED-46FC-9D68-3AA449423527}" presName="thickLine" presStyleLbl="alignNode1" presStyleIdx="3" presStyleCnt="6"/>
      <dgm:spPr/>
    </dgm:pt>
    <dgm:pt modelId="{2C6CD9DC-CF42-4E75-B24D-3C89FD1B1B81}" type="pres">
      <dgm:prSet presAssocID="{74996EBA-8DED-46FC-9D68-3AA449423527}" presName="horz1" presStyleCnt="0"/>
      <dgm:spPr/>
    </dgm:pt>
    <dgm:pt modelId="{960FB114-CB59-4DB4-B1C5-6AD586C54F48}" type="pres">
      <dgm:prSet presAssocID="{74996EBA-8DED-46FC-9D68-3AA449423527}" presName="tx1" presStyleLbl="revTx" presStyleIdx="3" presStyleCnt="6"/>
      <dgm:spPr/>
    </dgm:pt>
    <dgm:pt modelId="{8DACF654-B2E9-438C-8074-650212155816}" type="pres">
      <dgm:prSet presAssocID="{74996EBA-8DED-46FC-9D68-3AA449423527}" presName="vert1" presStyleCnt="0"/>
      <dgm:spPr/>
    </dgm:pt>
    <dgm:pt modelId="{5D753E67-D0A1-411F-8FA6-06158CCA8E09}" type="pres">
      <dgm:prSet presAssocID="{13B3E384-596A-4B7A-B7DD-ED0CF51BDD09}" presName="thickLine" presStyleLbl="alignNode1" presStyleIdx="4" presStyleCnt="6"/>
      <dgm:spPr/>
    </dgm:pt>
    <dgm:pt modelId="{65B56D80-FAEA-4CE2-8E2A-CC826415242C}" type="pres">
      <dgm:prSet presAssocID="{13B3E384-596A-4B7A-B7DD-ED0CF51BDD09}" presName="horz1" presStyleCnt="0"/>
      <dgm:spPr/>
    </dgm:pt>
    <dgm:pt modelId="{BE7B07A8-83F0-44E1-A67F-84F2D9BA1D32}" type="pres">
      <dgm:prSet presAssocID="{13B3E384-596A-4B7A-B7DD-ED0CF51BDD09}" presName="tx1" presStyleLbl="revTx" presStyleIdx="4" presStyleCnt="6"/>
      <dgm:spPr/>
    </dgm:pt>
    <dgm:pt modelId="{7C790F44-2232-4C6A-AF9E-0C37079089FC}" type="pres">
      <dgm:prSet presAssocID="{13B3E384-596A-4B7A-B7DD-ED0CF51BDD09}" presName="vert1" presStyleCnt="0"/>
      <dgm:spPr/>
    </dgm:pt>
    <dgm:pt modelId="{DB13520C-F470-4511-A0C7-36C292AC8E14}" type="pres">
      <dgm:prSet presAssocID="{2604BEDE-B678-41CF-809A-C11C1416CC5D}" presName="thickLine" presStyleLbl="alignNode1" presStyleIdx="5" presStyleCnt="6"/>
      <dgm:spPr/>
    </dgm:pt>
    <dgm:pt modelId="{C6ECE81F-408F-44CC-983B-0073477B00A1}" type="pres">
      <dgm:prSet presAssocID="{2604BEDE-B678-41CF-809A-C11C1416CC5D}" presName="horz1" presStyleCnt="0"/>
      <dgm:spPr/>
    </dgm:pt>
    <dgm:pt modelId="{2AA70907-9B8F-447D-984A-6508F2100F49}" type="pres">
      <dgm:prSet presAssocID="{2604BEDE-B678-41CF-809A-C11C1416CC5D}" presName="tx1" presStyleLbl="revTx" presStyleIdx="5" presStyleCnt="6"/>
      <dgm:spPr/>
    </dgm:pt>
    <dgm:pt modelId="{1E18F2D3-3FF0-4E9D-B73E-E2DADD9D8BF5}" type="pres">
      <dgm:prSet presAssocID="{2604BEDE-B678-41CF-809A-C11C1416CC5D}" presName="vert1" presStyleCnt="0"/>
      <dgm:spPr/>
    </dgm:pt>
  </dgm:ptLst>
  <dgm:cxnLst>
    <dgm:cxn modelId="{86067C01-F36F-475E-86BD-C6A0B46A0AF5}" type="presOf" srcId="{13B3E384-596A-4B7A-B7DD-ED0CF51BDD09}" destId="{BE7B07A8-83F0-44E1-A67F-84F2D9BA1D32}" srcOrd="0" destOrd="0" presId="urn:microsoft.com/office/officeart/2008/layout/LinedList"/>
    <dgm:cxn modelId="{10347C08-8D2E-4400-8B3A-54FF1E579B21}" srcId="{2ADD7E0E-A2C4-4D63-A7A8-CE364EF5ECD9}" destId="{0C329E09-1A9B-49C5-8F53-F2EBCD1CCFC7}" srcOrd="2" destOrd="0" parTransId="{C4603F40-3F87-491C-98A2-238331046AC4}" sibTransId="{7257E34A-8DC1-483B-A618-CEA628E915D8}"/>
    <dgm:cxn modelId="{5FF0F715-F503-4437-B071-01CC55631363}" type="presOf" srcId="{2604BEDE-B678-41CF-809A-C11C1416CC5D}" destId="{2AA70907-9B8F-447D-984A-6508F2100F49}" srcOrd="0" destOrd="0" presId="urn:microsoft.com/office/officeart/2008/layout/LinedList"/>
    <dgm:cxn modelId="{6085AB33-EA2A-4624-A004-FFAE1B361376}" type="presOf" srcId="{B0478DE8-BFAE-4BBE-8C13-A5441B3BF420}" destId="{6C0E099E-FB61-4B75-953E-6A0467D62B65}" srcOrd="0" destOrd="0" presId="urn:microsoft.com/office/officeart/2008/layout/LinedList"/>
    <dgm:cxn modelId="{2003CD3F-B792-45DC-ADC1-8B4068A831D0}" type="presOf" srcId="{2ADD7E0E-A2C4-4D63-A7A8-CE364EF5ECD9}" destId="{A382710E-0A32-449E-B767-F4C781902C1A}" srcOrd="0" destOrd="0" presId="urn:microsoft.com/office/officeart/2008/layout/LinedList"/>
    <dgm:cxn modelId="{4E6D945C-6E53-4B62-A1B3-A1CA3742031F}" type="presOf" srcId="{0C329E09-1A9B-49C5-8F53-F2EBCD1CCFC7}" destId="{E3860609-BC7D-44DE-ADBD-1432982FB514}" srcOrd="0" destOrd="0" presId="urn:microsoft.com/office/officeart/2008/layout/LinedList"/>
    <dgm:cxn modelId="{DD447342-8E6D-478B-AA03-BEA57F89F742}" type="presOf" srcId="{ECD4B13E-5075-47C2-8268-55EFCD797B42}" destId="{57F6AC7C-13D8-4F96-9B7F-528A24D25994}" srcOrd="0" destOrd="0" presId="urn:microsoft.com/office/officeart/2008/layout/LinedList"/>
    <dgm:cxn modelId="{CDC05C56-5846-4D43-B004-3662F27B39FC}" srcId="{2ADD7E0E-A2C4-4D63-A7A8-CE364EF5ECD9}" destId="{B0478DE8-BFAE-4BBE-8C13-A5441B3BF420}" srcOrd="1" destOrd="0" parTransId="{60FDC4DD-3F8C-4421-9AD2-C0C3B945444D}" sibTransId="{DD5918B2-A7CD-43BC-8C9C-ABACEED248C8}"/>
    <dgm:cxn modelId="{8A9A9C87-1A61-4138-AC75-5588AB574AA1}" srcId="{2ADD7E0E-A2C4-4D63-A7A8-CE364EF5ECD9}" destId="{2604BEDE-B678-41CF-809A-C11C1416CC5D}" srcOrd="5" destOrd="0" parTransId="{630F27B9-99A9-402F-97FA-EF24797C2F0A}" sibTransId="{459D73CC-6AAD-410A-AB4F-EC4CC08C554C}"/>
    <dgm:cxn modelId="{EACB7F8C-6671-416D-878F-93E2F73ACB88}" srcId="{2ADD7E0E-A2C4-4D63-A7A8-CE364EF5ECD9}" destId="{13B3E384-596A-4B7A-B7DD-ED0CF51BDD09}" srcOrd="4" destOrd="0" parTransId="{B0C70FF8-C4E4-460C-8D84-B52F7CBC7F76}" sibTransId="{D7E7ACD3-C248-4E6A-8F11-B93C6A2E2310}"/>
    <dgm:cxn modelId="{96C99295-0A8B-4E88-87C1-2606F8FEFBA2}" srcId="{2ADD7E0E-A2C4-4D63-A7A8-CE364EF5ECD9}" destId="{ECD4B13E-5075-47C2-8268-55EFCD797B42}" srcOrd="0" destOrd="0" parTransId="{FE72DEDB-9A40-4BE6-A699-B33F81F961F4}" sibTransId="{11B4CA7F-AD0A-4AF9-AAC5-28BE2C5D2171}"/>
    <dgm:cxn modelId="{077549AB-655E-41E8-9AAD-55F3AFAD0A0A}" srcId="{2ADD7E0E-A2C4-4D63-A7A8-CE364EF5ECD9}" destId="{74996EBA-8DED-46FC-9D68-3AA449423527}" srcOrd="3" destOrd="0" parTransId="{5F60EF6F-E31D-4A2C-9603-45E577269834}" sibTransId="{94615590-42F5-4C21-95D5-420238AF537E}"/>
    <dgm:cxn modelId="{98025ECF-ECBC-4E65-AF29-32E0E9447DF1}" type="presOf" srcId="{74996EBA-8DED-46FC-9D68-3AA449423527}" destId="{960FB114-CB59-4DB4-B1C5-6AD586C54F48}" srcOrd="0" destOrd="0" presId="urn:microsoft.com/office/officeart/2008/layout/LinedList"/>
    <dgm:cxn modelId="{0B82799E-F387-4213-A039-C656FDDE82E3}" type="presParOf" srcId="{A382710E-0A32-449E-B767-F4C781902C1A}" destId="{1458DD1D-D2B5-4607-8802-91FC79F892DF}" srcOrd="0" destOrd="0" presId="urn:microsoft.com/office/officeart/2008/layout/LinedList"/>
    <dgm:cxn modelId="{BB95143D-33A2-46EE-BA90-2A2F31880A4D}" type="presParOf" srcId="{A382710E-0A32-449E-B767-F4C781902C1A}" destId="{B9A55B70-1F6E-4695-AA84-C99B291A380F}" srcOrd="1" destOrd="0" presId="urn:microsoft.com/office/officeart/2008/layout/LinedList"/>
    <dgm:cxn modelId="{1481A261-C1FF-4A0F-9191-EBA41E517F6B}" type="presParOf" srcId="{B9A55B70-1F6E-4695-AA84-C99B291A380F}" destId="{57F6AC7C-13D8-4F96-9B7F-528A24D25994}" srcOrd="0" destOrd="0" presId="urn:microsoft.com/office/officeart/2008/layout/LinedList"/>
    <dgm:cxn modelId="{220BFFAF-D028-4EEE-B3EF-4BA39A9D338D}" type="presParOf" srcId="{B9A55B70-1F6E-4695-AA84-C99B291A380F}" destId="{71C35C7A-A6D6-45E8-941F-B2827F4EA413}" srcOrd="1" destOrd="0" presId="urn:microsoft.com/office/officeart/2008/layout/LinedList"/>
    <dgm:cxn modelId="{58C8226B-9A34-4E84-A513-D856BCDCA238}" type="presParOf" srcId="{A382710E-0A32-449E-B767-F4C781902C1A}" destId="{3CF04CB0-CE3D-4D38-A7BE-AFF73AC6D1DF}" srcOrd="2" destOrd="0" presId="urn:microsoft.com/office/officeart/2008/layout/LinedList"/>
    <dgm:cxn modelId="{90F2BB96-A90E-45A8-92A0-287D6C92F5CA}" type="presParOf" srcId="{A382710E-0A32-449E-B767-F4C781902C1A}" destId="{F64DE1E7-6AF5-41DF-9B84-C380F004DAE9}" srcOrd="3" destOrd="0" presId="urn:microsoft.com/office/officeart/2008/layout/LinedList"/>
    <dgm:cxn modelId="{D16797DD-1B28-4CDE-9DEB-1190FBE10AF8}" type="presParOf" srcId="{F64DE1E7-6AF5-41DF-9B84-C380F004DAE9}" destId="{6C0E099E-FB61-4B75-953E-6A0467D62B65}" srcOrd="0" destOrd="0" presId="urn:microsoft.com/office/officeart/2008/layout/LinedList"/>
    <dgm:cxn modelId="{4883AD41-C0EC-4AE6-9861-74A333756085}" type="presParOf" srcId="{F64DE1E7-6AF5-41DF-9B84-C380F004DAE9}" destId="{D319789B-834F-435B-AD7F-A2012CE76EF0}" srcOrd="1" destOrd="0" presId="urn:microsoft.com/office/officeart/2008/layout/LinedList"/>
    <dgm:cxn modelId="{E1BA288A-51C8-484F-934B-CC7CA5ADD383}" type="presParOf" srcId="{A382710E-0A32-449E-B767-F4C781902C1A}" destId="{DA0AAFF0-6BFC-4CCD-B62F-D0DFBDCB2592}" srcOrd="4" destOrd="0" presId="urn:microsoft.com/office/officeart/2008/layout/LinedList"/>
    <dgm:cxn modelId="{CC9905D4-1E18-4100-8E56-940B4234046F}" type="presParOf" srcId="{A382710E-0A32-449E-B767-F4C781902C1A}" destId="{03506F40-3A42-496A-891C-C456897E9D4B}" srcOrd="5" destOrd="0" presId="urn:microsoft.com/office/officeart/2008/layout/LinedList"/>
    <dgm:cxn modelId="{CB3C8E12-1492-441E-A9DC-41366FD38C0D}" type="presParOf" srcId="{03506F40-3A42-496A-891C-C456897E9D4B}" destId="{E3860609-BC7D-44DE-ADBD-1432982FB514}" srcOrd="0" destOrd="0" presId="urn:microsoft.com/office/officeart/2008/layout/LinedList"/>
    <dgm:cxn modelId="{DCE7B263-B245-4E57-8FA3-D59AC70A99DD}" type="presParOf" srcId="{03506F40-3A42-496A-891C-C456897E9D4B}" destId="{E875F7EB-F235-4877-9C70-60C334B2FCDD}" srcOrd="1" destOrd="0" presId="urn:microsoft.com/office/officeart/2008/layout/LinedList"/>
    <dgm:cxn modelId="{38C123BD-E002-4014-99A3-1940408E3E0D}" type="presParOf" srcId="{A382710E-0A32-449E-B767-F4C781902C1A}" destId="{41F4F31E-2834-424B-9D56-F638EC9A9B85}" srcOrd="6" destOrd="0" presId="urn:microsoft.com/office/officeart/2008/layout/LinedList"/>
    <dgm:cxn modelId="{9DB82165-453F-41BD-B4DC-251F586070ED}" type="presParOf" srcId="{A382710E-0A32-449E-B767-F4C781902C1A}" destId="{2C6CD9DC-CF42-4E75-B24D-3C89FD1B1B81}" srcOrd="7" destOrd="0" presId="urn:microsoft.com/office/officeart/2008/layout/LinedList"/>
    <dgm:cxn modelId="{1EC8ABB4-DF80-4872-BEED-343CE9C76AEF}" type="presParOf" srcId="{2C6CD9DC-CF42-4E75-B24D-3C89FD1B1B81}" destId="{960FB114-CB59-4DB4-B1C5-6AD586C54F48}" srcOrd="0" destOrd="0" presId="urn:microsoft.com/office/officeart/2008/layout/LinedList"/>
    <dgm:cxn modelId="{FA8991DB-5C97-4FDF-8D02-942C2B18C33B}" type="presParOf" srcId="{2C6CD9DC-CF42-4E75-B24D-3C89FD1B1B81}" destId="{8DACF654-B2E9-438C-8074-650212155816}" srcOrd="1" destOrd="0" presId="urn:microsoft.com/office/officeart/2008/layout/LinedList"/>
    <dgm:cxn modelId="{BB78966C-9940-4339-ACF6-2955AD46EEF4}" type="presParOf" srcId="{A382710E-0A32-449E-B767-F4C781902C1A}" destId="{5D753E67-D0A1-411F-8FA6-06158CCA8E09}" srcOrd="8" destOrd="0" presId="urn:microsoft.com/office/officeart/2008/layout/LinedList"/>
    <dgm:cxn modelId="{78A2DE44-1CAA-476F-95C8-9C44D9150A0C}" type="presParOf" srcId="{A382710E-0A32-449E-B767-F4C781902C1A}" destId="{65B56D80-FAEA-4CE2-8E2A-CC826415242C}" srcOrd="9" destOrd="0" presId="urn:microsoft.com/office/officeart/2008/layout/LinedList"/>
    <dgm:cxn modelId="{8243D3AC-C287-43DE-9A10-4A0EF1F2C59A}" type="presParOf" srcId="{65B56D80-FAEA-4CE2-8E2A-CC826415242C}" destId="{BE7B07A8-83F0-44E1-A67F-84F2D9BA1D32}" srcOrd="0" destOrd="0" presId="urn:microsoft.com/office/officeart/2008/layout/LinedList"/>
    <dgm:cxn modelId="{71BCE51B-B0A5-4F67-8259-0924D6177D5B}" type="presParOf" srcId="{65B56D80-FAEA-4CE2-8E2A-CC826415242C}" destId="{7C790F44-2232-4C6A-AF9E-0C37079089FC}" srcOrd="1" destOrd="0" presId="urn:microsoft.com/office/officeart/2008/layout/LinedList"/>
    <dgm:cxn modelId="{DF1D4BB0-9F6B-4923-9147-AE4F195A431D}" type="presParOf" srcId="{A382710E-0A32-449E-B767-F4C781902C1A}" destId="{DB13520C-F470-4511-A0C7-36C292AC8E14}" srcOrd="10" destOrd="0" presId="urn:microsoft.com/office/officeart/2008/layout/LinedList"/>
    <dgm:cxn modelId="{42F124F2-F1DB-469F-BBFC-67FDD02F4F7E}" type="presParOf" srcId="{A382710E-0A32-449E-B767-F4C781902C1A}" destId="{C6ECE81F-408F-44CC-983B-0073477B00A1}" srcOrd="11" destOrd="0" presId="urn:microsoft.com/office/officeart/2008/layout/LinedList"/>
    <dgm:cxn modelId="{4A2ECC32-254C-493A-A838-78A08384D881}" type="presParOf" srcId="{C6ECE81F-408F-44CC-983B-0073477B00A1}" destId="{2AA70907-9B8F-447D-984A-6508F2100F49}" srcOrd="0" destOrd="0" presId="urn:microsoft.com/office/officeart/2008/layout/LinedList"/>
    <dgm:cxn modelId="{5B56301A-9414-4CF5-9829-1DCDDFCA5E5D}" type="presParOf" srcId="{C6ECE81F-408F-44CC-983B-0073477B00A1}" destId="{1E18F2D3-3FF0-4E9D-B73E-E2DADD9D8BF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A3B8CE-0A86-4265-AE06-F0C638EFE59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F3802FE-DA75-4729-8B07-243286DF7FFA}">
      <dgm:prSet custT="1"/>
      <dgm:spPr/>
      <dgm:t>
        <a:bodyPr/>
        <a:lstStyle/>
        <a:p>
          <a:r>
            <a:rPr lang="en-US" sz="1600"/>
            <a:t>Invest in Artificial intelligence</a:t>
          </a:r>
        </a:p>
      </dgm:t>
    </dgm:pt>
    <dgm:pt modelId="{85A0C424-3D0D-499D-BF96-0B3B4C95AFB4}" type="parTrans" cxnId="{2C4835E1-6A5D-4BCA-BA46-B52FD68B9553}">
      <dgm:prSet/>
      <dgm:spPr/>
      <dgm:t>
        <a:bodyPr/>
        <a:lstStyle/>
        <a:p>
          <a:endParaRPr lang="en-US"/>
        </a:p>
      </dgm:t>
    </dgm:pt>
    <dgm:pt modelId="{355E8F94-BAAA-46CC-9971-4A7ECD08AD85}" type="sibTrans" cxnId="{2C4835E1-6A5D-4BCA-BA46-B52FD68B9553}">
      <dgm:prSet/>
      <dgm:spPr/>
      <dgm:t>
        <a:bodyPr/>
        <a:lstStyle/>
        <a:p>
          <a:endParaRPr lang="en-US"/>
        </a:p>
      </dgm:t>
    </dgm:pt>
    <dgm:pt modelId="{666B452C-09B9-4B96-8B7A-03D34F91187F}">
      <dgm:prSet custT="1"/>
      <dgm:spPr/>
      <dgm:t>
        <a:bodyPr/>
        <a:lstStyle/>
        <a:p>
          <a:r>
            <a:rPr lang="en-US" sz="1600"/>
            <a:t>Invest in Green projects</a:t>
          </a:r>
        </a:p>
      </dgm:t>
    </dgm:pt>
    <dgm:pt modelId="{57945955-1EA3-46C1-8369-DEFDCF8C348B}" type="parTrans" cxnId="{A523687F-5889-4449-A9C0-BE3EE5E57109}">
      <dgm:prSet/>
      <dgm:spPr/>
      <dgm:t>
        <a:bodyPr/>
        <a:lstStyle/>
        <a:p>
          <a:endParaRPr lang="en-US"/>
        </a:p>
      </dgm:t>
    </dgm:pt>
    <dgm:pt modelId="{7AC932E6-B40B-4A8A-8C67-AE1CDD558A54}" type="sibTrans" cxnId="{A523687F-5889-4449-A9C0-BE3EE5E57109}">
      <dgm:prSet/>
      <dgm:spPr/>
      <dgm:t>
        <a:bodyPr/>
        <a:lstStyle/>
        <a:p>
          <a:endParaRPr lang="en-US"/>
        </a:p>
      </dgm:t>
    </dgm:pt>
    <dgm:pt modelId="{159F7C5E-0765-435F-8076-7C7C364D854A}">
      <dgm:prSet custT="1"/>
      <dgm:spPr/>
      <dgm:t>
        <a:bodyPr/>
        <a:lstStyle/>
        <a:p>
          <a:r>
            <a:rPr lang="en-US" sz="1600"/>
            <a:t>Low carbon Emissions</a:t>
          </a:r>
        </a:p>
      </dgm:t>
    </dgm:pt>
    <dgm:pt modelId="{7D3F5480-FD3D-41E1-A79E-E18D0511A053}" type="parTrans" cxnId="{B2F0AB53-5380-4F46-A9C4-D89372AF8A49}">
      <dgm:prSet/>
      <dgm:spPr/>
      <dgm:t>
        <a:bodyPr/>
        <a:lstStyle/>
        <a:p>
          <a:endParaRPr lang="en-US"/>
        </a:p>
      </dgm:t>
    </dgm:pt>
    <dgm:pt modelId="{0ED47C07-3CD4-4134-88AB-2C8E8BFA1444}" type="sibTrans" cxnId="{B2F0AB53-5380-4F46-A9C4-D89372AF8A49}">
      <dgm:prSet/>
      <dgm:spPr/>
      <dgm:t>
        <a:bodyPr/>
        <a:lstStyle/>
        <a:p>
          <a:endParaRPr lang="en-US"/>
        </a:p>
      </dgm:t>
    </dgm:pt>
    <dgm:pt modelId="{F682C5E2-E0AF-4CAC-A99F-8451E8FA60C5}">
      <dgm:prSet custT="1"/>
      <dgm:spPr/>
      <dgm:t>
        <a:bodyPr/>
        <a:lstStyle/>
        <a:p>
          <a:r>
            <a:rPr lang="en-US" sz="1600" dirty="0"/>
            <a:t>Increase Brand awareness</a:t>
          </a:r>
        </a:p>
      </dgm:t>
    </dgm:pt>
    <dgm:pt modelId="{6C76F33C-F086-4BFC-A4A8-CD898D41EF4A}" type="parTrans" cxnId="{31CC0000-6C45-4608-B615-46E1AB67E87B}">
      <dgm:prSet/>
      <dgm:spPr/>
      <dgm:t>
        <a:bodyPr/>
        <a:lstStyle/>
        <a:p>
          <a:endParaRPr lang="en-US"/>
        </a:p>
      </dgm:t>
    </dgm:pt>
    <dgm:pt modelId="{630840F5-457A-4025-B87D-6702AD61FF04}" type="sibTrans" cxnId="{31CC0000-6C45-4608-B615-46E1AB67E87B}">
      <dgm:prSet/>
      <dgm:spPr/>
      <dgm:t>
        <a:bodyPr/>
        <a:lstStyle/>
        <a:p>
          <a:endParaRPr lang="en-US"/>
        </a:p>
      </dgm:t>
    </dgm:pt>
    <dgm:pt modelId="{EF2D6935-1C21-45CC-920D-CE8131C69E65}">
      <dgm:prSet custT="1"/>
      <dgm:spPr/>
      <dgm:t>
        <a:bodyPr/>
        <a:lstStyle/>
        <a:p>
          <a:r>
            <a:rPr lang="en-US" sz="1600"/>
            <a:t>Invest in new projects in Under developing countries.</a:t>
          </a:r>
        </a:p>
      </dgm:t>
    </dgm:pt>
    <dgm:pt modelId="{77A051FD-7495-434B-A673-2A0FF1D64F3E}" type="parTrans" cxnId="{148360C7-A5DE-4CDA-83E4-92C10082AD4E}">
      <dgm:prSet/>
      <dgm:spPr/>
      <dgm:t>
        <a:bodyPr/>
        <a:lstStyle/>
        <a:p>
          <a:endParaRPr lang="en-US"/>
        </a:p>
      </dgm:t>
    </dgm:pt>
    <dgm:pt modelId="{E44B9F7D-5849-4EEB-AD17-A666D0982627}" type="sibTrans" cxnId="{148360C7-A5DE-4CDA-83E4-92C10082AD4E}">
      <dgm:prSet/>
      <dgm:spPr/>
      <dgm:t>
        <a:bodyPr/>
        <a:lstStyle/>
        <a:p>
          <a:endParaRPr lang="en-US"/>
        </a:p>
      </dgm:t>
    </dgm:pt>
    <dgm:pt modelId="{9C8C5F7E-F860-4E83-A892-FD2970DC0FA8}">
      <dgm:prSet custT="1"/>
      <dgm:spPr/>
      <dgm:t>
        <a:bodyPr/>
        <a:lstStyle/>
        <a:p>
          <a:r>
            <a:rPr lang="en-US" sz="1600"/>
            <a:t>Diversify the portfolio</a:t>
          </a:r>
        </a:p>
      </dgm:t>
    </dgm:pt>
    <dgm:pt modelId="{D0191D8F-D679-4765-973E-5B4615B412B0}" type="parTrans" cxnId="{43C63DE0-3782-46C7-B476-0224501AEB5B}">
      <dgm:prSet/>
      <dgm:spPr/>
      <dgm:t>
        <a:bodyPr/>
        <a:lstStyle/>
        <a:p>
          <a:endParaRPr lang="en-US"/>
        </a:p>
      </dgm:t>
    </dgm:pt>
    <dgm:pt modelId="{F4240014-6783-409A-B2E3-C9886BE42B29}" type="sibTrans" cxnId="{43C63DE0-3782-46C7-B476-0224501AEB5B}">
      <dgm:prSet/>
      <dgm:spPr/>
      <dgm:t>
        <a:bodyPr/>
        <a:lstStyle/>
        <a:p>
          <a:endParaRPr lang="en-US"/>
        </a:p>
      </dgm:t>
    </dgm:pt>
    <dgm:pt modelId="{0E6F3A1F-FFD6-495A-99B4-AB6C0B564585}">
      <dgm:prSet custT="1"/>
      <dgm:spPr/>
      <dgm:t>
        <a:bodyPr/>
        <a:lstStyle/>
        <a:p>
          <a:r>
            <a:rPr lang="en-US" sz="1600"/>
            <a:t>Customer awareness </a:t>
          </a:r>
        </a:p>
      </dgm:t>
    </dgm:pt>
    <dgm:pt modelId="{52F48DF8-CD52-4922-832A-8EF1530FCFCA}" type="parTrans" cxnId="{6290D998-7C9A-469D-BEC1-AA0E3A4918A8}">
      <dgm:prSet/>
      <dgm:spPr/>
      <dgm:t>
        <a:bodyPr/>
        <a:lstStyle/>
        <a:p>
          <a:endParaRPr lang="en-US"/>
        </a:p>
      </dgm:t>
    </dgm:pt>
    <dgm:pt modelId="{3EC30B58-E2E7-449F-9A75-3E8B7D5C2E4B}" type="sibTrans" cxnId="{6290D998-7C9A-469D-BEC1-AA0E3A4918A8}">
      <dgm:prSet/>
      <dgm:spPr/>
      <dgm:t>
        <a:bodyPr/>
        <a:lstStyle/>
        <a:p>
          <a:endParaRPr lang="en-US"/>
        </a:p>
      </dgm:t>
    </dgm:pt>
    <dgm:pt modelId="{9BC374AD-2F7F-4B7F-B9B6-5E6408FA89D7}">
      <dgm:prSet custT="1"/>
      <dgm:spPr/>
      <dgm:t>
        <a:bodyPr/>
        <a:lstStyle/>
        <a:p>
          <a:r>
            <a:rPr lang="en-US" sz="1600" dirty="0"/>
            <a:t>Invest in community for better environment </a:t>
          </a:r>
        </a:p>
      </dgm:t>
    </dgm:pt>
    <dgm:pt modelId="{645CF62D-499B-4720-A8C1-44C30997271B}" type="parTrans" cxnId="{DD61D57B-36B4-44C0-8476-323B171981C8}">
      <dgm:prSet/>
      <dgm:spPr/>
      <dgm:t>
        <a:bodyPr/>
        <a:lstStyle/>
        <a:p>
          <a:endParaRPr lang="en-US"/>
        </a:p>
      </dgm:t>
    </dgm:pt>
    <dgm:pt modelId="{23D569C0-3B6E-42A7-83BB-64A1B386A7D5}" type="sibTrans" cxnId="{DD61D57B-36B4-44C0-8476-323B171981C8}">
      <dgm:prSet/>
      <dgm:spPr/>
      <dgm:t>
        <a:bodyPr/>
        <a:lstStyle/>
        <a:p>
          <a:endParaRPr lang="en-US"/>
        </a:p>
      </dgm:t>
    </dgm:pt>
    <dgm:pt modelId="{E6458A08-E69C-401A-A545-58A7F5E08CE2}" type="pres">
      <dgm:prSet presAssocID="{1DA3B8CE-0A86-4265-AE06-F0C638EFE59E}" presName="linear" presStyleCnt="0">
        <dgm:presLayoutVars>
          <dgm:animLvl val="lvl"/>
          <dgm:resizeHandles val="exact"/>
        </dgm:presLayoutVars>
      </dgm:prSet>
      <dgm:spPr/>
    </dgm:pt>
    <dgm:pt modelId="{4C483D61-6269-499C-AB09-DEC28FD4A2BA}" type="pres">
      <dgm:prSet presAssocID="{EF3802FE-DA75-4729-8B07-243286DF7FFA}" presName="parentText" presStyleLbl="node1" presStyleIdx="0" presStyleCnt="8">
        <dgm:presLayoutVars>
          <dgm:chMax val="0"/>
          <dgm:bulletEnabled val="1"/>
        </dgm:presLayoutVars>
      </dgm:prSet>
      <dgm:spPr/>
    </dgm:pt>
    <dgm:pt modelId="{9C931F56-DCCE-4008-897A-D14C0A7102F1}" type="pres">
      <dgm:prSet presAssocID="{355E8F94-BAAA-46CC-9971-4A7ECD08AD85}" presName="spacer" presStyleCnt="0"/>
      <dgm:spPr/>
    </dgm:pt>
    <dgm:pt modelId="{A2FC508F-CB72-42E6-8D0C-FBBC3A0D8B71}" type="pres">
      <dgm:prSet presAssocID="{666B452C-09B9-4B96-8B7A-03D34F91187F}" presName="parentText" presStyleLbl="node1" presStyleIdx="1" presStyleCnt="8" custLinFactNeighborY="-32911">
        <dgm:presLayoutVars>
          <dgm:chMax val="0"/>
          <dgm:bulletEnabled val="1"/>
        </dgm:presLayoutVars>
      </dgm:prSet>
      <dgm:spPr/>
    </dgm:pt>
    <dgm:pt modelId="{20D7E7E4-D1DB-49CE-9187-66682971B630}" type="pres">
      <dgm:prSet presAssocID="{7AC932E6-B40B-4A8A-8C67-AE1CDD558A54}" presName="spacer" presStyleCnt="0"/>
      <dgm:spPr/>
    </dgm:pt>
    <dgm:pt modelId="{3AFAA9DB-5435-436B-8DDF-87D5B89A6485}" type="pres">
      <dgm:prSet presAssocID="{159F7C5E-0765-435F-8076-7C7C364D854A}" presName="parentText" presStyleLbl="node1" presStyleIdx="2" presStyleCnt="8" custLinFactNeighborY="-32911">
        <dgm:presLayoutVars>
          <dgm:chMax val="0"/>
          <dgm:bulletEnabled val="1"/>
        </dgm:presLayoutVars>
      </dgm:prSet>
      <dgm:spPr/>
    </dgm:pt>
    <dgm:pt modelId="{7D90F8AD-025A-4CB0-96F9-70CF965E9D4F}" type="pres">
      <dgm:prSet presAssocID="{0ED47C07-3CD4-4134-88AB-2C8E8BFA1444}" presName="spacer" presStyleCnt="0"/>
      <dgm:spPr/>
    </dgm:pt>
    <dgm:pt modelId="{A39DBE39-24CB-4032-AB9B-26762C82940F}" type="pres">
      <dgm:prSet presAssocID="{F682C5E2-E0AF-4CAC-A99F-8451E8FA60C5}" presName="parentText" presStyleLbl="node1" presStyleIdx="3" presStyleCnt="8" custLinFactNeighborY="-32911">
        <dgm:presLayoutVars>
          <dgm:chMax val="0"/>
          <dgm:bulletEnabled val="1"/>
        </dgm:presLayoutVars>
      </dgm:prSet>
      <dgm:spPr/>
    </dgm:pt>
    <dgm:pt modelId="{08AD7323-2284-4C73-B7C5-57842464C8C0}" type="pres">
      <dgm:prSet presAssocID="{630840F5-457A-4025-B87D-6702AD61FF04}" presName="spacer" presStyleCnt="0"/>
      <dgm:spPr/>
    </dgm:pt>
    <dgm:pt modelId="{4F9F3B16-9DCB-4A7C-AD96-3BB3CBC11362}" type="pres">
      <dgm:prSet presAssocID="{EF2D6935-1C21-45CC-920D-CE8131C69E65}" presName="parentText" presStyleLbl="node1" presStyleIdx="4" presStyleCnt="8" custLinFactNeighborY="-32911">
        <dgm:presLayoutVars>
          <dgm:chMax val="0"/>
          <dgm:bulletEnabled val="1"/>
        </dgm:presLayoutVars>
      </dgm:prSet>
      <dgm:spPr/>
    </dgm:pt>
    <dgm:pt modelId="{6448D330-A899-42ED-A3C2-372A2752BAA9}" type="pres">
      <dgm:prSet presAssocID="{E44B9F7D-5849-4EEB-AD17-A666D0982627}" presName="spacer" presStyleCnt="0"/>
      <dgm:spPr/>
    </dgm:pt>
    <dgm:pt modelId="{22EBFD18-3C27-407F-8B65-FC488FD82BAD}" type="pres">
      <dgm:prSet presAssocID="{9C8C5F7E-F860-4E83-A892-FD2970DC0FA8}" presName="parentText" presStyleLbl="node1" presStyleIdx="5" presStyleCnt="8" custLinFactNeighborY="-32911">
        <dgm:presLayoutVars>
          <dgm:chMax val="0"/>
          <dgm:bulletEnabled val="1"/>
        </dgm:presLayoutVars>
      </dgm:prSet>
      <dgm:spPr/>
    </dgm:pt>
    <dgm:pt modelId="{5CDCBEB6-DDA1-4A0B-B0B0-55DDA1A59884}" type="pres">
      <dgm:prSet presAssocID="{F4240014-6783-409A-B2E3-C9886BE42B29}" presName="spacer" presStyleCnt="0"/>
      <dgm:spPr/>
    </dgm:pt>
    <dgm:pt modelId="{FFE130CB-0F36-4E47-BE5D-2049C1B8B74E}" type="pres">
      <dgm:prSet presAssocID="{0E6F3A1F-FFD6-495A-99B4-AB6C0B564585}" presName="parentText" presStyleLbl="node1" presStyleIdx="6" presStyleCnt="8" custLinFactNeighborY="-32911">
        <dgm:presLayoutVars>
          <dgm:chMax val="0"/>
          <dgm:bulletEnabled val="1"/>
        </dgm:presLayoutVars>
      </dgm:prSet>
      <dgm:spPr/>
    </dgm:pt>
    <dgm:pt modelId="{31ECDF48-53B5-4D81-AE4F-069288B72C7F}" type="pres">
      <dgm:prSet presAssocID="{3EC30B58-E2E7-449F-9A75-3E8B7D5C2E4B}" presName="spacer" presStyleCnt="0"/>
      <dgm:spPr/>
    </dgm:pt>
    <dgm:pt modelId="{D128D4B2-1D8E-4692-B8FD-0C28E79366E5}" type="pres">
      <dgm:prSet presAssocID="{9BC374AD-2F7F-4B7F-B9B6-5E6408FA89D7}" presName="parentText" presStyleLbl="node1" presStyleIdx="7" presStyleCnt="8" custLinFactNeighborY="-32911">
        <dgm:presLayoutVars>
          <dgm:chMax val="0"/>
          <dgm:bulletEnabled val="1"/>
        </dgm:presLayoutVars>
      </dgm:prSet>
      <dgm:spPr/>
    </dgm:pt>
  </dgm:ptLst>
  <dgm:cxnLst>
    <dgm:cxn modelId="{31CC0000-6C45-4608-B615-46E1AB67E87B}" srcId="{1DA3B8CE-0A86-4265-AE06-F0C638EFE59E}" destId="{F682C5E2-E0AF-4CAC-A99F-8451E8FA60C5}" srcOrd="3" destOrd="0" parTransId="{6C76F33C-F086-4BFC-A4A8-CD898D41EF4A}" sibTransId="{630840F5-457A-4025-B87D-6702AD61FF04}"/>
    <dgm:cxn modelId="{7A6ECF0C-3D47-4D22-AC52-90A8ABABA395}" type="presOf" srcId="{F682C5E2-E0AF-4CAC-A99F-8451E8FA60C5}" destId="{A39DBE39-24CB-4032-AB9B-26762C82940F}" srcOrd="0" destOrd="0" presId="urn:microsoft.com/office/officeart/2005/8/layout/vList2"/>
    <dgm:cxn modelId="{43F40D20-BCB5-4A19-8377-280FB6F39607}" type="presOf" srcId="{1DA3B8CE-0A86-4265-AE06-F0C638EFE59E}" destId="{E6458A08-E69C-401A-A545-58A7F5E08CE2}" srcOrd="0" destOrd="0" presId="urn:microsoft.com/office/officeart/2005/8/layout/vList2"/>
    <dgm:cxn modelId="{80B38663-515B-4E7C-B0FE-FC01B1B8EEE5}" type="presOf" srcId="{9C8C5F7E-F860-4E83-A892-FD2970DC0FA8}" destId="{22EBFD18-3C27-407F-8B65-FC488FD82BAD}" srcOrd="0" destOrd="0" presId="urn:microsoft.com/office/officeart/2005/8/layout/vList2"/>
    <dgm:cxn modelId="{B2F0AB53-5380-4F46-A9C4-D89372AF8A49}" srcId="{1DA3B8CE-0A86-4265-AE06-F0C638EFE59E}" destId="{159F7C5E-0765-435F-8076-7C7C364D854A}" srcOrd="2" destOrd="0" parTransId="{7D3F5480-FD3D-41E1-A79E-E18D0511A053}" sibTransId="{0ED47C07-3CD4-4134-88AB-2C8E8BFA1444}"/>
    <dgm:cxn modelId="{DD61D57B-36B4-44C0-8476-323B171981C8}" srcId="{1DA3B8CE-0A86-4265-AE06-F0C638EFE59E}" destId="{9BC374AD-2F7F-4B7F-B9B6-5E6408FA89D7}" srcOrd="7" destOrd="0" parTransId="{645CF62D-499B-4720-A8C1-44C30997271B}" sibTransId="{23D569C0-3B6E-42A7-83BB-64A1B386A7D5}"/>
    <dgm:cxn modelId="{A523687F-5889-4449-A9C0-BE3EE5E57109}" srcId="{1DA3B8CE-0A86-4265-AE06-F0C638EFE59E}" destId="{666B452C-09B9-4B96-8B7A-03D34F91187F}" srcOrd="1" destOrd="0" parTransId="{57945955-1EA3-46C1-8369-DEFDCF8C348B}" sibTransId="{7AC932E6-B40B-4A8A-8C67-AE1CDD558A54}"/>
    <dgm:cxn modelId="{67927098-4C42-4427-895E-A1F83D3150D7}" type="presOf" srcId="{EF3802FE-DA75-4729-8B07-243286DF7FFA}" destId="{4C483D61-6269-499C-AB09-DEC28FD4A2BA}" srcOrd="0" destOrd="0" presId="urn:microsoft.com/office/officeart/2005/8/layout/vList2"/>
    <dgm:cxn modelId="{6290D998-7C9A-469D-BEC1-AA0E3A4918A8}" srcId="{1DA3B8CE-0A86-4265-AE06-F0C638EFE59E}" destId="{0E6F3A1F-FFD6-495A-99B4-AB6C0B564585}" srcOrd="6" destOrd="0" parTransId="{52F48DF8-CD52-4922-832A-8EF1530FCFCA}" sibTransId="{3EC30B58-E2E7-449F-9A75-3E8B7D5C2E4B}"/>
    <dgm:cxn modelId="{3865ACB3-927F-4660-8CF9-8238CB2DFB35}" type="presOf" srcId="{159F7C5E-0765-435F-8076-7C7C364D854A}" destId="{3AFAA9DB-5435-436B-8DDF-87D5B89A6485}" srcOrd="0" destOrd="0" presId="urn:microsoft.com/office/officeart/2005/8/layout/vList2"/>
    <dgm:cxn modelId="{8B9668C6-C3D9-4217-B489-3E9BFC153234}" type="presOf" srcId="{EF2D6935-1C21-45CC-920D-CE8131C69E65}" destId="{4F9F3B16-9DCB-4A7C-AD96-3BB3CBC11362}" srcOrd="0" destOrd="0" presId="urn:microsoft.com/office/officeart/2005/8/layout/vList2"/>
    <dgm:cxn modelId="{148360C7-A5DE-4CDA-83E4-92C10082AD4E}" srcId="{1DA3B8CE-0A86-4265-AE06-F0C638EFE59E}" destId="{EF2D6935-1C21-45CC-920D-CE8131C69E65}" srcOrd="4" destOrd="0" parTransId="{77A051FD-7495-434B-A673-2A0FF1D64F3E}" sibTransId="{E44B9F7D-5849-4EEB-AD17-A666D0982627}"/>
    <dgm:cxn modelId="{BB45C8D1-0539-4D1D-8023-B0BA00849AA5}" type="presOf" srcId="{666B452C-09B9-4B96-8B7A-03D34F91187F}" destId="{A2FC508F-CB72-42E6-8D0C-FBBC3A0D8B71}" srcOrd="0" destOrd="0" presId="urn:microsoft.com/office/officeart/2005/8/layout/vList2"/>
    <dgm:cxn modelId="{43C63DE0-3782-46C7-B476-0224501AEB5B}" srcId="{1DA3B8CE-0A86-4265-AE06-F0C638EFE59E}" destId="{9C8C5F7E-F860-4E83-A892-FD2970DC0FA8}" srcOrd="5" destOrd="0" parTransId="{D0191D8F-D679-4765-973E-5B4615B412B0}" sibTransId="{F4240014-6783-409A-B2E3-C9886BE42B29}"/>
    <dgm:cxn modelId="{2C4835E1-6A5D-4BCA-BA46-B52FD68B9553}" srcId="{1DA3B8CE-0A86-4265-AE06-F0C638EFE59E}" destId="{EF3802FE-DA75-4729-8B07-243286DF7FFA}" srcOrd="0" destOrd="0" parTransId="{85A0C424-3D0D-499D-BF96-0B3B4C95AFB4}" sibTransId="{355E8F94-BAAA-46CC-9971-4A7ECD08AD85}"/>
    <dgm:cxn modelId="{2182FCEB-BFD6-4084-BF8B-728DA32B06B1}" type="presOf" srcId="{0E6F3A1F-FFD6-495A-99B4-AB6C0B564585}" destId="{FFE130CB-0F36-4E47-BE5D-2049C1B8B74E}" srcOrd="0" destOrd="0" presId="urn:microsoft.com/office/officeart/2005/8/layout/vList2"/>
    <dgm:cxn modelId="{E8F612FD-5643-4BD0-AC2B-A9A12FBE8DA5}" type="presOf" srcId="{9BC374AD-2F7F-4B7F-B9B6-5E6408FA89D7}" destId="{D128D4B2-1D8E-4692-B8FD-0C28E79366E5}" srcOrd="0" destOrd="0" presId="urn:microsoft.com/office/officeart/2005/8/layout/vList2"/>
    <dgm:cxn modelId="{95229FB2-04D0-4CA4-AB97-9E0050BE8276}" type="presParOf" srcId="{E6458A08-E69C-401A-A545-58A7F5E08CE2}" destId="{4C483D61-6269-499C-AB09-DEC28FD4A2BA}" srcOrd="0" destOrd="0" presId="urn:microsoft.com/office/officeart/2005/8/layout/vList2"/>
    <dgm:cxn modelId="{E3DC70A7-4C41-4A11-B086-0CD6B3E7FDA4}" type="presParOf" srcId="{E6458A08-E69C-401A-A545-58A7F5E08CE2}" destId="{9C931F56-DCCE-4008-897A-D14C0A7102F1}" srcOrd="1" destOrd="0" presId="urn:microsoft.com/office/officeart/2005/8/layout/vList2"/>
    <dgm:cxn modelId="{F4B1E518-BDBF-463E-985C-2CB6F8F5C26B}" type="presParOf" srcId="{E6458A08-E69C-401A-A545-58A7F5E08CE2}" destId="{A2FC508F-CB72-42E6-8D0C-FBBC3A0D8B71}" srcOrd="2" destOrd="0" presId="urn:microsoft.com/office/officeart/2005/8/layout/vList2"/>
    <dgm:cxn modelId="{8C57F7E8-87A2-434B-8917-B6F87C86230C}" type="presParOf" srcId="{E6458A08-E69C-401A-A545-58A7F5E08CE2}" destId="{20D7E7E4-D1DB-49CE-9187-66682971B630}" srcOrd="3" destOrd="0" presId="urn:microsoft.com/office/officeart/2005/8/layout/vList2"/>
    <dgm:cxn modelId="{24A92E50-0BC9-4BEC-A5EE-E9F9A751E2C9}" type="presParOf" srcId="{E6458A08-E69C-401A-A545-58A7F5E08CE2}" destId="{3AFAA9DB-5435-436B-8DDF-87D5B89A6485}" srcOrd="4" destOrd="0" presId="urn:microsoft.com/office/officeart/2005/8/layout/vList2"/>
    <dgm:cxn modelId="{38DDE0EB-437D-4D39-A43F-8ACD37D9EA07}" type="presParOf" srcId="{E6458A08-E69C-401A-A545-58A7F5E08CE2}" destId="{7D90F8AD-025A-4CB0-96F9-70CF965E9D4F}" srcOrd="5" destOrd="0" presId="urn:microsoft.com/office/officeart/2005/8/layout/vList2"/>
    <dgm:cxn modelId="{F2749F8B-2852-4E2B-8E0B-8710BF7EB72B}" type="presParOf" srcId="{E6458A08-E69C-401A-A545-58A7F5E08CE2}" destId="{A39DBE39-24CB-4032-AB9B-26762C82940F}" srcOrd="6" destOrd="0" presId="urn:microsoft.com/office/officeart/2005/8/layout/vList2"/>
    <dgm:cxn modelId="{6689C82C-3C0F-41CA-9A92-285BD90F3722}" type="presParOf" srcId="{E6458A08-E69C-401A-A545-58A7F5E08CE2}" destId="{08AD7323-2284-4C73-B7C5-57842464C8C0}" srcOrd="7" destOrd="0" presId="urn:microsoft.com/office/officeart/2005/8/layout/vList2"/>
    <dgm:cxn modelId="{8802B81B-149F-4E23-B891-1ABC90FDBDFF}" type="presParOf" srcId="{E6458A08-E69C-401A-A545-58A7F5E08CE2}" destId="{4F9F3B16-9DCB-4A7C-AD96-3BB3CBC11362}" srcOrd="8" destOrd="0" presId="urn:microsoft.com/office/officeart/2005/8/layout/vList2"/>
    <dgm:cxn modelId="{F76F1186-17EE-4F8F-B497-3BCAD816C4AF}" type="presParOf" srcId="{E6458A08-E69C-401A-A545-58A7F5E08CE2}" destId="{6448D330-A899-42ED-A3C2-372A2752BAA9}" srcOrd="9" destOrd="0" presId="urn:microsoft.com/office/officeart/2005/8/layout/vList2"/>
    <dgm:cxn modelId="{2C3A1B57-73D4-431B-9E02-03C665C606E3}" type="presParOf" srcId="{E6458A08-E69C-401A-A545-58A7F5E08CE2}" destId="{22EBFD18-3C27-407F-8B65-FC488FD82BAD}" srcOrd="10" destOrd="0" presId="urn:microsoft.com/office/officeart/2005/8/layout/vList2"/>
    <dgm:cxn modelId="{5DAFB9CE-AC49-41AE-B572-F054F754E351}" type="presParOf" srcId="{E6458A08-E69C-401A-A545-58A7F5E08CE2}" destId="{5CDCBEB6-DDA1-4A0B-B0B0-55DDA1A59884}" srcOrd="11" destOrd="0" presId="urn:microsoft.com/office/officeart/2005/8/layout/vList2"/>
    <dgm:cxn modelId="{FF023E77-D518-42F5-8960-6FDC432F9BDB}" type="presParOf" srcId="{E6458A08-E69C-401A-A545-58A7F5E08CE2}" destId="{FFE130CB-0F36-4E47-BE5D-2049C1B8B74E}" srcOrd="12" destOrd="0" presId="urn:microsoft.com/office/officeart/2005/8/layout/vList2"/>
    <dgm:cxn modelId="{5280BD4E-A18B-43CB-BD30-6F2AF36451D0}" type="presParOf" srcId="{E6458A08-E69C-401A-A545-58A7F5E08CE2}" destId="{31ECDF48-53B5-4D81-AE4F-069288B72C7F}" srcOrd="13" destOrd="0" presId="urn:microsoft.com/office/officeart/2005/8/layout/vList2"/>
    <dgm:cxn modelId="{2F2B4B02-FB90-4437-AE87-182A6CB24604}" type="presParOf" srcId="{E6458A08-E69C-401A-A545-58A7F5E08CE2}" destId="{D128D4B2-1D8E-4692-B8FD-0C28E79366E5}"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8DD1D-D2B5-4607-8802-91FC79F892DF}">
      <dsp:nvSpPr>
        <dsp:cNvPr id="0" name=""/>
        <dsp:cNvSpPr/>
      </dsp:nvSpPr>
      <dsp:spPr>
        <a:xfrm>
          <a:off x="0" y="1633"/>
          <a:ext cx="619041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F6AC7C-13D8-4F96-9B7F-528A24D25994}">
      <dsp:nvSpPr>
        <dsp:cNvPr id="0" name=""/>
        <dsp:cNvSpPr/>
      </dsp:nvSpPr>
      <dsp:spPr>
        <a:xfrm>
          <a:off x="0" y="1633"/>
          <a:ext cx="6190412" cy="556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Introduction</a:t>
          </a:r>
        </a:p>
      </dsp:txBody>
      <dsp:txXfrm>
        <a:off x="0" y="1633"/>
        <a:ext cx="6190412" cy="556865"/>
      </dsp:txXfrm>
    </dsp:sp>
    <dsp:sp modelId="{3CF04CB0-CE3D-4D38-A7BE-AFF73AC6D1DF}">
      <dsp:nvSpPr>
        <dsp:cNvPr id="0" name=""/>
        <dsp:cNvSpPr/>
      </dsp:nvSpPr>
      <dsp:spPr>
        <a:xfrm>
          <a:off x="0" y="558498"/>
          <a:ext cx="619041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0E099E-FB61-4B75-953E-6A0467D62B65}">
      <dsp:nvSpPr>
        <dsp:cNvPr id="0" name=""/>
        <dsp:cNvSpPr/>
      </dsp:nvSpPr>
      <dsp:spPr>
        <a:xfrm>
          <a:off x="0" y="558498"/>
          <a:ext cx="6190412" cy="556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Factors for market failure</a:t>
          </a:r>
        </a:p>
      </dsp:txBody>
      <dsp:txXfrm>
        <a:off x="0" y="558498"/>
        <a:ext cx="6190412" cy="556865"/>
      </dsp:txXfrm>
    </dsp:sp>
    <dsp:sp modelId="{DA0AAFF0-6BFC-4CCD-B62F-D0DFBDCB2592}">
      <dsp:nvSpPr>
        <dsp:cNvPr id="0" name=""/>
        <dsp:cNvSpPr/>
      </dsp:nvSpPr>
      <dsp:spPr>
        <a:xfrm>
          <a:off x="0" y="1115364"/>
          <a:ext cx="619041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860609-BC7D-44DE-ADBD-1432982FB514}">
      <dsp:nvSpPr>
        <dsp:cNvPr id="0" name=""/>
        <dsp:cNvSpPr/>
      </dsp:nvSpPr>
      <dsp:spPr>
        <a:xfrm>
          <a:off x="0" y="1115364"/>
          <a:ext cx="6190412" cy="556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Market strategy after pandemic</a:t>
          </a:r>
        </a:p>
      </dsp:txBody>
      <dsp:txXfrm>
        <a:off x="0" y="1115364"/>
        <a:ext cx="6190412" cy="556865"/>
      </dsp:txXfrm>
    </dsp:sp>
    <dsp:sp modelId="{41F4F31E-2834-424B-9D56-F638EC9A9B85}">
      <dsp:nvSpPr>
        <dsp:cNvPr id="0" name=""/>
        <dsp:cNvSpPr/>
      </dsp:nvSpPr>
      <dsp:spPr>
        <a:xfrm>
          <a:off x="0" y="1672229"/>
          <a:ext cx="619041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60FB114-CB59-4DB4-B1C5-6AD586C54F48}">
      <dsp:nvSpPr>
        <dsp:cNvPr id="0" name=""/>
        <dsp:cNvSpPr/>
      </dsp:nvSpPr>
      <dsp:spPr>
        <a:xfrm>
          <a:off x="0" y="1672229"/>
          <a:ext cx="6190412" cy="556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Hilton competitive strategy</a:t>
          </a:r>
        </a:p>
      </dsp:txBody>
      <dsp:txXfrm>
        <a:off x="0" y="1672229"/>
        <a:ext cx="6190412" cy="556865"/>
      </dsp:txXfrm>
    </dsp:sp>
    <dsp:sp modelId="{5D753E67-D0A1-411F-8FA6-06158CCA8E09}">
      <dsp:nvSpPr>
        <dsp:cNvPr id="0" name=""/>
        <dsp:cNvSpPr/>
      </dsp:nvSpPr>
      <dsp:spPr>
        <a:xfrm>
          <a:off x="0" y="2229094"/>
          <a:ext cx="619041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E7B07A8-83F0-44E1-A67F-84F2D9BA1D32}">
      <dsp:nvSpPr>
        <dsp:cNvPr id="0" name=""/>
        <dsp:cNvSpPr/>
      </dsp:nvSpPr>
      <dsp:spPr>
        <a:xfrm>
          <a:off x="0" y="2229094"/>
          <a:ext cx="6190412" cy="556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CSR and green marketing</a:t>
          </a:r>
        </a:p>
      </dsp:txBody>
      <dsp:txXfrm>
        <a:off x="0" y="2229094"/>
        <a:ext cx="6190412" cy="556865"/>
      </dsp:txXfrm>
    </dsp:sp>
    <dsp:sp modelId="{DB13520C-F470-4511-A0C7-36C292AC8E14}">
      <dsp:nvSpPr>
        <dsp:cNvPr id="0" name=""/>
        <dsp:cNvSpPr/>
      </dsp:nvSpPr>
      <dsp:spPr>
        <a:xfrm>
          <a:off x="0" y="2785960"/>
          <a:ext cx="619041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A70907-9B8F-447D-984A-6508F2100F49}">
      <dsp:nvSpPr>
        <dsp:cNvPr id="0" name=""/>
        <dsp:cNvSpPr/>
      </dsp:nvSpPr>
      <dsp:spPr>
        <a:xfrm>
          <a:off x="0" y="2785960"/>
          <a:ext cx="6190412" cy="556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Recommendations to Improve Competitive advantage.</a:t>
          </a:r>
        </a:p>
      </dsp:txBody>
      <dsp:txXfrm>
        <a:off x="0" y="2785960"/>
        <a:ext cx="6190412" cy="5568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483D61-6269-499C-AB09-DEC28FD4A2BA}">
      <dsp:nvSpPr>
        <dsp:cNvPr id="0" name=""/>
        <dsp:cNvSpPr/>
      </dsp:nvSpPr>
      <dsp:spPr>
        <a:xfrm>
          <a:off x="0" y="37584"/>
          <a:ext cx="6997148" cy="58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Invest in Artificial intelligence</a:t>
          </a:r>
        </a:p>
      </dsp:txBody>
      <dsp:txXfrm>
        <a:off x="28329" y="65913"/>
        <a:ext cx="6940490" cy="523662"/>
      </dsp:txXfrm>
    </dsp:sp>
    <dsp:sp modelId="{A2FC508F-CB72-42E6-8D0C-FBBC3A0D8B71}">
      <dsp:nvSpPr>
        <dsp:cNvPr id="0" name=""/>
        <dsp:cNvSpPr/>
      </dsp:nvSpPr>
      <dsp:spPr>
        <a:xfrm>
          <a:off x="0" y="677801"/>
          <a:ext cx="6997148" cy="58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Invest in Green projects</a:t>
          </a:r>
        </a:p>
      </dsp:txBody>
      <dsp:txXfrm>
        <a:off x="28329" y="706130"/>
        <a:ext cx="6940490" cy="523662"/>
      </dsp:txXfrm>
    </dsp:sp>
    <dsp:sp modelId="{3AFAA9DB-5435-436B-8DDF-87D5B89A6485}">
      <dsp:nvSpPr>
        <dsp:cNvPr id="0" name=""/>
        <dsp:cNvSpPr/>
      </dsp:nvSpPr>
      <dsp:spPr>
        <a:xfrm>
          <a:off x="0" y="1347401"/>
          <a:ext cx="6997148" cy="58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Low carbon Emissions</a:t>
          </a:r>
        </a:p>
      </dsp:txBody>
      <dsp:txXfrm>
        <a:off x="28329" y="1375730"/>
        <a:ext cx="6940490" cy="523662"/>
      </dsp:txXfrm>
    </dsp:sp>
    <dsp:sp modelId="{A39DBE39-24CB-4032-AB9B-26762C82940F}">
      <dsp:nvSpPr>
        <dsp:cNvPr id="0" name=""/>
        <dsp:cNvSpPr/>
      </dsp:nvSpPr>
      <dsp:spPr>
        <a:xfrm>
          <a:off x="0" y="2017001"/>
          <a:ext cx="6997148" cy="58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Increase Brand awareness</a:t>
          </a:r>
        </a:p>
      </dsp:txBody>
      <dsp:txXfrm>
        <a:off x="28329" y="2045330"/>
        <a:ext cx="6940490" cy="523662"/>
      </dsp:txXfrm>
    </dsp:sp>
    <dsp:sp modelId="{4F9F3B16-9DCB-4A7C-AD96-3BB3CBC11362}">
      <dsp:nvSpPr>
        <dsp:cNvPr id="0" name=""/>
        <dsp:cNvSpPr/>
      </dsp:nvSpPr>
      <dsp:spPr>
        <a:xfrm>
          <a:off x="0" y="2686601"/>
          <a:ext cx="6997148" cy="58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Invest in new projects in Under developing countries.</a:t>
          </a:r>
        </a:p>
      </dsp:txBody>
      <dsp:txXfrm>
        <a:off x="28329" y="2714930"/>
        <a:ext cx="6940490" cy="523662"/>
      </dsp:txXfrm>
    </dsp:sp>
    <dsp:sp modelId="{22EBFD18-3C27-407F-8B65-FC488FD82BAD}">
      <dsp:nvSpPr>
        <dsp:cNvPr id="0" name=""/>
        <dsp:cNvSpPr/>
      </dsp:nvSpPr>
      <dsp:spPr>
        <a:xfrm>
          <a:off x="0" y="3356201"/>
          <a:ext cx="6997148" cy="58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Diversify the portfolio</a:t>
          </a:r>
        </a:p>
      </dsp:txBody>
      <dsp:txXfrm>
        <a:off x="28329" y="3384530"/>
        <a:ext cx="6940490" cy="523662"/>
      </dsp:txXfrm>
    </dsp:sp>
    <dsp:sp modelId="{FFE130CB-0F36-4E47-BE5D-2049C1B8B74E}">
      <dsp:nvSpPr>
        <dsp:cNvPr id="0" name=""/>
        <dsp:cNvSpPr/>
      </dsp:nvSpPr>
      <dsp:spPr>
        <a:xfrm>
          <a:off x="0" y="4025801"/>
          <a:ext cx="6997148" cy="58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Customer awareness </a:t>
          </a:r>
        </a:p>
      </dsp:txBody>
      <dsp:txXfrm>
        <a:off x="28329" y="4054130"/>
        <a:ext cx="6940490" cy="523662"/>
      </dsp:txXfrm>
    </dsp:sp>
    <dsp:sp modelId="{D128D4B2-1D8E-4692-B8FD-0C28E79366E5}">
      <dsp:nvSpPr>
        <dsp:cNvPr id="0" name=""/>
        <dsp:cNvSpPr/>
      </dsp:nvSpPr>
      <dsp:spPr>
        <a:xfrm>
          <a:off x="0" y="4695401"/>
          <a:ext cx="6997148" cy="58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Invest in community for better environment </a:t>
          </a:r>
        </a:p>
      </dsp:txBody>
      <dsp:txXfrm>
        <a:off x="28329" y="4723730"/>
        <a:ext cx="6940490" cy="52366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A28068-AFBD-4979-B752-9EB6F90B1386}" type="datetimeFigureOut">
              <a:rPr lang="en-US" smtClean="0"/>
              <a:t>7/10/2023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939589-3E79-4C82-AA4A-FE78234FAA59}" type="slidenum">
              <a:rPr lang="en-US" smtClean="0"/>
              <a:t>‹#›</a:t>
            </a:fld>
            <a:endParaRPr lang="en-US" dirty="0"/>
          </a:p>
        </p:txBody>
      </p:sp>
    </p:spTree>
    <p:extLst>
      <p:ext uri="{BB962C8B-B14F-4D97-AF65-F5344CB8AC3E}">
        <p14:creationId xmlns:p14="http://schemas.microsoft.com/office/powerpoint/2010/main" val="21949689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FD131F9E-9B63-475A-8D23-0327E4DBE52F}" type="datetime1">
              <a:rPr lang="en-US" smtClean="0"/>
              <a:t>7/10/2023</a:t>
            </a:fld>
            <a:endParaRPr lang="en-US" dirty="0"/>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91243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86BAB-20AD-46E7-A9D9-0D3B831F65FC}" type="datetime1">
              <a:rPr lang="en-US" smtClean="0"/>
              <a:t>7/10/2023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8DA9DAA-006C-4F4B-980E-E3DF019B24E2}" type="slidenum">
              <a:rPr lang="en-US" smtClean="0"/>
              <a:t>‹#›</a:t>
            </a:fld>
            <a:endParaRPr lang="en-US" dirty="0"/>
          </a:p>
        </p:txBody>
      </p:sp>
    </p:spTree>
    <p:extLst>
      <p:ext uri="{BB962C8B-B14F-4D97-AF65-F5344CB8AC3E}">
        <p14:creationId xmlns:p14="http://schemas.microsoft.com/office/powerpoint/2010/main" val="3748920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0E07123-2962-4306-96D4-DDEA9189978B}" type="datetime1">
              <a:rPr lang="en-US" smtClean="0"/>
              <a:t>7/10/2023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7" name="Graphic 12">
            <a:extLst>
              <a:ext uri="{FF2B5EF4-FFF2-40B4-BE49-F238E27FC236}">
                <a16:creationId xmlns:a16="http://schemas.microsoft.com/office/drawing/2014/main" id="{925CF38D-5EB6-6909-0FD6-080CFA7F175B}"/>
              </a:ext>
            </a:extLst>
          </p:cNvPr>
          <p:cNvSpPr/>
          <p:nvPr userDrawn="1"/>
        </p:nvSpPr>
        <p:spPr>
          <a:xfrm>
            <a:off x="10772265" y="3054359"/>
            <a:ext cx="91139"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sz="1800" dirty="0"/>
          </a:p>
        </p:txBody>
      </p:sp>
      <p:sp>
        <p:nvSpPr>
          <p:cNvPr id="8" name="Graphic 13">
            <a:extLst>
              <a:ext uri="{FF2B5EF4-FFF2-40B4-BE49-F238E27FC236}">
                <a16:creationId xmlns:a16="http://schemas.microsoft.com/office/drawing/2014/main" id="{82AA9B7B-BEBC-34D0-4354-D9E9A7F5314E}"/>
              </a:ext>
            </a:extLst>
          </p:cNvPr>
          <p:cNvSpPr/>
          <p:nvPr userDrawn="1"/>
        </p:nvSpPr>
        <p:spPr>
          <a:xfrm>
            <a:off x="10724367" y="251584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sz="1800" dirty="0"/>
          </a:p>
        </p:txBody>
      </p:sp>
      <p:sp>
        <p:nvSpPr>
          <p:cNvPr id="9" name="Graphic 15">
            <a:extLst>
              <a:ext uri="{FF2B5EF4-FFF2-40B4-BE49-F238E27FC236}">
                <a16:creationId xmlns:a16="http://schemas.microsoft.com/office/drawing/2014/main" id="{ACD41F73-864A-BB36-798B-D3A93684C7FE}"/>
              </a:ext>
            </a:extLst>
          </p:cNvPr>
          <p:cNvSpPr/>
          <p:nvPr userDrawn="1"/>
        </p:nvSpPr>
        <p:spPr>
          <a:xfrm>
            <a:off x="11024833" y="2787572"/>
            <a:ext cx="127715"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sz="1800" dirty="0"/>
          </a:p>
        </p:txBody>
      </p:sp>
      <p:sp>
        <p:nvSpPr>
          <p:cNvPr id="10" name="Graphic 22">
            <a:extLst>
              <a:ext uri="{FF2B5EF4-FFF2-40B4-BE49-F238E27FC236}">
                <a16:creationId xmlns:a16="http://schemas.microsoft.com/office/drawing/2014/main" id="{65A31106-E6CE-5000-018F-993C9DF4499A}"/>
              </a:ext>
            </a:extLst>
          </p:cNvPr>
          <p:cNvSpPr/>
          <p:nvPr userDrawn="1"/>
        </p:nvSpPr>
        <p:spPr>
          <a:xfrm>
            <a:off x="1261869" y="2633448"/>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sz="1800" dirty="0"/>
          </a:p>
        </p:txBody>
      </p:sp>
      <p:sp>
        <p:nvSpPr>
          <p:cNvPr id="11" name="Graphic 21">
            <a:extLst>
              <a:ext uri="{FF2B5EF4-FFF2-40B4-BE49-F238E27FC236}">
                <a16:creationId xmlns:a16="http://schemas.microsoft.com/office/drawing/2014/main" id="{BD176F35-1EC7-B793-09BA-2E14BC0A1737}"/>
              </a:ext>
            </a:extLst>
          </p:cNvPr>
          <p:cNvSpPr/>
          <p:nvPr userDrawn="1"/>
        </p:nvSpPr>
        <p:spPr>
          <a:xfrm>
            <a:off x="1064055" y="3083342"/>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sz="1800" dirty="0"/>
          </a:p>
        </p:txBody>
      </p:sp>
      <p:sp>
        <p:nvSpPr>
          <p:cNvPr id="12" name="Graphic 23">
            <a:extLst>
              <a:ext uri="{FF2B5EF4-FFF2-40B4-BE49-F238E27FC236}">
                <a16:creationId xmlns:a16="http://schemas.microsoft.com/office/drawing/2014/main" id="{73B6D31E-3E47-D497-3F68-DD6196E1F968}"/>
              </a:ext>
            </a:extLst>
          </p:cNvPr>
          <p:cNvSpPr/>
          <p:nvPr userDrawn="1"/>
        </p:nvSpPr>
        <p:spPr>
          <a:xfrm>
            <a:off x="1413408" y="3492872"/>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sz="1800" dirty="0"/>
          </a:p>
        </p:txBody>
      </p:sp>
    </p:spTree>
    <p:extLst>
      <p:ext uri="{BB962C8B-B14F-4D97-AF65-F5344CB8AC3E}">
        <p14:creationId xmlns:p14="http://schemas.microsoft.com/office/powerpoint/2010/main" val="1800471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90F93-A5F5-4992-9292-D755CF59AD99}" type="datetime1">
              <a:rPr lang="en-US" smtClean="0"/>
              <a:t>7/10/2023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8" name="Graphic 15">
            <a:extLst>
              <a:ext uri="{FF2B5EF4-FFF2-40B4-BE49-F238E27FC236}">
                <a16:creationId xmlns:a16="http://schemas.microsoft.com/office/drawing/2014/main" id="{6175A59B-BBB1-5082-9ACC-BC8449B468A6}"/>
              </a:ext>
            </a:extLst>
          </p:cNvPr>
          <p:cNvSpPr/>
          <p:nvPr userDrawn="1"/>
        </p:nvSpPr>
        <p:spPr>
          <a:xfrm>
            <a:off x="10508319" y="492210"/>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sz="1800" dirty="0"/>
          </a:p>
        </p:txBody>
      </p:sp>
      <p:sp>
        <p:nvSpPr>
          <p:cNvPr id="9" name="Graphic 16">
            <a:extLst>
              <a:ext uri="{FF2B5EF4-FFF2-40B4-BE49-F238E27FC236}">
                <a16:creationId xmlns:a16="http://schemas.microsoft.com/office/drawing/2014/main" id="{B17D3A6C-0D4A-808B-5FDA-B8BB6445F756}"/>
              </a:ext>
            </a:extLst>
          </p:cNvPr>
          <p:cNvSpPr/>
          <p:nvPr userDrawn="1"/>
        </p:nvSpPr>
        <p:spPr>
          <a:xfrm>
            <a:off x="11477945" y="1055581"/>
            <a:ext cx="127715"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sz="1800" dirty="0"/>
          </a:p>
        </p:txBody>
      </p:sp>
      <p:sp>
        <p:nvSpPr>
          <p:cNvPr id="10" name="Graphic 14">
            <a:extLst>
              <a:ext uri="{FF2B5EF4-FFF2-40B4-BE49-F238E27FC236}">
                <a16:creationId xmlns:a16="http://schemas.microsoft.com/office/drawing/2014/main" id="{20BEE64F-0647-D60C-64B6-73D9761576B7}"/>
              </a:ext>
            </a:extLst>
          </p:cNvPr>
          <p:cNvSpPr/>
          <p:nvPr userDrawn="1"/>
        </p:nvSpPr>
        <p:spPr>
          <a:xfrm>
            <a:off x="11241556" y="446637"/>
            <a:ext cx="91139"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sz="1800" dirty="0"/>
          </a:p>
        </p:txBody>
      </p:sp>
    </p:spTree>
    <p:extLst>
      <p:ext uri="{BB962C8B-B14F-4D97-AF65-F5344CB8AC3E}">
        <p14:creationId xmlns:p14="http://schemas.microsoft.com/office/powerpoint/2010/main" val="3617814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FD13DF8-9F77-416A-A092-C283642B0FB3}" type="datetime1">
              <a:rPr lang="en-US" smtClean="0"/>
              <a:t>7/10/2023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
        <p:nvSpPr>
          <p:cNvPr id="2" name="Graphic 15">
            <a:extLst>
              <a:ext uri="{FF2B5EF4-FFF2-40B4-BE49-F238E27FC236}">
                <a16:creationId xmlns:a16="http://schemas.microsoft.com/office/drawing/2014/main" id="{449D8B67-81E9-08EE-D1C4-C7462C27B97E}"/>
              </a:ext>
            </a:extLst>
          </p:cNvPr>
          <p:cNvSpPr/>
          <p:nvPr userDrawn="1"/>
        </p:nvSpPr>
        <p:spPr>
          <a:xfrm>
            <a:off x="10508319" y="492210"/>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sz="1800" dirty="0"/>
          </a:p>
        </p:txBody>
      </p:sp>
      <p:sp>
        <p:nvSpPr>
          <p:cNvPr id="11" name="Graphic 16">
            <a:extLst>
              <a:ext uri="{FF2B5EF4-FFF2-40B4-BE49-F238E27FC236}">
                <a16:creationId xmlns:a16="http://schemas.microsoft.com/office/drawing/2014/main" id="{0094F854-9D4A-F74D-6B43-34DC757099DC}"/>
              </a:ext>
            </a:extLst>
          </p:cNvPr>
          <p:cNvSpPr/>
          <p:nvPr userDrawn="1"/>
        </p:nvSpPr>
        <p:spPr>
          <a:xfrm>
            <a:off x="11477945" y="1055581"/>
            <a:ext cx="127715"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sz="1800" dirty="0"/>
          </a:p>
        </p:txBody>
      </p:sp>
      <p:sp>
        <p:nvSpPr>
          <p:cNvPr id="12" name="Graphic 14">
            <a:extLst>
              <a:ext uri="{FF2B5EF4-FFF2-40B4-BE49-F238E27FC236}">
                <a16:creationId xmlns:a16="http://schemas.microsoft.com/office/drawing/2014/main" id="{A01725AA-58FB-6560-0FB1-EF6C7F17CF5B}"/>
              </a:ext>
            </a:extLst>
          </p:cNvPr>
          <p:cNvSpPr/>
          <p:nvPr userDrawn="1"/>
        </p:nvSpPr>
        <p:spPr>
          <a:xfrm>
            <a:off x="11241556" y="446637"/>
            <a:ext cx="91139"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sz="1800" dirty="0"/>
          </a:p>
        </p:txBody>
      </p:sp>
    </p:spTree>
    <p:extLst>
      <p:ext uri="{BB962C8B-B14F-4D97-AF65-F5344CB8AC3E}">
        <p14:creationId xmlns:p14="http://schemas.microsoft.com/office/powerpoint/2010/main" val="2915265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B3946AD-D7C9-48C9-89DB-EC9671063551}" type="datetime1">
              <a:rPr lang="en-US" smtClean="0"/>
              <a:t>7/10/2023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8DA9DAA-006C-4F4B-980E-E3DF019B24E2}" type="slidenum">
              <a:rPr lang="en-US" smtClean="0"/>
              <a:t>‹#›</a:t>
            </a:fld>
            <a:endParaRPr lang="en-US" dirty="0"/>
          </a:p>
        </p:txBody>
      </p:sp>
    </p:spTree>
    <p:extLst>
      <p:ext uri="{BB962C8B-B14F-4D97-AF65-F5344CB8AC3E}">
        <p14:creationId xmlns:p14="http://schemas.microsoft.com/office/powerpoint/2010/main" val="3731746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084D54-6418-454E-A89F-B1459246F540}" type="datetime1">
              <a:rPr lang="en-US" smtClean="0"/>
              <a:t>7/10/2023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8DA9DAA-006C-4F4B-980E-E3DF019B24E2}" type="slidenum">
              <a:rPr lang="en-US" smtClean="0"/>
              <a:t>‹#›</a:t>
            </a:fld>
            <a:endParaRPr lang="en-US" dirty="0"/>
          </a:p>
        </p:txBody>
      </p:sp>
    </p:spTree>
    <p:extLst>
      <p:ext uri="{BB962C8B-B14F-4D97-AF65-F5344CB8AC3E}">
        <p14:creationId xmlns:p14="http://schemas.microsoft.com/office/powerpoint/2010/main" val="2856825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4F5695A7-04EE-4AFD-835C-28A0877BFC7B}" type="datetime1">
              <a:rPr lang="en-US" smtClean="0"/>
              <a:t>7/10/2023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D8DA9DAA-006C-4F4B-980E-E3DF019B24E2}" type="slidenum">
              <a:rPr lang="en-US" smtClean="0"/>
              <a:t>‹#›</a:t>
            </a:fld>
            <a:endParaRPr lang="en-US" dirty="0"/>
          </a:p>
        </p:txBody>
      </p:sp>
    </p:spTree>
    <p:extLst>
      <p:ext uri="{BB962C8B-B14F-4D97-AF65-F5344CB8AC3E}">
        <p14:creationId xmlns:p14="http://schemas.microsoft.com/office/powerpoint/2010/main" val="300200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AAEA93E0-ED49-4AED-B42C-2CD2C67DDF57}" type="datetime1">
              <a:rPr lang="en-US" smtClean="0"/>
              <a:t>7/10/2023</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D8DA9DAA-006C-4F4B-980E-E3DF019B24E2}" type="slidenum">
              <a:rPr lang="en-US" smtClean="0"/>
              <a:t>‹#›</a:t>
            </a:fld>
            <a:endParaRPr lang="en-US" dirty="0"/>
          </a:p>
        </p:txBody>
      </p:sp>
    </p:spTree>
    <p:extLst>
      <p:ext uri="{BB962C8B-B14F-4D97-AF65-F5344CB8AC3E}">
        <p14:creationId xmlns:p14="http://schemas.microsoft.com/office/powerpoint/2010/main" val="928073556"/>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A06AA0-ECBC-445C-A24A-264103F093CF}" type="datetime1">
              <a:rPr lang="en-US" smtClean="0"/>
              <a:t>7/10/2023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8DA9DAA-006C-4F4B-980E-E3DF019B24E2}" type="slidenum">
              <a:rPr lang="en-US" smtClean="0"/>
              <a:t>‹#›</a:t>
            </a:fld>
            <a:endParaRPr lang="en-US" dirty="0"/>
          </a:p>
        </p:txBody>
      </p:sp>
    </p:spTree>
    <p:extLst>
      <p:ext uri="{BB962C8B-B14F-4D97-AF65-F5344CB8AC3E}">
        <p14:creationId xmlns:p14="http://schemas.microsoft.com/office/powerpoint/2010/main" val="2291640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1A8AE8-DF4E-4D82-97B1-81FB4002971E}" type="datetime1">
              <a:rPr lang="en-US" smtClean="0"/>
              <a:t>7/10/2023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8DA9DAA-006C-4F4B-980E-E3DF019B24E2}" type="slidenum">
              <a:rPr lang="en-US" smtClean="0"/>
              <a:t>‹#›</a:t>
            </a:fld>
            <a:endParaRPr lang="en-US" dirty="0"/>
          </a:p>
        </p:txBody>
      </p:sp>
    </p:spTree>
    <p:extLst>
      <p:ext uri="{BB962C8B-B14F-4D97-AF65-F5344CB8AC3E}">
        <p14:creationId xmlns:p14="http://schemas.microsoft.com/office/powerpoint/2010/main" val="3031458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anchor="b"/>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a:lstStyle>
            <a:lvl1pPr marL="0" indent="0">
              <a:lnSpc>
                <a:spcPct val="110000"/>
              </a:lnSpc>
              <a:buNone/>
              <a:defRPr sz="2000"/>
            </a:lvl1pPr>
            <a:lvl2pPr marL="228594">
              <a:defRPr sz="1800"/>
            </a:lvl2pPr>
            <a:lvl3pPr marL="457189">
              <a:defRPr sz="1600"/>
            </a:lvl3pPr>
            <a:lvl4pPr marL="685783">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lvl1pPr>
              <a:defRPr>
                <a:solidFill>
                  <a:schemeClr val="accent2"/>
                </a:solidFill>
              </a:defRPr>
            </a:lvl1pPr>
          </a:lstStyle>
          <a:p>
            <a:fld id="{CC23AD19-780A-460C-9B0D-4AC63AD6D3E4}" type="datetime1">
              <a:rPr lang="en-US" smtClean="0"/>
              <a:t>7/10/2023</a:t>
            </a:fld>
            <a:endParaRPr lang="en-US" dirty="0"/>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6"/>
            <a:ext cx="4114800" cy="365125"/>
          </a:xfrm>
        </p:spPr>
        <p:txBody>
          <a:bodyPr/>
          <a:lstStyle>
            <a:lvl1pPr>
              <a:defRPr baseline="0">
                <a:solidFill>
                  <a:schemeClr val="accent2"/>
                </a:solidFill>
              </a:defRPr>
            </a:lvl1pPr>
          </a:lstStyle>
          <a:p>
            <a:endParaRPr lang="en-US" dirty="0"/>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1"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89" y="2070656"/>
            <a:ext cx="91139"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sz="1800" dirty="0"/>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3" y="1780013"/>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sz="1800" dirty="0"/>
          </a:p>
        </p:txBody>
      </p:sp>
    </p:spTree>
    <p:extLst>
      <p:ext uri="{BB962C8B-B14F-4D97-AF65-F5344CB8AC3E}">
        <p14:creationId xmlns:p14="http://schemas.microsoft.com/office/powerpoint/2010/main" val="3382797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6391656" y="841248"/>
            <a:ext cx="4434840" cy="3236976"/>
          </a:xfrm>
        </p:spPr>
        <p:txBody>
          <a:bodyPr anchor="b"/>
          <a:lstStyle>
            <a:lvl1pPr algn="l">
              <a:lnSpc>
                <a:spcPct val="110000"/>
              </a:lnSpc>
              <a:spcBef>
                <a:spcPts val="1000"/>
              </a:spcBef>
              <a:defRPr sz="3600" b="0" i="0" cap="none"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7" y="4498848"/>
            <a:ext cx="4434835" cy="510474"/>
          </a:xfrm>
        </p:spPr>
        <p:txBody>
          <a:bodyPr/>
          <a:lstStyle>
            <a:lvl1pPr marL="0" indent="0" algn="l">
              <a:lnSpc>
                <a:spcPct val="110000"/>
              </a:lnSpc>
              <a:buNone/>
              <a:defRPr sz="18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8"/>
            <a:ext cx="3547872" cy="365125"/>
          </a:xfrm>
        </p:spPr>
        <p:txBody>
          <a:bodyPr/>
          <a:lstStyle>
            <a:lvl1pPr>
              <a:defRPr>
                <a:solidFill>
                  <a:schemeClr val="accent2"/>
                </a:solidFill>
              </a:defRPr>
            </a:lvl1pPr>
          </a:lstStyle>
          <a:p>
            <a:endParaRPr lang="en-US" dirty="0"/>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3"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3"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01752"/>
            <a:ext cx="5221224" cy="6263640"/>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2990486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6391656" y="804672"/>
            <a:ext cx="4434840" cy="886968"/>
          </a:xfrm>
        </p:spPr>
        <p:txBody>
          <a:bodyPr anchor="b"/>
          <a:lstStyle>
            <a:lvl1pPr algn="l">
              <a:defRPr sz="5400" b="0" i="0" cap="none" baseline="0"/>
            </a:lvl1pPr>
          </a:lstStyle>
          <a:p>
            <a:r>
              <a:rPr lang="en-US" dirty="0"/>
              <a:t>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5" y="1801368"/>
            <a:ext cx="4434840" cy="4754880"/>
          </a:xfrm>
        </p:spPr>
        <p:txBody>
          <a:bodyPr>
            <a:normAutofit/>
          </a:bodyPr>
          <a:lstStyle>
            <a:lvl1pPr marL="0" indent="0" algn="l">
              <a:lnSpc>
                <a:spcPct val="110000"/>
              </a:lnSpc>
              <a:buNone/>
              <a:defRPr sz="20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8"/>
            <a:ext cx="3547872" cy="365125"/>
          </a:xfrm>
        </p:spPr>
        <p:txBody>
          <a:bodyPr/>
          <a:lstStyle>
            <a:lvl1pPr>
              <a:defRPr>
                <a:solidFill>
                  <a:schemeClr val="accent2"/>
                </a:solidFill>
              </a:defRPr>
            </a:lvl1pPr>
          </a:lstStyle>
          <a:p>
            <a:endParaRPr lang="en-US" dirty="0"/>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3"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3"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108960"/>
            <a:ext cx="5221224" cy="3447288"/>
          </a:xfrm>
        </p:spPr>
        <p:txBody>
          <a:bodyPr anchor="ctr"/>
          <a:lstStyle>
            <a:lvl1pPr algn="ctr">
              <a:buNone/>
              <a:defRPr>
                <a:solidFill>
                  <a:schemeClr val="bg1"/>
                </a:solidFill>
              </a:defRPr>
            </a:lvl1pPr>
          </a:lstStyle>
          <a:p>
            <a:r>
              <a:rPr lang="en-US"/>
              <a:t>Click icon to add picture</a:t>
            </a:r>
            <a:endParaRPr lang="en-US" dirty="0"/>
          </a:p>
        </p:txBody>
      </p:sp>
      <p:sp>
        <p:nvSpPr>
          <p:cNvPr id="10" name="Picture Placeholder 12">
            <a:extLst>
              <a:ext uri="{FF2B5EF4-FFF2-40B4-BE49-F238E27FC236}">
                <a16:creationId xmlns:a16="http://schemas.microsoft.com/office/drawing/2014/main" id="{F146D6C1-343E-4F97-A565-55BBB15F4C77}"/>
              </a:ext>
            </a:extLst>
          </p:cNvPr>
          <p:cNvSpPr>
            <a:spLocks noGrp="1"/>
          </p:cNvSpPr>
          <p:nvPr>
            <p:ph type="pic" sz="quarter" idx="14"/>
          </p:nvPr>
        </p:nvSpPr>
        <p:spPr>
          <a:xfrm>
            <a:off x="283464"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
        <p:nvSpPr>
          <p:cNvPr id="11" name="Picture Placeholder 12">
            <a:extLst>
              <a:ext uri="{FF2B5EF4-FFF2-40B4-BE49-F238E27FC236}">
                <a16:creationId xmlns:a16="http://schemas.microsoft.com/office/drawing/2014/main" id="{BA123E2D-4554-47D5-B0EC-0C47EDB41626}"/>
              </a:ext>
            </a:extLst>
          </p:cNvPr>
          <p:cNvSpPr>
            <a:spLocks noGrp="1"/>
          </p:cNvSpPr>
          <p:nvPr>
            <p:ph type="pic" sz="quarter" idx="15"/>
          </p:nvPr>
        </p:nvSpPr>
        <p:spPr>
          <a:xfrm>
            <a:off x="3044952"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257891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3186EA6A-5CD5-4DF7-9C8A-EDFAF28A80D9}"/>
              </a:ext>
            </a:extLst>
          </p:cNvPr>
          <p:cNvSpPr>
            <a:spLocks noGrp="1"/>
          </p:cNvSpPr>
          <p:nvPr>
            <p:ph type="pic" sz="quarter" idx="14"/>
          </p:nvPr>
        </p:nvSpPr>
        <p:spPr>
          <a:xfrm>
            <a:off x="1777114" y="407503"/>
            <a:ext cx="1952279" cy="1952279"/>
          </a:xfrm>
          <a:custGeom>
            <a:avLst/>
            <a:gdLst>
              <a:gd name="connsiteX0" fmla="*/ 976140 w 1952279"/>
              <a:gd name="connsiteY0" fmla="*/ 0 h 1952279"/>
              <a:gd name="connsiteX1" fmla="*/ 1952279 w 1952279"/>
              <a:gd name="connsiteY1" fmla="*/ 976140 h 1952279"/>
              <a:gd name="connsiteX2" fmla="*/ 976140 w 1952279"/>
              <a:gd name="connsiteY2" fmla="*/ 1952279 h 1952279"/>
              <a:gd name="connsiteX3" fmla="*/ 0 w 1952279"/>
              <a:gd name="connsiteY3" fmla="*/ 976140 h 1952279"/>
              <a:gd name="connsiteX4" fmla="*/ 976140 w 1952279"/>
              <a:gd name="connsiteY4" fmla="*/ 0 h 195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279" h="1952279">
                <a:moveTo>
                  <a:pt x="976140" y="0"/>
                </a:moveTo>
                <a:cubicBezTo>
                  <a:pt x="1515247" y="0"/>
                  <a:pt x="1952279" y="437033"/>
                  <a:pt x="1952279" y="976140"/>
                </a:cubicBezTo>
                <a:cubicBezTo>
                  <a:pt x="1952279" y="1515246"/>
                  <a:pt x="1515247" y="1952279"/>
                  <a:pt x="976140" y="1952279"/>
                </a:cubicBezTo>
                <a:cubicBezTo>
                  <a:pt x="437033" y="1952279"/>
                  <a:pt x="0" y="1515246"/>
                  <a:pt x="0" y="976140"/>
                </a:cubicBezTo>
                <a:cubicBezTo>
                  <a:pt x="0" y="437033"/>
                  <a:pt x="437033" y="0"/>
                  <a:pt x="976140"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2" name="Picture Placeholder 31">
            <a:extLst>
              <a:ext uri="{FF2B5EF4-FFF2-40B4-BE49-F238E27FC236}">
                <a16:creationId xmlns:a16="http://schemas.microsoft.com/office/drawing/2014/main" id="{83D5117F-F235-498D-99A5-9DE2D665576C}"/>
              </a:ext>
            </a:extLst>
          </p:cNvPr>
          <p:cNvSpPr>
            <a:spLocks noGrp="1"/>
          </p:cNvSpPr>
          <p:nvPr>
            <p:ph type="pic" sz="quarter" idx="15"/>
          </p:nvPr>
        </p:nvSpPr>
        <p:spPr>
          <a:xfrm>
            <a:off x="3528348" y="1972581"/>
            <a:ext cx="2290065" cy="2273502"/>
          </a:xfrm>
          <a:custGeom>
            <a:avLst/>
            <a:gdLst>
              <a:gd name="connsiteX0" fmla="*/ 1145032 w 2290065"/>
              <a:gd name="connsiteY0" fmla="*/ 0 h 2273502"/>
              <a:gd name="connsiteX1" fmla="*/ 2290065 w 2290065"/>
              <a:gd name="connsiteY1" fmla="*/ 1145033 h 2273502"/>
              <a:gd name="connsiteX2" fmla="*/ 1375797 w 2290065"/>
              <a:gd name="connsiteY2" fmla="*/ 2266803 h 2273502"/>
              <a:gd name="connsiteX3" fmla="*/ 1331903 w 2290065"/>
              <a:gd name="connsiteY3" fmla="*/ 2273502 h 2273502"/>
              <a:gd name="connsiteX4" fmla="*/ 958162 w 2290065"/>
              <a:gd name="connsiteY4" fmla="*/ 2273502 h 2273502"/>
              <a:gd name="connsiteX5" fmla="*/ 914268 w 2290065"/>
              <a:gd name="connsiteY5" fmla="*/ 2266803 h 2273502"/>
              <a:gd name="connsiteX6" fmla="*/ 5911 w 2290065"/>
              <a:gd name="connsiteY6" fmla="*/ 1262106 h 2273502"/>
              <a:gd name="connsiteX7" fmla="*/ 0 w 2290065"/>
              <a:gd name="connsiteY7" fmla="*/ 1145053 h 2273502"/>
              <a:gd name="connsiteX8" fmla="*/ 0 w 2290065"/>
              <a:gd name="connsiteY8" fmla="*/ 1145014 h 2273502"/>
              <a:gd name="connsiteX9" fmla="*/ 5911 w 2290065"/>
              <a:gd name="connsiteY9" fmla="*/ 1027960 h 2273502"/>
              <a:gd name="connsiteX10" fmla="*/ 1145032 w 2290065"/>
              <a:gd name="connsiteY10" fmla="*/ 0 h 227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90065" h="2273502">
                <a:moveTo>
                  <a:pt x="1145032" y="0"/>
                </a:moveTo>
                <a:cubicBezTo>
                  <a:pt x="1777417" y="0"/>
                  <a:pt x="2290065" y="512649"/>
                  <a:pt x="2290065" y="1145033"/>
                </a:cubicBezTo>
                <a:cubicBezTo>
                  <a:pt x="2290065" y="1698370"/>
                  <a:pt x="1897569" y="2160033"/>
                  <a:pt x="1375797" y="2266803"/>
                </a:cubicBezTo>
                <a:lnTo>
                  <a:pt x="1331903" y="2273502"/>
                </a:lnTo>
                <a:lnTo>
                  <a:pt x="958162" y="2273502"/>
                </a:lnTo>
                <a:lnTo>
                  <a:pt x="914268" y="2266803"/>
                </a:lnTo>
                <a:cubicBezTo>
                  <a:pt x="429765" y="2167660"/>
                  <a:pt x="56730" y="1762511"/>
                  <a:pt x="5911" y="1262106"/>
                </a:cubicBezTo>
                <a:lnTo>
                  <a:pt x="0" y="1145053"/>
                </a:lnTo>
                <a:lnTo>
                  <a:pt x="0" y="1145014"/>
                </a:lnTo>
                <a:lnTo>
                  <a:pt x="5911" y="1027960"/>
                </a:lnTo>
                <a:cubicBezTo>
                  <a:pt x="64548" y="450571"/>
                  <a:pt x="552172" y="0"/>
                  <a:pt x="1145032"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1" name="Picture Placeholder 30">
            <a:extLst>
              <a:ext uri="{FF2B5EF4-FFF2-40B4-BE49-F238E27FC236}">
                <a16:creationId xmlns:a16="http://schemas.microsoft.com/office/drawing/2014/main" id="{E1E0A794-F1D3-4628-B5B1-9D48AB34C3D4}"/>
              </a:ext>
            </a:extLst>
          </p:cNvPr>
          <p:cNvSpPr>
            <a:spLocks noGrp="1"/>
          </p:cNvSpPr>
          <p:nvPr>
            <p:ph type="pic" sz="quarter" idx="16"/>
          </p:nvPr>
        </p:nvSpPr>
        <p:spPr>
          <a:xfrm>
            <a:off x="5579540" y="4386312"/>
            <a:ext cx="3119293" cy="2462810"/>
          </a:xfrm>
          <a:custGeom>
            <a:avLst/>
            <a:gdLst>
              <a:gd name="connsiteX0" fmla="*/ 1559647 w 3119293"/>
              <a:gd name="connsiteY0" fmla="*/ 0 h 2462810"/>
              <a:gd name="connsiteX1" fmla="*/ 3119293 w 3119293"/>
              <a:gd name="connsiteY1" fmla="*/ 1559647 h 2462810"/>
              <a:gd name="connsiteX2" fmla="*/ 2852930 w 3119293"/>
              <a:gd name="connsiteY2" fmla="*/ 2431660 h 2462810"/>
              <a:gd name="connsiteX3" fmla="*/ 2829636 w 3119293"/>
              <a:gd name="connsiteY3" fmla="*/ 2462810 h 2462810"/>
              <a:gd name="connsiteX4" fmla="*/ 289658 w 3119293"/>
              <a:gd name="connsiteY4" fmla="*/ 2462810 h 2462810"/>
              <a:gd name="connsiteX5" fmla="*/ 266363 w 3119293"/>
              <a:gd name="connsiteY5" fmla="*/ 2431660 h 2462810"/>
              <a:gd name="connsiteX6" fmla="*/ 0 w 3119293"/>
              <a:gd name="connsiteY6" fmla="*/ 1559647 h 2462810"/>
              <a:gd name="connsiteX7" fmla="*/ 1559647 w 3119293"/>
              <a:gd name="connsiteY7" fmla="*/ 0 h 2462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9293" h="2462810">
                <a:moveTo>
                  <a:pt x="1559647" y="0"/>
                </a:moveTo>
                <a:cubicBezTo>
                  <a:pt x="2421016" y="0"/>
                  <a:pt x="3119293" y="698278"/>
                  <a:pt x="3119293" y="1559647"/>
                </a:cubicBezTo>
                <a:cubicBezTo>
                  <a:pt x="3119293" y="1882660"/>
                  <a:pt x="3021098" y="2182739"/>
                  <a:pt x="2852930" y="2431660"/>
                </a:cubicBezTo>
                <a:lnTo>
                  <a:pt x="2829636" y="2462810"/>
                </a:lnTo>
                <a:lnTo>
                  <a:pt x="289658" y="2462810"/>
                </a:lnTo>
                <a:lnTo>
                  <a:pt x="266363" y="2431660"/>
                </a:lnTo>
                <a:cubicBezTo>
                  <a:pt x="98195" y="2182739"/>
                  <a:pt x="0" y="1882660"/>
                  <a:pt x="0" y="1559647"/>
                </a:cubicBezTo>
                <a:cubicBezTo>
                  <a:pt x="0" y="698278"/>
                  <a:pt x="698278" y="0"/>
                  <a:pt x="1559647"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0" name="Picture Placeholder 29">
            <a:extLst>
              <a:ext uri="{FF2B5EF4-FFF2-40B4-BE49-F238E27FC236}">
                <a16:creationId xmlns:a16="http://schemas.microsoft.com/office/drawing/2014/main" id="{B8D3F45B-B631-47D3-A33C-71CEC2B3602C}"/>
              </a:ext>
            </a:extLst>
          </p:cNvPr>
          <p:cNvSpPr>
            <a:spLocks noGrp="1"/>
          </p:cNvSpPr>
          <p:nvPr>
            <p:ph type="pic" sz="quarter" idx="17"/>
          </p:nvPr>
        </p:nvSpPr>
        <p:spPr>
          <a:xfrm>
            <a:off x="1092908" y="4018982"/>
            <a:ext cx="3854161" cy="2839018"/>
          </a:xfrm>
          <a:custGeom>
            <a:avLst/>
            <a:gdLst>
              <a:gd name="connsiteX0" fmla="*/ 1927061 w 3854161"/>
              <a:gd name="connsiteY0" fmla="*/ 0 h 2839018"/>
              <a:gd name="connsiteX1" fmla="*/ 1927101 w 3854161"/>
              <a:gd name="connsiteY1" fmla="*/ 0 h 2839018"/>
              <a:gd name="connsiteX2" fmla="*/ 2124114 w 3854161"/>
              <a:gd name="connsiteY2" fmla="*/ 9948 h 2839018"/>
              <a:gd name="connsiteX3" fmla="*/ 3854161 w 3854161"/>
              <a:gd name="connsiteY3" fmla="*/ 1927080 h 2839018"/>
              <a:gd name="connsiteX4" fmla="*/ 3702722 w 3854161"/>
              <a:gd name="connsiteY4" fmla="*/ 2677187 h 2839018"/>
              <a:gd name="connsiteX5" fmla="*/ 3624763 w 3854161"/>
              <a:gd name="connsiteY5" fmla="*/ 2839018 h 2839018"/>
              <a:gd name="connsiteX6" fmla="*/ 229398 w 3854161"/>
              <a:gd name="connsiteY6" fmla="*/ 2839018 h 2839018"/>
              <a:gd name="connsiteX7" fmla="*/ 151440 w 3854161"/>
              <a:gd name="connsiteY7" fmla="*/ 2677187 h 2839018"/>
              <a:gd name="connsiteX8" fmla="*/ 0 w 3854161"/>
              <a:gd name="connsiteY8" fmla="*/ 1927080 h 2839018"/>
              <a:gd name="connsiteX9" fmla="*/ 1730048 w 3854161"/>
              <a:gd name="connsiteY9" fmla="*/ 9948 h 28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54161" h="2839018">
                <a:moveTo>
                  <a:pt x="1927061" y="0"/>
                </a:moveTo>
                <a:lnTo>
                  <a:pt x="1927101" y="0"/>
                </a:lnTo>
                <a:lnTo>
                  <a:pt x="2124114" y="9948"/>
                </a:lnTo>
                <a:cubicBezTo>
                  <a:pt x="3095856" y="108634"/>
                  <a:pt x="3854161" y="929301"/>
                  <a:pt x="3854161" y="1927080"/>
                </a:cubicBezTo>
                <a:cubicBezTo>
                  <a:pt x="3854161" y="2193154"/>
                  <a:pt x="3800237" y="2446634"/>
                  <a:pt x="3702722" y="2677187"/>
                </a:cubicBezTo>
                <a:lnTo>
                  <a:pt x="3624763" y="2839018"/>
                </a:lnTo>
                <a:lnTo>
                  <a:pt x="229398" y="2839018"/>
                </a:lnTo>
                <a:lnTo>
                  <a:pt x="151440" y="2677187"/>
                </a:lnTo>
                <a:cubicBezTo>
                  <a:pt x="53924" y="2446634"/>
                  <a:pt x="0" y="2193154"/>
                  <a:pt x="0" y="1927080"/>
                </a:cubicBezTo>
                <a:cubicBezTo>
                  <a:pt x="0" y="929301"/>
                  <a:pt x="758305" y="108634"/>
                  <a:pt x="1730048" y="9948"/>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5760720" y="585216"/>
            <a:ext cx="5276088" cy="2276856"/>
          </a:xfrm>
        </p:spPr>
        <p:txBody>
          <a:bodyPr anchor="b"/>
          <a:lstStyle>
            <a:lvl1pPr algn="r">
              <a:defRPr sz="4800" b="1" cap="all" spc="400" baseline="0">
                <a:solidFill>
                  <a:schemeClr val="bg1"/>
                </a:solidFill>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72"/>
            <a:ext cx="2743200" cy="365125"/>
          </a:xfrm>
        </p:spPr>
        <p:txBody>
          <a:bodyPr/>
          <a:lstStyle>
            <a:lvl1pPr>
              <a:defRPr>
                <a:solidFill>
                  <a:schemeClr val="bg1"/>
                </a:solidFill>
              </a:defRPr>
            </a:lvl1pPr>
          </a:lstStyle>
          <a:p>
            <a:fld id="{59AD7E02-CEEA-4130-9626-D8857C7D6793}" type="datetime1">
              <a:rPr lang="en-US" smtClean="0"/>
              <a:t>7/10/2023</a:t>
            </a:fld>
            <a:endParaRPr lang="en-US" dirty="0"/>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30"/>
            <a:ext cx="2788920" cy="365125"/>
          </a:xfrm>
        </p:spPr>
        <p:txBody>
          <a:bodyPr/>
          <a:lstStyle>
            <a:lvl1pPr>
              <a:defRPr>
                <a:solidFill>
                  <a:schemeClr val="bg1"/>
                </a:solidFill>
              </a:defRPr>
            </a:lvl1pPr>
          </a:lstStyle>
          <a:p>
            <a:endParaRPr lang="en-US" dirty="0"/>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72"/>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sp>
        <p:nvSpPr>
          <p:cNvPr id="8" name="Graphic 32">
            <a:extLst>
              <a:ext uri="{FF2B5EF4-FFF2-40B4-BE49-F238E27FC236}">
                <a16:creationId xmlns:a16="http://schemas.microsoft.com/office/drawing/2014/main" id="{846CD0EA-B0AA-4845-81A5-4ADD7C58B12F}"/>
              </a:ext>
            </a:extLst>
          </p:cNvPr>
          <p:cNvSpPr/>
          <p:nvPr userDrawn="1"/>
        </p:nvSpPr>
        <p:spPr>
          <a:xfrm>
            <a:off x="1472368" y="185953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sz="1800" dirty="0"/>
          </a:p>
        </p:txBody>
      </p:sp>
      <p:sp>
        <p:nvSpPr>
          <p:cNvPr id="10" name="Graphic 33">
            <a:extLst>
              <a:ext uri="{FF2B5EF4-FFF2-40B4-BE49-F238E27FC236}">
                <a16:creationId xmlns:a16="http://schemas.microsoft.com/office/drawing/2014/main" id="{0E97A0CB-7CB1-47F0-BD48-EEECBAC39CD2}"/>
              </a:ext>
            </a:extLst>
          </p:cNvPr>
          <p:cNvSpPr/>
          <p:nvPr userDrawn="1"/>
        </p:nvSpPr>
        <p:spPr>
          <a:xfrm>
            <a:off x="2014524" y="3146867"/>
            <a:ext cx="127715"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sz="1800" dirty="0"/>
          </a:p>
        </p:txBody>
      </p:sp>
      <p:sp>
        <p:nvSpPr>
          <p:cNvPr id="12" name="Graphic 31">
            <a:extLst>
              <a:ext uri="{FF2B5EF4-FFF2-40B4-BE49-F238E27FC236}">
                <a16:creationId xmlns:a16="http://schemas.microsoft.com/office/drawing/2014/main" id="{477816C9-06CB-4BC5-B26B-6A2877BD941A}"/>
              </a:ext>
            </a:extLst>
          </p:cNvPr>
          <p:cNvSpPr/>
          <p:nvPr userDrawn="1"/>
        </p:nvSpPr>
        <p:spPr>
          <a:xfrm>
            <a:off x="5404920" y="4508295"/>
            <a:ext cx="91139"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sz="1800"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5"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760720" y="3127248"/>
            <a:ext cx="5276088" cy="1124712"/>
          </a:xfrm>
        </p:spPr>
        <p:txBody>
          <a:bodyPr/>
          <a:lstStyle>
            <a:lvl1pPr marL="0" indent="0" algn="r">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01045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BD248A26-3F93-4C29-8FAE-BA75B528A537}" type="datetime1">
              <a:rPr lang="en-US" smtClean="0"/>
              <a:t>7/10/2023</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D8DA9DAA-006C-4F4B-980E-E3DF019B24E2}" type="slidenum">
              <a:rPr lang="en-US" smtClean="0"/>
              <a:t>‹#›</a:t>
            </a:fld>
            <a:endParaRPr lang="en-US" dirty="0"/>
          </a:p>
        </p:txBody>
      </p:sp>
    </p:spTree>
    <p:extLst>
      <p:ext uri="{BB962C8B-B14F-4D97-AF65-F5344CB8AC3E}">
        <p14:creationId xmlns:p14="http://schemas.microsoft.com/office/powerpoint/2010/main" val="2819392688"/>
      </p:ext>
    </p:extLst>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3" r:id="rId12"/>
    <p:sldLayoutId id="2147483713" r:id="rId13"/>
    <p:sldLayoutId id="2147483714" r:id="rId14"/>
    <p:sldLayoutId id="2147483715" r:id="rId15"/>
  </p:sldLayoutIdLst>
  <p:hf sldNum="0" hdr="0" ftr="0" dt="0"/>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hyperlink" Target="http://www.hilton.com/en/corporate/development/hilton-performance-advantage/" TargetMode="External"/><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hyperlink" Target="http://www.hilton.com/en/corporate/development/hilton-performance-advantage/" TargetMode="External"/><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0.png"/><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8" Type="http://schemas.openxmlformats.org/officeDocument/2006/relationships/hyperlink" Target="https://stories.hilton.com/releases/hilton-successfully-navigates-year-like-no-other" TargetMode="External"/><Relationship Id="rId13" Type="http://schemas.openxmlformats.org/officeDocument/2006/relationships/hyperlink" Target="https://www.hiltonhonors.com/en_US/hh2-aug-2020/promo-expired/" TargetMode="External"/><Relationship Id="rId3" Type="http://schemas.openxmlformats.org/officeDocument/2006/relationships/hyperlink" Target="https://doi.org/10.1016/j.tourman.2019.04.004" TargetMode="External"/><Relationship Id="rId7" Type="http://schemas.openxmlformats.org/officeDocument/2006/relationships/hyperlink" Target="https://stories.hilton.com/releases/hilton-named-most-valuable-hotel-brand-by-brand-finance-for-sixth-consecutive-year" TargetMode="External"/><Relationship Id="rId12" Type="http://schemas.openxmlformats.org/officeDocument/2006/relationships/hyperlink" Target="https://www.hilton.com/en/hotels/wmtmtgi-hilton-garden-inn-guizhou-maotai-town/" TargetMode="External"/><Relationship Id="rId2" Type="http://schemas.openxmlformats.org/officeDocument/2006/relationships/hyperlink" Target="https://doi.org/10.1016/j.ijhm.2006.03.004" TargetMode="External"/><Relationship Id="rId1" Type="http://schemas.openxmlformats.org/officeDocument/2006/relationships/slideLayout" Target="../slideLayouts/slideLayout12.xml"/><Relationship Id="rId6" Type="http://schemas.openxmlformats.org/officeDocument/2006/relationships/hyperlink" Target="https://research-methodology.net/hilton-marketing-communication-mix/#google_vignette" TargetMode="External"/><Relationship Id="rId11" Type="http://schemas.openxmlformats.org/officeDocument/2006/relationships/hyperlink" Target="https://www.hilton.com/en/hotels/durgigi-garden-inn-umhlanga-arch/" TargetMode="External"/><Relationship Id="rId5" Type="http://schemas.openxmlformats.org/officeDocument/2006/relationships/hyperlink" Target="https://hospitalitytech.com/hiltons-first-us-marketing-campaign-covid-19-focuses-making-memories" TargetMode="External"/><Relationship Id="rId15" Type="http://schemas.openxmlformats.org/officeDocument/2006/relationships/hyperlink" Target="https://www.studysmarter.co.uk/explanations/microeconomics/market-efficiency/positive-externalities/" TargetMode="External"/><Relationship Id="rId10" Type="http://schemas.openxmlformats.org/officeDocument/2006/relationships/hyperlink" Target="https://www.hilton.com/en/corporate/development/hilton-performance-advantage/" TargetMode="External"/><Relationship Id="rId4" Type="http://schemas.openxmlformats.org/officeDocument/2006/relationships/hyperlink" Target="https://esg.hilton.com/wp-content/uploads/sites/4/2023/04/Hilton-2022-Environmental-Social-and-Governance-Report.pdf" TargetMode="External"/><Relationship Id="rId9" Type="http://schemas.openxmlformats.org/officeDocument/2006/relationships/hyperlink" Target="https://tophotel.news/hilton-looks-to-exceed-2022s-almost-a-hotel-per-day-expansion-rate/#:~:text=Hilton%20Worldwide%20is%20expecting%20to,representing%204.7%25%20of%20the%20portfolio" TargetMode="External"/><Relationship Id="rId14" Type="http://schemas.openxmlformats.org/officeDocument/2006/relationships/hyperlink" Target="https://www.statista.com/statistics/379046/worldwide-retail-e-commerce-sal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9968B-2619-4F71-AB00-4C493E120805}"/>
              </a:ext>
            </a:extLst>
          </p:cNvPr>
          <p:cNvSpPr>
            <a:spLocks noGrp="1"/>
          </p:cNvSpPr>
          <p:nvPr>
            <p:ph type="ctrTitle"/>
          </p:nvPr>
        </p:nvSpPr>
        <p:spPr>
          <a:xfrm>
            <a:off x="3362240" y="3046720"/>
            <a:ext cx="4412419" cy="3626217"/>
          </a:xfrm>
        </p:spPr>
        <p:txBody>
          <a:bodyPr anchor="t">
            <a:normAutofit/>
          </a:bodyPr>
          <a:lstStyle/>
          <a:p>
            <a:pPr algn="r"/>
            <a:r>
              <a:rPr lang="en-US" sz="2600" b="1" dirty="0">
                <a:solidFill>
                  <a:schemeClr val="tx1"/>
                </a:solidFill>
              </a:rPr>
              <a:t>MBA- Marketing management</a:t>
            </a:r>
            <a:br>
              <a:rPr lang="en-US" sz="2600" b="1" dirty="0">
                <a:solidFill>
                  <a:schemeClr val="tx1"/>
                </a:solidFill>
              </a:rPr>
            </a:br>
            <a:r>
              <a:rPr lang="en-US" sz="2600" b="1" dirty="0">
                <a:solidFill>
                  <a:schemeClr val="tx1"/>
                </a:solidFill>
              </a:rPr>
              <a:t>Presentation</a:t>
            </a:r>
            <a:br>
              <a:rPr lang="en-US" sz="2600" b="1" dirty="0">
                <a:solidFill>
                  <a:schemeClr val="tx1"/>
                </a:solidFill>
              </a:rPr>
            </a:br>
            <a:r>
              <a:rPr lang="en-US" sz="2600" b="1" dirty="0">
                <a:solidFill>
                  <a:schemeClr val="tx1"/>
                </a:solidFill>
              </a:rPr>
              <a:t> by</a:t>
            </a:r>
            <a:br>
              <a:rPr lang="en-US" sz="2600" b="1" dirty="0">
                <a:solidFill>
                  <a:schemeClr val="tx1"/>
                </a:solidFill>
              </a:rPr>
            </a:br>
            <a:r>
              <a:rPr lang="en-US" sz="2600" b="1" dirty="0">
                <a:solidFill>
                  <a:schemeClr val="tx1"/>
                </a:solidFill>
              </a:rPr>
              <a:t>Nazish Tariq</a:t>
            </a:r>
            <a:br>
              <a:rPr lang="en-US" sz="2600" b="1" dirty="0">
                <a:solidFill>
                  <a:schemeClr val="tx1"/>
                </a:solidFill>
              </a:rPr>
            </a:br>
            <a:r>
              <a:rPr lang="en-US" sz="2600" b="1" dirty="0">
                <a:solidFill>
                  <a:schemeClr val="tx1"/>
                </a:solidFill>
              </a:rPr>
              <a:t>Student number 2239912</a:t>
            </a:r>
            <a:br>
              <a:rPr lang="en-US" sz="2600" b="1" dirty="0"/>
            </a:br>
            <a:br>
              <a:rPr lang="en-US" sz="2600" b="1" dirty="0"/>
            </a:br>
            <a:endParaRPr lang="en-US" sz="2600" b="1" dirty="0"/>
          </a:p>
        </p:txBody>
      </p:sp>
      <p:pic>
        <p:nvPicPr>
          <p:cNvPr id="7" name="Picture 6">
            <a:extLst>
              <a:ext uri="{FF2B5EF4-FFF2-40B4-BE49-F238E27FC236}">
                <a16:creationId xmlns:a16="http://schemas.microsoft.com/office/drawing/2014/main" id="{B7F9AB61-12FA-1476-F44F-CF5C12A22513}"/>
              </a:ext>
            </a:extLst>
          </p:cNvPr>
          <p:cNvPicPr>
            <a:picLocks noChangeAspect="1"/>
          </p:cNvPicPr>
          <p:nvPr/>
        </p:nvPicPr>
        <p:blipFill>
          <a:blip r:embed="rId2"/>
          <a:stretch>
            <a:fillRect/>
          </a:stretch>
        </p:blipFill>
        <p:spPr>
          <a:xfrm>
            <a:off x="4075611" y="1663635"/>
            <a:ext cx="3699048" cy="1200318"/>
          </a:xfrm>
          <a:prstGeom prst="rect">
            <a:avLst/>
          </a:prstGeom>
        </p:spPr>
      </p:pic>
    </p:spTree>
    <p:extLst>
      <p:ext uri="{BB962C8B-B14F-4D97-AF65-F5344CB8AC3E}">
        <p14:creationId xmlns:p14="http://schemas.microsoft.com/office/powerpoint/2010/main" val="114769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10">
            <a:extLst>
              <a:ext uri="{FF2B5EF4-FFF2-40B4-BE49-F238E27FC236}">
                <a16:creationId xmlns:a16="http://schemas.microsoft.com/office/drawing/2014/main" id="{2D2C26D4-301B-1BB1-0BA9-64DB67A2CBD3}"/>
              </a:ext>
            </a:extLst>
          </p:cNvPr>
          <p:cNvPicPr>
            <a:picLocks noChangeAspect="1"/>
          </p:cNvPicPr>
          <p:nvPr/>
        </p:nvPicPr>
        <p:blipFill rotWithShape="1">
          <a:blip r:embed="rId2"/>
          <a:srcRect l="20654" r="20654"/>
          <a:stretch/>
        </p:blipFill>
        <p:spPr>
          <a:xfrm>
            <a:off x="7103716" y="1451592"/>
            <a:ext cx="4626434" cy="4560845"/>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pic>
      <p:sp>
        <p:nvSpPr>
          <p:cNvPr id="8" name="Title 2">
            <a:extLst>
              <a:ext uri="{FF2B5EF4-FFF2-40B4-BE49-F238E27FC236}">
                <a16:creationId xmlns:a16="http://schemas.microsoft.com/office/drawing/2014/main" id="{250A60A6-EEBA-A4A1-4C1E-5C9ABB3C7AED}"/>
              </a:ext>
            </a:extLst>
          </p:cNvPr>
          <p:cNvSpPr>
            <a:spLocks noGrp="1"/>
          </p:cNvSpPr>
          <p:nvPr>
            <p:ph type="title"/>
          </p:nvPr>
        </p:nvSpPr>
        <p:spPr>
          <a:xfrm>
            <a:off x="128312" y="147644"/>
            <a:ext cx="7770790" cy="595264"/>
          </a:xfrm>
        </p:spPr>
        <p:style>
          <a:lnRef idx="1">
            <a:schemeClr val="accent4"/>
          </a:lnRef>
          <a:fillRef idx="3">
            <a:schemeClr val="accent4"/>
          </a:fillRef>
          <a:effectRef idx="2">
            <a:schemeClr val="accent4"/>
          </a:effectRef>
          <a:fontRef idx="minor">
            <a:schemeClr val="lt1"/>
          </a:fontRef>
        </p:style>
        <p:txBody>
          <a:bodyPr vert="horz" lIns="91440" tIns="45720" rIns="91440" bIns="45720" rtlCol="0" anchor="b">
            <a:normAutofit/>
          </a:bodyPr>
          <a:lstStyle/>
          <a:p>
            <a:pPr algn="l"/>
            <a:r>
              <a:rPr lang="en-US" sz="3200" cap="none" dirty="0">
                <a:solidFill>
                  <a:schemeClr val="lt1"/>
                </a:solidFill>
              </a:rPr>
              <a:t>Table of contents</a:t>
            </a:r>
          </a:p>
        </p:txBody>
      </p:sp>
      <p:graphicFrame>
        <p:nvGraphicFramePr>
          <p:cNvPr id="9" name="Text Placeholder 3">
            <a:extLst>
              <a:ext uri="{FF2B5EF4-FFF2-40B4-BE49-F238E27FC236}">
                <a16:creationId xmlns:a16="http://schemas.microsoft.com/office/drawing/2014/main" id="{BD56B093-AC3A-42B9-6C6B-745C495F751F}"/>
              </a:ext>
            </a:extLst>
          </p:cNvPr>
          <p:cNvGraphicFramePr/>
          <p:nvPr>
            <p:extLst>
              <p:ext uri="{D42A27DB-BD31-4B8C-83A1-F6EECF244321}">
                <p14:modId xmlns:p14="http://schemas.microsoft.com/office/powerpoint/2010/main" val="278992134"/>
              </p:ext>
            </p:extLst>
          </p:nvPr>
        </p:nvGraphicFramePr>
        <p:xfrm>
          <a:off x="756645" y="2355853"/>
          <a:ext cx="6190412" cy="33444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Footer Placeholder 5">
            <a:extLst>
              <a:ext uri="{FF2B5EF4-FFF2-40B4-BE49-F238E27FC236}">
                <a16:creationId xmlns:a16="http://schemas.microsoft.com/office/drawing/2014/main" id="{B2475254-9791-45D5-EDD8-B7B1909D82FA}"/>
              </a:ext>
            </a:extLst>
          </p:cNvPr>
          <p:cNvSpPr txBox="1">
            <a:spLocks/>
          </p:cNvSpPr>
          <p:nvPr/>
        </p:nvSpPr>
        <p:spPr>
          <a:xfrm>
            <a:off x="8012258" y="228057"/>
            <a:ext cx="3347961"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Tree>
    <p:extLst>
      <p:ext uri="{BB962C8B-B14F-4D97-AF65-F5344CB8AC3E}">
        <p14:creationId xmlns:p14="http://schemas.microsoft.com/office/powerpoint/2010/main" val="4074329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descr="A picture containing person, sky, clothing, tree&#10;&#10;Description automatically generated">
            <a:extLst>
              <a:ext uri="{FF2B5EF4-FFF2-40B4-BE49-F238E27FC236}">
                <a16:creationId xmlns:a16="http://schemas.microsoft.com/office/drawing/2014/main" id="{BCEA25D5-630D-0D44-51D7-13FF1C9F98DE}"/>
              </a:ext>
            </a:extLst>
          </p:cNvPr>
          <p:cNvPicPr>
            <a:picLocks noGrp="1" noChangeAspect="1"/>
          </p:cNvPicPr>
          <p:nvPr>
            <p:ph type="pic" sz="quarter" idx="13"/>
          </p:nvPr>
        </p:nvPicPr>
        <p:blipFill>
          <a:blip r:embed="rId2"/>
          <a:srcRect l="14313" r="14313"/>
          <a:stretch>
            <a:fillRect/>
          </a:stretch>
        </p:blipFill>
        <p:spPr>
          <a:xfrm>
            <a:off x="7466368" y="2468115"/>
            <a:ext cx="4008811" cy="3221099"/>
          </a:xfrm>
        </p:spPr>
      </p:pic>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52631" y="285810"/>
            <a:ext cx="7839135" cy="464599"/>
          </a:xfrm>
        </p:spPr>
        <p:style>
          <a:lnRef idx="1">
            <a:schemeClr val="accent4"/>
          </a:lnRef>
          <a:fillRef idx="3">
            <a:schemeClr val="accent4"/>
          </a:fillRef>
          <a:effectRef idx="2">
            <a:schemeClr val="accent4"/>
          </a:effectRef>
          <a:fontRef idx="minor">
            <a:schemeClr val="lt1"/>
          </a:fontRef>
        </p:style>
        <p:txBody>
          <a:bodyPr>
            <a:noAutofit/>
          </a:bodyPr>
          <a:lstStyle/>
          <a:p>
            <a:r>
              <a:rPr lang="en-US" sz="3200" dirty="0"/>
              <a:t>Introduction</a:t>
            </a:r>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a:xfrm>
            <a:off x="125293" y="2088772"/>
            <a:ext cx="5755483" cy="379343"/>
          </a:xfrm>
        </p:spPr>
        <p:style>
          <a:lnRef idx="3">
            <a:schemeClr val="lt1"/>
          </a:lnRef>
          <a:fillRef idx="1">
            <a:schemeClr val="accent2"/>
          </a:fillRef>
          <a:effectRef idx="1">
            <a:schemeClr val="accent2"/>
          </a:effectRef>
          <a:fontRef idx="minor">
            <a:schemeClr val="lt1"/>
          </a:fontRef>
        </p:style>
        <p:txBody>
          <a:bodyPr>
            <a:normAutofit fontScale="92500" lnSpcReduction="20000"/>
          </a:bodyPr>
          <a:lstStyle/>
          <a:p>
            <a:r>
              <a:rPr lang="en-US" dirty="0"/>
              <a:t>Hilton</a:t>
            </a:r>
          </a:p>
        </p:txBody>
      </p:sp>
      <p:sp>
        <p:nvSpPr>
          <p:cNvPr id="5" name="TextBox 4">
            <a:extLst>
              <a:ext uri="{FF2B5EF4-FFF2-40B4-BE49-F238E27FC236}">
                <a16:creationId xmlns:a16="http://schemas.microsoft.com/office/drawing/2014/main" id="{B7296B42-9780-B6B0-C5C0-3FEBF1FFB653}"/>
              </a:ext>
            </a:extLst>
          </p:cNvPr>
          <p:cNvSpPr txBox="1"/>
          <p:nvPr/>
        </p:nvSpPr>
        <p:spPr>
          <a:xfrm>
            <a:off x="125293" y="2878872"/>
            <a:ext cx="6105440" cy="3323987"/>
          </a:xfrm>
          <a:prstGeom prst="rect">
            <a:avLst/>
          </a:prstGeom>
          <a:noFill/>
        </p:spPr>
        <p:txBody>
          <a:bodyPr wrap="square">
            <a:spAutoFit/>
          </a:bodyPr>
          <a:lstStyle/>
          <a:p>
            <a:pPr algn="just"/>
            <a:r>
              <a:rPr lang="en-GB" sz="1400" dirty="0">
                <a:effectLst>
                  <a:outerShdw blurRad="38100" dist="25400" dir="5400000" algn="ctr">
                    <a:srgbClr val="6E747A">
                      <a:alpha val="43000"/>
                    </a:srgbClr>
                  </a:outerShdw>
                </a:effectLst>
                <a:latin typeface="Calibri" panose="020F0502020204030204" pitchFamily="34" charset="0"/>
                <a:cs typeface="Calibri" panose="020F0502020204030204" pitchFamily="34" charset="0"/>
              </a:rPr>
              <a:t>The Hilton Hotel is a well-known chain of hotels worldwide. Its goal is to cater to both business and leisure travellers, with numerous locations in city centres, near airports, convention centres, and popular tourist spots across the globe.</a:t>
            </a:r>
          </a:p>
          <a:p>
            <a:pPr algn="just"/>
            <a:r>
              <a:rPr lang="en-GB" sz="1400" dirty="0">
                <a:effectLst>
                  <a:outerShdw blurRad="38100" dist="25400" dir="5400000" algn="ctr">
                    <a:srgbClr val="6E747A">
                      <a:alpha val="43000"/>
                    </a:srgbClr>
                  </a:outerShdw>
                </a:effectLst>
                <a:latin typeface="Calibri" panose="020F0502020204030204" pitchFamily="34" charset="0"/>
                <a:cs typeface="Calibri" panose="020F0502020204030204" pitchFamily="34" charset="0"/>
              </a:rPr>
              <a:t> </a:t>
            </a:r>
          </a:p>
          <a:p>
            <a:pPr algn="just"/>
            <a:r>
              <a:rPr lang="en-GB" sz="1400" dirty="0">
                <a:effectLst>
                  <a:outerShdw blurRad="38100" dist="25400" dir="5400000" algn="ctr">
                    <a:srgbClr val="6E747A">
                      <a:alpha val="43000"/>
                    </a:srgbClr>
                  </a:outerShdw>
                </a:effectLst>
                <a:latin typeface="Calibri" panose="020F0502020204030204" pitchFamily="34" charset="0"/>
                <a:cs typeface="Calibri" panose="020F0502020204030204" pitchFamily="34" charset="0"/>
              </a:rPr>
              <a:t>The global spread of COVID-19 has had a significant impact on various sectors of the economy worldwide, including the hotel industry. In-depth analysis using SWOT, PESTEL, and financial assessments has identified certain challenges faced by the Hilton group. Nevertheless, effective measures have been implemented to combat the pandemic and address these issues.</a:t>
            </a:r>
          </a:p>
          <a:p>
            <a:pPr algn="just"/>
            <a:endParaRPr lang="en-GB" sz="1400" dirty="0"/>
          </a:p>
          <a:p>
            <a:pPr algn="just"/>
            <a:r>
              <a:rPr lang="en-US" sz="1400" dirty="0">
                <a:effectLst>
                  <a:outerShdw blurRad="38100" dist="25400" dir="5400000" algn="ctr">
                    <a:srgbClr val="6E747A">
                      <a:alpha val="43000"/>
                    </a:srgbClr>
                  </a:outerShdw>
                </a:effectLst>
                <a:latin typeface="Calibri" panose="020F0502020204030204" pitchFamily="34" charset="0"/>
                <a:ea typeface="Times New Roman" panose="02020603050405020304" pitchFamily="18" charset="0"/>
                <a:cs typeface="Calibri" panose="020F0502020204030204" pitchFamily="34" charset="0"/>
              </a:rPr>
              <a:t>Following a strong set of financial results for 2022, Hilton Worldwide anticipates increasing the global growth rates of its hotel portfolio.</a:t>
            </a:r>
          </a:p>
          <a:p>
            <a:endParaRPr lang="en-GB" sz="1400" dirty="0"/>
          </a:p>
          <a:p>
            <a:endParaRPr lang="en-GB" sz="1400" dirty="0"/>
          </a:p>
          <a:p>
            <a:endParaRPr lang="en-GB" sz="1400" dirty="0"/>
          </a:p>
        </p:txBody>
      </p:sp>
      <p:sp>
        <p:nvSpPr>
          <p:cNvPr id="8" name="TextBox 7">
            <a:extLst>
              <a:ext uri="{FF2B5EF4-FFF2-40B4-BE49-F238E27FC236}">
                <a16:creationId xmlns:a16="http://schemas.microsoft.com/office/drawing/2014/main" id="{0B127E13-1E20-7FFB-D609-AD51FAA4C91C}"/>
              </a:ext>
            </a:extLst>
          </p:cNvPr>
          <p:cNvSpPr txBox="1"/>
          <p:nvPr/>
        </p:nvSpPr>
        <p:spPr>
          <a:xfrm>
            <a:off x="244784" y="6202858"/>
            <a:ext cx="7952448" cy="369332"/>
          </a:xfrm>
          <a:prstGeom prst="rect">
            <a:avLst/>
          </a:prstGeom>
          <a:solidFill>
            <a:schemeClr val="bg2"/>
          </a:solidFill>
        </p:spPr>
        <p:txBody>
          <a:bodyPr wrap="square">
            <a:spAutoFit/>
          </a:bodyPr>
          <a:lstStyle/>
          <a:p>
            <a:r>
              <a:rPr lang="en-GB" dirty="0"/>
              <a:t>https://www.hilton.com/en/corporate/</a:t>
            </a:r>
          </a:p>
        </p:txBody>
      </p:sp>
      <p:sp>
        <p:nvSpPr>
          <p:cNvPr id="9" name="Footer Placeholder 5">
            <a:extLst>
              <a:ext uri="{FF2B5EF4-FFF2-40B4-BE49-F238E27FC236}">
                <a16:creationId xmlns:a16="http://schemas.microsoft.com/office/drawing/2014/main" id="{E324FE2E-2AB5-F308-471D-4790DC66AFA5}"/>
              </a:ext>
            </a:extLst>
          </p:cNvPr>
          <p:cNvSpPr txBox="1">
            <a:spLocks/>
          </p:cNvSpPr>
          <p:nvPr/>
        </p:nvSpPr>
        <p:spPr>
          <a:xfrm>
            <a:off x="7974550" y="285810"/>
            <a:ext cx="3347961"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Tree>
    <p:extLst>
      <p:ext uri="{BB962C8B-B14F-4D97-AF65-F5344CB8AC3E}">
        <p14:creationId xmlns:p14="http://schemas.microsoft.com/office/powerpoint/2010/main" val="365334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B3E2FF5-1B60-A22E-8C3E-007AE64A8A82}"/>
              </a:ext>
            </a:extLst>
          </p:cNvPr>
          <p:cNvSpPr>
            <a:spLocks noGrp="1"/>
          </p:cNvSpPr>
          <p:nvPr>
            <p:ph type="title"/>
          </p:nvPr>
        </p:nvSpPr>
        <p:spPr>
          <a:xfrm>
            <a:off x="115009" y="169681"/>
            <a:ext cx="7728092" cy="556183"/>
          </a:xfrm>
        </p:spPr>
        <p:style>
          <a:lnRef idx="1">
            <a:schemeClr val="accent4"/>
          </a:lnRef>
          <a:fillRef idx="3">
            <a:schemeClr val="accent4"/>
          </a:fillRef>
          <a:effectRef idx="2">
            <a:schemeClr val="accent4"/>
          </a:effectRef>
          <a:fontRef idx="minor">
            <a:schemeClr val="lt1"/>
          </a:fontRef>
        </p:style>
        <p:txBody>
          <a:bodyPr vert="horz" lIns="91440" tIns="45720" rIns="91440" bIns="45720" rtlCol="0" anchor="b">
            <a:normAutofit/>
          </a:bodyPr>
          <a:lstStyle/>
          <a:p>
            <a:r>
              <a:rPr lang="en-US" sz="3200" dirty="0"/>
              <a:t>Factors for Market Failure</a:t>
            </a:r>
          </a:p>
        </p:txBody>
      </p:sp>
      <p:sp>
        <p:nvSpPr>
          <p:cNvPr id="4" name="Content Placeholder 3">
            <a:extLst>
              <a:ext uri="{FF2B5EF4-FFF2-40B4-BE49-F238E27FC236}">
                <a16:creationId xmlns:a16="http://schemas.microsoft.com/office/drawing/2014/main" id="{4045666B-ADFD-3DDA-AF13-E548172A2B21}"/>
              </a:ext>
            </a:extLst>
          </p:cNvPr>
          <p:cNvSpPr>
            <a:spLocks noGrp="1"/>
          </p:cNvSpPr>
          <p:nvPr>
            <p:ph idx="1"/>
          </p:nvPr>
        </p:nvSpPr>
        <p:spPr>
          <a:xfrm>
            <a:off x="464411" y="1650483"/>
            <a:ext cx="5158875" cy="2418944"/>
          </a:xfrm>
        </p:spPr>
        <p:txBody>
          <a:bodyPr vert="horz" lIns="91440" tIns="45720" rIns="91440" bIns="45720" rtlCol="0" anchor="t">
            <a:normAutofit/>
          </a:bodyPr>
          <a:lstStyle/>
          <a:p>
            <a:pPr>
              <a:lnSpc>
                <a:spcPct val="90000"/>
              </a:lnSpc>
            </a:pPr>
            <a:r>
              <a:rPr lang="en-US" sz="1800" dirty="0">
                <a:effectLst>
                  <a:outerShdw blurRad="38100" dist="25400" dir="5400000" algn="ctr">
                    <a:srgbClr val="6E747A">
                      <a:alpha val="43000"/>
                    </a:srgbClr>
                  </a:outerShdw>
                </a:effectLst>
              </a:rPr>
              <a:t>The five major elements include</a:t>
            </a:r>
          </a:p>
          <a:p>
            <a:pPr marL="57156" indent="-285750">
              <a:lnSpc>
                <a:spcPct val="90000"/>
              </a:lnSpc>
              <a:buFont typeface="Wingdings" panose="05000000000000000000" pitchFamily="2" charset="2"/>
              <a:buChar char="Ø"/>
            </a:pPr>
            <a:r>
              <a:rPr lang="en-US" sz="1800" dirty="0">
                <a:effectLst>
                  <a:outerShdw blurRad="38100" dist="25400" dir="5400000" algn="ctr">
                    <a:srgbClr val="6E747A">
                      <a:alpha val="43000"/>
                    </a:srgbClr>
                  </a:outerShdw>
                </a:effectLst>
              </a:rPr>
              <a:t> Competition</a:t>
            </a:r>
          </a:p>
          <a:p>
            <a:pPr marL="57156" indent="-285750">
              <a:lnSpc>
                <a:spcPct val="90000"/>
              </a:lnSpc>
              <a:buFont typeface="Wingdings" panose="05000000000000000000" pitchFamily="2" charset="2"/>
              <a:buChar char="Ø"/>
            </a:pPr>
            <a:r>
              <a:rPr lang="en-US" sz="1800" dirty="0">
                <a:effectLst>
                  <a:outerShdw blurRad="38100" dist="25400" dir="5400000" algn="ctr">
                    <a:srgbClr val="6E747A">
                      <a:alpha val="43000"/>
                    </a:srgbClr>
                  </a:outerShdw>
                </a:effectLst>
              </a:rPr>
              <a:t> Information</a:t>
            </a:r>
          </a:p>
          <a:p>
            <a:pPr marL="57156" indent="-285750">
              <a:lnSpc>
                <a:spcPct val="90000"/>
              </a:lnSpc>
              <a:buFont typeface="Wingdings" panose="05000000000000000000" pitchFamily="2" charset="2"/>
              <a:buChar char="Ø"/>
            </a:pPr>
            <a:r>
              <a:rPr lang="en-US" sz="1800" dirty="0">
                <a:effectLst>
                  <a:outerShdw blurRad="38100" dist="25400" dir="5400000" algn="ctr">
                    <a:srgbClr val="6E747A">
                      <a:alpha val="43000"/>
                    </a:srgbClr>
                  </a:outerShdw>
                </a:effectLst>
              </a:rPr>
              <a:t> Mobility of resources</a:t>
            </a:r>
          </a:p>
          <a:p>
            <a:pPr marL="57156" indent="-285750">
              <a:lnSpc>
                <a:spcPct val="90000"/>
              </a:lnSpc>
              <a:buFont typeface="Wingdings" panose="05000000000000000000" pitchFamily="2" charset="2"/>
              <a:buChar char="Ø"/>
            </a:pPr>
            <a:r>
              <a:rPr lang="en-US" sz="1800" dirty="0">
                <a:effectLst>
                  <a:outerShdw blurRad="38100" dist="25400" dir="5400000" algn="ctr">
                    <a:srgbClr val="6E747A">
                      <a:alpha val="43000"/>
                    </a:srgbClr>
                  </a:outerShdw>
                </a:effectLst>
              </a:rPr>
              <a:t> Externalities</a:t>
            </a:r>
          </a:p>
          <a:p>
            <a:pPr marL="57156" indent="-285750">
              <a:lnSpc>
                <a:spcPct val="90000"/>
              </a:lnSpc>
              <a:buFont typeface="Wingdings" panose="05000000000000000000" pitchFamily="2" charset="2"/>
              <a:buChar char="Ø"/>
            </a:pPr>
            <a:r>
              <a:rPr lang="en-US" sz="1800" dirty="0">
                <a:effectLst>
                  <a:outerShdw blurRad="38100" dist="25400" dir="5400000" algn="ctr">
                    <a:srgbClr val="6E747A">
                      <a:alpha val="43000"/>
                    </a:srgbClr>
                  </a:outerShdw>
                </a:effectLst>
              </a:rPr>
              <a:t>Technological Innovations</a:t>
            </a:r>
          </a:p>
          <a:p>
            <a:pPr>
              <a:lnSpc>
                <a:spcPct val="90000"/>
              </a:lnSpc>
            </a:pPr>
            <a:endParaRPr lang="en-US" sz="1800" dirty="0"/>
          </a:p>
        </p:txBody>
      </p:sp>
      <p:pic>
        <p:nvPicPr>
          <p:cNvPr id="23" name="Picture 22">
            <a:extLst>
              <a:ext uri="{FF2B5EF4-FFF2-40B4-BE49-F238E27FC236}">
                <a16:creationId xmlns:a16="http://schemas.microsoft.com/office/drawing/2014/main" id="{45647EF3-01E1-F2C8-9F0B-94000AA5A3EF}"/>
              </a:ext>
            </a:extLst>
          </p:cNvPr>
          <p:cNvPicPr>
            <a:picLocks noChangeAspect="1"/>
          </p:cNvPicPr>
          <p:nvPr/>
        </p:nvPicPr>
        <p:blipFill>
          <a:blip r:embed="rId2"/>
          <a:stretch>
            <a:fillRect/>
          </a:stretch>
        </p:blipFill>
        <p:spPr>
          <a:xfrm>
            <a:off x="6356068" y="1650483"/>
            <a:ext cx="5120043" cy="4583611"/>
          </a:xfrm>
          <a:prstGeom prst="rect">
            <a:avLst/>
          </a:prstGeom>
        </p:spPr>
      </p:pic>
      <p:sp>
        <p:nvSpPr>
          <p:cNvPr id="2" name="Footer Placeholder 5">
            <a:extLst>
              <a:ext uri="{FF2B5EF4-FFF2-40B4-BE49-F238E27FC236}">
                <a16:creationId xmlns:a16="http://schemas.microsoft.com/office/drawing/2014/main" id="{8F254DBA-F678-C727-8A34-61E11939671D}"/>
              </a:ext>
            </a:extLst>
          </p:cNvPr>
          <p:cNvSpPr txBox="1">
            <a:spLocks/>
          </p:cNvSpPr>
          <p:nvPr/>
        </p:nvSpPr>
        <p:spPr>
          <a:xfrm>
            <a:off x="7952764" y="169681"/>
            <a:ext cx="3347961"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
        <p:nvSpPr>
          <p:cNvPr id="6" name="TextBox 5">
            <a:extLst>
              <a:ext uri="{FF2B5EF4-FFF2-40B4-BE49-F238E27FC236}">
                <a16:creationId xmlns:a16="http://schemas.microsoft.com/office/drawing/2014/main" id="{BB7D0358-CC52-55E1-8207-6A282C8A1F8D}"/>
              </a:ext>
            </a:extLst>
          </p:cNvPr>
          <p:cNvSpPr txBox="1"/>
          <p:nvPr/>
        </p:nvSpPr>
        <p:spPr>
          <a:xfrm>
            <a:off x="370358" y="6161735"/>
            <a:ext cx="8225002" cy="369332"/>
          </a:xfrm>
          <a:prstGeom prst="rect">
            <a:avLst/>
          </a:prstGeom>
          <a:solidFill>
            <a:schemeClr val="bg2"/>
          </a:solidFill>
        </p:spPr>
        <p:txBody>
          <a:bodyPr wrap="square">
            <a:spAutoFit/>
          </a:bodyPr>
          <a:lstStyle>
            <a:defPPr>
              <a:defRPr lang="en-US"/>
            </a:defPPr>
          </a:lstStyle>
          <a:p>
            <a:r>
              <a:rPr lang="en-GB" dirty="0"/>
              <a:t>Jiang, Y. and Wen, J., 2020. Effects of COVID-19 on hotel marketing and Management</a:t>
            </a:r>
          </a:p>
        </p:txBody>
      </p:sp>
    </p:spTree>
    <p:extLst>
      <p:ext uri="{BB962C8B-B14F-4D97-AF65-F5344CB8AC3E}">
        <p14:creationId xmlns:p14="http://schemas.microsoft.com/office/powerpoint/2010/main" val="1813375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87310DF-8D02-D3E2-0766-C8BE605DD252}"/>
              </a:ext>
            </a:extLst>
          </p:cNvPr>
          <p:cNvSpPr txBox="1">
            <a:spLocks/>
          </p:cNvSpPr>
          <p:nvPr/>
        </p:nvSpPr>
        <p:spPr>
          <a:xfrm>
            <a:off x="119944" y="216953"/>
            <a:ext cx="7660784" cy="521822"/>
          </a:xfrm>
          <a:prstGeom prst="rect">
            <a:avLst/>
          </a:prstGeom>
        </p:spPr>
        <p:style>
          <a:lnRef idx="1">
            <a:schemeClr val="accent4"/>
          </a:lnRef>
          <a:fillRef idx="3">
            <a:schemeClr val="accent4"/>
          </a:fillRef>
          <a:effectRef idx="2">
            <a:schemeClr val="accent4"/>
          </a:effectRef>
          <a:fontRef idx="minor">
            <a:schemeClr val="lt1"/>
          </a:fontRef>
        </p:style>
        <p:txBody>
          <a:bodyPr vert="horz" lIns="91440" tIns="45720" rIns="91440" bIns="45720" rtlCol="0" anchor="b">
            <a:normAutofit fontScale="97500" lnSpcReduction="10000"/>
          </a:bodyPr>
          <a:lstStyle>
            <a:lvl1pPr algn="l" defTabSz="914400" rtl="0" eaLnBrk="1" latinLnBrk="0" hangingPunct="1">
              <a:lnSpc>
                <a:spcPct val="85000"/>
              </a:lnSpc>
              <a:spcBef>
                <a:spcPct val="0"/>
              </a:spcBef>
              <a:buNone/>
              <a:defRPr sz="5400" kern="1200" spc="-12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sz="3600"/>
              <a:t>Factors for Market Failure</a:t>
            </a:r>
            <a:endParaRPr lang="en-GB" sz="3600" dirty="0"/>
          </a:p>
        </p:txBody>
      </p:sp>
      <p:sp>
        <p:nvSpPr>
          <p:cNvPr id="9" name="Content Placeholder 7">
            <a:extLst>
              <a:ext uri="{FF2B5EF4-FFF2-40B4-BE49-F238E27FC236}">
                <a16:creationId xmlns:a16="http://schemas.microsoft.com/office/drawing/2014/main" id="{CE883D72-26BB-867F-5F7E-EA3D5AB435F8}"/>
              </a:ext>
            </a:extLst>
          </p:cNvPr>
          <p:cNvSpPr txBox="1">
            <a:spLocks/>
          </p:cNvSpPr>
          <p:nvPr/>
        </p:nvSpPr>
        <p:spPr>
          <a:xfrm>
            <a:off x="3950336" y="1492732"/>
            <a:ext cx="2898458" cy="3684588"/>
          </a:xfrm>
          <a:prstGeom prst="rect">
            <a:avLst/>
          </a:prstGeom>
        </p:spPr>
        <p:txBody>
          <a:bodyPr>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buFont typeface="Arial" pitchFamily="34" charset="0"/>
              <a:buNone/>
            </a:pPr>
            <a:r>
              <a:rPr lang="en-US" b="1" dirty="0">
                <a:effectLst>
                  <a:outerShdw blurRad="38100" dist="25400" dir="5400000" algn="ctr">
                    <a:srgbClr val="6E747A">
                      <a:alpha val="43000"/>
                    </a:srgbClr>
                  </a:outerShdw>
                </a:effectLst>
              </a:rPr>
              <a:t>2. Information</a:t>
            </a:r>
          </a:p>
          <a:p>
            <a:pPr marL="0" indent="0" algn="just">
              <a:buFont typeface="Arial" pitchFamily="34" charset="0"/>
              <a:buNone/>
            </a:pP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The need to make quicker, more precise decisions on behalf of the buyer is addressed by marketing information and research. These tools put marketers in intimate proximity to their target market, allowing them to better grasp who they are, what they want, and what their rivals are doing.</a:t>
            </a:r>
            <a:endParaRPr lang="en-GB" sz="1400" dirty="0">
              <a:solidFill>
                <a:schemeClr val="tx1"/>
              </a:solidFill>
              <a:effectLst>
                <a:outerShdw blurRad="38100" dist="25400" dir="5400000" algn="ctr">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endParaRPr>
          </a:p>
          <a:p>
            <a:pPr marL="0" indent="0">
              <a:buFont typeface="Arial" pitchFamily="34" charset="0"/>
              <a:buNone/>
            </a:pPr>
            <a:r>
              <a:rPr lang="en-GB" sz="1400" b="1" dirty="0">
                <a:solidFill>
                  <a:schemeClr val="tx1"/>
                </a:solidFill>
                <a:effectLst>
                  <a:outerShdw blurRad="38100" dist="25400" dir="5400000" algn="ctr">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Not having access to relevant information in a timely manner can result in the failure of both the market and strategy.</a:t>
            </a:r>
            <a:endParaRPr lang="en-US" sz="1400" b="1" dirty="0">
              <a:solidFill>
                <a:schemeClr val="tx1"/>
              </a:solidFill>
              <a:effectLst>
                <a:outerShdw blurRad="38100" dist="25400" dir="5400000" algn="ctr">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8CC67D23-F9E3-0DB6-5954-51EAA3588597}"/>
              </a:ext>
            </a:extLst>
          </p:cNvPr>
          <p:cNvSpPr txBox="1"/>
          <p:nvPr/>
        </p:nvSpPr>
        <p:spPr>
          <a:xfrm>
            <a:off x="303640" y="1492732"/>
            <a:ext cx="2834639" cy="3908762"/>
          </a:xfrm>
          <a:prstGeom prst="rect">
            <a:avLst/>
          </a:prstGeom>
          <a:noFill/>
        </p:spPr>
        <p:txBody>
          <a:bodyPr wrap="square" rtlCol="0">
            <a:spAutoFit/>
          </a:bodyPr>
          <a:lstStyle/>
          <a:p>
            <a:r>
              <a:rPr lang="en-US" sz="2400" b="1" dirty="0">
                <a:effectLst>
                  <a:outerShdw blurRad="38100" dist="25400" dir="5400000" algn="ctr">
                    <a:srgbClr val="6E747A">
                      <a:alpha val="43000"/>
                    </a:srgbClr>
                  </a:outerShdw>
                </a:effectLst>
              </a:rPr>
              <a:t>1. Competition</a:t>
            </a:r>
          </a:p>
          <a:p>
            <a:endParaRPr lang="en-GB" sz="1400" dirty="0">
              <a:effectLst>
                <a:outerShdw blurRad="38100" dist="25400" dir="5400000" algn="ctr">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endParaRPr>
          </a:p>
          <a:p>
            <a:r>
              <a:rPr lang="en-GB" sz="1400" dirty="0">
                <a:latin typeface="Calibri" panose="020F0502020204030204" pitchFamily="34" charset="0"/>
                <a:ea typeface="Calibri" panose="020F0502020204030204" pitchFamily="34" charset="0"/>
                <a:cs typeface="Calibri" panose="020F0502020204030204" pitchFamily="34" charset="0"/>
              </a:rPr>
              <a:t>There are four different categories of competitors, according to Kotler and Armstrong (2009):</a:t>
            </a:r>
          </a:p>
          <a:p>
            <a:pPr marL="285750" indent="-285750">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rivals for the brand</a:t>
            </a:r>
          </a:p>
          <a:p>
            <a:pPr marL="285750" indent="-285750">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competitive industries </a:t>
            </a:r>
          </a:p>
          <a:p>
            <a:pPr marL="285750" indent="-285750">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competing parties </a:t>
            </a:r>
          </a:p>
          <a:p>
            <a:pPr marL="285750" indent="-285750">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Competitive generic </a:t>
            </a:r>
          </a:p>
          <a:p>
            <a:r>
              <a:rPr lang="en-GB" sz="1400" dirty="0">
                <a:latin typeface="Calibri" panose="020F0502020204030204" pitchFamily="34" charset="0"/>
                <a:ea typeface="Calibri" panose="020F0502020204030204" pitchFamily="34" charset="0"/>
                <a:cs typeface="Calibri" panose="020F0502020204030204" pitchFamily="34" charset="0"/>
              </a:rPr>
              <a:t>Kotler, P. and Armstrong, G. (2009). Principles of marketing. Pearson.</a:t>
            </a:r>
          </a:p>
          <a:p>
            <a:endParaRPr lang="en-GB" sz="1400" dirty="0">
              <a:effectLst>
                <a:outerShdw blurRad="38100" dist="25400" dir="5400000" algn="ctr">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sz="1400" dirty="0">
              <a:effectLst>
                <a:outerShdw blurRad="38100" dist="25400" dir="5400000" algn="ctr">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endParaRPr>
          </a:p>
          <a:p>
            <a:r>
              <a:rPr lang="en-GB" sz="1400" b="1" dirty="0">
                <a:effectLst>
                  <a:outerShdw blurRad="38100" dist="25400" dir="5400000" algn="ctr">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To maintain market share and customer loyalty, Hilton places great importance on these factors.</a:t>
            </a:r>
          </a:p>
          <a:p>
            <a:endParaRPr lang="en-GB" sz="1400" dirty="0">
              <a:effectLst>
                <a:outerShdw blurRad="38100" dist="25400" dir="5400000" algn="ctr">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A8BE3AC1-2E2A-EAC6-75D6-B176993D4CA7}"/>
              </a:ext>
            </a:extLst>
          </p:cNvPr>
          <p:cNvSpPr txBox="1"/>
          <p:nvPr/>
        </p:nvSpPr>
        <p:spPr>
          <a:xfrm>
            <a:off x="7660851" y="1492732"/>
            <a:ext cx="2710832" cy="4062651"/>
          </a:xfrm>
          <a:prstGeom prst="rect">
            <a:avLst/>
          </a:prstGeom>
          <a:noFill/>
        </p:spPr>
        <p:txBody>
          <a:bodyPr wrap="square">
            <a:spAutoFit/>
          </a:bodyPr>
          <a:lstStyle/>
          <a:p>
            <a:r>
              <a:rPr lang="en-US" sz="2400" b="1" dirty="0">
                <a:effectLst>
                  <a:outerShdw blurRad="38100" dist="25400" dir="5400000" algn="ctr">
                    <a:srgbClr val="6E747A">
                      <a:alpha val="43000"/>
                    </a:srgbClr>
                  </a:outerShdw>
                </a:effectLst>
              </a:rPr>
              <a:t>3. Mobility of   resources</a:t>
            </a:r>
          </a:p>
          <a:p>
            <a:endParaRPr lang="en-GB" sz="1400" dirty="0">
              <a:latin typeface="Calibri" panose="020F0502020204030204" pitchFamily="34" charset="0"/>
              <a:ea typeface="Calibri" panose="020F0502020204030204" pitchFamily="34" charset="0"/>
              <a:cs typeface="Calibri" panose="020F0502020204030204" pitchFamily="34" charset="0"/>
            </a:endParaRPr>
          </a:p>
          <a:p>
            <a:pPr algn="just"/>
            <a:r>
              <a:rPr lang="en-GB" sz="1400" dirty="0">
                <a:latin typeface="Calibri" panose="020F0502020204030204" pitchFamily="34" charset="0"/>
                <a:ea typeface="Calibri" panose="020F0502020204030204" pitchFamily="34" charset="0"/>
                <a:cs typeface="Calibri" panose="020F0502020204030204" pitchFamily="34" charset="0"/>
              </a:rPr>
              <a:t>The mobility of resources is to use locked-up resources for useful applications. Mobilising a resource means creating and organising various sources that will be immediately available for use, as well as meeting the collective objective.</a:t>
            </a:r>
          </a:p>
          <a:p>
            <a:pPr algn="just"/>
            <a:endParaRPr lang="en-GB" sz="1400" dirty="0">
              <a:latin typeface="Calibri" panose="020F0502020204030204" pitchFamily="34" charset="0"/>
              <a:ea typeface="Calibri" panose="020F0502020204030204" pitchFamily="34" charset="0"/>
              <a:cs typeface="Calibri" panose="020F0502020204030204" pitchFamily="34" charset="0"/>
            </a:endParaRPr>
          </a:p>
          <a:p>
            <a:pPr algn="just"/>
            <a:r>
              <a:rPr lang="en-GB" sz="1400" b="1" dirty="0">
                <a:latin typeface="Calibri" panose="020F0502020204030204" pitchFamily="34" charset="0"/>
                <a:ea typeface="Calibri" panose="020F0502020204030204" pitchFamily="34" charset="0"/>
                <a:cs typeface="Calibri" panose="020F0502020204030204" pitchFamily="34" charset="0"/>
              </a:rPr>
              <a:t>In the hotel industry, staying on the lookout for new resources and locations is crucial for gaining a competitive edge and achieving success in the market.</a:t>
            </a:r>
          </a:p>
        </p:txBody>
      </p:sp>
      <p:sp>
        <p:nvSpPr>
          <p:cNvPr id="13" name="Footer Placeholder 5">
            <a:extLst>
              <a:ext uri="{FF2B5EF4-FFF2-40B4-BE49-F238E27FC236}">
                <a16:creationId xmlns:a16="http://schemas.microsoft.com/office/drawing/2014/main" id="{E2CA8DA6-01DE-7FE2-8B39-379B76FD1C4C}"/>
              </a:ext>
            </a:extLst>
          </p:cNvPr>
          <p:cNvSpPr txBox="1">
            <a:spLocks/>
          </p:cNvSpPr>
          <p:nvPr/>
        </p:nvSpPr>
        <p:spPr>
          <a:xfrm>
            <a:off x="7898286" y="216953"/>
            <a:ext cx="3347961"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
        <p:nvSpPr>
          <p:cNvPr id="2" name="TextBox 1">
            <a:extLst>
              <a:ext uri="{FF2B5EF4-FFF2-40B4-BE49-F238E27FC236}">
                <a16:creationId xmlns:a16="http://schemas.microsoft.com/office/drawing/2014/main" id="{733CCE10-9843-3D8A-8A02-99F9A3AA1256}"/>
              </a:ext>
            </a:extLst>
          </p:cNvPr>
          <p:cNvSpPr txBox="1"/>
          <p:nvPr/>
        </p:nvSpPr>
        <p:spPr>
          <a:xfrm>
            <a:off x="370358" y="6161735"/>
            <a:ext cx="8225002" cy="369332"/>
          </a:xfrm>
          <a:prstGeom prst="rect">
            <a:avLst/>
          </a:prstGeom>
          <a:solidFill>
            <a:schemeClr val="bg2"/>
          </a:solidFill>
        </p:spPr>
        <p:txBody>
          <a:bodyPr wrap="square">
            <a:spAutoFit/>
          </a:bodyPr>
          <a:lstStyle>
            <a:defPPr>
              <a:defRPr lang="en-US"/>
            </a:defPPr>
          </a:lstStyle>
          <a:p>
            <a:r>
              <a:rPr lang="en-GB" dirty="0"/>
              <a:t>Jiang, Y. and Wen, J., 2020. Effects of COVID-19 on hotel marketing and Management</a:t>
            </a:r>
          </a:p>
        </p:txBody>
      </p:sp>
    </p:spTree>
    <p:extLst>
      <p:ext uri="{BB962C8B-B14F-4D97-AF65-F5344CB8AC3E}">
        <p14:creationId xmlns:p14="http://schemas.microsoft.com/office/powerpoint/2010/main" val="1188456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0C493-D040-53BA-B563-F1E1270D865E}"/>
              </a:ext>
            </a:extLst>
          </p:cNvPr>
          <p:cNvSpPr>
            <a:spLocks noGrp="1"/>
          </p:cNvSpPr>
          <p:nvPr>
            <p:ph type="title"/>
          </p:nvPr>
        </p:nvSpPr>
        <p:spPr>
          <a:xfrm>
            <a:off x="79010" y="183774"/>
            <a:ext cx="7968461" cy="539072"/>
          </a:xfrm>
        </p:spPr>
        <p:style>
          <a:lnRef idx="1">
            <a:schemeClr val="accent4"/>
          </a:lnRef>
          <a:fillRef idx="3">
            <a:schemeClr val="accent4"/>
          </a:fillRef>
          <a:effectRef idx="2">
            <a:schemeClr val="accent4"/>
          </a:effectRef>
          <a:fontRef idx="minor">
            <a:schemeClr val="lt1"/>
          </a:fontRef>
        </p:style>
        <p:txBody>
          <a:bodyPr vert="horz" lIns="91440" tIns="45720" rIns="91440" bIns="45720" rtlCol="0" anchor="b">
            <a:normAutofit fontScale="90000"/>
          </a:bodyPr>
          <a:lstStyle/>
          <a:p>
            <a:r>
              <a:rPr lang="en-US" sz="3600" dirty="0"/>
              <a:t>Factors for Market failure</a:t>
            </a:r>
            <a:endParaRPr lang="en-GB" sz="3600" dirty="0"/>
          </a:p>
        </p:txBody>
      </p:sp>
      <p:sp>
        <p:nvSpPr>
          <p:cNvPr id="3" name="Content Placeholder 2">
            <a:extLst>
              <a:ext uri="{FF2B5EF4-FFF2-40B4-BE49-F238E27FC236}">
                <a16:creationId xmlns:a16="http://schemas.microsoft.com/office/drawing/2014/main" id="{84ACE3FE-6534-7254-FB24-4393D830B8FA}"/>
              </a:ext>
            </a:extLst>
          </p:cNvPr>
          <p:cNvSpPr>
            <a:spLocks noGrp="1"/>
          </p:cNvSpPr>
          <p:nvPr>
            <p:ph sz="half" idx="1"/>
          </p:nvPr>
        </p:nvSpPr>
        <p:spPr>
          <a:xfrm>
            <a:off x="582389" y="1372141"/>
            <a:ext cx="3035187" cy="3905350"/>
          </a:xfrm>
        </p:spPr>
        <p:txBody>
          <a:bodyPr>
            <a:normAutofit lnSpcReduction="10000"/>
          </a:bodyPr>
          <a:lstStyle/>
          <a:p>
            <a:pPr marL="0" indent="0">
              <a:buNone/>
            </a:pPr>
            <a:r>
              <a:rPr lang="en-GB" sz="1800" b="1" dirty="0">
                <a:solidFill>
                  <a:srgbClr val="323232"/>
                </a:solidFill>
                <a:latin typeface="Arial" panose="020B0604020202020204" pitchFamily="34" charset="0"/>
                <a:ea typeface="Times New Roman" panose="02020603050405020304" pitchFamily="18" charset="0"/>
                <a:cs typeface="Times New Roman" panose="02020603050405020304" pitchFamily="18" charset="0"/>
              </a:rPr>
              <a:t>4. Externalities</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endPar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just"/>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Decisions of individuals or businesses in matters like procurement, production, and investments often affect people who have no direct involvement in the transaction. In some cases, such incidental effects may be negligible. But if they get too large, it could pose a problem.</a:t>
            </a:r>
          </a:p>
          <a:p>
            <a:pPr algn="just"/>
            <a:r>
              <a:rPr lang="en-GB" sz="1400" b="1" dirty="0">
                <a:solidFill>
                  <a:schemeClr val="tx1"/>
                </a:solidFill>
                <a:latin typeface="Calibri" panose="020F0502020204030204" pitchFamily="34" charset="0"/>
                <a:ea typeface="Calibri" panose="020F0502020204030204" pitchFamily="34" charset="0"/>
                <a:cs typeface="Calibri" panose="020F0502020204030204" pitchFamily="34" charset="0"/>
              </a:rPr>
              <a:t>In the Hotel industry, this factor holds significant weight as it has the potential to result in business closure and negative social and environmental impacts.</a:t>
            </a:r>
          </a:p>
        </p:txBody>
      </p:sp>
      <p:sp>
        <p:nvSpPr>
          <p:cNvPr id="4" name="Content Placeholder 3">
            <a:extLst>
              <a:ext uri="{FF2B5EF4-FFF2-40B4-BE49-F238E27FC236}">
                <a16:creationId xmlns:a16="http://schemas.microsoft.com/office/drawing/2014/main" id="{1B58C5FD-9FEA-8513-78CD-01138355EC94}"/>
              </a:ext>
            </a:extLst>
          </p:cNvPr>
          <p:cNvSpPr txBox="1">
            <a:spLocks/>
          </p:cNvSpPr>
          <p:nvPr/>
        </p:nvSpPr>
        <p:spPr>
          <a:xfrm>
            <a:off x="5304149" y="1372141"/>
            <a:ext cx="4048623" cy="4140620"/>
          </a:xfrm>
          <a:prstGeom prst="rect">
            <a:avLst/>
          </a:prstGeom>
        </p:spPr>
        <p:txBody>
          <a:bodyPr>
            <a:normAutofit lnSpcReduction="1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buFont typeface="Arial" pitchFamily="34" charset="0"/>
              <a:buNone/>
            </a:pPr>
            <a:r>
              <a:rPr lang="en-GB" sz="1800" b="1" dirty="0">
                <a:solidFill>
                  <a:srgbClr val="323232"/>
                </a:solidFill>
                <a:latin typeface="Arial" panose="020B0604020202020204" pitchFamily="34" charset="0"/>
                <a:ea typeface="Times New Roman" panose="02020603050405020304" pitchFamily="18" charset="0"/>
                <a:cs typeface="Times New Roman" panose="02020603050405020304" pitchFamily="18" charset="0"/>
              </a:rPr>
              <a:t>5. Technological Innovations</a:t>
            </a:r>
          </a:p>
          <a:p>
            <a:pPr marL="0" indent="0">
              <a:buFont typeface="Arial" pitchFamily="34" charset="0"/>
              <a:buNone/>
            </a:pPr>
            <a:endParaRPr lang="en-GB" sz="1800" b="1" dirty="0">
              <a:solidFill>
                <a:srgbClr val="323232"/>
              </a:solidFill>
              <a:latin typeface="Arial" panose="020B0604020202020204" pitchFamily="34" charset="0"/>
              <a:ea typeface="Calibri" panose="020F0502020204030204" pitchFamily="34" charset="0"/>
              <a:cs typeface="Times New Roman" panose="02020603050405020304" pitchFamily="18" charset="0"/>
            </a:endParaRPr>
          </a:p>
          <a:p>
            <a:pPr marL="0" indent="0" algn="just">
              <a:buFont typeface="Arial" pitchFamily="34" charset="0"/>
              <a:buNone/>
            </a:pPr>
            <a:r>
              <a:rPr lang="en-GB" sz="1400" dirty="0">
                <a:solidFill>
                  <a:schemeClr val="tx1"/>
                </a:solidFill>
                <a:effectLst>
                  <a:outerShdw blurRad="38100" dist="25400" dir="5400000" algn="ctr">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Technology is an important source of competitive advantage for hotels (Law &amp; Jogaratnam, 2005). </a:t>
            </a:r>
            <a:endPar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lgn="just">
              <a:buFont typeface="Arial" pitchFamily="34" charset="0"/>
              <a:buNone/>
            </a:pP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Innovation in technology refers to the introduction of new or improved products or processes that have significantly different technological features than their predecessors. These innovations are implemented through the introduction of new products (product innovations) or the application of new processes (process innovations) that have been brought to the market.</a:t>
            </a:r>
          </a:p>
          <a:p>
            <a:pPr marL="0" indent="0" algn="just">
              <a:buFont typeface="Arial" pitchFamily="34" charset="0"/>
              <a:buNone/>
            </a:pPr>
            <a:r>
              <a:rPr lang="en-GB" sz="1400" b="1" dirty="0">
                <a:solidFill>
                  <a:schemeClr val="tx1"/>
                </a:solidFill>
                <a:latin typeface="Calibri" panose="020F0502020204030204" pitchFamily="34" charset="0"/>
                <a:ea typeface="Calibri" panose="020F0502020204030204" pitchFamily="34" charset="0"/>
                <a:cs typeface="Calibri" panose="020F0502020204030204" pitchFamily="34" charset="0"/>
              </a:rPr>
              <a:t>In today's rapidly growing markets and globalized world, it is crucial for the hotel industry to continuously innovate and embrace new technologies. This has become even more apparent since the pandemic, as Hilton has invested in technology to ensure the safety and satisfaction of their customers.</a:t>
            </a:r>
          </a:p>
        </p:txBody>
      </p:sp>
      <p:sp>
        <p:nvSpPr>
          <p:cNvPr id="5" name="Footer Placeholder 5">
            <a:extLst>
              <a:ext uri="{FF2B5EF4-FFF2-40B4-BE49-F238E27FC236}">
                <a16:creationId xmlns:a16="http://schemas.microsoft.com/office/drawing/2014/main" id="{7B320063-CB53-8E8F-DC68-E832B55B18D4}"/>
              </a:ext>
            </a:extLst>
          </p:cNvPr>
          <p:cNvSpPr txBox="1">
            <a:spLocks/>
          </p:cNvSpPr>
          <p:nvPr/>
        </p:nvSpPr>
        <p:spPr>
          <a:xfrm>
            <a:off x="8339701" y="183774"/>
            <a:ext cx="3341363"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
        <p:nvSpPr>
          <p:cNvPr id="6" name="TextBox 5">
            <a:extLst>
              <a:ext uri="{FF2B5EF4-FFF2-40B4-BE49-F238E27FC236}">
                <a16:creationId xmlns:a16="http://schemas.microsoft.com/office/drawing/2014/main" id="{A7EE4FDB-06CA-91EB-6F67-F2BE8AC6B456}"/>
              </a:ext>
            </a:extLst>
          </p:cNvPr>
          <p:cNvSpPr txBox="1"/>
          <p:nvPr/>
        </p:nvSpPr>
        <p:spPr>
          <a:xfrm>
            <a:off x="370358" y="6161735"/>
            <a:ext cx="8982414" cy="369332"/>
          </a:xfrm>
          <a:prstGeom prst="rect">
            <a:avLst/>
          </a:prstGeom>
          <a:solidFill>
            <a:schemeClr val="bg2"/>
          </a:solidFill>
        </p:spPr>
        <p:txBody>
          <a:bodyPr wrap="square">
            <a:spAutoFit/>
          </a:bodyPr>
          <a:lstStyle>
            <a:defPPr>
              <a:defRPr lang="en-US"/>
            </a:defPPr>
          </a:lstStyle>
          <a:p>
            <a:r>
              <a:rPr lang="en-GB" dirty="0"/>
              <a:t>Jiang, Y. and Wen, J., 2020. Effects of COVID-19 on hotel marketing and Management</a:t>
            </a:r>
          </a:p>
        </p:txBody>
      </p:sp>
    </p:spTree>
    <p:extLst>
      <p:ext uri="{BB962C8B-B14F-4D97-AF65-F5344CB8AC3E}">
        <p14:creationId xmlns:p14="http://schemas.microsoft.com/office/powerpoint/2010/main" val="3394919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
            <a:extLst>
              <a:ext uri="{FF2B5EF4-FFF2-40B4-BE49-F238E27FC236}">
                <a16:creationId xmlns:a16="http://schemas.microsoft.com/office/drawing/2014/main" id="{C80A1C7F-7924-C539-6C61-70A54F0AE1EF}"/>
              </a:ext>
            </a:extLst>
          </p:cNvPr>
          <p:cNvSpPr txBox="1">
            <a:spLocks/>
          </p:cNvSpPr>
          <p:nvPr/>
        </p:nvSpPr>
        <p:spPr>
          <a:xfrm>
            <a:off x="227996" y="182884"/>
            <a:ext cx="7681093" cy="574771"/>
          </a:xfrm>
          <a:prstGeom prst="rect">
            <a:avLst/>
          </a:prstGeom>
        </p:spPr>
        <p:style>
          <a:lnRef idx="1">
            <a:schemeClr val="accent4"/>
          </a:lnRef>
          <a:fillRef idx="3">
            <a:schemeClr val="accent4"/>
          </a:fillRef>
          <a:effectRef idx="2">
            <a:schemeClr val="accent4"/>
          </a:effectRef>
          <a:fontRef idx="minor">
            <a:schemeClr val="lt1"/>
          </a:fontRef>
        </p:style>
        <p:txBody>
          <a:bodyPr>
            <a:normAutofit fontScale="925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sz="4000" dirty="0"/>
              <a:t>Market strategy- continued</a:t>
            </a:r>
            <a:endParaRPr lang="en-GB" sz="4000" dirty="0"/>
          </a:p>
        </p:txBody>
      </p:sp>
      <p:sp>
        <p:nvSpPr>
          <p:cNvPr id="7" name="TextBox 6">
            <a:extLst>
              <a:ext uri="{FF2B5EF4-FFF2-40B4-BE49-F238E27FC236}">
                <a16:creationId xmlns:a16="http://schemas.microsoft.com/office/drawing/2014/main" id="{B766028B-7B56-9EE8-714E-C857A4551D37}"/>
              </a:ext>
            </a:extLst>
          </p:cNvPr>
          <p:cNvSpPr txBox="1"/>
          <p:nvPr/>
        </p:nvSpPr>
        <p:spPr>
          <a:xfrm>
            <a:off x="227996" y="1262291"/>
            <a:ext cx="6672414" cy="1015663"/>
          </a:xfrm>
          <a:prstGeom prst="rect">
            <a:avLst/>
          </a:prstGeom>
          <a:noFill/>
        </p:spPr>
        <p:txBody>
          <a:bodyPr wrap="square" rtlCol="0">
            <a:spAutoFit/>
          </a:bodyPr>
          <a:lstStyle/>
          <a:p>
            <a:r>
              <a:rPr lang="en-GB" b="1" dirty="0">
                <a:latin typeface="Calibri" panose="020F0502020204030204" pitchFamily="34" charset="0"/>
                <a:ea typeface="Calibri" panose="020F0502020204030204" pitchFamily="34" charset="0"/>
                <a:cs typeface="Calibri" panose="020F0502020204030204" pitchFamily="34" charset="0"/>
              </a:rPr>
              <a:t>Hilton Clean Stay</a:t>
            </a:r>
          </a:p>
          <a:p>
            <a:endParaRPr lang="en-GB" sz="1400" dirty="0">
              <a:latin typeface="Calibri" panose="020F0502020204030204" pitchFamily="34" charset="0"/>
              <a:ea typeface="Calibri" panose="020F0502020204030204" pitchFamily="34" charset="0"/>
              <a:cs typeface="Calibri" panose="020F0502020204030204" pitchFamily="34" charset="0"/>
            </a:endParaRPr>
          </a:p>
          <a:p>
            <a:r>
              <a:rPr lang="en-GB" sz="1400" dirty="0">
                <a:latin typeface="Calibri" panose="020F0502020204030204" pitchFamily="34" charset="0"/>
                <a:ea typeface="Calibri" panose="020F0502020204030204" pitchFamily="34" charset="0"/>
                <a:cs typeface="Calibri" panose="020F0502020204030204" pitchFamily="34" charset="0"/>
              </a:rPr>
              <a:t>We have enhanced meeting and event experiences and raised the bar for event cleanliness and customer service. This has resulted in a greater market share for us.</a:t>
            </a:r>
          </a:p>
        </p:txBody>
      </p:sp>
      <p:sp>
        <p:nvSpPr>
          <p:cNvPr id="8" name="TextBox 7">
            <a:extLst>
              <a:ext uri="{FF2B5EF4-FFF2-40B4-BE49-F238E27FC236}">
                <a16:creationId xmlns:a16="http://schemas.microsoft.com/office/drawing/2014/main" id="{EC370504-35CD-71AE-EB0F-A5254AA32C8E}"/>
              </a:ext>
            </a:extLst>
          </p:cNvPr>
          <p:cNvSpPr txBox="1"/>
          <p:nvPr/>
        </p:nvSpPr>
        <p:spPr>
          <a:xfrm>
            <a:off x="4056707" y="2887412"/>
            <a:ext cx="6162575" cy="1015663"/>
          </a:xfrm>
          <a:prstGeom prst="rect">
            <a:avLst/>
          </a:prstGeom>
          <a:noFill/>
        </p:spPr>
        <p:txBody>
          <a:bodyPr wrap="square" rtlCol="0">
            <a:spAutoFit/>
          </a:bodyPr>
          <a:lstStyle/>
          <a:p>
            <a:r>
              <a:rPr lang="en-GB" b="1" dirty="0">
                <a:latin typeface="Calibri" panose="020F0502020204030204" pitchFamily="34" charset="0"/>
                <a:ea typeface="Calibri" panose="020F0502020204030204" pitchFamily="34" charset="0"/>
                <a:cs typeface="Calibri" panose="020F0502020204030204" pitchFamily="34" charset="0"/>
              </a:rPr>
              <a:t>Maximum Flexibility</a:t>
            </a:r>
          </a:p>
          <a:p>
            <a:endParaRPr lang="en-GB" sz="1400" dirty="0">
              <a:latin typeface="Calibri" panose="020F0502020204030204" pitchFamily="34" charset="0"/>
              <a:ea typeface="Calibri" panose="020F0502020204030204" pitchFamily="34" charset="0"/>
              <a:cs typeface="Calibri" panose="020F0502020204030204" pitchFamily="34" charset="0"/>
            </a:endParaRPr>
          </a:p>
          <a:p>
            <a:r>
              <a:rPr lang="en-GB" sz="1400" dirty="0">
                <a:latin typeface="Calibri" panose="020F0502020204030204" pitchFamily="34" charset="0"/>
                <a:ea typeface="Calibri" panose="020F0502020204030204" pitchFamily="34" charset="0"/>
                <a:cs typeface="Calibri" panose="020F0502020204030204" pitchFamily="34" charset="0"/>
              </a:rPr>
              <a:t>Modified cancellation policies and took a number of steps to provide even more flexibility for Hilton Honors members including status and Points extensions.</a:t>
            </a:r>
          </a:p>
        </p:txBody>
      </p:sp>
      <p:sp>
        <p:nvSpPr>
          <p:cNvPr id="9" name="TextBox 8">
            <a:extLst>
              <a:ext uri="{FF2B5EF4-FFF2-40B4-BE49-F238E27FC236}">
                <a16:creationId xmlns:a16="http://schemas.microsoft.com/office/drawing/2014/main" id="{05520696-A043-2B54-8EB5-65B0E99150C4}"/>
              </a:ext>
            </a:extLst>
          </p:cNvPr>
          <p:cNvSpPr txBox="1"/>
          <p:nvPr/>
        </p:nvSpPr>
        <p:spPr>
          <a:xfrm>
            <a:off x="227996" y="4283825"/>
            <a:ext cx="8253875" cy="1446550"/>
          </a:xfrm>
          <a:prstGeom prst="rect">
            <a:avLst/>
          </a:prstGeom>
          <a:noFill/>
        </p:spPr>
        <p:txBody>
          <a:bodyPr wrap="square" rtlCol="0">
            <a:spAutoFit/>
          </a:bodyPr>
          <a:lstStyle/>
          <a:p>
            <a:r>
              <a:rPr lang="en-GB" b="1" dirty="0">
                <a:latin typeface="Calibri" panose="020F0502020204030204" pitchFamily="34" charset="0"/>
                <a:ea typeface="Calibri" panose="020F0502020204030204" pitchFamily="34" charset="0"/>
                <a:cs typeface="Calibri" panose="020F0502020204030204" pitchFamily="34" charset="0"/>
              </a:rPr>
              <a:t>Contactless Arrival</a:t>
            </a:r>
          </a:p>
          <a:p>
            <a:endParaRPr lang="en-GB" sz="1400" dirty="0">
              <a:latin typeface="Calibri" panose="020F0502020204030204" pitchFamily="34" charset="0"/>
              <a:ea typeface="Calibri" panose="020F0502020204030204" pitchFamily="34" charset="0"/>
              <a:cs typeface="Calibri" panose="020F0502020204030204" pitchFamily="34" charset="0"/>
            </a:endParaRPr>
          </a:p>
          <a:p>
            <a:pPr algn="just"/>
            <a:r>
              <a:rPr lang="en-GB" sz="1400" dirty="0">
                <a:latin typeface="Calibri" panose="020F0502020204030204" pitchFamily="34" charset="0"/>
                <a:ea typeface="Calibri" panose="020F0502020204030204" pitchFamily="34" charset="0"/>
                <a:cs typeface="Calibri" panose="020F0502020204030204" pitchFamily="34" charset="0"/>
              </a:rPr>
              <a:t>Hilton continues to offer contactless options for guests through their Hilton Honors app, allowing guests to customize their stay by selecting their preferred room, completing digital check-ins and check-outs, and using their mobile devices as digital keys. The Hilton Digital Key has been successfully used by guests to access over 100 million doors worldwide.</a:t>
            </a:r>
          </a:p>
        </p:txBody>
      </p:sp>
      <p:sp>
        <p:nvSpPr>
          <p:cNvPr id="10" name="Footer Placeholder 5">
            <a:extLst>
              <a:ext uri="{FF2B5EF4-FFF2-40B4-BE49-F238E27FC236}">
                <a16:creationId xmlns:a16="http://schemas.microsoft.com/office/drawing/2014/main" id="{9610835B-0AF9-0698-5E81-1B02E0837C67}"/>
              </a:ext>
            </a:extLst>
          </p:cNvPr>
          <p:cNvSpPr txBox="1">
            <a:spLocks/>
          </p:cNvSpPr>
          <p:nvPr/>
        </p:nvSpPr>
        <p:spPr>
          <a:xfrm>
            <a:off x="8021684" y="182884"/>
            <a:ext cx="3347961"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
        <p:nvSpPr>
          <p:cNvPr id="3" name="TextBox 2">
            <a:extLst>
              <a:ext uri="{FF2B5EF4-FFF2-40B4-BE49-F238E27FC236}">
                <a16:creationId xmlns:a16="http://schemas.microsoft.com/office/drawing/2014/main" id="{5D05C45C-0A03-EA2C-B287-EDECE0CD04F7}"/>
              </a:ext>
            </a:extLst>
          </p:cNvPr>
          <p:cNvSpPr txBox="1"/>
          <p:nvPr/>
        </p:nvSpPr>
        <p:spPr>
          <a:xfrm>
            <a:off x="511413" y="6174333"/>
            <a:ext cx="9562661" cy="369332"/>
          </a:xfrm>
          <a:prstGeom prst="rect">
            <a:avLst/>
          </a:prstGeom>
          <a:solidFill>
            <a:schemeClr val="bg2"/>
          </a:solidFill>
        </p:spPr>
        <p:txBody>
          <a:bodyPr wrap="square">
            <a:spAutoFit/>
          </a:bodyPr>
          <a:lstStyle>
            <a:defPPr>
              <a:defRPr lang="en-US"/>
            </a:defPPr>
          </a:lstStyle>
          <a:p>
            <a:r>
              <a:rPr lang="en-GB" dirty="0"/>
              <a:t>https://www.hilton.com/en/corporate</a:t>
            </a:r>
          </a:p>
        </p:txBody>
      </p:sp>
    </p:spTree>
    <p:extLst>
      <p:ext uri="{BB962C8B-B14F-4D97-AF65-F5344CB8AC3E}">
        <p14:creationId xmlns:p14="http://schemas.microsoft.com/office/powerpoint/2010/main" val="13284491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27B04335-7D17-8629-1BC2-4EC3A786139B}"/>
              </a:ext>
            </a:extLst>
          </p:cNvPr>
          <p:cNvSpPr>
            <a:spLocks noGrp="1"/>
          </p:cNvSpPr>
          <p:nvPr>
            <p:ph type="title"/>
          </p:nvPr>
        </p:nvSpPr>
        <p:spPr>
          <a:xfrm>
            <a:off x="75414" y="171318"/>
            <a:ext cx="7962191" cy="584511"/>
          </a:xfrm>
        </p:spPr>
        <p:style>
          <a:lnRef idx="1">
            <a:schemeClr val="accent4"/>
          </a:lnRef>
          <a:fillRef idx="3">
            <a:schemeClr val="accent4"/>
          </a:fillRef>
          <a:effectRef idx="2">
            <a:schemeClr val="accent4"/>
          </a:effectRef>
          <a:fontRef idx="minor">
            <a:schemeClr val="lt1"/>
          </a:fontRef>
        </p:style>
        <p:txBody>
          <a:bodyPr>
            <a:normAutofit fontScale="90000"/>
          </a:bodyPr>
          <a:lstStyle/>
          <a:p>
            <a:r>
              <a:rPr lang="en-US" sz="4000" dirty="0"/>
              <a:t>Market strategy adopted after the pandemic</a:t>
            </a:r>
            <a:endParaRPr lang="en-GB" sz="4000" dirty="0"/>
          </a:p>
        </p:txBody>
      </p:sp>
      <p:sp>
        <p:nvSpPr>
          <p:cNvPr id="3" name="Content Placeholder 3">
            <a:extLst>
              <a:ext uri="{FF2B5EF4-FFF2-40B4-BE49-F238E27FC236}">
                <a16:creationId xmlns:a16="http://schemas.microsoft.com/office/drawing/2014/main" id="{B58BF366-1BFF-60FD-5B6B-9C5147C834AA}"/>
              </a:ext>
            </a:extLst>
          </p:cNvPr>
          <p:cNvSpPr>
            <a:spLocks noGrp="1"/>
          </p:cNvSpPr>
          <p:nvPr>
            <p:ph idx="1"/>
          </p:nvPr>
        </p:nvSpPr>
        <p:spPr>
          <a:xfrm>
            <a:off x="507227" y="2135980"/>
            <a:ext cx="4616959" cy="3372328"/>
          </a:xfrm>
        </p:spPr>
        <p:txBody>
          <a:bodyPr/>
          <a:lstStyle/>
          <a:p>
            <a:pPr defTabSz="457200"/>
            <a:r>
              <a:rPr lang="en-US" sz="1800" b="1" dirty="0">
                <a:solidFill>
                  <a:schemeClr val="tx1"/>
                </a:solidFill>
                <a:latin typeface="Calibri" panose="020F0502020204030204" pitchFamily="34" charset="0"/>
                <a:ea typeface="Calibri" panose="020F0502020204030204" pitchFamily="34" charset="0"/>
                <a:cs typeface="Calibri" panose="020F0502020204030204" pitchFamily="34" charset="0"/>
              </a:rPr>
              <a:t>Innovation</a:t>
            </a:r>
          </a:p>
          <a:p>
            <a:pPr algn="just"/>
            <a:r>
              <a:rPr lang="en-GB" i="0" dirty="0">
                <a:effectLst/>
                <a:latin typeface="Loew"/>
              </a:rPr>
              <a:t>Hilton has achieved an unprecedented feat by adding a million rooms in just one year. Additionally, they have responded to the pandemic by introducing innovative solutions for guests and contributing positively to communities.</a:t>
            </a:r>
            <a:endParaRPr lang="en-GB" dirty="0"/>
          </a:p>
        </p:txBody>
      </p:sp>
      <p:pic>
        <p:nvPicPr>
          <p:cNvPr id="4" name="Picture 3">
            <a:extLst>
              <a:ext uri="{FF2B5EF4-FFF2-40B4-BE49-F238E27FC236}">
                <a16:creationId xmlns:a16="http://schemas.microsoft.com/office/drawing/2014/main" id="{4E96BC37-DEDF-B34D-E79D-E2B523844941}"/>
              </a:ext>
            </a:extLst>
          </p:cNvPr>
          <p:cNvPicPr>
            <a:picLocks noChangeAspect="1"/>
          </p:cNvPicPr>
          <p:nvPr/>
        </p:nvPicPr>
        <p:blipFill>
          <a:blip r:embed="rId2"/>
          <a:stretch>
            <a:fillRect/>
          </a:stretch>
        </p:blipFill>
        <p:spPr>
          <a:xfrm>
            <a:off x="5973567" y="2135980"/>
            <a:ext cx="5286375" cy="3481388"/>
          </a:xfrm>
          <a:prstGeom prst="rect">
            <a:avLst/>
          </a:prstGeom>
        </p:spPr>
      </p:pic>
      <p:sp>
        <p:nvSpPr>
          <p:cNvPr id="5" name="Footer Placeholder 5">
            <a:extLst>
              <a:ext uri="{FF2B5EF4-FFF2-40B4-BE49-F238E27FC236}">
                <a16:creationId xmlns:a16="http://schemas.microsoft.com/office/drawing/2014/main" id="{C2F07114-FA1A-FA11-E536-30ADD3ADF11C}"/>
              </a:ext>
            </a:extLst>
          </p:cNvPr>
          <p:cNvSpPr txBox="1">
            <a:spLocks/>
          </p:cNvSpPr>
          <p:nvPr/>
        </p:nvSpPr>
        <p:spPr>
          <a:xfrm>
            <a:off x="8163086" y="171318"/>
            <a:ext cx="3347961"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
        <p:nvSpPr>
          <p:cNvPr id="7" name="TextBox 6">
            <a:extLst>
              <a:ext uri="{FF2B5EF4-FFF2-40B4-BE49-F238E27FC236}">
                <a16:creationId xmlns:a16="http://schemas.microsoft.com/office/drawing/2014/main" id="{0B202DFF-5B55-8A49-E1BE-BE8A6872DB54}"/>
              </a:ext>
            </a:extLst>
          </p:cNvPr>
          <p:cNvSpPr txBox="1"/>
          <p:nvPr/>
        </p:nvSpPr>
        <p:spPr>
          <a:xfrm>
            <a:off x="511414" y="6174333"/>
            <a:ext cx="10748528" cy="369332"/>
          </a:xfrm>
          <a:prstGeom prst="rect">
            <a:avLst/>
          </a:prstGeom>
          <a:solidFill>
            <a:schemeClr val="bg2"/>
          </a:solidFill>
        </p:spPr>
        <p:txBody>
          <a:bodyPr wrap="square">
            <a:spAutoFit/>
          </a:bodyPr>
          <a:lstStyle>
            <a:defPPr>
              <a:defRPr lang="en-US"/>
            </a:defPPr>
          </a:lstStyle>
          <a:p>
            <a:r>
              <a:rPr lang="en-GB" dirty="0"/>
              <a:t>https://www.hilton.com/en/corporate</a:t>
            </a:r>
          </a:p>
        </p:txBody>
      </p:sp>
    </p:spTree>
    <p:extLst>
      <p:ext uri="{BB962C8B-B14F-4D97-AF65-F5344CB8AC3E}">
        <p14:creationId xmlns:p14="http://schemas.microsoft.com/office/powerpoint/2010/main" val="3582410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CE819D-CEA8-44FA-DF57-370B7B0D979E}"/>
              </a:ext>
            </a:extLst>
          </p:cNvPr>
          <p:cNvPicPr>
            <a:picLocks noChangeAspect="1"/>
          </p:cNvPicPr>
          <p:nvPr/>
        </p:nvPicPr>
        <p:blipFill>
          <a:blip r:embed="rId2"/>
          <a:stretch>
            <a:fillRect/>
          </a:stretch>
        </p:blipFill>
        <p:spPr>
          <a:xfrm>
            <a:off x="6719534" y="1928742"/>
            <a:ext cx="3432919" cy="2621189"/>
          </a:xfrm>
          <a:prstGeom prst="rect">
            <a:avLst/>
          </a:prstGeom>
        </p:spPr>
      </p:pic>
      <p:sp>
        <p:nvSpPr>
          <p:cNvPr id="3" name="TextBox 2">
            <a:extLst>
              <a:ext uri="{FF2B5EF4-FFF2-40B4-BE49-F238E27FC236}">
                <a16:creationId xmlns:a16="http://schemas.microsoft.com/office/drawing/2014/main" id="{F7877FCB-2571-5A55-B8A9-952DE5BFFB52}"/>
              </a:ext>
            </a:extLst>
          </p:cNvPr>
          <p:cNvSpPr txBox="1">
            <a:spLocks/>
          </p:cNvSpPr>
          <p:nvPr/>
        </p:nvSpPr>
        <p:spPr>
          <a:xfrm>
            <a:off x="0" y="3721668"/>
            <a:ext cx="6469285" cy="1189493"/>
          </a:xfrm>
          <a:prstGeom prst="rect">
            <a:avLst/>
          </a:prstGeom>
          <a:noFill/>
        </p:spPr>
        <p:txBody>
          <a:bodyPr wrap="square">
            <a:spAutoFit/>
          </a:bodyPr>
          <a:lstStyle/>
          <a:p>
            <a:pPr fontAlgn="base">
              <a:lnSpc>
                <a:spcPct val="107000"/>
              </a:lnSpc>
              <a:spcAft>
                <a:spcPts val="800"/>
              </a:spcAft>
            </a:pPr>
            <a:r>
              <a:rPr lang="en-US" b="1" dirty="0">
                <a:latin typeface="Calibri" panose="020F0502020204030204" pitchFamily="34" charset="0"/>
                <a:ea typeface="Calibri" panose="020F0502020204030204" pitchFamily="34" charset="0"/>
                <a:cs typeface="Calibri" panose="020F0502020204030204" pitchFamily="34" charset="0"/>
              </a:rPr>
              <a:t>Hotel Expansions</a:t>
            </a:r>
          </a:p>
          <a:p>
            <a:pPr algn="just" fontAlgn="base">
              <a:lnSpc>
                <a:spcPts val="2851"/>
              </a:lnSpc>
              <a:spcAft>
                <a:spcPts val="800"/>
              </a:spcAft>
            </a:pPr>
            <a:r>
              <a:rPr lang="en-US" sz="1400" dirty="0">
                <a:effectLst>
                  <a:outerShdw blurRad="38100" dist="25400" dir="5400000" algn="ctr">
                    <a:srgbClr val="6E747A">
                      <a:alpha val="43000"/>
                    </a:srgbClr>
                  </a:outerShdw>
                </a:effectLst>
                <a:latin typeface="Calibri" panose="020F0502020204030204" pitchFamily="34" charset="0"/>
                <a:ea typeface="Times New Roman" panose="02020603050405020304" pitchFamily="18" charset="0"/>
                <a:cs typeface="Calibri" panose="020F0502020204030204" pitchFamily="34" charset="0"/>
              </a:rPr>
              <a:t>Hilton added 355 new hotels in 2022, or about one every day, for a total of 58,200 rooms, and had net unit growth of 48,300 rooms, or 4.7% of the portfolio.</a:t>
            </a:r>
            <a:endParaRPr lang="en-GB" sz="1400" dirty="0">
              <a:latin typeface="Calibri" panose="020F0502020204030204" pitchFamily="34" charset="0"/>
              <a:ea typeface="Calibri" panose="020F0502020204030204" pitchFamily="34" charset="0"/>
              <a:cs typeface="Calibri" panose="020F0502020204030204" pitchFamily="34" charset="0"/>
            </a:endParaRPr>
          </a:p>
        </p:txBody>
      </p:sp>
      <p:sp>
        <p:nvSpPr>
          <p:cNvPr id="4" name="Title 2">
            <a:extLst>
              <a:ext uri="{FF2B5EF4-FFF2-40B4-BE49-F238E27FC236}">
                <a16:creationId xmlns:a16="http://schemas.microsoft.com/office/drawing/2014/main" id="{A76FE6EA-6AD7-838E-2BC6-BDAD5EE7B471}"/>
              </a:ext>
            </a:extLst>
          </p:cNvPr>
          <p:cNvSpPr txBox="1">
            <a:spLocks/>
          </p:cNvSpPr>
          <p:nvPr/>
        </p:nvSpPr>
        <p:spPr>
          <a:xfrm>
            <a:off x="121379" y="159420"/>
            <a:ext cx="7763362" cy="566444"/>
          </a:xfrm>
          <a:prstGeom prst="rect">
            <a:avLst/>
          </a:prstGeom>
        </p:spPr>
        <p:style>
          <a:lnRef idx="1">
            <a:schemeClr val="accent4"/>
          </a:lnRef>
          <a:fillRef idx="3">
            <a:schemeClr val="accent4"/>
          </a:fillRef>
          <a:effectRef idx="2">
            <a:schemeClr val="accent4"/>
          </a:effectRef>
          <a:fontRef idx="minor">
            <a:schemeClr val="lt1"/>
          </a:fontRef>
        </p:style>
        <p:txBody>
          <a:bodyPr>
            <a:normAutofit fontScale="925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sz="4000" dirty="0"/>
              <a:t>Market strategy-continued</a:t>
            </a:r>
            <a:endParaRPr lang="en-GB" sz="4000" dirty="0"/>
          </a:p>
        </p:txBody>
      </p:sp>
      <p:sp>
        <p:nvSpPr>
          <p:cNvPr id="5" name="TextBox 4">
            <a:extLst>
              <a:ext uri="{FF2B5EF4-FFF2-40B4-BE49-F238E27FC236}">
                <a16:creationId xmlns:a16="http://schemas.microsoft.com/office/drawing/2014/main" id="{C3100123-CDA4-EC31-76D9-6DF3FE324B1B}"/>
              </a:ext>
            </a:extLst>
          </p:cNvPr>
          <p:cNvSpPr txBox="1"/>
          <p:nvPr/>
        </p:nvSpPr>
        <p:spPr>
          <a:xfrm>
            <a:off x="1" y="1928742"/>
            <a:ext cx="6563611" cy="1792927"/>
          </a:xfrm>
          <a:prstGeom prst="rect">
            <a:avLst/>
          </a:prstGeom>
          <a:noFill/>
        </p:spPr>
        <p:txBody>
          <a:bodyPr wrap="square" rtlCol="0">
            <a:spAutoFit/>
          </a:bodyPr>
          <a:lstStyle/>
          <a:p>
            <a:pPr>
              <a:lnSpc>
                <a:spcPct val="107000"/>
              </a:lnSpc>
              <a:spcAft>
                <a:spcPts val="800"/>
              </a:spcAft>
            </a:pPr>
            <a:r>
              <a:rPr lang="en-GB" b="1" dirty="0">
                <a:latin typeface="Calibri" panose="020F0502020204030204" pitchFamily="34" charset="0"/>
                <a:ea typeface="Calibri" panose="020F0502020204030204" pitchFamily="34" charset="0"/>
                <a:cs typeface="Calibri" panose="020F0502020204030204" pitchFamily="34" charset="0"/>
              </a:rPr>
              <a:t>Hilton Event Ready</a:t>
            </a:r>
          </a:p>
          <a:p>
            <a:pPr algn="just">
              <a:lnSpc>
                <a:spcPct val="107000"/>
              </a:lnSpc>
              <a:spcAft>
                <a:spcPts val="800"/>
              </a:spcAft>
            </a:pPr>
            <a:r>
              <a:rPr lang="en-GB" sz="1400" dirty="0">
                <a:latin typeface="Calibri" panose="020F0502020204030204" pitchFamily="34" charset="0"/>
                <a:ea typeface="Calibri" panose="020F0502020204030204" pitchFamily="34" charset="0"/>
                <a:cs typeface="Calibri" panose="020F0502020204030204" pitchFamily="34" charset="0"/>
              </a:rPr>
              <a:t>In the current climate, event planners and attendees demand exceptionally high levels of cleanliness. To meet this expectation, Hilton </a:t>
            </a:r>
            <a:r>
              <a:rPr lang="en-GB" sz="1400" dirty="0" err="1">
                <a:latin typeface="Calibri" panose="020F0502020204030204" pitchFamily="34" charset="0"/>
                <a:ea typeface="Calibri" panose="020F0502020204030204" pitchFamily="34" charset="0"/>
                <a:cs typeface="Calibri" panose="020F0502020204030204" pitchFamily="34" charset="0"/>
              </a:rPr>
              <a:t>EventReady</a:t>
            </a:r>
            <a:r>
              <a:rPr lang="en-GB" sz="1400" dirty="0">
                <a:latin typeface="Calibri" panose="020F0502020204030204" pitchFamily="34" charset="0"/>
                <a:ea typeface="Calibri" panose="020F0502020204030204" pitchFamily="34" charset="0"/>
                <a:cs typeface="Calibri" panose="020F0502020204030204" pitchFamily="34" charset="0"/>
              </a:rPr>
              <a:t> with Clean Stay offers meticulously crafted solutions and innovative environments that ensure safe and comfortable gatherings.</a:t>
            </a:r>
          </a:p>
          <a:p>
            <a:r>
              <a:rPr lang="en-GB" dirty="0"/>
              <a:t> </a:t>
            </a:r>
          </a:p>
        </p:txBody>
      </p:sp>
      <p:sp>
        <p:nvSpPr>
          <p:cNvPr id="6" name="Footer Placeholder 5">
            <a:extLst>
              <a:ext uri="{FF2B5EF4-FFF2-40B4-BE49-F238E27FC236}">
                <a16:creationId xmlns:a16="http://schemas.microsoft.com/office/drawing/2014/main" id="{8BD9AFBC-5313-6798-F72E-D2D2CD623B74}"/>
              </a:ext>
            </a:extLst>
          </p:cNvPr>
          <p:cNvSpPr txBox="1">
            <a:spLocks/>
          </p:cNvSpPr>
          <p:nvPr/>
        </p:nvSpPr>
        <p:spPr>
          <a:xfrm>
            <a:off x="7923430" y="298727"/>
            <a:ext cx="2229023"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fontScale="925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
        <p:nvSpPr>
          <p:cNvPr id="8" name="TextBox 7">
            <a:extLst>
              <a:ext uri="{FF2B5EF4-FFF2-40B4-BE49-F238E27FC236}">
                <a16:creationId xmlns:a16="http://schemas.microsoft.com/office/drawing/2014/main" id="{F96852E2-CBDF-6FE4-10D8-C11DD1E5C6D3}"/>
              </a:ext>
            </a:extLst>
          </p:cNvPr>
          <p:cNvSpPr txBox="1"/>
          <p:nvPr/>
        </p:nvSpPr>
        <p:spPr>
          <a:xfrm>
            <a:off x="89585" y="5912942"/>
            <a:ext cx="10151695" cy="646331"/>
          </a:xfrm>
          <a:prstGeom prst="rect">
            <a:avLst/>
          </a:prstGeom>
          <a:solidFill>
            <a:schemeClr val="bg2"/>
          </a:solidFill>
        </p:spPr>
        <p:txBody>
          <a:bodyPr wrap="square">
            <a:spAutoFit/>
          </a:bodyPr>
          <a:lstStyle>
            <a:defPPr>
              <a:defRPr lang="en-US"/>
            </a:defPPr>
          </a:lstStyle>
          <a:p>
            <a:r>
              <a:rPr lang="en-GB" dirty="0"/>
              <a:t>Kusuma, K.D., </a:t>
            </a:r>
            <a:r>
              <a:rPr lang="en-GB" dirty="0" err="1"/>
              <a:t>Armoni</a:t>
            </a:r>
            <a:r>
              <a:rPr lang="en-GB" dirty="0"/>
              <a:t>, N.L.E., </a:t>
            </a:r>
            <a:r>
              <a:rPr lang="en-GB" dirty="0" err="1"/>
              <a:t>Astawa</a:t>
            </a:r>
            <a:r>
              <a:rPr lang="en-GB" dirty="0"/>
              <a:t>, I.K., </a:t>
            </a:r>
            <a:r>
              <a:rPr lang="en-GB" dirty="0" err="1"/>
              <a:t>Virginiya</a:t>
            </a:r>
            <a:r>
              <a:rPr lang="en-GB" dirty="0"/>
              <a:t>, P.T. and </a:t>
            </a:r>
            <a:r>
              <a:rPr lang="en-GB" dirty="0" err="1"/>
              <a:t>Chaerunnisah</a:t>
            </a:r>
            <a:r>
              <a:rPr lang="en-GB" dirty="0"/>
              <a:t>, I.U., 2023. Implementation of Digital Marketing in Increasing Room Occupancy Rate at Hilton.</a:t>
            </a:r>
          </a:p>
        </p:txBody>
      </p:sp>
    </p:spTree>
    <p:extLst>
      <p:ext uri="{BB962C8B-B14F-4D97-AF65-F5344CB8AC3E}">
        <p14:creationId xmlns:p14="http://schemas.microsoft.com/office/powerpoint/2010/main" val="775725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BBBE08-1513-6711-A396-CBAD9A9B9945}"/>
              </a:ext>
            </a:extLst>
          </p:cNvPr>
          <p:cNvSpPr txBox="1"/>
          <p:nvPr/>
        </p:nvSpPr>
        <p:spPr>
          <a:xfrm>
            <a:off x="153711" y="273980"/>
            <a:ext cx="7764387" cy="461665"/>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en-GB" sz="2400" cap="all" dirty="0">
                <a:solidFill>
                  <a:schemeClr val="bg1"/>
                </a:solidFill>
                <a:latin typeface="Loew W00 Regular"/>
              </a:rPr>
              <a:t>HILTON COMPETITIVE strategy</a:t>
            </a:r>
          </a:p>
        </p:txBody>
      </p:sp>
      <p:sp>
        <p:nvSpPr>
          <p:cNvPr id="3" name="TextBox 2">
            <a:extLst>
              <a:ext uri="{FF2B5EF4-FFF2-40B4-BE49-F238E27FC236}">
                <a16:creationId xmlns:a16="http://schemas.microsoft.com/office/drawing/2014/main" id="{12A0DDE6-8BDB-1179-29A2-538421478631}"/>
              </a:ext>
            </a:extLst>
          </p:cNvPr>
          <p:cNvSpPr txBox="1"/>
          <p:nvPr/>
        </p:nvSpPr>
        <p:spPr>
          <a:xfrm>
            <a:off x="5863956" y="2866343"/>
            <a:ext cx="4452883" cy="2400657"/>
          </a:xfrm>
          <a:prstGeom prst="rect">
            <a:avLst/>
          </a:prstGeom>
          <a:noFill/>
        </p:spPr>
        <p:txBody>
          <a:bodyPr wrap="square" rtlCol="0">
            <a:spAutoFit/>
          </a:bodyPr>
          <a:lstStyle>
            <a:defPPr>
              <a:defRPr lang="en-US"/>
            </a:defPPr>
            <a:lvl1pPr algn="just">
              <a:defRPr sz="140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2400" b="1" dirty="0"/>
              <a:t>Hilton’s Approach to the Market</a:t>
            </a:r>
          </a:p>
          <a:p>
            <a:r>
              <a:rPr lang="en-GB" dirty="0"/>
              <a:t>The Hilton hotels provide distinct benefits by tailoring their services and pricing structures to suit the individual characteristics of each property, such as its size, target market, and level of complexity. </a:t>
            </a:r>
          </a:p>
          <a:p>
            <a:endParaRPr lang="en-GB" dirty="0"/>
          </a:p>
          <a:p>
            <a:r>
              <a:rPr lang="en-GB" dirty="0"/>
              <a:t>This approach ensures that they have the appropriate level of involvement in decision-making and retain control over revenue performance, based on your specific requirements.</a:t>
            </a:r>
            <a:endParaRPr lang="en-US" dirty="0"/>
          </a:p>
        </p:txBody>
      </p:sp>
      <p:pic>
        <p:nvPicPr>
          <p:cNvPr id="4" name="Picture 3">
            <a:extLst>
              <a:ext uri="{FF2B5EF4-FFF2-40B4-BE49-F238E27FC236}">
                <a16:creationId xmlns:a16="http://schemas.microsoft.com/office/drawing/2014/main" id="{AF062DBB-AE67-6261-A78C-FE4A274EE2B4}"/>
              </a:ext>
            </a:extLst>
          </p:cNvPr>
          <p:cNvPicPr>
            <a:picLocks noChangeAspect="1"/>
          </p:cNvPicPr>
          <p:nvPr/>
        </p:nvPicPr>
        <p:blipFill>
          <a:blip r:embed="rId2"/>
          <a:stretch>
            <a:fillRect/>
          </a:stretch>
        </p:blipFill>
        <p:spPr>
          <a:xfrm>
            <a:off x="332422" y="2848413"/>
            <a:ext cx="4672544" cy="3022588"/>
          </a:xfrm>
          <a:prstGeom prst="rect">
            <a:avLst/>
          </a:prstGeom>
        </p:spPr>
      </p:pic>
      <p:sp>
        <p:nvSpPr>
          <p:cNvPr id="6" name="TextBox 5">
            <a:extLst>
              <a:ext uri="{FF2B5EF4-FFF2-40B4-BE49-F238E27FC236}">
                <a16:creationId xmlns:a16="http://schemas.microsoft.com/office/drawing/2014/main" id="{14F1F735-67E0-02E8-7A9B-50A26503E74F}"/>
              </a:ext>
            </a:extLst>
          </p:cNvPr>
          <p:cNvSpPr txBox="1"/>
          <p:nvPr/>
        </p:nvSpPr>
        <p:spPr>
          <a:xfrm>
            <a:off x="153712" y="1082081"/>
            <a:ext cx="7764387" cy="954107"/>
          </a:xfrm>
          <a:prstGeom prst="rect">
            <a:avLst/>
          </a:prstGeom>
          <a:noFill/>
        </p:spPr>
        <p:txBody>
          <a:bodyPr wrap="square" rtlCol="0">
            <a:spAutoFit/>
          </a:bodyPr>
          <a:lstStyle/>
          <a:p>
            <a:pPr algn="just"/>
            <a:r>
              <a:rPr lang="en-GB" sz="1400" dirty="0">
                <a:latin typeface="Calibri" panose="020F0502020204030204" pitchFamily="34" charset="0"/>
                <a:ea typeface="Calibri" panose="020F0502020204030204" pitchFamily="34" charset="0"/>
                <a:cs typeface="Calibri" panose="020F0502020204030204" pitchFamily="34" charset="0"/>
              </a:rPr>
              <a:t>The combination of cutting-edge technology, superior solutions, and innovation that work together to boost sales and minimize expenses without compromising quality is what gives Hilton its competitive edge. In a way that gives them an unassailable competitive advantage, these services enable customers to gain access to the most recent tools, technology, cutting-edge methodologies, and industry leaders.</a:t>
            </a:r>
          </a:p>
        </p:txBody>
      </p:sp>
      <p:sp>
        <p:nvSpPr>
          <p:cNvPr id="8" name="TextBox 7">
            <a:extLst>
              <a:ext uri="{FF2B5EF4-FFF2-40B4-BE49-F238E27FC236}">
                <a16:creationId xmlns:a16="http://schemas.microsoft.com/office/drawing/2014/main" id="{410033EC-6BC9-ECED-D756-771925BD5461}"/>
              </a:ext>
            </a:extLst>
          </p:cNvPr>
          <p:cNvSpPr txBox="1"/>
          <p:nvPr/>
        </p:nvSpPr>
        <p:spPr>
          <a:xfrm>
            <a:off x="332422" y="6263127"/>
            <a:ext cx="9898408" cy="369332"/>
          </a:xfrm>
          <a:prstGeom prst="rect">
            <a:avLst/>
          </a:prstGeom>
          <a:solidFill>
            <a:schemeClr val="bg2"/>
          </a:solidFill>
        </p:spPr>
        <p:txBody>
          <a:bodyPr wrap="square">
            <a:spAutoFit/>
          </a:bodyPr>
          <a:lstStyle>
            <a:defPPr>
              <a:defRPr lang="en-US"/>
            </a:defPPr>
          </a:lstStyle>
          <a:p>
            <a:r>
              <a:rPr lang="en-GB" dirty="0">
                <a:hlinkClick r:id="rId3">
                  <a:extLst>
                    <a:ext uri="{A12FA001-AC4F-418D-AE19-62706E023703}">
                      <ahyp:hlinkClr xmlns:ahyp="http://schemas.microsoft.com/office/drawing/2018/hyperlinkcolor" val="tx"/>
                    </a:ext>
                  </a:extLst>
                </a:hlinkClick>
              </a:rPr>
              <a:t>www.hilton.com/en/corporate/development/hilton-performance-advantage/</a:t>
            </a:r>
            <a:endParaRPr lang="en-GB" dirty="0"/>
          </a:p>
        </p:txBody>
      </p:sp>
      <p:sp>
        <p:nvSpPr>
          <p:cNvPr id="9" name="Footer Placeholder 5">
            <a:extLst>
              <a:ext uri="{FF2B5EF4-FFF2-40B4-BE49-F238E27FC236}">
                <a16:creationId xmlns:a16="http://schemas.microsoft.com/office/drawing/2014/main" id="{E4E5E867-04EA-E4C4-A1CB-630D2437EA65}"/>
              </a:ext>
            </a:extLst>
          </p:cNvPr>
          <p:cNvSpPr txBox="1">
            <a:spLocks/>
          </p:cNvSpPr>
          <p:nvPr/>
        </p:nvSpPr>
        <p:spPr>
          <a:xfrm>
            <a:off x="7918098" y="338331"/>
            <a:ext cx="3347961"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Tree>
    <p:extLst>
      <p:ext uri="{BB962C8B-B14F-4D97-AF65-F5344CB8AC3E}">
        <p14:creationId xmlns:p14="http://schemas.microsoft.com/office/powerpoint/2010/main" val="2658917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AC94AC-3484-BDFE-4CA7-87F49D0FF6E3}"/>
              </a:ext>
            </a:extLst>
          </p:cNvPr>
          <p:cNvPicPr>
            <a:picLocks noChangeAspect="1"/>
          </p:cNvPicPr>
          <p:nvPr/>
        </p:nvPicPr>
        <p:blipFill>
          <a:blip r:embed="rId2"/>
          <a:stretch>
            <a:fillRect/>
          </a:stretch>
        </p:blipFill>
        <p:spPr>
          <a:xfrm>
            <a:off x="5335564" y="966122"/>
            <a:ext cx="4897312" cy="1808163"/>
          </a:xfrm>
          <a:prstGeom prst="rect">
            <a:avLst/>
          </a:prstGeom>
        </p:spPr>
      </p:pic>
      <p:sp>
        <p:nvSpPr>
          <p:cNvPr id="3" name="Title 2">
            <a:extLst>
              <a:ext uri="{FF2B5EF4-FFF2-40B4-BE49-F238E27FC236}">
                <a16:creationId xmlns:a16="http://schemas.microsoft.com/office/drawing/2014/main" id="{1067EDDF-908D-20F9-3C78-4691915FB990}"/>
              </a:ext>
            </a:extLst>
          </p:cNvPr>
          <p:cNvSpPr txBox="1">
            <a:spLocks/>
          </p:cNvSpPr>
          <p:nvPr/>
        </p:nvSpPr>
        <p:spPr>
          <a:xfrm>
            <a:off x="90263" y="144800"/>
            <a:ext cx="7790546" cy="582239"/>
          </a:xfrm>
          <a:prstGeom prst="rect">
            <a:avLst/>
          </a:prstGeom>
        </p:spPr>
        <p:style>
          <a:lnRef idx="1">
            <a:schemeClr val="accent4"/>
          </a:lnRef>
          <a:fillRef idx="3">
            <a:schemeClr val="accent4"/>
          </a:fillRef>
          <a:effectRef idx="2">
            <a:schemeClr val="accent4"/>
          </a:effectRef>
          <a:fontRef idx="minor">
            <a:schemeClr val="lt1"/>
          </a:fontRef>
        </p:style>
        <p:txBody>
          <a:bodyPr>
            <a:normAutofit fontScale="925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sz="3900" dirty="0"/>
              <a:t>Competitive</a:t>
            </a:r>
            <a:r>
              <a:rPr lang="en-US" sz="4000" dirty="0"/>
              <a:t> Strategy- continued</a:t>
            </a:r>
            <a:endParaRPr lang="en-GB" sz="4000" dirty="0"/>
          </a:p>
        </p:txBody>
      </p:sp>
      <p:sp>
        <p:nvSpPr>
          <p:cNvPr id="4" name="TextBox 3">
            <a:extLst>
              <a:ext uri="{FF2B5EF4-FFF2-40B4-BE49-F238E27FC236}">
                <a16:creationId xmlns:a16="http://schemas.microsoft.com/office/drawing/2014/main" id="{4550FED5-E874-FD5C-CA68-E6174DFC5B91}"/>
              </a:ext>
            </a:extLst>
          </p:cNvPr>
          <p:cNvSpPr txBox="1"/>
          <p:nvPr/>
        </p:nvSpPr>
        <p:spPr>
          <a:xfrm>
            <a:off x="90263" y="966122"/>
            <a:ext cx="4466804" cy="3754874"/>
          </a:xfrm>
          <a:prstGeom prst="rect">
            <a:avLst/>
          </a:prstGeom>
          <a:noFill/>
        </p:spPr>
        <p:txBody>
          <a:bodyPr wrap="square" rtlCol="0">
            <a:spAutoFit/>
          </a:bodyPr>
          <a:lstStyle/>
          <a:p>
            <a:r>
              <a:rPr lang="en-GB" b="1" dirty="0">
                <a:latin typeface="Calibri" panose="020F0502020204030204" pitchFamily="34" charset="0"/>
                <a:ea typeface="Calibri" panose="020F0502020204030204" pitchFamily="34" charset="0"/>
                <a:cs typeface="Calibri" panose="020F0502020204030204" pitchFamily="34" charset="0"/>
              </a:rPr>
              <a:t>Global online services</a:t>
            </a:r>
          </a:p>
          <a:p>
            <a:endParaRPr lang="en-GB" sz="2400" b="1" dirty="0">
              <a:latin typeface="Calibri" panose="020F0502020204030204" pitchFamily="34" charset="0"/>
              <a:ea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Hilton specialize in creating high-performance brand websites that not only increase revenue but also foster customer loyalty.</a:t>
            </a:r>
          </a:p>
          <a:p>
            <a:pPr algn="just"/>
            <a:endParaRPr lang="en-GB" sz="1400" dirty="0">
              <a:latin typeface="Calibri" panose="020F0502020204030204" pitchFamily="34" charset="0"/>
              <a:ea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Creating Mobile applications to reach the customer easily and effectively by the touch of a button. </a:t>
            </a:r>
          </a:p>
          <a:p>
            <a:pPr marL="285750" indent="-285750" algn="just">
              <a:buFont typeface="Arial" panose="020B0604020202020204" pitchFamily="34" charset="0"/>
              <a:buChar char="•"/>
            </a:pPr>
            <a:endParaRPr lang="en-GB" sz="1400" dirty="0">
              <a:latin typeface="Calibri" panose="020F0502020204030204" pitchFamily="34" charset="0"/>
              <a:ea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Their demand generation strategy involves integrating various methods such as search engines, social media platforms, online advertisements, and mobile marketing.</a:t>
            </a:r>
          </a:p>
          <a:p>
            <a:pPr marL="285750" indent="-285750" algn="just">
              <a:buFont typeface="Arial" panose="020B0604020202020204" pitchFamily="34" charset="0"/>
              <a:buChar char="•"/>
            </a:pPr>
            <a:endParaRPr lang="en-GB" sz="1400" dirty="0">
              <a:latin typeface="Calibri" panose="020F0502020204030204" pitchFamily="34" charset="0"/>
              <a:ea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The global eCommerce team which provides complete support for the success of owners and operators.</a:t>
            </a:r>
            <a:endParaRPr lang="en-GB" sz="1400" b="1" dirty="0">
              <a:latin typeface="Calibri" panose="020F0502020204030204" pitchFamily="34" charset="0"/>
              <a:ea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F73E59F5-8F36-D858-A64A-74BF4F319404}"/>
              </a:ext>
            </a:extLst>
          </p:cNvPr>
          <p:cNvSpPr txBox="1"/>
          <p:nvPr/>
        </p:nvSpPr>
        <p:spPr>
          <a:xfrm>
            <a:off x="5335564" y="3520169"/>
            <a:ext cx="5209610" cy="2308324"/>
          </a:xfrm>
          <a:prstGeom prst="rect">
            <a:avLst/>
          </a:prstGeom>
          <a:noFill/>
        </p:spPr>
        <p:txBody>
          <a:bodyPr wrap="square" rtlCol="0">
            <a:spAutoFit/>
          </a:bodyPr>
          <a:lstStyle/>
          <a:p>
            <a:r>
              <a:rPr lang="en-GB" b="1" dirty="0">
                <a:latin typeface="Calibri" panose="020F0502020204030204" pitchFamily="34" charset="0"/>
                <a:ea typeface="Calibri" panose="020F0502020204030204" pitchFamily="34" charset="0"/>
                <a:cs typeface="Calibri" panose="020F0502020204030204" pitchFamily="34" charset="0"/>
              </a:rPr>
              <a:t>Hilton reservations and customer care</a:t>
            </a:r>
          </a:p>
          <a:p>
            <a:pPr algn="just"/>
            <a:endParaRPr lang="en-GB" sz="1400" dirty="0">
              <a:latin typeface="Calibri" panose="020F0502020204030204" pitchFamily="34" charset="0"/>
              <a:ea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The HRCC manages reservations for all properties under the Hilton brand</a:t>
            </a:r>
          </a:p>
          <a:p>
            <a:pPr algn="just"/>
            <a:endParaRPr lang="en-GB" sz="1400" dirty="0">
              <a:latin typeface="Calibri" panose="020F0502020204030204" pitchFamily="34" charset="0"/>
              <a:ea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The HRCC spans all major continents and languages globally</a:t>
            </a:r>
          </a:p>
          <a:p>
            <a:pPr marL="285750" indent="-285750" algn="just">
              <a:buFont typeface="Arial" panose="020B0604020202020204" pitchFamily="34" charset="0"/>
              <a:buChar char="•"/>
            </a:pPr>
            <a:endParaRPr lang="en-GB" sz="1400" dirty="0">
              <a:latin typeface="Calibri" panose="020F0502020204030204" pitchFamily="34" charset="0"/>
              <a:ea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GB" sz="1400" dirty="0">
                <a:latin typeface="Calibri" panose="020F0502020204030204" pitchFamily="34" charset="0"/>
                <a:ea typeface="Calibri" panose="020F0502020204030204" pitchFamily="34" charset="0"/>
                <a:cs typeface="Calibri" panose="020F0502020204030204" pitchFamily="34" charset="0"/>
              </a:rPr>
              <a:t>The HRCC team consistently provides a top-selling and customer service-focused organisation</a:t>
            </a:r>
          </a:p>
          <a:p>
            <a:pPr marL="285750" indent="-285750">
              <a:buFont typeface="Arial" panose="020B0604020202020204" pitchFamily="34" charset="0"/>
              <a:buChar char="•"/>
            </a:pPr>
            <a:endParaRPr lang="en-GB" sz="1400" dirty="0">
              <a:latin typeface="Calibri" panose="020F0502020204030204" pitchFamily="34" charset="0"/>
              <a:ea typeface="Calibri" panose="020F0502020204030204" pitchFamily="34" charset="0"/>
              <a:cs typeface="Calibri" panose="020F0502020204030204" pitchFamily="34" charset="0"/>
            </a:endParaRPr>
          </a:p>
        </p:txBody>
      </p:sp>
      <p:sp>
        <p:nvSpPr>
          <p:cNvPr id="6" name="Footer Placeholder 5">
            <a:extLst>
              <a:ext uri="{FF2B5EF4-FFF2-40B4-BE49-F238E27FC236}">
                <a16:creationId xmlns:a16="http://schemas.microsoft.com/office/drawing/2014/main" id="{02BF73D4-EF35-E02D-124B-12092DC3D351}"/>
              </a:ext>
            </a:extLst>
          </p:cNvPr>
          <p:cNvSpPr txBox="1">
            <a:spLocks/>
          </p:cNvSpPr>
          <p:nvPr/>
        </p:nvSpPr>
        <p:spPr>
          <a:xfrm>
            <a:off x="7940369" y="344735"/>
            <a:ext cx="3347961"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
        <p:nvSpPr>
          <p:cNvPr id="8" name="TextBox 7">
            <a:extLst>
              <a:ext uri="{FF2B5EF4-FFF2-40B4-BE49-F238E27FC236}">
                <a16:creationId xmlns:a16="http://schemas.microsoft.com/office/drawing/2014/main" id="{2F280C93-C886-197C-0EA9-3AA3EA2D1C64}"/>
              </a:ext>
            </a:extLst>
          </p:cNvPr>
          <p:cNvSpPr txBox="1"/>
          <p:nvPr/>
        </p:nvSpPr>
        <p:spPr>
          <a:xfrm>
            <a:off x="271708" y="6205045"/>
            <a:ext cx="10183803" cy="369332"/>
          </a:xfrm>
          <a:prstGeom prst="rect">
            <a:avLst/>
          </a:prstGeom>
          <a:solidFill>
            <a:schemeClr val="bg2"/>
          </a:solidFill>
        </p:spPr>
        <p:txBody>
          <a:bodyPr wrap="square">
            <a:spAutoFit/>
          </a:bodyPr>
          <a:lstStyle>
            <a:defPPr>
              <a:defRPr lang="en-US"/>
            </a:defPPr>
          </a:lstStyle>
          <a:p>
            <a:r>
              <a:rPr lang="en-GB" dirty="0">
                <a:hlinkClick r:id="rId3">
                  <a:extLst>
                    <a:ext uri="{A12FA001-AC4F-418D-AE19-62706E023703}">
                      <ahyp:hlinkClr xmlns:ahyp="http://schemas.microsoft.com/office/drawing/2018/hyperlinkcolor" val="tx"/>
                    </a:ext>
                  </a:extLst>
                </a:hlinkClick>
              </a:rPr>
              <a:t>www.hilton.com/en/corporate/development/hilton-performance-advantage/</a:t>
            </a:r>
            <a:endParaRPr lang="en-GB" dirty="0"/>
          </a:p>
        </p:txBody>
      </p:sp>
    </p:spTree>
    <p:extLst>
      <p:ext uri="{BB962C8B-B14F-4D97-AF65-F5344CB8AC3E}">
        <p14:creationId xmlns:p14="http://schemas.microsoft.com/office/powerpoint/2010/main" val="859552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285A5-D64E-AD25-334A-4ECB1E5B6313}"/>
              </a:ext>
            </a:extLst>
          </p:cNvPr>
          <p:cNvSpPr>
            <a:spLocks noGrp="1"/>
          </p:cNvSpPr>
          <p:nvPr>
            <p:ph type="title"/>
          </p:nvPr>
        </p:nvSpPr>
        <p:spPr>
          <a:xfrm>
            <a:off x="575034" y="129455"/>
            <a:ext cx="7305773" cy="611419"/>
          </a:xfrm>
        </p:spPr>
        <p:style>
          <a:lnRef idx="1">
            <a:schemeClr val="accent4"/>
          </a:lnRef>
          <a:fillRef idx="3">
            <a:schemeClr val="accent4"/>
          </a:fillRef>
          <a:effectRef idx="2">
            <a:schemeClr val="accent4"/>
          </a:effectRef>
          <a:fontRef idx="minor">
            <a:schemeClr val="lt1"/>
          </a:fontRef>
        </p:style>
        <p:txBody>
          <a:bodyPr>
            <a:normAutofit/>
          </a:bodyPr>
          <a:lstStyle/>
          <a:p>
            <a:r>
              <a:rPr lang="en-US" sz="2400" b="1" dirty="0">
                <a:latin typeface="Calibri" panose="020F0502020204030204" pitchFamily="34" charset="0"/>
                <a:ea typeface="Calibri" panose="020F0502020204030204" pitchFamily="34" charset="0"/>
                <a:cs typeface="Calibri" panose="020F0502020204030204" pitchFamily="34" charset="0"/>
              </a:rPr>
              <a:t>CSR Green Marketing</a:t>
            </a:r>
            <a:endParaRPr lang="en-GB" sz="2400" b="1" dirty="0">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6A8A33D9-0F55-F41E-D874-B16741A3B37D}"/>
              </a:ext>
            </a:extLst>
          </p:cNvPr>
          <p:cNvPicPr>
            <a:picLocks noChangeAspect="1"/>
          </p:cNvPicPr>
          <p:nvPr/>
        </p:nvPicPr>
        <p:blipFill>
          <a:blip r:embed="rId2"/>
          <a:stretch>
            <a:fillRect/>
          </a:stretch>
        </p:blipFill>
        <p:spPr>
          <a:xfrm>
            <a:off x="4822808" y="1648762"/>
            <a:ext cx="5397572" cy="4070142"/>
          </a:xfrm>
          <a:prstGeom prst="rect">
            <a:avLst/>
          </a:prstGeom>
        </p:spPr>
      </p:pic>
      <p:sp>
        <p:nvSpPr>
          <p:cNvPr id="5" name="TextBox 4">
            <a:extLst>
              <a:ext uri="{FF2B5EF4-FFF2-40B4-BE49-F238E27FC236}">
                <a16:creationId xmlns:a16="http://schemas.microsoft.com/office/drawing/2014/main" id="{2DBF6819-68D1-B459-9828-ECB209296B62}"/>
              </a:ext>
            </a:extLst>
          </p:cNvPr>
          <p:cNvSpPr txBox="1"/>
          <p:nvPr/>
        </p:nvSpPr>
        <p:spPr>
          <a:xfrm>
            <a:off x="6241756" y="1221227"/>
            <a:ext cx="6094520" cy="369332"/>
          </a:xfrm>
          <a:prstGeom prst="rect">
            <a:avLst/>
          </a:prstGeom>
          <a:noFill/>
        </p:spPr>
        <p:txBody>
          <a:bodyPr wrap="square">
            <a:spAutoFit/>
          </a:bodyPr>
          <a:lstStyle/>
          <a:p>
            <a:r>
              <a:rPr lang="en-GB" dirty="0"/>
              <a:t>https://esg.hilton.com/environment/</a:t>
            </a:r>
          </a:p>
        </p:txBody>
      </p:sp>
      <p:sp>
        <p:nvSpPr>
          <p:cNvPr id="6" name="TextBox 5">
            <a:extLst>
              <a:ext uri="{FF2B5EF4-FFF2-40B4-BE49-F238E27FC236}">
                <a16:creationId xmlns:a16="http://schemas.microsoft.com/office/drawing/2014/main" id="{A07EB174-7D43-813A-52ED-349D631736B4}"/>
              </a:ext>
            </a:extLst>
          </p:cNvPr>
          <p:cNvSpPr txBox="1"/>
          <p:nvPr/>
        </p:nvSpPr>
        <p:spPr>
          <a:xfrm>
            <a:off x="508262" y="1302147"/>
            <a:ext cx="4044519" cy="1169551"/>
          </a:xfrm>
          <a:prstGeom prst="rect">
            <a:avLst/>
          </a:prstGeom>
          <a:noFill/>
        </p:spPr>
        <p:txBody>
          <a:bodyPr wrap="square">
            <a:spAutoFit/>
          </a:bodyPr>
          <a:lstStyle/>
          <a:p>
            <a:pPr algn="just"/>
            <a:r>
              <a:rPr lang="en-US" sz="1400" dirty="0">
                <a:latin typeface="Calibri" panose="020F0502020204030204" pitchFamily="34" charset="0"/>
                <a:ea typeface="Calibri" panose="020F0502020204030204" pitchFamily="34" charset="0"/>
                <a:cs typeface="Calibri" panose="020F0502020204030204" pitchFamily="34" charset="0"/>
              </a:rPr>
              <a:t>Incorporating CSR into a company's practices improves how the brand is perceived, draws in potential investors and talented employees, and has a positive financial impact. It also boosts employee involvement and customer loyalty.</a:t>
            </a:r>
            <a:endParaRPr lang="en-GB" sz="1400" dirty="0">
              <a:latin typeface="Calibri" panose="020F0502020204030204" pitchFamily="34" charset="0"/>
              <a:ea typeface="Calibri" panose="020F0502020204030204" pitchFamily="34" charset="0"/>
              <a:cs typeface="Calibri" panose="020F0502020204030204" pitchFamily="34" charset="0"/>
            </a:endParaRPr>
          </a:p>
        </p:txBody>
      </p:sp>
      <p:sp>
        <p:nvSpPr>
          <p:cNvPr id="7" name="Footer Placeholder 5">
            <a:extLst>
              <a:ext uri="{FF2B5EF4-FFF2-40B4-BE49-F238E27FC236}">
                <a16:creationId xmlns:a16="http://schemas.microsoft.com/office/drawing/2014/main" id="{618CCA8E-D14F-8F89-317E-7C552519B649}"/>
              </a:ext>
            </a:extLst>
          </p:cNvPr>
          <p:cNvSpPr txBox="1">
            <a:spLocks/>
          </p:cNvSpPr>
          <p:nvPr/>
        </p:nvSpPr>
        <p:spPr>
          <a:xfrm>
            <a:off x="7973504" y="252601"/>
            <a:ext cx="4114800"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
        <p:nvSpPr>
          <p:cNvPr id="9" name="TextBox 8">
            <a:extLst>
              <a:ext uri="{FF2B5EF4-FFF2-40B4-BE49-F238E27FC236}">
                <a16:creationId xmlns:a16="http://schemas.microsoft.com/office/drawing/2014/main" id="{53928CCA-1558-3E35-F6D0-6FDF3D8F8E01}"/>
              </a:ext>
            </a:extLst>
          </p:cNvPr>
          <p:cNvSpPr txBox="1"/>
          <p:nvPr/>
        </p:nvSpPr>
        <p:spPr>
          <a:xfrm>
            <a:off x="415002" y="909844"/>
            <a:ext cx="4137779" cy="369332"/>
          </a:xfrm>
          <a:prstGeom prst="rect">
            <a:avLst/>
          </a:prstGeom>
          <a:noFill/>
        </p:spPr>
        <p:txBody>
          <a:bodyPr wrap="square">
            <a:spAutoFit/>
          </a:bodyPr>
          <a:lstStyle/>
          <a:p>
            <a:r>
              <a:rPr lang="en-GB" b="1" dirty="0">
                <a:latin typeface="Calibri" panose="020F0502020204030204" pitchFamily="34" charset="0"/>
                <a:ea typeface="Calibri" panose="020F0502020204030204" pitchFamily="34" charset="0"/>
                <a:cs typeface="Calibri" panose="020F0502020204030204" pitchFamily="34" charset="0"/>
              </a:rPr>
              <a:t>Why CSR is important </a:t>
            </a:r>
          </a:p>
        </p:txBody>
      </p:sp>
      <p:sp>
        <p:nvSpPr>
          <p:cNvPr id="11" name="TextBox 10">
            <a:extLst>
              <a:ext uri="{FF2B5EF4-FFF2-40B4-BE49-F238E27FC236}">
                <a16:creationId xmlns:a16="http://schemas.microsoft.com/office/drawing/2014/main" id="{1CCE9B63-F03D-F727-4DB7-BBF42A2045AD}"/>
              </a:ext>
            </a:extLst>
          </p:cNvPr>
          <p:cNvSpPr txBox="1"/>
          <p:nvPr/>
        </p:nvSpPr>
        <p:spPr>
          <a:xfrm>
            <a:off x="405105" y="6257205"/>
            <a:ext cx="9857076" cy="307777"/>
          </a:xfrm>
          <a:prstGeom prst="rect">
            <a:avLst/>
          </a:prstGeom>
          <a:solidFill>
            <a:schemeClr val="bg2"/>
          </a:solidFill>
        </p:spPr>
        <p:txBody>
          <a:bodyPr wrap="square">
            <a:spAutoFit/>
          </a:bodyPr>
          <a:lstStyle>
            <a:defPPr>
              <a:defRPr lang="en-US"/>
            </a:defPPr>
          </a:lstStyle>
          <a:p>
            <a:r>
              <a:rPr lang="en-GB" sz="1400" dirty="0"/>
              <a:t>https://esg.hilton.com/wp-content/uploads/sites/4/2023/04/Hilton-2022-Environmental-Social-and-Governance-Report.pdf</a:t>
            </a:r>
          </a:p>
        </p:txBody>
      </p:sp>
      <p:sp>
        <p:nvSpPr>
          <p:cNvPr id="14" name="TextBox 13">
            <a:extLst>
              <a:ext uri="{FF2B5EF4-FFF2-40B4-BE49-F238E27FC236}">
                <a16:creationId xmlns:a16="http://schemas.microsoft.com/office/drawing/2014/main" id="{E309C200-AA2E-A757-A572-75F71AD97D14}"/>
              </a:ext>
            </a:extLst>
          </p:cNvPr>
          <p:cNvSpPr txBox="1"/>
          <p:nvPr/>
        </p:nvSpPr>
        <p:spPr>
          <a:xfrm>
            <a:off x="508262" y="2730481"/>
            <a:ext cx="4044519" cy="1169551"/>
          </a:xfrm>
          <a:prstGeom prst="rect">
            <a:avLst/>
          </a:prstGeom>
          <a:noFill/>
        </p:spPr>
        <p:txBody>
          <a:bodyPr wrap="square">
            <a:spAutoFit/>
          </a:bodyPr>
          <a:lstStyle/>
          <a:p>
            <a:pPr algn="just"/>
            <a:r>
              <a:rPr lang="en-GB" sz="1400" dirty="0">
                <a:latin typeface="Calibri" panose="020F0502020204030204" pitchFamily="34" charset="0"/>
                <a:ea typeface="Calibri" panose="020F0502020204030204" pitchFamily="34" charset="0"/>
                <a:cs typeface="Calibri" panose="020F0502020204030204" pitchFamily="34" charset="0"/>
              </a:rPr>
              <a:t>Hilton’s mission is to create a positive social impact by prioritizing Diversity, Equity &amp; Inclusion as well as protecting human rights. We are dedicated to taking immediate and meaningful action toward these goals.</a:t>
            </a:r>
          </a:p>
        </p:txBody>
      </p:sp>
    </p:spTree>
    <p:extLst>
      <p:ext uri="{BB962C8B-B14F-4D97-AF65-F5344CB8AC3E}">
        <p14:creationId xmlns:p14="http://schemas.microsoft.com/office/powerpoint/2010/main" val="1568754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9A20D-8AE3-26F3-386B-E753398237DE}"/>
              </a:ext>
            </a:extLst>
          </p:cNvPr>
          <p:cNvSpPr>
            <a:spLocks noGrp="1"/>
          </p:cNvSpPr>
          <p:nvPr>
            <p:ph type="title"/>
          </p:nvPr>
        </p:nvSpPr>
        <p:spPr>
          <a:xfrm>
            <a:off x="140091" y="149983"/>
            <a:ext cx="7740191" cy="586769"/>
          </a:xfrm>
        </p:spPr>
        <p:style>
          <a:lnRef idx="1">
            <a:schemeClr val="accent4"/>
          </a:lnRef>
          <a:fillRef idx="3">
            <a:schemeClr val="accent4"/>
          </a:fillRef>
          <a:effectRef idx="2">
            <a:schemeClr val="accent4"/>
          </a:effectRef>
          <a:fontRef idx="minor">
            <a:schemeClr val="lt1"/>
          </a:fontRef>
        </p:style>
        <p:txBody>
          <a:bodyPr>
            <a:noAutofit/>
          </a:bodyPr>
          <a:lstStyle/>
          <a:p>
            <a:r>
              <a:rPr lang="en-US" sz="2000" dirty="0"/>
              <a:t>Recommendations to Improve Competitive Advantage.</a:t>
            </a:r>
            <a:br>
              <a:rPr lang="en-US" sz="2000" dirty="0"/>
            </a:br>
            <a:r>
              <a:rPr lang="en-US" sz="2000" dirty="0"/>
              <a:t>	</a:t>
            </a:r>
            <a:endParaRPr lang="en-GB" sz="2000" dirty="0"/>
          </a:p>
        </p:txBody>
      </p:sp>
      <p:graphicFrame>
        <p:nvGraphicFramePr>
          <p:cNvPr id="3" name="Content Placeholder 2">
            <a:extLst>
              <a:ext uri="{FF2B5EF4-FFF2-40B4-BE49-F238E27FC236}">
                <a16:creationId xmlns:a16="http://schemas.microsoft.com/office/drawing/2014/main" id="{47E51921-A149-78D9-7366-31828A335563}"/>
              </a:ext>
            </a:extLst>
          </p:cNvPr>
          <p:cNvGraphicFramePr>
            <a:graphicFrameLocks noGrp="1"/>
          </p:cNvGraphicFramePr>
          <p:nvPr>
            <p:ph idx="1"/>
            <p:extLst>
              <p:ext uri="{D42A27DB-BD31-4B8C-83A1-F6EECF244321}">
                <p14:modId xmlns:p14="http://schemas.microsoft.com/office/powerpoint/2010/main" val="3532383192"/>
              </p:ext>
            </p:extLst>
          </p:nvPr>
        </p:nvGraphicFramePr>
        <p:xfrm>
          <a:off x="329152" y="992123"/>
          <a:ext cx="6997148" cy="53426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E5856977-1A19-B2B9-47F4-E430FAA3283C}"/>
              </a:ext>
            </a:extLst>
          </p:cNvPr>
          <p:cNvPicPr>
            <a:picLocks noChangeAspect="1"/>
          </p:cNvPicPr>
          <p:nvPr/>
        </p:nvPicPr>
        <p:blipFill>
          <a:blip r:embed="rId7"/>
          <a:stretch>
            <a:fillRect/>
          </a:stretch>
        </p:blipFill>
        <p:spPr>
          <a:xfrm>
            <a:off x="7710600" y="1740999"/>
            <a:ext cx="3637734" cy="4124878"/>
          </a:xfrm>
          <a:prstGeom prst="rect">
            <a:avLst/>
          </a:prstGeom>
        </p:spPr>
      </p:pic>
      <p:sp>
        <p:nvSpPr>
          <p:cNvPr id="5" name="Footer Placeholder 5">
            <a:extLst>
              <a:ext uri="{FF2B5EF4-FFF2-40B4-BE49-F238E27FC236}">
                <a16:creationId xmlns:a16="http://schemas.microsoft.com/office/drawing/2014/main" id="{A3176A26-0BC4-7517-6C98-817CE78CEDF6}"/>
              </a:ext>
            </a:extLst>
          </p:cNvPr>
          <p:cNvSpPr txBox="1">
            <a:spLocks/>
          </p:cNvSpPr>
          <p:nvPr/>
        </p:nvSpPr>
        <p:spPr>
          <a:xfrm>
            <a:off x="8000373" y="149983"/>
            <a:ext cx="3347961"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
        <p:nvSpPr>
          <p:cNvPr id="8" name="TextBox 7">
            <a:extLst>
              <a:ext uri="{FF2B5EF4-FFF2-40B4-BE49-F238E27FC236}">
                <a16:creationId xmlns:a16="http://schemas.microsoft.com/office/drawing/2014/main" id="{176E6F33-99FD-57B6-4C60-807F5548BA8D}"/>
              </a:ext>
            </a:extLst>
          </p:cNvPr>
          <p:cNvSpPr txBox="1"/>
          <p:nvPr/>
        </p:nvSpPr>
        <p:spPr>
          <a:xfrm>
            <a:off x="278238" y="6405517"/>
            <a:ext cx="11133474" cy="369332"/>
          </a:xfrm>
          <a:prstGeom prst="rect">
            <a:avLst/>
          </a:prstGeom>
          <a:solidFill>
            <a:schemeClr val="bg2"/>
          </a:solidFill>
        </p:spPr>
        <p:txBody>
          <a:bodyPr wrap="square">
            <a:spAutoFit/>
          </a:bodyPr>
          <a:lstStyle>
            <a:defPPr>
              <a:defRPr lang="en-US"/>
            </a:defPPr>
          </a:lstStyle>
          <a:p>
            <a:r>
              <a:rPr lang="en-GB" dirty="0"/>
              <a:t>Hang, Y., Sarfraz, M., Khalid, R., Ozturk, I. and Tariq, J., 2022</a:t>
            </a:r>
          </a:p>
        </p:txBody>
      </p:sp>
    </p:spTree>
    <p:extLst>
      <p:ext uri="{BB962C8B-B14F-4D97-AF65-F5344CB8AC3E}">
        <p14:creationId xmlns:p14="http://schemas.microsoft.com/office/powerpoint/2010/main" val="1074373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BAE47-4AB2-C599-9DCE-FAB326DF4990}"/>
              </a:ext>
            </a:extLst>
          </p:cNvPr>
          <p:cNvSpPr>
            <a:spLocks noGrp="1"/>
          </p:cNvSpPr>
          <p:nvPr>
            <p:ph type="title"/>
          </p:nvPr>
        </p:nvSpPr>
        <p:spPr>
          <a:xfrm>
            <a:off x="137564" y="169681"/>
            <a:ext cx="7780951" cy="480767"/>
          </a:xfrm>
        </p:spPr>
        <p:style>
          <a:lnRef idx="1">
            <a:schemeClr val="accent4"/>
          </a:lnRef>
          <a:fillRef idx="3">
            <a:schemeClr val="accent4"/>
          </a:fillRef>
          <a:effectRef idx="2">
            <a:schemeClr val="accent4"/>
          </a:effectRef>
          <a:fontRef idx="minor">
            <a:schemeClr val="lt1"/>
          </a:fontRef>
        </p:style>
        <p:txBody>
          <a:bodyPr>
            <a:noAutofit/>
          </a:bodyPr>
          <a:lstStyle/>
          <a:p>
            <a:r>
              <a:rPr lang="en-US" sz="2400" b="1" dirty="0"/>
              <a:t>References</a:t>
            </a:r>
            <a:endParaRPr lang="en-GB" sz="2400" b="1" dirty="0"/>
          </a:p>
        </p:txBody>
      </p:sp>
      <p:sp>
        <p:nvSpPr>
          <p:cNvPr id="3" name="Content Placeholder 2">
            <a:extLst>
              <a:ext uri="{FF2B5EF4-FFF2-40B4-BE49-F238E27FC236}">
                <a16:creationId xmlns:a16="http://schemas.microsoft.com/office/drawing/2014/main" id="{6D1BE2CA-CE48-88C1-99E5-62C070EF0A69}"/>
              </a:ext>
            </a:extLst>
          </p:cNvPr>
          <p:cNvSpPr>
            <a:spLocks noGrp="1"/>
          </p:cNvSpPr>
          <p:nvPr>
            <p:ph idx="1"/>
          </p:nvPr>
        </p:nvSpPr>
        <p:spPr>
          <a:xfrm>
            <a:off x="1" y="914400"/>
            <a:ext cx="11849492" cy="5773918"/>
          </a:xfrm>
        </p:spPr>
        <p:txBody>
          <a:bodyPr numCol="2">
            <a:noAutofit/>
          </a:bodyPr>
          <a:lstStyle/>
          <a:p>
            <a:pPr lvl="0">
              <a:buFont typeface="Wingdings" panose="05000000000000000000" pitchFamily="2" charset="2"/>
              <a:buChar char="Ø"/>
            </a:pPr>
            <a:r>
              <a:rPr lang="en-GB" sz="1200" dirty="0" err="1">
                <a:solidFill>
                  <a:srgbClr val="002060"/>
                </a:solidFill>
                <a:latin typeface="Calibri" panose="020F0502020204030204" pitchFamily="34" charset="0"/>
                <a:cs typeface="Calibri" panose="020F0502020204030204" pitchFamily="34" charset="0"/>
              </a:rPr>
              <a:t>Chathoth</a:t>
            </a:r>
            <a:r>
              <a:rPr lang="en-GB" sz="1200" dirty="0">
                <a:solidFill>
                  <a:srgbClr val="002060"/>
                </a:solidFill>
                <a:latin typeface="Calibri" panose="020F0502020204030204" pitchFamily="34" charset="0"/>
                <a:cs typeface="Calibri" panose="020F0502020204030204" pitchFamily="34" charset="0"/>
              </a:rPr>
              <a:t>, P. K. (2007). The impact of information technology on hotel operations, service management and transaction costs: A conceptual framework for full-service hotel firms. International Journal of Hospitality Management, 26(2), 395-408. </a:t>
            </a:r>
            <a:r>
              <a:rPr lang="en-GB" sz="1200" dirty="0">
                <a:solidFill>
                  <a:srgbClr val="002060"/>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https://doi.org/10.1016/j.ijhm.2006.03.004</a:t>
            </a:r>
            <a:endParaRPr lang="en-GB" sz="1200" dirty="0">
              <a:solidFill>
                <a:srgbClr val="002060"/>
              </a:solidFill>
              <a:latin typeface="Calibri" panose="020F0502020204030204" pitchFamily="34" charset="0"/>
              <a:cs typeface="Calibri" panose="020F0502020204030204" pitchFamily="34" charset="0"/>
            </a:endParaRPr>
          </a:p>
          <a:p>
            <a:pPr>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rPr>
              <a:t>Law &amp; Jogaratnam, (2005); </a:t>
            </a:r>
            <a:r>
              <a:rPr lang="en-GB" sz="1200" dirty="0" err="1">
                <a:solidFill>
                  <a:srgbClr val="002060"/>
                </a:solidFill>
                <a:latin typeface="Calibri" panose="020F0502020204030204" pitchFamily="34" charset="0"/>
                <a:cs typeface="Calibri" panose="020F0502020204030204" pitchFamily="34" charset="0"/>
              </a:rPr>
              <a:t>Melián</a:t>
            </a:r>
            <a:r>
              <a:rPr lang="en-GB" sz="1200" dirty="0">
                <a:solidFill>
                  <a:srgbClr val="002060"/>
                </a:solidFill>
                <a:latin typeface="Calibri" panose="020F0502020204030204" pitchFamily="34" charset="0"/>
                <a:cs typeface="Calibri" panose="020F0502020204030204" pitchFamily="34" charset="0"/>
              </a:rPr>
              <a:t>-González &amp; </a:t>
            </a:r>
            <a:r>
              <a:rPr lang="en-GB" sz="1200" dirty="0" err="1">
                <a:solidFill>
                  <a:srgbClr val="002060"/>
                </a:solidFill>
                <a:latin typeface="Calibri" panose="020F0502020204030204" pitchFamily="34" charset="0"/>
                <a:cs typeface="Calibri" panose="020F0502020204030204" pitchFamily="34" charset="0"/>
              </a:rPr>
              <a:t>Bulchand-Gidumal</a:t>
            </a:r>
            <a:r>
              <a:rPr lang="en-GB" sz="1200" dirty="0">
                <a:solidFill>
                  <a:srgbClr val="002060"/>
                </a:solidFill>
                <a:latin typeface="Calibri" panose="020F0502020204030204" pitchFamily="34" charset="0"/>
                <a:cs typeface="Calibri" panose="020F0502020204030204" pitchFamily="34" charset="0"/>
              </a:rPr>
              <a:t>, 2017; Tseng, Kuo, &amp; Chou, 2008</a:t>
            </a:r>
          </a:p>
          <a:p>
            <a:pPr>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rPr>
              <a:t>Jiang, Y. and Wen, J., 2020. Effects of COVID-19 on hotel marketing and management: a perspective article. International journal of contemporary hospitality management, 32(8), pp.2563-2573.</a:t>
            </a: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rPr>
              <a:t>Shin, H., Perdue, R. R., &amp; Kang, J. (2019). Front desk technology innovation in hotels: A managerial perspective. Tourism Management, 74, 310-318. </a:t>
            </a:r>
            <a:r>
              <a:rPr lang="en-GB" sz="1200" dirty="0">
                <a:solidFill>
                  <a:srgbClr val="002060"/>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https://doi.org/10.1016/j.tourman.2019.04.004</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rPr>
              <a:t>Kotler, P., 2011. Philip Kotler's contributions to marketing theory and practice. In Review of Marketing Research: Special Issue–Marketing Legends (pp. 87-120). Emerald Group Publishing Limited.</a:t>
            </a: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rPr>
              <a:t>https://www.imf.org/external/pubs/ft/fandd/2010/12/basics.htm</a:t>
            </a: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https://esg.hilton.com/wp-content/uploads/sites/4/2023/04/Hilton-2022-Environmental-Social-and-Governance-Report.pdf</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https://hospitalitytech.com/hiltons-first-us-marketing-campaign-covid-19-focuses-making-memories</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https://research-methodology.net/hilton-marketing-communication-mix/#google_vignette</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rPr>
              <a:t>https://scholar.google.co.uk/scholar?q=why+social+and+corporate+responsibility+important+for+marketing&amp;hl=en&amp;as_sdt=0&amp;as_vis=1&amp;oi=scholart</a:t>
            </a: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https://stories.hilton.com/releases/hilton-named-most-valuable-hotel-brand-by-brand-finance-for-sixth-consecutive-year</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https://stories.hilton.com/releases/hilton-successfully-navigates-year-like-no-other</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9">
                  <a:extLst>
                    <a:ext uri="{A12FA001-AC4F-418D-AE19-62706E023703}">
                      <ahyp:hlinkClr xmlns:ahyp="http://schemas.microsoft.com/office/drawing/2018/hyperlinkcolor" val="tx"/>
                    </a:ext>
                  </a:extLst>
                </a:hlinkClick>
              </a:rPr>
              <a:t>https://tophotel.news/hilton-looks-to-exceed-2022s-almost-a-hotel-per-day-expansion-rate/#:~:text=Hilton%20Worldwide%20is%20expecting%20to,representing%204.7%25%20of%20the%20portfolio</a:t>
            </a:r>
            <a:r>
              <a:rPr lang="en-GB" sz="1200" dirty="0">
                <a:solidFill>
                  <a:srgbClr val="002060"/>
                </a:solidFill>
                <a:latin typeface="Calibri" panose="020F0502020204030204" pitchFamily="34" charset="0"/>
                <a:cs typeface="Calibri" panose="020F0502020204030204" pitchFamily="34" charset="0"/>
              </a:rPr>
              <a:t>.</a:t>
            </a: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val="tx"/>
                    </a:ext>
                  </a:extLst>
                </a:hlinkClick>
              </a:rPr>
              <a:t>https://www.hilton.com/en/corporate/development/hilton-performance-advantage/</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11">
                  <a:extLst>
                    <a:ext uri="{A12FA001-AC4F-418D-AE19-62706E023703}">
                      <ahyp:hlinkClr xmlns:ahyp="http://schemas.microsoft.com/office/drawing/2018/hyperlinkcolor" val="tx"/>
                    </a:ext>
                  </a:extLst>
                </a:hlinkClick>
              </a:rPr>
              <a:t>https://www.hilton.com/en/hotels/durgigi-garden-inn-umhlanga-arch/</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12">
                  <a:extLst>
                    <a:ext uri="{A12FA001-AC4F-418D-AE19-62706E023703}">
                      <ahyp:hlinkClr xmlns:ahyp="http://schemas.microsoft.com/office/drawing/2018/hyperlinkcolor" val="tx"/>
                    </a:ext>
                  </a:extLst>
                </a:hlinkClick>
              </a:rPr>
              <a:t>https://www.hilton.com/en/hotels/wmtmtgi-hilton-garden-inn-guizhou-maotai-town/</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13">
                  <a:extLst>
                    <a:ext uri="{A12FA001-AC4F-418D-AE19-62706E023703}">
                      <ahyp:hlinkClr xmlns:ahyp="http://schemas.microsoft.com/office/drawing/2018/hyperlinkcolor" val="tx"/>
                    </a:ext>
                  </a:extLst>
                </a:hlinkClick>
              </a:rPr>
              <a:t>https://www.hiltonhonors.com/en_US/hh2-aug-2020/promo-expired/</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14">
                  <a:extLst>
                    <a:ext uri="{A12FA001-AC4F-418D-AE19-62706E023703}">
                      <ahyp:hlinkClr xmlns:ahyp="http://schemas.microsoft.com/office/drawing/2018/hyperlinkcolor" val="tx"/>
                    </a:ext>
                  </a:extLst>
                </a:hlinkClick>
              </a:rPr>
              <a:t>https://www.statista.com/statistics/379046/worldwide-retail-e-commerce-sales/</a:t>
            </a:r>
            <a:endParaRPr lang="en-GB" sz="1200" dirty="0">
              <a:solidFill>
                <a:srgbClr val="002060"/>
              </a:solidFill>
              <a:latin typeface="Calibri" panose="020F0502020204030204" pitchFamily="34" charset="0"/>
              <a:cs typeface="Calibri" panose="020F0502020204030204" pitchFamily="34" charset="0"/>
            </a:endParaRPr>
          </a:p>
          <a:p>
            <a:pPr lvl="0">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hlinkClick r:id="rId15">
                  <a:extLst>
                    <a:ext uri="{A12FA001-AC4F-418D-AE19-62706E023703}">
                      <ahyp:hlinkClr xmlns:ahyp="http://schemas.microsoft.com/office/drawing/2018/hyperlinkcolor" val="tx"/>
                    </a:ext>
                  </a:extLst>
                </a:hlinkClick>
              </a:rPr>
              <a:t>https://www.studysmarter.co.uk/explanations/microeconomics/market-efficiency/positive-externalities/</a:t>
            </a:r>
            <a:endParaRPr lang="en-GB" sz="1200" dirty="0">
              <a:solidFill>
                <a:srgbClr val="002060"/>
              </a:solidFill>
              <a:latin typeface="Calibri" panose="020F0502020204030204" pitchFamily="34" charset="0"/>
              <a:cs typeface="Calibri" panose="020F0502020204030204" pitchFamily="34" charset="0"/>
            </a:endParaRPr>
          </a:p>
          <a:p>
            <a:pPr>
              <a:buFont typeface="Wingdings" panose="05000000000000000000" pitchFamily="2" charset="2"/>
              <a:buChar char="Ø"/>
            </a:pPr>
            <a:r>
              <a:rPr lang="en-GB" sz="1200" dirty="0">
                <a:solidFill>
                  <a:srgbClr val="002060"/>
                </a:solidFill>
                <a:latin typeface="Calibri" panose="020F0502020204030204" pitchFamily="34" charset="0"/>
                <a:cs typeface="Calibri" panose="020F0502020204030204" pitchFamily="34" charset="0"/>
              </a:rPr>
              <a:t>Hang, Y., Sarfraz, M., Khalid, R., Ozturk, I. and Tariq, J., 2022. Does corporate social responsibility and green product innovation boost organizational performance? a moderated mediation model of competitive advantage and green trust. Economic research-</a:t>
            </a:r>
            <a:r>
              <a:rPr lang="en-GB" sz="1200" dirty="0" err="1">
                <a:solidFill>
                  <a:srgbClr val="002060"/>
                </a:solidFill>
                <a:latin typeface="Calibri" panose="020F0502020204030204" pitchFamily="34" charset="0"/>
                <a:cs typeface="Calibri" panose="020F0502020204030204" pitchFamily="34" charset="0"/>
              </a:rPr>
              <a:t>Ekonomska</a:t>
            </a:r>
            <a:r>
              <a:rPr lang="en-GB" sz="1200" dirty="0">
                <a:solidFill>
                  <a:srgbClr val="002060"/>
                </a:solidFill>
                <a:latin typeface="Calibri" panose="020F0502020204030204" pitchFamily="34" charset="0"/>
                <a:cs typeface="Calibri" panose="020F0502020204030204" pitchFamily="34" charset="0"/>
              </a:rPr>
              <a:t> </a:t>
            </a:r>
            <a:r>
              <a:rPr lang="en-GB" sz="1200" dirty="0" err="1">
                <a:solidFill>
                  <a:srgbClr val="002060"/>
                </a:solidFill>
                <a:latin typeface="Calibri" panose="020F0502020204030204" pitchFamily="34" charset="0"/>
                <a:cs typeface="Calibri" panose="020F0502020204030204" pitchFamily="34" charset="0"/>
              </a:rPr>
              <a:t>istraživanja</a:t>
            </a:r>
            <a:r>
              <a:rPr lang="en-GB" sz="1200" dirty="0">
                <a:solidFill>
                  <a:srgbClr val="002060"/>
                </a:solidFill>
                <a:latin typeface="Calibri" panose="020F0502020204030204" pitchFamily="34" charset="0"/>
                <a:cs typeface="Calibri" panose="020F0502020204030204" pitchFamily="34" charset="0"/>
              </a:rPr>
              <a:t>, 35(1), pp.5379-5399.</a:t>
            </a:r>
          </a:p>
        </p:txBody>
      </p:sp>
      <p:sp>
        <p:nvSpPr>
          <p:cNvPr id="4" name="Footer Placeholder 5">
            <a:extLst>
              <a:ext uri="{FF2B5EF4-FFF2-40B4-BE49-F238E27FC236}">
                <a16:creationId xmlns:a16="http://schemas.microsoft.com/office/drawing/2014/main" id="{C7A1AC4D-484C-07E1-8AD9-0D7E2E9B3522}"/>
              </a:ext>
            </a:extLst>
          </p:cNvPr>
          <p:cNvSpPr txBox="1">
            <a:spLocks/>
          </p:cNvSpPr>
          <p:nvPr/>
        </p:nvSpPr>
        <p:spPr>
          <a:xfrm>
            <a:off x="8040538" y="169681"/>
            <a:ext cx="3347961" cy="365125"/>
          </a:xfrm>
          <a:prstGeom prst="rect">
            <a:avLst/>
          </a:prstGeom>
          <a:effectLst>
            <a:glow rad="101600">
              <a:schemeClr val="accent4">
                <a:satMod val="175000"/>
                <a:alpha val="40000"/>
              </a:schemeClr>
            </a:glow>
          </a:effectLst>
        </p:spPr>
        <p:style>
          <a:lnRef idx="0">
            <a:scrgbClr r="0" g="0" b="0"/>
          </a:lnRef>
          <a:fillRef idx="0">
            <a:scrgbClr r="0" g="0" b="0"/>
          </a:fillRef>
          <a:effectRef idx="0">
            <a:scrgbClr r="0" g="0" b="0"/>
          </a:effectRef>
          <a:fontRef idx="minor">
            <a:schemeClr val="accent2"/>
          </a:fontRef>
        </p:style>
        <p:txBody>
          <a:bodyPr vert="horz" lIns="91440" tIns="45720" rIns="91440" bIns="45720" rtlCol="0" anchor="ctr">
            <a:normAutofit lnSpcReduction="10000"/>
          </a:bodyPr>
          <a:lstStyle>
            <a:defPPr>
              <a:defRPr lang="en-US"/>
            </a:defPPr>
            <a:lvl1pPr marL="0" algn="l" defTabSz="914400" rtl="0" eaLnBrk="1" latinLnBrk="0" hangingPunct="1">
              <a:defRPr sz="1800" kern="1200">
                <a:solidFill>
                  <a:schemeClr val="accent2"/>
                </a:solidFill>
                <a:latin typeface="+mn-lt"/>
                <a:ea typeface="+mn-ea"/>
                <a:cs typeface="+mn-cs"/>
              </a:defRPr>
            </a:lvl1pPr>
            <a:lvl2pPr marL="457200" algn="l" defTabSz="914400" rtl="0" eaLnBrk="1" latinLnBrk="0" hangingPunct="1">
              <a:defRPr sz="1800" kern="1200">
                <a:solidFill>
                  <a:schemeClr val="accent2"/>
                </a:solidFill>
                <a:latin typeface="+mn-lt"/>
                <a:ea typeface="+mn-ea"/>
                <a:cs typeface="+mn-cs"/>
              </a:defRPr>
            </a:lvl2pPr>
            <a:lvl3pPr marL="914400" algn="l" defTabSz="914400" rtl="0" eaLnBrk="1" latinLnBrk="0" hangingPunct="1">
              <a:defRPr sz="1800" kern="1200">
                <a:solidFill>
                  <a:schemeClr val="accent2"/>
                </a:solidFill>
                <a:latin typeface="+mn-lt"/>
                <a:ea typeface="+mn-ea"/>
                <a:cs typeface="+mn-cs"/>
              </a:defRPr>
            </a:lvl3pPr>
            <a:lvl4pPr marL="1371600" algn="l" defTabSz="914400" rtl="0" eaLnBrk="1" latinLnBrk="0" hangingPunct="1">
              <a:defRPr sz="1800" kern="1200">
                <a:solidFill>
                  <a:schemeClr val="accent2"/>
                </a:solidFill>
                <a:latin typeface="+mn-lt"/>
                <a:ea typeface="+mn-ea"/>
                <a:cs typeface="+mn-cs"/>
              </a:defRPr>
            </a:lvl4pPr>
            <a:lvl5pPr marL="1828800" algn="l" defTabSz="914400" rtl="0" eaLnBrk="1" latinLnBrk="0" hangingPunct="1">
              <a:defRPr sz="1800" kern="1200">
                <a:solidFill>
                  <a:schemeClr val="accent2"/>
                </a:solidFill>
                <a:latin typeface="+mn-lt"/>
                <a:ea typeface="+mn-ea"/>
                <a:cs typeface="+mn-cs"/>
              </a:defRPr>
            </a:lvl5pPr>
            <a:lvl6pPr marL="2286000" algn="l" defTabSz="914400" rtl="0" eaLnBrk="1" latinLnBrk="0" hangingPunct="1">
              <a:defRPr sz="1800" kern="1200">
                <a:solidFill>
                  <a:schemeClr val="accent2"/>
                </a:solidFill>
                <a:latin typeface="+mn-lt"/>
                <a:ea typeface="+mn-ea"/>
                <a:cs typeface="+mn-cs"/>
              </a:defRPr>
            </a:lvl6pPr>
            <a:lvl7pPr marL="2743200" algn="l" defTabSz="914400" rtl="0" eaLnBrk="1" latinLnBrk="0" hangingPunct="1">
              <a:defRPr sz="1800" kern="1200">
                <a:solidFill>
                  <a:schemeClr val="accent2"/>
                </a:solidFill>
                <a:latin typeface="+mn-lt"/>
                <a:ea typeface="+mn-ea"/>
                <a:cs typeface="+mn-cs"/>
              </a:defRPr>
            </a:lvl7pPr>
            <a:lvl8pPr marL="3200400" algn="l" defTabSz="914400" rtl="0" eaLnBrk="1" latinLnBrk="0" hangingPunct="1">
              <a:defRPr sz="1800" kern="1200">
                <a:solidFill>
                  <a:schemeClr val="accent2"/>
                </a:solidFill>
                <a:latin typeface="+mn-lt"/>
                <a:ea typeface="+mn-ea"/>
                <a:cs typeface="+mn-cs"/>
              </a:defRPr>
            </a:lvl8pPr>
            <a:lvl9pPr marL="3657600" algn="l" defTabSz="914400" rtl="0" eaLnBrk="1" latinLnBrk="0" hangingPunct="1">
              <a:defRPr sz="1800" kern="1200">
                <a:solidFill>
                  <a:schemeClr val="accent2"/>
                </a:solidFill>
                <a:latin typeface="+mn-lt"/>
                <a:ea typeface="+mn-ea"/>
                <a:cs typeface="+mn-cs"/>
              </a:defRPr>
            </a:lvl9pPr>
          </a:lstStyle>
          <a:p>
            <a:r>
              <a:rPr lang="en-US" dirty="0"/>
              <a:t>Hilton Market Strategy </a:t>
            </a:r>
          </a:p>
        </p:txBody>
      </p:sp>
    </p:spTree>
    <p:extLst>
      <p:ext uri="{BB962C8B-B14F-4D97-AF65-F5344CB8AC3E}">
        <p14:creationId xmlns:p14="http://schemas.microsoft.com/office/powerpoint/2010/main" val="4018927621"/>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C8E00D1-8EA3-4E42-801D-0253E1EAFC21}">
  <ds:schemaRefs>
    <ds:schemaRef ds:uri="http://schemas.microsoft.com/sharepoint/v3/contenttype/forms"/>
  </ds:schemaRefs>
</ds:datastoreItem>
</file>

<file path=customXml/itemProps2.xml><?xml version="1.0" encoding="utf-8"?>
<ds:datastoreItem xmlns:ds="http://schemas.openxmlformats.org/officeDocument/2006/customXml" ds:itemID="{99919F73-B6C2-4A43-95E2-833EC48925FE}">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ABC329F5-30EE-4BF7-AA2A-B837B51416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2459</TotalTime>
  <Words>2002</Words>
  <Application>Microsoft Office PowerPoint</Application>
  <PresentationFormat>Widescreen</PresentationFormat>
  <Paragraphs>154</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Loew</vt:lpstr>
      <vt:lpstr>Loew W00 Regular</vt:lpstr>
      <vt:lpstr>Wingdings</vt:lpstr>
      <vt:lpstr>Metropolitan</vt:lpstr>
      <vt:lpstr>MBA- Marketing management Presentation  by Nazish Tariq Student number 2239912  </vt:lpstr>
      <vt:lpstr>Table of contents</vt:lpstr>
      <vt:lpstr>Introduction</vt:lpstr>
      <vt:lpstr>Factors for Market Failure</vt:lpstr>
      <vt:lpstr>PowerPoint Presentation</vt:lpstr>
      <vt:lpstr>Factors for Market failure</vt:lpstr>
      <vt:lpstr>PowerPoint Presentation</vt:lpstr>
      <vt:lpstr>Market strategy adopted after the pandemic</vt:lpstr>
      <vt:lpstr>PowerPoint Presentation</vt:lpstr>
      <vt:lpstr>PowerPoint Presentation</vt:lpstr>
      <vt:lpstr>PowerPoint Presentation</vt:lpstr>
      <vt:lpstr>CSR Green Marketing</vt:lpstr>
      <vt:lpstr>Recommendations to Improve Competitive Advantage.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MBA- Marketing management Presentation by</dc:title>
  <dc:creator>Aziz, Tariq [MOEN/CT/TEL]</dc:creator>
  <cp:lastModifiedBy>Nazish</cp:lastModifiedBy>
  <cp:revision>56</cp:revision>
  <dcterms:created xsi:type="dcterms:W3CDTF">2023-07-02T11:09:56Z</dcterms:created>
  <dcterms:modified xsi:type="dcterms:W3CDTF">2023-07-10T20:02:12Z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