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3" r:id="rId15"/>
    <p:sldId id="271" r:id="rId16"/>
    <p:sldId id="272" r:id="rId17"/>
    <p:sldId id="274"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6" autoAdjust="0"/>
    <p:restoredTop sz="94660"/>
  </p:normalViewPr>
  <p:slideViewPr>
    <p:cSldViewPr snapToGrid="0">
      <p:cViewPr varScale="1">
        <p:scale>
          <a:sx n="65" d="100"/>
          <a:sy n="65" d="100"/>
        </p:scale>
        <p:origin x="684" y="40"/>
      </p:cViewPr>
      <p:guideLst/>
    </p:cSldViewPr>
  </p:slideViewPr>
  <p:notesTextViewPr>
    <p:cViewPr>
      <p:scale>
        <a:sx n="1" d="1"/>
        <a:sy n="1" d="1"/>
      </p:scale>
      <p:origin x="0" y="0"/>
    </p:cViewPr>
  </p:notesTextViewPr>
  <p:notesViewPr>
    <p:cSldViewPr snapToGrid="0">
      <p:cViewPr varScale="1">
        <p:scale>
          <a:sx n="89" d="100"/>
          <a:sy n="89" d="100"/>
        </p:scale>
        <p:origin x="29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169146-1D2A-46CC-94F8-AFABB2344AAC}" type="datetimeFigureOut">
              <a:rPr lang="en-GB" smtClean="0"/>
              <a:t>11/05/2020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53D66-20E0-4B3C-A779-01E6D2A783FD}" type="slidenum">
              <a:rPr lang="en-GB" smtClean="0"/>
              <a:t>‹#›</a:t>
            </a:fld>
            <a:endParaRPr lang="en-GB"/>
          </a:p>
        </p:txBody>
      </p:sp>
    </p:spTree>
    <p:extLst>
      <p:ext uri="{BB962C8B-B14F-4D97-AF65-F5344CB8AC3E}">
        <p14:creationId xmlns:p14="http://schemas.microsoft.com/office/powerpoint/2010/main" val="1848865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2017, the organisational manufacturing shift management structure consisted of 8 supervisors and 8 team leaders split between two cells, Knees and Hips.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proved to be inefficient as there were too many “managers” involved who all had a difference of opinion and who didn’t work as effectively as they could in a team.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structure was quite centralised and required information to be passed down the layers of responsibility.</a:t>
            </a:r>
          </a:p>
          <a:p>
            <a:endParaRPr lang="en-GB" dirty="0"/>
          </a:p>
        </p:txBody>
      </p:sp>
      <p:sp>
        <p:nvSpPr>
          <p:cNvPr id="4" name="Slide Number Placeholder 3"/>
          <p:cNvSpPr>
            <a:spLocks noGrp="1"/>
          </p:cNvSpPr>
          <p:nvPr>
            <p:ph type="sldNum" sz="quarter" idx="10"/>
          </p:nvPr>
        </p:nvSpPr>
        <p:spPr/>
        <p:txBody>
          <a:bodyPr/>
          <a:lstStyle/>
          <a:p>
            <a:fld id="{5AF53D66-20E0-4B3C-A779-01E6D2A783FD}" type="slidenum">
              <a:rPr lang="en-GB" smtClean="0"/>
              <a:t>4</a:t>
            </a:fld>
            <a:endParaRPr lang="en-GB"/>
          </a:p>
        </p:txBody>
      </p:sp>
    </p:spTree>
    <p:extLst>
      <p:ext uri="{BB962C8B-B14F-4D97-AF65-F5344CB8AC3E}">
        <p14:creationId xmlns:p14="http://schemas.microsoft.com/office/powerpoint/2010/main" val="1314842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new organisational shift management structure came in to effect from January 2018.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 flatter structure allowing for decision making to be shared amongst all stake holders.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consisted of 4 shift managers, 12 MAL’s, 2 QA techs and a shift engineer. </a:t>
            </a:r>
          </a:p>
          <a:p>
            <a:endParaRPr lang="en-GB" dirty="0"/>
          </a:p>
        </p:txBody>
      </p:sp>
      <p:sp>
        <p:nvSpPr>
          <p:cNvPr id="4" name="Slide Number Placeholder 3"/>
          <p:cNvSpPr>
            <a:spLocks noGrp="1"/>
          </p:cNvSpPr>
          <p:nvPr>
            <p:ph type="sldNum" sz="quarter" idx="10"/>
          </p:nvPr>
        </p:nvSpPr>
        <p:spPr/>
        <p:txBody>
          <a:bodyPr/>
          <a:lstStyle/>
          <a:p>
            <a:fld id="{5AF53D66-20E0-4B3C-A779-01E6D2A783FD}" type="slidenum">
              <a:rPr lang="en-GB" smtClean="0"/>
              <a:t>5</a:t>
            </a:fld>
            <a:endParaRPr lang="en-GB"/>
          </a:p>
        </p:txBody>
      </p:sp>
    </p:spTree>
    <p:extLst>
      <p:ext uri="{BB962C8B-B14F-4D97-AF65-F5344CB8AC3E}">
        <p14:creationId xmlns:p14="http://schemas.microsoft.com/office/powerpoint/2010/main" val="3438840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Forming </a:t>
            </a:r>
            <a:r>
              <a:rPr lang="en-GB" dirty="0" smtClean="0"/>
              <a:t>- </a:t>
            </a:r>
            <a:r>
              <a:rPr lang="en-GB" sz="1200" kern="1200" dirty="0" smtClean="0">
                <a:solidFill>
                  <a:schemeClr val="tx1"/>
                </a:solidFill>
                <a:effectLst/>
                <a:latin typeface="+mn-lt"/>
                <a:ea typeface="+mn-ea"/>
                <a:cs typeface="+mn-cs"/>
              </a:rPr>
              <a:t>I also explained how I expected them to work together and what the reporting lines would look like. </a:t>
            </a:r>
          </a:p>
          <a:p>
            <a:r>
              <a:rPr lang="en-GB" sz="1200" b="1" kern="1200" dirty="0" smtClean="0">
                <a:solidFill>
                  <a:schemeClr val="tx1"/>
                </a:solidFill>
                <a:effectLst/>
                <a:latin typeface="+mn-lt"/>
                <a:ea typeface="+mn-ea"/>
                <a:cs typeface="+mn-cs"/>
              </a:rPr>
              <a:t>Storming</a:t>
            </a:r>
            <a:r>
              <a:rPr lang="en-GB" sz="1200" kern="1200" dirty="0" smtClean="0">
                <a:solidFill>
                  <a:schemeClr val="tx1"/>
                </a:solidFill>
                <a:effectLst/>
                <a:latin typeface="+mn-lt"/>
                <a:ea typeface="+mn-ea"/>
                <a:cs typeface="+mn-cs"/>
              </a:rPr>
              <a:t> - The different members were also beginning to understand how each of them make decisions and how they will form relationships with one another. This clearly put pressure on the team as they were all trying to become dominant as they were new to the roles and wanted to impress at an early stage.</a:t>
            </a:r>
          </a:p>
          <a:p>
            <a:r>
              <a:rPr lang="en-GB" sz="1200" b="1" kern="1200" dirty="0" smtClean="0">
                <a:solidFill>
                  <a:schemeClr val="tx1"/>
                </a:solidFill>
                <a:effectLst/>
                <a:latin typeface="+mn-lt"/>
                <a:ea typeface="+mn-ea"/>
                <a:cs typeface="+mn-cs"/>
              </a:rPr>
              <a:t>Norming</a:t>
            </a:r>
            <a:r>
              <a:rPr lang="en-GB" sz="1200" kern="1200" dirty="0" smtClean="0">
                <a:solidFill>
                  <a:schemeClr val="tx1"/>
                </a:solidFill>
                <a:effectLst/>
                <a:latin typeface="+mn-lt"/>
                <a:ea typeface="+mn-ea"/>
                <a:cs typeface="+mn-cs"/>
              </a:rPr>
              <a:t> - Even when they found themselves in challenging situations they were able to work as a team and only ask me for advice when it was absolutely necessary.</a:t>
            </a:r>
            <a:endParaRPr lang="en-GB" dirty="0"/>
          </a:p>
        </p:txBody>
      </p:sp>
      <p:sp>
        <p:nvSpPr>
          <p:cNvPr id="4" name="Slide Number Placeholder 3"/>
          <p:cNvSpPr>
            <a:spLocks noGrp="1"/>
          </p:cNvSpPr>
          <p:nvPr>
            <p:ph type="sldNum" sz="quarter" idx="10"/>
          </p:nvPr>
        </p:nvSpPr>
        <p:spPr/>
        <p:txBody>
          <a:bodyPr/>
          <a:lstStyle/>
          <a:p>
            <a:fld id="{5AF53D66-20E0-4B3C-A779-01E6D2A783FD}" type="slidenum">
              <a:rPr lang="en-GB" smtClean="0"/>
              <a:t>7</a:t>
            </a:fld>
            <a:endParaRPr lang="en-GB"/>
          </a:p>
        </p:txBody>
      </p:sp>
    </p:spTree>
    <p:extLst>
      <p:ext uri="{BB962C8B-B14F-4D97-AF65-F5344CB8AC3E}">
        <p14:creationId xmlns:p14="http://schemas.microsoft.com/office/powerpoint/2010/main" val="748708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Physiological</a:t>
            </a:r>
            <a:r>
              <a:rPr lang="en-GB" b="1" baseline="0" dirty="0" smtClean="0"/>
              <a:t> needs </a:t>
            </a:r>
            <a:r>
              <a:rPr lang="en-GB" baseline="0" dirty="0" smtClean="0"/>
              <a:t>- </a:t>
            </a:r>
            <a:r>
              <a:rPr lang="en-GB" dirty="0" smtClean="0">
                <a:solidFill>
                  <a:schemeClr val="tx1"/>
                </a:solidFill>
              </a:rPr>
              <a:t>Applicable to MAL-C as is new to the role and has young family. The most important requirement for MAL-C is salary and flexible benefits.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chemeClr val="tx1"/>
                </a:solidFill>
              </a:rPr>
              <a:t>Safety</a:t>
            </a:r>
            <a:r>
              <a:rPr lang="en-GB" b="1" baseline="0" dirty="0" smtClean="0">
                <a:solidFill>
                  <a:schemeClr val="tx1"/>
                </a:solidFill>
              </a:rPr>
              <a:t> needs </a:t>
            </a:r>
            <a:r>
              <a:rPr lang="en-GB" baseline="0" dirty="0" smtClean="0">
                <a:solidFill>
                  <a:schemeClr val="tx1"/>
                </a:solidFill>
              </a:rPr>
              <a:t>- </a:t>
            </a:r>
            <a:r>
              <a:rPr lang="en-GB" dirty="0" smtClean="0">
                <a:solidFill>
                  <a:schemeClr val="tx1"/>
                </a:solidFill>
              </a:rPr>
              <a:t>Applicable to the QA techs as they both preferred working shifts rather than days.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chemeClr val="tx1"/>
                </a:solidFill>
              </a:rPr>
              <a:t>Social needs </a:t>
            </a:r>
            <a:r>
              <a:rPr lang="en-GB" dirty="0" smtClean="0">
                <a:solidFill>
                  <a:schemeClr val="tx1"/>
                </a:solidFill>
              </a:rPr>
              <a:t>-  To me this was applicable to all the team as I still wanted to “catch up” with them over a coffee in the week as this enforces our relationship as a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chemeClr val="tx1"/>
                </a:solidFill>
              </a:rPr>
              <a:t>Esteem needs </a:t>
            </a:r>
            <a:r>
              <a:rPr lang="en-GB" dirty="0" smtClean="0">
                <a:solidFill>
                  <a:schemeClr val="tx1"/>
                </a:solidFill>
              </a:rPr>
              <a:t>- Applicable to MAL-B, oldest team member, is single and all children have grown up and left home. MAL-B requires recognition and wants to use experience to help influence this.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This also applied to the shift engineer as his role was new within the plant.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It was also important for him to have regular one to one’s so he understood how to best prioritise any technical breakdowns or work loads.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chemeClr val="tx1"/>
                </a:solidFill>
              </a:rPr>
              <a:t>Self actualisation needs </a:t>
            </a:r>
            <a:r>
              <a:rPr lang="en-GB" dirty="0" smtClean="0">
                <a:solidFill>
                  <a:schemeClr val="tx1"/>
                </a:solidFill>
              </a:rPr>
              <a:t>- Applicable to MAL-A, has worked within Zimmer Biomet for long time and has steadily worked way up with increasing responsibility.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5AF53D66-20E0-4B3C-A779-01E6D2A783FD}" type="slidenum">
              <a:rPr lang="en-GB" smtClean="0"/>
              <a:t>10</a:t>
            </a:fld>
            <a:endParaRPr lang="en-GB"/>
          </a:p>
        </p:txBody>
      </p:sp>
    </p:spTree>
    <p:extLst>
      <p:ext uri="{BB962C8B-B14F-4D97-AF65-F5344CB8AC3E}">
        <p14:creationId xmlns:p14="http://schemas.microsoft.com/office/powerpoint/2010/main" val="3948854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Achievement – </a:t>
            </a:r>
            <a:r>
              <a:rPr lang="en-GB" dirty="0" smtClean="0"/>
              <a:t>Applicable to MAL-A and shift engineer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Affiliation – </a:t>
            </a:r>
            <a:r>
              <a:rPr lang="en-GB" dirty="0" smtClean="0"/>
              <a:t>Applicable to MAL-B, MAL-c and the QA techs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smtClean="0"/>
              <a:t>Power </a:t>
            </a:r>
            <a:r>
              <a:rPr lang="en-GB" dirty="0" smtClean="0"/>
              <a:t>- MAL-C</a:t>
            </a:r>
          </a:p>
          <a:p>
            <a:endParaRPr lang="en-GB" dirty="0"/>
          </a:p>
        </p:txBody>
      </p:sp>
      <p:sp>
        <p:nvSpPr>
          <p:cNvPr id="4" name="Slide Number Placeholder 3"/>
          <p:cNvSpPr>
            <a:spLocks noGrp="1"/>
          </p:cNvSpPr>
          <p:nvPr>
            <p:ph type="sldNum" sz="quarter" idx="10"/>
          </p:nvPr>
        </p:nvSpPr>
        <p:spPr/>
        <p:txBody>
          <a:bodyPr/>
          <a:lstStyle/>
          <a:p>
            <a:fld id="{5AF53D66-20E0-4B3C-A779-01E6D2A783FD}" type="slidenum">
              <a:rPr lang="en-GB" smtClean="0"/>
              <a:t>12</a:t>
            </a:fld>
            <a:endParaRPr lang="en-GB"/>
          </a:p>
        </p:txBody>
      </p:sp>
    </p:spTree>
    <p:extLst>
      <p:ext uri="{BB962C8B-B14F-4D97-AF65-F5344CB8AC3E}">
        <p14:creationId xmlns:p14="http://schemas.microsoft.com/office/powerpoint/2010/main" val="1054463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Delegation</a:t>
            </a:r>
            <a:r>
              <a:rPr lang="en-GB" dirty="0" smtClean="0"/>
              <a:t> - </a:t>
            </a:r>
            <a:r>
              <a:rPr lang="en-GB" sz="1200" dirty="0" smtClean="0">
                <a:solidFill>
                  <a:schemeClr val="tx1"/>
                </a:solidFill>
              </a:rPr>
              <a:t>Each member of my management team had their own area of responsibility and they then, under my direction, tried to achieve the task set out. </a:t>
            </a:r>
          </a:p>
          <a:p>
            <a:r>
              <a:rPr lang="en-GB" sz="1200" dirty="0" smtClean="0">
                <a:solidFill>
                  <a:schemeClr val="tx1"/>
                </a:solidFill>
              </a:rPr>
              <a:t>I always took into consideration who in my team was be best suited for each task and whenever possible I used that individual. </a:t>
            </a:r>
            <a:endParaRPr lang="en-GB" dirty="0"/>
          </a:p>
        </p:txBody>
      </p:sp>
      <p:sp>
        <p:nvSpPr>
          <p:cNvPr id="4" name="Slide Number Placeholder 3"/>
          <p:cNvSpPr>
            <a:spLocks noGrp="1"/>
          </p:cNvSpPr>
          <p:nvPr>
            <p:ph type="sldNum" sz="quarter" idx="10"/>
          </p:nvPr>
        </p:nvSpPr>
        <p:spPr/>
        <p:txBody>
          <a:bodyPr/>
          <a:lstStyle/>
          <a:p>
            <a:fld id="{5AF53D66-20E0-4B3C-A779-01E6D2A783FD}" type="slidenum">
              <a:rPr lang="en-GB" smtClean="0"/>
              <a:t>13</a:t>
            </a:fld>
            <a:endParaRPr lang="en-GB"/>
          </a:p>
        </p:txBody>
      </p:sp>
    </p:spTree>
    <p:extLst>
      <p:ext uri="{BB962C8B-B14F-4D97-AF65-F5344CB8AC3E}">
        <p14:creationId xmlns:p14="http://schemas.microsoft.com/office/powerpoint/2010/main" val="3161274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Autocratic</a:t>
            </a:r>
            <a:r>
              <a:rPr lang="en-GB" dirty="0" smtClean="0"/>
              <a:t> – Leadership which dos not consider other peoples opinions</a:t>
            </a:r>
          </a:p>
          <a:p>
            <a:r>
              <a:rPr lang="en-GB" b="1" dirty="0" smtClean="0"/>
              <a:t>Democratic</a:t>
            </a:r>
            <a:r>
              <a:rPr lang="en-GB" dirty="0" smtClean="0"/>
              <a:t> – Leadership which takes in to consideration everyone’s opinion </a:t>
            </a:r>
          </a:p>
          <a:p>
            <a:r>
              <a:rPr lang="en-GB" b="1" dirty="0" smtClean="0"/>
              <a:t>Laissez faire </a:t>
            </a:r>
            <a:r>
              <a:rPr lang="en-GB" dirty="0" smtClean="0"/>
              <a:t>– Leadership</a:t>
            </a:r>
            <a:r>
              <a:rPr lang="en-GB" baseline="0" dirty="0" smtClean="0"/>
              <a:t> which allows things to take their course, what will be will be attitude</a:t>
            </a:r>
          </a:p>
          <a:p>
            <a:r>
              <a:rPr lang="en-GB" b="1" baseline="0" dirty="0" smtClean="0"/>
              <a:t>Transformational</a:t>
            </a:r>
            <a:r>
              <a:rPr lang="en-GB" baseline="0" dirty="0" smtClean="0"/>
              <a:t> – Leadership which works with the teams already in place and inspires them to achieve a shared vision</a:t>
            </a:r>
          </a:p>
          <a:p>
            <a:r>
              <a:rPr lang="en-GB" b="1" baseline="0" dirty="0" smtClean="0"/>
              <a:t>Transactional</a:t>
            </a:r>
            <a:r>
              <a:rPr lang="en-GB" baseline="0" dirty="0" smtClean="0"/>
              <a:t> – Leadership where rewards and incentives are sued to encourage people to achieve goals. </a:t>
            </a:r>
            <a:endParaRPr lang="en-GB" dirty="0"/>
          </a:p>
        </p:txBody>
      </p:sp>
      <p:sp>
        <p:nvSpPr>
          <p:cNvPr id="4" name="Slide Number Placeholder 3"/>
          <p:cNvSpPr>
            <a:spLocks noGrp="1"/>
          </p:cNvSpPr>
          <p:nvPr>
            <p:ph type="sldNum" sz="quarter" idx="10"/>
          </p:nvPr>
        </p:nvSpPr>
        <p:spPr/>
        <p:txBody>
          <a:bodyPr/>
          <a:lstStyle/>
          <a:p>
            <a:fld id="{5AF53D66-20E0-4B3C-A779-01E6D2A783FD}" type="slidenum">
              <a:rPr lang="en-GB" smtClean="0"/>
              <a:t>14</a:t>
            </a:fld>
            <a:endParaRPr lang="en-GB"/>
          </a:p>
        </p:txBody>
      </p:sp>
    </p:spTree>
    <p:extLst>
      <p:ext uri="{BB962C8B-B14F-4D97-AF65-F5344CB8AC3E}">
        <p14:creationId xmlns:p14="http://schemas.microsoft.com/office/powerpoint/2010/main" val="3240238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5FB456-A5BC-4536-B567-AC03631A998E}"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084610-7D6B-4A4C-BFC8-45E22BD7D9A5}"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B1D47D8-1DD8-4234-8813-046439F07E7D}"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92FC4F-F19A-48D4-BA0E-1AF03CE95D76}" type="datetime1">
              <a:rPr lang="en-US" smtClean="0"/>
              <a:t>5/11/2020</a:t>
            </a:fld>
            <a:endParaRPr lang="en-US" dirty="0"/>
          </a:p>
        </p:txBody>
      </p:sp>
      <p:sp>
        <p:nvSpPr>
          <p:cNvPr id="6" name="Footer Placeholder 5"/>
          <p:cNvSpPr>
            <a:spLocks noGrp="1"/>
          </p:cNvSpPr>
          <p:nvPr>
            <p:ph type="ftr" sz="quarter" idx="11"/>
          </p:nvPr>
        </p:nvSpPr>
        <p:spPr/>
        <p:txBody>
          <a:bodyPr/>
          <a:lstStyle/>
          <a:p>
            <a:r>
              <a:rPr lang="en-US" smtClean="0"/>
              <a:t>Mike Lewis - 1909144</a:t>
            </a:r>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6B8969-A47B-46AE-862D-2068B4EA9E11}" type="datetime1">
              <a:rPr lang="en-US" smtClean="0"/>
              <a:t>5/11/2020</a:t>
            </a:fld>
            <a:endParaRPr lang="en-US" dirty="0"/>
          </a:p>
        </p:txBody>
      </p:sp>
      <p:sp>
        <p:nvSpPr>
          <p:cNvPr id="8" name="Footer Placeholder 7"/>
          <p:cNvSpPr>
            <a:spLocks noGrp="1"/>
          </p:cNvSpPr>
          <p:nvPr>
            <p:ph type="ftr" sz="quarter" idx="11"/>
          </p:nvPr>
        </p:nvSpPr>
        <p:spPr/>
        <p:txBody>
          <a:bodyPr/>
          <a:lstStyle/>
          <a:p>
            <a:r>
              <a:rPr lang="en-US" smtClean="0"/>
              <a:t>Mike Lewis - 1909144</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DD50754-E307-4035-A22B-ACBD4303FD6E}" type="datetime1">
              <a:rPr lang="en-US" smtClean="0"/>
              <a:t>5/11/2020</a:t>
            </a:fld>
            <a:endParaRPr lang="en-US" dirty="0"/>
          </a:p>
        </p:txBody>
      </p:sp>
      <p:sp>
        <p:nvSpPr>
          <p:cNvPr id="4" name="Footer Placeholder 3"/>
          <p:cNvSpPr>
            <a:spLocks noGrp="1"/>
          </p:cNvSpPr>
          <p:nvPr>
            <p:ph type="ftr" sz="quarter" idx="11"/>
          </p:nvPr>
        </p:nvSpPr>
        <p:spPr/>
        <p:txBody>
          <a:bodyPr/>
          <a:lstStyle/>
          <a:p>
            <a:r>
              <a:rPr lang="en-US" smtClean="0"/>
              <a:t>Mike Lewis - 1909144</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4B2D69-D764-4A59-937F-06AFC1F49876}" type="datetime1">
              <a:rPr lang="en-US" smtClean="0"/>
              <a:t>5/11/2020</a:t>
            </a:fld>
            <a:endParaRPr lang="en-US" dirty="0"/>
          </a:p>
        </p:txBody>
      </p:sp>
      <p:sp>
        <p:nvSpPr>
          <p:cNvPr id="3" name="Footer Placeholder 2"/>
          <p:cNvSpPr>
            <a:spLocks noGrp="1"/>
          </p:cNvSpPr>
          <p:nvPr>
            <p:ph type="ftr" sz="quarter" idx="11"/>
          </p:nvPr>
        </p:nvSpPr>
        <p:spPr/>
        <p:txBody>
          <a:bodyPr/>
          <a:lstStyle/>
          <a:p>
            <a:r>
              <a:rPr lang="en-US" smtClean="0"/>
              <a:t>Mike Lewis - 1909144</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3D9B19D-D572-4F5D-BF78-67201EA7ED66}" type="datetime1">
              <a:rPr lang="en-US" smtClean="0"/>
              <a:t>5/11/2020</a:t>
            </a:fld>
            <a:endParaRPr lang="en-US" dirty="0"/>
          </a:p>
        </p:txBody>
      </p:sp>
      <p:sp>
        <p:nvSpPr>
          <p:cNvPr id="6" name="Footer Placeholder 5"/>
          <p:cNvSpPr>
            <a:spLocks noGrp="1"/>
          </p:cNvSpPr>
          <p:nvPr>
            <p:ph type="ftr" sz="quarter" idx="11"/>
          </p:nvPr>
        </p:nvSpPr>
        <p:spPr/>
        <p:txBody>
          <a:bodyPr/>
          <a:lstStyle/>
          <a:p>
            <a:r>
              <a:rPr lang="en-US" smtClean="0"/>
              <a:t>Mike Lewis - 1909144</a:t>
            </a:r>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r>
              <a:rPr lang="en-US" smtClean="0"/>
              <a:t>Mike Lewis - 1909144</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11DEF87D-851F-440D-80CC-055EE4D1D2BB}" type="datetime1">
              <a:rPr lang="en-US" smtClean="0"/>
              <a:t>5/11/2020</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1861FEB-845A-4337-97D8-713ADF49D293}"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535944A-C4D8-43AA-8DFA-F8F95486A1ED}"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9416DAA-12AB-4968-9849-BE2226A2E419}"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F586196-8E8A-44E3-A0FE-E744FFF57C5D}"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448D7A3-941E-4AD2-B4E6-A2806F3D1EDB}"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644820-843E-4782-810E-FE3C522CF4C7}"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FBFF8F-752D-40F5-BC4A-AB95E2711CF8}" type="datetime1">
              <a:rPr lang="en-US" smtClean="0"/>
              <a:t>5/11/2020</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49F5049-5AEC-4D3D-BC0F-B119E1344761}" type="datetime1">
              <a:rPr lang="en-US" smtClean="0"/>
              <a:t>5/11/2020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smtClean="0"/>
              <a:t>Mike Lewis - 1909144</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50352" y="2012763"/>
            <a:ext cx="7766936" cy="2633245"/>
          </a:xfrm>
        </p:spPr>
        <p:txBody>
          <a:bodyPr/>
          <a:lstStyle/>
          <a:p>
            <a:pPr algn="ctr"/>
            <a:r>
              <a:rPr lang="en-GB" sz="2800" dirty="0">
                <a:solidFill>
                  <a:schemeClr val="tx1"/>
                </a:solidFill>
              </a:rPr>
              <a:t>Mike Lewis 1909144 University of Wales Trinity Saint David</a:t>
            </a:r>
            <a:br>
              <a:rPr lang="en-GB" sz="2800" dirty="0">
                <a:solidFill>
                  <a:schemeClr val="tx1"/>
                </a:solidFill>
              </a:rPr>
            </a:br>
            <a:r>
              <a:rPr lang="en-GB" sz="2800" dirty="0">
                <a:solidFill>
                  <a:schemeClr val="tx1"/>
                </a:solidFill>
              </a:rPr>
              <a:t>School of Engineering </a:t>
            </a:r>
            <a:br>
              <a:rPr lang="en-GB" sz="2800" dirty="0">
                <a:solidFill>
                  <a:schemeClr val="tx1"/>
                </a:solidFill>
              </a:rPr>
            </a:br>
            <a:r>
              <a:rPr lang="en-GB" sz="2800" dirty="0">
                <a:solidFill>
                  <a:schemeClr val="tx1"/>
                </a:solidFill>
              </a:rPr>
              <a:t>BEng Mechanical Manufacturing </a:t>
            </a:r>
            <a:r>
              <a:rPr lang="en-GB" dirty="0">
                <a:solidFill>
                  <a:schemeClr val="tx1"/>
                </a:solidFill>
              </a:rPr>
              <a:t/>
            </a:r>
            <a:br>
              <a:rPr lang="en-GB" dirty="0">
                <a:solidFill>
                  <a:schemeClr val="tx1"/>
                </a:solidFill>
              </a:rPr>
            </a:br>
            <a:endParaRPr lang="en-GB" dirty="0">
              <a:solidFill>
                <a:schemeClr val="accent1">
                  <a:lumMod val="50000"/>
                </a:schemeClr>
              </a:solidFill>
            </a:endParaRPr>
          </a:p>
        </p:txBody>
      </p:sp>
      <p:sp>
        <p:nvSpPr>
          <p:cNvPr id="3" name="Subtitle 2"/>
          <p:cNvSpPr>
            <a:spLocks noGrp="1"/>
          </p:cNvSpPr>
          <p:nvPr>
            <p:ph type="subTitle" idx="1"/>
          </p:nvPr>
        </p:nvSpPr>
        <p:spPr/>
        <p:txBody>
          <a:bodyPr>
            <a:normAutofit/>
          </a:bodyPr>
          <a:lstStyle/>
          <a:p>
            <a:pPr algn="ctr"/>
            <a:r>
              <a:rPr lang="en-GB" dirty="0">
                <a:solidFill>
                  <a:schemeClr val="accent1">
                    <a:lumMod val="50000"/>
                  </a:schemeClr>
                </a:solidFill>
              </a:rPr>
              <a:t>Creating a Team M5X00400</a:t>
            </a:r>
            <a:endParaRPr lang="en-GB" dirty="0"/>
          </a:p>
          <a:p>
            <a:pPr algn="ctr"/>
            <a:endParaRPr lang="en-GB" dirty="0"/>
          </a:p>
          <a:p>
            <a:pPr algn="ctr"/>
            <a:endParaRPr lang="en-GB" dirty="0"/>
          </a:p>
        </p:txBody>
      </p:sp>
      <p:pic>
        <p:nvPicPr>
          <p:cNvPr id="4" name="Picture 3" descr="http://www.uwtsd.ac.uk/media/uwtsd-website/style-assets/images/uwtsd-logo.png"/>
          <p:cNvPicPr/>
          <p:nvPr/>
        </p:nvPicPr>
        <p:blipFill>
          <a:blip r:embed="rId2">
            <a:extLst>
              <a:ext uri="{28A0092B-C50C-407E-A947-70E740481C1C}">
                <a14:useLocalDpi xmlns:a14="http://schemas.microsoft.com/office/drawing/2010/main" val="0"/>
              </a:ext>
            </a:extLst>
          </a:blip>
          <a:srcRect/>
          <a:stretch>
            <a:fillRect/>
          </a:stretch>
        </p:blipFill>
        <p:spPr bwMode="auto">
          <a:xfrm>
            <a:off x="4445760" y="4966386"/>
            <a:ext cx="1976120" cy="790575"/>
          </a:xfrm>
          <a:prstGeom prst="rect">
            <a:avLst/>
          </a:prstGeom>
          <a:noFill/>
          <a:ln>
            <a:noFill/>
          </a:ln>
        </p:spPr>
      </p:pic>
      <p:sp>
        <p:nvSpPr>
          <p:cNvPr id="7" name="Slide Number Placeholder 6"/>
          <p:cNvSpPr>
            <a:spLocks noGrp="1"/>
          </p:cNvSpPr>
          <p:nvPr>
            <p:ph type="sldNum" sz="quarter" idx="12"/>
          </p:nvPr>
        </p:nvSpPr>
        <p:spPr/>
        <p:txBody>
          <a:bodyPr/>
          <a:lstStyle/>
          <a:p>
            <a:fld id="{D57F1E4F-1CFF-5643-939E-217C01CDF565}" type="slidenum">
              <a:rPr lang="en-US" smtClean="0"/>
              <a:pPr/>
              <a:t>1</a:t>
            </a:fld>
            <a:endParaRPr lang="en-US" dirty="0"/>
          </a:p>
        </p:txBody>
      </p:sp>
      <p:sp>
        <p:nvSpPr>
          <p:cNvPr id="8" name="Footer Placeholder 7"/>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2702813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Introduction</a:t>
            </a:r>
            <a:endParaRPr lang="en-GB" dirty="0">
              <a:solidFill>
                <a:schemeClr val="tx1"/>
              </a:solidFill>
            </a:endParaRPr>
          </a:p>
        </p:txBody>
      </p:sp>
      <p:sp>
        <p:nvSpPr>
          <p:cNvPr id="3" name="Content Placeholder 2"/>
          <p:cNvSpPr>
            <a:spLocks noGrp="1"/>
          </p:cNvSpPr>
          <p:nvPr>
            <p:ph idx="1"/>
          </p:nvPr>
        </p:nvSpPr>
        <p:spPr>
          <a:xfrm>
            <a:off x="818483" y="1405748"/>
            <a:ext cx="8596668" cy="3880773"/>
          </a:xfrm>
        </p:spPr>
        <p:txBody>
          <a:bodyPr>
            <a:normAutofit/>
          </a:bodyPr>
          <a:lstStyle/>
          <a:p>
            <a:pPr>
              <a:buFont typeface="Arial" panose="020B0604020202020204" pitchFamily="34" charset="0"/>
              <a:buChar char="•"/>
            </a:pPr>
            <a:r>
              <a:rPr lang="en-GB" sz="1600" dirty="0">
                <a:solidFill>
                  <a:schemeClr val="tx1"/>
                </a:solidFill>
                <a:latin typeface="Calibri" panose="020F0502020204030204" pitchFamily="34" charset="0"/>
                <a:cs typeface="Calibri" panose="020F0502020204030204" pitchFamily="34" charset="0"/>
              </a:rPr>
              <a:t>Zimmer Biomet was established in April 2014 when Zimmer purchased Biomet </a:t>
            </a:r>
            <a:r>
              <a:rPr lang="en-GB" sz="1600" dirty="0" err="1">
                <a:solidFill>
                  <a:schemeClr val="tx1"/>
                </a:solidFill>
                <a:latin typeface="Calibri" panose="020F0502020204030204" pitchFamily="34" charset="0"/>
                <a:cs typeface="Calibri" panose="020F0502020204030204" pitchFamily="34" charset="0"/>
              </a:rPr>
              <a:t>Inc</a:t>
            </a:r>
            <a:r>
              <a:rPr lang="en-GB" sz="1600" dirty="0">
                <a:solidFill>
                  <a:schemeClr val="tx1"/>
                </a:solidFill>
                <a:latin typeface="Calibri" panose="020F0502020204030204" pitchFamily="34" charset="0"/>
                <a:cs typeface="Calibri" panose="020F0502020204030204" pitchFamily="34" charset="0"/>
              </a:rPr>
              <a:t> for $13.4 Billion. </a:t>
            </a:r>
            <a:endParaRPr lang="en-GB"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1600" dirty="0">
                <a:solidFill>
                  <a:schemeClr val="tx1"/>
                </a:solidFill>
                <a:latin typeface="Calibri" panose="020F0502020204030204" pitchFamily="34" charset="0"/>
                <a:cs typeface="Calibri" panose="020F0502020204030204" pitchFamily="34" charset="0"/>
              </a:rPr>
              <a:t>Zimmer Biomet is the world’s third largest medical device company, employing 18,200 people in more than 40 countries across the world and selling products in more than 100 countries. </a:t>
            </a:r>
            <a:endParaRPr lang="en-GB"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1600" dirty="0">
                <a:solidFill>
                  <a:schemeClr val="tx1"/>
                </a:solidFill>
                <a:latin typeface="Calibri" panose="020F0502020204030204" pitchFamily="34" charset="0"/>
                <a:cs typeface="Calibri" panose="020F0502020204030204" pitchFamily="34" charset="0"/>
              </a:rPr>
              <a:t>In Bridgend, the UK’s only manufacturing plant, Zimmer Biomet employs approximately 700 people </a:t>
            </a:r>
            <a:r>
              <a:rPr lang="en-US" sz="1600" dirty="0">
                <a:solidFill>
                  <a:schemeClr val="tx1"/>
                </a:solidFill>
                <a:latin typeface="Calibri" panose="020F0502020204030204" pitchFamily="34" charset="0"/>
                <a:cs typeface="Calibri" panose="020F0502020204030204" pitchFamily="34" charset="0"/>
              </a:rPr>
              <a:t>with a range of </a:t>
            </a:r>
            <a:r>
              <a:rPr lang="en-US" sz="1600" dirty="0" smtClean="0">
                <a:solidFill>
                  <a:schemeClr val="tx1"/>
                </a:solidFill>
                <a:latin typeface="Calibri" panose="020F0502020204030204" pitchFamily="34" charset="0"/>
                <a:cs typeface="Calibri" panose="020F0502020204030204" pitchFamily="34" charset="0"/>
              </a:rPr>
              <a:t>skills.</a:t>
            </a:r>
          </a:p>
          <a:p>
            <a:pPr>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Bridgend currently adopts a 24/7 shift working patters consisting of 4 12 hour shifts on and four days off. </a:t>
            </a:r>
            <a:endParaRPr lang="en-US"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US" sz="1600" dirty="0">
                <a:solidFill>
                  <a:schemeClr val="tx1"/>
                </a:solidFill>
                <a:latin typeface="Calibri" panose="020F0502020204030204" pitchFamily="34" charset="0"/>
                <a:cs typeface="Calibri" panose="020F0502020204030204" pitchFamily="34" charset="0"/>
              </a:rPr>
              <a:t>There are 4 </a:t>
            </a:r>
            <a:r>
              <a:rPr lang="en-US" sz="1600" dirty="0" smtClean="0">
                <a:solidFill>
                  <a:schemeClr val="tx1"/>
                </a:solidFill>
                <a:latin typeface="Calibri" panose="020F0502020204030204" pitchFamily="34" charset="0"/>
                <a:cs typeface="Calibri" panose="020F0502020204030204" pitchFamily="34" charset="0"/>
              </a:rPr>
              <a:t>shift; </a:t>
            </a:r>
            <a:r>
              <a:rPr lang="en-US" sz="1600" dirty="0">
                <a:solidFill>
                  <a:schemeClr val="tx1"/>
                </a:solidFill>
                <a:latin typeface="Calibri" panose="020F0502020204030204" pitchFamily="34" charset="0"/>
                <a:cs typeface="Calibri" panose="020F0502020204030204" pitchFamily="34" charset="0"/>
              </a:rPr>
              <a:t>A, B, C and D </a:t>
            </a:r>
            <a:r>
              <a:rPr lang="en-US" sz="1600" dirty="0" smtClean="0">
                <a:solidFill>
                  <a:schemeClr val="tx1"/>
                </a:solidFill>
                <a:latin typeface="Calibri" panose="020F0502020204030204" pitchFamily="34" charset="0"/>
                <a:cs typeface="Calibri" panose="020F0502020204030204" pitchFamily="34" charset="0"/>
              </a:rPr>
              <a:t>that</a:t>
            </a:r>
            <a:r>
              <a:rPr lang="en-US" sz="1600" dirty="0" smtClean="0">
                <a:solidFill>
                  <a:schemeClr val="tx1"/>
                </a:solidFill>
                <a:latin typeface="Calibri" panose="020F0502020204030204" pitchFamily="34" charset="0"/>
                <a:cs typeface="Calibri" panose="020F0502020204030204" pitchFamily="34" charset="0"/>
              </a:rPr>
              <a:t> </a:t>
            </a:r>
            <a:r>
              <a:rPr lang="en-US" sz="1600" dirty="0">
                <a:solidFill>
                  <a:schemeClr val="tx1"/>
                </a:solidFill>
                <a:latin typeface="Calibri" panose="020F0502020204030204" pitchFamily="34" charset="0"/>
                <a:cs typeface="Calibri" panose="020F0502020204030204" pitchFamily="34" charset="0"/>
              </a:rPr>
              <a:t>all have a management team consisting of a shift manager, three MAL’s (Manufacturing Area </a:t>
            </a:r>
            <a:r>
              <a:rPr lang="en-US" sz="1600" dirty="0" smtClean="0">
                <a:solidFill>
                  <a:schemeClr val="tx1"/>
                </a:solidFill>
                <a:latin typeface="Calibri" panose="020F0502020204030204" pitchFamily="34" charset="0"/>
                <a:cs typeface="Calibri" panose="020F0502020204030204" pitchFamily="34" charset="0"/>
              </a:rPr>
              <a:t>Leaders), </a:t>
            </a:r>
            <a:r>
              <a:rPr lang="en-US" sz="1600" dirty="0">
                <a:solidFill>
                  <a:schemeClr val="tx1"/>
                </a:solidFill>
                <a:latin typeface="Calibri" panose="020F0502020204030204" pitchFamily="34" charset="0"/>
                <a:cs typeface="Calibri" panose="020F0502020204030204" pitchFamily="34" charset="0"/>
              </a:rPr>
              <a:t>2 QA </a:t>
            </a:r>
            <a:r>
              <a:rPr lang="en-US" sz="1600" dirty="0" smtClean="0">
                <a:solidFill>
                  <a:schemeClr val="tx1"/>
                </a:solidFill>
                <a:latin typeface="Calibri" panose="020F0502020204030204" pitchFamily="34" charset="0"/>
                <a:cs typeface="Calibri" panose="020F0502020204030204" pitchFamily="34" charset="0"/>
              </a:rPr>
              <a:t>techs (Quality technicians) </a:t>
            </a:r>
            <a:r>
              <a:rPr lang="en-US" sz="1600" dirty="0">
                <a:solidFill>
                  <a:schemeClr val="tx1"/>
                </a:solidFill>
                <a:latin typeface="Calibri" panose="020F0502020204030204" pitchFamily="34" charset="0"/>
                <a:cs typeface="Calibri" panose="020F0502020204030204" pitchFamily="34" charset="0"/>
              </a:rPr>
              <a:t>and a shift engineer. </a:t>
            </a:r>
            <a:endParaRPr lang="en-US"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US" sz="1600" dirty="0" smtClean="0">
                <a:solidFill>
                  <a:schemeClr val="tx1"/>
                </a:solidFill>
                <a:latin typeface="Calibri" panose="020F0502020204030204" pitchFamily="34" charset="0"/>
                <a:cs typeface="Calibri" panose="020F0502020204030204" pitchFamily="34" charset="0"/>
              </a:rPr>
              <a:t>In this presentation I will look back at how I built the team to manage B shift</a:t>
            </a:r>
            <a:endParaRPr lang="en-GB" sz="1600" dirty="0">
              <a:solidFill>
                <a:schemeClr val="tx1"/>
              </a:solidFill>
              <a:latin typeface="Calibri" panose="020F0502020204030204" pitchFamily="34" charset="0"/>
              <a:cs typeface="Calibri" panose="020F0502020204030204" pitchFamily="34" charset="0"/>
            </a:endParaRPr>
          </a:p>
        </p:txBody>
      </p:sp>
      <p:sp>
        <p:nvSpPr>
          <p:cNvPr id="6" name="Slide Number Placeholder 5"/>
          <p:cNvSpPr>
            <a:spLocks noGrp="1"/>
          </p:cNvSpPr>
          <p:nvPr>
            <p:ph type="sldNum" sz="quarter" idx="12"/>
          </p:nvPr>
        </p:nvSpPr>
        <p:spPr/>
        <p:txBody>
          <a:bodyPr/>
          <a:lstStyle/>
          <a:p>
            <a:fld id="{519954A3-9DFD-4C44-94BA-B95130A3BA1C}" type="slidenum">
              <a:rPr lang="en-US" smtClean="0"/>
              <a:t>2</a:t>
            </a:fld>
            <a:endParaRPr lang="en-US" dirty="0"/>
          </a:p>
        </p:txBody>
      </p:sp>
      <p:sp>
        <p:nvSpPr>
          <p:cNvPr id="7" name="Footer Placeholder 6"/>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3534840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243" y="322835"/>
            <a:ext cx="8596668" cy="1320800"/>
          </a:xfrm>
        </p:spPr>
        <p:txBody>
          <a:bodyPr/>
          <a:lstStyle/>
          <a:p>
            <a:pPr algn="ctr"/>
            <a:r>
              <a:rPr lang="en-GB" dirty="0" smtClean="0">
                <a:solidFill>
                  <a:schemeClr val="tx1"/>
                </a:solidFill>
              </a:rPr>
              <a:t>Creating a Team</a:t>
            </a:r>
            <a:endParaRPr lang="en-GB" dirty="0">
              <a:solidFill>
                <a:schemeClr val="tx1"/>
              </a:solidFill>
            </a:endParaRPr>
          </a:p>
        </p:txBody>
      </p:sp>
      <p:pic>
        <p:nvPicPr>
          <p:cNvPr id="4" name="Content Placeholder 3"/>
          <p:cNvPicPr>
            <a:picLocks noGrp="1"/>
          </p:cNvPicPr>
          <p:nvPr>
            <p:ph idx="1"/>
          </p:nvPr>
        </p:nvPicPr>
        <p:blipFill>
          <a:blip r:embed="rId2"/>
          <a:stretch>
            <a:fillRect/>
          </a:stretch>
        </p:blipFill>
        <p:spPr>
          <a:xfrm>
            <a:off x="3356890" y="914572"/>
            <a:ext cx="3503815" cy="2387087"/>
          </a:xfrm>
          <a:prstGeom prst="rect">
            <a:avLst/>
          </a:prstGeom>
        </p:spPr>
      </p:pic>
      <p:sp>
        <p:nvSpPr>
          <p:cNvPr id="5" name="Rectangle 4"/>
          <p:cNvSpPr/>
          <p:nvPr/>
        </p:nvSpPr>
        <p:spPr>
          <a:xfrm>
            <a:off x="3043024" y="3242185"/>
            <a:ext cx="4608954" cy="570156"/>
          </a:xfrm>
          <a:prstGeom prst="rect">
            <a:avLst/>
          </a:prstGeom>
        </p:spPr>
        <p:txBody>
          <a:bodyPr wrap="none">
            <a:spAutoFit/>
          </a:bodyPr>
          <a:lstStyle/>
          <a:p>
            <a:pPr>
              <a:lnSpc>
                <a:spcPct val="115000"/>
              </a:lnSpc>
              <a:spcAft>
                <a:spcPts val="1000"/>
              </a:spcAft>
            </a:pPr>
            <a:r>
              <a:rPr lang="en-GB" sz="900" dirty="0">
                <a:latin typeface="Calibri" panose="020F0502020204030204" pitchFamily="34" charset="0"/>
                <a:ea typeface="Calibri" panose="020F0502020204030204" pitchFamily="34" charset="0"/>
                <a:cs typeface="Times New Roman" panose="02020603050405020304" pitchFamily="18" charset="0"/>
              </a:rPr>
              <a:t>D., A. N., 2016. </a:t>
            </a:r>
            <a:r>
              <a:rPr lang="en-GB" sz="900" i="1" dirty="0">
                <a:latin typeface="Calibri" panose="020F0502020204030204" pitchFamily="34" charset="0"/>
                <a:ea typeface="Calibri" panose="020F0502020204030204" pitchFamily="34" charset="0"/>
                <a:cs typeface="Times New Roman" panose="02020603050405020304" pitchFamily="18" charset="0"/>
              </a:rPr>
              <a:t>Belbin Team Roles: Building Effective and Balanced Teams for Success. </a:t>
            </a:r>
            <a:r>
              <a:rPr lang="en-GB" sz="900" dirty="0">
                <a:latin typeface="Calibri" panose="020F0502020204030204" pitchFamily="34" charset="0"/>
                <a:ea typeface="Calibri" panose="020F0502020204030204" pitchFamily="34" charset="0"/>
                <a:cs typeface="Times New Roman" panose="02020603050405020304" pitchFamily="18" charset="0"/>
              </a:rPr>
              <a:t>[Online]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Available at: </a:t>
            </a:r>
            <a:r>
              <a:rPr lang="en-GB" sz="900" u="sng" dirty="0">
                <a:latin typeface="Calibri" panose="020F0502020204030204" pitchFamily="34" charset="0"/>
                <a:ea typeface="Calibri" panose="020F0502020204030204" pitchFamily="34" charset="0"/>
                <a:cs typeface="Times New Roman" panose="02020603050405020304" pitchFamily="18" charset="0"/>
              </a:rPr>
              <a:t>https://www.educational-business-articles.com/belbin-team-roles/</a:t>
            </a:r>
            <a:r>
              <a:rPr lang="en-GB" sz="900" dirty="0">
                <a:latin typeface="Calibri" panose="020F0502020204030204" pitchFamily="34" charset="0"/>
                <a:ea typeface="Calibri" panose="020F0502020204030204" pitchFamily="34" charset="0"/>
                <a:cs typeface="Times New Roman" panose="02020603050405020304" pitchFamily="18" charset="0"/>
              </a:rPr>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[Accessed 05 April 2020].</a:t>
            </a:r>
          </a:p>
        </p:txBody>
      </p:sp>
      <p:sp>
        <p:nvSpPr>
          <p:cNvPr id="6" name="Rectangle 5"/>
          <p:cNvSpPr/>
          <p:nvPr/>
        </p:nvSpPr>
        <p:spPr>
          <a:xfrm>
            <a:off x="1527607" y="3684825"/>
            <a:ext cx="8103351" cy="2987677"/>
          </a:xfrm>
          <a:prstGeom prst="rect">
            <a:avLst/>
          </a:prstGeom>
        </p:spPr>
        <p:txBody>
          <a:bodyPr wrap="square">
            <a:spAutoFit/>
          </a:bodyPr>
          <a:lstStyle/>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Shaper </a:t>
            </a:r>
            <a:r>
              <a:rPr lang="en-GB" sz="1400" dirty="0">
                <a:latin typeface="Calibri" panose="020F0502020204030204" pitchFamily="34" charset="0"/>
                <a:ea typeface="Calibri" panose="020F0502020204030204" pitchFamily="34" charset="0"/>
                <a:cs typeface="Calibri" panose="020F0502020204030204" pitchFamily="34" charset="0"/>
              </a:rPr>
              <a:t>– Thrives on pressure, has great drive to overcome challenges (Myself)</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Completer</a:t>
            </a:r>
            <a:r>
              <a:rPr lang="en-GB" sz="1400" dirty="0">
                <a:latin typeface="Calibri" panose="020F0502020204030204" pitchFamily="34" charset="0"/>
                <a:ea typeface="Calibri" panose="020F0502020204030204" pitchFamily="34" charset="0"/>
                <a:cs typeface="Calibri" panose="020F0502020204030204" pitchFamily="34" charset="0"/>
              </a:rPr>
              <a:t> – Searches out errors, polishes and perfects (QA techs)</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Implementer</a:t>
            </a:r>
            <a:r>
              <a:rPr lang="en-GB" sz="1400" dirty="0">
                <a:latin typeface="Calibri" panose="020F0502020204030204" pitchFamily="34" charset="0"/>
                <a:ea typeface="Calibri" panose="020F0502020204030204" pitchFamily="34" charset="0"/>
                <a:cs typeface="Calibri" panose="020F0502020204030204" pitchFamily="34" charset="0"/>
              </a:rPr>
              <a:t> – Reliable and efficient, turns ideas in to actions (MAL A)</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Resource Investigator </a:t>
            </a:r>
            <a:r>
              <a:rPr lang="en-GB" sz="1400" dirty="0">
                <a:latin typeface="Calibri" panose="020F0502020204030204" pitchFamily="34" charset="0"/>
                <a:ea typeface="Calibri" panose="020F0502020204030204" pitchFamily="34" charset="0"/>
                <a:cs typeface="Calibri" panose="020F0502020204030204" pitchFamily="34" charset="0"/>
              </a:rPr>
              <a:t>– Explores all opportunities and develops contacts (Shift engineer)</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Co-ordinator</a:t>
            </a:r>
            <a:r>
              <a:rPr lang="en-GB" sz="1400" dirty="0">
                <a:latin typeface="Calibri" panose="020F0502020204030204" pitchFamily="34" charset="0"/>
                <a:ea typeface="Calibri" panose="020F0502020204030204" pitchFamily="34" charset="0"/>
                <a:cs typeface="Calibri" panose="020F0502020204030204" pitchFamily="34" charset="0"/>
              </a:rPr>
              <a:t> – Clarifies goals and delegates effectively (Myself)</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Team Worker </a:t>
            </a:r>
            <a:r>
              <a:rPr lang="en-GB" sz="1400" dirty="0">
                <a:latin typeface="Calibri" panose="020F0502020204030204" pitchFamily="34" charset="0"/>
                <a:ea typeface="Calibri" panose="020F0502020204030204" pitchFamily="34" charset="0"/>
                <a:cs typeface="Calibri" panose="020F0502020204030204" pitchFamily="34" charset="0"/>
              </a:rPr>
              <a:t>– Co-operative and listens well (All)</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Plant </a:t>
            </a:r>
            <a:r>
              <a:rPr lang="en-GB" sz="1400" dirty="0">
                <a:latin typeface="Calibri" panose="020F0502020204030204" pitchFamily="34" charset="0"/>
                <a:ea typeface="Calibri" panose="020F0502020204030204" pitchFamily="34" charset="0"/>
                <a:cs typeface="Calibri" panose="020F0502020204030204" pitchFamily="34" charset="0"/>
              </a:rPr>
              <a:t>– Creative and imaginative (MAL C)</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Monitor Evaluator </a:t>
            </a:r>
            <a:r>
              <a:rPr lang="en-GB" sz="1400" dirty="0">
                <a:latin typeface="Calibri" panose="020F0502020204030204" pitchFamily="34" charset="0"/>
                <a:ea typeface="Calibri" panose="020F0502020204030204" pitchFamily="34" charset="0"/>
                <a:cs typeface="Calibri" panose="020F0502020204030204" pitchFamily="34" charset="0"/>
              </a:rPr>
              <a:t>– Can see all options and makes correct judgement (Myself &amp; MAL A)</a:t>
            </a:r>
          </a:p>
          <a:p>
            <a:pPr marL="742950" indent="-285750">
              <a:lnSpc>
                <a:spcPct val="107000"/>
              </a:lnSpc>
              <a:spcAft>
                <a:spcPts val="800"/>
              </a:spcAft>
              <a:buFont typeface="Arial" panose="020B0604020202020204" pitchFamily="34" charset="0"/>
              <a:buChar char="•"/>
            </a:pPr>
            <a:r>
              <a:rPr lang="en-GB" sz="1400" dirty="0">
                <a:solidFill>
                  <a:srgbClr val="2E74B5"/>
                </a:solidFill>
                <a:latin typeface="Calibri" panose="020F0502020204030204" pitchFamily="34" charset="0"/>
                <a:ea typeface="Times New Roman" panose="02020603050405020304" pitchFamily="18" charset="0"/>
                <a:cs typeface="Calibri" panose="020F0502020204030204" pitchFamily="34" charset="0"/>
              </a:rPr>
              <a:t>Specialist</a:t>
            </a:r>
            <a:r>
              <a:rPr lang="en-GB" sz="1400" dirty="0">
                <a:latin typeface="Calibri" panose="020F0502020204030204" pitchFamily="34" charset="0"/>
                <a:ea typeface="Calibri" panose="020F0502020204030204" pitchFamily="34" charset="0"/>
                <a:cs typeface="Calibri" panose="020F0502020204030204" pitchFamily="34" charset="0"/>
              </a:rPr>
              <a:t> – Dedicated and provides knowledge and skills in rare supply (Shift engineer)</a:t>
            </a:r>
          </a:p>
        </p:txBody>
      </p:sp>
      <p:sp>
        <p:nvSpPr>
          <p:cNvPr id="9" name="Slide Number Placeholder 8"/>
          <p:cNvSpPr>
            <a:spLocks noGrp="1"/>
          </p:cNvSpPr>
          <p:nvPr>
            <p:ph type="sldNum" sz="quarter" idx="12"/>
          </p:nvPr>
        </p:nvSpPr>
        <p:spPr/>
        <p:txBody>
          <a:bodyPr/>
          <a:lstStyle/>
          <a:p>
            <a:fld id="{519954A3-9DFD-4C44-94BA-B95130A3BA1C}" type="slidenum">
              <a:rPr lang="en-US" smtClean="0"/>
              <a:t>3</a:t>
            </a:fld>
            <a:endParaRPr lang="en-US" dirty="0"/>
          </a:p>
        </p:txBody>
      </p:sp>
      <p:sp>
        <p:nvSpPr>
          <p:cNvPr id="10" name="Footer Placeholder 9"/>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36434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828" y="333438"/>
            <a:ext cx="8596668" cy="1320800"/>
          </a:xfrm>
        </p:spPr>
        <p:txBody>
          <a:bodyPr/>
          <a:lstStyle/>
          <a:p>
            <a:pPr algn="ctr"/>
            <a:r>
              <a:rPr lang="en-GB" dirty="0" smtClean="0">
                <a:solidFill>
                  <a:schemeClr val="tx1"/>
                </a:solidFill>
              </a:rPr>
              <a:t>2017 Zimmer Biomet Shift Structure</a:t>
            </a:r>
            <a:endParaRPr lang="en-GB" dirty="0">
              <a:solidFill>
                <a:schemeClr val="tx1"/>
              </a:solidFill>
            </a:endParaRPr>
          </a:p>
        </p:txBody>
      </p:sp>
      <p:pic>
        <p:nvPicPr>
          <p:cNvPr id="4" name="Content Placeholder 3"/>
          <p:cNvPicPr>
            <a:picLocks noGrp="1"/>
          </p:cNvPicPr>
          <p:nvPr>
            <p:ph idx="1"/>
          </p:nvPr>
        </p:nvPicPr>
        <p:blipFill>
          <a:blip r:embed="rId3"/>
          <a:stretch>
            <a:fillRect/>
          </a:stretch>
        </p:blipFill>
        <p:spPr>
          <a:xfrm>
            <a:off x="2608187" y="901786"/>
            <a:ext cx="5199416" cy="3387918"/>
          </a:xfrm>
          <a:prstGeom prst="rect">
            <a:avLst/>
          </a:prstGeom>
        </p:spPr>
      </p:pic>
      <p:sp>
        <p:nvSpPr>
          <p:cNvPr id="5" name="Rectangle 4"/>
          <p:cNvSpPr/>
          <p:nvPr/>
        </p:nvSpPr>
        <p:spPr>
          <a:xfrm>
            <a:off x="609828" y="4253912"/>
            <a:ext cx="9653364" cy="2242409"/>
          </a:xfrm>
          <a:prstGeom prst="rect">
            <a:avLst/>
          </a:prstGeom>
        </p:spPr>
        <p:txBody>
          <a:bodyPr wrap="square">
            <a:spAutoFit/>
          </a:bodyPr>
          <a:lstStyle/>
          <a:p>
            <a:pPr marL="179705" indent="-179705">
              <a:lnSpc>
                <a:spcPct val="115000"/>
              </a:lnSpc>
              <a:spcBef>
                <a:spcPts val="1200"/>
              </a:spcBef>
              <a:spcAft>
                <a:spcPts val="0"/>
              </a:spcAft>
            </a:pPr>
            <a:r>
              <a:rPr lang="en-GB" sz="1600" b="1" kern="0" dirty="0">
                <a:solidFill>
                  <a:srgbClr val="2E74B5"/>
                </a:solidFill>
                <a:latin typeface="Calibri" panose="020F0502020204030204" pitchFamily="34" charset="0"/>
                <a:ea typeface="Times New Roman" panose="02020603050405020304" pitchFamily="18" charset="0"/>
                <a:cs typeface="Calibri" panose="020F0502020204030204" pitchFamily="34" charset="0"/>
              </a:rPr>
              <a:t>Centralised management structure</a:t>
            </a:r>
          </a:p>
          <a:p>
            <a:pPr>
              <a:lnSpc>
                <a:spcPct val="115000"/>
              </a:lnSpc>
              <a:spcAft>
                <a:spcPts val="10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According to Osmond </a:t>
            </a:r>
            <a:r>
              <a:rPr lang="en-GB" sz="1600" dirty="0" err="1">
                <a:solidFill>
                  <a:srgbClr val="000000"/>
                </a:solidFill>
                <a:latin typeface="Calibri" panose="020F0502020204030204" pitchFamily="34" charset="0"/>
                <a:ea typeface="Calibri" panose="020F0502020204030204" pitchFamily="34" charset="0"/>
                <a:cs typeface="Calibri" panose="020F0502020204030204" pitchFamily="34" charset="0"/>
              </a:rPr>
              <a:t>Vitez</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 Centralized organizations can suffer from the negative effects of several layers of bureaucracy. These businesses often have multiple management layers stretching from the owner down to frontline operations</a:t>
            </a:r>
            <a:r>
              <a:rPr lang="en-GB" sz="1600" dirty="0" smtClean="0">
                <a:solidFill>
                  <a:srgbClr val="000000"/>
                </a:solidFill>
                <a:latin typeface="Calibri" panose="020F0502020204030204" pitchFamily="34" charset="0"/>
                <a:ea typeface="Calibri" panose="020F0502020204030204" pitchFamily="34" charset="0"/>
                <a:cs typeface="Calibri" panose="020F0502020204030204" pitchFamily="34" charset="0"/>
              </a:rPr>
              <a:t>.</a:t>
            </a:r>
          </a:p>
          <a:p>
            <a:pPr>
              <a:lnSpc>
                <a:spcPct val="115000"/>
              </a:lnSpc>
              <a:spcAft>
                <a:spcPts val="1000"/>
              </a:spcAft>
            </a:pPr>
            <a:r>
              <a:rPr lang="en-GB" sz="900" dirty="0" err="1"/>
              <a:t>Vitez</a:t>
            </a:r>
            <a:r>
              <a:rPr lang="en-GB" sz="900" dirty="0"/>
              <a:t>, O., 2019. </a:t>
            </a:r>
            <a:r>
              <a:rPr lang="en-GB" sz="900" i="1" dirty="0"/>
              <a:t>smallbusiness.chron.com. </a:t>
            </a:r>
            <a:r>
              <a:rPr lang="en-GB" sz="900" dirty="0"/>
              <a:t>[Online] </a:t>
            </a:r>
            <a:br>
              <a:rPr lang="en-GB" sz="900" dirty="0"/>
            </a:br>
            <a:r>
              <a:rPr lang="en-GB" sz="900" dirty="0"/>
              <a:t>Available at: </a:t>
            </a:r>
            <a:r>
              <a:rPr lang="en-GB" sz="900" u="sng" dirty="0"/>
              <a:t>https://smallbusiness.chron.com/centralized-vs-decentralized-organizational-structure-2785.html</a:t>
            </a:r>
            <a:r>
              <a:rPr lang="en-GB" sz="900" dirty="0"/>
              <a:t/>
            </a:r>
            <a:br>
              <a:rPr lang="en-GB" sz="900" dirty="0"/>
            </a:br>
            <a:r>
              <a:rPr lang="en-GB" sz="900" dirty="0"/>
              <a:t>[Accessed 17 April 2020].</a:t>
            </a:r>
          </a:p>
          <a:p>
            <a:pPr>
              <a:lnSpc>
                <a:spcPct val="115000"/>
              </a:lnSpc>
              <a:spcAft>
                <a:spcPts val="1000"/>
              </a:spcAft>
            </a:pP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
        <p:nvSpPr>
          <p:cNvPr id="8" name="Slide Number Placeholder 7"/>
          <p:cNvSpPr>
            <a:spLocks noGrp="1"/>
          </p:cNvSpPr>
          <p:nvPr>
            <p:ph type="sldNum" sz="quarter" idx="12"/>
          </p:nvPr>
        </p:nvSpPr>
        <p:spPr/>
        <p:txBody>
          <a:bodyPr/>
          <a:lstStyle/>
          <a:p>
            <a:fld id="{519954A3-9DFD-4C44-94BA-B95130A3BA1C}" type="slidenum">
              <a:rPr lang="en-US" smtClean="0"/>
              <a:t>4</a:t>
            </a:fld>
            <a:endParaRPr lang="en-US" dirty="0"/>
          </a:p>
        </p:txBody>
      </p:sp>
      <p:sp>
        <p:nvSpPr>
          <p:cNvPr id="9" name="Footer Placeholder 8"/>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28957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69" y="609600"/>
            <a:ext cx="9727007" cy="1320800"/>
          </a:xfrm>
        </p:spPr>
        <p:txBody>
          <a:bodyPr/>
          <a:lstStyle/>
          <a:p>
            <a:pPr algn="ctr"/>
            <a:r>
              <a:rPr lang="en-GB" dirty="0" smtClean="0">
                <a:solidFill>
                  <a:schemeClr val="tx1"/>
                </a:solidFill>
              </a:rPr>
              <a:t>2018 – Present Zimmer Biomet Shift Structure</a:t>
            </a:r>
            <a:endParaRPr lang="en-GB" dirty="0">
              <a:solidFill>
                <a:schemeClr val="tx1"/>
              </a:solidFill>
            </a:endParaRPr>
          </a:p>
        </p:txBody>
      </p:sp>
      <p:pic>
        <p:nvPicPr>
          <p:cNvPr id="4" name="Content Placeholder 3"/>
          <p:cNvPicPr>
            <a:picLocks noGrp="1"/>
          </p:cNvPicPr>
          <p:nvPr>
            <p:ph idx="1"/>
          </p:nvPr>
        </p:nvPicPr>
        <p:blipFill>
          <a:blip r:embed="rId3"/>
          <a:stretch>
            <a:fillRect/>
          </a:stretch>
        </p:blipFill>
        <p:spPr>
          <a:xfrm>
            <a:off x="1690240" y="1270000"/>
            <a:ext cx="6469264" cy="2761952"/>
          </a:xfrm>
          <a:prstGeom prst="rect">
            <a:avLst/>
          </a:prstGeom>
        </p:spPr>
      </p:pic>
      <p:sp>
        <p:nvSpPr>
          <p:cNvPr id="5" name="Rectangle 4"/>
          <p:cNvSpPr/>
          <p:nvPr/>
        </p:nvSpPr>
        <p:spPr>
          <a:xfrm>
            <a:off x="447994" y="3958562"/>
            <a:ext cx="10033852" cy="1959254"/>
          </a:xfrm>
          <a:prstGeom prst="rect">
            <a:avLst/>
          </a:prstGeom>
        </p:spPr>
        <p:txBody>
          <a:bodyPr wrap="square">
            <a:spAutoFit/>
          </a:bodyPr>
          <a:lstStyle/>
          <a:p>
            <a:pPr marL="179705" indent="-179705">
              <a:lnSpc>
                <a:spcPct val="115000"/>
              </a:lnSpc>
              <a:spcBef>
                <a:spcPts val="1200"/>
              </a:spcBef>
              <a:spcAft>
                <a:spcPts val="0"/>
              </a:spcAft>
            </a:pPr>
            <a:r>
              <a:rPr lang="en-GB" sz="1600" b="1" kern="0" dirty="0">
                <a:solidFill>
                  <a:srgbClr val="2E74B5"/>
                </a:solidFill>
                <a:latin typeface="Calibri" panose="020F0502020204030204" pitchFamily="34" charset="0"/>
                <a:ea typeface="Times New Roman" panose="02020603050405020304" pitchFamily="18" charset="0"/>
                <a:cs typeface="Calibri" panose="020F0502020204030204" pitchFamily="34" charset="0"/>
              </a:rPr>
              <a:t>Flat management structure </a:t>
            </a:r>
          </a:p>
          <a:p>
            <a:pPr>
              <a:lnSpc>
                <a:spcPct val="115000"/>
              </a:lnSpc>
              <a:spcAft>
                <a:spcPts val="1000"/>
              </a:spcAft>
            </a:pP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According to Chris </a:t>
            </a:r>
            <a:r>
              <a:rPr lang="en-GB" sz="1600" dirty="0" err="1">
                <a:solidFill>
                  <a:srgbClr val="000000"/>
                </a:solidFill>
                <a:latin typeface="Calibri" panose="020F0502020204030204" pitchFamily="34" charset="0"/>
                <a:ea typeface="Calibri" panose="020F0502020204030204" pitchFamily="34" charset="0"/>
                <a:cs typeface="Calibri" panose="020F0502020204030204" pitchFamily="34" charset="0"/>
              </a:rPr>
              <a:t>Rakoczy</a:t>
            </a:r>
            <a:r>
              <a:rPr lang="en-GB" sz="1600" dirty="0">
                <a:solidFill>
                  <a:srgbClr val="000000"/>
                </a:solidFill>
                <a:latin typeface="Calibri" panose="020F0502020204030204" pitchFamily="34" charset="0"/>
                <a:ea typeface="Calibri" panose="020F0502020204030204" pitchFamily="34" charset="0"/>
                <a:cs typeface="Calibri" panose="020F0502020204030204" pitchFamily="34" charset="0"/>
              </a:rPr>
              <a:t> – “The main purpose of having a flat organizational structure is to encourage all employees to become more active and productive by giving them more roles in the decision-making process</a:t>
            </a:r>
            <a:r>
              <a:rPr lang="en-GB" sz="1600" dirty="0" smtClean="0">
                <a:solidFill>
                  <a:srgbClr val="000000"/>
                </a:solidFill>
                <a:latin typeface="Calibri" panose="020F0502020204030204" pitchFamily="34" charset="0"/>
                <a:ea typeface="Calibri" panose="020F0502020204030204" pitchFamily="34" charset="0"/>
                <a:cs typeface="Calibri" panose="020F0502020204030204" pitchFamily="34" charset="0"/>
              </a:rPr>
              <a:t>”.</a:t>
            </a:r>
          </a:p>
          <a:p>
            <a:pPr>
              <a:lnSpc>
                <a:spcPct val="115000"/>
              </a:lnSpc>
              <a:spcAft>
                <a:spcPts val="1000"/>
              </a:spcAft>
            </a:pPr>
            <a:r>
              <a:rPr lang="en-GB" sz="900" dirty="0" err="1"/>
              <a:t>Rakoczy</a:t>
            </a:r>
            <a:r>
              <a:rPr lang="en-GB" sz="900" dirty="0"/>
              <a:t>, C., 2006-2020. </a:t>
            </a:r>
            <a:r>
              <a:rPr lang="en-GB" sz="900" i="1" dirty="0"/>
              <a:t>business.lovetoknow.com. </a:t>
            </a:r>
            <a:r>
              <a:rPr lang="en-GB" sz="900" dirty="0"/>
              <a:t>[Online] </a:t>
            </a:r>
            <a:br>
              <a:rPr lang="en-GB" sz="900" dirty="0"/>
            </a:br>
            <a:r>
              <a:rPr lang="en-GB" sz="900" dirty="0"/>
              <a:t>Available at: </a:t>
            </a:r>
            <a:r>
              <a:rPr lang="en-GB" sz="900" u="sng" dirty="0"/>
              <a:t>https://business.lovetoknow.com/business-operations-corporate-management/advantages-flat-organizational-structure</a:t>
            </a:r>
            <a:r>
              <a:rPr lang="en-GB" sz="900" dirty="0"/>
              <a:t/>
            </a:r>
            <a:br>
              <a:rPr lang="en-GB" sz="900" dirty="0"/>
            </a:br>
            <a:r>
              <a:rPr lang="en-GB" sz="900" dirty="0"/>
              <a:t>[Accessed 17 April 2020].</a:t>
            </a:r>
          </a:p>
          <a:p>
            <a:pPr>
              <a:lnSpc>
                <a:spcPct val="115000"/>
              </a:lnSpc>
              <a:spcAft>
                <a:spcPts val="1000"/>
              </a:spcAft>
            </a:pPr>
            <a:endParaRPr lang="en-GB" sz="1600" dirty="0">
              <a:latin typeface="Calibri" panose="020F0502020204030204" pitchFamily="34" charset="0"/>
              <a:ea typeface="Calibri" panose="020F0502020204030204" pitchFamily="34" charset="0"/>
              <a:cs typeface="Calibri" panose="020F0502020204030204" pitchFamily="34" charset="0"/>
            </a:endParaRPr>
          </a:p>
        </p:txBody>
      </p:sp>
      <p:sp>
        <p:nvSpPr>
          <p:cNvPr id="8" name="Slide Number Placeholder 7"/>
          <p:cNvSpPr>
            <a:spLocks noGrp="1"/>
          </p:cNvSpPr>
          <p:nvPr>
            <p:ph type="sldNum" sz="quarter" idx="12"/>
          </p:nvPr>
        </p:nvSpPr>
        <p:spPr/>
        <p:txBody>
          <a:bodyPr/>
          <a:lstStyle/>
          <a:p>
            <a:fld id="{519954A3-9DFD-4C44-94BA-B95130A3BA1C}" type="slidenum">
              <a:rPr lang="en-US" smtClean="0"/>
              <a:t>5</a:t>
            </a:fld>
            <a:endParaRPr lang="en-US" dirty="0"/>
          </a:p>
        </p:txBody>
      </p:sp>
      <p:sp>
        <p:nvSpPr>
          <p:cNvPr id="9" name="Footer Placeholder 8"/>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3448717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solidFill>
                  <a:schemeClr val="tx1"/>
                </a:solidFill>
              </a:rPr>
              <a:t>Tuckman’s model – Forming, Storming, Norming, Performing</a:t>
            </a:r>
            <a:r>
              <a:rPr lang="en-GB" b="1" dirty="0"/>
              <a:t/>
            </a:r>
            <a:br>
              <a:rPr lang="en-GB" b="1" dirty="0"/>
            </a:br>
            <a:endParaRPr lang="en-GB" dirty="0"/>
          </a:p>
        </p:txBody>
      </p:sp>
      <p:pic>
        <p:nvPicPr>
          <p:cNvPr id="4" name="Content Placeholder 3"/>
          <p:cNvPicPr>
            <a:picLocks noGrp="1"/>
          </p:cNvPicPr>
          <p:nvPr>
            <p:ph idx="1"/>
          </p:nvPr>
        </p:nvPicPr>
        <p:blipFill>
          <a:blip r:embed="rId2"/>
          <a:stretch>
            <a:fillRect/>
          </a:stretch>
        </p:blipFill>
        <p:spPr>
          <a:xfrm>
            <a:off x="2073912" y="1793285"/>
            <a:ext cx="5803511" cy="2901454"/>
          </a:xfrm>
          <a:prstGeom prst="rect">
            <a:avLst/>
          </a:prstGeom>
        </p:spPr>
      </p:pic>
      <p:sp>
        <p:nvSpPr>
          <p:cNvPr id="5" name="Rectangle 4"/>
          <p:cNvSpPr/>
          <p:nvPr/>
        </p:nvSpPr>
        <p:spPr>
          <a:xfrm>
            <a:off x="1010545" y="4740234"/>
            <a:ext cx="6617638" cy="560795"/>
          </a:xfrm>
          <a:prstGeom prst="rect">
            <a:avLst/>
          </a:prstGeom>
        </p:spPr>
        <p:txBody>
          <a:bodyPr wrap="square">
            <a:spAutoFit/>
          </a:bodyPr>
          <a:lstStyle/>
          <a:p>
            <a:pPr>
              <a:lnSpc>
                <a:spcPct val="115000"/>
              </a:lnSpc>
              <a:spcAft>
                <a:spcPts val="1000"/>
              </a:spcAft>
            </a:pPr>
            <a:r>
              <a:rPr lang="en-GB" sz="900" dirty="0">
                <a:latin typeface="Calibri" panose="020F0502020204030204" pitchFamily="34" charset="0"/>
                <a:ea typeface="Calibri" panose="020F0502020204030204" pitchFamily="34" charset="0"/>
                <a:cs typeface="Times New Roman" panose="02020603050405020304" pitchFamily="18" charset="0"/>
              </a:rPr>
              <a:t>Carter, J., 2014. </a:t>
            </a:r>
            <a:r>
              <a:rPr lang="en-GB" sz="900" i="1" dirty="0">
                <a:latin typeface="Calibri" panose="020F0502020204030204" pitchFamily="34" charset="0"/>
                <a:ea typeface="Calibri" panose="020F0502020204030204" pitchFamily="34" charset="0"/>
                <a:cs typeface="Times New Roman" panose="02020603050405020304" pitchFamily="18" charset="0"/>
              </a:rPr>
              <a:t>teambuildingactivity.com. </a:t>
            </a:r>
            <a:r>
              <a:rPr lang="en-GB" sz="900" dirty="0">
                <a:latin typeface="Calibri" panose="020F0502020204030204" pitchFamily="34" charset="0"/>
                <a:ea typeface="Calibri" panose="020F0502020204030204" pitchFamily="34" charset="0"/>
                <a:cs typeface="Times New Roman" panose="02020603050405020304" pitchFamily="18" charset="0"/>
              </a:rPr>
              <a:t>[Online]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Available at: </a:t>
            </a:r>
            <a:r>
              <a:rPr lang="en-GB" sz="900" u="sng" dirty="0">
                <a:latin typeface="Calibri" panose="020F0502020204030204" pitchFamily="34" charset="0"/>
                <a:ea typeface="Calibri" panose="020F0502020204030204" pitchFamily="34" charset="0"/>
                <a:cs typeface="Times New Roman" panose="02020603050405020304" pitchFamily="18" charset="0"/>
              </a:rPr>
              <a:t>https://www.teambuildingactivity.com/tuckmans-model/</a:t>
            </a:r>
            <a:r>
              <a:rPr lang="en-GB" sz="900" dirty="0">
                <a:latin typeface="Calibri" panose="020F0502020204030204" pitchFamily="34" charset="0"/>
                <a:ea typeface="Calibri" panose="020F0502020204030204" pitchFamily="34" charset="0"/>
                <a:cs typeface="Times New Roman" panose="02020603050405020304" pitchFamily="18" charset="0"/>
              </a:rPr>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[Accessed 05 April 2020].</a:t>
            </a:r>
          </a:p>
        </p:txBody>
      </p:sp>
      <p:sp>
        <p:nvSpPr>
          <p:cNvPr id="8" name="Slide Number Placeholder 7"/>
          <p:cNvSpPr>
            <a:spLocks noGrp="1"/>
          </p:cNvSpPr>
          <p:nvPr>
            <p:ph type="sldNum" sz="quarter" idx="12"/>
          </p:nvPr>
        </p:nvSpPr>
        <p:spPr/>
        <p:txBody>
          <a:bodyPr/>
          <a:lstStyle/>
          <a:p>
            <a:fld id="{519954A3-9DFD-4C44-94BA-B95130A3BA1C}" type="slidenum">
              <a:rPr lang="en-US" smtClean="0"/>
              <a:t>6</a:t>
            </a:fld>
            <a:endParaRPr lang="en-US" dirty="0"/>
          </a:p>
        </p:txBody>
      </p:sp>
      <p:sp>
        <p:nvSpPr>
          <p:cNvPr id="9" name="Footer Placeholder 8"/>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39024140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Tuckman’s model – Forming, Storming, Norming, </a:t>
            </a:r>
            <a:r>
              <a:rPr lang="en-GB" dirty="0" smtClean="0">
                <a:solidFill>
                  <a:schemeClr val="tx1"/>
                </a:solidFill>
              </a:rPr>
              <a:t>Performing - continued</a:t>
            </a:r>
            <a:endParaRPr lang="en-GB" dirty="0"/>
          </a:p>
        </p:txBody>
      </p:sp>
      <p:sp>
        <p:nvSpPr>
          <p:cNvPr id="3" name="Content Placeholder 2"/>
          <p:cNvSpPr>
            <a:spLocks noGrp="1"/>
          </p:cNvSpPr>
          <p:nvPr>
            <p:ph idx="1"/>
          </p:nvPr>
        </p:nvSpPr>
        <p:spPr/>
        <p:txBody>
          <a:bodyPr>
            <a:normAutofit lnSpcReduction="10000"/>
          </a:bodyPr>
          <a:lstStyle/>
          <a:p>
            <a:pPr>
              <a:buFont typeface="Arial" panose="020B0604020202020204" pitchFamily="34" charset="0"/>
              <a:buChar char="•"/>
            </a:pPr>
            <a:r>
              <a:rPr lang="en-GB" dirty="0" smtClean="0">
                <a:solidFill>
                  <a:schemeClr val="accent1">
                    <a:lumMod val="50000"/>
                  </a:schemeClr>
                </a:solidFill>
              </a:rPr>
              <a:t>Forming</a:t>
            </a:r>
            <a:r>
              <a:rPr lang="en-GB" dirty="0" smtClean="0">
                <a:solidFill>
                  <a:schemeClr val="tx1"/>
                </a:solidFill>
              </a:rPr>
              <a:t> - </a:t>
            </a:r>
            <a:r>
              <a:rPr lang="en-GB" dirty="0">
                <a:solidFill>
                  <a:schemeClr val="tx1"/>
                </a:solidFill>
              </a:rPr>
              <a:t>This was when the B shift management team first got together and the expectations were laid out by myself. </a:t>
            </a:r>
            <a:endParaRPr lang="en-GB" dirty="0" smtClean="0">
              <a:solidFill>
                <a:schemeClr val="tx1"/>
              </a:solidFill>
            </a:endParaRPr>
          </a:p>
          <a:p>
            <a:pPr>
              <a:buFont typeface="Arial" panose="020B0604020202020204" pitchFamily="34" charset="0"/>
              <a:buChar char="•"/>
            </a:pPr>
            <a:r>
              <a:rPr lang="en-GB" dirty="0" smtClean="0">
                <a:solidFill>
                  <a:schemeClr val="accent1">
                    <a:lumMod val="50000"/>
                  </a:schemeClr>
                </a:solidFill>
              </a:rPr>
              <a:t>Storming</a:t>
            </a:r>
            <a:r>
              <a:rPr lang="en-GB" dirty="0" smtClean="0">
                <a:solidFill>
                  <a:schemeClr val="tx1"/>
                </a:solidFill>
              </a:rPr>
              <a:t> - </a:t>
            </a:r>
            <a:r>
              <a:rPr lang="en-GB" dirty="0">
                <a:solidFill>
                  <a:schemeClr val="tx1"/>
                </a:solidFill>
              </a:rPr>
              <a:t>All members of my management team began to understand their peers and the individual expectations of each other. </a:t>
            </a:r>
            <a:endParaRPr lang="en-GB" dirty="0" smtClean="0">
              <a:solidFill>
                <a:schemeClr val="tx1"/>
              </a:solidFill>
            </a:endParaRPr>
          </a:p>
          <a:p>
            <a:pPr>
              <a:buFont typeface="Arial" panose="020B0604020202020204" pitchFamily="34" charset="0"/>
              <a:buChar char="•"/>
            </a:pPr>
            <a:r>
              <a:rPr lang="en-GB" dirty="0" smtClean="0">
                <a:solidFill>
                  <a:schemeClr val="accent1">
                    <a:lumMod val="50000"/>
                  </a:schemeClr>
                </a:solidFill>
              </a:rPr>
              <a:t>Norming</a:t>
            </a:r>
            <a:r>
              <a:rPr lang="en-GB" dirty="0" smtClean="0">
                <a:solidFill>
                  <a:schemeClr val="tx1"/>
                </a:solidFill>
              </a:rPr>
              <a:t> - </a:t>
            </a:r>
            <a:r>
              <a:rPr lang="en-GB" dirty="0">
                <a:solidFill>
                  <a:schemeClr val="tx1"/>
                </a:solidFill>
              </a:rPr>
              <a:t>The team began to work as one, they all understood the goal and believed in my vision. They began to buy in to the idea and were able to commit to it. </a:t>
            </a:r>
            <a:endParaRPr lang="en-GB" dirty="0" smtClean="0">
              <a:solidFill>
                <a:schemeClr val="tx1"/>
              </a:solidFill>
            </a:endParaRPr>
          </a:p>
          <a:p>
            <a:pPr>
              <a:buFont typeface="Arial" panose="020B0604020202020204" pitchFamily="34" charset="0"/>
              <a:buChar char="•"/>
            </a:pPr>
            <a:r>
              <a:rPr lang="en-GB" dirty="0" smtClean="0">
                <a:solidFill>
                  <a:schemeClr val="accent1">
                    <a:lumMod val="50000"/>
                  </a:schemeClr>
                </a:solidFill>
              </a:rPr>
              <a:t>Performing</a:t>
            </a:r>
            <a:r>
              <a:rPr lang="en-GB" dirty="0" smtClean="0">
                <a:solidFill>
                  <a:schemeClr val="tx1"/>
                </a:solidFill>
              </a:rPr>
              <a:t> - </a:t>
            </a:r>
            <a:r>
              <a:rPr lang="en-US" dirty="0">
                <a:solidFill>
                  <a:schemeClr val="tx1"/>
                </a:solidFill>
              </a:rPr>
              <a:t>Performing teams get the job done with minimal supervision and conflict. People are motivated and competently get the job done. Conflicts are no longer threatening and different perspectives are seen as valuable. When a team fully meets this stage, it is a high-performing team</a:t>
            </a:r>
            <a:r>
              <a:rPr lang="en-US" dirty="0" smtClean="0">
                <a:solidFill>
                  <a:schemeClr val="tx1"/>
                </a:solidFill>
              </a:rPr>
              <a:t>.</a:t>
            </a:r>
          </a:p>
          <a:p>
            <a:pPr marL="0" indent="0">
              <a:buNone/>
            </a:pPr>
            <a:r>
              <a:rPr lang="en-GB" sz="900" dirty="0">
                <a:solidFill>
                  <a:schemeClr val="tx1"/>
                </a:solidFill>
                <a:latin typeface="Calibri" panose="020F0502020204030204" pitchFamily="34" charset="0"/>
                <a:cs typeface="Calibri" panose="020F0502020204030204" pitchFamily="34" charset="0"/>
              </a:rPr>
              <a:t>Elsey, E.-L., 2014. </a:t>
            </a:r>
            <a:r>
              <a:rPr lang="en-GB" sz="900" i="1" dirty="0">
                <a:solidFill>
                  <a:schemeClr val="tx1"/>
                </a:solidFill>
                <a:latin typeface="Calibri" panose="020F0502020204030204" pitchFamily="34" charset="0"/>
                <a:cs typeface="Calibri" panose="020F0502020204030204" pitchFamily="34" charset="0"/>
              </a:rPr>
              <a:t>Tuckman's Team and Group Development Model. </a:t>
            </a:r>
            <a:r>
              <a:rPr lang="en-GB" sz="900" dirty="0">
                <a:solidFill>
                  <a:schemeClr val="tx1"/>
                </a:solidFill>
                <a:latin typeface="Calibri" panose="020F0502020204030204" pitchFamily="34" charset="0"/>
                <a:cs typeface="Calibri" panose="020F0502020204030204" pitchFamily="34" charset="0"/>
              </a:rPr>
              <a:t>[Online] </a:t>
            </a:r>
            <a:br>
              <a:rPr lang="en-GB" sz="900" dirty="0">
                <a:solidFill>
                  <a:schemeClr val="tx1"/>
                </a:solidFill>
                <a:latin typeface="Calibri" panose="020F0502020204030204" pitchFamily="34" charset="0"/>
                <a:cs typeface="Calibri" panose="020F0502020204030204" pitchFamily="34" charset="0"/>
              </a:rPr>
            </a:br>
            <a:r>
              <a:rPr lang="en-GB" sz="900" dirty="0">
                <a:solidFill>
                  <a:schemeClr val="tx1"/>
                </a:solidFill>
                <a:latin typeface="Calibri" panose="020F0502020204030204" pitchFamily="34" charset="0"/>
                <a:cs typeface="Calibri" panose="020F0502020204030204" pitchFamily="34" charset="0"/>
              </a:rPr>
              <a:t>Available at: </a:t>
            </a:r>
            <a:r>
              <a:rPr lang="en-GB" sz="900" u="sng" dirty="0">
                <a:solidFill>
                  <a:schemeClr val="tx1"/>
                </a:solidFill>
                <a:latin typeface="Calibri" panose="020F0502020204030204" pitchFamily="34" charset="0"/>
                <a:cs typeface="Calibri" panose="020F0502020204030204" pitchFamily="34" charset="0"/>
              </a:rPr>
              <a:t>https://www.thecoachingtoolscompany.com/get-your-team-performing-beautifully-with-this-powerful-group-development-model/</a:t>
            </a:r>
            <a:r>
              <a:rPr lang="en-GB" sz="900" dirty="0">
                <a:solidFill>
                  <a:schemeClr val="tx1"/>
                </a:solidFill>
                <a:latin typeface="Calibri" panose="020F0502020204030204" pitchFamily="34" charset="0"/>
                <a:cs typeface="Calibri" panose="020F0502020204030204" pitchFamily="34" charset="0"/>
              </a:rPr>
              <a:t/>
            </a:r>
            <a:br>
              <a:rPr lang="en-GB" sz="900" dirty="0">
                <a:solidFill>
                  <a:schemeClr val="tx1"/>
                </a:solidFill>
                <a:latin typeface="Calibri" panose="020F0502020204030204" pitchFamily="34" charset="0"/>
                <a:cs typeface="Calibri" panose="020F0502020204030204" pitchFamily="34" charset="0"/>
              </a:rPr>
            </a:br>
            <a:r>
              <a:rPr lang="en-GB" sz="900" dirty="0">
                <a:solidFill>
                  <a:schemeClr val="tx1"/>
                </a:solidFill>
                <a:latin typeface="Calibri" panose="020F0502020204030204" pitchFamily="34" charset="0"/>
                <a:cs typeface="Calibri" panose="020F0502020204030204" pitchFamily="34" charset="0"/>
              </a:rPr>
              <a:t>[Accessed 07 May 2020].</a:t>
            </a:r>
          </a:p>
          <a:p>
            <a:pPr marL="0" indent="0">
              <a:buNone/>
            </a:pPr>
            <a:endParaRPr lang="en-GB" dirty="0">
              <a:solidFill>
                <a:schemeClr val="tx1"/>
              </a:solidFill>
            </a:endParaRPr>
          </a:p>
          <a:p>
            <a:pPr>
              <a:buFont typeface="Arial" panose="020B0604020202020204" pitchFamily="34" charset="0"/>
              <a:buChar char="•"/>
            </a:pPr>
            <a:endParaRPr lang="en-GB" dirty="0" smtClean="0">
              <a:solidFill>
                <a:schemeClr val="tx1"/>
              </a:solidFill>
            </a:endParaRPr>
          </a:p>
          <a:p>
            <a:pPr>
              <a:buFont typeface="Arial" panose="020B0604020202020204" pitchFamily="34" charset="0"/>
              <a:buChar char="•"/>
            </a:pPr>
            <a:endParaRPr lang="en-GB" dirty="0"/>
          </a:p>
        </p:txBody>
      </p:sp>
      <p:sp>
        <p:nvSpPr>
          <p:cNvPr id="6" name="Slide Number Placeholder 5"/>
          <p:cNvSpPr>
            <a:spLocks noGrp="1"/>
          </p:cNvSpPr>
          <p:nvPr>
            <p:ph type="sldNum" sz="quarter" idx="12"/>
          </p:nvPr>
        </p:nvSpPr>
        <p:spPr/>
        <p:txBody>
          <a:bodyPr/>
          <a:lstStyle/>
          <a:p>
            <a:fld id="{519954A3-9DFD-4C44-94BA-B95130A3BA1C}" type="slidenum">
              <a:rPr lang="en-US" smtClean="0"/>
              <a:t>7</a:t>
            </a:fld>
            <a:endParaRPr lang="en-US" dirty="0"/>
          </a:p>
        </p:txBody>
      </p:sp>
      <p:sp>
        <p:nvSpPr>
          <p:cNvPr id="7" name="Footer Placeholder 6"/>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100016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solidFill>
                  <a:schemeClr val="tx1"/>
                </a:solidFill>
                <a:latin typeface="Calibri" panose="020F0502020204030204" pitchFamily="34" charset="0"/>
                <a:cs typeface="Calibri" panose="020F0502020204030204" pitchFamily="34" charset="0"/>
              </a:rPr>
              <a:t>As I now had a group of people in </a:t>
            </a:r>
            <a:r>
              <a:rPr lang="en-GB" dirty="0" smtClean="0">
                <a:solidFill>
                  <a:schemeClr val="tx1"/>
                </a:solidFill>
                <a:latin typeface="Calibri" panose="020F0502020204030204" pitchFamily="34" charset="0"/>
                <a:cs typeface="Calibri" panose="020F0502020204030204" pitchFamily="34" charset="0"/>
              </a:rPr>
              <a:t>place, </a:t>
            </a:r>
            <a:r>
              <a:rPr lang="en-GB" dirty="0">
                <a:solidFill>
                  <a:schemeClr val="tx1"/>
                </a:solidFill>
                <a:latin typeface="Calibri" panose="020F0502020204030204" pitchFamily="34" charset="0"/>
                <a:cs typeface="Calibri" panose="020F0502020204030204" pitchFamily="34" charset="0"/>
              </a:rPr>
              <a:t>I started to get to know and understand them individually and to know exactly what individual needs each person had. As all the team had different backgrounds inherently they would all have different needs. </a:t>
            </a:r>
          </a:p>
          <a:p>
            <a:endParaRPr lang="en-GB" dirty="0"/>
          </a:p>
        </p:txBody>
      </p:sp>
      <p:sp>
        <p:nvSpPr>
          <p:cNvPr id="6" name="Slide Number Placeholder 5"/>
          <p:cNvSpPr>
            <a:spLocks noGrp="1"/>
          </p:cNvSpPr>
          <p:nvPr>
            <p:ph type="sldNum" sz="quarter" idx="12"/>
          </p:nvPr>
        </p:nvSpPr>
        <p:spPr/>
        <p:txBody>
          <a:bodyPr/>
          <a:lstStyle/>
          <a:p>
            <a:fld id="{519954A3-9DFD-4C44-94BA-B95130A3BA1C}" type="slidenum">
              <a:rPr lang="en-US" smtClean="0"/>
              <a:t>8</a:t>
            </a:fld>
            <a:endParaRPr lang="en-US" dirty="0"/>
          </a:p>
        </p:txBody>
      </p:sp>
      <p:sp>
        <p:nvSpPr>
          <p:cNvPr id="7" name="Footer Placeholder 6"/>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31151522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Individual Needs</a:t>
            </a:r>
            <a:endParaRPr lang="en-GB" dirty="0">
              <a:solidFill>
                <a:schemeClr val="tx1"/>
              </a:solidFill>
            </a:endParaRPr>
          </a:p>
        </p:txBody>
      </p:sp>
      <p:pic>
        <p:nvPicPr>
          <p:cNvPr id="4" name="Content Placeholder 3"/>
          <p:cNvPicPr>
            <a:picLocks noGrp="1"/>
          </p:cNvPicPr>
          <p:nvPr>
            <p:ph idx="1"/>
          </p:nvPr>
        </p:nvPicPr>
        <p:blipFill>
          <a:blip r:embed="rId2"/>
          <a:stretch>
            <a:fillRect/>
          </a:stretch>
        </p:blipFill>
        <p:spPr>
          <a:xfrm>
            <a:off x="2185659" y="1270000"/>
            <a:ext cx="5580017" cy="3881437"/>
          </a:xfrm>
          <a:prstGeom prst="rect">
            <a:avLst/>
          </a:prstGeom>
        </p:spPr>
      </p:pic>
      <p:sp>
        <p:nvSpPr>
          <p:cNvPr id="5" name="Rectangle 4"/>
          <p:cNvSpPr/>
          <p:nvPr/>
        </p:nvSpPr>
        <p:spPr>
          <a:xfrm>
            <a:off x="1108734" y="5213347"/>
            <a:ext cx="8642819" cy="560795"/>
          </a:xfrm>
          <a:prstGeom prst="rect">
            <a:avLst/>
          </a:prstGeom>
        </p:spPr>
        <p:txBody>
          <a:bodyPr wrap="square">
            <a:spAutoFit/>
          </a:bodyPr>
          <a:lstStyle/>
          <a:p>
            <a:pPr>
              <a:lnSpc>
                <a:spcPct val="115000"/>
              </a:lnSpc>
              <a:spcAft>
                <a:spcPts val="1000"/>
              </a:spcAft>
            </a:pPr>
            <a:r>
              <a:rPr lang="en-GB" sz="900" dirty="0">
                <a:latin typeface="Calibri" panose="020F0502020204030204" pitchFamily="34" charset="0"/>
                <a:ea typeface="Calibri" panose="020F0502020204030204" pitchFamily="34" charset="0"/>
                <a:cs typeface="Times New Roman" panose="02020603050405020304" pitchFamily="18" charset="0"/>
              </a:rPr>
              <a:t>career satisfaction, classic theories, 2010. </a:t>
            </a:r>
            <a:r>
              <a:rPr lang="en-GB" sz="900" i="1" dirty="0">
                <a:latin typeface="Calibri" panose="020F0502020204030204" pitchFamily="34" charset="0"/>
                <a:ea typeface="Calibri" panose="020F0502020204030204" pitchFamily="34" charset="0"/>
                <a:cs typeface="Times New Roman" panose="02020603050405020304" pitchFamily="18" charset="0"/>
              </a:rPr>
              <a:t>Careers in theory. </a:t>
            </a:r>
            <a:r>
              <a:rPr lang="en-GB" sz="900" dirty="0">
                <a:latin typeface="Calibri" panose="020F0502020204030204" pitchFamily="34" charset="0"/>
                <a:ea typeface="Calibri" panose="020F0502020204030204" pitchFamily="34" charset="0"/>
                <a:cs typeface="Times New Roman" panose="02020603050405020304" pitchFamily="18" charset="0"/>
              </a:rPr>
              <a:t>[Online]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Available at: </a:t>
            </a:r>
            <a:r>
              <a:rPr lang="en-GB" sz="900" u="sng" dirty="0">
                <a:latin typeface="Calibri" panose="020F0502020204030204" pitchFamily="34" charset="0"/>
                <a:ea typeface="Calibri" panose="020F0502020204030204" pitchFamily="34" charset="0"/>
                <a:cs typeface="Times New Roman" panose="02020603050405020304" pitchFamily="18" charset="0"/>
              </a:rPr>
              <a:t>https://careersintheory.wordpress.com/2010/01/20/classics-maslows-hierarchy-of-needs/</a:t>
            </a:r>
            <a:r>
              <a:rPr lang="en-GB" sz="900" dirty="0">
                <a:latin typeface="Calibri" panose="020F0502020204030204" pitchFamily="34" charset="0"/>
                <a:ea typeface="Calibri" panose="020F0502020204030204" pitchFamily="34" charset="0"/>
                <a:cs typeface="Times New Roman" panose="02020603050405020304" pitchFamily="18" charset="0"/>
              </a:rPr>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[Accessed 05 April 2020].</a:t>
            </a:r>
          </a:p>
        </p:txBody>
      </p:sp>
      <p:sp>
        <p:nvSpPr>
          <p:cNvPr id="8" name="Slide Number Placeholder 7"/>
          <p:cNvSpPr>
            <a:spLocks noGrp="1"/>
          </p:cNvSpPr>
          <p:nvPr>
            <p:ph type="sldNum" sz="quarter" idx="12"/>
          </p:nvPr>
        </p:nvSpPr>
        <p:spPr/>
        <p:txBody>
          <a:bodyPr/>
          <a:lstStyle/>
          <a:p>
            <a:fld id="{519954A3-9DFD-4C44-94BA-B95130A3BA1C}" type="slidenum">
              <a:rPr lang="en-US" smtClean="0"/>
              <a:t>9</a:t>
            </a:fld>
            <a:endParaRPr lang="en-US" dirty="0"/>
          </a:p>
        </p:txBody>
      </p:sp>
      <p:sp>
        <p:nvSpPr>
          <p:cNvPr id="9" name="Footer Placeholder 8"/>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4530518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Individual Needs - continued</a:t>
            </a:r>
            <a:endParaRPr lang="en-GB" dirty="0">
              <a:solidFill>
                <a:schemeClr val="tx1"/>
              </a:solidFill>
            </a:endParaRPr>
          </a:p>
        </p:txBody>
      </p:sp>
      <p:sp>
        <p:nvSpPr>
          <p:cNvPr id="3" name="Content Placeholder 2"/>
          <p:cNvSpPr>
            <a:spLocks noGrp="1"/>
          </p:cNvSpPr>
          <p:nvPr>
            <p:ph idx="1"/>
          </p:nvPr>
        </p:nvSpPr>
        <p:spPr>
          <a:xfrm>
            <a:off x="678461" y="1454448"/>
            <a:ext cx="8596668" cy="4850801"/>
          </a:xfrm>
        </p:spPr>
        <p:txBody>
          <a:bodyPr>
            <a:normAutofit/>
          </a:bodyPr>
          <a:lstStyle/>
          <a:p>
            <a:pPr>
              <a:buFont typeface="Arial" panose="020B0604020202020204" pitchFamily="34" charset="0"/>
              <a:buChar char="•"/>
            </a:pPr>
            <a:r>
              <a:rPr lang="en-GB" sz="1600" dirty="0">
                <a:solidFill>
                  <a:schemeClr val="accent1">
                    <a:lumMod val="50000"/>
                  </a:schemeClr>
                </a:solidFill>
                <a:latin typeface="Calibri" panose="020F0502020204030204" pitchFamily="34" charset="0"/>
                <a:cs typeface="Calibri" panose="020F0502020204030204" pitchFamily="34" charset="0"/>
              </a:rPr>
              <a:t>Physiological needs </a:t>
            </a:r>
            <a:r>
              <a:rPr lang="en-GB" sz="1600" dirty="0">
                <a:solidFill>
                  <a:schemeClr val="tx1"/>
                </a:solidFill>
                <a:latin typeface="Calibri" panose="020F0502020204030204" pitchFamily="34" charset="0"/>
                <a:cs typeface="Calibri" panose="020F0502020204030204" pitchFamily="34" charset="0"/>
              </a:rPr>
              <a:t>– Has competitive salary, offers flexible benefits such as child care vouchers, is able to allow flexible working. </a:t>
            </a:r>
            <a:endParaRPr lang="en-GB"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1600" dirty="0" smtClean="0">
                <a:solidFill>
                  <a:schemeClr val="accent1">
                    <a:lumMod val="50000"/>
                  </a:schemeClr>
                </a:solidFill>
                <a:latin typeface="Calibri" panose="020F0502020204030204" pitchFamily="34" charset="0"/>
                <a:cs typeface="Calibri" panose="020F0502020204030204" pitchFamily="34" charset="0"/>
              </a:rPr>
              <a:t>Safety </a:t>
            </a:r>
            <a:r>
              <a:rPr lang="en-GB" sz="1600" dirty="0">
                <a:solidFill>
                  <a:schemeClr val="accent1">
                    <a:lumMod val="50000"/>
                  </a:schemeClr>
                </a:solidFill>
                <a:latin typeface="Calibri" panose="020F0502020204030204" pitchFamily="34" charset="0"/>
                <a:cs typeface="Calibri" panose="020F0502020204030204" pitchFamily="34" charset="0"/>
              </a:rPr>
              <a:t>needs </a:t>
            </a:r>
            <a:r>
              <a:rPr lang="en-GB" sz="1600" dirty="0">
                <a:solidFill>
                  <a:schemeClr val="tx1"/>
                </a:solidFill>
                <a:latin typeface="Calibri" panose="020F0502020204030204" pitchFamily="34" charset="0"/>
                <a:cs typeface="Calibri" panose="020F0502020204030204" pitchFamily="34" charset="0"/>
              </a:rPr>
              <a:t>– Offers great job security, a very stable employer within the market, allows a range of different working patterns. </a:t>
            </a:r>
            <a:endParaRPr lang="en-GB"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1600" dirty="0" smtClean="0">
                <a:solidFill>
                  <a:schemeClr val="accent1">
                    <a:lumMod val="50000"/>
                  </a:schemeClr>
                </a:solidFill>
                <a:latin typeface="Calibri" panose="020F0502020204030204" pitchFamily="34" charset="0"/>
                <a:cs typeface="Calibri" panose="020F0502020204030204" pitchFamily="34" charset="0"/>
              </a:rPr>
              <a:t>Social </a:t>
            </a:r>
            <a:r>
              <a:rPr lang="en-GB" sz="1600" dirty="0">
                <a:solidFill>
                  <a:schemeClr val="accent1">
                    <a:lumMod val="50000"/>
                  </a:schemeClr>
                </a:solidFill>
                <a:latin typeface="Calibri" panose="020F0502020204030204" pitchFamily="34" charset="0"/>
                <a:cs typeface="Calibri" panose="020F0502020204030204" pitchFamily="34" charset="0"/>
              </a:rPr>
              <a:t>needs </a:t>
            </a:r>
            <a:r>
              <a:rPr lang="en-GB" sz="1600" dirty="0">
                <a:solidFill>
                  <a:schemeClr val="tx1"/>
                </a:solidFill>
                <a:latin typeface="Calibri" panose="020F0502020204030204" pitchFamily="34" charset="0"/>
                <a:cs typeface="Calibri" panose="020F0502020204030204" pitchFamily="34" charset="0"/>
              </a:rPr>
              <a:t>– Encourages personnel to be part of a group, will hold weekly coffee mornings and breakfast clubs, offers out of work activities such as gym membership</a:t>
            </a:r>
            <a:r>
              <a:rPr lang="en-GB" sz="1600" dirty="0" smtClean="0">
                <a:solidFill>
                  <a:schemeClr val="tx1"/>
                </a:solidFill>
                <a:latin typeface="Calibri" panose="020F0502020204030204" pitchFamily="34" charset="0"/>
                <a:cs typeface="Calibri" panose="020F0502020204030204" pitchFamily="34" charset="0"/>
              </a:rPr>
              <a:t>. </a:t>
            </a:r>
          </a:p>
          <a:p>
            <a:pPr>
              <a:buFont typeface="Arial" panose="020B0604020202020204" pitchFamily="34" charset="0"/>
              <a:buChar char="•"/>
            </a:pPr>
            <a:r>
              <a:rPr lang="en-GB" sz="1600" dirty="0" smtClean="0">
                <a:solidFill>
                  <a:schemeClr val="accent1">
                    <a:lumMod val="50000"/>
                  </a:schemeClr>
                </a:solidFill>
                <a:latin typeface="Calibri" panose="020F0502020204030204" pitchFamily="34" charset="0"/>
                <a:cs typeface="Calibri" panose="020F0502020204030204" pitchFamily="34" charset="0"/>
              </a:rPr>
              <a:t>Esteem </a:t>
            </a:r>
            <a:r>
              <a:rPr lang="en-GB" sz="1600" dirty="0">
                <a:solidFill>
                  <a:schemeClr val="accent1">
                    <a:lumMod val="50000"/>
                  </a:schemeClr>
                </a:solidFill>
                <a:latin typeface="Calibri" panose="020F0502020204030204" pitchFamily="34" charset="0"/>
                <a:cs typeface="Calibri" panose="020F0502020204030204" pitchFamily="34" charset="0"/>
              </a:rPr>
              <a:t>needs </a:t>
            </a:r>
            <a:r>
              <a:rPr lang="en-GB" sz="1600" dirty="0">
                <a:solidFill>
                  <a:schemeClr val="tx1"/>
                </a:solidFill>
                <a:latin typeface="Calibri" panose="020F0502020204030204" pitchFamily="34" charset="0"/>
                <a:cs typeface="Calibri" panose="020F0502020204030204" pitchFamily="34" charset="0"/>
              </a:rPr>
              <a:t>– Has regular catch up or one to one’s with managers and </a:t>
            </a:r>
            <a:r>
              <a:rPr lang="en-GB" sz="1600" dirty="0" smtClean="0">
                <a:solidFill>
                  <a:schemeClr val="tx1"/>
                </a:solidFill>
                <a:latin typeface="Calibri" panose="020F0502020204030204" pitchFamily="34" charset="0"/>
                <a:cs typeface="Calibri" panose="020F0502020204030204" pitchFamily="34" charset="0"/>
              </a:rPr>
              <a:t>co-workers</a:t>
            </a:r>
            <a:r>
              <a:rPr lang="en-GB" sz="1600" dirty="0">
                <a:solidFill>
                  <a:schemeClr val="tx1"/>
                </a:solidFill>
                <a:latin typeface="Calibri" panose="020F0502020204030204" pitchFamily="34" charset="0"/>
                <a:cs typeface="Calibri" panose="020F0502020204030204" pitchFamily="34" charset="0"/>
              </a:rPr>
              <a:t>, recognises the contribution of workers to achieve Key Performance Indicators and rewards staff for achievements. </a:t>
            </a:r>
            <a:endParaRPr lang="en-GB"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1600" dirty="0" smtClean="0">
                <a:solidFill>
                  <a:schemeClr val="accent1">
                    <a:lumMod val="50000"/>
                  </a:schemeClr>
                </a:solidFill>
                <a:latin typeface="Calibri" panose="020F0502020204030204" pitchFamily="34" charset="0"/>
                <a:cs typeface="Calibri" panose="020F0502020204030204" pitchFamily="34" charset="0"/>
              </a:rPr>
              <a:t>Self-actualisation </a:t>
            </a:r>
            <a:r>
              <a:rPr lang="en-GB" sz="1600" dirty="0">
                <a:solidFill>
                  <a:schemeClr val="accent1">
                    <a:lumMod val="50000"/>
                  </a:schemeClr>
                </a:solidFill>
                <a:latin typeface="Calibri" panose="020F0502020204030204" pitchFamily="34" charset="0"/>
                <a:cs typeface="Calibri" panose="020F0502020204030204" pitchFamily="34" charset="0"/>
              </a:rPr>
              <a:t>needs </a:t>
            </a:r>
            <a:r>
              <a:rPr lang="en-GB" sz="1600" dirty="0">
                <a:solidFill>
                  <a:schemeClr val="tx1"/>
                </a:solidFill>
                <a:latin typeface="Calibri" panose="020F0502020204030204" pitchFamily="34" charset="0"/>
                <a:cs typeface="Calibri" panose="020F0502020204030204" pitchFamily="34" charset="0"/>
              </a:rPr>
              <a:t>– Allows opportunities for challenging and stimulating responsibilities, Allow workers the chance to take ownership of projects and to be allowed time off for higher education studies. </a:t>
            </a:r>
            <a:endParaRPr lang="en-GB" sz="1600" dirty="0" smtClean="0">
              <a:solidFill>
                <a:schemeClr val="tx1"/>
              </a:solidFill>
              <a:latin typeface="Calibri" panose="020F0502020204030204" pitchFamily="34" charset="0"/>
              <a:cs typeface="Calibri" panose="020F0502020204030204" pitchFamily="34" charset="0"/>
            </a:endParaRPr>
          </a:p>
          <a:p>
            <a:pPr marL="0" indent="0">
              <a:buNone/>
            </a:pPr>
            <a:r>
              <a:rPr lang="en-GB" sz="1600" dirty="0">
                <a:solidFill>
                  <a:schemeClr val="tx1"/>
                </a:solidFill>
                <a:latin typeface="Calibri" panose="020F0502020204030204" pitchFamily="34" charset="0"/>
                <a:cs typeface="Calibri" panose="020F0502020204030204" pitchFamily="34" charset="0"/>
              </a:rPr>
              <a:t>According to Kendra Cherry - This hierarchy suggests that people are motivated to </a:t>
            </a:r>
            <a:r>
              <a:rPr lang="en-GB" sz="1600" dirty="0" smtClean="0">
                <a:solidFill>
                  <a:schemeClr val="tx1"/>
                </a:solidFill>
                <a:latin typeface="Calibri" panose="020F0502020204030204" pitchFamily="34" charset="0"/>
                <a:cs typeface="Calibri" panose="020F0502020204030204" pitchFamily="34" charset="0"/>
              </a:rPr>
              <a:t>fulfil </a:t>
            </a:r>
            <a:r>
              <a:rPr lang="en-GB" sz="1600" dirty="0">
                <a:solidFill>
                  <a:schemeClr val="tx1"/>
                </a:solidFill>
                <a:latin typeface="Calibri" panose="020F0502020204030204" pitchFamily="34" charset="0"/>
                <a:cs typeface="Calibri" panose="020F0502020204030204" pitchFamily="34" charset="0"/>
              </a:rPr>
              <a:t>basic needs before moving on to other, more advanced needs</a:t>
            </a:r>
            <a:r>
              <a:rPr lang="en-GB" sz="1600" dirty="0" smtClean="0">
                <a:solidFill>
                  <a:schemeClr val="tx1"/>
                </a:solidFill>
                <a:latin typeface="Calibri" panose="020F0502020204030204" pitchFamily="34" charset="0"/>
                <a:cs typeface="Calibri" panose="020F0502020204030204" pitchFamily="34" charset="0"/>
              </a:rPr>
              <a:t>.</a:t>
            </a:r>
          </a:p>
          <a:p>
            <a:pPr marL="0" indent="0">
              <a:buNone/>
            </a:pPr>
            <a:r>
              <a:rPr lang="en-GB" sz="900" dirty="0">
                <a:solidFill>
                  <a:schemeClr val="tx1"/>
                </a:solidFill>
              </a:rPr>
              <a:t>Cherry, K., 2019. </a:t>
            </a:r>
            <a:r>
              <a:rPr lang="en-GB" sz="900" i="1" dirty="0">
                <a:solidFill>
                  <a:schemeClr val="tx1"/>
                </a:solidFill>
              </a:rPr>
              <a:t>The 5 Levels of Maslow's Hierarchy of Needs. </a:t>
            </a:r>
            <a:r>
              <a:rPr lang="en-GB" sz="900" dirty="0">
                <a:solidFill>
                  <a:schemeClr val="tx1"/>
                </a:solidFill>
              </a:rPr>
              <a:t>[Online] </a:t>
            </a:r>
            <a:br>
              <a:rPr lang="en-GB" sz="900" dirty="0">
                <a:solidFill>
                  <a:schemeClr val="tx1"/>
                </a:solidFill>
              </a:rPr>
            </a:br>
            <a:r>
              <a:rPr lang="en-GB" sz="900" dirty="0">
                <a:solidFill>
                  <a:schemeClr val="tx1"/>
                </a:solidFill>
              </a:rPr>
              <a:t>Available at: </a:t>
            </a:r>
            <a:r>
              <a:rPr lang="en-GB" sz="900" u="sng" dirty="0">
                <a:solidFill>
                  <a:schemeClr val="tx1"/>
                </a:solidFill>
              </a:rPr>
              <a:t>https://www.verywellmind.com/what-is-maslows-hierarchy-of-needs-4136760</a:t>
            </a:r>
            <a:r>
              <a:rPr lang="en-GB" sz="900" dirty="0">
                <a:solidFill>
                  <a:schemeClr val="tx1"/>
                </a:solidFill>
              </a:rPr>
              <a:t/>
            </a:r>
            <a:br>
              <a:rPr lang="en-GB" sz="900" dirty="0">
                <a:solidFill>
                  <a:schemeClr val="tx1"/>
                </a:solidFill>
              </a:rPr>
            </a:br>
            <a:r>
              <a:rPr lang="en-GB" sz="900" dirty="0">
                <a:solidFill>
                  <a:schemeClr val="tx1"/>
                </a:solidFill>
              </a:rPr>
              <a:t>[Accessed 08 May 2020].</a:t>
            </a:r>
          </a:p>
          <a:p>
            <a:pPr marL="0" indent="0">
              <a:buNone/>
            </a:pPr>
            <a:endParaRPr lang="en-GB" sz="1600" dirty="0">
              <a:solidFill>
                <a:schemeClr val="tx1"/>
              </a:solidFill>
            </a:endParaRPr>
          </a:p>
          <a:p>
            <a:pPr marL="0" indent="0">
              <a:buNone/>
            </a:pPr>
            <a:endParaRPr lang="en-GB" sz="1600" dirty="0"/>
          </a:p>
        </p:txBody>
      </p:sp>
      <p:sp>
        <p:nvSpPr>
          <p:cNvPr id="6" name="Slide Number Placeholder 5"/>
          <p:cNvSpPr>
            <a:spLocks noGrp="1"/>
          </p:cNvSpPr>
          <p:nvPr>
            <p:ph type="sldNum" sz="quarter" idx="12"/>
          </p:nvPr>
        </p:nvSpPr>
        <p:spPr/>
        <p:txBody>
          <a:bodyPr/>
          <a:lstStyle/>
          <a:p>
            <a:fld id="{519954A3-9DFD-4C44-94BA-B95130A3BA1C}" type="slidenum">
              <a:rPr lang="en-US" smtClean="0"/>
              <a:t>10</a:t>
            </a:fld>
            <a:endParaRPr lang="en-US" dirty="0"/>
          </a:p>
        </p:txBody>
      </p:sp>
      <p:sp>
        <p:nvSpPr>
          <p:cNvPr id="7" name="Footer Placeholder 6"/>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107368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28247"/>
          </a:xfrm>
        </p:spPr>
        <p:txBody>
          <a:bodyPr/>
          <a:lstStyle/>
          <a:p>
            <a:pPr algn="ctr"/>
            <a:r>
              <a:rPr lang="en-GB" dirty="0" smtClean="0">
                <a:solidFill>
                  <a:schemeClr val="tx1"/>
                </a:solidFill>
              </a:rPr>
              <a:t>Motivation</a:t>
            </a:r>
            <a:endParaRPr lang="en-GB" dirty="0">
              <a:solidFill>
                <a:schemeClr val="tx1"/>
              </a:solidFill>
            </a:endParaRPr>
          </a:p>
        </p:txBody>
      </p:sp>
      <p:sp>
        <p:nvSpPr>
          <p:cNvPr id="3" name="Content Placeholder 2"/>
          <p:cNvSpPr>
            <a:spLocks noGrp="1"/>
          </p:cNvSpPr>
          <p:nvPr>
            <p:ph idx="1"/>
          </p:nvPr>
        </p:nvSpPr>
        <p:spPr>
          <a:xfrm>
            <a:off x="673727" y="1276478"/>
            <a:ext cx="8596668" cy="4764884"/>
          </a:xfrm>
        </p:spPr>
        <p:txBody>
          <a:bodyPr/>
          <a:lstStyle/>
          <a:p>
            <a:pPr marL="0" indent="0">
              <a:buNone/>
            </a:pPr>
            <a:r>
              <a:rPr lang="en-GB" sz="1600" dirty="0">
                <a:solidFill>
                  <a:schemeClr val="tx1"/>
                </a:solidFill>
                <a:latin typeface="Calibri" panose="020F0502020204030204" pitchFamily="34" charset="0"/>
                <a:cs typeface="Calibri" panose="020F0502020204030204" pitchFamily="34" charset="0"/>
              </a:rPr>
              <a:t>It became more important to me to understand how the team was motivated, by using McClelland’s theory on motivation I could further understand the individual needs and cater my decision making to individuals.</a:t>
            </a:r>
          </a:p>
          <a:p>
            <a:endParaRPr lang="en-GB" dirty="0"/>
          </a:p>
        </p:txBody>
      </p:sp>
      <p:sp>
        <p:nvSpPr>
          <p:cNvPr id="6" name="Slide Number Placeholder 5"/>
          <p:cNvSpPr>
            <a:spLocks noGrp="1"/>
          </p:cNvSpPr>
          <p:nvPr>
            <p:ph type="sldNum" sz="quarter" idx="12"/>
          </p:nvPr>
        </p:nvSpPr>
        <p:spPr/>
        <p:txBody>
          <a:bodyPr/>
          <a:lstStyle/>
          <a:p>
            <a:fld id="{519954A3-9DFD-4C44-94BA-B95130A3BA1C}" type="slidenum">
              <a:rPr lang="en-US" smtClean="0"/>
              <a:t>11</a:t>
            </a:fld>
            <a:endParaRPr lang="en-US" dirty="0"/>
          </a:p>
        </p:txBody>
      </p:sp>
      <p:sp>
        <p:nvSpPr>
          <p:cNvPr id="7" name="Footer Placeholder 6"/>
          <p:cNvSpPr>
            <a:spLocks noGrp="1"/>
          </p:cNvSpPr>
          <p:nvPr>
            <p:ph type="ftr" sz="quarter" idx="11"/>
          </p:nvPr>
        </p:nvSpPr>
        <p:spPr/>
        <p:txBody>
          <a:bodyPr/>
          <a:lstStyle/>
          <a:p>
            <a:r>
              <a:rPr lang="en-US" smtClean="0"/>
              <a:t>Mike Lewis - 1909144</a:t>
            </a:r>
            <a:endParaRPr lang="en-US" dirty="0"/>
          </a:p>
        </p:txBody>
      </p:sp>
      <p:pic>
        <p:nvPicPr>
          <p:cNvPr id="8" name="Content Placeholder 3"/>
          <p:cNvPicPr>
            <a:picLocks/>
          </p:cNvPicPr>
          <p:nvPr/>
        </p:nvPicPr>
        <p:blipFill>
          <a:blip r:embed="rId2"/>
          <a:stretch>
            <a:fillRect/>
          </a:stretch>
        </p:blipFill>
        <p:spPr>
          <a:xfrm>
            <a:off x="2553417" y="1826222"/>
            <a:ext cx="4676260" cy="2881446"/>
          </a:xfrm>
          <a:prstGeom prst="rect">
            <a:avLst/>
          </a:prstGeom>
        </p:spPr>
      </p:pic>
      <p:sp>
        <p:nvSpPr>
          <p:cNvPr id="4" name="Rectangle 3"/>
          <p:cNvSpPr/>
          <p:nvPr/>
        </p:nvSpPr>
        <p:spPr>
          <a:xfrm>
            <a:off x="1843547" y="2838731"/>
            <a:ext cx="6096000" cy="2357312"/>
          </a:xfrm>
          <a:prstGeom prst="rect">
            <a:avLst/>
          </a:prstGeom>
        </p:spPr>
        <p:txBody>
          <a:bodyPr wrap="square">
            <a:spAutoFit/>
          </a:bodyPr>
          <a:lstStyle/>
          <a:p>
            <a:pPr>
              <a:lnSpc>
                <a:spcPct val="115000"/>
              </a:lnSpc>
              <a:spcAft>
                <a:spcPts val="100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900" dirty="0" smtClean="0">
                <a:latin typeface="Calibri" panose="020F0502020204030204" pitchFamily="34" charset="0"/>
                <a:ea typeface="Calibri" panose="020F0502020204030204" pitchFamily="34" charset="0"/>
                <a:cs typeface="Times New Roman" panose="02020603050405020304" pitchFamily="18" charset="0"/>
              </a:rPr>
              <a:t>D</a:t>
            </a:r>
            <a:r>
              <a:rPr lang="en-GB" sz="900" dirty="0">
                <a:latin typeface="Calibri" panose="020F0502020204030204" pitchFamily="34" charset="0"/>
                <a:ea typeface="Calibri" panose="020F0502020204030204" pitchFamily="34" charset="0"/>
                <a:cs typeface="Times New Roman" panose="02020603050405020304" pitchFamily="18" charset="0"/>
              </a:rPr>
              <a:t>., A. N., 2020. </a:t>
            </a:r>
            <a:r>
              <a:rPr lang="en-GB" sz="900" i="1" dirty="0">
                <a:latin typeface="Calibri" panose="020F0502020204030204" pitchFamily="34" charset="0"/>
                <a:ea typeface="Calibri" panose="020F0502020204030204" pitchFamily="34" charset="0"/>
                <a:cs typeface="Times New Roman" panose="02020603050405020304" pitchFamily="18" charset="0"/>
              </a:rPr>
              <a:t>McClelland’s Needs Theory. </a:t>
            </a:r>
            <a:r>
              <a:rPr lang="en-GB" sz="900" dirty="0">
                <a:latin typeface="Calibri" panose="020F0502020204030204" pitchFamily="34" charset="0"/>
                <a:ea typeface="Calibri" panose="020F0502020204030204" pitchFamily="34" charset="0"/>
                <a:cs typeface="Times New Roman" panose="02020603050405020304" pitchFamily="18" charset="0"/>
              </a:rPr>
              <a:t>[Online]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Available at: </a:t>
            </a:r>
            <a:r>
              <a:rPr lang="en-GB" sz="900" u="sng" dirty="0">
                <a:latin typeface="Calibri" panose="020F0502020204030204" pitchFamily="34" charset="0"/>
                <a:ea typeface="Calibri" panose="020F0502020204030204" pitchFamily="34" charset="0"/>
                <a:cs typeface="Times New Roman" panose="02020603050405020304" pitchFamily="18" charset="0"/>
              </a:rPr>
              <a:t>https://businessjargons.com/mcclellands-needs-theory.html</a:t>
            </a:r>
            <a:r>
              <a:rPr lang="en-GB" sz="900" dirty="0">
                <a:latin typeface="Calibri" panose="020F0502020204030204" pitchFamily="34" charset="0"/>
                <a:ea typeface="Calibri" panose="020F0502020204030204" pitchFamily="34" charset="0"/>
                <a:cs typeface="Times New Roman" panose="02020603050405020304" pitchFamily="18" charset="0"/>
              </a:rPr>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[Accessed 05 April 2020].</a:t>
            </a:r>
          </a:p>
        </p:txBody>
      </p:sp>
    </p:spTree>
    <p:extLst>
      <p:ext uri="{BB962C8B-B14F-4D97-AF65-F5344CB8AC3E}">
        <p14:creationId xmlns:p14="http://schemas.microsoft.com/office/powerpoint/2010/main" val="27682454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54604"/>
          </a:xfrm>
        </p:spPr>
        <p:txBody>
          <a:bodyPr/>
          <a:lstStyle/>
          <a:p>
            <a:pPr algn="ctr"/>
            <a:r>
              <a:rPr lang="en-GB" dirty="0" smtClean="0">
                <a:solidFill>
                  <a:schemeClr val="tx1"/>
                </a:solidFill>
              </a:rPr>
              <a:t>McClelland’s Needs Theory - continued</a:t>
            </a:r>
            <a:endParaRPr lang="en-GB" dirty="0">
              <a:solidFill>
                <a:schemeClr val="tx1"/>
              </a:solidFill>
            </a:endParaRPr>
          </a:p>
        </p:txBody>
      </p:sp>
      <p:sp>
        <p:nvSpPr>
          <p:cNvPr id="3" name="Content Placeholder 2"/>
          <p:cNvSpPr>
            <a:spLocks noGrp="1"/>
          </p:cNvSpPr>
          <p:nvPr>
            <p:ph idx="1"/>
          </p:nvPr>
        </p:nvSpPr>
        <p:spPr>
          <a:xfrm>
            <a:off x="666187" y="1589461"/>
            <a:ext cx="8596668" cy="4777158"/>
          </a:xfrm>
        </p:spPr>
        <p:txBody>
          <a:bodyPr>
            <a:normAutofit/>
          </a:bodyPr>
          <a:lstStyle/>
          <a:p>
            <a:pPr>
              <a:buFont typeface="Arial" panose="020B0604020202020204" pitchFamily="34" charset="0"/>
              <a:buChar char="•"/>
            </a:pPr>
            <a:r>
              <a:rPr lang="en-GB" sz="1600" dirty="0">
                <a:solidFill>
                  <a:schemeClr val="accent1">
                    <a:lumMod val="50000"/>
                  </a:schemeClr>
                </a:solidFill>
                <a:latin typeface="Calibri" panose="020F0502020204030204" pitchFamily="34" charset="0"/>
                <a:cs typeface="Calibri" panose="020F0502020204030204" pitchFamily="34" charset="0"/>
              </a:rPr>
              <a:t>Achievement</a:t>
            </a:r>
            <a:r>
              <a:rPr lang="en-GB" sz="1600" dirty="0">
                <a:latin typeface="Calibri" panose="020F0502020204030204" pitchFamily="34" charset="0"/>
                <a:cs typeface="Calibri" panose="020F0502020204030204" pitchFamily="34" charset="0"/>
              </a:rPr>
              <a:t> </a:t>
            </a:r>
            <a:r>
              <a:rPr lang="en-GB" sz="1600" dirty="0">
                <a:solidFill>
                  <a:schemeClr val="tx1"/>
                </a:solidFill>
                <a:latin typeface="Calibri" panose="020F0502020204030204" pitchFamily="34" charset="0"/>
                <a:cs typeface="Calibri" panose="020F0502020204030204" pitchFamily="34" charset="0"/>
              </a:rPr>
              <a:t>– The individual has a strong need to plan and achieve challenging goals. They will take calculated risks to accomplish their goals. The individual likes to receive regular feedback on their progress and achievements. Usually prefers to work alone. </a:t>
            </a:r>
            <a:endParaRPr lang="en-GB"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1600" dirty="0" smtClean="0">
                <a:solidFill>
                  <a:schemeClr val="accent1">
                    <a:lumMod val="50000"/>
                  </a:schemeClr>
                </a:solidFill>
                <a:latin typeface="Calibri" panose="020F0502020204030204" pitchFamily="34" charset="0"/>
                <a:cs typeface="Calibri" panose="020F0502020204030204" pitchFamily="34" charset="0"/>
              </a:rPr>
              <a:t>Affiliation</a:t>
            </a:r>
            <a:r>
              <a:rPr lang="en-GB" sz="1600" dirty="0" smtClean="0">
                <a:latin typeface="Calibri" panose="020F0502020204030204" pitchFamily="34" charset="0"/>
                <a:cs typeface="Calibri" panose="020F0502020204030204" pitchFamily="34" charset="0"/>
              </a:rPr>
              <a:t> </a:t>
            </a:r>
            <a:r>
              <a:rPr lang="en-GB" sz="1600" dirty="0">
                <a:solidFill>
                  <a:schemeClr val="tx1"/>
                </a:solidFill>
                <a:latin typeface="Calibri" panose="020F0502020204030204" pitchFamily="34" charset="0"/>
                <a:cs typeface="Calibri" panose="020F0502020204030204" pitchFamily="34" charset="0"/>
              </a:rPr>
              <a:t>– The individual wants to be part of a group, wants to be liked and will usually go along with whatever the rest of the group wants to do. They always want to work together and avoid competition where possible and will not take high risk. </a:t>
            </a:r>
            <a:endParaRPr lang="en-GB" sz="1600" dirty="0" smtClean="0">
              <a:solidFill>
                <a:schemeClr val="tx1"/>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1600" dirty="0" smtClean="0">
                <a:solidFill>
                  <a:schemeClr val="accent1">
                    <a:lumMod val="50000"/>
                  </a:schemeClr>
                </a:solidFill>
                <a:latin typeface="Calibri" panose="020F0502020204030204" pitchFamily="34" charset="0"/>
                <a:cs typeface="Calibri" panose="020F0502020204030204" pitchFamily="34" charset="0"/>
              </a:rPr>
              <a:t>Power</a:t>
            </a:r>
            <a:r>
              <a:rPr lang="en-GB" sz="1600" dirty="0" smtClean="0">
                <a:latin typeface="Calibri" panose="020F0502020204030204" pitchFamily="34" charset="0"/>
                <a:cs typeface="Calibri" panose="020F0502020204030204" pitchFamily="34" charset="0"/>
              </a:rPr>
              <a:t> </a:t>
            </a:r>
            <a:r>
              <a:rPr lang="en-GB" sz="1600" dirty="0">
                <a:solidFill>
                  <a:schemeClr val="tx1"/>
                </a:solidFill>
                <a:latin typeface="Calibri" panose="020F0502020204030204" pitchFamily="34" charset="0"/>
                <a:cs typeface="Calibri" panose="020F0502020204030204" pitchFamily="34" charset="0"/>
              </a:rPr>
              <a:t>– The MAL wants to control and influence others. Will always try anything to win arguments. MAL thrives on competition and winning and relished the status and recognition. </a:t>
            </a:r>
            <a:endParaRPr lang="en-GB" sz="1600" dirty="0" smtClean="0">
              <a:solidFill>
                <a:schemeClr val="tx1"/>
              </a:solidFill>
              <a:latin typeface="Calibri" panose="020F0502020204030204" pitchFamily="34" charset="0"/>
              <a:cs typeface="Calibri" panose="020F0502020204030204" pitchFamily="34" charset="0"/>
            </a:endParaRPr>
          </a:p>
          <a:p>
            <a:pPr marL="0" indent="0">
              <a:buNone/>
            </a:pPr>
            <a:r>
              <a:rPr lang="en-US" sz="1600" dirty="0">
                <a:solidFill>
                  <a:schemeClr val="tx1"/>
                </a:solidFill>
                <a:latin typeface="Calibri" panose="020F0502020204030204" pitchFamily="34" charset="0"/>
                <a:cs typeface="Calibri" panose="020F0502020204030204" pitchFamily="34" charset="0"/>
              </a:rPr>
              <a:t>Business Jargon writes - David McClelland believed that the specific needs of the individual are acquired over a period of time and gets molded with one’s experience of the life.</a:t>
            </a:r>
            <a:endParaRPr lang="en-GB" sz="1600" dirty="0">
              <a:solidFill>
                <a:schemeClr val="tx1"/>
              </a:solidFill>
              <a:latin typeface="Calibri" panose="020F0502020204030204" pitchFamily="34" charset="0"/>
              <a:cs typeface="Calibri" panose="020F0502020204030204" pitchFamily="34" charset="0"/>
            </a:endParaRPr>
          </a:p>
          <a:p>
            <a:pPr marL="0" indent="0">
              <a:buNone/>
            </a:pPr>
            <a:r>
              <a:rPr lang="en-GB" sz="900" dirty="0">
                <a:solidFill>
                  <a:schemeClr val="tx1"/>
                </a:solidFill>
              </a:rPr>
              <a:t>Business jargon, 2018. </a:t>
            </a:r>
            <a:r>
              <a:rPr lang="en-GB" sz="900" i="1" dirty="0">
                <a:solidFill>
                  <a:schemeClr val="tx1"/>
                </a:solidFill>
              </a:rPr>
              <a:t>McClelland’s Needs Theory. </a:t>
            </a:r>
            <a:r>
              <a:rPr lang="en-GB" sz="900" dirty="0">
                <a:solidFill>
                  <a:schemeClr val="tx1"/>
                </a:solidFill>
              </a:rPr>
              <a:t>[Online] </a:t>
            </a:r>
            <a:br>
              <a:rPr lang="en-GB" sz="900" dirty="0">
                <a:solidFill>
                  <a:schemeClr val="tx1"/>
                </a:solidFill>
              </a:rPr>
            </a:br>
            <a:r>
              <a:rPr lang="en-GB" sz="900" dirty="0">
                <a:solidFill>
                  <a:schemeClr val="tx1"/>
                </a:solidFill>
              </a:rPr>
              <a:t>Available at: </a:t>
            </a:r>
            <a:r>
              <a:rPr lang="en-GB" sz="900" u="sng" dirty="0">
                <a:solidFill>
                  <a:schemeClr val="tx1"/>
                </a:solidFill>
              </a:rPr>
              <a:t>https://businessjargons.com/mcclellands-needs-theory.html</a:t>
            </a:r>
            <a:r>
              <a:rPr lang="en-GB" sz="900" dirty="0">
                <a:solidFill>
                  <a:schemeClr val="tx1"/>
                </a:solidFill>
              </a:rPr>
              <a:t/>
            </a:r>
            <a:br>
              <a:rPr lang="en-GB" sz="900" dirty="0">
                <a:solidFill>
                  <a:schemeClr val="tx1"/>
                </a:solidFill>
              </a:rPr>
            </a:br>
            <a:r>
              <a:rPr lang="en-GB" sz="900" dirty="0">
                <a:solidFill>
                  <a:schemeClr val="tx1"/>
                </a:solidFill>
              </a:rPr>
              <a:t>[Accessed 08 May 2020].</a:t>
            </a:r>
          </a:p>
          <a:p>
            <a:pPr marL="0" indent="0">
              <a:buNone/>
            </a:pPr>
            <a:endParaRPr lang="en-GB" sz="1600" dirty="0">
              <a:solidFill>
                <a:schemeClr val="tx1"/>
              </a:solidFill>
            </a:endParaRPr>
          </a:p>
        </p:txBody>
      </p:sp>
      <p:sp>
        <p:nvSpPr>
          <p:cNvPr id="6" name="Slide Number Placeholder 5"/>
          <p:cNvSpPr>
            <a:spLocks noGrp="1"/>
          </p:cNvSpPr>
          <p:nvPr>
            <p:ph type="sldNum" sz="quarter" idx="12"/>
          </p:nvPr>
        </p:nvSpPr>
        <p:spPr/>
        <p:txBody>
          <a:bodyPr/>
          <a:lstStyle/>
          <a:p>
            <a:fld id="{519954A3-9DFD-4C44-94BA-B95130A3BA1C}" type="slidenum">
              <a:rPr lang="en-US" smtClean="0"/>
              <a:t>12</a:t>
            </a:fld>
            <a:endParaRPr lang="en-US" dirty="0"/>
          </a:p>
        </p:txBody>
      </p:sp>
      <p:sp>
        <p:nvSpPr>
          <p:cNvPr id="7" name="Footer Placeholder 6"/>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2852882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48467"/>
          </a:xfrm>
        </p:spPr>
        <p:txBody>
          <a:bodyPr/>
          <a:lstStyle/>
          <a:p>
            <a:pPr algn="ctr"/>
            <a:r>
              <a:rPr lang="en-GB" dirty="0" smtClean="0">
                <a:solidFill>
                  <a:schemeClr val="tx1"/>
                </a:solidFill>
              </a:rPr>
              <a:t>Delegation</a:t>
            </a:r>
            <a:endParaRPr lang="en-GB" dirty="0">
              <a:solidFill>
                <a:schemeClr val="tx1"/>
              </a:solidFill>
            </a:endParaRPr>
          </a:p>
        </p:txBody>
      </p:sp>
      <p:sp>
        <p:nvSpPr>
          <p:cNvPr id="3" name="Content Placeholder 2"/>
          <p:cNvSpPr>
            <a:spLocks noGrp="1"/>
          </p:cNvSpPr>
          <p:nvPr>
            <p:ph idx="1"/>
          </p:nvPr>
        </p:nvSpPr>
        <p:spPr>
          <a:xfrm>
            <a:off x="677334" y="1258067"/>
            <a:ext cx="8596668" cy="4783295"/>
          </a:xfrm>
        </p:spPr>
        <p:txBody>
          <a:bodyPr>
            <a:normAutofit/>
          </a:bodyPr>
          <a:lstStyle/>
          <a:p>
            <a:pPr marL="0" indent="0">
              <a:buNone/>
            </a:pPr>
            <a:r>
              <a:rPr lang="en-GB" sz="1600" dirty="0">
                <a:solidFill>
                  <a:schemeClr val="tx1"/>
                </a:solidFill>
                <a:latin typeface="Calibri" panose="020F0502020204030204" pitchFamily="34" charset="0"/>
                <a:cs typeface="Calibri" panose="020F0502020204030204" pitchFamily="34" charset="0"/>
              </a:rPr>
              <a:t>As I </a:t>
            </a:r>
            <a:r>
              <a:rPr lang="en-GB" sz="1600" dirty="0" smtClean="0">
                <a:solidFill>
                  <a:schemeClr val="tx1"/>
                </a:solidFill>
                <a:latin typeface="Calibri" panose="020F0502020204030204" pitchFamily="34" charset="0"/>
                <a:cs typeface="Calibri" panose="020F0502020204030204" pitchFamily="34" charset="0"/>
              </a:rPr>
              <a:t>began</a:t>
            </a:r>
            <a:r>
              <a:rPr lang="en-GB" sz="1600" dirty="0" smtClean="0">
                <a:solidFill>
                  <a:schemeClr val="tx1"/>
                </a:solidFill>
                <a:latin typeface="Calibri" panose="020F0502020204030204" pitchFamily="34" charset="0"/>
                <a:cs typeface="Calibri" panose="020F0502020204030204" pitchFamily="34" charset="0"/>
              </a:rPr>
              <a:t> </a:t>
            </a:r>
            <a:r>
              <a:rPr lang="en-GB" sz="1600" dirty="0">
                <a:solidFill>
                  <a:schemeClr val="tx1"/>
                </a:solidFill>
                <a:latin typeface="Calibri" panose="020F0502020204030204" pitchFamily="34" charset="0"/>
                <a:cs typeface="Calibri" panose="020F0502020204030204" pitchFamily="34" charset="0"/>
              </a:rPr>
              <a:t>to understand the different needs my team required I was able to delegate to them. I understood what each person’s motivational needs were and this greatly helped in delegating to the individual. </a:t>
            </a:r>
            <a:endParaRPr lang="en-GB" sz="1600" dirty="0" smtClean="0">
              <a:solidFill>
                <a:schemeClr val="tx1"/>
              </a:solidFill>
              <a:latin typeface="Calibri" panose="020F0502020204030204" pitchFamily="34" charset="0"/>
              <a:cs typeface="Calibri" panose="020F0502020204030204" pitchFamily="34" charset="0"/>
            </a:endParaRPr>
          </a:p>
          <a:p>
            <a:pPr marL="0" indent="0">
              <a:buNone/>
            </a:pPr>
            <a:r>
              <a:rPr lang="en-GB" sz="1600" dirty="0" smtClean="0">
                <a:solidFill>
                  <a:schemeClr val="tx1"/>
                </a:solidFill>
                <a:latin typeface="Calibri" panose="020F0502020204030204" pitchFamily="34" charset="0"/>
                <a:cs typeface="Calibri" panose="020F0502020204030204" pitchFamily="34" charset="0"/>
              </a:rPr>
              <a:t>Delegation </a:t>
            </a:r>
            <a:r>
              <a:rPr lang="en-GB" sz="1600" dirty="0">
                <a:solidFill>
                  <a:schemeClr val="tx1"/>
                </a:solidFill>
                <a:latin typeface="Calibri" panose="020F0502020204030204" pitchFamily="34" charset="0"/>
                <a:cs typeface="Calibri" panose="020F0502020204030204" pitchFamily="34" charset="0"/>
              </a:rPr>
              <a:t>is an opportunity for extra responsibility, recognition and promotion. </a:t>
            </a:r>
          </a:p>
          <a:p>
            <a:pPr marL="0" indent="0">
              <a:buNone/>
            </a:pPr>
            <a:r>
              <a:rPr lang="en-GB" sz="1600" dirty="0">
                <a:solidFill>
                  <a:schemeClr val="tx1"/>
                </a:solidFill>
                <a:latin typeface="Calibri" panose="020F0502020204030204" pitchFamily="34" charset="0"/>
                <a:cs typeface="Calibri" panose="020F0502020204030204" pitchFamily="34" charset="0"/>
              </a:rPr>
              <a:t>According to James Young - Herzberg first discussed his influential theory in 1959’s Motivation to Work. It’s also known as the ‘Hygiene-motivation theory’ because it groups motivators into these two categories, hygiene and growth.</a:t>
            </a:r>
          </a:p>
          <a:p>
            <a:pPr marL="0" indent="0">
              <a:buNone/>
            </a:pPr>
            <a:r>
              <a:rPr lang="en-GB" sz="900" dirty="0">
                <a:solidFill>
                  <a:schemeClr val="tx1"/>
                </a:solidFill>
              </a:rPr>
              <a:t>Young, J., 2017. </a:t>
            </a:r>
            <a:r>
              <a:rPr lang="en-GB" sz="900" i="1" dirty="0">
                <a:solidFill>
                  <a:schemeClr val="tx1"/>
                </a:solidFill>
              </a:rPr>
              <a:t>Heroes of Employee Engagement: No.3 Frederick Herzberg's Two Factor Theory. </a:t>
            </a:r>
            <a:r>
              <a:rPr lang="en-GB" sz="900" dirty="0">
                <a:solidFill>
                  <a:schemeClr val="tx1"/>
                </a:solidFill>
              </a:rPr>
              <a:t>[Online] </a:t>
            </a:r>
            <a:br>
              <a:rPr lang="en-GB" sz="900" dirty="0">
                <a:solidFill>
                  <a:schemeClr val="tx1"/>
                </a:solidFill>
              </a:rPr>
            </a:br>
            <a:r>
              <a:rPr lang="en-GB" sz="900" dirty="0">
                <a:solidFill>
                  <a:schemeClr val="tx1"/>
                </a:solidFill>
              </a:rPr>
              <a:t>Available at: </a:t>
            </a:r>
            <a:r>
              <a:rPr lang="en-GB" sz="900" u="sng" dirty="0">
                <a:solidFill>
                  <a:schemeClr val="tx1"/>
                </a:solidFill>
              </a:rPr>
              <a:t>https://peakon.com/blog/future-work/frederick-herzberg-two-factor-theory/</a:t>
            </a:r>
            <a:r>
              <a:rPr lang="en-GB" sz="900" dirty="0">
                <a:solidFill>
                  <a:schemeClr val="tx1"/>
                </a:solidFill>
              </a:rPr>
              <a:t/>
            </a:r>
            <a:br>
              <a:rPr lang="en-GB" sz="900" dirty="0">
                <a:solidFill>
                  <a:schemeClr val="tx1"/>
                </a:solidFill>
              </a:rPr>
            </a:br>
            <a:r>
              <a:rPr lang="en-GB" sz="900" dirty="0">
                <a:solidFill>
                  <a:schemeClr val="tx1"/>
                </a:solidFill>
              </a:rPr>
              <a:t>[Accessed 25 April 2020].</a:t>
            </a:r>
          </a:p>
          <a:p>
            <a:pPr>
              <a:buFont typeface="Wingdings" panose="05000000000000000000" pitchFamily="2" charset="2"/>
              <a:buChar char="§"/>
            </a:pPr>
            <a:r>
              <a:rPr lang="en-GB" sz="1600" dirty="0">
                <a:solidFill>
                  <a:schemeClr val="accent1">
                    <a:lumMod val="50000"/>
                  </a:schemeClr>
                </a:solidFill>
                <a:latin typeface="Calibri" panose="020F0502020204030204" pitchFamily="34" charset="0"/>
                <a:cs typeface="Calibri" panose="020F0502020204030204" pitchFamily="34" charset="0"/>
              </a:rPr>
              <a:t>Job </a:t>
            </a:r>
            <a:r>
              <a:rPr lang="en-GB" sz="1600" dirty="0" smtClean="0">
                <a:solidFill>
                  <a:schemeClr val="accent1">
                    <a:lumMod val="50000"/>
                  </a:schemeClr>
                </a:solidFill>
                <a:latin typeface="Calibri" panose="020F0502020204030204" pitchFamily="34" charset="0"/>
                <a:cs typeface="Calibri" panose="020F0502020204030204" pitchFamily="34" charset="0"/>
              </a:rPr>
              <a:t>enlargement </a:t>
            </a:r>
            <a:r>
              <a:rPr lang="en-GB" sz="1600" b="1" dirty="0" smtClean="0">
                <a:solidFill>
                  <a:schemeClr val="tx1"/>
                </a:solidFill>
                <a:latin typeface="Calibri" panose="020F0502020204030204" pitchFamily="34" charset="0"/>
                <a:cs typeface="Calibri" panose="020F0502020204030204" pitchFamily="34" charset="0"/>
              </a:rPr>
              <a:t>- </a:t>
            </a:r>
            <a:r>
              <a:rPr lang="en-GB" sz="1600" dirty="0" smtClean="0">
                <a:solidFill>
                  <a:schemeClr val="tx1"/>
                </a:solidFill>
                <a:latin typeface="Calibri" panose="020F0502020204030204" pitchFamily="34" charset="0"/>
                <a:cs typeface="Calibri" panose="020F0502020204030204" pitchFamily="34" charset="0"/>
              </a:rPr>
              <a:t>Giving </a:t>
            </a:r>
            <a:r>
              <a:rPr lang="en-GB" sz="1600" dirty="0">
                <a:solidFill>
                  <a:schemeClr val="tx1"/>
                </a:solidFill>
                <a:latin typeface="Calibri" panose="020F0502020204030204" pitchFamily="34" charset="0"/>
                <a:cs typeface="Calibri" panose="020F0502020204030204" pitchFamily="34" charset="0"/>
              </a:rPr>
              <a:t>my team a greater variety of tasks to perform (not necessarily more challenging) but made the work more interesting.</a:t>
            </a:r>
          </a:p>
          <a:p>
            <a:pPr>
              <a:buFont typeface="Wingdings" panose="05000000000000000000" pitchFamily="2" charset="2"/>
              <a:buChar char="§"/>
            </a:pPr>
            <a:r>
              <a:rPr lang="en-GB" sz="1600" dirty="0">
                <a:solidFill>
                  <a:schemeClr val="accent1">
                    <a:lumMod val="50000"/>
                  </a:schemeClr>
                </a:solidFill>
                <a:latin typeface="Calibri" panose="020F0502020204030204" pitchFamily="34" charset="0"/>
                <a:cs typeface="Calibri" panose="020F0502020204030204" pitchFamily="34" charset="0"/>
              </a:rPr>
              <a:t>Job </a:t>
            </a:r>
            <a:r>
              <a:rPr lang="en-GB" sz="1600" dirty="0" smtClean="0">
                <a:solidFill>
                  <a:schemeClr val="accent1">
                    <a:lumMod val="50000"/>
                  </a:schemeClr>
                </a:solidFill>
                <a:latin typeface="Calibri" panose="020F0502020204030204" pitchFamily="34" charset="0"/>
                <a:cs typeface="Calibri" panose="020F0502020204030204" pitchFamily="34" charset="0"/>
              </a:rPr>
              <a:t>enrichment </a:t>
            </a:r>
            <a:r>
              <a:rPr lang="en-GB" sz="1600" b="1" dirty="0" smtClean="0">
                <a:solidFill>
                  <a:schemeClr val="tx1"/>
                </a:solidFill>
                <a:latin typeface="Calibri" panose="020F0502020204030204" pitchFamily="34" charset="0"/>
                <a:cs typeface="Calibri" panose="020F0502020204030204" pitchFamily="34" charset="0"/>
              </a:rPr>
              <a:t>- </a:t>
            </a:r>
            <a:r>
              <a:rPr lang="en-GB" sz="1600" dirty="0" smtClean="0">
                <a:solidFill>
                  <a:schemeClr val="tx1"/>
                </a:solidFill>
                <a:latin typeface="Calibri" panose="020F0502020204030204" pitchFamily="34" charset="0"/>
                <a:cs typeface="Calibri" panose="020F0502020204030204" pitchFamily="34" charset="0"/>
              </a:rPr>
              <a:t>Giving </a:t>
            </a:r>
            <a:r>
              <a:rPr lang="en-GB" sz="1600" dirty="0">
                <a:solidFill>
                  <a:schemeClr val="tx1"/>
                </a:solidFill>
                <a:latin typeface="Calibri" panose="020F0502020204030204" pitchFamily="34" charset="0"/>
                <a:cs typeface="Calibri" panose="020F0502020204030204" pitchFamily="34" charset="0"/>
              </a:rPr>
              <a:t>my team a wider range of more complex and challenging tasks surrounding a complete unit of work. This gave a greater sense of achievement.</a:t>
            </a:r>
          </a:p>
          <a:p>
            <a:pPr>
              <a:buFont typeface="Wingdings" panose="05000000000000000000" pitchFamily="2" charset="2"/>
              <a:buChar char="§"/>
            </a:pPr>
            <a:r>
              <a:rPr lang="en-GB" sz="1600" dirty="0" smtClean="0">
                <a:solidFill>
                  <a:schemeClr val="accent1">
                    <a:lumMod val="50000"/>
                  </a:schemeClr>
                </a:solidFill>
                <a:latin typeface="Calibri" panose="020F0502020204030204" pitchFamily="34" charset="0"/>
                <a:cs typeface="Calibri" panose="020F0502020204030204" pitchFamily="34" charset="0"/>
              </a:rPr>
              <a:t>Empowerment</a:t>
            </a:r>
            <a:r>
              <a:rPr lang="en-GB" sz="1600" b="1" dirty="0" smtClean="0">
                <a:latin typeface="Calibri" panose="020F0502020204030204" pitchFamily="34" charset="0"/>
                <a:cs typeface="Calibri" panose="020F0502020204030204" pitchFamily="34" charset="0"/>
              </a:rPr>
              <a:t> </a:t>
            </a:r>
            <a:r>
              <a:rPr lang="en-GB" sz="1600" b="1" dirty="0" smtClean="0">
                <a:solidFill>
                  <a:schemeClr val="tx1"/>
                </a:solidFill>
                <a:latin typeface="Calibri" panose="020F0502020204030204" pitchFamily="34" charset="0"/>
                <a:cs typeface="Calibri" panose="020F0502020204030204" pitchFamily="34" charset="0"/>
              </a:rPr>
              <a:t>- </a:t>
            </a:r>
            <a:r>
              <a:rPr lang="en-GB" sz="1600" dirty="0" smtClean="0">
                <a:solidFill>
                  <a:schemeClr val="tx1"/>
                </a:solidFill>
                <a:latin typeface="Calibri" panose="020F0502020204030204" pitchFamily="34" charset="0"/>
                <a:cs typeface="Calibri" panose="020F0502020204030204" pitchFamily="34" charset="0"/>
              </a:rPr>
              <a:t>Means </a:t>
            </a:r>
            <a:r>
              <a:rPr lang="en-GB" sz="1600" dirty="0">
                <a:solidFill>
                  <a:schemeClr val="tx1"/>
                </a:solidFill>
                <a:latin typeface="Calibri" panose="020F0502020204030204" pitchFamily="34" charset="0"/>
                <a:cs typeface="Calibri" panose="020F0502020204030204" pitchFamily="34" charset="0"/>
              </a:rPr>
              <a:t>delegating more power to my team to use when they need it and to make their own decisions over areas of their working life.</a:t>
            </a:r>
          </a:p>
          <a:p>
            <a:pPr marL="0" indent="0">
              <a:buNone/>
            </a:pPr>
            <a:endParaRPr lang="en-GB" dirty="0"/>
          </a:p>
        </p:txBody>
      </p:sp>
      <p:sp>
        <p:nvSpPr>
          <p:cNvPr id="6" name="Slide Number Placeholder 5"/>
          <p:cNvSpPr>
            <a:spLocks noGrp="1"/>
          </p:cNvSpPr>
          <p:nvPr>
            <p:ph type="sldNum" sz="quarter" idx="12"/>
          </p:nvPr>
        </p:nvSpPr>
        <p:spPr/>
        <p:txBody>
          <a:bodyPr/>
          <a:lstStyle/>
          <a:p>
            <a:fld id="{519954A3-9DFD-4C44-94BA-B95130A3BA1C}" type="slidenum">
              <a:rPr lang="en-US" smtClean="0"/>
              <a:t>13</a:t>
            </a:fld>
            <a:endParaRPr lang="en-US" dirty="0"/>
          </a:p>
        </p:txBody>
      </p:sp>
      <p:sp>
        <p:nvSpPr>
          <p:cNvPr id="7" name="Footer Placeholder 6"/>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40658339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30056"/>
          </a:xfrm>
        </p:spPr>
        <p:txBody>
          <a:bodyPr>
            <a:normAutofit fontScale="90000"/>
          </a:bodyPr>
          <a:lstStyle/>
          <a:p>
            <a:pPr algn="ctr"/>
            <a:r>
              <a:rPr lang="en-GB" dirty="0" smtClean="0">
                <a:solidFill>
                  <a:schemeClr val="tx1"/>
                </a:solidFill>
              </a:rPr>
              <a:t>Leadership</a:t>
            </a:r>
            <a:endParaRPr lang="en-GB" dirty="0">
              <a:solidFill>
                <a:schemeClr val="tx1"/>
              </a:solidFill>
            </a:endParaRPr>
          </a:p>
        </p:txBody>
      </p:sp>
      <p:sp>
        <p:nvSpPr>
          <p:cNvPr id="3" name="Content Placeholder 2"/>
          <p:cNvSpPr>
            <a:spLocks noGrp="1"/>
          </p:cNvSpPr>
          <p:nvPr>
            <p:ph idx="1"/>
          </p:nvPr>
        </p:nvSpPr>
        <p:spPr>
          <a:xfrm>
            <a:off x="677334" y="1147603"/>
            <a:ext cx="8596668" cy="4893759"/>
          </a:xfrm>
        </p:spPr>
        <p:txBody>
          <a:bodyPr/>
          <a:lstStyle/>
          <a:p>
            <a:pPr marL="0" indent="0">
              <a:buNone/>
            </a:pPr>
            <a:r>
              <a:rPr lang="en-GB" dirty="0" smtClean="0">
                <a:solidFill>
                  <a:schemeClr val="tx1"/>
                </a:solidFill>
              </a:rPr>
              <a:t>There are 5 leadership styles. </a:t>
            </a:r>
          </a:p>
          <a:p>
            <a:pPr marL="0" indent="0">
              <a:buNone/>
            </a:pPr>
            <a:endParaRPr lang="en-GB" b="1" dirty="0"/>
          </a:p>
        </p:txBody>
      </p:sp>
      <p:pic>
        <p:nvPicPr>
          <p:cNvPr id="4" name="Picture 3"/>
          <p:cNvPicPr/>
          <p:nvPr/>
        </p:nvPicPr>
        <p:blipFill>
          <a:blip r:embed="rId3"/>
          <a:stretch>
            <a:fillRect/>
          </a:stretch>
        </p:blipFill>
        <p:spPr>
          <a:xfrm>
            <a:off x="3291330" y="1451235"/>
            <a:ext cx="3368675" cy="3323590"/>
          </a:xfrm>
          <a:prstGeom prst="rect">
            <a:avLst/>
          </a:prstGeom>
        </p:spPr>
      </p:pic>
      <p:sp>
        <p:nvSpPr>
          <p:cNvPr id="6" name="Rectangle 5"/>
          <p:cNvSpPr/>
          <p:nvPr/>
        </p:nvSpPr>
        <p:spPr>
          <a:xfrm>
            <a:off x="1010931" y="4686482"/>
            <a:ext cx="9618588" cy="1835374"/>
          </a:xfrm>
          <a:prstGeom prst="rect">
            <a:avLst/>
          </a:prstGeom>
        </p:spPr>
        <p:txBody>
          <a:bodyPr wrap="square">
            <a:spAutoFit/>
          </a:bodyPr>
          <a:lstStyle/>
          <a:p>
            <a:pPr>
              <a:lnSpc>
                <a:spcPct val="115000"/>
              </a:lnSpc>
              <a:spcAft>
                <a:spcPts val="1000"/>
              </a:spcAft>
            </a:pPr>
            <a:r>
              <a:rPr lang="en-GB" sz="900" dirty="0">
                <a:latin typeface="Calibri" panose="020F0502020204030204" pitchFamily="34" charset="0"/>
                <a:ea typeface="Calibri" panose="020F0502020204030204" pitchFamily="34" charset="0"/>
                <a:cs typeface="Times New Roman" panose="02020603050405020304" pitchFamily="18" charset="0"/>
              </a:rPr>
              <a:t>Schneider, G., 2015. </a:t>
            </a:r>
            <a:r>
              <a:rPr lang="en-GB" sz="900" i="1" dirty="0">
                <a:latin typeface="Calibri" panose="020F0502020204030204" pitchFamily="34" charset="0"/>
                <a:ea typeface="Calibri" panose="020F0502020204030204" pitchFamily="34" charset="0"/>
                <a:cs typeface="Times New Roman" panose="02020603050405020304" pitchFamily="18" charset="0"/>
              </a:rPr>
              <a:t>WHAT IS YOUR LEADERSHIP STYLE?. </a:t>
            </a:r>
            <a:r>
              <a:rPr lang="en-GB" sz="900" dirty="0">
                <a:latin typeface="Calibri" panose="020F0502020204030204" pitchFamily="34" charset="0"/>
                <a:ea typeface="Calibri" panose="020F0502020204030204" pitchFamily="34" charset="0"/>
                <a:cs typeface="Times New Roman" panose="02020603050405020304" pitchFamily="18" charset="0"/>
              </a:rPr>
              <a:t>[Online]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Available at: </a:t>
            </a:r>
            <a:r>
              <a:rPr lang="en-GB" sz="900" u="sng" dirty="0">
                <a:latin typeface="Calibri" panose="020F0502020204030204" pitchFamily="34" charset="0"/>
                <a:ea typeface="Calibri" panose="020F0502020204030204" pitchFamily="34" charset="0"/>
                <a:cs typeface="Times New Roman" panose="02020603050405020304" pitchFamily="18" charset="0"/>
              </a:rPr>
              <a:t>https://www.pdstrategies.com/index.php/easyblog/entry/what-is-your-leadership-style</a:t>
            </a:r>
            <a:r>
              <a:rPr lang="en-GB" sz="900" dirty="0">
                <a:latin typeface="Calibri" panose="020F0502020204030204" pitchFamily="34" charset="0"/>
                <a:ea typeface="Calibri" panose="020F0502020204030204" pitchFamily="34" charset="0"/>
                <a:cs typeface="Times New Roman" panose="02020603050405020304" pitchFamily="18" charset="0"/>
              </a:rPr>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[Accessed 08 May 2020</a:t>
            </a:r>
            <a:r>
              <a:rPr lang="en-GB" sz="900" dirty="0" smtClean="0">
                <a:latin typeface="Calibri" panose="020F0502020204030204" pitchFamily="34" charset="0"/>
                <a:ea typeface="Calibri" panose="020F0502020204030204" pitchFamily="34" charset="0"/>
                <a:cs typeface="Times New Roman" panose="02020603050405020304" pitchFamily="18" charset="0"/>
              </a:rPr>
              <a:t>].</a:t>
            </a:r>
          </a:p>
          <a:p>
            <a:pPr>
              <a:lnSpc>
                <a:spcPct val="115000"/>
              </a:lnSpc>
              <a:spcAft>
                <a:spcPts val="1000"/>
              </a:spcAft>
            </a:pPr>
            <a:r>
              <a:rPr lang="en-GB" sz="1600" dirty="0">
                <a:latin typeface="Calibri" panose="020F0502020204030204" pitchFamily="34" charset="0"/>
                <a:cs typeface="Calibri" panose="020F0502020204030204" pitchFamily="34" charset="0"/>
              </a:rPr>
              <a:t>To lead my team I used Transactional Leadership where possible. I focused on supervision I liked to reward the team for outstanding performance. </a:t>
            </a:r>
            <a:r>
              <a:rPr lang="en-GB" sz="1600" dirty="0" smtClean="0">
                <a:latin typeface="Calibri" panose="020F0502020204030204" pitchFamily="34" charset="0"/>
                <a:cs typeface="Calibri" panose="020F0502020204030204" pitchFamily="34" charset="0"/>
              </a:rPr>
              <a:t>As the team I was managing were middle management this was the most appropriate leadership style to use</a:t>
            </a:r>
            <a:endParaRPr lang="en-GB" sz="1600" dirty="0">
              <a:latin typeface="Calibri" panose="020F0502020204030204" pitchFamily="34" charset="0"/>
              <a:cs typeface="Calibri" panose="020F0502020204030204" pitchFamily="34" charset="0"/>
            </a:endParaRPr>
          </a:p>
          <a:p>
            <a:pPr>
              <a:lnSpc>
                <a:spcPct val="115000"/>
              </a:lnSpc>
              <a:spcAft>
                <a:spcPts val="1000"/>
              </a:spcAft>
            </a:pP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Slide Number Placeholder 8"/>
          <p:cNvSpPr>
            <a:spLocks noGrp="1"/>
          </p:cNvSpPr>
          <p:nvPr>
            <p:ph type="sldNum" sz="quarter" idx="12"/>
          </p:nvPr>
        </p:nvSpPr>
        <p:spPr/>
        <p:txBody>
          <a:bodyPr/>
          <a:lstStyle/>
          <a:p>
            <a:fld id="{519954A3-9DFD-4C44-94BA-B95130A3BA1C}" type="slidenum">
              <a:rPr lang="en-US" smtClean="0"/>
              <a:t>14</a:t>
            </a:fld>
            <a:endParaRPr lang="en-US" dirty="0"/>
          </a:p>
        </p:txBody>
      </p:sp>
      <p:sp>
        <p:nvSpPr>
          <p:cNvPr id="10" name="Footer Placeholder 9"/>
          <p:cNvSpPr>
            <a:spLocks noGrp="1"/>
          </p:cNvSpPr>
          <p:nvPr>
            <p:ph type="ftr" sz="quarter" idx="11"/>
          </p:nvPr>
        </p:nvSpPr>
        <p:spPr/>
        <p:txBody>
          <a:bodyPr/>
          <a:lstStyle/>
          <a:p>
            <a:r>
              <a:rPr lang="en-US" dirty="0" smtClean="0"/>
              <a:t>Mike Lewis - 1909144</a:t>
            </a:r>
            <a:endParaRPr lang="en-US" dirty="0"/>
          </a:p>
        </p:txBody>
      </p:sp>
    </p:spTree>
    <p:extLst>
      <p:ext uri="{BB962C8B-B14F-4D97-AF65-F5344CB8AC3E}">
        <p14:creationId xmlns:p14="http://schemas.microsoft.com/office/powerpoint/2010/main" val="4240404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23919"/>
          </a:xfrm>
        </p:spPr>
        <p:txBody>
          <a:bodyPr>
            <a:normAutofit fontScale="90000"/>
          </a:bodyPr>
          <a:lstStyle/>
          <a:p>
            <a:pPr algn="ctr"/>
            <a:r>
              <a:rPr lang="en-GB" dirty="0" smtClean="0">
                <a:solidFill>
                  <a:schemeClr val="tx1"/>
                </a:solidFill>
              </a:rPr>
              <a:t>SMART</a:t>
            </a:r>
            <a:endParaRPr lang="en-GB" dirty="0">
              <a:solidFill>
                <a:schemeClr val="tx1"/>
              </a:solidFill>
            </a:endParaRPr>
          </a:p>
        </p:txBody>
      </p:sp>
      <p:sp>
        <p:nvSpPr>
          <p:cNvPr id="3" name="Content Placeholder 2"/>
          <p:cNvSpPr>
            <a:spLocks noGrp="1"/>
          </p:cNvSpPr>
          <p:nvPr>
            <p:ph idx="1"/>
          </p:nvPr>
        </p:nvSpPr>
        <p:spPr>
          <a:xfrm>
            <a:off x="677334" y="1233519"/>
            <a:ext cx="8596668" cy="5038406"/>
          </a:xfrm>
        </p:spPr>
        <p:txBody>
          <a:bodyPr/>
          <a:lstStyle/>
          <a:p>
            <a:pPr marL="0" indent="0">
              <a:buNone/>
            </a:pPr>
            <a:r>
              <a:rPr lang="en-GB" sz="1600" dirty="0">
                <a:solidFill>
                  <a:schemeClr val="tx1"/>
                </a:solidFill>
                <a:latin typeface="Calibri" panose="020F0502020204030204" pitchFamily="34" charset="0"/>
                <a:cs typeface="Calibri" panose="020F0502020204030204" pitchFamily="34" charset="0"/>
              </a:rPr>
              <a:t>When setting the goals and objectives I used the SMART formula to ensure understanding and to ensure we achieve the goals.</a:t>
            </a:r>
          </a:p>
          <a:p>
            <a:endParaRPr lang="en-GB" dirty="0"/>
          </a:p>
        </p:txBody>
      </p:sp>
      <p:pic>
        <p:nvPicPr>
          <p:cNvPr id="4" name="Picture 3"/>
          <p:cNvPicPr>
            <a:picLocks noChangeAspect="1"/>
          </p:cNvPicPr>
          <p:nvPr/>
        </p:nvPicPr>
        <p:blipFill>
          <a:blip r:embed="rId2"/>
          <a:stretch>
            <a:fillRect/>
          </a:stretch>
        </p:blipFill>
        <p:spPr>
          <a:xfrm>
            <a:off x="3057612" y="1793483"/>
            <a:ext cx="3836111" cy="3687276"/>
          </a:xfrm>
          <a:prstGeom prst="rect">
            <a:avLst/>
          </a:prstGeom>
        </p:spPr>
      </p:pic>
      <p:sp>
        <p:nvSpPr>
          <p:cNvPr id="5" name="Rectangle 4"/>
          <p:cNvSpPr/>
          <p:nvPr/>
        </p:nvSpPr>
        <p:spPr>
          <a:xfrm>
            <a:off x="598717" y="5411748"/>
            <a:ext cx="9708596" cy="560795"/>
          </a:xfrm>
          <a:prstGeom prst="rect">
            <a:avLst/>
          </a:prstGeom>
        </p:spPr>
        <p:txBody>
          <a:bodyPr wrap="square">
            <a:spAutoFit/>
          </a:bodyPr>
          <a:lstStyle/>
          <a:p>
            <a:pPr>
              <a:lnSpc>
                <a:spcPct val="115000"/>
              </a:lnSpc>
              <a:spcAft>
                <a:spcPts val="1000"/>
              </a:spcAft>
            </a:pPr>
            <a:r>
              <a:rPr lang="en-GB" sz="900" dirty="0">
                <a:latin typeface="Calibri" panose="020F0502020204030204" pitchFamily="34" charset="0"/>
                <a:ea typeface="Calibri" panose="020F0502020204030204" pitchFamily="34" charset="0"/>
                <a:cs typeface="Times New Roman" panose="02020603050405020304" pitchFamily="18" charset="0"/>
              </a:rPr>
              <a:t>Chaffey, D., 2019. </a:t>
            </a:r>
            <a:r>
              <a:rPr lang="en-GB" sz="900" i="1" dirty="0">
                <a:latin typeface="Calibri" panose="020F0502020204030204" pitchFamily="34" charset="0"/>
                <a:ea typeface="Calibri" panose="020F0502020204030204" pitchFamily="34" charset="0"/>
                <a:cs typeface="Times New Roman" panose="02020603050405020304" pitchFamily="18" charset="0"/>
              </a:rPr>
              <a:t>From SMART to SMARTER marketing objectives. </a:t>
            </a:r>
            <a:r>
              <a:rPr lang="en-GB" sz="900" dirty="0">
                <a:latin typeface="Calibri" panose="020F0502020204030204" pitchFamily="34" charset="0"/>
                <a:ea typeface="Calibri" panose="020F0502020204030204" pitchFamily="34" charset="0"/>
                <a:cs typeface="Times New Roman" panose="02020603050405020304" pitchFamily="18" charset="0"/>
              </a:rPr>
              <a:t>[Online]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Available at: </a:t>
            </a:r>
            <a:r>
              <a:rPr lang="en-GB" sz="900" u="sng" dirty="0">
                <a:latin typeface="Calibri" panose="020F0502020204030204" pitchFamily="34" charset="0"/>
                <a:ea typeface="Calibri" panose="020F0502020204030204" pitchFamily="34" charset="0"/>
                <a:cs typeface="Times New Roman" panose="02020603050405020304" pitchFamily="18" charset="0"/>
              </a:rPr>
              <a:t>https://www.smartinsights.com/goal-setting-evaluation/goals-kpis/define-smart-marketing-objectives/</a:t>
            </a:r>
            <a:r>
              <a:rPr lang="en-GB" sz="900" dirty="0">
                <a:latin typeface="Calibri" panose="020F0502020204030204" pitchFamily="34" charset="0"/>
                <a:ea typeface="Calibri" panose="020F0502020204030204" pitchFamily="34" charset="0"/>
                <a:cs typeface="Times New Roman" panose="02020603050405020304" pitchFamily="18" charset="0"/>
              </a:rPr>
              <a:t/>
            </a:r>
            <a:br>
              <a:rPr lang="en-GB" sz="900" dirty="0">
                <a:latin typeface="Calibri" panose="020F0502020204030204" pitchFamily="34" charset="0"/>
                <a:ea typeface="Calibri" panose="020F0502020204030204" pitchFamily="34" charset="0"/>
                <a:cs typeface="Times New Roman" panose="02020603050405020304" pitchFamily="18" charset="0"/>
              </a:rPr>
            </a:br>
            <a:r>
              <a:rPr lang="en-GB" sz="900" dirty="0">
                <a:latin typeface="Calibri" panose="020F0502020204030204" pitchFamily="34" charset="0"/>
                <a:ea typeface="Calibri" panose="020F0502020204030204" pitchFamily="34" charset="0"/>
                <a:cs typeface="Times New Roman" panose="02020603050405020304" pitchFamily="18" charset="0"/>
              </a:rPr>
              <a:t>[Accessed 08 May 2020].</a:t>
            </a:r>
          </a:p>
        </p:txBody>
      </p:sp>
      <p:sp>
        <p:nvSpPr>
          <p:cNvPr id="8" name="Slide Number Placeholder 7"/>
          <p:cNvSpPr>
            <a:spLocks noGrp="1"/>
          </p:cNvSpPr>
          <p:nvPr>
            <p:ph type="sldNum" sz="quarter" idx="12"/>
          </p:nvPr>
        </p:nvSpPr>
        <p:spPr/>
        <p:txBody>
          <a:bodyPr/>
          <a:lstStyle/>
          <a:p>
            <a:fld id="{519954A3-9DFD-4C44-94BA-B95130A3BA1C}" type="slidenum">
              <a:rPr lang="en-US" smtClean="0"/>
              <a:t>15</a:t>
            </a:fld>
            <a:endParaRPr lang="en-US" dirty="0"/>
          </a:p>
        </p:txBody>
      </p:sp>
      <p:sp>
        <p:nvSpPr>
          <p:cNvPr id="9" name="Footer Placeholder 8"/>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19180041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66878"/>
          </a:xfrm>
        </p:spPr>
        <p:txBody>
          <a:bodyPr/>
          <a:lstStyle/>
          <a:p>
            <a:pPr algn="ctr"/>
            <a:r>
              <a:rPr lang="en-GB" dirty="0" smtClean="0">
                <a:solidFill>
                  <a:schemeClr val="tx1"/>
                </a:solidFill>
              </a:rPr>
              <a:t>Emotional Intelligence</a:t>
            </a:r>
            <a:endParaRPr lang="en-GB" dirty="0">
              <a:solidFill>
                <a:schemeClr val="tx1"/>
              </a:solidFill>
            </a:endParaRPr>
          </a:p>
        </p:txBody>
      </p:sp>
      <p:sp>
        <p:nvSpPr>
          <p:cNvPr id="5" name="Content Placeholder 4"/>
          <p:cNvSpPr>
            <a:spLocks noGrp="1"/>
          </p:cNvSpPr>
          <p:nvPr>
            <p:ph idx="1"/>
          </p:nvPr>
        </p:nvSpPr>
        <p:spPr>
          <a:xfrm>
            <a:off x="677334" y="1208972"/>
            <a:ext cx="8596668" cy="5596863"/>
          </a:xfrm>
        </p:spPr>
        <p:txBody>
          <a:bodyPr>
            <a:normAutofit/>
          </a:bodyPr>
          <a:lstStyle/>
          <a:p>
            <a:pPr marL="0" indent="0">
              <a:buNone/>
            </a:pPr>
            <a:r>
              <a:rPr lang="en-GB" sz="1600" dirty="0">
                <a:solidFill>
                  <a:schemeClr val="tx1"/>
                </a:solidFill>
                <a:latin typeface="Calibri" panose="020F0502020204030204" pitchFamily="34" charset="0"/>
                <a:cs typeface="Calibri" panose="020F0502020204030204" pitchFamily="34" charset="0"/>
              </a:rPr>
              <a:t>By understanding individual emotion helps me to make better decisions for both the individual and the whole shift ultimately helping the </a:t>
            </a:r>
            <a:r>
              <a:rPr lang="en-GB" sz="1600" dirty="0" smtClean="0">
                <a:solidFill>
                  <a:schemeClr val="tx1"/>
                </a:solidFill>
                <a:latin typeface="Calibri" panose="020F0502020204030204" pitchFamily="34" charset="0"/>
                <a:cs typeface="Calibri" panose="020F0502020204030204" pitchFamily="34" charset="0"/>
              </a:rPr>
              <a:t>business</a:t>
            </a:r>
          </a:p>
          <a:p>
            <a:pPr marL="0" indent="0">
              <a:buNone/>
            </a:pPr>
            <a:endParaRPr lang="en-GB" sz="1600" dirty="0" smtClean="0">
              <a:solidFill>
                <a:schemeClr val="tx1"/>
              </a:solidFill>
            </a:endParaRPr>
          </a:p>
          <a:p>
            <a:pPr marL="0" indent="0">
              <a:buNone/>
            </a:pPr>
            <a:endParaRPr lang="en-GB" sz="1600" dirty="0">
              <a:solidFill>
                <a:schemeClr val="tx1"/>
              </a:solidFill>
            </a:endParaRPr>
          </a:p>
          <a:p>
            <a:pPr marL="0" indent="0">
              <a:buNone/>
            </a:pPr>
            <a:endParaRPr lang="en-GB" sz="1600" dirty="0" smtClean="0">
              <a:solidFill>
                <a:schemeClr val="tx1"/>
              </a:solidFill>
            </a:endParaRPr>
          </a:p>
          <a:p>
            <a:pPr marL="0" indent="0">
              <a:buNone/>
            </a:pPr>
            <a:endParaRPr lang="en-GB" sz="1600" dirty="0">
              <a:solidFill>
                <a:schemeClr val="tx1"/>
              </a:solidFill>
            </a:endParaRPr>
          </a:p>
          <a:p>
            <a:pPr marL="0" indent="0">
              <a:buNone/>
            </a:pPr>
            <a:endParaRPr lang="en-GB" sz="1600" dirty="0" smtClean="0">
              <a:solidFill>
                <a:schemeClr val="tx1"/>
              </a:solidFill>
            </a:endParaRPr>
          </a:p>
          <a:p>
            <a:pPr marL="0" indent="0">
              <a:buNone/>
            </a:pPr>
            <a:endParaRPr lang="en-GB" sz="1600" dirty="0">
              <a:solidFill>
                <a:schemeClr val="tx1"/>
              </a:solidFill>
            </a:endParaRPr>
          </a:p>
          <a:p>
            <a:pPr marL="0" indent="0">
              <a:buNone/>
            </a:pPr>
            <a:r>
              <a:rPr lang="en-GB" sz="1600" dirty="0" smtClean="0">
                <a:solidFill>
                  <a:schemeClr val="tx1"/>
                </a:solidFill>
                <a:latin typeface="Calibri" panose="020F0502020204030204" pitchFamily="34" charset="0"/>
                <a:cs typeface="Calibri" panose="020F0502020204030204" pitchFamily="34" charset="0"/>
              </a:rPr>
              <a:t>Understanding </a:t>
            </a:r>
            <a:r>
              <a:rPr lang="en-GB" sz="1600" dirty="0">
                <a:solidFill>
                  <a:schemeClr val="tx1"/>
                </a:solidFill>
                <a:latin typeface="Calibri" panose="020F0502020204030204" pitchFamily="34" charset="0"/>
                <a:cs typeface="Calibri" panose="020F0502020204030204" pitchFamily="34" charset="0"/>
              </a:rPr>
              <a:t>basic needs such as the person’s social skill, how they interact with others, how they express themselves and how they perform in teams and on their own. A person’s motivation, what motivates them to do the work, what they take encouragement from and how I can get the best out of the individual by praising them or even by changing their job to keep it interesting. A person’s empathy, their sensitivity towards others, towards the business and their own work. </a:t>
            </a:r>
            <a:endParaRPr lang="en-GB" sz="1600" dirty="0" smtClean="0">
              <a:solidFill>
                <a:schemeClr val="tx1"/>
              </a:solidFill>
              <a:latin typeface="Calibri" panose="020F0502020204030204" pitchFamily="34" charset="0"/>
              <a:cs typeface="Calibri" panose="020F0502020204030204" pitchFamily="34" charset="0"/>
            </a:endParaRPr>
          </a:p>
          <a:p>
            <a:pPr marL="0" indent="0">
              <a:buNone/>
            </a:pPr>
            <a:r>
              <a:rPr lang="en-GB" sz="900" dirty="0">
                <a:solidFill>
                  <a:schemeClr val="tx1"/>
                </a:solidFill>
              </a:rPr>
              <a:t>Morin, A., 2020. </a:t>
            </a:r>
            <a:r>
              <a:rPr lang="en-GB" sz="900" i="1" dirty="0">
                <a:solidFill>
                  <a:schemeClr val="tx1"/>
                </a:solidFill>
              </a:rPr>
              <a:t>5 Components of Emotional Intelligence. </a:t>
            </a:r>
            <a:r>
              <a:rPr lang="en-GB" sz="900" dirty="0">
                <a:solidFill>
                  <a:schemeClr val="tx1"/>
                </a:solidFill>
              </a:rPr>
              <a:t>[Online] </a:t>
            </a:r>
            <a:br>
              <a:rPr lang="en-GB" sz="900" dirty="0">
                <a:solidFill>
                  <a:schemeClr val="tx1"/>
                </a:solidFill>
              </a:rPr>
            </a:br>
            <a:r>
              <a:rPr lang="en-GB" sz="900" dirty="0">
                <a:solidFill>
                  <a:schemeClr val="tx1"/>
                </a:solidFill>
              </a:rPr>
              <a:t>Available at: </a:t>
            </a:r>
            <a:r>
              <a:rPr lang="en-GB" sz="900" u="sng" dirty="0">
                <a:solidFill>
                  <a:schemeClr val="tx1"/>
                </a:solidFill>
              </a:rPr>
              <a:t>https://www.verywellmind.com/components-of-emotional-intelligence-2795438</a:t>
            </a:r>
            <a:r>
              <a:rPr lang="en-GB" sz="900" dirty="0">
                <a:solidFill>
                  <a:schemeClr val="tx1"/>
                </a:solidFill>
              </a:rPr>
              <a:t/>
            </a:r>
            <a:br>
              <a:rPr lang="en-GB" sz="900" dirty="0">
                <a:solidFill>
                  <a:schemeClr val="tx1"/>
                </a:solidFill>
              </a:rPr>
            </a:br>
            <a:r>
              <a:rPr lang="en-GB" sz="900" dirty="0">
                <a:solidFill>
                  <a:schemeClr val="tx1"/>
                </a:solidFill>
              </a:rPr>
              <a:t>[Accessed 05 April 2020].</a:t>
            </a:r>
          </a:p>
          <a:p>
            <a:pPr marL="0" indent="0">
              <a:buNone/>
            </a:pPr>
            <a:endParaRPr lang="en-GB" sz="1700" dirty="0">
              <a:solidFill>
                <a:schemeClr val="tx1"/>
              </a:solidFill>
              <a:latin typeface="Calibri" panose="020F0502020204030204" pitchFamily="34" charset="0"/>
              <a:cs typeface="Calibri" panose="020F0502020204030204" pitchFamily="34" charset="0"/>
            </a:endParaRPr>
          </a:p>
        </p:txBody>
      </p:sp>
      <p:pic>
        <p:nvPicPr>
          <p:cNvPr id="6" name="Picture 5"/>
          <p:cNvPicPr/>
          <p:nvPr/>
        </p:nvPicPr>
        <p:blipFill>
          <a:blip r:embed="rId2"/>
          <a:stretch>
            <a:fillRect/>
          </a:stretch>
        </p:blipFill>
        <p:spPr>
          <a:xfrm>
            <a:off x="3642485" y="1782690"/>
            <a:ext cx="2770589" cy="2218577"/>
          </a:xfrm>
          <a:prstGeom prst="rect">
            <a:avLst/>
          </a:prstGeom>
        </p:spPr>
      </p:pic>
      <p:sp>
        <p:nvSpPr>
          <p:cNvPr id="9" name="Slide Number Placeholder 8"/>
          <p:cNvSpPr>
            <a:spLocks noGrp="1"/>
          </p:cNvSpPr>
          <p:nvPr>
            <p:ph type="sldNum" sz="quarter" idx="12"/>
          </p:nvPr>
        </p:nvSpPr>
        <p:spPr/>
        <p:txBody>
          <a:bodyPr/>
          <a:lstStyle/>
          <a:p>
            <a:fld id="{519954A3-9DFD-4C44-94BA-B95130A3BA1C}" type="slidenum">
              <a:rPr lang="en-US" smtClean="0"/>
              <a:t>16</a:t>
            </a:fld>
            <a:endParaRPr lang="en-US" dirty="0"/>
          </a:p>
        </p:txBody>
      </p:sp>
      <p:sp>
        <p:nvSpPr>
          <p:cNvPr id="10" name="Footer Placeholder 9"/>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196693360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15351"/>
          </a:xfrm>
        </p:spPr>
        <p:txBody>
          <a:bodyPr>
            <a:normAutofit fontScale="90000"/>
          </a:bodyPr>
          <a:lstStyle/>
          <a:p>
            <a:pPr algn="ctr"/>
            <a:r>
              <a:rPr lang="en-GB" dirty="0" smtClean="0">
                <a:solidFill>
                  <a:schemeClr val="tx1"/>
                </a:solidFill>
              </a:rPr>
              <a:t>Conclusion</a:t>
            </a:r>
            <a:endParaRPr lang="en-GB" dirty="0">
              <a:solidFill>
                <a:schemeClr val="tx1"/>
              </a:solidFill>
            </a:endParaRPr>
          </a:p>
        </p:txBody>
      </p:sp>
      <p:sp>
        <p:nvSpPr>
          <p:cNvPr id="3" name="Content Placeholder 2"/>
          <p:cNvSpPr>
            <a:spLocks noGrp="1"/>
          </p:cNvSpPr>
          <p:nvPr>
            <p:ph idx="1"/>
          </p:nvPr>
        </p:nvSpPr>
        <p:spPr>
          <a:xfrm>
            <a:off x="677334" y="1224951"/>
            <a:ext cx="8596668" cy="4816411"/>
          </a:xfrm>
        </p:spPr>
        <p:txBody>
          <a:bodyPr/>
          <a:lstStyle/>
          <a:p>
            <a:pPr marL="0" indent="0">
              <a:buNone/>
            </a:pPr>
            <a:r>
              <a:rPr lang="en-GB" sz="1600" dirty="0">
                <a:solidFill>
                  <a:schemeClr val="tx1"/>
                </a:solidFill>
                <a:latin typeface="Calibri" panose="020F0502020204030204" pitchFamily="34" charset="0"/>
                <a:cs typeface="Calibri" panose="020F0502020204030204" pitchFamily="34" charset="0"/>
              </a:rPr>
              <a:t>Having used all my experience with management and by using the understanding and education gained from the ION leadership course I was able to create a strong, very capable close knit team who understood their individual positions within the team and were able to work together to achieve our goals. The team was built over a period of approximately 12 months and continues to work together without me as I have moved on within the business. MAL-A has since been promoted to shift manager and is currently recruiting a new MAL. The shift engineer and QA techs till work on shift B.</a:t>
            </a:r>
          </a:p>
          <a:p>
            <a:endParaRPr lang="en-GB" dirty="0"/>
          </a:p>
        </p:txBody>
      </p:sp>
      <p:sp>
        <p:nvSpPr>
          <p:cNvPr id="4" name="Slide Number Placeholder 3"/>
          <p:cNvSpPr>
            <a:spLocks noGrp="1"/>
          </p:cNvSpPr>
          <p:nvPr>
            <p:ph type="sldNum" sz="quarter" idx="12"/>
          </p:nvPr>
        </p:nvSpPr>
        <p:spPr/>
        <p:txBody>
          <a:bodyPr/>
          <a:lstStyle/>
          <a:p>
            <a:fld id="{519954A3-9DFD-4C44-94BA-B95130A3BA1C}" type="slidenum">
              <a:rPr lang="en-US" smtClean="0"/>
              <a:t>17</a:t>
            </a:fld>
            <a:endParaRPr lang="en-US" dirty="0"/>
          </a:p>
        </p:txBody>
      </p:sp>
      <p:sp>
        <p:nvSpPr>
          <p:cNvPr id="5" name="Footer Placeholder 4"/>
          <p:cNvSpPr>
            <a:spLocks noGrp="1"/>
          </p:cNvSpPr>
          <p:nvPr>
            <p:ph type="ftr" sz="quarter" idx="11"/>
          </p:nvPr>
        </p:nvSpPr>
        <p:spPr/>
        <p:txBody>
          <a:bodyPr/>
          <a:lstStyle/>
          <a:p>
            <a:r>
              <a:rPr lang="en-US" smtClean="0"/>
              <a:t>Mike Lewis - 1909144</a:t>
            </a:r>
            <a:endParaRPr lang="en-US" dirty="0"/>
          </a:p>
        </p:txBody>
      </p:sp>
    </p:spTree>
    <p:extLst>
      <p:ext uri="{BB962C8B-B14F-4D97-AF65-F5344CB8AC3E}">
        <p14:creationId xmlns:p14="http://schemas.microsoft.com/office/powerpoint/2010/main" val="9376378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Q&amp;A</a:t>
            </a:r>
            <a:endParaRPr lang="en-GB" dirty="0">
              <a:solidFill>
                <a:schemeClr val="tx1"/>
              </a:solidFill>
            </a:endParaRPr>
          </a:p>
        </p:txBody>
      </p:sp>
      <p:sp>
        <p:nvSpPr>
          <p:cNvPr id="4" name="Footer Placeholder 3"/>
          <p:cNvSpPr>
            <a:spLocks noGrp="1"/>
          </p:cNvSpPr>
          <p:nvPr>
            <p:ph type="ftr" sz="quarter" idx="11"/>
          </p:nvPr>
        </p:nvSpPr>
        <p:spPr/>
        <p:txBody>
          <a:bodyPr/>
          <a:lstStyle/>
          <a:p>
            <a:r>
              <a:rPr lang="en-US" smtClean="0"/>
              <a:t>Mike Lewis - 1909144</a:t>
            </a:r>
            <a:endParaRPr lang="en-US" dirty="0"/>
          </a:p>
        </p:txBody>
      </p:sp>
      <p:sp>
        <p:nvSpPr>
          <p:cNvPr id="5" name="Slide Number Placeholder 4"/>
          <p:cNvSpPr>
            <a:spLocks noGrp="1"/>
          </p:cNvSpPr>
          <p:nvPr>
            <p:ph type="sldNum" sz="quarter" idx="12"/>
          </p:nvPr>
        </p:nvSpPr>
        <p:spPr/>
        <p:txBody>
          <a:bodyPr/>
          <a:lstStyle/>
          <a:p>
            <a:fld id="{519954A3-9DFD-4C44-94BA-B95130A3BA1C}" type="slidenum">
              <a:rPr lang="en-US" smtClean="0"/>
              <a:t>18</a:t>
            </a:fld>
            <a:endParaRPr lang="en-US" dirty="0"/>
          </a:p>
        </p:txBody>
      </p:sp>
    </p:spTree>
    <p:extLst>
      <p:ext uri="{BB962C8B-B14F-4D97-AF65-F5344CB8AC3E}">
        <p14:creationId xmlns:p14="http://schemas.microsoft.com/office/powerpoint/2010/main" val="105536792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282</TotalTime>
  <Words>2153</Words>
  <Application>Microsoft Office PowerPoint</Application>
  <PresentationFormat>Widescreen</PresentationFormat>
  <Paragraphs>159</Paragraphs>
  <Slides>18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Times New Roman</vt:lpstr>
      <vt:lpstr>Trebuchet MS</vt:lpstr>
      <vt:lpstr>Wingdings</vt:lpstr>
      <vt:lpstr>Wingdings 3</vt:lpstr>
      <vt:lpstr>Facet</vt:lpstr>
      <vt:lpstr>Mike Lewis 1909144 University of Wales Trinity Saint David School of Engineering  BEng Mechanical Manufacturing  </vt:lpstr>
      <vt:lpstr>Introduction</vt:lpstr>
      <vt:lpstr>Creating a Team</vt:lpstr>
      <vt:lpstr>2017 Zimmer Biomet Shift Structure</vt:lpstr>
      <vt:lpstr>2018 – Present Zimmer Biomet Shift Structure</vt:lpstr>
      <vt:lpstr>Tuckman’s model – Forming, Storming, Norming, Performing </vt:lpstr>
      <vt:lpstr>Tuckman’s model – Forming, Storming, Norming, Performing - continued</vt:lpstr>
      <vt:lpstr>PowerPoint Presentation</vt:lpstr>
      <vt:lpstr>Individual Needs</vt:lpstr>
      <vt:lpstr>Individual Needs - continued</vt:lpstr>
      <vt:lpstr>Motivation</vt:lpstr>
      <vt:lpstr>McClelland’s Needs Theory - continued</vt:lpstr>
      <vt:lpstr>Delegation</vt:lpstr>
      <vt:lpstr>Leadership</vt:lpstr>
      <vt:lpstr>SMART</vt:lpstr>
      <vt:lpstr>Emotional Intelligence</vt:lpstr>
      <vt:lpstr>Conclusion</vt:lpstr>
      <vt:lpstr>Q&amp;A</vt:lpstr>
    </vt:vector>
  </TitlesOfParts>
  <Company>Zimmer Biomet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Mike Lewis 1909144 University of Wales Trinity Saint David School of Engineering  BEng Mechanical Manufacturing</dc:title>
  <dc:creator>Lewis, Michael</dc:creator>
  <cp:lastModifiedBy>Lewis, Michael</cp:lastModifiedBy>
  <cp:revision>80</cp:revision>
  <dcterms:created xsi:type="dcterms:W3CDTF">2020-05-11T06:40:36Z</dcterms:created>
  <dcterms:modified xsi:type="dcterms:W3CDTF">2020-05-11T21:44:57Z</dcterms:modified>
</cp:coreProperties>
</file>