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353DB0-8D22-4CB6-ABF0-9E95CBA668F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C2C660-E134-4BAC-A1DA-64760CB42E70}">
      <dgm:prSet/>
      <dgm:spPr/>
      <dgm:t>
        <a:bodyPr/>
        <a:lstStyle/>
        <a:p>
          <a:r>
            <a:rPr lang="en-GB"/>
            <a:t>Focuses on past behaviour as predictor of the future performance.</a:t>
          </a:r>
          <a:endParaRPr lang="en-US"/>
        </a:p>
      </dgm:t>
    </dgm:pt>
    <dgm:pt modelId="{0ED245F2-3308-4EB5-BE2B-A6D7A55E6ED0}" type="parTrans" cxnId="{B38232F2-71A4-42F0-86D6-738C159FD619}">
      <dgm:prSet/>
      <dgm:spPr/>
      <dgm:t>
        <a:bodyPr/>
        <a:lstStyle/>
        <a:p>
          <a:endParaRPr lang="en-US"/>
        </a:p>
      </dgm:t>
    </dgm:pt>
    <dgm:pt modelId="{2BA58249-DB1D-4E66-AD23-53D2C0566A6E}" type="sibTrans" cxnId="{B38232F2-71A4-42F0-86D6-738C159FD619}">
      <dgm:prSet/>
      <dgm:spPr/>
      <dgm:t>
        <a:bodyPr/>
        <a:lstStyle/>
        <a:p>
          <a:endParaRPr lang="en-US"/>
        </a:p>
      </dgm:t>
    </dgm:pt>
    <dgm:pt modelId="{B034444D-92C9-4853-AF91-FA979A7F45E4}">
      <dgm:prSet/>
      <dgm:spPr/>
      <dgm:t>
        <a:bodyPr/>
        <a:lstStyle/>
        <a:p>
          <a:r>
            <a:rPr lang="en-GB"/>
            <a:t>For example: “Tell us a time you managed stakeholder resistance to change.”</a:t>
          </a:r>
          <a:endParaRPr lang="en-US"/>
        </a:p>
      </dgm:t>
    </dgm:pt>
    <dgm:pt modelId="{39717F07-E28E-4331-BC29-642DB1F36373}" type="parTrans" cxnId="{C31DA4ED-C602-4868-B947-2CF2799FE89E}">
      <dgm:prSet/>
      <dgm:spPr/>
      <dgm:t>
        <a:bodyPr/>
        <a:lstStyle/>
        <a:p>
          <a:endParaRPr lang="en-US"/>
        </a:p>
      </dgm:t>
    </dgm:pt>
    <dgm:pt modelId="{FD5856BE-6DC2-4DE8-89D0-D15BC5F6C7C3}" type="sibTrans" cxnId="{C31DA4ED-C602-4868-B947-2CF2799FE89E}">
      <dgm:prSet/>
      <dgm:spPr/>
      <dgm:t>
        <a:bodyPr/>
        <a:lstStyle/>
        <a:p>
          <a:endParaRPr lang="en-US"/>
        </a:p>
      </dgm:t>
    </dgm:pt>
    <dgm:pt modelId="{75F63C55-FE22-4C8A-B917-68C4E90CE728}">
      <dgm:prSet/>
      <dgm:spPr/>
      <dgm:t>
        <a:bodyPr/>
        <a:lstStyle/>
        <a:p>
          <a:r>
            <a:rPr lang="en-GB"/>
            <a:t>This also measures competencies such as leadership, collaboration, and adaptability.</a:t>
          </a:r>
          <a:endParaRPr lang="en-US"/>
        </a:p>
      </dgm:t>
    </dgm:pt>
    <dgm:pt modelId="{5C60B738-1BF0-4BFB-8FD8-F621E11A4178}" type="parTrans" cxnId="{0E40F230-7B72-48FD-95D5-5067397221CD}">
      <dgm:prSet/>
      <dgm:spPr/>
      <dgm:t>
        <a:bodyPr/>
        <a:lstStyle/>
        <a:p>
          <a:endParaRPr lang="en-US"/>
        </a:p>
      </dgm:t>
    </dgm:pt>
    <dgm:pt modelId="{1E33146E-9191-4470-99AC-83C75BB39E8C}" type="sibTrans" cxnId="{0E40F230-7B72-48FD-95D5-5067397221CD}">
      <dgm:prSet/>
      <dgm:spPr/>
      <dgm:t>
        <a:bodyPr/>
        <a:lstStyle/>
        <a:p>
          <a:endParaRPr lang="en-US"/>
        </a:p>
      </dgm:t>
    </dgm:pt>
    <dgm:pt modelId="{8F69E0F4-E808-40FD-9D00-7CD8A0B4181F}">
      <dgm:prSet/>
      <dgm:spPr/>
      <dgm:t>
        <a:bodyPr/>
        <a:lstStyle/>
        <a:p>
          <a:r>
            <a:rPr lang="en-GB"/>
            <a:t>(Schmidt et al., 2022)</a:t>
          </a:r>
          <a:endParaRPr lang="en-US"/>
        </a:p>
      </dgm:t>
    </dgm:pt>
    <dgm:pt modelId="{4FCDCA85-D4BA-4DD1-939D-F0531B6C4C89}" type="parTrans" cxnId="{DB7CCC41-40C4-43EA-8619-56362C99470B}">
      <dgm:prSet/>
      <dgm:spPr/>
      <dgm:t>
        <a:bodyPr/>
        <a:lstStyle/>
        <a:p>
          <a:endParaRPr lang="en-US"/>
        </a:p>
      </dgm:t>
    </dgm:pt>
    <dgm:pt modelId="{2EDAFCC5-A160-4329-A9F3-E34CFF504381}" type="sibTrans" cxnId="{DB7CCC41-40C4-43EA-8619-56362C99470B}">
      <dgm:prSet/>
      <dgm:spPr/>
      <dgm:t>
        <a:bodyPr/>
        <a:lstStyle/>
        <a:p>
          <a:endParaRPr lang="en-US"/>
        </a:p>
      </dgm:t>
    </dgm:pt>
    <dgm:pt modelId="{0B0405EB-B885-4066-8E03-2D54345272AC}" type="pres">
      <dgm:prSet presAssocID="{64353DB0-8D22-4CB6-ABF0-9E95CBA668F9}" presName="linear" presStyleCnt="0">
        <dgm:presLayoutVars>
          <dgm:animLvl val="lvl"/>
          <dgm:resizeHandles val="exact"/>
        </dgm:presLayoutVars>
      </dgm:prSet>
      <dgm:spPr/>
    </dgm:pt>
    <dgm:pt modelId="{7327016D-6CA7-441E-A0C6-AE82F6AB6BFF}" type="pres">
      <dgm:prSet presAssocID="{6CC2C660-E134-4BAC-A1DA-64760CB42E7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26BD30-D47B-43DE-A9A8-8E6772FFCE37}" type="pres">
      <dgm:prSet presAssocID="{2BA58249-DB1D-4E66-AD23-53D2C0566A6E}" presName="spacer" presStyleCnt="0"/>
      <dgm:spPr/>
    </dgm:pt>
    <dgm:pt modelId="{1A5757FE-22EA-4BBC-B886-1419D7BBFE7C}" type="pres">
      <dgm:prSet presAssocID="{B034444D-92C9-4853-AF91-FA979A7F45E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9B9F25-56EA-4947-B93F-DC7C05D3C169}" type="pres">
      <dgm:prSet presAssocID="{FD5856BE-6DC2-4DE8-89D0-D15BC5F6C7C3}" presName="spacer" presStyleCnt="0"/>
      <dgm:spPr/>
    </dgm:pt>
    <dgm:pt modelId="{4CE47506-E05D-4ED5-8B6C-5279D26895DA}" type="pres">
      <dgm:prSet presAssocID="{75F63C55-FE22-4C8A-B917-68C4E90CE7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70CD045-36F7-468D-80A6-94F8B7A418D0}" type="pres">
      <dgm:prSet presAssocID="{1E33146E-9191-4470-99AC-83C75BB39E8C}" presName="spacer" presStyleCnt="0"/>
      <dgm:spPr/>
    </dgm:pt>
    <dgm:pt modelId="{49939E56-2997-48E7-BC2C-1CBC7975AC08}" type="pres">
      <dgm:prSet presAssocID="{8F69E0F4-E808-40FD-9D00-7CD8A0B418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AFAC22-2593-4742-BB75-1161B4180ECC}" type="presOf" srcId="{75F63C55-FE22-4C8A-B917-68C4E90CE728}" destId="{4CE47506-E05D-4ED5-8B6C-5279D26895DA}" srcOrd="0" destOrd="0" presId="urn:microsoft.com/office/officeart/2005/8/layout/vList2"/>
    <dgm:cxn modelId="{0E40F230-7B72-48FD-95D5-5067397221CD}" srcId="{64353DB0-8D22-4CB6-ABF0-9E95CBA668F9}" destId="{75F63C55-FE22-4C8A-B917-68C4E90CE728}" srcOrd="2" destOrd="0" parTransId="{5C60B738-1BF0-4BFB-8FD8-F621E11A4178}" sibTransId="{1E33146E-9191-4470-99AC-83C75BB39E8C}"/>
    <dgm:cxn modelId="{DB7CCC41-40C4-43EA-8619-56362C99470B}" srcId="{64353DB0-8D22-4CB6-ABF0-9E95CBA668F9}" destId="{8F69E0F4-E808-40FD-9D00-7CD8A0B4181F}" srcOrd="3" destOrd="0" parTransId="{4FCDCA85-D4BA-4DD1-939D-F0531B6C4C89}" sibTransId="{2EDAFCC5-A160-4329-A9F3-E34CFF504381}"/>
    <dgm:cxn modelId="{225F6365-F860-4EF5-B32E-E353D99807E6}" type="presOf" srcId="{6CC2C660-E134-4BAC-A1DA-64760CB42E70}" destId="{7327016D-6CA7-441E-A0C6-AE82F6AB6BFF}" srcOrd="0" destOrd="0" presId="urn:microsoft.com/office/officeart/2005/8/layout/vList2"/>
    <dgm:cxn modelId="{26641FAD-CC27-46AD-96F5-9A77B92692A9}" type="presOf" srcId="{64353DB0-8D22-4CB6-ABF0-9E95CBA668F9}" destId="{0B0405EB-B885-4066-8E03-2D54345272AC}" srcOrd="0" destOrd="0" presId="urn:microsoft.com/office/officeart/2005/8/layout/vList2"/>
    <dgm:cxn modelId="{668037E3-D7C6-439A-A64C-34496567E18C}" type="presOf" srcId="{B034444D-92C9-4853-AF91-FA979A7F45E4}" destId="{1A5757FE-22EA-4BBC-B886-1419D7BBFE7C}" srcOrd="0" destOrd="0" presId="urn:microsoft.com/office/officeart/2005/8/layout/vList2"/>
    <dgm:cxn modelId="{C31DA4ED-C602-4868-B947-2CF2799FE89E}" srcId="{64353DB0-8D22-4CB6-ABF0-9E95CBA668F9}" destId="{B034444D-92C9-4853-AF91-FA979A7F45E4}" srcOrd="1" destOrd="0" parTransId="{39717F07-E28E-4331-BC29-642DB1F36373}" sibTransId="{FD5856BE-6DC2-4DE8-89D0-D15BC5F6C7C3}"/>
    <dgm:cxn modelId="{B38232F2-71A4-42F0-86D6-738C159FD619}" srcId="{64353DB0-8D22-4CB6-ABF0-9E95CBA668F9}" destId="{6CC2C660-E134-4BAC-A1DA-64760CB42E70}" srcOrd="0" destOrd="0" parTransId="{0ED245F2-3308-4EB5-BE2B-A6D7A55E6ED0}" sibTransId="{2BA58249-DB1D-4E66-AD23-53D2C0566A6E}"/>
    <dgm:cxn modelId="{397C3DFA-C614-4588-BC98-E3704A329283}" type="presOf" srcId="{8F69E0F4-E808-40FD-9D00-7CD8A0B4181F}" destId="{49939E56-2997-48E7-BC2C-1CBC7975AC08}" srcOrd="0" destOrd="0" presId="urn:microsoft.com/office/officeart/2005/8/layout/vList2"/>
    <dgm:cxn modelId="{A83185CA-3B6D-44A7-B96C-1987A49CE231}" type="presParOf" srcId="{0B0405EB-B885-4066-8E03-2D54345272AC}" destId="{7327016D-6CA7-441E-A0C6-AE82F6AB6BFF}" srcOrd="0" destOrd="0" presId="urn:microsoft.com/office/officeart/2005/8/layout/vList2"/>
    <dgm:cxn modelId="{7A060681-65EF-47C9-9976-42EDE866C6F3}" type="presParOf" srcId="{0B0405EB-B885-4066-8E03-2D54345272AC}" destId="{AB26BD30-D47B-43DE-A9A8-8E6772FFCE37}" srcOrd="1" destOrd="0" presId="urn:microsoft.com/office/officeart/2005/8/layout/vList2"/>
    <dgm:cxn modelId="{948957CB-695B-4B75-925F-11FFCB423235}" type="presParOf" srcId="{0B0405EB-B885-4066-8E03-2D54345272AC}" destId="{1A5757FE-22EA-4BBC-B886-1419D7BBFE7C}" srcOrd="2" destOrd="0" presId="urn:microsoft.com/office/officeart/2005/8/layout/vList2"/>
    <dgm:cxn modelId="{C76F0136-BD02-4CB2-AAAD-6A1EF43F69E4}" type="presParOf" srcId="{0B0405EB-B885-4066-8E03-2D54345272AC}" destId="{5C9B9F25-56EA-4947-B93F-DC7C05D3C169}" srcOrd="3" destOrd="0" presId="urn:microsoft.com/office/officeart/2005/8/layout/vList2"/>
    <dgm:cxn modelId="{C99978AD-CB01-4B0B-B320-A8E359130083}" type="presParOf" srcId="{0B0405EB-B885-4066-8E03-2D54345272AC}" destId="{4CE47506-E05D-4ED5-8B6C-5279D26895DA}" srcOrd="4" destOrd="0" presId="urn:microsoft.com/office/officeart/2005/8/layout/vList2"/>
    <dgm:cxn modelId="{CE9417C9-32A0-4881-A7DA-6B4449E5BFCF}" type="presParOf" srcId="{0B0405EB-B885-4066-8E03-2D54345272AC}" destId="{670CD045-36F7-468D-80A6-94F8B7A418D0}" srcOrd="5" destOrd="0" presId="urn:microsoft.com/office/officeart/2005/8/layout/vList2"/>
    <dgm:cxn modelId="{157F6710-73EE-4FC0-8E8A-991A13479F42}" type="presParOf" srcId="{0B0405EB-B885-4066-8E03-2D54345272AC}" destId="{49939E56-2997-48E7-BC2C-1CBC7975AC0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7BB2C4-B918-4B94-9426-5F6B669307E3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C1A5523-C2DC-460E-9E3D-D31E9701B8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Face-to-Face:</a:t>
          </a:r>
          <a:endParaRPr lang="en-US"/>
        </a:p>
      </dgm:t>
    </dgm:pt>
    <dgm:pt modelId="{81EFF27F-3AA0-4F96-A101-2AA7062E1B41}" type="parTrans" cxnId="{B1839F42-F935-48EC-A107-51D6169034A9}">
      <dgm:prSet/>
      <dgm:spPr/>
      <dgm:t>
        <a:bodyPr/>
        <a:lstStyle/>
        <a:p>
          <a:endParaRPr lang="en-US"/>
        </a:p>
      </dgm:t>
    </dgm:pt>
    <dgm:pt modelId="{E1CD9275-45D9-4F69-841E-39705AA619A9}" type="sibTrans" cxnId="{B1839F42-F935-48EC-A107-51D6169034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1182B0-90BB-47D8-BAC2-5EDE422CD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Controlled environment, personal, accurate body language.</a:t>
          </a:r>
          <a:endParaRPr lang="en-US"/>
        </a:p>
      </dgm:t>
    </dgm:pt>
    <dgm:pt modelId="{A9D8544B-A050-419B-A8EB-222AAFBD1E8E}" type="parTrans" cxnId="{E9B4DAF3-876B-471F-963D-9AABD4386018}">
      <dgm:prSet/>
      <dgm:spPr/>
      <dgm:t>
        <a:bodyPr/>
        <a:lstStyle/>
        <a:p>
          <a:endParaRPr lang="en-US"/>
        </a:p>
      </dgm:t>
    </dgm:pt>
    <dgm:pt modelId="{E977E9B1-CE7E-4CBB-A06D-463942223FA2}" type="sibTrans" cxnId="{E9B4DAF3-876B-471F-963D-9AABD43860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FF4B9B-2065-444E-AC3D-2290694317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Interview: </a:t>
          </a:r>
          <a:endParaRPr lang="en-US"/>
        </a:p>
      </dgm:t>
    </dgm:pt>
    <dgm:pt modelId="{BB33CA5A-3F22-44A6-8666-B7193F7A45CC}" type="parTrans" cxnId="{AEA9D6F3-EB47-47A3-94C1-316702E341C1}">
      <dgm:prSet/>
      <dgm:spPr/>
      <dgm:t>
        <a:bodyPr/>
        <a:lstStyle/>
        <a:p>
          <a:endParaRPr lang="en-US"/>
        </a:p>
      </dgm:t>
    </dgm:pt>
    <dgm:pt modelId="{75D3B180-4E30-4219-8F15-B99FF06E4194}" type="sibTrans" cxnId="{AEA9D6F3-EB47-47A3-94C1-316702E341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1A2A413-D2D9-4005-8FAA-06D6AA69CB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Flexible, cost-effective, potential tech issues.</a:t>
          </a:r>
          <a:endParaRPr lang="en-US"/>
        </a:p>
      </dgm:t>
    </dgm:pt>
    <dgm:pt modelId="{CCA8F4DF-4257-43F9-B5BB-930A7CA09840}" type="parTrans" cxnId="{AEEF572C-0E42-4672-98BE-170882B157F0}">
      <dgm:prSet/>
      <dgm:spPr/>
      <dgm:t>
        <a:bodyPr/>
        <a:lstStyle/>
        <a:p>
          <a:endParaRPr lang="en-US"/>
        </a:p>
      </dgm:t>
    </dgm:pt>
    <dgm:pt modelId="{D0EA31AD-47CA-4F25-8168-ED264C0AEE41}" type="sibTrans" cxnId="{AEEF572C-0E42-4672-98BE-170882B157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052172-AE10-461F-9FFB-707826C89D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Lloyds Bank uses online interviews for the early stages and then face-to-face interviews for final panels.</a:t>
          </a:r>
          <a:endParaRPr lang="en-US"/>
        </a:p>
      </dgm:t>
    </dgm:pt>
    <dgm:pt modelId="{17B9DC93-AB93-404C-9CB5-6E4A7DC88917}" type="parTrans" cxnId="{8066F4F9-4FE1-4798-BF57-74274C6241C1}">
      <dgm:prSet/>
      <dgm:spPr/>
      <dgm:t>
        <a:bodyPr/>
        <a:lstStyle/>
        <a:p>
          <a:endParaRPr lang="en-US"/>
        </a:p>
      </dgm:t>
    </dgm:pt>
    <dgm:pt modelId="{B3C510E1-2C01-41B3-BD23-26137FFB8EA2}" type="sibTrans" cxnId="{8066F4F9-4FE1-4798-BF57-74274C6241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04E63D-68B0-49B5-870F-AA2BC85625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(Green, 2022)</a:t>
          </a:r>
          <a:endParaRPr lang="en-US"/>
        </a:p>
      </dgm:t>
    </dgm:pt>
    <dgm:pt modelId="{FC0C44EF-D867-47CA-961C-E9917342C0C6}" type="parTrans" cxnId="{C8133164-DD90-460B-9FAB-A3E7C9FABAB6}">
      <dgm:prSet/>
      <dgm:spPr/>
      <dgm:t>
        <a:bodyPr/>
        <a:lstStyle/>
        <a:p>
          <a:endParaRPr lang="en-US"/>
        </a:p>
      </dgm:t>
    </dgm:pt>
    <dgm:pt modelId="{33F780D1-2FE8-46FB-8A7C-6F60E61BCEF1}" type="sibTrans" cxnId="{C8133164-DD90-460B-9FAB-A3E7C9FABAB6}">
      <dgm:prSet/>
      <dgm:spPr/>
      <dgm:t>
        <a:bodyPr/>
        <a:lstStyle/>
        <a:p>
          <a:endParaRPr lang="en-US"/>
        </a:p>
      </dgm:t>
    </dgm:pt>
    <dgm:pt modelId="{8DF83A01-2B1D-421B-8C7A-CF9F7F982E82}" type="pres">
      <dgm:prSet presAssocID="{297BB2C4-B918-4B94-9426-5F6B669307E3}" presName="linear" presStyleCnt="0">
        <dgm:presLayoutVars>
          <dgm:animLvl val="lvl"/>
          <dgm:resizeHandles val="exact"/>
        </dgm:presLayoutVars>
      </dgm:prSet>
      <dgm:spPr/>
    </dgm:pt>
    <dgm:pt modelId="{A4CFECDC-139A-421A-9B50-EDD8CF2160CB}" type="pres">
      <dgm:prSet presAssocID="{BC1A5523-C2DC-460E-9E3D-D31E9701B8C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D65AD34-63F7-4C7D-B915-E7C948E9CC41}" type="pres">
      <dgm:prSet presAssocID="{E1CD9275-45D9-4F69-841E-39705AA619A9}" presName="spacer" presStyleCnt="0"/>
      <dgm:spPr/>
    </dgm:pt>
    <dgm:pt modelId="{AE82C476-34A9-45CB-B196-E948D32A91EC}" type="pres">
      <dgm:prSet presAssocID="{E01182B0-90BB-47D8-BAC2-5EDE422CD24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A801FF7-A488-433A-88EF-34464C403A6F}" type="pres">
      <dgm:prSet presAssocID="{E977E9B1-CE7E-4CBB-A06D-463942223FA2}" presName="spacer" presStyleCnt="0"/>
      <dgm:spPr/>
    </dgm:pt>
    <dgm:pt modelId="{4362B07D-B127-4CF0-8384-B58CC9D5E6D3}" type="pres">
      <dgm:prSet presAssocID="{5EFF4B9B-2065-444E-AC3D-2290694317B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D7BF963-D6AB-4B4D-BDAB-D208AAF12C77}" type="pres">
      <dgm:prSet presAssocID="{75D3B180-4E30-4219-8F15-B99FF06E4194}" presName="spacer" presStyleCnt="0"/>
      <dgm:spPr/>
    </dgm:pt>
    <dgm:pt modelId="{E1F153A6-F3AA-4CAA-8E4A-BE50C7772AF3}" type="pres">
      <dgm:prSet presAssocID="{31A2A413-D2D9-4005-8FAA-06D6AA69CBE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E37886-B717-4353-A00B-43DD1DDA7822}" type="pres">
      <dgm:prSet presAssocID="{D0EA31AD-47CA-4F25-8168-ED264C0AEE41}" presName="spacer" presStyleCnt="0"/>
      <dgm:spPr/>
    </dgm:pt>
    <dgm:pt modelId="{879DFB09-D5D3-4F39-93A3-05FD5899D44C}" type="pres">
      <dgm:prSet presAssocID="{6B052172-AE10-461F-9FFB-707826C89DF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1202047-2DFF-4338-8C2A-018B8E5DF398}" type="pres">
      <dgm:prSet presAssocID="{B3C510E1-2C01-41B3-BD23-26137FFB8EA2}" presName="spacer" presStyleCnt="0"/>
      <dgm:spPr/>
    </dgm:pt>
    <dgm:pt modelId="{2C7A0A2E-53EA-410F-BBD6-B04BBE4F88DC}" type="pres">
      <dgm:prSet presAssocID="{5C04E63D-68B0-49B5-870F-AA2BC856254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DA68419-79C2-4BA1-B1EC-FB87421F3C7F}" type="presOf" srcId="{BC1A5523-C2DC-460E-9E3D-D31E9701B8CB}" destId="{A4CFECDC-139A-421A-9B50-EDD8CF2160CB}" srcOrd="0" destOrd="0" presId="urn:microsoft.com/office/officeart/2005/8/layout/vList2"/>
    <dgm:cxn modelId="{AEEF572C-0E42-4672-98BE-170882B157F0}" srcId="{297BB2C4-B918-4B94-9426-5F6B669307E3}" destId="{31A2A413-D2D9-4005-8FAA-06D6AA69CBEB}" srcOrd="3" destOrd="0" parTransId="{CCA8F4DF-4257-43F9-B5BB-930A7CA09840}" sibTransId="{D0EA31AD-47CA-4F25-8168-ED264C0AEE41}"/>
    <dgm:cxn modelId="{76CF182D-70B0-4DB5-9096-088A35608B47}" type="presOf" srcId="{6B052172-AE10-461F-9FFB-707826C89DF7}" destId="{879DFB09-D5D3-4F39-93A3-05FD5899D44C}" srcOrd="0" destOrd="0" presId="urn:microsoft.com/office/officeart/2005/8/layout/vList2"/>
    <dgm:cxn modelId="{611BCC37-20DA-49A2-B8CD-AC585A5BF120}" type="presOf" srcId="{5EFF4B9B-2065-444E-AC3D-2290694317B5}" destId="{4362B07D-B127-4CF0-8384-B58CC9D5E6D3}" srcOrd="0" destOrd="0" presId="urn:microsoft.com/office/officeart/2005/8/layout/vList2"/>
    <dgm:cxn modelId="{8931EA5B-AE1B-4C19-B3C9-41239F519B14}" type="presOf" srcId="{31A2A413-D2D9-4005-8FAA-06D6AA69CBEB}" destId="{E1F153A6-F3AA-4CAA-8E4A-BE50C7772AF3}" srcOrd="0" destOrd="0" presId="urn:microsoft.com/office/officeart/2005/8/layout/vList2"/>
    <dgm:cxn modelId="{B1839F42-F935-48EC-A107-51D6169034A9}" srcId="{297BB2C4-B918-4B94-9426-5F6B669307E3}" destId="{BC1A5523-C2DC-460E-9E3D-D31E9701B8CB}" srcOrd="0" destOrd="0" parTransId="{81EFF27F-3AA0-4F96-A101-2AA7062E1B41}" sibTransId="{E1CD9275-45D9-4F69-841E-39705AA619A9}"/>
    <dgm:cxn modelId="{C8133164-DD90-460B-9FAB-A3E7C9FABAB6}" srcId="{297BB2C4-B918-4B94-9426-5F6B669307E3}" destId="{5C04E63D-68B0-49B5-870F-AA2BC8562549}" srcOrd="5" destOrd="0" parTransId="{FC0C44EF-D867-47CA-961C-E9917342C0C6}" sibTransId="{33F780D1-2FE8-46FB-8A7C-6F60E61BCEF1}"/>
    <dgm:cxn modelId="{A9438D79-03A2-43B6-AF14-68E464820D5D}" type="presOf" srcId="{5C04E63D-68B0-49B5-870F-AA2BC8562549}" destId="{2C7A0A2E-53EA-410F-BBD6-B04BBE4F88DC}" srcOrd="0" destOrd="0" presId="urn:microsoft.com/office/officeart/2005/8/layout/vList2"/>
    <dgm:cxn modelId="{A0AD9AAF-7931-415C-8A9D-CE7DCFA72C42}" type="presOf" srcId="{297BB2C4-B918-4B94-9426-5F6B669307E3}" destId="{8DF83A01-2B1D-421B-8C7A-CF9F7F982E82}" srcOrd="0" destOrd="0" presId="urn:microsoft.com/office/officeart/2005/8/layout/vList2"/>
    <dgm:cxn modelId="{9AC984EF-42F4-4533-ADD7-8C634334EDC2}" type="presOf" srcId="{E01182B0-90BB-47D8-BAC2-5EDE422CD243}" destId="{AE82C476-34A9-45CB-B196-E948D32A91EC}" srcOrd="0" destOrd="0" presId="urn:microsoft.com/office/officeart/2005/8/layout/vList2"/>
    <dgm:cxn modelId="{AEA9D6F3-EB47-47A3-94C1-316702E341C1}" srcId="{297BB2C4-B918-4B94-9426-5F6B669307E3}" destId="{5EFF4B9B-2065-444E-AC3D-2290694317B5}" srcOrd="2" destOrd="0" parTransId="{BB33CA5A-3F22-44A6-8666-B7193F7A45CC}" sibTransId="{75D3B180-4E30-4219-8F15-B99FF06E4194}"/>
    <dgm:cxn modelId="{E9B4DAF3-876B-471F-963D-9AABD4386018}" srcId="{297BB2C4-B918-4B94-9426-5F6B669307E3}" destId="{E01182B0-90BB-47D8-BAC2-5EDE422CD243}" srcOrd="1" destOrd="0" parTransId="{A9D8544B-A050-419B-A8EB-222AAFBD1E8E}" sibTransId="{E977E9B1-CE7E-4CBB-A06D-463942223FA2}"/>
    <dgm:cxn modelId="{8066F4F9-4FE1-4798-BF57-74274C6241C1}" srcId="{297BB2C4-B918-4B94-9426-5F6B669307E3}" destId="{6B052172-AE10-461F-9FFB-707826C89DF7}" srcOrd="4" destOrd="0" parTransId="{17B9DC93-AB93-404C-9CB5-6E4A7DC88917}" sibTransId="{B3C510E1-2C01-41B3-BD23-26137FFB8EA2}"/>
    <dgm:cxn modelId="{187D8472-569D-4D42-8246-30E55064A450}" type="presParOf" srcId="{8DF83A01-2B1D-421B-8C7A-CF9F7F982E82}" destId="{A4CFECDC-139A-421A-9B50-EDD8CF2160CB}" srcOrd="0" destOrd="0" presId="urn:microsoft.com/office/officeart/2005/8/layout/vList2"/>
    <dgm:cxn modelId="{F745A4FC-5F66-4E7D-BB8E-90D63EFF402D}" type="presParOf" srcId="{8DF83A01-2B1D-421B-8C7A-CF9F7F982E82}" destId="{1D65AD34-63F7-4C7D-B915-E7C948E9CC41}" srcOrd="1" destOrd="0" presId="urn:microsoft.com/office/officeart/2005/8/layout/vList2"/>
    <dgm:cxn modelId="{5F245F52-3695-4652-B0DE-814D1D1369E2}" type="presParOf" srcId="{8DF83A01-2B1D-421B-8C7A-CF9F7F982E82}" destId="{AE82C476-34A9-45CB-B196-E948D32A91EC}" srcOrd="2" destOrd="0" presId="urn:microsoft.com/office/officeart/2005/8/layout/vList2"/>
    <dgm:cxn modelId="{D29A5015-4D4F-4309-87F0-7D43AA216495}" type="presParOf" srcId="{8DF83A01-2B1D-421B-8C7A-CF9F7F982E82}" destId="{BA801FF7-A488-433A-88EF-34464C403A6F}" srcOrd="3" destOrd="0" presId="urn:microsoft.com/office/officeart/2005/8/layout/vList2"/>
    <dgm:cxn modelId="{6CED4809-D054-4CD8-9366-6E54CFBA6A7A}" type="presParOf" srcId="{8DF83A01-2B1D-421B-8C7A-CF9F7F982E82}" destId="{4362B07D-B127-4CF0-8384-B58CC9D5E6D3}" srcOrd="4" destOrd="0" presId="urn:microsoft.com/office/officeart/2005/8/layout/vList2"/>
    <dgm:cxn modelId="{C836D19A-0C79-4D99-A9AE-5124AE48F2F4}" type="presParOf" srcId="{8DF83A01-2B1D-421B-8C7A-CF9F7F982E82}" destId="{1D7BF963-D6AB-4B4D-BDAB-D208AAF12C77}" srcOrd="5" destOrd="0" presId="urn:microsoft.com/office/officeart/2005/8/layout/vList2"/>
    <dgm:cxn modelId="{0E8BA26D-296E-4E00-9424-4B9429654824}" type="presParOf" srcId="{8DF83A01-2B1D-421B-8C7A-CF9F7F982E82}" destId="{E1F153A6-F3AA-4CAA-8E4A-BE50C7772AF3}" srcOrd="6" destOrd="0" presId="urn:microsoft.com/office/officeart/2005/8/layout/vList2"/>
    <dgm:cxn modelId="{C62FACF0-26DB-4EF0-8A66-986631A24607}" type="presParOf" srcId="{8DF83A01-2B1D-421B-8C7A-CF9F7F982E82}" destId="{22E37886-B717-4353-A00B-43DD1DDA7822}" srcOrd="7" destOrd="0" presId="urn:microsoft.com/office/officeart/2005/8/layout/vList2"/>
    <dgm:cxn modelId="{1936B527-75DF-4E08-8C25-A5A6B69C126B}" type="presParOf" srcId="{8DF83A01-2B1D-421B-8C7A-CF9F7F982E82}" destId="{879DFB09-D5D3-4F39-93A3-05FD5899D44C}" srcOrd="8" destOrd="0" presId="urn:microsoft.com/office/officeart/2005/8/layout/vList2"/>
    <dgm:cxn modelId="{F50D6949-C3F9-442E-867B-89F15ADFFD44}" type="presParOf" srcId="{8DF83A01-2B1D-421B-8C7A-CF9F7F982E82}" destId="{B1202047-2DFF-4338-8C2A-018B8E5DF398}" srcOrd="9" destOrd="0" presId="urn:microsoft.com/office/officeart/2005/8/layout/vList2"/>
    <dgm:cxn modelId="{D5F0B4D9-25C5-4E2D-A8DE-30CC25AF9E81}" type="presParOf" srcId="{8DF83A01-2B1D-421B-8C7A-CF9F7F982E82}" destId="{2C7A0A2E-53EA-410F-BBD6-B04BBE4F88D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72839F-F13D-4596-8D96-B2152EF1B98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C9CE8A-2060-4CCF-82AC-91EA952AB59D}">
      <dgm:prSet/>
      <dgm:spPr/>
      <dgm:t>
        <a:bodyPr/>
        <a:lstStyle/>
        <a:p>
          <a:pPr>
            <a:defRPr cap="all"/>
          </a:pPr>
          <a:r>
            <a:rPr lang="en-GB"/>
            <a:t>Recruiting the right talent ensures success in transformation.</a:t>
          </a:r>
          <a:endParaRPr lang="en-US"/>
        </a:p>
      </dgm:t>
    </dgm:pt>
    <dgm:pt modelId="{D86E7457-DA88-482D-9ADC-D7475277C464}" type="parTrans" cxnId="{17C1D954-4610-4ADF-90F2-FDEEC1AC24AA}">
      <dgm:prSet/>
      <dgm:spPr/>
      <dgm:t>
        <a:bodyPr/>
        <a:lstStyle/>
        <a:p>
          <a:endParaRPr lang="en-US"/>
        </a:p>
      </dgm:t>
    </dgm:pt>
    <dgm:pt modelId="{422B88F7-A7F4-4F7B-9C6E-FCAE2583F0CB}" type="sibTrans" cxnId="{17C1D954-4610-4ADF-90F2-FDEEC1AC24AA}">
      <dgm:prSet/>
      <dgm:spPr/>
      <dgm:t>
        <a:bodyPr/>
        <a:lstStyle/>
        <a:p>
          <a:endParaRPr lang="en-US"/>
        </a:p>
      </dgm:t>
    </dgm:pt>
    <dgm:pt modelId="{D3CBA7EB-728C-4B4E-961B-B44D4E1769F8}">
      <dgm:prSet/>
      <dgm:spPr/>
      <dgm:t>
        <a:bodyPr/>
        <a:lstStyle/>
        <a:p>
          <a:pPr>
            <a:defRPr cap="all"/>
          </a:pPr>
          <a:r>
            <a:rPr lang="en-GB"/>
            <a:t>Hire for values and purpose, not only skills.</a:t>
          </a:r>
          <a:endParaRPr lang="en-US"/>
        </a:p>
      </dgm:t>
    </dgm:pt>
    <dgm:pt modelId="{FA2B14C7-37E4-4091-B86F-F92E90BCC0BB}" type="parTrans" cxnId="{431830F3-84AC-4633-AD09-56E9328B32B2}">
      <dgm:prSet/>
      <dgm:spPr/>
      <dgm:t>
        <a:bodyPr/>
        <a:lstStyle/>
        <a:p>
          <a:endParaRPr lang="en-US"/>
        </a:p>
      </dgm:t>
    </dgm:pt>
    <dgm:pt modelId="{48BDEDD4-3FBC-4FF0-868F-A287182694E6}" type="sibTrans" cxnId="{431830F3-84AC-4633-AD09-56E9328B32B2}">
      <dgm:prSet/>
      <dgm:spPr/>
      <dgm:t>
        <a:bodyPr/>
        <a:lstStyle/>
        <a:p>
          <a:endParaRPr lang="en-US"/>
        </a:p>
      </dgm:t>
    </dgm:pt>
    <dgm:pt modelId="{67D356AC-E6C5-436E-8216-82475F8BAE83}">
      <dgm:prSet/>
      <dgm:spPr/>
      <dgm:t>
        <a:bodyPr/>
        <a:lstStyle/>
        <a:p>
          <a:pPr>
            <a:defRPr cap="all"/>
          </a:pPr>
          <a:r>
            <a:rPr lang="en-GB"/>
            <a:t>Combine structured interviews and probing questions.</a:t>
          </a:r>
          <a:endParaRPr lang="en-US"/>
        </a:p>
      </dgm:t>
    </dgm:pt>
    <dgm:pt modelId="{797A28C8-CC88-4E09-A649-BBC43B244532}" type="parTrans" cxnId="{51C780FC-701B-4D8B-9B3E-0C389F775B8F}">
      <dgm:prSet/>
      <dgm:spPr/>
      <dgm:t>
        <a:bodyPr/>
        <a:lstStyle/>
        <a:p>
          <a:endParaRPr lang="en-US"/>
        </a:p>
      </dgm:t>
    </dgm:pt>
    <dgm:pt modelId="{CF77FF60-866A-4D80-9F2F-83C74FB8EE4F}" type="sibTrans" cxnId="{51C780FC-701B-4D8B-9B3E-0C389F775B8F}">
      <dgm:prSet/>
      <dgm:spPr/>
      <dgm:t>
        <a:bodyPr/>
        <a:lstStyle/>
        <a:p>
          <a:endParaRPr lang="en-US"/>
        </a:p>
      </dgm:t>
    </dgm:pt>
    <dgm:pt modelId="{322E9920-54F4-4A2E-A3DE-F58816315451}">
      <dgm:prSet/>
      <dgm:spPr/>
      <dgm:t>
        <a:bodyPr/>
        <a:lstStyle/>
        <a:p>
          <a:pPr>
            <a:defRPr cap="all"/>
          </a:pPr>
          <a:r>
            <a:rPr lang="en-GB"/>
            <a:t>“Hire for attitude, train for skill.” – Herb Kelleher.</a:t>
          </a:r>
          <a:endParaRPr lang="en-US"/>
        </a:p>
      </dgm:t>
    </dgm:pt>
    <dgm:pt modelId="{B7DB408B-DC11-4949-9922-BE89F21317EB}" type="parTrans" cxnId="{CC5A2E81-1089-42B7-8B56-781EF044E20D}">
      <dgm:prSet/>
      <dgm:spPr/>
      <dgm:t>
        <a:bodyPr/>
        <a:lstStyle/>
        <a:p>
          <a:endParaRPr lang="en-US"/>
        </a:p>
      </dgm:t>
    </dgm:pt>
    <dgm:pt modelId="{0077AC73-A991-4675-8517-253828E59DCC}" type="sibTrans" cxnId="{CC5A2E81-1089-42B7-8B56-781EF044E20D}">
      <dgm:prSet/>
      <dgm:spPr/>
      <dgm:t>
        <a:bodyPr/>
        <a:lstStyle/>
        <a:p>
          <a:endParaRPr lang="en-US"/>
        </a:p>
      </dgm:t>
    </dgm:pt>
    <dgm:pt modelId="{6EA33863-77F0-461E-8BE3-8CF00483AFF7}" type="pres">
      <dgm:prSet presAssocID="{D872839F-F13D-4596-8D96-B2152EF1B988}" presName="root" presStyleCnt="0">
        <dgm:presLayoutVars>
          <dgm:dir/>
          <dgm:resizeHandles val="exact"/>
        </dgm:presLayoutVars>
      </dgm:prSet>
      <dgm:spPr/>
    </dgm:pt>
    <dgm:pt modelId="{9EB32932-3B06-47FD-B062-F4C017DD1847}" type="pres">
      <dgm:prSet presAssocID="{ABC9CE8A-2060-4CCF-82AC-91EA952AB59D}" presName="compNode" presStyleCnt="0"/>
      <dgm:spPr/>
    </dgm:pt>
    <dgm:pt modelId="{CB3AB90E-AF05-4F9A-91B0-7E6896887389}" type="pres">
      <dgm:prSet presAssocID="{ABC9CE8A-2060-4CCF-82AC-91EA952AB59D}" presName="iconBgRect" presStyleLbl="bgShp" presStyleIdx="0" presStyleCnt="4"/>
      <dgm:spPr/>
    </dgm:pt>
    <dgm:pt modelId="{9E2C9BE1-C627-4043-BA95-21CAF10E4EDF}" type="pres">
      <dgm:prSet presAssocID="{ABC9CE8A-2060-4CCF-82AC-91EA952AB5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060F4ABE-307F-4EE4-8EA0-8CB996002AC6}" type="pres">
      <dgm:prSet presAssocID="{ABC9CE8A-2060-4CCF-82AC-91EA952AB59D}" presName="spaceRect" presStyleCnt="0"/>
      <dgm:spPr/>
    </dgm:pt>
    <dgm:pt modelId="{402F72C6-BFCD-41D1-B646-7806D14E9D0D}" type="pres">
      <dgm:prSet presAssocID="{ABC9CE8A-2060-4CCF-82AC-91EA952AB59D}" presName="textRect" presStyleLbl="revTx" presStyleIdx="0" presStyleCnt="4">
        <dgm:presLayoutVars>
          <dgm:chMax val="1"/>
          <dgm:chPref val="1"/>
        </dgm:presLayoutVars>
      </dgm:prSet>
      <dgm:spPr/>
    </dgm:pt>
    <dgm:pt modelId="{2FEEF93A-3E3A-48B5-AD10-14377FAF36F1}" type="pres">
      <dgm:prSet presAssocID="{422B88F7-A7F4-4F7B-9C6E-FCAE2583F0CB}" presName="sibTrans" presStyleCnt="0"/>
      <dgm:spPr/>
    </dgm:pt>
    <dgm:pt modelId="{888A4CC7-7B72-4FBC-A0F5-6A622919EA13}" type="pres">
      <dgm:prSet presAssocID="{D3CBA7EB-728C-4B4E-961B-B44D4E1769F8}" presName="compNode" presStyleCnt="0"/>
      <dgm:spPr/>
    </dgm:pt>
    <dgm:pt modelId="{99CB2F57-5F86-44F5-A9A8-2931B1AE6907}" type="pres">
      <dgm:prSet presAssocID="{D3CBA7EB-728C-4B4E-961B-B44D4E1769F8}" presName="iconBgRect" presStyleLbl="bgShp" presStyleIdx="1" presStyleCnt="4"/>
      <dgm:spPr/>
    </dgm:pt>
    <dgm:pt modelId="{CF53CEF1-849C-4D80-BFC4-2D7AB1E03EAC}" type="pres">
      <dgm:prSet presAssocID="{D3CBA7EB-728C-4B4E-961B-B44D4E1769F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DE45EDD6-B6C3-4DFE-8864-3A23E35C6C14}" type="pres">
      <dgm:prSet presAssocID="{D3CBA7EB-728C-4B4E-961B-B44D4E1769F8}" presName="spaceRect" presStyleCnt="0"/>
      <dgm:spPr/>
    </dgm:pt>
    <dgm:pt modelId="{255B4069-69F2-43CB-A851-E51D02C64660}" type="pres">
      <dgm:prSet presAssocID="{D3CBA7EB-728C-4B4E-961B-B44D4E1769F8}" presName="textRect" presStyleLbl="revTx" presStyleIdx="1" presStyleCnt="4">
        <dgm:presLayoutVars>
          <dgm:chMax val="1"/>
          <dgm:chPref val="1"/>
        </dgm:presLayoutVars>
      </dgm:prSet>
      <dgm:spPr/>
    </dgm:pt>
    <dgm:pt modelId="{38C32032-59DF-49FF-8C47-4A45F4A80A0E}" type="pres">
      <dgm:prSet presAssocID="{48BDEDD4-3FBC-4FF0-868F-A287182694E6}" presName="sibTrans" presStyleCnt="0"/>
      <dgm:spPr/>
    </dgm:pt>
    <dgm:pt modelId="{5121D609-D4D1-4491-803F-6F160972B4B1}" type="pres">
      <dgm:prSet presAssocID="{67D356AC-E6C5-436E-8216-82475F8BAE83}" presName="compNode" presStyleCnt="0"/>
      <dgm:spPr/>
    </dgm:pt>
    <dgm:pt modelId="{A40FC5EF-2C9C-4FF0-BA42-A0C3FC34D888}" type="pres">
      <dgm:prSet presAssocID="{67D356AC-E6C5-436E-8216-82475F8BAE83}" presName="iconBgRect" presStyleLbl="bgShp" presStyleIdx="2" presStyleCnt="4"/>
      <dgm:spPr/>
    </dgm:pt>
    <dgm:pt modelId="{E9708337-7169-4959-B213-AFFA2CAAB57E}" type="pres">
      <dgm:prSet presAssocID="{67D356AC-E6C5-436E-8216-82475F8BAE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CEC46E6-1BDA-444B-9CD7-C25437228907}" type="pres">
      <dgm:prSet presAssocID="{67D356AC-E6C5-436E-8216-82475F8BAE83}" presName="spaceRect" presStyleCnt="0"/>
      <dgm:spPr/>
    </dgm:pt>
    <dgm:pt modelId="{40E54CDB-08D6-4329-96B7-4A71317DB08F}" type="pres">
      <dgm:prSet presAssocID="{67D356AC-E6C5-436E-8216-82475F8BAE83}" presName="textRect" presStyleLbl="revTx" presStyleIdx="2" presStyleCnt="4">
        <dgm:presLayoutVars>
          <dgm:chMax val="1"/>
          <dgm:chPref val="1"/>
        </dgm:presLayoutVars>
      </dgm:prSet>
      <dgm:spPr/>
    </dgm:pt>
    <dgm:pt modelId="{09444392-AB4D-4437-9FD1-ED35B99C85C4}" type="pres">
      <dgm:prSet presAssocID="{CF77FF60-866A-4D80-9F2F-83C74FB8EE4F}" presName="sibTrans" presStyleCnt="0"/>
      <dgm:spPr/>
    </dgm:pt>
    <dgm:pt modelId="{7F34D7AF-94EB-437F-B6CB-6CC677363F10}" type="pres">
      <dgm:prSet presAssocID="{322E9920-54F4-4A2E-A3DE-F58816315451}" presName="compNode" presStyleCnt="0"/>
      <dgm:spPr/>
    </dgm:pt>
    <dgm:pt modelId="{18F97A6F-756B-4823-B45B-036293B20135}" type="pres">
      <dgm:prSet presAssocID="{322E9920-54F4-4A2E-A3DE-F58816315451}" presName="iconBgRect" presStyleLbl="bgShp" presStyleIdx="3" presStyleCnt="4"/>
      <dgm:spPr/>
    </dgm:pt>
    <dgm:pt modelId="{0B67E415-8379-465A-AA8C-8B2A0FD27BBD}" type="pres">
      <dgm:prSet presAssocID="{322E9920-54F4-4A2E-A3DE-F5881631545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ontosaurus"/>
        </a:ext>
      </dgm:extLst>
    </dgm:pt>
    <dgm:pt modelId="{349F584B-20CF-4180-934E-F9BDA07B3C35}" type="pres">
      <dgm:prSet presAssocID="{322E9920-54F4-4A2E-A3DE-F58816315451}" presName="spaceRect" presStyleCnt="0"/>
      <dgm:spPr/>
    </dgm:pt>
    <dgm:pt modelId="{242AC61A-E1CE-4E7B-9BE9-03260D690294}" type="pres">
      <dgm:prSet presAssocID="{322E9920-54F4-4A2E-A3DE-F5881631545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D0D740D-36EF-4B25-A720-36DEB3411C1C}" type="presOf" srcId="{322E9920-54F4-4A2E-A3DE-F58816315451}" destId="{242AC61A-E1CE-4E7B-9BE9-03260D690294}" srcOrd="0" destOrd="0" presId="urn:microsoft.com/office/officeart/2018/5/layout/IconCircleLabelList"/>
    <dgm:cxn modelId="{1218BD2B-6A9E-45CA-B534-5A4BA46B3B59}" type="presOf" srcId="{D3CBA7EB-728C-4B4E-961B-B44D4E1769F8}" destId="{255B4069-69F2-43CB-A851-E51D02C64660}" srcOrd="0" destOrd="0" presId="urn:microsoft.com/office/officeart/2018/5/layout/IconCircleLabelList"/>
    <dgm:cxn modelId="{33C94D61-8537-40E3-AA17-E60C6193333E}" type="presOf" srcId="{D872839F-F13D-4596-8D96-B2152EF1B988}" destId="{6EA33863-77F0-461E-8BE3-8CF00483AFF7}" srcOrd="0" destOrd="0" presId="urn:microsoft.com/office/officeart/2018/5/layout/IconCircleLabelList"/>
    <dgm:cxn modelId="{17C1D954-4610-4ADF-90F2-FDEEC1AC24AA}" srcId="{D872839F-F13D-4596-8D96-B2152EF1B988}" destId="{ABC9CE8A-2060-4CCF-82AC-91EA952AB59D}" srcOrd="0" destOrd="0" parTransId="{D86E7457-DA88-482D-9ADC-D7475277C464}" sibTransId="{422B88F7-A7F4-4F7B-9C6E-FCAE2583F0CB}"/>
    <dgm:cxn modelId="{CC5A2E81-1089-42B7-8B56-781EF044E20D}" srcId="{D872839F-F13D-4596-8D96-B2152EF1B988}" destId="{322E9920-54F4-4A2E-A3DE-F58816315451}" srcOrd="3" destOrd="0" parTransId="{B7DB408B-DC11-4949-9922-BE89F21317EB}" sibTransId="{0077AC73-A991-4675-8517-253828E59DCC}"/>
    <dgm:cxn modelId="{55A422AD-8E87-4BFD-9074-8DC8E5CAC444}" type="presOf" srcId="{ABC9CE8A-2060-4CCF-82AC-91EA952AB59D}" destId="{402F72C6-BFCD-41D1-B646-7806D14E9D0D}" srcOrd="0" destOrd="0" presId="urn:microsoft.com/office/officeart/2018/5/layout/IconCircleLabelList"/>
    <dgm:cxn modelId="{FA4C27CD-5A85-4441-9A4D-45768C6029FE}" type="presOf" srcId="{67D356AC-E6C5-436E-8216-82475F8BAE83}" destId="{40E54CDB-08D6-4329-96B7-4A71317DB08F}" srcOrd="0" destOrd="0" presId="urn:microsoft.com/office/officeart/2018/5/layout/IconCircleLabelList"/>
    <dgm:cxn modelId="{431830F3-84AC-4633-AD09-56E9328B32B2}" srcId="{D872839F-F13D-4596-8D96-B2152EF1B988}" destId="{D3CBA7EB-728C-4B4E-961B-B44D4E1769F8}" srcOrd="1" destOrd="0" parTransId="{FA2B14C7-37E4-4091-B86F-F92E90BCC0BB}" sibTransId="{48BDEDD4-3FBC-4FF0-868F-A287182694E6}"/>
    <dgm:cxn modelId="{51C780FC-701B-4D8B-9B3E-0C389F775B8F}" srcId="{D872839F-F13D-4596-8D96-B2152EF1B988}" destId="{67D356AC-E6C5-436E-8216-82475F8BAE83}" srcOrd="2" destOrd="0" parTransId="{797A28C8-CC88-4E09-A649-BBC43B244532}" sibTransId="{CF77FF60-866A-4D80-9F2F-83C74FB8EE4F}"/>
    <dgm:cxn modelId="{B4619AF1-490D-4361-92B1-F84AEF116E2A}" type="presParOf" srcId="{6EA33863-77F0-461E-8BE3-8CF00483AFF7}" destId="{9EB32932-3B06-47FD-B062-F4C017DD1847}" srcOrd="0" destOrd="0" presId="urn:microsoft.com/office/officeart/2018/5/layout/IconCircleLabelList"/>
    <dgm:cxn modelId="{E62048F4-2620-47AC-B54A-7E89EB4C4DC6}" type="presParOf" srcId="{9EB32932-3B06-47FD-B062-F4C017DD1847}" destId="{CB3AB90E-AF05-4F9A-91B0-7E6896887389}" srcOrd="0" destOrd="0" presId="urn:microsoft.com/office/officeart/2018/5/layout/IconCircleLabelList"/>
    <dgm:cxn modelId="{189BF74B-00EC-41D1-8509-A300AFBB4832}" type="presParOf" srcId="{9EB32932-3B06-47FD-B062-F4C017DD1847}" destId="{9E2C9BE1-C627-4043-BA95-21CAF10E4EDF}" srcOrd="1" destOrd="0" presId="urn:microsoft.com/office/officeart/2018/5/layout/IconCircleLabelList"/>
    <dgm:cxn modelId="{C0389086-1FEC-43FB-802F-0E46A91C1492}" type="presParOf" srcId="{9EB32932-3B06-47FD-B062-F4C017DD1847}" destId="{060F4ABE-307F-4EE4-8EA0-8CB996002AC6}" srcOrd="2" destOrd="0" presId="urn:microsoft.com/office/officeart/2018/5/layout/IconCircleLabelList"/>
    <dgm:cxn modelId="{02D48136-9BEF-486A-9AEA-8169C03B81E2}" type="presParOf" srcId="{9EB32932-3B06-47FD-B062-F4C017DD1847}" destId="{402F72C6-BFCD-41D1-B646-7806D14E9D0D}" srcOrd="3" destOrd="0" presId="urn:microsoft.com/office/officeart/2018/5/layout/IconCircleLabelList"/>
    <dgm:cxn modelId="{9CAFF665-1994-4D18-8AB4-DF36900FAA54}" type="presParOf" srcId="{6EA33863-77F0-461E-8BE3-8CF00483AFF7}" destId="{2FEEF93A-3E3A-48B5-AD10-14377FAF36F1}" srcOrd="1" destOrd="0" presId="urn:microsoft.com/office/officeart/2018/5/layout/IconCircleLabelList"/>
    <dgm:cxn modelId="{7D593B90-8286-4700-A31A-29DC5D950692}" type="presParOf" srcId="{6EA33863-77F0-461E-8BE3-8CF00483AFF7}" destId="{888A4CC7-7B72-4FBC-A0F5-6A622919EA13}" srcOrd="2" destOrd="0" presId="urn:microsoft.com/office/officeart/2018/5/layout/IconCircleLabelList"/>
    <dgm:cxn modelId="{61C14944-1759-430B-BCC2-D70BCD6E5994}" type="presParOf" srcId="{888A4CC7-7B72-4FBC-A0F5-6A622919EA13}" destId="{99CB2F57-5F86-44F5-A9A8-2931B1AE6907}" srcOrd="0" destOrd="0" presId="urn:microsoft.com/office/officeart/2018/5/layout/IconCircleLabelList"/>
    <dgm:cxn modelId="{A1489B6E-F5D3-4917-9CDE-304E97F517E9}" type="presParOf" srcId="{888A4CC7-7B72-4FBC-A0F5-6A622919EA13}" destId="{CF53CEF1-849C-4D80-BFC4-2D7AB1E03EAC}" srcOrd="1" destOrd="0" presId="urn:microsoft.com/office/officeart/2018/5/layout/IconCircleLabelList"/>
    <dgm:cxn modelId="{01B18E0E-4F1F-43CE-9A31-80471500404C}" type="presParOf" srcId="{888A4CC7-7B72-4FBC-A0F5-6A622919EA13}" destId="{DE45EDD6-B6C3-4DFE-8864-3A23E35C6C14}" srcOrd="2" destOrd="0" presId="urn:microsoft.com/office/officeart/2018/5/layout/IconCircleLabelList"/>
    <dgm:cxn modelId="{F1137AE1-FACD-4669-A82F-0EB16D64366C}" type="presParOf" srcId="{888A4CC7-7B72-4FBC-A0F5-6A622919EA13}" destId="{255B4069-69F2-43CB-A851-E51D02C64660}" srcOrd="3" destOrd="0" presId="urn:microsoft.com/office/officeart/2018/5/layout/IconCircleLabelList"/>
    <dgm:cxn modelId="{5A812EA3-F31A-49F3-A0D7-CCC4B82B3836}" type="presParOf" srcId="{6EA33863-77F0-461E-8BE3-8CF00483AFF7}" destId="{38C32032-59DF-49FF-8C47-4A45F4A80A0E}" srcOrd="3" destOrd="0" presId="urn:microsoft.com/office/officeart/2018/5/layout/IconCircleLabelList"/>
    <dgm:cxn modelId="{A80884F3-B314-4B16-9A3F-A889C867F156}" type="presParOf" srcId="{6EA33863-77F0-461E-8BE3-8CF00483AFF7}" destId="{5121D609-D4D1-4491-803F-6F160972B4B1}" srcOrd="4" destOrd="0" presId="urn:microsoft.com/office/officeart/2018/5/layout/IconCircleLabelList"/>
    <dgm:cxn modelId="{F501C744-B49A-4072-A30E-EBB9CBDD9E9A}" type="presParOf" srcId="{5121D609-D4D1-4491-803F-6F160972B4B1}" destId="{A40FC5EF-2C9C-4FF0-BA42-A0C3FC34D888}" srcOrd="0" destOrd="0" presId="urn:microsoft.com/office/officeart/2018/5/layout/IconCircleLabelList"/>
    <dgm:cxn modelId="{720DD6CA-A518-4B6B-BF84-E9FAB1CC924B}" type="presParOf" srcId="{5121D609-D4D1-4491-803F-6F160972B4B1}" destId="{E9708337-7169-4959-B213-AFFA2CAAB57E}" srcOrd="1" destOrd="0" presId="urn:microsoft.com/office/officeart/2018/5/layout/IconCircleLabelList"/>
    <dgm:cxn modelId="{6D6D3C99-C8A9-45B5-953F-F46DD05238FE}" type="presParOf" srcId="{5121D609-D4D1-4491-803F-6F160972B4B1}" destId="{ECEC46E6-1BDA-444B-9CD7-C25437228907}" srcOrd="2" destOrd="0" presId="urn:microsoft.com/office/officeart/2018/5/layout/IconCircleLabelList"/>
    <dgm:cxn modelId="{E2A025B6-06A0-4E0F-864A-69404EDDE4EC}" type="presParOf" srcId="{5121D609-D4D1-4491-803F-6F160972B4B1}" destId="{40E54CDB-08D6-4329-96B7-4A71317DB08F}" srcOrd="3" destOrd="0" presId="urn:microsoft.com/office/officeart/2018/5/layout/IconCircleLabelList"/>
    <dgm:cxn modelId="{8A8C2632-CEC4-4336-8C3A-67473772C17A}" type="presParOf" srcId="{6EA33863-77F0-461E-8BE3-8CF00483AFF7}" destId="{09444392-AB4D-4437-9FD1-ED35B99C85C4}" srcOrd="5" destOrd="0" presId="urn:microsoft.com/office/officeart/2018/5/layout/IconCircleLabelList"/>
    <dgm:cxn modelId="{EA4EE482-57B6-4F47-B210-B1E3AF1E8AA8}" type="presParOf" srcId="{6EA33863-77F0-461E-8BE3-8CF00483AFF7}" destId="{7F34D7AF-94EB-437F-B6CB-6CC677363F10}" srcOrd="6" destOrd="0" presId="urn:microsoft.com/office/officeart/2018/5/layout/IconCircleLabelList"/>
    <dgm:cxn modelId="{6222AE79-EB60-4E65-9AC6-8664FE82DFD8}" type="presParOf" srcId="{7F34D7AF-94EB-437F-B6CB-6CC677363F10}" destId="{18F97A6F-756B-4823-B45B-036293B20135}" srcOrd="0" destOrd="0" presId="urn:microsoft.com/office/officeart/2018/5/layout/IconCircleLabelList"/>
    <dgm:cxn modelId="{34186CBF-0829-4FF0-9A6E-15C48E1ACCD9}" type="presParOf" srcId="{7F34D7AF-94EB-437F-B6CB-6CC677363F10}" destId="{0B67E415-8379-465A-AA8C-8B2A0FD27BBD}" srcOrd="1" destOrd="0" presId="urn:microsoft.com/office/officeart/2018/5/layout/IconCircleLabelList"/>
    <dgm:cxn modelId="{A210FAF3-035A-49C8-B229-4882F73CA509}" type="presParOf" srcId="{7F34D7AF-94EB-437F-B6CB-6CC677363F10}" destId="{349F584B-20CF-4180-934E-F9BDA07B3C35}" srcOrd="2" destOrd="0" presId="urn:microsoft.com/office/officeart/2018/5/layout/IconCircleLabelList"/>
    <dgm:cxn modelId="{8ED9C39C-195E-43D4-A47D-24F84738C409}" type="presParOf" srcId="{7F34D7AF-94EB-437F-B6CB-6CC677363F10}" destId="{242AC61A-E1CE-4E7B-9BE9-03260D69029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1E17E1-468B-4357-B807-48F7179740C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C3A430-483A-4289-A7FD-0EB3A7A53E34}">
      <dgm:prSet/>
      <dgm:spPr/>
      <dgm:t>
        <a:bodyPr/>
        <a:lstStyle/>
        <a:p>
          <a:r>
            <a:rPr lang="en-GB"/>
            <a:t>Adams, R. (2023) </a:t>
          </a:r>
          <a:r>
            <a:rPr lang="en-GB" i="1"/>
            <a:t>‘Effective interview Questioning techniques’ HR Today.</a:t>
          </a:r>
          <a:endParaRPr lang="en-US"/>
        </a:p>
      </dgm:t>
    </dgm:pt>
    <dgm:pt modelId="{465B62B0-DE20-4EE7-BEBD-8A53AEB3A55B}" type="parTrans" cxnId="{2752911F-5D1A-4F0F-887F-A2BCE80A0788}">
      <dgm:prSet/>
      <dgm:spPr/>
      <dgm:t>
        <a:bodyPr/>
        <a:lstStyle/>
        <a:p>
          <a:endParaRPr lang="en-US"/>
        </a:p>
      </dgm:t>
    </dgm:pt>
    <dgm:pt modelId="{39E449CB-B3EE-4077-8817-BC309814DDDA}" type="sibTrans" cxnId="{2752911F-5D1A-4F0F-887F-A2BCE80A0788}">
      <dgm:prSet/>
      <dgm:spPr/>
      <dgm:t>
        <a:bodyPr/>
        <a:lstStyle/>
        <a:p>
          <a:endParaRPr lang="en-US"/>
        </a:p>
      </dgm:t>
    </dgm:pt>
    <dgm:pt modelId="{4E6CA0F6-63EA-4A2F-BA38-791D7034050A}">
      <dgm:prSet/>
      <dgm:spPr/>
      <dgm:t>
        <a:bodyPr/>
        <a:lstStyle/>
        <a:p>
          <a:r>
            <a:rPr lang="en-GB"/>
            <a:t>Armstrong, M., &amp; Taylor, S. (2023). </a:t>
          </a:r>
          <a:r>
            <a:rPr lang="en-GB" i="1"/>
            <a:t>Armstrong’s Handbook of Human Resource Management Practice</a:t>
          </a:r>
          <a:r>
            <a:rPr lang="en-GB"/>
            <a:t>. 16</a:t>
          </a:r>
          <a:r>
            <a:rPr lang="en-GB" baseline="30000"/>
            <a:t>th</a:t>
          </a:r>
          <a:r>
            <a:rPr lang="en-GB"/>
            <a:t> ed. London: Kogan Page.</a:t>
          </a:r>
          <a:endParaRPr lang="en-US"/>
        </a:p>
      </dgm:t>
    </dgm:pt>
    <dgm:pt modelId="{FA220B61-753C-497D-89C3-5296C844517A}" type="parTrans" cxnId="{C349BE3F-7273-4BBF-A9C1-AB2DC9A222E3}">
      <dgm:prSet/>
      <dgm:spPr/>
      <dgm:t>
        <a:bodyPr/>
        <a:lstStyle/>
        <a:p>
          <a:endParaRPr lang="en-US"/>
        </a:p>
      </dgm:t>
    </dgm:pt>
    <dgm:pt modelId="{BFBC25A2-A982-4D84-BA18-A39362E20439}" type="sibTrans" cxnId="{C349BE3F-7273-4BBF-A9C1-AB2DC9A222E3}">
      <dgm:prSet/>
      <dgm:spPr/>
      <dgm:t>
        <a:bodyPr/>
        <a:lstStyle/>
        <a:p>
          <a:endParaRPr lang="en-US"/>
        </a:p>
      </dgm:t>
    </dgm:pt>
    <dgm:pt modelId="{FE04436C-1FA2-4836-B309-E31283375FD9}">
      <dgm:prSet/>
      <dgm:spPr/>
      <dgm:t>
        <a:bodyPr/>
        <a:lstStyle/>
        <a:p>
          <a:r>
            <a:rPr lang="en-GB"/>
            <a:t>Campion, M. A., Campion, J. E., &amp; Campion, M. C. (2021). ‘Structured Interviews: Enhancing reliability and validity’, </a:t>
          </a:r>
          <a:r>
            <a:rPr lang="en-GB" i="1"/>
            <a:t>Journal of Applied Psychology.</a:t>
          </a:r>
          <a:endParaRPr lang="en-US"/>
        </a:p>
      </dgm:t>
    </dgm:pt>
    <dgm:pt modelId="{9AE292CB-D2EA-4D66-ADD3-B46EED8F59D2}" type="parTrans" cxnId="{F7D7E4EF-F9D0-4FC1-BD8C-1878BBFF677F}">
      <dgm:prSet/>
      <dgm:spPr/>
      <dgm:t>
        <a:bodyPr/>
        <a:lstStyle/>
        <a:p>
          <a:endParaRPr lang="en-US"/>
        </a:p>
      </dgm:t>
    </dgm:pt>
    <dgm:pt modelId="{01F41ED6-9FCE-4410-AEA8-68C40FA7C20A}" type="sibTrans" cxnId="{F7D7E4EF-F9D0-4FC1-BD8C-1878BBFF677F}">
      <dgm:prSet/>
      <dgm:spPr/>
      <dgm:t>
        <a:bodyPr/>
        <a:lstStyle/>
        <a:p>
          <a:endParaRPr lang="en-US"/>
        </a:p>
      </dgm:t>
    </dgm:pt>
    <dgm:pt modelId="{76AAB527-58B8-45DD-B12B-6EC213179B72}">
      <dgm:prSet/>
      <dgm:spPr/>
      <dgm:t>
        <a:bodyPr/>
        <a:lstStyle/>
        <a:p>
          <a:r>
            <a:rPr lang="en-GB"/>
            <a:t>Green, D. (2022) ‘Digital recruitment practices in modern HR’, </a:t>
          </a:r>
          <a:r>
            <a:rPr lang="en-GB" i="1"/>
            <a:t>CIPD Review.</a:t>
          </a:r>
          <a:endParaRPr lang="en-US"/>
        </a:p>
      </dgm:t>
    </dgm:pt>
    <dgm:pt modelId="{2CE3E3FF-46DA-4C61-A341-79FF2B608F58}" type="parTrans" cxnId="{367102BD-BE42-4451-B70F-34F73FC9805E}">
      <dgm:prSet/>
      <dgm:spPr/>
      <dgm:t>
        <a:bodyPr/>
        <a:lstStyle/>
        <a:p>
          <a:endParaRPr lang="en-US"/>
        </a:p>
      </dgm:t>
    </dgm:pt>
    <dgm:pt modelId="{E7EEB3EC-B774-4EFC-9F2D-23E0579C5D5A}" type="sibTrans" cxnId="{367102BD-BE42-4451-B70F-34F73FC9805E}">
      <dgm:prSet/>
      <dgm:spPr/>
      <dgm:t>
        <a:bodyPr/>
        <a:lstStyle/>
        <a:p>
          <a:endParaRPr lang="en-US"/>
        </a:p>
      </dgm:t>
    </dgm:pt>
    <dgm:pt modelId="{DD568DB0-3C0F-487D-A666-4D95B090150C}">
      <dgm:prSet/>
      <dgm:spPr/>
      <dgm:t>
        <a:bodyPr/>
        <a:lstStyle/>
        <a:p>
          <a:r>
            <a:rPr lang="en-GB"/>
            <a:t>Lloyds Banking Group (2023) </a:t>
          </a:r>
          <a:r>
            <a:rPr lang="en-GB" i="1"/>
            <a:t>Annual report and accounts 2023. </a:t>
          </a:r>
          <a:r>
            <a:rPr lang="en-GB"/>
            <a:t>London: Lloyds Banking Group Plc.</a:t>
          </a:r>
          <a:endParaRPr lang="en-US"/>
        </a:p>
      </dgm:t>
    </dgm:pt>
    <dgm:pt modelId="{E647DAE4-DE43-4058-8AD9-FA3CA0AD9862}" type="parTrans" cxnId="{7A2C872E-4690-4261-80CB-B16E1DA1F165}">
      <dgm:prSet/>
      <dgm:spPr/>
      <dgm:t>
        <a:bodyPr/>
        <a:lstStyle/>
        <a:p>
          <a:endParaRPr lang="en-US"/>
        </a:p>
      </dgm:t>
    </dgm:pt>
    <dgm:pt modelId="{2D2C2C0C-8B90-4117-B872-76AB161A0079}" type="sibTrans" cxnId="{7A2C872E-4690-4261-80CB-B16E1DA1F165}">
      <dgm:prSet/>
      <dgm:spPr/>
      <dgm:t>
        <a:bodyPr/>
        <a:lstStyle/>
        <a:p>
          <a:endParaRPr lang="en-US"/>
        </a:p>
      </dgm:t>
    </dgm:pt>
    <dgm:pt modelId="{DE212037-5298-4B81-9747-7D6C2005B605}">
      <dgm:prSet/>
      <dgm:spPr/>
      <dgm:t>
        <a:bodyPr/>
        <a:lstStyle/>
        <a:p>
          <a:r>
            <a:rPr lang="en-GB"/>
            <a:t>Rees, G. and Smith, P. (2021) </a:t>
          </a:r>
          <a:r>
            <a:rPr lang="en-GB" i="1"/>
            <a:t>Strategic human resource management: An international perspective. London: </a:t>
          </a:r>
          <a:r>
            <a:rPr lang="en-GB"/>
            <a:t>SAGE Publications.</a:t>
          </a:r>
          <a:endParaRPr lang="en-US"/>
        </a:p>
      </dgm:t>
    </dgm:pt>
    <dgm:pt modelId="{4673CD74-32A4-4F78-A0A3-D1A58F2627EC}" type="parTrans" cxnId="{099EBB43-5C11-4AE5-A19D-D1F1601F96F6}">
      <dgm:prSet/>
      <dgm:spPr/>
      <dgm:t>
        <a:bodyPr/>
        <a:lstStyle/>
        <a:p>
          <a:endParaRPr lang="en-US"/>
        </a:p>
      </dgm:t>
    </dgm:pt>
    <dgm:pt modelId="{5FA72801-4D32-4824-A4ED-19F1AE3B99CC}" type="sibTrans" cxnId="{099EBB43-5C11-4AE5-A19D-D1F1601F96F6}">
      <dgm:prSet/>
      <dgm:spPr/>
      <dgm:t>
        <a:bodyPr/>
        <a:lstStyle/>
        <a:p>
          <a:endParaRPr lang="en-US"/>
        </a:p>
      </dgm:t>
    </dgm:pt>
    <dgm:pt modelId="{BFEF95D1-AB5E-422D-A92E-F37AB15ABE2A}">
      <dgm:prSet/>
      <dgm:spPr/>
      <dgm:t>
        <a:bodyPr/>
        <a:lstStyle/>
        <a:p>
          <a:r>
            <a:rPr lang="en-GB"/>
            <a:t>Schmidt, F.L., Oh, I. and Shaffer, J.A. (2022) ‘The Validity and utility of selection methods in personnel psychology’, </a:t>
          </a:r>
          <a:r>
            <a:rPr lang="en-GB" i="1"/>
            <a:t>Personnel Psychology.</a:t>
          </a:r>
          <a:endParaRPr lang="en-US"/>
        </a:p>
      </dgm:t>
    </dgm:pt>
    <dgm:pt modelId="{2FC596E9-0767-45B8-A420-3D4CD832AD2B}" type="parTrans" cxnId="{6EBF9851-D47B-47F3-9E30-CFDFDFD84995}">
      <dgm:prSet/>
      <dgm:spPr/>
      <dgm:t>
        <a:bodyPr/>
        <a:lstStyle/>
        <a:p>
          <a:endParaRPr lang="en-US"/>
        </a:p>
      </dgm:t>
    </dgm:pt>
    <dgm:pt modelId="{DDD9734E-56D3-4340-9EBB-AD9CF50C9601}" type="sibTrans" cxnId="{6EBF9851-D47B-47F3-9E30-CFDFDFD84995}">
      <dgm:prSet/>
      <dgm:spPr/>
      <dgm:t>
        <a:bodyPr/>
        <a:lstStyle/>
        <a:p>
          <a:endParaRPr lang="en-US"/>
        </a:p>
      </dgm:t>
    </dgm:pt>
    <dgm:pt modelId="{8A6F532F-BCE4-42BF-B2D9-723399F968C7}">
      <dgm:prSet/>
      <dgm:spPr/>
      <dgm:t>
        <a:bodyPr/>
        <a:lstStyle/>
        <a:p>
          <a:r>
            <a:rPr lang="en-GB"/>
            <a:t>Smith, J. and Lewis, D. (2022)  </a:t>
          </a:r>
          <a:r>
            <a:rPr lang="en-GB" i="1"/>
            <a:t>Business transformation and leadership in the digital age</a:t>
          </a:r>
          <a:r>
            <a:rPr lang="en-GB"/>
            <a:t>. Abingdon: Routledge.</a:t>
          </a:r>
          <a:endParaRPr lang="en-US"/>
        </a:p>
      </dgm:t>
    </dgm:pt>
    <dgm:pt modelId="{431C6B61-AFFF-4EAE-8A35-9DB939786030}" type="parTrans" cxnId="{DB44FE48-252D-4211-BCD5-6BB7C44433CC}">
      <dgm:prSet/>
      <dgm:spPr/>
      <dgm:t>
        <a:bodyPr/>
        <a:lstStyle/>
        <a:p>
          <a:endParaRPr lang="en-US"/>
        </a:p>
      </dgm:t>
    </dgm:pt>
    <dgm:pt modelId="{9A648BA5-D15E-4016-8EA1-D64046D3B899}" type="sibTrans" cxnId="{DB44FE48-252D-4211-BCD5-6BB7C44433CC}">
      <dgm:prSet/>
      <dgm:spPr/>
      <dgm:t>
        <a:bodyPr/>
        <a:lstStyle/>
        <a:p>
          <a:endParaRPr lang="en-US"/>
        </a:p>
      </dgm:t>
    </dgm:pt>
    <dgm:pt modelId="{98029628-7FAB-450A-AA65-C72E764F5101}">
      <dgm:prSet/>
      <dgm:spPr/>
      <dgm:t>
        <a:bodyPr/>
        <a:lstStyle/>
        <a:p>
          <a:r>
            <a:rPr lang="en-GB"/>
            <a:t>Torrington, D., Hall, L. and Taylor, S. (2020) </a:t>
          </a:r>
          <a:r>
            <a:rPr lang="en-GB" i="1"/>
            <a:t>Human resource management</a:t>
          </a:r>
          <a:r>
            <a:rPr lang="en-GB"/>
            <a:t>. 11</a:t>
          </a:r>
          <a:r>
            <a:rPr lang="en-GB" baseline="30000"/>
            <a:t>th</a:t>
          </a:r>
          <a:r>
            <a:rPr lang="en-GB"/>
            <a:t> ed. Harlow: Pearson Education.</a:t>
          </a:r>
          <a:endParaRPr lang="en-US"/>
        </a:p>
      </dgm:t>
    </dgm:pt>
    <dgm:pt modelId="{4BEDB960-10AB-432F-9580-40CCD152E7A8}" type="parTrans" cxnId="{4CC6844F-E400-40FE-90D7-C835D9BF7096}">
      <dgm:prSet/>
      <dgm:spPr/>
      <dgm:t>
        <a:bodyPr/>
        <a:lstStyle/>
        <a:p>
          <a:endParaRPr lang="en-US"/>
        </a:p>
      </dgm:t>
    </dgm:pt>
    <dgm:pt modelId="{74781197-AB3F-4675-ADBF-93145FCECA79}" type="sibTrans" cxnId="{4CC6844F-E400-40FE-90D7-C835D9BF7096}">
      <dgm:prSet/>
      <dgm:spPr/>
      <dgm:t>
        <a:bodyPr/>
        <a:lstStyle/>
        <a:p>
          <a:endParaRPr lang="en-US"/>
        </a:p>
      </dgm:t>
    </dgm:pt>
    <dgm:pt modelId="{FD3BDA3C-45B2-415D-9111-B2D0F47E544A}" type="pres">
      <dgm:prSet presAssocID="{2E1E17E1-468B-4357-B807-48F7179740CA}" presName="vert0" presStyleCnt="0">
        <dgm:presLayoutVars>
          <dgm:dir/>
          <dgm:animOne val="branch"/>
          <dgm:animLvl val="lvl"/>
        </dgm:presLayoutVars>
      </dgm:prSet>
      <dgm:spPr/>
    </dgm:pt>
    <dgm:pt modelId="{87B41E13-F292-42A5-A994-D26EE142880F}" type="pres">
      <dgm:prSet presAssocID="{4AC3A430-483A-4289-A7FD-0EB3A7A53E34}" presName="thickLine" presStyleLbl="alignNode1" presStyleIdx="0" presStyleCnt="9"/>
      <dgm:spPr/>
    </dgm:pt>
    <dgm:pt modelId="{6BC66134-6CBD-4415-89F5-9F1328543239}" type="pres">
      <dgm:prSet presAssocID="{4AC3A430-483A-4289-A7FD-0EB3A7A53E34}" presName="horz1" presStyleCnt="0"/>
      <dgm:spPr/>
    </dgm:pt>
    <dgm:pt modelId="{4CAD62F9-BD3E-443D-ADFC-19D0246971C6}" type="pres">
      <dgm:prSet presAssocID="{4AC3A430-483A-4289-A7FD-0EB3A7A53E34}" presName="tx1" presStyleLbl="revTx" presStyleIdx="0" presStyleCnt="9"/>
      <dgm:spPr/>
    </dgm:pt>
    <dgm:pt modelId="{256126C6-6152-42E9-86D5-979DACDB1963}" type="pres">
      <dgm:prSet presAssocID="{4AC3A430-483A-4289-A7FD-0EB3A7A53E34}" presName="vert1" presStyleCnt="0"/>
      <dgm:spPr/>
    </dgm:pt>
    <dgm:pt modelId="{FC079C08-124C-4EA7-AF33-4A35F8EEC8BE}" type="pres">
      <dgm:prSet presAssocID="{4E6CA0F6-63EA-4A2F-BA38-791D7034050A}" presName="thickLine" presStyleLbl="alignNode1" presStyleIdx="1" presStyleCnt="9"/>
      <dgm:spPr/>
    </dgm:pt>
    <dgm:pt modelId="{51E4F4C0-A09A-4E86-A351-DD1737433EB6}" type="pres">
      <dgm:prSet presAssocID="{4E6CA0F6-63EA-4A2F-BA38-791D7034050A}" presName="horz1" presStyleCnt="0"/>
      <dgm:spPr/>
    </dgm:pt>
    <dgm:pt modelId="{C7396E81-7A56-45A6-A3D9-C64E0F767BFA}" type="pres">
      <dgm:prSet presAssocID="{4E6CA0F6-63EA-4A2F-BA38-791D7034050A}" presName="tx1" presStyleLbl="revTx" presStyleIdx="1" presStyleCnt="9"/>
      <dgm:spPr/>
    </dgm:pt>
    <dgm:pt modelId="{F1E115AA-2D8E-485D-B4CA-82D258BC9DDC}" type="pres">
      <dgm:prSet presAssocID="{4E6CA0F6-63EA-4A2F-BA38-791D7034050A}" presName="vert1" presStyleCnt="0"/>
      <dgm:spPr/>
    </dgm:pt>
    <dgm:pt modelId="{4744F254-BA84-45D3-9F6E-36C42D4B8627}" type="pres">
      <dgm:prSet presAssocID="{FE04436C-1FA2-4836-B309-E31283375FD9}" presName="thickLine" presStyleLbl="alignNode1" presStyleIdx="2" presStyleCnt="9"/>
      <dgm:spPr/>
    </dgm:pt>
    <dgm:pt modelId="{8EE31825-A900-4037-A768-12D16966BAE9}" type="pres">
      <dgm:prSet presAssocID="{FE04436C-1FA2-4836-B309-E31283375FD9}" presName="horz1" presStyleCnt="0"/>
      <dgm:spPr/>
    </dgm:pt>
    <dgm:pt modelId="{8A47165A-F0DF-40F0-ADFD-10C11F0819DD}" type="pres">
      <dgm:prSet presAssocID="{FE04436C-1FA2-4836-B309-E31283375FD9}" presName="tx1" presStyleLbl="revTx" presStyleIdx="2" presStyleCnt="9"/>
      <dgm:spPr/>
    </dgm:pt>
    <dgm:pt modelId="{B0314273-D26C-4A05-AA05-B93B4C7784A4}" type="pres">
      <dgm:prSet presAssocID="{FE04436C-1FA2-4836-B309-E31283375FD9}" presName="vert1" presStyleCnt="0"/>
      <dgm:spPr/>
    </dgm:pt>
    <dgm:pt modelId="{2082C9C8-6B40-4D73-85D2-033971A08519}" type="pres">
      <dgm:prSet presAssocID="{76AAB527-58B8-45DD-B12B-6EC213179B72}" presName="thickLine" presStyleLbl="alignNode1" presStyleIdx="3" presStyleCnt="9"/>
      <dgm:spPr/>
    </dgm:pt>
    <dgm:pt modelId="{1B592DF3-0482-46B2-A58E-048BB77474FA}" type="pres">
      <dgm:prSet presAssocID="{76AAB527-58B8-45DD-B12B-6EC213179B72}" presName="horz1" presStyleCnt="0"/>
      <dgm:spPr/>
    </dgm:pt>
    <dgm:pt modelId="{0B89439D-4CA5-4A74-BD09-5F6528B1A727}" type="pres">
      <dgm:prSet presAssocID="{76AAB527-58B8-45DD-B12B-6EC213179B72}" presName="tx1" presStyleLbl="revTx" presStyleIdx="3" presStyleCnt="9"/>
      <dgm:spPr/>
    </dgm:pt>
    <dgm:pt modelId="{FBC3AD45-A65B-4719-B87C-CD435977E1B5}" type="pres">
      <dgm:prSet presAssocID="{76AAB527-58B8-45DD-B12B-6EC213179B72}" presName="vert1" presStyleCnt="0"/>
      <dgm:spPr/>
    </dgm:pt>
    <dgm:pt modelId="{49C45356-2A18-4CFF-8424-6F639614EEC2}" type="pres">
      <dgm:prSet presAssocID="{DD568DB0-3C0F-487D-A666-4D95B090150C}" presName="thickLine" presStyleLbl="alignNode1" presStyleIdx="4" presStyleCnt="9"/>
      <dgm:spPr/>
    </dgm:pt>
    <dgm:pt modelId="{CFFAB17F-874E-4466-BC2C-E3C841CEB2AA}" type="pres">
      <dgm:prSet presAssocID="{DD568DB0-3C0F-487D-A666-4D95B090150C}" presName="horz1" presStyleCnt="0"/>
      <dgm:spPr/>
    </dgm:pt>
    <dgm:pt modelId="{7FC61B7C-68E8-4D78-B636-AA038B19C971}" type="pres">
      <dgm:prSet presAssocID="{DD568DB0-3C0F-487D-A666-4D95B090150C}" presName="tx1" presStyleLbl="revTx" presStyleIdx="4" presStyleCnt="9"/>
      <dgm:spPr/>
    </dgm:pt>
    <dgm:pt modelId="{68CCE1D7-DE28-4B63-9485-79A0695D44C5}" type="pres">
      <dgm:prSet presAssocID="{DD568DB0-3C0F-487D-A666-4D95B090150C}" presName="vert1" presStyleCnt="0"/>
      <dgm:spPr/>
    </dgm:pt>
    <dgm:pt modelId="{01C91616-D8CB-4389-9A18-FB638B19C4AB}" type="pres">
      <dgm:prSet presAssocID="{DE212037-5298-4B81-9747-7D6C2005B605}" presName="thickLine" presStyleLbl="alignNode1" presStyleIdx="5" presStyleCnt="9"/>
      <dgm:spPr/>
    </dgm:pt>
    <dgm:pt modelId="{82811081-1CD8-41FC-933B-B6F12734F40E}" type="pres">
      <dgm:prSet presAssocID="{DE212037-5298-4B81-9747-7D6C2005B605}" presName="horz1" presStyleCnt="0"/>
      <dgm:spPr/>
    </dgm:pt>
    <dgm:pt modelId="{86C1F6F8-ED25-435A-A970-3F7C629B90CB}" type="pres">
      <dgm:prSet presAssocID="{DE212037-5298-4B81-9747-7D6C2005B605}" presName="tx1" presStyleLbl="revTx" presStyleIdx="5" presStyleCnt="9"/>
      <dgm:spPr/>
    </dgm:pt>
    <dgm:pt modelId="{44E2C1F1-95B6-4EEF-8395-91184C20A79E}" type="pres">
      <dgm:prSet presAssocID="{DE212037-5298-4B81-9747-7D6C2005B605}" presName="vert1" presStyleCnt="0"/>
      <dgm:spPr/>
    </dgm:pt>
    <dgm:pt modelId="{15313810-589F-47DE-B115-8DB23CD02B04}" type="pres">
      <dgm:prSet presAssocID="{BFEF95D1-AB5E-422D-A92E-F37AB15ABE2A}" presName="thickLine" presStyleLbl="alignNode1" presStyleIdx="6" presStyleCnt="9"/>
      <dgm:spPr/>
    </dgm:pt>
    <dgm:pt modelId="{0B16E4C8-43CF-425C-8E77-BB7E8E2B5233}" type="pres">
      <dgm:prSet presAssocID="{BFEF95D1-AB5E-422D-A92E-F37AB15ABE2A}" presName="horz1" presStyleCnt="0"/>
      <dgm:spPr/>
    </dgm:pt>
    <dgm:pt modelId="{52F24DD1-1DD1-4D92-BB5F-E63CEC6F11FF}" type="pres">
      <dgm:prSet presAssocID="{BFEF95D1-AB5E-422D-A92E-F37AB15ABE2A}" presName="tx1" presStyleLbl="revTx" presStyleIdx="6" presStyleCnt="9"/>
      <dgm:spPr/>
    </dgm:pt>
    <dgm:pt modelId="{36DB75FD-5D4F-4217-B7E3-052A322B9BBE}" type="pres">
      <dgm:prSet presAssocID="{BFEF95D1-AB5E-422D-A92E-F37AB15ABE2A}" presName="vert1" presStyleCnt="0"/>
      <dgm:spPr/>
    </dgm:pt>
    <dgm:pt modelId="{F4091B19-B5B9-4EE2-8C34-9DDC037DB943}" type="pres">
      <dgm:prSet presAssocID="{8A6F532F-BCE4-42BF-B2D9-723399F968C7}" presName="thickLine" presStyleLbl="alignNode1" presStyleIdx="7" presStyleCnt="9"/>
      <dgm:spPr/>
    </dgm:pt>
    <dgm:pt modelId="{5F8BB031-543C-4E89-ABB0-C11785E947F4}" type="pres">
      <dgm:prSet presAssocID="{8A6F532F-BCE4-42BF-B2D9-723399F968C7}" presName="horz1" presStyleCnt="0"/>
      <dgm:spPr/>
    </dgm:pt>
    <dgm:pt modelId="{CC51AFAF-2744-4010-B4B5-BA7CCA2C6820}" type="pres">
      <dgm:prSet presAssocID="{8A6F532F-BCE4-42BF-B2D9-723399F968C7}" presName="tx1" presStyleLbl="revTx" presStyleIdx="7" presStyleCnt="9"/>
      <dgm:spPr/>
    </dgm:pt>
    <dgm:pt modelId="{655FF5C6-CC03-46BF-B2D6-0AF6E60BB82B}" type="pres">
      <dgm:prSet presAssocID="{8A6F532F-BCE4-42BF-B2D9-723399F968C7}" presName="vert1" presStyleCnt="0"/>
      <dgm:spPr/>
    </dgm:pt>
    <dgm:pt modelId="{76BA8A87-3576-4A6A-B9F1-8228E4ED5AC4}" type="pres">
      <dgm:prSet presAssocID="{98029628-7FAB-450A-AA65-C72E764F5101}" presName="thickLine" presStyleLbl="alignNode1" presStyleIdx="8" presStyleCnt="9"/>
      <dgm:spPr/>
    </dgm:pt>
    <dgm:pt modelId="{E9739F53-1B2F-45C6-9404-91E6F401D41A}" type="pres">
      <dgm:prSet presAssocID="{98029628-7FAB-450A-AA65-C72E764F5101}" presName="horz1" presStyleCnt="0"/>
      <dgm:spPr/>
    </dgm:pt>
    <dgm:pt modelId="{59250C9C-B709-4FAF-BD4C-B8B2D8B3AB00}" type="pres">
      <dgm:prSet presAssocID="{98029628-7FAB-450A-AA65-C72E764F5101}" presName="tx1" presStyleLbl="revTx" presStyleIdx="8" presStyleCnt="9"/>
      <dgm:spPr/>
    </dgm:pt>
    <dgm:pt modelId="{FED7AE28-3885-4DD8-8E52-3D199FBD5A9D}" type="pres">
      <dgm:prSet presAssocID="{98029628-7FAB-450A-AA65-C72E764F5101}" presName="vert1" presStyleCnt="0"/>
      <dgm:spPr/>
    </dgm:pt>
  </dgm:ptLst>
  <dgm:cxnLst>
    <dgm:cxn modelId="{955C3E1E-7D38-47AD-9F8B-00A8650158C8}" type="presOf" srcId="{8A6F532F-BCE4-42BF-B2D9-723399F968C7}" destId="{CC51AFAF-2744-4010-B4B5-BA7CCA2C6820}" srcOrd="0" destOrd="0" presId="urn:microsoft.com/office/officeart/2008/layout/LinedList"/>
    <dgm:cxn modelId="{2752911F-5D1A-4F0F-887F-A2BCE80A0788}" srcId="{2E1E17E1-468B-4357-B807-48F7179740CA}" destId="{4AC3A430-483A-4289-A7FD-0EB3A7A53E34}" srcOrd="0" destOrd="0" parTransId="{465B62B0-DE20-4EE7-BEBD-8A53AEB3A55B}" sibTransId="{39E449CB-B3EE-4077-8817-BC309814DDDA}"/>
    <dgm:cxn modelId="{7A2C872E-4690-4261-80CB-B16E1DA1F165}" srcId="{2E1E17E1-468B-4357-B807-48F7179740CA}" destId="{DD568DB0-3C0F-487D-A666-4D95B090150C}" srcOrd="4" destOrd="0" parTransId="{E647DAE4-DE43-4058-8AD9-FA3CA0AD9862}" sibTransId="{2D2C2C0C-8B90-4117-B872-76AB161A0079}"/>
    <dgm:cxn modelId="{A1B9523F-15F9-4D96-9D2B-4D5C3CDE6012}" type="presOf" srcId="{DE212037-5298-4B81-9747-7D6C2005B605}" destId="{86C1F6F8-ED25-435A-A970-3F7C629B90CB}" srcOrd="0" destOrd="0" presId="urn:microsoft.com/office/officeart/2008/layout/LinedList"/>
    <dgm:cxn modelId="{C349BE3F-7273-4BBF-A9C1-AB2DC9A222E3}" srcId="{2E1E17E1-468B-4357-B807-48F7179740CA}" destId="{4E6CA0F6-63EA-4A2F-BA38-791D7034050A}" srcOrd="1" destOrd="0" parTransId="{FA220B61-753C-497D-89C3-5296C844517A}" sibTransId="{BFBC25A2-A982-4D84-BA18-A39362E20439}"/>
    <dgm:cxn modelId="{099EBB43-5C11-4AE5-A19D-D1F1601F96F6}" srcId="{2E1E17E1-468B-4357-B807-48F7179740CA}" destId="{DE212037-5298-4B81-9747-7D6C2005B605}" srcOrd="5" destOrd="0" parTransId="{4673CD74-32A4-4F78-A0A3-D1A58F2627EC}" sibTransId="{5FA72801-4D32-4824-A4ED-19F1AE3B99CC}"/>
    <dgm:cxn modelId="{D214B966-7DB3-4735-A143-6D155F3003F7}" type="presOf" srcId="{DD568DB0-3C0F-487D-A666-4D95B090150C}" destId="{7FC61B7C-68E8-4D78-B636-AA038B19C971}" srcOrd="0" destOrd="0" presId="urn:microsoft.com/office/officeart/2008/layout/LinedList"/>
    <dgm:cxn modelId="{DB44FE48-252D-4211-BCD5-6BB7C44433CC}" srcId="{2E1E17E1-468B-4357-B807-48F7179740CA}" destId="{8A6F532F-BCE4-42BF-B2D9-723399F968C7}" srcOrd="7" destOrd="0" parTransId="{431C6B61-AFFF-4EAE-8A35-9DB939786030}" sibTransId="{9A648BA5-D15E-4016-8EA1-D64046D3B899}"/>
    <dgm:cxn modelId="{4CC6844F-E400-40FE-90D7-C835D9BF7096}" srcId="{2E1E17E1-468B-4357-B807-48F7179740CA}" destId="{98029628-7FAB-450A-AA65-C72E764F5101}" srcOrd="8" destOrd="0" parTransId="{4BEDB960-10AB-432F-9580-40CCD152E7A8}" sibTransId="{74781197-AB3F-4675-ADBF-93145FCECA79}"/>
    <dgm:cxn modelId="{6EBF9851-D47B-47F3-9E30-CFDFDFD84995}" srcId="{2E1E17E1-468B-4357-B807-48F7179740CA}" destId="{BFEF95D1-AB5E-422D-A92E-F37AB15ABE2A}" srcOrd="6" destOrd="0" parTransId="{2FC596E9-0767-45B8-A420-3D4CD832AD2B}" sibTransId="{DDD9734E-56D3-4340-9EBB-AD9CF50C9601}"/>
    <dgm:cxn modelId="{2235B879-672B-4935-B4ED-1169180787E9}" type="presOf" srcId="{98029628-7FAB-450A-AA65-C72E764F5101}" destId="{59250C9C-B709-4FAF-BD4C-B8B2D8B3AB00}" srcOrd="0" destOrd="0" presId="urn:microsoft.com/office/officeart/2008/layout/LinedList"/>
    <dgm:cxn modelId="{F5701C88-F11C-4748-87CF-46ADFE16B92A}" type="presOf" srcId="{BFEF95D1-AB5E-422D-A92E-F37AB15ABE2A}" destId="{52F24DD1-1DD1-4D92-BB5F-E63CEC6F11FF}" srcOrd="0" destOrd="0" presId="urn:microsoft.com/office/officeart/2008/layout/LinedList"/>
    <dgm:cxn modelId="{E70E8089-2DC1-4F58-8A01-499DB62204F8}" type="presOf" srcId="{76AAB527-58B8-45DD-B12B-6EC213179B72}" destId="{0B89439D-4CA5-4A74-BD09-5F6528B1A727}" srcOrd="0" destOrd="0" presId="urn:microsoft.com/office/officeart/2008/layout/LinedList"/>
    <dgm:cxn modelId="{2885D292-D3B3-4F5D-A244-7E091F404D43}" type="presOf" srcId="{2E1E17E1-468B-4357-B807-48F7179740CA}" destId="{FD3BDA3C-45B2-415D-9111-B2D0F47E544A}" srcOrd="0" destOrd="0" presId="urn:microsoft.com/office/officeart/2008/layout/LinedList"/>
    <dgm:cxn modelId="{367102BD-BE42-4451-B70F-34F73FC9805E}" srcId="{2E1E17E1-468B-4357-B807-48F7179740CA}" destId="{76AAB527-58B8-45DD-B12B-6EC213179B72}" srcOrd="3" destOrd="0" parTransId="{2CE3E3FF-46DA-4C61-A341-79FF2B608F58}" sibTransId="{E7EEB3EC-B774-4EFC-9F2D-23E0579C5D5A}"/>
    <dgm:cxn modelId="{22C41EC4-A5D7-40F1-BCE8-8D9AA07A586B}" type="presOf" srcId="{4E6CA0F6-63EA-4A2F-BA38-791D7034050A}" destId="{C7396E81-7A56-45A6-A3D9-C64E0F767BFA}" srcOrd="0" destOrd="0" presId="urn:microsoft.com/office/officeart/2008/layout/LinedList"/>
    <dgm:cxn modelId="{41C6C4E9-4BAA-44C6-9CDB-B472183084C2}" type="presOf" srcId="{FE04436C-1FA2-4836-B309-E31283375FD9}" destId="{8A47165A-F0DF-40F0-ADFD-10C11F0819DD}" srcOrd="0" destOrd="0" presId="urn:microsoft.com/office/officeart/2008/layout/LinedList"/>
    <dgm:cxn modelId="{F7D7E4EF-F9D0-4FC1-BD8C-1878BBFF677F}" srcId="{2E1E17E1-468B-4357-B807-48F7179740CA}" destId="{FE04436C-1FA2-4836-B309-E31283375FD9}" srcOrd="2" destOrd="0" parTransId="{9AE292CB-D2EA-4D66-ADD3-B46EED8F59D2}" sibTransId="{01F41ED6-9FCE-4410-AEA8-68C40FA7C20A}"/>
    <dgm:cxn modelId="{FDF22AF0-3F34-4786-87DA-796D70954699}" type="presOf" srcId="{4AC3A430-483A-4289-A7FD-0EB3A7A53E34}" destId="{4CAD62F9-BD3E-443D-ADFC-19D0246971C6}" srcOrd="0" destOrd="0" presId="urn:microsoft.com/office/officeart/2008/layout/LinedList"/>
    <dgm:cxn modelId="{5637A86B-41AC-42F0-A792-DD7C418ECC22}" type="presParOf" srcId="{FD3BDA3C-45B2-415D-9111-B2D0F47E544A}" destId="{87B41E13-F292-42A5-A994-D26EE142880F}" srcOrd="0" destOrd="0" presId="urn:microsoft.com/office/officeart/2008/layout/LinedList"/>
    <dgm:cxn modelId="{BD1FBD30-F414-4C5A-9C7B-0702D7F5E7A5}" type="presParOf" srcId="{FD3BDA3C-45B2-415D-9111-B2D0F47E544A}" destId="{6BC66134-6CBD-4415-89F5-9F1328543239}" srcOrd="1" destOrd="0" presId="urn:microsoft.com/office/officeart/2008/layout/LinedList"/>
    <dgm:cxn modelId="{FADD8882-C840-450D-8827-94DBC10E5E13}" type="presParOf" srcId="{6BC66134-6CBD-4415-89F5-9F1328543239}" destId="{4CAD62F9-BD3E-443D-ADFC-19D0246971C6}" srcOrd="0" destOrd="0" presId="urn:microsoft.com/office/officeart/2008/layout/LinedList"/>
    <dgm:cxn modelId="{64594710-8C03-4785-B5DD-E8F8DE99C1E0}" type="presParOf" srcId="{6BC66134-6CBD-4415-89F5-9F1328543239}" destId="{256126C6-6152-42E9-86D5-979DACDB1963}" srcOrd="1" destOrd="0" presId="urn:microsoft.com/office/officeart/2008/layout/LinedList"/>
    <dgm:cxn modelId="{7A2297A0-BF3E-4569-ADC1-1FD984B68A7F}" type="presParOf" srcId="{FD3BDA3C-45B2-415D-9111-B2D0F47E544A}" destId="{FC079C08-124C-4EA7-AF33-4A35F8EEC8BE}" srcOrd="2" destOrd="0" presId="urn:microsoft.com/office/officeart/2008/layout/LinedList"/>
    <dgm:cxn modelId="{669531E6-D0AF-480B-9F55-7E0E7554094F}" type="presParOf" srcId="{FD3BDA3C-45B2-415D-9111-B2D0F47E544A}" destId="{51E4F4C0-A09A-4E86-A351-DD1737433EB6}" srcOrd="3" destOrd="0" presId="urn:microsoft.com/office/officeart/2008/layout/LinedList"/>
    <dgm:cxn modelId="{0126EDBF-DE9F-425F-BE53-F6090CD6FA43}" type="presParOf" srcId="{51E4F4C0-A09A-4E86-A351-DD1737433EB6}" destId="{C7396E81-7A56-45A6-A3D9-C64E0F767BFA}" srcOrd="0" destOrd="0" presId="urn:microsoft.com/office/officeart/2008/layout/LinedList"/>
    <dgm:cxn modelId="{DCB53972-91D3-41AD-9CFC-CFC4FF685B99}" type="presParOf" srcId="{51E4F4C0-A09A-4E86-A351-DD1737433EB6}" destId="{F1E115AA-2D8E-485D-B4CA-82D258BC9DDC}" srcOrd="1" destOrd="0" presId="urn:microsoft.com/office/officeart/2008/layout/LinedList"/>
    <dgm:cxn modelId="{AE88093E-A57A-4C94-8BAB-DFD79D6B04E9}" type="presParOf" srcId="{FD3BDA3C-45B2-415D-9111-B2D0F47E544A}" destId="{4744F254-BA84-45D3-9F6E-36C42D4B8627}" srcOrd="4" destOrd="0" presId="urn:microsoft.com/office/officeart/2008/layout/LinedList"/>
    <dgm:cxn modelId="{7EF6BA6C-0C89-4024-B086-0968DE2A4F3A}" type="presParOf" srcId="{FD3BDA3C-45B2-415D-9111-B2D0F47E544A}" destId="{8EE31825-A900-4037-A768-12D16966BAE9}" srcOrd="5" destOrd="0" presId="urn:microsoft.com/office/officeart/2008/layout/LinedList"/>
    <dgm:cxn modelId="{00142DE2-D2AF-4B08-B012-999017E1C36B}" type="presParOf" srcId="{8EE31825-A900-4037-A768-12D16966BAE9}" destId="{8A47165A-F0DF-40F0-ADFD-10C11F0819DD}" srcOrd="0" destOrd="0" presId="urn:microsoft.com/office/officeart/2008/layout/LinedList"/>
    <dgm:cxn modelId="{EB6D82FB-02CF-435B-B213-DE4D9F88E813}" type="presParOf" srcId="{8EE31825-A900-4037-A768-12D16966BAE9}" destId="{B0314273-D26C-4A05-AA05-B93B4C7784A4}" srcOrd="1" destOrd="0" presId="urn:microsoft.com/office/officeart/2008/layout/LinedList"/>
    <dgm:cxn modelId="{2FC9AEB7-C409-4733-8AF0-566BE9C5EDAE}" type="presParOf" srcId="{FD3BDA3C-45B2-415D-9111-B2D0F47E544A}" destId="{2082C9C8-6B40-4D73-85D2-033971A08519}" srcOrd="6" destOrd="0" presId="urn:microsoft.com/office/officeart/2008/layout/LinedList"/>
    <dgm:cxn modelId="{BCCFB2E2-6C57-482F-8F52-BA301AB63BED}" type="presParOf" srcId="{FD3BDA3C-45B2-415D-9111-B2D0F47E544A}" destId="{1B592DF3-0482-46B2-A58E-048BB77474FA}" srcOrd="7" destOrd="0" presId="urn:microsoft.com/office/officeart/2008/layout/LinedList"/>
    <dgm:cxn modelId="{00C270B3-BFB0-4975-88DE-68C187455B76}" type="presParOf" srcId="{1B592DF3-0482-46B2-A58E-048BB77474FA}" destId="{0B89439D-4CA5-4A74-BD09-5F6528B1A727}" srcOrd="0" destOrd="0" presId="urn:microsoft.com/office/officeart/2008/layout/LinedList"/>
    <dgm:cxn modelId="{2123B7A6-E944-4C39-B53E-924078AFA0ED}" type="presParOf" srcId="{1B592DF3-0482-46B2-A58E-048BB77474FA}" destId="{FBC3AD45-A65B-4719-B87C-CD435977E1B5}" srcOrd="1" destOrd="0" presId="urn:microsoft.com/office/officeart/2008/layout/LinedList"/>
    <dgm:cxn modelId="{55F6F089-D934-44CA-9A9E-3DEC749863DD}" type="presParOf" srcId="{FD3BDA3C-45B2-415D-9111-B2D0F47E544A}" destId="{49C45356-2A18-4CFF-8424-6F639614EEC2}" srcOrd="8" destOrd="0" presId="urn:microsoft.com/office/officeart/2008/layout/LinedList"/>
    <dgm:cxn modelId="{ACC9B770-99A7-433B-A0DC-EA04FCE4EF34}" type="presParOf" srcId="{FD3BDA3C-45B2-415D-9111-B2D0F47E544A}" destId="{CFFAB17F-874E-4466-BC2C-E3C841CEB2AA}" srcOrd="9" destOrd="0" presId="urn:microsoft.com/office/officeart/2008/layout/LinedList"/>
    <dgm:cxn modelId="{DADAE095-A55E-4FE1-8A90-D29D77553691}" type="presParOf" srcId="{CFFAB17F-874E-4466-BC2C-E3C841CEB2AA}" destId="{7FC61B7C-68E8-4D78-B636-AA038B19C971}" srcOrd="0" destOrd="0" presId="urn:microsoft.com/office/officeart/2008/layout/LinedList"/>
    <dgm:cxn modelId="{D04C950E-7069-4B8A-A1C8-2910E91F9166}" type="presParOf" srcId="{CFFAB17F-874E-4466-BC2C-E3C841CEB2AA}" destId="{68CCE1D7-DE28-4B63-9485-79A0695D44C5}" srcOrd="1" destOrd="0" presId="urn:microsoft.com/office/officeart/2008/layout/LinedList"/>
    <dgm:cxn modelId="{D700E20D-B65B-4841-8379-FEB9AF608898}" type="presParOf" srcId="{FD3BDA3C-45B2-415D-9111-B2D0F47E544A}" destId="{01C91616-D8CB-4389-9A18-FB638B19C4AB}" srcOrd="10" destOrd="0" presId="urn:microsoft.com/office/officeart/2008/layout/LinedList"/>
    <dgm:cxn modelId="{294C2A81-00AB-45CC-AAB4-881333332689}" type="presParOf" srcId="{FD3BDA3C-45B2-415D-9111-B2D0F47E544A}" destId="{82811081-1CD8-41FC-933B-B6F12734F40E}" srcOrd="11" destOrd="0" presId="urn:microsoft.com/office/officeart/2008/layout/LinedList"/>
    <dgm:cxn modelId="{ED7F97A3-33D3-41C9-9619-A87CA3CC0EB6}" type="presParOf" srcId="{82811081-1CD8-41FC-933B-B6F12734F40E}" destId="{86C1F6F8-ED25-435A-A970-3F7C629B90CB}" srcOrd="0" destOrd="0" presId="urn:microsoft.com/office/officeart/2008/layout/LinedList"/>
    <dgm:cxn modelId="{4F20BBAD-2F63-4B7B-BCE5-1CAC51FCAF6A}" type="presParOf" srcId="{82811081-1CD8-41FC-933B-B6F12734F40E}" destId="{44E2C1F1-95B6-4EEF-8395-91184C20A79E}" srcOrd="1" destOrd="0" presId="urn:microsoft.com/office/officeart/2008/layout/LinedList"/>
    <dgm:cxn modelId="{221383CD-9A7A-4B86-8E48-FA61D099934E}" type="presParOf" srcId="{FD3BDA3C-45B2-415D-9111-B2D0F47E544A}" destId="{15313810-589F-47DE-B115-8DB23CD02B04}" srcOrd="12" destOrd="0" presId="urn:microsoft.com/office/officeart/2008/layout/LinedList"/>
    <dgm:cxn modelId="{143F7C4C-64C5-4FA0-BA92-C392C146FAB1}" type="presParOf" srcId="{FD3BDA3C-45B2-415D-9111-B2D0F47E544A}" destId="{0B16E4C8-43CF-425C-8E77-BB7E8E2B5233}" srcOrd="13" destOrd="0" presId="urn:microsoft.com/office/officeart/2008/layout/LinedList"/>
    <dgm:cxn modelId="{43B8190C-4A33-4576-BEEF-568B1406AD77}" type="presParOf" srcId="{0B16E4C8-43CF-425C-8E77-BB7E8E2B5233}" destId="{52F24DD1-1DD1-4D92-BB5F-E63CEC6F11FF}" srcOrd="0" destOrd="0" presId="urn:microsoft.com/office/officeart/2008/layout/LinedList"/>
    <dgm:cxn modelId="{5E3D4127-AEE7-4DA1-A2BA-D5368AC11F9F}" type="presParOf" srcId="{0B16E4C8-43CF-425C-8E77-BB7E8E2B5233}" destId="{36DB75FD-5D4F-4217-B7E3-052A322B9BBE}" srcOrd="1" destOrd="0" presId="urn:microsoft.com/office/officeart/2008/layout/LinedList"/>
    <dgm:cxn modelId="{E3772430-9247-4BE1-9349-B23E584D0F9D}" type="presParOf" srcId="{FD3BDA3C-45B2-415D-9111-B2D0F47E544A}" destId="{F4091B19-B5B9-4EE2-8C34-9DDC037DB943}" srcOrd="14" destOrd="0" presId="urn:microsoft.com/office/officeart/2008/layout/LinedList"/>
    <dgm:cxn modelId="{24C405C1-B01F-4177-B5D0-A36804663E09}" type="presParOf" srcId="{FD3BDA3C-45B2-415D-9111-B2D0F47E544A}" destId="{5F8BB031-543C-4E89-ABB0-C11785E947F4}" srcOrd="15" destOrd="0" presId="urn:microsoft.com/office/officeart/2008/layout/LinedList"/>
    <dgm:cxn modelId="{FFA6B71C-FCB8-4D05-9AC3-8A51D839B420}" type="presParOf" srcId="{5F8BB031-543C-4E89-ABB0-C11785E947F4}" destId="{CC51AFAF-2744-4010-B4B5-BA7CCA2C6820}" srcOrd="0" destOrd="0" presId="urn:microsoft.com/office/officeart/2008/layout/LinedList"/>
    <dgm:cxn modelId="{DFA7C701-462A-45DD-B694-6477F6834F0D}" type="presParOf" srcId="{5F8BB031-543C-4E89-ABB0-C11785E947F4}" destId="{655FF5C6-CC03-46BF-B2D6-0AF6E60BB82B}" srcOrd="1" destOrd="0" presId="urn:microsoft.com/office/officeart/2008/layout/LinedList"/>
    <dgm:cxn modelId="{120F25A4-B33A-47EE-B843-2724553D24C9}" type="presParOf" srcId="{FD3BDA3C-45B2-415D-9111-B2D0F47E544A}" destId="{76BA8A87-3576-4A6A-B9F1-8228E4ED5AC4}" srcOrd="16" destOrd="0" presId="urn:microsoft.com/office/officeart/2008/layout/LinedList"/>
    <dgm:cxn modelId="{0427BF70-3822-4EDD-9F1A-6182A3192C84}" type="presParOf" srcId="{FD3BDA3C-45B2-415D-9111-B2D0F47E544A}" destId="{E9739F53-1B2F-45C6-9404-91E6F401D41A}" srcOrd="17" destOrd="0" presId="urn:microsoft.com/office/officeart/2008/layout/LinedList"/>
    <dgm:cxn modelId="{29F2BA8E-5E27-4C2E-A667-466897B79E8C}" type="presParOf" srcId="{E9739F53-1B2F-45C6-9404-91E6F401D41A}" destId="{59250C9C-B709-4FAF-BD4C-B8B2D8B3AB00}" srcOrd="0" destOrd="0" presId="urn:microsoft.com/office/officeart/2008/layout/LinedList"/>
    <dgm:cxn modelId="{FA9AF2CF-BAB9-4D73-881C-3225A98DBC36}" type="presParOf" srcId="{E9739F53-1B2F-45C6-9404-91E6F401D41A}" destId="{FED7AE28-3885-4DD8-8E52-3D199FBD5A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7016D-6CA7-441E-A0C6-AE82F6AB6BFF}">
      <dsp:nvSpPr>
        <dsp:cNvPr id="0" name=""/>
        <dsp:cNvSpPr/>
      </dsp:nvSpPr>
      <dsp:spPr>
        <a:xfrm>
          <a:off x="0" y="99739"/>
          <a:ext cx="5181508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Focuses on past behaviour as predictor of the future performance.</a:t>
          </a:r>
          <a:endParaRPr lang="en-US" sz="2100" kern="1200"/>
        </a:p>
      </dsp:txBody>
      <dsp:txXfrm>
        <a:off x="40780" y="140519"/>
        <a:ext cx="5099948" cy="753819"/>
      </dsp:txXfrm>
    </dsp:sp>
    <dsp:sp modelId="{1A5757FE-22EA-4BBC-B886-1419D7BBFE7C}">
      <dsp:nvSpPr>
        <dsp:cNvPr id="0" name=""/>
        <dsp:cNvSpPr/>
      </dsp:nvSpPr>
      <dsp:spPr>
        <a:xfrm>
          <a:off x="0" y="995599"/>
          <a:ext cx="5181508" cy="835379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For example: “Tell us a time you managed stakeholder resistance to change.”</a:t>
          </a:r>
          <a:endParaRPr lang="en-US" sz="2100" kern="1200"/>
        </a:p>
      </dsp:txBody>
      <dsp:txXfrm>
        <a:off x="40780" y="1036379"/>
        <a:ext cx="5099948" cy="753819"/>
      </dsp:txXfrm>
    </dsp:sp>
    <dsp:sp modelId="{4CE47506-E05D-4ED5-8B6C-5279D26895DA}">
      <dsp:nvSpPr>
        <dsp:cNvPr id="0" name=""/>
        <dsp:cNvSpPr/>
      </dsp:nvSpPr>
      <dsp:spPr>
        <a:xfrm>
          <a:off x="0" y="1891459"/>
          <a:ext cx="5181508" cy="835379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also measures competencies such as leadership, collaboration, and adaptability.</a:t>
          </a:r>
          <a:endParaRPr lang="en-US" sz="2100" kern="1200"/>
        </a:p>
      </dsp:txBody>
      <dsp:txXfrm>
        <a:off x="40780" y="1932239"/>
        <a:ext cx="5099948" cy="753819"/>
      </dsp:txXfrm>
    </dsp:sp>
    <dsp:sp modelId="{49939E56-2997-48E7-BC2C-1CBC7975AC08}">
      <dsp:nvSpPr>
        <dsp:cNvPr id="0" name=""/>
        <dsp:cNvSpPr/>
      </dsp:nvSpPr>
      <dsp:spPr>
        <a:xfrm>
          <a:off x="0" y="2787319"/>
          <a:ext cx="5181508" cy="8353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(Schmidt et al., 2022)</a:t>
          </a:r>
          <a:endParaRPr lang="en-US" sz="2100" kern="1200"/>
        </a:p>
      </dsp:txBody>
      <dsp:txXfrm>
        <a:off x="40780" y="2828099"/>
        <a:ext cx="5099948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FECDC-139A-421A-9B50-EDD8CF2160CB}">
      <dsp:nvSpPr>
        <dsp:cNvPr id="0" name=""/>
        <dsp:cNvSpPr/>
      </dsp:nvSpPr>
      <dsp:spPr>
        <a:xfrm>
          <a:off x="0" y="15057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Face-to-Face:</a:t>
          </a:r>
          <a:endParaRPr lang="en-US" sz="1700" kern="1200"/>
        </a:p>
      </dsp:txBody>
      <dsp:txXfrm>
        <a:off x="21361" y="171932"/>
        <a:ext cx="9749749" cy="394858"/>
      </dsp:txXfrm>
    </dsp:sp>
    <dsp:sp modelId="{AE82C476-34A9-45CB-B196-E948D32A91EC}">
      <dsp:nvSpPr>
        <dsp:cNvPr id="0" name=""/>
        <dsp:cNvSpPr/>
      </dsp:nvSpPr>
      <dsp:spPr>
        <a:xfrm>
          <a:off x="0" y="63711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Controlled environment, personal, accurate body language.</a:t>
          </a:r>
          <a:endParaRPr lang="en-US" sz="1700" kern="1200"/>
        </a:p>
      </dsp:txBody>
      <dsp:txXfrm>
        <a:off x="21361" y="658472"/>
        <a:ext cx="9749749" cy="394858"/>
      </dsp:txXfrm>
    </dsp:sp>
    <dsp:sp modelId="{4362B07D-B127-4CF0-8384-B58CC9D5E6D3}">
      <dsp:nvSpPr>
        <dsp:cNvPr id="0" name=""/>
        <dsp:cNvSpPr/>
      </dsp:nvSpPr>
      <dsp:spPr>
        <a:xfrm>
          <a:off x="0" y="112365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Online Interview: </a:t>
          </a:r>
          <a:endParaRPr lang="en-US" sz="1700" kern="1200"/>
        </a:p>
      </dsp:txBody>
      <dsp:txXfrm>
        <a:off x="21361" y="1145012"/>
        <a:ext cx="9749749" cy="394858"/>
      </dsp:txXfrm>
    </dsp:sp>
    <dsp:sp modelId="{E1F153A6-F3AA-4CAA-8E4A-BE50C7772AF3}">
      <dsp:nvSpPr>
        <dsp:cNvPr id="0" name=""/>
        <dsp:cNvSpPr/>
      </dsp:nvSpPr>
      <dsp:spPr>
        <a:xfrm>
          <a:off x="0" y="161019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Flexible, cost-effective, potential tech issues.</a:t>
          </a:r>
          <a:endParaRPr lang="en-US" sz="1700" kern="1200"/>
        </a:p>
      </dsp:txBody>
      <dsp:txXfrm>
        <a:off x="21361" y="1631552"/>
        <a:ext cx="9749749" cy="394858"/>
      </dsp:txXfrm>
    </dsp:sp>
    <dsp:sp modelId="{879DFB09-D5D3-4F39-93A3-05FD5899D44C}">
      <dsp:nvSpPr>
        <dsp:cNvPr id="0" name=""/>
        <dsp:cNvSpPr/>
      </dsp:nvSpPr>
      <dsp:spPr>
        <a:xfrm>
          <a:off x="0" y="209673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Lloyds Bank uses online interviews for the early stages and then face-to-face interviews for final panels.</a:t>
          </a:r>
          <a:endParaRPr lang="en-US" sz="1700" kern="1200"/>
        </a:p>
      </dsp:txBody>
      <dsp:txXfrm>
        <a:off x="21361" y="2118092"/>
        <a:ext cx="9749749" cy="394858"/>
      </dsp:txXfrm>
    </dsp:sp>
    <dsp:sp modelId="{2C7A0A2E-53EA-410F-BBD6-B04BBE4F88DC}">
      <dsp:nvSpPr>
        <dsp:cNvPr id="0" name=""/>
        <dsp:cNvSpPr/>
      </dsp:nvSpPr>
      <dsp:spPr>
        <a:xfrm>
          <a:off x="0" y="2583271"/>
          <a:ext cx="9792471" cy="437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(Green, 2022)</a:t>
          </a:r>
          <a:endParaRPr lang="en-US" sz="1700" kern="1200"/>
        </a:p>
      </dsp:txBody>
      <dsp:txXfrm>
        <a:off x="21361" y="2604632"/>
        <a:ext cx="9749749" cy="394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AB90E-AF05-4F9A-91B0-7E6896887389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C9BE1-C627-4043-BA95-21CAF10E4EDF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F72C6-BFCD-41D1-B646-7806D14E9D0D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Recruiting the right talent ensures success in transformation.</a:t>
          </a:r>
          <a:endParaRPr lang="en-US" sz="1300" kern="1200"/>
        </a:p>
      </dsp:txBody>
      <dsp:txXfrm>
        <a:off x="569079" y="2644614"/>
        <a:ext cx="2072362" cy="720000"/>
      </dsp:txXfrm>
    </dsp:sp>
    <dsp:sp modelId="{99CB2F57-5F86-44F5-A9A8-2931B1AE6907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3CEF1-849C-4D80-BFC4-2D7AB1E03EAC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B4069-69F2-43CB-A851-E51D02C64660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Hire for values and purpose, not only skills.</a:t>
          </a:r>
          <a:endParaRPr lang="en-US" sz="1300" kern="1200"/>
        </a:p>
      </dsp:txBody>
      <dsp:txXfrm>
        <a:off x="3004105" y="2644614"/>
        <a:ext cx="2072362" cy="720000"/>
      </dsp:txXfrm>
    </dsp:sp>
    <dsp:sp modelId="{A40FC5EF-2C9C-4FF0-BA42-A0C3FC34D888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708337-7169-4959-B213-AFFA2CAAB57E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54CDB-08D6-4329-96B7-4A71317DB08F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Combine structured interviews and probing questions.</a:t>
          </a:r>
          <a:endParaRPr lang="en-US" sz="1300" kern="1200"/>
        </a:p>
      </dsp:txBody>
      <dsp:txXfrm>
        <a:off x="5439131" y="2644614"/>
        <a:ext cx="2072362" cy="720000"/>
      </dsp:txXfrm>
    </dsp:sp>
    <dsp:sp modelId="{18F97A6F-756B-4823-B45B-036293B20135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7E415-8379-465A-AA8C-8B2A0FD27BBD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AC61A-E1CE-4E7B-9BE9-03260D690294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“Hire for attitude, train for skill.” – Herb Kelleher.</a:t>
          </a:r>
          <a:endParaRPr lang="en-US" sz="1300" kern="1200"/>
        </a:p>
      </dsp:txBody>
      <dsp:txXfrm>
        <a:off x="7874157" y="2644614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41E13-F292-42A5-A994-D26EE142880F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D62F9-BD3E-443D-ADFC-19D0246971C6}">
      <dsp:nvSpPr>
        <dsp:cNvPr id="0" name=""/>
        <dsp:cNvSpPr/>
      </dsp:nvSpPr>
      <dsp:spPr>
        <a:xfrm>
          <a:off x="0" y="531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Adams, R. (2023) </a:t>
          </a:r>
          <a:r>
            <a:rPr lang="en-GB" sz="1300" i="1" kern="1200"/>
            <a:t>‘Effective interview Questioning techniques’ HR Today.</a:t>
          </a:r>
          <a:endParaRPr lang="en-US" sz="1300" kern="1200"/>
        </a:p>
      </dsp:txBody>
      <dsp:txXfrm>
        <a:off x="0" y="531"/>
        <a:ext cx="10515600" cy="483363"/>
      </dsp:txXfrm>
    </dsp:sp>
    <dsp:sp modelId="{FC079C08-124C-4EA7-AF33-4A35F8EEC8BE}">
      <dsp:nvSpPr>
        <dsp:cNvPr id="0" name=""/>
        <dsp:cNvSpPr/>
      </dsp:nvSpPr>
      <dsp:spPr>
        <a:xfrm>
          <a:off x="0" y="48389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96E81-7A56-45A6-A3D9-C64E0F767BFA}">
      <dsp:nvSpPr>
        <dsp:cNvPr id="0" name=""/>
        <dsp:cNvSpPr/>
      </dsp:nvSpPr>
      <dsp:spPr>
        <a:xfrm>
          <a:off x="0" y="483895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Armstrong, M., &amp; Taylor, S. (2023). </a:t>
          </a:r>
          <a:r>
            <a:rPr lang="en-GB" sz="1300" i="1" kern="1200"/>
            <a:t>Armstrong’s Handbook of Human Resource Management Practice</a:t>
          </a:r>
          <a:r>
            <a:rPr lang="en-GB" sz="1300" kern="1200"/>
            <a:t>. 16</a:t>
          </a:r>
          <a:r>
            <a:rPr lang="en-GB" sz="1300" kern="1200" baseline="30000"/>
            <a:t>th</a:t>
          </a:r>
          <a:r>
            <a:rPr lang="en-GB" sz="1300" kern="1200"/>
            <a:t> ed. London: Kogan Page.</a:t>
          </a:r>
          <a:endParaRPr lang="en-US" sz="1300" kern="1200"/>
        </a:p>
      </dsp:txBody>
      <dsp:txXfrm>
        <a:off x="0" y="483895"/>
        <a:ext cx="10515600" cy="483363"/>
      </dsp:txXfrm>
    </dsp:sp>
    <dsp:sp modelId="{4744F254-BA84-45D3-9F6E-36C42D4B8627}">
      <dsp:nvSpPr>
        <dsp:cNvPr id="0" name=""/>
        <dsp:cNvSpPr/>
      </dsp:nvSpPr>
      <dsp:spPr>
        <a:xfrm>
          <a:off x="0" y="96725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7165A-F0DF-40F0-ADFD-10C11F0819DD}">
      <dsp:nvSpPr>
        <dsp:cNvPr id="0" name=""/>
        <dsp:cNvSpPr/>
      </dsp:nvSpPr>
      <dsp:spPr>
        <a:xfrm>
          <a:off x="0" y="967259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Campion, M. A., Campion, J. E., &amp; Campion, M. C. (2021). ‘Structured Interviews: Enhancing reliability and validity’, </a:t>
          </a:r>
          <a:r>
            <a:rPr lang="en-GB" sz="1300" i="1" kern="1200"/>
            <a:t>Journal of Applied Psychology.</a:t>
          </a:r>
          <a:endParaRPr lang="en-US" sz="1300" kern="1200"/>
        </a:p>
      </dsp:txBody>
      <dsp:txXfrm>
        <a:off x="0" y="967259"/>
        <a:ext cx="10515600" cy="483363"/>
      </dsp:txXfrm>
    </dsp:sp>
    <dsp:sp modelId="{2082C9C8-6B40-4D73-85D2-033971A08519}">
      <dsp:nvSpPr>
        <dsp:cNvPr id="0" name=""/>
        <dsp:cNvSpPr/>
      </dsp:nvSpPr>
      <dsp:spPr>
        <a:xfrm>
          <a:off x="0" y="14506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9439D-4CA5-4A74-BD09-5F6528B1A727}">
      <dsp:nvSpPr>
        <dsp:cNvPr id="0" name=""/>
        <dsp:cNvSpPr/>
      </dsp:nvSpPr>
      <dsp:spPr>
        <a:xfrm>
          <a:off x="0" y="1450623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Green, D. (2022) ‘Digital recruitment practices in modern HR’, </a:t>
          </a:r>
          <a:r>
            <a:rPr lang="en-GB" sz="1300" i="1" kern="1200"/>
            <a:t>CIPD Review.</a:t>
          </a:r>
          <a:endParaRPr lang="en-US" sz="1300" kern="1200"/>
        </a:p>
      </dsp:txBody>
      <dsp:txXfrm>
        <a:off x="0" y="1450623"/>
        <a:ext cx="10515600" cy="483363"/>
      </dsp:txXfrm>
    </dsp:sp>
    <dsp:sp modelId="{49C45356-2A18-4CFF-8424-6F639614EEC2}">
      <dsp:nvSpPr>
        <dsp:cNvPr id="0" name=""/>
        <dsp:cNvSpPr/>
      </dsp:nvSpPr>
      <dsp:spPr>
        <a:xfrm>
          <a:off x="0" y="193398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61B7C-68E8-4D78-B636-AA038B19C971}">
      <dsp:nvSpPr>
        <dsp:cNvPr id="0" name=""/>
        <dsp:cNvSpPr/>
      </dsp:nvSpPr>
      <dsp:spPr>
        <a:xfrm>
          <a:off x="0" y="1933987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Lloyds Banking Group (2023) </a:t>
          </a:r>
          <a:r>
            <a:rPr lang="en-GB" sz="1300" i="1" kern="1200"/>
            <a:t>Annual report and accounts 2023. </a:t>
          </a:r>
          <a:r>
            <a:rPr lang="en-GB" sz="1300" kern="1200"/>
            <a:t>London: Lloyds Banking Group Plc.</a:t>
          </a:r>
          <a:endParaRPr lang="en-US" sz="1300" kern="1200"/>
        </a:p>
      </dsp:txBody>
      <dsp:txXfrm>
        <a:off x="0" y="1933987"/>
        <a:ext cx="10515600" cy="483363"/>
      </dsp:txXfrm>
    </dsp:sp>
    <dsp:sp modelId="{01C91616-D8CB-4389-9A18-FB638B19C4AB}">
      <dsp:nvSpPr>
        <dsp:cNvPr id="0" name=""/>
        <dsp:cNvSpPr/>
      </dsp:nvSpPr>
      <dsp:spPr>
        <a:xfrm>
          <a:off x="0" y="241735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1F6F8-ED25-435A-A970-3F7C629B90CB}">
      <dsp:nvSpPr>
        <dsp:cNvPr id="0" name=""/>
        <dsp:cNvSpPr/>
      </dsp:nvSpPr>
      <dsp:spPr>
        <a:xfrm>
          <a:off x="0" y="2417350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Rees, G. and Smith, P. (2021) </a:t>
          </a:r>
          <a:r>
            <a:rPr lang="en-GB" sz="1300" i="1" kern="1200"/>
            <a:t>Strategic human resource management: An international perspective. London: </a:t>
          </a:r>
          <a:r>
            <a:rPr lang="en-GB" sz="1300" kern="1200"/>
            <a:t>SAGE Publications.</a:t>
          </a:r>
          <a:endParaRPr lang="en-US" sz="1300" kern="1200"/>
        </a:p>
      </dsp:txBody>
      <dsp:txXfrm>
        <a:off x="0" y="2417350"/>
        <a:ext cx="10515600" cy="483363"/>
      </dsp:txXfrm>
    </dsp:sp>
    <dsp:sp modelId="{15313810-589F-47DE-B115-8DB23CD02B04}">
      <dsp:nvSpPr>
        <dsp:cNvPr id="0" name=""/>
        <dsp:cNvSpPr/>
      </dsp:nvSpPr>
      <dsp:spPr>
        <a:xfrm>
          <a:off x="0" y="29007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24DD1-1DD1-4D92-BB5F-E63CEC6F11FF}">
      <dsp:nvSpPr>
        <dsp:cNvPr id="0" name=""/>
        <dsp:cNvSpPr/>
      </dsp:nvSpPr>
      <dsp:spPr>
        <a:xfrm>
          <a:off x="0" y="2900714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Schmidt, F.L., Oh, I. and Shaffer, J.A. (2022) ‘The Validity and utility of selection methods in personnel psychology’, </a:t>
          </a:r>
          <a:r>
            <a:rPr lang="en-GB" sz="1300" i="1" kern="1200"/>
            <a:t>Personnel Psychology.</a:t>
          </a:r>
          <a:endParaRPr lang="en-US" sz="1300" kern="1200"/>
        </a:p>
      </dsp:txBody>
      <dsp:txXfrm>
        <a:off x="0" y="2900714"/>
        <a:ext cx="10515600" cy="483363"/>
      </dsp:txXfrm>
    </dsp:sp>
    <dsp:sp modelId="{F4091B19-B5B9-4EE2-8C34-9DDC037DB943}">
      <dsp:nvSpPr>
        <dsp:cNvPr id="0" name=""/>
        <dsp:cNvSpPr/>
      </dsp:nvSpPr>
      <dsp:spPr>
        <a:xfrm>
          <a:off x="0" y="338407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1AFAF-2744-4010-B4B5-BA7CCA2C6820}">
      <dsp:nvSpPr>
        <dsp:cNvPr id="0" name=""/>
        <dsp:cNvSpPr/>
      </dsp:nvSpPr>
      <dsp:spPr>
        <a:xfrm>
          <a:off x="0" y="3384078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Smith, J. and Lewis, D. (2022)  </a:t>
          </a:r>
          <a:r>
            <a:rPr lang="en-GB" sz="1300" i="1" kern="1200"/>
            <a:t>Business transformation and leadership in the digital age</a:t>
          </a:r>
          <a:r>
            <a:rPr lang="en-GB" sz="1300" kern="1200"/>
            <a:t>. Abingdon: Routledge.</a:t>
          </a:r>
          <a:endParaRPr lang="en-US" sz="1300" kern="1200"/>
        </a:p>
      </dsp:txBody>
      <dsp:txXfrm>
        <a:off x="0" y="3384078"/>
        <a:ext cx="10515600" cy="483363"/>
      </dsp:txXfrm>
    </dsp:sp>
    <dsp:sp modelId="{76BA8A87-3576-4A6A-B9F1-8228E4ED5AC4}">
      <dsp:nvSpPr>
        <dsp:cNvPr id="0" name=""/>
        <dsp:cNvSpPr/>
      </dsp:nvSpPr>
      <dsp:spPr>
        <a:xfrm>
          <a:off x="0" y="386744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50C9C-B709-4FAF-BD4C-B8B2D8B3AB00}">
      <dsp:nvSpPr>
        <dsp:cNvPr id="0" name=""/>
        <dsp:cNvSpPr/>
      </dsp:nvSpPr>
      <dsp:spPr>
        <a:xfrm>
          <a:off x="0" y="3867442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Torrington, D., Hall, L. and Taylor, S. (2020) </a:t>
          </a:r>
          <a:r>
            <a:rPr lang="en-GB" sz="1300" i="1" kern="1200"/>
            <a:t>Human resource management</a:t>
          </a:r>
          <a:r>
            <a:rPr lang="en-GB" sz="1300" kern="1200"/>
            <a:t>. 11</a:t>
          </a:r>
          <a:r>
            <a:rPr lang="en-GB" sz="1300" kern="1200" baseline="30000"/>
            <a:t>th</a:t>
          </a:r>
          <a:r>
            <a:rPr lang="en-GB" sz="1300" kern="1200"/>
            <a:t> ed. Harlow: Pearson Education.</a:t>
          </a:r>
          <a:endParaRPr lang="en-US" sz="1300" kern="1200"/>
        </a:p>
      </dsp:txBody>
      <dsp:txXfrm>
        <a:off x="0" y="3867442"/>
        <a:ext cx="10515600" cy="483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C0D55-4C60-284B-629E-42D1A6AAC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64B11-8A37-308D-822E-AC96F97172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BBD20-798E-4DAF-E13C-862537700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4B932-44E8-6AFC-241A-7FE901899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D0BD0-7FAD-09D2-ADB9-9B69BDFEB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487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5259F-7EAF-D8C0-D887-3B6DE9253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04108-D45D-9087-1614-C998FEF7F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F7785-B054-C8BF-D202-B9790B204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CA8F4-678A-0DFC-B2B4-A9D51F15E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39A58-1B38-A45E-6165-BF7DEF872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300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137B1-1A00-9173-1F54-8C856EE8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AB2A3-4F9C-8CD9-BBE2-77E07A591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75BC3-804F-C8FF-EBC2-778E2070B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8EB5D-593C-8AF4-7E9B-036614AE0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48216-AA22-45B7-A541-7399DA4BA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2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9B17D-8039-62B6-7B0F-CA67DD6D6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D12AF-2203-098D-0408-27F1F010B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0408C-608A-E002-38B3-CFB3FF12B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667579-ECC9-7325-08D1-4F2367B2E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0DC023-48F6-7C99-3326-28680E191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8C553-F5AC-814F-98E0-0AB81BC4C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0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78E5C-4F05-619A-112E-36ADC6E50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F3873-1B70-725C-AFCE-128F1BC77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4B934E-A9BD-EE5A-A508-A847EC35D9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A81E8A-417F-C126-17A8-F61D505A2F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72F55B-00B7-8E73-A06D-4851B2D82A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8A9661-413D-962D-1409-BC61D603F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6D9060-850C-30D4-DDCA-AC5E5F51B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93C759-77BB-0852-5398-9E49213C5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602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F8BDD-A39A-7F9B-A138-BBF84DADA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A7DC5-6DC3-2D70-B0BD-9DDB81507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30BD00-4C40-B2D3-916D-E037E8EAF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5CA8C-0CCC-7318-C865-1AF177498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866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B595DC-A4D8-8C01-0063-193416026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EE886-136B-4E43-6C00-8E9AD74B9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2A31B2-0117-9D18-502D-D1DA218AF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29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BC3BF-7819-F895-F2F2-7F5C08A86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5C138-60B2-227E-F7F1-DDA0D41FF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4BFC72-F7C9-8F10-7FAC-514CE05773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197851-F3B6-BB60-20EA-241233DF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2A21C9-429E-6B95-2750-E00AA5C20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97C20B-E2BE-95E4-522B-E4493623B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7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6AA47-8553-D84E-6373-17890C91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5ECC6B-B089-DB5A-3ED5-0DF119B7EE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227243-9F2D-8487-8EF1-56F5937C1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5F7856-76D3-3BF3-7FF8-913A39825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B7D51-B0B5-FA6F-7A85-57E2D8A38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03B2EC-2E28-1910-6834-1D8BA65DC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5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42443-C504-6A12-7B27-712BC1206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73915D-AB1A-9D77-192E-C5FF7D660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529D7-48D8-54B1-EC53-BBACB864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24A5F-DBD0-F4D2-7D04-7AF25FCA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C7295-DB4F-9F8E-8250-1B5D7401B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16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AA0C44-783F-5CF3-6C29-1EAE03CF37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C319D9-6485-6624-3CE9-367F37A58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BD06B-BDCE-C74B-D598-58EC69174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0A586-5FAA-0EF4-2A8E-6DC6AC459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648EB-3F7F-196A-C6D2-39D816FC3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898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5E01B3-31EF-FFED-E411-96E258426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7B7FE6-D76B-7FA8-34FA-B788492F80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FD467-8E42-BF65-E17A-86EAA6657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A85292-CC10-420D-B481-758D593552E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F354F-63D6-722B-C24F-00DF8F5F75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2CEE7-170E-4E8D-D515-8BFB93D7A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E29880-23C2-49A9-8183-2151EA15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4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ople Planning">
            <a:extLst>
              <a:ext uri="{FF2B5EF4-FFF2-40B4-BE49-F238E27FC236}">
                <a16:creationId xmlns:a16="http://schemas.microsoft.com/office/drawing/2014/main" id="{C560FD60-7AAC-D2FF-6FE8-76A62D2C1A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BC136-0088-3888-4557-BD629AB748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GB" sz="5200">
                <a:solidFill>
                  <a:srgbClr val="FFFFFF"/>
                </a:solidFill>
              </a:rPr>
              <a:t>Recruitment and Selection for Business Transformation Projects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594F4B-343D-B6B2-5BE3-A835012C5D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GB" sz="2200">
                <a:solidFill>
                  <a:srgbClr val="FFFFFF"/>
                </a:solidFill>
              </a:rPr>
              <a:t>“Hiring for belief, not just ability” – Inspired by Simon Sinek</a:t>
            </a:r>
          </a:p>
          <a:p>
            <a:pPr algn="l"/>
            <a:r>
              <a:rPr lang="en-GB" sz="2200">
                <a:solidFill>
                  <a:srgbClr val="FFFFFF"/>
                </a:solidFill>
              </a:rPr>
              <a:t>Mohammed Imran Ali| 2415448| LCLM5002 Developing and Managing Individuals and Teams | Lloyds Bank plc | London, UK.</a:t>
            </a:r>
          </a:p>
        </p:txBody>
      </p:sp>
    </p:spTree>
    <p:extLst>
      <p:ext uri="{BB962C8B-B14F-4D97-AF65-F5344CB8AC3E}">
        <p14:creationId xmlns:p14="http://schemas.microsoft.com/office/powerpoint/2010/main" val="54062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29698-1A83-0406-332C-CA7D6543D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E16EE-0678-6665-C20D-215545DFD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700"/>
              <a:t>Company 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Recruitment Overview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Recruitment Steps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Job Analysis, Description &amp; Person Specification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Types of Interviews (3 slides)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Questioning Techniques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Face-to-Face vs Online Interviews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/>
              <a:t>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6497B2-12D9-89D4-2764-F0869BE64C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180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C29A7-5603-7491-DE1C-F732CE9A5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Company Introduction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30C19-0F43-2002-3FBD-181ED5C8FE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/>
              <a:t>Lloyds Bank plc (London, UK)</a:t>
            </a:r>
          </a:p>
          <a:p>
            <a:pPr>
              <a:buFontTx/>
              <a:buChar char="-"/>
            </a:pPr>
            <a:r>
              <a:rPr lang="en-GB" sz="2400"/>
              <a:t>One of the UK’s largest retail and commercial banks.</a:t>
            </a:r>
          </a:p>
          <a:p>
            <a:pPr>
              <a:buFontTx/>
              <a:buChar char="-"/>
            </a:pPr>
            <a:r>
              <a:rPr lang="en-GB" sz="2400"/>
              <a:t>Serves over 26 million customers.</a:t>
            </a:r>
          </a:p>
          <a:p>
            <a:pPr>
              <a:buFontTx/>
              <a:buChar char="-"/>
            </a:pPr>
            <a:r>
              <a:rPr lang="en-GB" sz="2400"/>
              <a:t>Undertaking a Business Transformation Project focused on digital innovation, automation, and customer experience.</a:t>
            </a:r>
          </a:p>
          <a:p>
            <a:pPr>
              <a:buFontTx/>
              <a:buChar char="-"/>
            </a:pPr>
            <a:r>
              <a:rPr lang="en-GB" sz="2400"/>
              <a:t>Goal: Recruit professionals who align with Lloyds’ values – “Helping Britain Prosper” – and support its digital vision. </a:t>
            </a:r>
          </a:p>
          <a:p>
            <a:pPr marL="0" indent="0">
              <a:buNone/>
            </a:pPr>
            <a:r>
              <a:rPr lang="en-GB" sz="2400"/>
              <a:t>(Lloyds Banking Group Annual Report, 2023)</a:t>
            </a:r>
          </a:p>
        </p:txBody>
      </p:sp>
    </p:spTree>
    <p:extLst>
      <p:ext uri="{BB962C8B-B14F-4D97-AF65-F5344CB8AC3E}">
        <p14:creationId xmlns:p14="http://schemas.microsoft.com/office/powerpoint/2010/main" val="2636771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1AA0A-B89B-A6F5-5E7A-212524E6F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Recruitment Overview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D2408-5042-32AD-5644-0228F55DE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/>
              <a:t>Recruitment identifies, attracts, and selects qualified individuals (Armstrong &amp; Taylor, 2023).</a:t>
            </a:r>
          </a:p>
          <a:p>
            <a:r>
              <a:rPr lang="en-GB" sz="2400" b="1"/>
              <a:t>Purpose at Lloyds Bank:</a:t>
            </a:r>
          </a:p>
          <a:p>
            <a:pPr>
              <a:buFontTx/>
              <a:buChar char="-"/>
            </a:pPr>
            <a:r>
              <a:rPr lang="en-GB" sz="2400"/>
              <a:t>Hire the right people at the right time for the right roles.</a:t>
            </a:r>
          </a:p>
          <a:p>
            <a:pPr>
              <a:buFontTx/>
              <a:buChar char="-"/>
            </a:pPr>
            <a:r>
              <a:rPr lang="en-GB" sz="2400"/>
              <a:t>Ensure recruits align with transformation goals and customer- centric culture.</a:t>
            </a:r>
          </a:p>
          <a:p>
            <a:pPr marL="0" indent="0">
              <a:buNone/>
            </a:pPr>
            <a:r>
              <a:rPr lang="en-GB" sz="2400"/>
              <a:t>(Armstrong &amp; Taylor, 2023)</a:t>
            </a:r>
          </a:p>
        </p:txBody>
      </p:sp>
    </p:spTree>
    <p:extLst>
      <p:ext uri="{BB962C8B-B14F-4D97-AF65-F5344CB8AC3E}">
        <p14:creationId xmlns:p14="http://schemas.microsoft.com/office/powerpoint/2010/main" val="2238483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12191990" cy="235867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5E3F0-2930-9FAD-813F-85E28328E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152037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Steps in Recruiting the Right Candidate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58676"/>
            <a:ext cx="12191990" cy="45454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893697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27439-924B-BD9C-B6C5-6CE425466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59" y="3100283"/>
            <a:ext cx="9889788" cy="307667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500"/>
              <a:t>Workforce Planning – Determine transformation staffing 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Job Analysis – Identify digital and change management competencies.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Job Description &amp; Person Specification – Define required skills.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Attracting Candidates – Use LinkedIn, internal portals, and graduate programs.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Screening &amp; Shortlisting – Evaluate qualifications and fit.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Interview &amp; Assessment – Structured and competency-based.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Selection Decision – Best overall fit.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500"/>
              <a:t>Offer &amp; Induction – Smooth onboarding.</a:t>
            </a:r>
          </a:p>
          <a:p>
            <a:pPr marL="0" indent="0">
              <a:buNone/>
            </a:pPr>
            <a:r>
              <a:rPr lang="en-GB" sz="1500"/>
              <a:t>(Rees &amp; Smith, 2021)</a:t>
            </a:r>
          </a:p>
        </p:txBody>
      </p:sp>
    </p:spTree>
    <p:extLst>
      <p:ext uri="{BB962C8B-B14F-4D97-AF65-F5344CB8AC3E}">
        <p14:creationId xmlns:p14="http://schemas.microsoft.com/office/powerpoint/2010/main" val="2406406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wo people in office">
            <a:extLst>
              <a:ext uri="{FF2B5EF4-FFF2-40B4-BE49-F238E27FC236}">
                <a16:creationId xmlns:a16="http://schemas.microsoft.com/office/drawing/2014/main" id="{0E106269-C6BF-D78A-F941-F7B7763BE7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17" b="5514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0CC88-8F90-46A9-548E-03F59F1CE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Job Analysis, Description &amp; Person Specification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CDCFE-CB39-205C-3D2C-4B3A4586D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>
                <a:solidFill>
                  <a:srgbClr val="FFFFFF"/>
                </a:solidFill>
              </a:rPr>
              <a:t>Job Title</a:t>
            </a:r>
            <a:r>
              <a:rPr lang="en-GB" sz="2200">
                <a:solidFill>
                  <a:srgbClr val="FFFFFF"/>
                </a:solidFill>
              </a:rPr>
              <a:t>: Change Manager – Business Transformation (Lloyds Bank)</a:t>
            </a:r>
          </a:p>
          <a:p>
            <a:r>
              <a:rPr lang="en-GB" sz="2200" b="1">
                <a:solidFill>
                  <a:srgbClr val="FFFFFF"/>
                </a:solidFill>
              </a:rPr>
              <a:t>Job Description: 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Manage digital transformation projects.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Collaborate with IT, finance, and operations teams.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Drive process innovation.</a:t>
            </a:r>
          </a:p>
          <a:p>
            <a:r>
              <a:rPr lang="en-GB" sz="2200" b="1">
                <a:solidFill>
                  <a:srgbClr val="FFFFFF"/>
                </a:solidFill>
              </a:rPr>
              <a:t>Person Specification: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Skills: Leadership, stakeholder management, adaptability.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Qualifications: Business/Finance degree, PRINCE2 or Agile.</a:t>
            </a:r>
          </a:p>
          <a:p>
            <a:pPr>
              <a:buFontTx/>
              <a:buChar char="-"/>
            </a:pPr>
            <a:r>
              <a:rPr lang="en-GB" sz="2200">
                <a:solidFill>
                  <a:srgbClr val="FFFFFF"/>
                </a:solidFill>
              </a:rPr>
              <a:t>Values: Integrity, collaboration, innovation.</a:t>
            </a: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</a:rPr>
              <a:t>(Torrington et al., 2020)</a:t>
            </a:r>
          </a:p>
        </p:txBody>
      </p:sp>
    </p:spTree>
    <p:extLst>
      <p:ext uri="{BB962C8B-B14F-4D97-AF65-F5344CB8AC3E}">
        <p14:creationId xmlns:p14="http://schemas.microsoft.com/office/powerpoint/2010/main" val="409469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work">
            <a:extLst>
              <a:ext uri="{FF2B5EF4-FFF2-40B4-BE49-F238E27FC236}">
                <a16:creationId xmlns:a16="http://schemas.microsoft.com/office/drawing/2014/main" id="{7E3E9CA3-AE44-D59C-4820-252D0F0B0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" r="11696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A1194-A06D-D410-7DD8-4342C58FC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/>
              <a:t>Structured Interview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6D806-F88E-B1C9-0C33-9C8ED392C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Tx/>
              <a:buChar char="-"/>
            </a:pPr>
            <a:r>
              <a:rPr lang="en-GB" sz="1600"/>
              <a:t>Predetermined questions ensure fairness and consistency.</a:t>
            </a:r>
          </a:p>
          <a:p>
            <a:pPr>
              <a:buFontTx/>
              <a:buChar char="-"/>
            </a:pPr>
            <a:r>
              <a:rPr lang="en-GB" sz="1600"/>
              <a:t>Assesses both technical and behavioural competencies.</a:t>
            </a:r>
          </a:p>
          <a:p>
            <a:pPr>
              <a:buFontTx/>
              <a:buChar char="-"/>
            </a:pPr>
            <a:r>
              <a:rPr lang="en-GB" sz="1600"/>
              <a:t>Example: “Describe how you managed a large-scale digital change project.”</a:t>
            </a:r>
          </a:p>
          <a:p>
            <a:pPr>
              <a:buFontTx/>
              <a:buChar char="-"/>
            </a:pPr>
            <a:r>
              <a:rPr lang="en-GB" sz="1600"/>
              <a:t>Ensures compliance and standardisation within large organisations.</a:t>
            </a:r>
          </a:p>
          <a:p>
            <a:pPr marL="0" indent="0">
              <a:buNone/>
            </a:pPr>
            <a:r>
              <a:rPr lang="en-GB" sz="1600"/>
              <a:t>(Campion et al., 2021)</a:t>
            </a:r>
          </a:p>
        </p:txBody>
      </p:sp>
    </p:spTree>
    <p:extLst>
      <p:ext uri="{BB962C8B-B14F-4D97-AF65-F5344CB8AC3E}">
        <p14:creationId xmlns:p14="http://schemas.microsoft.com/office/powerpoint/2010/main" val="1872516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rson sitting with notebook">
            <a:extLst>
              <a:ext uri="{FF2B5EF4-FFF2-40B4-BE49-F238E27FC236}">
                <a16:creationId xmlns:a16="http://schemas.microsoft.com/office/drawing/2014/main" id="{9366CF50-8C3F-E6AF-83D1-66B4497990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68DDC-47AC-22CE-B93E-8BBE19B97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Panel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35CEE-CFF3-6789-5374-3CC18738E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It's an interview conducted by HR, Transformation Director, and Line Manager.</a:t>
            </a:r>
          </a:p>
          <a:p>
            <a:r>
              <a:rPr lang="en-GB" sz="2000"/>
              <a:t>Also offers multi-perspective evaluation.</a:t>
            </a:r>
          </a:p>
          <a:p>
            <a:r>
              <a:rPr lang="en-GB" sz="2000"/>
              <a:t>Effective for leadership and strategic roles.</a:t>
            </a:r>
          </a:p>
          <a:p>
            <a:r>
              <a:rPr lang="en-GB" sz="2000"/>
              <a:t>(Smith, 2022)</a:t>
            </a:r>
          </a:p>
        </p:txBody>
      </p:sp>
    </p:spTree>
    <p:extLst>
      <p:ext uri="{BB962C8B-B14F-4D97-AF65-F5344CB8AC3E}">
        <p14:creationId xmlns:p14="http://schemas.microsoft.com/office/powerpoint/2010/main" val="4287578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A89AB-9ED4-5977-D603-A2DB66F91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>
            <a:normAutofit/>
          </a:bodyPr>
          <a:lstStyle/>
          <a:p>
            <a:r>
              <a:rPr lang="en-GB" sz="4000"/>
              <a:t>Competency-Based Interview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6DC621-5797-2EB5-3BA2-0F7E191D21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05" r="24167" b="-1"/>
          <a:stretch>
            <a:fillRect/>
          </a:stretch>
        </p:blipFill>
        <p:spPr>
          <a:xfrm>
            <a:off x="6189155" y="10"/>
            <a:ext cx="6002844" cy="6857990"/>
          </a:xfrm>
          <a:prstGeom prst="rect">
            <a:avLst/>
          </a:prstGeom>
          <a:effectLst/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5264F07-ED0C-4D3B-5937-3FD0F86F7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948740"/>
              </p:ext>
            </p:extLst>
          </p:nvPr>
        </p:nvGraphicFramePr>
        <p:xfrm>
          <a:off x="648930" y="2406650"/>
          <a:ext cx="5181508" cy="3722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073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29670-CF17-F627-179E-4CF971820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95933-6EF9-B120-9A38-F36A0CC11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Techniques for Lloyds Bank Transformation roles: </a:t>
            </a:r>
          </a:p>
          <a:p>
            <a:pPr>
              <a:buFontTx/>
              <a:buChar char="-"/>
            </a:pPr>
            <a:r>
              <a:rPr lang="en-GB" dirty="0"/>
              <a:t>Probing: Explore candidate’s thought process.</a:t>
            </a:r>
          </a:p>
          <a:p>
            <a:pPr>
              <a:buFontTx/>
              <a:buChar char="-"/>
            </a:pPr>
            <a:r>
              <a:rPr lang="en-GB" dirty="0"/>
              <a:t>Socratic: Challenge reasoning.</a:t>
            </a:r>
          </a:p>
          <a:p>
            <a:pPr>
              <a:buFontTx/>
              <a:buChar char="-"/>
            </a:pPr>
            <a:r>
              <a:rPr lang="en-GB" dirty="0"/>
              <a:t>Behavioural: Evaluate adaptability and resilience.</a:t>
            </a:r>
          </a:p>
          <a:p>
            <a:pPr>
              <a:buFontTx/>
              <a:buChar char="-"/>
            </a:pPr>
            <a:r>
              <a:rPr lang="en-GB" dirty="0"/>
              <a:t>Open-ended: Encourage elaboration.</a:t>
            </a:r>
          </a:p>
          <a:p>
            <a:pPr>
              <a:buFontTx/>
              <a:buChar char="-"/>
            </a:pPr>
            <a:r>
              <a:rPr lang="en-GB" dirty="0"/>
              <a:t>Reveals alignment with Lloyd’s transformation goals and customer focus (Adams, 2023).</a:t>
            </a:r>
          </a:p>
        </p:txBody>
      </p:sp>
    </p:spTree>
    <p:extLst>
      <p:ext uri="{BB962C8B-B14F-4D97-AF65-F5344CB8AC3E}">
        <p14:creationId xmlns:p14="http://schemas.microsoft.com/office/powerpoint/2010/main" val="1673707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People in office">
            <a:extLst>
              <a:ext uri="{FF2B5EF4-FFF2-40B4-BE49-F238E27FC236}">
                <a16:creationId xmlns:a16="http://schemas.microsoft.com/office/drawing/2014/main" id="{619CADE8-99B3-46E6-69D7-CF52708482A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77" b="35476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83A9C8-9730-6714-229F-B00073973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Face-to-Face vs Online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56467A-879F-1B65-0DC8-B96841C5FD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042713"/>
              </p:ext>
            </p:extLst>
          </p:nvPr>
        </p:nvGraphicFramePr>
        <p:xfrm>
          <a:off x="1198181" y="2957665"/>
          <a:ext cx="9792471" cy="3171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5256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45CB73-4C48-9C31-43F0-D7A024D7D9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AE754A-92E2-0AA5-DC22-C33821FD9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713802-4123-BCFC-7828-65DDD1607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47876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0017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371D4-525C-9246-41B7-2B50B4690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37953E-58FD-9F6C-C75B-77151D7C5D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0575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FA8386-0F02-696B-4DCA-A5FCE26D8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Listening!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260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DDC60-1682-E67C-7AEB-41C025956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6" name="Graphic 5" descr="Question mark">
            <a:extLst>
              <a:ext uri="{FF2B5EF4-FFF2-40B4-BE49-F238E27FC236}">
                <a16:creationId xmlns:a16="http://schemas.microsoft.com/office/drawing/2014/main" id="{1E89ECED-91D8-FED1-F34C-A3D24321E2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32681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866</Words>
  <Application>Microsoft Office PowerPoint</Application>
  <PresentationFormat>Widescreen</PresentationFormat>
  <Paragraphs>94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Recruitment and Selection for Business Transformation Projects</vt:lpstr>
      <vt:lpstr>Table Of Contents</vt:lpstr>
      <vt:lpstr>Company Introduction</vt:lpstr>
      <vt:lpstr>Recruitment Overview</vt:lpstr>
      <vt:lpstr>Steps in Recruiting the Right Candidate</vt:lpstr>
      <vt:lpstr>Job Analysis, Description &amp; Person Specification</vt:lpstr>
      <vt:lpstr>Structured Interview</vt:lpstr>
      <vt:lpstr>Panel Interview</vt:lpstr>
      <vt:lpstr>Competency-Based Interview</vt:lpstr>
      <vt:lpstr>Questioning Techniques</vt:lpstr>
      <vt:lpstr>Face-to-Face vs Online Interview</vt:lpstr>
      <vt:lpstr>Conclusion</vt:lpstr>
      <vt:lpstr>References</vt:lpstr>
      <vt:lpstr>Thank you for Listening!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Tayyib Malik (2414555)</dc:creator>
  <cp:lastModifiedBy>Tayyib Malik (2414555)</cp:lastModifiedBy>
  <cp:revision>1</cp:revision>
  <dcterms:created xsi:type="dcterms:W3CDTF">2025-10-12T20:42:17Z</dcterms:created>
  <dcterms:modified xsi:type="dcterms:W3CDTF">2025-10-12T23:01:10Z</dcterms:modified>
</cp:coreProperties>
</file>