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3"/>
  </p:notesMasterIdLst>
  <p:sldIdLst>
    <p:sldId id="256" r:id="rId2"/>
    <p:sldId id="258" r:id="rId3"/>
    <p:sldId id="271" r:id="rId4"/>
    <p:sldId id="264" r:id="rId5"/>
    <p:sldId id="266" r:id="rId6"/>
    <p:sldId id="269" r:id="rId7"/>
    <p:sldId id="257" r:id="rId8"/>
    <p:sldId id="270" r:id="rId9"/>
    <p:sldId id="261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463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F933CC-0A8F-4590-8FC4-8E8D34678038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7A53AA-2006-41BC-87A2-E693BA8FCE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594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C35893-4A16-4833-9D8C-4D437033ED0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11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808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200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032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235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766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195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72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264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758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594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5486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385828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929876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5917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8917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9278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7353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9615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020AD55-48A7-48F2-802D-580F136F9C81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A410C-927A-4987-A268-AEE8A66A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3467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tters.in/article/training-development/the-future-of-hr-is-here-are-you-ready-to-face-the-new-paradigm-29353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9.svg"/><Relationship Id="rId18" Type="http://schemas.openxmlformats.org/officeDocument/2006/relationships/image" Target="../media/image24.jpeg"/><Relationship Id="rId3" Type="http://schemas.openxmlformats.org/officeDocument/2006/relationships/image" Target="../media/image9.svg"/><Relationship Id="rId7" Type="http://schemas.openxmlformats.org/officeDocument/2006/relationships/image" Target="../media/image13.svg"/><Relationship Id="rId12" Type="http://schemas.openxmlformats.org/officeDocument/2006/relationships/image" Target="../media/image18.png"/><Relationship Id="rId17" Type="http://schemas.openxmlformats.org/officeDocument/2006/relationships/image" Target="../media/image23.svg"/><Relationship Id="rId2" Type="http://schemas.openxmlformats.org/officeDocument/2006/relationships/image" Target="../media/image8.png"/><Relationship Id="rId16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svg"/><Relationship Id="rId5" Type="http://schemas.openxmlformats.org/officeDocument/2006/relationships/image" Target="../media/image11.svg"/><Relationship Id="rId15" Type="http://schemas.openxmlformats.org/officeDocument/2006/relationships/image" Target="../media/image21.sv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svg"/><Relationship Id="rId14" Type="http://schemas.openxmlformats.org/officeDocument/2006/relationships/image" Target="../media/image2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hrminion.com/2012/08/bring-on-the-hrevolution/hr-evolution-logo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reeimageslive.co.uk/free_stock_image/interoggatoryquestionmarkjpg" TargetMode="Externa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8120A-11D4-4ECB-8EEE-E7723BE9D4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3188" y="661086"/>
            <a:ext cx="9934579" cy="5470404"/>
          </a:xfrm>
        </p:spPr>
        <p:txBody>
          <a:bodyPr/>
          <a:lstStyle/>
          <a:p>
            <a:r>
              <a:rPr lang="en-GB" sz="2800"/>
              <a:t>Module: Managing people LCBB5004_BIRM</a:t>
            </a:r>
            <a:br>
              <a:rPr lang="en-GB" sz="2800"/>
            </a:br>
            <a:r>
              <a:rPr lang="en-GB" sz="2800"/>
              <a:t>Lecturer </a:t>
            </a:r>
            <a:r>
              <a:rPr lang="en-GB" sz="2800" err="1"/>
              <a:t>Efua</a:t>
            </a:r>
            <a:r>
              <a:rPr lang="en-GB" sz="2800"/>
              <a:t> Adams</a:t>
            </a:r>
            <a:br>
              <a:rPr lang="en-GB" sz="2800"/>
            </a:br>
            <a:r>
              <a:rPr lang="en-GB" sz="2800"/>
              <a:t>Student Krum </a:t>
            </a:r>
            <a:r>
              <a:rPr lang="en-GB" sz="2800" err="1"/>
              <a:t>Evstatiev</a:t>
            </a:r>
            <a:r>
              <a:rPr lang="en-GB" sz="2800"/>
              <a:t> Marinov</a:t>
            </a:r>
            <a:br>
              <a:rPr lang="en-GB" sz="2800"/>
            </a:br>
            <a:r>
              <a:rPr lang="en-GB" sz="2800"/>
              <a:t>Student ID_1922542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8525D0-508A-463E-B4F3-039345C04C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8067" y="1570717"/>
            <a:ext cx="8825658" cy="861420"/>
          </a:xfrm>
        </p:spPr>
        <p:txBody>
          <a:bodyPr>
            <a:normAutofit lnSpcReduction="10000"/>
          </a:bodyPr>
          <a:lstStyle/>
          <a:p>
            <a:r>
              <a:rPr lang="en-GB" sz="5400" b="1">
                <a:solidFill>
                  <a:schemeClr val="accent5">
                    <a:lumMod val="75000"/>
                  </a:schemeClr>
                </a:solidFill>
              </a:rPr>
              <a:t>Presentation</a:t>
            </a:r>
            <a:r>
              <a:rPr lang="en-GB" sz="440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</p:txBody>
      </p:sp>
      <p:pic>
        <p:nvPicPr>
          <p:cNvPr id="6" name="Picture 5" descr="A group of people in clothing&#10;&#10;Description automatically generated with medium confidence">
            <a:extLst>
              <a:ext uri="{FF2B5EF4-FFF2-40B4-BE49-F238E27FC236}">
                <a16:creationId xmlns:a16="http://schemas.microsoft.com/office/drawing/2014/main" id="{B3818ACD-9F15-4C1A-950E-2341D9FED3D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28165" y="141804"/>
            <a:ext cx="3874432" cy="412422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E7AC314-AAC6-4C34-9934-5E52EDE6511C}"/>
              </a:ext>
            </a:extLst>
          </p:cNvPr>
          <p:cNvSpPr txBox="1"/>
          <p:nvPr/>
        </p:nvSpPr>
        <p:spPr>
          <a:xfrm>
            <a:off x="7736509" y="4150608"/>
            <a:ext cx="387443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peoplematters.in/article/training-development/the-future-of-hr-is-here-are-you-ready-to-face-the-new-paradigm-29353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062038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70">
            <a:extLst>
              <a:ext uri="{FF2B5EF4-FFF2-40B4-BE49-F238E27FC236}">
                <a16:creationId xmlns:a16="http://schemas.microsoft.com/office/drawing/2014/main" id="{BED40652-2041-40A8-BD19-217432266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053" name="Picture 72">
            <a:extLst>
              <a:ext uri="{FF2B5EF4-FFF2-40B4-BE49-F238E27FC236}">
                <a16:creationId xmlns:a16="http://schemas.microsoft.com/office/drawing/2014/main" id="{3F9E3962-D4A6-4AE1-88E9-74BCE5EB8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054" name="Oval 74">
            <a:extLst>
              <a:ext uri="{FF2B5EF4-FFF2-40B4-BE49-F238E27FC236}">
                <a16:creationId xmlns:a16="http://schemas.microsoft.com/office/drawing/2014/main" id="{4C6C9A81-EBD8-4A7D-BE1B-7520E2A46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55" name="Picture 76">
            <a:extLst>
              <a:ext uri="{FF2B5EF4-FFF2-40B4-BE49-F238E27FC236}">
                <a16:creationId xmlns:a16="http://schemas.microsoft.com/office/drawing/2014/main" id="{79C71F41-5AA1-428C-A1E3-0BD5A76911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2056" name="Picture 78">
            <a:extLst>
              <a:ext uri="{FF2B5EF4-FFF2-40B4-BE49-F238E27FC236}">
                <a16:creationId xmlns:a16="http://schemas.microsoft.com/office/drawing/2014/main" id="{8AA17048-7FB7-46CB-B99B-8D9D66ECA5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2057" name="Rectangle 80">
            <a:extLst>
              <a:ext uri="{FF2B5EF4-FFF2-40B4-BE49-F238E27FC236}">
                <a16:creationId xmlns:a16="http://schemas.microsoft.com/office/drawing/2014/main" id="{1CFBC036-F1E2-42B1-B205-11560583B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7AE949-A3E4-4BD5-A6A3-5C6DFDEFA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1925" y="1325880"/>
            <a:ext cx="3352375" cy="3066507"/>
          </a:xfrm>
          <a:prstGeom prst="ellipse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HR</a:t>
            </a:r>
          </a:p>
        </p:txBody>
      </p:sp>
      <p:sp>
        <p:nvSpPr>
          <p:cNvPr id="2058" name="Rectangle 82">
            <a:extLst>
              <a:ext uri="{FF2B5EF4-FFF2-40B4-BE49-F238E27FC236}">
                <a16:creationId xmlns:a16="http://schemas.microsoft.com/office/drawing/2014/main" id="{9200DA9A-C650-4C85-93DE-F8BFB9788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15712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Freeform 36">
            <a:extLst>
              <a:ext uri="{FF2B5EF4-FFF2-40B4-BE49-F238E27FC236}">
                <a16:creationId xmlns:a16="http://schemas.microsoft.com/office/drawing/2014/main" id="{D8A2D167-807B-4285-BF5A-BE1660FA27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Freeform 5">
            <a:extLst>
              <a:ext uri="{FF2B5EF4-FFF2-40B4-BE49-F238E27FC236}">
                <a16:creationId xmlns:a16="http://schemas.microsoft.com/office/drawing/2014/main" id="{83B96611-4BCB-4210-9437-6F78615AB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3708596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2050" name="Picture 2" descr="Competency Based Human Resource Management Systems (205 HR) – Preeti Tejas  Boraste">
            <a:extLst>
              <a:ext uri="{FF2B5EF4-FFF2-40B4-BE49-F238E27FC236}">
                <a16:creationId xmlns:a16="http://schemas.microsoft.com/office/drawing/2014/main" id="{27F5085E-F955-4168-869B-90EEA7E3E14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34" r="11809" b="5558"/>
          <a:stretch/>
        </p:blipFill>
        <p:spPr bwMode="auto">
          <a:xfrm>
            <a:off x="224437" y="131464"/>
            <a:ext cx="7239243" cy="6621504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6604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A2495-5B6E-4A87-9DD3-02DB55F84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970" y="460523"/>
            <a:ext cx="7130375" cy="914400"/>
          </a:xfrm>
        </p:spPr>
        <p:txBody>
          <a:bodyPr/>
          <a:lstStyle/>
          <a:p>
            <a:r>
              <a:rPr lang="en-GB"/>
              <a:t>HR</a:t>
            </a:r>
          </a:p>
        </p:txBody>
      </p:sp>
      <p:pic>
        <p:nvPicPr>
          <p:cNvPr id="5" name="Content Placeholder 4" descr="Head with gears with solid fill">
            <a:extLst>
              <a:ext uri="{FF2B5EF4-FFF2-40B4-BE49-F238E27FC236}">
                <a16:creationId xmlns:a16="http://schemas.microsoft.com/office/drawing/2014/main" id="{8685BD14-2224-4715-8E6A-E07B8D347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93710" y="2946204"/>
            <a:ext cx="914400" cy="914400"/>
          </a:xfrm>
        </p:spPr>
      </p:pic>
      <p:pic>
        <p:nvPicPr>
          <p:cNvPr id="7" name="Graphic 6" descr="Office worker male outline">
            <a:extLst>
              <a:ext uri="{FF2B5EF4-FFF2-40B4-BE49-F238E27FC236}">
                <a16:creationId xmlns:a16="http://schemas.microsoft.com/office/drawing/2014/main" id="{D9B32AE9-C25E-4513-9D4D-334F783D4F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35690" y="4142116"/>
            <a:ext cx="914400" cy="9144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1E1F6A6-9866-40A9-9791-BC75C96ECD23}"/>
              </a:ext>
            </a:extLst>
          </p:cNvPr>
          <p:cNvSpPr/>
          <p:nvPr/>
        </p:nvSpPr>
        <p:spPr>
          <a:xfrm>
            <a:off x="7462982" y="3842135"/>
            <a:ext cx="914400" cy="2493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potential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E092C1D-7B0D-43E4-8DEF-36D3B1A15001}"/>
              </a:ext>
            </a:extLst>
          </p:cNvPr>
          <p:cNvSpPr/>
          <p:nvPr/>
        </p:nvSpPr>
        <p:spPr>
          <a:xfrm>
            <a:off x="6735690" y="4931825"/>
            <a:ext cx="914400" cy="2493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Employee</a:t>
            </a:r>
          </a:p>
        </p:txBody>
      </p:sp>
      <p:pic>
        <p:nvPicPr>
          <p:cNvPr id="11" name="Graphic 10" descr="Checkbox Checked with solid fill">
            <a:extLst>
              <a:ext uri="{FF2B5EF4-FFF2-40B4-BE49-F238E27FC236}">
                <a16:creationId xmlns:a16="http://schemas.microsoft.com/office/drawing/2014/main" id="{9B46F0CB-2C4B-4130-BB7B-F57D8D38443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904488" y="4676384"/>
            <a:ext cx="914400" cy="9144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57425F3-E463-4437-B83E-07B4F12A1BA9}"/>
              </a:ext>
            </a:extLst>
          </p:cNvPr>
          <p:cNvSpPr/>
          <p:nvPr/>
        </p:nvSpPr>
        <p:spPr>
          <a:xfrm>
            <a:off x="5029200" y="5541320"/>
            <a:ext cx="696781" cy="2442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Skill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5D262D93-4B7A-46C9-B8CF-ED00B8808806}"/>
              </a:ext>
            </a:extLst>
          </p:cNvPr>
          <p:cNvSpPr/>
          <p:nvPr/>
        </p:nvSpPr>
        <p:spPr>
          <a:xfrm>
            <a:off x="3542125" y="2842055"/>
            <a:ext cx="3639127" cy="184038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HUMAN </a:t>
            </a:r>
          </a:p>
          <a:p>
            <a:pPr algn="ctr"/>
            <a:r>
              <a:rPr lang="en-GB" sz="3200"/>
              <a:t>RESOURCES</a:t>
            </a:r>
          </a:p>
        </p:txBody>
      </p:sp>
      <p:pic>
        <p:nvPicPr>
          <p:cNvPr id="15" name="Graphic 14" descr="Research with solid fill">
            <a:extLst>
              <a:ext uri="{FF2B5EF4-FFF2-40B4-BE49-F238E27FC236}">
                <a16:creationId xmlns:a16="http://schemas.microsoft.com/office/drawing/2014/main" id="{A4360258-DE90-4FDA-88D7-D4987232404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629431" y="1991118"/>
            <a:ext cx="914400" cy="9144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A45B769-B78F-4AA6-89F8-DB0F925EF900}"/>
              </a:ext>
            </a:extLst>
          </p:cNvPr>
          <p:cNvSpPr/>
          <p:nvPr/>
        </p:nvSpPr>
        <p:spPr>
          <a:xfrm>
            <a:off x="6501271" y="2711411"/>
            <a:ext cx="914400" cy="1696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Research</a:t>
            </a:r>
          </a:p>
        </p:txBody>
      </p:sp>
      <p:pic>
        <p:nvPicPr>
          <p:cNvPr id="18" name="Graphic 17" descr="Hurdle with solid fill">
            <a:extLst>
              <a:ext uri="{FF2B5EF4-FFF2-40B4-BE49-F238E27FC236}">
                <a16:creationId xmlns:a16="http://schemas.microsoft.com/office/drawing/2014/main" id="{F34C1A57-4F5E-4C83-8A0E-12709843231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729018" y="1541911"/>
            <a:ext cx="914400" cy="9144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E486460-2131-4C27-B795-E06C5F9E038F}"/>
              </a:ext>
            </a:extLst>
          </p:cNvPr>
          <p:cNvSpPr/>
          <p:nvPr/>
        </p:nvSpPr>
        <p:spPr>
          <a:xfrm>
            <a:off x="4811581" y="2370664"/>
            <a:ext cx="914400" cy="2447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Training</a:t>
            </a:r>
          </a:p>
        </p:txBody>
      </p:sp>
      <p:pic>
        <p:nvPicPr>
          <p:cNvPr id="21" name="Graphic 20" descr="Bar graph with upward trend with solid fill">
            <a:extLst>
              <a:ext uri="{FF2B5EF4-FFF2-40B4-BE49-F238E27FC236}">
                <a16:creationId xmlns:a16="http://schemas.microsoft.com/office/drawing/2014/main" id="{A3F17413-F910-417F-993D-BE40B803F6C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3179546" y="1978943"/>
            <a:ext cx="914400" cy="91440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B4FD64AD-C3F4-4E87-9A5B-B00402717C7D}"/>
              </a:ext>
            </a:extLst>
          </p:cNvPr>
          <p:cNvSpPr/>
          <p:nvPr/>
        </p:nvSpPr>
        <p:spPr>
          <a:xfrm>
            <a:off x="3073287" y="2760682"/>
            <a:ext cx="1134882" cy="2406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Performance</a:t>
            </a:r>
          </a:p>
        </p:txBody>
      </p:sp>
      <p:pic>
        <p:nvPicPr>
          <p:cNvPr id="24" name="Graphic 23" descr="Gambling Chips with solid fill">
            <a:extLst>
              <a:ext uri="{FF2B5EF4-FFF2-40B4-BE49-F238E27FC236}">
                <a16:creationId xmlns:a16="http://schemas.microsoft.com/office/drawing/2014/main" id="{4FF6B88C-F6B9-4E2D-89DB-D03804117028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2486891" y="3221948"/>
            <a:ext cx="914400" cy="9144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67D22EA1-1BC6-44DC-9176-1D4564D7649A}"/>
              </a:ext>
            </a:extLst>
          </p:cNvPr>
          <p:cNvSpPr/>
          <p:nvPr/>
        </p:nvSpPr>
        <p:spPr>
          <a:xfrm>
            <a:off x="2521527" y="4033490"/>
            <a:ext cx="914400" cy="2172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Recruiting</a:t>
            </a:r>
          </a:p>
        </p:txBody>
      </p:sp>
      <p:pic>
        <p:nvPicPr>
          <p:cNvPr id="27" name="Graphic 26" descr="Office worker male with solid fill">
            <a:extLst>
              <a:ext uri="{FF2B5EF4-FFF2-40B4-BE49-F238E27FC236}">
                <a16:creationId xmlns:a16="http://schemas.microsoft.com/office/drawing/2014/main" id="{19AD2320-C775-4864-BCB6-4E75A03A1486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3279157" y="4317931"/>
            <a:ext cx="914400" cy="91440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C4899F76-5CC0-4CF5-BB70-01AE95BBC147}"/>
              </a:ext>
            </a:extLst>
          </p:cNvPr>
          <p:cNvSpPr/>
          <p:nvPr/>
        </p:nvSpPr>
        <p:spPr>
          <a:xfrm>
            <a:off x="3215887" y="5270478"/>
            <a:ext cx="1007954" cy="1912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/>
              <a:t>Leadership</a:t>
            </a:r>
          </a:p>
        </p:txBody>
      </p:sp>
      <p:pic>
        <p:nvPicPr>
          <p:cNvPr id="30" name="Picture 29" descr="Red toy person in front of two lines of white figures">
            <a:extLst>
              <a:ext uri="{FF2B5EF4-FFF2-40B4-BE49-F238E27FC236}">
                <a16:creationId xmlns:a16="http://schemas.microsoft.com/office/drawing/2014/main" id="{21790E7E-E571-4F58-8ADD-0F0C64E3D764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6982" y="651752"/>
            <a:ext cx="2884848" cy="5227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0627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volution-of-Human-Resources-Strategy - LeaderShift® Insights, Inc.">
            <a:extLst>
              <a:ext uri="{FF2B5EF4-FFF2-40B4-BE49-F238E27FC236}">
                <a16:creationId xmlns:a16="http://schemas.microsoft.com/office/drawing/2014/main" id="{F411F548-5A99-4060-B6EC-D8BD67B283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" t="21840" r="1690" b="5514"/>
          <a:stretch/>
        </p:blipFill>
        <p:spPr bwMode="auto">
          <a:xfrm>
            <a:off x="341453" y="937549"/>
            <a:ext cx="8351134" cy="5206406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FAD595B6-3DB8-4908-89A3-91DD7A64CD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5400000">
            <a:off x="7341241" y="2670863"/>
            <a:ext cx="5561638" cy="17593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39E2467-6F5E-4D33-8E76-8D78D75318E8}"/>
              </a:ext>
            </a:extLst>
          </p:cNvPr>
          <p:cNvSpPr txBox="1"/>
          <p:nvPr/>
        </p:nvSpPr>
        <p:spPr>
          <a:xfrm rot="5400000">
            <a:off x="5091682" y="3863341"/>
            <a:ext cx="2008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://hrminion.com/2012/08/bring-on-the-hrevolution/hr-evolution-logo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293408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BASICS OF HUMAN RESOURCE MANAGEMENT - PloPdo">
            <a:extLst>
              <a:ext uri="{FF2B5EF4-FFF2-40B4-BE49-F238E27FC236}">
                <a16:creationId xmlns:a16="http://schemas.microsoft.com/office/drawing/2014/main" id="{02EC8AE8-8BEA-4C67-9728-D2549FF0EF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0" b="5188"/>
          <a:stretch/>
        </p:blipFill>
        <p:spPr bwMode="auto">
          <a:xfrm>
            <a:off x="1064381" y="1138207"/>
            <a:ext cx="10430933" cy="5383225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  <a:scene3d>
            <a:camera prst="perspectiveBelow"/>
            <a:lightRig rig="threePt" dir="t"/>
          </a:scene3d>
          <a:sp3d prstMaterial="dkEdge">
            <a:bevelT w="3175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7092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EB937-AC4D-448B-A988-8E03F2898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HR Functions</a:t>
            </a:r>
          </a:p>
        </p:txBody>
      </p:sp>
      <p:pic>
        <p:nvPicPr>
          <p:cNvPr id="5" name="Content Placeholder 4" descr="Brain shaped yellow origami">
            <a:extLst>
              <a:ext uri="{FF2B5EF4-FFF2-40B4-BE49-F238E27FC236}">
                <a16:creationId xmlns:a16="http://schemas.microsoft.com/office/drawing/2014/main" id="{DBEDA515-1D17-416A-BF36-850D3AE617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1164" y="1727200"/>
            <a:ext cx="4405745" cy="4567239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9593685-379C-485B-8917-6592010EECBE}"/>
              </a:ext>
            </a:extLst>
          </p:cNvPr>
          <p:cNvSpPr/>
          <p:nvPr/>
        </p:nvSpPr>
        <p:spPr>
          <a:xfrm>
            <a:off x="646111" y="2170545"/>
            <a:ext cx="4960360" cy="33989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/>
              <a:t>Performance evaluation</a:t>
            </a:r>
          </a:p>
          <a:p>
            <a:r>
              <a:rPr lang="en-GB"/>
              <a:t>Recruitment</a:t>
            </a:r>
          </a:p>
          <a:p>
            <a:r>
              <a:rPr lang="en-GB"/>
              <a:t>Documentation</a:t>
            </a:r>
          </a:p>
          <a:p>
            <a:r>
              <a:rPr lang="en-GB"/>
              <a:t>Career Management</a:t>
            </a:r>
          </a:p>
          <a:p>
            <a:r>
              <a:rPr lang="en-GB"/>
              <a:t>Training</a:t>
            </a:r>
          </a:p>
          <a:p>
            <a:r>
              <a:rPr lang="en-GB"/>
              <a:t>Compensation</a:t>
            </a:r>
          </a:p>
          <a:p>
            <a:r>
              <a:rPr lang="en-GB"/>
              <a:t>Termination</a:t>
            </a:r>
          </a:p>
          <a:p>
            <a:r>
              <a:rPr lang="en-GB" err="1"/>
              <a:t>LegalIssues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703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R - Career Contacts">
            <a:extLst>
              <a:ext uri="{FF2B5EF4-FFF2-40B4-BE49-F238E27FC236}">
                <a16:creationId xmlns:a16="http://schemas.microsoft.com/office/drawing/2014/main" id="{662D01C8-7598-4D2A-A1A0-27E832D43FB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36000"/>
                    </a14:imgEffect>
                    <a14:imgEffect>
                      <a14:saturation sat="400000"/>
                    </a14:imgEffect>
                    <a14:imgEffect>
                      <a14:brightnessContrast contrast="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8795" y="643467"/>
            <a:ext cx="10243751" cy="5571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5187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tick figure families holding hands">
            <a:extLst>
              <a:ext uri="{FF2B5EF4-FFF2-40B4-BE49-F238E27FC236}">
                <a16:creationId xmlns:a16="http://schemas.microsoft.com/office/drawing/2014/main" id="{AEBF05C5-44D1-4937-AFB9-4571E67426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6513" y="557670"/>
            <a:ext cx="3385225" cy="6079788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3A77F3BC-6818-4D9E-B824-257E3E206685}"/>
              </a:ext>
            </a:extLst>
          </p:cNvPr>
          <p:cNvSpPr/>
          <p:nvPr/>
        </p:nvSpPr>
        <p:spPr>
          <a:xfrm>
            <a:off x="3175147" y="2805545"/>
            <a:ext cx="2087418" cy="12653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HUMAN RESOURCES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9E68FC2-F6B9-4DCD-B428-17CD2E18209B}"/>
              </a:ext>
            </a:extLst>
          </p:cNvPr>
          <p:cNvSpPr/>
          <p:nvPr/>
        </p:nvSpPr>
        <p:spPr>
          <a:xfrm>
            <a:off x="2241854" y="1304637"/>
            <a:ext cx="1576641" cy="14801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/>
              <a:t>Design &amp; sourcing programs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47EE2A0A-343F-485A-BA40-A316DD51D581}"/>
              </a:ext>
            </a:extLst>
          </p:cNvPr>
          <p:cNvSpPr/>
          <p:nvPr/>
        </p:nvSpPr>
        <p:spPr>
          <a:xfrm>
            <a:off x="4063802" y="1171151"/>
            <a:ext cx="1608943" cy="12653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/>
              <a:t>Compensation &amp; benefits management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826949D-DC0B-460E-AAF2-2CDAD3C6B977}"/>
              </a:ext>
            </a:extLst>
          </p:cNvPr>
          <p:cNvSpPr/>
          <p:nvPr/>
        </p:nvSpPr>
        <p:spPr>
          <a:xfrm>
            <a:off x="5507873" y="2198697"/>
            <a:ext cx="1831550" cy="12653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/>
              <a:t>Workforce </a:t>
            </a:r>
            <a:r>
              <a:rPr lang="en-GB" sz="1200" err="1"/>
              <a:t>engagement,development</a:t>
            </a:r>
            <a:r>
              <a:rPr lang="en-GB" sz="1200"/>
              <a:t> &amp;performance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D264C34-66F5-4156-84BD-899E87AC6FAA}"/>
              </a:ext>
            </a:extLst>
          </p:cNvPr>
          <p:cNvSpPr/>
          <p:nvPr/>
        </p:nvSpPr>
        <p:spPr>
          <a:xfrm>
            <a:off x="5375563" y="3597564"/>
            <a:ext cx="1758175" cy="142239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/>
              <a:t>Compliance reporting &amp; risk management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D360FF85-1126-4ECF-AE07-BEB88ECB51FE}"/>
              </a:ext>
            </a:extLst>
          </p:cNvPr>
          <p:cNvSpPr/>
          <p:nvPr/>
        </p:nvSpPr>
        <p:spPr>
          <a:xfrm>
            <a:off x="3841196" y="4439939"/>
            <a:ext cx="1409920" cy="126538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/>
              <a:t>Staffing &amp; recruitment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A277334-33B4-4638-9EA6-952280B8F111}"/>
              </a:ext>
            </a:extLst>
          </p:cNvPr>
          <p:cNvSpPr/>
          <p:nvPr/>
        </p:nvSpPr>
        <p:spPr>
          <a:xfrm>
            <a:off x="2152073" y="4070927"/>
            <a:ext cx="1357427" cy="142239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/>
              <a:t>Policy development&amp; implementation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2969964B-E4CE-45C0-95C3-30F653246219}"/>
              </a:ext>
            </a:extLst>
          </p:cNvPr>
          <p:cNvSpPr/>
          <p:nvPr/>
        </p:nvSpPr>
        <p:spPr>
          <a:xfrm>
            <a:off x="1279223" y="2669309"/>
            <a:ext cx="1507689" cy="153785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/>
              <a:t>Payroll administration</a:t>
            </a:r>
          </a:p>
        </p:txBody>
      </p:sp>
    </p:spTree>
    <p:extLst>
      <p:ext uri="{BB962C8B-B14F-4D97-AF65-F5344CB8AC3E}">
        <p14:creationId xmlns:p14="http://schemas.microsoft.com/office/powerpoint/2010/main" val="8550734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42000"/>
                <a:hueMod val="42000"/>
                <a:satMod val="124000"/>
                <a:lumMod val="62000"/>
              </a:schemeClr>
              <a:schemeClr val="bg2">
                <a:tint val="96000"/>
                <a:satMod val="13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BED40652-2041-40A8-BD19-217432266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F9E3962-D4A6-4AE1-88E9-74BCE5EB8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4C6C9A81-EBD8-4A7D-BE1B-7520E2A46F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9C71F41-5AA1-428C-A1E3-0BD5A76911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713"/>
          <a:stretch/>
        </p:blipFill>
        <p:spPr>
          <a:xfrm>
            <a:off x="8000197" y="0"/>
            <a:ext cx="1603387" cy="11430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AA17048-7FB7-46CB-B99B-8D9D66ECA5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4199"/>
          <a:stretch/>
        </p:blipFill>
        <p:spPr>
          <a:xfrm>
            <a:off x="8609012" y="6092866"/>
            <a:ext cx="993734" cy="765134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1CFBC036-F1E2-42B1-B205-11560583B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AEF6AF-DFBE-493C-B6AC-F1539244D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223" y="629266"/>
            <a:ext cx="3116690" cy="559455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>
                <a:effectLst/>
              </a:rPr>
              <a:t>Chartered Institute of Personnel and Development </a:t>
            </a:r>
            <a:endParaRPr lang="en-US" sz="3400"/>
          </a:p>
        </p:txBody>
      </p:sp>
      <p:sp>
        <p:nvSpPr>
          <p:cNvPr id="22" name="Freeform 7">
            <a:extLst>
              <a:ext uri="{FF2B5EF4-FFF2-40B4-BE49-F238E27FC236}">
                <a16:creationId xmlns:a16="http://schemas.microsoft.com/office/drawing/2014/main" id="{0999A0AD-7806-47C0-8B7F-7544CA05C7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4811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E2951E0-F0ED-4F25-ACA4-73648AD3B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5A50EDD6-6CE0-4FEC-9469-571075DA2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1404667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80369EB-B4BD-4822-9FEC-345326340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282137-A4FA-4FAC-9E6B-8A05B68956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48452" y="1410458"/>
            <a:ext cx="6495847" cy="25899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400" b="1">
                <a:solidFill>
                  <a:schemeClr val="bg1"/>
                </a:solidFill>
                <a:effectLst/>
              </a:rPr>
              <a:t> the professional body for HR and people development.</a:t>
            </a:r>
          </a:p>
          <a:p>
            <a:r>
              <a:rPr lang="en-US" sz="2400" b="1">
                <a:solidFill>
                  <a:schemeClr val="bg1"/>
                </a:solidFill>
                <a:effectLst/>
              </a:rPr>
              <a:t>community of over 160,000 members</a:t>
            </a:r>
          </a:p>
          <a:p>
            <a:endParaRPr lang="en-US">
              <a:solidFill>
                <a:schemeClr val="bg1"/>
              </a:solidFill>
            </a:endParaRPr>
          </a:p>
        </p:txBody>
      </p:sp>
      <p:pic>
        <p:nvPicPr>
          <p:cNvPr id="5" name="Picture 2" descr="CIPD the Professional Body for Human Resources and People Development">
            <a:extLst>
              <a:ext uri="{FF2B5EF4-FFF2-40B4-BE49-F238E27FC236}">
                <a16:creationId xmlns:a16="http://schemas.microsoft.com/office/drawing/2014/main" id="{C9FB5608-44D9-446B-945F-3D25AC110E7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19224" y="3344449"/>
            <a:ext cx="5065686" cy="2927879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96227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DCE25-AC26-4CB4-811F-171989278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485161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0" i="0">
                <a:solidFill>
                  <a:srgbClr val="FF0000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Employer Employee </a:t>
            </a:r>
            <a:r>
              <a:rPr lang="en-GB" sz="4800" b="0" i="0">
                <a:solidFill>
                  <a:srgbClr val="FF0000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Relationship </a:t>
            </a:r>
            <a:endParaRPr lang="en-US" sz="4800">
              <a:solidFill>
                <a:srgbClr val="FF0000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8194" name="Picture 2" descr="The consequences of Bill 66: Changes to averaging agreements may strain  employer-employee relationships - Monkhouse Law">
            <a:extLst>
              <a:ext uri="{FF2B5EF4-FFF2-40B4-BE49-F238E27FC236}">
                <a16:creationId xmlns:a16="http://schemas.microsoft.com/office/drawing/2014/main" id="{1B881508-8D38-433D-930B-FB0FE64E5E6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7" r="2472" b="1"/>
          <a:stretch/>
        </p:blipFill>
        <p:spPr bwMode="auto"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6" name="Content Placeholder 3">
            <a:extLst>
              <a:ext uri="{FF2B5EF4-FFF2-40B4-BE49-F238E27FC236}">
                <a16:creationId xmlns:a16="http://schemas.microsoft.com/office/drawing/2014/main" id="{A67C7FB1-EF50-4CED-9676-A2E5DDD2CE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740" y="0"/>
            <a:ext cx="45719" cy="45719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/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7553093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hape&#10;&#10;Description automatically generated">
            <a:extLst>
              <a:ext uri="{FF2B5EF4-FFF2-40B4-BE49-F238E27FC236}">
                <a16:creationId xmlns:a16="http://schemas.microsoft.com/office/drawing/2014/main" id="{E8D23B4E-6DDB-44BC-9804-F59B592A38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82668" y="442920"/>
            <a:ext cx="10860066" cy="589818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D124C2-DC94-40F5-B683-DD1C65FFB5BE}"/>
              </a:ext>
            </a:extLst>
          </p:cNvPr>
          <p:cNvSpPr txBox="1"/>
          <p:nvPr/>
        </p:nvSpPr>
        <p:spPr>
          <a:xfrm>
            <a:off x="682668" y="6341102"/>
            <a:ext cx="1086006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freeimageslive.co.uk/free_stock_image/interoggatoryquestionmarkjp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9867616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</TotalTime>
  <Words>131</Words>
  <Application>Microsoft Office PowerPoint</Application>
  <PresentationFormat>Widescreen</PresentationFormat>
  <Paragraphs>39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Aharoni</vt:lpstr>
      <vt:lpstr>Arial</vt:lpstr>
      <vt:lpstr>Calibri</vt:lpstr>
      <vt:lpstr>Century Gothic</vt:lpstr>
      <vt:lpstr>Wingdings 3</vt:lpstr>
      <vt:lpstr>Ion</vt:lpstr>
      <vt:lpstr>Module: Managing people LCBB5004_BIRM Lecturer Efua Adams Student Krum Evstatiev Marinov Student ID_1922542</vt:lpstr>
      <vt:lpstr>HR</vt:lpstr>
      <vt:lpstr>HR</vt:lpstr>
      <vt:lpstr>PowerPoint Presentation</vt:lpstr>
      <vt:lpstr>PowerPoint Presentation</vt:lpstr>
      <vt:lpstr>HR Functions</vt:lpstr>
      <vt:lpstr>PowerPoint Presentation</vt:lpstr>
      <vt:lpstr>PowerPoint Presentation</vt:lpstr>
      <vt:lpstr>Chartered Institute of Personnel and Development </vt:lpstr>
      <vt:lpstr>Employer Employee Relationship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Managing people Lecturer Efua Adams Student Krum Evstatiev Marinov Student ID_1922542</dc:title>
  <dc:creator>Krum Marinov</dc:creator>
  <cp:lastModifiedBy>Krum Marinov</cp:lastModifiedBy>
  <cp:revision>1</cp:revision>
  <dcterms:created xsi:type="dcterms:W3CDTF">2022-02-27T17:39:07Z</dcterms:created>
  <dcterms:modified xsi:type="dcterms:W3CDTF">2022-02-28T09:46:36Z</dcterms:modified>
</cp:coreProperties>
</file>