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2.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1"/>
    <p:sldMasterId id="2147483678" r:id="rId2"/>
    <p:sldMasterId id="2147483683" r:id="rId3"/>
  </p:sldMasterIdLst>
  <p:notesMasterIdLst>
    <p:notesMasterId r:id="rId40"/>
  </p:notesMasterIdLst>
  <p:sldIdLst>
    <p:sldId id="256" r:id="rId4"/>
    <p:sldId id="257" r:id="rId5"/>
    <p:sldId id="294" r:id="rId6"/>
    <p:sldId id="300" r:id="rId7"/>
    <p:sldId id="301" r:id="rId8"/>
    <p:sldId id="259" r:id="rId9"/>
    <p:sldId id="260" r:id="rId10"/>
    <p:sldId id="261" r:id="rId11"/>
    <p:sldId id="262" r:id="rId12"/>
    <p:sldId id="315" r:id="rId13"/>
    <p:sldId id="318" r:id="rId14"/>
    <p:sldId id="316" r:id="rId15"/>
    <p:sldId id="289" r:id="rId16"/>
    <p:sldId id="298" r:id="rId17"/>
    <p:sldId id="306" r:id="rId18"/>
    <p:sldId id="308" r:id="rId19"/>
    <p:sldId id="307" r:id="rId20"/>
    <p:sldId id="263" r:id="rId21"/>
    <p:sldId id="264" r:id="rId22"/>
    <p:sldId id="290" r:id="rId23"/>
    <p:sldId id="291" r:id="rId24"/>
    <p:sldId id="304" r:id="rId25"/>
    <p:sldId id="299" r:id="rId26"/>
    <p:sldId id="265" r:id="rId27"/>
    <p:sldId id="309" r:id="rId28"/>
    <p:sldId id="310" r:id="rId29"/>
    <p:sldId id="311" r:id="rId30"/>
    <p:sldId id="317" r:id="rId31"/>
    <p:sldId id="266" r:id="rId32"/>
    <p:sldId id="278" r:id="rId33"/>
    <p:sldId id="305" r:id="rId34"/>
    <p:sldId id="292" r:id="rId35"/>
    <p:sldId id="302" r:id="rId36"/>
    <p:sldId id="303" r:id="rId37"/>
    <p:sldId id="277" r:id="rId38"/>
    <p:sldId id="283" r:id="rId3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4477"/>
    <a:srgbClr val="003E62"/>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106" d="100"/>
          <a:sy n="106" d="100"/>
        </p:scale>
        <p:origin x="1764" y="96"/>
      </p:cViewPr>
      <p:guideLst>
        <p:guide orient="horz" pos="2160"/>
        <p:guide pos="2880"/>
      </p:guideLst>
    </p:cSldViewPr>
  </p:slideViewPr>
  <p:notesTextViewPr>
    <p:cViewPr>
      <p:scale>
        <a:sx n="3" d="2"/>
        <a:sy n="3" d="2"/>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viewProps" Target="viewProps.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notesMaster" Target="notesMasters/notesMaster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tableStyles" Target="tableStyle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theme" Target="theme/theme1.xml"/><Relationship Id="rId8" Type="http://schemas.openxmlformats.org/officeDocument/2006/relationships/slide" Target="slides/slide5.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s>
</file>

<file path=ppt/diagrams/_rels/data1.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svg"/><Relationship Id="rId1" Type="http://schemas.openxmlformats.org/officeDocument/2006/relationships/image" Target="../media/image11.svg"/><Relationship Id="rId4" Type="http://schemas.openxmlformats.org/officeDocument/2006/relationships/image" Target="../media/image14.svg"/></Relationships>
</file>

<file path=ppt/diagrams/_rels/data2.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svg"/><Relationship Id="rId1" Type="http://schemas.openxmlformats.org/officeDocument/2006/relationships/hyperlink" Target="https://www.youtube.com/watch?v=deBntVAMgFI" TargetMode="External"/><Relationship Id="rId6" Type="http://schemas.openxmlformats.org/officeDocument/2006/relationships/image" Target="../media/image20.svg"/><Relationship Id="rId5" Type="http://schemas.openxmlformats.org/officeDocument/2006/relationships/image" Target="../media/image19.svg"/><Relationship Id="rId4" Type="http://schemas.openxmlformats.org/officeDocument/2006/relationships/image" Target="../media/image18.svg"/></Relationships>
</file>

<file path=ppt/diagrams/_rels/data3.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3.svg"/><Relationship Id="rId1" Type="http://schemas.openxmlformats.org/officeDocument/2006/relationships/image" Target="../media/image21.svg"/><Relationship Id="rId4" Type="http://schemas.openxmlformats.org/officeDocument/2006/relationships/image" Target="../media/image22.svg"/></Relationships>
</file>

<file path=ppt/diagrams/_rels/data4.xml.rels><?xml version="1.0" encoding="UTF-8" standalone="yes"?>
<Relationships xmlns="http://schemas.openxmlformats.org/package/2006/relationships"><Relationship Id="rId3" Type="http://schemas.openxmlformats.org/officeDocument/2006/relationships/image" Target="../media/image25.svg"/><Relationship Id="rId2" Type="http://schemas.openxmlformats.org/officeDocument/2006/relationships/image" Target="../media/image24.svg"/><Relationship Id="rId1" Type="http://schemas.openxmlformats.org/officeDocument/2006/relationships/image" Target="../media/image23.svg"/></Relationships>
</file>

<file path=ppt/diagrams/_rels/data5.xml.rels><?xml version="1.0" encoding="UTF-8" standalone="yes"?>
<Relationships xmlns="http://schemas.openxmlformats.org/package/2006/relationships"><Relationship Id="rId3" Type="http://schemas.openxmlformats.org/officeDocument/2006/relationships/image" Target="../media/image34.svg"/><Relationship Id="rId2" Type="http://schemas.openxmlformats.org/officeDocument/2006/relationships/image" Target="../media/image33.svg"/><Relationship Id="rId1" Type="http://schemas.openxmlformats.org/officeDocument/2006/relationships/image" Target="../media/image32.svg"/></Relationships>
</file>

<file path=ppt/diagrams/_rels/data6.xml.rels><?xml version="1.0" encoding="UTF-8" standalone="yes"?>
<Relationships xmlns="http://schemas.openxmlformats.org/package/2006/relationships"><Relationship Id="rId3" Type="http://schemas.openxmlformats.org/officeDocument/2006/relationships/image" Target="../media/image37.svg"/><Relationship Id="rId7" Type="http://schemas.openxmlformats.org/officeDocument/2006/relationships/image" Target="../media/image12.svg"/><Relationship Id="rId2" Type="http://schemas.openxmlformats.org/officeDocument/2006/relationships/image" Target="../media/image36.svg"/><Relationship Id="rId1" Type="http://schemas.openxmlformats.org/officeDocument/2006/relationships/image" Target="../media/image35.svg"/><Relationship Id="rId6" Type="http://schemas.openxmlformats.org/officeDocument/2006/relationships/image" Target="../media/image40.svg"/><Relationship Id="rId5" Type="http://schemas.openxmlformats.org/officeDocument/2006/relationships/image" Target="../media/image39.svg"/><Relationship Id="rId4" Type="http://schemas.openxmlformats.org/officeDocument/2006/relationships/image" Target="../media/image38.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svg"/><Relationship Id="rId1" Type="http://schemas.openxmlformats.org/officeDocument/2006/relationships/image" Target="../media/image11.svg"/><Relationship Id="rId4" Type="http://schemas.openxmlformats.org/officeDocument/2006/relationships/image" Target="../media/image14.svg"/></Relationships>
</file>

<file path=ppt/diagrams/_rels/drawing2.xml.rels><?xml version="1.0" encoding="UTF-8" standalone="yes"?>
<Relationships xmlns="http://schemas.openxmlformats.org/package/2006/relationships"><Relationship Id="rId3" Type="http://schemas.openxmlformats.org/officeDocument/2006/relationships/hyperlink" Target="https://www.youtube.com/watch?v=deBntVAMgFI" TargetMode="External"/><Relationship Id="rId2" Type="http://schemas.openxmlformats.org/officeDocument/2006/relationships/image" Target="../media/image17.svg"/><Relationship Id="rId1" Type="http://schemas.openxmlformats.org/officeDocument/2006/relationships/image" Target="../media/image16.svg"/><Relationship Id="rId6" Type="http://schemas.openxmlformats.org/officeDocument/2006/relationships/image" Target="../media/image20.svg"/><Relationship Id="rId5" Type="http://schemas.openxmlformats.org/officeDocument/2006/relationships/image" Target="../media/image19.svg"/><Relationship Id="rId4" Type="http://schemas.openxmlformats.org/officeDocument/2006/relationships/image" Target="../media/image18.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3.svg"/><Relationship Id="rId1" Type="http://schemas.openxmlformats.org/officeDocument/2006/relationships/image" Target="../media/image21.svg"/><Relationship Id="rId4" Type="http://schemas.openxmlformats.org/officeDocument/2006/relationships/image" Target="../media/image22.svg"/></Relationships>
</file>

<file path=ppt/diagrams/_rels/drawing4.xml.rels><?xml version="1.0" encoding="UTF-8" standalone="yes"?>
<Relationships xmlns="http://schemas.openxmlformats.org/package/2006/relationships"><Relationship Id="rId3" Type="http://schemas.openxmlformats.org/officeDocument/2006/relationships/image" Target="../media/image25.svg"/><Relationship Id="rId2" Type="http://schemas.openxmlformats.org/officeDocument/2006/relationships/image" Target="../media/image24.svg"/><Relationship Id="rId1" Type="http://schemas.openxmlformats.org/officeDocument/2006/relationships/image" Target="../media/image23.svg"/></Relationships>
</file>

<file path=ppt/diagrams/_rels/drawing5.xml.rels><?xml version="1.0" encoding="UTF-8" standalone="yes"?>
<Relationships xmlns="http://schemas.openxmlformats.org/package/2006/relationships"><Relationship Id="rId3" Type="http://schemas.openxmlformats.org/officeDocument/2006/relationships/image" Target="../media/image34.svg"/><Relationship Id="rId2" Type="http://schemas.openxmlformats.org/officeDocument/2006/relationships/image" Target="../media/image33.svg"/><Relationship Id="rId1" Type="http://schemas.openxmlformats.org/officeDocument/2006/relationships/image" Target="../media/image32.svg"/></Relationships>
</file>

<file path=ppt/diagrams/_rels/drawing6.xml.rels><?xml version="1.0" encoding="UTF-8" standalone="yes"?>
<Relationships xmlns="http://schemas.openxmlformats.org/package/2006/relationships"><Relationship Id="rId3" Type="http://schemas.openxmlformats.org/officeDocument/2006/relationships/image" Target="../media/image37.svg"/><Relationship Id="rId7" Type="http://schemas.openxmlformats.org/officeDocument/2006/relationships/image" Target="../media/image12.svg"/><Relationship Id="rId2" Type="http://schemas.openxmlformats.org/officeDocument/2006/relationships/image" Target="../media/image36.svg"/><Relationship Id="rId1" Type="http://schemas.openxmlformats.org/officeDocument/2006/relationships/image" Target="../media/image35.svg"/><Relationship Id="rId6" Type="http://schemas.openxmlformats.org/officeDocument/2006/relationships/image" Target="../media/image40.svg"/><Relationship Id="rId5" Type="http://schemas.openxmlformats.org/officeDocument/2006/relationships/image" Target="../media/image39.svg"/><Relationship Id="rId4" Type="http://schemas.openxmlformats.org/officeDocument/2006/relationships/image" Target="../media/image38.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554C034-D945-4518-880A-4B1DA3EE4B7E}" type="doc">
      <dgm:prSet loTypeId="urn:microsoft.com/office/officeart/2018/5/layout/IconLeafLabelList" loCatId="icon" qsTypeId="urn:microsoft.com/office/officeart/2005/8/quickstyle/simple1" qsCatId="simple" csTypeId="urn:microsoft.com/office/officeart/2005/8/colors/accent1_2" csCatId="accent1" phldr="1"/>
      <dgm:spPr/>
      <dgm:t>
        <a:bodyPr/>
        <a:lstStyle/>
        <a:p>
          <a:endParaRPr lang="en-US"/>
        </a:p>
      </dgm:t>
    </dgm:pt>
    <dgm:pt modelId="{6AEED0D9-28CB-4107-BE08-0D2EEAC3AC6F}">
      <dgm:prSet/>
      <dgm:spPr/>
      <dgm:t>
        <a:bodyPr/>
        <a:lstStyle/>
        <a:p>
          <a:pPr>
            <a:lnSpc>
              <a:spcPct val="100000"/>
            </a:lnSpc>
            <a:defRPr cap="all"/>
          </a:pPr>
          <a:r>
            <a:rPr lang="en-US" dirty="0"/>
            <a:t>- Define the terms ‘health’ and ‘wellbeing’ using established models</a:t>
          </a:r>
        </a:p>
      </dgm:t>
    </dgm:pt>
    <dgm:pt modelId="{DCC219CC-2390-4F46-8D53-226482EE9A62}" type="parTrans" cxnId="{27A939A8-B650-4190-BB63-546E2CD06A73}">
      <dgm:prSet/>
      <dgm:spPr/>
      <dgm:t>
        <a:bodyPr/>
        <a:lstStyle/>
        <a:p>
          <a:endParaRPr lang="en-US"/>
        </a:p>
      </dgm:t>
    </dgm:pt>
    <dgm:pt modelId="{D6488511-76D5-4077-8093-8B1C25968F0D}" type="sibTrans" cxnId="{27A939A8-B650-4190-BB63-546E2CD06A73}">
      <dgm:prSet/>
      <dgm:spPr/>
      <dgm:t>
        <a:bodyPr/>
        <a:lstStyle/>
        <a:p>
          <a:endParaRPr lang="en-US"/>
        </a:p>
      </dgm:t>
    </dgm:pt>
    <dgm:pt modelId="{7A9B81A1-3FF7-4581-9071-312728BBA0F6}">
      <dgm:prSet/>
      <dgm:spPr/>
      <dgm:t>
        <a:bodyPr/>
        <a:lstStyle/>
        <a:p>
          <a:pPr>
            <a:lnSpc>
              <a:spcPct val="100000"/>
            </a:lnSpc>
            <a:defRPr cap="all"/>
          </a:pPr>
          <a:r>
            <a:rPr lang="en-US"/>
            <a:t>- Identify positive and negative influences on health and wellbeing</a:t>
          </a:r>
        </a:p>
      </dgm:t>
    </dgm:pt>
    <dgm:pt modelId="{28D5F189-939A-471A-AA53-A59CA10E7E7C}" type="parTrans" cxnId="{6DB121A7-DB34-4F38-9B09-8D2C11481B6F}">
      <dgm:prSet/>
      <dgm:spPr/>
      <dgm:t>
        <a:bodyPr/>
        <a:lstStyle/>
        <a:p>
          <a:endParaRPr lang="en-US"/>
        </a:p>
      </dgm:t>
    </dgm:pt>
    <dgm:pt modelId="{98800EA8-28EC-4588-ABA6-03D4A5EFBD2D}" type="sibTrans" cxnId="{6DB121A7-DB34-4F38-9B09-8D2C11481B6F}">
      <dgm:prSet/>
      <dgm:spPr/>
      <dgm:t>
        <a:bodyPr/>
        <a:lstStyle/>
        <a:p>
          <a:endParaRPr lang="en-US"/>
        </a:p>
      </dgm:t>
    </dgm:pt>
    <dgm:pt modelId="{00D7E53D-D991-4ED2-8372-9E5E60A6B228}">
      <dgm:prSet/>
      <dgm:spPr/>
      <dgm:t>
        <a:bodyPr/>
        <a:lstStyle/>
        <a:p>
          <a:pPr>
            <a:lnSpc>
              <a:spcPct val="100000"/>
            </a:lnSpc>
            <a:defRPr cap="all"/>
          </a:pPr>
          <a:r>
            <a:rPr lang="en-US"/>
            <a:t>- Discuss approaches to health promotion</a:t>
          </a:r>
        </a:p>
      </dgm:t>
    </dgm:pt>
    <dgm:pt modelId="{884A67EE-F13B-4951-AB66-905896BF34AC}" type="parTrans" cxnId="{31EB7577-B1B6-498E-8B63-165E99F11137}">
      <dgm:prSet/>
      <dgm:spPr/>
      <dgm:t>
        <a:bodyPr/>
        <a:lstStyle/>
        <a:p>
          <a:endParaRPr lang="en-US"/>
        </a:p>
      </dgm:t>
    </dgm:pt>
    <dgm:pt modelId="{70D36921-61CC-4D07-9BD0-560EA6010D97}" type="sibTrans" cxnId="{31EB7577-B1B6-498E-8B63-165E99F11137}">
      <dgm:prSet/>
      <dgm:spPr/>
      <dgm:t>
        <a:bodyPr/>
        <a:lstStyle/>
        <a:p>
          <a:endParaRPr lang="en-US"/>
        </a:p>
      </dgm:t>
    </dgm:pt>
    <dgm:pt modelId="{4B6B1D14-07E5-4A57-8BA7-1B7DC4041C25}">
      <dgm:prSet/>
      <dgm:spPr/>
      <dgm:t>
        <a:bodyPr/>
        <a:lstStyle/>
        <a:p>
          <a:pPr>
            <a:lnSpc>
              <a:spcPct val="100000"/>
            </a:lnSpc>
            <a:defRPr cap="all"/>
          </a:pPr>
          <a:r>
            <a:rPr lang="en-US"/>
            <a:t>- Outline the concept of sustainable development in global health</a:t>
          </a:r>
        </a:p>
      </dgm:t>
    </dgm:pt>
    <dgm:pt modelId="{F6DF6E8A-FBBA-4C1A-A22F-4EF044ABC662}" type="parTrans" cxnId="{AAB09533-8A2B-47BF-AA5C-7CCE7A369586}">
      <dgm:prSet/>
      <dgm:spPr/>
      <dgm:t>
        <a:bodyPr/>
        <a:lstStyle/>
        <a:p>
          <a:endParaRPr lang="en-US"/>
        </a:p>
      </dgm:t>
    </dgm:pt>
    <dgm:pt modelId="{717FD94F-FF57-4328-B18C-70D41F30D939}" type="sibTrans" cxnId="{AAB09533-8A2B-47BF-AA5C-7CCE7A369586}">
      <dgm:prSet/>
      <dgm:spPr/>
      <dgm:t>
        <a:bodyPr/>
        <a:lstStyle/>
        <a:p>
          <a:endParaRPr lang="en-US"/>
        </a:p>
      </dgm:t>
    </dgm:pt>
    <dgm:pt modelId="{9E0809CE-FCF7-4626-A9AB-ABADC0F7F27A}" type="pres">
      <dgm:prSet presAssocID="{E554C034-D945-4518-880A-4B1DA3EE4B7E}" presName="root" presStyleCnt="0">
        <dgm:presLayoutVars>
          <dgm:dir/>
          <dgm:resizeHandles val="exact"/>
        </dgm:presLayoutVars>
      </dgm:prSet>
      <dgm:spPr/>
    </dgm:pt>
    <dgm:pt modelId="{6E7F4507-CF8F-4717-B4EF-B8AD7ED5C6D2}" type="pres">
      <dgm:prSet presAssocID="{6AEED0D9-28CB-4107-BE08-0D2EEAC3AC6F}" presName="compNode" presStyleCnt="0"/>
      <dgm:spPr/>
    </dgm:pt>
    <dgm:pt modelId="{23C9275E-45D8-4114-8946-9E6523C93C4F}" type="pres">
      <dgm:prSet presAssocID="{6AEED0D9-28CB-4107-BE08-0D2EEAC3AC6F}" presName="iconBgRect" presStyleLbl="bgShp" presStyleIdx="0" presStyleCnt="4"/>
      <dgm:spPr>
        <a:prstGeom prst="round2DiagRect">
          <a:avLst>
            <a:gd name="adj1" fmla="val 29727"/>
            <a:gd name="adj2" fmla="val 0"/>
          </a:avLst>
        </a:prstGeom>
      </dgm:spPr>
    </dgm:pt>
    <dgm:pt modelId="{1A02E881-A0F5-4117-8401-4ADAC4C103D6}" type="pres">
      <dgm:prSet presAssocID="{6AEED0D9-28CB-4107-BE08-0D2EEAC3AC6F}"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heers"/>
        </a:ext>
      </dgm:extLst>
    </dgm:pt>
    <dgm:pt modelId="{88CA1E95-6DB8-4719-92F1-E3BFFA25BA52}" type="pres">
      <dgm:prSet presAssocID="{6AEED0D9-28CB-4107-BE08-0D2EEAC3AC6F}" presName="spaceRect" presStyleCnt="0"/>
      <dgm:spPr/>
    </dgm:pt>
    <dgm:pt modelId="{96B50D2F-46F7-4372-9BC9-47C5F7B29956}" type="pres">
      <dgm:prSet presAssocID="{6AEED0D9-28CB-4107-BE08-0D2EEAC3AC6F}" presName="textRect" presStyleLbl="revTx" presStyleIdx="0" presStyleCnt="4">
        <dgm:presLayoutVars>
          <dgm:chMax val="1"/>
          <dgm:chPref val="1"/>
        </dgm:presLayoutVars>
      </dgm:prSet>
      <dgm:spPr/>
    </dgm:pt>
    <dgm:pt modelId="{9360411D-70C7-45FC-B2E0-378AB5A6334C}" type="pres">
      <dgm:prSet presAssocID="{D6488511-76D5-4077-8093-8B1C25968F0D}" presName="sibTrans" presStyleCnt="0"/>
      <dgm:spPr/>
    </dgm:pt>
    <dgm:pt modelId="{385D7F49-6935-4DBA-9578-F7BCD866EAD2}" type="pres">
      <dgm:prSet presAssocID="{7A9B81A1-3FF7-4581-9071-312728BBA0F6}" presName="compNode" presStyleCnt="0"/>
      <dgm:spPr/>
    </dgm:pt>
    <dgm:pt modelId="{23FB9CA6-8DA3-4AED-B60F-CFD594393850}" type="pres">
      <dgm:prSet presAssocID="{7A9B81A1-3FF7-4581-9071-312728BBA0F6}" presName="iconBgRect" presStyleLbl="bgShp" presStyleIdx="1" presStyleCnt="4"/>
      <dgm:spPr>
        <a:prstGeom prst="round2DiagRect">
          <a:avLst>
            <a:gd name="adj1" fmla="val 29727"/>
            <a:gd name="adj2" fmla="val 0"/>
          </a:avLst>
        </a:prstGeom>
      </dgm:spPr>
    </dgm:pt>
    <dgm:pt modelId="{2305DBE2-4DDA-4904-B1DA-620CE2BA9962}" type="pres">
      <dgm:prSet presAssocID="{7A9B81A1-3FF7-4581-9071-312728BBA0F6}"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in head"/>
        </a:ext>
      </dgm:extLst>
    </dgm:pt>
    <dgm:pt modelId="{4720A891-EE72-41CE-A288-AA3073C8CC35}" type="pres">
      <dgm:prSet presAssocID="{7A9B81A1-3FF7-4581-9071-312728BBA0F6}" presName="spaceRect" presStyleCnt="0"/>
      <dgm:spPr/>
    </dgm:pt>
    <dgm:pt modelId="{4DBB92C8-AE27-4677-8DA5-481A0811DFB2}" type="pres">
      <dgm:prSet presAssocID="{7A9B81A1-3FF7-4581-9071-312728BBA0F6}" presName="textRect" presStyleLbl="revTx" presStyleIdx="1" presStyleCnt="4">
        <dgm:presLayoutVars>
          <dgm:chMax val="1"/>
          <dgm:chPref val="1"/>
        </dgm:presLayoutVars>
      </dgm:prSet>
      <dgm:spPr/>
    </dgm:pt>
    <dgm:pt modelId="{77006886-361B-48BC-8077-6072B49D0DA0}" type="pres">
      <dgm:prSet presAssocID="{98800EA8-28EC-4588-ABA6-03D4A5EFBD2D}" presName="sibTrans" presStyleCnt="0"/>
      <dgm:spPr/>
    </dgm:pt>
    <dgm:pt modelId="{483352C8-4A31-4B4A-B187-E93BF3B4036D}" type="pres">
      <dgm:prSet presAssocID="{00D7E53D-D991-4ED2-8372-9E5E60A6B228}" presName="compNode" presStyleCnt="0"/>
      <dgm:spPr/>
    </dgm:pt>
    <dgm:pt modelId="{30545FC5-65C3-4DE1-BE09-7331A8ED0DAB}" type="pres">
      <dgm:prSet presAssocID="{00D7E53D-D991-4ED2-8372-9E5E60A6B228}" presName="iconBgRect" presStyleLbl="bgShp" presStyleIdx="2" presStyleCnt="4"/>
      <dgm:spPr>
        <a:prstGeom prst="round2DiagRect">
          <a:avLst>
            <a:gd name="adj1" fmla="val 29727"/>
            <a:gd name="adj2" fmla="val 0"/>
          </a:avLst>
        </a:prstGeom>
      </dgm:spPr>
    </dgm:pt>
    <dgm:pt modelId="{E49AC2B5-73C5-41AC-BD0B-AB524D9ECD4B}" type="pres">
      <dgm:prSet presAssocID="{00D7E53D-D991-4ED2-8372-9E5E60A6B228}"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Stethoscope"/>
        </a:ext>
      </dgm:extLst>
    </dgm:pt>
    <dgm:pt modelId="{22B7C944-6503-4C99-98B8-A14133B3E3EF}" type="pres">
      <dgm:prSet presAssocID="{00D7E53D-D991-4ED2-8372-9E5E60A6B228}" presName="spaceRect" presStyleCnt="0"/>
      <dgm:spPr/>
    </dgm:pt>
    <dgm:pt modelId="{64D33BE6-7B4D-4A84-A122-DC9110EF1AB7}" type="pres">
      <dgm:prSet presAssocID="{00D7E53D-D991-4ED2-8372-9E5E60A6B228}" presName="textRect" presStyleLbl="revTx" presStyleIdx="2" presStyleCnt="4">
        <dgm:presLayoutVars>
          <dgm:chMax val="1"/>
          <dgm:chPref val="1"/>
        </dgm:presLayoutVars>
      </dgm:prSet>
      <dgm:spPr/>
    </dgm:pt>
    <dgm:pt modelId="{797D11D8-5B9D-4B6D-A514-05E687D4688C}" type="pres">
      <dgm:prSet presAssocID="{70D36921-61CC-4D07-9BD0-560EA6010D97}" presName="sibTrans" presStyleCnt="0"/>
      <dgm:spPr/>
    </dgm:pt>
    <dgm:pt modelId="{7756BF35-0305-486C-9437-D775735659B4}" type="pres">
      <dgm:prSet presAssocID="{4B6B1D14-07E5-4A57-8BA7-1B7DC4041C25}" presName="compNode" presStyleCnt="0"/>
      <dgm:spPr/>
    </dgm:pt>
    <dgm:pt modelId="{9907DC6B-ABA9-4215-8026-0DE1771CAACC}" type="pres">
      <dgm:prSet presAssocID="{4B6B1D14-07E5-4A57-8BA7-1B7DC4041C25}" presName="iconBgRect" presStyleLbl="bgShp" presStyleIdx="3" presStyleCnt="4"/>
      <dgm:spPr>
        <a:prstGeom prst="round2DiagRect">
          <a:avLst>
            <a:gd name="adj1" fmla="val 29727"/>
            <a:gd name="adj2" fmla="val 0"/>
          </a:avLst>
        </a:prstGeom>
      </dgm:spPr>
    </dgm:pt>
    <dgm:pt modelId="{7AED5740-B9AA-416E-9BEC-65F79E6E7B55}" type="pres">
      <dgm:prSet presAssocID="{4B6B1D14-07E5-4A57-8BA7-1B7DC4041C25}"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ustainability"/>
        </a:ext>
      </dgm:extLst>
    </dgm:pt>
    <dgm:pt modelId="{D3595EE8-7820-4FF0-9B75-072548FC8A44}" type="pres">
      <dgm:prSet presAssocID="{4B6B1D14-07E5-4A57-8BA7-1B7DC4041C25}" presName="spaceRect" presStyleCnt="0"/>
      <dgm:spPr/>
    </dgm:pt>
    <dgm:pt modelId="{F1B309BB-36BD-44A0-832E-6DEA294491FA}" type="pres">
      <dgm:prSet presAssocID="{4B6B1D14-07E5-4A57-8BA7-1B7DC4041C25}" presName="textRect" presStyleLbl="revTx" presStyleIdx="3" presStyleCnt="4">
        <dgm:presLayoutVars>
          <dgm:chMax val="1"/>
          <dgm:chPref val="1"/>
        </dgm:presLayoutVars>
      </dgm:prSet>
      <dgm:spPr/>
    </dgm:pt>
  </dgm:ptLst>
  <dgm:cxnLst>
    <dgm:cxn modelId="{AAB09533-8A2B-47BF-AA5C-7CCE7A369586}" srcId="{E554C034-D945-4518-880A-4B1DA3EE4B7E}" destId="{4B6B1D14-07E5-4A57-8BA7-1B7DC4041C25}" srcOrd="3" destOrd="0" parTransId="{F6DF6E8A-FBBA-4C1A-A22F-4EF044ABC662}" sibTransId="{717FD94F-FF57-4328-B18C-70D41F30D939}"/>
    <dgm:cxn modelId="{D917613D-6EA5-4F2E-AFBE-C06643D4182A}" type="presOf" srcId="{4B6B1D14-07E5-4A57-8BA7-1B7DC4041C25}" destId="{F1B309BB-36BD-44A0-832E-6DEA294491FA}" srcOrd="0" destOrd="0" presId="urn:microsoft.com/office/officeart/2018/5/layout/IconLeafLabelList"/>
    <dgm:cxn modelId="{E8C18A3F-ED58-4838-BDCC-E4116CAE6ED9}" type="presOf" srcId="{6AEED0D9-28CB-4107-BE08-0D2EEAC3AC6F}" destId="{96B50D2F-46F7-4372-9BC9-47C5F7B29956}" srcOrd="0" destOrd="0" presId="urn:microsoft.com/office/officeart/2018/5/layout/IconLeafLabelList"/>
    <dgm:cxn modelId="{08718B66-0AE6-42FA-B7DF-02333CC25E74}" type="presOf" srcId="{00D7E53D-D991-4ED2-8372-9E5E60A6B228}" destId="{64D33BE6-7B4D-4A84-A122-DC9110EF1AB7}" srcOrd="0" destOrd="0" presId="urn:microsoft.com/office/officeart/2018/5/layout/IconLeafLabelList"/>
    <dgm:cxn modelId="{C9799E72-0248-4BFB-B3F5-2025C78F6255}" type="presOf" srcId="{7A9B81A1-3FF7-4581-9071-312728BBA0F6}" destId="{4DBB92C8-AE27-4677-8DA5-481A0811DFB2}" srcOrd="0" destOrd="0" presId="urn:microsoft.com/office/officeart/2018/5/layout/IconLeafLabelList"/>
    <dgm:cxn modelId="{31EB7577-B1B6-498E-8B63-165E99F11137}" srcId="{E554C034-D945-4518-880A-4B1DA3EE4B7E}" destId="{00D7E53D-D991-4ED2-8372-9E5E60A6B228}" srcOrd="2" destOrd="0" parTransId="{884A67EE-F13B-4951-AB66-905896BF34AC}" sibTransId="{70D36921-61CC-4D07-9BD0-560EA6010D97}"/>
    <dgm:cxn modelId="{6DB121A7-DB34-4F38-9B09-8D2C11481B6F}" srcId="{E554C034-D945-4518-880A-4B1DA3EE4B7E}" destId="{7A9B81A1-3FF7-4581-9071-312728BBA0F6}" srcOrd="1" destOrd="0" parTransId="{28D5F189-939A-471A-AA53-A59CA10E7E7C}" sibTransId="{98800EA8-28EC-4588-ABA6-03D4A5EFBD2D}"/>
    <dgm:cxn modelId="{27A939A8-B650-4190-BB63-546E2CD06A73}" srcId="{E554C034-D945-4518-880A-4B1DA3EE4B7E}" destId="{6AEED0D9-28CB-4107-BE08-0D2EEAC3AC6F}" srcOrd="0" destOrd="0" parTransId="{DCC219CC-2390-4F46-8D53-226482EE9A62}" sibTransId="{D6488511-76D5-4077-8093-8B1C25968F0D}"/>
    <dgm:cxn modelId="{22454AB7-1BED-4F2F-877D-CE9D8B328161}" type="presOf" srcId="{E554C034-D945-4518-880A-4B1DA3EE4B7E}" destId="{9E0809CE-FCF7-4626-A9AB-ABADC0F7F27A}" srcOrd="0" destOrd="0" presId="urn:microsoft.com/office/officeart/2018/5/layout/IconLeafLabelList"/>
    <dgm:cxn modelId="{BE0F79FD-F161-46DB-B05B-A6DDA3B4032B}" type="presParOf" srcId="{9E0809CE-FCF7-4626-A9AB-ABADC0F7F27A}" destId="{6E7F4507-CF8F-4717-B4EF-B8AD7ED5C6D2}" srcOrd="0" destOrd="0" presId="urn:microsoft.com/office/officeart/2018/5/layout/IconLeafLabelList"/>
    <dgm:cxn modelId="{3F0C157B-1C87-4ED3-BBC9-BDFD89CC2F72}" type="presParOf" srcId="{6E7F4507-CF8F-4717-B4EF-B8AD7ED5C6D2}" destId="{23C9275E-45D8-4114-8946-9E6523C93C4F}" srcOrd="0" destOrd="0" presId="urn:microsoft.com/office/officeart/2018/5/layout/IconLeafLabelList"/>
    <dgm:cxn modelId="{A285DDA4-BA1E-4552-B601-E98BBAE702C0}" type="presParOf" srcId="{6E7F4507-CF8F-4717-B4EF-B8AD7ED5C6D2}" destId="{1A02E881-A0F5-4117-8401-4ADAC4C103D6}" srcOrd="1" destOrd="0" presId="urn:microsoft.com/office/officeart/2018/5/layout/IconLeafLabelList"/>
    <dgm:cxn modelId="{1B374D2C-0453-4905-AC07-A783C26ABD88}" type="presParOf" srcId="{6E7F4507-CF8F-4717-B4EF-B8AD7ED5C6D2}" destId="{88CA1E95-6DB8-4719-92F1-E3BFFA25BA52}" srcOrd="2" destOrd="0" presId="urn:microsoft.com/office/officeart/2018/5/layout/IconLeafLabelList"/>
    <dgm:cxn modelId="{C334DEE7-5031-433A-86BC-ADE91792985A}" type="presParOf" srcId="{6E7F4507-CF8F-4717-B4EF-B8AD7ED5C6D2}" destId="{96B50D2F-46F7-4372-9BC9-47C5F7B29956}" srcOrd="3" destOrd="0" presId="urn:microsoft.com/office/officeart/2018/5/layout/IconLeafLabelList"/>
    <dgm:cxn modelId="{B4CAA79B-8A18-4AC7-862A-917A9EA29262}" type="presParOf" srcId="{9E0809CE-FCF7-4626-A9AB-ABADC0F7F27A}" destId="{9360411D-70C7-45FC-B2E0-378AB5A6334C}" srcOrd="1" destOrd="0" presId="urn:microsoft.com/office/officeart/2018/5/layout/IconLeafLabelList"/>
    <dgm:cxn modelId="{C58FA2F5-F4F3-408F-BAB7-F1B14578D668}" type="presParOf" srcId="{9E0809CE-FCF7-4626-A9AB-ABADC0F7F27A}" destId="{385D7F49-6935-4DBA-9578-F7BCD866EAD2}" srcOrd="2" destOrd="0" presId="urn:microsoft.com/office/officeart/2018/5/layout/IconLeafLabelList"/>
    <dgm:cxn modelId="{C5959B62-3D65-480D-91C4-2342252308AB}" type="presParOf" srcId="{385D7F49-6935-4DBA-9578-F7BCD866EAD2}" destId="{23FB9CA6-8DA3-4AED-B60F-CFD594393850}" srcOrd="0" destOrd="0" presId="urn:microsoft.com/office/officeart/2018/5/layout/IconLeafLabelList"/>
    <dgm:cxn modelId="{1C5B5B6E-89B0-4A1A-A398-B84CFFDB46E1}" type="presParOf" srcId="{385D7F49-6935-4DBA-9578-F7BCD866EAD2}" destId="{2305DBE2-4DDA-4904-B1DA-620CE2BA9962}" srcOrd="1" destOrd="0" presId="urn:microsoft.com/office/officeart/2018/5/layout/IconLeafLabelList"/>
    <dgm:cxn modelId="{8756334A-D082-419E-ABF4-CEA8562EDAD0}" type="presParOf" srcId="{385D7F49-6935-4DBA-9578-F7BCD866EAD2}" destId="{4720A891-EE72-41CE-A288-AA3073C8CC35}" srcOrd="2" destOrd="0" presId="urn:microsoft.com/office/officeart/2018/5/layout/IconLeafLabelList"/>
    <dgm:cxn modelId="{B4BBF5F5-7A5F-4823-9E3B-7E6EB2B04FCA}" type="presParOf" srcId="{385D7F49-6935-4DBA-9578-F7BCD866EAD2}" destId="{4DBB92C8-AE27-4677-8DA5-481A0811DFB2}" srcOrd="3" destOrd="0" presId="urn:microsoft.com/office/officeart/2018/5/layout/IconLeafLabelList"/>
    <dgm:cxn modelId="{03021D1D-F145-409F-9415-7ED1924EAD58}" type="presParOf" srcId="{9E0809CE-FCF7-4626-A9AB-ABADC0F7F27A}" destId="{77006886-361B-48BC-8077-6072B49D0DA0}" srcOrd="3" destOrd="0" presId="urn:microsoft.com/office/officeart/2018/5/layout/IconLeafLabelList"/>
    <dgm:cxn modelId="{61960F66-544D-43ED-8B4D-018E65BDC5BB}" type="presParOf" srcId="{9E0809CE-FCF7-4626-A9AB-ABADC0F7F27A}" destId="{483352C8-4A31-4B4A-B187-E93BF3B4036D}" srcOrd="4" destOrd="0" presId="urn:microsoft.com/office/officeart/2018/5/layout/IconLeafLabelList"/>
    <dgm:cxn modelId="{E9C71598-B953-4BBE-9781-015DE09DADDF}" type="presParOf" srcId="{483352C8-4A31-4B4A-B187-E93BF3B4036D}" destId="{30545FC5-65C3-4DE1-BE09-7331A8ED0DAB}" srcOrd="0" destOrd="0" presId="urn:microsoft.com/office/officeart/2018/5/layout/IconLeafLabelList"/>
    <dgm:cxn modelId="{99E3ACCF-577B-4B41-8B71-B87C3D66774E}" type="presParOf" srcId="{483352C8-4A31-4B4A-B187-E93BF3B4036D}" destId="{E49AC2B5-73C5-41AC-BD0B-AB524D9ECD4B}" srcOrd="1" destOrd="0" presId="urn:microsoft.com/office/officeart/2018/5/layout/IconLeafLabelList"/>
    <dgm:cxn modelId="{6119BA55-15D1-48CA-8E88-1028F0F55719}" type="presParOf" srcId="{483352C8-4A31-4B4A-B187-E93BF3B4036D}" destId="{22B7C944-6503-4C99-98B8-A14133B3E3EF}" srcOrd="2" destOrd="0" presId="urn:microsoft.com/office/officeart/2018/5/layout/IconLeafLabelList"/>
    <dgm:cxn modelId="{CC4A7463-0900-4FD8-BB84-928D6D46A0C7}" type="presParOf" srcId="{483352C8-4A31-4B4A-B187-E93BF3B4036D}" destId="{64D33BE6-7B4D-4A84-A122-DC9110EF1AB7}" srcOrd="3" destOrd="0" presId="urn:microsoft.com/office/officeart/2018/5/layout/IconLeafLabelList"/>
    <dgm:cxn modelId="{3635BA4C-0D2D-43DD-B24D-57F7074D7383}" type="presParOf" srcId="{9E0809CE-FCF7-4626-A9AB-ABADC0F7F27A}" destId="{797D11D8-5B9D-4B6D-A514-05E687D4688C}" srcOrd="5" destOrd="0" presId="urn:microsoft.com/office/officeart/2018/5/layout/IconLeafLabelList"/>
    <dgm:cxn modelId="{300EF6B5-8AEC-4E3A-B769-FA500FC7CD4D}" type="presParOf" srcId="{9E0809CE-FCF7-4626-A9AB-ABADC0F7F27A}" destId="{7756BF35-0305-486C-9437-D775735659B4}" srcOrd="6" destOrd="0" presId="urn:microsoft.com/office/officeart/2018/5/layout/IconLeafLabelList"/>
    <dgm:cxn modelId="{002A8B1C-573A-48DE-97B1-902241561F88}" type="presParOf" srcId="{7756BF35-0305-486C-9437-D775735659B4}" destId="{9907DC6B-ABA9-4215-8026-0DE1771CAACC}" srcOrd="0" destOrd="0" presId="urn:microsoft.com/office/officeart/2018/5/layout/IconLeafLabelList"/>
    <dgm:cxn modelId="{85AB9AFD-8327-4887-9A05-2DE7A7767723}" type="presParOf" srcId="{7756BF35-0305-486C-9437-D775735659B4}" destId="{7AED5740-B9AA-416E-9BEC-65F79E6E7B55}" srcOrd="1" destOrd="0" presId="urn:microsoft.com/office/officeart/2018/5/layout/IconLeafLabelList"/>
    <dgm:cxn modelId="{5446BE40-DC51-47CE-8D44-1ED5C8EDF971}" type="presParOf" srcId="{7756BF35-0305-486C-9437-D775735659B4}" destId="{D3595EE8-7820-4FF0-9B75-072548FC8A44}" srcOrd="2" destOrd="0" presId="urn:microsoft.com/office/officeart/2018/5/layout/IconLeafLabelList"/>
    <dgm:cxn modelId="{988601C8-5D91-474B-9CCC-6E70AE586812}" type="presParOf" srcId="{7756BF35-0305-486C-9437-D775735659B4}" destId="{F1B309BB-36BD-44A0-832E-6DEA294491FA}"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573CB0D-9B75-45F0-BF74-5484F485725C}"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D36E2720-590F-4F5B-9617-54809754682D}">
      <dgm:prSet/>
      <dgm:spPr/>
      <dgm:t>
        <a:bodyPr/>
        <a:lstStyle/>
        <a:p>
          <a:r>
            <a:rPr lang="en-US"/>
            <a:t>Watch: </a:t>
          </a:r>
          <a:r>
            <a:rPr lang="en-GB"/>
            <a:t>The following video…</a:t>
          </a:r>
          <a:endParaRPr lang="en-US"/>
        </a:p>
      </dgm:t>
    </dgm:pt>
    <dgm:pt modelId="{7A0CE4BC-A68D-445C-A529-E524251130A2}" type="parTrans" cxnId="{D2BE1E7D-D3EB-454A-A57E-CA1F31CFE892}">
      <dgm:prSet/>
      <dgm:spPr/>
      <dgm:t>
        <a:bodyPr/>
        <a:lstStyle/>
        <a:p>
          <a:endParaRPr lang="en-US"/>
        </a:p>
      </dgm:t>
    </dgm:pt>
    <dgm:pt modelId="{BE2FA8AF-F85D-4E46-BE68-02996FB7A344}" type="sibTrans" cxnId="{D2BE1E7D-D3EB-454A-A57E-CA1F31CFE892}">
      <dgm:prSet/>
      <dgm:spPr/>
      <dgm:t>
        <a:bodyPr/>
        <a:lstStyle/>
        <a:p>
          <a:endParaRPr lang="en-US"/>
        </a:p>
      </dgm:t>
    </dgm:pt>
    <dgm:pt modelId="{78D78598-7626-4FFB-959A-327029E9760B}">
      <dgm:prSet/>
      <dgm:spPr/>
      <dgm:t>
        <a:bodyPr/>
        <a:lstStyle/>
        <a:p>
          <a:r>
            <a:rPr lang="en-GB" dirty="0">
              <a:hlinkClick xmlns:r="http://schemas.openxmlformats.org/officeDocument/2006/relationships" r:id="rId1"/>
            </a:rPr>
            <a:t>What is the Definition of Health? - A Breakdown by Dr. Jeff Langmaid - YouTube</a:t>
          </a:r>
          <a:endParaRPr lang="en-US" dirty="0"/>
        </a:p>
      </dgm:t>
    </dgm:pt>
    <dgm:pt modelId="{231A65F1-EE00-47F2-A882-19F1241AA94C}" type="parTrans" cxnId="{F22669D5-D190-4714-88D5-97D68DB45074}">
      <dgm:prSet/>
      <dgm:spPr/>
      <dgm:t>
        <a:bodyPr/>
        <a:lstStyle/>
        <a:p>
          <a:endParaRPr lang="en-US"/>
        </a:p>
      </dgm:t>
    </dgm:pt>
    <dgm:pt modelId="{0167BC08-87EE-4BAB-86AE-3DA5F5A37E4F}" type="sibTrans" cxnId="{F22669D5-D190-4714-88D5-97D68DB45074}">
      <dgm:prSet/>
      <dgm:spPr/>
      <dgm:t>
        <a:bodyPr/>
        <a:lstStyle/>
        <a:p>
          <a:endParaRPr lang="en-US"/>
        </a:p>
      </dgm:t>
    </dgm:pt>
    <dgm:pt modelId="{5BD89EF1-4EAD-4547-A90F-876522842009}">
      <dgm:prSet/>
      <dgm:spPr/>
      <dgm:t>
        <a:bodyPr/>
        <a:lstStyle/>
        <a:p>
          <a:r>
            <a:rPr lang="en-US" b="1"/>
            <a:t>Activity:</a:t>
          </a:r>
          <a:endParaRPr lang="en-US"/>
        </a:p>
      </dgm:t>
    </dgm:pt>
    <dgm:pt modelId="{21FB9E14-6CAB-4B48-B230-C8C678C4BEF7}" type="parTrans" cxnId="{1B740BC3-BEAB-4F1F-B601-C4ED2A1C5DFF}">
      <dgm:prSet/>
      <dgm:spPr/>
      <dgm:t>
        <a:bodyPr/>
        <a:lstStyle/>
        <a:p>
          <a:endParaRPr lang="en-US"/>
        </a:p>
      </dgm:t>
    </dgm:pt>
    <dgm:pt modelId="{96B77F0C-46A6-4B31-89E8-9CC603E98F5B}" type="sibTrans" cxnId="{1B740BC3-BEAB-4F1F-B601-C4ED2A1C5DFF}">
      <dgm:prSet/>
      <dgm:spPr/>
      <dgm:t>
        <a:bodyPr/>
        <a:lstStyle/>
        <a:p>
          <a:endParaRPr lang="en-US"/>
        </a:p>
      </dgm:t>
    </dgm:pt>
    <dgm:pt modelId="{DD0D29B1-F3C1-4343-AC8A-636766EDA46B}">
      <dgm:prSet/>
      <dgm:spPr/>
      <dgm:t>
        <a:bodyPr/>
        <a:lstStyle/>
        <a:p>
          <a:r>
            <a:rPr lang="en-US"/>
            <a:t>- Take notes on definitions and key points</a:t>
          </a:r>
        </a:p>
      </dgm:t>
    </dgm:pt>
    <dgm:pt modelId="{0DC183D5-C9CB-48C0-85D2-F6FDF79E95B0}" type="parTrans" cxnId="{9CC18174-113A-49C0-BB6A-E0DA73A059BE}">
      <dgm:prSet/>
      <dgm:spPr/>
      <dgm:t>
        <a:bodyPr/>
        <a:lstStyle/>
        <a:p>
          <a:endParaRPr lang="en-US"/>
        </a:p>
      </dgm:t>
    </dgm:pt>
    <dgm:pt modelId="{B3669BE8-E2DD-418A-9019-7BB174827392}" type="sibTrans" cxnId="{9CC18174-113A-49C0-BB6A-E0DA73A059BE}">
      <dgm:prSet/>
      <dgm:spPr/>
      <dgm:t>
        <a:bodyPr/>
        <a:lstStyle/>
        <a:p>
          <a:endParaRPr lang="en-US"/>
        </a:p>
      </dgm:t>
    </dgm:pt>
    <dgm:pt modelId="{EAC154E1-1026-43BC-AE7B-7DDF0C47B41A}">
      <dgm:prSet/>
      <dgm:spPr/>
      <dgm:t>
        <a:bodyPr/>
        <a:lstStyle/>
        <a:p>
          <a:r>
            <a:rPr lang="en-US"/>
            <a:t>- Discuss: How do you define health?</a:t>
          </a:r>
        </a:p>
      </dgm:t>
    </dgm:pt>
    <dgm:pt modelId="{1636EF62-B925-4A53-A71F-492A09E646B4}" type="parTrans" cxnId="{7FAF5E56-E71B-4E3D-8909-BA7DFDAAE9C7}">
      <dgm:prSet/>
      <dgm:spPr/>
      <dgm:t>
        <a:bodyPr/>
        <a:lstStyle/>
        <a:p>
          <a:endParaRPr lang="en-US"/>
        </a:p>
      </dgm:t>
    </dgm:pt>
    <dgm:pt modelId="{3A262237-0EF2-440C-976E-BCF90AF77EBD}" type="sibTrans" cxnId="{7FAF5E56-E71B-4E3D-8909-BA7DFDAAE9C7}">
      <dgm:prSet/>
      <dgm:spPr/>
      <dgm:t>
        <a:bodyPr/>
        <a:lstStyle/>
        <a:p>
          <a:endParaRPr lang="en-US"/>
        </a:p>
      </dgm:t>
    </dgm:pt>
    <dgm:pt modelId="{22196109-D66E-4141-B911-0360757065B3}" type="pres">
      <dgm:prSet presAssocID="{D573CB0D-9B75-45F0-BF74-5484F485725C}" presName="root" presStyleCnt="0">
        <dgm:presLayoutVars>
          <dgm:dir/>
          <dgm:resizeHandles val="exact"/>
        </dgm:presLayoutVars>
      </dgm:prSet>
      <dgm:spPr/>
    </dgm:pt>
    <dgm:pt modelId="{5DE113A7-3BF9-4684-A96C-7D3A9C569C14}" type="pres">
      <dgm:prSet presAssocID="{D36E2720-590F-4F5B-9617-54809754682D}" presName="compNode" presStyleCnt="0"/>
      <dgm:spPr/>
    </dgm:pt>
    <dgm:pt modelId="{4E86D86E-F9ED-41E3-B149-CEDADF926F0A}" type="pres">
      <dgm:prSet presAssocID="{D36E2720-590F-4F5B-9617-54809754682D}" presName="bgRect" presStyleLbl="bgShp" presStyleIdx="0" presStyleCnt="5"/>
      <dgm:spPr/>
    </dgm:pt>
    <dgm:pt modelId="{6E260C90-80AF-4C35-8BC8-803270E06F48}" type="pres">
      <dgm:prSet presAssocID="{D36E2720-590F-4F5B-9617-54809754682D}"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Video camera"/>
        </a:ext>
      </dgm:extLst>
    </dgm:pt>
    <dgm:pt modelId="{D83AE379-F922-4E92-927A-31C68A928B44}" type="pres">
      <dgm:prSet presAssocID="{D36E2720-590F-4F5B-9617-54809754682D}" presName="spaceRect" presStyleCnt="0"/>
      <dgm:spPr/>
    </dgm:pt>
    <dgm:pt modelId="{786836AE-B57E-47A2-B70E-E3EA615BAD30}" type="pres">
      <dgm:prSet presAssocID="{D36E2720-590F-4F5B-9617-54809754682D}" presName="parTx" presStyleLbl="revTx" presStyleIdx="0" presStyleCnt="5">
        <dgm:presLayoutVars>
          <dgm:chMax val="0"/>
          <dgm:chPref val="0"/>
        </dgm:presLayoutVars>
      </dgm:prSet>
      <dgm:spPr/>
    </dgm:pt>
    <dgm:pt modelId="{21FD2305-AD51-45ED-85CC-C14812119FED}" type="pres">
      <dgm:prSet presAssocID="{BE2FA8AF-F85D-4E46-BE68-02996FB7A344}" presName="sibTrans" presStyleCnt="0"/>
      <dgm:spPr/>
    </dgm:pt>
    <dgm:pt modelId="{E42E0FAA-5986-4AFD-9B01-11B0A63FF583}" type="pres">
      <dgm:prSet presAssocID="{78D78598-7626-4FFB-959A-327029E9760B}" presName="compNode" presStyleCnt="0"/>
      <dgm:spPr/>
    </dgm:pt>
    <dgm:pt modelId="{76D7D7D1-433E-4B30-A902-E26FD22BFE2F}" type="pres">
      <dgm:prSet presAssocID="{78D78598-7626-4FFB-959A-327029E9760B}" presName="bgRect" presStyleLbl="bgShp" presStyleIdx="1" presStyleCnt="5"/>
      <dgm:spPr/>
    </dgm:pt>
    <dgm:pt modelId="{E1D8FF40-CBA2-4F82-93BA-6AAD14CC1F50}" type="pres">
      <dgm:prSet presAssocID="{78D78598-7626-4FFB-959A-327029E9760B}"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Questions"/>
        </a:ext>
      </dgm:extLst>
    </dgm:pt>
    <dgm:pt modelId="{9854F413-0959-4EC2-9805-6CCB7625336F}" type="pres">
      <dgm:prSet presAssocID="{78D78598-7626-4FFB-959A-327029E9760B}" presName="spaceRect" presStyleCnt="0"/>
      <dgm:spPr/>
    </dgm:pt>
    <dgm:pt modelId="{23700B67-A046-4380-B4F4-ACFA1455E918}" type="pres">
      <dgm:prSet presAssocID="{78D78598-7626-4FFB-959A-327029E9760B}" presName="parTx" presStyleLbl="revTx" presStyleIdx="1" presStyleCnt="5">
        <dgm:presLayoutVars>
          <dgm:chMax val="0"/>
          <dgm:chPref val="0"/>
        </dgm:presLayoutVars>
      </dgm:prSet>
      <dgm:spPr/>
    </dgm:pt>
    <dgm:pt modelId="{5A1B8681-188B-4171-99DE-B7B981A722F3}" type="pres">
      <dgm:prSet presAssocID="{0167BC08-87EE-4BAB-86AE-3DA5F5A37E4F}" presName="sibTrans" presStyleCnt="0"/>
      <dgm:spPr/>
    </dgm:pt>
    <dgm:pt modelId="{442E9B93-3E6C-417C-ADDF-5864DE3CEFC0}" type="pres">
      <dgm:prSet presAssocID="{5BD89EF1-4EAD-4547-A90F-876522842009}" presName="compNode" presStyleCnt="0"/>
      <dgm:spPr/>
    </dgm:pt>
    <dgm:pt modelId="{F2E43D07-3B06-4FB4-83BA-B9CFAD86C60C}" type="pres">
      <dgm:prSet presAssocID="{5BD89EF1-4EAD-4547-A90F-876522842009}" presName="bgRect" presStyleLbl="bgShp" presStyleIdx="2" presStyleCnt="5"/>
      <dgm:spPr/>
    </dgm:pt>
    <dgm:pt modelId="{C83D2821-38C2-4CEE-8A1F-E75B594921DB}" type="pres">
      <dgm:prSet presAssocID="{5BD89EF1-4EAD-4547-A90F-876522842009}"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encil"/>
        </a:ext>
      </dgm:extLst>
    </dgm:pt>
    <dgm:pt modelId="{758C4928-BAC1-4FD2-A70F-4E6702CA33C0}" type="pres">
      <dgm:prSet presAssocID="{5BD89EF1-4EAD-4547-A90F-876522842009}" presName="spaceRect" presStyleCnt="0"/>
      <dgm:spPr/>
    </dgm:pt>
    <dgm:pt modelId="{58D2C9F3-FC49-4F7E-A1A6-97CAA7348743}" type="pres">
      <dgm:prSet presAssocID="{5BD89EF1-4EAD-4547-A90F-876522842009}" presName="parTx" presStyleLbl="revTx" presStyleIdx="2" presStyleCnt="5">
        <dgm:presLayoutVars>
          <dgm:chMax val="0"/>
          <dgm:chPref val="0"/>
        </dgm:presLayoutVars>
      </dgm:prSet>
      <dgm:spPr/>
    </dgm:pt>
    <dgm:pt modelId="{6CF09BA0-BF01-4C70-825A-014216D97E24}" type="pres">
      <dgm:prSet presAssocID="{96B77F0C-46A6-4B31-89E8-9CC603E98F5B}" presName="sibTrans" presStyleCnt="0"/>
      <dgm:spPr/>
    </dgm:pt>
    <dgm:pt modelId="{CEB6A1E5-5262-4F7E-B419-8E1D142EB2E8}" type="pres">
      <dgm:prSet presAssocID="{DD0D29B1-F3C1-4343-AC8A-636766EDA46B}" presName="compNode" presStyleCnt="0"/>
      <dgm:spPr/>
    </dgm:pt>
    <dgm:pt modelId="{D44E0765-C183-4521-AD6E-972FCE5E9D82}" type="pres">
      <dgm:prSet presAssocID="{DD0D29B1-F3C1-4343-AC8A-636766EDA46B}" presName="bgRect" presStyleLbl="bgShp" presStyleIdx="3" presStyleCnt="5"/>
      <dgm:spPr/>
    </dgm:pt>
    <dgm:pt modelId="{57028519-2561-4EC1-9F08-3C36468A994E}" type="pres">
      <dgm:prSet presAssocID="{DD0D29B1-F3C1-4343-AC8A-636766EDA46B}"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Open Book"/>
        </a:ext>
      </dgm:extLst>
    </dgm:pt>
    <dgm:pt modelId="{F5877080-4FAB-4C7E-834F-8A860588195B}" type="pres">
      <dgm:prSet presAssocID="{DD0D29B1-F3C1-4343-AC8A-636766EDA46B}" presName="spaceRect" presStyleCnt="0"/>
      <dgm:spPr/>
    </dgm:pt>
    <dgm:pt modelId="{BE4A36DC-B694-4CEC-A129-C4C200F17958}" type="pres">
      <dgm:prSet presAssocID="{DD0D29B1-F3C1-4343-AC8A-636766EDA46B}" presName="parTx" presStyleLbl="revTx" presStyleIdx="3" presStyleCnt="5">
        <dgm:presLayoutVars>
          <dgm:chMax val="0"/>
          <dgm:chPref val="0"/>
        </dgm:presLayoutVars>
      </dgm:prSet>
      <dgm:spPr/>
    </dgm:pt>
    <dgm:pt modelId="{1F811D89-BBA1-431E-A34F-F59195123C66}" type="pres">
      <dgm:prSet presAssocID="{B3669BE8-E2DD-418A-9019-7BB174827392}" presName="sibTrans" presStyleCnt="0"/>
      <dgm:spPr/>
    </dgm:pt>
    <dgm:pt modelId="{89645CED-5A5F-4150-8EA6-87D0B8D93AF1}" type="pres">
      <dgm:prSet presAssocID="{EAC154E1-1026-43BC-AE7B-7DDF0C47B41A}" presName="compNode" presStyleCnt="0"/>
      <dgm:spPr/>
    </dgm:pt>
    <dgm:pt modelId="{1E066FF1-F65E-4D72-837C-C0EE6EFDCA5D}" type="pres">
      <dgm:prSet presAssocID="{EAC154E1-1026-43BC-AE7B-7DDF0C47B41A}" presName="bgRect" presStyleLbl="bgShp" presStyleIdx="4" presStyleCnt="5"/>
      <dgm:spPr/>
    </dgm:pt>
    <dgm:pt modelId="{7452B78B-144B-41DF-BF42-C05DECC6C542}" type="pres">
      <dgm:prSet presAssocID="{EAC154E1-1026-43BC-AE7B-7DDF0C47B41A}"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at"/>
        </a:ext>
      </dgm:extLst>
    </dgm:pt>
    <dgm:pt modelId="{3ECC2279-14BD-4B61-873D-D9E6F6C9DF7E}" type="pres">
      <dgm:prSet presAssocID="{EAC154E1-1026-43BC-AE7B-7DDF0C47B41A}" presName="spaceRect" presStyleCnt="0"/>
      <dgm:spPr/>
    </dgm:pt>
    <dgm:pt modelId="{89524E4F-4835-45AB-BB96-5B8CBC577A84}" type="pres">
      <dgm:prSet presAssocID="{EAC154E1-1026-43BC-AE7B-7DDF0C47B41A}" presName="parTx" presStyleLbl="revTx" presStyleIdx="4" presStyleCnt="5">
        <dgm:presLayoutVars>
          <dgm:chMax val="0"/>
          <dgm:chPref val="0"/>
        </dgm:presLayoutVars>
      </dgm:prSet>
      <dgm:spPr/>
    </dgm:pt>
  </dgm:ptLst>
  <dgm:cxnLst>
    <dgm:cxn modelId="{8613E917-045A-4DB0-A3AC-376AF141D082}" type="presOf" srcId="{78D78598-7626-4FFB-959A-327029E9760B}" destId="{23700B67-A046-4380-B4F4-ACFA1455E918}" srcOrd="0" destOrd="0" presId="urn:microsoft.com/office/officeart/2018/2/layout/IconVerticalSolidList"/>
    <dgm:cxn modelId="{69D9391F-DE38-454C-8BA9-D2181D690E48}" type="presOf" srcId="{D36E2720-590F-4F5B-9617-54809754682D}" destId="{786836AE-B57E-47A2-B70E-E3EA615BAD30}" srcOrd="0" destOrd="0" presId="urn:microsoft.com/office/officeart/2018/2/layout/IconVerticalSolidList"/>
    <dgm:cxn modelId="{2060D039-D741-4F0B-B1E6-111E086AD4CA}" type="presOf" srcId="{EAC154E1-1026-43BC-AE7B-7DDF0C47B41A}" destId="{89524E4F-4835-45AB-BB96-5B8CBC577A84}" srcOrd="0" destOrd="0" presId="urn:microsoft.com/office/officeart/2018/2/layout/IconVerticalSolidList"/>
    <dgm:cxn modelId="{9CC18174-113A-49C0-BB6A-E0DA73A059BE}" srcId="{D573CB0D-9B75-45F0-BF74-5484F485725C}" destId="{DD0D29B1-F3C1-4343-AC8A-636766EDA46B}" srcOrd="3" destOrd="0" parTransId="{0DC183D5-C9CB-48C0-85D2-F6FDF79E95B0}" sibTransId="{B3669BE8-E2DD-418A-9019-7BB174827392}"/>
    <dgm:cxn modelId="{7F446B75-F5F1-4A75-BE57-62A2B375AB07}" type="presOf" srcId="{5BD89EF1-4EAD-4547-A90F-876522842009}" destId="{58D2C9F3-FC49-4F7E-A1A6-97CAA7348743}" srcOrd="0" destOrd="0" presId="urn:microsoft.com/office/officeart/2018/2/layout/IconVerticalSolidList"/>
    <dgm:cxn modelId="{7FAF5E56-E71B-4E3D-8909-BA7DFDAAE9C7}" srcId="{D573CB0D-9B75-45F0-BF74-5484F485725C}" destId="{EAC154E1-1026-43BC-AE7B-7DDF0C47B41A}" srcOrd="4" destOrd="0" parTransId="{1636EF62-B925-4A53-A71F-492A09E646B4}" sibTransId="{3A262237-0EF2-440C-976E-BCF90AF77EBD}"/>
    <dgm:cxn modelId="{D2BE1E7D-D3EB-454A-A57E-CA1F31CFE892}" srcId="{D573CB0D-9B75-45F0-BF74-5484F485725C}" destId="{D36E2720-590F-4F5B-9617-54809754682D}" srcOrd="0" destOrd="0" parTransId="{7A0CE4BC-A68D-445C-A529-E524251130A2}" sibTransId="{BE2FA8AF-F85D-4E46-BE68-02996FB7A344}"/>
    <dgm:cxn modelId="{44A29ABE-78DF-429B-8ACB-220EB44CE916}" type="presOf" srcId="{DD0D29B1-F3C1-4343-AC8A-636766EDA46B}" destId="{BE4A36DC-B694-4CEC-A129-C4C200F17958}" srcOrd="0" destOrd="0" presId="urn:microsoft.com/office/officeart/2018/2/layout/IconVerticalSolidList"/>
    <dgm:cxn modelId="{1B740BC3-BEAB-4F1F-B601-C4ED2A1C5DFF}" srcId="{D573CB0D-9B75-45F0-BF74-5484F485725C}" destId="{5BD89EF1-4EAD-4547-A90F-876522842009}" srcOrd="2" destOrd="0" parTransId="{21FB9E14-6CAB-4B48-B230-C8C678C4BEF7}" sibTransId="{96B77F0C-46A6-4B31-89E8-9CC603E98F5B}"/>
    <dgm:cxn modelId="{F22669D5-D190-4714-88D5-97D68DB45074}" srcId="{D573CB0D-9B75-45F0-BF74-5484F485725C}" destId="{78D78598-7626-4FFB-959A-327029E9760B}" srcOrd="1" destOrd="0" parTransId="{231A65F1-EE00-47F2-A882-19F1241AA94C}" sibTransId="{0167BC08-87EE-4BAB-86AE-3DA5F5A37E4F}"/>
    <dgm:cxn modelId="{EAFA8DD7-7273-4B8C-99EA-BCA1A15844FD}" type="presOf" srcId="{D573CB0D-9B75-45F0-BF74-5484F485725C}" destId="{22196109-D66E-4141-B911-0360757065B3}" srcOrd="0" destOrd="0" presId="urn:microsoft.com/office/officeart/2018/2/layout/IconVerticalSolidList"/>
    <dgm:cxn modelId="{06694540-6794-4154-B2A7-45A1A77C9379}" type="presParOf" srcId="{22196109-D66E-4141-B911-0360757065B3}" destId="{5DE113A7-3BF9-4684-A96C-7D3A9C569C14}" srcOrd="0" destOrd="0" presId="urn:microsoft.com/office/officeart/2018/2/layout/IconVerticalSolidList"/>
    <dgm:cxn modelId="{09019A97-6608-4883-8E3A-DB1E1B426B48}" type="presParOf" srcId="{5DE113A7-3BF9-4684-A96C-7D3A9C569C14}" destId="{4E86D86E-F9ED-41E3-B149-CEDADF926F0A}" srcOrd="0" destOrd="0" presId="urn:microsoft.com/office/officeart/2018/2/layout/IconVerticalSolidList"/>
    <dgm:cxn modelId="{BC135888-748C-4189-ADBC-F36918527BD6}" type="presParOf" srcId="{5DE113A7-3BF9-4684-A96C-7D3A9C569C14}" destId="{6E260C90-80AF-4C35-8BC8-803270E06F48}" srcOrd="1" destOrd="0" presId="urn:microsoft.com/office/officeart/2018/2/layout/IconVerticalSolidList"/>
    <dgm:cxn modelId="{16E0417E-FA27-4609-A753-DF77823F6B98}" type="presParOf" srcId="{5DE113A7-3BF9-4684-A96C-7D3A9C569C14}" destId="{D83AE379-F922-4E92-927A-31C68A928B44}" srcOrd="2" destOrd="0" presId="urn:microsoft.com/office/officeart/2018/2/layout/IconVerticalSolidList"/>
    <dgm:cxn modelId="{32060CC3-853F-4D78-AE19-BF7E617FD592}" type="presParOf" srcId="{5DE113A7-3BF9-4684-A96C-7D3A9C569C14}" destId="{786836AE-B57E-47A2-B70E-E3EA615BAD30}" srcOrd="3" destOrd="0" presId="urn:microsoft.com/office/officeart/2018/2/layout/IconVerticalSolidList"/>
    <dgm:cxn modelId="{09F14186-42CA-4D79-B187-CE7964C4915E}" type="presParOf" srcId="{22196109-D66E-4141-B911-0360757065B3}" destId="{21FD2305-AD51-45ED-85CC-C14812119FED}" srcOrd="1" destOrd="0" presId="urn:microsoft.com/office/officeart/2018/2/layout/IconVerticalSolidList"/>
    <dgm:cxn modelId="{08ED4511-B94C-42B9-8D89-B2C6E6707F90}" type="presParOf" srcId="{22196109-D66E-4141-B911-0360757065B3}" destId="{E42E0FAA-5986-4AFD-9B01-11B0A63FF583}" srcOrd="2" destOrd="0" presId="urn:microsoft.com/office/officeart/2018/2/layout/IconVerticalSolidList"/>
    <dgm:cxn modelId="{D42D89AD-6713-414C-88EB-F95C3EDBF582}" type="presParOf" srcId="{E42E0FAA-5986-4AFD-9B01-11B0A63FF583}" destId="{76D7D7D1-433E-4B30-A902-E26FD22BFE2F}" srcOrd="0" destOrd="0" presId="urn:microsoft.com/office/officeart/2018/2/layout/IconVerticalSolidList"/>
    <dgm:cxn modelId="{599E30EF-928C-4EA4-ACD3-A666DF83D919}" type="presParOf" srcId="{E42E0FAA-5986-4AFD-9B01-11B0A63FF583}" destId="{E1D8FF40-CBA2-4F82-93BA-6AAD14CC1F50}" srcOrd="1" destOrd="0" presId="urn:microsoft.com/office/officeart/2018/2/layout/IconVerticalSolidList"/>
    <dgm:cxn modelId="{118AC268-9D2E-4E9B-88A0-25631E9A4E16}" type="presParOf" srcId="{E42E0FAA-5986-4AFD-9B01-11B0A63FF583}" destId="{9854F413-0959-4EC2-9805-6CCB7625336F}" srcOrd="2" destOrd="0" presId="urn:microsoft.com/office/officeart/2018/2/layout/IconVerticalSolidList"/>
    <dgm:cxn modelId="{41EA93EE-D993-42A8-9FC8-D7A80D33D27D}" type="presParOf" srcId="{E42E0FAA-5986-4AFD-9B01-11B0A63FF583}" destId="{23700B67-A046-4380-B4F4-ACFA1455E918}" srcOrd="3" destOrd="0" presId="urn:microsoft.com/office/officeart/2018/2/layout/IconVerticalSolidList"/>
    <dgm:cxn modelId="{340E15D4-9B46-4EDA-9F53-EA264352C65A}" type="presParOf" srcId="{22196109-D66E-4141-B911-0360757065B3}" destId="{5A1B8681-188B-4171-99DE-B7B981A722F3}" srcOrd="3" destOrd="0" presId="urn:microsoft.com/office/officeart/2018/2/layout/IconVerticalSolidList"/>
    <dgm:cxn modelId="{DE7467F8-A0FB-44AD-8789-F84D9A50AF74}" type="presParOf" srcId="{22196109-D66E-4141-B911-0360757065B3}" destId="{442E9B93-3E6C-417C-ADDF-5864DE3CEFC0}" srcOrd="4" destOrd="0" presId="urn:microsoft.com/office/officeart/2018/2/layout/IconVerticalSolidList"/>
    <dgm:cxn modelId="{2CDAB8CC-193A-4F40-8946-BCAB433E053E}" type="presParOf" srcId="{442E9B93-3E6C-417C-ADDF-5864DE3CEFC0}" destId="{F2E43D07-3B06-4FB4-83BA-B9CFAD86C60C}" srcOrd="0" destOrd="0" presId="urn:microsoft.com/office/officeart/2018/2/layout/IconVerticalSolidList"/>
    <dgm:cxn modelId="{8EA07A7D-B957-4702-9426-CF27C62EB78A}" type="presParOf" srcId="{442E9B93-3E6C-417C-ADDF-5864DE3CEFC0}" destId="{C83D2821-38C2-4CEE-8A1F-E75B594921DB}" srcOrd="1" destOrd="0" presId="urn:microsoft.com/office/officeart/2018/2/layout/IconVerticalSolidList"/>
    <dgm:cxn modelId="{BCCEA2F6-D6AD-471C-9749-B23CB56BA061}" type="presParOf" srcId="{442E9B93-3E6C-417C-ADDF-5864DE3CEFC0}" destId="{758C4928-BAC1-4FD2-A70F-4E6702CA33C0}" srcOrd="2" destOrd="0" presId="urn:microsoft.com/office/officeart/2018/2/layout/IconVerticalSolidList"/>
    <dgm:cxn modelId="{BD4F37FD-F505-48BA-9F5C-F612C959E8D7}" type="presParOf" srcId="{442E9B93-3E6C-417C-ADDF-5864DE3CEFC0}" destId="{58D2C9F3-FC49-4F7E-A1A6-97CAA7348743}" srcOrd="3" destOrd="0" presId="urn:microsoft.com/office/officeart/2018/2/layout/IconVerticalSolidList"/>
    <dgm:cxn modelId="{1843327B-6590-4042-B123-1335E1D0CB48}" type="presParOf" srcId="{22196109-D66E-4141-B911-0360757065B3}" destId="{6CF09BA0-BF01-4C70-825A-014216D97E24}" srcOrd="5" destOrd="0" presId="urn:microsoft.com/office/officeart/2018/2/layout/IconVerticalSolidList"/>
    <dgm:cxn modelId="{4EB76826-86AE-4A45-8ACA-D3C8218A0816}" type="presParOf" srcId="{22196109-D66E-4141-B911-0360757065B3}" destId="{CEB6A1E5-5262-4F7E-B419-8E1D142EB2E8}" srcOrd="6" destOrd="0" presId="urn:microsoft.com/office/officeart/2018/2/layout/IconVerticalSolidList"/>
    <dgm:cxn modelId="{76332915-86F4-40C5-9318-D68111450055}" type="presParOf" srcId="{CEB6A1E5-5262-4F7E-B419-8E1D142EB2E8}" destId="{D44E0765-C183-4521-AD6E-972FCE5E9D82}" srcOrd="0" destOrd="0" presId="urn:microsoft.com/office/officeart/2018/2/layout/IconVerticalSolidList"/>
    <dgm:cxn modelId="{F1B87EC6-E872-424C-A56D-D44EF61236E0}" type="presParOf" srcId="{CEB6A1E5-5262-4F7E-B419-8E1D142EB2E8}" destId="{57028519-2561-4EC1-9F08-3C36468A994E}" srcOrd="1" destOrd="0" presId="urn:microsoft.com/office/officeart/2018/2/layout/IconVerticalSolidList"/>
    <dgm:cxn modelId="{BE2589A3-A92E-4A20-A6EA-3CE77C1D58F6}" type="presParOf" srcId="{CEB6A1E5-5262-4F7E-B419-8E1D142EB2E8}" destId="{F5877080-4FAB-4C7E-834F-8A860588195B}" srcOrd="2" destOrd="0" presId="urn:microsoft.com/office/officeart/2018/2/layout/IconVerticalSolidList"/>
    <dgm:cxn modelId="{959E2C85-7E1F-48CE-B082-B8E9F8D58169}" type="presParOf" srcId="{CEB6A1E5-5262-4F7E-B419-8E1D142EB2E8}" destId="{BE4A36DC-B694-4CEC-A129-C4C200F17958}" srcOrd="3" destOrd="0" presId="urn:microsoft.com/office/officeart/2018/2/layout/IconVerticalSolidList"/>
    <dgm:cxn modelId="{A19D065D-A664-4168-BA09-D44620F3749C}" type="presParOf" srcId="{22196109-D66E-4141-B911-0360757065B3}" destId="{1F811D89-BBA1-431E-A34F-F59195123C66}" srcOrd="7" destOrd="0" presId="urn:microsoft.com/office/officeart/2018/2/layout/IconVerticalSolidList"/>
    <dgm:cxn modelId="{F8B6B23C-13BD-4ECA-998D-F14FB0E80F3B}" type="presParOf" srcId="{22196109-D66E-4141-B911-0360757065B3}" destId="{89645CED-5A5F-4150-8EA6-87D0B8D93AF1}" srcOrd="8" destOrd="0" presId="urn:microsoft.com/office/officeart/2018/2/layout/IconVerticalSolidList"/>
    <dgm:cxn modelId="{AC1F2EEE-2E3D-47FA-B78D-A40DD7C49922}" type="presParOf" srcId="{89645CED-5A5F-4150-8EA6-87D0B8D93AF1}" destId="{1E066FF1-F65E-4D72-837C-C0EE6EFDCA5D}" srcOrd="0" destOrd="0" presId="urn:microsoft.com/office/officeart/2018/2/layout/IconVerticalSolidList"/>
    <dgm:cxn modelId="{7333F137-8528-494C-8373-2F4F07B22C74}" type="presParOf" srcId="{89645CED-5A5F-4150-8EA6-87D0B8D93AF1}" destId="{7452B78B-144B-41DF-BF42-C05DECC6C542}" srcOrd="1" destOrd="0" presId="urn:microsoft.com/office/officeart/2018/2/layout/IconVerticalSolidList"/>
    <dgm:cxn modelId="{5C201CDC-F635-4159-BB55-AEF23BD65009}" type="presParOf" srcId="{89645CED-5A5F-4150-8EA6-87D0B8D93AF1}" destId="{3ECC2279-14BD-4B61-873D-D9E6F6C9DF7E}" srcOrd="2" destOrd="0" presId="urn:microsoft.com/office/officeart/2018/2/layout/IconVerticalSolidList"/>
    <dgm:cxn modelId="{938AC525-A0BD-4348-B060-5FEA7AFDE550}" type="presParOf" srcId="{89645CED-5A5F-4150-8EA6-87D0B8D93AF1}" destId="{89524E4F-4835-45AB-BB96-5B8CBC577A8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8E3A3F8-0B50-4D0F-AFB5-822851A946EC}"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6426297F-1373-4DF0-982D-7030D943B4F7}">
      <dgm:prSet/>
      <dgm:spPr/>
      <dgm:t>
        <a:bodyPr/>
        <a:lstStyle/>
        <a:p>
          <a:pPr>
            <a:lnSpc>
              <a:spcPct val="100000"/>
            </a:lnSpc>
          </a:pPr>
          <a:r>
            <a:rPr lang="en-US" dirty="0"/>
            <a:t>WHO (World Health Organization) (1948): A state of complete physical, mental, and social wellbeing</a:t>
          </a:r>
        </a:p>
      </dgm:t>
    </dgm:pt>
    <dgm:pt modelId="{41F21DA4-F5AE-41F1-B639-570934842DBA}" type="parTrans" cxnId="{6516C8A2-174E-4713-BDC2-651F1627AE53}">
      <dgm:prSet/>
      <dgm:spPr/>
      <dgm:t>
        <a:bodyPr/>
        <a:lstStyle/>
        <a:p>
          <a:endParaRPr lang="en-US"/>
        </a:p>
      </dgm:t>
    </dgm:pt>
    <dgm:pt modelId="{17F8076F-07CA-4187-BCEF-58A9E125F5E7}" type="sibTrans" cxnId="{6516C8A2-174E-4713-BDC2-651F1627AE53}">
      <dgm:prSet/>
      <dgm:spPr/>
      <dgm:t>
        <a:bodyPr/>
        <a:lstStyle/>
        <a:p>
          <a:endParaRPr lang="en-US"/>
        </a:p>
      </dgm:t>
    </dgm:pt>
    <dgm:pt modelId="{2722B1E8-0DA2-44BD-B624-F0539B7F7367}">
      <dgm:prSet/>
      <dgm:spPr/>
      <dgm:t>
        <a:bodyPr/>
        <a:lstStyle/>
        <a:p>
          <a:pPr>
            <a:lnSpc>
              <a:spcPct val="100000"/>
            </a:lnSpc>
          </a:pPr>
          <a:r>
            <a:rPr lang="en-US"/>
            <a:t>- Absence of disease</a:t>
          </a:r>
        </a:p>
      </dgm:t>
    </dgm:pt>
    <dgm:pt modelId="{B3AFB0C7-0604-4C5F-959F-5200BCD6E1A5}" type="parTrans" cxnId="{13F9EF2A-4C41-45F8-B15C-FD244DAEA6EF}">
      <dgm:prSet/>
      <dgm:spPr/>
      <dgm:t>
        <a:bodyPr/>
        <a:lstStyle/>
        <a:p>
          <a:endParaRPr lang="en-US"/>
        </a:p>
      </dgm:t>
    </dgm:pt>
    <dgm:pt modelId="{79C45C8E-1290-48C9-8891-24F0218D4553}" type="sibTrans" cxnId="{13F9EF2A-4C41-45F8-B15C-FD244DAEA6EF}">
      <dgm:prSet/>
      <dgm:spPr/>
      <dgm:t>
        <a:bodyPr/>
        <a:lstStyle/>
        <a:p>
          <a:endParaRPr lang="en-US"/>
        </a:p>
      </dgm:t>
    </dgm:pt>
    <dgm:pt modelId="{D852C9FB-3D49-42C5-B776-7E87BEB7DA66}">
      <dgm:prSet/>
      <dgm:spPr/>
      <dgm:t>
        <a:bodyPr/>
        <a:lstStyle/>
        <a:p>
          <a:pPr>
            <a:lnSpc>
              <a:spcPct val="100000"/>
            </a:lnSpc>
          </a:pPr>
          <a:r>
            <a:rPr lang="en-US"/>
            <a:t>- Ability to cope with daily life</a:t>
          </a:r>
        </a:p>
      </dgm:t>
    </dgm:pt>
    <dgm:pt modelId="{AE9DD4FC-C1DA-49A2-B00E-9B4E76FB206F}" type="parTrans" cxnId="{0287C124-23DE-4E75-B8E0-BB7F35932E45}">
      <dgm:prSet/>
      <dgm:spPr/>
      <dgm:t>
        <a:bodyPr/>
        <a:lstStyle/>
        <a:p>
          <a:endParaRPr lang="en-US"/>
        </a:p>
      </dgm:t>
    </dgm:pt>
    <dgm:pt modelId="{15EB0BF1-A1CE-4B4C-A260-1914D1665110}" type="sibTrans" cxnId="{0287C124-23DE-4E75-B8E0-BB7F35932E45}">
      <dgm:prSet/>
      <dgm:spPr/>
      <dgm:t>
        <a:bodyPr/>
        <a:lstStyle/>
        <a:p>
          <a:endParaRPr lang="en-US"/>
        </a:p>
      </dgm:t>
    </dgm:pt>
    <dgm:pt modelId="{4B8A64C8-0E22-4D97-BEAB-66271C2F1F9D}">
      <dgm:prSet/>
      <dgm:spPr/>
      <dgm:t>
        <a:bodyPr/>
        <a:lstStyle/>
        <a:p>
          <a:pPr>
            <a:lnSpc>
              <a:spcPct val="100000"/>
            </a:lnSpc>
          </a:pPr>
          <a:r>
            <a:rPr lang="en-US"/>
            <a:t>- Balance within individual and environment</a:t>
          </a:r>
        </a:p>
      </dgm:t>
    </dgm:pt>
    <dgm:pt modelId="{0C7334E3-44CF-448C-9645-5331C7F9AB8D}" type="parTrans" cxnId="{B62D7389-068D-4631-B92D-74BB3420EADB}">
      <dgm:prSet/>
      <dgm:spPr/>
      <dgm:t>
        <a:bodyPr/>
        <a:lstStyle/>
        <a:p>
          <a:endParaRPr lang="en-US"/>
        </a:p>
      </dgm:t>
    </dgm:pt>
    <dgm:pt modelId="{C51000F4-BC7F-4A30-A4B0-F138EE779BCA}" type="sibTrans" cxnId="{B62D7389-068D-4631-B92D-74BB3420EADB}">
      <dgm:prSet/>
      <dgm:spPr/>
      <dgm:t>
        <a:bodyPr/>
        <a:lstStyle/>
        <a:p>
          <a:endParaRPr lang="en-US"/>
        </a:p>
      </dgm:t>
    </dgm:pt>
    <dgm:pt modelId="{C8363B9A-5594-432D-A44E-3949CC9D6490}" type="pres">
      <dgm:prSet presAssocID="{48E3A3F8-0B50-4D0F-AFB5-822851A946EC}" presName="root" presStyleCnt="0">
        <dgm:presLayoutVars>
          <dgm:dir/>
          <dgm:resizeHandles val="exact"/>
        </dgm:presLayoutVars>
      </dgm:prSet>
      <dgm:spPr/>
    </dgm:pt>
    <dgm:pt modelId="{35D3EFA2-511B-4AE9-8C50-C8DC53B1DA34}" type="pres">
      <dgm:prSet presAssocID="{6426297F-1373-4DF0-982D-7030D943B4F7}" presName="compNode" presStyleCnt="0"/>
      <dgm:spPr/>
    </dgm:pt>
    <dgm:pt modelId="{75EAD0E4-A19C-4586-A7E6-AA273967CDF6}" type="pres">
      <dgm:prSet presAssocID="{6426297F-1373-4DF0-982D-7030D943B4F7}" presName="bgRect" presStyleLbl="bgShp" presStyleIdx="0" presStyleCnt="4"/>
      <dgm:spPr/>
    </dgm:pt>
    <dgm:pt modelId="{9B78FBED-CA56-4A92-BD3E-D6545C6CB120}" type="pres">
      <dgm:prSet presAssocID="{6426297F-1373-4DF0-982D-7030D943B4F7}"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Diploma Roll"/>
        </a:ext>
      </dgm:extLst>
    </dgm:pt>
    <dgm:pt modelId="{C1F04199-042C-47E1-B831-28A81AAC1A9F}" type="pres">
      <dgm:prSet presAssocID="{6426297F-1373-4DF0-982D-7030D943B4F7}" presName="spaceRect" presStyleCnt="0"/>
      <dgm:spPr/>
    </dgm:pt>
    <dgm:pt modelId="{F589C82F-15F5-4012-BC46-614088BF9C66}" type="pres">
      <dgm:prSet presAssocID="{6426297F-1373-4DF0-982D-7030D943B4F7}" presName="parTx" presStyleLbl="revTx" presStyleIdx="0" presStyleCnt="4">
        <dgm:presLayoutVars>
          <dgm:chMax val="0"/>
          <dgm:chPref val="0"/>
        </dgm:presLayoutVars>
      </dgm:prSet>
      <dgm:spPr/>
    </dgm:pt>
    <dgm:pt modelId="{90949EDF-215C-4299-85CB-7E6A4797183B}" type="pres">
      <dgm:prSet presAssocID="{17F8076F-07CA-4187-BCEF-58A9E125F5E7}" presName="sibTrans" presStyleCnt="0"/>
      <dgm:spPr/>
    </dgm:pt>
    <dgm:pt modelId="{2473CED3-7F55-4174-B775-3CD72BE08A5A}" type="pres">
      <dgm:prSet presAssocID="{2722B1E8-0DA2-44BD-B624-F0539B7F7367}" presName="compNode" presStyleCnt="0"/>
      <dgm:spPr/>
    </dgm:pt>
    <dgm:pt modelId="{298EF39E-11B9-4A08-ACE7-2F56E4C98ACA}" type="pres">
      <dgm:prSet presAssocID="{2722B1E8-0DA2-44BD-B624-F0539B7F7367}" presName="bgRect" presStyleLbl="bgShp" presStyleIdx="1" presStyleCnt="4"/>
      <dgm:spPr/>
    </dgm:pt>
    <dgm:pt modelId="{32CC4B2D-53C6-4DC3-A37B-1EBBF4B226A1}" type="pres">
      <dgm:prSet presAssocID="{2722B1E8-0DA2-44BD-B624-F0539B7F7367}"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ethoscope"/>
        </a:ext>
      </dgm:extLst>
    </dgm:pt>
    <dgm:pt modelId="{8677FC00-7D2F-482E-B8CD-E5250F4608BE}" type="pres">
      <dgm:prSet presAssocID="{2722B1E8-0DA2-44BD-B624-F0539B7F7367}" presName="spaceRect" presStyleCnt="0"/>
      <dgm:spPr/>
    </dgm:pt>
    <dgm:pt modelId="{BE135923-C070-4155-9DB0-C8FC51AD54A2}" type="pres">
      <dgm:prSet presAssocID="{2722B1E8-0DA2-44BD-B624-F0539B7F7367}" presName="parTx" presStyleLbl="revTx" presStyleIdx="1" presStyleCnt="4">
        <dgm:presLayoutVars>
          <dgm:chMax val="0"/>
          <dgm:chPref val="0"/>
        </dgm:presLayoutVars>
      </dgm:prSet>
      <dgm:spPr/>
    </dgm:pt>
    <dgm:pt modelId="{9DC0FDE9-1210-4B9B-9846-1EDD44F22F2D}" type="pres">
      <dgm:prSet presAssocID="{79C45C8E-1290-48C9-8891-24F0218D4553}" presName="sibTrans" presStyleCnt="0"/>
      <dgm:spPr/>
    </dgm:pt>
    <dgm:pt modelId="{AE076414-32A7-4C96-AE56-01D3653B71F6}" type="pres">
      <dgm:prSet presAssocID="{D852C9FB-3D49-42C5-B776-7E87BEB7DA66}" presName="compNode" presStyleCnt="0"/>
      <dgm:spPr/>
    </dgm:pt>
    <dgm:pt modelId="{07F6F2F3-C874-47E0-800C-0B1251B6C73A}" type="pres">
      <dgm:prSet presAssocID="{D852C9FB-3D49-42C5-B776-7E87BEB7DA66}" presName="bgRect" presStyleLbl="bgShp" presStyleIdx="2" presStyleCnt="4" custLinFactNeighborX="-28" custLinFactNeighborY="-1076"/>
      <dgm:spPr/>
    </dgm:pt>
    <dgm:pt modelId="{C98A75B2-FC52-4479-875D-DB0D800C9C84}" type="pres">
      <dgm:prSet presAssocID="{D852C9FB-3D49-42C5-B776-7E87BEB7DA66}"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Brain in head"/>
        </a:ext>
      </dgm:extLst>
    </dgm:pt>
    <dgm:pt modelId="{36A5F6EF-EE17-4CDF-BF79-3EA962740445}" type="pres">
      <dgm:prSet presAssocID="{D852C9FB-3D49-42C5-B776-7E87BEB7DA66}" presName="spaceRect" presStyleCnt="0"/>
      <dgm:spPr/>
    </dgm:pt>
    <dgm:pt modelId="{CD633F8F-4224-449F-B923-C9714EB236C6}" type="pres">
      <dgm:prSet presAssocID="{D852C9FB-3D49-42C5-B776-7E87BEB7DA66}" presName="parTx" presStyleLbl="revTx" presStyleIdx="2" presStyleCnt="4">
        <dgm:presLayoutVars>
          <dgm:chMax val="0"/>
          <dgm:chPref val="0"/>
        </dgm:presLayoutVars>
      </dgm:prSet>
      <dgm:spPr/>
    </dgm:pt>
    <dgm:pt modelId="{5A5D7B29-9772-48BE-8595-EA0797651624}" type="pres">
      <dgm:prSet presAssocID="{15EB0BF1-A1CE-4B4C-A260-1914D1665110}" presName="sibTrans" presStyleCnt="0"/>
      <dgm:spPr/>
    </dgm:pt>
    <dgm:pt modelId="{EC44C3AD-6F54-4C14-BFA7-9E37712C7FE1}" type="pres">
      <dgm:prSet presAssocID="{4B8A64C8-0E22-4D97-BEAB-66271C2F1F9D}" presName="compNode" presStyleCnt="0"/>
      <dgm:spPr/>
    </dgm:pt>
    <dgm:pt modelId="{5187CD11-7C5B-4866-88AB-0453323863C8}" type="pres">
      <dgm:prSet presAssocID="{4B8A64C8-0E22-4D97-BEAB-66271C2F1F9D}" presName="bgRect" presStyleLbl="bgShp" presStyleIdx="3" presStyleCnt="4"/>
      <dgm:spPr/>
    </dgm:pt>
    <dgm:pt modelId="{825DC447-7444-4CB6-BE97-174ACA8EAEEC}" type="pres">
      <dgm:prSet presAssocID="{4B8A64C8-0E22-4D97-BEAB-66271C2F1F9D}"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cales of Justice"/>
        </a:ext>
      </dgm:extLst>
    </dgm:pt>
    <dgm:pt modelId="{C67797E0-3616-4079-955B-4F1A2B0D5B24}" type="pres">
      <dgm:prSet presAssocID="{4B8A64C8-0E22-4D97-BEAB-66271C2F1F9D}" presName="spaceRect" presStyleCnt="0"/>
      <dgm:spPr/>
    </dgm:pt>
    <dgm:pt modelId="{83E61252-79B4-4C9D-BE78-4BCE145E5803}" type="pres">
      <dgm:prSet presAssocID="{4B8A64C8-0E22-4D97-BEAB-66271C2F1F9D}" presName="parTx" presStyleLbl="revTx" presStyleIdx="3" presStyleCnt="4">
        <dgm:presLayoutVars>
          <dgm:chMax val="0"/>
          <dgm:chPref val="0"/>
        </dgm:presLayoutVars>
      </dgm:prSet>
      <dgm:spPr/>
    </dgm:pt>
  </dgm:ptLst>
  <dgm:cxnLst>
    <dgm:cxn modelId="{0287C124-23DE-4E75-B8E0-BB7F35932E45}" srcId="{48E3A3F8-0B50-4D0F-AFB5-822851A946EC}" destId="{D852C9FB-3D49-42C5-B776-7E87BEB7DA66}" srcOrd="2" destOrd="0" parTransId="{AE9DD4FC-C1DA-49A2-B00E-9B4E76FB206F}" sibTransId="{15EB0BF1-A1CE-4B4C-A260-1914D1665110}"/>
    <dgm:cxn modelId="{13F9EF2A-4C41-45F8-B15C-FD244DAEA6EF}" srcId="{48E3A3F8-0B50-4D0F-AFB5-822851A946EC}" destId="{2722B1E8-0DA2-44BD-B624-F0539B7F7367}" srcOrd="1" destOrd="0" parTransId="{B3AFB0C7-0604-4C5F-959F-5200BCD6E1A5}" sibTransId="{79C45C8E-1290-48C9-8891-24F0218D4553}"/>
    <dgm:cxn modelId="{E8C84032-F67D-4D4B-88EE-F5C5E910B2C4}" type="presOf" srcId="{48E3A3F8-0B50-4D0F-AFB5-822851A946EC}" destId="{C8363B9A-5594-432D-A44E-3949CC9D6490}" srcOrd="0" destOrd="0" presId="urn:microsoft.com/office/officeart/2018/2/layout/IconVerticalSolidList"/>
    <dgm:cxn modelId="{A26E353C-5B15-493D-A1AA-2CEEF042BBF1}" type="presOf" srcId="{6426297F-1373-4DF0-982D-7030D943B4F7}" destId="{F589C82F-15F5-4012-BC46-614088BF9C66}" srcOrd="0" destOrd="0" presId="urn:microsoft.com/office/officeart/2018/2/layout/IconVerticalSolidList"/>
    <dgm:cxn modelId="{A3831157-3DD8-445E-9531-1B8A944003B6}" type="presOf" srcId="{4B8A64C8-0E22-4D97-BEAB-66271C2F1F9D}" destId="{83E61252-79B4-4C9D-BE78-4BCE145E5803}" srcOrd="0" destOrd="0" presId="urn:microsoft.com/office/officeart/2018/2/layout/IconVerticalSolidList"/>
    <dgm:cxn modelId="{B62D7389-068D-4631-B92D-74BB3420EADB}" srcId="{48E3A3F8-0B50-4D0F-AFB5-822851A946EC}" destId="{4B8A64C8-0E22-4D97-BEAB-66271C2F1F9D}" srcOrd="3" destOrd="0" parTransId="{0C7334E3-44CF-448C-9645-5331C7F9AB8D}" sibTransId="{C51000F4-BC7F-4A30-A4B0-F138EE779BCA}"/>
    <dgm:cxn modelId="{6516C8A2-174E-4713-BDC2-651F1627AE53}" srcId="{48E3A3F8-0B50-4D0F-AFB5-822851A946EC}" destId="{6426297F-1373-4DF0-982D-7030D943B4F7}" srcOrd="0" destOrd="0" parTransId="{41F21DA4-F5AE-41F1-B639-570934842DBA}" sibTransId="{17F8076F-07CA-4187-BCEF-58A9E125F5E7}"/>
    <dgm:cxn modelId="{4D8868B0-2697-40C5-8381-2A8268F3CF36}" type="presOf" srcId="{D852C9FB-3D49-42C5-B776-7E87BEB7DA66}" destId="{CD633F8F-4224-449F-B923-C9714EB236C6}" srcOrd="0" destOrd="0" presId="urn:microsoft.com/office/officeart/2018/2/layout/IconVerticalSolidList"/>
    <dgm:cxn modelId="{37E056D8-AB73-45B9-B31E-2BEAA8FC158B}" type="presOf" srcId="{2722B1E8-0DA2-44BD-B624-F0539B7F7367}" destId="{BE135923-C070-4155-9DB0-C8FC51AD54A2}" srcOrd="0" destOrd="0" presId="urn:microsoft.com/office/officeart/2018/2/layout/IconVerticalSolidList"/>
    <dgm:cxn modelId="{512A4A8D-BB2D-4F8B-A1FA-FC0C9A3B52BD}" type="presParOf" srcId="{C8363B9A-5594-432D-A44E-3949CC9D6490}" destId="{35D3EFA2-511B-4AE9-8C50-C8DC53B1DA34}" srcOrd="0" destOrd="0" presId="urn:microsoft.com/office/officeart/2018/2/layout/IconVerticalSolidList"/>
    <dgm:cxn modelId="{57935243-3816-49B0-B934-929819F10C40}" type="presParOf" srcId="{35D3EFA2-511B-4AE9-8C50-C8DC53B1DA34}" destId="{75EAD0E4-A19C-4586-A7E6-AA273967CDF6}" srcOrd="0" destOrd="0" presId="urn:microsoft.com/office/officeart/2018/2/layout/IconVerticalSolidList"/>
    <dgm:cxn modelId="{46D6C27F-EB32-4BB3-954C-C0D7580D30A4}" type="presParOf" srcId="{35D3EFA2-511B-4AE9-8C50-C8DC53B1DA34}" destId="{9B78FBED-CA56-4A92-BD3E-D6545C6CB120}" srcOrd="1" destOrd="0" presId="urn:microsoft.com/office/officeart/2018/2/layout/IconVerticalSolidList"/>
    <dgm:cxn modelId="{4373B03B-52DB-4B24-BF4A-38AE5F5A2326}" type="presParOf" srcId="{35D3EFA2-511B-4AE9-8C50-C8DC53B1DA34}" destId="{C1F04199-042C-47E1-B831-28A81AAC1A9F}" srcOrd="2" destOrd="0" presId="urn:microsoft.com/office/officeart/2018/2/layout/IconVerticalSolidList"/>
    <dgm:cxn modelId="{3BA27F15-9483-472F-BDCC-FDDCCA076C5F}" type="presParOf" srcId="{35D3EFA2-511B-4AE9-8C50-C8DC53B1DA34}" destId="{F589C82F-15F5-4012-BC46-614088BF9C66}" srcOrd="3" destOrd="0" presId="urn:microsoft.com/office/officeart/2018/2/layout/IconVerticalSolidList"/>
    <dgm:cxn modelId="{8C6C5F7A-A12E-4063-9181-C6A6EF6715CC}" type="presParOf" srcId="{C8363B9A-5594-432D-A44E-3949CC9D6490}" destId="{90949EDF-215C-4299-85CB-7E6A4797183B}" srcOrd="1" destOrd="0" presId="urn:microsoft.com/office/officeart/2018/2/layout/IconVerticalSolidList"/>
    <dgm:cxn modelId="{224E8E7C-53FC-4487-AA69-8360EB396886}" type="presParOf" srcId="{C8363B9A-5594-432D-A44E-3949CC9D6490}" destId="{2473CED3-7F55-4174-B775-3CD72BE08A5A}" srcOrd="2" destOrd="0" presId="urn:microsoft.com/office/officeart/2018/2/layout/IconVerticalSolidList"/>
    <dgm:cxn modelId="{23C4DEBF-B7D9-4FFA-B497-33EA8CDF2862}" type="presParOf" srcId="{2473CED3-7F55-4174-B775-3CD72BE08A5A}" destId="{298EF39E-11B9-4A08-ACE7-2F56E4C98ACA}" srcOrd="0" destOrd="0" presId="urn:microsoft.com/office/officeart/2018/2/layout/IconVerticalSolidList"/>
    <dgm:cxn modelId="{554B2FA7-9C68-413F-B1D0-AF050ED8F5F6}" type="presParOf" srcId="{2473CED3-7F55-4174-B775-3CD72BE08A5A}" destId="{32CC4B2D-53C6-4DC3-A37B-1EBBF4B226A1}" srcOrd="1" destOrd="0" presId="urn:microsoft.com/office/officeart/2018/2/layout/IconVerticalSolidList"/>
    <dgm:cxn modelId="{FDF8CAE7-12FC-4991-83BB-F968EB6621AE}" type="presParOf" srcId="{2473CED3-7F55-4174-B775-3CD72BE08A5A}" destId="{8677FC00-7D2F-482E-B8CD-E5250F4608BE}" srcOrd="2" destOrd="0" presId="urn:microsoft.com/office/officeart/2018/2/layout/IconVerticalSolidList"/>
    <dgm:cxn modelId="{00EF91DC-C7A0-40BA-9699-3A93C4CFF57E}" type="presParOf" srcId="{2473CED3-7F55-4174-B775-3CD72BE08A5A}" destId="{BE135923-C070-4155-9DB0-C8FC51AD54A2}" srcOrd="3" destOrd="0" presId="urn:microsoft.com/office/officeart/2018/2/layout/IconVerticalSolidList"/>
    <dgm:cxn modelId="{1F4E0BE5-0888-4F28-93F2-6EE4E600ECA2}" type="presParOf" srcId="{C8363B9A-5594-432D-A44E-3949CC9D6490}" destId="{9DC0FDE9-1210-4B9B-9846-1EDD44F22F2D}" srcOrd="3" destOrd="0" presId="urn:microsoft.com/office/officeart/2018/2/layout/IconVerticalSolidList"/>
    <dgm:cxn modelId="{CAC3C453-0F1B-4A4F-96AC-AFC036E28CA7}" type="presParOf" srcId="{C8363B9A-5594-432D-A44E-3949CC9D6490}" destId="{AE076414-32A7-4C96-AE56-01D3653B71F6}" srcOrd="4" destOrd="0" presId="urn:microsoft.com/office/officeart/2018/2/layout/IconVerticalSolidList"/>
    <dgm:cxn modelId="{AFCFCBE1-47E5-4AE8-A3CE-2E0383FF6F14}" type="presParOf" srcId="{AE076414-32A7-4C96-AE56-01D3653B71F6}" destId="{07F6F2F3-C874-47E0-800C-0B1251B6C73A}" srcOrd="0" destOrd="0" presId="urn:microsoft.com/office/officeart/2018/2/layout/IconVerticalSolidList"/>
    <dgm:cxn modelId="{C05952C4-595D-4458-B7CE-4F151E6B779D}" type="presParOf" srcId="{AE076414-32A7-4C96-AE56-01D3653B71F6}" destId="{C98A75B2-FC52-4479-875D-DB0D800C9C84}" srcOrd="1" destOrd="0" presId="urn:microsoft.com/office/officeart/2018/2/layout/IconVerticalSolidList"/>
    <dgm:cxn modelId="{CA981BA0-3BD7-424B-9E1F-E35B79D8FFDD}" type="presParOf" srcId="{AE076414-32A7-4C96-AE56-01D3653B71F6}" destId="{36A5F6EF-EE17-4CDF-BF79-3EA962740445}" srcOrd="2" destOrd="0" presId="urn:microsoft.com/office/officeart/2018/2/layout/IconVerticalSolidList"/>
    <dgm:cxn modelId="{EA0060B9-B8AC-4F62-AFF6-57242E11393B}" type="presParOf" srcId="{AE076414-32A7-4C96-AE56-01D3653B71F6}" destId="{CD633F8F-4224-449F-B923-C9714EB236C6}" srcOrd="3" destOrd="0" presId="urn:microsoft.com/office/officeart/2018/2/layout/IconVerticalSolidList"/>
    <dgm:cxn modelId="{5EC435B3-EF83-4B8B-A412-E4A238743F8F}" type="presParOf" srcId="{C8363B9A-5594-432D-A44E-3949CC9D6490}" destId="{5A5D7B29-9772-48BE-8595-EA0797651624}" srcOrd="5" destOrd="0" presId="urn:microsoft.com/office/officeart/2018/2/layout/IconVerticalSolidList"/>
    <dgm:cxn modelId="{BE2B6BC0-1429-4008-9E42-927793E71BD7}" type="presParOf" srcId="{C8363B9A-5594-432D-A44E-3949CC9D6490}" destId="{EC44C3AD-6F54-4C14-BFA7-9E37712C7FE1}" srcOrd="6" destOrd="0" presId="urn:microsoft.com/office/officeart/2018/2/layout/IconVerticalSolidList"/>
    <dgm:cxn modelId="{F2A143F1-3A12-49A1-BA38-F88EAB70E599}" type="presParOf" srcId="{EC44C3AD-6F54-4C14-BFA7-9E37712C7FE1}" destId="{5187CD11-7C5B-4866-88AB-0453323863C8}" srcOrd="0" destOrd="0" presId="urn:microsoft.com/office/officeart/2018/2/layout/IconVerticalSolidList"/>
    <dgm:cxn modelId="{823F4A3D-A0A6-4B19-87F3-ED91408F37D3}" type="presParOf" srcId="{EC44C3AD-6F54-4C14-BFA7-9E37712C7FE1}" destId="{825DC447-7444-4CB6-BE97-174ACA8EAEEC}" srcOrd="1" destOrd="0" presId="urn:microsoft.com/office/officeart/2018/2/layout/IconVerticalSolidList"/>
    <dgm:cxn modelId="{98C37756-7BB5-4ECB-8EB1-59D144B13454}" type="presParOf" srcId="{EC44C3AD-6F54-4C14-BFA7-9E37712C7FE1}" destId="{C67797E0-3616-4079-955B-4F1A2B0D5B24}" srcOrd="2" destOrd="0" presId="urn:microsoft.com/office/officeart/2018/2/layout/IconVerticalSolidList"/>
    <dgm:cxn modelId="{39F68AF8-D4CF-4A23-B20A-F7A896B1D870}" type="presParOf" srcId="{EC44C3AD-6F54-4C14-BFA7-9E37712C7FE1}" destId="{83E61252-79B4-4C9D-BE78-4BCE145E580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A85A245-16DC-4A40-86C0-0FEE7D0EC360}"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DC4D7F8D-6607-4FAF-B8B8-FAE2335A8834}">
      <dgm:prSet/>
      <dgm:spPr/>
      <dgm:t>
        <a:bodyPr/>
        <a:lstStyle/>
        <a:p>
          <a:r>
            <a:rPr lang="en-US"/>
            <a:t>- Too broad and idealistic</a:t>
          </a:r>
        </a:p>
      </dgm:t>
    </dgm:pt>
    <dgm:pt modelId="{264BC05F-D392-4A9E-BAA1-194577CF682C}" type="parTrans" cxnId="{E04C6BD4-CDA7-42CF-96CD-82385118A1F0}">
      <dgm:prSet/>
      <dgm:spPr/>
      <dgm:t>
        <a:bodyPr/>
        <a:lstStyle/>
        <a:p>
          <a:endParaRPr lang="en-US"/>
        </a:p>
      </dgm:t>
    </dgm:pt>
    <dgm:pt modelId="{B67CFAA6-03CE-46B0-AD56-65274884610B}" type="sibTrans" cxnId="{E04C6BD4-CDA7-42CF-96CD-82385118A1F0}">
      <dgm:prSet/>
      <dgm:spPr/>
      <dgm:t>
        <a:bodyPr/>
        <a:lstStyle/>
        <a:p>
          <a:endParaRPr lang="en-US"/>
        </a:p>
      </dgm:t>
    </dgm:pt>
    <dgm:pt modelId="{F81D931A-72A3-4039-B857-7E669FA3CBF0}">
      <dgm:prSet/>
      <dgm:spPr/>
      <dgm:t>
        <a:bodyPr/>
        <a:lstStyle/>
        <a:p>
          <a:r>
            <a:rPr lang="en-US"/>
            <a:t>- Health seen as a dynamic process, not a fixed state</a:t>
          </a:r>
        </a:p>
      </dgm:t>
    </dgm:pt>
    <dgm:pt modelId="{899DEB34-4995-441C-96AC-1BA1D048084D}" type="parTrans" cxnId="{49A06DAF-9DC8-4DD4-B70C-49DCDF188D77}">
      <dgm:prSet/>
      <dgm:spPr/>
      <dgm:t>
        <a:bodyPr/>
        <a:lstStyle/>
        <a:p>
          <a:endParaRPr lang="en-US"/>
        </a:p>
      </dgm:t>
    </dgm:pt>
    <dgm:pt modelId="{F3EDA0A9-7BEC-47F4-BF8B-7F72EE7F7753}" type="sibTrans" cxnId="{49A06DAF-9DC8-4DD4-B70C-49DCDF188D77}">
      <dgm:prSet/>
      <dgm:spPr/>
      <dgm:t>
        <a:bodyPr/>
        <a:lstStyle/>
        <a:p>
          <a:endParaRPr lang="en-US"/>
        </a:p>
      </dgm:t>
    </dgm:pt>
    <dgm:pt modelId="{3F4B6A8D-538E-489E-9B29-F2CBE4A5E5B2}">
      <dgm:prSet/>
      <dgm:spPr/>
      <dgm:t>
        <a:bodyPr/>
        <a:lstStyle/>
        <a:p>
          <a:r>
            <a:rPr lang="en-US"/>
            <a:t>- Includes ability to lead socially/economically productive life</a:t>
          </a:r>
        </a:p>
      </dgm:t>
    </dgm:pt>
    <dgm:pt modelId="{281A4878-329B-422A-91D6-445B9B773284}" type="parTrans" cxnId="{3818A35B-C4F2-485B-BE05-4BE8D2B17DA2}">
      <dgm:prSet/>
      <dgm:spPr/>
      <dgm:t>
        <a:bodyPr/>
        <a:lstStyle/>
        <a:p>
          <a:endParaRPr lang="en-US"/>
        </a:p>
      </dgm:t>
    </dgm:pt>
    <dgm:pt modelId="{ECF4B060-7886-466C-93A4-25C582CE0FF2}" type="sibTrans" cxnId="{3818A35B-C4F2-485B-BE05-4BE8D2B17DA2}">
      <dgm:prSet/>
      <dgm:spPr/>
      <dgm:t>
        <a:bodyPr/>
        <a:lstStyle/>
        <a:p>
          <a:endParaRPr lang="en-US"/>
        </a:p>
      </dgm:t>
    </dgm:pt>
    <dgm:pt modelId="{AE6023AD-33CD-400A-9F71-BBCB0CF35F30}" type="pres">
      <dgm:prSet presAssocID="{BA85A245-16DC-4A40-86C0-0FEE7D0EC360}" presName="root" presStyleCnt="0">
        <dgm:presLayoutVars>
          <dgm:dir/>
          <dgm:resizeHandles val="exact"/>
        </dgm:presLayoutVars>
      </dgm:prSet>
      <dgm:spPr/>
    </dgm:pt>
    <dgm:pt modelId="{A718C8DD-A4B8-4F44-8AC5-D9313F0A6F1C}" type="pres">
      <dgm:prSet presAssocID="{DC4D7F8D-6607-4FAF-B8B8-FAE2335A8834}" presName="compNode" presStyleCnt="0"/>
      <dgm:spPr/>
    </dgm:pt>
    <dgm:pt modelId="{1875B934-731A-4BDB-9B38-1996B685140B}" type="pres">
      <dgm:prSet presAssocID="{DC4D7F8D-6607-4FAF-B8B8-FAE2335A8834}" presName="bgRect" presStyleLbl="bgShp" presStyleIdx="0" presStyleCnt="3"/>
      <dgm:spPr/>
    </dgm:pt>
    <dgm:pt modelId="{30FAB783-D596-486C-9072-33F765F2DFF1}" type="pres">
      <dgm:prSet presAssocID="{DC4D7F8D-6607-4FAF-B8B8-FAE2335A8834}"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Warning"/>
        </a:ext>
      </dgm:extLst>
    </dgm:pt>
    <dgm:pt modelId="{9994FC10-C6BA-4394-AE4B-AFC2C47D49F4}" type="pres">
      <dgm:prSet presAssocID="{DC4D7F8D-6607-4FAF-B8B8-FAE2335A8834}" presName="spaceRect" presStyleCnt="0"/>
      <dgm:spPr/>
    </dgm:pt>
    <dgm:pt modelId="{B7B3B1DA-48A5-4839-BA33-C467C987AB03}" type="pres">
      <dgm:prSet presAssocID="{DC4D7F8D-6607-4FAF-B8B8-FAE2335A8834}" presName="parTx" presStyleLbl="revTx" presStyleIdx="0" presStyleCnt="3">
        <dgm:presLayoutVars>
          <dgm:chMax val="0"/>
          <dgm:chPref val="0"/>
        </dgm:presLayoutVars>
      </dgm:prSet>
      <dgm:spPr/>
    </dgm:pt>
    <dgm:pt modelId="{6E3230C5-FC0D-4193-8FA8-8520843AE5EE}" type="pres">
      <dgm:prSet presAssocID="{B67CFAA6-03CE-46B0-AD56-65274884610B}" presName="sibTrans" presStyleCnt="0"/>
      <dgm:spPr/>
    </dgm:pt>
    <dgm:pt modelId="{0CF3B3F6-2C78-4D74-A1F2-75F396D41739}" type="pres">
      <dgm:prSet presAssocID="{F81D931A-72A3-4039-B857-7E669FA3CBF0}" presName="compNode" presStyleCnt="0"/>
      <dgm:spPr/>
    </dgm:pt>
    <dgm:pt modelId="{6D921580-B3A6-4C50-9634-DFDD5BA2EB28}" type="pres">
      <dgm:prSet presAssocID="{F81D931A-72A3-4039-B857-7E669FA3CBF0}" presName="bgRect" presStyleLbl="bgShp" presStyleIdx="1" presStyleCnt="3"/>
      <dgm:spPr/>
    </dgm:pt>
    <dgm:pt modelId="{57953350-0115-4E15-9FB1-C9304AD9B989}" type="pres">
      <dgm:prSet presAssocID="{F81D931A-72A3-4039-B857-7E669FA3CBF0}"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Arrow Circle"/>
        </a:ext>
      </dgm:extLst>
    </dgm:pt>
    <dgm:pt modelId="{E8C42B7D-B466-42A4-8880-6CDDFCD5F4E5}" type="pres">
      <dgm:prSet presAssocID="{F81D931A-72A3-4039-B857-7E669FA3CBF0}" presName="spaceRect" presStyleCnt="0"/>
      <dgm:spPr/>
    </dgm:pt>
    <dgm:pt modelId="{10CA31B2-A0C7-44E1-B637-E45D319EA497}" type="pres">
      <dgm:prSet presAssocID="{F81D931A-72A3-4039-B857-7E669FA3CBF0}" presName="parTx" presStyleLbl="revTx" presStyleIdx="1" presStyleCnt="3">
        <dgm:presLayoutVars>
          <dgm:chMax val="0"/>
          <dgm:chPref val="0"/>
        </dgm:presLayoutVars>
      </dgm:prSet>
      <dgm:spPr/>
    </dgm:pt>
    <dgm:pt modelId="{3E346197-CD14-4AD5-993F-EDE627DAFE68}" type="pres">
      <dgm:prSet presAssocID="{F3EDA0A9-7BEC-47F4-BF8B-7F72EE7F7753}" presName="sibTrans" presStyleCnt="0"/>
      <dgm:spPr/>
    </dgm:pt>
    <dgm:pt modelId="{CACD2E3F-C370-484F-AE44-EE7F19E89C11}" type="pres">
      <dgm:prSet presAssocID="{3F4B6A8D-538E-489E-9B29-F2CBE4A5E5B2}" presName="compNode" presStyleCnt="0"/>
      <dgm:spPr/>
    </dgm:pt>
    <dgm:pt modelId="{F872C026-8A05-4B7D-80B5-334F5CD58EB4}" type="pres">
      <dgm:prSet presAssocID="{3F4B6A8D-538E-489E-9B29-F2CBE4A5E5B2}" presName="bgRect" presStyleLbl="bgShp" presStyleIdx="2" presStyleCnt="3"/>
      <dgm:spPr/>
    </dgm:pt>
    <dgm:pt modelId="{105DBBB1-00B8-45FB-AA45-FA44C91C0886}" type="pres">
      <dgm:prSet presAssocID="{3F4B6A8D-538E-489E-9B29-F2CBE4A5E5B2}"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Piggy Bank"/>
        </a:ext>
      </dgm:extLst>
    </dgm:pt>
    <dgm:pt modelId="{7199C165-646B-4D19-B3EF-6B517726620C}" type="pres">
      <dgm:prSet presAssocID="{3F4B6A8D-538E-489E-9B29-F2CBE4A5E5B2}" presName="spaceRect" presStyleCnt="0"/>
      <dgm:spPr/>
    </dgm:pt>
    <dgm:pt modelId="{078A14E6-BA51-4110-A0E8-FB3C488668FB}" type="pres">
      <dgm:prSet presAssocID="{3F4B6A8D-538E-489E-9B29-F2CBE4A5E5B2}" presName="parTx" presStyleLbl="revTx" presStyleIdx="2" presStyleCnt="3">
        <dgm:presLayoutVars>
          <dgm:chMax val="0"/>
          <dgm:chPref val="0"/>
        </dgm:presLayoutVars>
      </dgm:prSet>
      <dgm:spPr/>
    </dgm:pt>
  </dgm:ptLst>
  <dgm:cxnLst>
    <dgm:cxn modelId="{18EC3133-D111-4227-ACBA-F9E4A53C6628}" type="presOf" srcId="{BA85A245-16DC-4A40-86C0-0FEE7D0EC360}" destId="{AE6023AD-33CD-400A-9F71-BBCB0CF35F30}" srcOrd="0" destOrd="0" presId="urn:microsoft.com/office/officeart/2018/2/layout/IconVerticalSolidList"/>
    <dgm:cxn modelId="{3818A35B-C4F2-485B-BE05-4BE8D2B17DA2}" srcId="{BA85A245-16DC-4A40-86C0-0FEE7D0EC360}" destId="{3F4B6A8D-538E-489E-9B29-F2CBE4A5E5B2}" srcOrd="2" destOrd="0" parTransId="{281A4878-329B-422A-91D6-445B9B773284}" sibTransId="{ECF4B060-7886-466C-93A4-25C582CE0FF2}"/>
    <dgm:cxn modelId="{6BB2E36D-D669-4AA6-87B0-95097CE534E7}" type="presOf" srcId="{DC4D7F8D-6607-4FAF-B8B8-FAE2335A8834}" destId="{B7B3B1DA-48A5-4839-BA33-C467C987AB03}" srcOrd="0" destOrd="0" presId="urn:microsoft.com/office/officeart/2018/2/layout/IconVerticalSolidList"/>
    <dgm:cxn modelId="{DCA186AB-4380-4272-B88E-259E95EB9927}" type="presOf" srcId="{F81D931A-72A3-4039-B857-7E669FA3CBF0}" destId="{10CA31B2-A0C7-44E1-B637-E45D319EA497}" srcOrd="0" destOrd="0" presId="urn:microsoft.com/office/officeart/2018/2/layout/IconVerticalSolidList"/>
    <dgm:cxn modelId="{49A06DAF-9DC8-4DD4-B70C-49DCDF188D77}" srcId="{BA85A245-16DC-4A40-86C0-0FEE7D0EC360}" destId="{F81D931A-72A3-4039-B857-7E669FA3CBF0}" srcOrd="1" destOrd="0" parTransId="{899DEB34-4995-441C-96AC-1BA1D048084D}" sibTransId="{F3EDA0A9-7BEC-47F4-BF8B-7F72EE7F7753}"/>
    <dgm:cxn modelId="{229074BC-B28D-4A15-A63C-8A24242E5300}" type="presOf" srcId="{3F4B6A8D-538E-489E-9B29-F2CBE4A5E5B2}" destId="{078A14E6-BA51-4110-A0E8-FB3C488668FB}" srcOrd="0" destOrd="0" presId="urn:microsoft.com/office/officeart/2018/2/layout/IconVerticalSolidList"/>
    <dgm:cxn modelId="{E04C6BD4-CDA7-42CF-96CD-82385118A1F0}" srcId="{BA85A245-16DC-4A40-86C0-0FEE7D0EC360}" destId="{DC4D7F8D-6607-4FAF-B8B8-FAE2335A8834}" srcOrd="0" destOrd="0" parTransId="{264BC05F-D392-4A9E-BAA1-194577CF682C}" sibTransId="{B67CFAA6-03CE-46B0-AD56-65274884610B}"/>
    <dgm:cxn modelId="{FD5F6A02-5CBA-470B-BEA3-B74F78610C98}" type="presParOf" srcId="{AE6023AD-33CD-400A-9F71-BBCB0CF35F30}" destId="{A718C8DD-A4B8-4F44-8AC5-D9313F0A6F1C}" srcOrd="0" destOrd="0" presId="urn:microsoft.com/office/officeart/2018/2/layout/IconVerticalSolidList"/>
    <dgm:cxn modelId="{BF8D2CDE-9D10-4FA3-A5D8-741E4CC46170}" type="presParOf" srcId="{A718C8DD-A4B8-4F44-8AC5-D9313F0A6F1C}" destId="{1875B934-731A-4BDB-9B38-1996B685140B}" srcOrd="0" destOrd="0" presId="urn:microsoft.com/office/officeart/2018/2/layout/IconVerticalSolidList"/>
    <dgm:cxn modelId="{5747153A-2A87-4B04-AA46-E74E42AA5E45}" type="presParOf" srcId="{A718C8DD-A4B8-4F44-8AC5-D9313F0A6F1C}" destId="{30FAB783-D596-486C-9072-33F765F2DFF1}" srcOrd="1" destOrd="0" presId="urn:microsoft.com/office/officeart/2018/2/layout/IconVerticalSolidList"/>
    <dgm:cxn modelId="{3D01F8ED-083C-4F46-BDEE-065EFC8B70EC}" type="presParOf" srcId="{A718C8DD-A4B8-4F44-8AC5-D9313F0A6F1C}" destId="{9994FC10-C6BA-4394-AE4B-AFC2C47D49F4}" srcOrd="2" destOrd="0" presId="urn:microsoft.com/office/officeart/2018/2/layout/IconVerticalSolidList"/>
    <dgm:cxn modelId="{D61F0FF4-9FF1-467C-A786-B3054D47D5F5}" type="presParOf" srcId="{A718C8DD-A4B8-4F44-8AC5-D9313F0A6F1C}" destId="{B7B3B1DA-48A5-4839-BA33-C467C987AB03}" srcOrd="3" destOrd="0" presId="urn:microsoft.com/office/officeart/2018/2/layout/IconVerticalSolidList"/>
    <dgm:cxn modelId="{CF9C5237-36EF-4716-8A7D-D99F94EFB6D4}" type="presParOf" srcId="{AE6023AD-33CD-400A-9F71-BBCB0CF35F30}" destId="{6E3230C5-FC0D-4193-8FA8-8520843AE5EE}" srcOrd="1" destOrd="0" presId="urn:microsoft.com/office/officeart/2018/2/layout/IconVerticalSolidList"/>
    <dgm:cxn modelId="{ADFC038C-384E-4113-A749-DFCE34F9968B}" type="presParOf" srcId="{AE6023AD-33CD-400A-9F71-BBCB0CF35F30}" destId="{0CF3B3F6-2C78-4D74-A1F2-75F396D41739}" srcOrd="2" destOrd="0" presId="urn:microsoft.com/office/officeart/2018/2/layout/IconVerticalSolidList"/>
    <dgm:cxn modelId="{142A0FA5-3786-4A81-B685-91A2A5064992}" type="presParOf" srcId="{0CF3B3F6-2C78-4D74-A1F2-75F396D41739}" destId="{6D921580-B3A6-4C50-9634-DFDD5BA2EB28}" srcOrd="0" destOrd="0" presId="urn:microsoft.com/office/officeart/2018/2/layout/IconVerticalSolidList"/>
    <dgm:cxn modelId="{67FCF827-942E-42A3-9194-38CAA9B43C99}" type="presParOf" srcId="{0CF3B3F6-2C78-4D74-A1F2-75F396D41739}" destId="{57953350-0115-4E15-9FB1-C9304AD9B989}" srcOrd="1" destOrd="0" presId="urn:microsoft.com/office/officeart/2018/2/layout/IconVerticalSolidList"/>
    <dgm:cxn modelId="{FF2C2F66-0032-45F9-B676-B606E307474F}" type="presParOf" srcId="{0CF3B3F6-2C78-4D74-A1F2-75F396D41739}" destId="{E8C42B7D-B466-42A4-8880-6CDDFCD5F4E5}" srcOrd="2" destOrd="0" presId="urn:microsoft.com/office/officeart/2018/2/layout/IconVerticalSolidList"/>
    <dgm:cxn modelId="{11661442-C571-408E-9D25-1BB6A7F0ABF7}" type="presParOf" srcId="{0CF3B3F6-2C78-4D74-A1F2-75F396D41739}" destId="{10CA31B2-A0C7-44E1-B637-E45D319EA497}" srcOrd="3" destOrd="0" presId="urn:microsoft.com/office/officeart/2018/2/layout/IconVerticalSolidList"/>
    <dgm:cxn modelId="{7FE602A3-B88C-49D5-9984-342C7532613E}" type="presParOf" srcId="{AE6023AD-33CD-400A-9F71-BBCB0CF35F30}" destId="{3E346197-CD14-4AD5-993F-EDE627DAFE68}" srcOrd="3" destOrd="0" presId="urn:microsoft.com/office/officeart/2018/2/layout/IconVerticalSolidList"/>
    <dgm:cxn modelId="{DA5987E4-7945-466E-BDAB-D7E678F4205D}" type="presParOf" srcId="{AE6023AD-33CD-400A-9F71-BBCB0CF35F30}" destId="{CACD2E3F-C370-484F-AE44-EE7F19E89C11}" srcOrd="4" destOrd="0" presId="urn:microsoft.com/office/officeart/2018/2/layout/IconVerticalSolidList"/>
    <dgm:cxn modelId="{C6CC76AE-437B-45EB-87D3-DEC966B2342F}" type="presParOf" srcId="{CACD2E3F-C370-484F-AE44-EE7F19E89C11}" destId="{F872C026-8A05-4B7D-80B5-334F5CD58EB4}" srcOrd="0" destOrd="0" presId="urn:microsoft.com/office/officeart/2018/2/layout/IconVerticalSolidList"/>
    <dgm:cxn modelId="{65977238-6E3E-4949-9F25-0592F1910662}" type="presParOf" srcId="{CACD2E3F-C370-484F-AE44-EE7F19E89C11}" destId="{105DBBB1-00B8-45FB-AA45-FA44C91C0886}" srcOrd="1" destOrd="0" presId="urn:microsoft.com/office/officeart/2018/2/layout/IconVerticalSolidList"/>
    <dgm:cxn modelId="{8746C5E2-862B-4E01-A030-A9833F2606BC}" type="presParOf" srcId="{CACD2E3F-C370-484F-AE44-EE7F19E89C11}" destId="{7199C165-646B-4D19-B3EF-6B517726620C}" srcOrd="2" destOrd="0" presId="urn:microsoft.com/office/officeart/2018/2/layout/IconVerticalSolidList"/>
    <dgm:cxn modelId="{9D146276-6A11-4C31-A23F-3A959C4816AA}" type="presParOf" srcId="{CACD2E3F-C370-484F-AE44-EE7F19E89C11}" destId="{078A14E6-BA51-4110-A0E8-FB3C488668F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0DDA249-5475-47EE-BD7F-23F5D62234AA}" type="doc">
      <dgm:prSet loTypeId="urn:microsoft.com/office/officeart/2018/2/layout/IconLabelList" loCatId="icon" qsTypeId="urn:microsoft.com/office/officeart/2005/8/quickstyle/simple1" qsCatId="simple" csTypeId="urn:microsoft.com/office/officeart/2005/8/colors/accent3_2" csCatId="accent3" phldr="1"/>
      <dgm:spPr/>
      <dgm:t>
        <a:bodyPr/>
        <a:lstStyle/>
        <a:p>
          <a:endParaRPr lang="en-US"/>
        </a:p>
      </dgm:t>
    </dgm:pt>
    <dgm:pt modelId="{0B9DEA06-FCAA-4C0E-9FDF-3A6E67C28875}">
      <dgm:prSet/>
      <dgm:spPr/>
      <dgm:t>
        <a:bodyPr/>
        <a:lstStyle/>
        <a:p>
          <a:r>
            <a:rPr lang="en-US"/>
            <a:t>Watch </a:t>
          </a:r>
          <a:r>
            <a:rPr lang="en-GB"/>
            <a:t>the </a:t>
          </a:r>
          <a:r>
            <a:rPr lang="en-US"/>
            <a:t>video on 8 Dimensions of Wellness</a:t>
          </a:r>
        </a:p>
      </dgm:t>
    </dgm:pt>
    <dgm:pt modelId="{19AD9C41-EDA0-4E2A-A274-86979B625E12}" type="parTrans" cxnId="{6308BF6D-2889-4525-BF34-11F212228317}">
      <dgm:prSet/>
      <dgm:spPr/>
      <dgm:t>
        <a:bodyPr/>
        <a:lstStyle/>
        <a:p>
          <a:endParaRPr lang="en-US"/>
        </a:p>
      </dgm:t>
    </dgm:pt>
    <dgm:pt modelId="{B2965280-A99D-4EBC-A4EC-C0E2FBDEB408}" type="sibTrans" cxnId="{6308BF6D-2889-4525-BF34-11F212228317}">
      <dgm:prSet/>
      <dgm:spPr/>
      <dgm:t>
        <a:bodyPr/>
        <a:lstStyle/>
        <a:p>
          <a:endParaRPr lang="en-US"/>
        </a:p>
      </dgm:t>
    </dgm:pt>
    <dgm:pt modelId="{2192B9CE-F016-4DD0-9528-F89D72716A2E}">
      <dgm:prSet/>
      <dgm:spPr/>
      <dgm:t>
        <a:bodyPr/>
        <a:lstStyle/>
        <a:p>
          <a:r>
            <a:rPr lang="en-US"/>
            <a:t>- Make a list of the 8 dimensions</a:t>
          </a:r>
        </a:p>
      </dgm:t>
    </dgm:pt>
    <dgm:pt modelId="{8243F6BE-233E-4E23-A8B4-ADC135209410}" type="parTrans" cxnId="{24331C1F-D221-4778-A8E7-B3EBD2FC4465}">
      <dgm:prSet/>
      <dgm:spPr/>
      <dgm:t>
        <a:bodyPr/>
        <a:lstStyle/>
        <a:p>
          <a:endParaRPr lang="en-US"/>
        </a:p>
      </dgm:t>
    </dgm:pt>
    <dgm:pt modelId="{81FCF217-936B-4765-8B52-FFEAD74D6C22}" type="sibTrans" cxnId="{24331C1F-D221-4778-A8E7-B3EBD2FC4465}">
      <dgm:prSet/>
      <dgm:spPr/>
      <dgm:t>
        <a:bodyPr/>
        <a:lstStyle/>
        <a:p>
          <a:endParaRPr lang="en-US"/>
        </a:p>
      </dgm:t>
    </dgm:pt>
    <dgm:pt modelId="{BC516391-ECF7-4190-A653-A75426429781}">
      <dgm:prSet/>
      <dgm:spPr/>
      <dgm:t>
        <a:bodyPr/>
        <a:lstStyle/>
        <a:p>
          <a:r>
            <a:rPr lang="en-US" dirty="0"/>
            <a:t>- Reflect on which is most relevant to you</a:t>
          </a:r>
        </a:p>
      </dgm:t>
    </dgm:pt>
    <dgm:pt modelId="{1F2AAFEE-9CBE-426B-94A7-A7684D5E82E1}" type="parTrans" cxnId="{8C131B72-CE99-4407-8E0A-A62EC4F81029}">
      <dgm:prSet/>
      <dgm:spPr/>
      <dgm:t>
        <a:bodyPr/>
        <a:lstStyle/>
        <a:p>
          <a:endParaRPr lang="en-US"/>
        </a:p>
      </dgm:t>
    </dgm:pt>
    <dgm:pt modelId="{100B9366-70D1-4D7B-B810-3E4754704477}" type="sibTrans" cxnId="{8C131B72-CE99-4407-8E0A-A62EC4F81029}">
      <dgm:prSet/>
      <dgm:spPr/>
      <dgm:t>
        <a:bodyPr/>
        <a:lstStyle/>
        <a:p>
          <a:endParaRPr lang="en-US"/>
        </a:p>
      </dgm:t>
    </dgm:pt>
    <dgm:pt modelId="{E6E3BB22-1FFC-484B-BD74-874866CC31FC}" type="pres">
      <dgm:prSet presAssocID="{80DDA249-5475-47EE-BD7F-23F5D62234AA}" presName="root" presStyleCnt="0">
        <dgm:presLayoutVars>
          <dgm:dir/>
          <dgm:resizeHandles val="exact"/>
        </dgm:presLayoutVars>
      </dgm:prSet>
      <dgm:spPr/>
    </dgm:pt>
    <dgm:pt modelId="{63767BFB-321B-4494-B0BB-96F2BBB4803F}" type="pres">
      <dgm:prSet presAssocID="{0B9DEA06-FCAA-4C0E-9FDF-3A6E67C28875}" presName="compNode" presStyleCnt="0"/>
      <dgm:spPr/>
    </dgm:pt>
    <dgm:pt modelId="{36F90315-2E9A-4090-B0D6-30E6BDFBD0C6}" type="pres">
      <dgm:prSet presAssocID="{0B9DEA06-FCAA-4C0E-9FDF-3A6E67C28875}"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57150">
          <a:solidFill>
            <a:schemeClr val="accent1"/>
          </a:solidFill>
        </a:ln>
      </dgm:spPr>
      <dgm:extLst>
        <a:ext uri="{E40237B7-FDA0-4F09-8148-C483321AD2D9}">
          <dgm14:cNvPr xmlns:dgm14="http://schemas.microsoft.com/office/drawing/2010/diagram" id="0" name="" descr="Video camera"/>
        </a:ext>
      </dgm:extLst>
    </dgm:pt>
    <dgm:pt modelId="{3D60BAA2-5B55-4C4F-A554-D993B33DBCDF}" type="pres">
      <dgm:prSet presAssocID="{0B9DEA06-FCAA-4C0E-9FDF-3A6E67C28875}" presName="spaceRect" presStyleCnt="0"/>
      <dgm:spPr/>
    </dgm:pt>
    <dgm:pt modelId="{2722EEA3-218F-4545-8E4D-8237714918F9}" type="pres">
      <dgm:prSet presAssocID="{0B9DEA06-FCAA-4C0E-9FDF-3A6E67C28875}" presName="textRect" presStyleLbl="revTx" presStyleIdx="0" presStyleCnt="3">
        <dgm:presLayoutVars>
          <dgm:chMax val="1"/>
          <dgm:chPref val="1"/>
        </dgm:presLayoutVars>
      </dgm:prSet>
      <dgm:spPr/>
    </dgm:pt>
    <dgm:pt modelId="{BA90BC94-FE4C-4512-81DA-3DFC6B3797EA}" type="pres">
      <dgm:prSet presAssocID="{B2965280-A99D-4EBC-A4EC-C0E2FBDEB408}" presName="sibTrans" presStyleCnt="0"/>
      <dgm:spPr/>
    </dgm:pt>
    <dgm:pt modelId="{B9ECB299-5600-4EFB-87D9-D94B70DC557A}" type="pres">
      <dgm:prSet presAssocID="{2192B9CE-F016-4DD0-9528-F89D72716A2E}" presName="compNode" presStyleCnt="0"/>
      <dgm:spPr/>
    </dgm:pt>
    <dgm:pt modelId="{1844DF09-2387-415F-8A44-7722B7D6B962}" type="pres">
      <dgm:prSet presAssocID="{2192B9CE-F016-4DD0-9528-F89D72716A2E}" presName="iconRect" presStyleLbl="node1" presStyleIdx="1" presStyleCnt="3" custLinFactNeighborX="-3289" custLinFactNeighborY="81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57150">
          <a:solidFill>
            <a:schemeClr val="accent1"/>
          </a:solidFill>
        </a:ln>
      </dgm:spPr>
      <dgm:extLst>
        <a:ext uri="{E40237B7-FDA0-4F09-8148-C483321AD2D9}">
          <dgm14:cNvPr xmlns:dgm14="http://schemas.microsoft.com/office/drawing/2010/diagram" id="0" name="" descr="House"/>
        </a:ext>
      </dgm:extLst>
    </dgm:pt>
    <dgm:pt modelId="{CD0D869C-785C-4723-AFDA-809CCC6699C6}" type="pres">
      <dgm:prSet presAssocID="{2192B9CE-F016-4DD0-9528-F89D72716A2E}" presName="spaceRect" presStyleCnt="0"/>
      <dgm:spPr/>
    </dgm:pt>
    <dgm:pt modelId="{5BE54DF8-FA77-42DE-9B32-57EF27739DEF}" type="pres">
      <dgm:prSet presAssocID="{2192B9CE-F016-4DD0-9528-F89D72716A2E}" presName="textRect" presStyleLbl="revTx" presStyleIdx="1" presStyleCnt="3">
        <dgm:presLayoutVars>
          <dgm:chMax val="1"/>
          <dgm:chPref val="1"/>
        </dgm:presLayoutVars>
      </dgm:prSet>
      <dgm:spPr/>
    </dgm:pt>
    <dgm:pt modelId="{167BBC4F-A112-47BC-87C0-57E51DC54D2E}" type="pres">
      <dgm:prSet presAssocID="{81FCF217-936B-4765-8B52-FFEAD74D6C22}" presName="sibTrans" presStyleCnt="0"/>
      <dgm:spPr/>
    </dgm:pt>
    <dgm:pt modelId="{8797E14A-C6DA-485E-8CF7-5A980129892C}" type="pres">
      <dgm:prSet presAssocID="{BC516391-ECF7-4190-A653-A75426429781}" presName="compNode" presStyleCnt="0"/>
      <dgm:spPr/>
    </dgm:pt>
    <dgm:pt modelId="{F2F3A817-2993-41C9-B69C-37898B1D75BB}" type="pres">
      <dgm:prSet presAssocID="{BC516391-ECF7-4190-A653-A75426429781}" presName="iconRect" presStyleLbl="node1" presStyleIdx="2" presStyleCnt="3" custLinFactNeighborX="4907" custLinFactNeighborY="-245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57150">
          <a:solidFill>
            <a:schemeClr val="accent1"/>
          </a:solidFill>
        </a:ln>
      </dgm:spPr>
      <dgm:extLst>
        <a:ext uri="{E40237B7-FDA0-4F09-8148-C483321AD2D9}">
          <dgm14:cNvPr xmlns:dgm14="http://schemas.microsoft.com/office/drawing/2010/diagram" id="0" name="" descr="Pencil"/>
        </a:ext>
      </dgm:extLst>
    </dgm:pt>
    <dgm:pt modelId="{D0860825-CE46-4D7E-BDAE-F0CD0B1859E0}" type="pres">
      <dgm:prSet presAssocID="{BC516391-ECF7-4190-A653-A75426429781}" presName="spaceRect" presStyleCnt="0"/>
      <dgm:spPr/>
    </dgm:pt>
    <dgm:pt modelId="{DA91BE78-9A02-4D04-8C7C-F76104DB670A}" type="pres">
      <dgm:prSet presAssocID="{BC516391-ECF7-4190-A653-A75426429781}" presName="textRect" presStyleLbl="revTx" presStyleIdx="2" presStyleCnt="3">
        <dgm:presLayoutVars>
          <dgm:chMax val="1"/>
          <dgm:chPref val="1"/>
        </dgm:presLayoutVars>
      </dgm:prSet>
      <dgm:spPr/>
    </dgm:pt>
  </dgm:ptLst>
  <dgm:cxnLst>
    <dgm:cxn modelId="{3623061E-CD7D-4007-BBEE-7411B7615708}" type="presOf" srcId="{80DDA249-5475-47EE-BD7F-23F5D62234AA}" destId="{E6E3BB22-1FFC-484B-BD74-874866CC31FC}" srcOrd="0" destOrd="0" presId="urn:microsoft.com/office/officeart/2018/2/layout/IconLabelList"/>
    <dgm:cxn modelId="{24331C1F-D221-4778-A8E7-B3EBD2FC4465}" srcId="{80DDA249-5475-47EE-BD7F-23F5D62234AA}" destId="{2192B9CE-F016-4DD0-9528-F89D72716A2E}" srcOrd="1" destOrd="0" parTransId="{8243F6BE-233E-4E23-A8B4-ADC135209410}" sibTransId="{81FCF217-936B-4765-8B52-FFEAD74D6C22}"/>
    <dgm:cxn modelId="{7B55F623-13B4-46CF-8527-2D66FD93037E}" type="presOf" srcId="{0B9DEA06-FCAA-4C0E-9FDF-3A6E67C28875}" destId="{2722EEA3-218F-4545-8E4D-8237714918F9}" srcOrd="0" destOrd="0" presId="urn:microsoft.com/office/officeart/2018/2/layout/IconLabelList"/>
    <dgm:cxn modelId="{5655365F-96D4-4C30-8890-777E272D68C6}" type="presOf" srcId="{BC516391-ECF7-4190-A653-A75426429781}" destId="{DA91BE78-9A02-4D04-8C7C-F76104DB670A}" srcOrd="0" destOrd="0" presId="urn:microsoft.com/office/officeart/2018/2/layout/IconLabelList"/>
    <dgm:cxn modelId="{6308BF6D-2889-4525-BF34-11F212228317}" srcId="{80DDA249-5475-47EE-BD7F-23F5D62234AA}" destId="{0B9DEA06-FCAA-4C0E-9FDF-3A6E67C28875}" srcOrd="0" destOrd="0" parTransId="{19AD9C41-EDA0-4E2A-A274-86979B625E12}" sibTransId="{B2965280-A99D-4EBC-A4EC-C0E2FBDEB408}"/>
    <dgm:cxn modelId="{8C131B72-CE99-4407-8E0A-A62EC4F81029}" srcId="{80DDA249-5475-47EE-BD7F-23F5D62234AA}" destId="{BC516391-ECF7-4190-A653-A75426429781}" srcOrd="2" destOrd="0" parTransId="{1F2AAFEE-9CBE-426B-94A7-A7684D5E82E1}" sibTransId="{100B9366-70D1-4D7B-B810-3E4754704477}"/>
    <dgm:cxn modelId="{DE50BEFA-8307-4402-92A5-C51C6FFCFEFD}" type="presOf" srcId="{2192B9CE-F016-4DD0-9528-F89D72716A2E}" destId="{5BE54DF8-FA77-42DE-9B32-57EF27739DEF}" srcOrd="0" destOrd="0" presId="urn:microsoft.com/office/officeart/2018/2/layout/IconLabelList"/>
    <dgm:cxn modelId="{A0E67E9D-D439-4345-9B0D-BCBB52617B77}" type="presParOf" srcId="{E6E3BB22-1FFC-484B-BD74-874866CC31FC}" destId="{63767BFB-321B-4494-B0BB-96F2BBB4803F}" srcOrd="0" destOrd="0" presId="urn:microsoft.com/office/officeart/2018/2/layout/IconLabelList"/>
    <dgm:cxn modelId="{A3066D5D-2CA7-4D9D-B0D6-8697821F6B2B}" type="presParOf" srcId="{63767BFB-321B-4494-B0BB-96F2BBB4803F}" destId="{36F90315-2E9A-4090-B0D6-30E6BDFBD0C6}" srcOrd="0" destOrd="0" presId="urn:microsoft.com/office/officeart/2018/2/layout/IconLabelList"/>
    <dgm:cxn modelId="{61D7303B-9F7B-49BF-8CBE-1BC3929720AE}" type="presParOf" srcId="{63767BFB-321B-4494-B0BB-96F2BBB4803F}" destId="{3D60BAA2-5B55-4C4F-A554-D993B33DBCDF}" srcOrd="1" destOrd="0" presId="urn:microsoft.com/office/officeart/2018/2/layout/IconLabelList"/>
    <dgm:cxn modelId="{D84AC240-4E0C-4A00-80B0-C4306BF74E58}" type="presParOf" srcId="{63767BFB-321B-4494-B0BB-96F2BBB4803F}" destId="{2722EEA3-218F-4545-8E4D-8237714918F9}" srcOrd="2" destOrd="0" presId="urn:microsoft.com/office/officeart/2018/2/layout/IconLabelList"/>
    <dgm:cxn modelId="{0B226C62-2744-4C42-AE3C-1A7198CACFCD}" type="presParOf" srcId="{E6E3BB22-1FFC-484B-BD74-874866CC31FC}" destId="{BA90BC94-FE4C-4512-81DA-3DFC6B3797EA}" srcOrd="1" destOrd="0" presId="urn:microsoft.com/office/officeart/2018/2/layout/IconLabelList"/>
    <dgm:cxn modelId="{547FF7BC-0CE3-4A05-B715-A8A8BCE08EBF}" type="presParOf" srcId="{E6E3BB22-1FFC-484B-BD74-874866CC31FC}" destId="{B9ECB299-5600-4EFB-87D9-D94B70DC557A}" srcOrd="2" destOrd="0" presId="urn:microsoft.com/office/officeart/2018/2/layout/IconLabelList"/>
    <dgm:cxn modelId="{B1EEE8F2-5A6A-4D00-AEC3-74FEFF0D20D0}" type="presParOf" srcId="{B9ECB299-5600-4EFB-87D9-D94B70DC557A}" destId="{1844DF09-2387-415F-8A44-7722B7D6B962}" srcOrd="0" destOrd="0" presId="urn:microsoft.com/office/officeart/2018/2/layout/IconLabelList"/>
    <dgm:cxn modelId="{F369E3DD-CDFC-4317-8CAD-E44875A4333F}" type="presParOf" srcId="{B9ECB299-5600-4EFB-87D9-D94B70DC557A}" destId="{CD0D869C-785C-4723-AFDA-809CCC6699C6}" srcOrd="1" destOrd="0" presId="urn:microsoft.com/office/officeart/2018/2/layout/IconLabelList"/>
    <dgm:cxn modelId="{1EEBFF21-5494-4B3D-B97B-19030E99698E}" type="presParOf" srcId="{B9ECB299-5600-4EFB-87D9-D94B70DC557A}" destId="{5BE54DF8-FA77-42DE-9B32-57EF27739DEF}" srcOrd="2" destOrd="0" presId="urn:microsoft.com/office/officeart/2018/2/layout/IconLabelList"/>
    <dgm:cxn modelId="{14AED5A6-2BF7-4D7A-AF98-62DE66EF9F99}" type="presParOf" srcId="{E6E3BB22-1FFC-484B-BD74-874866CC31FC}" destId="{167BBC4F-A112-47BC-87C0-57E51DC54D2E}" srcOrd="3" destOrd="0" presId="urn:microsoft.com/office/officeart/2018/2/layout/IconLabelList"/>
    <dgm:cxn modelId="{5C0D694C-B0AA-4974-98B1-873413FBD7CE}" type="presParOf" srcId="{E6E3BB22-1FFC-484B-BD74-874866CC31FC}" destId="{8797E14A-C6DA-485E-8CF7-5A980129892C}" srcOrd="4" destOrd="0" presId="urn:microsoft.com/office/officeart/2018/2/layout/IconLabelList"/>
    <dgm:cxn modelId="{160D1AEF-B6DA-4F2B-A2B7-808B39C421DE}" type="presParOf" srcId="{8797E14A-C6DA-485E-8CF7-5A980129892C}" destId="{F2F3A817-2993-41C9-B69C-37898B1D75BB}" srcOrd="0" destOrd="0" presId="urn:microsoft.com/office/officeart/2018/2/layout/IconLabelList"/>
    <dgm:cxn modelId="{9603187E-4EFF-48C5-820A-9584F8DD8E5B}" type="presParOf" srcId="{8797E14A-C6DA-485E-8CF7-5A980129892C}" destId="{D0860825-CE46-4D7E-BDAE-F0CD0B1859E0}" srcOrd="1" destOrd="0" presId="urn:microsoft.com/office/officeart/2018/2/layout/IconLabelList"/>
    <dgm:cxn modelId="{FD88135E-AA9A-43FC-87F5-2516DA941A6A}" type="presParOf" srcId="{8797E14A-C6DA-485E-8CF7-5A980129892C}" destId="{DA91BE78-9A02-4D04-8C7C-F76104DB670A}"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45FF085-603B-4EF9-BCC8-9E019CC1FC8C}"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68F00413-E215-4A9D-AD06-A2084F2941D1}">
      <dgm:prSet custT="1"/>
      <dgm:spPr/>
      <dgm:t>
        <a:bodyPr/>
        <a:lstStyle/>
        <a:p>
          <a:pPr>
            <a:lnSpc>
              <a:spcPct val="100000"/>
            </a:lnSpc>
          </a:pPr>
          <a:r>
            <a:rPr lang="en-US" sz="2000" dirty="0"/>
            <a:t>Physical</a:t>
          </a:r>
        </a:p>
      </dgm:t>
    </dgm:pt>
    <dgm:pt modelId="{86EF5490-1328-4DCC-901B-A73AFFB69BE7}" type="parTrans" cxnId="{41B52DFD-A964-49F9-A749-E71E27AE9C06}">
      <dgm:prSet/>
      <dgm:spPr/>
      <dgm:t>
        <a:bodyPr/>
        <a:lstStyle/>
        <a:p>
          <a:endParaRPr lang="en-US"/>
        </a:p>
      </dgm:t>
    </dgm:pt>
    <dgm:pt modelId="{D1A9C6B2-23E9-464A-9766-E5CF13650D4E}" type="sibTrans" cxnId="{41B52DFD-A964-49F9-A749-E71E27AE9C06}">
      <dgm:prSet/>
      <dgm:spPr/>
      <dgm:t>
        <a:bodyPr/>
        <a:lstStyle/>
        <a:p>
          <a:endParaRPr lang="en-US"/>
        </a:p>
      </dgm:t>
    </dgm:pt>
    <dgm:pt modelId="{B5BC6388-DB53-42BA-B60C-5CCB208DAD04}">
      <dgm:prSet custT="1"/>
      <dgm:spPr/>
      <dgm:t>
        <a:bodyPr/>
        <a:lstStyle/>
        <a:p>
          <a:pPr>
            <a:lnSpc>
              <a:spcPct val="100000"/>
            </a:lnSpc>
          </a:pPr>
          <a:r>
            <a:rPr lang="en-US" sz="2000" dirty="0"/>
            <a:t>Emotional</a:t>
          </a:r>
        </a:p>
      </dgm:t>
    </dgm:pt>
    <dgm:pt modelId="{AC416822-6D75-40A0-997D-E997A9FDA0DF}" type="parTrans" cxnId="{57AD17BB-9D4D-465C-B0AD-2228F32CF28E}">
      <dgm:prSet/>
      <dgm:spPr/>
      <dgm:t>
        <a:bodyPr/>
        <a:lstStyle/>
        <a:p>
          <a:endParaRPr lang="en-US"/>
        </a:p>
      </dgm:t>
    </dgm:pt>
    <dgm:pt modelId="{23994877-7CC0-4410-BAF3-566F01F71CF9}" type="sibTrans" cxnId="{57AD17BB-9D4D-465C-B0AD-2228F32CF28E}">
      <dgm:prSet/>
      <dgm:spPr/>
      <dgm:t>
        <a:bodyPr/>
        <a:lstStyle/>
        <a:p>
          <a:endParaRPr lang="en-US"/>
        </a:p>
      </dgm:t>
    </dgm:pt>
    <dgm:pt modelId="{161558DB-9522-410D-A017-9CDA5C722107}">
      <dgm:prSet custT="1"/>
      <dgm:spPr/>
      <dgm:t>
        <a:bodyPr/>
        <a:lstStyle/>
        <a:p>
          <a:pPr>
            <a:lnSpc>
              <a:spcPct val="100000"/>
            </a:lnSpc>
          </a:pPr>
          <a:r>
            <a:rPr lang="en-US" sz="2000" dirty="0"/>
            <a:t>Social</a:t>
          </a:r>
        </a:p>
      </dgm:t>
    </dgm:pt>
    <dgm:pt modelId="{78F42CBC-EFF3-40B6-AF14-5479769FDF68}" type="parTrans" cxnId="{90DCAD3E-9977-4630-8063-7E32E817613D}">
      <dgm:prSet/>
      <dgm:spPr/>
      <dgm:t>
        <a:bodyPr/>
        <a:lstStyle/>
        <a:p>
          <a:endParaRPr lang="en-US"/>
        </a:p>
      </dgm:t>
    </dgm:pt>
    <dgm:pt modelId="{1D56431C-8AD5-4103-A54D-408E6E6EA264}" type="sibTrans" cxnId="{90DCAD3E-9977-4630-8063-7E32E817613D}">
      <dgm:prSet/>
      <dgm:spPr/>
      <dgm:t>
        <a:bodyPr/>
        <a:lstStyle/>
        <a:p>
          <a:endParaRPr lang="en-US"/>
        </a:p>
      </dgm:t>
    </dgm:pt>
    <dgm:pt modelId="{EF179C7F-4759-40EC-BD27-BF64233939C4}">
      <dgm:prSet custT="1"/>
      <dgm:spPr/>
      <dgm:t>
        <a:bodyPr/>
        <a:lstStyle/>
        <a:p>
          <a:pPr>
            <a:lnSpc>
              <a:spcPct val="100000"/>
            </a:lnSpc>
          </a:pPr>
          <a:r>
            <a:rPr lang="en-US" sz="2000" dirty="0"/>
            <a:t>Spiritual</a:t>
          </a:r>
        </a:p>
      </dgm:t>
    </dgm:pt>
    <dgm:pt modelId="{C401048B-9E98-407E-9CC2-1BED409FD76F}" type="parTrans" cxnId="{55B73ECC-929F-4EC4-B3D7-F01439873278}">
      <dgm:prSet/>
      <dgm:spPr/>
      <dgm:t>
        <a:bodyPr/>
        <a:lstStyle/>
        <a:p>
          <a:endParaRPr lang="en-US"/>
        </a:p>
      </dgm:t>
    </dgm:pt>
    <dgm:pt modelId="{7853E7E2-AC93-4311-A085-905C2B3BA11F}" type="sibTrans" cxnId="{55B73ECC-929F-4EC4-B3D7-F01439873278}">
      <dgm:prSet/>
      <dgm:spPr/>
      <dgm:t>
        <a:bodyPr/>
        <a:lstStyle/>
        <a:p>
          <a:endParaRPr lang="en-US"/>
        </a:p>
      </dgm:t>
    </dgm:pt>
    <dgm:pt modelId="{A4C2C2B4-AC64-41E0-9B85-B5936C8D11CD}">
      <dgm:prSet custT="1"/>
      <dgm:spPr/>
      <dgm:t>
        <a:bodyPr/>
        <a:lstStyle/>
        <a:p>
          <a:pPr>
            <a:lnSpc>
              <a:spcPct val="100000"/>
            </a:lnSpc>
          </a:pPr>
          <a:r>
            <a:rPr lang="en-US" sz="2000" dirty="0"/>
            <a:t>Intellectual</a:t>
          </a:r>
        </a:p>
      </dgm:t>
    </dgm:pt>
    <dgm:pt modelId="{E76007E1-B46B-47D8-A5C6-B9B2BD6EA05E}" type="parTrans" cxnId="{CEB9EC42-1B09-4117-AC29-A8FCC7BE5C53}">
      <dgm:prSet/>
      <dgm:spPr/>
      <dgm:t>
        <a:bodyPr/>
        <a:lstStyle/>
        <a:p>
          <a:endParaRPr lang="en-US"/>
        </a:p>
      </dgm:t>
    </dgm:pt>
    <dgm:pt modelId="{4B5E5207-100B-42E0-9E7A-ECF08A102288}" type="sibTrans" cxnId="{CEB9EC42-1B09-4117-AC29-A8FCC7BE5C53}">
      <dgm:prSet/>
      <dgm:spPr/>
      <dgm:t>
        <a:bodyPr/>
        <a:lstStyle/>
        <a:p>
          <a:endParaRPr lang="en-US"/>
        </a:p>
      </dgm:t>
    </dgm:pt>
    <dgm:pt modelId="{4AB659CE-46CC-43F1-B72E-2F6E90931291}">
      <dgm:prSet custT="1"/>
      <dgm:spPr/>
      <dgm:t>
        <a:bodyPr/>
        <a:lstStyle/>
        <a:p>
          <a:pPr>
            <a:lnSpc>
              <a:spcPct val="100000"/>
            </a:lnSpc>
          </a:pPr>
          <a:r>
            <a:rPr lang="en-US" sz="2000" dirty="0"/>
            <a:t>Economic</a:t>
          </a:r>
        </a:p>
      </dgm:t>
    </dgm:pt>
    <dgm:pt modelId="{12858FF4-98C1-4F41-B669-41F64B9491BF}" type="parTrans" cxnId="{72FA6DA5-88BE-4FF7-90A5-B9DCB95C6527}">
      <dgm:prSet/>
      <dgm:spPr/>
      <dgm:t>
        <a:bodyPr/>
        <a:lstStyle/>
        <a:p>
          <a:endParaRPr lang="en-US"/>
        </a:p>
      </dgm:t>
    </dgm:pt>
    <dgm:pt modelId="{5C9CCEC0-82F9-4407-BEFB-99F1EDFAE24C}" type="sibTrans" cxnId="{72FA6DA5-88BE-4FF7-90A5-B9DCB95C6527}">
      <dgm:prSet/>
      <dgm:spPr/>
      <dgm:t>
        <a:bodyPr/>
        <a:lstStyle/>
        <a:p>
          <a:endParaRPr lang="en-US"/>
        </a:p>
      </dgm:t>
    </dgm:pt>
    <dgm:pt modelId="{2060C270-8F9E-4EC3-8833-886AF7BD9C7F}">
      <dgm:prSet custT="1"/>
      <dgm:spPr/>
      <dgm:t>
        <a:bodyPr/>
        <a:lstStyle/>
        <a:p>
          <a:pPr>
            <a:lnSpc>
              <a:spcPct val="100000"/>
            </a:lnSpc>
          </a:pPr>
          <a:r>
            <a:rPr lang="en-GB" sz="2000" b="1" dirty="0"/>
            <a:t>Wellbeing is </a:t>
          </a:r>
          <a:r>
            <a:rPr lang="en-US" sz="2000" b="1" dirty="0"/>
            <a:t>Multidimensional</a:t>
          </a:r>
          <a:r>
            <a:rPr lang="en-GB" sz="2000" b="1" dirty="0"/>
            <a:t> and</a:t>
          </a:r>
          <a:r>
            <a:rPr lang="en-US" sz="2000" b="1" dirty="0"/>
            <a:t> affects quality of life and satisfaction</a:t>
          </a:r>
        </a:p>
      </dgm:t>
    </dgm:pt>
    <dgm:pt modelId="{0D5C283D-6D99-46AF-9C85-255A8D540A36}" type="parTrans" cxnId="{D3EDC54C-D8CC-4AC6-8461-EE18AC53299B}">
      <dgm:prSet/>
      <dgm:spPr/>
      <dgm:t>
        <a:bodyPr/>
        <a:lstStyle/>
        <a:p>
          <a:endParaRPr lang="en-US"/>
        </a:p>
      </dgm:t>
    </dgm:pt>
    <dgm:pt modelId="{E7C58290-E414-4AFE-BEFF-B774957A4090}" type="sibTrans" cxnId="{D3EDC54C-D8CC-4AC6-8461-EE18AC53299B}">
      <dgm:prSet/>
      <dgm:spPr/>
      <dgm:t>
        <a:bodyPr/>
        <a:lstStyle/>
        <a:p>
          <a:endParaRPr lang="en-US"/>
        </a:p>
      </dgm:t>
    </dgm:pt>
    <dgm:pt modelId="{91BCC707-62CC-44DC-A47B-A9AFF0919173}">
      <dgm:prSet custT="1"/>
      <dgm:spPr/>
      <dgm:t>
        <a:bodyPr/>
        <a:lstStyle/>
        <a:p>
          <a:pPr>
            <a:lnSpc>
              <a:spcPct val="100000"/>
            </a:lnSpc>
          </a:pPr>
          <a:r>
            <a:rPr lang="en-US" sz="2000" dirty="0"/>
            <a:t>Occupational</a:t>
          </a:r>
        </a:p>
      </dgm:t>
    </dgm:pt>
    <dgm:pt modelId="{0839B403-4F48-473B-B240-140895D0FF21}" type="parTrans" cxnId="{CC9B69C1-B735-4455-886D-FD2A84BA615A}">
      <dgm:prSet/>
      <dgm:spPr/>
      <dgm:t>
        <a:bodyPr/>
        <a:lstStyle/>
        <a:p>
          <a:endParaRPr lang="en-GB"/>
        </a:p>
      </dgm:t>
    </dgm:pt>
    <dgm:pt modelId="{70641AA4-B6B7-40B7-ACF4-32E176945FCC}" type="sibTrans" cxnId="{CC9B69C1-B735-4455-886D-FD2A84BA615A}">
      <dgm:prSet/>
      <dgm:spPr/>
      <dgm:t>
        <a:bodyPr/>
        <a:lstStyle/>
        <a:p>
          <a:endParaRPr lang="en-GB"/>
        </a:p>
      </dgm:t>
    </dgm:pt>
    <dgm:pt modelId="{8E1D6955-5C92-4AA6-85AE-A2C6DDE28BFC}">
      <dgm:prSet custT="1"/>
      <dgm:spPr/>
      <dgm:t>
        <a:bodyPr/>
        <a:lstStyle/>
        <a:p>
          <a:pPr>
            <a:lnSpc>
              <a:spcPct val="100000"/>
            </a:lnSpc>
          </a:pPr>
          <a:r>
            <a:rPr lang="en-US" sz="2000" dirty="0"/>
            <a:t>Environmental</a:t>
          </a:r>
        </a:p>
      </dgm:t>
    </dgm:pt>
    <dgm:pt modelId="{2D134653-485E-488E-80A5-FBE9170C6FFC}" type="parTrans" cxnId="{6AF7B227-EA0C-4DDA-88B4-BDB398C5B8B9}">
      <dgm:prSet/>
      <dgm:spPr/>
      <dgm:t>
        <a:bodyPr/>
        <a:lstStyle/>
        <a:p>
          <a:endParaRPr lang="en-GB"/>
        </a:p>
      </dgm:t>
    </dgm:pt>
    <dgm:pt modelId="{F4AAB080-70C0-4B5C-9CA7-E79BDE20AC0B}" type="sibTrans" cxnId="{6AF7B227-EA0C-4DDA-88B4-BDB398C5B8B9}">
      <dgm:prSet/>
      <dgm:spPr/>
      <dgm:t>
        <a:bodyPr/>
        <a:lstStyle/>
        <a:p>
          <a:endParaRPr lang="en-GB"/>
        </a:p>
      </dgm:t>
    </dgm:pt>
    <dgm:pt modelId="{E37A4306-C39C-4396-850E-E58DD0CA98AB}" type="pres">
      <dgm:prSet presAssocID="{E45FF085-603B-4EF9-BCC8-9E019CC1FC8C}" presName="root" presStyleCnt="0">
        <dgm:presLayoutVars>
          <dgm:dir/>
          <dgm:resizeHandles val="exact"/>
        </dgm:presLayoutVars>
      </dgm:prSet>
      <dgm:spPr/>
    </dgm:pt>
    <dgm:pt modelId="{8358071D-6F57-4569-9453-815154FE46A6}" type="pres">
      <dgm:prSet presAssocID="{68F00413-E215-4A9D-AD06-A2084F2941D1}" presName="compNode" presStyleCnt="0"/>
      <dgm:spPr/>
    </dgm:pt>
    <dgm:pt modelId="{DA30CC18-69A7-4911-B072-4D640412499E}" type="pres">
      <dgm:prSet presAssocID="{68F00413-E215-4A9D-AD06-A2084F2941D1}" presName="bgRect" presStyleLbl="bgShp" presStyleIdx="0" presStyleCnt="9" custLinFactNeighborY="-9657"/>
      <dgm:spPr/>
    </dgm:pt>
    <dgm:pt modelId="{71149972-4987-4648-A0CC-1763D071C6ED}" type="pres">
      <dgm:prSet presAssocID="{68F00413-E215-4A9D-AD06-A2084F2941D1}" presName="iconRect" presStyleLbl="node1" presStyleIdx="0" presStyleCnt="9"/>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ody Builder"/>
        </a:ext>
      </dgm:extLst>
    </dgm:pt>
    <dgm:pt modelId="{371D3468-678D-42EC-905A-C769C4AF6556}" type="pres">
      <dgm:prSet presAssocID="{68F00413-E215-4A9D-AD06-A2084F2941D1}" presName="spaceRect" presStyleCnt="0"/>
      <dgm:spPr/>
    </dgm:pt>
    <dgm:pt modelId="{68CA50D1-197F-4717-9DD7-5C80A766556F}" type="pres">
      <dgm:prSet presAssocID="{68F00413-E215-4A9D-AD06-A2084F2941D1}" presName="parTx" presStyleLbl="revTx" presStyleIdx="0" presStyleCnt="9">
        <dgm:presLayoutVars>
          <dgm:chMax val="0"/>
          <dgm:chPref val="0"/>
        </dgm:presLayoutVars>
      </dgm:prSet>
      <dgm:spPr/>
    </dgm:pt>
    <dgm:pt modelId="{328F2509-0040-49D8-AA7C-4BAF352ED429}" type="pres">
      <dgm:prSet presAssocID="{D1A9C6B2-23E9-464A-9766-E5CF13650D4E}" presName="sibTrans" presStyleCnt="0"/>
      <dgm:spPr/>
    </dgm:pt>
    <dgm:pt modelId="{6499E1A9-51DD-4A9E-A1FD-DE8958F4FB4F}" type="pres">
      <dgm:prSet presAssocID="{B5BC6388-DB53-42BA-B60C-5CCB208DAD04}" presName="compNode" presStyleCnt="0"/>
      <dgm:spPr/>
    </dgm:pt>
    <dgm:pt modelId="{85D0C896-5823-4F54-96A6-B7E631B0BF46}" type="pres">
      <dgm:prSet presAssocID="{B5BC6388-DB53-42BA-B60C-5CCB208DAD04}" presName="bgRect" presStyleLbl="bgShp" presStyleIdx="1" presStyleCnt="9"/>
      <dgm:spPr/>
    </dgm:pt>
    <dgm:pt modelId="{AD9A8557-9A48-4FCB-9952-90A858B4BC29}" type="pres">
      <dgm:prSet presAssocID="{B5BC6388-DB53-42BA-B60C-5CCB208DAD04}" presName="iconRect" presStyleLbl="node1" presStyleIdx="1" presStyleCnt="9"/>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rt"/>
        </a:ext>
      </dgm:extLst>
    </dgm:pt>
    <dgm:pt modelId="{D2ED8FC2-2C7F-4834-A183-60B940BECC85}" type="pres">
      <dgm:prSet presAssocID="{B5BC6388-DB53-42BA-B60C-5CCB208DAD04}" presName="spaceRect" presStyleCnt="0"/>
      <dgm:spPr/>
    </dgm:pt>
    <dgm:pt modelId="{F0287C78-38C5-43CC-BD90-A4A07D2FD23E}" type="pres">
      <dgm:prSet presAssocID="{B5BC6388-DB53-42BA-B60C-5CCB208DAD04}" presName="parTx" presStyleLbl="revTx" presStyleIdx="1" presStyleCnt="9">
        <dgm:presLayoutVars>
          <dgm:chMax val="0"/>
          <dgm:chPref val="0"/>
        </dgm:presLayoutVars>
      </dgm:prSet>
      <dgm:spPr/>
    </dgm:pt>
    <dgm:pt modelId="{F5060064-0E2F-453D-AAB0-76A4F4DE252A}" type="pres">
      <dgm:prSet presAssocID="{23994877-7CC0-4410-BAF3-566F01F71CF9}" presName="sibTrans" presStyleCnt="0"/>
      <dgm:spPr/>
    </dgm:pt>
    <dgm:pt modelId="{986C03DD-726B-42DF-9DCA-9DD44CC8EA2B}" type="pres">
      <dgm:prSet presAssocID="{161558DB-9522-410D-A017-9CDA5C722107}" presName="compNode" presStyleCnt="0"/>
      <dgm:spPr/>
    </dgm:pt>
    <dgm:pt modelId="{F784A85B-48D9-42A1-BB2D-8F96210C3E1A}" type="pres">
      <dgm:prSet presAssocID="{161558DB-9522-410D-A017-9CDA5C722107}" presName="bgRect" presStyleLbl="bgShp" presStyleIdx="2" presStyleCnt="9"/>
      <dgm:spPr/>
    </dgm:pt>
    <dgm:pt modelId="{2A9F8671-7D53-45F7-AE76-9663F8E78715}" type="pres">
      <dgm:prSet presAssocID="{161558DB-9522-410D-A017-9CDA5C722107}" presName="iconRect" presStyleLbl="node1" presStyleIdx="2" presStyleCnt="9"/>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Social Network"/>
        </a:ext>
      </dgm:extLst>
    </dgm:pt>
    <dgm:pt modelId="{07860814-6A6E-4859-BFAB-A1742A30F1DD}" type="pres">
      <dgm:prSet presAssocID="{161558DB-9522-410D-A017-9CDA5C722107}" presName="spaceRect" presStyleCnt="0"/>
      <dgm:spPr/>
    </dgm:pt>
    <dgm:pt modelId="{2AD01406-9AF9-4DBC-A952-C08C3F44CFC6}" type="pres">
      <dgm:prSet presAssocID="{161558DB-9522-410D-A017-9CDA5C722107}" presName="parTx" presStyleLbl="revTx" presStyleIdx="2" presStyleCnt="9">
        <dgm:presLayoutVars>
          <dgm:chMax val="0"/>
          <dgm:chPref val="0"/>
        </dgm:presLayoutVars>
      </dgm:prSet>
      <dgm:spPr/>
    </dgm:pt>
    <dgm:pt modelId="{8E1B3F65-2681-41C1-9E5C-84B81442D874}" type="pres">
      <dgm:prSet presAssocID="{1D56431C-8AD5-4103-A54D-408E6E6EA264}" presName="sibTrans" presStyleCnt="0"/>
      <dgm:spPr/>
    </dgm:pt>
    <dgm:pt modelId="{FFB8CB91-1197-4CB7-9BBA-5BDB94B0CEF1}" type="pres">
      <dgm:prSet presAssocID="{EF179C7F-4759-40EC-BD27-BF64233939C4}" presName="compNode" presStyleCnt="0"/>
      <dgm:spPr/>
    </dgm:pt>
    <dgm:pt modelId="{6B395707-1D2D-404D-84B8-B32CA4E5A5D3}" type="pres">
      <dgm:prSet presAssocID="{EF179C7F-4759-40EC-BD27-BF64233939C4}" presName="bgRect" presStyleLbl="bgShp" presStyleIdx="3" presStyleCnt="9" custLinFactNeighborY="-7313"/>
      <dgm:spPr/>
    </dgm:pt>
    <dgm:pt modelId="{9876CB2F-02AB-4DD7-B461-3099D794B78F}" type="pres">
      <dgm:prSet presAssocID="{EF179C7F-4759-40EC-BD27-BF64233939C4}" presName="iconRect" presStyleLbl="node1" presStyleIdx="3" presStyleCnt="9"/>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lant"/>
        </a:ext>
      </dgm:extLst>
    </dgm:pt>
    <dgm:pt modelId="{B2345184-3D32-4A55-A6E0-B77067DD07C9}" type="pres">
      <dgm:prSet presAssocID="{EF179C7F-4759-40EC-BD27-BF64233939C4}" presName="spaceRect" presStyleCnt="0"/>
      <dgm:spPr/>
    </dgm:pt>
    <dgm:pt modelId="{1200F80C-F55C-4D96-8E90-6675A47A4C96}" type="pres">
      <dgm:prSet presAssocID="{EF179C7F-4759-40EC-BD27-BF64233939C4}" presName="parTx" presStyleLbl="revTx" presStyleIdx="3" presStyleCnt="9">
        <dgm:presLayoutVars>
          <dgm:chMax val="0"/>
          <dgm:chPref val="0"/>
        </dgm:presLayoutVars>
      </dgm:prSet>
      <dgm:spPr/>
    </dgm:pt>
    <dgm:pt modelId="{4A8933EC-33DF-4FA0-99F5-8CEDFA99918C}" type="pres">
      <dgm:prSet presAssocID="{7853E7E2-AC93-4311-A085-905C2B3BA11F}" presName="sibTrans" presStyleCnt="0"/>
      <dgm:spPr/>
    </dgm:pt>
    <dgm:pt modelId="{B0DE07DE-805F-4961-9A6D-6CF7E79915BA}" type="pres">
      <dgm:prSet presAssocID="{A4C2C2B4-AC64-41E0-9B85-B5936C8D11CD}" presName="compNode" presStyleCnt="0"/>
      <dgm:spPr/>
    </dgm:pt>
    <dgm:pt modelId="{4AFB9274-569C-4228-801D-04C8F835C79C}" type="pres">
      <dgm:prSet presAssocID="{A4C2C2B4-AC64-41E0-9B85-B5936C8D11CD}" presName="bgRect" presStyleLbl="bgShp" presStyleIdx="4" presStyleCnt="9"/>
      <dgm:spPr/>
    </dgm:pt>
    <dgm:pt modelId="{DC908C90-9560-43B5-9F81-50E82D791A09}" type="pres">
      <dgm:prSet presAssocID="{A4C2C2B4-AC64-41E0-9B85-B5936C8D11CD}" presName="iconRect" presStyleLbl="node1" presStyleIdx="4" presStyleCnt="9"/>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Graduation Cap"/>
        </a:ext>
      </dgm:extLst>
    </dgm:pt>
    <dgm:pt modelId="{67B4C615-2B83-4799-97AE-C3CDF0E2FC36}" type="pres">
      <dgm:prSet presAssocID="{A4C2C2B4-AC64-41E0-9B85-B5936C8D11CD}" presName="spaceRect" presStyleCnt="0"/>
      <dgm:spPr/>
    </dgm:pt>
    <dgm:pt modelId="{FFC98D20-9DE6-4BFF-B8ED-3044E926A3C7}" type="pres">
      <dgm:prSet presAssocID="{A4C2C2B4-AC64-41E0-9B85-B5936C8D11CD}" presName="parTx" presStyleLbl="revTx" presStyleIdx="4" presStyleCnt="9">
        <dgm:presLayoutVars>
          <dgm:chMax val="0"/>
          <dgm:chPref val="0"/>
        </dgm:presLayoutVars>
      </dgm:prSet>
      <dgm:spPr/>
    </dgm:pt>
    <dgm:pt modelId="{86CC7928-0113-4EEF-B7C9-C96D5065A44E}" type="pres">
      <dgm:prSet presAssocID="{4B5E5207-100B-42E0-9E7A-ECF08A102288}" presName="sibTrans" presStyleCnt="0"/>
      <dgm:spPr/>
    </dgm:pt>
    <dgm:pt modelId="{E070ED21-6748-4DB8-AA7D-313EC727D0E7}" type="pres">
      <dgm:prSet presAssocID="{91BCC707-62CC-44DC-A47B-A9AFF0919173}" presName="compNode" presStyleCnt="0"/>
      <dgm:spPr/>
    </dgm:pt>
    <dgm:pt modelId="{8CC2277B-EF5C-4C0B-A594-498F7008F079}" type="pres">
      <dgm:prSet presAssocID="{91BCC707-62CC-44DC-A47B-A9AFF0919173}" presName="bgRect" presStyleLbl="bgShp" presStyleIdx="5" presStyleCnt="9"/>
      <dgm:spPr/>
    </dgm:pt>
    <dgm:pt modelId="{C5685AEF-0BE3-40B4-AAFD-93C19E0551C6}" type="pres">
      <dgm:prSet presAssocID="{91BCC707-62CC-44DC-A47B-A9AFF0919173}" presName="iconRect" presStyleLbl="node1" presStyleIdx="5" presStyleCnt="9"/>
      <dgm:spPr/>
    </dgm:pt>
    <dgm:pt modelId="{AA921E8C-DC01-42AC-8273-653B70FE728E}" type="pres">
      <dgm:prSet presAssocID="{91BCC707-62CC-44DC-A47B-A9AFF0919173}" presName="spaceRect" presStyleCnt="0"/>
      <dgm:spPr/>
    </dgm:pt>
    <dgm:pt modelId="{C093584C-7339-4495-ABC6-4F3241925A6F}" type="pres">
      <dgm:prSet presAssocID="{91BCC707-62CC-44DC-A47B-A9AFF0919173}" presName="parTx" presStyleLbl="revTx" presStyleIdx="5" presStyleCnt="9">
        <dgm:presLayoutVars>
          <dgm:chMax val="0"/>
          <dgm:chPref val="0"/>
        </dgm:presLayoutVars>
      </dgm:prSet>
      <dgm:spPr/>
    </dgm:pt>
    <dgm:pt modelId="{BA757CFB-608D-4EF7-A3F4-3F96A3171A41}" type="pres">
      <dgm:prSet presAssocID="{70641AA4-B6B7-40B7-ACF4-32E176945FCC}" presName="sibTrans" presStyleCnt="0"/>
      <dgm:spPr/>
    </dgm:pt>
    <dgm:pt modelId="{A7A4DF17-BE7B-422D-9129-7C37D0F33545}" type="pres">
      <dgm:prSet presAssocID="{8E1D6955-5C92-4AA6-85AE-A2C6DDE28BFC}" presName="compNode" presStyleCnt="0"/>
      <dgm:spPr/>
    </dgm:pt>
    <dgm:pt modelId="{8BC52F86-3B8A-4B40-804D-5B3A48366139}" type="pres">
      <dgm:prSet presAssocID="{8E1D6955-5C92-4AA6-85AE-A2C6DDE28BFC}" presName="bgRect" presStyleLbl="bgShp" presStyleIdx="6" presStyleCnt="9"/>
      <dgm:spPr/>
    </dgm:pt>
    <dgm:pt modelId="{22B4F3F1-F67F-4CA2-8E54-55AD76007C9E}" type="pres">
      <dgm:prSet presAssocID="{8E1D6955-5C92-4AA6-85AE-A2C6DDE28BFC}" presName="iconRect" presStyleLbl="node1" presStyleIdx="6" presStyleCnt="9"/>
      <dgm:spPr/>
    </dgm:pt>
    <dgm:pt modelId="{4A49047D-1933-400E-B1F0-4E2096DFB7E9}" type="pres">
      <dgm:prSet presAssocID="{8E1D6955-5C92-4AA6-85AE-A2C6DDE28BFC}" presName="spaceRect" presStyleCnt="0"/>
      <dgm:spPr/>
    </dgm:pt>
    <dgm:pt modelId="{5C7560A4-EC5D-4760-BF10-2C660850994F}" type="pres">
      <dgm:prSet presAssocID="{8E1D6955-5C92-4AA6-85AE-A2C6DDE28BFC}" presName="parTx" presStyleLbl="revTx" presStyleIdx="6" presStyleCnt="9">
        <dgm:presLayoutVars>
          <dgm:chMax val="0"/>
          <dgm:chPref val="0"/>
        </dgm:presLayoutVars>
      </dgm:prSet>
      <dgm:spPr/>
    </dgm:pt>
    <dgm:pt modelId="{7C7EDEBF-4FDE-4F02-95CE-CB9DE9CE7313}" type="pres">
      <dgm:prSet presAssocID="{F4AAB080-70C0-4B5C-9CA7-E79BDE20AC0B}" presName="sibTrans" presStyleCnt="0"/>
      <dgm:spPr/>
    </dgm:pt>
    <dgm:pt modelId="{2DFEC701-F610-4F5C-9595-C05BF460F50B}" type="pres">
      <dgm:prSet presAssocID="{4AB659CE-46CC-43F1-B72E-2F6E90931291}" presName="compNode" presStyleCnt="0"/>
      <dgm:spPr/>
    </dgm:pt>
    <dgm:pt modelId="{20051C9D-AB82-493C-B78B-E8B2903F3E06}" type="pres">
      <dgm:prSet presAssocID="{4AB659CE-46CC-43F1-B72E-2F6E90931291}" presName="bgRect" presStyleLbl="bgShp" presStyleIdx="7" presStyleCnt="9"/>
      <dgm:spPr/>
    </dgm:pt>
    <dgm:pt modelId="{A44376EE-8108-4F55-BED9-3FB26F4E5642}" type="pres">
      <dgm:prSet presAssocID="{4AB659CE-46CC-43F1-B72E-2F6E90931291}" presName="iconRect" presStyleLbl="node1" presStyleIdx="7" presStyleCnt="9"/>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oins"/>
        </a:ext>
      </dgm:extLst>
    </dgm:pt>
    <dgm:pt modelId="{168BE6A3-6668-4964-B3DA-4602B6AD356D}" type="pres">
      <dgm:prSet presAssocID="{4AB659CE-46CC-43F1-B72E-2F6E90931291}" presName="spaceRect" presStyleCnt="0"/>
      <dgm:spPr/>
    </dgm:pt>
    <dgm:pt modelId="{D25C083C-22F3-4234-908B-D781BA1B910A}" type="pres">
      <dgm:prSet presAssocID="{4AB659CE-46CC-43F1-B72E-2F6E90931291}" presName="parTx" presStyleLbl="revTx" presStyleIdx="7" presStyleCnt="9">
        <dgm:presLayoutVars>
          <dgm:chMax val="0"/>
          <dgm:chPref val="0"/>
        </dgm:presLayoutVars>
      </dgm:prSet>
      <dgm:spPr/>
    </dgm:pt>
    <dgm:pt modelId="{69DC4B5C-D766-4113-92CE-54A46B46C326}" type="pres">
      <dgm:prSet presAssocID="{5C9CCEC0-82F9-4407-BEFB-99F1EDFAE24C}" presName="sibTrans" presStyleCnt="0"/>
      <dgm:spPr/>
    </dgm:pt>
    <dgm:pt modelId="{2CB87584-37CE-46F5-A43A-785C45FA5782}" type="pres">
      <dgm:prSet presAssocID="{2060C270-8F9E-4EC3-8833-886AF7BD9C7F}" presName="compNode" presStyleCnt="0"/>
      <dgm:spPr/>
    </dgm:pt>
    <dgm:pt modelId="{4EAA390F-9A28-4BE5-B818-9792A6E10790}" type="pres">
      <dgm:prSet presAssocID="{2060C270-8F9E-4EC3-8833-886AF7BD9C7F}" presName="bgRect" presStyleLbl="bgShp" presStyleIdx="8" presStyleCnt="9"/>
      <dgm:spPr/>
    </dgm:pt>
    <dgm:pt modelId="{F1A66E64-96E7-4121-8F96-C473E566E170}" type="pres">
      <dgm:prSet presAssocID="{2060C270-8F9E-4EC3-8833-886AF7BD9C7F}" presName="iconRect" presStyleLbl="node1" presStyleIdx="8" presStyleCnt="9"/>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dgm:spPr>
      <dgm:extLst>
        <a:ext uri="{E40237B7-FDA0-4F09-8148-C483321AD2D9}">
          <dgm14:cNvPr xmlns:dgm14="http://schemas.microsoft.com/office/drawing/2010/diagram" id="0" name="" descr="Brain in head"/>
        </a:ext>
      </dgm:extLst>
    </dgm:pt>
    <dgm:pt modelId="{033FD3AB-0FFA-436D-BCE0-95A31F242039}" type="pres">
      <dgm:prSet presAssocID="{2060C270-8F9E-4EC3-8833-886AF7BD9C7F}" presName="spaceRect" presStyleCnt="0"/>
      <dgm:spPr/>
    </dgm:pt>
    <dgm:pt modelId="{759265A2-F0B0-49CA-B619-95B30938F581}" type="pres">
      <dgm:prSet presAssocID="{2060C270-8F9E-4EC3-8833-886AF7BD9C7F}" presName="parTx" presStyleLbl="revTx" presStyleIdx="8" presStyleCnt="9">
        <dgm:presLayoutVars>
          <dgm:chMax val="0"/>
          <dgm:chPref val="0"/>
        </dgm:presLayoutVars>
      </dgm:prSet>
      <dgm:spPr/>
    </dgm:pt>
  </dgm:ptLst>
  <dgm:cxnLst>
    <dgm:cxn modelId="{2CB24709-6632-45FC-89F0-F1C6290A76A7}" type="presOf" srcId="{91BCC707-62CC-44DC-A47B-A9AFF0919173}" destId="{C093584C-7339-4495-ABC6-4F3241925A6F}" srcOrd="0" destOrd="0" presId="urn:microsoft.com/office/officeart/2018/2/layout/IconVerticalSolidList"/>
    <dgm:cxn modelId="{6AF7B227-EA0C-4DDA-88B4-BDB398C5B8B9}" srcId="{E45FF085-603B-4EF9-BCC8-9E019CC1FC8C}" destId="{8E1D6955-5C92-4AA6-85AE-A2C6DDE28BFC}" srcOrd="6" destOrd="0" parTransId="{2D134653-485E-488E-80A5-FBE9170C6FFC}" sibTransId="{F4AAB080-70C0-4B5C-9CA7-E79BDE20AC0B}"/>
    <dgm:cxn modelId="{8065BA2B-4975-47FA-BE5B-6CBD2C47F179}" type="presOf" srcId="{EF179C7F-4759-40EC-BD27-BF64233939C4}" destId="{1200F80C-F55C-4D96-8E90-6675A47A4C96}" srcOrd="0" destOrd="0" presId="urn:microsoft.com/office/officeart/2018/2/layout/IconVerticalSolidList"/>
    <dgm:cxn modelId="{5857812E-C5FD-4179-ACE1-74DF49145671}" type="presOf" srcId="{B5BC6388-DB53-42BA-B60C-5CCB208DAD04}" destId="{F0287C78-38C5-43CC-BD90-A4A07D2FD23E}" srcOrd="0" destOrd="0" presId="urn:microsoft.com/office/officeart/2018/2/layout/IconVerticalSolidList"/>
    <dgm:cxn modelId="{90DCAD3E-9977-4630-8063-7E32E817613D}" srcId="{E45FF085-603B-4EF9-BCC8-9E019CC1FC8C}" destId="{161558DB-9522-410D-A017-9CDA5C722107}" srcOrd="2" destOrd="0" parTransId="{78F42CBC-EFF3-40B6-AF14-5479769FDF68}" sibTransId="{1D56431C-8AD5-4103-A54D-408E6E6EA264}"/>
    <dgm:cxn modelId="{CEB9EC42-1B09-4117-AC29-A8FCC7BE5C53}" srcId="{E45FF085-603B-4EF9-BCC8-9E019CC1FC8C}" destId="{A4C2C2B4-AC64-41E0-9B85-B5936C8D11CD}" srcOrd="4" destOrd="0" parTransId="{E76007E1-B46B-47D8-A5C6-B9B2BD6EA05E}" sibTransId="{4B5E5207-100B-42E0-9E7A-ECF08A102288}"/>
    <dgm:cxn modelId="{D3EDC54C-D8CC-4AC6-8461-EE18AC53299B}" srcId="{E45FF085-603B-4EF9-BCC8-9E019CC1FC8C}" destId="{2060C270-8F9E-4EC3-8833-886AF7BD9C7F}" srcOrd="8" destOrd="0" parTransId="{0D5C283D-6D99-46AF-9C85-255A8D540A36}" sibTransId="{E7C58290-E414-4AFE-BEFF-B774957A4090}"/>
    <dgm:cxn modelId="{08E70271-98BC-469B-91D5-D66AB840DAE9}" type="presOf" srcId="{4AB659CE-46CC-43F1-B72E-2F6E90931291}" destId="{D25C083C-22F3-4234-908B-D781BA1B910A}" srcOrd="0" destOrd="0" presId="urn:microsoft.com/office/officeart/2018/2/layout/IconVerticalSolidList"/>
    <dgm:cxn modelId="{F9CAF782-5D9D-48DA-9736-74CFE051748A}" type="presOf" srcId="{68F00413-E215-4A9D-AD06-A2084F2941D1}" destId="{68CA50D1-197F-4717-9DD7-5C80A766556F}" srcOrd="0" destOrd="0" presId="urn:microsoft.com/office/officeart/2018/2/layout/IconVerticalSolidList"/>
    <dgm:cxn modelId="{0159E494-C26E-429A-8FB8-D9BB2E1C5790}" type="presOf" srcId="{2060C270-8F9E-4EC3-8833-886AF7BD9C7F}" destId="{759265A2-F0B0-49CA-B619-95B30938F581}" srcOrd="0" destOrd="0" presId="urn:microsoft.com/office/officeart/2018/2/layout/IconVerticalSolidList"/>
    <dgm:cxn modelId="{72FA6DA5-88BE-4FF7-90A5-B9DCB95C6527}" srcId="{E45FF085-603B-4EF9-BCC8-9E019CC1FC8C}" destId="{4AB659CE-46CC-43F1-B72E-2F6E90931291}" srcOrd="7" destOrd="0" parTransId="{12858FF4-98C1-4F41-B669-41F64B9491BF}" sibTransId="{5C9CCEC0-82F9-4407-BEFB-99F1EDFAE24C}"/>
    <dgm:cxn modelId="{2C8C64AF-EBD8-4F71-9D17-B151E3347E01}" type="presOf" srcId="{8E1D6955-5C92-4AA6-85AE-A2C6DDE28BFC}" destId="{5C7560A4-EC5D-4760-BF10-2C660850994F}" srcOrd="0" destOrd="0" presId="urn:microsoft.com/office/officeart/2018/2/layout/IconVerticalSolidList"/>
    <dgm:cxn modelId="{B0D5B7B3-E912-4EC6-9F2C-6B0EEB5167FD}" type="presOf" srcId="{E45FF085-603B-4EF9-BCC8-9E019CC1FC8C}" destId="{E37A4306-C39C-4396-850E-E58DD0CA98AB}" srcOrd="0" destOrd="0" presId="urn:microsoft.com/office/officeart/2018/2/layout/IconVerticalSolidList"/>
    <dgm:cxn modelId="{57AD17BB-9D4D-465C-B0AD-2228F32CF28E}" srcId="{E45FF085-603B-4EF9-BCC8-9E019CC1FC8C}" destId="{B5BC6388-DB53-42BA-B60C-5CCB208DAD04}" srcOrd="1" destOrd="0" parTransId="{AC416822-6D75-40A0-997D-E997A9FDA0DF}" sibTransId="{23994877-7CC0-4410-BAF3-566F01F71CF9}"/>
    <dgm:cxn modelId="{CC9B69C1-B735-4455-886D-FD2A84BA615A}" srcId="{E45FF085-603B-4EF9-BCC8-9E019CC1FC8C}" destId="{91BCC707-62CC-44DC-A47B-A9AFF0919173}" srcOrd="5" destOrd="0" parTransId="{0839B403-4F48-473B-B240-140895D0FF21}" sibTransId="{70641AA4-B6B7-40B7-ACF4-32E176945FCC}"/>
    <dgm:cxn modelId="{5E161FC9-B693-4428-8924-8BB12BE09A86}" type="presOf" srcId="{A4C2C2B4-AC64-41E0-9B85-B5936C8D11CD}" destId="{FFC98D20-9DE6-4BFF-B8ED-3044E926A3C7}" srcOrd="0" destOrd="0" presId="urn:microsoft.com/office/officeart/2018/2/layout/IconVerticalSolidList"/>
    <dgm:cxn modelId="{E99D05CC-73EE-48D0-8E51-20B6D360E55A}" type="presOf" srcId="{161558DB-9522-410D-A017-9CDA5C722107}" destId="{2AD01406-9AF9-4DBC-A952-C08C3F44CFC6}" srcOrd="0" destOrd="0" presId="urn:microsoft.com/office/officeart/2018/2/layout/IconVerticalSolidList"/>
    <dgm:cxn modelId="{55B73ECC-929F-4EC4-B3D7-F01439873278}" srcId="{E45FF085-603B-4EF9-BCC8-9E019CC1FC8C}" destId="{EF179C7F-4759-40EC-BD27-BF64233939C4}" srcOrd="3" destOrd="0" parTransId="{C401048B-9E98-407E-9CC2-1BED409FD76F}" sibTransId="{7853E7E2-AC93-4311-A085-905C2B3BA11F}"/>
    <dgm:cxn modelId="{41B52DFD-A964-49F9-A749-E71E27AE9C06}" srcId="{E45FF085-603B-4EF9-BCC8-9E019CC1FC8C}" destId="{68F00413-E215-4A9D-AD06-A2084F2941D1}" srcOrd="0" destOrd="0" parTransId="{86EF5490-1328-4DCC-901B-A73AFFB69BE7}" sibTransId="{D1A9C6B2-23E9-464A-9766-E5CF13650D4E}"/>
    <dgm:cxn modelId="{7984BB4D-0636-45D1-80C1-31FDDBA7E6A2}" type="presParOf" srcId="{E37A4306-C39C-4396-850E-E58DD0CA98AB}" destId="{8358071D-6F57-4569-9453-815154FE46A6}" srcOrd="0" destOrd="0" presId="urn:microsoft.com/office/officeart/2018/2/layout/IconVerticalSolidList"/>
    <dgm:cxn modelId="{32AB2F2A-3891-41B5-B326-5B40323088D5}" type="presParOf" srcId="{8358071D-6F57-4569-9453-815154FE46A6}" destId="{DA30CC18-69A7-4911-B072-4D640412499E}" srcOrd="0" destOrd="0" presId="urn:microsoft.com/office/officeart/2018/2/layout/IconVerticalSolidList"/>
    <dgm:cxn modelId="{FE8C403B-3BF4-4CFE-BBA3-0B9B940FF9F0}" type="presParOf" srcId="{8358071D-6F57-4569-9453-815154FE46A6}" destId="{71149972-4987-4648-A0CC-1763D071C6ED}" srcOrd="1" destOrd="0" presId="urn:microsoft.com/office/officeart/2018/2/layout/IconVerticalSolidList"/>
    <dgm:cxn modelId="{1E464C03-7791-465F-9DDD-DA23FA824D97}" type="presParOf" srcId="{8358071D-6F57-4569-9453-815154FE46A6}" destId="{371D3468-678D-42EC-905A-C769C4AF6556}" srcOrd="2" destOrd="0" presId="urn:microsoft.com/office/officeart/2018/2/layout/IconVerticalSolidList"/>
    <dgm:cxn modelId="{BDFB6F5A-0645-406C-A1E9-7A23F724423C}" type="presParOf" srcId="{8358071D-6F57-4569-9453-815154FE46A6}" destId="{68CA50D1-197F-4717-9DD7-5C80A766556F}" srcOrd="3" destOrd="0" presId="urn:microsoft.com/office/officeart/2018/2/layout/IconVerticalSolidList"/>
    <dgm:cxn modelId="{24B2DC1A-77A1-4682-B176-2AB7CB62C661}" type="presParOf" srcId="{E37A4306-C39C-4396-850E-E58DD0CA98AB}" destId="{328F2509-0040-49D8-AA7C-4BAF352ED429}" srcOrd="1" destOrd="0" presId="urn:microsoft.com/office/officeart/2018/2/layout/IconVerticalSolidList"/>
    <dgm:cxn modelId="{4B2B5F9F-DD61-4874-867A-E851FD2EAC78}" type="presParOf" srcId="{E37A4306-C39C-4396-850E-E58DD0CA98AB}" destId="{6499E1A9-51DD-4A9E-A1FD-DE8958F4FB4F}" srcOrd="2" destOrd="0" presId="urn:microsoft.com/office/officeart/2018/2/layout/IconVerticalSolidList"/>
    <dgm:cxn modelId="{AFEA5F90-2675-4104-B525-432FF4E2B8D9}" type="presParOf" srcId="{6499E1A9-51DD-4A9E-A1FD-DE8958F4FB4F}" destId="{85D0C896-5823-4F54-96A6-B7E631B0BF46}" srcOrd="0" destOrd="0" presId="urn:microsoft.com/office/officeart/2018/2/layout/IconVerticalSolidList"/>
    <dgm:cxn modelId="{9E47BFE1-C417-44B6-AB58-6F4DFD0CF330}" type="presParOf" srcId="{6499E1A9-51DD-4A9E-A1FD-DE8958F4FB4F}" destId="{AD9A8557-9A48-4FCB-9952-90A858B4BC29}" srcOrd="1" destOrd="0" presId="urn:microsoft.com/office/officeart/2018/2/layout/IconVerticalSolidList"/>
    <dgm:cxn modelId="{4BDE85CF-5F12-4EB8-979F-6200074281E5}" type="presParOf" srcId="{6499E1A9-51DD-4A9E-A1FD-DE8958F4FB4F}" destId="{D2ED8FC2-2C7F-4834-A183-60B940BECC85}" srcOrd="2" destOrd="0" presId="urn:microsoft.com/office/officeart/2018/2/layout/IconVerticalSolidList"/>
    <dgm:cxn modelId="{C190D51B-DAD0-4F3B-9BB2-A5FA44F58CCD}" type="presParOf" srcId="{6499E1A9-51DD-4A9E-A1FD-DE8958F4FB4F}" destId="{F0287C78-38C5-43CC-BD90-A4A07D2FD23E}" srcOrd="3" destOrd="0" presId="urn:microsoft.com/office/officeart/2018/2/layout/IconVerticalSolidList"/>
    <dgm:cxn modelId="{FD917168-5A32-4A2B-AEC6-804E67FF2394}" type="presParOf" srcId="{E37A4306-C39C-4396-850E-E58DD0CA98AB}" destId="{F5060064-0E2F-453D-AAB0-76A4F4DE252A}" srcOrd="3" destOrd="0" presId="urn:microsoft.com/office/officeart/2018/2/layout/IconVerticalSolidList"/>
    <dgm:cxn modelId="{8518F8F0-A7E1-4D83-80EB-DA2C7B7F232A}" type="presParOf" srcId="{E37A4306-C39C-4396-850E-E58DD0CA98AB}" destId="{986C03DD-726B-42DF-9DCA-9DD44CC8EA2B}" srcOrd="4" destOrd="0" presId="urn:microsoft.com/office/officeart/2018/2/layout/IconVerticalSolidList"/>
    <dgm:cxn modelId="{299E3936-CCF6-45C4-B2CD-68C337302555}" type="presParOf" srcId="{986C03DD-726B-42DF-9DCA-9DD44CC8EA2B}" destId="{F784A85B-48D9-42A1-BB2D-8F96210C3E1A}" srcOrd="0" destOrd="0" presId="urn:microsoft.com/office/officeart/2018/2/layout/IconVerticalSolidList"/>
    <dgm:cxn modelId="{1CDB5FF5-0D55-4356-B7C4-98A28273AD99}" type="presParOf" srcId="{986C03DD-726B-42DF-9DCA-9DD44CC8EA2B}" destId="{2A9F8671-7D53-45F7-AE76-9663F8E78715}" srcOrd="1" destOrd="0" presId="urn:microsoft.com/office/officeart/2018/2/layout/IconVerticalSolidList"/>
    <dgm:cxn modelId="{2C0AB815-CA51-4840-9122-7A5D0D9C1D83}" type="presParOf" srcId="{986C03DD-726B-42DF-9DCA-9DD44CC8EA2B}" destId="{07860814-6A6E-4859-BFAB-A1742A30F1DD}" srcOrd="2" destOrd="0" presId="urn:microsoft.com/office/officeart/2018/2/layout/IconVerticalSolidList"/>
    <dgm:cxn modelId="{D75937D6-91F8-4CA1-BDFD-95F006FF2211}" type="presParOf" srcId="{986C03DD-726B-42DF-9DCA-9DD44CC8EA2B}" destId="{2AD01406-9AF9-4DBC-A952-C08C3F44CFC6}" srcOrd="3" destOrd="0" presId="urn:microsoft.com/office/officeart/2018/2/layout/IconVerticalSolidList"/>
    <dgm:cxn modelId="{788831C9-6051-432D-B26C-7ACE4C475F7E}" type="presParOf" srcId="{E37A4306-C39C-4396-850E-E58DD0CA98AB}" destId="{8E1B3F65-2681-41C1-9E5C-84B81442D874}" srcOrd="5" destOrd="0" presId="urn:microsoft.com/office/officeart/2018/2/layout/IconVerticalSolidList"/>
    <dgm:cxn modelId="{796826C5-DE98-4607-9324-30C15DDBBC53}" type="presParOf" srcId="{E37A4306-C39C-4396-850E-E58DD0CA98AB}" destId="{FFB8CB91-1197-4CB7-9BBA-5BDB94B0CEF1}" srcOrd="6" destOrd="0" presId="urn:microsoft.com/office/officeart/2018/2/layout/IconVerticalSolidList"/>
    <dgm:cxn modelId="{F0DFD5AE-39C2-4116-ADE7-37209C69ECFE}" type="presParOf" srcId="{FFB8CB91-1197-4CB7-9BBA-5BDB94B0CEF1}" destId="{6B395707-1D2D-404D-84B8-B32CA4E5A5D3}" srcOrd="0" destOrd="0" presId="urn:microsoft.com/office/officeart/2018/2/layout/IconVerticalSolidList"/>
    <dgm:cxn modelId="{BBB985D2-AD49-4825-A232-884B1CB16A11}" type="presParOf" srcId="{FFB8CB91-1197-4CB7-9BBA-5BDB94B0CEF1}" destId="{9876CB2F-02AB-4DD7-B461-3099D794B78F}" srcOrd="1" destOrd="0" presId="urn:microsoft.com/office/officeart/2018/2/layout/IconVerticalSolidList"/>
    <dgm:cxn modelId="{6EFEE1A5-4B0B-47CE-BA74-5590B811B265}" type="presParOf" srcId="{FFB8CB91-1197-4CB7-9BBA-5BDB94B0CEF1}" destId="{B2345184-3D32-4A55-A6E0-B77067DD07C9}" srcOrd="2" destOrd="0" presId="urn:microsoft.com/office/officeart/2018/2/layout/IconVerticalSolidList"/>
    <dgm:cxn modelId="{4337FC98-5625-4526-A3DA-C18C8733879E}" type="presParOf" srcId="{FFB8CB91-1197-4CB7-9BBA-5BDB94B0CEF1}" destId="{1200F80C-F55C-4D96-8E90-6675A47A4C96}" srcOrd="3" destOrd="0" presId="urn:microsoft.com/office/officeart/2018/2/layout/IconVerticalSolidList"/>
    <dgm:cxn modelId="{58C05257-98C2-480F-AD47-02E194CB53A4}" type="presParOf" srcId="{E37A4306-C39C-4396-850E-E58DD0CA98AB}" destId="{4A8933EC-33DF-4FA0-99F5-8CEDFA99918C}" srcOrd="7" destOrd="0" presId="urn:microsoft.com/office/officeart/2018/2/layout/IconVerticalSolidList"/>
    <dgm:cxn modelId="{9352862B-CE1E-4522-BBEA-10A036FA0828}" type="presParOf" srcId="{E37A4306-C39C-4396-850E-E58DD0CA98AB}" destId="{B0DE07DE-805F-4961-9A6D-6CF7E79915BA}" srcOrd="8" destOrd="0" presId="urn:microsoft.com/office/officeart/2018/2/layout/IconVerticalSolidList"/>
    <dgm:cxn modelId="{5B478D64-915A-4B10-AD3E-07B9F066456E}" type="presParOf" srcId="{B0DE07DE-805F-4961-9A6D-6CF7E79915BA}" destId="{4AFB9274-569C-4228-801D-04C8F835C79C}" srcOrd="0" destOrd="0" presId="urn:microsoft.com/office/officeart/2018/2/layout/IconVerticalSolidList"/>
    <dgm:cxn modelId="{74605658-1546-46F2-BDA0-CF28DF4D7D4E}" type="presParOf" srcId="{B0DE07DE-805F-4961-9A6D-6CF7E79915BA}" destId="{DC908C90-9560-43B5-9F81-50E82D791A09}" srcOrd="1" destOrd="0" presId="urn:microsoft.com/office/officeart/2018/2/layout/IconVerticalSolidList"/>
    <dgm:cxn modelId="{E469CF77-775D-452C-BAE6-303A0317DE6F}" type="presParOf" srcId="{B0DE07DE-805F-4961-9A6D-6CF7E79915BA}" destId="{67B4C615-2B83-4799-97AE-C3CDF0E2FC36}" srcOrd="2" destOrd="0" presId="urn:microsoft.com/office/officeart/2018/2/layout/IconVerticalSolidList"/>
    <dgm:cxn modelId="{B2662984-1688-48D3-B4C6-E0AB3FB68A96}" type="presParOf" srcId="{B0DE07DE-805F-4961-9A6D-6CF7E79915BA}" destId="{FFC98D20-9DE6-4BFF-B8ED-3044E926A3C7}" srcOrd="3" destOrd="0" presId="urn:microsoft.com/office/officeart/2018/2/layout/IconVerticalSolidList"/>
    <dgm:cxn modelId="{A0BE19E0-12B3-43D5-8172-5AB60572D257}" type="presParOf" srcId="{E37A4306-C39C-4396-850E-E58DD0CA98AB}" destId="{86CC7928-0113-4EEF-B7C9-C96D5065A44E}" srcOrd="9" destOrd="0" presId="urn:microsoft.com/office/officeart/2018/2/layout/IconVerticalSolidList"/>
    <dgm:cxn modelId="{0D684B37-E6E1-430B-A7D0-DFCD17A63C3A}" type="presParOf" srcId="{E37A4306-C39C-4396-850E-E58DD0CA98AB}" destId="{E070ED21-6748-4DB8-AA7D-313EC727D0E7}" srcOrd="10" destOrd="0" presId="urn:microsoft.com/office/officeart/2018/2/layout/IconVerticalSolidList"/>
    <dgm:cxn modelId="{BB5110DF-1ECB-4E76-A71B-97F511CE1DCF}" type="presParOf" srcId="{E070ED21-6748-4DB8-AA7D-313EC727D0E7}" destId="{8CC2277B-EF5C-4C0B-A594-498F7008F079}" srcOrd="0" destOrd="0" presId="urn:microsoft.com/office/officeart/2018/2/layout/IconVerticalSolidList"/>
    <dgm:cxn modelId="{B6EDC945-8DCB-4721-A296-1E241D7BFB93}" type="presParOf" srcId="{E070ED21-6748-4DB8-AA7D-313EC727D0E7}" destId="{C5685AEF-0BE3-40B4-AAFD-93C19E0551C6}" srcOrd="1" destOrd="0" presId="urn:microsoft.com/office/officeart/2018/2/layout/IconVerticalSolidList"/>
    <dgm:cxn modelId="{D9A1337C-7F26-4591-9145-038D23B2F0D7}" type="presParOf" srcId="{E070ED21-6748-4DB8-AA7D-313EC727D0E7}" destId="{AA921E8C-DC01-42AC-8273-653B70FE728E}" srcOrd="2" destOrd="0" presId="urn:microsoft.com/office/officeart/2018/2/layout/IconVerticalSolidList"/>
    <dgm:cxn modelId="{E90C88C3-5D1D-47AF-842B-35902FAE71FD}" type="presParOf" srcId="{E070ED21-6748-4DB8-AA7D-313EC727D0E7}" destId="{C093584C-7339-4495-ABC6-4F3241925A6F}" srcOrd="3" destOrd="0" presId="urn:microsoft.com/office/officeart/2018/2/layout/IconVerticalSolidList"/>
    <dgm:cxn modelId="{0B8AD265-1F91-4283-AC4E-A7FFE8DDBE5D}" type="presParOf" srcId="{E37A4306-C39C-4396-850E-E58DD0CA98AB}" destId="{BA757CFB-608D-4EF7-A3F4-3F96A3171A41}" srcOrd="11" destOrd="0" presId="urn:microsoft.com/office/officeart/2018/2/layout/IconVerticalSolidList"/>
    <dgm:cxn modelId="{6B0C6BCA-2F2A-4F06-8B7D-F84BCAF33F6E}" type="presParOf" srcId="{E37A4306-C39C-4396-850E-E58DD0CA98AB}" destId="{A7A4DF17-BE7B-422D-9129-7C37D0F33545}" srcOrd="12" destOrd="0" presId="urn:microsoft.com/office/officeart/2018/2/layout/IconVerticalSolidList"/>
    <dgm:cxn modelId="{562430B7-D911-43BF-812E-E51DF05FFA4A}" type="presParOf" srcId="{A7A4DF17-BE7B-422D-9129-7C37D0F33545}" destId="{8BC52F86-3B8A-4B40-804D-5B3A48366139}" srcOrd="0" destOrd="0" presId="urn:microsoft.com/office/officeart/2018/2/layout/IconVerticalSolidList"/>
    <dgm:cxn modelId="{8506C9E0-5C77-4E15-8DC2-2C360625212E}" type="presParOf" srcId="{A7A4DF17-BE7B-422D-9129-7C37D0F33545}" destId="{22B4F3F1-F67F-4CA2-8E54-55AD76007C9E}" srcOrd="1" destOrd="0" presId="urn:microsoft.com/office/officeart/2018/2/layout/IconVerticalSolidList"/>
    <dgm:cxn modelId="{2FA68ABC-49FD-4399-8482-D7E358EF8AD7}" type="presParOf" srcId="{A7A4DF17-BE7B-422D-9129-7C37D0F33545}" destId="{4A49047D-1933-400E-B1F0-4E2096DFB7E9}" srcOrd="2" destOrd="0" presId="urn:microsoft.com/office/officeart/2018/2/layout/IconVerticalSolidList"/>
    <dgm:cxn modelId="{0A7CBB1E-575E-4115-9B15-E9F4E20D0AE0}" type="presParOf" srcId="{A7A4DF17-BE7B-422D-9129-7C37D0F33545}" destId="{5C7560A4-EC5D-4760-BF10-2C660850994F}" srcOrd="3" destOrd="0" presId="urn:microsoft.com/office/officeart/2018/2/layout/IconVerticalSolidList"/>
    <dgm:cxn modelId="{DC587405-8EE7-40B3-9D65-327F1389E868}" type="presParOf" srcId="{E37A4306-C39C-4396-850E-E58DD0CA98AB}" destId="{7C7EDEBF-4FDE-4F02-95CE-CB9DE9CE7313}" srcOrd="13" destOrd="0" presId="urn:microsoft.com/office/officeart/2018/2/layout/IconVerticalSolidList"/>
    <dgm:cxn modelId="{623E3DF0-FDEC-4A33-ABBE-59253EB1FF40}" type="presParOf" srcId="{E37A4306-C39C-4396-850E-E58DD0CA98AB}" destId="{2DFEC701-F610-4F5C-9595-C05BF460F50B}" srcOrd="14" destOrd="0" presId="urn:microsoft.com/office/officeart/2018/2/layout/IconVerticalSolidList"/>
    <dgm:cxn modelId="{410851B5-43BB-419D-8C7E-58F5A434C24C}" type="presParOf" srcId="{2DFEC701-F610-4F5C-9595-C05BF460F50B}" destId="{20051C9D-AB82-493C-B78B-E8B2903F3E06}" srcOrd="0" destOrd="0" presId="urn:microsoft.com/office/officeart/2018/2/layout/IconVerticalSolidList"/>
    <dgm:cxn modelId="{FAF52618-D198-4B1A-ABEB-A12F4CA29E92}" type="presParOf" srcId="{2DFEC701-F610-4F5C-9595-C05BF460F50B}" destId="{A44376EE-8108-4F55-BED9-3FB26F4E5642}" srcOrd="1" destOrd="0" presId="urn:microsoft.com/office/officeart/2018/2/layout/IconVerticalSolidList"/>
    <dgm:cxn modelId="{24D6E21D-A0E6-466D-99F3-5C3C664BB6E2}" type="presParOf" srcId="{2DFEC701-F610-4F5C-9595-C05BF460F50B}" destId="{168BE6A3-6668-4964-B3DA-4602B6AD356D}" srcOrd="2" destOrd="0" presId="urn:microsoft.com/office/officeart/2018/2/layout/IconVerticalSolidList"/>
    <dgm:cxn modelId="{0894804C-DEAF-475D-91B6-BABAEB106218}" type="presParOf" srcId="{2DFEC701-F610-4F5C-9595-C05BF460F50B}" destId="{D25C083C-22F3-4234-908B-D781BA1B910A}" srcOrd="3" destOrd="0" presId="urn:microsoft.com/office/officeart/2018/2/layout/IconVerticalSolidList"/>
    <dgm:cxn modelId="{05F29F35-49F0-4840-BDF1-A61341171D31}" type="presParOf" srcId="{E37A4306-C39C-4396-850E-E58DD0CA98AB}" destId="{69DC4B5C-D766-4113-92CE-54A46B46C326}" srcOrd="15" destOrd="0" presId="urn:microsoft.com/office/officeart/2018/2/layout/IconVerticalSolidList"/>
    <dgm:cxn modelId="{A5EDE7BA-E2FA-4123-BA34-2BDCD9F7BBC4}" type="presParOf" srcId="{E37A4306-C39C-4396-850E-E58DD0CA98AB}" destId="{2CB87584-37CE-46F5-A43A-785C45FA5782}" srcOrd="16" destOrd="0" presId="urn:microsoft.com/office/officeart/2018/2/layout/IconVerticalSolidList"/>
    <dgm:cxn modelId="{C0A03E4D-D251-4B3C-8DAE-6D8BCF1DF642}" type="presParOf" srcId="{2CB87584-37CE-46F5-A43A-785C45FA5782}" destId="{4EAA390F-9A28-4BE5-B818-9792A6E10790}" srcOrd="0" destOrd="0" presId="urn:microsoft.com/office/officeart/2018/2/layout/IconVerticalSolidList"/>
    <dgm:cxn modelId="{0DCC5236-2262-4883-B8D9-529A611F2349}" type="presParOf" srcId="{2CB87584-37CE-46F5-A43A-785C45FA5782}" destId="{F1A66E64-96E7-4121-8F96-C473E566E170}" srcOrd="1" destOrd="0" presId="urn:microsoft.com/office/officeart/2018/2/layout/IconVerticalSolidList"/>
    <dgm:cxn modelId="{69E6B9F1-ABA9-41A9-AA5A-6743896B4CD8}" type="presParOf" srcId="{2CB87584-37CE-46F5-A43A-785C45FA5782}" destId="{033FD3AB-0FFA-436D-BCE0-95A31F242039}" srcOrd="2" destOrd="0" presId="urn:microsoft.com/office/officeart/2018/2/layout/IconVerticalSolidList"/>
    <dgm:cxn modelId="{8515D878-980F-410E-82AE-57418E1C5711}" type="presParOf" srcId="{2CB87584-37CE-46F5-A43A-785C45FA5782}" destId="{759265A2-F0B0-49CA-B619-95B30938F58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6C2BE74B-5F55-4296-98F8-D63D6CC8929C}"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60B7E1B8-B5D7-4C9A-BFBE-F5BFB8DD91C2}">
      <dgm:prSet custT="1"/>
      <dgm:spPr/>
      <dgm:t>
        <a:bodyPr/>
        <a:lstStyle/>
        <a:p>
          <a:r>
            <a:rPr lang="en-GB" sz="2800" dirty="0"/>
            <a:t>There is no Single Definition, it varies across disciplines (Dodge Et Al., 2012)</a:t>
          </a:r>
          <a:endParaRPr lang="en-US" sz="2800" dirty="0"/>
        </a:p>
      </dgm:t>
    </dgm:pt>
    <dgm:pt modelId="{4483F88B-AB97-4E6C-BE57-18EEBF798F70}" type="parTrans" cxnId="{4F5029AF-3AF8-49C2-ABF7-CF266016A14E}">
      <dgm:prSet/>
      <dgm:spPr/>
      <dgm:t>
        <a:bodyPr/>
        <a:lstStyle/>
        <a:p>
          <a:endParaRPr lang="en-US"/>
        </a:p>
      </dgm:t>
    </dgm:pt>
    <dgm:pt modelId="{D8DF4B2B-E649-4573-B87B-A83CD5BC460B}" type="sibTrans" cxnId="{4F5029AF-3AF8-49C2-ABF7-CF266016A14E}">
      <dgm:prSet/>
      <dgm:spPr/>
      <dgm:t>
        <a:bodyPr/>
        <a:lstStyle/>
        <a:p>
          <a:endParaRPr lang="en-US"/>
        </a:p>
      </dgm:t>
    </dgm:pt>
    <dgm:pt modelId="{8BEDE1A1-74FF-4EAB-9AFE-A408166BEABA}">
      <dgm:prSet custT="1"/>
      <dgm:spPr/>
      <dgm:t>
        <a:bodyPr/>
        <a:lstStyle/>
        <a:p>
          <a:r>
            <a:rPr lang="en-GB" sz="2800" dirty="0"/>
            <a:t>Often includes Emotional, Social, and Economic Dimensions </a:t>
          </a:r>
          <a:endParaRPr lang="en-US" sz="2800" dirty="0"/>
        </a:p>
      </dgm:t>
    </dgm:pt>
    <dgm:pt modelId="{A0811240-CB48-4D0D-B19D-3D6F1509FA06}" type="parTrans" cxnId="{027E1913-3392-4F86-ABFC-2D9A1009465D}">
      <dgm:prSet/>
      <dgm:spPr/>
      <dgm:t>
        <a:bodyPr/>
        <a:lstStyle/>
        <a:p>
          <a:endParaRPr lang="en-US"/>
        </a:p>
      </dgm:t>
    </dgm:pt>
    <dgm:pt modelId="{D7313006-A446-481A-8524-65F4C98E6D8C}" type="sibTrans" cxnId="{027E1913-3392-4F86-ABFC-2D9A1009465D}">
      <dgm:prSet/>
      <dgm:spPr/>
      <dgm:t>
        <a:bodyPr/>
        <a:lstStyle/>
        <a:p>
          <a:endParaRPr lang="en-US"/>
        </a:p>
      </dgm:t>
    </dgm:pt>
    <dgm:pt modelId="{63E694E4-3FFF-47DE-87B7-CCD1C9864F56}">
      <dgm:prSet custT="1"/>
      <dgm:spPr/>
      <dgm:t>
        <a:bodyPr/>
        <a:lstStyle/>
        <a:p>
          <a:r>
            <a:rPr lang="en-GB" sz="2800" dirty="0"/>
            <a:t>The WHO states that it is a positive state encompassing physical, mental, and social wellbeing</a:t>
          </a:r>
        </a:p>
        <a:p>
          <a:r>
            <a:rPr lang="en-GB" sz="3200" b="1" i="1" dirty="0">
              <a:solidFill>
                <a:srgbClr val="002060"/>
              </a:solidFill>
            </a:rPr>
            <a:t>How would you define wellbeing?</a:t>
          </a:r>
          <a:endParaRPr lang="en-US" sz="3200" b="1" i="1" dirty="0">
            <a:solidFill>
              <a:srgbClr val="002060"/>
            </a:solidFill>
          </a:endParaRPr>
        </a:p>
      </dgm:t>
    </dgm:pt>
    <dgm:pt modelId="{023D7793-A01C-4F5F-8B40-CBD1E4CE8180}" type="parTrans" cxnId="{108ED77A-DF9C-4D2E-99AA-04CF54C82E22}">
      <dgm:prSet/>
      <dgm:spPr/>
      <dgm:t>
        <a:bodyPr/>
        <a:lstStyle/>
        <a:p>
          <a:endParaRPr lang="en-US"/>
        </a:p>
      </dgm:t>
    </dgm:pt>
    <dgm:pt modelId="{443DE813-9F1B-4783-B878-6C8E4F1BD6BF}" type="sibTrans" cxnId="{108ED77A-DF9C-4D2E-99AA-04CF54C82E22}">
      <dgm:prSet/>
      <dgm:spPr/>
      <dgm:t>
        <a:bodyPr/>
        <a:lstStyle/>
        <a:p>
          <a:endParaRPr lang="en-US"/>
        </a:p>
      </dgm:t>
    </dgm:pt>
    <dgm:pt modelId="{F845B600-5422-4EFE-AD9A-E47E5072DC3A}">
      <dgm:prSet custT="1"/>
      <dgm:spPr/>
      <dgm:t>
        <a:bodyPr/>
        <a:lstStyle/>
        <a:p>
          <a:r>
            <a:rPr lang="en-US" sz="2800" dirty="0"/>
            <a:t>Includes feeling satisfied, secure, and able to participate in life</a:t>
          </a:r>
        </a:p>
      </dgm:t>
    </dgm:pt>
    <dgm:pt modelId="{A54B20CA-01C5-4F71-A466-A858E6BA93CD}" type="parTrans" cxnId="{D5AB73E3-1FE6-44A6-95EA-F01036C6910C}">
      <dgm:prSet/>
      <dgm:spPr/>
      <dgm:t>
        <a:bodyPr/>
        <a:lstStyle/>
        <a:p>
          <a:endParaRPr lang="en-GB"/>
        </a:p>
      </dgm:t>
    </dgm:pt>
    <dgm:pt modelId="{46752785-7E7B-4B4E-958F-81C16D342738}" type="sibTrans" cxnId="{D5AB73E3-1FE6-44A6-95EA-F01036C6910C}">
      <dgm:prSet/>
      <dgm:spPr/>
      <dgm:t>
        <a:bodyPr/>
        <a:lstStyle/>
        <a:p>
          <a:endParaRPr lang="en-GB"/>
        </a:p>
      </dgm:t>
    </dgm:pt>
    <dgm:pt modelId="{9C07EC47-B447-4D79-901D-F12EC92AFDC0}" type="pres">
      <dgm:prSet presAssocID="{6C2BE74B-5F55-4296-98F8-D63D6CC8929C}" presName="vert0" presStyleCnt="0">
        <dgm:presLayoutVars>
          <dgm:dir/>
          <dgm:animOne val="branch"/>
          <dgm:animLvl val="lvl"/>
        </dgm:presLayoutVars>
      </dgm:prSet>
      <dgm:spPr/>
    </dgm:pt>
    <dgm:pt modelId="{ACF07E42-43AC-47F9-8901-7AFBD297AC47}" type="pres">
      <dgm:prSet presAssocID="{60B7E1B8-B5D7-4C9A-BFBE-F5BFB8DD91C2}" presName="thickLine" presStyleLbl="alignNode1" presStyleIdx="0" presStyleCnt="4"/>
      <dgm:spPr/>
    </dgm:pt>
    <dgm:pt modelId="{9E60D828-6669-43CF-9136-34E529B08956}" type="pres">
      <dgm:prSet presAssocID="{60B7E1B8-B5D7-4C9A-BFBE-F5BFB8DD91C2}" presName="horz1" presStyleCnt="0"/>
      <dgm:spPr/>
    </dgm:pt>
    <dgm:pt modelId="{414FA78B-152D-4545-AD92-6F5EF67A9A0E}" type="pres">
      <dgm:prSet presAssocID="{60B7E1B8-B5D7-4C9A-BFBE-F5BFB8DD91C2}" presName="tx1" presStyleLbl="revTx" presStyleIdx="0" presStyleCnt="4"/>
      <dgm:spPr/>
    </dgm:pt>
    <dgm:pt modelId="{22644C11-B276-443D-BE3D-199943AB3FD7}" type="pres">
      <dgm:prSet presAssocID="{60B7E1B8-B5D7-4C9A-BFBE-F5BFB8DD91C2}" presName="vert1" presStyleCnt="0"/>
      <dgm:spPr/>
    </dgm:pt>
    <dgm:pt modelId="{353F8CC6-4270-4771-8BCA-8011AE935F86}" type="pres">
      <dgm:prSet presAssocID="{8BEDE1A1-74FF-4EAB-9AFE-A408166BEABA}" presName="thickLine" presStyleLbl="alignNode1" presStyleIdx="1" presStyleCnt="4"/>
      <dgm:spPr/>
    </dgm:pt>
    <dgm:pt modelId="{C2FFC4FD-5A63-4BC0-BE63-238A888116EE}" type="pres">
      <dgm:prSet presAssocID="{8BEDE1A1-74FF-4EAB-9AFE-A408166BEABA}" presName="horz1" presStyleCnt="0"/>
      <dgm:spPr/>
    </dgm:pt>
    <dgm:pt modelId="{2C35B1E8-99C9-495E-A954-F9B0A629086B}" type="pres">
      <dgm:prSet presAssocID="{8BEDE1A1-74FF-4EAB-9AFE-A408166BEABA}" presName="tx1" presStyleLbl="revTx" presStyleIdx="1" presStyleCnt="4"/>
      <dgm:spPr/>
    </dgm:pt>
    <dgm:pt modelId="{FDBEBB51-AF7F-480B-A31D-CE0F7E7228D4}" type="pres">
      <dgm:prSet presAssocID="{8BEDE1A1-74FF-4EAB-9AFE-A408166BEABA}" presName="vert1" presStyleCnt="0"/>
      <dgm:spPr/>
    </dgm:pt>
    <dgm:pt modelId="{3E46A2EA-5BF6-43EF-88A7-DFA7F4BAA3AB}" type="pres">
      <dgm:prSet presAssocID="{F845B600-5422-4EFE-AD9A-E47E5072DC3A}" presName="thickLine" presStyleLbl="alignNode1" presStyleIdx="2" presStyleCnt="4"/>
      <dgm:spPr/>
    </dgm:pt>
    <dgm:pt modelId="{E9F2F452-4259-4002-BC8A-9F50D08D5A88}" type="pres">
      <dgm:prSet presAssocID="{F845B600-5422-4EFE-AD9A-E47E5072DC3A}" presName="horz1" presStyleCnt="0"/>
      <dgm:spPr/>
    </dgm:pt>
    <dgm:pt modelId="{205D9A95-8389-45E9-89CB-681AC8BD175E}" type="pres">
      <dgm:prSet presAssocID="{F845B600-5422-4EFE-AD9A-E47E5072DC3A}" presName="tx1" presStyleLbl="revTx" presStyleIdx="2" presStyleCnt="4"/>
      <dgm:spPr/>
    </dgm:pt>
    <dgm:pt modelId="{F8DF5EFF-3E48-4BD1-958F-FA51B5E925CA}" type="pres">
      <dgm:prSet presAssocID="{F845B600-5422-4EFE-AD9A-E47E5072DC3A}" presName="vert1" presStyleCnt="0"/>
      <dgm:spPr/>
    </dgm:pt>
    <dgm:pt modelId="{5F282F55-674F-41A2-9029-146942D7F0C9}" type="pres">
      <dgm:prSet presAssocID="{63E694E4-3FFF-47DE-87B7-CCD1C9864F56}" presName="thickLine" presStyleLbl="alignNode1" presStyleIdx="3" presStyleCnt="4"/>
      <dgm:spPr/>
    </dgm:pt>
    <dgm:pt modelId="{C8EE17A9-29AD-4450-A4F2-2E76E15ABBC5}" type="pres">
      <dgm:prSet presAssocID="{63E694E4-3FFF-47DE-87B7-CCD1C9864F56}" presName="horz1" presStyleCnt="0"/>
      <dgm:spPr/>
    </dgm:pt>
    <dgm:pt modelId="{6731E766-6B34-4854-9B6F-C3373781C976}" type="pres">
      <dgm:prSet presAssocID="{63E694E4-3FFF-47DE-87B7-CCD1C9864F56}" presName="tx1" presStyleLbl="revTx" presStyleIdx="3" presStyleCnt="4"/>
      <dgm:spPr/>
    </dgm:pt>
    <dgm:pt modelId="{55F6E6CB-23D7-4FEC-A7F2-CC8537E228BA}" type="pres">
      <dgm:prSet presAssocID="{63E694E4-3FFF-47DE-87B7-CCD1C9864F56}" presName="vert1" presStyleCnt="0"/>
      <dgm:spPr/>
    </dgm:pt>
  </dgm:ptLst>
  <dgm:cxnLst>
    <dgm:cxn modelId="{11DCC70D-422C-4C24-96F2-A0382D8C3C78}" type="presOf" srcId="{6C2BE74B-5F55-4296-98F8-D63D6CC8929C}" destId="{9C07EC47-B447-4D79-901D-F12EC92AFDC0}" srcOrd="0" destOrd="0" presId="urn:microsoft.com/office/officeart/2008/layout/LinedList"/>
    <dgm:cxn modelId="{027E1913-3392-4F86-ABFC-2D9A1009465D}" srcId="{6C2BE74B-5F55-4296-98F8-D63D6CC8929C}" destId="{8BEDE1A1-74FF-4EAB-9AFE-A408166BEABA}" srcOrd="1" destOrd="0" parTransId="{A0811240-CB48-4D0D-B19D-3D6F1509FA06}" sibTransId="{D7313006-A446-481A-8524-65F4C98E6D8C}"/>
    <dgm:cxn modelId="{62E34632-AA4E-44D1-A710-588BBA4CFEAE}" type="presOf" srcId="{63E694E4-3FFF-47DE-87B7-CCD1C9864F56}" destId="{6731E766-6B34-4854-9B6F-C3373781C976}" srcOrd="0" destOrd="0" presId="urn:microsoft.com/office/officeart/2008/layout/LinedList"/>
    <dgm:cxn modelId="{B05AC538-75B3-4F87-871F-5C00181ED4FA}" type="presOf" srcId="{60B7E1B8-B5D7-4C9A-BFBE-F5BFB8DD91C2}" destId="{414FA78B-152D-4545-AD92-6F5EF67A9A0E}" srcOrd="0" destOrd="0" presId="urn:microsoft.com/office/officeart/2008/layout/LinedList"/>
    <dgm:cxn modelId="{2A589A4B-4DB9-4709-8FAA-BA4AF7528C55}" type="presOf" srcId="{F845B600-5422-4EFE-AD9A-E47E5072DC3A}" destId="{205D9A95-8389-45E9-89CB-681AC8BD175E}" srcOrd="0" destOrd="0" presId="urn:microsoft.com/office/officeart/2008/layout/LinedList"/>
    <dgm:cxn modelId="{EC5EFB50-C49B-47C3-9E9B-D90CCF1E7878}" type="presOf" srcId="{8BEDE1A1-74FF-4EAB-9AFE-A408166BEABA}" destId="{2C35B1E8-99C9-495E-A954-F9B0A629086B}" srcOrd="0" destOrd="0" presId="urn:microsoft.com/office/officeart/2008/layout/LinedList"/>
    <dgm:cxn modelId="{108ED77A-DF9C-4D2E-99AA-04CF54C82E22}" srcId="{6C2BE74B-5F55-4296-98F8-D63D6CC8929C}" destId="{63E694E4-3FFF-47DE-87B7-CCD1C9864F56}" srcOrd="3" destOrd="0" parTransId="{023D7793-A01C-4F5F-8B40-CBD1E4CE8180}" sibTransId="{443DE813-9F1B-4783-B878-6C8E4F1BD6BF}"/>
    <dgm:cxn modelId="{4F5029AF-3AF8-49C2-ABF7-CF266016A14E}" srcId="{6C2BE74B-5F55-4296-98F8-D63D6CC8929C}" destId="{60B7E1B8-B5D7-4C9A-BFBE-F5BFB8DD91C2}" srcOrd="0" destOrd="0" parTransId="{4483F88B-AB97-4E6C-BE57-18EEBF798F70}" sibTransId="{D8DF4B2B-E649-4573-B87B-A83CD5BC460B}"/>
    <dgm:cxn modelId="{D5AB73E3-1FE6-44A6-95EA-F01036C6910C}" srcId="{6C2BE74B-5F55-4296-98F8-D63D6CC8929C}" destId="{F845B600-5422-4EFE-AD9A-E47E5072DC3A}" srcOrd="2" destOrd="0" parTransId="{A54B20CA-01C5-4F71-A466-A858E6BA93CD}" sibTransId="{46752785-7E7B-4B4E-958F-81C16D342738}"/>
    <dgm:cxn modelId="{16CC7A28-7521-4CD0-815B-0AFA71C5E3C2}" type="presParOf" srcId="{9C07EC47-B447-4D79-901D-F12EC92AFDC0}" destId="{ACF07E42-43AC-47F9-8901-7AFBD297AC47}" srcOrd="0" destOrd="0" presId="urn:microsoft.com/office/officeart/2008/layout/LinedList"/>
    <dgm:cxn modelId="{C8E434F7-6AA1-4D21-86A8-04A99C7560EE}" type="presParOf" srcId="{9C07EC47-B447-4D79-901D-F12EC92AFDC0}" destId="{9E60D828-6669-43CF-9136-34E529B08956}" srcOrd="1" destOrd="0" presId="urn:microsoft.com/office/officeart/2008/layout/LinedList"/>
    <dgm:cxn modelId="{AF9D053B-8FB5-4C1E-A5D0-4AF41DFAD9A5}" type="presParOf" srcId="{9E60D828-6669-43CF-9136-34E529B08956}" destId="{414FA78B-152D-4545-AD92-6F5EF67A9A0E}" srcOrd="0" destOrd="0" presId="urn:microsoft.com/office/officeart/2008/layout/LinedList"/>
    <dgm:cxn modelId="{EE102DB9-8022-4696-98D3-11A19361A130}" type="presParOf" srcId="{9E60D828-6669-43CF-9136-34E529B08956}" destId="{22644C11-B276-443D-BE3D-199943AB3FD7}" srcOrd="1" destOrd="0" presId="urn:microsoft.com/office/officeart/2008/layout/LinedList"/>
    <dgm:cxn modelId="{FB9278EA-48E1-44B2-BB43-CB42252C18E1}" type="presParOf" srcId="{9C07EC47-B447-4D79-901D-F12EC92AFDC0}" destId="{353F8CC6-4270-4771-8BCA-8011AE935F86}" srcOrd="2" destOrd="0" presId="urn:microsoft.com/office/officeart/2008/layout/LinedList"/>
    <dgm:cxn modelId="{1045FA32-23A3-405D-BAA0-BEE37A183637}" type="presParOf" srcId="{9C07EC47-B447-4D79-901D-F12EC92AFDC0}" destId="{C2FFC4FD-5A63-4BC0-BE63-238A888116EE}" srcOrd="3" destOrd="0" presId="urn:microsoft.com/office/officeart/2008/layout/LinedList"/>
    <dgm:cxn modelId="{698BEECA-5F6A-47AA-BA6A-9E671029917F}" type="presParOf" srcId="{C2FFC4FD-5A63-4BC0-BE63-238A888116EE}" destId="{2C35B1E8-99C9-495E-A954-F9B0A629086B}" srcOrd="0" destOrd="0" presId="urn:microsoft.com/office/officeart/2008/layout/LinedList"/>
    <dgm:cxn modelId="{3999B565-FB45-40BA-951F-8E165295B907}" type="presParOf" srcId="{C2FFC4FD-5A63-4BC0-BE63-238A888116EE}" destId="{FDBEBB51-AF7F-480B-A31D-CE0F7E7228D4}" srcOrd="1" destOrd="0" presId="urn:microsoft.com/office/officeart/2008/layout/LinedList"/>
    <dgm:cxn modelId="{D0894AFE-435C-4E37-B059-4A68EC6FE18D}" type="presParOf" srcId="{9C07EC47-B447-4D79-901D-F12EC92AFDC0}" destId="{3E46A2EA-5BF6-43EF-88A7-DFA7F4BAA3AB}" srcOrd="4" destOrd="0" presId="urn:microsoft.com/office/officeart/2008/layout/LinedList"/>
    <dgm:cxn modelId="{EB4DB58E-A27D-4F23-91B8-D8131D94EB89}" type="presParOf" srcId="{9C07EC47-B447-4D79-901D-F12EC92AFDC0}" destId="{E9F2F452-4259-4002-BC8A-9F50D08D5A88}" srcOrd="5" destOrd="0" presId="urn:microsoft.com/office/officeart/2008/layout/LinedList"/>
    <dgm:cxn modelId="{D7147E8F-0842-4A2B-AFC2-C9A3A62D62AC}" type="presParOf" srcId="{E9F2F452-4259-4002-BC8A-9F50D08D5A88}" destId="{205D9A95-8389-45E9-89CB-681AC8BD175E}" srcOrd="0" destOrd="0" presId="urn:microsoft.com/office/officeart/2008/layout/LinedList"/>
    <dgm:cxn modelId="{24FD97CD-56C6-4B42-8216-7334BC2D83C5}" type="presParOf" srcId="{E9F2F452-4259-4002-BC8A-9F50D08D5A88}" destId="{F8DF5EFF-3E48-4BD1-958F-FA51B5E925CA}" srcOrd="1" destOrd="0" presId="urn:microsoft.com/office/officeart/2008/layout/LinedList"/>
    <dgm:cxn modelId="{4D1D8042-4CCA-4629-B84E-3E05DB1A3F4E}" type="presParOf" srcId="{9C07EC47-B447-4D79-901D-F12EC92AFDC0}" destId="{5F282F55-674F-41A2-9029-146942D7F0C9}" srcOrd="6" destOrd="0" presId="urn:microsoft.com/office/officeart/2008/layout/LinedList"/>
    <dgm:cxn modelId="{073FFAD5-B942-4312-93E0-A7CF2ECAA5C8}" type="presParOf" srcId="{9C07EC47-B447-4D79-901D-F12EC92AFDC0}" destId="{C8EE17A9-29AD-4450-A4F2-2E76E15ABBC5}" srcOrd="7" destOrd="0" presId="urn:microsoft.com/office/officeart/2008/layout/LinedList"/>
    <dgm:cxn modelId="{D24BBBFE-5A28-40CB-B2D7-FBC08FB43D25}" type="presParOf" srcId="{C8EE17A9-29AD-4450-A4F2-2E76E15ABBC5}" destId="{6731E766-6B34-4854-9B6F-C3373781C976}" srcOrd="0" destOrd="0" presId="urn:microsoft.com/office/officeart/2008/layout/LinedList"/>
    <dgm:cxn modelId="{0BD28DBD-AD5A-428F-9E4A-D3F189041BAC}" type="presParOf" srcId="{C8EE17A9-29AD-4450-A4F2-2E76E15ABBC5}" destId="{55F6E6CB-23D7-4FEC-A7F2-CC8537E228B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1047CF8F-34D3-44C5-BCB2-BC39C23CA433}" type="doc">
      <dgm:prSet loTypeId="urn:microsoft.com/office/officeart/2005/8/layout/vList2" loCatId="list" qsTypeId="urn:microsoft.com/office/officeart/2005/8/quickstyle/simple5" qsCatId="simple" csTypeId="urn:microsoft.com/office/officeart/2005/8/colors/accent1_2" csCatId="accent1"/>
      <dgm:spPr/>
      <dgm:t>
        <a:bodyPr/>
        <a:lstStyle/>
        <a:p>
          <a:endParaRPr lang="en-US"/>
        </a:p>
      </dgm:t>
    </dgm:pt>
    <dgm:pt modelId="{A9E0DAFF-5AB3-4488-8F43-A922AB042C1F}">
      <dgm:prSet/>
      <dgm:spPr/>
      <dgm:t>
        <a:bodyPr/>
        <a:lstStyle/>
        <a:p>
          <a:r>
            <a:rPr lang="en-US" dirty="0"/>
            <a:t>Heredity</a:t>
          </a:r>
        </a:p>
      </dgm:t>
    </dgm:pt>
    <dgm:pt modelId="{4E99778F-CBD1-430C-A0B7-75C7AD7DB065}" type="parTrans" cxnId="{9FB0CF15-8CF2-4971-8BB3-03357C4C9981}">
      <dgm:prSet/>
      <dgm:spPr/>
      <dgm:t>
        <a:bodyPr/>
        <a:lstStyle/>
        <a:p>
          <a:endParaRPr lang="en-US"/>
        </a:p>
      </dgm:t>
    </dgm:pt>
    <dgm:pt modelId="{146FFC35-E9C3-4688-B610-7F95BEBB12D3}" type="sibTrans" cxnId="{9FB0CF15-8CF2-4971-8BB3-03357C4C9981}">
      <dgm:prSet/>
      <dgm:spPr/>
      <dgm:t>
        <a:bodyPr/>
        <a:lstStyle/>
        <a:p>
          <a:endParaRPr lang="en-US"/>
        </a:p>
      </dgm:t>
    </dgm:pt>
    <dgm:pt modelId="{8FD539B3-7FB6-499D-80C9-A239148C4739}">
      <dgm:prSet/>
      <dgm:spPr/>
      <dgm:t>
        <a:bodyPr/>
        <a:lstStyle/>
        <a:p>
          <a:r>
            <a:rPr lang="en-US"/>
            <a:t>Environment</a:t>
          </a:r>
        </a:p>
      </dgm:t>
    </dgm:pt>
    <dgm:pt modelId="{8907F080-9459-4796-A01A-5CBCA171AD33}" type="parTrans" cxnId="{F3556472-0AC1-423A-9C7F-E0892EDAAEEC}">
      <dgm:prSet/>
      <dgm:spPr/>
      <dgm:t>
        <a:bodyPr/>
        <a:lstStyle/>
        <a:p>
          <a:endParaRPr lang="en-US"/>
        </a:p>
      </dgm:t>
    </dgm:pt>
    <dgm:pt modelId="{F24D7B79-6350-4CFA-9A7E-43D375E54393}" type="sibTrans" cxnId="{F3556472-0AC1-423A-9C7F-E0892EDAAEEC}">
      <dgm:prSet/>
      <dgm:spPr/>
      <dgm:t>
        <a:bodyPr/>
        <a:lstStyle/>
        <a:p>
          <a:endParaRPr lang="en-US"/>
        </a:p>
      </dgm:t>
    </dgm:pt>
    <dgm:pt modelId="{9BA734AF-5D13-4DB1-8085-EC648B88C243}">
      <dgm:prSet/>
      <dgm:spPr/>
      <dgm:t>
        <a:bodyPr/>
        <a:lstStyle/>
        <a:p>
          <a:r>
            <a:rPr lang="en-US"/>
            <a:t>Behaviour</a:t>
          </a:r>
        </a:p>
      </dgm:t>
    </dgm:pt>
    <dgm:pt modelId="{571D2857-A4F4-4455-9052-F104B141A27C}" type="parTrans" cxnId="{DA81190D-4A3F-483A-A768-E1157508BE1D}">
      <dgm:prSet/>
      <dgm:spPr/>
      <dgm:t>
        <a:bodyPr/>
        <a:lstStyle/>
        <a:p>
          <a:endParaRPr lang="en-US"/>
        </a:p>
      </dgm:t>
    </dgm:pt>
    <dgm:pt modelId="{75E4B935-72E2-42C1-9315-D4419E748596}" type="sibTrans" cxnId="{DA81190D-4A3F-483A-A768-E1157508BE1D}">
      <dgm:prSet/>
      <dgm:spPr/>
      <dgm:t>
        <a:bodyPr/>
        <a:lstStyle/>
        <a:p>
          <a:endParaRPr lang="en-US"/>
        </a:p>
      </dgm:t>
    </dgm:pt>
    <dgm:pt modelId="{7CDBAD27-70E9-42B4-AA6A-AE99F5C6C0B8}">
      <dgm:prSet/>
      <dgm:spPr/>
      <dgm:t>
        <a:bodyPr/>
        <a:lstStyle/>
        <a:p>
          <a:r>
            <a:rPr lang="en-US"/>
            <a:t>Attitude</a:t>
          </a:r>
        </a:p>
      </dgm:t>
    </dgm:pt>
    <dgm:pt modelId="{60A437A8-C5AD-4D1F-809C-FDB75BE2BF79}" type="parTrans" cxnId="{AD44FCCC-1327-4609-A2F7-CE4739D8AF0A}">
      <dgm:prSet/>
      <dgm:spPr/>
      <dgm:t>
        <a:bodyPr/>
        <a:lstStyle/>
        <a:p>
          <a:endParaRPr lang="en-US"/>
        </a:p>
      </dgm:t>
    </dgm:pt>
    <dgm:pt modelId="{80AFE7F8-CDE9-4B67-83A3-D660A964FDAF}" type="sibTrans" cxnId="{AD44FCCC-1327-4609-A2F7-CE4739D8AF0A}">
      <dgm:prSet/>
      <dgm:spPr/>
      <dgm:t>
        <a:bodyPr/>
        <a:lstStyle/>
        <a:p>
          <a:endParaRPr lang="en-US"/>
        </a:p>
      </dgm:t>
    </dgm:pt>
    <dgm:pt modelId="{D8AE4A4D-80D9-4BB6-985B-3A3AB744BA9B}">
      <dgm:prSet/>
      <dgm:spPr/>
      <dgm:t>
        <a:bodyPr/>
        <a:lstStyle/>
        <a:p>
          <a:r>
            <a:rPr lang="en-US"/>
            <a:t>Socioeconomic factors</a:t>
          </a:r>
        </a:p>
      </dgm:t>
    </dgm:pt>
    <dgm:pt modelId="{97AE6F2F-73FD-4EA6-A103-542C6DCB967D}" type="parTrans" cxnId="{FF3ED291-A632-463B-990C-C3F31CFEE894}">
      <dgm:prSet/>
      <dgm:spPr/>
      <dgm:t>
        <a:bodyPr/>
        <a:lstStyle/>
        <a:p>
          <a:endParaRPr lang="en-US"/>
        </a:p>
      </dgm:t>
    </dgm:pt>
    <dgm:pt modelId="{1DD42CBF-D127-4AC9-A3C2-E72B1EE45281}" type="sibTrans" cxnId="{FF3ED291-A632-463B-990C-C3F31CFEE894}">
      <dgm:prSet/>
      <dgm:spPr/>
      <dgm:t>
        <a:bodyPr/>
        <a:lstStyle/>
        <a:p>
          <a:endParaRPr lang="en-US"/>
        </a:p>
      </dgm:t>
    </dgm:pt>
    <dgm:pt modelId="{29BD1CD2-8A17-43F9-A358-78E1D9ECB5F1}">
      <dgm:prSet/>
      <dgm:spPr/>
      <dgm:t>
        <a:bodyPr/>
        <a:lstStyle/>
        <a:p>
          <a:r>
            <a:rPr lang="en-US"/>
            <a:t>Media/Technology</a:t>
          </a:r>
        </a:p>
      </dgm:t>
    </dgm:pt>
    <dgm:pt modelId="{19F14AF6-6BE4-422F-A846-F1420C47CE6E}" type="parTrans" cxnId="{BAD3FA4E-5EA0-42F6-80E4-C5427ADDA633}">
      <dgm:prSet/>
      <dgm:spPr/>
      <dgm:t>
        <a:bodyPr/>
        <a:lstStyle/>
        <a:p>
          <a:endParaRPr lang="en-US"/>
        </a:p>
      </dgm:t>
    </dgm:pt>
    <dgm:pt modelId="{E2527C2C-91E4-4A80-8C47-7882FE6EEF71}" type="sibTrans" cxnId="{BAD3FA4E-5EA0-42F6-80E4-C5427ADDA633}">
      <dgm:prSet/>
      <dgm:spPr/>
      <dgm:t>
        <a:bodyPr/>
        <a:lstStyle/>
        <a:p>
          <a:endParaRPr lang="en-US"/>
        </a:p>
      </dgm:t>
    </dgm:pt>
    <dgm:pt modelId="{5BAFD872-F01F-453D-837C-7CC2A6BCEBB9}" type="pres">
      <dgm:prSet presAssocID="{1047CF8F-34D3-44C5-BCB2-BC39C23CA433}" presName="linear" presStyleCnt="0">
        <dgm:presLayoutVars>
          <dgm:animLvl val="lvl"/>
          <dgm:resizeHandles val="exact"/>
        </dgm:presLayoutVars>
      </dgm:prSet>
      <dgm:spPr/>
    </dgm:pt>
    <dgm:pt modelId="{84D179CA-74C7-4514-8F3A-36A7982E6BC3}" type="pres">
      <dgm:prSet presAssocID="{A9E0DAFF-5AB3-4488-8F43-A922AB042C1F}" presName="parentText" presStyleLbl="node1" presStyleIdx="0" presStyleCnt="6">
        <dgm:presLayoutVars>
          <dgm:chMax val="0"/>
          <dgm:bulletEnabled val="1"/>
        </dgm:presLayoutVars>
      </dgm:prSet>
      <dgm:spPr/>
    </dgm:pt>
    <dgm:pt modelId="{BB90B96F-FC05-426F-B169-32DA575F5483}" type="pres">
      <dgm:prSet presAssocID="{146FFC35-E9C3-4688-B610-7F95BEBB12D3}" presName="spacer" presStyleCnt="0"/>
      <dgm:spPr/>
    </dgm:pt>
    <dgm:pt modelId="{5F4691FA-7232-4527-A2F9-177ABAECDACE}" type="pres">
      <dgm:prSet presAssocID="{8FD539B3-7FB6-499D-80C9-A239148C4739}" presName="parentText" presStyleLbl="node1" presStyleIdx="1" presStyleCnt="6">
        <dgm:presLayoutVars>
          <dgm:chMax val="0"/>
          <dgm:bulletEnabled val="1"/>
        </dgm:presLayoutVars>
      </dgm:prSet>
      <dgm:spPr/>
    </dgm:pt>
    <dgm:pt modelId="{707B133B-0D4E-4DEE-9EC6-75506FDA5B89}" type="pres">
      <dgm:prSet presAssocID="{F24D7B79-6350-4CFA-9A7E-43D375E54393}" presName="spacer" presStyleCnt="0"/>
      <dgm:spPr/>
    </dgm:pt>
    <dgm:pt modelId="{46023B50-FDC7-4CCF-86DE-0270E87C0A82}" type="pres">
      <dgm:prSet presAssocID="{9BA734AF-5D13-4DB1-8085-EC648B88C243}" presName="parentText" presStyleLbl="node1" presStyleIdx="2" presStyleCnt="6">
        <dgm:presLayoutVars>
          <dgm:chMax val="0"/>
          <dgm:bulletEnabled val="1"/>
        </dgm:presLayoutVars>
      </dgm:prSet>
      <dgm:spPr/>
    </dgm:pt>
    <dgm:pt modelId="{B178D4AA-8247-45A9-8E09-53C22CBEB73A}" type="pres">
      <dgm:prSet presAssocID="{75E4B935-72E2-42C1-9315-D4419E748596}" presName="spacer" presStyleCnt="0"/>
      <dgm:spPr/>
    </dgm:pt>
    <dgm:pt modelId="{BD840F74-FDF4-4E13-AC5E-CAD3ED8D0FF1}" type="pres">
      <dgm:prSet presAssocID="{7CDBAD27-70E9-42B4-AA6A-AE99F5C6C0B8}" presName="parentText" presStyleLbl="node1" presStyleIdx="3" presStyleCnt="6">
        <dgm:presLayoutVars>
          <dgm:chMax val="0"/>
          <dgm:bulletEnabled val="1"/>
        </dgm:presLayoutVars>
      </dgm:prSet>
      <dgm:spPr/>
    </dgm:pt>
    <dgm:pt modelId="{A40F9270-348E-4A7D-B123-59F74940710C}" type="pres">
      <dgm:prSet presAssocID="{80AFE7F8-CDE9-4B67-83A3-D660A964FDAF}" presName="spacer" presStyleCnt="0"/>
      <dgm:spPr/>
    </dgm:pt>
    <dgm:pt modelId="{08F8EFDA-7A0A-4712-A68E-321ACE2F0956}" type="pres">
      <dgm:prSet presAssocID="{D8AE4A4D-80D9-4BB6-985B-3A3AB744BA9B}" presName="parentText" presStyleLbl="node1" presStyleIdx="4" presStyleCnt="6">
        <dgm:presLayoutVars>
          <dgm:chMax val="0"/>
          <dgm:bulletEnabled val="1"/>
        </dgm:presLayoutVars>
      </dgm:prSet>
      <dgm:spPr/>
    </dgm:pt>
    <dgm:pt modelId="{65216415-D30D-4DAE-85B8-05B693BCA775}" type="pres">
      <dgm:prSet presAssocID="{1DD42CBF-D127-4AC9-A3C2-E72B1EE45281}" presName="spacer" presStyleCnt="0"/>
      <dgm:spPr/>
    </dgm:pt>
    <dgm:pt modelId="{EFFC38CB-3C8E-4613-8128-843DA5539B57}" type="pres">
      <dgm:prSet presAssocID="{29BD1CD2-8A17-43F9-A358-78E1D9ECB5F1}" presName="parentText" presStyleLbl="node1" presStyleIdx="5" presStyleCnt="6">
        <dgm:presLayoutVars>
          <dgm:chMax val="0"/>
          <dgm:bulletEnabled val="1"/>
        </dgm:presLayoutVars>
      </dgm:prSet>
      <dgm:spPr/>
    </dgm:pt>
  </dgm:ptLst>
  <dgm:cxnLst>
    <dgm:cxn modelId="{DA81190D-4A3F-483A-A768-E1157508BE1D}" srcId="{1047CF8F-34D3-44C5-BCB2-BC39C23CA433}" destId="{9BA734AF-5D13-4DB1-8085-EC648B88C243}" srcOrd="2" destOrd="0" parTransId="{571D2857-A4F4-4455-9052-F104B141A27C}" sibTransId="{75E4B935-72E2-42C1-9315-D4419E748596}"/>
    <dgm:cxn modelId="{9FB0CF15-8CF2-4971-8BB3-03357C4C9981}" srcId="{1047CF8F-34D3-44C5-BCB2-BC39C23CA433}" destId="{A9E0DAFF-5AB3-4488-8F43-A922AB042C1F}" srcOrd="0" destOrd="0" parTransId="{4E99778F-CBD1-430C-A0B7-75C7AD7DB065}" sibTransId="{146FFC35-E9C3-4688-B610-7F95BEBB12D3}"/>
    <dgm:cxn modelId="{BAD3FA4E-5EA0-42F6-80E4-C5427ADDA633}" srcId="{1047CF8F-34D3-44C5-BCB2-BC39C23CA433}" destId="{29BD1CD2-8A17-43F9-A358-78E1D9ECB5F1}" srcOrd="5" destOrd="0" parTransId="{19F14AF6-6BE4-422F-A846-F1420C47CE6E}" sibTransId="{E2527C2C-91E4-4A80-8C47-7882FE6EEF71}"/>
    <dgm:cxn modelId="{F3556472-0AC1-423A-9C7F-E0892EDAAEEC}" srcId="{1047CF8F-34D3-44C5-BCB2-BC39C23CA433}" destId="{8FD539B3-7FB6-499D-80C9-A239148C4739}" srcOrd="1" destOrd="0" parTransId="{8907F080-9459-4796-A01A-5CBCA171AD33}" sibTransId="{F24D7B79-6350-4CFA-9A7E-43D375E54393}"/>
    <dgm:cxn modelId="{9507C976-CFF5-4BDD-8064-E95E113F5849}" type="presOf" srcId="{7CDBAD27-70E9-42B4-AA6A-AE99F5C6C0B8}" destId="{BD840F74-FDF4-4E13-AC5E-CAD3ED8D0FF1}" srcOrd="0" destOrd="0" presId="urn:microsoft.com/office/officeart/2005/8/layout/vList2"/>
    <dgm:cxn modelId="{FF3ED291-A632-463B-990C-C3F31CFEE894}" srcId="{1047CF8F-34D3-44C5-BCB2-BC39C23CA433}" destId="{D8AE4A4D-80D9-4BB6-985B-3A3AB744BA9B}" srcOrd="4" destOrd="0" parTransId="{97AE6F2F-73FD-4EA6-A103-542C6DCB967D}" sibTransId="{1DD42CBF-D127-4AC9-A3C2-E72B1EE45281}"/>
    <dgm:cxn modelId="{874FB7A1-8F0A-439C-A8EF-6379E3EA1D35}" type="presOf" srcId="{A9E0DAFF-5AB3-4488-8F43-A922AB042C1F}" destId="{84D179CA-74C7-4514-8F3A-36A7982E6BC3}" srcOrd="0" destOrd="0" presId="urn:microsoft.com/office/officeart/2005/8/layout/vList2"/>
    <dgm:cxn modelId="{8783B7AD-D5CF-4D1F-8134-C82D5318FF9C}" type="presOf" srcId="{8FD539B3-7FB6-499D-80C9-A239148C4739}" destId="{5F4691FA-7232-4527-A2F9-177ABAECDACE}" srcOrd="0" destOrd="0" presId="urn:microsoft.com/office/officeart/2005/8/layout/vList2"/>
    <dgm:cxn modelId="{DCBE27C0-624D-42B8-93DE-0767F6ECDE2E}" type="presOf" srcId="{D8AE4A4D-80D9-4BB6-985B-3A3AB744BA9B}" destId="{08F8EFDA-7A0A-4712-A68E-321ACE2F0956}" srcOrd="0" destOrd="0" presId="urn:microsoft.com/office/officeart/2005/8/layout/vList2"/>
    <dgm:cxn modelId="{AD44FCCC-1327-4609-A2F7-CE4739D8AF0A}" srcId="{1047CF8F-34D3-44C5-BCB2-BC39C23CA433}" destId="{7CDBAD27-70E9-42B4-AA6A-AE99F5C6C0B8}" srcOrd="3" destOrd="0" parTransId="{60A437A8-C5AD-4D1F-809C-FDB75BE2BF79}" sibTransId="{80AFE7F8-CDE9-4B67-83A3-D660A964FDAF}"/>
    <dgm:cxn modelId="{0304CCD0-BF8C-459D-BCDF-E4F42A8127BB}" type="presOf" srcId="{1047CF8F-34D3-44C5-BCB2-BC39C23CA433}" destId="{5BAFD872-F01F-453D-837C-7CC2A6BCEBB9}" srcOrd="0" destOrd="0" presId="urn:microsoft.com/office/officeart/2005/8/layout/vList2"/>
    <dgm:cxn modelId="{DCA049DD-81DA-4ADA-878A-AD14654E9E4E}" type="presOf" srcId="{29BD1CD2-8A17-43F9-A358-78E1D9ECB5F1}" destId="{EFFC38CB-3C8E-4613-8128-843DA5539B57}" srcOrd="0" destOrd="0" presId="urn:microsoft.com/office/officeart/2005/8/layout/vList2"/>
    <dgm:cxn modelId="{DEED34E3-36CD-45F5-83DF-022496060B01}" type="presOf" srcId="{9BA734AF-5D13-4DB1-8085-EC648B88C243}" destId="{46023B50-FDC7-4CCF-86DE-0270E87C0A82}" srcOrd="0" destOrd="0" presId="urn:microsoft.com/office/officeart/2005/8/layout/vList2"/>
    <dgm:cxn modelId="{D6DA8D43-566F-41E8-BDE0-CF4D86E320AD}" type="presParOf" srcId="{5BAFD872-F01F-453D-837C-7CC2A6BCEBB9}" destId="{84D179CA-74C7-4514-8F3A-36A7982E6BC3}" srcOrd="0" destOrd="0" presId="urn:microsoft.com/office/officeart/2005/8/layout/vList2"/>
    <dgm:cxn modelId="{40F1DF6A-D8B5-4761-9BDB-F8676654BA64}" type="presParOf" srcId="{5BAFD872-F01F-453D-837C-7CC2A6BCEBB9}" destId="{BB90B96F-FC05-426F-B169-32DA575F5483}" srcOrd="1" destOrd="0" presId="urn:microsoft.com/office/officeart/2005/8/layout/vList2"/>
    <dgm:cxn modelId="{A768B3E1-BF98-4413-B258-CA6E7EFAEA97}" type="presParOf" srcId="{5BAFD872-F01F-453D-837C-7CC2A6BCEBB9}" destId="{5F4691FA-7232-4527-A2F9-177ABAECDACE}" srcOrd="2" destOrd="0" presId="urn:microsoft.com/office/officeart/2005/8/layout/vList2"/>
    <dgm:cxn modelId="{E74AF190-4BCD-4334-A04B-08F23C3A5B44}" type="presParOf" srcId="{5BAFD872-F01F-453D-837C-7CC2A6BCEBB9}" destId="{707B133B-0D4E-4DEE-9EC6-75506FDA5B89}" srcOrd="3" destOrd="0" presId="urn:microsoft.com/office/officeart/2005/8/layout/vList2"/>
    <dgm:cxn modelId="{1B09C741-65E4-4E6D-B601-CB3B8D73CBFB}" type="presParOf" srcId="{5BAFD872-F01F-453D-837C-7CC2A6BCEBB9}" destId="{46023B50-FDC7-4CCF-86DE-0270E87C0A82}" srcOrd="4" destOrd="0" presId="urn:microsoft.com/office/officeart/2005/8/layout/vList2"/>
    <dgm:cxn modelId="{053512EF-C951-4B83-B8FE-8FF8834D4FF8}" type="presParOf" srcId="{5BAFD872-F01F-453D-837C-7CC2A6BCEBB9}" destId="{B178D4AA-8247-45A9-8E09-53C22CBEB73A}" srcOrd="5" destOrd="0" presId="urn:microsoft.com/office/officeart/2005/8/layout/vList2"/>
    <dgm:cxn modelId="{90952069-7B97-42E2-96D4-59C7BBE0334B}" type="presParOf" srcId="{5BAFD872-F01F-453D-837C-7CC2A6BCEBB9}" destId="{BD840F74-FDF4-4E13-AC5E-CAD3ED8D0FF1}" srcOrd="6" destOrd="0" presId="urn:microsoft.com/office/officeart/2005/8/layout/vList2"/>
    <dgm:cxn modelId="{B5A45454-29A8-4C4F-B6E6-A1C01AC7601B}" type="presParOf" srcId="{5BAFD872-F01F-453D-837C-7CC2A6BCEBB9}" destId="{A40F9270-348E-4A7D-B123-59F74940710C}" srcOrd="7" destOrd="0" presId="urn:microsoft.com/office/officeart/2005/8/layout/vList2"/>
    <dgm:cxn modelId="{01A4EBB0-5C85-4A9E-8C93-34A165787B4E}" type="presParOf" srcId="{5BAFD872-F01F-453D-837C-7CC2A6BCEBB9}" destId="{08F8EFDA-7A0A-4712-A68E-321ACE2F0956}" srcOrd="8" destOrd="0" presId="urn:microsoft.com/office/officeart/2005/8/layout/vList2"/>
    <dgm:cxn modelId="{1CBE828E-C0D2-4C72-A45F-E636C690DF0D}" type="presParOf" srcId="{5BAFD872-F01F-453D-837C-7CC2A6BCEBB9}" destId="{65216415-D30D-4DAE-85B8-05B693BCA775}" srcOrd="9" destOrd="0" presId="urn:microsoft.com/office/officeart/2005/8/layout/vList2"/>
    <dgm:cxn modelId="{7880D96D-9ABC-45AA-9E9B-5EC5E330FCAA}" type="presParOf" srcId="{5BAFD872-F01F-453D-837C-7CC2A6BCEBB9}" destId="{EFFC38CB-3C8E-4613-8128-843DA5539B57}"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79CD2E0D-95A3-4C92-9470-726719BBEC60}" type="doc">
      <dgm:prSet loTypeId="urn:microsoft.com/office/officeart/2005/8/layout/vList2" loCatId="list" qsTypeId="urn:microsoft.com/office/officeart/2005/8/quickstyle/simple2" qsCatId="simple" csTypeId="urn:microsoft.com/office/officeart/2005/8/colors/accent1_2" csCatId="accent1" phldr="1"/>
      <dgm:spPr/>
      <dgm:t>
        <a:bodyPr/>
        <a:lstStyle/>
        <a:p>
          <a:endParaRPr lang="en-US"/>
        </a:p>
      </dgm:t>
    </dgm:pt>
    <dgm:pt modelId="{0D988876-5D02-4A8B-BF6B-A5985CFC1F93}">
      <dgm:prSet/>
      <dgm:spPr/>
      <dgm:t>
        <a:bodyPr/>
        <a:lstStyle/>
        <a:p>
          <a:r>
            <a:rPr lang="en-US" dirty="0"/>
            <a:t>- Health promotion - enabling control over health</a:t>
          </a:r>
        </a:p>
      </dgm:t>
    </dgm:pt>
    <dgm:pt modelId="{4F60C4DC-A099-4818-B07F-E16E8105EA27}" type="parTrans" cxnId="{45DF822B-F378-42F9-B93C-C246087A5556}">
      <dgm:prSet/>
      <dgm:spPr/>
      <dgm:t>
        <a:bodyPr/>
        <a:lstStyle/>
        <a:p>
          <a:endParaRPr lang="en-US"/>
        </a:p>
      </dgm:t>
    </dgm:pt>
    <dgm:pt modelId="{716B651C-3DBE-40BC-9C2E-6DF9D1D742D3}" type="sibTrans" cxnId="{45DF822B-F378-42F9-B93C-C246087A5556}">
      <dgm:prSet/>
      <dgm:spPr/>
      <dgm:t>
        <a:bodyPr/>
        <a:lstStyle/>
        <a:p>
          <a:endParaRPr lang="en-US"/>
        </a:p>
      </dgm:t>
    </dgm:pt>
    <dgm:pt modelId="{BBEC9CF5-ECE4-4A50-B638-FD55DA8D0D63}">
      <dgm:prSet/>
      <dgm:spPr/>
      <dgm:t>
        <a:bodyPr/>
        <a:lstStyle/>
        <a:p>
          <a:r>
            <a:rPr lang="en-US"/>
            <a:t>- MECC: Behaviour change through everyday conversations</a:t>
          </a:r>
        </a:p>
      </dgm:t>
    </dgm:pt>
    <dgm:pt modelId="{8AE70BAD-C30A-4453-A434-0EADE2DE9765}" type="parTrans" cxnId="{D4080200-4B61-492B-AD75-3B4C279EA52B}">
      <dgm:prSet/>
      <dgm:spPr/>
      <dgm:t>
        <a:bodyPr/>
        <a:lstStyle/>
        <a:p>
          <a:endParaRPr lang="en-US"/>
        </a:p>
      </dgm:t>
    </dgm:pt>
    <dgm:pt modelId="{1D7EB7E3-4226-4DFD-BAF4-B1017CF81F52}" type="sibTrans" cxnId="{D4080200-4B61-492B-AD75-3B4C279EA52B}">
      <dgm:prSet/>
      <dgm:spPr/>
      <dgm:t>
        <a:bodyPr/>
        <a:lstStyle/>
        <a:p>
          <a:endParaRPr lang="en-US"/>
        </a:p>
      </dgm:t>
    </dgm:pt>
    <dgm:pt modelId="{79667F00-EB3F-4D7B-9226-580C5741EEB1}">
      <dgm:prSet/>
      <dgm:spPr/>
      <dgm:t>
        <a:bodyPr/>
        <a:lstStyle/>
        <a:p>
          <a:r>
            <a:rPr lang="en-US"/>
            <a:t>- Supports lifestyle improvements</a:t>
          </a:r>
        </a:p>
      </dgm:t>
    </dgm:pt>
    <dgm:pt modelId="{31BE8499-56A6-4810-9D6F-CC444220C92F}" type="parTrans" cxnId="{04CE6ECF-1468-45D9-BA07-22B446D69801}">
      <dgm:prSet/>
      <dgm:spPr/>
      <dgm:t>
        <a:bodyPr/>
        <a:lstStyle/>
        <a:p>
          <a:endParaRPr lang="en-US"/>
        </a:p>
      </dgm:t>
    </dgm:pt>
    <dgm:pt modelId="{DCAE6E22-90FA-4692-9E7C-F22FE28423B8}" type="sibTrans" cxnId="{04CE6ECF-1468-45D9-BA07-22B446D69801}">
      <dgm:prSet/>
      <dgm:spPr/>
      <dgm:t>
        <a:bodyPr/>
        <a:lstStyle/>
        <a:p>
          <a:endParaRPr lang="en-US"/>
        </a:p>
      </dgm:t>
    </dgm:pt>
    <dgm:pt modelId="{3EA13BFF-013A-4196-9D7E-F4DE976D904C}" type="pres">
      <dgm:prSet presAssocID="{79CD2E0D-95A3-4C92-9470-726719BBEC60}" presName="linear" presStyleCnt="0">
        <dgm:presLayoutVars>
          <dgm:animLvl val="lvl"/>
          <dgm:resizeHandles val="exact"/>
        </dgm:presLayoutVars>
      </dgm:prSet>
      <dgm:spPr/>
    </dgm:pt>
    <dgm:pt modelId="{639F3FF2-D749-48DA-AFC1-B334665E1776}" type="pres">
      <dgm:prSet presAssocID="{0D988876-5D02-4A8B-BF6B-A5985CFC1F93}" presName="parentText" presStyleLbl="node1" presStyleIdx="0" presStyleCnt="3">
        <dgm:presLayoutVars>
          <dgm:chMax val="0"/>
          <dgm:bulletEnabled val="1"/>
        </dgm:presLayoutVars>
      </dgm:prSet>
      <dgm:spPr/>
    </dgm:pt>
    <dgm:pt modelId="{959D0F87-0E44-4B78-ABBF-588C77C16267}" type="pres">
      <dgm:prSet presAssocID="{716B651C-3DBE-40BC-9C2E-6DF9D1D742D3}" presName="spacer" presStyleCnt="0"/>
      <dgm:spPr/>
    </dgm:pt>
    <dgm:pt modelId="{299B7641-61C7-499B-97BF-3318EB5A6B81}" type="pres">
      <dgm:prSet presAssocID="{BBEC9CF5-ECE4-4A50-B638-FD55DA8D0D63}" presName="parentText" presStyleLbl="node1" presStyleIdx="1" presStyleCnt="3">
        <dgm:presLayoutVars>
          <dgm:chMax val="0"/>
          <dgm:bulletEnabled val="1"/>
        </dgm:presLayoutVars>
      </dgm:prSet>
      <dgm:spPr/>
    </dgm:pt>
    <dgm:pt modelId="{3C7A113F-2030-4DCA-B187-ECF0BCA355B6}" type="pres">
      <dgm:prSet presAssocID="{1D7EB7E3-4226-4DFD-BAF4-B1017CF81F52}" presName="spacer" presStyleCnt="0"/>
      <dgm:spPr/>
    </dgm:pt>
    <dgm:pt modelId="{311ADA0D-97C5-42F2-8433-9A796EEE7EFB}" type="pres">
      <dgm:prSet presAssocID="{79667F00-EB3F-4D7B-9226-580C5741EEB1}" presName="parentText" presStyleLbl="node1" presStyleIdx="2" presStyleCnt="3">
        <dgm:presLayoutVars>
          <dgm:chMax val="0"/>
          <dgm:bulletEnabled val="1"/>
        </dgm:presLayoutVars>
      </dgm:prSet>
      <dgm:spPr/>
    </dgm:pt>
  </dgm:ptLst>
  <dgm:cxnLst>
    <dgm:cxn modelId="{D4080200-4B61-492B-AD75-3B4C279EA52B}" srcId="{79CD2E0D-95A3-4C92-9470-726719BBEC60}" destId="{BBEC9CF5-ECE4-4A50-B638-FD55DA8D0D63}" srcOrd="1" destOrd="0" parTransId="{8AE70BAD-C30A-4453-A434-0EADE2DE9765}" sibTransId="{1D7EB7E3-4226-4DFD-BAF4-B1017CF81F52}"/>
    <dgm:cxn modelId="{4738A91F-4F3A-46F7-8234-8305FC886530}" type="presOf" srcId="{79667F00-EB3F-4D7B-9226-580C5741EEB1}" destId="{311ADA0D-97C5-42F2-8433-9A796EEE7EFB}" srcOrd="0" destOrd="0" presId="urn:microsoft.com/office/officeart/2005/8/layout/vList2"/>
    <dgm:cxn modelId="{45DF822B-F378-42F9-B93C-C246087A5556}" srcId="{79CD2E0D-95A3-4C92-9470-726719BBEC60}" destId="{0D988876-5D02-4A8B-BF6B-A5985CFC1F93}" srcOrd="0" destOrd="0" parTransId="{4F60C4DC-A099-4818-B07F-E16E8105EA27}" sibTransId="{716B651C-3DBE-40BC-9C2E-6DF9D1D742D3}"/>
    <dgm:cxn modelId="{DE660881-8283-4FF6-B0D9-FA0D598CBF1B}" type="presOf" srcId="{BBEC9CF5-ECE4-4A50-B638-FD55DA8D0D63}" destId="{299B7641-61C7-499B-97BF-3318EB5A6B81}" srcOrd="0" destOrd="0" presId="urn:microsoft.com/office/officeart/2005/8/layout/vList2"/>
    <dgm:cxn modelId="{BB268AB9-5183-4CA2-9D90-DED8C128F514}" type="presOf" srcId="{0D988876-5D02-4A8B-BF6B-A5985CFC1F93}" destId="{639F3FF2-D749-48DA-AFC1-B334665E1776}" srcOrd="0" destOrd="0" presId="urn:microsoft.com/office/officeart/2005/8/layout/vList2"/>
    <dgm:cxn modelId="{04CE6ECF-1468-45D9-BA07-22B446D69801}" srcId="{79CD2E0D-95A3-4C92-9470-726719BBEC60}" destId="{79667F00-EB3F-4D7B-9226-580C5741EEB1}" srcOrd="2" destOrd="0" parTransId="{31BE8499-56A6-4810-9D6F-CC444220C92F}" sibTransId="{DCAE6E22-90FA-4692-9E7C-F22FE28423B8}"/>
    <dgm:cxn modelId="{9CD25AF4-EED4-487F-8620-9E17BE48A9B7}" type="presOf" srcId="{79CD2E0D-95A3-4C92-9470-726719BBEC60}" destId="{3EA13BFF-013A-4196-9D7E-F4DE976D904C}" srcOrd="0" destOrd="0" presId="urn:microsoft.com/office/officeart/2005/8/layout/vList2"/>
    <dgm:cxn modelId="{A5106C1F-39D0-43DE-B1F8-059A625DD9C2}" type="presParOf" srcId="{3EA13BFF-013A-4196-9D7E-F4DE976D904C}" destId="{639F3FF2-D749-48DA-AFC1-B334665E1776}" srcOrd="0" destOrd="0" presId="urn:microsoft.com/office/officeart/2005/8/layout/vList2"/>
    <dgm:cxn modelId="{80360F49-EFB8-4DBE-AD43-4C8F8F1CC132}" type="presParOf" srcId="{3EA13BFF-013A-4196-9D7E-F4DE976D904C}" destId="{959D0F87-0E44-4B78-ABBF-588C77C16267}" srcOrd="1" destOrd="0" presId="urn:microsoft.com/office/officeart/2005/8/layout/vList2"/>
    <dgm:cxn modelId="{7E92D7EF-BADC-4140-9A51-747AB9094625}" type="presParOf" srcId="{3EA13BFF-013A-4196-9D7E-F4DE976D904C}" destId="{299B7641-61C7-499B-97BF-3318EB5A6B81}" srcOrd="2" destOrd="0" presId="urn:microsoft.com/office/officeart/2005/8/layout/vList2"/>
    <dgm:cxn modelId="{62E5BF57-CCD7-4E2F-90AA-F4B79AB0F662}" type="presParOf" srcId="{3EA13BFF-013A-4196-9D7E-F4DE976D904C}" destId="{3C7A113F-2030-4DCA-B187-ECF0BCA355B6}" srcOrd="3" destOrd="0" presId="urn:microsoft.com/office/officeart/2005/8/layout/vList2"/>
    <dgm:cxn modelId="{D1324F12-CC5F-43FD-93D1-9956527680C3}" type="presParOf" srcId="{3EA13BFF-013A-4196-9D7E-F4DE976D904C}" destId="{311ADA0D-97C5-42F2-8433-9A796EEE7EFB}"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C9275E-45D8-4114-8946-9E6523C93C4F}">
      <dsp:nvSpPr>
        <dsp:cNvPr id="0" name=""/>
        <dsp:cNvSpPr/>
      </dsp:nvSpPr>
      <dsp:spPr>
        <a:xfrm>
          <a:off x="661880" y="1266690"/>
          <a:ext cx="1098000" cy="1098000"/>
        </a:xfrm>
        <a:prstGeom prst="round2DiagRect">
          <a:avLst>
            <a:gd name="adj1" fmla="val 29727"/>
            <a:gd name="adj2" fmla="val 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A02E881-A0F5-4117-8401-4ADAC4C103D6}">
      <dsp:nvSpPr>
        <dsp:cNvPr id="0" name=""/>
        <dsp:cNvSpPr/>
      </dsp:nvSpPr>
      <dsp:spPr>
        <a:xfrm>
          <a:off x="895880" y="1500690"/>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6B50D2F-46F7-4372-9BC9-47C5F7B29956}">
      <dsp:nvSpPr>
        <dsp:cNvPr id="0" name=""/>
        <dsp:cNvSpPr/>
      </dsp:nvSpPr>
      <dsp:spPr>
        <a:xfrm>
          <a:off x="310880" y="2706690"/>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kern="1200" dirty="0"/>
            <a:t>- Define the terms ‘health’ and ‘wellbeing’ using established models</a:t>
          </a:r>
        </a:p>
      </dsp:txBody>
      <dsp:txXfrm>
        <a:off x="310880" y="2706690"/>
        <a:ext cx="1800000" cy="720000"/>
      </dsp:txXfrm>
    </dsp:sp>
    <dsp:sp modelId="{23FB9CA6-8DA3-4AED-B60F-CFD594393850}">
      <dsp:nvSpPr>
        <dsp:cNvPr id="0" name=""/>
        <dsp:cNvSpPr/>
      </dsp:nvSpPr>
      <dsp:spPr>
        <a:xfrm>
          <a:off x="2776881" y="1266690"/>
          <a:ext cx="1098000" cy="1098000"/>
        </a:xfrm>
        <a:prstGeom prst="round2DiagRect">
          <a:avLst>
            <a:gd name="adj1" fmla="val 29727"/>
            <a:gd name="adj2" fmla="val 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305DBE2-4DDA-4904-B1DA-620CE2BA9962}">
      <dsp:nvSpPr>
        <dsp:cNvPr id="0" name=""/>
        <dsp:cNvSpPr/>
      </dsp:nvSpPr>
      <dsp:spPr>
        <a:xfrm>
          <a:off x="3010881" y="1500690"/>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DBB92C8-AE27-4677-8DA5-481A0811DFB2}">
      <dsp:nvSpPr>
        <dsp:cNvPr id="0" name=""/>
        <dsp:cNvSpPr/>
      </dsp:nvSpPr>
      <dsp:spPr>
        <a:xfrm>
          <a:off x="2425881" y="2706690"/>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kern="1200"/>
            <a:t>- Identify positive and negative influences on health and wellbeing</a:t>
          </a:r>
        </a:p>
      </dsp:txBody>
      <dsp:txXfrm>
        <a:off x="2425881" y="2706690"/>
        <a:ext cx="1800000" cy="720000"/>
      </dsp:txXfrm>
    </dsp:sp>
    <dsp:sp modelId="{30545FC5-65C3-4DE1-BE09-7331A8ED0DAB}">
      <dsp:nvSpPr>
        <dsp:cNvPr id="0" name=""/>
        <dsp:cNvSpPr/>
      </dsp:nvSpPr>
      <dsp:spPr>
        <a:xfrm>
          <a:off x="4891881" y="1266690"/>
          <a:ext cx="1098000" cy="1098000"/>
        </a:xfrm>
        <a:prstGeom prst="round2DiagRect">
          <a:avLst>
            <a:gd name="adj1" fmla="val 29727"/>
            <a:gd name="adj2" fmla="val 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49AC2B5-73C5-41AC-BD0B-AB524D9ECD4B}">
      <dsp:nvSpPr>
        <dsp:cNvPr id="0" name=""/>
        <dsp:cNvSpPr/>
      </dsp:nvSpPr>
      <dsp:spPr>
        <a:xfrm>
          <a:off x="5125881" y="1500690"/>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4D33BE6-7B4D-4A84-A122-DC9110EF1AB7}">
      <dsp:nvSpPr>
        <dsp:cNvPr id="0" name=""/>
        <dsp:cNvSpPr/>
      </dsp:nvSpPr>
      <dsp:spPr>
        <a:xfrm>
          <a:off x="4540881" y="2706690"/>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kern="1200"/>
            <a:t>- Discuss approaches to health promotion</a:t>
          </a:r>
        </a:p>
      </dsp:txBody>
      <dsp:txXfrm>
        <a:off x="4540881" y="2706690"/>
        <a:ext cx="1800000" cy="720000"/>
      </dsp:txXfrm>
    </dsp:sp>
    <dsp:sp modelId="{9907DC6B-ABA9-4215-8026-0DE1771CAACC}">
      <dsp:nvSpPr>
        <dsp:cNvPr id="0" name=""/>
        <dsp:cNvSpPr/>
      </dsp:nvSpPr>
      <dsp:spPr>
        <a:xfrm>
          <a:off x="7006881" y="1266690"/>
          <a:ext cx="1098000" cy="1098000"/>
        </a:xfrm>
        <a:prstGeom prst="round2DiagRect">
          <a:avLst>
            <a:gd name="adj1" fmla="val 29727"/>
            <a:gd name="adj2" fmla="val 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AED5740-B9AA-416E-9BEC-65F79E6E7B55}">
      <dsp:nvSpPr>
        <dsp:cNvPr id="0" name=""/>
        <dsp:cNvSpPr/>
      </dsp:nvSpPr>
      <dsp:spPr>
        <a:xfrm>
          <a:off x="7240881" y="1500690"/>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1B309BB-36BD-44A0-832E-6DEA294491FA}">
      <dsp:nvSpPr>
        <dsp:cNvPr id="0" name=""/>
        <dsp:cNvSpPr/>
      </dsp:nvSpPr>
      <dsp:spPr>
        <a:xfrm>
          <a:off x="6655881" y="2706690"/>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kern="1200"/>
            <a:t>- Outline the concept of sustainable development in global health</a:t>
          </a:r>
        </a:p>
      </dsp:txBody>
      <dsp:txXfrm>
        <a:off x="6655881" y="2706690"/>
        <a:ext cx="180000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86D86E-F9ED-41E3-B149-CEDADF926F0A}">
      <dsp:nvSpPr>
        <dsp:cNvPr id="0" name=""/>
        <dsp:cNvSpPr/>
      </dsp:nvSpPr>
      <dsp:spPr>
        <a:xfrm>
          <a:off x="0" y="2852"/>
          <a:ext cx="8696227" cy="60760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E260C90-80AF-4C35-8BC8-803270E06F48}">
      <dsp:nvSpPr>
        <dsp:cNvPr id="0" name=""/>
        <dsp:cNvSpPr/>
      </dsp:nvSpPr>
      <dsp:spPr>
        <a:xfrm>
          <a:off x="183801" y="139564"/>
          <a:ext cx="334184" cy="33418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86836AE-B57E-47A2-B70E-E3EA615BAD30}">
      <dsp:nvSpPr>
        <dsp:cNvPr id="0" name=""/>
        <dsp:cNvSpPr/>
      </dsp:nvSpPr>
      <dsp:spPr>
        <a:xfrm>
          <a:off x="701786" y="2852"/>
          <a:ext cx="7994440" cy="6076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305" tIns="64305" rIns="64305" bIns="64305" numCol="1" spcCol="1270" anchor="ctr" anchorCtr="0">
          <a:noAutofit/>
        </a:bodyPr>
        <a:lstStyle/>
        <a:p>
          <a:pPr marL="0" lvl="0" indent="0" algn="l" defTabSz="844550">
            <a:lnSpc>
              <a:spcPct val="90000"/>
            </a:lnSpc>
            <a:spcBef>
              <a:spcPct val="0"/>
            </a:spcBef>
            <a:spcAft>
              <a:spcPct val="35000"/>
            </a:spcAft>
            <a:buNone/>
          </a:pPr>
          <a:r>
            <a:rPr lang="en-US" sz="1900" kern="1200"/>
            <a:t>Watch: </a:t>
          </a:r>
          <a:r>
            <a:rPr lang="en-GB" sz="1900" kern="1200"/>
            <a:t>The following video…</a:t>
          </a:r>
          <a:endParaRPr lang="en-US" sz="1900" kern="1200"/>
        </a:p>
      </dsp:txBody>
      <dsp:txXfrm>
        <a:off x="701786" y="2852"/>
        <a:ext cx="7994440" cy="607607"/>
      </dsp:txXfrm>
    </dsp:sp>
    <dsp:sp modelId="{76D7D7D1-433E-4B30-A902-E26FD22BFE2F}">
      <dsp:nvSpPr>
        <dsp:cNvPr id="0" name=""/>
        <dsp:cNvSpPr/>
      </dsp:nvSpPr>
      <dsp:spPr>
        <a:xfrm>
          <a:off x="0" y="762361"/>
          <a:ext cx="8696227" cy="60760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1D8FF40-CBA2-4F82-93BA-6AAD14CC1F50}">
      <dsp:nvSpPr>
        <dsp:cNvPr id="0" name=""/>
        <dsp:cNvSpPr/>
      </dsp:nvSpPr>
      <dsp:spPr>
        <a:xfrm>
          <a:off x="183801" y="899073"/>
          <a:ext cx="334184" cy="33418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3700B67-A046-4380-B4F4-ACFA1455E918}">
      <dsp:nvSpPr>
        <dsp:cNvPr id="0" name=""/>
        <dsp:cNvSpPr/>
      </dsp:nvSpPr>
      <dsp:spPr>
        <a:xfrm>
          <a:off x="701786" y="762361"/>
          <a:ext cx="7994440" cy="6076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305" tIns="64305" rIns="64305" bIns="64305" numCol="1" spcCol="1270" anchor="ctr" anchorCtr="0">
          <a:noAutofit/>
        </a:bodyPr>
        <a:lstStyle/>
        <a:p>
          <a:pPr marL="0" lvl="0" indent="0" algn="l" defTabSz="844550">
            <a:lnSpc>
              <a:spcPct val="90000"/>
            </a:lnSpc>
            <a:spcBef>
              <a:spcPct val="0"/>
            </a:spcBef>
            <a:spcAft>
              <a:spcPct val="35000"/>
            </a:spcAft>
            <a:buNone/>
          </a:pPr>
          <a:r>
            <a:rPr lang="en-GB" sz="1900" kern="1200" dirty="0">
              <a:hlinkClick xmlns:r="http://schemas.openxmlformats.org/officeDocument/2006/relationships" r:id="rId3"/>
            </a:rPr>
            <a:t>What is the Definition of Health? - A Breakdown by Dr. Jeff Langmaid - YouTube</a:t>
          </a:r>
          <a:endParaRPr lang="en-US" sz="1900" kern="1200" dirty="0"/>
        </a:p>
      </dsp:txBody>
      <dsp:txXfrm>
        <a:off x="701786" y="762361"/>
        <a:ext cx="7994440" cy="607607"/>
      </dsp:txXfrm>
    </dsp:sp>
    <dsp:sp modelId="{F2E43D07-3B06-4FB4-83BA-B9CFAD86C60C}">
      <dsp:nvSpPr>
        <dsp:cNvPr id="0" name=""/>
        <dsp:cNvSpPr/>
      </dsp:nvSpPr>
      <dsp:spPr>
        <a:xfrm>
          <a:off x="0" y="1521870"/>
          <a:ext cx="8696227" cy="60760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83D2821-38C2-4CEE-8A1F-E75B594921DB}">
      <dsp:nvSpPr>
        <dsp:cNvPr id="0" name=""/>
        <dsp:cNvSpPr/>
      </dsp:nvSpPr>
      <dsp:spPr>
        <a:xfrm>
          <a:off x="183801" y="1658582"/>
          <a:ext cx="334184" cy="33418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8D2C9F3-FC49-4F7E-A1A6-97CAA7348743}">
      <dsp:nvSpPr>
        <dsp:cNvPr id="0" name=""/>
        <dsp:cNvSpPr/>
      </dsp:nvSpPr>
      <dsp:spPr>
        <a:xfrm>
          <a:off x="701786" y="1521870"/>
          <a:ext cx="7994440" cy="6076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305" tIns="64305" rIns="64305" bIns="64305" numCol="1" spcCol="1270" anchor="ctr" anchorCtr="0">
          <a:noAutofit/>
        </a:bodyPr>
        <a:lstStyle/>
        <a:p>
          <a:pPr marL="0" lvl="0" indent="0" algn="l" defTabSz="844550">
            <a:lnSpc>
              <a:spcPct val="90000"/>
            </a:lnSpc>
            <a:spcBef>
              <a:spcPct val="0"/>
            </a:spcBef>
            <a:spcAft>
              <a:spcPct val="35000"/>
            </a:spcAft>
            <a:buNone/>
          </a:pPr>
          <a:r>
            <a:rPr lang="en-US" sz="1900" b="1" kern="1200"/>
            <a:t>Activity:</a:t>
          </a:r>
          <a:endParaRPr lang="en-US" sz="1900" kern="1200"/>
        </a:p>
      </dsp:txBody>
      <dsp:txXfrm>
        <a:off x="701786" y="1521870"/>
        <a:ext cx="7994440" cy="607607"/>
      </dsp:txXfrm>
    </dsp:sp>
    <dsp:sp modelId="{D44E0765-C183-4521-AD6E-972FCE5E9D82}">
      <dsp:nvSpPr>
        <dsp:cNvPr id="0" name=""/>
        <dsp:cNvSpPr/>
      </dsp:nvSpPr>
      <dsp:spPr>
        <a:xfrm>
          <a:off x="0" y="2281379"/>
          <a:ext cx="8696227" cy="60760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7028519-2561-4EC1-9F08-3C36468A994E}">
      <dsp:nvSpPr>
        <dsp:cNvPr id="0" name=""/>
        <dsp:cNvSpPr/>
      </dsp:nvSpPr>
      <dsp:spPr>
        <a:xfrm>
          <a:off x="183801" y="2418091"/>
          <a:ext cx="334184" cy="33418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E4A36DC-B694-4CEC-A129-C4C200F17958}">
      <dsp:nvSpPr>
        <dsp:cNvPr id="0" name=""/>
        <dsp:cNvSpPr/>
      </dsp:nvSpPr>
      <dsp:spPr>
        <a:xfrm>
          <a:off x="701786" y="2281379"/>
          <a:ext cx="7994440" cy="6076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305" tIns="64305" rIns="64305" bIns="64305" numCol="1" spcCol="1270" anchor="ctr" anchorCtr="0">
          <a:noAutofit/>
        </a:bodyPr>
        <a:lstStyle/>
        <a:p>
          <a:pPr marL="0" lvl="0" indent="0" algn="l" defTabSz="844550">
            <a:lnSpc>
              <a:spcPct val="90000"/>
            </a:lnSpc>
            <a:spcBef>
              <a:spcPct val="0"/>
            </a:spcBef>
            <a:spcAft>
              <a:spcPct val="35000"/>
            </a:spcAft>
            <a:buNone/>
          </a:pPr>
          <a:r>
            <a:rPr lang="en-US" sz="1900" kern="1200"/>
            <a:t>- Take notes on definitions and key points</a:t>
          </a:r>
        </a:p>
      </dsp:txBody>
      <dsp:txXfrm>
        <a:off x="701786" y="2281379"/>
        <a:ext cx="7994440" cy="607607"/>
      </dsp:txXfrm>
    </dsp:sp>
    <dsp:sp modelId="{1E066FF1-F65E-4D72-837C-C0EE6EFDCA5D}">
      <dsp:nvSpPr>
        <dsp:cNvPr id="0" name=""/>
        <dsp:cNvSpPr/>
      </dsp:nvSpPr>
      <dsp:spPr>
        <a:xfrm>
          <a:off x="0" y="3040889"/>
          <a:ext cx="8696227" cy="60760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452B78B-144B-41DF-BF42-C05DECC6C542}">
      <dsp:nvSpPr>
        <dsp:cNvPr id="0" name=""/>
        <dsp:cNvSpPr/>
      </dsp:nvSpPr>
      <dsp:spPr>
        <a:xfrm>
          <a:off x="183801" y="3177600"/>
          <a:ext cx="334184" cy="33418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9524E4F-4835-45AB-BB96-5B8CBC577A84}">
      <dsp:nvSpPr>
        <dsp:cNvPr id="0" name=""/>
        <dsp:cNvSpPr/>
      </dsp:nvSpPr>
      <dsp:spPr>
        <a:xfrm>
          <a:off x="701786" y="3040889"/>
          <a:ext cx="7994440" cy="6076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305" tIns="64305" rIns="64305" bIns="64305" numCol="1" spcCol="1270" anchor="ctr" anchorCtr="0">
          <a:noAutofit/>
        </a:bodyPr>
        <a:lstStyle/>
        <a:p>
          <a:pPr marL="0" lvl="0" indent="0" algn="l" defTabSz="844550">
            <a:lnSpc>
              <a:spcPct val="90000"/>
            </a:lnSpc>
            <a:spcBef>
              <a:spcPct val="0"/>
            </a:spcBef>
            <a:spcAft>
              <a:spcPct val="35000"/>
            </a:spcAft>
            <a:buNone/>
          </a:pPr>
          <a:r>
            <a:rPr lang="en-US" sz="1900" kern="1200"/>
            <a:t>- Discuss: How do you define health?</a:t>
          </a:r>
        </a:p>
      </dsp:txBody>
      <dsp:txXfrm>
        <a:off x="701786" y="3040889"/>
        <a:ext cx="7994440" cy="60760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EAD0E4-A19C-4586-A7E6-AA273967CDF6}">
      <dsp:nvSpPr>
        <dsp:cNvPr id="0" name=""/>
        <dsp:cNvSpPr/>
      </dsp:nvSpPr>
      <dsp:spPr>
        <a:xfrm>
          <a:off x="0" y="1607"/>
          <a:ext cx="8612187" cy="81466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B78FBED-CA56-4A92-BD3E-D6545C6CB120}">
      <dsp:nvSpPr>
        <dsp:cNvPr id="0" name=""/>
        <dsp:cNvSpPr/>
      </dsp:nvSpPr>
      <dsp:spPr>
        <a:xfrm>
          <a:off x="246435" y="184906"/>
          <a:ext cx="448065" cy="44806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589C82F-15F5-4012-BC46-614088BF9C66}">
      <dsp:nvSpPr>
        <dsp:cNvPr id="0" name=""/>
        <dsp:cNvSpPr/>
      </dsp:nvSpPr>
      <dsp:spPr>
        <a:xfrm>
          <a:off x="940936" y="1607"/>
          <a:ext cx="7671250" cy="8146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219" tIns="86219" rIns="86219" bIns="86219" numCol="1" spcCol="1270" anchor="ctr" anchorCtr="0">
          <a:noAutofit/>
        </a:bodyPr>
        <a:lstStyle/>
        <a:p>
          <a:pPr marL="0" lvl="0" indent="0" algn="l" defTabSz="889000">
            <a:lnSpc>
              <a:spcPct val="100000"/>
            </a:lnSpc>
            <a:spcBef>
              <a:spcPct val="0"/>
            </a:spcBef>
            <a:spcAft>
              <a:spcPct val="35000"/>
            </a:spcAft>
            <a:buNone/>
          </a:pPr>
          <a:r>
            <a:rPr lang="en-US" sz="2000" kern="1200" dirty="0"/>
            <a:t>WHO (World Health Organization) (1948): A state of complete physical, mental, and social wellbeing</a:t>
          </a:r>
        </a:p>
      </dsp:txBody>
      <dsp:txXfrm>
        <a:off x="940936" y="1607"/>
        <a:ext cx="7671250" cy="814663"/>
      </dsp:txXfrm>
    </dsp:sp>
    <dsp:sp modelId="{298EF39E-11B9-4A08-ACE7-2F56E4C98ACA}">
      <dsp:nvSpPr>
        <dsp:cNvPr id="0" name=""/>
        <dsp:cNvSpPr/>
      </dsp:nvSpPr>
      <dsp:spPr>
        <a:xfrm>
          <a:off x="0" y="1019937"/>
          <a:ext cx="8612187" cy="81466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2CC4B2D-53C6-4DC3-A37B-1EBBF4B226A1}">
      <dsp:nvSpPr>
        <dsp:cNvPr id="0" name=""/>
        <dsp:cNvSpPr/>
      </dsp:nvSpPr>
      <dsp:spPr>
        <a:xfrm>
          <a:off x="246435" y="1203236"/>
          <a:ext cx="448065" cy="44806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E135923-C070-4155-9DB0-C8FC51AD54A2}">
      <dsp:nvSpPr>
        <dsp:cNvPr id="0" name=""/>
        <dsp:cNvSpPr/>
      </dsp:nvSpPr>
      <dsp:spPr>
        <a:xfrm>
          <a:off x="940936" y="1019937"/>
          <a:ext cx="7671250" cy="8146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219" tIns="86219" rIns="86219" bIns="86219" numCol="1" spcCol="1270" anchor="ctr" anchorCtr="0">
          <a:noAutofit/>
        </a:bodyPr>
        <a:lstStyle/>
        <a:p>
          <a:pPr marL="0" lvl="0" indent="0" algn="l" defTabSz="889000">
            <a:lnSpc>
              <a:spcPct val="100000"/>
            </a:lnSpc>
            <a:spcBef>
              <a:spcPct val="0"/>
            </a:spcBef>
            <a:spcAft>
              <a:spcPct val="35000"/>
            </a:spcAft>
            <a:buNone/>
          </a:pPr>
          <a:r>
            <a:rPr lang="en-US" sz="2000" kern="1200"/>
            <a:t>- Absence of disease</a:t>
          </a:r>
        </a:p>
      </dsp:txBody>
      <dsp:txXfrm>
        <a:off x="940936" y="1019937"/>
        <a:ext cx="7671250" cy="814663"/>
      </dsp:txXfrm>
    </dsp:sp>
    <dsp:sp modelId="{07F6F2F3-C874-47E0-800C-0B1251B6C73A}">
      <dsp:nvSpPr>
        <dsp:cNvPr id="0" name=""/>
        <dsp:cNvSpPr/>
      </dsp:nvSpPr>
      <dsp:spPr>
        <a:xfrm>
          <a:off x="0" y="2029501"/>
          <a:ext cx="8612187" cy="81466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98A75B2-FC52-4479-875D-DB0D800C9C84}">
      <dsp:nvSpPr>
        <dsp:cNvPr id="0" name=""/>
        <dsp:cNvSpPr/>
      </dsp:nvSpPr>
      <dsp:spPr>
        <a:xfrm>
          <a:off x="246435" y="2221566"/>
          <a:ext cx="448065" cy="44806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D633F8F-4224-449F-B923-C9714EB236C6}">
      <dsp:nvSpPr>
        <dsp:cNvPr id="0" name=""/>
        <dsp:cNvSpPr/>
      </dsp:nvSpPr>
      <dsp:spPr>
        <a:xfrm>
          <a:off x="940936" y="2038266"/>
          <a:ext cx="7671250" cy="8146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219" tIns="86219" rIns="86219" bIns="86219" numCol="1" spcCol="1270" anchor="ctr" anchorCtr="0">
          <a:noAutofit/>
        </a:bodyPr>
        <a:lstStyle/>
        <a:p>
          <a:pPr marL="0" lvl="0" indent="0" algn="l" defTabSz="889000">
            <a:lnSpc>
              <a:spcPct val="100000"/>
            </a:lnSpc>
            <a:spcBef>
              <a:spcPct val="0"/>
            </a:spcBef>
            <a:spcAft>
              <a:spcPct val="35000"/>
            </a:spcAft>
            <a:buNone/>
          </a:pPr>
          <a:r>
            <a:rPr lang="en-US" sz="2000" kern="1200"/>
            <a:t>- Ability to cope with daily life</a:t>
          </a:r>
        </a:p>
      </dsp:txBody>
      <dsp:txXfrm>
        <a:off x="940936" y="2038266"/>
        <a:ext cx="7671250" cy="814663"/>
      </dsp:txXfrm>
    </dsp:sp>
    <dsp:sp modelId="{5187CD11-7C5B-4866-88AB-0453323863C8}">
      <dsp:nvSpPr>
        <dsp:cNvPr id="0" name=""/>
        <dsp:cNvSpPr/>
      </dsp:nvSpPr>
      <dsp:spPr>
        <a:xfrm>
          <a:off x="0" y="3056596"/>
          <a:ext cx="8612187" cy="81466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25DC447-7444-4CB6-BE97-174ACA8EAEEC}">
      <dsp:nvSpPr>
        <dsp:cNvPr id="0" name=""/>
        <dsp:cNvSpPr/>
      </dsp:nvSpPr>
      <dsp:spPr>
        <a:xfrm>
          <a:off x="246435" y="3239896"/>
          <a:ext cx="448065" cy="44806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3E61252-79B4-4C9D-BE78-4BCE145E5803}">
      <dsp:nvSpPr>
        <dsp:cNvPr id="0" name=""/>
        <dsp:cNvSpPr/>
      </dsp:nvSpPr>
      <dsp:spPr>
        <a:xfrm>
          <a:off x="940936" y="3056596"/>
          <a:ext cx="7671250" cy="8146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219" tIns="86219" rIns="86219" bIns="86219" numCol="1" spcCol="1270" anchor="ctr" anchorCtr="0">
          <a:noAutofit/>
        </a:bodyPr>
        <a:lstStyle/>
        <a:p>
          <a:pPr marL="0" lvl="0" indent="0" algn="l" defTabSz="889000">
            <a:lnSpc>
              <a:spcPct val="100000"/>
            </a:lnSpc>
            <a:spcBef>
              <a:spcPct val="0"/>
            </a:spcBef>
            <a:spcAft>
              <a:spcPct val="35000"/>
            </a:spcAft>
            <a:buNone/>
          </a:pPr>
          <a:r>
            <a:rPr lang="en-US" sz="2000" kern="1200"/>
            <a:t>- Balance within individual and environment</a:t>
          </a:r>
        </a:p>
      </dsp:txBody>
      <dsp:txXfrm>
        <a:off x="940936" y="3056596"/>
        <a:ext cx="7671250" cy="81466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75B934-731A-4BDB-9B38-1996B685140B}">
      <dsp:nvSpPr>
        <dsp:cNvPr id="0" name=""/>
        <dsp:cNvSpPr/>
      </dsp:nvSpPr>
      <dsp:spPr>
        <a:xfrm>
          <a:off x="0" y="505"/>
          <a:ext cx="8694737" cy="118180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0FAB783-D596-486C-9072-33F765F2DFF1}">
      <dsp:nvSpPr>
        <dsp:cNvPr id="0" name=""/>
        <dsp:cNvSpPr/>
      </dsp:nvSpPr>
      <dsp:spPr>
        <a:xfrm>
          <a:off x="357495" y="266410"/>
          <a:ext cx="649991" cy="64999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7B3B1DA-48A5-4839-BA33-C467C987AB03}">
      <dsp:nvSpPr>
        <dsp:cNvPr id="0" name=""/>
        <dsp:cNvSpPr/>
      </dsp:nvSpPr>
      <dsp:spPr>
        <a:xfrm>
          <a:off x="1364982" y="505"/>
          <a:ext cx="7329754" cy="11818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074" tIns="125074" rIns="125074" bIns="125074" numCol="1" spcCol="1270" anchor="ctr" anchorCtr="0">
          <a:noAutofit/>
        </a:bodyPr>
        <a:lstStyle/>
        <a:p>
          <a:pPr marL="0" lvl="0" indent="0" algn="l" defTabSz="1111250">
            <a:lnSpc>
              <a:spcPct val="90000"/>
            </a:lnSpc>
            <a:spcBef>
              <a:spcPct val="0"/>
            </a:spcBef>
            <a:spcAft>
              <a:spcPct val="35000"/>
            </a:spcAft>
            <a:buNone/>
          </a:pPr>
          <a:r>
            <a:rPr lang="en-US" sz="2500" kern="1200"/>
            <a:t>- Too broad and idealistic</a:t>
          </a:r>
        </a:p>
      </dsp:txBody>
      <dsp:txXfrm>
        <a:off x="1364982" y="505"/>
        <a:ext cx="7329754" cy="1181803"/>
      </dsp:txXfrm>
    </dsp:sp>
    <dsp:sp modelId="{6D921580-B3A6-4C50-9634-DFDD5BA2EB28}">
      <dsp:nvSpPr>
        <dsp:cNvPr id="0" name=""/>
        <dsp:cNvSpPr/>
      </dsp:nvSpPr>
      <dsp:spPr>
        <a:xfrm>
          <a:off x="0" y="1477758"/>
          <a:ext cx="8694737" cy="118180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7953350-0115-4E15-9FB1-C9304AD9B989}">
      <dsp:nvSpPr>
        <dsp:cNvPr id="0" name=""/>
        <dsp:cNvSpPr/>
      </dsp:nvSpPr>
      <dsp:spPr>
        <a:xfrm>
          <a:off x="357495" y="1743664"/>
          <a:ext cx="649991" cy="64999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0CA31B2-A0C7-44E1-B637-E45D319EA497}">
      <dsp:nvSpPr>
        <dsp:cNvPr id="0" name=""/>
        <dsp:cNvSpPr/>
      </dsp:nvSpPr>
      <dsp:spPr>
        <a:xfrm>
          <a:off x="1364982" y="1477758"/>
          <a:ext cx="7329754" cy="11818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074" tIns="125074" rIns="125074" bIns="125074" numCol="1" spcCol="1270" anchor="ctr" anchorCtr="0">
          <a:noAutofit/>
        </a:bodyPr>
        <a:lstStyle/>
        <a:p>
          <a:pPr marL="0" lvl="0" indent="0" algn="l" defTabSz="1111250">
            <a:lnSpc>
              <a:spcPct val="90000"/>
            </a:lnSpc>
            <a:spcBef>
              <a:spcPct val="0"/>
            </a:spcBef>
            <a:spcAft>
              <a:spcPct val="35000"/>
            </a:spcAft>
            <a:buNone/>
          </a:pPr>
          <a:r>
            <a:rPr lang="en-US" sz="2500" kern="1200"/>
            <a:t>- Health seen as a dynamic process, not a fixed state</a:t>
          </a:r>
        </a:p>
      </dsp:txBody>
      <dsp:txXfrm>
        <a:off x="1364982" y="1477758"/>
        <a:ext cx="7329754" cy="1181803"/>
      </dsp:txXfrm>
    </dsp:sp>
    <dsp:sp modelId="{F872C026-8A05-4B7D-80B5-334F5CD58EB4}">
      <dsp:nvSpPr>
        <dsp:cNvPr id="0" name=""/>
        <dsp:cNvSpPr/>
      </dsp:nvSpPr>
      <dsp:spPr>
        <a:xfrm>
          <a:off x="0" y="2955012"/>
          <a:ext cx="8694737" cy="118180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05DBBB1-00B8-45FB-AA45-FA44C91C0886}">
      <dsp:nvSpPr>
        <dsp:cNvPr id="0" name=""/>
        <dsp:cNvSpPr/>
      </dsp:nvSpPr>
      <dsp:spPr>
        <a:xfrm>
          <a:off x="357495" y="3220918"/>
          <a:ext cx="649991" cy="64999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78A14E6-BA51-4110-A0E8-FB3C488668FB}">
      <dsp:nvSpPr>
        <dsp:cNvPr id="0" name=""/>
        <dsp:cNvSpPr/>
      </dsp:nvSpPr>
      <dsp:spPr>
        <a:xfrm>
          <a:off x="1364982" y="2955012"/>
          <a:ext cx="7329754" cy="11818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074" tIns="125074" rIns="125074" bIns="125074" numCol="1" spcCol="1270" anchor="ctr" anchorCtr="0">
          <a:noAutofit/>
        </a:bodyPr>
        <a:lstStyle/>
        <a:p>
          <a:pPr marL="0" lvl="0" indent="0" algn="l" defTabSz="1111250">
            <a:lnSpc>
              <a:spcPct val="90000"/>
            </a:lnSpc>
            <a:spcBef>
              <a:spcPct val="0"/>
            </a:spcBef>
            <a:spcAft>
              <a:spcPct val="35000"/>
            </a:spcAft>
            <a:buNone/>
          </a:pPr>
          <a:r>
            <a:rPr lang="en-US" sz="2500" kern="1200"/>
            <a:t>- Includes ability to lead socially/economically productive life</a:t>
          </a:r>
        </a:p>
      </dsp:txBody>
      <dsp:txXfrm>
        <a:off x="1364982" y="2955012"/>
        <a:ext cx="7329754" cy="118180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F90315-2E9A-4090-B0D6-30E6BDFBD0C6}">
      <dsp:nvSpPr>
        <dsp:cNvPr id="0" name=""/>
        <dsp:cNvSpPr/>
      </dsp:nvSpPr>
      <dsp:spPr>
        <a:xfrm>
          <a:off x="976493" y="866607"/>
          <a:ext cx="1107056" cy="110705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57150" cap="flat" cmpd="sng" algn="ctr">
          <a:solidFill>
            <a:schemeClr val="accent1"/>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722EEA3-218F-4545-8E4D-8237714918F9}">
      <dsp:nvSpPr>
        <dsp:cNvPr id="0" name=""/>
        <dsp:cNvSpPr/>
      </dsp:nvSpPr>
      <dsp:spPr>
        <a:xfrm>
          <a:off x="299959" y="2296277"/>
          <a:ext cx="246012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pPr>
          <a:r>
            <a:rPr lang="en-US" sz="2000" kern="1200"/>
            <a:t>Watch </a:t>
          </a:r>
          <a:r>
            <a:rPr lang="en-GB" sz="2000" kern="1200"/>
            <a:t>the </a:t>
          </a:r>
          <a:r>
            <a:rPr lang="en-US" sz="2000" kern="1200"/>
            <a:t>video on 8 Dimensions of Wellness</a:t>
          </a:r>
        </a:p>
      </dsp:txBody>
      <dsp:txXfrm>
        <a:off x="299959" y="2296277"/>
        <a:ext cx="2460125" cy="720000"/>
      </dsp:txXfrm>
    </dsp:sp>
    <dsp:sp modelId="{1844DF09-2387-415F-8A44-7722B7D6B962}">
      <dsp:nvSpPr>
        <dsp:cNvPr id="0" name=""/>
        <dsp:cNvSpPr/>
      </dsp:nvSpPr>
      <dsp:spPr>
        <a:xfrm>
          <a:off x="3830730" y="875652"/>
          <a:ext cx="1107056" cy="110705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57150" cap="flat" cmpd="sng" algn="ctr">
          <a:solidFill>
            <a:schemeClr val="accent1"/>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BE54DF8-FA77-42DE-9B32-57EF27739DEF}">
      <dsp:nvSpPr>
        <dsp:cNvPr id="0" name=""/>
        <dsp:cNvSpPr/>
      </dsp:nvSpPr>
      <dsp:spPr>
        <a:xfrm>
          <a:off x="3190606" y="2296277"/>
          <a:ext cx="246012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pPr>
          <a:r>
            <a:rPr lang="en-US" sz="2000" kern="1200"/>
            <a:t>- Make a list of the 8 dimensions</a:t>
          </a:r>
        </a:p>
      </dsp:txBody>
      <dsp:txXfrm>
        <a:off x="3190606" y="2296277"/>
        <a:ext cx="2460125" cy="720000"/>
      </dsp:txXfrm>
    </dsp:sp>
    <dsp:sp modelId="{F2F3A817-2993-41C9-B69C-37898B1D75BB}">
      <dsp:nvSpPr>
        <dsp:cNvPr id="0" name=""/>
        <dsp:cNvSpPr/>
      </dsp:nvSpPr>
      <dsp:spPr>
        <a:xfrm>
          <a:off x="6812112" y="839451"/>
          <a:ext cx="1107056" cy="110705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57150" cap="flat" cmpd="sng" algn="ctr">
          <a:solidFill>
            <a:schemeClr val="accent1"/>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A91BE78-9A02-4D04-8C7C-F76104DB670A}">
      <dsp:nvSpPr>
        <dsp:cNvPr id="0" name=""/>
        <dsp:cNvSpPr/>
      </dsp:nvSpPr>
      <dsp:spPr>
        <a:xfrm>
          <a:off x="6081254" y="2296277"/>
          <a:ext cx="246012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pPr>
          <a:r>
            <a:rPr lang="en-US" sz="2000" kern="1200" dirty="0"/>
            <a:t>- Reflect on which is most relevant to you</a:t>
          </a:r>
        </a:p>
      </dsp:txBody>
      <dsp:txXfrm>
        <a:off x="6081254" y="2296277"/>
        <a:ext cx="2460125" cy="7200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30CC18-69A7-4911-B072-4D640412499E}">
      <dsp:nvSpPr>
        <dsp:cNvPr id="0" name=""/>
        <dsp:cNvSpPr/>
      </dsp:nvSpPr>
      <dsp:spPr>
        <a:xfrm>
          <a:off x="0" y="0"/>
          <a:ext cx="8696227" cy="42478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1149972-4987-4648-A0CC-1763D071C6ED}">
      <dsp:nvSpPr>
        <dsp:cNvPr id="0" name=""/>
        <dsp:cNvSpPr/>
      </dsp:nvSpPr>
      <dsp:spPr>
        <a:xfrm>
          <a:off x="128497" y="97860"/>
          <a:ext cx="233631" cy="23363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8CA50D1-197F-4717-9DD7-5C80A766556F}">
      <dsp:nvSpPr>
        <dsp:cNvPr id="0" name=""/>
        <dsp:cNvSpPr/>
      </dsp:nvSpPr>
      <dsp:spPr>
        <a:xfrm>
          <a:off x="490625" y="2283"/>
          <a:ext cx="8205601" cy="4247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4956" tIns="44956" rIns="44956" bIns="44956" numCol="1" spcCol="1270" anchor="ctr" anchorCtr="0">
          <a:noAutofit/>
        </a:bodyPr>
        <a:lstStyle/>
        <a:p>
          <a:pPr marL="0" lvl="0" indent="0" algn="l" defTabSz="889000">
            <a:lnSpc>
              <a:spcPct val="100000"/>
            </a:lnSpc>
            <a:spcBef>
              <a:spcPct val="0"/>
            </a:spcBef>
            <a:spcAft>
              <a:spcPct val="35000"/>
            </a:spcAft>
            <a:buNone/>
          </a:pPr>
          <a:r>
            <a:rPr lang="en-US" sz="2000" kern="1200" dirty="0"/>
            <a:t>Physical</a:t>
          </a:r>
        </a:p>
      </dsp:txBody>
      <dsp:txXfrm>
        <a:off x="490625" y="2283"/>
        <a:ext cx="8205601" cy="424784"/>
      </dsp:txXfrm>
    </dsp:sp>
    <dsp:sp modelId="{85D0C896-5823-4F54-96A6-B7E631B0BF46}">
      <dsp:nvSpPr>
        <dsp:cNvPr id="0" name=""/>
        <dsp:cNvSpPr/>
      </dsp:nvSpPr>
      <dsp:spPr>
        <a:xfrm>
          <a:off x="0" y="533264"/>
          <a:ext cx="8696227" cy="42478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D9A8557-9A48-4FCB-9952-90A858B4BC29}">
      <dsp:nvSpPr>
        <dsp:cNvPr id="0" name=""/>
        <dsp:cNvSpPr/>
      </dsp:nvSpPr>
      <dsp:spPr>
        <a:xfrm>
          <a:off x="128497" y="628840"/>
          <a:ext cx="233631" cy="23363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0287C78-38C5-43CC-BD90-A4A07D2FD23E}">
      <dsp:nvSpPr>
        <dsp:cNvPr id="0" name=""/>
        <dsp:cNvSpPr/>
      </dsp:nvSpPr>
      <dsp:spPr>
        <a:xfrm>
          <a:off x="490625" y="533264"/>
          <a:ext cx="8205601" cy="4247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4956" tIns="44956" rIns="44956" bIns="44956" numCol="1" spcCol="1270" anchor="ctr" anchorCtr="0">
          <a:noAutofit/>
        </a:bodyPr>
        <a:lstStyle/>
        <a:p>
          <a:pPr marL="0" lvl="0" indent="0" algn="l" defTabSz="889000">
            <a:lnSpc>
              <a:spcPct val="100000"/>
            </a:lnSpc>
            <a:spcBef>
              <a:spcPct val="0"/>
            </a:spcBef>
            <a:spcAft>
              <a:spcPct val="35000"/>
            </a:spcAft>
            <a:buNone/>
          </a:pPr>
          <a:r>
            <a:rPr lang="en-US" sz="2000" kern="1200" dirty="0"/>
            <a:t>Emotional</a:t>
          </a:r>
        </a:p>
      </dsp:txBody>
      <dsp:txXfrm>
        <a:off x="490625" y="533264"/>
        <a:ext cx="8205601" cy="424784"/>
      </dsp:txXfrm>
    </dsp:sp>
    <dsp:sp modelId="{F784A85B-48D9-42A1-BB2D-8F96210C3E1A}">
      <dsp:nvSpPr>
        <dsp:cNvPr id="0" name=""/>
        <dsp:cNvSpPr/>
      </dsp:nvSpPr>
      <dsp:spPr>
        <a:xfrm>
          <a:off x="0" y="1064244"/>
          <a:ext cx="8696227" cy="42478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A9F8671-7D53-45F7-AE76-9663F8E78715}">
      <dsp:nvSpPr>
        <dsp:cNvPr id="0" name=""/>
        <dsp:cNvSpPr/>
      </dsp:nvSpPr>
      <dsp:spPr>
        <a:xfrm>
          <a:off x="128497" y="1159821"/>
          <a:ext cx="233631" cy="23363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AD01406-9AF9-4DBC-A952-C08C3F44CFC6}">
      <dsp:nvSpPr>
        <dsp:cNvPr id="0" name=""/>
        <dsp:cNvSpPr/>
      </dsp:nvSpPr>
      <dsp:spPr>
        <a:xfrm>
          <a:off x="490625" y="1064244"/>
          <a:ext cx="8205601" cy="4247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4956" tIns="44956" rIns="44956" bIns="44956" numCol="1" spcCol="1270" anchor="ctr" anchorCtr="0">
          <a:noAutofit/>
        </a:bodyPr>
        <a:lstStyle/>
        <a:p>
          <a:pPr marL="0" lvl="0" indent="0" algn="l" defTabSz="889000">
            <a:lnSpc>
              <a:spcPct val="100000"/>
            </a:lnSpc>
            <a:spcBef>
              <a:spcPct val="0"/>
            </a:spcBef>
            <a:spcAft>
              <a:spcPct val="35000"/>
            </a:spcAft>
            <a:buNone/>
          </a:pPr>
          <a:r>
            <a:rPr lang="en-US" sz="2000" kern="1200" dirty="0"/>
            <a:t>Social</a:t>
          </a:r>
        </a:p>
      </dsp:txBody>
      <dsp:txXfrm>
        <a:off x="490625" y="1064244"/>
        <a:ext cx="8205601" cy="424784"/>
      </dsp:txXfrm>
    </dsp:sp>
    <dsp:sp modelId="{6B395707-1D2D-404D-84B8-B32CA4E5A5D3}">
      <dsp:nvSpPr>
        <dsp:cNvPr id="0" name=""/>
        <dsp:cNvSpPr/>
      </dsp:nvSpPr>
      <dsp:spPr>
        <a:xfrm>
          <a:off x="0" y="1564160"/>
          <a:ext cx="8696227" cy="42478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876CB2F-02AB-4DD7-B461-3099D794B78F}">
      <dsp:nvSpPr>
        <dsp:cNvPr id="0" name=""/>
        <dsp:cNvSpPr/>
      </dsp:nvSpPr>
      <dsp:spPr>
        <a:xfrm>
          <a:off x="128497" y="1690801"/>
          <a:ext cx="233631" cy="23363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200F80C-F55C-4D96-8E90-6675A47A4C96}">
      <dsp:nvSpPr>
        <dsp:cNvPr id="0" name=""/>
        <dsp:cNvSpPr/>
      </dsp:nvSpPr>
      <dsp:spPr>
        <a:xfrm>
          <a:off x="490625" y="1595225"/>
          <a:ext cx="8205601" cy="4247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4956" tIns="44956" rIns="44956" bIns="44956" numCol="1" spcCol="1270" anchor="ctr" anchorCtr="0">
          <a:noAutofit/>
        </a:bodyPr>
        <a:lstStyle/>
        <a:p>
          <a:pPr marL="0" lvl="0" indent="0" algn="l" defTabSz="889000">
            <a:lnSpc>
              <a:spcPct val="100000"/>
            </a:lnSpc>
            <a:spcBef>
              <a:spcPct val="0"/>
            </a:spcBef>
            <a:spcAft>
              <a:spcPct val="35000"/>
            </a:spcAft>
            <a:buNone/>
          </a:pPr>
          <a:r>
            <a:rPr lang="en-US" sz="2000" kern="1200" dirty="0"/>
            <a:t>Spiritual</a:t>
          </a:r>
        </a:p>
      </dsp:txBody>
      <dsp:txXfrm>
        <a:off x="490625" y="1595225"/>
        <a:ext cx="8205601" cy="424784"/>
      </dsp:txXfrm>
    </dsp:sp>
    <dsp:sp modelId="{4AFB9274-569C-4228-801D-04C8F835C79C}">
      <dsp:nvSpPr>
        <dsp:cNvPr id="0" name=""/>
        <dsp:cNvSpPr/>
      </dsp:nvSpPr>
      <dsp:spPr>
        <a:xfrm>
          <a:off x="0" y="2126205"/>
          <a:ext cx="8696227" cy="42478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C908C90-9560-43B5-9F81-50E82D791A09}">
      <dsp:nvSpPr>
        <dsp:cNvPr id="0" name=""/>
        <dsp:cNvSpPr/>
      </dsp:nvSpPr>
      <dsp:spPr>
        <a:xfrm>
          <a:off x="128497" y="2221782"/>
          <a:ext cx="233631" cy="23363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FC98D20-9DE6-4BFF-B8ED-3044E926A3C7}">
      <dsp:nvSpPr>
        <dsp:cNvPr id="0" name=""/>
        <dsp:cNvSpPr/>
      </dsp:nvSpPr>
      <dsp:spPr>
        <a:xfrm>
          <a:off x="490625" y="2126205"/>
          <a:ext cx="8205601" cy="4247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4956" tIns="44956" rIns="44956" bIns="44956" numCol="1" spcCol="1270" anchor="ctr" anchorCtr="0">
          <a:noAutofit/>
        </a:bodyPr>
        <a:lstStyle/>
        <a:p>
          <a:pPr marL="0" lvl="0" indent="0" algn="l" defTabSz="889000">
            <a:lnSpc>
              <a:spcPct val="100000"/>
            </a:lnSpc>
            <a:spcBef>
              <a:spcPct val="0"/>
            </a:spcBef>
            <a:spcAft>
              <a:spcPct val="35000"/>
            </a:spcAft>
            <a:buNone/>
          </a:pPr>
          <a:r>
            <a:rPr lang="en-US" sz="2000" kern="1200" dirty="0"/>
            <a:t>Intellectual</a:t>
          </a:r>
        </a:p>
      </dsp:txBody>
      <dsp:txXfrm>
        <a:off x="490625" y="2126205"/>
        <a:ext cx="8205601" cy="424784"/>
      </dsp:txXfrm>
    </dsp:sp>
    <dsp:sp modelId="{8CC2277B-EF5C-4C0B-A594-498F7008F079}">
      <dsp:nvSpPr>
        <dsp:cNvPr id="0" name=""/>
        <dsp:cNvSpPr/>
      </dsp:nvSpPr>
      <dsp:spPr>
        <a:xfrm>
          <a:off x="0" y="2657186"/>
          <a:ext cx="8696227" cy="42478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5685AEF-0BE3-40B4-AAFD-93C19E0551C6}">
      <dsp:nvSpPr>
        <dsp:cNvPr id="0" name=""/>
        <dsp:cNvSpPr/>
      </dsp:nvSpPr>
      <dsp:spPr>
        <a:xfrm>
          <a:off x="128497" y="2752762"/>
          <a:ext cx="233631" cy="23363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093584C-7339-4495-ABC6-4F3241925A6F}">
      <dsp:nvSpPr>
        <dsp:cNvPr id="0" name=""/>
        <dsp:cNvSpPr/>
      </dsp:nvSpPr>
      <dsp:spPr>
        <a:xfrm>
          <a:off x="490625" y="2657186"/>
          <a:ext cx="8205601" cy="4247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4956" tIns="44956" rIns="44956" bIns="44956" numCol="1" spcCol="1270" anchor="ctr" anchorCtr="0">
          <a:noAutofit/>
        </a:bodyPr>
        <a:lstStyle/>
        <a:p>
          <a:pPr marL="0" lvl="0" indent="0" algn="l" defTabSz="889000">
            <a:lnSpc>
              <a:spcPct val="100000"/>
            </a:lnSpc>
            <a:spcBef>
              <a:spcPct val="0"/>
            </a:spcBef>
            <a:spcAft>
              <a:spcPct val="35000"/>
            </a:spcAft>
            <a:buNone/>
          </a:pPr>
          <a:r>
            <a:rPr lang="en-US" sz="2000" kern="1200" dirty="0"/>
            <a:t>Occupational</a:t>
          </a:r>
        </a:p>
      </dsp:txBody>
      <dsp:txXfrm>
        <a:off x="490625" y="2657186"/>
        <a:ext cx="8205601" cy="424784"/>
      </dsp:txXfrm>
    </dsp:sp>
    <dsp:sp modelId="{8BC52F86-3B8A-4B40-804D-5B3A48366139}">
      <dsp:nvSpPr>
        <dsp:cNvPr id="0" name=""/>
        <dsp:cNvSpPr/>
      </dsp:nvSpPr>
      <dsp:spPr>
        <a:xfrm>
          <a:off x="0" y="3188166"/>
          <a:ext cx="8696227" cy="42478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2B4F3F1-F67F-4CA2-8E54-55AD76007C9E}">
      <dsp:nvSpPr>
        <dsp:cNvPr id="0" name=""/>
        <dsp:cNvSpPr/>
      </dsp:nvSpPr>
      <dsp:spPr>
        <a:xfrm>
          <a:off x="128497" y="3283743"/>
          <a:ext cx="233631" cy="23363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C7560A4-EC5D-4760-BF10-2C660850994F}">
      <dsp:nvSpPr>
        <dsp:cNvPr id="0" name=""/>
        <dsp:cNvSpPr/>
      </dsp:nvSpPr>
      <dsp:spPr>
        <a:xfrm>
          <a:off x="490625" y="3188166"/>
          <a:ext cx="8205601" cy="4247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4956" tIns="44956" rIns="44956" bIns="44956" numCol="1" spcCol="1270" anchor="ctr" anchorCtr="0">
          <a:noAutofit/>
        </a:bodyPr>
        <a:lstStyle/>
        <a:p>
          <a:pPr marL="0" lvl="0" indent="0" algn="l" defTabSz="889000">
            <a:lnSpc>
              <a:spcPct val="100000"/>
            </a:lnSpc>
            <a:spcBef>
              <a:spcPct val="0"/>
            </a:spcBef>
            <a:spcAft>
              <a:spcPct val="35000"/>
            </a:spcAft>
            <a:buNone/>
          </a:pPr>
          <a:r>
            <a:rPr lang="en-US" sz="2000" kern="1200" dirty="0"/>
            <a:t>Environmental</a:t>
          </a:r>
        </a:p>
      </dsp:txBody>
      <dsp:txXfrm>
        <a:off x="490625" y="3188166"/>
        <a:ext cx="8205601" cy="424784"/>
      </dsp:txXfrm>
    </dsp:sp>
    <dsp:sp modelId="{20051C9D-AB82-493C-B78B-E8B2903F3E06}">
      <dsp:nvSpPr>
        <dsp:cNvPr id="0" name=""/>
        <dsp:cNvSpPr/>
      </dsp:nvSpPr>
      <dsp:spPr>
        <a:xfrm>
          <a:off x="0" y="3719147"/>
          <a:ext cx="8696227" cy="42478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4376EE-8108-4F55-BED9-3FB26F4E5642}">
      <dsp:nvSpPr>
        <dsp:cNvPr id="0" name=""/>
        <dsp:cNvSpPr/>
      </dsp:nvSpPr>
      <dsp:spPr>
        <a:xfrm>
          <a:off x="128497" y="3814723"/>
          <a:ext cx="233631" cy="23363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25C083C-22F3-4234-908B-D781BA1B910A}">
      <dsp:nvSpPr>
        <dsp:cNvPr id="0" name=""/>
        <dsp:cNvSpPr/>
      </dsp:nvSpPr>
      <dsp:spPr>
        <a:xfrm>
          <a:off x="490625" y="3719147"/>
          <a:ext cx="8205601" cy="4247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4956" tIns="44956" rIns="44956" bIns="44956" numCol="1" spcCol="1270" anchor="ctr" anchorCtr="0">
          <a:noAutofit/>
        </a:bodyPr>
        <a:lstStyle/>
        <a:p>
          <a:pPr marL="0" lvl="0" indent="0" algn="l" defTabSz="889000">
            <a:lnSpc>
              <a:spcPct val="100000"/>
            </a:lnSpc>
            <a:spcBef>
              <a:spcPct val="0"/>
            </a:spcBef>
            <a:spcAft>
              <a:spcPct val="35000"/>
            </a:spcAft>
            <a:buNone/>
          </a:pPr>
          <a:r>
            <a:rPr lang="en-US" sz="2000" kern="1200" dirty="0"/>
            <a:t>Economic</a:t>
          </a:r>
        </a:p>
      </dsp:txBody>
      <dsp:txXfrm>
        <a:off x="490625" y="3719147"/>
        <a:ext cx="8205601" cy="424784"/>
      </dsp:txXfrm>
    </dsp:sp>
    <dsp:sp modelId="{4EAA390F-9A28-4BE5-B818-9792A6E10790}">
      <dsp:nvSpPr>
        <dsp:cNvPr id="0" name=""/>
        <dsp:cNvSpPr/>
      </dsp:nvSpPr>
      <dsp:spPr>
        <a:xfrm>
          <a:off x="0" y="4250127"/>
          <a:ext cx="8696227" cy="42478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1A66E64-96E7-4121-8F96-C473E566E170}">
      <dsp:nvSpPr>
        <dsp:cNvPr id="0" name=""/>
        <dsp:cNvSpPr/>
      </dsp:nvSpPr>
      <dsp:spPr>
        <a:xfrm>
          <a:off x="128497" y="4345704"/>
          <a:ext cx="233631" cy="23363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59265A2-F0B0-49CA-B619-95B30938F581}">
      <dsp:nvSpPr>
        <dsp:cNvPr id="0" name=""/>
        <dsp:cNvSpPr/>
      </dsp:nvSpPr>
      <dsp:spPr>
        <a:xfrm>
          <a:off x="490625" y="4250127"/>
          <a:ext cx="8205601" cy="4247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4956" tIns="44956" rIns="44956" bIns="44956" numCol="1" spcCol="1270" anchor="ctr" anchorCtr="0">
          <a:noAutofit/>
        </a:bodyPr>
        <a:lstStyle/>
        <a:p>
          <a:pPr marL="0" lvl="0" indent="0" algn="l" defTabSz="889000">
            <a:lnSpc>
              <a:spcPct val="100000"/>
            </a:lnSpc>
            <a:spcBef>
              <a:spcPct val="0"/>
            </a:spcBef>
            <a:spcAft>
              <a:spcPct val="35000"/>
            </a:spcAft>
            <a:buNone/>
          </a:pPr>
          <a:r>
            <a:rPr lang="en-GB" sz="2000" b="1" kern="1200" dirty="0"/>
            <a:t>Wellbeing is </a:t>
          </a:r>
          <a:r>
            <a:rPr lang="en-US" sz="2000" b="1" kern="1200" dirty="0"/>
            <a:t>Multidimensional</a:t>
          </a:r>
          <a:r>
            <a:rPr lang="en-GB" sz="2000" b="1" kern="1200" dirty="0"/>
            <a:t> and</a:t>
          </a:r>
          <a:r>
            <a:rPr lang="en-US" sz="2000" b="1" kern="1200" dirty="0"/>
            <a:t> affects quality of life and satisfaction</a:t>
          </a:r>
        </a:p>
      </dsp:txBody>
      <dsp:txXfrm>
        <a:off x="490625" y="4250127"/>
        <a:ext cx="8205601" cy="42478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F07E42-43AC-47F9-8901-7AFBD297AC47}">
      <dsp:nvSpPr>
        <dsp:cNvPr id="0" name=""/>
        <dsp:cNvSpPr/>
      </dsp:nvSpPr>
      <dsp:spPr>
        <a:xfrm>
          <a:off x="0" y="0"/>
          <a:ext cx="861138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14FA78B-152D-4545-AD92-6F5EF67A9A0E}">
      <dsp:nvSpPr>
        <dsp:cNvPr id="0" name=""/>
        <dsp:cNvSpPr/>
      </dsp:nvSpPr>
      <dsp:spPr>
        <a:xfrm>
          <a:off x="0" y="0"/>
          <a:ext cx="8611385" cy="8284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dirty="0"/>
            <a:t>There is no Single Definition, it varies across disciplines (Dodge Et Al., 2012)</a:t>
          </a:r>
          <a:endParaRPr lang="en-US" sz="2800" kern="1200" dirty="0"/>
        </a:p>
      </dsp:txBody>
      <dsp:txXfrm>
        <a:off x="0" y="0"/>
        <a:ext cx="8611385" cy="828453"/>
      </dsp:txXfrm>
    </dsp:sp>
    <dsp:sp modelId="{353F8CC6-4270-4771-8BCA-8011AE935F86}">
      <dsp:nvSpPr>
        <dsp:cNvPr id="0" name=""/>
        <dsp:cNvSpPr/>
      </dsp:nvSpPr>
      <dsp:spPr>
        <a:xfrm>
          <a:off x="0" y="828453"/>
          <a:ext cx="861138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C35B1E8-99C9-495E-A954-F9B0A629086B}">
      <dsp:nvSpPr>
        <dsp:cNvPr id="0" name=""/>
        <dsp:cNvSpPr/>
      </dsp:nvSpPr>
      <dsp:spPr>
        <a:xfrm>
          <a:off x="0" y="828453"/>
          <a:ext cx="8611385" cy="8284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dirty="0"/>
            <a:t>Often includes Emotional, Social, and Economic Dimensions </a:t>
          </a:r>
          <a:endParaRPr lang="en-US" sz="2800" kern="1200" dirty="0"/>
        </a:p>
      </dsp:txBody>
      <dsp:txXfrm>
        <a:off x="0" y="828453"/>
        <a:ext cx="8611385" cy="828453"/>
      </dsp:txXfrm>
    </dsp:sp>
    <dsp:sp modelId="{3E46A2EA-5BF6-43EF-88A7-DFA7F4BAA3AB}">
      <dsp:nvSpPr>
        <dsp:cNvPr id="0" name=""/>
        <dsp:cNvSpPr/>
      </dsp:nvSpPr>
      <dsp:spPr>
        <a:xfrm>
          <a:off x="0" y="1656906"/>
          <a:ext cx="861138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05D9A95-8389-45E9-89CB-681AC8BD175E}">
      <dsp:nvSpPr>
        <dsp:cNvPr id="0" name=""/>
        <dsp:cNvSpPr/>
      </dsp:nvSpPr>
      <dsp:spPr>
        <a:xfrm>
          <a:off x="0" y="1656906"/>
          <a:ext cx="8611385" cy="8284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dirty="0"/>
            <a:t>Includes feeling satisfied, secure, and able to participate in life</a:t>
          </a:r>
        </a:p>
      </dsp:txBody>
      <dsp:txXfrm>
        <a:off x="0" y="1656906"/>
        <a:ext cx="8611385" cy="828453"/>
      </dsp:txXfrm>
    </dsp:sp>
    <dsp:sp modelId="{5F282F55-674F-41A2-9029-146942D7F0C9}">
      <dsp:nvSpPr>
        <dsp:cNvPr id="0" name=""/>
        <dsp:cNvSpPr/>
      </dsp:nvSpPr>
      <dsp:spPr>
        <a:xfrm>
          <a:off x="0" y="2485360"/>
          <a:ext cx="861138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731E766-6B34-4854-9B6F-C3373781C976}">
      <dsp:nvSpPr>
        <dsp:cNvPr id="0" name=""/>
        <dsp:cNvSpPr/>
      </dsp:nvSpPr>
      <dsp:spPr>
        <a:xfrm>
          <a:off x="0" y="2485360"/>
          <a:ext cx="8611385" cy="8284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dirty="0"/>
            <a:t>The WHO states that it is a positive state encompassing physical, mental, and social wellbeing</a:t>
          </a:r>
        </a:p>
        <a:p>
          <a:pPr marL="0" lvl="0" indent="0" algn="l" defTabSz="1244600">
            <a:lnSpc>
              <a:spcPct val="90000"/>
            </a:lnSpc>
            <a:spcBef>
              <a:spcPct val="0"/>
            </a:spcBef>
            <a:spcAft>
              <a:spcPct val="35000"/>
            </a:spcAft>
            <a:buNone/>
          </a:pPr>
          <a:r>
            <a:rPr lang="en-GB" sz="3200" b="1" i="1" kern="1200" dirty="0">
              <a:solidFill>
                <a:srgbClr val="002060"/>
              </a:solidFill>
            </a:rPr>
            <a:t>How would you define wellbeing?</a:t>
          </a:r>
          <a:endParaRPr lang="en-US" sz="3200" b="1" i="1" kern="1200" dirty="0">
            <a:solidFill>
              <a:srgbClr val="002060"/>
            </a:solidFill>
          </a:endParaRPr>
        </a:p>
      </dsp:txBody>
      <dsp:txXfrm>
        <a:off x="0" y="2485360"/>
        <a:ext cx="8611385" cy="82845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D179CA-74C7-4514-8F3A-36A7982E6BC3}">
      <dsp:nvSpPr>
        <dsp:cNvPr id="0" name=""/>
        <dsp:cNvSpPr/>
      </dsp:nvSpPr>
      <dsp:spPr>
        <a:xfrm>
          <a:off x="0" y="3158"/>
          <a:ext cx="8696227" cy="647595"/>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dirty="0"/>
            <a:t>Heredity</a:t>
          </a:r>
        </a:p>
      </dsp:txBody>
      <dsp:txXfrm>
        <a:off x="31613" y="34771"/>
        <a:ext cx="8633001" cy="584369"/>
      </dsp:txXfrm>
    </dsp:sp>
    <dsp:sp modelId="{5F4691FA-7232-4527-A2F9-177ABAECDACE}">
      <dsp:nvSpPr>
        <dsp:cNvPr id="0" name=""/>
        <dsp:cNvSpPr/>
      </dsp:nvSpPr>
      <dsp:spPr>
        <a:xfrm>
          <a:off x="0" y="728513"/>
          <a:ext cx="8696227" cy="647595"/>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Environment</a:t>
          </a:r>
        </a:p>
      </dsp:txBody>
      <dsp:txXfrm>
        <a:off x="31613" y="760126"/>
        <a:ext cx="8633001" cy="584369"/>
      </dsp:txXfrm>
    </dsp:sp>
    <dsp:sp modelId="{46023B50-FDC7-4CCF-86DE-0270E87C0A82}">
      <dsp:nvSpPr>
        <dsp:cNvPr id="0" name=""/>
        <dsp:cNvSpPr/>
      </dsp:nvSpPr>
      <dsp:spPr>
        <a:xfrm>
          <a:off x="0" y="1453868"/>
          <a:ext cx="8696227" cy="647595"/>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Behaviour</a:t>
          </a:r>
        </a:p>
      </dsp:txBody>
      <dsp:txXfrm>
        <a:off x="31613" y="1485481"/>
        <a:ext cx="8633001" cy="584369"/>
      </dsp:txXfrm>
    </dsp:sp>
    <dsp:sp modelId="{BD840F74-FDF4-4E13-AC5E-CAD3ED8D0FF1}">
      <dsp:nvSpPr>
        <dsp:cNvPr id="0" name=""/>
        <dsp:cNvSpPr/>
      </dsp:nvSpPr>
      <dsp:spPr>
        <a:xfrm>
          <a:off x="0" y="2179223"/>
          <a:ext cx="8696227" cy="647595"/>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Attitude</a:t>
          </a:r>
        </a:p>
      </dsp:txBody>
      <dsp:txXfrm>
        <a:off x="31613" y="2210836"/>
        <a:ext cx="8633001" cy="584369"/>
      </dsp:txXfrm>
    </dsp:sp>
    <dsp:sp modelId="{08F8EFDA-7A0A-4712-A68E-321ACE2F0956}">
      <dsp:nvSpPr>
        <dsp:cNvPr id="0" name=""/>
        <dsp:cNvSpPr/>
      </dsp:nvSpPr>
      <dsp:spPr>
        <a:xfrm>
          <a:off x="0" y="2904578"/>
          <a:ext cx="8696227" cy="647595"/>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Socioeconomic factors</a:t>
          </a:r>
        </a:p>
      </dsp:txBody>
      <dsp:txXfrm>
        <a:off x="31613" y="2936191"/>
        <a:ext cx="8633001" cy="584369"/>
      </dsp:txXfrm>
    </dsp:sp>
    <dsp:sp modelId="{EFFC38CB-3C8E-4613-8128-843DA5539B57}">
      <dsp:nvSpPr>
        <dsp:cNvPr id="0" name=""/>
        <dsp:cNvSpPr/>
      </dsp:nvSpPr>
      <dsp:spPr>
        <a:xfrm>
          <a:off x="0" y="3629933"/>
          <a:ext cx="8696227" cy="647595"/>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Media/Technology</a:t>
          </a:r>
        </a:p>
      </dsp:txBody>
      <dsp:txXfrm>
        <a:off x="31613" y="3661546"/>
        <a:ext cx="8633001" cy="584369"/>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9F3FF2-D749-48DA-AFC1-B334665E1776}">
      <dsp:nvSpPr>
        <dsp:cNvPr id="0" name=""/>
        <dsp:cNvSpPr/>
      </dsp:nvSpPr>
      <dsp:spPr>
        <a:xfrm>
          <a:off x="0" y="5229"/>
          <a:ext cx="7599767" cy="1112304"/>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dirty="0"/>
            <a:t>- Health promotion - enabling control over health</a:t>
          </a:r>
        </a:p>
      </dsp:txBody>
      <dsp:txXfrm>
        <a:off x="54298" y="59527"/>
        <a:ext cx="7491171" cy="1003708"/>
      </dsp:txXfrm>
    </dsp:sp>
    <dsp:sp modelId="{299B7641-61C7-499B-97BF-3318EB5A6B81}">
      <dsp:nvSpPr>
        <dsp:cNvPr id="0" name=""/>
        <dsp:cNvSpPr/>
      </dsp:nvSpPr>
      <dsp:spPr>
        <a:xfrm>
          <a:off x="0" y="1198174"/>
          <a:ext cx="7599767" cy="1112304"/>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 MECC: Behaviour change through everyday conversations</a:t>
          </a:r>
        </a:p>
      </dsp:txBody>
      <dsp:txXfrm>
        <a:off x="54298" y="1252472"/>
        <a:ext cx="7491171" cy="1003708"/>
      </dsp:txXfrm>
    </dsp:sp>
    <dsp:sp modelId="{311ADA0D-97C5-42F2-8433-9A796EEE7EFB}">
      <dsp:nvSpPr>
        <dsp:cNvPr id="0" name=""/>
        <dsp:cNvSpPr/>
      </dsp:nvSpPr>
      <dsp:spPr>
        <a:xfrm>
          <a:off x="0" y="2391118"/>
          <a:ext cx="7599767" cy="1112304"/>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 Supports lifestyle improvements</a:t>
          </a:r>
        </a:p>
      </dsp:txBody>
      <dsp:txXfrm>
        <a:off x="54298" y="2445416"/>
        <a:ext cx="7491171" cy="1003708"/>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5024E71-2D5F-47E1-98AC-66307841DBDF}" type="datetimeFigureOut">
              <a:rPr lang="en-GB" smtClean="0"/>
              <a:t>13/05/2026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1556CEB-B28C-46F9-A664-F64C1BD2562C}" type="slidenum">
              <a:rPr lang="en-GB" smtClean="0"/>
              <a:t>‹#›</a:t>
            </a:fld>
            <a:endParaRPr lang="en-GB"/>
          </a:p>
        </p:txBody>
      </p:sp>
    </p:spTree>
    <p:extLst>
      <p:ext uri="{BB962C8B-B14F-4D97-AF65-F5344CB8AC3E}">
        <p14:creationId xmlns:p14="http://schemas.microsoft.com/office/powerpoint/2010/main" val="19482913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gov.uk/government/statistics/obesity-profile-may-2025-update/obesity-profile-short-statistical-commentary-may-2025" TargetMode="External"/><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The Eight Dimensions are-</a:t>
            </a:r>
            <a:br>
              <a:rPr lang="en-GB" dirty="0"/>
            </a:br>
            <a:r>
              <a:rPr lang="en-GB" b="0" i="0" dirty="0">
                <a:solidFill>
                  <a:srgbClr val="131313"/>
                </a:solidFill>
                <a:effectLst/>
                <a:latin typeface="Roboto" panose="02000000000000000000" pitchFamily="2" charset="0"/>
              </a:rPr>
              <a:t>Emotional- Environmental- Financial- Intellectual- Occupational- Physical- Social and Spiritual Wellness</a:t>
            </a:r>
            <a:br>
              <a:rPr lang="en-GB" b="0" i="0" dirty="0">
                <a:solidFill>
                  <a:srgbClr val="131313"/>
                </a:solidFill>
                <a:effectLst/>
                <a:latin typeface="Roboto" panose="02000000000000000000" pitchFamily="2" charset="0"/>
              </a:rPr>
            </a:br>
            <a:r>
              <a:rPr lang="en-GB" b="0" i="0" dirty="0">
                <a:solidFill>
                  <a:srgbClr val="131313"/>
                </a:solidFill>
                <a:effectLst/>
                <a:latin typeface="Roboto" panose="02000000000000000000" pitchFamily="2" charset="0"/>
              </a:rPr>
              <a:t>Ask Students- </a:t>
            </a:r>
            <a:r>
              <a:rPr lang="en-GB" i="1" dirty="0"/>
              <a:t>Which dimension resonates most with your life right now?</a:t>
            </a:r>
          </a:p>
        </p:txBody>
      </p:sp>
      <p:sp>
        <p:nvSpPr>
          <p:cNvPr id="4" name="Slide Number Placeholder 3"/>
          <p:cNvSpPr>
            <a:spLocks noGrp="1"/>
          </p:cNvSpPr>
          <p:nvPr>
            <p:ph type="sldNum" sz="quarter" idx="5"/>
          </p:nvPr>
        </p:nvSpPr>
        <p:spPr/>
        <p:txBody>
          <a:bodyPr/>
          <a:lstStyle/>
          <a:p>
            <a:fld id="{A1556CEB-B28C-46F9-A664-F64C1BD2562C}" type="slidenum">
              <a:rPr lang="en-GB" smtClean="0"/>
              <a:t>18</a:t>
            </a:fld>
            <a:endParaRPr lang="en-GB"/>
          </a:p>
        </p:txBody>
      </p:sp>
    </p:spTree>
    <p:extLst>
      <p:ext uri="{BB962C8B-B14F-4D97-AF65-F5344CB8AC3E}">
        <p14:creationId xmlns:p14="http://schemas.microsoft.com/office/powerpoint/2010/main" val="39279290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Examples? Discuss in class</a:t>
            </a:r>
          </a:p>
        </p:txBody>
      </p:sp>
      <p:sp>
        <p:nvSpPr>
          <p:cNvPr id="4" name="Slide Number Placeholder 3"/>
          <p:cNvSpPr>
            <a:spLocks noGrp="1"/>
          </p:cNvSpPr>
          <p:nvPr>
            <p:ph type="sldNum" sz="quarter" idx="5"/>
          </p:nvPr>
        </p:nvSpPr>
        <p:spPr/>
        <p:txBody>
          <a:bodyPr/>
          <a:lstStyle/>
          <a:p>
            <a:fld id="{A1556CEB-B28C-46F9-A664-F64C1BD2562C}" type="slidenum">
              <a:rPr lang="en-GB" smtClean="0"/>
              <a:t>24</a:t>
            </a:fld>
            <a:endParaRPr lang="en-GB"/>
          </a:p>
        </p:txBody>
      </p:sp>
    </p:spTree>
    <p:extLst>
      <p:ext uri="{BB962C8B-B14F-4D97-AF65-F5344CB8AC3E}">
        <p14:creationId xmlns:p14="http://schemas.microsoft.com/office/powerpoint/2010/main" val="9571880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People are considered below the Happiness Poverty Line if they rate their </a:t>
            </a:r>
            <a:r>
              <a:rPr lang="en-GB" b="1" dirty="0">
                <a:effectLst/>
              </a:rPr>
              <a:t>life satisfaction at 5 or below on the standard 0–10 scale</a:t>
            </a:r>
            <a:r>
              <a:rPr lang="en-GB" dirty="0"/>
              <a:t> used by the UK Office for National Statistics.</a:t>
            </a:r>
            <a:br>
              <a:rPr lang="en-GB" dirty="0"/>
            </a:br>
            <a:r>
              <a:rPr lang="en-GB" dirty="0"/>
              <a:t>A score of </a:t>
            </a:r>
            <a:r>
              <a:rPr lang="en-GB" b="1" dirty="0">
                <a:effectLst/>
              </a:rPr>
              <a:t>5 or below</a:t>
            </a:r>
            <a:r>
              <a:rPr lang="en-GB" dirty="0"/>
              <a:t> is considered a meaningful cutoff because it reflects </a:t>
            </a:r>
            <a:r>
              <a:rPr lang="en-GB" b="1" dirty="0">
                <a:effectLst/>
              </a:rPr>
              <a:t>consistent dissatisfaction with life</a:t>
            </a:r>
            <a:r>
              <a:rPr lang="en-GB" dirty="0"/>
              <a:t>, not just a bad day. It’s a point where wellbeing researchers believe people may be struggling in ways that affect health, productivity, and social connection</a:t>
            </a:r>
          </a:p>
        </p:txBody>
      </p:sp>
      <p:sp>
        <p:nvSpPr>
          <p:cNvPr id="4" name="Slide Number Placeholder 3"/>
          <p:cNvSpPr>
            <a:spLocks noGrp="1"/>
          </p:cNvSpPr>
          <p:nvPr>
            <p:ph type="sldNum" sz="quarter" idx="5"/>
          </p:nvPr>
        </p:nvSpPr>
        <p:spPr/>
        <p:txBody>
          <a:bodyPr/>
          <a:lstStyle/>
          <a:p>
            <a:fld id="{A1556CEB-B28C-46F9-A664-F64C1BD2562C}" type="slidenum">
              <a:rPr lang="en-GB" smtClean="0"/>
              <a:t>26</a:t>
            </a:fld>
            <a:endParaRPr lang="en-GB"/>
          </a:p>
        </p:txBody>
      </p:sp>
    </p:spTree>
    <p:extLst>
      <p:ext uri="{BB962C8B-B14F-4D97-AF65-F5344CB8AC3E}">
        <p14:creationId xmlns:p14="http://schemas.microsoft.com/office/powerpoint/2010/main" val="13096528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Obesity profile: short statistical commentary, May 2025 - GOV.UK</a:t>
            </a:r>
            <a:endParaRPr lang="en-GB" dirty="0"/>
          </a:p>
        </p:txBody>
      </p:sp>
      <p:sp>
        <p:nvSpPr>
          <p:cNvPr id="4" name="Slide Number Placeholder 3"/>
          <p:cNvSpPr>
            <a:spLocks noGrp="1"/>
          </p:cNvSpPr>
          <p:nvPr>
            <p:ph type="sldNum" sz="quarter" idx="5"/>
          </p:nvPr>
        </p:nvSpPr>
        <p:spPr/>
        <p:txBody>
          <a:bodyPr/>
          <a:lstStyle/>
          <a:p>
            <a:fld id="{A1556CEB-B28C-46F9-A664-F64C1BD2562C}" type="slidenum">
              <a:rPr lang="en-GB" smtClean="0"/>
              <a:t>27</a:t>
            </a:fld>
            <a:endParaRPr lang="en-GB"/>
          </a:p>
        </p:txBody>
      </p:sp>
    </p:spTree>
    <p:extLst>
      <p:ext uri="{BB962C8B-B14F-4D97-AF65-F5344CB8AC3E}">
        <p14:creationId xmlns:p14="http://schemas.microsoft.com/office/powerpoint/2010/main" val="28914346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MECC - It’s a public health approach used mainly in the UK that encourages health and care professionals to use </a:t>
            </a:r>
            <a:r>
              <a:rPr lang="en-GB" b="0" dirty="0"/>
              <a:t>routine interactions </a:t>
            </a:r>
            <a:r>
              <a:rPr lang="en-GB" dirty="0"/>
              <a:t>with individuals to promote healthier lifestyle choices.</a:t>
            </a:r>
          </a:p>
        </p:txBody>
      </p:sp>
      <p:sp>
        <p:nvSpPr>
          <p:cNvPr id="4" name="Slide Number Placeholder 3"/>
          <p:cNvSpPr>
            <a:spLocks noGrp="1"/>
          </p:cNvSpPr>
          <p:nvPr>
            <p:ph type="sldNum" sz="quarter" idx="5"/>
          </p:nvPr>
        </p:nvSpPr>
        <p:spPr/>
        <p:txBody>
          <a:bodyPr/>
          <a:lstStyle/>
          <a:p>
            <a:fld id="{A1556CEB-B28C-46F9-A664-F64C1BD2562C}" type="slidenum">
              <a:rPr lang="en-GB" smtClean="0"/>
              <a:t>29</a:t>
            </a:fld>
            <a:endParaRPr lang="en-GB"/>
          </a:p>
        </p:txBody>
      </p:sp>
    </p:spTree>
    <p:extLst>
      <p:ext uri="{BB962C8B-B14F-4D97-AF65-F5344CB8AC3E}">
        <p14:creationId xmlns:p14="http://schemas.microsoft.com/office/powerpoint/2010/main" val="36736907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can direct students to the NHS Central and West Guide for addressing health inequalities through using MECC (on week 1 Moodle)</a:t>
            </a:r>
          </a:p>
          <a:p>
            <a:r>
              <a:rPr lang="en-GB" dirty="0"/>
              <a:t>Suggested Discussion Question- </a:t>
            </a:r>
            <a:r>
              <a:rPr lang="en-GB" b="1" i="1" dirty="0"/>
              <a:t>How could you apply the MECC approach in your future role—even in non-healthcare settings?</a:t>
            </a:r>
          </a:p>
        </p:txBody>
      </p:sp>
      <p:sp>
        <p:nvSpPr>
          <p:cNvPr id="4" name="Slide Number Placeholder 3"/>
          <p:cNvSpPr>
            <a:spLocks noGrp="1"/>
          </p:cNvSpPr>
          <p:nvPr>
            <p:ph type="sldNum" sz="quarter" idx="5"/>
          </p:nvPr>
        </p:nvSpPr>
        <p:spPr/>
        <p:txBody>
          <a:bodyPr/>
          <a:lstStyle/>
          <a:p>
            <a:fld id="{A1556CEB-B28C-46F9-A664-F64C1BD2562C}" type="slidenum">
              <a:rPr lang="en-GB" smtClean="0"/>
              <a:t>30</a:t>
            </a:fld>
            <a:endParaRPr lang="en-GB"/>
          </a:p>
        </p:txBody>
      </p:sp>
    </p:spTree>
    <p:extLst>
      <p:ext uri="{BB962C8B-B14F-4D97-AF65-F5344CB8AC3E}">
        <p14:creationId xmlns:p14="http://schemas.microsoft.com/office/powerpoint/2010/main" val="10732846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767406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511292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7179921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itle">
  <p:cSld name="3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822960" y="758952"/>
            <a:ext cx="75438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825038" y="4455621"/>
            <a:ext cx="75438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5/13/2026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3655801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5/13/2026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9739439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9138395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523232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226243" y="1420927"/>
            <a:ext cx="869622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226243" y="2881427"/>
            <a:ext cx="8696227"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9148418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226243" y="1420927"/>
            <a:ext cx="869622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226243" y="2881427"/>
            <a:ext cx="8696227"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9289192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5/13/2026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1089186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p:nvPicPr>
        <p:blipFill>
          <a:blip r:embed="rId2"/>
          <a:stretch>
            <a:fillRect/>
          </a:stretch>
        </p:blipFill>
        <p:spPr>
          <a:xfrm>
            <a:off x="0" y="0"/>
            <a:ext cx="9072563" cy="6804422"/>
          </a:xfrm>
          <a:prstGeom prst="rect">
            <a:avLst/>
          </a:prstGeom>
        </p:spPr>
      </p:pic>
    </p:spTree>
    <p:extLst>
      <p:ext uri="{BB962C8B-B14F-4D97-AF65-F5344CB8AC3E}">
        <p14:creationId xmlns:p14="http://schemas.microsoft.com/office/powerpoint/2010/main" val="50835866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318007973"/>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8.xml"/><Relationship Id="rId7" Type="http://schemas.openxmlformats.org/officeDocument/2006/relationships/image" Target="../media/image4.png"/><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theme" Target="../theme/theme2.xml"/><Relationship Id="rId5" Type="http://schemas.openxmlformats.org/officeDocument/2006/relationships/slideLayout" Target="../slideLayouts/slideLayout10.xml"/><Relationship Id="rId4" Type="http://schemas.openxmlformats.org/officeDocument/2006/relationships/slideLayout" Target="../slideLayouts/slideLayout9.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2.xml"/><Relationship Id="rId1" Type="http://schemas.openxmlformats.org/officeDocument/2006/relationships/slideLayout" Target="../slideLayouts/slideLayout1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5BCAD085-E8A6-8845-BD4E-CB4CCA059FC4}" type="datetimeFigureOut">
              <a:rPr lang="en-US" smtClean="0"/>
              <a:t>5/13/2026</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C1FF6DA9-008F-8B48-92A6-B652298478BF}"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7"/>
          <a:stretch>
            <a:fillRect/>
          </a:stretch>
        </p:blipFill>
        <p:spPr>
          <a:xfrm>
            <a:off x="0" y="0"/>
            <a:ext cx="9144000" cy="6858000"/>
          </a:xfrm>
          <a:prstGeom prst="rect">
            <a:avLst/>
          </a:prstGeom>
        </p:spPr>
      </p:pic>
    </p:spTree>
    <p:extLst>
      <p:ext uri="{BB962C8B-B14F-4D97-AF65-F5344CB8AC3E}">
        <p14:creationId xmlns:p14="http://schemas.microsoft.com/office/powerpoint/2010/main" val="3757948828"/>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p:nvPicPr>
        <p:blipFill>
          <a:blip r:embed="rId7"/>
          <a:stretch>
            <a:fillRect/>
          </a:stretch>
        </p:blipFill>
        <p:spPr>
          <a:xfrm>
            <a:off x="0" y="0"/>
            <a:ext cx="9144000" cy="6858000"/>
          </a:xfrm>
          <a:prstGeom prst="rect">
            <a:avLst/>
          </a:prstGeom>
        </p:spPr>
      </p:pic>
    </p:spTree>
    <p:extLst>
      <p:ext uri="{BB962C8B-B14F-4D97-AF65-F5344CB8AC3E}">
        <p14:creationId xmlns:p14="http://schemas.microsoft.com/office/powerpoint/2010/main" val="786402925"/>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6" r:id="rId5"/>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4890263"/>
      </p:ext>
    </p:extLst>
  </p:cSld>
  <p:clrMap bg1="lt1" tx1="dk1" bg2="lt2" tx2="dk2" accent1="accent1" accent2="accent2" accent3="accent3" accent4="accent4" accent5="accent5" accent6="accent6" hlink="hlink" folHlink="folHlink"/>
  <p:sldLayoutIdLst>
    <p:sldLayoutId id="2147483684" r:id="rId1"/>
    <p:sldLayoutId id="2147483685" r:id="rId2"/>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0.sv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6.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8.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6.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8.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8.pn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0.xml"/></Relationships>
</file>

<file path=ppt/slides/_rels/slide13.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7.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10.xml"/></Relationships>
</file>

<file path=ppt/slides/_rels/slide18.xml.rels><?xml version="1.0" encoding="UTF-8" standalone="yes"?>
<Relationships xmlns="http://schemas.openxmlformats.org/package/2006/relationships"><Relationship Id="rId8" Type="http://schemas.openxmlformats.org/officeDocument/2006/relationships/hyperlink" Target="https://www.youtube.com/watch?v=2NR4_5dt7JA" TargetMode="External"/><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xml"/><Relationship Id="rId1" Type="http://schemas.openxmlformats.org/officeDocument/2006/relationships/slideLayout" Target="../slideLayouts/slideLayout6.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8.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7.xml"/><Relationship Id="rId7" Type="http://schemas.openxmlformats.org/officeDocument/2006/relationships/image" Target="../media/image41.jpeg"/><Relationship Id="rId2" Type="http://schemas.openxmlformats.org/officeDocument/2006/relationships/diagramData" Target="../diagrams/data7.xml"/><Relationship Id="rId1" Type="http://schemas.openxmlformats.org/officeDocument/2006/relationships/slideLayout" Target="../slideLayouts/slideLayout6.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1.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8.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2.xml"/><Relationship Id="rId1" Type="http://schemas.openxmlformats.org/officeDocument/2006/relationships/slideLayout" Target="../slideLayouts/slideLayout8.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8.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28.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10.xm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5.xml"/><Relationship Id="rId1" Type="http://schemas.openxmlformats.org/officeDocument/2006/relationships/slideLayout" Target="../slideLayouts/slideLayout8.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slideLayout" Target="../slideLayouts/slideLayout8.xml"/><Relationship Id="rId1" Type="http://schemas.openxmlformats.org/officeDocument/2006/relationships/video" Target="https://www.youtube.com/embed/4TWxD22s2Mk?feature=oembed" TargetMode="External"/></Relationships>
</file>

<file path=ppt/slides/_rels/slide33.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image" Target="../media/image46.jpeg"/><Relationship Id="rId1" Type="http://schemas.openxmlformats.org/officeDocument/2006/relationships/slideLayout" Target="../slideLayouts/slideLayout6.xml"/><Relationship Id="rId4" Type="http://schemas.openxmlformats.org/officeDocument/2006/relationships/image" Target="../media/image48.pn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3" Type="http://schemas.openxmlformats.org/officeDocument/2006/relationships/hyperlink" Target="https://www.bmj.com/content/343/bmj.d4163" TargetMode="External"/><Relationship Id="rId2" Type="http://schemas.openxmlformats.org/officeDocument/2006/relationships/hyperlink" Target="https://www.gov.uk/research-for-development-outputs/fair-society-healthy-lives-the-marmot-review-strategic-review-of-health-inequalities-in-england-post-2010" TargetMode="External"/><Relationship Id="rId1" Type="http://schemas.openxmlformats.org/officeDocument/2006/relationships/slideLayout" Target="../slideLayouts/slideLayout6.xml"/><Relationship Id="rId4" Type="http://schemas.openxmlformats.org/officeDocument/2006/relationships/hyperlink" Target="https://globalizationandhealth.biomedcentral.com/articles/10.1186/1744-8603-3-5" TargetMode="External"/></Relationships>
</file>

<file path=ppt/slides/_rels/slide36.xml.rels><?xml version="1.0" encoding="UTF-8" standalone="yes"?>
<Relationships xmlns="http://schemas.openxmlformats.org/package/2006/relationships"><Relationship Id="rId3" Type="http://schemas.openxmlformats.org/officeDocument/2006/relationships/hyperlink" Target="https://www.england.nhs.uk/wp-content/uploads/2016/04/making-every-contact-count.pdf" TargetMode="External"/><Relationship Id="rId7" Type="http://schemas.openxmlformats.org/officeDocument/2006/relationships/hyperlink" Target="https://www.who.int/health-topics/social-determinants-of-health" TargetMode="External"/><Relationship Id="rId2" Type="http://schemas.openxmlformats.org/officeDocument/2006/relationships/hyperlink" Target="https://www.england.nhs.uk/publication/making-every-contact-count-mecc-consensus-statement/" TargetMode="External"/><Relationship Id="rId1" Type="http://schemas.openxmlformats.org/officeDocument/2006/relationships/slideLayout" Target="../slideLayouts/slideLayout10.xml"/><Relationship Id="rId6" Type="http://schemas.openxmlformats.org/officeDocument/2006/relationships/hyperlink" Target="https://www.who.int/teams/health-promotion/enhanced-wellbeing/first-global-conference" TargetMode="External"/><Relationship Id="rId5" Type="http://schemas.openxmlformats.org/officeDocument/2006/relationships/hyperlink" Target="https://www.who.int/about/governance/constitution" TargetMode="External"/><Relationship Id="rId4" Type="http://schemas.openxmlformats.org/officeDocument/2006/relationships/hyperlink" Target="https://sdgs.un.org/goals/goal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noAutofit/>
          </a:bodyPr>
          <a:lstStyle/>
          <a:p>
            <a:r>
              <a:rPr lang="en-GB" sz="4400" b="1" dirty="0">
                <a:latin typeface="+mn-lt"/>
              </a:rPr>
              <a:t>Week 1: Concepts of Health, Wellbeing and Sustainable Development</a:t>
            </a:r>
          </a:p>
        </p:txBody>
      </p:sp>
      <p:sp>
        <p:nvSpPr>
          <p:cNvPr id="3" name="Subtitle 2"/>
          <p:cNvSpPr>
            <a:spLocks noGrp="1"/>
          </p:cNvSpPr>
          <p:nvPr>
            <p:ph idx="1"/>
          </p:nvPr>
        </p:nvSpPr>
        <p:spPr>
          <a:xfrm>
            <a:off x="825387" y="2992024"/>
            <a:ext cx="5065614" cy="974219"/>
          </a:xfrm>
        </p:spPr>
        <p:txBody>
          <a:bodyPr>
            <a:noAutofit/>
          </a:bodyPr>
          <a:lstStyle/>
          <a:p>
            <a:pPr marL="0" indent="0">
              <a:buNone/>
            </a:pPr>
            <a:r>
              <a:rPr lang="en-GB" sz="3200" b="1" dirty="0"/>
              <a:t>BMHP6030 - Health, Wellbeing and Sustainable Development</a:t>
            </a:r>
          </a:p>
        </p:txBody>
      </p:sp>
      <p:pic>
        <p:nvPicPr>
          <p:cNvPr id="7" name="Graphic 6" descr="Sustainability">
            <a:extLst>
              <a:ext uri="{FF2B5EF4-FFF2-40B4-BE49-F238E27FC236}">
                <a16:creationId xmlns:a16="http://schemas.microsoft.com/office/drawing/2014/main" id="{8465C6FC-6319-447A-EA28-D383AE6E0ED8}"/>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5313717" y="1666461"/>
            <a:ext cx="3386642" cy="3386642"/>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par>
                                <p:cTn id="11" presetID="10" presetClass="entr" presetSubtype="0" fill="hold" nodeType="withEffect">
                                  <p:stCondLst>
                                    <p:cond delay="500"/>
                                  </p:stCondLst>
                                  <p:iterate>
                                    <p:tmPct val="10000"/>
                                  </p:iterate>
                                  <p:childTnLst>
                                    <p:set>
                                      <p:cBhvr>
                                        <p:cTn id="12" dur="1" fill="hold">
                                          <p:stCondLst>
                                            <p:cond delay="0"/>
                                          </p:stCondLst>
                                        </p:cTn>
                                        <p:tgtEl>
                                          <p:spTgt spid="7"/>
                                        </p:tgtEl>
                                        <p:attrNameLst>
                                          <p:attrName>style.visibility</p:attrName>
                                        </p:attrNameLst>
                                      </p:cBhvr>
                                      <p:to>
                                        <p:strVal val="visible"/>
                                      </p:to>
                                    </p:set>
                                    <p:animEffect transition="in" filter="fade">
                                      <p:cBhvr>
                                        <p:cTn id="13" dur="7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normAutofit/>
          </a:bodyPr>
          <a:lstStyle/>
          <a:p>
            <a:r>
              <a:rPr lang="en-GB" sz="4800" b="1" dirty="0">
                <a:latin typeface="+mn-lt"/>
              </a:rPr>
              <a:t>Learning Objectives</a:t>
            </a:r>
          </a:p>
        </p:txBody>
      </p:sp>
      <p:graphicFrame>
        <p:nvGraphicFramePr>
          <p:cNvPr id="5" name="Content Placeholder 2">
            <a:extLst>
              <a:ext uri="{FF2B5EF4-FFF2-40B4-BE49-F238E27FC236}">
                <a16:creationId xmlns:a16="http://schemas.microsoft.com/office/drawing/2014/main" id="{900C952D-93ED-4D3E-44E1-BA5A15CA5F0D}"/>
              </a:ext>
            </a:extLst>
          </p:cNvPr>
          <p:cNvGraphicFramePr>
            <a:graphicFrameLocks noGrp="1"/>
          </p:cNvGraphicFramePr>
          <p:nvPr>
            <p:ph idx="1"/>
            <p:extLst>
              <p:ext uri="{D42A27DB-BD31-4B8C-83A1-F6EECF244321}">
                <p14:modId xmlns:p14="http://schemas.microsoft.com/office/powerpoint/2010/main" val="444896747"/>
              </p:ext>
            </p:extLst>
          </p:nvPr>
        </p:nvGraphicFramePr>
        <p:xfrm>
          <a:off x="113289" y="995320"/>
          <a:ext cx="8766762" cy="46933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A96713-3600-448C-FBA3-25E91B4A8BA1}"/>
              </a:ext>
            </a:extLst>
          </p:cNvPr>
          <p:cNvSpPr>
            <a:spLocks noGrp="1"/>
          </p:cNvSpPr>
          <p:nvPr>
            <p:ph type="title"/>
          </p:nvPr>
        </p:nvSpPr>
        <p:spPr/>
        <p:txBody>
          <a:bodyPr/>
          <a:lstStyle/>
          <a:p>
            <a:r>
              <a:rPr lang="en-GB" b="1" dirty="0"/>
              <a:t>Aims and Objectives of the Module</a:t>
            </a:r>
          </a:p>
        </p:txBody>
      </p:sp>
      <p:pic>
        <p:nvPicPr>
          <p:cNvPr id="5" name="Content Placeholder 4">
            <a:extLst>
              <a:ext uri="{FF2B5EF4-FFF2-40B4-BE49-F238E27FC236}">
                <a16:creationId xmlns:a16="http://schemas.microsoft.com/office/drawing/2014/main" id="{03CA44BD-DA46-A9BD-8ADA-8982F1BDDEE8}"/>
              </a:ext>
            </a:extLst>
          </p:cNvPr>
          <p:cNvPicPr>
            <a:picLocks noGrp="1" noChangeAspect="1"/>
          </p:cNvPicPr>
          <p:nvPr>
            <p:ph idx="1"/>
          </p:nvPr>
        </p:nvPicPr>
        <p:blipFill>
          <a:blip r:embed="rId2"/>
          <a:stretch>
            <a:fillRect/>
          </a:stretch>
        </p:blipFill>
        <p:spPr>
          <a:xfrm>
            <a:off x="747140" y="1690689"/>
            <a:ext cx="7649720" cy="3336445"/>
          </a:xfrm>
        </p:spPr>
      </p:pic>
    </p:spTree>
    <p:extLst>
      <p:ext uri="{BB962C8B-B14F-4D97-AF65-F5344CB8AC3E}">
        <p14:creationId xmlns:p14="http://schemas.microsoft.com/office/powerpoint/2010/main" val="38957208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DF596237-A413-DDD4-9124-3BB539F4C1B4}"/>
              </a:ext>
            </a:extLst>
          </p:cNvPr>
          <p:cNvSpPr>
            <a:spLocks noGrp="1"/>
          </p:cNvSpPr>
          <p:nvPr>
            <p:ph type="title"/>
          </p:nvPr>
        </p:nvSpPr>
        <p:spPr>
          <a:xfrm>
            <a:off x="266307" y="0"/>
            <a:ext cx="8611385" cy="1325563"/>
          </a:xfrm>
        </p:spPr>
        <p:txBody>
          <a:bodyPr/>
          <a:lstStyle/>
          <a:p>
            <a:r>
              <a:rPr lang="en-US" dirty="0"/>
              <a:t>Job Roles related to Health, Wellbeing, and SD</a:t>
            </a:r>
          </a:p>
        </p:txBody>
      </p:sp>
      <p:graphicFrame>
        <p:nvGraphicFramePr>
          <p:cNvPr id="4" name="Content Placeholder 3">
            <a:extLst>
              <a:ext uri="{FF2B5EF4-FFF2-40B4-BE49-F238E27FC236}">
                <a16:creationId xmlns:a16="http://schemas.microsoft.com/office/drawing/2014/main" id="{9DD03D5F-DA06-54E8-B512-B19E3EA5C5A2}"/>
              </a:ext>
            </a:extLst>
          </p:cNvPr>
          <p:cNvGraphicFramePr>
            <a:graphicFrameLocks noGrp="1"/>
          </p:cNvGraphicFramePr>
          <p:nvPr>
            <p:ph idx="1"/>
            <p:extLst>
              <p:ext uri="{D42A27DB-BD31-4B8C-83A1-F6EECF244321}">
                <p14:modId xmlns:p14="http://schemas.microsoft.com/office/powerpoint/2010/main" val="2012008608"/>
              </p:ext>
            </p:extLst>
          </p:nvPr>
        </p:nvGraphicFramePr>
        <p:xfrm>
          <a:off x="172909" y="1077491"/>
          <a:ext cx="8798180" cy="4703017"/>
        </p:xfrm>
        <a:graphic>
          <a:graphicData uri="http://schemas.openxmlformats.org/drawingml/2006/table">
            <a:tbl>
              <a:tblPr/>
              <a:tblGrid>
                <a:gridCol w="2199545">
                  <a:extLst>
                    <a:ext uri="{9D8B030D-6E8A-4147-A177-3AD203B41FA5}">
                      <a16:colId xmlns:a16="http://schemas.microsoft.com/office/drawing/2014/main" val="1777736582"/>
                    </a:ext>
                  </a:extLst>
                </a:gridCol>
                <a:gridCol w="2199545">
                  <a:extLst>
                    <a:ext uri="{9D8B030D-6E8A-4147-A177-3AD203B41FA5}">
                      <a16:colId xmlns:a16="http://schemas.microsoft.com/office/drawing/2014/main" val="193938311"/>
                    </a:ext>
                  </a:extLst>
                </a:gridCol>
                <a:gridCol w="2199545">
                  <a:extLst>
                    <a:ext uri="{9D8B030D-6E8A-4147-A177-3AD203B41FA5}">
                      <a16:colId xmlns:a16="http://schemas.microsoft.com/office/drawing/2014/main" val="1870326762"/>
                    </a:ext>
                  </a:extLst>
                </a:gridCol>
                <a:gridCol w="2199545">
                  <a:extLst>
                    <a:ext uri="{9D8B030D-6E8A-4147-A177-3AD203B41FA5}">
                      <a16:colId xmlns:a16="http://schemas.microsoft.com/office/drawing/2014/main" val="478167973"/>
                    </a:ext>
                  </a:extLst>
                </a:gridCol>
              </a:tblGrid>
              <a:tr h="156190">
                <a:tc>
                  <a:txBody>
                    <a:bodyPr/>
                    <a:lstStyle/>
                    <a:p>
                      <a:r>
                        <a:rPr lang="en-GB" sz="1000" b="1" dirty="0"/>
                        <a:t>Category</a:t>
                      </a:r>
                      <a:endParaRPr lang="en-GB" sz="1000" dirty="0"/>
                    </a:p>
                  </a:txBody>
                  <a:tcPr marL="37452" marR="37452" marT="18726" marB="1872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000" b="1"/>
                        <a:t>Job Title</a:t>
                      </a:r>
                      <a:endParaRPr lang="en-GB" sz="1000"/>
                    </a:p>
                  </a:txBody>
                  <a:tcPr marL="37452" marR="37452" marT="18726" marB="1872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000" b="1"/>
                        <a:t>What You Do</a:t>
                      </a:r>
                      <a:endParaRPr lang="en-GB" sz="1000"/>
                    </a:p>
                  </a:txBody>
                  <a:tcPr marL="37452" marR="37452" marT="18726" marB="1872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000" b="1"/>
                        <a:t>Why It’s Relevant</a:t>
                      </a:r>
                      <a:endParaRPr lang="en-GB" sz="1000"/>
                    </a:p>
                  </a:txBody>
                  <a:tcPr marL="37452" marR="37452" marT="18726" marB="1872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4089698971"/>
                  </a:ext>
                </a:extLst>
              </a:tr>
              <a:tr h="453837">
                <a:tc>
                  <a:txBody>
                    <a:bodyPr/>
                    <a:lstStyle/>
                    <a:p>
                      <a:r>
                        <a:rPr lang="en-GB" sz="1000" b="1" dirty="0"/>
                        <a:t>Health and Wellbeing Roles</a:t>
                      </a:r>
                      <a:endParaRPr lang="en-GB" sz="1000" dirty="0"/>
                    </a:p>
                  </a:txBody>
                  <a:tcPr marL="37452" marR="37452" marT="18726" marB="1872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000" b="1"/>
                        <a:t>Wellbeing Coordinator</a:t>
                      </a:r>
                      <a:endParaRPr lang="en-GB" sz="1000"/>
                    </a:p>
                  </a:txBody>
                  <a:tcPr marL="37452" marR="37452" marT="18726" marB="1872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000" dirty="0"/>
                        <a:t>Organise activities to support mental, emotional, and social wellbeing in care homes or NHS trusts.</a:t>
                      </a:r>
                    </a:p>
                  </a:txBody>
                  <a:tcPr marL="37452" marR="37452" marT="18726" marB="1872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000"/>
                        <a:t>Promotes holistic health and prevention.</a:t>
                      </a:r>
                    </a:p>
                  </a:txBody>
                  <a:tcPr marL="37452" marR="37452" marT="18726" marB="1872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473566231"/>
                  </a:ext>
                </a:extLst>
              </a:tr>
              <a:tr h="453837">
                <a:tc>
                  <a:txBody>
                    <a:bodyPr/>
                    <a:lstStyle/>
                    <a:p>
                      <a:endParaRPr lang="en-GB" sz="1000" dirty="0"/>
                    </a:p>
                  </a:txBody>
                  <a:tcPr marL="37452" marR="37452" marT="18726" marB="1872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000" b="1"/>
                        <a:t>Public Health Assistant</a:t>
                      </a:r>
                      <a:endParaRPr lang="en-GB" sz="1000"/>
                    </a:p>
                  </a:txBody>
                  <a:tcPr marL="37452" marR="37452" marT="18726" marB="1872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000" dirty="0"/>
                        <a:t>Support public health campaigns on smoking cessation, vaccinations, healthy living, etc.</a:t>
                      </a:r>
                    </a:p>
                  </a:txBody>
                  <a:tcPr marL="37452" marR="37452" marT="18726" marB="1872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000" dirty="0"/>
                        <a:t>Focuses on prevention and reducing inequalities in health.</a:t>
                      </a:r>
                    </a:p>
                  </a:txBody>
                  <a:tcPr marL="37452" marR="37452" marT="18726" marB="1872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4237549919"/>
                  </a:ext>
                </a:extLst>
              </a:tr>
              <a:tr h="453837">
                <a:tc>
                  <a:txBody>
                    <a:bodyPr/>
                    <a:lstStyle/>
                    <a:p>
                      <a:endParaRPr lang="en-GB" sz="1000" dirty="0"/>
                    </a:p>
                  </a:txBody>
                  <a:tcPr marL="37452" marR="37452" marT="18726" marB="1872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000" b="1" dirty="0"/>
                        <a:t>Health Trainer</a:t>
                      </a:r>
                      <a:endParaRPr lang="en-GB" sz="1000" dirty="0"/>
                    </a:p>
                  </a:txBody>
                  <a:tcPr marL="37452" marR="37452" marT="18726" marB="1872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000" dirty="0"/>
                        <a:t>Help individuals set and achieve health and lifestyle goals (e.g., NHS Health Checks).</a:t>
                      </a:r>
                    </a:p>
                  </a:txBody>
                  <a:tcPr marL="37452" marR="37452" marT="18726" marB="1872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000" dirty="0"/>
                        <a:t>Supports individual health improvement and lifestyle changes.</a:t>
                      </a:r>
                    </a:p>
                  </a:txBody>
                  <a:tcPr marL="37452" marR="37452" marT="18726" marB="1872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508762444"/>
                  </a:ext>
                </a:extLst>
              </a:tr>
              <a:tr h="453837">
                <a:tc>
                  <a:txBody>
                    <a:bodyPr/>
                    <a:lstStyle/>
                    <a:p>
                      <a:endParaRPr lang="en-GB" sz="1000" dirty="0"/>
                    </a:p>
                  </a:txBody>
                  <a:tcPr marL="37452" marR="37452" marT="18726" marB="1872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000" b="1"/>
                        <a:t>Social Prescribing Link Worker</a:t>
                      </a:r>
                      <a:endParaRPr lang="en-GB" sz="1000"/>
                    </a:p>
                  </a:txBody>
                  <a:tcPr marL="37452" marR="37452" marT="18726" marB="1872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000"/>
                        <a:t>Connect patients to community services for social, financial, or emotional support.</a:t>
                      </a:r>
                    </a:p>
                  </a:txBody>
                  <a:tcPr marL="37452" marR="37452" marT="18726" marB="1872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000" dirty="0"/>
                        <a:t>Bridges health and social services to improve overall wellbeing.</a:t>
                      </a:r>
                    </a:p>
                  </a:txBody>
                  <a:tcPr marL="37452" marR="37452" marT="18726" marB="1872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730133563"/>
                  </a:ext>
                </a:extLst>
              </a:tr>
              <a:tr h="453837">
                <a:tc>
                  <a:txBody>
                    <a:bodyPr/>
                    <a:lstStyle/>
                    <a:p>
                      <a:r>
                        <a:rPr lang="en-GB" sz="1000" b="1"/>
                        <a:t>Social Care and Support Roles</a:t>
                      </a:r>
                      <a:endParaRPr lang="en-GB" sz="1000"/>
                    </a:p>
                  </a:txBody>
                  <a:tcPr marL="37452" marR="37452" marT="18726" marB="1872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000" b="1"/>
                        <a:t>Support Worker</a:t>
                      </a:r>
                      <a:endParaRPr lang="en-GB" sz="1000"/>
                    </a:p>
                  </a:txBody>
                  <a:tcPr marL="37452" marR="37452" marT="18726" marB="1872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000"/>
                        <a:t>Assist people with disabilities, mental health needs, or the elderly in daily living activities.</a:t>
                      </a:r>
                    </a:p>
                  </a:txBody>
                  <a:tcPr marL="37452" marR="37452" marT="18726" marB="1872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000" dirty="0"/>
                        <a:t>Improves quality of life and independence.</a:t>
                      </a:r>
                    </a:p>
                  </a:txBody>
                  <a:tcPr marL="37452" marR="37452" marT="18726" marB="1872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994681394"/>
                  </a:ext>
                </a:extLst>
              </a:tr>
              <a:tr h="453837">
                <a:tc>
                  <a:txBody>
                    <a:bodyPr/>
                    <a:lstStyle/>
                    <a:p>
                      <a:endParaRPr lang="en-GB" sz="1000"/>
                    </a:p>
                  </a:txBody>
                  <a:tcPr marL="37452" marR="37452" marT="18726" marB="1872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000" b="1"/>
                        <a:t>Community Outreach Worker</a:t>
                      </a:r>
                      <a:endParaRPr lang="en-GB" sz="1000"/>
                    </a:p>
                  </a:txBody>
                  <a:tcPr marL="37452" marR="37452" marT="18726" marB="1872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000"/>
                        <a:t>Work with marginalised communities to improve access to services and health care.</a:t>
                      </a:r>
                    </a:p>
                  </a:txBody>
                  <a:tcPr marL="37452" marR="37452" marT="18726" marB="1872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000" dirty="0"/>
                        <a:t>Addresses health inequalities and connects individuals to needed resources.</a:t>
                      </a:r>
                    </a:p>
                  </a:txBody>
                  <a:tcPr marL="37452" marR="37452" marT="18726" marB="1872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687421694"/>
                  </a:ext>
                </a:extLst>
              </a:tr>
              <a:tr h="453837">
                <a:tc>
                  <a:txBody>
                    <a:bodyPr/>
                    <a:lstStyle/>
                    <a:p>
                      <a:endParaRPr lang="en-GB" sz="1000"/>
                    </a:p>
                  </a:txBody>
                  <a:tcPr marL="37452" marR="37452" marT="18726" marB="1872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000" b="1"/>
                        <a:t>Care Coordinator (NHS/Social Care)</a:t>
                      </a:r>
                      <a:endParaRPr lang="en-GB" sz="1000"/>
                    </a:p>
                  </a:txBody>
                  <a:tcPr marL="37452" marR="37452" marT="18726" marB="1872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000"/>
                        <a:t>Coordinate care plans across different service providers (GPs, hospitals, social care).</a:t>
                      </a:r>
                    </a:p>
                  </a:txBody>
                  <a:tcPr marL="37452" marR="37452" marT="18726" marB="1872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000" dirty="0"/>
                        <a:t>Ensures integrated, person-centred care across different health sectors.</a:t>
                      </a:r>
                    </a:p>
                  </a:txBody>
                  <a:tcPr marL="37452" marR="37452" marT="18726" marB="1872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146372027"/>
                  </a:ext>
                </a:extLst>
              </a:tr>
              <a:tr h="453837">
                <a:tc>
                  <a:txBody>
                    <a:bodyPr/>
                    <a:lstStyle/>
                    <a:p>
                      <a:r>
                        <a:rPr lang="en-GB" sz="1000" b="1"/>
                        <a:t>Sustainability &amp; Health Equity</a:t>
                      </a:r>
                      <a:endParaRPr lang="en-GB" sz="1000"/>
                    </a:p>
                  </a:txBody>
                  <a:tcPr marL="37452" marR="37452" marT="18726" marB="1872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000" b="1"/>
                        <a:t>Sustainability Officer (Junior/NHS)</a:t>
                      </a:r>
                      <a:endParaRPr lang="en-GB" sz="1000"/>
                    </a:p>
                  </a:txBody>
                  <a:tcPr marL="37452" marR="37452" marT="18726" marB="1872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000"/>
                        <a:t>Assist with sustainability initiatives, like reducing waste and carbon footprint within the NHS.</a:t>
                      </a:r>
                    </a:p>
                  </a:txBody>
                  <a:tcPr marL="37452" marR="37452" marT="18726" marB="1872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000" dirty="0"/>
                        <a:t>Directly links healthcare and sustainability efforts, promoting eco-friendly practices.</a:t>
                      </a:r>
                    </a:p>
                  </a:txBody>
                  <a:tcPr marL="37452" marR="37452" marT="18726" marB="1872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330360866"/>
                  </a:ext>
                </a:extLst>
              </a:tr>
              <a:tr h="555949">
                <a:tc>
                  <a:txBody>
                    <a:bodyPr/>
                    <a:lstStyle/>
                    <a:p>
                      <a:endParaRPr lang="en-GB" sz="1000"/>
                    </a:p>
                  </a:txBody>
                  <a:tcPr marL="37452" marR="37452" marT="18726" marB="1872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000" b="1"/>
                        <a:t>Population Health Support Officer</a:t>
                      </a:r>
                      <a:endParaRPr lang="en-GB" sz="1000"/>
                    </a:p>
                  </a:txBody>
                  <a:tcPr marL="37452" marR="37452" marT="18726" marB="1872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000"/>
                        <a:t>Use data to support health planning, address disparities, and improve health outcomes in local areas.</a:t>
                      </a:r>
                    </a:p>
                  </a:txBody>
                  <a:tcPr marL="37452" marR="37452" marT="18726" marB="1872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000" dirty="0"/>
                        <a:t>Focuses on improving health equity and reducing health disparities.</a:t>
                      </a:r>
                    </a:p>
                  </a:txBody>
                  <a:tcPr marL="37452" marR="37452" marT="18726" marB="1872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513155992"/>
                  </a:ext>
                </a:extLst>
              </a:tr>
            </a:tbl>
          </a:graphicData>
        </a:graphic>
      </p:graphicFrame>
      <p:sp>
        <p:nvSpPr>
          <p:cNvPr id="5" name="Rectangle 1">
            <a:extLst>
              <a:ext uri="{FF2B5EF4-FFF2-40B4-BE49-F238E27FC236}">
                <a16:creationId xmlns:a16="http://schemas.microsoft.com/office/drawing/2014/main" id="{8C547172-536A-AACF-CC9F-EB0AAD36E4BD}"/>
              </a:ext>
            </a:extLst>
          </p:cNvPr>
          <p:cNvSpPr>
            <a:spLocks noChangeArrowheads="1"/>
          </p:cNvSpPr>
          <p:nvPr/>
        </p:nvSpPr>
        <p:spPr bwMode="auto">
          <a:xfrm flipV="1">
            <a:off x="-2756113" y="238538"/>
            <a:ext cx="16927027" cy="457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GB"/>
          </a:p>
        </p:txBody>
      </p:sp>
    </p:spTree>
    <p:extLst>
      <p:ext uri="{BB962C8B-B14F-4D97-AF65-F5344CB8AC3E}">
        <p14:creationId xmlns:p14="http://schemas.microsoft.com/office/powerpoint/2010/main" val="4255681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102780-2C33-9259-503F-FBDE93064291}"/>
              </a:ext>
            </a:extLst>
          </p:cNvPr>
          <p:cNvSpPr>
            <a:spLocks noGrp="1"/>
          </p:cNvSpPr>
          <p:nvPr>
            <p:ph type="title"/>
          </p:nvPr>
        </p:nvSpPr>
        <p:spPr/>
        <p:txBody>
          <a:bodyPr/>
          <a:lstStyle/>
          <a:p>
            <a:r>
              <a:rPr lang="en-GB" dirty="0"/>
              <a:t>How to Achieve these Roles</a:t>
            </a:r>
          </a:p>
        </p:txBody>
      </p:sp>
      <p:sp>
        <p:nvSpPr>
          <p:cNvPr id="4" name="Rectangle 1">
            <a:extLst>
              <a:ext uri="{FF2B5EF4-FFF2-40B4-BE49-F238E27FC236}">
                <a16:creationId xmlns:a16="http://schemas.microsoft.com/office/drawing/2014/main" id="{E5A3203E-FCA8-A92C-8E42-14C6191D6C20}"/>
              </a:ext>
            </a:extLst>
          </p:cNvPr>
          <p:cNvSpPr>
            <a:spLocks noGrp="1" noChangeArrowheads="1"/>
          </p:cNvSpPr>
          <p:nvPr>
            <p:ph idx="1"/>
          </p:nvPr>
        </p:nvSpPr>
        <p:spPr bwMode="auto">
          <a:xfrm>
            <a:off x="813414" y="1859341"/>
            <a:ext cx="7708016" cy="31393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i="0" u="none" strike="noStrike" cap="none" normalizeH="0" baseline="0" dirty="0">
                <a:ln>
                  <a:noFill/>
                </a:ln>
                <a:solidFill>
                  <a:schemeClr val="tx1"/>
                </a:solidFill>
                <a:effectLst/>
                <a:latin typeface="Arial" panose="020B0604020202020204" pitchFamily="34" charset="0"/>
              </a:rPr>
              <a:t>Volunteering in health or social care settings (e.g., care homes, community outreach).</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i="0" u="none" strike="noStrike" cap="none" normalizeH="0" baseline="0" dirty="0">
                <a:ln>
                  <a:noFill/>
                </a:ln>
                <a:solidFill>
                  <a:schemeClr val="tx1"/>
                </a:solidFill>
                <a:effectLst/>
                <a:latin typeface="Arial" panose="020B0604020202020204" pitchFamily="34" charset="0"/>
              </a:rPr>
              <a:t>Placement opportunities (e.g., NHS, local authorities, health charities).</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i="0" u="none" strike="noStrike" cap="none" normalizeH="0" baseline="0" dirty="0">
                <a:ln>
                  <a:noFill/>
                </a:ln>
                <a:solidFill>
                  <a:schemeClr val="tx1"/>
                </a:solidFill>
                <a:effectLst/>
                <a:latin typeface="Arial" panose="020B0604020202020204" pitchFamily="34" charset="0"/>
              </a:rPr>
              <a:t>Further study/training (e.g., public health, social care management, sustainability in health).</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i="0" u="none" strike="noStrike" cap="none" normalizeH="0" baseline="0" dirty="0">
                <a:ln>
                  <a:noFill/>
                </a:ln>
                <a:solidFill>
                  <a:schemeClr val="tx1"/>
                </a:solidFill>
                <a:effectLst/>
                <a:latin typeface="Arial" panose="020B0604020202020204" pitchFamily="34" charset="0"/>
              </a:rPr>
              <a:t>Job Search: Look for NHS, local authority, or charity roles that align with your interests and skillset (especially on NHS jobs and government portals).</a:t>
            </a:r>
          </a:p>
        </p:txBody>
      </p:sp>
    </p:spTree>
    <p:extLst>
      <p:ext uri="{BB962C8B-B14F-4D97-AF65-F5344CB8AC3E}">
        <p14:creationId xmlns:p14="http://schemas.microsoft.com/office/powerpoint/2010/main" val="6201447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3886" y="1234810"/>
            <a:ext cx="8696227" cy="1325563"/>
          </a:xfrm>
        </p:spPr>
        <p:txBody>
          <a:bodyPr anchor="ctr">
            <a:normAutofit/>
          </a:bodyPr>
          <a:lstStyle/>
          <a:p>
            <a:r>
              <a:rPr lang="en-GB" b="1" dirty="0">
                <a:latin typeface="+mn-lt"/>
              </a:rPr>
              <a:t>Whole Class Activity: </a:t>
            </a:r>
            <a:br>
              <a:rPr lang="en-GB" b="1" dirty="0">
                <a:latin typeface="+mn-lt"/>
              </a:rPr>
            </a:br>
            <a:r>
              <a:rPr lang="en-GB" sz="4400" b="1" dirty="0">
                <a:latin typeface="+mn-lt"/>
              </a:rPr>
              <a:t>What is Health?</a:t>
            </a:r>
          </a:p>
        </p:txBody>
      </p:sp>
      <p:graphicFrame>
        <p:nvGraphicFramePr>
          <p:cNvPr id="5" name="Content Placeholder 2">
            <a:extLst>
              <a:ext uri="{FF2B5EF4-FFF2-40B4-BE49-F238E27FC236}">
                <a16:creationId xmlns:a16="http://schemas.microsoft.com/office/drawing/2014/main" id="{7CEFD846-91A0-AE30-CAF7-8984198A886F}"/>
              </a:ext>
            </a:extLst>
          </p:cNvPr>
          <p:cNvGraphicFramePr>
            <a:graphicFrameLocks noGrp="1"/>
          </p:cNvGraphicFramePr>
          <p:nvPr>
            <p:ph idx="1"/>
            <p:extLst>
              <p:ext uri="{D42A27DB-BD31-4B8C-83A1-F6EECF244321}">
                <p14:modId xmlns:p14="http://schemas.microsoft.com/office/powerpoint/2010/main" val="3951216880"/>
              </p:ext>
            </p:extLst>
          </p:nvPr>
        </p:nvGraphicFramePr>
        <p:xfrm>
          <a:off x="226243" y="2703402"/>
          <a:ext cx="8696227" cy="36513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8665" y="229093"/>
            <a:ext cx="8611385" cy="1325563"/>
          </a:xfrm>
        </p:spPr>
        <p:txBody>
          <a:bodyPr anchor="ctr">
            <a:normAutofit/>
          </a:bodyPr>
          <a:lstStyle/>
          <a:p>
            <a:r>
              <a:rPr lang="en-GB" sz="4800" b="1" dirty="0">
                <a:latin typeface="+mn-lt"/>
              </a:rPr>
              <a:t>Definitions of Health</a:t>
            </a:r>
          </a:p>
        </p:txBody>
      </p:sp>
      <p:graphicFrame>
        <p:nvGraphicFramePr>
          <p:cNvPr id="5" name="Content Placeholder 2">
            <a:extLst>
              <a:ext uri="{FF2B5EF4-FFF2-40B4-BE49-F238E27FC236}">
                <a16:creationId xmlns:a16="http://schemas.microsoft.com/office/drawing/2014/main" id="{A911FBC5-F61A-0AF8-3605-6FC99198F6B6}"/>
              </a:ext>
            </a:extLst>
          </p:cNvPr>
          <p:cNvGraphicFramePr>
            <a:graphicFrameLocks noGrp="1"/>
          </p:cNvGraphicFramePr>
          <p:nvPr>
            <p:ph idx="1"/>
            <p:extLst>
              <p:ext uri="{D42A27DB-BD31-4B8C-83A1-F6EECF244321}">
                <p14:modId xmlns:p14="http://schemas.microsoft.com/office/powerpoint/2010/main" val="190249507"/>
              </p:ext>
            </p:extLst>
          </p:nvPr>
        </p:nvGraphicFramePr>
        <p:xfrm>
          <a:off x="268288" y="1529395"/>
          <a:ext cx="8612187" cy="38728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7013" y="1178166"/>
            <a:ext cx="8696227" cy="1325563"/>
          </a:xfrm>
        </p:spPr>
        <p:txBody>
          <a:bodyPr anchor="ctr">
            <a:normAutofit/>
          </a:bodyPr>
          <a:lstStyle/>
          <a:p>
            <a:r>
              <a:rPr lang="en-GB" sz="4800" b="1" dirty="0">
                <a:latin typeface="+mn-lt"/>
              </a:rPr>
              <a:t>Critiques of the WHO Definition</a:t>
            </a:r>
          </a:p>
        </p:txBody>
      </p:sp>
      <p:graphicFrame>
        <p:nvGraphicFramePr>
          <p:cNvPr id="5" name="Content Placeholder 2">
            <a:extLst>
              <a:ext uri="{FF2B5EF4-FFF2-40B4-BE49-F238E27FC236}">
                <a16:creationId xmlns:a16="http://schemas.microsoft.com/office/drawing/2014/main" id="{E7D94E8E-E874-F09C-1FEF-52852B3A1FEC}"/>
              </a:ext>
            </a:extLst>
          </p:cNvPr>
          <p:cNvGraphicFramePr>
            <a:graphicFrameLocks noGrp="1"/>
          </p:cNvGraphicFramePr>
          <p:nvPr>
            <p:ph idx="1"/>
            <p:extLst>
              <p:ext uri="{D42A27DB-BD31-4B8C-83A1-F6EECF244321}">
                <p14:modId xmlns:p14="http://schemas.microsoft.com/office/powerpoint/2010/main" val="718953281"/>
              </p:ext>
            </p:extLst>
          </p:nvPr>
        </p:nvGraphicFramePr>
        <p:xfrm>
          <a:off x="227013" y="2395242"/>
          <a:ext cx="8694737" cy="413732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B9EEC77A-715E-CA9A-D844-91A213D8D0A9}"/>
              </a:ext>
            </a:extLst>
          </p:cNvPr>
          <p:cNvSpPr txBox="1"/>
          <p:nvPr/>
        </p:nvSpPr>
        <p:spPr>
          <a:xfrm>
            <a:off x="6117578" y="6566801"/>
            <a:ext cx="2581359" cy="276999"/>
          </a:xfrm>
          <a:prstGeom prst="rect">
            <a:avLst/>
          </a:prstGeom>
          <a:noFill/>
        </p:spPr>
        <p:txBody>
          <a:bodyPr wrap="square" rtlCol="0">
            <a:spAutoFit/>
          </a:bodyPr>
          <a:lstStyle/>
          <a:p>
            <a:r>
              <a:rPr lang="da-DK" sz="1200" dirty="0"/>
              <a:t>(Callahan, 1973; Huber </a:t>
            </a:r>
            <a:r>
              <a:rPr lang="da-DK" sz="1200" i="1" dirty="0"/>
              <a:t>et al., </a:t>
            </a:r>
            <a:r>
              <a:rPr lang="da-DK" sz="1200" dirty="0"/>
              <a:t>2011)</a:t>
            </a:r>
            <a:endParaRPr lang="en-GB" sz="12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6307" y="-89171"/>
            <a:ext cx="8611385" cy="1325563"/>
          </a:xfrm>
        </p:spPr>
        <p:txBody>
          <a:bodyPr>
            <a:normAutofit/>
          </a:bodyPr>
          <a:lstStyle/>
          <a:p>
            <a:pPr algn="ctr"/>
            <a:r>
              <a:rPr sz="4800" b="1" dirty="0">
                <a:latin typeface="+mn-lt"/>
              </a:rPr>
              <a:t>Models of Health</a:t>
            </a:r>
          </a:p>
        </p:txBody>
      </p:sp>
      <p:sp>
        <p:nvSpPr>
          <p:cNvPr id="3" name="Content Placeholder 2"/>
          <p:cNvSpPr>
            <a:spLocks noGrp="1"/>
          </p:cNvSpPr>
          <p:nvPr>
            <p:ph idx="1"/>
          </p:nvPr>
        </p:nvSpPr>
        <p:spPr>
          <a:xfrm>
            <a:off x="354841" y="1501234"/>
            <a:ext cx="5167774" cy="3575934"/>
          </a:xfrm>
        </p:spPr>
        <p:txBody>
          <a:bodyPr>
            <a:normAutofit/>
          </a:bodyPr>
          <a:lstStyle/>
          <a:p>
            <a:pPr marL="0" indent="0">
              <a:buNone/>
            </a:pPr>
            <a:r>
              <a:rPr b="1" dirty="0"/>
              <a:t>1. Biomedical</a:t>
            </a:r>
            <a:endParaRPr lang="en-GB" b="1" dirty="0"/>
          </a:p>
          <a:p>
            <a:r>
              <a:rPr lang="en-GB" dirty="0"/>
              <a:t>Health is defined as the absence of disease or disability.</a:t>
            </a:r>
          </a:p>
          <a:p>
            <a:r>
              <a:rPr lang="en-GB" dirty="0"/>
              <a:t>Focuses on diagnosis, treatment, and cure using medical science.</a:t>
            </a:r>
          </a:p>
          <a:p>
            <a:r>
              <a:rPr lang="en-GB" dirty="0"/>
              <a:t>Criticised for ignoring social, psychological, and preventative aspects.</a:t>
            </a:r>
            <a:br>
              <a:rPr lang="en-GB" dirty="0"/>
            </a:br>
            <a:br>
              <a:rPr lang="en-GB" dirty="0"/>
            </a:br>
            <a:endParaRPr dirty="0"/>
          </a:p>
        </p:txBody>
      </p:sp>
      <p:pic>
        <p:nvPicPr>
          <p:cNvPr id="5" name="Picture 4">
            <a:extLst>
              <a:ext uri="{FF2B5EF4-FFF2-40B4-BE49-F238E27FC236}">
                <a16:creationId xmlns:a16="http://schemas.microsoft.com/office/drawing/2014/main" id="{7C1B8341-A576-7D15-0E81-5CBAA335C81E}"/>
              </a:ext>
            </a:extLst>
          </p:cNvPr>
          <p:cNvPicPr>
            <a:picLocks noChangeAspect="1"/>
          </p:cNvPicPr>
          <p:nvPr/>
        </p:nvPicPr>
        <p:blipFill>
          <a:blip r:embed="rId2"/>
          <a:stretch>
            <a:fillRect/>
          </a:stretch>
        </p:blipFill>
        <p:spPr>
          <a:xfrm>
            <a:off x="5454251" y="5468475"/>
            <a:ext cx="3042168" cy="323116"/>
          </a:xfrm>
          <a:prstGeom prst="rect">
            <a:avLst/>
          </a:prstGeom>
        </p:spPr>
      </p:pic>
      <p:pic>
        <p:nvPicPr>
          <p:cNvPr id="6" name="Picture 5">
            <a:extLst>
              <a:ext uri="{FF2B5EF4-FFF2-40B4-BE49-F238E27FC236}">
                <a16:creationId xmlns:a16="http://schemas.microsoft.com/office/drawing/2014/main" id="{A7FD8DDE-CF43-3802-4CA6-C4AA9278C27D}"/>
              </a:ext>
            </a:extLst>
          </p:cNvPr>
          <p:cNvPicPr>
            <a:picLocks noChangeAspect="1"/>
          </p:cNvPicPr>
          <p:nvPr/>
        </p:nvPicPr>
        <p:blipFill>
          <a:blip r:embed="rId3"/>
          <a:stretch>
            <a:fillRect/>
          </a:stretch>
        </p:blipFill>
        <p:spPr>
          <a:xfrm>
            <a:off x="5561359" y="1883865"/>
            <a:ext cx="2935060" cy="2788971"/>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951B75-3228-6C7E-597A-9713AA05509D}"/>
              </a:ext>
            </a:extLst>
          </p:cNvPr>
          <p:cNvSpPr>
            <a:spLocks noGrp="1"/>
          </p:cNvSpPr>
          <p:nvPr>
            <p:ph type="title"/>
          </p:nvPr>
        </p:nvSpPr>
        <p:spPr>
          <a:xfrm>
            <a:off x="268665" y="365126"/>
            <a:ext cx="8611385" cy="1325563"/>
          </a:xfrm>
        </p:spPr>
        <p:txBody>
          <a:bodyPr anchor="ctr">
            <a:normAutofit/>
          </a:bodyPr>
          <a:lstStyle/>
          <a:p>
            <a:pPr algn="ctr"/>
            <a:r>
              <a:rPr lang="en-GB" sz="4000" b="1" dirty="0"/>
              <a:t>Models of Health</a:t>
            </a:r>
            <a:endParaRPr lang="en-GB" sz="4000" dirty="0"/>
          </a:p>
        </p:txBody>
      </p:sp>
      <p:sp>
        <p:nvSpPr>
          <p:cNvPr id="3" name="Content Placeholder 2">
            <a:extLst>
              <a:ext uri="{FF2B5EF4-FFF2-40B4-BE49-F238E27FC236}">
                <a16:creationId xmlns:a16="http://schemas.microsoft.com/office/drawing/2014/main" id="{8D1C50CC-0A1C-F92B-0B4C-B96A891B7A6C}"/>
              </a:ext>
            </a:extLst>
          </p:cNvPr>
          <p:cNvSpPr>
            <a:spLocks noGrp="1"/>
          </p:cNvSpPr>
          <p:nvPr>
            <p:ph idx="1"/>
          </p:nvPr>
        </p:nvSpPr>
        <p:spPr>
          <a:xfrm>
            <a:off x="268665" y="1825625"/>
            <a:ext cx="4210442" cy="3575934"/>
          </a:xfrm>
        </p:spPr>
        <p:txBody>
          <a:bodyPr>
            <a:normAutofit/>
          </a:bodyPr>
          <a:lstStyle/>
          <a:p>
            <a:pPr marL="0" indent="0">
              <a:buNone/>
            </a:pPr>
            <a:r>
              <a:rPr lang="en-GB" b="1" dirty="0"/>
              <a:t>. Ecological</a:t>
            </a:r>
          </a:p>
          <a:p>
            <a:r>
              <a:rPr lang="en-GB" dirty="0"/>
              <a:t>Health results from a dynamic balance between people and their environment (Dubos, 1965).</a:t>
            </a:r>
          </a:p>
          <a:p>
            <a:r>
              <a:rPr lang="en-GB" dirty="0"/>
              <a:t>Considers environmental influences: pollution, housing, community safety.</a:t>
            </a:r>
          </a:p>
          <a:p>
            <a:r>
              <a:rPr lang="en-GB" dirty="0"/>
              <a:t>Emphasises prevention through improving social and physical conditions.</a:t>
            </a:r>
          </a:p>
          <a:p>
            <a:endParaRPr lang="en-GB" dirty="0"/>
          </a:p>
        </p:txBody>
      </p:sp>
      <p:pic>
        <p:nvPicPr>
          <p:cNvPr id="4" name="Picture 3">
            <a:extLst>
              <a:ext uri="{FF2B5EF4-FFF2-40B4-BE49-F238E27FC236}">
                <a16:creationId xmlns:a16="http://schemas.microsoft.com/office/drawing/2014/main" id="{55CC4058-E092-E4C1-DBA3-78B95C125DF4}"/>
              </a:ext>
            </a:extLst>
          </p:cNvPr>
          <p:cNvPicPr>
            <a:picLocks noChangeAspect="1"/>
          </p:cNvPicPr>
          <p:nvPr/>
        </p:nvPicPr>
        <p:blipFill>
          <a:blip r:embed="rId2"/>
          <a:srcRect l="3519" r="3756" b="-2"/>
          <a:stretch>
            <a:fillRect/>
          </a:stretch>
        </p:blipFill>
        <p:spPr>
          <a:xfrm>
            <a:off x="4669607" y="1825625"/>
            <a:ext cx="4210442" cy="3575934"/>
          </a:xfrm>
          <a:prstGeom prst="rect">
            <a:avLst/>
          </a:prstGeom>
          <a:noFill/>
        </p:spPr>
      </p:pic>
      <p:pic>
        <p:nvPicPr>
          <p:cNvPr id="5" name="Picture 4">
            <a:extLst>
              <a:ext uri="{FF2B5EF4-FFF2-40B4-BE49-F238E27FC236}">
                <a16:creationId xmlns:a16="http://schemas.microsoft.com/office/drawing/2014/main" id="{89BCF5F9-EB2F-8E76-634A-1DF2C52E4DC1}"/>
              </a:ext>
            </a:extLst>
          </p:cNvPr>
          <p:cNvPicPr>
            <a:picLocks noChangeAspect="1"/>
          </p:cNvPicPr>
          <p:nvPr/>
        </p:nvPicPr>
        <p:blipFill>
          <a:blip r:embed="rId3"/>
          <a:stretch>
            <a:fillRect/>
          </a:stretch>
        </p:blipFill>
        <p:spPr>
          <a:xfrm>
            <a:off x="5454251" y="5468475"/>
            <a:ext cx="3042168" cy="323116"/>
          </a:xfrm>
          <a:prstGeom prst="rect">
            <a:avLst/>
          </a:prstGeom>
        </p:spPr>
      </p:pic>
    </p:spTree>
    <p:extLst>
      <p:ext uri="{BB962C8B-B14F-4D97-AF65-F5344CB8AC3E}">
        <p14:creationId xmlns:p14="http://schemas.microsoft.com/office/powerpoint/2010/main" val="5620311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0C0865-D639-01ED-E048-FC969592C8AD}"/>
              </a:ext>
            </a:extLst>
          </p:cNvPr>
          <p:cNvSpPr>
            <a:spLocks noGrp="1"/>
          </p:cNvSpPr>
          <p:nvPr>
            <p:ph type="title"/>
          </p:nvPr>
        </p:nvSpPr>
        <p:spPr/>
        <p:txBody>
          <a:bodyPr/>
          <a:lstStyle/>
          <a:p>
            <a:pPr algn="ctr"/>
            <a:r>
              <a:rPr lang="en-GB" b="1" dirty="0"/>
              <a:t>Example: A child with Autism</a:t>
            </a:r>
          </a:p>
        </p:txBody>
      </p:sp>
      <p:graphicFrame>
        <p:nvGraphicFramePr>
          <p:cNvPr id="4" name="Content Placeholder 3">
            <a:extLst>
              <a:ext uri="{FF2B5EF4-FFF2-40B4-BE49-F238E27FC236}">
                <a16:creationId xmlns:a16="http://schemas.microsoft.com/office/drawing/2014/main" id="{6D0FAC77-C666-F45C-0D27-1DB313802662}"/>
              </a:ext>
            </a:extLst>
          </p:cNvPr>
          <p:cNvGraphicFramePr>
            <a:graphicFrameLocks noGrp="1"/>
          </p:cNvGraphicFramePr>
          <p:nvPr>
            <p:ph idx="1"/>
            <p:extLst>
              <p:ext uri="{D42A27DB-BD31-4B8C-83A1-F6EECF244321}">
                <p14:modId xmlns:p14="http://schemas.microsoft.com/office/powerpoint/2010/main" val="3464540697"/>
              </p:ext>
            </p:extLst>
          </p:nvPr>
        </p:nvGraphicFramePr>
        <p:xfrm>
          <a:off x="268288" y="1853724"/>
          <a:ext cx="8612186" cy="3223260"/>
        </p:xfrm>
        <a:graphic>
          <a:graphicData uri="http://schemas.openxmlformats.org/drawingml/2006/table">
            <a:tbl>
              <a:tblPr/>
              <a:tblGrid>
                <a:gridCol w="4306093">
                  <a:extLst>
                    <a:ext uri="{9D8B030D-6E8A-4147-A177-3AD203B41FA5}">
                      <a16:colId xmlns:a16="http://schemas.microsoft.com/office/drawing/2014/main" val="3790733781"/>
                    </a:ext>
                  </a:extLst>
                </a:gridCol>
                <a:gridCol w="4306093">
                  <a:extLst>
                    <a:ext uri="{9D8B030D-6E8A-4147-A177-3AD203B41FA5}">
                      <a16:colId xmlns:a16="http://schemas.microsoft.com/office/drawing/2014/main" val="3573342857"/>
                    </a:ext>
                  </a:extLst>
                </a:gridCol>
              </a:tblGrid>
              <a:tr h="297180">
                <a:tc>
                  <a:txBody>
                    <a:bodyPr/>
                    <a:lstStyle/>
                    <a:p>
                      <a:pPr>
                        <a:buNone/>
                      </a:pPr>
                      <a:r>
                        <a:rPr lang="en-GB" sz="1300" b="1" dirty="0">
                          <a:effectLst/>
                        </a:rPr>
                        <a:t>Level</a:t>
                      </a:r>
                      <a:endParaRPr lang="en-GB" sz="1300" dirty="0">
                        <a:effectLst/>
                      </a:endParaRPr>
                    </a:p>
                  </a:txBody>
                  <a:tcPr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tc>
                  <a:txBody>
                    <a:bodyPr/>
                    <a:lstStyle/>
                    <a:p>
                      <a:pPr>
                        <a:buNone/>
                      </a:pPr>
                      <a:r>
                        <a:rPr lang="en-GB" sz="1300" b="1" dirty="0">
                          <a:effectLst/>
                        </a:rPr>
                        <a:t>Organisations / Support</a:t>
                      </a:r>
                      <a:endParaRPr lang="en-GB" sz="1300" dirty="0">
                        <a:effectLst/>
                      </a:endParaRPr>
                    </a:p>
                  </a:txBody>
                  <a:tcPr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291464769"/>
                  </a:ext>
                </a:extLst>
              </a:tr>
              <a:tr h="708660">
                <a:tc>
                  <a:txBody>
                    <a:bodyPr/>
                    <a:lstStyle/>
                    <a:p>
                      <a:pPr>
                        <a:buNone/>
                      </a:pPr>
                      <a:r>
                        <a:rPr lang="en-GB" sz="1300" b="1">
                          <a:effectLst/>
                        </a:rPr>
                        <a:t>Individual</a:t>
                      </a:r>
                      <a:endParaRPr lang="en-GB" sz="1300">
                        <a:effectLst/>
                      </a:endParaRPr>
                    </a:p>
                  </a:txBody>
                  <a:tcPr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tc>
                  <a:txBody>
                    <a:bodyPr/>
                    <a:lstStyle/>
                    <a:p>
                      <a:pPr>
                        <a:buNone/>
                      </a:pPr>
                      <a:r>
                        <a:rPr lang="en-GB" sz="1300">
                          <a:effectLst/>
                        </a:rPr>
                        <a:t>Speech and Language Therapist (SALT), Occupational Therapist, CAMHS (Child and Adolescent Mental Health Services), Paediatrician</a:t>
                      </a:r>
                    </a:p>
                  </a:txBody>
                  <a:tcPr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831173720"/>
                  </a:ext>
                </a:extLst>
              </a:tr>
              <a:tr h="502920">
                <a:tc>
                  <a:txBody>
                    <a:bodyPr/>
                    <a:lstStyle/>
                    <a:p>
                      <a:pPr>
                        <a:buNone/>
                      </a:pPr>
                      <a:r>
                        <a:rPr lang="en-GB" sz="1300" b="1">
                          <a:effectLst/>
                        </a:rPr>
                        <a:t>Interpersonal</a:t>
                      </a:r>
                      <a:endParaRPr lang="en-GB" sz="1300">
                        <a:effectLst/>
                      </a:endParaRPr>
                    </a:p>
                  </a:txBody>
                  <a:tcPr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tc>
                  <a:txBody>
                    <a:bodyPr/>
                    <a:lstStyle/>
                    <a:p>
                      <a:pPr>
                        <a:buNone/>
                      </a:pPr>
                      <a:r>
                        <a:rPr lang="en-GB" sz="1300">
                          <a:effectLst/>
                        </a:rPr>
                        <a:t>Parents/carers, siblings, teachers, teaching assistants, peer support</a:t>
                      </a:r>
                    </a:p>
                  </a:txBody>
                  <a:tcPr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1448008405"/>
                  </a:ext>
                </a:extLst>
              </a:tr>
              <a:tr h="502920">
                <a:tc>
                  <a:txBody>
                    <a:bodyPr/>
                    <a:lstStyle/>
                    <a:p>
                      <a:pPr>
                        <a:buNone/>
                      </a:pPr>
                      <a:r>
                        <a:rPr lang="en-GB" sz="1300" b="1">
                          <a:effectLst/>
                        </a:rPr>
                        <a:t>Organisational</a:t>
                      </a:r>
                      <a:endParaRPr lang="en-GB" sz="1300">
                        <a:effectLst/>
                      </a:endParaRPr>
                    </a:p>
                  </a:txBody>
                  <a:tcPr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tc>
                  <a:txBody>
                    <a:bodyPr/>
                    <a:lstStyle/>
                    <a:p>
                      <a:pPr>
                        <a:buNone/>
                      </a:pPr>
                      <a:r>
                        <a:rPr lang="en-GB" sz="1300">
                          <a:effectLst/>
                        </a:rPr>
                        <a:t>Schools (mainstream or special), SENCO team, NHS services, social services, early intervention teams</a:t>
                      </a:r>
                    </a:p>
                  </a:txBody>
                  <a:tcPr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583196314"/>
                  </a:ext>
                </a:extLst>
              </a:tr>
              <a:tr h="708660">
                <a:tc>
                  <a:txBody>
                    <a:bodyPr/>
                    <a:lstStyle/>
                    <a:p>
                      <a:pPr>
                        <a:buNone/>
                      </a:pPr>
                      <a:r>
                        <a:rPr lang="en-GB" sz="1300" b="1">
                          <a:effectLst/>
                        </a:rPr>
                        <a:t>Community</a:t>
                      </a:r>
                      <a:endParaRPr lang="en-GB" sz="1300">
                        <a:effectLst/>
                      </a:endParaRPr>
                    </a:p>
                  </a:txBody>
                  <a:tcPr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tc>
                  <a:txBody>
                    <a:bodyPr/>
                    <a:lstStyle/>
                    <a:p>
                      <a:pPr>
                        <a:buNone/>
                      </a:pPr>
                      <a:r>
                        <a:rPr lang="en-GB" sz="1300">
                          <a:effectLst/>
                        </a:rPr>
                        <a:t>Autism support groups, local charities (e.g. National Autistic Society), community centres, youth clubs, respite care services</a:t>
                      </a:r>
                    </a:p>
                  </a:txBody>
                  <a:tcPr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3400533179"/>
                  </a:ext>
                </a:extLst>
              </a:tr>
              <a:tr h="502920">
                <a:tc>
                  <a:txBody>
                    <a:bodyPr/>
                    <a:lstStyle/>
                    <a:p>
                      <a:pPr>
                        <a:buNone/>
                      </a:pPr>
                      <a:r>
                        <a:rPr lang="en-GB" sz="1300" b="1">
                          <a:effectLst/>
                        </a:rPr>
                        <a:t>Policy</a:t>
                      </a:r>
                      <a:endParaRPr lang="en-GB" sz="1300">
                        <a:effectLst/>
                      </a:endParaRPr>
                    </a:p>
                  </a:txBody>
                  <a:tcPr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tc>
                  <a:txBody>
                    <a:bodyPr/>
                    <a:lstStyle/>
                    <a:p>
                      <a:pPr>
                        <a:buNone/>
                      </a:pPr>
                      <a:r>
                        <a:rPr lang="en-GB" sz="1300" dirty="0">
                          <a:effectLst/>
                        </a:rPr>
                        <a:t>SEND Code of Practice, Equality Act 2010, Care Act 2014, Children and Families Act 2014</a:t>
                      </a:r>
                    </a:p>
                  </a:txBody>
                  <a:tcPr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307699409"/>
                  </a:ext>
                </a:extLst>
              </a:tr>
            </a:tbl>
          </a:graphicData>
        </a:graphic>
      </p:graphicFrame>
    </p:spTree>
    <p:extLst>
      <p:ext uri="{BB962C8B-B14F-4D97-AF65-F5344CB8AC3E}">
        <p14:creationId xmlns:p14="http://schemas.microsoft.com/office/powerpoint/2010/main" val="32525030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EC0F6C-21B7-011A-391C-90DB44AD815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01A05FD-92FF-642B-F96F-F22A7F5863A1}"/>
              </a:ext>
            </a:extLst>
          </p:cNvPr>
          <p:cNvSpPr>
            <a:spLocks noGrp="1"/>
          </p:cNvSpPr>
          <p:nvPr>
            <p:ph type="title"/>
          </p:nvPr>
        </p:nvSpPr>
        <p:spPr/>
        <p:txBody>
          <a:bodyPr>
            <a:normAutofit/>
          </a:bodyPr>
          <a:lstStyle/>
          <a:p>
            <a:pPr algn="ctr"/>
            <a:r>
              <a:rPr lang="en-GB" sz="4400" b="1" dirty="0"/>
              <a:t>Models of Health</a:t>
            </a:r>
            <a:endParaRPr lang="en-GB" sz="4000" dirty="0"/>
          </a:p>
        </p:txBody>
      </p:sp>
      <p:sp>
        <p:nvSpPr>
          <p:cNvPr id="3" name="Content Placeholder 2">
            <a:extLst>
              <a:ext uri="{FF2B5EF4-FFF2-40B4-BE49-F238E27FC236}">
                <a16:creationId xmlns:a16="http://schemas.microsoft.com/office/drawing/2014/main" id="{5AB342E2-0C69-198A-3DBC-FBBA47D60BB9}"/>
              </a:ext>
            </a:extLst>
          </p:cNvPr>
          <p:cNvSpPr>
            <a:spLocks noGrp="1"/>
          </p:cNvSpPr>
          <p:nvPr>
            <p:ph idx="1"/>
          </p:nvPr>
        </p:nvSpPr>
        <p:spPr>
          <a:xfrm>
            <a:off x="268666" y="2066786"/>
            <a:ext cx="5690008" cy="3575934"/>
          </a:xfrm>
        </p:spPr>
        <p:txBody>
          <a:bodyPr/>
          <a:lstStyle/>
          <a:p>
            <a:pPr marL="0" indent="0">
              <a:buNone/>
            </a:pPr>
            <a:r>
              <a:rPr lang="en-GB" b="1" dirty="0"/>
              <a:t>3. Biopsychosocial</a:t>
            </a:r>
          </a:p>
          <a:p>
            <a:r>
              <a:rPr lang="en-GB" dirty="0"/>
              <a:t>Recognises the </a:t>
            </a:r>
            <a:r>
              <a:rPr lang="en-GB" b="1" dirty="0"/>
              <a:t>influence of social and psychological factors</a:t>
            </a:r>
            <a:r>
              <a:rPr lang="en-GB" dirty="0"/>
              <a:t> on health.</a:t>
            </a:r>
          </a:p>
          <a:p>
            <a:r>
              <a:rPr lang="en-GB" dirty="0"/>
              <a:t>Health is shaped by </a:t>
            </a:r>
            <a:r>
              <a:rPr lang="en-GB" b="1" dirty="0"/>
              <a:t>emotions, behaviour, stress, and relationships</a:t>
            </a:r>
            <a:r>
              <a:rPr lang="en-GB" dirty="0"/>
              <a:t>.</a:t>
            </a:r>
          </a:p>
          <a:p>
            <a:r>
              <a:rPr lang="en-GB" dirty="0"/>
              <a:t>Supports holistic and mental health care approaches.</a:t>
            </a:r>
          </a:p>
          <a:p>
            <a:endParaRPr lang="en-GB" dirty="0"/>
          </a:p>
        </p:txBody>
      </p:sp>
      <p:pic>
        <p:nvPicPr>
          <p:cNvPr id="4" name="Picture 3">
            <a:extLst>
              <a:ext uri="{FF2B5EF4-FFF2-40B4-BE49-F238E27FC236}">
                <a16:creationId xmlns:a16="http://schemas.microsoft.com/office/drawing/2014/main" id="{482E1B1B-06DB-FB19-54EE-5083ABEA3335}"/>
              </a:ext>
            </a:extLst>
          </p:cNvPr>
          <p:cNvPicPr>
            <a:picLocks noChangeAspect="1"/>
          </p:cNvPicPr>
          <p:nvPr/>
        </p:nvPicPr>
        <p:blipFill>
          <a:blip r:embed="rId2"/>
          <a:stretch>
            <a:fillRect/>
          </a:stretch>
        </p:blipFill>
        <p:spPr>
          <a:xfrm>
            <a:off x="5817996" y="1690689"/>
            <a:ext cx="3195996" cy="3495621"/>
          </a:xfrm>
          <a:prstGeom prst="rect">
            <a:avLst/>
          </a:prstGeom>
        </p:spPr>
      </p:pic>
      <p:sp>
        <p:nvSpPr>
          <p:cNvPr id="5" name="TextBox 4">
            <a:extLst>
              <a:ext uri="{FF2B5EF4-FFF2-40B4-BE49-F238E27FC236}">
                <a16:creationId xmlns:a16="http://schemas.microsoft.com/office/drawing/2014/main" id="{6A638A0D-34D0-4C78-231A-8B51EA3FC429}"/>
              </a:ext>
            </a:extLst>
          </p:cNvPr>
          <p:cNvSpPr txBox="1"/>
          <p:nvPr/>
        </p:nvSpPr>
        <p:spPr>
          <a:xfrm>
            <a:off x="2599000" y="5392720"/>
            <a:ext cx="3163258" cy="276999"/>
          </a:xfrm>
          <a:prstGeom prst="rect">
            <a:avLst/>
          </a:prstGeom>
          <a:noFill/>
        </p:spPr>
        <p:txBody>
          <a:bodyPr wrap="square" rtlCol="0">
            <a:spAutoFit/>
          </a:bodyPr>
          <a:lstStyle/>
          <a:p>
            <a:r>
              <a:rPr lang="en-GB" sz="1200" dirty="0"/>
              <a:t>(Dubos, 1965; Engel, 1977; Huber </a:t>
            </a:r>
            <a:r>
              <a:rPr lang="en-GB" sz="1200" i="1" dirty="0"/>
              <a:t>et al</a:t>
            </a:r>
            <a:r>
              <a:rPr lang="en-GB" sz="1200" dirty="0"/>
              <a:t>., 2011)</a:t>
            </a:r>
          </a:p>
        </p:txBody>
      </p:sp>
    </p:spTree>
    <p:extLst>
      <p:ext uri="{BB962C8B-B14F-4D97-AF65-F5344CB8AC3E}">
        <p14:creationId xmlns:p14="http://schemas.microsoft.com/office/powerpoint/2010/main" val="27568283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57E17C7-AE46-197E-9A36-FCDDF7EA52C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7C9F7E9-5726-FC0E-04F5-8AEC53565D5F}"/>
              </a:ext>
            </a:extLst>
          </p:cNvPr>
          <p:cNvSpPr>
            <a:spLocks noGrp="1"/>
          </p:cNvSpPr>
          <p:nvPr>
            <p:ph type="title"/>
          </p:nvPr>
        </p:nvSpPr>
        <p:spPr>
          <a:xfrm>
            <a:off x="266307" y="213121"/>
            <a:ext cx="8611385" cy="1325563"/>
          </a:xfrm>
        </p:spPr>
        <p:txBody>
          <a:bodyPr>
            <a:normAutofit/>
          </a:bodyPr>
          <a:lstStyle/>
          <a:p>
            <a:pPr algn="ctr"/>
            <a:r>
              <a:rPr sz="4800" b="1" dirty="0">
                <a:latin typeface="+mn-lt"/>
              </a:rPr>
              <a:t>Models of Health</a:t>
            </a:r>
          </a:p>
        </p:txBody>
      </p:sp>
      <p:sp>
        <p:nvSpPr>
          <p:cNvPr id="3" name="Content Placeholder 2">
            <a:extLst>
              <a:ext uri="{FF2B5EF4-FFF2-40B4-BE49-F238E27FC236}">
                <a16:creationId xmlns:a16="http://schemas.microsoft.com/office/drawing/2014/main" id="{677F61AC-81BE-A170-3B7F-CD4ABBBCE8AF}"/>
              </a:ext>
            </a:extLst>
          </p:cNvPr>
          <p:cNvSpPr>
            <a:spLocks noGrp="1"/>
          </p:cNvSpPr>
          <p:nvPr>
            <p:ph idx="1"/>
          </p:nvPr>
        </p:nvSpPr>
        <p:spPr>
          <a:xfrm>
            <a:off x="176905" y="1414695"/>
            <a:ext cx="4499985" cy="4006969"/>
          </a:xfrm>
        </p:spPr>
        <p:txBody>
          <a:bodyPr>
            <a:normAutofit/>
          </a:bodyPr>
          <a:lstStyle/>
          <a:p>
            <a:endParaRPr lang="en-GB" dirty="0"/>
          </a:p>
          <a:p>
            <a:pPr marL="0" indent="0">
              <a:buNone/>
            </a:pPr>
            <a:r>
              <a:rPr lang="en-GB" b="1" dirty="0"/>
              <a:t>4. Holistic </a:t>
            </a:r>
          </a:p>
          <a:p>
            <a:r>
              <a:rPr lang="en-GB" dirty="0"/>
              <a:t>Views the individual as a </a:t>
            </a:r>
            <a:r>
              <a:rPr lang="en-GB" b="1" dirty="0"/>
              <a:t>whole person</a:t>
            </a:r>
            <a:r>
              <a:rPr lang="en-GB" dirty="0"/>
              <a:t> — body, mind, and spirit.</a:t>
            </a:r>
          </a:p>
          <a:p>
            <a:r>
              <a:rPr lang="en-GB" dirty="0"/>
              <a:t>Encourages </a:t>
            </a:r>
            <a:r>
              <a:rPr lang="en-GB" b="1" dirty="0"/>
              <a:t>wellbeing</a:t>
            </a:r>
            <a:r>
              <a:rPr lang="en-GB" dirty="0"/>
              <a:t>, not just absence of illness. </a:t>
            </a:r>
          </a:p>
          <a:p>
            <a:r>
              <a:rPr lang="en-GB" dirty="0"/>
              <a:t>Aligns with health promotion and person-centred care in practice.</a:t>
            </a:r>
          </a:p>
        </p:txBody>
      </p:sp>
      <p:sp>
        <p:nvSpPr>
          <p:cNvPr id="4" name="TextBox 3">
            <a:extLst>
              <a:ext uri="{FF2B5EF4-FFF2-40B4-BE49-F238E27FC236}">
                <a16:creationId xmlns:a16="http://schemas.microsoft.com/office/drawing/2014/main" id="{AEB9A58B-59BB-7F9A-5A06-A4006DAED4F5}"/>
              </a:ext>
            </a:extLst>
          </p:cNvPr>
          <p:cNvSpPr txBox="1"/>
          <p:nvPr/>
        </p:nvSpPr>
        <p:spPr>
          <a:xfrm>
            <a:off x="2599000" y="5392720"/>
            <a:ext cx="3163258" cy="276999"/>
          </a:xfrm>
          <a:prstGeom prst="rect">
            <a:avLst/>
          </a:prstGeom>
          <a:noFill/>
        </p:spPr>
        <p:txBody>
          <a:bodyPr wrap="square" rtlCol="0">
            <a:spAutoFit/>
          </a:bodyPr>
          <a:lstStyle/>
          <a:p>
            <a:r>
              <a:rPr lang="en-GB" sz="1200" dirty="0"/>
              <a:t>(Dubos, 1965; Engel, 1977; Huber </a:t>
            </a:r>
            <a:r>
              <a:rPr lang="en-GB" sz="1200" i="1" dirty="0"/>
              <a:t>et al</a:t>
            </a:r>
            <a:r>
              <a:rPr lang="en-GB" sz="1200" dirty="0"/>
              <a:t>., 2011)</a:t>
            </a:r>
          </a:p>
        </p:txBody>
      </p:sp>
      <p:pic>
        <p:nvPicPr>
          <p:cNvPr id="12" name="Picture 11">
            <a:extLst>
              <a:ext uri="{FF2B5EF4-FFF2-40B4-BE49-F238E27FC236}">
                <a16:creationId xmlns:a16="http://schemas.microsoft.com/office/drawing/2014/main" id="{1EF5889F-DA9B-A148-4F7D-5A4E3BDC44BB}"/>
              </a:ext>
            </a:extLst>
          </p:cNvPr>
          <p:cNvPicPr>
            <a:picLocks noChangeAspect="1"/>
          </p:cNvPicPr>
          <p:nvPr/>
        </p:nvPicPr>
        <p:blipFill>
          <a:blip r:embed="rId2"/>
          <a:stretch>
            <a:fillRect/>
          </a:stretch>
        </p:blipFill>
        <p:spPr>
          <a:xfrm>
            <a:off x="4676890" y="1771903"/>
            <a:ext cx="4394025" cy="3416541"/>
          </a:xfrm>
          <a:prstGeom prst="rect">
            <a:avLst/>
          </a:prstGeom>
        </p:spPr>
      </p:pic>
    </p:spTree>
    <p:extLst>
      <p:ext uri="{BB962C8B-B14F-4D97-AF65-F5344CB8AC3E}">
        <p14:creationId xmlns:p14="http://schemas.microsoft.com/office/powerpoint/2010/main" val="16884554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35EB62-5ADF-E804-EE84-D7026B97000A}"/>
              </a:ext>
            </a:extLst>
          </p:cNvPr>
          <p:cNvSpPr>
            <a:spLocks noGrp="1"/>
          </p:cNvSpPr>
          <p:nvPr>
            <p:ph type="title"/>
          </p:nvPr>
        </p:nvSpPr>
        <p:spPr>
          <a:xfrm>
            <a:off x="81599" y="185938"/>
            <a:ext cx="8611385" cy="1325563"/>
          </a:xfrm>
        </p:spPr>
        <p:txBody>
          <a:bodyPr anchor="ctr">
            <a:normAutofit/>
          </a:bodyPr>
          <a:lstStyle/>
          <a:p>
            <a:r>
              <a:rPr lang="en-GB" b="1" dirty="0"/>
              <a:t>How are Models of Health used?</a:t>
            </a:r>
          </a:p>
        </p:txBody>
      </p:sp>
      <p:sp>
        <p:nvSpPr>
          <p:cNvPr id="4" name="Rectangle 1">
            <a:extLst>
              <a:ext uri="{FF2B5EF4-FFF2-40B4-BE49-F238E27FC236}">
                <a16:creationId xmlns:a16="http://schemas.microsoft.com/office/drawing/2014/main" id="{7BCF36E2-628D-FEB6-B27C-8EA15CFED5A9}"/>
              </a:ext>
            </a:extLst>
          </p:cNvPr>
          <p:cNvSpPr>
            <a:spLocks noGrp="1" noChangeArrowheads="1"/>
          </p:cNvSpPr>
          <p:nvPr>
            <p:ph idx="1"/>
          </p:nvPr>
        </p:nvSpPr>
        <p:spPr bwMode="auto">
          <a:xfrm>
            <a:off x="81599" y="1474618"/>
            <a:ext cx="9062401" cy="39087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1" i="0" u="none" strike="noStrike" cap="none" normalizeH="0" baseline="0" dirty="0">
                <a:ln>
                  <a:noFill/>
                </a:ln>
                <a:solidFill>
                  <a:schemeClr val="tx1"/>
                </a:solidFill>
                <a:effectLst/>
                <a:latin typeface="Arial" panose="020B0604020202020204" pitchFamily="34" charset="0"/>
              </a:rPr>
              <a:t>To assess health needs</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Professionals use models (like the ecological model) to identify what affects a person's health—illness, environment, lifestyle, or society.</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1" i="0" u="none" strike="noStrike" cap="none" normalizeH="0" baseline="0" dirty="0">
                <a:ln>
                  <a:noFill/>
                </a:ln>
                <a:solidFill>
                  <a:schemeClr val="tx1"/>
                </a:solidFill>
                <a:effectLst/>
                <a:latin typeface="Arial" panose="020B0604020202020204" pitchFamily="34" charset="0"/>
              </a:rPr>
              <a:t>To plan and deliver care</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Different models help shape care approaches. For example:</a:t>
            </a:r>
          </a:p>
          <a:p>
            <a:pPr marL="457200" marR="0" lvl="1" indent="0" algn="l" defTabSz="914400" rtl="0" eaLnBrk="0" fontAlgn="base" latinLnBrk="0" hangingPunct="0">
              <a:lnSpc>
                <a:spcPct val="100000"/>
              </a:lnSpc>
              <a:spcBef>
                <a:spcPct val="0"/>
              </a:spcBef>
              <a:spcAft>
                <a:spcPct val="0"/>
              </a:spcAft>
              <a:buClrTx/>
              <a:buSzTx/>
              <a:buFontTx/>
              <a:buChar char="•"/>
              <a:tabLst/>
            </a:pPr>
            <a:r>
              <a:rPr kumimoji="0" lang="en-US" altLang="en-US" b="0" i="0" u="none" strike="noStrike" cap="none" normalizeH="0" baseline="0" dirty="0">
                <a:ln>
                  <a:noFill/>
                </a:ln>
                <a:solidFill>
                  <a:schemeClr val="tx1"/>
                </a:solidFill>
                <a:effectLst/>
                <a:latin typeface="Arial" panose="020B0604020202020204" pitchFamily="34" charset="0"/>
              </a:rPr>
              <a:t>The bio</a:t>
            </a:r>
            <a:r>
              <a:rPr kumimoji="0" lang="en-US" altLang="en-US" i="0" u="none" strike="noStrike" cap="none" normalizeH="0" baseline="0" dirty="0">
                <a:ln>
                  <a:noFill/>
                </a:ln>
                <a:solidFill>
                  <a:schemeClr val="tx1"/>
                </a:solidFill>
                <a:effectLst/>
                <a:latin typeface="Arial" panose="020B0604020202020204" pitchFamily="34" charset="0"/>
              </a:rPr>
              <a:t>medical model focuses on diagnosing and treating disease.</a:t>
            </a:r>
          </a:p>
          <a:p>
            <a:pPr marL="457200" marR="0" lvl="1" indent="0" algn="l" defTabSz="914400" rtl="0" eaLnBrk="0" fontAlgn="base" latinLnBrk="0" hangingPunct="0">
              <a:lnSpc>
                <a:spcPct val="100000"/>
              </a:lnSpc>
              <a:spcBef>
                <a:spcPct val="0"/>
              </a:spcBef>
              <a:spcAft>
                <a:spcPct val="0"/>
              </a:spcAft>
              <a:buClrTx/>
              <a:buSzTx/>
              <a:buFontTx/>
              <a:buChar char="•"/>
              <a:tabLst/>
            </a:pPr>
            <a:r>
              <a:rPr kumimoji="0" lang="en-US" altLang="en-US" i="0" u="none" strike="noStrike" cap="none" normalizeH="0" baseline="0" dirty="0">
                <a:ln>
                  <a:noFill/>
                </a:ln>
                <a:solidFill>
                  <a:schemeClr val="tx1"/>
                </a:solidFill>
                <a:effectLst/>
                <a:latin typeface="Arial" panose="020B0604020202020204" pitchFamily="34" charset="0"/>
              </a:rPr>
              <a:t>The holistic model </a:t>
            </a:r>
            <a:r>
              <a:rPr kumimoji="0" lang="en-US" altLang="en-US" b="0" i="0" u="none" strike="noStrike" cap="none" normalizeH="0" baseline="0" dirty="0">
                <a:ln>
                  <a:noFill/>
                </a:ln>
                <a:solidFill>
                  <a:schemeClr val="tx1"/>
                </a:solidFill>
                <a:effectLst/>
                <a:latin typeface="Arial" panose="020B0604020202020204" pitchFamily="34" charset="0"/>
              </a:rPr>
              <a:t>looks at physical, emotional, social, and spiritual needs.</a:t>
            </a:r>
          </a:p>
          <a:p>
            <a:pPr marL="457200" marR="0" lvl="1" indent="0" algn="l" defTabSz="914400" rtl="0" eaLnBrk="0" fontAlgn="base" latinLnBrk="0" hangingPunct="0">
              <a:lnSpc>
                <a:spcPct val="100000"/>
              </a:lnSpc>
              <a:spcBef>
                <a:spcPct val="0"/>
              </a:spcBef>
              <a:spcAft>
                <a:spcPct val="0"/>
              </a:spcAft>
              <a:buClrTx/>
              <a:buSzTx/>
              <a:buFontTx/>
              <a:buChar char="•"/>
              <a:tabLst/>
            </a:pPr>
            <a:endParaRPr kumimoji="0" lang="en-US" altLang="en-US"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1" i="0" u="none" strike="noStrike" cap="none" normalizeH="0" baseline="0" dirty="0">
                <a:ln>
                  <a:noFill/>
                </a:ln>
                <a:solidFill>
                  <a:schemeClr val="tx1"/>
                </a:solidFill>
                <a:effectLst/>
                <a:latin typeface="Arial" panose="020B0604020202020204" pitchFamily="34" charset="0"/>
              </a:rPr>
              <a:t>To promote health and prevention</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Models like </a:t>
            </a:r>
            <a:r>
              <a:rPr kumimoji="0" lang="en-US" altLang="en-US" sz="1800" i="0" u="none" strike="noStrike" cap="none" normalizeH="0" baseline="0" dirty="0">
                <a:ln>
                  <a:noFill/>
                </a:ln>
                <a:solidFill>
                  <a:schemeClr val="tx1"/>
                </a:solidFill>
                <a:effectLst/>
                <a:latin typeface="Arial" panose="020B0604020202020204" pitchFamily="34" charset="0"/>
              </a:rPr>
              <a:t>the health belief model </a:t>
            </a:r>
            <a:r>
              <a:rPr kumimoji="0" lang="en-US" altLang="en-US" sz="1800" b="0" i="0" u="none" strike="noStrike" cap="none" normalizeH="0" baseline="0" dirty="0">
                <a:ln>
                  <a:noFill/>
                </a:ln>
                <a:solidFill>
                  <a:schemeClr val="tx1"/>
                </a:solidFill>
                <a:effectLst/>
                <a:latin typeface="Arial" panose="020B0604020202020204" pitchFamily="34" charset="0"/>
              </a:rPr>
              <a:t>help professionals design health campaigns (e.g., encouraging vaccination or exercise) by understanding </a:t>
            </a:r>
            <a:r>
              <a:rPr kumimoji="0" lang="en-US" altLang="en-US" sz="1800" b="0" i="0" u="none" strike="noStrike" cap="none" normalizeH="0" baseline="0" dirty="0" err="1">
                <a:ln>
                  <a:noFill/>
                </a:ln>
                <a:solidFill>
                  <a:schemeClr val="tx1"/>
                </a:solidFill>
                <a:effectLst/>
                <a:latin typeface="Arial" panose="020B0604020202020204" pitchFamily="34" charset="0"/>
              </a:rPr>
              <a:t>behaviour</a:t>
            </a:r>
            <a:r>
              <a:rPr kumimoji="0" lang="en-US" altLang="en-US" sz="1800" b="0" i="0" u="none" strike="noStrike" cap="none" normalizeH="0" baseline="0" dirty="0">
                <a:ln>
                  <a:noFill/>
                </a:ln>
                <a:solidFill>
                  <a:schemeClr val="tx1"/>
                </a:solidFill>
                <a:effectLst/>
                <a:latin typeface="Arial" panose="020B0604020202020204" pitchFamily="34" charset="0"/>
              </a:rPr>
              <a:t>.</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6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6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84559161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0F9406-00FC-8C39-3000-90A73228F7F5}"/>
              </a:ext>
            </a:extLst>
          </p:cNvPr>
          <p:cNvSpPr>
            <a:spLocks noGrp="1"/>
          </p:cNvSpPr>
          <p:nvPr>
            <p:ph type="title"/>
          </p:nvPr>
        </p:nvSpPr>
        <p:spPr/>
        <p:txBody>
          <a:bodyPr/>
          <a:lstStyle/>
          <a:p>
            <a:r>
              <a:rPr lang="en-GB" b="1" dirty="0"/>
              <a:t>How are Models of Health used?</a:t>
            </a:r>
          </a:p>
        </p:txBody>
      </p:sp>
      <p:sp>
        <p:nvSpPr>
          <p:cNvPr id="3" name="Content Placeholder 2">
            <a:extLst>
              <a:ext uri="{FF2B5EF4-FFF2-40B4-BE49-F238E27FC236}">
                <a16:creationId xmlns:a16="http://schemas.microsoft.com/office/drawing/2014/main" id="{5C98CD03-B956-1542-0D07-F3C182EC52FC}"/>
              </a:ext>
            </a:extLst>
          </p:cNvPr>
          <p:cNvSpPr>
            <a:spLocks noGrp="1"/>
          </p:cNvSpPr>
          <p:nvPr>
            <p:ph idx="1"/>
          </p:nvPr>
        </p:nvSpPr>
        <p:spPr/>
        <p:txBody>
          <a:bodyPr/>
          <a:lstStyle/>
          <a:p>
            <a:pPr marL="0" lvl="0" indent="0" defTabSz="914400" eaLnBrk="0" fontAlgn="base" hangingPunct="0">
              <a:lnSpc>
                <a:spcPct val="100000"/>
              </a:lnSpc>
              <a:spcBef>
                <a:spcPct val="0"/>
              </a:spcBef>
              <a:spcAft>
                <a:spcPct val="0"/>
              </a:spcAft>
              <a:buNone/>
            </a:pPr>
            <a:r>
              <a:rPr lang="en-US" altLang="en-US" sz="2000" b="1" dirty="0">
                <a:latin typeface="Arial" panose="020B0604020202020204" pitchFamily="34" charset="0"/>
              </a:rPr>
              <a:t>To reduce health inequalities</a:t>
            </a:r>
            <a:endParaRPr lang="en-US" altLang="en-US" sz="2000" dirty="0">
              <a:latin typeface="Arial" panose="020B0604020202020204" pitchFamily="34" charset="0"/>
            </a:endParaRPr>
          </a:p>
          <a:p>
            <a:pPr marL="0" lvl="0" indent="0" defTabSz="914400" eaLnBrk="0" fontAlgn="base" hangingPunct="0">
              <a:lnSpc>
                <a:spcPct val="100000"/>
              </a:lnSpc>
              <a:spcBef>
                <a:spcPct val="0"/>
              </a:spcBef>
              <a:spcAft>
                <a:spcPct val="0"/>
              </a:spcAft>
              <a:buFontTx/>
              <a:buChar char="•"/>
            </a:pPr>
            <a:r>
              <a:rPr lang="en-US" altLang="en-US" sz="2000" dirty="0">
                <a:latin typeface="Arial" panose="020B0604020202020204" pitchFamily="34" charset="0"/>
              </a:rPr>
              <a:t>The social model of health highlights how poverty, housing, and discrimination impact health, leading to more inclusive and equitable care planning.</a:t>
            </a:r>
          </a:p>
          <a:p>
            <a:pPr marL="0" lvl="0" indent="0" defTabSz="914400" eaLnBrk="0" fontAlgn="base" hangingPunct="0">
              <a:lnSpc>
                <a:spcPct val="100000"/>
              </a:lnSpc>
              <a:spcBef>
                <a:spcPct val="0"/>
              </a:spcBef>
              <a:spcAft>
                <a:spcPct val="0"/>
              </a:spcAft>
              <a:buFontTx/>
              <a:buChar char="•"/>
            </a:pPr>
            <a:endParaRPr lang="en-US" altLang="en-US" sz="2000" dirty="0">
              <a:latin typeface="Arial" panose="020B0604020202020204" pitchFamily="34" charset="0"/>
            </a:endParaRPr>
          </a:p>
          <a:p>
            <a:pPr marL="0" lvl="0" indent="0" defTabSz="914400" eaLnBrk="0" fontAlgn="base" hangingPunct="0">
              <a:lnSpc>
                <a:spcPct val="100000"/>
              </a:lnSpc>
              <a:spcBef>
                <a:spcPct val="0"/>
              </a:spcBef>
              <a:spcAft>
                <a:spcPct val="0"/>
              </a:spcAft>
              <a:buNone/>
            </a:pPr>
            <a:r>
              <a:rPr lang="en-US" altLang="en-US" sz="2000" b="1" dirty="0">
                <a:latin typeface="Arial" panose="020B0604020202020204" pitchFamily="34" charset="0"/>
              </a:rPr>
              <a:t>To educate and train staff</a:t>
            </a:r>
            <a:endParaRPr lang="en-US" altLang="en-US" sz="2000" dirty="0">
              <a:latin typeface="Arial" panose="020B0604020202020204" pitchFamily="34" charset="0"/>
            </a:endParaRPr>
          </a:p>
          <a:p>
            <a:pPr marL="0" lvl="0" indent="0" defTabSz="914400" eaLnBrk="0" fontAlgn="base" hangingPunct="0">
              <a:lnSpc>
                <a:spcPct val="100000"/>
              </a:lnSpc>
              <a:spcBef>
                <a:spcPct val="0"/>
              </a:spcBef>
              <a:spcAft>
                <a:spcPct val="0"/>
              </a:spcAft>
              <a:buFontTx/>
              <a:buChar char="•"/>
            </a:pPr>
            <a:r>
              <a:rPr lang="en-US" altLang="en-US" sz="2000" dirty="0">
                <a:latin typeface="Arial" panose="020B0604020202020204" pitchFamily="34" charset="0"/>
              </a:rPr>
              <a:t>Health and social care workers learn models to develop critical thinking and better understand their clients’ needs.</a:t>
            </a:r>
          </a:p>
          <a:p>
            <a:endParaRPr lang="en-GB" dirty="0"/>
          </a:p>
        </p:txBody>
      </p:sp>
    </p:spTree>
    <p:extLst>
      <p:ext uri="{BB962C8B-B14F-4D97-AF65-F5344CB8AC3E}">
        <p14:creationId xmlns:p14="http://schemas.microsoft.com/office/powerpoint/2010/main" val="103412452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379271A-1F87-569C-C192-089F1E81F51E}"/>
              </a:ext>
            </a:extLst>
          </p:cNvPr>
          <p:cNvSpPr>
            <a:spLocks noGrp="1"/>
          </p:cNvSpPr>
          <p:nvPr>
            <p:ph idx="1"/>
          </p:nvPr>
        </p:nvSpPr>
        <p:spPr>
          <a:xfrm>
            <a:off x="268665" y="1997641"/>
            <a:ext cx="8611385" cy="3575934"/>
          </a:xfrm>
        </p:spPr>
        <p:txBody>
          <a:bodyPr>
            <a:normAutofit/>
          </a:bodyPr>
          <a:lstStyle/>
          <a:p>
            <a:pPr marL="0" indent="0" algn="ctr">
              <a:buNone/>
            </a:pPr>
            <a:r>
              <a:rPr lang="en-US" sz="2800" i="1" dirty="0"/>
              <a:t>Health and wellbeing are deeply interconnected. Each one influences and supports the other. You can think of health as a foundation for wellbeing, while wellbeing helps sustain good health over time.</a:t>
            </a:r>
            <a:endParaRPr lang="en-GB" sz="2800" i="1" dirty="0"/>
          </a:p>
        </p:txBody>
      </p:sp>
    </p:spTree>
    <p:extLst>
      <p:ext uri="{BB962C8B-B14F-4D97-AF65-F5344CB8AC3E}">
        <p14:creationId xmlns:p14="http://schemas.microsoft.com/office/powerpoint/2010/main" val="55384446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C56C29A-CEE8-A638-E849-E3038852397B}"/>
              </a:ext>
            </a:extLst>
          </p:cNvPr>
          <p:cNvSpPr>
            <a:spLocks noGrp="1"/>
          </p:cNvSpPr>
          <p:nvPr>
            <p:ph idx="1"/>
          </p:nvPr>
        </p:nvSpPr>
        <p:spPr>
          <a:xfrm>
            <a:off x="266306" y="620225"/>
            <a:ext cx="8611385" cy="3575934"/>
          </a:xfrm>
        </p:spPr>
        <p:txBody>
          <a:bodyPr>
            <a:normAutofit/>
          </a:bodyPr>
          <a:lstStyle/>
          <a:p>
            <a:pPr marL="0" indent="0" algn="ctr">
              <a:buNone/>
            </a:pPr>
            <a:r>
              <a:rPr lang="en-US" sz="2400" i="1" dirty="0"/>
              <a:t>Wellbeing is a broader and more holistic concept that refers to how people feel and function in their lives. It includes health but also encompasses life satisfaction, purpose, emotional resilience, and overall quality of life.</a:t>
            </a:r>
          </a:p>
          <a:p>
            <a:pPr algn="ctr"/>
            <a:endParaRPr lang="en-GB" dirty="0"/>
          </a:p>
        </p:txBody>
      </p:sp>
      <p:pic>
        <p:nvPicPr>
          <p:cNvPr id="1026" name="Picture 2" descr="Health &amp; Wellness – Health &amp; Wellness – The High School for Math ...">
            <a:extLst>
              <a:ext uri="{FF2B5EF4-FFF2-40B4-BE49-F238E27FC236}">
                <a16:creationId xmlns:a16="http://schemas.microsoft.com/office/drawing/2014/main" id="{F3DD14D1-7C19-9938-AA02-0C745CC3D4E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06443" y="2059422"/>
            <a:ext cx="4331109" cy="38570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7359981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916" y="268022"/>
            <a:ext cx="9029084" cy="1325563"/>
          </a:xfrm>
        </p:spPr>
        <p:txBody>
          <a:bodyPr anchor="ctr">
            <a:noAutofit/>
          </a:bodyPr>
          <a:lstStyle/>
          <a:p>
            <a:r>
              <a:rPr lang="en-GB" sz="4800" b="1" dirty="0">
                <a:latin typeface="+mn-lt"/>
              </a:rPr>
              <a:t>The Eight Dimensions of Wellness</a:t>
            </a:r>
          </a:p>
        </p:txBody>
      </p:sp>
      <p:graphicFrame>
        <p:nvGraphicFramePr>
          <p:cNvPr id="5" name="Content Placeholder 2">
            <a:extLst>
              <a:ext uri="{FF2B5EF4-FFF2-40B4-BE49-F238E27FC236}">
                <a16:creationId xmlns:a16="http://schemas.microsoft.com/office/drawing/2014/main" id="{4ABF789A-668F-25C3-B2EA-E7083AD7EBC1}"/>
              </a:ext>
            </a:extLst>
          </p:cNvPr>
          <p:cNvGraphicFramePr>
            <a:graphicFrameLocks noGrp="1"/>
          </p:cNvGraphicFramePr>
          <p:nvPr>
            <p:ph idx="1"/>
            <p:extLst>
              <p:ext uri="{D42A27DB-BD31-4B8C-83A1-F6EECF244321}">
                <p14:modId xmlns:p14="http://schemas.microsoft.com/office/powerpoint/2010/main" val="1110694935"/>
              </p:ext>
            </p:extLst>
          </p:nvPr>
        </p:nvGraphicFramePr>
        <p:xfrm>
          <a:off x="187745" y="1286634"/>
          <a:ext cx="8841339" cy="388288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TextBox 7">
            <a:extLst>
              <a:ext uri="{FF2B5EF4-FFF2-40B4-BE49-F238E27FC236}">
                <a16:creationId xmlns:a16="http://schemas.microsoft.com/office/drawing/2014/main" id="{EA47D83A-BF5F-B7A3-3295-4ED0E0F2286C}"/>
              </a:ext>
            </a:extLst>
          </p:cNvPr>
          <p:cNvSpPr txBox="1"/>
          <p:nvPr/>
        </p:nvSpPr>
        <p:spPr>
          <a:xfrm>
            <a:off x="187745" y="4492531"/>
            <a:ext cx="4652920" cy="369332"/>
          </a:xfrm>
          <a:prstGeom prst="rect">
            <a:avLst/>
          </a:prstGeom>
          <a:noFill/>
        </p:spPr>
        <p:txBody>
          <a:bodyPr wrap="square">
            <a:spAutoFit/>
          </a:bodyPr>
          <a:lstStyle/>
          <a:p>
            <a:r>
              <a:rPr lang="en-GB" dirty="0">
                <a:hlinkClick r:id="rId8"/>
              </a:rPr>
              <a:t>The Eight Dimensions of Wellness</a:t>
            </a:r>
            <a:endParaRPr lang="en-GB"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3886" y="927892"/>
            <a:ext cx="8696227" cy="1325563"/>
          </a:xfrm>
        </p:spPr>
        <p:txBody>
          <a:bodyPr anchor="ctr">
            <a:normAutofit/>
          </a:bodyPr>
          <a:lstStyle/>
          <a:p>
            <a:r>
              <a:rPr lang="en-GB" sz="4800" b="1" dirty="0">
                <a:latin typeface="+mn-lt"/>
              </a:rPr>
              <a:t>Aspects of Wellbeing</a:t>
            </a:r>
          </a:p>
        </p:txBody>
      </p:sp>
      <p:graphicFrame>
        <p:nvGraphicFramePr>
          <p:cNvPr id="5" name="Content Placeholder 2">
            <a:extLst>
              <a:ext uri="{FF2B5EF4-FFF2-40B4-BE49-F238E27FC236}">
                <a16:creationId xmlns:a16="http://schemas.microsoft.com/office/drawing/2014/main" id="{335EF090-F340-0FD8-5987-0203852E1426}"/>
              </a:ext>
            </a:extLst>
          </p:cNvPr>
          <p:cNvGraphicFramePr>
            <a:graphicFrameLocks noGrp="1"/>
          </p:cNvGraphicFramePr>
          <p:nvPr>
            <p:ph idx="1"/>
            <p:extLst>
              <p:ext uri="{D42A27DB-BD31-4B8C-83A1-F6EECF244321}">
                <p14:modId xmlns:p14="http://schemas.microsoft.com/office/powerpoint/2010/main" val="2033504728"/>
              </p:ext>
            </p:extLst>
          </p:nvPr>
        </p:nvGraphicFramePr>
        <p:xfrm>
          <a:off x="145323" y="2031101"/>
          <a:ext cx="8696227" cy="46771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6D366D-AAC1-4320-EA2C-2CBA9D0410E3}"/>
              </a:ext>
            </a:extLst>
          </p:cNvPr>
          <p:cNvSpPr>
            <a:spLocks noGrp="1"/>
          </p:cNvSpPr>
          <p:nvPr>
            <p:ph type="title"/>
          </p:nvPr>
        </p:nvSpPr>
        <p:spPr/>
        <p:txBody>
          <a:bodyPr anchor="ctr">
            <a:normAutofit/>
          </a:bodyPr>
          <a:lstStyle/>
          <a:p>
            <a:r>
              <a:rPr lang="en-GB" sz="4400" b="1" dirty="0">
                <a:latin typeface="+mn-lt"/>
              </a:rPr>
              <a:t>Wellbeing: Definitions and Challenges</a:t>
            </a:r>
          </a:p>
        </p:txBody>
      </p:sp>
      <p:graphicFrame>
        <p:nvGraphicFramePr>
          <p:cNvPr id="5" name="Content Placeholder 2">
            <a:extLst>
              <a:ext uri="{FF2B5EF4-FFF2-40B4-BE49-F238E27FC236}">
                <a16:creationId xmlns:a16="http://schemas.microsoft.com/office/drawing/2014/main" id="{8B23EACC-E787-2F80-0394-D2E0C6925562}"/>
              </a:ext>
            </a:extLst>
          </p:cNvPr>
          <p:cNvGraphicFramePr>
            <a:graphicFrameLocks noGrp="1"/>
          </p:cNvGraphicFramePr>
          <p:nvPr>
            <p:ph idx="1"/>
            <p:extLst>
              <p:ext uri="{D42A27DB-BD31-4B8C-83A1-F6EECF244321}">
                <p14:modId xmlns:p14="http://schemas.microsoft.com/office/powerpoint/2010/main" val="1432672102"/>
              </p:ext>
            </p:extLst>
          </p:nvPr>
        </p:nvGraphicFramePr>
        <p:xfrm>
          <a:off x="268665" y="1772093"/>
          <a:ext cx="8611385" cy="331381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AAF66B5A-4D84-468D-9807-589DABA4BBB1}"/>
              </a:ext>
            </a:extLst>
          </p:cNvPr>
          <p:cNvSpPr txBox="1"/>
          <p:nvPr/>
        </p:nvSpPr>
        <p:spPr>
          <a:xfrm>
            <a:off x="6732574" y="5454250"/>
            <a:ext cx="2241493" cy="276999"/>
          </a:xfrm>
          <a:prstGeom prst="rect">
            <a:avLst/>
          </a:prstGeom>
          <a:noFill/>
        </p:spPr>
        <p:txBody>
          <a:bodyPr wrap="square" rtlCol="0">
            <a:spAutoFit/>
          </a:bodyPr>
          <a:lstStyle/>
          <a:p>
            <a:r>
              <a:rPr lang="en-GB" sz="1200" dirty="0"/>
              <a:t>(Dodge </a:t>
            </a:r>
            <a:r>
              <a:rPr lang="en-GB" sz="1200" i="1" dirty="0"/>
              <a:t>et al</a:t>
            </a:r>
            <a:r>
              <a:rPr lang="en-GB" sz="1200" dirty="0"/>
              <a:t>., 2012; WHO, 2023)</a:t>
            </a:r>
          </a:p>
        </p:txBody>
      </p:sp>
      <p:pic>
        <p:nvPicPr>
          <p:cNvPr id="3074" name="Picture 2" descr="Well-Being Model | Augustana University">
            <a:extLst>
              <a:ext uri="{FF2B5EF4-FFF2-40B4-BE49-F238E27FC236}">
                <a16:creationId xmlns:a16="http://schemas.microsoft.com/office/drawing/2014/main" id="{F682F9BE-2188-88BE-3D5B-A773E3815054}"/>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694141" y="301829"/>
            <a:ext cx="2185909" cy="12295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1070766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3F9924-1DE9-E049-E651-C0BD28F9FC47}"/>
              </a:ext>
            </a:extLst>
          </p:cNvPr>
          <p:cNvSpPr>
            <a:spLocks noGrp="1"/>
          </p:cNvSpPr>
          <p:nvPr>
            <p:ph type="title"/>
          </p:nvPr>
        </p:nvSpPr>
        <p:spPr/>
        <p:txBody>
          <a:bodyPr/>
          <a:lstStyle/>
          <a:p>
            <a:r>
              <a:rPr lang="en-GB" b="1" dirty="0"/>
              <a:t>Objective and Subjective Wellbeing</a:t>
            </a:r>
          </a:p>
        </p:txBody>
      </p:sp>
      <p:pic>
        <p:nvPicPr>
          <p:cNvPr id="1026" name="Picture 2" descr="Understanding the Difference between Health and Well-Being">
            <a:extLst>
              <a:ext uri="{FF2B5EF4-FFF2-40B4-BE49-F238E27FC236}">
                <a16:creationId xmlns:a16="http://schemas.microsoft.com/office/drawing/2014/main" id="{A0150D11-0B57-7E21-E8AA-5430CDFA299D}"/>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2512219" y="2489994"/>
            <a:ext cx="4124325" cy="22479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F7395820-DEF1-0069-10B4-D3CDED0C3583}"/>
              </a:ext>
            </a:extLst>
          </p:cNvPr>
          <p:cNvSpPr txBox="1"/>
          <p:nvPr/>
        </p:nvSpPr>
        <p:spPr>
          <a:xfrm>
            <a:off x="95062" y="3243899"/>
            <a:ext cx="2829208" cy="923330"/>
          </a:xfrm>
          <a:prstGeom prst="rect">
            <a:avLst/>
          </a:prstGeom>
          <a:noFill/>
        </p:spPr>
        <p:txBody>
          <a:bodyPr wrap="square">
            <a:spAutoFit/>
          </a:bodyPr>
          <a:lstStyle/>
          <a:p>
            <a:r>
              <a:rPr lang="en-GB" dirty="0"/>
              <a:t>measurable, external conditions that affect a person's life and health.</a:t>
            </a:r>
          </a:p>
        </p:txBody>
      </p:sp>
      <p:sp>
        <p:nvSpPr>
          <p:cNvPr id="7" name="TextBox 6">
            <a:extLst>
              <a:ext uri="{FF2B5EF4-FFF2-40B4-BE49-F238E27FC236}">
                <a16:creationId xmlns:a16="http://schemas.microsoft.com/office/drawing/2014/main" id="{3DE46E37-17A2-5A9D-3B1D-AC8EF0BF0BEE}"/>
              </a:ext>
            </a:extLst>
          </p:cNvPr>
          <p:cNvSpPr txBox="1"/>
          <p:nvPr/>
        </p:nvSpPr>
        <p:spPr>
          <a:xfrm>
            <a:off x="6636544" y="2966900"/>
            <a:ext cx="2620978" cy="923330"/>
          </a:xfrm>
          <a:prstGeom prst="rect">
            <a:avLst/>
          </a:prstGeom>
          <a:noFill/>
        </p:spPr>
        <p:txBody>
          <a:bodyPr wrap="square">
            <a:spAutoFit/>
          </a:bodyPr>
          <a:lstStyle/>
          <a:p>
            <a:r>
              <a:rPr lang="en-GB" dirty="0"/>
              <a:t>a person’s own evaluation of their life and emotional experiences</a:t>
            </a:r>
          </a:p>
        </p:txBody>
      </p:sp>
    </p:spTree>
    <p:extLst>
      <p:ext uri="{BB962C8B-B14F-4D97-AF65-F5344CB8AC3E}">
        <p14:creationId xmlns:p14="http://schemas.microsoft.com/office/powerpoint/2010/main" val="355667401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5A4F0E-6CB4-80D2-7337-8C4AB38A107B}"/>
              </a:ext>
            </a:extLst>
          </p:cNvPr>
          <p:cNvSpPr>
            <a:spLocks noGrp="1"/>
          </p:cNvSpPr>
          <p:nvPr>
            <p:ph type="title"/>
          </p:nvPr>
        </p:nvSpPr>
        <p:spPr>
          <a:xfrm>
            <a:off x="187184" y="128569"/>
            <a:ext cx="8611385" cy="1325563"/>
          </a:xfrm>
        </p:spPr>
        <p:txBody>
          <a:bodyPr/>
          <a:lstStyle/>
          <a:p>
            <a:r>
              <a:rPr lang="en-GB" b="1" dirty="0"/>
              <a:t>Objective and Subjective Wellbeing Indicators</a:t>
            </a:r>
          </a:p>
        </p:txBody>
      </p:sp>
      <p:sp>
        <p:nvSpPr>
          <p:cNvPr id="6" name="Rectangle 2">
            <a:extLst>
              <a:ext uri="{FF2B5EF4-FFF2-40B4-BE49-F238E27FC236}">
                <a16:creationId xmlns:a16="http://schemas.microsoft.com/office/drawing/2014/main" id="{AB89DF46-2755-5621-48EE-C930119196F8}"/>
              </a:ext>
            </a:extLst>
          </p:cNvPr>
          <p:cNvSpPr>
            <a:spLocks noGrp="1" noChangeArrowheads="1"/>
          </p:cNvSpPr>
          <p:nvPr>
            <p:ph idx="1"/>
          </p:nvPr>
        </p:nvSpPr>
        <p:spPr bwMode="auto">
          <a:xfrm>
            <a:off x="390187" y="1854533"/>
            <a:ext cx="8205378" cy="28623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Life expectancy at birth</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Infant mortality rate</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Literacy rate</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Unemployment rate</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GDP per capita</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Access to clean water</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Crime rate</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Air quality index (AQI)</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School enrollment rate</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Home ownership rate</a:t>
            </a:r>
          </a:p>
        </p:txBody>
      </p:sp>
      <p:sp>
        <p:nvSpPr>
          <p:cNvPr id="9" name="Rectangle 4">
            <a:extLst>
              <a:ext uri="{FF2B5EF4-FFF2-40B4-BE49-F238E27FC236}">
                <a16:creationId xmlns:a16="http://schemas.microsoft.com/office/drawing/2014/main" id="{0187BBDF-20C0-30FC-747F-C9838D5C8099}"/>
              </a:ext>
            </a:extLst>
          </p:cNvPr>
          <p:cNvSpPr>
            <a:spLocks noChangeArrowheads="1"/>
          </p:cNvSpPr>
          <p:nvPr/>
        </p:nvSpPr>
        <p:spPr bwMode="auto">
          <a:xfrm>
            <a:off x="3629040" y="1854533"/>
            <a:ext cx="5514960" cy="28623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Life satisfaction</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Happiness level</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Sense of purpose or meaning in life</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Self-rated health</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Emotional balance (positive vs. negative emotions)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Stress level</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Satisfaction with personal relationships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Perceived safety</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Satisfaction with work or daily activities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Perceived financial security</a:t>
            </a:r>
          </a:p>
        </p:txBody>
      </p:sp>
      <p:sp>
        <p:nvSpPr>
          <p:cNvPr id="3" name="TextBox 2">
            <a:extLst>
              <a:ext uri="{FF2B5EF4-FFF2-40B4-BE49-F238E27FC236}">
                <a16:creationId xmlns:a16="http://schemas.microsoft.com/office/drawing/2014/main" id="{8254B43E-1357-A807-476F-F62E34010674}"/>
              </a:ext>
            </a:extLst>
          </p:cNvPr>
          <p:cNvSpPr txBox="1"/>
          <p:nvPr/>
        </p:nvSpPr>
        <p:spPr>
          <a:xfrm>
            <a:off x="805758" y="1454132"/>
            <a:ext cx="1982709" cy="369332"/>
          </a:xfrm>
          <a:prstGeom prst="rect">
            <a:avLst/>
          </a:prstGeom>
          <a:noFill/>
        </p:spPr>
        <p:txBody>
          <a:bodyPr wrap="square" rtlCol="0">
            <a:spAutoFit/>
          </a:bodyPr>
          <a:lstStyle/>
          <a:p>
            <a:r>
              <a:rPr lang="en-GB" b="1" u="sng" dirty="0"/>
              <a:t>Objective</a:t>
            </a:r>
          </a:p>
        </p:txBody>
      </p:sp>
      <p:sp>
        <p:nvSpPr>
          <p:cNvPr id="4" name="TextBox 3">
            <a:extLst>
              <a:ext uri="{FF2B5EF4-FFF2-40B4-BE49-F238E27FC236}">
                <a16:creationId xmlns:a16="http://schemas.microsoft.com/office/drawing/2014/main" id="{00C2BAEA-DBC2-8417-0314-CAADB1D2FEEA}"/>
              </a:ext>
            </a:extLst>
          </p:cNvPr>
          <p:cNvSpPr txBox="1"/>
          <p:nvPr/>
        </p:nvSpPr>
        <p:spPr>
          <a:xfrm>
            <a:off x="3810808" y="1421866"/>
            <a:ext cx="1982709" cy="369332"/>
          </a:xfrm>
          <a:prstGeom prst="rect">
            <a:avLst/>
          </a:prstGeom>
          <a:noFill/>
        </p:spPr>
        <p:txBody>
          <a:bodyPr wrap="square" rtlCol="0">
            <a:spAutoFit/>
          </a:bodyPr>
          <a:lstStyle/>
          <a:p>
            <a:r>
              <a:rPr lang="en-GB" b="1" u="sng" dirty="0"/>
              <a:t>Subjective</a:t>
            </a:r>
          </a:p>
        </p:txBody>
      </p:sp>
    </p:spTree>
    <p:extLst>
      <p:ext uri="{BB962C8B-B14F-4D97-AF65-F5344CB8AC3E}">
        <p14:creationId xmlns:p14="http://schemas.microsoft.com/office/powerpoint/2010/main" val="340963723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3CF4EA-3883-BBD9-B2CE-AF54935782DA}"/>
              </a:ext>
            </a:extLst>
          </p:cNvPr>
          <p:cNvSpPr>
            <a:spLocks noGrp="1"/>
          </p:cNvSpPr>
          <p:nvPr>
            <p:ph type="title"/>
          </p:nvPr>
        </p:nvSpPr>
        <p:spPr/>
        <p:txBody>
          <a:bodyPr/>
          <a:lstStyle/>
          <a:p>
            <a:r>
              <a:rPr lang="en-GB" dirty="0"/>
              <a:t>Complete the Wellness Wheel Online</a:t>
            </a:r>
          </a:p>
        </p:txBody>
      </p:sp>
      <p:pic>
        <p:nvPicPr>
          <p:cNvPr id="5" name="Picture 4">
            <a:extLst>
              <a:ext uri="{FF2B5EF4-FFF2-40B4-BE49-F238E27FC236}">
                <a16:creationId xmlns:a16="http://schemas.microsoft.com/office/drawing/2014/main" id="{7BB2E3A1-212D-446C-7816-8E8D04D67478}"/>
              </a:ext>
            </a:extLst>
          </p:cNvPr>
          <p:cNvPicPr>
            <a:picLocks noChangeAspect="1"/>
          </p:cNvPicPr>
          <p:nvPr/>
        </p:nvPicPr>
        <p:blipFill>
          <a:blip r:embed="rId2"/>
          <a:stretch>
            <a:fillRect/>
          </a:stretch>
        </p:blipFill>
        <p:spPr>
          <a:xfrm>
            <a:off x="3047434" y="2950393"/>
            <a:ext cx="2705100" cy="2876550"/>
          </a:xfrm>
          <a:prstGeom prst="rect">
            <a:avLst/>
          </a:prstGeom>
        </p:spPr>
      </p:pic>
    </p:spTree>
    <p:extLst>
      <p:ext uri="{BB962C8B-B14F-4D97-AF65-F5344CB8AC3E}">
        <p14:creationId xmlns:p14="http://schemas.microsoft.com/office/powerpoint/2010/main" val="394779894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1506" y="1179697"/>
            <a:ext cx="8696227" cy="1325563"/>
          </a:xfrm>
        </p:spPr>
        <p:txBody>
          <a:bodyPr anchor="ctr">
            <a:normAutofit/>
          </a:bodyPr>
          <a:lstStyle/>
          <a:p>
            <a:r>
              <a:rPr lang="en-GB" sz="4400" b="1" dirty="0">
                <a:latin typeface="+mn-lt"/>
              </a:rPr>
              <a:t>Influences on Health and Wellbeing</a:t>
            </a:r>
          </a:p>
        </p:txBody>
      </p:sp>
      <p:graphicFrame>
        <p:nvGraphicFramePr>
          <p:cNvPr id="5" name="Content Placeholder 2">
            <a:extLst>
              <a:ext uri="{FF2B5EF4-FFF2-40B4-BE49-F238E27FC236}">
                <a16:creationId xmlns:a16="http://schemas.microsoft.com/office/drawing/2014/main" id="{70A75C34-3D57-89CE-4858-F7179FA60529}"/>
              </a:ext>
            </a:extLst>
          </p:cNvPr>
          <p:cNvGraphicFramePr>
            <a:graphicFrameLocks noGrp="1"/>
          </p:cNvGraphicFramePr>
          <p:nvPr>
            <p:ph idx="1"/>
            <p:extLst>
              <p:ext uri="{D42A27DB-BD31-4B8C-83A1-F6EECF244321}">
                <p14:modId xmlns:p14="http://schemas.microsoft.com/office/powerpoint/2010/main" val="4291073871"/>
              </p:ext>
            </p:extLst>
          </p:nvPr>
        </p:nvGraphicFramePr>
        <p:xfrm>
          <a:off x="226243" y="2314322"/>
          <a:ext cx="8696227" cy="42806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40A1E7F3-D282-AA3A-4E43-6E139DAABCF0}"/>
              </a:ext>
            </a:extLst>
          </p:cNvPr>
          <p:cNvSpPr txBox="1"/>
          <p:nvPr/>
        </p:nvSpPr>
        <p:spPr>
          <a:xfrm>
            <a:off x="6700205" y="6581001"/>
            <a:ext cx="2006825" cy="276999"/>
          </a:xfrm>
          <a:prstGeom prst="rect">
            <a:avLst/>
          </a:prstGeom>
          <a:noFill/>
        </p:spPr>
        <p:txBody>
          <a:bodyPr wrap="square" rtlCol="0">
            <a:spAutoFit/>
          </a:bodyPr>
          <a:lstStyle/>
          <a:p>
            <a:r>
              <a:rPr lang="en-GB" sz="1200" dirty="0"/>
              <a:t>(WHO, 2021; Marmot, 2010)</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FC3982C-13E4-2EAA-53C7-9260171B377F}"/>
              </a:ext>
            </a:extLst>
          </p:cNvPr>
          <p:cNvSpPr>
            <a:spLocks noGrp="1"/>
          </p:cNvSpPr>
          <p:nvPr>
            <p:ph idx="1"/>
          </p:nvPr>
        </p:nvSpPr>
        <p:spPr/>
        <p:txBody>
          <a:bodyPr>
            <a:normAutofit/>
          </a:bodyPr>
          <a:lstStyle/>
          <a:p>
            <a:pPr marL="0" indent="0" algn="ctr">
              <a:buNone/>
            </a:pPr>
            <a:r>
              <a:rPr lang="en-US" sz="3200" dirty="0"/>
              <a:t>Mental health has become a major concern in education: 70% of primary and 78% of secondary schools in England cite it as a significant issue.</a:t>
            </a:r>
            <a:endParaRPr lang="en-GB" sz="3200" dirty="0"/>
          </a:p>
        </p:txBody>
      </p:sp>
    </p:spTree>
    <p:extLst>
      <p:ext uri="{BB962C8B-B14F-4D97-AF65-F5344CB8AC3E}">
        <p14:creationId xmlns:p14="http://schemas.microsoft.com/office/powerpoint/2010/main" val="49586869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5B2B025-BC9D-C9C6-AF18-C14C4043DA28}"/>
              </a:ext>
            </a:extLst>
          </p:cNvPr>
          <p:cNvSpPr>
            <a:spLocks noGrp="1"/>
          </p:cNvSpPr>
          <p:nvPr>
            <p:ph idx="1"/>
          </p:nvPr>
        </p:nvSpPr>
        <p:spPr/>
        <p:txBody>
          <a:bodyPr>
            <a:normAutofit/>
          </a:bodyPr>
          <a:lstStyle/>
          <a:p>
            <a:pPr marL="0" indent="0" algn="ctr">
              <a:buNone/>
            </a:pPr>
            <a:r>
              <a:rPr lang="en-US" sz="3600" dirty="0"/>
              <a:t>A 2025 UK Wellbeing Report estimates nearly 7 million (around 13%) of adults live below the “Happiness Poverty Line”</a:t>
            </a:r>
            <a:endParaRPr lang="en-GB" sz="3600" dirty="0"/>
          </a:p>
        </p:txBody>
      </p:sp>
    </p:spTree>
    <p:extLst>
      <p:ext uri="{BB962C8B-B14F-4D97-AF65-F5344CB8AC3E}">
        <p14:creationId xmlns:p14="http://schemas.microsoft.com/office/powerpoint/2010/main" val="51490797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4E1CFE3-B60C-9C4A-DFB3-274E0DF440BA}"/>
              </a:ext>
            </a:extLst>
          </p:cNvPr>
          <p:cNvSpPr>
            <a:spLocks noGrp="1"/>
          </p:cNvSpPr>
          <p:nvPr>
            <p:ph idx="1"/>
          </p:nvPr>
        </p:nvSpPr>
        <p:spPr/>
        <p:txBody>
          <a:bodyPr>
            <a:normAutofit/>
          </a:bodyPr>
          <a:lstStyle/>
          <a:p>
            <a:pPr algn="ctr"/>
            <a:r>
              <a:rPr lang="en-GB" sz="3600" dirty="0"/>
              <a:t>64.5 % of adults were overweight or living with obesity, up from 64.0 % in 2022–23.</a:t>
            </a:r>
          </a:p>
          <a:p>
            <a:pPr algn="ctr"/>
            <a:r>
              <a:rPr lang="en-GB" sz="3600" dirty="0"/>
              <a:t>26.5 % of adults were living with obesity, compared to 26.2 % the previous year.</a:t>
            </a:r>
          </a:p>
        </p:txBody>
      </p:sp>
    </p:spTree>
    <p:extLst>
      <p:ext uri="{BB962C8B-B14F-4D97-AF65-F5344CB8AC3E}">
        <p14:creationId xmlns:p14="http://schemas.microsoft.com/office/powerpoint/2010/main" val="387150585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C70183-E68A-CDC1-F2CF-FF5B3988E9A1}"/>
              </a:ext>
            </a:extLst>
          </p:cNvPr>
          <p:cNvSpPr>
            <a:spLocks noGrp="1"/>
          </p:cNvSpPr>
          <p:nvPr>
            <p:ph type="title"/>
          </p:nvPr>
        </p:nvSpPr>
        <p:spPr>
          <a:xfrm>
            <a:off x="268665" y="121360"/>
            <a:ext cx="8611385" cy="1325563"/>
          </a:xfrm>
        </p:spPr>
        <p:txBody>
          <a:bodyPr/>
          <a:lstStyle/>
          <a:p>
            <a:r>
              <a:rPr lang="en-GB" dirty="0"/>
              <a:t>Health Promotion</a:t>
            </a:r>
          </a:p>
        </p:txBody>
      </p:sp>
      <p:sp>
        <p:nvSpPr>
          <p:cNvPr id="3" name="Content Placeholder 2">
            <a:extLst>
              <a:ext uri="{FF2B5EF4-FFF2-40B4-BE49-F238E27FC236}">
                <a16:creationId xmlns:a16="http://schemas.microsoft.com/office/drawing/2014/main" id="{6CC429B6-34F3-54AD-3BE3-411041754971}"/>
              </a:ext>
            </a:extLst>
          </p:cNvPr>
          <p:cNvSpPr>
            <a:spLocks noGrp="1"/>
          </p:cNvSpPr>
          <p:nvPr>
            <p:ph idx="1"/>
          </p:nvPr>
        </p:nvSpPr>
        <p:spPr>
          <a:xfrm>
            <a:off x="131975" y="2360550"/>
            <a:ext cx="8880049" cy="3575934"/>
          </a:xfrm>
        </p:spPr>
        <p:txBody>
          <a:bodyPr>
            <a:normAutofit fontScale="85000" lnSpcReduction="20000"/>
          </a:bodyPr>
          <a:lstStyle/>
          <a:p>
            <a:r>
              <a:rPr lang="en-GB" dirty="0"/>
              <a:t>The process of enabling individuals and communities to increase control over and improve their health. It goes beyond simply preventing illness - it focuses on creating conditions that support well-being and empower people to make healthy choices.</a:t>
            </a:r>
          </a:p>
          <a:p>
            <a:r>
              <a:rPr lang="en-GB" dirty="0"/>
              <a:t>Key aspects include:</a:t>
            </a:r>
          </a:p>
          <a:p>
            <a:r>
              <a:rPr lang="en-GB" dirty="0"/>
              <a:t>Education and Awareness</a:t>
            </a:r>
          </a:p>
          <a:p>
            <a:r>
              <a:rPr lang="en-GB" dirty="0"/>
              <a:t>Policy and Environment: Advocating for policies and environments that make healthy choices easier (e.g., smoke-free laws, safe parks).</a:t>
            </a:r>
          </a:p>
          <a:p>
            <a:r>
              <a:rPr lang="en-GB" dirty="0"/>
              <a:t>Community Engagement</a:t>
            </a:r>
          </a:p>
          <a:p>
            <a:r>
              <a:rPr lang="en-GB" dirty="0"/>
              <a:t>Preventive Action</a:t>
            </a:r>
          </a:p>
          <a:p>
            <a:endParaRPr lang="en-GB" dirty="0"/>
          </a:p>
          <a:p>
            <a:pPr marL="0" indent="0">
              <a:buNone/>
            </a:pPr>
            <a:r>
              <a:rPr lang="en-GB" dirty="0"/>
              <a:t>The World Health Organization (WHO) defines health promotion as a comprehensive approach that addresses social, economic, and environmental determinants of health, not just individual behaviour.</a:t>
            </a:r>
          </a:p>
        </p:txBody>
      </p:sp>
      <p:pic>
        <p:nvPicPr>
          <p:cNvPr id="2050" name="Picture 2" descr="Health promotion strategies: A holistic ...">
            <a:extLst>
              <a:ext uri="{FF2B5EF4-FFF2-40B4-BE49-F238E27FC236}">
                <a16:creationId xmlns:a16="http://schemas.microsoft.com/office/drawing/2014/main" id="{4DCBB274-AE60-B3D6-062A-54C8B37C685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65619" y="121360"/>
            <a:ext cx="4478380" cy="22391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7299025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normAutofit/>
          </a:bodyPr>
          <a:lstStyle/>
          <a:p>
            <a:r>
              <a:rPr sz="4800" b="1" dirty="0">
                <a:latin typeface="+mn-lt"/>
              </a:rPr>
              <a:t>Health Promotion &amp; MECC</a:t>
            </a:r>
          </a:p>
        </p:txBody>
      </p:sp>
      <p:graphicFrame>
        <p:nvGraphicFramePr>
          <p:cNvPr id="5" name="Content Placeholder 2">
            <a:extLst>
              <a:ext uri="{FF2B5EF4-FFF2-40B4-BE49-F238E27FC236}">
                <a16:creationId xmlns:a16="http://schemas.microsoft.com/office/drawing/2014/main" id="{A35CEF6D-FDC7-FCB2-671E-E78A111FD165}"/>
              </a:ext>
            </a:extLst>
          </p:cNvPr>
          <p:cNvGraphicFramePr>
            <a:graphicFrameLocks noGrp="1"/>
          </p:cNvGraphicFramePr>
          <p:nvPr>
            <p:ph idx="1"/>
            <p:extLst>
              <p:ext uri="{D42A27DB-BD31-4B8C-83A1-F6EECF244321}">
                <p14:modId xmlns:p14="http://schemas.microsoft.com/office/powerpoint/2010/main" val="1428053821"/>
              </p:ext>
            </p:extLst>
          </p:nvPr>
        </p:nvGraphicFramePr>
        <p:xfrm>
          <a:off x="772116" y="2746490"/>
          <a:ext cx="7599767" cy="350865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7B67F-F59D-6D8B-72DA-D343F3471557}"/>
              </a:ext>
            </a:extLst>
          </p:cNvPr>
          <p:cNvSpPr>
            <a:spLocks noGrp="1"/>
          </p:cNvSpPr>
          <p:nvPr>
            <p:ph type="title"/>
          </p:nvPr>
        </p:nvSpPr>
        <p:spPr>
          <a:xfrm>
            <a:off x="221529" y="852030"/>
            <a:ext cx="8696227" cy="1325563"/>
          </a:xfrm>
        </p:spPr>
        <p:txBody>
          <a:bodyPr>
            <a:normAutofit/>
          </a:bodyPr>
          <a:lstStyle/>
          <a:p>
            <a:r>
              <a:rPr lang="en-GB" sz="4400" b="1" dirty="0">
                <a:latin typeface="+mn-lt"/>
              </a:rPr>
              <a:t>Making Every Contact Count (MECC)</a:t>
            </a:r>
          </a:p>
        </p:txBody>
      </p:sp>
      <p:sp>
        <p:nvSpPr>
          <p:cNvPr id="3" name="Content Placeholder 2">
            <a:extLst>
              <a:ext uri="{FF2B5EF4-FFF2-40B4-BE49-F238E27FC236}">
                <a16:creationId xmlns:a16="http://schemas.microsoft.com/office/drawing/2014/main" id="{59E9880D-7CC3-62AF-2685-A71FDAE91635}"/>
              </a:ext>
            </a:extLst>
          </p:cNvPr>
          <p:cNvSpPr>
            <a:spLocks noGrp="1"/>
          </p:cNvSpPr>
          <p:nvPr>
            <p:ph idx="1"/>
          </p:nvPr>
        </p:nvSpPr>
        <p:spPr>
          <a:xfrm>
            <a:off x="221530" y="1924402"/>
            <a:ext cx="8696227" cy="4114259"/>
          </a:xfrm>
        </p:spPr>
        <p:txBody>
          <a:bodyPr>
            <a:normAutofit/>
          </a:bodyPr>
          <a:lstStyle/>
          <a:p>
            <a:r>
              <a:rPr lang="en-GB" dirty="0"/>
              <a:t>MECC is a public health approach that encourages brief health-related conversations during routine interactions between professionals and the public.</a:t>
            </a:r>
          </a:p>
          <a:p>
            <a:r>
              <a:rPr lang="en-GB" dirty="0"/>
              <a:t>Its goal is to empower individuals to make healthier lifestyle choices related to diet, physical activity, smoking, alcohol, and mental wellbeing.</a:t>
            </a:r>
          </a:p>
          <a:p>
            <a:r>
              <a:rPr lang="en-GB" dirty="0"/>
              <a:t>MECC is not about giving expert advice, but about using open questions to support self-motivation and signposting to further support.</a:t>
            </a:r>
          </a:p>
          <a:p>
            <a:r>
              <a:rPr lang="en-GB" dirty="0"/>
              <a:t>Applicable in any setting—from hospitals and GP surgeries to housing services, social care, and local councils.</a:t>
            </a:r>
          </a:p>
          <a:p>
            <a:r>
              <a:rPr lang="en-GB" dirty="0"/>
              <a:t>It supports the NHS’s prevention agenda and contributes to population-level improvements in health.</a:t>
            </a:r>
          </a:p>
          <a:p>
            <a:endParaRPr lang="en-GB" dirty="0"/>
          </a:p>
        </p:txBody>
      </p:sp>
      <p:sp>
        <p:nvSpPr>
          <p:cNvPr id="4" name="TextBox 3">
            <a:extLst>
              <a:ext uri="{FF2B5EF4-FFF2-40B4-BE49-F238E27FC236}">
                <a16:creationId xmlns:a16="http://schemas.microsoft.com/office/drawing/2014/main" id="{EEE21161-B700-40A4-F946-EF59AD16DA7E}"/>
              </a:ext>
            </a:extLst>
          </p:cNvPr>
          <p:cNvSpPr txBox="1"/>
          <p:nvPr/>
        </p:nvSpPr>
        <p:spPr>
          <a:xfrm>
            <a:off x="5057522" y="6443637"/>
            <a:ext cx="4086478" cy="369332"/>
          </a:xfrm>
          <a:prstGeom prst="rect">
            <a:avLst/>
          </a:prstGeom>
          <a:noFill/>
        </p:spPr>
        <p:txBody>
          <a:bodyPr wrap="square" rtlCol="0">
            <a:spAutoFit/>
          </a:bodyPr>
          <a:lstStyle/>
          <a:p>
            <a:r>
              <a:rPr lang="en-GB" dirty="0"/>
              <a:t>(NHS SCW, 2024; NHS England, 2017)</a:t>
            </a:r>
          </a:p>
        </p:txBody>
      </p:sp>
      <p:sp>
        <p:nvSpPr>
          <p:cNvPr id="5" name="Rectangle 1">
            <a:extLst>
              <a:ext uri="{FF2B5EF4-FFF2-40B4-BE49-F238E27FC236}">
                <a16:creationId xmlns:a16="http://schemas.microsoft.com/office/drawing/2014/main" id="{B94FA09D-3CF9-BE05-88AA-2BF288D8EABE}"/>
              </a:ext>
            </a:extLst>
          </p:cNvPr>
          <p:cNvSpPr>
            <a:spLocks noChangeArrowheads="1"/>
          </p:cNvSpPr>
          <p:nvPr/>
        </p:nvSpPr>
        <p:spPr bwMode="auto">
          <a:xfrm>
            <a:off x="334978" y="5576997"/>
            <a:ext cx="8696227" cy="9233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i="0" u="none" strike="noStrike" cap="none" normalizeH="0" baseline="0" dirty="0">
                <a:ln>
                  <a:noFill/>
                </a:ln>
                <a:solidFill>
                  <a:schemeClr val="tx1"/>
                </a:solidFill>
                <a:effectLst/>
              </a:rPr>
              <a:t>Many NHS </a:t>
            </a:r>
            <a:r>
              <a:rPr kumimoji="0" lang="en-US" altLang="en-US" sz="1800" i="0" u="none" strike="noStrike" cap="none" normalizeH="0" baseline="0" dirty="0" err="1">
                <a:ln>
                  <a:noFill/>
                </a:ln>
                <a:solidFill>
                  <a:schemeClr val="tx1"/>
                </a:solidFill>
                <a:effectLst/>
              </a:rPr>
              <a:t>organisations</a:t>
            </a:r>
            <a:r>
              <a:rPr kumimoji="0" lang="en-US" altLang="en-US" sz="1800" i="0" u="none" strike="noStrike" cap="none" normalizeH="0" baseline="0" dirty="0">
                <a:ln>
                  <a:noFill/>
                </a:ln>
                <a:solidFill>
                  <a:schemeClr val="tx1"/>
                </a:solidFill>
                <a:effectLst/>
              </a:rPr>
              <a:t> offer free MECC training to staff and partner agencies.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i="0" u="none" strike="noStrike" cap="none" normalizeH="0" baseline="0" dirty="0">
                <a:ln>
                  <a:noFill/>
                </a:ln>
                <a:solidFill>
                  <a:schemeClr val="tx1"/>
                </a:solidFill>
                <a:effectLst/>
              </a:rPr>
              <a:t>Local councils and public health teams also often run MECC sessions, especially for frontline workers</a:t>
            </a:r>
            <a:r>
              <a:rPr kumimoji="0" lang="en-US" altLang="en-US" sz="1800" b="0" i="0" u="none" strike="noStrike" cap="none" normalizeH="0" baseline="0" dirty="0">
                <a:ln>
                  <a:noFill/>
                </a:ln>
                <a:solidFill>
                  <a:schemeClr val="tx1"/>
                </a:solidFill>
                <a:effectLst/>
                <a:latin typeface="Arial" panose="020B0604020202020204" pitchFamily="34" charset="0"/>
              </a:rPr>
              <a:t>.</a:t>
            </a:r>
          </a:p>
        </p:txBody>
      </p:sp>
    </p:spTree>
    <p:extLst>
      <p:ext uri="{BB962C8B-B14F-4D97-AF65-F5344CB8AC3E}">
        <p14:creationId xmlns:p14="http://schemas.microsoft.com/office/powerpoint/2010/main" val="158287582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0AE6D6-3A5C-28D6-2A7C-F66D08FDEF72}"/>
              </a:ext>
            </a:extLst>
          </p:cNvPr>
          <p:cNvSpPr>
            <a:spLocks noGrp="1"/>
          </p:cNvSpPr>
          <p:nvPr>
            <p:ph type="title"/>
          </p:nvPr>
        </p:nvSpPr>
        <p:spPr>
          <a:xfrm>
            <a:off x="268665" y="93522"/>
            <a:ext cx="8611385" cy="1325563"/>
          </a:xfrm>
        </p:spPr>
        <p:txBody>
          <a:bodyPr/>
          <a:lstStyle/>
          <a:p>
            <a:r>
              <a:rPr lang="en-GB" dirty="0"/>
              <a:t>Example MECC Questions</a:t>
            </a:r>
          </a:p>
        </p:txBody>
      </p:sp>
      <p:sp>
        <p:nvSpPr>
          <p:cNvPr id="4" name="Rectangle 1">
            <a:extLst>
              <a:ext uri="{FF2B5EF4-FFF2-40B4-BE49-F238E27FC236}">
                <a16:creationId xmlns:a16="http://schemas.microsoft.com/office/drawing/2014/main" id="{87D95C5A-015D-A310-8653-C67A4624BE8D}"/>
              </a:ext>
            </a:extLst>
          </p:cNvPr>
          <p:cNvSpPr>
            <a:spLocks noGrp="1" noChangeArrowheads="1"/>
          </p:cNvSpPr>
          <p:nvPr>
            <p:ph idx="1"/>
          </p:nvPr>
        </p:nvSpPr>
        <p:spPr bwMode="auto">
          <a:xfrm>
            <a:off x="268665" y="1264675"/>
            <a:ext cx="8611385" cy="39703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1" u="none" strike="noStrike" cap="none" normalizeH="0" baseline="0" dirty="0">
                <a:ln>
                  <a:noFill/>
                </a:ln>
                <a:solidFill>
                  <a:schemeClr val="tx1"/>
                </a:solidFill>
                <a:effectLst/>
                <a:latin typeface="Arial" panose="020B0604020202020204" pitchFamily="34" charset="0"/>
              </a:rPr>
              <a:t>"How have you been feeling in yourself lately?“</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1"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1" u="none" strike="noStrike" cap="none" normalizeH="0" baseline="0" dirty="0">
                <a:ln>
                  <a:noFill/>
                </a:ln>
                <a:solidFill>
                  <a:schemeClr val="tx1"/>
                </a:solidFill>
                <a:effectLst/>
                <a:latin typeface="Arial" panose="020B0604020202020204" pitchFamily="34" charset="0"/>
              </a:rPr>
              <a:t>"Is there anything about your lifestyle you’d like to change?“</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1"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1" u="none" strike="noStrike" cap="none" normalizeH="0" baseline="0" dirty="0">
                <a:ln>
                  <a:noFill/>
                </a:ln>
                <a:solidFill>
                  <a:schemeClr val="tx1"/>
                </a:solidFill>
                <a:effectLst/>
                <a:latin typeface="Arial" panose="020B0604020202020204" pitchFamily="34" charset="0"/>
              </a:rPr>
              <a:t>"What do you think would help you feel healthier or more energetic?“</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1"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1" u="none" strike="noStrike" cap="none" normalizeH="0" baseline="0" dirty="0">
                <a:ln>
                  <a:noFill/>
                </a:ln>
                <a:solidFill>
                  <a:schemeClr val="tx1"/>
                </a:solidFill>
                <a:effectLst/>
                <a:latin typeface="Arial" panose="020B0604020202020204" pitchFamily="34" charset="0"/>
              </a:rPr>
              <a:t>"Have you ever thought about making changes to your eating, smoking, or exercise habits?“</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1"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1" u="none" strike="noStrike" cap="none" normalizeH="0" baseline="0" dirty="0">
                <a:ln>
                  <a:noFill/>
                </a:ln>
                <a:solidFill>
                  <a:schemeClr val="tx1"/>
                </a:solidFill>
                <a:effectLst/>
                <a:latin typeface="Arial" panose="020B0604020202020204" pitchFamily="34" charset="0"/>
              </a:rPr>
              <a:t>"Would you like any support or information to help with that?“</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1"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1" u="none" strike="noStrike" cap="none" normalizeH="0" baseline="0" dirty="0">
                <a:ln>
                  <a:noFill/>
                </a:ln>
                <a:solidFill>
                  <a:schemeClr val="tx1"/>
                </a:solidFill>
                <a:effectLst/>
                <a:latin typeface="Arial" panose="020B0604020202020204" pitchFamily="34" charset="0"/>
              </a:rPr>
              <a:t>"What small change do you think you could start with?“</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1"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1" u="none" strike="noStrike" cap="none" normalizeH="0" baseline="0" dirty="0">
                <a:ln>
                  <a:noFill/>
                </a:ln>
                <a:solidFill>
                  <a:schemeClr val="tx1"/>
                </a:solidFill>
                <a:effectLst/>
                <a:latin typeface="Arial" panose="020B0604020202020204" pitchFamily="34" charset="0"/>
              </a:rPr>
              <a:t>"Who supports you when you're trying to make healthy choices?"</a:t>
            </a:r>
            <a:endParaRPr kumimoji="0" lang="en-US" altLang="en-US" sz="1800" b="0" i="1"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69805442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Online Media 6" title="MECC - Making Every Contact Count">
            <a:hlinkClick r:id="" action="ppaction://media"/>
            <a:extLst>
              <a:ext uri="{FF2B5EF4-FFF2-40B4-BE49-F238E27FC236}">
                <a16:creationId xmlns:a16="http://schemas.microsoft.com/office/drawing/2014/main" id="{D99D76F7-7F86-18CB-EE2B-18C13AE7FA83}"/>
              </a:ext>
            </a:extLst>
          </p:cNvPr>
          <p:cNvPicPr>
            <a:picLocks noGrp="1" noRot="1" noChangeAspect="1"/>
          </p:cNvPicPr>
          <p:nvPr>
            <p:ph idx="1"/>
            <a:videoFile r:link="rId1"/>
          </p:nvPr>
        </p:nvPicPr>
        <p:blipFill>
          <a:blip r:embed="rId3"/>
          <a:stretch>
            <a:fillRect/>
          </a:stretch>
        </p:blipFill>
        <p:spPr>
          <a:xfrm>
            <a:off x="504825" y="1620838"/>
            <a:ext cx="7827963" cy="4422775"/>
          </a:xfrm>
          <a:prstGeom prst="rect">
            <a:avLst/>
          </a:prstGeom>
        </p:spPr>
      </p:pic>
    </p:spTree>
    <p:extLst>
      <p:ext uri="{BB962C8B-B14F-4D97-AF65-F5344CB8AC3E}">
        <p14:creationId xmlns:p14="http://schemas.microsoft.com/office/powerpoint/2010/main" val="30735595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50194-6B62-E9D4-2C60-47B7ACEBD4F7}"/>
              </a:ext>
            </a:extLst>
          </p:cNvPr>
          <p:cNvSpPr>
            <a:spLocks noGrp="1"/>
          </p:cNvSpPr>
          <p:nvPr>
            <p:ph type="title"/>
          </p:nvPr>
        </p:nvSpPr>
        <p:spPr>
          <a:xfrm>
            <a:off x="268665" y="365126"/>
            <a:ext cx="8611385" cy="1325563"/>
          </a:xfrm>
        </p:spPr>
        <p:txBody>
          <a:bodyPr anchor="ctr">
            <a:normAutofit/>
          </a:bodyPr>
          <a:lstStyle/>
          <a:p>
            <a:r>
              <a:rPr lang="en-GB" dirty="0"/>
              <a:t>Examples of Health Promotion Activities in the UK</a:t>
            </a:r>
          </a:p>
        </p:txBody>
      </p:sp>
      <p:sp>
        <p:nvSpPr>
          <p:cNvPr id="4" name="Rectangle 1">
            <a:extLst>
              <a:ext uri="{FF2B5EF4-FFF2-40B4-BE49-F238E27FC236}">
                <a16:creationId xmlns:a16="http://schemas.microsoft.com/office/drawing/2014/main" id="{886DF2F2-F78B-6134-13F8-1742C32758C3}"/>
              </a:ext>
            </a:extLst>
          </p:cNvPr>
          <p:cNvSpPr>
            <a:spLocks noGrp="1" noChangeArrowheads="1"/>
          </p:cNvSpPr>
          <p:nvPr>
            <p:ph idx="1"/>
          </p:nvPr>
        </p:nvSpPr>
        <p:spPr bwMode="auto">
          <a:xfrm>
            <a:off x="603370" y="1937182"/>
            <a:ext cx="3305440" cy="3575934"/>
          </a:xfr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Char char="•"/>
              <a:tabLst/>
            </a:pPr>
            <a:r>
              <a:rPr kumimoji="0" lang="en-US" altLang="en-US" b="1" i="0" u="none" strike="noStrike" cap="none" normalizeH="0" baseline="0" dirty="0">
                <a:ln>
                  <a:noFill/>
                </a:ln>
                <a:effectLst/>
              </a:rPr>
              <a:t> Better Health – </a:t>
            </a:r>
            <a:r>
              <a:rPr kumimoji="0" lang="en-US" altLang="en-US" b="1" i="0" u="none" strike="noStrike" cap="none" normalizeH="0" baseline="0">
                <a:ln>
                  <a:noFill/>
                </a:ln>
                <a:effectLst/>
              </a:rPr>
              <a:t>Healthier Families Campaign</a:t>
            </a:r>
            <a:endParaRPr kumimoji="0" lang="en-US" altLang="en-US" b="0" i="0" u="none" strike="noStrike" cap="none" normalizeH="0" baseline="0" dirty="0">
              <a:ln>
                <a:noFill/>
              </a:ln>
              <a:effectLst/>
            </a:endParaRPr>
          </a:p>
          <a:p>
            <a:pPr marL="0" marR="0" lvl="0" indent="0" defTabSz="914400" rtl="0" eaLnBrk="0" fontAlgn="base" latinLnBrk="0" hangingPunct="0">
              <a:spcBef>
                <a:spcPct val="0"/>
              </a:spcBef>
              <a:spcAft>
                <a:spcPts val="600"/>
              </a:spcAft>
              <a:buClrTx/>
              <a:buSzTx/>
              <a:buFontTx/>
              <a:buChar char="•"/>
              <a:tabLst/>
            </a:pPr>
            <a:r>
              <a:rPr kumimoji="0" lang="en-US" altLang="en-US" b="1" i="0" u="none" strike="noStrike" cap="none" normalizeH="0" baseline="0" dirty="0">
                <a:ln>
                  <a:noFill/>
                </a:ln>
                <a:effectLst/>
              </a:rPr>
              <a:t>NHS Health Check </a:t>
            </a:r>
            <a:r>
              <a:rPr kumimoji="0" lang="en-US" altLang="en-US" b="1" i="0" u="none" strike="noStrike" cap="none" normalizeH="0" baseline="0" dirty="0" err="1">
                <a:ln>
                  <a:noFill/>
                </a:ln>
                <a:effectLst/>
              </a:rPr>
              <a:t>Programme</a:t>
            </a:r>
            <a:endParaRPr kumimoji="0" lang="en-US" altLang="en-US" b="0" i="0" u="none" strike="noStrike" cap="none" normalizeH="0" baseline="0" dirty="0">
              <a:ln>
                <a:noFill/>
              </a:ln>
              <a:effectLst/>
            </a:endParaRPr>
          </a:p>
          <a:p>
            <a:pPr marL="0" marR="0" lvl="0" indent="0" defTabSz="914400" rtl="0" eaLnBrk="0" fontAlgn="base" latinLnBrk="0" hangingPunct="0">
              <a:spcBef>
                <a:spcPct val="0"/>
              </a:spcBef>
              <a:spcAft>
                <a:spcPts val="600"/>
              </a:spcAft>
              <a:buClrTx/>
              <a:buSzTx/>
              <a:buFontTx/>
              <a:buChar char="•"/>
              <a:tabLst/>
            </a:pPr>
            <a:r>
              <a:rPr kumimoji="0" lang="en-US" altLang="en-US" b="1" i="0" u="none" strike="noStrike" cap="none" normalizeH="0" baseline="0" dirty="0">
                <a:ln>
                  <a:noFill/>
                </a:ln>
                <a:effectLst/>
              </a:rPr>
              <a:t>Smoke-free UK (Smoking Cessation Services)</a:t>
            </a:r>
            <a:endParaRPr kumimoji="0" lang="en-US" altLang="en-US" b="0" i="0" u="none" strike="noStrike" cap="none" normalizeH="0" baseline="0" dirty="0">
              <a:ln>
                <a:noFill/>
              </a:ln>
              <a:effectLst/>
            </a:endParaRPr>
          </a:p>
          <a:p>
            <a:pPr marL="0" marR="0" lvl="0" indent="0" defTabSz="914400" rtl="0" eaLnBrk="0" fontAlgn="base" latinLnBrk="0" hangingPunct="0">
              <a:spcBef>
                <a:spcPct val="0"/>
              </a:spcBef>
              <a:spcAft>
                <a:spcPts val="600"/>
              </a:spcAft>
              <a:buClrTx/>
              <a:buSzTx/>
              <a:buFontTx/>
              <a:buChar char="•"/>
              <a:tabLst/>
            </a:pPr>
            <a:r>
              <a:rPr kumimoji="0" lang="en-US" altLang="en-US" b="1" i="0" u="none" strike="noStrike" cap="none" normalizeH="0" baseline="0" dirty="0">
                <a:ln>
                  <a:noFill/>
                </a:ln>
                <a:effectLst/>
              </a:rPr>
              <a:t>Cycle to Work Scheme</a:t>
            </a:r>
            <a:endParaRPr kumimoji="0" lang="en-US" altLang="en-US" b="0" i="0" u="none" strike="noStrike" cap="none" normalizeH="0" baseline="0" dirty="0">
              <a:ln>
                <a:noFill/>
              </a:ln>
              <a:effectLst/>
            </a:endParaRPr>
          </a:p>
        </p:txBody>
      </p:sp>
      <p:sp>
        <p:nvSpPr>
          <p:cNvPr id="6" name="TextBox 5">
            <a:extLst>
              <a:ext uri="{FF2B5EF4-FFF2-40B4-BE49-F238E27FC236}">
                <a16:creationId xmlns:a16="http://schemas.microsoft.com/office/drawing/2014/main" id="{1F74FBAD-E5A1-7C72-442C-9494379A9FFF}"/>
              </a:ext>
            </a:extLst>
          </p:cNvPr>
          <p:cNvSpPr txBox="1"/>
          <p:nvPr/>
        </p:nvSpPr>
        <p:spPr>
          <a:xfrm>
            <a:off x="454451" y="1543523"/>
            <a:ext cx="8420884" cy="3575934"/>
          </a:xfrm>
          <a:prstGeom prst="rect">
            <a:avLst/>
          </a:prstGeom>
        </p:spPr>
        <p:txBody>
          <a:bodyPr>
            <a:normAutofit/>
          </a:bodyPr>
          <a:lstStyle/>
          <a:p>
            <a:pPr>
              <a:lnSpc>
                <a:spcPct val="90000"/>
              </a:lnSpc>
              <a:spcAft>
                <a:spcPts val="600"/>
              </a:spcAft>
            </a:pPr>
            <a:endParaRPr lang="en-US" sz="1900" kern="1200" dirty="0"/>
          </a:p>
        </p:txBody>
      </p:sp>
      <p:sp>
        <p:nvSpPr>
          <p:cNvPr id="8" name="TextBox 7">
            <a:extLst>
              <a:ext uri="{FF2B5EF4-FFF2-40B4-BE49-F238E27FC236}">
                <a16:creationId xmlns:a16="http://schemas.microsoft.com/office/drawing/2014/main" id="{47341264-E075-312C-2402-496733BDEE36}"/>
              </a:ext>
            </a:extLst>
          </p:cNvPr>
          <p:cNvSpPr txBox="1"/>
          <p:nvPr/>
        </p:nvSpPr>
        <p:spPr>
          <a:xfrm>
            <a:off x="4664893" y="1750366"/>
            <a:ext cx="2791838" cy="2262158"/>
          </a:xfrm>
          <a:prstGeom prst="rect">
            <a:avLst/>
          </a:prstGeom>
          <a:noFill/>
        </p:spPr>
        <p:txBody>
          <a:bodyPr wrap="square">
            <a:spAutoFit/>
          </a:bodyPr>
          <a:lstStyle/>
          <a:p>
            <a:pPr marL="0" marR="0" lvl="0" indent="0" defTabSz="914400" rtl="0" eaLnBrk="0" fontAlgn="base" latinLnBrk="0" hangingPunct="0">
              <a:spcBef>
                <a:spcPct val="0"/>
              </a:spcBef>
              <a:spcAft>
                <a:spcPts val="600"/>
              </a:spcAft>
              <a:buClrTx/>
              <a:buSzTx/>
              <a:buFontTx/>
              <a:buChar char="•"/>
              <a:tabLst/>
            </a:pPr>
            <a:r>
              <a:rPr kumimoji="0" lang="en-US" altLang="en-US" sz="2100" b="1" i="0" u="none" strike="noStrike" cap="none" normalizeH="0" baseline="0" dirty="0">
                <a:ln>
                  <a:noFill/>
                </a:ln>
                <a:effectLst/>
              </a:rPr>
              <a:t>Active10</a:t>
            </a:r>
            <a:endParaRPr kumimoji="0" lang="en-US" altLang="en-US" sz="2100" b="0" i="0" u="none" strike="noStrike" cap="none" normalizeH="0" baseline="0" dirty="0">
              <a:ln>
                <a:noFill/>
              </a:ln>
              <a:effectLst/>
            </a:endParaRPr>
          </a:p>
          <a:p>
            <a:pPr marL="0" marR="0" lvl="0" indent="0" defTabSz="914400" rtl="0" eaLnBrk="0" fontAlgn="base" latinLnBrk="0" hangingPunct="0">
              <a:spcBef>
                <a:spcPct val="0"/>
              </a:spcBef>
              <a:spcAft>
                <a:spcPts val="600"/>
              </a:spcAft>
              <a:buClrTx/>
              <a:buSzTx/>
              <a:buFontTx/>
              <a:buChar char="•"/>
              <a:tabLst/>
            </a:pPr>
            <a:r>
              <a:rPr kumimoji="0" lang="en-US" altLang="en-US" sz="2100" b="1" i="0" u="none" strike="noStrike" cap="none" normalizeH="0" baseline="0" dirty="0">
                <a:ln>
                  <a:noFill/>
                </a:ln>
                <a:effectLst/>
              </a:rPr>
              <a:t>Public Health England’s ‘One You’ Campaign</a:t>
            </a:r>
            <a:endParaRPr kumimoji="0" lang="en-US" altLang="en-US" sz="2100" b="0" i="0" u="none" strike="noStrike" cap="none" normalizeH="0" baseline="0" dirty="0">
              <a:ln>
                <a:noFill/>
              </a:ln>
              <a:effectLst/>
            </a:endParaRPr>
          </a:p>
          <a:p>
            <a:pPr marL="0" marR="0" lvl="0" indent="0" defTabSz="914400" rtl="0" eaLnBrk="0" fontAlgn="base" latinLnBrk="0" hangingPunct="0">
              <a:spcBef>
                <a:spcPct val="0"/>
              </a:spcBef>
              <a:spcAft>
                <a:spcPts val="600"/>
              </a:spcAft>
              <a:buClrTx/>
              <a:buSzTx/>
              <a:buFontTx/>
              <a:buChar char="•"/>
              <a:tabLst/>
            </a:pPr>
            <a:r>
              <a:rPr kumimoji="0" lang="en-US" altLang="en-US" sz="2100" b="1" i="0" u="none" strike="noStrike" cap="none" normalizeH="0" baseline="0" dirty="0">
                <a:ln>
                  <a:noFill/>
                </a:ln>
                <a:effectLst/>
              </a:rPr>
              <a:t>Veg Power Campaign</a:t>
            </a:r>
            <a:endParaRPr kumimoji="0" lang="en-US" altLang="en-US" sz="2100" b="0" i="0" u="none" strike="noStrike" cap="none" normalizeH="0" baseline="0" dirty="0">
              <a:ln>
                <a:noFill/>
              </a:ln>
              <a:effectLst/>
            </a:endParaRPr>
          </a:p>
          <a:p>
            <a:pPr marL="0" marR="0" lvl="0" indent="0" defTabSz="914400" rtl="0" eaLnBrk="0" fontAlgn="base" latinLnBrk="0" hangingPunct="0">
              <a:spcBef>
                <a:spcPct val="0"/>
              </a:spcBef>
              <a:spcAft>
                <a:spcPts val="600"/>
              </a:spcAft>
              <a:buClrTx/>
              <a:buSzTx/>
              <a:buFontTx/>
              <a:buChar char="•"/>
              <a:tabLst/>
            </a:pPr>
            <a:r>
              <a:rPr kumimoji="0" lang="en-US" altLang="en-US" sz="2100" b="1" i="0" u="none" strike="noStrike" cap="none" normalizeH="0" baseline="0" dirty="0">
                <a:ln>
                  <a:noFill/>
                </a:ln>
                <a:effectLst/>
              </a:rPr>
              <a:t>Dry January</a:t>
            </a:r>
            <a:endParaRPr kumimoji="0" lang="en-US" altLang="en-US" sz="2100" b="0" i="0" u="none" strike="noStrike" cap="none" normalizeH="0" baseline="0" dirty="0">
              <a:ln>
                <a:noFill/>
              </a:ln>
              <a:effectLst/>
            </a:endParaRPr>
          </a:p>
        </p:txBody>
      </p:sp>
      <p:pic>
        <p:nvPicPr>
          <p:cNvPr id="3074" name="Picture 2" descr="NHS Health Checks - General Practice ...">
            <a:extLst>
              <a:ext uri="{FF2B5EF4-FFF2-40B4-BE49-F238E27FC236}">
                <a16:creationId xmlns:a16="http://schemas.microsoft.com/office/drawing/2014/main" id="{F5168D6F-6BA8-D722-5DDE-4A4B310D8BC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9737" y="4360985"/>
            <a:ext cx="2696516" cy="1254003"/>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NHS Active 10 Walking Tracker - APK ...">
            <a:extLst>
              <a:ext uri="{FF2B5EF4-FFF2-40B4-BE49-F238E27FC236}">
                <a16:creationId xmlns:a16="http://schemas.microsoft.com/office/drawing/2014/main" id="{E6EB6469-41F6-9490-5938-5116EE99FE8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88604" y="4392701"/>
            <a:ext cx="2552577" cy="1248457"/>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Dry January, are you in? - Thrive @ CNTW">
            <a:extLst>
              <a:ext uri="{FF2B5EF4-FFF2-40B4-BE49-F238E27FC236}">
                <a16:creationId xmlns:a16="http://schemas.microsoft.com/office/drawing/2014/main" id="{46C32BEA-B2AD-32F4-6291-781B90F27D6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83532" y="4346660"/>
            <a:ext cx="2434877" cy="12683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4710408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64559B-9EC7-B83B-B76A-1A52E6D6A8BE}"/>
              </a:ext>
            </a:extLst>
          </p:cNvPr>
          <p:cNvSpPr>
            <a:spLocks noGrp="1"/>
          </p:cNvSpPr>
          <p:nvPr>
            <p:ph type="title"/>
          </p:nvPr>
        </p:nvSpPr>
        <p:spPr/>
        <p:txBody>
          <a:bodyPr/>
          <a:lstStyle/>
          <a:p>
            <a:r>
              <a:rPr lang="en-GB" dirty="0"/>
              <a:t>Class Activity</a:t>
            </a:r>
          </a:p>
        </p:txBody>
      </p:sp>
      <p:sp>
        <p:nvSpPr>
          <p:cNvPr id="3" name="Content Placeholder 2">
            <a:extLst>
              <a:ext uri="{FF2B5EF4-FFF2-40B4-BE49-F238E27FC236}">
                <a16:creationId xmlns:a16="http://schemas.microsoft.com/office/drawing/2014/main" id="{B2E15A92-7B4D-674F-0E45-A6B6FF389932}"/>
              </a:ext>
            </a:extLst>
          </p:cNvPr>
          <p:cNvSpPr>
            <a:spLocks noGrp="1"/>
          </p:cNvSpPr>
          <p:nvPr>
            <p:ph idx="1"/>
          </p:nvPr>
        </p:nvSpPr>
        <p:spPr/>
        <p:txBody>
          <a:bodyPr/>
          <a:lstStyle/>
          <a:p>
            <a:pPr>
              <a:buNone/>
            </a:pPr>
            <a:r>
              <a:rPr lang="en-GB" dirty="0"/>
              <a:t>Each group should research their chosen initiative and answer the following:</a:t>
            </a:r>
          </a:p>
          <a:p>
            <a:pPr>
              <a:buNone/>
            </a:pPr>
            <a:endParaRPr lang="en-GB" dirty="0"/>
          </a:p>
          <a:p>
            <a:pPr>
              <a:buFont typeface="+mj-lt"/>
              <a:buAutoNum type="arabicPeriod"/>
            </a:pPr>
            <a:r>
              <a:rPr lang="en-GB" b="1" dirty="0"/>
              <a:t>What is the aim of the initiative?</a:t>
            </a:r>
            <a:endParaRPr lang="en-GB" dirty="0"/>
          </a:p>
          <a:p>
            <a:pPr>
              <a:buFont typeface="+mj-lt"/>
              <a:buAutoNum type="arabicPeriod"/>
            </a:pPr>
            <a:r>
              <a:rPr lang="en-GB" b="1" dirty="0"/>
              <a:t>Who is the target audience?</a:t>
            </a:r>
            <a:endParaRPr lang="en-GB" dirty="0"/>
          </a:p>
          <a:p>
            <a:pPr>
              <a:buFont typeface="+mj-lt"/>
              <a:buAutoNum type="arabicPeriod"/>
            </a:pPr>
            <a:r>
              <a:rPr lang="en-GB" b="1" dirty="0"/>
              <a:t>What activities or strategies does it involve?</a:t>
            </a:r>
            <a:endParaRPr lang="en-GB" dirty="0"/>
          </a:p>
          <a:p>
            <a:pPr>
              <a:buFont typeface="+mj-lt"/>
              <a:buAutoNum type="arabicPeriod"/>
            </a:pPr>
            <a:r>
              <a:rPr lang="en-GB" b="1" dirty="0"/>
              <a:t>What impact has it had on health, wellbeing, and sustainability?</a:t>
            </a:r>
            <a:endParaRPr lang="en-GB" dirty="0"/>
          </a:p>
          <a:p>
            <a:pPr>
              <a:buFont typeface="+mj-lt"/>
              <a:buAutoNum type="arabicPeriod"/>
            </a:pPr>
            <a:r>
              <a:rPr lang="en-GB" b="1" dirty="0"/>
              <a:t>Are there any challenges or barriers to its effectiveness?</a:t>
            </a:r>
            <a:endParaRPr lang="en-GB" dirty="0"/>
          </a:p>
          <a:p>
            <a:pPr>
              <a:buFont typeface="+mj-lt"/>
              <a:buAutoNum type="arabicPeriod"/>
            </a:pPr>
            <a:r>
              <a:rPr lang="en-GB" b="1" dirty="0"/>
              <a:t>How does it contribute to reducing health inequalities?</a:t>
            </a:r>
            <a:endParaRPr lang="en-GB" dirty="0"/>
          </a:p>
          <a:p>
            <a:endParaRPr lang="en-GB" dirty="0"/>
          </a:p>
        </p:txBody>
      </p:sp>
    </p:spTree>
    <p:extLst>
      <p:ext uri="{BB962C8B-B14F-4D97-AF65-F5344CB8AC3E}">
        <p14:creationId xmlns:p14="http://schemas.microsoft.com/office/powerpoint/2010/main" val="250684653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sz="4400" b="1" dirty="0">
                <a:latin typeface="+mn-lt"/>
              </a:rPr>
              <a:t>Reference</a:t>
            </a:r>
            <a:r>
              <a:rPr lang="en-GB" sz="4400" b="1" dirty="0">
                <a:latin typeface="+mn-lt"/>
              </a:rPr>
              <a:t> List</a:t>
            </a:r>
            <a:endParaRPr sz="4400" b="1" dirty="0">
              <a:latin typeface="+mn-lt"/>
            </a:endParaRPr>
          </a:p>
        </p:txBody>
      </p:sp>
      <p:sp>
        <p:nvSpPr>
          <p:cNvPr id="3" name="Content Placeholder 2"/>
          <p:cNvSpPr>
            <a:spLocks noGrp="1"/>
          </p:cNvSpPr>
          <p:nvPr>
            <p:ph idx="1"/>
          </p:nvPr>
        </p:nvSpPr>
        <p:spPr>
          <a:xfrm>
            <a:off x="268665" y="1501943"/>
            <a:ext cx="7938075" cy="4170573"/>
          </a:xfrm>
        </p:spPr>
        <p:txBody>
          <a:bodyPr>
            <a:normAutofit fontScale="92500" lnSpcReduction="20000"/>
          </a:bodyPr>
          <a:lstStyle/>
          <a:p>
            <a:pPr marL="0" indent="0">
              <a:buNone/>
            </a:pPr>
            <a:r>
              <a:rPr lang="en-GB" sz="1300" dirty="0"/>
              <a:t>• Brundtland Commission (1987) Our Common Future Available </a:t>
            </a:r>
            <a:r>
              <a:rPr lang="en-GB" sz="1300" dirty="0" err="1"/>
              <a:t>at:https</a:t>
            </a:r>
            <a:r>
              <a:rPr lang="en-GB" sz="1300" dirty="0"/>
              <a:t>://www.brundtland.co.za/other-publication/brundtland-report-1987-our-common-future/ (Accessed: 8 April 2025).</a:t>
            </a:r>
            <a:br>
              <a:rPr lang="en-GB" sz="1300" dirty="0"/>
            </a:br>
            <a:endParaRPr lang="en-GB" sz="1300" dirty="0"/>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300" b="0" i="0" u="none" strike="noStrike" cap="none" normalizeH="0" baseline="0" dirty="0">
                <a:ln>
                  <a:noFill/>
                </a:ln>
                <a:solidFill>
                  <a:schemeClr val="tx1"/>
                </a:solidFill>
                <a:effectLst/>
              </a:rPr>
              <a:t>Callahan, D. (1973) 'The WHO Definition of "Health"', </a:t>
            </a:r>
            <a:r>
              <a:rPr kumimoji="0" lang="en-US" altLang="en-US" sz="1300" b="0" i="1" u="none" strike="noStrike" cap="none" normalizeH="0" baseline="0" dirty="0">
                <a:ln>
                  <a:noFill/>
                </a:ln>
                <a:solidFill>
                  <a:schemeClr val="tx1"/>
                </a:solidFill>
                <a:effectLst/>
              </a:rPr>
              <a:t>The Hastings Center Studies</a:t>
            </a:r>
            <a:r>
              <a:rPr kumimoji="0" lang="en-US" altLang="en-US" sz="1300" b="0" i="0" u="none" strike="noStrike" cap="none" normalizeH="0" baseline="0" dirty="0">
                <a:ln>
                  <a:noFill/>
                </a:ln>
                <a:solidFill>
                  <a:schemeClr val="tx1"/>
                </a:solidFill>
                <a:effectLst/>
              </a:rPr>
              <a:t>, 1(3), pp. 77–87.</a:t>
            </a:r>
            <a:br>
              <a:rPr kumimoji="0" lang="en-US" altLang="en-US" sz="1300" b="0" i="0" u="none" strike="noStrike" cap="none" normalizeH="0" baseline="0" dirty="0">
                <a:ln>
                  <a:noFill/>
                </a:ln>
                <a:solidFill>
                  <a:schemeClr val="tx1"/>
                </a:solidFill>
                <a:effectLst/>
              </a:rPr>
            </a:br>
            <a:endParaRPr kumimoji="0" lang="en-US" altLang="en-US" sz="13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300" b="0" i="0" u="none" strike="noStrike" cap="none" normalizeH="0" baseline="0" dirty="0">
                <a:ln>
                  <a:noFill/>
                </a:ln>
                <a:solidFill>
                  <a:schemeClr val="tx1"/>
                </a:solidFill>
                <a:effectLst/>
              </a:rPr>
              <a:t>Dodge, R., Daly, A.P., Huyton, J. and Sanders, L.D. (2012) 'The challenge of defining wellbeing', </a:t>
            </a:r>
            <a:r>
              <a:rPr kumimoji="0" lang="en-US" altLang="en-US" sz="1300" b="0" i="1" u="none" strike="noStrike" cap="none" normalizeH="0" baseline="0" dirty="0">
                <a:ln>
                  <a:noFill/>
                </a:ln>
                <a:solidFill>
                  <a:schemeClr val="tx1"/>
                </a:solidFill>
                <a:effectLst/>
              </a:rPr>
              <a:t>International Journal of Wellbeing</a:t>
            </a:r>
            <a:r>
              <a:rPr kumimoji="0" lang="en-US" altLang="en-US" sz="1300" b="0" i="0" u="none" strike="noStrike" cap="none" normalizeH="0" baseline="0" dirty="0">
                <a:ln>
                  <a:noFill/>
                </a:ln>
                <a:solidFill>
                  <a:schemeClr val="tx1"/>
                </a:solidFill>
                <a:effectLst/>
              </a:rPr>
              <a:t>, 2(3), pp. 222–235. Available at: </a:t>
            </a:r>
            <a:r>
              <a:rPr kumimoji="0" lang="en-GB" sz="1300" b="0" i="0" u="none" strike="noStrike" kern="1200" cap="none" spc="0" normalizeH="0" baseline="0" noProof="0" dirty="0">
                <a:ln>
                  <a:noFill/>
                </a:ln>
                <a:solidFill>
                  <a:prstClr val="black"/>
                </a:solidFill>
                <a:effectLst/>
                <a:uLnTx/>
                <a:uFillTx/>
                <a:ea typeface="+mn-ea"/>
                <a:cs typeface="+mn-cs"/>
              </a:rPr>
              <a:t>doi:10.5502/ijw.v2i3.4 </a:t>
            </a:r>
            <a:br>
              <a:rPr kumimoji="0" lang="en-GB" sz="1300" b="0" i="0" u="none" strike="noStrike" kern="1200" cap="none" spc="0" normalizeH="0" baseline="0" noProof="0" dirty="0">
                <a:ln>
                  <a:noFill/>
                </a:ln>
                <a:solidFill>
                  <a:prstClr val="black"/>
                </a:solidFill>
                <a:effectLst/>
                <a:uLnTx/>
                <a:uFillTx/>
                <a:ea typeface="+mn-ea"/>
                <a:cs typeface="+mn-cs"/>
              </a:rPr>
            </a:br>
            <a:endParaRPr kumimoji="0" lang="en-GB" sz="1300" b="0" i="0" u="none" strike="noStrike" kern="1200" cap="none" spc="0" normalizeH="0" baseline="0" noProof="0" dirty="0">
              <a:ln>
                <a:noFill/>
              </a:ln>
              <a:solidFill>
                <a:prstClr val="black"/>
              </a:solidFill>
              <a:effectLst/>
              <a:uLnTx/>
              <a:uFillTx/>
              <a:ea typeface="+mn-ea"/>
              <a:cs typeface="+mn-cs"/>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300" b="0" i="0" u="none" strike="noStrike" cap="none" normalizeH="0" baseline="0" dirty="0">
                <a:ln>
                  <a:noFill/>
                </a:ln>
                <a:solidFill>
                  <a:schemeClr val="tx1"/>
                </a:solidFill>
                <a:effectLst/>
              </a:rPr>
              <a:t>Dubos, R. (1965) </a:t>
            </a:r>
            <a:r>
              <a:rPr kumimoji="0" lang="en-US" altLang="en-US" sz="1300" b="0" i="1" u="none" strike="noStrike" cap="none" normalizeH="0" baseline="0" dirty="0">
                <a:ln>
                  <a:noFill/>
                </a:ln>
                <a:solidFill>
                  <a:schemeClr val="tx1"/>
                </a:solidFill>
                <a:effectLst/>
              </a:rPr>
              <a:t>Man Adapting</a:t>
            </a:r>
            <a:r>
              <a:rPr kumimoji="0" lang="en-US" altLang="en-US" sz="1300" b="0" i="0" u="none" strike="noStrike" cap="none" normalizeH="0" baseline="0" dirty="0">
                <a:ln>
                  <a:noFill/>
                </a:ln>
                <a:solidFill>
                  <a:schemeClr val="tx1"/>
                </a:solidFill>
                <a:effectLst/>
              </a:rPr>
              <a:t>. New Haven: Yale University Press.</a:t>
            </a:r>
            <a:br>
              <a:rPr kumimoji="0" lang="en-US" altLang="en-US" sz="1300" b="0" i="0" u="none" strike="noStrike" cap="none" normalizeH="0" baseline="0" dirty="0">
                <a:ln>
                  <a:noFill/>
                </a:ln>
                <a:solidFill>
                  <a:schemeClr val="tx1"/>
                </a:solidFill>
                <a:effectLst/>
              </a:rPr>
            </a:br>
            <a:br>
              <a:rPr kumimoji="0" lang="en-US" altLang="en-US" sz="1300" b="0" i="0" u="none" strike="noStrike" cap="none" normalizeH="0" baseline="0" dirty="0">
                <a:ln>
                  <a:noFill/>
                </a:ln>
                <a:solidFill>
                  <a:schemeClr val="tx1"/>
                </a:solidFill>
                <a:effectLst/>
              </a:rPr>
            </a:br>
            <a:endParaRPr kumimoji="0" lang="en-US" altLang="en-US" sz="1300" b="0" i="0" u="none" strike="noStrike" cap="none" normalizeH="0" baseline="0" dirty="0">
              <a:ln>
                <a:noFill/>
              </a:ln>
              <a:solidFill>
                <a:schemeClr val="tx1"/>
              </a:solidFill>
              <a:effectLst/>
            </a:endParaRPr>
          </a:p>
          <a:p>
            <a:pPr marL="0" indent="0" defTabSz="914400" eaLnBrk="0" fontAlgn="base" hangingPunct="0">
              <a:lnSpc>
                <a:spcPct val="100000"/>
              </a:lnSpc>
              <a:spcBef>
                <a:spcPct val="0"/>
              </a:spcBef>
              <a:spcAft>
                <a:spcPct val="0"/>
              </a:spcAft>
              <a:buFontTx/>
              <a:buChar char="•"/>
            </a:pPr>
            <a:r>
              <a:rPr kumimoji="0" lang="en-US" altLang="en-US" sz="1300" b="0" i="0" u="none" strike="noStrike" cap="none" normalizeH="0" baseline="0" dirty="0">
                <a:ln>
                  <a:noFill/>
                </a:ln>
                <a:solidFill>
                  <a:schemeClr val="tx1"/>
                </a:solidFill>
                <a:effectLst/>
              </a:rPr>
              <a:t>Engel, G.L. (1977) 'The need for a new medical model: A challenge for biomedicine', </a:t>
            </a:r>
            <a:r>
              <a:rPr kumimoji="0" lang="en-US" altLang="en-US" sz="1300" b="0" i="1" u="none" strike="noStrike" cap="none" normalizeH="0" baseline="0" dirty="0">
                <a:ln>
                  <a:noFill/>
                </a:ln>
                <a:solidFill>
                  <a:schemeClr val="tx1"/>
                </a:solidFill>
                <a:effectLst/>
              </a:rPr>
              <a:t>Science</a:t>
            </a:r>
            <a:r>
              <a:rPr kumimoji="0" lang="en-US" altLang="en-US" sz="1300" b="0" i="0" u="none" strike="noStrike" cap="none" normalizeH="0" baseline="0" dirty="0">
                <a:ln>
                  <a:noFill/>
                </a:ln>
                <a:solidFill>
                  <a:schemeClr val="tx1"/>
                </a:solidFill>
                <a:effectLst/>
              </a:rPr>
              <a:t>, 196(4286), pp. 129–136.</a:t>
            </a:r>
            <a:br>
              <a:rPr kumimoji="0" lang="en-US" altLang="en-US" sz="1300" b="0" i="0" u="none" strike="noStrike" cap="none" normalizeH="0" baseline="0" dirty="0">
                <a:ln>
                  <a:noFill/>
                </a:ln>
                <a:solidFill>
                  <a:schemeClr val="tx1"/>
                </a:solidFill>
                <a:effectLst/>
              </a:rPr>
            </a:br>
            <a:endParaRPr lang="en-US" altLang="en-US" sz="1300" dirty="0"/>
          </a:p>
          <a:p>
            <a:pPr marL="0" indent="0" defTabSz="914400" eaLnBrk="0" fontAlgn="base" hangingPunct="0">
              <a:lnSpc>
                <a:spcPct val="100000"/>
              </a:lnSpc>
              <a:spcBef>
                <a:spcPct val="0"/>
              </a:spcBef>
              <a:spcAft>
                <a:spcPct val="0"/>
              </a:spcAft>
              <a:buFontTx/>
              <a:buChar char="•"/>
            </a:pPr>
            <a:r>
              <a:rPr lang="en-GB" sz="1300" dirty="0"/>
              <a:t>Gov.UK (2010) </a:t>
            </a:r>
            <a:r>
              <a:rPr lang="en-GB" sz="1300" i="1" dirty="0"/>
              <a:t>Fair society, healthy lives : the Marmot Review : strategic review of health inequalities in England post-2010. </a:t>
            </a:r>
            <a:r>
              <a:rPr lang="en-GB" sz="1300" dirty="0"/>
              <a:t>Available at: </a:t>
            </a:r>
            <a:r>
              <a:rPr lang="en-GB" sz="1300" dirty="0">
                <a:hlinkClick r:id="rId2"/>
              </a:rPr>
              <a:t>https://www.gov.uk/research-for-development-outputs/fair-society-healthy-lives-the-marmot-review-strategic-review-of-health-inequalities-in-england-post-2010</a:t>
            </a:r>
            <a:r>
              <a:rPr lang="en-GB" sz="1300" dirty="0"/>
              <a:t>  (Accessed: 8 April 2025).</a:t>
            </a:r>
            <a:br>
              <a:rPr lang="en-GB" sz="1300" dirty="0"/>
            </a:br>
            <a:endParaRPr kumimoji="0" lang="en-US" altLang="en-US" sz="13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300" b="0" i="0" u="none" strike="noStrike" cap="none" normalizeH="0" baseline="0" dirty="0">
                <a:ln>
                  <a:noFill/>
                </a:ln>
                <a:solidFill>
                  <a:schemeClr val="tx1"/>
                </a:solidFill>
                <a:effectLst/>
              </a:rPr>
              <a:t>Huber, M., </a:t>
            </a:r>
            <a:r>
              <a:rPr kumimoji="0" lang="en-US" altLang="en-US" sz="1300" b="0" i="0" u="none" strike="noStrike" cap="none" normalizeH="0" baseline="0" dirty="0" err="1">
                <a:ln>
                  <a:noFill/>
                </a:ln>
                <a:solidFill>
                  <a:schemeClr val="tx1"/>
                </a:solidFill>
                <a:effectLst/>
              </a:rPr>
              <a:t>Knottnerus</a:t>
            </a:r>
            <a:r>
              <a:rPr kumimoji="0" lang="en-US" altLang="en-US" sz="1300" b="0" i="0" u="none" strike="noStrike" cap="none" normalizeH="0" baseline="0" dirty="0">
                <a:ln>
                  <a:noFill/>
                </a:ln>
                <a:solidFill>
                  <a:schemeClr val="tx1"/>
                </a:solidFill>
                <a:effectLst/>
              </a:rPr>
              <a:t>, J.A., Green, L., van der Horst, H., </a:t>
            </a:r>
            <a:r>
              <a:rPr kumimoji="0" lang="en-US" altLang="en-US" sz="1300" b="0" i="0" u="none" strike="noStrike" cap="none" normalizeH="0" baseline="0" dirty="0" err="1">
                <a:ln>
                  <a:noFill/>
                </a:ln>
                <a:solidFill>
                  <a:schemeClr val="tx1"/>
                </a:solidFill>
                <a:effectLst/>
              </a:rPr>
              <a:t>Jadad</a:t>
            </a:r>
            <a:r>
              <a:rPr kumimoji="0" lang="en-US" altLang="en-US" sz="1300" b="0" i="0" u="none" strike="noStrike" cap="none" normalizeH="0" baseline="0" dirty="0">
                <a:ln>
                  <a:noFill/>
                </a:ln>
                <a:solidFill>
                  <a:schemeClr val="tx1"/>
                </a:solidFill>
                <a:effectLst/>
              </a:rPr>
              <a:t>, A.R., </a:t>
            </a:r>
            <a:r>
              <a:rPr kumimoji="0" lang="en-US" altLang="en-US" sz="1300" b="0" i="0" u="none" strike="noStrike" cap="none" normalizeH="0" baseline="0" dirty="0" err="1">
                <a:ln>
                  <a:noFill/>
                </a:ln>
                <a:solidFill>
                  <a:schemeClr val="tx1"/>
                </a:solidFill>
                <a:effectLst/>
              </a:rPr>
              <a:t>Kromhout</a:t>
            </a:r>
            <a:r>
              <a:rPr kumimoji="0" lang="en-US" altLang="en-US" sz="1300" b="0" i="0" u="none" strike="noStrike" cap="none" normalizeH="0" baseline="0" dirty="0">
                <a:ln>
                  <a:noFill/>
                </a:ln>
                <a:solidFill>
                  <a:schemeClr val="tx1"/>
                </a:solidFill>
                <a:effectLst/>
              </a:rPr>
              <a:t>, D., Leonard, B., Lorig, K., Loureiro, M.I., van der Meer, J.W.M., Schnabel, P., Smith, R., van </a:t>
            </a:r>
            <a:r>
              <a:rPr kumimoji="0" lang="en-US" altLang="en-US" sz="1300" b="0" i="0" u="none" strike="noStrike" cap="none" normalizeH="0" baseline="0" dirty="0" err="1">
                <a:ln>
                  <a:noFill/>
                </a:ln>
                <a:solidFill>
                  <a:schemeClr val="tx1"/>
                </a:solidFill>
                <a:effectLst/>
              </a:rPr>
              <a:t>Weel</a:t>
            </a:r>
            <a:r>
              <a:rPr kumimoji="0" lang="en-US" altLang="en-US" sz="1300" b="0" i="0" u="none" strike="noStrike" cap="none" normalizeH="0" baseline="0" dirty="0">
                <a:ln>
                  <a:noFill/>
                </a:ln>
                <a:solidFill>
                  <a:schemeClr val="tx1"/>
                </a:solidFill>
                <a:effectLst/>
              </a:rPr>
              <a:t>, C. and Smid, H. (2011) 'How should we define health?', </a:t>
            </a:r>
            <a:r>
              <a:rPr kumimoji="0" lang="en-US" altLang="en-US" sz="1300" b="0" i="1" u="none" strike="noStrike" cap="none" normalizeH="0" baseline="0" dirty="0">
                <a:ln>
                  <a:noFill/>
                </a:ln>
                <a:solidFill>
                  <a:schemeClr val="tx1"/>
                </a:solidFill>
                <a:effectLst/>
              </a:rPr>
              <a:t>BMJ</a:t>
            </a:r>
            <a:r>
              <a:rPr kumimoji="0" lang="en-US" altLang="en-US" sz="1300" b="0" i="0" u="none" strike="noStrike" cap="none" normalizeH="0" baseline="0" dirty="0">
                <a:ln>
                  <a:noFill/>
                </a:ln>
                <a:solidFill>
                  <a:schemeClr val="tx1"/>
                </a:solidFill>
                <a:effectLst/>
              </a:rPr>
              <a:t>, 343, d4163. Available at: </a:t>
            </a:r>
            <a:r>
              <a:rPr kumimoji="0" lang="en-US" altLang="en-US" sz="1300" b="0" i="0" u="none" strike="noStrike" cap="none" normalizeH="0" baseline="0" dirty="0">
                <a:ln>
                  <a:noFill/>
                </a:ln>
                <a:solidFill>
                  <a:schemeClr val="tx1"/>
                </a:solidFill>
                <a:effectLst/>
                <a:hlinkClick r:id="rId3"/>
              </a:rPr>
              <a:t>https://www.bmj.com/content/343/bmj.d4163</a:t>
            </a:r>
            <a:r>
              <a:rPr kumimoji="0" lang="en-US" altLang="en-US" sz="1300" b="0" i="0" u="none" strike="noStrike" cap="none" normalizeH="0" baseline="0" dirty="0">
                <a:ln>
                  <a:noFill/>
                </a:ln>
                <a:solidFill>
                  <a:schemeClr val="tx1"/>
                </a:solidFill>
                <a:effectLst/>
              </a:rPr>
              <a:t> (Accessed: 8 April 2025).</a:t>
            </a:r>
            <a:br>
              <a:rPr kumimoji="0" lang="en-US" altLang="en-US" sz="1300" b="0" i="0" u="none" strike="noStrike" cap="none" normalizeH="0" baseline="0" dirty="0">
                <a:ln>
                  <a:noFill/>
                </a:ln>
                <a:solidFill>
                  <a:schemeClr val="tx1"/>
                </a:solidFill>
                <a:effectLst/>
              </a:rPr>
            </a:br>
            <a:endParaRPr kumimoji="0" lang="en-US" altLang="en-US" sz="13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300" b="0" i="0" u="none" strike="noStrike" cap="none" normalizeH="0" baseline="0" dirty="0" err="1">
                <a:ln>
                  <a:noFill/>
                </a:ln>
                <a:solidFill>
                  <a:schemeClr val="tx1"/>
                </a:solidFill>
                <a:effectLst/>
              </a:rPr>
              <a:t>Kickbusch</a:t>
            </a:r>
            <a:r>
              <a:rPr kumimoji="0" lang="en-US" altLang="en-US" sz="1300" b="0" i="0" u="none" strike="noStrike" cap="none" normalizeH="0" baseline="0" dirty="0">
                <a:ln>
                  <a:noFill/>
                </a:ln>
                <a:solidFill>
                  <a:schemeClr val="tx1"/>
                </a:solidFill>
                <a:effectLst/>
              </a:rPr>
              <a:t>, I. (2000) 'The development of international health policies—accountability intact?', </a:t>
            </a:r>
            <a:r>
              <a:rPr kumimoji="0" lang="en-US" altLang="en-US" sz="1300" b="0" i="1" u="none" strike="noStrike" cap="none" normalizeH="0" baseline="0" dirty="0">
                <a:ln>
                  <a:noFill/>
                </a:ln>
                <a:solidFill>
                  <a:schemeClr val="tx1"/>
                </a:solidFill>
                <a:effectLst/>
              </a:rPr>
              <a:t>Social Science &amp; Medicine</a:t>
            </a:r>
            <a:r>
              <a:rPr kumimoji="0" lang="en-US" altLang="en-US" sz="1300" b="0" i="0" u="none" strike="noStrike" cap="none" normalizeH="0" baseline="0" dirty="0">
                <a:ln>
                  <a:noFill/>
                </a:ln>
                <a:solidFill>
                  <a:schemeClr val="tx1"/>
                </a:solidFill>
                <a:effectLst/>
              </a:rPr>
              <a:t>, 51(6), pp. 979–989.</a:t>
            </a:r>
            <a:br>
              <a:rPr kumimoji="0" lang="en-US" altLang="en-US" sz="1300" b="0" i="0" u="none" strike="noStrike" cap="none" normalizeH="0" baseline="0" dirty="0">
                <a:ln>
                  <a:noFill/>
                </a:ln>
                <a:solidFill>
                  <a:schemeClr val="tx1"/>
                </a:solidFill>
                <a:effectLst/>
              </a:rPr>
            </a:br>
            <a:endParaRPr kumimoji="0" lang="en-US" altLang="en-US" sz="13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0" i="0" u="none" strike="noStrike" cap="none" normalizeH="0" baseline="0" dirty="0">
                <a:ln>
                  <a:noFill/>
                </a:ln>
                <a:solidFill>
                  <a:schemeClr val="tx1"/>
                </a:solidFill>
                <a:effectLst/>
              </a:rPr>
              <a:t>Labonté, R. and </a:t>
            </a:r>
            <a:r>
              <a:rPr kumimoji="0" lang="en-US" altLang="en-US" sz="1400" b="0" i="0" u="none" strike="noStrike" cap="none" normalizeH="0" baseline="0" dirty="0" err="1">
                <a:ln>
                  <a:noFill/>
                </a:ln>
                <a:solidFill>
                  <a:schemeClr val="tx1"/>
                </a:solidFill>
                <a:effectLst/>
              </a:rPr>
              <a:t>Schrecker</a:t>
            </a:r>
            <a:r>
              <a:rPr kumimoji="0" lang="en-US" altLang="en-US" sz="1400" b="0" i="0" u="none" strike="noStrike" cap="none" normalizeH="0" baseline="0" dirty="0">
                <a:ln>
                  <a:noFill/>
                </a:ln>
                <a:solidFill>
                  <a:schemeClr val="tx1"/>
                </a:solidFill>
                <a:effectLst/>
              </a:rPr>
              <a:t>, T. (2007) 'Globalization and social determinants of health: Introduction and methodological background', </a:t>
            </a:r>
            <a:r>
              <a:rPr kumimoji="0" lang="en-US" altLang="en-US" sz="1400" b="0" i="1" u="none" strike="noStrike" cap="none" normalizeH="0" baseline="0" dirty="0">
                <a:ln>
                  <a:noFill/>
                </a:ln>
                <a:solidFill>
                  <a:schemeClr val="tx1"/>
                </a:solidFill>
                <a:effectLst/>
              </a:rPr>
              <a:t>Globalization and Health</a:t>
            </a:r>
            <a:r>
              <a:rPr kumimoji="0" lang="en-US" altLang="en-US" sz="1400" b="0" i="0" u="none" strike="noStrike" cap="none" normalizeH="0" baseline="0" dirty="0">
                <a:ln>
                  <a:noFill/>
                </a:ln>
                <a:solidFill>
                  <a:schemeClr val="tx1"/>
                </a:solidFill>
                <a:effectLst/>
              </a:rPr>
              <a:t>, 3, 5. Available at: </a:t>
            </a:r>
            <a:r>
              <a:rPr kumimoji="0" lang="en-US" altLang="en-US" sz="1400" b="0" i="0" u="none" strike="noStrike" cap="none" normalizeH="0" baseline="0" dirty="0">
                <a:ln>
                  <a:noFill/>
                </a:ln>
                <a:solidFill>
                  <a:schemeClr val="tx1"/>
                </a:solidFill>
                <a:effectLst/>
                <a:hlinkClick r:id="rId4"/>
              </a:rPr>
              <a:t>https://globalizationandhealth.biomedcentral.com/articles/10.1186/1744-8603-3-5</a:t>
            </a:r>
            <a:r>
              <a:rPr kumimoji="0" lang="en-US" altLang="en-US" sz="1400" b="0" i="0" u="none" strike="noStrike" cap="none" normalizeH="0" baseline="0" dirty="0">
                <a:ln>
                  <a:noFill/>
                </a:ln>
                <a:solidFill>
                  <a:schemeClr val="tx1"/>
                </a:solidFill>
                <a:effectLst/>
              </a:rPr>
              <a:t> (Accessed: 8 April 2025).</a:t>
            </a:r>
            <a:endParaRPr kumimoji="0" lang="en-US" altLang="en-US" sz="1300" b="0" i="0" u="none" strike="noStrike" cap="none" normalizeH="0" baseline="0" dirty="0">
              <a:ln>
                <a:noFill/>
              </a:ln>
              <a:solidFill>
                <a:schemeClr val="tx1"/>
              </a:solidFill>
              <a:effectLst/>
            </a:endParaRPr>
          </a:p>
          <a:p>
            <a:pPr marL="0" indent="0">
              <a:buNone/>
            </a:pPr>
            <a:endParaRPr lang="en-GB" sz="1500" dirty="0"/>
          </a:p>
          <a:p>
            <a:pPr marL="0" indent="0">
              <a:buNone/>
            </a:pPr>
            <a:endParaRPr lang="en-GB" sz="2400" i="1" dirty="0"/>
          </a:p>
          <a:p>
            <a:pPr marL="0" indent="0">
              <a:buNone/>
            </a:pPr>
            <a:endParaRPr i="1"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6E0472-B5C2-6F5D-9D9A-2844D24EE308}"/>
              </a:ext>
            </a:extLst>
          </p:cNvPr>
          <p:cNvSpPr>
            <a:spLocks noGrp="1"/>
          </p:cNvSpPr>
          <p:nvPr>
            <p:ph type="title"/>
          </p:nvPr>
        </p:nvSpPr>
        <p:spPr>
          <a:xfrm>
            <a:off x="323681" y="539113"/>
            <a:ext cx="8820319" cy="420786"/>
          </a:xfrm>
        </p:spPr>
        <p:txBody>
          <a:bodyPr>
            <a:noAutofit/>
          </a:bodyPr>
          <a:lstStyle/>
          <a:p>
            <a:r>
              <a:rPr lang="en-GB" sz="4400" b="1" dirty="0">
                <a:latin typeface="+mn-lt"/>
              </a:rPr>
              <a:t>Reference List</a:t>
            </a:r>
          </a:p>
        </p:txBody>
      </p:sp>
      <p:sp>
        <p:nvSpPr>
          <p:cNvPr id="4" name="Rectangle 1">
            <a:extLst>
              <a:ext uri="{FF2B5EF4-FFF2-40B4-BE49-F238E27FC236}">
                <a16:creationId xmlns:a16="http://schemas.microsoft.com/office/drawing/2014/main" id="{B56A2FD8-CD1A-7137-5A9F-762F845B41D1}"/>
              </a:ext>
            </a:extLst>
          </p:cNvPr>
          <p:cNvSpPr>
            <a:spLocks noGrp="1" noChangeArrowheads="1"/>
          </p:cNvSpPr>
          <p:nvPr>
            <p:ph idx="1"/>
          </p:nvPr>
        </p:nvSpPr>
        <p:spPr bwMode="auto">
          <a:xfrm>
            <a:off x="323681" y="1146897"/>
            <a:ext cx="8593742" cy="61555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b="0" i="0" u="none" strike="noStrike" cap="none" normalizeH="0" baseline="0" dirty="0">
                <a:ln>
                  <a:noFill/>
                </a:ln>
                <a:solidFill>
                  <a:schemeClr val="tx1"/>
                </a:solidFill>
                <a:effectLst/>
              </a:rPr>
              <a:t>Lee, K. (2004) </a:t>
            </a:r>
            <a:r>
              <a:rPr kumimoji="0" lang="en-US" altLang="en-US" sz="1200" b="0" i="1" u="none" strike="noStrike" cap="none" normalizeH="0" baseline="0" dirty="0">
                <a:ln>
                  <a:noFill/>
                </a:ln>
                <a:solidFill>
                  <a:schemeClr val="tx1"/>
                </a:solidFill>
                <a:effectLst/>
              </a:rPr>
              <a:t>Globalization and Health: An Introduction</a:t>
            </a:r>
            <a:r>
              <a:rPr kumimoji="0" lang="en-US" altLang="en-US" sz="1200" b="0" i="0" u="none" strike="noStrike" cap="none" normalizeH="0" baseline="0" dirty="0">
                <a:ln>
                  <a:noFill/>
                </a:ln>
                <a:solidFill>
                  <a:schemeClr val="tx1"/>
                </a:solidFill>
                <a:effectLst/>
              </a:rPr>
              <a:t>. New York: Palgrave Macmillan.</a:t>
            </a:r>
            <a:br>
              <a:rPr kumimoji="0" lang="en-US" altLang="en-US" sz="1200" b="0" i="0" u="none" strike="noStrike" cap="none" normalizeH="0" baseline="0" dirty="0">
                <a:ln>
                  <a:noFill/>
                </a:ln>
                <a:solidFill>
                  <a:schemeClr val="tx1"/>
                </a:solidFill>
                <a:effectLst/>
              </a:rPr>
            </a:b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b="0" i="0" u="none" strike="noStrike" cap="none" normalizeH="0" baseline="0" dirty="0">
                <a:ln>
                  <a:noFill/>
                </a:ln>
                <a:solidFill>
                  <a:schemeClr val="tx1"/>
                </a:solidFill>
                <a:effectLst/>
              </a:rPr>
              <a:t>NHS England (2017) 'Making Every Contact Count (MECC): Consensus statement'. Available at: </a:t>
            </a:r>
            <a:r>
              <a:rPr kumimoji="0" lang="en-US" altLang="en-US" sz="1200" b="0" i="0" u="none" strike="noStrike" cap="none" normalizeH="0" baseline="0" dirty="0">
                <a:ln>
                  <a:noFill/>
                </a:ln>
                <a:solidFill>
                  <a:schemeClr val="tx1"/>
                </a:solidFill>
                <a:effectLst/>
                <a:hlinkClick r:id="rId2"/>
              </a:rPr>
              <a:t>https://www.england.nhs.uk/publication/making-every-contact-count-mecc-consensus-statement/</a:t>
            </a:r>
            <a:r>
              <a:rPr kumimoji="0" lang="en-US" altLang="en-US" sz="1200" b="0" i="0" u="none" strike="noStrike" cap="none" normalizeH="0" baseline="0" dirty="0">
                <a:ln>
                  <a:noFill/>
                </a:ln>
                <a:solidFill>
                  <a:schemeClr val="tx1"/>
                </a:solidFill>
                <a:effectLst/>
              </a:rPr>
              <a:t> (Accessed: 8 April 2025).</a:t>
            </a:r>
            <a:br>
              <a:rPr kumimoji="0" lang="en-US" altLang="en-US" sz="1200" b="0" i="0" u="none" strike="noStrike" cap="none" normalizeH="0" baseline="0" dirty="0">
                <a:ln>
                  <a:noFill/>
                </a:ln>
                <a:solidFill>
                  <a:schemeClr val="tx1"/>
                </a:solidFill>
                <a:effectLst/>
              </a:rPr>
            </a:br>
            <a:endParaRPr kumimoji="0" lang="en-US" altLang="en-US" sz="1200" b="0" i="0" u="none" strike="noStrike" cap="none" normalizeH="0" baseline="0" dirty="0">
              <a:ln>
                <a:noFill/>
              </a:ln>
              <a:solidFill>
                <a:schemeClr val="tx1"/>
              </a:solidFill>
              <a:effectLst/>
            </a:endParaRPr>
          </a:p>
          <a:p>
            <a:pPr marL="0" indent="0" defTabSz="914400" eaLnBrk="0" fontAlgn="base" hangingPunct="0">
              <a:lnSpc>
                <a:spcPct val="100000"/>
              </a:lnSpc>
              <a:spcBef>
                <a:spcPct val="0"/>
              </a:spcBef>
              <a:spcAft>
                <a:spcPct val="0"/>
              </a:spcAft>
              <a:buFontTx/>
              <a:buChar char="•"/>
            </a:pPr>
            <a:r>
              <a:rPr lang="en-GB" sz="1200" dirty="0"/>
              <a:t> Public Health England (2016) </a:t>
            </a:r>
            <a:r>
              <a:rPr lang="en-GB" sz="1200" i="1" dirty="0"/>
              <a:t>Making Every Contact Count </a:t>
            </a:r>
            <a:r>
              <a:rPr lang="en-GB" sz="1200" dirty="0"/>
              <a:t>Available at: </a:t>
            </a:r>
            <a:r>
              <a:rPr lang="en-GB" sz="1200" dirty="0">
                <a:hlinkClick r:id="rId3"/>
              </a:rPr>
              <a:t>https://www.england.nhs.uk/wp-content/uploads/2016/04/making-every-contact-count.pdf</a:t>
            </a:r>
            <a:r>
              <a:rPr lang="en-GB" sz="1200" dirty="0"/>
              <a:t> (Accessed: 8 April 2025).</a:t>
            </a:r>
            <a:br>
              <a:rPr lang="en-GB" sz="1200" dirty="0"/>
            </a:b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b="0" i="0" u="none" strike="noStrike" cap="none" normalizeH="0" baseline="0" dirty="0">
                <a:ln>
                  <a:noFill/>
                </a:ln>
                <a:solidFill>
                  <a:schemeClr val="tx1"/>
                </a:solidFill>
                <a:effectLst/>
              </a:rPr>
              <a:t>United Nations (2023) 'Sustainable Development Goal 3'. Available at: </a:t>
            </a:r>
            <a:r>
              <a:rPr kumimoji="0" lang="en-US" altLang="en-US" sz="1200" b="0" i="0" u="none" strike="noStrike" cap="none" normalizeH="0" baseline="0" dirty="0">
                <a:ln>
                  <a:noFill/>
                </a:ln>
                <a:solidFill>
                  <a:schemeClr val="tx1"/>
                </a:solidFill>
                <a:effectLst/>
                <a:hlinkClick r:id="rId4"/>
              </a:rPr>
              <a:t>https://sdgs.un.org/goals/goal3</a:t>
            </a:r>
            <a:r>
              <a:rPr kumimoji="0" lang="en-US" altLang="en-US" sz="1200" b="0" i="0" u="none" strike="noStrike" cap="none" normalizeH="0" baseline="0" dirty="0">
                <a:ln>
                  <a:noFill/>
                </a:ln>
                <a:solidFill>
                  <a:schemeClr val="tx1"/>
                </a:solidFill>
                <a:effectLst/>
              </a:rPr>
              <a:t> (Accessed: 8 April 2025).</a:t>
            </a:r>
            <a:br>
              <a:rPr kumimoji="0" lang="en-US" altLang="en-US" sz="1200" b="0" i="0" u="none" strike="noStrike" cap="none" normalizeH="0" baseline="0" dirty="0">
                <a:ln>
                  <a:noFill/>
                </a:ln>
                <a:solidFill>
                  <a:schemeClr val="tx1"/>
                </a:solidFill>
                <a:effectLst/>
              </a:rPr>
            </a:b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b="0" i="0" u="none" strike="noStrike" cap="none" normalizeH="0" baseline="0" dirty="0">
                <a:ln>
                  <a:noFill/>
                </a:ln>
                <a:solidFill>
                  <a:schemeClr val="tx1"/>
                </a:solidFill>
                <a:effectLst/>
              </a:rPr>
              <a:t>World Commission on Environment and Development (1987) </a:t>
            </a:r>
            <a:r>
              <a:rPr kumimoji="0" lang="en-US" altLang="en-US" sz="1200" b="0" i="1" u="none" strike="noStrike" cap="none" normalizeH="0" baseline="0" dirty="0">
                <a:ln>
                  <a:noFill/>
                </a:ln>
                <a:solidFill>
                  <a:schemeClr val="tx1"/>
                </a:solidFill>
                <a:effectLst/>
              </a:rPr>
              <a:t>Our Common Future</a:t>
            </a:r>
            <a:r>
              <a:rPr kumimoji="0" lang="en-US" altLang="en-US" sz="1200" b="0" i="0" u="none" strike="noStrike" cap="none" normalizeH="0" baseline="0" dirty="0">
                <a:ln>
                  <a:noFill/>
                </a:ln>
                <a:solidFill>
                  <a:schemeClr val="tx1"/>
                </a:solidFill>
                <a:effectLst/>
              </a:rPr>
              <a:t>. Oxford: Oxford University Press.</a:t>
            </a:r>
            <a:br>
              <a:rPr kumimoji="0" lang="en-US" altLang="en-US" sz="1200" b="0" i="0" u="none" strike="noStrike" cap="none" normalizeH="0" baseline="0" dirty="0">
                <a:ln>
                  <a:noFill/>
                </a:ln>
                <a:solidFill>
                  <a:schemeClr val="tx1"/>
                </a:solidFill>
                <a:effectLst/>
              </a:rPr>
            </a:b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b="0" i="0" u="none" strike="noStrike" cap="none" normalizeH="0" baseline="0" dirty="0">
                <a:ln>
                  <a:noFill/>
                </a:ln>
                <a:solidFill>
                  <a:schemeClr val="tx1"/>
                </a:solidFill>
                <a:effectLst/>
              </a:rPr>
              <a:t>World Health Organization (1948) 'Constitution of the World Health Organization'. Available at: </a:t>
            </a:r>
            <a:r>
              <a:rPr kumimoji="0" lang="en-US" altLang="en-US" sz="1200" b="0" i="0" u="none" strike="noStrike" cap="none" normalizeH="0" baseline="0" dirty="0">
                <a:ln>
                  <a:noFill/>
                </a:ln>
                <a:solidFill>
                  <a:schemeClr val="tx1"/>
                </a:solidFill>
                <a:effectLst/>
                <a:hlinkClick r:id="rId5"/>
              </a:rPr>
              <a:t>https://www.who.int/about/governance/constitution</a:t>
            </a:r>
            <a:r>
              <a:rPr kumimoji="0" lang="en-US" altLang="en-US" sz="1200" b="0" i="0" u="none" strike="noStrike" cap="none" normalizeH="0" baseline="0" dirty="0">
                <a:ln>
                  <a:noFill/>
                </a:ln>
                <a:solidFill>
                  <a:schemeClr val="tx1"/>
                </a:solidFill>
                <a:effectLst/>
              </a:rPr>
              <a:t> (Accessed: 8 April 2025).</a:t>
            </a:r>
            <a:br>
              <a:rPr kumimoji="0" lang="en-US" altLang="en-US" sz="1200" b="0" i="0" u="none" strike="noStrike" cap="none" normalizeH="0" baseline="0" dirty="0">
                <a:ln>
                  <a:noFill/>
                </a:ln>
                <a:solidFill>
                  <a:schemeClr val="tx1"/>
                </a:solidFill>
                <a:effectLst/>
              </a:rPr>
            </a:b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b="0" i="0" u="none" strike="noStrike" cap="none" normalizeH="0" baseline="0" dirty="0">
                <a:ln>
                  <a:noFill/>
                </a:ln>
                <a:solidFill>
                  <a:schemeClr val="tx1"/>
                </a:solidFill>
                <a:effectLst/>
              </a:rPr>
              <a:t>World Health Organization (1986) 'Ottawa Charter for Health Promotion'. Available at: </a:t>
            </a:r>
            <a:r>
              <a:rPr kumimoji="0" lang="en-US" altLang="en-US" sz="1200" b="0" i="0" u="none" strike="noStrike" cap="none" normalizeH="0" baseline="0" dirty="0">
                <a:ln>
                  <a:noFill/>
                </a:ln>
                <a:solidFill>
                  <a:schemeClr val="tx1"/>
                </a:solidFill>
                <a:effectLst/>
                <a:hlinkClick r:id="rId6"/>
              </a:rPr>
              <a:t>https://www.who.int/teams/health-promotion/enhanced-wellbeing/first-global-conference</a:t>
            </a:r>
            <a:r>
              <a:rPr kumimoji="0" lang="en-US" altLang="en-US" sz="1200" b="0" i="0" u="none" strike="noStrike" cap="none" normalizeH="0" baseline="0" dirty="0">
                <a:ln>
                  <a:noFill/>
                </a:ln>
                <a:solidFill>
                  <a:schemeClr val="tx1"/>
                </a:solidFill>
                <a:effectLst/>
              </a:rPr>
              <a:t> (Accessed: 8 April 2025).</a:t>
            </a:r>
            <a:br>
              <a:rPr kumimoji="0" lang="en-US" altLang="en-US" sz="1200" b="0" i="0" u="none" strike="noStrike" cap="none" normalizeH="0" baseline="0" dirty="0">
                <a:ln>
                  <a:noFill/>
                </a:ln>
                <a:solidFill>
                  <a:schemeClr val="tx1"/>
                </a:solidFill>
                <a:effectLst/>
              </a:rPr>
            </a:b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b="0" i="0" u="none" strike="noStrike" cap="none" normalizeH="0" baseline="0" dirty="0">
                <a:ln>
                  <a:noFill/>
                </a:ln>
                <a:solidFill>
                  <a:schemeClr val="tx1"/>
                </a:solidFill>
                <a:effectLst/>
              </a:rPr>
              <a:t>World Health Organization (2021) 'Social determinants of health'. Available at: </a:t>
            </a:r>
            <a:r>
              <a:rPr kumimoji="0" lang="en-US" altLang="en-US" sz="1200" b="0" i="0" u="none" strike="noStrike" cap="none" normalizeH="0" baseline="0" dirty="0">
                <a:ln>
                  <a:noFill/>
                </a:ln>
                <a:solidFill>
                  <a:schemeClr val="tx1"/>
                </a:solidFill>
                <a:effectLst/>
                <a:hlinkClick r:id="rId7"/>
              </a:rPr>
              <a:t>https://www.who.int/health-topics/social-determinants-of-health</a:t>
            </a:r>
            <a:r>
              <a:rPr kumimoji="0" lang="en-US" altLang="en-US" sz="1200" b="0" i="0" u="none" strike="noStrike" cap="none" normalizeH="0" baseline="0" dirty="0">
                <a:ln>
                  <a:noFill/>
                </a:ln>
                <a:solidFill>
                  <a:schemeClr val="tx1"/>
                </a:solidFill>
                <a:effectLst/>
              </a:rPr>
              <a:t> (Accessed: 8 April</a:t>
            </a: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sz="1000" dirty="0"/>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sz="1000" dirty="0"/>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sz="1000" dirty="0"/>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sz="1000" dirty="0"/>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sz="1000" dirty="0"/>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1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None/>
              <a:tabLst/>
            </a:pPr>
            <a:endParaRPr lang="en-US" altLang="en-US" sz="1000" dirty="0"/>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1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1000" b="0" i="0" u="none" strike="noStrike" cap="none" normalizeH="0" baseline="0" dirty="0">
              <a:ln>
                <a:noFill/>
              </a:ln>
              <a:solidFill>
                <a:schemeClr val="tx1"/>
              </a:solidFill>
              <a:effectLst/>
            </a:endParaRPr>
          </a:p>
        </p:txBody>
      </p:sp>
    </p:spTree>
    <p:extLst>
      <p:ext uri="{BB962C8B-B14F-4D97-AF65-F5344CB8AC3E}">
        <p14:creationId xmlns:p14="http://schemas.microsoft.com/office/powerpoint/2010/main" val="2350767506"/>
      </p:ext>
    </p:extLst>
  </p:cSld>
  <p:clrMapOvr>
    <a:masterClrMapping/>
  </p:clrMapOvr>
</p:sld>
</file>

<file path=ppt/theme/theme1.xml><?xml version="1.0" encoding="utf-8"?>
<a:theme xmlns:a="http://schemas.openxmlformats.org/drawingml/2006/main" name="UWTSD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Theme" id="{656A1DC0-EB74-4E82-8102-4E64280E916B}" vid="{C590A3AD-3609-44E1-83BE-94B3E2C30253}"/>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UWTSD Theme</Template>
  <TotalTime>134</TotalTime>
  <Words>2834</Words>
  <Application>Microsoft Office PowerPoint</Application>
  <PresentationFormat>On-screen Show (4:3)</PresentationFormat>
  <Paragraphs>282</Paragraphs>
  <Slides>36</Slides>
  <Notes>6</Notes>
  <HiddenSlides>0</HiddenSlides>
  <MMClips>1</MMClips>
  <ScaleCrop>false</ScaleCrop>
  <HeadingPairs>
    <vt:vector size="6" baseType="variant">
      <vt:variant>
        <vt:lpstr>Fonts Used</vt:lpstr>
      </vt:variant>
      <vt:variant>
        <vt:i4>5</vt:i4>
      </vt:variant>
      <vt:variant>
        <vt:lpstr>Theme</vt:lpstr>
      </vt:variant>
      <vt:variant>
        <vt:i4>3</vt:i4>
      </vt:variant>
      <vt:variant>
        <vt:lpstr>Slide Titles</vt:lpstr>
      </vt:variant>
      <vt:variant>
        <vt:i4>36</vt:i4>
      </vt:variant>
    </vt:vector>
  </HeadingPairs>
  <TitlesOfParts>
    <vt:vector size="44" baseType="lpstr">
      <vt:lpstr>Aptos</vt:lpstr>
      <vt:lpstr>Arial</vt:lpstr>
      <vt:lpstr>Calibri</vt:lpstr>
      <vt:lpstr>Calibri Light</vt:lpstr>
      <vt:lpstr>Roboto</vt:lpstr>
      <vt:lpstr>UWTSD Theme</vt:lpstr>
      <vt:lpstr>UWTSD Text 2</vt:lpstr>
      <vt:lpstr>UWTSD Logo Variations place image in Background</vt:lpstr>
      <vt:lpstr>Week 1: Concepts of Health, Wellbeing and Sustainable Development</vt:lpstr>
      <vt:lpstr>Learning Objectives</vt:lpstr>
      <vt:lpstr>Aims and Objectives of the Module</vt:lpstr>
      <vt:lpstr>Job Roles related to Health, Wellbeing, and SD</vt:lpstr>
      <vt:lpstr>How to Achieve these Roles</vt:lpstr>
      <vt:lpstr>Whole Class Activity:  What is Health?</vt:lpstr>
      <vt:lpstr>Definitions of Health</vt:lpstr>
      <vt:lpstr>Critiques of the WHO Definition</vt:lpstr>
      <vt:lpstr>Models of Health</vt:lpstr>
      <vt:lpstr>Models of Health</vt:lpstr>
      <vt:lpstr>Example: A child with Autism</vt:lpstr>
      <vt:lpstr>Models of Health</vt:lpstr>
      <vt:lpstr>Models of Health</vt:lpstr>
      <vt:lpstr>How are Models of Health used?</vt:lpstr>
      <vt:lpstr>How are Models of Health used?</vt:lpstr>
      <vt:lpstr>PowerPoint Presentation</vt:lpstr>
      <vt:lpstr>PowerPoint Presentation</vt:lpstr>
      <vt:lpstr>The Eight Dimensions of Wellness</vt:lpstr>
      <vt:lpstr>Aspects of Wellbeing</vt:lpstr>
      <vt:lpstr>Wellbeing: Definitions and Challenges</vt:lpstr>
      <vt:lpstr>Objective and Subjective Wellbeing</vt:lpstr>
      <vt:lpstr>Objective and Subjective Wellbeing Indicators</vt:lpstr>
      <vt:lpstr>Complete the Wellness Wheel Online</vt:lpstr>
      <vt:lpstr>Influences on Health and Wellbeing</vt:lpstr>
      <vt:lpstr>PowerPoint Presentation</vt:lpstr>
      <vt:lpstr>PowerPoint Presentation</vt:lpstr>
      <vt:lpstr>PowerPoint Presentation</vt:lpstr>
      <vt:lpstr>Health Promotion</vt:lpstr>
      <vt:lpstr>Health Promotion &amp; MECC</vt:lpstr>
      <vt:lpstr>Making Every Contact Count (MECC)</vt:lpstr>
      <vt:lpstr>Example MECC Questions</vt:lpstr>
      <vt:lpstr>PowerPoint Presentation</vt:lpstr>
      <vt:lpstr>Examples of Health Promotion Activities in the UK</vt:lpstr>
      <vt:lpstr>Class Activity</vt:lpstr>
      <vt:lpstr>Reference List</vt:lpstr>
      <vt:lpstr>Reference List</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Joanne Davies (Yr Athrofa)</dc:creator>
  <cp:keywords/>
  <dc:description>generated using python-pptx</dc:description>
  <cp:lastModifiedBy>Parese Ahmed</cp:lastModifiedBy>
  <cp:revision>15</cp:revision>
  <dcterms:created xsi:type="dcterms:W3CDTF">2013-01-27T09:14:16Z</dcterms:created>
  <dcterms:modified xsi:type="dcterms:W3CDTF">2026-05-13T10:27:10Z</dcterms:modified>
  <cp:category/>
</cp:coreProperties>
</file>