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6" r:id="rId1"/>
  </p:sldMasterIdLst>
  <p:notesMasterIdLst>
    <p:notesMasterId r:id="rId19"/>
  </p:notesMasterIdLst>
  <p:sldIdLst>
    <p:sldId id="256" r:id="rId2"/>
    <p:sldId id="257" r:id="rId3"/>
    <p:sldId id="258" r:id="rId4"/>
    <p:sldId id="259" r:id="rId5"/>
    <p:sldId id="260" r:id="rId6"/>
    <p:sldId id="261" r:id="rId7"/>
    <p:sldId id="266" r:id="rId8"/>
    <p:sldId id="267" r:id="rId9"/>
    <p:sldId id="274" r:id="rId10"/>
    <p:sldId id="275" r:id="rId11"/>
    <p:sldId id="276" r:id="rId12"/>
    <p:sldId id="268" r:id="rId13"/>
    <p:sldId id="269" r:id="rId14"/>
    <p:sldId id="270" r:id="rId15"/>
    <p:sldId id="271" r:id="rId16"/>
    <p:sldId id="273"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516" y="7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1D8BA3-407F-460C-88C1-30F25512AAFF}" type="datetimeFigureOut">
              <a:rPr lang="en-US" smtClean="0"/>
              <a:t>7/3/2022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167703-5380-42EF-B981-FF51EF69004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B08F1332-9D74-428F-8B88-3DCCD68FE01B}" type="datetime1">
              <a:rPr lang="en-US" smtClean="0"/>
              <a:t>7/3/2022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E533C80-A358-4445-B982-607D253B304E}" type="datetime1">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07720A2-33B3-40FD-88A4-129BA37D25B1}" type="datetime1">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DF60A75-3508-444D-BF8E-C82DA99BDCF4}" type="datetime1">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8CED8A0-715B-4EA5-8AC0-0385A213E48E}" type="datetime1">
              <a:rPr lang="en-US" smtClean="0"/>
              <a:t>7/3/2022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9863AF60-5BDF-4F65-AD97-9A42C2F53BAA}" type="datetime1">
              <a:rPr lang="en-US" smtClean="0"/>
              <a:t>7/3/2022</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A1C143-5995-4C00-968F-3890B40C2B2E}" type="datetime1">
              <a:rPr lang="en-US" smtClean="0"/>
              <a:t>7/3/2022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54D78A9-4107-45FF-BB3A-4B64AAF28F1E}" type="datetime1">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4D6CBF67-0E49-423B-B0A3-DD62DD3E9F8E}" type="datetime1">
              <a:rPr lang="en-US" smtClean="0"/>
              <a:t>7/3/2022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C1CAC2D-E63F-4EB8-A2F0-6549C48E97E4}" type="datetime1">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4A46E3D-AECA-46B5-BEB0-4D79C81D8F29}" type="datetime1">
              <a:rPr lang="en-US" smtClean="0"/>
              <a:t>7/3/2022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AC42DC6A-91DD-48E0-A551-538E8064665F}" type="datetime1">
              <a:rPr lang="en-US" smtClean="0"/>
              <a:t>7/3/2022</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med">
    <p:dissolve/>
  </p:transition>
  <p:hf hdr="0" ftr="0" dt="0"/>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228600"/>
            <a:ext cx="8153400" cy="2301240"/>
          </a:xfrm>
        </p:spPr>
        <p:txBody>
          <a:bodyPr>
            <a:normAutofit/>
          </a:bodyPr>
          <a:lstStyle/>
          <a:p>
            <a:pPr algn="ctr"/>
            <a:r>
              <a:rPr sz="3200" smtClean="0">
                <a:latin typeface="+mn-lt"/>
              </a:rPr>
              <a:t>How do </a:t>
            </a:r>
            <a:r>
              <a:rPr sz="3200" smtClean="0">
                <a:latin typeface="+mn-lt"/>
              </a:rPr>
              <a:t>students </a:t>
            </a:r>
            <a:r>
              <a:rPr sz="3200" smtClean="0">
                <a:latin typeface="+mn-lt"/>
              </a:rPr>
              <a:t>use technology to collaborate at </a:t>
            </a:r>
            <a:r>
              <a:rPr sz="3200" smtClean="0">
                <a:latin typeface="+mn-lt"/>
              </a:rPr>
              <a:t>uwtsd?</a:t>
            </a:r>
            <a:endParaRPr lang="en-US" sz="3200" dirty="0">
              <a:latin typeface="+mn-lt"/>
            </a:endParaRPr>
          </a:p>
        </p:txBody>
      </p:sp>
      <p:sp>
        <p:nvSpPr>
          <p:cNvPr id="3" name="Subtitle 2"/>
          <p:cNvSpPr>
            <a:spLocks noGrp="1"/>
          </p:cNvSpPr>
          <p:nvPr>
            <p:ph type="subTitle" idx="1"/>
          </p:nvPr>
        </p:nvSpPr>
        <p:spPr>
          <a:xfrm>
            <a:off x="1066800" y="1828800"/>
            <a:ext cx="6480048" cy="2819400"/>
          </a:xfrm>
        </p:spPr>
        <p:txBody>
          <a:bodyPr>
            <a:normAutofit fontScale="92500" lnSpcReduction="10000"/>
          </a:bodyPr>
          <a:lstStyle/>
          <a:p>
            <a:r>
              <a:rPr lang="en-US" b="1" dirty="0" smtClean="0">
                <a:latin typeface="Arial" pitchFamily="34" charset="0"/>
                <a:cs typeface="Arial" pitchFamily="34" charset="0"/>
              </a:rPr>
              <a:t>Module code: BMSW_4003</a:t>
            </a:r>
          </a:p>
          <a:p>
            <a:r>
              <a:rPr lang="en-US" b="1" dirty="0" smtClean="0">
                <a:latin typeface="Arial" pitchFamily="34" charset="0"/>
                <a:cs typeface="Arial" pitchFamily="34" charset="0"/>
              </a:rPr>
              <a:t>Module name</a:t>
            </a:r>
            <a:r>
              <a:rPr lang="en-US" b="1" dirty="0" smtClean="0">
                <a:latin typeface="Arial" pitchFamily="34" charset="0"/>
                <a:cs typeface="Arial" pitchFamily="34" charset="0"/>
              </a:rPr>
              <a:t>: </a:t>
            </a:r>
            <a:r>
              <a:rPr lang="en-US" b="1" dirty="0" smtClean="0">
                <a:latin typeface="Arial" pitchFamily="34" charset="0"/>
                <a:cs typeface="Arial" pitchFamily="34" charset="0"/>
              </a:rPr>
              <a:t>Digital </a:t>
            </a:r>
            <a:r>
              <a:rPr lang="en-US" b="1" dirty="0" smtClean="0">
                <a:latin typeface="Arial" pitchFamily="34" charset="0"/>
                <a:cs typeface="Arial" pitchFamily="34" charset="0"/>
              </a:rPr>
              <a:t>Skills and Research Methods</a:t>
            </a:r>
            <a:endParaRPr lang="en-US" dirty="0" smtClean="0">
              <a:latin typeface="Arial" pitchFamily="34" charset="0"/>
              <a:cs typeface="Arial" pitchFamily="34" charset="0"/>
            </a:endParaRPr>
          </a:p>
          <a:p>
            <a:endParaRPr lang="en-US" dirty="0" smtClean="0"/>
          </a:p>
          <a:p>
            <a:r>
              <a:rPr lang="en-US" dirty="0" smtClean="0"/>
              <a:t>Student </a:t>
            </a:r>
            <a:r>
              <a:rPr lang="en-US" dirty="0" err="1" smtClean="0"/>
              <a:t>name:Zornitsa</a:t>
            </a:r>
            <a:r>
              <a:rPr lang="en-US" dirty="0" smtClean="0"/>
              <a:t> </a:t>
            </a:r>
            <a:r>
              <a:rPr lang="en-US" dirty="0" err="1" smtClean="0"/>
              <a:t>Drakova</a:t>
            </a:r>
            <a:endParaRPr lang="en-US" dirty="0" smtClean="0"/>
          </a:p>
          <a:p>
            <a:r>
              <a:rPr lang="en-US" dirty="0" smtClean="0"/>
              <a:t>Student ID: 2133187</a:t>
            </a:r>
          </a:p>
          <a:p>
            <a:r>
              <a:rPr lang="en-US" dirty="0" smtClean="0"/>
              <a:t>Student name: </a:t>
            </a:r>
            <a:r>
              <a:rPr lang="en-US" dirty="0" err="1" smtClean="0"/>
              <a:t>Nedyalko</a:t>
            </a:r>
            <a:r>
              <a:rPr lang="en-US" dirty="0" smtClean="0"/>
              <a:t> </a:t>
            </a:r>
            <a:r>
              <a:rPr lang="en-US" dirty="0" err="1" smtClean="0"/>
              <a:t>Radev</a:t>
            </a:r>
            <a:endParaRPr lang="en-US" dirty="0" smtClean="0"/>
          </a:p>
          <a:p>
            <a:r>
              <a:rPr lang="en-US" dirty="0" smtClean="0"/>
              <a:t>Student ID: 2128093</a:t>
            </a:r>
          </a:p>
          <a:p>
            <a:r>
              <a:rPr lang="en-US" dirty="0" smtClean="0"/>
              <a:t>Student name: Marina </a:t>
            </a:r>
            <a:r>
              <a:rPr lang="en-US" dirty="0" err="1" smtClean="0"/>
              <a:t>Ivanova</a:t>
            </a:r>
            <a:endParaRPr lang="en-US" dirty="0" smtClean="0"/>
          </a:p>
          <a:p>
            <a:r>
              <a:rPr lang="en-US" dirty="0" smtClean="0"/>
              <a:t>Student ID: 2128092</a:t>
            </a:r>
            <a:endParaRPr lang="en-US" dirty="0"/>
          </a:p>
        </p:txBody>
      </p:sp>
      <p:sp>
        <p:nvSpPr>
          <p:cNvPr id="4" name="TextBox 3"/>
          <p:cNvSpPr txBox="1"/>
          <p:nvPr/>
        </p:nvSpPr>
        <p:spPr>
          <a:xfrm>
            <a:off x="228600" y="5562600"/>
            <a:ext cx="5334000" cy="369332"/>
          </a:xfrm>
          <a:prstGeom prst="rect">
            <a:avLst/>
          </a:prstGeom>
          <a:noFill/>
        </p:spPr>
        <p:txBody>
          <a:bodyPr wrap="square" rtlCol="0">
            <a:spAutoFit/>
          </a:bodyPr>
          <a:lstStyle/>
          <a:p>
            <a:r>
              <a:rPr lang="en-US" dirty="0" smtClean="0"/>
              <a:t>Lecturer name: </a:t>
            </a:r>
            <a:r>
              <a:rPr lang="en-US" dirty="0" err="1" smtClean="0"/>
              <a:t>Adbi</a:t>
            </a:r>
            <a:r>
              <a:rPr lang="en-US" dirty="0" smtClean="0"/>
              <a:t> </a:t>
            </a:r>
            <a:r>
              <a:rPr lang="en-US" dirty="0" err="1" smtClean="0"/>
              <a:t>Rahman</a:t>
            </a:r>
            <a:endParaRPr lang="en-US" dirty="0"/>
          </a:p>
        </p:txBody>
      </p:sp>
    </p:spTree>
  </p:cSld>
  <p:clrMapOvr>
    <a:masterClrMapping/>
  </p:clrMapOvr>
  <p:transition spd="med">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7467600" cy="1143000"/>
          </a:xfrm>
        </p:spPr>
        <p:txBody>
          <a:bodyPr>
            <a:normAutofit/>
          </a:bodyPr>
          <a:lstStyle/>
          <a:p>
            <a:pPr algn="ctr"/>
            <a:r>
              <a:rPr lang="en-US" sz="2800" b="1" dirty="0" smtClean="0">
                <a:latin typeface="+mn-lt"/>
              </a:rPr>
              <a:t>Introduction</a:t>
            </a:r>
            <a:endParaRPr lang="en-US" sz="2800" b="1" dirty="0">
              <a:latin typeface="+mn-lt"/>
            </a:endParaRPr>
          </a:p>
        </p:txBody>
      </p:sp>
      <p:sp>
        <p:nvSpPr>
          <p:cNvPr id="3" name="Content Placeholder 2"/>
          <p:cNvSpPr>
            <a:spLocks noGrp="1"/>
          </p:cNvSpPr>
          <p:nvPr>
            <p:ph idx="1"/>
          </p:nvPr>
        </p:nvSpPr>
        <p:spPr>
          <a:xfrm>
            <a:off x="457200" y="1981200"/>
            <a:ext cx="8305800" cy="4572000"/>
          </a:xfrm>
        </p:spPr>
        <p:txBody>
          <a:bodyPr>
            <a:normAutofit/>
          </a:bodyPr>
          <a:lstStyle/>
          <a:p>
            <a:pPr algn="just">
              <a:buNone/>
            </a:pPr>
            <a:r>
              <a:rPr lang="en-US" dirty="0" smtClean="0"/>
              <a:t>		</a:t>
            </a:r>
            <a:r>
              <a:rPr lang="en-US" sz="2000" dirty="0" smtClean="0"/>
              <a:t>Technology nowadays is important for academics as many Universities have chosen to use platforms for exchanging ideas between students and tutors and also to share information regarding assignments, feedbacks and other relevant information in regards to the course studies.</a:t>
            </a:r>
          </a:p>
          <a:p>
            <a:pPr algn="just">
              <a:buNone/>
            </a:pPr>
            <a:r>
              <a:rPr lang="en-US" sz="2000" dirty="0" smtClean="0"/>
              <a:t>		This presentation will cover the answer to the question: “Are students and tutors confident in using technology to collaborate at UWTSD?”</a:t>
            </a:r>
            <a:endParaRPr lang="en-US" sz="20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Zornitsa</a:t>
            </a:r>
            <a:r>
              <a:rPr lang="en-US" dirty="0" smtClean="0"/>
              <a:t> </a:t>
            </a:r>
            <a:r>
              <a:rPr lang="en-US" dirty="0" err="1" smtClean="0"/>
              <a:t>Drakova</a:t>
            </a:r>
            <a:endParaRPr lang="en-US" dirty="0" smtClean="0"/>
          </a:p>
          <a:p>
            <a:r>
              <a:rPr lang="en-US" dirty="0" smtClean="0"/>
              <a:t>Student ID: 2133187</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a:t>
            </a:fld>
            <a:endParaRPr lang="en-US"/>
          </a:p>
        </p:txBody>
      </p:sp>
    </p:spTree>
  </p:cSld>
  <p:clrMapOvr>
    <a:masterClrMapping/>
  </p:clrMapOvr>
  <p:transition spd="med">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133600"/>
            <a:ext cx="7467600" cy="4525963"/>
          </a:xfrm>
        </p:spPr>
        <p:txBody>
          <a:bodyPr/>
          <a:lstStyle/>
          <a:p>
            <a:pPr algn="just">
              <a:buNone/>
            </a:pPr>
            <a:r>
              <a:rPr lang="en-US" dirty="0" smtClean="0"/>
              <a:t>		</a:t>
            </a:r>
            <a:r>
              <a:rPr lang="en-US" sz="2400" dirty="0" smtClean="0"/>
              <a:t>The method used for this presentation is a questionnaire which the participants can answer in order to determine the confidence they have to collaborate by using technology (</a:t>
            </a:r>
            <a:r>
              <a:rPr lang="en-US" sz="2400" dirty="0" smtClean="0">
                <a:cs typeface="Arial" pitchFamily="34" charset="0"/>
              </a:rPr>
              <a:t>Dawson, 2019)</a:t>
            </a:r>
            <a:r>
              <a:rPr lang="en-US" sz="2400" dirty="0" smtClean="0"/>
              <a:t>. </a:t>
            </a:r>
            <a:endParaRPr lang="en-US" sz="24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Zornitsa</a:t>
            </a:r>
            <a:r>
              <a:rPr lang="en-US" dirty="0" smtClean="0"/>
              <a:t> </a:t>
            </a:r>
            <a:r>
              <a:rPr lang="en-US" dirty="0" err="1" smtClean="0"/>
              <a:t>Drakova</a:t>
            </a:r>
            <a:endParaRPr lang="en-US" dirty="0" smtClean="0"/>
          </a:p>
          <a:p>
            <a:r>
              <a:rPr lang="en-US" dirty="0" smtClean="0"/>
              <a:t>Student ID: 2133187</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3</a:t>
            </a:fld>
            <a:endParaRPr lang="en-US"/>
          </a:p>
        </p:txBody>
      </p:sp>
    </p:spTree>
  </p:cSld>
  <p:clrMapOvr>
    <a:masterClrMapping/>
  </p:clrMapOvr>
  <p:transition spd="med">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7467600" cy="579438"/>
          </a:xfrm>
        </p:spPr>
        <p:txBody>
          <a:bodyPr>
            <a:normAutofit/>
          </a:bodyPr>
          <a:lstStyle/>
          <a:p>
            <a:pPr algn="ctr"/>
            <a:r>
              <a:rPr lang="en-US" sz="2400" b="1" dirty="0" smtClean="0">
                <a:latin typeface="+mn-lt"/>
              </a:rPr>
              <a:t>Rationale</a:t>
            </a:r>
            <a:endParaRPr lang="en-US" sz="2400" b="1" dirty="0">
              <a:latin typeface="+mn-lt"/>
            </a:endParaRPr>
          </a:p>
        </p:txBody>
      </p:sp>
      <p:sp>
        <p:nvSpPr>
          <p:cNvPr id="3" name="Content Placeholder 2"/>
          <p:cNvSpPr>
            <a:spLocks noGrp="1"/>
          </p:cNvSpPr>
          <p:nvPr>
            <p:ph idx="1"/>
          </p:nvPr>
        </p:nvSpPr>
        <p:spPr/>
        <p:txBody>
          <a:bodyPr>
            <a:normAutofit/>
          </a:bodyPr>
          <a:lstStyle/>
          <a:p>
            <a:pPr algn="just">
              <a:buNone/>
            </a:pPr>
            <a:r>
              <a:rPr lang="en-US" dirty="0" smtClean="0"/>
              <a:t>	</a:t>
            </a:r>
            <a:r>
              <a:rPr lang="en-US" sz="1600" dirty="0" smtClean="0"/>
              <a:t>	UWTSD is currently using </a:t>
            </a:r>
            <a:r>
              <a:rPr lang="en-US" sz="1600" dirty="0" err="1" smtClean="0"/>
              <a:t>moodle</a:t>
            </a:r>
            <a:r>
              <a:rPr lang="en-US" sz="1600" dirty="0" smtClean="0"/>
              <a:t> for students to access the most important information regarding their courses, feedbacks, assignment briefs and research materials that can help them in doing the assignments (</a:t>
            </a:r>
            <a:r>
              <a:rPr lang="en-US" sz="1600" dirty="0" err="1" smtClean="0"/>
              <a:t>Palys</a:t>
            </a:r>
            <a:r>
              <a:rPr lang="en-US" sz="1600" dirty="0" smtClean="0"/>
              <a:t> &amp; Atchison, 2014). </a:t>
            </a:r>
            <a:r>
              <a:rPr lang="en-US" sz="1600" dirty="0" err="1" smtClean="0"/>
              <a:t>Moodle</a:t>
            </a:r>
            <a:r>
              <a:rPr lang="en-US" sz="1600" dirty="0" smtClean="0"/>
              <a:t> is accessible to any student by logging in with the username and password they were provided when they have enrolled for the courses. </a:t>
            </a:r>
            <a:endParaRPr lang="en-US" sz="16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Zornitsa</a:t>
            </a:r>
            <a:r>
              <a:rPr lang="en-US" dirty="0" smtClean="0"/>
              <a:t> </a:t>
            </a:r>
            <a:r>
              <a:rPr lang="en-US" dirty="0" err="1" smtClean="0"/>
              <a:t>Drakova</a:t>
            </a:r>
            <a:endParaRPr lang="en-US" dirty="0" smtClean="0"/>
          </a:p>
          <a:p>
            <a:r>
              <a:rPr lang="en-US" dirty="0" smtClean="0"/>
              <a:t>Student ID: 2133187</a:t>
            </a:r>
            <a:endParaRPr lang="en-US" dirty="0"/>
          </a:p>
        </p:txBody>
      </p:sp>
      <p:sp>
        <p:nvSpPr>
          <p:cNvPr id="5" name="Rectangle 4"/>
          <p:cNvSpPr/>
          <p:nvPr/>
        </p:nvSpPr>
        <p:spPr>
          <a:xfrm>
            <a:off x="1981200" y="6324600"/>
            <a:ext cx="4572000" cy="369332"/>
          </a:xfrm>
          <a:prstGeom prst="rect">
            <a:avLst/>
          </a:prstGeom>
        </p:spPr>
        <p:txBody>
          <a:bodyPr>
            <a:spAutoFit/>
          </a:bodyPr>
          <a:lstStyle/>
          <a:p>
            <a:r>
              <a:rPr lang="en-US" dirty="0" smtClean="0"/>
              <a:t>Source: https://moodle.uwtsd.ac.uk/</a:t>
            </a:r>
            <a:endParaRPr lang="en-US" dirty="0"/>
          </a:p>
        </p:txBody>
      </p:sp>
      <p:pic>
        <p:nvPicPr>
          <p:cNvPr id="1026" name="Picture 2"/>
          <p:cNvPicPr>
            <a:picLocks noChangeAspect="1" noChangeArrowheads="1"/>
          </p:cNvPicPr>
          <p:nvPr/>
        </p:nvPicPr>
        <p:blipFill>
          <a:blip r:embed="rId2" cstate="print"/>
          <a:srcRect/>
          <a:stretch>
            <a:fillRect/>
          </a:stretch>
        </p:blipFill>
        <p:spPr bwMode="auto">
          <a:xfrm>
            <a:off x="1219200" y="3429000"/>
            <a:ext cx="6156326" cy="2971800"/>
          </a:xfrm>
          <a:prstGeom prst="rect">
            <a:avLst/>
          </a:prstGeom>
          <a:noFill/>
          <a:ln w="9525">
            <a:noFill/>
            <a:miter lim="800000"/>
            <a:headEnd/>
            <a:tailEnd/>
          </a:ln>
          <a:effectLst/>
        </p:spPr>
      </p:pic>
      <p:sp>
        <p:nvSpPr>
          <p:cNvPr id="7" name="Slide Number Placeholder 6"/>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transition spd="med">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sz="2000" dirty="0" smtClean="0"/>
              <a:t>		Students possess skills such as digital skills, communication skills, problem solving skills, critical thinking skills which helps them in using the technology provided at UWTSD in order to access the information they need and to collaborate with their colleagues and professors. </a:t>
            </a:r>
          </a:p>
          <a:p>
            <a:pPr algn="just">
              <a:buNone/>
            </a:pPr>
            <a:r>
              <a:rPr lang="en-US" sz="2000" dirty="0" smtClean="0"/>
              <a:t>		Students are also creative when it comes to collaboration, they create groups on </a:t>
            </a:r>
            <a:r>
              <a:rPr lang="en-US" sz="2000" dirty="0" err="1" smtClean="0"/>
              <a:t>Facebook</a:t>
            </a:r>
            <a:r>
              <a:rPr lang="en-US" sz="2000" dirty="0" smtClean="0"/>
              <a:t> or </a:t>
            </a:r>
            <a:r>
              <a:rPr lang="en-US" sz="2000" dirty="0" err="1" smtClean="0"/>
              <a:t>Whatsapp</a:t>
            </a:r>
            <a:r>
              <a:rPr lang="en-US" sz="2000" dirty="0" smtClean="0"/>
              <a:t> to communicate issues and ideas for assignments especially when they are group assignments (</a:t>
            </a:r>
            <a:r>
              <a:rPr lang="en-US" sz="2000" dirty="0" smtClean="0">
                <a:cs typeface="Arial" pitchFamily="34" charset="0"/>
              </a:rPr>
              <a:t>Kara, 2020)</a:t>
            </a:r>
            <a:r>
              <a:rPr lang="en-US" sz="2000" dirty="0" smtClean="0"/>
              <a:t>. </a:t>
            </a:r>
            <a:endParaRPr lang="en-US" sz="20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Zornitsa</a:t>
            </a:r>
            <a:r>
              <a:rPr lang="en-US" dirty="0" smtClean="0"/>
              <a:t> </a:t>
            </a:r>
            <a:r>
              <a:rPr lang="en-US" dirty="0" err="1" smtClean="0"/>
              <a:t>Drakova</a:t>
            </a:r>
            <a:endParaRPr lang="en-US" dirty="0" smtClean="0"/>
          </a:p>
          <a:p>
            <a:r>
              <a:rPr lang="en-US" dirty="0" smtClean="0"/>
              <a:t>Student ID: 2133187</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5</a:t>
            </a:fld>
            <a:endParaRPr lang="en-US"/>
          </a:p>
        </p:txBody>
      </p:sp>
    </p:spTree>
  </p:cSld>
  <p:clrMapOvr>
    <a:masterClrMapping/>
  </p:clrMapOvr>
  <p:transition spd="med">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5562600"/>
            <a:ext cx="7467600" cy="762000"/>
          </a:xfrm>
        </p:spPr>
        <p:txBody>
          <a:bodyPr>
            <a:normAutofit/>
          </a:bodyPr>
          <a:lstStyle/>
          <a:p>
            <a:pPr algn="just">
              <a:buNone/>
            </a:pPr>
            <a:r>
              <a:rPr lang="en-US" sz="1600" dirty="0" smtClean="0"/>
              <a:t>		These skills will help students in pursuing the careers they wish in the future as graduates. </a:t>
            </a:r>
            <a:endParaRPr lang="en-US" sz="16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Zornitsa</a:t>
            </a:r>
            <a:r>
              <a:rPr lang="en-US" dirty="0" smtClean="0"/>
              <a:t> </a:t>
            </a:r>
            <a:r>
              <a:rPr lang="en-US" dirty="0" err="1" smtClean="0"/>
              <a:t>Drakova</a:t>
            </a:r>
            <a:endParaRPr lang="en-US" dirty="0" smtClean="0"/>
          </a:p>
          <a:p>
            <a:r>
              <a:rPr lang="en-US" dirty="0" smtClean="0"/>
              <a:t>Student ID: 2133187</a:t>
            </a:r>
            <a:endParaRPr lang="en-US" dirty="0"/>
          </a:p>
        </p:txBody>
      </p:sp>
      <p:pic>
        <p:nvPicPr>
          <p:cNvPr id="2050" name="Picture 2"/>
          <p:cNvPicPr>
            <a:picLocks noChangeAspect="1" noChangeArrowheads="1"/>
          </p:cNvPicPr>
          <p:nvPr/>
        </p:nvPicPr>
        <p:blipFill>
          <a:blip r:embed="rId2"/>
          <a:srcRect/>
          <a:stretch>
            <a:fillRect/>
          </a:stretch>
        </p:blipFill>
        <p:spPr bwMode="auto">
          <a:xfrm>
            <a:off x="1219200" y="838200"/>
            <a:ext cx="6240463" cy="3810000"/>
          </a:xfrm>
          <a:prstGeom prst="rect">
            <a:avLst/>
          </a:prstGeom>
          <a:noFill/>
          <a:ln w="9525">
            <a:noFill/>
            <a:miter lim="800000"/>
            <a:headEnd/>
            <a:tailEnd/>
          </a:ln>
          <a:effectLst/>
        </p:spPr>
      </p:pic>
      <p:sp>
        <p:nvSpPr>
          <p:cNvPr id="6" name="Rectangle 5"/>
          <p:cNvSpPr/>
          <p:nvPr/>
        </p:nvSpPr>
        <p:spPr>
          <a:xfrm>
            <a:off x="838200" y="4724400"/>
            <a:ext cx="7239000" cy="261610"/>
          </a:xfrm>
          <a:prstGeom prst="rect">
            <a:avLst/>
          </a:prstGeom>
        </p:spPr>
        <p:txBody>
          <a:bodyPr wrap="square">
            <a:spAutoFit/>
          </a:bodyPr>
          <a:lstStyle/>
          <a:p>
            <a:pPr algn="ctr"/>
            <a:r>
              <a:rPr lang="en-US" sz="1100" dirty="0" smtClean="0"/>
              <a:t>Source: https://www.slideshare.net/ElenaNaumova13/academic-skills-127880198</a:t>
            </a:r>
            <a:endParaRPr lang="en-US" sz="1100"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6</a:t>
            </a:fld>
            <a:endParaRPr lang="en-US"/>
          </a:p>
        </p:txBody>
      </p:sp>
    </p:spTree>
  </p:cSld>
  <p:clrMapOvr>
    <a:masterClrMapping/>
  </p:clrMapOvr>
  <p:transition spd="med">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1800" dirty="0" smtClean="0">
                <a:latin typeface="+mn-lt"/>
              </a:rPr>
              <a:t/>
            </a:r>
            <a:br>
              <a:rPr lang="en-GB" sz="1800" dirty="0" smtClean="0">
                <a:latin typeface="+mn-lt"/>
              </a:rPr>
            </a:br>
            <a:r>
              <a:rPr lang="en-US" sz="1800" b="1" dirty="0" smtClean="0">
                <a:latin typeface="+mn-lt"/>
              </a:rPr>
              <a:t>Proposed method</a:t>
            </a:r>
            <a:endParaRPr lang="en-US" sz="1800" b="1" dirty="0">
              <a:latin typeface="+mn-lt"/>
            </a:endParaRPr>
          </a:p>
        </p:txBody>
      </p:sp>
      <p:sp>
        <p:nvSpPr>
          <p:cNvPr id="3" name="Content Placeholder 2"/>
          <p:cNvSpPr>
            <a:spLocks noGrp="1"/>
          </p:cNvSpPr>
          <p:nvPr>
            <p:ph idx="1"/>
          </p:nvPr>
        </p:nvSpPr>
        <p:spPr/>
        <p:txBody>
          <a:bodyPr>
            <a:normAutofit/>
          </a:bodyPr>
          <a:lstStyle/>
          <a:p>
            <a:pPr algn="just">
              <a:buNone/>
            </a:pPr>
            <a:r>
              <a:rPr lang="en-GB" dirty="0" smtClean="0"/>
              <a:t>		</a:t>
            </a:r>
            <a:r>
              <a:rPr lang="en-GB" sz="1500" dirty="0" smtClean="0"/>
              <a:t>There are various methods to determine whether students are confident in using technology to collaborate with their colleagues and tutors such as interviews or questionnaires. A questionnaire can be set up on the platform of the University which would contain questions such as “Do you know how to use the University platform to communicate?”, “Do you have digital skills?”, “Do you have access to a device that allows you to use the University platform?”</a:t>
            </a:r>
            <a:endParaRPr lang="en-US" sz="15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Nedyalko</a:t>
            </a:r>
            <a:r>
              <a:rPr lang="en-US" dirty="0" smtClean="0"/>
              <a:t> </a:t>
            </a:r>
            <a:r>
              <a:rPr lang="en-US" dirty="0" err="1" smtClean="0"/>
              <a:t>Radev</a:t>
            </a:r>
            <a:endParaRPr lang="en-US" dirty="0" smtClean="0"/>
          </a:p>
          <a:p>
            <a:r>
              <a:rPr lang="en-US" dirty="0" smtClean="0"/>
              <a:t>Student ID: 2128093</a:t>
            </a:r>
            <a:endParaRPr lang="en-US" dirty="0"/>
          </a:p>
        </p:txBody>
      </p:sp>
      <p:pic>
        <p:nvPicPr>
          <p:cNvPr id="3074" name="Picture 2" descr="E:\Licente\Licente\2022\Andra Bucurica\ClipartKey_121821.png"/>
          <p:cNvPicPr>
            <a:picLocks noChangeAspect="1" noChangeArrowheads="1"/>
          </p:cNvPicPr>
          <p:nvPr/>
        </p:nvPicPr>
        <p:blipFill>
          <a:blip r:embed="rId2" cstate="print"/>
          <a:srcRect/>
          <a:stretch>
            <a:fillRect/>
          </a:stretch>
        </p:blipFill>
        <p:spPr bwMode="auto">
          <a:xfrm>
            <a:off x="3200400" y="3505200"/>
            <a:ext cx="2041524" cy="2743200"/>
          </a:xfrm>
          <a:prstGeom prst="rect">
            <a:avLst/>
          </a:prstGeom>
          <a:noFill/>
        </p:spPr>
      </p:pic>
      <p:sp>
        <p:nvSpPr>
          <p:cNvPr id="7" name="TextBox 6"/>
          <p:cNvSpPr txBox="1"/>
          <p:nvPr/>
        </p:nvSpPr>
        <p:spPr>
          <a:xfrm>
            <a:off x="1371600" y="6172200"/>
            <a:ext cx="6400800" cy="430887"/>
          </a:xfrm>
          <a:prstGeom prst="rect">
            <a:avLst/>
          </a:prstGeom>
          <a:noFill/>
        </p:spPr>
        <p:txBody>
          <a:bodyPr wrap="square" rtlCol="0">
            <a:spAutoFit/>
          </a:bodyPr>
          <a:lstStyle/>
          <a:p>
            <a:pPr algn="ctr"/>
            <a:r>
              <a:rPr lang="en-GB" sz="1100" dirty="0" smtClean="0"/>
              <a:t>Source: https://www.clipartkey.com/downpng/wJiio_healthcare-clipart-clipboard-questionnaire-clipart/</a:t>
            </a:r>
            <a:endParaRPr lang="en-US" sz="1100" dirty="0"/>
          </a:p>
        </p:txBody>
      </p:sp>
      <p:sp>
        <p:nvSpPr>
          <p:cNvPr id="8" name="Slide Number Placeholder 7"/>
          <p:cNvSpPr>
            <a:spLocks noGrp="1"/>
          </p:cNvSpPr>
          <p:nvPr>
            <p:ph type="sldNum" sz="quarter" idx="12"/>
          </p:nvPr>
        </p:nvSpPr>
        <p:spPr/>
        <p:txBody>
          <a:bodyPr/>
          <a:lstStyle/>
          <a:p>
            <a:fld id="{B6F15528-21DE-4FAA-801E-634DDDAF4B2B}" type="slidenum">
              <a:rPr lang="en-US" smtClean="0"/>
              <a:pPr/>
              <a:t>7</a:t>
            </a:fld>
            <a:endParaRPr lang="en-US"/>
          </a:p>
        </p:txBody>
      </p:sp>
    </p:spTree>
  </p:cSld>
  <p:clrMapOvr>
    <a:masterClrMapping/>
  </p:clrMapOvr>
  <p:transition spd="med">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GB" sz="1400" dirty="0" smtClean="0"/>
              <a:t>		An online survey can be set up on the University portal for students to complete in order to determine whether they are confident in using the technology provided by the University to collaborate with their colleagues and tutors (</a:t>
            </a:r>
            <a:r>
              <a:rPr lang="en-US" sz="1400" dirty="0" smtClean="0">
                <a:cs typeface="Arial" pitchFamily="34" charset="0"/>
              </a:rPr>
              <a:t>Dawson, 2019)</a:t>
            </a:r>
            <a:r>
              <a:rPr lang="en-GB" sz="1400" dirty="0" smtClean="0"/>
              <a:t>. </a:t>
            </a:r>
            <a:endParaRPr lang="en-US" sz="14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Nedyalko</a:t>
            </a:r>
            <a:r>
              <a:rPr lang="en-US" dirty="0" smtClean="0"/>
              <a:t> </a:t>
            </a:r>
            <a:r>
              <a:rPr lang="en-US" dirty="0" err="1" smtClean="0"/>
              <a:t>Radev</a:t>
            </a:r>
            <a:endParaRPr lang="en-US" dirty="0" smtClean="0"/>
          </a:p>
          <a:p>
            <a:r>
              <a:rPr lang="en-US" dirty="0" smtClean="0"/>
              <a:t>Student ID: 2128093</a:t>
            </a:r>
            <a:endParaRPr lang="en-US" dirty="0"/>
          </a:p>
        </p:txBody>
      </p:sp>
      <p:pic>
        <p:nvPicPr>
          <p:cNvPr id="25602" name="Picture 2" descr="https://tse4.mm.bing.net/th?id=OIP.ThBXB01G6PI-hiXy-FzmHgHaE8&amp;pid=Api&amp;P=0&amp;w=232&amp;h=155"/>
          <p:cNvPicPr>
            <a:picLocks noChangeAspect="1" noChangeArrowheads="1"/>
          </p:cNvPicPr>
          <p:nvPr/>
        </p:nvPicPr>
        <p:blipFill>
          <a:blip r:embed="rId2"/>
          <a:srcRect/>
          <a:stretch>
            <a:fillRect/>
          </a:stretch>
        </p:blipFill>
        <p:spPr bwMode="auto">
          <a:xfrm>
            <a:off x="2438400" y="2667000"/>
            <a:ext cx="3810000" cy="2286000"/>
          </a:xfrm>
          <a:prstGeom prst="rect">
            <a:avLst/>
          </a:prstGeom>
          <a:noFill/>
        </p:spPr>
      </p:pic>
      <p:sp>
        <p:nvSpPr>
          <p:cNvPr id="6" name="Rectangle 5"/>
          <p:cNvSpPr/>
          <p:nvPr/>
        </p:nvSpPr>
        <p:spPr>
          <a:xfrm>
            <a:off x="2133600" y="5105400"/>
            <a:ext cx="4572000" cy="261610"/>
          </a:xfrm>
          <a:prstGeom prst="rect">
            <a:avLst/>
          </a:prstGeom>
        </p:spPr>
        <p:txBody>
          <a:bodyPr>
            <a:spAutoFit/>
          </a:bodyPr>
          <a:lstStyle/>
          <a:p>
            <a:pPr algn="ctr"/>
            <a:r>
              <a:rPr lang="en-US" sz="1100" dirty="0" smtClean="0"/>
              <a:t>Source: https://www.liveabout.com/top-survey-sites-1388986</a:t>
            </a:r>
            <a:endParaRPr lang="en-US" sz="1100"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8</a:t>
            </a:fld>
            <a:endParaRPr lang="en-US"/>
          </a:p>
        </p:txBody>
      </p:sp>
    </p:spTree>
  </p:cSld>
  <p:clrMapOvr>
    <a:masterClrMapping/>
  </p:clrMapOvr>
  <p:transition spd="med">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latin typeface="+mn-lt"/>
              </a:rPr>
              <a:t/>
            </a:r>
            <a:br>
              <a:rPr lang="en-GB" sz="2400" dirty="0" smtClean="0">
                <a:latin typeface="+mn-lt"/>
              </a:rPr>
            </a:br>
            <a:r>
              <a:rPr lang="en-US" sz="2400" b="1" dirty="0" smtClean="0">
                <a:latin typeface="+mn-lt"/>
              </a:rPr>
              <a:t>Ethical considerations</a:t>
            </a:r>
            <a:endParaRPr lang="en-US" sz="2400" dirty="0">
              <a:latin typeface="+mn-lt"/>
            </a:endParaRPr>
          </a:p>
        </p:txBody>
      </p:sp>
      <p:sp>
        <p:nvSpPr>
          <p:cNvPr id="3" name="Content Placeholder 2"/>
          <p:cNvSpPr>
            <a:spLocks noGrp="1"/>
          </p:cNvSpPr>
          <p:nvPr>
            <p:ph idx="1"/>
          </p:nvPr>
        </p:nvSpPr>
        <p:spPr/>
        <p:txBody>
          <a:bodyPr/>
          <a:lstStyle/>
          <a:p>
            <a:pPr algn="just">
              <a:buNone/>
            </a:pPr>
            <a:r>
              <a:rPr lang="en-GB" dirty="0" smtClean="0"/>
              <a:t> 		</a:t>
            </a:r>
            <a:r>
              <a:rPr lang="en-GB" sz="1400" dirty="0" smtClean="0"/>
              <a:t>When it comes about group assignments, UWTSD is encouraging students to collaborate via the University platform to share their ideas, but when it is about individual assignments, collaboration is</a:t>
            </a:r>
            <a:r>
              <a:rPr lang="en-US" sz="1400" dirty="0" smtClean="0"/>
              <a:t> not recommended as it would be considered as plagiarism. </a:t>
            </a:r>
            <a:endParaRPr lang="en-GB" sz="1400" dirty="0" smtClean="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Nedyalko</a:t>
            </a:r>
            <a:r>
              <a:rPr lang="en-US" dirty="0" smtClean="0"/>
              <a:t> </a:t>
            </a:r>
            <a:r>
              <a:rPr lang="en-US" dirty="0" err="1" smtClean="0"/>
              <a:t>Radev</a:t>
            </a:r>
            <a:endParaRPr lang="en-US" dirty="0" smtClean="0"/>
          </a:p>
          <a:p>
            <a:r>
              <a:rPr lang="en-US" dirty="0" smtClean="0"/>
              <a:t>Student ID: 2128093</a:t>
            </a:r>
            <a:endParaRPr lang="en-US" dirty="0"/>
          </a:p>
        </p:txBody>
      </p:sp>
      <p:pic>
        <p:nvPicPr>
          <p:cNvPr id="6146" name="Picture 2" descr="Diagram"/>
          <p:cNvPicPr>
            <a:picLocks noChangeAspect="1" noChangeArrowheads="1"/>
          </p:cNvPicPr>
          <p:nvPr/>
        </p:nvPicPr>
        <p:blipFill>
          <a:blip r:embed="rId2"/>
          <a:srcRect/>
          <a:stretch>
            <a:fillRect/>
          </a:stretch>
        </p:blipFill>
        <p:spPr bwMode="auto">
          <a:xfrm>
            <a:off x="1828800" y="2743200"/>
            <a:ext cx="5715000" cy="3352800"/>
          </a:xfrm>
          <a:prstGeom prst="rect">
            <a:avLst/>
          </a:prstGeom>
          <a:noFill/>
        </p:spPr>
      </p:pic>
      <p:sp>
        <p:nvSpPr>
          <p:cNvPr id="6" name="Rectangle 5"/>
          <p:cNvSpPr/>
          <p:nvPr/>
        </p:nvSpPr>
        <p:spPr>
          <a:xfrm>
            <a:off x="2438400" y="6096000"/>
            <a:ext cx="4572000" cy="430887"/>
          </a:xfrm>
          <a:prstGeom prst="rect">
            <a:avLst/>
          </a:prstGeom>
        </p:spPr>
        <p:txBody>
          <a:bodyPr>
            <a:spAutoFit/>
          </a:bodyPr>
          <a:lstStyle/>
          <a:p>
            <a:pPr algn="ctr"/>
            <a:r>
              <a:rPr lang="en-US" sz="1100" dirty="0" smtClean="0"/>
              <a:t>Source: https://www.acowtancy.com/textbook/acca-bt/f2-the-role-of-regulatory-and-professional-bodies/ethical-awareness/notes</a:t>
            </a:r>
            <a:endParaRPr lang="en-US" sz="1100"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9</a:t>
            </a:fld>
            <a:endParaRPr lang="en-US"/>
          </a:p>
        </p:txBody>
      </p:sp>
    </p:spTree>
  </p:cSld>
  <p:clrMapOvr>
    <a:masterClrMapping/>
  </p:clrMapOvr>
  <p:transition spd="med">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7467600" cy="5059363"/>
          </a:xfrm>
        </p:spPr>
        <p:txBody>
          <a:bodyPr/>
          <a:lstStyle/>
          <a:p>
            <a:pPr algn="just">
              <a:buNone/>
            </a:pPr>
            <a:r>
              <a:rPr lang="en-GB" dirty="0" smtClean="0"/>
              <a:t>		</a:t>
            </a:r>
            <a:r>
              <a:rPr lang="en-GB" sz="1400" dirty="0" smtClean="0"/>
              <a:t>The six steps of ethics are presented below. Students can use these steps to make decisions regarding their assignments by analyzing the facts, stakeholders (which are the tutors), the decision makers are the students. Alternate actions means that students can make changes to their assignments in order for them to be ethical, non-plagiarizing and to respec</a:t>
            </a:r>
            <a:r>
              <a:rPr lang="en-GB" sz="1400" dirty="0" smtClean="0"/>
              <a:t>t the University standards. Students then need to evaluate the impact of the ethical considerations and then pick the adequate choice. </a:t>
            </a:r>
            <a:endParaRPr lang="en-US" sz="14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Nedyalko</a:t>
            </a:r>
            <a:r>
              <a:rPr lang="en-US" dirty="0" smtClean="0"/>
              <a:t> </a:t>
            </a:r>
            <a:r>
              <a:rPr lang="en-US" dirty="0" err="1" smtClean="0"/>
              <a:t>Radev</a:t>
            </a:r>
            <a:endParaRPr lang="en-US" dirty="0" smtClean="0"/>
          </a:p>
          <a:p>
            <a:r>
              <a:rPr lang="en-US" dirty="0" smtClean="0"/>
              <a:t>Student ID: 2128093</a:t>
            </a:r>
            <a:endParaRPr lang="en-US" dirty="0"/>
          </a:p>
        </p:txBody>
      </p:sp>
      <p:sp>
        <p:nvSpPr>
          <p:cNvPr id="6" name="Rectangle 5"/>
          <p:cNvSpPr/>
          <p:nvPr/>
        </p:nvSpPr>
        <p:spPr>
          <a:xfrm>
            <a:off x="2133600" y="5715000"/>
            <a:ext cx="4572000" cy="261610"/>
          </a:xfrm>
          <a:prstGeom prst="rect">
            <a:avLst/>
          </a:prstGeom>
        </p:spPr>
        <p:txBody>
          <a:bodyPr>
            <a:spAutoFit/>
          </a:bodyPr>
          <a:lstStyle/>
          <a:p>
            <a:pPr algn="ctr"/>
            <a:r>
              <a:rPr lang="en-US" sz="1100" dirty="0" smtClean="0"/>
              <a:t>Source: </a:t>
            </a:r>
            <a:r>
              <a:rPr lang="en-US" sz="1100" dirty="0" smtClean="0"/>
              <a:t>https://serc.carleton.edu/geoethics/Decision-Making /</a:t>
            </a:r>
            <a:endParaRPr lang="en-US" sz="1100"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10</a:t>
            </a:fld>
            <a:endParaRPr lang="en-US"/>
          </a:p>
        </p:txBody>
      </p:sp>
      <p:sp>
        <p:nvSpPr>
          <p:cNvPr id="9218" name="AutoShape 2" descr="Ethical Decision-Mak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220" name="Picture 4" descr="Ethical Decision-Making"/>
          <p:cNvPicPr>
            <a:picLocks noChangeAspect="1" noChangeArrowheads="1"/>
          </p:cNvPicPr>
          <p:nvPr/>
        </p:nvPicPr>
        <p:blipFill>
          <a:blip r:embed="rId2"/>
          <a:srcRect/>
          <a:stretch>
            <a:fillRect/>
          </a:stretch>
        </p:blipFill>
        <p:spPr bwMode="auto">
          <a:xfrm>
            <a:off x="2362200" y="2743200"/>
            <a:ext cx="4000500" cy="2971801"/>
          </a:xfrm>
          <a:prstGeom prst="rect">
            <a:avLst/>
          </a:prstGeom>
          <a:noFill/>
        </p:spPr>
      </p:pic>
    </p:spTree>
  </p:cSld>
  <p:clrMapOvr>
    <a:masterClrMapping/>
  </p:clrMapOvr>
  <p:transition spd="med">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GB" dirty="0" smtClean="0"/>
              <a:t>		</a:t>
            </a:r>
            <a:r>
              <a:rPr lang="en-GB" sz="1600" dirty="0" smtClean="0"/>
              <a:t>Academic writing is one of the most important skills to be known by students in order to be able to write an essay without plagiarising and with the proper referencing. </a:t>
            </a:r>
            <a:endParaRPr lang="en-US" sz="16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a:t>
            </a:r>
            <a:r>
              <a:rPr lang="en-US" dirty="0" err="1" smtClean="0"/>
              <a:t>Nedyalko</a:t>
            </a:r>
            <a:r>
              <a:rPr lang="en-US" dirty="0" smtClean="0"/>
              <a:t> </a:t>
            </a:r>
            <a:r>
              <a:rPr lang="en-US" dirty="0" err="1" smtClean="0"/>
              <a:t>Radev</a:t>
            </a:r>
            <a:endParaRPr lang="en-US" dirty="0" smtClean="0"/>
          </a:p>
          <a:p>
            <a:r>
              <a:rPr lang="en-US" dirty="0" smtClean="0"/>
              <a:t>Student ID: 2128093</a:t>
            </a:r>
            <a:endParaRPr lang="en-US" dirty="0"/>
          </a:p>
        </p:txBody>
      </p:sp>
      <p:sp>
        <p:nvSpPr>
          <p:cNvPr id="4098" name="AutoShape 2" descr="https://www.eui.eu/Content-Types-Assets/Services/Academic-Service/Academic-and-Professional-development.x0709d0c6.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0" name="AutoShape 4" descr="https://www.eui.eu/Content-Types-Assets/Services/Academic-Service/Academic-and-Professional-development.x0709d0c6.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02" name="Picture 6" descr="https://tse4.mm.bing.net/th?id=OIP.JSUp9z01t7cZAnnkevRDWAHaDW&amp;pid=Api&amp;P=0&amp;w=473&amp;h=214"/>
          <p:cNvPicPr>
            <a:picLocks noChangeAspect="1" noChangeArrowheads="1"/>
          </p:cNvPicPr>
          <p:nvPr/>
        </p:nvPicPr>
        <p:blipFill>
          <a:blip r:embed="rId2"/>
          <a:srcRect/>
          <a:stretch>
            <a:fillRect/>
          </a:stretch>
        </p:blipFill>
        <p:spPr bwMode="auto">
          <a:xfrm>
            <a:off x="2286000" y="2819400"/>
            <a:ext cx="4505325" cy="2038350"/>
          </a:xfrm>
          <a:prstGeom prst="rect">
            <a:avLst/>
          </a:prstGeom>
          <a:noFill/>
        </p:spPr>
      </p:pic>
      <p:sp>
        <p:nvSpPr>
          <p:cNvPr id="8" name="Rectangle 7"/>
          <p:cNvSpPr/>
          <p:nvPr/>
        </p:nvSpPr>
        <p:spPr>
          <a:xfrm>
            <a:off x="2286000" y="5029200"/>
            <a:ext cx="4572000" cy="430887"/>
          </a:xfrm>
          <a:prstGeom prst="rect">
            <a:avLst/>
          </a:prstGeom>
        </p:spPr>
        <p:txBody>
          <a:bodyPr>
            <a:spAutoFit/>
          </a:bodyPr>
          <a:lstStyle/>
          <a:p>
            <a:pPr algn="ctr"/>
            <a:r>
              <a:rPr lang="en-US" sz="1100" dirty="0" smtClean="0"/>
              <a:t>Source: https://www.eui.eu/en/services/academic-service/academic-professional-development</a:t>
            </a:r>
            <a:endParaRPr lang="en-US" sz="1100"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11</a:t>
            </a:fld>
            <a:endParaRPr lang="en-US"/>
          </a:p>
        </p:txBody>
      </p:sp>
    </p:spTree>
  </p:cSld>
  <p:clrMapOvr>
    <a:masterClrMapping/>
  </p:clrMapOvr>
  <p:transition spd="med">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7467600" cy="1143000"/>
          </a:xfrm>
        </p:spPr>
        <p:txBody>
          <a:bodyPr>
            <a:normAutofit/>
          </a:bodyPr>
          <a:lstStyle/>
          <a:p>
            <a:pPr algn="ctr"/>
            <a:r>
              <a:rPr lang="en-GB" sz="2800" b="1" dirty="0" smtClean="0">
                <a:latin typeface="+mn-lt"/>
              </a:rPr>
              <a:t>Research timeline</a:t>
            </a:r>
            <a:endParaRPr lang="en-US" sz="2800" b="1" dirty="0">
              <a:latin typeface="+mn-lt"/>
            </a:endParaRPr>
          </a:p>
        </p:txBody>
      </p:sp>
      <p:sp>
        <p:nvSpPr>
          <p:cNvPr id="3" name="Content Placeholder 2"/>
          <p:cNvSpPr>
            <a:spLocks noGrp="1"/>
          </p:cNvSpPr>
          <p:nvPr>
            <p:ph idx="1"/>
          </p:nvPr>
        </p:nvSpPr>
        <p:spPr/>
        <p:txBody>
          <a:bodyPr/>
          <a:lstStyle/>
          <a:p>
            <a:pPr algn="just">
              <a:buNone/>
            </a:pPr>
            <a:r>
              <a:rPr lang="en-GB" dirty="0" smtClean="0"/>
              <a:t>		</a:t>
            </a:r>
            <a:r>
              <a:rPr lang="en-GB" sz="2400" dirty="0" smtClean="0"/>
              <a:t>The results of the questionnaire can be evaluated as soon as it will be closed for completing and the data can be sorted into an Excel document sheet or Word document as to determine what percentage of the students and staff are confident in using technology provided by the University (</a:t>
            </a:r>
            <a:r>
              <a:rPr lang="en-US" sz="2400" dirty="0" smtClean="0">
                <a:cs typeface="Arial" pitchFamily="34" charset="0"/>
              </a:rPr>
              <a:t>Clark, Foster, Sloan, </a:t>
            </a:r>
            <a:r>
              <a:rPr lang="en-US" sz="2400" dirty="0" err="1" smtClean="0">
                <a:cs typeface="Arial" pitchFamily="34" charset="0"/>
              </a:rPr>
              <a:t>Bryman</a:t>
            </a:r>
            <a:r>
              <a:rPr lang="en-US" sz="2400" dirty="0" smtClean="0">
                <a:cs typeface="Arial" pitchFamily="34" charset="0"/>
              </a:rPr>
              <a:t>, 2021)</a:t>
            </a:r>
            <a:r>
              <a:rPr lang="en-GB" sz="2400" dirty="0" smtClean="0"/>
              <a:t>. </a:t>
            </a:r>
            <a:endParaRPr lang="en-US" sz="24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Marina </a:t>
            </a:r>
            <a:r>
              <a:rPr lang="en-US" dirty="0" err="1" smtClean="0"/>
              <a:t>Ivanova</a:t>
            </a:r>
            <a:endParaRPr lang="en-US" dirty="0" smtClean="0"/>
          </a:p>
          <a:p>
            <a:r>
              <a:rPr lang="en-US" dirty="0" smtClean="0"/>
              <a:t>Student ID: 2128092</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12</a:t>
            </a:fld>
            <a:endParaRPr lang="en-US"/>
          </a:p>
        </p:txBody>
      </p:sp>
    </p:spTree>
  </p:cSld>
  <p:clrMapOvr>
    <a:masterClrMapping/>
  </p:clrMapOvr>
  <p:transition spd="med">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GB" dirty="0" smtClean="0"/>
              <a:t>		</a:t>
            </a:r>
            <a:r>
              <a:rPr lang="en-GB" sz="1600" dirty="0" smtClean="0"/>
              <a:t>Online collaboration is the future type of collaboration which will be used not only by Universities but also by work places. </a:t>
            </a:r>
            <a:endParaRPr lang="en-US" sz="16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Marina </a:t>
            </a:r>
            <a:r>
              <a:rPr lang="en-US" dirty="0" err="1" smtClean="0"/>
              <a:t>Ivanova</a:t>
            </a:r>
            <a:endParaRPr lang="en-US" dirty="0" smtClean="0"/>
          </a:p>
          <a:p>
            <a:r>
              <a:rPr lang="en-US" dirty="0" smtClean="0"/>
              <a:t>Student ID: 2128092</a:t>
            </a:r>
            <a:endParaRPr lang="en-US" dirty="0"/>
          </a:p>
        </p:txBody>
      </p:sp>
      <p:pic>
        <p:nvPicPr>
          <p:cNvPr id="23554" name="Picture 2" descr="Laptop with global social network illustration - iomart"/>
          <p:cNvPicPr>
            <a:picLocks noChangeAspect="1" noChangeArrowheads="1"/>
          </p:cNvPicPr>
          <p:nvPr/>
        </p:nvPicPr>
        <p:blipFill>
          <a:blip r:embed="rId2"/>
          <a:srcRect/>
          <a:stretch>
            <a:fillRect/>
          </a:stretch>
        </p:blipFill>
        <p:spPr bwMode="auto">
          <a:xfrm>
            <a:off x="1981200" y="2438400"/>
            <a:ext cx="4724400" cy="3200401"/>
          </a:xfrm>
          <a:prstGeom prst="rect">
            <a:avLst/>
          </a:prstGeom>
          <a:noFill/>
        </p:spPr>
      </p:pic>
      <p:sp>
        <p:nvSpPr>
          <p:cNvPr id="6" name="Rectangle 5"/>
          <p:cNvSpPr/>
          <p:nvPr/>
        </p:nvSpPr>
        <p:spPr>
          <a:xfrm>
            <a:off x="2133600" y="5715000"/>
            <a:ext cx="4572000" cy="430887"/>
          </a:xfrm>
          <a:prstGeom prst="rect">
            <a:avLst/>
          </a:prstGeom>
        </p:spPr>
        <p:txBody>
          <a:bodyPr>
            <a:spAutoFit/>
          </a:bodyPr>
          <a:lstStyle/>
          <a:p>
            <a:pPr algn="ctr"/>
            <a:r>
              <a:rPr lang="en-US" sz="1100" dirty="0" smtClean="0"/>
              <a:t>Source: https://docs.iomart.com/the-future-of-online-collaboration-in-the-workplace/</a:t>
            </a:r>
            <a:endParaRPr lang="en-US" sz="1100"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transition spd="med">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935162"/>
          </a:xfrm>
        </p:spPr>
        <p:txBody>
          <a:bodyPr>
            <a:normAutofit/>
          </a:bodyPr>
          <a:lstStyle/>
          <a:p>
            <a:pPr algn="ctr"/>
            <a:r>
              <a:rPr lang="en-GB" sz="2400" b="1" dirty="0" smtClean="0">
                <a:latin typeface="+mn-lt"/>
              </a:rPr>
              <a:t>Hypothesis</a:t>
            </a:r>
            <a:endParaRPr lang="en-US" sz="2400" b="1" dirty="0">
              <a:latin typeface="+mn-lt"/>
            </a:endParaRPr>
          </a:p>
        </p:txBody>
      </p:sp>
      <p:sp>
        <p:nvSpPr>
          <p:cNvPr id="3" name="Content Placeholder 2"/>
          <p:cNvSpPr>
            <a:spLocks noGrp="1"/>
          </p:cNvSpPr>
          <p:nvPr>
            <p:ph idx="1"/>
          </p:nvPr>
        </p:nvSpPr>
        <p:spPr/>
        <p:txBody>
          <a:bodyPr>
            <a:normAutofit/>
          </a:bodyPr>
          <a:lstStyle/>
          <a:p>
            <a:pPr algn="just">
              <a:buNone/>
            </a:pPr>
            <a:r>
              <a:rPr lang="en-GB" dirty="0" smtClean="0"/>
              <a:t>		</a:t>
            </a:r>
            <a:r>
              <a:rPr lang="en-GB" sz="2800" dirty="0" smtClean="0"/>
              <a:t>By undergoing this research and the online survey applied to students, we can determine if students and tutors are confident in using the technology provided by the University to collaborate for feedbacks, sharing ideas and working on group assignments (</a:t>
            </a:r>
            <a:r>
              <a:rPr lang="en-US" sz="2800" dirty="0" err="1" smtClean="0">
                <a:cs typeface="Arial" pitchFamily="34" charset="0"/>
              </a:rPr>
              <a:t>Walliman</a:t>
            </a:r>
            <a:r>
              <a:rPr lang="en-US" sz="2800" dirty="0" smtClean="0">
                <a:cs typeface="Arial" pitchFamily="34" charset="0"/>
              </a:rPr>
              <a:t>, 2021)</a:t>
            </a:r>
            <a:r>
              <a:rPr lang="en-GB" sz="2800" dirty="0" smtClean="0"/>
              <a:t>. This aspect will also help students improve their teamwork skills which will later help them in their careers. </a:t>
            </a:r>
            <a:endParaRPr lang="en-US" sz="28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Marina </a:t>
            </a:r>
            <a:r>
              <a:rPr lang="en-US" dirty="0" err="1" smtClean="0"/>
              <a:t>Ivanova</a:t>
            </a:r>
            <a:endParaRPr lang="en-US" dirty="0" smtClean="0"/>
          </a:p>
          <a:p>
            <a:r>
              <a:rPr lang="en-US" dirty="0" smtClean="0"/>
              <a:t>Student ID: 2128092</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14</a:t>
            </a:fld>
            <a:endParaRPr lang="en-US"/>
          </a:p>
        </p:txBody>
      </p:sp>
    </p:spTree>
  </p:cSld>
  <p:clrMapOvr>
    <a:masterClrMapping/>
  </p:clrMapOvr>
  <p:transition spd="med">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GB" dirty="0" smtClean="0"/>
              <a:t>		</a:t>
            </a:r>
            <a:r>
              <a:rPr lang="en-GB" sz="2800" dirty="0" smtClean="0"/>
              <a:t>This research will also highlight how often students are using the resources provided by the University, such as the chat, </a:t>
            </a:r>
            <a:r>
              <a:rPr lang="en-GB" sz="2800" dirty="0" err="1" smtClean="0"/>
              <a:t>moodle</a:t>
            </a:r>
            <a:r>
              <a:rPr lang="en-GB" sz="2800" dirty="0" smtClean="0"/>
              <a:t>, online library and other technology provided to collaborate for assignments and feedback (</a:t>
            </a:r>
            <a:r>
              <a:rPr lang="en-US" sz="2800" dirty="0" err="1" smtClean="0">
                <a:cs typeface="Arial" pitchFamily="34" charset="0"/>
              </a:rPr>
              <a:t>Schutt</a:t>
            </a:r>
            <a:r>
              <a:rPr lang="en-US" sz="2800" dirty="0" smtClean="0">
                <a:cs typeface="Arial" pitchFamily="34" charset="0"/>
              </a:rPr>
              <a:t>, 2012)</a:t>
            </a:r>
            <a:r>
              <a:rPr lang="en-GB" sz="2800" dirty="0" smtClean="0"/>
              <a:t>. </a:t>
            </a:r>
            <a:endParaRPr lang="en-US" sz="28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Marina </a:t>
            </a:r>
            <a:r>
              <a:rPr lang="en-US" dirty="0" err="1" smtClean="0"/>
              <a:t>Ivanova</a:t>
            </a:r>
            <a:endParaRPr lang="en-US" dirty="0" smtClean="0"/>
          </a:p>
          <a:p>
            <a:r>
              <a:rPr lang="en-US" dirty="0" smtClean="0"/>
              <a:t>Student ID: 2128092</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transition spd="med">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554162"/>
          </a:xfrm>
        </p:spPr>
        <p:txBody>
          <a:bodyPr>
            <a:normAutofit/>
          </a:bodyPr>
          <a:lstStyle/>
          <a:p>
            <a:pPr algn="ctr"/>
            <a:r>
              <a:rPr lang="en-GB" sz="3200" b="1" dirty="0" smtClean="0">
                <a:latin typeface="+mn-lt"/>
              </a:rPr>
              <a:t>Conclusion</a:t>
            </a:r>
            <a:endParaRPr lang="en-US" sz="3200" b="1" dirty="0">
              <a:latin typeface="+mn-lt"/>
            </a:endParaRPr>
          </a:p>
        </p:txBody>
      </p:sp>
      <p:sp>
        <p:nvSpPr>
          <p:cNvPr id="3" name="Content Placeholder 2"/>
          <p:cNvSpPr>
            <a:spLocks noGrp="1"/>
          </p:cNvSpPr>
          <p:nvPr>
            <p:ph idx="1"/>
          </p:nvPr>
        </p:nvSpPr>
        <p:spPr/>
        <p:txBody>
          <a:bodyPr/>
          <a:lstStyle/>
          <a:p>
            <a:pPr algn="just">
              <a:buNone/>
            </a:pPr>
            <a:r>
              <a:rPr lang="en-GB" dirty="0" smtClean="0"/>
              <a:t>		</a:t>
            </a:r>
            <a:r>
              <a:rPr lang="en-GB" sz="2800" dirty="0" smtClean="0"/>
              <a:t>This research is helpful as it determines if students have confidence in using the technological resources provided by the University to collaborate not only for group assignments, but for group studies, feedbacks from their tutors, improving their academic skills. </a:t>
            </a:r>
            <a:endParaRPr lang="en-US" sz="2800" dirty="0"/>
          </a:p>
        </p:txBody>
      </p:sp>
      <p:sp>
        <p:nvSpPr>
          <p:cNvPr id="4" name="TextBox 3"/>
          <p:cNvSpPr txBox="1"/>
          <p:nvPr/>
        </p:nvSpPr>
        <p:spPr>
          <a:xfrm>
            <a:off x="5257800" y="228600"/>
            <a:ext cx="3581400" cy="646331"/>
          </a:xfrm>
          <a:prstGeom prst="rect">
            <a:avLst/>
          </a:prstGeom>
          <a:noFill/>
        </p:spPr>
        <p:txBody>
          <a:bodyPr wrap="square" rtlCol="0">
            <a:spAutoFit/>
          </a:bodyPr>
          <a:lstStyle/>
          <a:p>
            <a:r>
              <a:rPr lang="en-US" dirty="0" smtClean="0"/>
              <a:t>Student name: Marina </a:t>
            </a:r>
            <a:r>
              <a:rPr lang="en-US" dirty="0" err="1" smtClean="0"/>
              <a:t>Ivanova</a:t>
            </a:r>
            <a:endParaRPr lang="en-US" dirty="0" smtClean="0"/>
          </a:p>
          <a:p>
            <a:r>
              <a:rPr lang="en-US" dirty="0" smtClean="0"/>
              <a:t>Student ID: 2128092</a:t>
            </a: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16</a:t>
            </a:fld>
            <a:endParaRPr lang="en-US"/>
          </a:p>
        </p:txBody>
      </p:sp>
    </p:spTree>
  </p:cSld>
  <p:clrMapOvr>
    <a:masterClrMapping/>
  </p:clrMapOvr>
  <p:transition spd="med">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smtClean="0">
                <a:latin typeface="+mn-lt"/>
              </a:rPr>
              <a:t>Reference list</a:t>
            </a:r>
            <a:endParaRPr lang="en-US" sz="2800" b="1" dirty="0">
              <a:latin typeface="+mn-lt"/>
            </a:endParaRPr>
          </a:p>
        </p:txBody>
      </p:sp>
      <p:sp>
        <p:nvSpPr>
          <p:cNvPr id="3" name="Content Placeholder 2"/>
          <p:cNvSpPr>
            <a:spLocks noGrp="1"/>
          </p:cNvSpPr>
          <p:nvPr>
            <p:ph idx="1"/>
          </p:nvPr>
        </p:nvSpPr>
        <p:spPr/>
        <p:txBody>
          <a:bodyPr>
            <a:normAutofit fontScale="47500" lnSpcReduction="20000"/>
          </a:bodyPr>
          <a:lstStyle/>
          <a:p>
            <a:pPr algn="just">
              <a:buNone/>
            </a:pPr>
            <a:endParaRPr lang="en-US" sz="3800" dirty="0" smtClean="0">
              <a:cs typeface="Arial" pitchFamily="34" charset="0"/>
            </a:endParaRPr>
          </a:p>
          <a:p>
            <a:pPr algn="just"/>
            <a:r>
              <a:rPr lang="en-US" sz="3800" dirty="0" smtClean="0">
                <a:cs typeface="Arial" pitchFamily="34" charset="0"/>
              </a:rPr>
              <a:t>Clark, T., Foster, L., Sloan, L., </a:t>
            </a:r>
            <a:r>
              <a:rPr lang="en-US" sz="3800" dirty="0" err="1" smtClean="0">
                <a:cs typeface="Arial" pitchFamily="34" charset="0"/>
              </a:rPr>
              <a:t>Bryman</a:t>
            </a:r>
            <a:r>
              <a:rPr lang="en-US" sz="3800" dirty="0" smtClean="0">
                <a:cs typeface="Arial" pitchFamily="34" charset="0"/>
              </a:rPr>
              <a:t>, A. (2021). </a:t>
            </a:r>
            <a:r>
              <a:rPr lang="en-US" sz="3800" dirty="0" err="1" smtClean="0">
                <a:cs typeface="Arial" pitchFamily="34" charset="0"/>
              </a:rPr>
              <a:t>Bryman's</a:t>
            </a:r>
            <a:r>
              <a:rPr lang="en-US" sz="3800" dirty="0" smtClean="0">
                <a:cs typeface="Arial" pitchFamily="34" charset="0"/>
              </a:rPr>
              <a:t> Social Research Methods. OUP Oxford</a:t>
            </a:r>
          </a:p>
          <a:p>
            <a:pPr algn="just"/>
            <a:r>
              <a:rPr lang="en-US" sz="3800" dirty="0" smtClean="0">
                <a:cs typeface="Arial" pitchFamily="34" charset="0"/>
              </a:rPr>
              <a:t>Dawson, C. (2019). Introduction to Research Methods 5th Edition: A Practical Guide for Anyone Undertaking a Research Project. Robinson Publications</a:t>
            </a:r>
          </a:p>
          <a:p>
            <a:pPr algn="just"/>
            <a:r>
              <a:rPr lang="en-US" sz="3800" dirty="0" smtClean="0">
                <a:cs typeface="Arial" pitchFamily="34" charset="0"/>
              </a:rPr>
              <a:t>Kara, H. (2020). Creative Research Methods 2e: A Practical Guide. Policy Press</a:t>
            </a:r>
          </a:p>
          <a:p>
            <a:pPr algn="just"/>
            <a:r>
              <a:rPr lang="en-US" sz="3800" dirty="0" err="1" smtClean="0"/>
              <a:t>Palys</a:t>
            </a:r>
            <a:r>
              <a:rPr lang="en-US" sz="3800" dirty="0" smtClean="0"/>
              <a:t>, T., &amp; Atchison, C. (2014). </a:t>
            </a:r>
            <a:r>
              <a:rPr lang="en-US" sz="3800" i="1" dirty="0" smtClean="0"/>
              <a:t>Research decisions: Quantitative, qualitative, and mixed methods approaches </a:t>
            </a:r>
            <a:r>
              <a:rPr lang="en-US" sz="3800" dirty="0" smtClean="0"/>
              <a:t>(5th ed.)</a:t>
            </a:r>
            <a:r>
              <a:rPr lang="en-US" sz="3800" i="1" dirty="0" smtClean="0"/>
              <a:t>. </a:t>
            </a:r>
            <a:r>
              <a:rPr lang="en-US" sz="3800" dirty="0" smtClean="0"/>
              <a:t>Toronto, Canada: Nelson Education</a:t>
            </a:r>
          </a:p>
          <a:p>
            <a:pPr algn="just"/>
            <a:r>
              <a:rPr lang="en-US" sz="3800" dirty="0" err="1" smtClean="0">
                <a:cs typeface="Arial" pitchFamily="34" charset="0"/>
              </a:rPr>
              <a:t>Schutt</a:t>
            </a:r>
            <a:r>
              <a:rPr lang="en-US" sz="3800" dirty="0" smtClean="0">
                <a:cs typeface="Arial" pitchFamily="34" charset="0"/>
              </a:rPr>
              <a:t>, R. K. (2012). Investigating the social world: The process and practice of research. Thousand Oaks, CA: SAGE Publications</a:t>
            </a:r>
          </a:p>
          <a:p>
            <a:pPr algn="just"/>
            <a:r>
              <a:rPr lang="en-US" sz="3800" dirty="0" err="1" smtClean="0">
                <a:cs typeface="Arial" pitchFamily="34" charset="0"/>
              </a:rPr>
              <a:t>Walliman</a:t>
            </a:r>
            <a:r>
              <a:rPr lang="en-US" sz="3800" dirty="0" smtClean="0">
                <a:cs typeface="Arial" pitchFamily="34" charset="0"/>
              </a:rPr>
              <a:t>, N. (2021). Research Methods: The Basics. </a:t>
            </a:r>
            <a:r>
              <a:rPr lang="en-US" sz="3800" dirty="0" err="1" smtClean="0">
                <a:cs typeface="Arial" pitchFamily="34" charset="0"/>
              </a:rPr>
              <a:t>Routledge</a:t>
            </a:r>
            <a:endParaRPr lang="en-US" sz="3800" dirty="0" smtClean="0">
              <a:cs typeface="Arial" pitchFamily="34" charset="0"/>
            </a:endParaRPr>
          </a:p>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cSld>
  <p:clrMapOvr>
    <a:masterClrMapping/>
  </p:clrMapOvr>
  <p:transition spd="med">
    <p:dissolve/>
  </p:transition>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133</TotalTime>
  <Words>338</Words>
  <Application>Microsoft Office PowerPoint</Application>
  <PresentationFormat>On-screen Show (4:3)</PresentationFormat>
  <Paragraphs>97</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Technic</vt:lpstr>
      <vt:lpstr>How do students use technology to collaborate at uwtsd?</vt:lpstr>
      <vt:lpstr>Introduction</vt:lpstr>
      <vt:lpstr>Slide 3</vt:lpstr>
      <vt:lpstr>Rationale</vt:lpstr>
      <vt:lpstr>Slide 5</vt:lpstr>
      <vt:lpstr>Slide 6</vt:lpstr>
      <vt:lpstr> Proposed method</vt:lpstr>
      <vt:lpstr>Slide 8</vt:lpstr>
      <vt:lpstr> Ethical considerations</vt:lpstr>
      <vt:lpstr>Slide 10</vt:lpstr>
      <vt:lpstr>Slide 11</vt:lpstr>
      <vt:lpstr>Research timeline</vt:lpstr>
      <vt:lpstr>Slide 13</vt:lpstr>
      <vt:lpstr>Hypothesis</vt:lpstr>
      <vt:lpstr>Slide 15</vt:lpstr>
      <vt:lpstr>Conclusion</vt:lpstr>
      <vt:lpstr>Reference list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Diana Cutova</dc:creator>
  <cp:lastModifiedBy>Admin</cp:lastModifiedBy>
  <cp:revision>26</cp:revision>
  <dcterms:created xsi:type="dcterms:W3CDTF">2006-08-16T00:00:00Z</dcterms:created>
  <dcterms:modified xsi:type="dcterms:W3CDTF">2022-07-03T09:51:40Z</dcterms:modified>
</cp:coreProperties>
</file>