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12"/>
  </p:notesMasterIdLst>
  <p:sldIdLst>
    <p:sldId id="256" r:id="rId2"/>
    <p:sldId id="310" r:id="rId3"/>
    <p:sldId id="311" r:id="rId4"/>
    <p:sldId id="316" r:id="rId5"/>
    <p:sldId id="312" r:id="rId6"/>
    <p:sldId id="313" r:id="rId7"/>
    <p:sldId id="314" r:id="rId8"/>
    <p:sldId id="315" r:id="rId9"/>
    <p:sldId id="309" r:id="rId10"/>
    <p:sldId id="27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A472D6-FB44-4B38-9548-B828FE1588F7}" type="datetimeFigureOut">
              <a:rPr lang="en-US" smtClean="0"/>
              <a:pPr/>
              <a:t>1/29/2020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56BB9-C2F0-49B0-8FDE-99BD602D37F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394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smtClean="0"/>
              <a:t>Control Statements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5987008" cy="1752600"/>
          </a:xfrm>
        </p:spPr>
        <p:txBody>
          <a:bodyPr>
            <a:normAutofit/>
          </a:bodyPr>
          <a:lstStyle/>
          <a:p>
            <a:r>
              <a:rPr lang="en-GB" dirty="0"/>
              <a:t>ACCA5021 Statistical Programming</a:t>
            </a:r>
          </a:p>
          <a:p>
            <a:endParaRPr lang="en-GB" dirty="0"/>
          </a:p>
          <a:p>
            <a:r>
              <a:rPr lang="en-GB" sz="2000" dirty="0"/>
              <a:t>Dr </a:t>
            </a:r>
            <a:r>
              <a:rPr lang="en-GB" sz="2000" dirty="0" err="1"/>
              <a:t>Nik</a:t>
            </a:r>
            <a:r>
              <a:rPr lang="en-GB" sz="2000" dirty="0"/>
              <a:t> Whitehead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Programming in 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Last term we looked at basic data structures</a:t>
            </a:r>
          </a:p>
          <a:p>
            <a:pPr lvl="1"/>
            <a:r>
              <a:rPr lang="en-GB" dirty="0" smtClean="0"/>
              <a:t>Vectors, matrices, arrays, lists, data frames, tables</a:t>
            </a:r>
          </a:p>
          <a:p>
            <a:r>
              <a:rPr lang="en-GB" dirty="0" smtClean="0"/>
              <a:t>In each case we applied basic arithmetic and statistical functions to them</a:t>
            </a:r>
          </a:p>
          <a:p>
            <a:r>
              <a:rPr lang="en-GB" dirty="0" smtClean="0"/>
              <a:t>Most R programming needs to go beyond simple functions, and requires us to apply control logic, build and call functions, and handle recursion</a:t>
            </a:r>
          </a:p>
          <a:p>
            <a:r>
              <a:rPr lang="en-GB" dirty="0" smtClean="0"/>
              <a:t>We’ll start by reviewing loops and if-else statements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723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For loops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For loops cycle through a section of code a fixed number of times</a:t>
            </a: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f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(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1:3) print(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1] 1 </a:t>
            </a:r>
            <a:endParaRPr lang="en-GB" sz="24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3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/>
              <a:t>It can also cycle through the code for every element in a given vector</a:t>
            </a: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x&lt;-</a:t>
            </a: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c(5,2,-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initialise the loop vector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for (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x) print(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-3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178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For loops – with breaks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Break can be used to escape from a loop if a condition is met inside the loop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x&lt;-</a:t>
            </a: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c(5,2,-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initialise loop vector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for (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x) { 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start of loop</a:t>
            </a:r>
            <a:endParaRPr lang="en-GB" sz="24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  if (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&lt;0) break 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break in 3</a:t>
            </a:r>
            <a:r>
              <a:rPr lang="en-GB" sz="2400" baseline="30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cycle as </a:t>
            </a:r>
            <a:r>
              <a:rPr lang="en-GB" sz="24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-3</a:t>
            </a:r>
            <a:endParaRPr lang="en-GB" sz="24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  print(</a:t>
            </a:r>
            <a:r>
              <a:rPr lang="en-GB" sz="24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} 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end of loop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60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While loops – with conditions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While loops cycle through a section of code until a loop condition is met</a:t>
            </a: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4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&lt;-1 	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initialise loop counter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while (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&lt;=3) { 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stops when </a:t>
            </a:r>
            <a:r>
              <a:rPr lang="en-GB" sz="2400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reaches 4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  print(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  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&lt;-i+1 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</a:t>
            </a:r>
            <a:r>
              <a:rPr lang="en-GB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increment loop counter</a:t>
            </a:r>
            <a:endParaRPr lang="en-GB" sz="24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}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3</a:t>
            </a:r>
            <a:endParaRPr lang="en-GB" dirty="0" smtClean="0"/>
          </a:p>
          <a:p>
            <a:r>
              <a:rPr lang="en-GB" dirty="0" smtClean="0"/>
              <a:t>This checks for the loop condition before going into the section of code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234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While loops – with breaks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If the condition is always TRUE then </a:t>
            </a:r>
            <a:r>
              <a:rPr lang="en-GB" dirty="0"/>
              <a:t>w</a:t>
            </a:r>
            <a:r>
              <a:rPr lang="en-GB" dirty="0" smtClean="0"/>
              <a:t>hile loops can be set running to continue forever unless a break occurs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&lt;-1 	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initialise loop counter</a:t>
            </a:r>
            <a:endParaRPr lang="en-GB" sz="24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while (TRUE) { 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start and keep going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  print(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  </a:t>
            </a:r>
            <a:r>
              <a:rPr lang="en-GB" sz="24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&lt;-i+1 </a:t>
            </a:r>
            <a:r>
              <a:rPr lang="en-GB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increment loop counter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  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(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&gt;3) break </a:t>
            </a:r>
            <a:r>
              <a:rPr lang="en-GB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break when I reaches 4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}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3</a:t>
            </a:r>
            <a:endParaRPr lang="en-GB" dirty="0" smtClean="0"/>
          </a:p>
          <a:p>
            <a:r>
              <a:rPr lang="en-GB" dirty="0" smtClean="0"/>
              <a:t>This always goes into the section of code until you tell it to break out of the loop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879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Repeat loops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Repeat loops have no entry condition and so loop continue forever unless a break occurs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&lt;-1 	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initialise loop counter</a:t>
            </a:r>
            <a:endParaRPr lang="en-GB" sz="2400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repeat { 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start and keep going – no condition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  print(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  </a:t>
            </a:r>
            <a:r>
              <a:rPr lang="en-GB" sz="2400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&lt;-i+1 </a:t>
            </a:r>
            <a:r>
              <a:rPr lang="en-GB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increment loop counter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  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(</a:t>
            </a:r>
            <a:r>
              <a:rPr lang="en-GB" sz="2400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&gt;3) break </a:t>
            </a:r>
            <a:r>
              <a:rPr lang="en-GB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 </a:t>
            </a:r>
            <a:r>
              <a:rPr lang="en-GB" sz="24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break when I reaches 4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}</a:t>
            </a:r>
            <a:endParaRPr lang="en-GB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60120" lvl="3" indent="0">
              <a:buNone/>
            </a:pPr>
            <a:r>
              <a:rPr lang="en-GB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</a:t>
            </a: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2</a:t>
            </a:r>
          </a:p>
          <a:p>
            <a:pPr marL="960120" lvl="3" indent="0">
              <a:buNone/>
            </a:pPr>
            <a:r>
              <a:rPr lang="en-GB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[1] 3</a:t>
            </a:r>
            <a:endParaRPr lang="en-GB" dirty="0" smtClean="0"/>
          </a:p>
          <a:p>
            <a:r>
              <a:rPr lang="en-GB" dirty="0" smtClean="0"/>
              <a:t>This always goes into the section of code until you tell it to break out of the loop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6088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Loop comparison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3751147"/>
              </p:ext>
            </p:extLst>
          </p:nvPr>
        </p:nvGraphicFramePr>
        <p:xfrm>
          <a:off x="1134027" y="1340768"/>
          <a:ext cx="7040709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9880">
                  <a:extLst>
                    <a:ext uri="{9D8B030D-6E8A-4147-A177-3AD203B41FA5}">
                      <a16:colId xmlns:a16="http://schemas.microsoft.com/office/drawing/2014/main" val="774836945"/>
                    </a:ext>
                  </a:extLst>
                </a:gridCol>
                <a:gridCol w="1646943">
                  <a:extLst>
                    <a:ext uri="{9D8B030D-6E8A-4147-A177-3AD203B41FA5}">
                      <a16:colId xmlns:a16="http://schemas.microsoft.com/office/drawing/2014/main" val="3162291796"/>
                    </a:ext>
                  </a:extLst>
                </a:gridCol>
                <a:gridCol w="1646943">
                  <a:extLst>
                    <a:ext uri="{9D8B030D-6E8A-4147-A177-3AD203B41FA5}">
                      <a16:colId xmlns:a16="http://schemas.microsoft.com/office/drawing/2014/main" val="2303112866"/>
                    </a:ext>
                  </a:extLst>
                </a:gridCol>
                <a:gridCol w="1646943">
                  <a:extLst>
                    <a:ext uri="{9D8B030D-6E8A-4147-A177-3AD203B41FA5}">
                      <a16:colId xmlns:a16="http://schemas.microsoft.com/office/drawing/2014/main" val="3406562347"/>
                    </a:ext>
                  </a:extLst>
                </a:gridCol>
              </a:tblGrid>
              <a:tr h="227171"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/>
                        <a:t>Loop type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Condition?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Break?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Initialise counter?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21718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/>
                        <a:t>For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No (optional)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No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33674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/>
                        <a:t>While(condition)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No</a:t>
                      </a:r>
                      <a:r>
                        <a:rPr lang="en-GB" baseline="0" dirty="0" smtClean="0"/>
                        <a:t> (optional)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98025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/>
                        <a:t>While(TRUE)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39332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/>
                        <a:t>Repeat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Yes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902688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8</a:t>
            </a:fld>
            <a:endParaRPr lang="en-GB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824248"/>
            <a:ext cx="8229600" cy="275028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•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8368" indent="-246888" algn="l" rtl="0" eaLnBrk="1" latinLnBrk="0" hangingPunct="1">
              <a:spcBef>
                <a:spcPts val="300"/>
              </a:spcBef>
              <a:buClr>
                <a:schemeClr val="accent2"/>
              </a:buClr>
              <a:buFont typeface="Georgia"/>
              <a:buChar char="▫"/>
              <a:defRPr kumimoji="0" sz="26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23544" indent="-219456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179576" indent="-201168" algn="l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/>
              <a:buChar char=""/>
              <a:defRPr kumimoji="0"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38988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20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5pPr>
            <a:lvl6pPr marL="1609344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▫"/>
              <a:defRPr kumimoji="0" sz="16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5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8pPr>
            <a:lvl9pPr marL="2240280" indent="-182880" algn="l" rtl="0" eaLnBrk="1" latinLnBrk="0" hangingPunct="1">
              <a:spcBef>
                <a:spcPts val="300"/>
              </a:spcBef>
              <a:buClr>
                <a:schemeClr val="accent3"/>
              </a:buClr>
              <a:buFont typeface="Georgia"/>
              <a:buChar char="◦"/>
              <a:defRPr kumimoji="0" sz="1400" kern="1200" baseline="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If it needs to run a known number of times, use FOR</a:t>
            </a:r>
          </a:p>
          <a:p>
            <a:r>
              <a:rPr lang="en-GB" dirty="0" smtClean="0"/>
              <a:t>If it needs to run until it meets a condition, use WHILE(condition)</a:t>
            </a:r>
          </a:p>
          <a:p>
            <a:r>
              <a:rPr lang="en-GB" dirty="0" smtClean="0"/>
              <a:t>If it needs to run until something else happens, use WHILE(TRUE) or REPEAT</a:t>
            </a:r>
          </a:p>
        </p:txBody>
      </p:sp>
    </p:spTree>
    <p:extLst>
      <p:ext uri="{BB962C8B-B14F-4D97-AF65-F5344CB8AC3E}">
        <p14:creationId xmlns:p14="http://schemas.microsoft.com/office/powerpoint/2010/main" val="2220267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Exercise/Homework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877272"/>
          </a:xfrm>
        </p:spPr>
        <p:txBody>
          <a:bodyPr>
            <a:normAutofit/>
          </a:bodyPr>
          <a:lstStyle/>
          <a:p>
            <a:r>
              <a:rPr lang="en-GB" dirty="0"/>
              <a:t>Create a script to do the following:</a:t>
            </a:r>
          </a:p>
          <a:p>
            <a:pPr lvl="1"/>
            <a:r>
              <a:rPr lang="en-GB" dirty="0" smtClean="0"/>
              <a:t>Write a script to demonstrate each of the six loop forms using one of the following tasks</a:t>
            </a:r>
          </a:p>
          <a:p>
            <a:pPr lvl="2"/>
            <a:r>
              <a:rPr lang="en-GB" dirty="0" smtClean="0"/>
              <a:t>Print the numbers 5 to 23</a:t>
            </a:r>
          </a:p>
          <a:p>
            <a:pPr lvl="2"/>
            <a:r>
              <a:rPr lang="en-GB" dirty="0" smtClean="0"/>
              <a:t>Print the squares of the numbers 18, 21, 49, 63</a:t>
            </a:r>
          </a:p>
          <a:p>
            <a:pPr lvl="2"/>
            <a:r>
              <a:rPr lang="en-GB" dirty="0"/>
              <a:t>Print the squares of the numbers </a:t>
            </a:r>
            <a:r>
              <a:rPr lang="en-GB" dirty="0" smtClean="0"/>
              <a:t>from 5 to 23 until you come to a number greater than 400</a:t>
            </a:r>
          </a:p>
          <a:p>
            <a:pPr lvl="2"/>
            <a:endParaRPr lang="en-GB" dirty="0"/>
          </a:p>
          <a:p>
            <a:pPr lvl="1"/>
            <a:r>
              <a:rPr lang="en-GB" dirty="0" smtClean="0"/>
              <a:t>You should have six loops, one of each of the forms already described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Extension problem – do each of the three tasks using each of the six forms ;) </a:t>
            </a:r>
          </a:p>
          <a:p>
            <a:pPr lvl="2"/>
            <a:endParaRPr lang="en-GB" dirty="0" smtClean="0"/>
          </a:p>
          <a:p>
            <a:pPr lvl="2"/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496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Looking ahead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Next session: </a:t>
            </a:r>
            <a:r>
              <a:rPr lang="en-GB" dirty="0" smtClean="0"/>
              <a:t>Introduction to Functions</a:t>
            </a:r>
          </a:p>
          <a:p>
            <a:endParaRPr lang="en-GB" dirty="0"/>
          </a:p>
          <a:p>
            <a:r>
              <a:rPr lang="en-GB" dirty="0"/>
              <a:t>Homework: </a:t>
            </a:r>
          </a:p>
          <a:p>
            <a:pPr lvl="1"/>
            <a:r>
              <a:rPr lang="en-GB" dirty="0"/>
              <a:t>Read </a:t>
            </a:r>
            <a:r>
              <a:rPr lang="en-GB" dirty="0" smtClean="0"/>
              <a:t>sections </a:t>
            </a:r>
            <a:r>
              <a:rPr lang="en-GB" smtClean="0"/>
              <a:t>7.-7.3 </a:t>
            </a:r>
            <a:r>
              <a:rPr lang="en-GB" dirty="0"/>
              <a:t>of </a:t>
            </a:r>
            <a:r>
              <a:rPr lang="en-GB" dirty="0" err="1"/>
              <a:t>Matloff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Story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33349</TotalTime>
  <Words>507</Words>
  <Application>Microsoft Office PowerPoint</Application>
  <PresentationFormat>On-screen Show (4:3)</PresentationFormat>
  <Paragraphs>116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Georgia</vt:lpstr>
      <vt:lpstr>Trebuchet MS</vt:lpstr>
      <vt:lpstr>Wingdings 2</vt:lpstr>
      <vt:lpstr>Nik2013</vt:lpstr>
      <vt:lpstr> Control Statements</vt:lpstr>
      <vt:lpstr>Programming in R</vt:lpstr>
      <vt:lpstr>For loops</vt:lpstr>
      <vt:lpstr>For loops – with breaks</vt:lpstr>
      <vt:lpstr>While loops – with conditions</vt:lpstr>
      <vt:lpstr>While loops – with breaks</vt:lpstr>
      <vt:lpstr>Repeat loops</vt:lpstr>
      <vt:lpstr>Loop comparison</vt:lpstr>
      <vt:lpstr>Exercise/Homework</vt:lpstr>
      <vt:lpstr>Looking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ACCA5021 Statistical Programming</dc:title>
  <dc:creator>NJW</dc:creator>
  <cp:lastModifiedBy>Nik Whitehead</cp:lastModifiedBy>
  <cp:revision>540</cp:revision>
  <dcterms:created xsi:type="dcterms:W3CDTF">2011-09-13T10:27:46Z</dcterms:created>
  <dcterms:modified xsi:type="dcterms:W3CDTF">2020-01-29T12:11:29Z</dcterms:modified>
</cp:coreProperties>
</file>