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56" r:id="rId2"/>
    <p:sldId id="272" r:id="rId3"/>
    <p:sldId id="268" r:id="rId4"/>
    <p:sldId id="269" r:id="rId5"/>
    <p:sldId id="270" r:id="rId6"/>
    <p:sldId id="257" r:id="rId7"/>
    <p:sldId id="258" r:id="rId8"/>
    <p:sldId id="259" r:id="rId9"/>
    <p:sldId id="262" r:id="rId10"/>
    <p:sldId id="271" r:id="rId11"/>
    <p:sldId id="261" r:id="rId12"/>
    <p:sldId id="264" r:id="rId13"/>
    <p:sldId id="265" r:id="rId14"/>
    <p:sldId id="266" r:id="rId15"/>
    <p:sldId id="263" r:id="rId16"/>
    <p:sldId id="260" r:id="rId17"/>
    <p:sldId id="267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68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04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678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21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592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021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932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54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334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307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83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2200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573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695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9099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826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635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459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104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D834-B437-45C7-8D51-00D09DD8B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1710" y="1241266"/>
            <a:ext cx="5956916" cy="315375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EBEBEB"/>
                </a:solidFill>
              </a:rPr>
              <a:t>Designing Effective   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    &amp; High Impact 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  Travel Brochures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F453D2-B40A-4429-B382-321CE22824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27938" y="4696287"/>
            <a:ext cx="5515133" cy="1517700"/>
          </a:xfrm>
        </p:spPr>
        <p:txBody>
          <a:bodyPr>
            <a:normAutofit/>
          </a:bodyPr>
          <a:lstStyle/>
          <a:p>
            <a:r>
              <a:rPr lang="en-GB" b="1" dirty="0"/>
              <a:t>International Travel Operations </a:t>
            </a:r>
          </a:p>
          <a:p>
            <a:endParaRPr lang="en-GB" dirty="0"/>
          </a:p>
        </p:txBody>
      </p:sp>
      <p:pic>
        <p:nvPicPr>
          <p:cNvPr id="4" name="Picture 3" descr="Puzzle">
            <a:extLst>
              <a:ext uri="{FF2B5EF4-FFF2-40B4-BE49-F238E27FC236}">
                <a16:creationId xmlns:a16="http://schemas.microsoft.com/office/drawing/2014/main" id="{87EA82A6-755C-4C1E-AF40-153CA394CA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26" r="16523" b="-2"/>
          <a:stretch/>
        </p:blipFill>
        <p:spPr>
          <a:xfrm>
            <a:off x="818336" y="1114621"/>
            <a:ext cx="4628736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2778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9F1F7F-707C-3E48-5B07-E9D0ACE75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 fontScale="90000"/>
          </a:bodyPr>
          <a:lstStyle/>
          <a:p>
            <a:r>
              <a:rPr lang="en-GB" dirty="0"/>
              <a:t>Today’s Session </a:t>
            </a:r>
            <a:br>
              <a:rPr lang="en-GB" dirty="0"/>
            </a:br>
            <a:r>
              <a:rPr lang="en-GB" dirty="0"/>
              <a:t>Travel Brochures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E57CD-52CA-1B37-759D-758538BB6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Introduction to Travel Brochures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Design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Sales &amp; Marketing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Content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Images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Information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Branding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Contact Details 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Booking Info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Social Media 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bg1"/>
                </a:solidFill>
              </a:rPr>
              <a:t>ABTA &amp; ATOL</a:t>
            </a:r>
          </a:p>
          <a:p>
            <a:pPr>
              <a:lnSpc>
                <a:spcPct val="90000"/>
              </a:lnSpc>
            </a:pPr>
            <a:endParaRPr lang="en-GB" sz="15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5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500">
              <a:solidFill>
                <a:schemeClr val="bg1"/>
              </a:solidFill>
            </a:endParaRPr>
          </a:p>
        </p:txBody>
      </p:sp>
      <p:pic>
        <p:nvPicPr>
          <p:cNvPr id="7" name="Graphic 6" descr="Airplane">
            <a:extLst>
              <a:ext uri="{FF2B5EF4-FFF2-40B4-BE49-F238E27FC236}">
                <a16:creationId xmlns:a16="http://schemas.microsoft.com/office/drawing/2014/main" id="{9BA9E9B4-0FA8-3C8E-6AD4-E6DCDE669D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00827" y="1016432"/>
            <a:ext cx="4842716" cy="484271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466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BFC97E-5737-45EF-A438-C4F63719E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6000" dirty="0"/>
              <a:t>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89F9D-F106-4049-AA7C-530FFC602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039477"/>
            <a:ext cx="5132439" cy="4191000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Business Brand</a:t>
            </a:r>
          </a:p>
          <a:p>
            <a:r>
              <a:rPr lang="en-GB" sz="2800" dirty="0">
                <a:solidFill>
                  <a:schemeClr val="bg1"/>
                </a:solidFill>
              </a:rPr>
              <a:t>Experiences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Positive Emotions</a:t>
            </a:r>
          </a:p>
          <a:p>
            <a:r>
              <a:rPr lang="en-GB" sz="2800" dirty="0">
                <a:solidFill>
                  <a:schemeClr val="bg1"/>
                </a:solidFill>
              </a:rPr>
              <a:t>Text &amp; Images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Descriptions</a:t>
            </a:r>
          </a:p>
          <a:p>
            <a:r>
              <a:rPr lang="en-GB" sz="2800" dirty="0">
                <a:solidFill>
                  <a:schemeClr val="bg1"/>
                </a:solidFill>
              </a:rPr>
              <a:t>Engagement</a:t>
            </a:r>
          </a:p>
          <a:p>
            <a:r>
              <a:rPr lang="en-GB" sz="2800" dirty="0">
                <a:solidFill>
                  <a:schemeClr val="bg1"/>
                </a:solidFill>
              </a:rPr>
              <a:t>Memories</a:t>
            </a:r>
          </a:p>
        </p:txBody>
      </p:sp>
      <p:pic>
        <p:nvPicPr>
          <p:cNvPr id="5" name="Picture 4" descr="A picture containing outdoor, snow, sky, tree&#10;&#10;Description automatically generated">
            <a:extLst>
              <a:ext uri="{FF2B5EF4-FFF2-40B4-BE49-F238E27FC236}">
                <a16:creationId xmlns:a16="http://schemas.microsoft.com/office/drawing/2014/main" id="{162F281E-AA41-4C38-95BF-0B0A49D2B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66" r="19959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955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D33C69-3F6C-444F-8409-24E6C985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6000" dirty="0"/>
              <a:t>Story Telling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6C829-ADCB-4256-A5D9-672EE0FCA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2418735"/>
            <a:ext cx="5257187" cy="381174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Stories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Images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Bring the Experience to Life</a:t>
            </a:r>
          </a:p>
          <a:p>
            <a:r>
              <a:rPr lang="en-GB" sz="2800" dirty="0">
                <a:solidFill>
                  <a:schemeClr val="bg1"/>
                </a:solidFill>
              </a:rPr>
              <a:t>Personalisation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sky, nature, outdoor, shore&#10;&#10;Description automatically generated">
            <a:extLst>
              <a:ext uri="{FF2B5EF4-FFF2-40B4-BE49-F238E27FC236}">
                <a16:creationId xmlns:a16="http://schemas.microsoft.com/office/drawing/2014/main" id="{37C27D44-F7D1-4BCB-AFEA-C1BBA68466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78" r="11748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920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130347-A95E-4CD1-BA23-E9BCA021B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6000" dirty="0"/>
              <a:t>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85752-1F51-488B-870E-2C2DD1FC7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952625"/>
            <a:ext cx="5456902" cy="4277852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Clear Brand Identity</a:t>
            </a:r>
          </a:p>
          <a:p>
            <a:r>
              <a:rPr lang="en-GB" sz="4000" dirty="0">
                <a:solidFill>
                  <a:schemeClr val="bg1"/>
                </a:solidFill>
              </a:rPr>
              <a:t>Reinforce the Brand</a:t>
            </a:r>
          </a:p>
          <a:p>
            <a:r>
              <a:rPr lang="en-GB" sz="4000" dirty="0">
                <a:solidFill>
                  <a:schemeClr val="bg1"/>
                </a:solidFill>
              </a:rPr>
              <a:t>Images &amp; Logos</a:t>
            </a:r>
          </a:p>
        </p:txBody>
      </p:sp>
      <p:pic>
        <p:nvPicPr>
          <p:cNvPr id="5" name="Picture 4" descr="A picture containing outdoor&#10;&#10;Description automatically generated">
            <a:extLst>
              <a:ext uri="{FF2B5EF4-FFF2-40B4-BE49-F238E27FC236}">
                <a16:creationId xmlns:a16="http://schemas.microsoft.com/office/drawing/2014/main" id="{FDE52B95-B649-4477-9149-9D61D2C0A2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50" r="20075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407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922F18-F1BA-44F8-9905-BDCDE1EE3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Motivate to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51AF6-5AFC-49C9-B84C-416F9D026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b="1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Engagement </a:t>
            </a:r>
          </a:p>
          <a:p>
            <a:r>
              <a:rPr lang="en-GB" b="1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Create Desire!</a:t>
            </a:r>
          </a:p>
          <a:p>
            <a:r>
              <a:rPr lang="en-GB" b="1">
                <a:solidFill>
                  <a:schemeClr val="bg1"/>
                </a:solidFill>
                <a:latin typeface="PT Sans" panose="020B0604020202020204" pitchFamily="34" charset="0"/>
              </a:rPr>
              <a:t>AIDA  </a:t>
            </a:r>
          </a:p>
          <a:p>
            <a:r>
              <a:rPr lang="en-GB" b="1">
                <a:solidFill>
                  <a:schemeClr val="bg1"/>
                </a:solidFill>
                <a:latin typeface="PT Sans" panose="020B0604020202020204" pitchFamily="34" charset="0"/>
              </a:rPr>
              <a:t>Attention, Interest, Desire, Action!</a:t>
            </a:r>
            <a:endParaRPr lang="en-GB" b="1" i="0" u="none" strike="noStrike">
              <a:solidFill>
                <a:schemeClr val="bg1"/>
              </a:solidFill>
              <a:effectLst/>
              <a:latin typeface="PT Sans" panose="020B0604020202020204" pitchFamily="34" charset="0"/>
            </a:endParaRPr>
          </a:p>
          <a:p>
            <a:r>
              <a:rPr lang="en-GB" b="1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Leave them wanting more Information!</a:t>
            </a:r>
          </a:p>
          <a:p>
            <a:endParaRPr lang="en-GB" b="0" i="0" u="none" strike="noStrike">
              <a:solidFill>
                <a:schemeClr val="bg1"/>
              </a:solidFill>
              <a:effectLst/>
              <a:latin typeface="PT Sans" panose="020B0604020202020204" pitchFamily="34" charset="0"/>
            </a:endParaRPr>
          </a:p>
          <a:p>
            <a:r>
              <a:rPr lang="en-GB" b="0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Leaving questions unanswered can create action!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tree, outdoor, plant, shore&#10;&#10;Description automatically generated">
            <a:extLst>
              <a:ext uri="{FF2B5EF4-FFF2-40B4-BE49-F238E27FC236}">
                <a16:creationId xmlns:a16="http://schemas.microsoft.com/office/drawing/2014/main" id="{7EA05EC7-D17D-440F-A889-034B86F006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827" y="1615719"/>
            <a:ext cx="4842716" cy="364414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279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5E47C794-DD90-4D91-829F-2F92D74D4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9A91F91-27C6-4301-95BB-38D75819E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146DDC2-5A93-4B50-B8F4-B5311F9EC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AA3227-4C96-4188-B279-CBD4D28FA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3943AC8-1C36-402E-9CF9-236EC8994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07455A9-9423-4813-B4F5-5987FC507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523852" y="18006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553DE0C0-A442-421A-BC88-7C91FBC0D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612744" y="27763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0D557BDA-150C-4379-BDD2-E21312590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C4E98D-E404-4381-B474-DE0224170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425580" cy="1622322"/>
          </a:xfrm>
        </p:spPr>
        <p:txBody>
          <a:bodyPr>
            <a:normAutofit/>
          </a:bodyPr>
          <a:lstStyle/>
          <a:p>
            <a:r>
              <a:rPr lang="en-GB" dirty="0"/>
              <a:t>Address Customer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E5A77-7990-4499-9B54-66D493C12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039475"/>
            <a:ext cx="6456769" cy="419100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Target Market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P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otential guest preferences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 Put the reader first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High Impact 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Effects 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response rates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5" name="Picture 4" descr="A person jumping in the air on a beach&#10;&#10;Description automatically generated with medium confidence">
            <a:extLst>
              <a:ext uri="{FF2B5EF4-FFF2-40B4-BE49-F238E27FC236}">
                <a16:creationId xmlns:a16="http://schemas.microsoft.com/office/drawing/2014/main" id="{F4305E41-6954-4BB6-8FC2-A5B8271D3E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328" y="768544"/>
            <a:ext cx="4017216" cy="533849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90D4F95-AC40-4C7F-8794-DF2B6F75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49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5E47C794-DD90-4D91-829F-2F92D74D4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9A91F91-27C6-4301-95BB-38D75819E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146DDC2-5A93-4B50-B8F4-B5311F9EC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9AA3227-4C96-4188-B279-CBD4D28FA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3943AC8-1C36-402E-9CF9-236EC8994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07455A9-9423-4813-B4F5-5987FC507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523852" y="18006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53DE0C0-A442-421A-BC88-7C91FBC0D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612744" y="27763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0D557BDA-150C-4379-BDD2-E21312590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1F2787-B5A0-4087-A0B6-26B308327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425580" cy="1622322"/>
          </a:xfrm>
        </p:spPr>
        <p:txBody>
          <a:bodyPr>
            <a:normAutofit/>
          </a:bodyPr>
          <a:lstStyle/>
          <a:p>
            <a:r>
              <a:rPr lang="en-GB" dirty="0"/>
              <a:t>High Quality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55B45-901C-4B0C-9E47-514CD622E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933575"/>
            <a:ext cx="6456769" cy="429690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Images to catch attention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Images to scene set</a:t>
            </a:r>
          </a:p>
          <a:p>
            <a:r>
              <a:rPr lang="en-GB" sz="2800" dirty="0">
                <a:solidFill>
                  <a:schemeClr val="bg1"/>
                </a:solidFill>
              </a:rPr>
              <a:t>High Quality Graphics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Catches the Eye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Attract Target Demographics &amp; Generate interest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 descr="A group of people posing for a photo on a set of stairs&#10;&#10;Description automatically generated with medium confidence">
            <a:extLst>
              <a:ext uri="{FF2B5EF4-FFF2-40B4-BE49-F238E27FC236}">
                <a16:creationId xmlns:a16="http://schemas.microsoft.com/office/drawing/2014/main" id="{10AB6D8A-F8ED-4236-8D16-7F544AE707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328" y="750691"/>
            <a:ext cx="4017216" cy="53741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90D4F95-AC40-4C7F-8794-DF2B6F75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048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A000FF-802F-42AC-AEA4-0E95707A0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4000" dirty="0"/>
              <a:t>Informative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2BFCD-AD90-4D39-B568-FC3FC2428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Who you are?</a:t>
            </a:r>
          </a:p>
          <a:p>
            <a:r>
              <a:rPr lang="en-GB" sz="2800" dirty="0">
                <a:solidFill>
                  <a:schemeClr val="bg1"/>
                </a:solidFill>
              </a:rPr>
              <a:t>What you are Selling?</a:t>
            </a:r>
          </a:p>
          <a:p>
            <a:r>
              <a:rPr lang="en-GB" sz="2800" dirty="0">
                <a:solidFill>
                  <a:schemeClr val="bg1"/>
                </a:solidFill>
              </a:rPr>
              <a:t>Where? Destinations</a:t>
            </a:r>
          </a:p>
          <a:p>
            <a:r>
              <a:rPr lang="en-GB" sz="2800" dirty="0">
                <a:solidFill>
                  <a:schemeClr val="bg1"/>
                </a:solidFill>
              </a:rPr>
              <a:t>Specialised Service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sky, outdoor, person, crowd&#10;&#10;Description automatically generated">
            <a:extLst>
              <a:ext uri="{FF2B5EF4-FFF2-40B4-BE49-F238E27FC236}">
                <a16:creationId xmlns:a16="http://schemas.microsoft.com/office/drawing/2014/main" id="{0F9B67D7-4BF0-4B42-A188-21B75A5CC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827" y="1343026"/>
            <a:ext cx="4986348" cy="428625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81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53BC003-D6B7-4BF0-937D-4A015F6DE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9027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03268C-2C5A-4507-9244-86102327B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39F7113-C588-46FB-ADDE-55CEC5981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6481A55-E6DE-4B8B-9847-0230D12F7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52FD8DB-2F6F-462A-9BF4-1E26C9332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E52543D-8290-40DE-990A-27CC1992A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ECC693B-FBF3-45DD-849C-AC1B1B290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6515BC8-A1CA-4EB4-81D8-6A891458F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ED9E2ADE-2C74-4E7D-8701-6AE23ABD4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B7EBD6DC-7188-4268-9886-6535F41A6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93CCA32-0C37-4525-8FFC-D62C5EEFB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541333-278A-4083-9D65-225A7261A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r>
              <a:rPr lang="en-GB" dirty="0"/>
              <a:t>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8E099-8CAF-4688-8948-9C0823455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ABTA, ATOL &amp; CAA</a:t>
            </a:r>
          </a:p>
          <a:p>
            <a:r>
              <a:rPr lang="en-GB">
                <a:solidFill>
                  <a:schemeClr val="bg1"/>
                </a:solidFill>
              </a:rPr>
              <a:t>Covid Assurance</a:t>
            </a:r>
          </a:p>
          <a:p>
            <a:r>
              <a:rPr lang="en-GB">
                <a:solidFill>
                  <a:schemeClr val="bg1"/>
                </a:solidFill>
              </a:rPr>
              <a:t>Brexit Assurance</a:t>
            </a:r>
          </a:p>
          <a:p>
            <a:r>
              <a:rPr lang="en-GB">
                <a:solidFill>
                  <a:schemeClr val="bg1"/>
                </a:solidFill>
              </a:rPr>
              <a:t>Safe Destination</a:t>
            </a:r>
          </a:p>
          <a:p>
            <a:r>
              <a:rPr lang="en-GB">
                <a:solidFill>
                  <a:schemeClr val="bg1"/>
                </a:solidFill>
              </a:rPr>
              <a:t>Support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04E9A699-4300-4803-AA36-51BF306B6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607" y="1633385"/>
            <a:ext cx="6391533" cy="359122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014FF2D-4863-43AA-82A7-958E9F743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533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4AEBED-A7DA-4C27-8022-68E8ECE6B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Unique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60A9C-7CA0-42E4-83D2-01B83D50B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5" y="1685925"/>
            <a:ext cx="5763465" cy="454455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Uniqueness attracts attention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Individuality </a:t>
            </a:r>
          </a:p>
          <a:p>
            <a:r>
              <a:rPr lang="en-GB" sz="2800" dirty="0">
                <a:solidFill>
                  <a:schemeClr val="bg1"/>
                </a:solidFill>
              </a:rPr>
              <a:t>Quality approach </a:t>
            </a:r>
          </a:p>
          <a:p>
            <a:r>
              <a:rPr lang="en-GB" sz="2800" dirty="0">
                <a:solidFill>
                  <a:schemeClr val="bg1"/>
                </a:solidFill>
              </a:rPr>
              <a:t>Above the competition</a:t>
            </a:r>
          </a:p>
        </p:txBody>
      </p:sp>
      <p:pic>
        <p:nvPicPr>
          <p:cNvPr id="5" name="Picture 4" descr="A picture containing sky, outdoor, chair, ground&#10;&#10;Description automatically generated">
            <a:extLst>
              <a:ext uri="{FF2B5EF4-FFF2-40B4-BE49-F238E27FC236}">
                <a16:creationId xmlns:a16="http://schemas.microsoft.com/office/drawing/2014/main" id="{B8D2804B-8B23-4224-80AE-C58F438831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1" r="25394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90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EDDAE8-4765-4E0C-A1F8-A8E910B0F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4800" dirty="0"/>
              <a:t>Be Consistent!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7F472-F630-48C1-9406-797BED812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952625"/>
            <a:ext cx="5132439" cy="427785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Consistency in image, branding &amp; graphics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Colours, design, font and style</a:t>
            </a:r>
          </a:p>
          <a:p>
            <a:r>
              <a:rPr lang="en-GB" sz="2400" dirty="0">
                <a:solidFill>
                  <a:schemeClr val="bg1"/>
                </a:solidFill>
              </a:rPr>
              <a:t>Logos &amp; Image consistency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Defines advertising style</a:t>
            </a:r>
          </a:p>
          <a:p>
            <a:r>
              <a:rPr lang="en-GB" sz="2400" dirty="0">
                <a:solidFill>
                  <a:schemeClr val="bg1"/>
                </a:solidFill>
              </a:rPr>
              <a:t>Sets apart from the competition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Consistent Messages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building, outdoor, government building, colonnade&#10;&#10;Description automatically generated">
            <a:extLst>
              <a:ext uri="{FF2B5EF4-FFF2-40B4-BE49-F238E27FC236}">
                <a16:creationId xmlns:a16="http://schemas.microsoft.com/office/drawing/2014/main" id="{BF5D966A-2C9F-4612-AFFA-19D5DC661A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690" y="645106"/>
            <a:ext cx="4202990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321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691445-8834-43D4-AE6E-B2056ADAC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/>
              <a:t>Make it easy to read &amp; engage!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DF9D9-C00F-4E19-A58E-2AA432845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Scanable</a:t>
            </a:r>
          </a:p>
          <a:p>
            <a:r>
              <a:rPr lang="en-GB">
                <a:solidFill>
                  <a:schemeClr val="bg1"/>
                </a:solidFill>
              </a:rPr>
              <a:t>Limit written Text</a:t>
            </a:r>
          </a:p>
          <a:p>
            <a:r>
              <a:rPr lang="en-GB">
                <a:solidFill>
                  <a:schemeClr val="bg1"/>
                </a:solidFill>
              </a:rPr>
              <a:t>Bold Text</a:t>
            </a:r>
          </a:p>
          <a:p>
            <a:r>
              <a:rPr lang="en-GB">
                <a:solidFill>
                  <a:schemeClr val="bg1"/>
                </a:solidFill>
              </a:rPr>
              <a:t>Easy Read</a:t>
            </a:r>
          </a:p>
          <a:p>
            <a:r>
              <a:rPr lang="en-GB">
                <a:solidFill>
                  <a:schemeClr val="bg1"/>
                </a:solidFill>
              </a:rPr>
              <a:t>Engaging Colours </a:t>
            </a:r>
          </a:p>
          <a:p>
            <a:r>
              <a:rPr lang="en-GB">
                <a:solidFill>
                  <a:schemeClr val="bg1"/>
                </a:solidFill>
              </a:rPr>
              <a:t>Pictures tell 1,000 words!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E7F2A1-615A-414B-B89B-8E93FE3DE0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496"/>
          <a:stretch/>
        </p:blipFill>
        <p:spPr>
          <a:xfrm>
            <a:off x="7116090" y="768931"/>
            <a:ext cx="4253743" cy="5585369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11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E857B-425B-4AB8-A4A6-2A322277A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Online Readable!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3091E-CEB0-4790-AD25-E1BCA3B91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5" y="2039477"/>
            <a:ext cx="5734567" cy="419100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Digital online</a:t>
            </a:r>
          </a:p>
          <a:p>
            <a:r>
              <a:rPr lang="en-GB" sz="2800" dirty="0">
                <a:solidFill>
                  <a:schemeClr val="bg1"/>
                </a:solidFill>
              </a:rPr>
              <a:t>High impact format</a:t>
            </a:r>
          </a:p>
          <a:p>
            <a:r>
              <a:rPr lang="en-GB" sz="2800" dirty="0">
                <a:solidFill>
                  <a:schemeClr val="bg1"/>
                </a:solidFill>
              </a:rPr>
              <a:t>Mobile phone </a:t>
            </a:r>
          </a:p>
          <a:p>
            <a:r>
              <a:rPr lang="en-GB" sz="2800" dirty="0">
                <a:solidFill>
                  <a:schemeClr val="bg1"/>
                </a:solidFill>
              </a:rPr>
              <a:t>Tablet</a:t>
            </a:r>
          </a:p>
          <a:p>
            <a:r>
              <a:rPr lang="en-GB" sz="2800" dirty="0">
                <a:solidFill>
                  <a:schemeClr val="bg1"/>
                </a:solidFill>
              </a:rPr>
              <a:t> Desk Top Friendly</a:t>
            </a:r>
          </a:p>
          <a:p>
            <a:r>
              <a:rPr lang="en-GB" sz="2800" dirty="0">
                <a:solidFill>
                  <a:schemeClr val="bg1"/>
                </a:solidFill>
              </a:rPr>
              <a:t>Colour Quality</a:t>
            </a:r>
          </a:p>
        </p:txBody>
      </p:sp>
      <p:pic>
        <p:nvPicPr>
          <p:cNvPr id="5" name="Picture 4" descr="A group of people outside a building&#10;&#10;Description automatically generated with medium confidence">
            <a:extLst>
              <a:ext uri="{FF2B5EF4-FFF2-40B4-BE49-F238E27FC236}">
                <a16:creationId xmlns:a16="http://schemas.microsoft.com/office/drawing/2014/main" id="{B280824E-FBD8-4B0C-AC9A-68B6F227F8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0" r="21384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22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714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89674B87-B7AA-4FDD-B75B-0E6F82BF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67027"/>
            <a:chOff x="0" y="-2373"/>
            <a:chExt cx="12192000" cy="6867027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79CFA5-3E2E-44AE-8901-888F319BB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267043B-4282-450D-A595-165512D91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3ECCE6B-7124-49F7-A9F7-846F18D23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E4B22195-E753-4CEB-9376-1E4C70F9D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321F675-966F-4F38-9E8C-EF813E7B0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C1E1FED-8209-4304-BD7B-1E364C44A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F77DFC8-AD0F-4293-A5B0-A4B35B41D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1A536217-7B6F-4117-90B1-9D52A5791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11FF4C96-6962-4FEB-8800-B664A2AC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309CC5A8-B34F-420B-82A5-2B885B247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2AE828-CB9E-4F8E-A391-11DDD20C6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r>
              <a:rPr lang="en-GB" dirty="0"/>
              <a:t>KIS 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15C23-48AA-46B6-ADD5-93F91CEC1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Keep it Simple &amp; Create the Impact!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Use familiar language &amp; avoid trade jargon or unfamiliar terminology</a:t>
            </a:r>
          </a:p>
        </p:txBody>
      </p:sp>
      <p:pic>
        <p:nvPicPr>
          <p:cNvPr id="7" name="Picture 6" descr="A picture containing sky, outdoor, snow, nature&#10;&#10;Description automatically generated">
            <a:extLst>
              <a:ext uri="{FF2B5EF4-FFF2-40B4-BE49-F238E27FC236}">
                <a16:creationId xmlns:a16="http://schemas.microsoft.com/office/drawing/2014/main" id="{8C585CAE-C3A6-4015-A01F-C646AAD2E8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6" r="1390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B6E07BC7-FAEA-458C-90C9-A68082FBB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833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9674B87-B7AA-4FDD-B75B-0E6F82BF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67027"/>
            <a:chOff x="0" y="-2373"/>
            <a:chExt cx="12192000" cy="6867027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779CFA5-3E2E-44AE-8901-888F319BB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267043B-4282-450D-A595-165512D91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3ECCE6B-7124-49F7-A9F7-846F18D23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B22195-E753-4CEB-9376-1E4C70F9D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321F675-966F-4F38-9E8C-EF813E7B0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C1E1FED-8209-4304-BD7B-1E364C44A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F77DFC8-AD0F-4293-A5B0-A4B35B41D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1A536217-7B6F-4117-90B1-9D52A5791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11FF4C96-6962-4FEB-8800-B664A2AC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309CC5A8-B34F-420B-82A5-2B885B247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02A749-85C7-4C60-91D2-A396C9A8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44568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Customer Testimonials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2A0D-AAAB-4615-B8CB-245B5E846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860" y="2828924"/>
            <a:ext cx="3682821" cy="319087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Guest Stories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Selling Tool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Create Confidence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Make the Experience Real 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Honest &amp; Effective</a:t>
            </a:r>
          </a:p>
        </p:txBody>
      </p:sp>
      <p:pic>
        <p:nvPicPr>
          <p:cNvPr id="7" name="Picture 6" descr="A bridge over a river&#10;&#10;Description automatically generated with low confidence">
            <a:extLst>
              <a:ext uri="{FF2B5EF4-FFF2-40B4-BE49-F238E27FC236}">
                <a16:creationId xmlns:a16="http://schemas.microsoft.com/office/drawing/2014/main" id="{57DB01C4-9D8C-4934-85C6-4BDDFECC37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2" r="5600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6E07BC7-FAEA-458C-90C9-A68082FBB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E9CA60-319B-435A-B641-C4D4B519D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Clear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6830B-7568-4C8C-9CF2-46DDF6D28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5" y="1876425"/>
            <a:ext cx="5581865" cy="435405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Clear Phone Contact Details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Digital Contact Online for support</a:t>
            </a:r>
          </a:p>
          <a:p>
            <a:r>
              <a:rPr lang="en-GB" sz="2400" dirty="0">
                <a:solidFill>
                  <a:schemeClr val="bg1"/>
                </a:solidFill>
              </a:rPr>
              <a:t>Email</a:t>
            </a:r>
          </a:p>
          <a:p>
            <a:r>
              <a:rPr lang="en-GB" sz="2400" dirty="0">
                <a:solidFill>
                  <a:schemeClr val="bg1"/>
                </a:solidFill>
              </a:rPr>
              <a:t>Address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ABTA / ATOL</a:t>
            </a:r>
          </a:p>
          <a:p>
            <a:r>
              <a:rPr lang="en-GB" sz="2400" dirty="0">
                <a:solidFill>
                  <a:schemeClr val="bg1"/>
                </a:solidFill>
              </a:rPr>
              <a:t>Booking Details</a:t>
            </a:r>
          </a:p>
        </p:txBody>
      </p:sp>
      <p:pic>
        <p:nvPicPr>
          <p:cNvPr id="5" name="Picture 4" descr="A person holding a glass of beer&#10;&#10;Description automatically generated with low confidence">
            <a:extLst>
              <a:ext uri="{FF2B5EF4-FFF2-40B4-BE49-F238E27FC236}">
                <a16:creationId xmlns:a16="http://schemas.microsoft.com/office/drawing/2014/main" id="{C03E8FE0-C234-4B06-837B-7814298931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5229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53BC003-D6B7-4BF0-937D-4A015F6DE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9027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03268C-2C5A-4507-9244-86102327B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39F7113-C588-46FB-ADDE-55CEC5981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6481A55-E6DE-4B8B-9847-0230D12F7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52FD8DB-2F6F-462A-9BF4-1E26C9332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E52543D-8290-40DE-990A-27CC1992A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ECC693B-FBF3-45DD-849C-AC1B1B290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6515BC8-A1CA-4EB4-81D8-6A891458F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ED9E2ADE-2C74-4E7D-8701-6AE23ABD4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B7EBD6DC-7188-4268-9886-6535F41A6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93CCA32-0C37-4525-8FFC-D62C5EEFB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597374-D109-C17D-19DE-A654737AA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SESSION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AE0D1-2AC2-652D-6E20-0DA0F5129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Travel </a:t>
            </a:r>
            <a:r>
              <a:rPr lang="en-GB" sz="1700" b="1">
                <a:solidFill>
                  <a:schemeClr val="bg1"/>
                </a:solidFill>
              </a:rPr>
              <a:t>Brochures 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bg1"/>
                </a:solidFill>
              </a:rPr>
              <a:t> </a:t>
            </a:r>
            <a:r>
              <a:rPr lang="en-GB" sz="1700" b="1" dirty="0">
                <a:solidFill>
                  <a:schemeClr val="bg1"/>
                </a:solidFill>
              </a:rPr>
              <a:t>SALES &amp; MARKETING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Apply to Assignment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Impact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Content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Images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Design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Booking Info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Terms &amp; Conditions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bg1"/>
                </a:solidFill>
              </a:rPr>
              <a:t>ABTA / ATOL</a:t>
            </a:r>
          </a:p>
          <a:p>
            <a:pPr>
              <a:lnSpc>
                <a:spcPct val="90000"/>
              </a:lnSpc>
            </a:pPr>
            <a:endParaRPr lang="en-GB" sz="1700" b="1" dirty="0">
              <a:solidFill>
                <a:schemeClr val="bg1"/>
              </a:solidFill>
            </a:endParaRPr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F0DD1DCE-861E-AAD6-BA3C-41D59D22A4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014FF2D-4863-43AA-82A7-958E9F743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96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331</Words>
  <Application>Microsoft Office PowerPoint</Application>
  <PresentationFormat>Widescreen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Century Gothic</vt:lpstr>
      <vt:lpstr>PT Sans</vt:lpstr>
      <vt:lpstr>Wingdings 3</vt:lpstr>
      <vt:lpstr>Ion Boardroom</vt:lpstr>
      <vt:lpstr>Designing Effective        &amp; High Impact    Travel Brochures</vt:lpstr>
      <vt:lpstr>Today’s Session  Travel Brochures </vt:lpstr>
      <vt:lpstr>Experience</vt:lpstr>
      <vt:lpstr>Story Telling</vt:lpstr>
      <vt:lpstr>Branding</vt:lpstr>
      <vt:lpstr>Motivate to Action</vt:lpstr>
      <vt:lpstr>Address Customer Needs</vt:lpstr>
      <vt:lpstr>High Quality Images</vt:lpstr>
      <vt:lpstr>Informative</vt:lpstr>
      <vt:lpstr>Security</vt:lpstr>
      <vt:lpstr>Unique</vt:lpstr>
      <vt:lpstr>Be Consistent!</vt:lpstr>
      <vt:lpstr>Make it easy to read &amp; engage!</vt:lpstr>
      <vt:lpstr>Online Readable!</vt:lpstr>
      <vt:lpstr>KIS X</vt:lpstr>
      <vt:lpstr>Customer Testimonials</vt:lpstr>
      <vt:lpstr>Clear Contact Details</vt:lpstr>
      <vt:lpstr>SESSION OVERVIEW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 Effective        &amp; High Impact    Travel Brochures</dc:title>
  <dc:creator>Jacqui Jones</dc:creator>
  <cp:lastModifiedBy>Jacqui Jones</cp:lastModifiedBy>
  <cp:revision>3</cp:revision>
  <dcterms:created xsi:type="dcterms:W3CDTF">2021-11-22T20:58:58Z</dcterms:created>
  <dcterms:modified xsi:type="dcterms:W3CDTF">2024-02-19T22:23:31Z</dcterms:modified>
</cp:coreProperties>
</file>