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7" r:id="rId7"/>
    <p:sldId id="262" r:id="rId8"/>
    <p:sldId id="268" r:id="rId9"/>
    <p:sldId id="272" r:id="rId10"/>
    <p:sldId id="273" r:id="rId11"/>
    <p:sldId id="269" r:id="rId12"/>
    <p:sldId id="274" r:id="rId13"/>
    <p:sldId id="270" r:id="rId14"/>
    <p:sldId id="266" r:id="rId15"/>
    <p:sldId id="275" r:id="rId16"/>
    <p:sldId id="276" r:id="rId17"/>
    <p:sldId id="263" r:id="rId18"/>
    <p:sldId id="265" r:id="rId19"/>
    <p:sldId id="277" r:id="rId20"/>
    <p:sldId id="278" r:id="rId21"/>
    <p:sldId id="26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3" autoAdjust="0"/>
    <p:restoredTop sz="9466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7D32E96-9C3A-4FD9-AB73-16B4E9AADFC4}" type="datetimeFigureOut">
              <a:rPr lang="en-GB" smtClean="0"/>
              <a:t>11/07/2023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9722BD3C-C158-47E7-B814-2A15C5578FAE}"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3631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D32E96-9C3A-4FD9-AB73-16B4E9AADFC4}" type="datetimeFigureOut">
              <a:rPr lang="en-GB" smtClean="0"/>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2BD3C-C158-47E7-B814-2A15C5578FAE}" type="slidenum">
              <a:rPr lang="en-GB" smtClean="0"/>
              <a:t>‹#›</a:t>
            </a:fld>
            <a:endParaRPr lang="en-GB"/>
          </a:p>
        </p:txBody>
      </p:sp>
    </p:spTree>
    <p:extLst>
      <p:ext uri="{BB962C8B-B14F-4D97-AF65-F5344CB8AC3E}">
        <p14:creationId xmlns:p14="http://schemas.microsoft.com/office/powerpoint/2010/main" val="1547740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32E96-9C3A-4FD9-AB73-16B4E9AADFC4}" type="datetimeFigureOut">
              <a:rPr lang="en-GB" smtClean="0"/>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2BD3C-C158-47E7-B814-2A15C5578FAE}"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7113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D32E96-9C3A-4FD9-AB73-16B4E9AADFC4}" type="datetimeFigureOut">
              <a:rPr lang="en-GB" smtClean="0"/>
              <a:t>11/07/2023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22BD3C-C158-47E7-B814-2A15C5578FAE}" type="slidenum">
              <a:rPr lang="en-GB" smtClean="0"/>
              <a:t>‹#›</a:t>
            </a:fld>
            <a:endParaRPr lang="en-GB"/>
          </a:p>
        </p:txBody>
      </p:sp>
    </p:spTree>
    <p:extLst>
      <p:ext uri="{BB962C8B-B14F-4D97-AF65-F5344CB8AC3E}">
        <p14:creationId xmlns:p14="http://schemas.microsoft.com/office/powerpoint/2010/main" val="3863130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D32E96-9C3A-4FD9-AB73-16B4E9AADFC4}" type="datetimeFigureOut">
              <a:rPr lang="en-GB" smtClean="0"/>
              <a:t>11/07/2023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22BD3C-C158-47E7-B814-2A15C5578FAE}"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2468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D32E96-9C3A-4FD9-AB73-16B4E9AADFC4}" type="datetimeFigureOut">
              <a:rPr lang="en-GB" smtClean="0"/>
              <a:t>11/07/2023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22BD3C-C158-47E7-B814-2A15C5578FA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3462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D32E96-9C3A-4FD9-AB73-16B4E9AADFC4}" type="datetimeFigureOut">
              <a:rPr lang="en-GB" smtClean="0"/>
              <a:t>11/07/2023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22BD3C-C158-47E7-B814-2A15C5578FAE}" type="slidenum">
              <a:rPr lang="en-GB" smtClean="0"/>
              <a:t>‹#›</a:t>
            </a:fld>
            <a:endParaRPr lang="en-GB"/>
          </a:p>
        </p:txBody>
      </p:sp>
    </p:spTree>
    <p:extLst>
      <p:ext uri="{BB962C8B-B14F-4D97-AF65-F5344CB8AC3E}">
        <p14:creationId xmlns:p14="http://schemas.microsoft.com/office/powerpoint/2010/main" val="642758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D32E96-9C3A-4FD9-AB73-16B4E9AADFC4}" type="datetimeFigureOut">
              <a:rPr lang="en-GB" smtClean="0"/>
              <a:t>11/07/2023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22BD3C-C158-47E7-B814-2A15C5578FAE}"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6177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D32E96-9C3A-4FD9-AB73-16B4E9AADFC4}" type="datetimeFigureOut">
              <a:rPr lang="en-GB" smtClean="0"/>
              <a:t>11/07/2023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22BD3C-C158-47E7-B814-2A15C5578FAE}" type="slidenum">
              <a:rPr lang="en-GB" smtClean="0"/>
              <a:t>‹#›</a:t>
            </a:fld>
            <a:endParaRPr lang="en-GB"/>
          </a:p>
        </p:txBody>
      </p:sp>
    </p:spTree>
    <p:extLst>
      <p:ext uri="{BB962C8B-B14F-4D97-AF65-F5344CB8AC3E}">
        <p14:creationId xmlns:p14="http://schemas.microsoft.com/office/powerpoint/2010/main" val="1893565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D32E96-9C3A-4FD9-AB73-16B4E9AADFC4}" type="datetimeFigureOut">
              <a:rPr lang="en-GB" smtClean="0"/>
              <a:t>11/07/2023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22BD3C-C158-47E7-B814-2A15C5578FAE}" type="slidenum">
              <a:rPr lang="en-GB" smtClean="0"/>
              <a:t>‹#›</a:t>
            </a:fld>
            <a:endParaRPr lang="en-GB"/>
          </a:p>
        </p:txBody>
      </p:sp>
    </p:spTree>
    <p:extLst>
      <p:ext uri="{BB962C8B-B14F-4D97-AF65-F5344CB8AC3E}">
        <p14:creationId xmlns:p14="http://schemas.microsoft.com/office/powerpoint/2010/main" val="887113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32E96-9C3A-4FD9-AB73-16B4E9AADFC4}" type="datetimeFigureOut">
              <a:rPr lang="en-GB" smtClean="0"/>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2BD3C-C158-47E7-B814-2A15C5578FAE}"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08919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32E96-9C3A-4FD9-AB73-16B4E9AADFC4}" type="datetimeFigureOut">
              <a:rPr lang="en-GB" smtClean="0"/>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2BD3C-C158-47E7-B814-2A15C5578FAE}"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190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32E96-9C3A-4FD9-AB73-16B4E9AADFC4}" type="datetimeFigureOut">
              <a:rPr lang="en-GB" smtClean="0"/>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2BD3C-C158-47E7-B814-2A15C5578FAE}" type="slidenum">
              <a:rPr lang="en-GB" smtClean="0"/>
              <a:t>‹#›</a:t>
            </a:fld>
            <a:endParaRPr lang="en-GB"/>
          </a:p>
        </p:txBody>
      </p:sp>
    </p:spTree>
    <p:extLst>
      <p:ext uri="{BB962C8B-B14F-4D97-AF65-F5344CB8AC3E}">
        <p14:creationId xmlns:p14="http://schemas.microsoft.com/office/powerpoint/2010/main" val="6730273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32E96-9C3A-4FD9-AB73-16B4E9AADFC4}" type="datetimeFigureOut">
              <a:rPr lang="en-GB" smtClean="0"/>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2BD3C-C158-47E7-B814-2A15C5578FAE}"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3499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32E96-9C3A-4FD9-AB73-16B4E9AADFC4}" type="datetimeFigureOut">
              <a:rPr lang="en-GB" smtClean="0"/>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2BD3C-C158-47E7-B814-2A15C5578FAE}"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7829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D32E96-9C3A-4FD9-AB73-16B4E9AADFC4}" type="datetimeFigureOut">
              <a:rPr lang="en-GB" smtClean="0"/>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2BD3C-C158-47E7-B814-2A15C5578FA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19711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D32E96-9C3A-4FD9-AB73-16B4E9AADFC4}" type="datetimeFigureOut">
              <a:rPr lang="en-GB" smtClean="0"/>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2BD3C-C158-47E7-B814-2A15C5578FAE}"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20194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7D32E96-9C3A-4FD9-AB73-16B4E9AADFC4}" type="datetimeFigureOut">
              <a:rPr lang="en-GB" smtClean="0"/>
              <a:t>11/07/2023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722BD3C-C158-47E7-B814-2A15C5578FAE}" type="slidenum">
              <a:rPr lang="en-GB" smtClean="0"/>
              <a:t>‹#›</a:t>
            </a:fld>
            <a:endParaRPr lang="en-GB"/>
          </a:p>
        </p:txBody>
      </p:sp>
    </p:spTree>
    <p:extLst>
      <p:ext uri="{BB962C8B-B14F-4D97-AF65-F5344CB8AC3E}">
        <p14:creationId xmlns:p14="http://schemas.microsoft.com/office/powerpoint/2010/main" val="15713430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legislation.gov.uk/ukpga/2014/6/notes/division/4/3" TargetMode="External"/><Relationship Id="rId2" Type="http://schemas.openxmlformats.org/officeDocument/2006/relationships/hyperlink" Target="https://www.legislation.gov.uk/ukpga/2004/31/section/53" TargetMode="External"/><Relationship Id="rId1" Type="http://schemas.openxmlformats.org/officeDocument/2006/relationships/slideLayout" Target="../slideLayouts/slideLayout2.xml"/><Relationship Id="rId4" Type="http://schemas.openxmlformats.org/officeDocument/2006/relationships/hyperlink" Target="https://onlinelibrary.wiley.com/doi/10.1111/j.1365-2702.2012.04270.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703D9-259E-0C5A-8DAF-A2F594281F52}"/>
              </a:ext>
            </a:extLst>
          </p:cNvPr>
          <p:cNvSpPr>
            <a:spLocks noGrp="1"/>
          </p:cNvSpPr>
          <p:nvPr>
            <p:ph type="ctrTitle"/>
          </p:nvPr>
        </p:nvSpPr>
        <p:spPr/>
        <p:txBody>
          <a:bodyPr/>
          <a:lstStyle/>
          <a:p>
            <a:r>
              <a:rPr lang="en-GB" sz="4800" dirty="0"/>
              <a:t>Partnerships with children, young people, and families</a:t>
            </a:r>
          </a:p>
        </p:txBody>
      </p:sp>
      <p:sp>
        <p:nvSpPr>
          <p:cNvPr id="3" name="Subtitle 2">
            <a:extLst>
              <a:ext uri="{FF2B5EF4-FFF2-40B4-BE49-F238E27FC236}">
                <a16:creationId xmlns:a16="http://schemas.microsoft.com/office/drawing/2014/main" id="{BCF4D315-376A-C5F7-98A4-C1E5CEB8B6D7}"/>
              </a:ext>
            </a:extLst>
          </p:cNvPr>
          <p:cNvSpPr>
            <a:spLocks noGrp="1"/>
          </p:cNvSpPr>
          <p:nvPr>
            <p:ph type="subTitle" idx="1"/>
          </p:nvPr>
        </p:nvSpPr>
        <p:spPr/>
        <p:txBody>
          <a:bodyPr/>
          <a:lstStyle/>
          <a:p>
            <a:r>
              <a:rPr lang="en-GB" dirty="0"/>
              <a:t>By </a:t>
            </a:r>
            <a:r>
              <a:rPr lang="en-GB" dirty="0" err="1"/>
              <a:t>D.Odeh</a:t>
            </a:r>
            <a:endParaRPr lang="en-GB" dirty="0"/>
          </a:p>
        </p:txBody>
      </p:sp>
    </p:spTree>
    <p:extLst>
      <p:ext uri="{BB962C8B-B14F-4D97-AF65-F5344CB8AC3E}">
        <p14:creationId xmlns:p14="http://schemas.microsoft.com/office/powerpoint/2010/main" val="1334211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3F05F24-EC77-DB95-BE05-0026FB61B3B5}"/>
              </a:ext>
            </a:extLst>
          </p:cNvPr>
          <p:cNvSpPr>
            <a:spLocks noGrp="1"/>
          </p:cNvSpPr>
          <p:nvPr>
            <p:ph type="title"/>
          </p:nvPr>
        </p:nvSpPr>
        <p:spPr>
          <a:xfrm>
            <a:off x="1055599" y="1055077"/>
            <a:ext cx="2532909" cy="4794578"/>
          </a:xfrm>
        </p:spPr>
        <p:txBody>
          <a:bodyPr>
            <a:normAutofit/>
          </a:bodyPr>
          <a:lstStyle/>
          <a:p>
            <a:r>
              <a:rPr lang="en-GB" dirty="0">
                <a:solidFill>
                  <a:srgbClr val="262626"/>
                </a:solidFill>
              </a:rPr>
              <a:t>Aim:</a:t>
            </a:r>
            <a:endParaRPr lang="en-GB">
              <a:solidFill>
                <a:srgbClr val="262626"/>
              </a:solidFill>
            </a:endParaRPr>
          </a:p>
        </p:txBody>
      </p:sp>
      <p:sp useBgFill="1">
        <p:nvSpPr>
          <p:cNvPr id="16" name="Rectangle 1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743506A8-E888-DDD4-35F1-E6762BC81A40}"/>
              </a:ext>
            </a:extLst>
          </p:cNvPr>
          <p:cNvSpPr/>
          <p:nvPr/>
        </p:nvSpPr>
        <p:spPr>
          <a:xfrm>
            <a:off x="5470072" y="40049"/>
            <a:ext cx="6334001" cy="2100735"/>
          </a:xfrm>
          <a:custGeom>
            <a:avLst/>
            <a:gdLst>
              <a:gd name="connsiteX0" fmla="*/ 0 w 6334001"/>
              <a:gd name="connsiteY0" fmla="*/ 350130 h 2100735"/>
              <a:gd name="connsiteX1" fmla="*/ 350130 w 6334001"/>
              <a:gd name="connsiteY1" fmla="*/ 0 h 2100735"/>
              <a:gd name="connsiteX2" fmla="*/ 5983871 w 6334001"/>
              <a:gd name="connsiteY2" fmla="*/ 0 h 2100735"/>
              <a:gd name="connsiteX3" fmla="*/ 6334001 w 6334001"/>
              <a:gd name="connsiteY3" fmla="*/ 350130 h 2100735"/>
              <a:gd name="connsiteX4" fmla="*/ 6334001 w 6334001"/>
              <a:gd name="connsiteY4" fmla="*/ 1750605 h 2100735"/>
              <a:gd name="connsiteX5" fmla="*/ 5983871 w 6334001"/>
              <a:gd name="connsiteY5" fmla="*/ 2100735 h 2100735"/>
              <a:gd name="connsiteX6" fmla="*/ 350130 w 6334001"/>
              <a:gd name="connsiteY6" fmla="*/ 2100735 h 2100735"/>
              <a:gd name="connsiteX7" fmla="*/ 0 w 6334001"/>
              <a:gd name="connsiteY7" fmla="*/ 1750605 h 2100735"/>
              <a:gd name="connsiteX8" fmla="*/ 0 w 6334001"/>
              <a:gd name="connsiteY8" fmla="*/ 350130 h 2100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34001" h="2100735">
                <a:moveTo>
                  <a:pt x="0" y="350130"/>
                </a:moveTo>
                <a:cubicBezTo>
                  <a:pt x="0" y="156759"/>
                  <a:pt x="156759" y="0"/>
                  <a:pt x="350130" y="0"/>
                </a:cubicBezTo>
                <a:lnTo>
                  <a:pt x="5983871" y="0"/>
                </a:lnTo>
                <a:cubicBezTo>
                  <a:pt x="6177242" y="0"/>
                  <a:pt x="6334001" y="156759"/>
                  <a:pt x="6334001" y="350130"/>
                </a:cubicBezTo>
                <a:lnTo>
                  <a:pt x="6334001" y="1750605"/>
                </a:lnTo>
                <a:cubicBezTo>
                  <a:pt x="6334001" y="1943976"/>
                  <a:pt x="6177242" y="2100735"/>
                  <a:pt x="5983871" y="2100735"/>
                </a:cubicBezTo>
                <a:lnTo>
                  <a:pt x="350130" y="2100735"/>
                </a:lnTo>
                <a:cubicBezTo>
                  <a:pt x="156759" y="2100735"/>
                  <a:pt x="0" y="1943976"/>
                  <a:pt x="0" y="1750605"/>
                </a:cubicBezTo>
                <a:lnTo>
                  <a:pt x="0" y="350130"/>
                </a:lnTo>
                <a:close/>
              </a:path>
            </a:pathLst>
          </a:custGeom>
        </p:spPr>
        <p:style>
          <a:lnRef idx="0">
            <a:schemeClr val="lt1">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txBody>
          <a:bodyPr spcFirstLastPara="0" vert="horz" wrap="square" lIns="224469" tIns="224469" rIns="224469" bIns="224469" numCol="1" spcCol="1270" anchor="ctr" anchorCtr="0">
            <a:noAutofit/>
          </a:bodyPr>
          <a:lstStyle/>
          <a:p>
            <a:pPr marL="0" lvl="0" indent="0" algn="l" defTabSz="1422400">
              <a:lnSpc>
                <a:spcPct val="90000"/>
              </a:lnSpc>
              <a:spcBef>
                <a:spcPct val="0"/>
              </a:spcBef>
              <a:spcAft>
                <a:spcPct val="35000"/>
              </a:spcAft>
              <a:buNone/>
            </a:pPr>
            <a:r>
              <a:rPr lang="en-GB" sz="3200" kern="1200" dirty="0"/>
              <a:t>To develop an understanding of the importance of involving children, young people, and their families in the decision-making process.</a:t>
            </a:r>
            <a:endParaRPr lang="en-US" sz="3200" kern="1200" dirty="0"/>
          </a:p>
        </p:txBody>
      </p:sp>
      <p:sp>
        <p:nvSpPr>
          <p:cNvPr id="7" name="Freeform: Shape 6">
            <a:extLst>
              <a:ext uri="{FF2B5EF4-FFF2-40B4-BE49-F238E27FC236}">
                <a16:creationId xmlns:a16="http://schemas.microsoft.com/office/drawing/2014/main" id="{B12E4E9B-D190-0F64-1913-A0881DAA173A}"/>
              </a:ext>
            </a:extLst>
          </p:cNvPr>
          <p:cNvSpPr/>
          <p:nvPr/>
        </p:nvSpPr>
        <p:spPr>
          <a:xfrm>
            <a:off x="5470072" y="2322224"/>
            <a:ext cx="6334001" cy="2100735"/>
          </a:xfrm>
          <a:custGeom>
            <a:avLst/>
            <a:gdLst>
              <a:gd name="connsiteX0" fmla="*/ 0 w 6334001"/>
              <a:gd name="connsiteY0" fmla="*/ 350130 h 2100735"/>
              <a:gd name="connsiteX1" fmla="*/ 350130 w 6334001"/>
              <a:gd name="connsiteY1" fmla="*/ 0 h 2100735"/>
              <a:gd name="connsiteX2" fmla="*/ 5983871 w 6334001"/>
              <a:gd name="connsiteY2" fmla="*/ 0 h 2100735"/>
              <a:gd name="connsiteX3" fmla="*/ 6334001 w 6334001"/>
              <a:gd name="connsiteY3" fmla="*/ 350130 h 2100735"/>
              <a:gd name="connsiteX4" fmla="*/ 6334001 w 6334001"/>
              <a:gd name="connsiteY4" fmla="*/ 1750605 h 2100735"/>
              <a:gd name="connsiteX5" fmla="*/ 5983871 w 6334001"/>
              <a:gd name="connsiteY5" fmla="*/ 2100735 h 2100735"/>
              <a:gd name="connsiteX6" fmla="*/ 350130 w 6334001"/>
              <a:gd name="connsiteY6" fmla="*/ 2100735 h 2100735"/>
              <a:gd name="connsiteX7" fmla="*/ 0 w 6334001"/>
              <a:gd name="connsiteY7" fmla="*/ 1750605 h 2100735"/>
              <a:gd name="connsiteX8" fmla="*/ 0 w 6334001"/>
              <a:gd name="connsiteY8" fmla="*/ 350130 h 2100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34001" h="2100735">
                <a:moveTo>
                  <a:pt x="0" y="350130"/>
                </a:moveTo>
                <a:cubicBezTo>
                  <a:pt x="0" y="156759"/>
                  <a:pt x="156759" y="0"/>
                  <a:pt x="350130" y="0"/>
                </a:cubicBezTo>
                <a:lnTo>
                  <a:pt x="5983871" y="0"/>
                </a:lnTo>
                <a:cubicBezTo>
                  <a:pt x="6177242" y="0"/>
                  <a:pt x="6334001" y="156759"/>
                  <a:pt x="6334001" y="350130"/>
                </a:cubicBezTo>
                <a:lnTo>
                  <a:pt x="6334001" y="1750605"/>
                </a:lnTo>
                <a:cubicBezTo>
                  <a:pt x="6334001" y="1943976"/>
                  <a:pt x="6177242" y="2100735"/>
                  <a:pt x="5983871" y="2100735"/>
                </a:cubicBezTo>
                <a:lnTo>
                  <a:pt x="350130" y="2100735"/>
                </a:lnTo>
                <a:cubicBezTo>
                  <a:pt x="156759" y="2100735"/>
                  <a:pt x="0" y="1943976"/>
                  <a:pt x="0" y="1750605"/>
                </a:cubicBezTo>
                <a:lnTo>
                  <a:pt x="0" y="350130"/>
                </a:lnTo>
                <a:close/>
              </a:path>
            </a:pathLst>
          </a:custGeom>
        </p:spPr>
        <p:style>
          <a:lnRef idx="0">
            <a:schemeClr val="lt1">
              <a:hueOff val="0"/>
              <a:satOff val="0"/>
              <a:lumOff val="0"/>
              <a:alphaOff val="0"/>
            </a:schemeClr>
          </a:lnRef>
          <a:fillRef idx="3">
            <a:schemeClr val="accent5">
              <a:hueOff val="496582"/>
              <a:satOff val="288"/>
              <a:lumOff val="2843"/>
              <a:alphaOff val="0"/>
            </a:schemeClr>
          </a:fillRef>
          <a:effectRef idx="2">
            <a:schemeClr val="accent5">
              <a:hueOff val="496582"/>
              <a:satOff val="288"/>
              <a:lumOff val="2843"/>
              <a:alphaOff val="0"/>
            </a:schemeClr>
          </a:effectRef>
          <a:fontRef idx="minor">
            <a:schemeClr val="lt1"/>
          </a:fontRef>
        </p:style>
        <p:txBody>
          <a:bodyPr spcFirstLastPara="0" vert="horz" wrap="square" lIns="224469" tIns="224469" rIns="224469" bIns="224469" numCol="1" spcCol="1270" anchor="ctr" anchorCtr="0">
            <a:noAutofit/>
          </a:bodyPr>
          <a:lstStyle/>
          <a:p>
            <a:pPr marL="0" lvl="0" indent="0" algn="l" defTabSz="1422400">
              <a:lnSpc>
                <a:spcPct val="90000"/>
              </a:lnSpc>
              <a:spcBef>
                <a:spcPct val="0"/>
              </a:spcBef>
              <a:spcAft>
                <a:spcPct val="35000"/>
              </a:spcAft>
              <a:buNone/>
            </a:pPr>
            <a:r>
              <a:rPr lang="en-GB" sz="3200" kern="1200" dirty="0"/>
              <a:t>To explore different challenges of working in partnership </a:t>
            </a:r>
            <a:endParaRPr lang="en-US" sz="3200" kern="1200" dirty="0"/>
          </a:p>
        </p:txBody>
      </p:sp>
      <p:sp>
        <p:nvSpPr>
          <p:cNvPr id="8" name="Freeform: Shape 7">
            <a:extLst>
              <a:ext uri="{FF2B5EF4-FFF2-40B4-BE49-F238E27FC236}">
                <a16:creationId xmlns:a16="http://schemas.microsoft.com/office/drawing/2014/main" id="{98F48783-45C7-5D21-EE90-2AD149E64B15}"/>
              </a:ext>
            </a:extLst>
          </p:cNvPr>
          <p:cNvSpPr/>
          <p:nvPr/>
        </p:nvSpPr>
        <p:spPr>
          <a:xfrm>
            <a:off x="5470072" y="4604399"/>
            <a:ext cx="6334001" cy="2100735"/>
          </a:xfrm>
          <a:custGeom>
            <a:avLst/>
            <a:gdLst>
              <a:gd name="connsiteX0" fmla="*/ 0 w 6334001"/>
              <a:gd name="connsiteY0" fmla="*/ 350130 h 2100735"/>
              <a:gd name="connsiteX1" fmla="*/ 350130 w 6334001"/>
              <a:gd name="connsiteY1" fmla="*/ 0 h 2100735"/>
              <a:gd name="connsiteX2" fmla="*/ 5983871 w 6334001"/>
              <a:gd name="connsiteY2" fmla="*/ 0 h 2100735"/>
              <a:gd name="connsiteX3" fmla="*/ 6334001 w 6334001"/>
              <a:gd name="connsiteY3" fmla="*/ 350130 h 2100735"/>
              <a:gd name="connsiteX4" fmla="*/ 6334001 w 6334001"/>
              <a:gd name="connsiteY4" fmla="*/ 1750605 h 2100735"/>
              <a:gd name="connsiteX5" fmla="*/ 5983871 w 6334001"/>
              <a:gd name="connsiteY5" fmla="*/ 2100735 h 2100735"/>
              <a:gd name="connsiteX6" fmla="*/ 350130 w 6334001"/>
              <a:gd name="connsiteY6" fmla="*/ 2100735 h 2100735"/>
              <a:gd name="connsiteX7" fmla="*/ 0 w 6334001"/>
              <a:gd name="connsiteY7" fmla="*/ 1750605 h 2100735"/>
              <a:gd name="connsiteX8" fmla="*/ 0 w 6334001"/>
              <a:gd name="connsiteY8" fmla="*/ 350130 h 2100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34001" h="2100735">
                <a:moveTo>
                  <a:pt x="0" y="350130"/>
                </a:moveTo>
                <a:cubicBezTo>
                  <a:pt x="0" y="156759"/>
                  <a:pt x="156759" y="0"/>
                  <a:pt x="350130" y="0"/>
                </a:cubicBezTo>
                <a:lnTo>
                  <a:pt x="5983871" y="0"/>
                </a:lnTo>
                <a:cubicBezTo>
                  <a:pt x="6177242" y="0"/>
                  <a:pt x="6334001" y="156759"/>
                  <a:pt x="6334001" y="350130"/>
                </a:cubicBezTo>
                <a:lnTo>
                  <a:pt x="6334001" y="1750605"/>
                </a:lnTo>
                <a:cubicBezTo>
                  <a:pt x="6334001" y="1943976"/>
                  <a:pt x="6177242" y="2100735"/>
                  <a:pt x="5983871" y="2100735"/>
                </a:cubicBezTo>
                <a:lnTo>
                  <a:pt x="350130" y="2100735"/>
                </a:lnTo>
                <a:cubicBezTo>
                  <a:pt x="156759" y="2100735"/>
                  <a:pt x="0" y="1943976"/>
                  <a:pt x="0" y="1750605"/>
                </a:cubicBezTo>
                <a:lnTo>
                  <a:pt x="0" y="350130"/>
                </a:lnTo>
                <a:close/>
              </a:path>
            </a:pathLst>
          </a:custGeom>
        </p:spPr>
        <p:style>
          <a:lnRef idx="0">
            <a:schemeClr val="lt1">
              <a:hueOff val="0"/>
              <a:satOff val="0"/>
              <a:lumOff val="0"/>
              <a:alphaOff val="0"/>
            </a:schemeClr>
          </a:lnRef>
          <a:fillRef idx="3">
            <a:schemeClr val="accent5">
              <a:hueOff val="993165"/>
              <a:satOff val="576"/>
              <a:lumOff val="5686"/>
              <a:alphaOff val="0"/>
            </a:schemeClr>
          </a:fillRef>
          <a:effectRef idx="2">
            <a:schemeClr val="accent5">
              <a:hueOff val="993165"/>
              <a:satOff val="576"/>
              <a:lumOff val="5686"/>
              <a:alphaOff val="0"/>
            </a:schemeClr>
          </a:effectRef>
          <a:fontRef idx="minor">
            <a:schemeClr val="lt1"/>
          </a:fontRef>
        </p:style>
        <p:txBody>
          <a:bodyPr spcFirstLastPara="0" vert="horz" wrap="square" lIns="224469" tIns="224469" rIns="224469" bIns="224469" numCol="1" spcCol="1270" anchor="ctr" anchorCtr="0">
            <a:noAutofit/>
          </a:bodyPr>
          <a:lstStyle/>
          <a:p>
            <a:pPr marL="0" lvl="0" indent="0" algn="l" defTabSz="1422400">
              <a:lnSpc>
                <a:spcPct val="90000"/>
              </a:lnSpc>
              <a:spcBef>
                <a:spcPct val="0"/>
              </a:spcBef>
              <a:spcAft>
                <a:spcPct val="35000"/>
              </a:spcAft>
              <a:buNone/>
            </a:pPr>
            <a:r>
              <a:rPr lang="en-GB" sz="3200" kern="1200" dirty="0"/>
              <a:t>To develop strategies to ensure effective partnership working.</a:t>
            </a:r>
            <a:endParaRPr lang="en-US" sz="3200" kern="1200" dirty="0"/>
          </a:p>
        </p:txBody>
      </p:sp>
    </p:spTree>
    <p:extLst>
      <p:ext uri="{BB962C8B-B14F-4D97-AF65-F5344CB8AC3E}">
        <p14:creationId xmlns:p14="http://schemas.microsoft.com/office/powerpoint/2010/main" val="904272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D061E-340E-7308-3F8F-849DE7F0CDD0}"/>
              </a:ext>
            </a:extLst>
          </p:cNvPr>
          <p:cNvSpPr>
            <a:spLocks noGrp="1"/>
          </p:cNvSpPr>
          <p:nvPr>
            <p:ph type="title"/>
          </p:nvPr>
        </p:nvSpPr>
        <p:spPr>
          <a:xfrm>
            <a:off x="1295402" y="982132"/>
            <a:ext cx="9601196" cy="1303867"/>
          </a:xfrm>
        </p:spPr>
        <p:txBody>
          <a:bodyPr>
            <a:normAutofit/>
          </a:bodyPr>
          <a:lstStyle/>
          <a:p>
            <a:r>
              <a:rPr lang="en-GB">
                <a:solidFill>
                  <a:srgbClr val="262626"/>
                </a:solidFill>
              </a:rPr>
              <a:t>The power of partnership</a:t>
            </a:r>
          </a:p>
        </p:txBody>
      </p:sp>
      <p:sp>
        <p:nvSpPr>
          <p:cNvPr id="3" name="Content Placeholder 2">
            <a:extLst>
              <a:ext uri="{FF2B5EF4-FFF2-40B4-BE49-F238E27FC236}">
                <a16:creationId xmlns:a16="http://schemas.microsoft.com/office/drawing/2014/main" id="{830B46A8-7B36-C492-3A0D-D90008F451EE}"/>
              </a:ext>
            </a:extLst>
          </p:cNvPr>
          <p:cNvSpPr>
            <a:spLocks noGrp="1"/>
          </p:cNvSpPr>
          <p:nvPr>
            <p:ph idx="1"/>
          </p:nvPr>
        </p:nvSpPr>
        <p:spPr>
          <a:xfrm>
            <a:off x="1295402" y="2556932"/>
            <a:ext cx="6256866" cy="3318936"/>
          </a:xfrm>
        </p:spPr>
        <p:txBody>
          <a:bodyPr>
            <a:normAutofit/>
          </a:bodyPr>
          <a:lstStyle/>
          <a:p>
            <a:pPr marL="0" indent="0">
              <a:buNone/>
            </a:pPr>
            <a:r>
              <a:rPr lang="en-GB" sz="4000" b="1" i="0" dirty="0">
                <a:solidFill>
                  <a:srgbClr val="262626"/>
                </a:solidFill>
                <a:effectLst/>
                <a:latin typeface="+mj-lt"/>
              </a:rPr>
              <a:t>Discussion</a:t>
            </a:r>
          </a:p>
          <a:p>
            <a:endParaRPr lang="en-GB" sz="4000" dirty="0">
              <a:solidFill>
                <a:srgbClr val="262626"/>
              </a:solidFill>
              <a:latin typeface="+mj-lt"/>
            </a:endParaRPr>
          </a:p>
          <a:p>
            <a:pPr marL="0" indent="0">
              <a:buNone/>
            </a:pPr>
            <a:r>
              <a:rPr lang="en-GB" sz="4000" b="0" i="0" dirty="0">
                <a:solidFill>
                  <a:srgbClr val="262626"/>
                </a:solidFill>
                <a:effectLst/>
                <a:latin typeface="+mj-lt"/>
              </a:rPr>
              <a:t>What does it mean to work together?</a:t>
            </a:r>
          </a:p>
          <a:p>
            <a:pPr marL="0" indent="0">
              <a:buNone/>
            </a:pPr>
            <a:endParaRPr lang="en-GB" sz="4000" b="0" i="0" dirty="0">
              <a:solidFill>
                <a:srgbClr val="262626"/>
              </a:solidFill>
              <a:effectLst/>
              <a:latin typeface="+mj-lt"/>
            </a:endParaRPr>
          </a:p>
        </p:txBody>
      </p:sp>
      <p:pic>
        <p:nvPicPr>
          <p:cNvPr id="7" name="Graphic 6" descr="Handshake">
            <a:extLst>
              <a:ext uri="{FF2B5EF4-FFF2-40B4-BE49-F238E27FC236}">
                <a16:creationId xmlns:a16="http://schemas.microsoft.com/office/drawing/2014/main" id="{25CB002C-9F5B-A8C5-01D3-7096C002A27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2561855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D061E-340E-7308-3F8F-849DE7F0CDD0}"/>
              </a:ext>
            </a:extLst>
          </p:cNvPr>
          <p:cNvSpPr>
            <a:spLocks noGrp="1"/>
          </p:cNvSpPr>
          <p:nvPr>
            <p:ph type="title"/>
          </p:nvPr>
        </p:nvSpPr>
        <p:spPr>
          <a:xfrm>
            <a:off x="1295402" y="982132"/>
            <a:ext cx="9601196" cy="1303867"/>
          </a:xfrm>
        </p:spPr>
        <p:txBody>
          <a:bodyPr>
            <a:normAutofit/>
          </a:bodyPr>
          <a:lstStyle/>
          <a:p>
            <a:r>
              <a:rPr lang="en-GB">
                <a:solidFill>
                  <a:srgbClr val="262626"/>
                </a:solidFill>
              </a:rPr>
              <a:t>The power of partnership</a:t>
            </a:r>
          </a:p>
        </p:txBody>
      </p:sp>
      <p:sp>
        <p:nvSpPr>
          <p:cNvPr id="3" name="Content Placeholder 2">
            <a:extLst>
              <a:ext uri="{FF2B5EF4-FFF2-40B4-BE49-F238E27FC236}">
                <a16:creationId xmlns:a16="http://schemas.microsoft.com/office/drawing/2014/main" id="{830B46A8-7B36-C492-3A0D-D90008F451EE}"/>
              </a:ext>
            </a:extLst>
          </p:cNvPr>
          <p:cNvSpPr>
            <a:spLocks noGrp="1"/>
          </p:cNvSpPr>
          <p:nvPr>
            <p:ph idx="1"/>
          </p:nvPr>
        </p:nvSpPr>
        <p:spPr>
          <a:xfrm>
            <a:off x="1295402" y="2556932"/>
            <a:ext cx="6256866" cy="3318936"/>
          </a:xfrm>
        </p:spPr>
        <p:txBody>
          <a:bodyPr>
            <a:normAutofit/>
          </a:bodyPr>
          <a:lstStyle/>
          <a:p>
            <a:pPr>
              <a:lnSpc>
                <a:spcPct val="90000"/>
              </a:lnSpc>
            </a:pPr>
            <a:r>
              <a:rPr lang="en-GB" sz="1500" b="0" i="0">
                <a:solidFill>
                  <a:srgbClr val="262626"/>
                </a:solidFill>
                <a:effectLst/>
                <a:latin typeface="+mj-lt"/>
              </a:rPr>
              <a:t>Working in partnership with children, young people, and families is a crucial aspect of many professions and roles, especially those in education, social work, healthcare, and community development. This collaborative approach recognizes the importance of involving children, young people, and their families in decision-making processes and creating a supportive environment that meets their needs</a:t>
            </a:r>
          </a:p>
          <a:p>
            <a:pPr>
              <a:lnSpc>
                <a:spcPct val="90000"/>
              </a:lnSpc>
            </a:pPr>
            <a:r>
              <a:rPr lang="en-GB" sz="1500">
                <a:solidFill>
                  <a:srgbClr val="262626"/>
                </a:solidFill>
                <a:latin typeface="+mj-lt"/>
              </a:rPr>
              <a:t>Crawford and Cunningham (2015) note that effective partnership working is vital in identifying local problems, delivering preventive solutions, and understanding the needs of children, young people, and their families, thus suggesting that the provision of a relevant service for children and young people, is dependent on effective partnership</a:t>
            </a:r>
          </a:p>
          <a:p>
            <a:pPr marL="0" indent="0">
              <a:lnSpc>
                <a:spcPct val="90000"/>
              </a:lnSpc>
              <a:buNone/>
            </a:pPr>
            <a:endParaRPr lang="en-GB" sz="1500">
              <a:solidFill>
                <a:srgbClr val="262626"/>
              </a:solidFill>
              <a:latin typeface="+mj-lt"/>
            </a:endParaRPr>
          </a:p>
        </p:txBody>
      </p:sp>
      <p:pic>
        <p:nvPicPr>
          <p:cNvPr id="7" name="Graphic 6" descr="Family">
            <a:extLst>
              <a:ext uri="{FF2B5EF4-FFF2-40B4-BE49-F238E27FC236}">
                <a16:creationId xmlns:a16="http://schemas.microsoft.com/office/drawing/2014/main" id="{B73FDE44-C704-7B91-DA8E-A4065C2E653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770502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CF098-65FD-D1D2-08E4-B38FE0E01B83}"/>
              </a:ext>
            </a:extLst>
          </p:cNvPr>
          <p:cNvSpPr>
            <a:spLocks noGrp="1"/>
          </p:cNvSpPr>
          <p:nvPr>
            <p:ph type="title"/>
          </p:nvPr>
        </p:nvSpPr>
        <p:spPr/>
        <p:txBody>
          <a:bodyPr>
            <a:normAutofit fontScale="90000"/>
          </a:bodyPr>
          <a:lstStyle/>
          <a:p>
            <a:r>
              <a:rPr lang="en-GB" dirty="0"/>
              <a:t>Rational of partnership with children, young people and families</a:t>
            </a:r>
          </a:p>
        </p:txBody>
      </p:sp>
      <p:sp>
        <p:nvSpPr>
          <p:cNvPr id="3" name="Content Placeholder 2">
            <a:extLst>
              <a:ext uri="{FF2B5EF4-FFF2-40B4-BE49-F238E27FC236}">
                <a16:creationId xmlns:a16="http://schemas.microsoft.com/office/drawing/2014/main" id="{7ADED300-12E2-D1EB-F1D6-2C9C21D6B013}"/>
              </a:ext>
            </a:extLst>
          </p:cNvPr>
          <p:cNvSpPr>
            <a:spLocks noGrp="1"/>
          </p:cNvSpPr>
          <p:nvPr>
            <p:ph idx="1"/>
          </p:nvPr>
        </p:nvSpPr>
        <p:spPr/>
        <p:txBody>
          <a:bodyPr>
            <a:normAutofit fontScale="70000" lnSpcReduction="20000"/>
          </a:bodyPr>
          <a:lstStyle/>
          <a:p>
            <a:r>
              <a:rPr lang="en-GB" dirty="0">
                <a:latin typeface="+mj-lt"/>
              </a:rPr>
              <a:t>The United Nations Convention on the Rights of the Child (UNICEF 2023) enshrines the right of children to be involved in all decisions that affect their lives. </a:t>
            </a:r>
          </a:p>
          <a:p>
            <a:r>
              <a:rPr lang="en-GB" dirty="0">
                <a:latin typeface="+mj-lt"/>
              </a:rPr>
              <a:t>Article 12 of the UNCRC </a:t>
            </a:r>
            <a:r>
              <a:rPr lang="en-GB" dirty="0">
                <a:solidFill>
                  <a:srgbClr val="1E1E1E"/>
                </a:solidFill>
                <a:latin typeface="+mj-lt"/>
              </a:rPr>
              <a:t>states that “</a:t>
            </a:r>
            <a:r>
              <a:rPr lang="en-GB" b="0" i="0" dirty="0">
                <a:solidFill>
                  <a:srgbClr val="1E1E1E"/>
                </a:solidFill>
                <a:effectLst/>
                <a:latin typeface="+mj-lt"/>
              </a:rPr>
              <a:t>every child has the right to express their views, feelings, and wishes in all matters affecting them, and to have their views considered and taken seriously” (UNICEF 2023).  Thus, recognising children and young people as actors in their own lives.</a:t>
            </a:r>
          </a:p>
          <a:p>
            <a:r>
              <a:rPr lang="en-GB" dirty="0">
                <a:latin typeface="+mj-lt"/>
              </a:rPr>
              <a:t>The Children Act of 2004 stresses the importance of involving children in decision-making, specifically in child protection cases</a:t>
            </a:r>
          </a:p>
          <a:p>
            <a:r>
              <a:rPr lang="en-GB" dirty="0">
                <a:latin typeface="+mj-lt"/>
              </a:rPr>
              <a:t>The Children and Family Act 2014 also requires that the Local Authority consult with parents of children and young people while drafting EHC (Education, Health and Care) plan thus ensuring that the parents are involved in the planning process from the outset and their views are taken into consideration.  </a:t>
            </a:r>
          </a:p>
          <a:p>
            <a:endParaRPr lang="en-GB" dirty="0">
              <a:latin typeface="+mj-lt"/>
            </a:endParaRPr>
          </a:p>
          <a:p>
            <a:r>
              <a:rPr lang="en-GB" dirty="0">
                <a:latin typeface="+mj-lt"/>
              </a:rPr>
              <a:t> </a:t>
            </a:r>
          </a:p>
        </p:txBody>
      </p:sp>
    </p:spTree>
    <p:extLst>
      <p:ext uri="{BB962C8B-B14F-4D97-AF65-F5344CB8AC3E}">
        <p14:creationId xmlns:p14="http://schemas.microsoft.com/office/powerpoint/2010/main" val="2086429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3BEF7-89F1-8CDF-DC98-9749C4A29EDD}"/>
              </a:ext>
            </a:extLst>
          </p:cNvPr>
          <p:cNvSpPr>
            <a:spLocks noGrp="1"/>
          </p:cNvSpPr>
          <p:nvPr>
            <p:ph type="title"/>
          </p:nvPr>
        </p:nvSpPr>
        <p:spPr>
          <a:xfrm>
            <a:off x="1295402" y="982132"/>
            <a:ext cx="9601196" cy="1303867"/>
          </a:xfrm>
        </p:spPr>
        <p:txBody>
          <a:bodyPr>
            <a:normAutofit/>
          </a:bodyPr>
          <a:lstStyle/>
          <a:p>
            <a:r>
              <a:rPr lang="en-GB">
                <a:solidFill>
                  <a:srgbClr val="262626"/>
                </a:solidFill>
              </a:rPr>
              <a:t>Partnership with other agencies </a:t>
            </a:r>
          </a:p>
        </p:txBody>
      </p:sp>
      <p:sp>
        <p:nvSpPr>
          <p:cNvPr id="3" name="Content Placeholder 2">
            <a:extLst>
              <a:ext uri="{FF2B5EF4-FFF2-40B4-BE49-F238E27FC236}">
                <a16:creationId xmlns:a16="http://schemas.microsoft.com/office/drawing/2014/main" id="{D86E4F71-A8F3-9B55-7CCC-90C3941454D8}"/>
              </a:ext>
            </a:extLst>
          </p:cNvPr>
          <p:cNvSpPr>
            <a:spLocks noGrp="1"/>
          </p:cNvSpPr>
          <p:nvPr>
            <p:ph idx="1"/>
          </p:nvPr>
        </p:nvSpPr>
        <p:spPr>
          <a:xfrm>
            <a:off x="1295402" y="2556932"/>
            <a:ext cx="6256866" cy="3318936"/>
          </a:xfrm>
        </p:spPr>
        <p:txBody>
          <a:bodyPr>
            <a:normAutofit fontScale="70000" lnSpcReduction="20000"/>
          </a:bodyPr>
          <a:lstStyle/>
          <a:p>
            <a:r>
              <a:rPr lang="en-GB" dirty="0">
                <a:solidFill>
                  <a:srgbClr val="262626"/>
                </a:solidFill>
              </a:rPr>
              <a:t>To provide a relevant provision for children, and young people, there is the need to also work in partnership with other relevant agencies </a:t>
            </a:r>
          </a:p>
          <a:p>
            <a:r>
              <a:rPr lang="en-GB" dirty="0">
                <a:solidFill>
                  <a:srgbClr val="262626"/>
                </a:solidFill>
              </a:rPr>
              <a:t>Working in partnership with relevant government and non-government agencies leads to integrated services and effective intervention.</a:t>
            </a:r>
          </a:p>
          <a:p>
            <a:r>
              <a:rPr lang="en-GB" dirty="0">
                <a:solidFill>
                  <a:srgbClr val="262626"/>
                </a:solidFill>
              </a:rPr>
              <a:t>Examples of such agencies are:</a:t>
            </a:r>
          </a:p>
          <a:p>
            <a:pPr lvl="1"/>
            <a:r>
              <a:rPr lang="en-GB" dirty="0">
                <a:solidFill>
                  <a:srgbClr val="262626"/>
                </a:solidFill>
              </a:rPr>
              <a:t>MASH</a:t>
            </a:r>
          </a:p>
          <a:p>
            <a:pPr lvl="1"/>
            <a:r>
              <a:rPr lang="en-GB" dirty="0">
                <a:solidFill>
                  <a:srgbClr val="262626"/>
                </a:solidFill>
              </a:rPr>
              <a:t>CAMH</a:t>
            </a:r>
          </a:p>
          <a:p>
            <a:pPr lvl="1"/>
            <a:r>
              <a:rPr lang="en-GB" dirty="0">
                <a:solidFill>
                  <a:srgbClr val="262626"/>
                </a:solidFill>
              </a:rPr>
              <a:t>Schools</a:t>
            </a:r>
          </a:p>
          <a:p>
            <a:pPr lvl="1"/>
            <a:r>
              <a:rPr lang="en-GB" dirty="0">
                <a:solidFill>
                  <a:srgbClr val="262626"/>
                </a:solidFill>
              </a:rPr>
              <a:t>Health professionals such as physiotherapists, Educational psychologists, Speech and Language Therapists, etc</a:t>
            </a:r>
          </a:p>
          <a:p>
            <a:r>
              <a:rPr lang="en-GB" dirty="0">
                <a:solidFill>
                  <a:srgbClr val="262626"/>
                </a:solidFill>
              </a:rPr>
              <a:t>Can you name any more agencies or organisations?</a:t>
            </a:r>
          </a:p>
        </p:txBody>
      </p:sp>
      <p:pic>
        <p:nvPicPr>
          <p:cNvPr id="7" name="Graphic 6" descr="Business Growth">
            <a:extLst>
              <a:ext uri="{FF2B5EF4-FFF2-40B4-BE49-F238E27FC236}">
                <a16:creationId xmlns:a16="http://schemas.microsoft.com/office/drawing/2014/main" id="{0EDC00F0-2061-F0A7-35F5-2BFDA745F19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4206965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DFE16-C6F1-5919-6D36-AD6B6A6EF506}"/>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8D0E9F43-0089-70B1-E6C3-67814E0EB68E}"/>
              </a:ext>
            </a:extLst>
          </p:cNvPr>
          <p:cNvSpPr>
            <a:spLocks noGrp="1"/>
          </p:cNvSpPr>
          <p:nvPr>
            <p:ph idx="1"/>
          </p:nvPr>
        </p:nvSpPr>
        <p:spPr/>
        <p:txBody>
          <a:bodyPr>
            <a:normAutofit/>
          </a:bodyPr>
          <a:lstStyle/>
          <a:p>
            <a:pPr marL="0" indent="0" algn="ctr">
              <a:buNone/>
            </a:pPr>
            <a:r>
              <a:rPr lang="en-GB" sz="4000" dirty="0"/>
              <a:t>Why do you think it is important that children, young people and families are involved in the process of decision-making?</a:t>
            </a:r>
          </a:p>
          <a:p>
            <a:pPr marL="0" indent="0" algn="ctr">
              <a:buNone/>
            </a:pPr>
            <a:endParaRPr lang="en-GB" sz="4000" dirty="0"/>
          </a:p>
          <a:p>
            <a:pPr marL="0" indent="0" algn="ctr">
              <a:buNone/>
            </a:pPr>
            <a:endParaRPr lang="en-GB" sz="4000" dirty="0"/>
          </a:p>
        </p:txBody>
      </p:sp>
    </p:spTree>
    <p:extLst>
      <p:ext uri="{BB962C8B-B14F-4D97-AF65-F5344CB8AC3E}">
        <p14:creationId xmlns:p14="http://schemas.microsoft.com/office/powerpoint/2010/main" val="4201828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837AD58-A988-E860-2F7B-60567A5DC15F}"/>
              </a:ext>
            </a:extLst>
          </p:cNvPr>
          <p:cNvSpPr>
            <a:spLocks noGrp="1"/>
          </p:cNvSpPr>
          <p:nvPr>
            <p:ph type="title"/>
          </p:nvPr>
        </p:nvSpPr>
        <p:spPr>
          <a:xfrm>
            <a:off x="952108" y="954756"/>
            <a:ext cx="2730414" cy="4946003"/>
          </a:xfrm>
        </p:spPr>
        <p:txBody>
          <a:bodyPr>
            <a:normAutofit/>
          </a:bodyPr>
          <a:lstStyle/>
          <a:p>
            <a:r>
              <a:rPr lang="en-GB">
                <a:solidFill>
                  <a:srgbClr val="FFFFFF"/>
                </a:solidFill>
              </a:rPr>
              <a:t>Challenges of partnership</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A56A9C-3A82-44F2-4C0F-F52B1022EB4F}"/>
              </a:ext>
            </a:extLst>
          </p:cNvPr>
          <p:cNvSpPr>
            <a:spLocks noGrp="1"/>
          </p:cNvSpPr>
          <p:nvPr>
            <p:ph idx="1"/>
          </p:nvPr>
        </p:nvSpPr>
        <p:spPr>
          <a:xfrm>
            <a:off x="5140934" y="469900"/>
            <a:ext cx="6970384" cy="6155018"/>
          </a:xfrm>
        </p:spPr>
        <p:txBody>
          <a:bodyPr anchor="ctr">
            <a:noAutofit/>
          </a:bodyPr>
          <a:lstStyle/>
          <a:p>
            <a:r>
              <a:rPr lang="en-US" sz="3600" dirty="0"/>
              <a:t>Working in partnership with children, young people, and their families can be highly rewarding, but it also comes with its own set of challenges. </a:t>
            </a:r>
          </a:p>
          <a:p>
            <a:pPr marL="0" indent="0">
              <a:buNone/>
            </a:pPr>
            <a:r>
              <a:rPr lang="en-US" sz="3600" dirty="0"/>
              <a:t>Discussion </a:t>
            </a:r>
          </a:p>
          <a:p>
            <a:r>
              <a:rPr lang="en-US" sz="3600" dirty="0"/>
              <a:t>Reflecting on your experiences, what are the possible challenges of, effective partnership working?</a:t>
            </a:r>
          </a:p>
          <a:p>
            <a:pPr marL="0" marR="0" lvl="0" indent="0" defTabSz="914400" rtl="0" eaLnBrk="0" fontAlgn="base" latinLnBrk="0" hangingPunct="0">
              <a:lnSpc>
                <a:spcPct val="90000"/>
              </a:lnSpc>
              <a:spcBef>
                <a:spcPct val="0"/>
              </a:spcBef>
              <a:spcAft>
                <a:spcPct val="0"/>
              </a:spcAft>
              <a:buClrTx/>
              <a:buSzTx/>
              <a:buFontTx/>
              <a:buAutoNum type="arabicPeriod" startAt="4"/>
              <a:tabLst/>
            </a:pPr>
            <a:endParaRPr kumimoji="0" lang="en-US" altLang="en-US" sz="3600" b="0" i="0" u="none" strike="noStrike" cap="none" normalizeH="0" baseline="0" dirty="0">
              <a:ln>
                <a:noFill/>
              </a:ln>
              <a:effectLst/>
            </a:endParaRPr>
          </a:p>
          <a:p>
            <a:pPr>
              <a:lnSpc>
                <a:spcPct val="90000"/>
              </a:lnSpc>
            </a:pPr>
            <a:endParaRPr lang="en-GB" sz="3600" dirty="0"/>
          </a:p>
        </p:txBody>
      </p:sp>
    </p:spTree>
    <p:extLst>
      <p:ext uri="{BB962C8B-B14F-4D97-AF65-F5344CB8AC3E}">
        <p14:creationId xmlns:p14="http://schemas.microsoft.com/office/powerpoint/2010/main" val="1155140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837AD58-A988-E860-2F7B-60567A5DC15F}"/>
              </a:ext>
            </a:extLst>
          </p:cNvPr>
          <p:cNvSpPr>
            <a:spLocks noGrp="1"/>
          </p:cNvSpPr>
          <p:nvPr>
            <p:ph type="title"/>
          </p:nvPr>
        </p:nvSpPr>
        <p:spPr>
          <a:xfrm>
            <a:off x="952108" y="954756"/>
            <a:ext cx="2730414" cy="4946003"/>
          </a:xfrm>
        </p:spPr>
        <p:txBody>
          <a:bodyPr>
            <a:normAutofit/>
          </a:bodyPr>
          <a:lstStyle/>
          <a:p>
            <a:r>
              <a:rPr lang="en-GB">
                <a:solidFill>
                  <a:srgbClr val="FFFFFF"/>
                </a:solidFill>
              </a:rPr>
              <a:t>Challenges of partnership</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A56A9C-3A82-44F2-4C0F-F52B1022EB4F}"/>
              </a:ext>
            </a:extLst>
          </p:cNvPr>
          <p:cNvSpPr>
            <a:spLocks noGrp="1"/>
          </p:cNvSpPr>
          <p:nvPr>
            <p:ph idx="1"/>
          </p:nvPr>
        </p:nvSpPr>
        <p:spPr>
          <a:xfrm>
            <a:off x="5140934" y="469900"/>
            <a:ext cx="6970384" cy="6155018"/>
          </a:xfrm>
        </p:spPr>
        <p:txBody>
          <a:bodyPr anchor="ctr">
            <a:normAutofit/>
          </a:bodyPr>
          <a:lstStyle/>
          <a:p>
            <a:pPr marL="0" marR="0" lvl="0" indent="0" defTabSz="914400" rtl="0" eaLnBrk="0" fontAlgn="base" latinLnBrk="0" hangingPunct="0">
              <a:lnSpc>
                <a:spcPct val="90000"/>
              </a:lnSpc>
              <a:spcBef>
                <a:spcPct val="0"/>
              </a:spcBef>
              <a:spcAft>
                <a:spcPct val="0"/>
              </a:spcAft>
              <a:buClrTx/>
              <a:buSzTx/>
              <a:buNone/>
              <a:tabLst/>
            </a:pPr>
            <a:r>
              <a:rPr kumimoji="0" lang="en-US" altLang="en-US" b="1" i="0" u="none" strike="noStrike" cap="none" normalizeH="0" baseline="0" dirty="0">
                <a:ln>
                  <a:noFill/>
                </a:ln>
                <a:effectLst/>
              </a:rPr>
              <a:t>Communication barriers: </a:t>
            </a:r>
            <a:r>
              <a:rPr kumimoji="0" lang="en-US" altLang="en-US" b="0" i="0" u="none" strike="noStrike" cap="none" normalizeH="0" baseline="0" dirty="0">
                <a:ln>
                  <a:noFill/>
                </a:ln>
                <a:effectLst/>
              </a:rPr>
              <a:t>Communication can be challenging due to differences in language, vocabulary, and developmental stages between adults and children. Younger children may struggle to express their thoughts and emotions, while older children and young people may have difficulty articulating their needs or concerns. Cultural and generational differences can also create communication barriers.</a:t>
            </a:r>
          </a:p>
          <a:p>
            <a:pPr marL="0" marR="0" lvl="0" indent="0" defTabSz="914400" rtl="0" eaLnBrk="0" fontAlgn="base" latinLnBrk="0" hangingPunct="0">
              <a:lnSpc>
                <a:spcPct val="90000"/>
              </a:lnSpc>
              <a:spcBef>
                <a:spcPct val="0"/>
              </a:spcBef>
              <a:spcAft>
                <a:spcPct val="0"/>
              </a:spcAft>
              <a:buClrTx/>
              <a:buSzTx/>
              <a:buNone/>
              <a:tabLst/>
            </a:pPr>
            <a:endParaRPr kumimoji="0" lang="en-US" altLang="en-US"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ct val="0"/>
              </a:spcAft>
              <a:buClrTx/>
              <a:buSzTx/>
              <a:buNone/>
              <a:tabLst/>
            </a:pPr>
            <a:r>
              <a:rPr kumimoji="0" lang="en-US" altLang="en-US" b="1" i="0" u="none" strike="noStrike" cap="none" normalizeH="0" baseline="0" dirty="0">
                <a:ln>
                  <a:noFill/>
                </a:ln>
                <a:effectLst/>
              </a:rPr>
              <a:t>Power dynamics: </a:t>
            </a:r>
            <a:r>
              <a:rPr kumimoji="0" lang="en-US" altLang="en-US" b="0" i="0" u="none" strike="noStrike" cap="none" normalizeH="0" baseline="0" dirty="0">
                <a:ln>
                  <a:noFill/>
                </a:ln>
                <a:effectLst/>
              </a:rPr>
              <a:t>Power imbalances can exist within partnerships, with professionals often holding more authority and decision-making power. It is important to ensure that the voices and opinions of children, young people, and their families are respected and valued, and that power is shared appropriately. Professionals need to create an inclusive and collaborative environment where everyone feels empowered to contribute.</a:t>
            </a:r>
          </a:p>
          <a:p>
            <a:pPr marL="0" marR="0" lvl="0" indent="0" defTabSz="914400" rtl="0" eaLnBrk="0" fontAlgn="base" latinLnBrk="0" hangingPunct="0">
              <a:lnSpc>
                <a:spcPct val="90000"/>
              </a:lnSpc>
              <a:spcBef>
                <a:spcPct val="0"/>
              </a:spcBef>
              <a:spcAft>
                <a:spcPct val="0"/>
              </a:spcAft>
              <a:buClrTx/>
              <a:buSzTx/>
              <a:buNone/>
              <a:tabLst/>
            </a:pPr>
            <a:endParaRPr kumimoji="0" lang="en-US" altLang="en-US" b="0" i="0" u="none" strike="noStrike" cap="none" normalizeH="0" baseline="0" dirty="0">
              <a:ln>
                <a:noFill/>
              </a:ln>
              <a:effectLst/>
            </a:endParaRPr>
          </a:p>
          <a:p>
            <a:pPr>
              <a:lnSpc>
                <a:spcPct val="90000"/>
              </a:lnSpc>
            </a:pPr>
            <a:endParaRPr lang="en-GB" dirty="0"/>
          </a:p>
        </p:txBody>
      </p:sp>
    </p:spTree>
    <p:extLst>
      <p:ext uri="{BB962C8B-B14F-4D97-AF65-F5344CB8AC3E}">
        <p14:creationId xmlns:p14="http://schemas.microsoft.com/office/powerpoint/2010/main" val="2888348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837AD58-A988-E860-2F7B-60567A5DC15F}"/>
              </a:ext>
            </a:extLst>
          </p:cNvPr>
          <p:cNvSpPr>
            <a:spLocks noGrp="1"/>
          </p:cNvSpPr>
          <p:nvPr>
            <p:ph type="title"/>
          </p:nvPr>
        </p:nvSpPr>
        <p:spPr>
          <a:xfrm>
            <a:off x="952108" y="954756"/>
            <a:ext cx="2730414" cy="4946003"/>
          </a:xfrm>
        </p:spPr>
        <p:txBody>
          <a:bodyPr>
            <a:normAutofit/>
          </a:bodyPr>
          <a:lstStyle/>
          <a:p>
            <a:r>
              <a:rPr lang="en-GB">
                <a:solidFill>
                  <a:srgbClr val="FFFFFF"/>
                </a:solidFill>
              </a:rPr>
              <a:t>Challenges of partnership</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A56A9C-3A82-44F2-4C0F-F52B1022EB4F}"/>
              </a:ext>
            </a:extLst>
          </p:cNvPr>
          <p:cNvSpPr>
            <a:spLocks noGrp="1"/>
          </p:cNvSpPr>
          <p:nvPr>
            <p:ph idx="1"/>
          </p:nvPr>
        </p:nvSpPr>
        <p:spPr>
          <a:xfrm>
            <a:off x="5140934" y="469900"/>
            <a:ext cx="6970384" cy="6155018"/>
          </a:xfrm>
        </p:spPr>
        <p:txBody>
          <a:bodyPr anchor="ctr">
            <a:noAutofit/>
          </a:bodyPr>
          <a:lstStyle/>
          <a:p>
            <a:pPr marL="0" marR="0" lvl="0" indent="0" defTabSz="914400" rtl="0" eaLnBrk="0" fontAlgn="base" latinLnBrk="0" hangingPunct="0">
              <a:lnSpc>
                <a:spcPct val="90000"/>
              </a:lnSpc>
              <a:spcBef>
                <a:spcPct val="0"/>
              </a:spcBef>
              <a:spcAft>
                <a:spcPct val="0"/>
              </a:spcAft>
              <a:buClrTx/>
              <a:buSzTx/>
              <a:buNone/>
              <a:tabLst/>
            </a:pPr>
            <a:endParaRPr kumimoji="0" lang="en-US" altLang="en-US" b="1" i="0" u="none" strike="noStrike" cap="none" normalizeH="0" baseline="0" dirty="0">
              <a:ln>
                <a:noFill/>
              </a:ln>
              <a:effectLst/>
            </a:endParaRPr>
          </a:p>
          <a:p>
            <a:pPr marL="0" marR="0" lvl="0" indent="0" defTabSz="914400" rtl="0" eaLnBrk="0" fontAlgn="base" latinLnBrk="0" hangingPunct="0">
              <a:lnSpc>
                <a:spcPct val="90000"/>
              </a:lnSpc>
              <a:spcBef>
                <a:spcPct val="0"/>
              </a:spcBef>
              <a:spcAft>
                <a:spcPct val="0"/>
              </a:spcAft>
              <a:buClrTx/>
              <a:buSzTx/>
              <a:buNone/>
              <a:tabLst/>
            </a:pPr>
            <a:r>
              <a:rPr kumimoji="0" lang="en-US" altLang="en-US" b="1" i="0" u="none" strike="noStrike" cap="none" normalizeH="0" baseline="0" dirty="0">
                <a:ln>
                  <a:noFill/>
                </a:ln>
                <a:effectLst/>
              </a:rPr>
              <a:t>Trust and confidentiality:</a:t>
            </a:r>
            <a:r>
              <a:rPr kumimoji="0" lang="en-US" altLang="en-US" b="0" i="0" u="none" strike="noStrike" cap="none" normalizeH="0" baseline="0" dirty="0">
                <a:ln>
                  <a:noFill/>
                </a:ln>
                <a:effectLst/>
              </a:rPr>
              <a:t> Building trust is crucial for effective partnerships, but it can take time, particularly when working with children and families who may have experienced past trauma or have had negative experiences with professionals. Respecting confidentiality and maintaining privacy is essential to establish trust. Professionals must communicate the limits of confidentiality and ensure that sensitive information is handled appropriately.</a:t>
            </a:r>
          </a:p>
          <a:p>
            <a:pPr marL="0" marR="0" lvl="0" indent="0" defTabSz="914400" rtl="0" eaLnBrk="0" fontAlgn="base" latinLnBrk="0" hangingPunct="0">
              <a:lnSpc>
                <a:spcPct val="90000"/>
              </a:lnSpc>
              <a:spcBef>
                <a:spcPct val="0"/>
              </a:spcBef>
              <a:spcAft>
                <a:spcPct val="0"/>
              </a:spcAft>
              <a:buClrTx/>
              <a:buSzTx/>
              <a:buFontTx/>
              <a:buAutoNum type="arabicPeriod" startAt="3"/>
              <a:tabLst/>
            </a:pPr>
            <a:endParaRPr kumimoji="0" lang="en-US" altLang="en-US"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ct val="0"/>
              </a:spcAft>
              <a:buClrTx/>
              <a:buSzTx/>
              <a:buNone/>
              <a:tabLst/>
            </a:pPr>
            <a:r>
              <a:rPr kumimoji="0" lang="en-US" altLang="en-US" b="1" i="0" u="none" strike="noStrike" cap="none" normalizeH="0" baseline="0" dirty="0">
                <a:ln>
                  <a:noFill/>
                </a:ln>
                <a:effectLst/>
              </a:rPr>
              <a:t>Varying perspectives and expectations: </a:t>
            </a:r>
            <a:r>
              <a:rPr kumimoji="0" lang="en-US" altLang="en-US" b="0" i="0" u="none" strike="noStrike" cap="none" normalizeH="0" baseline="0" dirty="0">
                <a:ln>
                  <a:noFill/>
                </a:ln>
                <a:effectLst/>
              </a:rPr>
              <a:t>Children, young people, and their families may have different perspectives, priorities, and expectations when it comes to their care or support. Balancing these varying viewpoints can be challenging. Professionals need to listen actively, acknowledge and respect different opinions, and work towards finding common ground and shared goals.</a:t>
            </a:r>
          </a:p>
          <a:p>
            <a:pPr marL="0" marR="0" lvl="0" indent="0" defTabSz="914400" rtl="0" eaLnBrk="0" fontAlgn="base" latinLnBrk="0" hangingPunct="0">
              <a:lnSpc>
                <a:spcPct val="90000"/>
              </a:lnSpc>
              <a:spcBef>
                <a:spcPct val="0"/>
              </a:spcBef>
              <a:spcAft>
                <a:spcPct val="0"/>
              </a:spcAft>
              <a:buClrTx/>
              <a:buSzTx/>
              <a:buFontTx/>
              <a:buAutoNum type="arabicPeriod" startAt="4"/>
              <a:tabLst/>
            </a:pPr>
            <a:endParaRPr kumimoji="0" lang="en-US" altLang="en-US" b="0" i="0" u="none" strike="noStrike" cap="none" normalizeH="0" baseline="0" dirty="0">
              <a:ln>
                <a:noFill/>
              </a:ln>
              <a:effectLst/>
            </a:endParaRPr>
          </a:p>
          <a:p>
            <a:pPr>
              <a:lnSpc>
                <a:spcPct val="90000"/>
              </a:lnSpc>
            </a:pPr>
            <a:endParaRPr lang="en-GB" dirty="0"/>
          </a:p>
        </p:txBody>
      </p:sp>
    </p:spTree>
    <p:extLst>
      <p:ext uri="{BB962C8B-B14F-4D97-AF65-F5344CB8AC3E}">
        <p14:creationId xmlns:p14="http://schemas.microsoft.com/office/powerpoint/2010/main" val="3142773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837AD58-A988-E860-2F7B-60567A5DC15F}"/>
              </a:ext>
            </a:extLst>
          </p:cNvPr>
          <p:cNvSpPr>
            <a:spLocks noGrp="1"/>
          </p:cNvSpPr>
          <p:nvPr>
            <p:ph type="title"/>
          </p:nvPr>
        </p:nvSpPr>
        <p:spPr>
          <a:xfrm>
            <a:off x="952108" y="954756"/>
            <a:ext cx="2730414" cy="4946003"/>
          </a:xfrm>
        </p:spPr>
        <p:txBody>
          <a:bodyPr>
            <a:normAutofit/>
          </a:bodyPr>
          <a:lstStyle/>
          <a:p>
            <a:r>
              <a:rPr lang="en-GB">
                <a:solidFill>
                  <a:srgbClr val="FFFFFF"/>
                </a:solidFill>
              </a:rPr>
              <a:t>Challenges of partnership</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A56A9C-3A82-44F2-4C0F-F52B1022EB4F}"/>
              </a:ext>
            </a:extLst>
          </p:cNvPr>
          <p:cNvSpPr>
            <a:spLocks noGrp="1"/>
          </p:cNvSpPr>
          <p:nvPr>
            <p:ph idx="1"/>
          </p:nvPr>
        </p:nvSpPr>
        <p:spPr>
          <a:xfrm>
            <a:off x="5140934" y="1055830"/>
            <a:ext cx="5953630" cy="5405968"/>
          </a:xfrm>
        </p:spPr>
        <p:txBody>
          <a:bodyPr anchor="ctr">
            <a:noAutofit/>
          </a:bodyPr>
          <a:lstStyle/>
          <a:p>
            <a:pPr marL="0" marR="0" lvl="0" indent="0" defTabSz="914400" rtl="0" eaLnBrk="0" fontAlgn="base" latinLnBrk="0" hangingPunct="0">
              <a:lnSpc>
                <a:spcPct val="90000"/>
              </a:lnSpc>
              <a:spcBef>
                <a:spcPct val="0"/>
              </a:spcBef>
              <a:spcAft>
                <a:spcPct val="0"/>
              </a:spcAft>
              <a:buClrTx/>
              <a:buSzTx/>
              <a:buNone/>
              <a:tabLst/>
            </a:pPr>
            <a:r>
              <a:rPr kumimoji="0" lang="en-US" altLang="en-US" b="1" i="0" u="none" strike="noStrike" cap="none" normalizeH="0" baseline="0" dirty="0">
                <a:ln>
                  <a:noFill/>
                </a:ln>
                <a:effectLst/>
              </a:rPr>
              <a:t>Time and resource constraints: </a:t>
            </a:r>
            <a:r>
              <a:rPr kumimoji="0" lang="en-US" altLang="en-US" b="0" i="0" u="none" strike="noStrike" cap="none" normalizeH="0" baseline="0" dirty="0">
                <a:ln>
                  <a:noFill/>
                </a:ln>
                <a:effectLst/>
              </a:rPr>
              <a:t>Working in partnership with children, young people, and their families requires time and resources. It can be demanding for professionals who have limited time and a heavy workload. Building relationships, engaging in regular communication, and involving children and families in decision-making processes require dedicated effort and resources.</a:t>
            </a:r>
          </a:p>
          <a:p>
            <a:pPr marL="0" marR="0" lvl="0" indent="0" defTabSz="914400" rtl="0" eaLnBrk="0" fontAlgn="base" latinLnBrk="0" hangingPunct="0">
              <a:lnSpc>
                <a:spcPct val="90000"/>
              </a:lnSpc>
              <a:spcBef>
                <a:spcPct val="0"/>
              </a:spcBef>
              <a:spcAft>
                <a:spcPct val="0"/>
              </a:spcAft>
              <a:buClrTx/>
              <a:buSzTx/>
              <a:buFontTx/>
              <a:buAutoNum type="arabicPeriod" startAt="5"/>
              <a:tabLst/>
            </a:pPr>
            <a:endParaRPr kumimoji="0" lang="en-US" altLang="en-US" b="1" i="0" u="none" strike="noStrike" cap="none" normalizeH="0" baseline="0" dirty="0">
              <a:ln>
                <a:noFill/>
              </a:ln>
              <a:effectLst/>
            </a:endParaRPr>
          </a:p>
          <a:p>
            <a:pPr marL="0" marR="0" lvl="0" indent="0" defTabSz="914400" rtl="0" eaLnBrk="0" fontAlgn="base" latinLnBrk="0" hangingPunct="0">
              <a:lnSpc>
                <a:spcPct val="90000"/>
              </a:lnSpc>
              <a:spcBef>
                <a:spcPct val="0"/>
              </a:spcBef>
              <a:spcAft>
                <a:spcPct val="0"/>
              </a:spcAft>
              <a:buClrTx/>
              <a:buSzTx/>
              <a:buNone/>
              <a:tabLst/>
            </a:pPr>
            <a:r>
              <a:rPr kumimoji="0" lang="en-US" altLang="en-US" b="1" i="0" u="none" strike="noStrike" cap="none" normalizeH="0" baseline="0" dirty="0">
                <a:ln>
                  <a:noFill/>
                </a:ln>
                <a:effectLst/>
              </a:rPr>
              <a:t>Emotional challenges</a:t>
            </a:r>
            <a:r>
              <a:rPr kumimoji="0" lang="en-US" altLang="en-US" b="0" i="0" u="none" strike="noStrike" cap="none" normalizeH="0" baseline="0" dirty="0">
                <a:ln>
                  <a:noFill/>
                </a:ln>
                <a:effectLst/>
              </a:rPr>
              <a:t>: Supporting children, young people, and families can be emotionally demanding. Professionals may encounter situations where they need to address sensitive issues, deal with challenging emotions, or provide support during difficult times. It is essential for professionals to have the necessary emotional resilience, self-care strategies, and access to support networks to manage these challenges effectively.</a:t>
            </a:r>
          </a:p>
          <a:p>
            <a:pPr marL="0" marR="0" lvl="0" indent="0" defTabSz="914400" rtl="0" eaLnBrk="0" fontAlgn="base" latinLnBrk="0" hangingPunct="0">
              <a:lnSpc>
                <a:spcPct val="90000"/>
              </a:lnSpc>
              <a:spcBef>
                <a:spcPct val="0"/>
              </a:spcBef>
              <a:spcAft>
                <a:spcPct val="0"/>
              </a:spcAft>
              <a:buClrTx/>
              <a:buSzTx/>
              <a:buFontTx/>
              <a:buAutoNum type="arabicPeriod" startAt="6"/>
              <a:tabLst/>
            </a:pPr>
            <a:endParaRPr kumimoji="0" lang="en-US" altLang="en-US" b="0" i="0" u="none" strike="noStrike" cap="none" normalizeH="0" baseline="0" dirty="0">
              <a:ln>
                <a:noFill/>
              </a:ln>
              <a:effectLst/>
            </a:endParaRPr>
          </a:p>
          <a:p>
            <a:pPr>
              <a:lnSpc>
                <a:spcPct val="90000"/>
              </a:lnSpc>
            </a:pPr>
            <a:endParaRPr lang="en-GB" dirty="0"/>
          </a:p>
        </p:txBody>
      </p:sp>
    </p:spTree>
    <p:extLst>
      <p:ext uri="{BB962C8B-B14F-4D97-AF65-F5344CB8AC3E}">
        <p14:creationId xmlns:p14="http://schemas.microsoft.com/office/powerpoint/2010/main" val="2683495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837AD58-A988-E860-2F7B-60567A5DC15F}"/>
              </a:ext>
            </a:extLst>
          </p:cNvPr>
          <p:cNvSpPr>
            <a:spLocks noGrp="1"/>
          </p:cNvSpPr>
          <p:nvPr>
            <p:ph type="title"/>
          </p:nvPr>
        </p:nvSpPr>
        <p:spPr>
          <a:xfrm>
            <a:off x="952108" y="954756"/>
            <a:ext cx="2730414" cy="4946003"/>
          </a:xfrm>
        </p:spPr>
        <p:txBody>
          <a:bodyPr>
            <a:normAutofit/>
          </a:bodyPr>
          <a:lstStyle/>
          <a:p>
            <a:r>
              <a:rPr lang="en-GB">
                <a:solidFill>
                  <a:srgbClr val="FFFFFF"/>
                </a:solidFill>
              </a:rPr>
              <a:t>Challenges of partnership</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A56A9C-3A82-44F2-4C0F-F52B1022EB4F}"/>
              </a:ext>
            </a:extLst>
          </p:cNvPr>
          <p:cNvSpPr>
            <a:spLocks noGrp="1"/>
          </p:cNvSpPr>
          <p:nvPr>
            <p:ph idx="1"/>
          </p:nvPr>
        </p:nvSpPr>
        <p:spPr>
          <a:xfrm>
            <a:off x="5140934" y="469900"/>
            <a:ext cx="5953630" cy="5405968"/>
          </a:xfrm>
        </p:spPr>
        <p:txBody>
          <a:bodyPr anchor="ctr">
            <a:normAutofit/>
          </a:bodyPr>
          <a:lstStyle/>
          <a:p>
            <a:pPr marL="0" marR="0" lvl="0" indent="0" defTabSz="914400" rtl="0" eaLnBrk="0" fontAlgn="base" latinLnBrk="0" hangingPunct="0">
              <a:lnSpc>
                <a:spcPct val="90000"/>
              </a:lnSpc>
              <a:spcBef>
                <a:spcPct val="0"/>
              </a:spcBef>
              <a:spcAft>
                <a:spcPct val="0"/>
              </a:spcAft>
              <a:buClrTx/>
              <a:buSzTx/>
              <a:buFontTx/>
              <a:buAutoNum type="arabicPeriod" startAt="6"/>
              <a:tabLst/>
            </a:pPr>
            <a:endParaRPr kumimoji="0" lang="en-US" altLang="en-US"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ct val="0"/>
              </a:spcAft>
              <a:buClrTx/>
              <a:buSzTx/>
              <a:buNone/>
              <a:tabLst/>
            </a:pPr>
            <a:r>
              <a:rPr kumimoji="0" lang="en-US" altLang="en-US" b="1" i="0" u="none" strike="noStrike" cap="none" normalizeH="0" baseline="0" dirty="0">
                <a:ln>
                  <a:noFill/>
                </a:ln>
                <a:effectLst/>
              </a:rPr>
              <a:t>Legal and ethical considerations: </a:t>
            </a:r>
            <a:r>
              <a:rPr kumimoji="0" lang="en-US" altLang="en-US" b="0" i="0" u="none" strike="noStrike" cap="none" normalizeH="0" baseline="0" dirty="0">
                <a:ln>
                  <a:noFill/>
                </a:ln>
                <a:effectLst/>
              </a:rPr>
              <a:t>Professionals working with children, young people, and families must navigate legal and ethical considerations, such as safeguarding and child protection laws, confidentiality, consent, and best interest principles. It is crucial to have a sound understanding of these obligations and ensure that all actions and decisions are guided by these principles.</a:t>
            </a:r>
          </a:p>
          <a:p>
            <a:pPr marL="0" indent="0">
              <a:lnSpc>
                <a:spcPct val="90000"/>
              </a:lnSpc>
              <a:buNone/>
            </a:pPr>
            <a:endParaRPr lang="en-GB" dirty="0"/>
          </a:p>
        </p:txBody>
      </p:sp>
    </p:spTree>
    <p:extLst>
      <p:ext uri="{BB962C8B-B14F-4D97-AF65-F5344CB8AC3E}">
        <p14:creationId xmlns:p14="http://schemas.microsoft.com/office/powerpoint/2010/main" val="4273884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2347A-D4BF-13C6-78D6-6C50DCAC3AFF}"/>
              </a:ext>
            </a:extLst>
          </p:cNvPr>
          <p:cNvSpPr>
            <a:spLocks noGrp="1"/>
          </p:cNvSpPr>
          <p:nvPr>
            <p:ph type="title"/>
          </p:nvPr>
        </p:nvSpPr>
        <p:spPr/>
        <p:txBody>
          <a:bodyPr/>
          <a:lstStyle/>
          <a:p>
            <a:r>
              <a:rPr lang="en-GB" dirty="0"/>
              <a:t>Consequences of lack of partnership</a:t>
            </a:r>
          </a:p>
        </p:txBody>
      </p:sp>
      <p:sp>
        <p:nvSpPr>
          <p:cNvPr id="3" name="Content Placeholder 2">
            <a:extLst>
              <a:ext uri="{FF2B5EF4-FFF2-40B4-BE49-F238E27FC236}">
                <a16:creationId xmlns:a16="http://schemas.microsoft.com/office/drawing/2014/main" id="{AD36B27B-1271-078D-11C5-9D11D90D30AE}"/>
              </a:ext>
            </a:extLst>
          </p:cNvPr>
          <p:cNvSpPr>
            <a:spLocks noGrp="1"/>
          </p:cNvSpPr>
          <p:nvPr>
            <p:ph idx="1"/>
          </p:nvPr>
        </p:nvSpPr>
        <p:spPr/>
        <p:txBody>
          <a:bodyPr>
            <a:normAutofit/>
          </a:bodyPr>
          <a:lstStyle/>
          <a:p>
            <a:r>
              <a:rPr lang="en-GB" dirty="0"/>
              <a:t>Research has shown that a lack of joined-up work and insufficient coordination of local service delivery led to children and young people being subjected to disjointed interventions by diverse local agencies (Crawford and Cunningham, 2015). </a:t>
            </a:r>
          </a:p>
          <a:p>
            <a:r>
              <a:rPr lang="en-GB" dirty="0"/>
              <a:t>In effect, many children and young children get lost in the system, and their needs are neither identified nor met.</a:t>
            </a:r>
          </a:p>
          <a:p>
            <a:r>
              <a:rPr lang="en-GB" dirty="0"/>
              <a:t>Can you think of other consequences of lack of partnership?</a:t>
            </a:r>
          </a:p>
        </p:txBody>
      </p:sp>
    </p:spTree>
    <p:extLst>
      <p:ext uri="{BB962C8B-B14F-4D97-AF65-F5344CB8AC3E}">
        <p14:creationId xmlns:p14="http://schemas.microsoft.com/office/powerpoint/2010/main" val="833650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78BC618-3289-4C64-902D-506AF437E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AB946B">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22" name="Picture 21">
            <a:extLst>
              <a:ext uri="{FF2B5EF4-FFF2-40B4-BE49-F238E27FC236}">
                <a16:creationId xmlns:a16="http://schemas.microsoft.com/office/drawing/2014/main" id="{133D31B1-9C37-4542-80D3-7B54026F2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A56DB7E-16E8-B5FF-348C-F465D66C1C24}"/>
              </a:ext>
            </a:extLst>
          </p:cNvPr>
          <p:cNvSpPr>
            <a:spLocks noGrp="1"/>
          </p:cNvSpPr>
          <p:nvPr>
            <p:ph type="title"/>
          </p:nvPr>
        </p:nvSpPr>
        <p:spPr>
          <a:xfrm>
            <a:off x="1295402" y="982132"/>
            <a:ext cx="9601196" cy="1303867"/>
          </a:xfrm>
        </p:spPr>
        <p:txBody>
          <a:bodyPr>
            <a:normAutofit/>
          </a:bodyPr>
          <a:lstStyle/>
          <a:p>
            <a:r>
              <a:rPr lang="en-GB"/>
              <a:t>Principles of partnership working</a:t>
            </a:r>
            <a:endParaRPr lang="en-GB" dirty="0"/>
          </a:p>
        </p:txBody>
      </p:sp>
      <p:cxnSp>
        <p:nvCxnSpPr>
          <p:cNvPr id="24" name="Straight Connector 23">
            <a:extLst>
              <a:ext uri="{FF2B5EF4-FFF2-40B4-BE49-F238E27FC236}">
                <a16:creationId xmlns:a16="http://schemas.microsoft.com/office/drawing/2014/main" id="{10D273FA-71CB-4AEB-8F60-67AB3375E3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Rectangle 1">
            <a:extLst>
              <a:ext uri="{FF2B5EF4-FFF2-40B4-BE49-F238E27FC236}">
                <a16:creationId xmlns:a16="http://schemas.microsoft.com/office/drawing/2014/main" id="{D3CF8917-17CA-3CAE-27E3-2594E7B73255}"/>
              </a:ext>
            </a:extLst>
          </p:cNvPr>
          <p:cNvSpPr>
            <a:spLocks noGrp="1" noChangeArrowheads="1"/>
          </p:cNvSpPr>
          <p:nvPr>
            <p:ph idx="1"/>
          </p:nvPr>
        </p:nvSpPr>
        <p:spPr bwMode="auto">
          <a:xfrm>
            <a:off x="1295401" y="2556932"/>
            <a:ext cx="9601196" cy="33189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198375" rIns="0" bIns="198375"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Aft>
                <a:spcPts val="600"/>
              </a:spcAft>
            </a:pPr>
            <a:r>
              <a:rPr kumimoji="0" lang="en-US" altLang="en-US" sz="1700" b="1" i="0" u="none" strike="noStrike" cap="none" normalizeH="0" baseline="0" dirty="0">
                <a:ln>
                  <a:noFill/>
                </a:ln>
                <a:effectLst/>
                <a:latin typeface="+mj-lt"/>
              </a:rPr>
              <a:t>Respect and valuing of perspectives: </a:t>
            </a:r>
            <a:r>
              <a:rPr kumimoji="0" lang="en-US" altLang="en-US" sz="1700" b="0" i="0" u="none" strike="noStrike" cap="none" normalizeH="0" baseline="0" dirty="0">
                <a:ln>
                  <a:noFill/>
                </a:ln>
                <a:effectLst/>
                <a:latin typeface="+mj-lt"/>
              </a:rPr>
              <a:t>It is important to </a:t>
            </a:r>
            <a:r>
              <a:rPr lang="en-US" altLang="en-US" sz="1700" dirty="0" err="1">
                <a:latin typeface="+mj-lt"/>
              </a:rPr>
              <a:t>r</a:t>
            </a:r>
            <a:r>
              <a:rPr kumimoji="0" lang="en-US" altLang="en-US" sz="1700" b="0" i="0" u="none" strike="noStrike" cap="none" normalizeH="0" baseline="0" dirty="0" err="1">
                <a:ln>
                  <a:noFill/>
                </a:ln>
                <a:effectLst/>
                <a:latin typeface="+mj-lt"/>
              </a:rPr>
              <a:t>ecognise</a:t>
            </a:r>
            <a:r>
              <a:rPr kumimoji="0" lang="en-US" altLang="en-US" sz="1700" b="0" i="0" u="none" strike="noStrike" cap="none" normalizeH="0" baseline="0" dirty="0">
                <a:ln>
                  <a:noFill/>
                </a:ln>
                <a:effectLst/>
                <a:latin typeface="+mj-lt"/>
              </a:rPr>
              <a:t> and value the unique experiences, knowledge, and viewpoints of children, young people, and families. Actively listen to their ideas, opinions, and concerns, and ensure their voices are heard and respected.</a:t>
            </a:r>
          </a:p>
          <a:p>
            <a:pPr marL="0" indent="0">
              <a:lnSpc>
                <a:spcPct val="90000"/>
              </a:lnSpc>
              <a:spcAft>
                <a:spcPts val="600"/>
              </a:spcAft>
              <a:buNone/>
            </a:pPr>
            <a:endParaRPr kumimoji="0" lang="en-US" altLang="en-US" sz="1700" b="0" i="0" u="none" strike="noStrike" cap="none" normalizeH="0" baseline="0" dirty="0">
              <a:ln>
                <a:noFill/>
              </a:ln>
              <a:effectLst/>
              <a:latin typeface="+mj-lt"/>
            </a:endParaRPr>
          </a:p>
          <a:p>
            <a:pPr>
              <a:lnSpc>
                <a:spcPct val="90000"/>
              </a:lnSpc>
              <a:spcAft>
                <a:spcPts val="600"/>
              </a:spcAft>
            </a:pPr>
            <a:r>
              <a:rPr kumimoji="0" lang="en-US" altLang="en-US" sz="1700" b="1" i="0" u="none" strike="noStrike" cap="none" normalizeH="0" baseline="0" dirty="0">
                <a:ln>
                  <a:noFill/>
                </a:ln>
                <a:effectLst/>
                <a:latin typeface="+mj-lt"/>
              </a:rPr>
              <a:t>Collaboration and participation</a:t>
            </a:r>
            <a:r>
              <a:rPr kumimoji="0" lang="en-US" altLang="en-US" sz="1700" b="0" i="0" u="none" strike="noStrike" cap="none" normalizeH="0" baseline="0" dirty="0">
                <a:ln>
                  <a:noFill/>
                </a:ln>
                <a:effectLst/>
                <a:latin typeface="+mj-lt"/>
              </a:rPr>
              <a:t>: Involve children, young people, and families in decision-making processes that</a:t>
            </a:r>
            <a:r>
              <a:rPr kumimoji="0" lang="en-US" altLang="en-US" sz="1700" b="0" i="0" u="none" strike="noStrike" cap="none" normalizeH="0" dirty="0">
                <a:ln>
                  <a:noFill/>
                </a:ln>
                <a:effectLst/>
                <a:latin typeface="+mj-lt"/>
              </a:rPr>
              <a:t> </a:t>
            </a:r>
            <a:r>
              <a:rPr kumimoji="0" lang="en-US" altLang="en-US" sz="1700" b="0" i="0" u="none" strike="noStrike" cap="none" normalizeH="0" baseline="0" dirty="0">
                <a:ln>
                  <a:noFill/>
                </a:ln>
                <a:effectLst/>
                <a:latin typeface="+mj-lt"/>
              </a:rPr>
              <a:t>affect them. Encourage their active participation in discussions, planning, and problem-solving, ensuring that their contributions are taken seriously and considered in the final decisions</a:t>
            </a:r>
            <a:r>
              <a:rPr lang="en-US" altLang="en-US" sz="1700" dirty="0">
                <a:latin typeface="+mj-lt"/>
              </a:rPr>
              <a:t> (Fowler et al 2012)</a:t>
            </a:r>
            <a:endParaRPr kumimoji="0" lang="en-US" altLang="en-US" sz="1700" b="0" i="0" u="none" strike="noStrike" cap="none" normalizeH="0" baseline="0" dirty="0">
              <a:ln>
                <a:noFill/>
              </a:ln>
              <a:effectLst/>
              <a:latin typeface="+mj-lt"/>
            </a:endParaRPr>
          </a:p>
          <a:p>
            <a:pPr marL="0" indent="0">
              <a:lnSpc>
                <a:spcPct val="90000"/>
              </a:lnSpc>
              <a:spcAft>
                <a:spcPts val="600"/>
              </a:spcAft>
              <a:buNone/>
            </a:pPr>
            <a:endParaRPr lang="en-US" altLang="en-US" sz="1700" dirty="0">
              <a:latin typeface="+mj-lt"/>
            </a:endParaRPr>
          </a:p>
          <a:p>
            <a:pPr marL="0" indent="0">
              <a:lnSpc>
                <a:spcPct val="90000"/>
              </a:lnSpc>
              <a:spcAft>
                <a:spcPts val="600"/>
              </a:spcAft>
              <a:buNone/>
            </a:pPr>
            <a:endParaRPr kumimoji="0" lang="en-US" altLang="en-US" sz="1700" b="0" i="0" u="none" strike="noStrike" cap="none" normalizeH="0" baseline="0" dirty="0">
              <a:ln>
                <a:noFill/>
              </a:ln>
              <a:effectLst/>
              <a:latin typeface="+mj-lt"/>
            </a:endParaRPr>
          </a:p>
          <a:p>
            <a:pPr marL="0" marR="0" lvl="0" indent="0" defTabSz="914400" rtl="0" eaLnBrk="0" fontAlgn="base" latinLnBrk="0" hangingPunct="0">
              <a:lnSpc>
                <a:spcPct val="90000"/>
              </a:lnSpc>
              <a:spcBef>
                <a:spcPct val="0"/>
              </a:spcBef>
              <a:spcAft>
                <a:spcPts val="600"/>
              </a:spcAft>
              <a:buClrTx/>
              <a:buSzTx/>
              <a:buNone/>
              <a:tabLst/>
            </a:pPr>
            <a:endParaRPr kumimoji="0" lang="en-US" altLang="en-US" sz="1700" b="0" i="0" u="none" strike="noStrike" cap="none" normalizeH="0" baseline="0" dirty="0">
              <a:ln>
                <a:noFill/>
              </a:ln>
              <a:effectLst/>
              <a:latin typeface="+mj-lt"/>
            </a:endParaRPr>
          </a:p>
        </p:txBody>
      </p:sp>
    </p:spTree>
    <p:extLst>
      <p:ext uri="{BB962C8B-B14F-4D97-AF65-F5344CB8AC3E}">
        <p14:creationId xmlns:p14="http://schemas.microsoft.com/office/powerpoint/2010/main" val="4015082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78BC618-3289-4C64-902D-506AF437E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AB946B">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22" name="Picture 21">
            <a:extLst>
              <a:ext uri="{FF2B5EF4-FFF2-40B4-BE49-F238E27FC236}">
                <a16:creationId xmlns:a16="http://schemas.microsoft.com/office/drawing/2014/main" id="{133D31B1-9C37-4542-80D3-7B54026F2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A56DB7E-16E8-B5FF-348C-F465D66C1C24}"/>
              </a:ext>
            </a:extLst>
          </p:cNvPr>
          <p:cNvSpPr>
            <a:spLocks noGrp="1"/>
          </p:cNvSpPr>
          <p:nvPr>
            <p:ph type="title"/>
          </p:nvPr>
        </p:nvSpPr>
        <p:spPr>
          <a:xfrm>
            <a:off x="1295402" y="982132"/>
            <a:ext cx="9601196" cy="1303867"/>
          </a:xfrm>
        </p:spPr>
        <p:txBody>
          <a:bodyPr>
            <a:normAutofit/>
          </a:bodyPr>
          <a:lstStyle/>
          <a:p>
            <a:r>
              <a:rPr lang="en-GB"/>
              <a:t>Principles of partnership working</a:t>
            </a:r>
            <a:endParaRPr lang="en-GB" dirty="0"/>
          </a:p>
        </p:txBody>
      </p:sp>
      <p:cxnSp>
        <p:nvCxnSpPr>
          <p:cNvPr id="24" name="Straight Connector 23">
            <a:extLst>
              <a:ext uri="{FF2B5EF4-FFF2-40B4-BE49-F238E27FC236}">
                <a16:creationId xmlns:a16="http://schemas.microsoft.com/office/drawing/2014/main" id="{10D273FA-71CB-4AEB-8F60-67AB3375E3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Rectangle 1">
            <a:extLst>
              <a:ext uri="{FF2B5EF4-FFF2-40B4-BE49-F238E27FC236}">
                <a16:creationId xmlns:a16="http://schemas.microsoft.com/office/drawing/2014/main" id="{D3CF8917-17CA-3CAE-27E3-2594E7B73255}"/>
              </a:ext>
            </a:extLst>
          </p:cNvPr>
          <p:cNvSpPr>
            <a:spLocks noGrp="1" noChangeArrowheads="1"/>
          </p:cNvSpPr>
          <p:nvPr>
            <p:ph idx="1"/>
          </p:nvPr>
        </p:nvSpPr>
        <p:spPr bwMode="auto">
          <a:xfrm>
            <a:off x="1295401" y="2556932"/>
            <a:ext cx="9601196" cy="33189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198375" rIns="0" bIns="198375"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Aft>
                <a:spcPts val="600"/>
              </a:spcAft>
            </a:pPr>
            <a:r>
              <a:rPr kumimoji="0" lang="en-US" altLang="en-US" sz="1700" b="1" i="0" u="none" strike="noStrike" cap="none" normalizeH="0" baseline="0" dirty="0">
                <a:ln>
                  <a:noFill/>
                </a:ln>
                <a:effectLst/>
                <a:latin typeface="+mj-lt"/>
              </a:rPr>
              <a:t>Empowerment and autonomy: </a:t>
            </a:r>
            <a:r>
              <a:rPr kumimoji="0" lang="en-US" altLang="en-US" sz="1700" b="0" i="0" u="none" strike="noStrike" cap="none" normalizeH="0" baseline="0" dirty="0">
                <a:ln>
                  <a:noFill/>
                </a:ln>
                <a:effectLst/>
                <a:latin typeface="+mj-lt"/>
              </a:rPr>
              <a:t>Promote the empowerment and autonomy of children, young people, and families by providing them with relevant information, resources, and support. Encourage them to take ownership of their own</a:t>
            </a:r>
            <a:r>
              <a:rPr kumimoji="0" lang="en-US" altLang="en-US" sz="1700" b="0" i="0" u="none" strike="noStrike" cap="none" normalizeH="0" dirty="0">
                <a:ln>
                  <a:noFill/>
                </a:ln>
                <a:effectLst/>
                <a:latin typeface="+mj-lt"/>
              </a:rPr>
              <a:t> </a:t>
            </a:r>
            <a:r>
              <a:rPr kumimoji="0" lang="en-US" altLang="en-US" sz="1700" b="0" i="0" u="none" strike="noStrike" cap="none" normalizeH="0" baseline="0" dirty="0">
                <a:ln>
                  <a:noFill/>
                </a:ln>
                <a:effectLst/>
                <a:latin typeface="+mj-lt"/>
              </a:rPr>
              <a:t>lives and decisions, fostering independence and self-advocacy.</a:t>
            </a:r>
          </a:p>
          <a:p>
            <a:pPr marL="0" indent="0">
              <a:lnSpc>
                <a:spcPct val="90000"/>
              </a:lnSpc>
              <a:spcAft>
                <a:spcPts val="600"/>
              </a:spcAft>
              <a:buNone/>
            </a:pPr>
            <a:endParaRPr kumimoji="0" lang="en-US" altLang="en-US" sz="1700" b="0" i="0" u="none" strike="noStrike" cap="none" normalizeH="0" baseline="0" dirty="0">
              <a:ln>
                <a:noFill/>
              </a:ln>
              <a:effectLst/>
              <a:latin typeface="+mj-lt"/>
            </a:endParaRPr>
          </a:p>
          <a:p>
            <a:pPr>
              <a:lnSpc>
                <a:spcPct val="90000"/>
              </a:lnSpc>
              <a:spcAft>
                <a:spcPts val="600"/>
              </a:spcAft>
            </a:pPr>
            <a:r>
              <a:rPr kumimoji="0" lang="en-US" altLang="en-US" sz="1700" b="1" i="0" u="none" strike="noStrike" cap="none" normalizeH="0" baseline="0" dirty="0">
                <a:ln>
                  <a:noFill/>
                </a:ln>
                <a:effectLst/>
                <a:latin typeface="+mj-lt"/>
              </a:rPr>
              <a:t>Effective communication: </a:t>
            </a:r>
            <a:r>
              <a:rPr kumimoji="0" lang="en-US" altLang="en-US" sz="1700" b="0" i="0" u="none" strike="noStrike" cap="none" normalizeH="0" baseline="0" dirty="0">
                <a:ln>
                  <a:noFill/>
                </a:ln>
                <a:effectLst/>
                <a:latin typeface="+mj-lt"/>
              </a:rPr>
              <a:t>Establish open and honest communication channels with children, young people, and</a:t>
            </a:r>
            <a:r>
              <a:rPr kumimoji="0" lang="en-US" altLang="en-US" sz="1700" b="0" i="0" u="none" strike="noStrike" cap="none" normalizeH="0" dirty="0">
                <a:ln>
                  <a:noFill/>
                </a:ln>
                <a:effectLst/>
                <a:latin typeface="+mj-lt"/>
              </a:rPr>
              <a:t> </a:t>
            </a:r>
            <a:r>
              <a:rPr kumimoji="0" lang="en-US" altLang="en-US" sz="1700" b="0" i="0" u="none" strike="noStrike" cap="none" normalizeH="0" baseline="0" dirty="0">
                <a:ln>
                  <a:noFill/>
                </a:ln>
                <a:effectLst/>
                <a:latin typeface="+mj-lt"/>
              </a:rPr>
              <a:t>families. Use clear and age-appropriate language, listen actively, and provide feedback. Ensure that information is shared in a way that is understandable and accessible to all parties involved.</a:t>
            </a:r>
          </a:p>
          <a:p>
            <a:pPr marL="0" marR="0" lvl="0" indent="0" defTabSz="914400" rtl="0" eaLnBrk="0" fontAlgn="base" latinLnBrk="0" hangingPunct="0">
              <a:lnSpc>
                <a:spcPct val="90000"/>
              </a:lnSpc>
              <a:spcBef>
                <a:spcPct val="0"/>
              </a:spcBef>
              <a:spcAft>
                <a:spcPts val="600"/>
              </a:spcAft>
              <a:buClrTx/>
              <a:buSzTx/>
              <a:buNone/>
              <a:tabLst/>
            </a:pPr>
            <a:endParaRPr kumimoji="0" lang="en-US" altLang="en-US" sz="1700" b="0" i="0" u="none" strike="noStrike" cap="none" normalizeH="0" baseline="0" dirty="0">
              <a:ln>
                <a:noFill/>
              </a:ln>
              <a:effectLst/>
              <a:latin typeface="+mj-lt"/>
            </a:endParaRPr>
          </a:p>
        </p:txBody>
      </p:sp>
    </p:spTree>
    <p:extLst>
      <p:ext uri="{BB962C8B-B14F-4D97-AF65-F5344CB8AC3E}">
        <p14:creationId xmlns:p14="http://schemas.microsoft.com/office/powerpoint/2010/main" val="2047692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78BC618-3289-4C64-902D-506AF437E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AB946B">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22" name="Picture 21">
            <a:extLst>
              <a:ext uri="{FF2B5EF4-FFF2-40B4-BE49-F238E27FC236}">
                <a16:creationId xmlns:a16="http://schemas.microsoft.com/office/drawing/2014/main" id="{133D31B1-9C37-4542-80D3-7B54026F2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A56DB7E-16E8-B5FF-348C-F465D66C1C24}"/>
              </a:ext>
            </a:extLst>
          </p:cNvPr>
          <p:cNvSpPr>
            <a:spLocks noGrp="1"/>
          </p:cNvSpPr>
          <p:nvPr>
            <p:ph type="title"/>
          </p:nvPr>
        </p:nvSpPr>
        <p:spPr>
          <a:xfrm>
            <a:off x="1295402" y="982132"/>
            <a:ext cx="9601196" cy="1303867"/>
          </a:xfrm>
        </p:spPr>
        <p:txBody>
          <a:bodyPr>
            <a:normAutofit/>
          </a:bodyPr>
          <a:lstStyle/>
          <a:p>
            <a:r>
              <a:rPr lang="en-GB" dirty="0"/>
              <a:t>Principles of partnership working</a:t>
            </a:r>
          </a:p>
        </p:txBody>
      </p:sp>
      <p:cxnSp>
        <p:nvCxnSpPr>
          <p:cNvPr id="24" name="Straight Connector 23">
            <a:extLst>
              <a:ext uri="{FF2B5EF4-FFF2-40B4-BE49-F238E27FC236}">
                <a16:creationId xmlns:a16="http://schemas.microsoft.com/office/drawing/2014/main" id="{10D273FA-71CB-4AEB-8F60-67AB3375E3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Rectangle 1">
            <a:extLst>
              <a:ext uri="{FF2B5EF4-FFF2-40B4-BE49-F238E27FC236}">
                <a16:creationId xmlns:a16="http://schemas.microsoft.com/office/drawing/2014/main" id="{D3CF8917-17CA-3CAE-27E3-2594E7B73255}"/>
              </a:ext>
            </a:extLst>
          </p:cNvPr>
          <p:cNvSpPr>
            <a:spLocks noGrp="1" noChangeArrowheads="1"/>
          </p:cNvSpPr>
          <p:nvPr>
            <p:ph idx="1"/>
          </p:nvPr>
        </p:nvSpPr>
        <p:spPr bwMode="auto">
          <a:xfrm>
            <a:off x="1295401" y="2556932"/>
            <a:ext cx="9601196" cy="33189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198375" rIns="0" bIns="198375"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Aft>
                <a:spcPts val="600"/>
              </a:spcAft>
            </a:pPr>
            <a:r>
              <a:rPr kumimoji="0" lang="en-US" altLang="en-US" sz="1700" b="1" i="0" u="none" strike="noStrike" cap="none" normalizeH="0" baseline="0" dirty="0">
                <a:ln>
                  <a:noFill/>
                </a:ln>
                <a:effectLst/>
                <a:latin typeface="+mj-lt"/>
              </a:rPr>
              <a:t>Building trust and rapport: </a:t>
            </a:r>
            <a:r>
              <a:rPr kumimoji="0" lang="en-US" altLang="en-US" sz="1700" b="0" i="0" u="none" strike="noStrike" cap="none" normalizeH="0" baseline="0" dirty="0">
                <a:ln>
                  <a:noFill/>
                </a:ln>
                <a:effectLst/>
                <a:latin typeface="+mj-lt"/>
              </a:rPr>
              <a:t>Foster a trusting and positive relationship with children, young people, and families</a:t>
            </a:r>
            <a:r>
              <a:rPr kumimoji="0" lang="en-US" altLang="en-US" sz="1700" b="0" i="0" u="none" strike="noStrike" cap="none" normalizeH="0" dirty="0">
                <a:ln>
                  <a:noFill/>
                </a:ln>
                <a:effectLst/>
                <a:latin typeface="+mj-lt"/>
              </a:rPr>
              <a:t> </a:t>
            </a:r>
            <a:r>
              <a:rPr kumimoji="0" lang="en-US" altLang="en-US" sz="1700" b="0" i="0" u="none" strike="noStrike" cap="none" normalizeH="0" baseline="0" dirty="0">
                <a:ln>
                  <a:noFill/>
                </a:ln>
                <a:effectLst/>
                <a:latin typeface="+mj-lt"/>
              </a:rPr>
              <a:t>by being reliable, consistent, and approachable. Demonstrate empathy, respect, and confidentiality in your </a:t>
            </a:r>
            <a:r>
              <a:rPr kumimoji="0" lang="en-US" altLang="en-US" sz="1700" b="0" i="0" u="none" strike="noStrike" cap="none" normalizeH="0" dirty="0">
                <a:ln>
                  <a:noFill/>
                </a:ln>
                <a:effectLst/>
                <a:latin typeface="+mj-lt"/>
              </a:rPr>
              <a:t>in</a:t>
            </a:r>
            <a:r>
              <a:rPr kumimoji="0" lang="en-US" altLang="en-US" sz="1700" b="0" i="0" u="none" strike="noStrike" cap="none" normalizeH="0" baseline="0" dirty="0">
                <a:ln>
                  <a:noFill/>
                </a:ln>
                <a:effectLst/>
                <a:latin typeface="+mj-lt"/>
              </a:rPr>
              <a:t>teractions </a:t>
            </a:r>
            <a:r>
              <a:rPr kumimoji="0" lang="en-US" altLang="en-US" sz="1700" b="1" i="0" u="none" strike="noStrike" cap="none" normalizeH="0" baseline="0" dirty="0">
                <a:ln>
                  <a:noFill/>
                </a:ln>
                <a:effectLst/>
                <a:latin typeface="+mj-lt"/>
              </a:rPr>
              <a:t>to create a safe and supportive environment.</a:t>
            </a:r>
          </a:p>
          <a:p>
            <a:pPr>
              <a:lnSpc>
                <a:spcPct val="90000"/>
              </a:lnSpc>
              <a:spcAft>
                <a:spcPts val="600"/>
              </a:spcAft>
            </a:pPr>
            <a:endParaRPr kumimoji="0" lang="en-US" altLang="en-US" sz="1700" b="1" i="0" u="none" strike="noStrike" cap="none" normalizeH="0" baseline="0" dirty="0">
              <a:ln>
                <a:noFill/>
              </a:ln>
              <a:effectLst/>
              <a:latin typeface="+mj-lt"/>
            </a:endParaRPr>
          </a:p>
          <a:p>
            <a:pPr>
              <a:lnSpc>
                <a:spcPct val="90000"/>
              </a:lnSpc>
              <a:spcAft>
                <a:spcPts val="600"/>
              </a:spcAft>
            </a:pPr>
            <a:r>
              <a:rPr kumimoji="0" lang="en-US" altLang="en-US" sz="1700" b="1" i="0" u="none" strike="noStrike" cap="none" normalizeH="0" baseline="0" dirty="0">
                <a:ln>
                  <a:noFill/>
                </a:ln>
                <a:effectLst/>
                <a:latin typeface="+mj-lt"/>
              </a:rPr>
              <a:t>Collaboration with other professionals</a:t>
            </a:r>
            <a:r>
              <a:rPr kumimoji="0" lang="en-US" altLang="en-US" sz="1700" b="0" i="0" u="none" strike="noStrike" cap="none" normalizeH="0" baseline="0" dirty="0">
                <a:ln>
                  <a:noFill/>
                </a:ln>
                <a:effectLst/>
                <a:latin typeface="+mj-lt"/>
              </a:rPr>
              <a:t>: Recognize the importance of interdisciplinary collaboration and work together with professionals from various fields to support children, young people, and families. Share information, expertise, and resources to provide holistic and comprehensive support.</a:t>
            </a:r>
          </a:p>
          <a:p>
            <a:pPr marL="0" marR="0" lvl="0" indent="0" defTabSz="914400" rtl="0" eaLnBrk="0" fontAlgn="base" latinLnBrk="0" hangingPunct="0">
              <a:lnSpc>
                <a:spcPct val="90000"/>
              </a:lnSpc>
              <a:spcBef>
                <a:spcPct val="0"/>
              </a:spcBef>
              <a:spcAft>
                <a:spcPts val="600"/>
              </a:spcAft>
              <a:buClrTx/>
              <a:buSzTx/>
              <a:buNone/>
              <a:tabLst/>
            </a:pPr>
            <a:endParaRPr kumimoji="0" lang="en-US" altLang="en-US" sz="1700" b="0" i="0" u="none" strike="noStrike" cap="none" normalizeH="0" baseline="0" dirty="0">
              <a:ln>
                <a:noFill/>
              </a:ln>
              <a:effectLst/>
              <a:latin typeface="+mj-lt"/>
            </a:endParaRPr>
          </a:p>
        </p:txBody>
      </p:sp>
    </p:spTree>
    <p:extLst>
      <p:ext uri="{BB962C8B-B14F-4D97-AF65-F5344CB8AC3E}">
        <p14:creationId xmlns:p14="http://schemas.microsoft.com/office/powerpoint/2010/main" val="3274967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78BC618-3289-4C64-902D-506AF437E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AB946B">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22" name="Picture 21">
            <a:extLst>
              <a:ext uri="{FF2B5EF4-FFF2-40B4-BE49-F238E27FC236}">
                <a16:creationId xmlns:a16="http://schemas.microsoft.com/office/drawing/2014/main" id="{133D31B1-9C37-4542-80D3-7B54026F2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A56DB7E-16E8-B5FF-348C-F465D66C1C24}"/>
              </a:ext>
            </a:extLst>
          </p:cNvPr>
          <p:cNvSpPr>
            <a:spLocks noGrp="1"/>
          </p:cNvSpPr>
          <p:nvPr>
            <p:ph type="title"/>
          </p:nvPr>
        </p:nvSpPr>
        <p:spPr>
          <a:xfrm>
            <a:off x="1295402" y="982132"/>
            <a:ext cx="9601196" cy="1303867"/>
          </a:xfrm>
        </p:spPr>
        <p:txBody>
          <a:bodyPr>
            <a:normAutofit/>
          </a:bodyPr>
          <a:lstStyle/>
          <a:p>
            <a:r>
              <a:rPr lang="en-GB" dirty="0"/>
              <a:t>Principles of partnership working</a:t>
            </a:r>
          </a:p>
        </p:txBody>
      </p:sp>
      <p:cxnSp>
        <p:nvCxnSpPr>
          <p:cNvPr id="24" name="Straight Connector 23">
            <a:extLst>
              <a:ext uri="{FF2B5EF4-FFF2-40B4-BE49-F238E27FC236}">
                <a16:creationId xmlns:a16="http://schemas.microsoft.com/office/drawing/2014/main" id="{10D273FA-71CB-4AEB-8F60-67AB3375E3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Rectangle 1">
            <a:extLst>
              <a:ext uri="{FF2B5EF4-FFF2-40B4-BE49-F238E27FC236}">
                <a16:creationId xmlns:a16="http://schemas.microsoft.com/office/drawing/2014/main" id="{D3CF8917-17CA-3CAE-27E3-2594E7B73255}"/>
              </a:ext>
            </a:extLst>
          </p:cNvPr>
          <p:cNvSpPr>
            <a:spLocks noGrp="1" noChangeArrowheads="1"/>
          </p:cNvSpPr>
          <p:nvPr>
            <p:ph idx="1"/>
          </p:nvPr>
        </p:nvSpPr>
        <p:spPr bwMode="auto">
          <a:xfrm>
            <a:off x="1295401" y="2556932"/>
            <a:ext cx="9601196" cy="33189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198375" rIns="0" bIns="198375"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Aft>
                <a:spcPts val="600"/>
              </a:spcAft>
            </a:pPr>
            <a:r>
              <a:rPr kumimoji="0" lang="en-US" altLang="en-US" sz="1700" b="1" i="0" u="none" strike="noStrike" cap="none" normalizeH="0" baseline="0" dirty="0">
                <a:ln>
                  <a:noFill/>
                </a:ln>
                <a:effectLst/>
                <a:latin typeface="+mj-lt"/>
              </a:rPr>
              <a:t>Tailoring support to individual needs: </a:t>
            </a:r>
            <a:r>
              <a:rPr kumimoji="0" lang="en-US" altLang="en-US" sz="1700" b="0" i="0" u="none" strike="noStrike" cap="none" normalizeH="0" baseline="0" dirty="0">
                <a:ln>
                  <a:noFill/>
                </a:ln>
                <a:effectLst/>
                <a:latin typeface="+mj-lt"/>
              </a:rPr>
              <a:t>Recognize that each child, young person, and family is unique, with different needs, strengths, and challenges. Develop personalized plans and strategies that consider their specific circumstances, cultural background, and preferences.</a:t>
            </a:r>
          </a:p>
          <a:p>
            <a:pPr>
              <a:lnSpc>
                <a:spcPct val="90000"/>
              </a:lnSpc>
              <a:spcAft>
                <a:spcPts val="600"/>
              </a:spcAft>
            </a:pPr>
            <a:endParaRPr lang="en-US" altLang="en-US" sz="1700" dirty="0">
              <a:latin typeface="+mj-lt"/>
            </a:endParaRPr>
          </a:p>
          <a:p>
            <a:pPr>
              <a:lnSpc>
                <a:spcPct val="90000"/>
              </a:lnSpc>
              <a:spcAft>
                <a:spcPts val="600"/>
              </a:spcAft>
            </a:pPr>
            <a:endParaRPr kumimoji="0" lang="en-US" altLang="en-US" sz="1700" b="0" i="0" u="none" strike="noStrike" cap="none" normalizeH="0" baseline="0" dirty="0">
              <a:ln>
                <a:noFill/>
              </a:ln>
              <a:effectLst/>
              <a:latin typeface="+mj-lt"/>
            </a:endParaRPr>
          </a:p>
          <a:p>
            <a:pPr>
              <a:lnSpc>
                <a:spcPct val="90000"/>
              </a:lnSpc>
              <a:spcAft>
                <a:spcPts val="600"/>
              </a:spcAft>
            </a:pPr>
            <a:r>
              <a:rPr kumimoji="0" lang="en-US" altLang="en-US" sz="1700" b="1" i="0" u="none" strike="noStrike" cap="none" normalizeH="0" baseline="0" dirty="0">
                <a:ln>
                  <a:noFill/>
                </a:ln>
                <a:effectLst/>
                <a:latin typeface="+mj-lt"/>
              </a:rPr>
              <a:t>Continuous learning and improvement: </a:t>
            </a:r>
            <a:r>
              <a:rPr kumimoji="0" lang="en-US" altLang="en-US" sz="1700" b="0" i="0" u="none" strike="noStrike" cap="none" normalizeH="0" baseline="0" dirty="0">
                <a:ln>
                  <a:noFill/>
                </a:ln>
                <a:effectLst/>
                <a:latin typeface="+mj-lt"/>
              </a:rPr>
              <a:t>Stay up-to-date with research, best practices, and emerging trends in working with children, young people, and families. Reflect on your practice, seek feedback, and make reasonable</a:t>
            </a:r>
            <a:r>
              <a:rPr kumimoji="0" lang="en-US" altLang="en-US" sz="1700" b="0" i="0" u="none" strike="noStrike" cap="none" normalizeH="0" dirty="0">
                <a:ln>
                  <a:noFill/>
                </a:ln>
                <a:effectLst/>
                <a:latin typeface="+mj-lt"/>
              </a:rPr>
              <a:t> </a:t>
            </a:r>
            <a:r>
              <a:rPr kumimoji="0" lang="en-US" altLang="en-US" sz="1700" b="0" i="0" u="none" strike="noStrike" cap="none" normalizeH="0" baseline="0" dirty="0">
                <a:ln>
                  <a:noFill/>
                </a:ln>
                <a:effectLst/>
                <a:latin typeface="+mj-lt"/>
              </a:rPr>
              <a:t>adjustments </a:t>
            </a:r>
            <a:r>
              <a:rPr lang="en-US" altLang="en-US" sz="1700" dirty="0">
                <a:latin typeface="+mj-lt"/>
              </a:rPr>
              <a:t>where necessary.  This will ensure </a:t>
            </a:r>
            <a:r>
              <a:rPr kumimoji="0" lang="en-US" altLang="en-US" sz="1700" b="0" i="0" u="none" strike="noStrike" cap="none" normalizeH="0" baseline="0" dirty="0">
                <a:ln>
                  <a:noFill/>
                </a:ln>
                <a:effectLst/>
                <a:latin typeface="+mj-lt"/>
              </a:rPr>
              <a:t>continual improvement</a:t>
            </a:r>
            <a:r>
              <a:rPr lang="en-US" altLang="en-US" sz="1700" dirty="0">
                <a:latin typeface="+mj-lt"/>
              </a:rPr>
              <a:t> of</a:t>
            </a:r>
            <a:r>
              <a:rPr kumimoji="0" lang="en-US" altLang="en-US" sz="1700" b="0" i="0" u="none" strike="noStrike" cap="none" normalizeH="0" baseline="0" dirty="0">
                <a:ln>
                  <a:noFill/>
                </a:ln>
                <a:effectLst/>
                <a:latin typeface="+mj-lt"/>
              </a:rPr>
              <a:t> the quality and effectiveness of </a:t>
            </a:r>
            <a:r>
              <a:rPr lang="en-US" altLang="en-US" sz="1700" dirty="0">
                <a:latin typeface="+mj-lt"/>
              </a:rPr>
              <a:t>practice</a:t>
            </a:r>
            <a:r>
              <a:rPr kumimoji="0" lang="en-US" altLang="en-US" sz="1700" b="0" i="0" u="none" strike="noStrike" cap="none" normalizeH="0" baseline="0" dirty="0">
                <a:ln>
                  <a:noFill/>
                </a:ln>
                <a:effectLst/>
                <a:latin typeface="+mj-lt"/>
              </a:rPr>
              <a:t>.</a:t>
            </a:r>
          </a:p>
          <a:p>
            <a:pPr marL="0" marR="0" lvl="0" indent="0" defTabSz="914400" rtl="0" eaLnBrk="0" fontAlgn="base" latinLnBrk="0" hangingPunct="0">
              <a:lnSpc>
                <a:spcPct val="90000"/>
              </a:lnSpc>
              <a:spcBef>
                <a:spcPct val="0"/>
              </a:spcBef>
              <a:spcAft>
                <a:spcPts val="600"/>
              </a:spcAft>
              <a:buClrTx/>
              <a:buSzTx/>
              <a:buNone/>
              <a:tabLst/>
            </a:pPr>
            <a:endParaRPr kumimoji="0" lang="en-US" altLang="en-US" sz="1700" b="0" i="0" u="none" strike="noStrike" cap="none" normalizeH="0" baseline="0" dirty="0">
              <a:ln>
                <a:noFill/>
              </a:ln>
              <a:effectLst/>
              <a:latin typeface="+mj-lt"/>
            </a:endParaRPr>
          </a:p>
        </p:txBody>
      </p:sp>
    </p:spTree>
    <p:extLst>
      <p:ext uri="{BB962C8B-B14F-4D97-AF65-F5344CB8AC3E}">
        <p14:creationId xmlns:p14="http://schemas.microsoft.com/office/powerpoint/2010/main" val="1473924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67154-2BB0-4B75-828F-ED34C5F718F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5858B28-8AF5-AC87-465E-E33DCF0DD758}"/>
              </a:ext>
            </a:extLst>
          </p:cNvPr>
          <p:cNvSpPr>
            <a:spLocks noGrp="1"/>
          </p:cNvSpPr>
          <p:nvPr>
            <p:ph idx="1"/>
          </p:nvPr>
        </p:nvSpPr>
        <p:spPr/>
        <p:txBody>
          <a:bodyPr>
            <a:noAutofit/>
          </a:bodyPr>
          <a:lstStyle/>
          <a:p>
            <a:r>
              <a:rPr kumimoji="0" lang="en-US" altLang="en-US" sz="2000" b="0" i="0" u="none" strike="noStrike" cap="none" normalizeH="0" baseline="0" dirty="0">
                <a:ln>
                  <a:noFill/>
                </a:ln>
                <a:solidFill>
                  <a:srgbClr val="000000"/>
                </a:solidFill>
                <a:effectLst/>
                <a:latin typeface="+mj-lt"/>
              </a:rPr>
              <a:t>Although working in a partnership may come with its own challenges, it is by identifying and </a:t>
            </a:r>
            <a:r>
              <a:rPr kumimoji="0" lang="en-GB" altLang="en-US" sz="2000" u="none" strike="noStrike" cap="none" normalizeH="0" baseline="0" dirty="0">
                <a:ln>
                  <a:noFill/>
                </a:ln>
                <a:solidFill>
                  <a:srgbClr val="374151"/>
                </a:solidFill>
                <a:latin typeface="+mj-lt"/>
              </a:rPr>
              <a:t>a</a:t>
            </a:r>
            <a:r>
              <a:rPr lang="en-GB" sz="2000" b="0" i="0" dirty="0">
                <a:solidFill>
                  <a:srgbClr val="374151"/>
                </a:solidFill>
                <a:effectLst/>
                <a:latin typeface="+mj-lt"/>
              </a:rPr>
              <a:t>ddressing these challenges that an effective partnership is established.  </a:t>
            </a:r>
            <a:r>
              <a:rPr lang="en-GB" sz="2000" dirty="0">
                <a:solidFill>
                  <a:srgbClr val="374151"/>
                </a:solidFill>
                <a:latin typeface="+mj-lt"/>
              </a:rPr>
              <a:t>Therefore, there is a need for </a:t>
            </a:r>
            <a:r>
              <a:rPr lang="en-GB" sz="2000" b="0" i="0" dirty="0">
                <a:solidFill>
                  <a:srgbClr val="374151"/>
                </a:solidFill>
                <a:effectLst/>
                <a:latin typeface="+mj-lt"/>
              </a:rPr>
              <a:t>ongoing reflection, continuous professional development, and a commitment to building strong and meaningful partnerships that should prioritise the well-being and rights of children, young people, and their families.</a:t>
            </a:r>
            <a:r>
              <a:rPr kumimoji="0" lang="en-US" altLang="en-US" sz="2000" b="0" i="0" u="none" strike="noStrike" cap="none" normalizeH="0" baseline="0" dirty="0">
                <a:ln>
                  <a:noFill/>
                </a:ln>
                <a:solidFill>
                  <a:srgbClr val="000000"/>
                </a:solidFill>
                <a:effectLst/>
                <a:latin typeface="+mj-lt"/>
              </a:rPr>
              <a:t>  </a:t>
            </a:r>
          </a:p>
          <a:p>
            <a:r>
              <a:rPr kumimoji="0" lang="en-US" altLang="en-US" sz="2000" b="0" i="0" u="none" strike="noStrike" cap="none" normalizeH="0" baseline="0" dirty="0">
                <a:ln>
                  <a:noFill/>
                </a:ln>
                <a:solidFill>
                  <a:srgbClr val="000000"/>
                </a:solidFill>
                <a:effectLst/>
                <a:latin typeface="+mj-lt"/>
              </a:rPr>
              <a:t>By working in partnership with children, young people, and families, professionals can create a collaborative and inclusive environment that promotes the well-being, development, and success of the individuals as well as the communities.</a:t>
            </a:r>
            <a:endParaRPr lang="en-US" altLang="en-US" sz="2000" dirty="0">
              <a:solidFill>
                <a:srgbClr val="000000"/>
              </a:solidFill>
              <a:latin typeface="+mj-lt"/>
            </a:endParaRPr>
          </a:p>
          <a:p>
            <a:r>
              <a:rPr kumimoji="0" lang="en-US" altLang="en-US" sz="2000" b="0" i="0" u="none" strike="noStrike" cap="none" normalizeH="0" baseline="0" dirty="0">
                <a:ln>
                  <a:noFill/>
                </a:ln>
                <a:solidFill>
                  <a:srgbClr val="000000"/>
                </a:solidFill>
                <a:effectLst/>
                <a:latin typeface="+mj-lt"/>
              </a:rPr>
              <a:t>Local Authorities and other agencies need to continue to develop strategies to work collaboratively </a:t>
            </a:r>
            <a:r>
              <a:rPr lang="en-US" altLang="en-US" sz="2000" dirty="0">
                <a:solidFill>
                  <a:srgbClr val="000000"/>
                </a:solidFill>
                <a:latin typeface="+mj-lt"/>
              </a:rPr>
              <a:t>and </a:t>
            </a:r>
            <a:r>
              <a:rPr kumimoji="0" lang="en-US" altLang="en-US" sz="2000" b="0" i="0" u="none" strike="noStrike" cap="none" normalizeH="0" baseline="0" dirty="0">
                <a:ln>
                  <a:noFill/>
                </a:ln>
                <a:solidFill>
                  <a:srgbClr val="000000"/>
                </a:solidFill>
                <a:effectLst/>
                <a:latin typeface="+mj-lt"/>
              </a:rPr>
              <a:t>support the needs of children, young people, and their families.</a:t>
            </a:r>
          </a:p>
          <a:p>
            <a:endParaRPr lang="en-GB" sz="2000" dirty="0">
              <a:latin typeface="+mj-lt"/>
            </a:endParaRPr>
          </a:p>
          <a:p>
            <a:endParaRPr lang="en-GB" sz="2000" dirty="0">
              <a:latin typeface="+mj-lt"/>
            </a:endParaRPr>
          </a:p>
        </p:txBody>
      </p:sp>
    </p:spTree>
    <p:extLst>
      <p:ext uri="{BB962C8B-B14F-4D97-AF65-F5344CB8AC3E}">
        <p14:creationId xmlns:p14="http://schemas.microsoft.com/office/powerpoint/2010/main" val="4254599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FF179-7743-829F-7C70-4B421F82503D}"/>
              </a:ext>
            </a:extLst>
          </p:cNvPr>
          <p:cNvSpPr>
            <a:spLocks noGrp="1"/>
          </p:cNvSpPr>
          <p:nvPr>
            <p:ph type="title"/>
          </p:nvPr>
        </p:nvSpPr>
        <p:spPr/>
        <p:txBody>
          <a:bodyPr>
            <a:normAutofit fontScale="90000"/>
          </a:bodyPr>
          <a:lstStyle/>
          <a:p>
            <a:r>
              <a:rPr lang="en-GB" dirty="0"/>
              <a:t>Other relevant documents you may also read</a:t>
            </a:r>
          </a:p>
        </p:txBody>
      </p:sp>
      <p:sp>
        <p:nvSpPr>
          <p:cNvPr id="3" name="Content Placeholder 2">
            <a:extLst>
              <a:ext uri="{FF2B5EF4-FFF2-40B4-BE49-F238E27FC236}">
                <a16:creationId xmlns:a16="http://schemas.microsoft.com/office/drawing/2014/main" id="{2FA0D61E-24E9-CFD1-91AF-056479A92C52}"/>
              </a:ext>
            </a:extLst>
          </p:cNvPr>
          <p:cNvSpPr>
            <a:spLocks noGrp="1"/>
          </p:cNvSpPr>
          <p:nvPr>
            <p:ph idx="1"/>
          </p:nvPr>
        </p:nvSpPr>
        <p:spPr/>
        <p:txBody>
          <a:bodyPr/>
          <a:lstStyle/>
          <a:p>
            <a:r>
              <a:rPr lang="en-GB" dirty="0"/>
              <a:t>SEND Code of Practice 2014</a:t>
            </a:r>
          </a:p>
          <a:p>
            <a:r>
              <a:rPr lang="en-GB" dirty="0"/>
              <a:t>Working Together to Safeguard Children: Statutory Framework</a:t>
            </a:r>
          </a:p>
          <a:p>
            <a:r>
              <a:rPr lang="en-GB" dirty="0"/>
              <a:t>Child Act 2004</a:t>
            </a:r>
          </a:p>
          <a:p>
            <a:r>
              <a:rPr lang="en-GB" dirty="0"/>
              <a:t>Children and Family Act 2014</a:t>
            </a:r>
          </a:p>
          <a:p>
            <a:r>
              <a:rPr lang="en-GB" dirty="0"/>
              <a:t>Care Act 2014</a:t>
            </a:r>
          </a:p>
        </p:txBody>
      </p:sp>
    </p:spTree>
    <p:extLst>
      <p:ext uri="{BB962C8B-B14F-4D97-AF65-F5344CB8AC3E}">
        <p14:creationId xmlns:p14="http://schemas.microsoft.com/office/powerpoint/2010/main" val="3328513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0117C-6C2F-9935-31B4-0FE4DE3BE238}"/>
              </a:ext>
            </a:extLst>
          </p:cNvPr>
          <p:cNvSpPr>
            <a:spLocks noGrp="1"/>
          </p:cNvSpPr>
          <p:nvPr>
            <p:ph type="title"/>
          </p:nvPr>
        </p:nvSpPr>
        <p:spPr/>
        <p:txBody>
          <a:bodyPr/>
          <a:lstStyle/>
          <a:p>
            <a:r>
              <a:rPr lang="en-GB" dirty="0"/>
              <a:t>Module Evaluation </a:t>
            </a:r>
          </a:p>
        </p:txBody>
      </p:sp>
      <p:sp>
        <p:nvSpPr>
          <p:cNvPr id="3" name="Content Placeholder 2">
            <a:extLst>
              <a:ext uri="{FF2B5EF4-FFF2-40B4-BE49-F238E27FC236}">
                <a16:creationId xmlns:a16="http://schemas.microsoft.com/office/drawing/2014/main" id="{325DF433-7FD2-89E7-1AFC-4835AFC9908A}"/>
              </a:ext>
            </a:extLst>
          </p:cNvPr>
          <p:cNvSpPr>
            <a:spLocks noGrp="1"/>
          </p:cNvSpPr>
          <p:nvPr>
            <p:ph idx="1"/>
          </p:nvPr>
        </p:nvSpPr>
        <p:spPr/>
        <p:txBody>
          <a:bodyPr/>
          <a:lstStyle/>
          <a:p>
            <a:r>
              <a:rPr lang="en-GB" dirty="0"/>
              <a:t>Click on the link below to access the  Module Evaluation</a:t>
            </a:r>
          </a:p>
          <a:p>
            <a:endParaRPr lang="en-GB" dirty="0"/>
          </a:p>
          <a:p>
            <a:endParaRPr lang="en-GB" dirty="0"/>
          </a:p>
          <a:p>
            <a:r>
              <a:rPr lang="en-GB" dirty="0"/>
              <a:t>You may access the Module link via </a:t>
            </a:r>
            <a:r>
              <a:rPr lang="en-GB" dirty="0" err="1"/>
              <a:t>hwb</a:t>
            </a:r>
            <a:endParaRPr lang="en-GB" dirty="0"/>
          </a:p>
        </p:txBody>
      </p:sp>
    </p:spTree>
    <p:extLst>
      <p:ext uri="{BB962C8B-B14F-4D97-AF65-F5344CB8AC3E}">
        <p14:creationId xmlns:p14="http://schemas.microsoft.com/office/powerpoint/2010/main" val="36223999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0BD2A-0D55-94C3-3426-CC6C2A827B7B}"/>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93763214-1033-D77B-3406-932A99448A3C}"/>
              </a:ext>
            </a:extLst>
          </p:cNvPr>
          <p:cNvSpPr>
            <a:spLocks noGrp="1"/>
          </p:cNvSpPr>
          <p:nvPr>
            <p:ph idx="1"/>
          </p:nvPr>
        </p:nvSpPr>
        <p:spPr/>
        <p:txBody>
          <a:bodyPr>
            <a:normAutofit fontScale="55000" lnSpcReduction="20000"/>
          </a:bodyPr>
          <a:lstStyle/>
          <a:p>
            <a:r>
              <a:rPr lang="en-GB" b="0" i="1" dirty="0">
                <a:solidFill>
                  <a:srgbClr val="05103E"/>
                </a:solidFill>
                <a:effectLst/>
              </a:rPr>
              <a:t>Children Act 2004 c.53 </a:t>
            </a:r>
            <a:r>
              <a:rPr lang="en-GB" b="0" i="0" dirty="0">
                <a:solidFill>
                  <a:srgbClr val="05103E"/>
                </a:solidFill>
                <a:effectLst/>
              </a:rPr>
              <a:t>. Available at </a:t>
            </a:r>
            <a:r>
              <a:rPr lang="en-GB" b="0" i="0" dirty="0">
                <a:solidFill>
                  <a:srgbClr val="05103E"/>
                </a:solidFill>
                <a:effectLst/>
                <a:hlinkClick r:id="rId2"/>
              </a:rPr>
              <a:t>https://www.legislation.gov.uk/ukpga/2004/31/section/53</a:t>
            </a:r>
            <a:r>
              <a:rPr lang="en-GB" b="0" i="0" dirty="0">
                <a:solidFill>
                  <a:srgbClr val="05103E"/>
                </a:solidFill>
                <a:effectLst/>
              </a:rPr>
              <a:t> (Accessed:10/7/23)</a:t>
            </a:r>
            <a:endParaRPr lang="en-GB" i="1" dirty="0">
              <a:solidFill>
                <a:srgbClr val="05103E"/>
              </a:solidFill>
            </a:endParaRPr>
          </a:p>
          <a:p>
            <a:r>
              <a:rPr lang="en-GB" b="0" i="1" dirty="0">
                <a:solidFill>
                  <a:srgbClr val="05103E"/>
                </a:solidFill>
                <a:effectLst/>
              </a:rPr>
              <a:t>Children and Family Act 2014 c.36-38</a:t>
            </a:r>
            <a:r>
              <a:rPr lang="en-GB" b="0" i="0" dirty="0">
                <a:solidFill>
                  <a:srgbClr val="05103E"/>
                </a:solidFill>
                <a:effectLst/>
              </a:rPr>
              <a:t>. Available at  </a:t>
            </a:r>
            <a:r>
              <a:rPr lang="en-GB" b="0" i="0" dirty="0">
                <a:solidFill>
                  <a:srgbClr val="05103E"/>
                </a:solidFill>
                <a:effectLst/>
                <a:hlinkClick r:id="rId3"/>
              </a:rPr>
              <a:t>https://www.legislation.gov.uk/ukpga/2014/6/notes/division/4/3</a:t>
            </a:r>
            <a:r>
              <a:rPr lang="en-GB" b="0" i="0" dirty="0">
                <a:solidFill>
                  <a:srgbClr val="05103E"/>
                </a:solidFill>
                <a:effectLst/>
              </a:rPr>
              <a:t> (Accessed:10/7/23)</a:t>
            </a:r>
          </a:p>
          <a:p>
            <a:r>
              <a:rPr lang="en-GB" dirty="0"/>
              <a:t>Crawford. A and Cunningham. M (2015) </a:t>
            </a:r>
            <a:r>
              <a:rPr lang="en-GB" i="1" dirty="0"/>
              <a:t>Working in Partnership The Challenges of Working across Organizational Boundaries, Cultures, and Practices. </a:t>
            </a:r>
            <a:r>
              <a:rPr lang="en-GB" dirty="0"/>
              <a:t>Available at https://www.researchgate.net/profile/Adam-Crawford-9/publication/288488191_Working_in_Partnership_The_challenges_of_working_across_organisational_boundaries_cultures_and_practices/links/56814e6c08aebccc4e0bcc9f/Working-in-Partnership-The-challenges-of-working-across-organisational-boundaries-cultures-and-practices.pdf (Accessed: 10/7/23)</a:t>
            </a:r>
          </a:p>
          <a:p>
            <a:r>
              <a:rPr lang="en-GB" dirty="0"/>
              <a:t>Fowler. C, Rossiter. C, </a:t>
            </a:r>
            <a:r>
              <a:rPr lang="en-GB" dirty="0" err="1"/>
              <a:t>Bigsby</a:t>
            </a:r>
            <a:r>
              <a:rPr lang="en-GB" dirty="0"/>
              <a:t>. M, Hopwood. N, Lee. A, and Dunston. R (2012), “</a:t>
            </a:r>
            <a:r>
              <a:rPr lang="en-GB" i="0" dirty="0">
                <a:solidFill>
                  <a:srgbClr val="1C1D1E"/>
                </a:solidFill>
                <a:effectLst/>
                <a:latin typeface="+mj-lt"/>
              </a:rPr>
              <a:t>Working in partnership with parents: the experience and challenge of practice innovation in child and family health nursing” </a:t>
            </a:r>
            <a:r>
              <a:rPr lang="en-GB" i="1" dirty="0">
                <a:solidFill>
                  <a:srgbClr val="1C1D1E"/>
                </a:solidFill>
                <a:effectLst/>
                <a:latin typeface="+mj-lt"/>
              </a:rPr>
              <a:t>Journal of Clinical Nursing   </a:t>
            </a:r>
            <a:r>
              <a:rPr lang="en-GB" dirty="0">
                <a:solidFill>
                  <a:srgbClr val="1C1D1E"/>
                </a:solidFill>
                <a:effectLst/>
                <a:latin typeface="+mj-lt"/>
              </a:rPr>
              <a:t>Available at:</a:t>
            </a:r>
            <a:r>
              <a:rPr lang="en-GB" i="1" dirty="0">
                <a:solidFill>
                  <a:srgbClr val="1C1D1E"/>
                </a:solidFill>
                <a:effectLst/>
                <a:latin typeface="+mj-lt"/>
              </a:rPr>
              <a:t> </a:t>
            </a:r>
            <a:r>
              <a:rPr lang="en-GB" dirty="0">
                <a:solidFill>
                  <a:srgbClr val="1C1D1E"/>
                </a:solidFill>
                <a:effectLst/>
                <a:latin typeface="+mj-lt"/>
                <a:hlinkClick r:id="rId4"/>
              </a:rPr>
              <a:t>https://onlinelibrary.wiley.com/doi/10.1111/j.1365-2702.2012.04270.x</a:t>
            </a:r>
            <a:r>
              <a:rPr lang="en-GB" dirty="0">
                <a:solidFill>
                  <a:srgbClr val="1C1D1E"/>
                </a:solidFill>
                <a:effectLst/>
                <a:latin typeface="+mj-lt"/>
              </a:rPr>
              <a:t> </a:t>
            </a:r>
            <a:r>
              <a:rPr lang="en-GB" dirty="0">
                <a:solidFill>
                  <a:srgbClr val="1C1D1E"/>
                </a:solidFill>
                <a:latin typeface="+mj-lt"/>
              </a:rPr>
              <a:t>(A</a:t>
            </a:r>
            <a:r>
              <a:rPr lang="en-GB" dirty="0">
                <a:solidFill>
                  <a:srgbClr val="1C1D1E"/>
                </a:solidFill>
                <a:effectLst/>
                <a:latin typeface="+mj-lt"/>
              </a:rPr>
              <a:t>ccessed: 10/7/23)</a:t>
            </a:r>
          </a:p>
          <a:p>
            <a:endParaRPr lang="en-GB" dirty="0"/>
          </a:p>
          <a:p>
            <a:r>
              <a:rPr lang="en-GB" b="0" i="0" dirty="0">
                <a:solidFill>
                  <a:srgbClr val="05103E"/>
                </a:solidFill>
                <a:effectLst/>
              </a:rPr>
              <a:t>UNICEF (2023) </a:t>
            </a:r>
            <a:r>
              <a:rPr lang="en-GB" b="0" i="1" dirty="0">
                <a:solidFill>
                  <a:srgbClr val="05103E"/>
                </a:solidFill>
                <a:effectLst/>
              </a:rPr>
              <a:t>The Right to participate</a:t>
            </a:r>
            <a:r>
              <a:rPr lang="en-GB" b="0" i="0" dirty="0">
                <a:solidFill>
                  <a:srgbClr val="05103E"/>
                </a:solidFill>
                <a:effectLst/>
              </a:rPr>
              <a:t>. Available at: https://www.unicef.org.uk/rights-respecting-schools/the-right-to-participation/#:~:text=Article%2012%20says%20that%20every,times%20throughout%20a%20child's%20life. (Accessed:  10/7/23)</a:t>
            </a:r>
            <a:endParaRPr lang="en-GB" sz="1800" dirty="0"/>
          </a:p>
        </p:txBody>
      </p:sp>
    </p:spTree>
    <p:extLst>
      <p:ext uri="{BB962C8B-B14F-4D97-AF65-F5344CB8AC3E}">
        <p14:creationId xmlns:p14="http://schemas.microsoft.com/office/powerpoint/2010/main" val="310140803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0</TotalTime>
  <Words>1903</Words>
  <Application>Microsoft Office PowerPoint</Application>
  <PresentationFormat>Widescreen</PresentationFormat>
  <Paragraphs>95</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Garamond</vt:lpstr>
      <vt:lpstr>Organic</vt:lpstr>
      <vt:lpstr>Partnerships with children, young people, and families</vt:lpstr>
      <vt:lpstr>Aim:</vt:lpstr>
      <vt:lpstr>The power of partnership</vt:lpstr>
      <vt:lpstr>The power of partnership</vt:lpstr>
      <vt:lpstr>Rational of partnership with children, young people and families</vt:lpstr>
      <vt:lpstr>Partnership with other agencies </vt:lpstr>
      <vt:lpstr>Discussion</vt:lpstr>
      <vt:lpstr>Challenges of partnership</vt:lpstr>
      <vt:lpstr>Challenges of partnership</vt:lpstr>
      <vt:lpstr>Challenges of partnership</vt:lpstr>
      <vt:lpstr>Challenges of partnership</vt:lpstr>
      <vt:lpstr>Challenges of partnership</vt:lpstr>
      <vt:lpstr>Consequences of lack of partnership</vt:lpstr>
      <vt:lpstr>Principles of partnership working</vt:lpstr>
      <vt:lpstr>Principles of partnership working</vt:lpstr>
      <vt:lpstr>Principles of partnership working</vt:lpstr>
      <vt:lpstr>Principles of partnership working</vt:lpstr>
      <vt:lpstr>Conclusion</vt:lpstr>
      <vt:lpstr>Other relevant documents you may also read</vt:lpstr>
      <vt:lpstr>Module Evaluation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Partnerships with children, young people, and families</dc:title>
  <dc:creator>Debra Odeh</dc:creator>
  <cp:lastModifiedBy>Colin Barr</cp:lastModifiedBy>
  <cp:revision>3</cp:revision>
  <dcterms:created xsi:type="dcterms:W3CDTF">2023-07-05T16:05:03Z</dcterms:created>
  <dcterms:modified xsi:type="dcterms:W3CDTF">2023-07-11T07:25:20Z</dcterms:modified>
</cp:coreProperties>
</file>