
<file path=[Content_Types].xml><?xml version="1.0" encoding="utf-8"?>
<Types xmlns="http://schemas.openxmlformats.org/package/2006/content-types">
  <Default Extension="png" ContentType="image/png"/>
  <Default Extension="vsd" ContentType="application/vnd.visio"/>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1"/>
  </p:notesMasterIdLst>
  <p:sldIdLst>
    <p:sldId id="256" r:id="rId2"/>
    <p:sldId id="260" r:id="rId3"/>
    <p:sldId id="258" r:id="rId4"/>
    <p:sldId id="261" r:id="rId5"/>
    <p:sldId id="259" r:id="rId6"/>
    <p:sldId id="264" r:id="rId7"/>
    <p:sldId id="266" r:id="rId8"/>
    <p:sldId id="268" r:id="rId9"/>
    <p:sldId id="267" r:id="rId10"/>
    <p:sldId id="269" r:id="rId11"/>
    <p:sldId id="263" r:id="rId12"/>
    <p:sldId id="284" r:id="rId13"/>
    <p:sldId id="285" r:id="rId14"/>
    <p:sldId id="287" r:id="rId15"/>
    <p:sldId id="312" r:id="rId16"/>
    <p:sldId id="313" r:id="rId17"/>
    <p:sldId id="314" r:id="rId18"/>
    <p:sldId id="315" r:id="rId19"/>
    <p:sldId id="316" r:id="rId20"/>
    <p:sldId id="317" r:id="rId21"/>
    <p:sldId id="318" r:id="rId22"/>
    <p:sldId id="376" r:id="rId23"/>
    <p:sldId id="346" r:id="rId24"/>
    <p:sldId id="289" r:id="rId25"/>
    <p:sldId id="292" r:id="rId26"/>
    <p:sldId id="333" r:id="rId27"/>
    <p:sldId id="295" r:id="rId28"/>
    <p:sldId id="296" r:id="rId29"/>
    <p:sldId id="355" r:id="rId30"/>
    <p:sldId id="297" r:id="rId31"/>
    <p:sldId id="352" r:id="rId32"/>
    <p:sldId id="353" r:id="rId33"/>
    <p:sldId id="354" r:id="rId34"/>
    <p:sldId id="302" r:id="rId35"/>
    <p:sldId id="322" r:id="rId36"/>
    <p:sldId id="321" r:id="rId37"/>
    <p:sldId id="348" r:id="rId38"/>
    <p:sldId id="375" r:id="rId39"/>
    <p:sldId id="325" r:id="rId40"/>
    <p:sldId id="378" r:id="rId41"/>
    <p:sldId id="326" r:id="rId42"/>
    <p:sldId id="379" r:id="rId43"/>
    <p:sldId id="339" r:id="rId44"/>
    <p:sldId id="340" r:id="rId45"/>
    <p:sldId id="377" r:id="rId46"/>
    <p:sldId id="327" r:id="rId47"/>
    <p:sldId id="328" r:id="rId48"/>
    <p:sldId id="341" r:id="rId49"/>
    <p:sldId id="342" r:id="rId50"/>
    <p:sldId id="343" r:id="rId51"/>
    <p:sldId id="344" r:id="rId52"/>
    <p:sldId id="329" r:id="rId53"/>
    <p:sldId id="336" r:id="rId54"/>
    <p:sldId id="350" r:id="rId55"/>
    <p:sldId id="345" r:id="rId56"/>
    <p:sldId id="330" r:id="rId57"/>
    <p:sldId id="331" r:id="rId58"/>
    <p:sldId id="351" r:id="rId59"/>
    <p:sldId id="349" r:id="rId60"/>
    <p:sldId id="374" r:id="rId61"/>
    <p:sldId id="359" r:id="rId62"/>
    <p:sldId id="360" r:id="rId63"/>
    <p:sldId id="361" r:id="rId64"/>
    <p:sldId id="362" r:id="rId65"/>
    <p:sldId id="363" r:id="rId66"/>
    <p:sldId id="364" r:id="rId67"/>
    <p:sldId id="365" r:id="rId68"/>
    <p:sldId id="366" r:id="rId69"/>
    <p:sldId id="367" r:id="rId70"/>
    <p:sldId id="368" r:id="rId71"/>
    <p:sldId id="369" r:id="rId72"/>
    <p:sldId id="370" r:id="rId73"/>
    <p:sldId id="371" r:id="rId74"/>
    <p:sldId id="372" r:id="rId75"/>
    <p:sldId id="373" r:id="rId76"/>
    <p:sldId id="332" r:id="rId77"/>
    <p:sldId id="338" r:id="rId78"/>
    <p:sldId id="262" r:id="rId79"/>
    <p:sldId id="272" r:id="rId8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103" d="100"/>
          <a:sy n="103" d="100"/>
        </p:scale>
        <p:origin x="138"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F:\docs\PhDStuff\ComputationalThinkingDayResults\ComputationalThinkingTestMarks%20Combined.xlsx" TargetMode="External"/></Relationships>
</file>

<file path=ppt/charts/_rels/chart2.xml.rels><?xml version="1.0" encoding="UTF-8" standalone="yes"?>
<Relationships xmlns="http://schemas.openxmlformats.org/package/2006/relationships"><Relationship Id="rId3" Type="http://schemas.openxmlformats.org/officeDocument/2006/relationships/oleObject" Target="file:///F:\docs\PhDStuff\ComputationalThinkingDayResults\ComputationalThinkingTestMarks%20Combined.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(a) Overall Code Test Result</a:t>
            </a:r>
          </a:p>
          <a:p>
            <a:pPr>
              <a:defRPr/>
            </a:pPr>
            <a:r>
              <a:rPr lang="en-US"/>
              <a:t>(Excluding</a:t>
            </a:r>
            <a:r>
              <a:rPr lang="en-US" baseline="0"/>
              <a:t> Non-Attempts)</a:t>
            </a:r>
          </a:p>
        </c:rich>
      </c:tx>
      <c:layout/>
      <c:overlay val="0"/>
    </c:title>
    <c:autoTitleDeleted val="0"/>
    <c:plotArea>
      <c:layout/>
      <c:lineChart>
        <c:grouping val="standard"/>
        <c:varyColors val="0"/>
        <c:ser>
          <c:idx val="1"/>
          <c:order val="0"/>
          <c:tx>
            <c:v>Means</c:v>
          </c:tx>
          <c:spPr>
            <a:ln>
              <a:noFill/>
            </a:ln>
          </c:spPr>
          <c:marker>
            <c:symbol val="diamond"/>
            <c:size val="7"/>
            <c:spPr>
              <a:solidFill>
                <a:schemeClr val="tx1"/>
              </a:solidFill>
              <a:ln>
                <a:noFill/>
              </a:ln>
            </c:spPr>
          </c:marker>
          <c:trendline>
            <c:trendlineType val="linear"/>
            <c:dispRSqr val="1"/>
            <c:dispEq val="0"/>
            <c:trendlineLbl>
              <c:layout>
                <c:manualLayout>
                  <c:x val="8.3052930883639436E-2"/>
                  <c:y val="0.48415111747395212"/>
                </c:manualLayout>
              </c:layout>
              <c:numFmt formatCode="General" sourceLinked="0"/>
            </c:trendlineLbl>
          </c:trendline>
          <c:cat>
            <c:numRef>
              <c:f>Charts!$BB$59:$BB$65</c:f>
              <c:numCache>
                <c:formatCode>General</c:formatCode>
                <c:ptCount val="7"/>
                <c:pt idx="0">
                  <c:v>5</c:v>
                </c:pt>
                <c:pt idx="1">
                  <c:v>10</c:v>
                </c:pt>
                <c:pt idx="2">
                  <c:v>25</c:v>
                </c:pt>
                <c:pt idx="3">
                  <c:v>50</c:v>
                </c:pt>
                <c:pt idx="4">
                  <c:v>75</c:v>
                </c:pt>
                <c:pt idx="5">
                  <c:v>90</c:v>
                </c:pt>
                <c:pt idx="6">
                  <c:v>95</c:v>
                </c:pt>
              </c:numCache>
            </c:numRef>
          </c:cat>
          <c:val>
            <c:numRef>
              <c:f>Charts!$BD$59:$BD$65</c:f>
              <c:numCache>
                <c:formatCode>General</c:formatCode>
                <c:ptCount val="7"/>
                <c:pt idx="0">
                  <c:v>40.799999999999997</c:v>
                </c:pt>
                <c:pt idx="1">
                  <c:v>49.0625</c:v>
                </c:pt>
                <c:pt idx="2">
                  <c:v>52.757575757575758</c:v>
                </c:pt>
                <c:pt idx="3">
                  <c:v>65.166666666666671</c:v>
                </c:pt>
                <c:pt idx="4">
                  <c:v>71.258064516129039</c:v>
                </c:pt>
                <c:pt idx="5">
                  <c:v>80.75</c:v>
                </c:pt>
                <c:pt idx="6">
                  <c:v>82.181818181818187</c:v>
                </c:pt>
              </c:numCache>
            </c:numRef>
          </c:val>
          <c:smooth val="0"/>
        </c:ser>
        <c:ser>
          <c:idx val="2"/>
          <c:order val="1"/>
          <c:tx>
            <c:v>Min</c:v>
          </c:tx>
          <c:spPr>
            <a:ln>
              <a:noFill/>
            </a:ln>
          </c:spPr>
          <c:marker>
            <c:symbol val="dash"/>
            <c:size val="7"/>
            <c:spPr>
              <a:solidFill>
                <a:schemeClr val="tx1"/>
              </a:solidFill>
              <a:ln>
                <a:noFill/>
              </a:ln>
            </c:spPr>
          </c:marker>
          <c:cat>
            <c:numRef>
              <c:f>Charts!$BB$59:$BB$65</c:f>
              <c:numCache>
                <c:formatCode>General</c:formatCode>
                <c:ptCount val="7"/>
                <c:pt idx="0">
                  <c:v>5</c:v>
                </c:pt>
                <c:pt idx="1">
                  <c:v>10</c:v>
                </c:pt>
                <c:pt idx="2">
                  <c:v>25</c:v>
                </c:pt>
                <c:pt idx="3">
                  <c:v>50</c:v>
                </c:pt>
                <c:pt idx="4">
                  <c:v>75</c:v>
                </c:pt>
                <c:pt idx="5">
                  <c:v>90</c:v>
                </c:pt>
                <c:pt idx="6">
                  <c:v>95</c:v>
                </c:pt>
              </c:numCache>
            </c:numRef>
          </c:cat>
          <c:val>
            <c:numRef>
              <c:f>Charts!$BE$59:$BE$65</c:f>
              <c:numCache>
                <c:formatCode>General</c:formatCode>
                <c:ptCount val="7"/>
                <c:pt idx="0">
                  <c:v>15</c:v>
                </c:pt>
                <c:pt idx="1">
                  <c:v>28</c:v>
                </c:pt>
                <c:pt idx="2">
                  <c:v>8</c:v>
                </c:pt>
                <c:pt idx="3">
                  <c:v>19</c:v>
                </c:pt>
                <c:pt idx="4">
                  <c:v>38.5</c:v>
                </c:pt>
                <c:pt idx="5">
                  <c:v>72.5</c:v>
                </c:pt>
                <c:pt idx="6">
                  <c:v>62</c:v>
                </c:pt>
              </c:numCache>
            </c:numRef>
          </c:val>
          <c:smooth val="0"/>
        </c:ser>
        <c:ser>
          <c:idx val="3"/>
          <c:order val="2"/>
          <c:tx>
            <c:v>Max</c:v>
          </c:tx>
          <c:spPr>
            <a:ln>
              <a:noFill/>
            </a:ln>
          </c:spPr>
          <c:marker>
            <c:symbol val="dash"/>
            <c:size val="7"/>
            <c:spPr>
              <a:solidFill>
                <a:schemeClr val="tx1"/>
              </a:solidFill>
              <a:ln>
                <a:noFill/>
              </a:ln>
            </c:spPr>
          </c:marker>
          <c:cat>
            <c:numRef>
              <c:f>Charts!$BB$59:$BB$65</c:f>
              <c:numCache>
                <c:formatCode>General</c:formatCode>
                <c:ptCount val="7"/>
                <c:pt idx="0">
                  <c:v>5</c:v>
                </c:pt>
                <c:pt idx="1">
                  <c:v>10</c:v>
                </c:pt>
                <c:pt idx="2">
                  <c:v>25</c:v>
                </c:pt>
                <c:pt idx="3">
                  <c:v>50</c:v>
                </c:pt>
                <c:pt idx="4">
                  <c:v>75</c:v>
                </c:pt>
                <c:pt idx="5">
                  <c:v>90</c:v>
                </c:pt>
                <c:pt idx="6">
                  <c:v>95</c:v>
                </c:pt>
              </c:numCache>
            </c:numRef>
          </c:cat>
          <c:val>
            <c:numRef>
              <c:f>Charts!$BF$59:$BF$65</c:f>
              <c:numCache>
                <c:formatCode>General</c:formatCode>
                <c:ptCount val="7"/>
                <c:pt idx="0">
                  <c:v>61</c:v>
                </c:pt>
                <c:pt idx="1">
                  <c:v>86</c:v>
                </c:pt>
                <c:pt idx="2">
                  <c:v>79</c:v>
                </c:pt>
                <c:pt idx="3">
                  <c:v>95</c:v>
                </c:pt>
                <c:pt idx="4">
                  <c:v>95.5</c:v>
                </c:pt>
                <c:pt idx="5">
                  <c:v>89</c:v>
                </c:pt>
                <c:pt idx="6">
                  <c:v>95</c:v>
                </c:pt>
              </c:numCache>
            </c:numRef>
          </c:val>
          <c:smooth val="0"/>
        </c:ser>
        <c:dLbls>
          <c:showLegendKey val="0"/>
          <c:showVal val="0"/>
          <c:showCatName val="0"/>
          <c:showSerName val="0"/>
          <c:showPercent val="0"/>
          <c:showBubbleSize val="0"/>
        </c:dLbls>
        <c:hiLowLines/>
        <c:marker val="1"/>
        <c:smooth val="0"/>
        <c:axId val="287963920"/>
        <c:axId val="288430056"/>
      </c:lineChart>
      <c:catAx>
        <c:axId val="287963920"/>
        <c:scaling>
          <c:orientation val="minMax"/>
        </c:scaling>
        <c:delete val="0"/>
        <c:axPos val="b"/>
        <c:title>
          <c:tx>
            <c:rich>
              <a:bodyPr/>
              <a:lstStyle/>
              <a:p>
                <a:pPr>
                  <a:defRPr/>
                </a:pPr>
                <a:r>
                  <a:rPr lang="en-GB"/>
                  <a:t>Raven</a:t>
                </a:r>
                <a:r>
                  <a:rPr lang="en-GB" baseline="0"/>
                  <a:t> Full Test Result (APM13)</a:t>
                </a:r>
                <a:endParaRPr lang="en-GB"/>
              </a:p>
            </c:rich>
          </c:tx>
          <c:layout/>
          <c:overlay val="0"/>
        </c:title>
        <c:numFmt formatCode="General" sourceLinked="1"/>
        <c:majorTickMark val="none"/>
        <c:minorTickMark val="none"/>
        <c:tickLblPos val="nextTo"/>
        <c:crossAx val="288430056"/>
        <c:crosses val="autoZero"/>
        <c:auto val="1"/>
        <c:lblAlgn val="ctr"/>
        <c:lblOffset val="100"/>
        <c:noMultiLvlLbl val="1"/>
      </c:catAx>
      <c:valAx>
        <c:axId val="288430056"/>
        <c:scaling>
          <c:orientation val="minMax"/>
        </c:scaling>
        <c:delete val="0"/>
        <c:axPos val="l"/>
        <c:majorGridlines/>
        <c:title>
          <c:tx>
            <c:rich>
              <a:bodyPr rot="-5400000" vert="horz"/>
              <a:lstStyle/>
              <a:p>
                <a:pPr>
                  <a:defRPr/>
                </a:pPr>
                <a:r>
                  <a:rPr lang="en-GB"/>
                  <a:t>Code</a:t>
                </a:r>
                <a:r>
                  <a:rPr lang="en-GB" baseline="0"/>
                  <a:t> Test Result</a:t>
                </a:r>
                <a:endParaRPr lang="en-GB"/>
              </a:p>
            </c:rich>
          </c:tx>
          <c:layout/>
          <c:overlay val="0"/>
        </c:title>
        <c:numFmt formatCode="General" sourceLinked="1"/>
        <c:majorTickMark val="out"/>
        <c:minorTickMark val="none"/>
        <c:tickLblPos val="nextTo"/>
        <c:crossAx val="287963920"/>
        <c:crosses val="autoZero"/>
        <c:crossBetween val="between"/>
      </c:valAx>
    </c:plotArea>
    <c:plotVisOnly val="1"/>
    <c:dispBlanksAs val="gap"/>
    <c:showDLblsOverMax val="0"/>
  </c:chart>
  <c:spPr>
    <a:solidFill>
      <a:schemeClr val="bg1"/>
    </a:solidFill>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Bimodal Distribution</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v>Ravens APM14</c:v>
          </c:tx>
          <c:spPr>
            <a:solidFill>
              <a:schemeClr val="accent1"/>
            </a:solidFill>
            <a:ln>
              <a:noFill/>
            </a:ln>
            <a:effectLst/>
          </c:spPr>
          <c:invertIfNegative val="0"/>
          <c:cat>
            <c:strRef>
              <c:f>Charts!$AF$33:$AF$35</c:f>
              <c:strCache>
                <c:ptCount val="3"/>
                <c:pt idx="0">
                  <c:v>Below Average</c:v>
                </c:pt>
                <c:pt idx="1">
                  <c:v>Average (50%-60%)</c:v>
                </c:pt>
                <c:pt idx="2">
                  <c:v>Above Average</c:v>
                </c:pt>
              </c:strCache>
            </c:strRef>
          </c:cat>
          <c:val>
            <c:numRef>
              <c:f>Charts!$AH$33:$AH$35</c:f>
              <c:numCache>
                <c:formatCode>General</c:formatCode>
                <c:ptCount val="3"/>
                <c:pt idx="0">
                  <c:v>65</c:v>
                </c:pt>
                <c:pt idx="1">
                  <c:v>17</c:v>
                </c:pt>
                <c:pt idx="2">
                  <c:v>84</c:v>
                </c:pt>
              </c:numCache>
            </c:numRef>
          </c:val>
        </c:ser>
        <c:ser>
          <c:idx val="1"/>
          <c:order val="1"/>
          <c:tx>
            <c:v>Code</c:v>
          </c:tx>
          <c:spPr>
            <a:solidFill>
              <a:schemeClr val="accent2"/>
            </a:solidFill>
            <a:ln>
              <a:noFill/>
            </a:ln>
            <a:effectLst/>
          </c:spPr>
          <c:invertIfNegative val="0"/>
          <c:cat>
            <c:strRef>
              <c:f>Charts!$AF$33:$AF$35</c:f>
              <c:strCache>
                <c:ptCount val="3"/>
                <c:pt idx="0">
                  <c:v>Below Average</c:v>
                </c:pt>
                <c:pt idx="1">
                  <c:v>Average (50%-60%)</c:v>
                </c:pt>
                <c:pt idx="2">
                  <c:v>Above Average</c:v>
                </c:pt>
              </c:strCache>
            </c:strRef>
          </c:cat>
          <c:val>
            <c:numRef>
              <c:f>Charts!$AI$33:$AI$35</c:f>
              <c:numCache>
                <c:formatCode>General</c:formatCode>
                <c:ptCount val="3"/>
                <c:pt idx="0">
                  <c:v>62</c:v>
                </c:pt>
                <c:pt idx="1">
                  <c:v>27</c:v>
                </c:pt>
                <c:pt idx="2">
                  <c:v>84</c:v>
                </c:pt>
              </c:numCache>
            </c:numRef>
          </c:val>
        </c:ser>
        <c:dLbls>
          <c:showLegendKey val="0"/>
          <c:showVal val="0"/>
          <c:showCatName val="0"/>
          <c:showSerName val="0"/>
          <c:showPercent val="0"/>
          <c:showBubbleSize val="0"/>
        </c:dLbls>
        <c:gapWidth val="219"/>
        <c:overlap val="-27"/>
        <c:axId val="288521864"/>
        <c:axId val="288522248"/>
      </c:barChart>
      <c:catAx>
        <c:axId val="2885218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88522248"/>
        <c:crosses val="autoZero"/>
        <c:auto val="1"/>
        <c:lblAlgn val="ctr"/>
        <c:lblOffset val="100"/>
        <c:noMultiLvlLbl val="0"/>
      </c:catAx>
      <c:valAx>
        <c:axId val="28852224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Frequency</a:t>
                </a:r>
                <a:r>
                  <a:rPr lang="en-GB" baseline="0"/>
                  <a:t> Counts</a:t>
                </a:r>
                <a:endParaRPr lang="en-GB"/>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88521864"/>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5AFAB-85E3-4357-9DA9-9C06FFFAD126}" type="datetimeFigureOut">
              <a:rPr lang="en-GB" smtClean="0"/>
              <a:t>21/02/2018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F6B819-AEFA-4514-90EE-6D7ECAFDC359}" type="slidenum">
              <a:rPr lang="en-GB" smtClean="0"/>
              <a:t>‹#›</a:t>
            </a:fld>
            <a:endParaRPr lang="en-GB"/>
          </a:p>
        </p:txBody>
      </p:sp>
    </p:spTree>
    <p:extLst>
      <p:ext uri="{BB962C8B-B14F-4D97-AF65-F5344CB8AC3E}">
        <p14:creationId xmlns:p14="http://schemas.microsoft.com/office/powerpoint/2010/main" val="3416550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McCracken working group assessed the programming ability of a large number of first year computer science students across four universities</a:t>
            </a:r>
            <a:endParaRPr lang="en-GB" dirty="0"/>
          </a:p>
        </p:txBody>
      </p:sp>
      <p:sp>
        <p:nvSpPr>
          <p:cNvPr id="4" name="Slide Number Placeholder 3"/>
          <p:cNvSpPr>
            <a:spLocks noGrp="1"/>
          </p:cNvSpPr>
          <p:nvPr>
            <p:ph type="sldNum" sz="quarter" idx="10"/>
          </p:nvPr>
        </p:nvSpPr>
        <p:spPr/>
        <p:txBody>
          <a:bodyPr/>
          <a:lstStyle/>
          <a:p>
            <a:fld id="{5BF6B819-AEFA-4514-90EE-6D7ECAFDC359}" type="slidenum">
              <a:rPr lang="en-GB" smtClean="0"/>
              <a:t>3</a:t>
            </a:fld>
            <a:endParaRPr lang="en-GB"/>
          </a:p>
        </p:txBody>
      </p:sp>
    </p:spTree>
    <p:extLst>
      <p:ext uri="{BB962C8B-B14F-4D97-AF65-F5344CB8AC3E}">
        <p14:creationId xmlns:p14="http://schemas.microsoft.com/office/powerpoint/2010/main" val="12035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53143" y="522514"/>
            <a:ext cx="11122090" cy="5412921"/>
          </a:xfrm>
        </p:spPr>
        <p:txBody>
          <a:bodyPr anchor="ctr"/>
          <a:lstStyle>
            <a:lvl1pPr algn="ctr">
              <a:defRPr sz="6000">
                <a:solidFill>
                  <a:schemeClr val="bg1"/>
                </a:solidFill>
              </a:defRPr>
            </a:lvl1pPr>
          </a:lstStyle>
          <a:p>
            <a:r>
              <a:rPr lang="en-US" dirty="0" smtClean="0"/>
              <a:t>Click to edit Master title style</a:t>
            </a:r>
            <a:endParaRPr lang="en-GB" dirty="0"/>
          </a:p>
        </p:txBody>
      </p:sp>
      <p:sp>
        <p:nvSpPr>
          <p:cNvPr id="5" name="Footer Placeholder 4"/>
          <p:cNvSpPr>
            <a:spLocks noGrp="1"/>
          </p:cNvSpPr>
          <p:nvPr>
            <p:ph type="ftr" sz="quarter" idx="11"/>
          </p:nvPr>
        </p:nvSpPr>
        <p:spPr>
          <a:xfrm>
            <a:off x="653143" y="6356350"/>
            <a:ext cx="10328988" cy="365125"/>
          </a:xfrm>
        </p:spPr>
        <p:txBody>
          <a:bodyPr/>
          <a:lstStyle>
            <a:lvl1pPr>
              <a:defRPr>
                <a:solidFill>
                  <a:schemeClr val="bg1"/>
                </a:solidFill>
              </a:defRPr>
            </a:lvl1pPr>
          </a:lstStyle>
          <a:p>
            <a:endParaRPr lang="en-GB" dirty="0"/>
          </a:p>
        </p:txBody>
      </p:sp>
      <p:sp>
        <p:nvSpPr>
          <p:cNvPr id="6" name="Slide Number Placeholder 5"/>
          <p:cNvSpPr>
            <a:spLocks noGrp="1"/>
          </p:cNvSpPr>
          <p:nvPr>
            <p:ph type="sldNum" sz="quarter" idx="12"/>
          </p:nvPr>
        </p:nvSpPr>
        <p:spPr>
          <a:xfrm>
            <a:off x="11168742" y="6356350"/>
            <a:ext cx="651588" cy="365125"/>
          </a:xfrm>
        </p:spPr>
        <p:txBody>
          <a:bodyPr/>
          <a:lstStyle>
            <a:lvl1pPr>
              <a:defRPr>
                <a:solidFill>
                  <a:schemeClr val="bg1"/>
                </a:solidFill>
              </a:defRPr>
            </a:lvl1pPr>
          </a:lstStyle>
          <a:p>
            <a:fld id="{94EA5078-05A2-483B-B0E9-8971B54B1066}" type="slidenum">
              <a:rPr lang="en-GB" smtClean="0"/>
              <a:pPr/>
              <a:t>‹#›</a:t>
            </a:fld>
            <a:endParaRPr lang="en-GB" dirty="0"/>
          </a:p>
        </p:txBody>
      </p:sp>
    </p:spTree>
    <p:extLst>
      <p:ext uri="{BB962C8B-B14F-4D97-AF65-F5344CB8AC3E}">
        <p14:creationId xmlns:p14="http://schemas.microsoft.com/office/powerpoint/2010/main" val="4077325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3143" y="169180"/>
            <a:ext cx="11167187" cy="353332"/>
          </a:xfrm>
        </p:spPr>
        <p:txBody>
          <a:bodyPr>
            <a:noAutofit/>
          </a:bodyPr>
          <a:lstStyle>
            <a:lvl1pPr>
              <a:defRPr sz="2800" b="1">
                <a:solidFill>
                  <a:schemeClr val="bg1"/>
                </a:solidFill>
              </a:defRPr>
            </a:lvl1pPr>
          </a:lstStyle>
          <a:p>
            <a:r>
              <a:rPr lang="en-US" dirty="0" smtClean="0"/>
              <a:t>Click to edit Master title style</a:t>
            </a:r>
            <a:endParaRPr lang="en-GB" dirty="0"/>
          </a:p>
        </p:txBody>
      </p:sp>
      <p:sp>
        <p:nvSpPr>
          <p:cNvPr id="3" name="Content Placeholder 2"/>
          <p:cNvSpPr>
            <a:spLocks noGrp="1"/>
          </p:cNvSpPr>
          <p:nvPr>
            <p:ph idx="1"/>
          </p:nvPr>
        </p:nvSpPr>
        <p:spPr>
          <a:xfrm>
            <a:off x="653143" y="802433"/>
            <a:ext cx="11167187" cy="5374530"/>
          </a:xfrm>
        </p:spPr>
        <p:txBody>
          <a:bodyPr/>
          <a:lstStyle>
            <a:lvl1pPr>
              <a:defRPr sz="3200" b="1">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Footer Placeholder 4"/>
          <p:cNvSpPr>
            <a:spLocks noGrp="1"/>
          </p:cNvSpPr>
          <p:nvPr>
            <p:ph type="ftr" sz="quarter" idx="11"/>
          </p:nvPr>
        </p:nvSpPr>
        <p:spPr>
          <a:xfrm>
            <a:off x="653143" y="6356350"/>
            <a:ext cx="10328988" cy="365125"/>
          </a:xfrm>
        </p:spPr>
        <p:txBody>
          <a:bodyPr/>
          <a:lstStyle>
            <a:lvl1pPr>
              <a:defRPr>
                <a:solidFill>
                  <a:schemeClr val="bg1"/>
                </a:solidFill>
              </a:defRPr>
            </a:lvl1pPr>
          </a:lstStyle>
          <a:p>
            <a:endParaRPr lang="en-GB" dirty="0"/>
          </a:p>
        </p:txBody>
      </p:sp>
      <p:sp>
        <p:nvSpPr>
          <p:cNvPr id="8" name="Slide Number Placeholder 5"/>
          <p:cNvSpPr>
            <a:spLocks noGrp="1"/>
          </p:cNvSpPr>
          <p:nvPr>
            <p:ph type="sldNum" sz="quarter" idx="12"/>
          </p:nvPr>
        </p:nvSpPr>
        <p:spPr>
          <a:xfrm>
            <a:off x="11168742" y="6356350"/>
            <a:ext cx="651588" cy="365125"/>
          </a:xfrm>
        </p:spPr>
        <p:txBody>
          <a:bodyPr/>
          <a:lstStyle>
            <a:lvl1pPr>
              <a:defRPr>
                <a:solidFill>
                  <a:schemeClr val="bg1"/>
                </a:solidFill>
              </a:defRPr>
            </a:lvl1pPr>
          </a:lstStyle>
          <a:p>
            <a:fld id="{94EA5078-05A2-483B-B0E9-8971B54B1066}" type="slidenum">
              <a:rPr lang="en-GB" smtClean="0"/>
              <a:pPr/>
              <a:t>‹#›</a:t>
            </a:fld>
            <a:endParaRPr lang="en-GB" dirty="0"/>
          </a:p>
        </p:txBody>
      </p:sp>
    </p:spTree>
    <p:extLst>
      <p:ext uri="{BB962C8B-B14F-4D97-AF65-F5344CB8AC3E}">
        <p14:creationId xmlns:p14="http://schemas.microsoft.com/office/powerpoint/2010/main" val="273210497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7294025-A4FA-476B-A813-C5800B30FFBC}" type="datetimeFigureOut">
              <a:rPr lang="en-GB" smtClean="0"/>
              <a:t>21/02/2018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EA5078-05A2-483B-B0E9-8971B54B1066}" type="slidenum">
              <a:rPr lang="en-GB" smtClean="0"/>
              <a:t>‹#›</a:t>
            </a:fld>
            <a:endParaRPr lang="en-GB"/>
          </a:p>
        </p:txBody>
      </p:sp>
    </p:spTree>
    <p:extLst>
      <p:ext uri="{BB962C8B-B14F-4D97-AF65-F5344CB8AC3E}">
        <p14:creationId xmlns:p14="http://schemas.microsoft.com/office/powerpoint/2010/main" val="3138065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7294025-A4FA-476B-A813-C5800B30FFBC}" type="datetimeFigureOut">
              <a:rPr lang="en-GB" smtClean="0"/>
              <a:t>21/02/2018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EA5078-05A2-483B-B0E9-8971B54B1066}" type="slidenum">
              <a:rPr lang="en-GB" smtClean="0"/>
              <a:t>‹#›</a:t>
            </a:fld>
            <a:endParaRPr lang="en-GB"/>
          </a:p>
        </p:txBody>
      </p:sp>
    </p:spTree>
    <p:extLst>
      <p:ext uri="{BB962C8B-B14F-4D97-AF65-F5344CB8AC3E}">
        <p14:creationId xmlns:p14="http://schemas.microsoft.com/office/powerpoint/2010/main" val="1786037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7294025-A4FA-476B-A813-C5800B30FFBC}" type="datetimeFigureOut">
              <a:rPr lang="en-GB" smtClean="0"/>
              <a:t>21/02/2018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EA5078-05A2-483B-B0E9-8971B54B1066}" type="slidenum">
              <a:rPr lang="en-GB" smtClean="0"/>
              <a:t>‹#›</a:t>
            </a:fld>
            <a:endParaRPr lang="en-GB"/>
          </a:p>
        </p:txBody>
      </p:sp>
    </p:spTree>
    <p:extLst>
      <p:ext uri="{BB962C8B-B14F-4D97-AF65-F5344CB8AC3E}">
        <p14:creationId xmlns:p14="http://schemas.microsoft.com/office/powerpoint/2010/main" val="528045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7294025-A4FA-476B-A813-C5800B30FFBC}" type="datetimeFigureOut">
              <a:rPr lang="en-GB" smtClean="0"/>
              <a:t>21/02/2018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EA5078-05A2-483B-B0E9-8971B54B1066}" type="slidenum">
              <a:rPr lang="en-GB" smtClean="0"/>
              <a:t>‹#›</a:t>
            </a:fld>
            <a:endParaRPr lang="en-GB"/>
          </a:p>
        </p:txBody>
      </p:sp>
    </p:spTree>
    <p:extLst>
      <p:ext uri="{BB962C8B-B14F-4D97-AF65-F5344CB8AC3E}">
        <p14:creationId xmlns:p14="http://schemas.microsoft.com/office/powerpoint/2010/main" val="1457243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94025-A4FA-476B-A813-C5800B30FFBC}" type="datetimeFigureOut">
              <a:rPr lang="en-GB" smtClean="0"/>
              <a:t>21/02/2018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EA5078-05A2-483B-B0E9-8971B54B1066}" type="slidenum">
              <a:rPr lang="en-GB" smtClean="0"/>
              <a:t>‹#›</a:t>
            </a:fld>
            <a:endParaRPr lang="en-GB"/>
          </a:p>
        </p:txBody>
      </p:sp>
    </p:spTree>
    <p:extLst>
      <p:ext uri="{BB962C8B-B14F-4D97-AF65-F5344CB8AC3E}">
        <p14:creationId xmlns:p14="http://schemas.microsoft.com/office/powerpoint/2010/main" val="656779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294025-A4FA-476B-A813-C5800B30FFBC}" type="datetimeFigureOut">
              <a:rPr lang="en-GB" smtClean="0"/>
              <a:t>21/02/2018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EA5078-05A2-483B-B0E9-8971B54B1066}" type="slidenum">
              <a:rPr lang="en-GB" smtClean="0"/>
              <a:t>‹#›</a:t>
            </a:fld>
            <a:endParaRPr lang="en-GB"/>
          </a:p>
        </p:txBody>
      </p:sp>
    </p:spTree>
    <p:extLst>
      <p:ext uri="{BB962C8B-B14F-4D97-AF65-F5344CB8AC3E}">
        <p14:creationId xmlns:p14="http://schemas.microsoft.com/office/powerpoint/2010/main" val="4225670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294025-A4FA-476B-A813-C5800B30FFBC}" type="datetimeFigureOut">
              <a:rPr lang="en-GB" smtClean="0"/>
              <a:t>21/02/2018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EA5078-05A2-483B-B0E9-8971B54B1066}" type="slidenum">
              <a:rPr lang="en-GB" smtClean="0"/>
              <a:t>‹#›</a:t>
            </a:fld>
            <a:endParaRPr lang="en-GB"/>
          </a:p>
        </p:txBody>
      </p:sp>
    </p:spTree>
    <p:extLst>
      <p:ext uri="{BB962C8B-B14F-4D97-AF65-F5344CB8AC3E}">
        <p14:creationId xmlns:p14="http://schemas.microsoft.com/office/powerpoint/2010/main" val="2608880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294025-A4FA-476B-A813-C5800B30FFBC}" type="datetimeFigureOut">
              <a:rPr lang="en-GB" smtClean="0"/>
              <a:t>21/02/2018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EA5078-05A2-483B-B0E9-8971B54B1066}" type="slidenum">
              <a:rPr lang="en-GB" smtClean="0"/>
              <a:t>‹#›</a:t>
            </a:fld>
            <a:endParaRPr lang="en-GB"/>
          </a:p>
        </p:txBody>
      </p:sp>
    </p:spTree>
    <p:extLst>
      <p:ext uri="{BB962C8B-B14F-4D97-AF65-F5344CB8AC3E}">
        <p14:creationId xmlns:p14="http://schemas.microsoft.com/office/powerpoint/2010/main" val="4081478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294025-A4FA-476B-A813-C5800B30FFBC}" type="datetimeFigureOut">
              <a:rPr lang="en-GB" smtClean="0"/>
              <a:t>21/02/2018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EA5078-05A2-483B-B0E9-8971B54B1066}" type="slidenum">
              <a:rPr lang="en-GB" smtClean="0"/>
              <a:t>‹#›</a:t>
            </a:fld>
            <a:endParaRPr lang="en-GB"/>
          </a:p>
        </p:txBody>
      </p:sp>
    </p:spTree>
    <p:extLst>
      <p:ext uri="{BB962C8B-B14F-4D97-AF65-F5344CB8AC3E}">
        <p14:creationId xmlns:p14="http://schemas.microsoft.com/office/powerpoint/2010/main" val="467613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294025-A4FA-476B-A813-C5800B30FFBC}" type="datetimeFigureOut">
              <a:rPr lang="en-GB" smtClean="0"/>
              <a:t>21/02/2018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EA5078-05A2-483B-B0E9-8971B54B1066}" type="slidenum">
              <a:rPr lang="en-GB" smtClean="0"/>
              <a:t>‹#›</a:t>
            </a:fld>
            <a:endParaRPr lang="en-GB"/>
          </a:p>
        </p:txBody>
      </p:sp>
    </p:spTree>
    <p:extLst>
      <p:ext uri="{BB962C8B-B14F-4D97-AF65-F5344CB8AC3E}">
        <p14:creationId xmlns:p14="http://schemas.microsoft.com/office/powerpoint/2010/main" val="21488424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Microsoft_Visio_2003-2010_Drawing1.vsd"/><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A Study of Novice Programmer Performance and Programming Pedagogy</a:t>
            </a:r>
          </a:p>
        </p:txBody>
      </p:sp>
    </p:spTree>
    <p:extLst>
      <p:ext uri="{BB962C8B-B14F-4D97-AF65-F5344CB8AC3E}">
        <p14:creationId xmlns:p14="http://schemas.microsoft.com/office/powerpoint/2010/main" val="33306545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“The Rainfall Problem” (1980s)</a:t>
            </a:r>
            <a:endParaRPr lang="en-GB" b="1" dirty="0"/>
          </a:p>
        </p:txBody>
      </p:sp>
      <p:sp>
        <p:nvSpPr>
          <p:cNvPr id="3" name="Content Placeholder 2"/>
          <p:cNvSpPr>
            <a:spLocks noGrp="1"/>
          </p:cNvSpPr>
          <p:nvPr>
            <p:ph idx="1"/>
          </p:nvPr>
        </p:nvSpPr>
        <p:spPr>
          <a:xfrm>
            <a:off x="653143" y="1371599"/>
            <a:ext cx="11167187" cy="4805363"/>
          </a:xfrm>
        </p:spPr>
        <p:txBody>
          <a:bodyPr/>
          <a:lstStyle/>
          <a:p>
            <a:pPr marL="0" indent="0">
              <a:buNone/>
            </a:pPr>
            <a:r>
              <a:rPr lang="en-GB" dirty="0" smtClean="0"/>
              <a:t>“Write a program that repeatedly reads in positive integers, until it reads the integer 99999. After seeing 99999, it should print out the average”</a:t>
            </a:r>
          </a:p>
          <a:p>
            <a:endParaRPr lang="en-GB" dirty="0" smtClean="0"/>
          </a:p>
          <a:p>
            <a:r>
              <a:rPr lang="en-GB" dirty="0" smtClean="0"/>
              <a:t>Could only be solved by </a:t>
            </a:r>
            <a:r>
              <a:rPr lang="en-GB" dirty="0" smtClean="0">
                <a:solidFill>
                  <a:srgbClr val="FF0000"/>
                </a:solidFill>
              </a:rPr>
              <a:t>14%</a:t>
            </a:r>
            <a:r>
              <a:rPr lang="en-GB" dirty="0" smtClean="0"/>
              <a:t> of the novice student programmers</a:t>
            </a:r>
          </a:p>
          <a:p>
            <a:r>
              <a:rPr lang="en-GB" dirty="0" smtClean="0">
                <a:solidFill>
                  <a:srgbClr val="FF0000"/>
                </a:solidFill>
              </a:rPr>
              <a:t>30%</a:t>
            </a:r>
            <a:r>
              <a:rPr lang="en-GB" dirty="0" smtClean="0"/>
              <a:t> of the most </a:t>
            </a:r>
            <a:r>
              <a:rPr lang="en-GB" dirty="0" smtClean="0">
                <a:solidFill>
                  <a:srgbClr val="FF0000"/>
                </a:solidFill>
              </a:rPr>
              <a:t>advanced</a:t>
            </a:r>
            <a:r>
              <a:rPr lang="en-GB" dirty="0" smtClean="0"/>
              <a:t> students failed to solve it. </a:t>
            </a:r>
          </a:p>
          <a:p>
            <a:r>
              <a:rPr lang="en-GB" dirty="0" smtClean="0"/>
              <a:t>This result has been repeated in </a:t>
            </a:r>
            <a:r>
              <a:rPr lang="en-GB" dirty="0" smtClean="0">
                <a:solidFill>
                  <a:srgbClr val="FF0000"/>
                </a:solidFill>
              </a:rPr>
              <a:t>numerous studies</a:t>
            </a:r>
            <a:endParaRPr lang="en-GB" dirty="0">
              <a:solidFill>
                <a:srgbClr val="FF0000"/>
              </a:solidFill>
            </a:endParaRPr>
          </a:p>
        </p:txBody>
      </p:sp>
    </p:spTree>
    <p:extLst>
      <p:ext uri="{BB962C8B-B14F-4D97-AF65-F5344CB8AC3E}">
        <p14:creationId xmlns:p14="http://schemas.microsoft.com/office/powerpoint/2010/main" val="219167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Why am I interested in programming pedagogy</a:t>
            </a:r>
            <a:endParaRPr lang="en-GB" b="1" dirty="0"/>
          </a:p>
        </p:txBody>
      </p:sp>
      <p:sp>
        <p:nvSpPr>
          <p:cNvPr id="3" name="Content Placeholder 2"/>
          <p:cNvSpPr>
            <a:spLocks noGrp="1"/>
          </p:cNvSpPr>
          <p:nvPr>
            <p:ph idx="1"/>
          </p:nvPr>
        </p:nvSpPr>
        <p:spPr>
          <a:xfrm>
            <a:off x="653143" y="1559859"/>
            <a:ext cx="11167187" cy="4617103"/>
          </a:xfrm>
        </p:spPr>
        <p:txBody>
          <a:bodyPr/>
          <a:lstStyle/>
          <a:p>
            <a:r>
              <a:rPr lang="en-US" dirty="0" smtClean="0"/>
              <a:t>The </a:t>
            </a:r>
            <a:r>
              <a:rPr lang="en-US" dirty="0"/>
              <a:t>McCracken working </a:t>
            </a:r>
            <a:r>
              <a:rPr lang="en-US" dirty="0" smtClean="0"/>
              <a:t>group (2001)</a:t>
            </a:r>
          </a:p>
          <a:p>
            <a:endParaRPr lang="en-US" dirty="0" smtClean="0"/>
          </a:p>
          <a:p>
            <a:pPr lvl="1"/>
            <a:r>
              <a:rPr lang="en-US" dirty="0" smtClean="0"/>
              <a:t>Students performed poorly </a:t>
            </a:r>
            <a:r>
              <a:rPr lang="en-US" dirty="0" smtClean="0">
                <a:sym typeface="Wingdings" panose="05000000000000000000" pitchFamily="2" charset="2"/>
              </a:rPr>
              <a:t> </a:t>
            </a:r>
            <a:r>
              <a:rPr lang="en-US" dirty="0" smtClean="0"/>
              <a:t>average </a:t>
            </a:r>
            <a:r>
              <a:rPr lang="en-US" dirty="0"/>
              <a:t>student score being 21%. </a:t>
            </a:r>
            <a:endParaRPr lang="en-US" dirty="0" smtClean="0"/>
          </a:p>
          <a:p>
            <a:pPr lvl="1"/>
            <a:r>
              <a:rPr lang="en-US" dirty="0" smtClean="0"/>
              <a:t>Majority </a:t>
            </a:r>
            <a:r>
              <a:rPr lang="en-US" dirty="0"/>
              <a:t>of </a:t>
            </a:r>
            <a:r>
              <a:rPr lang="en-US" dirty="0" smtClean="0"/>
              <a:t>students </a:t>
            </a:r>
            <a:r>
              <a:rPr lang="en-US" dirty="0"/>
              <a:t>failed to gain even the most rudimentary skills required to get a program ready to run. </a:t>
            </a:r>
            <a:endParaRPr lang="en-US" dirty="0" smtClean="0"/>
          </a:p>
          <a:p>
            <a:pPr lvl="1"/>
            <a:r>
              <a:rPr lang="en-US" dirty="0" smtClean="0"/>
              <a:t>Results were independent </a:t>
            </a:r>
            <a:r>
              <a:rPr lang="en-US" dirty="0"/>
              <a:t>of </a:t>
            </a:r>
            <a:r>
              <a:rPr lang="en-US" dirty="0" smtClean="0"/>
              <a:t>the country </a:t>
            </a:r>
            <a:r>
              <a:rPr lang="en-US" dirty="0"/>
              <a:t>and </a:t>
            </a:r>
            <a:r>
              <a:rPr lang="en-US" dirty="0" smtClean="0"/>
              <a:t>the education </a:t>
            </a:r>
            <a:r>
              <a:rPr lang="en-US" dirty="0"/>
              <a:t>system</a:t>
            </a:r>
            <a:endParaRPr lang="en-GB" dirty="0"/>
          </a:p>
        </p:txBody>
      </p:sp>
    </p:spTree>
    <p:extLst>
      <p:ext uri="{BB962C8B-B14F-4D97-AF65-F5344CB8AC3E}">
        <p14:creationId xmlns:p14="http://schemas.microsoft.com/office/powerpoint/2010/main" val="176250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Class </a:t>
            </a:r>
            <a:r>
              <a:rPr lang="en-GB" b="1" dirty="0"/>
              <a:t>polarization effect</a:t>
            </a:r>
          </a:p>
        </p:txBody>
      </p:sp>
      <p:sp>
        <p:nvSpPr>
          <p:cNvPr id="3" name="Content Placeholder 2"/>
          <p:cNvSpPr>
            <a:spLocks noGrp="1"/>
          </p:cNvSpPr>
          <p:nvPr>
            <p:ph idx="1"/>
          </p:nvPr>
        </p:nvSpPr>
        <p:spPr/>
        <p:txBody>
          <a:bodyPr/>
          <a:lstStyle/>
          <a:p>
            <a:r>
              <a:rPr lang="en-GB" dirty="0" smtClean="0"/>
              <a:t>Bimodal Distribution</a:t>
            </a:r>
            <a:endParaRPr lang="en-GB"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2736979" y="1692572"/>
            <a:ext cx="6602963" cy="4157721"/>
          </a:xfrm>
          <a:prstGeom prst="rect">
            <a:avLst/>
          </a:prstGeom>
          <a:noFill/>
          <a:ln>
            <a:noFill/>
          </a:ln>
        </p:spPr>
      </p:pic>
      <p:sp>
        <p:nvSpPr>
          <p:cNvPr id="5" name="Oval 4"/>
          <p:cNvSpPr/>
          <p:nvPr/>
        </p:nvSpPr>
        <p:spPr>
          <a:xfrm>
            <a:off x="7072604" y="2425959"/>
            <a:ext cx="1623527" cy="353630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9622969" y="2761861"/>
            <a:ext cx="1800809" cy="646331"/>
          </a:xfrm>
          <a:prstGeom prst="rect">
            <a:avLst/>
          </a:prstGeom>
          <a:noFill/>
        </p:spPr>
        <p:txBody>
          <a:bodyPr wrap="square" rtlCol="0">
            <a:spAutoFit/>
          </a:bodyPr>
          <a:lstStyle/>
          <a:p>
            <a:r>
              <a:rPr lang="en-GB" dirty="0" smtClean="0">
                <a:solidFill>
                  <a:schemeClr val="bg1"/>
                </a:solidFill>
              </a:rPr>
              <a:t>How do we address this?</a:t>
            </a:r>
            <a:endParaRPr lang="en-GB" dirty="0">
              <a:solidFill>
                <a:schemeClr val="bg1"/>
              </a:solidFill>
            </a:endParaRPr>
          </a:p>
        </p:txBody>
      </p:sp>
      <p:cxnSp>
        <p:nvCxnSpPr>
          <p:cNvPr id="8" name="Straight Arrow Connector 7"/>
          <p:cNvCxnSpPr>
            <a:stCxn id="6" idx="1"/>
          </p:cNvCxnSpPr>
          <p:nvPr/>
        </p:nvCxnSpPr>
        <p:spPr>
          <a:xfrm flipH="1">
            <a:off x="8559280" y="3085027"/>
            <a:ext cx="1063689" cy="40728"/>
          </a:xfrm>
          <a:prstGeom prst="straightConnector1">
            <a:avLst/>
          </a:prstGeom>
          <a:ln w="85725">
            <a:solidFill>
              <a:srgbClr val="FF0000"/>
            </a:solidFill>
            <a:tailEnd type="arrow"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40974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Silver Bullet?</a:t>
            </a:r>
            <a:endParaRPr lang="en-GB" b="1" dirty="0"/>
          </a:p>
        </p:txBody>
      </p:sp>
      <p:sp>
        <p:nvSpPr>
          <p:cNvPr id="3" name="Content Placeholder 2"/>
          <p:cNvSpPr>
            <a:spLocks noGrp="1"/>
          </p:cNvSpPr>
          <p:nvPr>
            <p:ph idx="1"/>
          </p:nvPr>
        </p:nvSpPr>
        <p:spPr>
          <a:xfrm>
            <a:off x="1315617" y="2584580"/>
            <a:ext cx="9358604" cy="1017036"/>
          </a:xfrm>
        </p:spPr>
        <p:txBody>
          <a:bodyPr/>
          <a:lstStyle/>
          <a:p>
            <a:pPr marL="0" indent="0">
              <a:buNone/>
            </a:pPr>
            <a:r>
              <a:rPr lang="en-GB" sz="6600" dirty="0" smtClean="0"/>
              <a:t>There is no “silver bullet”</a:t>
            </a:r>
            <a:endParaRPr lang="en-GB" sz="6600" dirty="0"/>
          </a:p>
        </p:txBody>
      </p:sp>
      <p:sp>
        <p:nvSpPr>
          <p:cNvPr id="4" name="TextBox 3"/>
          <p:cNvSpPr txBox="1"/>
          <p:nvPr/>
        </p:nvSpPr>
        <p:spPr>
          <a:xfrm>
            <a:off x="2560320" y="4441372"/>
            <a:ext cx="6222537" cy="584775"/>
          </a:xfrm>
          <a:prstGeom prst="rect">
            <a:avLst/>
          </a:prstGeom>
          <a:noFill/>
        </p:spPr>
        <p:txBody>
          <a:bodyPr wrap="none" rtlCol="0">
            <a:spAutoFit/>
          </a:bodyPr>
          <a:lstStyle/>
          <a:p>
            <a:pPr marL="285750" indent="-285750">
              <a:buFont typeface="Arial" panose="020B0604020202020204" pitchFamily="34" charset="0"/>
              <a:buChar char="•"/>
            </a:pPr>
            <a:r>
              <a:rPr lang="en-GB" sz="3200" dirty="0" smtClean="0">
                <a:solidFill>
                  <a:schemeClr val="bg1"/>
                </a:solidFill>
              </a:rPr>
              <a:t>How </a:t>
            </a:r>
            <a:r>
              <a:rPr lang="en-GB" sz="3200" dirty="0" smtClean="0">
                <a:solidFill>
                  <a:schemeClr val="bg1"/>
                </a:solidFill>
              </a:rPr>
              <a:t>could I improve my teaching?</a:t>
            </a:r>
            <a:endParaRPr lang="en-GB" sz="3200" dirty="0">
              <a:solidFill>
                <a:schemeClr val="bg1"/>
              </a:solidFill>
            </a:endParaRPr>
          </a:p>
        </p:txBody>
      </p:sp>
    </p:spTree>
    <p:extLst>
      <p:ext uri="{BB962C8B-B14F-4D97-AF65-F5344CB8AC3E}">
        <p14:creationId xmlns:p14="http://schemas.microsoft.com/office/powerpoint/2010/main" val="21754109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Questions this raises</a:t>
            </a:r>
            <a:endParaRPr lang="en-GB" b="1" dirty="0"/>
          </a:p>
        </p:txBody>
      </p:sp>
      <p:sp>
        <p:nvSpPr>
          <p:cNvPr id="3" name="Content Placeholder 2"/>
          <p:cNvSpPr>
            <a:spLocks noGrp="1"/>
          </p:cNvSpPr>
          <p:nvPr>
            <p:ph idx="1"/>
          </p:nvPr>
        </p:nvSpPr>
        <p:spPr>
          <a:xfrm>
            <a:off x="653143" y="1409251"/>
            <a:ext cx="11167187" cy="4767711"/>
          </a:xfrm>
        </p:spPr>
        <p:txBody>
          <a:bodyPr/>
          <a:lstStyle/>
          <a:p>
            <a:r>
              <a:rPr lang="en-GB" dirty="0" smtClean="0"/>
              <a:t>Is success or failure predictable? </a:t>
            </a:r>
          </a:p>
          <a:p>
            <a:pPr lvl="1"/>
            <a:r>
              <a:rPr lang="en-GB" dirty="0" smtClean="0"/>
              <a:t>If so can those individuals identified as being at risk of failure be given additional assistance?</a:t>
            </a:r>
          </a:p>
          <a:p>
            <a:r>
              <a:rPr lang="en-GB" dirty="0" smtClean="0"/>
              <a:t>Are there any c</a:t>
            </a:r>
            <a:r>
              <a:rPr lang="en-US" dirty="0" err="1" smtClean="0"/>
              <a:t>ommon</a:t>
            </a:r>
            <a:r>
              <a:rPr lang="en-US" dirty="0" smtClean="0"/>
              <a:t> </a:t>
            </a:r>
            <a:r>
              <a:rPr lang="en-US" dirty="0" err="1"/>
              <a:t>behaviour</a:t>
            </a:r>
            <a:r>
              <a:rPr lang="en-US" dirty="0"/>
              <a:t> patterns </a:t>
            </a:r>
            <a:r>
              <a:rPr lang="en-US" dirty="0" smtClean="0"/>
              <a:t>or factors associated with success of failure?</a:t>
            </a:r>
            <a:endParaRPr lang="en-GB" dirty="0" smtClean="0"/>
          </a:p>
          <a:p>
            <a:r>
              <a:rPr lang="en-US" dirty="0" smtClean="0"/>
              <a:t>Is it possible that students may benefit from a different teaching approach?</a:t>
            </a:r>
          </a:p>
          <a:p>
            <a:pPr lvl="1"/>
            <a:r>
              <a:rPr lang="en-GB" dirty="0" smtClean="0"/>
              <a:t>What is it?</a:t>
            </a:r>
          </a:p>
          <a:p>
            <a:endParaRPr lang="en-GB" dirty="0"/>
          </a:p>
        </p:txBody>
      </p:sp>
    </p:spTree>
    <p:extLst>
      <p:ext uri="{BB962C8B-B14F-4D97-AF65-F5344CB8AC3E}">
        <p14:creationId xmlns:p14="http://schemas.microsoft.com/office/powerpoint/2010/main" val="504662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Action Research</a:t>
            </a:r>
            <a:endParaRPr lang="en-GB" b="1" dirty="0"/>
          </a:p>
        </p:txBody>
      </p:sp>
      <p:sp>
        <p:nvSpPr>
          <p:cNvPr id="3" name="Content Placeholder 2"/>
          <p:cNvSpPr>
            <a:spLocks noGrp="1"/>
          </p:cNvSpPr>
          <p:nvPr>
            <p:ph idx="1"/>
          </p:nvPr>
        </p:nvSpPr>
        <p:spPr>
          <a:xfrm>
            <a:off x="653143" y="1301675"/>
            <a:ext cx="11167187" cy="4875288"/>
          </a:xfrm>
        </p:spPr>
        <p:txBody>
          <a:bodyPr/>
          <a:lstStyle/>
          <a:p>
            <a:r>
              <a:rPr lang="en-GB" dirty="0" smtClean="0"/>
              <a:t>Involves developing a researchers practice by allowing them to:</a:t>
            </a:r>
          </a:p>
          <a:p>
            <a:pPr lvl="1"/>
            <a:r>
              <a:rPr lang="en-GB" dirty="0" smtClean="0">
                <a:solidFill>
                  <a:srgbClr val="FF0000"/>
                </a:solidFill>
              </a:rPr>
              <a:t>Document</a:t>
            </a:r>
            <a:r>
              <a:rPr lang="en-GB" dirty="0" smtClean="0"/>
              <a:t> their actions and beliefs.</a:t>
            </a:r>
          </a:p>
          <a:p>
            <a:pPr lvl="1"/>
            <a:r>
              <a:rPr lang="en-GB" dirty="0" smtClean="0">
                <a:solidFill>
                  <a:srgbClr val="FF0000"/>
                </a:solidFill>
              </a:rPr>
              <a:t>Evaluate</a:t>
            </a:r>
            <a:r>
              <a:rPr lang="en-GB" dirty="0" smtClean="0"/>
              <a:t> their decisions and actions.</a:t>
            </a:r>
          </a:p>
          <a:p>
            <a:pPr lvl="1"/>
            <a:r>
              <a:rPr lang="en-GB" dirty="0" smtClean="0">
                <a:solidFill>
                  <a:srgbClr val="FF0000"/>
                </a:solidFill>
              </a:rPr>
              <a:t>Take action </a:t>
            </a:r>
            <a:r>
              <a:rPr lang="en-GB" dirty="0" smtClean="0"/>
              <a:t>to improve their practice</a:t>
            </a:r>
          </a:p>
          <a:p>
            <a:pPr lvl="1"/>
            <a:r>
              <a:rPr lang="en-GB" dirty="0" smtClean="0">
                <a:solidFill>
                  <a:srgbClr val="FF0000"/>
                </a:solidFill>
              </a:rPr>
              <a:t>Determine</a:t>
            </a:r>
            <a:r>
              <a:rPr lang="en-GB" dirty="0" smtClean="0"/>
              <a:t> if their practice has improved</a:t>
            </a:r>
          </a:p>
          <a:p>
            <a:endParaRPr lang="en-GB" dirty="0"/>
          </a:p>
          <a:p>
            <a:pPr marL="0" indent="0" algn="ctr">
              <a:buNone/>
            </a:pPr>
            <a:r>
              <a:rPr lang="en-GB" sz="6600" dirty="0" smtClean="0"/>
              <a:t>PRACTICE = TEACHING</a:t>
            </a:r>
          </a:p>
        </p:txBody>
      </p:sp>
    </p:spTree>
    <p:extLst>
      <p:ext uri="{BB962C8B-B14F-4D97-AF65-F5344CB8AC3E}">
        <p14:creationId xmlns:p14="http://schemas.microsoft.com/office/powerpoint/2010/main" val="3134858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Action Research</a:t>
            </a:r>
            <a:endParaRPr lang="en-GB" b="1" dirty="0"/>
          </a:p>
        </p:txBody>
      </p:sp>
      <p:sp>
        <p:nvSpPr>
          <p:cNvPr id="3" name="Content Placeholder 2"/>
          <p:cNvSpPr>
            <a:spLocks noGrp="1"/>
          </p:cNvSpPr>
          <p:nvPr>
            <p:ph idx="1"/>
          </p:nvPr>
        </p:nvSpPr>
        <p:spPr>
          <a:xfrm>
            <a:off x="653143" y="1742739"/>
            <a:ext cx="11167187" cy="3399416"/>
          </a:xfrm>
        </p:spPr>
        <p:txBody>
          <a:bodyPr/>
          <a:lstStyle/>
          <a:p>
            <a:pPr marL="0" indent="0">
              <a:buNone/>
            </a:pPr>
            <a:r>
              <a:rPr lang="en-GB" dirty="0"/>
              <a:t>“</a:t>
            </a:r>
            <a:r>
              <a:rPr lang="en-GB" i="1" dirty="0"/>
              <a:t>No one else does your practice, so no one else can claim they know it with the authority of your own experience. </a:t>
            </a:r>
            <a:r>
              <a:rPr lang="en-GB" i="1" u="sng" dirty="0">
                <a:solidFill>
                  <a:srgbClr val="FF0000"/>
                </a:solidFill>
              </a:rPr>
              <a:t>This is your original claim to knowledge</a:t>
            </a:r>
            <a:r>
              <a:rPr lang="en-GB" i="1" dirty="0"/>
              <a:t>. ....you will be judged on the quality of the action you took, whether you tried to enable others to learn for themselves. You will not be judged, however, on whether you succeeded.</a:t>
            </a:r>
            <a:r>
              <a:rPr lang="en-GB" dirty="0"/>
              <a:t>” </a:t>
            </a:r>
            <a:endParaRPr lang="en-GB" dirty="0" smtClean="0"/>
          </a:p>
          <a:p>
            <a:pPr marL="0" indent="0">
              <a:buNone/>
            </a:pPr>
            <a:r>
              <a:rPr lang="en-GB" dirty="0"/>
              <a:t>	</a:t>
            </a:r>
            <a:r>
              <a:rPr lang="en-GB" dirty="0" smtClean="0"/>
              <a:t>							(</a:t>
            </a:r>
            <a:r>
              <a:rPr lang="en-GB" dirty="0" err="1" smtClean="0"/>
              <a:t>McNiff</a:t>
            </a:r>
            <a:r>
              <a:rPr lang="en-GB" dirty="0" smtClean="0"/>
              <a:t>, 2009)</a:t>
            </a:r>
            <a:endParaRPr lang="en-GB" dirty="0"/>
          </a:p>
        </p:txBody>
      </p:sp>
    </p:spTree>
    <p:extLst>
      <p:ext uri="{BB962C8B-B14F-4D97-AF65-F5344CB8AC3E}">
        <p14:creationId xmlns:p14="http://schemas.microsoft.com/office/powerpoint/2010/main" val="375638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t>Five Stages of the Action Research Cycle</a:t>
            </a:r>
          </a:p>
        </p:txBody>
      </p:sp>
      <p:sp>
        <p:nvSpPr>
          <p:cNvPr id="4" name="Rectangle 2"/>
          <p:cNvSpPr>
            <a:spLocks noChangeArrowheads="1"/>
          </p:cNvSpPr>
          <p:nvPr/>
        </p:nvSpPr>
        <p:spPr bwMode="auto">
          <a:xfrm>
            <a:off x="4722607" y="232365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5" name="Object 4"/>
          <p:cNvGraphicFramePr>
            <a:graphicFrameLocks noChangeAspect="1"/>
          </p:cNvGraphicFramePr>
          <p:nvPr>
            <p:extLst>
              <p:ext uri="{D42A27DB-BD31-4B8C-83A1-F6EECF244321}">
                <p14:modId xmlns:p14="http://schemas.microsoft.com/office/powerpoint/2010/main" val="702253618"/>
              </p:ext>
            </p:extLst>
          </p:nvPr>
        </p:nvGraphicFramePr>
        <p:xfrm>
          <a:off x="1473797" y="984057"/>
          <a:ext cx="9059270" cy="5255378"/>
        </p:xfrm>
        <a:graphic>
          <a:graphicData uri="http://schemas.openxmlformats.org/presentationml/2006/ole">
            <mc:AlternateContent xmlns:mc="http://schemas.openxmlformats.org/markup-compatibility/2006">
              <mc:Choice xmlns:v="urn:schemas-microsoft-com:vml" Requires="v">
                <p:oleObj spid="_x0000_s2103" name="Visio" r:id="rId3" imgW="3454670" imgH="1997554" progId="Visio.Drawing.11">
                  <p:embed/>
                </p:oleObj>
              </mc:Choice>
              <mc:Fallback>
                <p:oleObj name="Visio" r:id="rId3" imgW="3454670" imgH="1997554"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3797" y="984057"/>
                        <a:ext cx="9059270" cy="5255378"/>
                      </a:xfrm>
                      <a:prstGeom prst="rect">
                        <a:avLst/>
                      </a:prstGeom>
                      <a:solidFill>
                        <a:schemeClr val="bg1"/>
                      </a:solidFill>
                    </p:spPr>
                  </p:pic>
                </p:oleObj>
              </mc:Fallback>
            </mc:AlternateContent>
          </a:graphicData>
        </a:graphic>
      </p:graphicFrame>
      <p:sp>
        <p:nvSpPr>
          <p:cNvPr id="6" name="TextBox 5"/>
          <p:cNvSpPr txBox="1"/>
          <p:nvPr/>
        </p:nvSpPr>
        <p:spPr>
          <a:xfrm>
            <a:off x="3367142" y="2635623"/>
            <a:ext cx="1678193" cy="646331"/>
          </a:xfrm>
          <a:prstGeom prst="rect">
            <a:avLst/>
          </a:prstGeom>
          <a:noFill/>
        </p:spPr>
        <p:txBody>
          <a:bodyPr wrap="square" rtlCol="0">
            <a:spAutoFit/>
          </a:bodyPr>
          <a:lstStyle/>
          <a:p>
            <a:r>
              <a:rPr lang="en-GB" dirty="0" smtClean="0"/>
              <a:t>Communicate what was learnt</a:t>
            </a:r>
            <a:endParaRPr lang="en-GB" dirty="0"/>
          </a:p>
        </p:txBody>
      </p:sp>
      <p:sp>
        <p:nvSpPr>
          <p:cNvPr id="7" name="TextBox 6"/>
          <p:cNvSpPr txBox="1"/>
          <p:nvPr/>
        </p:nvSpPr>
        <p:spPr>
          <a:xfrm>
            <a:off x="5541979" y="1977502"/>
            <a:ext cx="1977616" cy="646331"/>
          </a:xfrm>
          <a:prstGeom prst="rect">
            <a:avLst/>
          </a:prstGeom>
          <a:noFill/>
        </p:spPr>
        <p:txBody>
          <a:bodyPr wrap="square" rtlCol="0">
            <a:spAutoFit/>
          </a:bodyPr>
          <a:lstStyle/>
          <a:p>
            <a:r>
              <a:rPr lang="en-GB" dirty="0" smtClean="0"/>
              <a:t>Identify primary problems</a:t>
            </a:r>
            <a:endParaRPr lang="en-GB" dirty="0"/>
          </a:p>
        </p:txBody>
      </p:sp>
      <p:sp>
        <p:nvSpPr>
          <p:cNvPr id="3" name="TextBox 2"/>
          <p:cNvSpPr txBox="1"/>
          <p:nvPr/>
        </p:nvSpPr>
        <p:spPr>
          <a:xfrm>
            <a:off x="5091833" y="3488621"/>
            <a:ext cx="2461828" cy="523220"/>
          </a:xfrm>
          <a:prstGeom prst="rect">
            <a:avLst/>
          </a:prstGeom>
          <a:noFill/>
        </p:spPr>
        <p:txBody>
          <a:bodyPr wrap="none" rtlCol="0">
            <a:spAutoFit/>
          </a:bodyPr>
          <a:lstStyle/>
          <a:p>
            <a:r>
              <a:rPr lang="en-GB" sz="2800" b="1" dirty="0" smtClean="0"/>
              <a:t>Iterate N Times</a:t>
            </a:r>
            <a:endParaRPr lang="en-GB" sz="2800" b="1" dirty="0"/>
          </a:p>
        </p:txBody>
      </p:sp>
    </p:spTree>
    <p:extLst>
      <p:ext uri="{BB962C8B-B14F-4D97-AF65-F5344CB8AC3E}">
        <p14:creationId xmlns:p14="http://schemas.microsoft.com/office/powerpoint/2010/main" val="39260265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Where do we start?</a:t>
            </a:r>
            <a:endParaRPr lang="en-GB" b="1" dirty="0"/>
          </a:p>
        </p:txBody>
      </p:sp>
      <p:sp>
        <p:nvSpPr>
          <p:cNvPr id="3" name="Content Placeholder 2"/>
          <p:cNvSpPr>
            <a:spLocks noGrp="1"/>
          </p:cNvSpPr>
          <p:nvPr>
            <p:ph idx="1"/>
          </p:nvPr>
        </p:nvSpPr>
        <p:spPr/>
        <p:txBody>
          <a:bodyPr>
            <a:normAutofit/>
          </a:bodyPr>
          <a:lstStyle/>
          <a:p>
            <a:pPr marL="0" indent="0">
              <a:buNone/>
            </a:pPr>
            <a:r>
              <a:rPr lang="en-GB" dirty="0" smtClean="0"/>
              <a:t>There has been significant research in a wide range of related research topics including :</a:t>
            </a:r>
          </a:p>
          <a:p>
            <a:pPr marL="0" indent="0">
              <a:buNone/>
            </a:pPr>
            <a:endParaRPr lang="en-GB" dirty="0" smtClean="0"/>
          </a:p>
          <a:p>
            <a:r>
              <a:rPr lang="en-GB" dirty="0" smtClean="0"/>
              <a:t>Pedagogy (General e.g. constructivism) </a:t>
            </a:r>
          </a:p>
          <a:p>
            <a:r>
              <a:rPr lang="en-GB" dirty="0" smtClean="0"/>
              <a:t>Programming pedagogy</a:t>
            </a:r>
          </a:p>
          <a:p>
            <a:r>
              <a:rPr lang="en-GB" dirty="0" smtClean="0"/>
              <a:t>Cognitive psychology </a:t>
            </a:r>
            <a:r>
              <a:rPr lang="en-GB" dirty="0" smtClean="0">
                <a:sym typeface="Wingdings" panose="05000000000000000000" pitchFamily="2" charset="2"/>
              </a:rPr>
              <a:t> Software comprehension</a:t>
            </a:r>
            <a:endParaRPr lang="en-GB" dirty="0" smtClean="0"/>
          </a:p>
          <a:p>
            <a:r>
              <a:rPr lang="en-GB" dirty="0" smtClean="0"/>
              <a:t>Programming languages and techniques</a:t>
            </a:r>
          </a:p>
          <a:p>
            <a:r>
              <a:rPr lang="en-GB" dirty="0" smtClean="0"/>
              <a:t>Approaches to programming e.g. procedural vs OOPs</a:t>
            </a:r>
          </a:p>
          <a:p>
            <a:r>
              <a:rPr lang="en-GB" dirty="0" smtClean="0"/>
              <a:t>General programming difficulties</a:t>
            </a:r>
          </a:p>
        </p:txBody>
      </p:sp>
    </p:spTree>
    <p:extLst>
      <p:ext uri="{BB962C8B-B14F-4D97-AF65-F5344CB8AC3E}">
        <p14:creationId xmlns:p14="http://schemas.microsoft.com/office/powerpoint/2010/main" val="13188744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Grounded Theory</a:t>
            </a:r>
            <a:endParaRPr lang="en-GB" b="1" dirty="0"/>
          </a:p>
        </p:txBody>
      </p:sp>
      <p:sp>
        <p:nvSpPr>
          <p:cNvPr id="3" name="Content Placeholder 2"/>
          <p:cNvSpPr>
            <a:spLocks noGrp="1"/>
          </p:cNvSpPr>
          <p:nvPr>
            <p:ph idx="1"/>
          </p:nvPr>
        </p:nvSpPr>
        <p:spPr>
          <a:xfrm>
            <a:off x="653143" y="882127"/>
            <a:ext cx="11167187" cy="5294836"/>
          </a:xfrm>
        </p:spPr>
        <p:txBody>
          <a:bodyPr/>
          <a:lstStyle/>
          <a:p>
            <a:r>
              <a:rPr lang="en-GB" dirty="0" smtClean="0"/>
              <a:t>A </a:t>
            </a:r>
            <a:r>
              <a:rPr lang="en-GB" dirty="0">
                <a:solidFill>
                  <a:srgbClr val="FF0000"/>
                </a:solidFill>
              </a:rPr>
              <a:t>systematic method </a:t>
            </a:r>
            <a:r>
              <a:rPr lang="en-GB" dirty="0"/>
              <a:t>applied over a number of </a:t>
            </a:r>
            <a:r>
              <a:rPr lang="en-GB" dirty="0" smtClean="0"/>
              <a:t>stages</a:t>
            </a:r>
          </a:p>
          <a:p>
            <a:r>
              <a:rPr lang="en-GB" dirty="0" smtClean="0"/>
              <a:t>Relates theory to </a:t>
            </a:r>
            <a:r>
              <a:rPr lang="en-GB" dirty="0"/>
              <a:t>the reality of the phenomena under </a:t>
            </a:r>
            <a:r>
              <a:rPr lang="en-GB" dirty="0" smtClean="0"/>
              <a:t>consideration </a:t>
            </a:r>
            <a:r>
              <a:rPr lang="en-GB" dirty="0" smtClean="0">
                <a:sym typeface="Wingdings" panose="05000000000000000000" pitchFamily="2" charset="2"/>
              </a:rPr>
              <a:t> </a:t>
            </a:r>
            <a:r>
              <a:rPr lang="en-GB" dirty="0" smtClean="0">
                <a:solidFill>
                  <a:srgbClr val="FF0000"/>
                </a:solidFill>
                <a:sym typeface="Wingdings" panose="05000000000000000000" pitchFamily="2" charset="2"/>
              </a:rPr>
              <a:t>“grounds” it </a:t>
            </a:r>
            <a:r>
              <a:rPr lang="en-GB" dirty="0" smtClean="0">
                <a:sym typeface="Wingdings" panose="05000000000000000000" pitchFamily="2" charset="2"/>
              </a:rPr>
              <a:t>!!</a:t>
            </a:r>
          </a:p>
        </p:txBody>
      </p:sp>
      <p:sp>
        <p:nvSpPr>
          <p:cNvPr id="4" name="Content Placeholder 2"/>
          <p:cNvSpPr txBox="1">
            <a:spLocks/>
          </p:cNvSpPr>
          <p:nvPr/>
        </p:nvSpPr>
        <p:spPr>
          <a:xfrm>
            <a:off x="653143" y="2710926"/>
            <a:ext cx="8544645" cy="314123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b="1"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Will discuss in more detail at the end of the presentation</a:t>
            </a:r>
          </a:p>
        </p:txBody>
      </p:sp>
    </p:spTree>
    <p:extLst>
      <p:ext uri="{BB962C8B-B14F-4D97-AF65-F5344CB8AC3E}">
        <p14:creationId xmlns:p14="http://schemas.microsoft.com/office/powerpoint/2010/main" val="256991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rgbClr val="5F5F5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892040" y="0"/>
            <a:ext cx="729996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Abstraction</a:t>
            </a:r>
            <a:endParaRPr lang="en-GB" dirty="0"/>
          </a:p>
        </p:txBody>
      </p:sp>
      <p:sp>
        <p:nvSpPr>
          <p:cNvPr id="3" name="Content Placeholder 2"/>
          <p:cNvSpPr>
            <a:spLocks noGrp="1"/>
          </p:cNvSpPr>
          <p:nvPr>
            <p:ph idx="1"/>
          </p:nvPr>
        </p:nvSpPr>
        <p:spPr>
          <a:xfrm>
            <a:off x="653143" y="802433"/>
            <a:ext cx="3476897" cy="5374530"/>
          </a:xfrm>
        </p:spPr>
        <p:txBody>
          <a:bodyPr>
            <a:normAutofit fontScale="77500" lnSpcReduction="20000"/>
          </a:bodyPr>
          <a:lstStyle/>
          <a:p>
            <a:r>
              <a:rPr lang="en-GB" dirty="0" smtClean="0"/>
              <a:t>Abstraction emerged as the primary concept</a:t>
            </a:r>
          </a:p>
          <a:p>
            <a:pPr marL="0" indent="0">
              <a:buNone/>
            </a:pPr>
            <a:r>
              <a:rPr lang="en-GB" dirty="0" smtClean="0"/>
              <a:t>Closely related to:</a:t>
            </a:r>
          </a:p>
          <a:p>
            <a:r>
              <a:rPr lang="en-GB" dirty="0" smtClean="0"/>
              <a:t>“plan/text structure” knowledge</a:t>
            </a:r>
          </a:p>
          <a:p>
            <a:r>
              <a:rPr lang="en-GB" dirty="0" smtClean="0"/>
              <a:t>problem solving</a:t>
            </a:r>
          </a:p>
          <a:p>
            <a:endParaRPr lang="en-GB" dirty="0" smtClean="0"/>
          </a:p>
          <a:p>
            <a:pPr marL="0" indent="0">
              <a:buNone/>
            </a:pPr>
            <a:r>
              <a:rPr lang="en-US" dirty="0" smtClean="0"/>
              <a:t>To </a:t>
            </a:r>
            <a:r>
              <a:rPr lang="en-US" dirty="0"/>
              <a:t>learn abstraction the student needs to be able to solve fairly large programming </a:t>
            </a:r>
            <a:r>
              <a:rPr lang="en-US" dirty="0" smtClean="0"/>
              <a:t>problems</a:t>
            </a:r>
          </a:p>
          <a:p>
            <a:pPr marL="0" indent="0">
              <a:buNone/>
            </a:pPr>
            <a:endParaRPr lang="en-US" dirty="0" smtClean="0"/>
          </a:p>
          <a:p>
            <a:pPr marL="0" indent="0">
              <a:buNone/>
            </a:pPr>
            <a:r>
              <a:rPr lang="en-US" dirty="0" smtClean="0"/>
              <a:t>To </a:t>
            </a:r>
            <a:r>
              <a:rPr lang="en-US" dirty="0"/>
              <a:t>program the student needs to be able to learn to create abstract solutions</a:t>
            </a:r>
            <a:endParaRPr lang="en-GB" dirty="0"/>
          </a:p>
        </p:txBody>
      </p:sp>
      <p:sp>
        <p:nvSpPr>
          <p:cNvPr id="7" name="Curved Left Arrow 6"/>
          <p:cNvSpPr/>
          <p:nvPr/>
        </p:nvSpPr>
        <p:spPr>
          <a:xfrm>
            <a:off x="4130040" y="4018878"/>
            <a:ext cx="579120" cy="121920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Curved Left Arrow 7"/>
          <p:cNvSpPr/>
          <p:nvPr/>
        </p:nvSpPr>
        <p:spPr>
          <a:xfrm rot="10800000">
            <a:off x="33938" y="4018878"/>
            <a:ext cx="579120" cy="121920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9" name="Picture 8"/>
          <p:cNvPicPr>
            <a:picLocks noChangeAspect="1"/>
          </p:cNvPicPr>
          <p:nvPr/>
        </p:nvPicPr>
        <p:blipFill>
          <a:blip r:embed="rId2"/>
          <a:stretch>
            <a:fillRect/>
          </a:stretch>
        </p:blipFill>
        <p:spPr>
          <a:xfrm>
            <a:off x="5714863" y="262255"/>
            <a:ext cx="5654314" cy="6333490"/>
          </a:xfrm>
          <a:prstGeom prst="rect">
            <a:avLst/>
          </a:prstGeom>
        </p:spPr>
      </p:pic>
    </p:spTree>
    <p:extLst>
      <p:ext uri="{BB962C8B-B14F-4D97-AF65-F5344CB8AC3E}">
        <p14:creationId xmlns:p14="http://schemas.microsoft.com/office/powerpoint/2010/main" val="178179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Abstraction</a:t>
            </a:r>
            <a:endParaRPr lang="en-GB" dirty="0"/>
          </a:p>
        </p:txBody>
      </p:sp>
      <p:sp>
        <p:nvSpPr>
          <p:cNvPr id="3" name="Content Placeholder 2"/>
          <p:cNvSpPr>
            <a:spLocks noGrp="1"/>
          </p:cNvSpPr>
          <p:nvPr>
            <p:ph idx="1"/>
          </p:nvPr>
        </p:nvSpPr>
        <p:spPr>
          <a:xfrm>
            <a:off x="653143" y="802433"/>
            <a:ext cx="11167187" cy="1270207"/>
          </a:xfrm>
        </p:spPr>
        <p:txBody>
          <a:bodyPr/>
          <a:lstStyle/>
          <a:p>
            <a:r>
              <a:rPr lang="en-GB" dirty="0" smtClean="0"/>
              <a:t>The importance of abstraction in programming is well known:</a:t>
            </a:r>
            <a:endParaRPr lang="en-GB" dirty="0"/>
          </a:p>
        </p:txBody>
      </p:sp>
      <p:sp>
        <p:nvSpPr>
          <p:cNvPr id="4" name="Content Placeholder 2"/>
          <p:cNvSpPr txBox="1">
            <a:spLocks/>
          </p:cNvSpPr>
          <p:nvPr/>
        </p:nvSpPr>
        <p:spPr>
          <a:xfrm>
            <a:off x="653142" y="1899713"/>
            <a:ext cx="11167187" cy="127020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b="1"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smtClean="0"/>
              <a:t>“</a:t>
            </a:r>
            <a:r>
              <a:rPr lang="en-GB" i="1" dirty="0" smtClean="0"/>
              <a:t>We all know that the only mental tool by means of which a very finite piece of reasoning can cover a myriad of cases is called “</a:t>
            </a:r>
            <a:r>
              <a:rPr lang="en-GB" i="1" dirty="0" smtClean="0">
                <a:solidFill>
                  <a:srgbClr val="FF0000"/>
                </a:solidFill>
              </a:rPr>
              <a:t>abstraction</a:t>
            </a:r>
            <a:r>
              <a:rPr lang="en-GB" i="1" dirty="0" smtClean="0"/>
              <a:t>”; as a result the effective exploitation of his powers of </a:t>
            </a:r>
            <a:r>
              <a:rPr lang="en-GB" i="1" dirty="0" smtClean="0">
                <a:solidFill>
                  <a:srgbClr val="FF0000"/>
                </a:solidFill>
              </a:rPr>
              <a:t>abstraction</a:t>
            </a:r>
            <a:r>
              <a:rPr lang="en-GB" i="1" dirty="0" smtClean="0"/>
              <a:t> must be regarded as one of the most vital activities of a competent programmer.</a:t>
            </a:r>
            <a:r>
              <a:rPr lang="en-GB" dirty="0" smtClean="0"/>
              <a:t>”</a:t>
            </a:r>
          </a:p>
          <a:p>
            <a:pPr marL="0" indent="0">
              <a:buNone/>
            </a:pPr>
            <a:r>
              <a:rPr lang="en-GB" dirty="0" smtClean="0"/>
              <a:t>							(</a:t>
            </a:r>
            <a:r>
              <a:rPr lang="en-GB" dirty="0" err="1" smtClean="0"/>
              <a:t>Dijkstra</a:t>
            </a:r>
            <a:r>
              <a:rPr lang="en-GB" dirty="0" smtClean="0"/>
              <a:t>, 1972)</a:t>
            </a:r>
            <a:endParaRPr lang="en-GB" dirty="0"/>
          </a:p>
        </p:txBody>
      </p:sp>
    </p:spTree>
    <p:extLst>
      <p:ext uri="{BB962C8B-B14F-4D97-AF65-F5344CB8AC3E}">
        <p14:creationId xmlns:p14="http://schemas.microsoft.com/office/powerpoint/2010/main" val="7966385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How do we create abstractions</a:t>
            </a:r>
            <a:endParaRPr lang="en-GB" dirty="0"/>
          </a:p>
        </p:txBody>
      </p:sp>
      <p:sp>
        <p:nvSpPr>
          <p:cNvPr id="3" name="Content Placeholder 2"/>
          <p:cNvSpPr>
            <a:spLocks noGrp="1"/>
          </p:cNvSpPr>
          <p:nvPr>
            <p:ph idx="1"/>
          </p:nvPr>
        </p:nvSpPr>
        <p:spPr>
          <a:xfrm>
            <a:off x="653143" y="777241"/>
            <a:ext cx="11167187" cy="5516880"/>
          </a:xfrm>
        </p:spPr>
        <p:txBody>
          <a:bodyPr>
            <a:normAutofit fontScale="92500" lnSpcReduction="10000"/>
          </a:bodyPr>
          <a:lstStyle/>
          <a:p>
            <a:pPr marL="0" indent="0">
              <a:buNone/>
            </a:pPr>
            <a:r>
              <a:rPr lang="en-GB" dirty="0" smtClean="0"/>
              <a:t>We need to consider:</a:t>
            </a:r>
          </a:p>
          <a:p>
            <a:r>
              <a:rPr lang="en-GB" dirty="0" smtClean="0"/>
              <a:t>Cognitive psychology </a:t>
            </a:r>
            <a:r>
              <a:rPr lang="en-GB" dirty="0" smtClean="0">
                <a:sym typeface="Wingdings" panose="05000000000000000000" pitchFamily="2" charset="2"/>
              </a:rPr>
              <a:t> how human memory works</a:t>
            </a:r>
          </a:p>
          <a:p>
            <a:pPr lvl="1"/>
            <a:r>
              <a:rPr lang="en-GB" dirty="0" smtClean="0">
                <a:solidFill>
                  <a:srgbClr val="FF0000"/>
                </a:solidFill>
                <a:sym typeface="Wingdings" panose="05000000000000000000" pitchFamily="2" charset="2"/>
              </a:rPr>
              <a:t>Short </a:t>
            </a:r>
            <a:r>
              <a:rPr lang="en-GB" dirty="0">
                <a:solidFill>
                  <a:srgbClr val="FF0000"/>
                </a:solidFill>
                <a:sym typeface="Wingdings" panose="05000000000000000000" pitchFamily="2" charset="2"/>
              </a:rPr>
              <a:t>T</a:t>
            </a:r>
            <a:r>
              <a:rPr lang="en-GB" dirty="0" smtClean="0">
                <a:solidFill>
                  <a:srgbClr val="FF0000"/>
                </a:solidFill>
                <a:sym typeface="Wingdings" panose="05000000000000000000" pitchFamily="2" charset="2"/>
              </a:rPr>
              <a:t>erm Memory </a:t>
            </a:r>
            <a:r>
              <a:rPr lang="en-GB" dirty="0" smtClean="0">
                <a:sym typeface="Wingdings" panose="05000000000000000000" pitchFamily="2" charset="2"/>
              </a:rPr>
              <a:t>(STM)  a subset of working memory</a:t>
            </a:r>
            <a:br>
              <a:rPr lang="en-GB" dirty="0" smtClean="0">
                <a:sym typeface="Wingdings" panose="05000000000000000000" pitchFamily="2" charset="2"/>
              </a:rPr>
            </a:br>
            <a:r>
              <a:rPr lang="en-GB" dirty="0" smtClean="0">
                <a:sym typeface="Wingdings" panose="05000000000000000000" pitchFamily="2" charset="2"/>
              </a:rPr>
              <a:t>Small amounts of information decays quickly</a:t>
            </a:r>
            <a:br>
              <a:rPr lang="en-GB" dirty="0" smtClean="0">
                <a:sym typeface="Wingdings" panose="05000000000000000000" pitchFamily="2" charset="2"/>
              </a:rPr>
            </a:br>
            <a:r>
              <a:rPr lang="en-GB" dirty="0"/>
              <a:t>“The Magical Number Seven, Plus or Minus Two: Some Limits on Our Capacity for Processing Information” </a:t>
            </a:r>
            <a:r>
              <a:rPr lang="en-GB" dirty="0" smtClean="0"/>
              <a:t> (Miller, 1956)</a:t>
            </a:r>
            <a:endParaRPr lang="en-GB" dirty="0" smtClean="0">
              <a:sym typeface="Wingdings" panose="05000000000000000000" pitchFamily="2" charset="2"/>
            </a:endParaRPr>
          </a:p>
          <a:p>
            <a:pPr lvl="1"/>
            <a:r>
              <a:rPr lang="en-GB" dirty="0" smtClean="0">
                <a:solidFill>
                  <a:srgbClr val="FF0000"/>
                </a:solidFill>
                <a:sym typeface="Wingdings" panose="05000000000000000000" pitchFamily="2" charset="2"/>
              </a:rPr>
              <a:t>Working Memory </a:t>
            </a:r>
            <a:r>
              <a:rPr lang="en-GB" dirty="0" smtClean="0">
                <a:sym typeface="Wingdings" panose="05000000000000000000" pitchFamily="2" charset="2"/>
              </a:rPr>
              <a:t>(WM)</a:t>
            </a:r>
            <a:br>
              <a:rPr lang="en-GB" dirty="0" smtClean="0">
                <a:sym typeface="Wingdings" panose="05000000000000000000" pitchFamily="2" charset="2"/>
              </a:rPr>
            </a:br>
            <a:r>
              <a:rPr lang="en-GB" dirty="0" smtClean="0">
                <a:sym typeface="Wingdings" panose="05000000000000000000" pitchFamily="2" charset="2"/>
              </a:rPr>
              <a:t>A </a:t>
            </a:r>
            <a:r>
              <a:rPr lang="en-GB" dirty="0" smtClean="0">
                <a:solidFill>
                  <a:srgbClr val="FF0000"/>
                </a:solidFill>
                <a:sym typeface="Wingdings" panose="05000000000000000000" pitchFamily="2" charset="2"/>
              </a:rPr>
              <a:t>mental scratch space </a:t>
            </a:r>
            <a:r>
              <a:rPr lang="en-GB" dirty="0" smtClean="0">
                <a:sym typeface="Wingdings" panose="05000000000000000000" pitchFamily="2" charset="2"/>
              </a:rPr>
              <a:t>for performing complex tasks</a:t>
            </a:r>
          </a:p>
          <a:p>
            <a:pPr lvl="1"/>
            <a:r>
              <a:rPr lang="en-GB" dirty="0" smtClean="0">
                <a:solidFill>
                  <a:srgbClr val="FF0000"/>
                </a:solidFill>
                <a:sym typeface="Wingdings" panose="05000000000000000000" pitchFamily="2" charset="2"/>
              </a:rPr>
              <a:t>Long Term Memory </a:t>
            </a:r>
            <a:r>
              <a:rPr lang="en-GB" dirty="0" smtClean="0">
                <a:sym typeface="Wingdings" panose="05000000000000000000" pitchFamily="2" charset="2"/>
              </a:rPr>
              <a:t>(LTM)</a:t>
            </a:r>
            <a:br>
              <a:rPr lang="en-GB" dirty="0" smtClean="0">
                <a:sym typeface="Wingdings" panose="05000000000000000000" pitchFamily="2" charset="2"/>
              </a:rPr>
            </a:br>
            <a:r>
              <a:rPr lang="en-GB" dirty="0" smtClean="0">
                <a:sym typeface="Wingdings" panose="05000000000000000000" pitchFamily="2" charset="2"/>
              </a:rPr>
              <a:t>Memories stored over long durations associated with “</a:t>
            </a:r>
            <a:r>
              <a:rPr lang="en-GB" dirty="0" smtClean="0">
                <a:solidFill>
                  <a:srgbClr val="FF0000"/>
                </a:solidFill>
                <a:sym typeface="Wingdings" panose="05000000000000000000" pitchFamily="2" charset="2"/>
              </a:rPr>
              <a:t>mental models</a:t>
            </a:r>
            <a:r>
              <a:rPr lang="en-GB" dirty="0" smtClean="0">
                <a:sym typeface="Wingdings" panose="05000000000000000000" pitchFamily="2" charset="2"/>
              </a:rPr>
              <a:t>”</a:t>
            </a:r>
            <a:br>
              <a:rPr lang="en-GB" dirty="0" smtClean="0">
                <a:sym typeface="Wingdings" panose="05000000000000000000" pitchFamily="2" charset="2"/>
              </a:rPr>
            </a:br>
            <a:endParaRPr lang="en-GB" dirty="0" smtClean="0">
              <a:sym typeface="Wingdings" panose="05000000000000000000" pitchFamily="2" charset="2"/>
            </a:endParaRPr>
          </a:p>
          <a:p>
            <a:pPr lvl="1"/>
            <a:endParaRPr lang="en-GB" dirty="0" smtClean="0"/>
          </a:p>
          <a:p>
            <a:r>
              <a:rPr lang="en-GB" dirty="0" smtClean="0"/>
              <a:t>Software Comprehension </a:t>
            </a:r>
            <a:r>
              <a:rPr lang="en-GB" dirty="0" smtClean="0">
                <a:sym typeface="Wingdings" panose="05000000000000000000" pitchFamily="2" charset="2"/>
              </a:rPr>
              <a:t> how we build </a:t>
            </a:r>
            <a:r>
              <a:rPr lang="en-GB" dirty="0" smtClean="0">
                <a:solidFill>
                  <a:srgbClr val="FF0000"/>
                </a:solidFill>
                <a:sym typeface="Wingdings" panose="05000000000000000000" pitchFamily="2" charset="2"/>
              </a:rPr>
              <a:t>mental models </a:t>
            </a:r>
            <a:r>
              <a:rPr lang="en-GB" dirty="0" smtClean="0">
                <a:sym typeface="Wingdings" panose="05000000000000000000" pitchFamily="2" charset="2"/>
              </a:rPr>
              <a:t>of software</a:t>
            </a:r>
            <a:endParaRPr lang="en-GB" dirty="0" smtClean="0"/>
          </a:p>
          <a:p>
            <a:endParaRPr lang="en-GB" dirty="0"/>
          </a:p>
        </p:txBody>
      </p:sp>
    </p:spTree>
    <p:extLst>
      <p:ext uri="{BB962C8B-B14F-4D97-AF65-F5344CB8AC3E}">
        <p14:creationId xmlns:p14="http://schemas.microsoft.com/office/powerpoint/2010/main" val="3598753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Memory Chunking</a:t>
            </a:r>
            <a:endParaRPr lang="en-GB" dirty="0"/>
          </a:p>
        </p:txBody>
      </p:sp>
      <p:sp>
        <p:nvSpPr>
          <p:cNvPr id="3" name="Content Placeholder 2"/>
          <p:cNvSpPr>
            <a:spLocks noGrp="1"/>
          </p:cNvSpPr>
          <p:nvPr>
            <p:ph idx="1"/>
          </p:nvPr>
        </p:nvSpPr>
        <p:spPr/>
        <p:txBody>
          <a:bodyPr>
            <a:normAutofit lnSpcReduction="10000"/>
          </a:bodyPr>
          <a:lstStyle/>
          <a:p>
            <a:r>
              <a:rPr lang="en-GB" dirty="0" smtClean="0"/>
              <a:t>How do we remember long numbers or words?</a:t>
            </a:r>
          </a:p>
          <a:p>
            <a:r>
              <a:rPr lang="en-GB" dirty="0" smtClean="0"/>
              <a:t>We chunk them e.g. </a:t>
            </a:r>
            <a:r>
              <a:rPr lang="en-GB" dirty="0" smtClean="0">
                <a:sym typeface="Wingdings" panose="05000000000000000000" pitchFamily="2" charset="2"/>
              </a:rPr>
              <a:t>splitting numbers into groups of 3</a:t>
            </a:r>
          </a:p>
          <a:p>
            <a:endParaRPr lang="en-GB" dirty="0" smtClean="0"/>
          </a:p>
          <a:p>
            <a:r>
              <a:rPr lang="en-GB" dirty="0" smtClean="0"/>
              <a:t>For the same reason:</a:t>
            </a:r>
            <a:br>
              <a:rPr lang="en-GB" dirty="0" smtClean="0"/>
            </a:br>
            <a:r>
              <a:rPr lang="en-GB" sz="4800" dirty="0" smtClean="0"/>
              <a:t>CONTRAPOSTABLE</a:t>
            </a:r>
            <a:r>
              <a:rPr lang="en-GB" dirty="0" smtClean="0"/>
              <a:t> </a:t>
            </a:r>
            <a:br>
              <a:rPr lang="en-GB" dirty="0" smtClean="0"/>
            </a:br>
            <a:r>
              <a:rPr lang="en-GB" dirty="0" smtClean="0"/>
              <a:t>is </a:t>
            </a:r>
            <a:r>
              <a:rPr lang="en-GB" dirty="0"/>
              <a:t>much easier to remember than </a:t>
            </a:r>
            <a:r>
              <a:rPr lang="en-GB" dirty="0" smtClean="0"/>
              <a:t/>
            </a:r>
            <a:br>
              <a:rPr lang="en-GB" dirty="0" smtClean="0"/>
            </a:br>
            <a:r>
              <a:rPr lang="en-GB" sz="4800" dirty="0" smtClean="0"/>
              <a:t>ECTPANRSLBOTPO </a:t>
            </a:r>
          </a:p>
          <a:p>
            <a:endParaRPr lang="en-GB" dirty="0" smtClean="0"/>
          </a:p>
          <a:p>
            <a:r>
              <a:rPr lang="en-GB" dirty="0" smtClean="0"/>
              <a:t>Out short-term and long-term memory uses this type of chunking process</a:t>
            </a:r>
            <a:endParaRPr lang="en-GB" dirty="0"/>
          </a:p>
        </p:txBody>
      </p:sp>
    </p:spTree>
    <p:extLst>
      <p:ext uri="{BB962C8B-B14F-4D97-AF65-F5344CB8AC3E}">
        <p14:creationId xmlns:p14="http://schemas.microsoft.com/office/powerpoint/2010/main" val="3120145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Program and Situation Models (Pennington, 1987)</a:t>
            </a:r>
            <a:endParaRPr lang="en-GB" dirty="0"/>
          </a:p>
        </p:txBody>
      </p:sp>
      <p:sp>
        <p:nvSpPr>
          <p:cNvPr id="3" name="Content Placeholder 2"/>
          <p:cNvSpPr>
            <a:spLocks noGrp="1"/>
          </p:cNvSpPr>
          <p:nvPr>
            <p:ph idx="1"/>
          </p:nvPr>
        </p:nvSpPr>
        <p:spPr>
          <a:xfrm>
            <a:off x="653143" y="1523999"/>
            <a:ext cx="11167187" cy="4652963"/>
          </a:xfrm>
        </p:spPr>
        <p:txBody>
          <a:bodyPr/>
          <a:lstStyle/>
          <a:p>
            <a:r>
              <a:rPr lang="en-GB" dirty="0" smtClean="0"/>
              <a:t>Situation Model: our understanding of the:</a:t>
            </a:r>
          </a:p>
          <a:p>
            <a:pPr lvl="1"/>
            <a:r>
              <a:rPr lang="en-GB" dirty="0" smtClean="0"/>
              <a:t>problem domain (background or </a:t>
            </a:r>
            <a:r>
              <a:rPr lang="en-GB" dirty="0" smtClean="0">
                <a:solidFill>
                  <a:srgbClr val="FF0000"/>
                </a:solidFill>
              </a:rPr>
              <a:t>domain specific knowledge</a:t>
            </a:r>
            <a:r>
              <a:rPr lang="en-GB" dirty="0" smtClean="0"/>
              <a:t>)</a:t>
            </a:r>
          </a:p>
          <a:p>
            <a:pPr lvl="1"/>
            <a:r>
              <a:rPr lang="en-GB" dirty="0" smtClean="0"/>
              <a:t>the functions, goals and purpose of the program</a:t>
            </a:r>
          </a:p>
          <a:p>
            <a:pPr lvl="1"/>
            <a:endParaRPr lang="en-GB" dirty="0"/>
          </a:p>
          <a:p>
            <a:r>
              <a:rPr lang="en-GB" dirty="0" smtClean="0"/>
              <a:t>Program Model: our knowledge of programming</a:t>
            </a:r>
          </a:p>
          <a:p>
            <a:pPr lvl="1"/>
            <a:r>
              <a:rPr lang="en-GB" dirty="0" smtClean="0"/>
              <a:t>Text structure knowledge: how the code is written</a:t>
            </a:r>
          </a:p>
          <a:p>
            <a:pPr lvl="1"/>
            <a:r>
              <a:rPr lang="en-GB" dirty="0" smtClean="0"/>
              <a:t>Plan structure knowledge: how the code maps to the problem</a:t>
            </a:r>
            <a:endParaRPr lang="en-GB" dirty="0"/>
          </a:p>
        </p:txBody>
      </p:sp>
    </p:spTree>
    <p:extLst>
      <p:ext uri="{BB962C8B-B14F-4D97-AF65-F5344CB8AC3E}">
        <p14:creationId xmlns:p14="http://schemas.microsoft.com/office/powerpoint/2010/main" val="965188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Pennington’s Program Model (1987)</a:t>
            </a:r>
            <a:endParaRPr lang="en-GB" dirty="0"/>
          </a:p>
        </p:txBody>
      </p:sp>
      <p:sp>
        <p:nvSpPr>
          <p:cNvPr id="3" name="Content Placeholder 2"/>
          <p:cNvSpPr>
            <a:spLocks noGrp="1"/>
          </p:cNvSpPr>
          <p:nvPr>
            <p:ph idx="1"/>
          </p:nvPr>
        </p:nvSpPr>
        <p:spPr>
          <a:xfrm>
            <a:off x="653143" y="1356359"/>
            <a:ext cx="11167187" cy="4820603"/>
          </a:xfrm>
        </p:spPr>
        <p:txBody>
          <a:bodyPr>
            <a:normAutofit/>
          </a:bodyPr>
          <a:lstStyle/>
          <a:p>
            <a:r>
              <a:rPr lang="en-GB" dirty="0" smtClean="0"/>
              <a:t>A “</a:t>
            </a:r>
            <a:r>
              <a:rPr lang="en-GB" dirty="0" smtClean="0">
                <a:solidFill>
                  <a:srgbClr val="FF0000"/>
                </a:solidFill>
              </a:rPr>
              <a:t>plan</a:t>
            </a:r>
            <a:r>
              <a:rPr lang="en-GB" dirty="0" smtClean="0"/>
              <a:t>” is a schema or abstract “chunk” of knowledge</a:t>
            </a:r>
            <a:br>
              <a:rPr lang="en-GB" dirty="0" smtClean="0"/>
            </a:br>
            <a:r>
              <a:rPr lang="en-GB" dirty="0" smtClean="0"/>
              <a:t>A program is a set of plans</a:t>
            </a:r>
          </a:p>
          <a:p>
            <a:r>
              <a:rPr lang="en-GB" dirty="0" smtClean="0"/>
              <a:t>Text Structure Knowledge:</a:t>
            </a:r>
            <a:br>
              <a:rPr lang="en-GB" dirty="0" smtClean="0"/>
            </a:br>
            <a:r>
              <a:rPr lang="en-GB" dirty="0" smtClean="0"/>
              <a:t>Structured programming units or </a:t>
            </a:r>
            <a:r>
              <a:rPr lang="en-GB" dirty="0" smtClean="0">
                <a:solidFill>
                  <a:srgbClr val="FF0000"/>
                </a:solidFill>
              </a:rPr>
              <a:t>prime programs</a:t>
            </a:r>
          </a:p>
          <a:p>
            <a:r>
              <a:rPr lang="en-GB" dirty="0" smtClean="0"/>
              <a:t>Plan Structure Knowledge:</a:t>
            </a:r>
            <a:br>
              <a:rPr lang="en-GB" dirty="0" smtClean="0"/>
            </a:br>
            <a:r>
              <a:rPr lang="en-GB" dirty="0" smtClean="0">
                <a:solidFill>
                  <a:srgbClr val="FF0000"/>
                </a:solidFill>
              </a:rPr>
              <a:t>Intermediate concepts </a:t>
            </a:r>
            <a:r>
              <a:rPr lang="en-GB" dirty="0" smtClean="0"/>
              <a:t>e.g. searching, sorting, etc.</a:t>
            </a:r>
            <a:br>
              <a:rPr lang="en-GB" dirty="0" smtClean="0"/>
            </a:br>
            <a:r>
              <a:rPr lang="en-GB" dirty="0" smtClean="0"/>
              <a:t>Algorithms and Data Structures</a:t>
            </a:r>
          </a:p>
          <a:p>
            <a:endParaRPr lang="en-GB" dirty="0"/>
          </a:p>
        </p:txBody>
      </p:sp>
      <p:sp>
        <p:nvSpPr>
          <p:cNvPr id="4" name="TextBox 3"/>
          <p:cNvSpPr txBox="1"/>
          <p:nvPr/>
        </p:nvSpPr>
        <p:spPr>
          <a:xfrm>
            <a:off x="6669741" y="2456329"/>
            <a:ext cx="2703241" cy="461665"/>
          </a:xfrm>
          <a:prstGeom prst="rect">
            <a:avLst/>
          </a:prstGeom>
          <a:noFill/>
        </p:spPr>
        <p:txBody>
          <a:bodyPr wrap="none" rtlCol="0">
            <a:spAutoFit/>
          </a:bodyPr>
          <a:lstStyle/>
          <a:p>
            <a:r>
              <a:rPr lang="en-GB" sz="2400" dirty="0" smtClean="0">
                <a:solidFill>
                  <a:schemeClr val="bg1"/>
                </a:solidFill>
              </a:rPr>
              <a:t>Software Constructs</a:t>
            </a:r>
            <a:endParaRPr lang="en-GB" sz="2400" dirty="0">
              <a:solidFill>
                <a:schemeClr val="bg1"/>
              </a:solidFill>
            </a:endParaRPr>
          </a:p>
        </p:txBody>
      </p:sp>
    </p:spTree>
    <p:extLst>
      <p:ext uri="{BB962C8B-B14F-4D97-AF65-F5344CB8AC3E}">
        <p14:creationId xmlns:p14="http://schemas.microsoft.com/office/powerpoint/2010/main" val="196990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Von </a:t>
            </a:r>
            <a:r>
              <a:rPr lang="en-GB" dirty="0" err="1" smtClean="0"/>
              <a:t>Mayrhauser</a:t>
            </a:r>
            <a:r>
              <a:rPr lang="en-GB" dirty="0" smtClean="0"/>
              <a:t> (1995): Slot Types and Fillers</a:t>
            </a:r>
            <a:endParaRPr lang="en-GB" dirty="0"/>
          </a:p>
        </p:txBody>
      </p:sp>
      <p:sp>
        <p:nvSpPr>
          <p:cNvPr id="3" name="Content Placeholder 2"/>
          <p:cNvSpPr>
            <a:spLocks noGrp="1"/>
          </p:cNvSpPr>
          <p:nvPr>
            <p:ph idx="1"/>
          </p:nvPr>
        </p:nvSpPr>
        <p:spPr>
          <a:xfrm>
            <a:off x="653143" y="802433"/>
            <a:ext cx="11167187" cy="2733247"/>
          </a:xfrm>
        </p:spPr>
        <p:txBody>
          <a:bodyPr>
            <a:normAutofit/>
          </a:bodyPr>
          <a:lstStyle/>
          <a:p>
            <a:pPr marL="0" indent="0">
              <a:buNone/>
            </a:pPr>
            <a:r>
              <a:rPr lang="en-US" dirty="0" smtClean="0"/>
              <a:t>Plans (</a:t>
            </a:r>
            <a:r>
              <a:rPr lang="en-US" dirty="0"/>
              <a:t>or frames) </a:t>
            </a:r>
            <a:r>
              <a:rPr lang="en-US" dirty="0" smtClean="0"/>
              <a:t>consist </a:t>
            </a:r>
            <a:r>
              <a:rPr lang="en-US" dirty="0"/>
              <a:t>of two parts: </a:t>
            </a:r>
          </a:p>
          <a:p>
            <a:pPr marL="228600" lvl="1">
              <a:spcBef>
                <a:spcPts val="1000"/>
              </a:spcBef>
            </a:pPr>
            <a:r>
              <a:rPr lang="en-US" sz="3200" dirty="0" smtClean="0">
                <a:solidFill>
                  <a:srgbClr val="FF0000"/>
                </a:solidFill>
              </a:rPr>
              <a:t>slots</a:t>
            </a:r>
            <a:r>
              <a:rPr lang="en-US" sz="3200" dirty="0" smtClean="0">
                <a:sym typeface="Wingdings" panose="05000000000000000000" pitchFamily="2" charset="2"/>
              </a:rPr>
              <a:t>: abstractions that can be applied to multiple problems</a:t>
            </a:r>
            <a:br>
              <a:rPr lang="en-US" sz="3200" dirty="0" smtClean="0">
                <a:sym typeface="Wingdings" panose="05000000000000000000" pitchFamily="2" charset="2"/>
              </a:rPr>
            </a:br>
            <a:r>
              <a:rPr lang="en-US" sz="3200" dirty="0" smtClean="0">
                <a:sym typeface="Wingdings" panose="05000000000000000000" pitchFamily="2" charset="2"/>
              </a:rPr>
              <a:t>Contain slot fillers</a:t>
            </a:r>
            <a:endParaRPr lang="en-GB" sz="3200" dirty="0" smtClean="0"/>
          </a:p>
          <a:p>
            <a:pPr marL="228600" lvl="1">
              <a:spcBef>
                <a:spcPts val="1000"/>
              </a:spcBef>
            </a:pPr>
            <a:r>
              <a:rPr lang="en-US" sz="3200" dirty="0" smtClean="0">
                <a:solidFill>
                  <a:srgbClr val="FF0000"/>
                </a:solidFill>
              </a:rPr>
              <a:t>slot fillers</a:t>
            </a:r>
            <a:r>
              <a:rPr lang="en-US" sz="3200" dirty="0"/>
              <a:t>:</a:t>
            </a:r>
            <a:r>
              <a:rPr lang="en-US" sz="3200" dirty="0" smtClean="0">
                <a:sym typeface="Wingdings" panose="05000000000000000000" pitchFamily="2" charset="2"/>
              </a:rPr>
              <a:t> “value” developed to solve a particular problem</a:t>
            </a:r>
            <a:endParaRPr lang="en-GB" sz="3200" dirty="0" smtClean="0"/>
          </a:p>
          <a:p>
            <a:endParaRPr lang="en-GB" dirty="0" smtClean="0"/>
          </a:p>
          <a:p>
            <a:endParaRPr lang="en-GB" dirty="0"/>
          </a:p>
        </p:txBody>
      </p:sp>
      <p:sp>
        <p:nvSpPr>
          <p:cNvPr id="4" name="TextBox 3"/>
          <p:cNvSpPr txBox="1"/>
          <p:nvPr/>
        </p:nvSpPr>
        <p:spPr>
          <a:xfrm>
            <a:off x="2241347" y="3657600"/>
            <a:ext cx="3995389" cy="584775"/>
          </a:xfrm>
          <a:prstGeom prst="rect">
            <a:avLst/>
          </a:prstGeom>
          <a:noFill/>
        </p:spPr>
        <p:txBody>
          <a:bodyPr wrap="none" rtlCol="0">
            <a:spAutoFit/>
          </a:bodyPr>
          <a:lstStyle/>
          <a:p>
            <a:r>
              <a:rPr lang="en-GB" sz="3200" b="1" dirty="0" smtClean="0">
                <a:solidFill>
                  <a:schemeClr val="bg1"/>
                </a:solidFill>
              </a:rPr>
              <a:t>type      </a:t>
            </a:r>
            <a:r>
              <a:rPr lang="en-GB" sz="3200" b="1" dirty="0" err="1" smtClean="0">
                <a:solidFill>
                  <a:schemeClr val="bg1"/>
                </a:solidFill>
              </a:rPr>
              <a:t>variablename</a:t>
            </a:r>
            <a:r>
              <a:rPr lang="en-GB" sz="3200" b="1" dirty="0" smtClean="0">
                <a:solidFill>
                  <a:schemeClr val="bg1"/>
                </a:solidFill>
              </a:rPr>
              <a:t>;</a:t>
            </a:r>
            <a:endParaRPr lang="en-GB" sz="3200" b="1" dirty="0">
              <a:solidFill>
                <a:schemeClr val="bg1"/>
              </a:solidFill>
            </a:endParaRPr>
          </a:p>
        </p:txBody>
      </p:sp>
      <p:sp>
        <p:nvSpPr>
          <p:cNvPr id="5" name="TextBox 4"/>
          <p:cNvSpPr txBox="1"/>
          <p:nvPr/>
        </p:nvSpPr>
        <p:spPr>
          <a:xfrm>
            <a:off x="1768907" y="4620074"/>
            <a:ext cx="644151" cy="584775"/>
          </a:xfrm>
          <a:prstGeom prst="rect">
            <a:avLst/>
          </a:prstGeom>
          <a:noFill/>
        </p:spPr>
        <p:txBody>
          <a:bodyPr wrap="none" rtlCol="0">
            <a:spAutoFit/>
          </a:bodyPr>
          <a:lstStyle/>
          <a:p>
            <a:r>
              <a:rPr lang="en-GB" sz="3200" b="1" dirty="0" err="1" smtClean="0">
                <a:solidFill>
                  <a:schemeClr val="bg1"/>
                </a:solidFill>
              </a:rPr>
              <a:t>int</a:t>
            </a:r>
            <a:endParaRPr lang="en-GB" sz="3200" b="1" dirty="0">
              <a:solidFill>
                <a:schemeClr val="bg1"/>
              </a:solidFill>
            </a:endParaRPr>
          </a:p>
        </p:txBody>
      </p:sp>
      <p:sp>
        <p:nvSpPr>
          <p:cNvPr id="6" name="TextBox 5"/>
          <p:cNvSpPr txBox="1"/>
          <p:nvPr/>
        </p:nvSpPr>
        <p:spPr>
          <a:xfrm>
            <a:off x="4893107" y="4620074"/>
            <a:ext cx="1153521" cy="584775"/>
          </a:xfrm>
          <a:prstGeom prst="rect">
            <a:avLst/>
          </a:prstGeom>
          <a:noFill/>
        </p:spPr>
        <p:txBody>
          <a:bodyPr wrap="none" rtlCol="0">
            <a:spAutoFit/>
          </a:bodyPr>
          <a:lstStyle/>
          <a:p>
            <a:r>
              <a:rPr lang="en-GB" sz="3200" b="1" dirty="0" smtClean="0">
                <a:solidFill>
                  <a:schemeClr val="bg1"/>
                </a:solidFill>
              </a:rPr>
              <a:t>count</a:t>
            </a:r>
            <a:endParaRPr lang="en-GB" sz="3200" b="1" dirty="0">
              <a:solidFill>
                <a:schemeClr val="bg1"/>
              </a:solidFill>
            </a:endParaRPr>
          </a:p>
        </p:txBody>
      </p:sp>
      <p:cxnSp>
        <p:nvCxnSpPr>
          <p:cNvPr id="9" name="Straight Arrow Connector 8"/>
          <p:cNvCxnSpPr/>
          <p:nvPr/>
        </p:nvCxnSpPr>
        <p:spPr>
          <a:xfrm flipH="1">
            <a:off x="2241347" y="4242375"/>
            <a:ext cx="171711" cy="382518"/>
          </a:xfrm>
          <a:prstGeom prst="straightConnector1">
            <a:avLst/>
          </a:prstGeom>
          <a:ln w="47625">
            <a:solidFill>
              <a:schemeClr val="bg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754880" y="4242375"/>
            <a:ext cx="580006" cy="382518"/>
          </a:xfrm>
          <a:prstGeom prst="straightConnector1">
            <a:avLst/>
          </a:prstGeom>
          <a:ln w="47625">
            <a:solidFill>
              <a:schemeClr val="bg1"/>
            </a:solidFill>
            <a:tailEnd type="arrow" w="lg" len="lg"/>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570027" y="4620074"/>
            <a:ext cx="1016368" cy="584775"/>
          </a:xfrm>
          <a:prstGeom prst="rect">
            <a:avLst/>
          </a:prstGeom>
          <a:noFill/>
        </p:spPr>
        <p:txBody>
          <a:bodyPr wrap="none" rtlCol="0">
            <a:spAutoFit/>
          </a:bodyPr>
          <a:lstStyle/>
          <a:p>
            <a:r>
              <a:rPr lang="en-GB" sz="3200" b="1" dirty="0" smtClean="0">
                <a:solidFill>
                  <a:schemeClr val="bg1"/>
                </a:solidFill>
              </a:rPr>
              <a:t>SLOT</a:t>
            </a:r>
            <a:endParaRPr lang="en-GB" sz="3200" b="1" dirty="0">
              <a:solidFill>
                <a:schemeClr val="bg1"/>
              </a:solidFill>
            </a:endParaRPr>
          </a:p>
        </p:txBody>
      </p:sp>
      <p:grpSp>
        <p:nvGrpSpPr>
          <p:cNvPr id="8" name="Group 7"/>
          <p:cNvGrpSpPr/>
          <p:nvPr/>
        </p:nvGrpSpPr>
        <p:grpSpPr>
          <a:xfrm>
            <a:off x="2176838" y="5204849"/>
            <a:ext cx="6768070" cy="1163373"/>
            <a:chOff x="2176838" y="5204849"/>
            <a:chExt cx="6768070" cy="1163373"/>
          </a:xfrm>
        </p:grpSpPr>
        <p:sp>
          <p:nvSpPr>
            <p:cNvPr id="7" name="TextBox 6"/>
            <p:cNvSpPr txBox="1"/>
            <p:nvPr/>
          </p:nvSpPr>
          <p:spPr>
            <a:xfrm>
              <a:off x="3143196" y="5783447"/>
              <a:ext cx="2191690" cy="584775"/>
            </a:xfrm>
            <a:prstGeom prst="rect">
              <a:avLst/>
            </a:prstGeom>
            <a:noFill/>
          </p:spPr>
          <p:txBody>
            <a:bodyPr wrap="none" rtlCol="0">
              <a:spAutoFit/>
            </a:bodyPr>
            <a:lstStyle/>
            <a:p>
              <a:r>
                <a:rPr lang="en-GB" sz="3200" b="1" dirty="0" err="1" smtClean="0">
                  <a:solidFill>
                    <a:schemeClr val="bg1"/>
                  </a:solidFill>
                </a:rPr>
                <a:t>int</a:t>
              </a:r>
              <a:r>
                <a:rPr lang="en-GB" sz="3200" b="1" dirty="0" smtClean="0">
                  <a:solidFill>
                    <a:schemeClr val="bg1"/>
                  </a:solidFill>
                </a:rPr>
                <a:t>     count;</a:t>
              </a:r>
              <a:endParaRPr lang="en-GB" sz="3200" b="1" dirty="0">
                <a:solidFill>
                  <a:schemeClr val="bg1"/>
                </a:solidFill>
              </a:endParaRPr>
            </a:p>
          </p:txBody>
        </p:sp>
        <p:cxnSp>
          <p:nvCxnSpPr>
            <p:cNvPr id="13" name="Straight Arrow Connector 12"/>
            <p:cNvCxnSpPr/>
            <p:nvPr/>
          </p:nvCxnSpPr>
          <p:spPr>
            <a:xfrm>
              <a:off x="2176838" y="5354003"/>
              <a:ext cx="966358" cy="429444"/>
            </a:xfrm>
            <a:prstGeom prst="straightConnector1">
              <a:avLst/>
            </a:prstGeom>
            <a:ln w="47625">
              <a:solidFill>
                <a:schemeClr val="bg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p:cNvCxnSpPr>
            <p:nvPr/>
          </p:nvCxnSpPr>
          <p:spPr>
            <a:xfrm flipH="1">
              <a:off x="4754880" y="5204849"/>
              <a:ext cx="714988" cy="578598"/>
            </a:xfrm>
            <a:prstGeom prst="straightConnector1">
              <a:avLst/>
            </a:prstGeom>
            <a:ln w="47625">
              <a:solidFill>
                <a:schemeClr val="bg1"/>
              </a:solidFill>
              <a:tailEnd type="arrow" w="lg" len="lg"/>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570027" y="5783446"/>
              <a:ext cx="2374881" cy="584775"/>
            </a:xfrm>
            <a:prstGeom prst="rect">
              <a:avLst/>
            </a:prstGeom>
            <a:noFill/>
          </p:spPr>
          <p:txBody>
            <a:bodyPr wrap="none" rtlCol="0">
              <a:spAutoFit/>
            </a:bodyPr>
            <a:lstStyle/>
            <a:p>
              <a:r>
                <a:rPr lang="en-GB" sz="3200" b="1" dirty="0" smtClean="0">
                  <a:solidFill>
                    <a:schemeClr val="bg1"/>
                  </a:solidFill>
                </a:rPr>
                <a:t>SLOT FILLERS</a:t>
              </a:r>
              <a:endParaRPr lang="en-GB" sz="3200" b="1" dirty="0">
                <a:solidFill>
                  <a:schemeClr val="bg1"/>
                </a:solidFill>
              </a:endParaRPr>
            </a:p>
          </p:txBody>
        </p:sp>
      </p:grpSp>
      <p:sp>
        <p:nvSpPr>
          <p:cNvPr id="20" name="TextBox 19"/>
          <p:cNvSpPr txBox="1"/>
          <p:nvPr/>
        </p:nvSpPr>
        <p:spPr>
          <a:xfrm>
            <a:off x="10024275" y="6273225"/>
            <a:ext cx="2074799" cy="584775"/>
          </a:xfrm>
          <a:prstGeom prst="rect">
            <a:avLst/>
          </a:prstGeom>
          <a:noFill/>
        </p:spPr>
        <p:txBody>
          <a:bodyPr wrap="none" rtlCol="0">
            <a:spAutoFit/>
          </a:bodyPr>
          <a:lstStyle/>
          <a:p>
            <a:r>
              <a:rPr lang="en-GB" sz="3200" dirty="0" smtClean="0">
                <a:solidFill>
                  <a:schemeClr val="bg1"/>
                </a:solidFill>
              </a:rPr>
              <a:t>(</a:t>
            </a:r>
            <a:r>
              <a:rPr lang="en-GB" sz="3200" dirty="0" err="1" smtClean="0">
                <a:solidFill>
                  <a:schemeClr val="bg1"/>
                </a:solidFill>
              </a:rPr>
              <a:t>Rist</a:t>
            </a:r>
            <a:r>
              <a:rPr lang="en-GB" sz="3200" dirty="0" smtClean="0">
                <a:solidFill>
                  <a:schemeClr val="bg1"/>
                </a:solidFill>
              </a:rPr>
              <a:t>, 2004)</a:t>
            </a:r>
            <a:endParaRPr lang="en-GB" sz="3200" dirty="0">
              <a:solidFill>
                <a:schemeClr val="bg1"/>
              </a:solidFill>
            </a:endParaRPr>
          </a:p>
        </p:txBody>
      </p:sp>
      <p:sp>
        <p:nvSpPr>
          <p:cNvPr id="24" name="TextBox 23"/>
          <p:cNvSpPr txBox="1"/>
          <p:nvPr/>
        </p:nvSpPr>
        <p:spPr>
          <a:xfrm>
            <a:off x="6570027" y="3657600"/>
            <a:ext cx="925253" cy="584775"/>
          </a:xfrm>
          <a:prstGeom prst="rect">
            <a:avLst/>
          </a:prstGeom>
          <a:noFill/>
        </p:spPr>
        <p:txBody>
          <a:bodyPr wrap="none" rtlCol="0">
            <a:spAutoFit/>
          </a:bodyPr>
          <a:lstStyle/>
          <a:p>
            <a:r>
              <a:rPr lang="en-GB" sz="3200" b="1" dirty="0" smtClean="0">
                <a:solidFill>
                  <a:schemeClr val="bg1"/>
                </a:solidFill>
              </a:rPr>
              <a:t>Plan</a:t>
            </a:r>
            <a:endParaRPr lang="en-GB" sz="3200" b="1" dirty="0">
              <a:solidFill>
                <a:schemeClr val="bg1"/>
              </a:solidFill>
            </a:endParaRPr>
          </a:p>
        </p:txBody>
      </p:sp>
    </p:spTree>
    <p:extLst>
      <p:ext uri="{BB962C8B-B14F-4D97-AF65-F5344CB8AC3E}">
        <p14:creationId xmlns:p14="http://schemas.microsoft.com/office/powerpoint/2010/main" val="352469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Vs Writing Code</a:t>
            </a:r>
            <a:endParaRPr lang="en-GB" dirty="0"/>
          </a:p>
        </p:txBody>
      </p:sp>
      <p:sp>
        <p:nvSpPr>
          <p:cNvPr id="3" name="Content Placeholder 2"/>
          <p:cNvSpPr>
            <a:spLocks noGrp="1"/>
          </p:cNvSpPr>
          <p:nvPr>
            <p:ph idx="1"/>
          </p:nvPr>
        </p:nvSpPr>
        <p:spPr/>
        <p:txBody>
          <a:bodyPr/>
          <a:lstStyle/>
          <a:p>
            <a:pPr marL="0" indent="0">
              <a:buNone/>
            </a:pPr>
            <a:r>
              <a:rPr lang="en-GB" dirty="0" smtClean="0"/>
              <a:t>Reading:</a:t>
            </a:r>
          </a:p>
          <a:p>
            <a:r>
              <a:rPr lang="en-GB" dirty="0" smtClean="0"/>
              <a:t>Develop program model and then situation model (</a:t>
            </a:r>
            <a:r>
              <a:rPr lang="en-GB" dirty="0" smtClean="0">
                <a:solidFill>
                  <a:srgbClr val="FF0000"/>
                </a:solidFill>
              </a:rPr>
              <a:t>Bottom Up</a:t>
            </a:r>
            <a:r>
              <a:rPr lang="en-GB" dirty="0" smtClean="0"/>
              <a:t>)</a:t>
            </a:r>
          </a:p>
          <a:p>
            <a:pPr marL="971550" lvl="1" indent="-514350">
              <a:buFont typeface="+mj-lt"/>
              <a:buAutoNum type="arabicPeriod"/>
            </a:pPr>
            <a:r>
              <a:rPr lang="en-GB" dirty="0"/>
              <a:t>H</a:t>
            </a:r>
            <a:r>
              <a:rPr lang="en-GB" dirty="0" smtClean="0"/>
              <a:t>ow does the code work</a:t>
            </a:r>
          </a:p>
          <a:p>
            <a:pPr marL="971550" lvl="1" indent="-514350">
              <a:buFont typeface="+mj-lt"/>
              <a:buAutoNum type="arabicPeriod"/>
            </a:pPr>
            <a:r>
              <a:rPr lang="en-GB" dirty="0" smtClean="0"/>
              <a:t>How does it relate to the problem being solved</a:t>
            </a:r>
          </a:p>
          <a:p>
            <a:r>
              <a:rPr lang="en-GB" dirty="0" smtClean="0"/>
              <a:t>Novice Programmer: read code line by line</a:t>
            </a:r>
          </a:p>
          <a:p>
            <a:r>
              <a:rPr lang="en-GB" dirty="0" smtClean="0"/>
              <a:t>Expert Programmer: follow flow of control of executing code</a:t>
            </a:r>
          </a:p>
          <a:p>
            <a:pPr marL="0" indent="0">
              <a:buNone/>
            </a:pPr>
            <a:endParaRPr lang="en-GB" dirty="0" smtClean="0"/>
          </a:p>
          <a:p>
            <a:pPr marL="0" indent="0">
              <a:buNone/>
            </a:pPr>
            <a:r>
              <a:rPr lang="en-GB" dirty="0" smtClean="0"/>
              <a:t>Writing:</a:t>
            </a:r>
          </a:p>
          <a:p>
            <a:r>
              <a:rPr lang="en-GB" dirty="0" smtClean="0"/>
              <a:t>Focus changes from code flow of control to data flow and comprehension of code function (</a:t>
            </a:r>
            <a:r>
              <a:rPr lang="en-GB" dirty="0" smtClean="0">
                <a:solidFill>
                  <a:srgbClr val="FF0000"/>
                </a:solidFill>
              </a:rPr>
              <a:t>Top Down</a:t>
            </a:r>
            <a:r>
              <a:rPr lang="en-GB" dirty="0" smtClean="0"/>
              <a:t>)</a:t>
            </a:r>
            <a:endParaRPr lang="en-GB" dirty="0"/>
          </a:p>
        </p:txBody>
      </p:sp>
      <p:sp>
        <p:nvSpPr>
          <p:cNvPr id="4" name="TextBox 3"/>
          <p:cNvSpPr txBox="1"/>
          <p:nvPr/>
        </p:nvSpPr>
        <p:spPr>
          <a:xfrm>
            <a:off x="9962606" y="6426926"/>
            <a:ext cx="1918410" cy="369332"/>
          </a:xfrm>
          <a:prstGeom prst="rect">
            <a:avLst/>
          </a:prstGeom>
          <a:noFill/>
        </p:spPr>
        <p:txBody>
          <a:bodyPr wrap="none" rtlCol="0">
            <a:spAutoFit/>
          </a:bodyPr>
          <a:lstStyle/>
          <a:p>
            <a:r>
              <a:rPr lang="en-GB" dirty="0" smtClean="0">
                <a:solidFill>
                  <a:schemeClr val="bg1"/>
                </a:solidFill>
              </a:rPr>
              <a:t>Pennington (</a:t>
            </a:r>
            <a:r>
              <a:rPr lang="en-GB" dirty="0">
                <a:solidFill>
                  <a:schemeClr val="bg1"/>
                </a:solidFill>
              </a:rPr>
              <a:t>1987)</a:t>
            </a:r>
          </a:p>
        </p:txBody>
      </p:sp>
    </p:spTree>
    <p:extLst>
      <p:ext uri="{BB962C8B-B14F-4D97-AF65-F5344CB8AC3E}">
        <p14:creationId xmlns:p14="http://schemas.microsoft.com/office/powerpoint/2010/main" val="103442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we read code</a:t>
            </a:r>
            <a:endParaRPr lang="en-GB" dirty="0"/>
          </a:p>
        </p:txBody>
      </p:sp>
      <p:pic>
        <p:nvPicPr>
          <p:cNvPr id="4" name="Picture 3"/>
          <p:cNvPicPr>
            <a:picLocks noChangeAspect="1"/>
          </p:cNvPicPr>
          <p:nvPr/>
        </p:nvPicPr>
        <p:blipFill>
          <a:blip r:embed="rId2"/>
          <a:stretch>
            <a:fillRect/>
          </a:stretch>
        </p:blipFill>
        <p:spPr>
          <a:xfrm>
            <a:off x="502686" y="717231"/>
            <a:ext cx="10211034" cy="6021457"/>
          </a:xfrm>
          <a:prstGeom prst="rect">
            <a:avLst/>
          </a:prstGeom>
        </p:spPr>
      </p:pic>
      <p:sp>
        <p:nvSpPr>
          <p:cNvPr id="5" name="TextBox 4"/>
          <p:cNvSpPr txBox="1"/>
          <p:nvPr/>
        </p:nvSpPr>
        <p:spPr>
          <a:xfrm>
            <a:off x="4877261" y="4210874"/>
            <a:ext cx="1359475" cy="369332"/>
          </a:xfrm>
          <a:prstGeom prst="rect">
            <a:avLst/>
          </a:prstGeom>
          <a:solidFill>
            <a:schemeClr val="tx1"/>
          </a:solidFill>
        </p:spPr>
        <p:txBody>
          <a:bodyPr wrap="none" rtlCol="0">
            <a:spAutoFit/>
          </a:bodyPr>
          <a:lstStyle/>
          <a:p>
            <a:r>
              <a:rPr lang="en-GB" dirty="0" smtClean="0">
                <a:solidFill>
                  <a:schemeClr val="bg1"/>
                </a:solidFill>
              </a:rPr>
              <a:t>Source Code</a:t>
            </a:r>
            <a:endParaRPr lang="en-GB" dirty="0">
              <a:solidFill>
                <a:schemeClr val="bg1"/>
              </a:solidFill>
            </a:endParaRPr>
          </a:p>
        </p:txBody>
      </p:sp>
      <p:sp>
        <p:nvSpPr>
          <p:cNvPr id="6" name="TextBox 5"/>
          <p:cNvSpPr txBox="1"/>
          <p:nvPr/>
        </p:nvSpPr>
        <p:spPr>
          <a:xfrm>
            <a:off x="5458408" y="2914261"/>
            <a:ext cx="2582117" cy="369332"/>
          </a:xfrm>
          <a:prstGeom prst="rect">
            <a:avLst/>
          </a:prstGeom>
          <a:solidFill>
            <a:schemeClr val="tx1"/>
          </a:solidFill>
        </p:spPr>
        <p:txBody>
          <a:bodyPr wrap="none" rtlCol="0">
            <a:spAutoFit/>
          </a:bodyPr>
          <a:lstStyle/>
          <a:p>
            <a:r>
              <a:rPr lang="en-GB" dirty="0" smtClean="0">
                <a:solidFill>
                  <a:schemeClr val="bg1"/>
                </a:solidFill>
              </a:rPr>
              <a:t>Text Structure Knowledge</a:t>
            </a:r>
            <a:endParaRPr lang="en-GB" dirty="0">
              <a:solidFill>
                <a:schemeClr val="bg1"/>
              </a:solidFill>
            </a:endParaRPr>
          </a:p>
        </p:txBody>
      </p:sp>
      <p:sp>
        <p:nvSpPr>
          <p:cNvPr id="7" name="TextBox 6"/>
          <p:cNvSpPr txBox="1"/>
          <p:nvPr/>
        </p:nvSpPr>
        <p:spPr>
          <a:xfrm>
            <a:off x="5330881" y="1432982"/>
            <a:ext cx="2605393" cy="369332"/>
          </a:xfrm>
          <a:prstGeom prst="rect">
            <a:avLst/>
          </a:prstGeom>
          <a:solidFill>
            <a:schemeClr val="tx1"/>
          </a:solidFill>
        </p:spPr>
        <p:txBody>
          <a:bodyPr wrap="none" rtlCol="0">
            <a:spAutoFit/>
          </a:bodyPr>
          <a:lstStyle/>
          <a:p>
            <a:r>
              <a:rPr lang="en-GB" dirty="0" smtClean="0">
                <a:solidFill>
                  <a:schemeClr val="bg1"/>
                </a:solidFill>
              </a:rPr>
              <a:t>Plan Structure Knowledge</a:t>
            </a:r>
            <a:endParaRPr lang="en-GB" dirty="0">
              <a:solidFill>
                <a:schemeClr val="bg1"/>
              </a:solidFill>
            </a:endParaRPr>
          </a:p>
        </p:txBody>
      </p:sp>
      <p:sp>
        <p:nvSpPr>
          <p:cNvPr id="8" name="TextBox 7"/>
          <p:cNvSpPr txBox="1"/>
          <p:nvPr/>
        </p:nvSpPr>
        <p:spPr>
          <a:xfrm>
            <a:off x="3094213" y="1294540"/>
            <a:ext cx="1851011" cy="646331"/>
          </a:xfrm>
          <a:prstGeom prst="rect">
            <a:avLst/>
          </a:prstGeom>
          <a:solidFill>
            <a:schemeClr val="tx1"/>
          </a:solidFill>
        </p:spPr>
        <p:txBody>
          <a:bodyPr wrap="square" rtlCol="0">
            <a:spAutoFit/>
          </a:bodyPr>
          <a:lstStyle/>
          <a:p>
            <a:r>
              <a:rPr lang="en-GB" dirty="0" smtClean="0">
                <a:solidFill>
                  <a:schemeClr val="bg1"/>
                </a:solidFill>
              </a:rPr>
              <a:t>Problem Domain Knowledge</a:t>
            </a:r>
            <a:endParaRPr lang="en-GB" dirty="0">
              <a:solidFill>
                <a:schemeClr val="bg1"/>
              </a:solidFill>
            </a:endParaRPr>
          </a:p>
        </p:txBody>
      </p:sp>
      <p:sp>
        <p:nvSpPr>
          <p:cNvPr id="9" name="TextBox 8"/>
          <p:cNvSpPr txBox="1"/>
          <p:nvPr/>
        </p:nvSpPr>
        <p:spPr>
          <a:xfrm>
            <a:off x="502686" y="1432982"/>
            <a:ext cx="2055413" cy="369332"/>
          </a:xfrm>
          <a:prstGeom prst="rect">
            <a:avLst/>
          </a:prstGeom>
          <a:solidFill>
            <a:schemeClr val="tx1"/>
          </a:solidFill>
        </p:spPr>
        <p:txBody>
          <a:bodyPr wrap="square" rtlCol="0">
            <a:spAutoFit/>
          </a:bodyPr>
          <a:lstStyle/>
          <a:p>
            <a:r>
              <a:rPr lang="en-GB" dirty="0" smtClean="0">
                <a:solidFill>
                  <a:schemeClr val="bg1"/>
                </a:solidFill>
              </a:rPr>
              <a:t>Problem Statement</a:t>
            </a:r>
            <a:endParaRPr lang="en-GB" dirty="0">
              <a:solidFill>
                <a:schemeClr val="bg1"/>
              </a:solidFill>
            </a:endParaRPr>
          </a:p>
        </p:txBody>
      </p:sp>
      <p:sp>
        <p:nvSpPr>
          <p:cNvPr id="10" name="TextBox 9"/>
          <p:cNvSpPr txBox="1"/>
          <p:nvPr/>
        </p:nvSpPr>
        <p:spPr>
          <a:xfrm>
            <a:off x="3758834" y="323011"/>
            <a:ext cx="3066802" cy="369332"/>
          </a:xfrm>
          <a:prstGeom prst="rect">
            <a:avLst/>
          </a:prstGeom>
          <a:solidFill>
            <a:schemeClr val="tx1"/>
          </a:solidFill>
        </p:spPr>
        <p:txBody>
          <a:bodyPr wrap="none" rtlCol="0">
            <a:spAutoFit/>
          </a:bodyPr>
          <a:lstStyle/>
          <a:p>
            <a:r>
              <a:rPr lang="en-GB" dirty="0" smtClean="0">
                <a:solidFill>
                  <a:schemeClr val="bg1"/>
                </a:solidFill>
              </a:rPr>
              <a:t>Cross Referencing (Bottom Up)</a:t>
            </a:r>
            <a:endParaRPr lang="en-GB" dirty="0">
              <a:solidFill>
                <a:schemeClr val="bg1"/>
              </a:solidFill>
            </a:endParaRPr>
          </a:p>
        </p:txBody>
      </p:sp>
      <p:cxnSp>
        <p:nvCxnSpPr>
          <p:cNvPr id="11" name="Straight Arrow Connector 10"/>
          <p:cNvCxnSpPr/>
          <p:nvPr/>
        </p:nvCxnSpPr>
        <p:spPr>
          <a:xfrm flipH="1">
            <a:off x="1247653" y="822370"/>
            <a:ext cx="9106676" cy="0"/>
          </a:xfrm>
          <a:prstGeom prst="straightConnector1">
            <a:avLst/>
          </a:prstGeom>
          <a:ln w="635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10354329" y="822371"/>
            <a:ext cx="0" cy="5018592"/>
          </a:xfrm>
          <a:prstGeom prst="line">
            <a:avLst/>
          </a:prstGeom>
          <a:ln w="60325">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8239392" y="5656297"/>
            <a:ext cx="1410643" cy="646331"/>
          </a:xfrm>
          <a:prstGeom prst="rect">
            <a:avLst/>
          </a:prstGeom>
          <a:solidFill>
            <a:schemeClr val="tx1"/>
          </a:solidFill>
        </p:spPr>
        <p:txBody>
          <a:bodyPr wrap="none" rtlCol="0">
            <a:spAutoFit/>
          </a:bodyPr>
          <a:lstStyle/>
          <a:p>
            <a:r>
              <a:rPr lang="en-GB" dirty="0" smtClean="0">
                <a:solidFill>
                  <a:schemeClr val="bg1"/>
                </a:solidFill>
              </a:rPr>
              <a:t>Code Beacon</a:t>
            </a:r>
          </a:p>
          <a:p>
            <a:pPr algn="ctr"/>
            <a:r>
              <a:rPr lang="en-GB" dirty="0" smtClean="0">
                <a:solidFill>
                  <a:schemeClr val="bg1"/>
                </a:solidFill>
              </a:rPr>
              <a:t>“if”</a:t>
            </a:r>
            <a:endParaRPr lang="en-GB" dirty="0">
              <a:solidFill>
                <a:schemeClr val="bg1"/>
              </a:solidFill>
            </a:endParaRPr>
          </a:p>
        </p:txBody>
      </p:sp>
    </p:spTree>
    <p:extLst>
      <p:ext uri="{BB962C8B-B14F-4D97-AF65-F5344CB8AC3E}">
        <p14:creationId xmlns:p14="http://schemas.microsoft.com/office/powerpoint/2010/main" val="37274866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Modifying Code</a:t>
            </a:r>
            <a:endParaRPr lang="en-GB" dirty="0"/>
          </a:p>
        </p:txBody>
      </p:sp>
      <p:sp>
        <p:nvSpPr>
          <p:cNvPr id="3" name="Content Placeholder 2"/>
          <p:cNvSpPr>
            <a:spLocks noGrp="1"/>
          </p:cNvSpPr>
          <p:nvPr>
            <p:ph idx="1"/>
          </p:nvPr>
        </p:nvSpPr>
        <p:spPr>
          <a:xfrm>
            <a:off x="653143" y="1143001"/>
            <a:ext cx="11167187" cy="5033962"/>
          </a:xfrm>
        </p:spPr>
        <p:txBody>
          <a:bodyPr>
            <a:normAutofit/>
          </a:bodyPr>
          <a:lstStyle/>
          <a:p>
            <a:r>
              <a:rPr lang="en-GB" dirty="0" smtClean="0"/>
              <a:t>The situation model is matched with the program model and used to build high-order plans in the program model</a:t>
            </a:r>
          </a:p>
          <a:p>
            <a:r>
              <a:rPr lang="en-GB" dirty="0" smtClean="0"/>
              <a:t>Constant </a:t>
            </a:r>
            <a:r>
              <a:rPr lang="en-GB" dirty="0" smtClean="0">
                <a:solidFill>
                  <a:srgbClr val="FF0000"/>
                </a:solidFill>
              </a:rPr>
              <a:t>cross-referencing</a:t>
            </a:r>
            <a:r>
              <a:rPr lang="en-GB" dirty="0" smtClean="0"/>
              <a:t>  between program and situation model required (abstract thinking)</a:t>
            </a:r>
          </a:p>
          <a:p>
            <a:pPr lvl="1"/>
            <a:r>
              <a:rPr lang="en-US" dirty="0" smtClean="0"/>
              <a:t>Implies an </a:t>
            </a:r>
            <a:r>
              <a:rPr lang="en-US" dirty="0" smtClean="0">
                <a:solidFill>
                  <a:srgbClr val="FF0000"/>
                </a:solidFill>
              </a:rPr>
              <a:t>increased mental load</a:t>
            </a:r>
            <a:endParaRPr lang="en-GB" dirty="0" smtClean="0">
              <a:solidFill>
                <a:srgbClr val="FF0000"/>
              </a:solidFill>
            </a:endParaRPr>
          </a:p>
          <a:p>
            <a:r>
              <a:rPr lang="en-US" dirty="0" smtClean="0"/>
              <a:t>Plan </a:t>
            </a:r>
            <a:r>
              <a:rPr lang="en-US" dirty="0"/>
              <a:t>knowledge bridges the gap between the problem and program </a:t>
            </a:r>
            <a:r>
              <a:rPr lang="en-US" dirty="0" smtClean="0"/>
              <a:t>domain</a:t>
            </a:r>
          </a:p>
          <a:p>
            <a:pPr lvl="1"/>
            <a:r>
              <a:rPr lang="en-US" dirty="0" smtClean="0"/>
              <a:t>Plays </a:t>
            </a:r>
            <a:r>
              <a:rPr lang="en-US" dirty="0"/>
              <a:t>an important role in the cross-referencing </a:t>
            </a:r>
            <a:r>
              <a:rPr lang="en-US" dirty="0" smtClean="0"/>
              <a:t>strategy</a:t>
            </a:r>
          </a:p>
          <a:p>
            <a:pPr lvl="1"/>
            <a:r>
              <a:rPr lang="en-US" dirty="0" smtClean="0"/>
              <a:t>Better plan/text structure knowledge </a:t>
            </a:r>
            <a:r>
              <a:rPr lang="en-US" dirty="0" smtClean="0">
                <a:solidFill>
                  <a:srgbClr val="FF0000"/>
                </a:solidFill>
              </a:rPr>
              <a:t>reduces mental load</a:t>
            </a:r>
          </a:p>
        </p:txBody>
      </p:sp>
      <p:sp>
        <p:nvSpPr>
          <p:cNvPr id="4" name="TextBox 3"/>
          <p:cNvSpPr txBox="1"/>
          <p:nvPr/>
        </p:nvSpPr>
        <p:spPr>
          <a:xfrm>
            <a:off x="9962606" y="6426926"/>
            <a:ext cx="1918410" cy="369332"/>
          </a:xfrm>
          <a:prstGeom prst="rect">
            <a:avLst/>
          </a:prstGeom>
          <a:noFill/>
        </p:spPr>
        <p:txBody>
          <a:bodyPr wrap="none" rtlCol="0">
            <a:spAutoFit/>
          </a:bodyPr>
          <a:lstStyle/>
          <a:p>
            <a:r>
              <a:rPr lang="en-GB" dirty="0" smtClean="0">
                <a:solidFill>
                  <a:schemeClr val="bg1"/>
                </a:solidFill>
              </a:rPr>
              <a:t>Pennington (</a:t>
            </a:r>
            <a:r>
              <a:rPr lang="en-GB" dirty="0">
                <a:solidFill>
                  <a:schemeClr val="bg1"/>
                </a:solidFill>
              </a:rPr>
              <a:t>1987)</a:t>
            </a:r>
          </a:p>
        </p:txBody>
      </p:sp>
    </p:spTree>
    <p:extLst>
      <p:ext uri="{BB962C8B-B14F-4D97-AF65-F5344CB8AC3E}">
        <p14:creationId xmlns:p14="http://schemas.microsoft.com/office/powerpoint/2010/main" val="50415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we modify code</a:t>
            </a:r>
            <a:endParaRPr lang="en-GB" dirty="0"/>
          </a:p>
        </p:txBody>
      </p:sp>
      <p:pic>
        <p:nvPicPr>
          <p:cNvPr id="4" name="Picture 3"/>
          <p:cNvPicPr>
            <a:picLocks noChangeAspect="1"/>
          </p:cNvPicPr>
          <p:nvPr/>
        </p:nvPicPr>
        <p:blipFill>
          <a:blip r:embed="rId2"/>
          <a:stretch>
            <a:fillRect/>
          </a:stretch>
        </p:blipFill>
        <p:spPr>
          <a:xfrm>
            <a:off x="512211" y="611840"/>
            <a:ext cx="8090545" cy="6138583"/>
          </a:xfrm>
          <a:prstGeom prst="rect">
            <a:avLst/>
          </a:prstGeom>
        </p:spPr>
      </p:pic>
      <p:sp>
        <p:nvSpPr>
          <p:cNvPr id="3" name="TextBox 2"/>
          <p:cNvSpPr txBox="1"/>
          <p:nvPr/>
        </p:nvSpPr>
        <p:spPr>
          <a:xfrm>
            <a:off x="4376057" y="3993502"/>
            <a:ext cx="1359475" cy="369332"/>
          </a:xfrm>
          <a:prstGeom prst="rect">
            <a:avLst/>
          </a:prstGeom>
          <a:solidFill>
            <a:schemeClr val="tx1"/>
          </a:solidFill>
        </p:spPr>
        <p:txBody>
          <a:bodyPr wrap="none" rtlCol="0">
            <a:spAutoFit/>
          </a:bodyPr>
          <a:lstStyle/>
          <a:p>
            <a:r>
              <a:rPr lang="en-GB" dirty="0" smtClean="0">
                <a:solidFill>
                  <a:schemeClr val="bg1"/>
                </a:solidFill>
              </a:rPr>
              <a:t>Source Code</a:t>
            </a:r>
            <a:endParaRPr lang="en-GB" dirty="0">
              <a:solidFill>
                <a:schemeClr val="bg1"/>
              </a:solidFill>
            </a:endParaRPr>
          </a:p>
        </p:txBody>
      </p:sp>
      <p:sp>
        <p:nvSpPr>
          <p:cNvPr id="5" name="TextBox 4"/>
          <p:cNvSpPr txBox="1"/>
          <p:nvPr/>
        </p:nvSpPr>
        <p:spPr>
          <a:xfrm>
            <a:off x="4376057" y="3054220"/>
            <a:ext cx="2582117" cy="369332"/>
          </a:xfrm>
          <a:prstGeom prst="rect">
            <a:avLst/>
          </a:prstGeom>
          <a:solidFill>
            <a:schemeClr val="tx1"/>
          </a:solidFill>
        </p:spPr>
        <p:txBody>
          <a:bodyPr wrap="none" rtlCol="0">
            <a:spAutoFit/>
          </a:bodyPr>
          <a:lstStyle/>
          <a:p>
            <a:r>
              <a:rPr lang="en-GB" dirty="0" smtClean="0">
                <a:solidFill>
                  <a:schemeClr val="bg1"/>
                </a:solidFill>
              </a:rPr>
              <a:t>Text Structure Knowledge</a:t>
            </a:r>
            <a:endParaRPr lang="en-GB" dirty="0">
              <a:solidFill>
                <a:schemeClr val="bg1"/>
              </a:solidFill>
            </a:endParaRPr>
          </a:p>
        </p:txBody>
      </p:sp>
      <p:sp>
        <p:nvSpPr>
          <p:cNvPr id="6" name="TextBox 5"/>
          <p:cNvSpPr txBox="1"/>
          <p:nvPr/>
        </p:nvSpPr>
        <p:spPr>
          <a:xfrm>
            <a:off x="4444473" y="1421247"/>
            <a:ext cx="2605393" cy="369332"/>
          </a:xfrm>
          <a:prstGeom prst="rect">
            <a:avLst/>
          </a:prstGeom>
          <a:solidFill>
            <a:schemeClr val="tx1"/>
          </a:solidFill>
        </p:spPr>
        <p:txBody>
          <a:bodyPr wrap="none" rtlCol="0">
            <a:spAutoFit/>
          </a:bodyPr>
          <a:lstStyle/>
          <a:p>
            <a:r>
              <a:rPr lang="en-GB" dirty="0" smtClean="0">
                <a:solidFill>
                  <a:schemeClr val="bg1"/>
                </a:solidFill>
              </a:rPr>
              <a:t>Plan Structure Knowledge</a:t>
            </a:r>
            <a:endParaRPr lang="en-GB" dirty="0">
              <a:solidFill>
                <a:schemeClr val="bg1"/>
              </a:solidFill>
            </a:endParaRPr>
          </a:p>
        </p:txBody>
      </p:sp>
      <p:sp>
        <p:nvSpPr>
          <p:cNvPr id="7" name="TextBox 6"/>
          <p:cNvSpPr txBox="1"/>
          <p:nvPr/>
        </p:nvSpPr>
        <p:spPr>
          <a:xfrm>
            <a:off x="2310441" y="1193895"/>
            <a:ext cx="1851011" cy="646331"/>
          </a:xfrm>
          <a:prstGeom prst="rect">
            <a:avLst/>
          </a:prstGeom>
          <a:solidFill>
            <a:schemeClr val="tx1"/>
          </a:solidFill>
        </p:spPr>
        <p:txBody>
          <a:bodyPr wrap="square" rtlCol="0">
            <a:spAutoFit/>
          </a:bodyPr>
          <a:lstStyle/>
          <a:p>
            <a:r>
              <a:rPr lang="en-GB" dirty="0" smtClean="0">
                <a:solidFill>
                  <a:schemeClr val="bg1"/>
                </a:solidFill>
              </a:rPr>
              <a:t>Problem Domain Knowledge</a:t>
            </a:r>
            <a:endParaRPr lang="en-GB" dirty="0">
              <a:solidFill>
                <a:schemeClr val="bg1"/>
              </a:solidFill>
            </a:endParaRPr>
          </a:p>
        </p:txBody>
      </p:sp>
      <p:sp>
        <p:nvSpPr>
          <p:cNvPr id="8" name="TextBox 7"/>
          <p:cNvSpPr txBox="1"/>
          <p:nvPr/>
        </p:nvSpPr>
        <p:spPr>
          <a:xfrm>
            <a:off x="3602863" y="623869"/>
            <a:ext cx="3066802" cy="369332"/>
          </a:xfrm>
          <a:prstGeom prst="rect">
            <a:avLst/>
          </a:prstGeom>
          <a:solidFill>
            <a:schemeClr val="tx1"/>
          </a:solidFill>
        </p:spPr>
        <p:txBody>
          <a:bodyPr wrap="none" rtlCol="0">
            <a:spAutoFit/>
          </a:bodyPr>
          <a:lstStyle/>
          <a:p>
            <a:r>
              <a:rPr lang="en-GB" dirty="0" smtClean="0">
                <a:solidFill>
                  <a:schemeClr val="bg1"/>
                </a:solidFill>
              </a:rPr>
              <a:t>Cross Referencing (Bottom Up)</a:t>
            </a:r>
            <a:endParaRPr lang="en-GB" dirty="0">
              <a:solidFill>
                <a:schemeClr val="bg1"/>
              </a:solidFill>
            </a:endParaRPr>
          </a:p>
        </p:txBody>
      </p:sp>
      <p:cxnSp>
        <p:nvCxnSpPr>
          <p:cNvPr id="10" name="Straight Arrow Connector 9"/>
          <p:cNvCxnSpPr/>
          <p:nvPr/>
        </p:nvCxnSpPr>
        <p:spPr>
          <a:xfrm flipH="1">
            <a:off x="1091682" y="1123228"/>
            <a:ext cx="7259216" cy="0"/>
          </a:xfrm>
          <a:prstGeom prst="straightConnector1">
            <a:avLst/>
          </a:prstGeom>
          <a:ln w="635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8341567" y="1123228"/>
            <a:ext cx="0" cy="3378105"/>
          </a:xfrm>
          <a:prstGeom prst="line">
            <a:avLst/>
          </a:prstGeom>
          <a:ln w="60325">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820121" y="2076427"/>
            <a:ext cx="1316589" cy="646331"/>
          </a:xfrm>
          <a:prstGeom prst="rect">
            <a:avLst/>
          </a:prstGeom>
          <a:solidFill>
            <a:schemeClr val="tx1"/>
          </a:solidFill>
        </p:spPr>
        <p:txBody>
          <a:bodyPr wrap="square" rtlCol="0">
            <a:spAutoFit/>
          </a:bodyPr>
          <a:lstStyle/>
          <a:p>
            <a:r>
              <a:rPr lang="en-GB" dirty="0" smtClean="0">
                <a:solidFill>
                  <a:schemeClr val="bg1"/>
                </a:solidFill>
              </a:rPr>
              <a:t>Problem Statement</a:t>
            </a:r>
            <a:endParaRPr lang="en-GB" dirty="0">
              <a:solidFill>
                <a:schemeClr val="bg1"/>
              </a:solidFill>
            </a:endParaRPr>
          </a:p>
        </p:txBody>
      </p:sp>
      <p:cxnSp>
        <p:nvCxnSpPr>
          <p:cNvPr id="16" name="Straight Connector 15"/>
          <p:cNvCxnSpPr/>
          <p:nvPr/>
        </p:nvCxnSpPr>
        <p:spPr>
          <a:xfrm>
            <a:off x="1240971" y="3284376"/>
            <a:ext cx="2146041" cy="0"/>
          </a:xfrm>
          <a:prstGeom prst="line">
            <a:avLst/>
          </a:prstGeom>
          <a:ln w="6032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3387012" y="3287485"/>
            <a:ext cx="3110" cy="1303175"/>
          </a:xfrm>
          <a:prstGeom prst="line">
            <a:avLst/>
          </a:prstGeom>
          <a:ln w="60325">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rot="16200000">
            <a:off x="3131159" y="3661436"/>
            <a:ext cx="1123449" cy="369332"/>
          </a:xfrm>
          <a:prstGeom prst="rect">
            <a:avLst/>
          </a:prstGeom>
          <a:solidFill>
            <a:schemeClr val="tx1"/>
          </a:solidFill>
        </p:spPr>
        <p:txBody>
          <a:bodyPr wrap="none" rtlCol="0">
            <a:spAutoFit/>
          </a:bodyPr>
          <a:lstStyle/>
          <a:p>
            <a:r>
              <a:rPr lang="en-GB" dirty="0" smtClean="0">
                <a:solidFill>
                  <a:schemeClr val="bg1"/>
                </a:solidFill>
              </a:rPr>
              <a:t>Top Down</a:t>
            </a:r>
            <a:endParaRPr lang="en-GB" dirty="0">
              <a:solidFill>
                <a:schemeClr val="bg1"/>
              </a:solidFill>
            </a:endParaRPr>
          </a:p>
        </p:txBody>
      </p:sp>
    </p:spTree>
    <p:extLst>
      <p:ext uri="{BB962C8B-B14F-4D97-AF65-F5344CB8AC3E}">
        <p14:creationId xmlns:p14="http://schemas.microsoft.com/office/powerpoint/2010/main" val="22548091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Reducing Cognitive Load</a:t>
            </a:r>
            <a:endParaRPr lang="en-GB" dirty="0"/>
          </a:p>
        </p:txBody>
      </p:sp>
      <p:sp>
        <p:nvSpPr>
          <p:cNvPr id="3" name="Content Placeholder 2"/>
          <p:cNvSpPr>
            <a:spLocks noGrp="1"/>
          </p:cNvSpPr>
          <p:nvPr>
            <p:ph idx="1"/>
          </p:nvPr>
        </p:nvSpPr>
        <p:spPr>
          <a:xfrm>
            <a:off x="1138335" y="914401"/>
            <a:ext cx="10681995" cy="5439746"/>
          </a:xfrm>
        </p:spPr>
        <p:txBody>
          <a:bodyPr>
            <a:normAutofit fontScale="92500" lnSpcReduction="10000"/>
          </a:bodyPr>
          <a:lstStyle/>
          <a:p>
            <a:pPr marL="0" indent="0">
              <a:buNone/>
            </a:pPr>
            <a:r>
              <a:rPr lang="en-GB" dirty="0" smtClean="0"/>
              <a:t>Teach </a:t>
            </a:r>
            <a:r>
              <a:rPr lang="en-GB" dirty="0" smtClean="0">
                <a:solidFill>
                  <a:srgbClr val="FF0000"/>
                </a:solidFill>
              </a:rPr>
              <a:t>both</a:t>
            </a:r>
            <a:r>
              <a:rPr lang="en-GB" dirty="0" smtClean="0"/>
              <a:t> the reading and the writing of code</a:t>
            </a:r>
          </a:p>
          <a:p>
            <a:pPr marL="0" indent="0">
              <a:buNone/>
            </a:pPr>
            <a:endParaRPr lang="en-GB" dirty="0" smtClean="0"/>
          </a:p>
          <a:p>
            <a:pPr marL="0" indent="0">
              <a:buNone/>
            </a:pPr>
            <a:r>
              <a:rPr lang="en-GB" dirty="0" smtClean="0">
                <a:solidFill>
                  <a:srgbClr val="FF0000"/>
                </a:solidFill>
              </a:rPr>
              <a:t>Cross referencing is vital </a:t>
            </a:r>
            <a:br>
              <a:rPr lang="en-GB" dirty="0" smtClean="0">
                <a:solidFill>
                  <a:srgbClr val="FF0000"/>
                </a:solidFill>
              </a:rPr>
            </a:br>
            <a:endParaRPr lang="en-GB" dirty="0" smtClean="0">
              <a:solidFill>
                <a:srgbClr val="FF0000"/>
              </a:solidFill>
            </a:endParaRPr>
          </a:p>
          <a:p>
            <a:pPr marL="457200" lvl="1" indent="0">
              <a:buNone/>
            </a:pPr>
            <a:r>
              <a:rPr lang="en-GB" dirty="0" smtClean="0">
                <a:sym typeface="Wingdings" panose="05000000000000000000" pitchFamily="2" charset="2"/>
              </a:rPr>
              <a:t>assumes some </a:t>
            </a:r>
            <a:r>
              <a:rPr lang="en-GB" dirty="0" smtClean="0">
                <a:solidFill>
                  <a:srgbClr val="FF0000"/>
                </a:solidFill>
                <a:sym typeface="Wingdings" panose="05000000000000000000" pitchFamily="2" charset="2"/>
              </a:rPr>
              <a:t>prior knowledge </a:t>
            </a:r>
            <a:r>
              <a:rPr lang="en-GB" dirty="0" smtClean="0">
                <a:sym typeface="Wingdings" panose="05000000000000000000" pitchFamily="2" charset="2"/>
              </a:rPr>
              <a:t>of the problem domain </a:t>
            </a:r>
            <a:br>
              <a:rPr lang="en-GB" dirty="0" smtClean="0">
                <a:sym typeface="Wingdings" panose="05000000000000000000" pitchFamily="2" charset="2"/>
              </a:rPr>
            </a:br>
            <a:r>
              <a:rPr lang="en-GB" dirty="0" smtClean="0">
                <a:sym typeface="Wingdings" panose="05000000000000000000" pitchFamily="2" charset="2"/>
              </a:rPr>
              <a:t>(expertise  domain specific knowledge)</a:t>
            </a:r>
            <a:r>
              <a:rPr lang="en-GB" dirty="0">
                <a:sym typeface="Wingdings" panose="05000000000000000000" pitchFamily="2" charset="2"/>
              </a:rPr>
              <a:t/>
            </a:r>
            <a:br>
              <a:rPr lang="en-GB" dirty="0">
                <a:sym typeface="Wingdings" panose="05000000000000000000" pitchFamily="2" charset="2"/>
              </a:rPr>
            </a:br>
            <a:endParaRPr lang="en-GB" dirty="0" smtClean="0">
              <a:sym typeface="Wingdings" panose="05000000000000000000" pitchFamily="2" charset="2"/>
            </a:endParaRPr>
          </a:p>
          <a:p>
            <a:pPr marL="457200" lvl="1" indent="0">
              <a:buNone/>
            </a:pPr>
            <a:r>
              <a:rPr lang="en-GB" dirty="0">
                <a:solidFill>
                  <a:srgbClr val="FF0000"/>
                </a:solidFill>
                <a:sym typeface="Wingdings" panose="05000000000000000000" pitchFamily="2" charset="2"/>
              </a:rPr>
              <a:t>c</a:t>
            </a:r>
            <a:r>
              <a:rPr lang="en-GB" dirty="0" smtClean="0">
                <a:solidFill>
                  <a:srgbClr val="FF0000"/>
                </a:solidFill>
                <a:sym typeface="Wingdings" panose="05000000000000000000" pitchFamily="2" charset="2"/>
              </a:rPr>
              <a:t>ognitive load is reduced </a:t>
            </a:r>
            <a:r>
              <a:rPr lang="en-GB" dirty="0" smtClean="0">
                <a:sym typeface="Wingdings" panose="05000000000000000000" pitchFamily="2" charset="2"/>
              </a:rPr>
              <a:t>by better recall of programming patterns</a:t>
            </a:r>
            <a:br>
              <a:rPr lang="en-GB" dirty="0" smtClean="0">
                <a:sym typeface="Wingdings" panose="05000000000000000000" pitchFamily="2" charset="2"/>
              </a:rPr>
            </a:br>
            <a:endParaRPr lang="en-GB" dirty="0" smtClean="0">
              <a:sym typeface="Wingdings" panose="05000000000000000000" pitchFamily="2" charset="2"/>
            </a:endParaRPr>
          </a:p>
          <a:p>
            <a:pPr marL="457200" lvl="1" indent="0">
              <a:buNone/>
            </a:pPr>
            <a:r>
              <a:rPr lang="en-GB" dirty="0" smtClean="0">
                <a:sym typeface="Wingdings" panose="05000000000000000000" pitchFamily="2" charset="2"/>
              </a:rPr>
              <a:t> expertise is gained through </a:t>
            </a:r>
            <a:r>
              <a:rPr lang="en-GB" dirty="0" smtClean="0">
                <a:solidFill>
                  <a:srgbClr val="FF0000"/>
                </a:solidFill>
                <a:sym typeface="Wingdings" panose="05000000000000000000" pitchFamily="2" charset="2"/>
              </a:rPr>
              <a:t>experience</a:t>
            </a:r>
            <a:r>
              <a:rPr lang="en-GB" dirty="0" smtClean="0">
                <a:sym typeface="Wingdings" panose="05000000000000000000" pitchFamily="2" charset="2"/>
              </a:rPr>
              <a:t> i.e. practice</a:t>
            </a:r>
            <a:br>
              <a:rPr lang="en-GB" dirty="0" smtClean="0">
                <a:sym typeface="Wingdings" panose="05000000000000000000" pitchFamily="2" charset="2"/>
              </a:rPr>
            </a:br>
            <a:endParaRPr lang="en-GB" dirty="0" smtClean="0">
              <a:sym typeface="Wingdings" panose="05000000000000000000" pitchFamily="2" charset="2"/>
            </a:endParaRPr>
          </a:p>
          <a:p>
            <a:pPr marL="457200" lvl="1" indent="0">
              <a:buNone/>
            </a:pPr>
            <a:r>
              <a:rPr lang="en-GB" dirty="0" smtClean="0">
                <a:sym typeface="Wingdings" panose="05000000000000000000" pitchFamily="2" charset="2"/>
              </a:rPr>
              <a:t>adopt a teaching approach to </a:t>
            </a:r>
            <a:r>
              <a:rPr lang="en-GB" dirty="0" smtClean="0">
                <a:solidFill>
                  <a:srgbClr val="FF0000"/>
                </a:solidFill>
                <a:sym typeface="Wingdings" panose="05000000000000000000" pitchFamily="2" charset="2"/>
              </a:rPr>
              <a:t>reinforce</a:t>
            </a:r>
            <a:r>
              <a:rPr lang="en-GB" dirty="0" smtClean="0">
                <a:sym typeface="Wingdings" panose="05000000000000000000" pitchFamily="2" charset="2"/>
              </a:rPr>
              <a:t> the memory of patterns through </a:t>
            </a:r>
            <a:r>
              <a:rPr lang="en-GB" dirty="0" smtClean="0">
                <a:solidFill>
                  <a:srgbClr val="FF0000"/>
                </a:solidFill>
                <a:sym typeface="Wingdings" panose="05000000000000000000" pitchFamily="2" charset="2"/>
              </a:rPr>
              <a:t>targeted practice</a:t>
            </a:r>
            <a:endParaRPr lang="en-GB" dirty="0">
              <a:solidFill>
                <a:srgbClr val="FF0000"/>
              </a:solidFill>
            </a:endParaRPr>
          </a:p>
        </p:txBody>
      </p:sp>
    </p:spTree>
    <p:extLst>
      <p:ext uri="{BB962C8B-B14F-4D97-AF65-F5344CB8AC3E}">
        <p14:creationId xmlns:p14="http://schemas.microsoft.com/office/powerpoint/2010/main" val="24620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Why is Working Memory Important</a:t>
            </a:r>
            <a:endParaRPr lang="en-GB" dirty="0"/>
          </a:p>
        </p:txBody>
      </p:sp>
      <p:sp>
        <p:nvSpPr>
          <p:cNvPr id="3" name="Content Placeholder 2"/>
          <p:cNvSpPr>
            <a:spLocks noGrp="1"/>
          </p:cNvSpPr>
          <p:nvPr>
            <p:ph idx="1"/>
          </p:nvPr>
        </p:nvSpPr>
        <p:spPr>
          <a:xfrm>
            <a:off x="653143" y="1317811"/>
            <a:ext cx="11167187" cy="4859151"/>
          </a:xfrm>
        </p:spPr>
        <p:txBody>
          <a:bodyPr>
            <a:normAutofit/>
          </a:bodyPr>
          <a:lstStyle/>
          <a:p>
            <a:r>
              <a:rPr lang="en-GB" dirty="0" smtClean="0"/>
              <a:t>Controls our attention </a:t>
            </a:r>
            <a:br>
              <a:rPr lang="en-GB" dirty="0" smtClean="0"/>
            </a:br>
            <a:r>
              <a:rPr lang="en-GB" dirty="0" smtClean="0">
                <a:sym typeface="Wingdings" panose="05000000000000000000" pitchFamily="2" charset="2"/>
              </a:rPr>
              <a:t> allows us to spot the unusual</a:t>
            </a:r>
            <a:endParaRPr lang="en-GB" dirty="0" smtClean="0"/>
          </a:p>
          <a:p>
            <a:r>
              <a:rPr lang="en-GB" dirty="0" smtClean="0"/>
              <a:t>Enables us to concentrate </a:t>
            </a:r>
            <a:br>
              <a:rPr lang="en-GB" dirty="0" smtClean="0"/>
            </a:br>
            <a:r>
              <a:rPr lang="en-GB" dirty="0" smtClean="0">
                <a:sym typeface="Wingdings" panose="05000000000000000000" pitchFamily="2" charset="2"/>
              </a:rPr>
              <a:t> people with low memory are more easily distracted</a:t>
            </a:r>
            <a:endParaRPr lang="en-GB" dirty="0" smtClean="0"/>
          </a:p>
          <a:p>
            <a:r>
              <a:rPr lang="en-GB" dirty="0" smtClean="0"/>
              <a:t>It is related to fluid intelligence (</a:t>
            </a:r>
            <a:r>
              <a:rPr lang="en-GB" dirty="0" err="1" smtClean="0"/>
              <a:t>gF</a:t>
            </a:r>
            <a:r>
              <a:rPr lang="en-GB" dirty="0" smtClean="0"/>
              <a:t>)</a:t>
            </a:r>
            <a:br>
              <a:rPr lang="en-GB" dirty="0" smtClean="0"/>
            </a:br>
            <a:r>
              <a:rPr lang="en-GB" dirty="0" smtClean="0">
                <a:sym typeface="Wingdings" panose="05000000000000000000" pitchFamily="2" charset="2"/>
              </a:rPr>
              <a:t> </a:t>
            </a:r>
            <a:r>
              <a:rPr lang="en-GB" dirty="0" err="1" smtClean="0">
                <a:sym typeface="Wingdings" panose="05000000000000000000" pitchFamily="2" charset="2"/>
              </a:rPr>
              <a:t>gF</a:t>
            </a:r>
            <a:r>
              <a:rPr lang="en-GB" dirty="0" smtClean="0">
                <a:sym typeface="Wingdings" panose="05000000000000000000" pitchFamily="2" charset="2"/>
              </a:rPr>
              <a:t> is related to problem solving</a:t>
            </a:r>
            <a:endParaRPr lang="en-GB" dirty="0" smtClean="0"/>
          </a:p>
          <a:p>
            <a:endParaRPr lang="en-GB" dirty="0" smtClean="0"/>
          </a:p>
          <a:p>
            <a:r>
              <a:rPr lang="en-GB" dirty="0" smtClean="0"/>
              <a:t>Is working memory related to programming ability?</a:t>
            </a:r>
            <a:endParaRPr lang="en-GB" dirty="0"/>
          </a:p>
        </p:txBody>
      </p:sp>
    </p:spTree>
    <p:extLst>
      <p:ext uri="{BB962C8B-B14F-4D97-AF65-F5344CB8AC3E}">
        <p14:creationId xmlns:p14="http://schemas.microsoft.com/office/powerpoint/2010/main" val="4177412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p:sp>
        <p:nvSpPr>
          <p:cNvPr id="4" name="Rectangle 2"/>
          <p:cNvSpPr>
            <a:spLocks noChangeArrowheads="1"/>
          </p:cNvSpPr>
          <p:nvPr/>
        </p:nvSpPr>
        <p:spPr bwMode="auto">
          <a:xfrm>
            <a:off x="4434840" y="2636520"/>
            <a:ext cx="12192000" cy="0"/>
          </a:xfrm>
          <a:prstGeom prst="rect">
            <a:avLst/>
          </a:prstGeom>
          <a:solidFill>
            <a:schemeClr val="bg1"/>
          </a:solidFill>
          <a:ln>
            <a:noFill/>
          </a:ln>
          <a:effec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p:cNvPicPr>
            <a:picLocks noChangeAspect="1"/>
          </p:cNvPicPr>
          <p:nvPr/>
        </p:nvPicPr>
        <p:blipFill>
          <a:blip r:embed="rId2"/>
          <a:stretch>
            <a:fillRect/>
          </a:stretch>
        </p:blipFill>
        <p:spPr>
          <a:xfrm>
            <a:off x="1870710" y="895350"/>
            <a:ext cx="7732790" cy="5322570"/>
          </a:xfrm>
          <a:prstGeom prst="rect">
            <a:avLst/>
          </a:prstGeom>
        </p:spPr>
      </p:pic>
    </p:spTree>
    <p:extLst>
      <p:ext uri="{BB962C8B-B14F-4D97-AF65-F5344CB8AC3E}">
        <p14:creationId xmlns:p14="http://schemas.microsoft.com/office/powerpoint/2010/main" val="4238317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a:t>
            </a:r>
            <a:endParaRPr lang="en-GB" dirty="0"/>
          </a:p>
        </p:txBody>
      </p:sp>
      <p:graphicFrame>
        <p:nvGraphicFramePr>
          <p:cNvPr id="4" name="Chart 3"/>
          <p:cNvGraphicFramePr>
            <a:graphicFrameLocks/>
          </p:cNvGraphicFramePr>
          <p:nvPr>
            <p:extLst>
              <p:ext uri="{D42A27DB-BD31-4B8C-83A1-F6EECF244321}">
                <p14:modId xmlns:p14="http://schemas.microsoft.com/office/powerpoint/2010/main" val="2256115708"/>
              </p:ext>
            </p:extLst>
          </p:nvPr>
        </p:nvGraphicFramePr>
        <p:xfrm>
          <a:off x="653143" y="710004"/>
          <a:ext cx="8638391" cy="5529431"/>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9574305" y="710006"/>
            <a:ext cx="2391262" cy="5262979"/>
          </a:xfrm>
          <a:prstGeom prst="rect">
            <a:avLst/>
          </a:prstGeom>
          <a:noFill/>
        </p:spPr>
        <p:txBody>
          <a:bodyPr wrap="square" rtlCol="0">
            <a:spAutoFit/>
          </a:bodyPr>
          <a:lstStyle/>
          <a:p>
            <a:r>
              <a:rPr lang="en-GB" sz="2400" dirty="0" smtClean="0">
                <a:solidFill>
                  <a:schemeClr val="bg1"/>
                </a:solidFill>
              </a:rPr>
              <a:t>Correlation between Raven </a:t>
            </a:r>
            <a:r>
              <a:rPr lang="en-GB" sz="2400" dirty="0">
                <a:solidFill>
                  <a:schemeClr val="bg1"/>
                </a:solidFill>
              </a:rPr>
              <a:t>Matrices test scores and student </a:t>
            </a:r>
            <a:r>
              <a:rPr lang="en-GB" sz="2400" dirty="0" smtClean="0">
                <a:solidFill>
                  <a:schemeClr val="bg1"/>
                </a:solidFill>
              </a:rPr>
              <a:t>results</a:t>
            </a:r>
          </a:p>
          <a:p>
            <a:endParaRPr lang="en-GB" sz="2400" dirty="0">
              <a:solidFill>
                <a:schemeClr val="bg1"/>
              </a:solidFill>
            </a:endParaRPr>
          </a:p>
          <a:p>
            <a:r>
              <a:rPr lang="en-GB" sz="2400" dirty="0" smtClean="0">
                <a:solidFill>
                  <a:schemeClr val="bg1"/>
                </a:solidFill>
              </a:rPr>
              <a:t>Not normally distributed</a:t>
            </a:r>
          </a:p>
          <a:p>
            <a:endParaRPr lang="en-GB" sz="2400" dirty="0">
              <a:solidFill>
                <a:schemeClr val="bg1"/>
              </a:solidFill>
            </a:endParaRPr>
          </a:p>
          <a:p>
            <a:r>
              <a:rPr lang="en-GB" sz="2400" dirty="0" smtClean="0">
                <a:solidFill>
                  <a:schemeClr val="bg1"/>
                </a:solidFill>
              </a:rPr>
              <a:t>Non-parametric Cramer V test :</a:t>
            </a:r>
            <a:br>
              <a:rPr lang="en-GB" sz="2400" dirty="0" smtClean="0">
                <a:solidFill>
                  <a:schemeClr val="bg1"/>
                </a:solidFill>
              </a:rPr>
            </a:br>
            <a:r>
              <a:rPr lang="en-GB" sz="2400" dirty="0" smtClean="0">
                <a:solidFill>
                  <a:schemeClr val="bg1"/>
                </a:solidFill>
              </a:rPr>
              <a:t>Moderate association demonstrated</a:t>
            </a:r>
            <a:endParaRPr lang="en-GB" sz="2400" dirty="0">
              <a:solidFill>
                <a:schemeClr val="bg1"/>
              </a:solidFill>
            </a:endParaRPr>
          </a:p>
        </p:txBody>
      </p:sp>
      <p:sp>
        <p:nvSpPr>
          <p:cNvPr id="6" name="TextBox 5"/>
          <p:cNvSpPr txBox="1"/>
          <p:nvPr/>
        </p:nvSpPr>
        <p:spPr>
          <a:xfrm>
            <a:off x="1896354" y="1624405"/>
            <a:ext cx="6860372" cy="369332"/>
          </a:xfrm>
          <a:prstGeom prst="rect">
            <a:avLst/>
          </a:prstGeom>
          <a:noFill/>
        </p:spPr>
        <p:txBody>
          <a:bodyPr wrap="square" rtlCol="0">
            <a:spAutoFit/>
          </a:bodyPr>
          <a:lstStyle/>
          <a:p>
            <a:r>
              <a:rPr lang="en-GB" dirty="0"/>
              <a:t>L</a:t>
            </a:r>
            <a:r>
              <a:rPr lang="en-GB" dirty="0" smtClean="0"/>
              <a:t>inear </a:t>
            </a:r>
            <a:r>
              <a:rPr lang="en-GB" dirty="0"/>
              <a:t>regression </a:t>
            </a:r>
            <a:r>
              <a:rPr lang="en-GB" dirty="0" smtClean="0"/>
              <a:t>analysis: coefficient </a:t>
            </a:r>
            <a:r>
              <a:rPr lang="en-GB" dirty="0"/>
              <a:t>of determination (</a:t>
            </a:r>
            <a:r>
              <a:rPr lang="en-GB" dirty="0" smtClean="0"/>
              <a:t>R</a:t>
            </a:r>
            <a:r>
              <a:rPr lang="en-GB" baseline="30000" dirty="0" smtClean="0"/>
              <a:t>2</a:t>
            </a:r>
            <a:r>
              <a:rPr lang="en-GB" dirty="0" smtClean="0"/>
              <a:t>) 0.9794</a:t>
            </a:r>
            <a:endParaRPr lang="en-GB" dirty="0"/>
          </a:p>
        </p:txBody>
      </p:sp>
    </p:spTree>
    <p:extLst>
      <p:ext uri="{BB962C8B-B14F-4D97-AF65-F5344CB8AC3E}">
        <p14:creationId xmlns:p14="http://schemas.microsoft.com/office/powerpoint/2010/main" val="6671362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a:t>
            </a:r>
            <a:endParaRPr lang="en-GB" dirty="0"/>
          </a:p>
        </p:txBody>
      </p:sp>
      <p:graphicFrame>
        <p:nvGraphicFramePr>
          <p:cNvPr id="4" name="Chart 3"/>
          <p:cNvGraphicFramePr/>
          <p:nvPr>
            <p:extLst>
              <p:ext uri="{D42A27DB-BD31-4B8C-83A1-F6EECF244321}">
                <p14:modId xmlns:p14="http://schemas.microsoft.com/office/powerpoint/2010/main" val="1081347221"/>
              </p:ext>
            </p:extLst>
          </p:nvPr>
        </p:nvGraphicFramePr>
        <p:xfrm>
          <a:off x="1173480" y="868680"/>
          <a:ext cx="9448800" cy="5699760"/>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rot="16200000">
            <a:off x="7132319" y="2987040"/>
            <a:ext cx="1360052" cy="584775"/>
          </a:xfrm>
          <a:prstGeom prst="rect">
            <a:avLst/>
          </a:prstGeom>
          <a:noFill/>
        </p:spPr>
        <p:txBody>
          <a:bodyPr wrap="none" rtlCol="0">
            <a:spAutoFit/>
          </a:bodyPr>
          <a:lstStyle/>
          <a:p>
            <a:r>
              <a:rPr lang="en-GB" sz="3200" dirty="0" smtClean="0">
                <a:solidFill>
                  <a:schemeClr val="bg1"/>
                </a:solidFill>
              </a:rPr>
              <a:t>Ravens</a:t>
            </a:r>
            <a:endParaRPr lang="en-GB" sz="3200" dirty="0">
              <a:solidFill>
                <a:schemeClr val="bg1"/>
              </a:solidFill>
            </a:endParaRPr>
          </a:p>
        </p:txBody>
      </p:sp>
      <p:sp>
        <p:nvSpPr>
          <p:cNvPr id="6" name="TextBox 5"/>
          <p:cNvSpPr txBox="1"/>
          <p:nvPr/>
        </p:nvSpPr>
        <p:spPr>
          <a:xfrm rot="16200000">
            <a:off x="4742960" y="5597292"/>
            <a:ext cx="987654" cy="400110"/>
          </a:xfrm>
          <a:prstGeom prst="rect">
            <a:avLst/>
          </a:prstGeom>
          <a:noFill/>
        </p:spPr>
        <p:txBody>
          <a:bodyPr wrap="square" rtlCol="0">
            <a:spAutoFit/>
          </a:bodyPr>
          <a:lstStyle/>
          <a:p>
            <a:r>
              <a:rPr lang="en-GB" sz="2000" dirty="0" smtClean="0">
                <a:solidFill>
                  <a:schemeClr val="bg1"/>
                </a:solidFill>
              </a:rPr>
              <a:t>Ravens</a:t>
            </a:r>
            <a:endParaRPr lang="en-GB" sz="2000" dirty="0">
              <a:solidFill>
                <a:schemeClr val="bg1"/>
              </a:solidFill>
            </a:endParaRPr>
          </a:p>
        </p:txBody>
      </p:sp>
      <p:sp>
        <p:nvSpPr>
          <p:cNvPr id="7" name="TextBox 6"/>
          <p:cNvSpPr txBox="1"/>
          <p:nvPr/>
        </p:nvSpPr>
        <p:spPr>
          <a:xfrm rot="16200000">
            <a:off x="1950718" y="4145280"/>
            <a:ext cx="1360052" cy="584775"/>
          </a:xfrm>
          <a:prstGeom prst="rect">
            <a:avLst/>
          </a:prstGeom>
          <a:noFill/>
        </p:spPr>
        <p:txBody>
          <a:bodyPr wrap="none" rtlCol="0">
            <a:spAutoFit/>
          </a:bodyPr>
          <a:lstStyle/>
          <a:p>
            <a:r>
              <a:rPr lang="en-GB" sz="3200" dirty="0" smtClean="0">
                <a:solidFill>
                  <a:schemeClr val="bg1"/>
                </a:solidFill>
              </a:rPr>
              <a:t>Ravens</a:t>
            </a:r>
            <a:endParaRPr lang="en-GB" sz="3200" dirty="0">
              <a:solidFill>
                <a:schemeClr val="bg1"/>
              </a:solidFill>
            </a:endParaRPr>
          </a:p>
        </p:txBody>
      </p:sp>
      <p:sp>
        <p:nvSpPr>
          <p:cNvPr id="8" name="TextBox 7"/>
          <p:cNvSpPr txBox="1"/>
          <p:nvPr/>
        </p:nvSpPr>
        <p:spPr>
          <a:xfrm rot="16200000">
            <a:off x="2887651" y="4145281"/>
            <a:ext cx="1040670" cy="584775"/>
          </a:xfrm>
          <a:prstGeom prst="rect">
            <a:avLst/>
          </a:prstGeom>
          <a:noFill/>
        </p:spPr>
        <p:txBody>
          <a:bodyPr wrap="none" rtlCol="0">
            <a:spAutoFit/>
          </a:bodyPr>
          <a:lstStyle/>
          <a:p>
            <a:r>
              <a:rPr lang="en-GB" sz="3200" dirty="0" smtClean="0">
                <a:solidFill>
                  <a:schemeClr val="bg1"/>
                </a:solidFill>
              </a:rPr>
              <a:t>Code</a:t>
            </a:r>
            <a:endParaRPr lang="en-GB" sz="3200" dirty="0">
              <a:solidFill>
                <a:schemeClr val="bg1"/>
              </a:solidFill>
            </a:endParaRPr>
          </a:p>
        </p:txBody>
      </p:sp>
      <p:sp>
        <p:nvSpPr>
          <p:cNvPr id="9" name="TextBox 8"/>
          <p:cNvSpPr txBox="1"/>
          <p:nvPr/>
        </p:nvSpPr>
        <p:spPr>
          <a:xfrm rot="16200000">
            <a:off x="8054012" y="3067584"/>
            <a:ext cx="1040670" cy="584775"/>
          </a:xfrm>
          <a:prstGeom prst="rect">
            <a:avLst/>
          </a:prstGeom>
          <a:noFill/>
        </p:spPr>
        <p:txBody>
          <a:bodyPr wrap="none" rtlCol="0">
            <a:spAutoFit/>
          </a:bodyPr>
          <a:lstStyle/>
          <a:p>
            <a:r>
              <a:rPr lang="en-GB" sz="3200" dirty="0" smtClean="0">
                <a:solidFill>
                  <a:schemeClr val="bg1"/>
                </a:solidFill>
              </a:rPr>
              <a:t>Code</a:t>
            </a:r>
            <a:endParaRPr lang="en-GB" sz="3200" dirty="0">
              <a:solidFill>
                <a:schemeClr val="bg1"/>
              </a:solidFill>
            </a:endParaRPr>
          </a:p>
        </p:txBody>
      </p:sp>
      <p:sp>
        <p:nvSpPr>
          <p:cNvPr id="10" name="TextBox 9"/>
          <p:cNvSpPr txBox="1"/>
          <p:nvPr/>
        </p:nvSpPr>
        <p:spPr>
          <a:xfrm rot="16200000">
            <a:off x="5424014" y="5345642"/>
            <a:ext cx="1040670" cy="584775"/>
          </a:xfrm>
          <a:prstGeom prst="rect">
            <a:avLst/>
          </a:prstGeom>
          <a:noFill/>
        </p:spPr>
        <p:txBody>
          <a:bodyPr wrap="none" rtlCol="0">
            <a:spAutoFit/>
          </a:bodyPr>
          <a:lstStyle/>
          <a:p>
            <a:r>
              <a:rPr lang="en-GB" sz="3200" dirty="0" smtClean="0">
                <a:solidFill>
                  <a:schemeClr val="bg1"/>
                </a:solidFill>
              </a:rPr>
              <a:t>Code</a:t>
            </a:r>
            <a:endParaRPr lang="en-GB" sz="3200" dirty="0">
              <a:solidFill>
                <a:schemeClr val="bg1"/>
              </a:solidFill>
            </a:endParaRPr>
          </a:p>
        </p:txBody>
      </p:sp>
      <p:sp>
        <p:nvSpPr>
          <p:cNvPr id="11" name="TextBox 10"/>
          <p:cNvSpPr txBox="1"/>
          <p:nvPr/>
        </p:nvSpPr>
        <p:spPr>
          <a:xfrm>
            <a:off x="1760162" y="6284122"/>
            <a:ext cx="2390526" cy="461665"/>
          </a:xfrm>
          <a:prstGeom prst="rect">
            <a:avLst/>
          </a:prstGeom>
          <a:solidFill>
            <a:schemeClr val="bg1"/>
          </a:solidFill>
        </p:spPr>
        <p:txBody>
          <a:bodyPr wrap="none" rtlCol="0">
            <a:spAutoFit/>
          </a:bodyPr>
          <a:lstStyle/>
          <a:p>
            <a:r>
              <a:rPr lang="en-GB" sz="2400" b="1" dirty="0" smtClean="0"/>
              <a:t>BELOW AVERAGE</a:t>
            </a:r>
            <a:endParaRPr lang="en-GB" sz="2400" b="1" dirty="0"/>
          </a:p>
        </p:txBody>
      </p:sp>
      <p:sp>
        <p:nvSpPr>
          <p:cNvPr id="12" name="TextBox 11"/>
          <p:cNvSpPr txBox="1"/>
          <p:nvPr/>
        </p:nvSpPr>
        <p:spPr>
          <a:xfrm>
            <a:off x="4488991" y="6284122"/>
            <a:ext cx="2592056" cy="461665"/>
          </a:xfrm>
          <a:prstGeom prst="rect">
            <a:avLst/>
          </a:prstGeom>
          <a:solidFill>
            <a:schemeClr val="bg1"/>
          </a:solidFill>
        </p:spPr>
        <p:txBody>
          <a:bodyPr wrap="none" rtlCol="0">
            <a:spAutoFit/>
          </a:bodyPr>
          <a:lstStyle/>
          <a:p>
            <a:r>
              <a:rPr lang="en-GB" sz="2400" b="1" dirty="0" smtClean="0"/>
              <a:t>AVERAGE (50-60%)</a:t>
            </a:r>
            <a:endParaRPr lang="en-GB" sz="2400" b="1" dirty="0"/>
          </a:p>
        </p:txBody>
      </p:sp>
      <p:sp>
        <p:nvSpPr>
          <p:cNvPr id="13" name="TextBox 12"/>
          <p:cNvSpPr txBox="1"/>
          <p:nvPr/>
        </p:nvSpPr>
        <p:spPr>
          <a:xfrm>
            <a:off x="7118989" y="6284122"/>
            <a:ext cx="2354362" cy="461665"/>
          </a:xfrm>
          <a:prstGeom prst="rect">
            <a:avLst/>
          </a:prstGeom>
          <a:solidFill>
            <a:schemeClr val="bg1"/>
          </a:solidFill>
        </p:spPr>
        <p:txBody>
          <a:bodyPr wrap="none" rtlCol="0">
            <a:spAutoFit/>
          </a:bodyPr>
          <a:lstStyle/>
          <a:p>
            <a:r>
              <a:rPr lang="en-GB" sz="2400" b="1" dirty="0" smtClean="0"/>
              <a:t>ABOVE AVERAGE</a:t>
            </a:r>
            <a:endParaRPr lang="en-GB" sz="2400" b="1" dirty="0"/>
          </a:p>
        </p:txBody>
      </p:sp>
    </p:spTree>
    <p:extLst>
      <p:ext uri="{BB962C8B-B14F-4D97-AF65-F5344CB8AC3E}">
        <p14:creationId xmlns:p14="http://schemas.microsoft.com/office/powerpoint/2010/main" val="9035501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Results</a:t>
            </a:r>
            <a:endParaRPr lang="en-GB" dirty="0"/>
          </a:p>
        </p:txBody>
      </p:sp>
      <p:sp>
        <p:nvSpPr>
          <p:cNvPr id="3" name="Content Placeholder 2"/>
          <p:cNvSpPr>
            <a:spLocks noGrp="1"/>
          </p:cNvSpPr>
          <p:nvPr>
            <p:ph idx="1"/>
          </p:nvPr>
        </p:nvSpPr>
        <p:spPr>
          <a:xfrm>
            <a:off x="653143" y="1092894"/>
            <a:ext cx="11167187" cy="5374530"/>
          </a:xfrm>
        </p:spPr>
        <p:txBody>
          <a:bodyPr>
            <a:normAutofit lnSpcReduction="10000"/>
          </a:bodyPr>
          <a:lstStyle/>
          <a:p>
            <a:pPr marL="0" indent="0">
              <a:buNone/>
            </a:pPr>
            <a:r>
              <a:rPr lang="en-GB" dirty="0" smtClean="0"/>
              <a:t>The results demonstrate :</a:t>
            </a:r>
          </a:p>
          <a:p>
            <a:r>
              <a:rPr lang="en-GB" dirty="0" smtClean="0"/>
              <a:t>A potential relationship between working memory and programming ability</a:t>
            </a:r>
          </a:p>
          <a:p>
            <a:r>
              <a:rPr lang="en-GB" dirty="0" smtClean="0"/>
              <a:t>Problem solving difficulties (related to poor WM)</a:t>
            </a:r>
          </a:p>
          <a:p>
            <a:r>
              <a:rPr lang="en-GB" dirty="0" smtClean="0"/>
              <a:t>Offer an explanation for the bimodal distribution of results often seen in programming</a:t>
            </a:r>
          </a:p>
          <a:p>
            <a:endParaRPr lang="en-GB" dirty="0" smtClean="0"/>
          </a:p>
          <a:p>
            <a:r>
              <a:rPr lang="en-GB" dirty="0" smtClean="0"/>
              <a:t>Initial code testing can predict which students will need further support </a:t>
            </a:r>
            <a:r>
              <a:rPr lang="en-GB" dirty="0" smtClean="0">
                <a:sym typeface="Wingdings" panose="05000000000000000000" pitchFamily="2" charset="2"/>
              </a:rPr>
              <a:t> targeted help</a:t>
            </a:r>
          </a:p>
          <a:p>
            <a:pPr lvl="1"/>
            <a:r>
              <a:rPr lang="en-GB" dirty="0"/>
              <a:t>sign-test </a:t>
            </a:r>
            <a:r>
              <a:rPr lang="en-GB" dirty="0" smtClean="0"/>
              <a:t>: Z score=-</a:t>
            </a:r>
            <a:r>
              <a:rPr lang="en-GB" dirty="0"/>
              <a:t>0.093 and </a:t>
            </a:r>
            <a:r>
              <a:rPr lang="en-GB" dirty="0" smtClean="0"/>
              <a:t>probability(p) value=0.926 no statistical change in student assignment results against original code test results</a:t>
            </a:r>
          </a:p>
          <a:p>
            <a:endParaRPr lang="en-GB" dirty="0"/>
          </a:p>
        </p:txBody>
      </p:sp>
    </p:spTree>
    <p:extLst>
      <p:ext uri="{BB962C8B-B14F-4D97-AF65-F5344CB8AC3E}">
        <p14:creationId xmlns:p14="http://schemas.microsoft.com/office/powerpoint/2010/main" val="24594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Action Research</a:t>
            </a:r>
            <a:endParaRPr lang="en-GB" dirty="0"/>
          </a:p>
        </p:txBody>
      </p:sp>
      <p:sp>
        <p:nvSpPr>
          <p:cNvPr id="3" name="Content Placeholder 2"/>
          <p:cNvSpPr>
            <a:spLocks noGrp="1"/>
          </p:cNvSpPr>
          <p:nvPr>
            <p:ph idx="1"/>
          </p:nvPr>
        </p:nvSpPr>
        <p:spPr>
          <a:xfrm>
            <a:off x="2989721" y="2379234"/>
            <a:ext cx="5898776" cy="2151529"/>
          </a:xfrm>
          <a:solidFill>
            <a:schemeClr val="tx1"/>
          </a:solidFill>
        </p:spPr>
        <p:txBody>
          <a:bodyPr/>
          <a:lstStyle/>
          <a:p>
            <a:pPr marL="514350" indent="-514350">
              <a:buFont typeface="+mj-lt"/>
              <a:buAutoNum type="arabicPeriod"/>
            </a:pPr>
            <a:r>
              <a:rPr lang="en-GB" dirty="0" smtClean="0"/>
              <a:t>Worksheets</a:t>
            </a:r>
          </a:p>
          <a:p>
            <a:pPr marL="514350" indent="-514350">
              <a:buFont typeface="+mj-lt"/>
              <a:buAutoNum type="arabicPeriod"/>
            </a:pPr>
            <a:r>
              <a:rPr lang="en-GB" dirty="0" smtClean="0"/>
              <a:t>Pattern Based Learning (ACI)</a:t>
            </a:r>
          </a:p>
          <a:p>
            <a:pPr lvl="1"/>
            <a:r>
              <a:rPr lang="en-GB" dirty="0" smtClean="0"/>
              <a:t>Problem Solving for Programming</a:t>
            </a:r>
          </a:p>
          <a:p>
            <a:pPr marL="514350" indent="-514350">
              <a:buFont typeface="+mj-lt"/>
              <a:buAutoNum type="arabicPeriod"/>
            </a:pPr>
            <a:r>
              <a:rPr lang="en-GB" dirty="0" smtClean="0"/>
              <a:t>Structured Problem Solving</a:t>
            </a:r>
          </a:p>
          <a:p>
            <a:endParaRPr lang="en-GB" dirty="0"/>
          </a:p>
        </p:txBody>
      </p:sp>
    </p:spTree>
    <p:extLst>
      <p:ext uri="{BB962C8B-B14F-4D97-AF65-F5344CB8AC3E}">
        <p14:creationId xmlns:p14="http://schemas.microsoft.com/office/powerpoint/2010/main" val="1042610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Teaching through Worksheets</a:t>
            </a:r>
            <a:endParaRPr lang="en-GB" dirty="0"/>
          </a:p>
        </p:txBody>
      </p:sp>
      <p:sp>
        <p:nvSpPr>
          <p:cNvPr id="3" name="Content Placeholder 2"/>
          <p:cNvSpPr>
            <a:spLocks noGrp="1"/>
          </p:cNvSpPr>
          <p:nvPr>
            <p:ph idx="1"/>
          </p:nvPr>
        </p:nvSpPr>
        <p:spPr/>
        <p:txBody>
          <a:bodyPr/>
          <a:lstStyle/>
          <a:p>
            <a:r>
              <a:rPr lang="en-GB" dirty="0" smtClean="0"/>
              <a:t>The original approach to teaching was to use a series of worksheets</a:t>
            </a:r>
          </a:p>
          <a:p>
            <a:r>
              <a:rPr lang="en-GB" dirty="0" smtClean="0">
                <a:solidFill>
                  <a:srgbClr val="FF0000"/>
                </a:solidFill>
              </a:rPr>
              <a:t>Structured content </a:t>
            </a:r>
            <a:r>
              <a:rPr lang="en-GB" dirty="0" smtClean="0">
                <a:sym typeface="Wingdings" panose="05000000000000000000" pitchFamily="2" charset="2"/>
              </a:rPr>
              <a:t> similar to chapters in a book</a:t>
            </a:r>
            <a:endParaRPr lang="en-GB" dirty="0" smtClean="0"/>
          </a:p>
          <a:p>
            <a:r>
              <a:rPr lang="en-GB" dirty="0" smtClean="0">
                <a:solidFill>
                  <a:srgbClr val="FF0000"/>
                </a:solidFill>
              </a:rPr>
              <a:t>Exercises</a:t>
            </a:r>
            <a:r>
              <a:rPr lang="en-GB" dirty="0" smtClean="0"/>
              <a:t> provided at the end of sections </a:t>
            </a:r>
            <a:r>
              <a:rPr lang="en-GB" dirty="0" smtClean="0">
                <a:sym typeface="Wingdings" panose="05000000000000000000" pitchFamily="2" charset="2"/>
              </a:rPr>
              <a:t> collocation</a:t>
            </a:r>
            <a:endParaRPr lang="en-GB" dirty="0" smtClean="0"/>
          </a:p>
          <a:p>
            <a:r>
              <a:rPr lang="en-GB" dirty="0" smtClean="0"/>
              <a:t>Multiple hand in dates </a:t>
            </a:r>
            <a:r>
              <a:rPr lang="en-GB" dirty="0" smtClean="0">
                <a:sym typeface="Wingdings" panose="05000000000000000000" pitchFamily="2" charset="2"/>
              </a:rPr>
              <a:t> to promote </a:t>
            </a:r>
            <a:r>
              <a:rPr lang="en-GB" dirty="0" smtClean="0">
                <a:solidFill>
                  <a:srgbClr val="FF0000"/>
                </a:solidFill>
                <a:sym typeface="Wingdings" panose="05000000000000000000" pitchFamily="2" charset="2"/>
              </a:rPr>
              <a:t>regular practice</a:t>
            </a:r>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1030605" y="3577590"/>
            <a:ext cx="8113970" cy="3173730"/>
          </a:xfrm>
          <a:prstGeom prst="rect">
            <a:avLst/>
          </a:prstGeom>
        </p:spPr>
      </p:pic>
    </p:spTree>
    <p:extLst>
      <p:ext uri="{BB962C8B-B14F-4D97-AF65-F5344CB8AC3E}">
        <p14:creationId xmlns:p14="http://schemas.microsoft.com/office/powerpoint/2010/main" val="317857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Worksheet Structure</a:t>
            </a:r>
            <a:endParaRPr lang="en-GB" dirty="0"/>
          </a:p>
        </p:txBody>
      </p:sp>
      <p:sp>
        <p:nvSpPr>
          <p:cNvPr id="3" name="Content Placeholder 2"/>
          <p:cNvSpPr>
            <a:spLocks noGrp="1"/>
          </p:cNvSpPr>
          <p:nvPr>
            <p:ph idx="1"/>
          </p:nvPr>
        </p:nvSpPr>
        <p:spPr>
          <a:xfrm>
            <a:off x="653144" y="802433"/>
            <a:ext cx="4598126" cy="5374530"/>
          </a:xfrm>
        </p:spPr>
        <p:txBody>
          <a:bodyPr/>
          <a:lstStyle/>
          <a:p>
            <a:r>
              <a:rPr lang="en-GB" dirty="0" smtClean="0"/>
              <a:t>Theory</a:t>
            </a:r>
          </a:p>
          <a:p>
            <a:endParaRPr lang="en-GB" dirty="0"/>
          </a:p>
          <a:p>
            <a:r>
              <a:rPr lang="en-GB" dirty="0" smtClean="0"/>
              <a:t>Example(s)</a:t>
            </a:r>
          </a:p>
          <a:p>
            <a:endParaRPr lang="en-GB" dirty="0"/>
          </a:p>
          <a:p>
            <a:endParaRPr lang="en-GB" dirty="0" smtClean="0"/>
          </a:p>
          <a:p>
            <a:r>
              <a:rPr lang="en-GB" dirty="0" smtClean="0"/>
              <a:t>Exercises(s)</a:t>
            </a:r>
            <a:endParaRPr lang="en-GB" dirty="0"/>
          </a:p>
        </p:txBody>
      </p:sp>
      <p:pic>
        <p:nvPicPr>
          <p:cNvPr id="4" name="Picture 3"/>
          <p:cNvPicPr>
            <a:picLocks noChangeAspect="1"/>
          </p:cNvPicPr>
          <p:nvPr/>
        </p:nvPicPr>
        <p:blipFill>
          <a:blip r:embed="rId2"/>
          <a:stretch>
            <a:fillRect/>
          </a:stretch>
        </p:blipFill>
        <p:spPr>
          <a:xfrm>
            <a:off x="7685178" y="63789"/>
            <a:ext cx="4402319" cy="6794211"/>
          </a:xfrm>
          <a:prstGeom prst="rect">
            <a:avLst/>
          </a:prstGeom>
        </p:spPr>
      </p:pic>
      <p:cxnSp>
        <p:nvCxnSpPr>
          <p:cNvPr id="6" name="Straight Arrow Connector 5"/>
          <p:cNvCxnSpPr/>
          <p:nvPr/>
        </p:nvCxnSpPr>
        <p:spPr>
          <a:xfrm flipV="1">
            <a:off x="3169920" y="975360"/>
            <a:ext cx="4336869" cy="87086"/>
          </a:xfrm>
          <a:prstGeom prst="straightConnector1">
            <a:avLst/>
          </a:prstGeom>
          <a:ln w="98425">
            <a:solidFill>
              <a:schemeClr val="bg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3230880" y="2211977"/>
            <a:ext cx="4319451" cy="722812"/>
          </a:xfrm>
          <a:prstGeom prst="straightConnector1">
            <a:avLst/>
          </a:prstGeom>
          <a:ln w="98425">
            <a:solidFill>
              <a:schemeClr val="bg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3030583" y="3927566"/>
            <a:ext cx="4380411" cy="1872343"/>
          </a:xfrm>
          <a:prstGeom prst="straightConnector1">
            <a:avLst/>
          </a:prstGeom>
          <a:ln w="98425">
            <a:solidFill>
              <a:schemeClr val="bg1"/>
            </a:solidFill>
            <a:tailEnd type="arrow"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55328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Worksheet Content</a:t>
            </a:r>
            <a:endParaRPr lang="en-GB" dirty="0"/>
          </a:p>
        </p:txBody>
      </p:sp>
      <p:sp>
        <p:nvSpPr>
          <p:cNvPr id="3" name="Content Placeholder 2"/>
          <p:cNvSpPr>
            <a:spLocks noGrp="1"/>
          </p:cNvSpPr>
          <p:nvPr>
            <p:ph idx="1"/>
          </p:nvPr>
        </p:nvSpPr>
        <p:spPr/>
        <p:txBody>
          <a:bodyPr/>
          <a:lstStyle/>
          <a:p>
            <a:r>
              <a:rPr lang="en-GB" dirty="0" smtClean="0"/>
              <a:t>Variable identification tables</a:t>
            </a:r>
          </a:p>
          <a:p>
            <a:r>
              <a:rPr lang="en-GB" dirty="0" smtClean="0"/>
              <a:t>Requirements analysis</a:t>
            </a:r>
            <a:endParaRPr lang="en-GB" dirty="0"/>
          </a:p>
          <a:p>
            <a:r>
              <a:rPr lang="en-GB" dirty="0" smtClean="0"/>
              <a:t>Flow Charts</a:t>
            </a:r>
          </a:p>
          <a:p>
            <a:r>
              <a:rPr lang="en-GB" dirty="0" smtClean="0"/>
              <a:t>Coding exercises</a:t>
            </a:r>
            <a:endParaRPr lang="en-GB" dirty="0"/>
          </a:p>
        </p:txBody>
      </p:sp>
      <p:sp>
        <p:nvSpPr>
          <p:cNvPr id="4" name="TextBox 3"/>
          <p:cNvSpPr txBox="1"/>
          <p:nvPr/>
        </p:nvSpPr>
        <p:spPr>
          <a:xfrm>
            <a:off x="722726" y="3343922"/>
            <a:ext cx="10650669" cy="2677656"/>
          </a:xfrm>
          <a:prstGeom prst="rect">
            <a:avLst/>
          </a:prstGeom>
          <a:noFill/>
        </p:spPr>
        <p:txBody>
          <a:bodyPr wrap="square" rtlCol="0">
            <a:spAutoFit/>
          </a:bodyPr>
          <a:lstStyle/>
          <a:p>
            <a:r>
              <a:rPr lang="en-GB" sz="2800" i="1" dirty="0">
                <a:solidFill>
                  <a:schemeClr val="bg1"/>
                </a:solidFill>
              </a:rPr>
              <a:t>A shop wants a program that allows the assistant to enter the price of 2 products and calculates the total cost. When the cost is more than £30 the cost of the lowest product is deducted from the total. Finally the total cost should be displayed.</a:t>
            </a:r>
          </a:p>
          <a:p>
            <a:r>
              <a:rPr lang="en-GB" sz="2800" i="1" dirty="0">
                <a:solidFill>
                  <a:schemeClr val="bg1"/>
                </a:solidFill>
              </a:rPr>
              <a:t>Identify the variables.</a:t>
            </a:r>
          </a:p>
          <a:p>
            <a:r>
              <a:rPr lang="en-GB" sz="2800" i="1" dirty="0">
                <a:solidFill>
                  <a:schemeClr val="bg1"/>
                </a:solidFill>
              </a:rPr>
              <a:t>Draw the flow chart and write the code</a:t>
            </a:r>
            <a:r>
              <a:rPr lang="en-GB" sz="2800" i="1" dirty="0" smtClean="0">
                <a:solidFill>
                  <a:schemeClr val="bg1"/>
                </a:solidFill>
              </a:rPr>
              <a:t>.</a:t>
            </a:r>
            <a:endParaRPr lang="en-GB" sz="2800" i="1" dirty="0">
              <a:solidFill>
                <a:schemeClr val="bg1"/>
              </a:solidFill>
            </a:endParaRPr>
          </a:p>
        </p:txBody>
      </p:sp>
      <p:graphicFrame>
        <p:nvGraphicFramePr>
          <p:cNvPr id="5" name="Table 4"/>
          <p:cNvGraphicFramePr>
            <a:graphicFrameLocks noGrp="1"/>
          </p:cNvGraphicFramePr>
          <p:nvPr/>
        </p:nvGraphicFramePr>
        <p:xfrm>
          <a:off x="5529942" y="1449681"/>
          <a:ext cx="6290389" cy="1371600"/>
        </p:xfrm>
        <a:graphic>
          <a:graphicData uri="http://schemas.openxmlformats.org/drawingml/2006/table">
            <a:tbl>
              <a:tblPr firstRow="1" firstCol="1" lastRow="1" lastCol="1" bandRow="1" bandCol="1">
                <a:tableStyleId>{073A0DAA-6AF3-43AB-8588-CEC1D06C72B9}</a:tableStyleId>
              </a:tblPr>
              <a:tblGrid>
                <a:gridCol w="1065129"/>
                <a:gridCol w="815923"/>
                <a:gridCol w="988818"/>
                <a:gridCol w="1336371"/>
                <a:gridCol w="2084148"/>
              </a:tblGrid>
              <a:tr h="347771">
                <a:tc>
                  <a:txBody>
                    <a:bodyPr/>
                    <a:lstStyle/>
                    <a:p>
                      <a:pPr algn="ctr">
                        <a:spcAft>
                          <a:spcPts val="0"/>
                        </a:spcAft>
                      </a:pPr>
                      <a:r>
                        <a:rPr lang="en-GB" sz="1800" dirty="0">
                          <a:effectLst/>
                        </a:rPr>
                        <a:t>Name</a:t>
                      </a:r>
                      <a:endParaRPr lang="en-GB"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GB" sz="1800">
                          <a:effectLst/>
                        </a:rPr>
                        <a:t>Type</a:t>
                      </a:r>
                      <a:endParaRPr lang="en-GB"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GB" sz="1800" dirty="0">
                          <a:effectLst/>
                        </a:rPr>
                        <a:t>Initial Value</a:t>
                      </a:r>
                      <a:endParaRPr lang="en-GB"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GB" sz="1800">
                          <a:effectLst/>
                        </a:rPr>
                        <a:t>Multiplicity</a:t>
                      </a:r>
                      <a:endParaRPr lang="en-GB"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GB" sz="1800">
                          <a:effectLst/>
                        </a:rPr>
                        <a:t>Description</a:t>
                      </a:r>
                      <a:endParaRPr lang="en-GB" sz="1800">
                        <a:effectLst/>
                        <a:latin typeface="Times New Roman" panose="02020603050405020304" pitchFamily="18" charset="0"/>
                        <a:ea typeface="Times New Roman" panose="02020603050405020304" pitchFamily="18" charset="0"/>
                      </a:endParaRPr>
                    </a:p>
                  </a:txBody>
                  <a:tcPr marL="68580" marR="68580" marT="0" marB="0"/>
                </a:tc>
              </a:tr>
              <a:tr h="695542">
                <a:tc>
                  <a:txBody>
                    <a:bodyPr/>
                    <a:lstStyle/>
                    <a:p>
                      <a:pPr>
                        <a:spcAft>
                          <a:spcPts val="0"/>
                        </a:spcAft>
                      </a:pPr>
                      <a:r>
                        <a:rPr lang="en-GB" sz="1800" dirty="0" err="1">
                          <a:effectLst/>
                        </a:rPr>
                        <a:t>totalCost</a:t>
                      </a:r>
                      <a:endParaRPr lang="en-GB"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GB" sz="1800" dirty="0">
                          <a:effectLst/>
                        </a:rPr>
                        <a:t>double</a:t>
                      </a:r>
                      <a:endParaRPr lang="en-GB"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GB" sz="1800">
                          <a:effectLst/>
                        </a:rPr>
                        <a:t>0</a:t>
                      </a:r>
                      <a:endParaRPr lang="en-GB"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GB" sz="1800">
                          <a:effectLst/>
                        </a:rPr>
                        <a:t>1</a:t>
                      </a:r>
                      <a:endParaRPr lang="en-GB"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en-GB" sz="1800" dirty="0">
                          <a:effectLst/>
                        </a:rPr>
                        <a:t>The total cost of the products in the shopping basket</a:t>
                      </a:r>
                      <a:endParaRPr lang="en-GB" sz="18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133730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Flow Charts</a:t>
            </a:r>
            <a:endParaRPr lang="en-GB" dirty="0"/>
          </a:p>
        </p:txBody>
      </p:sp>
      <p:sp>
        <p:nvSpPr>
          <p:cNvPr id="3" name="Content Placeholder 2"/>
          <p:cNvSpPr>
            <a:spLocks noGrp="1"/>
          </p:cNvSpPr>
          <p:nvPr>
            <p:ph idx="1"/>
          </p:nvPr>
        </p:nvSpPr>
        <p:spPr/>
        <p:txBody>
          <a:bodyPr/>
          <a:lstStyle/>
          <a:p>
            <a:r>
              <a:rPr lang="en-GB" dirty="0" smtClean="0"/>
              <a:t>Only useful if you already know the solution</a:t>
            </a:r>
          </a:p>
          <a:p>
            <a:r>
              <a:rPr lang="en-GB" dirty="0" smtClean="0"/>
              <a:t>If you can draw a flow chart you can already code the solution</a:t>
            </a:r>
          </a:p>
          <a:p>
            <a:r>
              <a:rPr lang="en-GB" dirty="0" smtClean="0"/>
              <a:t>Raises the same difficulties that occur in coding</a:t>
            </a:r>
            <a:endParaRPr lang="en-GB" dirty="0"/>
          </a:p>
        </p:txBody>
      </p:sp>
      <p:sp>
        <p:nvSpPr>
          <p:cNvPr id="4" name="Rectangle 3"/>
          <p:cNvSpPr/>
          <p:nvPr/>
        </p:nvSpPr>
        <p:spPr>
          <a:xfrm>
            <a:off x="1875453" y="3946850"/>
            <a:ext cx="1530221" cy="914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Problem Solving</a:t>
            </a:r>
            <a:endParaRPr lang="en-GB" sz="2400" dirty="0">
              <a:solidFill>
                <a:schemeClr val="tx1"/>
              </a:solidFill>
            </a:endParaRPr>
          </a:p>
        </p:txBody>
      </p:sp>
      <p:sp>
        <p:nvSpPr>
          <p:cNvPr id="5" name="Rectangle 4"/>
          <p:cNvSpPr/>
          <p:nvPr/>
        </p:nvSpPr>
        <p:spPr>
          <a:xfrm>
            <a:off x="4313854" y="3237721"/>
            <a:ext cx="2898710" cy="244773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Intermediate Stage</a:t>
            </a:r>
          </a:p>
          <a:p>
            <a:pPr algn="ctr"/>
            <a:r>
              <a:rPr lang="en-GB" sz="2400" dirty="0" smtClean="0">
                <a:solidFill>
                  <a:schemeClr val="tx1"/>
                </a:solidFill>
              </a:rPr>
              <a:t>(</a:t>
            </a:r>
            <a:r>
              <a:rPr lang="en-GB" sz="2400" dirty="0" err="1" smtClean="0">
                <a:solidFill>
                  <a:schemeClr val="tx1"/>
                </a:solidFill>
              </a:rPr>
              <a:t>Codeable</a:t>
            </a:r>
            <a:r>
              <a:rPr lang="en-GB" sz="2400" dirty="0" smtClean="0">
                <a:solidFill>
                  <a:schemeClr val="tx1"/>
                </a:solidFill>
              </a:rPr>
              <a:t> Solution)</a:t>
            </a:r>
            <a:endParaRPr lang="en-GB" sz="2400" dirty="0">
              <a:solidFill>
                <a:schemeClr val="tx1"/>
              </a:solidFill>
            </a:endParaRPr>
          </a:p>
        </p:txBody>
      </p:sp>
      <p:sp>
        <p:nvSpPr>
          <p:cNvPr id="6" name="Rectangle 5"/>
          <p:cNvSpPr/>
          <p:nvPr/>
        </p:nvSpPr>
        <p:spPr>
          <a:xfrm>
            <a:off x="7990113" y="3237721"/>
            <a:ext cx="2127381" cy="914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Flow Charts</a:t>
            </a:r>
            <a:br>
              <a:rPr lang="en-GB" sz="2400" dirty="0" smtClean="0">
                <a:solidFill>
                  <a:schemeClr val="tx1"/>
                </a:solidFill>
              </a:rPr>
            </a:br>
            <a:r>
              <a:rPr lang="en-GB" sz="2400" dirty="0" smtClean="0">
                <a:solidFill>
                  <a:schemeClr val="tx1"/>
                </a:solidFill>
              </a:rPr>
              <a:t>(Program Logic)</a:t>
            </a:r>
            <a:endParaRPr lang="en-GB" sz="2400" dirty="0">
              <a:solidFill>
                <a:schemeClr val="tx1"/>
              </a:solidFill>
            </a:endParaRPr>
          </a:p>
        </p:txBody>
      </p:sp>
      <p:sp>
        <p:nvSpPr>
          <p:cNvPr id="7" name="Rectangle 6"/>
          <p:cNvSpPr/>
          <p:nvPr/>
        </p:nvSpPr>
        <p:spPr>
          <a:xfrm>
            <a:off x="8459755" y="4771051"/>
            <a:ext cx="2002972" cy="9144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Code</a:t>
            </a:r>
            <a:endParaRPr lang="en-GB" sz="2400" dirty="0">
              <a:solidFill>
                <a:schemeClr val="tx1"/>
              </a:solidFill>
            </a:endParaRPr>
          </a:p>
        </p:txBody>
      </p:sp>
      <p:sp>
        <p:nvSpPr>
          <p:cNvPr id="8" name="Right Arrow 7"/>
          <p:cNvSpPr/>
          <p:nvPr/>
        </p:nvSpPr>
        <p:spPr>
          <a:xfrm>
            <a:off x="3411335" y="4042528"/>
            <a:ext cx="902519" cy="72304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sp>
        <p:nvSpPr>
          <p:cNvPr id="9" name="Right Arrow 8"/>
          <p:cNvSpPr/>
          <p:nvPr/>
        </p:nvSpPr>
        <p:spPr>
          <a:xfrm rot="5400000">
            <a:off x="9105530" y="4100064"/>
            <a:ext cx="618930" cy="72304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sp>
        <p:nvSpPr>
          <p:cNvPr id="10" name="Right Arrow 9"/>
          <p:cNvSpPr/>
          <p:nvPr/>
        </p:nvSpPr>
        <p:spPr>
          <a:xfrm>
            <a:off x="7212565" y="4832694"/>
            <a:ext cx="1247190" cy="72304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sp>
        <p:nvSpPr>
          <p:cNvPr id="11" name="Right Arrow 10"/>
          <p:cNvSpPr/>
          <p:nvPr/>
        </p:nvSpPr>
        <p:spPr>
          <a:xfrm>
            <a:off x="7225003" y="3317843"/>
            <a:ext cx="777550" cy="72304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cxnSp>
        <p:nvCxnSpPr>
          <p:cNvPr id="13" name="Straight Arrow Connector 12"/>
          <p:cNvCxnSpPr/>
          <p:nvPr/>
        </p:nvCxnSpPr>
        <p:spPr>
          <a:xfrm>
            <a:off x="6456784" y="2575249"/>
            <a:ext cx="933061" cy="1091682"/>
          </a:xfrm>
          <a:prstGeom prst="straightConnector1">
            <a:avLst/>
          </a:prstGeom>
          <a:ln w="11112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6467669" y="2640561"/>
            <a:ext cx="1146111" cy="2491276"/>
          </a:xfrm>
          <a:prstGeom prst="straightConnector1">
            <a:avLst/>
          </a:prstGeom>
          <a:ln w="11112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626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Behavioural Analysis – Frequent Pattern Tree</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Results were:</a:t>
            </a:r>
          </a:p>
          <a:p>
            <a:r>
              <a:rPr lang="en-GB" dirty="0" smtClean="0"/>
              <a:t>Analysed per worksheet</a:t>
            </a:r>
          </a:p>
          <a:p>
            <a:r>
              <a:rPr lang="en-GB" dirty="0" smtClean="0"/>
              <a:t>Analysed in relation to final grades </a:t>
            </a:r>
            <a:r>
              <a:rPr lang="en-GB" dirty="0" smtClean="0">
                <a:sym typeface="Wingdings" panose="05000000000000000000" pitchFamily="2" charset="2"/>
              </a:rPr>
              <a:t> across all worksheets</a:t>
            </a:r>
            <a:endParaRPr lang="en-GB" dirty="0" smtClean="0"/>
          </a:p>
          <a:p>
            <a:endParaRPr lang="en-GB" dirty="0" smtClean="0"/>
          </a:p>
          <a:p>
            <a:pPr marL="0" indent="0">
              <a:buNone/>
            </a:pPr>
            <a:r>
              <a:rPr lang="en-GB" dirty="0" smtClean="0"/>
              <a:t>Conclusions:</a:t>
            </a:r>
          </a:p>
          <a:p>
            <a:r>
              <a:rPr lang="en-GB" dirty="0" smtClean="0"/>
              <a:t>Metrics were not a good predictor of student performance</a:t>
            </a:r>
            <a:br>
              <a:rPr lang="en-GB" dirty="0" smtClean="0"/>
            </a:br>
            <a:r>
              <a:rPr lang="en-GB" dirty="0" smtClean="0"/>
              <a:t>No strong patterns could be identified</a:t>
            </a:r>
          </a:p>
          <a:p>
            <a:r>
              <a:rPr lang="en-GB" dirty="0" smtClean="0"/>
              <a:t>Problem solving was again found to be the best indicator of  poorer performance</a:t>
            </a:r>
          </a:p>
          <a:p>
            <a:pPr lvl="1"/>
            <a:r>
              <a:rPr lang="en-GB" dirty="0" smtClean="0"/>
              <a:t>Confirmed similar findings from other research studies</a:t>
            </a:r>
          </a:p>
          <a:p>
            <a:endParaRPr lang="en-GB" dirty="0" smtClean="0"/>
          </a:p>
          <a:p>
            <a:endParaRPr lang="en-GB" dirty="0" smtClean="0"/>
          </a:p>
          <a:p>
            <a:endParaRPr lang="en-GB" dirty="0"/>
          </a:p>
        </p:txBody>
      </p:sp>
    </p:spTree>
    <p:extLst>
      <p:ext uri="{BB962C8B-B14F-4D97-AF65-F5344CB8AC3E}">
        <p14:creationId xmlns:p14="http://schemas.microsoft.com/office/powerpoint/2010/main" val="2073726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Analogous Transfer </a:t>
            </a:r>
            <a:r>
              <a:rPr lang="en-GB" dirty="0"/>
              <a:t>of </a:t>
            </a:r>
            <a:r>
              <a:rPr lang="en-GB" dirty="0" smtClean="0"/>
              <a:t>Knowledge </a:t>
            </a:r>
            <a:endParaRPr lang="en-GB" dirty="0"/>
          </a:p>
        </p:txBody>
      </p:sp>
      <p:sp>
        <p:nvSpPr>
          <p:cNvPr id="3" name="Content Placeholder 2"/>
          <p:cNvSpPr>
            <a:spLocks noGrp="1"/>
          </p:cNvSpPr>
          <p:nvPr>
            <p:ph idx="1"/>
          </p:nvPr>
        </p:nvSpPr>
        <p:spPr>
          <a:xfrm>
            <a:off x="653143" y="1280159"/>
            <a:ext cx="11167187" cy="4896803"/>
          </a:xfrm>
        </p:spPr>
        <p:txBody>
          <a:bodyPr/>
          <a:lstStyle/>
          <a:p>
            <a:r>
              <a:rPr lang="en-GB" dirty="0" smtClean="0"/>
              <a:t>The process of learning an abstract principle through </a:t>
            </a:r>
            <a:r>
              <a:rPr lang="en-GB" dirty="0" smtClean="0">
                <a:solidFill>
                  <a:srgbClr val="FF0000"/>
                </a:solidFill>
              </a:rPr>
              <a:t>analogy</a:t>
            </a:r>
          </a:p>
          <a:p>
            <a:r>
              <a:rPr lang="en-GB" dirty="0" smtClean="0"/>
              <a:t>Using multiple </a:t>
            </a:r>
            <a:r>
              <a:rPr lang="en-GB" dirty="0" smtClean="0">
                <a:solidFill>
                  <a:srgbClr val="FF0000"/>
                </a:solidFill>
              </a:rPr>
              <a:t>concrete</a:t>
            </a:r>
            <a:r>
              <a:rPr lang="en-GB" dirty="0" smtClean="0"/>
              <a:t> examples to learn the same abstract principle</a:t>
            </a:r>
          </a:p>
          <a:p>
            <a:r>
              <a:rPr lang="en-GB" dirty="0" smtClean="0"/>
              <a:t>Problem solving expertise is recognised as the ability to:</a:t>
            </a:r>
          </a:p>
          <a:p>
            <a:pPr lvl="1"/>
            <a:r>
              <a:rPr lang="en-GB" dirty="0" smtClean="0"/>
              <a:t>Ignore </a:t>
            </a:r>
            <a:r>
              <a:rPr lang="en-GB" dirty="0"/>
              <a:t>irrelevant </a:t>
            </a:r>
            <a:r>
              <a:rPr lang="en-GB" dirty="0">
                <a:solidFill>
                  <a:srgbClr val="FF0000"/>
                </a:solidFill>
              </a:rPr>
              <a:t>surface dissimilarity</a:t>
            </a:r>
            <a:r>
              <a:rPr lang="en-GB" dirty="0"/>
              <a:t> </a:t>
            </a:r>
            <a:r>
              <a:rPr lang="en-GB" dirty="0" smtClean="0"/>
              <a:t>(natural language)</a:t>
            </a:r>
          </a:p>
          <a:p>
            <a:pPr lvl="1"/>
            <a:r>
              <a:rPr lang="en-GB" dirty="0" smtClean="0"/>
              <a:t>Recognise </a:t>
            </a:r>
            <a:r>
              <a:rPr lang="en-GB" dirty="0">
                <a:solidFill>
                  <a:srgbClr val="FF0000"/>
                </a:solidFill>
              </a:rPr>
              <a:t>structural similarity</a:t>
            </a:r>
            <a:r>
              <a:rPr lang="en-GB" dirty="0"/>
              <a:t> in problems i.e. identify the abstract </a:t>
            </a:r>
            <a:r>
              <a:rPr lang="en-GB" dirty="0" smtClean="0"/>
              <a:t>solution</a:t>
            </a:r>
          </a:p>
          <a:p>
            <a:r>
              <a:rPr lang="en-GB" dirty="0" smtClean="0"/>
              <a:t>Question: To what extent does natural language procedure (</a:t>
            </a:r>
            <a:r>
              <a:rPr lang="en-GB" dirty="0" smtClean="0">
                <a:solidFill>
                  <a:srgbClr val="FF0000"/>
                </a:solidFill>
              </a:rPr>
              <a:t>concrete surface features</a:t>
            </a:r>
            <a:r>
              <a:rPr lang="en-GB" dirty="0" smtClean="0"/>
              <a:t>) distract novice programmers?</a:t>
            </a:r>
            <a:endParaRPr lang="en-GB" dirty="0"/>
          </a:p>
        </p:txBody>
      </p:sp>
    </p:spTree>
    <p:extLst>
      <p:ext uri="{BB962C8B-B14F-4D97-AF65-F5344CB8AC3E}">
        <p14:creationId xmlns:p14="http://schemas.microsoft.com/office/powerpoint/2010/main" val="2339150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Range Selection Problem</a:t>
            </a:r>
            <a:endParaRPr lang="en-GB" dirty="0"/>
          </a:p>
        </p:txBody>
      </p:sp>
      <p:sp>
        <p:nvSpPr>
          <p:cNvPr id="3" name="Content Placeholder 2"/>
          <p:cNvSpPr>
            <a:spLocks noGrp="1"/>
          </p:cNvSpPr>
          <p:nvPr>
            <p:ph idx="1"/>
          </p:nvPr>
        </p:nvSpPr>
        <p:spPr>
          <a:xfrm>
            <a:off x="653143" y="1129553"/>
            <a:ext cx="11167187" cy="5047410"/>
          </a:xfrm>
        </p:spPr>
        <p:txBody>
          <a:bodyPr>
            <a:normAutofit lnSpcReduction="10000"/>
          </a:bodyPr>
          <a:lstStyle/>
          <a:p>
            <a:pPr marL="0" indent="0">
              <a:buNone/>
            </a:pPr>
            <a:r>
              <a:rPr lang="en-GB" i="1" dirty="0" smtClean="0"/>
              <a:t>“A </a:t>
            </a:r>
            <a:r>
              <a:rPr lang="en-GB" i="1" dirty="0"/>
              <a:t>game requires a player to collect a number of coins and pays a bonus of 150 points when more than 100 are collected and a bonus of 500 points when more than 400 coins are collected. The player can only be awarded one bonus</a:t>
            </a:r>
            <a:r>
              <a:rPr lang="en-GB" i="1" dirty="0" smtClean="0"/>
              <a:t>.”</a:t>
            </a:r>
          </a:p>
          <a:p>
            <a:pPr marL="0" indent="0">
              <a:buNone/>
            </a:pPr>
            <a:endParaRPr lang="en-GB" i="1" dirty="0"/>
          </a:p>
          <a:p>
            <a:r>
              <a:rPr lang="en-GB" dirty="0" smtClean="0"/>
              <a:t>Developed and used operator range diagrams (no code required)</a:t>
            </a:r>
          </a:p>
          <a:p>
            <a:r>
              <a:rPr lang="en-GB" dirty="0" smtClean="0"/>
              <a:t>30 students</a:t>
            </a:r>
          </a:p>
          <a:p>
            <a:r>
              <a:rPr lang="en-GB" dirty="0" smtClean="0"/>
              <a:t>15 students were influenced by the natural language procedure</a:t>
            </a:r>
          </a:p>
          <a:p>
            <a:r>
              <a:rPr lang="en-GB" dirty="0" smtClean="0"/>
              <a:t>In a later exercise this rose to 23 students</a:t>
            </a:r>
            <a:endParaRPr lang="en-GB" dirty="0"/>
          </a:p>
        </p:txBody>
      </p:sp>
    </p:spTree>
    <p:extLst>
      <p:ext uri="{BB962C8B-B14F-4D97-AF65-F5344CB8AC3E}">
        <p14:creationId xmlns:p14="http://schemas.microsoft.com/office/powerpoint/2010/main" val="40398823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Training</a:t>
            </a:r>
            <a:endParaRPr lang="en-GB" dirty="0"/>
          </a:p>
        </p:txBody>
      </p:sp>
      <p:sp>
        <p:nvSpPr>
          <p:cNvPr id="3" name="Content Placeholder 2"/>
          <p:cNvSpPr>
            <a:spLocks noGrp="1"/>
          </p:cNvSpPr>
          <p:nvPr>
            <p:ph idx="1"/>
          </p:nvPr>
        </p:nvSpPr>
        <p:spPr>
          <a:xfrm>
            <a:off x="1132232" y="1613647"/>
            <a:ext cx="10209007" cy="3528509"/>
          </a:xfrm>
        </p:spPr>
        <p:txBody>
          <a:bodyPr>
            <a:normAutofit fontScale="85000" lnSpcReduction="20000"/>
          </a:bodyPr>
          <a:lstStyle/>
          <a:p>
            <a:pPr marL="0" indent="0">
              <a:buNone/>
            </a:pPr>
            <a:r>
              <a:rPr lang="en-GB" dirty="0" smtClean="0"/>
              <a:t>Teach students to look out for this by providing a number of “misleading” exercises</a:t>
            </a:r>
          </a:p>
          <a:p>
            <a:pPr marL="0" indent="0">
              <a:buNone/>
            </a:pPr>
            <a:endParaRPr lang="en-GB" dirty="0" smtClean="0"/>
          </a:p>
          <a:p>
            <a:pPr marL="0" indent="0">
              <a:buNone/>
            </a:pPr>
            <a:r>
              <a:rPr lang="en-GB" dirty="0" smtClean="0"/>
              <a:t>Train them to spot inconsistencies in their </a:t>
            </a:r>
            <a:r>
              <a:rPr lang="en-GB" dirty="0" smtClean="0"/>
              <a:t>logic</a:t>
            </a:r>
            <a:br>
              <a:rPr lang="en-GB" dirty="0" smtClean="0"/>
            </a:br>
            <a:r>
              <a:rPr lang="en-GB" dirty="0" smtClean="0"/>
              <a:t>These can be minor </a:t>
            </a:r>
            <a:r>
              <a:rPr lang="en-GB" dirty="0" smtClean="0">
                <a:sym typeface="Wingdings" panose="05000000000000000000" pitchFamily="2" charset="2"/>
              </a:rPr>
              <a:t> postcode and telephone number</a:t>
            </a:r>
            <a:br>
              <a:rPr lang="en-GB" dirty="0" smtClean="0">
                <a:sym typeface="Wingdings" panose="05000000000000000000" pitchFamily="2" charset="2"/>
              </a:rPr>
            </a:br>
            <a:r>
              <a:rPr lang="en-GB" altLang="en-US" dirty="0"/>
              <a:t>Make a list of names of quantities and </a:t>
            </a:r>
            <a:r>
              <a:rPr lang="en-GB" altLang="en-US" dirty="0" smtClean="0"/>
              <a:t>categorise (integers, Booleans, etc.)</a:t>
            </a:r>
            <a:endParaRPr lang="en-GB" dirty="0" smtClean="0"/>
          </a:p>
          <a:p>
            <a:pPr marL="0" indent="0">
              <a:buNone/>
            </a:pPr>
            <a:endParaRPr lang="en-GB" dirty="0"/>
          </a:p>
          <a:p>
            <a:pPr marL="0" indent="0">
              <a:buNone/>
            </a:pPr>
            <a:r>
              <a:rPr lang="en-GB" dirty="0" smtClean="0"/>
              <a:t>To avoid misunderstandings initial exercises should be very terse</a:t>
            </a:r>
            <a:endParaRPr lang="en-GB" dirty="0"/>
          </a:p>
        </p:txBody>
      </p:sp>
    </p:spTree>
    <p:extLst>
      <p:ext uri="{BB962C8B-B14F-4D97-AF65-F5344CB8AC3E}">
        <p14:creationId xmlns:p14="http://schemas.microsoft.com/office/powerpoint/2010/main" val="392995705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665694" y="0"/>
            <a:ext cx="6526306"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Expertise</a:t>
            </a:r>
            <a:endParaRPr lang="en-GB" dirty="0"/>
          </a:p>
        </p:txBody>
      </p:sp>
      <p:sp>
        <p:nvSpPr>
          <p:cNvPr id="3" name="Content Placeholder 2"/>
          <p:cNvSpPr>
            <a:spLocks noGrp="1"/>
          </p:cNvSpPr>
          <p:nvPr>
            <p:ph idx="1"/>
          </p:nvPr>
        </p:nvSpPr>
        <p:spPr>
          <a:xfrm>
            <a:off x="304800" y="802433"/>
            <a:ext cx="5037851" cy="5374530"/>
          </a:xfrm>
        </p:spPr>
        <p:txBody>
          <a:bodyPr>
            <a:normAutofit fontScale="92500" lnSpcReduction="10000"/>
          </a:bodyPr>
          <a:lstStyle/>
          <a:p>
            <a:pPr marL="0" indent="0">
              <a:buNone/>
            </a:pPr>
            <a:r>
              <a:rPr lang="en-GB" u="sng" dirty="0" smtClean="0"/>
              <a:t>Experts</a:t>
            </a:r>
          </a:p>
          <a:p>
            <a:r>
              <a:rPr lang="en-GB" dirty="0" smtClean="0"/>
              <a:t>Domain specific knowledge to apply to a problem</a:t>
            </a:r>
          </a:p>
          <a:p>
            <a:r>
              <a:rPr lang="en-GB" dirty="0" smtClean="0"/>
              <a:t>Better more complete mental models</a:t>
            </a:r>
          </a:p>
          <a:p>
            <a:pPr marL="0" indent="0">
              <a:buNone/>
            </a:pPr>
            <a:r>
              <a:rPr lang="en-GB" u="sng" dirty="0" smtClean="0"/>
              <a:t>Novices</a:t>
            </a:r>
          </a:p>
          <a:p>
            <a:r>
              <a:rPr lang="en-GB" dirty="0" smtClean="0"/>
              <a:t>Lack problem solving skills</a:t>
            </a:r>
          </a:p>
          <a:p>
            <a:r>
              <a:rPr lang="en-GB" dirty="0"/>
              <a:t>Working memory plays a potential role</a:t>
            </a:r>
          </a:p>
          <a:p>
            <a:r>
              <a:rPr lang="en-GB" dirty="0" smtClean="0"/>
              <a:t>Have difficulty interpreting natural language problems</a:t>
            </a:r>
          </a:p>
        </p:txBody>
      </p:sp>
      <p:pic>
        <p:nvPicPr>
          <p:cNvPr id="5" name="Picture 4"/>
          <p:cNvPicPr>
            <a:picLocks noChangeAspect="1"/>
          </p:cNvPicPr>
          <p:nvPr/>
        </p:nvPicPr>
        <p:blipFill>
          <a:blip r:embed="rId2"/>
          <a:stretch>
            <a:fillRect/>
          </a:stretch>
        </p:blipFill>
        <p:spPr>
          <a:xfrm>
            <a:off x="6042525" y="802433"/>
            <a:ext cx="5826432" cy="5334001"/>
          </a:xfrm>
          <a:prstGeom prst="rect">
            <a:avLst/>
          </a:prstGeom>
        </p:spPr>
      </p:pic>
    </p:spTree>
    <p:extLst>
      <p:ext uri="{BB962C8B-B14F-4D97-AF65-F5344CB8AC3E}">
        <p14:creationId xmlns:p14="http://schemas.microsoft.com/office/powerpoint/2010/main" val="30493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Abstract Construction Instruction (ACI)</a:t>
            </a:r>
            <a:endParaRPr lang="en-GB" dirty="0"/>
          </a:p>
        </p:txBody>
      </p:sp>
      <p:sp>
        <p:nvSpPr>
          <p:cNvPr id="3" name="Content Placeholder 2"/>
          <p:cNvSpPr>
            <a:spLocks noGrp="1"/>
          </p:cNvSpPr>
          <p:nvPr>
            <p:ph idx="1"/>
          </p:nvPr>
        </p:nvSpPr>
        <p:spPr>
          <a:xfrm>
            <a:off x="367553" y="720762"/>
            <a:ext cx="6415828" cy="5456201"/>
          </a:xfrm>
        </p:spPr>
        <p:txBody>
          <a:bodyPr>
            <a:normAutofit/>
          </a:bodyPr>
          <a:lstStyle/>
          <a:p>
            <a:r>
              <a:rPr lang="en-GB" dirty="0" smtClean="0"/>
              <a:t>Based on memory chunking</a:t>
            </a:r>
          </a:p>
          <a:p>
            <a:r>
              <a:rPr lang="en-GB" dirty="0" smtClean="0"/>
              <a:t>Plans, slots and fillers become taught abstract patterns</a:t>
            </a:r>
          </a:p>
          <a:p>
            <a:r>
              <a:rPr lang="en-GB" dirty="0" smtClean="0"/>
              <a:t>Teach fillers to create concrete patterns</a:t>
            </a:r>
          </a:p>
          <a:p>
            <a:r>
              <a:rPr lang="en-GB" dirty="0" smtClean="0"/>
              <a:t>Name patterns</a:t>
            </a:r>
          </a:p>
          <a:p>
            <a:r>
              <a:rPr lang="en-GB" dirty="0" smtClean="0"/>
              <a:t>Focus on pattern recall</a:t>
            </a:r>
          </a:p>
          <a:p>
            <a:pPr lvl="1"/>
            <a:r>
              <a:rPr lang="en-GB" dirty="0" smtClean="0"/>
              <a:t>Provide exercises specifically targeted at reinforcing recall of pattern </a:t>
            </a:r>
            <a:r>
              <a:rPr lang="en-GB" dirty="0" smtClean="0">
                <a:sym typeface="Wingdings" panose="05000000000000000000" pitchFamily="2" charset="2"/>
              </a:rPr>
              <a:t> </a:t>
            </a:r>
            <a:r>
              <a:rPr lang="en-GB" dirty="0" smtClean="0">
                <a:solidFill>
                  <a:srgbClr val="FF0000"/>
                </a:solidFill>
                <a:sym typeface="Wingdings" panose="05000000000000000000" pitchFamily="2" charset="2"/>
              </a:rPr>
              <a:t>practice, practice, practice</a:t>
            </a:r>
            <a:endParaRPr lang="en-GB" dirty="0" smtClean="0">
              <a:solidFill>
                <a:srgbClr val="FF0000"/>
              </a:solidFill>
            </a:endParaRPr>
          </a:p>
          <a:p>
            <a:r>
              <a:rPr lang="en-GB" dirty="0" smtClean="0"/>
              <a:t>Surprise tests!!</a:t>
            </a:r>
            <a:endParaRPr lang="en-GB" dirty="0"/>
          </a:p>
        </p:txBody>
      </p:sp>
      <p:sp>
        <p:nvSpPr>
          <p:cNvPr id="4" name="TextBox 3"/>
          <p:cNvSpPr txBox="1"/>
          <p:nvPr/>
        </p:nvSpPr>
        <p:spPr>
          <a:xfrm>
            <a:off x="8364071" y="2384612"/>
            <a:ext cx="2820003" cy="3785652"/>
          </a:xfrm>
          <a:prstGeom prst="rect">
            <a:avLst/>
          </a:prstGeom>
          <a:solidFill>
            <a:schemeClr val="bg1"/>
          </a:solidFill>
        </p:spPr>
        <p:txBody>
          <a:bodyPr wrap="none" rtlCol="0">
            <a:spAutoFit/>
          </a:bodyPr>
          <a:lstStyle/>
          <a:p>
            <a:r>
              <a:rPr lang="en-GB" altLang="en-US" sz="2400" dirty="0"/>
              <a:t>type </a:t>
            </a:r>
            <a:r>
              <a:rPr lang="en-GB" altLang="en-US" sz="2400" dirty="0" smtClean="0"/>
              <a:t>   </a:t>
            </a:r>
            <a:r>
              <a:rPr lang="en-GB" altLang="en-US" sz="2400" i="1" dirty="0" err="1" smtClean="0"/>
              <a:t>variablename</a:t>
            </a:r>
            <a:r>
              <a:rPr lang="en-GB" altLang="en-US" sz="2400" b="1" dirty="0"/>
              <a:t>;</a:t>
            </a:r>
          </a:p>
          <a:p>
            <a:endParaRPr lang="en-GB" altLang="en-US" sz="2400" dirty="0" smtClean="0"/>
          </a:p>
          <a:p>
            <a:endParaRPr lang="en-GB" altLang="en-US" sz="2400" dirty="0" smtClean="0"/>
          </a:p>
          <a:p>
            <a:endParaRPr lang="en-GB" altLang="en-US" sz="2400" dirty="0"/>
          </a:p>
          <a:p>
            <a:r>
              <a:rPr lang="en-GB" altLang="en-US" sz="2400" dirty="0" smtClean="0"/>
              <a:t>type</a:t>
            </a:r>
            <a:endParaRPr lang="en-GB" altLang="en-US" sz="2400" dirty="0"/>
          </a:p>
          <a:p>
            <a:pPr lvl="1"/>
            <a:r>
              <a:rPr lang="en-GB" altLang="en-US" sz="2400" dirty="0" err="1"/>
              <a:t>int</a:t>
            </a:r>
            <a:endParaRPr lang="en-GB" altLang="en-US" sz="2400" dirty="0"/>
          </a:p>
          <a:p>
            <a:pPr lvl="1"/>
            <a:r>
              <a:rPr lang="en-GB" altLang="en-US" sz="2400" dirty="0"/>
              <a:t>double</a:t>
            </a:r>
          </a:p>
          <a:p>
            <a:pPr lvl="1"/>
            <a:r>
              <a:rPr lang="en-GB" altLang="en-US" sz="2400" dirty="0"/>
              <a:t>string</a:t>
            </a:r>
          </a:p>
          <a:p>
            <a:pPr lvl="1"/>
            <a:r>
              <a:rPr lang="en-GB" altLang="en-US" sz="2400" dirty="0"/>
              <a:t>bool</a:t>
            </a:r>
          </a:p>
          <a:p>
            <a:endParaRPr lang="en-GB" sz="2400" dirty="0"/>
          </a:p>
        </p:txBody>
      </p:sp>
      <p:sp>
        <p:nvSpPr>
          <p:cNvPr id="5" name="TextBox 4"/>
          <p:cNvSpPr txBox="1"/>
          <p:nvPr/>
        </p:nvSpPr>
        <p:spPr>
          <a:xfrm>
            <a:off x="7846171" y="1754806"/>
            <a:ext cx="4271362" cy="523220"/>
          </a:xfrm>
          <a:prstGeom prst="rect">
            <a:avLst/>
          </a:prstGeom>
          <a:noFill/>
        </p:spPr>
        <p:txBody>
          <a:bodyPr wrap="none" rtlCol="0">
            <a:spAutoFit/>
          </a:bodyPr>
          <a:lstStyle/>
          <a:p>
            <a:r>
              <a:rPr lang="en-GB" sz="2800" dirty="0" smtClean="0">
                <a:solidFill>
                  <a:schemeClr val="bg1"/>
                </a:solidFill>
              </a:rPr>
              <a:t>Variable Declaration Pattern</a:t>
            </a:r>
            <a:endParaRPr lang="en-GB" sz="2800" dirty="0">
              <a:solidFill>
                <a:schemeClr val="bg1"/>
              </a:solidFill>
            </a:endParaRPr>
          </a:p>
        </p:txBody>
      </p:sp>
      <p:sp>
        <p:nvSpPr>
          <p:cNvPr id="7" name="TextBox 6"/>
          <p:cNvSpPr txBox="1"/>
          <p:nvPr/>
        </p:nvSpPr>
        <p:spPr>
          <a:xfrm>
            <a:off x="7240398" y="3248710"/>
            <a:ext cx="881973" cy="523220"/>
          </a:xfrm>
          <a:prstGeom prst="rect">
            <a:avLst/>
          </a:prstGeom>
          <a:noFill/>
        </p:spPr>
        <p:txBody>
          <a:bodyPr wrap="none" rtlCol="0">
            <a:spAutoFit/>
          </a:bodyPr>
          <a:lstStyle/>
          <a:p>
            <a:r>
              <a:rPr lang="en-GB" sz="2800" dirty="0" smtClean="0">
                <a:solidFill>
                  <a:srgbClr val="FF0000"/>
                </a:solidFill>
              </a:rPr>
              <a:t>Slots</a:t>
            </a:r>
            <a:endParaRPr lang="en-GB" sz="2800" dirty="0">
              <a:solidFill>
                <a:srgbClr val="FF0000"/>
              </a:solidFill>
            </a:endParaRPr>
          </a:p>
        </p:txBody>
      </p:sp>
      <p:cxnSp>
        <p:nvCxnSpPr>
          <p:cNvPr id="9" name="Straight Arrow Connector 8"/>
          <p:cNvCxnSpPr/>
          <p:nvPr/>
        </p:nvCxnSpPr>
        <p:spPr>
          <a:xfrm flipV="1">
            <a:off x="7978588" y="2743200"/>
            <a:ext cx="493059" cy="525112"/>
          </a:xfrm>
          <a:prstGeom prst="straightConnector1">
            <a:avLst/>
          </a:prstGeom>
          <a:ln w="38100">
            <a:solidFill>
              <a:srgbClr val="FF0000"/>
            </a:solidFill>
            <a:tailEnd type="arrow" w="lg" len="lg"/>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7978588" y="2811571"/>
            <a:ext cx="1795484" cy="442233"/>
          </a:xfrm>
          <a:prstGeom prst="straightConnector1">
            <a:avLst/>
          </a:prstGeom>
          <a:ln w="38100">
            <a:solidFill>
              <a:srgbClr val="FF0000"/>
            </a:solidFill>
            <a:tailEnd type="arrow" w="lg" len="lg"/>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783381" y="4588773"/>
            <a:ext cx="898003" cy="523220"/>
          </a:xfrm>
          <a:prstGeom prst="rect">
            <a:avLst/>
          </a:prstGeom>
          <a:noFill/>
        </p:spPr>
        <p:txBody>
          <a:bodyPr wrap="none" rtlCol="0">
            <a:spAutoFit/>
          </a:bodyPr>
          <a:lstStyle/>
          <a:p>
            <a:r>
              <a:rPr lang="en-GB" sz="2800" dirty="0" smtClean="0">
                <a:solidFill>
                  <a:srgbClr val="0070C0"/>
                </a:solidFill>
              </a:rPr>
              <a:t>Filler</a:t>
            </a:r>
            <a:endParaRPr lang="en-GB" sz="2800" dirty="0">
              <a:solidFill>
                <a:srgbClr val="0070C0"/>
              </a:solidFill>
            </a:endParaRPr>
          </a:p>
        </p:txBody>
      </p:sp>
      <p:sp>
        <p:nvSpPr>
          <p:cNvPr id="15" name="Left Brace 14"/>
          <p:cNvSpPr/>
          <p:nvPr/>
        </p:nvSpPr>
        <p:spPr>
          <a:xfrm>
            <a:off x="7823180" y="3944422"/>
            <a:ext cx="487376" cy="1811922"/>
          </a:xfrm>
          <a:prstGeom prst="leftBrace">
            <a:avLst/>
          </a:prstGeom>
          <a:ln w="349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227798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par>
                                <p:cTn id="31" presetID="1" presetClass="entr" presetSubtype="0"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par>
                                <p:cTn id="37" presetID="1" presetClass="entr" presetSubtype="0" fill="hold" grpId="0"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p:bldP spid="7" grpId="0"/>
      <p:bldP spid="14" grpId="0"/>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loud Callout 10"/>
          <p:cNvSpPr/>
          <p:nvPr/>
        </p:nvSpPr>
        <p:spPr>
          <a:xfrm>
            <a:off x="7940351" y="4452819"/>
            <a:ext cx="4141567" cy="1247819"/>
          </a:xfrm>
          <a:prstGeom prst="cloudCallout">
            <a:avLst>
              <a:gd name="adj1" fmla="val -39758"/>
              <a:gd name="adj2" fmla="val 6923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Analogous Transfer of Knowledge</a:t>
            </a:r>
            <a:endParaRPr lang="en-GB" dirty="0"/>
          </a:p>
        </p:txBody>
      </p:sp>
      <p:sp>
        <p:nvSpPr>
          <p:cNvPr id="3" name="Content Placeholder 2"/>
          <p:cNvSpPr>
            <a:spLocks noGrp="1"/>
          </p:cNvSpPr>
          <p:nvPr>
            <p:ph idx="1"/>
          </p:nvPr>
        </p:nvSpPr>
        <p:spPr>
          <a:xfrm>
            <a:off x="286007" y="1555993"/>
            <a:ext cx="8677469" cy="4544106"/>
          </a:xfrm>
        </p:spPr>
        <p:txBody>
          <a:bodyPr/>
          <a:lstStyle/>
          <a:p>
            <a:r>
              <a:rPr lang="en-GB" dirty="0" smtClean="0"/>
              <a:t>Teach the abstract principle</a:t>
            </a:r>
          </a:p>
          <a:p>
            <a:r>
              <a:rPr lang="en-GB" dirty="0" smtClean="0"/>
              <a:t>Teach multiple concrete examples using the principle</a:t>
            </a:r>
          </a:p>
          <a:p>
            <a:endParaRPr lang="en-GB" dirty="0" smtClean="0"/>
          </a:p>
          <a:p>
            <a:pPr marL="0" indent="0">
              <a:buNone/>
            </a:pPr>
            <a:r>
              <a:rPr lang="en-GB" dirty="0" smtClean="0"/>
              <a:t>Better than….</a:t>
            </a:r>
            <a:endParaRPr lang="en-GB" dirty="0"/>
          </a:p>
          <a:p>
            <a:r>
              <a:rPr lang="en-GB" dirty="0" smtClean="0"/>
              <a:t>Teach multiple concrete examples</a:t>
            </a:r>
          </a:p>
          <a:p>
            <a:r>
              <a:rPr lang="en-GB" dirty="0" smtClean="0"/>
              <a:t>Allow the student to derive the abstract principle themselves</a:t>
            </a:r>
            <a:endParaRPr lang="en-GB" dirty="0"/>
          </a:p>
        </p:txBody>
      </p:sp>
      <p:sp>
        <p:nvSpPr>
          <p:cNvPr id="4" name="TextBox 3"/>
          <p:cNvSpPr txBox="1"/>
          <p:nvPr/>
        </p:nvSpPr>
        <p:spPr>
          <a:xfrm>
            <a:off x="9666514" y="6226051"/>
            <a:ext cx="1486304" cy="461665"/>
          </a:xfrm>
          <a:prstGeom prst="rect">
            <a:avLst/>
          </a:prstGeom>
          <a:noFill/>
        </p:spPr>
        <p:txBody>
          <a:bodyPr wrap="none" rtlCol="0">
            <a:spAutoFit/>
          </a:bodyPr>
          <a:lstStyle/>
          <a:p>
            <a:r>
              <a:rPr lang="en-GB" sz="2400" dirty="0" err="1" smtClean="0">
                <a:solidFill>
                  <a:schemeClr val="bg1"/>
                </a:solidFill>
              </a:rPr>
              <a:t>Gick</a:t>
            </a:r>
            <a:r>
              <a:rPr lang="en-GB" sz="2400" dirty="0" smtClean="0">
                <a:solidFill>
                  <a:schemeClr val="bg1"/>
                </a:solidFill>
              </a:rPr>
              <a:t>, 1983</a:t>
            </a:r>
            <a:endParaRPr lang="en-GB" sz="2400" dirty="0">
              <a:solidFill>
                <a:schemeClr val="bg1"/>
              </a:solidFill>
            </a:endParaRPr>
          </a:p>
        </p:txBody>
      </p:sp>
      <p:sp>
        <p:nvSpPr>
          <p:cNvPr id="5" name="TextBox 4"/>
          <p:cNvSpPr txBox="1"/>
          <p:nvPr/>
        </p:nvSpPr>
        <p:spPr>
          <a:xfrm>
            <a:off x="8729393" y="1430016"/>
            <a:ext cx="2714526" cy="461665"/>
          </a:xfrm>
          <a:prstGeom prst="rect">
            <a:avLst/>
          </a:prstGeom>
          <a:noFill/>
        </p:spPr>
        <p:txBody>
          <a:bodyPr wrap="none" rtlCol="0">
            <a:spAutoFit/>
          </a:bodyPr>
          <a:lstStyle/>
          <a:p>
            <a:r>
              <a:rPr lang="en-GB" sz="2400" dirty="0" smtClean="0">
                <a:solidFill>
                  <a:schemeClr val="bg1"/>
                </a:solidFill>
              </a:rPr>
              <a:t>type   </a:t>
            </a:r>
            <a:r>
              <a:rPr lang="en-GB" sz="2400" dirty="0" err="1" smtClean="0">
                <a:solidFill>
                  <a:schemeClr val="bg1"/>
                </a:solidFill>
              </a:rPr>
              <a:t>variablename</a:t>
            </a:r>
            <a:r>
              <a:rPr lang="en-GB" dirty="0" smtClean="0">
                <a:solidFill>
                  <a:schemeClr val="bg1"/>
                </a:solidFill>
              </a:rPr>
              <a:t>;</a:t>
            </a:r>
            <a:endParaRPr lang="en-GB" dirty="0">
              <a:solidFill>
                <a:schemeClr val="bg1"/>
              </a:solidFill>
            </a:endParaRPr>
          </a:p>
        </p:txBody>
      </p:sp>
      <p:sp>
        <p:nvSpPr>
          <p:cNvPr id="6" name="TextBox 5"/>
          <p:cNvSpPr txBox="1"/>
          <p:nvPr/>
        </p:nvSpPr>
        <p:spPr>
          <a:xfrm>
            <a:off x="8568612" y="2337520"/>
            <a:ext cx="1518044" cy="461665"/>
          </a:xfrm>
          <a:prstGeom prst="rect">
            <a:avLst/>
          </a:prstGeom>
          <a:noFill/>
        </p:spPr>
        <p:txBody>
          <a:bodyPr wrap="none" rtlCol="0">
            <a:spAutoFit/>
          </a:bodyPr>
          <a:lstStyle/>
          <a:p>
            <a:r>
              <a:rPr lang="en-GB" sz="2400" dirty="0" err="1" smtClean="0">
                <a:solidFill>
                  <a:schemeClr val="bg1"/>
                </a:solidFill>
              </a:rPr>
              <a:t>int</a:t>
            </a:r>
            <a:r>
              <a:rPr lang="en-GB" sz="2400" dirty="0" smtClean="0">
                <a:solidFill>
                  <a:schemeClr val="bg1"/>
                </a:solidFill>
              </a:rPr>
              <a:t>   count;</a:t>
            </a:r>
            <a:endParaRPr lang="en-GB" dirty="0">
              <a:solidFill>
                <a:schemeClr val="bg1"/>
              </a:solidFill>
            </a:endParaRPr>
          </a:p>
        </p:txBody>
      </p:sp>
      <p:sp>
        <p:nvSpPr>
          <p:cNvPr id="7" name="TextBox 6"/>
          <p:cNvSpPr txBox="1"/>
          <p:nvPr/>
        </p:nvSpPr>
        <p:spPr>
          <a:xfrm>
            <a:off x="10223717" y="2337520"/>
            <a:ext cx="1858201" cy="461665"/>
          </a:xfrm>
          <a:prstGeom prst="rect">
            <a:avLst/>
          </a:prstGeom>
          <a:noFill/>
        </p:spPr>
        <p:txBody>
          <a:bodyPr wrap="none" rtlCol="0">
            <a:spAutoFit/>
          </a:bodyPr>
          <a:lstStyle/>
          <a:p>
            <a:r>
              <a:rPr lang="en-GB" sz="2400" dirty="0" smtClean="0">
                <a:solidFill>
                  <a:schemeClr val="bg1"/>
                </a:solidFill>
              </a:rPr>
              <a:t>double price;</a:t>
            </a:r>
            <a:endParaRPr lang="en-GB" dirty="0">
              <a:solidFill>
                <a:schemeClr val="bg1"/>
              </a:solidFill>
            </a:endParaRPr>
          </a:p>
        </p:txBody>
      </p:sp>
      <p:sp>
        <p:nvSpPr>
          <p:cNvPr id="8" name="TextBox 7"/>
          <p:cNvSpPr txBox="1"/>
          <p:nvPr/>
        </p:nvSpPr>
        <p:spPr>
          <a:xfrm>
            <a:off x="8148470" y="3465741"/>
            <a:ext cx="1518044" cy="461665"/>
          </a:xfrm>
          <a:prstGeom prst="rect">
            <a:avLst/>
          </a:prstGeom>
          <a:noFill/>
        </p:spPr>
        <p:txBody>
          <a:bodyPr wrap="none" rtlCol="0">
            <a:spAutoFit/>
          </a:bodyPr>
          <a:lstStyle/>
          <a:p>
            <a:r>
              <a:rPr lang="en-GB" sz="2400" dirty="0" err="1" smtClean="0">
                <a:solidFill>
                  <a:schemeClr val="bg1"/>
                </a:solidFill>
              </a:rPr>
              <a:t>int</a:t>
            </a:r>
            <a:r>
              <a:rPr lang="en-GB" sz="2400" dirty="0" smtClean="0">
                <a:solidFill>
                  <a:schemeClr val="bg1"/>
                </a:solidFill>
              </a:rPr>
              <a:t>   count;</a:t>
            </a:r>
            <a:endParaRPr lang="en-GB" dirty="0">
              <a:solidFill>
                <a:schemeClr val="bg1"/>
              </a:solidFill>
            </a:endParaRPr>
          </a:p>
        </p:txBody>
      </p:sp>
      <p:sp>
        <p:nvSpPr>
          <p:cNvPr id="9" name="TextBox 8"/>
          <p:cNvSpPr txBox="1"/>
          <p:nvPr/>
        </p:nvSpPr>
        <p:spPr>
          <a:xfrm>
            <a:off x="9803575" y="3465741"/>
            <a:ext cx="1858201" cy="461665"/>
          </a:xfrm>
          <a:prstGeom prst="rect">
            <a:avLst/>
          </a:prstGeom>
          <a:noFill/>
        </p:spPr>
        <p:txBody>
          <a:bodyPr wrap="none" rtlCol="0">
            <a:spAutoFit/>
          </a:bodyPr>
          <a:lstStyle/>
          <a:p>
            <a:r>
              <a:rPr lang="en-GB" sz="2400" dirty="0" smtClean="0">
                <a:solidFill>
                  <a:schemeClr val="bg1"/>
                </a:solidFill>
              </a:rPr>
              <a:t>double price;</a:t>
            </a:r>
            <a:endParaRPr lang="en-GB" dirty="0">
              <a:solidFill>
                <a:schemeClr val="bg1"/>
              </a:solidFill>
            </a:endParaRPr>
          </a:p>
        </p:txBody>
      </p:sp>
      <p:sp>
        <p:nvSpPr>
          <p:cNvPr id="10" name="TextBox 9"/>
          <p:cNvSpPr txBox="1"/>
          <p:nvPr/>
        </p:nvSpPr>
        <p:spPr>
          <a:xfrm>
            <a:off x="8797818" y="4845897"/>
            <a:ext cx="2714526" cy="461665"/>
          </a:xfrm>
          <a:prstGeom prst="rect">
            <a:avLst/>
          </a:prstGeom>
          <a:noFill/>
        </p:spPr>
        <p:txBody>
          <a:bodyPr wrap="none" rtlCol="0">
            <a:spAutoFit/>
          </a:bodyPr>
          <a:lstStyle/>
          <a:p>
            <a:r>
              <a:rPr lang="en-GB" sz="2400" dirty="0" smtClean="0">
                <a:solidFill>
                  <a:schemeClr val="bg1"/>
                </a:solidFill>
              </a:rPr>
              <a:t>type   </a:t>
            </a:r>
            <a:r>
              <a:rPr lang="en-GB" sz="2400" dirty="0" err="1" smtClean="0">
                <a:solidFill>
                  <a:schemeClr val="bg1"/>
                </a:solidFill>
              </a:rPr>
              <a:t>variablename</a:t>
            </a:r>
            <a:r>
              <a:rPr lang="en-GB" dirty="0" smtClean="0">
                <a:solidFill>
                  <a:schemeClr val="bg1"/>
                </a:solidFill>
              </a:rPr>
              <a:t>;</a:t>
            </a:r>
            <a:endParaRPr lang="en-GB" dirty="0">
              <a:solidFill>
                <a:schemeClr val="bg1"/>
              </a:solidFill>
            </a:endParaRPr>
          </a:p>
        </p:txBody>
      </p:sp>
      <p:sp>
        <p:nvSpPr>
          <p:cNvPr id="12" name="TextBox 11"/>
          <p:cNvSpPr txBox="1"/>
          <p:nvPr/>
        </p:nvSpPr>
        <p:spPr>
          <a:xfrm>
            <a:off x="7093419" y="5911836"/>
            <a:ext cx="2001958" cy="461665"/>
          </a:xfrm>
          <a:prstGeom prst="rect">
            <a:avLst/>
          </a:prstGeom>
          <a:noFill/>
        </p:spPr>
        <p:txBody>
          <a:bodyPr wrap="none" rtlCol="0">
            <a:spAutoFit/>
          </a:bodyPr>
          <a:lstStyle/>
          <a:p>
            <a:r>
              <a:rPr lang="en-GB" sz="2400" dirty="0" smtClean="0">
                <a:solidFill>
                  <a:schemeClr val="bg1"/>
                </a:solidFill>
              </a:rPr>
              <a:t>Hmm,  got it !!</a:t>
            </a:r>
            <a:endParaRPr lang="en-GB" dirty="0">
              <a:solidFill>
                <a:schemeClr val="bg1"/>
              </a:solidFill>
            </a:endParaRPr>
          </a:p>
        </p:txBody>
      </p:sp>
      <p:cxnSp>
        <p:nvCxnSpPr>
          <p:cNvPr id="14" name="Straight Arrow Connector 13"/>
          <p:cNvCxnSpPr/>
          <p:nvPr/>
        </p:nvCxnSpPr>
        <p:spPr>
          <a:xfrm>
            <a:off x="9095377" y="4014022"/>
            <a:ext cx="309880" cy="438797"/>
          </a:xfrm>
          <a:prstGeom prst="straightConnector1">
            <a:avLst/>
          </a:prstGeom>
          <a:ln w="698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9" idx="2"/>
          </p:cNvCxnSpPr>
          <p:nvPr/>
        </p:nvCxnSpPr>
        <p:spPr>
          <a:xfrm flipH="1">
            <a:off x="10485638" y="3927406"/>
            <a:ext cx="247038" cy="527699"/>
          </a:xfrm>
          <a:prstGeom prst="straightConnector1">
            <a:avLst/>
          </a:prstGeom>
          <a:ln w="698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9553694" y="1877173"/>
            <a:ext cx="378022" cy="460347"/>
          </a:xfrm>
          <a:prstGeom prst="straightConnector1">
            <a:avLst/>
          </a:prstGeom>
          <a:ln w="698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10445881" y="1898723"/>
            <a:ext cx="309880" cy="438797"/>
          </a:xfrm>
          <a:prstGeom prst="straightConnector1">
            <a:avLst/>
          </a:prstGeom>
          <a:ln w="6985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5706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Exercises: Reinforce Recall of Patterns</a:t>
            </a:r>
            <a:endParaRPr lang="en-GB" dirty="0"/>
          </a:p>
        </p:txBody>
      </p:sp>
      <p:sp>
        <p:nvSpPr>
          <p:cNvPr id="4" name="TextBox 3"/>
          <p:cNvSpPr txBox="1"/>
          <p:nvPr/>
        </p:nvSpPr>
        <p:spPr>
          <a:xfrm>
            <a:off x="653143" y="946672"/>
            <a:ext cx="2512226" cy="2246769"/>
          </a:xfrm>
          <a:prstGeom prst="rect">
            <a:avLst/>
          </a:prstGeom>
          <a:noFill/>
        </p:spPr>
        <p:txBody>
          <a:bodyPr wrap="none" rtlCol="0">
            <a:spAutoFit/>
          </a:bodyPr>
          <a:lstStyle/>
          <a:p>
            <a:r>
              <a:rPr lang="en-GB" altLang="en-US" sz="2800" i="1" dirty="0">
                <a:solidFill>
                  <a:schemeClr val="bg1"/>
                </a:solidFill>
              </a:rPr>
              <a:t>type</a:t>
            </a:r>
            <a:r>
              <a:rPr lang="en-GB" altLang="en-US" sz="2800" dirty="0">
                <a:solidFill>
                  <a:schemeClr val="bg1"/>
                </a:solidFill>
              </a:rPr>
              <a:t> name;</a:t>
            </a:r>
          </a:p>
          <a:p>
            <a:r>
              <a:rPr lang="en-GB" altLang="en-US" sz="2800" dirty="0">
                <a:solidFill>
                  <a:schemeClr val="bg1"/>
                </a:solidFill>
              </a:rPr>
              <a:t>name = “</a:t>
            </a:r>
            <a:r>
              <a:rPr lang="en-GB" altLang="en-US" sz="2800" dirty="0" err="1">
                <a:solidFill>
                  <a:schemeClr val="bg1"/>
                </a:solidFill>
              </a:rPr>
              <a:t>fred</a:t>
            </a:r>
            <a:r>
              <a:rPr lang="en-GB" altLang="en-US" sz="2800" dirty="0">
                <a:solidFill>
                  <a:schemeClr val="bg1"/>
                </a:solidFill>
              </a:rPr>
              <a:t>”;</a:t>
            </a:r>
          </a:p>
          <a:p>
            <a:endParaRPr lang="en-GB" altLang="en-US" sz="2800" dirty="0">
              <a:solidFill>
                <a:schemeClr val="bg1"/>
              </a:solidFill>
            </a:endParaRPr>
          </a:p>
          <a:p>
            <a:r>
              <a:rPr lang="en-GB" altLang="en-US" sz="2800" i="1" dirty="0">
                <a:solidFill>
                  <a:schemeClr val="bg1"/>
                </a:solidFill>
              </a:rPr>
              <a:t>type</a:t>
            </a:r>
            <a:r>
              <a:rPr lang="en-GB" altLang="en-US" sz="2800" dirty="0">
                <a:solidFill>
                  <a:schemeClr val="bg1"/>
                </a:solidFill>
              </a:rPr>
              <a:t> number1;</a:t>
            </a:r>
          </a:p>
          <a:p>
            <a:r>
              <a:rPr lang="en-GB" altLang="en-US" sz="2800" dirty="0">
                <a:solidFill>
                  <a:schemeClr val="bg1"/>
                </a:solidFill>
              </a:rPr>
              <a:t>number22 = 22;</a:t>
            </a:r>
          </a:p>
        </p:txBody>
      </p:sp>
      <p:sp>
        <p:nvSpPr>
          <p:cNvPr id="5" name="TextBox 4"/>
          <p:cNvSpPr txBox="1"/>
          <p:nvPr/>
        </p:nvSpPr>
        <p:spPr>
          <a:xfrm>
            <a:off x="4281543" y="2355924"/>
            <a:ext cx="2880917" cy="2246769"/>
          </a:xfrm>
          <a:prstGeom prst="rect">
            <a:avLst/>
          </a:prstGeom>
          <a:noFill/>
        </p:spPr>
        <p:txBody>
          <a:bodyPr wrap="none" rtlCol="0">
            <a:spAutoFit/>
          </a:bodyPr>
          <a:lstStyle/>
          <a:p>
            <a:pPr>
              <a:defRPr/>
            </a:pPr>
            <a:r>
              <a:rPr lang="en-GB" sz="2800" i="1" kern="0" dirty="0">
                <a:solidFill>
                  <a:schemeClr val="bg1"/>
                </a:solidFill>
              </a:rPr>
              <a:t>type</a:t>
            </a:r>
            <a:r>
              <a:rPr lang="en-GB" sz="2800" kern="0" dirty="0">
                <a:solidFill>
                  <a:schemeClr val="bg1"/>
                </a:solidFill>
              </a:rPr>
              <a:t> </a:t>
            </a:r>
            <a:r>
              <a:rPr lang="en-GB" sz="2800" kern="0" dirty="0" err="1">
                <a:solidFill>
                  <a:schemeClr val="bg1"/>
                </a:solidFill>
              </a:rPr>
              <a:t>partName</a:t>
            </a:r>
            <a:r>
              <a:rPr lang="en-GB" sz="2800" kern="0" dirty="0">
                <a:solidFill>
                  <a:schemeClr val="bg1"/>
                </a:solidFill>
              </a:rPr>
              <a:t>;</a:t>
            </a:r>
          </a:p>
          <a:p>
            <a:pPr>
              <a:defRPr/>
            </a:pPr>
            <a:r>
              <a:rPr lang="en-GB" sz="2800" kern="0" dirty="0" err="1">
                <a:solidFill>
                  <a:schemeClr val="bg1"/>
                </a:solidFill>
              </a:rPr>
              <a:t>partName</a:t>
            </a:r>
            <a:r>
              <a:rPr lang="en-GB" sz="2800" kern="0" dirty="0">
                <a:solidFill>
                  <a:schemeClr val="bg1"/>
                </a:solidFill>
              </a:rPr>
              <a:t> = </a:t>
            </a:r>
            <a:r>
              <a:rPr lang="en-GB" sz="2800" i="1" kern="0" dirty="0">
                <a:solidFill>
                  <a:schemeClr val="bg1"/>
                </a:solidFill>
              </a:rPr>
              <a:t>value</a:t>
            </a:r>
            <a:r>
              <a:rPr lang="en-GB" sz="2800" kern="0" dirty="0">
                <a:solidFill>
                  <a:schemeClr val="bg1"/>
                </a:solidFill>
              </a:rPr>
              <a:t>;</a:t>
            </a:r>
          </a:p>
          <a:p>
            <a:pPr>
              <a:defRPr/>
            </a:pPr>
            <a:endParaRPr lang="en-GB" sz="2800" kern="0" dirty="0">
              <a:solidFill>
                <a:schemeClr val="bg1"/>
              </a:solidFill>
            </a:endParaRPr>
          </a:p>
          <a:p>
            <a:pPr>
              <a:defRPr/>
            </a:pPr>
            <a:r>
              <a:rPr lang="en-GB" sz="2800" i="1" kern="0" dirty="0">
                <a:solidFill>
                  <a:schemeClr val="bg1"/>
                </a:solidFill>
              </a:rPr>
              <a:t>type</a:t>
            </a:r>
            <a:r>
              <a:rPr lang="en-GB" sz="2800" kern="0" dirty="0">
                <a:solidFill>
                  <a:schemeClr val="bg1"/>
                </a:solidFill>
              </a:rPr>
              <a:t> </a:t>
            </a:r>
            <a:r>
              <a:rPr lang="en-GB" sz="2800" kern="0" dirty="0" err="1">
                <a:solidFill>
                  <a:schemeClr val="bg1"/>
                </a:solidFill>
              </a:rPr>
              <a:t>postCode</a:t>
            </a:r>
            <a:r>
              <a:rPr lang="en-GB" sz="2800" kern="0" dirty="0">
                <a:solidFill>
                  <a:schemeClr val="bg1"/>
                </a:solidFill>
              </a:rPr>
              <a:t>;</a:t>
            </a:r>
          </a:p>
          <a:p>
            <a:pPr>
              <a:defRPr/>
            </a:pPr>
            <a:r>
              <a:rPr lang="en-GB" sz="2800" kern="0" dirty="0" err="1">
                <a:solidFill>
                  <a:schemeClr val="bg1"/>
                </a:solidFill>
              </a:rPr>
              <a:t>postCode</a:t>
            </a:r>
            <a:r>
              <a:rPr lang="en-GB" sz="2800" kern="0" dirty="0">
                <a:solidFill>
                  <a:schemeClr val="bg1"/>
                </a:solidFill>
              </a:rPr>
              <a:t> = </a:t>
            </a:r>
            <a:r>
              <a:rPr lang="en-GB" sz="2800" i="1" kern="0" dirty="0">
                <a:solidFill>
                  <a:schemeClr val="bg1"/>
                </a:solidFill>
              </a:rPr>
              <a:t>value</a:t>
            </a:r>
            <a:r>
              <a:rPr lang="en-GB" sz="2800" kern="0" dirty="0" smtClean="0">
                <a:solidFill>
                  <a:schemeClr val="bg1"/>
                </a:solidFill>
              </a:rPr>
              <a:t>;</a:t>
            </a:r>
            <a:endParaRPr lang="en-GB" sz="2800" kern="0" dirty="0">
              <a:solidFill>
                <a:schemeClr val="bg1"/>
              </a:solidFill>
            </a:endParaRPr>
          </a:p>
        </p:txBody>
      </p:sp>
      <p:grpSp>
        <p:nvGrpSpPr>
          <p:cNvPr id="10" name="Group 9"/>
          <p:cNvGrpSpPr/>
          <p:nvPr/>
        </p:nvGrpSpPr>
        <p:grpSpPr>
          <a:xfrm>
            <a:off x="8057478" y="1790000"/>
            <a:ext cx="4023360" cy="4639914"/>
            <a:chOff x="8057478" y="1790000"/>
            <a:chExt cx="4023360" cy="4639914"/>
          </a:xfrm>
        </p:grpSpPr>
        <p:sp>
          <p:nvSpPr>
            <p:cNvPr id="6" name="TextBox 5"/>
            <p:cNvSpPr txBox="1"/>
            <p:nvPr/>
          </p:nvSpPr>
          <p:spPr>
            <a:xfrm>
              <a:off x="8057478" y="4183145"/>
              <a:ext cx="4023360" cy="2246769"/>
            </a:xfrm>
            <a:prstGeom prst="rect">
              <a:avLst/>
            </a:prstGeom>
            <a:noFill/>
          </p:spPr>
          <p:txBody>
            <a:bodyPr wrap="square" rtlCol="0">
              <a:spAutoFit/>
            </a:bodyPr>
            <a:lstStyle/>
            <a:p>
              <a:r>
                <a:rPr lang="en-GB" sz="2800" dirty="0" smtClean="0">
                  <a:solidFill>
                    <a:schemeClr val="bg1"/>
                  </a:solidFill>
                </a:rPr>
                <a:t>Identify the variable:</a:t>
              </a:r>
              <a:br>
                <a:rPr lang="en-GB" sz="2800" dirty="0" smtClean="0">
                  <a:solidFill>
                    <a:schemeClr val="bg1"/>
                  </a:solidFill>
                </a:rPr>
              </a:br>
              <a:r>
                <a:rPr lang="en-GB" sz="2800" dirty="0" smtClean="0">
                  <a:solidFill>
                    <a:schemeClr val="bg1"/>
                  </a:solidFill>
                </a:rPr>
                <a:t>We </a:t>
              </a:r>
              <a:r>
                <a:rPr lang="en-GB" sz="2800" dirty="0">
                  <a:solidFill>
                    <a:schemeClr val="bg1"/>
                  </a:solidFill>
                </a:rPr>
                <a:t>wish to find the discount price when a product is on sale with 5.3% off the normal </a:t>
              </a:r>
              <a:r>
                <a:rPr lang="en-GB" sz="2800" dirty="0" smtClean="0">
                  <a:solidFill>
                    <a:schemeClr val="bg1"/>
                  </a:solidFill>
                </a:rPr>
                <a:t>price</a:t>
              </a:r>
              <a:endParaRPr lang="en-GB" sz="2800" dirty="0">
                <a:solidFill>
                  <a:schemeClr val="bg1"/>
                </a:solidFill>
              </a:endParaRPr>
            </a:p>
          </p:txBody>
        </p:sp>
        <p:sp>
          <p:nvSpPr>
            <p:cNvPr id="3" name="TextBox 2"/>
            <p:cNvSpPr txBox="1"/>
            <p:nvPr/>
          </p:nvSpPr>
          <p:spPr>
            <a:xfrm>
              <a:off x="8149542" y="1790000"/>
              <a:ext cx="3541695" cy="1569660"/>
            </a:xfrm>
            <a:prstGeom prst="rect">
              <a:avLst/>
            </a:prstGeom>
            <a:noFill/>
          </p:spPr>
          <p:txBody>
            <a:bodyPr wrap="square" rtlCol="0">
              <a:spAutoFit/>
            </a:bodyPr>
            <a:lstStyle/>
            <a:p>
              <a:r>
                <a:rPr lang="en-GB" sz="3200" dirty="0" smtClean="0">
                  <a:solidFill>
                    <a:srgbClr val="FF0000"/>
                  </a:solidFill>
                </a:rPr>
                <a:t>The exercises can be quite cryptic and terse</a:t>
              </a:r>
              <a:endParaRPr lang="en-GB" sz="3200" dirty="0">
                <a:solidFill>
                  <a:srgbClr val="FF0000"/>
                </a:solidFill>
              </a:endParaRPr>
            </a:p>
          </p:txBody>
        </p:sp>
        <p:cxnSp>
          <p:nvCxnSpPr>
            <p:cNvPr id="8" name="Straight Arrow Connector 7"/>
            <p:cNvCxnSpPr/>
            <p:nvPr/>
          </p:nvCxnSpPr>
          <p:spPr>
            <a:xfrm flipH="1">
              <a:off x="9762565" y="3517963"/>
              <a:ext cx="16136" cy="587872"/>
            </a:xfrm>
            <a:prstGeom prst="straightConnector1">
              <a:avLst/>
            </a:prstGeom>
            <a:ln w="60325">
              <a:solidFill>
                <a:schemeClr val="bg1"/>
              </a:solidFill>
              <a:tailEnd type="arrow"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4683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subTnLst>
                                    <p:animClr clrSpc="rgb" dir="cw">
                                      <p:cBhvr override="childStyle">
                                        <p:cTn dur="1" fill="hold" display="0" masterRel="nextClick" afterEffect="1"/>
                                        <p:tgtEl>
                                          <p:spTgt spid="4"/>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subTnLst>
                                    <p:animClr clrSpc="rgb" dir="cw">
                                      <p:cBhvr override="childStyle">
                                        <p:cTn dur="1" fill="hold" display="0" masterRel="nextClick" afterEffect="1"/>
                                        <p:tgtEl>
                                          <p:spTgt spid="5"/>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Reduce Surface Dissimilarities</a:t>
            </a:r>
            <a:endParaRPr lang="en-GB" dirty="0"/>
          </a:p>
        </p:txBody>
      </p:sp>
      <p:sp>
        <p:nvSpPr>
          <p:cNvPr id="4" name="TextBox 3"/>
          <p:cNvSpPr txBox="1"/>
          <p:nvPr/>
        </p:nvSpPr>
        <p:spPr>
          <a:xfrm>
            <a:off x="712227" y="2445300"/>
            <a:ext cx="6326155" cy="1754326"/>
          </a:xfrm>
          <a:prstGeom prst="rect">
            <a:avLst/>
          </a:prstGeom>
          <a:noFill/>
        </p:spPr>
        <p:txBody>
          <a:bodyPr wrap="square" rtlCol="0">
            <a:spAutoFit/>
          </a:bodyPr>
          <a:lstStyle/>
          <a:p>
            <a:r>
              <a:rPr lang="en-GB" dirty="0" smtClean="0">
                <a:solidFill>
                  <a:schemeClr val="bg1"/>
                </a:solidFill>
              </a:rPr>
              <a:t>Exercise:</a:t>
            </a:r>
            <a:br>
              <a:rPr lang="en-GB" dirty="0" smtClean="0">
                <a:solidFill>
                  <a:schemeClr val="bg1"/>
                </a:solidFill>
              </a:rPr>
            </a:br>
            <a:r>
              <a:rPr lang="en-GB" dirty="0" smtClean="0">
                <a:solidFill>
                  <a:schemeClr val="bg1"/>
                </a:solidFill>
              </a:rPr>
              <a:t>A </a:t>
            </a:r>
            <a:r>
              <a:rPr lang="en-GB" dirty="0">
                <a:solidFill>
                  <a:schemeClr val="bg1"/>
                </a:solidFill>
              </a:rPr>
              <a:t>shop wants a program that allows the assistant to enter the price of 2 products and calculates the total cost. When the cost is more than £30 the cost of the lowest product is deducted from the total. Finally the total cost should be displayed.</a:t>
            </a:r>
          </a:p>
          <a:p>
            <a:r>
              <a:rPr lang="en-GB" dirty="0">
                <a:solidFill>
                  <a:schemeClr val="bg1"/>
                </a:solidFill>
              </a:rPr>
              <a:t>Identify the variables</a:t>
            </a:r>
            <a:r>
              <a:rPr lang="en-GB" dirty="0" smtClean="0">
                <a:solidFill>
                  <a:schemeClr val="bg1"/>
                </a:solidFill>
              </a:rPr>
              <a:t>.</a:t>
            </a:r>
            <a:endParaRPr lang="en-GB" dirty="0">
              <a:solidFill>
                <a:schemeClr val="bg1"/>
              </a:solidFill>
            </a:endParaRPr>
          </a:p>
        </p:txBody>
      </p:sp>
      <p:sp>
        <p:nvSpPr>
          <p:cNvPr id="5" name="TextBox 4"/>
          <p:cNvSpPr txBox="1"/>
          <p:nvPr/>
        </p:nvSpPr>
        <p:spPr>
          <a:xfrm>
            <a:off x="914400" y="877078"/>
            <a:ext cx="1654620" cy="923330"/>
          </a:xfrm>
          <a:prstGeom prst="rect">
            <a:avLst/>
          </a:prstGeom>
          <a:noFill/>
        </p:spPr>
        <p:txBody>
          <a:bodyPr wrap="none" rtlCol="0">
            <a:spAutoFit/>
          </a:bodyPr>
          <a:lstStyle/>
          <a:p>
            <a:r>
              <a:rPr lang="en-GB" dirty="0" smtClean="0">
                <a:solidFill>
                  <a:schemeClr val="bg1"/>
                </a:solidFill>
              </a:rPr>
              <a:t>If(number &gt; 10)</a:t>
            </a:r>
          </a:p>
          <a:p>
            <a:r>
              <a:rPr lang="en-GB" dirty="0" smtClean="0">
                <a:solidFill>
                  <a:schemeClr val="bg1"/>
                </a:solidFill>
              </a:rPr>
              <a:t>{</a:t>
            </a:r>
            <a:br>
              <a:rPr lang="en-GB" dirty="0" smtClean="0">
                <a:solidFill>
                  <a:schemeClr val="bg1"/>
                </a:solidFill>
              </a:rPr>
            </a:br>
            <a:r>
              <a:rPr lang="en-GB" dirty="0" smtClean="0">
                <a:solidFill>
                  <a:schemeClr val="bg1"/>
                </a:solidFill>
              </a:rPr>
              <a:t>}</a:t>
            </a:r>
            <a:endParaRPr lang="en-GB" dirty="0">
              <a:solidFill>
                <a:schemeClr val="bg1"/>
              </a:solidFill>
            </a:endParaRPr>
          </a:p>
        </p:txBody>
      </p:sp>
      <p:sp>
        <p:nvSpPr>
          <p:cNvPr id="6" name="TextBox 5"/>
          <p:cNvSpPr txBox="1"/>
          <p:nvPr/>
        </p:nvSpPr>
        <p:spPr>
          <a:xfrm>
            <a:off x="833535" y="4444481"/>
            <a:ext cx="2672014" cy="2308324"/>
          </a:xfrm>
          <a:prstGeom prst="rect">
            <a:avLst/>
          </a:prstGeom>
          <a:noFill/>
        </p:spPr>
        <p:txBody>
          <a:bodyPr wrap="none" rtlCol="0">
            <a:spAutoFit/>
          </a:bodyPr>
          <a:lstStyle/>
          <a:p>
            <a:r>
              <a:rPr lang="en-GB" dirty="0">
                <a:solidFill>
                  <a:schemeClr val="bg1"/>
                </a:solidFill>
              </a:rPr>
              <a:t>t</a:t>
            </a:r>
            <a:r>
              <a:rPr lang="en-GB" dirty="0" smtClean="0">
                <a:solidFill>
                  <a:schemeClr val="bg1"/>
                </a:solidFill>
              </a:rPr>
              <a:t>otal = price1 + price2</a:t>
            </a:r>
          </a:p>
          <a:p>
            <a:r>
              <a:rPr lang="en-GB" dirty="0" smtClean="0">
                <a:solidFill>
                  <a:schemeClr val="bg1"/>
                </a:solidFill>
              </a:rPr>
              <a:t>If(total &gt; 30)</a:t>
            </a:r>
          </a:p>
          <a:p>
            <a:r>
              <a:rPr lang="en-GB" dirty="0" smtClean="0">
                <a:solidFill>
                  <a:schemeClr val="bg1"/>
                </a:solidFill>
              </a:rPr>
              <a:t>{</a:t>
            </a:r>
          </a:p>
          <a:p>
            <a:r>
              <a:rPr lang="en-GB" dirty="0">
                <a:solidFill>
                  <a:schemeClr val="bg1"/>
                </a:solidFill>
              </a:rPr>
              <a:t> </a:t>
            </a:r>
            <a:r>
              <a:rPr lang="en-GB" dirty="0" smtClean="0">
                <a:solidFill>
                  <a:schemeClr val="bg1"/>
                </a:solidFill>
              </a:rPr>
              <a:t>   if(price1 &lt; price2)</a:t>
            </a:r>
          </a:p>
          <a:p>
            <a:r>
              <a:rPr lang="en-GB" dirty="0">
                <a:solidFill>
                  <a:schemeClr val="bg1"/>
                </a:solidFill>
              </a:rPr>
              <a:t> </a:t>
            </a:r>
            <a:r>
              <a:rPr lang="en-GB" dirty="0" smtClean="0">
                <a:solidFill>
                  <a:schemeClr val="bg1"/>
                </a:solidFill>
              </a:rPr>
              <a:t>         total = total – price1;</a:t>
            </a:r>
            <a:br>
              <a:rPr lang="en-GB" dirty="0" smtClean="0">
                <a:solidFill>
                  <a:schemeClr val="bg1"/>
                </a:solidFill>
              </a:rPr>
            </a:br>
            <a:r>
              <a:rPr lang="en-GB" dirty="0" smtClean="0">
                <a:solidFill>
                  <a:schemeClr val="bg1"/>
                </a:solidFill>
              </a:rPr>
              <a:t>    else</a:t>
            </a:r>
            <a:br>
              <a:rPr lang="en-GB" dirty="0" smtClean="0">
                <a:solidFill>
                  <a:schemeClr val="bg1"/>
                </a:solidFill>
              </a:rPr>
            </a:br>
            <a:r>
              <a:rPr lang="en-GB" dirty="0">
                <a:solidFill>
                  <a:schemeClr val="bg1"/>
                </a:solidFill>
              </a:rPr>
              <a:t> </a:t>
            </a:r>
            <a:r>
              <a:rPr lang="en-GB" dirty="0" smtClean="0">
                <a:solidFill>
                  <a:schemeClr val="bg1"/>
                </a:solidFill>
              </a:rPr>
              <a:t>         total </a:t>
            </a:r>
            <a:r>
              <a:rPr lang="en-GB" dirty="0">
                <a:solidFill>
                  <a:schemeClr val="bg1"/>
                </a:solidFill>
              </a:rPr>
              <a:t>= total – price1;</a:t>
            </a:r>
            <a:br>
              <a:rPr lang="en-GB" dirty="0">
                <a:solidFill>
                  <a:schemeClr val="bg1"/>
                </a:solidFill>
              </a:rPr>
            </a:br>
            <a:r>
              <a:rPr lang="en-GB" dirty="0" smtClean="0">
                <a:solidFill>
                  <a:schemeClr val="bg1"/>
                </a:solidFill>
              </a:rPr>
              <a:t>}</a:t>
            </a:r>
            <a:endParaRPr lang="en-GB" dirty="0">
              <a:solidFill>
                <a:schemeClr val="bg1"/>
              </a:solidFill>
            </a:endParaRPr>
          </a:p>
        </p:txBody>
      </p:sp>
      <p:sp>
        <p:nvSpPr>
          <p:cNvPr id="7" name="TextBox 6"/>
          <p:cNvSpPr txBox="1"/>
          <p:nvPr/>
        </p:nvSpPr>
        <p:spPr>
          <a:xfrm>
            <a:off x="8178630" y="772733"/>
            <a:ext cx="1336904" cy="923330"/>
          </a:xfrm>
          <a:prstGeom prst="rect">
            <a:avLst/>
          </a:prstGeom>
          <a:noFill/>
        </p:spPr>
        <p:txBody>
          <a:bodyPr wrap="none" rtlCol="0">
            <a:spAutoFit/>
          </a:bodyPr>
          <a:lstStyle/>
          <a:p>
            <a:r>
              <a:rPr lang="en-GB" dirty="0" smtClean="0">
                <a:solidFill>
                  <a:schemeClr val="bg1"/>
                </a:solidFill>
              </a:rPr>
              <a:t>if(condition)</a:t>
            </a:r>
            <a:br>
              <a:rPr lang="en-GB" dirty="0" smtClean="0">
                <a:solidFill>
                  <a:schemeClr val="bg1"/>
                </a:solidFill>
              </a:rPr>
            </a:br>
            <a:r>
              <a:rPr lang="en-GB" dirty="0" smtClean="0">
                <a:solidFill>
                  <a:schemeClr val="bg1"/>
                </a:solidFill>
              </a:rPr>
              <a:t>{</a:t>
            </a:r>
            <a:br>
              <a:rPr lang="en-GB" dirty="0" smtClean="0">
                <a:solidFill>
                  <a:schemeClr val="bg1"/>
                </a:solidFill>
              </a:rPr>
            </a:br>
            <a:r>
              <a:rPr lang="en-GB" dirty="0" smtClean="0">
                <a:solidFill>
                  <a:schemeClr val="bg1"/>
                </a:solidFill>
              </a:rPr>
              <a:t>}</a:t>
            </a:r>
            <a:endParaRPr lang="en-GB" dirty="0">
              <a:solidFill>
                <a:schemeClr val="bg1"/>
              </a:solidFill>
            </a:endParaRPr>
          </a:p>
        </p:txBody>
      </p:sp>
      <p:sp>
        <p:nvSpPr>
          <p:cNvPr id="8" name="TextBox 7"/>
          <p:cNvSpPr txBox="1"/>
          <p:nvPr/>
        </p:nvSpPr>
        <p:spPr>
          <a:xfrm>
            <a:off x="7624309" y="2076856"/>
            <a:ext cx="3930167" cy="923330"/>
          </a:xfrm>
          <a:prstGeom prst="rect">
            <a:avLst/>
          </a:prstGeom>
          <a:noFill/>
        </p:spPr>
        <p:txBody>
          <a:bodyPr wrap="square" rtlCol="0">
            <a:spAutoFit/>
          </a:bodyPr>
          <a:lstStyle/>
          <a:p>
            <a:r>
              <a:rPr lang="en-GB" dirty="0" smtClean="0">
                <a:solidFill>
                  <a:schemeClr val="bg1"/>
                </a:solidFill>
              </a:rPr>
              <a:t>Exercise:</a:t>
            </a:r>
            <a:br>
              <a:rPr lang="en-GB" dirty="0" smtClean="0">
                <a:solidFill>
                  <a:schemeClr val="bg1"/>
                </a:solidFill>
              </a:rPr>
            </a:br>
            <a:r>
              <a:rPr lang="en-GB" altLang="en-US" dirty="0">
                <a:solidFill>
                  <a:schemeClr val="bg1"/>
                </a:solidFill>
              </a:rPr>
              <a:t>Enter price</a:t>
            </a:r>
          </a:p>
          <a:p>
            <a:r>
              <a:rPr lang="en-GB" altLang="en-US" dirty="0">
                <a:solidFill>
                  <a:schemeClr val="bg1"/>
                </a:solidFill>
              </a:rPr>
              <a:t>Display “Price is greater than £302.20p”</a:t>
            </a:r>
          </a:p>
        </p:txBody>
      </p:sp>
      <p:sp>
        <p:nvSpPr>
          <p:cNvPr id="9" name="TextBox 8"/>
          <p:cNvSpPr txBox="1"/>
          <p:nvPr/>
        </p:nvSpPr>
        <p:spPr>
          <a:xfrm>
            <a:off x="8143645" y="3547075"/>
            <a:ext cx="1781257" cy="923330"/>
          </a:xfrm>
          <a:prstGeom prst="rect">
            <a:avLst/>
          </a:prstGeom>
          <a:noFill/>
        </p:spPr>
        <p:txBody>
          <a:bodyPr wrap="none" rtlCol="0">
            <a:spAutoFit/>
          </a:bodyPr>
          <a:lstStyle/>
          <a:p>
            <a:r>
              <a:rPr lang="en-GB" dirty="0" smtClean="0">
                <a:solidFill>
                  <a:schemeClr val="bg1"/>
                </a:solidFill>
              </a:rPr>
              <a:t>if(price &gt; 302.20)</a:t>
            </a:r>
            <a:br>
              <a:rPr lang="en-GB" dirty="0" smtClean="0">
                <a:solidFill>
                  <a:schemeClr val="bg1"/>
                </a:solidFill>
              </a:rPr>
            </a:br>
            <a:r>
              <a:rPr lang="en-GB" dirty="0" smtClean="0">
                <a:solidFill>
                  <a:schemeClr val="bg1"/>
                </a:solidFill>
              </a:rPr>
              <a:t>{</a:t>
            </a:r>
            <a:br>
              <a:rPr lang="en-GB" dirty="0" smtClean="0">
                <a:solidFill>
                  <a:schemeClr val="bg1"/>
                </a:solidFill>
              </a:rPr>
            </a:br>
            <a:r>
              <a:rPr lang="en-GB" dirty="0" smtClean="0">
                <a:solidFill>
                  <a:schemeClr val="bg1"/>
                </a:solidFill>
              </a:rPr>
              <a:t>}</a:t>
            </a:r>
            <a:endParaRPr lang="en-GB" dirty="0">
              <a:solidFill>
                <a:schemeClr val="bg1"/>
              </a:solidFill>
            </a:endParaRPr>
          </a:p>
        </p:txBody>
      </p:sp>
      <p:sp>
        <p:nvSpPr>
          <p:cNvPr id="10" name="TextBox 9"/>
          <p:cNvSpPr txBox="1"/>
          <p:nvPr/>
        </p:nvSpPr>
        <p:spPr>
          <a:xfrm>
            <a:off x="3629613" y="618931"/>
            <a:ext cx="1914307" cy="1754326"/>
          </a:xfrm>
          <a:prstGeom prst="rect">
            <a:avLst/>
          </a:prstGeom>
          <a:noFill/>
        </p:spPr>
        <p:txBody>
          <a:bodyPr wrap="none" rtlCol="0">
            <a:spAutoFit/>
          </a:bodyPr>
          <a:lstStyle/>
          <a:p>
            <a:r>
              <a:rPr lang="en-GB" dirty="0" smtClean="0">
                <a:solidFill>
                  <a:schemeClr val="bg1"/>
                </a:solidFill>
              </a:rPr>
              <a:t>If(number1 &gt; 10)</a:t>
            </a:r>
          </a:p>
          <a:p>
            <a:r>
              <a:rPr lang="en-GB" dirty="0" smtClean="0">
                <a:solidFill>
                  <a:schemeClr val="bg1"/>
                </a:solidFill>
              </a:rPr>
              <a:t>{</a:t>
            </a:r>
          </a:p>
          <a:p>
            <a:r>
              <a:rPr lang="en-GB" dirty="0">
                <a:solidFill>
                  <a:schemeClr val="bg1"/>
                </a:solidFill>
              </a:rPr>
              <a:t> </a:t>
            </a:r>
            <a:r>
              <a:rPr lang="en-GB" dirty="0" smtClean="0">
                <a:solidFill>
                  <a:schemeClr val="bg1"/>
                </a:solidFill>
              </a:rPr>
              <a:t>    if(number2 &gt; 4)</a:t>
            </a:r>
            <a:br>
              <a:rPr lang="en-GB" dirty="0" smtClean="0">
                <a:solidFill>
                  <a:schemeClr val="bg1"/>
                </a:solidFill>
              </a:rPr>
            </a:br>
            <a:r>
              <a:rPr lang="en-GB" dirty="0" smtClean="0">
                <a:solidFill>
                  <a:schemeClr val="bg1"/>
                </a:solidFill>
              </a:rPr>
              <a:t>     {</a:t>
            </a:r>
          </a:p>
          <a:p>
            <a:r>
              <a:rPr lang="en-GB" dirty="0">
                <a:solidFill>
                  <a:schemeClr val="bg1"/>
                </a:solidFill>
              </a:rPr>
              <a:t> </a:t>
            </a:r>
            <a:r>
              <a:rPr lang="en-GB" dirty="0" smtClean="0">
                <a:solidFill>
                  <a:schemeClr val="bg1"/>
                </a:solidFill>
              </a:rPr>
              <a:t>    }</a:t>
            </a:r>
            <a:br>
              <a:rPr lang="en-GB" dirty="0" smtClean="0">
                <a:solidFill>
                  <a:schemeClr val="bg1"/>
                </a:solidFill>
              </a:rPr>
            </a:br>
            <a:r>
              <a:rPr lang="en-GB" dirty="0" smtClean="0">
                <a:solidFill>
                  <a:schemeClr val="bg1"/>
                </a:solidFill>
              </a:rPr>
              <a:t>}</a:t>
            </a:r>
            <a:endParaRPr lang="en-GB" dirty="0">
              <a:solidFill>
                <a:schemeClr val="bg1"/>
              </a:solidFill>
            </a:endParaRPr>
          </a:p>
        </p:txBody>
      </p:sp>
      <p:cxnSp>
        <p:nvCxnSpPr>
          <p:cNvPr id="11" name="Straight Arrow Connector 10"/>
          <p:cNvCxnSpPr/>
          <p:nvPr/>
        </p:nvCxnSpPr>
        <p:spPr>
          <a:xfrm>
            <a:off x="1861041" y="1800408"/>
            <a:ext cx="387637" cy="780575"/>
          </a:xfrm>
          <a:prstGeom prst="straightConnector1">
            <a:avLst/>
          </a:prstGeom>
          <a:ln w="698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a:off x="3875305" y="2053900"/>
            <a:ext cx="711461" cy="527083"/>
          </a:xfrm>
          <a:prstGeom prst="straightConnector1">
            <a:avLst/>
          </a:prstGeom>
          <a:ln w="698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938798" y="4148124"/>
            <a:ext cx="1969" cy="360105"/>
          </a:xfrm>
          <a:prstGeom prst="straightConnector1">
            <a:avLst/>
          </a:prstGeom>
          <a:ln w="698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8737123" y="1763950"/>
            <a:ext cx="7564" cy="347961"/>
          </a:xfrm>
          <a:prstGeom prst="straightConnector1">
            <a:avLst/>
          </a:prstGeom>
          <a:ln w="698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8847082" y="3115717"/>
            <a:ext cx="7564" cy="347961"/>
          </a:xfrm>
          <a:prstGeom prst="straightConnector1">
            <a:avLst/>
          </a:prstGeom>
          <a:ln w="6985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8186194" y="4748257"/>
            <a:ext cx="1771319" cy="1754326"/>
          </a:xfrm>
          <a:prstGeom prst="rect">
            <a:avLst/>
          </a:prstGeom>
          <a:noFill/>
        </p:spPr>
        <p:txBody>
          <a:bodyPr wrap="none" rtlCol="0">
            <a:spAutoFit/>
          </a:bodyPr>
          <a:lstStyle/>
          <a:p>
            <a:r>
              <a:rPr lang="en-GB" dirty="0" smtClean="0">
                <a:solidFill>
                  <a:schemeClr val="bg1"/>
                </a:solidFill>
              </a:rPr>
              <a:t>if(condition1)</a:t>
            </a:r>
            <a:br>
              <a:rPr lang="en-GB" dirty="0" smtClean="0">
                <a:solidFill>
                  <a:schemeClr val="bg1"/>
                </a:solidFill>
              </a:rPr>
            </a:br>
            <a:r>
              <a:rPr lang="en-GB" dirty="0" smtClean="0">
                <a:solidFill>
                  <a:schemeClr val="bg1"/>
                </a:solidFill>
              </a:rPr>
              <a:t>{</a:t>
            </a:r>
          </a:p>
          <a:p>
            <a:r>
              <a:rPr lang="en-GB" dirty="0">
                <a:solidFill>
                  <a:schemeClr val="bg1"/>
                </a:solidFill>
              </a:rPr>
              <a:t> </a:t>
            </a:r>
            <a:r>
              <a:rPr lang="en-GB" dirty="0" smtClean="0">
                <a:solidFill>
                  <a:schemeClr val="bg1"/>
                </a:solidFill>
              </a:rPr>
              <a:t>     if(condition2)</a:t>
            </a:r>
          </a:p>
          <a:p>
            <a:r>
              <a:rPr lang="en-GB" dirty="0">
                <a:solidFill>
                  <a:schemeClr val="bg1"/>
                </a:solidFill>
              </a:rPr>
              <a:t> </a:t>
            </a:r>
            <a:r>
              <a:rPr lang="en-GB" dirty="0" smtClean="0">
                <a:solidFill>
                  <a:schemeClr val="bg1"/>
                </a:solidFill>
              </a:rPr>
              <a:t>     {</a:t>
            </a:r>
            <a:br>
              <a:rPr lang="en-GB" dirty="0" smtClean="0">
                <a:solidFill>
                  <a:schemeClr val="bg1"/>
                </a:solidFill>
              </a:rPr>
            </a:br>
            <a:r>
              <a:rPr lang="en-GB" dirty="0" smtClean="0">
                <a:solidFill>
                  <a:schemeClr val="bg1"/>
                </a:solidFill>
              </a:rPr>
              <a:t>      }</a:t>
            </a:r>
            <a:br>
              <a:rPr lang="en-GB" dirty="0" smtClean="0">
                <a:solidFill>
                  <a:schemeClr val="bg1"/>
                </a:solidFill>
              </a:rPr>
            </a:br>
            <a:r>
              <a:rPr lang="en-GB" dirty="0" smtClean="0">
                <a:solidFill>
                  <a:schemeClr val="bg1"/>
                </a:solidFill>
              </a:rPr>
              <a:t>}</a:t>
            </a:r>
            <a:endParaRPr lang="en-GB" dirty="0">
              <a:solidFill>
                <a:schemeClr val="bg1"/>
              </a:solidFill>
            </a:endParaRPr>
          </a:p>
        </p:txBody>
      </p:sp>
      <p:sp>
        <p:nvSpPr>
          <p:cNvPr id="22" name="TextBox 21"/>
          <p:cNvSpPr txBox="1"/>
          <p:nvPr/>
        </p:nvSpPr>
        <p:spPr>
          <a:xfrm>
            <a:off x="9838026" y="1116854"/>
            <a:ext cx="1606978" cy="369332"/>
          </a:xfrm>
          <a:prstGeom prst="rect">
            <a:avLst/>
          </a:prstGeom>
          <a:noFill/>
        </p:spPr>
        <p:txBody>
          <a:bodyPr wrap="none" rtlCol="0">
            <a:spAutoFit/>
          </a:bodyPr>
          <a:lstStyle/>
          <a:p>
            <a:r>
              <a:rPr lang="en-GB" b="1" dirty="0" smtClean="0">
                <a:solidFill>
                  <a:schemeClr val="bg1"/>
                </a:solidFill>
              </a:rPr>
              <a:t>Branch Pattern</a:t>
            </a:r>
            <a:endParaRPr lang="en-GB" b="1" dirty="0">
              <a:solidFill>
                <a:schemeClr val="bg1"/>
              </a:solidFill>
            </a:endParaRPr>
          </a:p>
        </p:txBody>
      </p:sp>
      <p:sp>
        <p:nvSpPr>
          <p:cNvPr id="23" name="TextBox 22"/>
          <p:cNvSpPr txBox="1"/>
          <p:nvPr/>
        </p:nvSpPr>
        <p:spPr>
          <a:xfrm>
            <a:off x="10153610" y="4982329"/>
            <a:ext cx="1733744" cy="646331"/>
          </a:xfrm>
          <a:prstGeom prst="rect">
            <a:avLst/>
          </a:prstGeom>
          <a:noFill/>
        </p:spPr>
        <p:txBody>
          <a:bodyPr wrap="square" rtlCol="0">
            <a:spAutoFit/>
          </a:bodyPr>
          <a:lstStyle/>
          <a:p>
            <a:r>
              <a:rPr lang="en-GB" b="1" dirty="0" smtClean="0">
                <a:solidFill>
                  <a:schemeClr val="bg1"/>
                </a:solidFill>
              </a:rPr>
              <a:t>Nested Branch Pattern</a:t>
            </a:r>
            <a:endParaRPr lang="en-GB" b="1" dirty="0">
              <a:solidFill>
                <a:schemeClr val="bg1"/>
              </a:solidFill>
            </a:endParaRPr>
          </a:p>
        </p:txBody>
      </p:sp>
      <p:cxnSp>
        <p:nvCxnSpPr>
          <p:cNvPr id="25" name="Straight Connector 24"/>
          <p:cNvCxnSpPr/>
          <p:nvPr/>
        </p:nvCxnSpPr>
        <p:spPr>
          <a:xfrm>
            <a:off x="7343192" y="102637"/>
            <a:ext cx="0" cy="6650168"/>
          </a:xfrm>
          <a:prstGeom prst="line">
            <a:avLst/>
          </a:prstGeom>
          <a:ln w="381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8957483" y="145797"/>
            <a:ext cx="1627818" cy="369332"/>
          </a:xfrm>
          <a:prstGeom prst="rect">
            <a:avLst/>
          </a:prstGeom>
          <a:noFill/>
        </p:spPr>
        <p:txBody>
          <a:bodyPr wrap="none" rtlCol="0">
            <a:spAutoFit/>
          </a:bodyPr>
          <a:lstStyle/>
          <a:p>
            <a:r>
              <a:rPr lang="en-GB" b="1" u="sng" dirty="0" smtClean="0">
                <a:solidFill>
                  <a:schemeClr val="bg1"/>
                </a:solidFill>
              </a:rPr>
              <a:t>ACI APPROACH</a:t>
            </a:r>
            <a:endParaRPr lang="en-GB" b="1" u="sng" dirty="0">
              <a:solidFill>
                <a:schemeClr val="bg1"/>
              </a:solidFill>
            </a:endParaRPr>
          </a:p>
        </p:txBody>
      </p:sp>
      <p:sp>
        <p:nvSpPr>
          <p:cNvPr id="27" name="TextBox 26"/>
          <p:cNvSpPr txBox="1"/>
          <p:nvPr/>
        </p:nvSpPr>
        <p:spPr>
          <a:xfrm>
            <a:off x="8010778" y="5780782"/>
            <a:ext cx="4177682" cy="1077218"/>
          </a:xfrm>
          <a:prstGeom prst="rect">
            <a:avLst/>
          </a:prstGeom>
          <a:solidFill>
            <a:schemeClr val="tx1"/>
          </a:solidFill>
        </p:spPr>
        <p:txBody>
          <a:bodyPr wrap="none" rtlCol="0">
            <a:spAutoFit/>
          </a:bodyPr>
          <a:lstStyle/>
          <a:p>
            <a:r>
              <a:rPr lang="en-GB" sz="3200" dirty="0" smtClean="0">
                <a:solidFill>
                  <a:schemeClr val="bg1"/>
                </a:solidFill>
              </a:rPr>
              <a:t>Reduced Distractors</a:t>
            </a:r>
          </a:p>
          <a:p>
            <a:r>
              <a:rPr lang="en-GB" sz="3200" dirty="0" smtClean="0">
                <a:solidFill>
                  <a:schemeClr val="bg1"/>
                </a:solidFill>
              </a:rPr>
              <a:t>Reduced Cognitive Load</a:t>
            </a:r>
            <a:endParaRPr lang="en-GB" sz="3200" dirty="0">
              <a:solidFill>
                <a:schemeClr val="bg1"/>
              </a:solidFill>
            </a:endParaRPr>
          </a:p>
        </p:txBody>
      </p:sp>
    </p:spTree>
    <p:extLst>
      <p:ext uri="{BB962C8B-B14F-4D97-AF65-F5344CB8AC3E}">
        <p14:creationId xmlns:p14="http://schemas.microsoft.com/office/powerpoint/2010/main" val="7626458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Minor Progressive Steps</a:t>
            </a:r>
            <a:endParaRPr lang="en-GB" dirty="0"/>
          </a:p>
        </p:txBody>
      </p:sp>
      <p:grpSp>
        <p:nvGrpSpPr>
          <p:cNvPr id="13" name="Group 12"/>
          <p:cNvGrpSpPr/>
          <p:nvPr/>
        </p:nvGrpSpPr>
        <p:grpSpPr>
          <a:xfrm>
            <a:off x="1800112" y="1479628"/>
            <a:ext cx="8015922" cy="4004499"/>
            <a:chOff x="1802674" y="970945"/>
            <a:chExt cx="8015922" cy="4004499"/>
          </a:xfrm>
        </p:grpSpPr>
        <p:sp>
          <p:nvSpPr>
            <p:cNvPr id="4" name="TextBox 3"/>
            <p:cNvSpPr txBox="1"/>
            <p:nvPr/>
          </p:nvSpPr>
          <p:spPr>
            <a:xfrm>
              <a:off x="1802674" y="1297577"/>
              <a:ext cx="4512582" cy="646331"/>
            </a:xfrm>
            <a:prstGeom prst="rect">
              <a:avLst/>
            </a:prstGeom>
            <a:noFill/>
          </p:spPr>
          <p:txBody>
            <a:bodyPr wrap="none" rtlCol="0">
              <a:spAutoFit/>
            </a:bodyPr>
            <a:lstStyle/>
            <a:p>
              <a:r>
                <a:rPr lang="en-GB" sz="3600" dirty="0" smtClean="0">
                  <a:solidFill>
                    <a:schemeClr val="bg1"/>
                  </a:solidFill>
                </a:rPr>
                <a:t>void  </a:t>
              </a:r>
              <a:r>
                <a:rPr lang="en-GB" sz="3600" i="1" dirty="0" err="1" smtClean="0">
                  <a:solidFill>
                    <a:schemeClr val="bg1"/>
                  </a:solidFill>
                </a:rPr>
                <a:t>ProcedureName</a:t>
              </a:r>
              <a:r>
                <a:rPr lang="en-GB" sz="3600" dirty="0" smtClean="0">
                  <a:solidFill>
                    <a:schemeClr val="bg1"/>
                  </a:solidFill>
                </a:rPr>
                <a:t>()</a:t>
              </a:r>
              <a:endParaRPr lang="en-GB" sz="3600" dirty="0">
                <a:solidFill>
                  <a:schemeClr val="bg1"/>
                </a:solidFill>
              </a:endParaRPr>
            </a:p>
          </p:txBody>
        </p:sp>
        <p:sp>
          <p:nvSpPr>
            <p:cNvPr id="5" name="TextBox 4"/>
            <p:cNvSpPr txBox="1"/>
            <p:nvPr/>
          </p:nvSpPr>
          <p:spPr>
            <a:xfrm>
              <a:off x="2338252" y="2264230"/>
              <a:ext cx="6518579" cy="646331"/>
            </a:xfrm>
            <a:prstGeom prst="rect">
              <a:avLst/>
            </a:prstGeom>
            <a:noFill/>
          </p:spPr>
          <p:txBody>
            <a:bodyPr wrap="none" rtlCol="0">
              <a:spAutoFit/>
            </a:bodyPr>
            <a:lstStyle/>
            <a:p>
              <a:r>
                <a:rPr lang="en-GB" sz="3600" dirty="0" smtClean="0">
                  <a:solidFill>
                    <a:schemeClr val="bg1"/>
                  </a:solidFill>
                </a:rPr>
                <a:t>void  </a:t>
              </a:r>
              <a:r>
                <a:rPr lang="en-GB" sz="3600" i="1" dirty="0" err="1" smtClean="0">
                  <a:solidFill>
                    <a:schemeClr val="bg1"/>
                  </a:solidFill>
                </a:rPr>
                <a:t>ProcedureName</a:t>
              </a:r>
              <a:r>
                <a:rPr lang="en-GB" sz="3600" dirty="0" smtClean="0">
                  <a:solidFill>
                    <a:schemeClr val="bg1"/>
                  </a:solidFill>
                </a:rPr>
                <a:t>(arguments)</a:t>
              </a:r>
              <a:endParaRPr lang="en-GB" sz="3600" dirty="0">
                <a:solidFill>
                  <a:schemeClr val="bg1"/>
                </a:solidFill>
              </a:endParaRPr>
            </a:p>
          </p:txBody>
        </p:sp>
        <p:sp>
          <p:nvSpPr>
            <p:cNvPr id="6" name="TextBox 5"/>
            <p:cNvSpPr txBox="1"/>
            <p:nvPr/>
          </p:nvSpPr>
          <p:spPr>
            <a:xfrm>
              <a:off x="1802674" y="970945"/>
              <a:ext cx="2458815" cy="461665"/>
            </a:xfrm>
            <a:prstGeom prst="rect">
              <a:avLst/>
            </a:prstGeom>
            <a:noFill/>
          </p:spPr>
          <p:txBody>
            <a:bodyPr wrap="none" rtlCol="0">
              <a:spAutoFit/>
            </a:bodyPr>
            <a:lstStyle/>
            <a:p>
              <a:r>
                <a:rPr lang="en-GB" sz="2400" dirty="0" smtClean="0">
                  <a:solidFill>
                    <a:schemeClr val="bg1"/>
                  </a:solidFill>
                </a:rPr>
                <a:t>Procedure Pattern</a:t>
              </a:r>
              <a:endParaRPr lang="en-GB" sz="2400" dirty="0">
                <a:solidFill>
                  <a:schemeClr val="bg1"/>
                </a:solidFill>
              </a:endParaRPr>
            </a:p>
          </p:txBody>
        </p:sp>
        <p:sp>
          <p:nvSpPr>
            <p:cNvPr id="7" name="TextBox 6"/>
            <p:cNvSpPr txBox="1"/>
            <p:nvPr/>
          </p:nvSpPr>
          <p:spPr>
            <a:xfrm>
              <a:off x="2338252" y="1902763"/>
              <a:ext cx="4519571" cy="461665"/>
            </a:xfrm>
            <a:prstGeom prst="rect">
              <a:avLst/>
            </a:prstGeom>
            <a:noFill/>
          </p:spPr>
          <p:txBody>
            <a:bodyPr wrap="none" rtlCol="0">
              <a:spAutoFit/>
            </a:bodyPr>
            <a:lstStyle/>
            <a:p>
              <a:r>
                <a:rPr lang="en-GB" sz="2400" dirty="0" smtClean="0">
                  <a:solidFill>
                    <a:schemeClr val="bg1"/>
                  </a:solidFill>
                </a:rPr>
                <a:t>Procedure with Arguments Pattern</a:t>
              </a:r>
              <a:endParaRPr lang="en-GB" sz="2400" dirty="0">
                <a:solidFill>
                  <a:schemeClr val="bg1"/>
                </a:solidFill>
              </a:endParaRPr>
            </a:p>
          </p:txBody>
        </p:sp>
        <p:sp>
          <p:nvSpPr>
            <p:cNvPr id="8" name="TextBox 7"/>
            <p:cNvSpPr txBox="1"/>
            <p:nvPr/>
          </p:nvSpPr>
          <p:spPr>
            <a:xfrm>
              <a:off x="3017520" y="3362460"/>
              <a:ext cx="4155305" cy="646331"/>
            </a:xfrm>
            <a:prstGeom prst="rect">
              <a:avLst/>
            </a:prstGeom>
            <a:noFill/>
          </p:spPr>
          <p:txBody>
            <a:bodyPr wrap="none" rtlCol="0">
              <a:spAutoFit/>
            </a:bodyPr>
            <a:lstStyle/>
            <a:p>
              <a:r>
                <a:rPr lang="en-GB" sz="3600" dirty="0" smtClean="0">
                  <a:solidFill>
                    <a:schemeClr val="bg1"/>
                  </a:solidFill>
                </a:rPr>
                <a:t>type </a:t>
              </a:r>
              <a:r>
                <a:rPr lang="en-GB" sz="3600" i="1" dirty="0" err="1" smtClean="0">
                  <a:solidFill>
                    <a:schemeClr val="bg1"/>
                  </a:solidFill>
                </a:rPr>
                <a:t>FunctionName</a:t>
              </a:r>
              <a:r>
                <a:rPr lang="en-GB" sz="3600" dirty="0" smtClean="0">
                  <a:solidFill>
                    <a:schemeClr val="bg1"/>
                  </a:solidFill>
                </a:rPr>
                <a:t>()</a:t>
              </a:r>
              <a:endParaRPr lang="en-GB" sz="3600" dirty="0">
                <a:solidFill>
                  <a:schemeClr val="bg1"/>
                </a:solidFill>
              </a:endParaRPr>
            </a:p>
          </p:txBody>
        </p:sp>
        <p:sp>
          <p:nvSpPr>
            <p:cNvPr id="9" name="TextBox 8"/>
            <p:cNvSpPr txBox="1"/>
            <p:nvPr/>
          </p:nvSpPr>
          <p:spPr>
            <a:xfrm>
              <a:off x="3553098" y="4329113"/>
              <a:ext cx="6265498" cy="646331"/>
            </a:xfrm>
            <a:prstGeom prst="rect">
              <a:avLst/>
            </a:prstGeom>
            <a:noFill/>
          </p:spPr>
          <p:txBody>
            <a:bodyPr wrap="none" rtlCol="0">
              <a:spAutoFit/>
            </a:bodyPr>
            <a:lstStyle/>
            <a:p>
              <a:r>
                <a:rPr lang="en-GB" sz="3600" dirty="0" smtClean="0">
                  <a:solidFill>
                    <a:schemeClr val="bg1"/>
                  </a:solidFill>
                </a:rPr>
                <a:t>type  </a:t>
              </a:r>
              <a:r>
                <a:rPr lang="en-GB" sz="3600" i="1" dirty="0" err="1" smtClean="0">
                  <a:solidFill>
                    <a:schemeClr val="bg1"/>
                  </a:solidFill>
                </a:rPr>
                <a:t>FunctionName</a:t>
              </a:r>
              <a:r>
                <a:rPr lang="en-GB" sz="3600" dirty="0" smtClean="0">
                  <a:solidFill>
                    <a:schemeClr val="bg1"/>
                  </a:solidFill>
                </a:rPr>
                <a:t>(arguments)</a:t>
              </a:r>
              <a:endParaRPr lang="en-GB" sz="3600" dirty="0">
                <a:solidFill>
                  <a:schemeClr val="bg1"/>
                </a:solidFill>
              </a:endParaRPr>
            </a:p>
          </p:txBody>
        </p:sp>
        <p:sp>
          <p:nvSpPr>
            <p:cNvPr id="10" name="TextBox 9"/>
            <p:cNvSpPr txBox="1"/>
            <p:nvPr/>
          </p:nvSpPr>
          <p:spPr>
            <a:xfrm>
              <a:off x="3017520" y="2983586"/>
              <a:ext cx="2262607" cy="461665"/>
            </a:xfrm>
            <a:prstGeom prst="rect">
              <a:avLst/>
            </a:prstGeom>
            <a:noFill/>
          </p:spPr>
          <p:txBody>
            <a:bodyPr wrap="none" rtlCol="0">
              <a:spAutoFit/>
            </a:bodyPr>
            <a:lstStyle/>
            <a:p>
              <a:r>
                <a:rPr lang="en-GB" sz="2400" dirty="0" smtClean="0">
                  <a:solidFill>
                    <a:schemeClr val="bg1"/>
                  </a:solidFill>
                </a:rPr>
                <a:t>Function Pattern</a:t>
              </a:r>
              <a:endParaRPr lang="en-GB" sz="2400" dirty="0">
                <a:solidFill>
                  <a:schemeClr val="bg1"/>
                </a:solidFill>
              </a:endParaRPr>
            </a:p>
          </p:txBody>
        </p:sp>
        <p:sp>
          <p:nvSpPr>
            <p:cNvPr id="11" name="TextBox 10"/>
            <p:cNvSpPr txBox="1"/>
            <p:nvPr/>
          </p:nvSpPr>
          <p:spPr>
            <a:xfrm>
              <a:off x="3553098" y="3985063"/>
              <a:ext cx="4323363" cy="461665"/>
            </a:xfrm>
            <a:prstGeom prst="rect">
              <a:avLst/>
            </a:prstGeom>
            <a:noFill/>
          </p:spPr>
          <p:txBody>
            <a:bodyPr wrap="none" rtlCol="0">
              <a:spAutoFit/>
            </a:bodyPr>
            <a:lstStyle/>
            <a:p>
              <a:r>
                <a:rPr lang="en-GB" sz="2400" dirty="0" smtClean="0">
                  <a:solidFill>
                    <a:schemeClr val="bg1"/>
                  </a:solidFill>
                </a:rPr>
                <a:t>Function with Arguments Pattern</a:t>
              </a:r>
              <a:endParaRPr lang="en-GB" sz="2400" dirty="0">
                <a:solidFill>
                  <a:schemeClr val="bg1"/>
                </a:solidFill>
              </a:endParaRPr>
            </a:p>
          </p:txBody>
        </p:sp>
      </p:grpSp>
    </p:spTree>
    <p:extLst>
      <p:ext uri="{BB962C8B-B14F-4D97-AF65-F5344CB8AC3E}">
        <p14:creationId xmlns:p14="http://schemas.microsoft.com/office/powerpoint/2010/main" val="60068567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Introduction to OOP</a:t>
            </a:r>
            <a:endParaRPr lang="en-GB" dirty="0"/>
          </a:p>
        </p:txBody>
      </p:sp>
      <p:grpSp>
        <p:nvGrpSpPr>
          <p:cNvPr id="10" name="Group 9"/>
          <p:cNvGrpSpPr/>
          <p:nvPr/>
        </p:nvGrpSpPr>
        <p:grpSpPr>
          <a:xfrm>
            <a:off x="470262" y="801125"/>
            <a:ext cx="3295389" cy="3543979"/>
            <a:chOff x="487679" y="409295"/>
            <a:chExt cx="3295389" cy="3543979"/>
          </a:xfrm>
        </p:grpSpPr>
        <p:sp>
          <p:nvSpPr>
            <p:cNvPr id="4" name="TextBox 3"/>
            <p:cNvSpPr txBox="1"/>
            <p:nvPr/>
          </p:nvSpPr>
          <p:spPr>
            <a:xfrm>
              <a:off x="487679" y="844731"/>
              <a:ext cx="2638864" cy="3108543"/>
            </a:xfrm>
            <a:prstGeom prst="rect">
              <a:avLst/>
            </a:prstGeom>
            <a:noFill/>
          </p:spPr>
          <p:txBody>
            <a:bodyPr wrap="none" rtlCol="0">
              <a:spAutoFit/>
            </a:bodyPr>
            <a:lstStyle/>
            <a:p>
              <a:r>
                <a:rPr lang="en-GB" sz="2800" dirty="0" smtClean="0">
                  <a:solidFill>
                    <a:schemeClr val="bg1"/>
                  </a:solidFill>
                </a:rPr>
                <a:t>class  </a:t>
              </a:r>
              <a:r>
                <a:rPr lang="en-GB" sz="2800" i="1" dirty="0" err="1" smtClean="0">
                  <a:solidFill>
                    <a:schemeClr val="bg1"/>
                  </a:solidFill>
                </a:rPr>
                <a:t>ClassName</a:t>
              </a:r>
              <a:endParaRPr lang="en-GB" sz="2800" i="1" dirty="0" smtClean="0">
                <a:solidFill>
                  <a:schemeClr val="bg1"/>
                </a:solidFill>
              </a:endParaRPr>
            </a:p>
            <a:p>
              <a:r>
                <a:rPr lang="en-GB" sz="2800" dirty="0" smtClean="0">
                  <a:solidFill>
                    <a:schemeClr val="bg1"/>
                  </a:solidFill>
                </a:rPr>
                <a:t>{</a:t>
              </a:r>
            </a:p>
            <a:p>
              <a:r>
                <a:rPr lang="en-GB" sz="2800" dirty="0">
                  <a:solidFill>
                    <a:schemeClr val="bg1"/>
                  </a:solidFill>
                </a:rPr>
                <a:t> </a:t>
              </a:r>
              <a:r>
                <a:rPr lang="en-GB" sz="2800" dirty="0" smtClean="0">
                  <a:solidFill>
                    <a:schemeClr val="bg1"/>
                  </a:solidFill>
                </a:rPr>
                <a:t>   </a:t>
              </a:r>
              <a:r>
                <a:rPr lang="en-GB" sz="2800" dirty="0" smtClean="0">
                  <a:solidFill>
                    <a:schemeClr val="bg1"/>
                  </a:solidFill>
                </a:rPr>
                <a:t>//Attributes</a:t>
              </a:r>
              <a:r>
                <a:rPr lang="en-GB" sz="2800" dirty="0" smtClean="0">
                  <a:solidFill>
                    <a:schemeClr val="bg1"/>
                  </a:solidFill>
                </a:rPr>
                <a:t/>
              </a:r>
              <a:br>
                <a:rPr lang="en-GB" sz="2800" dirty="0" smtClean="0">
                  <a:solidFill>
                    <a:schemeClr val="bg1"/>
                  </a:solidFill>
                </a:rPr>
              </a:br>
              <a:r>
                <a:rPr lang="en-GB" sz="2800" dirty="0" smtClean="0">
                  <a:solidFill>
                    <a:schemeClr val="bg1"/>
                  </a:solidFill>
                </a:rPr>
                <a:t>    </a:t>
              </a:r>
              <a:r>
                <a:rPr lang="en-GB" sz="2800" dirty="0" smtClean="0">
                  <a:solidFill>
                    <a:schemeClr val="bg1"/>
                  </a:solidFill>
                </a:rPr>
                <a:t>//Constructors</a:t>
              </a:r>
              <a:r>
                <a:rPr lang="en-GB" sz="2800" dirty="0" smtClean="0">
                  <a:solidFill>
                    <a:schemeClr val="bg1"/>
                  </a:solidFill>
                </a:rPr>
                <a:t/>
              </a:r>
              <a:br>
                <a:rPr lang="en-GB" sz="2800" dirty="0" smtClean="0">
                  <a:solidFill>
                    <a:schemeClr val="bg1"/>
                  </a:solidFill>
                </a:rPr>
              </a:br>
              <a:r>
                <a:rPr lang="en-GB" sz="2800" dirty="0" smtClean="0">
                  <a:solidFill>
                    <a:schemeClr val="bg1"/>
                  </a:solidFill>
                </a:rPr>
                <a:t>    </a:t>
              </a:r>
              <a:r>
                <a:rPr lang="en-GB" sz="2800" dirty="0" smtClean="0">
                  <a:solidFill>
                    <a:schemeClr val="bg1"/>
                  </a:solidFill>
                </a:rPr>
                <a:t>//Properties</a:t>
              </a:r>
              <a:r>
                <a:rPr lang="en-GB" sz="2800" dirty="0" smtClean="0">
                  <a:solidFill>
                    <a:schemeClr val="bg1"/>
                  </a:solidFill>
                </a:rPr>
                <a:t/>
              </a:r>
              <a:br>
                <a:rPr lang="en-GB" sz="2800" dirty="0" smtClean="0">
                  <a:solidFill>
                    <a:schemeClr val="bg1"/>
                  </a:solidFill>
                </a:rPr>
              </a:br>
              <a:r>
                <a:rPr lang="en-GB" sz="2800" dirty="0" smtClean="0">
                  <a:solidFill>
                    <a:schemeClr val="bg1"/>
                  </a:solidFill>
                </a:rPr>
                <a:t>    </a:t>
              </a:r>
              <a:r>
                <a:rPr lang="en-GB" sz="2800" dirty="0" smtClean="0">
                  <a:solidFill>
                    <a:schemeClr val="bg1"/>
                  </a:solidFill>
                </a:rPr>
                <a:t>//Methods</a:t>
              </a:r>
              <a:endParaRPr lang="en-GB" sz="2800" dirty="0" smtClean="0">
                <a:solidFill>
                  <a:schemeClr val="bg1"/>
                </a:solidFill>
              </a:endParaRPr>
            </a:p>
            <a:p>
              <a:r>
                <a:rPr lang="en-GB" sz="2800" dirty="0" smtClean="0">
                  <a:solidFill>
                    <a:schemeClr val="bg1"/>
                  </a:solidFill>
                </a:rPr>
                <a:t>}</a:t>
              </a:r>
            </a:p>
          </p:txBody>
        </p:sp>
        <p:sp>
          <p:nvSpPr>
            <p:cNvPr id="7" name="TextBox 6"/>
            <p:cNvSpPr txBox="1"/>
            <p:nvPr/>
          </p:nvSpPr>
          <p:spPr>
            <a:xfrm>
              <a:off x="487679" y="409295"/>
              <a:ext cx="3295389" cy="461665"/>
            </a:xfrm>
            <a:prstGeom prst="rect">
              <a:avLst/>
            </a:prstGeom>
            <a:noFill/>
          </p:spPr>
          <p:txBody>
            <a:bodyPr wrap="none" rtlCol="0">
              <a:spAutoFit/>
            </a:bodyPr>
            <a:lstStyle/>
            <a:p>
              <a:r>
                <a:rPr lang="en-GB" sz="2400" dirty="0" smtClean="0">
                  <a:solidFill>
                    <a:schemeClr val="bg1"/>
                  </a:solidFill>
                </a:rPr>
                <a:t>Class Declaration Pattern</a:t>
              </a:r>
              <a:endParaRPr lang="en-GB" sz="2400" dirty="0">
                <a:solidFill>
                  <a:schemeClr val="bg1"/>
                </a:solidFill>
              </a:endParaRPr>
            </a:p>
          </p:txBody>
        </p:sp>
      </p:grpSp>
      <p:grpSp>
        <p:nvGrpSpPr>
          <p:cNvPr id="11" name="Group 10"/>
          <p:cNvGrpSpPr/>
          <p:nvPr/>
        </p:nvGrpSpPr>
        <p:grpSpPr>
          <a:xfrm>
            <a:off x="3939822" y="1703265"/>
            <a:ext cx="3823903" cy="2716292"/>
            <a:chOff x="3783068" y="1198168"/>
            <a:chExt cx="3823903" cy="2716292"/>
          </a:xfrm>
        </p:grpSpPr>
        <p:sp>
          <p:nvSpPr>
            <p:cNvPr id="5" name="TextBox 4"/>
            <p:cNvSpPr txBox="1"/>
            <p:nvPr/>
          </p:nvSpPr>
          <p:spPr>
            <a:xfrm>
              <a:off x="3783873" y="1667691"/>
              <a:ext cx="3823098" cy="2246769"/>
            </a:xfrm>
            <a:prstGeom prst="rect">
              <a:avLst/>
            </a:prstGeom>
            <a:noFill/>
          </p:spPr>
          <p:txBody>
            <a:bodyPr wrap="none" rtlCol="0">
              <a:spAutoFit/>
            </a:bodyPr>
            <a:lstStyle/>
            <a:p>
              <a:r>
                <a:rPr lang="en-GB" sz="2800" dirty="0" smtClean="0">
                  <a:solidFill>
                    <a:schemeClr val="bg1"/>
                  </a:solidFill>
                </a:rPr>
                <a:t>class  </a:t>
              </a:r>
              <a:r>
                <a:rPr lang="en-GB" sz="2800" i="1" dirty="0" err="1" smtClean="0">
                  <a:solidFill>
                    <a:schemeClr val="bg1"/>
                  </a:solidFill>
                </a:rPr>
                <a:t>ClassName</a:t>
              </a:r>
              <a:endParaRPr lang="en-GB" sz="2800" i="1" dirty="0" smtClean="0">
                <a:solidFill>
                  <a:schemeClr val="bg1"/>
                </a:solidFill>
              </a:endParaRPr>
            </a:p>
            <a:p>
              <a:r>
                <a:rPr lang="en-GB" sz="2800" dirty="0" smtClean="0">
                  <a:solidFill>
                    <a:schemeClr val="bg1"/>
                  </a:solidFill>
                </a:rPr>
                <a:t>{</a:t>
              </a:r>
              <a:br>
                <a:rPr lang="en-GB" sz="2800" dirty="0" smtClean="0">
                  <a:solidFill>
                    <a:schemeClr val="bg1"/>
                  </a:solidFill>
                </a:rPr>
              </a:br>
              <a:r>
                <a:rPr lang="en-GB" sz="2800" dirty="0" smtClean="0">
                  <a:solidFill>
                    <a:schemeClr val="bg1"/>
                  </a:solidFill>
                </a:rPr>
                <a:t>    </a:t>
              </a:r>
              <a:r>
                <a:rPr lang="en-GB" sz="2800" dirty="0" smtClean="0">
                  <a:solidFill>
                    <a:schemeClr val="bg1"/>
                  </a:solidFill>
                </a:rPr>
                <a:t>//Attributes</a:t>
              </a:r>
              <a:endParaRPr lang="en-GB" sz="2800" dirty="0" smtClean="0">
                <a:solidFill>
                  <a:schemeClr val="bg1"/>
                </a:solidFill>
              </a:endParaRPr>
            </a:p>
            <a:p>
              <a:r>
                <a:rPr lang="en-GB" sz="2800" dirty="0">
                  <a:solidFill>
                    <a:schemeClr val="bg1"/>
                  </a:solidFill>
                </a:rPr>
                <a:t> </a:t>
              </a:r>
              <a:r>
                <a:rPr lang="en-GB" sz="2800" dirty="0" smtClean="0">
                  <a:solidFill>
                    <a:schemeClr val="bg1"/>
                  </a:solidFill>
                </a:rPr>
                <a:t>   </a:t>
              </a:r>
              <a:r>
                <a:rPr lang="en-GB" sz="2800" i="1" dirty="0" smtClean="0">
                  <a:solidFill>
                    <a:schemeClr val="bg1"/>
                  </a:solidFill>
                </a:rPr>
                <a:t>type  </a:t>
              </a:r>
              <a:r>
                <a:rPr lang="en-GB" sz="2800" dirty="0" smtClean="0">
                  <a:solidFill>
                    <a:schemeClr val="bg1"/>
                  </a:solidFill>
                </a:rPr>
                <a:t> </a:t>
              </a:r>
              <a:r>
                <a:rPr lang="en-GB" sz="2800" i="1" dirty="0" smtClean="0">
                  <a:solidFill>
                    <a:schemeClr val="bg1"/>
                  </a:solidFill>
                </a:rPr>
                <a:t>_</a:t>
              </a:r>
              <a:r>
                <a:rPr lang="en-GB" sz="2800" i="1" dirty="0" err="1" smtClean="0">
                  <a:solidFill>
                    <a:schemeClr val="bg1"/>
                  </a:solidFill>
                </a:rPr>
                <a:t>attributeName</a:t>
              </a:r>
              <a:r>
                <a:rPr lang="en-GB" sz="2800" dirty="0" smtClean="0">
                  <a:solidFill>
                    <a:schemeClr val="bg1"/>
                  </a:solidFill>
                </a:rPr>
                <a:t>;</a:t>
              </a:r>
              <a:br>
                <a:rPr lang="en-GB" sz="2800" dirty="0" smtClean="0">
                  <a:solidFill>
                    <a:schemeClr val="bg1"/>
                  </a:solidFill>
                </a:rPr>
              </a:br>
              <a:r>
                <a:rPr lang="en-GB" sz="2800" dirty="0" smtClean="0">
                  <a:solidFill>
                    <a:schemeClr val="bg1"/>
                  </a:solidFill>
                </a:rPr>
                <a:t>}</a:t>
              </a:r>
            </a:p>
          </p:txBody>
        </p:sp>
        <p:sp>
          <p:nvSpPr>
            <p:cNvPr id="8" name="TextBox 7"/>
            <p:cNvSpPr txBox="1"/>
            <p:nvPr/>
          </p:nvSpPr>
          <p:spPr>
            <a:xfrm>
              <a:off x="3783068" y="1198168"/>
              <a:ext cx="2987677" cy="461665"/>
            </a:xfrm>
            <a:prstGeom prst="rect">
              <a:avLst/>
            </a:prstGeom>
            <a:noFill/>
          </p:spPr>
          <p:txBody>
            <a:bodyPr wrap="none" rtlCol="0">
              <a:spAutoFit/>
            </a:bodyPr>
            <a:lstStyle/>
            <a:p>
              <a:r>
                <a:rPr lang="en-GB" sz="2400" dirty="0" smtClean="0">
                  <a:solidFill>
                    <a:schemeClr val="bg1"/>
                  </a:solidFill>
                </a:rPr>
                <a:t>Class Attribute Pattern</a:t>
              </a:r>
              <a:endParaRPr lang="en-GB" sz="2400" dirty="0">
                <a:solidFill>
                  <a:schemeClr val="bg1"/>
                </a:solidFill>
              </a:endParaRPr>
            </a:p>
          </p:txBody>
        </p:sp>
      </p:grpSp>
      <p:grpSp>
        <p:nvGrpSpPr>
          <p:cNvPr id="12" name="Group 11"/>
          <p:cNvGrpSpPr/>
          <p:nvPr/>
        </p:nvGrpSpPr>
        <p:grpSpPr>
          <a:xfrm>
            <a:off x="8395063" y="1376007"/>
            <a:ext cx="3570513" cy="4431983"/>
            <a:chOff x="8377646" y="622552"/>
            <a:chExt cx="3570513" cy="4431983"/>
          </a:xfrm>
        </p:grpSpPr>
        <p:sp>
          <p:nvSpPr>
            <p:cNvPr id="6" name="TextBox 5"/>
            <p:cNvSpPr txBox="1"/>
            <p:nvPr/>
          </p:nvSpPr>
          <p:spPr>
            <a:xfrm>
              <a:off x="8377646" y="1084217"/>
              <a:ext cx="3570513" cy="3970318"/>
            </a:xfrm>
            <a:prstGeom prst="rect">
              <a:avLst/>
            </a:prstGeom>
            <a:noFill/>
          </p:spPr>
          <p:txBody>
            <a:bodyPr wrap="square" rtlCol="0">
              <a:spAutoFit/>
            </a:bodyPr>
            <a:lstStyle/>
            <a:p>
              <a:r>
                <a:rPr lang="en-GB" sz="2800" dirty="0">
                  <a:solidFill>
                    <a:schemeClr val="bg1"/>
                  </a:solidFill>
                </a:rPr>
                <a:t>User</a:t>
              </a:r>
              <a:br>
                <a:rPr lang="en-GB" sz="2800" dirty="0">
                  <a:solidFill>
                    <a:schemeClr val="bg1"/>
                  </a:solidFill>
                </a:rPr>
              </a:br>
              <a:r>
                <a:rPr lang="en-GB" sz="2800" dirty="0" smtClean="0">
                  <a:solidFill>
                    <a:schemeClr val="bg1"/>
                  </a:solidFill>
                </a:rPr>
                <a:t>      user’s </a:t>
              </a:r>
              <a:r>
                <a:rPr lang="en-GB" sz="2800" dirty="0">
                  <a:solidFill>
                    <a:schemeClr val="bg1"/>
                  </a:solidFill>
                </a:rPr>
                <a:t>name</a:t>
              </a:r>
              <a:br>
                <a:rPr lang="en-GB" sz="2800" dirty="0">
                  <a:solidFill>
                    <a:schemeClr val="bg1"/>
                  </a:solidFill>
                </a:rPr>
              </a:br>
              <a:r>
                <a:rPr lang="en-GB" sz="2800" dirty="0" smtClean="0">
                  <a:solidFill>
                    <a:schemeClr val="bg1"/>
                  </a:solidFill>
                </a:rPr>
                <a:t>      user’s password</a:t>
              </a:r>
            </a:p>
            <a:p>
              <a:endParaRPr lang="en-GB" sz="2800" dirty="0">
                <a:solidFill>
                  <a:schemeClr val="bg1"/>
                </a:solidFill>
              </a:endParaRPr>
            </a:p>
            <a:p>
              <a:r>
                <a:rPr lang="en-GB" sz="2800" dirty="0">
                  <a:solidFill>
                    <a:schemeClr val="bg1"/>
                  </a:solidFill>
                </a:rPr>
                <a:t>Customer</a:t>
              </a:r>
              <a:br>
                <a:rPr lang="en-GB" sz="2800" dirty="0">
                  <a:solidFill>
                    <a:schemeClr val="bg1"/>
                  </a:solidFill>
                </a:rPr>
              </a:br>
              <a:r>
                <a:rPr lang="en-GB" sz="2800" dirty="0">
                  <a:solidFill>
                    <a:schemeClr val="bg1"/>
                  </a:solidFill>
                </a:rPr>
                <a:t> </a:t>
              </a:r>
              <a:r>
                <a:rPr lang="en-GB" sz="2800" dirty="0" smtClean="0">
                  <a:solidFill>
                    <a:schemeClr val="bg1"/>
                  </a:solidFill>
                </a:rPr>
                <a:t>    customer’s </a:t>
              </a:r>
              <a:r>
                <a:rPr lang="en-GB" sz="2800" dirty="0">
                  <a:solidFill>
                    <a:schemeClr val="bg1"/>
                  </a:solidFill>
                </a:rPr>
                <a:t>name</a:t>
              </a:r>
              <a:br>
                <a:rPr lang="en-GB" sz="2800" dirty="0">
                  <a:solidFill>
                    <a:schemeClr val="bg1"/>
                  </a:solidFill>
                </a:rPr>
              </a:br>
              <a:r>
                <a:rPr lang="en-GB" sz="2800" dirty="0" smtClean="0">
                  <a:solidFill>
                    <a:schemeClr val="bg1"/>
                  </a:solidFill>
                </a:rPr>
                <a:t>     customer’s </a:t>
              </a:r>
              <a:r>
                <a:rPr lang="en-GB" sz="2800" dirty="0">
                  <a:solidFill>
                    <a:schemeClr val="bg1"/>
                  </a:solidFill>
                </a:rPr>
                <a:t>age</a:t>
              </a:r>
              <a:br>
                <a:rPr lang="en-GB" sz="2800" dirty="0">
                  <a:solidFill>
                    <a:schemeClr val="bg1"/>
                  </a:solidFill>
                </a:rPr>
              </a:br>
              <a:r>
                <a:rPr lang="en-GB" sz="2800" dirty="0" smtClean="0">
                  <a:solidFill>
                    <a:schemeClr val="bg1"/>
                  </a:solidFill>
                </a:rPr>
                <a:t>     first </a:t>
              </a:r>
              <a:r>
                <a:rPr lang="en-GB" sz="2800" dirty="0">
                  <a:solidFill>
                    <a:schemeClr val="bg1"/>
                  </a:solidFill>
                </a:rPr>
                <a:t>line of </a:t>
              </a:r>
              <a:r>
                <a:rPr lang="en-GB" sz="2800" dirty="0" smtClean="0">
                  <a:solidFill>
                    <a:schemeClr val="bg1"/>
                  </a:solidFill>
                </a:rPr>
                <a:t>   </a:t>
              </a:r>
              <a:br>
                <a:rPr lang="en-GB" sz="2800" dirty="0" smtClean="0">
                  <a:solidFill>
                    <a:schemeClr val="bg1"/>
                  </a:solidFill>
                </a:rPr>
              </a:br>
              <a:r>
                <a:rPr lang="en-GB" sz="2800" dirty="0" smtClean="0">
                  <a:solidFill>
                    <a:schemeClr val="bg1"/>
                  </a:solidFill>
                </a:rPr>
                <a:t>     customer’s address</a:t>
              </a:r>
              <a:endParaRPr lang="en-GB" sz="2800" dirty="0">
                <a:solidFill>
                  <a:schemeClr val="bg1"/>
                </a:solidFill>
              </a:endParaRPr>
            </a:p>
          </p:txBody>
        </p:sp>
        <p:sp>
          <p:nvSpPr>
            <p:cNvPr id="9" name="TextBox 8"/>
            <p:cNvSpPr txBox="1"/>
            <p:nvPr/>
          </p:nvSpPr>
          <p:spPr>
            <a:xfrm>
              <a:off x="8377646" y="622552"/>
              <a:ext cx="1311769" cy="461665"/>
            </a:xfrm>
            <a:prstGeom prst="rect">
              <a:avLst/>
            </a:prstGeom>
            <a:noFill/>
          </p:spPr>
          <p:txBody>
            <a:bodyPr wrap="none" rtlCol="0">
              <a:spAutoFit/>
            </a:bodyPr>
            <a:lstStyle/>
            <a:p>
              <a:r>
                <a:rPr lang="en-GB" sz="2400" dirty="0" smtClean="0">
                  <a:solidFill>
                    <a:schemeClr val="bg1"/>
                  </a:solidFill>
                </a:rPr>
                <a:t>Exercises</a:t>
              </a:r>
              <a:endParaRPr lang="en-GB" sz="2400" dirty="0">
                <a:solidFill>
                  <a:schemeClr val="bg1"/>
                </a:solidFill>
              </a:endParaRPr>
            </a:p>
          </p:txBody>
        </p:sp>
      </p:grpSp>
    </p:spTree>
    <p:extLst>
      <p:ext uri="{BB962C8B-B14F-4D97-AF65-F5344CB8AC3E}">
        <p14:creationId xmlns:p14="http://schemas.microsoft.com/office/powerpoint/2010/main" val="129727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subTnLst>
                                    <p:animClr clrSpc="rgb" dir="cw">
                                      <p:cBhvr override="childStyle">
                                        <p:cTn dur="1" fill="hold" display="0" masterRel="nextClick" afterEffect="1"/>
                                        <p:tgtEl>
                                          <p:spTgt spid="10"/>
                                        </p:tgtEl>
                                        <p:attrNameLst>
                                          <p:attrName>ppt_c</p:attrName>
                                        </p:attrNameLst>
                                      </p:cBhvr>
                                      <p:to>
                                        <a:srgbClr val="333333"/>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Notional Machine</a:t>
            </a:r>
            <a:endParaRPr lang="en-GB" dirty="0"/>
          </a:p>
        </p:txBody>
      </p:sp>
      <p:sp>
        <p:nvSpPr>
          <p:cNvPr id="3" name="Content Placeholder 2"/>
          <p:cNvSpPr>
            <a:spLocks noGrp="1"/>
          </p:cNvSpPr>
          <p:nvPr>
            <p:ph idx="1"/>
          </p:nvPr>
        </p:nvSpPr>
        <p:spPr/>
        <p:txBody>
          <a:bodyPr/>
          <a:lstStyle/>
          <a:p>
            <a:r>
              <a:rPr lang="en-GB" dirty="0" smtClean="0"/>
              <a:t>Don’t avoid teaching the notional machine</a:t>
            </a:r>
          </a:p>
          <a:p>
            <a:r>
              <a:rPr lang="en-GB" dirty="0" smtClean="0"/>
              <a:t>Three properties of a variable</a:t>
            </a:r>
          </a:p>
          <a:p>
            <a:pPr lvl="1"/>
            <a:r>
              <a:rPr lang="en-GB" dirty="0" smtClean="0"/>
              <a:t>Unique identifier</a:t>
            </a:r>
          </a:p>
          <a:p>
            <a:pPr lvl="1"/>
            <a:r>
              <a:rPr lang="en-GB" dirty="0" smtClean="0"/>
              <a:t>Value</a:t>
            </a:r>
          </a:p>
          <a:p>
            <a:pPr lvl="1"/>
            <a:r>
              <a:rPr lang="en-GB" dirty="0" smtClean="0"/>
              <a:t>Memory address</a:t>
            </a:r>
            <a:endParaRPr lang="en-GB" dirty="0"/>
          </a:p>
        </p:txBody>
      </p:sp>
      <p:sp>
        <p:nvSpPr>
          <p:cNvPr id="4" name="TextBox 3"/>
          <p:cNvSpPr txBox="1"/>
          <p:nvPr/>
        </p:nvSpPr>
        <p:spPr>
          <a:xfrm>
            <a:off x="912678" y="4261447"/>
            <a:ext cx="3058273" cy="584775"/>
          </a:xfrm>
          <a:prstGeom prst="rect">
            <a:avLst/>
          </a:prstGeom>
          <a:noFill/>
        </p:spPr>
        <p:txBody>
          <a:bodyPr wrap="none" rtlCol="0">
            <a:spAutoFit/>
          </a:bodyPr>
          <a:lstStyle/>
          <a:p>
            <a:r>
              <a:rPr lang="en-GB" sz="3200" dirty="0" smtClean="0">
                <a:solidFill>
                  <a:schemeClr val="bg1"/>
                </a:solidFill>
              </a:rPr>
              <a:t>Array address + 0</a:t>
            </a:r>
            <a:endParaRPr lang="en-GB" sz="3200" dirty="0">
              <a:solidFill>
                <a:schemeClr val="bg1"/>
              </a:solidFill>
            </a:endParaRPr>
          </a:p>
        </p:txBody>
      </p:sp>
      <p:sp>
        <p:nvSpPr>
          <p:cNvPr id="5" name="Rectangle 4"/>
          <p:cNvSpPr/>
          <p:nvPr/>
        </p:nvSpPr>
        <p:spPr>
          <a:xfrm>
            <a:off x="4623005" y="4454336"/>
            <a:ext cx="1550126" cy="391886"/>
          </a:xfrm>
          <a:prstGeom prst="rect">
            <a:avLst/>
          </a:prstGeom>
          <a:solidFill>
            <a:schemeClr val="bg1"/>
          </a:solidFill>
          <a:ln w="412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Value1</a:t>
            </a:r>
            <a:endParaRPr lang="en-GB" dirty="0">
              <a:solidFill>
                <a:schemeClr val="tx1"/>
              </a:solidFill>
            </a:endParaRPr>
          </a:p>
        </p:txBody>
      </p:sp>
      <p:sp>
        <p:nvSpPr>
          <p:cNvPr id="6" name="Rectangle 5"/>
          <p:cNvSpPr/>
          <p:nvPr/>
        </p:nvSpPr>
        <p:spPr>
          <a:xfrm>
            <a:off x="4623005" y="4846222"/>
            <a:ext cx="1550126" cy="391886"/>
          </a:xfrm>
          <a:prstGeom prst="rect">
            <a:avLst/>
          </a:prstGeom>
          <a:solidFill>
            <a:schemeClr val="bg1"/>
          </a:solidFill>
          <a:ln w="412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Value2</a:t>
            </a:r>
            <a:endParaRPr lang="en-GB" dirty="0">
              <a:solidFill>
                <a:schemeClr val="tx1"/>
              </a:solidFill>
            </a:endParaRPr>
          </a:p>
        </p:txBody>
      </p:sp>
      <p:sp>
        <p:nvSpPr>
          <p:cNvPr id="7" name="Rectangle 6"/>
          <p:cNvSpPr/>
          <p:nvPr/>
        </p:nvSpPr>
        <p:spPr>
          <a:xfrm>
            <a:off x="4623005" y="5267372"/>
            <a:ext cx="1550126" cy="391886"/>
          </a:xfrm>
          <a:prstGeom prst="rect">
            <a:avLst/>
          </a:prstGeom>
          <a:solidFill>
            <a:schemeClr val="bg1"/>
          </a:solidFill>
          <a:ln w="412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Value3</a:t>
            </a:r>
            <a:endParaRPr lang="en-GB" dirty="0">
              <a:solidFill>
                <a:schemeClr val="tx1"/>
              </a:solidFill>
            </a:endParaRPr>
          </a:p>
        </p:txBody>
      </p:sp>
      <p:sp>
        <p:nvSpPr>
          <p:cNvPr id="8" name="TextBox 7"/>
          <p:cNvSpPr txBox="1"/>
          <p:nvPr/>
        </p:nvSpPr>
        <p:spPr>
          <a:xfrm>
            <a:off x="3730005" y="3822104"/>
            <a:ext cx="1197379" cy="584775"/>
          </a:xfrm>
          <a:prstGeom prst="rect">
            <a:avLst/>
          </a:prstGeom>
          <a:noFill/>
        </p:spPr>
        <p:txBody>
          <a:bodyPr wrap="none" rtlCol="0">
            <a:spAutoFit/>
          </a:bodyPr>
          <a:lstStyle/>
          <a:p>
            <a:r>
              <a:rPr lang="en-GB" sz="3200" dirty="0" smtClean="0">
                <a:solidFill>
                  <a:schemeClr val="bg1"/>
                </a:solidFill>
              </a:rPr>
              <a:t>Offset</a:t>
            </a:r>
            <a:endParaRPr lang="en-GB" sz="3200" dirty="0">
              <a:solidFill>
                <a:schemeClr val="bg1"/>
              </a:solidFill>
            </a:endParaRPr>
          </a:p>
        </p:txBody>
      </p:sp>
      <p:sp>
        <p:nvSpPr>
          <p:cNvPr id="9" name="TextBox 8"/>
          <p:cNvSpPr txBox="1"/>
          <p:nvPr/>
        </p:nvSpPr>
        <p:spPr>
          <a:xfrm>
            <a:off x="4132167" y="4287904"/>
            <a:ext cx="393056" cy="584775"/>
          </a:xfrm>
          <a:prstGeom prst="rect">
            <a:avLst/>
          </a:prstGeom>
          <a:noFill/>
        </p:spPr>
        <p:txBody>
          <a:bodyPr wrap="none" rtlCol="0">
            <a:spAutoFit/>
          </a:bodyPr>
          <a:lstStyle/>
          <a:p>
            <a:r>
              <a:rPr lang="en-GB" sz="3200" dirty="0" smtClean="0">
                <a:solidFill>
                  <a:schemeClr val="bg1"/>
                </a:solidFill>
              </a:rPr>
              <a:t>0</a:t>
            </a:r>
            <a:endParaRPr lang="en-GB" sz="3200" dirty="0">
              <a:solidFill>
                <a:schemeClr val="bg1"/>
              </a:solidFill>
            </a:endParaRPr>
          </a:p>
        </p:txBody>
      </p:sp>
      <p:sp>
        <p:nvSpPr>
          <p:cNvPr id="10" name="TextBox 9"/>
          <p:cNvSpPr txBox="1"/>
          <p:nvPr/>
        </p:nvSpPr>
        <p:spPr>
          <a:xfrm>
            <a:off x="4145757" y="4749777"/>
            <a:ext cx="393056" cy="584775"/>
          </a:xfrm>
          <a:prstGeom prst="rect">
            <a:avLst/>
          </a:prstGeom>
          <a:noFill/>
        </p:spPr>
        <p:txBody>
          <a:bodyPr wrap="none" rtlCol="0">
            <a:spAutoFit/>
          </a:bodyPr>
          <a:lstStyle/>
          <a:p>
            <a:r>
              <a:rPr lang="en-GB" sz="3200" dirty="0" smtClean="0">
                <a:solidFill>
                  <a:schemeClr val="bg1"/>
                </a:solidFill>
              </a:rPr>
              <a:t>1</a:t>
            </a:r>
            <a:endParaRPr lang="en-GB" sz="3200" dirty="0">
              <a:solidFill>
                <a:schemeClr val="bg1"/>
              </a:solidFill>
            </a:endParaRPr>
          </a:p>
        </p:txBody>
      </p:sp>
      <p:sp>
        <p:nvSpPr>
          <p:cNvPr id="11" name="TextBox 10"/>
          <p:cNvSpPr txBox="1"/>
          <p:nvPr/>
        </p:nvSpPr>
        <p:spPr>
          <a:xfrm>
            <a:off x="4132167" y="5224284"/>
            <a:ext cx="393056" cy="584775"/>
          </a:xfrm>
          <a:prstGeom prst="rect">
            <a:avLst/>
          </a:prstGeom>
          <a:noFill/>
        </p:spPr>
        <p:txBody>
          <a:bodyPr wrap="none" rtlCol="0">
            <a:spAutoFit/>
          </a:bodyPr>
          <a:lstStyle/>
          <a:p>
            <a:r>
              <a:rPr lang="en-GB" sz="3200" dirty="0" smtClean="0">
                <a:solidFill>
                  <a:schemeClr val="bg1"/>
                </a:solidFill>
              </a:rPr>
              <a:t>2</a:t>
            </a:r>
            <a:endParaRPr lang="en-GB" sz="3200" dirty="0">
              <a:solidFill>
                <a:schemeClr val="bg1"/>
              </a:solidFill>
            </a:endParaRPr>
          </a:p>
        </p:txBody>
      </p:sp>
      <p:sp>
        <p:nvSpPr>
          <p:cNvPr id="12" name="TextBox 11"/>
          <p:cNvSpPr txBox="1"/>
          <p:nvPr/>
        </p:nvSpPr>
        <p:spPr>
          <a:xfrm>
            <a:off x="2094081" y="3410920"/>
            <a:ext cx="1265218" cy="584775"/>
          </a:xfrm>
          <a:prstGeom prst="rect">
            <a:avLst/>
          </a:prstGeom>
          <a:noFill/>
        </p:spPr>
        <p:txBody>
          <a:bodyPr wrap="none" rtlCol="0">
            <a:spAutoFit/>
          </a:bodyPr>
          <a:lstStyle/>
          <a:p>
            <a:r>
              <a:rPr lang="en-GB" sz="3200" b="1" u="sng" dirty="0" smtClean="0">
                <a:solidFill>
                  <a:schemeClr val="bg1"/>
                </a:solidFill>
              </a:rPr>
              <a:t>Arrays</a:t>
            </a:r>
            <a:endParaRPr lang="en-GB" sz="3200" b="1" u="sng" dirty="0">
              <a:solidFill>
                <a:schemeClr val="bg1"/>
              </a:solidFill>
            </a:endParaRPr>
          </a:p>
        </p:txBody>
      </p:sp>
      <p:sp>
        <p:nvSpPr>
          <p:cNvPr id="13" name="TextBox 12"/>
          <p:cNvSpPr txBox="1"/>
          <p:nvPr/>
        </p:nvSpPr>
        <p:spPr>
          <a:xfrm>
            <a:off x="899088" y="4713898"/>
            <a:ext cx="3058273" cy="584775"/>
          </a:xfrm>
          <a:prstGeom prst="rect">
            <a:avLst/>
          </a:prstGeom>
          <a:noFill/>
        </p:spPr>
        <p:txBody>
          <a:bodyPr wrap="none" rtlCol="0">
            <a:spAutoFit/>
          </a:bodyPr>
          <a:lstStyle/>
          <a:p>
            <a:r>
              <a:rPr lang="en-GB" sz="3200" dirty="0" smtClean="0">
                <a:solidFill>
                  <a:schemeClr val="bg1"/>
                </a:solidFill>
              </a:rPr>
              <a:t>Array address + 1</a:t>
            </a:r>
            <a:endParaRPr lang="en-GB" sz="3200" dirty="0">
              <a:solidFill>
                <a:schemeClr val="bg1"/>
              </a:solidFill>
            </a:endParaRPr>
          </a:p>
        </p:txBody>
      </p:sp>
      <p:sp>
        <p:nvSpPr>
          <p:cNvPr id="14" name="TextBox 13"/>
          <p:cNvSpPr txBox="1"/>
          <p:nvPr/>
        </p:nvSpPr>
        <p:spPr>
          <a:xfrm>
            <a:off x="899087" y="5177616"/>
            <a:ext cx="3058273" cy="584775"/>
          </a:xfrm>
          <a:prstGeom prst="rect">
            <a:avLst/>
          </a:prstGeom>
          <a:noFill/>
        </p:spPr>
        <p:txBody>
          <a:bodyPr wrap="none" rtlCol="0">
            <a:spAutoFit/>
          </a:bodyPr>
          <a:lstStyle/>
          <a:p>
            <a:r>
              <a:rPr lang="en-GB" sz="3200" dirty="0" smtClean="0">
                <a:solidFill>
                  <a:schemeClr val="bg1"/>
                </a:solidFill>
              </a:rPr>
              <a:t>Array address + 2</a:t>
            </a:r>
            <a:endParaRPr lang="en-GB" sz="3200" dirty="0">
              <a:solidFill>
                <a:schemeClr val="bg1"/>
              </a:solidFill>
            </a:endParaRPr>
          </a:p>
        </p:txBody>
      </p:sp>
      <p:sp>
        <p:nvSpPr>
          <p:cNvPr id="15" name="TextBox 14"/>
          <p:cNvSpPr txBox="1"/>
          <p:nvPr/>
        </p:nvSpPr>
        <p:spPr>
          <a:xfrm>
            <a:off x="8554927" y="3410920"/>
            <a:ext cx="1582934" cy="584775"/>
          </a:xfrm>
          <a:prstGeom prst="rect">
            <a:avLst/>
          </a:prstGeom>
          <a:noFill/>
        </p:spPr>
        <p:txBody>
          <a:bodyPr wrap="none" rtlCol="0">
            <a:spAutoFit/>
          </a:bodyPr>
          <a:lstStyle/>
          <a:p>
            <a:r>
              <a:rPr lang="en-GB" sz="3200" b="1" u="sng" dirty="0" smtClean="0">
                <a:solidFill>
                  <a:schemeClr val="bg1"/>
                </a:solidFill>
              </a:rPr>
              <a:t>Pointers</a:t>
            </a:r>
            <a:endParaRPr lang="en-GB" sz="3200" b="1" u="sng" dirty="0">
              <a:solidFill>
                <a:schemeClr val="bg1"/>
              </a:solidFill>
            </a:endParaRPr>
          </a:p>
        </p:txBody>
      </p:sp>
      <p:sp>
        <p:nvSpPr>
          <p:cNvPr id="16" name="TextBox 15"/>
          <p:cNvSpPr txBox="1"/>
          <p:nvPr/>
        </p:nvSpPr>
        <p:spPr>
          <a:xfrm>
            <a:off x="7598494" y="3995516"/>
            <a:ext cx="2269596" cy="1569660"/>
          </a:xfrm>
          <a:prstGeom prst="rect">
            <a:avLst/>
          </a:prstGeom>
          <a:noFill/>
        </p:spPr>
        <p:txBody>
          <a:bodyPr wrap="none" rtlCol="0">
            <a:spAutoFit/>
          </a:bodyPr>
          <a:lstStyle/>
          <a:p>
            <a:r>
              <a:rPr lang="en-GB" sz="3200" dirty="0" err="1" smtClean="0">
                <a:solidFill>
                  <a:schemeClr val="bg1"/>
                </a:solidFill>
              </a:rPr>
              <a:t>int</a:t>
            </a:r>
            <a:r>
              <a:rPr lang="en-GB" sz="3200" dirty="0" smtClean="0">
                <a:solidFill>
                  <a:schemeClr val="bg1"/>
                </a:solidFill>
              </a:rPr>
              <a:t>  x   =  2;</a:t>
            </a:r>
          </a:p>
          <a:p>
            <a:r>
              <a:rPr lang="en-GB" sz="3200" dirty="0" err="1" smtClean="0">
                <a:solidFill>
                  <a:schemeClr val="bg1"/>
                </a:solidFill>
              </a:rPr>
              <a:t>int</a:t>
            </a:r>
            <a:r>
              <a:rPr lang="en-GB" sz="3200" dirty="0" smtClean="0">
                <a:solidFill>
                  <a:schemeClr val="bg1"/>
                </a:solidFill>
              </a:rPr>
              <a:t> *y  =  &amp;x;</a:t>
            </a:r>
            <a:endParaRPr lang="en-GB" sz="3200" dirty="0">
              <a:solidFill>
                <a:schemeClr val="bg1"/>
              </a:solidFill>
            </a:endParaRPr>
          </a:p>
          <a:p>
            <a:endParaRPr lang="en-GB" sz="3200" dirty="0">
              <a:solidFill>
                <a:schemeClr val="bg1"/>
              </a:solidFill>
            </a:endParaRPr>
          </a:p>
        </p:txBody>
      </p:sp>
      <p:sp>
        <p:nvSpPr>
          <p:cNvPr id="17" name="TextBox 16"/>
          <p:cNvSpPr txBox="1"/>
          <p:nvPr/>
        </p:nvSpPr>
        <p:spPr>
          <a:xfrm>
            <a:off x="8254493" y="5131733"/>
            <a:ext cx="3227194" cy="1569660"/>
          </a:xfrm>
          <a:prstGeom prst="rect">
            <a:avLst/>
          </a:prstGeom>
          <a:noFill/>
        </p:spPr>
        <p:txBody>
          <a:bodyPr wrap="square" rtlCol="0">
            <a:spAutoFit/>
          </a:bodyPr>
          <a:lstStyle/>
          <a:p>
            <a:r>
              <a:rPr lang="en-GB" sz="3200" dirty="0" smtClean="0">
                <a:solidFill>
                  <a:schemeClr val="bg1"/>
                </a:solidFill>
              </a:rPr>
              <a:t>y contains the memory address of x</a:t>
            </a:r>
            <a:endParaRPr lang="en-GB" sz="3200" dirty="0">
              <a:solidFill>
                <a:schemeClr val="bg1"/>
              </a:solidFill>
            </a:endParaRPr>
          </a:p>
        </p:txBody>
      </p:sp>
    </p:spTree>
    <p:extLst>
      <p:ext uri="{BB962C8B-B14F-4D97-AF65-F5344CB8AC3E}">
        <p14:creationId xmlns:p14="http://schemas.microsoft.com/office/powerpoint/2010/main" val="6014033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Functions as Solutions</a:t>
            </a:r>
            <a:endParaRPr lang="en-GB" dirty="0"/>
          </a:p>
        </p:txBody>
      </p:sp>
      <p:sp>
        <p:nvSpPr>
          <p:cNvPr id="4" name="TextBox 3"/>
          <p:cNvSpPr txBox="1"/>
          <p:nvPr/>
        </p:nvSpPr>
        <p:spPr>
          <a:xfrm>
            <a:off x="849855" y="1151070"/>
            <a:ext cx="9209829" cy="523220"/>
          </a:xfrm>
          <a:prstGeom prst="rect">
            <a:avLst/>
          </a:prstGeom>
          <a:noFill/>
        </p:spPr>
        <p:txBody>
          <a:bodyPr wrap="none" rtlCol="0">
            <a:spAutoFit/>
          </a:bodyPr>
          <a:lstStyle/>
          <a:p>
            <a:r>
              <a:rPr lang="en-GB" sz="2800" dirty="0" err="1">
                <a:solidFill>
                  <a:schemeClr val="bg1"/>
                </a:solidFill>
              </a:rPr>
              <a:t>resulttype</a:t>
            </a:r>
            <a:r>
              <a:rPr lang="en-GB" sz="2800" dirty="0">
                <a:solidFill>
                  <a:schemeClr val="bg1"/>
                </a:solidFill>
              </a:rPr>
              <a:t> </a:t>
            </a:r>
            <a:r>
              <a:rPr lang="en-GB" sz="2800" dirty="0" smtClean="0">
                <a:solidFill>
                  <a:schemeClr val="bg1"/>
                </a:solidFill>
              </a:rPr>
              <a:t>     </a:t>
            </a:r>
            <a:r>
              <a:rPr lang="en-GB" sz="2800" dirty="0" err="1" smtClean="0">
                <a:solidFill>
                  <a:schemeClr val="bg1"/>
                </a:solidFill>
              </a:rPr>
              <a:t>ProblemName</a:t>
            </a:r>
            <a:r>
              <a:rPr lang="en-GB" sz="2800" dirty="0" smtClean="0">
                <a:solidFill>
                  <a:schemeClr val="bg1"/>
                </a:solidFill>
              </a:rPr>
              <a:t>  (  information </a:t>
            </a:r>
            <a:r>
              <a:rPr lang="en-GB" sz="2800" dirty="0">
                <a:solidFill>
                  <a:schemeClr val="bg1"/>
                </a:solidFill>
              </a:rPr>
              <a:t>to solve </a:t>
            </a:r>
            <a:r>
              <a:rPr lang="en-GB" sz="2800" dirty="0" smtClean="0">
                <a:solidFill>
                  <a:schemeClr val="bg1"/>
                </a:solidFill>
              </a:rPr>
              <a:t>problem   )</a:t>
            </a:r>
            <a:endParaRPr lang="en-GB" sz="2800" dirty="0">
              <a:solidFill>
                <a:schemeClr val="bg1"/>
              </a:solidFill>
            </a:endParaRPr>
          </a:p>
        </p:txBody>
      </p:sp>
      <p:pic>
        <p:nvPicPr>
          <p:cNvPr id="5"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5103" y="2239014"/>
            <a:ext cx="3716449" cy="3554703"/>
          </a:xfrm>
          <a:prstGeom prst="rect">
            <a:avLst/>
          </a:prstGeom>
          <a:solidFill>
            <a:schemeClr val="bg1"/>
          </a:solidFill>
          <a:ln>
            <a:noFill/>
          </a:ln>
          <a:extLst/>
        </p:spPr>
      </p:pic>
      <p:sp>
        <p:nvSpPr>
          <p:cNvPr id="6" name="TextBox 5"/>
          <p:cNvSpPr txBox="1"/>
          <p:nvPr/>
        </p:nvSpPr>
        <p:spPr>
          <a:xfrm>
            <a:off x="6086384" y="2462093"/>
            <a:ext cx="4136966" cy="3108543"/>
          </a:xfrm>
          <a:prstGeom prst="rect">
            <a:avLst/>
          </a:prstGeom>
          <a:noFill/>
        </p:spPr>
        <p:txBody>
          <a:bodyPr wrap="none" rtlCol="0">
            <a:spAutoFit/>
          </a:bodyPr>
          <a:lstStyle/>
          <a:p>
            <a:r>
              <a:rPr lang="en-GB" sz="2800" dirty="0" smtClean="0">
                <a:solidFill>
                  <a:schemeClr val="bg1"/>
                </a:solidFill>
              </a:rPr>
              <a:t>Calculate area of the shape</a:t>
            </a:r>
          </a:p>
          <a:p>
            <a:r>
              <a:rPr lang="en-GB" sz="2800" dirty="0" smtClean="0">
                <a:solidFill>
                  <a:schemeClr val="bg1"/>
                </a:solidFill>
              </a:rPr>
              <a:t>Solve two problems</a:t>
            </a:r>
          </a:p>
          <a:p>
            <a:pPr marL="457200" indent="-457200">
              <a:buFont typeface="Wingdings" panose="05000000000000000000" pitchFamily="2" charset="2"/>
              <a:buChar char="à"/>
            </a:pPr>
            <a:r>
              <a:rPr lang="en-GB" sz="2800" dirty="0" smtClean="0">
                <a:solidFill>
                  <a:schemeClr val="bg1"/>
                </a:solidFill>
                <a:sym typeface="Wingdings" panose="05000000000000000000" pitchFamily="2" charset="2"/>
              </a:rPr>
              <a:t>Area of circle</a:t>
            </a:r>
          </a:p>
          <a:p>
            <a:pPr marL="457200" indent="-457200">
              <a:buFont typeface="Wingdings" panose="05000000000000000000" pitchFamily="2" charset="2"/>
              <a:buChar char="à"/>
            </a:pPr>
            <a:r>
              <a:rPr lang="en-GB" sz="2800" dirty="0" smtClean="0">
                <a:solidFill>
                  <a:schemeClr val="bg1"/>
                </a:solidFill>
                <a:sym typeface="Wingdings" panose="05000000000000000000" pitchFamily="2" charset="2"/>
              </a:rPr>
              <a:t>Area of square</a:t>
            </a:r>
          </a:p>
          <a:p>
            <a:r>
              <a:rPr lang="en-GB" sz="2800" dirty="0" smtClean="0">
                <a:solidFill>
                  <a:schemeClr val="bg1"/>
                </a:solidFill>
                <a:sym typeface="Wingdings" panose="05000000000000000000" pitchFamily="2" charset="2"/>
              </a:rPr>
              <a:t>Reuse solutions</a:t>
            </a:r>
            <a:br>
              <a:rPr lang="en-GB" sz="2800" dirty="0" smtClean="0">
                <a:solidFill>
                  <a:schemeClr val="bg1"/>
                </a:solidFill>
                <a:sym typeface="Wingdings" panose="05000000000000000000" pitchFamily="2" charset="2"/>
              </a:rPr>
            </a:br>
            <a:r>
              <a:rPr lang="en-GB" sz="2800" dirty="0" smtClean="0">
                <a:solidFill>
                  <a:schemeClr val="bg1"/>
                </a:solidFill>
                <a:sym typeface="Wingdings" panose="05000000000000000000" pitchFamily="2" charset="2"/>
              </a:rPr>
              <a:t>2 x circles</a:t>
            </a:r>
          </a:p>
          <a:p>
            <a:r>
              <a:rPr lang="en-GB" sz="2800" dirty="0" smtClean="0">
                <a:solidFill>
                  <a:schemeClr val="bg1"/>
                </a:solidFill>
                <a:sym typeface="Wingdings" panose="05000000000000000000" pitchFamily="2" charset="2"/>
              </a:rPr>
              <a:t>2 x rectangles</a:t>
            </a:r>
            <a:endParaRPr lang="en-GB" sz="2800" dirty="0">
              <a:solidFill>
                <a:schemeClr val="bg1"/>
              </a:solidFill>
            </a:endParaRPr>
          </a:p>
        </p:txBody>
      </p:sp>
    </p:spTree>
    <p:extLst>
      <p:ext uri="{BB962C8B-B14F-4D97-AF65-F5344CB8AC3E}">
        <p14:creationId xmlns:p14="http://schemas.microsoft.com/office/powerpoint/2010/main" val="420110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subTnLst>
                                    <p:animClr clrSpc="rgb" dir="cw">
                                      <p:cBhvr override="childStyle">
                                        <p:cTn dur="1" fill="hold" display="0" masterRel="nextClick" afterEffect="1"/>
                                        <p:tgtEl>
                                          <p:spTgt spid="4"/>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Problem Solving Techniques</a:t>
            </a:r>
            <a:endParaRPr lang="en-GB" dirty="0"/>
          </a:p>
        </p:txBody>
      </p:sp>
      <p:sp>
        <p:nvSpPr>
          <p:cNvPr id="3" name="Content Placeholder 2"/>
          <p:cNvSpPr>
            <a:spLocks noGrp="1"/>
          </p:cNvSpPr>
          <p:nvPr>
            <p:ph idx="1"/>
          </p:nvPr>
        </p:nvSpPr>
        <p:spPr>
          <a:xfrm>
            <a:off x="653143" y="1344705"/>
            <a:ext cx="11167187" cy="4832257"/>
          </a:xfrm>
        </p:spPr>
        <p:txBody>
          <a:bodyPr/>
          <a:lstStyle/>
          <a:p>
            <a:r>
              <a:rPr lang="en-GB" dirty="0" err="1" smtClean="0"/>
              <a:t>Instill</a:t>
            </a:r>
            <a:r>
              <a:rPr lang="en-GB" dirty="0" smtClean="0"/>
              <a:t> good programming problem solving techniques e.g.</a:t>
            </a:r>
          </a:p>
          <a:p>
            <a:pPr lvl="1"/>
            <a:r>
              <a:rPr lang="en-GB" dirty="0" smtClean="0"/>
              <a:t>Divide and conquer</a:t>
            </a:r>
          </a:p>
          <a:p>
            <a:pPr lvl="1"/>
            <a:r>
              <a:rPr lang="en-GB" dirty="0" smtClean="0"/>
              <a:t>Low hanging fruit</a:t>
            </a:r>
          </a:p>
          <a:p>
            <a:pPr lvl="1"/>
            <a:r>
              <a:rPr lang="en-GB" dirty="0" smtClean="0"/>
              <a:t>Generalise solutions, etc.</a:t>
            </a:r>
          </a:p>
          <a:p>
            <a:r>
              <a:rPr lang="en-GB" dirty="0" smtClean="0"/>
              <a:t>Obtaining complete solution is not necessary</a:t>
            </a:r>
          </a:p>
          <a:p>
            <a:r>
              <a:rPr lang="en-GB" dirty="0" smtClean="0"/>
              <a:t>Tackle big problems </a:t>
            </a:r>
            <a:r>
              <a:rPr lang="en-GB" dirty="0" smtClean="0">
                <a:sym typeface="Wingdings" panose="05000000000000000000" pitchFamily="2" charset="2"/>
              </a:rPr>
              <a:t> focus on identifying small solvable problems</a:t>
            </a:r>
            <a:endParaRPr lang="en-GB" dirty="0" smtClean="0"/>
          </a:p>
          <a:p>
            <a:r>
              <a:rPr lang="en-GB" dirty="0" smtClean="0"/>
              <a:t>Code must be tested</a:t>
            </a:r>
            <a:endParaRPr lang="en-GB" dirty="0"/>
          </a:p>
        </p:txBody>
      </p:sp>
    </p:spTree>
    <p:extLst>
      <p:ext uri="{BB962C8B-B14F-4D97-AF65-F5344CB8AC3E}">
        <p14:creationId xmlns:p14="http://schemas.microsoft.com/office/powerpoint/2010/main" val="147069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Black Jack (Divide and Conquer)</a:t>
            </a:r>
            <a:endParaRPr lang="en-GB" dirty="0"/>
          </a:p>
        </p:txBody>
      </p:sp>
      <p:sp>
        <p:nvSpPr>
          <p:cNvPr id="3" name="Content Placeholder 2"/>
          <p:cNvSpPr>
            <a:spLocks noGrp="1"/>
          </p:cNvSpPr>
          <p:nvPr>
            <p:ph idx="1"/>
          </p:nvPr>
        </p:nvSpPr>
        <p:spPr>
          <a:xfrm>
            <a:off x="653143" y="1288869"/>
            <a:ext cx="11167187" cy="4888094"/>
          </a:xfrm>
        </p:spPr>
        <p:txBody>
          <a:bodyPr/>
          <a:lstStyle/>
          <a:p>
            <a:r>
              <a:rPr lang="en-GB" dirty="0" smtClean="0"/>
              <a:t>How do we represent the cards?</a:t>
            </a:r>
          </a:p>
          <a:p>
            <a:pPr lvl="1"/>
            <a:r>
              <a:rPr lang="en-GB" dirty="0" smtClean="0"/>
              <a:t>Point value and suit</a:t>
            </a:r>
          </a:p>
          <a:p>
            <a:r>
              <a:rPr lang="en-GB" dirty="0" smtClean="0"/>
              <a:t>How to we shuffle the cards? </a:t>
            </a:r>
            <a:r>
              <a:rPr lang="en-GB" dirty="0" smtClean="0">
                <a:sym typeface="Wingdings" panose="05000000000000000000" pitchFamily="2" charset="2"/>
              </a:rPr>
              <a:t> random numbers</a:t>
            </a:r>
          </a:p>
          <a:p>
            <a:r>
              <a:rPr lang="en-GB" dirty="0" smtClean="0">
                <a:sym typeface="Wingdings" panose="05000000000000000000" pitchFamily="2" charset="2"/>
              </a:rPr>
              <a:t>How do we deal a card?</a:t>
            </a:r>
          </a:p>
          <a:p>
            <a:r>
              <a:rPr lang="en-GB" dirty="0" smtClean="0">
                <a:sym typeface="Wingdings" panose="05000000000000000000" pitchFamily="2" charset="2"/>
              </a:rPr>
              <a:t>How do we prevent the same card being dealt twice?</a:t>
            </a:r>
          </a:p>
          <a:p>
            <a:r>
              <a:rPr lang="en-GB" dirty="0" smtClean="0">
                <a:sym typeface="Wingdings" panose="05000000000000000000" pitchFamily="2" charset="2"/>
              </a:rPr>
              <a:t>What do we mean by player turn order?</a:t>
            </a:r>
          </a:p>
          <a:p>
            <a:r>
              <a:rPr lang="en-GB" dirty="0" smtClean="0">
                <a:sym typeface="Wingdings" panose="05000000000000000000" pitchFamily="2" charset="2"/>
              </a:rPr>
              <a:t>What is the players hand?</a:t>
            </a:r>
          </a:p>
          <a:p>
            <a:r>
              <a:rPr lang="en-GB" dirty="0" smtClean="0">
                <a:sym typeface="Wingdings" panose="05000000000000000000" pitchFamily="2" charset="2"/>
              </a:rPr>
              <a:t>etc.</a:t>
            </a:r>
            <a:endParaRPr lang="en-GB" dirty="0"/>
          </a:p>
        </p:txBody>
      </p:sp>
    </p:spTree>
    <p:extLst>
      <p:ext uri="{BB962C8B-B14F-4D97-AF65-F5344CB8AC3E}">
        <p14:creationId xmlns:p14="http://schemas.microsoft.com/office/powerpoint/2010/main" val="297703929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Simplify Big Problems: How do we shuffle cards?</a:t>
            </a:r>
            <a:endParaRPr lang="en-GB" dirty="0"/>
          </a:p>
        </p:txBody>
      </p:sp>
      <p:sp>
        <p:nvSpPr>
          <p:cNvPr id="3" name="Content Placeholder 2"/>
          <p:cNvSpPr>
            <a:spLocks noGrp="1"/>
          </p:cNvSpPr>
          <p:nvPr>
            <p:ph idx="1"/>
          </p:nvPr>
        </p:nvSpPr>
        <p:spPr>
          <a:xfrm>
            <a:off x="522515" y="875843"/>
            <a:ext cx="11167187" cy="5248867"/>
          </a:xfrm>
        </p:spPr>
        <p:txBody>
          <a:bodyPr>
            <a:normAutofit fontScale="92500" lnSpcReduction="20000"/>
          </a:bodyPr>
          <a:lstStyle/>
          <a:p>
            <a:r>
              <a:rPr lang="en-GB" dirty="0" smtClean="0"/>
              <a:t>How do we represent a single card?</a:t>
            </a:r>
          </a:p>
          <a:p>
            <a:pPr lvl="1"/>
            <a:r>
              <a:rPr lang="en-GB" dirty="0" smtClean="0"/>
              <a:t>One value </a:t>
            </a:r>
            <a:r>
              <a:rPr lang="en-GB" dirty="0" smtClean="0">
                <a:sym typeface="Wingdings" panose="05000000000000000000" pitchFamily="2" charset="2"/>
              </a:rPr>
              <a:t> a number				1</a:t>
            </a:r>
            <a:endParaRPr lang="en-GB" dirty="0" smtClean="0"/>
          </a:p>
          <a:p>
            <a:r>
              <a:rPr lang="en-GB" dirty="0" smtClean="0"/>
              <a:t>How about two cards?</a:t>
            </a:r>
          </a:p>
          <a:p>
            <a:pPr lvl="1"/>
            <a:r>
              <a:rPr lang="en-GB" dirty="0" smtClean="0"/>
              <a:t>An array </a:t>
            </a:r>
            <a:r>
              <a:rPr lang="en-GB" dirty="0" smtClean="0">
                <a:sym typeface="Wingdings" panose="05000000000000000000" pitchFamily="2" charset="2"/>
              </a:rPr>
              <a:t> two numbers				1..2</a:t>
            </a:r>
          </a:p>
          <a:p>
            <a:pPr lvl="1"/>
            <a:r>
              <a:rPr lang="en-GB" dirty="0" smtClean="0">
                <a:sym typeface="Wingdings" panose="05000000000000000000" pitchFamily="2" charset="2"/>
              </a:rPr>
              <a:t>Generalise: any number of cards (e.g. 52)	1..52</a:t>
            </a:r>
          </a:p>
          <a:p>
            <a:r>
              <a:rPr lang="en-GB" dirty="0" smtClean="0"/>
              <a:t>How do we shuffle two cards?</a:t>
            </a:r>
          </a:p>
          <a:p>
            <a:pPr lvl="1"/>
            <a:r>
              <a:rPr lang="en-GB" dirty="0" smtClean="0"/>
              <a:t>Swap two values </a:t>
            </a:r>
            <a:r>
              <a:rPr lang="en-GB" dirty="0" smtClean="0">
                <a:sym typeface="Wingdings" panose="05000000000000000000" pitchFamily="2" charset="2"/>
              </a:rPr>
              <a:t> swap values in the array</a:t>
            </a:r>
          </a:p>
          <a:p>
            <a:r>
              <a:rPr lang="en-GB" dirty="0">
                <a:sym typeface="Wingdings" panose="05000000000000000000" pitchFamily="2" charset="2"/>
              </a:rPr>
              <a:t>Generalise: Swap two cards in any size array</a:t>
            </a:r>
            <a:endParaRPr lang="en-GB" dirty="0"/>
          </a:p>
          <a:p>
            <a:r>
              <a:rPr lang="en-GB" dirty="0" smtClean="0"/>
              <a:t>How do we randomly swap cards?</a:t>
            </a:r>
          </a:p>
          <a:p>
            <a:pPr lvl="1"/>
            <a:r>
              <a:rPr lang="en-GB" dirty="0" smtClean="0"/>
              <a:t>Random number </a:t>
            </a:r>
            <a:r>
              <a:rPr lang="en-GB" dirty="0" smtClean="0">
                <a:sym typeface="Wingdings" panose="05000000000000000000" pitchFamily="2" charset="2"/>
              </a:rPr>
              <a:t> array index?</a:t>
            </a:r>
          </a:p>
          <a:p>
            <a:r>
              <a:rPr lang="en-GB" dirty="0" smtClean="0">
                <a:sym typeface="Wingdings" panose="05000000000000000000" pitchFamily="2" charset="2"/>
              </a:rPr>
              <a:t>Generalise solution N pairs of cards in any size array</a:t>
            </a:r>
          </a:p>
          <a:p>
            <a:pPr marL="0" indent="0">
              <a:buNone/>
            </a:pPr>
            <a:endParaRPr lang="en-GB" dirty="0" smtClean="0">
              <a:sym typeface="Wingdings" panose="05000000000000000000" pitchFamily="2" charset="2"/>
            </a:endParaRPr>
          </a:p>
          <a:p>
            <a:pPr marL="0" indent="0">
              <a:buNone/>
            </a:pPr>
            <a:r>
              <a:rPr lang="en-GB" dirty="0" smtClean="0">
                <a:sym typeface="Wingdings" panose="05000000000000000000" pitchFamily="2" charset="2"/>
              </a:rPr>
              <a:t>ORDER FROM EASIEST TO HARDEST</a:t>
            </a:r>
            <a:endParaRPr lang="en-GB" dirty="0"/>
          </a:p>
        </p:txBody>
      </p:sp>
      <p:grpSp>
        <p:nvGrpSpPr>
          <p:cNvPr id="6" name="Group 5"/>
          <p:cNvGrpSpPr/>
          <p:nvPr/>
        </p:nvGrpSpPr>
        <p:grpSpPr>
          <a:xfrm>
            <a:off x="9930886" y="2038582"/>
            <a:ext cx="928967" cy="973644"/>
            <a:chOff x="6625617" y="760835"/>
            <a:chExt cx="928967" cy="973644"/>
          </a:xfrm>
        </p:grpSpPr>
        <p:pic>
          <p:nvPicPr>
            <p:cNvPr id="4" name="Picture 3"/>
            <p:cNvPicPr>
              <a:picLocks noChangeAspect="1"/>
            </p:cNvPicPr>
            <p:nvPr/>
          </p:nvPicPr>
          <p:blipFill>
            <a:blip r:embed="rId2"/>
            <a:stretch>
              <a:fillRect/>
            </a:stretch>
          </p:blipFill>
          <p:spPr>
            <a:xfrm rot="2498633" flipV="1">
              <a:off x="6899938" y="814602"/>
              <a:ext cx="654646" cy="919877"/>
            </a:xfrm>
            <a:prstGeom prst="rect">
              <a:avLst/>
            </a:prstGeom>
          </p:spPr>
        </p:pic>
        <p:pic>
          <p:nvPicPr>
            <p:cNvPr id="5" name="Picture 4"/>
            <p:cNvPicPr>
              <a:picLocks noChangeAspect="1"/>
            </p:cNvPicPr>
            <p:nvPr/>
          </p:nvPicPr>
          <p:blipFill>
            <a:blip r:embed="rId2"/>
            <a:stretch>
              <a:fillRect/>
            </a:stretch>
          </p:blipFill>
          <p:spPr>
            <a:xfrm rot="567105" flipV="1">
              <a:off x="6625617" y="760835"/>
              <a:ext cx="654646" cy="919877"/>
            </a:xfrm>
            <a:prstGeom prst="rect">
              <a:avLst/>
            </a:prstGeom>
          </p:spPr>
        </p:pic>
      </p:grpSp>
      <p:pic>
        <p:nvPicPr>
          <p:cNvPr id="7" name="Picture 6"/>
          <p:cNvPicPr>
            <a:picLocks noChangeAspect="1"/>
          </p:cNvPicPr>
          <p:nvPr/>
        </p:nvPicPr>
        <p:blipFill>
          <a:blip r:embed="rId3"/>
          <a:stretch>
            <a:fillRect/>
          </a:stretch>
        </p:blipFill>
        <p:spPr>
          <a:xfrm flipH="1">
            <a:off x="10081229" y="931577"/>
            <a:ext cx="628281" cy="882831"/>
          </a:xfrm>
          <a:prstGeom prst="rect">
            <a:avLst/>
          </a:prstGeom>
        </p:spPr>
      </p:pic>
      <p:pic>
        <p:nvPicPr>
          <p:cNvPr id="9" name="Picture 8"/>
          <p:cNvPicPr>
            <a:picLocks noChangeAspect="1"/>
          </p:cNvPicPr>
          <p:nvPr/>
        </p:nvPicPr>
        <p:blipFill>
          <a:blip r:embed="rId4"/>
          <a:stretch>
            <a:fillRect/>
          </a:stretch>
        </p:blipFill>
        <p:spPr>
          <a:xfrm>
            <a:off x="9246110" y="3230842"/>
            <a:ext cx="2298519" cy="1574137"/>
          </a:xfrm>
          <a:prstGeom prst="rect">
            <a:avLst/>
          </a:prstGeom>
        </p:spPr>
      </p:pic>
    </p:spTree>
    <p:extLst>
      <p:ext uri="{BB962C8B-B14F-4D97-AF65-F5344CB8AC3E}">
        <p14:creationId xmlns:p14="http://schemas.microsoft.com/office/powerpoint/2010/main" val="1517621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Low Hanging Fruit</a:t>
            </a:r>
            <a:endParaRPr lang="en-GB" dirty="0"/>
          </a:p>
        </p:txBody>
      </p:sp>
      <p:sp>
        <p:nvSpPr>
          <p:cNvPr id="4" name="TextBox 3"/>
          <p:cNvSpPr txBox="1"/>
          <p:nvPr/>
        </p:nvSpPr>
        <p:spPr>
          <a:xfrm>
            <a:off x="3081238" y="3273110"/>
            <a:ext cx="8522398" cy="3416320"/>
          </a:xfrm>
          <a:prstGeom prst="rect">
            <a:avLst/>
          </a:prstGeom>
          <a:noFill/>
        </p:spPr>
        <p:txBody>
          <a:bodyPr wrap="none" rtlCol="0">
            <a:spAutoFit/>
          </a:bodyPr>
          <a:lstStyle/>
          <a:p>
            <a:r>
              <a:rPr lang="en-GB" sz="2400" dirty="0" smtClean="0">
                <a:solidFill>
                  <a:schemeClr val="bg1"/>
                </a:solidFill>
              </a:rPr>
              <a:t>void </a:t>
            </a:r>
            <a:r>
              <a:rPr lang="en-GB" sz="2400" dirty="0" err="1">
                <a:solidFill>
                  <a:schemeClr val="bg1"/>
                </a:solidFill>
              </a:rPr>
              <a:t>ShuffleCards</a:t>
            </a:r>
            <a:r>
              <a:rPr lang="en-GB" sz="2400" dirty="0">
                <a:solidFill>
                  <a:schemeClr val="bg1"/>
                </a:solidFill>
              </a:rPr>
              <a:t>(</a:t>
            </a:r>
            <a:r>
              <a:rPr lang="en-GB" sz="2400" dirty="0" err="1">
                <a:solidFill>
                  <a:schemeClr val="bg1"/>
                </a:solidFill>
              </a:rPr>
              <a:t>int</a:t>
            </a:r>
            <a:r>
              <a:rPr lang="en-GB" sz="2400" dirty="0">
                <a:solidFill>
                  <a:schemeClr val="bg1"/>
                </a:solidFill>
              </a:rPr>
              <a:t> cards[], </a:t>
            </a:r>
            <a:r>
              <a:rPr lang="en-GB" sz="2400" dirty="0" err="1">
                <a:solidFill>
                  <a:schemeClr val="bg1"/>
                </a:solidFill>
              </a:rPr>
              <a:t>int</a:t>
            </a:r>
            <a:r>
              <a:rPr lang="en-GB" sz="2400" dirty="0">
                <a:solidFill>
                  <a:schemeClr val="bg1"/>
                </a:solidFill>
              </a:rPr>
              <a:t> </a:t>
            </a:r>
            <a:r>
              <a:rPr lang="en-GB" sz="2400" dirty="0" err="1">
                <a:solidFill>
                  <a:schemeClr val="bg1"/>
                </a:solidFill>
              </a:rPr>
              <a:t>deckSize</a:t>
            </a:r>
            <a:r>
              <a:rPr lang="en-GB" sz="2400" dirty="0">
                <a:solidFill>
                  <a:schemeClr val="bg1"/>
                </a:solidFill>
              </a:rPr>
              <a:t>, </a:t>
            </a:r>
            <a:r>
              <a:rPr lang="en-GB" sz="2400" dirty="0" err="1">
                <a:solidFill>
                  <a:schemeClr val="bg1"/>
                </a:solidFill>
              </a:rPr>
              <a:t>int</a:t>
            </a:r>
            <a:r>
              <a:rPr lang="en-GB" sz="2400" dirty="0">
                <a:solidFill>
                  <a:schemeClr val="bg1"/>
                </a:solidFill>
              </a:rPr>
              <a:t> </a:t>
            </a:r>
            <a:r>
              <a:rPr lang="en-GB" sz="2400" dirty="0" err="1">
                <a:solidFill>
                  <a:schemeClr val="bg1"/>
                </a:solidFill>
              </a:rPr>
              <a:t>maxShuffle</a:t>
            </a:r>
            <a:r>
              <a:rPr lang="en-GB" sz="2400" dirty="0">
                <a:solidFill>
                  <a:schemeClr val="bg1"/>
                </a:solidFill>
              </a:rPr>
              <a:t>)</a:t>
            </a:r>
          </a:p>
          <a:p>
            <a:r>
              <a:rPr lang="en-GB" sz="2400" dirty="0">
                <a:solidFill>
                  <a:schemeClr val="bg1"/>
                </a:solidFill>
              </a:rPr>
              <a:t>{</a:t>
            </a:r>
          </a:p>
          <a:p>
            <a:r>
              <a:rPr lang="en-GB" sz="2400" dirty="0">
                <a:solidFill>
                  <a:schemeClr val="bg1"/>
                </a:solidFill>
              </a:rPr>
              <a:t>	for (</a:t>
            </a:r>
            <a:r>
              <a:rPr lang="en-GB" sz="2400" dirty="0" err="1">
                <a:solidFill>
                  <a:schemeClr val="bg1"/>
                </a:solidFill>
              </a:rPr>
              <a:t>int</a:t>
            </a:r>
            <a:r>
              <a:rPr lang="en-GB" sz="2400" dirty="0">
                <a:solidFill>
                  <a:schemeClr val="bg1"/>
                </a:solidFill>
              </a:rPr>
              <a:t> </a:t>
            </a:r>
            <a:r>
              <a:rPr lang="en-GB" sz="2400" dirty="0" err="1">
                <a:solidFill>
                  <a:schemeClr val="bg1"/>
                </a:solidFill>
              </a:rPr>
              <a:t>shuffleNo</a:t>
            </a:r>
            <a:r>
              <a:rPr lang="en-GB" sz="2400" dirty="0">
                <a:solidFill>
                  <a:schemeClr val="bg1"/>
                </a:solidFill>
              </a:rPr>
              <a:t> = 0; </a:t>
            </a:r>
            <a:r>
              <a:rPr lang="en-GB" sz="2400" dirty="0" err="1">
                <a:solidFill>
                  <a:schemeClr val="bg1"/>
                </a:solidFill>
              </a:rPr>
              <a:t>shuffleNo</a:t>
            </a:r>
            <a:r>
              <a:rPr lang="en-GB" sz="2400" dirty="0">
                <a:solidFill>
                  <a:schemeClr val="bg1"/>
                </a:solidFill>
              </a:rPr>
              <a:t> &lt; </a:t>
            </a:r>
            <a:r>
              <a:rPr lang="en-GB" sz="2400" dirty="0" err="1">
                <a:solidFill>
                  <a:schemeClr val="bg1"/>
                </a:solidFill>
              </a:rPr>
              <a:t>maxShuffle</a:t>
            </a:r>
            <a:r>
              <a:rPr lang="en-GB" sz="2400" dirty="0">
                <a:solidFill>
                  <a:schemeClr val="bg1"/>
                </a:solidFill>
              </a:rPr>
              <a:t>; </a:t>
            </a:r>
            <a:r>
              <a:rPr lang="en-GB" sz="2400" dirty="0" err="1">
                <a:solidFill>
                  <a:schemeClr val="bg1"/>
                </a:solidFill>
              </a:rPr>
              <a:t>shuffleNo</a:t>
            </a:r>
            <a:r>
              <a:rPr lang="en-GB" sz="2400" dirty="0">
                <a:solidFill>
                  <a:schemeClr val="bg1"/>
                </a:solidFill>
              </a:rPr>
              <a:t>++)</a:t>
            </a:r>
          </a:p>
          <a:p>
            <a:r>
              <a:rPr lang="en-GB" sz="2400" dirty="0">
                <a:solidFill>
                  <a:schemeClr val="bg1"/>
                </a:solidFill>
              </a:rPr>
              <a:t>	{</a:t>
            </a:r>
          </a:p>
          <a:p>
            <a:r>
              <a:rPr lang="en-GB" sz="2400" dirty="0">
                <a:solidFill>
                  <a:schemeClr val="bg1"/>
                </a:solidFill>
              </a:rPr>
              <a:t>		</a:t>
            </a:r>
            <a:r>
              <a:rPr lang="en-GB" sz="2400" dirty="0" err="1">
                <a:solidFill>
                  <a:schemeClr val="bg1"/>
                </a:solidFill>
              </a:rPr>
              <a:t>int</a:t>
            </a:r>
            <a:r>
              <a:rPr lang="en-GB" sz="2400" dirty="0">
                <a:solidFill>
                  <a:schemeClr val="bg1"/>
                </a:solidFill>
              </a:rPr>
              <a:t> cardPosition1 = </a:t>
            </a:r>
            <a:r>
              <a:rPr lang="en-GB" sz="2400" dirty="0" err="1">
                <a:solidFill>
                  <a:srgbClr val="FF0000"/>
                </a:solidFill>
              </a:rPr>
              <a:t>GetRandomNumber</a:t>
            </a:r>
            <a:r>
              <a:rPr lang="en-GB" sz="2400" dirty="0">
                <a:solidFill>
                  <a:schemeClr val="bg1"/>
                </a:solidFill>
              </a:rPr>
              <a:t>(</a:t>
            </a:r>
            <a:r>
              <a:rPr lang="en-GB" sz="2400" dirty="0" err="1">
                <a:solidFill>
                  <a:schemeClr val="bg1"/>
                </a:solidFill>
              </a:rPr>
              <a:t>deckSize</a:t>
            </a:r>
            <a:r>
              <a:rPr lang="en-GB" sz="2400" dirty="0">
                <a:solidFill>
                  <a:schemeClr val="bg1"/>
                </a:solidFill>
              </a:rPr>
              <a:t>);</a:t>
            </a:r>
          </a:p>
          <a:p>
            <a:r>
              <a:rPr lang="en-GB" sz="2400" dirty="0">
                <a:solidFill>
                  <a:schemeClr val="bg1"/>
                </a:solidFill>
              </a:rPr>
              <a:t>		</a:t>
            </a:r>
            <a:r>
              <a:rPr lang="en-GB" sz="2400" dirty="0" err="1">
                <a:solidFill>
                  <a:schemeClr val="bg1"/>
                </a:solidFill>
              </a:rPr>
              <a:t>int</a:t>
            </a:r>
            <a:r>
              <a:rPr lang="en-GB" sz="2400" dirty="0">
                <a:solidFill>
                  <a:schemeClr val="bg1"/>
                </a:solidFill>
              </a:rPr>
              <a:t> cardPosition2 = </a:t>
            </a:r>
            <a:r>
              <a:rPr lang="en-GB" sz="2400" dirty="0" err="1">
                <a:solidFill>
                  <a:srgbClr val="FF0000"/>
                </a:solidFill>
              </a:rPr>
              <a:t>GetRandomNumber</a:t>
            </a:r>
            <a:r>
              <a:rPr lang="en-GB" sz="2400" dirty="0">
                <a:solidFill>
                  <a:schemeClr val="bg1"/>
                </a:solidFill>
              </a:rPr>
              <a:t>(</a:t>
            </a:r>
            <a:r>
              <a:rPr lang="en-GB" sz="2400" dirty="0" err="1">
                <a:solidFill>
                  <a:schemeClr val="bg1"/>
                </a:solidFill>
              </a:rPr>
              <a:t>deckSize</a:t>
            </a:r>
            <a:r>
              <a:rPr lang="en-GB" sz="2400" dirty="0" smtClean="0">
                <a:solidFill>
                  <a:schemeClr val="bg1"/>
                </a:solidFill>
              </a:rPr>
              <a:t>);</a:t>
            </a:r>
            <a:endParaRPr lang="en-GB" sz="2400" dirty="0">
              <a:solidFill>
                <a:schemeClr val="bg1"/>
              </a:solidFill>
            </a:endParaRPr>
          </a:p>
          <a:p>
            <a:r>
              <a:rPr lang="en-GB" sz="2400" dirty="0">
                <a:solidFill>
                  <a:schemeClr val="bg1"/>
                </a:solidFill>
              </a:rPr>
              <a:t>		</a:t>
            </a:r>
            <a:r>
              <a:rPr lang="en-GB" sz="2400" dirty="0" err="1">
                <a:solidFill>
                  <a:srgbClr val="FF0000"/>
                </a:solidFill>
              </a:rPr>
              <a:t>SwapTwoCards</a:t>
            </a:r>
            <a:r>
              <a:rPr lang="en-GB" sz="2400" dirty="0">
                <a:solidFill>
                  <a:schemeClr val="bg1"/>
                </a:solidFill>
              </a:rPr>
              <a:t>(cards, cardPosition1, cardPosition2);</a:t>
            </a:r>
          </a:p>
          <a:p>
            <a:r>
              <a:rPr lang="en-GB" sz="2400" dirty="0">
                <a:solidFill>
                  <a:schemeClr val="bg1"/>
                </a:solidFill>
              </a:rPr>
              <a:t>	}</a:t>
            </a:r>
          </a:p>
          <a:p>
            <a:r>
              <a:rPr lang="en-GB" sz="2400" dirty="0">
                <a:solidFill>
                  <a:schemeClr val="bg1"/>
                </a:solidFill>
              </a:rPr>
              <a:t>}</a:t>
            </a:r>
          </a:p>
        </p:txBody>
      </p:sp>
      <p:sp>
        <p:nvSpPr>
          <p:cNvPr id="5" name="TextBox 4"/>
          <p:cNvSpPr txBox="1"/>
          <p:nvPr/>
        </p:nvSpPr>
        <p:spPr>
          <a:xfrm>
            <a:off x="481729" y="757040"/>
            <a:ext cx="8586197" cy="2308324"/>
          </a:xfrm>
          <a:prstGeom prst="rect">
            <a:avLst/>
          </a:prstGeom>
          <a:noFill/>
        </p:spPr>
        <p:txBody>
          <a:bodyPr wrap="none" rtlCol="0">
            <a:spAutoFit/>
          </a:bodyPr>
          <a:lstStyle/>
          <a:p>
            <a:r>
              <a:rPr lang="en-GB" sz="2400" dirty="0">
                <a:solidFill>
                  <a:schemeClr val="bg1"/>
                </a:solidFill>
              </a:rPr>
              <a:t>void </a:t>
            </a:r>
            <a:r>
              <a:rPr lang="en-GB" sz="2400" dirty="0" err="1">
                <a:solidFill>
                  <a:srgbClr val="FF0000"/>
                </a:solidFill>
              </a:rPr>
              <a:t>SwapTwoCards</a:t>
            </a:r>
            <a:r>
              <a:rPr lang="en-GB" sz="2400" dirty="0">
                <a:solidFill>
                  <a:schemeClr val="bg1"/>
                </a:solidFill>
              </a:rPr>
              <a:t>(</a:t>
            </a:r>
            <a:r>
              <a:rPr lang="en-GB" sz="2400" dirty="0" err="1">
                <a:solidFill>
                  <a:schemeClr val="bg1"/>
                </a:solidFill>
              </a:rPr>
              <a:t>int</a:t>
            </a:r>
            <a:r>
              <a:rPr lang="en-GB" sz="2400" dirty="0">
                <a:solidFill>
                  <a:schemeClr val="bg1"/>
                </a:solidFill>
              </a:rPr>
              <a:t> cards[], </a:t>
            </a:r>
            <a:r>
              <a:rPr lang="en-GB" sz="2400" dirty="0" err="1">
                <a:solidFill>
                  <a:schemeClr val="bg1"/>
                </a:solidFill>
              </a:rPr>
              <a:t>int</a:t>
            </a:r>
            <a:r>
              <a:rPr lang="en-GB" sz="2400" dirty="0">
                <a:solidFill>
                  <a:schemeClr val="bg1"/>
                </a:solidFill>
              </a:rPr>
              <a:t> cardPosition1, </a:t>
            </a:r>
            <a:r>
              <a:rPr lang="en-GB" sz="2400" dirty="0" err="1">
                <a:solidFill>
                  <a:schemeClr val="bg1"/>
                </a:solidFill>
              </a:rPr>
              <a:t>int</a:t>
            </a:r>
            <a:r>
              <a:rPr lang="en-GB" sz="2400" dirty="0">
                <a:solidFill>
                  <a:schemeClr val="bg1"/>
                </a:solidFill>
              </a:rPr>
              <a:t> cardPosition2)</a:t>
            </a:r>
          </a:p>
          <a:p>
            <a:r>
              <a:rPr lang="en-GB" sz="2400" dirty="0">
                <a:solidFill>
                  <a:schemeClr val="bg1"/>
                </a:solidFill>
              </a:rPr>
              <a:t>{</a:t>
            </a:r>
          </a:p>
          <a:p>
            <a:r>
              <a:rPr lang="en-GB" sz="2400" dirty="0">
                <a:solidFill>
                  <a:schemeClr val="bg1"/>
                </a:solidFill>
              </a:rPr>
              <a:t>	</a:t>
            </a:r>
            <a:r>
              <a:rPr lang="en-GB" sz="2400" dirty="0" err="1">
                <a:solidFill>
                  <a:schemeClr val="bg1"/>
                </a:solidFill>
              </a:rPr>
              <a:t>int</a:t>
            </a:r>
            <a:r>
              <a:rPr lang="en-GB" sz="2400" dirty="0">
                <a:solidFill>
                  <a:schemeClr val="bg1"/>
                </a:solidFill>
              </a:rPr>
              <a:t> </a:t>
            </a:r>
            <a:r>
              <a:rPr lang="en-GB" sz="2400" dirty="0" err="1">
                <a:solidFill>
                  <a:schemeClr val="bg1"/>
                </a:solidFill>
              </a:rPr>
              <a:t>tmp</a:t>
            </a:r>
            <a:r>
              <a:rPr lang="en-GB" sz="2400" dirty="0">
                <a:solidFill>
                  <a:schemeClr val="bg1"/>
                </a:solidFill>
              </a:rPr>
              <a:t> = cards[cardPosition1];</a:t>
            </a:r>
          </a:p>
          <a:p>
            <a:r>
              <a:rPr lang="en-GB" sz="2400" dirty="0">
                <a:solidFill>
                  <a:schemeClr val="bg1"/>
                </a:solidFill>
              </a:rPr>
              <a:t>	cards[cardPosition1] = cards[cardPosition2];</a:t>
            </a:r>
          </a:p>
          <a:p>
            <a:r>
              <a:rPr lang="en-GB" sz="2400" dirty="0">
                <a:solidFill>
                  <a:schemeClr val="bg1"/>
                </a:solidFill>
              </a:rPr>
              <a:t>	cards[cardPosition2] = </a:t>
            </a:r>
            <a:r>
              <a:rPr lang="en-GB" sz="2400" dirty="0" err="1">
                <a:solidFill>
                  <a:schemeClr val="bg1"/>
                </a:solidFill>
              </a:rPr>
              <a:t>tmp</a:t>
            </a:r>
            <a:r>
              <a:rPr lang="en-GB" sz="2400" dirty="0">
                <a:solidFill>
                  <a:schemeClr val="bg1"/>
                </a:solidFill>
              </a:rPr>
              <a:t>;</a:t>
            </a:r>
          </a:p>
          <a:p>
            <a:r>
              <a:rPr lang="en-GB" sz="2400" dirty="0" smtClean="0">
                <a:solidFill>
                  <a:schemeClr val="bg1"/>
                </a:solidFill>
              </a:rPr>
              <a:t>}</a:t>
            </a:r>
          </a:p>
        </p:txBody>
      </p:sp>
      <p:sp>
        <p:nvSpPr>
          <p:cNvPr id="6" name="Freeform 5"/>
          <p:cNvSpPr/>
          <p:nvPr/>
        </p:nvSpPr>
        <p:spPr>
          <a:xfrm>
            <a:off x="1968422" y="1010194"/>
            <a:ext cx="8711384" cy="4721721"/>
          </a:xfrm>
          <a:custGeom>
            <a:avLst/>
            <a:gdLst>
              <a:gd name="connsiteX0" fmla="*/ 7384584 w 8711384"/>
              <a:gd name="connsiteY0" fmla="*/ 0 h 4721721"/>
              <a:gd name="connsiteX1" fmla="*/ 8647327 w 8711384"/>
              <a:gd name="connsiteY1" fmla="*/ 435429 h 4721721"/>
              <a:gd name="connsiteX2" fmla="*/ 8264149 w 8711384"/>
              <a:gd name="connsiteY2" fmla="*/ 1436915 h 4721721"/>
              <a:gd name="connsiteX3" fmla="*/ 6043464 w 8711384"/>
              <a:gd name="connsiteY3" fmla="*/ 1968137 h 4721721"/>
              <a:gd name="connsiteX4" fmla="*/ 3709567 w 8711384"/>
              <a:gd name="connsiteY4" fmla="*/ 2090057 h 4721721"/>
              <a:gd name="connsiteX5" fmla="*/ 1523715 w 8711384"/>
              <a:gd name="connsiteY5" fmla="*/ 2072640 h 4721721"/>
              <a:gd name="connsiteX6" fmla="*/ 374184 w 8711384"/>
              <a:gd name="connsiteY6" fmla="*/ 2264229 h 4721721"/>
              <a:gd name="connsiteX7" fmla="*/ 60675 w 8711384"/>
              <a:gd name="connsiteY7" fmla="*/ 3030583 h 4721721"/>
              <a:gd name="connsiteX8" fmla="*/ 86801 w 8711384"/>
              <a:gd name="connsiteY8" fmla="*/ 4040777 h 4721721"/>
              <a:gd name="connsiteX9" fmla="*/ 243555 w 8711384"/>
              <a:gd name="connsiteY9" fmla="*/ 4615543 h 4721721"/>
              <a:gd name="connsiteX10" fmla="*/ 2821292 w 8711384"/>
              <a:gd name="connsiteY10" fmla="*/ 4720046 h 472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11384" h="4721721">
                <a:moveTo>
                  <a:pt x="7384584" y="0"/>
                </a:moveTo>
                <a:cubicBezTo>
                  <a:pt x="7942658" y="97971"/>
                  <a:pt x="8500733" y="195943"/>
                  <a:pt x="8647327" y="435429"/>
                </a:cubicBezTo>
                <a:cubicBezTo>
                  <a:pt x="8793921" y="674915"/>
                  <a:pt x="8698126" y="1181464"/>
                  <a:pt x="8264149" y="1436915"/>
                </a:cubicBezTo>
                <a:cubicBezTo>
                  <a:pt x="7830172" y="1692366"/>
                  <a:pt x="6802561" y="1859280"/>
                  <a:pt x="6043464" y="1968137"/>
                </a:cubicBezTo>
                <a:cubicBezTo>
                  <a:pt x="5284367" y="2076994"/>
                  <a:pt x="4462858" y="2072640"/>
                  <a:pt x="3709567" y="2090057"/>
                </a:cubicBezTo>
                <a:cubicBezTo>
                  <a:pt x="2956276" y="2107474"/>
                  <a:pt x="2079612" y="2043611"/>
                  <a:pt x="1523715" y="2072640"/>
                </a:cubicBezTo>
                <a:cubicBezTo>
                  <a:pt x="967818" y="2101669"/>
                  <a:pt x="618024" y="2104572"/>
                  <a:pt x="374184" y="2264229"/>
                </a:cubicBezTo>
                <a:cubicBezTo>
                  <a:pt x="130344" y="2423886"/>
                  <a:pt x="108572" y="2734492"/>
                  <a:pt x="60675" y="3030583"/>
                </a:cubicBezTo>
                <a:cubicBezTo>
                  <a:pt x="12778" y="3326674"/>
                  <a:pt x="56321" y="3776617"/>
                  <a:pt x="86801" y="4040777"/>
                </a:cubicBezTo>
                <a:cubicBezTo>
                  <a:pt x="117281" y="4304937"/>
                  <a:pt x="-212194" y="4502331"/>
                  <a:pt x="243555" y="4615543"/>
                </a:cubicBezTo>
                <a:cubicBezTo>
                  <a:pt x="699304" y="4728755"/>
                  <a:pt x="1760298" y="4724400"/>
                  <a:pt x="2821292" y="4720046"/>
                </a:cubicBezTo>
              </a:path>
            </a:pathLst>
          </a:custGeom>
          <a:noFill/>
          <a:ln w="57150">
            <a:solidFill>
              <a:schemeClr val="bg1"/>
            </a:solidFill>
            <a:tailEnd type="arrow"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831575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 a Solution</a:t>
            </a:r>
            <a:endParaRPr lang="en-GB" dirty="0"/>
          </a:p>
        </p:txBody>
      </p:sp>
      <p:sp>
        <p:nvSpPr>
          <p:cNvPr id="4" name="TextBox 3"/>
          <p:cNvSpPr txBox="1"/>
          <p:nvPr/>
        </p:nvSpPr>
        <p:spPr>
          <a:xfrm>
            <a:off x="1492898" y="746449"/>
            <a:ext cx="5742149" cy="4893647"/>
          </a:xfrm>
          <a:prstGeom prst="rect">
            <a:avLst/>
          </a:prstGeom>
          <a:noFill/>
        </p:spPr>
        <p:txBody>
          <a:bodyPr wrap="none" rtlCol="0">
            <a:spAutoFit/>
          </a:bodyPr>
          <a:lstStyle/>
          <a:p>
            <a:r>
              <a:rPr lang="en-GB" sz="2400" dirty="0" err="1">
                <a:solidFill>
                  <a:schemeClr val="bg1"/>
                </a:solidFill>
              </a:rPr>
              <a:t>int</a:t>
            </a:r>
            <a:r>
              <a:rPr lang="en-GB" sz="2400" dirty="0">
                <a:solidFill>
                  <a:schemeClr val="bg1"/>
                </a:solidFill>
              </a:rPr>
              <a:t> main(</a:t>
            </a:r>
            <a:r>
              <a:rPr lang="en-GB" sz="2400" dirty="0" err="1">
                <a:solidFill>
                  <a:schemeClr val="bg1"/>
                </a:solidFill>
              </a:rPr>
              <a:t>int</a:t>
            </a:r>
            <a:r>
              <a:rPr lang="en-GB" sz="2400" dirty="0">
                <a:solidFill>
                  <a:schemeClr val="bg1"/>
                </a:solidFill>
              </a:rPr>
              <a:t> </a:t>
            </a:r>
            <a:r>
              <a:rPr lang="en-GB" sz="2400" dirty="0" err="1">
                <a:solidFill>
                  <a:schemeClr val="bg1"/>
                </a:solidFill>
              </a:rPr>
              <a:t>argc</a:t>
            </a:r>
            <a:r>
              <a:rPr lang="en-GB" sz="2400" dirty="0">
                <a:solidFill>
                  <a:schemeClr val="bg1"/>
                </a:solidFill>
              </a:rPr>
              <a:t>, char **</a:t>
            </a:r>
            <a:r>
              <a:rPr lang="en-GB" sz="2400" dirty="0" err="1">
                <a:solidFill>
                  <a:schemeClr val="bg1"/>
                </a:solidFill>
              </a:rPr>
              <a:t>argv</a:t>
            </a:r>
            <a:r>
              <a:rPr lang="en-GB" sz="2400" dirty="0">
                <a:solidFill>
                  <a:schemeClr val="bg1"/>
                </a:solidFill>
              </a:rPr>
              <a:t>)</a:t>
            </a:r>
          </a:p>
          <a:p>
            <a:r>
              <a:rPr lang="en-GB" sz="2400" dirty="0">
                <a:solidFill>
                  <a:schemeClr val="bg1"/>
                </a:solidFill>
              </a:rPr>
              <a:t>{</a:t>
            </a:r>
          </a:p>
          <a:p>
            <a:r>
              <a:rPr lang="en-GB" sz="2400" dirty="0">
                <a:solidFill>
                  <a:schemeClr val="bg1"/>
                </a:solidFill>
              </a:rPr>
              <a:t>	</a:t>
            </a:r>
            <a:r>
              <a:rPr lang="en-GB" sz="2400" dirty="0" err="1">
                <a:solidFill>
                  <a:schemeClr val="bg1"/>
                </a:solidFill>
              </a:rPr>
              <a:t>time_t</a:t>
            </a:r>
            <a:r>
              <a:rPr lang="en-GB" sz="2400" dirty="0">
                <a:solidFill>
                  <a:schemeClr val="bg1"/>
                </a:solidFill>
              </a:rPr>
              <a:t> t</a:t>
            </a:r>
            <a:r>
              <a:rPr lang="en-GB" sz="2400" dirty="0" smtClean="0">
                <a:solidFill>
                  <a:schemeClr val="bg1"/>
                </a:solidFill>
              </a:rPr>
              <a:t>;</a:t>
            </a:r>
            <a:endParaRPr lang="en-GB" sz="2400" dirty="0">
              <a:solidFill>
                <a:schemeClr val="bg1"/>
              </a:solidFill>
            </a:endParaRPr>
          </a:p>
          <a:p>
            <a:r>
              <a:rPr lang="en-GB" sz="2400" dirty="0">
                <a:solidFill>
                  <a:schemeClr val="bg1"/>
                </a:solidFill>
              </a:rPr>
              <a:t>	</a:t>
            </a:r>
            <a:r>
              <a:rPr lang="en-GB" sz="2400" dirty="0" err="1">
                <a:solidFill>
                  <a:schemeClr val="bg1"/>
                </a:solidFill>
              </a:rPr>
              <a:t>int</a:t>
            </a:r>
            <a:r>
              <a:rPr lang="en-GB" sz="2400" dirty="0">
                <a:solidFill>
                  <a:schemeClr val="bg1"/>
                </a:solidFill>
              </a:rPr>
              <a:t> cards[12];</a:t>
            </a:r>
          </a:p>
          <a:p>
            <a:r>
              <a:rPr lang="en-GB" sz="2400" dirty="0">
                <a:solidFill>
                  <a:schemeClr val="bg1"/>
                </a:solidFill>
              </a:rPr>
              <a:t>	</a:t>
            </a:r>
            <a:r>
              <a:rPr lang="en-GB" sz="2400" dirty="0" err="1">
                <a:solidFill>
                  <a:schemeClr val="bg1"/>
                </a:solidFill>
              </a:rPr>
              <a:t>int</a:t>
            </a:r>
            <a:r>
              <a:rPr lang="en-GB" sz="2400" dirty="0">
                <a:solidFill>
                  <a:schemeClr val="bg1"/>
                </a:solidFill>
              </a:rPr>
              <a:t> </a:t>
            </a:r>
            <a:r>
              <a:rPr lang="en-GB" sz="2400" dirty="0" err="1">
                <a:solidFill>
                  <a:schemeClr val="bg1"/>
                </a:solidFill>
              </a:rPr>
              <a:t>deckSize</a:t>
            </a:r>
            <a:r>
              <a:rPr lang="en-GB" sz="2400" dirty="0">
                <a:solidFill>
                  <a:schemeClr val="bg1"/>
                </a:solidFill>
              </a:rPr>
              <a:t> = 12</a:t>
            </a:r>
            <a:r>
              <a:rPr lang="en-GB" sz="2400" dirty="0" smtClean="0">
                <a:solidFill>
                  <a:schemeClr val="bg1"/>
                </a:solidFill>
              </a:rPr>
              <a:t>;</a:t>
            </a:r>
          </a:p>
          <a:p>
            <a:endParaRPr lang="en-GB" sz="2400" dirty="0">
              <a:solidFill>
                <a:schemeClr val="bg1"/>
              </a:solidFill>
            </a:endParaRPr>
          </a:p>
          <a:p>
            <a:r>
              <a:rPr lang="en-GB" sz="2400" dirty="0">
                <a:solidFill>
                  <a:schemeClr val="bg1"/>
                </a:solidFill>
              </a:rPr>
              <a:t>	</a:t>
            </a:r>
            <a:r>
              <a:rPr lang="en-GB" sz="2400" dirty="0" err="1">
                <a:solidFill>
                  <a:schemeClr val="bg1"/>
                </a:solidFill>
              </a:rPr>
              <a:t>srand</a:t>
            </a:r>
            <a:r>
              <a:rPr lang="en-GB" sz="2400" dirty="0">
                <a:solidFill>
                  <a:schemeClr val="bg1"/>
                </a:solidFill>
              </a:rPr>
              <a:t>(time(&amp;t));</a:t>
            </a:r>
          </a:p>
          <a:p>
            <a:r>
              <a:rPr lang="en-GB" sz="2400" dirty="0">
                <a:solidFill>
                  <a:schemeClr val="bg1"/>
                </a:solidFill>
              </a:rPr>
              <a:t>	</a:t>
            </a:r>
          </a:p>
          <a:p>
            <a:r>
              <a:rPr lang="en-GB" sz="2400" dirty="0">
                <a:solidFill>
                  <a:schemeClr val="bg1"/>
                </a:solidFill>
              </a:rPr>
              <a:t>	</a:t>
            </a:r>
            <a:r>
              <a:rPr lang="en-GB" sz="2400" dirty="0" err="1">
                <a:solidFill>
                  <a:schemeClr val="bg1"/>
                </a:solidFill>
              </a:rPr>
              <a:t>CreateDeckOfCards</a:t>
            </a:r>
            <a:r>
              <a:rPr lang="en-GB" sz="2400" dirty="0">
                <a:solidFill>
                  <a:schemeClr val="bg1"/>
                </a:solidFill>
              </a:rPr>
              <a:t>(cards, </a:t>
            </a:r>
            <a:r>
              <a:rPr lang="en-GB" sz="2400" dirty="0" err="1">
                <a:solidFill>
                  <a:schemeClr val="bg1"/>
                </a:solidFill>
              </a:rPr>
              <a:t>deckSize</a:t>
            </a:r>
            <a:r>
              <a:rPr lang="en-GB" sz="2400" dirty="0">
                <a:solidFill>
                  <a:schemeClr val="bg1"/>
                </a:solidFill>
              </a:rPr>
              <a:t>);</a:t>
            </a:r>
          </a:p>
          <a:p>
            <a:r>
              <a:rPr lang="en-GB" sz="2400" dirty="0">
                <a:solidFill>
                  <a:schemeClr val="bg1"/>
                </a:solidFill>
              </a:rPr>
              <a:t>	</a:t>
            </a:r>
            <a:r>
              <a:rPr lang="en-GB" sz="2400" dirty="0" err="1">
                <a:solidFill>
                  <a:schemeClr val="bg1"/>
                </a:solidFill>
              </a:rPr>
              <a:t>ShuffleCards</a:t>
            </a:r>
            <a:r>
              <a:rPr lang="en-GB" sz="2400" dirty="0">
                <a:solidFill>
                  <a:schemeClr val="bg1"/>
                </a:solidFill>
              </a:rPr>
              <a:t>(cards, </a:t>
            </a:r>
            <a:r>
              <a:rPr lang="en-GB" sz="2400" dirty="0" err="1">
                <a:solidFill>
                  <a:schemeClr val="bg1"/>
                </a:solidFill>
              </a:rPr>
              <a:t>deckSize</a:t>
            </a:r>
            <a:r>
              <a:rPr lang="en-GB" sz="2400" dirty="0">
                <a:solidFill>
                  <a:schemeClr val="bg1"/>
                </a:solidFill>
              </a:rPr>
              <a:t>, 10000);</a:t>
            </a:r>
          </a:p>
          <a:p>
            <a:endParaRPr lang="en-GB" sz="2400" dirty="0">
              <a:solidFill>
                <a:schemeClr val="bg1"/>
              </a:solidFill>
            </a:endParaRPr>
          </a:p>
          <a:p>
            <a:r>
              <a:rPr lang="en-GB" sz="2400" dirty="0" smtClean="0">
                <a:solidFill>
                  <a:schemeClr val="bg1"/>
                </a:solidFill>
              </a:rPr>
              <a:t>	return 0;</a:t>
            </a:r>
            <a:endParaRPr lang="en-GB" sz="2400" dirty="0">
              <a:solidFill>
                <a:schemeClr val="bg1"/>
              </a:solidFill>
            </a:endParaRPr>
          </a:p>
          <a:p>
            <a:r>
              <a:rPr lang="en-GB" sz="2400" dirty="0" smtClean="0">
                <a:solidFill>
                  <a:schemeClr val="bg1"/>
                </a:solidFill>
              </a:rPr>
              <a:t>}</a:t>
            </a:r>
            <a:endParaRPr lang="en-GB" sz="2400" dirty="0">
              <a:solidFill>
                <a:schemeClr val="bg1"/>
              </a:solidFill>
            </a:endParaRPr>
          </a:p>
        </p:txBody>
      </p:sp>
      <p:sp>
        <p:nvSpPr>
          <p:cNvPr id="5" name="Right Brace 4"/>
          <p:cNvSpPr/>
          <p:nvPr/>
        </p:nvSpPr>
        <p:spPr>
          <a:xfrm>
            <a:off x="7436498" y="3741575"/>
            <a:ext cx="354563" cy="727788"/>
          </a:xfrm>
          <a:prstGeom prst="rightBrace">
            <a:avLst/>
          </a:prstGeom>
          <a:ln w="317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TextBox 5"/>
          <p:cNvSpPr txBox="1"/>
          <p:nvPr/>
        </p:nvSpPr>
        <p:spPr>
          <a:xfrm>
            <a:off x="8108302" y="3741575"/>
            <a:ext cx="1735475" cy="523220"/>
          </a:xfrm>
          <a:prstGeom prst="rect">
            <a:avLst/>
          </a:prstGeom>
          <a:noFill/>
        </p:spPr>
        <p:txBody>
          <a:bodyPr wrap="none" rtlCol="0">
            <a:spAutoFit/>
          </a:bodyPr>
          <a:lstStyle/>
          <a:p>
            <a:r>
              <a:rPr lang="en-GB" sz="2800" dirty="0" smtClean="0">
                <a:solidFill>
                  <a:schemeClr val="bg1"/>
                </a:solidFill>
              </a:rPr>
              <a:t>Tell a story</a:t>
            </a:r>
            <a:endParaRPr lang="en-GB" sz="2800" dirty="0">
              <a:solidFill>
                <a:schemeClr val="bg1"/>
              </a:solidFill>
            </a:endParaRPr>
          </a:p>
        </p:txBody>
      </p:sp>
    </p:spTree>
    <p:extLst>
      <p:ext uri="{BB962C8B-B14F-4D97-AF65-F5344CB8AC3E}">
        <p14:creationId xmlns:p14="http://schemas.microsoft.com/office/powerpoint/2010/main" val="25234880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Methodology</a:t>
            </a:r>
            <a:endParaRPr lang="en-GB" dirty="0"/>
          </a:p>
        </p:txBody>
      </p:sp>
      <p:sp>
        <p:nvSpPr>
          <p:cNvPr id="3" name="Content Placeholder 2"/>
          <p:cNvSpPr>
            <a:spLocks noGrp="1"/>
          </p:cNvSpPr>
          <p:nvPr>
            <p:ph idx="1"/>
          </p:nvPr>
        </p:nvSpPr>
        <p:spPr/>
        <p:txBody>
          <a:bodyPr>
            <a:normAutofit/>
          </a:bodyPr>
          <a:lstStyle/>
          <a:p>
            <a:r>
              <a:rPr lang="en-GB" dirty="0" smtClean="0"/>
              <a:t>Obtained through in-class observation, interview, survey and test</a:t>
            </a:r>
          </a:p>
          <a:p>
            <a:r>
              <a:rPr lang="en-GB" dirty="0" smtClean="0"/>
              <a:t>Two groups compared (4 students each)</a:t>
            </a:r>
          </a:p>
          <a:p>
            <a:pPr lvl="1"/>
            <a:r>
              <a:rPr lang="en-GB" dirty="0" smtClean="0"/>
              <a:t>ACI group</a:t>
            </a:r>
          </a:p>
          <a:p>
            <a:pPr lvl="1"/>
            <a:r>
              <a:rPr lang="en-GB" dirty="0" smtClean="0"/>
              <a:t>Non–ACI  (different lecturer and module)</a:t>
            </a:r>
          </a:p>
          <a:p>
            <a:r>
              <a:rPr lang="en-GB" dirty="0" smtClean="0"/>
              <a:t>During initial testing</a:t>
            </a:r>
          </a:p>
          <a:p>
            <a:pPr lvl="1"/>
            <a:r>
              <a:rPr lang="en-GB" dirty="0" smtClean="0"/>
              <a:t>ACI group showed slightly better recall</a:t>
            </a:r>
          </a:p>
          <a:p>
            <a:pPr lvl="1"/>
            <a:r>
              <a:rPr lang="en-GB" dirty="0" smtClean="0"/>
              <a:t>ACI group demonstrated poorer problem solving ability</a:t>
            </a:r>
          </a:p>
          <a:p>
            <a:r>
              <a:rPr lang="en-GB" dirty="0" smtClean="0"/>
              <a:t>After problem solving instruction problem solving results for both groups were comparable</a:t>
            </a:r>
          </a:p>
          <a:p>
            <a:endParaRPr lang="en-GB" dirty="0"/>
          </a:p>
        </p:txBody>
      </p:sp>
    </p:spTree>
    <p:extLst>
      <p:ext uri="{BB962C8B-B14F-4D97-AF65-F5344CB8AC3E}">
        <p14:creationId xmlns:p14="http://schemas.microsoft.com/office/powerpoint/2010/main" val="224624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rgbClr val="5F5F5F"/>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a:t>
            </a:r>
            <a:endParaRPr lang="en-GB" dirty="0"/>
          </a:p>
        </p:txBody>
      </p:sp>
      <p:sp>
        <p:nvSpPr>
          <p:cNvPr id="3" name="Content Placeholder 2"/>
          <p:cNvSpPr>
            <a:spLocks noGrp="1"/>
          </p:cNvSpPr>
          <p:nvPr>
            <p:ph idx="1"/>
          </p:nvPr>
        </p:nvSpPr>
        <p:spPr>
          <a:xfrm>
            <a:off x="653143" y="1979407"/>
            <a:ext cx="11167187" cy="4197555"/>
          </a:xfrm>
        </p:spPr>
        <p:txBody>
          <a:bodyPr>
            <a:normAutofit/>
          </a:bodyPr>
          <a:lstStyle/>
          <a:p>
            <a:r>
              <a:rPr lang="en-GB" dirty="0" smtClean="0"/>
              <a:t>ACI provides a much </a:t>
            </a:r>
            <a:r>
              <a:rPr lang="en-GB" dirty="0" smtClean="0">
                <a:solidFill>
                  <a:srgbClr val="FF0000"/>
                </a:solidFill>
              </a:rPr>
              <a:t>gentler introduction </a:t>
            </a:r>
            <a:r>
              <a:rPr lang="en-GB" dirty="0" smtClean="0">
                <a:sym typeface="Wingdings" panose="05000000000000000000" pitchFamily="2" charset="2"/>
              </a:rPr>
              <a:t> rote learning??</a:t>
            </a:r>
          </a:p>
          <a:p>
            <a:r>
              <a:rPr lang="en-GB" dirty="0" smtClean="0">
                <a:sym typeface="Wingdings" panose="05000000000000000000" pitchFamily="2" charset="2"/>
              </a:rPr>
              <a:t>Allowed </a:t>
            </a:r>
            <a:r>
              <a:rPr lang="en-GB" dirty="0" smtClean="0">
                <a:solidFill>
                  <a:srgbClr val="FF0000"/>
                </a:solidFill>
                <a:sym typeface="Wingdings" panose="05000000000000000000" pitchFamily="2" charset="2"/>
              </a:rPr>
              <a:t>closer examination </a:t>
            </a:r>
            <a:r>
              <a:rPr lang="en-GB" dirty="0" smtClean="0">
                <a:sym typeface="Wingdings" panose="05000000000000000000" pitchFamily="2" charset="2"/>
              </a:rPr>
              <a:t>of student difficulties</a:t>
            </a:r>
          </a:p>
          <a:p>
            <a:pPr lvl="1"/>
            <a:r>
              <a:rPr lang="en-GB" dirty="0" smtClean="0">
                <a:sym typeface="Wingdings" panose="05000000000000000000" pitchFamily="2" charset="2"/>
              </a:rPr>
              <a:t>Difficulty rises as even simple patterns become more dependant on each other</a:t>
            </a:r>
            <a:br>
              <a:rPr lang="en-GB" dirty="0" smtClean="0">
                <a:sym typeface="Wingdings" panose="05000000000000000000" pitchFamily="2" charset="2"/>
              </a:rPr>
            </a:br>
            <a:r>
              <a:rPr lang="en-GB" dirty="0" smtClean="0">
                <a:sym typeface="Wingdings" panose="05000000000000000000" pitchFamily="2" charset="2"/>
              </a:rPr>
              <a:t>e.g. the Array Counting Loop pattern</a:t>
            </a:r>
          </a:p>
          <a:p>
            <a:endParaRPr lang="en-GB" dirty="0"/>
          </a:p>
        </p:txBody>
      </p:sp>
    </p:spTree>
    <p:extLst>
      <p:ext uri="{BB962C8B-B14F-4D97-AF65-F5344CB8AC3E}">
        <p14:creationId xmlns:p14="http://schemas.microsoft.com/office/powerpoint/2010/main" val="167264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a:t>
            </a:r>
            <a:endParaRPr lang="en-GB" dirty="0"/>
          </a:p>
        </p:txBody>
      </p:sp>
      <p:sp>
        <p:nvSpPr>
          <p:cNvPr id="3" name="Content Placeholder 2"/>
          <p:cNvSpPr>
            <a:spLocks noGrp="1"/>
          </p:cNvSpPr>
          <p:nvPr>
            <p:ph idx="1"/>
          </p:nvPr>
        </p:nvSpPr>
        <p:spPr>
          <a:xfrm>
            <a:off x="653143" y="882127"/>
            <a:ext cx="11167187" cy="5294836"/>
          </a:xfrm>
        </p:spPr>
        <p:txBody>
          <a:bodyPr>
            <a:normAutofit/>
          </a:bodyPr>
          <a:lstStyle/>
          <a:p>
            <a:r>
              <a:rPr lang="en-GB" dirty="0"/>
              <a:t>Students in both groups were much more </a:t>
            </a:r>
            <a:r>
              <a:rPr lang="en-GB" dirty="0">
                <a:solidFill>
                  <a:srgbClr val="FF0000"/>
                </a:solidFill>
              </a:rPr>
              <a:t>confident</a:t>
            </a:r>
            <a:r>
              <a:rPr lang="en-GB" dirty="0"/>
              <a:t> following problem solving instruction</a:t>
            </a:r>
          </a:p>
          <a:p>
            <a:r>
              <a:rPr lang="en-GB" dirty="0" smtClean="0">
                <a:sym typeface="Wingdings" panose="05000000000000000000" pitchFamily="2" charset="2"/>
              </a:rPr>
              <a:t>Students perception: difficultly was </a:t>
            </a:r>
            <a:r>
              <a:rPr lang="en-GB" dirty="0" smtClean="0">
                <a:solidFill>
                  <a:srgbClr val="FF0000"/>
                </a:solidFill>
                <a:sym typeface="Wingdings" panose="05000000000000000000" pitchFamily="2" charset="2"/>
              </a:rPr>
              <a:t>converting solution</a:t>
            </a:r>
            <a:r>
              <a:rPr lang="en-GB" dirty="0" smtClean="0">
                <a:sym typeface="Wingdings" panose="05000000000000000000" pitchFamily="2" charset="2"/>
              </a:rPr>
              <a:t> to code</a:t>
            </a:r>
          </a:p>
          <a:p>
            <a:r>
              <a:rPr lang="en-GB" dirty="0" smtClean="0">
                <a:sym typeface="Wingdings" panose="05000000000000000000" pitchFamily="2" charset="2"/>
              </a:rPr>
              <a:t>Actual problem: they had </a:t>
            </a:r>
            <a:r>
              <a:rPr lang="en-GB" dirty="0" smtClean="0">
                <a:solidFill>
                  <a:srgbClr val="FF0000"/>
                </a:solidFill>
                <a:sym typeface="Wingdings" panose="05000000000000000000" pitchFamily="2" charset="2"/>
              </a:rPr>
              <a:t>no </a:t>
            </a:r>
            <a:r>
              <a:rPr lang="en-GB" dirty="0" err="1" smtClean="0">
                <a:solidFill>
                  <a:srgbClr val="FF0000"/>
                </a:solidFill>
                <a:sym typeface="Wingdings" panose="05000000000000000000" pitchFamily="2" charset="2"/>
              </a:rPr>
              <a:t>codeable</a:t>
            </a:r>
            <a:r>
              <a:rPr lang="en-GB" dirty="0" smtClean="0">
                <a:solidFill>
                  <a:srgbClr val="FF0000"/>
                </a:solidFill>
                <a:sym typeface="Wingdings" panose="05000000000000000000" pitchFamily="2" charset="2"/>
              </a:rPr>
              <a:t> solution</a:t>
            </a:r>
          </a:p>
          <a:p>
            <a:endParaRPr lang="en-GB" dirty="0"/>
          </a:p>
        </p:txBody>
      </p:sp>
      <p:sp>
        <p:nvSpPr>
          <p:cNvPr id="4" name="TextBox 3"/>
          <p:cNvSpPr txBox="1"/>
          <p:nvPr/>
        </p:nvSpPr>
        <p:spPr>
          <a:xfrm>
            <a:off x="342447" y="3403303"/>
            <a:ext cx="3645987" cy="1077218"/>
          </a:xfrm>
          <a:prstGeom prst="rect">
            <a:avLst/>
          </a:prstGeom>
          <a:noFill/>
        </p:spPr>
        <p:txBody>
          <a:bodyPr wrap="square" rtlCol="0">
            <a:spAutoFit/>
          </a:bodyPr>
          <a:lstStyle/>
          <a:p>
            <a:r>
              <a:rPr lang="en-GB" sz="3200" dirty="0" smtClean="0">
                <a:solidFill>
                  <a:schemeClr val="bg1"/>
                </a:solidFill>
              </a:rPr>
              <a:t>Find a number in a </a:t>
            </a:r>
            <a:r>
              <a:rPr lang="en-GB" sz="3200" dirty="0" smtClean="0">
                <a:solidFill>
                  <a:srgbClr val="FF0000"/>
                </a:solidFill>
              </a:rPr>
              <a:t>list</a:t>
            </a:r>
            <a:r>
              <a:rPr lang="en-GB" sz="3200" dirty="0" smtClean="0">
                <a:solidFill>
                  <a:schemeClr val="bg1"/>
                </a:solidFill>
              </a:rPr>
              <a:t> of 20 numbers</a:t>
            </a:r>
            <a:endParaRPr lang="en-GB" sz="3200" dirty="0">
              <a:solidFill>
                <a:schemeClr val="bg1"/>
              </a:solidFill>
            </a:endParaRPr>
          </a:p>
        </p:txBody>
      </p:sp>
      <p:sp>
        <p:nvSpPr>
          <p:cNvPr id="5" name="TextBox 4"/>
          <p:cNvSpPr txBox="1"/>
          <p:nvPr/>
        </p:nvSpPr>
        <p:spPr>
          <a:xfrm>
            <a:off x="4174248" y="3583110"/>
            <a:ext cx="3254289" cy="1077218"/>
          </a:xfrm>
          <a:prstGeom prst="rect">
            <a:avLst/>
          </a:prstGeom>
          <a:noFill/>
        </p:spPr>
        <p:txBody>
          <a:bodyPr wrap="none" rtlCol="0">
            <a:spAutoFit/>
          </a:bodyPr>
          <a:lstStyle/>
          <a:p>
            <a:pPr algn="ctr"/>
            <a:r>
              <a:rPr lang="en-GB" sz="3200" b="1" u="sng" dirty="0" smtClean="0">
                <a:solidFill>
                  <a:schemeClr val="bg1"/>
                </a:solidFill>
              </a:rPr>
              <a:t>Intermediate Step</a:t>
            </a:r>
            <a:r>
              <a:rPr lang="en-GB" sz="3200" dirty="0" smtClean="0">
                <a:solidFill>
                  <a:schemeClr val="bg1"/>
                </a:solidFill>
              </a:rPr>
              <a:t/>
            </a:r>
            <a:br>
              <a:rPr lang="en-GB" sz="3200" dirty="0" smtClean="0">
                <a:solidFill>
                  <a:schemeClr val="bg1"/>
                </a:solidFill>
              </a:rPr>
            </a:br>
            <a:r>
              <a:rPr lang="en-GB" sz="3200" dirty="0" smtClean="0">
                <a:solidFill>
                  <a:schemeClr val="bg1"/>
                </a:solidFill>
              </a:rPr>
              <a:t>Implies array</a:t>
            </a:r>
            <a:endParaRPr lang="en-GB" sz="3200" dirty="0">
              <a:solidFill>
                <a:schemeClr val="bg1"/>
              </a:solidFill>
            </a:endParaRPr>
          </a:p>
        </p:txBody>
      </p:sp>
      <p:sp>
        <p:nvSpPr>
          <p:cNvPr id="6" name="TextBox 5"/>
          <p:cNvSpPr txBox="1"/>
          <p:nvPr/>
        </p:nvSpPr>
        <p:spPr>
          <a:xfrm>
            <a:off x="4524456" y="5533173"/>
            <a:ext cx="3073727" cy="584775"/>
          </a:xfrm>
          <a:prstGeom prst="rect">
            <a:avLst/>
          </a:prstGeom>
          <a:noFill/>
        </p:spPr>
        <p:txBody>
          <a:bodyPr wrap="none" rtlCol="0">
            <a:spAutoFit/>
          </a:bodyPr>
          <a:lstStyle/>
          <a:p>
            <a:r>
              <a:rPr lang="en-GB" sz="3200" dirty="0" err="1" smtClean="0">
                <a:solidFill>
                  <a:schemeClr val="bg1"/>
                </a:solidFill>
              </a:rPr>
              <a:t>int</a:t>
            </a:r>
            <a:r>
              <a:rPr lang="en-GB" sz="3200" dirty="0" smtClean="0">
                <a:solidFill>
                  <a:schemeClr val="bg1"/>
                </a:solidFill>
              </a:rPr>
              <a:t>  numbers[20]</a:t>
            </a:r>
            <a:endParaRPr lang="en-GB" sz="3200" dirty="0">
              <a:solidFill>
                <a:schemeClr val="bg1"/>
              </a:solidFill>
            </a:endParaRPr>
          </a:p>
        </p:txBody>
      </p:sp>
      <p:sp>
        <p:nvSpPr>
          <p:cNvPr id="8" name="TextBox 7"/>
          <p:cNvSpPr txBox="1"/>
          <p:nvPr/>
        </p:nvSpPr>
        <p:spPr>
          <a:xfrm>
            <a:off x="161365" y="5459360"/>
            <a:ext cx="4120039" cy="1077218"/>
          </a:xfrm>
          <a:prstGeom prst="rect">
            <a:avLst/>
          </a:prstGeom>
          <a:noFill/>
        </p:spPr>
        <p:txBody>
          <a:bodyPr wrap="none" rtlCol="0">
            <a:spAutoFit/>
          </a:bodyPr>
          <a:lstStyle/>
          <a:p>
            <a:r>
              <a:rPr lang="en-GB" sz="3200" dirty="0" smtClean="0">
                <a:solidFill>
                  <a:schemeClr val="bg1"/>
                </a:solidFill>
              </a:rPr>
              <a:t>if(number1 &gt; number2)</a:t>
            </a:r>
          </a:p>
          <a:p>
            <a:r>
              <a:rPr lang="en-GB" sz="3200" dirty="0">
                <a:solidFill>
                  <a:schemeClr val="bg1"/>
                </a:solidFill>
              </a:rPr>
              <a:t> </a:t>
            </a:r>
            <a:r>
              <a:rPr lang="en-GB" sz="3200" dirty="0" smtClean="0">
                <a:solidFill>
                  <a:schemeClr val="bg1"/>
                </a:solidFill>
              </a:rPr>
              <a:t>       biggest = number1</a:t>
            </a:r>
            <a:endParaRPr lang="en-GB" sz="3200" dirty="0">
              <a:solidFill>
                <a:schemeClr val="bg1"/>
              </a:solidFill>
            </a:endParaRPr>
          </a:p>
        </p:txBody>
      </p:sp>
      <p:sp>
        <p:nvSpPr>
          <p:cNvPr id="9" name="Right Arrow 8"/>
          <p:cNvSpPr/>
          <p:nvPr/>
        </p:nvSpPr>
        <p:spPr>
          <a:xfrm rot="5400000">
            <a:off x="1221434" y="4684751"/>
            <a:ext cx="771889" cy="72304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sp>
        <p:nvSpPr>
          <p:cNvPr id="11" name="Right Arrow 10"/>
          <p:cNvSpPr/>
          <p:nvPr/>
        </p:nvSpPr>
        <p:spPr>
          <a:xfrm rot="5400000">
            <a:off x="5415447" y="4697961"/>
            <a:ext cx="771889" cy="723044"/>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t>
            </a:r>
            <a:endParaRPr lang="en-GB" dirty="0"/>
          </a:p>
        </p:txBody>
      </p:sp>
      <p:sp>
        <p:nvSpPr>
          <p:cNvPr id="12" name="TextBox 11"/>
          <p:cNvSpPr txBox="1"/>
          <p:nvPr/>
        </p:nvSpPr>
        <p:spPr>
          <a:xfrm>
            <a:off x="1980786" y="4690803"/>
            <a:ext cx="1701684" cy="646331"/>
          </a:xfrm>
          <a:prstGeom prst="rect">
            <a:avLst/>
          </a:prstGeom>
          <a:noFill/>
        </p:spPr>
        <p:txBody>
          <a:bodyPr wrap="none" rtlCol="0">
            <a:spAutoFit/>
          </a:bodyPr>
          <a:lstStyle/>
          <a:p>
            <a:r>
              <a:rPr lang="en-GB" dirty="0" smtClean="0">
                <a:solidFill>
                  <a:schemeClr val="bg1"/>
                </a:solidFill>
              </a:rPr>
              <a:t>Incorrect</a:t>
            </a:r>
          </a:p>
          <a:p>
            <a:r>
              <a:rPr lang="en-GB" dirty="0" smtClean="0">
                <a:solidFill>
                  <a:schemeClr val="bg1"/>
                </a:solidFill>
              </a:rPr>
              <a:t>Conceptual leap</a:t>
            </a:r>
            <a:endParaRPr lang="en-GB" dirty="0">
              <a:solidFill>
                <a:schemeClr val="bg1"/>
              </a:solidFill>
            </a:endParaRPr>
          </a:p>
        </p:txBody>
      </p:sp>
      <p:sp>
        <p:nvSpPr>
          <p:cNvPr id="13" name="TextBox 12"/>
          <p:cNvSpPr txBox="1"/>
          <p:nvPr/>
        </p:nvSpPr>
        <p:spPr>
          <a:xfrm>
            <a:off x="7752372" y="3802225"/>
            <a:ext cx="4346062" cy="2554545"/>
          </a:xfrm>
          <a:prstGeom prst="rect">
            <a:avLst/>
          </a:prstGeom>
          <a:noFill/>
        </p:spPr>
        <p:txBody>
          <a:bodyPr wrap="none" rtlCol="0">
            <a:spAutoFit/>
          </a:bodyPr>
          <a:lstStyle/>
          <a:p>
            <a:r>
              <a:rPr lang="en-GB" sz="3200" dirty="0" smtClean="0">
                <a:solidFill>
                  <a:schemeClr val="bg1"/>
                </a:solidFill>
              </a:rPr>
              <a:t>for(</a:t>
            </a:r>
            <a:r>
              <a:rPr lang="en-GB" sz="3200" dirty="0" err="1" smtClean="0">
                <a:solidFill>
                  <a:schemeClr val="bg1"/>
                </a:solidFill>
              </a:rPr>
              <a:t>i</a:t>
            </a:r>
            <a:r>
              <a:rPr lang="en-GB" sz="3200" dirty="0" smtClean="0">
                <a:solidFill>
                  <a:schemeClr val="bg1"/>
                </a:solidFill>
              </a:rPr>
              <a:t> = 0; </a:t>
            </a:r>
            <a:r>
              <a:rPr lang="en-GB" sz="3200" dirty="0" err="1" smtClean="0">
                <a:solidFill>
                  <a:schemeClr val="bg1"/>
                </a:solidFill>
              </a:rPr>
              <a:t>i</a:t>
            </a:r>
            <a:r>
              <a:rPr lang="en-GB" sz="3200" dirty="0" smtClean="0">
                <a:solidFill>
                  <a:schemeClr val="bg1"/>
                </a:solidFill>
              </a:rPr>
              <a:t> &lt; 20; </a:t>
            </a:r>
            <a:r>
              <a:rPr lang="en-GB" sz="3200" dirty="0" err="1" smtClean="0">
                <a:solidFill>
                  <a:schemeClr val="bg1"/>
                </a:solidFill>
              </a:rPr>
              <a:t>i</a:t>
            </a:r>
            <a:r>
              <a:rPr lang="en-GB" sz="3200" dirty="0" smtClean="0">
                <a:solidFill>
                  <a:schemeClr val="bg1"/>
                </a:solidFill>
              </a:rPr>
              <a:t>++)</a:t>
            </a:r>
          </a:p>
          <a:p>
            <a:r>
              <a:rPr lang="en-GB" sz="3200" dirty="0" smtClean="0">
                <a:solidFill>
                  <a:schemeClr val="bg1"/>
                </a:solidFill>
              </a:rPr>
              <a:t>{</a:t>
            </a:r>
            <a:br>
              <a:rPr lang="en-GB" sz="3200" dirty="0" smtClean="0">
                <a:solidFill>
                  <a:schemeClr val="bg1"/>
                </a:solidFill>
              </a:rPr>
            </a:br>
            <a:r>
              <a:rPr lang="en-GB" sz="3200" dirty="0" smtClean="0">
                <a:solidFill>
                  <a:schemeClr val="bg1"/>
                </a:solidFill>
              </a:rPr>
              <a:t>   if(numbers[</a:t>
            </a:r>
            <a:r>
              <a:rPr lang="en-GB" sz="3200" dirty="0" err="1" smtClean="0">
                <a:solidFill>
                  <a:schemeClr val="bg1"/>
                </a:solidFill>
              </a:rPr>
              <a:t>i</a:t>
            </a:r>
            <a:r>
              <a:rPr lang="en-GB" sz="3200" dirty="0" smtClean="0">
                <a:solidFill>
                  <a:schemeClr val="bg1"/>
                </a:solidFill>
              </a:rPr>
              <a:t>] &gt; biggest)</a:t>
            </a:r>
          </a:p>
          <a:p>
            <a:r>
              <a:rPr lang="en-GB" sz="3200" dirty="0">
                <a:solidFill>
                  <a:schemeClr val="bg1"/>
                </a:solidFill>
              </a:rPr>
              <a:t> </a:t>
            </a:r>
            <a:r>
              <a:rPr lang="en-GB" sz="3200" dirty="0" smtClean="0">
                <a:solidFill>
                  <a:schemeClr val="bg1"/>
                </a:solidFill>
              </a:rPr>
              <a:t>     biggest = number1</a:t>
            </a:r>
            <a:br>
              <a:rPr lang="en-GB" sz="3200" dirty="0" smtClean="0">
                <a:solidFill>
                  <a:schemeClr val="bg1"/>
                </a:solidFill>
              </a:rPr>
            </a:br>
            <a:r>
              <a:rPr lang="en-GB" sz="3200" dirty="0" smtClean="0">
                <a:solidFill>
                  <a:schemeClr val="bg1"/>
                </a:solidFill>
              </a:rPr>
              <a:t>}</a:t>
            </a:r>
            <a:endParaRPr lang="en-GB" sz="3200" dirty="0">
              <a:solidFill>
                <a:schemeClr val="bg1"/>
              </a:solidFill>
            </a:endParaRPr>
          </a:p>
        </p:txBody>
      </p:sp>
    </p:spTree>
    <p:extLst>
      <p:ext uri="{BB962C8B-B14F-4D97-AF65-F5344CB8AC3E}">
        <p14:creationId xmlns:p14="http://schemas.microsoft.com/office/powerpoint/2010/main" val="4082534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subTnLst>
                                    <p:animClr clrSpc="rgb" dir="cw">
                                      <p:cBhvr override="childStyle">
                                        <p:cTn dur="1" fill="hold" display="0" masterRel="nextClick" afterEffect="1"/>
                                        <p:tgtEl>
                                          <p:spTgt spid="9"/>
                                        </p:tgtEl>
                                        <p:attrNameLst>
                                          <p:attrName>ppt_c</p:attrName>
                                        </p:attrNameLst>
                                      </p:cBhvr>
                                      <p:to>
                                        <a:srgbClr val="333333"/>
                                      </p:to>
                                    </p:animClr>
                                  </p:sub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subTnLst>
                                    <p:animClr clrSpc="rgb" dir="cw">
                                      <p:cBhvr override="childStyle">
                                        <p:cTn dur="1" fill="hold" display="0" masterRel="nextClick" afterEffect="1"/>
                                        <p:tgtEl>
                                          <p:spTgt spid="12"/>
                                        </p:tgtEl>
                                        <p:attrNameLst>
                                          <p:attrName>ppt_c</p:attrName>
                                        </p:attrNameLst>
                                      </p:cBhvr>
                                      <p:to>
                                        <a:srgbClr val="333333"/>
                                      </p:to>
                                    </p:animClr>
                                  </p:sub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subTnLst>
                                    <p:animClr clrSpc="rgb" dir="cw">
                                      <p:cBhvr override="childStyle">
                                        <p:cTn dur="1" fill="hold" display="0" masterRel="nextClick" afterEffect="1"/>
                                        <p:tgtEl>
                                          <p:spTgt spid="8"/>
                                        </p:tgtEl>
                                        <p:attrNameLst>
                                          <p:attrName>ppt_c</p:attrName>
                                        </p:attrNameLst>
                                      </p:cBhvr>
                                      <p:to>
                                        <a:srgbClr val="333333"/>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5" grpId="0"/>
      <p:bldP spid="6" grpId="0"/>
      <p:bldP spid="8" grpId="0"/>
      <p:bldP spid="9" grpId="0" animBg="1"/>
      <p:bldP spid="11" grpId="0" animBg="1"/>
      <p:bldP spid="12" grpId="0"/>
      <p:bldP spid="1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Mapping between Student’s Knowledge Domain and the Problem Space</a:t>
            </a:r>
          </a:p>
        </p:txBody>
      </p:sp>
      <p:pic>
        <p:nvPicPr>
          <p:cNvPr id="6" name="Picture 5"/>
          <p:cNvPicPr>
            <a:picLocks noChangeAspect="1"/>
          </p:cNvPicPr>
          <p:nvPr/>
        </p:nvPicPr>
        <p:blipFill>
          <a:blip r:embed="rId2"/>
          <a:stretch>
            <a:fillRect/>
          </a:stretch>
        </p:blipFill>
        <p:spPr>
          <a:xfrm>
            <a:off x="3396925" y="663445"/>
            <a:ext cx="8592911" cy="6023602"/>
          </a:xfrm>
          <a:prstGeom prst="rect">
            <a:avLst/>
          </a:prstGeom>
        </p:spPr>
      </p:pic>
      <p:sp>
        <p:nvSpPr>
          <p:cNvPr id="7" name="TextBox 6"/>
          <p:cNvSpPr txBox="1"/>
          <p:nvPr/>
        </p:nvSpPr>
        <p:spPr>
          <a:xfrm>
            <a:off x="251927" y="914399"/>
            <a:ext cx="2995126" cy="4832092"/>
          </a:xfrm>
          <a:prstGeom prst="rect">
            <a:avLst/>
          </a:prstGeom>
          <a:noFill/>
        </p:spPr>
        <p:txBody>
          <a:bodyPr wrap="square" rtlCol="0">
            <a:spAutoFit/>
          </a:bodyPr>
          <a:lstStyle/>
          <a:p>
            <a:r>
              <a:rPr lang="en-GB" sz="2800" b="1" dirty="0">
                <a:solidFill>
                  <a:srgbClr val="FF0000"/>
                </a:solidFill>
                <a:sym typeface="Wingdings" panose="05000000000000000000" pitchFamily="2" charset="2"/>
              </a:rPr>
              <a:t>Inert Knowledge</a:t>
            </a:r>
            <a:r>
              <a:rPr lang="en-GB" sz="2800" dirty="0">
                <a:solidFill>
                  <a:schemeClr val="bg1"/>
                </a:solidFill>
                <a:sym typeface="Wingdings" panose="05000000000000000000" pitchFamily="2" charset="2"/>
              </a:rPr>
              <a:t>: Poor mapping between “what they knew” about coding and the “things they didn’t understand” in the problem </a:t>
            </a:r>
            <a:r>
              <a:rPr lang="en-GB" sz="2800" dirty="0" smtClean="0">
                <a:solidFill>
                  <a:schemeClr val="bg1"/>
                </a:solidFill>
                <a:sym typeface="Wingdings" panose="05000000000000000000" pitchFamily="2" charset="2"/>
              </a:rPr>
              <a:t>space</a:t>
            </a:r>
          </a:p>
          <a:p>
            <a:endParaRPr lang="en-GB" sz="2800" dirty="0">
              <a:solidFill>
                <a:schemeClr val="bg1"/>
              </a:solidFill>
              <a:sym typeface="Wingdings" panose="05000000000000000000" pitchFamily="2" charset="2"/>
            </a:endParaRPr>
          </a:p>
          <a:p>
            <a:r>
              <a:rPr lang="en-GB" sz="2800" b="1" dirty="0" smtClean="0">
                <a:solidFill>
                  <a:srgbClr val="FF0000"/>
                </a:solidFill>
                <a:sym typeface="Wingdings" panose="05000000000000000000" pitchFamily="2" charset="2"/>
              </a:rPr>
              <a:t>Explicitly teach this</a:t>
            </a:r>
            <a:endParaRPr lang="en-GB" sz="2800" b="1" dirty="0">
              <a:solidFill>
                <a:srgbClr val="FF0000"/>
              </a:solidFill>
              <a:sym typeface="Wingdings" panose="05000000000000000000" pitchFamily="2" charset="2"/>
            </a:endParaRPr>
          </a:p>
        </p:txBody>
      </p:sp>
    </p:spTree>
    <p:extLst>
      <p:ext uri="{BB962C8B-B14F-4D97-AF65-F5344CB8AC3E}">
        <p14:creationId xmlns:p14="http://schemas.microsoft.com/office/powerpoint/2010/main" val="211849939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Structured Problem based Learning</a:t>
            </a:r>
            <a:endParaRPr lang="en-GB" dirty="0"/>
          </a:p>
        </p:txBody>
      </p:sp>
      <p:sp>
        <p:nvSpPr>
          <p:cNvPr id="3" name="Content Placeholder 2"/>
          <p:cNvSpPr>
            <a:spLocks noGrp="1"/>
          </p:cNvSpPr>
          <p:nvPr>
            <p:ph idx="1"/>
          </p:nvPr>
        </p:nvSpPr>
        <p:spPr>
          <a:xfrm>
            <a:off x="653143" y="1954305"/>
            <a:ext cx="11167187" cy="4222657"/>
          </a:xfrm>
        </p:spPr>
        <p:txBody>
          <a:bodyPr/>
          <a:lstStyle/>
          <a:p>
            <a:r>
              <a:rPr lang="en-GB" dirty="0" smtClean="0"/>
              <a:t>Solving larger problems </a:t>
            </a:r>
            <a:r>
              <a:rPr lang="en-GB" dirty="0" smtClean="0">
                <a:sym typeface="Wingdings" panose="05000000000000000000" pitchFamily="2" charset="2"/>
              </a:rPr>
              <a:t> similar to commercial problems</a:t>
            </a:r>
            <a:endParaRPr lang="en-GB" dirty="0" smtClean="0"/>
          </a:p>
          <a:p>
            <a:r>
              <a:rPr lang="en-GB" dirty="0" smtClean="0"/>
              <a:t>A constructivist approach using </a:t>
            </a:r>
            <a:r>
              <a:rPr lang="en-GB" dirty="0" err="1" smtClean="0"/>
              <a:t>Scaffolded</a:t>
            </a:r>
            <a:r>
              <a:rPr lang="en-GB" dirty="0" smtClean="0"/>
              <a:t> learning</a:t>
            </a:r>
          </a:p>
          <a:p>
            <a:r>
              <a:rPr lang="en-GB" dirty="0" smtClean="0"/>
              <a:t>Provide a coding framework</a:t>
            </a:r>
          </a:p>
          <a:p>
            <a:r>
              <a:rPr lang="en-GB" dirty="0" smtClean="0"/>
              <a:t>Build framework in stages to enable problem discovery</a:t>
            </a:r>
          </a:p>
          <a:p>
            <a:endParaRPr lang="en-GB" dirty="0"/>
          </a:p>
        </p:txBody>
      </p:sp>
    </p:spTree>
    <p:extLst>
      <p:ext uri="{BB962C8B-B14F-4D97-AF65-F5344CB8AC3E}">
        <p14:creationId xmlns:p14="http://schemas.microsoft.com/office/powerpoint/2010/main" val="33812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Results</a:t>
            </a:r>
            <a:endParaRPr lang="en-GB" dirty="0"/>
          </a:p>
        </p:txBody>
      </p:sp>
      <p:sp>
        <p:nvSpPr>
          <p:cNvPr id="3" name="Content Placeholder 2"/>
          <p:cNvSpPr>
            <a:spLocks noGrp="1"/>
          </p:cNvSpPr>
          <p:nvPr>
            <p:ph idx="1"/>
          </p:nvPr>
        </p:nvSpPr>
        <p:spPr>
          <a:xfrm>
            <a:off x="653143" y="935915"/>
            <a:ext cx="11167187" cy="5241048"/>
          </a:xfrm>
        </p:spPr>
        <p:txBody>
          <a:bodyPr>
            <a:normAutofit/>
          </a:bodyPr>
          <a:lstStyle/>
          <a:p>
            <a:r>
              <a:rPr lang="en-GB" dirty="0" smtClean="0"/>
              <a:t>Building the framework was challenging</a:t>
            </a:r>
          </a:p>
          <a:p>
            <a:pPr lvl="1"/>
            <a:r>
              <a:rPr lang="en-GB" dirty="0" smtClean="0"/>
              <a:t>Components had to be manageable sizes</a:t>
            </a:r>
          </a:p>
          <a:p>
            <a:pPr lvl="1"/>
            <a:r>
              <a:rPr lang="en-GB" dirty="0" smtClean="0"/>
              <a:t>Led to the construction of a usable framework for solving larger problems e.g. MVC</a:t>
            </a:r>
          </a:p>
          <a:p>
            <a:pPr lvl="1"/>
            <a:r>
              <a:rPr lang="en-GB" dirty="0" smtClean="0"/>
              <a:t>Designed to provide a suitable challenge for each lecture</a:t>
            </a:r>
          </a:p>
          <a:p>
            <a:pPr lvl="1"/>
            <a:r>
              <a:rPr lang="en-GB" dirty="0" smtClean="0"/>
              <a:t>Well documented </a:t>
            </a:r>
            <a:r>
              <a:rPr lang="en-GB" dirty="0" smtClean="0">
                <a:sym typeface="Wingdings" panose="05000000000000000000" pitchFamily="2" charset="2"/>
              </a:rPr>
              <a:t> student had to understand problem</a:t>
            </a:r>
            <a:endParaRPr lang="en-GB" dirty="0" smtClean="0"/>
          </a:p>
          <a:p>
            <a:pPr lvl="1"/>
            <a:r>
              <a:rPr lang="en-GB" dirty="0" smtClean="0"/>
              <a:t>Time consuming</a:t>
            </a:r>
          </a:p>
          <a:p>
            <a:r>
              <a:rPr lang="en-GB" dirty="0" smtClean="0"/>
              <a:t>Correct scaffolding requires fading </a:t>
            </a:r>
            <a:r>
              <a:rPr lang="en-GB" dirty="0" smtClean="0">
                <a:sym typeface="Wingdings" panose="05000000000000000000" pitchFamily="2" charset="2"/>
              </a:rPr>
              <a:t> fading was insufficient</a:t>
            </a:r>
            <a:endParaRPr lang="en-GB" dirty="0" smtClean="0"/>
          </a:p>
          <a:p>
            <a:r>
              <a:rPr lang="en-GB" dirty="0" smtClean="0"/>
              <a:t>Results obtained through survey</a:t>
            </a:r>
          </a:p>
          <a:p>
            <a:pPr lvl="1"/>
            <a:r>
              <a:rPr lang="en-GB" dirty="0">
                <a:sym typeface="Wingdings" panose="05000000000000000000" pitchFamily="2" charset="2"/>
              </a:rPr>
              <a:t>Students found and solved their own problems </a:t>
            </a:r>
            <a:endParaRPr lang="en-GB" dirty="0"/>
          </a:p>
          <a:p>
            <a:pPr lvl="1"/>
            <a:r>
              <a:rPr lang="en-GB" dirty="0" smtClean="0"/>
              <a:t>Results were mixed </a:t>
            </a:r>
            <a:r>
              <a:rPr lang="en-GB" dirty="0" smtClean="0">
                <a:sym typeface="Wingdings" panose="05000000000000000000" pitchFamily="2" charset="2"/>
              </a:rPr>
              <a:t> some students preferred the approach</a:t>
            </a:r>
          </a:p>
          <a:p>
            <a:endParaRPr lang="en-GB" dirty="0"/>
          </a:p>
        </p:txBody>
      </p:sp>
    </p:spTree>
    <p:extLst>
      <p:ext uri="{BB962C8B-B14F-4D97-AF65-F5344CB8AC3E}">
        <p14:creationId xmlns:p14="http://schemas.microsoft.com/office/powerpoint/2010/main" val="125114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rgbClr val="5F5F5F"/>
                                      </p:to>
                                    </p:animClr>
                                  </p:sub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Grounded Action Research</a:t>
            </a:r>
            <a:endParaRPr lang="en-GB" dirty="0"/>
          </a:p>
        </p:txBody>
      </p:sp>
      <p:sp>
        <p:nvSpPr>
          <p:cNvPr id="4" name="Rectangle 3"/>
          <p:cNvSpPr/>
          <p:nvPr/>
        </p:nvSpPr>
        <p:spPr>
          <a:xfrm>
            <a:off x="3119717" y="1703294"/>
            <a:ext cx="9072283" cy="515470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95913" y="851648"/>
            <a:ext cx="5898776" cy="2151529"/>
          </a:xfrm>
          <a:solidFill>
            <a:schemeClr val="tx1"/>
          </a:solidFill>
        </p:spPr>
        <p:txBody>
          <a:bodyPr/>
          <a:lstStyle/>
          <a:p>
            <a:pPr marL="514350" indent="-514350">
              <a:buFont typeface="+mj-lt"/>
              <a:buAutoNum type="arabicPeriod"/>
            </a:pPr>
            <a:r>
              <a:rPr lang="en-GB" dirty="0" smtClean="0"/>
              <a:t>Worksheets</a:t>
            </a:r>
          </a:p>
          <a:p>
            <a:pPr marL="514350" indent="-514350">
              <a:buFont typeface="+mj-lt"/>
              <a:buAutoNum type="arabicPeriod"/>
            </a:pPr>
            <a:r>
              <a:rPr lang="en-GB" dirty="0" smtClean="0"/>
              <a:t>Pattern Based Learning</a:t>
            </a:r>
          </a:p>
          <a:p>
            <a:pPr lvl="1"/>
            <a:r>
              <a:rPr lang="en-GB" dirty="0" smtClean="0"/>
              <a:t>Problem Solving for Programming</a:t>
            </a:r>
          </a:p>
          <a:p>
            <a:pPr marL="514350" indent="-514350">
              <a:buFont typeface="+mj-lt"/>
              <a:buAutoNum type="arabicPeriod"/>
            </a:pPr>
            <a:r>
              <a:rPr lang="en-GB" dirty="0" smtClean="0"/>
              <a:t>Structured Problem Solving</a:t>
            </a:r>
          </a:p>
          <a:p>
            <a:endParaRPr lang="en-GB" dirty="0"/>
          </a:p>
        </p:txBody>
      </p:sp>
      <p:sp>
        <p:nvSpPr>
          <p:cNvPr id="7" name="Rectangle 6"/>
          <p:cNvSpPr/>
          <p:nvPr/>
        </p:nvSpPr>
        <p:spPr>
          <a:xfrm>
            <a:off x="5459506" y="5271247"/>
            <a:ext cx="3379694" cy="1524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2"/>
          <a:stretch>
            <a:fillRect/>
          </a:stretch>
        </p:blipFill>
        <p:spPr>
          <a:xfrm>
            <a:off x="3379694" y="1959666"/>
            <a:ext cx="8649649" cy="4714190"/>
          </a:xfrm>
          <a:prstGeom prst="rect">
            <a:avLst/>
          </a:prstGeom>
        </p:spPr>
      </p:pic>
      <p:grpSp>
        <p:nvGrpSpPr>
          <p:cNvPr id="16" name="Group 15"/>
          <p:cNvGrpSpPr/>
          <p:nvPr/>
        </p:nvGrpSpPr>
        <p:grpSpPr>
          <a:xfrm>
            <a:off x="5271247" y="5029199"/>
            <a:ext cx="4903694" cy="1757083"/>
            <a:chOff x="5271247" y="5029199"/>
            <a:chExt cx="4903694" cy="1757083"/>
          </a:xfrm>
        </p:grpSpPr>
        <p:sp>
          <p:nvSpPr>
            <p:cNvPr id="14" name="Rectangle 13"/>
            <p:cNvSpPr/>
            <p:nvPr/>
          </p:nvSpPr>
          <p:spPr>
            <a:xfrm>
              <a:off x="5271247" y="5262282"/>
              <a:ext cx="3962400" cy="1524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9018494" y="5029199"/>
              <a:ext cx="1156447" cy="174811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1" name="Group 20"/>
          <p:cNvGrpSpPr/>
          <p:nvPr/>
        </p:nvGrpSpPr>
        <p:grpSpPr>
          <a:xfrm>
            <a:off x="7673790" y="1703294"/>
            <a:ext cx="4419598" cy="4970562"/>
            <a:chOff x="7673790" y="1703294"/>
            <a:chExt cx="4419598" cy="4970562"/>
          </a:xfrm>
        </p:grpSpPr>
        <p:sp>
          <p:nvSpPr>
            <p:cNvPr id="17" name="Rectangle 16"/>
            <p:cNvSpPr/>
            <p:nvPr/>
          </p:nvSpPr>
          <p:spPr>
            <a:xfrm>
              <a:off x="9144000" y="3612776"/>
              <a:ext cx="2949388" cy="30610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8274424" y="4150659"/>
              <a:ext cx="1147482" cy="8785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161930" y="1703294"/>
              <a:ext cx="2796988" cy="21694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673790" y="2088776"/>
              <a:ext cx="2079811" cy="7082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30374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par>
                                <p:cTn id="13" presetID="10" presetClass="exit" presetSubtype="0" fill="hold" nodeType="withEffect">
                                  <p:stCondLst>
                                    <p:cond delay="0"/>
                                  </p:stCondLst>
                                  <p:childTnLst>
                                    <p:animEffect transition="out" filter="fade">
                                      <p:cBhvr>
                                        <p:cTn id="14" dur="500"/>
                                        <p:tgtEl>
                                          <p:spTgt spid="21"/>
                                        </p:tgtEl>
                                      </p:cBhvr>
                                    </p:animEffect>
                                    <p:set>
                                      <p:cBhvr>
                                        <p:cTn id="15" dur="1" fill="hold">
                                          <p:stCondLst>
                                            <p:cond delay="499"/>
                                          </p:stCondLst>
                                        </p:cTn>
                                        <p:tgtEl>
                                          <p:spTgt spid="21"/>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childTnLst>
                                </p:cTn>
                              </p:par>
                              <p:par>
                                <p:cTn id="20" presetID="10" presetClass="exit" presetSubtype="0" fill="hold" nodeType="withEffect">
                                  <p:stCondLst>
                                    <p:cond delay="0"/>
                                  </p:stCondLst>
                                  <p:childTnLst>
                                    <p:animEffect transition="out" filter="fade">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Future Work</a:t>
            </a:r>
            <a:endParaRPr lang="en-GB" dirty="0"/>
          </a:p>
        </p:txBody>
      </p:sp>
      <p:sp>
        <p:nvSpPr>
          <p:cNvPr id="3" name="Content Placeholder 2"/>
          <p:cNvSpPr>
            <a:spLocks noGrp="1"/>
          </p:cNvSpPr>
          <p:nvPr>
            <p:ph idx="1"/>
          </p:nvPr>
        </p:nvSpPr>
        <p:spPr>
          <a:xfrm>
            <a:off x="653143" y="1326775"/>
            <a:ext cx="11167187" cy="4850187"/>
          </a:xfrm>
        </p:spPr>
        <p:txBody>
          <a:bodyPr/>
          <a:lstStyle/>
          <a:p>
            <a:r>
              <a:rPr lang="en-GB" dirty="0" smtClean="0"/>
              <a:t>Refine Abstract Code Instruction (ACI)</a:t>
            </a:r>
          </a:p>
          <a:p>
            <a:pPr lvl="1"/>
            <a:r>
              <a:rPr lang="en-GB" dirty="0" smtClean="0"/>
              <a:t>Pattern naming in particular</a:t>
            </a:r>
          </a:p>
          <a:p>
            <a:r>
              <a:rPr lang="en-GB" dirty="0" smtClean="0"/>
              <a:t>Develop a better scaffolding framework for teaching problem solving </a:t>
            </a:r>
            <a:r>
              <a:rPr lang="en-GB" dirty="0" smtClean="0">
                <a:sym typeface="Wingdings" panose="05000000000000000000" pitchFamily="2" charset="2"/>
              </a:rPr>
              <a:t> how should the fading work?</a:t>
            </a:r>
          </a:p>
          <a:p>
            <a:r>
              <a:rPr lang="en-GB" dirty="0" smtClean="0"/>
              <a:t>Mix ACI with a “provided” solutions approach </a:t>
            </a:r>
            <a:r>
              <a:rPr lang="en-GB" dirty="0" smtClean="0">
                <a:sym typeface="Wingdings" panose="05000000000000000000" pitchFamily="2" charset="2"/>
              </a:rPr>
              <a:t> aka </a:t>
            </a:r>
            <a:r>
              <a:rPr lang="en-GB" dirty="0" smtClean="0"/>
              <a:t>Pattern Oriented Instruction (POI)</a:t>
            </a:r>
          </a:p>
          <a:p>
            <a:r>
              <a:rPr lang="en-GB" dirty="0" smtClean="0"/>
              <a:t>Interleaved practice </a:t>
            </a:r>
            <a:br>
              <a:rPr lang="en-GB" dirty="0" smtClean="0"/>
            </a:br>
            <a:r>
              <a:rPr lang="en-GB" dirty="0" smtClean="0"/>
              <a:t>Simultaneous </a:t>
            </a:r>
            <a:r>
              <a:rPr lang="en-GB" dirty="0"/>
              <a:t>exposure to multiple problem </a:t>
            </a:r>
            <a:r>
              <a:rPr lang="en-GB" dirty="0" smtClean="0"/>
              <a:t>types</a:t>
            </a:r>
            <a:endParaRPr lang="en-GB" dirty="0"/>
          </a:p>
        </p:txBody>
      </p:sp>
    </p:spTree>
    <p:extLst>
      <p:ext uri="{BB962C8B-B14F-4D97-AF65-F5344CB8AC3E}">
        <p14:creationId xmlns:p14="http://schemas.microsoft.com/office/powerpoint/2010/main" val="3305371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333333"/>
                                      </p:to>
                                    </p:animClr>
                                  </p:sub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333333"/>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333333"/>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333333"/>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An adapted version of Grounded Theory</a:t>
            </a:r>
            <a:endParaRPr lang="en-GB" b="1" dirty="0"/>
          </a:p>
        </p:txBody>
      </p:sp>
      <p:sp>
        <p:nvSpPr>
          <p:cNvPr id="3" name="Content Placeholder 2"/>
          <p:cNvSpPr>
            <a:spLocks noGrp="1"/>
          </p:cNvSpPr>
          <p:nvPr>
            <p:ph idx="1"/>
          </p:nvPr>
        </p:nvSpPr>
        <p:spPr>
          <a:xfrm>
            <a:off x="653143" y="882127"/>
            <a:ext cx="11167187" cy="5294836"/>
          </a:xfrm>
        </p:spPr>
        <p:txBody>
          <a:bodyPr/>
          <a:lstStyle/>
          <a:p>
            <a:r>
              <a:rPr lang="en-GB" dirty="0" smtClean="0"/>
              <a:t>A </a:t>
            </a:r>
            <a:r>
              <a:rPr lang="en-GB" dirty="0">
                <a:solidFill>
                  <a:srgbClr val="FF0000"/>
                </a:solidFill>
              </a:rPr>
              <a:t>systematic method </a:t>
            </a:r>
            <a:r>
              <a:rPr lang="en-GB" dirty="0"/>
              <a:t>applied over a number of </a:t>
            </a:r>
            <a:r>
              <a:rPr lang="en-GB" dirty="0" smtClean="0"/>
              <a:t>stages</a:t>
            </a:r>
          </a:p>
          <a:p>
            <a:r>
              <a:rPr lang="en-GB" dirty="0" smtClean="0"/>
              <a:t>Relates theory to </a:t>
            </a:r>
            <a:r>
              <a:rPr lang="en-GB" dirty="0"/>
              <a:t>the reality of the phenomena under </a:t>
            </a:r>
            <a:r>
              <a:rPr lang="en-GB" dirty="0" smtClean="0"/>
              <a:t>consideration </a:t>
            </a:r>
            <a:r>
              <a:rPr lang="en-GB" dirty="0" smtClean="0">
                <a:sym typeface="Wingdings" panose="05000000000000000000" pitchFamily="2" charset="2"/>
              </a:rPr>
              <a:t> </a:t>
            </a:r>
            <a:r>
              <a:rPr lang="en-GB" dirty="0" smtClean="0">
                <a:solidFill>
                  <a:srgbClr val="FF0000"/>
                </a:solidFill>
                <a:sym typeface="Wingdings" panose="05000000000000000000" pitchFamily="2" charset="2"/>
              </a:rPr>
              <a:t>“grounds” it </a:t>
            </a:r>
            <a:r>
              <a:rPr lang="en-GB" dirty="0" smtClean="0">
                <a:sym typeface="Wingdings" panose="05000000000000000000" pitchFamily="2" charset="2"/>
              </a:rPr>
              <a:t>!!</a:t>
            </a:r>
          </a:p>
        </p:txBody>
      </p:sp>
      <p:sp>
        <p:nvSpPr>
          <p:cNvPr id="4" name="Content Placeholder 2"/>
          <p:cNvSpPr txBox="1">
            <a:spLocks/>
          </p:cNvSpPr>
          <p:nvPr/>
        </p:nvSpPr>
        <p:spPr>
          <a:xfrm>
            <a:off x="653143" y="2710926"/>
            <a:ext cx="8544645" cy="314123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b="1"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Data is first collected</a:t>
            </a:r>
          </a:p>
          <a:p>
            <a:r>
              <a:rPr lang="en-GB" dirty="0" smtClean="0"/>
              <a:t>No starting hypothesis</a:t>
            </a:r>
          </a:p>
          <a:p>
            <a:r>
              <a:rPr lang="en-GB" dirty="0" smtClean="0"/>
              <a:t>No starting concepts or ideas</a:t>
            </a:r>
          </a:p>
          <a:p>
            <a:r>
              <a:rPr lang="en-GB" dirty="0" smtClean="0"/>
              <a:t>Researchers should </a:t>
            </a:r>
            <a:r>
              <a:rPr lang="en-GB" dirty="0" smtClean="0">
                <a:solidFill>
                  <a:srgbClr val="FF0000"/>
                </a:solidFill>
              </a:rPr>
              <a:t>avoid pre-conceived ideas</a:t>
            </a:r>
          </a:p>
          <a:p>
            <a:r>
              <a:rPr lang="en-GB" dirty="0" smtClean="0"/>
              <a:t>The theory should generate itself</a:t>
            </a:r>
          </a:p>
        </p:txBody>
      </p:sp>
    </p:spTree>
    <p:extLst>
      <p:ext uri="{BB962C8B-B14F-4D97-AF65-F5344CB8AC3E}">
        <p14:creationId xmlns:p14="http://schemas.microsoft.com/office/powerpoint/2010/main" val="251478840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Straussion</a:t>
            </a:r>
            <a:r>
              <a:rPr lang="en-GB" dirty="0"/>
              <a:t> </a:t>
            </a:r>
            <a:r>
              <a:rPr lang="en-GB" dirty="0" smtClean="0"/>
              <a:t>approach: Variation of Grounded Theory</a:t>
            </a:r>
            <a:endParaRPr lang="en-GB" dirty="0"/>
          </a:p>
        </p:txBody>
      </p:sp>
      <p:sp>
        <p:nvSpPr>
          <p:cNvPr id="3" name="Content Placeholder 2"/>
          <p:cNvSpPr>
            <a:spLocks noGrp="1"/>
          </p:cNvSpPr>
          <p:nvPr>
            <p:ph idx="1"/>
          </p:nvPr>
        </p:nvSpPr>
        <p:spPr>
          <a:xfrm>
            <a:off x="1201271" y="1766047"/>
            <a:ext cx="9914964" cy="3039035"/>
          </a:xfrm>
        </p:spPr>
        <p:txBody>
          <a:bodyPr>
            <a:normAutofit/>
          </a:bodyPr>
          <a:lstStyle/>
          <a:p>
            <a:pPr marL="0" indent="0">
              <a:buNone/>
            </a:pPr>
            <a:r>
              <a:rPr lang="en-GB" dirty="0" smtClean="0"/>
              <a:t>Research can </a:t>
            </a:r>
            <a:r>
              <a:rPr lang="en-GB" dirty="0"/>
              <a:t>start with a “research question” </a:t>
            </a:r>
          </a:p>
          <a:p>
            <a:pPr lvl="1"/>
            <a:r>
              <a:rPr lang="en-GB" dirty="0"/>
              <a:t>You can start by producing a literature review </a:t>
            </a:r>
            <a:r>
              <a:rPr lang="en-GB" b="1" dirty="0"/>
              <a:t>(which was required</a:t>
            </a:r>
            <a:r>
              <a:rPr lang="en-GB" b="1" dirty="0" smtClean="0"/>
              <a:t>)</a:t>
            </a:r>
          </a:p>
          <a:p>
            <a:pPr lvl="1"/>
            <a:r>
              <a:rPr lang="en-GB" b="1" dirty="0" smtClean="0"/>
              <a:t>Literature review integrates into the research </a:t>
            </a:r>
            <a:r>
              <a:rPr lang="en-GB" b="1" dirty="0" smtClean="0">
                <a:sym typeface="Wingdings" panose="05000000000000000000" pitchFamily="2" charset="2"/>
              </a:rPr>
              <a:t> becomes primary research</a:t>
            </a:r>
            <a:endParaRPr lang="en-GB" b="1" dirty="0" smtClean="0"/>
          </a:p>
          <a:p>
            <a:pPr lvl="1"/>
            <a:r>
              <a:rPr lang="en-GB" b="1" dirty="0" smtClean="0"/>
              <a:t>Literature review evolves as research progresses</a:t>
            </a:r>
          </a:p>
          <a:p>
            <a:pPr lvl="2"/>
            <a:r>
              <a:rPr lang="en-GB" b="1" dirty="0" smtClean="0"/>
              <a:t>Focus changes as theory develops</a:t>
            </a:r>
            <a:endParaRPr lang="en-GB" b="1" dirty="0"/>
          </a:p>
          <a:p>
            <a:endParaRPr lang="en-GB" dirty="0"/>
          </a:p>
        </p:txBody>
      </p:sp>
    </p:spTree>
    <p:extLst>
      <p:ext uri="{BB962C8B-B14F-4D97-AF65-F5344CB8AC3E}">
        <p14:creationId xmlns:p14="http://schemas.microsoft.com/office/powerpoint/2010/main" val="444377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Grounded Theory Data</a:t>
            </a:r>
            <a:endParaRPr lang="en-GB" b="1" dirty="0"/>
          </a:p>
        </p:txBody>
      </p:sp>
      <p:sp>
        <p:nvSpPr>
          <p:cNvPr id="3" name="Content Placeholder 2"/>
          <p:cNvSpPr>
            <a:spLocks noGrp="1"/>
          </p:cNvSpPr>
          <p:nvPr>
            <p:ph idx="1"/>
          </p:nvPr>
        </p:nvSpPr>
        <p:spPr>
          <a:xfrm>
            <a:off x="653143" y="882127"/>
            <a:ext cx="11167187" cy="5294836"/>
          </a:xfrm>
        </p:spPr>
        <p:txBody>
          <a:bodyPr/>
          <a:lstStyle/>
          <a:p>
            <a:pPr marL="0" indent="0">
              <a:buNone/>
            </a:pPr>
            <a:r>
              <a:rPr lang="en-GB" dirty="0" smtClean="0"/>
              <a:t>What constitutes data for grounded research?</a:t>
            </a:r>
          </a:p>
          <a:p>
            <a:r>
              <a:rPr lang="en-GB" dirty="0">
                <a:sym typeface="Wingdings" panose="05000000000000000000" pitchFamily="2" charset="2"/>
              </a:rPr>
              <a:t>C</a:t>
            </a:r>
            <a:r>
              <a:rPr lang="en-GB" dirty="0" smtClean="0">
                <a:sym typeface="Wingdings" panose="05000000000000000000" pitchFamily="2" charset="2"/>
              </a:rPr>
              <a:t>reate </a:t>
            </a:r>
            <a:r>
              <a:rPr lang="en-GB" dirty="0" smtClean="0">
                <a:solidFill>
                  <a:srgbClr val="FF0000"/>
                </a:solidFill>
                <a:sym typeface="Wingdings" panose="05000000000000000000" pitchFamily="2" charset="2"/>
              </a:rPr>
              <a:t>memos</a:t>
            </a:r>
            <a:r>
              <a:rPr lang="en-GB" dirty="0" smtClean="0">
                <a:sym typeface="Wingdings" panose="05000000000000000000" pitchFamily="2" charset="2"/>
              </a:rPr>
              <a:t> (short notes)</a:t>
            </a:r>
            <a:endParaRPr lang="en-GB" dirty="0" smtClean="0"/>
          </a:p>
          <a:p>
            <a:r>
              <a:rPr lang="en-GB" dirty="0" smtClean="0"/>
              <a:t>Qualitative data  </a:t>
            </a:r>
            <a:endParaRPr lang="en-GB" dirty="0" smtClean="0">
              <a:sym typeface="Wingdings" panose="05000000000000000000" pitchFamily="2" charset="2"/>
            </a:endParaRPr>
          </a:p>
          <a:p>
            <a:pPr lvl="1"/>
            <a:r>
              <a:rPr lang="en-GB" dirty="0" smtClean="0"/>
              <a:t>Research papers</a:t>
            </a:r>
            <a:r>
              <a:rPr lang="en-GB" dirty="0" smtClean="0">
                <a:sym typeface="Wingdings" panose="05000000000000000000" pitchFamily="2" charset="2"/>
              </a:rPr>
              <a:t> (the secondary research)</a:t>
            </a:r>
          </a:p>
          <a:p>
            <a:pPr lvl="1"/>
            <a:r>
              <a:rPr lang="en-GB" dirty="0" smtClean="0">
                <a:sym typeface="Wingdings" panose="05000000000000000000" pitchFamily="2" charset="2"/>
              </a:rPr>
              <a:t>Interviews</a:t>
            </a:r>
          </a:p>
          <a:p>
            <a:pPr lvl="1"/>
            <a:r>
              <a:rPr lang="en-GB" dirty="0" smtClean="0">
                <a:sym typeface="Wingdings" panose="05000000000000000000" pitchFamily="2" charset="2"/>
              </a:rPr>
              <a:t>Surveys</a:t>
            </a:r>
          </a:p>
          <a:p>
            <a:r>
              <a:rPr lang="en-GB" dirty="0" err="1" smtClean="0">
                <a:sym typeface="Wingdings" panose="05000000000000000000" pitchFamily="2" charset="2"/>
              </a:rPr>
              <a:t>Quantitive</a:t>
            </a:r>
            <a:r>
              <a:rPr lang="en-GB" dirty="0" smtClean="0">
                <a:sym typeface="Wingdings" panose="05000000000000000000" pitchFamily="2" charset="2"/>
              </a:rPr>
              <a:t> data</a:t>
            </a:r>
          </a:p>
          <a:p>
            <a:pPr lvl="1"/>
            <a:r>
              <a:rPr lang="en-GB" dirty="0" smtClean="0">
                <a:sym typeface="Wingdings" panose="05000000000000000000" pitchFamily="2" charset="2"/>
              </a:rPr>
              <a:t>Statistical data</a:t>
            </a:r>
          </a:p>
          <a:p>
            <a:r>
              <a:rPr lang="en-GB" dirty="0" smtClean="0">
                <a:sym typeface="Wingdings" panose="05000000000000000000" pitchFamily="2" charset="2"/>
              </a:rPr>
              <a:t>Your </a:t>
            </a:r>
            <a:r>
              <a:rPr lang="en-GB" dirty="0" smtClean="0">
                <a:solidFill>
                  <a:srgbClr val="FF0000"/>
                </a:solidFill>
                <a:sym typeface="Wingdings" panose="05000000000000000000" pitchFamily="2" charset="2"/>
              </a:rPr>
              <a:t>own research results</a:t>
            </a:r>
            <a:r>
              <a:rPr lang="en-GB" dirty="0" smtClean="0">
                <a:sym typeface="Wingdings" panose="05000000000000000000" pitchFamily="2" charset="2"/>
              </a:rPr>
              <a:t> are data that feed back into the </a:t>
            </a:r>
            <a:r>
              <a:rPr lang="en-GB" dirty="0" err="1" smtClean="0">
                <a:sym typeface="Wingdings" panose="05000000000000000000" pitchFamily="2" charset="2"/>
              </a:rPr>
              <a:t>anaylsis</a:t>
            </a:r>
            <a:endParaRPr lang="en-GB" dirty="0" smtClean="0">
              <a:sym typeface="Wingdings" panose="05000000000000000000" pitchFamily="2" charset="2"/>
            </a:endParaRPr>
          </a:p>
        </p:txBody>
      </p:sp>
    </p:spTree>
    <p:extLst>
      <p:ext uri="{BB962C8B-B14F-4D97-AF65-F5344CB8AC3E}">
        <p14:creationId xmlns:p14="http://schemas.microsoft.com/office/powerpoint/2010/main" val="101290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rgbClr val="5F5F5F"/>
                                      </p:to>
                                    </p:animClr>
                                  </p:sub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7" end="7"/>
                                            </p:txEl>
                                          </p:spTgt>
                                        </p:tgtEl>
                                        <p:attrNameLst>
                                          <p:attrName>ppt_c</p:attrName>
                                        </p:attrNameLst>
                                      </p:cBhvr>
                                      <p:to>
                                        <a:srgbClr val="5F5F5F"/>
                                      </p:to>
                                    </p:animClr>
                                  </p:sub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Incidents, Categories and Properties</a:t>
            </a:r>
            <a:endParaRPr lang="en-GB" b="1" dirty="0"/>
          </a:p>
        </p:txBody>
      </p:sp>
      <p:sp>
        <p:nvSpPr>
          <p:cNvPr id="3" name="Content Placeholder 2"/>
          <p:cNvSpPr>
            <a:spLocks noGrp="1"/>
          </p:cNvSpPr>
          <p:nvPr>
            <p:ph idx="1"/>
          </p:nvPr>
        </p:nvSpPr>
        <p:spPr>
          <a:xfrm>
            <a:off x="653143" y="1333947"/>
            <a:ext cx="11167187" cy="4843015"/>
          </a:xfrm>
        </p:spPr>
        <p:txBody>
          <a:bodyPr/>
          <a:lstStyle/>
          <a:p>
            <a:r>
              <a:rPr lang="en-GB" dirty="0" smtClean="0"/>
              <a:t>An occurrence of a concept (or </a:t>
            </a:r>
            <a:r>
              <a:rPr lang="en-GB" dirty="0"/>
              <a:t>“</a:t>
            </a:r>
            <a:r>
              <a:rPr lang="en-GB" dirty="0">
                <a:solidFill>
                  <a:srgbClr val="FF0000"/>
                </a:solidFill>
              </a:rPr>
              <a:t>Code</a:t>
            </a:r>
            <a:r>
              <a:rPr lang="en-GB" dirty="0" smtClean="0"/>
              <a:t>”) is known as “</a:t>
            </a:r>
            <a:r>
              <a:rPr lang="en-GB" dirty="0" smtClean="0">
                <a:solidFill>
                  <a:srgbClr val="FF0000"/>
                </a:solidFill>
              </a:rPr>
              <a:t>Incident</a:t>
            </a:r>
            <a:r>
              <a:rPr lang="en-GB" dirty="0" smtClean="0"/>
              <a:t>”</a:t>
            </a:r>
          </a:p>
          <a:p>
            <a:pPr lvl="1"/>
            <a:r>
              <a:rPr lang="en-GB" dirty="0" smtClean="0"/>
              <a:t>Given a name</a:t>
            </a:r>
            <a:endParaRPr lang="en-GB" b="1" dirty="0" smtClean="0">
              <a:solidFill>
                <a:srgbClr val="FF0000"/>
              </a:solidFill>
            </a:endParaRPr>
          </a:p>
          <a:p>
            <a:r>
              <a:rPr lang="en-GB" dirty="0" smtClean="0"/>
              <a:t>Constant Comparison Method</a:t>
            </a:r>
            <a:br>
              <a:rPr lang="en-GB" dirty="0" smtClean="0"/>
            </a:br>
            <a:r>
              <a:rPr lang="en-GB" dirty="0" smtClean="0">
                <a:sym typeface="Wingdings" panose="05000000000000000000" pitchFamily="2" charset="2"/>
              </a:rPr>
              <a:t> determines frequency of “incidents” of a concept</a:t>
            </a:r>
            <a:endParaRPr lang="en-GB" dirty="0" smtClean="0"/>
          </a:p>
          <a:p>
            <a:r>
              <a:rPr lang="en-GB" dirty="0" smtClean="0"/>
              <a:t>A “</a:t>
            </a:r>
            <a:r>
              <a:rPr lang="en-GB" dirty="0" smtClean="0">
                <a:solidFill>
                  <a:srgbClr val="FF0000"/>
                </a:solidFill>
              </a:rPr>
              <a:t>category</a:t>
            </a:r>
            <a:r>
              <a:rPr lang="en-GB" dirty="0" smtClean="0"/>
              <a:t>” or high level concept is </a:t>
            </a:r>
            <a:r>
              <a:rPr lang="en-GB" dirty="0"/>
              <a:t>defined by multiple incidents which can be </a:t>
            </a:r>
            <a:r>
              <a:rPr lang="en-GB" dirty="0" smtClean="0"/>
              <a:t>assigned </a:t>
            </a:r>
            <a:r>
              <a:rPr lang="en-GB" dirty="0"/>
              <a:t>a common </a:t>
            </a:r>
            <a:r>
              <a:rPr lang="en-GB" dirty="0" smtClean="0"/>
              <a:t>meaning</a:t>
            </a:r>
          </a:p>
          <a:p>
            <a:r>
              <a:rPr lang="en-GB" dirty="0" smtClean="0"/>
              <a:t>The concepts become “</a:t>
            </a:r>
            <a:r>
              <a:rPr lang="en-GB" dirty="0" smtClean="0">
                <a:solidFill>
                  <a:srgbClr val="FF0000"/>
                </a:solidFill>
              </a:rPr>
              <a:t>properties</a:t>
            </a:r>
            <a:r>
              <a:rPr lang="en-GB" dirty="0" smtClean="0"/>
              <a:t>” of the category</a:t>
            </a:r>
          </a:p>
          <a:p>
            <a:r>
              <a:rPr lang="en-GB" dirty="0" smtClean="0"/>
              <a:t>Each property may be </a:t>
            </a:r>
            <a:r>
              <a:rPr lang="en-GB" dirty="0" err="1" smtClean="0">
                <a:solidFill>
                  <a:srgbClr val="FF0000"/>
                </a:solidFill>
              </a:rPr>
              <a:t>dimension</a:t>
            </a:r>
            <a:r>
              <a:rPr lang="en-GB" dirty="0" err="1" smtClean="0"/>
              <a:t>alised</a:t>
            </a:r>
            <a:r>
              <a:rPr lang="en-GB" dirty="0" smtClean="0"/>
              <a:t> e.g. good, average, poor performance</a:t>
            </a:r>
          </a:p>
          <a:p>
            <a:endParaRPr lang="en-GB" dirty="0"/>
          </a:p>
        </p:txBody>
      </p:sp>
    </p:spTree>
    <p:extLst>
      <p:ext uri="{BB962C8B-B14F-4D97-AF65-F5344CB8AC3E}">
        <p14:creationId xmlns:p14="http://schemas.microsoft.com/office/powerpoint/2010/main" val="3289350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Open Coding Stage</a:t>
            </a:r>
            <a:endParaRPr lang="en-GB" b="1" dirty="0"/>
          </a:p>
        </p:txBody>
      </p:sp>
      <p:sp>
        <p:nvSpPr>
          <p:cNvPr id="3" name="Content Placeholder 2"/>
          <p:cNvSpPr>
            <a:spLocks noGrp="1"/>
          </p:cNvSpPr>
          <p:nvPr>
            <p:ph idx="1"/>
          </p:nvPr>
        </p:nvSpPr>
        <p:spPr>
          <a:xfrm>
            <a:off x="653143" y="1569719"/>
            <a:ext cx="11167187" cy="4607243"/>
          </a:xfrm>
        </p:spPr>
        <p:txBody>
          <a:bodyPr/>
          <a:lstStyle/>
          <a:p>
            <a:r>
              <a:rPr lang="en-GB" dirty="0" smtClean="0"/>
              <a:t>Coding is the process of identifying codes, properties, dimensions and categories</a:t>
            </a:r>
          </a:p>
          <a:p>
            <a:pPr marL="0" indent="0">
              <a:buNone/>
            </a:pPr>
            <a:r>
              <a:rPr lang="en-GB" dirty="0" smtClean="0"/>
              <a:t>Key activities are:</a:t>
            </a:r>
          </a:p>
          <a:p>
            <a:r>
              <a:rPr lang="en-GB" dirty="0" smtClean="0"/>
              <a:t>Producing </a:t>
            </a:r>
            <a:r>
              <a:rPr lang="en-GB" dirty="0" smtClean="0">
                <a:solidFill>
                  <a:srgbClr val="FF0000"/>
                </a:solidFill>
              </a:rPr>
              <a:t>memos</a:t>
            </a:r>
            <a:r>
              <a:rPr lang="en-GB" dirty="0" smtClean="0"/>
              <a:t> (field notes)</a:t>
            </a:r>
          </a:p>
          <a:p>
            <a:r>
              <a:rPr lang="en-GB" dirty="0" smtClean="0"/>
              <a:t>Identifying and </a:t>
            </a:r>
            <a:r>
              <a:rPr lang="en-GB" dirty="0" smtClean="0">
                <a:solidFill>
                  <a:srgbClr val="FF0000"/>
                </a:solidFill>
              </a:rPr>
              <a:t>naming</a:t>
            </a:r>
            <a:r>
              <a:rPr lang="en-GB" dirty="0" smtClean="0"/>
              <a:t> concepts (codes)</a:t>
            </a:r>
          </a:p>
          <a:p>
            <a:r>
              <a:rPr lang="en-GB" dirty="0" smtClean="0">
                <a:solidFill>
                  <a:srgbClr val="FF0000"/>
                </a:solidFill>
              </a:rPr>
              <a:t>Constant comparison </a:t>
            </a:r>
            <a:r>
              <a:rPr lang="en-GB" dirty="0" smtClean="0"/>
              <a:t>of incidents across various sources</a:t>
            </a:r>
          </a:p>
          <a:p>
            <a:endParaRPr lang="en-GB" dirty="0"/>
          </a:p>
        </p:txBody>
      </p:sp>
    </p:spTree>
    <p:extLst>
      <p:ext uri="{BB962C8B-B14F-4D97-AF65-F5344CB8AC3E}">
        <p14:creationId xmlns:p14="http://schemas.microsoft.com/office/powerpoint/2010/main" val="2564651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Constant Comparison Method</a:t>
            </a:r>
            <a:endParaRPr lang="en-GB" b="1" dirty="0"/>
          </a:p>
        </p:txBody>
      </p:sp>
      <p:sp>
        <p:nvSpPr>
          <p:cNvPr id="3" name="Content Placeholder 2"/>
          <p:cNvSpPr>
            <a:spLocks noGrp="1"/>
          </p:cNvSpPr>
          <p:nvPr>
            <p:ph idx="1"/>
          </p:nvPr>
        </p:nvSpPr>
        <p:spPr>
          <a:xfrm>
            <a:off x="653143" y="1386841"/>
            <a:ext cx="11167187" cy="4790122"/>
          </a:xfrm>
        </p:spPr>
        <p:txBody>
          <a:bodyPr/>
          <a:lstStyle/>
          <a:p>
            <a:pPr marL="0" indent="0" algn="ctr">
              <a:buNone/>
            </a:pPr>
            <a:r>
              <a:rPr lang="en-GB" sz="4400" dirty="0" smtClean="0"/>
              <a:t>“</a:t>
            </a:r>
            <a:r>
              <a:rPr lang="en-GB" sz="4400" i="1" dirty="0" smtClean="0"/>
              <a:t>maintain theoretical sensitivity through constant comparison</a:t>
            </a:r>
            <a:r>
              <a:rPr lang="en-GB" sz="4400" dirty="0" smtClean="0"/>
              <a:t>”</a:t>
            </a:r>
          </a:p>
          <a:p>
            <a:endParaRPr lang="en-GB" dirty="0"/>
          </a:p>
          <a:p>
            <a:r>
              <a:rPr lang="en-GB" dirty="0" smtClean="0"/>
              <a:t>Constantly comparing:</a:t>
            </a:r>
          </a:p>
          <a:p>
            <a:pPr lvl="1"/>
            <a:r>
              <a:rPr lang="en-GB" dirty="0" smtClean="0"/>
              <a:t>incidents to incidents</a:t>
            </a:r>
          </a:p>
          <a:p>
            <a:pPr lvl="1"/>
            <a:r>
              <a:rPr lang="en-GB" dirty="0" smtClean="0"/>
              <a:t>incidents to concepts</a:t>
            </a:r>
          </a:p>
          <a:p>
            <a:pPr lvl="1"/>
            <a:r>
              <a:rPr lang="en-GB" dirty="0" smtClean="0"/>
              <a:t>concept to concept</a:t>
            </a:r>
            <a:endParaRPr lang="en-GB" dirty="0"/>
          </a:p>
        </p:txBody>
      </p:sp>
      <p:sp>
        <p:nvSpPr>
          <p:cNvPr id="4" name="TextBox 3"/>
          <p:cNvSpPr txBox="1"/>
          <p:nvPr/>
        </p:nvSpPr>
        <p:spPr>
          <a:xfrm>
            <a:off x="7239896" y="3362354"/>
            <a:ext cx="3884759" cy="2554545"/>
          </a:xfrm>
          <a:prstGeom prst="rect">
            <a:avLst/>
          </a:prstGeom>
          <a:noFill/>
        </p:spPr>
        <p:txBody>
          <a:bodyPr wrap="square" rtlCol="0">
            <a:spAutoFit/>
          </a:bodyPr>
          <a:lstStyle/>
          <a:p>
            <a:r>
              <a:rPr lang="en-GB" sz="3200" b="1" dirty="0" smtClean="0">
                <a:solidFill>
                  <a:schemeClr val="bg1"/>
                </a:solidFill>
              </a:rPr>
              <a:t>Found the difference between concepts and categories became more blurred during this process</a:t>
            </a:r>
            <a:endParaRPr lang="en-GB" sz="3200" b="1" dirty="0">
              <a:solidFill>
                <a:schemeClr val="bg1"/>
              </a:solidFill>
            </a:endParaRPr>
          </a:p>
        </p:txBody>
      </p:sp>
    </p:spTree>
    <p:extLst>
      <p:ext uri="{BB962C8B-B14F-4D97-AF65-F5344CB8AC3E}">
        <p14:creationId xmlns:p14="http://schemas.microsoft.com/office/powerpoint/2010/main" val="69763603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Axial Coding Stage</a:t>
            </a:r>
            <a:endParaRPr lang="en-GB" b="1" dirty="0"/>
          </a:p>
        </p:txBody>
      </p:sp>
      <p:sp>
        <p:nvSpPr>
          <p:cNvPr id="3" name="Content Placeholder 2"/>
          <p:cNvSpPr>
            <a:spLocks noGrp="1"/>
          </p:cNvSpPr>
          <p:nvPr>
            <p:ph idx="1"/>
          </p:nvPr>
        </p:nvSpPr>
        <p:spPr>
          <a:xfrm>
            <a:off x="2214282" y="2447364"/>
            <a:ext cx="8184776" cy="3783386"/>
          </a:xfrm>
        </p:spPr>
        <p:txBody>
          <a:bodyPr/>
          <a:lstStyle/>
          <a:p>
            <a:pPr marL="0" indent="0">
              <a:buNone/>
            </a:pPr>
            <a:r>
              <a:rPr lang="en-GB" dirty="0" smtClean="0"/>
              <a:t>Looking for </a:t>
            </a:r>
            <a:r>
              <a:rPr lang="en-GB" dirty="0">
                <a:solidFill>
                  <a:srgbClr val="FF0000"/>
                </a:solidFill>
              </a:rPr>
              <a:t>relationships</a:t>
            </a:r>
            <a:r>
              <a:rPr lang="en-GB" dirty="0"/>
              <a:t> (connections) between categories and </a:t>
            </a:r>
            <a:r>
              <a:rPr lang="en-GB" dirty="0" smtClean="0"/>
              <a:t>sub-categories</a:t>
            </a:r>
          </a:p>
          <a:p>
            <a:endParaRPr lang="en-GB" dirty="0"/>
          </a:p>
        </p:txBody>
      </p:sp>
    </p:spTree>
    <p:extLst>
      <p:ext uri="{BB962C8B-B14F-4D97-AF65-F5344CB8AC3E}">
        <p14:creationId xmlns:p14="http://schemas.microsoft.com/office/powerpoint/2010/main" val="400089335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Selective Coding Stage</a:t>
            </a:r>
            <a:endParaRPr lang="en-GB" b="1" dirty="0"/>
          </a:p>
        </p:txBody>
      </p:sp>
      <p:sp>
        <p:nvSpPr>
          <p:cNvPr id="3" name="Content Placeholder 2"/>
          <p:cNvSpPr>
            <a:spLocks noGrp="1"/>
          </p:cNvSpPr>
          <p:nvPr>
            <p:ph idx="1"/>
          </p:nvPr>
        </p:nvSpPr>
        <p:spPr/>
        <p:txBody>
          <a:bodyPr>
            <a:normAutofit fontScale="92500" lnSpcReduction="10000"/>
          </a:bodyPr>
          <a:lstStyle/>
          <a:p>
            <a:r>
              <a:rPr lang="en-GB" dirty="0" smtClean="0"/>
              <a:t>Identify </a:t>
            </a:r>
            <a:r>
              <a:rPr lang="en-GB" dirty="0"/>
              <a:t>a single </a:t>
            </a:r>
            <a:r>
              <a:rPr lang="en-GB" dirty="0" smtClean="0"/>
              <a:t>core category</a:t>
            </a:r>
          </a:p>
          <a:p>
            <a:pPr marL="0" indent="0">
              <a:buNone/>
            </a:pPr>
            <a:endParaRPr lang="en-GB" dirty="0" smtClean="0"/>
          </a:p>
          <a:p>
            <a:pPr marL="0" indent="0">
              <a:buNone/>
            </a:pPr>
            <a:r>
              <a:rPr lang="en-GB" dirty="0" smtClean="0"/>
              <a:t>Core Category:</a:t>
            </a:r>
          </a:p>
          <a:p>
            <a:r>
              <a:rPr lang="en-GB" dirty="0" smtClean="0"/>
              <a:t>It should be </a:t>
            </a:r>
            <a:r>
              <a:rPr lang="en-GB" dirty="0" smtClean="0">
                <a:solidFill>
                  <a:srgbClr val="FF0000"/>
                </a:solidFill>
              </a:rPr>
              <a:t>related</a:t>
            </a:r>
            <a:r>
              <a:rPr lang="en-GB" dirty="0" smtClean="0"/>
              <a:t> to all other categories</a:t>
            </a:r>
          </a:p>
          <a:p>
            <a:r>
              <a:rPr lang="en-GB" dirty="0" smtClean="0"/>
              <a:t>It should be able to </a:t>
            </a:r>
            <a:r>
              <a:rPr lang="en-GB" dirty="0" smtClean="0">
                <a:solidFill>
                  <a:srgbClr val="FF0000"/>
                </a:solidFill>
              </a:rPr>
              <a:t>explain</a:t>
            </a:r>
            <a:r>
              <a:rPr lang="en-GB" dirty="0" smtClean="0"/>
              <a:t> any variation and contradictory evidence</a:t>
            </a:r>
          </a:p>
          <a:p>
            <a:r>
              <a:rPr lang="en-GB" dirty="0" smtClean="0"/>
              <a:t>It should be a </a:t>
            </a:r>
            <a:r>
              <a:rPr lang="en-GB" dirty="0">
                <a:solidFill>
                  <a:srgbClr val="FF0000"/>
                </a:solidFill>
              </a:rPr>
              <a:t>simple descriptive narrative </a:t>
            </a:r>
            <a:r>
              <a:rPr lang="en-GB" dirty="0"/>
              <a:t>about the central phenomenon of study</a:t>
            </a:r>
            <a:endParaRPr lang="en-GB" dirty="0" smtClean="0"/>
          </a:p>
          <a:p>
            <a:endParaRPr lang="en-GB" dirty="0" smtClean="0"/>
          </a:p>
          <a:p>
            <a:pPr marL="0" indent="0">
              <a:buNone/>
            </a:pPr>
            <a:r>
              <a:rPr lang="en-GB" dirty="0" smtClean="0"/>
              <a:t>Variation of Grounded Theory (</a:t>
            </a:r>
            <a:r>
              <a:rPr lang="en-GB" dirty="0"/>
              <a:t>l</a:t>
            </a:r>
            <a:r>
              <a:rPr lang="en-GB" dirty="0" smtClean="0"/>
              <a:t>ess strict):</a:t>
            </a:r>
          </a:p>
          <a:p>
            <a:r>
              <a:rPr lang="en-GB" dirty="0" smtClean="0"/>
              <a:t>May produce two or three “main” related categories</a:t>
            </a:r>
          </a:p>
        </p:txBody>
      </p:sp>
    </p:spTree>
    <p:extLst>
      <p:ext uri="{BB962C8B-B14F-4D97-AF65-F5344CB8AC3E}">
        <p14:creationId xmlns:p14="http://schemas.microsoft.com/office/powerpoint/2010/main" val="1748427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The Open Coding Process</a:t>
            </a:r>
            <a:endParaRPr lang="en-GB" b="1" dirty="0"/>
          </a:p>
        </p:txBody>
      </p:sp>
      <p:sp>
        <p:nvSpPr>
          <p:cNvPr id="6" name="TextBox 5"/>
          <p:cNvSpPr txBox="1"/>
          <p:nvPr/>
        </p:nvSpPr>
        <p:spPr>
          <a:xfrm>
            <a:off x="6236736" y="345846"/>
            <a:ext cx="5577839" cy="6186309"/>
          </a:xfrm>
          <a:prstGeom prst="rect">
            <a:avLst/>
          </a:prstGeom>
          <a:solidFill>
            <a:schemeClr val="bg1"/>
          </a:solidFill>
        </p:spPr>
        <p:txBody>
          <a:bodyPr wrap="square" rtlCol="0">
            <a:spAutoFit/>
          </a:bodyPr>
          <a:lstStyle/>
          <a:p>
            <a:r>
              <a:rPr lang="en-GB" sz="3600" dirty="0" smtClean="0"/>
              <a:t>Memo:</a:t>
            </a:r>
          </a:p>
          <a:p>
            <a:r>
              <a:rPr lang="en-GB" sz="3600" dirty="0" smtClean="0"/>
              <a:t>More complex concepts may also be stored in semantic memory as large structures in what are known as schema. A schema is a well integrated chunk of knowledge about the world, events, people or actions [8] and includes scripts and frames</a:t>
            </a:r>
            <a:endParaRPr lang="en-GB" sz="3600" dirty="0"/>
          </a:p>
        </p:txBody>
      </p:sp>
      <p:grpSp>
        <p:nvGrpSpPr>
          <p:cNvPr id="13" name="Group 12"/>
          <p:cNvGrpSpPr/>
          <p:nvPr/>
        </p:nvGrpSpPr>
        <p:grpSpPr>
          <a:xfrm>
            <a:off x="130938" y="841799"/>
            <a:ext cx="3751217" cy="2915192"/>
            <a:chOff x="653142" y="975360"/>
            <a:chExt cx="3751217" cy="2915192"/>
          </a:xfrm>
        </p:grpSpPr>
        <p:sp>
          <p:nvSpPr>
            <p:cNvPr id="5" name="Snip Single Corner Rectangle 4"/>
            <p:cNvSpPr/>
            <p:nvPr/>
          </p:nvSpPr>
          <p:spPr>
            <a:xfrm>
              <a:off x="653142" y="975360"/>
              <a:ext cx="2653937" cy="1798320"/>
            </a:xfrm>
            <a:prstGeom prst="snip1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smtClean="0">
                  <a:solidFill>
                    <a:schemeClr val="tx1"/>
                  </a:solidFill>
                </a:rPr>
                <a:t>Reseach</a:t>
              </a:r>
              <a:r>
                <a:rPr lang="en-GB" sz="3200" b="1" dirty="0" smtClean="0">
                  <a:solidFill>
                    <a:schemeClr val="tx1"/>
                  </a:solidFill>
                </a:rPr>
                <a:t> Papers</a:t>
              </a:r>
              <a:endParaRPr lang="en-GB" sz="3200" b="1" dirty="0">
                <a:solidFill>
                  <a:schemeClr val="tx1"/>
                </a:solidFill>
              </a:endParaRPr>
            </a:p>
          </p:txBody>
        </p:sp>
        <p:sp>
          <p:nvSpPr>
            <p:cNvPr id="7" name="Snip Single Corner Rectangle 6"/>
            <p:cNvSpPr/>
            <p:nvPr/>
          </p:nvSpPr>
          <p:spPr>
            <a:xfrm>
              <a:off x="1201782" y="1554480"/>
              <a:ext cx="2653937" cy="1798320"/>
            </a:xfrm>
            <a:prstGeom prst="snip1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smtClean="0">
                  <a:solidFill>
                    <a:schemeClr val="tx1"/>
                  </a:solidFill>
                </a:rPr>
                <a:t>Reseach</a:t>
              </a:r>
              <a:r>
                <a:rPr lang="en-GB" sz="3200" b="1" dirty="0" smtClean="0">
                  <a:solidFill>
                    <a:schemeClr val="tx1"/>
                  </a:solidFill>
                </a:rPr>
                <a:t> Papers</a:t>
              </a:r>
              <a:endParaRPr lang="en-GB" sz="3200" b="1" dirty="0">
                <a:solidFill>
                  <a:schemeClr val="tx1"/>
                </a:solidFill>
              </a:endParaRPr>
            </a:p>
          </p:txBody>
        </p:sp>
        <p:sp>
          <p:nvSpPr>
            <p:cNvPr id="8" name="Snip Single Corner Rectangle 7"/>
            <p:cNvSpPr/>
            <p:nvPr/>
          </p:nvSpPr>
          <p:spPr>
            <a:xfrm>
              <a:off x="1750422" y="2092232"/>
              <a:ext cx="2653937" cy="1798320"/>
            </a:xfrm>
            <a:prstGeom prst="snip1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err="1" smtClean="0">
                  <a:solidFill>
                    <a:schemeClr val="tx1"/>
                  </a:solidFill>
                </a:rPr>
                <a:t>Reseach</a:t>
              </a:r>
              <a:r>
                <a:rPr lang="en-GB" sz="3200" b="1" dirty="0" smtClean="0">
                  <a:solidFill>
                    <a:schemeClr val="tx1"/>
                  </a:solidFill>
                </a:rPr>
                <a:t> Papers</a:t>
              </a:r>
              <a:endParaRPr lang="en-GB" sz="3200" b="1" dirty="0">
                <a:solidFill>
                  <a:schemeClr val="tx1"/>
                </a:solidFill>
              </a:endParaRPr>
            </a:p>
          </p:txBody>
        </p:sp>
      </p:grpSp>
      <p:sp>
        <p:nvSpPr>
          <p:cNvPr id="9" name="Rectangle 8"/>
          <p:cNvSpPr/>
          <p:nvPr/>
        </p:nvSpPr>
        <p:spPr>
          <a:xfrm>
            <a:off x="276620" y="4282440"/>
            <a:ext cx="3751216" cy="21945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3200" b="1" dirty="0" smtClean="0">
                <a:solidFill>
                  <a:schemeClr val="tx1"/>
                </a:solidFill>
              </a:rPr>
              <a:t>NVIVO</a:t>
            </a:r>
          </a:p>
          <a:p>
            <a:endParaRPr lang="en-GB" sz="3200" b="1" dirty="0">
              <a:solidFill>
                <a:schemeClr val="tx1"/>
              </a:solidFill>
            </a:endParaRPr>
          </a:p>
          <a:p>
            <a:r>
              <a:rPr lang="en-GB" sz="3200" b="1" dirty="0" smtClean="0">
                <a:solidFill>
                  <a:schemeClr val="tx1"/>
                </a:solidFill>
              </a:rPr>
              <a:t>Memo Database</a:t>
            </a:r>
            <a:endParaRPr lang="en-GB" sz="3200" b="1" dirty="0">
              <a:solidFill>
                <a:schemeClr val="tx1"/>
              </a:solidFill>
            </a:endParaRPr>
          </a:p>
        </p:txBody>
      </p:sp>
      <p:sp>
        <p:nvSpPr>
          <p:cNvPr id="10" name="Right Arrow 9"/>
          <p:cNvSpPr/>
          <p:nvPr/>
        </p:nvSpPr>
        <p:spPr>
          <a:xfrm>
            <a:off x="4404359" y="1874520"/>
            <a:ext cx="1832377" cy="89916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ight Arrow 10"/>
          <p:cNvSpPr/>
          <p:nvPr/>
        </p:nvSpPr>
        <p:spPr>
          <a:xfrm rot="10800000">
            <a:off x="4027836" y="4949732"/>
            <a:ext cx="2208900" cy="89916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3642359" y="914400"/>
            <a:ext cx="2588621" cy="954107"/>
          </a:xfrm>
          <a:prstGeom prst="rect">
            <a:avLst/>
          </a:prstGeom>
          <a:noFill/>
        </p:spPr>
        <p:txBody>
          <a:bodyPr wrap="square" rtlCol="0">
            <a:spAutoFit/>
          </a:bodyPr>
          <a:lstStyle/>
          <a:p>
            <a:r>
              <a:rPr lang="en-GB" sz="2800" dirty="0" smtClean="0">
                <a:solidFill>
                  <a:schemeClr val="bg1"/>
                </a:solidFill>
              </a:rPr>
              <a:t>Interpretation and rephrasing</a:t>
            </a:r>
            <a:endParaRPr lang="en-GB" sz="2800" dirty="0">
              <a:solidFill>
                <a:schemeClr val="bg1"/>
              </a:solidFill>
            </a:endParaRPr>
          </a:p>
        </p:txBody>
      </p:sp>
      <p:sp>
        <p:nvSpPr>
          <p:cNvPr id="14" name="TextBox 13"/>
          <p:cNvSpPr txBox="1"/>
          <p:nvPr/>
        </p:nvSpPr>
        <p:spPr>
          <a:xfrm>
            <a:off x="3912445" y="3995625"/>
            <a:ext cx="2439683" cy="954107"/>
          </a:xfrm>
          <a:prstGeom prst="rect">
            <a:avLst/>
          </a:prstGeom>
          <a:noFill/>
        </p:spPr>
        <p:txBody>
          <a:bodyPr wrap="square" rtlCol="0">
            <a:spAutoFit/>
          </a:bodyPr>
          <a:lstStyle/>
          <a:p>
            <a:pPr algn="ctr"/>
            <a:r>
              <a:rPr lang="en-GB" sz="2800" dirty="0" smtClean="0">
                <a:solidFill>
                  <a:schemeClr val="bg1"/>
                </a:solidFill>
              </a:rPr>
              <a:t>Node</a:t>
            </a:r>
            <a:br>
              <a:rPr lang="en-GB" sz="2800" dirty="0" smtClean="0">
                <a:solidFill>
                  <a:schemeClr val="bg1"/>
                </a:solidFill>
              </a:rPr>
            </a:br>
            <a:r>
              <a:rPr lang="en-GB" sz="2800" dirty="0" smtClean="0">
                <a:solidFill>
                  <a:schemeClr val="bg1"/>
                </a:solidFill>
              </a:rPr>
              <a:t>(code)</a:t>
            </a:r>
            <a:endParaRPr lang="en-GB" sz="2800" dirty="0">
              <a:solidFill>
                <a:schemeClr val="bg1"/>
              </a:solidFill>
            </a:endParaRPr>
          </a:p>
        </p:txBody>
      </p:sp>
    </p:spTree>
    <p:extLst>
      <p:ext uri="{BB962C8B-B14F-4D97-AF65-F5344CB8AC3E}">
        <p14:creationId xmlns:p14="http://schemas.microsoft.com/office/powerpoint/2010/main" val="61307530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Open Coding Process</a:t>
            </a:r>
            <a:endParaRPr lang="en-GB" dirty="0"/>
          </a:p>
        </p:txBody>
      </p:sp>
      <p:sp>
        <p:nvSpPr>
          <p:cNvPr id="3" name="Content Placeholder 2"/>
          <p:cNvSpPr>
            <a:spLocks noGrp="1"/>
          </p:cNvSpPr>
          <p:nvPr>
            <p:ph idx="1"/>
          </p:nvPr>
        </p:nvSpPr>
        <p:spPr>
          <a:xfrm>
            <a:off x="8078993" y="802433"/>
            <a:ext cx="3741337" cy="5374530"/>
          </a:xfrm>
        </p:spPr>
        <p:txBody>
          <a:bodyPr/>
          <a:lstStyle/>
          <a:p>
            <a:r>
              <a:rPr lang="en-GB" dirty="0" smtClean="0"/>
              <a:t>Rearrange and rename nodes to form categories</a:t>
            </a:r>
          </a:p>
          <a:p>
            <a:pPr lvl="1"/>
            <a:r>
              <a:rPr lang="en-GB" dirty="0" smtClean="0"/>
              <a:t>Sub-categories</a:t>
            </a:r>
          </a:p>
          <a:p>
            <a:pPr lvl="1"/>
            <a:r>
              <a:rPr lang="en-GB" dirty="0" smtClean="0"/>
              <a:t>Main-categories</a:t>
            </a:r>
          </a:p>
          <a:p>
            <a:r>
              <a:rPr lang="en-GB" dirty="0" smtClean="0"/>
              <a:t>Identify properties associated with the nodes</a:t>
            </a:r>
          </a:p>
          <a:p>
            <a:r>
              <a:rPr lang="en-GB" dirty="0" smtClean="0"/>
              <a:t>Primarily Boolean properties</a:t>
            </a:r>
            <a:endParaRPr lang="en-GB"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165460" y="802433"/>
            <a:ext cx="7789817" cy="4855845"/>
          </a:xfrm>
          <a:prstGeom prst="rect">
            <a:avLst/>
          </a:prstGeom>
          <a:noFill/>
          <a:ln>
            <a:noFill/>
          </a:ln>
        </p:spPr>
      </p:pic>
    </p:spTree>
    <p:extLst>
      <p:ext uri="{BB962C8B-B14F-4D97-AF65-F5344CB8AC3E}">
        <p14:creationId xmlns:p14="http://schemas.microsoft.com/office/powerpoint/2010/main" val="388326721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Open Coding Process</a:t>
            </a:r>
            <a:endParaRPr lang="en-GB"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368300" y="802433"/>
            <a:ext cx="11259820" cy="5552647"/>
          </a:xfrm>
          <a:prstGeom prst="rect">
            <a:avLst/>
          </a:prstGeom>
          <a:noFill/>
          <a:ln>
            <a:noFill/>
          </a:ln>
        </p:spPr>
      </p:pic>
      <p:sp>
        <p:nvSpPr>
          <p:cNvPr id="3" name="TextBox 2"/>
          <p:cNvSpPr txBox="1"/>
          <p:nvPr/>
        </p:nvSpPr>
        <p:spPr>
          <a:xfrm>
            <a:off x="950259" y="802433"/>
            <a:ext cx="3475888" cy="707886"/>
          </a:xfrm>
          <a:prstGeom prst="rect">
            <a:avLst/>
          </a:prstGeom>
          <a:noFill/>
        </p:spPr>
        <p:txBody>
          <a:bodyPr wrap="none" rtlCol="0">
            <a:spAutoFit/>
          </a:bodyPr>
          <a:lstStyle/>
          <a:p>
            <a:r>
              <a:rPr lang="en-GB" sz="4000" dirty="0" err="1" smtClean="0"/>
              <a:t>NVivo</a:t>
            </a:r>
            <a:r>
              <a:rPr lang="en-GB" sz="4000" dirty="0" smtClean="0"/>
              <a:t> Database</a:t>
            </a:r>
            <a:endParaRPr lang="en-GB" sz="4000" dirty="0"/>
          </a:p>
        </p:txBody>
      </p:sp>
      <p:sp>
        <p:nvSpPr>
          <p:cNvPr id="8" name="TextBox 7"/>
          <p:cNvSpPr txBox="1"/>
          <p:nvPr/>
        </p:nvSpPr>
        <p:spPr>
          <a:xfrm>
            <a:off x="7315199" y="879439"/>
            <a:ext cx="3334872" cy="461665"/>
          </a:xfrm>
          <a:prstGeom prst="rect">
            <a:avLst/>
          </a:prstGeom>
          <a:solidFill>
            <a:schemeClr val="bg1"/>
          </a:solidFill>
        </p:spPr>
        <p:txBody>
          <a:bodyPr wrap="square" rtlCol="0">
            <a:spAutoFit/>
          </a:bodyPr>
          <a:lstStyle/>
          <a:p>
            <a:r>
              <a:rPr lang="en-GB" sz="2400" b="1" dirty="0" smtClean="0"/>
              <a:t>Some of the Properties</a:t>
            </a:r>
            <a:endParaRPr lang="en-GB" sz="2400" b="1" dirty="0"/>
          </a:p>
        </p:txBody>
      </p:sp>
      <p:sp>
        <p:nvSpPr>
          <p:cNvPr id="9" name="Oval 8"/>
          <p:cNvSpPr/>
          <p:nvPr/>
        </p:nvSpPr>
        <p:spPr>
          <a:xfrm>
            <a:off x="4870515" y="2997843"/>
            <a:ext cx="2732442" cy="580913"/>
          </a:xfrm>
          <a:prstGeom prst="ellipse">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958353" y="2618476"/>
            <a:ext cx="2280304" cy="461665"/>
          </a:xfrm>
          <a:prstGeom prst="rect">
            <a:avLst/>
          </a:prstGeom>
          <a:solidFill>
            <a:schemeClr val="bg1"/>
          </a:solidFill>
        </p:spPr>
        <p:txBody>
          <a:bodyPr wrap="none" rtlCol="0">
            <a:spAutoFit/>
          </a:bodyPr>
          <a:lstStyle/>
          <a:p>
            <a:r>
              <a:rPr lang="en-GB" sz="2400" dirty="0" smtClean="0"/>
              <a:t>Dimension Value</a:t>
            </a:r>
            <a:endParaRPr lang="en-GB" sz="2400" dirty="0"/>
          </a:p>
        </p:txBody>
      </p:sp>
    </p:spTree>
    <p:extLst>
      <p:ext uri="{BB962C8B-B14F-4D97-AF65-F5344CB8AC3E}">
        <p14:creationId xmlns:p14="http://schemas.microsoft.com/office/powerpoint/2010/main" val="18739099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Open Coding Results</a:t>
            </a:r>
            <a:endParaRPr lang="en-GB" b="1" dirty="0"/>
          </a:p>
        </p:txBody>
      </p:sp>
      <p:sp>
        <p:nvSpPr>
          <p:cNvPr id="3" name="Content Placeholder 2"/>
          <p:cNvSpPr>
            <a:spLocks noGrp="1"/>
          </p:cNvSpPr>
          <p:nvPr>
            <p:ph idx="1"/>
          </p:nvPr>
        </p:nvSpPr>
        <p:spPr>
          <a:xfrm>
            <a:off x="653143" y="1604681"/>
            <a:ext cx="11167187" cy="4963759"/>
          </a:xfrm>
        </p:spPr>
        <p:txBody>
          <a:bodyPr>
            <a:normAutofit/>
          </a:bodyPr>
          <a:lstStyle/>
          <a:p>
            <a:pPr marL="0" indent="0">
              <a:buNone/>
            </a:pPr>
            <a:r>
              <a:rPr lang="en-GB" dirty="0" smtClean="0"/>
              <a:t>The Open Coding results produced :</a:t>
            </a:r>
          </a:p>
          <a:p>
            <a:r>
              <a:rPr lang="en-GB" dirty="0" smtClean="0">
                <a:solidFill>
                  <a:srgbClr val="FF0000"/>
                </a:solidFill>
              </a:rPr>
              <a:t>Low volume </a:t>
            </a:r>
            <a:r>
              <a:rPr lang="en-GB" dirty="0" smtClean="0"/>
              <a:t>of data</a:t>
            </a:r>
          </a:p>
          <a:p>
            <a:r>
              <a:rPr lang="en-GB" dirty="0" smtClean="0"/>
              <a:t>Highly </a:t>
            </a:r>
            <a:r>
              <a:rPr lang="en-GB" dirty="0" smtClean="0">
                <a:solidFill>
                  <a:srgbClr val="FF0000"/>
                </a:solidFill>
              </a:rPr>
              <a:t>multivariate</a:t>
            </a:r>
            <a:r>
              <a:rPr lang="en-GB" dirty="0" smtClean="0"/>
              <a:t> data (many properties identified)</a:t>
            </a:r>
          </a:p>
          <a:p>
            <a:r>
              <a:rPr lang="en-GB" dirty="0" smtClean="0"/>
              <a:t>“</a:t>
            </a:r>
            <a:r>
              <a:rPr lang="en-GB" dirty="0" smtClean="0">
                <a:solidFill>
                  <a:srgbClr val="FF0000"/>
                </a:solidFill>
              </a:rPr>
              <a:t>Sparse</a:t>
            </a:r>
            <a:r>
              <a:rPr lang="en-GB" dirty="0" smtClean="0"/>
              <a:t>” data </a:t>
            </a:r>
            <a:r>
              <a:rPr lang="en-GB" dirty="0" smtClean="0">
                <a:sym typeface="Wingdings" panose="05000000000000000000" pitchFamily="2" charset="2"/>
              </a:rPr>
              <a:t> “</a:t>
            </a:r>
            <a:r>
              <a:rPr lang="en-GB" i="1" dirty="0" smtClean="0">
                <a:sym typeface="Wingdings" panose="05000000000000000000" pitchFamily="2" charset="2"/>
              </a:rPr>
              <a:t>the curse of dimensionality</a:t>
            </a:r>
            <a:r>
              <a:rPr lang="en-GB" dirty="0" smtClean="0">
                <a:sym typeface="Wingdings" panose="05000000000000000000" pitchFamily="2" charset="2"/>
              </a:rPr>
              <a:t>” </a:t>
            </a:r>
          </a:p>
          <a:p>
            <a:pPr lvl="1"/>
            <a:r>
              <a:rPr lang="en-GB" dirty="0" smtClean="0">
                <a:sym typeface="Wingdings" panose="05000000000000000000" pitchFamily="2" charset="2"/>
              </a:rPr>
              <a:t>Low support counts spread across the nodes (there weren’t 100,000s of research papers to analyse)</a:t>
            </a:r>
          </a:p>
          <a:p>
            <a:endParaRPr lang="en-GB" dirty="0"/>
          </a:p>
        </p:txBody>
      </p:sp>
    </p:spTree>
    <p:extLst>
      <p:ext uri="{BB962C8B-B14F-4D97-AF65-F5344CB8AC3E}">
        <p14:creationId xmlns:p14="http://schemas.microsoft.com/office/powerpoint/2010/main" val="3584681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The Axial Coding Process</a:t>
            </a:r>
            <a:endParaRPr lang="en-GB" b="1" dirty="0"/>
          </a:p>
        </p:txBody>
      </p:sp>
      <p:sp>
        <p:nvSpPr>
          <p:cNvPr id="3" name="Content Placeholder 2"/>
          <p:cNvSpPr>
            <a:spLocks noGrp="1"/>
          </p:cNvSpPr>
          <p:nvPr>
            <p:ph idx="1"/>
          </p:nvPr>
        </p:nvSpPr>
        <p:spPr>
          <a:xfrm>
            <a:off x="653143" y="1775011"/>
            <a:ext cx="11167187" cy="4793429"/>
          </a:xfrm>
        </p:spPr>
        <p:txBody>
          <a:bodyPr>
            <a:normAutofit/>
          </a:bodyPr>
          <a:lstStyle/>
          <a:p>
            <a:r>
              <a:rPr lang="en-GB" dirty="0" smtClean="0">
                <a:sym typeface="Wingdings" panose="05000000000000000000" pitchFamily="2" charset="2"/>
              </a:rPr>
              <a:t>Couldn’t use statistical analysis</a:t>
            </a:r>
          </a:p>
          <a:p>
            <a:pPr lvl="1"/>
            <a:r>
              <a:rPr lang="en-GB" dirty="0" smtClean="0">
                <a:sym typeface="Wingdings" panose="05000000000000000000" pitchFamily="2" charset="2"/>
              </a:rPr>
              <a:t>Data mining techniques didn’t work</a:t>
            </a:r>
          </a:p>
          <a:p>
            <a:r>
              <a:rPr lang="en-GB" dirty="0" smtClean="0">
                <a:sym typeface="Wingdings" panose="05000000000000000000" pitchFamily="2" charset="2"/>
              </a:rPr>
              <a:t>Had to use a visualisation approach</a:t>
            </a:r>
          </a:p>
          <a:p>
            <a:pPr lvl="1"/>
            <a:r>
              <a:rPr lang="en-GB" dirty="0" smtClean="0"/>
              <a:t>The </a:t>
            </a:r>
            <a:r>
              <a:rPr lang="en-GB" dirty="0"/>
              <a:t>objective was to determine the </a:t>
            </a:r>
            <a:r>
              <a:rPr lang="en-GB" i="1" dirty="0" smtClean="0"/>
              <a:t>variables</a:t>
            </a:r>
            <a:r>
              <a:rPr lang="en-GB" dirty="0" smtClean="0"/>
              <a:t> </a:t>
            </a:r>
            <a:r>
              <a:rPr lang="en-GB" dirty="0"/>
              <a:t>that limited programming ability</a:t>
            </a:r>
            <a:endParaRPr lang="en-GB" dirty="0" smtClean="0"/>
          </a:p>
          <a:p>
            <a:endParaRPr lang="en-GB" dirty="0"/>
          </a:p>
        </p:txBody>
      </p:sp>
    </p:spTree>
    <p:extLst>
      <p:ext uri="{BB962C8B-B14F-4D97-AF65-F5344CB8AC3E}">
        <p14:creationId xmlns:p14="http://schemas.microsoft.com/office/powerpoint/2010/main" val="675608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New Approach Required</a:t>
            </a:r>
            <a:endParaRPr lang="en-GB" dirty="0"/>
          </a:p>
        </p:txBody>
      </p:sp>
      <p:sp>
        <p:nvSpPr>
          <p:cNvPr id="3" name="Content Placeholder 2"/>
          <p:cNvSpPr>
            <a:spLocks noGrp="1"/>
          </p:cNvSpPr>
          <p:nvPr>
            <p:ph idx="1"/>
          </p:nvPr>
        </p:nvSpPr>
        <p:spPr>
          <a:xfrm>
            <a:off x="653143" y="802432"/>
            <a:ext cx="11167187" cy="5696979"/>
          </a:xfrm>
        </p:spPr>
        <p:txBody>
          <a:bodyPr>
            <a:normAutofit lnSpcReduction="10000"/>
          </a:bodyPr>
          <a:lstStyle/>
          <a:p>
            <a:r>
              <a:rPr lang="en-GB" dirty="0" smtClean="0"/>
              <a:t>Use a </a:t>
            </a:r>
            <a:r>
              <a:rPr lang="en-GB" dirty="0" smtClean="0">
                <a:solidFill>
                  <a:srgbClr val="FF0000"/>
                </a:solidFill>
              </a:rPr>
              <a:t>weighted graph </a:t>
            </a:r>
            <a:r>
              <a:rPr lang="en-GB" dirty="0" smtClean="0"/>
              <a:t>approach to visualise grounded theory data (similar to semantic network)</a:t>
            </a:r>
          </a:p>
          <a:p>
            <a:r>
              <a:rPr lang="en-GB" dirty="0" smtClean="0"/>
              <a:t>Define a </a:t>
            </a:r>
            <a:r>
              <a:rPr lang="en-GB" dirty="0" smtClean="0">
                <a:solidFill>
                  <a:srgbClr val="FF0000"/>
                </a:solidFill>
              </a:rPr>
              <a:t>dimension</a:t>
            </a:r>
            <a:r>
              <a:rPr lang="en-GB" dirty="0" smtClean="0"/>
              <a:t> as a name value pair</a:t>
            </a:r>
          </a:p>
          <a:p>
            <a:pPr lvl="1"/>
            <a:r>
              <a:rPr lang="en-GB" dirty="0"/>
              <a:t>“Impacted by Problem </a:t>
            </a:r>
            <a:r>
              <a:rPr lang="en-GB" dirty="0" smtClean="0"/>
              <a:t>Solving = </a:t>
            </a:r>
            <a:r>
              <a:rPr lang="en-GB" dirty="0"/>
              <a:t>YES”</a:t>
            </a:r>
          </a:p>
          <a:p>
            <a:r>
              <a:rPr lang="en-GB" dirty="0" smtClean="0"/>
              <a:t>Dimensions become unique </a:t>
            </a:r>
            <a:r>
              <a:rPr lang="en-GB" dirty="0" smtClean="0">
                <a:solidFill>
                  <a:srgbClr val="FF0000"/>
                </a:solidFill>
              </a:rPr>
              <a:t>nodes</a:t>
            </a:r>
            <a:r>
              <a:rPr lang="en-GB" dirty="0" smtClean="0"/>
              <a:t> in the graph</a:t>
            </a:r>
          </a:p>
          <a:p>
            <a:r>
              <a:rPr lang="en-GB" dirty="0" smtClean="0"/>
              <a:t>Each value in the </a:t>
            </a:r>
            <a:r>
              <a:rPr lang="en-GB" dirty="0" err="1" smtClean="0"/>
              <a:t>Nvivo</a:t>
            </a:r>
            <a:r>
              <a:rPr lang="en-GB" dirty="0" smtClean="0"/>
              <a:t> database is mapped to a dimension</a:t>
            </a:r>
          </a:p>
          <a:p>
            <a:pPr lvl="1"/>
            <a:r>
              <a:rPr lang="en-GB" dirty="0" smtClean="0">
                <a:solidFill>
                  <a:srgbClr val="FF0000"/>
                </a:solidFill>
              </a:rPr>
              <a:t>Edges</a:t>
            </a:r>
            <a:r>
              <a:rPr lang="en-GB" dirty="0" smtClean="0"/>
              <a:t> added when dimensions occur together (in database row)</a:t>
            </a:r>
          </a:p>
          <a:p>
            <a:pPr lvl="1"/>
            <a:r>
              <a:rPr lang="en-GB" dirty="0" smtClean="0">
                <a:solidFill>
                  <a:srgbClr val="FF0000"/>
                </a:solidFill>
              </a:rPr>
              <a:t>Support count </a:t>
            </a:r>
            <a:r>
              <a:rPr lang="en-GB" dirty="0" smtClean="0"/>
              <a:t>of existing edges is incremented</a:t>
            </a:r>
          </a:p>
          <a:p>
            <a:r>
              <a:rPr lang="en-GB" dirty="0"/>
              <a:t>Edges are </a:t>
            </a:r>
            <a:r>
              <a:rPr lang="en-GB" dirty="0">
                <a:solidFill>
                  <a:srgbClr val="FF0000"/>
                </a:solidFill>
              </a:rPr>
              <a:t>not directional </a:t>
            </a:r>
            <a:r>
              <a:rPr lang="en-GB" dirty="0"/>
              <a:t>(can be interpreted in either direction)</a:t>
            </a:r>
          </a:p>
          <a:p>
            <a:r>
              <a:rPr lang="en-GB" dirty="0" smtClean="0"/>
              <a:t>Edges can be culled by altering a </a:t>
            </a:r>
            <a:r>
              <a:rPr lang="en-GB" dirty="0" smtClean="0">
                <a:solidFill>
                  <a:srgbClr val="FF0000"/>
                </a:solidFill>
              </a:rPr>
              <a:t>support threshold</a:t>
            </a:r>
          </a:p>
          <a:p>
            <a:pPr lvl="1"/>
            <a:r>
              <a:rPr lang="en-GB" dirty="0" smtClean="0"/>
              <a:t>Nodes without edges are culled</a:t>
            </a:r>
          </a:p>
          <a:p>
            <a:pPr lvl="1"/>
            <a:r>
              <a:rPr lang="en-GB" dirty="0" smtClean="0"/>
              <a:t>Reveals more or less detail as required (drill down the graph)</a:t>
            </a:r>
            <a:endParaRPr lang="en-GB" dirty="0"/>
          </a:p>
        </p:txBody>
      </p:sp>
    </p:spTree>
    <p:extLst>
      <p:ext uri="{BB962C8B-B14F-4D97-AF65-F5344CB8AC3E}">
        <p14:creationId xmlns:p14="http://schemas.microsoft.com/office/powerpoint/2010/main" val="3922729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rgbClr val="5F5F5F"/>
                                      </p:to>
                                    </p:animClr>
                                  </p:sub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7" end="7"/>
                                            </p:txEl>
                                          </p:spTgt>
                                        </p:tgtEl>
                                        <p:attrNameLst>
                                          <p:attrName>ppt_c</p:attrName>
                                        </p:attrNameLst>
                                      </p:cBhvr>
                                      <p:to>
                                        <a:srgbClr val="5F5F5F"/>
                                      </p:to>
                                    </p:animClr>
                                  </p:sub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New Approach Required</a:t>
            </a:r>
            <a:endParaRPr lang="en-GB"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274320" y="746760"/>
            <a:ext cx="11399519" cy="5974079"/>
          </a:xfrm>
          <a:prstGeom prst="rect">
            <a:avLst/>
          </a:prstGeom>
          <a:noFill/>
          <a:ln>
            <a:noFill/>
          </a:ln>
        </p:spPr>
      </p:pic>
      <p:sp>
        <p:nvSpPr>
          <p:cNvPr id="5" name="TextBox 4"/>
          <p:cNvSpPr txBox="1"/>
          <p:nvPr/>
        </p:nvSpPr>
        <p:spPr>
          <a:xfrm>
            <a:off x="4937761" y="1127760"/>
            <a:ext cx="3886200" cy="2246769"/>
          </a:xfrm>
          <a:prstGeom prst="rect">
            <a:avLst/>
          </a:prstGeom>
          <a:solidFill>
            <a:schemeClr val="bg1"/>
          </a:solidFill>
          <a:ln w="25400">
            <a:solidFill>
              <a:schemeClr val="accent1">
                <a:shade val="50000"/>
              </a:schemeClr>
            </a:solidFill>
          </a:ln>
        </p:spPr>
        <p:txBody>
          <a:bodyPr wrap="square" rtlCol="0">
            <a:spAutoFit/>
          </a:bodyPr>
          <a:lstStyle/>
          <a:p>
            <a:r>
              <a:rPr lang="en-GB" sz="2800" dirty="0" smtClean="0"/>
              <a:t>Edges with higher support are associated with nodes of higher support (most common themes)</a:t>
            </a:r>
            <a:endParaRPr lang="en-GB" sz="2800" dirty="0"/>
          </a:p>
        </p:txBody>
      </p:sp>
      <p:cxnSp>
        <p:nvCxnSpPr>
          <p:cNvPr id="9" name="Straight Arrow Connector 8"/>
          <p:cNvCxnSpPr/>
          <p:nvPr/>
        </p:nvCxnSpPr>
        <p:spPr>
          <a:xfrm flipH="1">
            <a:off x="1706880" y="2035701"/>
            <a:ext cx="3230881" cy="2429619"/>
          </a:xfrm>
          <a:prstGeom prst="straightConnector1">
            <a:avLst/>
          </a:prstGeom>
          <a:ln w="73025">
            <a:solidFill>
              <a:srgbClr val="FF0000"/>
            </a:solidFill>
            <a:tailEnd type="arrow"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17184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Edge Weighted Graphs</a:t>
            </a:r>
            <a:endParaRPr lang="en-GB" dirty="0"/>
          </a:p>
        </p:txBody>
      </p:sp>
      <p:sp>
        <p:nvSpPr>
          <p:cNvPr id="3" name="Content Placeholder 2"/>
          <p:cNvSpPr>
            <a:spLocks noGrp="1"/>
          </p:cNvSpPr>
          <p:nvPr>
            <p:ph idx="1"/>
          </p:nvPr>
        </p:nvSpPr>
        <p:spPr>
          <a:xfrm>
            <a:off x="653143" y="1219199"/>
            <a:ext cx="11167187" cy="4957763"/>
          </a:xfrm>
        </p:spPr>
        <p:txBody>
          <a:bodyPr/>
          <a:lstStyle/>
          <a:p>
            <a:r>
              <a:rPr lang="en-GB" dirty="0" smtClean="0"/>
              <a:t>Allowed the main concepts and their </a:t>
            </a:r>
            <a:r>
              <a:rPr lang="en-GB" dirty="0" smtClean="0">
                <a:solidFill>
                  <a:srgbClr val="FF0000"/>
                </a:solidFill>
              </a:rPr>
              <a:t>relationships</a:t>
            </a:r>
            <a:r>
              <a:rPr lang="en-GB" dirty="0" smtClean="0"/>
              <a:t> to be identified</a:t>
            </a:r>
          </a:p>
          <a:p>
            <a:r>
              <a:rPr lang="en-GB" dirty="0" smtClean="0"/>
              <a:t>Indicated area where the research could be </a:t>
            </a:r>
            <a:r>
              <a:rPr lang="en-GB" dirty="0" smtClean="0">
                <a:solidFill>
                  <a:srgbClr val="FF0000"/>
                </a:solidFill>
              </a:rPr>
              <a:t>focus</a:t>
            </a:r>
            <a:r>
              <a:rPr lang="en-GB" dirty="0" smtClean="0"/>
              <a:t>ed</a:t>
            </a:r>
          </a:p>
          <a:p>
            <a:r>
              <a:rPr lang="en-GB" dirty="0" smtClean="0"/>
              <a:t>Allowed a </a:t>
            </a:r>
            <a:r>
              <a:rPr lang="en-GB" dirty="0" smtClean="0">
                <a:solidFill>
                  <a:srgbClr val="FF0000"/>
                </a:solidFill>
              </a:rPr>
              <a:t>coherent picture </a:t>
            </a:r>
            <a:r>
              <a:rPr lang="en-GB" dirty="0" smtClean="0"/>
              <a:t>to be formed from a wide range of research areas</a:t>
            </a:r>
          </a:p>
          <a:p>
            <a:r>
              <a:rPr lang="en-GB" dirty="0" smtClean="0"/>
              <a:t>Gave a </a:t>
            </a:r>
            <a:r>
              <a:rPr lang="en-GB" dirty="0" smtClean="0">
                <a:solidFill>
                  <a:srgbClr val="FF0000"/>
                </a:solidFill>
              </a:rPr>
              <a:t>strong framework </a:t>
            </a:r>
            <a:r>
              <a:rPr lang="en-GB" dirty="0" smtClean="0"/>
              <a:t>around which the final literature review could be structured</a:t>
            </a:r>
          </a:p>
          <a:p>
            <a:r>
              <a:rPr lang="en-GB" dirty="0" smtClean="0"/>
              <a:t>Enabled both </a:t>
            </a:r>
            <a:r>
              <a:rPr lang="en-GB" dirty="0" smtClean="0">
                <a:solidFill>
                  <a:srgbClr val="FF0000"/>
                </a:solidFill>
              </a:rPr>
              <a:t>axial and selective coding </a:t>
            </a:r>
            <a:r>
              <a:rPr lang="en-GB" dirty="0" smtClean="0">
                <a:sym typeface="Wingdings" panose="05000000000000000000" pitchFamily="2" charset="2"/>
              </a:rPr>
              <a:t> the relationships between concepts could be visualised more clearly</a:t>
            </a:r>
            <a:endParaRPr lang="en-GB" dirty="0"/>
          </a:p>
        </p:txBody>
      </p:sp>
    </p:spTree>
    <p:extLst>
      <p:ext uri="{BB962C8B-B14F-4D97-AF65-F5344CB8AC3E}">
        <p14:creationId xmlns:p14="http://schemas.microsoft.com/office/powerpoint/2010/main" val="134395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0767" y="1678193"/>
            <a:ext cx="10389563" cy="4498769"/>
          </a:xfrm>
        </p:spPr>
        <p:txBody>
          <a:bodyPr/>
          <a:lstStyle/>
          <a:p>
            <a:pPr marL="0" indent="0">
              <a:buNone/>
            </a:pPr>
            <a:endParaRPr lang="en-GB" dirty="0" smtClean="0"/>
          </a:p>
          <a:p>
            <a:pPr marL="0" indent="0">
              <a:buNone/>
            </a:pPr>
            <a:endParaRPr lang="en-GB" dirty="0"/>
          </a:p>
          <a:p>
            <a:pPr marL="0" indent="0">
              <a:buNone/>
            </a:pPr>
            <a:r>
              <a:rPr lang="en-GB" sz="6000" dirty="0" smtClean="0"/>
              <a:t>Any Questions?</a:t>
            </a:r>
            <a:endParaRPr lang="en-GB" sz="6000" dirty="0"/>
          </a:p>
        </p:txBody>
      </p:sp>
    </p:spTree>
    <p:extLst>
      <p:ext uri="{BB962C8B-B14F-4D97-AF65-F5344CB8AC3E}">
        <p14:creationId xmlns:p14="http://schemas.microsoft.com/office/powerpoint/2010/main" val="2867166242"/>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Problem Solving: Finding largest value in 3 numbers</a:t>
            </a:r>
            <a:endParaRPr lang="en-GB" dirty="0"/>
          </a:p>
        </p:txBody>
      </p:sp>
      <p:sp>
        <p:nvSpPr>
          <p:cNvPr id="4" name="TextBox 3"/>
          <p:cNvSpPr txBox="1"/>
          <p:nvPr/>
        </p:nvSpPr>
        <p:spPr>
          <a:xfrm>
            <a:off x="200298" y="1045029"/>
            <a:ext cx="4865434" cy="3539430"/>
          </a:xfrm>
          <a:prstGeom prst="rect">
            <a:avLst/>
          </a:prstGeom>
          <a:noFill/>
        </p:spPr>
        <p:txBody>
          <a:bodyPr wrap="none" rtlCol="0">
            <a:spAutoFit/>
          </a:bodyPr>
          <a:lstStyle/>
          <a:p>
            <a:r>
              <a:rPr lang="en-GB" sz="3200" dirty="0" smtClean="0">
                <a:solidFill>
                  <a:schemeClr val="bg1"/>
                </a:solidFill>
              </a:rPr>
              <a:t>if(number1 &gt; number2)</a:t>
            </a:r>
            <a:br>
              <a:rPr lang="en-GB" sz="3200" dirty="0" smtClean="0">
                <a:solidFill>
                  <a:schemeClr val="bg1"/>
                </a:solidFill>
              </a:rPr>
            </a:br>
            <a:r>
              <a:rPr lang="en-GB" sz="3200" dirty="0" smtClean="0">
                <a:solidFill>
                  <a:schemeClr val="bg1"/>
                </a:solidFill>
              </a:rPr>
              <a:t>{ }</a:t>
            </a:r>
            <a:br>
              <a:rPr lang="en-GB" sz="3200" dirty="0" smtClean="0">
                <a:solidFill>
                  <a:schemeClr val="bg1"/>
                </a:solidFill>
              </a:rPr>
            </a:br>
            <a:r>
              <a:rPr lang="en-GB" sz="3200" dirty="0" smtClean="0">
                <a:solidFill>
                  <a:schemeClr val="bg1"/>
                </a:solidFill>
              </a:rPr>
              <a:t>else if(number1 &gt; number3)</a:t>
            </a:r>
            <a:br>
              <a:rPr lang="en-GB" sz="3200" dirty="0" smtClean="0">
                <a:solidFill>
                  <a:schemeClr val="bg1"/>
                </a:solidFill>
              </a:rPr>
            </a:br>
            <a:r>
              <a:rPr lang="en-GB" sz="3200" dirty="0" smtClean="0">
                <a:solidFill>
                  <a:schemeClr val="bg1"/>
                </a:solidFill>
              </a:rPr>
              <a:t>{}</a:t>
            </a:r>
            <a:br>
              <a:rPr lang="en-GB" sz="3200" dirty="0" smtClean="0">
                <a:solidFill>
                  <a:schemeClr val="bg1"/>
                </a:solidFill>
              </a:rPr>
            </a:br>
            <a:r>
              <a:rPr lang="en-GB" sz="3200" dirty="0" smtClean="0">
                <a:solidFill>
                  <a:schemeClr val="bg1"/>
                </a:solidFill>
              </a:rPr>
              <a:t>else if(number2 &gt; number1)</a:t>
            </a:r>
            <a:br>
              <a:rPr lang="en-GB" sz="3200" dirty="0" smtClean="0">
                <a:solidFill>
                  <a:schemeClr val="bg1"/>
                </a:solidFill>
              </a:rPr>
            </a:br>
            <a:r>
              <a:rPr lang="en-GB" sz="3200" dirty="0" smtClean="0">
                <a:solidFill>
                  <a:schemeClr val="bg1"/>
                </a:solidFill>
              </a:rPr>
              <a:t>{}</a:t>
            </a:r>
            <a:br>
              <a:rPr lang="en-GB" sz="3200" dirty="0" smtClean="0">
                <a:solidFill>
                  <a:schemeClr val="bg1"/>
                </a:solidFill>
              </a:rPr>
            </a:br>
            <a:r>
              <a:rPr lang="en-GB" sz="3200" dirty="0" smtClean="0">
                <a:solidFill>
                  <a:schemeClr val="bg1"/>
                </a:solidFill>
              </a:rPr>
              <a:t>etc.</a:t>
            </a:r>
            <a:endParaRPr lang="en-GB" sz="3200" dirty="0">
              <a:solidFill>
                <a:schemeClr val="bg1"/>
              </a:solidFill>
            </a:endParaRPr>
          </a:p>
        </p:txBody>
      </p:sp>
      <p:sp>
        <p:nvSpPr>
          <p:cNvPr id="5" name="TextBox 4"/>
          <p:cNvSpPr txBox="1"/>
          <p:nvPr/>
        </p:nvSpPr>
        <p:spPr>
          <a:xfrm>
            <a:off x="7181915" y="1045029"/>
            <a:ext cx="4740400" cy="3539430"/>
          </a:xfrm>
          <a:prstGeom prst="rect">
            <a:avLst/>
          </a:prstGeom>
          <a:noFill/>
        </p:spPr>
        <p:txBody>
          <a:bodyPr wrap="none" rtlCol="0">
            <a:spAutoFit/>
          </a:bodyPr>
          <a:lstStyle/>
          <a:p>
            <a:r>
              <a:rPr lang="en-GB" sz="3200" dirty="0" smtClean="0">
                <a:solidFill>
                  <a:schemeClr val="bg1"/>
                </a:solidFill>
              </a:rPr>
              <a:t>if(number1 &gt; number2</a:t>
            </a:r>
            <a:br>
              <a:rPr lang="en-GB" sz="3200" dirty="0" smtClean="0">
                <a:solidFill>
                  <a:schemeClr val="bg1"/>
                </a:solidFill>
              </a:rPr>
            </a:br>
            <a:r>
              <a:rPr lang="en-GB" sz="3200" dirty="0" smtClean="0">
                <a:solidFill>
                  <a:schemeClr val="bg1"/>
                </a:solidFill>
              </a:rPr>
              <a:t>&amp;&amp; number1 &gt; number3)</a:t>
            </a:r>
            <a:br>
              <a:rPr lang="en-GB" sz="3200" dirty="0" smtClean="0">
                <a:solidFill>
                  <a:schemeClr val="bg1"/>
                </a:solidFill>
              </a:rPr>
            </a:br>
            <a:r>
              <a:rPr lang="en-GB" sz="3200" dirty="0" smtClean="0">
                <a:solidFill>
                  <a:schemeClr val="bg1"/>
                </a:solidFill>
              </a:rPr>
              <a:t>{ max = number1 }</a:t>
            </a:r>
            <a:br>
              <a:rPr lang="en-GB" sz="3200" dirty="0" smtClean="0">
                <a:solidFill>
                  <a:schemeClr val="bg1"/>
                </a:solidFill>
              </a:rPr>
            </a:br>
            <a:r>
              <a:rPr lang="en-GB" sz="3200" dirty="0" smtClean="0">
                <a:solidFill>
                  <a:schemeClr val="bg1"/>
                </a:solidFill>
              </a:rPr>
              <a:t>else if(number2 &gt; number1</a:t>
            </a:r>
            <a:br>
              <a:rPr lang="en-GB" sz="3200" dirty="0" smtClean="0">
                <a:solidFill>
                  <a:schemeClr val="bg1"/>
                </a:solidFill>
              </a:rPr>
            </a:br>
            <a:r>
              <a:rPr lang="en-GB" sz="3200" dirty="0" smtClean="0">
                <a:solidFill>
                  <a:schemeClr val="bg1"/>
                </a:solidFill>
              </a:rPr>
              <a:t>&amp;&amp; number2 &gt; number3)</a:t>
            </a:r>
            <a:br>
              <a:rPr lang="en-GB" sz="3200" dirty="0" smtClean="0">
                <a:solidFill>
                  <a:schemeClr val="bg1"/>
                </a:solidFill>
              </a:rPr>
            </a:br>
            <a:r>
              <a:rPr lang="en-GB" sz="3200" dirty="0" smtClean="0">
                <a:solidFill>
                  <a:schemeClr val="bg1"/>
                </a:solidFill>
              </a:rPr>
              <a:t>{ max = number2 }</a:t>
            </a:r>
            <a:br>
              <a:rPr lang="en-GB" sz="3200" dirty="0" smtClean="0">
                <a:solidFill>
                  <a:schemeClr val="bg1"/>
                </a:solidFill>
              </a:rPr>
            </a:br>
            <a:r>
              <a:rPr lang="en-GB" sz="3200" dirty="0" smtClean="0">
                <a:solidFill>
                  <a:schemeClr val="bg1"/>
                </a:solidFill>
              </a:rPr>
              <a:t>else { max = number3 }</a:t>
            </a:r>
            <a:endParaRPr lang="en-GB" sz="3200" dirty="0">
              <a:solidFill>
                <a:schemeClr val="bg1"/>
              </a:solidFill>
            </a:endParaRPr>
          </a:p>
        </p:txBody>
      </p:sp>
      <p:sp>
        <p:nvSpPr>
          <p:cNvPr id="6" name="TextBox 5"/>
          <p:cNvSpPr txBox="1"/>
          <p:nvPr/>
        </p:nvSpPr>
        <p:spPr>
          <a:xfrm>
            <a:off x="3589629" y="4073543"/>
            <a:ext cx="3346814" cy="2554545"/>
          </a:xfrm>
          <a:prstGeom prst="rect">
            <a:avLst/>
          </a:prstGeom>
          <a:noFill/>
        </p:spPr>
        <p:txBody>
          <a:bodyPr wrap="none" rtlCol="0">
            <a:spAutoFit/>
          </a:bodyPr>
          <a:lstStyle/>
          <a:p>
            <a:r>
              <a:rPr lang="en-GB" sz="3200" dirty="0" smtClean="0">
                <a:solidFill>
                  <a:schemeClr val="bg1"/>
                </a:solidFill>
              </a:rPr>
              <a:t>max = number1</a:t>
            </a:r>
          </a:p>
          <a:p>
            <a:r>
              <a:rPr lang="en-GB" sz="3200" dirty="0" smtClean="0">
                <a:solidFill>
                  <a:schemeClr val="bg1"/>
                </a:solidFill>
              </a:rPr>
              <a:t>if(number2 &gt; max)</a:t>
            </a:r>
            <a:br>
              <a:rPr lang="en-GB" sz="3200" dirty="0" smtClean="0">
                <a:solidFill>
                  <a:schemeClr val="bg1"/>
                </a:solidFill>
              </a:rPr>
            </a:br>
            <a:r>
              <a:rPr lang="en-GB" sz="3200" dirty="0" smtClean="0">
                <a:solidFill>
                  <a:schemeClr val="bg1"/>
                </a:solidFill>
              </a:rPr>
              <a:t>{  max = number2 }</a:t>
            </a:r>
            <a:br>
              <a:rPr lang="en-GB" sz="3200" dirty="0" smtClean="0">
                <a:solidFill>
                  <a:schemeClr val="bg1"/>
                </a:solidFill>
              </a:rPr>
            </a:br>
            <a:r>
              <a:rPr lang="en-GB" sz="3200" dirty="0" smtClean="0">
                <a:solidFill>
                  <a:schemeClr val="bg1"/>
                </a:solidFill>
              </a:rPr>
              <a:t>if(number3 &gt; max)</a:t>
            </a:r>
            <a:br>
              <a:rPr lang="en-GB" sz="3200" dirty="0" smtClean="0">
                <a:solidFill>
                  <a:schemeClr val="bg1"/>
                </a:solidFill>
              </a:rPr>
            </a:br>
            <a:r>
              <a:rPr lang="en-GB" sz="3200" dirty="0" smtClean="0">
                <a:solidFill>
                  <a:schemeClr val="bg1"/>
                </a:solidFill>
              </a:rPr>
              <a:t>{ max = number 3 }</a:t>
            </a:r>
            <a:endParaRPr lang="en-GB" sz="3200" dirty="0">
              <a:solidFill>
                <a:schemeClr val="bg1"/>
              </a:solidFill>
            </a:endParaRPr>
          </a:p>
        </p:txBody>
      </p:sp>
      <p:sp>
        <p:nvSpPr>
          <p:cNvPr id="7" name="TextBox 6"/>
          <p:cNvSpPr txBox="1"/>
          <p:nvPr/>
        </p:nvSpPr>
        <p:spPr>
          <a:xfrm>
            <a:off x="200298" y="667164"/>
            <a:ext cx="2827441" cy="584775"/>
          </a:xfrm>
          <a:prstGeom prst="rect">
            <a:avLst/>
          </a:prstGeom>
          <a:noFill/>
        </p:spPr>
        <p:txBody>
          <a:bodyPr wrap="none" rtlCol="0">
            <a:spAutoFit/>
          </a:bodyPr>
          <a:lstStyle/>
          <a:p>
            <a:r>
              <a:rPr lang="en-GB" sz="3200" u="sng" dirty="0" smtClean="0">
                <a:solidFill>
                  <a:schemeClr val="bg1"/>
                </a:solidFill>
              </a:rPr>
              <a:t>Broken Solution</a:t>
            </a:r>
            <a:endParaRPr lang="en-GB" sz="3200" u="sng" dirty="0">
              <a:solidFill>
                <a:schemeClr val="bg1"/>
              </a:solidFill>
            </a:endParaRPr>
          </a:p>
        </p:txBody>
      </p:sp>
      <p:sp>
        <p:nvSpPr>
          <p:cNvPr id="8" name="TextBox 7"/>
          <p:cNvSpPr txBox="1"/>
          <p:nvPr/>
        </p:nvSpPr>
        <p:spPr>
          <a:xfrm>
            <a:off x="3589629" y="3702101"/>
            <a:ext cx="2379369" cy="584775"/>
          </a:xfrm>
          <a:prstGeom prst="rect">
            <a:avLst/>
          </a:prstGeom>
          <a:noFill/>
        </p:spPr>
        <p:txBody>
          <a:bodyPr wrap="none" rtlCol="0">
            <a:spAutoFit/>
          </a:bodyPr>
          <a:lstStyle/>
          <a:p>
            <a:r>
              <a:rPr lang="en-GB" sz="3200" u="sng" dirty="0" smtClean="0">
                <a:solidFill>
                  <a:schemeClr val="bg1"/>
                </a:solidFill>
              </a:rPr>
              <a:t>Best Solution</a:t>
            </a:r>
            <a:endParaRPr lang="en-GB" sz="3200" u="sng" dirty="0">
              <a:solidFill>
                <a:schemeClr val="bg1"/>
              </a:solidFill>
            </a:endParaRPr>
          </a:p>
        </p:txBody>
      </p:sp>
      <p:sp>
        <p:nvSpPr>
          <p:cNvPr id="9" name="TextBox 8"/>
          <p:cNvSpPr txBox="1"/>
          <p:nvPr/>
        </p:nvSpPr>
        <p:spPr>
          <a:xfrm>
            <a:off x="7181915" y="597495"/>
            <a:ext cx="2568332" cy="584775"/>
          </a:xfrm>
          <a:prstGeom prst="rect">
            <a:avLst/>
          </a:prstGeom>
          <a:noFill/>
        </p:spPr>
        <p:txBody>
          <a:bodyPr wrap="none" rtlCol="0">
            <a:spAutoFit/>
          </a:bodyPr>
          <a:lstStyle/>
          <a:p>
            <a:r>
              <a:rPr lang="en-GB" sz="3200" u="sng" dirty="0" smtClean="0">
                <a:solidFill>
                  <a:schemeClr val="bg1"/>
                </a:solidFill>
              </a:rPr>
              <a:t>Good Solution</a:t>
            </a:r>
            <a:endParaRPr lang="en-GB" sz="3200" u="sng" dirty="0">
              <a:solidFill>
                <a:schemeClr val="bg1"/>
              </a:solidFill>
            </a:endParaRPr>
          </a:p>
        </p:txBody>
      </p:sp>
      <p:sp>
        <p:nvSpPr>
          <p:cNvPr id="3" name="TextBox 2"/>
          <p:cNvSpPr txBox="1"/>
          <p:nvPr/>
        </p:nvSpPr>
        <p:spPr>
          <a:xfrm>
            <a:off x="7379662" y="5550870"/>
            <a:ext cx="4741170" cy="1077218"/>
          </a:xfrm>
          <a:prstGeom prst="rect">
            <a:avLst/>
          </a:prstGeom>
          <a:noFill/>
        </p:spPr>
        <p:txBody>
          <a:bodyPr wrap="none" rtlCol="0">
            <a:spAutoFit/>
          </a:bodyPr>
          <a:lstStyle/>
          <a:p>
            <a:r>
              <a:rPr lang="en-GB" sz="3200" b="1" u="sng" dirty="0" smtClean="0">
                <a:solidFill>
                  <a:schemeClr val="bg1"/>
                </a:solidFill>
              </a:rPr>
              <a:t>What is the best solution?</a:t>
            </a:r>
          </a:p>
          <a:p>
            <a:r>
              <a:rPr lang="en-GB" sz="3200" dirty="0" smtClean="0">
                <a:solidFill>
                  <a:schemeClr val="bg1"/>
                </a:solidFill>
              </a:rPr>
              <a:t>This is a subjective decision</a:t>
            </a:r>
            <a:endParaRPr lang="en-GB" sz="3200" dirty="0">
              <a:solidFill>
                <a:schemeClr val="bg1"/>
              </a:solidFill>
            </a:endParaRPr>
          </a:p>
        </p:txBody>
      </p:sp>
    </p:spTree>
    <p:extLst>
      <p:ext uri="{BB962C8B-B14F-4D97-AF65-F5344CB8AC3E}">
        <p14:creationId xmlns:p14="http://schemas.microsoft.com/office/powerpoint/2010/main" val="98183246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endParaRPr lang="en-GB"/>
          </a:p>
        </p:txBody>
      </p:sp>
      <p:sp>
        <p:nvSpPr>
          <p:cNvPr id="3" name="Content Placeholder 2"/>
          <p:cNvSpPr>
            <a:spLocks noGrp="1"/>
          </p:cNvSpPr>
          <p:nvPr>
            <p:ph idx="1"/>
          </p:nvPr>
        </p:nvSpPr>
        <p:spPr/>
        <p:txBody>
          <a:bodyPr/>
          <a:lstStyle/>
          <a:p>
            <a:r>
              <a:rPr lang="en-GB" dirty="0" smtClean="0"/>
              <a:t>One message per slide</a:t>
            </a:r>
          </a:p>
          <a:p>
            <a:r>
              <a:rPr lang="en-GB" dirty="0" smtClean="0"/>
              <a:t>Steer focus -- Contrast and size</a:t>
            </a:r>
          </a:p>
          <a:p>
            <a:r>
              <a:rPr lang="en-GB" dirty="0" smtClean="0"/>
              <a:t>Avoid using Sentences when speaking at the same time – put in presentation aid</a:t>
            </a:r>
          </a:p>
          <a:p>
            <a:r>
              <a:rPr lang="en-GB" dirty="0" smtClean="0"/>
              <a:t>Dark background</a:t>
            </a:r>
          </a:p>
          <a:p>
            <a:r>
              <a:rPr lang="en-GB" dirty="0" smtClean="0"/>
              <a:t>Six objects per slide</a:t>
            </a:r>
          </a:p>
          <a:p>
            <a:endParaRPr lang="en-GB" dirty="0"/>
          </a:p>
        </p:txBody>
      </p:sp>
    </p:spTree>
    <p:extLst>
      <p:ext uri="{BB962C8B-B14F-4D97-AF65-F5344CB8AC3E}">
        <p14:creationId xmlns:p14="http://schemas.microsoft.com/office/powerpoint/2010/main" val="21013337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Grounded Theory Analysis</a:t>
            </a:r>
            <a:endParaRPr lang="en-GB" dirty="0"/>
          </a:p>
        </p:txBody>
      </p:sp>
      <p:sp>
        <p:nvSpPr>
          <p:cNvPr id="3" name="Content Placeholder 2"/>
          <p:cNvSpPr>
            <a:spLocks noGrp="1"/>
          </p:cNvSpPr>
          <p:nvPr>
            <p:ph idx="1"/>
          </p:nvPr>
        </p:nvSpPr>
        <p:spPr/>
        <p:txBody>
          <a:bodyPr/>
          <a:lstStyle/>
          <a:p>
            <a:r>
              <a:rPr lang="en-GB" dirty="0" err="1" smtClean="0"/>
              <a:t>Aaaaa</a:t>
            </a:r>
            <a:endParaRPr lang="en-GB" dirty="0" smtClean="0"/>
          </a:p>
          <a:p>
            <a:r>
              <a:rPr lang="en-GB" dirty="0" err="1" smtClean="0"/>
              <a:t>Bbbb</a:t>
            </a:r>
            <a:endParaRPr lang="en-GB" dirty="0" smtClean="0"/>
          </a:p>
          <a:p>
            <a:r>
              <a:rPr lang="en-GB" dirty="0" err="1" smtClean="0"/>
              <a:t>Cccc</a:t>
            </a:r>
            <a:endParaRPr lang="en-GB" dirty="0" smtClean="0"/>
          </a:p>
          <a:p>
            <a:r>
              <a:rPr lang="en-GB" dirty="0" err="1" smtClean="0"/>
              <a:t>Dddd</a:t>
            </a:r>
            <a:endParaRPr lang="en-GB" dirty="0" smtClean="0"/>
          </a:p>
          <a:p>
            <a:r>
              <a:rPr lang="en-GB" dirty="0" err="1" smtClean="0"/>
              <a:t>Eeee</a:t>
            </a:r>
            <a:endParaRPr lang="en-GB" dirty="0" smtClean="0"/>
          </a:p>
          <a:p>
            <a:r>
              <a:rPr lang="en-GB" dirty="0" err="1" smtClean="0"/>
              <a:t>Ffff</a:t>
            </a:r>
            <a:endParaRPr lang="en-GB" dirty="0" smtClean="0"/>
          </a:p>
          <a:p>
            <a:r>
              <a:rPr lang="en-GB" dirty="0" err="1" smtClean="0"/>
              <a:t>Gggg</a:t>
            </a:r>
            <a:endParaRPr lang="en-GB" dirty="0" smtClean="0"/>
          </a:p>
          <a:p>
            <a:r>
              <a:rPr lang="en-GB" dirty="0" err="1" smtClean="0"/>
              <a:t>Hhhhhh</a:t>
            </a:r>
            <a:endParaRPr lang="en-GB" dirty="0" smtClean="0"/>
          </a:p>
          <a:p>
            <a:endParaRPr lang="en-GB" dirty="0"/>
          </a:p>
        </p:txBody>
      </p:sp>
    </p:spTree>
    <p:extLst>
      <p:ext uri="{BB962C8B-B14F-4D97-AF65-F5344CB8AC3E}">
        <p14:creationId xmlns:p14="http://schemas.microsoft.com/office/powerpoint/2010/main" val="64551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rgbClr val="5F5F5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5F5F5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5F5F5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5F5F5F"/>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5F5F5F"/>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5F5F5F"/>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rgbClr val="5F5F5F"/>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7" end="7"/>
                                            </p:txEl>
                                          </p:spTgt>
                                        </p:tgtEl>
                                        <p:attrNameLst>
                                          <p:attrName>ppt_c</p:attrName>
                                        </p:attrNameLst>
                                      </p:cBhvr>
                                      <p:to>
                                        <a:srgbClr val="5F5F5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5467</TotalTime>
  <Words>3237</Words>
  <Application>Microsoft Office PowerPoint</Application>
  <PresentationFormat>Widescreen</PresentationFormat>
  <Paragraphs>660</Paragraphs>
  <Slides>79</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79</vt:i4>
      </vt:variant>
    </vt:vector>
  </HeadingPairs>
  <TitlesOfParts>
    <vt:vector size="86" baseType="lpstr">
      <vt:lpstr>Arial</vt:lpstr>
      <vt:lpstr>Calibri</vt:lpstr>
      <vt:lpstr>Calibri Light</vt:lpstr>
      <vt:lpstr>Times New Roman</vt:lpstr>
      <vt:lpstr>Wingdings</vt:lpstr>
      <vt:lpstr>Office Theme</vt:lpstr>
      <vt:lpstr>Visio</vt:lpstr>
      <vt:lpstr>A Study of Novice Programmer Performance and Programming Pedagogy</vt:lpstr>
      <vt:lpstr>“The Rainfall Problem” (1980s)</vt:lpstr>
      <vt:lpstr>Why am I interested in programming pedagogy</vt:lpstr>
      <vt:lpstr>Class polarization effect</vt:lpstr>
      <vt:lpstr>Silver Bullet?</vt:lpstr>
      <vt:lpstr>Questions this raises</vt:lpstr>
      <vt:lpstr>Action Research</vt:lpstr>
      <vt:lpstr>Action Research</vt:lpstr>
      <vt:lpstr>Five Stages of the Action Research Cycle</vt:lpstr>
      <vt:lpstr>Where do we start?</vt:lpstr>
      <vt:lpstr>Grounded Theory</vt:lpstr>
      <vt:lpstr>Abstraction</vt:lpstr>
      <vt:lpstr>Abstraction</vt:lpstr>
      <vt:lpstr>How do we create abstractions</vt:lpstr>
      <vt:lpstr>Memory Chunking</vt:lpstr>
      <vt:lpstr>Program and Situation Models (Pennington, 1987)</vt:lpstr>
      <vt:lpstr>Pennington’s Program Model (1987)</vt:lpstr>
      <vt:lpstr>Von Mayrhauser (1995): Slot Types and Fillers</vt:lpstr>
      <vt:lpstr>Reading Vs Writing Code</vt:lpstr>
      <vt:lpstr>How we read code</vt:lpstr>
      <vt:lpstr>Modifying Code</vt:lpstr>
      <vt:lpstr>How we modify code</vt:lpstr>
      <vt:lpstr>Reducing Cognitive Load</vt:lpstr>
      <vt:lpstr>Why is Working Memory Important</vt:lpstr>
      <vt:lpstr>Example</vt:lpstr>
      <vt:lpstr>Results</vt:lpstr>
      <vt:lpstr>Results</vt:lpstr>
      <vt:lpstr>Results</vt:lpstr>
      <vt:lpstr>Action Research</vt:lpstr>
      <vt:lpstr>Teaching through Worksheets</vt:lpstr>
      <vt:lpstr>Worksheet Structure</vt:lpstr>
      <vt:lpstr>Worksheet Content</vt:lpstr>
      <vt:lpstr>Flow Charts</vt:lpstr>
      <vt:lpstr>Behavioural Analysis – Frequent Pattern Tree</vt:lpstr>
      <vt:lpstr>Analogous Transfer of Knowledge </vt:lpstr>
      <vt:lpstr>Range Selection Problem</vt:lpstr>
      <vt:lpstr>Training</vt:lpstr>
      <vt:lpstr>Expertise</vt:lpstr>
      <vt:lpstr>Abstract Construction Instruction (ACI)</vt:lpstr>
      <vt:lpstr>Analogous Transfer of Knowledge</vt:lpstr>
      <vt:lpstr>Exercises: Reinforce Recall of Patterns</vt:lpstr>
      <vt:lpstr>Reduce Surface Dissimilarities</vt:lpstr>
      <vt:lpstr>Examples: Minor Progressive Steps</vt:lpstr>
      <vt:lpstr>Example: Introduction to OOP</vt:lpstr>
      <vt:lpstr>Notional Machine</vt:lpstr>
      <vt:lpstr>Functions as Solutions</vt:lpstr>
      <vt:lpstr>Problem Solving Techniques</vt:lpstr>
      <vt:lpstr>Example: Black Jack (Divide and Conquer)</vt:lpstr>
      <vt:lpstr>Simplify Big Problems: How do we shuffle cards?</vt:lpstr>
      <vt:lpstr>Low Hanging Fruit</vt:lpstr>
      <vt:lpstr>Build a Solution</vt:lpstr>
      <vt:lpstr>Methodology</vt:lpstr>
      <vt:lpstr>Results</vt:lpstr>
      <vt:lpstr>Results</vt:lpstr>
      <vt:lpstr>Mapping between Student’s Knowledge Domain and the Problem Space</vt:lpstr>
      <vt:lpstr>Structured Problem based Learning</vt:lpstr>
      <vt:lpstr>Results</vt:lpstr>
      <vt:lpstr>Grounded Action Research</vt:lpstr>
      <vt:lpstr>Future Work</vt:lpstr>
      <vt:lpstr>An adapted version of Grounded Theory</vt:lpstr>
      <vt:lpstr>Straussion approach: Variation of Grounded Theory</vt:lpstr>
      <vt:lpstr>Grounded Theory Data</vt:lpstr>
      <vt:lpstr>Incidents, Categories and Properties</vt:lpstr>
      <vt:lpstr>Open Coding Stage</vt:lpstr>
      <vt:lpstr>Constant Comparison Method</vt:lpstr>
      <vt:lpstr>Axial Coding Stage</vt:lpstr>
      <vt:lpstr>Selective Coding Stage</vt:lpstr>
      <vt:lpstr>The Open Coding Process</vt:lpstr>
      <vt:lpstr>The Open Coding Process</vt:lpstr>
      <vt:lpstr>The Open Coding Process</vt:lpstr>
      <vt:lpstr>Open Coding Results</vt:lpstr>
      <vt:lpstr>The Axial Coding Process</vt:lpstr>
      <vt:lpstr>A New Approach Required</vt:lpstr>
      <vt:lpstr>A New Approach Required</vt:lpstr>
      <vt:lpstr>The Edge Weighted Graphs</vt:lpstr>
      <vt:lpstr>PowerPoint Presentation</vt:lpstr>
      <vt:lpstr>Problem Solving: Finding largest value in 3 numbers</vt:lpstr>
      <vt:lpstr>PowerPoint Presentation</vt:lpstr>
      <vt:lpstr>Grounded Theory Analysis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we learn to program</dc:title>
  <dc:creator>Michael Dacey</dc:creator>
  <cp:lastModifiedBy>Michael Dacey</cp:lastModifiedBy>
  <cp:revision>45</cp:revision>
  <dcterms:created xsi:type="dcterms:W3CDTF">2018-02-05T13:28:10Z</dcterms:created>
  <dcterms:modified xsi:type="dcterms:W3CDTF">2018-02-21T11:41:24Z</dcterms:modified>
</cp:coreProperties>
</file>