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12"/>
  </p:notesMasterIdLst>
  <p:sldIdLst>
    <p:sldId id="256" r:id="rId2"/>
    <p:sldId id="257" r:id="rId3"/>
    <p:sldId id="258" r:id="rId4"/>
    <p:sldId id="261" r:id="rId5"/>
    <p:sldId id="259" r:id="rId6"/>
    <p:sldId id="293" r:id="rId7"/>
    <p:sldId id="296" r:id="rId8"/>
    <p:sldId id="294" r:id="rId9"/>
    <p:sldId id="295" r:id="rId10"/>
    <p:sldId id="287" r:id="rId1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4058" autoAdjust="0"/>
  </p:normalViewPr>
  <p:slideViewPr>
    <p:cSldViewPr snapToGrid="0" snapToObjects="1">
      <p:cViewPr varScale="1">
        <p:scale>
          <a:sx n="98" d="100"/>
          <a:sy n="98" d="100"/>
        </p:scale>
        <p:origin x="1356" y="7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BADCFB9-DAFD-4EF9-A226-1E870BCB7AB1}" type="datetimeFigureOut">
              <a:rPr lang="en-GB" smtClean="0"/>
              <a:pPr/>
              <a:t>08/02/2017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CC140A4-744E-40C5-BCC2-4F130C963D30}" type="slidenum">
              <a:rPr lang="en-GB" smtClean="0"/>
              <a:pPr/>
              <a:t>‹#›</a:t>
            </a:fld>
            <a:endParaRPr lang="en-GB"/>
          </a:p>
        </p:txBody>
      </p:sp>
    </p:spTree>
    <p:extLst>
      <p:ext uri="{BB962C8B-B14F-4D97-AF65-F5344CB8AC3E}">
        <p14:creationId xmlns:p14="http://schemas.microsoft.com/office/powerpoint/2010/main" val="34451368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pPr algn="just">
              <a:lnSpc>
                <a:spcPct val="30000"/>
              </a:lnSpc>
              <a:defRPr/>
            </a:pPr>
            <a:r>
              <a:rPr lang="en-US" altLang="en-US" b="1" dirty="0" smtClean="0">
                <a:latin typeface="Arial" pitchFamily="34" charset="0"/>
              </a:rPr>
              <a:t>Experiment with the actual system versus Experiment with a model of the system</a:t>
            </a:r>
          </a:p>
          <a:p>
            <a:pPr lvl="1">
              <a:defRPr/>
            </a:pPr>
            <a:r>
              <a:rPr lang="en-US" altLang="en-US" dirty="0" smtClean="0"/>
              <a:t>If it is possible to alter an existing system physically and then let it operate under the new conditions it is probably desirable to do so. However, it is rarely feasible to do so caused by that:</a:t>
            </a:r>
          </a:p>
          <a:p>
            <a:pPr lvl="2">
              <a:defRPr/>
            </a:pPr>
            <a:r>
              <a:rPr lang="en-US" altLang="en-US" dirty="0" smtClean="0"/>
              <a:t>The system may not exist</a:t>
            </a:r>
          </a:p>
          <a:p>
            <a:pPr lvl="2">
              <a:defRPr/>
            </a:pPr>
            <a:r>
              <a:rPr lang="en-US" altLang="en-US" dirty="0" smtClean="0"/>
              <a:t>The stimulus may not exist </a:t>
            </a:r>
          </a:p>
          <a:p>
            <a:pPr lvl="2">
              <a:defRPr/>
            </a:pPr>
            <a:r>
              <a:rPr lang="en-US" altLang="en-US" dirty="0" smtClean="0"/>
              <a:t>High cost to alter a existing system</a:t>
            </a:r>
          </a:p>
          <a:p>
            <a:pPr lvl="2">
              <a:defRPr/>
            </a:pPr>
            <a:r>
              <a:rPr lang="en-US" altLang="en-US" dirty="0" smtClean="0"/>
              <a:t>Dangerous elaborate with a existing system</a:t>
            </a:r>
          </a:p>
          <a:p>
            <a:pPr lvl="2">
              <a:defRPr/>
            </a:pPr>
            <a:r>
              <a:rPr lang="en-US" altLang="en-US" dirty="0" smtClean="0"/>
              <a:t>………….</a:t>
            </a:r>
          </a:p>
          <a:p>
            <a:pPr algn="just">
              <a:lnSpc>
                <a:spcPct val="30000"/>
              </a:lnSpc>
              <a:defRPr/>
            </a:pPr>
            <a:endParaRPr lang="en-US" altLang="en-US" b="1" dirty="0" smtClean="0">
              <a:latin typeface="Arial" pitchFamily="34" charset="0"/>
            </a:endParaRPr>
          </a:p>
          <a:p>
            <a:pPr algn="just">
              <a:lnSpc>
                <a:spcPct val="30000"/>
              </a:lnSpc>
              <a:defRPr/>
            </a:pPr>
            <a:r>
              <a:rPr lang="en-US" altLang="en-US" b="1" dirty="0" smtClean="0">
                <a:latin typeface="Arial" pitchFamily="34" charset="0"/>
              </a:rPr>
              <a:t>Physical model versus Mathematical model</a:t>
            </a:r>
          </a:p>
          <a:p>
            <a:pPr lvl="1">
              <a:defRPr/>
            </a:pPr>
            <a:r>
              <a:rPr lang="en-US" altLang="en-US" dirty="0" smtClean="0"/>
              <a:t>Sometimes small scale physical models are used to evaluate constructions, e.g. air plane or car models in wind tunnels, ship models in swimming pools etc.</a:t>
            </a:r>
          </a:p>
          <a:p>
            <a:pPr lvl="1">
              <a:defRPr/>
            </a:pPr>
            <a:r>
              <a:rPr lang="en-US" altLang="en-US" dirty="0" smtClean="0"/>
              <a:t>The vast majority of used models are mathematical, representing a system in terms of logical and quantitative relationships that are possible to manipulate and change to see how the model reacts.</a:t>
            </a:r>
          </a:p>
          <a:p>
            <a:pPr lvl="1">
              <a:defRPr/>
            </a:pPr>
            <a:r>
              <a:rPr lang="en-US" altLang="en-US" dirty="0" smtClean="0"/>
              <a:t>Faster, lower cost, </a:t>
            </a:r>
            <a:r>
              <a:rPr lang="en-US" altLang="en-US" dirty="0" err="1" smtClean="0"/>
              <a:t>etc</a:t>
            </a:r>
            <a:r>
              <a:rPr lang="en-US" altLang="en-US" dirty="0" smtClean="0"/>
              <a:t>…..</a:t>
            </a:r>
          </a:p>
          <a:p>
            <a:pPr lvl="1" algn="just">
              <a:lnSpc>
                <a:spcPct val="30000"/>
              </a:lnSpc>
              <a:spcBef>
                <a:spcPct val="50000"/>
              </a:spcBef>
              <a:defRPr/>
            </a:pPr>
            <a:endParaRPr lang="en-US" altLang="en-US" b="1" dirty="0" smtClean="0">
              <a:latin typeface="Arial" pitchFamily="34" charset="0"/>
            </a:endParaRPr>
          </a:p>
          <a:p>
            <a:pPr algn="just">
              <a:lnSpc>
                <a:spcPct val="30000"/>
              </a:lnSpc>
              <a:defRPr/>
            </a:pPr>
            <a:r>
              <a:rPr lang="en-US" altLang="en-US" b="1" dirty="0" smtClean="0">
                <a:latin typeface="Arial" pitchFamily="34" charset="0"/>
              </a:rPr>
              <a:t>Analytic solution versus Simulation</a:t>
            </a:r>
          </a:p>
          <a:p>
            <a:pPr lvl="1">
              <a:defRPr/>
            </a:pPr>
            <a:r>
              <a:rPr lang="en-US" altLang="en-US" dirty="0" smtClean="0"/>
              <a:t>The vast majority of used models are mathematical, e.g. </a:t>
            </a:r>
            <a:r>
              <a:rPr lang="en-US" altLang="en-US" i="1" dirty="0" smtClean="0"/>
              <a:t>d</a:t>
            </a:r>
            <a:r>
              <a:rPr lang="en-US" altLang="en-US" dirty="0" smtClean="0"/>
              <a:t>=</a:t>
            </a:r>
            <a:r>
              <a:rPr lang="en-US" altLang="en-US" i="1" dirty="0" err="1" smtClean="0"/>
              <a:t>rt</a:t>
            </a:r>
            <a:r>
              <a:rPr lang="en-US" altLang="en-US" dirty="0" smtClean="0"/>
              <a:t>, where </a:t>
            </a:r>
            <a:r>
              <a:rPr lang="en-US" altLang="en-US" i="1" dirty="0" smtClean="0"/>
              <a:t>r</a:t>
            </a:r>
            <a:r>
              <a:rPr lang="en-US" altLang="en-US" dirty="0" smtClean="0"/>
              <a:t> is the rate of travel, </a:t>
            </a:r>
            <a:r>
              <a:rPr lang="en-US" altLang="en-US" i="1" dirty="0" smtClean="0"/>
              <a:t>t</a:t>
            </a:r>
            <a:r>
              <a:rPr lang="en-US" altLang="en-US" dirty="0" smtClean="0"/>
              <a:t> is the time spent traveling, and </a:t>
            </a:r>
            <a:r>
              <a:rPr lang="en-US" altLang="en-US" i="1" dirty="0" smtClean="0"/>
              <a:t>d</a:t>
            </a:r>
            <a:r>
              <a:rPr lang="en-US" altLang="en-US" dirty="0" smtClean="0"/>
              <a:t> is the distance traveled, the closed form solution of this model is very simple to find.</a:t>
            </a:r>
          </a:p>
          <a:p>
            <a:pPr lvl="1">
              <a:defRPr/>
            </a:pPr>
            <a:r>
              <a:rPr lang="en-US" altLang="en-US" dirty="0" smtClean="0"/>
              <a:t>However, a closed form solution can become extraordinary complex to find, e.g. inverting a large non-sparse matrix is a well known example. The formula is well known, but obtaining the solution is far from trivial.</a:t>
            </a:r>
          </a:p>
          <a:p>
            <a:pPr lvl="1">
              <a:defRPr/>
            </a:pPr>
            <a:r>
              <a:rPr lang="en-US" altLang="en-US" dirty="0" smtClean="0"/>
              <a:t>Many systems are highly complex, so that valid mathematical models of them are themselves complex precluding any possibility of analytical solutions.</a:t>
            </a:r>
          </a:p>
          <a:p>
            <a:pPr lvl="1">
              <a:defRPr/>
            </a:pPr>
            <a:r>
              <a:rPr lang="en-US" altLang="en-US" dirty="0" smtClean="0"/>
              <a:t>In these cases the model must be studied by means of simulation, i.e. numerically exercising the model for the inputs in question to see how they affect the output measures of performance. </a:t>
            </a:r>
          </a:p>
          <a:p>
            <a:pPr algn="just">
              <a:lnSpc>
                <a:spcPct val="30000"/>
              </a:lnSpc>
              <a:defRPr/>
            </a:pPr>
            <a:endParaRPr lang="en-US" altLang="en-US" b="1" dirty="0" smtClean="0">
              <a:latin typeface="Arial" pitchFamily="34" charset="0"/>
            </a:endParaRPr>
          </a:p>
          <a:p>
            <a:pPr>
              <a:defRPr/>
            </a:pPr>
            <a:endParaRPr lang="en-GB" dirty="0" smtClean="0"/>
          </a:p>
          <a:p>
            <a:endParaRPr lang="en-GB" sz="1200" b="0" i="0"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1CC140A4-744E-40C5-BCC2-4F130C963D30}" type="slidenum">
              <a:rPr lang="en-GB" smtClean="0"/>
              <a:pPr/>
              <a:t>2</a:t>
            </a:fld>
            <a:endParaRPr lang="en-GB"/>
          </a:p>
        </p:txBody>
      </p:sp>
    </p:spTree>
    <p:extLst>
      <p:ext uri="{BB962C8B-B14F-4D97-AF65-F5344CB8AC3E}">
        <p14:creationId xmlns:p14="http://schemas.microsoft.com/office/powerpoint/2010/main" val="30143537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a:bodyPr>
          <a:lstStyle/>
          <a:p>
            <a:pPr algn="just"/>
            <a:r>
              <a:rPr lang="en-US" altLang="en-US" sz="2000" dirty="0" smtClean="0"/>
              <a:t>A </a:t>
            </a:r>
            <a:r>
              <a:rPr lang="en-US" altLang="en-US" sz="2000" b="1" i="1" dirty="0" smtClean="0"/>
              <a:t>system</a:t>
            </a:r>
            <a:r>
              <a:rPr lang="en-US" altLang="en-US" sz="2000" dirty="0" smtClean="0"/>
              <a:t> is defined as collection of </a:t>
            </a:r>
            <a:r>
              <a:rPr lang="en-US" altLang="en-US" sz="2000" b="1" i="1" dirty="0" smtClean="0"/>
              <a:t>entities</a:t>
            </a:r>
            <a:r>
              <a:rPr lang="en-US" altLang="en-US" sz="2000" dirty="0" smtClean="0"/>
              <a:t>, (e.g. people or machines) that </a:t>
            </a:r>
            <a:r>
              <a:rPr lang="en-US" altLang="en-US" sz="2000" b="1" i="1" dirty="0" smtClean="0"/>
              <a:t>acts</a:t>
            </a:r>
            <a:r>
              <a:rPr lang="en-US" altLang="en-US" sz="2000" dirty="0" smtClean="0"/>
              <a:t> and </a:t>
            </a:r>
            <a:r>
              <a:rPr lang="en-US" altLang="en-US" sz="2000" b="1" i="1" dirty="0" smtClean="0"/>
              <a:t>interacts</a:t>
            </a:r>
            <a:r>
              <a:rPr lang="en-US" altLang="en-US" sz="2000" dirty="0" smtClean="0"/>
              <a:t> towards the accomplishment of some </a:t>
            </a:r>
            <a:r>
              <a:rPr lang="en-US" altLang="en-US" sz="2000" b="1" i="1" dirty="0" smtClean="0"/>
              <a:t>logical end</a:t>
            </a:r>
            <a:r>
              <a:rPr lang="en-US" altLang="en-US" sz="2000" dirty="0" smtClean="0"/>
              <a:t>.</a:t>
            </a:r>
          </a:p>
          <a:p>
            <a:pPr lvl="1" algn="just"/>
            <a:r>
              <a:rPr lang="en-US" altLang="en-US" sz="1800" dirty="0" smtClean="0"/>
              <a:t>In practice what is meant by the system depends on the objectives of a particular study. </a:t>
            </a:r>
          </a:p>
          <a:p>
            <a:pPr algn="just"/>
            <a:r>
              <a:rPr lang="en-US" altLang="en-US" sz="2000" dirty="0" smtClean="0"/>
              <a:t>The </a:t>
            </a:r>
            <a:r>
              <a:rPr lang="en-US" altLang="en-US" sz="2000" b="1" i="1" dirty="0" smtClean="0"/>
              <a:t>state</a:t>
            </a:r>
            <a:r>
              <a:rPr lang="en-US" altLang="en-US" sz="2000" dirty="0" smtClean="0"/>
              <a:t> of a system is defined as the collection of variables necessary to describe a system at a particular time, relative to the objectives of a study. </a:t>
            </a:r>
          </a:p>
          <a:p>
            <a:r>
              <a:rPr lang="en-US" altLang="en-US" sz="2000" dirty="0" smtClean="0"/>
              <a:t>Systems can be categorized in to two types: </a:t>
            </a:r>
            <a:r>
              <a:rPr lang="en-US" altLang="en-US" sz="2000" b="1" i="1" dirty="0" smtClean="0"/>
              <a:t>discrete</a:t>
            </a:r>
            <a:r>
              <a:rPr lang="en-US" altLang="en-US" sz="2000" dirty="0" smtClean="0"/>
              <a:t> and </a:t>
            </a:r>
            <a:r>
              <a:rPr lang="en-US" altLang="en-US" sz="2000" b="1" i="1" dirty="0" smtClean="0"/>
              <a:t>continuous</a:t>
            </a:r>
            <a:r>
              <a:rPr lang="en-US" altLang="en-US" sz="2000" dirty="0" smtClean="0"/>
              <a:t>.</a:t>
            </a:r>
          </a:p>
          <a:p>
            <a:pPr lvl="1"/>
            <a:r>
              <a:rPr lang="en-US" altLang="en-US" sz="1800" dirty="0" smtClean="0"/>
              <a:t>A </a:t>
            </a:r>
            <a:r>
              <a:rPr lang="en-US" altLang="en-US" sz="1800" b="1" i="1" dirty="0" smtClean="0"/>
              <a:t>discrete system</a:t>
            </a:r>
            <a:r>
              <a:rPr lang="en-US" altLang="en-US" sz="1800" dirty="0" smtClean="0"/>
              <a:t> is one for which the state variables change instantaneously at separated point in time.</a:t>
            </a:r>
          </a:p>
          <a:p>
            <a:pPr lvl="1"/>
            <a:r>
              <a:rPr lang="en-US" altLang="en-US" sz="1800" dirty="0" smtClean="0"/>
              <a:t>A </a:t>
            </a:r>
            <a:r>
              <a:rPr lang="en-US" altLang="en-US" sz="1800" b="1" i="1" dirty="0" smtClean="0"/>
              <a:t>continuous system</a:t>
            </a:r>
            <a:r>
              <a:rPr lang="en-US" altLang="en-US" sz="1800" dirty="0" smtClean="0"/>
              <a:t> is one for which the state variables change continuously with respect to time. </a:t>
            </a:r>
          </a:p>
          <a:p>
            <a:endParaRPr lang="en-GB" dirty="0"/>
          </a:p>
        </p:txBody>
      </p:sp>
      <p:sp>
        <p:nvSpPr>
          <p:cNvPr id="4" name="Slide Number Placeholder 3"/>
          <p:cNvSpPr>
            <a:spLocks noGrp="1"/>
          </p:cNvSpPr>
          <p:nvPr>
            <p:ph type="sldNum" sz="quarter" idx="10"/>
          </p:nvPr>
        </p:nvSpPr>
        <p:spPr/>
        <p:txBody>
          <a:bodyPr/>
          <a:lstStyle/>
          <a:p>
            <a:fld id="{1CC140A4-744E-40C5-BCC2-4F130C963D30}" type="slidenum">
              <a:rPr lang="en-GB" smtClean="0"/>
              <a:pPr/>
              <a:t>3</a:t>
            </a:fld>
            <a:endParaRPr lang="en-GB"/>
          </a:p>
        </p:txBody>
      </p:sp>
    </p:spTree>
    <p:extLst>
      <p:ext uri="{BB962C8B-B14F-4D97-AF65-F5344CB8AC3E}">
        <p14:creationId xmlns:p14="http://schemas.microsoft.com/office/powerpoint/2010/main" val="21856565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CC140A4-744E-40C5-BCC2-4F130C963D30}" type="slidenum">
              <a:rPr lang="en-GB" smtClean="0"/>
              <a:pPr/>
              <a:t>4</a:t>
            </a:fld>
            <a:endParaRPr lang="en-GB"/>
          </a:p>
        </p:txBody>
      </p:sp>
    </p:spTree>
    <p:extLst>
      <p:ext uri="{BB962C8B-B14F-4D97-AF65-F5344CB8AC3E}">
        <p14:creationId xmlns:p14="http://schemas.microsoft.com/office/powerpoint/2010/main" val="4759626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1200" b="0" i="0" u="none" strike="noStrike" kern="1200" baseline="0" dirty="0" smtClean="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1CC140A4-744E-40C5-BCC2-4F130C963D30}" type="slidenum">
              <a:rPr lang="en-GB" smtClean="0"/>
              <a:pPr/>
              <a:t>6</a:t>
            </a:fld>
            <a:endParaRPr lang="en-GB"/>
          </a:p>
        </p:txBody>
      </p:sp>
    </p:spTree>
    <p:extLst>
      <p:ext uri="{BB962C8B-B14F-4D97-AF65-F5344CB8AC3E}">
        <p14:creationId xmlns:p14="http://schemas.microsoft.com/office/powerpoint/2010/main" val="35239370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smtClean="0">
                <a:latin typeface="Arial" panose="020B0604020202020204" pitchFamily="34" charset="0"/>
              </a:rPr>
              <a:t>Some of the data that defines simulation models are deterministic, that is, known with certainty, but much of it is often probabilistic.</a:t>
            </a:r>
          </a:p>
          <a:p>
            <a:r>
              <a:rPr lang="en-US" altLang="en-US" dirty="0" smtClean="0">
                <a:latin typeface="Arial" panose="020B0604020202020204" pitchFamily="34" charset="0"/>
              </a:rPr>
              <a:t>Given a set of probabilistic data, there are two main ways to include it in a simulation mode:</a:t>
            </a:r>
          </a:p>
          <a:p>
            <a:pPr lvl="1"/>
            <a:r>
              <a:rPr lang="en-US" altLang="en-US" dirty="0" smtClean="0">
                <a:latin typeface="Arial" panose="020B0604020202020204" pitchFamily="34" charset="0"/>
              </a:rPr>
              <a:t>Use the actual sample data to represent the probabilistic distribution    </a:t>
            </a:r>
          </a:p>
          <a:p>
            <a:pPr lvl="1"/>
            <a:r>
              <a:rPr lang="en-US" altLang="en-US" dirty="0" smtClean="0">
                <a:latin typeface="Arial" panose="020B0604020202020204" pitchFamily="34" charset="0"/>
              </a:rPr>
              <a:t>Determine a theoretical probability distribution which is similar to the sample data.</a:t>
            </a:r>
          </a:p>
          <a:p>
            <a:r>
              <a:rPr lang="en-US" altLang="en-US" dirty="0" smtClean="0">
                <a:latin typeface="Arial" panose="020B0604020202020204" pitchFamily="34" charset="0"/>
              </a:rPr>
              <a:t>If possible, it is often better to use a theoretical distribution. It provides a better understanding of the simulation model and most often a more efficient execution of the simulation model.</a:t>
            </a:r>
          </a:p>
          <a:p>
            <a:r>
              <a:rPr lang="en-US" altLang="en-US" dirty="0" smtClean="0">
                <a:latin typeface="Arial" panose="020B0604020202020204" pitchFamily="34" charset="0"/>
              </a:rPr>
              <a:t>In the model development step the description of the system being modeled by </a:t>
            </a:r>
            <a:r>
              <a:rPr lang="en-US" altLang="en-US" i="1" dirty="0" smtClean="0">
                <a:latin typeface="Arial" panose="020B0604020202020204" pitchFamily="34" charset="0"/>
              </a:rPr>
              <a:t>quantifying the relationships among all of the variable and the performance measures</a:t>
            </a:r>
            <a:r>
              <a:rPr lang="en-US" altLang="en-US" dirty="0" smtClean="0">
                <a:latin typeface="Arial" panose="020B0604020202020204" pitchFamily="34" charset="0"/>
              </a:rPr>
              <a:t>.</a:t>
            </a:r>
          </a:p>
          <a:p>
            <a:r>
              <a:rPr lang="en-US" altLang="en-US" dirty="0" smtClean="0">
                <a:latin typeface="Arial" panose="020B0604020202020204" pitchFamily="34" charset="0"/>
              </a:rPr>
              <a:t>In order to develop an accurate computer program which implements our model, we must </a:t>
            </a:r>
            <a:r>
              <a:rPr lang="en-US" altLang="en-US" i="1" dirty="0" smtClean="0">
                <a:latin typeface="Arial" panose="020B0604020202020204" pitchFamily="34" charset="0"/>
              </a:rPr>
              <a:t>fully understand the system and all of its intricacies</a:t>
            </a:r>
            <a:r>
              <a:rPr lang="en-US" altLang="en-US" dirty="0" smtClean="0">
                <a:latin typeface="Arial" panose="020B0604020202020204" pitchFamily="34" charset="0"/>
              </a:rPr>
              <a:t>.</a:t>
            </a:r>
          </a:p>
          <a:p>
            <a:r>
              <a:rPr lang="en-US" altLang="en-US" dirty="0" smtClean="0">
                <a:latin typeface="Arial" panose="020B0604020202020204" pitchFamily="34" charset="0"/>
              </a:rPr>
              <a:t>Acquiring this understanding of the system to develop an appropriate model is one of the most difficult tasks in simulation studies.</a:t>
            </a:r>
          </a:p>
          <a:p>
            <a:r>
              <a:rPr lang="en-US" altLang="en-US" dirty="0" smtClean="0">
                <a:latin typeface="Arial" panose="020B0604020202020204" pitchFamily="34" charset="0"/>
              </a:rPr>
              <a:t>Very often any specific approach or clear description of how to do it is lacking, or it is very hard to communicate the used approach. </a:t>
            </a:r>
          </a:p>
          <a:p>
            <a:endParaRPr lang="en-GB" dirty="0"/>
          </a:p>
        </p:txBody>
      </p:sp>
      <p:sp>
        <p:nvSpPr>
          <p:cNvPr id="4" name="Slide Number Placeholder 3"/>
          <p:cNvSpPr>
            <a:spLocks noGrp="1"/>
          </p:cNvSpPr>
          <p:nvPr>
            <p:ph type="sldNum" sz="quarter" idx="10"/>
          </p:nvPr>
        </p:nvSpPr>
        <p:spPr/>
        <p:txBody>
          <a:bodyPr/>
          <a:lstStyle/>
          <a:p>
            <a:fld id="{1CC140A4-744E-40C5-BCC2-4F130C963D30}" type="slidenum">
              <a:rPr lang="en-GB" smtClean="0"/>
              <a:pPr/>
              <a:t>8</a:t>
            </a:fld>
            <a:endParaRPr lang="en-GB"/>
          </a:p>
        </p:txBody>
      </p:sp>
    </p:spTree>
    <p:extLst>
      <p:ext uri="{BB962C8B-B14F-4D97-AF65-F5344CB8AC3E}">
        <p14:creationId xmlns:p14="http://schemas.microsoft.com/office/powerpoint/2010/main" val="2626083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CC140A4-744E-40C5-BCC2-4F130C963D30}" type="slidenum">
              <a:rPr lang="en-GB" smtClean="0"/>
              <a:pPr/>
              <a:t>9</a:t>
            </a:fld>
            <a:endParaRPr lang="en-GB"/>
          </a:p>
        </p:txBody>
      </p:sp>
    </p:spTree>
    <p:extLst>
      <p:ext uri="{BB962C8B-B14F-4D97-AF65-F5344CB8AC3E}">
        <p14:creationId xmlns:p14="http://schemas.microsoft.com/office/powerpoint/2010/main" val="30109602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smtClean="0"/>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a:xfrm>
            <a:off x="6302188" y="6275668"/>
            <a:ext cx="2133600" cy="365125"/>
          </a:xfrm>
        </p:spPr>
        <p:txBody>
          <a:bodyPr/>
          <a:lstStyle/>
          <a:p>
            <a:fld id="{2DF66AD8-BC4A-4004-9882-414398D930CA}" type="datetimeFigureOut">
              <a:rPr lang="en-US" smtClean="0"/>
              <a:pPr/>
              <a:t>2/8/2017</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2/8/2017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smtClean="0"/>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2/8/2017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smtClean="0"/>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2/8/2017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smtClean="0"/>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2/8/2017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2/8/2017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2/8/2017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2/8/2017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smtClean="0"/>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2/8/2017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smtClean="0"/>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2/8/2017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2/8/2017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smtClean="0"/>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2/8/2017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smtClean="0"/>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smtClean="0"/>
              <a:t>Click to edit Master text styles</a:t>
            </a:r>
          </a:p>
          <a:p>
            <a:pPr lvl="1"/>
            <a:r>
              <a:rPr lang="en-GB" dirty="0" smtClean="0"/>
              <a:t>Second level</a:t>
            </a:r>
          </a:p>
          <a:p>
            <a:pPr lvl="2"/>
            <a:r>
              <a:rPr lang="en-GB" dirty="0" smtClean="0"/>
              <a:t>Third level</a:t>
            </a:r>
          </a:p>
          <a:p>
            <a:pPr lvl="3"/>
            <a:r>
              <a:rPr lang="en-GB" dirty="0" smtClean="0"/>
              <a:t>Fourth level</a:t>
            </a:r>
          </a:p>
          <a:p>
            <a:pPr lvl="4"/>
            <a:r>
              <a:rPr lang="en-GB" dirty="0" smtClean="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2/8/2017</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47650" y="2148703"/>
            <a:ext cx="8896350" cy="1385524"/>
          </a:xfrm>
        </p:spPr>
        <p:txBody>
          <a:bodyPr/>
          <a:lstStyle/>
          <a:p>
            <a:r>
              <a:rPr lang="en-US" dirty="0" smtClean="0">
                <a:solidFill>
                  <a:srgbClr val="0F3661"/>
                </a:solidFill>
                <a:latin typeface="Times New Roman"/>
                <a:cs typeface="Times New Roman"/>
              </a:rPr>
              <a:t>Systems, Models and Simulation</a:t>
            </a:r>
            <a:endParaRPr lang="en-US" dirty="0">
              <a:solidFill>
                <a:srgbClr val="0F3661"/>
              </a:solidFill>
              <a:latin typeface="Times New Roman"/>
              <a:cs typeface="Times New Roman"/>
            </a:endParaRPr>
          </a:p>
        </p:txBody>
      </p:sp>
      <p:sp>
        <p:nvSpPr>
          <p:cNvPr id="3" name="Title 1"/>
          <p:cNvSpPr txBox="1">
            <a:spLocks/>
          </p:cNvSpPr>
          <p:nvPr/>
        </p:nvSpPr>
        <p:spPr>
          <a:xfrm>
            <a:off x="1153297" y="571499"/>
            <a:ext cx="7430529" cy="1323203"/>
          </a:xfrm>
          <a:prstGeom prst="rect">
            <a:avLst/>
          </a:prstGeom>
        </p:spPr>
        <p:txBody>
          <a:bodyPr/>
          <a:lstStyle>
            <a:lvl1pPr algn="ctr" rtl="0" eaLnBrk="0" fontAlgn="base" hangingPunct="0">
              <a:spcBef>
                <a:spcPct val="0"/>
              </a:spcBef>
              <a:spcAft>
                <a:spcPct val="0"/>
              </a:spcAft>
              <a:defRPr sz="3600">
                <a:solidFill>
                  <a:schemeClr val="hlink"/>
                </a:solidFill>
                <a:latin typeface="+mj-lt"/>
                <a:ea typeface="+mj-ea"/>
                <a:cs typeface="+mj-cs"/>
              </a:defRPr>
            </a:lvl1pPr>
            <a:lvl2pPr algn="ctr" rtl="0" eaLnBrk="0" fontAlgn="base" hangingPunct="0">
              <a:spcBef>
                <a:spcPct val="0"/>
              </a:spcBef>
              <a:spcAft>
                <a:spcPct val="0"/>
              </a:spcAft>
              <a:defRPr sz="3600">
                <a:solidFill>
                  <a:schemeClr val="hlink"/>
                </a:solidFill>
                <a:latin typeface="Comic Sans MS" pitchFamily="66" charset="0"/>
              </a:defRPr>
            </a:lvl2pPr>
            <a:lvl3pPr algn="ctr" rtl="0" eaLnBrk="0" fontAlgn="base" hangingPunct="0">
              <a:spcBef>
                <a:spcPct val="0"/>
              </a:spcBef>
              <a:spcAft>
                <a:spcPct val="0"/>
              </a:spcAft>
              <a:defRPr sz="3600">
                <a:solidFill>
                  <a:schemeClr val="hlink"/>
                </a:solidFill>
                <a:latin typeface="Comic Sans MS" pitchFamily="66" charset="0"/>
              </a:defRPr>
            </a:lvl3pPr>
            <a:lvl4pPr algn="ctr" rtl="0" eaLnBrk="0" fontAlgn="base" hangingPunct="0">
              <a:spcBef>
                <a:spcPct val="0"/>
              </a:spcBef>
              <a:spcAft>
                <a:spcPct val="0"/>
              </a:spcAft>
              <a:defRPr sz="3600">
                <a:solidFill>
                  <a:schemeClr val="hlink"/>
                </a:solidFill>
                <a:latin typeface="Comic Sans MS" pitchFamily="66" charset="0"/>
              </a:defRPr>
            </a:lvl4pPr>
            <a:lvl5pPr algn="ctr" rtl="0" eaLnBrk="0" fontAlgn="base" hangingPunct="0">
              <a:spcBef>
                <a:spcPct val="0"/>
              </a:spcBef>
              <a:spcAft>
                <a:spcPct val="0"/>
              </a:spcAft>
              <a:defRPr sz="3600">
                <a:solidFill>
                  <a:schemeClr val="hlink"/>
                </a:solidFill>
                <a:latin typeface="Comic Sans MS" pitchFamily="66" charset="0"/>
              </a:defRPr>
            </a:lvl5pPr>
            <a:lvl6pPr marL="457200" algn="ctr" rtl="0" fontAlgn="base">
              <a:spcBef>
                <a:spcPct val="0"/>
              </a:spcBef>
              <a:spcAft>
                <a:spcPct val="0"/>
              </a:spcAft>
              <a:defRPr sz="3600">
                <a:solidFill>
                  <a:schemeClr val="hlink"/>
                </a:solidFill>
                <a:latin typeface="Comic Sans MS" pitchFamily="66" charset="0"/>
              </a:defRPr>
            </a:lvl6pPr>
            <a:lvl7pPr marL="914400" algn="ctr" rtl="0" fontAlgn="base">
              <a:spcBef>
                <a:spcPct val="0"/>
              </a:spcBef>
              <a:spcAft>
                <a:spcPct val="0"/>
              </a:spcAft>
              <a:defRPr sz="3600">
                <a:solidFill>
                  <a:schemeClr val="hlink"/>
                </a:solidFill>
                <a:latin typeface="Comic Sans MS" pitchFamily="66" charset="0"/>
              </a:defRPr>
            </a:lvl7pPr>
            <a:lvl8pPr marL="1371600" algn="ctr" rtl="0" fontAlgn="base">
              <a:spcBef>
                <a:spcPct val="0"/>
              </a:spcBef>
              <a:spcAft>
                <a:spcPct val="0"/>
              </a:spcAft>
              <a:defRPr sz="3600">
                <a:solidFill>
                  <a:schemeClr val="hlink"/>
                </a:solidFill>
                <a:latin typeface="Comic Sans MS" pitchFamily="66" charset="0"/>
              </a:defRPr>
            </a:lvl8pPr>
            <a:lvl9pPr marL="1828800" algn="ctr" rtl="0" fontAlgn="base">
              <a:spcBef>
                <a:spcPct val="0"/>
              </a:spcBef>
              <a:spcAft>
                <a:spcPct val="0"/>
              </a:spcAft>
              <a:defRPr sz="3600">
                <a:solidFill>
                  <a:schemeClr val="hlink"/>
                </a:solidFill>
                <a:latin typeface="Comic Sans MS" pitchFamily="66" charset="0"/>
              </a:defRPr>
            </a:lvl9pPr>
          </a:lstStyle>
          <a:p>
            <a:pPr>
              <a:defRPr/>
            </a:pPr>
            <a:r>
              <a:rPr lang="en-US" kern="0" dirty="0">
                <a:solidFill>
                  <a:srgbClr val="0F3661"/>
                </a:solidFill>
                <a:latin typeface="Times New Roman"/>
                <a:cs typeface="Times New Roman"/>
              </a:rPr>
              <a:t>Emerging Network Technologies</a:t>
            </a:r>
            <a:endParaRPr lang="en-US" kern="0" dirty="0">
              <a:solidFill>
                <a:srgbClr val="0F3661"/>
              </a:solidFill>
              <a:latin typeface="Times New Roman"/>
              <a:cs typeface="Times New Roman"/>
            </a:endParaRPr>
          </a:p>
        </p:txBody>
      </p:sp>
      <p:sp>
        <p:nvSpPr>
          <p:cNvPr id="4" name="TextBox 6"/>
          <p:cNvSpPr txBox="1">
            <a:spLocks noChangeArrowheads="1"/>
          </p:cNvSpPr>
          <p:nvPr/>
        </p:nvSpPr>
        <p:spPr bwMode="auto">
          <a:xfrm>
            <a:off x="2753497" y="4740553"/>
            <a:ext cx="38862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tx1"/>
                </a:solidFill>
                <a:latin typeface="Comic Sans MS" pitchFamily="66" charset="0"/>
              </a:defRPr>
            </a:lvl1pPr>
            <a:lvl2pPr marL="742950" indent="-285750" eaLnBrk="0" hangingPunct="0">
              <a:spcBef>
                <a:spcPct val="20000"/>
              </a:spcBef>
              <a:buChar char="–"/>
              <a:defRPr sz="2000">
                <a:solidFill>
                  <a:schemeClr val="tx1"/>
                </a:solidFill>
                <a:latin typeface="Comic Sans MS" pitchFamily="66" charset="0"/>
              </a:defRPr>
            </a:lvl2pPr>
            <a:lvl3pPr marL="1143000" indent="-228600" eaLnBrk="0" hangingPunct="0">
              <a:spcBef>
                <a:spcPct val="20000"/>
              </a:spcBef>
              <a:buChar char="•"/>
              <a:defRPr sz="2400">
                <a:solidFill>
                  <a:schemeClr val="tx1"/>
                </a:solidFill>
                <a:latin typeface="Comic Sans MS" pitchFamily="66" charset="0"/>
              </a:defRPr>
            </a:lvl3pPr>
            <a:lvl4pPr marL="1600200" indent="-228600" eaLnBrk="0" hangingPunct="0">
              <a:spcBef>
                <a:spcPct val="20000"/>
              </a:spcBef>
              <a:buChar char="–"/>
              <a:defRPr sz="2000">
                <a:solidFill>
                  <a:schemeClr val="tx1"/>
                </a:solidFill>
                <a:latin typeface="Comic Sans MS" pitchFamily="66" charset="0"/>
              </a:defRPr>
            </a:lvl4pPr>
            <a:lvl5pPr marL="2057400" indent="-228600" eaLnBrk="0" hangingPunct="0">
              <a:spcBef>
                <a:spcPct val="20000"/>
              </a:spcBef>
              <a:buChar char="»"/>
              <a:defRPr sz="2000">
                <a:solidFill>
                  <a:schemeClr val="tx1"/>
                </a:solidFill>
                <a:latin typeface="Comic Sans MS" pitchFamily="66" charset="0"/>
              </a:defRPr>
            </a:lvl5pPr>
            <a:lvl6pPr marL="2514600" indent="-228600" eaLnBrk="0" fontAlgn="base" hangingPunct="0">
              <a:spcBef>
                <a:spcPct val="20000"/>
              </a:spcBef>
              <a:spcAft>
                <a:spcPct val="0"/>
              </a:spcAft>
              <a:buChar char="»"/>
              <a:defRPr sz="2000">
                <a:solidFill>
                  <a:schemeClr val="tx1"/>
                </a:solidFill>
                <a:latin typeface="Comic Sans MS" pitchFamily="66" charset="0"/>
              </a:defRPr>
            </a:lvl6pPr>
            <a:lvl7pPr marL="2971800" indent="-228600" eaLnBrk="0" fontAlgn="base" hangingPunct="0">
              <a:spcBef>
                <a:spcPct val="20000"/>
              </a:spcBef>
              <a:spcAft>
                <a:spcPct val="0"/>
              </a:spcAft>
              <a:buChar char="»"/>
              <a:defRPr sz="2000">
                <a:solidFill>
                  <a:schemeClr val="tx1"/>
                </a:solidFill>
                <a:latin typeface="Comic Sans MS" pitchFamily="66" charset="0"/>
              </a:defRPr>
            </a:lvl7pPr>
            <a:lvl8pPr marL="3429000" indent="-228600" eaLnBrk="0" fontAlgn="base" hangingPunct="0">
              <a:spcBef>
                <a:spcPct val="20000"/>
              </a:spcBef>
              <a:spcAft>
                <a:spcPct val="0"/>
              </a:spcAft>
              <a:buChar char="»"/>
              <a:defRPr sz="2000">
                <a:solidFill>
                  <a:schemeClr val="tx1"/>
                </a:solidFill>
                <a:latin typeface="Comic Sans MS" pitchFamily="66" charset="0"/>
              </a:defRPr>
            </a:lvl8pPr>
            <a:lvl9pPr marL="3886200" indent="-228600" eaLnBrk="0" fontAlgn="base" hangingPunct="0">
              <a:spcBef>
                <a:spcPct val="20000"/>
              </a:spcBef>
              <a:spcAft>
                <a:spcPct val="0"/>
              </a:spcAft>
              <a:buChar char="»"/>
              <a:defRPr sz="2000">
                <a:solidFill>
                  <a:schemeClr val="tx1"/>
                </a:solidFill>
                <a:latin typeface="Comic Sans MS" pitchFamily="66" charset="0"/>
              </a:defRPr>
            </a:lvl9pPr>
          </a:lstStyle>
          <a:p>
            <a:pPr algn="ctr" eaLnBrk="1" hangingPunct="1">
              <a:spcBef>
                <a:spcPct val="0"/>
              </a:spcBef>
              <a:buFontTx/>
              <a:buNone/>
            </a:pPr>
            <a:r>
              <a:rPr lang="en-GB" altLang="en-US" b="1" dirty="0" err="1">
                <a:latin typeface="Arial" pitchFamily="34" charset="0"/>
              </a:rPr>
              <a:t>Dr.</a:t>
            </a:r>
            <a:r>
              <a:rPr lang="en-GB" altLang="en-US" b="1" dirty="0">
                <a:latin typeface="Arial" pitchFamily="34" charset="0"/>
              </a:rPr>
              <a:t> Carlene Campbell</a:t>
            </a:r>
          </a:p>
        </p:txBody>
      </p:sp>
    </p:spTree>
    <p:extLst>
      <p:ext uri="{BB962C8B-B14F-4D97-AF65-F5344CB8AC3E}">
        <p14:creationId xmlns:p14="http://schemas.microsoft.com/office/powerpoint/2010/main" val="66044921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7925" y="315749"/>
            <a:ext cx="7064975" cy="712952"/>
          </a:xfrm>
        </p:spPr>
        <p:txBody>
          <a:bodyPr/>
          <a:lstStyle/>
          <a:p>
            <a:r>
              <a:rPr lang="en-US" altLang="en-US" sz="3200" dirty="0"/>
              <a:t>Systems, Models and Simulation</a:t>
            </a:r>
            <a:endParaRPr lang="en-US" sz="3200" dirty="0">
              <a:latin typeface="Times New Roman"/>
              <a:cs typeface="Times New Roman"/>
            </a:endParaRPr>
          </a:p>
        </p:txBody>
      </p:sp>
      <p:grpSp>
        <p:nvGrpSpPr>
          <p:cNvPr id="15" name="Group 4"/>
          <p:cNvGrpSpPr>
            <a:grpSpLocks/>
          </p:cNvGrpSpPr>
          <p:nvPr/>
        </p:nvGrpSpPr>
        <p:grpSpPr bwMode="auto">
          <a:xfrm>
            <a:off x="762000" y="1143000"/>
            <a:ext cx="7937500" cy="4384675"/>
            <a:chOff x="863600" y="1435100"/>
            <a:chExt cx="7937500" cy="4384675"/>
          </a:xfrm>
        </p:grpSpPr>
        <p:sp>
          <p:nvSpPr>
            <p:cNvPr id="16" name="Oval 4"/>
            <p:cNvSpPr>
              <a:spLocks noChangeArrowheads="1"/>
            </p:cNvSpPr>
            <p:nvPr/>
          </p:nvSpPr>
          <p:spPr bwMode="auto">
            <a:xfrm>
              <a:off x="2794000" y="1435100"/>
              <a:ext cx="1892300" cy="863600"/>
            </a:xfrm>
            <a:prstGeom prst="ellipse">
              <a:avLst/>
            </a:prstGeom>
            <a:solidFill>
              <a:schemeClr val="folHlink"/>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eaLnBrk="0" hangingPunct="0">
                <a:spcBef>
                  <a:spcPct val="20000"/>
                </a:spcBef>
                <a:buChar char="•"/>
                <a:defRPr sz="2400">
                  <a:solidFill>
                    <a:schemeClr val="tx1"/>
                  </a:solidFill>
                  <a:latin typeface="Comic Sans MS" panose="030F0702030302020204" pitchFamily="66" charset="0"/>
                </a:defRPr>
              </a:lvl1pPr>
              <a:lvl2pPr marL="742950" indent="-285750" eaLnBrk="0" hangingPunct="0">
                <a:spcBef>
                  <a:spcPct val="20000"/>
                </a:spcBef>
                <a:buChar char="–"/>
                <a:defRPr sz="2000">
                  <a:solidFill>
                    <a:schemeClr val="tx1"/>
                  </a:solidFill>
                  <a:latin typeface="Comic Sans MS" panose="030F0702030302020204" pitchFamily="66" charset="0"/>
                </a:defRPr>
              </a:lvl2pPr>
              <a:lvl3pPr marL="1143000" indent="-228600" eaLnBrk="0" hangingPunct="0">
                <a:spcBef>
                  <a:spcPct val="20000"/>
                </a:spcBef>
                <a:buChar char="•"/>
                <a:defRPr sz="2400">
                  <a:solidFill>
                    <a:schemeClr val="tx1"/>
                  </a:solidFill>
                  <a:latin typeface="Comic Sans MS" panose="030F0702030302020204" pitchFamily="66" charset="0"/>
                </a:defRPr>
              </a:lvl3pPr>
              <a:lvl4pPr marL="1600200" indent="-228600" eaLnBrk="0" hangingPunct="0">
                <a:spcBef>
                  <a:spcPct val="20000"/>
                </a:spcBef>
                <a:buChar char="–"/>
                <a:defRPr sz="2000">
                  <a:solidFill>
                    <a:schemeClr val="tx1"/>
                  </a:solidFill>
                  <a:latin typeface="Comic Sans MS" panose="030F0702030302020204" pitchFamily="66" charset="0"/>
                </a:defRPr>
              </a:lvl4pPr>
              <a:lvl5pPr marL="2057400" indent="-228600" eaLnBrk="0" hangingPunct="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algn="ctr" eaLnBrk="1" hangingPunct="1">
                <a:spcBef>
                  <a:spcPct val="0"/>
                </a:spcBef>
                <a:buFontTx/>
                <a:buNone/>
              </a:pPr>
              <a:endParaRPr lang="en-GB" altLang="en-US">
                <a:latin typeface="Arial" panose="020B0604020202020204" pitchFamily="34" charset="0"/>
              </a:endParaRPr>
            </a:p>
          </p:txBody>
        </p:sp>
        <p:sp>
          <p:nvSpPr>
            <p:cNvPr id="17" name="Text Box 5"/>
            <p:cNvSpPr txBox="1">
              <a:spLocks noChangeArrowheads="1"/>
            </p:cNvSpPr>
            <p:nvPr/>
          </p:nvSpPr>
          <p:spPr bwMode="auto">
            <a:xfrm>
              <a:off x="3098800" y="1612900"/>
              <a:ext cx="12954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eaLnBrk="0" hangingPunct="0">
                <a:spcBef>
                  <a:spcPct val="20000"/>
                </a:spcBef>
                <a:buChar char="•"/>
                <a:defRPr sz="2400">
                  <a:solidFill>
                    <a:schemeClr val="tx1"/>
                  </a:solidFill>
                  <a:latin typeface="Comic Sans MS" panose="030F0702030302020204" pitchFamily="66" charset="0"/>
                </a:defRPr>
              </a:lvl1pPr>
              <a:lvl2pPr marL="742950" indent="-285750" eaLnBrk="0" hangingPunct="0">
                <a:spcBef>
                  <a:spcPct val="20000"/>
                </a:spcBef>
                <a:buChar char="–"/>
                <a:defRPr sz="2000">
                  <a:solidFill>
                    <a:schemeClr val="tx1"/>
                  </a:solidFill>
                  <a:latin typeface="Comic Sans MS" panose="030F0702030302020204" pitchFamily="66" charset="0"/>
                </a:defRPr>
              </a:lvl2pPr>
              <a:lvl3pPr marL="1143000" indent="-228600" eaLnBrk="0" hangingPunct="0">
                <a:spcBef>
                  <a:spcPct val="20000"/>
                </a:spcBef>
                <a:buChar char="•"/>
                <a:defRPr sz="2400">
                  <a:solidFill>
                    <a:schemeClr val="tx1"/>
                  </a:solidFill>
                  <a:latin typeface="Comic Sans MS" panose="030F0702030302020204" pitchFamily="66" charset="0"/>
                </a:defRPr>
              </a:lvl3pPr>
              <a:lvl4pPr marL="1600200" indent="-228600" eaLnBrk="0" hangingPunct="0">
                <a:spcBef>
                  <a:spcPct val="20000"/>
                </a:spcBef>
                <a:buChar char="–"/>
                <a:defRPr sz="2000">
                  <a:solidFill>
                    <a:schemeClr val="tx1"/>
                  </a:solidFill>
                  <a:latin typeface="Comic Sans MS" panose="030F0702030302020204" pitchFamily="66" charset="0"/>
                </a:defRPr>
              </a:lvl4pPr>
              <a:lvl5pPr marL="2057400" indent="-228600" eaLnBrk="0" hangingPunct="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algn="ctr" eaLnBrk="1" hangingPunct="1">
                <a:spcBef>
                  <a:spcPct val="50000"/>
                </a:spcBef>
                <a:buFontTx/>
                <a:buNone/>
              </a:pPr>
              <a:r>
                <a:rPr lang="en-US" altLang="en-US">
                  <a:latin typeface="Arial" panose="020B0604020202020204" pitchFamily="34" charset="0"/>
                </a:rPr>
                <a:t>System</a:t>
              </a:r>
            </a:p>
          </p:txBody>
        </p:sp>
        <p:sp>
          <p:nvSpPr>
            <p:cNvPr id="18" name="Text Box 6"/>
            <p:cNvSpPr txBox="1">
              <a:spLocks noChangeArrowheads="1"/>
            </p:cNvSpPr>
            <p:nvPr/>
          </p:nvSpPr>
          <p:spPr bwMode="auto">
            <a:xfrm>
              <a:off x="863600" y="2781300"/>
              <a:ext cx="2044700" cy="650875"/>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eaLnBrk="0" hangingPunct="0">
                <a:spcBef>
                  <a:spcPct val="20000"/>
                </a:spcBef>
                <a:buChar char="•"/>
                <a:defRPr sz="2400">
                  <a:solidFill>
                    <a:schemeClr val="tx1"/>
                  </a:solidFill>
                  <a:latin typeface="Comic Sans MS" panose="030F0702030302020204" pitchFamily="66" charset="0"/>
                </a:defRPr>
              </a:lvl1pPr>
              <a:lvl2pPr marL="742950" indent="-285750" eaLnBrk="0" hangingPunct="0">
                <a:spcBef>
                  <a:spcPct val="20000"/>
                </a:spcBef>
                <a:buChar char="–"/>
                <a:defRPr sz="2000">
                  <a:solidFill>
                    <a:schemeClr val="tx1"/>
                  </a:solidFill>
                  <a:latin typeface="Comic Sans MS" panose="030F0702030302020204" pitchFamily="66" charset="0"/>
                </a:defRPr>
              </a:lvl2pPr>
              <a:lvl3pPr marL="1143000" indent="-228600" eaLnBrk="0" hangingPunct="0">
                <a:spcBef>
                  <a:spcPct val="20000"/>
                </a:spcBef>
                <a:buChar char="•"/>
                <a:defRPr sz="2400">
                  <a:solidFill>
                    <a:schemeClr val="tx1"/>
                  </a:solidFill>
                  <a:latin typeface="Comic Sans MS" panose="030F0702030302020204" pitchFamily="66" charset="0"/>
                </a:defRPr>
              </a:lvl3pPr>
              <a:lvl4pPr marL="1600200" indent="-228600" eaLnBrk="0" hangingPunct="0">
                <a:spcBef>
                  <a:spcPct val="20000"/>
                </a:spcBef>
                <a:buChar char="–"/>
                <a:defRPr sz="2000">
                  <a:solidFill>
                    <a:schemeClr val="tx1"/>
                  </a:solidFill>
                  <a:latin typeface="Comic Sans MS" panose="030F0702030302020204" pitchFamily="66" charset="0"/>
                </a:defRPr>
              </a:lvl4pPr>
              <a:lvl5pPr marL="2057400" indent="-228600" eaLnBrk="0" hangingPunct="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algn="ctr" eaLnBrk="1" hangingPunct="1">
                <a:spcBef>
                  <a:spcPct val="50000"/>
                </a:spcBef>
                <a:buFontTx/>
                <a:buNone/>
              </a:pPr>
              <a:r>
                <a:rPr lang="en-US" altLang="en-US" sz="1800">
                  <a:latin typeface="Arial" panose="020B0604020202020204" pitchFamily="34" charset="0"/>
                </a:rPr>
                <a:t>Experiment with the actual system</a:t>
              </a:r>
            </a:p>
          </p:txBody>
        </p:sp>
        <p:sp>
          <p:nvSpPr>
            <p:cNvPr id="19" name="Line 7"/>
            <p:cNvSpPr>
              <a:spLocks noChangeShapeType="1"/>
            </p:cNvSpPr>
            <p:nvPr/>
          </p:nvSpPr>
          <p:spPr bwMode="auto">
            <a:xfrm flipH="1">
              <a:off x="1968500" y="2146300"/>
              <a:ext cx="1041400" cy="63500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0" name="Text Box 8"/>
            <p:cNvSpPr txBox="1">
              <a:spLocks noChangeArrowheads="1"/>
            </p:cNvSpPr>
            <p:nvPr/>
          </p:nvSpPr>
          <p:spPr bwMode="auto">
            <a:xfrm>
              <a:off x="4267200" y="2794000"/>
              <a:ext cx="2425700" cy="650875"/>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eaLnBrk="0" hangingPunct="0">
                <a:spcBef>
                  <a:spcPct val="20000"/>
                </a:spcBef>
                <a:buChar char="•"/>
                <a:defRPr sz="2400">
                  <a:solidFill>
                    <a:schemeClr val="tx1"/>
                  </a:solidFill>
                  <a:latin typeface="Comic Sans MS" panose="030F0702030302020204" pitchFamily="66" charset="0"/>
                </a:defRPr>
              </a:lvl1pPr>
              <a:lvl2pPr marL="742950" indent="-285750" eaLnBrk="0" hangingPunct="0">
                <a:spcBef>
                  <a:spcPct val="20000"/>
                </a:spcBef>
                <a:buChar char="–"/>
                <a:defRPr sz="2000">
                  <a:solidFill>
                    <a:schemeClr val="tx1"/>
                  </a:solidFill>
                  <a:latin typeface="Comic Sans MS" panose="030F0702030302020204" pitchFamily="66" charset="0"/>
                </a:defRPr>
              </a:lvl2pPr>
              <a:lvl3pPr marL="1143000" indent="-228600" eaLnBrk="0" hangingPunct="0">
                <a:spcBef>
                  <a:spcPct val="20000"/>
                </a:spcBef>
                <a:buChar char="•"/>
                <a:defRPr sz="2400">
                  <a:solidFill>
                    <a:schemeClr val="tx1"/>
                  </a:solidFill>
                  <a:latin typeface="Comic Sans MS" panose="030F0702030302020204" pitchFamily="66" charset="0"/>
                </a:defRPr>
              </a:lvl3pPr>
              <a:lvl4pPr marL="1600200" indent="-228600" eaLnBrk="0" hangingPunct="0">
                <a:spcBef>
                  <a:spcPct val="20000"/>
                </a:spcBef>
                <a:buChar char="–"/>
                <a:defRPr sz="2000">
                  <a:solidFill>
                    <a:schemeClr val="tx1"/>
                  </a:solidFill>
                  <a:latin typeface="Comic Sans MS" panose="030F0702030302020204" pitchFamily="66" charset="0"/>
                </a:defRPr>
              </a:lvl4pPr>
              <a:lvl5pPr marL="2057400" indent="-228600" eaLnBrk="0" hangingPunct="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algn="ctr" eaLnBrk="1" hangingPunct="1">
                <a:spcBef>
                  <a:spcPct val="50000"/>
                </a:spcBef>
                <a:buFontTx/>
                <a:buNone/>
              </a:pPr>
              <a:r>
                <a:rPr lang="en-US" altLang="en-US" sz="1800">
                  <a:latin typeface="Arial" panose="020B0604020202020204" pitchFamily="34" charset="0"/>
                </a:rPr>
                <a:t>Experiment with a model of the system</a:t>
              </a:r>
            </a:p>
          </p:txBody>
        </p:sp>
        <p:sp>
          <p:nvSpPr>
            <p:cNvPr id="21" name="Line 9"/>
            <p:cNvSpPr>
              <a:spLocks noChangeShapeType="1"/>
            </p:cNvSpPr>
            <p:nvPr/>
          </p:nvSpPr>
          <p:spPr bwMode="auto">
            <a:xfrm>
              <a:off x="4470400" y="2133600"/>
              <a:ext cx="1054100" cy="66040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2" name="Text Box 10"/>
            <p:cNvSpPr txBox="1">
              <a:spLocks noChangeArrowheads="1"/>
            </p:cNvSpPr>
            <p:nvPr/>
          </p:nvSpPr>
          <p:spPr bwMode="auto">
            <a:xfrm>
              <a:off x="3314700" y="3987800"/>
              <a:ext cx="1092200" cy="650875"/>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eaLnBrk="0" hangingPunct="0">
                <a:spcBef>
                  <a:spcPct val="20000"/>
                </a:spcBef>
                <a:buChar char="•"/>
                <a:defRPr sz="2400">
                  <a:solidFill>
                    <a:schemeClr val="tx1"/>
                  </a:solidFill>
                  <a:latin typeface="Comic Sans MS" panose="030F0702030302020204" pitchFamily="66" charset="0"/>
                </a:defRPr>
              </a:lvl1pPr>
              <a:lvl2pPr marL="742950" indent="-285750" eaLnBrk="0" hangingPunct="0">
                <a:spcBef>
                  <a:spcPct val="20000"/>
                </a:spcBef>
                <a:buChar char="–"/>
                <a:defRPr sz="2000">
                  <a:solidFill>
                    <a:schemeClr val="tx1"/>
                  </a:solidFill>
                  <a:latin typeface="Comic Sans MS" panose="030F0702030302020204" pitchFamily="66" charset="0"/>
                </a:defRPr>
              </a:lvl2pPr>
              <a:lvl3pPr marL="1143000" indent="-228600" eaLnBrk="0" hangingPunct="0">
                <a:spcBef>
                  <a:spcPct val="20000"/>
                </a:spcBef>
                <a:buChar char="•"/>
                <a:defRPr sz="2400">
                  <a:solidFill>
                    <a:schemeClr val="tx1"/>
                  </a:solidFill>
                  <a:latin typeface="Comic Sans MS" panose="030F0702030302020204" pitchFamily="66" charset="0"/>
                </a:defRPr>
              </a:lvl3pPr>
              <a:lvl4pPr marL="1600200" indent="-228600" eaLnBrk="0" hangingPunct="0">
                <a:spcBef>
                  <a:spcPct val="20000"/>
                </a:spcBef>
                <a:buChar char="–"/>
                <a:defRPr sz="2000">
                  <a:solidFill>
                    <a:schemeClr val="tx1"/>
                  </a:solidFill>
                  <a:latin typeface="Comic Sans MS" panose="030F0702030302020204" pitchFamily="66" charset="0"/>
                </a:defRPr>
              </a:lvl4pPr>
              <a:lvl5pPr marL="2057400" indent="-228600" eaLnBrk="0" hangingPunct="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algn="ctr" eaLnBrk="1" hangingPunct="1">
                <a:spcBef>
                  <a:spcPct val="50000"/>
                </a:spcBef>
                <a:buFontTx/>
                <a:buNone/>
              </a:pPr>
              <a:r>
                <a:rPr lang="en-US" altLang="en-US" sz="1800">
                  <a:latin typeface="Arial" panose="020B0604020202020204" pitchFamily="34" charset="0"/>
                </a:rPr>
                <a:t>Physical model</a:t>
              </a:r>
            </a:p>
          </p:txBody>
        </p:sp>
        <p:sp>
          <p:nvSpPr>
            <p:cNvPr id="23" name="Text Box 11"/>
            <p:cNvSpPr txBox="1">
              <a:spLocks noChangeArrowheads="1"/>
            </p:cNvSpPr>
            <p:nvPr/>
          </p:nvSpPr>
          <p:spPr bwMode="auto">
            <a:xfrm>
              <a:off x="5943600" y="3987800"/>
              <a:ext cx="1816100" cy="650875"/>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eaLnBrk="0" hangingPunct="0">
                <a:spcBef>
                  <a:spcPct val="20000"/>
                </a:spcBef>
                <a:buChar char="•"/>
                <a:defRPr sz="2400">
                  <a:solidFill>
                    <a:schemeClr val="tx1"/>
                  </a:solidFill>
                  <a:latin typeface="Comic Sans MS" panose="030F0702030302020204" pitchFamily="66" charset="0"/>
                </a:defRPr>
              </a:lvl1pPr>
              <a:lvl2pPr marL="742950" indent="-285750" eaLnBrk="0" hangingPunct="0">
                <a:spcBef>
                  <a:spcPct val="20000"/>
                </a:spcBef>
                <a:buChar char="–"/>
                <a:defRPr sz="2000">
                  <a:solidFill>
                    <a:schemeClr val="tx1"/>
                  </a:solidFill>
                  <a:latin typeface="Comic Sans MS" panose="030F0702030302020204" pitchFamily="66" charset="0"/>
                </a:defRPr>
              </a:lvl2pPr>
              <a:lvl3pPr marL="1143000" indent="-228600" eaLnBrk="0" hangingPunct="0">
                <a:spcBef>
                  <a:spcPct val="20000"/>
                </a:spcBef>
                <a:buChar char="•"/>
                <a:defRPr sz="2400">
                  <a:solidFill>
                    <a:schemeClr val="tx1"/>
                  </a:solidFill>
                  <a:latin typeface="Comic Sans MS" panose="030F0702030302020204" pitchFamily="66" charset="0"/>
                </a:defRPr>
              </a:lvl3pPr>
              <a:lvl4pPr marL="1600200" indent="-228600" eaLnBrk="0" hangingPunct="0">
                <a:spcBef>
                  <a:spcPct val="20000"/>
                </a:spcBef>
                <a:buChar char="–"/>
                <a:defRPr sz="2000">
                  <a:solidFill>
                    <a:schemeClr val="tx1"/>
                  </a:solidFill>
                  <a:latin typeface="Comic Sans MS" panose="030F0702030302020204" pitchFamily="66" charset="0"/>
                </a:defRPr>
              </a:lvl4pPr>
              <a:lvl5pPr marL="2057400" indent="-228600" eaLnBrk="0" hangingPunct="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algn="ctr" eaLnBrk="1" hangingPunct="1">
                <a:spcBef>
                  <a:spcPct val="50000"/>
                </a:spcBef>
                <a:buFontTx/>
                <a:buNone/>
              </a:pPr>
              <a:r>
                <a:rPr lang="en-US" altLang="en-US" sz="1800">
                  <a:latin typeface="Arial" panose="020B0604020202020204" pitchFamily="34" charset="0"/>
                </a:rPr>
                <a:t>Mathematical model</a:t>
              </a:r>
            </a:p>
          </p:txBody>
        </p:sp>
        <p:sp>
          <p:nvSpPr>
            <p:cNvPr id="24" name="Text Box 12"/>
            <p:cNvSpPr txBox="1">
              <a:spLocks noChangeArrowheads="1"/>
            </p:cNvSpPr>
            <p:nvPr/>
          </p:nvSpPr>
          <p:spPr bwMode="auto">
            <a:xfrm>
              <a:off x="5232400" y="5168900"/>
              <a:ext cx="1308100" cy="650875"/>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eaLnBrk="0" hangingPunct="0">
                <a:spcBef>
                  <a:spcPct val="20000"/>
                </a:spcBef>
                <a:buChar char="•"/>
                <a:defRPr sz="2400">
                  <a:solidFill>
                    <a:schemeClr val="tx1"/>
                  </a:solidFill>
                  <a:latin typeface="Comic Sans MS" panose="030F0702030302020204" pitchFamily="66" charset="0"/>
                </a:defRPr>
              </a:lvl1pPr>
              <a:lvl2pPr marL="742950" indent="-285750" eaLnBrk="0" hangingPunct="0">
                <a:spcBef>
                  <a:spcPct val="20000"/>
                </a:spcBef>
                <a:buChar char="–"/>
                <a:defRPr sz="2000">
                  <a:solidFill>
                    <a:schemeClr val="tx1"/>
                  </a:solidFill>
                  <a:latin typeface="Comic Sans MS" panose="030F0702030302020204" pitchFamily="66" charset="0"/>
                </a:defRPr>
              </a:lvl2pPr>
              <a:lvl3pPr marL="1143000" indent="-228600" eaLnBrk="0" hangingPunct="0">
                <a:spcBef>
                  <a:spcPct val="20000"/>
                </a:spcBef>
                <a:buChar char="•"/>
                <a:defRPr sz="2400">
                  <a:solidFill>
                    <a:schemeClr val="tx1"/>
                  </a:solidFill>
                  <a:latin typeface="Comic Sans MS" panose="030F0702030302020204" pitchFamily="66" charset="0"/>
                </a:defRPr>
              </a:lvl3pPr>
              <a:lvl4pPr marL="1600200" indent="-228600" eaLnBrk="0" hangingPunct="0">
                <a:spcBef>
                  <a:spcPct val="20000"/>
                </a:spcBef>
                <a:buChar char="–"/>
                <a:defRPr sz="2000">
                  <a:solidFill>
                    <a:schemeClr val="tx1"/>
                  </a:solidFill>
                  <a:latin typeface="Comic Sans MS" panose="030F0702030302020204" pitchFamily="66" charset="0"/>
                </a:defRPr>
              </a:lvl4pPr>
              <a:lvl5pPr marL="2057400" indent="-228600" eaLnBrk="0" hangingPunct="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algn="ctr" eaLnBrk="1" hangingPunct="1">
                <a:spcBef>
                  <a:spcPct val="50000"/>
                </a:spcBef>
                <a:buFontTx/>
                <a:buNone/>
              </a:pPr>
              <a:r>
                <a:rPr lang="en-US" altLang="en-US" sz="1800">
                  <a:latin typeface="Arial" panose="020B0604020202020204" pitchFamily="34" charset="0"/>
                </a:rPr>
                <a:t>Analytical Solution</a:t>
              </a:r>
            </a:p>
          </p:txBody>
        </p:sp>
        <p:sp>
          <p:nvSpPr>
            <p:cNvPr id="25" name="Text Box 14"/>
            <p:cNvSpPr txBox="1">
              <a:spLocks noChangeArrowheads="1"/>
            </p:cNvSpPr>
            <p:nvPr/>
          </p:nvSpPr>
          <p:spPr bwMode="auto">
            <a:xfrm>
              <a:off x="7493000" y="5359400"/>
              <a:ext cx="1308100" cy="376238"/>
            </a:xfrm>
            <a:prstGeom prst="rect">
              <a:avLst/>
            </a:prstGeom>
            <a:solidFill>
              <a:schemeClr val="folHlink"/>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eaLnBrk="0" hangingPunct="0">
                <a:spcBef>
                  <a:spcPct val="20000"/>
                </a:spcBef>
                <a:buChar char="•"/>
                <a:defRPr sz="2400">
                  <a:solidFill>
                    <a:schemeClr val="tx1"/>
                  </a:solidFill>
                  <a:latin typeface="Comic Sans MS" panose="030F0702030302020204" pitchFamily="66" charset="0"/>
                </a:defRPr>
              </a:lvl1pPr>
              <a:lvl2pPr marL="742950" indent="-285750" eaLnBrk="0" hangingPunct="0">
                <a:spcBef>
                  <a:spcPct val="20000"/>
                </a:spcBef>
                <a:buChar char="–"/>
                <a:defRPr sz="2000">
                  <a:solidFill>
                    <a:schemeClr val="tx1"/>
                  </a:solidFill>
                  <a:latin typeface="Comic Sans MS" panose="030F0702030302020204" pitchFamily="66" charset="0"/>
                </a:defRPr>
              </a:lvl2pPr>
              <a:lvl3pPr marL="1143000" indent="-228600" eaLnBrk="0" hangingPunct="0">
                <a:spcBef>
                  <a:spcPct val="20000"/>
                </a:spcBef>
                <a:buChar char="•"/>
                <a:defRPr sz="2400">
                  <a:solidFill>
                    <a:schemeClr val="tx1"/>
                  </a:solidFill>
                  <a:latin typeface="Comic Sans MS" panose="030F0702030302020204" pitchFamily="66" charset="0"/>
                </a:defRPr>
              </a:lvl3pPr>
              <a:lvl4pPr marL="1600200" indent="-228600" eaLnBrk="0" hangingPunct="0">
                <a:spcBef>
                  <a:spcPct val="20000"/>
                </a:spcBef>
                <a:buChar char="–"/>
                <a:defRPr sz="2000">
                  <a:solidFill>
                    <a:schemeClr val="tx1"/>
                  </a:solidFill>
                  <a:latin typeface="Comic Sans MS" panose="030F0702030302020204" pitchFamily="66" charset="0"/>
                </a:defRPr>
              </a:lvl4pPr>
              <a:lvl5pPr marL="2057400" indent="-228600" eaLnBrk="0" hangingPunct="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algn="ctr" eaLnBrk="1" hangingPunct="1">
                <a:spcBef>
                  <a:spcPct val="50000"/>
                </a:spcBef>
                <a:buFontTx/>
                <a:buNone/>
              </a:pPr>
              <a:r>
                <a:rPr lang="en-US" altLang="en-US" sz="1800">
                  <a:latin typeface="Arial" panose="020B0604020202020204" pitchFamily="34" charset="0"/>
                </a:rPr>
                <a:t>Simulation</a:t>
              </a:r>
            </a:p>
          </p:txBody>
        </p:sp>
        <p:sp>
          <p:nvSpPr>
            <p:cNvPr id="26" name="Line 15"/>
            <p:cNvSpPr>
              <a:spLocks noChangeShapeType="1"/>
            </p:cNvSpPr>
            <p:nvPr/>
          </p:nvSpPr>
          <p:spPr bwMode="auto">
            <a:xfrm flipH="1">
              <a:off x="3873500" y="3441700"/>
              <a:ext cx="1625600" cy="53340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7" name="Line 16"/>
            <p:cNvSpPr>
              <a:spLocks noChangeShapeType="1"/>
            </p:cNvSpPr>
            <p:nvPr/>
          </p:nvSpPr>
          <p:spPr bwMode="auto">
            <a:xfrm flipH="1">
              <a:off x="5816600" y="4648200"/>
              <a:ext cx="1092200" cy="52070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8" name="Line 17"/>
            <p:cNvSpPr>
              <a:spLocks noChangeShapeType="1"/>
            </p:cNvSpPr>
            <p:nvPr/>
          </p:nvSpPr>
          <p:spPr bwMode="auto">
            <a:xfrm>
              <a:off x="5448300" y="3454400"/>
              <a:ext cx="1473200" cy="52070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9" name="Line 18"/>
            <p:cNvSpPr>
              <a:spLocks noChangeShapeType="1"/>
            </p:cNvSpPr>
            <p:nvPr/>
          </p:nvSpPr>
          <p:spPr bwMode="auto">
            <a:xfrm>
              <a:off x="6934200" y="4660900"/>
              <a:ext cx="1054100" cy="66040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grpSp>
    </p:spTree>
    <p:extLst>
      <p:ext uri="{BB962C8B-B14F-4D97-AF65-F5344CB8AC3E}">
        <p14:creationId xmlns:p14="http://schemas.microsoft.com/office/powerpoint/2010/main" val="31069204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1044" y="227459"/>
            <a:ext cx="8192436" cy="534542"/>
          </a:xfrm>
        </p:spPr>
        <p:txBody>
          <a:bodyPr/>
          <a:lstStyle/>
          <a:p>
            <a:r>
              <a:rPr lang="en-US" altLang="en-US" sz="3200" dirty="0"/>
              <a:t>Systems, Models and Simulation</a:t>
            </a:r>
            <a:endParaRPr lang="en-US" sz="3200" dirty="0">
              <a:latin typeface="Times New Roman"/>
              <a:cs typeface="Times New Roman"/>
            </a:endParaRPr>
          </a:p>
        </p:txBody>
      </p:sp>
      <p:sp>
        <p:nvSpPr>
          <p:cNvPr id="5" name="Content Placeholder 2"/>
          <p:cNvSpPr>
            <a:spLocks noGrp="1"/>
          </p:cNvSpPr>
          <p:nvPr>
            <p:ph idx="1"/>
          </p:nvPr>
        </p:nvSpPr>
        <p:spPr>
          <a:xfrm>
            <a:off x="889685" y="933450"/>
            <a:ext cx="7701865" cy="4743450"/>
          </a:xfrm>
        </p:spPr>
        <p:txBody>
          <a:bodyPr>
            <a:normAutofit fontScale="92500" lnSpcReduction="10000"/>
          </a:bodyPr>
          <a:lstStyle/>
          <a:p>
            <a:pPr algn="just"/>
            <a:r>
              <a:rPr lang="en-US" altLang="en-US" sz="2800" dirty="0"/>
              <a:t>A </a:t>
            </a:r>
            <a:r>
              <a:rPr lang="en-US" altLang="en-US" sz="2800" b="1" i="1" dirty="0"/>
              <a:t>system</a:t>
            </a:r>
            <a:r>
              <a:rPr lang="en-US" altLang="en-US" sz="2800" dirty="0"/>
              <a:t> is defined as collection of </a:t>
            </a:r>
            <a:r>
              <a:rPr lang="en-US" altLang="en-US" sz="2800" b="1" i="1" dirty="0"/>
              <a:t>entities</a:t>
            </a:r>
            <a:r>
              <a:rPr lang="en-US" altLang="en-US" sz="2800" dirty="0"/>
              <a:t>, (</a:t>
            </a:r>
            <a:r>
              <a:rPr lang="en-US" altLang="en-US" sz="2800" b="1" dirty="0"/>
              <a:t>e.g. people or machines)</a:t>
            </a:r>
            <a:r>
              <a:rPr lang="en-US" altLang="en-US" sz="2800" dirty="0"/>
              <a:t> that </a:t>
            </a:r>
            <a:r>
              <a:rPr lang="en-US" altLang="en-US" sz="2800" b="1" i="1" dirty="0"/>
              <a:t>acts</a:t>
            </a:r>
            <a:r>
              <a:rPr lang="en-US" altLang="en-US" sz="2800" dirty="0"/>
              <a:t> and </a:t>
            </a:r>
            <a:r>
              <a:rPr lang="en-US" altLang="en-US" sz="2800" b="1" i="1" dirty="0"/>
              <a:t>interacts</a:t>
            </a:r>
            <a:r>
              <a:rPr lang="en-US" altLang="en-US" sz="2800" dirty="0"/>
              <a:t> towards the accomplishment of some </a:t>
            </a:r>
            <a:r>
              <a:rPr lang="en-US" altLang="en-US" sz="2800" b="1" i="1" dirty="0"/>
              <a:t>logical end</a:t>
            </a:r>
            <a:r>
              <a:rPr lang="en-US" altLang="en-US" sz="2800" dirty="0"/>
              <a:t>.</a:t>
            </a:r>
          </a:p>
          <a:p>
            <a:pPr algn="just"/>
            <a:r>
              <a:rPr lang="en-US" altLang="en-US" sz="2800" dirty="0" smtClean="0"/>
              <a:t>The </a:t>
            </a:r>
            <a:r>
              <a:rPr lang="en-US" altLang="en-US" sz="2800" b="1" i="1" dirty="0"/>
              <a:t>state</a:t>
            </a:r>
            <a:r>
              <a:rPr lang="en-US" altLang="en-US" sz="2800" dirty="0"/>
              <a:t> of a system is defined as the collection of variables necessary to describe a system at a particular time, relative to the objectives of a study. </a:t>
            </a:r>
          </a:p>
          <a:p>
            <a:pPr algn="just"/>
            <a:r>
              <a:rPr lang="en-US" altLang="en-US" sz="2800" dirty="0"/>
              <a:t>Systems can be categorized in to two </a:t>
            </a:r>
            <a:r>
              <a:rPr lang="en-US" altLang="en-US" sz="2800"/>
              <a:t>types</a:t>
            </a:r>
            <a:r>
              <a:rPr lang="en-US" altLang="en-US" sz="2800" smtClean="0"/>
              <a:t>:</a:t>
            </a:r>
            <a:endParaRPr lang="en-US" altLang="en-US" sz="2800" dirty="0"/>
          </a:p>
          <a:p>
            <a:pPr lvl="1" algn="just"/>
            <a:r>
              <a:rPr lang="en-US" altLang="en-US" sz="2400" dirty="0"/>
              <a:t>A </a:t>
            </a:r>
            <a:r>
              <a:rPr lang="en-US" altLang="en-US" sz="2400" b="1" i="1" dirty="0"/>
              <a:t>discrete </a:t>
            </a:r>
            <a:r>
              <a:rPr lang="en-US" altLang="en-US" sz="2400" b="1" i="1" dirty="0" smtClean="0"/>
              <a:t>system</a:t>
            </a:r>
            <a:r>
              <a:rPr lang="en-US" altLang="en-US" sz="2400" dirty="0" smtClean="0"/>
              <a:t>.</a:t>
            </a:r>
            <a:endParaRPr lang="en-US" altLang="en-US" sz="2400" dirty="0"/>
          </a:p>
          <a:p>
            <a:pPr lvl="1" algn="just"/>
            <a:r>
              <a:rPr lang="en-US" altLang="en-US" sz="2400" dirty="0"/>
              <a:t>A </a:t>
            </a:r>
            <a:r>
              <a:rPr lang="en-US" altLang="en-US" sz="2400" b="1" i="1" dirty="0"/>
              <a:t>continuous </a:t>
            </a:r>
            <a:r>
              <a:rPr lang="en-US" altLang="en-US" sz="2400" b="1" i="1" dirty="0" smtClean="0"/>
              <a:t>system</a:t>
            </a:r>
            <a:r>
              <a:rPr lang="en-US" altLang="en-US" sz="2400" dirty="0" smtClean="0"/>
              <a:t>. </a:t>
            </a:r>
            <a:endParaRPr lang="en-US" altLang="en-US" sz="2400" dirty="0"/>
          </a:p>
          <a:p>
            <a:endParaRPr lang="en-US" dirty="0"/>
          </a:p>
        </p:txBody>
      </p:sp>
    </p:spTree>
    <p:extLst>
      <p:ext uri="{BB962C8B-B14F-4D97-AF65-F5344CB8AC3E}">
        <p14:creationId xmlns:p14="http://schemas.microsoft.com/office/powerpoint/2010/main" val="25421332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80960" y="1"/>
            <a:ext cx="7058240" cy="590550"/>
          </a:xfrm>
        </p:spPr>
        <p:txBody>
          <a:bodyPr/>
          <a:lstStyle/>
          <a:p>
            <a:r>
              <a:rPr lang="en-US" altLang="en-US" sz="3200" dirty="0"/>
              <a:t>Elements of Simulation Analysis</a:t>
            </a:r>
            <a:endParaRPr lang="en-US" sz="3200" dirty="0">
              <a:latin typeface="Times New Roman"/>
              <a:cs typeface="Times New Roman"/>
            </a:endParaRPr>
          </a:p>
        </p:txBody>
      </p:sp>
      <p:sp>
        <p:nvSpPr>
          <p:cNvPr id="5" name="Content Placeholder 2"/>
          <p:cNvSpPr>
            <a:spLocks noGrp="1"/>
          </p:cNvSpPr>
          <p:nvPr>
            <p:ph idx="1"/>
          </p:nvPr>
        </p:nvSpPr>
        <p:spPr>
          <a:xfrm>
            <a:off x="685801" y="635000"/>
            <a:ext cx="8153400" cy="5010150"/>
          </a:xfrm>
        </p:spPr>
        <p:txBody>
          <a:bodyPr>
            <a:normAutofit/>
          </a:bodyPr>
          <a:lstStyle/>
          <a:p>
            <a:pPr algn="just"/>
            <a:r>
              <a:rPr lang="en-US" altLang="en-US" b="1" dirty="0"/>
              <a:t>Model Verification and Validation</a:t>
            </a:r>
            <a:r>
              <a:rPr lang="en-US" altLang="en-US" dirty="0"/>
              <a:t>: establish that the model is an appropriate accurate representation of the real system.</a:t>
            </a:r>
          </a:p>
          <a:p>
            <a:pPr algn="just"/>
            <a:r>
              <a:rPr lang="en-US" altLang="en-US" b="1" dirty="0" smtClean="0"/>
              <a:t>Model </a:t>
            </a:r>
            <a:r>
              <a:rPr lang="en-US" altLang="en-US" b="1" dirty="0"/>
              <a:t>Experimentation and Optimization</a:t>
            </a:r>
            <a:r>
              <a:rPr lang="en-US" altLang="en-US" dirty="0"/>
              <a:t>: precision issues, how large sample (simulation time) is necessary to estimate the performance of the system. The design of effective experiments with which to answer the question asked in the problem formulation.</a:t>
            </a:r>
          </a:p>
          <a:p>
            <a:pPr algn="just"/>
            <a:r>
              <a:rPr lang="en-US" altLang="en-US" b="1" dirty="0" smtClean="0"/>
              <a:t>Implementation </a:t>
            </a:r>
            <a:r>
              <a:rPr lang="en-US" altLang="en-US" b="1" dirty="0"/>
              <a:t>and Simulation result:</a:t>
            </a:r>
            <a:r>
              <a:rPr lang="en-US" altLang="en-US" dirty="0"/>
              <a:t> acceptance of the result by the users and improved decision making stemming from the analysis</a:t>
            </a:r>
          </a:p>
        </p:txBody>
      </p:sp>
    </p:spTree>
    <p:extLst>
      <p:ext uri="{BB962C8B-B14F-4D97-AF65-F5344CB8AC3E}">
        <p14:creationId xmlns:p14="http://schemas.microsoft.com/office/powerpoint/2010/main" val="39089277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81260" y="-19423"/>
            <a:ext cx="8134139" cy="635374"/>
          </a:xfrm>
        </p:spPr>
        <p:txBody>
          <a:bodyPr/>
          <a:lstStyle/>
          <a:p>
            <a:r>
              <a:rPr lang="en-US" altLang="en-US" sz="3200" dirty="0"/>
              <a:t>Elements of Simulation Analysis</a:t>
            </a:r>
            <a:endParaRPr lang="en-US" sz="3200" dirty="0">
              <a:latin typeface="Times New Roman"/>
              <a:cs typeface="Times New Roman"/>
            </a:endParaRPr>
          </a:p>
        </p:txBody>
      </p:sp>
      <p:grpSp>
        <p:nvGrpSpPr>
          <p:cNvPr id="6" name="Group 4"/>
          <p:cNvGrpSpPr>
            <a:grpSpLocks/>
          </p:cNvGrpSpPr>
          <p:nvPr/>
        </p:nvGrpSpPr>
        <p:grpSpPr bwMode="auto">
          <a:xfrm>
            <a:off x="1587500" y="660400"/>
            <a:ext cx="6908800" cy="4937125"/>
            <a:chOff x="1587500" y="1066800"/>
            <a:chExt cx="6908800" cy="4937125"/>
          </a:xfrm>
        </p:grpSpPr>
        <p:sp>
          <p:nvSpPr>
            <p:cNvPr id="7" name="Text Box 4"/>
            <p:cNvSpPr txBox="1">
              <a:spLocks noChangeArrowheads="1"/>
            </p:cNvSpPr>
            <p:nvPr/>
          </p:nvSpPr>
          <p:spPr bwMode="auto">
            <a:xfrm>
              <a:off x="2082800" y="1574800"/>
              <a:ext cx="5600700" cy="466725"/>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eaLnBrk="0" hangingPunct="0">
                <a:spcBef>
                  <a:spcPct val="20000"/>
                </a:spcBef>
                <a:buChar char="•"/>
                <a:defRPr sz="2400">
                  <a:solidFill>
                    <a:schemeClr val="tx1"/>
                  </a:solidFill>
                  <a:latin typeface="Comic Sans MS" panose="030F0702030302020204" pitchFamily="66" charset="0"/>
                </a:defRPr>
              </a:lvl1pPr>
              <a:lvl2pPr marL="742950" indent="-285750" eaLnBrk="0" hangingPunct="0">
                <a:spcBef>
                  <a:spcPct val="20000"/>
                </a:spcBef>
                <a:buChar char="–"/>
                <a:defRPr sz="2000">
                  <a:solidFill>
                    <a:schemeClr val="tx1"/>
                  </a:solidFill>
                  <a:latin typeface="Comic Sans MS" panose="030F0702030302020204" pitchFamily="66" charset="0"/>
                </a:defRPr>
              </a:lvl2pPr>
              <a:lvl3pPr marL="1143000" indent="-228600" eaLnBrk="0" hangingPunct="0">
                <a:spcBef>
                  <a:spcPct val="20000"/>
                </a:spcBef>
                <a:buChar char="•"/>
                <a:defRPr sz="2400">
                  <a:solidFill>
                    <a:schemeClr val="tx1"/>
                  </a:solidFill>
                  <a:latin typeface="Comic Sans MS" panose="030F0702030302020204" pitchFamily="66" charset="0"/>
                </a:defRPr>
              </a:lvl3pPr>
              <a:lvl4pPr marL="1600200" indent="-228600" eaLnBrk="0" hangingPunct="0">
                <a:spcBef>
                  <a:spcPct val="20000"/>
                </a:spcBef>
                <a:buChar char="–"/>
                <a:defRPr sz="2000">
                  <a:solidFill>
                    <a:schemeClr val="tx1"/>
                  </a:solidFill>
                  <a:latin typeface="Comic Sans MS" panose="030F0702030302020204" pitchFamily="66" charset="0"/>
                </a:defRPr>
              </a:lvl4pPr>
              <a:lvl5pPr marL="2057400" indent="-228600" eaLnBrk="0" hangingPunct="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algn="ctr" eaLnBrk="1" hangingPunct="1">
                <a:spcBef>
                  <a:spcPct val="50000"/>
                </a:spcBef>
                <a:buFontTx/>
                <a:buNone/>
              </a:pPr>
              <a:r>
                <a:rPr lang="en-US" altLang="en-US">
                  <a:latin typeface="Arial" panose="020B0604020202020204" pitchFamily="34" charset="0"/>
                </a:rPr>
                <a:t>Problem Formulation</a:t>
              </a:r>
            </a:p>
          </p:txBody>
        </p:sp>
        <p:sp>
          <p:nvSpPr>
            <p:cNvPr id="8" name="Text Box 5"/>
            <p:cNvSpPr txBox="1">
              <a:spLocks noChangeArrowheads="1"/>
            </p:cNvSpPr>
            <p:nvPr/>
          </p:nvSpPr>
          <p:spPr bwMode="auto">
            <a:xfrm>
              <a:off x="2108200" y="2374900"/>
              <a:ext cx="5549900" cy="466725"/>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eaLnBrk="0" hangingPunct="0">
                <a:spcBef>
                  <a:spcPct val="20000"/>
                </a:spcBef>
                <a:buChar char="•"/>
                <a:defRPr sz="2400">
                  <a:solidFill>
                    <a:schemeClr val="tx1"/>
                  </a:solidFill>
                  <a:latin typeface="Comic Sans MS" panose="030F0702030302020204" pitchFamily="66" charset="0"/>
                </a:defRPr>
              </a:lvl1pPr>
              <a:lvl2pPr marL="742950" indent="-285750" eaLnBrk="0" hangingPunct="0">
                <a:spcBef>
                  <a:spcPct val="20000"/>
                </a:spcBef>
                <a:buChar char="–"/>
                <a:defRPr sz="2000">
                  <a:solidFill>
                    <a:schemeClr val="tx1"/>
                  </a:solidFill>
                  <a:latin typeface="Comic Sans MS" panose="030F0702030302020204" pitchFamily="66" charset="0"/>
                </a:defRPr>
              </a:lvl2pPr>
              <a:lvl3pPr marL="1143000" indent="-228600" eaLnBrk="0" hangingPunct="0">
                <a:spcBef>
                  <a:spcPct val="20000"/>
                </a:spcBef>
                <a:buChar char="•"/>
                <a:defRPr sz="2400">
                  <a:solidFill>
                    <a:schemeClr val="tx1"/>
                  </a:solidFill>
                  <a:latin typeface="Comic Sans MS" panose="030F0702030302020204" pitchFamily="66" charset="0"/>
                </a:defRPr>
              </a:lvl3pPr>
              <a:lvl4pPr marL="1600200" indent="-228600" eaLnBrk="0" hangingPunct="0">
                <a:spcBef>
                  <a:spcPct val="20000"/>
                </a:spcBef>
                <a:buChar char="–"/>
                <a:defRPr sz="2000">
                  <a:solidFill>
                    <a:schemeClr val="tx1"/>
                  </a:solidFill>
                  <a:latin typeface="Comic Sans MS" panose="030F0702030302020204" pitchFamily="66" charset="0"/>
                </a:defRPr>
              </a:lvl4pPr>
              <a:lvl5pPr marL="2057400" indent="-228600" eaLnBrk="0" hangingPunct="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algn="ctr" eaLnBrk="1" hangingPunct="1">
                <a:spcBef>
                  <a:spcPct val="50000"/>
                </a:spcBef>
                <a:buFontTx/>
                <a:buNone/>
              </a:pPr>
              <a:r>
                <a:rPr lang="en-US" altLang="en-US">
                  <a:latin typeface="Arial" panose="020B0604020202020204" pitchFamily="34" charset="0"/>
                </a:rPr>
                <a:t>Data Collection and Analysis</a:t>
              </a:r>
            </a:p>
          </p:txBody>
        </p:sp>
        <p:sp>
          <p:nvSpPr>
            <p:cNvPr id="9" name="Text Box 6"/>
            <p:cNvSpPr txBox="1">
              <a:spLocks noChangeArrowheads="1"/>
            </p:cNvSpPr>
            <p:nvPr/>
          </p:nvSpPr>
          <p:spPr bwMode="auto">
            <a:xfrm>
              <a:off x="2108200" y="3136900"/>
              <a:ext cx="5537200" cy="466725"/>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eaLnBrk="0" hangingPunct="0">
                <a:spcBef>
                  <a:spcPct val="20000"/>
                </a:spcBef>
                <a:buChar char="•"/>
                <a:defRPr sz="2400">
                  <a:solidFill>
                    <a:schemeClr val="tx1"/>
                  </a:solidFill>
                  <a:latin typeface="Comic Sans MS" panose="030F0702030302020204" pitchFamily="66" charset="0"/>
                </a:defRPr>
              </a:lvl1pPr>
              <a:lvl2pPr marL="742950" indent="-285750" eaLnBrk="0" hangingPunct="0">
                <a:spcBef>
                  <a:spcPct val="20000"/>
                </a:spcBef>
                <a:buChar char="–"/>
                <a:defRPr sz="2000">
                  <a:solidFill>
                    <a:schemeClr val="tx1"/>
                  </a:solidFill>
                  <a:latin typeface="Comic Sans MS" panose="030F0702030302020204" pitchFamily="66" charset="0"/>
                </a:defRPr>
              </a:lvl2pPr>
              <a:lvl3pPr marL="1143000" indent="-228600" eaLnBrk="0" hangingPunct="0">
                <a:spcBef>
                  <a:spcPct val="20000"/>
                </a:spcBef>
                <a:buChar char="•"/>
                <a:defRPr sz="2400">
                  <a:solidFill>
                    <a:schemeClr val="tx1"/>
                  </a:solidFill>
                  <a:latin typeface="Comic Sans MS" panose="030F0702030302020204" pitchFamily="66" charset="0"/>
                </a:defRPr>
              </a:lvl3pPr>
              <a:lvl4pPr marL="1600200" indent="-228600" eaLnBrk="0" hangingPunct="0">
                <a:spcBef>
                  <a:spcPct val="20000"/>
                </a:spcBef>
                <a:buChar char="–"/>
                <a:defRPr sz="2000">
                  <a:solidFill>
                    <a:schemeClr val="tx1"/>
                  </a:solidFill>
                  <a:latin typeface="Comic Sans MS" panose="030F0702030302020204" pitchFamily="66" charset="0"/>
                </a:defRPr>
              </a:lvl4pPr>
              <a:lvl5pPr marL="2057400" indent="-228600" eaLnBrk="0" hangingPunct="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algn="ctr" eaLnBrk="1" hangingPunct="1">
                <a:spcBef>
                  <a:spcPct val="50000"/>
                </a:spcBef>
                <a:buFontTx/>
                <a:buNone/>
              </a:pPr>
              <a:r>
                <a:rPr lang="en-US" altLang="en-US">
                  <a:latin typeface="Arial" panose="020B0604020202020204" pitchFamily="34" charset="0"/>
                </a:rPr>
                <a:t>Model development</a:t>
              </a:r>
            </a:p>
          </p:txBody>
        </p:sp>
        <p:sp>
          <p:nvSpPr>
            <p:cNvPr id="10" name="Text Box 7"/>
            <p:cNvSpPr txBox="1">
              <a:spLocks noChangeArrowheads="1"/>
            </p:cNvSpPr>
            <p:nvPr/>
          </p:nvSpPr>
          <p:spPr bwMode="auto">
            <a:xfrm>
              <a:off x="2108200" y="3924300"/>
              <a:ext cx="5562600" cy="466725"/>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eaLnBrk="0" hangingPunct="0">
                <a:spcBef>
                  <a:spcPct val="20000"/>
                </a:spcBef>
                <a:buChar char="•"/>
                <a:defRPr sz="2400">
                  <a:solidFill>
                    <a:schemeClr val="tx1"/>
                  </a:solidFill>
                  <a:latin typeface="Comic Sans MS" panose="030F0702030302020204" pitchFamily="66" charset="0"/>
                </a:defRPr>
              </a:lvl1pPr>
              <a:lvl2pPr marL="742950" indent="-285750" eaLnBrk="0" hangingPunct="0">
                <a:spcBef>
                  <a:spcPct val="20000"/>
                </a:spcBef>
                <a:buChar char="–"/>
                <a:defRPr sz="2000">
                  <a:solidFill>
                    <a:schemeClr val="tx1"/>
                  </a:solidFill>
                  <a:latin typeface="Comic Sans MS" panose="030F0702030302020204" pitchFamily="66" charset="0"/>
                </a:defRPr>
              </a:lvl2pPr>
              <a:lvl3pPr marL="1143000" indent="-228600" eaLnBrk="0" hangingPunct="0">
                <a:spcBef>
                  <a:spcPct val="20000"/>
                </a:spcBef>
                <a:buChar char="•"/>
                <a:defRPr sz="2400">
                  <a:solidFill>
                    <a:schemeClr val="tx1"/>
                  </a:solidFill>
                  <a:latin typeface="Comic Sans MS" panose="030F0702030302020204" pitchFamily="66" charset="0"/>
                </a:defRPr>
              </a:lvl3pPr>
              <a:lvl4pPr marL="1600200" indent="-228600" eaLnBrk="0" hangingPunct="0">
                <a:spcBef>
                  <a:spcPct val="20000"/>
                </a:spcBef>
                <a:buChar char="–"/>
                <a:defRPr sz="2000">
                  <a:solidFill>
                    <a:schemeClr val="tx1"/>
                  </a:solidFill>
                  <a:latin typeface="Comic Sans MS" panose="030F0702030302020204" pitchFamily="66" charset="0"/>
                </a:defRPr>
              </a:lvl4pPr>
              <a:lvl5pPr marL="2057400" indent="-228600" eaLnBrk="0" hangingPunct="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algn="ctr" eaLnBrk="1" hangingPunct="1">
                <a:spcBef>
                  <a:spcPct val="50000"/>
                </a:spcBef>
                <a:buFontTx/>
                <a:buNone/>
              </a:pPr>
              <a:r>
                <a:rPr lang="en-US" altLang="en-US">
                  <a:latin typeface="Arial" panose="020B0604020202020204" pitchFamily="34" charset="0"/>
                </a:rPr>
                <a:t>Model Verification and Validation</a:t>
              </a:r>
            </a:p>
          </p:txBody>
        </p:sp>
        <p:sp>
          <p:nvSpPr>
            <p:cNvPr id="11" name="Text Box 8"/>
            <p:cNvSpPr txBox="1">
              <a:spLocks noChangeArrowheads="1"/>
            </p:cNvSpPr>
            <p:nvPr/>
          </p:nvSpPr>
          <p:spPr bwMode="auto">
            <a:xfrm>
              <a:off x="2120900" y="4711700"/>
              <a:ext cx="5588000" cy="466725"/>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lIns="18000" rIns="18000">
              <a:spAutoFit/>
            </a:bodyPr>
            <a:lstStyle>
              <a:lvl1pPr eaLnBrk="0" hangingPunct="0">
                <a:spcBef>
                  <a:spcPct val="20000"/>
                </a:spcBef>
                <a:buChar char="•"/>
                <a:defRPr sz="2400">
                  <a:solidFill>
                    <a:schemeClr val="tx1"/>
                  </a:solidFill>
                  <a:latin typeface="Comic Sans MS" panose="030F0702030302020204" pitchFamily="66" charset="0"/>
                </a:defRPr>
              </a:lvl1pPr>
              <a:lvl2pPr marL="742950" indent="-285750" eaLnBrk="0" hangingPunct="0">
                <a:spcBef>
                  <a:spcPct val="20000"/>
                </a:spcBef>
                <a:buChar char="–"/>
                <a:defRPr sz="2000">
                  <a:solidFill>
                    <a:schemeClr val="tx1"/>
                  </a:solidFill>
                  <a:latin typeface="Comic Sans MS" panose="030F0702030302020204" pitchFamily="66" charset="0"/>
                </a:defRPr>
              </a:lvl2pPr>
              <a:lvl3pPr marL="1143000" indent="-228600" eaLnBrk="0" hangingPunct="0">
                <a:spcBef>
                  <a:spcPct val="20000"/>
                </a:spcBef>
                <a:buChar char="•"/>
                <a:defRPr sz="2400">
                  <a:solidFill>
                    <a:schemeClr val="tx1"/>
                  </a:solidFill>
                  <a:latin typeface="Comic Sans MS" panose="030F0702030302020204" pitchFamily="66" charset="0"/>
                </a:defRPr>
              </a:lvl3pPr>
              <a:lvl4pPr marL="1600200" indent="-228600" eaLnBrk="0" hangingPunct="0">
                <a:spcBef>
                  <a:spcPct val="20000"/>
                </a:spcBef>
                <a:buChar char="–"/>
                <a:defRPr sz="2000">
                  <a:solidFill>
                    <a:schemeClr val="tx1"/>
                  </a:solidFill>
                  <a:latin typeface="Comic Sans MS" panose="030F0702030302020204" pitchFamily="66" charset="0"/>
                </a:defRPr>
              </a:lvl4pPr>
              <a:lvl5pPr marL="2057400" indent="-228600" eaLnBrk="0" hangingPunct="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algn="ctr" eaLnBrk="1" hangingPunct="1">
                <a:spcBef>
                  <a:spcPct val="50000"/>
                </a:spcBef>
                <a:buFontTx/>
                <a:buNone/>
              </a:pPr>
              <a:r>
                <a:rPr lang="en-US" altLang="en-US">
                  <a:latin typeface="Arial" panose="020B0604020202020204" pitchFamily="34" charset="0"/>
                </a:rPr>
                <a:t>Model Experimentation and Optimization </a:t>
              </a:r>
            </a:p>
          </p:txBody>
        </p:sp>
        <p:sp>
          <p:nvSpPr>
            <p:cNvPr id="12" name="Text Box 9"/>
            <p:cNvSpPr txBox="1">
              <a:spLocks noChangeArrowheads="1"/>
            </p:cNvSpPr>
            <p:nvPr/>
          </p:nvSpPr>
          <p:spPr bwMode="auto">
            <a:xfrm>
              <a:off x="2108200" y="5537200"/>
              <a:ext cx="5588000" cy="466725"/>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eaLnBrk="0" hangingPunct="0">
                <a:spcBef>
                  <a:spcPct val="20000"/>
                </a:spcBef>
                <a:buChar char="•"/>
                <a:defRPr sz="2400">
                  <a:solidFill>
                    <a:schemeClr val="tx1"/>
                  </a:solidFill>
                  <a:latin typeface="Comic Sans MS" panose="030F0702030302020204" pitchFamily="66" charset="0"/>
                </a:defRPr>
              </a:lvl1pPr>
              <a:lvl2pPr marL="742950" indent="-285750" eaLnBrk="0" hangingPunct="0">
                <a:spcBef>
                  <a:spcPct val="20000"/>
                </a:spcBef>
                <a:buChar char="–"/>
                <a:defRPr sz="2000">
                  <a:solidFill>
                    <a:schemeClr val="tx1"/>
                  </a:solidFill>
                  <a:latin typeface="Comic Sans MS" panose="030F0702030302020204" pitchFamily="66" charset="0"/>
                </a:defRPr>
              </a:lvl2pPr>
              <a:lvl3pPr marL="1143000" indent="-228600" eaLnBrk="0" hangingPunct="0">
                <a:spcBef>
                  <a:spcPct val="20000"/>
                </a:spcBef>
                <a:buChar char="•"/>
                <a:defRPr sz="2400">
                  <a:solidFill>
                    <a:schemeClr val="tx1"/>
                  </a:solidFill>
                  <a:latin typeface="Comic Sans MS" panose="030F0702030302020204" pitchFamily="66" charset="0"/>
                </a:defRPr>
              </a:lvl3pPr>
              <a:lvl4pPr marL="1600200" indent="-228600" eaLnBrk="0" hangingPunct="0">
                <a:spcBef>
                  <a:spcPct val="20000"/>
                </a:spcBef>
                <a:buChar char="–"/>
                <a:defRPr sz="2000">
                  <a:solidFill>
                    <a:schemeClr val="tx1"/>
                  </a:solidFill>
                  <a:latin typeface="Comic Sans MS" panose="030F0702030302020204" pitchFamily="66" charset="0"/>
                </a:defRPr>
              </a:lvl4pPr>
              <a:lvl5pPr marL="2057400" indent="-228600" eaLnBrk="0" hangingPunct="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algn="ctr" eaLnBrk="1" hangingPunct="1">
                <a:spcBef>
                  <a:spcPct val="50000"/>
                </a:spcBef>
                <a:buFontTx/>
                <a:buNone/>
              </a:pPr>
              <a:r>
                <a:rPr lang="en-US" altLang="en-US" dirty="0">
                  <a:latin typeface="Arial" panose="020B0604020202020204" pitchFamily="34" charset="0"/>
                </a:rPr>
                <a:t>Implementation of Simulation Results</a:t>
              </a:r>
            </a:p>
          </p:txBody>
        </p:sp>
        <p:sp>
          <p:nvSpPr>
            <p:cNvPr id="13" name="Line 10"/>
            <p:cNvSpPr>
              <a:spLocks noChangeShapeType="1"/>
            </p:cNvSpPr>
            <p:nvPr/>
          </p:nvSpPr>
          <p:spPr bwMode="auto">
            <a:xfrm>
              <a:off x="4800600" y="2032000"/>
              <a:ext cx="0" cy="342900"/>
            </a:xfrm>
            <a:prstGeom prst="line">
              <a:avLst/>
            </a:prstGeom>
            <a:noFill/>
            <a:ln w="38100">
              <a:solidFill>
                <a:srgbClr val="00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4" name="Line 11"/>
            <p:cNvSpPr>
              <a:spLocks noChangeShapeType="1"/>
            </p:cNvSpPr>
            <p:nvPr/>
          </p:nvSpPr>
          <p:spPr bwMode="auto">
            <a:xfrm>
              <a:off x="4800600" y="2832100"/>
              <a:ext cx="0" cy="342900"/>
            </a:xfrm>
            <a:prstGeom prst="line">
              <a:avLst/>
            </a:prstGeom>
            <a:noFill/>
            <a:ln w="38100">
              <a:solidFill>
                <a:srgbClr val="00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5" name="Line 12"/>
            <p:cNvSpPr>
              <a:spLocks noChangeShapeType="1"/>
            </p:cNvSpPr>
            <p:nvPr/>
          </p:nvSpPr>
          <p:spPr bwMode="auto">
            <a:xfrm>
              <a:off x="4800600" y="3606800"/>
              <a:ext cx="0" cy="342900"/>
            </a:xfrm>
            <a:prstGeom prst="line">
              <a:avLst/>
            </a:prstGeom>
            <a:noFill/>
            <a:ln w="38100">
              <a:solidFill>
                <a:srgbClr val="00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6" name="Line 13"/>
            <p:cNvSpPr>
              <a:spLocks noChangeShapeType="1"/>
            </p:cNvSpPr>
            <p:nvPr/>
          </p:nvSpPr>
          <p:spPr bwMode="auto">
            <a:xfrm>
              <a:off x="4800600" y="4394200"/>
              <a:ext cx="0" cy="342900"/>
            </a:xfrm>
            <a:prstGeom prst="line">
              <a:avLst/>
            </a:prstGeom>
            <a:noFill/>
            <a:ln w="38100">
              <a:solidFill>
                <a:srgbClr val="00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7" name="Line 14"/>
            <p:cNvSpPr>
              <a:spLocks noChangeShapeType="1"/>
            </p:cNvSpPr>
            <p:nvPr/>
          </p:nvSpPr>
          <p:spPr bwMode="auto">
            <a:xfrm>
              <a:off x="4800600" y="5207000"/>
              <a:ext cx="0" cy="342900"/>
            </a:xfrm>
            <a:prstGeom prst="line">
              <a:avLst/>
            </a:prstGeom>
            <a:noFill/>
            <a:ln w="38100">
              <a:solidFill>
                <a:srgbClr val="00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8" name="Line 15"/>
            <p:cNvSpPr>
              <a:spLocks noChangeShapeType="1"/>
            </p:cNvSpPr>
            <p:nvPr/>
          </p:nvSpPr>
          <p:spPr bwMode="auto">
            <a:xfrm>
              <a:off x="7696200" y="5803900"/>
              <a:ext cx="787400" cy="0"/>
            </a:xfrm>
            <a:prstGeom prst="line">
              <a:avLst/>
            </a:prstGeom>
            <a:noFill/>
            <a:ln w="381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9" name="Line 16"/>
            <p:cNvSpPr>
              <a:spLocks noChangeShapeType="1"/>
            </p:cNvSpPr>
            <p:nvPr/>
          </p:nvSpPr>
          <p:spPr bwMode="auto">
            <a:xfrm>
              <a:off x="1651000" y="4165600"/>
              <a:ext cx="469900" cy="0"/>
            </a:xfrm>
            <a:prstGeom prst="line">
              <a:avLst/>
            </a:prstGeom>
            <a:noFill/>
            <a:ln w="381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0" name="Line 17"/>
            <p:cNvSpPr>
              <a:spLocks noChangeShapeType="1"/>
            </p:cNvSpPr>
            <p:nvPr/>
          </p:nvSpPr>
          <p:spPr bwMode="auto">
            <a:xfrm>
              <a:off x="7632700" y="3378200"/>
              <a:ext cx="469900" cy="0"/>
            </a:xfrm>
            <a:prstGeom prst="line">
              <a:avLst/>
            </a:prstGeom>
            <a:noFill/>
            <a:ln w="381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1" name="Line 18"/>
            <p:cNvSpPr>
              <a:spLocks noChangeShapeType="1"/>
            </p:cNvSpPr>
            <p:nvPr/>
          </p:nvSpPr>
          <p:spPr bwMode="auto">
            <a:xfrm flipH="1">
              <a:off x="7683500" y="1701800"/>
              <a:ext cx="787400" cy="0"/>
            </a:xfrm>
            <a:prstGeom prst="line">
              <a:avLst/>
            </a:prstGeom>
            <a:noFill/>
            <a:ln w="38100">
              <a:solidFill>
                <a:srgbClr val="00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2" name="Line 19"/>
            <p:cNvSpPr>
              <a:spLocks noChangeShapeType="1"/>
            </p:cNvSpPr>
            <p:nvPr/>
          </p:nvSpPr>
          <p:spPr bwMode="auto">
            <a:xfrm flipH="1">
              <a:off x="7683500" y="1930400"/>
              <a:ext cx="419100" cy="0"/>
            </a:xfrm>
            <a:prstGeom prst="line">
              <a:avLst/>
            </a:prstGeom>
            <a:noFill/>
            <a:ln w="38100">
              <a:solidFill>
                <a:srgbClr val="00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3" name="Line 20"/>
            <p:cNvSpPr>
              <a:spLocks noChangeShapeType="1"/>
            </p:cNvSpPr>
            <p:nvPr/>
          </p:nvSpPr>
          <p:spPr bwMode="auto">
            <a:xfrm flipH="1">
              <a:off x="7670800" y="4127500"/>
              <a:ext cx="812800" cy="12700"/>
            </a:xfrm>
            <a:prstGeom prst="line">
              <a:avLst/>
            </a:prstGeom>
            <a:noFill/>
            <a:ln w="38100">
              <a:solidFill>
                <a:srgbClr val="00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4" name="Line 21"/>
            <p:cNvSpPr>
              <a:spLocks noChangeShapeType="1"/>
            </p:cNvSpPr>
            <p:nvPr/>
          </p:nvSpPr>
          <p:spPr bwMode="auto">
            <a:xfrm flipH="1">
              <a:off x="7645400" y="2641600"/>
              <a:ext cx="457200" cy="0"/>
            </a:xfrm>
            <a:prstGeom prst="line">
              <a:avLst/>
            </a:prstGeom>
            <a:noFill/>
            <a:ln w="38100">
              <a:solidFill>
                <a:srgbClr val="00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5" name="Line 22"/>
            <p:cNvSpPr>
              <a:spLocks noChangeShapeType="1"/>
            </p:cNvSpPr>
            <p:nvPr/>
          </p:nvSpPr>
          <p:spPr bwMode="auto">
            <a:xfrm flipH="1" flipV="1">
              <a:off x="8483600" y="1676400"/>
              <a:ext cx="12700" cy="4140200"/>
            </a:xfrm>
            <a:prstGeom prst="line">
              <a:avLst/>
            </a:prstGeom>
            <a:noFill/>
            <a:ln w="381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6" name="Line 23"/>
            <p:cNvSpPr>
              <a:spLocks noChangeShapeType="1"/>
            </p:cNvSpPr>
            <p:nvPr/>
          </p:nvSpPr>
          <p:spPr bwMode="auto">
            <a:xfrm flipV="1">
              <a:off x="8089900" y="1917700"/>
              <a:ext cx="0" cy="1447800"/>
            </a:xfrm>
            <a:prstGeom prst="line">
              <a:avLst/>
            </a:prstGeom>
            <a:noFill/>
            <a:ln w="381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7" name="Line 24"/>
            <p:cNvSpPr>
              <a:spLocks noChangeShapeType="1"/>
            </p:cNvSpPr>
            <p:nvPr/>
          </p:nvSpPr>
          <p:spPr bwMode="auto">
            <a:xfrm>
              <a:off x="1676400" y="3390900"/>
              <a:ext cx="431800" cy="0"/>
            </a:xfrm>
            <a:prstGeom prst="line">
              <a:avLst/>
            </a:prstGeom>
            <a:noFill/>
            <a:ln w="38100">
              <a:solidFill>
                <a:srgbClr val="00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8" name="Line 25"/>
            <p:cNvSpPr>
              <a:spLocks noChangeShapeType="1"/>
            </p:cNvSpPr>
            <p:nvPr/>
          </p:nvSpPr>
          <p:spPr bwMode="auto">
            <a:xfrm>
              <a:off x="1701800" y="2628900"/>
              <a:ext cx="431800" cy="0"/>
            </a:xfrm>
            <a:prstGeom prst="line">
              <a:avLst/>
            </a:prstGeom>
            <a:noFill/>
            <a:ln w="38100">
              <a:solidFill>
                <a:srgbClr val="00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9" name="Line 26"/>
            <p:cNvSpPr>
              <a:spLocks noChangeShapeType="1"/>
            </p:cNvSpPr>
            <p:nvPr/>
          </p:nvSpPr>
          <p:spPr bwMode="auto">
            <a:xfrm>
              <a:off x="1663700" y="1803400"/>
              <a:ext cx="431800" cy="0"/>
            </a:xfrm>
            <a:prstGeom prst="line">
              <a:avLst/>
            </a:prstGeom>
            <a:noFill/>
            <a:ln w="38100">
              <a:solidFill>
                <a:srgbClr val="00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30" name="Line 27"/>
            <p:cNvSpPr>
              <a:spLocks noChangeShapeType="1"/>
            </p:cNvSpPr>
            <p:nvPr/>
          </p:nvSpPr>
          <p:spPr bwMode="auto">
            <a:xfrm flipV="1">
              <a:off x="1676400" y="1803400"/>
              <a:ext cx="0" cy="2362200"/>
            </a:xfrm>
            <a:prstGeom prst="line">
              <a:avLst/>
            </a:prstGeom>
            <a:noFill/>
            <a:ln w="381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31" name="Text Box 28"/>
            <p:cNvSpPr txBox="1">
              <a:spLocks noChangeArrowheads="1"/>
            </p:cNvSpPr>
            <p:nvPr/>
          </p:nvSpPr>
          <p:spPr bwMode="auto">
            <a:xfrm>
              <a:off x="1587500" y="1066800"/>
              <a:ext cx="66929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eaLnBrk="0" hangingPunct="0">
                <a:spcBef>
                  <a:spcPct val="20000"/>
                </a:spcBef>
                <a:buChar char="•"/>
                <a:defRPr sz="2400">
                  <a:solidFill>
                    <a:schemeClr val="tx1"/>
                  </a:solidFill>
                  <a:latin typeface="Comic Sans MS" panose="030F0702030302020204" pitchFamily="66" charset="0"/>
                </a:defRPr>
              </a:lvl1pPr>
              <a:lvl2pPr marL="742950" indent="-285750" eaLnBrk="0" hangingPunct="0">
                <a:spcBef>
                  <a:spcPct val="20000"/>
                </a:spcBef>
                <a:buChar char="–"/>
                <a:defRPr sz="2000">
                  <a:solidFill>
                    <a:schemeClr val="tx1"/>
                  </a:solidFill>
                  <a:latin typeface="Comic Sans MS" panose="030F0702030302020204" pitchFamily="66" charset="0"/>
                </a:defRPr>
              </a:lvl2pPr>
              <a:lvl3pPr marL="1143000" indent="-228600" eaLnBrk="0" hangingPunct="0">
                <a:spcBef>
                  <a:spcPct val="20000"/>
                </a:spcBef>
                <a:buChar char="•"/>
                <a:defRPr sz="2400">
                  <a:solidFill>
                    <a:schemeClr val="tx1"/>
                  </a:solidFill>
                  <a:latin typeface="Comic Sans MS" panose="030F0702030302020204" pitchFamily="66" charset="0"/>
                </a:defRPr>
              </a:lvl3pPr>
              <a:lvl4pPr marL="1600200" indent="-228600" eaLnBrk="0" hangingPunct="0">
                <a:spcBef>
                  <a:spcPct val="20000"/>
                </a:spcBef>
                <a:buChar char="–"/>
                <a:defRPr sz="2000">
                  <a:solidFill>
                    <a:schemeClr val="tx1"/>
                  </a:solidFill>
                  <a:latin typeface="Comic Sans MS" panose="030F0702030302020204" pitchFamily="66" charset="0"/>
                </a:defRPr>
              </a:lvl4pPr>
              <a:lvl5pPr marL="2057400" indent="-228600" eaLnBrk="0" hangingPunct="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eaLnBrk="1" hangingPunct="1">
                <a:spcBef>
                  <a:spcPct val="50000"/>
                </a:spcBef>
                <a:buFontTx/>
                <a:buNone/>
              </a:pPr>
              <a:r>
                <a:rPr lang="en-US" altLang="en-US" b="1">
                  <a:latin typeface="Arial" panose="020B0604020202020204" pitchFamily="34" charset="0"/>
                </a:rPr>
                <a:t>Major Iterative Loops in a Simulation Study</a:t>
              </a:r>
            </a:p>
          </p:txBody>
        </p:sp>
      </p:grpSp>
    </p:spTree>
    <p:extLst>
      <p:ext uri="{BB962C8B-B14F-4D97-AF65-F5344CB8AC3E}">
        <p14:creationId xmlns:p14="http://schemas.microsoft.com/office/powerpoint/2010/main" val="6087383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7925" y="315749"/>
            <a:ext cx="7064975" cy="712952"/>
          </a:xfrm>
        </p:spPr>
        <p:txBody>
          <a:bodyPr/>
          <a:lstStyle/>
          <a:p>
            <a:r>
              <a:rPr lang="en-US" altLang="en-US" sz="3200" dirty="0"/>
              <a:t>Problem Formulation</a:t>
            </a:r>
            <a:endParaRPr lang="en-US" sz="3200" dirty="0">
              <a:latin typeface="Times New Roman"/>
              <a:cs typeface="Times New Roman"/>
            </a:endParaRPr>
          </a:p>
        </p:txBody>
      </p:sp>
      <p:sp>
        <p:nvSpPr>
          <p:cNvPr id="3" name="Content Placeholder 2"/>
          <p:cNvSpPr>
            <a:spLocks noGrp="1"/>
          </p:cNvSpPr>
          <p:nvPr>
            <p:ph idx="1"/>
          </p:nvPr>
        </p:nvSpPr>
        <p:spPr>
          <a:xfrm>
            <a:off x="549275" y="1276351"/>
            <a:ext cx="8042276" cy="4343400"/>
          </a:xfrm>
        </p:spPr>
        <p:txBody>
          <a:bodyPr/>
          <a:lstStyle/>
          <a:p>
            <a:pPr algn="just"/>
            <a:r>
              <a:rPr lang="en-US" altLang="en-US" sz="2800" dirty="0"/>
              <a:t>Four fundamental design issues must be addressed in the problem formulation phase.</a:t>
            </a:r>
          </a:p>
          <a:p>
            <a:pPr lvl="1" algn="just">
              <a:buFont typeface="Courier New" panose="02070309020205020404" pitchFamily="49" charset="0"/>
              <a:buChar char="o"/>
            </a:pPr>
            <a:r>
              <a:rPr lang="en-US" altLang="en-US" sz="2400" dirty="0" smtClean="0"/>
              <a:t>Identify </a:t>
            </a:r>
            <a:r>
              <a:rPr lang="en-US" altLang="en-US" sz="2400" b="1" dirty="0"/>
              <a:t>decision</a:t>
            </a:r>
            <a:r>
              <a:rPr lang="en-US" altLang="en-US" sz="2400" dirty="0"/>
              <a:t> and </a:t>
            </a:r>
            <a:r>
              <a:rPr lang="en-US" altLang="en-US" sz="2400" b="1" dirty="0"/>
              <a:t>uncontrolled</a:t>
            </a:r>
            <a:r>
              <a:rPr lang="en-US" altLang="en-US" sz="2400" dirty="0"/>
              <a:t> variable</a:t>
            </a:r>
          </a:p>
          <a:p>
            <a:pPr lvl="1" algn="just">
              <a:buFont typeface="Courier New" panose="02070309020205020404" pitchFamily="49" charset="0"/>
              <a:buChar char="o"/>
            </a:pPr>
            <a:r>
              <a:rPr lang="en-US" altLang="en-US" sz="2400" dirty="0"/>
              <a:t>Specify </a:t>
            </a:r>
            <a:r>
              <a:rPr lang="en-US" altLang="en-US" sz="2400" b="1" dirty="0"/>
              <a:t>constraints</a:t>
            </a:r>
            <a:r>
              <a:rPr lang="en-US" altLang="en-US" sz="2400" dirty="0"/>
              <a:t> on the decision variable</a:t>
            </a:r>
          </a:p>
          <a:p>
            <a:pPr lvl="1" algn="just">
              <a:buFont typeface="Courier New" panose="02070309020205020404" pitchFamily="49" charset="0"/>
              <a:buChar char="o"/>
            </a:pPr>
            <a:r>
              <a:rPr lang="en-US" altLang="en-US" sz="2400" dirty="0"/>
              <a:t>Define </a:t>
            </a:r>
            <a:r>
              <a:rPr lang="en-US" altLang="en-US" sz="2400" b="1" dirty="0"/>
              <a:t>measures</a:t>
            </a:r>
            <a:r>
              <a:rPr lang="en-US" altLang="en-US" sz="2400" dirty="0"/>
              <a:t> of the system performance and their </a:t>
            </a:r>
            <a:r>
              <a:rPr lang="en-US" altLang="en-US" sz="2400" b="1" dirty="0"/>
              <a:t>objectives</a:t>
            </a:r>
          </a:p>
          <a:p>
            <a:pPr lvl="1" algn="just">
              <a:buFont typeface="Courier New" panose="02070309020205020404" pitchFamily="49" charset="0"/>
              <a:buChar char="o"/>
            </a:pPr>
            <a:r>
              <a:rPr lang="en-US" altLang="en-US" sz="2400" dirty="0"/>
              <a:t>Develop a preliminary </a:t>
            </a:r>
            <a:r>
              <a:rPr lang="en-US" altLang="en-US" sz="2400" b="1" dirty="0"/>
              <a:t>model structure</a:t>
            </a:r>
            <a:r>
              <a:rPr lang="en-US" altLang="en-US" sz="2400" dirty="0"/>
              <a:t> to interrelate the system variable and the measure of performance </a:t>
            </a:r>
          </a:p>
          <a:p>
            <a:endParaRPr lang="en-GB" dirty="0"/>
          </a:p>
        </p:txBody>
      </p:sp>
    </p:spTree>
    <p:extLst>
      <p:ext uri="{BB962C8B-B14F-4D97-AF65-F5344CB8AC3E}">
        <p14:creationId xmlns:p14="http://schemas.microsoft.com/office/powerpoint/2010/main" val="98190738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92524"/>
          </a:xfrm>
        </p:spPr>
        <p:txBody>
          <a:bodyPr/>
          <a:lstStyle/>
          <a:p>
            <a:r>
              <a:rPr lang="en-US" altLang="en-US" sz="3200" dirty="0"/>
              <a:t>Data collection and analysis</a:t>
            </a:r>
            <a:endParaRPr lang="en-GB" sz="3200" dirty="0"/>
          </a:p>
        </p:txBody>
      </p:sp>
      <p:sp>
        <p:nvSpPr>
          <p:cNvPr id="3" name="Content Placeholder 2"/>
          <p:cNvSpPr>
            <a:spLocks noGrp="1"/>
          </p:cNvSpPr>
          <p:nvPr>
            <p:ph idx="1"/>
          </p:nvPr>
        </p:nvSpPr>
        <p:spPr>
          <a:xfrm>
            <a:off x="803275" y="1009650"/>
            <a:ext cx="8042276" cy="4381501"/>
          </a:xfrm>
        </p:spPr>
        <p:txBody>
          <a:bodyPr>
            <a:normAutofit/>
          </a:bodyPr>
          <a:lstStyle/>
          <a:p>
            <a:pPr algn="just"/>
            <a:r>
              <a:rPr lang="en-US" altLang="en-US" dirty="0"/>
              <a:t>Data collection methods are as varied as the problems to which they are applied, manual approaches to very sophisticated high technology techniques.</a:t>
            </a:r>
          </a:p>
          <a:p>
            <a:pPr algn="just"/>
            <a:r>
              <a:rPr lang="en-US" altLang="en-US" dirty="0"/>
              <a:t>The data collection method should be tail ordered to the particular system model that should be derived. </a:t>
            </a:r>
          </a:p>
        </p:txBody>
      </p:sp>
    </p:spTree>
    <p:extLst>
      <p:ext uri="{BB962C8B-B14F-4D97-AF65-F5344CB8AC3E}">
        <p14:creationId xmlns:p14="http://schemas.microsoft.com/office/powerpoint/2010/main" val="13812142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54424"/>
          </a:xfrm>
        </p:spPr>
        <p:txBody>
          <a:bodyPr/>
          <a:lstStyle/>
          <a:p>
            <a:r>
              <a:rPr lang="en-US" altLang="en-US" sz="3200" dirty="0"/>
              <a:t>Data collection and analysis</a:t>
            </a:r>
            <a:endParaRPr lang="en-GB" sz="3200" dirty="0"/>
          </a:p>
        </p:txBody>
      </p:sp>
      <p:sp>
        <p:nvSpPr>
          <p:cNvPr id="3" name="Content Placeholder 2"/>
          <p:cNvSpPr>
            <a:spLocks noGrp="1"/>
          </p:cNvSpPr>
          <p:nvPr>
            <p:ph idx="1"/>
          </p:nvPr>
        </p:nvSpPr>
        <p:spPr>
          <a:xfrm>
            <a:off x="930275" y="990600"/>
            <a:ext cx="8042276" cy="4953001"/>
          </a:xfrm>
        </p:spPr>
        <p:txBody>
          <a:bodyPr>
            <a:normAutofit/>
          </a:bodyPr>
          <a:lstStyle/>
          <a:p>
            <a:pPr algn="just"/>
            <a:r>
              <a:rPr lang="en-US" altLang="en-US" dirty="0"/>
              <a:t>Following issues can be considered:</a:t>
            </a:r>
          </a:p>
          <a:p>
            <a:pPr lvl="1" algn="just">
              <a:buFont typeface="Courier New" panose="02070309020205020404" pitchFamily="49" charset="0"/>
              <a:buChar char="o"/>
            </a:pPr>
            <a:r>
              <a:rPr lang="en-US" altLang="en-US" dirty="0"/>
              <a:t>Ability to record the data, achieving the desired level of accuracy</a:t>
            </a:r>
          </a:p>
          <a:p>
            <a:pPr lvl="1" algn="just">
              <a:buFont typeface="Courier New" panose="02070309020205020404" pitchFamily="49" charset="0"/>
              <a:buChar char="o"/>
            </a:pPr>
            <a:r>
              <a:rPr lang="en-US" altLang="en-US" dirty="0"/>
              <a:t>Impact of the data collection process on the system under observation</a:t>
            </a:r>
          </a:p>
          <a:p>
            <a:pPr lvl="1" algn="just">
              <a:buFont typeface="Courier New" panose="02070309020205020404" pitchFamily="49" charset="0"/>
              <a:buChar char="o"/>
            </a:pPr>
            <a:r>
              <a:rPr lang="en-US" altLang="en-US" dirty="0"/>
              <a:t>Ease of conversion of the sampled data to a computer </a:t>
            </a:r>
            <a:r>
              <a:rPr lang="en-US" altLang="en-US" dirty="0" err="1"/>
              <a:t>processable</a:t>
            </a:r>
            <a:r>
              <a:rPr lang="en-US" altLang="en-US" dirty="0"/>
              <a:t> form</a:t>
            </a:r>
          </a:p>
          <a:p>
            <a:pPr lvl="1" algn="just">
              <a:buFont typeface="Courier New" panose="02070309020205020404" pitchFamily="49" charset="0"/>
              <a:buChar char="o"/>
            </a:pPr>
            <a:r>
              <a:rPr lang="en-US" altLang="en-US" dirty="0"/>
              <a:t>Cost of the method</a:t>
            </a:r>
          </a:p>
        </p:txBody>
      </p:sp>
    </p:spTree>
    <p:extLst>
      <p:ext uri="{BB962C8B-B14F-4D97-AF65-F5344CB8AC3E}">
        <p14:creationId xmlns:p14="http://schemas.microsoft.com/office/powerpoint/2010/main" val="1448769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9050"/>
            <a:ext cx="8042276" cy="578224"/>
          </a:xfrm>
        </p:spPr>
        <p:txBody>
          <a:bodyPr/>
          <a:lstStyle/>
          <a:p>
            <a:r>
              <a:rPr lang="en-GB" altLang="en-US" sz="3200" dirty="0"/>
              <a:t>Overall structure of a simulation program</a:t>
            </a:r>
            <a:endParaRPr lang="en-GB" sz="3200" dirty="0"/>
          </a:p>
        </p:txBody>
      </p:sp>
      <p:sp>
        <p:nvSpPr>
          <p:cNvPr id="4" name="Content Placeholder 3"/>
          <p:cNvSpPr>
            <a:spLocks noGrp="1"/>
          </p:cNvSpPr>
          <p:nvPr>
            <p:ph idx="1"/>
          </p:nvPr>
        </p:nvSpPr>
        <p:spPr/>
        <p:txBody>
          <a:bodyPr/>
          <a:lstStyle/>
          <a:p>
            <a:endParaRPr lang="en-GB"/>
          </a:p>
        </p:txBody>
      </p:sp>
      <p:pic>
        <p:nvPicPr>
          <p:cNvPr id="5" name="Picture 4"/>
          <p:cNvPicPr>
            <a:picLocks noChangeAspect="1"/>
          </p:cNvPicPr>
          <p:nvPr/>
        </p:nvPicPr>
        <p:blipFill>
          <a:blip r:embed="rId3"/>
          <a:stretch>
            <a:fillRect/>
          </a:stretch>
        </p:blipFill>
        <p:spPr>
          <a:xfrm>
            <a:off x="2325714" y="823912"/>
            <a:ext cx="5046636" cy="5805488"/>
          </a:xfrm>
          <a:prstGeom prst="rect">
            <a:avLst/>
          </a:prstGeom>
        </p:spPr>
      </p:pic>
    </p:spTree>
    <p:extLst>
      <p:ext uri="{BB962C8B-B14F-4D97-AF65-F5344CB8AC3E}">
        <p14:creationId xmlns:p14="http://schemas.microsoft.com/office/powerpoint/2010/main" val="414159912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2270204"/>
            <a:ext cx="8042276" cy="1336956"/>
          </a:xfrm>
        </p:spPr>
        <p:txBody>
          <a:bodyPr/>
          <a:lstStyle/>
          <a:p>
            <a:r>
              <a:rPr lang="en-GB" dirty="0" smtClean="0"/>
              <a:t>Questions?</a:t>
            </a:r>
            <a:endParaRPr lang="en-GB" dirty="0"/>
          </a:p>
        </p:txBody>
      </p:sp>
    </p:spTree>
    <p:extLst>
      <p:ext uri="{BB962C8B-B14F-4D97-AF65-F5344CB8AC3E}">
        <p14:creationId xmlns:p14="http://schemas.microsoft.com/office/powerpoint/2010/main" val="2049609309"/>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2524</TotalTime>
  <Words>1020</Words>
  <Application>Microsoft Office PowerPoint</Application>
  <PresentationFormat>On-screen Show (4:3)</PresentationFormat>
  <Paragraphs>86</Paragraphs>
  <Slides>10</Slides>
  <Notes>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Arial</vt:lpstr>
      <vt:lpstr>Calibri</vt:lpstr>
      <vt:lpstr>Courier New</vt:lpstr>
      <vt:lpstr>News Gothic MT</vt:lpstr>
      <vt:lpstr>Times New Roman</vt:lpstr>
      <vt:lpstr>Wingdings 2</vt:lpstr>
      <vt:lpstr>Breeze</vt:lpstr>
      <vt:lpstr>Systems, Models and Simulation</vt:lpstr>
      <vt:lpstr>Systems, Models and Simulation</vt:lpstr>
      <vt:lpstr>Systems, Models and Simulation</vt:lpstr>
      <vt:lpstr>Elements of Simulation Analysis</vt:lpstr>
      <vt:lpstr>Elements of Simulation Analysis</vt:lpstr>
      <vt:lpstr>Problem Formulation</vt:lpstr>
      <vt:lpstr>Data collection and analysis</vt:lpstr>
      <vt:lpstr>Data collection and analysis</vt:lpstr>
      <vt:lpstr>Overall structure of a simulation program</vt:lpstr>
      <vt:lpstr>Questions?</vt:lpstr>
    </vt:vector>
  </TitlesOfParts>
  <Company>Swansea Metropolitan University</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Kapilan Radhakrishnan</dc:creator>
  <cp:lastModifiedBy>Campbell, Carlene</cp:lastModifiedBy>
  <cp:revision>95</cp:revision>
  <dcterms:created xsi:type="dcterms:W3CDTF">2011-10-03T10:20:59Z</dcterms:created>
  <dcterms:modified xsi:type="dcterms:W3CDTF">2017-02-08T15:54:16Z</dcterms:modified>
</cp:coreProperties>
</file>