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23"/>
  </p:notesMasterIdLst>
  <p:sldIdLst>
    <p:sldId id="256" r:id="rId5"/>
    <p:sldId id="257" r:id="rId6"/>
    <p:sldId id="258" r:id="rId7"/>
    <p:sldId id="267" r:id="rId8"/>
    <p:sldId id="268" r:id="rId9"/>
    <p:sldId id="278" r:id="rId10"/>
    <p:sldId id="287" r:id="rId11"/>
    <p:sldId id="270" r:id="rId12"/>
    <p:sldId id="279" r:id="rId13"/>
    <p:sldId id="272" r:id="rId14"/>
    <p:sldId id="261" r:id="rId15"/>
    <p:sldId id="288" r:id="rId16"/>
    <p:sldId id="289" r:id="rId17"/>
    <p:sldId id="290" r:id="rId18"/>
    <p:sldId id="291" r:id="rId19"/>
    <p:sldId id="292" r:id="rId20"/>
    <p:sldId id="293" r:id="rId21"/>
    <p:sldId id="29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B71E8-F278-4DF3-8E6A-84D49D2D1B0D}" type="datetimeFigureOut">
              <a:rPr lang="en-GB" smtClean="0"/>
              <a:t>16/04/2021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3D75-101F-48C2-AA86-F14C182D9816}" type="slidenum">
              <a:rPr lang="en-GB" smtClean="0"/>
              <a:t>‹#›</a:t>
            </a:fld>
            <a:endParaRPr lang="en-GB"/>
          </a:p>
        </p:txBody>
      </p:sp>
    </p:spTree>
    <p:extLst>
      <p:ext uri="{BB962C8B-B14F-4D97-AF65-F5344CB8AC3E}">
        <p14:creationId xmlns:p14="http://schemas.microsoft.com/office/powerpoint/2010/main" val="2077997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043D75-101F-48C2-AA86-F14C182D9816}" type="slidenum">
              <a:rPr lang="en-GB" smtClean="0"/>
              <a:t>6</a:t>
            </a:fld>
            <a:endParaRPr lang="en-GB"/>
          </a:p>
        </p:txBody>
      </p:sp>
    </p:spTree>
    <p:extLst>
      <p:ext uri="{BB962C8B-B14F-4D97-AF65-F5344CB8AC3E}">
        <p14:creationId xmlns:p14="http://schemas.microsoft.com/office/powerpoint/2010/main" val="1508437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E799818-3F70-4586-AF58-EEE0680823C6}" type="slidenum">
              <a:rPr lang="en-GB" smtClean="0"/>
              <a:t>7</a:t>
            </a:fld>
            <a:endParaRPr lang="en-GB"/>
          </a:p>
        </p:txBody>
      </p:sp>
    </p:spTree>
    <p:extLst>
      <p:ext uri="{BB962C8B-B14F-4D97-AF65-F5344CB8AC3E}">
        <p14:creationId xmlns:p14="http://schemas.microsoft.com/office/powerpoint/2010/main" val="1510185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043D75-101F-48C2-AA86-F14C182D9816}" type="slidenum">
              <a:rPr lang="en-GB" smtClean="0"/>
              <a:t>10</a:t>
            </a:fld>
            <a:endParaRPr lang="en-GB"/>
          </a:p>
        </p:txBody>
      </p:sp>
    </p:spTree>
    <p:extLst>
      <p:ext uri="{BB962C8B-B14F-4D97-AF65-F5344CB8AC3E}">
        <p14:creationId xmlns:p14="http://schemas.microsoft.com/office/powerpoint/2010/main" val="340503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10808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30087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26099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930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4/16/2021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31199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4/16/2021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6468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4/16/2021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84702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278367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4/16/2021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30536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3973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4/16/2021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27195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4/16/2021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878917855"/>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hyperlink" Target="https://commons.wikimedia.org/wiki/File:Fat_Man_Measuring_Waist_Cartoon.svg" TargetMode="External"/><Relationship Id="rId5" Type="http://schemas.openxmlformats.org/officeDocument/2006/relationships/image" Target="../media/image6.png"/><Relationship Id="rId4" Type="http://schemas.openxmlformats.org/officeDocument/2006/relationships/hyperlink" Target="https://en.wikipedia.org/wiki/Illegal_housing_in_India"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obesity%2F&amp;data=04%7C01%7C%7C509c1b9b48314636150208d8f914f69d%7C4e0f11f9046e45059cb8db2152311e21%7C0%7C0%7C637533215715991154%7CUnknown%7CTWFpbGZsb3d8eyJWIjoiMC4wLjAwMDAiLCJQIjoiV2luMzIiLCJBTiI6Ik1haWwiLCJXVCI6Mn0%3D%7C1000&amp;sdata=K2bJMNKlfyX0INlTUnk0J0wH%2F1iafRHop5wXxIu9Eoc%3D&amp;reserved=0" TargetMode="External"/><Relationship Id="rId2" Type="http://schemas.openxmlformats.org/officeDocument/2006/relationships/hyperlink" Target="https://eur01.safelinks.protection.outlook.com/?url=https%3A%2F%2Fwww.who.int%2Fnews-room%2Ffact-sheets%2Fdetail%2Fobesity-and-overweight&amp;data=04%7C01%7C%7C509c1b9b48314636150208d8f914f69d%7C4e0f11f9046e45059cb8db2152311e21%7C0%7C0%7C637533215715981198%7CUnknown%7CTWFpbGZsb3d8eyJWIjoiMC4wLjAwMDAiLCJQIjoiV2luMzIiLCJBTiI6Ik1haWwiLCJXVCI6Mn0%3D%7C1000&amp;sdata=fcSdij5N8iEmusfkMqUsX3Gxy1oBHPiM69YV3hYOSAM%3D&amp;reserved=0" TargetMode="Externa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www.ncbi.nlm.nih.gov%2Fpmc%2Farticles%2FPMC5673154%2F&amp;data=04%7C01%7C%7C509c1b9b48314636150208d8f914f69d%7C4e0f11f9046e45059cb8db2152311e21%7C0%7C0%7C637533215716001111%7CUnknown%7CTWFpbGZsb3d8eyJWIjoiMC4wLjAwMDAiLCJQIjoiV2luMzIiLCJBTiI6Ik1haWwiLCJXVCI6Mn0%3D%7C1000&amp;sdata=myq6UuxJBNcGYP4w5YTjkZnXsd4SiaucdqiBGCnKl0Y%3D&amp;reserved=0" TargetMode="External"/><Relationship Id="rId4" Type="http://schemas.openxmlformats.org/officeDocument/2006/relationships/hyperlink" Target="https://eur01.safelinks.protection.outlook.com/?url=https%3A%2F%2Fwww.nuffieldtrust.org.uk%2Fresource%2Fobesity&amp;data=04%7C01%7C%7C509c1b9b48314636150208d8f914f69d%7C4e0f11f9046e45059cb8db2152311e21%7C0%7C0%7C637533215715991154%7CUnknown%7CTWFpbGZsb3d8eyJWIjoiMC4wLjAwMDAiLCJQIjoiV2luMzIiLCJBTiI6Ik1haWwiLCJXVCI6Mn0%3D%7C1000&amp;sdata=5hcl7gwH%2Bv9KPxio6vz7xa7jK4xn3G2Qki8ulKba%2F24%3D&amp;reserved=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gov.uk/government/publications/tackling-obesity-government-strategy" TargetMode="External"/><Relationship Id="rId2" Type="http://schemas.openxmlformats.org/officeDocument/2006/relationships/hyperlink" Target="https://www.nhlbi.nih.gov/health-topics/overweight-and-obesity"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718903/childhood-obesity-a-plan-for-action-chapter-2.pdf" TargetMode="External"/><Relationship Id="rId4" Type="http://schemas.openxmlformats.org/officeDocument/2006/relationships/hyperlink" Target="https://assets.publishing.service.gov.uk/government/uploads/system/uploads/attachment_data/file/552056/HSC_response_9_9_1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FA85F-1C2A-40FD-9DB3-B2D1B8CE6AA1}"/>
              </a:ext>
            </a:extLst>
          </p:cNvPr>
          <p:cNvSpPr>
            <a:spLocks noGrp="1"/>
          </p:cNvSpPr>
          <p:nvPr>
            <p:ph type="ctrTitle"/>
          </p:nvPr>
        </p:nvSpPr>
        <p:spPr>
          <a:xfrm>
            <a:off x="8006085" y="1129084"/>
            <a:ext cx="3689091" cy="1960157"/>
          </a:xfrm>
        </p:spPr>
        <p:txBody>
          <a:bodyPr vert="horz" lIns="91440" tIns="45720" rIns="91440" bIns="45720" rtlCol="0" anchor="b">
            <a:normAutofit/>
          </a:bodyPr>
          <a:lstStyle/>
          <a:p>
            <a:pPr algn="l"/>
            <a:r>
              <a:rPr lang="en-US" sz="4000" kern="120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CBA7F70-DB38-48EB-B39E-49737D98F470}"/>
              </a:ext>
            </a:extLst>
          </p:cNvPr>
          <p:cNvSpPr>
            <a:spLocks noGrp="1"/>
          </p:cNvSpPr>
          <p:nvPr>
            <p:ph type="subTitle" idx="1"/>
          </p:nvPr>
        </p:nvSpPr>
        <p:spPr>
          <a:xfrm>
            <a:off x="7623875" y="575036"/>
            <a:ext cx="4200537" cy="5759776"/>
          </a:xfrm>
        </p:spPr>
        <p:txBody>
          <a:bodyPr vert="horz" lIns="91440" tIns="45720" rIns="91440" bIns="45720" rtlCol="0" anchor="t">
            <a:normAutofit/>
          </a:bodyPr>
          <a:lstStyle/>
          <a:p>
            <a:pPr algn="l"/>
            <a:r>
              <a:rPr lang="en-US" sz="2200" b="1" dirty="0">
                <a:latin typeface="Arial" panose="020B0604020202020204" pitchFamily="34" charset="0"/>
                <a:cs typeface="Arial" panose="020B0604020202020204" pitchFamily="34" charset="0"/>
              </a:rPr>
              <a:t>Public Health Policy</a:t>
            </a:r>
          </a:p>
          <a:p>
            <a:pPr algn="l"/>
            <a:r>
              <a:rPr lang="en-US" sz="2200" b="1" dirty="0">
                <a:latin typeface="Arial" panose="020B0604020202020204" pitchFamily="34" charset="0"/>
                <a:cs typeface="Arial" panose="020B0604020202020204" pitchFamily="34" charset="0"/>
              </a:rPr>
              <a:t>BMHP5013 </a:t>
            </a:r>
          </a:p>
          <a:p>
            <a:pPr algn="l"/>
            <a:r>
              <a:rPr lang="en-US" sz="2200" b="1" dirty="0">
                <a:latin typeface="Arial" panose="020B0604020202020204" pitchFamily="34" charset="0"/>
                <a:cs typeface="Arial" panose="020B0604020202020204" pitchFamily="34" charset="0"/>
              </a:rPr>
              <a:t>Lecturer: Barbara </a:t>
            </a:r>
            <a:r>
              <a:rPr lang="en-US" sz="2200" b="1" dirty="0" err="1">
                <a:latin typeface="Arial" panose="020B0604020202020204" pitchFamily="34" charset="0"/>
                <a:cs typeface="Arial" panose="020B0604020202020204" pitchFamily="34" charset="0"/>
              </a:rPr>
              <a:t>Chinyani</a:t>
            </a:r>
            <a:endParaRPr lang="en-US" sz="2200" b="1" dirty="0">
              <a:latin typeface="Arial" panose="020B0604020202020204" pitchFamily="34" charset="0"/>
              <a:cs typeface="Arial" panose="020B0604020202020204" pitchFamily="34" charset="0"/>
            </a:endParaRPr>
          </a:p>
          <a:p>
            <a:pPr algn="l"/>
            <a:endParaRPr lang="en-US" sz="2200" dirty="0">
              <a:latin typeface="Arial" panose="020B0604020202020204" pitchFamily="34" charset="0"/>
              <a:cs typeface="Arial" panose="020B0604020202020204" pitchFamily="34" charset="0"/>
            </a:endParaRPr>
          </a:p>
          <a:p>
            <a:pPr algn="l">
              <a:lnSpc>
                <a:spcPct val="100000"/>
              </a:lnSpc>
              <a:spcBef>
                <a:spcPts val="0"/>
              </a:spcBef>
            </a:pPr>
            <a:r>
              <a:rPr lang="en-US" sz="2000" dirty="0">
                <a:latin typeface="Arial" panose="020B0604020202020204" pitchFamily="34" charset="0"/>
                <a:cs typeface="Arial" panose="020B0604020202020204" pitchFamily="34" charset="0"/>
              </a:rPr>
              <a:t>(Group 2)</a:t>
            </a:r>
          </a:p>
          <a:p>
            <a:pPr algn="l">
              <a:lnSpc>
                <a:spcPct val="100000"/>
              </a:lnSpc>
              <a:spcBef>
                <a:spcPts val="0"/>
              </a:spcBef>
            </a:pPr>
            <a:endParaRPr lang="en-US" sz="2000" dirty="0">
              <a:latin typeface="Arial" panose="020B0604020202020204" pitchFamily="34" charset="0"/>
              <a:cs typeface="Arial" panose="020B0604020202020204" pitchFamily="34" charset="0"/>
            </a:endParaRP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Dewan Ashrafi (1916230)</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Edit </a:t>
            </a:r>
            <a:r>
              <a:rPr lang="en-US" sz="2000" dirty="0" err="1">
                <a:latin typeface="Arial" panose="020B0604020202020204" pitchFamily="34" charset="0"/>
                <a:cs typeface="Arial" panose="020B0604020202020204" pitchFamily="34" charset="0"/>
              </a:rPr>
              <a:t>Tingyela</a:t>
            </a:r>
            <a:r>
              <a:rPr lang="en-US" sz="2000" dirty="0">
                <a:latin typeface="Arial" panose="020B0604020202020204" pitchFamily="34" charset="0"/>
                <a:cs typeface="Arial" panose="020B0604020202020204" pitchFamily="34" charset="0"/>
              </a:rPr>
              <a:t> (1917242)</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Elizabeth Owusu (1917244)</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Ginka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Borisova</a:t>
            </a:r>
            <a:r>
              <a:rPr lang="en-US" sz="2000" dirty="0">
                <a:latin typeface="Arial" panose="020B0604020202020204" pitchFamily="34" charset="0"/>
                <a:cs typeface="Arial" panose="020B0604020202020204" pitchFamily="34" charset="0"/>
              </a:rPr>
              <a:t> (1915313)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Ioana-Irina Dinu (1914863)</a:t>
            </a:r>
          </a:p>
          <a:p>
            <a:pPr indent="-228600" algn="l">
              <a:lnSpc>
                <a:spcPct val="100000"/>
              </a:lnSpc>
              <a:spcBef>
                <a:spcPts val="0"/>
              </a:spcBef>
              <a:buFont typeface="Arial" panose="020B0604020202020204" pitchFamily="34" charset="0"/>
              <a:buChar char="•"/>
            </a:pPr>
            <a:r>
              <a:rPr lang="en-US" sz="2000" dirty="0">
                <a:latin typeface="Arial" panose="020B0604020202020204" pitchFamily="34" charset="0"/>
                <a:cs typeface="Arial" panose="020B0604020202020204" pitchFamily="34" charset="0"/>
              </a:rPr>
              <a:t>Franco </a:t>
            </a:r>
            <a:r>
              <a:rPr lang="en-US" sz="2000" dirty="0" err="1">
                <a:latin typeface="Arial" panose="020B0604020202020204" pitchFamily="34" charset="0"/>
                <a:cs typeface="Arial" panose="020B0604020202020204" pitchFamily="34" charset="0"/>
              </a:rPr>
              <a:t>Efe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Okojie-Aidonojie</a:t>
            </a:r>
            <a:r>
              <a:rPr lang="en-US" sz="2000" dirty="0">
                <a:latin typeface="Arial" panose="020B0604020202020204" pitchFamily="34" charset="0"/>
                <a:cs typeface="Arial" panose="020B0604020202020204" pitchFamily="34" charset="0"/>
              </a:rPr>
              <a:t>         (1809189)</a:t>
            </a:r>
          </a:p>
          <a:p>
            <a:pPr indent="-228600" algn="l">
              <a:lnSpc>
                <a:spcPct val="100000"/>
              </a:lnSpc>
              <a:spcBef>
                <a:spcPts val="0"/>
              </a:spcBef>
              <a:buFont typeface="Arial" panose="020B0604020202020204" pitchFamily="34" charset="0"/>
              <a:buChar char="•"/>
            </a:pPr>
            <a:r>
              <a:rPr lang="en-US" sz="2000" dirty="0" err="1">
                <a:latin typeface="Arial" panose="020B0604020202020204" pitchFamily="34" charset="0"/>
                <a:cs typeface="Arial" panose="020B0604020202020204" pitchFamily="34" charset="0"/>
              </a:rPr>
              <a:t>Crizanta</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Ideria</a:t>
            </a:r>
            <a:r>
              <a:rPr lang="en-US" sz="2000" dirty="0">
                <a:latin typeface="Arial" panose="020B0604020202020204" pitchFamily="34" charset="0"/>
                <a:cs typeface="Arial" panose="020B0604020202020204" pitchFamily="34" charset="0"/>
              </a:rPr>
              <a:t> Duarte Alvarenga  De Barros(1913506</a:t>
            </a:r>
            <a:r>
              <a:rPr lang="en-US" dirty="0"/>
              <a:t>)</a:t>
            </a:r>
            <a:endParaRPr lang="en-US" dirty="0">
              <a:cs typeface="Calibri"/>
            </a:endParaRPr>
          </a:p>
        </p:txBody>
      </p:sp>
      <p:pic>
        <p:nvPicPr>
          <p:cNvPr id="14" name="Picture 13" descr="A red and black sign&#10;&#10;Description automatically generated with low confidence">
            <a:extLst>
              <a:ext uri="{FF2B5EF4-FFF2-40B4-BE49-F238E27FC236}">
                <a16:creationId xmlns:a16="http://schemas.microsoft.com/office/drawing/2014/main" id="{43B6C2A9-8F0F-4FD3-9C94-1F9531BB06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401" y="358219"/>
            <a:ext cx="5849568" cy="1960156"/>
          </a:xfrm>
          <a:prstGeom prst="rect">
            <a:avLst/>
          </a:prstGeom>
        </p:spPr>
      </p:pic>
      <p:pic>
        <p:nvPicPr>
          <p:cNvPr id="16" name="Picture 15" descr="A picture containing text, clipart, vector graphics&#10;&#10;Description automatically generated">
            <a:extLst>
              <a:ext uri="{FF2B5EF4-FFF2-40B4-BE49-F238E27FC236}">
                <a16:creationId xmlns:a16="http://schemas.microsoft.com/office/drawing/2014/main" id="{A6E995BD-7A8E-4957-8841-8721ADB8ABE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01" y="3105891"/>
            <a:ext cx="6132050" cy="3752108"/>
          </a:xfrm>
          <a:prstGeom prst="rect">
            <a:avLst/>
          </a:prstGeom>
        </p:spPr>
      </p:pic>
    </p:spTree>
    <p:extLst>
      <p:ext uri="{BB962C8B-B14F-4D97-AF65-F5344CB8AC3E}">
        <p14:creationId xmlns:p14="http://schemas.microsoft.com/office/powerpoint/2010/main" val="32092986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292231" y="227612"/>
            <a:ext cx="11256302" cy="515932"/>
          </a:xfrm>
        </p:spPr>
        <p:txBody>
          <a:bodyPr>
            <a:normAutofit fontScale="90000"/>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36848" y="743544"/>
            <a:ext cx="11842851" cy="5746774"/>
          </a:xfrm>
        </p:spPr>
        <p:txBody>
          <a:bodyPr vert="horz" lIns="91440" tIns="45720" rIns="91440" bIns="45720" rtlCol="0" anchor="t">
            <a:normAutofit/>
          </a:bodyPr>
          <a:lstStyle/>
          <a:p>
            <a:pPr marL="0" indent="0">
              <a:buNone/>
            </a:pPr>
            <a:endParaRPr lang="en-GB" sz="1800" dirty="0">
              <a:ea typeface="+mn-lt"/>
              <a:cs typeface="+mn-lt"/>
            </a:endParaRPr>
          </a:p>
          <a:p>
            <a:pPr marL="0" indent="0">
              <a:buNone/>
            </a:pPr>
            <a:r>
              <a:rPr lang="en-GB" sz="1800" dirty="0">
                <a:latin typeface="Arial" panose="020B0604020202020204" pitchFamily="34" charset="0"/>
                <a:ea typeface="+mn-lt"/>
                <a:cs typeface="Arial" panose="020B0604020202020204" pitchFamily="34" charset="0"/>
              </a:rPr>
              <a:t>The word ‘Obese’ originated in Mid 17th century from Latin </a:t>
            </a:r>
            <a:r>
              <a:rPr lang="en-GB" sz="1800" dirty="0" err="1">
                <a:latin typeface="Arial" panose="020B0604020202020204" pitchFamily="34" charset="0"/>
                <a:ea typeface="+mn-lt"/>
                <a:cs typeface="Arial" panose="020B0604020202020204" pitchFamily="34" charset="0"/>
              </a:rPr>
              <a:t>obesus</a:t>
            </a:r>
            <a:r>
              <a:rPr lang="en-GB" sz="1800" dirty="0">
                <a:latin typeface="Arial" panose="020B0604020202020204" pitchFamily="34" charset="0"/>
                <a:ea typeface="+mn-lt"/>
                <a:cs typeface="Arial" panose="020B0604020202020204" pitchFamily="34" charset="0"/>
              </a:rPr>
              <a:t>, ‘having eaten until fat’. (Dictionary, 2021) In modern days it means, ‘having excessive body fat’. (Merriam-Webster, 2021) </a:t>
            </a:r>
            <a:r>
              <a:rPr lang="en-GB" sz="1800" dirty="0">
                <a:effectLst/>
                <a:latin typeface="Arial" panose="020B0604020202020204" pitchFamily="34" charset="0"/>
                <a:ea typeface="+mn-lt"/>
                <a:cs typeface="Arial" panose="020B0604020202020204" pitchFamily="34" charset="0"/>
              </a:rPr>
              <a:t>Globally, obesity has reached epidemic levels, with at least 2.8 million individuals dying each year </a:t>
            </a:r>
            <a:r>
              <a:rPr lang="en-GB" sz="1800" dirty="0">
                <a:latin typeface="Arial" panose="020B0604020202020204" pitchFamily="34" charset="0"/>
                <a:ea typeface="+mn-lt"/>
                <a:cs typeface="Arial" panose="020B0604020202020204" pitchFamily="34" charset="0"/>
              </a:rPr>
              <a:t>due to </a:t>
            </a:r>
            <a:r>
              <a:rPr lang="en-GB" sz="1800" dirty="0">
                <a:effectLst/>
                <a:latin typeface="Arial" panose="020B0604020202020204" pitchFamily="34" charset="0"/>
                <a:ea typeface="+mn-lt"/>
                <a:cs typeface="Arial" panose="020B0604020202020204" pitchFamily="34" charset="0"/>
              </a:rPr>
              <a:t>being overweight or obese. (WHO, 2020)</a:t>
            </a:r>
            <a:r>
              <a:rPr lang="en-GB" sz="1800" dirty="0">
                <a:latin typeface="Arial" panose="020B0604020202020204" pitchFamily="34" charset="0"/>
                <a:ea typeface="+mn-lt"/>
                <a:cs typeface="Arial" panose="020B0604020202020204" pitchFamily="34" charset="0"/>
              </a:rPr>
              <a:t>. It is associated with the leading causes of death worldwide, including diabetes, heart disease, stroke, and many types of cancer. (Haslam &amp; James, 2005) </a:t>
            </a:r>
            <a:endParaRPr lang="en-US" sz="1800" dirty="0">
              <a:latin typeface="Arial" panose="020B0604020202020204" pitchFamily="34" charset="0"/>
              <a:ea typeface="+mn-lt"/>
              <a:cs typeface="Arial" panose="020B0604020202020204" pitchFamily="34" charset="0"/>
            </a:endParaRPr>
          </a:p>
          <a:p>
            <a:pPr>
              <a:buFont typeface="Arial"/>
              <a:buChar char="•"/>
            </a:pPr>
            <a:endParaRPr lang="en-GB" sz="1800" dirty="0">
              <a:latin typeface="Arial" panose="020B0604020202020204" pitchFamily="34" charset="0"/>
              <a:ea typeface="+mn-lt"/>
              <a:cs typeface="Arial" panose="020B0604020202020204" pitchFamily="34" charset="0"/>
            </a:endParaRPr>
          </a:p>
          <a:p>
            <a:pPr>
              <a:buNone/>
            </a:pPr>
            <a:r>
              <a:rPr lang="en-GB" sz="1800" dirty="0">
                <a:latin typeface="Arial" panose="020B0604020202020204" pitchFamily="34" charset="0"/>
                <a:ea typeface="+mn-lt"/>
                <a:cs typeface="Arial" panose="020B0604020202020204" pitchFamily="34" charset="0"/>
              </a:rPr>
              <a:t>This presentation is about ‘Obesity’, and it will focus on the followings: </a:t>
            </a:r>
            <a:endParaRPr lang="en-GB" sz="1800"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Background and Identification </a:t>
            </a:r>
          </a:p>
          <a:p>
            <a:pPr>
              <a:buFont typeface="Arial"/>
            </a:pPr>
            <a:r>
              <a:rPr lang="en-GB" sz="1800" b="1" dirty="0">
                <a:latin typeface="Arial" panose="020B0604020202020204" pitchFamily="34" charset="0"/>
                <a:ea typeface="+mn-lt"/>
                <a:cs typeface="Arial" panose="020B0604020202020204" pitchFamily="34" charset="0"/>
              </a:rPr>
              <a:t>Incidents and Causes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Policies and Impacts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Different organisation’s roles </a:t>
            </a:r>
            <a:endParaRPr lang="en-GB" sz="1800" b="1" dirty="0">
              <a:latin typeface="Arial" panose="020B0604020202020204" pitchFamily="34" charset="0"/>
              <a:cs typeface="Arial" panose="020B0604020202020204" pitchFamily="34" charset="0"/>
            </a:endParaRPr>
          </a:p>
          <a:p>
            <a:pPr>
              <a:buFont typeface="Arial"/>
            </a:pPr>
            <a:r>
              <a:rPr lang="en-GB" sz="1800" b="1" dirty="0">
                <a:latin typeface="Arial" panose="020B0604020202020204" pitchFamily="34" charset="0"/>
                <a:ea typeface="+mn-lt"/>
                <a:cs typeface="Arial" panose="020B0604020202020204" pitchFamily="34" charset="0"/>
              </a:rPr>
              <a:t>Recommendation</a:t>
            </a:r>
          </a:p>
          <a:p>
            <a:pPr>
              <a:buFont typeface="Arial"/>
            </a:pPr>
            <a:r>
              <a:rPr lang="en-GB" sz="1800" b="1" dirty="0">
                <a:latin typeface="Arial" panose="020B0604020202020204" pitchFamily="34" charset="0"/>
                <a:ea typeface="+mn-lt"/>
                <a:cs typeface="Arial" panose="020B0604020202020204" pitchFamily="34" charset="0"/>
              </a:rPr>
              <a:t>Summary</a:t>
            </a:r>
          </a:p>
          <a:p>
            <a:pPr>
              <a:buFont typeface="Arial"/>
            </a:pPr>
            <a:r>
              <a:rPr lang="en-GB" sz="1800" b="1" dirty="0">
                <a:latin typeface="Arial" panose="020B0604020202020204" pitchFamily="34" charset="0"/>
                <a:ea typeface="+mn-lt"/>
                <a:cs typeface="Arial" panose="020B0604020202020204" pitchFamily="34" charset="0"/>
              </a:rPr>
              <a:t>References</a:t>
            </a:r>
          </a:p>
          <a:p>
            <a:pPr marL="0" indent="0">
              <a:buNone/>
            </a:pPr>
            <a:endParaRPr lang="en-GB" sz="2000" b="1" dirty="0">
              <a:latin typeface="Arial" panose="020B0604020202020204" pitchFamily="34" charset="0"/>
              <a:cs typeface="Arial" panose="020B0604020202020204" pitchFamily="34" charset="0"/>
            </a:endParaRPr>
          </a:p>
          <a:p>
            <a:endParaRPr lang="en-GB" sz="1400" dirty="0">
              <a:cs typeface="Calibri"/>
            </a:endParaRPr>
          </a:p>
          <a:p>
            <a:pPr marL="0" indent="0">
              <a:buNone/>
            </a:pPr>
            <a:endParaRPr lang="en-GB" sz="1400" dirty="0">
              <a:cs typeface="Calibri"/>
            </a:endParaRPr>
          </a:p>
        </p:txBody>
      </p:sp>
      <p:sp>
        <p:nvSpPr>
          <p:cNvPr id="4" name="TextBox 3">
            <a:extLst>
              <a:ext uri="{FF2B5EF4-FFF2-40B4-BE49-F238E27FC236}">
                <a16:creationId xmlns:a16="http://schemas.microsoft.com/office/drawing/2014/main" id="{6E395478-6C71-43FE-ACC3-893FE79361EA}"/>
              </a:ext>
            </a:extLst>
          </p:cNvPr>
          <p:cNvSpPr txBox="1"/>
          <p:nvPr/>
        </p:nvSpPr>
        <p:spPr>
          <a:xfrm>
            <a:off x="9363635" y="129988"/>
            <a:ext cx="1219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Dewan</a:t>
            </a:r>
          </a:p>
        </p:txBody>
      </p:sp>
      <p:pic>
        <p:nvPicPr>
          <p:cNvPr id="5" name="Picture 5" descr="Text&#10;&#10;Description automatically generated">
            <a:extLst>
              <a:ext uri="{FF2B5EF4-FFF2-40B4-BE49-F238E27FC236}">
                <a16:creationId xmlns:a16="http://schemas.microsoft.com/office/drawing/2014/main" id="{84920CF6-FAB9-4DFC-8351-AEEFDB70C726}"/>
              </a:ext>
            </a:extLst>
          </p:cNvPr>
          <p:cNvPicPr>
            <a:picLocks noChangeAspect="1"/>
          </p:cNvPicPr>
          <p:nvPr/>
        </p:nvPicPr>
        <p:blipFill>
          <a:blip r:embed="rId2"/>
          <a:stretch>
            <a:fillRect/>
          </a:stretch>
        </p:blipFill>
        <p:spPr>
          <a:xfrm>
            <a:off x="6096470" y="3718730"/>
            <a:ext cx="5667934" cy="2509976"/>
          </a:xfrm>
          <a:prstGeom prst="rect">
            <a:avLst/>
          </a:prstGeom>
        </p:spPr>
      </p:pic>
    </p:spTree>
    <p:extLst>
      <p:ext uri="{BB962C8B-B14F-4D97-AF65-F5344CB8AC3E}">
        <p14:creationId xmlns:p14="http://schemas.microsoft.com/office/powerpoint/2010/main" val="2315442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95927" y="106494"/>
            <a:ext cx="5745984" cy="477968"/>
          </a:xfrm>
        </p:spPr>
        <p:txBody>
          <a:bodyPr>
            <a:noAutofit/>
          </a:bodyPr>
          <a:lstStyle/>
          <a:p>
            <a:r>
              <a:rPr lang="en-GB" sz="3200" b="1" dirty="0">
                <a:latin typeface="Arial" panose="020B0604020202020204" pitchFamily="34" charset="0"/>
                <a:cs typeface="Arial" panose="020B0604020202020204" pitchFamily="34" charset="0"/>
              </a:rPr>
              <a:t>Definition  </a:t>
            </a:r>
            <a:endParaRPr lang="en-US"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80186" y="570171"/>
            <a:ext cx="11915021" cy="5840056"/>
          </a:xfrm>
        </p:spPr>
        <p:txBody>
          <a:bodyPr vert="horz" lIns="91440" tIns="45720" rIns="91440" bIns="45720" rtlCol="0" anchor="t">
            <a:noAutofit/>
          </a:bodyPr>
          <a:lstStyle/>
          <a:p>
            <a:pPr>
              <a:lnSpc>
                <a:spcPct val="70000"/>
              </a:lnSpc>
              <a:spcBef>
                <a:spcPts val="0"/>
              </a:spcBef>
            </a:pPr>
            <a:endParaRPr lang="en-US" sz="1800" b="1" dirty="0">
              <a:latin typeface="Arial" panose="020B0604020202020204" pitchFamily="34" charset="0"/>
              <a:cs typeface="Arial" panose="020B0604020202020204" pitchFamily="34" charset="0"/>
            </a:endParaRPr>
          </a:p>
          <a:p>
            <a:pPr>
              <a:lnSpc>
                <a:spcPct val="70000"/>
              </a:lnSpc>
              <a:spcBef>
                <a:spcPts val="0"/>
              </a:spcBef>
            </a:pPr>
            <a:endParaRPr lang="en-US" sz="1800" b="1" i="0" u="none" strike="noStrike" dirty="0">
              <a:solidFill>
                <a:srgbClr val="000000"/>
              </a:solidFill>
              <a:effectLst/>
              <a:latin typeface="Arial" panose="020B0604020202020204" pitchFamily="34" charset="0"/>
              <a:cs typeface="Arial" panose="020B0604020202020204" pitchFamily="34" charset="0"/>
            </a:endParaRPr>
          </a:p>
          <a:p>
            <a:pPr>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“Overweight and obesity are defined as abnormal or excessive fat accumulation that may impair health.”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WHO, 2021</a:t>
            </a:r>
            <a:r>
              <a:rPr lang="en-US" sz="1800" b="0" i="0" u="none" strike="noStrike" dirty="0">
                <a:solidFill>
                  <a:srgbClr val="000000"/>
                </a:solidFill>
                <a:effectLst/>
                <a:latin typeface="Arial" panose="020B0604020202020204" pitchFamily="34" charset="0"/>
                <a:cs typeface="Arial" panose="020B0604020202020204" pitchFamily="34" charset="0"/>
              </a:rPr>
              <a:t>).</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 “The term obese describes a person who is very overweight, with a lot of body fat.” (</a:t>
            </a:r>
            <a:r>
              <a:rPr lang="en-US" sz="1800" dirty="0">
                <a:solidFill>
                  <a:srgbClr val="000000"/>
                </a:solidFill>
                <a:latin typeface="Arial" panose="020B0604020202020204" pitchFamily="34" charset="0"/>
                <a:cs typeface="Arial" panose="020B0604020202020204" pitchFamily="34" charset="0"/>
              </a:rPr>
              <a:t> NHS, 2019b).</a:t>
            </a:r>
            <a:r>
              <a:rPr lang="en-US" sz="1800" b="0" i="0" dirty="0">
                <a:solidFill>
                  <a:srgbClr val="000000"/>
                </a:solidFill>
                <a:effectLst/>
                <a:latin typeface="Arial" panose="020B0604020202020204" pitchFamily="34" charset="0"/>
                <a:cs typeface="Arial" panose="020B0604020202020204" pitchFamily="34" charset="0"/>
              </a:rPr>
              <a:t>​</a:t>
            </a: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BMI</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Measuring Obesity with the Body Mass Index. </a:t>
            </a:r>
            <a:r>
              <a:rPr lang="en-US" sz="1800" b="0" i="0" dirty="0">
                <a:solidFill>
                  <a:srgbClr val="000000"/>
                </a:solidFill>
                <a:effectLst/>
                <a:latin typeface="Arial" panose="020B0604020202020204" pitchFamily="34" charset="0"/>
                <a:cs typeface="Arial" panose="020B0604020202020204" pitchFamily="34" charset="0"/>
              </a:rPr>
              <a:t>​</a:t>
            </a:r>
            <a:r>
              <a:rPr lang="en-US" sz="1800" b="0" i="0" u="none" strike="noStrike" dirty="0">
                <a:solidFill>
                  <a:srgbClr val="000000"/>
                </a:solidFill>
                <a:effectLst/>
                <a:latin typeface="Arial" panose="020B0604020202020204" pitchFamily="34" charset="0"/>
                <a:cs typeface="Arial" panose="020B0604020202020204" pitchFamily="34" charset="0"/>
              </a:rPr>
              <a:t>Person's weight in kilograms divided by the square of his height in meters (kg/m2).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adults Obesity is a BMI greater than or equal to 30. </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For children, age needs to be considered when defining overweight and obesity. (WHO, 2021).</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In 2019, 36% of the adult population were overweight and 28% were obese. (nuffieldtrust,2021).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NON- COMMUNICABLE DISEAS</a:t>
            </a:r>
            <a:r>
              <a:rPr lang="en-US" sz="1800" b="0" i="0" dirty="0">
                <a:solidFill>
                  <a:srgbClr val="000000"/>
                </a:solidFill>
                <a:effectLst/>
                <a:latin typeface="Arial" panose="020B0604020202020204" pitchFamily="34" charset="0"/>
                <a:cs typeface="Arial" panose="020B0604020202020204" pitchFamily="34" charset="0"/>
              </a:rPr>
              <a:t>​</a:t>
            </a:r>
          </a:p>
          <a:p>
            <a:pPr algn="l" rtl="0"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Raised BMI may lead to non-communicable diseases as a key risk factor, such as arthritis, hypertension, heart disease, stroke, cancer, diabetes,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complications in pregnancy, lower back pain, psychiatric disorders, and deep vein thrombosis.</a:t>
            </a:r>
            <a:r>
              <a:rPr lang="en-US" sz="1800" dirty="0">
                <a:solidFill>
                  <a:srgbClr val="000000"/>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(Aga and Aga,2017).</a:t>
            </a:r>
            <a:endParaRPr lang="en-US" sz="1800" b="0" i="0" dirty="0">
              <a:effectLst/>
              <a:latin typeface="Arial" panose="020B0604020202020204" pitchFamily="34" charset="0"/>
              <a:ea typeface="+mn-lt"/>
              <a:cs typeface="Arial" panose="020B0604020202020204" pitchFamily="34" charset="0"/>
            </a:endParaRPr>
          </a:p>
          <a:p>
            <a:pPr marL="0" indent="0">
              <a:lnSpc>
                <a:spcPct val="70000"/>
              </a:lnSpc>
              <a:spcBef>
                <a:spcPts val="0"/>
              </a:spcBef>
              <a:buNone/>
            </a:pPr>
            <a:endParaRPr lang="en-US" sz="1800" dirty="0">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RISK FACTORS FOR OBESITY</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Unhealthy lifestyle habits, Age, Unhealthy environments, Family history and genetics, Race or ethnicity, Sex, </a:t>
            </a:r>
            <a:r>
              <a:rPr lang="en-US" sz="1800" b="0" i="0" dirty="0">
                <a:solidFill>
                  <a:srgbClr val="000000"/>
                </a:solidFill>
                <a:effectLst/>
                <a:latin typeface="Arial" panose="020B0604020202020204" pitchFamily="34" charset="0"/>
                <a:cs typeface="Arial" panose="020B0604020202020204" pitchFamily="34" charset="0"/>
              </a:rPr>
              <a:t>​</a:t>
            </a:r>
            <a:r>
              <a:rPr lang="en-US" sz="1800" dirty="0">
                <a:solidFill>
                  <a:srgbClr val="000000"/>
                </a:solidFill>
                <a:latin typeface="Arial" panose="020B0604020202020204" pitchFamily="34" charset="0"/>
                <a:cs typeface="Arial" panose="020B0604020202020204" pitchFamily="34" charset="0"/>
              </a:rPr>
              <a:t>(NIH, 2021).</a:t>
            </a:r>
            <a:endParaRPr lang="en-US" sz="1800" b="0" i="0" dirty="0">
              <a:solidFill>
                <a:srgbClr val="000000"/>
              </a:solidFill>
              <a:effectLst/>
              <a:latin typeface="Arial" panose="020B0604020202020204" pitchFamily="34" charset="0"/>
              <a:cs typeface="Arial" panose="020B0604020202020204" pitchFamily="34" charset="0"/>
            </a:endParaRPr>
          </a:p>
          <a:p>
            <a:pPr marL="0" indent="0">
              <a:lnSpc>
                <a:spcPct val="70000"/>
              </a:lnSpc>
              <a:spcBef>
                <a:spcPts val="0"/>
              </a:spcBef>
              <a:buNone/>
            </a:pPr>
            <a:endParaRPr lang="en-US" sz="1800" dirty="0">
              <a:solidFill>
                <a:srgbClr val="000000"/>
              </a:solidFill>
              <a:latin typeface="Arial" panose="020B0604020202020204" pitchFamily="34" charset="0"/>
              <a:cs typeface="Arial" panose="020B0604020202020204" pitchFamily="34" charset="0"/>
            </a:endParaRPr>
          </a:p>
          <a:p>
            <a:pPr algn="l" rtl="0" fontAlgn="base">
              <a:lnSpc>
                <a:spcPct val="70000"/>
              </a:lnSpc>
              <a:spcBef>
                <a:spcPts val="0"/>
              </a:spcBef>
              <a:buNone/>
            </a:pPr>
            <a:r>
              <a:rPr lang="en-US" sz="1800" b="1" i="0" u="none" strike="noStrike" dirty="0">
                <a:solidFill>
                  <a:srgbClr val="000000"/>
                </a:solidFill>
                <a:effectLst/>
                <a:latin typeface="Arial" panose="020B0604020202020204" pitchFamily="34" charset="0"/>
                <a:cs typeface="Arial" panose="020B0604020202020204" pitchFamily="34" charset="0"/>
              </a:rPr>
              <a:t>CAUSES</a:t>
            </a:r>
            <a:r>
              <a:rPr lang="en-US" sz="1800" b="0" i="0" dirty="0">
                <a:solidFill>
                  <a:srgbClr val="000000"/>
                </a:solidFill>
                <a:effectLst/>
                <a:latin typeface="Arial" panose="020B0604020202020204" pitchFamily="34" charset="0"/>
                <a:cs typeface="Arial" panose="020B0604020202020204" pitchFamily="34" charset="0"/>
              </a:rPr>
              <a:t>​</a:t>
            </a:r>
          </a:p>
          <a:p>
            <a:pPr fontAlgn="base">
              <a:lnSpc>
                <a:spcPct val="70000"/>
              </a:lnSpc>
              <a:spcBef>
                <a:spcPts val="0"/>
              </a:spcBef>
            </a:pPr>
            <a:r>
              <a:rPr lang="en-US" sz="1800" b="0" i="0" u="none" strike="noStrike" dirty="0">
                <a:solidFill>
                  <a:srgbClr val="000000"/>
                </a:solidFill>
                <a:effectLst/>
                <a:latin typeface="Arial" panose="020B0604020202020204" pitchFamily="34" charset="0"/>
                <a:cs typeface="Arial" panose="020B0604020202020204" pitchFamily="34" charset="0"/>
              </a:rPr>
              <a:t>Energy imbalances can cause the body to store fat</a:t>
            </a:r>
            <a:r>
              <a:rPr lang="en-US" sz="1800" dirty="0">
                <a:solidFill>
                  <a:srgbClr val="000000"/>
                </a:solidFill>
                <a:latin typeface="Arial" panose="020B0604020202020204" pitchFamily="34" charset="0"/>
                <a:cs typeface="Arial" panose="020B0604020202020204" pitchFamily="34" charset="0"/>
              </a:rPr>
              <a:t>, </a:t>
            </a:r>
            <a:r>
              <a:rPr lang="en-US" sz="1800" i="0" u="none" strike="noStrike" dirty="0">
                <a:solidFill>
                  <a:srgbClr val="000000"/>
                </a:solidFill>
                <a:effectLst/>
                <a:latin typeface="Arial" panose="020B0604020202020204" pitchFamily="34" charset="0"/>
                <a:cs typeface="Arial" panose="020B0604020202020204" pitchFamily="34" charset="0"/>
              </a:rPr>
              <a:t>Poor diet, Lack of physical activity, Genetics, Medical reasons</a:t>
            </a:r>
            <a:r>
              <a:rPr lang="en-US" sz="1800" b="0" i="0" u="none" strike="noStrike" dirty="0">
                <a:solidFill>
                  <a:srgbClr val="000000"/>
                </a:solidFill>
                <a:effectLst/>
                <a:latin typeface="Arial" panose="020B0604020202020204" pitchFamily="34" charset="0"/>
                <a:cs typeface="Arial" panose="020B0604020202020204" pitchFamily="34" charset="0"/>
              </a:rPr>
              <a:t>  (NHS, </a:t>
            </a:r>
            <a:r>
              <a:rPr lang="en-US" sz="1800" dirty="0">
                <a:solidFill>
                  <a:srgbClr val="000000"/>
                </a:solidFill>
                <a:latin typeface="Arial" panose="020B0604020202020204" pitchFamily="34" charset="0"/>
                <a:cs typeface="Arial" panose="020B0604020202020204" pitchFamily="34" charset="0"/>
              </a:rPr>
              <a:t>2019a).</a:t>
            </a:r>
            <a:endParaRPr lang="en-US" sz="1800" b="0" i="0" dirty="0">
              <a:solidFill>
                <a:srgbClr val="000000"/>
              </a:solidFill>
              <a:effectLst/>
              <a:latin typeface="Arial" panose="020B0604020202020204" pitchFamily="34" charset="0"/>
              <a:cs typeface="Arial" panose="020B0604020202020204" pitchFamily="34" charset="0"/>
            </a:endParaRPr>
          </a:p>
          <a:p>
            <a:pPr marL="0" indent="0">
              <a:buNone/>
            </a:pPr>
            <a:endParaRPr lang="en-US" sz="1800" dirty="0">
              <a:latin typeface="Arial"/>
              <a:ea typeface="+mn-lt"/>
              <a:cs typeface="Arial"/>
            </a:endParaRPr>
          </a:p>
          <a:p>
            <a:pPr marL="0" indent="0">
              <a:buNone/>
            </a:pPr>
            <a:endParaRPr lang="en-US" sz="1800" dirty="0">
              <a:latin typeface="Arial"/>
              <a:ea typeface="+mn-lt"/>
              <a:cs typeface="Arial"/>
            </a:endParaRPr>
          </a:p>
          <a:p>
            <a:pPr marL="0" indent="0">
              <a:buNone/>
            </a:pPr>
            <a:endParaRPr lang="en-US" sz="1200" dirty="0">
              <a:latin typeface="Arial"/>
              <a:ea typeface="+mn-lt"/>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spcBef>
                <a:spcPts val="0"/>
              </a:spcBef>
              <a:buNone/>
            </a:pPr>
            <a:endParaRPr lang="en-US" sz="1200" b="1" dirty="0">
              <a:latin typeface="Arial"/>
              <a:cs typeface="Arial"/>
            </a:endParaRPr>
          </a:p>
          <a:p>
            <a:endParaRPr lang="en-US" sz="1200" dirty="0">
              <a:latin typeface="Arial"/>
              <a:cs typeface="Arial"/>
            </a:endParaRPr>
          </a:p>
          <a:p>
            <a:pPr marL="0" indent="0">
              <a:buNone/>
            </a:pPr>
            <a:endParaRPr lang="en-US" sz="1200" dirty="0">
              <a:latin typeface="Arial"/>
              <a:cs typeface="Arial"/>
            </a:endParaRPr>
          </a:p>
          <a:p>
            <a:pPr marL="0" indent="0">
              <a:buNone/>
            </a:pPr>
            <a:endParaRPr lang="en-US" sz="1200" dirty="0">
              <a:latin typeface="Arial"/>
              <a:cs typeface="Arial"/>
            </a:endParaRPr>
          </a:p>
          <a:p>
            <a:pPr marL="0" indent="0">
              <a:buNone/>
            </a:pPr>
            <a:r>
              <a:rPr lang="en-US" sz="1200" dirty="0">
                <a:latin typeface="Arial"/>
                <a:cs typeface="Arial"/>
              </a:rPr>
              <a:t>(Edit)</a:t>
            </a:r>
          </a:p>
          <a:p>
            <a:endParaRPr lang="en-US" sz="1200" dirty="0">
              <a:latin typeface="Arial"/>
              <a:cs typeface="Arial"/>
            </a:endParaRPr>
          </a:p>
          <a:p>
            <a:endParaRPr lang="en-US" sz="1200" dirty="0">
              <a:latin typeface="Arial"/>
              <a:cs typeface="Arial"/>
            </a:endParaRPr>
          </a:p>
          <a:p>
            <a:endParaRPr lang="en-US" sz="1200" dirty="0">
              <a:latin typeface="Arial"/>
              <a:cs typeface="Arial"/>
            </a:endParaRPr>
          </a:p>
          <a:p>
            <a:pPr marL="457200" indent="-457200"/>
            <a:endParaRPr lang="en-US" sz="1200" dirty="0">
              <a:latin typeface="Arial"/>
              <a:cs typeface="Arial"/>
            </a:endParaRPr>
          </a:p>
          <a:p>
            <a:pPr marL="0" indent="0">
              <a:buNone/>
            </a:pPr>
            <a:endParaRPr lang="en-GB" sz="1200" dirty="0">
              <a:latin typeface="Arial"/>
              <a:cs typeface="Arial"/>
            </a:endParaRPr>
          </a:p>
        </p:txBody>
      </p:sp>
      <p:sp>
        <p:nvSpPr>
          <p:cNvPr id="4" name="TextBox 3">
            <a:extLst>
              <a:ext uri="{FF2B5EF4-FFF2-40B4-BE49-F238E27FC236}">
                <a16:creationId xmlns:a16="http://schemas.microsoft.com/office/drawing/2014/main" id="{B6B89A35-8A9E-46E7-A26C-57BFC44774FE}"/>
              </a:ext>
            </a:extLst>
          </p:cNvPr>
          <p:cNvSpPr txBox="1"/>
          <p:nvPr/>
        </p:nvSpPr>
        <p:spPr>
          <a:xfrm>
            <a:off x="10453171" y="106495"/>
            <a:ext cx="6683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Edit</a:t>
            </a:r>
          </a:p>
        </p:txBody>
      </p:sp>
    </p:spTree>
    <p:extLst>
      <p:ext uri="{BB962C8B-B14F-4D97-AF65-F5344CB8AC3E}">
        <p14:creationId xmlns:p14="http://schemas.microsoft.com/office/powerpoint/2010/main" val="3766229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9">
            <a:extLst>
              <a:ext uri="{FF2B5EF4-FFF2-40B4-BE49-F238E27FC236}">
                <a16:creationId xmlns:a16="http://schemas.microsoft.com/office/drawing/2014/main" id="{8BC18E71-110D-4FB6-A411-14268735D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1137035" y="603623"/>
            <a:ext cx="7194165" cy="1336817"/>
          </a:xfrm>
        </p:spPr>
        <p:txBody>
          <a:bodyPr>
            <a:normAutofit fontScale="90000"/>
          </a:bodyPr>
          <a:lstStyle/>
          <a:p>
            <a:br>
              <a:rPr lang="en-GB" sz="1100" b="1"/>
            </a:br>
            <a:br>
              <a:rPr lang="en-GB" sz="1100" b="1"/>
            </a:br>
            <a:br>
              <a:rPr lang="en-GB" sz="1100" b="1"/>
            </a:br>
            <a:br>
              <a:rPr lang="en-GB" sz="1100" b="1"/>
            </a:br>
            <a:br>
              <a:rPr lang="en-GB" sz="1100" b="1"/>
            </a:br>
            <a:br>
              <a:rPr lang="en-GB" sz="1100" b="1"/>
            </a:br>
            <a:br>
              <a:rPr lang="en-GB" sz="1100" b="1"/>
            </a:br>
            <a:br>
              <a:rPr lang="en-GB" sz="1100" b="1"/>
            </a:br>
            <a:r>
              <a:rPr lang="en-GB" sz="1100" b="1"/>
              <a:t>  </a:t>
            </a:r>
            <a:br>
              <a:rPr lang="en-GB" sz="1100" b="1"/>
            </a:br>
            <a:br>
              <a:rPr lang="en-GB" sz="1100" b="1"/>
            </a:br>
            <a:br>
              <a:rPr lang="en-GB" sz="1100" b="1"/>
            </a:br>
            <a:br>
              <a:rPr lang="en-GB" sz="1100" b="1"/>
            </a:br>
            <a:br>
              <a:rPr lang="en-GB" sz="1100" b="1"/>
            </a:br>
            <a:br>
              <a:rPr lang="en-GB" sz="1100" b="1"/>
            </a:br>
            <a:endParaRPr lang="en-GB" sz="1100" b="1"/>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1137034" y="2194102"/>
            <a:ext cx="6778113" cy="3908585"/>
          </a:xfrm>
        </p:spPr>
        <p:txBody>
          <a:bodyPr vert="horz" lIns="91440" tIns="45720" rIns="91440" bIns="45720" rtlCol="0">
            <a:normAutofit/>
          </a:bodyPr>
          <a:lstStyle/>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US" sz="2000"/>
          </a:p>
          <a:p>
            <a:pPr marL="0" indent="0">
              <a:buNone/>
            </a:pPr>
            <a:endParaRPr lang="en-GB" sz="2000"/>
          </a:p>
          <a:p>
            <a:pPr marL="0" indent="0">
              <a:buNone/>
            </a:pPr>
            <a:endParaRPr lang="en-GB" sz="2000"/>
          </a:p>
        </p:txBody>
      </p:sp>
      <p:sp>
        <p:nvSpPr>
          <p:cNvPr id="43" name="Freeform: Shape 21">
            <a:extLst>
              <a:ext uri="{FF2B5EF4-FFF2-40B4-BE49-F238E27FC236}">
                <a16:creationId xmlns:a16="http://schemas.microsoft.com/office/drawing/2014/main" id="{C2A922FF-5D1B-444A-AA3F-33B14B877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600" y="0"/>
            <a:ext cx="3581400" cy="6858000"/>
          </a:xfrm>
          <a:custGeom>
            <a:avLst/>
            <a:gdLst>
              <a:gd name="connsiteX0" fmla="*/ 103528 w 3531060"/>
              <a:gd name="connsiteY0" fmla="*/ 0 h 6858000"/>
              <a:gd name="connsiteX1" fmla="*/ 3531060 w 3531060"/>
              <a:gd name="connsiteY1" fmla="*/ 0 h 6858000"/>
              <a:gd name="connsiteX2" fmla="*/ 3531060 w 3531060"/>
              <a:gd name="connsiteY2" fmla="*/ 6858000 h 6858000"/>
              <a:gd name="connsiteX3" fmla="*/ 11227 w 3531060"/>
              <a:gd name="connsiteY3" fmla="*/ 6858000 h 6858000"/>
              <a:gd name="connsiteX4" fmla="*/ 13007 w 3531060"/>
              <a:gd name="connsiteY4" fmla="*/ 6830689 h 6858000"/>
              <a:gd name="connsiteX5" fmla="*/ 13816 w 3531060"/>
              <a:gd name="connsiteY5" fmla="*/ 6805387 h 6858000"/>
              <a:gd name="connsiteX6" fmla="*/ 6804 w 3531060"/>
              <a:gd name="connsiteY6" fmla="*/ 6745068 h 6858000"/>
              <a:gd name="connsiteX7" fmla="*/ 0 w 3531060"/>
              <a:gd name="connsiteY7" fmla="*/ 6729489 h 6858000"/>
              <a:gd name="connsiteX8" fmla="*/ 2954 w 3531060"/>
              <a:gd name="connsiteY8" fmla="*/ 6720173 h 6858000"/>
              <a:gd name="connsiteX9" fmla="*/ 5781 w 3531060"/>
              <a:gd name="connsiteY9" fmla="*/ 6647880 h 6858000"/>
              <a:gd name="connsiteX10" fmla="*/ 18369 w 3531060"/>
              <a:gd name="connsiteY10" fmla="*/ 6601567 h 6858000"/>
              <a:gd name="connsiteX11" fmla="*/ 23416 w 3531060"/>
              <a:gd name="connsiteY11" fmla="*/ 6560762 h 6858000"/>
              <a:gd name="connsiteX12" fmla="*/ 18598 w 3531060"/>
              <a:gd name="connsiteY12" fmla="*/ 6513714 h 6858000"/>
              <a:gd name="connsiteX13" fmla="*/ 59435 w 3531060"/>
              <a:gd name="connsiteY13" fmla="*/ 6445731 h 6858000"/>
              <a:gd name="connsiteX14" fmla="*/ 63794 w 3531060"/>
              <a:gd name="connsiteY14" fmla="*/ 6393381 h 6858000"/>
              <a:gd name="connsiteX15" fmla="*/ 106081 w 3531060"/>
              <a:gd name="connsiteY15" fmla="*/ 6308405 h 6858000"/>
              <a:gd name="connsiteX16" fmla="*/ 113316 w 3531060"/>
              <a:gd name="connsiteY16" fmla="*/ 6212827 h 6858000"/>
              <a:gd name="connsiteX17" fmla="*/ 254196 w 3531060"/>
              <a:gd name="connsiteY17" fmla="*/ 5897402 h 6858000"/>
              <a:gd name="connsiteX18" fmla="*/ 262830 w 3531060"/>
              <a:gd name="connsiteY18" fmla="*/ 5814193 h 6858000"/>
              <a:gd name="connsiteX19" fmla="*/ 280557 w 3531060"/>
              <a:gd name="connsiteY19" fmla="*/ 5702062 h 6858000"/>
              <a:gd name="connsiteX20" fmla="*/ 297372 w 3531060"/>
              <a:gd name="connsiteY20" fmla="*/ 5654420 h 6858000"/>
              <a:gd name="connsiteX21" fmla="*/ 335148 w 3531060"/>
              <a:gd name="connsiteY21" fmla="*/ 5528164 h 6858000"/>
              <a:gd name="connsiteX22" fmla="*/ 360460 w 3531060"/>
              <a:gd name="connsiteY22" fmla="*/ 5405598 h 6858000"/>
              <a:gd name="connsiteX23" fmla="*/ 397460 w 3531060"/>
              <a:gd name="connsiteY23" fmla="*/ 5273144 h 6858000"/>
              <a:gd name="connsiteX24" fmla="*/ 494993 w 3531060"/>
              <a:gd name="connsiteY24" fmla="*/ 4964102 h 6858000"/>
              <a:gd name="connsiteX25" fmla="*/ 568696 w 3531060"/>
              <a:gd name="connsiteY25" fmla="*/ 4673314 h 6858000"/>
              <a:gd name="connsiteX26" fmla="*/ 564053 w 3531060"/>
              <a:gd name="connsiteY26" fmla="*/ 4444162 h 6858000"/>
              <a:gd name="connsiteX27" fmla="*/ 562482 w 3531060"/>
              <a:gd name="connsiteY27" fmla="*/ 4238831 h 6858000"/>
              <a:gd name="connsiteX28" fmla="*/ 566528 w 3531060"/>
              <a:gd name="connsiteY28" fmla="*/ 4167684 h 6858000"/>
              <a:gd name="connsiteX29" fmla="*/ 565861 w 3531060"/>
              <a:gd name="connsiteY29" fmla="*/ 4066422 h 6858000"/>
              <a:gd name="connsiteX30" fmla="*/ 535898 w 3531060"/>
              <a:gd name="connsiteY30" fmla="*/ 3956159 h 6858000"/>
              <a:gd name="connsiteX31" fmla="*/ 529864 w 3531060"/>
              <a:gd name="connsiteY31" fmla="*/ 3827475 h 6858000"/>
              <a:gd name="connsiteX32" fmla="*/ 529398 w 3531060"/>
              <a:gd name="connsiteY32" fmla="*/ 3731753 h 6858000"/>
              <a:gd name="connsiteX33" fmla="*/ 516932 w 3531060"/>
              <a:gd name="connsiteY33" fmla="*/ 3591228 h 6858000"/>
              <a:gd name="connsiteX34" fmla="*/ 516408 w 3531060"/>
              <a:gd name="connsiteY34" fmla="*/ 3470066 h 6858000"/>
              <a:gd name="connsiteX35" fmla="*/ 503912 w 3531060"/>
              <a:gd name="connsiteY35" fmla="*/ 3378353 h 6858000"/>
              <a:gd name="connsiteX36" fmla="*/ 510998 w 3531060"/>
              <a:gd name="connsiteY36" fmla="*/ 3426234 h 6858000"/>
              <a:gd name="connsiteX37" fmla="*/ 493021 w 3531060"/>
              <a:gd name="connsiteY37" fmla="*/ 3298102 h 6858000"/>
              <a:gd name="connsiteX38" fmla="*/ 476639 w 3531060"/>
              <a:gd name="connsiteY38" fmla="*/ 3237723 h 6858000"/>
              <a:gd name="connsiteX39" fmla="*/ 495722 w 3531060"/>
              <a:gd name="connsiteY39" fmla="*/ 3171637 h 6858000"/>
              <a:gd name="connsiteX40" fmla="*/ 450994 w 3531060"/>
              <a:gd name="connsiteY40" fmla="*/ 3065288 h 6858000"/>
              <a:gd name="connsiteX41" fmla="*/ 421746 w 3531060"/>
              <a:gd name="connsiteY41" fmla="*/ 2897536 h 6858000"/>
              <a:gd name="connsiteX42" fmla="*/ 385928 w 3531060"/>
              <a:gd name="connsiteY42" fmla="*/ 2840607 h 6858000"/>
              <a:gd name="connsiteX43" fmla="*/ 352690 w 3531060"/>
              <a:gd name="connsiteY43" fmla="*/ 2704145 h 6858000"/>
              <a:gd name="connsiteX44" fmla="*/ 327326 w 3531060"/>
              <a:gd name="connsiteY44" fmla="*/ 2596651 h 6858000"/>
              <a:gd name="connsiteX45" fmla="*/ 316968 w 3531060"/>
              <a:gd name="connsiteY45" fmla="*/ 2569830 h 6858000"/>
              <a:gd name="connsiteX46" fmla="*/ 291337 w 3531060"/>
              <a:gd name="connsiteY46" fmla="*/ 2512570 h 6858000"/>
              <a:gd name="connsiteX47" fmla="*/ 296082 w 3531060"/>
              <a:gd name="connsiteY47" fmla="*/ 2497590 h 6858000"/>
              <a:gd name="connsiteX48" fmla="*/ 296084 w 3531060"/>
              <a:gd name="connsiteY48" fmla="*/ 2497483 h 6858000"/>
              <a:gd name="connsiteX49" fmla="*/ 294022 w 3531060"/>
              <a:gd name="connsiteY49" fmla="*/ 2484247 h 6858000"/>
              <a:gd name="connsiteX50" fmla="*/ 292784 w 3531060"/>
              <a:gd name="connsiteY50" fmla="*/ 2486499 h 6858000"/>
              <a:gd name="connsiteX51" fmla="*/ 275200 w 3531060"/>
              <a:gd name="connsiteY51" fmla="*/ 2427557 h 6858000"/>
              <a:gd name="connsiteX52" fmla="*/ 286266 w 3531060"/>
              <a:gd name="connsiteY52" fmla="*/ 2384112 h 6858000"/>
              <a:gd name="connsiteX53" fmla="*/ 263813 w 3531060"/>
              <a:gd name="connsiteY53" fmla="*/ 2270223 h 6858000"/>
              <a:gd name="connsiteX54" fmla="*/ 238402 w 3531060"/>
              <a:gd name="connsiteY54" fmla="*/ 2198449 h 6858000"/>
              <a:gd name="connsiteX55" fmla="*/ 235318 w 3531060"/>
              <a:gd name="connsiteY55" fmla="*/ 2195917 h 6858000"/>
              <a:gd name="connsiteX56" fmla="*/ 230374 w 3531060"/>
              <a:gd name="connsiteY56" fmla="*/ 2180424 h 6858000"/>
              <a:gd name="connsiteX57" fmla="*/ 218180 w 3531060"/>
              <a:gd name="connsiteY57" fmla="*/ 2103866 h 6858000"/>
              <a:gd name="connsiteX58" fmla="*/ 215674 w 3531060"/>
              <a:gd name="connsiteY58" fmla="*/ 2091957 h 6858000"/>
              <a:gd name="connsiteX59" fmla="*/ 205319 w 3531060"/>
              <a:gd name="connsiteY59" fmla="*/ 2010962 h 6858000"/>
              <a:gd name="connsiteX60" fmla="*/ 203437 w 3531060"/>
              <a:gd name="connsiteY60" fmla="*/ 1997565 h 6858000"/>
              <a:gd name="connsiteX61" fmla="*/ 199907 w 3531060"/>
              <a:gd name="connsiteY61" fmla="*/ 1995657 h 6858000"/>
              <a:gd name="connsiteX62" fmla="*/ 199391 w 3531060"/>
              <a:gd name="connsiteY62" fmla="*/ 1990646 h 6858000"/>
              <a:gd name="connsiteX63" fmla="*/ 208753 w 3531060"/>
              <a:gd name="connsiteY63" fmla="*/ 1964565 h 6858000"/>
              <a:gd name="connsiteX64" fmla="*/ 205295 w 3531060"/>
              <a:gd name="connsiteY64" fmla="*/ 1849539 h 6858000"/>
              <a:gd name="connsiteX65" fmla="*/ 215900 w 3531060"/>
              <a:gd name="connsiteY65" fmla="*/ 1739005 h 6858000"/>
              <a:gd name="connsiteX66" fmla="*/ 214116 w 3531060"/>
              <a:gd name="connsiteY66" fmla="*/ 1572143 h 6858000"/>
              <a:gd name="connsiteX67" fmla="*/ 171292 w 3531060"/>
              <a:gd name="connsiteY67" fmla="*/ 1394445 h 6858000"/>
              <a:gd name="connsiteX68" fmla="*/ 147310 w 3531060"/>
              <a:gd name="connsiteY68" fmla="*/ 1368244 h 6858000"/>
              <a:gd name="connsiteX69" fmla="*/ 136918 w 3531060"/>
              <a:gd name="connsiteY69" fmla="*/ 1304100 h 6858000"/>
              <a:gd name="connsiteX70" fmla="*/ 133350 w 3531060"/>
              <a:gd name="connsiteY70" fmla="*/ 1266991 h 6858000"/>
              <a:gd name="connsiteX71" fmla="*/ 120972 w 3531060"/>
              <a:gd name="connsiteY71" fmla="*/ 1165753 h 6858000"/>
              <a:gd name="connsiteX72" fmla="*/ 123458 w 3531060"/>
              <a:gd name="connsiteY72" fmla="*/ 1076447 h 6858000"/>
              <a:gd name="connsiteX73" fmla="*/ 97854 w 3531060"/>
              <a:gd name="connsiteY73" fmla="*/ 1017164 h 6858000"/>
              <a:gd name="connsiteX74" fmla="*/ 87953 w 3531060"/>
              <a:gd name="connsiteY74" fmla="*/ 994620 h 6858000"/>
              <a:gd name="connsiteX75" fmla="*/ 88632 w 3531060"/>
              <a:gd name="connsiteY75" fmla="*/ 989015 h 6858000"/>
              <a:gd name="connsiteX76" fmla="*/ 88620 w 3531060"/>
              <a:gd name="connsiteY76" fmla="*/ 980586 h 6858000"/>
              <a:gd name="connsiteX77" fmla="*/ 88469 w 3531060"/>
              <a:gd name="connsiteY77" fmla="*/ 980346 h 6858000"/>
              <a:gd name="connsiteX78" fmla="*/ 88753 w 3531060"/>
              <a:gd name="connsiteY78" fmla="*/ 972517 h 6858000"/>
              <a:gd name="connsiteX79" fmla="*/ 92049 w 3531060"/>
              <a:gd name="connsiteY79" fmla="*/ 934639 h 6858000"/>
              <a:gd name="connsiteX80" fmla="*/ 75170 w 3531060"/>
              <a:gd name="connsiteY80" fmla="*/ 858806 h 6858000"/>
              <a:gd name="connsiteX81" fmla="*/ 73032 w 3531060"/>
              <a:gd name="connsiteY81" fmla="*/ 847069 h 6858000"/>
              <a:gd name="connsiteX82" fmla="*/ 72378 w 3531060"/>
              <a:gd name="connsiteY82" fmla="*/ 846222 h 6858000"/>
              <a:gd name="connsiteX83" fmla="*/ 79554 w 3531060"/>
              <a:gd name="connsiteY83" fmla="*/ 769298 h 6858000"/>
              <a:gd name="connsiteX84" fmla="*/ 81564 w 3531060"/>
              <a:gd name="connsiteY84" fmla="*/ 766224 h 6858000"/>
              <a:gd name="connsiteX85" fmla="*/ 82266 w 3531060"/>
              <a:gd name="connsiteY85" fmla="*/ 747981 h 6858000"/>
              <a:gd name="connsiteX86" fmla="*/ 81702 w 3531060"/>
              <a:gd name="connsiteY86" fmla="*/ 745740 h 6858000"/>
              <a:gd name="connsiteX87" fmla="*/ 103923 w 3531060"/>
              <a:gd name="connsiteY87" fmla="*/ 677309 h 6858000"/>
              <a:gd name="connsiteX88" fmla="*/ 104946 w 3531060"/>
              <a:gd name="connsiteY88" fmla="*/ 620242 h 6858000"/>
              <a:gd name="connsiteX89" fmla="*/ 112314 w 3531060"/>
              <a:gd name="connsiteY89" fmla="*/ 507811 h 6858000"/>
              <a:gd name="connsiteX90" fmla="*/ 120754 w 3531060"/>
              <a:gd name="connsiteY90" fmla="*/ 390502 h 6858000"/>
              <a:gd name="connsiteX91" fmla="*/ 96054 w 3531060"/>
              <a:gd name="connsiteY91" fmla="*/ 236774 h 6858000"/>
              <a:gd name="connsiteX92" fmla="*/ 100614 w 3531060"/>
              <a:gd name="connsiteY92" fmla="*/ 106394 h 6858000"/>
              <a:gd name="connsiteX93" fmla="*/ 96438 w 3531060"/>
              <a:gd name="connsiteY93" fmla="*/ 51592 h 6858000"/>
              <a:gd name="connsiteX94" fmla="*/ 104784 w 3531060"/>
              <a:gd name="connsiteY94" fmla="*/ 60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3531060" h="6858000">
                <a:moveTo>
                  <a:pt x="103528" y="0"/>
                </a:moveTo>
                <a:lnTo>
                  <a:pt x="3531060" y="0"/>
                </a:lnTo>
                <a:lnTo>
                  <a:pt x="3531060" y="6858000"/>
                </a:lnTo>
                <a:lnTo>
                  <a:pt x="11227" y="6858000"/>
                </a:lnTo>
                <a:lnTo>
                  <a:pt x="13007" y="6830689"/>
                </a:lnTo>
                <a:cubicBezTo>
                  <a:pt x="13519" y="6821195"/>
                  <a:pt x="13839" y="6812491"/>
                  <a:pt x="13816" y="6805387"/>
                </a:cubicBezTo>
                <a:cubicBezTo>
                  <a:pt x="15254" y="6794161"/>
                  <a:pt x="9459" y="6753337"/>
                  <a:pt x="6804" y="6745068"/>
                </a:cubicBezTo>
                <a:lnTo>
                  <a:pt x="0" y="6729489"/>
                </a:lnTo>
                <a:lnTo>
                  <a:pt x="2954" y="6720173"/>
                </a:lnTo>
                <a:cubicBezTo>
                  <a:pt x="4526" y="6681672"/>
                  <a:pt x="-2520" y="6667698"/>
                  <a:pt x="5781" y="6647880"/>
                </a:cubicBezTo>
                <a:cubicBezTo>
                  <a:pt x="8350" y="6628113"/>
                  <a:pt x="15430" y="6616086"/>
                  <a:pt x="18369" y="6601567"/>
                </a:cubicBezTo>
                <a:cubicBezTo>
                  <a:pt x="15090" y="6579062"/>
                  <a:pt x="27561" y="6584422"/>
                  <a:pt x="23416" y="6560762"/>
                </a:cubicBezTo>
                <a:cubicBezTo>
                  <a:pt x="13805" y="6562800"/>
                  <a:pt x="26779" y="6518102"/>
                  <a:pt x="18598" y="6513714"/>
                </a:cubicBezTo>
                <a:cubicBezTo>
                  <a:pt x="31032" y="6499191"/>
                  <a:pt x="54928" y="6469276"/>
                  <a:pt x="59435" y="6445731"/>
                </a:cubicBezTo>
                <a:cubicBezTo>
                  <a:pt x="64302" y="6435600"/>
                  <a:pt x="68176" y="6406542"/>
                  <a:pt x="63794" y="6393381"/>
                </a:cubicBezTo>
                <a:cubicBezTo>
                  <a:pt x="87384" y="6347124"/>
                  <a:pt x="95956" y="6355867"/>
                  <a:pt x="106081" y="6308405"/>
                </a:cubicBezTo>
                <a:cubicBezTo>
                  <a:pt x="113812" y="6278148"/>
                  <a:pt x="101282" y="6242621"/>
                  <a:pt x="113316" y="6212827"/>
                </a:cubicBezTo>
                <a:cubicBezTo>
                  <a:pt x="156730" y="6067155"/>
                  <a:pt x="232746" y="6024676"/>
                  <a:pt x="254196" y="5897402"/>
                </a:cubicBezTo>
                <a:cubicBezTo>
                  <a:pt x="278709" y="5861657"/>
                  <a:pt x="256257" y="5849960"/>
                  <a:pt x="262830" y="5814193"/>
                </a:cubicBezTo>
                <a:cubicBezTo>
                  <a:pt x="292627" y="5729321"/>
                  <a:pt x="262967" y="5779716"/>
                  <a:pt x="280557" y="5702062"/>
                </a:cubicBezTo>
                <a:cubicBezTo>
                  <a:pt x="301001" y="5690324"/>
                  <a:pt x="289062" y="5671797"/>
                  <a:pt x="297372" y="5654420"/>
                </a:cubicBezTo>
                <a:cubicBezTo>
                  <a:pt x="310717" y="5602328"/>
                  <a:pt x="319320" y="5592033"/>
                  <a:pt x="335148" y="5528164"/>
                </a:cubicBezTo>
                <a:cubicBezTo>
                  <a:pt x="331779" y="5417827"/>
                  <a:pt x="359342" y="5444441"/>
                  <a:pt x="360460" y="5405598"/>
                </a:cubicBezTo>
                <a:cubicBezTo>
                  <a:pt x="382241" y="5333681"/>
                  <a:pt x="391308" y="5299039"/>
                  <a:pt x="397460" y="5273144"/>
                </a:cubicBezTo>
                <a:cubicBezTo>
                  <a:pt x="403590" y="5241156"/>
                  <a:pt x="498677" y="5031223"/>
                  <a:pt x="494993" y="4964102"/>
                </a:cubicBezTo>
                <a:cubicBezTo>
                  <a:pt x="509257" y="4834400"/>
                  <a:pt x="557982" y="4859515"/>
                  <a:pt x="568696" y="4673314"/>
                </a:cubicBezTo>
                <a:cubicBezTo>
                  <a:pt x="562875" y="4576630"/>
                  <a:pt x="603384" y="4599723"/>
                  <a:pt x="564053" y="4444162"/>
                </a:cubicBezTo>
                <a:cubicBezTo>
                  <a:pt x="584088" y="4367766"/>
                  <a:pt x="539882" y="4356597"/>
                  <a:pt x="562482" y="4238831"/>
                </a:cubicBezTo>
                <a:cubicBezTo>
                  <a:pt x="563771" y="4228532"/>
                  <a:pt x="565115" y="4176012"/>
                  <a:pt x="566528" y="4167684"/>
                </a:cubicBezTo>
                <a:cubicBezTo>
                  <a:pt x="564092" y="4133380"/>
                  <a:pt x="570965" y="4101677"/>
                  <a:pt x="565861" y="4066422"/>
                </a:cubicBezTo>
                <a:cubicBezTo>
                  <a:pt x="560756" y="4031167"/>
                  <a:pt x="538898" y="3990412"/>
                  <a:pt x="535898" y="3956159"/>
                </a:cubicBezTo>
                <a:cubicBezTo>
                  <a:pt x="531004" y="3900312"/>
                  <a:pt x="534822" y="3857908"/>
                  <a:pt x="529864" y="3827475"/>
                </a:cubicBezTo>
                <a:cubicBezTo>
                  <a:pt x="531280" y="3816371"/>
                  <a:pt x="529214" y="3754146"/>
                  <a:pt x="529398" y="3731753"/>
                </a:cubicBezTo>
                <a:cubicBezTo>
                  <a:pt x="528440" y="3695632"/>
                  <a:pt x="516799" y="3663823"/>
                  <a:pt x="516932" y="3591228"/>
                </a:cubicBezTo>
                <a:cubicBezTo>
                  <a:pt x="516182" y="3570529"/>
                  <a:pt x="515070" y="3493177"/>
                  <a:pt x="516408" y="3470066"/>
                </a:cubicBezTo>
                <a:cubicBezTo>
                  <a:pt x="518516" y="3452307"/>
                  <a:pt x="501804" y="3396112"/>
                  <a:pt x="503912" y="3378353"/>
                </a:cubicBezTo>
                <a:lnTo>
                  <a:pt x="510998" y="3426234"/>
                </a:lnTo>
                <a:lnTo>
                  <a:pt x="493021" y="3298102"/>
                </a:lnTo>
                <a:cubicBezTo>
                  <a:pt x="493214" y="3294338"/>
                  <a:pt x="479452" y="3243952"/>
                  <a:pt x="476639" y="3237723"/>
                </a:cubicBezTo>
                <a:cubicBezTo>
                  <a:pt x="477369" y="3215695"/>
                  <a:pt x="494992" y="3193666"/>
                  <a:pt x="495722" y="3171637"/>
                </a:cubicBezTo>
                <a:cubicBezTo>
                  <a:pt x="481856" y="3119765"/>
                  <a:pt x="465452" y="3125243"/>
                  <a:pt x="450994" y="3065288"/>
                </a:cubicBezTo>
                <a:cubicBezTo>
                  <a:pt x="450473" y="3010398"/>
                  <a:pt x="430414" y="2952609"/>
                  <a:pt x="421746" y="2897536"/>
                </a:cubicBezTo>
                <a:cubicBezTo>
                  <a:pt x="400922" y="2881359"/>
                  <a:pt x="396356" y="2866991"/>
                  <a:pt x="385928" y="2840607"/>
                </a:cubicBezTo>
                <a:lnTo>
                  <a:pt x="352690" y="2704145"/>
                </a:lnTo>
                <a:cubicBezTo>
                  <a:pt x="340107" y="2662486"/>
                  <a:pt x="333280" y="2619036"/>
                  <a:pt x="327326" y="2596651"/>
                </a:cubicBezTo>
                <a:cubicBezTo>
                  <a:pt x="320226" y="2593515"/>
                  <a:pt x="322845" y="2562919"/>
                  <a:pt x="316968" y="2569830"/>
                </a:cubicBezTo>
                <a:cubicBezTo>
                  <a:pt x="318605" y="2548205"/>
                  <a:pt x="298030" y="2527006"/>
                  <a:pt x="291337" y="2512570"/>
                </a:cubicBezTo>
                <a:lnTo>
                  <a:pt x="296082" y="2497590"/>
                </a:lnTo>
                <a:cubicBezTo>
                  <a:pt x="296082" y="2497555"/>
                  <a:pt x="296082" y="2497521"/>
                  <a:pt x="296084" y="2497483"/>
                </a:cubicBezTo>
                <a:cubicBezTo>
                  <a:pt x="296167" y="2488909"/>
                  <a:pt x="295802" y="2483236"/>
                  <a:pt x="294022" y="2484247"/>
                </a:cubicBezTo>
                <a:lnTo>
                  <a:pt x="292784" y="2486499"/>
                </a:lnTo>
                <a:lnTo>
                  <a:pt x="275200" y="2427557"/>
                </a:lnTo>
                <a:lnTo>
                  <a:pt x="286266" y="2384112"/>
                </a:lnTo>
                <a:cubicBezTo>
                  <a:pt x="281552" y="2356889"/>
                  <a:pt x="268975" y="2302167"/>
                  <a:pt x="263813" y="2270223"/>
                </a:cubicBezTo>
                <a:cubicBezTo>
                  <a:pt x="260813" y="2252348"/>
                  <a:pt x="240336" y="2209833"/>
                  <a:pt x="238402" y="2198449"/>
                </a:cubicBezTo>
                <a:lnTo>
                  <a:pt x="235318" y="2195917"/>
                </a:lnTo>
                <a:lnTo>
                  <a:pt x="230374" y="2180424"/>
                </a:lnTo>
                <a:lnTo>
                  <a:pt x="218180" y="2103866"/>
                </a:lnTo>
                <a:lnTo>
                  <a:pt x="215674" y="2091957"/>
                </a:lnTo>
                <a:cubicBezTo>
                  <a:pt x="213530" y="2076472"/>
                  <a:pt x="207358" y="2026694"/>
                  <a:pt x="205319" y="2010962"/>
                </a:cubicBezTo>
                <a:cubicBezTo>
                  <a:pt x="205156" y="2005218"/>
                  <a:pt x="204594" y="2000520"/>
                  <a:pt x="203437" y="1997565"/>
                </a:cubicBezTo>
                <a:lnTo>
                  <a:pt x="199907" y="1995657"/>
                </a:lnTo>
                <a:cubicBezTo>
                  <a:pt x="199736" y="1993986"/>
                  <a:pt x="199562" y="1992316"/>
                  <a:pt x="199391" y="1990646"/>
                </a:cubicBezTo>
                <a:lnTo>
                  <a:pt x="208753" y="1964565"/>
                </a:lnTo>
                <a:cubicBezTo>
                  <a:pt x="217880" y="1924146"/>
                  <a:pt x="220709" y="1860908"/>
                  <a:pt x="205295" y="1849539"/>
                </a:cubicBezTo>
                <a:cubicBezTo>
                  <a:pt x="201352" y="1822143"/>
                  <a:pt x="217642" y="1765000"/>
                  <a:pt x="215900" y="1739005"/>
                </a:cubicBezTo>
                <a:cubicBezTo>
                  <a:pt x="215305" y="1683384"/>
                  <a:pt x="214710" y="1627764"/>
                  <a:pt x="214116" y="1572143"/>
                </a:cubicBezTo>
                <a:lnTo>
                  <a:pt x="171292" y="1394445"/>
                </a:lnTo>
                <a:lnTo>
                  <a:pt x="147310" y="1368244"/>
                </a:lnTo>
                <a:cubicBezTo>
                  <a:pt x="150887" y="1343046"/>
                  <a:pt x="142396" y="1338329"/>
                  <a:pt x="136918" y="1304100"/>
                </a:cubicBezTo>
                <a:cubicBezTo>
                  <a:pt x="140988" y="1289635"/>
                  <a:pt x="138268" y="1278156"/>
                  <a:pt x="133350" y="1266991"/>
                </a:cubicBezTo>
                <a:cubicBezTo>
                  <a:pt x="133212" y="1233548"/>
                  <a:pt x="125209" y="1203243"/>
                  <a:pt x="120972" y="1165753"/>
                </a:cubicBezTo>
                <a:cubicBezTo>
                  <a:pt x="124590" y="1125005"/>
                  <a:pt x="127933" y="1116514"/>
                  <a:pt x="123458" y="1076447"/>
                </a:cubicBezTo>
                <a:lnTo>
                  <a:pt x="97854" y="1017164"/>
                </a:lnTo>
                <a:lnTo>
                  <a:pt x="87953" y="994620"/>
                </a:lnTo>
                <a:lnTo>
                  <a:pt x="88632" y="989015"/>
                </a:lnTo>
                <a:cubicBezTo>
                  <a:pt x="88926" y="985113"/>
                  <a:pt x="88892" y="982471"/>
                  <a:pt x="88620" y="980586"/>
                </a:cubicBezTo>
                <a:lnTo>
                  <a:pt x="88469" y="980346"/>
                </a:lnTo>
                <a:cubicBezTo>
                  <a:pt x="88563" y="977736"/>
                  <a:pt x="88658" y="975127"/>
                  <a:pt x="88753" y="972517"/>
                </a:cubicBezTo>
                <a:cubicBezTo>
                  <a:pt x="89577" y="959384"/>
                  <a:pt x="90705" y="946679"/>
                  <a:pt x="92049" y="934639"/>
                </a:cubicBezTo>
                <a:cubicBezTo>
                  <a:pt x="89786" y="915687"/>
                  <a:pt x="78339" y="873402"/>
                  <a:pt x="75170" y="858806"/>
                </a:cubicBezTo>
                <a:cubicBezTo>
                  <a:pt x="75311" y="853363"/>
                  <a:pt x="74422" y="849791"/>
                  <a:pt x="73032" y="847069"/>
                </a:cubicBezTo>
                <a:lnTo>
                  <a:pt x="72378" y="846222"/>
                </a:lnTo>
                <a:lnTo>
                  <a:pt x="79554" y="769298"/>
                </a:lnTo>
                <a:lnTo>
                  <a:pt x="81564" y="766224"/>
                </a:lnTo>
                <a:cubicBezTo>
                  <a:pt x="82786" y="762689"/>
                  <a:pt x="83312" y="757352"/>
                  <a:pt x="82266" y="747981"/>
                </a:cubicBezTo>
                <a:lnTo>
                  <a:pt x="81702" y="745740"/>
                </a:lnTo>
                <a:lnTo>
                  <a:pt x="103923" y="677309"/>
                </a:lnTo>
                <a:cubicBezTo>
                  <a:pt x="105299" y="672730"/>
                  <a:pt x="102678" y="623245"/>
                  <a:pt x="104946" y="620242"/>
                </a:cubicBezTo>
                <a:cubicBezTo>
                  <a:pt x="92830" y="565919"/>
                  <a:pt x="114403" y="564337"/>
                  <a:pt x="112314" y="507811"/>
                </a:cubicBezTo>
                <a:cubicBezTo>
                  <a:pt x="111846" y="486024"/>
                  <a:pt x="112944" y="445088"/>
                  <a:pt x="120754" y="390502"/>
                </a:cubicBezTo>
                <a:cubicBezTo>
                  <a:pt x="118044" y="345330"/>
                  <a:pt x="97534" y="291126"/>
                  <a:pt x="96054" y="236774"/>
                </a:cubicBezTo>
                <a:cubicBezTo>
                  <a:pt x="94028" y="198301"/>
                  <a:pt x="94008" y="171041"/>
                  <a:pt x="100614" y="106394"/>
                </a:cubicBezTo>
                <a:cubicBezTo>
                  <a:pt x="84650" y="66832"/>
                  <a:pt x="99424" y="89628"/>
                  <a:pt x="96438" y="51592"/>
                </a:cubicBezTo>
                <a:cubicBezTo>
                  <a:pt x="111136" y="65057"/>
                  <a:pt x="88198" y="4390"/>
                  <a:pt x="104784" y="600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3">
            <a:extLst>
              <a:ext uri="{FF2B5EF4-FFF2-40B4-BE49-F238E27FC236}">
                <a16:creationId xmlns:a16="http://schemas.microsoft.com/office/drawing/2014/main" id="{4842F084-28AE-458A-9633-FBC3E2A69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2176" y="607951"/>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7" descr="Three macarons">
            <a:extLst>
              <a:ext uri="{FF2B5EF4-FFF2-40B4-BE49-F238E27FC236}">
                <a16:creationId xmlns:a16="http://schemas.microsoft.com/office/drawing/2014/main" id="{EDBE63E0-0791-44FB-B909-D06521D671D5}"/>
              </a:ext>
            </a:extLst>
          </p:cNvPr>
          <p:cNvPicPr>
            <a:picLocks noChangeAspect="1"/>
          </p:cNvPicPr>
          <p:nvPr/>
        </p:nvPicPr>
        <p:blipFill>
          <a:blip r:embed="rId2"/>
          <a:stretch>
            <a:fillRect/>
          </a:stretch>
        </p:blipFill>
        <p:spPr>
          <a:xfrm>
            <a:off x="9359481" y="800105"/>
            <a:ext cx="2102011" cy="1403092"/>
          </a:xfrm>
          <a:prstGeom prst="rect">
            <a:avLst/>
          </a:prstGeom>
        </p:spPr>
      </p:pic>
      <p:sp>
        <p:nvSpPr>
          <p:cNvPr id="45" name="Freeform: Shape 25">
            <a:extLst>
              <a:ext uri="{FF2B5EF4-FFF2-40B4-BE49-F238E27FC236}">
                <a16:creationId xmlns:a16="http://schemas.microsoft.com/office/drawing/2014/main" id="{26B38427-698A-4037-8803-2E4F11C55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9385" y="2612543"/>
            <a:ext cx="2464414" cy="1780854"/>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Rectangle 6">
            <a:extLst>
              <a:ext uri="{FF2B5EF4-FFF2-40B4-BE49-F238E27FC236}">
                <a16:creationId xmlns:a16="http://schemas.microsoft.com/office/drawing/2014/main" id="{0CA5ED4B-E306-4431-876E-C91851D3EF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4876">
            <a:off x="10606620" y="2368283"/>
            <a:ext cx="1203216"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5" descr="A picture containing outdoor, trash&#10;&#10;Description automatically generated">
            <a:extLst>
              <a:ext uri="{FF2B5EF4-FFF2-40B4-BE49-F238E27FC236}">
                <a16:creationId xmlns:a16="http://schemas.microsoft.com/office/drawing/2014/main" id="{1D9150A2-B4F6-4E48-B3CC-0D9AE36570D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159010" y="2800351"/>
            <a:ext cx="1925162" cy="1443872"/>
          </a:xfrm>
          <a:prstGeom prst="rect">
            <a:avLst/>
          </a:prstGeom>
        </p:spPr>
      </p:pic>
      <p:sp>
        <p:nvSpPr>
          <p:cNvPr id="47" name="Freeform: Shape 29">
            <a:extLst>
              <a:ext uri="{FF2B5EF4-FFF2-40B4-BE49-F238E27FC236}">
                <a16:creationId xmlns:a16="http://schemas.microsoft.com/office/drawing/2014/main" id="{F6678D8D-0F79-43DA-8E1A-D0F97435B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2134" y="4517935"/>
            <a:ext cx="2464414" cy="1780507"/>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7" descr="A picture containing text, vector graphics&#10;&#10;Description automatically generated">
            <a:extLst>
              <a:ext uri="{FF2B5EF4-FFF2-40B4-BE49-F238E27FC236}">
                <a16:creationId xmlns:a16="http://schemas.microsoft.com/office/drawing/2014/main" id="{5840E421-81DD-4949-80E4-DB9A280E721E}"/>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8951" r="28831"/>
          <a:stretch/>
        </p:blipFill>
        <p:spPr>
          <a:xfrm>
            <a:off x="9734228" y="4701882"/>
            <a:ext cx="1060224" cy="1412612"/>
          </a:xfrm>
          <a:prstGeom prst="rect">
            <a:avLst/>
          </a:prstGeom>
        </p:spPr>
      </p:pic>
      <p:sp>
        <p:nvSpPr>
          <p:cNvPr id="4" name="Title 1">
            <a:extLst>
              <a:ext uri="{FF2B5EF4-FFF2-40B4-BE49-F238E27FC236}">
                <a16:creationId xmlns:a16="http://schemas.microsoft.com/office/drawing/2014/main" id="{92977CA4-13F2-4C15-A7AC-080D6D3710CB}"/>
              </a:ext>
            </a:extLst>
          </p:cNvPr>
          <p:cNvSpPr txBox="1">
            <a:spLocks/>
          </p:cNvSpPr>
          <p:nvPr/>
        </p:nvSpPr>
        <p:spPr>
          <a:xfrm>
            <a:off x="591625" y="276338"/>
            <a:ext cx="7316019" cy="482275"/>
          </a:xfrm>
          <a:prstGeom prst="rect">
            <a:avLst/>
          </a:prstGeom>
        </p:spPr>
        <p:txBody>
          <a:bodyPr vert="horz" lIns="91440" tIns="45720" rIns="91440" bIns="45720" rtlCol="0" anchor="b">
            <a:normAutofit fontScale="90000"/>
          </a:bodyPr>
          <a:lstStyle>
            <a:lvl1pPr algn="l" defTabSz="914400" rtl="0" eaLnBrk="1" latinLnBrk="0" hangingPunct="1">
              <a:lnSpc>
                <a:spcPct val="100000"/>
              </a:lnSpc>
              <a:spcBef>
                <a:spcPct val="0"/>
              </a:spcBef>
              <a:buNone/>
              <a:defRPr sz="5200" kern="1200">
                <a:solidFill>
                  <a:schemeClr val="tx2">
                    <a:lumMod val="60000"/>
                    <a:lumOff val="40000"/>
                  </a:schemeClr>
                </a:solidFill>
                <a:latin typeface="+mj-lt"/>
                <a:ea typeface="+mj-ea"/>
                <a:cs typeface="+mj-cs"/>
              </a:defRPr>
            </a:lvl1pPr>
          </a:lstStyle>
          <a:p>
            <a:pPr>
              <a:lnSpc>
                <a:spcPct val="90000"/>
              </a:lnSpc>
              <a:spcAft>
                <a:spcPts val="600"/>
              </a:spcAft>
              <a:defRPr/>
            </a:pPr>
            <a:r>
              <a:rPr lang="en-US" sz="2900" b="1" dirty="0">
                <a:solidFill>
                  <a:srgbClr val="642626"/>
                </a:solidFill>
                <a:latin typeface="Arial"/>
                <a:cs typeface="Arial"/>
              </a:rPr>
              <a:t>Causes of </a:t>
            </a:r>
            <a:r>
              <a:rPr kumimoji="0" lang="en-US" sz="2900" b="1" i="0" u="none" strike="noStrike" kern="1200" cap="none" spc="0" normalizeH="0" baseline="0" noProof="0" dirty="0">
                <a:ln>
                  <a:noFill/>
                </a:ln>
                <a:solidFill>
                  <a:srgbClr val="642626"/>
                </a:solidFill>
                <a:effectLst/>
                <a:uLnTx/>
                <a:uFillTx/>
                <a:latin typeface="Arial"/>
                <a:cs typeface="Arial"/>
              </a:rPr>
              <a:t>Obesity </a:t>
            </a:r>
            <a:r>
              <a:rPr lang="en-US" sz="2900" b="1" dirty="0">
                <a:solidFill>
                  <a:srgbClr val="642626"/>
                </a:solidFill>
                <a:latin typeface="Arial"/>
                <a:cs typeface="Arial"/>
              </a:rPr>
              <a:t>using the Pestle analysis</a:t>
            </a:r>
            <a:endParaRPr lang="en-US" sz="2900" b="1" i="0" u="none" strike="noStrike" kern="1200" cap="none" spc="0" normalizeH="0" baseline="0" noProof="0" dirty="0">
              <a:ln>
                <a:noFill/>
              </a:ln>
              <a:solidFill>
                <a:srgbClr val="642626"/>
              </a:solidFill>
              <a:effectLst/>
              <a:uLnTx/>
              <a:uFillTx/>
              <a:latin typeface="Arial"/>
              <a:cs typeface="Arial"/>
            </a:endParaRPr>
          </a:p>
        </p:txBody>
      </p:sp>
      <p:sp>
        <p:nvSpPr>
          <p:cNvPr id="5" name="Subtitle 2">
            <a:extLst>
              <a:ext uri="{FF2B5EF4-FFF2-40B4-BE49-F238E27FC236}">
                <a16:creationId xmlns:a16="http://schemas.microsoft.com/office/drawing/2014/main" id="{60595A38-A347-4C31-93BF-24E0C0BA9D01}"/>
              </a:ext>
            </a:extLst>
          </p:cNvPr>
          <p:cNvSpPr txBox="1">
            <a:spLocks/>
          </p:cNvSpPr>
          <p:nvPr/>
        </p:nvSpPr>
        <p:spPr>
          <a:xfrm>
            <a:off x="591625" y="805881"/>
            <a:ext cx="7806022" cy="5636200"/>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Autofit/>
          </a:bodyPr>
          <a:lst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2">
                    <a:lumMod val="60000"/>
                    <a:lumOff val="40000"/>
                  </a:schemeClr>
                </a:solidFill>
                <a:latin typeface="+mn-lt"/>
                <a:ea typeface="+mn-ea"/>
                <a:cs typeface="+mn-cs"/>
              </a:defRPr>
            </a:lvl1pPr>
            <a:lvl2pPr marL="457200" indent="0" algn="ctr" defTabSz="914400" rtl="0" eaLnBrk="1" latinLnBrk="0" hangingPunct="1">
              <a:lnSpc>
                <a:spcPct val="110000"/>
              </a:lnSpc>
              <a:spcBef>
                <a:spcPts val="500"/>
              </a:spcBef>
              <a:buFont typeface="Arial" panose="020B0604020202020204" pitchFamily="34" charset="0"/>
              <a:buNone/>
              <a:defRPr sz="2000" kern="1200">
                <a:solidFill>
                  <a:schemeClr val="tx2">
                    <a:lumMod val="60000"/>
                    <a:lumOff val="40000"/>
                  </a:schemeClr>
                </a:solidFill>
                <a:latin typeface="+mn-lt"/>
                <a:ea typeface="+mn-ea"/>
                <a:cs typeface="+mn-cs"/>
              </a:defRPr>
            </a:lvl2pPr>
            <a:lvl3pPr marL="914400" indent="0" algn="ctr" defTabSz="914400" rtl="0" eaLnBrk="1" latinLnBrk="0" hangingPunct="1">
              <a:lnSpc>
                <a:spcPct val="110000"/>
              </a:lnSpc>
              <a:spcBef>
                <a:spcPts val="500"/>
              </a:spcBef>
              <a:buFont typeface="Arial" panose="020B0604020202020204" pitchFamily="34" charset="0"/>
              <a:buNone/>
              <a:defRPr sz="1800" kern="1200">
                <a:solidFill>
                  <a:schemeClr val="tx2">
                    <a:lumMod val="60000"/>
                    <a:lumOff val="40000"/>
                  </a:schemeClr>
                </a:solidFill>
                <a:latin typeface="+mn-lt"/>
                <a:ea typeface="+mn-ea"/>
                <a:cs typeface="+mn-cs"/>
              </a:defRPr>
            </a:lvl3pPr>
            <a:lvl4pPr marL="13716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4pPr>
            <a:lvl5pPr marL="1828800" indent="0" algn="ctr" defTabSz="914400" rtl="0" eaLnBrk="1" latinLnBrk="0" hangingPunct="1">
              <a:lnSpc>
                <a:spcPct val="110000"/>
              </a:lnSpc>
              <a:spcBef>
                <a:spcPts val="500"/>
              </a:spcBef>
              <a:buFont typeface="Arial" panose="020B0604020202020204" pitchFamily="34" charset="0"/>
              <a:buNone/>
              <a:defRPr sz="1600" kern="1200">
                <a:solidFill>
                  <a:schemeClr val="tx2">
                    <a:lumMod val="60000"/>
                    <a:lumOff val="40000"/>
                  </a:schemeClr>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fontAlgn="base">
              <a:buFont typeface="Arial" panose="020B0604020202020204" pitchFamily="34" charset="0"/>
              <a:buChar char="•"/>
            </a:pPr>
            <a:endParaRPr lang="en-US" sz="1800" dirty="0">
              <a:solidFill>
                <a:schemeClr val="tx1">
                  <a:lumMod val="75000"/>
                  <a:lumOff val="25000"/>
                </a:schemeClr>
              </a:solidFill>
              <a:latin typeface="Arial" panose="020B0604020202020204" pitchFamily="34" charset="0"/>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Political: -Systems and Laws made by the government,  Stress,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 working patterns, </a:t>
            </a:r>
            <a:r>
              <a:rPr lang="en-US" sz="1800" dirty="0">
                <a:solidFill>
                  <a:srgbClr val="8497B0"/>
                </a:solidFill>
                <a:latin typeface="Arial" panose="020B0604020202020204" pitchFamily="34" charset="0"/>
                <a:ea typeface="+mn-lt"/>
                <a:cs typeface="Arial" panose="020B0604020202020204" pitchFamily="34" charset="0"/>
              </a:rPr>
              <a:t>ethical</a:t>
            </a:r>
            <a:r>
              <a:rPr lang="en-US" sz="1800" dirty="0">
                <a:latin typeface="Arial" panose="020B0604020202020204" pitchFamily="34" charset="0"/>
                <a:ea typeface="+mn-lt"/>
                <a:cs typeface="Arial" panose="020B0604020202020204" pitchFamily="34" charset="0"/>
              </a:rPr>
              <a:t> issues, (John Coggon, 2020).  </a:t>
            </a:r>
            <a:endParaRPr lang="en-US" sz="1800" dirty="0">
              <a:solidFill>
                <a:schemeClr val="tx1">
                  <a:lumMod val="75000"/>
                  <a:lumOff val="25000"/>
                </a:schemeClr>
              </a:solidFill>
              <a:latin typeface="Arial" panose="020B0604020202020204" pitchFamily="34" charset="0"/>
              <a:ea typeface="+mn-lt"/>
              <a:cs typeface="Arial" panose="020B0604020202020204" pitchFamily="34" charset="0"/>
            </a:endParaRP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Environmental: -Air Pollution, Sanitary Issues, Poor housing, Basic amenities.</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Social: -Lifestyle, Education, Family, Culture, Beliefs, Religion, Inequalities, sex, Age, Behaviors</a:t>
            </a:r>
            <a:r>
              <a:rPr lang="en-US" sz="1800" dirty="0">
                <a:solidFill>
                  <a:schemeClr val="tx1">
                    <a:lumMod val="75000"/>
                    <a:lumOff val="25000"/>
                  </a:schemeClr>
                </a:solidFill>
                <a:latin typeface="Arial" panose="020B0604020202020204" pitchFamily="34" charset="0"/>
                <a:ea typeface="+mn-lt"/>
                <a:cs typeface="Arial" panose="020B0604020202020204" pitchFamily="34" charset="0"/>
              </a:rPr>
              <a:t>.</a:t>
            </a:r>
            <a:r>
              <a:rPr lang="en-US" sz="1800" dirty="0">
                <a:latin typeface="Arial" panose="020B0604020202020204" pitchFamily="34" charset="0"/>
                <a:ea typeface="+mn-lt"/>
                <a:cs typeface="Arial" panose="020B0604020202020204" pitchFamily="34" charset="0"/>
              </a:rPr>
              <a:t> (Stanford F. C, 2018).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Technology:- Modified &amp; Processed foods.</a:t>
            </a:r>
            <a:r>
              <a:rPr lang="en-US" sz="1800" dirty="0">
                <a:latin typeface="Arial" panose="020B0604020202020204" pitchFamily="34" charset="0"/>
                <a:ea typeface="+mn-lt"/>
                <a:cs typeface="Arial" panose="020B0604020202020204" pitchFamily="34" charset="0"/>
              </a:rPr>
              <a:t> (Adam </a:t>
            </a:r>
            <a:r>
              <a:rPr lang="en-US" sz="1800" dirty="0" err="1">
                <a:latin typeface="Arial" panose="020B0604020202020204" pitchFamily="34" charset="0"/>
                <a:ea typeface="+mn-lt"/>
                <a:cs typeface="Arial" panose="020B0604020202020204" pitchFamily="34" charset="0"/>
              </a:rPr>
              <a:t>Drewnowski</a:t>
            </a:r>
            <a:r>
              <a:rPr lang="en-US" sz="1800" dirty="0">
                <a:latin typeface="Arial" panose="020B0604020202020204" pitchFamily="34" charset="0"/>
                <a:ea typeface="+mn-lt"/>
                <a:cs typeface="Arial" panose="020B0604020202020204" pitchFamily="34" charset="0"/>
              </a:rPr>
              <a:t>, 2020). </a:t>
            </a:r>
            <a:r>
              <a:rPr lang="en-US" sz="1800" dirty="0">
                <a:solidFill>
                  <a:schemeClr val="tx1">
                    <a:lumMod val="75000"/>
                    <a:lumOff val="25000"/>
                  </a:schemeClr>
                </a:solidFill>
                <a:latin typeface="Arial" panose="020B0604020202020204" pitchFamily="34" charset="0"/>
                <a:cs typeface="Arial" panose="020B0604020202020204" pitchFamily="34" charset="0"/>
              </a:rPr>
              <a:t>  </a:t>
            </a:r>
            <a:r>
              <a:rPr lang="en-US" sz="1800" dirty="0">
                <a:latin typeface="Arial" panose="020B0604020202020204" pitchFamily="34" charset="0"/>
                <a:ea typeface="+mn-lt"/>
                <a:cs typeface="Arial" panose="020B0604020202020204" pitchFamily="34" charset="0"/>
              </a:rPr>
              <a:t> (Jeroen Laker Veld, 2020).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Legal:- Policies, legislations, Immigration, Media advertisement..</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Malha</a:t>
            </a:r>
            <a:r>
              <a:rPr lang="en-US" sz="1800" dirty="0">
                <a:latin typeface="Arial" panose="020B0604020202020204" pitchFamily="34" charset="0"/>
                <a:ea typeface="+mn-lt"/>
                <a:cs typeface="Arial" panose="020B0604020202020204" pitchFamily="34" charset="0"/>
              </a:rPr>
              <a:t> Agha, 2017). (wHO,2017).</a:t>
            </a:r>
          </a:p>
          <a:p>
            <a:pPr marL="285750" indent="-285750" fontAlgn="base">
              <a:buFont typeface="Arial" panose="020B0604020202020204" pitchFamily="34" charset="0"/>
              <a:buChar char="•"/>
            </a:pPr>
            <a:r>
              <a:rPr lang="en-US" sz="1800" dirty="0">
                <a:solidFill>
                  <a:schemeClr val="tx1">
                    <a:lumMod val="75000"/>
                    <a:lumOff val="25000"/>
                  </a:schemeClr>
                </a:solidFill>
                <a:latin typeface="Arial" panose="020B0604020202020204" pitchFamily="34" charset="0"/>
                <a:cs typeface="Arial" panose="020B0604020202020204" pitchFamily="34" charset="0"/>
              </a:rPr>
              <a:t>Economical: - Financial, Psychological, Profit, Poverty. Better employment. (Cristina </a:t>
            </a:r>
            <a:r>
              <a:rPr lang="en-US" sz="1800" dirty="0" err="1">
                <a:solidFill>
                  <a:schemeClr val="tx1">
                    <a:lumMod val="75000"/>
                    <a:lumOff val="25000"/>
                  </a:schemeClr>
                </a:solidFill>
                <a:latin typeface="Arial" panose="020B0604020202020204" pitchFamily="34" charset="0"/>
                <a:cs typeface="Arial" panose="020B0604020202020204" pitchFamily="34" charset="0"/>
              </a:rPr>
              <a:t>Matia</a:t>
            </a:r>
            <a:r>
              <a:rPr lang="en-US" sz="1800" dirty="0">
                <a:solidFill>
                  <a:schemeClr val="tx1">
                    <a:lumMod val="75000"/>
                    <a:lumOff val="25000"/>
                  </a:schemeClr>
                </a:solidFill>
                <a:latin typeface="Arial" panose="020B0604020202020204" pitchFamily="34" charset="0"/>
                <a:cs typeface="Arial" panose="020B0604020202020204" pitchFamily="34" charset="0"/>
              </a:rPr>
              <a:t>, 2018).</a:t>
            </a:r>
            <a:r>
              <a:rPr lang="en-US" sz="1800" dirty="0">
                <a:latin typeface="Arial" panose="020B0604020202020204" pitchFamily="34" charset="0"/>
                <a:ea typeface="+mn-lt"/>
                <a:cs typeface="Arial" panose="020B0604020202020204" pitchFamily="34" charset="0"/>
              </a:rPr>
              <a:t> (</a:t>
            </a:r>
            <a:r>
              <a:rPr lang="en-US" sz="1800" dirty="0" err="1">
                <a:latin typeface="Arial" panose="020B0604020202020204" pitchFamily="34" charset="0"/>
                <a:ea typeface="+mn-lt"/>
                <a:cs typeface="Arial" panose="020B0604020202020204" pitchFamily="34" charset="0"/>
              </a:rPr>
              <a:t>Brydie</a:t>
            </a:r>
            <a:r>
              <a:rPr lang="en-US" sz="1800" dirty="0">
                <a:latin typeface="Arial" panose="020B0604020202020204" pitchFamily="34" charset="0"/>
                <a:ea typeface="+mn-lt"/>
                <a:cs typeface="Arial" panose="020B0604020202020204" pitchFamily="34" charset="0"/>
              </a:rPr>
              <a:t> Clarke, 2021). </a:t>
            </a: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endParaRPr lang="en-US" sz="1800" dirty="0">
              <a:solidFill>
                <a:srgbClr val="642626"/>
              </a:solidFill>
              <a:latin typeface="Arial" panose="020B0604020202020204" pitchFamily="34" charset="0"/>
              <a:cs typeface="Arial" panose="020B0604020202020204" pitchFamily="34" charset="0"/>
            </a:endParaRPr>
          </a:p>
          <a:p>
            <a:pPr>
              <a:lnSpc>
                <a:spcPct val="100000"/>
              </a:lnSpc>
              <a:defRPr/>
            </a:pPr>
            <a:r>
              <a:rPr lang="en-US" sz="1800" b="1" dirty="0">
                <a:solidFill>
                  <a:srgbClr val="642626"/>
                </a:solidFill>
                <a:latin typeface="Arial" panose="020B0604020202020204" pitchFamily="34" charset="0"/>
                <a:cs typeface="Arial" panose="020B0604020202020204" pitchFamily="34" charset="0"/>
              </a:rPr>
              <a:t>Elizabeth Owusu</a:t>
            </a:r>
          </a:p>
        </p:txBody>
      </p:sp>
    </p:spTree>
    <p:extLst>
      <p:ext uri="{BB962C8B-B14F-4D97-AF65-F5344CB8AC3E}">
        <p14:creationId xmlns:p14="http://schemas.microsoft.com/office/powerpoint/2010/main" val="2980068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C8F0D55-2759-4BB6-B4D4-E4EE9BAF3A24}"/>
              </a:ext>
            </a:extLst>
          </p:cNvPr>
          <p:cNvSpPr txBox="1">
            <a:spLocks/>
          </p:cNvSpPr>
          <p:nvPr/>
        </p:nvSpPr>
        <p:spPr>
          <a:xfrm>
            <a:off x="5943181" y="1066803"/>
            <a:ext cx="5103518" cy="44560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000">
              <a:solidFill>
                <a:schemeClr val="tx1">
                  <a:lumMod val="65000"/>
                  <a:lumOff val="35000"/>
                </a:schemeClr>
              </a:solidFill>
              <a:latin typeface="Calibri"/>
              <a:ea typeface="+mn-ea"/>
              <a:cs typeface="Calibri"/>
            </a:endParaRPr>
          </a:p>
        </p:txBody>
      </p:sp>
      <p:sp>
        <p:nvSpPr>
          <p:cNvPr id="2" name="TextBox 1">
            <a:extLst>
              <a:ext uri="{FF2B5EF4-FFF2-40B4-BE49-F238E27FC236}">
                <a16:creationId xmlns:a16="http://schemas.microsoft.com/office/drawing/2014/main" id="{94A8007C-5DAA-4AB1-8180-48E6E7B71F20}"/>
              </a:ext>
            </a:extLst>
          </p:cNvPr>
          <p:cNvSpPr txBox="1"/>
          <p:nvPr/>
        </p:nvSpPr>
        <p:spPr>
          <a:xfrm>
            <a:off x="53952" y="52967"/>
            <a:ext cx="1201951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b="1">
              <a:cs typeface="Calibri" panose="020F0502020204030204"/>
            </a:endParaRPr>
          </a:p>
        </p:txBody>
      </p:sp>
      <p:sp>
        <p:nvSpPr>
          <p:cNvPr id="3" name="TextBox 2">
            <a:extLst>
              <a:ext uri="{FF2B5EF4-FFF2-40B4-BE49-F238E27FC236}">
                <a16:creationId xmlns:a16="http://schemas.microsoft.com/office/drawing/2014/main" id="{33EB125D-BACA-184A-BD67-9A7ECE8B52FA}"/>
              </a:ext>
            </a:extLst>
          </p:cNvPr>
          <p:cNvSpPr txBox="1"/>
          <p:nvPr/>
        </p:nvSpPr>
        <p:spPr>
          <a:xfrm>
            <a:off x="1069675" y="4153619"/>
            <a:ext cx="5178723" cy="1828800"/>
          </a:xfrm>
          <a:prstGeom prst="rect">
            <a:avLst/>
          </a:prstGeom>
          <a:noFill/>
        </p:spPr>
        <p:txBody>
          <a:bodyPr wrap="square" rtlCol="0">
            <a:spAutoFit/>
          </a:bodyPr>
          <a:lstStyle/>
          <a:p>
            <a:pPr algn="l"/>
            <a:endParaRPr lang="en-US"/>
          </a:p>
        </p:txBody>
      </p:sp>
      <p:sp>
        <p:nvSpPr>
          <p:cNvPr id="7" name="Subtitle 2">
            <a:extLst>
              <a:ext uri="{FF2B5EF4-FFF2-40B4-BE49-F238E27FC236}">
                <a16:creationId xmlns:a16="http://schemas.microsoft.com/office/drawing/2014/main" id="{83966498-C2EF-4AC7-86A7-EA06E2FB3DB5}"/>
              </a:ext>
            </a:extLst>
          </p:cNvPr>
          <p:cNvSpPr txBox="1">
            <a:spLocks/>
          </p:cNvSpPr>
          <p:nvPr/>
        </p:nvSpPr>
        <p:spPr>
          <a:xfrm>
            <a:off x="701795" y="1059274"/>
            <a:ext cx="5102465" cy="5431437"/>
          </a:xfrm>
          <a:prstGeom prst="rect">
            <a:avLst/>
          </a:prstGeom>
        </p:spPr>
        <p:style>
          <a:lnRef idx="2">
            <a:schemeClr val="accent2"/>
          </a:lnRef>
          <a:fillRef idx="1">
            <a:schemeClr val="lt1"/>
          </a:fillRef>
          <a:effectRef idx="0">
            <a:schemeClr val="accent2"/>
          </a:effectRef>
          <a:fontRef idx="minor">
            <a:schemeClr val="dk1"/>
          </a:fontRef>
        </p:style>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latin typeface="Arial" panose="020B0604020202020204" pitchFamily="34" charset="0"/>
                <a:ea typeface="+mn-lt"/>
                <a:cs typeface="Arial" panose="020B0604020202020204" pitchFamily="34" charset="0"/>
              </a:rPr>
              <a:t>Low self-esteem:-  Low achievement, Insecurity, Depression.</a:t>
            </a:r>
          </a:p>
          <a:p>
            <a:r>
              <a:rPr lang="en-GB" sz="1800" dirty="0">
                <a:latin typeface="Arial" panose="020B0604020202020204" pitchFamily="34" charset="0"/>
                <a:ea typeface="+mn-lt"/>
                <a:cs typeface="Arial" panose="020B0604020202020204" pitchFamily="34" charset="0"/>
              </a:rPr>
              <a:t>Social criticism:- Developmental Issues.</a:t>
            </a:r>
          </a:p>
          <a:p>
            <a:r>
              <a:rPr lang="en-GB" sz="1800" dirty="0">
                <a:latin typeface="Arial" panose="020B0604020202020204" pitchFamily="34" charset="0"/>
                <a:ea typeface="+mn-lt"/>
                <a:cs typeface="Arial" panose="020B0604020202020204" pitchFamily="34" charset="0"/>
              </a:rPr>
              <a:t>Chronic disease and illness:-Cardiovascular risk., Covid-19 risk, diabetes 2, Atherosclerosis/ stroke, (</a:t>
            </a:r>
            <a:r>
              <a:rPr lang="en-GB" sz="1800" dirty="0" err="1">
                <a:latin typeface="Arial" panose="020B0604020202020204" pitchFamily="34" charset="0"/>
                <a:ea typeface="+mn-lt"/>
                <a:cs typeface="Arial" panose="020B0604020202020204" pitchFamily="34" charset="0"/>
              </a:rPr>
              <a:t>Malha</a:t>
            </a:r>
            <a:r>
              <a:rPr lang="en-GB" sz="1800" dirty="0">
                <a:latin typeface="Arial" panose="020B0604020202020204" pitchFamily="34" charset="0"/>
                <a:ea typeface="+mn-lt"/>
                <a:cs typeface="Arial" panose="020B0604020202020204" pitchFamily="34" charset="0"/>
              </a:rPr>
              <a:t> Agha, 2017). </a:t>
            </a:r>
          </a:p>
          <a:p>
            <a:r>
              <a:rPr lang="en-GB" sz="1800" dirty="0">
                <a:latin typeface="Arial" panose="020B0604020202020204" pitchFamily="34" charset="0"/>
                <a:ea typeface="+mn-lt"/>
                <a:cs typeface="Arial" panose="020B0604020202020204" pitchFamily="34" charset="0"/>
              </a:rPr>
              <a:t>Culture, Beliefs:-Cultural  dietary    preference.</a:t>
            </a:r>
          </a:p>
          <a:p>
            <a:r>
              <a:rPr lang="en-GB" sz="1800" dirty="0">
                <a:latin typeface="Arial" panose="020B0604020202020204" pitchFamily="34" charset="0"/>
                <a:ea typeface="+mn-lt"/>
                <a:cs typeface="Arial" panose="020B0604020202020204" pitchFamily="34" charset="0"/>
              </a:rPr>
              <a:t>Financial burden. (NICE 2015). (HCL).</a:t>
            </a:r>
          </a:p>
          <a:p>
            <a:r>
              <a:rPr lang="en-GB" sz="1800" dirty="0">
                <a:latin typeface="Arial" panose="020B0604020202020204" pitchFamily="34" charset="0"/>
                <a:ea typeface="+mn-lt"/>
                <a:cs typeface="Arial" panose="020B0604020202020204" pitchFamily="34" charset="0"/>
              </a:rPr>
              <a:t>Mobility:- 9,000 premature death in UK a year due to obesity. Britain the third highest level of overweight. ((NIE), 2021) .</a:t>
            </a:r>
          </a:p>
          <a:p>
            <a:pPr marL="0" indent="0">
              <a:buNone/>
            </a:pPr>
            <a:r>
              <a:rPr lang="en-GB" sz="1800" dirty="0">
                <a:latin typeface="Arial" panose="020B0604020202020204" pitchFamily="34" charset="0"/>
                <a:ea typeface="+mn-lt"/>
                <a:cs typeface="Arial" panose="020B0604020202020204" pitchFamily="34" charset="0"/>
              </a:rPr>
              <a:t> ( Per's, Med 2021). (NLM,2017). (NHS,2021). </a:t>
            </a:r>
          </a:p>
          <a:p>
            <a:r>
              <a:rPr lang="en-GB" sz="1800" dirty="0">
                <a:latin typeface="Arial" panose="020B0604020202020204" pitchFamily="34" charset="0"/>
                <a:cs typeface="Arial" panose="020B0604020202020204" pitchFamily="34" charset="0"/>
              </a:rPr>
              <a:t>Neuroscience:- Psychological factors, Mental state  and behaviours.</a:t>
            </a:r>
            <a:r>
              <a:rPr lang="en-GB" sz="1800" dirty="0">
                <a:latin typeface="Arial" panose="020B0604020202020204" pitchFamily="34" charset="0"/>
                <a:ea typeface="+mn-lt"/>
                <a:cs typeface="Arial" panose="020B0604020202020204" pitchFamily="34" charset="0"/>
              </a:rPr>
              <a:t> Med. (NICE, 2018). </a:t>
            </a:r>
          </a:p>
          <a:p>
            <a:pPr marL="0" indent="0">
              <a:buNone/>
            </a:pPr>
            <a:endParaRPr lang="en-GB" sz="1200" dirty="0">
              <a:cs typeface="Calibri"/>
            </a:endParaRPr>
          </a:p>
        </p:txBody>
      </p:sp>
      <p:sp>
        <p:nvSpPr>
          <p:cNvPr id="4" name="AutoShape 2">
            <a:extLst>
              <a:ext uri="{FF2B5EF4-FFF2-40B4-BE49-F238E27FC236}">
                <a16:creationId xmlns:a16="http://schemas.microsoft.com/office/drawing/2014/main" id="{EFD7FE51-D8C5-481F-AC61-3C9A53AF685E}"/>
              </a:ext>
            </a:extLst>
          </p:cNvPr>
          <p:cNvSpPr>
            <a:spLocks noChangeAspect="1" noChangeArrowheads="1"/>
          </p:cNvSpPr>
          <p:nvPr/>
        </p:nvSpPr>
        <p:spPr bwMode="auto">
          <a:xfrm>
            <a:off x="700052" y="6472468"/>
            <a:ext cx="10315032" cy="274082"/>
          </a:xfrm>
          <a:prstGeom prst="rect">
            <a:avLst/>
          </a:prstGeom>
          <a:extLst>
            <a:ext uri="{909E8E84-426E-40DD-AFC4-6F175D3DCCD1}">
              <a14:hiddenFill xmlns:a14="http://schemas.microsoft.com/office/drawing/2010/main">
                <a:solidFill>
                  <a:srgbClr val="FFFFFF"/>
                </a:solidFill>
              </a14:hiddenFill>
            </a:ext>
          </a:extLst>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t" anchorCtr="0" compatLnSpc="1">
            <a:prstTxWarp prst="textNoShape">
              <a:avLst/>
            </a:prstTxWarp>
          </a:bodyPr>
          <a:lstStyle/>
          <a:p>
            <a:r>
              <a:rPr lang="en-GB" b="1" dirty="0"/>
              <a:t>Elizabeth Owusu</a:t>
            </a:r>
          </a:p>
        </p:txBody>
      </p:sp>
      <p:sp>
        <p:nvSpPr>
          <p:cNvPr id="136" name="TextBox 135">
            <a:extLst>
              <a:ext uri="{FF2B5EF4-FFF2-40B4-BE49-F238E27FC236}">
                <a16:creationId xmlns:a16="http://schemas.microsoft.com/office/drawing/2014/main" id="{6BA88F0D-F035-4BD1-A54F-C41FE1A2763E}"/>
              </a:ext>
            </a:extLst>
          </p:cNvPr>
          <p:cNvSpPr txBox="1"/>
          <p:nvPr/>
        </p:nvSpPr>
        <p:spPr>
          <a:xfrm>
            <a:off x="5967614" y="499563"/>
            <a:ext cx="5104298" cy="5232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solidFill>
                  <a:schemeClr val="bg1"/>
                </a:solidFill>
                <a:latin typeface="Arial"/>
                <a:cs typeface="Calibri"/>
              </a:rPr>
              <a:t>Social Determinants of Health</a:t>
            </a:r>
          </a:p>
        </p:txBody>
      </p:sp>
      <p:graphicFrame>
        <p:nvGraphicFramePr>
          <p:cNvPr id="5" name="Table 7">
            <a:extLst>
              <a:ext uri="{FF2B5EF4-FFF2-40B4-BE49-F238E27FC236}">
                <a16:creationId xmlns:a16="http://schemas.microsoft.com/office/drawing/2014/main" id="{14A6D807-69F9-4BDE-AB5D-383489AA9880}"/>
              </a:ext>
            </a:extLst>
          </p:cNvPr>
          <p:cNvGraphicFramePr>
            <a:graphicFrameLocks noGrp="1"/>
          </p:cNvGraphicFramePr>
          <p:nvPr>
            <p:extLst>
              <p:ext uri="{D42A27DB-BD31-4B8C-83A1-F6EECF244321}">
                <p14:modId xmlns:p14="http://schemas.microsoft.com/office/powerpoint/2010/main" val="3965278034"/>
              </p:ext>
            </p:extLst>
          </p:nvPr>
        </p:nvGraphicFramePr>
        <p:xfrm>
          <a:off x="707571" y="476250"/>
          <a:ext cx="5239723" cy="518160"/>
        </p:xfrm>
        <a:graphic>
          <a:graphicData uri="http://schemas.openxmlformats.org/drawingml/2006/table">
            <a:tbl>
              <a:tblPr firstRow="1" bandRow="1">
                <a:tableStyleId>{5C22544A-7EE6-4342-B048-85BDC9FD1C3A}</a:tableStyleId>
              </a:tblPr>
              <a:tblGrid>
                <a:gridCol w="5239723">
                  <a:extLst>
                    <a:ext uri="{9D8B030D-6E8A-4147-A177-3AD203B41FA5}">
                      <a16:colId xmlns:a16="http://schemas.microsoft.com/office/drawing/2014/main" val="1679254198"/>
                    </a:ext>
                  </a:extLst>
                </a:gridCol>
              </a:tblGrid>
              <a:tr h="449035">
                <a:tc>
                  <a:txBody>
                    <a:bodyPr/>
                    <a:lstStyle/>
                    <a:p>
                      <a:r>
                        <a:rPr lang="en-GB" sz="2800" dirty="0">
                          <a:latin typeface="Arial"/>
                        </a:rPr>
                        <a:t>Incident of obesity</a:t>
                      </a:r>
                    </a:p>
                  </a:txBody>
                  <a:tcPr/>
                </a:tc>
                <a:extLst>
                  <a:ext uri="{0D108BD9-81ED-4DB2-BD59-A6C34878D82A}">
                    <a16:rowId xmlns:a16="http://schemas.microsoft.com/office/drawing/2014/main" val="2186942789"/>
                  </a:ext>
                </a:extLst>
              </a:tr>
            </a:tbl>
          </a:graphicData>
        </a:graphic>
      </p:graphicFrame>
      <p:sp>
        <p:nvSpPr>
          <p:cNvPr id="1346" name="TextBox 1345">
            <a:extLst>
              <a:ext uri="{FF2B5EF4-FFF2-40B4-BE49-F238E27FC236}">
                <a16:creationId xmlns:a16="http://schemas.microsoft.com/office/drawing/2014/main" id="{CBA13A8B-3601-40CA-89F3-45C08C3101E6}"/>
              </a:ext>
            </a:extLst>
          </p:cNvPr>
          <p:cNvSpPr txBox="1"/>
          <p:nvPr/>
        </p:nvSpPr>
        <p:spPr>
          <a:xfrm>
            <a:off x="5967015" y="1525181"/>
            <a:ext cx="2103665" cy="369332"/>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Material/ Physical</a:t>
            </a:r>
          </a:p>
        </p:txBody>
      </p:sp>
      <p:sp>
        <p:nvSpPr>
          <p:cNvPr id="1358" name="TextBox 1357">
            <a:extLst>
              <a:ext uri="{FF2B5EF4-FFF2-40B4-BE49-F238E27FC236}">
                <a16:creationId xmlns:a16="http://schemas.microsoft.com/office/drawing/2014/main" id="{76BE5EA7-EFD5-4A0A-911B-6270745FFB0B}"/>
              </a:ext>
            </a:extLst>
          </p:cNvPr>
          <p:cNvSpPr txBox="1"/>
          <p:nvPr/>
        </p:nvSpPr>
        <p:spPr>
          <a:xfrm>
            <a:off x="5967785" y="2325178"/>
            <a:ext cx="2099301" cy="369332"/>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Social cohesion</a:t>
            </a:r>
          </a:p>
        </p:txBody>
      </p:sp>
      <p:sp>
        <p:nvSpPr>
          <p:cNvPr id="1359" name="TextBox 1358">
            <a:extLst>
              <a:ext uri="{FF2B5EF4-FFF2-40B4-BE49-F238E27FC236}">
                <a16:creationId xmlns:a16="http://schemas.microsoft.com/office/drawing/2014/main" id="{27AD0B99-2C26-4AE4-B1C3-FA6C49732C8E}"/>
              </a:ext>
            </a:extLst>
          </p:cNvPr>
          <p:cNvSpPr txBox="1"/>
          <p:nvPr/>
        </p:nvSpPr>
        <p:spPr>
          <a:xfrm>
            <a:off x="5962264" y="3286021"/>
            <a:ext cx="2090058" cy="369332"/>
          </a:xfrm>
          <a:prstGeom prst="rect">
            <a:avLst/>
          </a:prstGeom>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Psychosocial factors</a:t>
            </a:r>
          </a:p>
        </p:txBody>
      </p:sp>
      <p:sp>
        <p:nvSpPr>
          <p:cNvPr id="1360" name="TextBox 1359">
            <a:extLst>
              <a:ext uri="{FF2B5EF4-FFF2-40B4-BE49-F238E27FC236}">
                <a16:creationId xmlns:a16="http://schemas.microsoft.com/office/drawing/2014/main" id="{D6793DA0-3AF4-4210-8EE9-2D8B7DECF2F8}"/>
              </a:ext>
            </a:extLst>
          </p:cNvPr>
          <p:cNvSpPr txBox="1"/>
          <p:nvPr/>
        </p:nvSpPr>
        <p:spPr>
          <a:xfrm rot="10800000" flipV="1">
            <a:off x="5981437" y="4231750"/>
            <a:ext cx="2102640" cy="369332"/>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Behaviors </a:t>
            </a:r>
          </a:p>
        </p:txBody>
      </p:sp>
      <p:sp>
        <p:nvSpPr>
          <p:cNvPr id="9" name="TextBox 8">
            <a:extLst>
              <a:ext uri="{FF2B5EF4-FFF2-40B4-BE49-F238E27FC236}">
                <a16:creationId xmlns:a16="http://schemas.microsoft.com/office/drawing/2014/main" id="{F09A7F62-BB4F-4F5A-9AF9-E5F8E7513C5A}"/>
              </a:ext>
            </a:extLst>
          </p:cNvPr>
          <p:cNvSpPr txBox="1"/>
          <p:nvPr/>
        </p:nvSpPr>
        <p:spPr>
          <a:xfrm>
            <a:off x="5955846" y="5343525"/>
            <a:ext cx="2130880" cy="369332"/>
          </a:xfrm>
          <a:prstGeom prst="rect">
            <a:avLst/>
          </a:prstGeom>
        </p:spPr>
        <p:style>
          <a:lnRef idx="0">
            <a:schemeClr val="accent3"/>
          </a:lnRef>
          <a:fillRef idx="3">
            <a:schemeClr val="accent3"/>
          </a:fillRef>
          <a:effectRef idx="3">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Biological factors</a:t>
            </a:r>
          </a:p>
        </p:txBody>
      </p:sp>
      <p:sp>
        <p:nvSpPr>
          <p:cNvPr id="10" name="Arrow: Right 9">
            <a:extLst>
              <a:ext uri="{FF2B5EF4-FFF2-40B4-BE49-F238E27FC236}">
                <a16:creationId xmlns:a16="http://schemas.microsoft.com/office/drawing/2014/main" id="{7E12A54D-5AF5-4020-BA06-2ADDA8CE90B5}"/>
              </a:ext>
            </a:extLst>
          </p:cNvPr>
          <p:cNvSpPr/>
          <p:nvPr/>
        </p:nvSpPr>
        <p:spPr>
          <a:xfrm>
            <a:off x="8056082" y="1649075"/>
            <a:ext cx="312965" cy="136072"/>
          </a:xfrm>
          <a:prstGeom prst="rightArrow">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11" name="Arrow: Right 10">
            <a:extLst>
              <a:ext uri="{FF2B5EF4-FFF2-40B4-BE49-F238E27FC236}">
                <a16:creationId xmlns:a16="http://schemas.microsoft.com/office/drawing/2014/main" id="{653BAFC5-AC39-43A4-A17B-82800F1ACFC1}"/>
              </a:ext>
            </a:extLst>
          </p:cNvPr>
          <p:cNvSpPr/>
          <p:nvPr/>
        </p:nvSpPr>
        <p:spPr>
          <a:xfrm>
            <a:off x="8062888" y="4309272"/>
            <a:ext cx="625926" cy="190499"/>
          </a:xfrm>
          <a:prstGeom prst="rightArrow">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12" name="Arrow: Right 11">
            <a:extLst>
              <a:ext uri="{FF2B5EF4-FFF2-40B4-BE49-F238E27FC236}">
                <a16:creationId xmlns:a16="http://schemas.microsoft.com/office/drawing/2014/main" id="{8B7A0C25-CF94-480E-93EB-93745BCF1253}"/>
              </a:ext>
            </a:extLst>
          </p:cNvPr>
          <p:cNvSpPr/>
          <p:nvPr/>
        </p:nvSpPr>
        <p:spPr>
          <a:xfrm flipV="1">
            <a:off x="8056082" y="2506327"/>
            <a:ext cx="571501" cy="149678"/>
          </a:xfrm>
          <a:prstGeom prst="righ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endParaRPr lang="en-US"/>
          </a:p>
        </p:txBody>
      </p:sp>
      <p:sp>
        <p:nvSpPr>
          <p:cNvPr id="15" name="Arrow: Right 14">
            <a:extLst>
              <a:ext uri="{FF2B5EF4-FFF2-40B4-BE49-F238E27FC236}">
                <a16:creationId xmlns:a16="http://schemas.microsoft.com/office/drawing/2014/main" id="{62E3BC8F-E975-4637-8101-5F43F275DB9D}"/>
              </a:ext>
            </a:extLst>
          </p:cNvPr>
          <p:cNvSpPr/>
          <p:nvPr/>
        </p:nvSpPr>
        <p:spPr>
          <a:xfrm>
            <a:off x="7981242" y="3424807"/>
            <a:ext cx="857250" cy="204107"/>
          </a:xfrm>
          <a:prstGeom prst="rightArrow">
            <a:avLst/>
          </a:prstGeom>
        </p:spPr>
        <p:style>
          <a:lnRef idx="0">
            <a:schemeClr val="accent2"/>
          </a:lnRef>
          <a:fillRef idx="3">
            <a:schemeClr val="accent2"/>
          </a:fillRef>
          <a:effectRef idx="3">
            <a:schemeClr val="accent2"/>
          </a:effectRef>
          <a:fontRef idx="minor">
            <a:schemeClr val="lt1"/>
          </a:fontRef>
        </p:style>
        <p:txBody>
          <a:bodyPr rtlCol="0" anchor="ctr"/>
          <a:lstStyle/>
          <a:p>
            <a:pPr algn="ctr"/>
            <a:endParaRPr lang="en-US"/>
          </a:p>
        </p:txBody>
      </p:sp>
      <p:sp>
        <p:nvSpPr>
          <p:cNvPr id="16" name="Arrow: Right 15">
            <a:extLst>
              <a:ext uri="{FF2B5EF4-FFF2-40B4-BE49-F238E27FC236}">
                <a16:creationId xmlns:a16="http://schemas.microsoft.com/office/drawing/2014/main" id="{2AE1363D-F5AB-480B-9CDB-684958B29F85}"/>
              </a:ext>
            </a:extLst>
          </p:cNvPr>
          <p:cNvSpPr/>
          <p:nvPr/>
        </p:nvSpPr>
        <p:spPr>
          <a:xfrm>
            <a:off x="8083296" y="5445468"/>
            <a:ext cx="340179" cy="149680"/>
          </a:xfrm>
          <a:prstGeom prst="rightArrow">
            <a:avLst/>
          </a:prstGeom>
        </p:spPr>
        <p:style>
          <a:lnRef idx="0">
            <a:schemeClr val="accent3"/>
          </a:lnRef>
          <a:fillRef idx="3">
            <a:schemeClr val="accent3"/>
          </a:fillRef>
          <a:effectRef idx="3">
            <a:schemeClr val="accent3"/>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A66E1DE-51B8-4D0E-AFF9-0F4827BBEA1E}"/>
              </a:ext>
            </a:extLst>
          </p:cNvPr>
          <p:cNvSpPr/>
          <p:nvPr/>
        </p:nvSpPr>
        <p:spPr>
          <a:xfrm>
            <a:off x="8251372" y="1066802"/>
            <a:ext cx="2789463" cy="1020534"/>
          </a:xfrm>
          <a:prstGeom prst="rect">
            <a:avLst/>
          </a:prstGeom>
        </p:spPr>
        <p:style>
          <a:lnRef idx="2">
            <a:schemeClr val="accent5"/>
          </a:lnRef>
          <a:fillRef idx="1">
            <a:schemeClr val="lt1"/>
          </a:fillRef>
          <a:effectRef idx="0">
            <a:schemeClr val="accent5"/>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Habits, Weight, Exercise,  mobility, Lifestyle,   </a:t>
            </a:r>
            <a:r>
              <a:rPr lang="en-US" sz="1600" dirty="0">
                <a:latin typeface="Arial" panose="020B0604020202020204" pitchFamily="34" charset="0"/>
                <a:ea typeface="+mn-lt"/>
                <a:cs typeface="Arial" panose="020B0604020202020204" pitchFamily="34" charset="0"/>
              </a:rPr>
              <a:t> (</a:t>
            </a:r>
            <a:r>
              <a:rPr lang="en-US" sz="1600" dirty="0" err="1">
                <a:latin typeface="Arial" panose="020B0604020202020204" pitchFamily="34" charset="0"/>
                <a:ea typeface="+mn-lt"/>
                <a:cs typeface="Arial" panose="020B0604020202020204" pitchFamily="34" charset="0"/>
              </a:rPr>
              <a:t>Brydie</a:t>
            </a:r>
            <a:r>
              <a:rPr lang="en-US" sz="1600" dirty="0">
                <a:latin typeface="Arial" panose="020B0604020202020204" pitchFamily="34" charset="0"/>
                <a:ea typeface="+mn-lt"/>
                <a:cs typeface="Arial" panose="020B0604020202020204" pitchFamily="34" charset="0"/>
              </a:rPr>
              <a:t> Clarke, 2021</a:t>
            </a:r>
            <a:r>
              <a:rPr lang="en-US" sz="1600" dirty="0">
                <a:ea typeface="+mn-lt"/>
                <a:cs typeface="+mn-lt"/>
              </a:rPr>
              <a:t>). </a:t>
            </a:r>
            <a:endParaRPr lang="en-US" sz="1600" dirty="0">
              <a:cs typeface="Calibri"/>
            </a:endParaRPr>
          </a:p>
        </p:txBody>
      </p:sp>
      <p:sp>
        <p:nvSpPr>
          <p:cNvPr id="19" name="Rectangle 18">
            <a:extLst>
              <a:ext uri="{FF2B5EF4-FFF2-40B4-BE49-F238E27FC236}">
                <a16:creationId xmlns:a16="http://schemas.microsoft.com/office/drawing/2014/main" id="{2DDA8673-9D78-4674-904C-D5FCFB0D12E3}"/>
              </a:ext>
            </a:extLst>
          </p:cNvPr>
          <p:cNvSpPr/>
          <p:nvPr/>
        </p:nvSpPr>
        <p:spPr>
          <a:xfrm>
            <a:off x="8258177" y="2162176"/>
            <a:ext cx="2775854" cy="9116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Culture, Religion, Education, Amenities, Inequalities, Crime, Inadequate social facilities</a:t>
            </a:r>
            <a:r>
              <a:rPr lang="en-US" sz="1600" dirty="0">
                <a:cs typeface="Calibri"/>
              </a:rPr>
              <a:t>.</a:t>
            </a:r>
          </a:p>
        </p:txBody>
      </p:sp>
      <p:sp>
        <p:nvSpPr>
          <p:cNvPr id="20" name="Rectangle 19">
            <a:extLst>
              <a:ext uri="{FF2B5EF4-FFF2-40B4-BE49-F238E27FC236}">
                <a16:creationId xmlns:a16="http://schemas.microsoft.com/office/drawing/2014/main" id="{6872A6CC-9603-429C-96FE-16C03B3FC47D}"/>
              </a:ext>
            </a:extLst>
          </p:cNvPr>
          <p:cNvSpPr/>
          <p:nvPr/>
        </p:nvSpPr>
        <p:spPr>
          <a:xfrm>
            <a:off x="8264979" y="3175907"/>
            <a:ext cx="2775856" cy="843641"/>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sz="1600" dirty="0">
                <a:latin typeface="Arial" panose="020B0604020202020204" pitchFamily="34" charset="0"/>
                <a:cs typeface="Arial" panose="020B0604020202020204" pitchFamily="34" charset="0"/>
              </a:rPr>
              <a:t>Mental health, Poverty,  Depression, Eating disorder. (NCBI).</a:t>
            </a:r>
          </a:p>
        </p:txBody>
      </p:sp>
      <p:sp>
        <p:nvSpPr>
          <p:cNvPr id="21" name="Rectangle 20">
            <a:extLst>
              <a:ext uri="{FF2B5EF4-FFF2-40B4-BE49-F238E27FC236}">
                <a16:creationId xmlns:a16="http://schemas.microsoft.com/office/drawing/2014/main" id="{58DB338A-5FD7-4C65-9E21-0507BC97F0D2}"/>
              </a:ext>
            </a:extLst>
          </p:cNvPr>
          <p:cNvSpPr/>
          <p:nvPr/>
        </p:nvSpPr>
        <p:spPr>
          <a:xfrm>
            <a:off x="8264980" y="4155622"/>
            <a:ext cx="2775856" cy="884463"/>
          </a:xfrm>
          <a:prstGeom prst="rect">
            <a:avLst/>
          </a:prstGeom>
        </p:spPr>
        <p:style>
          <a:lnRef idx="2">
            <a:schemeClr val="accent4"/>
          </a:lnRef>
          <a:fillRef idx="1">
            <a:schemeClr val="lt1"/>
          </a:fillRef>
          <a:effectRef idx="0">
            <a:schemeClr val="accent4"/>
          </a:effectRef>
          <a:fontRef idx="minor">
            <a:schemeClr val="dk1"/>
          </a:fontRef>
        </p:style>
        <p:txBody>
          <a:bodyPr lIns="91440" tIns="45720" rIns="91440" bIns="45720" rtlCol="0" anchor="ctr"/>
          <a:lstStyle/>
          <a:p>
            <a:pPr algn="ctr"/>
            <a:r>
              <a:rPr lang="en-US" sz="1600" dirty="0">
                <a:latin typeface="Arial" panose="020B0604020202020204" pitchFamily="34" charset="0"/>
                <a:cs typeface="Arial" panose="020B0604020202020204" pitchFamily="34" charset="0"/>
              </a:rPr>
              <a:t>Drug misuse, Abuse, Isolation. Cravings. (NHS).</a:t>
            </a:r>
          </a:p>
        </p:txBody>
      </p:sp>
      <p:sp>
        <p:nvSpPr>
          <p:cNvPr id="22" name="Rectangle 21">
            <a:extLst>
              <a:ext uri="{FF2B5EF4-FFF2-40B4-BE49-F238E27FC236}">
                <a16:creationId xmlns:a16="http://schemas.microsoft.com/office/drawing/2014/main" id="{58E87EF0-CCBD-463F-91C4-F550003AE0EE}"/>
              </a:ext>
            </a:extLst>
          </p:cNvPr>
          <p:cNvSpPr/>
          <p:nvPr/>
        </p:nvSpPr>
        <p:spPr>
          <a:xfrm>
            <a:off x="8271783" y="5114927"/>
            <a:ext cx="2762247" cy="12926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sz="1400" dirty="0">
                <a:latin typeface="Arial" panose="020B0604020202020204" pitchFamily="34" charset="0"/>
                <a:cs typeface="Arial" panose="020B0604020202020204" pitchFamily="34" charset="0"/>
              </a:rPr>
              <a:t>Multiple biological pathway, Hormonal inflammatory neural pathway, Life expectancy drop under 25 years. (DHS,2016</a:t>
            </a:r>
            <a:r>
              <a:rPr lang="en-US" sz="1600" dirty="0">
                <a:cs typeface="Calibri" panose="020F0502020204030204"/>
              </a:rPr>
              <a:t>).</a:t>
            </a:r>
          </a:p>
        </p:txBody>
      </p:sp>
    </p:spTree>
    <p:extLst>
      <p:ext uri="{BB962C8B-B14F-4D97-AF65-F5344CB8AC3E}">
        <p14:creationId xmlns:p14="http://schemas.microsoft.com/office/powerpoint/2010/main" val="267015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950F-A76E-4588-B314-BFC8E8494FC0}"/>
              </a:ext>
            </a:extLst>
          </p:cNvPr>
          <p:cNvSpPr>
            <a:spLocks noGrp="1"/>
          </p:cNvSpPr>
          <p:nvPr>
            <p:ph type="title"/>
          </p:nvPr>
        </p:nvSpPr>
        <p:spPr>
          <a:xfrm>
            <a:off x="3864987" y="80128"/>
            <a:ext cx="7654567" cy="301658"/>
          </a:xfrm>
        </p:spPr>
        <p:txBody>
          <a:bodyPr>
            <a:normAutofit fontScale="90000"/>
          </a:bodyPr>
          <a:lstStyle/>
          <a:p>
            <a:br>
              <a:rPr lang="en-GB" sz="2700" b="1" dirty="0">
                <a:latin typeface="Arial" panose="020B0604020202020204" pitchFamily="34" charset="0"/>
                <a:cs typeface="Arial" panose="020B0604020202020204" pitchFamily="34" charset="0"/>
              </a:rPr>
            </a:br>
            <a:br>
              <a:rPr lang="en-GB" sz="2700" b="1" dirty="0">
                <a:latin typeface="Arial" panose="020B0604020202020204" pitchFamily="34" charset="0"/>
                <a:cs typeface="Arial" panose="020B0604020202020204" pitchFamily="34" charset="0"/>
              </a:rPr>
            </a:br>
            <a:r>
              <a:rPr lang="en-GB" sz="2700" b="1" dirty="0">
                <a:latin typeface="Arial" panose="020B0604020202020204" pitchFamily="34" charset="0"/>
                <a:cs typeface="Arial" panose="020B0604020202020204" pitchFamily="34" charset="0"/>
              </a:rPr>
              <a:t>Facts and Statistics                               </a:t>
            </a:r>
            <a:r>
              <a:rPr lang="en-GB" sz="2000" b="1" dirty="0">
                <a:latin typeface="Arial" panose="020B0604020202020204" pitchFamily="34" charset="0"/>
                <a:cs typeface="Arial" panose="020B0604020202020204" pitchFamily="34" charset="0"/>
              </a:rPr>
              <a:t>Dewan</a:t>
            </a:r>
            <a:br>
              <a:rPr lang="en-US" sz="4400" dirty="0">
                <a:cs typeface="Calibri"/>
              </a:rPr>
            </a:br>
            <a:endParaRPr lang="en-GB" dirty="0"/>
          </a:p>
        </p:txBody>
      </p:sp>
      <p:sp>
        <p:nvSpPr>
          <p:cNvPr id="3" name="Content Placeholder 2">
            <a:extLst>
              <a:ext uri="{FF2B5EF4-FFF2-40B4-BE49-F238E27FC236}">
                <a16:creationId xmlns:a16="http://schemas.microsoft.com/office/drawing/2014/main" id="{13D22586-6142-401A-B884-218738926A69}"/>
              </a:ext>
            </a:extLst>
          </p:cNvPr>
          <p:cNvSpPr>
            <a:spLocks noGrp="1"/>
          </p:cNvSpPr>
          <p:nvPr>
            <p:ph idx="1"/>
          </p:nvPr>
        </p:nvSpPr>
        <p:spPr>
          <a:xfrm>
            <a:off x="75415" y="461914"/>
            <a:ext cx="12116586" cy="6315958"/>
          </a:xfrm>
        </p:spPr>
        <p:txBody>
          <a:bodyPr>
            <a:normAutofit fontScale="25000" lnSpcReduction="20000"/>
          </a:bodyPr>
          <a:lstStyle/>
          <a:p>
            <a:pPr marL="0" indent="0">
              <a:lnSpc>
                <a:spcPct val="120000"/>
              </a:lnSpc>
              <a:spcBef>
                <a:spcPts val="50"/>
              </a:spcBef>
              <a:spcAft>
                <a:spcPts val="50"/>
              </a:spcAft>
              <a:buNone/>
            </a:pPr>
            <a:r>
              <a:rPr lang="en-GB" sz="5600" b="1" dirty="0">
                <a:latin typeface="Arial"/>
                <a:ea typeface="+mn-lt"/>
                <a:cs typeface="+mn-lt"/>
              </a:rPr>
              <a:t>Global:</a:t>
            </a: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The </a:t>
            </a:r>
            <a:r>
              <a:rPr lang="en-GB" sz="5600" b="1" dirty="0">
                <a:latin typeface="Arial"/>
                <a:ea typeface="+mn-lt"/>
                <a:cs typeface="+mn-lt"/>
              </a:rPr>
              <a:t>5</a:t>
            </a:r>
            <a:r>
              <a:rPr lang="en-GB" sz="5600" b="1" baseline="30000" dirty="0">
                <a:latin typeface="Arial"/>
                <a:ea typeface="+mn-lt"/>
                <a:cs typeface="+mn-lt"/>
              </a:rPr>
              <a:t>th</a:t>
            </a:r>
            <a:r>
              <a:rPr lang="en-GB" sz="5600" b="1" dirty="0">
                <a:latin typeface="Arial"/>
                <a:ea typeface="+mn-lt"/>
                <a:cs typeface="+mn-lt"/>
              </a:rPr>
              <a:t>  </a:t>
            </a:r>
            <a:r>
              <a:rPr lang="en-GB" sz="5600" dirty="0">
                <a:latin typeface="Arial"/>
                <a:ea typeface="+mn-lt"/>
                <a:cs typeface="+mn-lt"/>
              </a:rPr>
              <a:t>leading risk of global mortality is overweight and obesity. As a result of overweight or obesity, at least </a:t>
            </a:r>
            <a:r>
              <a:rPr lang="en-GB" sz="5600" b="1" dirty="0">
                <a:latin typeface="Arial"/>
                <a:ea typeface="+mn-lt"/>
                <a:cs typeface="+mn-lt"/>
              </a:rPr>
              <a:t>2.8 million adults die each year</a:t>
            </a:r>
            <a:r>
              <a:rPr lang="en-GB" sz="5600" dirty="0">
                <a:latin typeface="Arial"/>
                <a:ea typeface="+mn-lt"/>
                <a:cs typeface="+mn-lt"/>
              </a:rPr>
              <a:t>. (EASO, 2021) </a:t>
            </a:r>
            <a:endParaRPr lang="en-GB" sz="5600" dirty="0">
              <a:latin typeface="Arial"/>
              <a:cs typeface="Calibri" panose="020F0502020204030204"/>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2016, more than </a:t>
            </a:r>
            <a:r>
              <a:rPr lang="en-GB" sz="5600" b="1" dirty="0">
                <a:latin typeface="Arial"/>
                <a:ea typeface="+mn-lt"/>
                <a:cs typeface="+mn-lt"/>
              </a:rPr>
              <a:t>650 million</a:t>
            </a:r>
            <a:r>
              <a:rPr lang="en-GB" sz="5600" dirty="0">
                <a:latin typeface="Arial"/>
                <a:ea typeface="+mn-lt"/>
                <a:cs typeface="+mn-lt"/>
              </a:rPr>
              <a:t> adults were obese. Overall, about 13% of the world’s adult population (11% of men and 15% of women). (WHO, 2020) </a:t>
            </a:r>
            <a:r>
              <a:rPr lang="en-GB" sz="5600" dirty="0">
                <a:latin typeface="Arial"/>
                <a:ea typeface="+mn-lt"/>
                <a:cs typeface="Arial"/>
              </a:rPr>
              <a:t>Adults aged </a:t>
            </a:r>
            <a:r>
              <a:rPr lang="en-GB" sz="5600" b="1" dirty="0">
                <a:latin typeface="Arial"/>
                <a:ea typeface="+mn-lt"/>
                <a:cs typeface="Arial"/>
              </a:rPr>
              <a:t>40 to 59</a:t>
            </a:r>
            <a:r>
              <a:rPr lang="en-GB" sz="5600" dirty="0">
                <a:latin typeface="Arial"/>
                <a:ea typeface="+mn-lt"/>
                <a:cs typeface="Arial"/>
              </a:rPr>
              <a:t> are more prone to obesity. (Holland, 2020) </a:t>
            </a:r>
            <a:r>
              <a:rPr lang="en-GB" sz="5600" dirty="0">
                <a:latin typeface="Arial"/>
                <a:ea typeface="+mn-lt"/>
                <a:cs typeface="+mn-lt"/>
              </a:rPr>
              <a:t>Over </a:t>
            </a:r>
            <a:r>
              <a:rPr lang="en-GB" sz="5600" b="1" dirty="0">
                <a:latin typeface="Arial"/>
                <a:ea typeface="+mn-lt"/>
                <a:cs typeface="+mn-lt"/>
              </a:rPr>
              <a:t>340 million</a:t>
            </a:r>
            <a:r>
              <a:rPr lang="en-GB" sz="5600" dirty="0">
                <a:latin typeface="Arial"/>
                <a:ea typeface="+mn-lt"/>
                <a:cs typeface="+mn-lt"/>
              </a:rPr>
              <a:t> children and adolescents aged 5-19 were overweight or obese in 2016. (WHO, 2020)</a:t>
            </a:r>
            <a:endParaRPr lang="en-GB" sz="5600" dirty="0">
              <a:latin typeface="Arial"/>
              <a:cs typeface="Arial"/>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High BMI is estimated to cost health services globally </a:t>
            </a:r>
            <a:r>
              <a:rPr lang="en-GB" sz="5600" b="1" dirty="0">
                <a:latin typeface="Arial"/>
                <a:ea typeface="+mn-lt"/>
                <a:cs typeface="+mn-lt"/>
              </a:rPr>
              <a:t>US$990 billion</a:t>
            </a:r>
            <a:r>
              <a:rPr lang="en-GB" sz="5600" dirty="0">
                <a:latin typeface="Arial"/>
                <a:ea typeface="+mn-lt"/>
                <a:cs typeface="+mn-lt"/>
              </a:rPr>
              <a:t> per year; </a:t>
            </a:r>
            <a:r>
              <a:rPr lang="en-GB" sz="5600" b="1" dirty="0">
                <a:latin typeface="Arial"/>
                <a:ea typeface="+mn-lt"/>
                <a:cs typeface="+mn-lt"/>
              </a:rPr>
              <a:t>13%</a:t>
            </a:r>
            <a:r>
              <a:rPr lang="en-GB" sz="5600" dirty="0">
                <a:latin typeface="Arial"/>
                <a:ea typeface="+mn-lt"/>
                <a:cs typeface="+mn-lt"/>
              </a:rPr>
              <a:t> of healthcare </a:t>
            </a:r>
            <a:r>
              <a:rPr lang="en-GB" sz="5600" b="1" dirty="0">
                <a:latin typeface="Arial"/>
                <a:ea typeface="+mn-lt"/>
                <a:cs typeface="+mn-lt"/>
              </a:rPr>
              <a:t>expenditure</a:t>
            </a:r>
            <a:r>
              <a:rPr lang="en-GB" sz="5600" dirty="0">
                <a:latin typeface="Arial"/>
                <a:ea typeface="+mn-lt"/>
                <a:cs typeface="+mn-lt"/>
              </a:rPr>
              <a:t>. That is 3.3% of World's GDP; mostly contributed by </a:t>
            </a:r>
            <a:r>
              <a:rPr lang="en-GB" sz="5600" b="1" dirty="0">
                <a:latin typeface="Arial"/>
                <a:ea typeface="+mn-lt"/>
                <a:cs typeface="+mn-lt"/>
              </a:rPr>
              <a:t>Eastern Mediterranean and American regions.</a:t>
            </a:r>
            <a:r>
              <a:rPr lang="en-GB" sz="5600" dirty="0">
                <a:latin typeface="Arial"/>
                <a:ea typeface="+mn-lt"/>
                <a:cs typeface="+mn-lt"/>
              </a:rPr>
              <a:t>  (Federation,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A high BMI has been linked to </a:t>
            </a:r>
            <a:r>
              <a:rPr lang="en-GB" sz="5600" b="1" dirty="0">
                <a:latin typeface="Arial"/>
                <a:ea typeface="+mn-lt"/>
                <a:cs typeface="+mn-lt"/>
              </a:rPr>
              <a:t>217.6 million</a:t>
            </a:r>
            <a:r>
              <a:rPr lang="en-GB" sz="5600" dirty="0">
                <a:latin typeface="Arial"/>
                <a:ea typeface="+mn-lt"/>
                <a:cs typeface="+mn-lt"/>
              </a:rPr>
              <a:t> cases of </a:t>
            </a:r>
            <a:r>
              <a:rPr lang="en-GB" sz="5600" b="1" dirty="0">
                <a:latin typeface="Arial"/>
                <a:ea typeface="+mn-lt"/>
                <a:cs typeface="+mn-lt"/>
              </a:rPr>
              <a:t>diabetes</a:t>
            </a:r>
            <a:r>
              <a:rPr lang="en-GB" sz="5600" dirty="0">
                <a:latin typeface="Arial"/>
                <a:ea typeface="+mn-lt"/>
                <a:cs typeface="+mn-lt"/>
              </a:rPr>
              <a:t>, </a:t>
            </a:r>
            <a:r>
              <a:rPr lang="en-GB" sz="5600" b="1" dirty="0">
                <a:latin typeface="Arial"/>
                <a:ea typeface="+mn-lt"/>
                <a:cs typeface="+mn-lt"/>
              </a:rPr>
              <a:t>307 million </a:t>
            </a:r>
            <a:r>
              <a:rPr lang="en-GB" sz="5600" dirty="0">
                <a:latin typeface="Arial"/>
                <a:ea typeface="+mn-lt"/>
                <a:cs typeface="+mn-lt"/>
              </a:rPr>
              <a:t>cases of </a:t>
            </a:r>
            <a:r>
              <a:rPr lang="en-GB" sz="5600" b="1" dirty="0">
                <a:latin typeface="Arial"/>
                <a:ea typeface="+mn-lt"/>
                <a:cs typeface="+mn-lt"/>
              </a:rPr>
              <a:t>hypertension</a:t>
            </a:r>
            <a:r>
              <a:rPr lang="en-GB" sz="5600" dirty="0">
                <a:latin typeface="Arial"/>
                <a:ea typeface="+mn-lt"/>
                <a:cs typeface="+mn-lt"/>
              </a:rPr>
              <a:t>, </a:t>
            </a:r>
            <a:r>
              <a:rPr lang="en-GB" sz="5600" b="1" dirty="0">
                <a:latin typeface="Arial"/>
                <a:ea typeface="+mn-lt"/>
                <a:cs typeface="+mn-lt"/>
              </a:rPr>
              <a:t>11.7 million</a:t>
            </a:r>
            <a:r>
              <a:rPr lang="en-GB" sz="5600" dirty="0">
                <a:latin typeface="Arial"/>
                <a:ea typeface="+mn-lt"/>
                <a:cs typeface="+mn-lt"/>
              </a:rPr>
              <a:t> cases of </a:t>
            </a:r>
            <a:r>
              <a:rPr lang="en-GB" sz="5600" b="1" dirty="0">
                <a:latin typeface="Arial"/>
                <a:ea typeface="+mn-lt"/>
                <a:cs typeface="+mn-lt"/>
              </a:rPr>
              <a:t>cardiovascular disease</a:t>
            </a:r>
            <a:r>
              <a:rPr lang="en-GB" sz="5600" dirty="0">
                <a:latin typeface="Arial"/>
                <a:ea typeface="+mn-lt"/>
                <a:cs typeface="+mn-lt"/>
              </a:rPr>
              <a:t> and almost </a:t>
            </a:r>
            <a:r>
              <a:rPr lang="en-GB" sz="5600" b="1" dirty="0">
                <a:latin typeface="Arial"/>
                <a:ea typeface="+mn-lt"/>
                <a:cs typeface="+mn-lt"/>
              </a:rPr>
              <a:t>500,000</a:t>
            </a:r>
            <a:r>
              <a:rPr lang="en-GB" sz="5600" dirty="0">
                <a:latin typeface="Arial"/>
                <a:ea typeface="+mn-lt"/>
                <a:cs typeface="+mn-lt"/>
              </a:rPr>
              <a:t> cases of certain </a:t>
            </a:r>
            <a:r>
              <a:rPr lang="en-GB" sz="5600" b="1" dirty="0">
                <a:latin typeface="Arial"/>
                <a:ea typeface="+mn-lt"/>
                <a:cs typeface="+mn-lt"/>
              </a:rPr>
              <a:t>cancers</a:t>
            </a:r>
            <a:r>
              <a:rPr lang="en-GB" sz="5600" dirty="0">
                <a:latin typeface="Arial"/>
                <a:ea typeface="+mn-lt"/>
                <a:cs typeface="+mn-lt"/>
              </a:rPr>
              <a:t>. </a:t>
            </a:r>
            <a:r>
              <a:rPr lang="en-GB" sz="5600" dirty="0">
                <a:effectLst/>
                <a:latin typeface="Arial"/>
                <a:ea typeface="+mn-lt"/>
                <a:cs typeface="Vrinda"/>
              </a:rPr>
              <a:t>(Federation, 2020)</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In the 60s global per capita food consumption was 2358 kcal per day, by 2015 it was increased to </a:t>
            </a:r>
            <a:r>
              <a:rPr lang="en-GB" sz="5600" b="1" dirty="0">
                <a:latin typeface="Arial"/>
                <a:ea typeface="+mn-lt"/>
                <a:cs typeface="+mn-lt"/>
              </a:rPr>
              <a:t>2940 </a:t>
            </a:r>
            <a:r>
              <a:rPr lang="en-GB" sz="5600" dirty="0">
                <a:latin typeface="Arial"/>
                <a:ea typeface="+mn-lt"/>
                <a:cs typeface="+mn-lt"/>
              </a:rPr>
              <a:t>and predicted to be 3050 by 2030. (WHO, 2020) The global consumption of sugar amounted to </a:t>
            </a:r>
            <a:r>
              <a:rPr lang="en-GB" sz="5600" b="1" dirty="0">
                <a:latin typeface="Arial"/>
                <a:ea typeface="+mn-lt"/>
                <a:cs typeface="+mn-lt"/>
              </a:rPr>
              <a:t>172.6 million metric tons</a:t>
            </a:r>
            <a:r>
              <a:rPr lang="en-GB" sz="5600" dirty="0">
                <a:latin typeface="Arial"/>
                <a:ea typeface="+mn-lt"/>
                <a:cs typeface="+mn-lt"/>
              </a:rPr>
              <a:t> in 2018/2019; increased over 18 million metric tons in just 10 years. (Statista, 2020) </a:t>
            </a:r>
            <a:endParaRPr lang="en-GB" sz="5600" dirty="0">
              <a:latin typeface="Arial"/>
              <a:cs typeface="Vrinda"/>
            </a:endParaRPr>
          </a:p>
          <a:p>
            <a:pPr marL="285750" indent="-285750">
              <a:lnSpc>
                <a:spcPct val="120000"/>
              </a:lnSpc>
              <a:spcBef>
                <a:spcPts val="50"/>
              </a:spcBef>
              <a:spcAft>
                <a:spcPts val="50"/>
              </a:spcAft>
              <a:buFont typeface="Arial" panose="020B0604020202020204" pitchFamily="34" charset="0"/>
              <a:buChar char="•"/>
            </a:pPr>
            <a:r>
              <a:rPr lang="en-GB" sz="5600" dirty="0">
                <a:latin typeface="Arial"/>
                <a:ea typeface="+mn-lt"/>
                <a:cs typeface="+mn-lt"/>
              </a:rPr>
              <a:t>It is projected that by 2025, </a:t>
            </a:r>
            <a:r>
              <a:rPr lang="en-GB" sz="5600" b="1" dirty="0">
                <a:latin typeface="Arial"/>
                <a:ea typeface="+mn-lt"/>
                <a:cs typeface="+mn-lt"/>
              </a:rPr>
              <a:t>2.7 billion</a:t>
            </a:r>
            <a:r>
              <a:rPr lang="en-GB" sz="5600" dirty="0">
                <a:latin typeface="Arial"/>
                <a:ea typeface="+mn-lt"/>
                <a:cs typeface="+mn-lt"/>
              </a:rPr>
              <a:t> adults will be overweight, over </a:t>
            </a:r>
            <a:r>
              <a:rPr lang="en-GB" sz="5600" b="1" dirty="0">
                <a:latin typeface="Arial"/>
                <a:ea typeface="+mn-lt"/>
                <a:cs typeface="+mn-lt"/>
              </a:rPr>
              <a:t>1 billion</a:t>
            </a:r>
            <a:r>
              <a:rPr lang="en-GB" sz="5600" dirty="0">
                <a:latin typeface="Arial"/>
                <a:ea typeface="+mn-lt"/>
                <a:cs typeface="+mn-lt"/>
              </a:rPr>
              <a:t> affected by obesity, and </a:t>
            </a:r>
            <a:r>
              <a:rPr lang="en-GB" sz="5600" b="1" dirty="0">
                <a:latin typeface="Arial"/>
                <a:ea typeface="+mn-lt"/>
                <a:cs typeface="+mn-lt"/>
              </a:rPr>
              <a:t>177 million</a:t>
            </a:r>
            <a:r>
              <a:rPr lang="en-GB" sz="5600" dirty="0">
                <a:latin typeface="Arial"/>
                <a:ea typeface="+mn-lt"/>
                <a:cs typeface="+mn-lt"/>
              </a:rPr>
              <a:t> adults </a:t>
            </a:r>
            <a:r>
              <a:rPr lang="en-GB" sz="5600" b="1" dirty="0">
                <a:latin typeface="Arial"/>
                <a:ea typeface="+mn-lt"/>
                <a:cs typeface="+mn-lt"/>
              </a:rPr>
              <a:t>severely </a:t>
            </a:r>
            <a:r>
              <a:rPr lang="en-GB" sz="5600" dirty="0">
                <a:latin typeface="Arial"/>
                <a:ea typeface="+mn-lt"/>
                <a:cs typeface="+mn-lt"/>
              </a:rPr>
              <a:t>affected by obesity. (Observatory, 2016) </a:t>
            </a:r>
          </a:p>
          <a:p>
            <a:pPr marL="0" indent="0">
              <a:lnSpc>
                <a:spcPct val="120000"/>
              </a:lnSpc>
              <a:spcBef>
                <a:spcPts val="50"/>
              </a:spcBef>
              <a:spcAft>
                <a:spcPts val="50"/>
              </a:spcAft>
              <a:buNone/>
            </a:pPr>
            <a:endParaRPr lang="en-GB" sz="5600" b="1" dirty="0">
              <a:latin typeface="Arial"/>
              <a:cs typeface="Calibri"/>
            </a:endParaRPr>
          </a:p>
          <a:p>
            <a:pPr marL="0" indent="0">
              <a:lnSpc>
                <a:spcPct val="120000"/>
              </a:lnSpc>
              <a:spcBef>
                <a:spcPts val="50"/>
              </a:spcBef>
              <a:spcAft>
                <a:spcPts val="50"/>
              </a:spcAft>
              <a:buNone/>
            </a:pPr>
            <a:r>
              <a:rPr lang="en-GB" sz="5600" b="1" dirty="0">
                <a:latin typeface="Arial"/>
                <a:cs typeface="Calibri"/>
              </a:rPr>
              <a:t>National:</a:t>
            </a:r>
          </a:p>
          <a:p>
            <a:pPr marL="285750" indent="-285750">
              <a:lnSpc>
                <a:spcPct val="120000"/>
              </a:lnSpc>
              <a:spcBef>
                <a:spcPts val="50"/>
              </a:spcBef>
              <a:spcAft>
                <a:spcPts val="50"/>
              </a:spcAft>
              <a:buFont typeface="Arial"/>
              <a:buChar char="•"/>
            </a:pPr>
            <a:r>
              <a:rPr lang="en-GB" sz="5600" dirty="0">
                <a:latin typeface="Arial"/>
                <a:ea typeface="+mn-lt"/>
                <a:cs typeface="+mn-lt"/>
              </a:rPr>
              <a:t>More than </a:t>
            </a:r>
            <a:r>
              <a:rPr lang="en-GB" sz="5600" b="1" dirty="0">
                <a:latin typeface="Arial"/>
                <a:ea typeface="+mn-lt"/>
                <a:cs typeface="+mn-lt"/>
              </a:rPr>
              <a:t>63%</a:t>
            </a:r>
            <a:r>
              <a:rPr lang="en-GB" sz="5600" dirty="0">
                <a:latin typeface="Arial"/>
                <a:ea typeface="+mn-lt"/>
                <a:cs typeface="+mn-lt"/>
              </a:rPr>
              <a:t> of the total population or </a:t>
            </a:r>
            <a:r>
              <a:rPr lang="en-GB" sz="5600" b="1" dirty="0">
                <a:latin typeface="Arial"/>
                <a:ea typeface="+mn-lt"/>
                <a:cs typeface="+mn-lt"/>
              </a:rPr>
              <a:t>35 million</a:t>
            </a:r>
            <a:r>
              <a:rPr lang="en-GB" sz="5600" dirty="0">
                <a:latin typeface="Arial"/>
                <a:ea typeface="+mn-lt"/>
                <a:cs typeface="+mn-lt"/>
              </a:rPr>
              <a:t> adults are overweight or obese and </a:t>
            </a:r>
            <a:r>
              <a:rPr lang="en-GB" sz="5600" b="1" dirty="0">
                <a:latin typeface="Arial"/>
                <a:ea typeface="+mn-lt"/>
                <a:cs typeface="+mn-lt"/>
              </a:rPr>
              <a:t>28% </a:t>
            </a:r>
            <a:r>
              <a:rPr lang="en-GB" sz="5600" dirty="0">
                <a:latin typeface="Arial"/>
                <a:ea typeface="+mn-lt"/>
                <a:cs typeface="+mn-lt"/>
              </a:rPr>
              <a:t>were obese in the UK. (UK, 2020) (</a:t>
            </a:r>
            <a:r>
              <a:rPr lang="en-GB" sz="5600" dirty="0" err="1">
                <a:latin typeface="Arial"/>
                <a:ea typeface="+mn-lt"/>
                <a:cs typeface="+mn-lt"/>
              </a:rPr>
              <a:t>Nuffieldtrust</a:t>
            </a:r>
            <a:r>
              <a:rPr lang="en-GB" sz="5600" dirty="0">
                <a:latin typeface="Arial"/>
                <a:ea typeface="+mn-lt"/>
                <a:cs typeface="+mn-lt"/>
              </a:rPr>
              <a:t>, 2021) </a:t>
            </a:r>
            <a:endParaRPr lang="en-GB" sz="5600" b="1"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Comparing men and women, </a:t>
            </a:r>
            <a:r>
              <a:rPr lang="en-GB" sz="5600" b="1" dirty="0">
                <a:latin typeface="Arial"/>
                <a:ea typeface="+mn-lt"/>
                <a:cs typeface="+mn-lt"/>
              </a:rPr>
              <a:t>29%</a:t>
            </a:r>
            <a:r>
              <a:rPr lang="en-GB" sz="5600" dirty="0">
                <a:latin typeface="Arial"/>
                <a:ea typeface="+mn-lt"/>
                <a:cs typeface="+mn-lt"/>
              </a:rPr>
              <a:t> of all adult women were obese whereas </a:t>
            </a:r>
            <a:r>
              <a:rPr lang="en-GB" sz="5600" b="1" dirty="0">
                <a:latin typeface="Arial"/>
                <a:ea typeface="+mn-lt"/>
                <a:cs typeface="+mn-lt"/>
              </a:rPr>
              <a:t>27% </a:t>
            </a:r>
            <a:r>
              <a:rPr lang="en-GB" sz="5600" dirty="0">
                <a:latin typeface="Arial"/>
                <a:ea typeface="+mn-lt"/>
                <a:cs typeface="+mn-lt"/>
              </a:rPr>
              <a:t>of adult men were obese. (</a:t>
            </a:r>
            <a:r>
              <a:rPr lang="en-GB" sz="5600" dirty="0" err="1">
                <a:latin typeface="Arial"/>
                <a:ea typeface="+mn-lt"/>
                <a:cs typeface="+mn-lt"/>
              </a:rPr>
              <a:t>Nuffieldtrust</a:t>
            </a:r>
            <a:r>
              <a:rPr lang="en-GB" sz="5600" dirty="0">
                <a:latin typeface="Arial"/>
                <a:ea typeface="+mn-lt"/>
                <a:cs typeface="+mn-lt"/>
              </a:rPr>
              <a:t>,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England,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3 </a:t>
            </a:r>
            <a:r>
              <a:rPr lang="en-GB" sz="5600" dirty="0">
                <a:latin typeface="Arial"/>
                <a:ea typeface="+mn-lt"/>
                <a:cs typeface="+mn-lt"/>
              </a:rPr>
              <a:t>children leaving primary school is overweight or obese, and </a:t>
            </a:r>
            <a:r>
              <a:rPr lang="en-GB" sz="5600" b="1" dirty="0">
                <a:latin typeface="Arial"/>
                <a:ea typeface="+mn-lt"/>
                <a:cs typeface="+mn-lt"/>
              </a:rPr>
              <a:t>1 </a:t>
            </a:r>
            <a:r>
              <a:rPr lang="en-GB" sz="5600" dirty="0">
                <a:latin typeface="Arial"/>
                <a:ea typeface="+mn-lt"/>
                <a:cs typeface="+mn-lt"/>
              </a:rPr>
              <a:t>in every </a:t>
            </a:r>
            <a:r>
              <a:rPr lang="en-GB" sz="5600" b="1" dirty="0">
                <a:latin typeface="Arial"/>
                <a:ea typeface="+mn-lt"/>
                <a:cs typeface="+mn-lt"/>
              </a:rPr>
              <a:t>5  </a:t>
            </a:r>
            <a:r>
              <a:rPr lang="en-GB" sz="5600" dirty="0">
                <a:latin typeface="Arial"/>
                <a:ea typeface="+mn-lt"/>
                <a:cs typeface="+mn-lt"/>
              </a:rPr>
              <a:t>is obese. (England, 2021) In the most </a:t>
            </a:r>
            <a:r>
              <a:rPr lang="en-GB" sz="5600" b="1" dirty="0">
                <a:latin typeface="Arial"/>
                <a:ea typeface="+mn-lt"/>
                <a:cs typeface="+mn-lt"/>
              </a:rPr>
              <a:t>deprived 10%</a:t>
            </a:r>
            <a:r>
              <a:rPr lang="en-GB" sz="5600" dirty="0">
                <a:latin typeface="Arial"/>
                <a:ea typeface="+mn-lt"/>
                <a:cs typeface="+mn-lt"/>
              </a:rPr>
              <a:t> of the population, obesity rates are </a:t>
            </a:r>
            <a:r>
              <a:rPr lang="en-GB" sz="5600" b="1" dirty="0">
                <a:latin typeface="Arial"/>
                <a:ea typeface="+mn-lt"/>
                <a:cs typeface="+mn-lt"/>
              </a:rPr>
              <a:t>highest</a:t>
            </a:r>
            <a:r>
              <a:rPr lang="en-GB" sz="5600" dirty="0">
                <a:latin typeface="Arial"/>
                <a:ea typeface="+mn-lt"/>
                <a:cs typeface="+mn-lt"/>
              </a:rPr>
              <a:t>. (England, 2021)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Over </a:t>
            </a:r>
            <a:r>
              <a:rPr lang="en-GB" sz="5600" b="1" dirty="0">
                <a:latin typeface="Arial"/>
                <a:ea typeface="+mn-lt"/>
                <a:cs typeface="+mn-lt"/>
              </a:rPr>
              <a:t>30,000 deaths</a:t>
            </a:r>
            <a:r>
              <a:rPr lang="en-GB" sz="5600" dirty="0">
                <a:latin typeface="Arial"/>
                <a:ea typeface="+mn-lt"/>
                <a:cs typeface="+mn-lt"/>
              </a:rPr>
              <a:t> are caused per year by obesity. Obesity on average takes away an individual’s extra </a:t>
            </a:r>
            <a:r>
              <a:rPr lang="en-GB" sz="5600" b="1" dirty="0">
                <a:latin typeface="Arial"/>
                <a:ea typeface="+mn-lt"/>
                <a:cs typeface="+mn-lt"/>
              </a:rPr>
              <a:t>9 years</a:t>
            </a:r>
            <a:r>
              <a:rPr lang="en-GB" sz="5600" dirty="0">
                <a:latin typeface="Arial"/>
                <a:ea typeface="+mn-lt"/>
                <a:cs typeface="+mn-lt"/>
              </a:rPr>
              <a:t> of life.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2014 to 2015, NHS spent </a:t>
            </a:r>
            <a:r>
              <a:rPr lang="en-GB" sz="5600" b="1" dirty="0">
                <a:latin typeface="Arial"/>
                <a:ea typeface="+mn-lt"/>
                <a:cs typeface="+mn-lt"/>
              </a:rPr>
              <a:t>£6.1 billion</a:t>
            </a:r>
            <a:r>
              <a:rPr lang="en-GB" sz="5600" dirty="0">
                <a:latin typeface="Arial"/>
                <a:ea typeface="+mn-lt"/>
                <a:cs typeface="+mn-lt"/>
              </a:rPr>
              <a:t> on overweight and obesity-related ill-health. (England, 2017)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In a survey, </a:t>
            </a:r>
            <a:r>
              <a:rPr lang="en-GB" sz="5600" b="1" dirty="0">
                <a:latin typeface="Arial"/>
                <a:ea typeface="+mn-lt"/>
                <a:cs typeface="+mn-lt"/>
              </a:rPr>
              <a:t>16%</a:t>
            </a:r>
            <a:r>
              <a:rPr lang="en-GB" sz="5600" dirty="0">
                <a:latin typeface="Arial"/>
                <a:ea typeface="+mn-lt"/>
                <a:cs typeface="+mn-lt"/>
              </a:rPr>
              <a:t> of adults (19% of women and 13% of men) screened positive for a possible eating disorder. (NHS, 2020)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Only </a:t>
            </a:r>
            <a:r>
              <a:rPr lang="en-GB" sz="5600" b="1" dirty="0">
                <a:latin typeface="Arial"/>
                <a:ea typeface="+mn-lt"/>
                <a:cs typeface="+mn-lt"/>
              </a:rPr>
              <a:t>10%</a:t>
            </a:r>
            <a:r>
              <a:rPr lang="en-GB" sz="5600" dirty="0">
                <a:latin typeface="Arial"/>
                <a:ea typeface="+mn-lt"/>
                <a:cs typeface="+mn-lt"/>
              </a:rPr>
              <a:t> of obese people accept ‘Obesity’ is a serious health problem. (Wise, 2014) </a:t>
            </a:r>
            <a:endParaRPr lang="en-GB" sz="5600" dirty="0">
              <a:latin typeface="Arial"/>
              <a:cs typeface="Calibri"/>
            </a:endParaRPr>
          </a:p>
          <a:p>
            <a:pPr marL="285750" indent="-285750">
              <a:lnSpc>
                <a:spcPct val="120000"/>
              </a:lnSpc>
              <a:spcBef>
                <a:spcPts val="50"/>
              </a:spcBef>
              <a:spcAft>
                <a:spcPts val="50"/>
              </a:spcAft>
              <a:buFont typeface="Arial"/>
              <a:buChar char="•"/>
            </a:pPr>
            <a:r>
              <a:rPr lang="en-GB" sz="5600" dirty="0">
                <a:latin typeface="Arial"/>
                <a:ea typeface="+mn-lt"/>
                <a:cs typeface="+mn-lt"/>
              </a:rPr>
              <a:t>By 2050, half of the UK population could be obese at a cost of £50 billion per year.</a:t>
            </a:r>
            <a:r>
              <a:rPr lang="en-GB" sz="5600" b="1" dirty="0">
                <a:latin typeface="Arial"/>
                <a:ea typeface="+mn-lt"/>
                <a:cs typeface="+mn-lt"/>
              </a:rPr>
              <a:t> </a:t>
            </a:r>
            <a:r>
              <a:rPr lang="en-GB" sz="5600" dirty="0">
                <a:latin typeface="Arial"/>
                <a:ea typeface="+mn-lt"/>
                <a:cs typeface="+mn-lt"/>
              </a:rPr>
              <a:t>(Times, 2014)</a:t>
            </a:r>
            <a:r>
              <a:rPr lang="en-GB" sz="5600" b="1" dirty="0">
                <a:latin typeface="Arial"/>
                <a:ea typeface="+mn-lt"/>
                <a:cs typeface="+mn-lt"/>
              </a:rPr>
              <a:t> </a:t>
            </a:r>
            <a:r>
              <a:rPr lang="en-GB" sz="5600" dirty="0">
                <a:latin typeface="Arial"/>
                <a:ea typeface="+mn-lt"/>
                <a:cs typeface="+mn-lt"/>
              </a:rPr>
              <a:t>In </a:t>
            </a:r>
            <a:r>
              <a:rPr lang="en-GB" sz="5600" b="1" dirty="0">
                <a:latin typeface="Arial"/>
                <a:ea typeface="+mn-lt"/>
                <a:cs typeface="+mn-lt"/>
              </a:rPr>
              <a:t>Scotland, England and Wales</a:t>
            </a:r>
            <a:r>
              <a:rPr lang="en-GB" sz="5600" dirty="0">
                <a:latin typeface="Arial"/>
                <a:ea typeface="+mn-lt"/>
                <a:cs typeface="+mn-lt"/>
              </a:rPr>
              <a:t>, the prevalence of morbid obesity in 2035 is expected to rise respectively to</a:t>
            </a:r>
            <a:r>
              <a:rPr lang="en-GB" sz="5600" b="1" dirty="0">
                <a:latin typeface="Arial"/>
                <a:ea typeface="+mn-lt"/>
                <a:cs typeface="+mn-lt"/>
              </a:rPr>
              <a:t> 5, 8 and 11 percent. </a:t>
            </a:r>
            <a:r>
              <a:rPr lang="en-GB" sz="5600" dirty="0">
                <a:latin typeface="Arial"/>
                <a:ea typeface="+mn-lt"/>
                <a:cs typeface="+mn-lt"/>
              </a:rPr>
              <a:t>(</a:t>
            </a:r>
            <a:r>
              <a:rPr lang="en-GB" sz="5600" dirty="0" err="1">
                <a:latin typeface="Arial"/>
                <a:ea typeface="+mn-lt"/>
                <a:cs typeface="+mn-lt"/>
              </a:rPr>
              <a:t>Keaver</a:t>
            </a:r>
            <a:r>
              <a:rPr lang="en-GB" sz="5600" dirty="0">
                <a:latin typeface="Arial"/>
                <a:ea typeface="+mn-lt"/>
                <a:cs typeface="+mn-lt"/>
              </a:rPr>
              <a:t>, 2020)</a:t>
            </a:r>
            <a:r>
              <a:rPr lang="en-GB" sz="5600" b="1" dirty="0">
                <a:latin typeface="Arial"/>
                <a:ea typeface="+mn-lt"/>
                <a:cs typeface="+mn-lt"/>
              </a:rPr>
              <a:t> </a:t>
            </a:r>
            <a:endParaRPr lang="en-GB" sz="6400" dirty="0">
              <a:latin typeface="Arial"/>
              <a:cs typeface="Calibri"/>
            </a:endParaRPr>
          </a:p>
          <a:p>
            <a:pPr marL="0" indent="0">
              <a:buNone/>
            </a:pPr>
            <a:endParaRPr lang="en-GB" dirty="0"/>
          </a:p>
        </p:txBody>
      </p:sp>
    </p:spTree>
    <p:extLst>
      <p:ext uri="{BB962C8B-B14F-4D97-AF65-F5344CB8AC3E}">
        <p14:creationId xmlns:p14="http://schemas.microsoft.com/office/powerpoint/2010/main" val="21456171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8440" y="58304"/>
            <a:ext cx="9730852" cy="523220"/>
          </a:xfrm>
          <a:prstGeom prst="rect">
            <a:avLst/>
          </a:prstGeom>
          <a:solidFill>
            <a:srgbClr val="92D050"/>
          </a:solidFill>
        </p:spPr>
        <p:txBody>
          <a:bodyPr wrap="square" rtlCol="0">
            <a:spAutoFit/>
          </a:bodyPr>
          <a:lstStyle/>
          <a:p>
            <a:pPr algn="ctr"/>
            <a:r>
              <a:rPr lang="en-GB" sz="2800" dirty="0"/>
              <a:t>Global Policies</a:t>
            </a:r>
          </a:p>
        </p:txBody>
      </p:sp>
      <p:sp>
        <p:nvSpPr>
          <p:cNvPr id="5" name="TextBox 4"/>
          <p:cNvSpPr txBox="1"/>
          <p:nvPr/>
        </p:nvSpPr>
        <p:spPr>
          <a:xfrm>
            <a:off x="786148" y="624352"/>
            <a:ext cx="9956914" cy="707886"/>
          </a:xfrm>
          <a:prstGeom prst="rect">
            <a:avLst/>
          </a:prstGeom>
          <a:noFill/>
        </p:spPr>
        <p:txBody>
          <a:bodyPr wrap="square" rtlCol="0">
            <a:spAutoFit/>
          </a:bodyPr>
          <a:lstStyle/>
          <a:p>
            <a:r>
              <a:rPr lang="en-GB" sz="2000" dirty="0"/>
              <a:t>To tackle the impact of obesity there are some policies taken by WHO, most of the European countries and other countries as follows-</a:t>
            </a:r>
          </a:p>
        </p:txBody>
      </p:sp>
      <p:pic>
        <p:nvPicPr>
          <p:cNvPr id="6" name="Picture 5"/>
          <p:cNvPicPr>
            <a:picLocks noChangeAspect="1"/>
          </p:cNvPicPr>
          <p:nvPr/>
        </p:nvPicPr>
        <p:blipFill>
          <a:blip r:embed="rId3"/>
          <a:stretch>
            <a:fillRect/>
          </a:stretch>
        </p:blipFill>
        <p:spPr>
          <a:xfrm>
            <a:off x="3923528" y="1470944"/>
            <a:ext cx="2897875" cy="2844920"/>
          </a:xfrm>
          <a:prstGeom prst="rect">
            <a:avLst/>
          </a:prstGeom>
        </p:spPr>
      </p:pic>
      <p:sp>
        <p:nvSpPr>
          <p:cNvPr id="11" name="TextBox 10"/>
          <p:cNvSpPr txBox="1"/>
          <p:nvPr/>
        </p:nvSpPr>
        <p:spPr>
          <a:xfrm>
            <a:off x="1166715" y="4454571"/>
            <a:ext cx="9373036" cy="2585323"/>
          </a:xfrm>
          <a:prstGeom prst="rect">
            <a:avLst/>
          </a:prstGeom>
          <a:noFill/>
        </p:spPr>
        <p:txBody>
          <a:bodyPr wrap="square" rtlCol="0">
            <a:spAutoFit/>
          </a:bodyPr>
          <a:lstStyle/>
          <a:p>
            <a:pPr marL="285750" indent="-285750" algn="just">
              <a:buFont typeface="Wingdings" panose="05000000000000000000" pitchFamily="2" charset="2"/>
              <a:buChar char="v"/>
            </a:pPr>
            <a:r>
              <a:rPr lang="en-GB" dirty="0"/>
              <a:t>Reducing inequality to healthy foods according to Health 2020</a:t>
            </a:r>
          </a:p>
          <a:p>
            <a:pPr marL="285750" indent="-285750" algn="just">
              <a:buFont typeface="Wingdings" panose="05000000000000000000" pitchFamily="2" charset="2"/>
              <a:buChar char="v"/>
            </a:pPr>
            <a:r>
              <a:rPr lang="en-GB" dirty="0"/>
              <a:t>Assuring human rights and the rights to food</a:t>
            </a:r>
          </a:p>
          <a:p>
            <a:pPr marL="285750" indent="-285750" algn="just">
              <a:buFont typeface="Wingdings" panose="05000000000000000000" pitchFamily="2" charset="2"/>
              <a:buChar char="v"/>
            </a:pPr>
            <a:r>
              <a:rPr lang="en-GB" dirty="0"/>
              <a:t>Empowering people and communities through health enhancing approaches </a:t>
            </a:r>
          </a:p>
          <a:p>
            <a:pPr marL="285750" indent="-285750" algn="just">
              <a:buFont typeface="Wingdings" panose="05000000000000000000" pitchFamily="2" charset="2"/>
              <a:buChar char="v"/>
            </a:pPr>
            <a:r>
              <a:rPr lang="en-GB" dirty="0"/>
              <a:t>Promoting a life course approach</a:t>
            </a:r>
          </a:p>
          <a:p>
            <a:pPr marL="285750" indent="-285750" algn="just">
              <a:buFont typeface="Wingdings" panose="05000000000000000000" pitchFamily="2" charset="2"/>
              <a:buChar char="v"/>
            </a:pPr>
            <a:r>
              <a:rPr lang="en-GB" dirty="0"/>
              <a:t>Using evidence based strategies</a:t>
            </a:r>
          </a:p>
          <a:p>
            <a:pPr marL="285750" indent="-285750" algn="just">
              <a:buFont typeface="Wingdings" panose="05000000000000000000" pitchFamily="2" charset="2"/>
              <a:buChar char="v"/>
            </a:pPr>
            <a:r>
              <a:rPr lang="en-GB" dirty="0"/>
              <a:t>Supplement Nutrition Assistance Programme, USA</a:t>
            </a:r>
          </a:p>
          <a:p>
            <a:pPr marL="285750" indent="-285750" algn="just">
              <a:buFont typeface="Wingdings" panose="05000000000000000000" pitchFamily="2" charset="2"/>
              <a:buChar char="v"/>
            </a:pPr>
            <a:r>
              <a:rPr lang="en-GB" dirty="0"/>
              <a:t>WIC Programme, USA</a:t>
            </a:r>
          </a:p>
          <a:p>
            <a:pPr marL="285750" indent="-285750" algn="just">
              <a:buFont typeface="Wingdings" panose="05000000000000000000" pitchFamily="2" charset="2"/>
              <a:buChar char="v"/>
            </a:pPr>
            <a:r>
              <a:rPr lang="en-GB" dirty="0"/>
              <a:t>OPAL Australia</a:t>
            </a:r>
          </a:p>
          <a:p>
            <a:pPr algn="just"/>
            <a:endParaRPr lang="en-GB" dirty="0"/>
          </a:p>
        </p:txBody>
      </p:sp>
      <p:sp>
        <p:nvSpPr>
          <p:cNvPr id="2" name="TextBox 1">
            <a:extLst>
              <a:ext uri="{FF2B5EF4-FFF2-40B4-BE49-F238E27FC236}">
                <a16:creationId xmlns:a16="http://schemas.microsoft.com/office/drawing/2014/main" id="{FD896567-4130-45C7-9BA6-2EFD51B8A0F4}"/>
              </a:ext>
            </a:extLst>
          </p:cNvPr>
          <p:cNvSpPr txBox="1"/>
          <p:nvPr/>
        </p:nvSpPr>
        <p:spPr>
          <a:xfrm>
            <a:off x="11255604" y="480767"/>
            <a:ext cx="763571" cy="369332"/>
          </a:xfrm>
          <a:prstGeom prst="rect">
            <a:avLst/>
          </a:prstGeom>
          <a:noFill/>
        </p:spPr>
        <p:txBody>
          <a:bodyPr wrap="square" rtlCol="0">
            <a:spAutoFit/>
          </a:bodyPr>
          <a:lstStyle/>
          <a:p>
            <a:r>
              <a:rPr lang="en-GB" dirty="0"/>
              <a:t>Ioana</a:t>
            </a:r>
          </a:p>
        </p:txBody>
      </p:sp>
    </p:spTree>
    <p:extLst>
      <p:ext uri="{BB962C8B-B14F-4D97-AF65-F5344CB8AC3E}">
        <p14:creationId xmlns:p14="http://schemas.microsoft.com/office/powerpoint/2010/main" val="1802162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endParaRPr lang="en-GB" sz="2000" b="1" u="sng" dirty="0">
              <a:latin typeface="Arial" panose="020B0604020202020204" pitchFamily="34" charset="0"/>
              <a:ea typeface="+mn-lt"/>
              <a:cs typeface="Arial" panose="020B0604020202020204" pitchFamily="34" charset="0"/>
            </a:endParaRPr>
          </a:p>
          <a:p>
            <a:r>
              <a:rPr lang="en-GB" sz="2000" b="1" u="sng" dirty="0">
                <a:latin typeface="Arial" panose="020B0604020202020204" pitchFamily="34" charset="0"/>
                <a:ea typeface="+mn-lt"/>
                <a:cs typeface="Arial" panose="020B0604020202020204" pitchFamily="34" charset="0"/>
              </a:rPr>
              <a:t>Department of Health and Social Care England / Public Health England</a:t>
            </a:r>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ea typeface="+mn-lt"/>
                <a:cs typeface="Arial" panose="020B0604020202020204" pitchFamily="34" charset="0"/>
              </a:rPr>
              <a:t>Tackling obesity: empowering adults and children to live healthier lives (Published 27 July 2020)</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•A call to action – campaign initiated by PHE ‘Better Health’ promotes tools and apps to encourage overweight people to choose a healthier lifestyle;</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•Expand NHS services to increase support for people suffering from obesity;</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•Expedite the ‘traffic light’ labelling system;</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for large businesses with more than 250 employees to add calorie values on the menu;</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to add calorie labelling for alcohol;</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that prohibits promotions for products high on fat, salt, sugar;</a:t>
            </a: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ea typeface="+mn-lt"/>
                <a:cs typeface="Arial" panose="020B0604020202020204" pitchFamily="34" charset="0"/>
              </a:rPr>
              <a:t>•New legislation banning the advertisement of products high on fat, salt, sugar being shown on TV and online before 9pm. </a:t>
            </a:r>
            <a:endParaRPr lang="en-GB" sz="2000" dirty="0">
              <a:latin typeface="Arial" panose="020B0604020202020204" pitchFamily="34" charset="0"/>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3" name="Picture 5">
            <a:extLst>
              <a:ext uri="{FF2B5EF4-FFF2-40B4-BE49-F238E27FC236}">
                <a16:creationId xmlns:a16="http://schemas.microsoft.com/office/drawing/2014/main" id="{ECD5D35E-F82B-4663-B92D-27A66392455D}"/>
              </a:ext>
            </a:extLst>
          </p:cNvPr>
          <p:cNvPicPr>
            <a:picLocks noChangeAspect="1"/>
          </p:cNvPicPr>
          <p:nvPr/>
        </p:nvPicPr>
        <p:blipFill>
          <a:blip r:embed="rId3"/>
          <a:stretch>
            <a:fillRect/>
          </a:stretch>
        </p:blipFill>
        <p:spPr>
          <a:xfrm>
            <a:off x="294168" y="6156960"/>
            <a:ext cx="2329698" cy="5549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4"/>
          <a:stretch>
            <a:fillRect/>
          </a:stretch>
        </p:blipFill>
        <p:spPr>
          <a:xfrm>
            <a:off x="353683" y="974806"/>
            <a:ext cx="6941388" cy="126149"/>
          </a:xfrm>
          <a:prstGeom prst="rect">
            <a:avLst/>
          </a:prstGeom>
        </p:spPr>
      </p:pic>
    </p:spTree>
    <p:extLst>
      <p:ext uri="{BB962C8B-B14F-4D97-AF65-F5344CB8AC3E}">
        <p14:creationId xmlns:p14="http://schemas.microsoft.com/office/powerpoint/2010/main" val="3131047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34DCDD-52A2-4B71-A92E-A654E17AFD2C}"/>
              </a:ext>
            </a:extLst>
          </p:cNvPr>
          <p:cNvSpPr txBox="1"/>
          <p:nvPr/>
        </p:nvSpPr>
        <p:spPr>
          <a:xfrm>
            <a:off x="294168" y="365051"/>
            <a:ext cx="11695754"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Arial" panose="020B0604020202020204" pitchFamily="34" charset="0"/>
                <a:ea typeface="+mn-lt"/>
                <a:cs typeface="Arial" panose="020B0604020202020204" pitchFamily="34" charset="0"/>
              </a:rPr>
              <a:t>Policies in United Kingdom</a:t>
            </a:r>
            <a:endParaRPr lang="en-US" sz="3200" dirty="0">
              <a:latin typeface="Arial" panose="020B0604020202020204" pitchFamily="34" charset="0"/>
              <a:cs typeface="Arial" panose="020B0604020202020204" pitchFamily="34" charset="0"/>
            </a:endParaRPr>
          </a:p>
          <a:p>
            <a:endParaRPr lang="en-GB" sz="2000" dirty="0">
              <a:cs typeface="Calibri"/>
            </a:endParaRPr>
          </a:p>
          <a:p>
            <a:r>
              <a:rPr lang="en-GB" b="1" dirty="0">
                <a:latin typeface="Arial" panose="020B0604020202020204" pitchFamily="34" charset="0"/>
                <a:ea typeface="+mn-lt"/>
                <a:cs typeface="Arial" panose="020B0604020202020204" pitchFamily="34" charset="0"/>
              </a:rPr>
              <a:t>Obesity: </a:t>
            </a: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Government response to the House of Commons Health Select Committee report on childhood obesity. A plan for action (Published: 9 September 2016)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•Price promotions: reduce and rebalance promotions of unhealthy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•Placement of food and drink within the retail environment: removing less heathy food from the end of aisles and checkouts;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•Restrictions on advertising to children: removing advertisements containing unhealthy food and drinks from all   marketing platforms;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•Reformulation and portion size: rebalancing content and portion sizes of certain food and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 20% tax on full sugar soft drinks;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•Labelling: a labelling system showing teaspoons of sugar.</a:t>
            </a:r>
          </a:p>
          <a:p>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GB" b="1" dirty="0">
                <a:latin typeface="Arial" panose="020B0604020202020204" pitchFamily="34" charset="0"/>
                <a:ea typeface="+mn-lt"/>
                <a:cs typeface="Arial" panose="020B0604020202020204" pitchFamily="34" charset="0"/>
              </a:rPr>
              <a:t>Plan for action chapter 2: (Published: June 2018)</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•Sugar reduction: removal of 20% sugar from the food most common eaten by children by 2020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(emphasis on energy drinks , milk);</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•Calorie reduction: reduction of 20% calories in a range of everyday food consumed by children by 2024;</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ea typeface="+mn-lt"/>
                <a:cs typeface="Arial" panose="020B0604020202020204" pitchFamily="34" charset="0"/>
              </a:rPr>
              <a:t>•Advertising and promotion: : 9pm watershed for food and drinks high in fat, salt sugar on TV and online media, ban price and location promotion of food and drinks high in fat, salt and sugar in stores.</a:t>
            </a:r>
            <a:endParaRPr lang="en-GB" dirty="0">
              <a:latin typeface="Arial" panose="020B0604020202020204" pitchFamily="34" charset="0"/>
              <a:cs typeface="Arial" panose="020B0604020202020204" pitchFamily="34" charset="0"/>
            </a:endParaRPr>
          </a:p>
          <a:p>
            <a:endParaRPr lang="en-GB" b="1" u="sng" dirty="0">
              <a:latin typeface="Arial" panose="020B0604020202020204" pitchFamily="34" charset="0"/>
              <a:ea typeface="+mn-lt"/>
              <a:cs typeface="Arial" panose="020B0604020202020204" pitchFamily="34" charset="0"/>
            </a:endParaRPr>
          </a:p>
          <a:p>
            <a:endParaRPr lang="en-GB" dirty="0">
              <a:cs typeface="Calibri"/>
            </a:endParaRPr>
          </a:p>
        </p:txBody>
      </p:sp>
      <p:sp>
        <p:nvSpPr>
          <p:cNvPr id="4" name="TextBox 3">
            <a:extLst>
              <a:ext uri="{FF2B5EF4-FFF2-40B4-BE49-F238E27FC236}">
                <a16:creationId xmlns:a16="http://schemas.microsoft.com/office/drawing/2014/main" id="{15C42D8A-6717-4612-9BB2-DECC20C0263B}"/>
              </a:ext>
            </a:extLst>
          </p:cNvPr>
          <p:cNvSpPr txBox="1"/>
          <p:nvPr/>
        </p:nvSpPr>
        <p:spPr>
          <a:xfrm>
            <a:off x="8850702" y="3516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14" name="Picture 14" descr="A picture containing text&#10;&#10;Description automatically generated">
            <a:extLst>
              <a:ext uri="{FF2B5EF4-FFF2-40B4-BE49-F238E27FC236}">
                <a16:creationId xmlns:a16="http://schemas.microsoft.com/office/drawing/2014/main" id="{3C820EC4-88F9-4195-AEFF-A3F5B177C9A5}"/>
              </a:ext>
            </a:extLst>
          </p:cNvPr>
          <p:cNvPicPr>
            <a:picLocks noChangeAspect="1"/>
          </p:cNvPicPr>
          <p:nvPr/>
        </p:nvPicPr>
        <p:blipFill>
          <a:blip r:embed="rId2"/>
          <a:stretch>
            <a:fillRect/>
          </a:stretch>
        </p:blipFill>
        <p:spPr>
          <a:xfrm>
            <a:off x="10070801" y="150513"/>
            <a:ext cx="2114550" cy="1381125"/>
          </a:xfrm>
          <a:prstGeom prst="rect">
            <a:avLst/>
          </a:prstGeom>
        </p:spPr>
      </p:pic>
      <p:pic>
        <p:nvPicPr>
          <p:cNvPr id="8" name="Picture 8">
            <a:extLst>
              <a:ext uri="{FF2B5EF4-FFF2-40B4-BE49-F238E27FC236}">
                <a16:creationId xmlns:a16="http://schemas.microsoft.com/office/drawing/2014/main" id="{864DAB8D-72F4-4FDE-B3E0-C59A4B2F6699}"/>
              </a:ext>
            </a:extLst>
          </p:cNvPr>
          <p:cNvPicPr>
            <a:picLocks noChangeAspect="1"/>
          </p:cNvPicPr>
          <p:nvPr/>
        </p:nvPicPr>
        <p:blipFill>
          <a:blip r:embed="rId3"/>
          <a:stretch>
            <a:fillRect/>
          </a:stretch>
        </p:blipFill>
        <p:spPr>
          <a:xfrm>
            <a:off x="353683" y="974806"/>
            <a:ext cx="6941388" cy="126149"/>
          </a:xfrm>
          <a:prstGeom prst="rect">
            <a:avLst/>
          </a:prstGeom>
        </p:spPr>
      </p:pic>
      <p:pic>
        <p:nvPicPr>
          <p:cNvPr id="7" name="Picture 5">
            <a:extLst>
              <a:ext uri="{FF2B5EF4-FFF2-40B4-BE49-F238E27FC236}">
                <a16:creationId xmlns:a16="http://schemas.microsoft.com/office/drawing/2014/main" id="{E065EEFB-99CA-444A-87A7-9BB99B144A63}"/>
              </a:ext>
            </a:extLst>
          </p:cNvPr>
          <p:cNvPicPr>
            <a:picLocks noChangeAspect="1"/>
          </p:cNvPicPr>
          <p:nvPr/>
        </p:nvPicPr>
        <p:blipFill>
          <a:blip r:embed="rId4"/>
          <a:stretch>
            <a:fillRect/>
          </a:stretch>
        </p:blipFill>
        <p:spPr>
          <a:xfrm>
            <a:off x="294168" y="6350000"/>
            <a:ext cx="2329698" cy="361885"/>
          </a:xfrm>
          <a:prstGeom prst="rect">
            <a:avLst/>
          </a:prstGeom>
        </p:spPr>
      </p:pic>
    </p:spTree>
    <p:extLst>
      <p:ext uri="{BB962C8B-B14F-4D97-AF65-F5344CB8AC3E}">
        <p14:creationId xmlns:p14="http://schemas.microsoft.com/office/powerpoint/2010/main" val="283738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D444-0B92-754F-8580-7BB71CAADF65}"/>
              </a:ext>
            </a:extLst>
          </p:cNvPr>
          <p:cNvSpPr>
            <a:spLocks noGrp="1"/>
          </p:cNvSpPr>
          <p:nvPr>
            <p:ph type="title"/>
          </p:nvPr>
        </p:nvSpPr>
        <p:spPr>
          <a:xfrm>
            <a:off x="405353" y="146114"/>
            <a:ext cx="8927183" cy="369331"/>
          </a:xfrm>
        </p:spPr>
        <p:txBody>
          <a:bodyPr>
            <a:normAutofit fontScale="90000"/>
          </a:bodyPr>
          <a:lstStyle/>
          <a:p>
            <a:r>
              <a:rPr lang="en-GB" sz="2200" b="1" dirty="0">
                <a:latin typeface="Arial" panose="020B0604020202020204" pitchFamily="34" charset="0"/>
                <a:cs typeface="Arial" panose="020B0604020202020204" pitchFamily="34" charset="0"/>
              </a:rPr>
              <a:t>Exploring Roles of Different Agencies</a:t>
            </a:r>
            <a:endParaRPr lang="en-US" sz="2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6405FE9-AFD9-7947-AC56-8DF670260355}"/>
              </a:ext>
            </a:extLst>
          </p:cNvPr>
          <p:cNvSpPr>
            <a:spLocks noGrp="1"/>
          </p:cNvSpPr>
          <p:nvPr>
            <p:ph idx="1"/>
          </p:nvPr>
        </p:nvSpPr>
        <p:spPr>
          <a:xfrm>
            <a:off x="405353" y="515447"/>
            <a:ext cx="11670383" cy="6196438"/>
          </a:xfrm>
        </p:spPr>
        <p:txBody>
          <a:bodyPr vert="horz" lIns="91440" tIns="45720" rIns="91440" bIns="45720" rtlCol="0" anchor="t">
            <a:normAutofit fontScale="62500" lnSpcReduction="20000"/>
          </a:bodyPr>
          <a:lstStyle/>
          <a:p>
            <a:pPr marL="0" indent="0">
              <a:buNone/>
            </a:pPr>
            <a:r>
              <a:rPr lang="en-GB" sz="1800" b="1" u="none" strike="noStrike" dirty="0">
                <a:effectLst/>
                <a:latin typeface="Calibri" panose="020F050202020403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Local Authorities: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Reforming approaches to nutrition and diet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Awareness in exercise and health education in schools, guideline on better school meals.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Infrastructure projects that supports healthy lifestyles, </a:t>
            </a:r>
            <a:r>
              <a:rPr lang="en-US" sz="2000" dirty="0">
                <a:effectLst/>
                <a:latin typeface="Arial" panose="020B0604020202020204" pitchFamily="34" charset="0"/>
                <a:ea typeface="Times New Roman" panose="02020603050405020304" pitchFamily="18" charset="0"/>
                <a:cs typeface="Arial" panose="020B0604020202020204" pitchFamily="34" charset="0"/>
              </a:rPr>
              <a:t>(www.local.gov.uk,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National: PHE, Health Boards </a:t>
            </a:r>
            <a:r>
              <a:rPr lang="en-GB" sz="2000" dirty="0">
                <a:effectLst/>
                <a:latin typeface="Arial" panose="020B0604020202020204" pitchFamily="34" charset="0"/>
                <a:ea typeface="Times New Roman" panose="02020603050405020304" pitchFamily="18" charset="0"/>
                <a:cs typeface="Arial" panose="020B0604020202020204" pitchFamily="34" charset="0"/>
              </a:rPr>
              <a:t>and the </a:t>
            </a:r>
            <a:r>
              <a:rPr lang="en-GB" sz="2000" b="1" dirty="0">
                <a:effectLst/>
                <a:latin typeface="Arial" panose="020B0604020202020204" pitchFamily="34" charset="0"/>
                <a:ea typeface="Times New Roman" panose="02020603050405020304" pitchFamily="18" charset="0"/>
                <a:cs typeface="Arial" panose="020B0604020202020204" pitchFamily="34" charset="0"/>
              </a:rPr>
              <a:t>Government:</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Legislations, Policies and laws. Sugar tax, legislation to restrict promotions on food with high salt, sugar and fat. Banning adverts with high salt, sugar and fat on television, online forums before 9.00pm, </a:t>
            </a:r>
            <a:r>
              <a:rPr lang="en-US" sz="2000" dirty="0">
                <a:effectLst/>
                <a:latin typeface="Arial" panose="020B0604020202020204" pitchFamily="34" charset="0"/>
                <a:ea typeface="Times New Roman" panose="02020603050405020304" pitchFamily="18" charset="0"/>
                <a:cs typeface="Arial" panose="020B0604020202020204" pitchFamily="34" charset="0"/>
              </a:rPr>
              <a:t>(www.nhs.uk, 2019)</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Implementation strategy to discourage consumption of sugary foods and beverages, influencing the food and beverage industry to change.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on calories labelling and nutrition on packaged foods, guidelines on salt controls in cafes, diners, bars and supermarkets, also Alcohol contents labelling. </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Public awareness initiatives on healthy lifestyles through Apps, campaigns and advertising.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Voluntary Organisations, Charities and Community Centres:</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Charities have worked in conjunctions with local authorities to help educate and inspire folks to exercise and live a better healthier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Community centres are more exercise friendly by incorporating fitness regime and classes to inspire their clientele for a healthy lifestyle.</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Local clubs run athletic classes, running clubs, football and rugby forums to motivate people to healthier living.</a:t>
            </a:r>
            <a:r>
              <a:rPr lang="en-GB" sz="2000" b="1" dirty="0">
                <a:effectLst/>
                <a:latin typeface="Arial" panose="020B0604020202020204" pitchFamily="34" charset="0"/>
                <a:ea typeface="Times New Roman" panose="02020603050405020304" pitchFamily="18" charset="0"/>
                <a:cs typeface="Arial" panose="020B0604020202020204" pitchFamily="34" charset="0"/>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b="1" dirty="0">
                <a:effectLst/>
                <a:latin typeface="Arial" panose="020B0604020202020204" pitchFamily="34" charset="0"/>
                <a:ea typeface="Times New Roman" panose="02020603050405020304" pitchFamily="18" charset="0"/>
                <a:cs typeface="Arial" panose="020B0604020202020204" pitchFamily="34" charset="0"/>
              </a:rPr>
              <a:t>International Agencies – WHO and the EU:</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The WHO urges government globally to promote healthy foods in public facilities.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Develop global laboratories protocols for measuring trans body fat in food and beverages.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Research, Co-ordinations, Presentations and create policies and guidelines to fight obesity worldwide, </a:t>
            </a:r>
            <a:r>
              <a:rPr lang="en-US" sz="2000" dirty="0">
                <a:effectLst/>
                <a:latin typeface="Arial" panose="020B0604020202020204" pitchFamily="34" charset="0"/>
                <a:ea typeface="Times New Roman" panose="02020603050405020304" pitchFamily="18" charset="0"/>
                <a:cs typeface="Arial" panose="020B0604020202020204" pitchFamily="34" charset="0"/>
              </a:rPr>
              <a:t>(www.who.int/activities/controlling-the-global-obesity-epidemic, 2020)</a:t>
            </a:r>
            <a:r>
              <a:rPr lang="en-GB" sz="2000" dirty="0">
                <a:effectLst/>
                <a:latin typeface="Arial" panose="020B0604020202020204" pitchFamily="34" charset="0"/>
                <a:ea typeface="Times New Roman" panose="02020603050405020304" pitchFamily="18" charset="0"/>
                <a:cs typeface="Arial" panose="020B0604020202020204" pitchFamily="34" charset="0"/>
              </a:rPr>
              <a:t>.</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information, data and consumer goods coming into the European Union.</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Policies, regulations, implementations and public awareness.</a:t>
            </a:r>
          </a:p>
          <a:p>
            <a:pPr marL="342900" lvl="0" indent="-342900">
              <a:buFont typeface="Calibri" panose="020F0502020204030204" pitchFamily="34" charset="0"/>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Controlling products into the union containing sugary, salty and fatty substances from outside the European Union.</a:t>
            </a:r>
          </a:p>
          <a:p>
            <a:pPr>
              <a:spcBef>
                <a:spcPts val="0"/>
              </a:spcBef>
              <a:spcAft>
                <a:spcPts val="0"/>
              </a:spcAft>
              <a:buFont typeface="Arial" panose="020B0604020202020204" pitchFamily="34" charset="0"/>
              <a:buChar char="•"/>
            </a:pPr>
            <a:endParaRPr lang="en-GB" sz="7200" dirty="0">
              <a:solidFill>
                <a:srgbClr val="0E101A"/>
              </a:solidFill>
              <a:effectLst/>
              <a:latin typeface="Arial" panose="020B0604020202020204" pitchFamily="34" charset="0"/>
              <a:cs typeface="Arial" panose="020B0604020202020204" pitchFamily="34" charset="0"/>
            </a:endParaRPr>
          </a:p>
          <a:p>
            <a:endParaRPr lang="en-GB" sz="1500" dirty="0"/>
          </a:p>
          <a:p>
            <a:endParaRPr lang="en-GB" sz="1500" dirty="0"/>
          </a:p>
        </p:txBody>
      </p:sp>
      <p:sp>
        <p:nvSpPr>
          <p:cNvPr id="4" name="TextBox 3">
            <a:extLst>
              <a:ext uri="{FF2B5EF4-FFF2-40B4-BE49-F238E27FC236}">
                <a16:creationId xmlns:a16="http://schemas.microsoft.com/office/drawing/2014/main" id="{9B752750-BD68-48E5-817D-AD9BBC4CF9B8}"/>
              </a:ext>
            </a:extLst>
          </p:cNvPr>
          <p:cNvSpPr txBox="1"/>
          <p:nvPr/>
        </p:nvSpPr>
        <p:spPr>
          <a:xfrm>
            <a:off x="9954704" y="146115"/>
            <a:ext cx="1112363" cy="369332"/>
          </a:xfrm>
          <a:prstGeom prst="rect">
            <a:avLst/>
          </a:prstGeom>
          <a:noFill/>
        </p:spPr>
        <p:txBody>
          <a:bodyPr wrap="square" rtlCol="0">
            <a:spAutoFit/>
          </a:bodyPr>
          <a:lstStyle/>
          <a:p>
            <a:r>
              <a:rPr lang="en-GB" dirty="0"/>
              <a:t>Franco</a:t>
            </a:r>
          </a:p>
        </p:txBody>
      </p:sp>
    </p:spTree>
    <p:extLst>
      <p:ext uri="{BB962C8B-B14F-4D97-AF65-F5344CB8AC3E}">
        <p14:creationId xmlns:p14="http://schemas.microsoft.com/office/powerpoint/2010/main" val="2971174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07558-19EA-4790-B34A-F7A8A44D49B2}"/>
              </a:ext>
            </a:extLst>
          </p:cNvPr>
          <p:cNvSpPr>
            <a:spLocks noGrp="1"/>
          </p:cNvSpPr>
          <p:nvPr>
            <p:ph type="title"/>
          </p:nvPr>
        </p:nvSpPr>
        <p:spPr>
          <a:xfrm>
            <a:off x="324379" y="200026"/>
            <a:ext cx="11029422" cy="440379"/>
          </a:xfrm>
        </p:spPr>
        <p:txBody>
          <a:bodyPr>
            <a:normAutofit/>
          </a:bodyPr>
          <a:lstStyle/>
          <a:p>
            <a:r>
              <a:rPr lang="en-GB" sz="2400" b="1" dirty="0">
                <a:latin typeface="Arial" panose="020B0604020202020204" pitchFamily="34" charset="0"/>
                <a:cs typeface="Arial" panose="020B0604020202020204" pitchFamily="34" charset="0"/>
              </a:rPr>
              <a:t>Recommendations and Conclusion                                 </a:t>
            </a:r>
            <a:r>
              <a:rPr lang="en-GB" sz="1600" dirty="0" err="1">
                <a:latin typeface="Arial" panose="020B0604020202020204" pitchFamily="34" charset="0"/>
                <a:cs typeface="Arial" panose="020B0604020202020204" pitchFamily="34" charset="0"/>
              </a:rPr>
              <a:t>Crizanta</a:t>
            </a:r>
            <a:r>
              <a:rPr lang="en-GB" sz="1600" dirty="0">
                <a:latin typeface="Arial" panose="020B0604020202020204" pitchFamily="34" charset="0"/>
                <a:cs typeface="Arial" panose="020B0604020202020204" pitchFamily="34" charset="0"/>
              </a:rPr>
              <a:t>, Dewan</a:t>
            </a:r>
          </a:p>
        </p:txBody>
      </p:sp>
      <p:sp>
        <p:nvSpPr>
          <p:cNvPr id="3" name="Content Placeholder 2">
            <a:extLst>
              <a:ext uri="{FF2B5EF4-FFF2-40B4-BE49-F238E27FC236}">
                <a16:creationId xmlns:a16="http://schemas.microsoft.com/office/drawing/2014/main" id="{6F627864-FD75-493C-8967-32B89C8AFA44}"/>
              </a:ext>
            </a:extLst>
          </p:cNvPr>
          <p:cNvSpPr>
            <a:spLocks noGrp="1"/>
          </p:cNvSpPr>
          <p:nvPr>
            <p:ph idx="1"/>
          </p:nvPr>
        </p:nvSpPr>
        <p:spPr>
          <a:xfrm>
            <a:off x="324379" y="640404"/>
            <a:ext cx="11562821" cy="5922955"/>
          </a:xfrm>
        </p:spPr>
        <p:txBody>
          <a:bodyPr vert="horz" lIns="91440" tIns="45720" rIns="91440" bIns="45720" rtlCol="0" anchor="t">
            <a:normAutofit/>
          </a:bodyPr>
          <a:lstStyle/>
          <a:p>
            <a:pPr marL="0" indent="0">
              <a:spcBef>
                <a:spcPts val="0"/>
              </a:spcBef>
              <a:spcAft>
                <a:spcPts val="0"/>
              </a:spcAft>
              <a:buNone/>
            </a:pPr>
            <a:r>
              <a:rPr lang="en-GB" sz="2000" b="1" dirty="0">
                <a:latin typeface="Arial" panose="020B0604020202020204" pitchFamily="34" charset="0"/>
                <a:cs typeface="Arial" panose="020B0604020202020204" pitchFamily="34" charset="0"/>
              </a:rPr>
              <a:t>Recommendations:</a:t>
            </a:r>
            <a:endParaRPr lang="en-GB" sz="1900" dirty="0">
              <a:solidFill>
                <a:srgbClr val="0E101A"/>
              </a:solidFill>
              <a:effectLst/>
              <a:latin typeface="Arial" panose="020B0604020202020204" pitchFamily="34" charset="0"/>
              <a:cs typeface="Arial" panose="020B0604020202020204" pitchFamily="34" charset="0"/>
            </a:endParaRPr>
          </a:p>
          <a:p>
            <a:pPr>
              <a:spcBef>
                <a:spcPts val="0"/>
              </a:spcBef>
            </a:pPr>
            <a:r>
              <a:rPr lang="en-GB" sz="1600" dirty="0">
                <a:solidFill>
                  <a:srgbClr val="0E101A"/>
                </a:solidFill>
                <a:effectLst/>
                <a:latin typeface="Arial" panose="020B0604020202020204" pitchFamily="34" charset="0"/>
                <a:cs typeface="Arial" panose="020B0604020202020204" pitchFamily="34" charset="0"/>
              </a:rPr>
              <a:t>Regular physical activity, high intake of dietary fibre. </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Avoid excessive sugar, processed and starchy food.</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More intake of fruits and vegetables.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Interventions for weight management.</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Tailor the components of the person's preferences like initial fitness, health status and lifestyle.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Monitor children's electronic gadget time.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Create awareness.</a:t>
            </a:r>
          </a:p>
          <a:p>
            <a:pPr marL="0" indent="0">
              <a:spcBef>
                <a:spcPts val="0"/>
              </a:spcBef>
              <a:spcAft>
                <a:spcPts val="0"/>
              </a:spcAft>
              <a:buNone/>
            </a:pPr>
            <a:endParaRPr lang="en-GB" sz="16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We can also recommend the following policies and guidelines to the respective authorities to tackle obesity:</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Minimise junk food offers around schools; restrict access to restaurants and other unhealthy foods close to school premises.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Restrict fast food discount distributions and app-based delivery in front of the school gate.</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Adding 'Gardening' and 'Cooking' as compulsory subjects in school programmes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Prohibiting the promotion of unsafe food items on all council-owned advertisement pages</a:t>
            </a:r>
          </a:p>
          <a:p>
            <a:pPr>
              <a:spcBef>
                <a:spcPts val="0"/>
              </a:spcBef>
            </a:pPr>
            <a:r>
              <a:rPr lang="en-GB" sz="1600" dirty="0">
                <a:solidFill>
                  <a:srgbClr val="0E101A"/>
                </a:solidFill>
                <a:effectLst/>
                <a:latin typeface="Arial" panose="020B0604020202020204" pitchFamily="34" charset="0"/>
                <a:cs typeface="Arial" panose="020B0604020202020204" pitchFamily="34" charset="0"/>
              </a:rPr>
              <a:t>Remove or lower taxes on sports and exercise equipment.</a:t>
            </a:r>
          </a:p>
          <a:p>
            <a:pPr>
              <a:spcBef>
                <a:spcPts val="0"/>
              </a:spcBef>
            </a:pPr>
            <a:r>
              <a:rPr lang="en-GB" sz="1600" dirty="0">
                <a:solidFill>
                  <a:srgbClr val="0E101A"/>
                </a:solidFill>
                <a:latin typeface="Arial" panose="020B0604020202020204" pitchFamily="34" charset="0"/>
                <a:cs typeface="Arial" panose="020B0604020202020204" pitchFamily="34" charset="0"/>
              </a:rPr>
              <a:t>Some prescription drugs help to gain weight. Medical professionals must inform patients about these side effects and discuss alternative options. Government and health organisations should closely monitor the use of these drugs.</a:t>
            </a: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endParaRPr lang="en-GB" sz="1900" b="1"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900" b="1" dirty="0">
                <a:solidFill>
                  <a:srgbClr val="0E101A"/>
                </a:solidFill>
                <a:effectLst/>
                <a:latin typeface="Arial" panose="020B0604020202020204" pitchFamily="34" charset="0"/>
                <a:cs typeface="Arial" panose="020B0604020202020204" pitchFamily="34" charset="0"/>
              </a:rPr>
              <a:t>Conclusion</a:t>
            </a:r>
          </a:p>
          <a:p>
            <a:pPr marL="0" indent="0">
              <a:spcBef>
                <a:spcPts val="0"/>
              </a:spcBef>
              <a:spcAft>
                <a:spcPts val="0"/>
              </a:spcAft>
              <a:buNone/>
            </a:pPr>
            <a:endParaRPr lang="en-GB" sz="1900" dirty="0">
              <a:solidFill>
                <a:srgbClr val="0E101A"/>
              </a:solidFill>
              <a:effectLst/>
              <a:latin typeface="Arial" panose="020B0604020202020204" pitchFamily="34" charset="0"/>
              <a:cs typeface="Arial" panose="020B0604020202020204" pitchFamily="34" charset="0"/>
            </a:endParaRPr>
          </a:p>
          <a:p>
            <a:pPr marL="0" indent="0">
              <a:spcBef>
                <a:spcPts val="0"/>
              </a:spcBef>
              <a:spcAft>
                <a:spcPts val="0"/>
              </a:spcAft>
              <a:buNone/>
            </a:pPr>
            <a:r>
              <a:rPr lang="en-GB" sz="1600" dirty="0">
                <a:solidFill>
                  <a:srgbClr val="0E101A"/>
                </a:solidFill>
                <a:effectLst/>
                <a:latin typeface="Arial" panose="020B0604020202020204" pitchFamily="34" charset="0"/>
                <a:cs typeface="Arial" panose="020B0604020202020204" pitchFamily="34" charset="0"/>
              </a:rPr>
              <a:t>Obesity, in addition to poorer health outcomes, can have negative social and economic impacts. Researchers indicated many reasons for obesity. The most common ones are' Poor diet' and 'Inactive lifestyle'. However, there is no miracle cure in the obesity epidemic as it is a very complex problem, and a multifaceted approach must be considered. To promote a healthy lifestyle, the policymakers, state and local organisations, businesses, other community leaders and individuals must work together. </a:t>
            </a:r>
          </a:p>
          <a:p>
            <a:pPr marL="0" indent="0">
              <a:lnSpc>
                <a:spcPct val="120000"/>
              </a:lnSpc>
              <a:spcBef>
                <a:spcPts val="0"/>
              </a:spcBef>
              <a:buNone/>
            </a:pPr>
            <a:endParaRPr lang="en-GB" sz="4500" dirty="0">
              <a:latin typeface="Arial" panose="020B0604020202020204" pitchFamily="34" charset="0"/>
              <a:cs typeface="Arial" panose="020B0604020202020204" pitchFamily="34" charset="0"/>
            </a:endParaRPr>
          </a:p>
          <a:p>
            <a:pPr marL="0" indent="0">
              <a:buNone/>
            </a:pPr>
            <a:endParaRPr lang="en-GB" sz="1800" dirty="0">
              <a:cs typeface="Calibri"/>
            </a:endParaRPr>
          </a:p>
        </p:txBody>
      </p:sp>
    </p:spTree>
    <p:extLst>
      <p:ext uri="{BB962C8B-B14F-4D97-AF65-F5344CB8AC3E}">
        <p14:creationId xmlns:p14="http://schemas.microsoft.com/office/powerpoint/2010/main" val="1966249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349DA-D36F-46EC-B57A-9C86F9EC51DF}"/>
              </a:ext>
            </a:extLst>
          </p:cNvPr>
          <p:cNvSpPr>
            <a:spLocks noGrp="1"/>
          </p:cNvSpPr>
          <p:nvPr>
            <p:ph type="title"/>
          </p:nvPr>
        </p:nvSpPr>
        <p:spPr>
          <a:xfrm>
            <a:off x="838200" y="150829"/>
            <a:ext cx="10515600" cy="53020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109F33E-F97F-450B-AA05-99A838175BCC}"/>
              </a:ext>
            </a:extLst>
          </p:cNvPr>
          <p:cNvSpPr>
            <a:spLocks noGrp="1"/>
          </p:cNvSpPr>
          <p:nvPr>
            <p:ph idx="1"/>
          </p:nvPr>
        </p:nvSpPr>
        <p:spPr>
          <a:xfrm>
            <a:off x="838200" y="867266"/>
            <a:ext cx="10515600" cy="5309697"/>
          </a:xfrm>
        </p:spPr>
        <p:txBody>
          <a:bodyPr>
            <a:normAutofit fontScale="92500" lnSpcReduction="10000"/>
          </a:bodyPr>
          <a:lstStyle/>
          <a:p>
            <a:pPr marL="0" indent="0">
              <a:lnSpc>
                <a:spcPct val="120000"/>
              </a:lnSpc>
              <a:spcBef>
                <a:spcPts val="200"/>
              </a:spcBef>
              <a:spcAft>
                <a:spcPts val="200"/>
              </a:spcAft>
              <a:buNone/>
            </a:pPr>
            <a:r>
              <a:rPr lang="en-GB" sz="1900" dirty="0">
                <a:effectLst/>
                <a:latin typeface="Calibri" panose="020F0502020204030204" pitchFamily="34" charset="0"/>
                <a:ea typeface="Calibri" panose="020F0502020204030204" pitchFamily="34" charset="0"/>
                <a:cs typeface="Vrinda" panose="020B0502040204020203" pitchFamily="34" charset="0"/>
              </a:rPr>
              <a:t>(</a:t>
            </a:r>
            <a:r>
              <a:rPr lang="en-GB" sz="1500" dirty="0">
                <a:effectLst/>
                <a:latin typeface="Arial" panose="020B0604020202020204" pitchFamily="34" charset="0"/>
                <a:ea typeface="Calibri" panose="020F0502020204030204" pitchFamily="34" charset="0"/>
                <a:cs typeface="Arial" panose="020B0604020202020204" pitchFamily="34" charset="0"/>
              </a:rPr>
              <a:t>NIE), N. I. o. E., 2021. </a:t>
            </a:r>
            <a:r>
              <a:rPr lang="en-GB" sz="1500" dirty="0" err="1">
                <a:effectLst/>
                <a:latin typeface="Arial" panose="020B0604020202020204" pitchFamily="34" charset="0"/>
                <a:ea typeface="Calibri" panose="020F0502020204030204" pitchFamily="34" charset="0"/>
                <a:cs typeface="Arial" panose="020B0604020202020204" pitchFamily="34" charset="0"/>
              </a:rPr>
              <a:t>QUalitative</a:t>
            </a:r>
            <a:r>
              <a:rPr lang="en-GB" sz="1500" dirty="0">
                <a:effectLst/>
                <a:latin typeface="Arial" panose="020B0604020202020204" pitchFamily="34" charset="0"/>
                <a:ea typeface="Calibri" panose="020F0502020204030204" pitchFamily="34" charset="0"/>
                <a:cs typeface="Arial" panose="020B0604020202020204" pitchFamily="34" charset="0"/>
              </a:rPr>
              <a:t> Estimates: Health, Depression and obesity.. </a:t>
            </a:r>
            <a:r>
              <a:rPr lang="en-GB" sz="1500" i="1" dirty="0">
                <a:effectLst/>
                <a:latin typeface="Arial" panose="020B0604020202020204" pitchFamily="34" charset="0"/>
                <a:ea typeface="Calibri" panose="020F0502020204030204" pitchFamily="34" charset="0"/>
                <a:cs typeface="Arial" panose="020B0604020202020204" pitchFamily="34" charset="0"/>
              </a:rPr>
              <a:t>Eric, </a:t>
            </a:r>
            <a:r>
              <a:rPr lang="en-GB" sz="1500" dirty="0">
                <a:effectLst/>
                <a:latin typeface="Arial" panose="020B0604020202020204" pitchFamily="34" charset="0"/>
                <a:ea typeface="Calibri" panose="020F0502020204030204" pitchFamily="34" charset="0"/>
                <a:cs typeface="Arial" panose="020B0604020202020204" pitchFamily="34" charset="0"/>
              </a:rPr>
              <a:t>March.</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Adam </a:t>
            </a:r>
            <a:r>
              <a:rPr lang="en-GB" sz="1500" dirty="0" err="1">
                <a:effectLst/>
                <a:latin typeface="Arial" panose="020B0604020202020204" pitchFamily="34" charset="0"/>
                <a:ea typeface="Calibri" panose="020F0502020204030204" pitchFamily="34" charset="0"/>
                <a:cs typeface="Arial" panose="020B0604020202020204" pitchFamily="34" charset="0"/>
              </a:rPr>
              <a:t>Deewnowski</a:t>
            </a:r>
            <a:r>
              <a:rPr lang="en-GB" sz="1500" dirty="0">
                <a:effectLst/>
                <a:latin typeface="Arial" panose="020B0604020202020204" pitchFamily="34" charset="0"/>
                <a:ea typeface="Calibri" panose="020F0502020204030204" pitchFamily="34" charset="0"/>
                <a:cs typeface="Arial" panose="020B0604020202020204" pitchFamily="34" charset="0"/>
              </a:rPr>
              <a:t>, E. M. S. d. P., 2020. Shaping physical, Economical and Policy Components of Healthy Diets. </a:t>
            </a:r>
            <a:r>
              <a:rPr lang="en-GB" sz="1500" i="1" dirty="0">
                <a:effectLst/>
                <a:latin typeface="Arial" panose="020B0604020202020204" pitchFamily="34" charset="0"/>
                <a:ea typeface="Calibri" panose="020F0502020204030204" pitchFamily="34" charset="0"/>
                <a:cs typeface="Arial" panose="020B0604020202020204" pitchFamily="34" charset="0"/>
              </a:rPr>
              <a:t>International </a:t>
            </a:r>
            <a:r>
              <a:rPr lang="en-GB" sz="1500" i="1" dirty="0" err="1">
                <a:effectLst/>
                <a:latin typeface="Arial" panose="020B0604020202020204" pitchFamily="34" charset="0"/>
                <a:ea typeface="Calibri" panose="020F0502020204030204" pitchFamily="34" charset="0"/>
                <a:cs typeface="Arial" panose="020B0604020202020204" pitchFamily="34" charset="0"/>
              </a:rPr>
              <a:t>Nutritient</a:t>
            </a:r>
            <a:r>
              <a:rPr lang="en-GB" sz="1500" i="1" dirty="0">
                <a:effectLst/>
                <a:latin typeface="Arial" panose="020B0604020202020204" pitchFamily="34" charset="0"/>
                <a:ea typeface="Calibri" panose="020F0502020204030204" pitchFamily="34" charset="0"/>
                <a:cs typeface="Arial" panose="020B0604020202020204" pitchFamily="34" charset="0"/>
              </a:rPr>
              <a:t> Foundation, </a:t>
            </a:r>
            <a:r>
              <a:rPr lang="en-GB" sz="1500" dirty="0">
                <a:effectLst/>
                <a:latin typeface="Arial" panose="020B0604020202020204" pitchFamily="34" charset="0"/>
                <a:ea typeface="Calibri" panose="020F0502020204030204" pitchFamily="34" charset="0"/>
                <a:cs typeface="Arial" panose="020B0604020202020204" pitchFamily="34" charset="0"/>
              </a:rPr>
              <a:t>24 </a:t>
            </a:r>
            <a:r>
              <a:rPr lang="en-GB" sz="1500" dirty="0" err="1">
                <a:effectLst/>
                <a:latin typeface="Arial" panose="020B0604020202020204" pitchFamily="34" charset="0"/>
                <a:ea typeface="Calibri" panose="020F0502020204030204" pitchFamily="34" charset="0"/>
                <a:cs typeface="Arial" panose="020B0604020202020204" pitchFamily="34" charset="0"/>
              </a:rPr>
              <a:t>December.Issue</a:t>
            </a:r>
            <a:r>
              <a:rPr lang="en-GB" sz="1500" dirty="0">
                <a:effectLst/>
                <a:latin typeface="Arial" panose="020B0604020202020204" pitchFamily="34" charset="0"/>
                <a:ea typeface="Calibri" panose="020F0502020204030204" pitchFamily="34" charset="0"/>
                <a:cs typeface="Arial" panose="020B0604020202020204" pitchFamily="34" charset="0"/>
              </a:rPr>
              <a:t> 2020.</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Baker, C., 2021. </a:t>
            </a:r>
            <a:r>
              <a:rPr lang="en-GB" sz="1500" i="1" dirty="0">
                <a:effectLst/>
                <a:latin typeface="Arial" panose="020B0604020202020204" pitchFamily="34" charset="0"/>
                <a:ea typeface="Calibri" panose="020F0502020204030204" pitchFamily="34" charset="0"/>
                <a:cs typeface="Arial" panose="020B0604020202020204" pitchFamily="34" charset="0"/>
              </a:rPr>
              <a:t>Obesity Statistics, </a:t>
            </a:r>
            <a:r>
              <a:rPr lang="en-GB" sz="1500" dirty="0">
                <a:effectLst/>
                <a:latin typeface="Arial" panose="020B0604020202020204" pitchFamily="34" charset="0"/>
                <a:ea typeface="Calibri" panose="020F0502020204030204" pitchFamily="34" charset="0"/>
                <a:cs typeface="Arial" panose="020B0604020202020204" pitchFamily="34" charset="0"/>
              </a:rPr>
              <a:t>London: House of Commons Library.</a:t>
            </a:r>
          </a:p>
          <a:p>
            <a:pPr marL="0" indent="0">
              <a:lnSpc>
                <a:spcPct val="120000"/>
              </a:lnSpc>
              <a:spcBef>
                <a:spcPts val="200"/>
              </a:spcBef>
              <a:spcAft>
                <a:spcPts val="200"/>
              </a:spcAft>
              <a:buNone/>
            </a:pPr>
            <a:r>
              <a:rPr lang="en-GB" sz="1500" dirty="0" err="1">
                <a:effectLst/>
                <a:latin typeface="Arial" panose="020B0604020202020204" pitchFamily="34" charset="0"/>
                <a:ea typeface="Calibri" panose="020F0502020204030204" pitchFamily="34" charset="0"/>
                <a:cs typeface="Arial" panose="020B0604020202020204" pitchFamily="34" charset="0"/>
              </a:rPr>
              <a:t>Brydie</a:t>
            </a:r>
            <a:r>
              <a:rPr lang="en-GB" sz="1500" dirty="0">
                <a:effectLst/>
                <a:latin typeface="Arial" panose="020B0604020202020204" pitchFamily="34" charset="0"/>
                <a:ea typeface="Calibri" panose="020F0502020204030204" pitchFamily="34" charset="0"/>
                <a:cs typeface="Arial" panose="020B0604020202020204" pitchFamily="34" charset="0"/>
              </a:rPr>
              <a:t> Clarke, J. K. B. S. G. S., 2021. Understanding the dynamics of obesity prevention, policy decision- making using systems.. </a:t>
            </a:r>
            <a:r>
              <a:rPr lang="en-GB" sz="1500" i="1" dirty="0">
                <a:effectLst/>
                <a:latin typeface="Arial" panose="020B0604020202020204" pitchFamily="34" charset="0"/>
                <a:ea typeface="Calibri" panose="020F0502020204030204" pitchFamily="34" charset="0"/>
                <a:cs typeface="Arial" panose="020B0604020202020204" pitchFamily="34" charset="0"/>
              </a:rPr>
              <a:t>PLOS One, </a:t>
            </a:r>
            <a:r>
              <a:rPr lang="en-GB" sz="1500" dirty="0">
                <a:effectLst/>
                <a:latin typeface="Arial" panose="020B0604020202020204" pitchFamily="34" charset="0"/>
                <a:ea typeface="Calibri" panose="020F0502020204030204" pitchFamily="34" charset="0"/>
                <a:cs typeface="Arial" panose="020B0604020202020204" pitchFamily="34" charset="0"/>
              </a:rPr>
              <a:t>22 </a:t>
            </a:r>
            <a:r>
              <a:rPr lang="en-GB" sz="1500" dirty="0" err="1">
                <a:effectLst/>
                <a:latin typeface="Arial" panose="020B0604020202020204" pitchFamily="34" charset="0"/>
                <a:ea typeface="Calibri" panose="020F0502020204030204" pitchFamily="34" charset="0"/>
                <a:cs typeface="Arial" panose="020B0604020202020204" pitchFamily="34" charset="0"/>
              </a:rPr>
              <a:t>January.Issue</a:t>
            </a:r>
            <a:r>
              <a:rPr lang="en-GB" sz="1500" dirty="0">
                <a:effectLst/>
                <a:latin typeface="Arial" panose="020B0604020202020204" pitchFamily="34" charset="0"/>
                <a:ea typeface="Calibri" panose="020F0502020204030204" pitchFamily="34" charset="0"/>
                <a:cs typeface="Arial" panose="020B0604020202020204" pitchFamily="34" charset="0"/>
              </a:rPr>
              <a:t> 4/1/2021.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CIA, 2021. </a:t>
            </a:r>
            <a:r>
              <a:rPr lang="en-GB" sz="1500" i="1" dirty="0">
                <a:effectLst/>
                <a:latin typeface="Arial" panose="020B0604020202020204" pitchFamily="34" charset="0"/>
                <a:ea typeface="Calibri" panose="020F0502020204030204" pitchFamily="34" charset="0"/>
                <a:cs typeface="Arial" panose="020B0604020202020204" pitchFamily="34" charset="0"/>
              </a:rPr>
              <a:t>https://web.archive.org.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https://web.archive.org/web/20200630202020/https://www.cia.gov/library/publications/the-world-factbook/rankorder/2228rank.html</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Dictionary, 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https://www.lexico.com.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https://www.lexico.com/definition/obese</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EASO, 2021. </a:t>
            </a:r>
            <a:r>
              <a:rPr lang="en-GB" sz="1500" i="1" dirty="0">
                <a:effectLst/>
                <a:latin typeface="Arial" panose="020B0604020202020204" pitchFamily="34" charset="0"/>
                <a:ea typeface="Calibri" panose="020F0502020204030204" pitchFamily="34" charset="0"/>
                <a:cs typeface="Arial" panose="020B0604020202020204" pitchFamily="34" charset="0"/>
              </a:rPr>
              <a:t>https://easo.org.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https://easo.org/media-portal/statistics/</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200"/>
              </a:spcBef>
              <a:spcAft>
                <a:spcPts val="2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England, P. H., 2017. </a:t>
            </a:r>
            <a:r>
              <a:rPr lang="en-GB" sz="15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https://www.gov.uk/government/publications/health-matters-obesity-and-the-food-environment/health-matters-obesity-and-the-food-environment--2</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113965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76C1-4A8E-4BF1-A836-064220867ECA}"/>
              </a:ext>
            </a:extLst>
          </p:cNvPr>
          <p:cNvSpPr>
            <a:spLocks noGrp="1"/>
          </p:cNvSpPr>
          <p:nvPr>
            <p:ph type="title"/>
          </p:nvPr>
        </p:nvSpPr>
        <p:spPr>
          <a:xfrm>
            <a:off x="838200" y="365125"/>
            <a:ext cx="10515600" cy="5304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469AABE-D40E-4CA1-9C94-FED8E472F603}"/>
              </a:ext>
            </a:extLst>
          </p:cNvPr>
          <p:cNvSpPr>
            <a:spLocks noGrp="1"/>
          </p:cNvSpPr>
          <p:nvPr>
            <p:ph idx="1"/>
          </p:nvPr>
        </p:nvSpPr>
        <p:spPr>
          <a:xfrm>
            <a:off x="838200" y="1178351"/>
            <a:ext cx="10515600" cy="4998612"/>
          </a:xfrm>
        </p:spPr>
        <p:txBody>
          <a:bodyPr>
            <a:normAutofit/>
          </a:bodyPr>
          <a:lstStyle/>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https://fingertips.phe.org.uk.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https://fingertips.phe.org.uk/profile/national-child-measurement-programme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7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England, P. H.,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https://www.gov.uk.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https://www.gov.uk/government/publications/childhood-obesity-applying-all-our-health/childhood-obesity-applying-all-our-health</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Federation, W. O.,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https://www.worldobesity.org/news/world-obesity-day-all-countries-significantly-off-track-to-meet-2025-who-targets-on-obesity</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5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Haslam, D. D. W. &amp; James, P. W. P. T., 2005. Obesity. </a:t>
            </a:r>
            <a:r>
              <a:rPr lang="en-GB" sz="1300" i="1" dirty="0">
                <a:effectLst/>
                <a:latin typeface="Arial" panose="020B0604020202020204" pitchFamily="34" charset="0"/>
                <a:ea typeface="Calibri" panose="020F0502020204030204" pitchFamily="34" charset="0"/>
                <a:cs typeface="Arial" panose="020B0604020202020204" pitchFamily="34" charset="0"/>
              </a:rPr>
              <a:t>The Lancet, </a:t>
            </a:r>
            <a:r>
              <a:rPr lang="en-GB" sz="1300" dirty="0">
                <a:effectLst/>
                <a:latin typeface="Arial" panose="020B0604020202020204" pitchFamily="34" charset="0"/>
                <a:ea typeface="Calibri" panose="020F0502020204030204" pitchFamily="34" charset="0"/>
                <a:cs typeface="Arial" panose="020B0604020202020204" pitchFamily="34" charset="0"/>
              </a:rPr>
              <a:t>366(9492), pp. 1197-1209.</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Health, H. S. o. P., 2021. </a:t>
            </a:r>
            <a:r>
              <a:rPr lang="en-GB" sz="1300" i="1" dirty="0">
                <a:effectLst/>
                <a:latin typeface="Arial" panose="020B0604020202020204" pitchFamily="34" charset="0"/>
                <a:ea typeface="Calibri" panose="020F0502020204030204" pitchFamily="34" charset="0"/>
                <a:cs typeface="Arial" panose="020B0604020202020204" pitchFamily="34" charset="0"/>
              </a:rPr>
              <a:t>https://www.hsph.harvard.edu.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https://www.hsph.harvard.edu/obesity-prevention-source/obesity-trends/</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20"/>
              </a:spcBef>
              <a:spcAft>
                <a:spcPts val="20"/>
              </a:spcAft>
              <a:buNone/>
            </a:pPr>
            <a:r>
              <a:rPr lang="en-GB" sz="1300" dirty="0">
                <a:effectLst/>
                <a:latin typeface="Arial" panose="020B0604020202020204" pitchFamily="34" charset="0"/>
                <a:ea typeface="Calibri" panose="020F0502020204030204" pitchFamily="34" charset="0"/>
                <a:cs typeface="Arial" panose="020B0604020202020204" pitchFamily="34" charset="0"/>
              </a:rPr>
              <a:t>Holland, K., 2020. </a:t>
            </a:r>
            <a:r>
              <a:rPr lang="en-GB" sz="1300" i="1" dirty="0">
                <a:effectLst/>
                <a:latin typeface="Arial" panose="020B0604020202020204" pitchFamily="34" charset="0"/>
                <a:ea typeface="Calibri" panose="020F0502020204030204" pitchFamily="34" charset="0"/>
                <a:cs typeface="Arial" panose="020B0604020202020204" pitchFamily="34" charset="0"/>
              </a:rPr>
              <a:t>https://www.healthline.com. </a:t>
            </a:r>
            <a:r>
              <a:rPr lang="en-GB" sz="1300" dirty="0">
                <a:effectLst/>
                <a:latin typeface="Arial" panose="020B0604020202020204" pitchFamily="34" charset="0"/>
                <a:ea typeface="Calibri" panose="020F0502020204030204" pitchFamily="34" charset="0"/>
                <a:cs typeface="Arial" panose="020B0604020202020204" pitchFamily="34" charset="0"/>
              </a:rPr>
              <a:t>[Online] </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Available at: </a:t>
            </a:r>
            <a:r>
              <a:rPr lang="en-GB" sz="1300" u="sng" dirty="0">
                <a:effectLst/>
                <a:latin typeface="Arial" panose="020B0604020202020204" pitchFamily="34" charset="0"/>
                <a:ea typeface="Calibri" panose="020F0502020204030204" pitchFamily="34" charset="0"/>
                <a:cs typeface="Arial" panose="020B0604020202020204" pitchFamily="34" charset="0"/>
              </a:rPr>
              <a:t>https://www.healthline.com/health/obesity-facts#9.-Obesity-is-most-common-in-middle-age.</a:t>
            </a:r>
            <a:br>
              <a:rPr lang="en-GB" sz="1300" dirty="0">
                <a:effectLst/>
                <a:latin typeface="Arial" panose="020B0604020202020204" pitchFamily="34" charset="0"/>
                <a:ea typeface="Calibri" panose="020F0502020204030204" pitchFamily="34" charset="0"/>
                <a:cs typeface="Arial" panose="020B0604020202020204" pitchFamily="34" charset="0"/>
              </a:rPr>
            </a:br>
            <a:r>
              <a:rPr lang="en-GB" sz="1300" dirty="0">
                <a:effectLst/>
                <a:latin typeface="Arial" panose="020B0604020202020204" pitchFamily="34" charset="0"/>
                <a:ea typeface="Calibri" panose="020F0502020204030204" pitchFamily="34" charset="0"/>
                <a:cs typeface="Arial" panose="020B0604020202020204" pitchFamily="34" charset="0"/>
              </a:rPr>
              <a:t>[Accessed 4 April 2021].</a:t>
            </a:r>
          </a:p>
          <a:p>
            <a:pPr marL="0" indent="0">
              <a:buNone/>
            </a:pPr>
            <a:endParaRPr lang="en-GB" dirty="0"/>
          </a:p>
        </p:txBody>
      </p:sp>
    </p:spTree>
    <p:extLst>
      <p:ext uri="{BB962C8B-B14F-4D97-AF65-F5344CB8AC3E}">
        <p14:creationId xmlns:p14="http://schemas.microsoft.com/office/powerpoint/2010/main" val="2942142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657D-625C-47A3-94B5-EB3E81EA51E2}"/>
              </a:ext>
            </a:extLst>
          </p:cNvPr>
          <p:cNvSpPr>
            <a:spLocks noGrp="1"/>
          </p:cNvSpPr>
          <p:nvPr>
            <p:ph type="title"/>
          </p:nvPr>
        </p:nvSpPr>
        <p:spPr>
          <a:xfrm>
            <a:off x="838200" y="365126"/>
            <a:ext cx="10515600" cy="60583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EE517BC-9189-47B7-A8D3-C95C1FE202F0}"/>
              </a:ext>
            </a:extLst>
          </p:cNvPr>
          <p:cNvSpPr>
            <a:spLocks noGrp="1"/>
          </p:cNvSpPr>
          <p:nvPr>
            <p:ph idx="1"/>
          </p:nvPr>
        </p:nvSpPr>
        <p:spPr>
          <a:xfrm>
            <a:off x="838200" y="1244338"/>
            <a:ext cx="10515600" cy="4932625"/>
          </a:xfrm>
        </p:spPr>
        <p:txBody>
          <a:bodyPr>
            <a:normAutofit/>
          </a:bodyPr>
          <a:lstStyle/>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Jeroen </a:t>
            </a:r>
            <a:r>
              <a:rPr lang="en-GB" sz="1200" dirty="0" err="1">
                <a:effectLst/>
                <a:latin typeface="Arial" panose="020B0604020202020204" pitchFamily="34" charset="0"/>
                <a:ea typeface="Calibri" panose="020F0502020204030204" pitchFamily="34" charset="0"/>
                <a:cs typeface="Arial" panose="020B0604020202020204" pitchFamily="34" charset="0"/>
              </a:rPr>
              <a:t>Lakerveld</a:t>
            </a:r>
            <a:r>
              <a:rPr lang="en-GB" sz="1200" dirty="0">
                <a:effectLst/>
                <a:latin typeface="Arial" panose="020B0604020202020204" pitchFamily="34" charset="0"/>
                <a:ea typeface="Calibri" panose="020F0502020204030204" pitchFamily="34" charset="0"/>
                <a:cs typeface="Arial" panose="020B0604020202020204" pitchFamily="34" charset="0"/>
              </a:rPr>
              <a:t>, C. W. e. a., 2020. Advancing the evidence base for public policies impacting on dietary behaviour.. </a:t>
            </a:r>
            <a:r>
              <a:rPr lang="en-GB" sz="1200" i="1" dirty="0">
                <a:effectLst/>
                <a:latin typeface="Arial" panose="020B0604020202020204" pitchFamily="34" charset="0"/>
                <a:ea typeface="Calibri" panose="020F0502020204030204" pitchFamily="34" charset="0"/>
                <a:cs typeface="Arial" panose="020B0604020202020204" pitchFamily="34" charset="0"/>
              </a:rPr>
              <a:t>Food Policy, </a:t>
            </a:r>
            <a:r>
              <a:rPr lang="en-GB" sz="1200" dirty="0">
                <a:effectLst/>
                <a:latin typeface="Arial" panose="020B0604020202020204" pitchFamily="34" charset="0"/>
                <a:ea typeface="Calibri" panose="020F0502020204030204" pitchFamily="34" charset="0"/>
                <a:cs typeface="Arial" panose="020B0604020202020204" pitchFamily="34" charset="0"/>
              </a:rPr>
              <a:t>October.96(2020).</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Jojn</a:t>
            </a:r>
            <a:r>
              <a:rPr lang="en-GB" sz="1200" dirty="0">
                <a:effectLst/>
                <a:latin typeface="Arial" panose="020B0604020202020204" pitchFamily="34" charset="0"/>
                <a:ea typeface="Calibri" panose="020F0502020204030204" pitchFamily="34" charset="0"/>
                <a:cs typeface="Arial" panose="020B0604020202020204" pitchFamily="34" charset="0"/>
              </a:rPr>
              <a:t> Coggon, J. A., 2020. Let them choose not to eat cake, Public Health Ethics: Effectiveness and equity in </a:t>
            </a:r>
            <a:r>
              <a:rPr lang="en-GB" sz="1200" dirty="0" err="1">
                <a:effectLst/>
                <a:latin typeface="Arial" panose="020B0604020202020204" pitchFamily="34" charset="0"/>
                <a:ea typeface="Calibri" panose="020F0502020204030204" pitchFamily="34" charset="0"/>
                <a:cs typeface="Arial" panose="020B0604020202020204" pitchFamily="34" charset="0"/>
              </a:rPr>
              <a:t>gorvernment</a:t>
            </a:r>
            <a:r>
              <a:rPr lang="en-GB" sz="1200" dirty="0">
                <a:effectLst/>
                <a:latin typeface="Arial" panose="020B0604020202020204" pitchFamily="34" charset="0"/>
                <a:ea typeface="Calibri" panose="020F0502020204030204" pitchFamily="34" charset="0"/>
                <a:cs typeface="Arial" panose="020B0604020202020204" pitchFamily="34" charset="0"/>
              </a:rPr>
              <a:t> obesity </a:t>
            </a:r>
            <a:r>
              <a:rPr lang="en-GB" sz="1200" dirty="0" err="1">
                <a:effectLst/>
                <a:latin typeface="Arial" panose="020B0604020202020204" pitchFamily="34" charset="0"/>
                <a:ea typeface="Calibri" panose="020F0502020204030204" pitchFamily="34" charset="0"/>
                <a:cs typeface="Arial" panose="020B0604020202020204" pitchFamily="34" charset="0"/>
              </a:rPr>
              <a:t>strtegy</a:t>
            </a:r>
            <a:r>
              <a:rPr lang="en-GB" sz="1200" dirty="0">
                <a:effectLst/>
                <a:latin typeface="Arial" panose="020B0604020202020204" pitchFamily="34" charset="0"/>
                <a:ea typeface="Calibri" panose="020F0502020204030204" pitchFamily="34" charset="0"/>
                <a:cs typeface="Arial" panose="020B0604020202020204" pitchFamily="34" charset="0"/>
              </a:rPr>
              <a:t>.. </a:t>
            </a:r>
            <a:r>
              <a:rPr lang="en-GB" sz="1200" i="1" dirty="0">
                <a:effectLst/>
                <a:latin typeface="Arial" panose="020B0604020202020204" pitchFamily="34" charset="0"/>
                <a:ea typeface="Calibri" panose="020F0502020204030204" pitchFamily="34" charset="0"/>
                <a:cs typeface="Arial" panose="020B0604020202020204" pitchFamily="34" charset="0"/>
              </a:rPr>
              <a:t>Future Healthcare Journal, </a:t>
            </a:r>
            <a:r>
              <a:rPr lang="en-GB" sz="1200" dirty="0">
                <a:effectLst/>
                <a:latin typeface="Arial" panose="020B0604020202020204" pitchFamily="34" charset="0"/>
                <a:ea typeface="Calibri" panose="020F0502020204030204" pitchFamily="34" charset="0"/>
                <a:cs typeface="Arial" panose="020B0604020202020204" pitchFamily="34" charset="0"/>
              </a:rPr>
              <a:t>8, Volume 1, pp. 49-52.</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Keaver</a:t>
            </a:r>
            <a:r>
              <a:rPr lang="en-GB" sz="1200" dirty="0">
                <a:effectLst/>
                <a:latin typeface="Arial" panose="020B0604020202020204" pitchFamily="34" charset="0"/>
                <a:ea typeface="Calibri" panose="020F0502020204030204" pitchFamily="34" charset="0"/>
                <a:cs typeface="Arial" panose="020B0604020202020204" pitchFamily="34" charset="0"/>
              </a:rPr>
              <a:t>, L., 2020. Morbid obesity in the UK: A modelling projection study to 2035. </a:t>
            </a:r>
            <a:r>
              <a:rPr lang="en-GB" sz="1200" i="1" dirty="0">
                <a:effectLst/>
                <a:latin typeface="Arial" panose="020B0604020202020204" pitchFamily="34" charset="0"/>
                <a:ea typeface="Calibri" panose="020F0502020204030204" pitchFamily="34" charset="0"/>
                <a:cs typeface="Arial" panose="020B0604020202020204" pitchFamily="34" charset="0"/>
              </a:rPr>
              <a:t>PubMed, </a:t>
            </a:r>
            <a:r>
              <a:rPr lang="en-GB" sz="1200" dirty="0">
                <a:effectLst/>
                <a:latin typeface="Arial" panose="020B0604020202020204" pitchFamily="34" charset="0"/>
                <a:ea typeface="Calibri" panose="020F0502020204030204" pitchFamily="34" charset="0"/>
                <a:cs typeface="Arial" panose="020B0604020202020204" pitchFamily="34" charset="0"/>
              </a:rPr>
              <a:t>48(4), pp. 422-427.</a:t>
            </a:r>
          </a:p>
          <a:p>
            <a:pPr marL="0" indent="0">
              <a:lnSpc>
                <a:spcPct val="120000"/>
              </a:lnSpc>
              <a:spcBef>
                <a:spcPts val="20"/>
              </a:spcBef>
              <a:spcAft>
                <a:spcPts val="20"/>
              </a:spcAft>
              <a:buNone/>
            </a:pPr>
            <a:r>
              <a:rPr lang="en-GB" sz="1200" dirty="0" err="1">
                <a:effectLst/>
                <a:latin typeface="Arial" panose="020B0604020202020204" pitchFamily="34" charset="0"/>
                <a:ea typeface="Calibri" panose="020F0502020204030204" pitchFamily="34" charset="0"/>
                <a:cs typeface="Arial" panose="020B0604020202020204" pitchFamily="34" charset="0"/>
              </a:rPr>
              <a:t>Malha</a:t>
            </a:r>
            <a:r>
              <a:rPr lang="en-GB" sz="1200" dirty="0">
                <a:effectLst/>
                <a:latin typeface="Arial" panose="020B0604020202020204" pitchFamily="34" charset="0"/>
                <a:ea typeface="Calibri" panose="020F0502020204030204" pitchFamily="34" charset="0"/>
                <a:cs typeface="Arial" panose="020B0604020202020204" pitchFamily="34" charset="0"/>
              </a:rPr>
              <a:t> Agha, R. A. e. a., 2017. The rising Prevalence of obesity, Impact on Public Health. </a:t>
            </a:r>
            <a:r>
              <a:rPr lang="en-GB" sz="1200" i="1" dirty="0" err="1">
                <a:effectLst/>
                <a:latin typeface="Arial" panose="020B0604020202020204" pitchFamily="34" charset="0"/>
                <a:ea typeface="Calibri" panose="020F0502020204030204" pitchFamily="34" charset="0"/>
                <a:cs typeface="Arial" panose="020B0604020202020204" pitchFamily="34" charset="0"/>
              </a:rPr>
              <a:t>Inernational</a:t>
            </a:r>
            <a:r>
              <a:rPr lang="en-GB" sz="1200" i="1" dirty="0">
                <a:effectLst/>
                <a:latin typeface="Arial" panose="020B0604020202020204" pitchFamily="34" charset="0"/>
                <a:ea typeface="Calibri" panose="020F0502020204030204" pitchFamily="34" charset="0"/>
                <a:cs typeface="Arial" panose="020B0604020202020204" pitchFamily="34" charset="0"/>
              </a:rPr>
              <a:t> Journal of surgery: Oncology., </a:t>
            </a:r>
            <a:r>
              <a:rPr lang="en-GB" sz="1200" dirty="0">
                <a:effectLst/>
                <a:latin typeface="Arial" panose="020B0604020202020204" pitchFamily="34" charset="0"/>
                <a:ea typeface="Calibri" panose="020F0502020204030204" pitchFamily="34" charset="0"/>
                <a:cs typeface="Arial" panose="020B0604020202020204" pitchFamily="34" charset="0"/>
              </a:rPr>
              <a:t>22 August, Issue 17, p. 35.</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Marks, K., 2010. </a:t>
            </a:r>
            <a:r>
              <a:rPr lang="en-GB" sz="1200" i="1" dirty="0">
                <a:effectLst/>
                <a:latin typeface="Arial" panose="020B0604020202020204" pitchFamily="34" charset="0"/>
                <a:ea typeface="Calibri" panose="020F0502020204030204" pitchFamily="34" charset="0"/>
                <a:cs typeface="Arial" panose="020B0604020202020204" pitchFamily="34" charset="0"/>
              </a:rPr>
              <a:t>https://www.independent.co.uk/.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https://www.independent.co.uk/life-style/health-and-families/health-news/fat-land-nauru-tops-obesity-league-2169418.html</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Merriam-Webster, 2021. </a:t>
            </a:r>
            <a:r>
              <a:rPr lang="en-GB" sz="1200" i="1" dirty="0">
                <a:effectLst/>
                <a:latin typeface="Arial" panose="020B0604020202020204" pitchFamily="34" charset="0"/>
                <a:ea typeface="Calibri" panose="020F0502020204030204" pitchFamily="34" charset="0"/>
                <a:cs typeface="Arial" panose="020B0604020202020204" pitchFamily="34" charset="0"/>
              </a:rPr>
              <a:t>https://www.merriam-webster.com.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https://www.merriam-webster.com/dictionary/obese</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25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https://www.nhs.uk/conditions/obesity/causes/</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28 March 2021].</a:t>
            </a:r>
          </a:p>
          <a:p>
            <a:pPr marL="0" indent="0">
              <a:lnSpc>
                <a:spcPct val="120000"/>
              </a:lnSpc>
              <a:spcBef>
                <a:spcPts val="20"/>
              </a:spcBef>
              <a:spcAft>
                <a:spcPts val="20"/>
              </a:spcAft>
              <a:buNone/>
            </a:pPr>
            <a:r>
              <a:rPr lang="en-GB" sz="1200" dirty="0">
                <a:effectLst/>
                <a:latin typeface="Arial" panose="020B0604020202020204" pitchFamily="34" charset="0"/>
                <a:ea typeface="Calibri" panose="020F0502020204030204" pitchFamily="34" charset="0"/>
                <a:cs typeface="Arial" panose="020B0604020202020204" pitchFamily="34" charset="0"/>
              </a:rPr>
              <a:t>NHS, 2019. </a:t>
            </a:r>
            <a:r>
              <a:rPr lang="en-GB" sz="1200" i="1" dirty="0">
                <a:effectLst/>
                <a:latin typeface="Arial" panose="020B0604020202020204" pitchFamily="34" charset="0"/>
                <a:ea typeface="Calibri" panose="020F0502020204030204" pitchFamily="34" charset="0"/>
                <a:cs typeface="Arial" panose="020B0604020202020204" pitchFamily="34" charset="0"/>
              </a:rPr>
              <a:t>https://www.nhs.uk/conditions. </a:t>
            </a:r>
            <a:r>
              <a:rPr lang="en-GB" sz="1200" dirty="0">
                <a:effectLst/>
                <a:latin typeface="Arial" panose="020B0604020202020204" pitchFamily="34" charset="0"/>
                <a:ea typeface="Calibri" panose="020F0502020204030204" pitchFamily="34" charset="0"/>
                <a:cs typeface="Arial" panose="020B0604020202020204" pitchFamily="34" charset="0"/>
              </a:rPr>
              <a:t>[Online] </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Available at: </a:t>
            </a:r>
            <a:r>
              <a:rPr lang="en-GB" sz="1200" u="sng" dirty="0">
                <a:effectLst/>
                <a:latin typeface="Arial" panose="020B0604020202020204" pitchFamily="34" charset="0"/>
                <a:ea typeface="Calibri" panose="020F0502020204030204" pitchFamily="34" charset="0"/>
                <a:cs typeface="Arial" panose="020B0604020202020204" pitchFamily="34" charset="0"/>
              </a:rPr>
              <a:t>https://www.nhs.uk/conditions/obesity/#overview</a:t>
            </a:r>
            <a:br>
              <a:rPr lang="en-GB" sz="1200" dirty="0">
                <a:effectLst/>
                <a:latin typeface="Arial" panose="020B0604020202020204" pitchFamily="34" charset="0"/>
                <a:ea typeface="Calibri" panose="020F0502020204030204" pitchFamily="34" charset="0"/>
                <a:cs typeface="Arial" panose="020B0604020202020204" pitchFamily="34" charset="0"/>
              </a:rPr>
            </a:br>
            <a:r>
              <a:rPr lang="en-GB" sz="12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buNone/>
            </a:pPr>
            <a:endParaRPr lang="en-GB" dirty="0"/>
          </a:p>
        </p:txBody>
      </p:sp>
    </p:spTree>
    <p:extLst>
      <p:ext uri="{BB962C8B-B14F-4D97-AF65-F5344CB8AC3E}">
        <p14:creationId xmlns:p14="http://schemas.microsoft.com/office/powerpoint/2010/main" val="25278342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53649-6EA0-459C-B909-0EBD9A7AA55F}"/>
              </a:ext>
            </a:extLst>
          </p:cNvPr>
          <p:cNvSpPr>
            <a:spLocks noGrp="1"/>
          </p:cNvSpPr>
          <p:nvPr>
            <p:ph type="title"/>
          </p:nvPr>
        </p:nvSpPr>
        <p:spPr>
          <a:xfrm>
            <a:off x="838200" y="365125"/>
            <a:ext cx="4949858" cy="718957"/>
          </a:xfrm>
        </p:spPr>
        <p:txBody>
          <a:bodyPr/>
          <a:lstStyle/>
          <a:p>
            <a:r>
              <a:rPr lang="en-GB" dirty="0"/>
              <a:t>References</a:t>
            </a:r>
          </a:p>
        </p:txBody>
      </p:sp>
      <p:sp>
        <p:nvSpPr>
          <p:cNvPr id="3" name="Content Placeholder 2">
            <a:extLst>
              <a:ext uri="{FF2B5EF4-FFF2-40B4-BE49-F238E27FC236}">
                <a16:creationId xmlns:a16="http://schemas.microsoft.com/office/drawing/2014/main" id="{A4FF3623-7F8E-4AE0-9EBD-87D00E25E3BE}"/>
              </a:ext>
            </a:extLst>
          </p:cNvPr>
          <p:cNvSpPr>
            <a:spLocks noGrp="1"/>
          </p:cNvSpPr>
          <p:nvPr>
            <p:ph idx="1"/>
          </p:nvPr>
        </p:nvSpPr>
        <p:spPr>
          <a:xfrm>
            <a:off x="753358" y="1168923"/>
            <a:ext cx="10515600" cy="5092881"/>
          </a:xfrm>
        </p:spPr>
        <p:txBody>
          <a:bodyPr>
            <a:normAutofit fontScale="25000" lnSpcReduction="20000"/>
          </a:bodyPr>
          <a:lstStyle/>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NHS, 2020. </a:t>
            </a:r>
            <a:r>
              <a:rPr lang="en-GB" sz="4400" i="1" dirty="0">
                <a:effectLst/>
                <a:latin typeface="Arial" panose="020B0604020202020204" pitchFamily="34" charset="0"/>
                <a:ea typeface="Calibri" panose="020F0502020204030204" pitchFamily="34" charset="0"/>
                <a:cs typeface="Arial" panose="020B0604020202020204" pitchFamily="34" charset="0"/>
              </a:rPr>
              <a:t>https://digital.nhs.uk.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https://digital.nhs.uk/data-and-information/publications/statistical/health-survey-for-england/2019</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NICE, 2021. Working with local communities.. </a:t>
            </a:r>
            <a:r>
              <a:rPr lang="en-GB" sz="4400" i="1" dirty="0">
                <a:effectLst/>
                <a:latin typeface="Arial" panose="020B0604020202020204" pitchFamily="34" charset="0"/>
                <a:ea typeface="Calibri" panose="020F0502020204030204" pitchFamily="34" charset="0"/>
                <a:cs typeface="Arial" panose="020B0604020202020204" pitchFamily="34" charset="0"/>
              </a:rPr>
              <a:t>National institute of </a:t>
            </a:r>
            <a:r>
              <a:rPr lang="en-GB" sz="4400" i="1" dirty="0" err="1">
                <a:effectLst/>
                <a:latin typeface="Arial" panose="020B0604020202020204" pitchFamily="34" charset="0"/>
                <a:ea typeface="Calibri" panose="020F0502020204030204" pitchFamily="34" charset="0"/>
                <a:cs typeface="Arial" panose="020B0604020202020204" pitchFamily="34" charset="0"/>
              </a:rPr>
              <a:t>Cre</a:t>
            </a:r>
            <a:r>
              <a:rPr lang="en-GB" sz="4400" i="1" dirty="0">
                <a:effectLst/>
                <a:latin typeface="Arial" panose="020B0604020202020204" pitchFamily="34" charset="0"/>
                <a:ea typeface="Calibri" panose="020F0502020204030204" pitchFamily="34" charset="0"/>
                <a:cs typeface="Arial" panose="020B0604020202020204" pitchFamily="34" charset="0"/>
              </a:rPr>
              <a:t> and Excellence, </a:t>
            </a:r>
            <a:r>
              <a:rPr lang="en-GB" sz="4400" dirty="0">
                <a:effectLst/>
                <a:latin typeface="Arial" panose="020B0604020202020204" pitchFamily="34" charset="0"/>
                <a:ea typeface="Calibri" panose="020F0502020204030204" pitchFamily="34" charset="0"/>
                <a:cs typeface="Arial" panose="020B0604020202020204" pitchFamily="34" charset="0"/>
              </a:rPr>
              <a:t>Issue 20.</a:t>
            </a:r>
          </a:p>
          <a:p>
            <a:pPr marL="0" indent="0">
              <a:lnSpc>
                <a:spcPct val="120000"/>
              </a:lnSpc>
              <a:spcBef>
                <a:spcPts val="0"/>
              </a:spcBef>
              <a:buNone/>
            </a:pPr>
            <a:r>
              <a:rPr lang="en-GB" sz="4400" dirty="0" err="1">
                <a:effectLst/>
                <a:latin typeface="Arial" panose="020B0604020202020204" pitchFamily="34" charset="0"/>
                <a:ea typeface="Calibri" panose="020F0502020204030204" pitchFamily="34" charset="0"/>
                <a:cs typeface="Arial" panose="020B0604020202020204" pitchFamily="34" charset="0"/>
              </a:rPr>
              <a:t>Nuffieldtrust</a:t>
            </a:r>
            <a:r>
              <a:rPr lang="en-GB" sz="4400" dirty="0">
                <a:effectLst/>
                <a:latin typeface="Arial" panose="020B0604020202020204" pitchFamily="34" charset="0"/>
                <a:ea typeface="Calibri" panose="020F0502020204030204" pitchFamily="34" charset="0"/>
                <a:cs typeface="Arial" panose="020B0604020202020204" pitchFamily="34" charset="0"/>
              </a:rPr>
              <a:t>, 2021. </a:t>
            </a:r>
            <a:r>
              <a:rPr lang="en-GB" sz="4400" i="1" dirty="0">
                <a:effectLst/>
                <a:latin typeface="Arial" panose="020B0604020202020204" pitchFamily="34" charset="0"/>
                <a:ea typeface="Calibri" panose="020F0502020204030204" pitchFamily="34" charset="0"/>
                <a:cs typeface="Arial" panose="020B0604020202020204" pitchFamily="34" charset="0"/>
              </a:rPr>
              <a:t>https://www.nuffieldtrust.org.uk.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https://www.nuffieldtrust.org.uk/resource/obesity#background</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Observatory, G. O., 2016. </a:t>
            </a:r>
            <a:r>
              <a:rPr lang="en-GB" sz="4400" i="1" dirty="0">
                <a:effectLst/>
                <a:latin typeface="Arial" panose="020B0604020202020204" pitchFamily="34" charset="0"/>
                <a:ea typeface="Calibri" panose="020F0502020204030204" pitchFamily="34" charset="0"/>
                <a:cs typeface="Arial" panose="020B0604020202020204" pitchFamily="34" charset="0"/>
              </a:rPr>
              <a:t>https://www.worldobesity.org.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https://www.worldobesity.org/about/about-obesity/prevalence-of-obesity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9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Olivia </a:t>
            </a:r>
            <a:r>
              <a:rPr lang="en-GB" sz="4400" dirty="0" err="1">
                <a:effectLst/>
                <a:latin typeface="Arial" panose="020B0604020202020204" pitchFamily="34" charset="0"/>
                <a:ea typeface="Calibri" panose="020F0502020204030204" pitchFamily="34" charset="0"/>
                <a:cs typeface="Arial" panose="020B0604020202020204" pitchFamily="34" charset="0"/>
              </a:rPr>
              <a:t>Patsalos</a:t>
            </a:r>
            <a:r>
              <a:rPr lang="en-GB" sz="4400" dirty="0">
                <a:effectLst/>
                <a:latin typeface="Arial" panose="020B0604020202020204" pitchFamily="34" charset="0"/>
                <a:ea typeface="Calibri" panose="020F0502020204030204" pitchFamily="34" charset="0"/>
                <a:cs typeface="Arial" panose="020B0604020202020204" pitchFamily="34" charset="0"/>
              </a:rPr>
              <a:t>, J. K. e. a., 2021. Diet </a:t>
            </a:r>
            <a:r>
              <a:rPr lang="en-GB" sz="4400" dirty="0" err="1">
                <a:effectLst/>
                <a:latin typeface="Arial" panose="020B0604020202020204" pitchFamily="34" charset="0"/>
                <a:ea typeface="Calibri" panose="020F0502020204030204" pitchFamily="34" charset="0"/>
                <a:cs typeface="Arial" panose="020B0604020202020204" pitchFamily="34" charset="0"/>
              </a:rPr>
              <a:t>Oesity</a:t>
            </a:r>
            <a:r>
              <a:rPr lang="en-GB" sz="4400" dirty="0">
                <a:effectLst/>
                <a:latin typeface="Arial" panose="020B0604020202020204" pitchFamily="34" charset="0"/>
                <a:ea typeface="Calibri" panose="020F0502020204030204" pitchFamily="34" charset="0"/>
                <a:cs typeface="Arial" panose="020B0604020202020204" pitchFamily="34" charset="0"/>
              </a:rPr>
              <a:t> and Depression. </a:t>
            </a:r>
            <a:r>
              <a:rPr lang="en-GB" sz="4400" i="1" dirty="0">
                <a:effectLst/>
                <a:latin typeface="Arial" panose="020B0604020202020204" pitchFamily="34" charset="0"/>
                <a:ea typeface="Calibri" panose="020F0502020204030204" pitchFamily="34" charset="0"/>
                <a:cs typeface="Arial" panose="020B0604020202020204" pitchFamily="34" charset="0"/>
              </a:rPr>
              <a:t>Institute of psychology and Neuroscience, </a:t>
            </a:r>
            <a:r>
              <a:rPr lang="en-GB" sz="4400" dirty="0">
                <a:effectLst/>
                <a:latin typeface="Arial" panose="020B0604020202020204" pitchFamily="34" charset="0"/>
                <a:ea typeface="Calibri" panose="020F0502020204030204" pitchFamily="34" charset="0"/>
                <a:cs typeface="Arial" panose="020B0604020202020204" pitchFamily="34" charset="0"/>
              </a:rPr>
              <a:t>3 </a:t>
            </a:r>
            <a:r>
              <a:rPr lang="en-GB" sz="4400" dirty="0" err="1">
                <a:effectLst/>
                <a:latin typeface="Arial" panose="020B0604020202020204" pitchFamily="34" charset="0"/>
                <a:ea typeface="Calibri" panose="020F0502020204030204" pitchFamily="34" charset="0"/>
                <a:cs typeface="Arial" panose="020B0604020202020204" pitchFamily="34" charset="0"/>
              </a:rPr>
              <a:t>March.Issue</a:t>
            </a:r>
            <a:r>
              <a:rPr lang="en-GB" sz="4400" dirty="0">
                <a:effectLst/>
                <a:latin typeface="Arial" panose="020B0604020202020204" pitchFamily="34" charset="0"/>
                <a:ea typeface="Calibri" panose="020F0502020204030204" pitchFamily="34" charset="0"/>
                <a:cs typeface="Arial" panose="020B0604020202020204" pitchFamily="34" charset="0"/>
              </a:rPr>
              <a:t> 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P Baker, T. G. G. C. A. K., 2017. Generating Political priority </a:t>
            </a:r>
            <a:r>
              <a:rPr lang="en-GB" sz="4400" dirty="0" err="1">
                <a:effectLst/>
                <a:latin typeface="Arial" panose="020B0604020202020204" pitchFamily="34" charset="0"/>
                <a:ea typeface="Calibri" panose="020F0502020204030204" pitchFamily="34" charset="0"/>
                <a:cs typeface="Arial" panose="020B0604020202020204" pitchFamily="34" charset="0"/>
              </a:rPr>
              <a:t>forregulatory</a:t>
            </a:r>
            <a:r>
              <a:rPr lang="en-GB" sz="4400" dirty="0">
                <a:effectLst/>
                <a:latin typeface="Arial" panose="020B0604020202020204" pitchFamily="34" charset="0"/>
                <a:ea typeface="Calibri" panose="020F0502020204030204" pitchFamily="34" charset="0"/>
                <a:cs typeface="Arial" panose="020B0604020202020204" pitchFamily="34" charset="0"/>
              </a:rPr>
              <a:t> interventions targeting obesity.. </a:t>
            </a:r>
            <a:r>
              <a:rPr lang="en-GB" sz="4400" i="1" dirty="0">
                <a:effectLst/>
                <a:latin typeface="Arial" panose="020B0604020202020204" pitchFamily="34" charset="0"/>
                <a:ea typeface="Calibri" panose="020F0502020204030204" pitchFamily="34" charset="0"/>
                <a:cs typeface="Arial" panose="020B0604020202020204" pitchFamily="34" charset="0"/>
              </a:rPr>
              <a:t>Social Science and Medicine, </a:t>
            </a:r>
            <a:r>
              <a:rPr lang="en-GB" sz="4400" dirty="0">
                <a:effectLst/>
                <a:latin typeface="Arial" panose="020B0604020202020204" pitchFamily="34" charset="0"/>
                <a:ea typeface="Calibri" panose="020F0502020204030204" pitchFamily="34" charset="0"/>
                <a:cs typeface="Arial" panose="020B0604020202020204" pitchFamily="34" charset="0"/>
              </a:rPr>
              <a:t>March, Volume 177, pp. 141-1449.</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Stanford F. C, T. Z. T. K., 2018. </a:t>
            </a:r>
            <a:r>
              <a:rPr lang="en-GB" sz="4400" i="1" dirty="0">
                <a:effectLst/>
                <a:latin typeface="Arial" panose="020B0604020202020204" pitchFamily="34" charset="0"/>
                <a:ea typeface="Calibri" panose="020F0502020204030204" pitchFamily="34" charset="0"/>
                <a:cs typeface="Arial" panose="020B0604020202020204" pitchFamily="34" charset="0"/>
              </a:rPr>
              <a:t>Media and its influence on obesity, </a:t>
            </a:r>
            <a:r>
              <a:rPr lang="en-GB" sz="4400" dirty="0" err="1">
                <a:effectLst/>
                <a:latin typeface="Arial" panose="020B0604020202020204" pitchFamily="34" charset="0"/>
                <a:ea typeface="Calibri" panose="020F0502020204030204" pitchFamily="34" charset="0"/>
                <a:cs typeface="Arial" panose="020B0604020202020204" pitchFamily="34" charset="0"/>
              </a:rPr>
              <a:t>s.l.</a:t>
            </a:r>
            <a:r>
              <a:rPr lang="en-GB" sz="4400" dirty="0">
                <a:effectLst/>
                <a:latin typeface="Arial" panose="020B0604020202020204" pitchFamily="34" charset="0"/>
                <a:ea typeface="Calibri" panose="020F0502020204030204" pitchFamily="34" charset="0"/>
                <a:cs typeface="Arial" panose="020B0604020202020204" pitchFamily="34" charset="0"/>
              </a:rPr>
              <a:t>: </a:t>
            </a:r>
            <a:r>
              <a:rPr lang="en-GB" sz="4400" dirty="0" err="1">
                <a:effectLst/>
                <a:latin typeface="Arial" panose="020B0604020202020204" pitchFamily="34" charset="0"/>
                <a:ea typeface="Calibri" panose="020F0502020204030204" pitchFamily="34" charset="0"/>
                <a:cs typeface="Arial" panose="020B0604020202020204" pitchFamily="34" charset="0"/>
              </a:rPr>
              <a:t>Spriger</a:t>
            </a:r>
            <a:r>
              <a:rPr lang="en-GB" sz="4400" dirty="0">
                <a:effectLst/>
                <a:latin typeface="Arial" panose="020B0604020202020204" pitchFamily="34" charset="0"/>
                <a:ea typeface="Calibri" panose="020F0502020204030204" pitchFamily="34" charset="0"/>
                <a:cs typeface="Arial" panose="020B0604020202020204" pitchFamily="34" charset="0"/>
              </a:rPr>
              <a:t> Nature,.</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Statista,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https://www.statista.com.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https://www.statista.com/statistics/249681/total-consumption-of-sugar-worldwide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8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Times, N., 2014. </a:t>
            </a:r>
            <a:r>
              <a:rPr lang="en-GB" sz="4400" i="1" dirty="0">
                <a:effectLst/>
                <a:latin typeface="Arial" panose="020B0604020202020204" pitchFamily="34" charset="0"/>
                <a:ea typeface="Calibri" panose="020F0502020204030204" pitchFamily="34" charset="0"/>
                <a:cs typeface="Arial" panose="020B0604020202020204" pitchFamily="34" charset="0"/>
              </a:rPr>
              <a:t>https://www.nursingtimes.net.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https://www.nursingtimes.net/opinion/half-of-the-uk-population-could-be-obese-by-2050-24-04-2014/</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3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UK, C. R.,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https://www.cancerresearchuk.org.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https://www.cancerresearchuk.org/health-professional/cancer-statistics/risk/overweight-and-obesity#heading-One</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6 April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https://www.who.int/en/news-room/fact-sheets/detail/obesity-and-overweight</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27 March 2021].</a:t>
            </a:r>
          </a:p>
          <a:p>
            <a:pPr marL="0" indent="0">
              <a:lnSpc>
                <a:spcPct val="120000"/>
              </a:lnSpc>
              <a:spcBef>
                <a:spcPts val="0"/>
              </a:spcBef>
              <a:buNone/>
            </a:pPr>
            <a:r>
              <a:rPr lang="en-GB" sz="4400" dirty="0">
                <a:effectLst/>
                <a:latin typeface="Arial" panose="020B0604020202020204" pitchFamily="34" charset="0"/>
                <a:ea typeface="Calibri" panose="020F0502020204030204" pitchFamily="34" charset="0"/>
                <a:cs typeface="Arial" panose="020B0604020202020204" pitchFamily="34" charset="0"/>
              </a:rPr>
              <a:t>WHO, 2020. </a:t>
            </a:r>
            <a:r>
              <a:rPr lang="en-GB" sz="44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4400" dirty="0">
                <a:effectLst/>
                <a:latin typeface="Arial" panose="020B0604020202020204" pitchFamily="34" charset="0"/>
                <a:ea typeface="Calibri" panose="020F0502020204030204" pitchFamily="34" charset="0"/>
                <a:cs typeface="Arial" panose="020B0604020202020204" pitchFamily="34" charset="0"/>
              </a:rPr>
              <a:t>[Online] </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Available at: </a:t>
            </a:r>
            <a:r>
              <a:rPr lang="en-GB" sz="4400" u="sng" dirty="0">
                <a:effectLst/>
                <a:latin typeface="Arial" panose="020B0604020202020204" pitchFamily="34" charset="0"/>
                <a:ea typeface="Calibri" panose="020F0502020204030204" pitchFamily="34" charset="0"/>
                <a:cs typeface="Arial" panose="020B0604020202020204" pitchFamily="34" charset="0"/>
              </a:rPr>
              <a:t>https://www.who.int/news-room/facts-in-pictures/detail/6-facts-on-obesity</a:t>
            </a:r>
            <a:br>
              <a:rPr lang="en-GB" sz="4400" dirty="0">
                <a:effectLst/>
                <a:latin typeface="Arial" panose="020B0604020202020204" pitchFamily="34" charset="0"/>
                <a:ea typeface="Calibri" panose="020F0502020204030204" pitchFamily="34" charset="0"/>
                <a:cs typeface="Arial" panose="020B0604020202020204" pitchFamily="34" charset="0"/>
              </a:rPr>
            </a:br>
            <a:r>
              <a:rPr lang="en-GB" sz="4400" dirty="0">
                <a:effectLst/>
                <a:latin typeface="Arial" panose="020B0604020202020204" pitchFamily="34" charset="0"/>
                <a:ea typeface="Calibri" panose="020F0502020204030204" pitchFamily="34" charset="0"/>
                <a:cs typeface="Arial" panose="020B0604020202020204" pitchFamily="34" charset="0"/>
              </a:rPr>
              <a:t>[Accessed 1 April 2021].</a:t>
            </a:r>
          </a:p>
          <a:p>
            <a:pPr marL="0" indent="0">
              <a:buNone/>
            </a:pPr>
            <a:endParaRPr lang="en-GB" dirty="0"/>
          </a:p>
        </p:txBody>
      </p:sp>
    </p:spTree>
    <p:extLst>
      <p:ext uri="{BB962C8B-B14F-4D97-AF65-F5344CB8AC3E}">
        <p14:creationId xmlns:p14="http://schemas.microsoft.com/office/powerpoint/2010/main" val="1376545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4A81B-DE4E-4F9E-9C79-F0431E9CBBF9}"/>
              </a:ext>
            </a:extLst>
          </p:cNvPr>
          <p:cNvSpPr>
            <a:spLocks noGrp="1"/>
          </p:cNvSpPr>
          <p:nvPr>
            <p:ph type="title"/>
          </p:nvPr>
        </p:nvSpPr>
        <p:spPr>
          <a:xfrm>
            <a:off x="838200" y="365125"/>
            <a:ext cx="10515600" cy="568129"/>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95A5FBE3-B66A-4FB3-BBBF-2485932E6D61}"/>
              </a:ext>
            </a:extLst>
          </p:cNvPr>
          <p:cNvSpPr>
            <a:spLocks noGrp="1"/>
          </p:cNvSpPr>
          <p:nvPr>
            <p:ph idx="1"/>
          </p:nvPr>
        </p:nvSpPr>
        <p:spPr>
          <a:xfrm>
            <a:off x="838200" y="1300899"/>
            <a:ext cx="10515600" cy="4876064"/>
          </a:xfrm>
        </p:spPr>
        <p:txBody>
          <a:bodyPr>
            <a:normAutofit fontScale="85000" lnSpcReduction="10000"/>
          </a:bodyPr>
          <a:lstStyle/>
          <a:p>
            <a:pPr marL="0" indent="0">
              <a:lnSpc>
                <a:spcPct val="115000"/>
              </a:lnSpc>
              <a:spcAft>
                <a:spcPts val="1000"/>
              </a:spcAft>
              <a:buNone/>
            </a:pPr>
            <a:r>
              <a:rPr lang="en-GB" sz="1800" dirty="0">
                <a:effectLst/>
                <a:latin typeface="Calibri" panose="020F0502020204030204" pitchFamily="34" charset="0"/>
                <a:ea typeface="Calibri" panose="020F0502020204030204" pitchFamily="34" charset="0"/>
                <a:cs typeface="Vrinda" panose="020B0502040204020203" pitchFamily="34" charset="0"/>
              </a:rPr>
              <a:t> </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2020.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https://www.who.int/nutrition.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https://www.who.int/nutrition/topics/3_foodconsumption/en/</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11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WHO, 2021. </a:t>
            </a:r>
            <a:r>
              <a:rPr lang="en-GB" sz="1500" i="1" dirty="0">
                <a:effectLst/>
                <a:latin typeface="Arial" panose="020B0604020202020204" pitchFamily="34" charset="0"/>
                <a:ea typeface="Calibri" panose="020F0502020204030204" pitchFamily="34" charset="0"/>
                <a:cs typeface="Arial" panose="020B0604020202020204" pitchFamily="34" charset="0"/>
              </a:rPr>
              <a:t>https://www.who.int.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https://www.who.int/news-room/fact-sheets/detail/obesity-and-overweight</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10 April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Wise, J., 2014. Less than 10% of obese adults accept that they have a serious weight problem, survey finds. </a:t>
            </a:r>
            <a:r>
              <a:rPr lang="en-GB" sz="1500" i="1" dirty="0">
                <a:effectLst/>
                <a:latin typeface="Arial" panose="020B0604020202020204" pitchFamily="34" charset="0"/>
                <a:ea typeface="Calibri" panose="020F0502020204030204" pitchFamily="34" charset="0"/>
                <a:cs typeface="Arial" panose="020B0604020202020204" pitchFamily="34" charset="0"/>
              </a:rPr>
              <a:t>BMJ, </a:t>
            </a:r>
            <a:r>
              <a:rPr lang="en-GB" sz="1500" dirty="0">
                <a:effectLst/>
                <a:latin typeface="Arial" panose="020B0604020202020204" pitchFamily="34" charset="0"/>
                <a:ea typeface="Calibri" panose="020F0502020204030204" pitchFamily="34" charset="0"/>
                <a:cs typeface="Arial" panose="020B0604020202020204" pitchFamily="34" charset="0"/>
              </a:rPr>
              <a:t>Volume 1, p. 349.</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www.local.gov.uk, 2019. </a:t>
            </a:r>
            <a:r>
              <a:rPr lang="en-GB" sz="1500" i="1" dirty="0">
                <a:effectLst/>
                <a:latin typeface="Arial" panose="020B0604020202020204" pitchFamily="34" charset="0"/>
                <a:ea typeface="Calibri" panose="020F0502020204030204" pitchFamily="34" charset="0"/>
                <a:cs typeface="Arial" panose="020B0604020202020204" pitchFamily="34" charset="0"/>
              </a:rPr>
              <a:t>www.local.gov.uk.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http:/www.local.gov.uk/obesity</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spcAft>
                <a:spcPts val="1000"/>
              </a:spcAft>
              <a:buNone/>
            </a:pPr>
            <a:r>
              <a:rPr lang="en-GB" sz="1500" dirty="0">
                <a:effectLst/>
                <a:latin typeface="Arial" panose="020B0604020202020204" pitchFamily="34" charset="0"/>
                <a:ea typeface="Calibri" panose="020F0502020204030204" pitchFamily="34" charset="0"/>
                <a:cs typeface="Arial" panose="020B0604020202020204" pitchFamily="34" charset="0"/>
              </a:rPr>
              <a:t>www.nhs.uk, 2019. </a:t>
            </a:r>
            <a:r>
              <a:rPr lang="en-GB" sz="1500" i="1" dirty="0">
                <a:effectLst/>
                <a:latin typeface="Arial" panose="020B0604020202020204" pitchFamily="34" charset="0"/>
                <a:ea typeface="Calibri" panose="020F0502020204030204" pitchFamily="34" charset="0"/>
                <a:cs typeface="Arial" panose="020B0604020202020204" pitchFamily="34" charset="0"/>
              </a:rPr>
              <a:t>obesity.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http://www.nhs.uk</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p>
          <a:p>
            <a:pPr marL="0" indent="0">
              <a:lnSpc>
                <a:spcPct val="120000"/>
              </a:lnSpc>
              <a:spcBef>
                <a:spcPts val="0"/>
              </a:spcBef>
              <a:buNone/>
            </a:pPr>
            <a:r>
              <a:rPr lang="en-GB" sz="1500"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2020. </a:t>
            </a:r>
            <a:r>
              <a:rPr lang="en-GB" sz="1500" i="1" dirty="0">
                <a:effectLst/>
                <a:latin typeface="Arial" panose="020B0604020202020204" pitchFamily="34" charset="0"/>
                <a:ea typeface="Calibri" panose="020F0502020204030204" pitchFamily="34" charset="0"/>
                <a:cs typeface="Arial" panose="020B0604020202020204" pitchFamily="34" charset="0"/>
              </a:rPr>
              <a:t>www.who.int/activities/controlling-the-global-obesity-epidemic. </a:t>
            </a:r>
            <a:r>
              <a:rPr lang="en-GB" sz="1500" dirty="0">
                <a:effectLst/>
                <a:latin typeface="Arial" panose="020B0604020202020204" pitchFamily="34" charset="0"/>
                <a:ea typeface="Calibri" panose="020F0502020204030204" pitchFamily="34" charset="0"/>
                <a:cs typeface="Arial" panose="020B0604020202020204" pitchFamily="34" charset="0"/>
              </a:rPr>
              <a:t>[Online] </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Available at: </a:t>
            </a:r>
            <a:r>
              <a:rPr lang="en-GB" sz="1500" u="sng" dirty="0">
                <a:effectLst/>
                <a:latin typeface="Arial" panose="020B0604020202020204" pitchFamily="34" charset="0"/>
                <a:ea typeface="Calibri" panose="020F0502020204030204" pitchFamily="34" charset="0"/>
                <a:cs typeface="Arial" panose="020B0604020202020204" pitchFamily="34" charset="0"/>
              </a:rPr>
              <a:t>http://www.who.int/activities/controlling-the-global-obesity-epidemic</a:t>
            </a:r>
            <a:br>
              <a:rPr lang="en-GB" sz="1500" dirty="0">
                <a:effectLst/>
                <a:latin typeface="Arial" panose="020B0604020202020204" pitchFamily="34" charset="0"/>
                <a:ea typeface="Calibri" panose="020F0502020204030204" pitchFamily="34" charset="0"/>
                <a:cs typeface="Arial" panose="020B0604020202020204" pitchFamily="34" charset="0"/>
              </a:rPr>
            </a:br>
            <a:r>
              <a:rPr lang="en-GB" sz="1500" dirty="0">
                <a:effectLst/>
                <a:latin typeface="Arial" panose="020B0604020202020204" pitchFamily="34" charset="0"/>
                <a:ea typeface="Calibri" panose="020F0502020204030204" pitchFamily="34" charset="0"/>
                <a:cs typeface="Arial" panose="020B0604020202020204" pitchFamily="34" charset="0"/>
              </a:rPr>
              <a:t>[Accessed 5 </a:t>
            </a:r>
            <a:r>
              <a:rPr lang="en-GB" sz="1500" dirty="0" err="1">
                <a:effectLst/>
                <a:latin typeface="Arial" panose="020B0604020202020204" pitchFamily="34" charset="0"/>
                <a:ea typeface="Calibri" panose="020F0502020204030204" pitchFamily="34" charset="0"/>
                <a:cs typeface="Arial" panose="020B0604020202020204" pitchFamily="34" charset="0"/>
              </a:rPr>
              <a:t>april</a:t>
            </a:r>
            <a:r>
              <a:rPr lang="en-GB" sz="1500" dirty="0">
                <a:effectLst/>
                <a:latin typeface="Arial" panose="020B0604020202020204" pitchFamily="34" charset="0"/>
                <a:ea typeface="Calibri" panose="020F0502020204030204" pitchFamily="34" charset="0"/>
                <a:cs typeface="Arial" panose="020B0604020202020204" pitchFamily="34" charset="0"/>
              </a:rPr>
              <a:t> 2021]</a:t>
            </a:r>
            <a:endParaRPr lang="en-GB"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67548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17821-DA06-4967-B017-33D1B6A41EB5}"/>
              </a:ext>
            </a:extLst>
          </p:cNvPr>
          <p:cNvSpPr>
            <a:spLocks noGrp="1"/>
          </p:cNvSpPr>
          <p:nvPr>
            <p:ph type="title"/>
          </p:nvPr>
        </p:nvSpPr>
        <p:spPr>
          <a:xfrm>
            <a:off x="1366101" y="167162"/>
            <a:ext cx="3366155" cy="407873"/>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8683873-7686-4939-8B5D-18D0EC83391F}"/>
              </a:ext>
            </a:extLst>
          </p:cNvPr>
          <p:cNvSpPr>
            <a:spLocks noGrp="1"/>
          </p:cNvSpPr>
          <p:nvPr>
            <p:ph idx="1"/>
          </p:nvPr>
        </p:nvSpPr>
        <p:spPr>
          <a:xfrm>
            <a:off x="838200" y="575036"/>
            <a:ext cx="10515600" cy="6115802"/>
          </a:xfrm>
        </p:spPr>
        <p:txBody>
          <a:bodyPr>
            <a:normAutofit/>
          </a:bodyPr>
          <a:lstStyle/>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WHO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What are obesity and overweight.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who.int/news-room/fact-sheets/detail/obesity-and-overweight. Click or tap if you trust this link."/>
              </a:rPr>
              <a:t>https://www.who.int/news-room/fact-sheets/detail/obesity-and-overweight</a:t>
            </a:r>
            <a:r>
              <a:rPr lang="en-GB" sz="1200" dirty="0">
                <a:effectLst/>
                <a:latin typeface="Arial" panose="020B0604020202020204" pitchFamily="34" charset="0"/>
                <a:ea typeface="Times New Roman" panose="02020603050405020304" pitchFamily="18" charset="0"/>
                <a:cs typeface="Arial" panose="020B0604020202020204" pitchFamily="34" charset="0"/>
              </a:rPr>
              <a:t> [Accessed: 29 March 2021] </a:t>
            </a: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NHS (2019b)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3" tooltip="Original URL: https://www.nhs.uk/conditions/obesity/. Click or tap if you trust this link."/>
              </a:rPr>
              <a:t>https://www.nhs.uk/conditions/obesity/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NHS (2019a)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Causes.</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https://www.nhs.uk/conditions/obesity/causes/#:~:text=Obesity%20is%20generally%20caused%20by,by%20the%20body%20as%20fat. [Accessed: 29 March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err="1">
                <a:solidFill>
                  <a:srgbClr val="3C4245"/>
                </a:solidFill>
                <a:effectLst/>
                <a:latin typeface="Arial" panose="020B0604020202020204" pitchFamily="34" charset="0"/>
                <a:ea typeface="Times New Roman" panose="02020603050405020304" pitchFamily="18" charset="0"/>
                <a:cs typeface="Arial" panose="020B0604020202020204" pitchFamily="34" charset="0"/>
              </a:rPr>
              <a:t>nuffieldtrust</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(2021) </a:t>
            </a:r>
            <a:r>
              <a:rPr lang="en-GB" sz="1200" i="1"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Obesity. </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4" tooltip="Original URL: https://www.nuffieldtrust.org.uk/resource/obesity. Click or tap if you trust this link."/>
              </a:rPr>
              <a:t>https://www.nuffieldtrust.org.uk/resource/obesity</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[Accessed: 06 April 2021]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dirty="0">
                <a:effectLst/>
                <a:latin typeface="Arial" panose="020B0604020202020204" pitchFamily="34" charset="0"/>
                <a:ea typeface="Times New Roman" panose="02020603050405020304" pitchFamily="18" charset="0"/>
                <a:cs typeface="Arial" panose="020B0604020202020204" pitchFamily="34" charset="0"/>
              </a:rPr>
              <a:t>Agha, M. and Agha, R. (2017) </a:t>
            </a:r>
            <a:r>
              <a:rPr lang="en-GB" sz="1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rising prevalence of obesity: part A: impact on public health.</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 Available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spcBef>
                <a:spcPts val="0"/>
              </a:spcBef>
              <a:buNone/>
            </a:pPr>
            <a:r>
              <a:rPr lang="en-GB" sz="12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5" tooltip="Original URL: https://www.ncbi.nlm.nih.gov/pmc/articles/PMC5673154/. Click or tap if you trust this link."/>
              </a:rPr>
              <a:t>https://www.ncbi.nlm.nih.gov/pmc/articles/PMC5673154/</a:t>
            </a:r>
            <a:r>
              <a:rPr lang="en-GB" sz="120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[Accessed: 29 March 2021] </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DHSC.Gov.UK, 2021. </a:t>
            </a:r>
            <a:r>
              <a:rPr lang="en-GB" sz="1200" i="1" dirty="0">
                <a:effectLst/>
                <a:latin typeface="Arial" panose="020B0604020202020204" pitchFamily="34" charset="0"/>
                <a:ea typeface="Calibri" panose="020F0502020204030204" pitchFamily="34" charset="0"/>
                <a:cs typeface="Arial" panose="020B0604020202020204" pitchFamily="34" charset="0"/>
              </a:rPr>
              <a:t>Tackling obesity: empowering adults and children to live healthier lives</a:t>
            </a:r>
            <a:r>
              <a:rPr lang="en-GB" sz="1200" dirty="0">
                <a:effectLst/>
                <a:latin typeface="Arial" panose="020B0604020202020204" pitchFamily="34" charset="0"/>
                <a:ea typeface="Calibri" panose="020F0502020204030204" pitchFamily="34" charset="0"/>
                <a:cs typeface="Arial" panose="020B0604020202020204" pitchFamily="34" charset="0"/>
              </a:rPr>
              <a:t>. [online] GOV.UK. Available at: &lt;https://www.gov.uk/government/publications/tackling-obesity-government-strategy/tackling-obesity-empowering-adults-and-children-to-live-healthier-lives&gt;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Pettinger, T., 2021. </a:t>
            </a:r>
            <a:r>
              <a:rPr lang="en-GB" sz="1200" i="1" dirty="0">
                <a:effectLst/>
                <a:latin typeface="Arial" panose="020B0604020202020204" pitchFamily="34" charset="0"/>
                <a:ea typeface="Calibri" panose="020F0502020204030204" pitchFamily="34" charset="0"/>
                <a:cs typeface="Arial" panose="020B0604020202020204" pitchFamily="34" charset="0"/>
              </a:rPr>
              <a:t>Policies to reduce obesity - Economics Help</a:t>
            </a:r>
            <a:r>
              <a:rPr lang="en-GB" sz="1200" dirty="0">
                <a:effectLst/>
                <a:latin typeface="Arial" panose="020B0604020202020204" pitchFamily="34" charset="0"/>
                <a:ea typeface="Calibri" panose="020F0502020204030204" pitchFamily="34" charset="0"/>
                <a:cs typeface="Arial" panose="020B0604020202020204" pitchFamily="34" charset="0"/>
              </a:rPr>
              <a:t>. [online] Economics Help. Available at: &lt;https://www.economicshelp.org/blog/160579/economics/policies-to-reduce-obesity/&gt; [Accessed 5 April 2021].</a:t>
            </a:r>
          </a:p>
          <a:p>
            <a:pPr indent="0" algn="just">
              <a:lnSpc>
                <a:spcPct val="115000"/>
              </a:lnSpc>
              <a:buNone/>
            </a:pPr>
            <a:r>
              <a:rPr lang="en-GB" sz="1200" dirty="0">
                <a:effectLst/>
                <a:latin typeface="Arial" panose="020B0604020202020204" pitchFamily="34" charset="0"/>
                <a:ea typeface="Calibri" panose="020F0502020204030204" pitchFamily="34" charset="0"/>
                <a:cs typeface="Arial" panose="020B0604020202020204" pitchFamily="34" charset="0"/>
              </a:rPr>
              <a:t>WHO, 2021. [online] Euro.who.int. Available at: &lt;https://www.euro.who.int/__data/assets/pdf_file/0008/253727/64wd14e_FoodNutAP_140426.pdf&gt; [Accessed 5 April 2021].</a:t>
            </a:r>
          </a:p>
          <a:p>
            <a:pPr indent="0" algn="just">
              <a:lnSpc>
                <a:spcPct val="115000"/>
              </a:lnSpc>
              <a:spcAft>
                <a:spcPts val="1000"/>
              </a:spcAft>
              <a:buNone/>
            </a:pPr>
            <a:r>
              <a:rPr lang="en-US" sz="1200" dirty="0" err="1">
                <a:effectLst/>
                <a:latin typeface="Arial" panose="020B0604020202020204" pitchFamily="34" charset="0"/>
                <a:ea typeface="Calibri" panose="020F0502020204030204" pitchFamily="34" charset="0"/>
                <a:cs typeface="Arial" panose="020B0604020202020204" pitchFamily="34" charset="0"/>
              </a:rPr>
              <a:t>Mavoa</a:t>
            </a:r>
            <a:r>
              <a:rPr lang="en-US" sz="1200" dirty="0">
                <a:effectLst/>
                <a:latin typeface="Arial" panose="020B0604020202020204" pitchFamily="34" charset="0"/>
                <a:ea typeface="Calibri" panose="020F0502020204030204" pitchFamily="34" charset="0"/>
                <a:cs typeface="Arial" panose="020B0604020202020204" pitchFamily="34" charset="0"/>
              </a:rPr>
              <a:t>, H., </a:t>
            </a:r>
            <a:r>
              <a:rPr lang="en-US" sz="1200" dirty="0" err="1">
                <a:effectLst/>
                <a:latin typeface="Arial" panose="020B0604020202020204" pitchFamily="34" charset="0"/>
                <a:ea typeface="Calibri" panose="020F0502020204030204" pitchFamily="34" charset="0"/>
                <a:cs typeface="Arial" panose="020B0604020202020204" pitchFamily="34" charset="0"/>
              </a:rPr>
              <a:t>Waqa</a:t>
            </a:r>
            <a:r>
              <a:rPr lang="en-US" sz="1200" dirty="0">
                <a:effectLst/>
                <a:latin typeface="Arial" panose="020B0604020202020204" pitchFamily="34" charset="0"/>
                <a:ea typeface="Calibri" panose="020F0502020204030204" pitchFamily="34" charset="0"/>
                <a:cs typeface="Arial" panose="020B0604020202020204" pitchFamily="34" charset="0"/>
              </a:rPr>
              <a:t>, G. and Swinburn, B., 2016. Working with government and NGOs in Fiji to develop evidence-informed policies to reduce obesity. </a:t>
            </a:r>
            <a:r>
              <a:rPr lang="en-US" sz="1200" i="1" dirty="0">
                <a:effectLst/>
                <a:latin typeface="Arial" panose="020B0604020202020204" pitchFamily="34" charset="0"/>
                <a:ea typeface="Calibri" panose="020F0502020204030204" pitchFamily="34" charset="0"/>
                <a:cs typeface="Arial" panose="020B0604020202020204" pitchFamily="34" charset="0"/>
              </a:rPr>
              <a:t>Obesity Research &amp; Clinical Practice</a:t>
            </a:r>
            <a:r>
              <a:rPr lang="en-US" sz="1200" dirty="0">
                <a:effectLst/>
                <a:latin typeface="Arial" panose="020B0604020202020204" pitchFamily="34" charset="0"/>
                <a:ea typeface="Calibri" panose="020F0502020204030204" pitchFamily="34" charset="0"/>
                <a:cs typeface="Arial" panose="020B0604020202020204" pitchFamily="34" charset="0"/>
              </a:rPr>
              <a:t>, 5, p.61.</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0865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FA7D4-5C1D-4464-8C47-635A0EBA188B}"/>
              </a:ext>
            </a:extLst>
          </p:cNvPr>
          <p:cNvSpPr>
            <a:spLocks noGrp="1"/>
          </p:cNvSpPr>
          <p:nvPr>
            <p:ph type="title"/>
          </p:nvPr>
        </p:nvSpPr>
        <p:spPr>
          <a:xfrm>
            <a:off x="838200" y="169469"/>
            <a:ext cx="3158765" cy="511568"/>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2A2F3ED7-8E05-42BC-852E-9330352FED91}"/>
              </a:ext>
            </a:extLst>
          </p:cNvPr>
          <p:cNvSpPr>
            <a:spLocks noGrp="1"/>
          </p:cNvSpPr>
          <p:nvPr>
            <p:ph idx="1"/>
          </p:nvPr>
        </p:nvSpPr>
        <p:spPr>
          <a:xfrm>
            <a:off x="838200" y="681037"/>
            <a:ext cx="10515600" cy="5495926"/>
          </a:xfrm>
        </p:spPr>
        <p:txBody>
          <a:bodyPr>
            <a:normAutofit fontScale="25000" lnSpcReduction="20000"/>
          </a:bodyPr>
          <a:lstStyle/>
          <a:p>
            <a:pPr marL="0" indent="0">
              <a:lnSpc>
                <a:spcPct val="120000"/>
              </a:lnSpc>
              <a:spcBef>
                <a:spcPts val="1800"/>
              </a:spcBef>
              <a:spcAft>
                <a:spcPts val="240"/>
              </a:spcAft>
              <a:buNone/>
            </a:pPr>
            <a:r>
              <a:rPr lang="en-US" sz="4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NIH (2021) </a:t>
            </a:r>
            <a:r>
              <a:rPr lang="en-US" sz="48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Overweight and Obesity. </a:t>
            </a:r>
            <a:r>
              <a:rPr lang="en-US" sz="4800" b="1" kern="0" dirty="0">
                <a:solidFill>
                  <a:srgbClr val="3C4245"/>
                </a:solidFill>
                <a:effectLst/>
                <a:latin typeface="Arial" panose="020B0604020202020204" pitchFamily="34" charset="0"/>
                <a:ea typeface="Times New Roman" panose="02020603050405020304" pitchFamily="18" charset="0"/>
                <a:cs typeface="Arial" panose="020B0604020202020204" pitchFamily="34" charset="0"/>
              </a:rPr>
              <a:t>Available at: </a:t>
            </a:r>
            <a:endParaRPr lang="en-GB" sz="4800" b="1" kern="0" dirty="0">
              <a:solidFill>
                <a:srgbClr val="365F91"/>
              </a:solidFill>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20000"/>
              </a:lnSpc>
              <a:buNone/>
            </a:pPr>
            <a:r>
              <a:rPr lang="en-GB" sz="48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tooltip="Original URL: https://www.nhlbi.nih.gov/health-topics/overweight-and-obesity. Click or tap if you trust this link."/>
              </a:rPr>
              <a:t>https://www.nhlbi.nih.gov/health-topics/overweight-and-obesity</a:t>
            </a:r>
            <a:r>
              <a:rPr lang="en-GB" sz="4800" dirty="0">
                <a:effectLst/>
                <a:latin typeface="Arial" panose="020B0604020202020204" pitchFamily="34" charset="0"/>
                <a:ea typeface="Times New Roman" panose="02020603050405020304" pitchFamily="18" charset="0"/>
                <a:cs typeface="Arial" panose="020B0604020202020204" pitchFamily="34" charset="0"/>
              </a:rPr>
              <a:t>[Accessed: 29 March 2021] </a:t>
            </a:r>
          </a:p>
          <a:p>
            <a:pPr marL="0" indent="0">
              <a:lnSpc>
                <a:spcPct val="120000"/>
              </a:lnSpc>
              <a:buNone/>
            </a:pPr>
            <a:r>
              <a:rPr lang="en-GB" sz="4800" dirty="0">
                <a:effectLst/>
                <a:latin typeface="Arial" panose="020B0604020202020204" pitchFamily="34" charset="0"/>
                <a:ea typeface="Times New Roman" panose="02020603050405020304" pitchFamily="18" charset="0"/>
                <a:cs typeface="Arial" panose="020B0604020202020204" pitchFamily="34" charset="0"/>
              </a:rPr>
              <a:t> </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(2020) ‘</a:t>
            </a:r>
            <a:r>
              <a:rPr lang="en-GB" sz="4800" i="1" dirty="0">
                <a:effectLst/>
                <a:latin typeface="Arial" panose="020B0604020202020204" pitchFamily="34" charset="0"/>
                <a:ea typeface="Calibri" panose="020F0502020204030204" pitchFamily="34" charset="0"/>
                <a:cs typeface="Arial" panose="020B0604020202020204" pitchFamily="34" charset="0"/>
              </a:rPr>
              <a:t>Tackling obesity: government strategy’. </a:t>
            </a: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https://www.gov.uk/government/publications/tackling-obesity-government-strategy</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(2016)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‘Government response to the House of Commons Health Select Committee report, 'Childhood obesity – brave and bold action' ‘.</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Available at:</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https://assets.publishing.service.gov.uk/government/uploads/system/uploads/attachment_data/file/552056/HSC_response_9_9_16.pdf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dirty="0">
                <a:effectLst/>
                <a:latin typeface="Arial" panose="020B0604020202020204" pitchFamily="34" charset="0"/>
                <a:ea typeface="Calibri" panose="020F0502020204030204" pitchFamily="34" charset="0"/>
                <a:cs typeface="Arial" panose="020B0604020202020204" pitchFamily="34" charset="0"/>
              </a:rPr>
              <a:t>Department of Health and Social Care (2018) </a:t>
            </a:r>
          </a:p>
          <a:p>
            <a:pPr marL="457200" indent="0">
              <a:lnSpc>
                <a:spcPct val="120000"/>
              </a:lnSpc>
              <a:spcAft>
                <a:spcPts val="1000"/>
              </a:spcAft>
              <a:buNone/>
            </a:pPr>
            <a:r>
              <a:rPr lang="en-GB" sz="4800" i="1" dirty="0">
                <a:effectLst/>
                <a:latin typeface="Arial" panose="020B0604020202020204" pitchFamily="34" charset="0"/>
                <a:ea typeface="Calibri" panose="020F0502020204030204" pitchFamily="34" charset="0"/>
                <a:cs typeface="Arial" panose="020B0604020202020204" pitchFamily="34" charset="0"/>
              </a:rPr>
              <a:t>‘Childhood obesity: a plan for action, chapter 2‘.</a:t>
            </a:r>
            <a:r>
              <a:rPr lang="en-GB" sz="4800" dirty="0">
                <a:effectLst/>
                <a:latin typeface="Arial" panose="020B0604020202020204" pitchFamily="34" charset="0"/>
                <a:ea typeface="Calibri" panose="020F0502020204030204" pitchFamily="34" charset="0"/>
                <a:cs typeface="Arial" panose="020B0604020202020204" pitchFamily="34" charset="0"/>
              </a:rPr>
              <a:t>Available </a:t>
            </a:r>
            <a:r>
              <a:rPr lang="en-GB" sz="4800" dirty="0" err="1">
                <a:effectLst/>
                <a:latin typeface="Arial" panose="020B0604020202020204" pitchFamily="34" charset="0"/>
                <a:ea typeface="Calibri" panose="020F0502020204030204" pitchFamily="34" charset="0"/>
                <a:cs typeface="Arial" panose="020B0604020202020204" pitchFamily="34" charset="0"/>
              </a:rPr>
              <a:t>at:</a:t>
            </a:r>
            <a:r>
              <a:rPr lang="en-GB" sz="4800" u="sng" dirty="0" err="1">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://assets.publishing.service.gov.uk/government/uploads/system/uploads/attachment_data/file/718903/childhood-obesity-a-plan-for-action-chapter-2.pdf</a:t>
            </a: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4800" dirty="0">
                <a:effectLst/>
                <a:latin typeface="Arial" panose="020B0604020202020204" pitchFamily="34" charset="0"/>
                <a:ea typeface="Calibri" panose="020F0502020204030204" pitchFamily="34" charset="0"/>
                <a:cs typeface="Arial" panose="020B0604020202020204" pitchFamily="34" charset="0"/>
              </a:rPr>
              <a:t>(Accessed: 16 April 2021).</a:t>
            </a:r>
          </a:p>
          <a:p>
            <a:pPr marL="457200" indent="0">
              <a:lnSpc>
                <a:spcPct val="120000"/>
              </a:lnSpc>
              <a:spcAft>
                <a:spcPts val="1000"/>
              </a:spcAft>
              <a:buNone/>
            </a:pPr>
            <a:r>
              <a:rPr lang="en-GB" sz="48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https://assets.publishing.service.gov.uk/government/uploads/system/uploads/attachment_data/file/718903/childhood-obesity-a-plan-for-action-chapter-2.pdf</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0344130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F894631428FECF4BA7FAB5FDC9D00EEC" ma:contentTypeVersion="4" ma:contentTypeDescription="Create a new document." ma:contentTypeScope="" ma:versionID="5044e151424db265c05ddd76c261d92f">
  <xsd:schema xmlns:xsd="http://www.w3.org/2001/XMLSchema" xmlns:xs="http://www.w3.org/2001/XMLSchema" xmlns:p="http://schemas.microsoft.com/office/2006/metadata/properties" xmlns:ns2="33f96104-d528-4945-93d5-d4ee229f7439" targetNamespace="http://schemas.microsoft.com/office/2006/metadata/properties" ma:root="true" ma:fieldsID="23e43c0d085fdd074ff5ffb25e939888" ns2:_="">
    <xsd:import namespace="33f96104-d528-4945-93d5-d4ee229f7439"/>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3f96104-d528-4945-93d5-d4ee229f74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340A752-6526-4F00-816B-9A57AB47C6F5}">
  <ds:schemaRefs>
    <ds:schemaRef ds:uri="http://schemas.microsoft.com/office/2006/metadata/properties"/>
    <ds:schemaRef ds:uri="http://schemas.microsoft.com/office/infopath/2007/PartnerControls"/>
    <ds:schemaRef ds:uri="http://www.w3.org/2000/xmlns/"/>
  </ds:schemaRefs>
</ds:datastoreItem>
</file>

<file path=customXml/itemProps2.xml><?xml version="1.0" encoding="utf-8"?>
<ds:datastoreItem xmlns:ds="http://schemas.openxmlformats.org/officeDocument/2006/customXml" ds:itemID="{475080A9-A3DD-4708-BDCA-DAAF3E70B226}">
  <ds:schemaRefs>
    <ds:schemaRef ds:uri="http://schemas.microsoft.com/sharepoint/v3/contenttype/forms"/>
  </ds:schemaRefs>
</ds:datastoreItem>
</file>

<file path=customXml/itemProps3.xml><?xml version="1.0" encoding="utf-8"?>
<ds:datastoreItem xmlns:ds="http://schemas.openxmlformats.org/officeDocument/2006/customXml" ds:itemID="{58697642-5930-4803-9DA5-1D6E539C1337}">
  <ds:schemaRefs>
    <ds:schemaRef ds:uri="33f96104-d528-4945-93d5-d4ee229f74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Retrospect</Template>
  <TotalTime>258</TotalTime>
  <Words>4716</Words>
  <Application>Microsoft Office PowerPoint</Application>
  <PresentationFormat>Widescreen</PresentationFormat>
  <Paragraphs>286</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                             </vt:lpstr>
      <vt:lpstr>Introduction</vt:lpstr>
      <vt:lpstr>Definition  </vt:lpstr>
      <vt:lpstr>                </vt:lpstr>
      <vt:lpstr>PowerPoint Presentation</vt:lpstr>
      <vt:lpstr>  Facts and Statistics                               Dewan </vt:lpstr>
      <vt:lpstr>PowerPoint Presentation</vt:lpstr>
      <vt:lpstr>PowerPoint Presentation</vt:lpstr>
      <vt:lpstr>PowerPoint Presentation</vt:lpstr>
      <vt:lpstr>Exploring Roles of Different Agencies</vt:lpstr>
      <vt:lpstr>Recommendations and Conclusion                                 Crizanta, Dewan</vt:lpstr>
      <vt:lpstr>References</vt:lpstr>
      <vt:lpstr>References</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Disease</dc:title>
  <dc:creator>Barbara Chinyani</dc:creator>
  <cp:lastModifiedBy>Dewan Zaved Ashrafi (1916230)</cp:lastModifiedBy>
  <cp:revision>36</cp:revision>
  <dcterms:created xsi:type="dcterms:W3CDTF">2020-07-13T16:03:50Z</dcterms:created>
  <dcterms:modified xsi:type="dcterms:W3CDTF">2021-04-16T18:33:20Z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0x010100F894631428FECF4BA7FAB5FDC9D00EEC</vt:lpwstr>
  </property>
</Properties>
</file>