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handoutMasterIdLst>
    <p:handoutMasterId r:id="rId15"/>
  </p:handoutMasterIdLst>
  <p:sldIdLst>
    <p:sldId id="272" r:id="rId2"/>
    <p:sldId id="273" r:id="rId3"/>
    <p:sldId id="274" r:id="rId4"/>
    <p:sldId id="280" r:id="rId5"/>
    <p:sldId id="275" r:id="rId6"/>
    <p:sldId id="281" r:id="rId7"/>
    <p:sldId id="276" r:id="rId8"/>
    <p:sldId id="282" r:id="rId9"/>
    <p:sldId id="277" r:id="rId10"/>
    <p:sldId id="278" r:id="rId11"/>
    <p:sldId id="283" r:id="rId12"/>
    <p:sldId id="27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799B23B-EC83-4686-B30A-512413B5E67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–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0" d="100"/>
          <a:sy n="90" d="100"/>
        </p:scale>
        <p:origin x="2850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6CD02F-CDCF-4979-B982-AA83B8D8A169}" type="datetime1">
              <a:rPr lang="en-GB" smtClean="0"/>
              <a:t>15/12/2025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799703-1286-42A2-8339-FCFA0AAF13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42395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3C57F86-7EAE-4D53-A6DA-066AD55ACDD6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93B0CF2-7F87-4E02-A248-870047730F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49813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893B0CF2-7F87-4E02-A248-870047730F9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133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60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280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3217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527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6024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6610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6D888-0B32-243C-A06F-98926FC20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856048-FFB1-8971-A6E9-18F33C5E7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59C695-754A-642B-7B62-F1D8621BC1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0A0D4-307D-C0BB-DF0D-63F696D1F4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5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93B0CF2-7F87-4E02-A248-870047730F9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720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23BEFF46-B43A-4F92-A3FA-F4C4482D4BB8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9E53814-F2D1-292E-9753-3D95D31B15D7}"/>
              </a:ext>
            </a:extLst>
          </p:cNvPr>
          <p:cNvCxnSpPr/>
          <p:nvPr userDrawn="1"/>
        </p:nvCxnSpPr>
        <p:spPr>
          <a:xfrm flipV="1">
            <a:off x="3048" y="5937956"/>
            <a:ext cx="8241" cy="5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08C4D11-86CA-E7EB-81D5-7E1164B76F46}"/>
              </a:ext>
            </a:extLst>
          </p:cNvPr>
          <p:cNvCxnSpPr/>
          <p:nvPr userDrawn="1"/>
        </p:nvCxnSpPr>
        <p:spPr>
          <a:xfrm flipV="1">
            <a:off x="3048" y="5937956"/>
            <a:ext cx="8241" cy="5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41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86FA7F8-0928-4E42-B917-1508A190586B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7394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853A37-40F4-4AF1-BDAB-899C68E65D9D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10662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B2DE38C-248C-4852-BE8B-BFD72E5E4B85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8942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1AAA1B0-5CCA-451B-9B71-15404CCF6D82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21264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5C60B82-7E07-4E99-B109-3665D479AF5E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6512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BE7B277-F8BD-4226-BE2E-8C55DA9B999A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448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9174814-53B1-401B-A4A0-040843C1FF19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93997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fld id="{36EC60F6-9213-40AE-98D9-27BAA08F6D69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3240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45D39F6-F32F-422F-A524-C8CAC8EF0EA0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9074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D0D8853-86BE-4961-A33E-0D3948738D2C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1408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B1AAA1B0-5CCA-451B-9B71-15404CCF6D82}" type="datetime1">
              <a:rPr lang="en-GB" noProof="0" smtClean="0"/>
              <a:t>15/12/2025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00180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309255" y="672244"/>
            <a:ext cx="8991600" cy="1645920"/>
          </a:xfrm>
        </p:spPr>
        <p:txBody>
          <a:bodyPr rtlCol="0"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Asessment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 – Individual Presentation: Green Haven Florists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07136" y="3410339"/>
            <a:ext cx="10472928" cy="1752600"/>
          </a:xfrm>
        </p:spPr>
        <p:txBody>
          <a:bodyPr rtlCol="0">
            <a:normAutofit fontScale="85000" lnSpcReduction="2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Roxana Calin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2429940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LCLM4004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</a:p>
        </p:txBody>
      </p:sp>
    </p:spTree>
    <p:extLst>
      <p:ext uri="{BB962C8B-B14F-4D97-AF65-F5344CB8AC3E}">
        <p14:creationId xmlns:p14="http://schemas.microsoft.com/office/powerpoint/2010/main" val="3549628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 local flower shop based in Norwich, established in 2016. The business built its reputation on personalised floral designs, environmentally friendly packaging,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strong links with the community. Recently, the shop has experienced a noticeable drop in performance, including a 30% fall in in‑store sales.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 the core problem, examines external influences, and identifies the underlying causes using structured analytical tools</a:t>
            </a:r>
          </a:p>
        </p:txBody>
      </p:sp>
    </p:spTree>
    <p:extLst>
      <p:ext uri="{BB962C8B-B14F-4D97-AF65-F5344CB8AC3E}">
        <p14:creationId xmlns:p14="http://schemas.microsoft.com/office/powerpoint/2010/main" val="150891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Statement (5W2H)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BF79DB5-2E0D-2C9F-5EA6-FB2EBE706E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8550283"/>
              </p:ext>
            </p:extLst>
          </p:nvPr>
        </p:nvGraphicFramePr>
        <p:xfrm>
          <a:off x="2230438" y="2638425"/>
          <a:ext cx="7731125" cy="32359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937164">
                  <a:extLst>
                    <a:ext uri="{9D8B030D-6E8A-4147-A177-3AD203B41FA5}">
                      <a16:colId xmlns:a16="http://schemas.microsoft.com/office/drawing/2014/main" val="1321205536"/>
                    </a:ext>
                  </a:extLst>
                </a:gridCol>
                <a:gridCol w="5793961">
                  <a:extLst>
                    <a:ext uri="{9D8B030D-6E8A-4147-A177-3AD203B41FA5}">
                      <a16:colId xmlns:a16="http://schemas.microsoft.com/office/drawing/2014/main" val="36834971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Element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 Haven Context</a:t>
                      </a: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15910660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Significant reduction in sales and customer visits.</a:t>
                      </a: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9236729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operating costs, stronger online competitors, outdated digital presence.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34490031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 high street, an area with declining footfall.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276612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last year.</a:t>
                      </a: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2831767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Owners, customers, and competing businesses.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3571690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online engagement and insufficient delivery options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21601350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 ?</a:t>
                      </a:r>
                    </a:p>
                  </a:txBody>
                  <a:tcPr marL="64426" marR="64426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Around 30% sales decrease and increased supply expenses.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426" marR="64426"/>
                </a:tc>
                <a:extLst>
                  <a:ext uri="{0D108BD9-81ED-4DB2-BD59-A6C34878D82A}">
                    <a16:rowId xmlns:a16="http://schemas.microsoft.com/office/drawing/2014/main" val="445432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955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F3C7D-9257-8744-E73D-CC46F87E8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Explanation of the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F3D6A-3E6A-2335-D4A9-0A8567F52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Foot traffic has fallen due to changes in the local high street.</a:t>
            </a:r>
          </a:p>
          <a:p>
            <a:r>
              <a:rPr lang="en-GB" dirty="0"/>
              <a:t>Online retailers offer faster delivery and lower prices.</a:t>
            </a:r>
          </a:p>
          <a:p>
            <a:r>
              <a:rPr lang="en-GB" dirty="0"/>
              <a:t>Flower prices and eco‑friendly materials have become more expensive.</a:t>
            </a:r>
          </a:p>
          <a:p>
            <a:r>
              <a:rPr lang="en-GB" dirty="0"/>
              <a:t>Customer feedback highlights issues with the website and lack of modern services.</a:t>
            </a:r>
          </a:p>
          <a:p>
            <a:r>
              <a:rPr lang="en-GB" dirty="0"/>
              <a:t>New competitors have entered the market with strong digital strategies.</a:t>
            </a:r>
          </a:p>
        </p:txBody>
      </p:sp>
    </p:spTree>
    <p:extLst>
      <p:ext uri="{BB962C8B-B14F-4D97-AF65-F5344CB8AC3E}">
        <p14:creationId xmlns:p14="http://schemas.microsoft.com/office/powerpoint/2010/main" val="753197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57D6DF5-970D-A72D-4A66-61993928BE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0703467"/>
              </p:ext>
            </p:extLst>
          </p:nvPr>
        </p:nvGraphicFramePr>
        <p:xfrm>
          <a:off x="1050757" y="2317815"/>
          <a:ext cx="10090485" cy="308837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085474">
                  <a:extLst>
                    <a:ext uri="{9D8B030D-6E8A-4147-A177-3AD203B41FA5}">
                      <a16:colId xmlns:a16="http://schemas.microsoft.com/office/drawing/2014/main" val="205968444"/>
                    </a:ext>
                  </a:extLst>
                </a:gridCol>
                <a:gridCol w="8005011">
                  <a:extLst>
                    <a:ext uri="{9D8B030D-6E8A-4147-A177-3AD203B41FA5}">
                      <a16:colId xmlns:a16="http://schemas.microsoft.com/office/drawing/2014/main" val="3392838817"/>
                    </a:ext>
                  </a:extLst>
                </a:gridCol>
              </a:tblGrid>
              <a:tr h="433571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Factor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Impact on Business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1558972"/>
                  </a:ext>
                </a:extLst>
              </a:tr>
              <a:tr h="439593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Political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Import challenges and local business regulations.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5655405"/>
                  </a:ext>
                </a:extLst>
              </a:tr>
              <a:tr h="450579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Economic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Inflation and rising supply costs affecting profitability.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7228973"/>
                  </a:ext>
                </a:extLst>
              </a:tr>
              <a:tr h="439593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Social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Customers prefer online shopping and convenience.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2829483"/>
                  </a:ext>
                </a:extLst>
              </a:tr>
              <a:tr h="439593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Technological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Outdated website and weak online visibility.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1396016"/>
                  </a:ext>
                </a:extLst>
              </a:tr>
              <a:tr h="46835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Environmental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Higher costs for sustainable materials.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4425975"/>
                  </a:ext>
                </a:extLst>
              </a:tr>
              <a:tr h="417095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Legal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Compliance with consumer rights and online trading rules.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7006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08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8DBBD-7E08-767B-9037-9035ECA98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Interpretation of PESTEL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F477B-97C0-6D46-1AC1-027B96F6F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pressures reduce profit margins.</a:t>
            </a:r>
          </a:p>
          <a:p>
            <a:r>
              <a:rPr lang="en-GB" dirty="0"/>
              <a:t>Social trends show a shift toward digital purchasing habits.</a:t>
            </a:r>
          </a:p>
          <a:p>
            <a:r>
              <a:rPr lang="en-GB" dirty="0"/>
              <a:t>Technological weaknesses limit competitiveness.</a:t>
            </a:r>
          </a:p>
          <a:p>
            <a:r>
              <a:rPr lang="en-GB" dirty="0"/>
              <a:t>Environmental commitments increase operational costs.</a:t>
            </a:r>
          </a:p>
          <a:p>
            <a:r>
              <a:rPr lang="en-GB" dirty="0"/>
              <a:t>Competitors use digital tools more effectively to attract customers</a:t>
            </a:r>
          </a:p>
        </p:txBody>
      </p:sp>
    </p:spTree>
    <p:extLst>
      <p:ext uri="{BB962C8B-B14F-4D97-AF65-F5344CB8AC3E}">
        <p14:creationId xmlns:p14="http://schemas.microsoft.com/office/powerpoint/2010/main" val="22563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Cause‑and‑Effect Diagram (Fishbone)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0F10CD-DCFD-6575-9534-AF5203B66631}"/>
              </a:ext>
            </a:extLst>
          </p:cNvPr>
          <p:cNvSpPr txBox="1"/>
          <p:nvPr/>
        </p:nvSpPr>
        <p:spPr>
          <a:xfrm>
            <a:off x="2231136" y="2484709"/>
            <a:ext cx="757059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Issue: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Declining Sales and Reduced Profitability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Cause Categories: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People: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knowledge.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Processes: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subscription service; outdated ordering system.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website functionality; lack of online optimisation.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competition and changing customer expectations.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Materials: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prices for flowers and eco‑friendly packaging.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Reduced high‑street activity and new competitors.</a:t>
            </a:r>
          </a:p>
        </p:txBody>
      </p:sp>
    </p:spTree>
    <p:extLst>
      <p:ext uri="{BB962C8B-B14F-4D97-AF65-F5344CB8AC3E}">
        <p14:creationId xmlns:p14="http://schemas.microsoft.com/office/powerpoint/2010/main" val="3252008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010EF-A8E7-D2D0-88B2-D7866EF2B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Root Causes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23FD6-C700-5E1E-4D2E-A3E9B6C7C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Insufficient digital presence and outdated website.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Ineffective marketing strategy.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operational and supply costs.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Stronger online competitors offering better convenience.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Changing customer behaviour favouring online services.</a:t>
            </a:r>
          </a:p>
        </p:txBody>
      </p:sp>
    </p:spTree>
    <p:extLst>
      <p:ext uri="{BB962C8B-B14F-4D97-AF65-F5344CB8AC3E}">
        <p14:creationId xmlns:p14="http://schemas.microsoft.com/office/powerpoint/2010/main" val="28058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31496" y="2638044"/>
            <a:ext cx="9320462" cy="3101983"/>
          </a:xfrm>
        </p:spPr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Haven’s challenges stem from both internal weaknesses and external pressures.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is struggling to keep up with digital trends.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expectations have shifted toward convenience and online accessibility.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 have increased, making sustainability more difficult to maintain.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Strategic improvements are essential for long‑term survival.</a:t>
            </a:r>
          </a:p>
        </p:txBody>
      </p:sp>
    </p:spTree>
    <p:extLst>
      <p:ext uri="{BB962C8B-B14F-4D97-AF65-F5344CB8AC3E}">
        <p14:creationId xmlns:p14="http://schemas.microsoft.com/office/powerpoint/2010/main" val="141945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28800" y="2638044"/>
            <a:ext cx="9208168" cy="3101983"/>
          </a:xfrm>
        </p:spPr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Upgrade the website to improve navigation and online ordering.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Introduce subscription‑based flower delivery services.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social media activity, especially visual platforms.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Collaborate with local eco‑friendly businesses to enhance brand identity.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Track progress through customer feedback and regular performance reviews.</a:t>
            </a:r>
          </a:p>
        </p:txBody>
      </p:sp>
    </p:spTree>
    <p:extLst>
      <p:ext uri="{BB962C8B-B14F-4D97-AF65-F5344CB8AC3E}">
        <p14:creationId xmlns:p14="http://schemas.microsoft.com/office/powerpoint/2010/main" val="205488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9B9840-CE99-AC55-DD28-E71CAB766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1A557E-3084-F499-B995-F701C690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10574A-8782-5247-C8D8-C1DD34311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0" y="2638044"/>
            <a:ext cx="9208168" cy="3101983"/>
          </a:xfrm>
        </p:spPr>
        <p:txBody>
          <a:bodyPr rtlCol="0"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facing a decline due to market changes, rising costs, and limited digital capabilities.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the 5W2H method, PESTEL analysis, and a cause‑and‑effect diagram, the root causes become clear.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remain competitive, the business must modernise its digital presence, improve customer experience, and adapt to new market expectations.</a:t>
            </a:r>
          </a:p>
        </p:txBody>
      </p:sp>
    </p:spTree>
    <p:extLst>
      <p:ext uri="{BB962C8B-B14F-4D97-AF65-F5344CB8AC3E}">
        <p14:creationId xmlns:p14="http://schemas.microsoft.com/office/powerpoint/2010/main" val="3388336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88758" y="2406317"/>
            <a:ext cx="11582400" cy="4451684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Johnson, G., Whittington, R. &amp; Scholes, K. (2020) Exploring Strategy. 12th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Heizer, J., Render, B. &amp; Munson, C. (2020) Operations Management: Sustainability and Supply Chain Management. 13th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Pearson.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Kotler, P.,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Kartajaya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 &amp; Setiawan, I. (2021) Marketing 5.0: Technology for Humanity. Wiley.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Armstrong, G. &amp; Kotler, P. (2022) Marketing: An Introduction. 15th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Bryson, J.M. (2018) Strategic Planning for Public and Nonprofit Organizations.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Wiley.</a:t>
            </a:r>
          </a:p>
        </p:txBody>
      </p:sp>
    </p:spTree>
    <p:extLst>
      <p:ext uri="{BB962C8B-B14F-4D97-AF65-F5344CB8AC3E}">
        <p14:creationId xmlns:p14="http://schemas.microsoft.com/office/powerpoint/2010/main" val="11260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84</TotalTime>
  <Words>788</Words>
  <Application>Microsoft Office PowerPoint</Application>
  <PresentationFormat>Widescreen</PresentationFormat>
  <Paragraphs>97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Parcel</vt:lpstr>
      <vt:lpstr>Asessment 1 – Individual Presentation: Green Haven Florists</vt:lpstr>
      <vt:lpstr>Introduction</vt:lpstr>
      <vt:lpstr>Problem Statement (5W2H)</vt:lpstr>
      <vt:lpstr>Explanation of the Problem </vt:lpstr>
      <vt:lpstr>PESTEL Analysis</vt:lpstr>
      <vt:lpstr>Interpretation of PESTEL </vt:lpstr>
      <vt:lpstr>Cause‑and‑Effect Diagram (Fishbone)</vt:lpstr>
      <vt:lpstr>Root Causes </vt:lpstr>
      <vt:lpstr>Key Findings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Calin (2429941)</dc:creator>
  <cp:lastModifiedBy>Vasile Calin (2429941)</cp:lastModifiedBy>
  <cp:revision>4</cp:revision>
  <dcterms:created xsi:type="dcterms:W3CDTF">2025-12-09T06:56:51Z</dcterms:created>
  <dcterms:modified xsi:type="dcterms:W3CDTF">2025-12-15T14:58:46Z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74069100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