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34" r:id="rId1"/>
  </p:sldMasterIdLst>
  <p:notesMasterIdLst>
    <p:notesMasterId r:id="rId20"/>
  </p:notesMasterIdLst>
  <p:sldIdLst>
    <p:sldId id="256" r:id="rId2"/>
    <p:sldId id="258" r:id="rId3"/>
    <p:sldId id="269" r:id="rId4"/>
    <p:sldId id="267" r:id="rId5"/>
    <p:sldId id="273" r:id="rId6"/>
    <p:sldId id="271" r:id="rId7"/>
    <p:sldId id="272" r:id="rId8"/>
    <p:sldId id="259" r:id="rId9"/>
    <p:sldId id="260" r:id="rId10"/>
    <p:sldId id="261" r:id="rId11"/>
    <p:sldId id="262" r:id="rId12"/>
    <p:sldId id="263" r:id="rId13"/>
    <p:sldId id="268" r:id="rId14"/>
    <p:sldId id="265" r:id="rId15"/>
    <p:sldId id="266" r:id="rId16"/>
    <p:sldId id="275" r:id="rId17"/>
    <p:sldId id="257"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1893"/>
    <a:srgbClr val="7A81FF"/>
    <a:srgbClr val="FF8AD8"/>
    <a:srgbClr val="FFD579"/>
    <a:srgbClr val="FF2600"/>
    <a:srgbClr val="945200"/>
    <a:srgbClr val="FFFC00"/>
    <a:srgbClr val="00FA00"/>
    <a:srgbClr val="00FDFF"/>
    <a:srgbClr val="FFFD7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89"/>
    <p:restoredTop sz="94697"/>
  </p:normalViewPr>
  <p:slideViewPr>
    <p:cSldViewPr snapToGrid="0" snapToObjects="1">
      <p:cViewPr>
        <p:scale>
          <a:sx n="90" d="100"/>
          <a:sy n="90" d="100"/>
        </p:scale>
        <p:origin x="141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222DC-8DBD-354D-BBD0-66E987F2B763}" type="datetimeFigureOut">
              <a:rPr lang="en-US" smtClean="0"/>
              <a:t>5/1/18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1C2FD9-AEA2-3948-A0BE-54334C050A87}" type="slidenum">
              <a:rPr lang="en-US" smtClean="0"/>
              <a:t>‹#›</a:t>
            </a:fld>
            <a:endParaRPr lang="en-US"/>
          </a:p>
        </p:txBody>
      </p:sp>
    </p:spTree>
    <p:extLst>
      <p:ext uri="{BB962C8B-B14F-4D97-AF65-F5344CB8AC3E}">
        <p14:creationId xmlns:p14="http://schemas.microsoft.com/office/powerpoint/2010/main" val="646057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a:t>
            </a:r>
            <a:endParaRPr lang="en-US" dirty="0"/>
          </a:p>
        </p:txBody>
      </p:sp>
      <p:sp>
        <p:nvSpPr>
          <p:cNvPr id="4" name="Slide Number Placeholder 3"/>
          <p:cNvSpPr>
            <a:spLocks noGrp="1"/>
          </p:cNvSpPr>
          <p:nvPr>
            <p:ph type="sldNum" sz="quarter" idx="10"/>
          </p:nvPr>
        </p:nvSpPr>
        <p:spPr/>
        <p:txBody>
          <a:bodyPr/>
          <a:lstStyle/>
          <a:p>
            <a:fld id="{B11C2FD9-AEA2-3948-A0BE-54334C050A87}" type="slidenum">
              <a:rPr lang="en-US" smtClean="0"/>
              <a:t>2</a:t>
            </a:fld>
            <a:endParaRPr lang="en-US"/>
          </a:p>
        </p:txBody>
      </p:sp>
    </p:spTree>
    <p:extLst>
      <p:ext uri="{BB962C8B-B14F-4D97-AF65-F5344CB8AC3E}">
        <p14:creationId xmlns:p14="http://schemas.microsoft.com/office/powerpoint/2010/main" val="958829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11C2FD9-AEA2-3948-A0BE-54334C050A87}" type="slidenum">
              <a:rPr lang="en-US" smtClean="0"/>
              <a:t>4</a:t>
            </a:fld>
            <a:endParaRPr lang="en-US"/>
          </a:p>
        </p:txBody>
      </p:sp>
    </p:spTree>
    <p:extLst>
      <p:ext uri="{BB962C8B-B14F-4D97-AF65-F5344CB8AC3E}">
        <p14:creationId xmlns:p14="http://schemas.microsoft.com/office/powerpoint/2010/main" val="1898378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3D3822B-A18C-814B-8EC4-F59D49502ECB}" type="datetimeFigureOut">
              <a:rPr lang="en-US" smtClean="0"/>
              <a:t>5/1/18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81A13AC0-A298-8F47-AEA6-CFB42A1B6687}"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3D3822B-A18C-814B-8EC4-F59D49502ECB}" type="datetimeFigureOut">
              <a:rPr lang="en-US" smtClean="0"/>
              <a:t>5/1/18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A13AC0-A298-8F47-AEA6-CFB42A1B668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3D3822B-A18C-814B-8EC4-F59D49502ECB}" type="datetimeFigureOut">
              <a:rPr lang="en-US" smtClean="0"/>
              <a:t>5/1/18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81A13AC0-A298-8F47-AEA6-CFB42A1B6687}"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3D3822B-A18C-814B-8EC4-F59D49502ECB}" type="datetimeFigureOut">
              <a:rPr lang="en-US" smtClean="0"/>
              <a:t>5/1/18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A13AC0-A298-8F47-AEA6-CFB42A1B668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3D3822B-A18C-814B-8EC4-F59D49502ECB}" type="datetimeFigureOut">
              <a:rPr lang="en-US" smtClean="0"/>
              <a:t>5/1/18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A13AC0-A298-8F47-AEA6-CFB42A1B668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3D3822B-A18C-814B-8EC4-F59D49502ECB}" type="datetimeFigureOut">
              <a:rPr lang="en-US" smtClean="0"/>
              <a:t>5/1/18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A13AC0-A298-8F47-AEA6-CFB42A1B668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D3822B-A18C-814B-8EC4-F59D49502ECB}" type="datetimeFigureOut">
              <a:rPr lang="en-US" smtClean="0"/>
              <a:t>5/1/18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A13AC0-A298-8F47-AEA6-CFB42A1B668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C3D3822B-A18C-814B-8EC4-F59D49502ECB}" type="datetimeFigureOut">
              <a:rPr lang="en-US" smtClean="0"/>
              <a:t>5/1/18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81A13AC0-A298-8F47-AEA6-CFB42A1B668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3D3822B-A18C-814B-8EC4-F59D49502ECB}" type="datetimeFigureOut">
              <a:rPr lang="en-US" smtClean="0"/>
              <a:t>5/1/18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US" smtClean="0"/>
              <a:t>
              </a:t>
            </a:r>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81A13AC0-A298-8F47-AEA6-CFB42A1B668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D3822B-A18C-814B-8EC4-F59D49502ECB}" type="datetimeFigureOut">
              <a:rPr lang="en-US" smtClean="0"/>
              <a:t>5/1/18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A13AC0-A298-8F47-AEA6-CFB42A1B668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D3822B-A18C-814B-8EC4-F59D49502ECB}" type="datetimeFigureOut">
              <a:rPr lang="en-US" smtClean="0"/>
              <a:t>5/1/18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A13AC0-A298-8F47-AEA6-CFB42A1B668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3D3822B-A18C-814B-8EC4-F59D49502ECB}" type="datetimeFigureOut">
              <a:rPr lang="en-US" smtClean="0"/>
              <a:t>5/1/18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81A13AC0-A298-8F47-AEA6-CFB42A1B6687}" type="slidenum">
              <a:rPr lang="en-US" smtClean="0"/>
              <a:t>‹#›</a:t>
            </a:fld>
            <a:endParaRPr lang="en-US"/>
          </a:p>
        </p:txBody>
      </p:sp>
    </p:spTree>
    <p:extLst>
      <p:ext uri="{BB962C8B-B14F-4D97-AF65-F5344CB8AC3E}">
        <p14:creationId xmlns:p14="http://schemas.microsoft.com/office/powerpoint/2010/main" val="720622792"/>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W7jkygJ_QNo" TargetMode="External"/><Relationship Id="rId3"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icronline.org/text.asp?2013/4/1/49/106383"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withourbest.com/celebrity-make-up-artist-red-carpet-glam-tips/" TargetMode="External"/><Relationship Id="rId3" Type="http://schemas.openxmlformats.org/officeDocument/2006/relationships/hyperlink" Target="http://www.pngmart.com/image/tag/pepsi-log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2912" y="2932547"/>
            <a:ext cx="9749791" cy="774382"/>
          </a:xfrm>
        </p:spPr>
        <p:txBody>
          <a:bodyPr>
            <a:normAutofit fontScale="90000"/>
          </a:bodyPr>
          <a:lstStyle/>
          <a:p>
            <a:r>
              <a:rPr lang="en-US" dirty="0"/>
              <a:t>Celebrity endorsement</a:t>
            </a:r>
          </a:p>
        </p:txBody>
      </p:sp>
      <p:sp>
        <p:nvSpPr>
          <p:cNvPr id="3" name="Subtitle 2"/>
          <p:cNvSpPr>
            <a:spLocks noGrp="1"/>
          </p:cNvSpPr>
          <p:nvPr>
            <p:ph type="subTitle" idx="1"/>
          </p:nvPr>
        </p:nvSpPr>
        <p:spPr>
          <a:xfrm>
            <a:off x="1172845" y="4194847"/>
            <a:ext cx="8689976" cy="1371599"/>
          </a:xfrm>
        </p:spPr>
        <p:txBody>
          <a:bodyPr>
            <a:normAutofit/>
          </a:bodyPr>
          <a:lstStyle/>
          <a:p>
            <a:r>
              <a:rPr lang="en-US" dirty="0"/>
              <a:t>The Pepsi advert</a:t>
            </a:r>
          </a:p>
        </p:txBody>
      </p:sp>
      <p:sp>
        <p:nvSpPr>
          <p:cNvPr id="5" name="TextBox 4"/>
          <p:cNvSpPr txBox="1"/>
          <p:nvPr/>
        </p:nvSpPr>
        <p:spPr>
          <a:xfrm>
            <a:off x="8613129" y="5029272"/>
            <a:ext cx="1877437" cy="369332"/>
          </a:xfrm>
          <a:prstGeom prst="rect">
            <a:avLst/>
          </a:prstGeom>
          <a:noFill/>
        </p:spPr>
        <p:txBody>
          <a:bodyPr wrap="none" rtlCol="0">
            <a:spAutoFit/>
          </a:bodyPr>
          <a:lstStyle/>
          <a:p>
            <a:r>
              <a:rPr lang="en-US" dirty="0" smtClean="0"/>
              <a:t>PNG Mart (2018)</a:t>
            </a: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6272" y="2066010"/>
            <a:ext cx="4667248" cy="3500436"/>
          </a:xfrm>
          <a:prstGeom prst="rect">
            <a:avLst/>
          </a:prstGeom>
        </p:spPr>
      </p:pic>
      <p:sp>
        <p:nvSpPr>
          <p:cNvPr id="4" name="TextBox 3"/>
          <p:cNvSpPr txBox="1"/>
          <p:nvPr/>
        </p:nvSpPr>
        <p:spPr>
          <a:xfrm>
            <a:off x="5317807" y="1287038"/>
            <a:ext cx="1643062" cy="646331"/>
          </a:xfrm>
          <a:prstGeom prst="rect">
            <a:avLst/>
          </a:prstGeom>
          <a:noFill/>
        </p:spPr>
        <p:txBody>
          <a:bodyPr wrap="square" rtlCol="0">
            <a:spAutoFit/>
          </a:bodyPr>
          <a:lstStyle/>
          <a:p>
            <a:pPr algn="ctr"/>
            <a:r>
              <a:rPr lang="en-US" dirty="0" smtClean="0"/>
              <a:t>By Naomi Curtis</a:t>
            </a:r>
            <a:endParaRPr lang="en-US" dirty="0"/>
          </a:p>
        </p:txBody>
      </p:sp>
    </p:spTree>
    <p:extLst>
      <p:ext uri="{BB962C8B-B14F-4D97-AF65-F5344CB8AC3E}">
        <p14:creationId xmlns:p14="http://schemas.microsoft.com/office/powerpoint/2010/main" val="26116172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alphaModFix amt="22000"/>
            <a:extLst>
              <a:ext uri="{28A0092B-C50C-407E-A947-70E740481C1C}">
                <a14:useLocalDpi xmlns:a14="http://schemas.microsoft.com/office/drawing/2010/main" val="0"/>
              </a:ext>
            </a:extLst>
          </a:blip>
          <a:stretch>
            <a:fillRect/>
          </a:stretch>
        </p:blipFill>
        <p:spPr>
          <a:xfrm>
            <a:off x="1300194" y="1"/>
            <a:ext cx="9597708" cy="6857999"/>
          </a:xfrm>
          <a:prstGeom prst="rect">
            <a:avLst/>
          </a:prstGeom>
        </p:spPr>
      </p:pic>
      <p:sp>
        <p:nvSpPr>
          <p:cNvPr id="2" name="Title 1"/>
          <p:cNvSpPr>
            <a:spLocks noGrp="1"/>
          </p:cNvSpPr>
          <p:nvPr>
            <p:ph type="title"/>
          </p:nvPr>
        </p:nvSpPr>
        <p:spPr>
          <a:xfrm>
            <a:off x="1069847" y="0"/>
            <a:ext cx="10403015" cy="1609344"/>
          </a:xfrm>
        </p:spPr>
        <p:txBody>
          <a:bodyPr/>
          <a:lstStyle/>
          <a:p>
            <a:r>
              <a:rPr lang="en-US" dirty="0" smtClean="0"/>
              <a:t>What is celebrity endorsement?</a:t>
            </a:r>
            <a:endParaRPr lang="en-US" dirty="0"/>
          </a:p>
        </p:txBody>
      </p:sp>
      <p:sp>
        <p:nvSpPr>
          <p:cNvPr id="3" name="Content Placeholder 2"/>
          <p:cNvSpPr>
            <a:spLocks noGrp="1"/>
          </p:cNvSpPr>
          <p:nvPr>
            <p:ph idx="1"/>
          </p:nvPr>
        </p:nvSpPr>
        <p:spPr>
          <a:xfrm>
            <a:off x="1069847" y="1468861"/>
            <a:ext cx="10058400" cy="1850517"/>
          </a:xfrm>
        </p:spPr>
        <p:txBody>
          <a:bodyPr>
            <a:normAutofit/>
          </a:bodyPr>
          <a:lstStyle/>
          <a:p>
            <a:r>
              <a:rPr lang="en-US" dirty="0" smtClean="0"/>
              <a:t>Earliest known celebrity endorsed product was 250 year ago!</a:t>
            </a:r>
            <a:endParaRPr lang="en-US" dirty="0"/>
          </a:p>
          <a:p>
            <a:pPr lvl="1"/>
            <a:r>
              <a:rPr lang="en-US" dirty="0" smtClean="0"/>
              <a:t>By Wedgewood pottery </a:t>
            </a:r>
          </a:p>
          <a:p>
            <a:pPr lvl="1"/>
            <a:r>
              <a:rPr lang="en-US" dirty="0" smtClean="0"/>
              <a:t>Used royals.							(Gupta &amp; </a:t>
            </a:r>
            <a:r>
              <a:rPr lang="en-US" dirty="0" err="1" smtClean="0"/>
              <a:t>Verma</a:t>
            </a:r>
            <a:r>
              <a:rPr lang="en-US" dirty="0" smtClean="0"/>
              <a:t>, 2013)</a:t>
            </a:r>
          </a:p>
          <a:p>
            <a:pPr lvl="1"/>
            <a:endParaRPr lang="en-US" dirty="0" smtClean="0"/>
          </a:p>
          <a:p>
            <a:pPr lvl="1"/>
            <a:r>
              <a:rPr lang="en-US" dirty="0" smtClean="0"/>
              <a:t>Celebrity endorsement has adapted over the years and changed recently (</a:t>
            </a:r>
            <a:r>
              <a:rPr lang="en-US" dirty="0" err="1" smtClean="0"/>
              <a:t>Makumbura</a:t>
            </a:r>
            <a:r>
              <a:rPr lang="en-US" dirty="0" smtClean="0"/>
              <a:t>, 2015). </a:t>
            </a:r>
            <a:endParaRPr lang="en-US" dirty="0"/>
          </a:p>
          <a:p>
            <a:pPr lvl="1"/>
            <a:endParaRPr lang="en-US" dirty="0" smtClean="0"/>
          </a:p>
          <a:p>
            <a:pPr lvl="1"/>
            <a:endParaRPr lang="en-US" dirty="0" smtClean="0"/>
          </a:p>
        </p:txBody>
      </p:sp>
      <p:sp>
        <p:nvSpPr>
          <p:cNvPr id="5" name="7-Point Star 4"/>
          <p:cNvSpPr/>
          <p:nvPr/>
        </p:nvSpPr>
        <p:spPr>
          <a:xfrm>
            <a:off x="-134718" y="3558730"/>
            <a:ext cx="3214688" cy="2171699"/>
          </a:xfrm>
          <a:prstGeom prst="star7">
            <a:avLst>
              <a:gd name="adj" fmla="val 50000"/>
              <a:gd name="hf" fmla="val 102572"/>
              <a:gd name="vf" fmla="val 105210"/>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smtClean="0">
              <a:solidFill>
                <a:schemeClr val="tx1">
                  <a:lumMod val="85000"/>
                  <a:lumOff val="15000"/>
                </a:schemeClr>
              </a:solidFill>
            </a:endParaRPr>
          </a:p>
          <a:p>
            <a:pPr algn="ctr"/>
            <a:r>
              <a:rPr lang="en-US" sz="2000" dirty="0" smtClean="0">
                <a:solidFill>
                  <a:schemeClr val="tx1">
                    <a:lumMod val="85000"/>
                    <a:lumOff val="15000"/>
                  </a:schemeClr>
                </a:solidFill>
              </a:rPr>
              <a:t>This study looks at peoples attitudes towards celebrity endorsement. </a:t>
            </a:r>
            <a:endParaRPr lang="en-US" sz="2000" dirty="0">
              <a:solidFill>
                <a:schemeClr val="tx1">
                  <a:lumMod val="85000"/>
                  <a:lumOff val="15000"/>
                </a:schemeClr>
              </a:solidFill>
            </a:endParaRPr>
          </a:p>
        </p:txBody>
      </p:sp>
      <p:sp>
        <p:nvSpPr>
          <p:cNvPr id="6" name="TextBox 5"/>
          <p:cNvSpPr txBox="1"/>
          <p:nvPr/>
        </p:nvSpPr>
        <p:spPr>
          <a:xfrm>
            <a:off x="2462877" y="5514117"/>
            <a:ext cx="7015163" cy="923330"/>
          </a:xfrm>
          <a:prstGeom prst="rect">
            <a:avLst/>
          </a:prstGeom>
          <a:noFill/>
          <a:ln>
            <a:solidFill>
              <a:schemeClr val="tx1"/>
            </a:solidFill>
            <a:bevel/>
          </a:ln>
        </p:spPr>
        <p:txBody>
          <a:bodyPr wrap="square" rtlCol="0">
            <a:spAutoFit/>
          </a:bodyPr>
          <a:lstStyle/>
          <a:p>
            <a:r>
              <a:rPr lang="en-US" dirty="0" smtClean="0"/>
              <a:t>According to Khandai &amp; Agrawal (2010) celebrities offer the  endorsed product likeability, reliability and attractiveness due to their own branding/status. </a:t>
            </a:r>
            <a:endParaRPr lang="en-US" dirty="0"/>
          </a:p>
        </p:txBody>
      </p:sp>
      <p:sp>
        <p:nvSpPr>
          <p:cNvPr id="7" name="Decagon 6"/>
          <p:cNvSpPr/>
          <p:nvPr/>
        </p:nvSpPr>
        <p:spPr>
          <a:xfrm>
            <a:off x="9305577" y="3558731"/>
            <a:ext cx="2711164" cy="2530138"/>
          </a:xfrm>
          <a:prstGeom prst="decagon">
            <a:avLst/>
          </a:prstGeom>
          <a:solidFill>
            <a:srgbClr val="F9C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endParaRPr>
          </a:p>
          <a:p>
            <a:pPr algn="ctr"/>
            <a:r>
              <a:rPr lang="en-US" dirty="0" smtClean="0">
                <a:solidFill>
                  <a:schemeClr val="tx1"/>
                </a:solidFill>
              </a:rPr>
              <a:t>Celebrity endorsement has become one of the most popular forms of advertising.</a:t>
            </a:r>
          </a:p>
          <a:p>
            <a:pPr algn="ctr"/>
            <a:r>
              <a:rPr lang="is-IS" dirty="0">
                <a:solidFill>
                  <a:schemeClr val="tx1"/>
                </a:solidFill>
              </a:rPr>
              <a:t>Choi &amp;</a:t>
            </a:r>
            <a:r>
              <a:rPr lang="is-IS" dirty="0" smtClean="0">
                <a:solidFill>
                  <a:schemeClr val="tx1"/>
                </a:solidFill>
              </a:rPr>
              <a:t>Rifon (2007) </a:t>
            </a:r>
          </a:p>
          <a:p>
            <a:pPr algn="ctr"/>
            <a:endParaRPr lang="en-US" dirty="0">
              <a:solidFill>
                <a:schemeClr val="tx1"/>
              </a:solidFill>
            </a:endParaRPr>
          </a:p>
        </p:txBody>
      </p:sp>
      <p:sp>
        <p:nvSpPr>
          <p:cNvPr id="8" name="TextBox 7"/>
          <p:cNvSpPr txBox="1"/>
          <p:nvPr/>
        </p:nvSpPr>
        <p:spPr>
          <a:xfrm>
            <a:off x="5000625" y="6488668"/>
            <a:ext cx="1628972" cy="369332"/>
          </a:xfrm>
          <a:prstGeom prst="rect">
            <a:avLst/>
          </a:prstGeom>
          <a:noFill/>
        </p:spPr>
        <p:txBody>
          <a:bodyPr wrap="none" rtlCol="0">
            <a:spAutoFit/>
          </a:bodyPr>
          <a:lstStyle/>
          <a:p>
            <a:r>
              <a:rPr lang="en-US" smtClean="0"/>
              <a:t>Karissa (2013)</a:t>
            </a:r>
            <a:endParaRPr lang="en-US" dirty="0"/>
          </a:p>
        </p:txBody>
      </p:sp>
      <p:sp>
        <p:nvSpPr>
          <p:cNvPr id="9" name="Cloud 8"/>
          <p:cNvSpPr/>
          <p:nvPr/>
        </p:nvSpPr>
        <p:spPr>
          <a:xfrm>
            <a:off x="4056792" y="3024662"/>
            <a:ext cx="4271963" cy="238469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Zipporah &amp; </a:t>
            </a:r>
            <a:r>
              <a:rPr lang="en-US" dirty="0" err="1" smtClean="0"/>
              <a:t>Mberia</a:t>
            </a:r>
            <a:r>
              <a:rPr lang="en-US" dirty="0" smtClean="0"/>
              <a:t> (2014) state celebrity endorsement increases peoples memory of the brand message and name.</a:t>
            </a:r>
          </a:p>
        </p:txBody>
      </p:sp>
    </p:spTree>
    <p:extLst>
      <p:ext uri="{BB962C8B-B14F-4D97-AF65-F5344CB8AC3E}">
        <p14:creationId xmlns:p14="http://schemas.microsoft.com/office/powerpoint/2010/main" val="17231531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 Side Corner Rectangle 3"/>
          <p:cNvSpPr/>
          <p:nvPr/>
        </p:nvSpPr>
        <p:spPr>
          <a:xfrm>
            <a:off x="4289271" y="1665980"/>
            <a:ext cx="3297392" cy="1187923"/>
          </a:xfrm>
          <a:prstGeom prst="round2SameRect">
            <a:avLst/>
          </a:prstGeom>
          <a:solidFill>
            <a:srgbClr val="FF8AD8">
              <a:alpha val="3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Persuasion is an art for advertising </a:t>
            </a:r>
            <a:r>
              <a:rPr lang="en-US" smtClean="0"/>
              <a:t>according to Fang &amp; Jiang(2015)</a:t>
            </a:r>
            <a:endParaRPr lang="en-US" dirty="0"/>
          </a:p>
        </p:txBody>
      </p:sp>
      <p:sp>
        <p:nvSpPr>
          <p:cNvPr id="5" name="TextBox 4"/>
          <p:cNvSpPr txBox="1"/>
          <p:nvPr/>
        </p:nvSpPr>
        <p:spPr>
          <a:xfrm>
            <a:off x="4363432" y="509956"/>
            <a:ext cx="3297392" cy="784830"/>
          </a:xfrm>
          <a:prstGeom prst="rect">
            <a:avLst/>
          </a:prstGeom>
          <a:noFill/>
        </p:spPr>
        <p:txBody>
          <a:bodyPr wrap="square" rtlCol="0">
            <a:spAutoFit/>
          </a:bodyPr>
          <a:lstStyle/>
          <a:p>
            <a:r>
              <a:rPr lang="en-US" sz="4500" b="1" dirty="0" smtClean="0">
                <a:ln w="9525">
                  <a:solidFill>
                    <a:schemeClr val="bg1"/>
                  </a:solidFill>
                  <a:prstDash val="solid"/>
                </a:ln>
                <a:effectLst>
                  <a:outerShdw blurRad="12700" dist="38100" dir="2700000" algn="tl" rotWithShape="0">
                    <a:schemeClr val="bg1">
                      <a:lumMod val="50000"/>
                    </a:schemeClr>
                  </a:outerShdw>
                </a:effectLst>
              </a:rPr>
              <a:t>Persuasion</a:t>
            </a:r>
            <a:endParaRPr lang="en-US" sz="4500" dirty="0"/>
          </a:p>
        </p:txBody>
      </p:sp>
      <p:sp>
        <p:nvSpPr>
          <p:cNvPr id="6" name="Snip Diagonal Corner Rectangle 5"/>
          <p:cNvSpPr/>
          <p:nvPr/>
        </p:nvSpPr>
        <p:spPr>
          <a:xfrm rot="1366397">
            <a:off x="8799407" y="554793"/>
            <a:ext cx="3086100" cy="2205112"/>
          </a:xfrm>
          <a:prstGeom prst="snip2DiagRect">
            <a:avLst>
              <a:gd name="adj1" fmla="val 22661"/>
              <a:gd name="adj2" fmla="val 16667"/>
            </a:avLst>
          </a:prstGeom>
          <a:solidFill>
            <a:srgbClr val="7A81FF">
              <a:alpha val="2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2">
                    <a:lumMod val="75000"/>
                  </a:schemeClr>
                </a:solidFill>
              </a:rPr>
              <a:t>Benoit &amp; Benoit (2008) stated the persuader changes, reinforces or creates peoples attitude via messages. </a:t>
            </a:r>
            <a:endParaRPr lang="en-US" dirty="0">
              <a:solidFill>
                <a:schemeClr val="tx2">
                  <a:lumMod val="75000"/>
                </a:schemeClr>
              </a:solidFill>
            </a:endParaRPr>
          </a:p>
        </p:txBody>
      </p:sp>
      <p:sp>
        <p:nvSpPr>
          <p:cNvPr id="7" name="Rounded Rectangle 6"/>
          <p:cNvSpPr/>
          <p:nvPr/>
        </p:nvSpPr>
        <p:spPr>
          <a:xfrm rot="20122568">
            <a:off x="370150" y="717023"/>
            <a:ext cx="2862291" cy="2059455"/>
          </a:xfrm>
          <a:prstGeom prst="roundRect">
            <a:avLst/>
          </a:prstGeom>
          <a:solidFill>
            <a:srgbClr val="FFFC00">
              <a:alpha val="2196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2">
                    <a:lumMod val="75000"/>
                  </a:schemeClr>
                </a:solidFill>
              </a:rPr>
              <a:t>However, other researchers suggest persuasion is a social influence. </a:t>
            </a:r>
          </a:p>
          <a:p>
            <a:pPr algn="ctr"/>
            <a:r>
              <a:rPr lang="en-US" dirty="0" smtClean="0">
                <a:solidFill>
                  <a:schemeClr val="tx2">
                    <a:lumMod val="75000"/>
                  </a:schemeClr>
                </a:solidFill>
              </a:rPr>
              <a:t>(</a:t>
            </a:r>
            <a:r>
              <a:rPr lang="en-US" dirty="0" err="1" smtClean="0">
                <a:solidFill>
                  <a:schemeClr val="tx2">
                    <a:lumMod val="75000"/>
                  </a:schemeClr>
                </a:solidFill>
              </a:rPr>
              <a:t>Gass</a:t>
            </a:r>
            <a:r>
              <a:rPr lang="en-US" dirty="0" smtClean="0">
                <a:solidFill>
                  <a:schemeClr val="tx2">
                    <a:lumMod val="75000"/>
                  </a:schemeClr>
                </a:solidFill>
              </a:rPr>
              <a:t> &amp; </a:t>
            </a:r>
            <a:r>
              <a:rPr lang="en-US" dirty="0" err="1" smtClean="0">
                <a:solidFill>
                  <a:schemeClr val="tx2">
                    <a:lumMod val="75000"/>
                  </a:schemeClr>
                </a:solidFill>
              </a:rPr>
              <a:t>Seiter</a:t>
            </a:r>
            <a:r>
              <a:rPr lang="en-US" dirty="0" smtClean="0">
                <a:solidFill>
                  <a:schemeClr val="tx2">
                    <a:lumMod val="75000"/>
                  </a:schemeClr>
                </a:solidFill>
              </a:rPr>
              <a:t>, 2010)</a:t>
            </a:r>
            <a:endParaRPr lang="en-US" dirty="0">
              <a:solidFill>
                <a:schemeClr val="tx2">
                  <a:lumMod val="75000"/>
                </a:schemeClr>
              </a:solidFill>
            </a:endParaRPr>
          </a:p>
        </p:txBody>
      </p:sp>
      <p:sp>
        <p:nvSpPr>
          <p:cNvPr id="8" name="Oval 7"/>
          <p:cNvSpPr/>
          <p:nvPr/>
        </p:nvSpPr>
        <p:spPr>
          <a:xfrm>
            <a:off x="4664394" y="3596291"/>
            <a:ext cx="3157537" cy="2828925"/>
          </a:xfrm>
          <a:prstGeom prst="ellipse">
            <a:avLst/>
          </a:prstGeom>
          <a:solidFill>
            <a:srgbClr val="00FA00">
              <a:alpha val="25098"/>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solidFill>
                  <a:schemeClr val="tx2">
                    <a:lumMod val="75000"/>
                  </a:schemeClr>
                </a:solidFill>
              </a:rPr>
              <a:t>Schacter</a:t>
            </a:r>
            <a:r>
              <a:rPr lang="en-US" dirty="0" smtClean="0">
                <a:solidFill>
                  <a:schemeClr val="tx2">
                    <a:lumMod val="75000"/>
                  </a:schemeClr>
                </a:solidFill>
              </a:rPr>
              <a:t> et al (2011) then proposed 2 types of persuasion =</a:t>
            </a:r>
          </a:p>
          <a:p>
            <a:pPr marL="342900" indent="-342900" algn="ctr">
              <a:buAutoNum type="arabicParenR"/>
            </a:pPr>
            <a:r>
              <a:rPr lang="en-US" dirty="0" smtClean="0">
                <a:solidFill>
                  <a:schemeClr val="tx2">
                    <a:lumMod val="75000"/>
                  </a:schemeClr>
                </a:solidFill>
              </a:rPr>
              <a:t>Systematic persuasion</a:t>
            </a:r>
          </a:p>
          <a:p>
            <a:pPr marL="342900" indent="-342900" algn="ctr">
              <a:buAutoNum type="arabicParenR"/>
            </a:pPr>
            <a:r>
              <a:rPr lang="en-US" dirty="0" smtClean="0">
                <a:solidFill>
                  <a:schemeClr val="tx2">
                    <a:lumMod val="75000"/>
                  </a:schemeClr>
                </a:solidFill>
              </a:rPr>
              <a:t>Heuristic persuasion</a:t>
            </a:r>
          </a:p>
        </p:txBody>
      </p:sp>
      <p:sp>
        <p:nvSpPr>
          <p:cNvPr id="9" name="Data 8"/>
          <p:cNvSpPr/>
          <p:nvPr/>
        </p:nvSpPr>
        <p:spPr>
          <a:xfrm>
            <a:off x="542925" y="3596291"/>
            <a:ext cx="3943350" cy="2933097"/>
          </a:xfrm>
          <a:prstGeom prst="flowChartInputOutput">
            <a:avLst/>
          </a:prstGeom>
          <a:solidFill>
            <a:srgbClr val="945200">
              <a:alpha val="38824"/>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AutoNum type="arabicParenR"/>
            </a:pPr>
            <a:r>
              <a:rPr lang="en-US" u="sng" dirty="0" smtClean="0"/>
              <a:t>Systematic Persuasion</a:t>
            </a:r>
            <a:r>
              <a:rPr lang="en-US" dirty="0" smtClean="0"/>
              <a:t> this is changes in a persons attitude or beliefs due to logic and/or reason. (</a:t>
            </a:r>
            <a:r>
              <a:rPr lang="en-US" dirty="0" err="1" smtClean="0"/>
              <a:t>Schacter</a:t>
            </a:r>
            <a:r>
              <a:rPr lang="en-US" dirty="0" smtClean="0"/>
              <a:t> et al, 2011)</a:t>
            </a:r>
            <a:endParaRPr lang="en-US" u="sng" dirty="0" smtClean="0"/>
          </a:p>
        </p:txBody>
      </p:sp>
      <p:sp>
        <p:nvSpPr>
          <p:cNvPr id="10" name="Data 9"/>
          <p:cNvSpPr/>
          <p:nvPr/>
        </p:nvSpPr>
        <p:spPr>
          <a:xfrm>
            <a:off x="8491220" y="3386493"/>
            <a:ext cx="2944174" cy="3142895"/>
          </a:xfrm>
          <a:prstGeom prst="flowChartInputOutput">
            <a:avLst/>
          </a:prstGeom>
          <a:solidFill>
            <a:srgbClr val="00FDFF">
              <a:alpha val="27059"/>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2">
                    <a:lumMod val="75000"/>
                  </a:schemeClr>
                </a:solidFill>
              </a:rPr>
              <a:t>2) </a:t>
            </a:r>
            <a:r>
              <a:rPr lang="en-US" u="sng" dirty="0" smtClean="0">
                <a:solidFill>
                  <a:schemeClr val="tx2">
                    <a:lumMod val="75000"/>
                  </a:schemeClr>
                </a:solidFill>
              </a:rPr>
              <a:t>Heuristic persuasion </a:t>
            </a:r>
            <a:r>
              <a:rPr lang="en-US" dirty="0" smtClean="0">
                <a:solidFill>
                  <a:schemeClr val="tx2">
                    <a:lumMod val="75000"/>
                  </a:schemeClr>
                </a:solidFill>
              </a:rPr>
              <a:t>changes occur to attitude due to emotions, habit or attraction (</a:t>
            </a:r>
            <a:r>
              <a:rPr lang="en-US" dirty="0" err="1" smtClean="0">
                <a:solidFill>
                  <a:schemeClr val="tx2">
                    <a:lumMod val="75000"/>
                  </a:schemeClr>
                </a:solidFill>
              </a:rPr>
              <a:t>Schacter</a:t>
            </a:r>
            <a:r>
              <a:rPr lang="en-US" dirty="0" smtClean="0">
                <a:solidFill>
                  <a:schemeClr val="tx2">
                    <a:lumMod val="75000"/>
                  </a:schemeClr>
                </a:solidFill>
              </a:rPr>
              <a:t> et al, 2011)</a:t>
            </a:r>
            <a:endParaRPr lang="en-US" dirty="0">
              <a:solidFill>
                <a:schemeClr val="tx2">
                  <a:lumMod val="75000"/>
                </a:schemeClr>
              </a:solidFill>
            </a:endParaRPr>
          </a:p>
        </p:txBody>
      </p:sp>
    </p:spTree>
    <p:extLst>
      <p:ext uri="{BB962C8B-B14F-4D97-AF65-F5344CB8AC3E}">
        <p14:creationId xmlns:p14="http://schemas.microsoft.com/office/powerpoint/2010/main" val="14768655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5"/>
          <p:cNvSpPr/>
          <p:nvPr/>
        </p:nvSpPr>
        <p:spPr>
          <a:xfrm>
            <a:off x="6192584" y="588466"/>
            <a:ext cx="7201086" cy="6783884"/>
          </a:xfrm>
          <a:prstGeom prst="cloud">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However, more recent research compares male and females attitudes towards celebrity endorsement.</a:t>
            </a:r>
          </a:p>
          <a:p>
            <a:pPr algn="ctr"/>
            <a:endParaRPr lang="en-US" dirty="0">
              <a:solidFill>
                <a:schemeClr val="tx1"/>
              </a:solidFill>
            </a:endParaRPr>
          </a:p>
          <a:p>
            <a:pPr algn="ctr"/>
            <a:r>
              <a:rPr lang="en-US" dirty="0" smtClean="0">
                <a:solidFill>
                  <a:schemeClr val="tx1"/>
                </a:solidFill>
              </a:rPr>
              <a:t>Soni (2016) conducted a a large scale questionnaire with 233 participants. All were aged between 15-40.</a:t>
            </a:r>
          </a:p>
          <a:p>
            <a:pPr algn="ctr"/>
            <a:endParaRPr lang="en-US" dirty="0" smtClean="0">
              <a:solidFill>
                <a:schemeClr val="tx1"/>
              </a:solidFill>
            </a:endParaRPr>
          </a:p>
          <a:p>
            <a:pPr algn="ctr"/>
            <a:r>
              <a:rPr lang="en-US" dirty="0" smtClean="0">
                <a:solidFill>
                  <a:schemeClr val="tx1"/>
                </a:solidFill>
              </a:rPr>
              <a:t>Findings show females more likely to favor celebrity endorsed products.</a:t>
            </a:r>
          </a:p>
          <a:p>
            <a:pPr algn="ctr"/>
            <a:endParaRPr lang="en-US" dirty="0">
              <a:solidFill>
                <a:schemeClr val="tx1"/>
              </a:solidFill>
            </a:endParaRPr>
          </a:p>
          <a:p>
            <a:pPr algn="ctr"/>
            <a:r>
              <a:rPr lang="en-US" dirty="0" smtClean="0">
                <a:solidFill>
                  <a:schemeClr val="tx1"/>
                </a:solidFill>
              </a:rPr>
              <a:t>The age range is large, which could cover the population however, future research should look at age as well as gender.</a:t>
            </a:r>
            <a:endParaRPr lang="en-US" dirty="0">
              <a:solidFill>
                <a:schemeClr val="tx1"/>
              </a:solidFill>
            </a:endParaRPr>
          </a:p>
        </p:txBody>
      </p:sp>
      <p:sp>
        <p:nvSpPr>
          <p:cNvPr id="4" name="Rectangle 3"/>
          <p:cNvSpPr/>
          <p:nvPr/>
        </p:nvSpPr>
        <p:spPr>
          <a:xfrm>
            <a:off x="4281112" y="126801"/>
            <a:ext cx="4778872" cy="923330"/>
          </a:xfrm>
          <a:prstGeom prst="rect">
            <a:avLst/>
          </a:prstGeom>
          <a:noFill/>
        </p:spPr>
        <p:txBody>
          <a:bodyPr wrap="none" lIns="91440" tIns="45720" rIns="91440" bIns="45720">
            <a:spAutoFit/>
          </a:bodyPr>
          <a:lstStyle/>
          <a:p>
            <a:pPr algn="ctr"/>
            <a:r>
              <a:rPr lang="en-GB" sz="5400" b="1" cap="none" spc="0" smtClean="0">
                <a:ln w="22225">
                  <a:solidFill>
                    <a:schemeClr val="accent2"/>
                  </a:solidFill>
                  <a:prstDash val="solid"/>
                </a:ln>
                <a:solidFill>
                  <a:schemeClr val="accent2">
                    <a:lumMod val="40000"/>
                    <a:lumOff val="60000"/>
                  </a:schemeClr>
                </a:solidFill>
                <a:effectLst/>
              </a:rPr>
              <a:t>The Research </a:t>
            </a:r>
            <a:endParaRPr lang="en-GB" sz="5400" b="1" cap="none" spc="0" dirty="0">
              <a:ln w="22225">
                <a:solidFill>
                  <a:schemeClr val="accent2"/>
                </a:solidFill>
                <a:prstDash val="solid"/>
              </a:ln>
              <a:solidFill>
                <a:schemeClr val="accent2">
                  <a:lumMod val="40000"/>
                  <a:lumOff val="60000"/>
                </a:schemeClr>
              </a:solidFill>
              <a:effectLst/>
            </a:endParaRPr>
          </a:p>
        </p:txBody>
      </p:sp>
      <p:sp>
        <p:nvSpPr>
          <p:cNvPr id="5" name="Cloud 4"/>
          <p:cNvSpPr/>
          <p:nvPr/>
        </p:nvSpPr>
        <p:spPr>
          <a:xfrm>
            <a:off x="-252600" y="1401959"/>
            <a:ext cx="7467788" cy="5588200"/>
          </a:xfrm>
          <a:prstGeom prst="cloud">
            <a:avLst/>
          </a:prstGeom>
          <a:solidFill>
            <a:srgbClr val="FF2600">
              <a:alpha val="2392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Renton (2006) conducted study which looked at celebrity endorsements effect on consumers attitudes. Questionnaires where used in the study with 300 participants and used mostly female based adverts.</a:t>
            </a:r>
          </a:p>
          <a:p>
            <a:pPr algn="ctr"/>
            <a:endParaRPr lang="en-US" dirty="0" smtClean="0"/>
          </a:p>
          <a:p>
            <a:pPr algn="ctr"/>
            <a:r>
              <a:rPr lang="en-US" dirty="0" smtClean="0"/>
              <a:t> The findings show people are likely to buy a product if a celebrity is endorsing it.</a:t>
            </a:r>
          </a:p>
          <a:p>
            <a:pPr algn="ctr"/>
            <a:endParaRPr lang="en-US" dirty="0"/>
          </a:p>
          <a:p>
            <a:pPr algn="ctr"/>
            <a:r>
              <a:rPr lang="en-US" dirty="0" smtClean="0"/>
              <a:t>A lack of male presence in the adverts could create biased results if there are more male than female participants. </a:t>
            </a:r>
            <a:endParaRPr lang="en-US" dirty="0"/>
          </a:p>
        </p:txBody>
      </p:sp>
      <p:sp>
        <p:nvSpPr>
          <p:cNvPr id="7" name="Oval 6"/>
          <p:cNvSpPr/>
          <p:nvPr/>
        </p:nvSpPr>
        <p:spPr>
          <a:xfrm>
            <a:off x="14102" y="126801"/>
            <a:ext cx="4243387" cy="20145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mtClean="0"/>
          </a:p>
          <a:p>
            <a:pPr algn="ctr"/>
            <a:r>
              <a:rPr lang="en-US" dirty="0" smtClean="0"/>
              <a:t>Ibitayo &amp; </a:t>
            </a:r>
            <a:r>
              <a:rPr lang="en-US" dirty="0"/>
              <a:t>Tejumaiye </a:t>
            </a:r>
            <a:r>
              <a:rPr lang="en-US" dirty="0" smtClean="0"/>
              <a:t>(2015) found teenagers influenced more by celebrity endorsed brands.</a:t>
            </a:r>
          </a:p>
          <a:p>
            <a:pPr algn="ctr"/>
            <a:r>
              <a:rPr lang="en-US" dirty="0" smtClean="0"/>
              <a:t> </a:t>
            </a:r>
            <a:endParaRPr lang="en-US" dirty="0"/>
          </a:p>
        </p:txBody>
      </p:sp>
    </p:spTree>
    <p:extLst>
      <p:ext uri="{BB962C8B-B14F-4D97-AF65-F5344CB8AC3E}">
        <p14:creationId xmlns:p14="http://schemas.microsoft.com/office/powerpoint/2010/main" val="11684828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300162" y="610790"/>
            <a:ext cx="4414837" cy="5807868"/>
          </a:xfrm>
          <a:prstGeom prst="roundRect">
            <a:avLst/>
          </a:prstGeom>
          <a:solidFill>
            <a:srgbClr val="FF8AD8">
              <a:alpha val="47059"/>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Ibitayo &amp; Tejumaiye (2015) conducted a study on 400 University students. Sent questionnaires regarding their attitude towards </a:t>
            </a:r>
            <a:r>
              <a:rPr lang="en-US" dirty="0" smtClean="0">
                <a:solidFill>
                  <a:sysClr val="windowText" lastClr="000000"/>
                </a:solidFill>
              </a:rPr>
              <a:t>Pepsi adverts.</a:t>
            </a:r>
            <a:endParaRPr lang="en-US" dirty="0">
              <a:solidFill>
                <a:sysClr val="windowText" lastClr="000000"/>
              </a:solidFill>
            </a:endParaRPr>
          </a:p>
          <a:p>
            <a:pPr algn="ctr"/>
            <a:endParaRPr lang="en-US" dirty="0">
              <a:solidFill>
                <a:sysClr val="windowText" lastClr="000000"/>
              </a:solidFill>
            </a:endParaRPr>
          </a:p>
          <a:p>
            <a:pPr algn="ctr"/>
            <a:r>
              <a:rPr lang="en-US" dirty="0">
                <a:solidFill>
                  <a:sysClr val="windowText" lastClr="000000"/>
                </a:solidFill>
              </a:rPr>
              <a:t>Results showed most students would purchase Pepsi as it is a popular brand, even without celebrity endorsements.</a:t>
            </a:r>
          </a:p>
          <a:p>
            <a:pPr algn="ctr"/>
            <a:endParaRPr lang="en-US" dirty="0">
              <a:solidFill>
                <a:sysClr val="windowText" lastClr="000000"/>
              </a:solidFill>
            </a:endParaRPr>
          </a:p>
          <a:p>
            <a:pPr algn="ctr"/>
            <a:r>
              <a:rPr lang="en-US" dirty="0">
                <a:solidFill>
                  <a:sysClr val="windowText" lastClr="000000"/>
                </a:solidFill>
              </a:rPr>
              <a:t>This is a large sample size and could be an example for the population, however all the participants were students. Therefore a large sample size addressing adults within society will </a:t>
            </a:r>
            <a:r>
              <a:rPr lang="en-US" dirty="0" smtClean="0">
                <a:solidFill>
                  <a:sysClr val="windowText" lastClr="000000"/>
                </a:solidFill>
              </a:rPr>
              <a:t>show more accurate results for the population.</a:t>
            </a:r>
            <a:endParaRPr lang="en-US" dirty="0"/>
          </a:p>
        </p:txBody>
      </p:sp>
      <p:sp>
        <p:nvSpPr>
          <p:cNvPr id="7" name="Rounded Rectangle 6"/>
          <p:cNvSpPr/>
          <p:nvPr/>
        </p:nvSpPr>
        <p:spPr>
          <a:xfrm>
            <a:off x="6615112" y="707230"/>
            <a:ext cx="4629150" cy="5614987"/>
          </a:xfrm>
          <a:prstGeom prst="roundRect">
            <a:avLst/>
          </a:prstGeom>
          <a:solidFill>
            <a:srgbClr val="011893">
              <a:alpha val="5019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Esangbedo </a:t>
            </a:r>
            <a:r>
              <a:rPr lang="en-US" dirty="0" smtClean="0"/>
              <a:t>(2011) conducted a study looking at the persuasiveness of celebrity endorsement on University students. Using focus groups.</a:t>
            </a:r>
          </a:p>
          <a:p>
            <a:r>
              <a:rPr lang="en-US" dirty="0" smtClean="0"/>
              <a:t>The findings of this study show the University students are not persuaded to purchase a product due to celebrity endorsement.</a:t>
            </a:r>
          </a:p>
          <a:p>
            <a:endParaRPr lang="en-US" dirty="0"/>
          </a:p>
          <a:p>
            <a:r>
              <a:rPr lang="en-US" dirty="0" smtClean="0"/>
              <a:t>This study only looks at age and effects on celebrity endorsements therefore does not account for genders, ethnicity, and culture.</a:t>
            </a:r>
          </a:p>
          <a:p>
            <a:r>
              <a:rPr lang="en-US" dirty="0" smtClean="0"/>
              <a:t>The research was also conducted within 1 university, results do not represent the population</a:t>
            </a:r>
          </a:p>
          <a:p>
            <a:endParaRPr lang="en-US" dirty="0"/>
          </a:p>
        </p:txBody>
      </p:sp>
    </p:spTree>
    <p:extLst>
      <p:ext uri="{BB962C8B-B14F-4D97-AF65-F5344CB8AC3E}">
        <p14:creationId xmlns:p14="http://schemas.microsoft.com/office/powerpoint/2010/main" val="7866052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4411" y="1457326"/>
            <a:ext cx="10128123" cy="5243512"/>
          </a:xfrm>
        </p:spPr>
        <p:txBody>
          <a:bodyPr>
            <a:normAutofit/>
          </a:bodyPr>
          <a:lstStyle/>
          <a:p>
            <a:r>
              <a:rPr lang="en-US" dirty="0" smtClean="0"/>
              <a:t>This study will be examining peoples attitudes towards                                               a Pepsi advert.</a:t>
            </a:r>
          </a:p>
          <a:p>
            <a:r>
              <a:rPr lang="en-US" dirty="0" smtClean="0"/>
              <a:t>Created in 2001</a:t>
            </a:r>
          </a:p>
          <a:p>
            <a:r>
              <a:rPr lang="en-US" dirty="0" smtClean="0"/>
              <a:t>One of the most popular, The gladiator advert with </a:t>
            </a:r>
          </a:p>
          <a:p>
            <a:r>
              <a:rPr lang="en-US" dirty="0" smtClean="0"/>
              <a:t>Britney Spears</a:t>
            </a:r>
          </a:p>
          <a:p>
            <a:r>
              <a:rPr lang="en-US" dirty="0" smtClean="0"/>
              <a:t>Pink</a:t>
            </a:r>
          </a:p>
          <a:p>
            <a:r>
              <a:rPr lang="en-US" dirty="0" smtClean="0"/>
              <a:t>Beyoncé</a:t>
            </a:r>
          </a:p>
          <a:p>
            <a:r>
              <a:rPr lang="en-US" dirty="0" smtClean="0"/>
              <a:t>Enrique Iglesias</a:t>
            </a:r>
          </a:p>
          <a:p>
            <a:endParaRPr lang="en-US" dirty="0"/>
          </a:p>
          <a:p>
            <a:r>
              <a:rPr lang="en-US" dirty="0" smtClean="0">
                <a:hlinkClick r:id="rId2"/>
              </a:rPr>
              <a:t>Pepsi Advert</a:t>
            </a:r>
            <a:endParaRPr lang="en-US" dirty="0" smtClean="0"/>
          </a:p>
          <a:p>
            <a:endParaRPr lang="en-US" dirty="0"/>
          </a:p>
          <a:p>
            <a:r>
              <a:rPr lang="en-US" dirty="0" smtClean="0"/>
              <a:t>Is this advert enjoyable to watch?</a:t>
            </a:r>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0950" y="1015485"/>
            <a:ext cx="4294038" cy="51188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Rectangle 4"/>
          <p:cNvSpPr/>
          <p:nvPr/>
        </p:nvSpPr>
        <p:spPr>
          <a:xfrm>
            <a:off x="2683665" y="233958"/>
            <a:ext cx="6789616" cy="923330"/>
          </a:xfrm>
          <a:prstGeom prst="rect">
            <a:avLst/>
          </a:prstGeom>
          <a:noFill/>
        </p:spPr>
        <p:txBody>
          <a:bodyPr wrap="none" lIns="91440" tIns="45720" rIns="91440" bIns="45720">
            <a:spAutoFit/>
          </a:bodyPr>
          <a:lstStyle/>
          <a:p>
            <a:pPr algn="ctr"/>
            <a:r>
              <a:rPr lang="en-GB" sz="5400" b="1" dirty="0" smtClean="0">
                <a:ln w="9525">
                  <a:solidFill>
                    <a:schemeClr val="accent1">
                      <a:lumMod val="60000"/>
                      <a:lumOff val="40000"/>
                    </a:schemeClr>
                  </a:solidFill>
                  <a:prstDash val="solid"/>
                </a:ln>
                <a:solidFill>
                  <a:schemeClr val="accent5">
                    <a:lumMod val="75000"/>
                  </a:schemeClr>
                </a:solidFill>
                <a:effectLst>
                  <a:innerShdw blurRad="63500" dist="50800" dir="13500000">
                    <a:prstClr val="black">
                      <a:alpha val="50000"/>
                    </a:prstClr>
                  </a:innerShdw>
                </a:effectLst>
              </a:rPr>
              <a:t>Pepsi Advertisement</a:t>
            </a:r>
            <a:endParaRPr lang="en-GB" sz="5400" b="1" dirty="0">
              <a:ln w="9525">
                <a:solidFill>
                  <a:schemeClr val="accent1">
                    <a:lumMod val="60000"/>
                    <a:lumOff val="40000"/>
                  </a:schemeClr>
                </a:solidFill>
                <a:prstDash val="solid"/>
              </a:ln>
              <a:solidFill>
                <a:schemeClr val="accent5">
                  <a:lumMod val="75000"/>
                </a:schemeClr>
              </a:solidFill>
              <a:effectLst>
                <a:innerShdw blurRad="63500" dist="50800" dir="13500000">
                  <a:prstClr val="black">
                    <a:alpha val="50000"/>
                  </a:prstClr>
                </a:innerShdw>
              </a:effectLst>
            </a:endParaRPr>
          </a:p>
        </p:txBody>
      </p:sp>
      <p:sp>
        <p:nvSpPr>
          <p:cNvPr id="2" name="TextBox 1"/>
          <p:cNvSpPr txBox="1"/>
          <p:nvPr/>
        </p:nvSpPr>
        <p:spPr>
          <a:xfrm>
            <a:off x="8342777" y="6134338"/>
            <a:ext cx="2810385" cy="369332"/>
          </a:xfrm>
          <a:prstGeom prst="rect">
            <a:avLst/>
          </a:prstGeom>
          <a:noFill/>
        </p:spPr>
        <p:txBody>
          <a:bodyPr wrap="none" rtlCol="0">
            <a:spAutoFit/>
          </a:bodyPr>
          <a:lstStyle/>
          <a:p>
            <a:r>
              <a:rPr lang="en-US" dirty="0" err="1" smtClean="0"/>
              <a:t>Pinkhistoryofficial</a:t>
            </a:r>
            <a:r>
              <a:rPr lang="en-US" dirty="0" smtClean="0"/>
              <a:t> (2016)</a:t>
            </a:r>
            <a:endParaRPr lang="en-US" dirty="0"/>
          </a:p>
        </p:txBody>
      </p:sp>
    </p:spTree>
    <p:extLst>
      <p:ext uri="{BB962C8B-B14F-4D97-AF65-F5344CB8AC3E}">
        <p14:creationId xmlns:p14="http://schemas.microsoft.com/office/powerpoint/2010/main" val="21042661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0761" y="484632"/>
            <a:ext cx="10058400" cy="1609344"/>
          </a:xfrm>
        </p:spPr>
        <p:txBody>
          <a:bodyPr/>
          <a:lstStyle/>
          <a:p>
            <a:r>
              <a:rPr lang="en-US" dirty="0" smtClean="0"/>
              <a:t>Aim, Rationale, Hypothesis.</a:t>
            </a:r>
            <a:endParaRPr lang="en-US" dirty="0"/>
          </a:p>
        </p:txBody>
      </p:sp>
      <p:sp>
        <p:nvSpPr>
          <p:cNvPr id="4" name="Teardrop 3"/>
          <p:cNvSpPr/>
          <p:nvPr/>
        </p:nvSpPr>
        <p:spPr>
          <a:xfrm>
            <a:off x="191594" y="1865375"/>
            <a:ext cx="3330702" cy="2914650"/>
          </a:xfrm>
          <a:prstGeom prst="teardrop">
            <a:avLst>
              <a:gd name="adj" fmla="val 74261"/>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t>Aim:-</a:t>
            </a:r>
          </a:p>
          <a:p>
            <a:pPr algn="ctr"/>
            <a:r>
              <a:rPr lang="en-US" dirty="0" smtClean="0"/>
              <a:t>To examine peoples attitudes towards The Pepsi advert and the likelihood male or females where to purchase Pepsi.</a:t>
            </a:r>
          </a:p>
          <a:p>
            <a:pPr algn="ctr"/>
            <a:endParaRPr lang="en-US" dirty="0"/>
          </a:p>
        </p:txBody>
      </p:sp>
      <p:sp>
        <p:nvSpPr>
          <p:cNvPr id="5" name="Oval 4"/>
          <p:cNvSpPr/>
          <p:nvPr/>
        </p:nvSpPr>
        <p:spPr>
          <a:xfrm>
            <a:off x="4844317" y="2093976"/>
            <a:ext cx="4785458" cy="3678174"/>
          </a:xfrm>
          <a:prstGeom prst="ellipse">
            <a:avLst/>
          </a:prstGeom>
          <a:solidFill>
            <a:schemeClr val="accent1">
              <a:lumMod val="60000"/>
              <a:lumOff val="4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Rationale:-</a:t>
            </a:r>
          </a:p>
          <a:p>
            <a:pPr algn="ctr"/>
            <a:r>
              <a:rPr lang="en-US" dirty="0" smtClean="0"/>
              <a:t>Understanding who or why people purchase celebrity endorsed products could help improve television adverts and peoples perception to them. Can also improve celebrity influence on children, males and females.</a:t>
            </a:r>
          </a:p>
          <a:p>
            <a:pPr algn="ctr"/>
            <a:r>
              <a:rPr lang="en-US" dirty="0" smtClean="0"/>
              <a:t>Celebrity endorsements still effective?</a:t>
            </a:r>
          </a:p>
        </p:txBody>
      </p:sp>
      <p:sp>
        <p:nvSpPr>
          <p:cNvPr id="6" name="Rounded Rectangle 5"/>
          <p:cNvSpPr/>
          <p:nvPr/>
        </p:nvSpPr>
        <p:spPr>
          <a:xfrm>
            <a:off x="2428875" y="4257675"/>
            <a:ext cx="2914650" cy="2257425"/>
          </a:xfrm>
          <a:prstGeom prst="roundRect">
            <a:avLst/>
          </a:prstGeom>
          <a:solidFill>
            <a:srgbClr val="011893">
              <a:alpha val="36078"/>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Hypothesis 1:-</a:t>
            </a:r>
          </a:p>
          <a:p>
            <a:pPr algn="ctr"/>
            <a:r>
              <a:rPr lang="en-US" dirty="0" smtClean="0"/>
              <a:t>People will have a positive attitude towards the Pepsi Advert.</a:t>
            </a:r>
            <a:endParaRPr lang="en-US" dirty="0"/>
          </a:p>
        </p:txBody>
      </p:sp>
      <p:sp>
        <p:nvSpPr>
          <p:cNvPr id="7" name="Rounded Rectangle 6"/>
          <p:cNvSpPr/>
          <p:nvPr/>
        </p:nvSpPr>
        <p:spPr>
          <a:xfrm>
            <a:off x="8851104" y="4186237"/>
            <a:ext cx="3014663" cy="2328863"/>
          </a:xfrm>
          <a:prstGeom prst="roundRect">
            <a:avLst/>
          </a:prstGeom>
          <a:solidFill>
            <a:srgbClr val="FF8AD8">
              <a:alpha val="47059"/>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Hypothesis 2:-</a:t>
            </a:r>
          </a:p>
          <a:p>
            <a:pPr algn="ctr"/>
            <a:r>
              <a:rPr lang="en-US" dirty="0" smtClean="0"/>
              <a:t>Females are going to have a more positive attitude towards the celebrity endorsed Pepsi Advert.</a:t>
            </a:r>
            <a:endParaRPr lang="en-US" dirty="0"/>
          </a:p>
        </p:txBody>
      </p:sp>
    </p:spTree>
    <p:extLst>
      <p:ext uri="{BB962C8B-B14F-4D97-AF65-F5344CB8AC3E}">
        <p14:creationId xmlns:p14="http://schemas.microsoft.com/office/powerpoint/2010/main" val="15407544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70344"/>
            <a:ext cx="10058400" cy="1609344"/>
          </a:xfrm>
        </p:spPr>
        <p:txBody>
          <a:bodyPr/>
          <a:lstStyle/>
          <a:p>
            <a:r>
              <a:rPr lang="en-US" dirty="0" smtClean="0"/>
              <a:t>Methodology: Design</a:t>
            </a:r>
            <a:endParaRPr lang="en-US" dirty="0"/>
          </a:p>
        </p:txBody>
      </p:sp>
      <p:sp>
        <p:nvSpPr>
          <p:cNvPr id="3" name="Content Placeholder 2"/>
          <p:cNvSpPr>
            <a:spLocks noGrp="1"/>
          </p:cNvSpPr>
          <p:nvPr>
            <p:ph idx="1"/>
          </p:nvPr>
        </p:nvSpPr>
        <p:spPr>
          <a:xfrm>
            <a:off x="928688" y="2079688"/>
            <a:ext cx="10199560" cy="4778312"/>
          </a:xfrm>
        </p:spPr>
        <p:txBody>
          <a:bodyPr/>
          <a:lstStyle/>
          <a:p>
            <a:endParaRPr lang="en-US" dirty="0" smtClean="0"/>
          </a:p>
          <a:p>
            <a:r>
              <a:rPr lang="en-US" dirty="0" smtClean="0"/>
              <a:t>To conduct the small scale research project, a questionnaire was developed, an adapted version of Bush, Smith &amp; Martin (1999).</a:t>
            </a:r>
          </a:p>
          <a:p>
            <a:r>
              <a:rPr lang="en-US" dirty="0" smtClean="0"/>
              <a:t>The both measurements were repeated measures design.</a:t>
            </a:r>
          </a:p>
          <a:p>
            <a:r>
              <a:rPr lang="en-US" dirty="0" smtClean="0"/>
              <a:t>First means test looked at participants attitudes alone (towards Pepsi).</a:t>
            </a:r>
          </a:p>
          <a:p>
            <a:r>
              <a:rPr lang="en-US" dirty="0" smtClean="0"/>
              <a:t>Second means test address whether there were differing attitudes due to gender.</a:t>
            </a:r>
          </a:p>
          <a:p>
            <a:r>
              <a:rPr lang="en-US" dirty="0" smtClean="0"/>
              <a:t>Both hypothesis were one tailed and analyzed via a means test on SPSS.</a:t>
            </a:r>
          </a:p>
          <a:p>
            <a:pPr lvl="2"/>
            <a:r>
              <a:rPr lang="en-US" sz="2000" dirty="0" smtClean="0"/>
              <a:t>DV = Score on attitude scale.</a:t>
            </a:r>
          </a:p>
          <a:p>
            <a:pPr lvl="2"/>
            <a:r>
              <a:rPr lang="en-US" sz="2000" dirty="0" smtClean="0"/>
              <a:t>IV = Gender (for the second hypothesis)</a:t>
            </a:r>
          </a:p>
          <a:p>
            <a:pPr lvl="2"/>
            <a:endParaRPr lang="en-US" dirty="0" smtClean="0"/>
          </a:p>
        </p:txBody>
      </p:sp>
    </p:spTree>
    <p:extLst>
      <p:ext uri="{BB962C8B-B14F-4D97-AF65-F5344CB8AC3E}">
        <p14:creationId xmlns:p14="http://schemas.microsoft.com/office/powerpoint/2010/main" val="709823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Participants</a:t>
            </a:r>
            <a:endParaRPr lang="en-US" dirty="0"/>
          </a:p>
        </p:txBody>
      </p:sp>
      <p:sp>
        <p:nvSpPr>
          <p:cNvPr id="3" name="Content Placeholder 2"/>
          <p:cNvSpPr>
            <a:spLocks noGrp="1"/>
          </p:cNvSpPr>
          <p:nvPr>
            <p:ph idx="1"/>
          </p:nvPr>
        </p:nvSpPr>
        <p:spPr/>
        <p:txBody>
          <a:bodyPr>
            <a:normAutofit/>
          </a:bodyPr>
          <a:lstStyle/>
          <a:p>
            <a:r>
              <a:rPr lang="en-US" dirty="0" smtClean="0"/>
              <a:t>22 participants.</a:t>
            </a:r>
          </a:p>
          <a:p>
            <a:r>
              <a:rPr lang="en-US" dirty="0" smtClean="0"/>
              <a:t>8 males</a:t>
            </a:r>
          </a:p>
          <a:p>
            <a:r>
              <a:rPr lang="en-US" dirty="0" smtClean="0"/>
              <a:t>14 females</a:t>
            </a:r>
          </a:p>
          <a:p>
            <a:r>
              <a:rPr lang="en-US" dirty="0" smtClean="0"/>
              <a:t>Ages ranged from 18 </a:t>
            </a:r>
            <a:r>
              <a:rPr lang="mr-IN" dirty="0" smtClean="0"/>
              <a:t>–</a:t>
            </a:r>
            <a:r>
              <a:rPr lang="en-US" dirty="0" smtClean="0"/>
              <a:t> 65+</a:t>
            </a:r>
          </a:p>
          <a:p>
            <a:r>
              <a:rPr lang="en-US" dirty="0" smtClean="0"/>
              <a:t>All were located in wales</a:t>
            </a:r>
          </a:p>
          <a:p>
            <a:r>
              <a:rPr lang="en-US" dirty="0" smtClean="0"/>
              <a:t>Participants were gathered via facebook </a:t>
            </a:r>
            <a:r>
              <a:rPr lang="mr-IN" dirty="0" smtClean="0"/>
              <a:t>–</a:t>
            </a:r>
            <a:r>
              <a:rPr lang="en-US" dirty="0"/>
              <a:t> </a:t>
            </a:r>
            <a:r>
              <a:rPr lang="en-US" dirty="0" smtClean="0"/>
              <a:t>opportunity sampling</a:t>
            </a:r>
          </a:p>
          <a:p>
            <a:r>
              <a:rPr lang="en-US" dirty="0" smtClean="0"/>
              <a:t>Questionnaire asked for participants consent</a:t>
            </a:r>
          </a:p>
          <a:p>
            <a:r>
              <a:rPr lang="en-US" dirty="0" smtClean="0"/>
              <a:t>Debrief was given at the end.</a:t>
            </a:r>
          </a:p>
          <a:p>
            <a:endParaRPr lang="en-US" dirty="0" smtClean="0"/>
          </a:p>
          <a:p>
            <a:endParaRPr lang="en-US" dirty="0" smtClean="0"/>
          </a:p>
          <a:p>
            <a:endParaRPr lang="en-US" dirty="0"/>
          </a:p>
        </p:txBody>
      </p:sp>
    </p:spTree>
    <p:extLst>
      <p:ext uri="{BB962C8B-B14F-4D97-AF65-F5344CB8AC3E}">
        <p14:creationId xmlns:p14="http://schemas.microsoft.com/office/powerpoint/2010/main" val="11477222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Materials</a:t>
            </a:r>
            <a:endParaRPr lang="en-US" dirty="0"/>
          </a:p>
        </p:txBody>
      </p:sp>
      <p:sp>
        <p:nvSpPr>
          <p:cNvPr id="3" name="Content Placeholder 2"/>
          <p:cNvSpPr>
            <a:spLocks noGrp="1"/>
          </p:cNvSpPr>
          <p:nvPr>
            <p:ph idx="1"/>
          </p:nvPr>
        </p:nvSpPr>
        <p:spPr/>
        <p:txBody>
          <a:bodyPr>
            <a:normAutofit/>
          </a:bodyPr>
          <a:lstStyle/>
          <a:p>
            <a:r>
              <a:rPr lang="en-US" dirty="0" smtClean="0"/>
              <a:t>Internet access was needed to create the questionnaire, send out questionnaire and complete the questionnaire.</a:t>
            </a:r>
          </a:p>
          <a:p>
            <a:r>
              <a:rPr lang="en-US" dirty="0" smtClean="0"/>
              <a:t>Questionnaire administered via facebook</a:t>
            </a:r>
          </a:p>
          <a:p>
            <a:r>
              <a:rPr lang="en-US" dirty="0" smtClean="0"/>
              <a:t>Consent form was included before completion</a:t>
            </a:r>
          </a:p>
          <a:p>
            <a:r>
              <a:rPr lang="en-US" dirty="0" smtClean="0"/>
              <a:t>Demographic information </a:t>
            </a:r>
          </a:p>
          <a:p>
            <a:r>
              <a:rPr lang="en-US" dirty="0" smtClean="0"/>
              <a:t>An adaption of Bush, Smith &amp; Martin (1999) was </a:t>
            </a:r>
            <a:r>
              <a:rPr lang="en-US" dirty="0" err="1" smtClean="0"/>
              <a:t>usd</a:t>
            </a:r>
            <a:r>
              <a:rPr lang="en-US" dirty="0"/>
              <a:t> </a:t>
            </a:r>
            <a:r>
              <a:rPr lang="en-US" dirty="0" smtClean="0"/>
              <a:t>as the attitude scale</a:t>
            </a:r>
          </a:p>
          <a:p>
            <a:r>
              <a:rPr lang="en-US" dirty="0" smtClean="0"/>
              <a:t>Questionnaire was a 5 point Likert-scale 1=Strongly Disagree to 5 =Strongly Agree.</a:t>
            </a:r>
          </a:p>
          <a:p>
            <a:r>
              <a:rPr lang="en-US" dirty="0" smtClean="0"/>
              <a:t>Debrief provided at the end of the questionnaire.</a:t>
            </a:r>
            <a:endParaRPr lang="en-US" dirty="0"/>
          </a:p>
        </p:txBody>
      </p:sp>
    </p:spTree>
    <p:extLst>
      <p:ext uri="{BB962C8B-B14F-4D97-AF65-F5344CB8AC3E}">
        <p14:creationId xmlns:p14="http://schemas.microsoft.com/office/powerpoint/2010/main" val="18633901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Procedure</a:t>
            </a:r>
            <a:endParaRPr lang="en-US" dirty="0"/>
          </a:p>
        </p:txBody>
      </p:sp>
      <p:sp>
        <p:nvSpPr>
          <p:cNvPr id="3" name="Content Placeholder 2"/>
          <p:cNvSpPr>
            <a:spLocks noGrp="1"/>
          </p:cNvSpPr>
          <p:nvPr>
            <p:ph idx="1"/>
          </p:nvPr>
        </p:nvSpPr>
        <p:spPr/>
        <p:txBody>
          <a:bodyPr>
            <a:normAutofit/>
          </a:bodyPr>
          <a:lstStyle/>
          <a:p>
            <a:r>
              <a:rPr lang="en-US" dirty="0" smtClean="0"/>
              <a:t>The questionnaire was created.</a:t>
            </a:r>
          </a:p>
          <a:p>
            <a:r>
              <a:rPr lang="en-US" dirty="0" smtClean="0"/>
              <a:t>Then posted on facebook for participants to take part.</a:t>
            </a:r>
          </a:p>
          <a:p>
            <a:r>
              <a:rPr lang="en-US" dirty="0" smtClean="0"/>
              <a:t>Consent was asked at the beginning.</a:t>
            </a:r>
          </a:p>
          <a:p>
            <a:r>
              <a:rPr lang="en-US" dirty="0" smtClean="0"/>
              <a:t>Participants were debriefed at the end of the questionnaire</a:t>
            </a:r>
          </a:p>
          <a:p>
            <a:r>
              <a:rPr lang="en-US" dirty="0" smtClean="0"/>
              <a:t>After 22 participants took part </a:t>
            </a:r>
            <a:r>
              <a:rPr lang="mr-IN" dirty="0" smtClean="0"/>
              <a:t>–</a:t>
            </a:r>
            <a:r>
              <a:rPr lang="en-US" dirty="0" smtClean="0"/>
              <a:t> the data was scored.</a:t>
            </a:r>
          </a:p>
          <a:p>
            <a:r>
              <a:rPr lang="en-US" dirty="0" smtClean="0"/>
              <a:t>The data was then analyzed using a means test on SPSS.</a:t>
            </a:r>
          </a:p>
          <a:p>
            <a:r>
              <a:rPr lang="en-US" dirty="0" smtClean="0"/>
              <a:t>A means test was used firstly to analyze participants attitudes towards the Pepsi advert.</a:t>
            </a:r>
          </a:p>
          <a:p>
            <a:r>
              <a:rPr lang="en-US" dirty="0" smtClean="0"/>
              <a:t>Then a means were analyzed for the 2 conditions (male and female)</a:t>
            </a:r>
            <a:endParaRPr lang="en-US" dirty="0"/>
          </a:p>
        </p:txBody>
      </p:sp>
    </p:spTree>
    <p:extLst>
      <p:ext uri="{BB962C8B-B14F-4D97-AF65-F5344CB8AC3E}">
        <p14:creationId xmlns:p14="http://schemas.microsoft.com/office/powerpoint/2010/main" val="18342399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198" y="498920"/>
            <a:ext cx="2816352" cy="1609344"/>
          </a:xfrm>
        </p:spPr>
        <p:txBody>
          <a:bodyPr/>
          <a:lstStyle/>
          <a:p>
            <a:r>
              <a:rPr lang="en-US" dirty="0" smtClean="0"/>
              <a:t>Results</a:t>
            </a:r>
            <a:endParaRPr lang="en-US" dirty="0"/>
          </a:p>
        </p:txBody>
      </p:sp>
      <p:sp>
        <p:nvSpPr>
          <p:cNvPr id="7" name="TextBox 6"/>
          <p:cNvSpPr txBox="1"/>
          <p:nvPr/>
        </p:nvSpPr>
        <p:spPr>
          <a:xfrm>
            <a:off x="285750" y="2179630"/>
            <a:ext cx="2157412" cy="3970318"/>
          </a:xfrm>
          <a:prstGeom prst="rect">
            <a:avLst/>
          </a:prstGeom>
          <a:noFill/>
        </p:spPr>
        <p:txBody>
          <a:bodyPr wrap="square" rtlCol="0">
            <a:spAutoFit/>
          </a:bodyPr>
          <a:lstStyle/>
          <a:p>
            <a:r>
              <a:rPr lang="en-US" dirty="0" smtClean="0"/>
              <a:t>The higher the score the more effect the advert has on attitudes.</a:t>
            </a:r>
          </a:p>
          <a:p>
            <a:r>
              <a:rPr lang="en-US" dirty="0" smtClean="0"/>
              <a:t>Max score = 60</a:t>
            </a:r>
          </a:p>
          <a:p>
            <a:endParaRPr lang="en-US" dirty="0"/>
          </a:p>
          <a:p>
            <a:endParaRPr lang="en-US" dirty="0" smtClean="0"/>
          </a:p>
          <a:p>
            <a:endParaRPr lang="en-US" dirty="0" smtClean="0"/>
          </a:p>
          <a:p>
            <a:r>
              <a:rPr lang="en-US" dirty="0" smtClean="0"/>
              <a:t>The lower the score the less effect the advert has. </a:t>
            </a:r>
          </a:p>
          <a:p>
            <a:r>
              <a:rPr lang="en-US" dirty="0" smtClean="0"/>
              <a:t>Min score = 12</a:t>
            </a:r>
            <a:endParaRPr lang="en-US" dirty="0"/>
          </a:p>
          <a:p>
            <a:endParaRPr lang="en-US" dirty="0" smtClean="0"/>
          </a:p>
        </p:txBody>
      </p:sp>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r="215" b="10283"/>
          <a:stretch/>
        </p:blipFill>
        <p:spPr>
          <a:xfrm>
            <a:off x="3000375" y="128588"/>
            <a:ext cx="9015414" cy="6615112"/>
          </a:xfrm>
          <a:prstGeom prst="rect">
            <a:avLst/>
          </a:prstGeom>
          <a:ln>
            <a:noFill/>
          </a:ln>
          <a:effectLst>
            <a:softEdge rad="112500"/>
          </a:effectLst>
        </p:spPr>
      </p:pic>
    </p:spTree>
    <p:extLst>
      <p:ext uri="{BB962C8B-B14F-4D97-AF65-F5344CB8AC3E}">
        <p14:creationId xmlns:p14="http://schemas.microsoft.com/office/powerpoint/2010/main" val="8832603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8423" y="1614488"/>
            <a:ext cx="10145840" cy="4371975"/>
          </a:xfrm>
        </p:spPr>
        <p:txBody>
          <a:bodyPr>
            <a:normAutofit fontScale="92500" lnSpcReduction="20000"/>
          </a:bodyPr>
          <a:lstStyle/>
          <a:p>
            <a:r>
              <a:rPr lang="en-US" dirty="0" smtClean="0"/>
              <a:t>A means test was used to understand the overall average scores for all participants attitudes towards the endorsed advert.</a:t>
            </a:r>
          </a:p>
          <a:p>
            <a:r>
              <a:rPr lang="en-US" dirty="0" smtClean="0"/>
              <a:t>No significant difference was used, because the means show all groups had similar scores. </a:t>
            </a:r>
          </a:p>
          <a:p>
            <a:r>
              <a:rPr lang="en-US" dirty="0"/>
              <a:t>T</a:t>
            </a:r>
            <a:r>
              <a:rPr lang="en-US" dirty="0" smtClean="0"/>
              <a:t>he lowest score possible from the questionnaire was 12 and the highest score was 60.</a:t>
            </a:r>
          </a:p>
          <a:p>
            <a:r>
              <a:rPr lang="en-US" dirty="0" smtClean="0"/>
              <a:t>As shown participants scored in the middle, which could indicate all participants were uncertain whether celebrity endorsed products or in this instance Pepsi is more purchasable because of the celebrity.</a:t>
            </a:r>
          </a:p>
          <a:p>
            <a:r>
              <a:rPr lang="en-US" dirty="0" smtClean="0"/>
              <a:t>Results are inconclusive.</a:t>
            </a:r>
          </a:p>
          <a:p>
            <a:r>
              <a:rPr lang="en-US" dirty="0" smtClean="0"/>
              <a:t>The first hypothesis was not confirmed, as the results show there is only a slight positive attitude towards celebrity endorsement by 1point. </a:t>
            </a:r>
          </a:p>
          <a:p>
            <a:r>
              <a:rPr lang="en-US" dirty="0" smtClean="0"/>
              <a:t>The graph does show that males have a slightly more positive attitude with the Pepsi advert. However, it is only by 1 point.</a:t>
            </a:r>
          </a:p>
          <a:p>
            <a:r>
              <a:rPr lang="en-US" dirty="0" smtClean="0"/>
              <a:t>Both hypothesis rejected.</a:t>
            </a:r>
          </a:p>
          <a:p>
            <a:r>
              <a:rPr lang="en-US" dirty="0" smtClean="0"/>
              <a:t>This supports the findings of Esangbedo (2011) that celebrity endorsed products </a:t>
            </a:r>
            <a:r>
              <a:rPr lang="en-US" dirty="0" err="1" smtClean="0"/>
              <a:t>arenot</a:t>
            </a:r>
            <a:r>
              <a:rPr lang="en-US" dirty="0" smtClean="0"/>
              <a:t> more purchasable.</a:t>
            </a:r>
          </a:p>
        </p:txBody>
      </p:sp>
      <p:sp>
        <p:nvSpPr>
          <p:cNvPr id="4" name="Rectangle 3"/>
          <p:cNvSpPr/>
          <p:nvPr/>
        </p:nvSpPr>
        <p:spPr>
          <a:xfrm>
            <a:off x="2539129" y="338435"/>
            <a:ext cx="6713697" cy="923330"/>
          </a:xfrm>
          <a:prstGeom prst="rect">
            <a:avLst/>
          </a:prstGeom>
          <a:noFill/>
        </p:spPr>
        <p:txBody>
          <a:bodyPr wrap="none" lIns="91440" tIns="45720" rIns="91440" bIns="45720">
            <a:spAutoFit/>
          </a:bodyPr>
          <a:lstStyle/>
          <a:p>
            <a:pPr algn="ctr"/>
            <a:r>
              <a:rPr lang="en-GB"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Results continued</a:t>
            </a:r>
            <a:r>
              <a:rPr lang="mr-IN"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3453963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60704" y="164592"/>
            <a:ext cx="10058400" cy="1609344"/>
          </a:xfrm>
        </p:spPr>
        <p:txBody>
          <a:bodyPr/>
          <a:lstStyle/>
          <a:p>
            <a:r>
              <a:rPr lang="en-US" dirty="0" smtClean="0"/>
              <a:t>Discussion</a:t>
            </a:r>
            <a:endParaRPr lang="en-US" dirty="0"/>
          </a:p>
        </p:txBody>
      </p:sp>
      <p:sp>
        <p:nvSpPr>
          <p:cNvPr id="2" name="Text Placeholder 1"/>
          <p:cNvSpPr>
            <a:spLocks noGrp="1"/>
          </p:cNvSpPr>
          <p:nvPr>
            <p:ph type="body" idx="1"/>
          </p:nvPr>
        </p:nvSpPr>
        <p:spPr>
          <a:xfrm>
            <a:off x="1060703" y="1345882"/>
            <a:ext cx="4754880" cy="640080"/>
          </a:xfrm>
        </p:spPr>
        <p:txBody>
          <a:bodyPr/>
          <a:lstStyle/>
          <a:p>
            <a:r>
              <a:rPr lang="en-US" sz="2400" dirty="0" smtClean="0"/>
              <a:t>Overview</a:t>
            </a:r>
            <a:endParaRPr lang="en-US" sz="2400" dirty="0"/>
          </a:p>
        </p:txBody>
      </p:sp>
      <p:sp>
        <p:nvSpPr>
          <p:cNvPr id="3" name="Content Placeholder 2"/>
          <p:cNvSpPr>
            <a:spLocks noGrp="1"/>
          </p:cNvSpPr>
          <p:nvPr>
            <p:ph sz="half" idx="2"/>
          </p:nvPr>
        </p:nvSpPr>
        <p:spPr>
          <a:xfrm>
            <a:off x="271463" y="1938528"/>
            <a:ext cx="6764273" cy="4469702"/>
          </a:xfrm>
        </p:spPr>
        <p:txBody>
          <a:bodyPr>
            <a:normAutofit/>
          </a:bodyPr>
          <a:lstStyle/>
          <a:p>
            <a:r>
              <a:rPr lang="en-US" dirty="0" smtClean="0"/>
              <a:t>Aim of the study was to explore peoples attitudes to Pepsi (celebrity endorsed product).</a:t>
            </a:r>
          </a:p>
          <a:p>
            <a:r>
              <a:rPr lang="en-US" dirty="0" smtClean="0"/>
              <a:t>The results show people’s attitudes are uncertain with Pepsi. However, there is a small difference between male and females attitudes towards Pepsi. </a:t>
            </a:r>
          </a:p>
          <a:p>
            <a:r>
              <a:rPr lang="en-US" dirty="0" smtClean="0"/>
              <a:t>This does not correlate with the theory by Khandai &amp; Agrawal (2010) trustworthy or attractive celebrities are persuasive to consumers </a:t>
            </a:r>
          </a:p>
          <a:p>
            <a:r>
              <a:rPr lang="en-US" dirty="0" smtClean="0"/>
              <a:t>Previous study’s show a positive attitude towards celebrity endorsement (Renton, 2006) &amp; (Soni, 2016) and this study does not confirm previous findings.</a:t>
            </a:r>
          </a:p>
          <a:p>
            <a:r>
              <a:rPr lang="en-US" dirty="0" smtClean="0"/>
              <a:t>However this study does confirm the findings of Esangbedo (2011)’s study and shows celebrities may not be as persuasive as they once were.</a:t>
            </a:r>
            <a:endParaRPr lang="en-US" dirty="0"/>
          </a:p>
        </p:txBody>
      </p:sp>
      <p:sp>
        <p:nvSpPr>
          <p:cNvPr id="4" name="Text Placeholder 3"/>
          <p:cNvSpPr>
            <a:spLocks noGrp="1"/>
          </p:cNvSpPr>
          <p:nvPr>
            <p:ph type="body" sz="quarter" idx="3"/>
          </p:nvPr>
        </p:nvSpPr>
        <p:spPr>
          <a:xfrm>
            <a:off x="7035736" y="1602200"/>
            <a:ext cx="4754880" cy="640080"/>
          </a:xfrm>
        </p:spPr>
        <p:txBody>
          <a:bodyPr/>
          <a:lstStyle/>
          <a:p>
            <a:r>
              <a:rPr lang="en-US" sz="2400" dirty="0" smtClean="0"/>
              <a:t>Limitations</a:t>
            </a:r>
            <a:endParaRPr lang="en-US" sz="2400" dirty="0"/>
          </a:p>
        </p:txBody>
      </p:sp>
      <p:sp>
        <p:nvSpPr>
          <p:cNvPr id="5" name="Content Placeholder 4"/>
          <p:cNvSpPr>
            <a:spLocks noGrp="1"/>
          </p:cNvSpPr>
          <p:nvPr>
            <p:ph sz="quarter" idx="4"/>
          </p:nvPr>
        </p:nvSpPr>
        <p:spPr>
          <a:xfrm>
            <a:off x="7035737" y="2324576"/>
            <a:ext cx="4754880" cy="3290697"/>
          </a:xfrm>
        </p:spPr>
        <p:txBody>
          <a:bodyPr>
            <a:normAutofit/>
          </a:bodyPr>
          <a:lstStyle/>
          <a:p>
            <a:r>
              <a:rPr lang="en-US" dirty="0" smtClean="0"/>
              <a:t>Inconclusive results could be due to self reporting questionnaire </a:t>
            </a:r>
            <a:r>
              <a:rPr lang="mr-IN" dirty="0" smtClean="0"/>
              <a:t>–</a:t>
            </a:r>
            <a:r>
              <a:rPr lang="en-US" dirty="0" smtClean="0"/>
              <a:t> not accurate measurement participants may lie.</a:t>
            </a:r>
          </a:p>
          <a:p>
            <a:r>
              <a:rPr lang="en-US" dirty="0" smtClean="0"/>
              <a:t>Small sample size </a:t>
            </a:r>
            <a:r>
              <a:rPr lang="mr-IN" dirty="0" smtClean="0"/>
              <a:t>–</a:t>
            </a:r>
            <a:r>
              <a:rPr lang="en-US" dirty="0" smtClean="0"/>
              <a:t> the scale of the study does not address the general population.</a:t>
            </a:r>
          </a:p>
          <a:p>
            <a:r>
              <a:rPr lang="en-US" dirty="0" smtClean="0"/>
              <a:t>Cultural bias </a:t>
            </a:r>
            <a:r>
              <a:rPr lang="mr-IN" dirty="0" smtClean="0"/>
              <a:t>–</a:t>
            </a:r>
            <a:r>
              <a:rPr lang="en-US" dirty="0" smtClean="0"/>
              <a:t> all of the data was collected in wales, different countries including England may have different views on celebrity endorsement.</a:t>
            </a:r>
          </a:p>
        </p:txBody>
      </p:sp>
    </p:spTree>
    <p:extLst>
      <p:ext uri="{BB962C8B-B14F-4D97-AF65-F5344CB8AC3E}">
        <p14:creationId xmlns:p14="http://schemas.microsoft.com/office/powerpoint/2010/main" val="3752596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3219" y="998982"/>
            <a:ext cx="4754880" cy="640080"/>
          </a:xfrm>
        </p:spPr>
        <p:txBody>
          <a:bodyPr>
            <a:normAutofit/>
          </a:bodyPr>
          <a:lstStyle/>
          <a:p>
            <a:r>
              <a:rPr lang="en-US" sz="2400" dirty="0" smtClean="0"/>
              <a:t>Implications</a:t>
            </a:r>
            <a:endParaRPr lang="en-US" sz="2400" dirty="0"/>
          </a:p>
        </p:txBody>
      </p:sp>
      <p:sp>
        <p:nvSpPr>
          <p:cNvPr id="3" name="Content Placeholder 2"/>
          <p:cNvSpPr>
            <a:spLocks noGrp="1"/>
          </p:cNvSpPr>
          <p:nvPr>
            <p:ph sz="half" idx="2"/>
          </p:nvPr>
        </p:nvSpPr>
        <p:spPr>
          <a:xfrm>
            <a:off x="328613" y="1840800"/>
            <a:ext cx="5304092" cy="4245674"/>
          </a:xfrm>
        </p:spPr>
        <p:txBody>
          <a:bodyPr>
            <a:normAutofit/>
          </a:bodyPr>
          <a:lstStyle/>
          <a:p>
            <a:r>
              <a:rPr lang="en-US" dirty="0" smtClean="0"/>
              <a:t>These results can impact the future of celebrity endorsements due to the change via the internet/social media/ blogging.</a:t>
            </a:r>
          </a:p>
          <a:p>
            <a:r>
              <a:rPr lang="en-US" dirty="0" smtClean="0"/>
              <a:t>However, this study only looks at TV Advertisements and recently times have changed more research should address social media and blogging, as celebrities endorse these too, adolescents may be more susceptible to social media/blogging then TV advertisements.. </a:t>
            </a:r>
          </a:p>
          <a:p>
            <a:endParaRPr lang="en-US" dirty="0"/>
          </a:p>
        </p:txBody>
      </p:sp>
      <p:sp>
        <p:nvSpPr>
          <p:cNvPr id="4" name="Text Placeholder 3"/>
          <p:cNvSpPr>
            <a:spLocks noGrp="1"/>
          </p:cNvSpPr>
          <p:nvPr>
            <p:ph type="body" sz="quarter" idx="3"/>
          </p:nvPr>
        </p:nvSpPr>
        <p:spPr>
          <a:xfrm>
            <a:off x="6153912" y="358902"/>
            <a:ext cx="4754880" cy="640080"/>
          </a:xfrm>
        </p:spPr>
        <p:txBody>
          <a:bodyPr>
            <a:normAutofit/>
          </a:bodyPr>
          <a:lstStyle/>
          <a:p>
            <a:r>
              <a:rPr lang="en-US" sz="2400" dirty="0"/>
              <a:t>Future </a:t>
            </a:r>
            <a:r>
              <a:rPr lang="en-US" sz="2400" dirty="0" smtClean="0"/>
              <a:t>research</a:t>
            </a:r>
            <a:endParaRPr lang="en-US" sz="2400" dirty="0"/>
          </a:p>
        </p:txBody>
      </p:sp>
      <p:sp>
        <p:nvSpPr>
          <p:cNvPr id="5" name="Content Placeholder 4"/>
          <p:cNvSpPr>
            <a:spLocks noGrp="1"/>
          </p:cNvSpPr>
          <p:nvPr>
            <p:ph sz="quarter" idx="4"/>
          </p:nvPr>
        </p:nvSpPr>
        <p:spPr>
          <a:xfrm>
            <a:off x="5632705" y="998982"/>
            <a:ext cx="6297358" cy="5401818"/>
          </a:xfrm>
        </p:spPr>
        <p:txBody>
          <a:bodyPr>
            <a:normAutofit/>
          </a:bodyPr>
          <a:lstStyle/>
          <a:p>
            <a:r>
              <a:rPr lang="en-US" dirty="0" smtClean="0"/>
              <a:t>Future research should address age as well as gender to have a better understanding of different age groups. </a:t>
            </a:r>
          </a:p>
          <a:p>
            <a:pPr lvl="1"/>
            <a:r>
              <a:rPr lang="en-US" dirty="0" smtClean="0"/>
              <a:t>More research like Ibitayo &amp; Tejumaiye (2015) should be conducted to address this issue.</a:t>
            </a:r>
          </a:p>
          <a:p>
            <a:r>
              <a:rPr lang="en-US" dirty="0" smtClean="0"/>
              <a:t>More research should look into celebrity endorsement with fast food, snack, crisps etc. One previous study addresses Pepsi &amp; fast food products Ibitayo &amp; Tejumaiye (2015). </a:t>
            </a:r>
          </a:p>
          <a:p>
            <a:r>
              <a:rPr lang="en-US" dirty="0" smtClean="0"/>
              <a:t>More research should be carried out on a larger scale as 22 participants in wales may not represent the whole nation.</a:t>
            </a:r>
          </a:p>
          <a:p>
            <a:r>
              <a:rPr lang="en-US" dirty="0" smtClean="0"/>
              <a:t>Conduct similar experiment in the future however, with more conditions/levels to compare them all together, which could clarify if celebrity endorsement is still positive today.</a:t>
            </a:r>
          </a:p>
          <a:p>
            <a:endParaRPr lang="en-US" dirty="0"/>
          </a:p>
        </p:txBody>
      </p:sp>
    </p:spTree>
    <p:extLst>
      <p:ext uri="{BB962C8B-B14F-4D97-AF65-F5344CB8AC3E}">
        <p14:creationId xmlns:p14="http://schemas.microsoft.com/office/powerpoint/2010/main" val="16877200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findings show celebrity endorsed TV advertisements are less likely to persuade the nation as they once did. This could be because the internet has changed and created more options for celebrity endorsement. The study may be inconclusive due to the amount of participants this could not represent the population.</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Future research should take this into consideration and examine different medias of celebrity endorsement and on a larger scale. </a:t>
            </a:r>
          </a:p>
        </p:txBody>
      </p:sp>
    </p:spTree>
    <p:extLst>
      <p:ext uri="{BB962C8B-B14F-4D97-AF65-F5344CB8AC3E}">
        <p14:creationId xmlns:p14="http://schemas.microsoft.com/office/powerpoint/2010/main" val="12190098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2973" y="28575"/>
            <a:ext cx="5002340" cy="771525"/>
          </a:xfrm>
        </p:spPr>
        <p:txBody>
          <a:bodyPr/>
          <a:lstStyle/>
          <a:p>
            <a:r>
              <a:rPr lang="en-US" dirty="0" smtClean="0"/>
              <a:t>Reference List.</a:t>
            </a:r>
            <a:endParaRPr lang="en-US" dirty="0"/>
          </a:p>
        </p:txBody>
      </p:sp>
      <p:sp>
        <p:nvSpPr>
          <p:cNvPr id="3" name="Content Placeholder 2"/>
          <p:cNvSpPr>
            <a:spLocks noGrp="1"/>
          </p:cNvSpPr>
          <p:nvPr>
            <p:ph idx="1"/>
          </p:nvPr>
        </p:nvSpPr>
        <p:spPr>
          <a:xfrm>
            <a:off x="0" y="885825"/>
            <a:ext cx="12192000" cy="5972175"/>
          </a:xfrm>
        </p:spPr>
        <p:txBody>
          <a:bodyPr>
            <a:normAutofit/>
          </a:bodyPr>
          <a:lstStyle/>
          <a:p>
            <a:r>
              <a:rPr lang="en-US" dirty="0"/>
              <a:t>Benoit, W. L., &amp; Benoit, P. J. (2008). Persuasive messages: The process of influence. Blackwell Publishing. </a:t>
            </a:r>
            <a:endParaRPr lang="en-US" dirty="0" smtClean="0"/>
          </a:p>
          <a:p>
            <a:r>
              <a:rPr lang="en-US" dirty="0" smtClean="0"/>
              <a:t>Bush</a:t>
            </a:r>
            <a:r>
              <a:rPr lang="en-US" dirty="0"/>
              <a:t>, A. J., Smith, R., &amp; Martin, C. (1999). The influence of consumer socialization variables on attitude toward advertising: A comparison of African-Americans and Caucasians. Journal of </a:t>
            </a:r>
            <a:r>
              <a:rPr lang="en-US" dirty="0" smtClean="0"/>
              <a:t>Advertising. </a:t>
            </a:r>
            <a:r>
              <a:rPr lang="en-US" dirty="0"/>
              <a:t>28(3), </a:t>
            </a:r>
            <a:r>
              <a:rPr lang="en-US" dirty="0" smtClean="0"/>
              <a:t>13-24</a:t>
            </a:r>
          </a:p>
          <a:p>
            <a:r>
              <a:rPr lang="en-US" dirty="0"/>
              <a:t>Choi, S.M., </a:t>
            </a:r>
            <a:r>
              <a:rPr lang="en-US" dirty="0" err="1"/>
              <a:t>Rifon</a:t>
            </a:r>
            <a:r>
              <a:rPr lang="en-US" dirty="0"/>
              <a:t>, N.J. (2007), "Who is the celebrity in advertising? Understanding dimensions of celebrity images", Journal of Popular </a:t>
            </a:r>
            <a:r>
              <a:rPr lang="en-US" dirty="0" smtClean="0"/>
              <a:t>Culture</a:t>
            </a:r>
            <a:r>
              <a:rPr lang="en-US" dirty="0"/>
              <a:t>.</a:t>
            </a:r>
            <a:r>
              <a:rPr lang="en-US" dirty="0" smtClean="0"/>
              <a:t> 40(2), 304-25</a:t>
            </a:r>
            <a:r>
              <a:rPr lang="en-US" dirty="0"/>
              <a:t>. </a:t>
            </a:r>
            <a:endParaRPr lang="en-US" dirty="0" smtClean="0"/>
          </a:p>
          <a:p>
            <a:r>
              <a:rPr lang="en-US" dirty="0" err="1" smtClean="0"/>
              <a:t>Eonline</a:t>
            </a:r>
            <a:r>
              <a:rPr lang="en-US" dirty="0" smtClean="0"/>
              <a:t>. (2018). Pepsi Gladiators. </a:t>
            </a:r>
            <a:r>
              <a:rPr lang="en-US" dirty="0"/>
              <a:t>Retrieved from</a:t>
            </a:r>
            <a:r>
              <a:rPr lang="en-US" dirty="0" smtClean="0"/>
              <a:t>: </a:t>
            </a:r>
            <a:r>
              <a:rPr lang="en-US" dirty="0"/>
              <a:t>https://</a:t>
            </a:r>
            <a:r>
              <a:rPr lang="en-US" dirty="0" err="1"/>
              <a:t>www.eonline.com</a:t>
            </a:r>
            <a:r>
              <a:rPr lang="en-US" dirty="0"/>
              <a:t>/photos/19807/</a:t>
            </a:r>
            <a:r>
              <a:rPr lang="en-US" dirty="0" err="1"/>
              <a:t>beyonce</a:t>
            </a:r>
            <a:r>
              <a:rPr lang="en-US" dirty="0"/>
              <a:t>-moments-you-forgot-existed/730423</a:t>
            </a:r>
            <a:endParaRPr lang="en-US" cap="all" dirty="0"/>
          </a:p>
          <a:p>
            <a:r>
              <a:rPr lang="en-US" dirty="0" smtClean="0"/>
              <a:t>Esangbedo, R. (2011). The Impact of Celebrity Endorsements on the Buying </a:t>
            </a:r>
            <a:r>
              <a:rPr lang="en-US" dirty="0" err="1" smtClean="0"/>
              <a:t>Behaviour</a:t>
            </a:r>
            <a:r>
              <a:rPr lang="en-US" dirty="0" smtClean="0"/>
              <a:t> of Rowan University Students age 18-24. </a:t>
            </a:r>
            <a:r>
              <a:rPr lang="en-US" dirty="0"/>
              <a:t>retrieved from: https://</a:t>
            </a:r>
            <a:r>
              <a:rPr lang="en-US" dirty="0" err="1"/>
              <a:t>rdw.rowan.edu</a:t>
            </a:r>
            <a:r>
              <a:rPr lang="en-US" dirty="0"/>
              <a:t>/</a:t>
            </a:r>
            <a:r>
              <a:rPr lang="en-US" dirty="0" err="1"/>
              <a:t>cgi</a:t>
            </a:r>
            <a:r>
              <a:rPr lang="en-US" dirty="0"/>
              <a:t>/</a:t>
            </a:r>
            <a:r>
              <a:rPr lang="en-US" dirty="0" err="1"/>
              <a:t>viewcontent.cgi?article</a:t>
            </a:r>
            <a:r>
              <a:rPr lang="en-US" dirty="0"/>
              <a:t>=1087&amp;context=</a:t>
            </a:r>
            <a:r>
              <a:rPr lang="en-US" dirty="0" err="1"/>
              <a:t>etd</a:t>
            </a:r>
            <a:endParaRPr lang="en-US" dirty="0" smtClean="0"/>
          </a:p>
          <a:p>
            <a:r>
              <a:rPr lang="en-US" dirty="0" smtClean="0"/>
              <a:t>Fang, L. &amp; Jiang, Y. (2015). Persuasiveness of Celebrity Endorsed Advertising and a New Model for Celebrity Endorser Selection. Retrieved from: </a:t>
            </a:r>
            <a:r>
              <a:rPr lang="en-US" dirty="0"/>
              <a:t>Journal of Asian Business </a:t>
            </a:r>
            <a:r>
              <a:rPr lang="en-US" dirty="0" smtClean="0"/>
              <a:t>Strategy</a:t>
            </a:r>
          </a:p>
          <a:p>
            <a:r>
              <a:rPr lang="en-US" dirty="0" err="1"/>
              <a:t>Gass</a:t>
            </a:r>
            <a:r>
              <a:rPr lang="en-US" dirty="0"/>
              <a:t>, R. H., &amp; </a:t>
            </a:r>
            <a:r>
              <a:rPr lang="en-US" dirty="0" err="1"/>
              <a:t>Seiter</a:t>
            </a:r>
            <a:r>
              <a:rPr lang="en-US" dirty="0"/>
              <a:t>, J. S. (2010). Persuasion, social influence and compliance gaining (4th edition). Pearson Publisher. </a:t>
            </a:r>
            <a:endParaRPr lang="en-US" dirty="0" smtClean="0"/>
          </a:p>
          <a:p>
            <a:r>
              <a:rPr lang="en-US" dirty="0"/>
              <a:t>Gupta U, </a:t>
            </a:r>
            <a:r>
              <a:rPr lang="en-US" dirty="0" err="1"/>
              <a:t>Verma</a:t>
            </a:r>
            <a:r>
              <a:rPr lang="en-US" dirty="0"/>
              <a:t> M. (2013) Placebo in clinical trials. </a:t>
            </a:r>
            <a:r>
              <a:rPr lang="en-US" dirty="0" err="1"/>
              <a:t>Perspect</a:t>
            </a:r>
            <a:r>
              <a:rPr lang="en-US" dirty="0"/>
              <a:t> </a:t>
            </a:r>
            <a:r>
              <a:rPr lang="en-US" dirty="0" err="1"/>
              <a:t>Clin</a:t>
            </a:r>
            <a:r>
              <a:rPr lang="en-US" dirty="0"/>
              <a:t>. Retrieved from: </a:t>
            </a:r>
            <a:r>
              <a:rPr lang="en-US" dirty="0">
                <a:hlinkClick r:id="rId2"/>
              </a:rPr>
              <a:t>http://</a:t>
            </a:r>
            <a:r>
              <a:rPr lang="en-US" dirty="0" smtClean="0">
                <a:hlinkClick r:id="rId2"/>
              </a:rPr>
              <a:t>www.picronline.org/text.asp?2013/4/1/49/106383</a:t>
            </a:r>
            <a:endParaRPr lang="en-US" dirty="0" smtClean="0"/>
          </a:p>
          <a:p>
            <a:r>
              <a:rPr lang="en-US" dirty="0"/>
              <a:t>Ibitayo </a:t>
            </a:r>
            <a:r>
              <a:rPr lang="en-US" dirty="0" smtClean="0"/>
              <a:t>F, A., &amp;  </a:t>
            </a:r>
            <a:r>
              <a:rPr lang="en-US" dirty="0"/>
              <a:t>Tejumaiye </a:t>
            </a:r>
            <a:r>
              <a:rPr lang="en-US" dirty="0" smtClean="0"/>
              <a:t>J, A., (2015). </a:t>
            </a:r>
            <a:r>
              <a:rPr lang="en-US" dirty="0"/>
              <a:t>Influence of Celebrity in Television Advertising: A Study of Pepsi Consumers among </a:t>
            </a:r>
            <a:r>
              <a:rPr lang="en-US" dirty="0" err="1"/>
              <a:t>Unilag</a:t>
            </a:r>
            <a:r>
              <a:rPr lang="en-US" dirty="0"/>
              <a:t> </a:t>
            </a:r>
            <a:r>
              <a:rPr lang="en-US" dirty="0" smtClean="0"/>
              <a:t>Undergraduates. </a:t>
            </a:r>
            <a:r>
              <a:rPr lang="en-US" i="1" dirty="0"/>
              <a:t>Journal Of Humanities And Social </a:t>
            </a:r>
            <a:r>
              <a:rPr lang="en-US" i="1" dirty="0" smtClean="0"/>
              <a:t>Science. 20</a:t>
            </a:r>
            <a:r>
              <a:rPr lang="en-US" dirty="0" smtClean="0"/>
              <a:t>(10) 26-31 </a:t>
            </a:r>
            <a:endParaRPr lang="en-US" dirty="0"/>
          </a:p>
          <a:p>
            <a:endParaRPr lang="en-US" dirty="0"/>
          </a:p>
          <a:p>
            <a:endParaRPr lang="en-US" dirty="0"/>
          </a:p>
          <a:p>
            <a:endParaRPr lang="en-US" dirty="0" smtClean="0"/>
          </a:p>
        </p:txBody>
      </p:sp>
    </p:spTree>
    <p:extLst>
      <p:ext uri="{BB962C8B-B14F-4D97-AF65-F5344CB8AC3E}">
        <p14:creationId xmlns:p14="http://schemas.microsoft.com/office/powerpoint/2010/main" val="12276193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normAutofit/>
          </a:bodyPr>
          <a:lstStyle/>
          <a:p>
            <a:r>
              <a:rPr lang="en-US" dirty="0"/>
              <a:t>Karissa. (2013). Celebrity Make-Up Artist Red Carpet Glam Tips. </a:t>
            </a:r>
            <a:r>
              <a:rPr lang="en-US" i="1" dirty="0"/>
              <a:t>With Our Best </a:t>
            </a:r>
            <a:r>
              <a:rPr lang="en-US" dirty="0"/>
              <a:t>Retrieved from: </a:t>
            </a:r>
            <a:r>
              <a:rPr lang="en-US" dirty="0">
                <a:hlinkClick r:id="rId2"/>
              </a:rPr>
              <a:t>http://www.withourbest.com/celebrity-make-up-artist-red-carpet-glam-tips/</a:t>
            </a:r>
            <a:endParaRPr lang="en-US" dirty="0"/>
          </a:p>
          <a:p>
            <a:r>
              <a:rPr lang="en-US" dirty="0"/>
              <a:t>Khandai, S. &amp; Agrawal, B., 2010. Efficacy of Celebrity Endorsement Advertisements and its Impact upon Consumers’ Brand Preference and Purchase Decisions: An Indian Perspective, International Journal of Knowledge, Culture and Change Management, 11(4), </a:t>
            </a:r>
            <a:r>
              <a:rPr lang="en-US" dirty="0" smtClean="0"/>
              <a:t>257 </a:t>
            </a:r>
            <a:endParaRPr lang="en-US" dirty="0"/>
          </a:p>
          <a:p>
            <a:r>
              <a:rPr lang="en-US" dirty="0" err="1"/>
              <a:t>Makumbura</a:t>
            </a:r>
            <a:r>
              <a:rPr lang="en-US" dirty="0"/>
              <a:t>, U. (2015). The Power of Celebrity Endorsements Today. Retrieved from: https://cdn2.hubspot.net/</a:t>
            </a:r>
            <a:r>
              <a:rPr lang="en-US" dirty="0" err="1"/>
              <a:t>hubfs</a:t>
            </a:r>
            <a:r>
              <a:rPr lang="en-US" dirty="0"/>
              <a:t>/211508/</a:t>
            </a:r>
            <a:r>
              <a:rPr lang="en-US" dirty="0" err="1"/>
              <a:t>The_Power_of_Celebrity_Endorsements.pdf?t</a:t>
            </a:r>
            <a:r>
              <a:rPr lang="en-US" dirty="0"/>
              <a:t>=1461152996975</a:t>
            </a:r>
          </a:p>
          <a:p>
            <a:r>
              <a:rPr lang="en-US" dirty="0" err="1"/>
              <a:t>PNGMart</a:t>
            </a:r>
            <a:r>
              <a:rPr lang="en-US" dirty="0"/>
              <a:t>. (2018) Pepsi Logo PNG File. Retrieved from: </a:t>
            </a:r>
            <a:r>
              <a:rPr lang="en-US" dirty="0">
                <a:hlinkClick r:id="rId3"/>
              </a:rPr>
              <a:t>http://</a:t>
            </a:r>
            <a:r>
              <a:rPr lang="en-US" dirty="0" smtClean="0">
                <a:hlinkClick r:id="rId3"/>
              </a:rPr>
              <a:t>www.pngmart.com/image/tag/pepsi-logo</a:t>
            </a:r>
            <a:endParaRPr lang="en-US" dirty="0" smtClean="0"/>
          </a:p>
          <a:p>
            <a:r>
              <a:rPr lang="en-US" dirty="0" err="1" smtClean="0"/>
              <a:t>Pinkhistoryofficial</a:t>
            </a:r>
            <a:r>
              <a:rPr lang="en-US" dirty="0" smtClean="0"/>
              <a:t>. (2016). On this day In Pink History. </a:t>
            </a:r>
            <a:r>
              <a:rPr lang="en-US" dirty="0"/>
              <a:t>Retrieved from: https://</a:t>
            </a:r>
            <a:r>
              <a:rPr lang="en-US" dirty="0" err="1"/>
              <a:t>pinkhistoryofficial.com</a:t>
            </a:r>
            <a:r>
              <a:rPr lang="en-US" dirty="0"/>
              <a:t>/2016/01/26/on-this-day-in-pink-history-26th-january-2004-pink-was-at-the-launch-of-pepsis-new-tv-commercial-in-london-2/</a:t>
            </a:r>
            <a:endParaRPr lang="en-US" dirty="0" smtClean="0"/>
          </a:p>
          <a:p>
            <a:r>
              <a:rPr lang="en-US" dirty="0" smtClean="0"/>
              <a:t>Renton, Karla. (2006). </a:t>
            </a:r>
            <a:r>
              <a:rPr lang="en-US" dirty="0"/>
              <a:t>The Relationship of Celebrity Advertisements to Consumer Attitudes and Purchases </a:t>
            </a:r>
            <a:r>
              <a:rPr lang="en-US" dirty="0" smtClean="0"/>
              <a:t>Intentions. </a:t>
            </a:r>
            <a:r>
              <a:rPr lang="en-US" dirty="0"/>
              <a:t>Retrieved from: http://</a:t>
            </a:r>
            <a:r>
              <a:rPr lang="en-US" dirty="0" err="1" smtClean="0"/>
              <a:t>diginole.lib.fsu.edu</a:t>
            </a:r>
            <a:r>
              <a:rPr lang="en-US" dirty="0" smtClean="0"/>
              <a:t>/</a:t>
            </a:r>
            <a:r>
              <a:rPr lang="en-US" dirty="0" err="1" smtClean="0"/>
              <a:t>islandora</a:t>
            </a:r>
            <a:r>
              <a:rPr lang="en-US" dirty="0" smtClean="0"/>
              <a:t>/object/fsu:176366/</a:t>
            </a:r>
            <a:r>
              <a:rPr lang="en-US" dirty="0" err="1" smtClean="0"/>
              <a:t>datastream</a:t>
            </a:r>
            <a:r>
              <a:rPr lang="en-US" dirty="0" smtClean="0"/>
              <a:t>/PDF/view</a:t>
            </a:r>
            <a:endParaRPr lang="en-US" dirty="0"/>
          </a:p>
          <a:p>
            <a:r>
              <a:rPr lang="en-US" dirty="0" err="1"/>
              <a:t>Schacter</a:t>
            </a:r>
            <a:r>
              <a:rPr lang="en-US" dirty="0"/>
              <a:t>, D. L., Daniel, T. G., &amp; Daniel, M. W. (2011). The accuracy motive: Right is better than wrong persuasion (2nd edition). New York: Worth Incorporated. </a:t>
            </a:r>
            <a:r>
              <a:rPr lang="en-US" dirty="0" smtClean="0"/>
              <a:t>532</a:t>
            </a:r>
            <a:r>
              <a:rPr lang="en-US" dirty="0"/>
              <a:t>. </a:t>
            </a:r>
            <a:endParaRPr lang="en-US" dirty="0" smtClean="0"/>
          </a:p>
          <a:p>
            <a:r>
              <a:rPr lang="en-US" dirty="0" smtClean="0"/>
              <a:t>Soni, A. (2016) Impact of Celebrity Endorsed Advertisements on gender in Attitude Formation. </a:t>
            </a:r>
            <a:r>
              <a:rPr lang="en-US" i="1" dirty="0"/>
              <a:t>Journal of Management </a:t>
            </a:r>
            <a:r>
              <a:rPr lang="en-US" i="1" dirty="0" smtClean="0"/>
              <a:t>Research, </a:t>
            </a:r>
            <a:r>
              <a:rPr lang="en-US" dirty="0" smtClean="0"/>
              <a:t>8(2), </a:t>
            </a:r>
            <a:r>
              <a:rPr lang="en-US" i="1" dirty="0" smtClean="0"/>
              <a:t>157-163</a:t>
            </a:r>
            <a:endParaRPr lang="en-US" dirty="0"/>
          </a:p>
          <a:p>
            <a:r>
              <a:rPr lang="en-US" dirty="0"/>
              <a:t>Zipporah, M. &amp; </a:t>
            </a:r>
            <a:r>
              <a:rPr lang="en-US" dirty="0" err="1"/>
              <a:t>Mberia</a:t>
            </a:r>
            <a:r>
              <a:rPr lang="en-US" dirty="0"/>
              <a:t> (2014). The Effects OF Celebrity Endorsement in Advertisements. International Journal of Academic Research in Economics and Management Sciences. Retrieved from: </a:t>
            </a:r>
            <a:r>
              <a:rPr lang="mr-IN" dirty="0"/>
              <a:t>10.6007/IJAREMS/v3-i5/1250 </a:t>
            </a:r>
            <a:endParaRPr lang="en-US" dirty="0"/>
          </a:p>
          <a:p>
            <a:endParaRPr lang="en-US" dirty="0"/>
          </a:p>
          <a:p>
            <a:endParaRPr lang="en-US" dirty="0"/>
          </a:p>
        </p:txBody>
      </p:sp>
    </p:spTree>
    <p:extLst>
      <p:ext uri="{BB962C8B-B14F-4D97-AF65-F5344CB8AC3E}">
        <p14:creationId xmlns:p14="http://schemas.microsoft.com/office/powerpoint/2010/main" val="37274605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1887</TotalTime>
  <Words>2089</Words>
  <Application>Microsoft Macintosh PowerPoint</Application>
  <PresentationFormat>Widescreen</PresentationFormat>
  <Paragraphs>178</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Century Gothic</vt:lpstr>
      <vt:lpstr>Garamond</vt:lpstr>
      <vt:lpstr>Mangal</vt:lpstr>
      <vt:lpstr>Savon</vt:lpstr>
      <vt:lpstr>Celebrity endorsement</vt:lpstr>
      <vt:lpstr>What is celebrity endorsement?</vt:lpstr>
      <vt:lpstr>PowerPoint Presentation</vt:lpstr>
      <vt:lpstr>PowerPoint Presentation</vt:lpstr>
      <vt:lpstr>PowerPoint Presentation</vt:lpstr>
      <vt:lpstr>PowerPoint Presentation</vt:lpstr>
      <vt:lpstr>Aim, Rationale, Hypothesis.</vt:lpstr>
      <vt:lpstr>Methodology: Design</vt:lpstr>
      <vt:lpstr>Participants</vt:lpstr>
      <vt:lpstr>Materials</vt:lpstr>
      <vt:lpstr>Procedure</vt:lpstr>
      <vt:lpstr>Results</vt:lpstr>
      <vt:lpstr>PowerPoint Presentation</vt:lpstr>
      <vt:lpstr>Discussion</vt:lpstr>
      <vt:lpstr>PowerPoint Presentation</vt:lpstr>
      <vt:lpstr>Conclusion</vt:lpstr>
      <vt:lpstr>Reference List.</vt:lpstr>
      <vt:lpstr>PowerPoint Presentation</vt:lpstr>
    </vt:vector>
  </TitlesOfParts>
  <Company/>
  <LinksUpToDate>false</LinksUpToDate>
  <SharedDoc>false</SharedDoc>
  <HyperlinksChanged>false</HyperlinksChanged>
  <AppVersion>15.0037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Celebrity endorsement</dc:title>
  <dc:creator>naomi marie curtis</dc:creator>
  <cp:lastModifiedBy>naomi marie curtis</cp:lastModifiedBy>
  <cp:revision>61</cp:revision>
  <dcterms:created xsi:type="dcterms:W3CDTF">2018-04-29T19:51:29Z</dcterms:created>
  <dcterms:modified xsi:type="dcterms:W3CDTF">2018-05-01T10:46:13Z</dcterms:modified>
</cp:coreProperties>
</file>