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9" r:id="rId3"/>
    <p:sldId id="257" r:id="rId4"/>
    <p:sldId id="264" r:id="rId5"/>
    <p:sldId id="265" r:id="rId6"/>
    <p:sldId id="262" r:id="rId7"/>
    <p:sldId id="266" r:id="rId8"/>
    <p:sldId id="267" r:id="rId9"/>
    <p:sldId id="256" r:id="rId10"/>
    <p:sldId id="258" r:id="rId11"/>
    <p:sldId id="306" r:id="rId12"/>
    <p:sldId id="307" r:id="rId13"/>
    <p:sldId id="308" r:id="rId14"/>
    <p:sldId id="309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11" r:id="rId30"/>
    <p:sldId id="312" r:id="rId31"/>
    <p:sldId id="313" r:id="rId32"/>
    <p:sldId id="314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468C0A-F737-4FC0-BC94-4D29721FB23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431CBF9-1DD5-4D14-A7C1-7693D16575E1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Covete Maria </a:t>
          </a:r>
          <a:r>
            <a: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Viorica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 ID: 2128947 ) – Benefits and disadvantages of Team Working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EAA3C9-67A6-436C-8CC8-08BEBF90FF19}" type="parTrans" cxnId="{5B2FF2AD-0BF9-4F85-BA98-B5D3FA442757}">
      <dgm:prSet/>
      <dgm:spPr/>
      <dgm:t>
        <a:bodyPr/>
        <a:lstStyle/>
        <a:p>
          <a:endParaRPr lang="en-US"/>
        </a:p>
      </dgm:t>
    </dgm:pt>
    <dgm:pt modelId="{9247991B-F5AF-4459-B1DA-30CADF230365}" type="sibTrans" cxnId="{5B2FF2AD-0BF9-4F85-BA98-B5D3FA442757}">
      <dgm:prSet/>
      <dgm:spPr/>
      <dgm:t>
        <a:bodyPr/>
        <a:lstStyle/>
        <a:p>
          <a:endParaRPr lang="en-US"/>
        </a:p>
      </dgm:t>
    </dgm:pt>
    <dgm:pt modelId="{DEF1FFE8-5A57-4B58-8596-F6DC17179F31}">
      <dgm:prSet/>
      <dgm:spPr/>
      <dgm:t>
        <a:bodyPr/>
        <a:lstStyle/>
        <a:p>
          <a:r>
            <a: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Gabur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Ionut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Catalin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 ID: 2132852 ) – Stages of Team Development 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A18E9D-C6EA-4242-9A28-0B49BC8E5B10}" type="parTrans" cxnId="{80DAB21F-7B91-429F-9F44-5885FC1F21B5}">
      <dgm:prSet/>
      <dgm:spPr/>
      <dgm:t>
        <a:bodyPr/>
        <a:lstStyle/>
        <a:p>
          <a:endParaRPr lang="en-US"/>
        </a:p>
      </dgm:t>
    </dgm:pt>
    <dgm:pt modelId="{9EA28795-E7A4-44F1-B07F-38F13FB29095}" type="sibTrans" cxnId="{80DAB21F-7B91-429F-9F44-5885FC1F21B5}">
      <dgm:prSet/>
      <dgm:spPr/>
      <dgm:t>
        <a:bodyPr/>
        <a:lstStyle/>
        <a:p>
          <a:endParaRPr lang="en-US"/>
        </a:p>
      </dgm:t>
    </dgm:pt>
    <dgm:pt modelId="{49A6BBB9-96D5-4996-BFD7-1079D6C49E97}">
      <dgm:prSet/>
      <dgm:spPr/>
      <dgm:t>
        <a:bodyPr/>
        <a:lstStyle/>
        <a:p>
          <a:r>
            <a: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Oros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Janina Eveline ( ID: 2128948 ) – Team Roles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16184E-D60D-4B9B-8C50-5BD5AC06248E}" type="parTrans" cxnId="{3A9918DC-1D84-411E-A07F-2CA36755C771}">
      <dgm:prSet/>
      <dgm:spPr/>
      <dgm:t>
        <a:bodyPr/>
        <a:lstStyle/>
        <a:p>
          <a:endParaRPr lang="en-US"/>
        </a:p>
      </dgm:t>
    </dgm:pt>
    <dgm:pt modelId="{31D35157-0535-467C-AA07-E4F5773A45E4}" type="sibTrans" cxnId="{3A9918DC-1D84-411E-A07F-2CA36755C771}">
      <dgm:prSet/>
      <dgm:spPr/>
      <dgm:t>
        <a:bodyPr/>
        <a:lstStyle/>
        <a:p>
          <a:endParaRPr lang="en-US"/>
        </a:p>
      </dgm:t>
    </dgm:pt>
    <dgm:pt modelId="{689FB8B4-51A9-476B-B800-EC7FE14868E8}">
      <dgm:prSet/>
      <dgm:spPr/>
      <dgm:t>
        <a:bodyPr/>
        <a:lstStyle/>
        <a:p>
          <a:r>
            <a: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Rosu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Alina Teodora ( ID: 2134117 ) – Managing Conflicts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BDE95E-3A74-4491-B640-79B4BEA88E86}" type="parTrans" cxnId="{EADC9D35-33C1-4A4C-A535-09B00DAF61D3}">
      <dgm:prSet/>
      <dgm:spPr/>
      <dgm:t>
        <a:bodyPr/>
        <a:lstStyle/>
        <a:p>
          <a:endParaRPr lang="en-US"/>
        </a:p>
      </dgm:t>
    </dgm:pt>
    <dgm:pt modelId="{C78385E0-4F30-43AB-9D03-BDFB510FA072}" type="sibTrans" cxnId="{EADC9D35-33C1-4A4C-A535-09B00DAF61D3}">
      <dgm:prSet/>
      <dgm:spPr/>
      <dgm:t>
        <a:bodyPr/>
        <a:lstStyle/>
        <a:p>
          <a:endParaRPr lang="en-US"/>
        </a:p>
      </dgm:t>
    </dgm:pt>
    <dgm:pt modelId="{128AF107-472A-47B2-87B3-9952075A31B0}">
      <dgm:prSet/>
      <dgm:spPr/>
      <dgm:t>
        <a:bodyPr/>
        <a:lstStyle/>
        <a:p>
          <a:r>
            <a: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Tandara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Elis-</a:t>
          </a:r>
          <a:r>
            <a: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Andreea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 ID: 2134085) – Successful Team Development  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4D9D83-F5A9-43AF-A8D3-374E8CFF48AC}" type="parTrans" cxnId="{A01D2C1A-3978-4BBF-BA63-138E14DE2AD8}">
      <dgm:prSet/>
      <dgm:spPr/>
      <dgm:t>
        <a:bodyPr/>
        <a:lstStyle/>
        <a:p>
          <a:endParaRPr lang="en-US"/>
        </a:p>
      </dgm:t>
    </dgm:pt>
    <dgm:pt modelId="{65F87122-0DF5-4AA8-AF69-CBFE649D8EED}" type="sibTrans" cxnId="{A01D2C1A-3978-4BBF-BA63-138E14DE2AD8}">
      <dgm:prSet/>
      <dgm:spPr/>
      <dgm:t>
        <a:bodyPr/>
        <a:lstStyle/>
        <a:p>
          <a:endParaRPr lang="en-US"/>
        </a:p>
      </dgm:t>
    </dgm:pt>
    <dgm:pt modelId="{40A7F9E3-61DA-4FFC-A8AF-17E1A01FB4C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Lecturer: Anita Nan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983C97-4B4E-40BB-A086-20A46C8A8889}" type="parTrans" cxnId="{70B8D685-0813-43F2-B0EE-7A90FF9388B9}">
      <dgm:prSet/>
      <dgm:spPr/>
      <dgm:t>
        <a:bodyPr/>
        <a:lstStyle/>
        <a:p>
          <a:endParaRPr lang="en-US"/>
        </a:p>
      </dgm:t>
    </dgm:pt>
    <dgm:pt modelId="{93C5EB6F-5673-4ED6-A151-A84FF2DE8859}" type="sibTrans" cxnId="{70B8D685-0813-43F2-B0EE-7A90FF9388B9}">
      <dgm:prSet/>
      <dgm:spPr/>
      <dgm:t>
        <a:bodyPr/>
        <a:lstStyle/>
        <a:p>
          <a:endParaRPr lang="en-US"/>
        </a:p>
      </dgm:t>
    </dgm:pt>
    <dgm:pt modelId="{A25F4CB3-83D3-40C1-B921-49714C34C7D8}" type="pres">
      <dgm:prSet presAssocID="{66468C0A-F737-4FC0-BC94-4D29721FB236}" presName="linear" presStyleCnt="0">
        <dgm:presLayoutVars>
          <dgm:animLvl val="lvl"/>
          <dgm:resizeHandles val="exact"/>
        </dgm:presLayoutVars>
      </dgm:prSet>
      <dgm:spPr/>
    </dgm:pt>
    <dgm:pt modelId="{A7E530F1-D202-4C6B-B845-87F8C376218C}" type="pres">
      <dgm:prSet presAssocID="{C431CBF9-1DD5-4D14-A7C1-7693D16575E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41884D8-85A0-439F-A49E-24366A80E65E}" type="pres">
      <dgm:prSet presAssocID="{9247991B-F5AF-4459-B1DA-30CADF230365}" presName="spacer" presStyleCnt="0"/>
      <dgm:spPr/>
    </dgm:pt>
    <dgm:pt modelId="{1080A517-0C0B-425C-862B-FC0A68219C48}" type="pres">
      <dgm:prSet presAssocID="{DEF1FFE8-5A57-4B58-8596-F6DC17179F3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41B4285-DAD3-434F-A643-CD39C3A6C2F0}" type="pres">
      <dgm:prSet presAssocID="{9EA28795-E7A4-44F1-B07F-38F13FB29095}" presName="spacer" presStyleCnt="0"/>
      <dgm:spPr/>
    </dgm:pt>
    <dgm:pt modelId="{C2FC945D-0996-4D68-82BB-4590C6895A20}" type="pres">
      <dgm:prSet presAssocID="{49A6BBB9-96D5-4996-BFD7-1079D6C49E97}" presName="parentText" presStyleLbl="node1" presStyleIdx="2" presStyleCnt="6" custLinFactNeighborX="280" custLinFactNeighborY="-6373">
        <dgm:presLayoutVars>
          <dgm:chMax val="0"/>
          <dgm:bulletEnabled val="1"/>
        </dgm:presLayoutVars>
      </dgm:prSet>
      <dgm:spPr/>
    </dgm:pt>
    <dgm:pt modelId="{ED5965C8-E804-418C-8295-2B8083641176}" type="pres">
      <dgm:prSet presAssocID="{31D35157-0535-467C-AA07-E4F5773A45E4}" presName="spacer" presStyleCnt="0"/>
      <dgm:spPr/>
    </dgm:pt>
    <dgm:pt modelId="{BDD7D2EA-F7DC-4239-88FF-BFBCF259AAED}" type="pres">
      <dgm:prSet presAssocID="{689FB8B4-51A9-476B-B800-EC7FE14868E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DF3AA3D-0E17-4E92-9BDE-D7E54DBC4857}" type="pres">
      <dgm:prSet presAssocID="{C78385E0-4F30-43AB-9D03-BDFB510FA072}" presName="spacer" presStyleCnt="0"/>
      <dgm:spPr/>
    </dgm:pt>
    <dgm:pt modelId="{829A7FF3-536B-42DA-A84A-C391CF47F031}" type="pres">
      <dgm:prSet presAssocID="{128AF107-472A-47B2-87B3-9952075A31B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8B2D08E-23ED-42E7-B8EA-E42912FC49B1}" type="pres">
      <dgm:prSet presAssocID="{65F87122-0DF5-4AA8-AF69-CBFE649D8EED}" presName="spacer" presStyleCnt="0"/>
      <dgm:spPr/>
    </dgm:pt>
    <dgm:pt modelId="{A95B166C-4509-4EE7-8E99-28D874278742}" type="pres">
      <dgm:prSet presAssocID="{40A7F9E3-61DA-4FFC-A8AF-17E1A01FB4C9}" presName="parentText" presStyleLbl="node1" presStyleIdx="5" presStyleCnt="6" custLinFactY="47454" custLinFactNeighborX="19879" custLinFactNeighborY="100000">
        <dgm:presLayoutVars>
          <dgm:chMax val="0"/>
          <dgm:bulletEnabled val="1"/>
        </dgm:presLayoutVars>
      </dgm:prSet>
      <dgm:spPr/>
    </dgm:pt>
  </dgm:ptLst>
  <dgm:cxnLst>
    <dgm:cxn modelId="{A01D2C1A-3978-4BBF-BA63-138E14DE2AD8}" srcId="{66468C0A-F737-4FC0-BC94-4D29721FB236}" destId="{128AF107-472A-47B2-87B3-9952075A31B0}" srcOrd="4" destOrd="0" parTransId="{774D9D83-F5A9-43AF-A8D3-374E8CFF48AC}" sibTransId="{65F87122-0DF5-4AA8-AF69-CBFE649D8EED}"/>
    <dgm:cxn modelId="{80DAB21F-7B91-429F-9F44-5885FC1F21B5}" srcId="{66468C0A-F737-4FC0-BC94-4D29721FB236}" destId="{DEF1FFE8-5A57-4B58-8596-F6DC17179F31}" srcOrd="1" destOrd="0" parTransId="{F2A18E9D-C6EA-4242-9A28-0B49BC8E5B10}" sibTransId="{9EA28795-E7A4-44F1-B07F-38F13FB29095}"/>
    <dgm:cxn modelId="{EADC9D35-33C1-4A4C-A535-09B00DAF61D3}" srcId="{66468C0A-F737-4FC0-BC94-4D29721FB236}" destId="{689FB8B4-51A9-476B-B800-EC7FE14868E8}" srcOrd="3" destOrd="0" parTransId="{06BDE95E-3A74-4491-B640-79B4BEA88E86}" sibTransId="{C78385E0-4F30-43AB-9D03-BDFB510FA072}"/>
    <dgm:cxn modelId="{C30B1F6D-8572-4ED0-914D-A791D80F4DC0}" type="presOf" srcId="{C431CBF9-1DD5-4D14-A7C1-7693D16575E1}" destId="{A7E530F1-D202-4C6B-B845-87F8C376218C}" srcOrd="0" destOrd="0" presId="urn:microsoft.com/office/officeart/2005/8/layout/vList2"/>
    <dgm:cxn modelId="{6F9D2955-575B-46B9-9A3D-0AA8C1497B18}" type="presOf" srcId="{DEF1FFE8-5A57-4B58-8596-F6DC17179F31}" destId="{1080A517-0C0B-425C-862B-FC0A68219C48}" srcOrd="0" destOrd="0" presId="urn:microsoft.com/office/officeart/2005/8/layout/vList2"/>
    <dgm:cxn modelId="{70B8D685-0813-43F2-B0EE-7A90FF9388B9}" srcId="{66468C0A-F737-4FC0-BC94-4D29721FB236}" destId="{40A7F9E3-61DA-4FFC-A8AF-17E1A01FB4C9}" srcOrd="5" destOrd="0" parTransId="{82983C97-4B4E-40BB-A086-20A46C8A8889}" sibTransId="{93C5EB6F-5673-4ED6-A151-A84FF2DE8859}"/>
    <dgm:cxn modelId="{5B2FF2AD-0BF9-4F85-BA98-B5D3FA442757}" srcId="{66468C0A-F737-4FC0-BC94-4D29721FB236}" destId="{C431CBF9-1DD5-4D14-A7C1-7693D16575E1}" srcOrd="0" destOrd="0" parTransId="{DBEAA3C9-67A6-436C-8CC8-08BEBF90FF19}" sibTransId="{9247991B-F5AF-4459-B1DA-30CADF230365}"/>
    <dgm:cxn modelId="{0E1158AF-3DAB-4ED5-911D-7134D6E9D933}" type="presOf" srcId="{689FB8B4-51A9-476B-B800-EC7FE14868E8}" destId="{BDD7D2EA-F7DC-4239-88FF-BFBCF259AAED}" srcOrd="0" destOrd="0" presId="urn:microsoft.com/office/officeart/2005/8/layout/vList2"/>
    <dgm:cxn modelId="{253D19B0-1AC2-439A-8D0D-A8A3AE75BF5A}" type="presOf" srcId="{128AF107-472A-47B2-87B3-9952075A31B0}" destId="{829A7FF3-536B-42DA-A84A-C391CF47F031}" srcOrd="0" destOrd="0" presId="urn:microsoft.com/office/officeart/2005/8/layout/vList2"/>
    <dgm:cxn modelId="{2F5941B5-8668-4120-A2CA-D432D4E9AC67}" type="presOf" srcId="{66468C0A-F737-4FC0-BC94-4D29721FB236}" destId="{A25F4CB3-83D3-40C1-B921-49714C34C7D8}" srcOrd="0" destOrd="0" presId="urn:microsoft.com/office/officeart/2005/8/layout/vList2"/>
    <dgm:cxn modelId="{9787B7C1-EAEF-4912-956E-3780738F37FF}" type="presOf" srcId="{49A6BBB9-96D5-4996-BFD7-1079D6C49E97}" destId="{C2FC945D-0996-4D68-82BB-4590C6895A20}" srcOrd="0" destOrd="0" presId="urn:microsoft.com/office/officeart/2005/8/layout/vList2"/>
    <dgm:cxn modelId="{3A9918DC-1D84-411E-A07F-2CA36755C771}" srcId="{66468C0A-F737-4FC0-BC94-4D29721FB236}" destId="{49A6BBB9-96D5-4996-BFD7-1079D6C49E97}" srcOrd="2" destOrd="0" parTransId="{4F16184E-D60D-4B9B-8C50-5BD5AC06248E}" sibTransId="{31D35157-0535-467C-AA07-E4F5773A45E4}"/>
    <dgm:cxn modelId="{F11BFBF8-78CA-4D22-9D2B-0B297932FC2B}" type="presOf" srcId="{40A7F9E3-61DA-4FFC-A8AF-17E1A01FB4C9}" destId="{A95B166C-4509-4EE7-8E99-28D874278742}" srcOrd="0" destOrd="0" presId="urn:microsoft.com/office/officeart/2005/8/layout/vList2"/>
    <dgm:cxn modelId="{F94977D9-4CD4-445A-A5F0-44049C8007EB}" type="presParOf" srcId="{A25F4CB3-83D3-40C1-B921-49714C34C7D8}" destId="{A7E530F1-D202-4C6B-B845-87F8C376218C}" srcOrd="0" destOrd="0" presId="urn:microsoft.com/office/officeart/2005/8/layout/vList2"/>
    <dgm:cxn modelId="{EE1BAF6A-B8F9-48EB-9D8B-CCE82881F0D6}" type="presParOf" srcId="{A25F4CB3-83D3-40C1-B921-49714C34C7D8}" destId="{741884D8-85A0-439F-A49E-24366A80E65E}" srcOrd="1" destOrd="0" presId="urn:microsoft.com/office/officeart/2005/8/layout/vList2"/>
    <dgm:cxn modelId="{B553B7AF-EF4B-403C-ACDB-B0185AA86942}" type="presParOf" srcId="{A25F4CB3-83D3-40C1-B921-49714C34C7D8}" destId="{1080A517-0C0B-425C-862B-FC0A68219C48}" srcOrd="2" destOrd="0" presId="urn:microsoft.com/office/officeart/2005/8/layout/vList2"/>
    <dgm:cxn modelId="{6BA2F612-F149-4710-AACC-B44A221A90B2}" type="presParOf" srcId="{A25F4CB3-83D3-40C1-B921-49714C34C7D8}" destId="{041B4285-DAD3-434F-A643-CD39C3A6C2F0}" srcOrd="3" destOrd="0" presId="urn:microsoft.com/office/officeart/2005/8/layout/vList2"/>
    <dgm:cxn modelId="{1933F11C-BB4F-47DD-94C5-3B4831B023E4}" type="presParOf" srcId="{A25F4CB3-83D3-40C1-B921-49714C34C7D8}" destId="{C2FC945D-0996-4D68-82BB-4590C6895A20}" srcOrd="4" destOrd="0" presId="urn:microsoft.com/office/officeart/2005/8/layout/vList2"/>
    <dgm:cxn modelId="{BE677ABA-F921-413D-81BF-3D12B84667F8}" type="presParOf" srcId="{A25F4CB3-83D3-40C1-B921-49714C34C7D8}" destId="{ED5965C8-E804-418C-8295-2B8083641176}" srcOrd="5" destOrd="0" presId="urn:microsoft.com/office/officeart/2005/8/layout/vList2"/>
    <dgm:cxn modelId="{CD41CFED-5E77-4104-9653-419D99698548}" type="presParOf" srcId="{A25F4CB3-83D3-40C1-B921-49714C34C7D8}" destId="{BDD7D2EA-F7DC-4239-88FF-BFBCF259AAED}" srcOrd="6" destOrd="0" presId="urn:microsoft.com/office/officeart/2005/8/layout/vList2"/>
    <dgm:cxn modelId="{CE0E3960-68E5-4917-86C4-A58A3F31098A}" type="presParOf" srcId="{A25F4CB3-83D3-40C1-B921-49714C34C7D8}" destId="{7DF3AA3D-0E17-4E92-9BDE-D7E54DBC4857}" srcOrd="7" destOrd="0" presId="urn:microsoft.com/office/officeart/2005/8/layout/vList2"/>
    <dgm:cxn modelId="{97A4DACF-EA30-45A8-A343-50103FC94A96}" type="presParOf" srcId="{A25F4CB3-83D3-40C1-B921-49714C34C7D8}" destId="{829A7FF3-536B-42DA-A84A-C391CF47F031}" srcOrd="8" destOrd="0" presId="urn:microsoft.com/office/officeart/2005/8/layout/vList2"/>
    <dgm:cxn modelId="{CBF3E9CF-0ECE-4DF6-B5D3-B99CCE7C56CA}" type="presParOf" srcId="{A25F4CB3-83D3-40C1-B921-49714C34C7D8}" destId="{C8B2D08E-23ED-42E7-B8EA-E42912FC49B1}" srcOrd="9" destOrd="0" presId="urn:microsoft.com/office/officeart/2005/8/layout/vList2"/>
    <dgm:cxn modelId="{71989F0E-DC8B-492D-9FB8-F987E8D24EB8}" type="presParOf" srcId="{A25F4CB3-83D3-40C1-B921-49714C34C7D8}" destId="{A95B166C-4509-4EE7-8E99-28D87427874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5B0E31-D641-469D-88E5-A2278D1D8B6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CA67ABB-527D-4D8A-BBBA-426DEB9614CA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Working in team it’s a “ Unit of two or more people who share a mission and collective                                            responsibility as they work together to achieve a goal” (</a:t>
          </a:r>
          <a:r>
            <a:rPr lang="en-GB" dirty="0" err="1">
              <a:solidFill>
                <a:schemeClr val="tx1"/>
              </a:solidFill>
            </a:rPr>
            <a:t>Bovee</a:t>
          </a:r>
          <a:r>
            <a:rPr lang="en-GB" dirty="0">
              <a:solidFill>
                <a:schemeClr val="tx1"/>
              </a:solidFill>
            </a:rPr>
            <a:t>, Thill and </a:t>
          </a:r>
          <a:r>
            <a:rPr lang="en-GB" dirty="0" err="1">
              <a:solidFill>
                <a:schemeClr val="tx1"/>
              </a:solidFill>
            </a:rPr>
            <a:t>Mescon</a:t>
          </a:r>
          <a:r>
            <a:rPr lang="en-GB" dirty="0">
              <a:solidFill>
                <a:schemeClr val="tx1"/>
              </a:solidFill>
            </a:rPr>
            <a:t>, Ed. 2007, p. 269).</a:t>
          </a:r>
          <a:endParaRPr lang="en-US" dirty="0">
            <a:solidFill>
              <a:schemeClr val="tx1"/>
            </a:solidFill>
          </a:endParaRPr>
        </a:p>
      </dgm:t>
    </dgm:pt>
    <dgm:pt modelId="{A72C776D-B2E4-41D0-9B90-89816A21D22B}" type="parTrans" cxnId="{BBA9535A-429C-400B-8D70-AB7EA75B80D3}">
      <dgm:prSet/>
      <dgm:spPr/>
      <dgm:t>
        <a:bodyPr/>
        <a:lstStyle/>
        <a:p>
          <a:endParaRPr lang="en-US"/>
        </a:p>
      </dgm:t>
    </dgm:pt>
    <dgm:pt modelId="{98F90FF0-727E-41B8-92C0-6C039CA5F848}" type="sibTrans" cxnId="{BBA9535A-429C-400B-8D70-AB7EA75B80D3}">
      <dgm:prSet/>
      <dgm:spPr/>
      <dgm:t>
        <a:bodyPr/>
        <a:lstStyle/>
        <a:p>
          <a:endParaRPr lang="en-US"/>
        </a:p>
      </dgm:t>
    </dgm:pt>
    <dgm:pt modelId="{89335D1A-BB4E-4209-ABD3-EEE5894DFAE7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The team achievement it’s a total of each colleague work contribution to the group</a:t>
          </a:r>
          <a:r>
            <a:rPr lang="en-GB" dirty="0"/>
            <a:t>.</a:t>
          </a:r>
          <a:endParaRPr lang="en-US" dirty="0"/>
        </a:p>
      </dgm:t>
    </dgm:pt>
    <dgm:pt modelId="{BB65B37F-8222-4CB8-86A2-338B7711BA0F}" type="parTrans" cxnId="{9D0CDC03-588E-4803-B905-9B120BC68667}">
      <dgm:prSet/>
      <dgm:spPr/>
      <dgm:t>
        <a:bodyPr/>
        <a:lstStyle/>
        <a:p>
          <a:endParaRPr lang="en-US"/>
        </a:p>
      </dgm:t>
    </dgm:pt>
    <dgm:pt modelId="{7BDA66C7-0C3B-4DFE-B965-954AEA81D1FC}" type="sibTrans" cxnId="{9D0CDC03-588E-4803-B905-9B120BC68667}">
      <dgm:prSet/>
      <dgm:spPr/>
      <dgm:t>
        <a:bodyPr/>
        <a:lstStyle/>
        <a:p>
          <a:endParaRPr lang="en-US"/>
        </a:p>
      </dgm:t>
    </dgm:pt>
    <dgm:pt modelId="{47F69F2E-EE29-44F0-9457-1EA6E8868889}" type="pres">
      <dgm:prSet presAssocID="{615B0E31-D641-469D-88E5-A2278D1D8B6C}" presName="linear" presStyleCnt="0">
        <dgm:presLayoutVars>
          <dgm:animLvl val="lvl"/>
          <dgm:resizeHandles val="exact"/>
        </dgm:presLayoutVars>
      </dgm:prSet>
      <dgm:spPr/>
    </dgm:pt>
    <dgm:pt modelId="{ED73D882-F2AA-42B1-8FEA-BC18C2721CD4}" type="pres">
      <dgm:prSet presAssocID="{6CA67ABB-527D-4D8A-BBBA-426DEB9614C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AC2A67C-6558-41F2-B349-C9651126BF84}" type="pres">
      <dgm:prSet presAssocID="{98F90FF0-727E-41B8-92C0-6C039CA5F848}" presName="spacer" presStyleCnt="0"/>
      <dgm:spPr/>
    </dgm:pt>
    <dgm:pt modelId="{0FCF93C5-9D63-4C5D-8725-14B83F597346}" type="pres">
      <dgm:prSet presAssocID="{89335D1A-BB4E-4209-ABD3-EEE5894DFAE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D0CDC03-588E-4803-B905-9B120BC68667}" srcId="{615B0E31-D641-469D-88E5-A2278D1D8B6C}" destId="{89335D1A-BB4E-4209-ABD3-EEE5894DFAE7}" srcOrd="1" destOrd="0" parTransId="{BB65B37F-8222-4CB8-86A2-338B7711BA0F}" sibTransId="{7BDA66C7-0C3B-4DFE-B965-954AEA81D1FC}"/>
    <dgm:cxn modelId="{5EA7AC6C-B57D-48E3-9D3B-7046872E50D9}" type="presOf" srcId="{6CA67ABB-527D-4D8A-BBBA-426DEB9614CA}" destId="{ED73D882-F2AA-42B1-8FEA-BC18C2721CD4}" srcOrd="0" destOrd="0" presId="urn:microsoft.com/office/officeart/2005/8/layout/vList2"/>
    <dgm:cxn modelId="{BBA9535A-429C-400B-8D70-AB7EA75B80D3}" srcId="{615B0E31-D641-469D-88E5-A2278D1D8B6C}" destId="{6CA67ABB-527D-4D8A-BBBA-426DEB9614CA}" srcOrd="0" destOrd="0" parTransId="{A72C776D-B2E4-41D0-9B90-89816A21D22B}" sibTransId="{98F90FF0-727E-41B8-92C0-6C039CA5F848}"/>
    <dgm:cxn modelId="{83890588-01A6-4000-9196-2D00B056A202}" type="presOf" srcId="{89335D1A-BB4E-4209-ABD3-EEE5894DFAE7}" destId="{0FCF93C5-9D63-4C5D-8725-14B83F597346}" srcOrd="0" destOrd="0" presId="urn:microsoft.com/office/officeart/2005/8/layout/vList2"/>
    <dgm:cxn modelId="{084519DE-A36A-4701-98DF-457373068F42}" type="presOf" srcId="{615B0E31-D641-469D-88E5-A2278D1D8B6C}" destId="{47F69F2E-EE29-44F0-9457-1EA6E8868889}" srcOrd="0" destOrd="0" presId="urn:microsoft.com/office/officeart/2005/8/layout/vList2"/>
    <dgm:cxn modelId="{97536E3F-13EF-4468-A3FA-63D04D639922}" type="presParOf" srcId="{47F69F2E-EE29-44F0-9457-1EA6E8868889}" destId="{ED73D882-F2AA-42B1-8FEA-BC18C2721CD4}" srcOrd="0" destOrd="0" presId="urn:microsoft.com/office/officeart/2005/8/layout/vList2"/>
    <dgm:cxn modelId="{0A8E7017-1A24-457C-BFFF-88ECE93DF710}" type="presParOf" srcId="{47F69F2E-EE29-44F0-9457-1EA6E8868889}" destId="{BAC2A67C-6558-41F2-B349-C9651126BF84}" srcOrd="1" destOrd="0" presId="urn:microsoft.com/office/officeart/2005/8/layout/vList2"/>
    <dgm:cxn modelId="{B9C5726D-C303-487C-959D-7D11E6AC9F92}" type="presParOf" srcId="{47F69F2E-EE29-44F0-9457-1EA6E8868889}" destId="{0FCF93C5-9D63-4C5D-8725-14B83F59734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AF6551-EF46-4F65-A0F8-EFAF58D4906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ABD663B-A7EE-4DA5-9471-DABFA2C0B770}">
      <dgm:prSet phldrT="[Text]"/>
      <dgm:spPr/>
      <dgm:t>
        <a:bodyPr/>
        <a:lstStyle/>
        <a:p>
          <a:r>
            <a:rPr lang="en-GB" dirty="0"/>
            <a:t>1. Better Employee Relations</a:t>
          </a:r>
        </a:p>
      </dgm:t>
    </dgm:pt>
    <dgm:pt modelId="{F7EBBCDD-99A4-4F6A-A7B0-7BC71A013DA9}" type="parTrans" cxnId="{AF90E271-C2F5-42C5-B9DA-AFD93B66AED5}">
      <dgm:prSet/>
      <dgm:spPr/>
      <dgm:t>
        <a:bodyPr/>
        <a:lstStyle/>
        <a:p>
          <a:endParaRPr lang="en-GB"/>
        </a:p>
      </dgm:t>
    </dgm:pt>
    <dgm:pt modelId="{F04D2AE3-28B8-4EDE-B2F8-B3C325FC5872}" type="sibTrans" cxnId="{AF90E271-C2F5-42C5-B9DA-AFD93B66AED5}">
      <dgm:prSet/>
      <dgm:spPr/>
      <dgm:t>
        <a:bodyPr/>
        <a:lstStyle/>
        <a:p>
          <a:endParaRPr lang="en-GB"/>
        </a:p>
      </dgm:t>
    </dgm:pt>
    <dgm:pt modelId="{F8AB98CC-DA51-40E5-8605-BB47D28DAD9A}">
      <dgm:prSet phldrT="[Text]"/>
      <dgm:spPr/>
      <dgm:t>
        <a:bodyPr/>
        <a:lstStyle/>
        <a:p>
          <a:r>
            <a:rPr lang="en-GB" dirty="0"/>
            <a:t>For excellent results, working together and support each other is the key. (</a:t>
          </a:r>
          <a:r>
            <a:rPr lang="en-GB" dirty="0" err="1"/>
            <a:t>Gaille</a:t>
          </a:r>
          <a:r>
            <a:rPr lang="en-GB" dirty="0"/>
            <a:t>, 2020)</a:t>
          </a:r>
        </a:p>
      </dgm:t>
    </dgm:pt>
    <dgm:pt modelId="{EAB4350E-EBF0-41BB-A98B-5F843FBF2246}" type="parTrans" cxnId="{F8070EB6-1EC5-4D86-AE75-83A430B3C2B9}">
      <dgm:prSet/>
      <dgm:spPr/>
      <dgm:t>
        <a:bodyPr/>
        <a:lstStyle/>
        <a:p>
          <a:endParaRPr lang="en-GB"/>
        </a:p>
      </dgm:t>
    </dgm:pt>
    <dgm:pt modelId="{59B2F8DC-D8C6-478F-8A46-6E727633AD9D}" type="sibTrans" cxnId="{F8070EB6-1EC5-4D86-AE75-83A430B3C2B9}">
      <dgm:prSet/>
      <dgm:spPr/>
      <dgm:t>
        <a:bodyPr/>
        <a:lstStyle/>
        <a:p>
          <a:endParaRPr lang="en-GB"/>
        </a:p>
      </dgm:t>
    </dgm:pt>
    <dgm:pt modelId="{7489F857-9F88-4E15-8396-1ED716C0D68D}">
      <dgm:prSet phldrT="[Text]"/>
      <dgm:spPr/>
      <dgm:t>
        <a:bodyPr/>
        <a:lstStyle/>
        <a:p>
          <a:r>
            <a:rPr lang="en-GB" dirty="0"/>
            <a:t>2.Positive Relationship Qualities  </a:t>
          </a:r>
        </a:p>
      </dgm:t>
    </dgm:pt>
    <dgm:pt modelId="{87F438C1-6FE8-4786-8355-CCF06DC72387}" type="parTrans" cxnId="{1F3BDF70-1B22-42EF-92CD-A1D25E0C487B}">
      <dgm:prSet/>
      <dgm:spPr/>
      <dgm:t>
        <a:bodyPr/>
        <a:lstStyle/>
        <a:p>
          <a:endParaRPr lang="en-GB"/>
        </a:p>
      </dgm:t>
    </dgm:pt>
    <dgm:pt modelId="{A7618A8B-AB15-497A-8B8A-CBABB23C2DC8}" type="sibTrans" cxnId="{1F3BDF70-1B22-42EF-92CD-A1D25E0C487B}">
      <dgm:prSet/>
      <dgm:spPr/>
      <dgm:t>
        <a:bodyPr/>
        <a:lstStyle/>
        <a:p>
          <a:endParaRPr lang="en-GB"/>
        </a:p>
      </dgm:t>
    </dgm:pt>
    <dgm:pt modelId="{A03045A0-BDED-4667-A78D-A0440896CF54}">
      <dgm:prSet phldrT="[Text]"/>
      <dgm:spPr/>
      <dgm:t>
        <a:bodyPr/>
        <a:lstStyle/>
        <a:p>
          <a:r>
            <a:rPr lang="en-GB" dirty="0"/>
            <a:t>To have a strong team it is important for a interpersonal relationship among each other. (</a:t>
          </a:r>
          <a:r>
            <a:rPr lang="en-GB" dirty="0" err="1"/>
            <a:t>Gaille</a:t>
          </a:r>
          <a:r>
            <a:rPr lang="en-GB" dirty="0"/>
            <a:t>, 2020)</a:t>
          </a:r>
        </a:p>
      </dgm:t>
    </dgm:pt>
    <dgm:pt modelId="{24C43018-3097-4B92-B7D7-7760439336D3}" type="parTrans" cxnId="{A6D59B8E-966C-4C94-927B-44EB2E85F16F}">
      <dgm:prSet/>
      <dgm:spPr/>
      <dgm:t>
        <a:bodyPr/>
        <a:lstStyle/>
        <a:p>
          <a:endParaRPr lang="en-GB"/>
        </a:p>
      </dgm:t>
    </dgm:pt>
    <dgm:pt modelId="{88EC3728-7EE4-4767-AF2D-6BAEE64BBA04}" type="sibTrans" cxnId="{A6D59B8E-966C-4C94-927B-44EB2E85F16F}">
      <dgm:prSet/>
      <dgm:spPr/>
      <dgm:t>
        <a:bodyPr/>
        <a:lstStyle/>
        <a:p>
          <a:endParaRPr lang="en-GB"/>
        </a:p>
      </dgm:t>
    </dgm:pt>
    <dgm:pt modelId="{D347657B-1309-44BE-A80F-15DCC836BF55}" type="pres">
      <dgm:prSet presAssocID="{89AF6551-EF46-4F65-A0F8-EFAF58D4906C}" presName="linear" presStyleCnt="0">
        <dgm:presLayoutVars>
          <dgm:dir/>
          <dgm:animLvl val="lvl"/>
          <dgm:resizeHandles val="exact"/>
        </dgm:presLayoutVars>
      </dgm:prSet>
      <dgm:spPr/>
    </dgm:pt>
    <dgm:pt modelId="{D1C5295A-4025-4899-93A6-94744A2C863D}" type="pres">
      <dgm:prSet presAssocID="{5ABD663B-A7EE-4DA5-9471-DABFA2C0B770}" presName="parentLin" presStyleCnt="0"/>
      <dgm:spPr/>
    </dgm:pt>
    <dgm:pt modelId="{58570B21-ABCD-4F5F-A1AA-8881E97C958E}" type="pres">
      <dgm:prSet presAssocID="{5ABD663B-A7EE-4DA5-9471-DABFA2C0B770}" presName="parentLeftMargin" presStyleLbl="node1" presStyleIdx="0" presStyleCnt="2"/>
      <dgm:spPr/>
    </dgm:pt>
    <dgm:pt modelId="{71CAAEF3-C176-4014-A26F-12049D9FA401}" type="pres">
      <dgm:prSet presAssocID="{5ABD663B-A7EE-4DA5-9471-DABFA2C0B77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5B81E6-7A2F-4D2A-918D-C051B3FA14ED}" type="pres">
      <dgm:prSet presAssocID="{5ABD663B-A7EE-4DA5-9471-DABFA2C0B770}" presName="negativeSpace" presStyleCnt="0"/>
      <dgm:spPr/>
    </dgm:pt>
    <dgm:pt modelId="{0B0E30DF-EC3C-4CF6-B8C5-A597088F995F}" type="pres">
      <dgm:prSet presAssocID="{5ABD663B-A7EE-4DA5-9471-DABFA2C0B770}" presName="childText" presStyleLbl="conFgAcc1" presStyleIdx="0" presStyleCnt="2">
        <dgm:presLayoutVars>
          <dgm:bulletEnabled val="1"/>
        </dgm:presLayoutVars>
      </dgm:prSet>
      <dgm:spPr/>
    </dgm:pt>
    <dgm:pt modelId="{45CE72AB-4B6C-4946-A00D-01F51F14B27A}" type="pres">
      <dgm:prSet presAssocID="{F04D2AE3-28B8-4EDE-B2F8-B3C325FC5872}" presName="spaceBetweenRectangles" presStyleCnt="0"/>
      <dgm:spPr/>
    </dgm:pt>
    <dgm:pt modelId="{65EF96F2-176A-4984-9AC1-F6FDF2C4DFD9}" type="pres">
      <dgm:prSet presAssocID="{7489F857-9F88-4E15-8396-1ED716C0D68D}" presName="parentLin" presStyleCnt="0"/>
      <dgm:spPr/>
    </dgm:pt>
    <dgm:pt modelId="{E03B4BE6-392A-4A61-AE33-D6101B06BFFA}" type="pres">
      <dgm:prSet presAssocID="{7489F857-9F88-4E15-8396-1ED716C0D68D}" presName="parentLeftMargin" presStyleLbl="node1" presStyleIdx="0" presStyleCnt="2"/>
      <dgm:spPr/>
    </dgm:pt>
    <dgm:pt modelId="{B19CA67C-2A43-4D6A-A7BF-F10294B017CF}" type="pres">
      <dgm:prSet presAssocID="{7489F857-9F88-4E15-8396-1ED716C0D68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E5CCE3B-FA4F-4049-8972-F7BA2A0DAE3A}" type="pres">
      <dgm:prSet presAssocID="{7489F857-9F88-4E15-8396-1ED716C0D68D}" presName="negativeSpace" presStyleCnt="0"/>
      <dgm:spPr/>
    </dgm:pt>
    <dgm:pt modelId="{A746B2D9-94C0-4D80-83ED-71A7A5582E5C}" type="pres">
      <dgm:prSet presAssocID="{7489F857-9F88-4E15-8396-1ED716C0D68D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090B414B-0380-42C3-948E-912CED74AF37}" type="presOf" srcId="{A03045A0-BDED-4667-A78D-A0440896CF54}" destId="{A746B2D9-94C0-4D80-83ED-71A7A5582E5C}" srcOrd="0" destOrd="0" presId="urn:microsoft.com/office/officeart/2005/8/layout/list1"/>
    <dgm:cxn modelId="{4D3D0F50-282F-4BEC-B1C3-43F40BD6389B}" type="presOf" srcId="{5ABD663B-A7EE-4DA5-9471-DABFA2C0B770}" destId="{71CAAEF3-C176-4014-A26F-12049D9FA401}" srcOrd="1" destOrd="0" presId="urn:microsoft.com/office/officeart/2005/8/layout/list1"/>
    <dgm:cxn modelId="{1F3BDF70-1B22-42EF-92CD-A1D25E0C487B}" srcId="{89AF6551-EF46-4F65-A0F8-EFAF58D4906C}" destId="{7489F857-9F88-4E15-8396-1ED716C0D68D}" srcOrd="1" destOrd="0" parTransId="{87F438C1-6FE8-4786-8355-CCF06DC72387}" sibTransId="{A7618A8B-AB15-497A-8B8A-CBABB23C2DC8}"/>
    <dgm:cxn modelId="{AF90E271-C2F5-42C5-B9DA-AFD93B66AED5}" srcId="{89AF6551-EF46-4F65-A0F8-EFAF58D4906C}" destId="{5ABD663B-A7EE-4DA5-9471-DABFA2C0B770}" srcOrd="0" destOrd="0" parTransId="{F7EBBCDD-99A4-4F6A-A7B0-7BC71A013DA9}" sibTransId="{F04D2AE3-28B8-4EDE-B2F8-B3C325FC5872}"/>
    <dgm:cxn modelId="{AD689A78-FD79-4A27-B334-7B32BA73DF00}" type="presOf" srcId="{5ABD663B-A7EE-4DA5-9471-DABFA2C0B770}" destId="{58570B21-ABCD-4F5F-A1AA-8881E97C958E}" srcOrd="0" destOrd="0" presId="urn:microsoft.com/office/officeart/2005/8/layout/list1"/>
    <dgm:cxn modelId="{A6D59B8E-966C-4C94-927B-44EB2E85F16F}" srcId="{7489F857-9F88-4E15-8396-1ED716C0D68D}" destId="{A03045A0-BDED-4667-A78D-A0440896CF54}" srcOrd="0" destOrd="0" parTransId="{24C43018-3097-4B92-B7D7-7760439336D3}" sibTransId="{88EC3728-7EE4-4767-AF2D-6BAEE64BBA04}"/>
    <dgm:cxn modelId="{1DA8FD9B-5A0D-4E02-9DF4-1D0191ED025D}" type="presOf" srcId="{7489F857-9F88-4E15-8396-1ED716C0D68D}" destId="{B19CA67C-2A43-4D6A-A7BF-F10294B017CF}" srcOrd="1" destOrd="0" presId="urn:microsoft.com/office/officeart/2005/8/layout/list1"/>
    <dgm:cxn modelId="{BA6F91A0-86BE-4622-9217-C16264861952}" type="presOf" srcId="{7489F857-9F88-4E15-8396-1ED716C0D68D}" destId="{E03B4BE6-392A-4A61-AE33-D6101B06BFFA}" srcOrd="0" destOrd="0" presId="urn:microsoft.com/office/officeart/2005/8/layout/list1"/>
    <dgm:cxn modelId="{F8070EB6-1EC5-4D86-AE75-83A430B3C2B9}" srcId="{5ABD663B-A7EE-4DA5-9471-DABFA2C0B770}" destId="{F8AB98CC-DA51-40E5-8605-BB47D28DAD9A}" srcOrd="0" destOrd="0" parTransId="{EAB4350E-EBF0-41BB-A98B-5F843FBF2246}" sibTransId="{59B2F8DC-D8C6-478F-8A46-6E727633AD9D}"/>
    <dgm:cxn modelId="{EDDACEDA-2364-40B3-BF55-56EF8D531D72}" type="presOf" srcId="{89AF6551-EF46-4F65-A0F8-EFAF58D4906C}" destId="{D347657B-1309-44BE-A80F-15DCC836BF55}" srcOrd="0" destOrd="0" presId="urn:microsoft.com/office/officeart/2005/8/layout/list1"/>
    <dgm:cxn modelId="{5B2E22FC-0BB2-459B-9D88-B552ABC6915B}" type="presOf" srcId="{F8AB98CC-DA51-40E5-8605-BB47D28DAD9A}" destId="{0B0E30DF-EC3C-4CF6-B8C5-A597088F995F}" srcOrd="0" destOrd="0" presId="urn:microsoft.com/office/officeart/2005/8/layout/list1"/>
    <dgm:cxn modelId="{EAB60CD4-58E1-44FE-B256-2C78C7EE5FC2}" type="presParOf" srcId="{D347657B-1309-44BE-A80F-15DCC836BF55}" destId="{D1C5295A-4025-4899-93A6-94744A2C863D}" srcOrd="0" destOrd="0" presId="urn:microsoft.com/office/officeart/2005/8/layout/list1"/>
    <dgm:cxn modelId="{5A66AD30-A74B-440D-B549-A973650200C4}" type="presParOf" srcId="{D1C5295A-4025-4899-93A6-94744A2C863D}" destId="{58570B21-ABCD-4F5F-A1AA-8881E97C958E}" srcOrd="0" destOrd="0" presId="urn:microsoft.com/office/officeart/2005/8/layout/list1"/>
    <dgm:cxn modelId="{1B535736-5EE8-42A5-ACD0-8A222FEB81DB}" type="presParOf" srcId="{D1C5295A-4025-4899-93A6-94744A2C863D}" destId="{71CAAEF3-C176-4014-A26F-12049D9FA401}" srcOrd="1" destOrd="0" presId="urn:microsoft.com/office/officeart/2005/8/layout/list1"/>
    <dgm:cxn modelId="{D4A87749-6016-4AFE-BE71-C2D2E51C6831}" type="presParOf" srcId="{D347657B-1309-44BE-A80F-15DCC836BF55}" destId="{725B81E6-7A2F-4D2A-918D-C051B3FA14ED}" srcOrd="1" destOrd="0" presId="urn:microsoft.com/office/officeart/2005/8/layout/list1"/>
    <dgm:cxn modelId="{B4CC318E-FAA2-4DEB-8D1D-9D9FDECFFF37}" type="presParOf" srcId="{D347657B-1309-44BE-A80F-15DCC836BF55}" destId="{0B0E30DF-EC3C-4CF6-B8C5-A597088F995F}" srcOrd="2" destOrd="0" presId="urn:microsoft.com/office/officeart/2005/8/layout/list1"/>
    <dgm:cxn modelId="{0651657D-E343-4BC9-B246-E3A92F158B0C}" type="presParOf" srcId="{D347657B-1309-44BE-A80F-15DCC836BF55}" destId="{45CE72AB-4B6C-4946-A00D-01F51F14B27A}" srcOrd="3" destOrd="0" presId="urn:microsoft.com/office/officeart/2005/8/layout/list1"/>
    <dgm:cxn modelId="{0898BC6A-34B3-4D39-9EDE-4E5FE3FC2DB2}" type="presParOf" srcId="{D347657B-1309-44BE-A80F-15DCC836BF55}" destId="{65EF96F2-176A-4984-9AC1-F6FDF2C4DFD9}" srcOrd="4" destOrd="0" presId="urn:microsoft.com/office/officeart/2005/8/layout/list1"/>
    <dgm:cxn modelId="{DD24FAE9-EB7F-4D3C-B29D-81258B01F79E}" type="presParOf" srcId="{65EF96F2-176A-4984-9AC1-F6FDF2C4DFD9}" destId="{E03B4BE6-392A-4A61-AE33-D6101B06BFFA}" srcOrd="0" destOrd="0" presId="urn:microsoft.com/office/officeart/2005/8/layout/list1"/>
    <dgm:cxn modelId="{3EFE01D0-A1C0-4DAC-8850-1C3DB7F1FF38}" type="presParOf" srcId="{65EF96F2-176A-4984-9AC1-F6FDF2C4DFD9}" destId="{B19CA67C-2A43-4D6A-A7BF-F10294B017CF}" srcOrd="1" destOrd="0" presId="urn:microsoft.com/office/officeart/2005/8/layout/list1"/>
    <dgm:cxn modelId="{79C2A09B-B6D6-4216-8BFA-CFE746EF153B}" type="presParOf" srcId="{D347657B-1309-44BE-A80F-15DCC836BF55}" destId="{6E5CCE3B-FA4F-4049-8972-F7BA2A0DAE3A}" srcOrd="5" destOrd="0" presId="urn:microsoft.com/office/officeart/2005/8/layout/list1"/>
    <dgm:cxn modelId="{7C3362C6-F2A6-46B4-8B74-006C0D1A3058}" type="presParOf" srcId="{D347657B-1309-44BE-A80F-15DCC836BF55}" destId="{A746B2D9-94C0-4D80-83ED-71A7A5582E5C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401FFE-4AC4-462B-848C-9586DFC441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9FFC497-2C7D-46DF-8B66-E680AA1FC4B2}">
      <dgm:prSet phldrT="[Text]"/>
      <dgm:spPr/>
      <dgm:t>
        <a:bodyPr/>
        <a:lstStyle/>
        <a:p>
          <a:r>
            <a:rPr lang="en-GB" dirty="0"/>
            <a:t>3. It improves motivations </a:t>
          </a:r>
        </a:p>
      </dgm:t>
    </dgm:pt>
    <dgm:pt modelId="{E4062855-4570-4C52-A345-D0C49AE90B03}" type="parTrans" cxnId="{A17C8024-DF9F-4696-BAAA-1A22DFA770C0}">
      <dgm:prSet/>
      <dgm:spPr/>
      <dgm:t>
        <a:bodyPr/>
        <a:lstStyle/>
        <a:p>
          <a:endParaRPr lang="en-GB"/>
        </a:p>
      </dgm:t>
    </dgm:pt>
    <dgm:pt modelId="{64AD4A1C-3892-4A9D-8667-CFA3BE81E8A9}" type="sibTrans" cxnId="{A17C8024-DF9F-4696-BAAA-1A22DFA770C0}">
      <dgm:prSet/>
      <dgm:spPr/>
      <dgm:t>
        <a:bodyPr/>
        <a:lstStyle/>
        <a:p>
          <a:endParaRPr lang="en-GB"/>
        </a:p>
      </dgm:t>
    </dgm:pt>
    <dgm:pt modelId="{413FCF36-2652-4D9F-BAC3-F690A9DA26F5}">
      <dgm:prSet phldrT="[Text]"/>
      <dgm:spPr/>
      <dgm:t>
        <a:bodyPr/>
        <a:lstStyle/>
        <a:p>
          <a:r>
            <a:rPr lang="en-GB" dirty="0"/>
            <a:t>Team work motivation help everyone in taking new responsibilities and supporting each one in new achievements. (Indeed, 2021)</a:t>
          </a:r>
        </a:p>
      </dgm:t>
    </dgm:pt>
    <dgm:pt modelId="{DF31ADF8-354D-44A8-BE78-D4FE3FB7F9CA}" type="parTrans" cxnId="{3692B924-D405-4C14-985F-B13810786D37}">
      <dgm:prSet/>
      <dgm:spPr/>
      <dgm:t>
        <a:bodyPr/>
        <a:lstStyle/>
        <a:p>
          <a:endParaRPr lang="en-GB"/>
        </a:p>
      </dgm:t>
    </dgm:pt>
    <dgm:pt modelId="{88DCBF12-36B9-449C-8716-373AE03AC8E8}" type="sibTrans" cxnId="{3692B924-D405-4C14-985F-B13810786D37}">
      <dgm:prSet/>
      <dgm:spPr/>
      <dgm:t>
        <a:bodyPr/>
        <a:lstStyle/>
        <a:p>
          <a:endParaRPr lang="en-GB"/>
        </a:p>
      </dgm:t>
    </dgm:pt>
    <dgm:pt modelId="{B4AE4D1D-16B1-451C-ACA2-A64521CEDB57}">
      <dgm:prSet phldrT="[Text]"/>
      <dgm:spPr/>
      <dgm:t>
        <a:bodyPr/>
        <a:lstStyle/>
        <a:p>
          <a:r>
            <a:rPr lang="en-GB" dirty="0"/>
            <a:t>4. It teaches conflict resolution skills</a:t>
          </a:r>
        </a:p>
      </dgm:t>
    </dgm:pt>
    <dgm:pt modelId="{BED1A9C3-B502-4EEF-B570-616CF6AB32FA}" type="parTrans" cxnId="{A496CBB0-81DB-4571-B7E4-502A522DCB63}">
      <dgm:prSet/>
      <dgm:spPr/>
      <dgm:t>
        <a:bodyPr/>
        <a:lstStyle/>
        <a:p>
          <a:endParaRPr lang="en-GB"/>
        </a:p>
      </dgm:t>
    </dgm:pt>
    <dgm:pt modelId="{EA8013C7-813E-44B0-BE32-A80D4D59CDCD}" type="sibTrans" cxnId="{A496CBB0-81DB-4571-B7E4-502A522DCB63}">
      <dgm:prSet/>
      <dgm:spPr/>
      <dgm:t>
        <a:bodyPr/>
        <a:lstStyle/>
        <a:p>
          <a:endParaRPr lang="en-GB"/>
        </a:p>
      </dgm:t>
    </dgm:pt>
    <dgm:pt modelId="{50DB90B2-C726-4545-9454-ED6B0AF7DECC}">
      <dgm:prSet phldrT="[Text]"/>
      <dgm:spPr/>
      <dgm:t>
        <a:bodyPr/>
        <a:lstStyle/>
        <a:p>
          <a:r>
            <a:rPr lang="en-GB" dirty="0"/>
            <a:t>Having a good resolution skills can create a good every day problem solving. (Indeed, 2021)</a:t>
          </a:r>
        </a:p>
      </dgm:t>
    </dgm:pt>
    <dgm:pt modelId="{409AA143-5ED1-4A56-96E7-1F1CCB4672E8}" type="parTrans" cxnId="{1F9F9A73-C28F-4E09-A532-3D665016F612}">
      <dgm:prSet/>
      <dgm:spPr/>
      <dgm:t>
        <a:bodyPr/>
        <a:lstStyle/>
        <a:p>
          <a:endParaRPr lang="en-GB"/>
        </a:p>
      </dgm:t>
    </dgm:pt>
    <dgm:pt modelId="{A1B6E503-633F-4B1D-8284-6A0BA09388DE}" type="sibTrans" cxnId="{1F9F9A73-C28F-4E09-A532-3D665016F612}">
      <dgm:prSet/>
      <dgm:spPr/>
      <dgm:t>
        <a:bodyPr/>
        <a:lstStyle/>
        <a:p>
          <a:endParaRPr lang="en-GB"/>
        </a:p>
      </dgm:t>
    </dgm:pt>
    <dgm:pt modelId="{8FC830F3-9E03-41CE-AA5F-8F9733BA9327}">
      <dgm:prSet phldrT="[Text]"/>
      <dgm:spPr/>
      <dgm:t>
        <a:bodyPr/>
        <a:lstStyle/>
        <a:p>
          <a:r>
            <a:rPr lang="en-GB" dirty="0"/>
            <a:t>Good way to resolve problems without consulting management. (Indeed, 2021) </a:t>
          </a:r>
        </a:p>
      </dgm:t>
    </dgm:pt>
    <dgm:pt modelId="{12E12C74-1B84-44B8-AB27-954D8E075FE3}" type="parTrans" cxnId="{CC489521-4EF0-4E80-A8CC-80AD0100E1F2}">
      <dgm:prSet/>
      <dgm:spPr/>
    </dgm:pt>
    <dgm:pt modelId="{3F727DF8-2D5C-4DA1-993D-AEE01E9B7685}" type="sibTrans" cxnId="{CC489521-4EF0-4E80-A8CC-80AD0100E1F2}">
      <dgm:prSet/>
      <dgm:spPr/>
    </dgm:pt>
    <dgm:pt modelId="{14D9140F-0548-4C44-8679-8C33A9027C22}" type="pres">
      <dgm:prSet presAssocID="{96401FFE-4AC4-462B-848C-9586DFC441B6}" presName="linear" presStyleCnt="0">
        <dgm:presLayoutVars>
          <dgm:animLvl val="lvl"/>
          <dgm:resizeHandles val="exact"/>
        </dgm:presLayoutVars>
      </dgm:prSet>
      <dgm:spPr/>
    </dgm:pt>
    <dgm:pt modelId="{08F09D96-3389-4B9B-8F5B-5EF70AE8B6F6}" type="pres">
      <dgm:prSet presAssocID="{99FFC497-2C7D-46DF-8B66-E680AA1FC4B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53347FE-90E5-4FB7-9553-63CA4F8FAEA3}" type="pres">
      <dgm:prSet presAssocID="{99FFC497-2C7D-46DF-8B66-E680AA1FC4B2}" presName="childText" presStyleLbl="revTx" presStyleIdx="0" presStyleCnt="2">
        <dgm:presLayoutVars>
          <dgm:bulletEnabled val="1"/>
        </dgm:presLayoutVars>
      </dgm:prSet>
      <dgm:spPr/>
    </dgm:pt>
    <dgm:pt modelId="{55BA01FA-B860-43A9-8E10-2DBC75271F81}" type="pres">
      <dgm:prSet presAssocID="{B4AE4D1D-16B1-451C-ACA2-A64521CEDB57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93DC81B1-8FB5-43B5-B9ED-88665FF3ECDF}" type="pres">
      <dgm:prSet presAssocID="{B4AE4D1D-16B1-451C-ACA2-A64521CEDB57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C489521-4EF0-4E80-A8CC-80AD0100E1F2}" srcId="{B4AE4D1D-16B1-451C-ACA2-A64521CEDB57}" destId="{8FC830F3-9E03-41CE-AA5F-8F9733BA9327}" srcOrd="1" destOrd="0" parTransId="{12E12C74-1B84-44B8-AB27-954D8E075FE3}" sibTransId="{3F727DF8-2D5C-4DA1-993D-AEE01E9B7685}"/>
    <dgm:cxn modelId="{AC494D22-202F-4B08-8F58-7B8A6E2B7B45}" type="presOf" srcId="{B4AE4D1D-16B1-451C-ACA2-A64521CEDB57}" destId="{55BA01FA-B860-43A9-8E10-2DBC75271F81}" srcOrd="0" destOrd="0" presId="urn:microsoft.com/office/officeart/2005/8/layout/vList2"/>
    <dgm:cxn modelId="{A17C8024-DF9F-4696-BAAA-1A22DFA770C0}" srcId="{96401FFE-4AC4-462B-848C-9586DFC441B6}" destId="{99FFC497-2C7D-46DF-8B66-E680AA1FC4B2}" srcOrd="0" destOrd="0" parTransId="{E4062855-4570-4C52-A345-D0C49AE90B03}" sibTransId="{64AD4A1C-3892-4A9D-8667-CFA3BE81E8A9}"/>
    <dgm:cxn modelId="{3692B924-D405-4C14-985F-B13810786D37}" srcId="{99FFC497-2C7D-46DF-8B66-E680AA1FC4B2}" destId="{413FCF36-2652-4D9F-BAC3-F690A9DA26F5}" srcOrd="0" destOrd="0" parTransId="{DF31ADF8-354D-44A8-BE78-D4FE3FB7F9CA}" sibTransId="{88DCBF12-36B9-449C-8716-373AE03AC8E8}"/>
    <dgm:cxn modelId="{A9B49E36-D5D5-4566-B8F1-27E1D94DDFE1}" type="presOf" srcId="{413FCF36-2652-4D9F-BAC3-F690A9DA26F5}" destId="{953347FE-90E5-4FB7-9553-63CA4F8FAEA3}" srcOrd="0" destOrd="0" presId="urn:microsoft.com/office/officeart/2005/8/layout/vList2"/>
    <dgm:cxn modelId="{4AAC2A68-B98C-4434-BEDC-3BDC67584536}" type="presOf" srcId="{50DB90B2-C726-4545-9454-ED6B0AF7DECC}" destId="{93DC81B1-8FB5-43B5-B9ED-88665FF3ECDF}" srcOrd="0" destOrd="0" presId="urn:microsoft.com/office/officeart/2005/8/layout/vList2"/>
    <dgm:cxn modelId="{1F9F9A73-C28F-4E09-A532-3D665016F612}" srcId="{B4AE4D1D-16B1-451C-ACA2-A64521CEDB57}" destId="{50DB90B2-C726-4545-9454-ED6B0AF7DECC}" srcOrd="0" destOrd="0" parTransId="{409AA143-5ED1-4A56-96E7-1F1CCB4672E8}" sibTransId="{A1B6E503-633F-4B1D-8284-6A0BA09388DE}"/>
    <dgm:cxn modelId="{CB613A59-631E-444A-AE7F-206794FFEF24}" type="presOf" srcId="{8FC830F3-9E03-41CE-AA5F-8F9733BA9327}" destId="{93DC81B1-8FB5-43B5-B9ED-88665FF3ECDF}" srcOrd="0" destOrd="1" presId="urn:microsoft.com/office/officeart/2005/8/layout/vList2"/>
    <dgm:cxn modelId="{A496CBB0-81DB-4571-B7E4-502A522DCB63}" srcId="{96401FFE-4AC4-462B-848C-9586DFC441B6}" destId="{B4AE4D1D-16B1-451C-ACA2-A64521CEDB57}" srcOrd="1" destOrd="0" parTransId="{BED1A9C3-B502-4EEF-B570-616CF6AB32FA}" sibTransId="{EA8013C7-813E-44B0-BE32-A80D4D59CDCD}"/>
    <dgm:cxn modelId="{90D51BEA-67CA-4427-94B7-BF1A691639B3}" type="presOf" srcId="{96401FFE-4AC4-462B-848C-9586DFC441B6}" destId="{14D9140F-0548-4C44-8679-8C33A9027C22}" srcOrd="0" destOrd="0" presId="urn:microsoft.com/office/officeart/2005/8/layout/vList2"/>
    <dgm:cxn modelId="{9FF97FFE-E12E-4050-AD2C-11DBB87016C6}" type="presOf" srcId="{99FFC497-2C7D-46DF-8B66-E680AA1FC4B2}" destId="{08F09D96-3389-4B9B-8F5B-5EF70AE8B6F6}" srcOrd="0" destOrd="0" presId="urn:microsoft.com/office/officeart/2005/8/layout/vList2"/>
    <dgm:cxn modelId="{B4B7E259-D7E1-4292-8EB8-21FE7FD4726E}" type="presParOf" srcId="{14D9140F-0548-4C44-8679-8C33A9027C22}" destId="{08F09D96-3389-4B9B-8F5B-5EF70AE8B6F6}" srcOrd="0" destOrd="0" presId="urn:microsoft.com/office/officeart/2005/8/layout/vList2"/>
    <dgm:cxn modelId="{C3F44CFB-8D73-41C2-9703-BB4F3F68B02C}" type="presParOf" srcId="{14D9140F-0548-4C44-8679-8C33A9027C22}" destId="{953347FE-90E5-4FB7-9553-63CA4F8FAEA3}" srcOrd="1" destOrd="0" presId="urn:microsoft.com/office/officeart/2005/8/layout/vList2"/>
    <dgm:cxn modelId="{B0A11724-5D24-496D-9D8C-39827EBD9406}" type="presParOf" srcId="{14D9140F-0548-4C44-8679-8C33A9027C22}" destId="{55BA01FA-B860-43A9-8E10-2DBC75271F81}" srcOrd="2" destOrd="0" presId="urn:microsoft.com/office/officeart/2005/8/layout/vList2"/>
    <dgm:cxn modelId="{43E5B22C-DC93-4528-BAD1-CA638D3DA060}" type="presParOf" srcId="{14D9140F-0548-4C44-8679-8C33A9027C22}" destId="{93DC81B1-8FB5-43B5-B9ED-88665FF3ECD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DD34B8-3A9E-4975-BCC2-731598A4D4A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65FC3F4-6901-448F-A4E7-F501FD8F8569}">
      <dgm:prSet phldrT="[Text]"/>
      <dgm:spPr/>
      <dgm:t>
        <a:bodyPr/>
        <a:lstStyle/>
        <a:p>
          <a:r>
            <a:rPr lang="en-GB" dirty="0"/>
            <a:t>5. It makes team stronger</a:t>
          </a:r>
        </a:p>
      </dgm:t>
    </dgm:pt>
    <dgm:pt modelId="{0DDF8B43-E5F6-46B7-8CA5-FD4EA81C046E}" type="parTrans" cxnId="{1E7BCEE9-7785-4231-B862-0BF2AEA1A402}">
      <dgm:prSet/>
      <dgm:spPr/>
      <dgm:t>
        <a:bodyPr/>
        <a:lstStyle/>
        <a:p>
          <a:endParaRPr lang="en-GB"/>
        </a:p>
      </dgm:t>
    </dgm:pt>
    <dgm:pt modelId="{90B9E569-1CFA-4A4F-8560-B6794CF4239E}" type="sibTrans" cxnId="{1E7BCEE9-7785-4231-B862-0BF2AEA1A402}">
      <dgm:prSet/>
      <dgm:spPr/>
      <dgm:t>
        <a:bodyPr/>
        <a:lstStyle/>
        <a:p>
          <a:endParaRPr lang="en-GB"/>
        </a:p>
      </dgm:t>
    </dgm:pt>
    <dgm:pt modelId="{88B4F553-EFD1-431B-91F9-FF5323E881DC}">
      <dgm:prSet phldrT="[Text]"/>
      <dgm:spPr/>
      <dgm:t>
        <a:bodyPr/>
        <a:lstStyle/>
        <a:p>
          <a:r>
            <a:rPr lang="en-GB" dirty="0"/>
            <a:t>Every individual has a special skill, finding in your team for each one the ‘secret skill’ it will lead to a stronger team. (Indeed, 2021)</a:t>
          </a:r>
        </a:p>
      </dgm:t>
    </dgm:pt>
    <dgm:pt modelId="{133E5BBF-B290-4EC4-87AA-2D48EFD86E7D}" type="parTrans" cxnId="{5EC466A7-B4BD-416C-82BF-78F6192A6599}">
      <dgm:prSet/>
      <dgm:spPr/>
      <dgm:t>
        <a:bodyPr/>
        <a:lstStyle/>
        <a:p>
          <a:endParaRPr lang="en-GB"/>
        </a:p>
      </dgm:t>
    </dgm:pt>
    <dgm:pt modelId="{27F875E0-250F-474E-9A80-DA99732C8F09}" type="sibTrans" cxnId="{5EC466A7-B4BD-416C-82BF-78F6192A6599}">
      <dgm:prSet/>
      <dgm:spPr/>
      <dgm:t>
        <a:bodyPr/>
        <a:lstStyle/>
        <a:p>
          <a:endParaRPr lang="en-GB"/>
        </a:p>
      </dgm:t>
    </dgm:pt>
    <dgm:pt modelId="{A871DCDC-995D-48F4-9745-3C95C9BA4039}">
      <dgm:prSet phldrT="[Text]"/>
      <dgm:spPr/>
      <dgm:t>
        <a:bodyPr/>
        <a:lstStyle/>
        <a:p>
          <a:r>
            <a:rPr lang="en-GB" dirty="0"/>
            <a:t>6. It’s fun</a:t>
          </a:r>
        </a:p>
      </dgm:t>
    </dgm:pt>
    <dgm:pt modelId="{6FB09B7F-2082-425E-A6D2-DEC287EDD74D}" type="parTrans" cxnId="{2A3A515C-AF6B-4A74-8533-11DA88B80C58}">
      <dgm:prSet/>
      <dgm:spPr/>
      <dgm:t>
        <a:bodyPr/>
        <a:lstStyle/>
        <a:p>
          <a:endParaRPr lang="en-GB"/>
        </a:p>
      </dgm:t>
    </dgm:pt>
    <dgm:pt modelId="{79F51DF8-0F8E-4B6F-AB61-7EC720853C32}" type="sibTrans" cxnId="{2A3A515C-AF6B-4A74-8533-11DA88B80C58}">
      <dgm:prSet/>
      <dgm:spPr/>
      <dgm:t>
        <a:bodyPr/>
        <a:lstStyle/>
        <a:p>
          <a:endParaRPr lang="en-GB"/>
        </a:p>
      </dgm:t>
    </dgm:pt>
    <dgm:pt modelId="{B6C615AF-098D-433E-87F5-5FEE00DA9F38}">
      <dgm:prSet phldrT="[Text]"/>
      <dgm:spPr/>
      <dgm:t>
        <a:bodyPr/>
        <a:lstStyle/>
        <a:p>
          <a:r>
            <a:rPr lang="en-GB" dirty="0"/>
            <a:t>Very often teams includes breaks among whit the workloads. (Indeed, 2021)</a:t>
          </a:r>
        </a:p>
      </dgm:t>
    </dgm:pt>
    <dgm:pt modelId="{B9F9C6C9-F85B-4CBB-8302-C1F9A5E40BBA}" type="parTrans" cxnId="{8A6F4EC4-7E4F-4712-A29D-86BF881293DE}">
      <dgm:prSet/>
      <dgm:spPr/>
      <dgm:t>
        <a:bodyPr/>
        <a:lstStyle/>
        <a:p>
          <a:endParaRPr lang="en-GB"/>
        </a:p>
      </dgm:t>
    </dgm:pt>
    <dgm:pt modelId="{344587E6-52E2-49B3-8D8F-C5864E834483}" type="sibTrans" cxnId="{8A6F4EC4-7E4F-4712-A29D-86BF881293DE}">
      <dgm:prSet/>
      <dgm:spPr/>
      <dgm:t>
        <a:bodyPr/>
        <a:lstStyle/>
        <a:p>
          <a:endParaRPr lang="en-GB"/>
        </a:p>
      </dgm:t>
    </dgm:pt>
    <dgm:pt modelId="{AA043A09-35F9-42F3-BF0B-C88C1C1EB99F}">
      <dgm:prSet phldrT="[Text]"/>
      <dgm:spPr/>
      <dgm:t>
        <a:bodyPr/>
        <a:lstStyle/>
        <a:p>
          <a:r>
            <a:rPr lang="en-GB" dirty="0"/>
            <a:t>Having a relax chat cand take to a very productive day. (Indeed, 2021) </a:t>
          </a:r>
        </a:p>
      </dgm:t>
    </dgm:pt>
    <dgm:pt modelId="{7EB64B8C-CF9A-4D50-A596-1022226F07E5}" type="parTrans" cxnId="{E8D18A87-AE66-4EDF-AC7C-A6FF1CB7923A}">
      <dgm:prSet/>
      <dgm:spPr/>
    </dgm:pt>
    <dgm:pt modelId="{F7C0DDE7-2FBD-4096-A7FA-FE16E1BEA4FF}" type="sibTrans" cxnId="{E8D18A87-AE66-4EDF-AC7C-A6FF1CB7923A}">
      <dgm:prSet/>
      <dgm:spPr/>
    </dgm:pt>
    <dgm:pt modelId="{7C157E14-ECC3-4B27-8518-A96E69DE2796}" type="pres">
      <dgm:prSet presAssocID="{5BDD34B8-3A9E-4975-BCC2-731598A4D4AD}" presName="linear" presStyleCnt="0">
        <dgm:presLayoutVars>
          <dgm:animLvl val="lvl"/>
          <dgm:resizeHandles val="exact"/>
        </dgm:presLayoutVars>
      </dgm:prSet>
      <dgm:spPr/>
    </dgm:pt>
    <dgm:pt modelId="{C827F24F-FF67-4C96-8CB7-693FF5A5FF84}" type="pres">
      <dgm:prSet presAssocID="{065FC3F4-6901-448F-A4E7-F501FD8F856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3D4EF9B-0F50-454D-BEB3-2A381BD5B1F4}" type="pres">
      <dgm:prSet presAssocID="{065FC3F4-6901-448F-A4E7-F501FD8F8569}" presName="childText" presStyleLbl="revTx" presStyleIdx="0" presStyleCnt="2">
        <dgm:presLayoutVars>
          <dgm:bulletEnabled val="1"/>
        </dgm:presLayoutVars>
      </dgm:prSet>
      <dgm:spPr/>
    </dgm:pt>
    <dgm:pt modelId="{9C0E3938-A56C-4FF7-B8FD-9B679990E466}" type="pres">
      <dgm:prSet presAssocID="{A871DCDC-995D-48F4-9745-3C95C9BA403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E4CFB4C-F927-49EE-8CB6-1EA0759971BB}" type="pres">
      <dgm:prSet presAssocID="{A871DCDC-995D-48F4-9745-3C95C9BA4039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A238EE0D-47C0-4A68-B6B8-B21C743D6F57}" type="presOf" srcId="{AA043A09-35F9-42F3-BF0B-C88C1C1EB99F}" destId="{BE4CFB4C-F927-49EE-8CB6-1EA0759971BB}" srcOrd="0" destOrd="1" presId="urn:microsoft.com/office/officeart/2005/8/layout/vList2"/>
    <dgm:cxn modelId="{2A3A515C-AF6B-4A74-8533-11DA88B80C58}" srcId="{5BDD34B8-3A9E-4975-BCC2-731598A4D4AD}" destId="{A871DCDC-995D-48F4-9745-3C95C9BA4039}" srcOrd="1" destOrd="0" parTransId="{6FB09B7F-2082-425E-A6D2-DEC287EDD74D}" sibTransId="{79F51DF8-0F8E-4B6F-AB61-7EC720853C32}"/>
    <dgm:cxn modelId="{2D8B2769-2023-4719-9CD2-D37175F53FD3}" type="presOf" srcId="{B6C615AF-098D-433E-87F5-5FEE00DA9F38}" destId="{BE4CFB4C-F927-49EE-8CB6-1EA0759971BB}" srcOrd="0" destOrd="0" presId="urn:microsoft.com/office/officeart/2005/8/layout/vList2"/>
    <dgm:cxn modelId="{7619044D-EC26-4B8A-A60F-48003427F946}" type="presOf" srcId="{5BDD34B8-3A9E-4975-BCC2-731598A4D4AD}" destId="{7C157E14-ECC3-4B27-8518-A96E69DE2796}" srcOrd="0" destOrd="0" presId="urn:microsoft.com/office/officeart/2005/8/layout/vList2"/>
    <dgm:cxn modelId="{9DA42772-4AC0-40B0-80A5-C7D632B1F5BD}" type="presOf" srcId="{A871DCDC-995D-48F4-9745-3C95C9BA4039}" destId="{9C0E3938-A56C-4FF7-B8FD-9B679990E466}" srcOrd="0" destOrd="0" presId="urn:microsoft.com/office/officeart/2005/8/layout/vList2"/>
    <dgm:cxn modelId="{E8D18A87-AE66-4EDF-AC7C-A6FF1CB7923A}" srcId="{A871DCDC-995D-48F4-9745-3C95C9BA4039}" destId="{AA043A09-35F9-42F3-BF0B-C88C1C1EB99F}" srcOrd="1" destOrd="0" parTransId="{7EB64B8C-CF9A-4D50-A596-1022226F07E5}" sibTransId="{F7C0DDE7-2FBD-4096-A7FA-FE16E1BEA4FF}"/>
    <dgm:cxn modelId="{2F8E5CA2-9A88-41E8-BF1E-D93531C33E90}" type="presOf" srcId="{065FC3F4-6901-448F-A4E7-F501FD8F8569}" destId="{C827F24F-FF67-4C96-8CB7-693FF5A5FF84}" srcOrd="0" destOrd="0" presId="urn:microsoft.com/office/officeart/2005/8/layout/vList2"/>
    <dgm:cxn modelId="{5EC466A7-B4BD-416C-82BF-78F6192A6599}" srcId="{065FC3F4-6901-448F-A4E7-F501FD8F8569}" destId="{88B4F553-EFD1-431B-91F9-FF5323E881DC}" srcOrd="0" destOrd="0" parTransId="{133E5BBF-B290-4EC4-87AA-2D48EFD86E7D}" sibTransId="{27F875E0-250F-474E-9A80-DA99732C8F09}"/>
    <dgm:cxn modelId="{8A6F4EC4-7E4F-4712-A29D-86BF881293DE}" srcId="{A871DCDC-995D-48F4-9745-3C95C9BA4039}" destId="{B6C615AF-098D-433E-87F5-5FEE00DA9F38}" srcOrd="0" destOrd="0" parTransId="{B9F9C6C9-F85B-4CBB-8302-C1F9A5E40BBA}" sibTransId="{344587E6-52E2-49B3-8D8F-C5864E834483}"/>
    <dgm:cxn modelId="{A08868CA-F25D-4ED6-907B-A87AABE5D297}" type="presOf" srcId="{88B4F553-EFD1-431B-91F9-FF5323E881DC}" destId="{C3D4EF9B-0F50-454D-BEB3-2A381BD5B1F4}" srcOrd="0" destOrd="0" presId="urn:microsoft.com/office/officeart/2005/8/layout/vList2"/>
    <dgm:cxn modelId="{1E7BCEE9-7785-4231-B862-0BF2AEA1A402}" srcId="{5BDD34B8-3A9E-4975-BCC2-731598A4D4AD}" destId="{065FC3F4-6901-448F-A4E7-F501FD8F8569}" srcOrd="0" destOrd="0" parTransId="{0DDF8B43-E5F6-46B7-8CA5-FD4EA81C046E}" sibTransId="{90B9E569-1CFA-4A4F-8560-B6794CF4239E}"/>
    <dgm:cxn modelId="{F521FF11-B587-4F85-AFCE-0EB5E7D5B76E}" type="presParOf" srcId="{7C157E14-ECC3-4B27-8518-A96E69DE2796}" destId="{C827F24F-FF67-4C96-8CB7-693FF5A5FF84}" srcOrd="0" destOrd="0" presId="urn:microsoft.com/office/officeart/2005/8/layout/vList2"/>
    <dgm:cxn modelId="{C0BEE85E-2C60-4D63-AC29-0DC378CBE0CA}" type="presParOf" srcId="{7C157E14-ECC3-4B27-8518-A96E69DE2796}" destId="{C3D4EF9B-0F50-454D-BEB3-2A381BD5B1F4}" srcOrd="1" destOrd="0" presId="urn:microsoft.com/office/officeart/2005/8/layout/vList2"/>
    <dgm:cxn modelId="{E364D232-1452-4D4D-A68D-FDCE6D6BBF2E}" type="presParOf" srcId="{7C157E14-ECC3-4B27-8518-A96E69DE2796}" destId="{9C0E3938-A56C-4FF7-B8FD-9B679990E466}" srcOrd="2" destOrd="0" presId="urn:microsoft.com/office/officeart/2005/8/layout/vList2"/>
    <dgm:cxn modelId="{164F7EA8-CDAE-47F2-B508-C45E00F7F4F0}" type="presParOf" srcId="{7C157E14-ECC3-4B27-8518-A96E69DE2796}" destId="{BE4CFB4C-F927-49EE-8CB6-1EA0759971B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FB22326-1A8D-4559-B78C-61882A32988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2796D4E-C445-4EAA-8E90-834917053044}">
      <dgm:prSet phldrT="[Text]" custT="1"/>
      <dgm:spPr/>
      <dgm:t>
        <a:bodyPr/>
        <a:lstStyle/>
        <a:p>
          <a:r>
            <a:rPr lang="en-GB" sz="2800" b="0" i="0" dirty="0">
              <a:latin typeface="+mn-lt"/>
            </a:rPr>
            <a:t>1. You may not get the desired feedback from some individuals</a:t>
          </a:r>
          <a:r>
            <a:rPr lang="en-GB" sz="1600" b="0" i="0" dirty="0">
              <a:latin typeface="+mn-lt"/>
            </a:rPr>
            <a:t>.</a:t>
          </a:r>
          <a:endParaRPr lang="en-GB" sz="1600" b="0" dirty="0">
            <a:latin typeface="+mn-lt"/>
          </a:endParaRPr>
        </a:p>
      </dgm:t>
    </dgm:pt>
    <dgm:pt modelId="{8D64ABAE-CDFC-49E6-B754-37F4F852A5C1}" type="parTrans" cxnId="{75A3FE65-C2A1-44DB-BA65-615084BD662D}">
      <dgm:prSet/>
      <dgm:spPr/>
      <dgm:t>
        <a:bodyPr/>
        <a:lstStyle/>
        <a:p>
          <a:endParaRPr lang="en-GB"/>
        </a:p>
      </dgm:t>
    </dgm:pt>
    <dgm:pt modelId="{BF675B60-A8B6-4F34-913B-9072FF743FD9}" type="sibTrans" cxnId="{75A3FE65-C2A1-44DB-BA65-615084BD662D}">
      <dgm:prSet/>
      <dgm:spPr/>
      <dgm:t>
        <a:bodyPr/>
        <a:lstStyle/>
        <a:p>
          <a:endParaRPr lang="en-GB"/>
        </a:p>
      </dgm:t>
    </dgm:pt>
    <dgm:pt modelId="{ED0823E6-D38E-4C97-8608-54A8FABD71E1}">
      <dgm:prSet phldrT="[Text]"/>
      <dgm:spPr/>
      <dgm:t>
        <a:bodyPr/>
        <a:lstStyle/>
        <a:p>
          <a:r>
            <a:rPr lang="en-GB" dirty="0"/>
            <a:t>There are colleagues having the tendency to be ‘yes person’ on everything what the leader saying but they don’t have any productivity. </a:t>
          </a:r>
        </a:p>
      </dgm:t>
    </dgm:pt>
    <dgm:pt modelId="{16EC8F03-019D-4AD8-BEC9-9EB57A526CF4}" type="parTrans" cxnId="{0F8E65D0-6510-44DB-9F81-86776EDBACD0}">
      <dgm:prSet/>
      <dgm:spPr/>
      <dgm:t>
        <a:bodyPr/>
        <a:lstStyle/>
        <a:p>
          <a:endParaRPr lang="en-GB"/>
        </a:p>
      </dgm:t>
    </dgm:pt>
    <dgm:pt modelId="{FA6249C1-6848-4F06-96D1-71826CBAA61E}" type="sibTrans" cxnId="{0F8E65D0-6510-44DB-9F81-86776EDBACD0}">
      <dgm:prSet/>
      <dgm:spPr/>
      <dgm:t>
        <a:bodyPr/>
        <a:lstStyle/>
        <a:p>
          <a:endParaRPr lang="en-GB"/>
        </a:p>
      </dgm:t>
    </dgm:pt>
    <dgm:pt modelId="{82F00BC8-A9DF-4EB3-8369-B705E90A6C7E}">
      <dgm:prSet phldrT="[Text]"/>
      <dgm:spPr/>
      <dgm:t>
        <a:bodyPr/>
        <a:lstStyle/>
        <a:p>
          <a:r>
            <a:rPr lang="en-GB" dirty="0"/>
            <a:t>2. Poor leadership</a:t>
          </a:r>
        </a:p>
      </dgm:t>
    </dgm:pt>
    <dgm:pt modelId="{7967EAFF-E5E0-47A8-8B3C-602B79B984DF}" type="parTrans" cxnId="{12F79B42-FB4D-4073-92BF-F69B8C8CEF56}">
      <dgm:prSet/>
      <dgm:spPr/>
      <dgm:t>
        <a:bodyPr/>
        <a:lstStyle/>
        <a:p>
          <a:endParaRPr lang="en-GB"/>
        </a:p>
      </dgm:t>
    </dgm:pt>
    <dgm:pt modelId="{50C6D4CF-52F3-4C82-8635-05D71FDB6BB9}" type="sibTrans" cxnId="{12F79B42-FB4D-4073-92BF-F69B8C8CEF56}">
      <dgm:prSet/>
      <dgm:spPr/>
      <dgm:t>
        <a:bodyPr/>
        <a:lstStyle/>
        <a:p>
          <a:endParaRPr lang="en-GB"/>
        </a:p>
      </dgm:t>
    </dgm:pt>
    <dgm:pt modelId="{7CC12796-A46A-403F-8BBA-7A1F74D1CC61}">
      <dgm:prSet phldrT="[Text]"/>
      <dgm:spPr/>
      <dgm:t>
        <a:bodyPr/>
        <a:lstStyle/>
        <a:p>
          <a:r>
            <a:rPr lang="en-GB" dirty="0"/>
            <a:t>The leader must be a good </a:t>
          </a:r>
          <a:r>
            <a:rPr lang="en-GB" dirty="0" err="1"/>
            <a:t>exemple</a:t>
          </a:r>
          <a:r>
            <a:rPr lang="en-GB" dirty="0"/>
            <a:t> for the team showing respect, listening his people problems. Without all of this  your team performance will be very low.(Miscellaneous</a:t>
          </a:r>
          <a:r>
            <a:rPr lang="en-GB" b="0" i="0" dirty="0"/>
            <a:t>, 2019)</a:t>
          </a:r>
          <a:endParaRPr lang="en-GB" dirty="0"/>
        </a:p>
      </dgm:t>
    </dgm:pt>
    <dgm:pt modelId="{DC4B0A50-0427-4E31-907D-5BEB5DB84BD5}" type="parTrans" cxnId="{809096A8-54CD-41AA-9BC8-6DAB0F545B39}">
      <dgm:prSet/>
      <dgm:spPr/>
      <dgm:t>
        <a:bodyPr/>
        <a:lstStyle/>
        <a:p>
          <a:endParaRPr lang="en-GB"/>
        </a:p>
      </dgm:t>
    </dgm:pt>
    <dgm:pt modelId="{F6ACAAD1-C955-4ACB-9890-478D27A72ADF}" type="sibTrans" cxnId="{809096A8-54CD-41AA-9BC8-6DAB0F545B39}">
      <dgm:prSet/>
      <dgm:spPr/>
      <dgm:t>
        <a:bodyPr/>
        <a:lstStyle/>
        <a:p>
          <a:endParaRPr lang="en-GB"/>
        </a:p>
      </dgm:t>
    </dgm:pt>
    <dgm:pt modelId="{909DB7F4-90CD-442B-80B0-046EEAFA9B7E}">
      <dgm:prSet phldrT="[Text]"/>
      <dgm:spPr/>
      <dgm:t>
        <a:bodyPr/>
        <a:lstStyle/>
        <a:p>
          <a:r>
            <a:rPr lang="en-GB" dirty="0"/>
            <a:t>This problem can create aggressive personalities, timidity.(Louise </a:t>
          </a:r>
          <a:r>
            <a:rPr lang="en-GB" dirty="0" err="1"/>
            <a:t>Gaille</a:t>
          </a:r>
          <a:r>
            <a:rPr lang="en-GB" dirty="0"/>
            <a:t>, 2020)</a:t>
          </a:r>
        </a:p>
      </dgm:t>
    </dgm:pt>
    <dgm:pt modelId="{1FE88BD8-9C46-439A-A4DC-83F21CDC369A}" type="parTrans" cxnId="{4C4FBF7D-EB53-4538-A8A9-C7FA928DD95C}">
      <dgm:prSet/>
      <dgm:spPr/>
    </dgm:pt>
    <dgm:pt modelId="{81B498F2-85B9-47AD-A3A4-B523E2B18DF6}" type="sibTrans" cxnId="{4C4FBF7D-EB53-4538-A8A9-C7FA928DD95C}">
      <dgm:prSet/>
      <dgm:spPr/>
    </dgm:pt>
    <dgm:pt modelId="{6EC47234-827C-4C93-B13C-58E50043CD1A}" type="pres">
      <dgm:prSet presAssocID="{7FB22326-1A8D-4559-B78C-61882A329883}" presName="linear" presStyleCnt="0">
        <dgm:presLayoutVars>
          <dgm:animLvl val="lvl"/>
          <dgm:resizeHandles val="exact"/>
        </dgm:presLayoutVars>
      </dgm:prSet>
      <dgm:spPr/>
    </dgm:pt>
    <dgm:pt modelId="{543E0D31-4A36-43E5-8995-F403B15CF665}" type="pres">
      <dgm:prSet presAssocID="{F2796D4E-C445-4EAA-8E90-834917053044}" presName="parentText" presStyleLbl="node1" presStyleIdx="0" presStyleCnt="2" custLinFactNeighborX="-6494" custLinFactNeighborY="-16099">
        <dgm:presLayoutVars>
          <dgm:chMax val="0"/>
          <dgm:bulletEnabled val="1"/>
        </dgm:presLayoutVars>
      </dgm:prSet>
      <dgm:spPr/>
    </dgm:pt>
    <dgm:pt modelId="{3E087E9B-B679-4F7D-B301-C776BE2F2D7A}" type="pres">
      <dgm:prSet presAssocID="{F2796D4E-C445-4EAA-8E90-834917053044}" presName="childText" presStyleLbl="revTx" presStyleIdx="0" presStyleCnt="2">
        <dgm:presLayoutVars>
          <dgm:bulletEnabled val="1"/>
        </dgm:presLayoutVars>
      </dgm:prSet>
      <dgm:spPr/>
    </dgm:pt>
    <dgm:pt modelId="{C71A0900-91F3-4FE1-9545-1976273C01FA}" type="pres">
      <dgm:prSet presAssocID="{82F00BC8-A9DF-4EB3-8369-B705E90A6C7E}" presName="parentText" presStyleLbl="node1" presStyleIdx="1" presStyleCnt="2" custLinFactNeighborX="-6534" custLinFactNeighborY="3195">
        <dgm:presLayoutVars>
          <dgm:chMax val="0"/>
          <dgm:bulletEnabled val="1"/>
        </dgm:presLayoutVars>
      </dgm:prSet>
      <dgm:spPr/>
    </dgm:pt>
    <dgm:pt modelId="{5EA9600C-EE61-48BC-9B2C-667FB8F085F8}" type="pres">
      <dgm:prSet presAssocID="{82F00BC8-A9DF-4EB3-8369-B705E90A6C7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88515124-8284-4904-93DF-B970F4F331F6}" type="presOf" srcId="{F2796D4E-C445-4EAA-8E90-834917053044}" destId="{543E0D31-4A36-43E5-8995-F403B15CF665}" srcOrd="0" destOrd="0" presId="urn:microsoft.com/office/officeart/2005/8/layout/vList2"/>
    <dgm:cxn modelId="{12F79B42-FB4D-4073-92BF-F69B8C8CEF56}" srcId="{7FB22326-1A8D-4559-B78C-61882A329883}" destId="{82F00BC8-A9DF-4EB3-8369-B705E90A6C7E}" srcOrd="1" destOrd="0" parTransId="{7967EAFF-E5E0-47A8-8B3C-602B79B984DF}" sibTransId="{50C6D4CF-52F3-4C82-8635-05D71FDB6BB9}"/>
    <dgm:cxn modelId="{75A3FE65-C2A1-44DB-BA65-615084BD662D}" srcId="{7FB22326-1A8D-4559-B78C-61882A329883}" destId="{F2796D4E-C445-4EAA-8E90-834917053044}" srcOrd="0" destOrd="0" parTransId="{8D64ABAE-CDFC-49E6-B754-37F4F852A5C1}" sibTransId="{BF675B60-A8B6-4F34-913B-9072FF743FD9}"/>
    <dgm:cxn modelId="{4C4FBF7D-EB53-4538-A8A9-C7FA928DD95C}" srcId="{F2796D4E-C445-4EAA-8E90-834917053044}" destId="{909DB7F4-90CD-442B-80B0-046EEAFA9B7E}" srcOrd="1" destOrd="0" parTransId="{1FE88BD8-9C46-439A-A4DC-83F21CDC369A}" sibTransId="{81B498F2-85B9-47AD-A3A4-B523E2B18DF6}"/>
    <dgm:cxn modelId="{276B058D-8190-4129-9936-73803BF0C309}" type="presOf" srcId="{82F00BC8-A9DF-4EB3-8369-B705E90A6C7E}" destId="{C71A0900-91F3-4FE1-9545-1976273C01FA}" srcOrd="0" destOrd="0" presId="urn:microsoft.com/office/officeart/2005/8/layout/vList2"/>
    <dgm:cxn modelId="{74A70898-A645-424D-9D7B-83254D279ED0}" type="presOf" srcId="{909DB7F4-90CD-442B-80B0-046EEAFA9B7E}" destId="{3E087E9B-B679-4F7D-B301-C776BE2F2D7A}" srcOrd="0" destOrd="1" presId="urn:microsoft.com/office/officeart/2005/8/layout/vList2"/>
    <dgm:cxn modelId="{809096A8-54CD-41AA-9BC8-6DAB0F545B39}" srcId="{82F00BC8-A9DF-4EB3-8369-B705E90A6C7E}" destId="{7CC12796-A46A-403F-8BBA-7A1F74D1CC61}" srcOrd="0" destOrd="0" parTransId="{DC4B0A50-0427-4E31-907D-5BEB5DB84BD5}" sibTransId="{F6ACAAD1-C955-4ACB-9890-478D27A72ADF}"/>
    <dgm:cxn modelId="{0F8E65D0-6510-44DB-9F81-86776EDBACD0}" srcId="{F2796D4E-C445-4EAA-8E90-834917053044}" destId="{ED0823E6-D38E-4C97-8608-54A8FABD71E1}" srcOrd="0" destOrd="0" parTransId="{16EC8F03-019D-4AD8-BEC9-9EB57A526CF4}" sibTransId="{FA6249C1-6848-4F06-96D1-71826CBAA61E}"/>
    <dgm:cxn modelId="{8F3124D8-797D-4D76-984A-3C339D79262D}" type="presOf" srcId="{ED0823E6-D38E-4C97-8608-54A8FABD71E1}" destId="{3E087E9B-B679-4F7D-B301-C776BE2F2D7A}" srcOrd="0" destOrd="0" presId="urn:microsoft.com/office/officeart/2005/8/layout/vList2"/>
    <dgm:cxn modelId="{A80244DA-26A4-4103-A47A-80ABBBC888E9}" type="presOf" srcId="{7FB22326-1A8D-4559-B78C-61882A329883}" destId="{6EC47234-827C-4C93-B13C-58E50043CD1A}" srcOrd="0" destOrd="0" presId="urn:microsoft.com/office/officeart/2005/8/layout/vList2"/>
    <dgm:cxn modelId="{9EAEC0F0-C113-4F2F-9E4C-0E29E5B8DAAD}" type="presOf" srcId="{7CC12796-A46A-403F-8BBA-7A1F74D1CC61}" destId="{5EA9600C-EE61-48BC-9B2C-667FB8F085F8}" srcOrd="0" destOrd="0" presId="urn:microsoft.com/office/officeart/2005/8/layout/vList2"/>
    <dgm:cxn modelId="{BD2BE50C-47D3-42CC-B869-2A2DE5048E14}" type="presParOf" srcId="{6EC47234-827C-4C93-B13C-58E50043CD1A}" destId="{543E0D31-4A36-43E5-8995-F403B15CF665}" srcOrd="0" destOrd="0" presId="urn:microsoft.com/office/officeart/2005/8/layout/vList2"/>
    <dgm:cxn modelId="{F4569D1E-B422-4701-B870-5CC8A578E113}" type="presParOf" srcId="{6EC47234-827C-4C93-B13C-58E50043CD1A}" destId="{3E087E9B-B679-4F7D-B301-C776BE2F2D7A}" srcOrd="1" destOrd="0" presId="urn:microsoft.com/office/officeart/2005/8/layout/vList2"/>
    <dgm:cxn modelId="{0549381F-D19A-4A75-9003-889CC0313EC7}" type="presParOf" srcId="{6EC47234-827C-4C93-B13C-58E50043CD1A}" destId="{C71A0900-91F3-4FE1-9545-1976273C01FA}" srcOrd="2" destOrd="0" presId="urn:microsoft.com/office/officeart/2005/8/layout/vList2"/>
    <dgm:cxn modelId="{0A9217AE-7145-40B1-AEB2-01A5F4891427}" type="presParOf" srcId="{6EC47234-827C-4C93-B13C-58E50043CD1A}" destId="{5EA9600C-EE61-48BC-9B2C-667FB8F085F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A094B07-01FC-4CB5-A9B8-9B60C539C39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4C892F-8AD0-4782-A93B-97697015972E}">
      <dgm:prSet phldrT="[Text]"/>
      <dgm:spPr/>
      <dgm:t>
        <a:bodyPr/>
        <a:lstStyle/>
        <a:p>
          <a:r>
            <a:rPr lang="en-GB" dirty="0"/>
            <a:t>3. Not everyone contributes equally</a:t>
          </a:r>
        </a:p>
      </dgm:t>
    </dgm:pt>
    <dgm:pt modelId="{3668CC21-9883-4B68-AC6C-2A2D934E6DD8}" type="parTrans" cxnId="{62A941D4-05B3-4162-9C5B-EA31AF6633BE}">
      <dgm:prSet/>
      <dgm:spPr/>
      <dgm:t>
        <a:bodyPr/>
        <a:lstStyle/>
        <a:p>
          <a:endParaRPr lang="en-GB"/>
        </a:p>
      </dgm:t>
    </dgm:pt>
    <dgm:pt modelId="{91DFEAEC-F6F2-4F58-9CD6-DFF641FAD904}" type="sibTrans" cxnId="{62A941D4-05B3-4162-9C5B-EA31AF6633BE}">
      <dgm:prSet/>
      <dgm:spPr/>
      <dgm:t>
        <a:bodyPr/>
        <a:lstStyle/>
        <a:p>
          <a:endParaRPr lang="en-GB"/>
        </a:p>
      </dgm:t>
    </dgm:pt>
    <dgm:pt modelId="{A0E090E6-E670-4BAB-B6A4-5C0CF91C3C58}">
      <dgm:prSet phldrT="[Text]"/>
      <dgm:spPr/>
      <dgm:t>
        <a:bodyPr/>
        <a:lstStyle/>
        <a:p>
          <a:r>
            <a:rPr lang="en-GB" dirty="0"/>
            <a:t>Working in teams, very often you can find that some of them working more hard then others. (Indeed, 2021)</a:t>
          </a:r>
        </a:p>
      </dgm:t>
    </dgm:pt>
    <dgm:pt modelId="{AC7E74D4-CE28-491C-942D-EFFD9AED3F06}" type="parTrans" cxnId="{31775087-B206-4B85-85A9-67417737D763}">
      <dgm:prSet/>
      <dgm:spPr/>
      <dgm:t>
        <a:bodyPr/>
        <a:lstStyle/>
        <a:p>
          <a:endParaRPr lang="en-GB"/>
        </a:p>
      </dgm:t>
    </dgm:pt>
    <dgm:pt modelId="{9642EAC5-C4EB-4266-92BD-F1D92F433C31}" type="sibTrans" cxnId="{31775087-B206-4B85-85A9-67417737D763}">
      <dgm:prSet/>
      <dgm:spPr/>
      <dgm:t>
        <a:bodyPr/>
        <a:lstStyle/>
        <a:p>
          <a:endParaRPr lang="en-GB"/>
        </a:p>
      </dgm:t>
    </dgm:pt>
    <dgm:pt modelId="{F41D205E-BA15-4257-8666-CF0B35DFE883}">
      <dgm:prSet phldrT="[Text]"/>
      <dgm:spPr/>
      <dgm:t>
        <a:bodyPr/>
        <a:lstStyle/>
        <a:p>
          <a:r>
            <a:rPr lang="en-GB" dirty="0"/>
            <a:t>4. Others might not like your ideas</a:t>
          </a:r>
        </a:p>
      </dgm:t>
    </dgm:pt>
    <dgm:pt modelId="{25347ECB-957B-4148-A86B-9DACFD033153}" type="parTrans" cxnId="{5940A1B4-6858-49AF-A12C-A1F5C2082A23}">
      <dgm:prSet/>
      <dgm:spPr/>
      <dgm:t>
        <a:bodyPr/>
        <a:lstStyle/>
        <a:p>
          <a:endParaRPr lang="en-GB"/>
        </a:p>
      </dgm:t>
    </dgm:pt>
    <dgm:pt modelId="{D9965C86-4F13-41E1-BA7E-464D73F652BB}" type="sibTrans" cxnId="{5940A1B4-6858-49AF-A12C-A1F5C2082A23}">
      <dgm:prSet/>
      <dgm:spPr/>
      <dgm:t>
        <a:bodyPr/>
        <a:lstStyle/>
        <a:p>
          <a:endParaRPr lang="en-GB"/>
        </a:p>
      </dgm:t>
    </dgm:pt>
    <dgm:pt modelId="{98113F42-235A-4BD9-9FD8-7D870EE5065B}">
      <dgm:prSet phldrT="[Text]"/>
      <dgm:spPr/>
      <dgm:t>
        <a:bodyPr/>
        <a:lstStyle/>
        <a:p>
          <a:r>
            <a:rPr lang="en-GB" dirty="0"/>
            <a:t>There situations when your idea it is often rejected. When your effort it’s not recognise can be difficult. (Indeed, 2021)</a:t>
          </a:r>
        </a:p>
      </dgm:t>
    </dgm:pt>
    <dgm:pt modelId="{CC5C2D19-4C33-4951-968A-435D2084518F}" type="parTrans" cxnId="{FF59D6C8-B953-476F-9A3B-268ED6150632}">
      <dgm:prSet/>
      <dgm:spPr/>
      <dgm:t>
        <a:bodyPr/>
        <a:lstStyle/>
        <a:p>
          <a:endParaRPr lang="en-GB"/>
        </a:p>
      </dgm:t>
    </dgm:pt>
    <dgm:pt modelId="{1A283A4F-6352-4A80-B1AA-DCF194AEEAAD}" type="sibTrans" cxnId="{FF59D6C8-B953-476F-9A3B-268ED6150632}">
      <dgm:prSet/>
      <dgm:spPr/>
      <dgm:t>
        <a:bodyPr/>
        <a:lstStyle/>
        <a:p>
          <a:endParaRPr lang="en-GB"/>
        </a:p>
      </dgm:t>
    </dgm:pt>
    <dgm:pt modelId="{AC11BC24-2AD6-4BDB-8A50-A97F8DB80454}" type="pres">
      <dgm:prSet presAssocID="{AA094B07-01FC-4CB5-A9B8-9B60C539C393}" presName="linear" presStyleCnt="0">
        <dgm:presLayoutVars>
          <dgm:animLvl val="lvl"/>
          <dgm:resizeHandles val="exact"/>
        </dgm:presLayoutVars>
      </dgm:prSet>
      <dgm:spPr/>
    </dgm:pt>
    <dgm:pt modelId="{BB3A713F-7C9B-4403-A557-690FAC40DFB3}" type="pres">
      <dgm:prSet presAssocID="{7F4C892F-8AD0-4782-A93B-97697015972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57D8BC3-5584-4586-8C56-B4E812D5BA3D}" type="pres">
      <dgm:prSet presAssocID="{7F4C892F-8AD0-4782-A93B-97697015972E}" presName="childText" presStyleLbl="revTx" presStyleIdx="0" presStyleCnt="2">
        <dgm:presLayoutVars>
          <dgm:bulletEnabled val="1"/>
        </dgm:presLayoutVars>
      </dgm:prSet>
      <dgm:spPr/>
    </dgm:pt>
    <dgm:pt modelId="{3C6F9403-81D7-4818-9379-63589362FC4F}" type="pres">
      <dgm:prSet presAssocID="{F41D205E-BA15-4257-8666-CF0B35DFE88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9FA069EC-0FE5-49A6-BE6A-9A842A443E0B}" type="pres">
      <dgm:prSet presAssocID="{F41D205E-BA15-4257-8666-CF0B35DFE88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2A8866A-F12D-4E2D-AEDC-D0C4B878BCCD}" type="presOf" srcId="{AA094B07-01FC-4CB5-A9B8-9B60C539C393}" destId="{AC11BC24-2AD6-4BDB-8A50-A97F8DB80454}" srcOrd="0" destOrd="0" presId="urn:microsoft.com/office/officeart/2005/8/layout/vList2"/>
    <dgm:cxn modelId="{968F1A4D-34D3-4E9A-8846-837DC1033DCE}" type="presOf" srcId="{A0E090E6-E670-4BAB-B6A4-5C0CF91C3C58}" destId="{757D8BC3-5584-4586-8C56-B4E812D5BA3D}" srcOrd="0" destOrd="0" presId="urn:microsoft.com/office/officeart/2005/8/layout/vList2"/>
    <dgm:cxn modelId="{8E7FE77A-D575-493C-A247-AE9249114E35}" type="presOf" srcId="{7F4C892F-8AD0-4782-A93B-97697015972E}" destId="{BB3A713F-7C9B-4403-A557-690FAC40DFB3}" srcOrd="0" destOrd="0" presId="urn:microsoft.com/office/officeart/2005/8/layout/vList2"/>
    <dgm:cxn modelId="{6B4C8184-4702-47DD-90FC-D827C212164E}" type="presOf" srcId="{F41D205E-BA15-4257-8666-CF0B35DFE883}" destId="{3C6F9403-81D7-4818-9379-63589362FC4F}" srcOrd="0" destOrd="0" presId="urn:microsoft.com/office/officeart/2005/8/layout/vList2"/>
    <dgm:cxn modelId="{31775087-B206-4B85-85A9-67417737D763}" srcId="{7F4C892F-8AD0-4782-A93B-97697015972E}" destId="{A0E090E6-E670-4BAB-B6A4-5C0CF91C3C58}" srcOrd="0" destOrd="0" parTransId="{AC7E74D4-CE28-491C-942D-EFFD9AED3F06}" sibTransId="{9642EAC5-C4EB-4266-92BD-F1D92F433C31}"/>
    <dgm:cxn modelId="{1C828AB2-A48E-4935-A0C1-E2E350DD31DD}" type="presOf" srcId="{98113F42-235A-4BD9-9FD8-7D870EE5065B}" destId="{9FA069EC-0FE5-49A6-BE6A-9A842A443E0B}" srcOrd="0" destOrd="0" presId="urn:microsoft.com/office/officeart/2005/8/layout/vList2"/>
    <dgm:cxn modelId="{5940A1B4-6858-49AF-A12C-A1F5C2082A23}" srcId="{AA094B07-01FC-4CB5-A9B8-9B60C539C393}" destId="{F41D205E-BA15-4257-8666-CF0B35DFE883}" srcOrd="1" destOrd="0" parTransId="{25347ECB-957B-4148-A86B-9DACFD033153}" sibTransId="{D9965C86-4F13-41E1-BA7E-464D73F652BB}"/>
    <dgm:cxn modelId="{FF59D6C8-B953-476F-9A3B-268ED6150632}" srcId="{F41D205E-BA15-4257-8666-CF0B35DFE883}" destId="{98113F42-235A-4BD9-9FD8-7D870EE5065B}" srcOrd="0" destOrd="0" parTransId="{CC5C2D19-4C33-4951-968A-435D2084518F}" sibTransId="{1A283A4F-6352-4A80-B1AA-DCF194AEEAAD}"/>
    <dgm:cxn modelId="{62A941D4-05B3-4162-9C5B-EA31AF6633BE}" srcId="{AA094B07-01FC-4CB5-A9B8-9B60C539C393}" destId="{7F4C892F-8AD0-4782-A93B-97697015972E}" srcOrd="0" destOrd="0" parTransId="{3668CC21-9883-4B68-AC6C-2A2D934E6DD8}" sibTransId="{91DFEAEC-F6F2-4F58-9CD6-DFF641FAD904}"/>
    <dgm:cxn modelId="{545C2D6E-88AA-4A88-8F3C-0CD3BBC7907F}" type="presParOf" srcId="{AC11BC24-2AD6-4BDB-8A50-A97F8DB80454}" destId="{BB3A713F-7C9B-4403-A557-690FAC40DFB3}" srcOrd="0" destOrd="0" presId="urn:microsoft.com/office/officeart/2005/8/layout/vList2"/>
    <dgm:cxn modelId="{2767CF9B-BF8B-4083-9D75-8227F4E7336F}" type="presParOf" srcId="{AC11BC24-2AD6-4BDB-8A50-A97F8DB80454}" destId="{757D8BC3-5584-4586-8C56-B4E812D5BA3D}" srcOrd="1" destOrd="0" presId="urn:microsoft.com/office/officeart/2005/8/layout/vList2"/>
    <dgm:cxn modelId="{59EBFD52-5901-4BCD-943A-A2906D121DE5}" type="presParOf" srcId="{AC11BC24-2AD6-4BDB-8A50-A97F8DB80454}" destId="{3C6F9403-81D7-4818-9379-63589362FC4F}" srcOrd="2" destOrd="0" presId="urn:microsoft.com/office/officeart/2005/8/layout/vList2"/>
    <dgm:cxn modelId="{9117CEFA-B1FA-445B-A794-E2CECAFFE6A8}" type="presParOf" srcId="{AC11BC24-2AD6-4BDB-8A50-A97F8DB80454}" destId="{9FA069EC-0FE5-49A6-BE6A-9A842A443E0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1045E28-28B4-4407-8E9D-0B9D7D39D34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2376B0-40EC-4D6E-85EC-60069C94509E}">
      <dgm:prSet phldrT="[Text]"/>
      <dgm:spPr/>
      <dgm:t>
        <a:bodyPr/>
        <a:lstStyle/>
        <a:p>
          <a:r>
            <a:rPr lang="en-GB" dirty="0"/>
            <a:t>5. It is harder to change a plan</a:t>
          </a:r>
        </a:p>
      </dgm:t>
    </dgm:pt>
    <dgm:pt modelId="{EA5669DE-8B5F-42C5-9FFA-5C9F1012B055}" type="parTrans" cxnId="{3B31DCAB-6622-4FF5-9575-228B7B6B721D}">
      <dgm:prSet/>
      <dgm:spPr/>
      <dgm:t>
        <a:bodyPr/>
        <a:lstStyle/>
        <a:p>
          <a:endParaRPr lang="en-GB"/>
        </a:p>
      </dgm:t>
    </dgm:pt>
    <dgm:pt modelId="{3BCBAEDB-51BC-4B4D-BBF0-832432DD5A44}" type="sibTrans" cxnId="{3B31DCAB-6622-4FF5-9575-228B7B6B721D}">
      <dgm:prSet/>
      <dgm:spPr/>
      <dgm:t>
        <a:bodyPr/>
        <a:lstStyle/>
        <a:p>
          <a:endParaRPr lang="en-GB"/>
        </a:p>
      </dgm:t>
    </dgm:pt>
    <dgm:pt modelId="{86F2A6D3-0F0B-4A4C-B87F-165253402012}">
      <dgm:prSet phldrT="[Text]"/>
      <dgm:spPr/>
      <dgm:t>
        <a:bodyPr/>
        <a:lstStyle/>
        <a:p>
          <a:r>
            <a:rPr lang="en-GB" dirty="0"/>
            <a:t>When your team know the deadline plan can be demanding to make any changes. (Indeed, 2021)</a:t>
          </a:r>
        </a:p>
      </dgm:t>
    </dgm:pt>
    <dgm:pt modelId="{3648CEEE-8987-4C7A-A5DB-D6D7E3455F94}" type="parTrans" cxnId="{D4E0427C-E36A-44C2-8A44-100C42BBA4D7}">
      <dgm:prSet/>
      <dgm:spPr/>
      <dgm:t>
        <a:bodyPr/>
        <a:lstStyle/>
        <a:p>
          <a:endParaRPr lang="en-GB"/>
        </a:p>
      </dgm:t>
    </dgm:pt>
    <dgm:pt modelId="{BFC8D496-9177-4D45-BCCF-99B8AD3E1C51}" type="sibTrans" cxnId="{D4E0427C-E36A-44C2-8A44-100C42BBA4D7}">
      <dgm:prSet/>
      <dgm:spPr/>
      <dgm:t>
        <a:bodyPr/>
        <a:lstStyle/>
        <a:p>
          <a:endParaRPr lang="en-GB"/>
        </a:p>
      </dgm:t>
    </dgm:pt>
    <dgm:pt modelId="{46FF8393-551F-4E19-8613-002A4EC54DC3}">
      <dgm:prSet phldrT="[Text]"/>
      <dgm:spPr/>
      <dgm:t>
        <a:bodyPr/>
        <a:lstStyle/>
        <a:p>
          <a:r>
            <a:rPr lang="en-GB" dirty="0"/>
            <a:t>6. It can be harder to get organized</a:t>
          </a:r>
        </a:p>
      </dgm:t>
    </dgm:pt>
    <dgm:pt modelId="{EA8B1023-D7DF-49FF-B17C-A3DCDE38B18E}" type="parTrans" cxnId="{51EDFD5B-8531-4FB8-81B9-664C026849A5}">
      <dgm:prSet/>
      <dgm:spPr/>
      <dgm:t>
        <a:bodyPr/>
        <a:lstStyle/>
        <a:p>
          <a:endParaRPr lang="en-GB"/>
        </a:p>
      </dgm:t>
    </dgm:pt>
    <dgm:pt modelId="{AB202F62-6DFD-4D62-9783-73F12E818D09}" type="sibTrans" cxnId="{51EDFD5B-8531-4FB8-81B9-664C026849A5}">
      <dgm:prSet/>
      <dgm:spPr/>
      <dgm:t>
        <a:bodyPr/>
        <a:lstStyle/>
        <a:p>
          <a:endParaRPr lang="en-GB"/>
        </a:p>
      </dgm:t>
    </dgm:pt>
    <dgm:pt modelId="{2DC604A9-3461-431A-9518-941CDA9ECF90}">
      <dgm:prSet phldrT="[Text]"/>
      <dgm:spPr/>
      <dgm:t>
        <a:bodyPr/>
        <a:lstStyle/>
        <a:p>
          <a:r>
            <a:rPr lang="en-GB" dirty="0"/>
            <a:t>Depending on one of your colleagues for meetings or important information can be challenging finishing your attributions on time. (Indeed, 2021)</a:t>
          </a:r>
        </a:p>
      </dgm:t>
    </dgm:pt>
    <dgm:pt modelId="{877972A1-A078-40B7-9C80-A3C24D0A804F}" type="parTrans" cxnId="{B519FB42-7DC2-4FC4-8885-63CEE205390D}">
      <dgm:prSet/>
      <dgm:spPr/>
      <dgm:t>
        <a:bodyPr/>
        <a:lstStyle/>
        <a:p>
          <a:endParaRPr lang="en-GB"/>
        </a:p>
      </dgm:t>
    </dgm:pt>
    <dgm:pt modelId="{35002271-3003-4D9F-8A5C-5899069274C5}" type="sibTrans" cxnId="{B519FB42-7DC2-4FC4-8885-63CEE205390D}">
      <dgm:prSet/>
      <dgm:spPr/>
      <dgm:t>
        <a:bodyPr/>
        <a:lstStyle/>
        <a:p>
          <a:endParaRPr lang="en-GB"/>
        </a:p>
      </dgm:t>
    </dgm:pt>
    <dgm:pt modelId="{D9470891-E130-4BC4-8834-3DE81AE8C354}" type="pres">
      <dgm:prSet presAssocID="{F1045E28-28B4-4407-8E9D-0B9D7D39D343}" presName="linear" presStyleCnt="0">
        <dgm:presLayoutVars>
          <dgm:animLvl val="lvl"/>
          <dgm:resizeHandles val="exact"/>
        </dgm:presLayoutVars>
      </dgm:prSet>
      <dgm:spPr/>
    </dgm:pt>
    <dgm:pt modelId="{EBA06ECD-4B6D-49A4-807D-41C7C88185CD}" type="pres">
      <dgm:prSet presAssocID="{D42376B0-40EC-4D6E-85EC-60069C94509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37B10ED-A904-4D51-B0EC-AE78315B413F}" type="pres">
      <dgm:prSet presAssocID="{D42376B0-40EC-4D6E-85EC-60069C94509E}" presName="childText" presStyleLbl="revTx" presStyleIdx="0" presStyleCnt="2">
        <dgm:presLayoutVars>
          <dgm:bulletEnabled val="1"/>
        </dgm:presLayoutVars>
      </dgm:prSet>
      <dgm:spPr/>
    </dgm:pt>
    <dgm:pt modelId="{43F88301-D93B-40B4-9706-4879C0312A79}" type="pres">
      <dgm:prSet presAssocID="{46FF8393-551F-4E19-8613-002A4EC54DC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0BBC808-6466-4C08-9AFD-EC4921755AC2}" type="pres">
      <dgm:prSet presAssocID="{46FF8393-551F-4E19-8613-002A4EC54DC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664DF124-E7A0-4CC7-BEEC-47127B5392F4}" type="presOf" srcId="{F1045E28-28B4-4407-8E9D-0B9D7D39D343}" destId="{D9470891-E130-4BC4-8834-3DE81AE8C354}" srcOrd="0" destOrd="0" presId="urn:microsoft.com/office/officeart/2005/8/layout/vList2"/>
    <dgm:cxn modelId="{51EDFD5B-8531-4FB8-81B9-664C026849A5}" srcId="{F1045E28-28B4-4407-8E9D-0B9D7D39D343}" destId="{46FF8393-551F-4E19-8613-002A4EC54DC3}" srcOrd="1" destOrd="0" parTransId="{EA8B1023-D7DF-49FF-B17C-A3DCDE38B18E}" sibTransId="{AB202F62-6DFD-4D62-9783-73F12E818D09}"/>
    <dgm:cxn modelId="{B519FB42-7DC2-4FC4-8885-63CEE205390D}" srcId="{46FF8393-551F-4E19-8613-002A4EC54DC3}" destId="{2DC604A9-3461-431A-9518-941CDA9ECF90}" srcOrd="0" destOrd="0" parTransId="{877972A1-A078-40B7-9C80-A3C24D0A804F}" sibTransId="{35002271-3003-4D9F-8A5C-5899069274C5}"/>
    <dgm:cxn modelId="{D4E0427C-E36A-44C2-8A44-100C42BBA4D7}" srcId="{D42376B0-40EC-4D6E-85EC-60069C94509E}" destId="{86F2A6D3-0F0B-4A4C-B87F-165253402012}" srcOrd="0" destOrd="0" parTransId="{3648CEEE-8987-4C7A-A5DB-D6D7E3455F94}" sibTransId="{BFC8D496-9177-4D45-BCCF-99B8AD3E1C51}"/>
    <dgm:cxn modelId="{6C0FE59E-77F2-4A36-ACB2-56E6B257F421}" type="presOf" srcId="{2DC604A9-3461-431A-9518-941CDA9ECF90}" destId="{80BBC808-6466-4C08-9AFD-EC4921755AC2}" srcOrd="0" destOrd="0" presId="urn:microsoft.com/office/officeart/2005/8/layout/vList2"/>
    <dgm:cxn modelId="{00CA5FA4-4459-4E3D-99C6-37759A81A59E}" type="presOf" srcId="{D42376B0-40EC-4D6E-85EC-60069C94509E}" destId="{EBA06ECD-4B6D-49A4-807D-41C7C88185CD}" srcOrd="0" destOrd="0" presId="urn:microsoft.com/office/officeart/2005/8/layout/vList2"/>
    <dgm:cxn modelId="{21CDA2AB-26E3-445A-B228-AB07B0F1FEBB}" type="presOf" srcId="{46FF8393-551F-4E19-8613-002A4EC54DC3}" destId="{43F88301-D93B-40B4-9706-4879C0312A79}" srcOrd="0" destOrd="0" presId="urn:microsoft.com/office/officeart/2005/8/layout/vList2"/>
    <dgm:cxn modelId="{3B31DCAB-6622-4FF5-9575-228B7B6B721D}" srcId="{F1045E28-28B4-4407-8E9D-0B9D7D39D343}" destId="{D42376B0-40EC-4D6E-85EC-60069C94509E}" srcOrd="0" destOrd="0" parTransId="{EA5669DE-8B5F-42C5-9FFA-5C9F1012B055}" sibTransId="{3BCBAEDB-51BC-4B4D-BBF0-832432DD5A44}"/>
    <dgm:cxn modelId="{04CCC2EF-8C73-4D6B-A0CE-A121ABF82709}" type="presOf" srcId="{86F2A6D3-0F0B-4A4C-B87F-165253402012}" destId="{037B10ED-A904-4D51-B0EC-AE78315B413F}" srcOrd="0" destOrd="0" presId="urn:microsoft.com/office/officeart/2005/8/layout/vList2"/>
    <dgm:cxn modelId="{64562580-BCEA-4018-94E3-9225DED89364}" type="presParOf" srcId="{D9470891-E130-4BC4-8834-3DE81AE8C354}" destId="{EBA06ECD-4B6D-49A4-807D-41C7C88185CD}" srcOrd="0" destOrd="0" presId="urn:microsoft.com/office/officeart/2005/8/layout/vList2"/>
    <dgm:cxn modelId="{18595FD3-F371-4010-AB01-0DBEF25D7FB6}" type="presParOf" srcId="{D9470891-E130-4BC4-8834-3DE81AE8C354}" destId="{037B10ED-A904-4D51-B0EC-AE78315B413F}" srcOrd="1" destOrd="0" presId="urn:microsoft.com/office/officeart/2005/8/layout/vList2"/>
    <dgm:cxn modelId="{AE89B952-7BCC-48EA-8E63-4257A5FBDBFB}" type="presParOf" srcId="{D9470891-E130-4BC4-8834-3DE81AE8C354}" destId="{43F88301-D93B-40B4-9706-4879C0312A79}" srcOrd="2" destOrd="0" presId="urn:microsoft.com/office/officeart/2005/8/layout/vList2"/>
    <dgm:cxn modelId="{536FB2DC-9AAB-491C-B7AD-0ED790004306}" type="presParOf" srcId="{D9470891-E130-4BC4-8834-3DE81AE8C354}" destId="{80BBC808-6466-4C08-9AFD-EC4921755AC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530F1-D202-4C6B-B845-87F8C376218C}">
      <dsp:nvSpPr>
        <dsp:cNvPr id="0" name=""/>
        <dsp:cNvSpPr/>
      </dsp:nvSpPr>
      <dsp:spPr>
        <a:xfrm>
          <a:off x="0" y="118295"/>
          <a:ext cx="6797675" cy="8494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Covete Maria </a:t>
          </a:r>
          <a:r>
            <a:rPr lang="en-GB" sz="22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Viorica</a:t>
          </a: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 ID: 2128947 ) – Benefits and disadvantages of Team Working</a:t>
          </a:r>
          <a:endParaRPr lang="en-US" sz="22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465" y="159760"/>
        <a:ext cx="6714745" cy="766490"/>
      </dsp:txXfrm>
    </dsp:sp>
    <dsp:sp modelId="{1080A517-0C0B-425C-862B-FC0A68219C48}">
      <dsp:nvSpPr>
        <dsp:cNvPr id="0" name=""/>
        <dsp:cNvSpPr/>
      </dsp:nvSpPr>
      <dsp:spPr>
        <a:xfrm>
          <a:off x="0" y="1031075"/>
          <a:ext cx="6797675" cy="849420"/>
        </a:xfrm>
        <a:prstGeom prst="roundRect">
          <a:avLst/>
        </a:prstGeom>
        <a:solidFill>
          <a:schemeClr val="accent2">
            <a:hueOff val="7808"/>
            <a:satOff val="-5375"/>
            <a:lumOff val="-137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Gabur</a:t>
          </a: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2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Ionut</a:t>
          </a: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2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Catalin</a:t>
          </a: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 ID: 2132852 ) – Stages of Team Development </a:t>
          </a:r>
          <a:endParaRPr lang="en-US" sz="22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465" y="1072540"/>
        <a:ext cx="6714745" cy="766490"/>
      </dsp:txXfrm>
    </dsp:sp>
    <dsp:sp modelId="{C2FC945D-0996-4D68-82BB-4590C6895A20}">
      <dsp:nvSpPr>
        <dsp:cNvPr id="0" name=""/>
        <dsp:cNvSpPr/>
      </dsp:nvSpPr>
      <dsp:spPr>
        <a:xfrm>
          <a:off x="0" y="1939818"/>
          <a:ext cx="6797675" cy="849420"/>
        </a:xfrm>
        <a:prstGeom prst="roundRect">
          <a:avLst/>
        </a:prstGeom>
        <a:solidFill>
          <a:schemeClr val="accent2">
            <a:hueOff val="15615"/>
            <a:satOff val="-10750"/>
            <a:lumOff val="-27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Oros</a:t>
          </a: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Janina Eveline ( ID: 2128948 ) – Team Roles</a:t>
          </a:r>
          <a:endParaRPr lang="en-US" sz="22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465" y="1981283"/>
        <a:ext cx="6714745" cy="766490"/>
      </dsp:txXfrm>
    </dsp:sp>
    <dsp:sp modelId="{BDD7D2EA-F7DC-4239-88FF-BFBCF259AAED}">
      <dsp:nvSpPr>
        <dsp:cNvPr id="0" name=""/>
        <dsp:cNvSpPr/>
      </dsp:nvSpPr>
      <dsp:spPr>
        <a:xfrm>
          <a:off x="0" y="2856636"/>
          <a:ext cx="6797675" cy="849420"/>
        </a:xfrm>
        <a:prstGeom prst="roundRect">
          <a:avLst/>
        </a:prstGeom>
        <a:solidFill>
          <a:schemeClr val="accent2">
            <a:hueOff val="23423"/>
            <a:satOff val="-16126"/>
            <a:lumOff val="-411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Rosu</a:t>
          </a: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Alina Teodora ( ID: 2134117 ) – Managing Conflicts</a:t>
          </a:r>
          <a:endParaRPr lang="en-US" sz="22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465" y="2898101"/>
        <a:ext cx="6714745" cy="766490"/>
      </dsp:txXfrm>
    </dsp:sp>
    <dsp:sp modelId="{829A7FF3-536B-42DA-A84A-C391CF47F031}">
      <dsp:nvSpPr>
        <dsp:cNvPr id="0" name=""/>
        <dsp:cNvSpPr/>
      </dsp:nvSpPr>
      <dsp:spPr>
        <a:xfrm>
          <a:off x="0" y="3769416"/>
          <a:ext cx="6797675" cy="849420"/>
        </a:xfrm>
        <a:prstGeom prst="roundRect">
          <a:avLst/>
        </a:prstGeom>
        <a:solidFill>
          <a:schemeClr val="accent2">
            <a:hueOff val="31230"/>
            <a:satOff val="-21501"/>
            <a:lumOff val="-549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Tandara</a:t>
          </a: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Elis-</a:t>
          </a:r>
          <a:r>
            <a:rPr lang="en-GB" sz="2200" kern="120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Andreea</a:t>
          </a: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( ID: 2134085) – Successful Team Development  </a:t>
          </a:r>
          <a:endParaRPr lang="en-US" sz="22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465" y="3810881"/>
        <a:ext cx="6714745" cy="766490"/>
      </dsp:txXfrm>
    </dsp:sp>
    <dsp:sp modelId="{A95B166C-4509-4EE7-8E99-28D874278742}">
      <dsp:nvSpPr>
        <dsp:cNvPr id="0" name=""/>
        <dsp:cNvSpPr/>
      </dsp:nvSpPr>
      <dsp:spPr>
        <a:xfrm>
          <a:off x="0" y="4800492"/>
          <a:ext cx="6797675" cy="84942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Lecturer: Anita Nan</a:t>
          </a:r>
          <a:endParaRPr lang="en-US" sz="22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465" y="4841957"/>
        <a:ext cx="6714745" cy="7664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3D882-F2AA-42B1-8FEA-BC18C2721CD4}">
      <dsp:nvSpPr>
        <dsp:cNvPr id="0" name=""/>
        <dsp:cNvSpPr/>
      </dsp:nvSpPr>
      <dsp:spPr>
        <a:xfrm>
          <a:off x="0" y="360395"/>
          <a:ext cx="6797675" cy="2424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Working in team it’s a “ Unit of two or more people who share a mission and collective                                            responsibility as they work together to achieve a goal” (</a:t>
          </a:r>
          <a:r>
            <a:rPr lang="en-GB" sz="2800" kern="1200" dirty="0" err="1">
              <a:solidFill>
                <a:schemeClr val="tx1"/>
              </a:solidFill>
            </a:rPr>
            <a:t>Bovee</a:t>
          </a:r>
          <a:r>
            <a:rPr lang="en-GB" sz="2800" kern="1200" dirty="0">
              <a:solidFill>
                <a:schemeClr val="tx1"/>
              </a:solidFill>
            </a:rPr>
            <a:t>, Thill and </a:t>
          </a:r>
          <a:r>
            <a:rPr lang="en-GB" sz="2800" kern="1200" dirty="0" err="1">
              <a:solidFill>
                <a:schemeClr val="tx1"/>
              </a:solidFill>
            </a:rPr>
            <a:t>Mescon</a:t>
          </a:r>
          <a:r>
            <a:rPr lang="en-GB" sz="2800" kern="1200" dirty="0">
              <a:solidFill>
                <a:schemeClr val="tx1"/>
              </a:solidFill>
            </a:rPr>
            <a:t>, Ed. 2007, p. 269).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118342" y="478737"/>
        <a:ext cx="6560991" cy="2187556"/>
      </dsp:txXfrm>
    </dsp:sp>
    <dsp:sp modelId="{0FCF93C5-9D63-4C5D-8725-14B83F597346}">
      <dsp:nvSpPr>
        <dsp:cNvPr id="0" name=""/>
        <dsp:cNvSpPr/>
      </dsp:nvSpPr>
      <dsp:spPr>
        <a:xfrm>
          <a:off x="0" y="2865275"/>
          <a:ext cx="6797675" cy="242424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The team achievement it’s a total of each colleague work contribution to the group</a:t>
          </a:r>
          <a:r>
            <a:rPr lang="en-GB" sz="2800" kern="1200" dirty="0"/>
            <a:t>.</a:t>
          </a:r>
          <a:endParaRPr lang="en-US" sz="2800" kern="1200" dirty="0"/>
        </a:p>
      </dsp:txBody>
      <dsp:txXfrm>
        <a:off x="118342" y="2983617"/>
        <a:ext cx="6560991" cy="21875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0E30DF-EC3C-4CF6-B8C5-A597088F995F}">
      <dsp:nvSpPr>
        <dsp:cNvPr id="0" name=""/>
        <dsp:cNvSpPr/>
      </dsp:nvSpPr>
      <dsp:spPr>
        <a:xfrm>
          <a:off x="0" y="407562"/>
          <a:ext cx="10058399" cy="1530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4" tIns="562356" rIns="780644" bIns="192024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For excellent results, working together and support each other is the key. (</a:t>
          </a:r>
          <a:r>
            <a:rPr lang="en-GB" sz="2700" kern="1200" dirty="0" err="1"/>
            <a:t>Gaille</a:t>
          </a:r>
          <a:r>
            <a:rPr lang="en-GB" sz="2700" kern="1200" dirty="0"/>
            <a:t>, 2020)</a:t>
          </a:r>
        </a:p>
      </dsp:txBody>
      <dsp:txXfrm>
        <a:off x="0" y="407562"/>
        <a:ext cx="10058399" cy="1530900"/>
      </dsp:txXfrm>
    </dsp:sp>
    <dsp:sp modelId="{71CAAEF3-C176-4014-A26F-12049D9FA401}">
      <dsp:nvSpPr>
        <dsp:cNvPr id="0" name=""/>
        <dsp:cNvSpPr/>
      </dsp:nvSpPr>
      <dsp:spPr>
        <a:xfrm>
          <a:off x="502920" y="9042"/>
          <a:ext cx="7040880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1. Better Employee Relations</a:t>
          </a:r>
        </a:p>
      </dsp:txBody>
      <dsp:txXfrm>
        <a:off x="541828" y="47950"/>
        <a:ext cx="6963064" cy="719224"/>
      </dsp:txXfrm>
    </dsp:sp>
    <dsp:sp modelId="{A746B2D9-94C0-4D80-83ED-71A7A5582E5C}">
      <dsp:nvSpPr>
        <dsp:cNvPr id="0" name=""/>
        <dsp:cNvSpPr/>
      </dsp:nvSpPr>
      <dsp:spPr>
        <a:xfrm>
          <a:off x="0" y="2482782"/>
          <a:ext cx="10058399" cy="1530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4" tIns="562356" rIns="780644" bIns="192024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To have a strong team it is important for a interpersonal relationship among each other. (</a:t>
          </a:r>
          <a:r>
            <a:rPr lang="en-GB" sz="2700" kern="1200" dirty="0" err="1"/>
            <a:t>Gaille</a:t>
          </a:r>
          <a:r>
            <a:rPr lang="en-GB" sz="2700" kern="1200" dirty="0"/>
            <a:t>, 2020)</a:t>
          </a:r>
        </a:p>
      </dsp:txBody>
      <dsp:txXfrm>
        <a:off x="0" y="2482782"/>
        <a:ext cx="10058399" cy="1530900"/>
      </dsp:txXfrm>
    </dsp:sp>
    <dsp:sp modelId="{B19CA67C-2A43-4D6A-A7BF-F10294B017CF}">
      <dsp:nvSpPr>
        <dsp:cNvPr id="0" name=""/>
        <dsp:cNvSpPr/>
      </dsp:nvSpPr>
      <dsp:spPr>
        <a:xfrm>
          <a:off x="502920" y="2084262"/>
          <a:ext cx="7040880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2.Positive Relationship Qualities  </a:t>
          </a:r>
        </a:p>
      </dsp:txBody>
      <dsp:txXfrm>
        <a:off x="541828" y="2123170"/>
        <a:ext cx="6963064" cy="7192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F09D96-3389-4B9B-8F5B-5EF70AE8B6F6}">
      <dsp:nvSpPr>
        <dsp:cNvPr id="0" name=""/>
        <dsp:cNvSpPr/>
      </dsp:nvSpPr>
      <dsp:spPr>
        <a:xfrm>
          <a:off x="0" y="68082"/>
          <a:ext cx="10058399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3. It improves motivations </a:t>
          </a:r>
        </a:p>
      </dsp:txBody>
      <dsp:txXfrm>
        <a:off x="37467" y="105549"/>
        <a:ext cx="9983465" cy="692586"/>
      </dsp:txXfrm>
    </dsp:sp>
    <dsp:sp modelId="{953347FE-90E5-4FB7-9553-63CA4F8FAEA3}">
      <dsp:nvSpPr>
        <dsp:cNvPr id="0" name=""/>
        <dsp:cNvSpPr/>
      </dsp:nvSpPr>
      <dsp:spPr>
        <a:xfrm>
          <a:off x="0" y="835602"/>
          <a:ext cx="10058399" cy="79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Team work motivation help everyone in taking new responsibilities and supporting each one in new achievements. (Indeed, 2021)</a:t>
          </a:r>
        </a:p>
      </dsp:txBody>
      <dsp:txXfrm>
        <a:off x="0" y="835602"/>
        <a:ext cx="10058399" cy="794880"/>
      </dsp:txXfrm>
    </dsp:sp>
    <dsp:sp modelId="{55BA01FA-B860-43A9-8E10-2DBC75271F81}">
      <dsp:nvSpPr>
        <dsp:cNvPr id="0" name=""/>
        <dsp:cNvSpPr/>
      </dsp:nvSpPr>
      <dsp:spPr>
        <a:xfrm>
          <a:off x="0" y="1630482"/>
          <a:ext cx="10058399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4. It teaches conflict resolution skills</a:t>
          </a:r>
        </a:p>
      </dsp:txBody>
      <dsp:txXfrm>
        <a:off x="37467" y="1667949"/>
        <a:ext cx="9983465" cy="692586"/>
      </dsp:txXfrm>
    </dsp:sp>
    <dsp:sp modelId="{93DC81B1-8FB5-43B5-B9ED-88665FF3ECDF}">
      <dsp:nvSpPr>
        <dsp:cNvPr id="0" name=""/>
        <dsp:cNvSpPr/>
      </dsp:nvSpPr>
      <dsp:spPr>
        <a:xfrm>
          <a:off x="0" y="2398002"/>
          <a:ext cx="10058399" cy="155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Having a good resolution skills can create a good every day problem solving. (Indeed, 2021)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Good way to resolve problems without consulting management. (Indeed, 2021) </a:t>
          </a:r>
        </a:p>
      </dsp:txBody>
      <dsp:txXfrm>
        <a:off x="0" y="2398002"/>
        <a:ext cx="10058399" cy="15566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7F24F-FF67-4C96-8CB7-693FF5A5FF84}">
      <dsp:nvSpPr>
        <dsp:cNvPr id="0" name=""/>
        <dsp:cNvSpPr/>
      </dsp:nvSpPr>
      <dsp:spPr>
        <a:xfrm>
          <a:off x="0" y="233682"/>
          <a:ext cx="10058399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5. It makes team stronger</a:t>
          </a:r>
        </a:p>
      </dsp:txBody>
      <dsp:txXfrm>
        <a:off x="37467" y="271149"/>
        <a:ext cx="9983465" cy="692586"/>
      </dsp:txXfrm>
    </dsp:sp>
    <dsp:sp modelId="{C3D4EF9B-0F50-454D-BEB3-2A381BD5B1F4}">
      <dsp:nvSpPr>
        <dsp:cNvPr id="0" name=""/>
        <dsp:cNvSpPr/>
      </dsp:nvSpPr>
      <dsp:spPr>
        <a:xfrm>
          <a:off x="0" y="1001202"/>
          <a:ext cx="10058399" cy="79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Every individual has a special skill, finding in your team for each one the ‘secret skill’ it will lead to a stronger team. (Indeed, 2021)</a:t>
          </a:r>
        </a:p>
      </dsp:txBody>
      <dsp:txXfrm>
        <a:off x="0" y="1001202"/>
        <a:ext cx="10058399" cy="794880"/>
      </dsp:txXfrm>
    </dsp:sp>
    <dsp:sp modelId="{9C0E3938-A56C-4FF7-B8FD-9B679990E466}">
      <dsp:nvSpPr>
        <dsp:cNvPr id="0" name=""/>
        <dsp:cNvSpPr/>
      </dsp:nvSpPr>
      <dsp:spPr>
        <a:xfrm>
          <a:off x="0" y="1796082"/>
          <a:ext cx="10058399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6. It’s fun</a:t>
          </a:r>
        </a:p>
      </dsp:txBody>
      <dsp:txXfrm>
        <a:off x="37467" y="1833549"/>
        <a:ext cx="9983465" cy="692586"/>
      </dsp:txXfrm>
    </dsp:sp>
    <dsp:sp modelId="{BE4CFB4C-F927-49EE-8CB6-1EA0759971BB}">
      <dsp:nvSpPr>
        <dsp:cNvPr id="0" name=""/>
        <dsp:cNvSpPr/>
      </dsp:nvSpPr>
      <dsp:spPr>
        <a:xfrm>
          <a:off x="0" y="2563602"/>
          <a:ext cx="10058399" cy="1225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Very often teams includes breaks among whit the workloads. (Indeed, 2021)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Having a relax chat cand take to a very productive day. (Indeed, 2021) </a:t>
          </a:r>
        </a:p>
      </dsp:txBody>
      <dsp:txXfrm>
        <a:off x="0" y="2563602"/>
        <a:ext cx="10058399" cy="12254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3E0D31-4A36-43E5-8995-F403B15CF665}">
      <dsp:nvSpPr>
        <dsp:cNvPr id="0" name=""/>
        <dsp:cNvSpPr/>
      </dsp:nvSpPr>
      <dsp:spPr>
        <a:xfrm>
          <a:off x="0" y="17429"/>
          <a:ext cx="10058399" cy="727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dirty="0">
              <a:latin typeface="+mn-lt"/>
            </a:rPr>
            <a:t>1. You may not get the desired feedback from some individuals</a:t>
          </a:r>
          <a:r>
            <a:rPr lang="en-GB" sz="1600" b="0" i="0" kern="1200" dirty="0">
              <a:latin typeface="+mn-lt"/>
            </a:rPr>
            <a:t>.</a:t>
          </a:r>
          <a:endParaRPr lang="en-GB" sz="1600" b="0" kern="1200" dirty="0">
            <a:latin typeface="+mn-lt"/>
          </a:endParaRPr>
        </a:p>
      </dsp:txBody>
      <dsp:txXfrm>
        <a:off x="35500" y="52929"/>
        <a:ext cx="9987399" cy="656228"/>
      </dsp:txXfrm>
    </dsp:sp>
    <dsp:sp modelId="{3E087E9B-B679-4F7D-B301-C776BE2F2D7A}">
      <dsp:nvSpPr>
        <dsp:cNvPr id="0" name=""/>
        <dsp:cNvSpPr/>
      </dsp:nvSpPr>
      <dsp:spPr>
        <a:xfrm>
          <a:off x="0" y="924612"/>
          <a:ext cx="10058399" cy="1117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There are colleagues having the tendency to be ‘yes person’ on everything what the leader saying but they don’t have any productivity. 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This problem can create aggressive personalities, timidity.(Louise </a:t>
          </a:r>
          <a:r>
            <a:rPr lang="en-GB" sz="2300" kern="1200" dirty="0" err="1"/>
            <a:t>Gaille</a:t>
          </a:r>
          <a:r>
            <a:rPr lang="en-GB" sz="2300" kern="1200" dirty="0"/>
            <a:t>, 2020)</a:t>
          </a:r>
        </a:p>
      </dsp:txBody>
      <dsp:txXfrm>
        <a:off x="0" y="924612"/>
        <a:ext cx="10058399" cy="1117800"/>
      </dsp:txXfrm>
    </dsp:sp>
    <dsp:sp modelId="{C71A0900-91F3-4FE1-9545-1976273C01FA}">
      <dsp:nvSpPr>
        <dsp:cNvPr id="0" name=""/>
        <dsp:cNvSpPr/>
      </dsp:nvSpPr>
      <dsp:spPr>
        <a:xfrm>
          <a:off x="0" y="2076142"/>
          <a:ext cx="10058399" cy="727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2. Poor leadership</a:t>
          </a:r>
        </a:p>
      </dsp:txBody>
      <dsp:txXfrm>
        <a:off x="35500" y="2111642"/>
        <a:ext cx="9987399" cy="656228"/>
      </dsp:txXfrm>
    </dsp:sp>
    <dsp:sp modelId="{5EA9600C-EE61-48BC-9B2C-667FB8F085F8}">
      <dsp:nvSpPr>
        <dsp:cNvPr id="0" name=""/>
        <dsp:cNvSpPr/>
      </dsp:nvSpPr>
      <dsp:spPr>
        <a:xfrm>
          <a:off x="0" y="2769640"/>
          <a:ext cx="10058399" cy="1055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The leader must be a good </a:t>
          </a:r>
          <a:r>
            <a:rPr lang="en-GB" sz="2300" kern="1200" dirty="0" err="1"/>
            <a:t>exemple</a:t>
          </a:r>
          <a:r>
            <a:rPr lang="en-GB" sz="2300" kern="1200" dirty="0"/>
            <a:t> for the team showing respect, listening his people problems. Without all of this  your team performance will be very low.(Miscellaneous</a:t>
          </a:r>
          <a:r>
            <a:rPr lang="en-GB" sz="2300" b="0" i="0" kern="1200" dirty="0"/>
            <a:t>, 2019)</a:t>
          </a:r>
          <a:endParaRPr lang="en-GB" sz="2300" kern="1200" dirty="0"/>
        </a:p>
      </dsp:txBody>
      <dsp:txXfrm>
        <a:off x="0" y="2769640"/>
        <a:ext cx="10058399" cy="10557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3A713F-7C9B-4403-A557-690FAC40DFB3}">
      <dsp:nvSpPr>
        <dsp:cNvPr id="0" name=""/>
        <dsp:cNvSpPr/>
      </dsp:nvSpPr>
      <dsp:spPr>
        <a:xfrm>
          <a:off x="0" y="204837"/>
          <a:ext cx="10058399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3. Not everyone contributes equally</a:t>
          </a:r>
        </a:p>
      </dsp:txBody>
      <dsp:txXfrm>
        <a:off x="43321" y="248158"/>
        <a:ext cx="9971757" cy="800803"/>
      </dsp:txXfrm>
    </dsp:sp>
    <dsp:sp modelId="{757D8BC3-5584-4586-8C56-B4E812D5BA3D}">
      <dsp:nvSpPr>
        <dsp:cNvPr id="0" name=""/>
        <dsp:cNvSpPr/>
      </dsp:nvSpPr>
      <dsp:spPr>
        <a:xfrm>
          <a:off x="0" y="1092282"/>
          <a:ext cx="10058399" cy="919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Working in teams, very often you can find that some of them working more hard then others. (Indeed, 2021)</a:t>
          </a:r>
        </a:p>
      </dsp:txBody>
      <dsp:txXfrm>
        <a:off x="0" y="1092282"/>
        <a:ext cx="10058399" cy="919080"/>
      </dsp:txXfrm>
    </dsp:sp>
    <dsp:sp modelId="{3C6F9403-81D7-4818-9379-63589362FC4F}">
      <dsp:nvSpPr>
        <dsp:cNvPr id="0" name=""/>
        <dsp:cNvSpPr/>
      </dsp:nvSpPr>
      <dsp:spPr>
        <a:xfrm>
          <a:off x="0" y="2011362"/>
          <a:ext cx="10058399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4. Others might not like your ideas</a:t>
          </a:r>
        </a:p>
      </dsp:txBody>
      <dsp:txXfrm>
        <a:off x="43321" y="2054683"/>
        <a:ext cx="9971757" cy="800803"/>
      </dsp:txXfrm>
    </dsp:sp>
    <dsp:sp modelId="{9FA069EC-0FE5-49A6-BE6A-9A842A443E0B}">
      <dsp:nvSpPr>
        <dsp:cNvPr id="0" name=""/>
        <dsp:cNvSpPr/>
      </dsp:nvSpPr>
      <dsp:spPr>
        <a:xfrm>
          <a:off x="0" y="2898807"/>
          <a:ext cx="10058399" cy="919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There situations when your idea it is often rejected. When your effort it’s not recognise can be difficult. (Indeed, 2021)</a:t>
          </a:r>
        </a:p>
      </dsp:txBody>
      <dsp:txXfrm>
        <a:off x="0" y="2898807"/>
        <a:ext cx="10058399" cy="9190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A06ECD-4B6D-49A4-807D-41C7C88185CD}">
      <dsp:nvSpPr>
        <dsp:cNvPr id="0" name=""/>
        <dsp:cNvSpPr/>
      </dsp:nvSpPr>
      <dsp:spPr>
        <a:xfrm>
          <a:off x="0" y="76677"/>
          <a:ext cx="10058399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5. It is harder to change a plan</a:t>
          </a:r>
        </a:p>
      </dsp:txBody>
      <dsp:txXfrm>
        <a:off x="42151" y="118828"/>
        <a:ext cx="9974097" cy="779158"/>
      </dsp:txXfrm>
    </dsp:sp>
    <dsp:sp modelId="{037B10ED-A904-4D51-B0EC-AE78315B413F}">
      <dsp:nvSpPr>
        <dsp:cNvPr id="0" name=""/>
        <dsp:cNvSpPr/>
      </dsp:nvSpPr>
      <dsp:spPr>
        <a:xfrm>
          <a:off x="0" y="940137"/>
          <a:ext cx="10058399" cy="875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 dirty="0"/>
            <a:t>When your team know the deadline plan can be demanding to make any changes. (Indeed, 2021)</a:t>
          </a:r>
        </a:p>
      </dsp:txBody>
      <dsp:txXfrm>
        <a:off x="0" y="940137"/>
        <a:ext cx="10058399" cy="875610"/>
      </dsp:txXfrm>
    </dsp:sp>
    <dsp:sp modelId="{43F88301-D93B-40B4-9706-4879C0312A79}">
      <dsp:nvSpPr>
        <dsp:cNvPr id="0" name=""/>
        <dsp:cNvSpPr/>
      </dsp:nvSpPr>
      <dsp:spPr>
        <a:xfrm>
          <a:off x="0" y="1815747"/>
          <a:ext cx="10058399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6. It can be harder to get organized</a:t>
          </a:r>
        </a:p>
      </dsp:txBody>
      <dsp:txXfrm>
        <a:off x="42151" y="1857898"/>
        <a:ext cx="9974097" cy="779158"/>
      </dsp:txXfrm>
    </dsp:sp>
    <dsp:sp modelId="{80BBC808-6466-4C08-9AFD-EC4921755AC2}">
      <dsp:nvSpPr>
        <dsp:cNvPr id="0" name=""/>
        <dsp:cNvSpPr/>
      </dsp:nvSpPr>
      <dsp:spPr>
        <a:xfrm>
          <a:off x="0" y="2679207"/>
          <a:ext cx="10058399" cy="1266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 dirty="0"/>
            <a:t>Depending on one of your colleagues for meetings or important information can be challenging finishing your attributions on time. (Indeed, 2021)</a:t>
          </a:r>
        </a:p>
      </dsp:txBody>
      <dsp:txXfrm>
        <a:off x="0" y="2679207"/>
        <a:ext cx="10058399" cy="12668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286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395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0122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707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66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521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926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039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877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036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552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055268F-6ECF-46F6-B826-CA1B4AEEBFF7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0F214FA-F1B8-444D-B6D4-DB42E4D0C82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9270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techniques+to+deal+with+the+conflicts+acknowledge&amp;FORM=AWRE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91.com/belbin-team-roles/" TargetMode="External"/><Relationship Id="rId2" Type="http://schemas.openxmlformats.org/officeDocument/2006/relationships/hyperlink" Target="https://leadershipmanagement.com.au/wp-content/uploads/2015/09/Effective-teamwork-the-key-to-succes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amwork.com/blog/the-5-stages-of-team-development-what-you-need-to-know/" TargetMode="External"/><Relationship Id="rId5" Type="http://schemas.openxmlformats.org/officeDocument/2006/relationships/hyperlink" Target="https://www.teamwork.com/blog/author/deirdre_scully/" TargetMode="External"/><Relationship Id="rId4" Type="http://schemas.openxmlformats.org/officeDocument/2006/relationships/hyperlink" Target="https://www.summary.com/workplace/conflict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career-development/advantages-of-working-in-a-team" TargetMode="External"/><Relationship Id="rId2" Type="http://schemas.openxmlformats.org/officeDocument/2006/relationships/hyperlink" Target="https://www.emerald.com/insight/content/doi/10.1108/eb022834/full/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k.indeed.com/career-advice/career-development/how-to-build-successful-team" TargetMode="External"/><Relationship Id="rId4" Type="http://schemas.openxmlformats.org/officeDocument/2006/relationships/hyperlink" Target="https://www.indeed.com/career-advice/career-development/disadvantages-of-working-as-team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vittana.org/18-biggest-advantages-and-disadvantages-of-teamwork" TargetMode="External"/><Relationship Id="rId2" Type="http://schemas.openxmlformats.org/officeDocument/2006/relationships/hyperlink" Target="https://www.indeed.com/career-advice/career-development/conflict-resolution-strategies(Accesse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rywellmind.com/what-is-the-situational-theory-of-leadership-2795321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pwork.com/resources/how-to-build-a-successful-team" TargetMode="External"/><Relationship Id="rId2" Type="http://schemas.openxmlformats.org/officeDocument/2006/relationships/hyperlink" Target="https://www.toolshero.com/toolsheroes/meredith-belbin/(Accesse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deed.com/career-advice/career-development/situational-leadershi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3F1B3-6BB8-816A-5EFF-86D2DE421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300" dirty="0">
                <a:solidFill>
                  <a:schemeClr val="tx1"/>
                </a:solidFill>
              </a:rPr>
              <a:t>Effective Team Working and Communications (BMSW4002)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4A2EAF-9655-79BE-613D-851ABA2CDE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9308368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4783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A6435-4E13-4867-EEEF-14296B30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Introduction</a:t>
            </a:r>
            <a:br>
              <a:rPr lang="en-GB" sz="36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and disadvantages of Team Working</a:t>
            </a:r>
            <a:br>
              <a:rPr lang="en-GB" sz="1200" dirty="0"/>
            </a:b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C2EA37CB-2808-11E3-7E91-7A7CD2A69E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0305678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5393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60F4C-11AA-CB1A-F388-EE3E383B7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Advantages working in teams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A26921-4822-21B2-530A-C36B63950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240832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9972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58C8A-9298-FCE7-9025-7FBB4BA48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Continued..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C5313B4-D6E4-CCB6-2D52-6E6E46B4A3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6230826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4641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84197-D7B0-5D53-DA81-C218A2D30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Continued…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15C3F12-A97A-4F93-5B41-5B862AF09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6386897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1006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0FBEE-3ACA-980D-0696-9426684E2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team working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A03C4FE-CEE7-32B6-87B0-7060FC051D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0478115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1919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47BD3-A9B6-3044-C89D-55E9EDA47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Continued…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BCD52E4-6C01-BCA4-636E-28E7C1F399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9315269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5669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ED2D3-9EAA-3B93-2EC5-CFE12414F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Continued…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82CC9BB-3CE6-7157-01C4-61D119F3A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23161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7552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6807D-BC1A-6AE2-807B-C1462ADFE2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128775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700" b="0" i="0" u="sng" dirty="0">
                <a:solidFill>
                  <a:srgbClr val="000A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Stages of Team Development</a:t>
            </a:r>
            <a:br>
              <a:rPr lang="en-GB" sz="6000" b="0" i="0" u="sng" dirty="0">
                <a:solidFill>
                  <a:srgbClr val="000A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CF5E32-15BA-3C47-2A01-688574E514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36487" y="1517680"/>
            <a:ext cx="8637072" cy="3646714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Bruce Wayne Tuckman, a researcher, released ”Tuckman's stages" in 1965 as a means of enhancing group collaboration and assist businesses in becoming more effective.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It discussed the four developmental phases that all teams experience throughout time: forming, storming, norming, and performing.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To create the "five phases of team formation" in 1977, Tuckman and PHD candidate Mary Ann Jensen introduced a fifth step termed </a:t>
            </a:r>
            <a:r>
              <a:rPr lang="en-US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Adjouring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. (D. Scully, 2020)</a:t>
            </a:r>
          </a:p>
          <a:p>
            <a:pPr algn="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774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66F6C-3879-41FF-6728-20EFC4534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69E45-4733-5669-FDAC-33E1BAFE5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837" y="1632858"/>
            <a:ext cx="9495274" cy="461554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Team members initially meet at this location. 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introductions should be facilitated by the team leaders, who should also highlight the qualifications of each team member. 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Additionally, team members are given the option to arrange their duties and project specifics are provided</a:t>
            </a:r>
            <a:r>
              <a:rPr lang="en-US" sz="1800" dirty="0"/>
              <a:t>. (D. Scully, 2020)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The 5 Stages of Team Development: What You Need to Know&#10;">
            <a:extLst>
              <a:ext uri="{FF2B5EF4-FFF2-40B4-BE49-F238E27FC236}">
                <a16:creationId xmlns:a16="http://schemas.microsoft.com/office/drawing/2014/main" id="{E7C475CA-67A8-D462-23A6-EF3BE1A9AC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" r="79717"/>
          <a:stretch/>
        </p:blipFill>
        <p:spPr bwMode="auto">
          <a:xfrm>
            <a:off x="4852528" y="3597613"/>
            <a:ext cx="1951043" cy="254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962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54962-461C-9295-9DC6-84A7997BC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050254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2. Storming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4A2D4-3C84-408D-1F94-CED2057A3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5705" y="1632856"/>
            <a:ext cx="10073686" cy="420740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Team members openly exchange ideas 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They try to win the respect of their colleagues. </a:t>
            </a:r>
          </a:p>
          <a:p>
            <a:pPr>
              <a:lnSpc>
                <a:spcPct val="100000"/>
              </a:lnSpc>
            </a:pPr>
            <a:r>
              <a:rPr lang="en-GB" sz="18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leaders support teams by controlling team competition and developing strategies to complete tasks on time</a:t>
            </a:r>
            <a:r>
              <a:rPr lang="en-GB" sz="1600" i="0" u="none" strike="noStrike" dirty="0">
                <a:effectLst/>
                <a:latin typeface="Roboto" panose="02000000000000000000" pitchFamily="2" charset="0"/>
              </a:rPr>
              <a:t>. (D. Scully, 2020)</a:t>
            </a:r>
          </a:p>
          <a:p>
            <a:endParaRPr lang="en-GB" sz="1600" dirty="0">
              <a:latin typeface="Roboto" panose="02000000000000000000" pitchFamily="2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The 5 Stages of Team Development: What You Need to Know&#10;">
            <a:extLst>
              <a:ext uri="{FF2B5EF4-FFF2-40B4-BE49-F238E27FC236}">
                <a16:creationId xmlns:a16="http://schemas.microsoft.com/office/drawing/2014/main" id="{48C682AE-0EA8-CA96-A605-F7C0115E74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53" t="862" r="59835" b="-740"/>
          <a:stretch/>
        </p:blipFill>
        <p:spPr bwMode="auto">
          <a:xfrm>
            <a:off x="4365171" y="3352800"/>
            <a:ext cx="1872343" cy="227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763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DE230-C508-46B2-E56E-AA504F5E9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3. Norming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25834-6202-9411-6BED-3B717044FF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Teams have mastered the art of collaboration. 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Internal rivalry has been eliminated and roles and objectives are crystal apparent.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Each person works more productively as a result of learning how to communicate ideas while chasing a common objective</a:t>
            </a:r>
            <a:r>
              <a:rPr lang="en-US" sz="1800" dirty="0"/>
              <a:t>. (D. Scully, 2020)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The 5 Stages of Team Development: What You Need to Know&#10;">
            <a:extLst>
              <a:ext uri="{FF2B5EF4-FFF2-40B4-BE49-F238E27FC236}">
                <a16:creationId xmlns:a16="http://schemas.microsoft.com/office/drawing/2014/main" id="{0E18BB40-8D12-F2FA-19C4-6C36EC9506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87" t="820" r="39240"/>
          <a:stretch/>
        </p:blipFill>
        <p:spPr bwMode="auto">
          <a:xfrm>
            <a:off x="4974770" y="3761046"/>
            <a:ext cx="1769127" cy="2171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055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BB100-8347-3264-3F88-70FF51B9D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4. Performing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4DE02-4FAF-25D0-4EB5-A6A0DA0711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team members have a high degree of trust </a:t>
            </a: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and cooperation.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With minimal supervision from team leaders, teams are operating at their full efficiency.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Teams now have methods to fix problems without risking timetables and progress. (D. Scully, 2020)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The 5 Stages of Team Development: What You Need to Know&#10;">
            <a:extLst>
              <a:ext uri="{FF2B5EF4-FFF2-40B4-BE49-F238E27FC236}">
                <a16:creationId xmlns:a16="http://schemas.microsoft.com/office/drawing/2014/main" id="{9270BA79-CDBA-5BC6-72EF-F96A265D5E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396" t="2225" r="18632"/>
          <a:stretch/>
        </p:blipFill>
        <p:spPr bwMode="auto">
          <a:xfrm>
            <a:off x="4680856" y="3690256"/>
            <a:ext cx="1959429" cy="23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8181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693EA-D7C9-87BF-BDE9-153A5CD40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5. ADJOURING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80A2E-C69C-A13F-8464-3857020AA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Teams reflect on what went well and what could be improved for next objectives. 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Team members move on to new initiatives. (D. Scully, 2020)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The 5 Stages of Team Development: What You Need to Know&#10;">
            <a:extLst>
              <a:ext uri="{FF2B5EF4-FFF2-40B4-BE49-F238E27FC236}">
                <a16:creationId xmlns:a16="http://schemas.microsoft.com/office/drawing/2014/main" id="{D90C7FEE-ECAA-4BBF-614B-2F3B7C3C57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26" t="2225"/>
          <a:stretch/>
        </p:blipFill>
        <p:spPr bwMode="auto">
          <a:xfrm>
            <a:off x="4659086" y="3189513"/>
            <a:ext cx="1970313" cy="2466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258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D6DF1-19F6-4316-A1A9-2410FE822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475861"/>
            <a:ext cx="8761413" cy="206206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en-GB" sz="4000" b="1" dirty="0">
                <a:latin typeface="Arial Rounded MT Bold" panose="020F0704030504030204" pitchFamily="34" charset="0"/>
                <a:cs typeface="Arial" panose="020B0604020202020204" pitchFamily="34" charset="0"/>
              </a:rPr>
              <a:t>Team Roles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Meredith Belbin 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/>
            </a:br>
            <a:endParaRPr lang="en-GB" sz="14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E66AC06B-058B-45B4-B9D3-A755B0D1E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499"/>
            <a:ext cx="6397313" cy="3871945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ground-breaking studies he conducted on team effectiveness made the British researcher famous.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Gain notoriety around the world for his team roles theory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his research at Henley, a "Team Role" is one of nine clusters of behavioural characteristics that are useful for facilitating team success.(Indeed Editorial Team,2020)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C6A7C-475B-4420-8458-33AEA5DCB1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" b="7146"/>
          <a:stretch/>
        </p:blipFill>
        <p:spPr>
          <a:xfrm>
            <a:off x="8020571" y="2775951"/>
            <a:ext cx="3080048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528854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20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2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66" name="Freeform: Shape 2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3FF8AB-04A0-4D75-B48F-6A6BEA118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2882588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Belbin’s 9 Teams Roles	</a:t>
            </a:r>
            <a:br>
              <a:rPr lang="en-GB" sz="3200">
                <a:solidFill>
                  <a:srgbClr val="EBEBEB"/>
                </a:solidFill>
              </a:rPr>
            </a:br>
            <a:r>
              <a:rPr lang="en-GB" sz="3200">
                <a:solidFill>
                  <a:srgbClr val="EBEBEB"/>
                </a:solidFill>
              </a:rPr>
              <a:t>	</a:t>
            </a:r>
            <a:endParaRPr lang="en-GB" sz="3200" dirty="0">
              <a:solidFill>
                <a:srgbClr val="EBEBEB"/>
              </a:solidFill>
            </a:endParaRPr>
          </a:p>
        </p:txBody>
      </p:sp>
      <p:sp>
        <p:nvSpPr>
          <p:cNvPr id="67" name="Content Placeholder 2">
            <a:extLst>
              <a:ext uri="{FF2B5EF4-FFF2-40B4-BE49-F238E27FC236}">
                <a16:creationId xmlns:a16="http://schemas.microsoft.com/office/drawing/2014/main" id="{150E2E5A-8D8D-4405-A9F0-2499A6249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0762" y="519243"/>
            <a:ext cx="5921929" cy="595432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Meredith Belbin divided the nine Teams Roles in three category: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Action Oriented Roles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:   -Shaper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-Implementer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-Completer Finisher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People Oriented Roles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:   -Coordinator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-Team Worker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-Resource Investigator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Though Oriented Roles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:  -Plant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- Monitor-Evaluator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- Specialist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998812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6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D139AE69-1302-7467-0E4B-7012E8FE5447}"/>
              </a:ext>
            </a:extLst>
          </p:cNvPr>
          <p:cNvGraphicFramePr>
            <a:graphicFrameLocks noGrp="1"/>
          </p:cNvGraphicFramePr>
          <p:nvPr/>
        </p:nvGraphicFramePr>
        <p:xfrm>
          <a:off x="1344997" y="1284394"/>
          <a:ext cx="9597176" cy="4283067"/>
        </p:xfrm>
        <a:graphic>
          <a:graphicData uri="http://schemas.openxmlformats.org/drawingml/2006/table">
            <a:tbl>
              <a:tblPr firstRow="1" bandRow="1">
                <a:noFill/>
                <a:tableStyleId>{073A0DAA-6AF3-43AB-8588-CEC1D06C72B9}</a:tableStyleId>
              </a:tblPr>
              <a:tblGrid>
                <a:gridCol w="2346628">
                  <a:extLst>
                    <a:ext uri="{9D8B030D-6E8A-4147-A177-3AD203B41FA5}">
                      <a16:colId xmlns:a16="http://schemas.microsoft.com/office/drawing/2014/main" val="4242761283"/>
                    </a:ext>
                  </a:extLst>
                </a:gridCol>
                <a:gridCol w="2619361">
                  <a:extLst>
                    <a:ext uri="{9D8B030D-6E8A-4147-A177-3AD203B41FA5}">
                      <a16:colId xmlns:a16="http://schemas.microsoft.com/office/drawing/2014/main" val="1500330069"/>
                    </a:ext>
                  </a:extLst>
                </a:gridCol>
                <a:gridCol w="2357914">
                  <a:extLst>
                    <a:ext uri="{9D8B030D-6E8A-4147-A177-3AD203B41FA5}">
                      <a16:colId xmlns:a16="http://schemas.microsoft.com/office/drawing/2014/main" val="1147340033"/>
                    </a:ext>
                  </a:extLst>
                </a:gridCol>
                <a:gridCol w="2273273">
                  <a:extLst>
                    <a:ext uri="{9D8B030D-6E8A-4147-A177-3AD203B41FA5}">
                      <a16:colId xmlns:a16="http://schemas.microsoft.com/office/drawing/2014/main" val="3795972421"/>
                    </a:ext>
                  </a:extLst>
                </a:gridCol>
              </a:tblGrid>
              <a:tr h="946175">
                <a:tc>
                  <a:txBody>
                    <a:bodyPr/>
                    <a:lstStyle/>
                    <a:p>
                      <a:endParaRPr lang="en-GB" sz="1900" b="1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0852" marR="162511" marT="162511" marB="162511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900" b="1" dirty="0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900" b="1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Shaper</a:t>
                      </a:r>
                    </a:p>
                  </a:txBody>
                  <a:tcPr marL="270852" marR="162511" marT="162511" marB="162511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900" b="1">
                        <a:solidFill>
                          <a:srgbClr val="FFFFFF"/>
                        </a:solidFill>
                      </a:endParaRPr>
                    </a:p>
                    <a:p>
                      <a:r>
                        <a:rPr lang="en-GB" sz="19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Worker</a:t>
                      </a:r>
                    </a:p>
                  </a:txBody>
                  <a:tcPr marL="270852" marR="162511" marT="162511" marB="162511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900" b="1">
                        <a:solidFill>
                          <a:srgbClr val="FFFFFF"/>
                        </a:solidFill>
                      </a:endParaRPr>
                    </a:p>
                    <a:p>
                      <a:r>
                        <a:rPr lang="en-GB" sz="1900" b="1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Plant</a:t>
                      </a:r>
                    </a:p>
                  </a:txBody>
                  <a:tcPr marL="270852" marR="162511" marT="162511" marB="162511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0185587"/>
                  </a:ext>
                </a:extLst>
              </a:tr>
              <a:tr h="1812900">
                <a:tc>
                  <a:txBody>
                    <a:bodyPr/>
                    <a:lstStyle/>
                    <a:p>
                      <a:endParaRPr lang="en-GB" sz="19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  <a:p>
                      <a:r>
                        <a:rPr lang="en-GB" sz="19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Advantages </a:t>
                      </a:r>
                    </a:p>
                  </a:txBody>
                  <a:tcPr marL="270852" marR="162511" marT="162511" marB="162511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Extroverted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Dynamic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natural leader</a:t>
                      </a:r>
                    </a:p>
                  </a:txBody>
                  <a:tcPr marL="270852" marR="162511" marT="162511" marB="162511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Very popular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able to appreciate others' needs</a:t>
                      </a:r>
                    </a:p>
                  </a:txBody>
                  <a:tcPr marL="270852" marR="162511" marT="162511" marB="162511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Creative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Modern-day thinker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Useful to the team</a:t>
                      </a:r>
                    </a:p>
                  </a:txBody>
                  <a:tcPr marL="270852" marR="162511" marT="162511" marB="162511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1933602"/>
                  </a:ext>
                </a:extLst>
              </a:tr>
              <a:tr h="1523992">
                <a:tc>
                  <a:txBody>
                    <a:bodyPr/>
                    <a:lstStyle/>
                    <a:p>
                      <a:endParaRPr lang="en-GB" sz="19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  <a:p>
                      <a:r>
                        <a:rPr lang="en-GB" sz="19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Disadvantages </a:t>
                      </a:r>
                    </a:p>
                  </a:txBody>
                  <a:tcPr marL="270852" marR="162511" marT="162511" marB="162511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Prone to being provoked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Hurt people’s feeling’s </a:t>
                      </a:r>
                    </a:p>
                  </a:txBody>
                  <a:tcPr marL="270852" marR="162511" marT="162511" marB="162511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Indecisive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Tent to avoid conflicts </a:t>
                      </a:r>
                    </a:p>
                  </a:txBody>
                  <a:tcPr marL="270852" marR="162511" marT="162511" marB="162511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Have a poor memory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9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Forgetful </a:t>
                      </a:r>
                    </a:p>
                  </a:txBody>
                  <a:tcPr marL="270852" marR="162511" marT="162511" marB="162511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51902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4384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B6480-BAEB-F83A-956A-9ABCC8327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34555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Situational leadership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CC9F4-BEE9-14A8-7483-D3C129A74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266" y="1737361"/>
            <a:ext cx="11054166" cy="49153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0" i="0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Situational leadership is a leadership style in which a leader adapts their       style of leading to suit the current work environment and/or needs of a team. 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There are four types of leadership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Telling leadership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is the least experienced worker.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Selling leadership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are still inexperienced people.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Participating leadership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includes employees  who are excited to work on a Task.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Delegating leadership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are the staff members that are fully qualified to handle a Task. (Miller, 2022)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6456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B809B-CEBC-E598-388B-5879DA51A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Maturity levels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B9332-7124-A027-D578-DDCF6CC36D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200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Hersey and Blanchard's view, there are four main forms of maturity, including: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M1</a:t>
            </a:r>
            <a:r>
              <a:rPr lang="en-GB" sz="2000" b="1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20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group participants lack the skills and motivation to do the task.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M2:</a:t>
            </a:r>
            <a:r>
              <a:rPr lang="en-GB" sz="20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participants of the group are passionate but unqualified.</a:t>
            </a:r>
            <a:endParaRPr lang="en-GB" sz="2000" b="1" dirty="0">
              <a:solidFill>
                <a:srgbClr val="2121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M3:</a:t>
            </a:r>
            <a:r>
              <a:rPr lang="en-GB" sz="20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Members of the group are capable of doing the chores but are unable to accept responsibility.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M4: </a:t>
            </a:r>
            <a:r>
              <a:rPr lang="en-GB" sz="200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Each member of the team is extremely competent and equipped to handle any work</a:t>
            </a:r>
            <a:r>
              <a:rPr lang="en-GB" sz="20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(Cherry, 2020)</a:t>
            </a:r>
            <a:endParaRPr lang="en-GB" sz="2000" i="0" dirty="0">
              <a:solidFill>
                <a:srgbClr val="21212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4644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E50961-0F1B-484C-85BC-4BD16B9FF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chess piece">
            <a:extLst>
              <a:ext uri="{FF2B5EF4-FFF2-40B4-BE49-F238E27FC236}">
                <a16:creationId xmlns:a16="http://schemas.microsoft.com/office/drawing/2014/main" id="{F4A59FF8-FFD0-D3B7-D80F-8A83F93077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257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F8B42F-E647-9599-D82F-4723F24CC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MANAGING CONFLICTS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EB6168-07D7-44FD-B835-27CC0EBCBD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 lnSpcReduction="10000"/>
          </a:bodyPr>
          <a:lstStyle/>
          <a:p>
            <a:r>
              <a:rPr lang="en-GB" sz="3000">
                <a:solidFill>
                  <a:schemeClr val="tx1"/>
                </a:solidFill>
              </a:rPr>
              <a:t>ALINA TEODORA ROSU</a:t>
            </a:r>
          </a:p>
          <a:p>
            <a:r>
              <a:rPr lang="en-GB" sz="3000">
                <a:solidFill>
                  <a:schemeClr val="tx1"/>
                </a:solidFill>
              </a:rPr>
              <a:t>2134117</a:t>
            </a:r>
          </a:p>
          <a:p>
            <a:r>
              <a:rPr lang="en-GB" sz="3000">
                <a:solidFill>
                  <a:schemeClr val="tx1"/>
                </a:solidFill>
              </a:rPr>
              <a:t>LECTURER: ANITA NAN</a:t>
            </a:r>
          </a:p>
        </p:txBody>
      </p:sp>
    </p:spTree>
    <p:extLst>
      <p:ext uri="{BB962C8B-B14F-4D97-AF65-F5344CB8AC3E}">
        <p14:creationId xmlns:p14="http://schemas.microsoft.com/office/powerpoint/2010/main" val="53769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E3A536-71BE-44C0-839D-5F8F056A2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1AC3C-B73E-6C2F-5ADC-5C8846538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825" y="1781175"/>
            <a:ext cx="10460226" cy="4145280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A conflict is a disagreement among groups or individuals caused by different sets of principles and values, ego and prides. ( Friedman., Tidd., Currall., Tsai., 2000) </a:t>
            </a:r>
          </a:p>
          <a:p>
            <a:endParaRPr lang="en-GB" sz="23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We know 3 types of factors which leads to conflicts:</a:t>
            </a:r>
          </a:p>
          <a:p>
            <a:pPr marL="1371600" indent="-1371600">
              <a:buFont typeface="+mj-lt"/>
              <a:buAutoNum type="arabicPeriod"/>
            </a:pP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- poor communication or misunderstandings could create major conflicts in a group, less information and different interpretation.</a:t>
            </a:r>
          </a:p>
          <a:p>
            <a:pPr marL="1371600" indent="-1371600">
              <a:buFont typeface="+mj-lt"/>
              <a:buAutoNum type="arabicPeriod"/>
            </a:pP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Structural Factors- 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the size of a team and the level of participation of each member often create major conflicts.</a:t>
            </a:r>
          </a:p>
          <a:p>
            <a:pPr marL="1371600" indent="-1371600">
              <a:buFont typeface="+mj-lt"/>
              <a:buAutoNum type="arabicPeriod"/>
            </a:pP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Personal Factors- 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having different values and needs, personal goals and a high level individual’s self esteem is also an important factor who lead to conflicts.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endParaRPr lang="en-GB" sz="2300" b="1" dirty="0"/>
          </a:p>
          <a:p>
            <a:pPr marL="0" indent="0">
              <a:buNone/>
            </a:pPr>
            <a:endParaRPr lang="en-GB" sz="2300" dirty="0"/>
          </a:p>
          <a:p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5D404-E80D-DA3C-0248-9E1AADD89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550" y="931545"/>
            <a:ext cx="10810875" cy="94488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a conflict?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F2C8D2-99DC-9EAE-0714-5C99FB050130}"/>
              </a:ext>
            </a:extLst>
          </p:cNvPr>
          <p:cNvSpPr txBox="1"/>
          <p:nvPr/>
        </p:nvSpPr>
        <p:spPr>
          <a:xfrm>
            <a:off x="3724275" y="285213"/>
            <a:ext cx="47434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MANAGING CONFLICTS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2280458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E3471476-5608-1F2E-8445-E08962D086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5E6C5E-D820-89AF-25E0-37EDB380E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26044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THOMAS and KILMANN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AFD1B-5559-AC96-584A-DCF55CA9B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376618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COMPETING: non cooperative and assertive attitude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COMPROMISING: small level of cooperation, having the same goals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COLLABORATING : high level of trust, but finding a middle way to agree takes a lot of time to agree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AVOIDING : not a good long term strategy, works with small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ACCOMODATING : look like self sacrifice to satisfy the other person, good to build a relationship. (Indeed, 2022)</a:t>
            </a:r>
          </a:p>
        </p:txBody>
      </p:sp>
    </p:spTree>
    <p:extLst>
      <p:ext uri="{BB962C8B-B14F-4D97-AF65-F5344CB8AC3E}">
        <p14:creationId xmlns:p14="http://schemas.microsoft.com/office/powerpoint/2010/main" val="24872733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A0A2AD5B-2880-3C2B-8202-D3E9440069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4449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0CDCE6-EFC7-89BF-75D0-BE81F66B3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chemeClr val="tx1"/>
                </a:solidFill>
              </a:rPr>
              <a:t>IS CONFLICT A BAD THING?</a:t>
            </a:r>
            <a:br>
              <a:rPr lang="en-GB" sz="3000" b="1" dirty="0">
                <a:solidFill>
                  <a:schemeClr val="tx1"/>
                </a:solidFill>
              </a:rPr>
            </a:br>
            <a:br>
              <a:rPr lang="en-GB" sz="3000" b="1" dirty="0">
                <a:solidFill>
                  <a:schemeClr val="tx1"/>
                </a:solidFill>
              </a:rPr>
            </a:br>
            <a:br>
              <a:rPr lang="en-GB" sz="3000" b="1" dirty="0">
                <a:solidFill>
                  <a:schemeClr val="tx1"/>
                </a:solidFill>
              </a:rPr>
            </a:br>
            <a:r>
              <a:rPr lang="en-GB" sz="3000" dirty="0">
                <a:solidFill>
                  <a:schemeClr val="tx1"/>
                </a:solidFill>
              </a:rPr>
              <a:t>Not always and not all the conflicts are negative:</a:t>
            </a:r>
            <a:br>
              <a:rPr lang="en-GB" sz="3000" dirty="0">
                <a:solidFill>
                  <a:schemeClr val="tx1"/>
                </a:solidFill>
              </a:rPr>
            </a:br>
            <a:endParaRPr lang="en-GB" sz="30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BA68A-B035-5901-B660-ABC3371D1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376618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conflict can brings feelings and emotions to the surface.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conflict allows you to update your communication skills.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conflict can motivate people to identify a problem and fin a solution.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conflict can teach you to accept new changes and develop listening skills.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conflict may express what is important for you.(Indeed, 2022)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4302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A7A6F1CE-6B61-47C6-149B-D9E2B16A8C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7787"/>
          <a:stretch/>
        </p:blipFill>
        <p:spPr>
          <a:xfrm>
            <a:off x="0" y="-109008"/>
            <a:ext cx="127254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B1BD76-A2E2-8D9A-97E5-D8E8620CA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09329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Techniques to deal with the conflicts: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2F8AD-E531-B49C-8673-CEED0DEB9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376618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200" b="1" dirty="0">
                <a:solidFill>
                  <a:schemeClr val="tx1"/>
                </a:solidFill>
              </a:rPr>
              <a:t>Listen </a:t>
            </a:r>
            <a:r>
              <a:rPr lang="en-GB" sz="2200" dirty="0">
                <a:solidFill>
                  <a:schemeClr val="tx1"/>
                </a:solidFill>
              </a:rPr>
              <a:t>: hearing and understanding is important to reach the good resolution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b="1" dirty="0">
                <a:solidFill>
                  <a:schemeClr val="tx1"/>
                </a:solidFill>
              </a:rPr>
              <a:t>Acknowledge</a:t>
            </a:r>
            <a:r>
              <a:rPr lang="en-GB" sz="2200" dirty="0">
                <a:solidFill>
                  <a:schemeClr val="tx1"/>
                </a:solidFill>
              </a:rPr>
              <a:t> : identify the problem , use your conflict resolution skills, listen actively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b="1" dirty="0">
                <a:solidFill>
                  <a:schemeClr val="tx1"/>
                </a:solidFill>
              </a:rPr>
              <a:t>Respond</a:t>
            </a:r>
            <a:r>
              <a:rPr lang="en-GB" sz="2200" dirty="0">
                <a:solidFill>
                  <a:schemeClr val="tx1"/>
                </a:solidFill>
              </a:rPr>
              <a:t> : offer an constructive feedback or an alternative idea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b="1" dirty="0">
                <a:solidFill>
                  <a:schemeClr val="tx1"/>
                </a:solidFill>
              </a:rPr>
              <a:t>Resolve remaining differences </a:t>
            </a:r>
            <a:r>
              <a:rPr lang="en-GB" sz="2200" dirty="0">
                <a:solidFill>
                  <a:schemeClr val="tx1"/>
                </a:solidFill>
              </a:rPr>
              <a:t>: deep analyse of the issue and generate an agreed solution( Indeed, 2022)</a:t>
            </a:r>
          </a:p>
          <a:p>
            <a:br>
              <a:rPr lang="en-GB" sz="2200" b="0" i="0" u="sng" dirty="0">
                <a:solidFill>
                  <a:schemeClr val="tx1"/>
                </a:solidFill>
                <a:effectLst/>
                <a:latin typeface="Roboto" panose="02000000000000000000" pitchFamily="2" charset="0"/>
                <a:hlinkClick r:id="rId3"/>
              </a:rPr>
            </a:br>
            <a:endParaRPr lang="en-GB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7869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27A04-F58B-CE3F-61F5-B7F663F85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1"/>
            <a:ext cx="10515600" cy="106682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4800" i="1" dirty="0">
                <a:latin typeface="Arial" panose="020B0604020202020204" pitchFamily="34" charset="0"/>
                <a:cs typeface="Arial" panose="020B0604020202020204" pitchFamily="34" charset="0"/>
              </a:rPr>
              <a:t>Successful team</a:t>
            </a:r>
            <a:b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What is a Successful team</a:t>
            </a:r>
          </a:p>
        </p:txBody>
      </p:sp>
      <p:pic>
        <p:nvPicPr>
          <p:cNvPr id="1026" name="Picture 2" descr="Effective teamwork: the key to success | LMA">
            <a:extLst>
              <a:ext uri="{FF2B5EF4-FFF2-40B4-BE49-F238E27FC236}">
                <a16:creationId xmlns:a16="http://schemas.microsoft.com/office/drawing/2014/main" id="{524FF374-1323-C0A7-0DC0-104EC9A67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2367120"/>
            <a:ext cx="3935278" cy="262351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426BC-B370-2A6B-A125-6131007AFD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3224" y="1838632"/>
            <a:ext cx="6084376" cy="422028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Every leader wants a team that</a:t>
            </a:r>
            <a:r>
              <a:rPr lang="en-GB" sz="3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Make their roles easier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Solve problems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 together collaboratively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 build a team a leader needs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Have patience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Have ability to recognize a good organization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Be devoted to make the team successful (</a:t>
            </a:r>
            <a:r>
              <a:rPr lang="en-GB" sz="3200" b="0" i="0" u="none" strike="noStrike" dirty="0">
                <a:solidFill>
                  <a:srgbClr val="001E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Whiting,2021)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/>
          </a:p>
          <a:p>
            <a:endParaRPr lang="en-GB" sz="3600" b="0" i="0" u="none" strike="noStrike" dirty="0">
              <a:effectLst/>
            </a:endParaRPr>
          </a:p>
          <a:p>
            <a:pPr marL="0" indent="0">
              <a:buNone/>
            </a:pPr>
            <a:endParaRPr lang="en-GB" b="0" i="0" u="none" strike="noStrike" dirty="0">
              <a:effectLst/>
            </a:endParaRPr>
          </a:p>
          <a:p>
            <a:pPr marL="0" indent="0">
              <a:buNone/>
            </a:pPr>
            <a:endParaRPr lang="en-GB" b="0" i="0" u="none" strike="noStrike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241640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ACFC3-FB4A-C48E-FC60-C826FC5E0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3962"/>
            <a:ext cx="10515600" cy="1111044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WAYs to make a team successful</a:t>
            </a:r>
          </a:p>
        </p:txBody>
      </p:sp>
      <p:pic>
        <p:nvPicPr>
          <p:cNvPr id="2050" name="Picture 2" descr="Behind every success is a great team. What makes a winning team?">
            <a:extLst>
              <a:ext uri="{FF2B5EF4-FFF2-40B4-BE49-F238E27FC236}">
                <a16:creationId xmlns:a16="http://schemas.microsoft.com/office/drawing/2014/main" id="{0689FB43-2508-0DD0-964C-F56AACA93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227" y="2983331"/>
            <a:ext cx="3614868" cy="206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FEB9E-AEE5-985E-00F3-0880F2717F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53545" y="1769806"/>
            <a:ext cx="7873139" cy="4909963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1.Set expectations from day one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The key to setting expectations is communication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Make sure they know how to update you and the fellow stuff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60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2.Define the roles within your team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Address the plan to define who is responsible for each aspect of your goal</a:t>
            </a:r>
            <a:r>
              <a:rPr lang="en-GB" sz="6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6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Defining roles and responsibilities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6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lang="en-GB" sz="60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Embracy diversity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6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Look for staff who are diverse in many ways to help you create an excellent team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Your key is to approach diversity in different ways (</a:t>
            </a:r>
            <a:r>
              <a:rPr lang="en-GB" sz="6000" b="0" i="0" u="none" strike="noStrike" dirty="0">
                <a:solidFill>
                  <a:srgbClr val="001E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Whiting</a:t>
            </a: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GB" sz="60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400" b="0" i="0" u="none" strike="noStrike" dirty="0"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666237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380744-DF29-1868-D0D5-2D6ABDA92710}"/>
              </a:ext>
            </a:extLst>
          </p:cNvPr>
          <p:cNvSpPr txBox="1"/>
          <p:nvPr/>
        </p:nvSpPr>
        <p:spPr>
          <a:xfrm>
            <a:off x="0" y="428178"/>
            <a:ext cx="1197568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Allow team to take risks and experiment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Taking risks help your team grow and find innovative 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 risks or experiment guarantees positive result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Motivate your team with positivity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Motivation after a problem requires  positivity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Build trust and make your team feel protected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Celebrate success and failures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Beyond allowing team to take risks , you have to celebrate them too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Learn who your employers are and celebrate what they are (</a:t>
            </a:r>
            <a:r>
              <a:rPr lang="en-GB" sz="2400" b="0" i="0" u="none" strike="noStrike" dirty="0">
                <a:solidFill>
                  <a:srgbClr val="001E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Whiting,2021</a:t>
            </a:r>
            <a:r>
              <a:rPr lang="en-GB" sz="2400" b="0" i="0" u="none" strike="noStrike" dirty="0">
                <a:solidFill>
                  <a:srgbClr val="001E00"/>
                </a:solidFill>
                <a:effectLst/>
              </a:rPr>
              <a:t>)</a:t>
            </a:r>
            <a:endParaRPr lang="en-US" sz="2400" dirty="0"/>
          </a:p>
          <a:p>
            <a:endParaRPr lang="en-US" sz="2800" dirty="0"/>
          </a:p>
          <a:p>
            <a:endParaRPr lang="en-US" sz="2800" b="1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  <p:pic>
        <p:nvPicPr>
          <p:cNvPr id="3074" name="Picture 2" descr="What is Success? - Kenzie Academy">
            <a:extLst>
              <a:ext uri="{FF2B5EF4-FFF2-40B4-BE49-F238E27FC236}">
                <a16:creationId xmlns:a16="http://schemas.microsoft.com/office/drawing/2014/main" id="{BEA14363-8CAB-9642-4375-6594BA5D5C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8943" y="1910166"/>
            <a:ext cx="2278954" cy="1518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63640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D3E333B-BD26-DD0D-79FE-9E64EECC58A8}"/>
              </a:ext>
            </a:extLst>
          </p:cNvPr>
          <p:cNvSpPr txBox="1"/>
          <p:nvPr/>
        </p:nvSpPr>
        <p:spPr>
          <a:xfrm>
            <a:off x="718457" y="838118"/>
            <a:ext cx="965562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Set expectation for feedback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Feedback can be aa constructive tool for your team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 u="none" strike="noStrike" dirty="0">
                <a:solidFill>
                  <a:srgbClr val="2D2D2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 up regular and frequent occasions where you give feedback. 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8. Reward good work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Constructive criticism is essential ,but not all feedbacks need to be negative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popular way to reward good work is to provide financial bonuses ( Indeed Editorial Team , 2021 )</a:t>
            </a:r>
          </a:p>
          <a:p>
            <a:r>
              <a:rPr lang="en-GB" sz="2800" dirty="0"/>
              <a:t>                                             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866455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6CF8E-B378-0082-B4DC-300F476D7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20311"/>
            <a:ext cx="10058400" cy="1174191"/>
          </a:xfrm>
        </p:spPr>
        <p:txBody>
          <a:bodyPr>
            <a:normAutofit fontScale="90000"/>
          </a:bodyPr>
          <a:lstStyle/>
          <a:p>
            <a:br>
              <a:rPr lang="en-US" sz="4800" dirty="0"/>
            </a:br>
            <a:r>
              <a:rPr lang="en-US" sz="4800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CF4A8-C948-9FAA-FF3A-D12111542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938" y="1494503"/>
            <a:ext cx="10058400" cy="343069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Available at : </a:t>
            </a:r>
            <a:r>
              <a:rPr lang="en-US" sz="2000" dirty="0">
                <a:hlinkClick r:id="rId2"/>
              </a:rPr>
              <a:t>https://leadershipmanagement.com.au/wp-content/uploads/2015/09/Effective-teamwork-the-key-to-success.png</a:t>
            </a:r>
            <a:r>
              <a:rPr lang="en-US" sz="2000" dirty="0"/>
              <a:t> (Accessed:04 December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Belbin Team Roles</a:t>
            </a:r>
            <a:r>
              <a:rPr lang="en-GB" dirty="0"/>
              <a:t> (July 4,2021)[Online] Available at: </a:t>
            </a:r>
            <a:r>
              <a:rPr lang="en-GB" dirty="0">
                <a:hlinkClick r:id="rId3"/>
              </a:rPr>
              <a:t>Belbin Team Roles – Definition and Classifications | Marketing91</a:t>
            </a:r>
            <a:r>
              <a:rPr lang="en-GB" dirty="0"/>
              <a:t>(Accessed:29November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Chaudhry, N.I., 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Roomi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M.A., 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Eugien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 and Chaudhry, J.I., 2021. Treating top management team conflicts through employee voice for reducing intentions to quit: moderating role of union instrumentality. </a:t>
            </a:r>
            <a:r>
              <a:rPr lang="en-GB" sz="20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International Journal of Conflict Management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.[Online] Available at :</a:t>
            </a:r>
            <a:r>
              <a:rPr lang="en-GB" sz="2000" b="0" i="0" u="none" strike="noStrike" dirty="0">
                <a:solidFill>
                  <a:schemeClr val="tx1"/>
                </a:solidFill>
                <a:effectLst/>
                <a:latin typeface="Roboto" panose="020000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https://www.summary.com/workplace/</a:t>
            </a:r>
            <a:r>
              <a:rPr lang="en-GB" sz="2000" b="1" i="0" u="none" strike="noStrike" dirty="0">
                <a:solidFill>
                  <a:schemeClr val="tx1"/>
                </a:solidFill>
                <a:effectLst/>
                <a:latin typeface="Roboto" panose="020000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conflict</a:t>
            </a:r>
            <a:r>
              <a:rPr lang="en-GB" sz="2000" b="1" i="0" u="none" strike="noStrike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(Accessed:08 </a:t>
            </a:r>
            <a:r>
              <a:rPr lang="en-GB" b="1" dirty="0">
                <a:solidFill>
                  <a:schemeClr val="tx1"/>
                </a:solidFill>
                <a:latin typeface="Roboto" panose="02000000000000000000" pitchFamily="2" charset="0"/>
              </a:rPr>
              <a:t>D</a:t>
            </a:r>
            <a:r>
              <a:rPr lang="en-GB" sz="2000" b="1" i="0" u="none" strike="noStrike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ecember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D. Scully</a:t>
            </a:r>
            <a:r>
              <a:rPr lang="en-GB" sz="20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(2020), Teamwork, </a:t>
            </a:r>
            <a:r>
              <a:rPr lang="en-GB" sz="200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5 Stages of Team Development,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r>
              <a:rPr lang="en-GB" sz="20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GB" sz="2000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https://www.teamwork.com/blog/the-5-stages-of-team-development-what-you-need-to-know/</a:t>
            </a:r>
            <a:r>
              <a:rPr lang="en-GB" sz="2000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(Accessed on: 8/12/20)</a:t>
            </a:r>
            <a:endParaRPr lang="en-GB" sz="2000" b="1" i="0" u="none" strike="noStrike" dirty="0">
              <a:solidFill>
                <a:schemeClr val="tx1"/>
              </a:solidFill>
              <a:effectLst/>
              <a:latin typeface="Roboto" panose="02000000000000000000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0462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99F76-B74D-1EA5-90DC-E6AF05EE0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287BE-3F6C-F29B-BBC7-DDB6BF39F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Friedman, R.A., Tidd, S.T., Currall, S.C. and Tsai, J.C., 2000. What goes around comes around: The impact of personal conflict style on work conflict and stress. </a:t>
            </a:r>
            <a:r>
              <a:rPr lang="en-GB" sz="20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International Journal of Conflict Management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.[Online]Available 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at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lang="en-GB" sz="2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WHAT GOES AROUND COMES AROUND: THE IMPACT OF PERSONALCONFLICT STYLE ON WORK CONFLICT AND STRESS | Emerald Insight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/>
              <a:t>(Accessed : 08 December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Indeed, T.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11 Aspects to consider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dirty="0">
                <a:hlinkClick r:id="rId3"/>
              </a:rPr>
              <a:t>The Advantages of Working in a Team: 11 Aspects to Consider | Indeed.com UK </a:t>
            </a:r>
            <a:r>
              <a:rPr lang="en-GB" dirty="0"/>
              <a:t> (Accessed: 05 December 2022</a:t>
            </a:r>
            <a:r>
              <a:rPr lang="en-GB" sz="2000" dirty="0"/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Indeed, T.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19 Disadvantages of working in a Team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dirty="0">
                <a:hlinkClick r:id="rId4"/>
              </a:rPr>
              <a:t>19 Disadvantages of Working as a Team (And How To Overcome Them) | Indeed.com</a:t>
            </a:r>
            <a:r>
              <a:rPr lang="en-GB" dirty="0"/>
              <a:t> (Accessed: 05 December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Indeed , T. (2021) </a:t>
            </a:r>
            <a:r>
              <a:rPr lang="en-US" sz="2000" i="1" dirty="0"/>
              <a:t>How to build a successful team : a Step-by-Step Guide </a:t>
            </a:r>
            <a:r>
              <a:rPr lang="en-US" sz="2000" dirty="0"/>
              <a:t>[Online] Available at :</a:t>
            </a:r>
            <a:r>
              <a:rPr lang="en-US" sz="2000" dirty="0">
                <a:hlinkClick r:id="rId5"/>
              </a:rPr>
              <a:t>https://uk.indeed.com/career-advice/career-development/how-to-build-successful-team</a:t>
            </a:r>
            <a:r>
              <a:rPr lang="en-US" sz="2000" dirty="0"/>
              <a:t>( Accessed:08 December 2022)</a:t>
            </a:r>
            <a:endParaRPr lang="en-GB" b="0" i="1" u="none" strike="noStrike" dirty="0">
              <a:solidFill>
                <a:srgbClr val="2222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i="1" dirty="0">
              <a:solidFill>
                <a:srgbClr val="2222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5727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45880-E822-9D51-90FC-AC2AD9B25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55DDC-5FE8-BB4C-16B3-A7D1505F6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Indeed, H.(2022) </a:t>
            </a:r>
            <a:r>
              <a:rPr lang="en-GB" sz="200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 Conflict 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00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esolution </a:t>
            </a: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00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trategies :Steps, Benefits and Tips.[</a:t>
            </a:r>
            <a:r>
              <a:rPr lang="en-GB" sz="20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Online] Available at</a:t>
            </a:r>
            <a:r>
              <a:rPr lang="en-GB" sz="20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0" i="0" dirty="0">
                <a:solidFill>
                  <a:srgbClr val="2998E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https://www.indeed.com/career-advice/career-development/conflict-resolution-strategies 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8 December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McClean, S.T., Barnes, C.M., Courtright, S.H. and Johnson, R.E. (2019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)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‘Resetting the clock on dynamic leader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: A conceptual integration and agenda for future research’,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Academy of Management Annals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pp.479-508 [Online] Available at: </a:t>
            </a:r>
            <a:r>
              <a:rPr lang="en-GB" dirty="0">
                <a:hlinkClick r:id="rId3"/>
              </a:rPr>
              <a:t>18 Biggest Advantages and Disadvantages of Teamwork – Vittana.org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(Accessed:01 December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Papworth, M.A., Milne, D. and Boak, G., 2009. An exploratory content analysis of situational leadership.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Management Development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Theories (2020)</a:t>
            </a:r>
            <a:r>
              <a:rPr lang="en-GB" i="1" dirty="0"/>
              <a:t>Theory of leadership </a:t>
            </a:r>
            <a:r>
              <a:rPr lang="en-GB" dirty="0"/>
              <a:t>[Online] Available at:</a:t>
            </a:r>
            <a:r>
              <a:rPr lang="en-GB" dirty="0">
                <a:hlinkClick r:id="rId4"/>
              </a:rPr>
              <a:t> Situational Theory of Leadership (verywellmind.com)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2347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0785A-43FD-945E-493B-9872A2C2B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B452A-CBE2-D524-F4C9-9E61645DA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ToolsHero</a:t>
            </a:r>
            <a:r>
              <a:rPr lang="en-GB" dirty="0"/>
              <a:t> (2013-2021) </a:t>
            </a:r>
            <a:r>
              <a:rPr lang="en-GB" i="1" dirty="0"/>
              <a:t>Meredith Belbin</a:t>
            </a:r>
            <a:r>
              <a:rPr lang="en-GB" dirty="0"/>
              <a:t> [Online] Available at: </a:t>
            </a:r>
            <a:r>
              <a:rPr lang="en-GB" dirty="0">
                <a:hlinkClick r:id="rId2"/>
              </a:rPr>
              <a:t>https://www.toolshero.com/toolsheroes/meredith-belbin/(Accessed</a:t>
            </a:r>
            <a:r>
              <a:rPr lang="en-GB" dirty="0"/>
              <a:t>: (7 December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Whiting , G. (2021) </a:t>
            </a:r>
            <a:r>
              <a:rPr lang="en-US" sz="2000" i="1" dirty="0"/>
              <a:t>How to build a Successful Team: A manager’s Step- by-step Guide to Get Started   </a:t>
            </a:r>
            <a:r>
              <a:rPr lang="en-US" sz="2000" dirty="0"/>
              <a:t>[Online] Available at : </a:t>
            </a:r>
            <a:r>
              <a:rPr lang="en-US" sz="2000" dirty="0">
                <a:hlinkClick r:id="rId3"/>
              </a:rPr>
              <a:t>https://www.upwork.com/resources/how-to-build-a-successful-team</a:t>
            </a:r>
            <a:r>
              <a:rPr lang="en-US" sz="2000" dirty="0"/>
              <a:t> (Accessed: 04 December 2022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What is Situational Leadership? (4 Styles and Examples) | Indeed.com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0057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2529</Words>
  <Application>Microsoft Office PowerPoint</Application>
  <PresentationFormat>Widescreen</PresentationFormat>
  <Paragraphs>226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Arial</vt:lpstr>
      <vt:lpstr>Arial Rounded MT Bold</vt:lpstr>
      <vt:lpstr>Calibri</vt:lpstr>
      <vt:lpstr>Calibri Light</vt:lpstr>
      <vt:lpstr>Courier New</vt:lpstr>
      <vt:lpstr>Roboto</vt:lpstr>
      <vt:lpstr>Wingdings</vt:lpstr>
      <vt:lpstr>Retrospect</vt:lpstr>
      <vt:lpstr>Effective Team Working and Communications (BMSW4002)</vt:lpstr>
      <vt:lpstr>Introduction  Benefits and disadvantages of Team Working </vt:lpstr>
      <vt:lpstr>Advantages working in teams</vt:lpstr>
      <vt:lpstr>Continued.. </vt:lpstr>
      <vt:lpstr>Continued…</vt:lpstr>
      <vt:lpstr>Disadvantages of team working </vt:lpstr>
      <vt:lpstr>Continued…</vt:lpstr>
      <vt:lpstr>Continued…</vt:lpstr>
      <vt:lpstr>Stages of Team Development </vt:lpstr>
      <vt:lpstr>Forming</vt:lpstr>
      <vt:lpstr>2. Storming</vt:lpstr>
      <vt:lpstr>3. Norming</vt:lpstr>
      <vt:lpstr>4. Performing</vt:lpstr>
      <vt:lpstr>5. ADJOURING</vt:lpstr>
      <vt:lpstr>                    Team Roles  Meredith Belbin   </vt:lpstr>
      <vt:lpstr>Belbin’s 9 Teams Roles   </vt:lpstr>
      <vt:lpstr>PowerPoint Presentation</vt:lpstr>
      <vt:lpstr>Situational leadership </vt:lpstr>
      <vt:lpstr>Maturity levels</vt:lpstr>
      <vt:lpstr>MANAGING CONFLICTS  </vt:lpstr>
      <vt:lpstr>What is a conflict?</vt:lpstr>
      <vt:lpstr>THOMAS and KILMANN Theory</vt:lpstr>
      <vt:lpstr>IS CONFLICT A BAD THING?   Not always and not all the conflicts are negative: </vt:lpstr>
      <vt:lpstr>Techniques to deal with the conflicts:</vt:lpstr>
      <vt:lpstr>Successful team What is a Successful team</vt:lpstr>
      <vt:lpstr>WAYs to make a team successful</vt:lpstr>
      <vt:lpstr>PowerPoint Presentation</vt:lpstr>
      <vt:lpstr>PowerPoint Presentation</vt:lpstr>
      <vt:lpstr> 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Covete</dc:creator>
  <cp:lastModifiedBy>Maria Covete</cp:lastModifiedBy>
  <cp:revision>67</cp:revision>
  <dcterms:created xsi:type="dcterms:W3CDTF">2022-11-17T14:54:51Z</dcterms:created>
  <dcterms:modified xsi:type="dcterms:W3CDTF">2022-12-13T14:46:08Z</dcterms:modified>
</cp:coreProperties>
</file>