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38"/>
  </p:notesMasterIdLst>
  <p:handoutMasterIdLst>
    <p:handoutMasterId r:id="rId39"/>
  </p:handoutMasterIdLst>
  <p:sldIdLst>
    <p:sldId id="257" r:id="rId2"/>
    <p:sldId id="445" r:id="rId3"/>
    <p:sldId id="1079" r:id="rId4"/>
    <p:sldId id="1110" r:id="rId5"/>
    <p:sldId id="1112" r:id="rId6"/>
    <p:sldId id="1118" r:id="rId7"/>
    <p:sldId id="1080" r:id="rId8"/>
    <p:sldId id="1081" r:id="rId9"/>
    <p:sldId id="1082" r:id="rId10"/>
    <p:sldId id="1092" r:id="rId11"/>
    <p:sldId id="1093" r:id="rId12"/>
    <p:sldId id="1115" r:id="rId13"/>
    <p:sldId id="1120" r:id="rId14"/>
    <p:sldId id="287" r:id="rId15"/>
    <p:sldId id="279" r:id="rId16"/>
    <p:sldId id="289" r:id="rId17"/>
    <p:sldId id="296" r:id="rId18"/>
    <p:sldId id="1121" r:id="rId19"/>
    <p:sldId id="1122" r:id="rId20"/>
    <p:sldId id="1123" r:id="rId21"/>
    <p:sldId id="1124" r:id="rId22"/>
    <p:sldId id="284" r:id="rId23"/>
    <p:sldId id="294" r:id="rId24"/>
    <p:sldId id="293" r:id="rId25"/>
    <p:sldId id="1095" r:id="rId26"/>
    <p:sldId id="1096" r:id="rId27"/>
    <p:sldId id="1063" r:id="rId28"/>
    <p:sldId id="1114" r:id="rId29"/>
    <p:sldId id="1066" r:id="rId30"/>
    <p:sldId id="1097" r:id="rId31"/>
    <p:sldId id="1098" r:id="rId32"/>
    <p:sldId id="1099" r:id="rId33"/>
    <p:sldId id="1103" r:id="rId34"/>
    <p:sldId id="1070" r:id="rId35"/>
    <p:sldId id="1108" r:id="rId36"/>
    <p:sldId id="799" r:id="rId37"/>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54"/>
    <p:restoredTop sz="83490" autoAdjust="0"/>
  </p:normalViewPr>
  <p:slideViewPr>
    <p:cSldViewPr>
      <p:cViewPr varScale="1">
        <p:scale>
          <a:sx n="145" d="100"/>
          <a:sy n="145" d="100"/>
        </p:scale>
        <p:origin x="1896" y="184"/>
      </p:cViewPr>
      <p:guideLst>
        <p:guide orient="horz" pos="2160"/>
        <p:guide pos="2880"/>
      </p:guideLst>
    </p:cSldViewPr>
  </p:slideViewPr>
  <p:outlineViewPr>
    <p:cViewPr>
      <p:scale>
        <a:sx n="100" d="100"/>
        <a:sy n="100" d="100"/>
      </p:scale>
      <p:origin x="0" y="0"/>
    </p:cViewPr>
    <p:sldLst>
      <p:sld r:id="rId1" collapse="1"/>
    </p:sldLst>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 Type="http://schemas.openxmlformats.org/officeDocument/2006/relationships/slide" Target="slides/slide27.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3F0980-4540-4465-9913-95CB9A719952}" type="doc">
      <dgm:prSet loTypeId="urn:microsoft.com/office/officeart/2005/8/layout/radial6" loCatId="cycle" qsTypeId="urn:microsoft.com/office/officeart/2005/8/quickstyle/simple1" qsCatId="simple" csTypeId="urn:microsoft.com/office/officeart/2005/8/colors/accent0_1" csCatId="mainScheme" phldr="1"/>
      <dgm:spPr/>
      <dgm:t>
        <a:bodyPr/>
        <a:lstStyle/>
        <a:p>
          <a:endParaRPr lang="en-GB"/>
        </a:p>
      </dgm:t>
    </dgm:pt>
    <dgm:pt modelId="{E6D3BB44-EF1A-469D-BB50-E7392EFC1969}">
      <dgm:prSet phldrT="[Text]" custT="1"/>
      <dgm:spPr>
        <a:xfrm>
          <a:off x="2323126" y="1332694"/>
          <a:ext cx="1416713" cy="1416713"/>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US" sz="1200" b="1" dirty="0">
              <a:solidFill>
                <a:srgbClr val="000099"/>
              </a:solidFill>
              <a:latin typeface="+mn-lt"/>
              <a:ea typeface="+mn-ea"/>
              <a:cs typeface="+mn-cs"/>
            </a:rPr>
            <a:t>Role Design for Motivation</a:t>
          </a:r>
          <a:endParaRPr lang="en-GB" sz="1200" b="1" dirty="0">
            <a:solidFill>
              <a:srgbClr val="000099"/>
            </a:solidFill>
            <a:latin typeface="+mn-lt"/>
            <a:ea typeface="+mn-ea"/>
            <a:cs typeface="+mn-cs"/>
          </a:endParaRPr>
        </a:p>
      </dgm:t>
    </dgm:pt>
    <dgm:pt modelId="{475F648A-DBC2-4742-AD34-64D840B05329}" type="parTrans" cxnId="{1474BFE9-3BE1-43B6-B23E-7D0747BA2AB2}">
      <dgm:prSet/>
      <dgm:spPr/>
      <dgm:t>
        <a:bodyPr/>
        <a:lstStyle/>
        <a:p>
          <a:endParaRPr lang="en-GB" sz="1200">
            <a:solidFill>
              <a:srgbClr val="000099"/>
            </a:solidFill>
          </a:endParaRPr>
        </a:p>
      </dgm:t>
    </dgm:pt>
    <dgm:pt modelId="{193A138A-82CC-4EFF-A047-58F9B4716E78}" type="sibTrans" cxnId="{1474BFE9-3BE1-43B6-B23E-7D0747BA2AB2}">
      <dgm:prSet/>
      <dgm:spPr/>
      <dgm:t>
        <a:bodyPr/>
        <a:lstStyle/>
        <a:p>
          <a:endParaRPr lang="en-GB" sz="1200">
            <a:solidFill>
              <a:srgbClr val="000099"/>
            </a:solidFill>
          </a:endParaRPr>
        </a:p>
      </dgm:t>
    </dgm:pt>
    <dgm:pt modelId="{4DF22BE7-C180-457E-8A8E-4C6F4FA164D1}">
      <dgm:prSet phldrT="[Text]" custT="1"/>
      <dgm:spPr>
        <a:xfrm>
          <a:off x="2372667" y="-169497"/>
          <a:ext cx="1317631" cy="1412011"/>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Enlargement</a:t>
          </a:r>
          <a:endParaRPr lang="en-GB" sz="1200" dirty="0">
            <a:solidFill>
              <a:srgbClr val="000099"/>
            </a:solidFill>
            <a:latin typeface="+mn-lt"/>
            <a:ea typeface="+mn-ea"/>
            <a:cs typeface="+mn-cs"/>
          </a:endParaRPr>
        </a:p>
      </dgm:t>
    </dgm:pt>
    <dgm:pt modelId="{020F3966-11AA-4EFD-98F5-D638D4AAE152}" type="parTrans" cxnId="{1521D9AD-397B-41E4-A2A2-37E2938E412A}">
      <dgm:prSet/>
      <dgm:spPr/>
      <dgm:t>
        <a:bodyPr/>
        <a:lstStyle/>
        <a:p>
          <a:endParaRPr lang="en-GB" sz="1200">
            <a:solidFill>
              <a:srgbClr val="000099"/>
            </a:solidFill>
          </a:endParaRPr>
        </a:p>
      </dgm:t>
    </dgm:pt>
    <dgm:pt modelId="{99506ED8-B287-4C86-8079-ACEBCB39B333}" type="sibTrans" cxnId="{1521D9AD-397B-41E4-A2A2-37E2938E412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9EABF5B5-DA05-4BF3-B733-448FBCDB844F}">
      <dgm:prSet phldrT="[Text]"/>
      <dgm:spPr/>
      <dgm:t>
        <a:bodyPr/>
        <a:lstStyle/>
        <a:p>
          <a:endParaRPr lang="en-GB" sz="1200">
            <a:solidFill>
              <a:srgbClr val="000099"/>
            </a:solidFill>
          </a:endParaRPr>
        </a:p>
      </dgm:t>
    </dgm:pt>
    <dgm:pt modelId="{B02867B6-3F5E-4E18-A9E2-442D0E05A47F}" type="parTrans" cxnId="{9A13D53A-88D2-4D0B-8CBF-2F797B613019}">
      <dgm:prSet/>
      <dgm:spPr/>
      <dgm:t>
        <a:bodyPr/>
        <a:lstStyle/>
        <a:p>
          <a:endParaRPr lang="en-GB" sz="1200">
            <a:solidFill>
              <a:srgbClr val="000099"/>
            </a:solidFill>
          </a:endParaRPr>
        </a:p>
      </dgm:t>
    </dgm:pt>
    <dgm:pt modelId="{0064718F-9803-4364-8EF0-70648F4002E0}" type="sibTrans" cxnId="{9A13D53A-88D2-4D0B-8CBF-2F797B613019}">
      <dgm:prSet/>
      <dgm:spPr/>
      <dgm:t>
        <a:bodyPr/>
        <a:lstStyle/>
        <a:p>
          <a:endParaRPr lang="en-GB" sz="1200">
            <a:solidFill>
              <a:srgbClr val="000099"/>
            </a:solidFill>
          </a:endParaRPr>
        </a:p>
      </dgm:t>
    </dgm:pt>
    <dgm:pt modelId="{3FF42348-371E-4191-B6F2-CD18C362D090}">
      <dgm:prSet phldrT="[Text]"/>
      <dgm:spPr/>
      <dgm:t>
        <a:bodyPr/>
        <a:lstStyle/>
        <a:p>
          <a:endParaRPr lang="en-GB" sz="1200">
            <a:solidFill>
              <a:srgbClr val="000099"/>
            </a:solidFill>
          </a:endParaRPr>
        </a:p>
      </dgm:t>
    </dgm:pt>
    <dgm:pt modelId="{69D5129A-514A-4FA9-89DD-9F57E5064FCC}" type="parTrans" cxnId="{9CDAA617-CAF8-4BC3-AE87-95337498E3E5}">
      <dgm:prSet/>
      <dgm:spPr/>
      <dgm:t>
        <a:bodyPr/>
        <a:lstStyle/>
        <a:p>
          <a:endParaRPr lang="en-GB" sz="1200">
            <a:solidFill>
              <a:srgbClr val="000099"/>
            </a:solidFill>
          </a:endParaRPr>
        </a:p>
      </dgm:t>
    </dgm:pt>
    <dgm:pt modelId="{CF8DDBC2-E916-4306-BEE0-A2E1A87E9A37}" type="sibTrans" cxnId="{9CDAA617-CAF8-4BC3-AE87-95337498E3E5}">
      <dgm:prSet/>
      <dgm:spPr/>
      <dgm:t>
        <a:bodyPr/>
        <a:lstStyle/>
        <a:p>
          <a:endParaRPr lang="en-GB" sz="1200">
            <a:solidFill>
              <a:srgbClr val="000099"/>
            </a:solidFill>
          </a:endParaRPr>
        </a:p>
      </dgm:t>
    </dgm:pt>
    <dgm:pt modelId="{3E835DFA-57FD-43FB-8414-9B7222F20B9B}">
      <dgm:prSet custT="1"/>
      <dgm:spPr>
        <a:xfrm>
          <a:off x="3913839" y="1418045"/>
          <a:ext cx="1244374" cy="1246010"/>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Enrichment</a:t>
          </a:r>
          <a:endParaRPr lang="en-GB" sz="1200" dirty="0">
            <a:solidFill>
              <a:srgbClr val="000099"/>
            </a:solidFill>
            <a:latin typeface="+mn-lt"/>
            <a:ea typeface="+mn-ea"/>
            <a:cs typeface="+mn-cs"/>
          </a:endParaRPr>
        </a:p>
      </dgm:t>
    </dgm:pt>
    <dgm:pt modelId="{E820CACA-011B-4EDF-8CA7-D9CA49F6518A}" type="parTrans" cxnId="{BD035650-BB2C-45EA-B91B-EBC71027E67A}">
      <dgm:prSet/>
      <dgm:spPr/>
      <dgm:t>
        <a:bodyPr/>
        <a:lstStyle/>
        <a:p>
          <a:endParaRPr lang="en-GB" sz="1200">
            <a:solidFill>
              <a:srgbClr val="000099"/>
            </a:solidFill>
          </a:endParaRPr>
        </a:p>
      </dgm:t>
    </dgm:pt>
    <dgm:pt modelId="{092E4C55-1C42-43DE-A8DE-9D0CC7AC2596}" type="sibTrans" cxnId="{BD035650-BB2C-45EA-B91B-EBC71027E67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075D2C0-1966-414B-A712-8102DCF1CCDB}">
      <dgm:prSet custT="1"/>
      <dgm:spPr>
        <a:xfrm>
          <a:off x="2379213" y="2919921"/>
          <a:ext cx="1304540" cy="1251346"/>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a:solidFill>
                <a:srgbClr val="000099"/>
              </a:solidFill>
              <a:latin typeface="+mn-lt"/>
              <a:ea typeface="+mn-ea"/>
              <a:cs typeface="+mn-cs"/>
            </a:rPr>
            <a:t>Role Rotation</a:t>
          </a:r>
          <a:endParaRPr lang="en-GB" sz="1200">
            <a:solidFill>
              <a:srgbClr val="000099"/>
            </a:solidFill>
            <a:latin typeface="+mn-lt"/>
            <a:ea typeface="+mn-ea"/>
            <a:cs typeface="+mn-cs"/>
          </a:endParaRPr>
        </a:p>
      </dgm:t>
    </dgm:pt>
    <dgm:pt modelId="{7EAE99A3-396F-4082-B29F-04E173F60BD6}" type="parTrans" cxnId="{A2293855-FD8B-4696-80FE-6AC99076779A}">
      <dgm:prSet/>
      <dgm:spPr/>
      <dgm:t>
        <a:bodyPr/>
        <a:lstStyle/>
        <a:p>
          <a:endParaRPr lang="en-GB" sz="1200">
            <a:solidFill>
              <a:srgbClr val="000099"/>
            </a:solidFill>
          </a:endParaRPr>
        </a:p>
      </dgm:t>
    </dgm:pt>
    <dgm:pt modelId="{8CDBC337-5EC9-4A9F-8840-4B1CA07224ED}" type="sibTrans" cxnId="{A2293855-FD8B-4696-80FE-6AC99076779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B1020C3-9B55-4A10-A43C-F8C96D983596}">
      <dgm:prSet custT="1"/>
      <dgm:spPr>
        <a:xfrm>
          <a:off x="848886" y="1359347"/>
          <a:ext cx="1356109" cy="1363408"/>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Empowerment</a:t>
          </a:r>
          <a:endParaRPr lang="en-GB" sz="1200" dirty="0">
            <a:solidFill>
              <a:srgbClr val="000099"/>
            </a:solidFill>
            <a:latin typeface="+mn-lt"/>
            <a:ea typeface="+mn-ea"/>
            <a:cs typeface="+mn-cs"/>
          </a:endParaRPr>
        </a:p>
      </dgm:t>
    </dgm:pt>
    <dgm:pt modelId="{A24A5B44-2E6A-49D3-854C-A4C357BFD82C}" type="parTrans" cxnId="{EE48C36E-E94D-4316-8DB8-F6F67ACB310D}">
      <dgm:prSet/>
      <dgm:spPr/>
      <dgm:t>
        <a:bodyPr/>
        <a:lstStyle/>
        <a:p>
          <a:endParaRPr lang="en-GB" sz="1200">
            <a:solidFill>
              <a:srgbClr val="000099"/>
            </a:solidFill>
          </a:endParaRPr>
        </a:p>
      </dgm:t>
    </dgm:pt>
    <dgm:pt modelId="{1DE46019-097E-4F50-B985-3DCD44C94E8C}" type="sibTrans" cxnId="{EE48C36E-E94D-4316-8DB8-F6F67ACB310D}">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E844FBA8-A1D2-4E38-BEB4-6A4C580D9FFD}" type="pres">
      <dgm:prSet presAssocID="{3D3F0980-4540-4465-9913-95CB9A719952}" presName="Name0" presStyleCnt="0">
        <dgm:presLayoutVars>
          <dgm:chMax val="1"/>
          <dgm:dir/>
          <dgm:animLvl val="ctr"/>
          <dgm:resizeHandles val="exact"/>
        </dgm:presLayoutVars>
      </dgm:prSet>
      <dgm:spPr/>
    </dgm:pt>
    <dgm:pt modelId="{C38D93CB-45B2-47BC-9965-BD642B8C8F7C}" type="pres">
      <dgm:prSet presAssocID="{E6D3BB44-EF1A-469D-BB50-E7392EFC1969}" presName="centerShape" presStyleLbl="node0" presStyleIdx="0" presStyleCnt="1" custScaleX="107734" custScaleY="107105" custLinFactNeighborX="-573"/>
      <dgm:spPr>
        <a:prstGeom prst="ellipse">
          <a:avLst/>
        </a:prstGeom>
      </dgm:spPr>
    </dgm:pt>
    <dgm:pt modelId="{923021D9-178C-4694-BBA8-193669776109}" type="pres">
      <dgm:prSet presAssocID="{4DF22BE7-C180-457E-8A8E-4C6F4FA164D1}" presName="node" presStyleLbl="node1" presStyleIdx="0" presStyleCnt="4" custScaleX="152177" custScaleY="142383">
        <dgm:presLayoutVars>
          <dgm:bulletEnabled val="1"/>
        </dgm:presLayoutVars>
      </dgm:prSet>
      <dgm:spPr>
        <a:prstGeom prst="ellipse">
          <a:avLst/>
        </a:prstGeom>
      </dgm:spPr>
    </dgm:pt>
    <dgm:pt modelId="{DAEBC73C-900B-4AAD-808C-8577BB69400E}" type="pres">
      <dgm:prSet presAssocID="{4DF22BE7-C180-457E-8A8E-4C6F4FA164D1}" presName="dummy" presStyleCnt="0"/>
      <dgm:spPr/>
    </dgm:pt>
    <dgm:pt modelId="{42C83765-3F55-415B-B9D1-177307322773}" type="pres">
      <dgm:prSet presAssocID="{99506ED8-B287-4C86-8079-ACEBCB39B333}" presName="sibTrans" presStyleLbl="sibTrans2D1" presStyleIdx="0" presStyleCnt="4"/>
      <dgm:spPr>
        <a:prstGeom prst="blockArc">
          <a:avLst>
            <a:gd name="adj1" fmla="val 16200000"/>
            <a:gd name="adj2" fmla="val 0"/>
            <a:gd name="adj3" fmla="val 4644"/>
          </a:avLst>
        </a:prstGeom>
      </dgm:spPr>
    </dgm:pt>
    <dgm:pt modelId="{CFEDF596-A801-4E24-BC12-B7BF6301D69B}" type="pres">
      <dgm:prSet presAssocID="{3E835DFA-57FD-43FB-8414-9B7222F20B9B}" presName="node" presStyleLbl="node1" presStyleIdx="1" presStyleCnt="4" custScaleX="145726" custScaleY="138675" custRadScaleRad="107254">
        <dgm:presLayoutVars>
          <dgm:bulletEnabled val="1"/>
        </dgm:presLayoutVars>
      </dgm:prSet>
      <dgm:spPr>
        <a:prstGeom prst="ellipse">
          <a:avLst/>
        </a:prstGeom>
      </dgm:spPr>
    </dgm:pt>
    <dgm:pt modelId="{727BEE08-5F3B-4009-8A07-D1A045CB677E}" type="pres">
      <dgm:prSet presAssocID="{3E835DFA-57FD-43FB-8414-9B7222F20B9B}" presName="dummy" presStyleCnt="0"/>
      <dgm:spPr/>
    </dgm:pt>
    <dgm:pt modelId="{2E5FD7F7-60B7-48A7-A06B-F97F1A662BAE}" type="pres">
      <dgm:prSet presAssocID="{092E4C55-1C42-43DE-A8DE-9D0CC7AC2596}" presName="sibTrans" presStyleLbl="sibTrans2D1" presStyleIdx="1" presStyleCnt="4"/>
      <dgm:spPr>
        <a:prstGeom prst="blockArc">
          <a:avLst>
            <a:gd name="adj1" fmla="val 0"/>
            <a:gd name="adj2" fmla="val 5400000"/>
            <a:gd name="adj3" fmla="val 4644"/>
          </a:avLst>
        </a:prstGeom>
      </dgm:spPr>
    </dgm:pt>
    <dgm:pt modelId="{5156EDC8-2C8D-46A1-970D-480E156B9E60}" type="pres">
      <dgm:prSet presAssocID="{4075D2C0-1966-414B-A712-8102DCF1CCDB}" presName="node" presStyleLbl="node1" presStyleIdx="2" presStyleCnt="4" custScaleX="158202" custScaleY="139764">
        <dgm:presLayoutVars>
          <dgm:bulletEnabled val="1"/>
        </dgm:presLayoutVars>
      </dgm:prSet>
      <dgm:spPr>
        <a:prstGeom prst="ellipse">
          <a:avLst/>
        </a:prstGeom>
      </dgm:spPr>
    </dgm:pt>
    <dgm:pt modelId="{1A0B9EC8-ADA0-4307-829E-3C2FED21DEB4}" type="pres">
      <dgm:prSet presAssocID="{4075D2C0-1966-414B-A712-8102DCF1CCDB}" presName="dummy" presStyleCnt="0"/>
      <dgm:spPr/>
    </dgm:pt>
    <dgm:pt modelId="{3000D5E7-0F62-4AD7-8FBB-BE8D5B3D9348}" type="pres">
      <dgm:prSet presAssocID="{8CDBC337-5EC9-4A9F-8840-4B1CA07224ED}" presName="sibTrans" presStyleLbl="sibTrans2D1" presStyleIdx="2" presStyleCnt="4"/>
      <dgm:spPr>
        <a:prstGeom prst="blockArc">
          <a:avLst>
            <a:gd name="adj1" fmla="val 5400000"/>
            <a:gd name="adj2" fmla="val 10800000"/>
            <a:gd name="adj3" fmla="val 4644"/>
          </a:avLst>
        </a:prstGeom>
      </dgm:spPr>
    </dgm:pt>
    <dgm:pt modelId="{EAEACCB8-E2B6-4FBB-9060-B66630C195CE}" type="pres">
      <dgm:prSet presAssocID="{4B1020C3-9B55-4A10-A43C-F8C96D983596}" presName="node" presStyleLbl="node1" presStyleIdx="3" presStyleCnt="4" custScaleX="153498" custScaleY="150546" custRadScaleRad="111168">
        <dgm:presLayoutVars>
          <dgm:bulletEnabled val="1"/>
        </dgm:presLayoutVars>
      </dgm:prSet>
      <dgm:spPr>
        <a:prstGeom prst="ellipse">
          <a:avLst/>
        </a:prstGeom>
      </dgm:spPr>
    </dgm:pt>
    <dgm:pt modelId="{98E5FB81-1F67-43BA-972C-3125DB68C29B}" type="pres">
      <dgm:prSet presAssocID="{4B1020C3-9B55-4A10-A43C-F8C96D983596}" presName="dummy" presStyleCnt="0"/>
      <dgm:spPr/>
    </dgm:pt>
    <dgm:pt modelId="{B61BF4CF-4194-4F5C-9369-09DDA162B4F4}" type="pres">
      <dgm:prSet presAssocID="{1DE46019-097E-4F50-B985-3DCD44C94E8C}" presName="sibTrans" presStyleLbl="sibTrans2D1" presStyleIdx="3" presStyleCnt="4"/>
      <dgm:spPr>
        <a:prstGeom prst="blockArc">
          <a:avLst>
            <a:gd name="adj1" fmla="val 10800000"/>
            <a:gd name="adj2" fmla="val 16200000"/>
            <a:gd name="adj3" fmla="val 4644"/>
          </a:avLst>
        </a:prstGeom>
      </dgm:spPr>
    </dgm:pt>
  </dgm:ptLst>
  <dgm:cxnLst>
    <dgm:cxn modelId="{02240603-D965-A34B-8571-A84E88185120}" type="presOf" srcId="{092E4C55-1C42-43DE-A8DE-9D0CC7AC2596}" destId="{2E5FD7F7-60B7-48A7-A06B-F97F1A662BAE}" srcOrd="0" destOrd="0" presId="urn:microsoft.com/office/officeart/2005/8/layout/radial6"/>
    <dgm:cxn modelId="{627DDB08-7FC8-4A4C-B523-D025B103087F}" type="presOf" srcId="{3E835DFA-57FD-43FB-8414-9B7222F20B9B}" destId="{CFEDF596-A801-4E24-BC12-B7BF6301D69B}" srcOrd="0" destOrd="0" presId="urn:microsoft.com/office/officeart/2005/8/layout/radial6"/>
    <dgm:cxn modelId="{9CDAA617-CAF8-4BC3-AE87-95337498E3E5}" srcId="{3D3F0980-4540-4465-9913-95CB9A719952}" destId="{3FF42348-371E-4191-B6F2-CD18C362D090}" srcOrd="1" destOrd="0" parTransId="{69D5129A-514A-4FA9-89DD-9F57E5064FCC}" sibTransId="{CF8DDBC2-E916-4306-BEE0-A2E1A87E9A37}"/>
    <dgm:cxn modelId="{9A13D53A-88D2-4D0B-8CBF-2F797B613019}" srcId="{3FF42348-371E-4191-B6F2-CD18C362D090}" destId="{9EABF5B5-DA05-4BF3-B733-448FBCDB844F}" srcOrd="0" destOrd="0" parTransId="{B02867B6-3F5E-4E18-A9E2-442D0E05A47F}" sibTransId="{0064718F-9803-4364-8EF0-70648F4002E0}"/>
    <dgm:cxn modelId="{33742143-57B5-7F4F-BCB6-76520011E0D0}" type="presOf" srcId="{E6D3BB44-EF1A-469D-BB50-E7392EFC1969}" destId="{C38D93CB-45B2-47BC-9965-BD642B8C8F7C}" srcOrd="0" destOrd="0" presId="urn:microsoft.com/office/officeart/2005/8/layout/radial6"/>
    <dgm:cxn modelId="{A4682145-F321-634B-81C3-4BAE217E2AC3}" type="presOf" srcId="{4DF22BE7-C180-457E-8A8E-4C6F4FA164D1}" destId="{923021D9-178C-4694-BBA8-193669776109}" srcOrd="0" destOrd="0" presId="urn:microsoft.com/office/officeart/2005/8/layout/radial6"/>
    <dgm:cxn modelId="{BD035650-BB2C-45EA-B91B-EBC71027E67A}" srcId="{E6D3BB44-EF1A-469D-BB50-E7392EFC1969}" destId="{3E835DFA-57FD-43FB-8414-9B7222F20B9B}" srcOrd="1" destOrd="0" parTransId="{E820CACA-011B-4EDF-8CA7-D9CA49F6518A}" sibTransId="{092E4C55-1C42-43DE-A8DE-9D0CC7AC2596}"/>
    <dgm:cxn modelId="{A2293855-FD8B-4696-80FE-6AC99076779A}" srcId="{E6D3BB44-EF1A-469D-BB50-E7392EFC1969}" destId="{4075D2C0-1966-414B-A712-8102DCF1CCDB}" srcOrd="2" destOrd="0" parTransId="{7EAE99A3-396F-4082-B29F-04E173F60BD6}" sibTransId="{8CDBC337-5EC9-4A9F-8840-4B1CA07224ED}"/>
    <dgm:cxn modelId="{FC3F1659-EA41-D34A-84BE-739DD2A0BBE0}" type="presOf" srcId="{4075D2C0-1966-414B-A712-8102DCF1CCDB}" destId="{5156EDC8-2C8D-46A1-970D-480E156B9E60}" srcOrd="0" destOrd="0" presId="urn:microsoft.com/office/officeart/2005/8/layout/radial6"/>
    <dgm:cxn modelId="{74561F67-8505-6E49-AF58-349E422DF9CA}" type="presOf" srcId="{8CDBC337-5EC9-4A9F-8840-4B1CA07224ED}" destId="{3000D5E7-0F62-4AD7-8FBB-BE8D5B3D9348}" srcOrd="0" destOrd="0" presId="urn:microsoft.com/office/officeart/2005/8/layout/radial6"/>
    <dgm:cxn modelId="{EE48C36E-E94D-4316-8DB8-F6F67ACB310D}" srcId="{E6D3BB44-EF1A-469D-BB50-E7392EFC1969}" destId="{4B1020C3-9B55-4A10-A43C-F8C96D983596}" srcOrd="3" destOrd="0" parTransId="{A24A5B44-2E6A-49D3-854C-A4C357BFD82C}" sibTransId="{1DE46019-097E-4F50-B985-3DCD44C94E8C}"/>
    <dgm:cxn modelId="{86CA6675-EEFF-A549-9C56-7769A36A4F76}" type="presOf" srcId="{1DE46019-097E-4F50-B985-3DCD44C94E8C}" destId="{B61BF4CF-4194-4F5C-9369-09DDA162B4F4}" srcOrd="0" destOrd="0" presId="urn:microsoft.com/office/officeart/2005/8/layout/radial6"/>
    <dgm:cxn modelId="{1521D9AD-397B-41E4-A2A2-37E2938E412A}" srcId="{E6D3BB44-EF1A-469D-BB50-E7392EFC1969}" destId="{4DF22BE7-C180-457E-8A8E-4C6F4FA164D1}" srcOrd="0" destOrd="0" parTransId="{020F3966-11AA-4EFD-98F5-D638D4AAE152}" sibTransId="{99506ED8-B287-4C86-8079-ACEBCB39B333}"/>
    <dgm:cxn modelId="{AD1984B6-0EC5-DC43-9273-44F95EB81051}" type="presOf" srcId="{3D3F0980-4540-4465-9913-95CB9A719952}" destId="{E844FBA8-A1D2-4E38-BEB4-6A4C580D9FFD}" srcOrd="0" destOrd="0" presId="urn:microsoft.com/office/officeart/2005/8/layout/radial6"/>
    <dgm:cxn modelId="{E79E45C3-E31B-2349-ADD2-FEA800C1B173}" type="presOf" srcId="{4B1020C3-9B55-4A10-A43C-F8C96D983596}" destId="{EAEACCB8-E2B6-4FBB-9060-B66630C195CE}" srcOrd="0" destOrd="0" presId="urn:microsoft.com/office/officeart/2005/8/layout/radial6"/>
    <dgm:cxn modelId="{1474BFE9-3BE1-43B6-B23E-7D0747BA2AB2}" srcId="{3D3F0980-4540-4465-9913-95CB9A719952}" destId="{E6D3BB44-EF1A-469D-BB50-E7392EFC1969}" srcOrd="0" destOrd="0" parTransId="{475F648A-DBC2-4742-AD34-64D840B05329}" sibTransId="{193A138A-82CC-4EFF-A047-58F9B4716E78}"/>
    <dgm:cxn modelId="{A7C558FB-4233-8C4E-9020-985F63574D48}" type="presOf" srcId="{99506ED8-B287-4C86-8079-ACEBCB39B333}" destId="{42C83765-3F55-415B-B9D1-177307322773}" srcOrd="0" destOrd="0" presId="urn:microsoft.com/office/officeart/2005/8/layout/radial6"/>
    <dgm:cxn modelId="{10791C78-8C7E-8A4A-882C-C6066FB2C294}" type="presParOf" srcId="{E844FBA8-A1D2-4E38-BEB4-6A4C580D9FFD}" destId="{C38D93CB-45B2-47BC-9965-BD642B8C8F7C}" srcOrd="0" destOrd="0" presId="urn:microsoft.com/office/officeart/2005/8/layout/radial6"/>
    <dgm:cxn modelId="{A22EF82C-C6E3-DE45-A01C-02CF54527A57}" type="presParOf" srcId="{E844FBA8-A1D2-4E38-BEB4-6A4C580D9FFD}" destId="{923021D9-178C-4694-BBA8-193669776109}" srcOrd="1" destOrd="0" presId="urn:microsoft.com/office/officeart/2005/8/layout/radial6"/>
    <dgm:cxn modelId="{92769FE7-4F59-E14D-8EEF-29CEC651F1C8}" type="presParOf" srcId="{E844FBA8-A1D2-4E38-BEB4-6A4C580D9FFD}" destId="{DAEBC73C-900B-4AAD-808C-8577BB69400E}" srcOrd="2" destOrd="0" presId="urn:microsoft.com/office/officeart/2005/8/layout/radial6"/>
    <dgm:cxn modelId="{77011F21-56A1-F141-8AE7-F6B5D21E598E}" type="presParOf" srcId="{E844FBA8-A1D2-4E38-BEB4-6A4C580D9FFD}" destId="{42C83765-3F55-415B-B9D1-177307322773}" srcOrd="3" destOrd="0" presId="urn:microsoft.com/office/officeart/2005/8/layout/radial6"/>
    <dgm:cxn modelId="{E17836FE-B2B9-0143-9FC8-D975EF6EE9B5}" type="presParOf" srcId="{E844FBA8-A1D2-4E38-BEB4-6A4C580D9FFD}" destId="{CFEDF596-A801-4E24-BC12-B7BF6301D69B}" srcOrd="4" destOrd="0" presId="urn:microsoft.com/office/officeart/2005/8/layout/radial6"/>
    <dgm:cxn modelId="{E6971E62-F9C0-7445-B508-57E66254A16A}" type="presParOf" srcId="{E844FBA8-A1D2-4E38-BEB4-6A4C580D9FFD}" destId="{727BEE08-5F3B-4009-8A07-D1A045CB677E}" srcOrd="5" destOrd="0" presId="urn:microsoft.com/office/officeart/2005/8/layout/radial6"/>
    <dgm:cxn modelId="{7244CB5D-6FE6-654A-8B13-CB1A1FF4025B}" type="presParOf" srcId="{E844FBA8-A1D2-4E38-BEB4-6A4C580D9FFD}" destId="{2E5FD7F7-60B7-48A7-A06B-F97F1A662BAE}" srcOrd="6" destOrd="0" presId="urn:microsoft.com/office/officeart/2005/8/layout/radial6"/>
    <dgm:cxn modelId="{41219C7B-AEDD-DB4E-B0D6-1E41972DB2E2}" type="presParOf" srcId="{E844FBA8-A1D2-4E38-BEB4-6A4C580D9FFD}" destId="{5156EDC8-2C8D-46A1-970D-480E156B9E60}" srcOrd="7" destOrd="0" presId="urn:microsoft.com/office/officeart/2005/8/layout/radial6"/>
    <dgm:cxn modelId="{C598923D-5ACD-7B45-A3E6-52BEEB3EE78E}" type="presParOf" srcId="{E844FBA8-A1D2-4E38-BEB4-6A4C580D9FFD}" destId="{1A0B9EC8-ADA0-4307-829E-3C2FED21DEB4}" srcOrd="8" destOrd="0" presId="urn:microsoft.com/office/officeart/2005/8/layout/radial6"/>
    <dgm:cxn modelId="{159413E7-C0A2-F448-A62D-27566293B81F}" type="presParOf" srcId="{E844FBA8-A1D2-4E38-BEB4-6A4C580D9FFD}" destId="{3000D5E7-0F62-4AD7-8FBB-BE8D5B3D9348}" srcOrd="9" destOrd="0" presId="urn:microsoft.com/office/officeart/2005/8/layout/radial6"/>
    <dgm:cxn modelId="{29B7DFE4-9E5D-DA44-8A17-CA9270882CBF}" type="presParOf" srcId="{E844FBA8-A1D2-4E38-BEB4-6A4C580D9FFD}" destId="{EAEACCB8-E2B6-4FBB-9060-B66630C195CE}" srcOrd="10" destOrd="0" presId="urn:microsoft.com/office/officeart/2005/8/layout/radial6"/>
    <dgm:cxn modelId="{C0FCA6D0-DD89-B348-85FF-74AE3D6E69E9}" type="presParOf" srcId="{E844FBA8-A1D2-4E38-BEB4-6A4C580D9FFD}" destId="{98E5FB81-1F67-43BA-972C-3125DB68C29B}" srcOrd="11" destOrd="0" presId="urn:microsoft.com/office/officeart/2005/8/layout/radial6"/>
    <dgm:cxn modelId="{E53EBD79-35B3-AB4E-81D6-EA9F295F4FB1}" type="presParOf" srcId="{E844FBA8-A1D2-4E38-BEB4-6A4C580D9FFD}" destId="{B61BF4CF-4194-4F5C-9369-09DDA162B4F4}"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BF4CF-4194-4F5C-9369-09DDA162B4F4}">
      <dsp:nvSpPr>
        <dsp:cNvPr id="0" name=""/>
        <dsp:cNvSpPr/>
      </dsp:nvSpPr>
      <dsp:spPr>
        <a:xfrm>
          <a:off x="1230753" y="477768"/>
          <a:ext cx="3205576" cy="3205576"/>
        </a:xfrm>
        <a:prstGeom prst="blockArc">
          <a:avLst>
            <a:gd name="adj1" fmla="val 10800000"/>
            <a:gd name="adj2" fmla="val 162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3000D5E7-0F62-4AD7-8FBB-BE8D5B3D9348}">
      <dsp:nvSpPr>
        <dsp:cNvPr id="0" name=""/>
        <dsp:cNvSpPr/>
      </dsp:nvSpPr>
      <dsp:spPr>
        <a:xfrm>
          <a:off x="1230753" y="497362"/>
          <a:ext cx="3205576" cy="3205576"/>
        </a:xfrm>
        <a:prstGeom prst="blockArc">
          <a:avLst>
            <a:gd name="adj1" fmla="val 5400000"/>
            <a:gd name="adj2" fmla="val 108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2E5FD7F7-60B7-48A7-A06B-F97F1A662BAE}">
      <dsp:nvSpPr>
        <dsp:cNvPr id="0" name=""/>
        <dsp:cNvSpPr/>
      </dsp:nvSpPr>
      <dsp:spPr>
        <a:xfrm>
          <a:off x="1519199" y="491690"/>
          <a:ext cx="3205576" cy="3205576"/>
        </a:xfrm>
        <a:prstGeom prst="blockArc">
          <a:avLst>
            <a:gd name="adj1" fmla="val 0"/>
            <a:gd name="adj2" fmla="val 54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42C83765-3F55-415B-B9D1-177307322773}">
      <dsp:nvSpPr>
        <dsp:cNvPr id="0" name=""/>
        <dsp:cNvSpPr/>
      </dsp:nvSpPr>
      <dsp:spPr>
        <a:xfrm>
          <a:off x="1519199" y="483440"/>
          <a:ext cx="3205576" cy="3205576"/>
        </a:xfrm>
        <a:prstGeom prst="blockArc">
          <a:avLst>
            <a:gd name="adj1" fmla="val 16200000"/>
            <a:gd name="adj2" fmla="val 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C38D93CB-45B2-47BC-9965-BD642B8C8F7C}">
      <dsp:nvSpPr>
        <dsp:cNvPr id="0" name=""/>
        <dsp:cNvSpPr/>
      </dsp:nvSpPr>
      <dsp:spPr>
        <a:xfrm>
          <a:off x="2195044" y="1299567"/>
          <a:ext cx="1590860" cy="158157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000099"/>
              </a:solidFill>
              <a:latin typeface="+mn-lt"/>
              <a:ea typeface="+mn-ea"/>
              <a:cs typeface="+mn-cs"/>
            </a:rPr>
            <a:t>Role Design for Motivation</a:t>
          </a:r>
          <a:endParaRPr lang="en-GB" sz="1200" b="1" kern="1200" dirty="0">
            <a:solidFill>
              <a:srgbClr val="000099"/>
            </a:solidFill>
            <a:latin typeface="+mn-lt"/>
            <a:ea typeface="+mn-ea"/>
            <a:cs typeface="+mn-cs"/>
          </a:endParaRPr>
        </a:p>
      </dsp:txBody>
      <dsp:txXfrm>
        <a:off x="2428020" y="1531183"/>
        <a:ext cx="1124908" cy="1118340"/>
      </dsp:txXfrm>
    </dsp:sp>
    <dsp:sp modelId="{923021D9-178C-4694-BBA8-193669776109}">
      <dsp:nvSpPr>
        <dsp:cNvPr id="0" name=""/>
        <dsp:cNvSpPr/>
      </dsp:nvSpPr>
      <dsp:spPr>
        <a:xfrm>
          <a:off x="2221920" y="-211100"/>
          <a:ext cx="1572991" cy="1471755"/>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Enlargement</a:t>
          </a:r>
          <a:endParaRPr lang="en-GB" sz="1200" kern="1200" dirty="0">
            <a:solidFill>
              <a:srgbClr val="000099"/>
            </a:solidFill>
            <a:latin typeface="+mn-lt"/>
            <a:ea typeface="+mn-ea"/>
            <a:cs typeface="+mn-cs"/>
          </a:endParaRPr>
        </a:p>
      </dsp:txBody>
      <dsp:txXfrm>
        <a:off x="2452279" y="4434"/>
        <a:ext cx="1112273" cy="1040687"/>
      </dsp:txXfrm>
    </dsp:sp>
    <dsp:sp modelId="{CFEDF596-A801-4E24-BC12-B7BF6301D69B}">
      <dsp:nvSpPr>
        <dsp:cNvPr id="0" name=""/>
        <dsp:cNvSpPr/>
      </dsp:nvSpPr>
      <dsp:spPr>
        <a:xfrm>
          <a:off x="3934404" y="1373640"/>
          <a:ext cx="1506310" cy="1433427"/>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Enrichment</a:t>
          </a:r>
          <a:endParaRPr lang="en-GB" sz="1200" kern="1200" dirty="0">
            <a:solidFill>
              <a:srgbClr val="000099"/>
            </a:solidFill>
            <a:latin typeface="+mn-lt"/>
            <a:ea typeface="+mn-ea"/>
            <a:cs typeface="+mn-cs"/>
          </a:endParaRPr>
        </a:p>
      </dsp:txBody>
      <dsp:txXfrm>
        <a:off x="4154998" y="1583561"/>
        <a:ext cx="1065122" cy="1013585"/>
      </dsp:txXfrm>
    </dsp:sp>
    <dsp:sp modelId="{5156EDC8-2C8D-46A1-970D-480E156B9E60}">
      <dsp:nvSpPr>
        <dsp:cNvPr id="0" name=""/>
        <dsp:cNvSpPr/>
      </dsp:nvSpPr>
      <dsp:spPr>
        <a:xfrm>
          <a:off x="2190781" y="2933588"/>
          <a:ext cx="1635269" cy="1444683"/>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rgbClr val="000099"/>
              </a:solidFill>
              <a:latin typeface="+mn-lt"/>
              <a:ea typeface="+mn-ea"/>
              <a:cs typeface="+mn-cs"/>
            </a:rPr>
            <a:t>Role Rotation</a:t>
          </a:r>
          <a:endParaRPr lang="en-GB" sz="1200" kern="1200">
            <a:solidFill>
              <a:srgbClr val="000099"/>
            </a:solidFill>
            <a:latin typeface="+mn-lt"/>
            <a:ea typeface="+mn-ea"/>
            <a:cs typeface="+mn-cs"/>
          </a:endParaRPr>
        </a:p>
      </dsp:txBody>
      <dsp:txXfrm>
        <a:off x="2430261" y="3145157"/>
        <a:ext cx="1156309" cy="1021545"/>
      </dsp:txXfrm>
    </dsp:sp>
    <dsp:sp modelId="{EAEACCB8-E2B6-4FBB-9060-B66630C195CE}">
      <dsp:nvSpPr>
        <dsp:cNvPr id="0" name=""/>
        <dsp:cNvSpPr/>
      </dsp:nvSpPr>
      <dsp:spPr>
        <a:xfrm>
          <a:off x="474672" y="1312287"/>
          <a:ext cx="1586646" cy="155613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Empowerment</a:t>
          </a:r>
          <a:endParaRPr lang="en-GB" sz="1200" kern="1200" dirty="0">
            <a:solidFill>
              <a:srgbClr val="000099"/>
            </a:solidFill>
            <a:latin typeface="+mn-lt"/>
            <a:ea typeface="+mn-ea"/>
            <a:cs typeface="+mn-cs"/>
          </a:endParaRPr>
        </a:p>
      </dsp:txBody>
      <dsp:txXfrm>
        <a:off x="707031" y="1540177"/>
        <a:ext cx="1121928" cy="110035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15/05/2018</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 xmlns:ma14="http://schemas.microsoft.com/office/mac/drawingml/2011/main"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xfrm>
            <a:off x="938213" y="750888"/>
            <a:ext cx="5008562" cy="3756025"/>
          </a:xfrm>
          <a:ln/>
        </p:spPr>
      </p:sp>
      <p:sp>
        <p:nvSpPr>
          <p:cNvPr id="130051" name="Notes Placeholder 2"/>
          <p:cNvSpPr>
            <a:spLocks noGrp="1"/>
          </p:cNvSpPr>
          <p:nvPr>
            <p:ph type="body" idx="1"/>
          </p:nvPr>
        </p:nvSpPr>
        <p:spPr>
          <a:xfrm>
            <a:off x="688975" y="4757738"/>
            <a:ext cx="5505450" cy="4506912"/>
          </a:xfrm>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pPr>
              <a:defRPr/>
            </a:pPr>
            <a:r>
              <a:rPr lang="en-US" dirty="0">
                <a:latin typeface="Arial" charset="0"/>
                <a:cs typeface="+mn-cs"/>
              </a:rPr>
              <a:t>Some facilitators like to talk generally about the Agenda, using examples from their own experience to illustrate what will be covered.</a:t>
            </a:r>
          </a:p>
          <a:p>
            <a:pPr>
              <a:defRPr/>
            </a:pPr>
            <a:endParaRPr lang="en-US" dirty="0">
              <a:latin typeface="Arial" charset="0"/>
              <a:cs typeface="+mn-cs"/>
            </a:endParaRPr>
          </a:p>
          <a:p>
            <a:pPr>
              <a:buFont typeface="Arial"/>
              <a:buNone/>
              <a:defRPr/>
            </a:pPr>
            <a:r>
              <a:rPr lang="en-US" dirty="0">
                <a:latin typeface="Arial" charset="0"/>
                <a:cs typeface="+mn-cs"/>
              </a:rPr>
              <a:t> </a:t>
            </a:r>
          </a:p>
        </p:txBody>
      </p:sp>
      <p:sp>
        <p:nvSpPr>
          <p:cNvPr id="24579" name="Slide Number Placeholder 3"/>
          <p:cNvSpPr txBox="1">
            <a:spLocks noGrp="1"/>
          </p:cNvSpPr>
          <p:nvPr/>
        </p:nvSpPr>
        <p:spPr bwMode="auto">
          <a:xfrm>
            <a:off x="3897313" y="9512300"/>
            <a:ext cx="2982912"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51" tIns="48276" rIns="96551" bIns="48276" anchor="b"/>
          <a:lstStyle>
            <a:lvl1pPr defTabSz="965200" eaLnBrk="0" hangingPunct="0">
              <a:defRPr sz="2400">
                <a:solidFill>
                  <a:schemeClr val="tx1"/>
                </a:solidFill>
                <a:latin typeface="Arial" charset="0"/>
                <a:ea typeface="ＭＳ Ｐゴシック" charset="0"/>
                <a:cs typeface="ＭＳ Ｐゴシック" charset="0"/>
              </a:defRPr>
            </a:lvl1pPr>
            <a:lvl2pPr marL="742950" indent="-285750" defTabSz="965200" eaLnBrk="0" hangingPunct="0">
              <a:defRPr sz="2400">
                <a:solidFill>
                  <a:schemeClr val="tx1"/>
                </a:solidFill>
                <a:latin typeface="Arial" charset="0"/>
                <a:ea typeface="ＭＳ Ｐゴシック" charset="0"/>
              </a:defRPr>
            </a:lvl2pPr>
            <a:lvl3pPr marL="1143000" indent="-228600" defTabSz="965200" eaLnBrk="0" hangingPunct="0">
              <a:defRPr sz="2400">
                <a:solidFill>
                  <a:schemeClr val="tx1"/>
                </a:solidFill>
                <a:latin typeface="Arial" charset="0"/>
                <a:ea typeface="ＭＳ Ｐゴシック" charset="0"/>
              </a:defRPr>
            </a:lvl3pPr>
            <a:lvl4pPr marL="1600200" indent="-228600" defTabSz="965200" eaLnBrk="0" hangingPunct="0">
              <a:defRPr sz="2400">
                <a:solidFill>
                  <a:schemeClr val="tx1"/>
                </a:solidFill>
                <a:latin typeface="Arial" charset="0"/>
                <a:ea typeface="ＭＳ Ｐゴシック" charset="0"/>
              </a:defRPr>
            </a:lvl4pPr>
            <a:lvl5pPr marL="2057400" indent="-228600" defTabSz="965200" eaLnBrk="0" hangingPunct="0">
              <a:defRPr sz="2400">
                <a:solidFill>
                  <a:schemeClr val="tx1"/>
                </a:solidFill>
                <a:latin typeface="Arial" charset="0"/>
                <a:ea typeface="ＭＳ Ｐゴシック" charset="0"/>
              </a:defRPr>
            </a:lvl5pPr>
            <a:lvl6pPr marL="2514600" indent="-228600" defTabSz="9652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652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652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652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fld id="{D4955265-EEF8-E94E-B96D-1653FEC1A121}" type="slidenum">
              <a:rPr lang="en-GB" sz="1300">
                <a:cs typeface="Arial" charset="0"/>
              </a:rPr>
              <a:pPr algn="r" eaLnBrk="1" hangingPunct="1"/>
              <a:t>2</a:t>
            </a:fld>
            <a:endParaRPr lang="en-GB" sz="1300">
              <a:cs typeface="Arial" charset="0"/>
            </a:endParaRPr>
          </a:p>
        </p:txBody>
      </p:sp>
    </p:spTree>
    <p:extLst>
      <p:ext uri="{BB962C8B-B14F-4D97-AF65-F5344CB8AC3E}">
        <p14:creationId xmlns:p14="http://schemas.microsoft.com/office/powerpoint/2010/main" val="470612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1309806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cs typeface="ＭＳ Ｐゴシック" charset="0"/>
              </a:rPr>
              <a:t>Valence</a:t>
            </a:r>
            <a:r>
              <a:rPr lang="en-GB" sz="1200" kern="1200" dirty="0">
                <a:solidFill>
                  <a:schemeClr val="tx1"/>
                </a:solidFill>
                <a:effectLst/>
                <a:latin typeface="Arial" pitchFamily="34" charset="0"/>
                <a:ea typeface="ＭＳ Ｐゴシック" charset="0"/>
                <a:cs typeface="ＭＳ Ｐゴシック" charset="0"/>
              </a:rPr>
              <a:t> is a term referring to a preference for one outcome over another. It refers to the  emotional orientations which people hold with respect to outcomes(rewards).An outcome is said to be positively valent when a person prefers attaining it to not attaining it; when he or she prefers not to attain an outcome, then it has a negative valence; and when he or she is indifferent to whether an outcome is attained or not, it has a valence of zero. The valence of an outcome, Vroom suggests, is directly related to its value for the person concerned. If a manager particularly wants a promotion, for example, and thinks that successful completion of a certain project will earn that promotion, then he or she will attach a positive valence to completing the project, and be motivated to do so by the perceived value of the reward.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Expectancy</a:t>
            </a:r>
            <a:r>
              <a:rPr lang="en-GB" sz="1200" kern="1200" dirty="0">
                <a:solidFill>
                  <a:schemeClr val="tx1"/>
                </a:solidFill>
                <a:effectLst/>
                <a:latin typeface="Arial" pitchFamily="34" charset="0"/>
                <a:ea typeface="ＭＳ Ｐゴシック" charset="0"/>
              </a:rPr>
              <a:t> – Employees and volunteers have different expectations, skills, knowledge and levels of confidence about what they think they are able and  capable of doing. Therefore management must determine  what resources, training or supervision and support they need.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Instrumentality </a:t>
            </a:r>
            <a:r>
              <a:rPr lang="en-GB" sz="1200" kern="1200" dirty="0">
                <a:solidFill>
                  <a:schemeClr val="tx1"/>
                </a:solidFill>
                <a:effectLst/>
                <a:latin typeface="Arial" pitchFamily="34" charset="0"/>
                <a:ea typeface="ＭＳ Ｐゴシック" charset="0"/>
              </a:rPr>
              <a:t>–The perception of employees and volunteers whether they will actually given what they desire even though it has been promised by a manager. It is essential that the promise of </a:t>
            </a:r>
            <a:r>
              <a:rPr lang="en-GB" sz="1200" kern="1200" dirty="0" err="1">
                <a:solidFill>
                  <a:schemeClr val="tx1"/>
                </a:solidFill>
                <a:effectLst/>
                <a:latin typeface="Arial" pitchFamily="34" charset="0"/>
                <a:ea typeface="ＭＳ Ｐゴシック" charset="0"/>
              </a:rPr>
              <a:t>rewrds</a:t>
            </a:r>
            <a:r>
              <a:rPr lang="en-GB" sz="1200" kern="1200" dirty="0">
                <a:solidFill>
                  <a:schemeClr val="tx1"/>
                </a:solidFill>
                <a:effectLst/>
                <a:latin typeface="Arial" pitchFamily="34" charset="0"/>
                <a:ea typeface="ＭＳ Ｐゴシック" charset="0"/>
              </a:rPr>
              <a:t> are fulfilled and that employees are aware of that</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1990563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primary implication for managers is that, since motivation is closely tied to reward, they should aim to encourage high work performance by tailoring rewards to those things which employees value most – and some research will be needed here to find out just what these might be for each individual. Incentives and benefits should be explicitly linked to actions which are in line with the organisation’s strategy and which will contribute to organisational success.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571294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Porter and Lawler’s</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Expectancy Theory</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Lyman W Porter and Edward E. Lawler were the architects of a revised Expectancy Theory in 1968, when they published </a:t>
            </a:r>
            <a:r>
              <a:rPr lang="en-GB" sz="1200" i="1" kern="1200" dirty="0">
                <a:solidFill>
                  <a:schemeClr val="tx1"/>
                </a:solidFill>
                <a:effectLst/>
                <a:latin typeface="Arial" pitchFamily="34" charset="0"/>
                <a:ea typeface="ＭＳ Ｐゴシック" charset="0"/>
                <a:cs typeface="ＭＳ Ｐゴシック" charset="0"/>
              </a:rPr>
              <a:t>Managerial Attitudes and Performance</a:t>
            </a:r>
            <a:r>
              <a:rPr lang="en-GB" sz="1200" kern="1200" dirty="0">
                <a:solidFill>
                  <a:schemeClr val="tx1"/>
                </a:solidFill>
                <a:effectLst/>
                <a:latin typeface="Arial" pitchFamily="34" charset="0"/>
                <a:ea typeface="ＭＳ Ｐゴシック" charset="0"/>
                <a:cs typeface="ＭＳ Ｐゴシック" charset="0"/>
              </a:rPr>
              <a:t>. Critical of the basic simplicity of Vroom’s Theory, Porter and Lawler argued that the offer by an employer of a reward, no matter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enticing the reward, would not of itself necessarily result in increased effort or productivity. Instead they asserted that the fundamental driver for the employee is whether or not the reward on offer is </a:t>
            </a:r>
            <a:r>
              <a:rPr lang="en-GB" sz="1200" i="1" u="sng" kern="1200" dirty="0">
                <a:solidFill>
                  <a:schemeClr val="tx1"/>
                </a:solidFill>
                <a:effectLst/>
                <a:latin typeface="Arial" pitchFamily="34" charset="0"/>
                <a:ea typeface="ＭＳ Ｐゴシック" charset="0"/>
                <a:cs typeface="ＭＳ Ｐゴシック" charset="0"/>
              </a:rPr>
              <a:t>beneficial</a:t>
            </a:r>
            <a:r>
              <a:rPr lang="en-GB" sz="1200" kern="1200" dirty="0">
                <a:solidFill>
                  <a:schemeClr val="tx1"/>
                </a:solidFill>
                <a:effectLst/>
                <a:latin typeface="Arial" pitchFamily="34" charset="0"/>
                <a:ea typeface="ＭＳ Ｐゴシック" charset="0"/>
                <a:cs typeface="ＭＳ Ｐゴシック" charset="0"/>
              </a:rPr>
              <a:t> to them.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There are many examples that illustrate this point. Consider Company A, which offers a high performing employee [person Z] a promotion to manager with a significantly increased salary. The promotion brings with it increased responsibilities, no overtime and an expectation that Person Z will be on-call one in every 2 weekends. As a carer for elderly parents, the offer of promotion might have significantly less appeal to Person Z because of the consequent impact on their ability to care for their parents. Similarly, the offer of an increase in salary, which moves the employee from one tax bracket to the next, might have no appeal because their tax liability increases and they are no longer eligible for other benefits.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Porter and Lawler in arguing that </a:t>
            </a:r>
            <a:r>
              <a:rPr lang="en-US" sz="1200" kern="1200" dirty="0">
                <a:solidFill>
                  <a:schemeClr val="tx1"/>
                </a:solidFill>
                <a:effectLst/>
                <a:latin typeface="Arial" pitchFamily="34" charset="0"/>
                <a:ea typeface="ＭＳ Ｐゴシック" charset="0"/>
                <a:cs typeface="ＭＳ Ｐゴシック" charset="0"/>
              </a:rPr>
              <a:t>actual performance in a job is primarily determined by the effort spent, suggested a link between intrinsic and extrinsic motivation not previously proposed by Vroom. Specifically, they highlighted that for some individuals, intrinsic rewards – job satisfaction, for example – were more important than extrinsic rewards, such as bonuses. They also proposed the principle of equity or fairness of reward as crucial to Expectancy Theory. Hence, satisfaction of the individual depends upon the fairness of the reward.</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asserting that the effort committed to a task is predicated on the value of the reward (which by its nature is individual), Porter and Lawler recognised that effective performance was also dependent upon competence or capability (skills, knowledge and experience) and that perceptions too played a part. For example, if a person perceives their role to be unimportant, it is unlikely that any incentive, no matter how attractive it might appear to the person offering it, is going to be motivating. Crucially, this will affect the level of effort offered by the individual.</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2855754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Edwin Locke first set out his ideas on goal setting in an article entitled </a:t>
            </a:r>
            <a:r>
              <a:rPr lang="en-US" sz="1200" i="1" kern="1200" dirty="0">
                <a:solidFill>
                  <a:schemeClr val="tx1"/>
                </a:solidFill>
                <a:effectLst/>
                <a:latin typeface="Arial" pitchFamily="34" charset="0"/>
                <a:ea typeface="ＭＳ Ｐゴシック" charset="0"/>
                <a:cs typeface="ＭＳ Ｐゴシック" charset="0"/>
              </a:rPr>
              <a:t>‘Toward a Theory of Task Motivation and Incentives’</a:t>
            </a:r>
            <a:r>
              <a:rPr lang="en-US" sz="1200" kern="1200" dirty="0">
                <a:solidFill>
                  <a:schemeClr val="tx1"/>
                </a:solidFill>
                <a:effectLst/>
                <a:latin typeface="Arial" pitchFamily="34" charset="0"/>
                <a:ea typeface="ＭＳ Ｐゴシック" charset="0"/>
                <a:cs typeface="ＭＳ Ｐゴシック" charset="0"/>
              </a:rPr>
              <a:t> published in 1968. Subsequently, working alongside </a:t>
            </a:r>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Gary Latham, </a:t>
            </a:r>
            <a:r>
              <a:rPr lang="en-US" sz="1200" i="1" kern="1200" dirty="0">
                <a:solidFill>
                  <a:schemeClr val="tx1"/>
                </a:solidFill>
                <a:effectLst/>
                <a:latin typeface="Arial" pitchFamily="34" charset="0"/>
                <a:ea typeface="ＭＳ Ｐゴシック" charset="0"/>
                <a:cs typeface="ＭＳ Ｐゴシック" charset="0"/>
              </a:rPr>
              <a:t>‘A Theory of Goal Setting &amp; Task Performance’</a:t>
            </a:r>
            <a:r>
              <a:rPr lang="en-US" sz="1200" kern="1200" dirty="0">
                <a:solidFill>
                  <a:schemeClr val="tx1"/>
                </a:solidFill>
                <a:effectLst/>
                <a:latin typeface="Arial" pitchFamily="34" charset="0"/>
                <a:ea typeface="ＭＳ Ｐゴシック" charset="0"/>
                <a:cs typeface="ＭＳ Ｐゴシック" charset="0"/>
              </a:rPr>
              <a:t> was published in 1990.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The essence of Locke’s research and his later research with Latham was that clear goals and appropriate feedback motivates employees. And that working toward a goal improves performance. Interestingly, their research showed that, contrary to popular belief, the more difficult and specific a goal is, the harder people tend to work to achieve it.</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691360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numerous definitions of leadership but the one offered by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 </a:t>
            </a:r>
            <a:r>
              <a:rPr lang="en-GB" sz="1200" i="1" kern="1200" dirty="0">
                <a:solidFill>
                  <a:schemeClr val="tx1"/>
                </a:solidFill>
                <a:effectLst/>
                <a:latin typeface="Arial" pitchFamily="34" charset="0"/>
                <a:ea typeface="ＭＳ Ｐゴシック" charset="0"/>
                <a:cs typeface="ＭＳ Ｐゴシック" charset="0"/>
              </a:rPr>
              <a:t>‘the impact you have on yourself and the impact you have on people around you’</a:t>
            </a:r>
            <a:r>
              <a:rPr lang="en-GB" sz="1200" kern="1200" dirty="0">
                <a:solidFill>
                  <a:schemeClr val="tx1"/>
                </a:solidFill>
                <a:effectLst/>
                <a:latin typeface="Arial" pitchFamily="34" charset="0"/>
                <a:ea typeface="ＭＳ Ｐゴシック" charset="0"/>
                <a:cs typeface="ＭＳ Ｐゴシック" charset="0"/>
              </a:rPr>
              <a:t> – allows us to focus on why leadership is so crucial in motivating others and ourselves.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 impact you have on yourself is largely about attitude and self-motivation. Attitudes are infectious! A negative attitude transfers to others and vice versa for a positive attitude. If you are not self-motivated, how can you expect to motivate others? The impact you have on others is about motivating the team and conveys a need to inspire to get the best out of people. There is a causal link here that relates directly from leadership to motivation and then to productivity, illustrated on</a:t>
            </a:r>
            <a:r>
              <a:rPr lang="en-GB" sz="1200" kern="1200" baseline="0" dirty="0">
                <a:solidFill>
                  <a:schemeClr val="tx1"/>
                </a:solidFill>
                <a:effectLst/>
                <a:latin typeface="Arial" pitchFamily="34" charset="0"/>
                <a:ea typeface="ＭＳ Ｐゴシック" charset="0"/>
                <a:cs typeface="ＭＳ Ｐゴシック" charset="0"/>
              </a:rPr>
              <a:t> the next slide.</a:t>
            </a:r>
            <a:endParaRPr lang="en-GB" sz="1200" kern="1200" dirty="0">
              <a:solidFill>
                <a:schemeClr val="tx1"/>
              </a:solidFill>
              <a:effectLst/>
              <a:latin typeface="Arial" pitchFamily="34" charset="0"/>
              <a:ea typeface="ＭＳ Ｐゴシック" charset="0"/>
              <a:cs typeface="ＭＳ Ｐゴシック" charset="0"/>
            </a:endParaRP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1574630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For the purposes of this Workbook, we are going to consider 2 models; one of which, Blanchard and Hersey’s Situational Leadership Model, is useful for engaging with and motivating individual team members, while the other,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Schmidt’s Continuum Theory, helps to explain how to motivate the team.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Hersey on Situational Leadership    URL   https://www.youtube.com/watch?v=5qD_6yIKXbo</a:t>
            </a:r>
          </a:p>
          <a:p>
            <a:endParaRPr lang="en-GB"/>
          </a:p>
          <a:p>
            <a:endParaRPr lang="en-GB"/>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3917414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122C22F-1F96-427F-9E8E-BB09F5D1F342}" type="slidenum">
              <a:rPr lang="en-US"/>
              <a:pPr>
                <a:defRPr/>
              </a:pPr>
              <a:t>14</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952500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11FDC9E-F7B6-4F7C-8F01-0BB861AF28E5}" type="slidenum">
              <a:rPr lang="en-US"/>
              <a:pPr>
                <a:defRPr/>
              </a:pPr>
              <a:t>15</a:t>
            </a:fld>
            <a:endParaRPr lang="en-US"/>
          </a:p>
        </p:txBody>
      </p:sp>
      <p:sp>
        <p:nvSpPr>
          <p:cNvPr id="37891"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pPr>
              <a:defRPr/>
            </a:pPr>
            <a:endParaRPr lang="en-US" sz="1800">
              <a:effectLst>
                <a:outerShdw blurRad="38100" dist="38100" dir="2700000" algn="tl">
                  <a:srgbClr val="C0C0C0"/>
                </a:outerShdw>
              </a:effectLst>
            </a:endParaRPr>
          </a:p>
        </p:txBody>
      </p:sp>
    </p:spTree>
    <p:extLst>
      <p:ext uri="{BB962C8B-B14F-4D97-AF65-F5344CB8AC3E}">
        <p14:creationId xmlns:p14="http://schemas.microsoft.com/office/powerpoint/2010/main" val="3768010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E274C8B-61EC-40A4-B222-164C589B22C2}" type="slidenum">
              <a:rPr lang="en-US"/>
              <a:pPr>
                <a:defRPr/>
              </a:pPr>
              <a:t>16</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10362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63346D4-478D-4692-9B40-CA87134A65FE}" type="slidenum">
              <a:rPr lang="en-US"/>
              <a:pPr>
                <a:defRPr/>
              </a:pPr>
              <a:t>17</a:t>
            </a:fld>
            <a:endParaRPr lang="en-US"/>
          </a:p>
        </p:txBody>
      </p:sp>
      <p:sp>
        <p:nvSpPr>
          <p:cNvPr id="39939" name="Rectangle 2"/>
          <p:cNvSpPr>
            <a:spLocks noGrp="1" noRot="1" noChangeAspect="1" noChangeArrowheads="1" noTextEdit="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2420970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1" kern="1200" dirty="0">
                <a:solidFill>
                  <a:schemeClr val="tx1"/>
                </a:solidFill>
                <a:effectLst/>
                <a:latin typeface="Arial" pitchFamily="34" charset="0"/>
                <a:ea typeface="ＭＳ Ｐゴシック" charset="0"/>
                <a:cs typeface="ＭＳ Ｐゴシック" charset="0"/>
              </a:rPr>
              <a:t>Directing. </a:t>
            </a:r>
            <a:r>
              <a:rPr lang="en-GB" sz="1800" kern="1200" dirty="0">
                <a:solidFill>
                  <a:schemeClr val="tx1"/>
                </a:solidFill>
                <a:effectLst/>
                <a:latin typeface="Arial" pitchFamily="34" charset="0"/>
                <a:ea typeface="ＭＳ Ｐゴシック" charset="0"/>
                <a:cs typeface="ＭＳ Ｐゴシック" charset="0"/>
              </a:rPr>
              <a:t>The most directive leadership style (S1) in which the leader provides the individual with specific instructions, monitoring closely the work that is done to ensure successful completion of the task. The leader does not need to offer much by way of supportive behaviour since the individual is not given any freedom to determine how the task is to be completed.</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18</a:t>
            </a:fld>
            <a:endParaRPr lang="en-GB"/>
          </a:p>
        </p:txBody>
      </p:sp>
    </p:spTree>
    <p:extLst>
      <p:ext uri="{BB962C8B-B14F-4D97-AF65-F5344CB8AC3E}">
        <p14:creationId xmlns:p14="http://schemas.microsoft.com/office/powerpoint/2010/main" val="269540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1" kern="1200" dirty="0">
                <a:solidFill>
                  <a:schemeClr val="tx1"/>
                </a:solidFill>
                <a:effectLst/>
                <a:latin typeface="Arial" pitchFamily="34" charset="0"/>
                <a:ea typeface="ＭＳ Ｐゴシック" charset="0"/>
                <a:cs typeface="ＭＳ Ｐゴシック" charset="0"/>
              </a:rPr>
              <a:t>Coaching.</a:t>
            </a:r>
            <a:r>
              <a:rPr lang="en-GB" sz="1800" kern="1200" dirty="0">
                <a:solidFill>
                  <a:schemeClr val="tx1"/>
                </a:solidFill>
                <a:effectLst/>
                <a:latin typeface="Arial" pitchFamily="34" charset="0"/>
                <a:ea typeface="ＭＳ Ｐゴシック" charset="0"/>
                <a:cs typeface="ＭＳ Ｐゴシック" charset="0"/>
              </a:rPr>
              <a:t> The second leadership style (S2) focuses on enabling the individual to participate more fully in determining how the task should be completed. The leader will explain </a:t>
            </a:r>
            <a:r>
              <a:rPr lang="en-GB" sz="1800" i="1" u="sng" kern="1200" dirty="0">
                <a:solidFill>
                  <a:schemeClr val="tx1"/>
                </a:solidFill>
                <a:effectLst/>
                <a:latin typeface="Arial" pitchFamily="34" charset="0"/>
                <a:ea typeface="ＭＳ Ｐゴシック" charset="0"/>
                <a:cs typeface="ＭＳ Ｐゴシック" charset="0"/>
              </a:rPr>
              <a:t>what</a:t>
            </a:r>
            <a:r>
              <a:rPr lang="en-GB" sz="1800" kern="1200" dirty="0">
                <a:solidFill>
                  <a:schemeClr val="tx1"/>
                </a:solidFill>
                <a:effectLst/>
                <a:latin typeface="Arial" pitchFamily="34" charset="0"/>
                <a:ea typeface="ＭＳ Ｐゴシック" charset="0"/>
                <a:cs typeface="ＭＳ Ｐゴシック" charset="0"/>
              </a:rPr>
              <a:t> the task is and invite the individual to explain </a:t>
            </a:r>
            <a:r>
              <a:rPr lang="en-GB" sz="1800" i="1" u="sng" kern="1200" dirty="0">
                <a:solidFill>
                  <a:schemeClr val="tx1"/>
                </a:solidFill>
                <a:effectLst/>
                <a:latin typeface="Arial" pitchFamily="34" charset="0"/>
                <a:ea typeface="ＭＳ Ｐゴシック" charset="0"/>
                <a:cs typeface="ＭＳ Ｐゴシック" charset="0"/>
              </a:rPr>
              <a:t>how</a:t>
            </a:r>
            <a:r>
              <a:rPr lang="en-GB" sz="1800" kern="1200" dirty="0">
                <a:solidFill>
                  <a:schemeClr val="tx1"/>
                </a:solidFill>
                <a:effectLst/>
                <a:latin typeface="Arial" pitchFamily="34" charset="0"/>
                <a:ea typeface="ＭＳ Ｐゴシック" charset="0"/>
                <a:cs typeface="ＭＳ Ｐゴシック" charset="0"/>
              </a:rPr>
              <a:t> they intend to successfully complete it. The leader will take the final decision on how the task is to be completed but will work closely with the individual to arrive at the final decision. By actively involving the individual in discussion about how the task should be done, the leader’s behaviour is both highly directive and highly supportive.</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19</a:t>
            </a:fld>
            <a:endParaRPr lang="en-GB"/>
          </a:p>
        </p:txBody>
      </p:sp>
    </p:spTree>
    <p:extLst>
      <p:ext uri="{BB962C8B-B14F-4D97-AF65-F5344CB8AC3E}">
        <p14:creationId xmlns:p14="http://schemas.microsoft.com/office/powerpoint/2010/main" val="2938734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chemeClr val="tx1"/>
                </a:solidFill>
                <a:effectLst/>
                <a:latin typeface="Arial" pitchFamily="34" charset="0"/>
                <a:ea typeface="ＭＳ Ｐゴシック" charset="0"/>
                <a:cs typeface="ＭＳ Ｐゴシック" charset="0"/>
              </a:rPr>
              <a:t> </a:t>
            </a:r>
            <a:r>
              <a:rPr lang="en-GB" sz="1800" b="1" kern="1200" dirty="0">
                <a:solidFill>
                  <a:schemeClr val="tx1"/>
                </a:solidFill>
                <a:effectLst/>
                <a:latin typeface="Arial" pitchFamily="34" charset="0"/>
                <a:ea typeface="ＭＳ Ｐゴシック" charset="0"/>
                <a:cs typeface="ＭＳ Ｐゴシック" charset="0"/>
              </a:rPr>
              <a:t>Supporting.</a:t>
            </a:r>
            <a:r>
              <a:rPr lang="en-GB" sz="1800" kern="1200" dirty="0">
                <a:solidFill>
                  <a:schemeClr val="tx1"/>
                </a:solidFill>
                <a:effectLst/>
                <a:latin typeface="Arial" pitchFamily="34" charset="0"/>
                <a:ea typeface="ＭＳ Ｐゴシック" charset="0"/>
                <a:cs typeface="ＭＳ Ｐゴシック" charset="0"/>
              </a:rPr>
              <a:t> The third leadership style (S3) is yet more participative. In exercising this leadership style, the leader will outline the required or desired outcome and invite the individual to propose and implement a course of action. While the decision to proceed with a particular course of action ultimately rests with the leader, the leader will facilitate and support the individual in making the decision, exercising more supportive behaviour and less directive behaviour</a:t>
            </a:r>
            <a:endParaRPr lang="en-GB" sz="1800"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20</a:t>
            </a:fld>
            <a:endParaRPr lang="en-GB"/>
          </a:p>
        </p:txBody>
      </p:sp>
    </p:spTree>
    <p:extLst>
      <p:ext uri="{BB962C8B-B14F-4D97-AF65-F5344CB8AC3E}">
        <p14:creationId xmlns:p14="http://schemas.microsoft.com/office/powerpoint/2010/main" val="627758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1" kern="1200" dirty="0">
                <a:solidFill>
                  <a:schemeClr val="tx1"/>
                </a:solidFill>
                <a:effectLst/>
                <a:latin typeface="Arial" pitchFamily="34" charset="0"/>
                <a:ea typeface="ＭＳ Ｐゴシック" charset="0"/>
                <a:cs typeface="ＭＳ Ｐゴシック" charset="0"/>
              </a:rPr>
              <a:t>Delegating.</a:t>
            </a:r>
            <a:r>
              <a:rPr lang="en-GB" sz="1800" kern="1200" dirty="0">
                <a:solidFill>
                  <a:schemeClr val="tx1"/>
                </a:solidFill>
                <a:effectLst/>
                <a:latin typeface="Arial" pitchFamily="34" charset="0"/>
                <a:ea typeface="ＭＳ Ｐゴシック" charset="0"/>
                <a:cs typeface="ＭＳ Ｐゴシック" charset="0"/>
              </a:rPr>
              <a:t> In employing the fourth leadership style (S4), the leader’s behaviour is ‘light touch’. In delegating a task to an individual, the leader is indicating that responsibility for carrying out the task rests with that individual. This gives the individual the freedom to both determine what needs to be done to achieve the task and to complete it accordingly.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21</a:t>
            </a:fld>
            <a:endParaRPr lang="en-GB"/>
          </a:p>
        </p:txBody>
      </p:sp>
    </p:spTree>
    <p:extLst>
      <p:ext uri="{BB962C8B-B14F-4D97-AF65-F5344CB8AC3E}">
        <p14:creationId xmlns:p14="http://schemas.microsoft.com/office/powerpoint/2010/main" val="37658228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D546C1F-A567-467A-84ED-7899DBC8E898}" type="slidenum">
              <a:rPr lang="en-US"/>
              <a:pPr>
                <a:defRPr/>
              </a:pPr>
              <a:t>22</a:t>
            </a:fld>
            <a:endParaRPr lang="en-US"/>
          </a:p>
        </p:txBody>
      </p:sp>
      <p:sp>
        <p:nvSpPr>
          <p:cNvPr id="45059" name="Rectangle 2"/>
          <p:cNvSpPr>
            <a:spLocks noGrp="1" noRot="1" noChangeAspect="1" noChangeArrowheads="1" noTextEdit="1"/>
          </p:cNvSpPr>
          <p:nvPr>
            <p:ph type="sldImg"/>
          </p:nvPr>
        </p:nvSpPr>
        <p:spPr>
          <a:xfrm>
            <a:off x="1243013" y="381000"/>
            <a:ext cx="4468812" cy="3352800"/>
          </a:xfrm>
          <a:ln/>
        </p:spPr>
      </p:sp>
      <p:sp>
        <p:nvSpPr>
          <p:cNvPr id="45060" name="Rectangle 3"/>
          <p:cNvSpPr>
            <a:spLocks noGrp="1" noChangeArrowheads="1"/>
          </p:cNvSpPr>
          <p:nvPr>
            <p:ph type="body" idx="1"/>
          </p:nvPr>
        </p:nvSpPr>
        <p:spPr>
          <a:xfrm>
            <a:off x="914400" y="4038600"/>
            <a:ext cx="5334000" cy="4495800"/>
          </a:xfrm>
          <a:noFill/>
        </p:spPr>
        <p:txBody>
          <a:bodyPr/>
          <a:lstStyle/>
          <a:p>
            <a:endParaRPr lang="en-US" sz="1800"/>
          </a:p>
        </p:txBody>
      </p:sp>
    </p:spTree>
    <p:extLst>
      <p:ext uri="{BB962C8B-B14F-4D97-AF65-F5344CB8AC3E}">
        <p14:creationId xmlns:p14="http://schemas.microsoft.com/office/powerpoint/2010/main" val="4057478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1B579E3-3F46-40A6-94CD-C1879A45BB36}" type="slidenum">
              <a:rPr lang="en-US"/>
              <a:pPr>
                <a:defRPr/>
              </a:pPr>
              <a:t>23</a:t>
            </a:fld>
            <a:endParaRPr lang="en-US"/>
          </a:p>
        </p:txBody>
      </p:sp>
      <p:sp>
        <p:nvSpPr>
          <p:cNvPr id="48131" name="Rectangle 2"/>
          <p:cNvSpPr>
            <a:spLocks noGrp="1" noRot="1" noChangeAspect="1" noChangeArrowheads="1" noTextEdit="1"/>
          </p:cNvSpPr>
          <p:nvPr>
            <p:ph type="sldImg"/>
          </p:nvPr>
        </p:nvSpPr>
        <p:spPr>
          <a:xfrm>
            <a:off x="1373188" y="379413"/>
            <a:ext cx="4471987" cy="3354387"/>
          </a:xfrm>
          <a:solidFill>
            <a:srgbClr val="FFFFFF"/>
          </a:solidFill>
          <a:ln/>
        </p:spPr>
      </p:sp>
      <p:sp>
        <p:nvSpPr>
          <p:cNvPr id="48132" name="Rectangle 3"/>
          <p:cNvSpPr>
            <a:spLocks noGrp="1" noChangeArrowheads="1"/>
          </p:cNvSpPr>
          <p:nvPr>
            <p:ph type="body" idx="1"/>
          </p:nvPr>
        </p:nvSpPr>
        <p:spPr>
          <a:xfrm>
            <a:off x="990600" y="4191000"/>
            <a:ext cx="5257800" cy="4583113"/>
          </a:xfrm>
          <a:solidFill>
            <a:srgbClr val="FFFFFF"/>
          </a:solidFill>
          <a:ln>
            <a:solidFill>
              <a:srgbClr val="000000"/>
            </a:solidFill>
            <a:miter lim="800000"/>
            <a:headEnd/>
            <a:tailEnd/>
          </a:ln>
        </p:spPr>
        <p:txBody>
          <a:bodyPr/>
          <a:lstStyle/>
          <a:p>
            <a:r>
              <a:rPr lang="en-US" sz="1800"/>
              <a:t> </a:t>
            </a:r>
            <a:endParaRPr lang="en-US" sz="1000"/>
          </a:p>
        </p:txBody>
      </p:sp>
    </p:spTree>
    <p:extLst>
      <p:ext uri="{BB962C8B-B14F-4D97-AF65-F5344CB8AC3E}">
        <p14:creationId xmlns:p14="http://schemas.microsoft.com/office/powerpoint/2010/main" val="2835862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F0C0FFC-2166-48BD-91EE-DF381498BF83}" type="slidenum">
              <a:rPr lang="en-US"/>
              <a:pPr>
                <a:defRPr/>
              </a:pPr>
              <a:t>24</a:t>
            </a:fld>
            <a:endParaRPr lang="en-US"/>
          </a:p>
        </p:txBody>
      </p:sp>
      <p:sp>
        <p:nvSpPr>
          <p:cNvPr id="49155" name="Rectangle 2"/>
          <p:cNvSpPr>
            <a:spLocks noGrp="1" noRot="1" noChangeAspect="1" noChangeArrowheads="1" noTextEdit="1"/>
          </p:cNvSpPr>
          <p:nvPr>
            <p:ph type="sldImg"/>
          </p:nvPr>
        </p:nvSpPr>
        <p:spPr>
          <a:xfrm>
            <a:off x="1322388" y="379413"/>
            <a:ext cx="4573587" cy="3430587"/>
          </a:xfrm>
          <a:ln/>
        </p:spPr>
      </p:sp>
      <p:sp>
        <p:nvSpPr>
          <p:cNvPr id="49156" name="Rectangle 3"/>
          <p:cNvSpPr>
            <a:spLocks noGrp="1" noChangeArrowheads="1"/>
          </p:cNvSpPr>
          <p:nvPr>
            <p:ph type="body" idx="1"/>
          </p:nvPr>
        </p:nvSpPr>
        <p:spPr>
          <a:xfrm>
            <a:off x="533400" y="3733800"/>
            <a:ext cx="5334000" cy="4484688"/>
          </a:xfrm>
          <a:noFill/>
        </p:spPr>
        <p:txBody>
          <a:bodyPr/>
          <a:lstStyle/>
          <a:p>
            <a:r>
              <a:rPr lang="en-US" sz="1800"/>
              <a:t>  </a:t>
            </a:r>
            <a:endParaRPr lang="en-US" sz="1000"/>
          </a:p>
        </p:txBody>
      </p:sp>
    </p:spTree>
    <p:extLst>
      <p:ext uri="{BB962C8B-B14F-4D97-AF65-F5344CB8AC3E}">
        <p14:creationId xmlns:p14="http://schemas.microsoft.com/office/powerpoint/2010/main" val="3937209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56397" indent="-290922" eaLnBrk="0" hangingPunct="0">
              <a:defRPr>
                <a:solidFill>
                  <a:schemeClr val="tx1"/>
                </a:solidFill>
                <a:latin typeface="Arial" charset="0"/>
                <a:ea typeface="ＭＳ Ｐゴシック" charset="0"/>
              </a:defRPr>
            </a:lvl2pPr>
            <a:lvl3pPr marL="1163688" indent="-232738" eaLnBrk="0" hangingPunct="0">
              <a:defRPr>
                <a:solidFill>
                  <a:schemeClr val="tx1"/>
                </a:solidFill>
                <a:latin typeface="Arial" charset="0"/>
                <a:ea typeface="ＭＳ Ｐゴシック" charset="0"/>
              </a:defRPr>
            </a:lvl3pPr>
            <a:lvl4pPr marL="1629164" indent="-232738" eaLnBrk="0" hangingPunct="0">
              <a:defRPr>
                <a:solidFill>
                  <a:schemeClr val="tx1"/>
                </a:solidFill>
                <a:latin typeface="Arial" charset="0"/>
                <a:ea typeface="ＭＳ Ｐゴシック" charset="0"/>
              </a:defRPr>
            </a:lvl4pPr>
            <a:lvl5pPr marL="2094639" indent="-232738" eaLnBrk="0" hangingPunct="0">
              <a:defRPr>
                <a:solidFill>
                  <a:schemeClr val="tx1"/>
                </a:solidFill>
                <a:latin typeface="Arial" charset="0"/>
                <a:ea typeface="ＭＳ Ｐゴシック" charset="0"/>
              </a:defRPr>
            </a:lvl5pPr>
            <a:lvl6pPr marL="2560114" indent="-232738" eaLnBrk="0" fontAlgn="base" hangingPunct="0">
              <a:spcBef>
                <a:spcPct val="0"/>
              </a:spcBef>
              <a:spcAft>
                <a:spcPct val="0"/>
              </a:spcAft>
              <a:defRPr>
                <a:solidFill>
                  <a:schemeClr val="tx1"/>
                </a:solidFill>
                <a:latin typeface="Arial" charset="0"/>
                <a:ea typeface="ＭＳ Ｐゴシック" charset="0"/>
              </a:defRPr>
            </a:lvl6pPr>
            <a:lvl7pPr marL="3025590" indent="-232738" eaLnBrk="0" fontAlgn="base" hangingPunct="0">
              <a:spcBef>
                <a:spcPct val="0"/>
              </a:spcBef>
              <a:spcAft>
                <a:spcPct val="0"/>
              </a:spcAft>
              <a:defRPr>
                <a:solidFill>
                  <a:schemeClr val="tx1"/>
                </a:solidFill>
                <a:latin typeface="Arial" charset="0"/>
                <a:ea typeface="ＭＳ Ｐゴシック" charset="0"/>
              </a:defRPr>
            </a:lvl7pPr>
            <a:lvl8pPr marL="3491065" indent="-232738" eaLnBrk="0" fontAlgn="base" hangingPunct="0">
              <a:spcBef>
                <a:spcPct val="0"/>
              </a:spcBef>
              <a:spcAft>
                <a:spcPct val="0"/>
              </a:spcAft>
              <a:defRPr>
                <a:solidFill>
                  <a:schemeClr val="tx1"/>
                </a:solidFill>
                <a:latin typeface="Arial" charset="0"/>
                <a:ea typeface="ＭＳ Ｐゴシック" charset="0"/>
              </a:defRPr>
            </a:lvl8pPr>
            <a:lvl9pPr marL="3956540" indent="-232738"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1BBCFB2-7E35-2347-B726-44B8767F56DC}" type="slidenum">
              <a:rPr lang="en-GB"/>
              <a:pPr eaLnBrk="1" hangingPunct="1"/>
              <a:t>26</a:t>
            </a:fld>
            <a:endParaRPr lang="en-GB"/>
          </a:p>
        </p:txBody>
      </p:sp>
      <p:sp>
        <p:nvSpPr>
          <p:cNvPr id="91139" name="Rectangle 2"/>
          <p:cNvSpPr>
            <a:spLocks noGrp="1" noRot="1" noChangeAspect="1" noChangeArrowheads="1" noTextEdit="1"/>
          </p:cNvSpPr>
          <p:nvPr>
            <p:ph type="sldImg"/>
          </p:nvPr>
        </p:nvSpPr>
        <p:spPr>
          <a:xfrm>
            <a:off x="935038" y="750888"/>
            <a:ext cx="5008562" cy="3756025"/>
          </a:xfrm>
          <a:ln/>
        </p:spPr>
      </p:sp>
      <p:sp>
        <p:nvSpPr>
          <p:cNvPr id="91140" name="Rectangle 3"/>
          <p:cNvSpPr>
            <a:spLocks noGrp="1" noChangeArrowheads="1"/>
          </p:cNvSpPr>
          <p:nvPr>
            <p:ph type="body" idx="1"/>
          </p:nvPr>
        </p:nvSpPr>
        <p:spPr>
          <a:xfrm>
            <a:off x="688018" y="4757101"/>
            <a:ext cx="5505778" cy="4507232"/>
          </a:xfr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r>
              <a:rPr lang="en-GB" sz="1200" kern="1200" dirty="0">
                <a:solidFill>
                  <a:schemeClr val="tx1"/>
                </a:solidFill>
                <a:effectLst/>
                <a:latin typeface="Arial" pitchFamily="34" charset="0"/>
                <a:ea typeface="ＭＳ Ｐゴシック" charset="0"/>
                <a:cs typeface="ＭＳ Ｐゴシック" charset="0"/>
              </a:rPr>
              <a:t>Of course, the leadership style selected by the leader must take into account the situation. This means that the leader must consider a whole range of factors. In his Situational Leadership Model, Blanchard focuses upon the development level of the individual – their competence – and their commitment or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Key to understanding the ‘different strokes for different folks’ philosophy is the link between an individual’s development level and the style of leadership Blanchard suggests is appropriate. Indeed, much of what is portrayed here makes eminent sense. If one of the team is unskilled (D1), they clearly need to develop the skills to do the job for which they are being employed. Blanchard observes that, typically, a D1 individual will display a high degree of commitment. Similarly, a highly experienced and skilled individual</a:t>
            </a:r>
            <a:r>
              <a:rPr lang="en-GB" sz="1200" kern="1200" baseline="0" dirty="0">
                <a:solidFill>
                  <a:schemeClr val="tx1"/>
                </a:solidFill>
                <a:effectLst/>
                <a:latin typeface="Arial" pitchFamily="34" charset="0"/>
                <a:ea typeface="ＭＳ Ｐゴシック" charset="0"/>
                <a:cs typeface="ＭＳ Ｐゴシック" charset="0"/>
              </a:rPr>
              <a:t> (D4) needs to be given freedom to operate with minimum supervision or their commitment will be adversely affected. </a:t>
            </a:r>
            <a:endParaRPr lang="en-US" sz="800" dirty="0">
              <a:latin typeface="Arial" charset="0"/>
            </a:endParaRPr>
          </a:p>
        </p:txBody>
      </p:sp>
    </p:spTree>
    <p:extLst>
      <p:ext uri="{BB962C8B-B14F-4D97-AF65-F5344CB8AC3E}">
        <p14:creationId xmlns:p14="http://schemas.microsoft.com/office/powerpoint/2010/main" val="1070131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 Continuum, set out in the Harvard Business Review in 1958, suggested that leaders should make decisions about how they lead based (or</a:t>
            </a:r>
            <a:r>
              <a:rPr lang="en-GB" sz="1200" i="1" kern="1200" dirty="0">
                <a:solidFill>
                  <a:schemeClr val="tx1"/>
                </a:solidFill>
                <a:effectLst/>
                <a:latin typeface="Arial" pitchFamily="34" charset="0"/>
                <a:ea typeface="ＭＳ Ｐゴシック" charset="0"/>
                <a:cs typeface="ＭＳ Ｐゴシック" charset="0"/>
              </a:rPr>
              <a:t> contingent</a:t>
            </a:r>
            <a:r>
              <a:rPr lang="en-GB" sz="1200" kern="1200" dirty="0">
                <a:solidFill>
                  <a:schemeClr val="tx1"/>
                </a:solidFill>
                <a:effectLst/>
                <a:latin typeface="Arial" pitchFamily="34" charset="0"/>
                <a:ea typeface="ＭＳ Ｐゴシック" charset="0"/>
                <a:cs typeface="ＭＳ Ｐゴシック" charset="0"/>
              </a:rPr>
              <a:t>) upon the situation. The Continuum, which comprises seven (7) distinct leadership styles, has, at either end of the spectrum, the option of an authoritative (autocratic) and a participative (democratic) approach to leadership.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In simple terms, the Model shows the relationship between the level of freedom that a leader chooses to give to a team and the level of authority exercised by the leader. As the team's freedom is increased, so the leader's authority decreases.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The diagram shows how the ability and the freedom of the team to make decisions increases as the chosen style of leadership moves across the Continuum from left to right. The decision to move away from an authoritative approach, in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Schmidt’s view, was linked to the readiness of the team to participate in decision-making. In other words, as a team develops and competence within the team rises, it makes sense for a leader to involve the team in both problem solving and decision-making through increased delegation.</a:t>
            </a:r>
          </a:p>
          <a:p>
            <a:r>
              <a:rPr lang="en-GB" sz="1200" kern="1200" dirty="0">
                <a:solidFill>
                  <a:schemeClr val="tx1"/>
                </a:solidFill>
                <a:effectLst/>
                <a:latin typeface="Arial" pitchFamily="34" charset="0"/>
                <a:ea typeface="ＭＳ Ｐゴシック" charset="0"/>
                <a:cs typeface="ＭＳ Ｐゴシック" charset="0"/>
              </a:rPr>
              <a:t> </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effectLst/>
              </a:rPr>
              <a:t> </a:t>
            </a:r>
            <a:endParaRPr lang="en-GB" sz="1200" kern="1200" dirty="0">
              <a:solidFill>
                <a:schemeClr val="tx1"/>
              </a:solidFill>
              <a:effectLst/>
              <a:latin typeface="Arial" pitchFamily="34"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27</a:t>
            </a:fld>
            <a:endParaRPr lang="en-GB"/>
          </a:p>
        </p:txBody>
      </p:sp>
    </p:spTree>
    <p:extLst>
      <p:ext uri="{BB962C8B-B14F-4D97-AF65-F5344CB8AC3E}">
        <p14:creationId xmlns:p14="http://schemas.microsoft.com/office/powerpoint/2010/main" val="2941716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Individual and group activity.</a:t>
            </a:r>
          </a:p>
          <a:p>
            <a:endParaRPr lang="en-US" dirty="0"/>
          </a:p>
          <a:p>
            <a:r>
              <a:rPr lang="en-US" dirty="0"/>
              <a:t>The aim of this simple activity is to give delegates the chance to reflect on how</a:t>
            </a:r>
            <a:r>
              <a:rPr lang="en-US" baseline="0" dirty="0"/>
              <a:t> they might use Blanchard’s Situational Model as a model for motivating individuals and </a:t>
            </a:r>
            <a:r>
              <a:rPr lang="en-US" baseline="0" dirty="0" err="1"/>
              <a:t>Tannebaum</a:t>
            </a:r>
            <a:r>
              <a:rPr lang="en-US" baseline="0" dirty="0"/>
              <a:t> and Schmidt’s Leadership Continuum as a model for motivating the team.</a:t>
            </a:r>
          </a:p>
          <a:p>
            <a:endParaRPr lang="en-US" baseline="0" dirty="0"/>
          </a:p>
          <a:p>
            <a:r>
              <a:rPr lang="en-US" baseline="0" dirty="0"/>
              <a:t> </a:t>
            </a: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29</a:t>
            </a:fld>
            <a:endParaRPr lang="en-GB"/>
          </a:p>
        </p:txBody>
      </p:sp>
    </p:spTree>
    <p:extLst>
      <p:ext uri="{BB962C8B-B14F-4D97-AF65-F5344CB8AC3E}">
        <p14:creationId xmlns:p14="http://schemas.microsoft.com/office/powerpoint/2010/main" val="11024425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In addition to our personal traits, we all have and hold values and beliefs that are important to us. When these are not aligned with the organisation’s values and beliefs, this can cause significant challenges in terms of motivation. Values and beliefs sit right at the root of what drives someone to operate and interact the way they do. Virtually everything people do is governed and regulated by their belief systems, their associated values and how they see themselves – their identity. Identity sits right at the core of what makes a person who they are. It incorporates all of their values, beliefs and accompanying characteristics, experience and perceptions.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To help differentiate between values and beliefs ask:</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‘Is this something I aspire to or that I aim to be like? </a:t>
            </a:r>
            <a:r>
              <a:rPr lang="en-GB" sz="1200" kern="1200" dirty="0">
                <a:solidFill>
                  <a:schemeClr val="tx1"/>
                </a:solidFill>
                <a:effectLst/>
                <a:latin typeface="Arial" pitchFamily="34" charset="0"/>
                <a:ea typeface="ＭＳ Ｐゴシック" charset="0"/>
                <a:cs typeface="ＭＳ Ｐゴシック" charset="0"/>
              </a:rPr>
              <a:t>Reveals a value. </a:t>
            </a:r>
          </a:p>
          <a:p>
            <a:r>
              <a:rPr lang="en-GB" sz="1200" i="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i="1" kern="1200" dirty="0">
                <a:solidFill>
                  <a:schemeClr val="tx1"/>
                </a:solidFill>
                <a:effectLst/>
                <a:latin typeface="Arial" pitchFamily="34" charset="0"/>
                <a:ea typeface="ＭＳ Ｐゴシック" charset="0"/>
                <a:cs typeface="ＭＳ Ｐゴシック" charset="0"/>
              </a:rPr>
              <a:t>‘Is this something I consider to be true and act accordingly?’  </a:t>
            </a:r>
            <a:r>
              <a:rPr lang="en-GB" sz="1200" kern="1200" dirty="0">
                <a:solidFill>
                  <a:schemeClr val="tx1"/>
                </a:solidFill>
                <a:effectLst/>
                <a:latin typeface="Arial" pitchFamily="34" charset="0"/>
                <a:ea typeface="ＭＳ Ｐゴシック" charset="0"/>
                <a:cs typeface="ＭＳ Ｐゴシック" charset="0"/>
              </a:rPr>
              <a:t>Reveals a belief.</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Beliefs are founded on our experience and help us make sense of the world. People pay attention to what they believe to be important and disregard things they consider to be unimportant. In this respect, beliefs act as filters. People's belief systems in the workplace are important to driving the success of the business, as it is beliefs that drive behaviour. Indeed, Henry Ford famously emphasised this in saying, </a:t>
            </a:r>
            <a:r>
              <a:rPr lang="en-GB" sz="1200" i="1" kern="1200" dirty="0">
                <a:solidFill>
                  <a:schemeClr val="tx1"/>
                </a:solidFill>
                <a:effectLst/>
                <a:latin typeface="Arial" pitchFamily="34" charset="0"/>
                <a:ea typeface="ＭＳ Ｐゴシック" charset="0"/>
                <a:cs typeface="ＭＳ Ｐゴシック" charset="0"/>
              </a:rPr>
              <a:t>‘whether you believe you can or you believe you can't, you're probably right’</a:t>
            </a:r>
            <a:r>
              <a:rPr lang="en-GB" sz="1200" kern="1200" dirty="0">
                <a:solidFill>
                  <a:schemeClr val="tx1"/>
                </a:solidFill>
                <a:effectLst/>
                <a:latin typeface="Arial" pitchFamily="34" charset="0"/>
                <a:ea typeface="ＭＳ Ｐゴシック" charset="0"/>
                <a:cs typeface="ＭＳ Ｐゴシック" charset="0"/>
              </a:rPr>
              <a:t>.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30</a:t>
            </a:fld>
            <a:endParaRPr lang="en-GB"/>
          </a:p>
        </p:txBody>
      </p:sp>
    </p:spTree>
    <p:extLst>
      <p:ext uri="{BB962C8B-B14F-4D97-AF65-F5344CB8AC3E}">
        <p14:creationId xmlns:p14="http://schemas.microsoft.com/office/powerpoint/2010/main" val="29589934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Beliefs drive behaviour but ‘limiting beliefs’ and the way reality is interpreted shape our performance in the workplace – i.e. perceptions – are often what prevent most people from achieving their true potential. If you hear, for example, someone say, </a:t>
            </a:r>
            <a:r>
              <a:rPr lang="en-GB" sz="1200" i="1" kern="1200" dirty="0">
                <a:solidFill>
                  <a:schemeClr val="tx1"/>
                </a:solidFill>
                <a:effectLst/>
                <a:latin typeface="Arial" pitchFamily="34" charset="0"/>
                <a:ea typeface="ＭＳ Ｐゴシック" charset="0"/>
                <a:cs typeface="ＭＳ Ｐゴシック" charset="0"/>
              </a:rPr>
              <a:t>‘I can’t speak in public’</a:t>
            </a:r>
            <a:r>
              <a:rPr lang="en-GB" sz="1200" kern="1200" dirty="0">
                <a:solidFill>
                  <a:schemeClr val="tx1"/>
                </a:solidFill>
                <a:effectLst/>
                <a:latin typeface="Arial" pitchFamily="34" charset="0"/>
                <a:ea typeface="ＭＳ Ｐゴシック" charset="0"/>
                <a:cs typeface="ＭＳ Ｐゴシック" charset="0"/>
              </a:rPr>
              <a:t> it is likely to be a self-limiting belief (and a self-fulfilling prophecy). In stating that they cannot speak in public, the person is creating an environment in which it is acceptable for them not to try. In other words, because we accept we cannot do something, we choose not to put ourselves in that position.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Values are essentially standards and conditions that relate to what you, as an individual consider important, and necessary for you to be content and satisfied. It is important in the context of motivation to recognise that goals that are congruent with an individual’s values – i.e. consistent with what is important to them – will lead to greater commitment and improved levels of performance and achievement. Conversely, goals that are not consistent with personal values cause frustration, internal conflict and anxiety. Indeed, if people’s achievements are not in line with their values they will have little significance, will not attract high levels of satisfaction, will be energy sapping and, ultimately, demotivating.</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If as a manager you understand your own values and are able to set goals for yourself that are aligned with those values you will be better able to facilitate the same with your team and motivate them accordingly.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31</a:t>
            </a:fld>
            <a:endParaRPr lang="en-GB"/>
          </a:p>
        </p:txBody>
      </p:sp>
    </p:spTree>
    <p:extLst>
      <p:ext uri="{BB962C8B-B14F-4D97-AF65-F5344CB8AC3E}">
        <p14:creationId xmlns:p14="http://schemas.microsoft.com/office/powerpoint/2010/main" val="3465492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 Model depicted on the slide combines a number of different motivational theories to create a formula for building a motivated workforce that is likely to be committed to high performance, innovation and improvement. Mastery, Autonomy and Purpose (MAP) are key factors identified by Daniel Pink (2006) as leading to high levels of motivation. </a:t>
            </a:r>
            <a:r>
              <a:rPr lang="en-GB" sz="1200" b="1" kern="1200" dirty="0">
                <a:solidFill>
                  <a:schemeClr val="tx1"/>
                </a:solidFill>
                <a:effectLst/>
                <a:latin typeface="Arial" pitchFamily="34" charset="0"/>
                <a:ea typeface="ＭＳ Ｐゴシック" charset="0"/>
                <a:cs typeface="ＭＳ Ｐゴシック" charset="0"/>
              </a:rPr>
              <a:t>Mastery</a:t>
            </a:r>
            <a:r>
              <a:rPr lang="en-GB" sz="1200" kern="1200" dirty="0">
                <a:solidFill>
                  <a:schemeClr val="tx1"/>
                </a:solidFill>
                <a:effectLst/>
                <a:latin typeface="Arial" pitchFamily="34" charset="0"/>
                <a:ea typeface="ＭＳ Ｐゴシック" charset="0"/>
                <a:cs typeface="ＭＳ Ｐゴシック" charset="0"/>
              </a:rPr>
              <a:t> is about knowing your job and related subjects well; </a:t>
            </a:r>
            <a:r>
              <a:rPr lang="en-GB" sz="1200" b="1" kern="1200" dirty="0">
                <a:solidFill>
                  <a:schemeClr val="tx1"/>
                </a:solidFill>
                <a:effectLst/>
                <a:latin typeface="Arial" pitchFamily="34" charset="0"/>
                <a:ea typeface="ＭＳ Ｐゴシック" charset="0"/>
                <a:cs typeface="ＭＳ Ｐゴシック" charset="0"/>
              </a:rPr>
              <a:t>autonomy</a:t>
            </a:r>
            <a:r>
              <a:rPr lang="en-GB" sz="1200" kern="1200" dirty="0">
                <a:solidFill>
                  <a:schemeClr val="tx1"/>
                </a:solidFill>
                <a:effectLst/>
                <a:latin typeface="Arial" pitchFamily="34" charset="0"/>
                <a:ea typeface="ＭＳ Ｐゴシック" charset="0"/>
                <a:cs typeface="ＭＳ Ｐゴシック" charset="0"/>
              </a:rPr>
              <a:t> is about having minimal direct supervision and latitude for independent decision-making; whilst </a:t>
            </a:r>
            <a:r>
              <a:rPr lang="en-GB" sz="1200" b="1" kern="1200" dirty="0">
                <a:solidFill>
                  <a:schemeClr val="tx1"/>
                </a:solidFill>
                <a:effectLst/>
                <a:latin typeface="Arial" pitchFamily="34" charset="0"/>
                <a:ea typeface="ＭＳ Ｐゴシック" charset="0"/>
                <a:cs typeface="ＭＳ Ｐゴシック" charset="0"/>
              </a:rPr>
              <a:t>purpose </a:t>
            </a:r>
            <a:r>
              <a:rPr lang="en-GB" sz="1200" kern="1200" dirty="0">
                <a:solidFill>
                  <a:schemeClr val="tx1"/>
                </a:solidFill>
                <a:effectLst/>
                <a:latin typeface="Arial" pitchFamily="34" charset="0"/>
                <a:ea typeface="ＭＳ Ｐゴシック" charset="0"/>
                <a:cs typeface="ＭＳ Ｐゴシック" charset="0"/>
              </a:rPr>
              <a:t>is about valuing the reason for the work you do. Recognition and achievement are the top 2 motivators according to Herzberg and should be relatively straightforward to apply.</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As we have highlighted previously, extrinsic motivation is motivation that comes from others and is difficult to sustain, while intrinsic motivation is internalised and, consequently, much more powerful. Application of MAP factors combined with recognition and achievement are sure ways to achieve higher levels of intrinsic motivation. High levels of intrinsic motivation enable people to work in what psychologists refer to as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is the feeling people get when they are so absorbed in something that they lose all track of time – you may have experienced this as one of those occasions where you look at your watch having thought it was time for morning break and it turns out to be lunchtime!  People in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perform at their very best.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32</a:t>
            </a:fld>
            <a:endParaRPr lang="en-GB"/>
          </a:p>
        </p:txBody>
      </p:sp>
    </p:spTree>
    <p:extLst>
      <p:ext uri="{BB962C8B-B14F-4D97-AF65-F5344CB8AC3E}">
        <p14:creationId xmlns:p14="http://schemas.microsoft.com/office/powerpoint/2010/main" val="26516105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One of the key elements underpinning roles that provide high levels of motivation, engagement and commitment is </a:t>
            </a:r>
            <a:r>
              <a:rPr lang="en-GB" sz="1200" i="1" kern="1200" dirty="0">
                <a:solidFill>
                  <a:schemeClr val="tx1"/>
                </a:solidFill>
                <a:effectLst/>
                <a:latin typeface="Arial" pitchFamily="34" charset="0"/>
                <a:ea typeface="ＭＳ Ｐゴシック" charset="0"/>
                <a:cs typeface="ＭＳ Ｐゴシック" charset="0"/>
              </a:rPr>
              <a:t>empowerment</a:t>
            </a:r>
            <a:r>
              <a:rPr lang="en-GB" sz="1200" kern="1200" dirty="0">
                <a:solidFill>
                  <a:schemeClr val="tx1"/>
                </a:solidFill>
                <a:effectLst/>
                <a:latin typeface="Arial" pitchFamily="34" charset="0"/>
                <a:ea typeface="ＭＳ Ｐゴシック" charset="0"/>
                <a:cs typeface="ＭＳ Ｐゴシック" charset="0"/>
              </a:rPr>
              <a:t>: that is, a person has the power to make and implement decisions. To strengthen the motivational drive that comes from empowerment, additional potency often comes from role enlargement, enrichment and rotation. This combination is shown in the diagram below:</a:t>
            </a:r>
          </a:p>
          <a:p>
            <a:endParaRPr lang="en-GB" dirty="0"/>
          </a:p>
          <a:p>
            <a:r>
              <a:rPr lang="en-GB" sz="1200" b="1" kern="1200" dirty="0">
                <a:solidFill>
                  <a:schemeClr val="tx1"/>
                </a:solidFill>
                <a:effectLst/>
                <a:latin typeface="Arial" pitchFamily="34" charset="0"/>
                <a:ea typeface="ＭＳ Ｐゴシック" charset="0"/>
                <a:cs typeface="ＭＳ Ｐゴシック" charset="0"/>
              </a:rPr>
              <a:t>Role enlargement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broader, adding wider responsibilities</a:t>
            </a:r>
          </a:p>
          <a:p>
            <a:r>
              <a:rPr lang="en-GB" sz="1200" b="1" kern="1200" dirty="0">
                <a:solidFill>
                  <a:schemeClr val="tx1"/>
                </a:solidFill>
                <a:effectLst/>
                <a:latin typeface="Arial" pitchFamily="34" charset="0"/>
                <a:ea typeface="ＭＳ Ｐゴシック" charset="0"/>
                <a:cs typeface="ＭＳ Ｐゴシック" charset="0"/>
              </a:rPr>
              <a:t>Role enrichment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more rewarding and more meaningful</a:t>
            </a:r>
          </a:p>
          <a:p>
            <a:r>
              <a:rPr lang="en-GB" sz="1200" b="1" kern="1200" dirty="0">
                <a:solidFill>
                  <a:schemeClr val="tx1"/>
                </a:solidFill>
                <a:effectLst/>
                <a:latin typeface="Arial" pitchFamily="34" charset="0"/>
                <a:ea typeface="ＭＳ Ｐゴシック" charset="0"/>
                <a:cs typeface="ＭＳ Ｐゴシック" charset="0"/>
              </a:rPr>
              <a:t>Role rotation</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Moving people around different roles to provide variation and renewed enthusiasm</a:t>
            </a:r>
          </a:p>
          <a:p>
            <a:r>
              <a:rPr lang="en-GB" sz="1200" b="1" kern="1200" dirty="0">
                <a:solidFill>
                  <a:schemeClr val="tx1"/>
                </a:solidFill>
                <a:effectLst/>
                <a:latin typeface="Arial" pitchFamily="34" charset="0"/>
                <a:ea typeface="ＭＳ Ｐゴシック" charset="0"/>
                <a:cs typeface="ＭＳ Ｐゴシック" charset="0"/>
              </a:rPr>
              <a:t>Empowerment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Empowering people to make and implement decisions and to have autonomy over their work, with scope to apply their own ideas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33</a:t>
            </a:fld>
            <a:endParaRPr lang="en-GB"/>
          </a:p>
        </p:txBody>
      </p:sp>
    </p:spTree>
    <p:extLst>
      <p:ext uri="{BB962C8B-B14F-4D97-AF65-F5344CB8AC3E}">
        <p14:creationId xmlns:p14="http://schemas.microsoft.com/office/powerpoint/2010/main" val="4952788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Discussion</a:t>
            </a:r>
            <a:r>
              <a:rPr lang="en-GB" sz="1200" b="1" kern="1200" baseline="0" dirty="0">
                <a:solidFill>
                  <a:schemeClr val="tx1"/>
                </a:solidFill>
                <a:effectLst/>
                <a:latin typeface="Arial" pitchFamily="34" charset="0"/>
                <a:ea typeface="ＭＳ Ｐゴシック" charset="0"/>
                <a:cs typeface="ＭＳ Ｐゴシック" charset="0"/>
              </a:rPr>
              <a:t> </a:t>
            </a:r>
            <a:r>
              <a:rPr lang="en-GB" sz="1200" b="0" kern="1200" baseline="0" dirty="0">
                <a:solidFill>
                  <a:schemeClr val="tx1"/>
                </a:solidFill>
                <a:effectLst/>
                <a:latin typeface="Arial" pitchFamily="34" charset="0"/>
                <a:ea typeface="ＭＳ Ｐゴシック" charset="0"/>
                <a:cs typeface="ＭＳ Ｐゴシック" charset="0"/>
              </a:rPr>
              <a:t>– either tutor led or in pairs</a:t>
            </a:r>
            <a:endParaRPr lang="en-GB" sz="1200" b="0"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Empowerment</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 term empowerment is often linked to delegation. Empowerment itself simply means to </a:t>
            </a:r>
            <a:r>
              <a:rPr lang="en-GB" sz="1200" i="1" kern="1200" dirty="0">
                <a:solidFill>
                  <a:schemeClr val="tx1"/>
                </a:solidFill>
                <a:effectLst/>
                <a:latin typeface="Arial" pitchFamily="34" charset="0"/>
                <a:ea typeface="ＭＳ Ｐゴシック" charset="0"/>
                <a:cs typeface="ＭＳ Ｐゴシック" charset="0"/>
              </a:rPr>
              <a:t>‘… authorise …’</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 make able …’ </a:t>
            </a:r>
            <a:r>
              <a:rPr lang="en-GB" sz="1200" kern="1200" dirty="0">
                <a:solidFill>
                  <a:schemeClr val="tx1"/>
                </a:solidFill>
                <a:effectLst/>
                <a:latin typeface="Arial" pitchFamily="34" charset="0"/>
                <a:ea typeface="ＭＳ Ｐゴシック" charset="0"/>
                <a:cs typeface="ＭＳ Ｐゴシック" charset="0"/>
              </a:rPr>
              <a:t>(Concise Oxford English Dictionary). In the context of leadership, empowerment is concerned with appropriate delegation and development of team members. By giving opportunities to individuals to develop their skills, leaders are better able to delegate more. The benefit of delegation to a leader is to be found both in the morale of the team – highly motivated team members – and in personal capacity. The more work that is delegated to the team, the more time the leader has to focus on the strategic aspects of team development.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practical terms, empowerment is about telling people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to achieve (the output/outcome) but not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to achieve it.</a:t>
            </a:r>
          </a:p>
          <a:p>
            <a:r>
              <a:rPr lang="en-GB" sz="1200" kern="1200" dirty="0">
                <a:solidFill>
                  <a:schemeClr val="tx1"/>
                </a:solidFill>
                <a:effectLst/>
                <a:latin typeface="Arial" pitchFamily="34" charset="0"/>
                <a:ea typeface="ＭＳ Ｐゴシック" charset="0"/>
                <a:cs typeface="ＭＳ Ｐゴシック" charset="0"/>
              </a:rPr>
              <a:t> </a:t>
            </a:r>
          </a:p>
          <a:p>
            <a:br>
              <a:rPr lang="en-GB" sz="1200" b="1" kern="1200" dirty="0">
                <a:solidFill>
                  <a:schemeClr val="tx1"/>
                </a:solidFill>
                <a:effectLst/>
                <a:latin typeface="Arial" pitchFamily="34" charset="0"/>
                <a:ea typeface="ＭＳ Ｐゴシック" charset="0"/>
                <a:cs typeface="ＭＳ Ｐゴシック" charset="0"/>
              </a:rPr>
            </a:b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34</a:t>
            </a:fld>
            <a:endParaRPr lang="en-GB"/>
          </a:p>
        </p:txBody>
      </p:sp>
    </p:spTree>
    <p:extLst>
      <p:ext uri="{BB962C8B-B14F-4D97-AF65-F5344CB8AC3E}">
        <p14:creationId xmlns:p14="http://schemas.microsoft.com/office/powerpoint/2010/main" val="5072192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35</a:t>
            </a:fld>
            <a:endParaRPr lang="en-GB"/>
          </a:p>
        </p:txBody>
      </p:sp>
    </p:spTree>
    <p:extLst>
      <p:ext uri="{BB962C8B-B14F-4D97-AF65-F5344CB8AC3E}">
        <p14:creationId xmlns:p14="http://schemas.microsoft.com/office/powerpoint/2010/main" val="21032738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lvl1pPr eaLnBrk="0" hangingPunct="0">
              <a:defRPr>
                <a:solidFill>
                  <a:schemeClr val="tx1"/>
                </a:solidFill>
                <a:latin typeface="Arial" charset="0"/>
              </a:defRPr>
            </a:lvl1pPr>
            <a:lvl2pPr marL="784481" indent="-301723" eaLnBrk="0" hangingPunct="0">
              <a:defRPr>
                <a:solidFill>
                  <a:schemeClr val="tx1"/>
                </a:solidFill>
                <a:latin typeface="Arial" charset="0"/>
              </a:defRPr>
            </a:lvl2pPr>
            <a:lvl3pPr marL="1206894" indent="-241379" eaLnBrk="0" hangingPunct="0">
              <a:defRPr>
                <a:solidFill>
                  <a:schemeClr val="tx1"/>
                </a:solidFill>
                <a:latin typeface="Arial" charset="0"/>
              </a:defRPr>
            </a:lvl3pPr>
            <a:lvl4pPr marL="1689651" indent="-241379" eaLnBrk="0" hangingPunct="0">
              <a:defRPr>
                <a:solidFill>
                  <a:schemeClr val="tx1"/>
                </a:solidFill>
                <a:latin typeface="Arial" charset="0"/>
              </a:defRPr>
            </a:lvl4pPr>
            <a:lvl5pPr marL="2172409" indent="-241379" eaLnBrk="0" hangingPunct="0">
              <a:defRPr>
                <a:solidFill>
                  <a:schemeClr val="tx1"/>
                </a:solidFill>
                <a:latin typeface="Arial" charset="0"/>
              </a:defRPr>
            </a:lvl5pPr>
            <a:lvl6pPr marL="2655166" indent="-241379" eaLnBrk="0" fontAlgn="base" hangingPunct="0">
              <a:spcBef>
                <a:spcPct val="0"/>
              </a:spcBef>
              <a:spcAft>
                <a:spcPct val="0"/>
              </a:spcAft>
              <a:defRPr>
                <a:solidFill>
                  <a:schemeClr val="tx1"/>
                </a:solidFill>
                <a:latin typeface="Arial" charset="0"/>
              </a:defRPr>
            </a:lvl6pPr>
            <a:lvl7pPr marL="3137924" indent="-241379" eaLnBrk="0" fontAlgn="base" hangingPunct="0">
              <a:spcBef>
                <a:spcPct val="0"/>
              </a:spcBef>
              <a:spcAft>
                <a:spcPct val="0"/>
              </a:spcAft>
              <a:defRPr>
                <a:solidFill>
                  <a:schemeClr val="tx1"/>
                </a:solidFill>
                <a:latin typeface="Arial" charset="0"/>
              </a:defRPr>
            </a:lvl7pPr>
            <a:lvl8pPr marL="3620681" indent="-241379" eaLnBrk="0" fontAlgn="base" hangingPunct="0">
              <a:spcBef>
                <a:spcPct val="0"/>
              </a:spcBef>
              <a:spcAft>
                <a:spcPct val="0"/>
              </a:spcAft>
              <a:defRPr>
                <a:solidFill>
                  <a:schemeClr val="tx1"/>
                </a:solidFill>
                <a:latin typeface="Arial" charset="0"/>
              </a:defRPr>
            </a:lvl8pPr>
            <a:lvl9pPr marL="4103439" indent="-241379" eaLnBrk="0" fontAlgn="base" hangingPunct="0">
              <a:spcBef>
                <a:spcPct val="0"/>
              </a:spcBef>
              <a:spcAft>
                <a:spcPct val="0"/>
              </a:spcAft>
              <a:defRPr>
                <a:solidFill>
                  <a:schemeClr val="tx1"/>
                </a:solidFill>
                <a:latin typeface="Arial" charset="0"/>
              </a:defRPr>
            </a:lvl9pPr>
          </a:lstStyle>
          <a:p>
            <a:pPr eaLnBrk="1" hangingPunct="1">
              <a:defRPr/>
            </a:pPr>
            <a:fld id="{903162C7-A6BC-F148-8B19-DD9E3BB27DC6}" type="slidenum">
              <a:rPr lang="en-GB" smtClean="0"/>
              <a:pPr eaLnBrk="1" hangingPunct="1">
                <a:defRPr/>
              </a:pPr>
              <a:t>36</a:t>
            </a:fld>
            <a:endParaRPr lang="en-GB"/>
          </a:p>
        </p:txBody>
      </p:sp>
      <p:sp>
        <p:nvSpPr>
          <p:cNvPr id="195587"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458788" y="4506913"/>
            <a:ext cx="5888037" cy="5091112"/>
          </a:xfrm>
          <a:noFill/>
          <a:extLst>
            <a:ext uri="{FAA26D3D-D897-4be2-8F04-BA451C77F1D7}">
              <ma14:placeholderFlag xmlns="" xmlns:ma14="http://schemas.microsoft.com/office/mac/drawingml/2011/main" val="1"/>
            </a:ext>
          </a:extLst>
        </p:spPr>
        <p:txBody>
          <a:bodyPr/>
          <a:lstStyle/>
          <a:p>
            <a:pPr marL="241300" indent="-241300" eaLnBrk="1" hangingPunct="1"/>
            <a:endParaRPr lang="en-US">
              <a:latin typeface="Arial" charset="0"/>
            </a:endParaRPr>
          </a:p>
        </p:txBody>
      </p:sp>
    </p:spTree>
    <p:extLst>
      <p:ext uri="{BB962C8B-B14F-4D97-AF65-F5344CB8AC3E}">
        <p14:creationId xmlns:p14="http://schemas.microsoft.com/office/powerpoint/2010/main" val="870320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15/05/2018</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4122320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 id="2147484521"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hellnotesforbeauty.blogspot.com/2010/08/evil-eye-el-mal-de-ojo.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5qD_6yIKXbo"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8.xml"/><Relationship Id="rId4" Type="http://schemas.openxmlformats.org/officeDocument/2006/relationships/hyperlink" Target="http://atodorov.org/blog/2017/11/11/4-situational-leadership-style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hyperlink" Target="http://atodorov.org/blog/2017/11/11/4-situational-leadership-styl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hyperlink" Target="http://atodorov.org/blog/2017/11/11/4-situational-leadership-style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8.xml"/><Relationship Id="rId4" Type="http://schemas.openxmlformats.org/officeDocument/2006/relationships/hyperlink" Target="http://atodorov.org/blog/2017/11/11/4-situational-leadership-styles/"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augsleaders.wikispaces.com/BeliefsValue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kiranashraf.blogspot.com/2010/12/women-liberalismthe-misconceptions.html"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edmethods.com/2014/09/10/"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www.ministrybestpractices.com/2008/01/confused-people-dont-laugh.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BMSK6001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t>Evening Session 3</a:t>
            </a:r>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8489" y="897731"/>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6"/>
          <p:cNvSpPr>
            <a:spLocks noGrp="1" noChangeArrowheads="1"/>
          </p:cNvSpPr>
          <p:nvPr>
            <p:ph type="sldNum" sz="quarter" idx="12"/>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fld id="{08817D35-4570-FF49-9D1D-73854085F304}" type="slidenum">
              <a:rPr lang="en-GB" smtClean="0">
                <a:solidFill>
                  <a:srgbClr val="000099"/>
                </a:solidFill>
              </a:rPr>
              <a:pPr eaLnBrk="1" hangingPunct="1">
                <a:defRPr/>
              </a:pPr>
              <a:t>2</a:t>
            </a:fld>
            <a:endParaRPr lang="en-GB">
              <a:solidFill>
                <a:srgbClr val="000099"/>
              </a:solidFill>
            </a:endParaRPr>
          </a:p>
        </p:txBody>
      </p:sp>
      <p:sp>
        <p:nvSpPr>
          <p:cNvPr id="12291" name="Rectangle 2"/>
          <p:cNvSpPr>
            <a:spLocks noGrp="1" noChangeArrowheads="1"/>
          </p:cNvSpPr>
          <p:nvPr>
            <p:ph type="title" idx="4294967295"/>
          </p:nvPr>
        </p:nvSpPr>
        <p:spPr>
          <a:xfrm>
            <a:off x="91988" y="137999"/>
            <a:ext cx="8229600" cy="1143000"/>
          </a:xfrm>
        </p:spPr>
        <p:txBody>
          <a:bodyPr/>
          <a:lstStyle/>
          <a:p>
            <a:pPr algn="ctr">
              <a:defRPr/>
            </a:pPr>
            <a:r>
              <a:rPr lang="en-GB" dirty="0"/>
              <a:t>Session Overview</a:t>
            </a:r>
          </a:p>
        </p:txBody>
      </p:sp>
      <p:sp>
        <p:nvSpPr>
          <p:cNvPr id="12292" name="Rectangle 3"/>
          <p:cNvSpPr>
            <a:spLocks noGrp="1" noChangeArrowheads="1"/>
          </p:cNvSpPr>
          <p:nvPr>
            <p:ph type="body" idx="4294967295"/>
          </p:nvPr>
        </p:nvSpPr>
        <p:spPr>
          <a:xfrm>
            <a:off x="2715308" y="1216230"/>
            <a:ext cx="6336704" cy="4176464"/>
          </a:xfrm>
        </p:spPr>
        <p:txBody>
          <a:bodyPr>
            <a:normAutofit/>
          </a:bodyPr>
          <a:lstStyle/>
          <a:p>
            <a:r>
              <a:rPr lang="en-GB" sz="2400" dirty="0"/>
              <a:t>Process Theories of Motivation</a:t>
            </a:r>
          </a:p>
          <a:p>
            <a:r>
              <a:rPr lang="en-GB" sz="2400" dirty="0"/>
              <a:t>Leadership Styles and Motivation</a:t>
            </a:r>
          </a:p>
          <a:p>
            <a:r>
              <a:rPr lang="en-GB" sz="2400" dirty="0"/>
              <a:t>Identity, Values and Beliefs and Motivation</a:t>
            </a:r>
          </a:p>
          <a:p>
            <a:r>
              <a:rPr lang="en-GB" sz="2400" dirty="0"/>
              <a:t>Performance Management for Motivation </a:t>
            </a:r>
          </a:p>
          <a:p>
            <a:r>
              <a:rPr lang="en-GB" sz="2400" dirty="0"/>
              <a:t>Role Design for Motivation</a:t>
            </a:r>
          </a:p>
          <a:p>
            <a:r>
              <a:rPr lang="en-GB" sz="2400" dirty="0"/>
              <a:t>Career Development as a Motivator</a:t>
            </a:r>
          </a:p>
          <a:p>
            <a:pPr marL="0" indent="0">
              <a:buNone/>
              <a:defRPr/>
            </a:pPr>
            <a:endParaRPr lang="en-GB" sz="2400"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dirty="0">
              <a:latin typeface="Microsoft Sans Serif" charset="0"/>
              <a:cs typeface="Microsoft Sans Serif" charset="0"/>
            </a:endParaRPr>
          </a:p>
        </p:txBody>
      </p:sp>
      <p:pic>
        <p:nvPicPr>
          <p:cNvPr id="3" name="Picture 2" descr="A close up of a person&#10;&#10;Description generated with very high confidence">
            <a:extLst>
              <a:ext uri="{FF2B5EF4-FFF2-40B4-BE49-F238E27FC236}">
                <a16:creationId xmlns:a16="http://schemas.microsoft.com/office/drawing/2014/main" id="{C0FBFE44-122C-4A39-8293-A102A8CE40FC}"/>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50" y="1220459"/>
            <a:ext cx="2582411" cy="1936808"/>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animEffect transition="in" filter="fade">
                                      <p:cBhvr>
                                        <p:cTn id="7" dur="500"/>
                                        <p:tgtEl>
                                          <p:spTgt spid="1229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292">
                                            <p:txEl>
                                              <p:pRg st="1" end="1"/>
                                            </p:txEl>
                                          </p:spTgt>
                                        </p:tgtEl>
                                        <p:attrNameLst>
                                          <p:attrName>style.visibility</p:attrName>
                                        </p:attrNameLst>
                                      </p:cBhvr>
                                      <p:to>
                                        <p:strVal val="visible"/>
                                      </p:to>
                                    </p:set>
                                    <p:animEffect transition="in" filter="fade">
                                      <p:cBhvr>
                                        <p:cTn id="12" dur="500"/>
                                        <p:tgtEl>
                                          <p:spTgt spid="1229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292">
                                            <p:txEl>
                                              <p:pRg st="2" end="2"/>
                                            </p:txEl>
                                          </p:spTgt>
                                        </p:tgtEl>
                                        <p:attrNameLst>
                                          <p:attrName>style.visibility</p:attrName>
                                        </p:attrNameLst>
                                      </p:cBhvr>
                                      <p:to>
                                        <p:strVal val="visible"/>
                                      </p:to>
                                    </p:set>
                                    <p:animEffect transition="in" filter="fade">
                                      <p:cBhvr>
                                        <p:cTn id="17" dur="500"/>
                                        <p:tgtEl>
                                          <p:spTgt spid="1229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292">
                                            <p:txEl>
                                              <p:pRg st="3" end="3"/>
                                            </p:txEl>
                                          </p:spTgt>
                                        </p:tgtEl>
                                        <p:attrNameLst>
                                          <p:attrName>style.visibility</p:attrName>
                                        </p:attrNameLst>
                                      </p:cBhvr>
                                      <p:to>
                                        <p:strVal val="visible"/>
                                      </p:to>
                                    </p:set>
                                    <p:animEffect transition="in" filter="fade">
                                      <p:cBhvr>
                                        <p:cTn id="22" dur="500"/>
                                        <p:tgtEl>
                                          <p:spTgt spid="1229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292">
                                            <p:txEl>
                                              <p:pRg st="4" end="4"/>
                                            </p:txEl>
                                          </p:spTgt>
                                        </p:tgtEl>
                                        <p:attrNameLst>
                                          <p:attrName>style.visibility</p:attrName>
                                        </p:attrNameLst>
                                      </p:cBhvr>
                                      <p:to>
                                        <p:strVal val="visible"/>
                                      </p:to>
                                    </p:set>
                                    <p:animEffect transition="in" filter="fade">
                                      <p:cBhvr>
                                        <p:cTn id="27" dur="500"/>
                                        <p:tgtEl>
                                          <p:spTgt spid="1229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292">
                                            <p:txEl>
                                              <p:pRg st="5" end="5"/>
                                            </p:txEl>
                                          </p:spTgt>
                                        </p:tgtEl>
                                        <p:attrNameLst>
                                          <p:attrName>style.visibility</p:attrName>
                                        </p:attrNameLst>
                                      </p:cBhvr>
                                      <p:to>
                                        <p:strVal val="visible"/>
                                      </p:to>
                                    </p:set>
                                    <p:animEffect transition="in" filter="fade">
                                      <p:cBhvr>
                                        <p:cTn id="32" dur="500"/>
                                        <p:tgtEl>
                                          <p:spTgt spid="1229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022270"/>
          </a:xfrm>
        </p:spPr>
        <p:txBody>
          <a:bodyPr>
            <a:normAutofit/>
          </a:bodyPr>
          <a:lstStyle/>
          <a:p>
            <a:pPr algn="ctr"/>
            <a:r>
              <a:rPr lang="en-GB" dirty="0">
                <a:solidFill>
                  <a:srgbClr val="0070C0"/>
                </a:solidFill>
              </a:rPr>
              <a:t>Process Theories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a:t>
            </a:fld>
            <a:endParaRPr lang="en-GB"/>
          </a:p>
        </p:txBody>
      </p:sp>
      <p:pic>
        <p:nvPicPr>
          <p:cNvPr id="5" name="Picture 4">
            <a:extLst>
              <a:ext uri="{FF2B5EF4-FFF2-40B4-BE49-F238E27FC236}">
                <a16:creationId xmlns:a16="http://schemas.microsoft.com/office/drawing/2014/main" id="{C7BA8254-A875-4531-83C6-E02D6B868B03}"/>
              </a:ext>
            </a:extLst>
          </p:cNvPr>
          <p:cNvPicPr>
            <a:picLocks noChangeAspect="1"/>
          </p:cNvPicPr>
          <p:nvPr/>
        </p:nvPicPr>
        <p:blipFill>
          <a:blip r:embed="rId3"/>
          <a:stretch>
            <a:fillRect/>
          </a:stretch>
        </p:blipFill>
        <p:spPr>
          <a:xfrm>
            <a:off x="1374793" y="1340768"/>
            <a:ext cx="6921202" cy="4244164"/>
          </a:xfrm>
          <a:prstGeom prst="rect">
            <a:avLst/>
          </a:prstGeom>
        </p:spPr>
      </p:pic>
    </p:spTree>
    <p:extLst>
      <p:ext uri="{BB962C8B-B14F-4D97-AF65-F5344CB8AC3E}">
        <p14:creationId xmlns:p14="http://schemas.microsoft.com/office/powerpoint/2010/main" val="1303861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sp>
        <p:nvSpPr>
          <p:cNvPr id="4" name="Slide Number Placeholder 3">
            <a:extLst>
              <a:ext uri="{FF2B5EF4-FFF2-40B4-BE49-F238E27FC236}">
                <a16:creationId xmlns:a16="http://schemas.microsoft.com/office/drawing/2014/main" id="{E465FD42-121A-471C-A531-8B6E8EAF3FE0}"/>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52EDA3F-0544-4455-9226-143BD1427562}"/>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5</a:t>
            </a:fld>
            <a:endParaRPr lang="en-GB"/>
          </a:p>
        </p:txBody>
      </p:sp>
      <p:pic>
        <p:nvPicPr>
          <p:cNvPr id="5" name="Picture 2" descr="graphic: effort is linked to performance if the employee believes a task can be completed">
            <a:extLst>
              <a:ext uri="{FF2B5EF4-FFF2-40B4-BE49-F238E27FC236}">
                <a16:creationId xmlns:a16="http://schemas.microsoft.com/office/drawing/2014/main" id="{253A3D59-6E7B-4288-ABFB-BF25BC570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5" y="476672"/>
            <a:ext cx="4176464" cy="4889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297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DF965-7DE5-6642-A11E-FC4E989E091B}"/>
              </a:ext>
            </a:extLst>
          </p:cNvPr>
          <p:cNvSpPr>
            <a:spLocks noGrp="1"/>
          </p:cNvSpPr>
          <p:nvPr>
            <p:ph type="title"/>
          </p:nvPr>
        </p:nvSpPr>
        <p:spPr>
          <a:xfrm>
            <a:off x="434405" y="116632"/>
            <a:ext cx="8229600" cy="1143000"/>
          </a:xfrm>
        </p:spPr>
        <p:txBody>
          <a:bodyPr/>
          <a:lstStyle/>
          <a:p>
            <a:r>
              <a:rPr lang="en-GB" dirty="0"/>
              <a:t>Expectancy Theory in Context</a:t>
            </a:r>
          </a:p>
        </p:txBody>
      </p:sp>
      <p:pic>
        <p:nvPicPr>
          <p:cNvPr id="5" name="Content Placeholder 4">
            <a:extLst>
              <a:ext uri="{FF2B5EF4-FFF2-40B4-BE49-F238E27FC236}">
                <a16:creationId xmlns:a16="http://schemas.microsoft.com/office/drawing/2014/main" id="{CD5A7409-EC81-1341-8EEC-55EDEDB6B08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02187" y="1123225"/>
            <a:ext cx="6525344" cy="5734775"/>
          </a:xfrm>
        </p:spPr>
      </p:pic>
    </p:spTree>
    <p:extLst>
      <p:ext uri="{BB962C8B-B14F-4D97-AF65-F5344CB8AC3E}">
        <p14:creationId xmlns:p14="http://schemas.microsoft.com/office/powerpoint/2010/main" val="3968175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43000"/>
          </a:xfrm>
        </p:spPr>
        <p:txBody>
          <a:bodyPr>
            <a:normAutofit fontScale="90000"/>
          </a:bodyPr>
          <a:lstStyle/>
          <a:p>
            <a:r>
              <a:rPr lang="en-GB" dirty="0"/>
              <a:t>Porter and Lawler’s Expectancy Theory</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7</a:t>
            </a:fld>
            <a:endParaRPr lang="en-GB"/>
          </a:p>
        </p:txBody>
      </p:sp>
      <p:grpSp>
        <p:nvGrpSpPr>
          <p:cNvPr id="5" name="Group 4"/>
          <p:cNvGrpSpPr/>
          <p:nvPr/>
        </p:nvGrpSpPr>
        <p:grpSpPr>
          <a:xfrm>
            <a:off x="971599" y="1340768"/>
            <a:ext cx="7200801" cy="3960439"/>
            <a:chOff x="-51134" y="-40871"/>
            <a:chExt cx="5113354" cy="2247900"/>
          </a:xfrm>
        </p:grpSpPr>
        <p:sp>
          <p:nvSpPr>
            <p:cNvPr id="6" name="Text Box 2122"/>
            <p:cNvSpPr txBox="1">
              <a:spLocks noChangeArrowheads="1"/>
            </p:cNvSpPr>
            <p:nvPr/>
          </p:nvSpPr>
          <p:spPr bwMode="auto">
            <a:xfrm>
              <a:off x="-51134" y="449580"/>
              <a:ext cx="1496060" cy="5283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endParaRPr lang="en-GB" sz="1200" dirty="0">
                <a:effectLst/>
                <a:latin typeface="Arial"/>
                <a:ea typeface="Times New Roman"/>
              </a:endParaRPr>
            </a:p>
            <a:p>
              <a:pPr algn="ctr">
                <a:spcAft>
                  <a:spcPts val="0"/>
                </a:spcAft>
              </a:pPr>
              <a:r>
                <a:rPr lang="en-GB" sz="1600" dirty="0">
                  <a:solidFill>
                    <a:srgbClr val="000099"/>
                  </a:solidFill>
                  <a:effectLst/>
                  <a:latin typeface="Arial"/>
                  <a:ea typeface="Times New Roman"/>
                </a:rPr>
                <a:t>Value of Reward</a:t>
              </a:r>
              <a:endParaRPr lang="en-GB" sz="1600" dirty="0">
                <a:solidFill>
                  <a:srgbClr val="000099"/>
                </a:solidFill>
                <a:effectLst/>
                <a:latin typeface="Times New Roman"/>
                <a:ea typeface="Times New Roman"/>
              </a:endParaRPr>
            </a:p>
          </p:txBody>
        </p:sp>
        <p:sp>
          <p:nvSpPr>
            <p:cNvPr id="7" name="Text Box 2123"/>
            <p:cNvSpPr txBox="1">
              <a:spLocks noChangeArrowheads="1"/>
            </p:cNvSpPr>
            <p:nvPr/>
          </p:nvSpPr>
          <p:spPr bwMode="auto">
            <a:xfrm>
              <a:off x="-51133" y="1363262"/>
              <a:ext cx="1442720" cy="59854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Bef>
                  <a:spcPts val="1200"/>
                </a:spcBef>
                <a:spcAft>
                  <a:spcPts val="0"/>
                </a:spcAft>
              </a:pPr>
              <a:r>
                <a:rPr lang="en-GB" sz="1200" dirty="0">
                  <a:latin typeface="Arial"/>
                  <a:ea typeface="Times New Roman"/>
                </a:rPr>
                <a:t>                            </a:t>
              </a:r>
              <a:r>
                <a:rPr lang="en-GB" sz="1600" dirty="0">
                  <a:solidFill>
                    <a:srgbClr val="000099"/>
                  </a:solidFill>
                  <a:effectLst/>
                  <a:latin typeface="Arial"/>
                  <a:ea typeface="Times New Roman"/>
                </a:rPr>
                <a:t>Likelihood of Success</a:t>
              </a:r>
              <a:endParaRPr lang="en-GB" sz="1600" dirty="0">
                <a:solidFill>
                  <a:srgbClr val="000099"/>
                </a:solidFill>
                <a:effectLst/>
                <a:latin typeface="Times New Roman"/>
                <a:ea typeface="Times New Roman"/>
              </a:endParaRPr>
            </a:p>
          </p:txBody>
        </p:sp>
        <p:cxnSp>
          <p:nvCxnSpPr>
            <p:cNvPr id="8" name="Line 2127"/>
            <p:cNvCxnSpPr/>
            <p:nvPr/>
          </p:nvCxnSpPr>
          <p:spPr bwMode="auto">
            <a:xfrm flipV="1">
              <a:off x="1470660" y="655320"/>
              <a:ext cx="101600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cxnSp>
          <p:nvCxnSpPr>
            <p:cNvPr id="9" name="Line 2128"/>
            <p:cNvCxnSpPr/>
            <p:nvPr/>
          </p:nvCxnSpPr>
          <p:spPr bwMode="auto">
            <a:xfrm flipV="1">
              <a:off x="1424940" y="1638300"/>
              <a:ext cx="105664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sp>
          <p:nvSpPr>
            <p:cNvPr id="10" name="Text Box 2129"/>
            <p:cNvSpPr txBox="1">
              <a:spLocks noChangeArrowheads="1"/>
            </p:cNvSpPr>
            <p:nvPr/>
          </p:nvSpPr>
          <p:spPr bwMode="auto">
            <a:xfrm>
              <a:off x="1988820" y="980902"/>
              <a:ext cx="772160" cy="32696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2000" b="1" dirty="0">
                  <a:solidFill>
                    <a:srgbClr val="000099"/>
                  </a:solidFill>
                  <a:effectLst/>
                  <a:latin typeface="Arial"/>
                  <a:ea typeface="Times New Roman"/>
                </a:rPr>
                <a:t>Effort</a:t>
              </a:r>
              <a:endParaRPr lang="en-GB" sz="2000" b="1" dirty="0">
                <a:solidFill>
                  <a:srgbClr val="000099"/>
                </a:solidFill>
                <a:effectLst/>
                <a:latin typeface="Times New Roman"/>
                <a:ea typeface="Times New Roman"/>
              </a:endParaRPr>
            </a:p>
          </p:txBody>
        </p:sp>
        <p:cxnSp>
          <p:nvCxnSpPr>
            <p:cNvPr id="11" name="Line 2130"/>
            <p:cNvCxnSpPr/>
            <p:nvPr/>
          </p:nvCxnSpPr>
          <p:spPr bwMode="auto">
            <a:xfrm flipH="1" flipV="1">
              <a:off x="2484120" y="1303020"/>
              <a:ext cx="0" cy="34544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2" name="Line 2131"/>
            <p:cNvCxnSpPr/>
            <p:nvPr/>
          </p:nvCxnSpPr>
          <p:spPr bwMode="auto">
            <a:xfrm>
              <a:off x="2491740" y="655320"/>
              <a:ext cx="0" cy="3352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sp>
          <p:nvSpPr>
            <p:cNvPr id="13" name="Explosion 1 12"/>
            <p:cNvSpPr>
              <a:spLocks noChangeArrowheads="1"/>
            </p:cNvSpPr>
            <p:nvPr/>
          </p:nvSpPr>
          <p:spPr bwMode="auto">
            <a:xfrm>
              <a:off x="3406140" y="617220"/>
              <a:ext cx="1656080" cy="944880"/>
            </a:xfrm>
            <a:prstGeom prst="irregularSeal1">
              <a:avLst/>
            </a:prstGeom>
            <a:noFill/>
            <a:ln w="9525">
              <a:solidFill>
                <a:srgbClr val="000099"/>
              </a:solidFill>
              <a:miter lim="800000"/>
              <a:headEnd/>
              <a:tailEnd/>
            </a:ln>
            <a:effectLst>
              <a:outerShdw dist="23000" dir="5400000" rotWithShape="0">
                <a:srgbClr val="808080">
                  <a:alpha val="34999"/>
                </a:srgbClr>
              </a:outerShdw>
            </a:effectLst>
            <a:extLst>
              <a:ext uri="{909E8E84-426E-40DD-AFC4-6F175D3DCCD1}">
                <a14:hiddenFill xmlns:a14="http://schemas.microsoft.com/office/drawing/2010/main">
                  <a:gradFill rotWithShape="1">
                    <a:gsLst>
                      <a:gs pos="0">
                        <a:srgbClr val="9BC1FF"/>
                      </a:gs>
                      <a:gs pos="100000">
                        <a:srgbClr val="3F80CD"/>
                      </a:gs>
                    </a:gsLst>
                    <a:lin ang="5400000"/>
                  </a:gradFill>
                </a14:hiddenFill>
              </a:ext>
            </a:extLst>
          </p:spPr>
          <p:txBody>
            <a:bodyPr rot="0" vert="horz" wrap="square" lIns="91440" tIns="45720" rIns="91440" bIns="45720" anchor="ctr" anchorCtr="0" upright="1">
              <a:noAutofit/>
            </a:bodyPr>
            <a:lstStyle/>
            <a:p>
              <a:endParaRPr lang="en-US"/>
            </a:p>
          </p:txBody>
        </p:sp>
        <p:sp>
          <p:nvSpPr>
            <p:cNvPr id="14" name="Text Box 2133"/>
            <p:cNvSpPr txBox="1">
              <a:spLocks noChangeArrowheads="1"/>
            </p:cNvSpPr>
            <p:nvPr/>
          </p:nvSpPr>
          <p:spPr bwMode="auto">
            <a:xfrm>
              <a:off x="3474720" y="-40871"/>
              <a:ext cx="1391920" cy="3678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Competence</a:t>
              </a:r>
              <a:endParaRPr lang="en-GB" sz="1600" dirty="0">
                <a:solidFill>
                  <a:srgbClr val="000099"/>
                </a:solidFill>
                <a:effectLst/>
                <a:latin typeface="Times New Roman"/>
                <a:ea typeface="Times New Roman"/>
              </a:endParaRPr>
            </a:p>
          </p:txBody>
        </p:sp>
        <p:sp>
          <p:nvSpPr>
            <p:cNvPr id="15" name="Text Box 2134"/>
            <p:cNvSpPr txBox="1">
              <a:spLocks noChangeArrowheads="1"/>
            </p:cNvSpPr>
            <p:nvPr/>
          </p:nvSpPr>
          <p:spPr bwMode="auto">
            <a:xfrm>
              <a:off x="3477080" y="1920933"/>
              <a:ext cx="1473200" cy="28609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Perceptions</a:t>
              </a:r>
              <a:endParaRPr lang="en-GB" sz="1600" dirty="0">
                <a:solidFill>
                  <a:srgbClr val="000099"/>
                </a:solidFill>
                <a:effectLst/>
                <a:latin typeface="Times New Roman"/>
                <a:ea typeface="Times New Roman"/>
              </a:endParaRPr>
            </a:p>
          </p:txBody>
        </p:sp>
        <p:sp>
          <p:nvSpPr>
            <p:cNvPr id="16" name="Text Box 2135"/>
            <p:cNvSpPr txBox="1">
              <a:spLocks noChangeArrowheads="1"/>
            </p:cNvSpPr>
            <p:nvPr/>
          </p:nvSpPr>
          <p:spPr bwMode="auto">
            <a:xfrm>
              <a:off x="3607672" y="978592"/>
              <a:ext cx="1198880" cy="41101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b="1" dirty="0">
                  <a:solidFill>
                    <a:srgbClr val="000099"/>
                  </a:solidFill>
                  <a:effectLst/>
                  <a:latin typeface="Arial"/>
                  <a:ea typeface="Times New Roman"/>
                </a:rPr>
                <a:t>Performance</a:t>
              </a:r>
              <a:endParaRPr lang="en-GB" b="1" dirty="0">
                <a:solidFill>
                  <a:srgbClr val="000099"/>
                </a:solidFill>
                <a:effectLst/>
                <a:latin typeface="Times New Roman"/>
                <a:ea typeface="Times New Roman"/>
              </a:endParaRPr>
            </a:p>
          </p:txBody>
        </p:sp>
        <p:cxnSp>
          <p:nvCxnSpPr>
            <p:cNvPr id="17" name="Line 2136"/>
            <p:cNvCxnSpPr/>
            <p:nvPr/>
          </p:nvCxnSpPr>
          <p:spPr bwMode="auto">
            <a:xfrm flipH="1" flipV="1">
              <a:off x="2590800" y="1341120"/>
              <a:ext cx="1546860" cy="58166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8" name="Line 2137"/>
            <p:cNvCxnSpPr/>
            <p:nvPr/>
          </p:nvCxnSpPr>
          <p:spPr bwMode="auto">
            <a:xfrm flipH="1">
              <a:off x="2552700" y="350520"/>
              <a:ext cx="1546860" cy="6273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grpSp>
      <p:cxnSp>
        <p:nvCxnSpPr>
          <p:cNvPr id="19" name="Line 2138"/>
          <p:cNvCxnSpPr/>
          <p:nvPr/>
        </p:nvCxnSpPr>
        <p:spPr bwMode="auto">
          <a:xfrm>
            <a:off x="8587740" y="75984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0" name="Line 2138"/>
          <p:cNvCxnSpPr/>
          <p:nvPr/>
        </p:nvCxnSpPr>
        <p:spPr bwMode="auto">
          <a:xfrm>
            <a:off x="8740140" y="77508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2" name="Straight Arrow Connector 21"/>
          <p:cNvCxnSpPr>
            <a:stCxn id="10" idx="3"/>
          </p:cNvCxnSpPr>
          <p:nvPr/>
        </p:nvCxnSpPr>
        <p:spPr>
          <a:xfrm>
            <a:off x="4931715" y="3429000"/>
            <a:ext cx="1008437" cy="0"/>
          </a:xfrm>
          <a:prstGeom prst="straightConnector1">
            <a:avLst/>
          </a:prstGeom>
          <a:ln>
            <a:solidFill>
              <a:srgbClr val="000099"/>
            </a:solidFill>
            <a:tailEnd type="arrow"/>
          </a:ln>
        </p:spPr>
        <p:style>
          <a:lnRef idx="2">
            <a:schemeClr val="accent1"/>
          </a:lnRef>
          <a:fillRef idx="0">
            <a:schemeClr val="accent1"/>
          </a:fillRef>
          <a:effectRef idx="1">
            <a:schemeClr val="accent1"/>
          </a:effectRef>
          <a:fontRef idx="minor">
            <a:schemeClr val="tx1"/>
          </a:fontRef>
        </p:style>
      </p:cxnSp>
      <p:sp>
        <p:nvSpPr>
          <p:cNvPr id="3" name="TextBox 2"/>
          <p:cNvSpPr txBox="1"/>
          <p:nvPr/>
        </p:nvSpPr>
        <p:spPr>
          <a:xfrm>
            <a:off x="4932040" y="5949280"/>
            <a:ext cx="2952328" cy="307777"/>
          </a:xfrm>
          <a:prstGeom prst="rect">
            <a:avLst/>
          </a:prstGeom>
          <a:noFill/>
        </p:spPr>
        <p:txBody>
          <a:bodyPr wrap="square" rtlCol="0">
            <a:spAutoFit/>
          </a:bodyPr>
          <a:lstStyle/>
          <a:p>
            <a:r>
              <a:rPr lang="en-GB" sz="1400" dirty="0">
                <a:solidFill>
                  <a:srgbClr val="000099"/>
                </a:solidFill>
              </a:rPr>
              <a:t>(Adapted by KW Hamilton, 2011) </a:t>
            </a:r>
          </a:p>
        </p:txBody>
      </p:sp>
    </p:spTree>
    <p:extLst>
      <p:ext uri="{BB962C8B-B14F-4D97-AF65-F5344CB8AC3E}">
        <p14:creationId xmlns:p14="http://schemas.microsoft.com/office/powerpoint/2010/main" val="1591133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856984" cy="1143000"/>
          </a:xfrm>
        </p:spPr>
        <p:txBody>
          <a:bodyPr>
            <a:normAutofit fontScale="90000"/>
          </a:bodyPr>
          <a:lstStyle/>
          <a:p>
            <a:r>
              <a:rPr lang="en-GB" dirty="0"/>
              <a:t>Porter and Lawler’s Expectancy Theory</a:t>
            </a:r>
          </a:p>
        </p:txBody>
      </p:sp>
      <p:sp>
        <p:nvSpPr>
          <p:cNvPr id="3" name="Content Placeholder 2"/>
          <p:cNvSpPr>
            <a:spLocks noGrp="1"/>
          </p:cNvSpPr>
          <p:nvPr>
            <p:ph idx="1"/>
          </p:nvPr>
        </p:nvSpPr>
        <p:spPr/>
        <p:txBody>
          <a:bodyPr>
            <a:normAutofit/>
          </a:bodyPr>
          <a:lstStyle/>
          <a:p>
            <a:pPr marL="0" indent="0">
              <a:buNone/>
            </a:pPr>
            <a:r>
              <a:rPr lang="en-GB" sz="3200" b="1" dirty="0"/>
              <a:t>Activity:</a:t>
            </a:r>
            <a:r>
              <a:rPr lang="en-GB" sz="3200" dirty="0"/>
              <a:t> In Pairs</a:t>
            </a:r>
          </a:p>
          <a:p>
            <a:pPr marL="0" indent="0">
              <a:buNone/>
            </a:pPr>
            <a:endParaRPr lang="en-GB" dirty="0"/>
          </a:p>
          <a:p>
            <a:pPr marL="0" indent="0">
              <a:buNone/>
            </a:pPr>
            <a:r>
              <a:rPr lang="en-GB" sz="2800" i="1" dirty="0">
                <a:solidFill>
                  <a:srgbClr val="FF0000"/>
                </a:solidFill>
              </a:rPr>
              <a:t>Think about a time when you were offered an incentive to complete a task. What was it that motivated you, or, conversely, failed to motivate you?</a:t>
            </a:r>
          </a:p>
          <a:p>
            <a:pPr marL="0" indent="0">
              <a:buNone/>
            </a:pPr>
            <a:endParaRPr lang="en-GB" sz="2800" dirty="0"/>
          </a:p>
          <a:p>
            <a:pPr marL="0" indent="0">
              <a:buNone/>
            </a:pPr>
            <a:r>
              <a:rPr lang="en-GB" sz="2800" dirty="0">
                <a:solidFill>
                  <a:srgbClr val="C00000"/>
                </a:solidFill>
              </a:rPr>
              <a:t>Discuss and feedback your findings</a:t>
            </a:r>
          </a:p>
          <a:p>
            <a:pPr marL="0" indent="0">
              <a:buNone/>
            </a:pPr>
            <a:endParaRPr lang="en-GB"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8</a:t>
            </a:fld>
            <a:endParaRPr lang="en-GB"/>
          </a:p>
        </p:txBody>
      </p:sp>
    </p:spTree>
    <p:extLst>
      <p:ext uri="{BB962C8B-B14F-4D97-AF65-F5344CB8AC3E}">
        <p14:creationId xmlns:p14="http://schemas.microsoft.com/office/powerpoint/2010/main" val="299414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99392"/>
            <a:ext cx="8928992" cy="1143000"/>
          </a:xfrm>
        </p:spPr>
        <p:txBody>
          <a:bodyPr>
            <a:normAutofit/>
          </a:bodyPr>
          <a:lstStyle/>
          <a:p>
            <a:pPr algn="ctr"/>
            <a:r>
              <a:rPr lang="en-GB" sz="3200" dirty="0"/>
              <a:t>Locke’s Goal Setting Theory of Motivation</a:t>
            </a:r>
          </a:p>
        </p:txBody>
      </p:sp>
      <p:sp>
        <p:nvSpPr>
          <p:cNvPr id="3" name="Content Placeholder 2"/>
          <p:cNvSpPr>
            <a:spLocks noGrp="1"/>
          </p:cNvSpPr>
          <p:nvPr>
            <p:ph idx="1"/>
          </p:nvPr>
        </p:nvSpPr>
        <p:spPr>
          <a:xfrm>
            <a:off x="395536" y="1196752"/>
            <a:ext cx="8352928" cy="4899248"/>
          </a:xfrm>
        </p:spPr>
        <p:txBody>
          <a:bodyPr/>
          <a:lstStyle/>
          <a:p>
            <a:pPr marL="0" indent="0">
              <a:buNone/>
            </a:pPr>
            <a:r>
              <a:rPr lang="en-GB" sz="2800" dirty="0"/>
              <a:t>Locke and Latham argued that:</a:t>
            </a:r>
          </a:p>
          <a:p>
            <a:endParaRPr lang="en-GB" sz="2800" dirty="0"/>
          </a:p>
          <a:p>
            <a:r>
              <a:rPr lang="en-GB" sz="2800" dirty="0">
                <a:solidFill>
                  <a:srgbClr val="C00000"/>
                </a:solidFill>
              </a:rPr>
              <a:t>Clear goals and appropriate feedback motivates employees</a:t>
            </a:r>
          </a:p>
          <a:p>
            <a:r>
              <a:rPr lang="en-GB" sz="2800" dirty="0">
                <a:solidFill>
                  <a:srgbClr val="FF0000"/>
                </a:solidFill>
              </a:rPr>
              <a:t>Working towards a goal improves performance</a:t>
            </a:r>
          </a:p>
          <a:p>
            <a:r>
              <a:rPr lang="en-GB" sz="2800" dirty="0">
                <a:solidFill>
                  <a:srgbClr val="0070C0"/>
                </a:solidFill>
              </a:rPr>
              <a:t>The more difficult and specific a goal, the harder people work to achieve it</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9</a:t>
            </a:fld>
            <a:endParaRPr lang="en-GB"/>
          </a:p>
        </p:txBody>
      </p:sp>
    </p:spTree>
    <p:extLst>
      <p:ext uri="{BB962C8B-B14F-4D97-AF65-F5344CB8AC3E}">
        <p14:creationId xmlns:p14="http://schemas.microsoft.com/office/powerpoint/2010/main" val="344400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Leadership and Motivation</a:t>
            </a:r>
          </a:p>
        </p:txBody>
      </p:sp>
      <p:sp>
        <p:nvSpPr>
          <p:cNvPr id="5" name="Content Placeholder 4"/>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3200" i="1" dirty="0"/>
              <a:t>‘The impact you have on yourself and the impact you have on people around you’</a:t>
            </a:r>
            <a:r>
              <a:rPr lang="en-GB" sz="3200" dirty="0"/>
              <a:t> </a:t>
            </a:r>
            <a:endParaRPr lang="en-GB" sz="1400" dirty="0"/>
          </a:p>
          <a:p>
            <a:pPr marL="0" indent="0">
              <a:buNone/>
            </a:pPr>
            <a:endParaRPr lang="en-GB" sz="1400" dirty="0"/>
          </a:p>
          <a:p>
            <a:pPr marL="0" indent="0" algn="r">
              <a:buNone/>
            </a:pPr>
            <a:r>
              <a:rPr lang="en-GB" sz="1400" dirty="0"/>
              <a:t>Adrian </a:t>
            </a:r>
            <a:r>
              <a:rPr lang="en-GB" sz="1400" dirty="0" err="1"/>
              <a:t>Gilpin</a:t>
            </a:r>
            <a:r>
              <a:rPr lang="en-GB" sz="1400" dirty="0"/>
              <a:t>, Institute for Human Development</a:t>
            </a:r>
            <a:endParaRPr lang="en-GB" sz="32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10</a:t>
            </a:fld>
            <a:endParaRPr lang="en-GB"/>
          </a:p>
        </p:txBody>
      </p:sp>
    </p:spTree>
    <p:extLst>
      <p:ext uri="{BB962C8B-B14F-4D97-AF65-F5344CB8AC3E}">
        <p14:creationId xmlns:p14="http://schemas.microsoft.com/office/powerpoint/2010/main" val="1587131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a:bodyPr>
          <a:lstStyle/>
          <a:p>
            <a:pPr algn="ctr"/>
            <a:r>
              <a:rPr lang="en-GB" dirty="0"/>
              <a:t>Motivational Linkage to Leadership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11</a:t>
            </a:fld>
            <a:endParaRPr lang="en-GB"/>
          </a:p>
        </p:txBody>
      </p:sp>
      <p:graphicFrame>
        <p:nvGraphicFramePr>
          <p:cNvPr id="5" name="Picture 2"/>
          <p:cNvGraphicFramePr>
            <a:graphicFrameLocks/>
          </p:cNvGraphicFramePr>
          <p:nvPr>
            <p:extLst>
              <p:ext uri="{D42A27DB-BD31-4B8C-83A1-F6EECF244321}">
                <p14:modId xmlns:p14="http://schemas.microsoft.com/office/powerpoint/2010/main" val="41918127"/>
              </p:ext>
            </p:extLst>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64088" y="5877272"/>
            <a:ext cx="3312368" cy="307777"/>
          </a:xfrm>
          <a:prstGeom prst="rect">
            <a:avLst/>
          </a:prstGeom>
          <a:noFill/>
        </p:spPr>
        <p:txBody>
          <a:bodyPr wrap="square" rtlCol="0">
            <a:spAutoFit/>
          </a:bodyPr>
          <a:lstStyle/>
          <a:p>
            <a:pPr algn="r"/>
            <a:r>
              <a:rPr lang="en-GB" sz="1400" dirty="0">
                <a:solidFill>
                  <a:srgbClr val="000099"/>
                </a:solidFill>
              </a:rPr>
              <a:t>(AH </a:t>
            </a:r>
            <a:r>
              <a:rPr lang="en-GB" sz="1400" dirty="0" err="1">
                <a:solidFill>
                  <a:srgbClr val="000099"/>
                </a:solidFill>
              </a:rPr>
              <a:t>Raymondson</a:t>
            </a:r>
            <a:r>
              <a:rPr lang="en-GB" sz="1400" dirty="0">
                <a:solidFill>
                  <a:srgbClr val="000099"/>
                </a:solidFill>
              </a:rPr>
              <a:t>, 2013) </a:t>
            </a:r>
          </a:p>
        </p:txBody>
      </p:sp>
    </p:spTree>
    <p:extLst>
      <p:ext uri="{BB962C8B-B14F-4D97-AF65-F5344CB8AC3E}">
        <p14:creationId xmlns:p14="http://schemas.microsoft.com/office/powerpoint/2010/main" val="520922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83981-2578-4BF8-A449-E79C233C7B9D}"/>
              </a:ext>
            </a:extLst>
          </p:cNvPr>
          <p:cNvSpPr>
            <a:spLocks noGrp="1"/>
          </p:cNvSpPr>
          <p:nvPr>
            <p:ph type="title"/>
          </p:nvPr>
        </p:nvSpPr>
        <p:spPr/>
        <p:txBody>
          <a:bodyPr/>
          <a:lstStyle/>
          <a:p>
            <a:r>
              <a:rPr lang="en-GB" dirty="0"/>
              <a:t>Situational Leadership</a:t>
            </a:r>
          </a:p>
        </p:txBody>
      </p:sp>
      <p:pic>
        <p:nvPicPr>
          <p:cNvPr id="4" name="Online Media 3">
            <a:hlinkClick r:id="" action="ppaction://media"/>
            <a:extLst>
              <a:ext uri="{FF2B5EF4-FFF2-40B4-BE49-F238E27FC236}">
                <a16:creationId xmlns:a16="http://schemas.microsoft.com/office/drawing/2014/main" id="{75AD81C0-1E74-4957-9124-50714FDACD3A}"/>
              </a:ext>
            </a:extLst>
          </p:cNvPr>
          <p:cNvPicPr>
            <a:picLocks noGrp="1" noRot="1" noChangeAspect="1"/>
          </p:cNvPicPr>
          <p:nvPr>
            <p:ph idx="1"/>
            <a:videoFile r:link="rId1"/>
          </p:nvPr>
        </p:nvPicPr>
        <p:blipFill>
          <a:blip r:embed="rId4"/>
          <a:stretch>
            <a:fillRect/>
          </a:stretch>
        </p:blipFill>
        <p:spPr>
          <a:xfrm>
            <a:off x="2286000" y="2271713"/>
            <a:ext cx="4572000" cy="2571750"/>
          </a:xfrm>
          <a:prstGeom prst="rect">
            <a:avLst/>
          </a:prstGeom>
        </p:spPr>
      </p:pic>
    </p:spTree>
    <p:extLst>
      <p:ext uri="{BB962C8B-B14F-4D97-AF65-F5344CB8AC3E}">
        <p14:creationId xmlns:p14="http://schemas.microsoft.com/office/powerpoint/2010/main" val="2846467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6969D-D820-5D42-8B9E-34E9E29942D5}"/>
              </a:ext>
            </a:extLst>
          </p:cNvPr>
          <p:cNvSpPr>
            <a:spLocks noGrp="1"/>
          </p:cNvSpPr>
          <p:nvPr>
            <p:ph type="title"/>
          </p:nvPr>
        </p:nvSpPr>
        <p:spPr/>
        <p:txBody>
          <a:bodyPr>
            <a:noAutofit/>
          </a:bodyPr>
          <a:lstStyle/>
          <a:p>
            <a:r>
              <a:rPr lang="en-US" sz="4000" b="1" dirty="0"/>
              <a:t>Situational Approach Description </a:t>
            </a:r>
            <a:br>
              <a:rPr lang="en-US" sz="4000" b="1" dirty="0"/>
            </a:br>
            <a:r>
              <a:rPr lang="en-US" sz="4000" b="1" dirty="0"/>
              <a:t>(Hersey &amp; Blanchard, 1969)</a:t>
            </a:r>
            <a:endParaRPr lang="en-GB" sz="4000" dirty="0"/>
          </a:p>
        </p:txBody>
      </p:sp>
      <p:sp>
        <p:nvSpPr>
          <p:cNvPr id="3" name="Text Placeholder 2">
            <a:extLst>
              <a:ext uri="{FF2B5EF4-FFF2-40B4-BE49-F238E27FC236}">
                <a16:creationId xmlns:a16="http://schemas.microsoft.com/office/drawing/2014/main" id="{EE091F62-86D8-424B-8BEA-D5A5B8198189}"/>
              </a:ext>
            </a:extLst>
          </p:cNvPr>
          <p:cNvSpPr>
            <a:spLocks noGrp="1"/>
          </p:cNvSpPr>
          <p:nvPr>
            <p:ph type="body" idx="1"/>
          </p:nvPr>
        </p:nvSpPr>
        <p:spPr>
          <a:xfrm>
            <a:off x="457200" y="1535113"/>
            <a:ext cx="8229600" cy="639762"/>
          </a:xfrm>
        </p:spPr>
        <p:txBody>
          <a:bodyPr>
            <a:normAutofit fontScale="32500" lnSpcReduction="20000"/>
          </a:bodyPr>
          <a:lstStyle/>
          <a:p>
            <a:endParaRPr lang="en-US" i="1" dirty="0"/>
          </a:p>
          <a:p>
            <a:endParaRPr lang="en-US" i="1" dirty="0"/>
          </a:p>
          <a:p>
            <a:r>
              <a:rPr lang="en-US" sz="5900" i="1" dirty="0"/>
              <a:t>“Leaders match their style to the competence and commitment of subordinates”</a:t>
            </a:r>
          </a:p>
          <a:p>
            <a:pPr algn="ctr"/>
            <a:endParaRPr lang="en-GB" dirty="0"/>
          </a:p>
        </p:txBody>
      </p:sp>
      <p:sp>
        <p:nvSpPr>
          <p:cNvPr id="4" name="Content Placeholder 3">
            <a:extLst>
              <a:ext uri="{FF2B5EF4-FFF2-40B4-BE49-F238E27FC236}">
                <a16:creationId xmlns:a16="http://schemas.microsoft.com/office/drawing/2014/main" id="{8760C8A9-1D50-B348-B774-11757A67180F}"/>
              </a:ext>
            </a:extLst>
          </p:cNvPr>
          <p:cNvSpPr>
            <a:spLocks noGrp="1"/>
          </p:cNvSpPr>
          <p:nvPr>
            <p:ph sz="half" idx="2"/>
          </p:nvPr>
        </p:nvSpPr>
        <p:spPr>
          <a:xfrm>
            <a:off x="435342" y="2203811"/>
            <a:ext cx="8251458" cy="3414365"/>
          </a:xfrm>
        </p:spPr>
        <p:txBody>
          <a:bodyPr/>
          <a:lstStyle/>
          <a:p>
            <a:pPr marL="0" indent="0">
              <a:buNone/>
            </a:pPr>
            <a:endParaRPr lang="en-GB" dirty="0"/>
          </a:p>
          <a:p>
            <a:endParaRPr lang="en-GB" dirty="0"/>
          </a:p>
        </p:txBody>
      </p:sp>
      <p:sp>
        <p:nvSpPr>
          <p:cNvPr id="7" name="Slide Number Placeholder 6">
            <a:extLst>
              <a:ext uri="{FF2B5EF4-FFF2-40B4-BE49-F238E27FC236}">
                <a16:creationId xmlns:a16="http://schemas.microsoft.com/office/drawing/2014/main" id="{5938AFCB-3988-7A40-BA09-BB8CC3B87471}"/>
              </a:ext>
            </a:extLst>
          </p:cNvPr>
          <p:cNvSpPr>
            <a:spLocks noGrp="1"/>
          </p:cNvSpPr>
          <p:nvPr>
            <p:ph type="sldNum" sz="quarter" idx="12"/>
          </p:nvPr>
        </p:nvSpPr>
        <p:spPr/>
        <p:txBody>
          <a:bodyPr/>
          <a:lstStyle/>
          <a:p>
            <a:pPr>
              <a:defRPr/>
            </a:pPr>
            <a:fld id="{6B2ED0A8-3177-B644-ABD4-CFF58179CFCE}" type="slidenum">
              <a:rPr lang="en-GB" smtClean="0"/>
              <a:pPr>
                <a:defRPr/>
              </a:pPr>
              <a:t>13</a:t>
            </a:fld>
            <a:endParaRPr lang="en-GB"/>
          </a:p>
        </p:txBody>
      </p:sp>
      <p:sp>
        <p:nvSpPr>
          <p:cNvPr id="8" name="Rectangle 3">
            <a:extLst>
              <a:ext uri="{FF2B5EF4-FFF2-40B4-BE49-F238E27FC236}">
                <a16:creationId xmlns:a16="http://schemas.microsoft.com/office/drawing/2014/main" id="{5A211E7D-4F5F-AC4A-8C2B-2A9B15980A01}"/>
              </a:ext>
            </a:extLst>
          </p:cNvPr>
          <p:cNvSpPr txBox="1">
            <a:spLocks noChangeArrowheads="1"/>
          </p:cNvSpPr>
          <p:nvPr/>
        </p:nvSpPr>
        <p:spPr>
          <a:xfrm>
            <a:off x="801588" y="2852936"/>
            <a:ext cx="7162800" cy="2438400"/>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pPr>
              <a:spcBef>
                <a:spcPct val="0"/>
              </a:spcBef>
              <a:spcAft>
                <a:spcPts val="1800"/>
              </a:spcAft>
              <a:buClr>
                <a:srgbClr val="0070C0"/>
              </a:buClr>
            </a:pPr>
            <a:r>
              <a:rPr lang="en-US">
                <a:ea typeface="Calibri" pitchFamily="34" charset="0"/>
                <a:cs typeface="Calibri" pitchFamily="34" charset="0"/>
              </a:rPr>
              <a:t>Focuses on leadership in situations</a:t>
            </a:r>
            <a:endParaRPr lang="en-US" u="sng">
              <a:ea typeface="Calibri" pitchFamily="34" charset="0"/>
              <a:cs typeface="Calibri" pitchFamily="34" charset="0"/>
            </a:endParaRPr>
          </a:p>
          <a:p>
            <a:pPr>
              <a:spcBef>
                <a:spcPct val="0"/>
              </a:spcBef>
              <a:spcAft>
                <a:spcPts val="1800"/>
              </a:spcAft>
              <a:buClr>
                <a:srgbClr val="0070C0"/>
              </a:buClr>
            </a:pPr>
            <a:r>
              <a:rPr lang="en-US">
                <a:ea typeface="Calibri" pitchFamily="34" charset="0"/>
                <a:cs typeface="Calibri" pitchFamily="34" charset="0"/>
              </a:rPr>
              <a:t>Emphasizes adapting style - different situations demand different kinds of leadership</a:t>
            </a:r>
          </a:p>
          <a:p>
            <a:pPr>
              <a:spcBef>
                <a:spcPct val="0"/>
              </a:spcBef>
              <a:spcAft>
                <a:spcPts val="1800"/>
              </a:spcAft>
              <a:buClr>
                <a:srgbClr val="0070C0"/>
              </a:buClr>
            </a:pPr>
            <a:r>
              <a:rPr lang="en-US">
                <a:ea typeface="Calibri" pitchFamily="34" charset="0"/>
                <a:cs typeface="Calibri" pitchFamily="34" charset="0"/>
              </a:rPr>
              <a:t>Used extensively in organizational leadership training and development</a:t>
            </a:r>
            <a:endParaRPr lang="en-US" dirty="0">
              <a:ea typeface="Calibri" pitchFamily="34" charset="0"/>
              <a:cs typeface="Calibri" pitchFamily="34" charset="0"/>
            </a:endParaRPr>
          </a:p>
        </p:txBody>
      </p:sp>
      <p:sp>
        <p:nvSpPr>
          <p:cNvPr id="9" name="Rectangle 8">
            <a:extLst>
              <a:ext uri="{FF2B5EF4-FFF2-40B4-BE49-F238E27FC236}">
                <a16:creationId xmlns:a16="http://schemas.microsoft.com/office/drawing/2014/main" id="{BAEFB918-E059-574A-AC10-D69BED0D88C0}"/>
              </a:ext>
            </a:extLst>
          </p:cNvPr>
          <p:cNvSpPr/>
          <p:nvPr/>
        </p:nvSpPr>
        <p:spPr>
          <a:xfrm>
            <a:off x="421759" y="2193171"/>
            <a:ext cx="2247667"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Perspective</a:t>
            </a:r>
          </a:p>
        </p:txBody>
      </p:sp>
      <p:sp>
        <p:nvSpPr>
          <p:cNvPr id="10" name="TextBox 10">
            <a:extLst>
              <a:ext uri="{FF2B5EF4-FFF2-40B4-BE49-F238E27FC236}">
                <a16:creationId xmlns:a16="http://schemas.microsoft.com/office/drawing/2014/main" id="{68C6D354-272A-3748-BCF4-A2C5D94CC8BF}"/>
              </a:ext>
            </a:extLst>
          </p:cNvPr>
          <p:cNvSpPr txBox="1"/>
          <p:nvPr/>
        </p:nvSpPr>
        <p:spPr>
          <a:xfrm>
            <a:off x="228600" y="5491218"/>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634239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81000" y="914400"/>
            <a:ext cx="8763000" cy="685800"/>
          </a:xfrm>
        </p:spPr>
        <p:txBody>
          <a:bodyPr>
            <a:normAutofit fontScale="90000"/>
          </a:bodyPr>
          <a:lstStyle/>
          <a:p>
            <a:pPr algn="ctr" eaLnBrk="1" hangingPunct="1"/>
            <a:r>
              <a:rPr lang="en-US" sz="3200" b="1" dirty="0">
                <a:latin typeface="+mj-lt"/>
              </a:rPr>
              <a:t>Situational Approach Description, cont’d </a:t>
            </a:r>
            <a:br>
              <a:rPr lang="en-US" sz="3200" b="1" dirty="0">
                <a:latin typeface="+mj-lt"/>
              </a:rPr>
            </a:br>
            <a:r>
              <a:rPr lang="en-US" sz="3200" dirty="0">
                <a:latin typeface="+mj-lt"/>
              </a:rPr>
              <a:t>(Hersey &amp; Blanchard, 1969)</a:t>
            </a:r>
            <a:endParaRPr lang="en-US" sz="3200" dirty="0">
              <a:solidFill>
                <a:srgbClr val="333399"/>
              </a:solidFill>
              <a:latin typeface="+mj-lt"/>
            </a:endParaRPr>
          </a:p>
        </p:txBody>
      </p:sp>
      <p:sp>
        <p:nvSpPr>
          <p:cNvPr id="14339" name="Rectangle 9"/>
          <p:cNvSpPr>
            <a:spLocks noGrp="1" noChangeArrowheads="1"/>
          </p:cNvSpPr>
          <p:nvPr>
            <p:ph idx="1"/>
          </p:nvPr>
        </p:nvSpPr>
        <p:spPr>
          <a:xfrm>
            <a:off x="533400" y="2819400"/>
            <a:ext cx="7467600" cy="2971800"/>
          </a:xfrm>
        </p:spPr>
        <p:txBody>
          <a:bodyPr/>
          <a:lstStyle/>
          <a:p>
            <a:pPr>
              <a:spcBef>
                <a:spcPct val="0"/>
              </a:spcBef>
              <a:spcAft>
                <a:spcPts val="2400"/>
              </a:spcAft>
              <a:buClr>
                <a:srgbClr val="0070C0"/>
              </a:buClr>
            </a:pPr>
            <a:r>
              <a:rPr lang="en-US" sz="2400" b="1" dirty="0">
                <a:latin typeface="+mn-lt"/>
              </a:rPr>
              <a:t>Composed of both a directive dimension &amp; supportive dimension:</a:t>
            </a:r>
          </a:p>
          <a:p>
            <a:pPr lvl="1">
              <a:spcBef>
                <a:spcPct val="0"/>
              </a:spcBef>
              <a:spcAft>
                <a:spcPts val="2400"/>
              </a:spcAft>
              <a:buClr>
                <a:srgbClr val="0070C0"/>
              </a:buClr>
              <a:buSzPct val="80000"/>
            </a:pPr>
            <a:r>
              <a:rPr lang="en-US" sz="2000" dirty="0">
                <a:solidFill>
                  <a:schemeClr val="tx1"/>
                </a:solidFill>
              </a:rPr>
              <a:t>Each dimension must be applied appropriately in a given situation</a:t>
            </a:r>
          </a:p>
          <a:p>
            <a:pPr lvl="1">
              <a:spcBef>
                <a:spcPct val="0"/>
              </a:spcBef>
              <a:spcAft>
                <a:spcPts val="2400"/>
              </a:spcAft>
              <a:buClr>
                <a:srgbClr val="0070C0"/>
              </a:buClr>
              <a:buSzPct val="80000"/>
            </a:pPr>
            <a:r>
              <a:rPr lang="en-US" sz="2000" dirty="0">
                <a:solidFill>
                  <a:schemeClr val="tx1"/>
                </a:solidFill>
              </a:rPr>
              <a:t>Leaders evaluate employees to assess their competence and commitment to perform a given task</a:t>
            </a:r>
            <a:endParaRPr lang="en-US" sz="2000" b="1" dirty="0">
              <a:solidFill>
                <a:schemeClr val="tx1"/>
              </a:solidFill>
            </a:endParaRPr>
          </a:p>
        </p:txBody>
      </p:sp>
      <p:sp>
        <p:nvSpPr>
          <p:cNvPr id="8" name="Rectangle 7"/>
          <p:cNvSpPr/>
          <p:nvPr/>
        </p:nvSpPr>
        <p:spPr>
          <a:xfrm>
            <a:off x="748628" y="2143780"/>
            <a:ext cx="184217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sp>
        <p:nvSpPr>
          <p:cNvPr id="9"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816075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2"/>
          <p:cNvSpPr>
            <a:spLocks noGrp="1" noChangeArrowheads="1"/>
          </p:cNvSpPr>
          <p:nvPr>
            <p:ph type="title"/>
          </p:nvPr>
        </p:nvSpPr>
        <p:spPr>
          <a:xfrm>
            <a:off x="304800" y="914400"/>
            <a:ext cx="8534400" cy="457200"/>
          </a:xfrm>
        </p:spPr>
        <p:txBody>
          <a:bodyPr>
            <a:normAutofit fontScale="90000"/>
          </a:bodyPr>
          <a:lstStyle/>
          <a:p>
            <a:pPr algn="ctr" eaLnBrk="1" hangingPunct="1"/>
            <a:r>
              <a:rPr lang="en-US" sz="3200" b="1" dirty="0">
                <a:latin typeface="+mj-lt"/>
              </a:rPr>
              <a:t>Leadership Styles</a:t>
            </a:r>
          </a:p>
        </p:txBody>
      </p:sp>
      <p:sp>
        <p:nvSpPr>
          <p:cNvPr id="6146" name="Rectangle 3"/>
          <p:cNvSpPr>
            <a:spLocks noGrp="1" noChangeArrowheads="1"/>
          </p:cNvSpPr>
          <p:nvPr>
            <p:ph sz="half" idx="1"/>
          </p:nvPr>
        </p:nvSpPr>
        <p:spPr>
          <a:xfrm>
            <a:off x="533400" y="2514600"/>
            <a:ext cx="7620000" cy="3048000"/>
          </a:xfrm>
        </p:spPr>
        <p:txBody>
          <a:bodyPr/>
          <a:lstStyle/>
          <a:p>
            <a:pPr eaLnBrk="1" hangingPunct="1">
              <a:buClr>
                <a:srgbClr val="0070C0"/>
              </a:buClr>
              <a:defRPr/>
            </a:pPr>
            <a:r>
              <a:rPr lang="en-US" b="1" dirty="0">
                <a:latin typeface="+mn-lt"/>
              </a:rPr>
              <a:t>Leadership style - the behavior pattern of an individual who attempts to influence others </a:t>
            </a:r>
          </a:p>
          <a:p>
            <a:pPr eaLnBrk="1" hangingPunct="1">
              <a:buClr>
                <a:srgbClr val="0070C0"/>
              </a:buClr>
              <a:buFont typeface="Wingdings" pitchFamily="2" charset="2"/>
              <a:buNone/>
              <a:defRPr/>
            </a:pPr>
            <a:r>
              <a:rPr lang="en-US" sz="3200" b="1" dirty="0">
                <a:latin typeface="+mn-lt"/>
              </a:rPr>
              <a:t>	</a:t>
            </a:r>
            <a:r>
              <a:rPr lang="en-US" dirty="0">
                <a:latin typeface="+mn-lt"/>
              </a:rPr>
              <a:t>It includes both:</a:t>
            </a:r>
          </a:p>
          <a:p>
            <a:pPr lvl="1" eaLnBrk="1" hangingPunct="1">
              <a:buClr>
                <a:srgbClr val="0070C0"/>
              </a:buClr>
              <a:buSzPct val="80000"/>
              <a:defRPr/>
            </a:pPr>
            <a:r>
              <a:rPr lang="en-US" dirty="0">
                <a:solidFill>
                  <a:schemeClr val="tx1"/>
                </a:solidFill>
              </a:rPr>
              <a:t>Directive </a:t>
            </a:r>
            <a:r>
              <a:rPr lang="en-US" b="1" dirty="0">
                <a:solidFill>
                  <a:schemeClr val="tx1"/>
                </a:solidFill>
              </a:rPr>
              <a:t>(task)</a:t>
            </a:r>
            <a:r>
              <a:rPr lang="en-US" dirty="0">
                <a:solidFill>
                  <a:schemeClr val="tx1"/>
                </a:solidFill>
              </a:rPr>
              <a:t> behaviors</a:t>
            </a:r>
          </a:p>
          <a:p>
            <a:pPr lvl="1" eaLnBrk="1" hangingPunct="1">
              <a:buClr>
                <a:srgbClr val="0070C0"/>
              </a:buClr>
              <a:buSzPct val="80000"/>
              <a:defRPr/>
            </a:pPr>
            <a:r>
              <a:rPr lang="en-US" dirty="0">
                <a:solidFill>
                  <a:schemeClr val="tx1"/>
                </a:solidFill>
              </a:rPr>
              <a:t>Supportive </a:t>
            </a:r>
            <a:r>
              <a:rPr lang="en-US" b="1" dirty="0">
                <a:solidFill>
                  <a:schemeClr val="tx1"/>
                </a:solidFill>
              </a:rPr>
              <a:t>(relationship)</a:t>
            </a:r>
            <a:r>
              <a:rPr lang="en-US" dirty="0">
                <a:solidFill>
                  <a:schemeClr val="tx1"/>
                </a:solidFill>
              </a:rPr>
              <a:t> behaviors</a:t>
            </a:r>
          </a:p>
        </p:txBody>
      </p:sp>
      <p:sp>
        <p:nvSpPr>
          <p:cNvPr id="8" name="Rectangle 7"/>
          <p:cNvSpPr/>
          <p:nvPr/>
        </p:nvSpPr>
        <p:spPr>
          <a:xfrm>
            <a:off x="838200" y="1752600"/>
            <a:ext cx="185775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361180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1030"/>
          <p:cNvSpPr>
            <a:spLocks noGrp="1" noChangeArrowheads="1"/>
          </p:cNvSpPr>
          <p:nvPr>
            <p:ph sz="half" idx="1"/>
          </p:nvPr>
        </p:nvSpPr>
        <p:spPr>
          <a:xfrm>
            <a:off x="533400" y="2438400"/>
            <a:ext cx="7543800" cy="3276600"/>
          </a:xfrm>
        </p:spPr>
        <p:txBody>
          <a:bodyPr/>
          <a:lstStyle/>
          <a:p>
            <a:pPr eaLnBrk="1" hangingPunct="1">
              <a:lnSpc>
                <a:spcPct val="90000"/>
              </a:lnSpc>
              <a:spcAft>
                <a:spcPct val="20000"/>
              </a:spcAft>
              <a:buClr>
                <a:srgbClr val="0070C0"/>
              </a:buClr>
            </a:pPr>
            <a:r>
              <a:rPr lang="en-US" b="1" i="1" dirty="0"/>
              <a:t>Directive behaviors</a:t>
            </a:r>
            <a:r>
              <a:rPr lang="en-US" b="1" dirty="0"/>
              <a:t> </a:t>
            </a:r>
            <a:r>
              <a:rPr lang="en-US" dirty="0"/>
              <a:t>- Help group members in goal achievement via </a:t>
            </a:r>
            <a:r>
              <a:rPr lang="en-US" i="1" dirty="0"/>
              <a:t>one-way communication</a:t>
            </a:r>
            <a:r>
              <a:rPr lang="en-US" dirty="0"/>
              <a:t> through:</a:t>
            </a:r>
          </a:p>
          <a:p>
            <a:pPr lvl="1" eaLnBrk="1" hangingPunct="1">
              <a:lnSpc>
                <a:spcPct val="90000"/>
              </a:lnSpc>
              <a:spcAft>
                <a:spcPct val="20000"/>
              </a:spcAft>
              <a:buClr>
                <a:srgbClr val="0070C0"/>
              </a:buClr>
              <a:buSzPct val="80000"/>
            </a:pPr>
            <a:r>
              <a:rPr lang="en-US" dirty="0">
                <a:solidFill>
                  <a:schemeClr val="tx1"/>
                </a:solidFill>
              </a:rPr>
              <a:t>Giving directions</a:t>
            </a:r>
          </a:p>
          <a:p>
            <a:pPr lvl="1" eaLnBrk="1" hangingPunct="1">
              <a:lnSpc>
                <a:spcPct val="90000"/>
              </a:lnSpc>
              <a:spcAft>
                <a:spcPct val="20000"/>
              </a:spcAft>
              <a:buClr>
                <a:srgbClr val="0070C0"/>
              </a:buClr>
              <a:buSzPct val="80000"/>
            </a:pPr>
            <a:r>
              <a:rPr lang="en-US" dirty="0">
                <a:solidFill>
                  <a:schemeClr val="tx1"/>
                </a:solidFill>
              </a:rPr>
              <a:t>Establishing goals &amp; how to achieve them</a:t>
            </a:r>
          </a:p>
          <a:p>
            <a:pPr lvl="1" eaLnBrk="1" hangingPunct="1">
              <a:lnSpc>
                <a:spcPct val="90000"/>
              </a:lnSpc>
              <a:spcAft>
                <a:spcPct val="20000"/>
              </a:spcAft>
              <a:buClr>
                <a:srgbClr val="0070C0"/>
              </a:buClr>
              <a:buSzPct val="80000"/>
            </a:pPr>
            <a:r>
              <a:rPr lang="en-US" dirty="0">
                <a:solidFill>
                  <a:schemeClr val="tx1"/>
                </a:solidFill>
              </a:rPr>
              <a:t>Methods of evaluation &amp; time lines</a:t>
            </a:r>
          </a:p>
          <a:p>
            <a:pPr lvl="1" eaLnBrk="1" hangingPunct="1">
              <a:lnSpc>
                <a:spcPct val="90000"/>
              </a:lnSpc>
              <a:spcAft>
                <a:spcPct val="20000"/>
              </a:spcAft>
              <a:buClr>
                <a:srgbClr val="0070C0"/>
              </a:buClr>
              <a:buSzPct val="80000"/>
            </a:pPr>
            <a:r>
              <a:rPr lang="en-US" dirty="0">
                <a:solidFill>
                  <a:schemeClr val="tx1"/>
                </a:solidFill>
              </a:rPr>
              <a:t>Defining roles</a:t>
            </a:r>
          </a:p>
        </p:txBody>
      </p:sp>
      <p:sp>
        <p:nvSpPr>
          <p:cNvPr id="8" name="Rectangle 7"/>
          <p:cNvSpPr/>
          <p:nvPr/>
        </p:nvSpPr>
        <p:spPr>
          <a:xfrm>
            <a:off x="381000" y="1838980"/>
            <a:ext cx="4648200" cy="523220"/>
          </a:xfrm>
          <a:prstGeom prst="rect">
            <a:avLst/>
          </a:prstGeom>
        </p:spPr>
        <p:txBody>
          <a:bodyPr wrap="square">
            <a:spAutoFit/>
          </a:bodyPr>
          <a:lstStyle/>
          <a:p>
            <a:pPr lvl="0" algn="ctr" eaLnBrk="0" hangingPunct="0">
              <a:defRPr/>
            </a:pPr>
            <a:r>
              <a:rPr lang="en-US" sz="2800" b="1" dirty="0">
                <a:solidFill>
                  <a:srgbClr val="0070C0"/>
                </a:solidFill>
                <a:latin typeface="Arial Rounded MT Bold" pitchFamily="34" charset="0"/>
                <a:cs typeface="Calibri" pitchFamily="34" charset="0"/>
              </a:rPr>
              <a:t>Dimension Definition</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9" name="Rectangle 12"/>
          <p:cNvSpPr txBox="1">
            <a:spLocks noChangeArrowheads="1"/>
          </p:cNvSpPr>
          <p:nvPr/>
        </p:nvSpPr>
        <p:spPr bwMode="auto">
          <a:xfrm>
            <a:off x="304800" y="914400"/>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a:t>Leadership Styles</a:t>
            </a:r>
            <a:endParaRPr lang="en-US" dirty="0"/>
          </a:p>
        </p:txBody>
      </p:sp>
    </p:spTree>
    <p:extLst>
      <p:ext uri="{BB962C8B-B14F-4D97-AF65-F5344CB8AC3E}">
        <p14:creationId xmlns:p14="http://schemas.microsoft.com/office/powerpoint/2010/main" val="1248984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2"/>
          <p:cNvSpPr txBox="1">
            <a:spLocks noChangeArrowheads="1"/>
          </p:cNvSpPr>
          <p:nvPr/>
        </p:nvSpPr>
        <p:spPr bwMode="auto">
          <a:xfrm>
            <a:off x="304800" y="914400"/>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a:t>Leadership Styles</a:t>
            </a:r>
            <a:endParaRPr lang="en-US" dirty="0"/>
          </a:p>
        </p:txBody>
      </p:sp>
      <p:sp>
        <p:nvSpPr>
          <p:cNvPr id="17411" name="Rectangle 4"/>
          <p:cNvSpPr>
            <a:spLocks noGrp="1" noChangeArrowheads="1"/>
          </p:cNvSpPr>
          <p:nvPr>
            <p:ph sz="half" idx="1"/>
          </p:nvPr>
        </p:nvSpPr>
        <p:spPr>
          <a:xfrm>
            <a:off x="457200" y="2438400"/>
            <a:ext cx="7543800" cy="3352800"/>
          </a:xfrm>
        </p:spPr>
        <p:txBody>
          <a:bodyPr/>
          <a:lstStyle/>
          <a:p>
            <a:pPr eaLnBrk="1" hangingPunct="1">
              <a:lnSpc>
                <a:spcPct val="90000"/>
              </a:lnSpc>
              <a:spcAft>
                <a:spcPct val="20000"/>
              </a:spcAft>
              <a:buClr>
                <a:srgbClr val="0070C0"/>
              </a:buClr>
            </a:pPr>
            <a:r>
              <a:rPr lang="en-US" sz="2600" b="1" i="1" dirty="0">
                <a:latin typeface="+mn-lt"/>
              </a:rPr>
              <a:t>Supportive behaviors</a:t>
            </a:r>
            <a:r>
              <a:rPr lang="en-US" sz="2600" b="1" dirty="0">
                <a:latin typeface="+mn-lt"/>
              </a:rPr>
              <a:t> - Assist group members via </a:t>
            </a:r>
            <a:r>
              <a:rPr lang="en-US" sz="2600" b="1" i="1" dirty="0">
                <a:latin typeface="+mn-lt"/>
              </a:rPr>
              <a:t>two-way communication</a:t>
            </a:r>
            <a:r>
              <a:rPr lang="en-US" sz="2600" b="1" dirty="0">
                <a:latin typeface="+mn-lt"/>
              </a:rPr>
              <a:t> in feeling comfortable with themselves, co-workers, and situation</a:t>
            </a:r>
          </a:p>
          <a:p>
            <a:pPr lvl="1" eaLnBrk="1" hangingPunct="1">
              <a:lnSpc>
                <a:spcPct val="90000"/>
              </a:lnSpc>
              <a:spcAft>
                <a:spcPct val="20000"/>
              </a:spcAft>
              <a:buClr>
                <a:srgbClr val="0070C0"/>
              </a:buClr>
            </a:pPr>
            <a:r>
              <a:rPr lang="en-US" dirty="0">
                <a:solidFill>
                  <a:schemeClr val="tx1"/>
                </a:solidFill>
              </a:rPr>
              <a:t>Asking for input</a:t>
            </a:r>
          </a:p>
          <a:p>
            <a:pPr lvl="1" eaLnBrk="1" hangingPunct="1">
              <a:lnSpc>
                <a:spcPct val="90000"/>
              </a:lnSpc>
              <a:spcAft>
                <a:spcPct val="20000"/>
              </a:spcAft>
              <a:buClr>
                <a:srgbClr val="0070C0"/>
              </a:buClr>
            </a:pPr>
            <a:r>
              <a:rPr lang="en-US" dirty="0">
                <a:solidFill>
                  <a:schemeClr val="tx1"/>
                </a:solidFill>
              </a:rPr>
              <a:t>Problem solving </a:t>
            </a:r>
          </a:p>
          <a:p>
            <a:pPr lvl="1" eaLnBrk="1" hangingPunct="1">
              <a:lnSpc>
                <a:spcPct val="90000"/>
              </a:lnSpc>
              <a:spcAft>
                <a:spcPct val="20000"/>
              </a:spcAft>
              <a:buClr>
                <a:srgbClr val="0070C0"/>
              </a:buClr>
            </a:pPr>
            <a:r>
              <a:rPr lang="en-US" dirty="0">
                <a:solidFill>
                  <a:schemeClr val="tx1"/>
                </a:solidFill>
              </a:rPr>
              <a:t>Praising, listening</a:t>
            </a:r>
          </a:p>
        </p:txBody>
      </p:sp>
      <p:sp>
        <p:nvSpPr>
          <p:cNvPr id="7" name="Rectangle 6"/>
          <p:cNvSpPr/>
          <p:nvPr/>
        </p:nvSpPr>
        <p:spPr>
          <a:xfrm>
            <a:off x="762000" y="1752600"/>
            <a:ext cx="3962400" cy="523220"/>
          </a:xfrm>
          <a:prstGeom prst="rect">
            <a:avLst/>
          </a:prstGeom>
        </p:spPr>
        <p:txBody>
          <a:bodyPr wrap="square">
            <a:spAutoFit/>
          </a:bodyPr>
          <a:lstStyle/>
          <a:p>
            <a:pPr lvl="0" eaLnBrk="0" hangingPunct="0">
              <a:defRPr/>
            </a:pPr>
            <a:r>
              <a:rPr lang="en-US" sz="2800" b="1" dirty="0">
                <a:solidFill>
                  <a:srgbClr val="0070C0"/>
                </a:solidFill>
                <a:latin typeface="Arial Rounded MT Bold" pitchFamily="34" charset="0"/>
                <a:cs typeface="Calibri" pitchFamily="34" charset="0"/>
              </a:rPr>
              <a:t>Dimension Definitions</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590482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DFF61-5A24-1A48-947C-A91BE9E7BEB2}"/>
              </a:ext>
            </a:extLst>
          </p:cNvPr>
          <p:cNvSpPr>
            <a:spLocks noGrp="1"/>
          </p:cNvSpPr>
          <p:nvPr>
            <p:ph type="title"/>
          </p:nvPr>
        </p:nvSpPr>
        <p:spPr/>
        <p:txBody>
          <a:bodyPr>
            <a:noAutofit/>
          </a:bodyPr>
          <a:lstStyle/>
          <a:p>
            <a:r>
              <a:rPr lang="en-US" sz="3200" dirty="0"/>
              <a:t>S1 - Directing Style</a:t>
            </a:r>
            <a:endParaRPr lang="en-GB" sz="3200" dirty="0"/>
          </a:p>
        </p:txBody>
      </p:sp>
      <p:sp>
        <p:nvSpPr>
          <p:cNvPr id="4" name="Text Placeholder 3">
            <a:extLst>
              <a:ext uri="{FF2B5EF4-FFF2-40B4-BE49-F238E27FC236}">
                <a16:creationId xmlns:a16="http://schemas.microsoft.com/office/drawing/2014/main" id="{E4EB3AA8-3D11-DF4E-B8B1-D45005BF0B3B}"/>
              </a:ext>
            </a:extLst>
          </p:cNvPr>
          <p:cNvSpPr>
            <a:spLocks noGrp="1"/>
          </p:cNvSpPr>
          <p:nvPr>
            <p:ph type="body" sz="half" idx="2"/>
          </p:nvPr>
        </p:nvSpPr>
        <p:spPr>
          <a:xfrm>
            <a:off x="443172" y="1628800"/>
            <a:ext cx="3008313" cy="4029891"/>
          </a:xfrm>
        </p:spPr>
        <p:txBody>
          <a:bodyPr>
            <a:normAutofit lnSpcReduction="10000"/>
          </a:bodyPr>
          <a:lstStyle/>
          <a:p>
            <a:pPr marL="457200" indent="-457200">
              <a:spcBef>
                <a:spcPct val="0"/>
              </a:spcBef>
              <a:spcAft>
                <a:spcPts val="3000"/>
              </a:spcAft>
              <a:buClr>
                <a:srgbClr val="0070C0"/>
              </a:buClr>
              <a:buFont typeface="Arial" panose="020B0604020202020204" pitchFamily="34" charset="0"/>
              <a:buChar char="•"/>
              <a:defRPr/>
            </a:pPr>
            <a:r>
              <a:rPr lang="en-US" sz="2800" dirty="0">
                <a:cs typeface="Calibri" pitchFamily="34" charset="0"/>
              </a:rPr>
              <a:t>Leader focuses communication on goal achievement</a:t>
            </a:r>
          </a:p>
          <a:p>
            <a:pPr marL="457200" indent="-457200">
              <a:spcBef>
                <a:spcPct val="0"/>
              </a:spcBef>
              <a:spcAft>
                <a:spcPts val="3000"/>
              </a:spcAft>
              <a:buClr>
                <a:srgbClr val="0070C0"/>
              </a:buClr>
              <a:buFont typeface="Arial" panose="020B0604020202020204" pitchFamily="34" charset="0"/>
              <a:buChar char="•"/>
              <a:defRPr/>
            </a:pPr>
            <a:r>
              <a:rPr lang="en-US" sz="2800" dirty="0">
                <a:cs typeface="Calibri" pitchFamily="34" charset="0"/>
              </a:rPr>
              <a:t>Spends LESS time using supportive behaviors</a:t>
            </a:r>
          </a:p>
          <a:p>
            <a:endParaRPr lang="en-GB" dirty="0"/>
          </a:p>
        </p:txBody>
      </p:sp>
      <p:sp>
        <p:nvSpPr>
          <p:cNvPr id="5" name="Slide Number Placeholder 4">
            <a:extLst>
              <a:ext uri="{FF2B5EF4-FFF2-40B4-BE49-F238E27FC236}">
                <a16:creationId xmlns:a16="http://schemas.microsoft.com/office/drawing/2014/main" id="{1D74088C-7E94-6D48-9E8D-828DF9C43138}"/>
              </a:ext>
            </a:extLst>
          </p:cNvPr>
          <p:cNvSpPr>
            <a:spLocks noGrp="1"/>
          </p:cNvSpPr>
          <p:nvPr>
            <p:ph type="sldNum" sz="quarter" idx="12"/>
          </p:nvPr>
        </p:nvSpPr>
        <p:spPr/>
        <p:txBody>
          <a:bodyPr/>
          <a:lstStyle/>
          <a:p>
            <a:pPr>
              <a:defRPr/>
            </a:pPr>
            <a:fld id="{C0C9E720-5B54-3F44-B133-A17CF376DA02}" type="slidenum">
              <a:rPr lang="en-GB" smtClean="0"/>
              <a:pPr>
                <a:defRPr/>
              </a:pPr>
              <a:t>18</a:t>
            </a:fld>
            <a:endParaRPr lang="en-GB"/>
          </a:p>
        </p:txBody>
      </p:sp>
      <p:pic>
        <p:nvPicPr>
          <p:cNvPr id="6" name="Content Placeholder 5" descr="A screenshot of a cell phone&#10;&#10;Description generated with very high confidence">
            <a:extLst>
              <a:ext uri="{FF2B5EF4-FFF2-40B4-BE49-F238E27FC236}">
                <a16:creationId xmlns:a16="http://schemas.microsoft.com/office/drawing/2014/main" id="{A2F2F8C6-BF38-0B46-9A33-CB0E4639F7DD}"/>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79912" y="508074"/>
            <a:ext cx="4956917" cy="4956917"/>
          </a:xfrm>
          <a:prstGeom prst="rect">
            <a:avLst/>
          </a:prstGeom>
        </p:spPr>
      </p:pic>
    </p:spTree>
    <p:extLst>
      <p:ext uri="{BB962C8B-B14F-4D97-AF65-F5344CB8AC3E}">
        <p14:creationId xmlns:p14="http://schemas.microsoft.com/office/powerpoint/2010/main" val="426393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27F82-CB25-3F4E-B5DC-4FE9DAA72684}"/>
              </a:ext>
            </a:extLst>
          </p:cNvPr>
          <p:cNvSpPr>
            <a:spLocks noGrp="1"/>
          </p:cNvSpPr>
          <p:nvPr>
            <p:ph type="title"/>
          </p:nvPr>
        </p:nvSpPr>
        <p:spPr/>
        <p:txBody>
          <a:bodyPr>
            <a:normAutofit/>
          </a:bodyPr>
          <a:lstStyle/>
          <a:p>
            <a:r>
              <a:rPr lang="en-US" sz="3200" dirty="0"/>
              <a:t>S2 - Coaching Style</a:t>
            </a:r>
            <a:endParaRPr lang="en-GB" sz="3200" dirty="0"/>
          </a:p>
        </p:txBody>
      </p:sp>
      <p:sp>
        <p:nvSpPr>
          <p:cNvPr id="4" name="Text Placeholder 3">
            <a:extLst>
              <a:ext uri="{FF2B5EF4-FFF2-40B4-BE49-F238E27FC236}">
                <a16:creationId xmlns:a16="http://schemas.microsoft.com/office/drawing/2014/main" id="{731350FA-ADC6-1441-B0C7-5DBB60BFCEF9}"/>
              </a:ext>
            </a:extLst>
          </p:cNvPr>
          <p:cNvSpPr>
            <a:spLocks noGrp="1"/>
          </p:cNvSpPr>
          <p:nvPr>
            <p:ph type="body" sz="half" idx="2"/>
          </p:nvPr>
        </p:nvSpPr>
        <p:spPr/>
        <p:txBody>
          <a:bodyPr>
            <a:normAutofit fontScale="77500" lnSpcReduction="20000"/>
          </a:bodyPr>
          <a:lstStyle/>
          <a:p>
            <a:pPr marL="285750" indent="-285750">
              <a:spcBef>
                <a:spcPct val="0"/>
              </a:spcBef>
              <a:spcAft>
                <a:spcPts val="1800"/>
              </a:spcAft>
              <a:buClr>
                <a:srgbClr val="0070C0"/>
              </a:buClr>
              <a:buFont typeface="Arial" panose="020B0604020202020204" pitchFamily="34" charset="0"/>
              <a:buChar char="•"/>
              <a:defRPr/>
            </a:pPr>
            <a:r>
              <a:rPr lang="en-US" sz="2800" dirty="0">
                <a:cs typeface="Calibri" pitchFamily="34" charset="0"/>
              </a:rPr>
              <a:t>Leader focuses communication on BOTH goal achievement and supporting subordinates’ socioemotional needs</a:t>
            </a:r>
          </a:p>
          <a:p>
            <a:pPr marL="285750" indent="-285750">
              <a:spcBef>
                <a:spcPct val="0"/>
              </a:spcBef>
              <a:spcAft>
                <a:spcPts val="1800"/>
              </a:spcAft>
              <a:buClr>
                <a:srgbClr val="0070C0"/>
              </a:buClr>
              <a:buFont typeface="Arial" panose="020B0604020202020204" pitchFamily="34" charset="0"/>
              <a:buChar char="•"/>
              <a:defRPr/>
            </a:pPr>
            <a:r>
              <a:rPr lang="en-US" sz="2800" dirty="0">
                <a:cs typeface="Calibri" pitchFamily="34" charset="0"/>
              </a:rPr>
              <a:t>Requires leader involvement through encouragement and soliciting subordinate input</a:t>
            </a:r>
          </a:p>
          <a:p>
            <a:endParaRPr lang="en-GB" dirty="0"/>
          </a:p>
        </p:txBody>
      </p:sp>
      <p:sp>
        <p:nvSpPr>
          <p:cNvPr id="5" name="Slide Number Placeholder 4">
            <a:extLst>
              <a:ext uri="{FF2B5EF4-FFF2-40B4-BE49-F238E27FC236}">
                <a16:creationId xmlns:a16="http://schemas.microsoft.com/office/drawing/2014/main" id="{7E161D8C-434C-5048-BF99-6C99A1D0EF5D}"/>
              </a:ext>
            </a:extLst>
          </p:cNvPr>
          <p:cNvSpPr>
            <a:spLocks noGrp="1"/>
          </p:cNvSpPr>
          <p:nvPr>
            <p:ph type="sldNum" sz="quarter" idx="12"/>
          </p:nvPr>
        </p:nvSpPr>
        <p:spPr/>
        <p:txBody>
          <a:bodyPr/>
          <a:lstStyle/>
          <a:p>
            <a:pPr>
              <a:defRPr/>
            </a:pPr>
            <a:fld id="{C0C9E720-5B54-3F44-B133-A17CF376DA02}" type="slidenum">
              <a:rPr lang="en-GB" smtClean="0"/>
              <a:pPr>
                <a:defRPr/>
              </a:pPr>
              <a:t>19</a:t>
            </a:fld>
            <a:endParaRPr lang="en-GB"/>
          </a:p>
        </p:txBody>
      </p:sp>
      <p:pic>
        <p:nvPicPr>
          <p:cNvPr id="6" name="Content Placeholder 5" descr="A screenshot of a cell phone&#10;&#10;Description generated with very high confidence">
            <a:extLst>
              <a:ext uri="{FF2B5EF4-FFF2-40B4-BE49-F238E27FC236}">
                <a16:creationId xmlns:a16="http://schemas.microsoft.com/office/drawing/2014/main" id="{42F2535A-B578-F646-BE49-34D4F1318C76}"/>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35896" y="364058"/>
            <a:ext cx="5297190" cy="5297190"/>
          </a:xfrm>
          <a:prstGeom prst="rect">
            <a:avLst/>
          </a:prstGeom>
        </p:spPr>
      </p:pic>
    </p:spTree>
    <p:extLst>
      <p:ext uri="{BB962C8B-B14F-4D97-AF65-F5344CB8AC3E}">
        <p14:creationId xmlns:p14="http://schemas.microsoft.com/office/powerpoint/2010/main" val="1269442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2035-ECDA-4F4A-A59A-5474A4245775}"/>
              </a:ext>
            </a:extLst>
          </p:cNvPr>
          <p:cNvSpPr>
            <a:spLocks noGrp="1"/>
          </p:cNvSpPr>
          <p:nvPr>
            <p:ph type="title"/>
          </p:nvPr>
        </p:nvSpPr>
        <p:spPr/>
        <p:txBody>
          <a:bodyPr>
            <a:normAutofit/>
          </a:bodyPr>
          <a:lstStyle/>
          <a:p>
            <a:r>
              <a:rPr lang="en-US" sz="3200" dirty="0"/>
              <a:t>S3 - Supporting Style</a:t>
            </a:r>
            <a:endParaRPr lang="en-GB" sz="3200" dirty="0"/>
          </a:p>
        </p:txBody>
      </p:sp>
      <p:sp>
        <p:nvSpPr>
          <p:cNvPr id="4" name="Text Placeholder 3">
            <a:extLst>
              <a:ext uri="{FF2B5EF4-FFF2-40B4-BE49-F238E27FC236}">
                <a16:creationId xmlns:a16="http://schemas.microsoft.com/office/drawing/2014/main" id="{B61F359E-C03F-5D44-8D61-139A061EDEFD}"/>
              </a:ext>
            </a:extLst>
          </p:cNvPr>
          <p:cNvSpPr>
            <a:spLocks noGrp="1"/>
          </p:cNvSpPr>
          <p:nvPr>
            <p:ph type="body" sz="half" idx="2"/>
          </p:nvPr>
        </p:nvSpPr>
        <p:spPr>
          <a:xfrm>
            <a:off x="323528" y="1700808"/>
            <a:ext cx="3008313" cy="4029891"/>
          </a:xfrm>
        </p:spPr>
        <p:txBody>
          <a:bodyPr>
            <a:normAutofit fontScale="77500" lnSpcReduction="20000"/>
          </a:bodyPr>
          <a:lstStyle/>
          <a:p>
            <a:pPr marL="285750" indent="-285750">
              <a:spcBef>
                <a:spcPct val="0"/>
              </a:spcBef>
              <a:spcAft>
                <a:spcPts val="1800"/>
              </a:spcAft>
              <a:buClr>
                <a:srgbClr val="0070C0"/>
              </a:buClr>
              <a:buFont typeface="Arial" panose="020B0604020202020204" pitchFamily="34" charset="0"/>
              <a:buChar char="•"/>
              <a:defRPr/>
            </a:pPr>
            <a:r>
              <a:rPr lang="en-US" sz="2800" dirty="0">
                <a:cs typeface="Calibri" pitchFamily="34" charset="0"/>
              </a:rPr>
              <a:t>Leader does NOT focus solely on goals; uses supportive behaviors to bring out employee skills in accomplishing tasks</a:t>
            </a:r>
          </a:p>
          <a:p>
            <a:pPr marL="285750" indent="-285750">
              <a:spcBef>
                <a:spcPct val="0"/>
              </a:spcBef>
              <a:spcAft>
                <a:spcPts val="1800"/>
              </a:spcAft>
              <a:buClr>
                <a:srgbClr val="0070C0"/>
              </a:buClr>
              <a:buFont typeface="Arial" panose="020B0604020202020204" pitchFamily="34" charset="0"/>
              <a:buChar char="•"/>
              <a:defRPr/>
            </a:pPr>
            <a:r>
              <a:rPr lang="en-US" sz="2800" dirty="0">
                <a:cs typeface="Calibri" pitchFamily="34" charset="0"/>
              </a:rPr>
              <a:t>Leader delegates day-to-day decision-making control but is available to facilitate problem solving</a:t>
            </a:r>
          </a:p>
          <a:p>
            <a:endParaRPr lang="en-GB" dirty="0"/>
          </a:p>
        </p:txBody>
      </p:sp>
      <p:sp>
        <p:nvSpPr>
          <p:cNvPr id="5" name="Slide Number Placeholder 4">
            <a:extLst>
              <a:ext uri="{FF2B5EF4-FFF2-40B4-BE49-F238E27FC236}">
                <a16:creationId xmlns:a16="http://schemas.microsoft.com/office/drawing/2014/main" id="{F9E321FF-8058-0C4E-A582-300C61117AD2}"/>
              </a:ext>
            </a:extLst>
          </p:cNvPr>
          <p:cNvSpPr>
            <a:spLocks noGrp="1"/>
          </p:cNvSpPr>
          <p:nvPr>
            <p:ph type="sldNum" sz="quarter" idx="12"/>
          </p:nvPr>
        </p:nvSpPr>
        <p:spPr/>
        <p:txBody>
          <a:bodyPr/>
          <a:lstStyle/>
          <a:p>
            <a:pPr>
              <a:defRPr/>
            </a:pPr>
            <a:fld id="{C0C9E720-5B54-3F44-B133-A17CF376DA02}" type="slidenum">
              <a:rPr lang="en-GB" smtClean="0"/>
              <a:pPr>
                <a:defRPr/>
              </a:pPr>
              <a:t>20</a:t>
            </a:fld>
            <a:endParaRPr lang="en-GB"/>
          </a:p>
        </p:txBody>
      </p:sp>
      <p:pic>
        <p:nvPicPr>
          <p:cNvPr id="6" name="Content Placeholder 5" descr="A screenshot of a cell phone&#10;&#10;Description generated with very high confidence">
            <a:extLst>
              <a:ext uri="{FF2B5EF4-FFF2-40B4-BE49-F238E27FC236}">
                <a16:creationId xmlns:a16="http://schemas.microsoft.com/office/drawing/2014/main" id="{883BA58E-E0D5-0242-83A8-E8828553F4DA}"/>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04494" y="332656"/>
            <a:ext cx="5328592" cy="5328592"/>
          </a:xfrm>
          <a:prstGeom prst="rect">
            <a:avLst/>
          </a:prstGeom>
        </p:spPr>
      </p:pic>
    </p:spTree>
    <p:extLst>
      <p:ext uri="{BB962C8B-B14F-4D97-AF65-F5344CB8AC3E}">
        <p14:creationId xmlns:p14="http://schemas.microsoft.com/office/powerpoint/2010/main" val="2040282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452C-2B01-C748-9CB8-58FB29A7CF72}"/>
              </a:ext>
            </a:extLst>
          </p:cNvPr>
          <p:cNvSpPr>
            <a:spLocks noGrp="1"/>
          </p:cNvSpPr>
          <p:nvPr>
            <p:ph type="title"/>
          </p:nvPr>
        </p:nvSpPr>
        <p:spPr/>
        <p:txBody>
          <a:bodyPr>
            <a:normAutofit/>
          </a:bodyPr>
          <a:lstStyle/>
          <a:p>
            <a:r>
              <a:rPr lang="en-US" sz="3200" dirty="0"/>
              <a:t>S4 - Delegating Style</a:t>
            </a:r>
            <a:endParaRPr lang="en-GB" sz="3200" dirty="0"/>
          </a:p>
        </p:txBody>
      </p:sp>
      <p:sp>
        <p:nvSpPr>
          <p:cNvPr id="4" name="Text Placeholder 3">
            <a:extLst>
              <a:ext uri="{FF2B5EF4-FFF2-40B4-BE49-F238E27FC236}">
                <a16:creationId xmlns:a16="http://schemas.microsoft.com/office/drawing/2014/main" id="{BB233476-E23B-F046-9369-162825619149}"/>
              </a:ext>
            </a:extLst>
          </p:cNvPr>
          <p:cNvSpPr>
            <a:spLocks noGrp="1"/>
          </p:cNvSpPr>
          <p:nvPr>
            <p:ph type="body" sz="half" idx="2"/>
          </p:nvPr>
        </p:nvSpPr>
        <p:spPr>
          <a:xfrm>
            <a:off x="323528" y="1435100"/>
            <a:ext cx="3141985" cy="4029891"/>
          </a:xfrm>
        </p:spPr>
        <p:txBody>
          <a:bodyPr>
            <a:normAutofit fontScale="25000" lnSpcReduction="20000"/>
          </a:bodyPr>
          <a:lstStyle/>
          <a:p>
            <a:pPr marL="285750" indent="-285750">
              <a:spcBef>
                <a:spcPct val="0"/>
              </a:spcBef>
              <a:spcAft>
                <a:spcPts val="600"/>
              </a:spcAft>
              <a:buClr>
                <a:srgbClr val="006699"/>
              </a:buClr>
              <a:buFont typeface="Arial" panose="020B0604020202020204" pitchFamily="34" charset="0"/>
              <a:buChar char="•"/>
              <a:defRPr/>
            </a:pPr>
            <a:r>
              <a:rPr lang="en-US" sz="8000" dirty="0">
                <a:cs typeface="Calibri" pitchFamily="34" charset="0"/>
              </a:rPr>
              <a:t>Leader offers LESS task input and social support; facilitates subordinates’ confidence and motivation in relation to the task</a:t>
            </a:r>
          </a:p>
          <a:p>
            <a:pPr marL="285750" indent="-285750">
              <a:spcBef>
                <a:spcPct val="0"/>
              </a:spcBef>
              <a:spcAft>
                <a:spcPts val="600"/>
              </a:spcAft>
              <a:buClr>
                <a:srgbClr val="006699"/>
              </a:buClr>
              <a:buFont typeface="Arial" panose="020B0604020202020204" pitchFamily="34" charset="0"/>
              <a:buChar char="•"/>
              <a:defRPr/>
            </a:pPr>
            <a:r>
              <a:rPr lang="en-US" sz="8000" dirty="0">
                <a:cs typeface="Calibri" pitchFamily="34" charset="0"/>
              </a:rPr>
              <a:t>Leader lessens involvement in planning, control of details, and goal clarification</a:t>
            </a:r>
          </a:p>
          <a:p>
            <a:pPr marL="285750" indent="-285750">
              <a:spcBef>
                <a:spcPct val="0"/>
              </a:spcBef>
              <a:spcAft>
                <a:spcPts val="600"/>
              </a:spcAft>
              <a:buClr>
                <a:srgbClr val="006699"/>
              </a:buClr>
              <a:buFont typeface="Arial" panose="020B0604020202020204" pitchFamily="34" charset="0"/>
              <a:buChar char="•"/>
              <a:defRPr/>
            </a:pPr>
            <a:r>
              <a:rPr lang="en-US" sz="8000" dirty="0">
                <a:cs typeface="Calibri" pitchFamily="34" charset="0"/>
              </a:rPr>
              <a:t>Gives subordinates control and refrains from intervention and unneeded social support</a:t>
            </a:r>
          </a:p>
          <a:p>
            <a:endParaRPr lang="en-GB" dirty="0"/>
          </a:p>
        </p:txBody>
      </p:sp>
      <p:sp>
        <p:nvSpPr>
          <p:cNvPr id="5" name="Slide Number Placeholder 4">
            <a:extLst>
              <a:ext uri="{FF2B5EF4-FFF2-40B4-BE49-F238E27FC236}">
                <a16:creationId xmlns:a16="http://schemas.microsoft.com/office/drawing/2014/main" id="{4695BE0E-797D-C84A-A0FB-B774617A1CBE}"/>
              </a:ext>
            </a:extLst>
          </p:cNvPr>
          <p:cNvSpPr>
            <a:spLocks noGrp="1"/>
          </p:cNvSpPr>
          <p:nvPr>
            <p:ph type="sldNum" sz="quarter" idx="12"/>
          </p:nvPr>
        </p:nvSpPr>
        <p:spPr/>
        <p:txBody>
          <a:bodyPr/>
          <a:lstStyle/>
          <a:p>
            <a:pPr>
              <a:defRPr/>
            </a:pPr>
            <a:fld id="{C0C9E720-5B54-3F44-B133-A17CF376DA02}" type="slidenum">
              <a:rPr lang="en-GB" smtClean="0"/>
              <a:pPr>
                <a:defRPr/>
              </a:pPr>
              <a:t>21</a:t>
            </a:fld>
            <a:endParaRPr lang="en-GB"/>
          </a:p>
        </p:txBody>
      </p:sp>
      <p:pic>
        <p:nvPicPr>
          <p:cNvPr id="6" name="Content Placeholder 5" descr="A screenshot of a cell phone&#10;&#10;Description generated with very high confidence">
            <a:extLst>
              <a:ext uri="{FF2B5EF4-FFF2-40B4-BE49-F238E27FC236}">
                <a16:creationId xmlns:a16="http://schemas.microsoft.com/office/drawing/2014/main" id="{94B47237-45AD-384C-963C-0A291E5B0C6E}"/>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44888" y="273050"/>
            <a:ext cx="5316190" cy="5316190"/>
          </a:xfrm>
          <a:prstGeom prst="rect">
            <a:avLst/>
          </a:prstGeom>
        </p:spPr>
      </p:pic>
    </p:spTree>
    <p:extLst>
      <p:ext uri="{BB962C8B-B14F-4D97-AF65-F5344CB8AC3E}">
        <p14:creationId xmlns:p14="http://schemas.microsoft.com/office/powerpoint/2010/main" val="374180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Grp="1" noChangeArrowheads="1"/>
          </p:cNvSpPr>
          <p:nvPr>
            <p:ph type="title"/>
          </p:nvPr>
        </p:nvSpPr>
        <p:spPr>
          <a:xfrm>
            <a:off x="523875" y="914400"/>
            <a:ext cx="8610600" cy="457200"/>
          </a:xfrm>
        </p:spPr>
        <p:txBody>
          <a:bodyPr>
            <a:normAutofit fontScale="90000"/>
          </a:bodyPr>
          <a:lstStyle/>
          <a:p>
            <a:pPr algn="ctr" eaLnBrk="1" hangingPunct="1"/>
            <a:r>
              <a:rPr lang="en-US" sz="3200" b="1" dirty="0">
                <a:latin typeface="Arial" panose="020B0604020202020204" pitchFamily="34" charset="0"/>
                <a:cs typeface="Arial" panose="020B0604020202020204" pitchFamily="34" charset="0"/>
              </a:rPr>
              <a:t>Development Levels</a:t>
            </a:r>
          </a:p>
        </p:txBody>
      </p:sp>
      <p:sp>
        <p:nvSpPr>
          <p:cNvPr id="22534" name="Rectangle 3"/>
          <p:cNvSpPr>
            <a:spLocks noGrp="1" noChangeArrowheads="1"/>
          </p:cNvSpPr>
          <p:nvPr>
            <p:ph sz="half" idx="1"/>
          </p:nvPr>
        </p:nvSpPr>
        <p:spPr>
          <a:xfrm>
            <a:off x="457200" y="1828800"/>
            <a:ext cx="8305800" cy="2692400"/>
          </a:xfrm>
        </p:spPr>
        <p:txBody>
          <a:bodyPr/>
          <a:lstStyle/>
          <a:p>
            <a:pPr marL="168275" indent="4763" eaLnBrk="1" hangingPunct="1">
              <a:buFont typeface="Wingdings 2" pitchFamily="18" charset="2"/>
              <a:buNone/>
            </a:pPr>
            <a:r>
              <a:rPr lang="en-US" dirty="0"/>
              <a:t>The degree to which followers have the </a:t>
            </a:r>
            <a:r>
              <a:rPr lang="en-US" b="1" i="1" dirty="0"/>
              <a:t>competence </a:t>
            </a:r>
            <a:r>
              <a:rPr lang="en-US" dirty="0"/>
              <a:t>and </a:t>
            </a:r>
            <a:r>
              <a:rPr lang="en-US" b="1" i="1" dirty="0"/>
              <a:t>commitment </a:t>
            </a:r>
            <a:r>
              <a:rPr lang="en-US" dirty="0"/>
              <a:t>necessary to accomplish a given task or activity</a:t>
            </a:r>
          </a:p>
        </p:txBody>
      </p:sp>
      <p:sp>
        <p:nvSpPr>
          <p:cNvPr id="32"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522277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5" name="Rectangle 1068"/>
          <p:cNvSpPr>
            <a:spLocks noGrp="1" noChangeArrowheads="1"/>
          </p:cNvSpPr>
          <p:nvPr>
            <p:ph type="title"/>
          </p:nvPr>
        </p:nvSpPr>
        <p:spPr>
          <a:xfrm>
            <a:off x="457645" y="228600"/>
            <a:ext cx="8686800" cy="381000"/>
          </a:xfrm>
        </p:spPr>
        <p:txBody>
          <a:bodyPr>
            <a:normAutofit fontScale="90000"/>
          </a:bodyPr>
          <a:lstStyle/>
          <a:p>
            <a:pPr eaLnBrk="1" hangingPunct="1"/>
            <a:r>
              <a:rPr lang="en-US" sz="3200" b="1" dirty="0">
                <a:latin typeface="+mj-lt"/>
              </a:rPr>
              <a:t>How</a:t>
            </a:r>
            <a:r>
              <a:rPr lang="en-US" sz="3200" dirty="0">
                <a:latin typeface="+mj-lt"/>
              </a:rPr>
              <a:t> </a:t>
            </a:r>
            <a:r>
              <a:rPr lang="en-US" sz="3200" b="1" dirty="0">
                <a:latin typeface="+mj-lt"/>
              </a:rPr>
              <a:t>Does</a:t>
            </a:r>
            <a:r>
              <a:rPr lang="en-US" sz="3200" dirty="0">
                <a:latin typeface="+mj-lt"/>
              </a:rPr>
              <a:t> </a:t>
            </a:r>
            <a:r>
              <a:rPr lang="en-US" sz="3200" b="1" dirty="0">
                <a:latin typeface="+mj-lt"/>
              </a:rPr>
              <a:t>The</a:t>
            </a:r>
            <a:r>
              <a:rPr lang="en-US" sz="3200" dirty="0">
                <a:latin typeface="+mj-lt"/>
              </a:rPr>
              <a:t> </a:t>
            </a:r>
            <a:r>
              <a:rPr lang="en-US" sz="3200" b="1" dirty="0">
                <a:latin typeface="+mj-lt"/>
              </a:rPr>
              <a:t>Situational</a:t>
            </a:r>
            <a:r>
              <a:rPr lang="en-US" sz="3200" dirty="0">
                <a:latin typeface="+mj-lt"/>
              </a:rPr>
              <a:t> </a:t>
            </a:r>
            <a:r>
              <a:rPr lang="en-US" sz="3200" b="1" dirty="0">
                <a:latin typeface="+mj-lt"/>
              </a:rPr>
              <a:t>Approach Work?</a:t>
            </a:r>
          </a:p>
        </p:txBody>
      </p:sp>
      <p:sp>
        <p:nvSpPr>
          <p:cNvPr id="93211" name="Text Box 1051"/>
          <p:cNvSpPr txBox="1">
            <a:spLocks noChangeArrowheads="1"/>
          </p:cNvSpPr>
          <p:nvPr/>
        </p:nvSpPr>
        <p:spPr bwMode="auto">
          <a:xfrm>
            <a:off x="5257800" y="3429000"/>
            <a:ext cx="2276475" cy="457200"/>
          </a:xfrm>
          <a:prstGeom prst="rect">
            <a:avLst/>
          </a:prstGeom>
          <a:noFill/>
          <a:ln>
            <a:noFill/>
          </a:ln>
          <a:effectLst/>
          <a:extLst/>
        </p:spPr>
        <p:txBody>
          <a:bodyPr>
            <a:spAutoFit/>
          </a:bodyPr>
          <a:lstStyle/>
          <a:p>
            <a:pPr eaLnBrk="0" hangingPunct="0">
              <a:defRPr/>
            </a:pPr>
            <a:endParaRPr lang="en-US">
              <a:solidFill>
                <a:srgbClr val="FFCC66"/>
              </a:solidFill>
              <a:effectLst>
                <a:outerShdw blurRad="38100" dist="38100" dir="2700000" algn="tl">
                  <a:srgbClr val="C0C0C0"/>
                </a:outerShdw>
              </a:effectLst>
            </a:endParaRPr>
          </a:p>
        </p:txBody>
      </p:sp>
      <p:sp>
        <p:nvSpPr>
          <p:cNvPr id="25610" name="Text Box 1061"/>
          <p:cNvSpPr txBox="1">
            <a:spLocks noChangeArrowheads="1"/>
          </p:cNvSpPr>
          <p:nvPr/>
        </p:nvSpPr>
        <p:spPr bwMode="auto">
          <a:xfrm>
            <a:off x="304800" y="762000"/>
            <a:ext cx="8686800" cy="400110"/>
          </a:xfrm>
          <a:prstGeom prst="rect">
            <a:avLst/>
          </a:prstGeom>
          <a:noFill/>
          <a:ln w="9525">
            <a:noFill/>
            <a:miter lim="800000"/>
            <a:headEnd/>
            <a:tailEnd/>
          </a:ln>
        </p:spPr>
        <p:txBody>
          <a:bodyPr>
            <a:spAutoFit/>
          </a:bodyPr>
          <a:lstStyle/>
          <a:p>
            <a:pPr algn="ctr" eaLnBrk="0" hangingPunct="0"/>
            <a:r>
              <a:rPr lang="en-US" sz="2000" b="1" dirty="0">
                <a:latin typeface="+mn-lt"/>
                <a:ea typeface="Calibri" pitchFamily="34" charset="0"/>
                <a:cs typeface="Calibri" pitchFamily="34" charset="0"/>
              </a:rPr>
              <a:t>Using SLII model</a:t>
            </a:r>
            <a:r>
              <a:rPr lang="en-US" sz="2000" dirty="0">
                <a:latin typeface="+mn-lt"/>
                <a:ea typeface="Calibri" pitchFamily="34" charset="0"/>
                <a:cs typeface="Calibri" pitchFamily="34" charset="0"/>
              </a:rPr>
              <a:t> – </a:t>
            </a:r>
            <a:r>
              <a:rPr lang="en-US" sz="2000" b="1" dirty="0">
                <a:latin typeface="+mn-lt"/>
                <a:ea typeface="Calibri" pitchFamily="34" charset="0"/>
                <a:cs typeface="Calibri" pitchFamily="34" charset="0"/>
              </a:rPr>
              <a:t>In any given situation the leader has two tasks:</a:t>
            </a:r>
          </a:p>
        </p:txBody>
      </p:sp>
      <p:sp>
        <p:nvSpPr>
          <p:cNvPr id="11" name="Rectangle 10"/>
          <p:cNvSpPr/>
          <p:nvPr/>
        </p:nvSpPr>
        <p:spPr>
          <a:xfrm>
            <a:off x="1403648" y="1277504"/>
            <a:ext cx="163192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1st Task</a:t>
            </a:r>
          </a:p>
        </p:txBody>
      </p:sp>
      <p:sp>
        <p:nvSpPr>
          <p:cNvPr id="12" name="Rectangle 11"/>
          <p:cNvSpPr/>
          <p:nvPr/>
        </p:nvSpPr>
        <p:spPr>
          <a:xfrm>
            <a:off x="6156176" y="1248490"/>
            <a:ext cx="1750544"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2nd Task</a:t>
            </a:r>
          </a:p>
        </p:txBody>
      </p:sp>
      <p:sp>
        <p:nvSpPr>
          <p:cNvPr id="13" name="Rectangle 12"/>
          <p:cNvSpPr/>
          <p:nvPr/>
        </p:nvSpPr>
        <p:spPr>
          <a:xfrm>
            <a:off x="451075" y="1904018"/>
            <a:ext cx="4572000" cy="3754874"/>
          </a:xfrm>
          <a:prstGeom prst="rect">
            <a:avLst/>
          </a:prstGeom>
        </p:spPr>
        <p:txBody>
          <a:bodyPr>
            <a:spAutoFit/>
          </a:bodyPr>
          <a:lstStyle/>
          <a:p>
            <a:pPr algn="ctr" eaLnBrk="0" hangingPunct="0">
              <a:spcBef>
                <a:spcPts val="0"/>
              </a:spcBef>
              <a:spcAft>
                <a:spcPts val="600"/>
              </a:spcAft>
              <a:defRPr/>
            </a:pPr>
            <a:r>
              <a:rPr lang="en-US" sz="2200" b="1" dirty="0">
                <a:latin typeface="+mn-lt"/>
                <a:cs typeface="Calibri" pitchFamily="34" charset="0"/>
              </a:rPr>
              <a:t>Diagnose the Situation</a:t>
            </a:r>
          </a:p>
          <a:p>
            <a:pPr eaLnBrk="0" hangingPunct="0">
              <a:spcBef>
                <a:spcPts val="0"/>
              </a:spcBef>
              <a:spcAft>
                <a:spcPts val="600"/>
              </a:spcAft>
              <a:defRPr/>
            </a:pPr>
            <a:r>
              <a:rPr lang="en-US" sz="2000" dirty="0">
                <a:latin typeface="+mn-lt"/>
                <a:cs typeface="Calibri" pitchFamily="34" charset="0"/>
              </a:rPr>
              <a:t>Identify  the developmental level of employee</a:t>
            </a:r>
          </a:p>
          <a:p>
            <a:pPr eaLnBrk="0" hangingPunct="0">
              <a:spcBef>
                <a:spcPts val="0"/>
              </a:spcBef>
              <a:spcAft>
                <a:spcPts val="600"/>
              </a:spcAft>
              <a:defRPr/>
            </a:pPr>
            <a:r>
              <a:rPr lang="en-US" sz="2200" b="1" i="1" dirty="0">
                <a:latin typeface="+mn-lt"/>
                <a:cs typeface="Calibri" pitchFamily="34" charset="0"/>
              </a:rPr>
              <a:t>Ask questions like:</a:t>
            </a:r>
            <a:endParaRPr lang="en-US" sz="2200" b="1" dirty="0">
              <a:latin typeface="+mn-lt"/>
              <a:cs typeface="Calibri" pitchFamily="34" charset="0"/>
            </a:endParaRP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 task subordinates  are being asked to perform? </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How complicated is it?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their skill set?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Do they have the desire to complete the job?</a:t>
            </a:r>
          </a:p>
        </p:txBody>
      </p:sp>
      <p:sp>
        <p:nvSpPr>
          <p:cNvPr id="14" name="Rectangle 13"/>
          <p:cNvSpPr/>
          <p:nvPr/>
        </p:nvSpPr>
        <p:spPr>
          <a:xfrm>
            <a:off x="5290302" y="1988840"/>
            <a:ext cx="3733800" cy="2616101"/>
          </a:xfrm>
          <a:prstGeom prst="rect">
            <a:avLst/>
          </a:prstGeom>
        </p:spPr>
        <p:txBody>
          <a:bodyPr wrap="square">
            <a:spAutoFit/>
          </a:bodyPr>
          <a:lstStyle/>
          <a:p>
            <a:pPr algn="ctr" eaLnBrk="0" hangingPunct="0">
              <a:spcAft>
                <a:spcPts val="1200"/>
              </a:spcAft>
              <a:defRPr/>
            </a:pPr>
            <a:r>
              <a:rPr lang="en-US" sz="2200" b="1" dirty="0">
                <a:latin typeface="+mn-lt"/>
                <a:cs typeface="Calibri" pitchFamily="34" charset="0"/>
              </a:rPr>
              <a:t>Adapt Style</a:t>
            </a:r>
          </a:p>
          <a:p>
            <a:pPr eaLnBrk="0" hangingPunct="0">
              <a:spcAft>
                <a:spcPts val="1200"/>
              </a:spcAft>
              <a:defRPr/>
            </a:pPr>
            <a:r>
              <a:rPr lang="en-US" sz="2000" dirty="0">
                <a:latin typeface="+mn-lt"/>
                <a:cs typeface="Calibri" pitchFamily="34" charset="0"/>
              </a:rPr>
              <a:t>To prescribed Leadership style in the SLII model</a:t>
            </a:r>
          </a:p>
          <a:p>
            <a:pPr marL="347663" lvl="1" indent="-169863" eaLnBrk="0" hangingPunct="0">
              <a:spcAft>
                <a:spcPts val="1200"/>
              </a:spcAft>
              <a:buSzPct val="90000"/>
              <a:buFont typeface="Arial" pitchFamily="34" charset="0"/>
              <a:buChar char="•"/>
              <a:defRPr/>
            </a:pPr>
            <a:r>
              <a:rPr lang="en-US" sz="2000" dirty="0">
                <a:latin typeface="+mn-lt"/>
                <a:cs typeface="Calibri" pitchFamily="34" charset="0"/>
              </a:rPr>
              <a:t>Leadership style must correspond to the employee’s development level</a:t>
            </a:r>
          </a:p>
        </p:txBody>
      </p:sp>
      <p:sp>
        <p:nvSpPr>
          <p:cNvPr id="15"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161613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4"/>
          <p:cNvSpPr>
            <a:spLocks noGrp="1" noChangeArrowheads="1"/>
          </p:cNvSpPr>
          <p:nvPr>
            <p:ph type="title"/>
          </p:nvPr>
        </p:nvSpPr>
        <p:spPr>
          <a:xfrm>
            <a:off x="304800" y="914400"/>
            <a:ext cx="8763000" cy="533400"/>
          </a:xfrm>
        </p:spPr>
        <p:txBody>
          <a:bodyPr anchor="t">
            <a:normAutofit fontScale="90000"/>
          </a:bodyPr>
          <a:lstStyle/>
          <a:p>
            <a:pPr eaLnBrk="1" hangingPunct="1"/>
            <a:r>
              <a:rPr lang="en-US" sz="3200" b="1" dirty="0">
                <a:latin typeface="+mj-lt"/>
              </a:rPr>
              <a:t>How Does the Situational Approach Work?</a:t>
            </a:r>
            <a:br>
              <a:rPr lang="en-US" sz="3200" b="1" dirty="0">
                <a:latin typeface="+mj-lt"/>
              </a:rPr>
            </a:br>
            <a:endParaRPr lang="en-US" sz="3200" b="1" dirty="0">
              <a:latin typeface="+mj-lt"/>
            </a:endParaRPr>
          </a:p>
        </p:txBody>
      </p:sp>
      <p:sp>
        <p:nvSpPr>
          <p:cNvPr id="29" name="Rectangle 28"/>
          <p:cNvSpPr/>
          <p:nvPr/>
        </p:nvSpPr>
        <p:spPr>
          <a:xfrm>
            <a:off x="762000" y="1988402"/>
            <a:ext cx="7467600" cy="3785652"/>
          </a:xfrm>
          <a:prstGeom prst="rect">
            <a:avLst/>
          </a:prstGeom>
        </p:spPr>
        <p:txBody>
          <a:bodyPr wrap="square">
            <a:spAutoFit/>
          </a:bodyPr>
          <a:lstStyle/>
          <a:p>
            <a:pPr lvl="0" eaLnBrk="0" hangingPunct="0">
              <a:defRPr/>
            </a:pPr>
            <a:r>
              <a:rPr lang="en-US" b="1" dirty="0">
                <a:solidFill>
                  <a:prstClr val="black"/>
                </a:solidFill>
                <a:latin typeface="Calibri" pitchFamily="34" charset="0"/>
                <a:cs typeface="Calibri" pitchFamily="34" charset="0"/>
              </a:rPr>
              <a:t>Employee’s Developmental Level</a:t>
            </a:r>
          </a:p>
          <a:p>
            <a:pPr marL="800100" lvl="1" indent="-342900" eaLnBrk="0" hangingPunct="0">
              <a:buFont typeface="Arial" panose="020B0604020202020204" pitchFamily="34" charset="0"/>
              <a:buChar char="•"/>
              <a:defRPr/>
            </a:pPr>
            <a:r>
              <a:rPr lang="en-US" b="1" dirty="0">
                <a:solidFill>
                  <a:prstClr val="black"/>
                </a:solidFill>
                <a:latin typeface="Calibri" pitchFamily="34" charset="0"/>
                <a:cs typeface="Calibri" pitchFamily="34" charset="0"/>
              </a:rPr>
              <a:t>Competence</a:t>
            </a:r>
          </a:p>
          <a:p>
            <a:pPr marL="800100" lvl="1" indent="-342900" eaLnBrk="0" hangingPunct="0">
              <a:buFont typeface="Arial" panose="020B0604020202020204" pitchFamily="34" charset="0"/>
              <a:buChar char="•"/>
              <a:defRPr/>
            </a:pPr>
            <a:r>
              <a:rPr lang="en-US" b="1" dirty="0">
                <a:solidFill>
                  <a:prstClr val="black"/>
                </a:solidFill>
                <a:latin typeface="Calibri" pitchFamily="34" charset="0"/>
                <a:cs typeface="Calibri" pitchFamily="34" charset="0"/>
              </a:rPr>
              <a:t>Commitment</a:t>
            </a:r>
          </a:p>
          <a:p>
            <a:pPr lvl="0" eaLnBrk="0" hangingPunct="0">
              <a:defRPr/>
            </a:pPr>
            <a:endParaRPr lang="en-US" b="1" dirty="0">
              <a:solidFill>
                <a:prstClr val="black"/>
              </a:solidFill>
              <a:latin typeface="Calibri" pitchFamily="34" charset="0"/>
              <a:cs typeface="Calibri" pitchFamily="34" charset="0"/>
            </a:endParaRPr>
          </a:p>
          <a:p>
            <a:pPr lvl="0" eaLnBrk="0" hangingPunct="0">
              <a:defRPr/>
            </a:pPr>
            <a:r>
              <a:rPr lang="en-US" b="1" dirty="0">
                <a:solidFill>
                  <a:prstClr val="black"/>
                </a:solidFill>
                <a:latin typeface="Calibri" pitchFamily="34" charset="0"/>
                <a:cs typeface="Calibri" pitchFamily="34" charset="0"/>
              </a:rPr>
              <a:t>Leader’s Leadership Style</a:t>
            </a:r>
          </a:p>
          <a:p>
            <a:pPr marL="800100" lvl="1" indent="-342900" eaLnBrk="0" hangingPunct="0">
              <a:buFont typeface="Arial" panose="020B0604020202020204" pitchFamily="34" charset="0"/>
              <a:buChar char="•"/>
              <a:defRPr/>
            </a:pPr>
            <a:r>
              <a:rPr lang="en-US" b="1" dirty="0">
                <a:solidFill>
                  <a:prstClr val="black"/>
                </a:solidFill>
                <a:latin typeface="Calibri" pitchFamily="34" charset="0"/>
                <a:cs typeface="Calibri" pitchFamily="34" charset="0"/>
              </a:rPr>
              <a:t>Directive</a:t>
            </a:r>
          </a:p>
          <a:p>
            <a:pPr marL="800100" lvl="1" indent="-342900" eaLnBrk="0" hangingPunct="0">
              <a:buFont typeface="Arial" panose="020B0604020202020204" pitchFamily="34" charset="0"/>
              <a:buChar char="•"/>
              <a:defRPr/>
            </a:pPr>
            <a:r>
              <a:rPr lang="en-US" b="1" dirty="0">
                <a:solidFill>
                  <a:prstClr val="black"/>
                </a:solidFill>
                <a:latin typeface="Calibri" pitchFamily="34" charset="0"/>
                <a:cs typeface="Calibri" pitchFamily="34" charset="0"/>
              </a:rPr>
              <a:t>Supportive</a:t>
            </a:r>
          </a:p>
          <a:p>
            <a:pPr lvl="0" eaLnBrk="0" hangingPunct="0">
              <a:defRPr/>
            </a:pPr>
            <a:endParaRPr lang="en-US" b="1" dirty="0">
              <a:solidFill>
                <a:prstClr val="black"/>
              </a:solidFill>
              <a:latin typeface="Calibri" pitchFamily="34" charset="0"/>
              <a:cs typeface="Calibri" pitchFamily="34" charset="0"/>
            </a:endParaRPr>
          </a:p>
          <a:p>
            <a:pPr lvl="0" eaLnBrk="0" hangingPunct="0">
              <a:defRPr/>
            </a:pPr>
            <a:endParaRPr lang="en-US" b="1" dirty="0">
              <a:solidFill>
                <a:prstClr val="black"/>
              </a:solidFill>
              <a:latin typeface="Calibri" pitchFamily="34" charset="0"/>
              <a:cs typeface="Calibri" pitchFamily="34" charset="0"/>
            </a:endParaRPr>
          </a:p>
          <a:p>
            <a:pPr lvl="0" algn="ctr" eaLnBrk="0" hangingPunct="0">
              <a:defRPr/>
            </a:pPr>
            <a:endParaRPr lang="en-US" b="1" dirty="0">
              <a:solidFill>
                <a:prstClr val="black"/>
              </a:solidFill>
              <a:latin typeface="Calibri" pitchFamily="34" charset="0"/>
              <a:cs typeface="Calibri" pitchFamily="34" charset="0"/>
            </a:endParaRPr>
          </a:p>
        </p:txBody>
      </p:sp>
      <p:sp>
        <p:nvSpPr>
          <p:cNvPr id="31"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40494188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a:xfrm>
            <a:off x="683568" y="133751"/>
            <a:ext cx="7451725" cy="1139825"/>
          </a:xfrm>
        </p:spPr>
        <p:txBody>
          <a:bodyPr/>
          <a:lstStyle/>
          <a:p>
            <a:pPr algn="ctr" eaLnBrk="1" hangingPunct="1"/>
            <a:r>
              <a:rPr lang="en-GB" dirty="0">
                <a:latin typeface="Arial" charset="0"/>
              </a:rPr>
              <a:t>The 4 Leadership Styles</a:t>
            </a:r>
          </a:p>
        </p:txBody>
      </p:sp>
      <p:graphicFrame>
        <p:nvGraphicFramePr>
          <p:cNvPr id="432131" name="Group 3"/>
          <p:cNvGraphicFramePr>
            <a:graphicFrameLocks noGrp="1"/>
          </p:cNvGraphicFramePr>
          <p:nvPr>
            <p:ph type="tbl" idx="1"/>
            <p:extLst>
              <p:ext uri="{D42A27DB-BD31-4B8C-83A1-F6EECF244321}">
                <p14:modId xmlns:p14="http://schemas.microsoft.com/office/powerpoint/2010/main" val="3970617029"/>
              </p:ext>
            </p:extLst>
          </p:nvPr>
        </p:nvGraphicFramePr>
        <p:xfrm>
          <a:off x="2458243" y="1173235"/>
          <a:ext cx="4764088" cy="3767288"/>
        </p:xfrm>
        <a:graphic>
          <a:graphicData uri="http://schemas.openxmlformats.org/drawingml/2006/table">
            <a:tbl>
              <a:tblPr/>
              <a:tblGrid>
                <a:gridCol w="2343150">
                  <a:extLst>
                    <a:ext uri="{9D8B030D-6E8A-4147-A177-3AD203B41FA5}">
                      <a16:colId xmlns:a16="http://schemas.microsoft.com/office/drawing/2014/main" val="20000"/>
                    </a:ext>
                  </a:extLst>
                </a:gridCol>
                <a:gridCol w="2420938">
                  <a:extLst>
                    <a:ext uri="{9D8B030D-6E8A-4147-A177-3AD203B41FA5}">
                      <a16:colId xmlns:a16="http://schemas.microsoft.com/office/drawing/2014/main" val="20001"/>
                    </a:ext>
                  </a:extLst>
                </a:gridCol>
              </a:tblGrid>
              <a:tr h="188356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Supportive and Low Directive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S3</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SUPPORTING</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Directive and High Supportive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S2</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COACHING</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6069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Low Supportive and Low Directive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S4</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DELEGATING</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Directive and Low Supportive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S1</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DIRECTING</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39938" name="Slide Number Placeholder 3"/>
          <p:cNvSpPr>
            <a:spLocks noGrp="1"/>
          </p:cNvSpPr>
          <p:nvPr>
            <p:ph type="sldNum" sz="quarter" idx="10"/>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08E62C0E-7FF1-6747-9C99-E970B7A34DDC}" type="slidenum">
              <a:rPr lang="en-GB"/>
              <a:pPr eaLnBrk="1" hangingPunct="1"/>
              <a:t>25</a:t>
            </a:fld>
            <a:endParaRPr lang="en-GB"/>
          </a:p>
        </p:txBody>
      </p:sp>
      <p:grpSp>
        <p:nvGrpSpPr>
          <p:cNvPr id="39951" name="Group 14"/>
          <p:cNvGrpSpPr>
            <a:grpSpLocks/>
          </p:cNvGrpSpPr>
          <p:nvPr/>
        </p:nvGrpSpPr>
        <p:grpSpPr bwMode="auto">
          <a:xfrm>
            <a:off x="2458244" y="4949936"/>
            <a:ext cx="6146204" cy="720725"/>
            <a:chOff x="1429" y="3702"/>
            <a:chExt cx="3946" cy="454"/>
          </a:xfrm>
        </p:grpSpPr>
        <p:sp>
          <p:nvSpPr>
            <p:cNvPr id="39955" name="AutoShape 15"/>
            <p:cNvSpPr>
              <a:spLocks noChangeArrowheads="1"/>
            </p:cNvSpPr>
            <p:nvPr/>
          </p:nvSpPr>
          <p:spPr bwMode="auto">
            <a:xfrm rot="5400000">
              <a:off x="3175" y="1956"/>
              <a:ext cx="454" cy="3946"/>
            </a:xfrm>
            <a:prstGeom prst="upDownArrow">
              <a:avLst>
                <a:gd name="adj1" fmla="val 50000"/>
                <a:gd name="adj2" fmla="val 1738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endParaRPr lang="en-US"/>
            </a:p>
          </p:txBody>
        </p:sp>
        <p:sp>
          <p:nvSpPr>
            <p:cNvPr id="39956" name="Text Box 16"/>
            <p:cNvSpPr txBox="1">
              <a:spLocks noChangeArrowheads="1"/>
            </p:cNvSpPr>
            <p:nvPr/>
          </p:nvSpPr>
          <p:spPr bwMode="auto">
            <a:xfrm>
              <a:off x="2426" y="3793"/>
              <a:ext cx="181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DIRECTIVE BEHAVIOUR</a:t>
              </a:r>
            </a:p>
          </p:txBody>
        </p:sp>
      </p:grpSp>
      <p:grpSp>
        <p:nvGrpSpPr>
          <p:cNvPr id="39952" name="Group 17"/>
          <p:cNvGrpSpPr>
            <a:grpSpLocks/>
          </p:cNvGrpSpPr>
          <p:nvPr/>
        </p:nvGrpSpPr>
        <p:grpSpPr bwMode="auto">
          <a:xfrm>
            <a:off x="1737518" y="980728"/>
            <a:ext cx="720725" cy="4719730"/>
            <a:chOff x="975" y="1298"/>
            <a:chExt cx="454" cy="2676"/>
          </a:xfrm>
        </p:grpSpPr>
        <p:sp>
          <p:nvSpPr>
            <p:cNvPr id="39953" name="AutoShape 18"/>
            <p:cNvSpPr>
              <a:spLocks noChangeArrowheads="1"/>
            </p:cNvSpPr>
            <p:nvPr/>
          </p:nvSpPr>
          <p:spPr bwMode="auto">
            <a:xfrm>
              <a:off x="975" y="1298"/>
              <a:ext cx="454" cy="2676"/>
            </a:xfrm>
            <a:prstGeom prst="upDownArrow">
              <a:avLst>
                <a:gd name="adj1" fmla="val 50000"/>
                <a:gd name="adj2" fmla="val 11788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endParaRPr lang="en-US"/>
            </a:p>
          </p:txBody>
        </p:sp>
        <p:sp>
          <p:nvSpPr>
            <p:cNvPr id="39954" name="Text Box 19"/>
            <p:cNvSpPr txBox="1">
              <a:spLocks noChangeArrowheads="1"/>
            </p:cNvSpPr>
            <p:nvPr/>
          </p:nvSpPr>
          <p:spPr bwMode="auto">
            <a:xfrm rot="-5400000">
              <a:off x="161" y="2520"/>
              <a:ext cx="21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FF0000"/>
                  </a:solidFill>
                </a:rPr>
                <a:t>SUPPORTIVE BEHAVIOUR</a:t>
              </a:r>
            </a:p>
          </p:txBody>
        </p:sp>
      </p:grpSp>
    </p:spTree>
    <p:extLst>
      <p:ext uri="{BB962C8B-B14F-4D97-AF65-F5344CB8AC3E}">
        <p14:creationId xmlns:p14="http://schemas.microsoft.com/office/powerpoint/2010/main" val="776994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323181" y="90877"/>
            <a:ext cx="8569076" cy="1139825"/>
          </a:xfrm>
        </p:spPr>
        <p:txBody>
          <a:bodyPr>
            <a:normAutofit/>
          </a:bodyPr>
          <a:lstStyle/>
          <a:p>
            <a:pPr algn="ctr" eaLnBrk="1" hangingPunct="1"/>
            <a:r>
              <a:rPr lang="en-GB" sz="4000" dirty="0">
                <a:latin typeface="Arial" charset="0"/>
              </a:rPr>
              <a:t>Situational Leadership Model</a:t>
            </a:r>
            <a:endParaRPr lang="en-US" sz="4000" dirty="0">
              <a:latin typeface="Arial" charset="0"/>
            </a:endParaRPr>
          </a:p>
        </p:txBody>
      </p:sp>
      <p:sp>
        <p:nvSpPr>
          <p:cNvPr id="40962" name="Slide Number Placeholder 3"/>
          <p:cNvSpPr>
            <a:spLocks noGrp="1"/>
          </p:cNvSpPr>
          <p:nvPr>
            <p:ph type="sldNum" sz="quarter" idx="4294967295"/>
          </p:nvPr>
        </p:nvSpPr>
        <p:spPr>
          <a:xfrm>
            <a:off x="7680151" y="5785883"/>
            <a:ext cx="730424" cy="340503"/>
          </a:xfrm>
          <a:prstGeom prst="rect">
            <a:avLst/>
          </a:prstGeo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81F59F17-E41B-674C-8506-C3F21339D143}" type="slidenum">
              <a:rPr lang="en-GB"/>
              <a:pPr eaLnBrk="1" hangingPunct="1"/>
              <a:t>26</a:t>
            </a:fld>
            <a:endParaRPr lang="en-GB"/>
          </a:p>
        </p:txBody>
      </p:sp>
      <p:sp>
        <p:nvSpPr>
          <p:cNvPr id="40964" name="Text Box 3"/>
          <p:cNvSpPr txBox="1">
            <a:spLocks noChangeArrowheads="1"/>
          </p:cNvSpPr>
          <p:nvPr/>
        </p:nvSpPr>
        <p:spPr bwMode="auto">
          <a:xfrm>
            <a:off x="2711450" y="5570761"/>
            <a:ext cx="4032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endParaRPr lang="en-US"/>
          </a:p>
        </p:txBody>
      </p:sp>
      <p:sp>
        <p:nvSpPr>
          <p:cNvPr id="40965" name="Freeform 4"/>
          <p:cNvSpPr>
            <a:spLocks/>
          </p:cNvSpPr>
          <p:nvPr/>
        </p:nvSpPr>
        <p:spPr bwMode="auto">
          <a:xfrm>
            <a:off x="1019175" y="1052736"/>
            <a:ext cx="7105650" cy="4105275"/>
          </a:xfrm>
          <a:custGeom>
            <a:avLst/>
            <a:gdLst>
              <a:gd name="T0" fmla="*/ 0 w 4476"/>
              <a:gd name="T1" fmla="*/ 2147483647 h 2586"/>
              <a:gd name="T2" fmla="*/ 2147483647 w 4476"/>
              <a:gd name="T3" fmla="*/ 2147483647 h 2586"/>
              <a:gd name="T4" fmla="*/ 2147483647 w 4476"/>
              <a:gd name="T5" fmla="*/ 2147483647 h 2586"/>
              <a:gd name="T6" fmla="*/ 2147483647 w 4476"/>
              <a:gd name="T7" fmla="*/ 2147483647 h 2586"/>
              <a:gd name="T8" fmla="*/ 2147483647 w 4476"/>
              <a:gd name="T9" fmla="*/ 2147483647 h 2586"/>
              <a:gd name="T10" fmla="*/ 2147483647 w 4476"/>
              <a:gd name="T11" fmla="*/ 2147483647 h 2586"/>
              <a:gd name="T12" fmla="*/ 2147483647 w 4476"/>
              <a:gd name="T13" fmla="*/ 2147483647 h 258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76" h="2586">
                <a:moveTo>
                  <a:pt x="0" y="2586"/>
                </a:moveTo>
                <a:cubicBezTo>
                  <a:pt x="96" y="2514"/>
                  <a:pt x="378" y="2510"/>
                  <a:pt x="576" y="2154"/>
                </a:cubicBezTo>
                <a:cubicBezTo>
                  <a:pt x="774" y="1798"/>
                  <a:pt x="938" y="808"/>
                  <a:pt x="1188" y="450"/>
                </a:cubicBezTo>
                <a:cubicBezTo>
                  <a:pt x="1438" y="92"/>
                  <a:pt x="1784" y="12"/>
                  <a:pt x="2076" y="6"/>
                </a:cubicBezTo>
                <a:cubicBezTo>
                  <a:pt x="2368" y="0"/>
                  <a:pt x="2666" y="62"/>
                  <a:pt x="2940" y="414"/>
                </a:cubicBezTo>
                <a:cubicBezTo>
                  <a:pt x="3214" y="766"/>
                  <a:pt x="3464" y="1758"/>
                  <a:pt x="3720" y="2118"/>
                </a:cubicBezTo>
                <a:cubicBezTo>
                  <a:pt x="3976" y="2478"/>
                  <a:pt x="4319" y="2479"/>
                  <a:pt x="4476" y="2574"/>
                </a:cubicBezTo>
              </a:path>
            </a:pathLst>
          </a:custGeom>
          <a:noFill/>
          <a:ln w="28575" cap="flat" cmpd="sng">
            <a:solidFill>
              <a:srgbClr val="000099"/>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rgbClr val="000099"/>
              </a:solidFill>
            </a:endParaRPr>
          </a:p>
        </p:txBody>
      </p:sp>
      <p:sp>
        <p:nvSpPr>
          <p:cNvPr id="40966" name="Line 5"/>
          <p:cNvSpPr>
            <a:spLocks noChangeShapeType="1"/>
          </p:cNvSpPr>
          <p:nvPr/>
        </p:nvSpPr>
        <p:spPr bwMode="auto">
          <a:xfrm flipV="1">
            <a:off x="766763" y="962249"/>
            <a:ext cx="0" cy="4535487"/>
          </a:xfrm>
          <a:prstGeom prst="line">
            <a:avLst/>
          </a:prstGeom>
          <a:noFill/>
          <a:ln w="508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67" name="Text Box 6"/>
          <p:cNvSpPr txBox="1">
            <a:spLocks noChangeArrowheads="1"/>
          </p:cNvSpPr>
          <p:nvPr/>
        </p:nvSpPr>
        <p:spPr bwMode="auto">
          <a:xfrm>
            <a:off x="4800600" y="4634136"/>
            <a:ext cx="15827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DIRECTING</a:t>
            </a:r>
          </a:p>
        </p:txBody>
      </p:sp>
      <p:sp>
        <p:nvSpPr>
          <p:cNvPr id="40968" name="Text Box 7"/>
          <p:cNvSpPr txBox="1">
            <a:spLocks noChangeArrowheads="1"/>
          </p:cNvSpPr>
          <p:nvPr/>
        </p:nvSpPr>
        <p:spPr bwMode="auto">
          <a:xfrm>
            <a:off x="6240463" y="1321024"/>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COACHING</a:t>
            </a:r>
          </a:p>
        </p:txBody>
      </p:sp>
      <p:sp>
        <p:nvSpPr>
          <p:cNvPr id="40969" name="Text Box 8"/>
          <p:cNvSpPr txBox="1">
            <a:spLocks noChangeArrowheads="1"/>
          </p:cNvSpPr>
          <p:nvPr/>
        </p:nvSpPr>
        <p:spPr bwMode="auto">
          <a:xfrm>
            <a:off x="1055688" y="1321024"/>
            <a:ext cx="1798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FF0000"/>
                </a:solidFill>
                <a:latin typeface="Microsoft Sans Serif" charset="0"/>
              </a:rPr>
              <a:t>SUPPORTING</a:t>
            </a:r>
          </a:p>
        </p:txBody>
      </p:sp>
      <p:sp>
        <p:nvSpPr>
          <p:cNvPr id="40970" name="Text Box 9"/>
          <p:cNvSpPr txBox="1">
            <a:spLocks noChangeArrowheads="1"/>
          </p:cNvSpPr>
          <p:nvPr/>
        </p:nvSpPr>
        <p:spPr bwMode="auto">
          <a:xfrm>
            <a:off x="2208213" y="4634136"/>
            <a:ext cx="17986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DELEGATING</a:t>
            </a:r>
          </a:p>
        </p:txBody>
      </p:sp>
      <p:sp>
        <p:nvSpPr>
          <p:cNvPr id="40972" name="Text Box 11"/>
          <p:cNvSpPr txBox="1">
            <a:spLocks noChangeArrowheads="1"/>
          </p:cNvSpPr>
          <p:nvPr/>
        </p:nvSpPr>
        <p:spPr bwMode="auto">
          <a:xfrm>
            <a:off x="119063" y="2257649"/>
            <a:ext cx="431800" cy="243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b="1" dirty="0">
                <a:solidFill>
                  <a:srgbClr val="000099"/>
                </a:solidFill>
                <a:latin typeface="Microsoft Sans Serif" charset="0"/>
              </a:rPr>
              <a:t>E</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O</a:t>
            </a:r>
          </a:p>
          <a:p>
            <a:pPr algn="ctr" eaLnBrk="1" hangingPunct="1">
              <a:spcBef>
                <a:spcPct val="50000"/>
              </a:spcBef>
            </a:pPr>
            <a:r>
              <a:rPr lang="en-GB" b="1" dirty="0">
                <a:solidFill>
                  <a:srgbClr val="000099"/>
                </a:solidFill>
                <a:latin typeface="Microsoft Sans Serif" charset="0"/>
              </a:rPr>
              <a:t>R</a:t>
            </a:r>
          </a:p>
          <a:p>
            <a:pPr algn="ctr" eaLnBrk="1" hangingPunct="1">
              <a:spcBef>
                <a:spcPct val="50000"/>
              </a:spcBef>
            </a:pPr>
            <a:r>
              <a:rPr lang="en-GB" b="1" dirty="0">
                <a:solidFill>
                  <a:srgbClr val="000099"/>
                </a:solidFill>
                <a:latin typeface="Microsoft Sans Serif" charset="0"/>
              </a:rPr>
              <a:t>T</a:t>
            </a:r>
          </a:p>
        </p:txBody>
      </p:sp>
      <p:sp>
        <p:nvSpPr>
          <p:cNvPr id="40973" name="Text Box 12"/>
          <p:cNvSpPr txBox="1">
            <a:spLocks noChangeArrowheads="1"/>
          </p:cNvSpPr>
          <p:nvPr/>
        </p:nvSpPr>
        <p:spPr bwMode="auto">
          <a:xfrm>
            <a:off x="7319963" y="3626074"/>
            <a:ext cx="936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S1</a:t>
            </a:r>
          </a:p>
        </p:txBody>
      </p:sp>
      <p:sp>
        <p:nvSpPr>
          <p:cNvPr id="40974" name="Text Box 13"/>
          <p:cNvSpPr txBox="1">
            <a:spLocks noChangeArrowheads="1"/>
          </p:cNvSpPr>
          <p:nvPr/>
        </p:nvSpPr>
        <p:spPr bwMode="auto">
          <a:xfrm>
            <a:off x="72485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S2</a:t>
            </a:r>
          </a:p>
        </p:txBody>
      </p:sp>
      <p:sp>
        <p:nvSpPr>
          <p:cNvPr id="40975" name="Text Box 14"/>
          <p:cNvSpPr txBox="1">
            <a:spLocks noChangeArrowheads="1"/>
          </p:cNvSpPr>
          <p:nvPr/>
        </p:nvSpPr>
        <p:spPr bwMode="auto">
          <a:xfrm>
            <a:off x="11271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S3</a:t>
            </a:r>
          </a:p>
        </p:txBody>
      </p:sp>
      <p:sp>
        <p:nvSpPr>
          <p:cNvPr id="40976" name="Text Box 15"/>
          <p:cNvSpPr txBox="1">
            <a:spLocks noChangeArrowheads="1"/>
          </p:cNvSpPr>
          <p:nvPr/>
        </p:nvSpPr>
        <p:spPr bwMode="auto">
          <a:xfrm>
            <a:off x="1127125" y="3554636"/>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S4</a:t>
            </a:r>
          </a:p>
        </p:txBody>
      </p:sp>
      <p:sp>
        <p:nvSpPr>
          <p:cNvPr id="40977" name="Line 16"/>
          <p:cNvSpPr>
            <a:spLocks noChangeShapeType="1"/>
          </p:cNvSpPr>
          <p:nvPr/>
        </p:nvSpPr>
        <p:spPr bwMode="auto">
          <a:xfrm>
            <a:off x="4295775" y="928911"/>
            <a:ext cx="0" cy="4572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8" name="Line 17"/>
          <p:cNvSpPr>
            <a:spLocks noChangeShapeType="1"/>
          </p:cNvSpPr>
          <p:nvPr/>
        </p:nvSpPr>
        <p:spPr bwMode="auto">
          <a:xfrm flipV="1">
            <a:off x="790575" y="3062511"/>
            <a:ext cx="7239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9" name="Line 18"/>
          <p:cNvSpPr>
            <a:spLocks noChangeShapeType="1"/>
          </p:cNvSpPr>
          <p:nvPr/>
        </p:nvSpPr>
        <p:spPr bwMode="auto">
          <a:xfrm>
            <a:off x="942975" y="5500911"/>
            <a:ext cx="7086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20" name="Text Box 14"/>
          <p:cNvSpPr txBox="1">
            <a:spLocks noChangeArrowheads="1"/>
          </p:cNvSpPr>
          <p:nvPr/>
        </p:nvSpPr>
        <p:spPr bwMode="auto">
          <a:xfrm>
            <a:off x="3215655"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D3</a:t>
            </a:r>
          </a:p>
        </p:txBody>
      </p:sp>
      <p:sp>
        <p:nvSpPr>
          <p:cNvPr id="21" name="Text Box 14"/>
          <p:cNvSpPr txBox="1">
            <a:spLocks noChangeArrowheads="1"/>
          </p:cNvSpPr>
          <p:nvPr/>
        </p:nvSpPr>
        <p:spPr bwMode="auto">
          <a:xfrm>
            <a:off x="4439791"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D2</a:t>
            </a:r>
          </a:p>
        </p:txBody>
      </p:sp>
      <p:sp>
        <p:nvSpPr>
          <p:cNvPr id="22" name="Text Box 14"/>
          <p:cNvSpPr txBox="1">
            <a:spLocks noChangeArrowheads="1"/>
          </p:cNvSpPr>
          <p:nvPr/>
        </p:nvSpPr>
        <p:spPr bwMode="auto">
          <a:xfrm>
            <a:off x="3215655"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D4</a:t>
            </a:r>
          </a:p>
        </p:txBody>
      </p:sp>
      <p:sp>
        <p:nvSpPr>
          <p:cNvPr id="23" name="Text Box 14"/>
          <p:cNvSpPr txBox="1">
            <a:spLocks noChangeArrowheads="1"/>
          </p:cNvSpPr>
          <p:nvPr/>
        </p:nvSpPr>
        <p:spPr bwMode="auto">
          <a:xfrm>
            <a:off x="4439791"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D1</a:t>
            </a:r>
          </a:p>
        </p:txBody>
      </p:sp>
    </p:spTree>
    <p:extLst>
      <p:ext uri="{BB962C8B-B14F-4D97-AF65-F5344CB8AC3E}">
        <p14:creationId xmlns:p14="http://schemas.microsoft.com/office/powerpoint/2010/main" val="1119967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3"/>
          <p:cNvSpPr>
            <a:spLocks noGrp="1"/>
          </p:cNvSpPr>
          <p:nvPr>
            <p:ph type="sldNum" sz="quarter" idx="4294967295"/>
          </p:nvPr>
        </p:nvSpPr>
        <p:spPr>
          <a:xfrm>
            <a:off x="7882408" y="5876916"/>
            <a:ext cx="730424" cy="340503"/>
          </a:xfrm>
          <a:prstGeom prst="rect">
            <a:avLst/>
          </a:prstGeom>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822721E-DB39-D34E-93DC-6142D5124828}" type="slidenum">
              <a:rPr lang="en-GB">
                <a:solidFill>
                  <a:srgbClr val="0000CC"/>
                </a:solidFill>
                <a:latin typeface="Microsoft Sans Serif" charset="0"/>
              </a:rPr>
              <a:pPr eaLnBrk="1" hangingPunct="1"/>
              <a:t>27</a:t>
            </a:fld>
            <a:endParaRPr lang="en-GB">
              <a:solidFill>
                <a:srgbClr val="0000CC"/>
              </a:solidFill>
              <a:latin typeface="Microsoft Sans Serif" charset="0"/>
            </a:endParaRPr>
          </a:p>
        </p:txBody>
      </p:sp>
      <p:sp>
        <p:nvSpPr>
          <p:cNvPr id="44035" name="Rectangle 2"/>
          <p:cNvSpPr>
            <a:spLocks noChangeArrowheads="1"/>
          </p:cNvSpPr>
          <p:nvPr/>
        </p:nvSpPr>
        <p:spPr bwMode="auto">
          <a:xfrm>
            <a:off x="-1" y="14912"/>
            <a:ext cx="9144001" cy="729952"/>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blurRad="63500" dist="17961" dir="2700000" algn="ctr" rotWithShape="0">
                    <a:srgbClr val="005C5C">
                      <a:alpha val="74998"/>
                    </a:srgbClr>
                  </a:outerShdw>
                </a:effectLst>
              </a14:hiddenEffects>
            </a:ext>
          </a:extLst>
        </p:spPr>
        <p:txBody>
          <a:bodyPr lIns="90488" tIns="44450" rIns="90488" bIns="44450" anchor="ctr"/>
          <a:lstStyle/>
          <a:p>
            <a:pPr algn="ctr"/>
            <a:r>
              <a:rPr lang="en-GB" sz="2400" b="1" dirty="0">
                <a:latin typeface="+mj-lt"/>
              </a:rPr>
              <a:t>Tannenbaum &amp; Schmidt – Leadership Styles Continuum</a:t>
            </a:r>
          </a:p>
        </p:txBody>
      </p:sp>
      <p:grpSp>
        <p:nvGrpSpPr>
          <p:cNvPr id="6" name="Group 5"/>
          <p:cNvGrpSpPr/>
          <p:nvPr/>
        </p:nvGrpSpPr>
        <p:grpSpPr>
          <a:xfrm>
            <a:off x="609600" y="764704"/>
            <a:ext cx="7924800" cy="4544943"/>
            <a:chOff x="914400" y="1295400"/>
            <a:chExt cx="7924800" cy="4898886"/>
          </a:xfrm>
        </p:grpSpPr>
        <p:grpSp>
          <p:nvGrpSpPr>
            <p:cNvPr id="5" name="Group 4"/>
            <p:cNvGrpSpPr/>
            <p:nvPr/>
          </p:nvGrpSpPr>
          <p:grpSpPr>
            <a:xfrm>
              <a:off x="914400" y="1295400"/>
              <a:ext cx="7924800" cy="4898886"/>
              <a:chOff x="914400" y="1295400"/>
              <a:chExt cx="7924800" cy="4898886"/>
            </a:xfrm>
          </p:grpSpPr>
          <p:grpSp>
            <p:nvGrpSpPr>
              <p:cNvPr id="4" name="Group 3"/>
              <p:cNvGrpSpPr/>
              <p:nvPr/>
            </p:nvGrpSpPr>
            <p:grpSpPr>
              <a:xfrm>
                <a:off x="914400" y="1295400"/>
                <a:ext cx="7813637" cy="4038600"/>
                <a:chOff x="914400" y="1295400"/>
                <a:chExt cx="7813637" cy="4038600"/>
              </a:xfrm>
            </p:grpSpPr>
            <p:grpSp>
              <p:nvGrpSpPr>
                <p:cNvPr id="44037" name="Group 6"/>
                <p:cNvGrpSpPr>
                  <a:grpSpLocks/>
                </p:cNvGrpSpPr>
                <p:nvPr/>
              </p:nvGrpSpPr>
              <p:grpSpPr bwMode="auto">
                <a:xfrm>
                  <a:off x="990600" y="4916481"/>
                  <a:ext cx="7566025" cy="342899"/>
                  <a:chOff x="624" y="3196"/>
                  <a:chExt cx="4766" cy="216"/>
                </a:xfrm>
              </p:grpSpPr>
              <p:sp>
                <p:nvSpPr>
                  <p:cNvPr id="671751" name="Text Box 7"/>
                  <p:cNvSpPr txBox="1">
                    <a:spLocks noChangeArrowheads="1"/>
                  </p:cNvSpPr>
                  <p:nvPr/>
                </p:nvSpPr>
                <p:spPr bwMode="auto">
                  <a:xfrm>
                    <a:off x="624" y="3199"/>
                    <a:ext cx="385"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Tells</a:t>
                    </a:r>
                  </a:p>
                </p:txBody>
              </p:sp>
              <p:sp>
                <p:nvSpPr>
                  <p:cNvPr id="671752" name="Text Box 8"/>
                  <p:cNvSpPr txBox="1">
                    <a:spLocks noChangeArrowheads="1"/>
                  </p:cNvSpPr>
                  <p:nvPr/>
                </p:nvSpPr>
                <p:spPr bwMode="auto">
                  <a:xfrm>
                    <a:off x="1296" y="3199"/>
                    <a:ext cx="396"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Sells</a:t>
                    </a:r>
                  </a:p>
                </p:txBody>
              </p:sp>
              <p:sp>
                <p:nvSpPr>
                  <p:cNvPr id="671753" name="Text Box 9"/>
                  <p:cNvSpPr txBox="1">
                    <a:spLocks noChangeArrowheads="1"/>
                  </p:cNvSpPr>
                  <p:nvPr/>
                </p:nvSpPr>
                <p:spPr bwMode="auto">
                  <a:xfrm>
                    <a:off x="2880" y="3199"/>
                    <a:ext cx="619"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Consults</a:t>
                    </a:r>
                  </a:p>
                </p:txBody>
              </p:sp>
              <p:sp>
                <p:nvSpPr>
                  <p:cNvPr id="671754" name="Text Box 10"/>
                  <p:cNvSpPr txBox="1">
                    <a:spLocks noChangeArrowheads="1"/>
                  </p:cNvSpPr>
                  <p:nvPr/>
                </p:nvSpPr>
                <p:spPr bwMode="auto">
                  <a:xfrm>
                    <a:off x="3648" y="3196"/>
                    <a:ext cx="41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Joins</a:t>
                    </a:r>
                  </a:p>
                </p:txBody>
              </p:sp>
              <p:sp>
                <p:nvSpPr>
                  <p:cNvPr id="671755" name="Text Box 11"/>
                  <p:cNvSpPr txBox="1">
                    <a:spLocks noChangeArrowheads="1"/>
                  </p:cNvSpPr>
                  <p:nvPr/>
                </p:nvSpPr>
                <p:spPr bwMode="auto">
                  <a:xfrm>
                    <a:off x="4800" y="3196"/>
                    <a:ext cx="590"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Follows</a:t>
                    </a:r>
                  </a:p>
                </p:txBody>
              </p:sp>
              <p:sp>
                <p:nvSpPr>
                  <p:cNvPr id="671756" name="Text Box 12"/>
                  <p:cNvSpPr txBox="1">
                    <a:spLocks noChangeArrowheads="1"/>
                  </p:cNvSpPr>
                  <p:nvPr/>
                </p:nvSpPr>
                <p:spPr bwMode="auto">
                  <a:xfrm>
                    <a:off x="1824" y="3199"/>
                    <a:ext cx="757"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Suggests</a:t>
                    </a:r>
                  </a:p>
                </p:txBody>
              </p:sp>
              <p:sp>
                <p:nvSpPr>
                  <p:cNvPr id="671757" name="Text Box 13"/>
                  <p:cNvSpPr txBox="1">
                    <a:spLocks noChangeArrowheads="1"/>
                  </p:cNvSpPr>
                  <p:nvPr/>
                </p:nvSpPr>
                <p:spPr bwMode="auto">
                  <a:xfrm>
                    <a:off x="4128" y="3196"/>
                    <a:ext cx="69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Delegates</a:t>
                    </a:r>
                  </a:p>
                </p:txBody>
              </p:sp>
            </p:grpSp>
            <p:grpSp>
              <p:nvGrpSpPr>
                <p:cNvPr id="3" name="Group 2"/>
                <p:cNvGrpSpPr/>
                <p:nvPr/>
              </p:nvGrpSpPr>
              <p:grpSpPr>
                <a:xfrm>
                  <a:off x="914400" y="1295400"/>
                  <a:ext cx="7813637" cy="3581400"/>
                  <a:chOff x="914400" y="1295400"/>
                  <a:chExt cx="7813637" cy="3581400"/>
                </a:xfrm>
              </p:grpSpPr>
              <p:grpSp>
                <p:nvGrpSpPr>
                  <p:cNvPr id="44036" name="Group 3"/>
                  <p:cNvGrpSpPr>
                    <a:grpSpLocks/>
                  </p:cNvGrpSpPr>
                  <p:nvPr/>
                </p:nvGrpSpPr>
                <p:grpSpPr bwMode="auto">
                  <a:xfrm>
                    <a:off x="990600" y="1752600"/>
                    <a:ext cx="7620000" cy="3124200"/>
                    <a:chOff x="624" y="1104"/>
                    <a:chExt cx="4800" cy="1968"/>
                  </a:xfrm>
                </p:grpSpPr>
                <p:sp>
                  <p:nvSpPr>
                    <p:cNvPr id="44052" name="Rectangle 4"/>
                    <p:cNvSpPr>
                      <a:spLocks noChangeArrowheads="1"/>
                    </p:cNvSpPr>
                    <p:nvPr/>
                  </p:nvSpPr>
                  <p:spPr bwMode="auto">
                    <a:xfrm>
                      <a:off x="624" y="1104"/>
                      <a:ext cx="4800" cy="1968"/>
                    </a:xfrm>
                    <a:prstGeom prst="rect">
                      <a:avLst/>
                    </a:prstGeom>
                    <a:solidFill>
                      <a:srgbClr val="EBF7FF"/>
                    </a:solidFill>
                    <a:ln w="12700">
                      <a:solidFill>
                        <a:schemeClr val="tx1"/>
                      </a:solidFill>
                      <a:miter lim="800000"/>
                      <a:headEnd/>
                      <a:tailEnd/>
                    </a:ln>
                    <a:effectLst/>
                    <a:extLs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wrap="none" anchor="ctr"/>
                    <a:lstStyle/>
                    <a:p>
                      <a:endParaRPr lang="en-US">
                        <a:solidFill>
                          <a:srgbClr val="000090"/>
                        </a:solidFill>
                      </a:endParaRPr>
                    </a:p>
                  </p:txBody>
                </p:sp>
                <p:sp>
                  <p:nvSpPr>
                    <p:cNvPr id="44053" name="Line 5"/>
                    <p:cNvSpPr>
                      <a:spLocks noChangeShapeType="1"/>
                    </p:cNvSpPr>
                    <p:nvPr/>
                  </p:nvSpPr>
                  <p:spPr bwMode="auto">
                    <a:xfrm flipV="1">
                      <a:off x="912" y="1104"/>
                      <a:ext cx="4080" cy="196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a:lstStyle/>
                    <a:p>
                      <a:endParaRPr lang="en-US">
                        <a:solidFill>
                          <a:srgbClr val="000090"/>
                        </a:solidFill>
                      </a:endParaRPr>
                    </a:p>
                  </p:txBody>
                </p:sp>
              </p:grpSp>
              <p:sp>
                <p:nvSpPr>
                  <p:cNvPr id="671758" name="Text Box 14"/>
                  <p:cNvSpPr txBox="1">
                    <a:spLocks noChangeArrowheads="1"/>
                  </p:cNvSpPr>
                  <p:nvPr/>
                </p:nvSpPr>
                <p:spPr bwMode="auto">
                  <a:xfrm>
                    <a:off x="914400" y="1322388"/>
                    <a:ext cx="1808163" cy="396875"/>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dirty="0">
                        <a:solidFill>
                          <a:srgbClr val="000090"/>
                        </a:solidFill>
                        <a:latin typeface="Arial" pitchFamily="34" charset="0"/>
                        <a:ea typeface="+mn-ea"/>
                        <a:cs typeface="+mn-cs"/>
                      </a:rPr>
                      <a:t>Boss-centred</a:t>
                    </a:r>
                  </a:p>
                </p:txBody>
              </p:sp>
              <p:sp>
                <p:nvSpPr>
                  <p:cNvPr id="671759" name="Text Box 15"/>
                  <p:cNvSpPr txBox="1">
                    <a:spLocks noChangeArrowheads="1"/>
                  </p:cNvSpPr>
                  <p:nvPr/>
                </p:nvSpPr>
                <p:spPr bwMode="auto">
                  <a:xfrm>
                    <a:off x="6477000" y="1295400"/>
                    <a:ext cx="2251037" cy="40011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a:solidFill>
                          <a:srgbClr val="000090"/>
                        </a:solidFill>
                        <a:latin typeface="Arial" pitchFamily="34" charset="0"/>
                        <a:ea typeface="+mn-ea"/>
                        <a:cs typeface="+mn-cs"/>
                      </a:rPr>
                      <a:t>Follower-centred</a:t>
                    </a:r>
                  </a:p>
                </p:txBody>
              </p:sp>
            </p:grpSp>
            <p:sp>
              <p:nvSpPr>
                <p:cNvPr id="671762" name="Line 18"/>
                <p:cNvSpPr>
                  <a:spLocks noChangeShapeType="1"/>
                </p:cNvSpPr>
                <p:nvPr/>
              </p:nvSpPr>
              <p:spPr bwMode="auto">
                <a:xfrm>
                  <a:off x="1600200" y="5334000"/>
                  <a:ext cx="6400800" cy="0"/>
                </a:xfrm>
                <a:prstGeom prst="line">
                  <a:avLst/>
                </a:prstGeom>
                <a:noFill/>
                <a:ln w="38100">
                  <a:solidFill>
                    <a:srgbClr val="CDE6FF"/>
                  </a:solidFill>
                  <a:round/>
                  <a:headEnd type="triangle" w="lg" len="lg"/>
                  <a:tailEnd type="triangle" w="lg" len="lg"/>
                </a:ln>
                <a:effectLst>
                  <a:prstShdw prst="shdw17" dist="17961" dir="2700000">
                    <a:schemeClr val="hlink">
                      <a:gamma/>
                      <a:shade val="60000"/>
                      <a:invGamma/>
                    </a:schemeClr>
                  </a:prstShdw>
                </a:effectLst>
                <a:extLst>
                  <a:ext uri="{909E8E84-426E-40DD-AFC4-6F175D3DCCD1}">
                    <a14:hiddenFill xmlns:a14="http://schemas.microsoft.com/office/drawing/2010/main">
                      <a:noFill/>
                    </a14:hiddenFill>
                  </a:ext>
                </a:extLst>
              </p:spPr>
              <p:txBody>
                <a:bodyPr/>
                <a:lstStyle/>
                <a:p>
                  <a:pPr>
                    <a:defRPr/>
                  </a:pPr>
                  <a:endParaRPr lang="en-GB">
                    <a:solidFill>
                      <a:srgbClr val="000090"/>
                    </a:solidFill>
                    <a:latin typeface="Arial" pitchFamily="34" charset="0"/>
                    <a:ea typeface="+mn-ea"/>
                    <a:cs typeface="+mn-cs"/>
                  </a:endParaRPr>
                </a:p>
              </p:txBody>
            </p:sp>
          </p:grpSp>
          <p:sp>
            <p:nvSpPr>
              <p:cNvPr id="44043" name="Text Box 19"/>
              <p:cNvSpPr txBox="1">
                <a:spLocks noChangeArrowheads="1"/>
              </p:cNvSpPr>
              <p:nvPr/>
            </p:nvSpPr>
            <p:spPr bwMode="auto">
              <a:xfrm>
                <a:off x="914400" y="5486400"/>
                <a:ext cx="2057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Task Oriented</a:t>
                </a:r>
                <a:br>
                  <a:rPr lang="en-GB" sz="2000" b="1" dirty="0">
                    <a:solidFill>
                      <a:srgbClr val="000090"/>
                    </a:solidFill>
                  </a:rPr>
                </a:br>
                <a:r>
                  <a:rPr lang="en-GB" sz="2000" b="1" dirty="0">
                    <a:solidFill>
                      <a:srgbClr val="000090"/>
                    </a:solidFill>
                  </a:rPr>
                  <a:t>Autocratic</a:t>
                </a:r>
              </a:p>
            </p:txBody>
          </p:sp>
          <p:sp>
            <p:nvSpPr>
              <p:cNvPr id="44044" name="Text Box 20"/>
              <p:cNvSpPr txBox="1">
                <a:spLocks noChangeArrowheads="1"/>
              </p:cNvSpPr>
              <p:nvPr/>
            </p:nvSpPr>
            <p:spPr bwMode="auto">
              <a:xfrm>
                <a:off x="5638800" y="5486400"/>
                <a:ext cx="3200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Relationships Oriented</a:t>
                </a:r>
                <a:br>
                  <a:rPr lang="en-GB" sz="2000" b="1" dirty="0">
                    <a:solidFill>
                      <a:srgbClr val="000090"/>
                    </a:solidFill>
                  </a:rPr>
                </a:br>
                <a:r>
                  <a:rPr lang="en-GB" sz="2000" b="1" dirty="0">
                    <a:solidFill>
                      <a:srgbClr val="000090"/>
                    </a:solidFill>
                  </a:rPr>
                  <a:t>Democratic/Participative</a:t>
                </a:r>
              </a:p>
            </p:txBody>
          </p:sp>
        </p:grpSp>
        <p:sp>
          <p:nvSpPr>
            <p:cNvPr id="671760" name="Text Box 16"/>
            <p:cNvSpPr txBox="1">
              <a:spLocks noChangeArrowheads="1"/>
            </p:cNvSpPr>
            <p:nvPr/>
          </p:nvSpPr>
          <p:spPr bwMode="auto">
            <a:xfrm>
              <a:off x="5410200" y="3048000"/>
              <a:ext cx="3109896" cy="1200328"/>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400" dirty="0">
                  <a:solidFill>
                    <a:srgbClr val="000090"/>
                  </a:solidFill>
                  <a:latin typeface="Arial" pitchFamily="34" charset="0"/>
                  <a:ea typeface="+mn-ea"/>
                  <a:cs typeface="+mn-cs"/>
                </a:rPr>
                <a:t>Decision making &amp;</a:t>
              </a:r>
            </a:p>
            <a:p>
              <a:pPr eaLnBrk="0" hangingPunct="0">
                <a:defRPr/>
              </a:pPr>
              <a:r>
                <a:rPr lang="en-GB" sz="2400" dirty="0">
                  <a:solidFill>
                    <a:srgbClr val="000090"/>
                  </a:solidFill>
                  <a:latin typeface="Arial" pitchFamily="34" charset="0"/>
                  <a:ea typeface="+mn-ea"/>
                  <a:cs typeface="+mn-cs"/>
                </a:rPr>
                <a:t>freedom for action for</a:t>
              </a:r>
            </a:p>
            <a:p>
              <a:pPr eaLnBrk="0" hangingPunct="0">
                <a:defRPr/>
              </a:pPr>
              <a:r>
                <a:rPr lang="en-GB" sz="2400" dirty="0">
                  <a:solidFill>
                    <a:srgbClr val="000090"/>
                  </a:solidFill>
                  <a:latin typeface="Arial" pitchFamily="34" charset="0"/>
                  <a:ea typeface="+mn-ea"/>
                  <a:cs typeface="+mn-cs"/>
                </a:rPr>
                <a:t>followers</a:t>
              </a:r>
            </a:p>
          </p:txBody>
        </p:sp>
        <p:sp>
          <p:nvSpPr>
            <p:cNvPr id="671761" name="Text Box 17"/>
            <p:cNvSpPr txBox="1">
              <a:spLocks noChangeArrowheads="1"/>
            </p:cNvSpPr>
            <p:nvPr/>
          </p:nvSpPr>
          <p:spPr bwMode="auto">
            <a:xfrm>
              <a:off x="1219200" y="2133600"/>
              <a:ext cx="3152775" cy="94615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800" dirty="0">
                  <a:solidFill>
                    <a:srgbClr val="000090"/>
                  </a:solidFill>
                  <a:latin typeface="Arial" pitchFamily="34" charset="0"/>
                  <a:ea typeface="+mn-ea"/>
                  <a:cs typeface="+mn-cs"/>
                </a:rPr>
                <a:t>Use of authority by</a:t>
              </a:r>
            </a:p>
            <a:p>
              <a:pPr eaLnBrk="0" hangingPunct="0">
                <a:defRPr/>
              </a:pPr>
              <a:r>
                <a:rPr lang="en-GB" sz="2800" dirty="0">
                  <a:solidFill>
                    <a:srgbClr val="000090"/>
                  </a:solidFill>
                  <a:latin typeface="Arial" pitchFamily="34" charset="0"/>
                  <a:ea typeface="+mn-ea"/>
                  <a:cs typeface="+mn-cs"/>
                </a:rPr>
                <a:t>leader</a:t>
              </a:r>
            </a:p>
          </p:txBody>
        </p:sp>
      </p:grpSp>
      <p:sp>
        <p:nvSpPr>
          <p:cNvPr id="2" name="Rectangle 1"/>
          <p:cNvSpPr/>
          <p:nvPr/>
        </p:nvSpPr>
        <p:spPr>
          <a:xfrm>
            <a:off x="5194327" y="5322058"/>
            <a:ext cx="3672408" cy="276999"/>
          </a:xfrm>
          <a:prstGeom prst="rect">
            <a:avLst/>
          </a:prstGeom>
        </p:spPr>
        <p:txBody>
          <a:bodyPr wrap="square">
            <a:spAutoFit/>
          </a:bodyPr>
          <a:lstStyle/>
          <a:p>
            <a:r>
              <a:rPr lang="en-GB" sz="1200" dirty="0">
                <a:solidFill>
                  <a:srgbClr val="000099"/>
                </a:solidFill>
              </a:rPr>
              <a:t>(Adapted from Tannenbaum and Schmidt 1958)</a:t>
            </a:r>
          </a:p>
        </p:txBody>
      </p:sp>
    </p:spTree>
    <p:extLst>
      <p:ext uri="{BB962C8B-B14F-4D97-AF65-F5344CB8AC3E}">
        <p14:creationId xmlns:p14="http://schemas.microsoft.com/office/powerpoint/2010/main" val="5939979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Blake Mouton</a:t>
            </a:r>
          </a:p>
        </p:txBody>
      </p:sp>
      <p:sp>
        <p:nvSpPr>
          <p:cNvPr id="3" name="Content Placeholder 2"/>
          <p:cNvSpPr>
            <a:spLocks noGrp="1"/>
          </p:cNvSpPr>
          <p:nvPr>
            <p:ph idx="1"/>
          </p:nvPr>
        </p:nvSpPr>
        <p:spPr/>
        <p:txBody>
          <a:bodyPr/>
          <a:lstStyle/>
          <a:p>
            <a:r>
              <a:rPr lang="en-GB" dirty="0"/>
              <a:t>Review of personal results</a:t>
            </a:r>
          </a:p>
          <a:p>
            <a:endParaRPr lang="en-GB" dirty="0"/>
          </a:p>
          <a:p>
            <a:pPr marL="0" indent="0">
              <a:buNone/>
            </a:pPr>
            <a:r>
              <a:rPr lang="en-GB" dirty="0"/>
              <a:t>    Discussion Points</a:t>
            </a:r>
          </a:p>
        </p:txBody>
      </p:sp>
    </p:spTree>
    <p:extLst>
      <p:ext uri="{BB962C8B-B14F-4D97-AF65-F5344CB8AC3E}">
        <p14:creationId xmlns:p14="http://schemas.microsoft.com/office/powerpoint/2010/main" val="2770822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8712968" cy="1143000"/>
          </a:xfrm>
        </p:spPr>
        <p:txBody>
          <a:bodyPr>
            <a:normAutofit/>
          </a:bodyPr>
          <a:lstStyle/>
          <a:p>
            <a:pPr algn="ctr"/>
            <a:r>
              <a:rPr lang="en-GB" sz="3200" dirty="0"/>
              <a:t>Adopting the ‘Right’ Leadership Approach </a:t>
            </a:r>
            <a:endParaRPr lang="en-US" sz="3200" dirty="0"/>
          </a:p>
        </p:txBody>
      </p:sp>
      <p:sp>
        <p:nvSpPr>
          <p:cNvPr id="3" name="Content Placeholder 2"/>
          <p:cNvSpPr>
            <a:spLocks noGrp="1"/>
          </p:cNvSpPr>
          <p:nvPr>
            <p:ph idx="1"/>
          </p:nvPr>
        </p:nvSpPr>
        <p:spPr>
          <a:xfrm>
            <a:off x="683568" y="1484784"/>
            <a:ext cx="7772400" cy="3248000"/>
          </a:xfrm>
        </p:spPr>
        <p:txBody>
          <a:bodyPr>
            <a:normAutofit fontScale="70000" lnSpcReduction="20000"/>
          </a:bodyPr>
          <a:lstStyle/>
          <a:p>
            <a:pPr marL="0" indent="0">
              <a:buNone/>
            </a:pPr>
            <a:r>
              <a:rPr lang="en-GB" sz="2800" b="1" dirty="0">
                <a:solidFill>
                  <a:srgbClr val="000099"/>
                </a:solidFill>
              </a:rPr>
              <a:t>Activity</a:t>
            </a:r>
            <a:r>
              <a:rPr lang="en-GB" sz="2800" dirty="0">
                <a:solidFill>
                  <a:srgbClr val="000099"/>
                </a:solidFill>
              </a:rPr>
              <a:t>:</a:t>
            </a:r>
            <a:br>
              <a:rPr lang="en-GB" sz="2800" dirty="0">
                <a:solidFill>
                  <a:srgbClr val="000099"/>
                </a:solidFill>
              </a:rPr>
            </a:br>
            <a:endParaRPr lang="en-GB" sz="2800" dirty="0">
              <a:solidFill>
                <a:srgbClr val="000099"/>
              </a:solidFill>
            </a:endParaRPr>
          </a:p>
          <a:p>
            <a:pPr marL="0" indent="0">
              <a:buNone/>
            </a:pPr>
            <a:r>
              <a:rPr lang="en-GB" i="1" dirty="0">
                <a:solidFill>
                  <a:srgbClr val="000099"/>
                </a:solidFill>
              </a:rPr>
              <a:t>Consider your own team and the individuals within the team. </a:t>
            </a:r>
            <a:br>
              <a:rPr lang="en-GB" i="1" dirty="0">
                <a:solidFill>
                  <a:srgbClr val="000099"/>
                </a:solidFill>
              </a:rPr>
            </a:br>
            <a:endParaRPr lang="en-GB" i="1" dirty="0">
              <a:solidFill>
                <a:srgbClr val="000099"/>
              </a:solidFill>
            </a:endParaRPr>
          </a:p>
          <a:p>
            <a:pPr lvl="1"/>
            <a:r>
              <a:rPr lang="en-GB" i="1" dirty="0">
                <a:solidFill>
                  <a:srgbClr val="7030A0"/>
                </a:solidFill>
              </a:rPr>
              <a:t>How could you use the different models to lead and motivate your team? </a:t>
            </a:r>
          </a:p>
          <a:p>
            <a:pPr lvl="1"/>
            <a:r>
              <a:rPr lang="en-GB" i="1" dirty="0">
                <a:solidFill>
                  <a:srgbClr val="0070C0"/>
                </a:solidFill>
              </a:rPr>
              <a:t>What factors would you need to consider when evaluating the appropriateness of your approach from the individual and team perspective?</a:t>
            </a:r>
          </a:p>
          <a:p>
            <a:pPr lvl="1"/>
            <a:r>
              <a:rPr lang="en-GB" i="1" dirty="0">
                <a:solidFill>
                  <a:srgbClr val="00B050"/>
                </a:solidFill>
              </a:rPr>
              <a:t>What are the pros and cons of the models?</a:t>
            </a:r>
          </a:p>
          <a:p>
            <a:pPr marL="0" indent="0">
              <a:buNone/>
            </a:pPr>
            <a:r>
              <a:rPr lang="en-GB" sz="2800" dirty="0">
                <a:solidFill>
                  <a:srgbClr val="000099"/>
                </a:solidFill>
              </a:rPr>
              <a:t> </a:t>
            </a:r>
          </a:p>
          <a:p>
            <a:pPr marL="0" indent="0">
              <a:buNone/>
            </a:pPr>
            <a:endParaRPr lang="en-US"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29</a:t>
            </a:fld>
            <a:endParaRPr lang="en-GB"/>
          </a:p>
        </p:txBody>
      </p:sp>
    </p:spTree>
    <p:extLst>
      <p:ext uri="{BB962C8B-B14F-4D97-AF65-F5344CB8AC3E}">
        <p14:creationId xmlns:p14="http://schemas.microsoft.com/office/powerpoint/2010/main" val="2510301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692696"/>
            <a:ext cx="7772400" cy="1143000"/>
          </a:xfrm>
        </p:spPr>
        <p:txBody>
          <a:bodyPr>
            <a:normAutofit fontScale="90000"/>
          </a:bodyPr>
          <a:lstStyle/>
          <a:p>
            <a:pPr algn="ctr"/>
            <a:r>
              <a:rPr lang="en-GB" dirty="0"/>
              <a:t>Identity, Values and Beliefs and Motivation</a:t>
            </a:r>
            <a:br>
              <a:rPr lang="en-GB" dirty="0"/>
            </a:br>
            <a:endParaRPr lang="en-GB"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30</a:t>
            </a:fld>
            <a:endParaRPr lang="en-GB"/>
          </a:p>
        </p:txBody>
      </p:sp>
      <p:pic>
        <p:nvPicPr>
          <p:cNvPr id="8" name="Picture 7">
            <a:extLst>
              <a:ext uri="{FF2B5EF4-FFF2-40B4-BE49-F238E27FC236}">
                <a16:creationId xmlns:a16="http://schemas.microsoft.com/office/drawing/2014/main" id="{4BA9F907-B6E2-46A8-B75A-09DAC69618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11660" y="1556792"/>
            <a:ext cx="6120680" cy="4157048"/>
          </a:xfrm>
          <a:prstGeom prst="rect">
            <a:avLst/>
          </a:prstGeom>
        </p:spPr>
      </p:pic>
    </p:spTree>
    <p:extLst>
      <p:ext uri="{BB962C8B-B14F-4D97-AF65-F5344CB8AC3E}">
        <p14:creationId xmlns:p14="http://schemas.microsoft.com/office/powerpoint/2010/main" val="29779234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12968" cy="1143000"/>
          </a:xfrm>
        </p:spPr>
        <p:txBody>
          <a:bodyPr>
            <a:normAutofit/>
          </a:bodyPr>
          <a:lstStyle/>
          <a:p>
            <a:r>
              <a:rPr lang="en-GB" sz="3200" dirty="0">
                <a:ea typeface="Times New Roman"/>
              </a:rPr>
              <a:t>Layers of Human Behaviour &amp; Performance </a:t>
            </a:r>
            <a:endParaRPr lang="en-GB" sz="32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31</a:t>
            </a:fld>
            <a:endParaRPr lang="en-GB"/>
          </a:p>
        </p:txBody>
      </p:sp>
      <p:grpSp>
        <p:nvGrpSpPr>
          <p:cNvPr id="5" name="Group 4"/>
          <p:cNvGrpSpPr>
            <a:grpSpLocks/>
          </p:cNvGrpSpPr>
          <p:nvPr/>
        </p:nvGrpSpPr>
        <p:grpSpPr>
          <a:xfrm>
            <a:off x="539552" y="1349375"/>
            <a:ext cx="7776864" cy="4331618"/>
            <a:chOff x="-755848" y="0"/>
            <a:chExt cx="7776864" cy="4338227"/>
          </a:xfrm>
        </p:grpSpPr>
        <p:sp>
          <p:nvSpPr>
            <p:cNvPr id="6" name="Text Box 11"/>
            <p:cNvSpPr txBox="1"/>
            <p:nvPr/>
          </p:nvSpPr>
          <p:spPr>
            <a:xfrm>
              <a:off x="1908448" y="4029980"/>
              <a:ext cx="5013960" cy="308247"/>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spAutoFit/>
            </a:bodyPr>
            <a:lstStyle/>
            <a:p>
              <a:pPr algn="r">
                <a:spcAft>
                  <a:spcPts val="0"/>
                </a:spcAft>
              </a:pPr>
              <a:r>
                <a:rPr lang="en-GB" sz="1400" dirty="0">
                  <a:solidFill>
                    <a:srgbClr val="000099"/>
                  </a:solidFill>
                  <a:effectLst/>
                  <a:latin typeface="Arial"/>
                  <a:ea typeface="Times New Roman"/>
                </a:rPr>
                <a:t>(AH </a:t>
              </a:r>
              <a:r>
                <a:rPr lang="en-GB" sz="1400" dirty="0" err="1">
                  <a:solidFill>
                    <a:srgbClr val="000099"/>
                  </a:solidFill>
                  <a:effectLst/>
                  <a:latin typeface="Arial"/>
                  <a:ea typeface="Times New Roman"/>
                </a:rPr>
                <a:t>Raymondson</a:t>
              </a:r>
              <a:r>
                <a:rPr lang="en-GB" sz="1400" dirty="0">
                  <a:solidFill>
                    <a:srgbClr val="000099"/>
                  </a:solidFill>
                  <a:effectLst/>
                  <a:latin typeface="Arial"/>
                  <a:ea typeface="Times New Roman"/>
                </a:rPr>
                <a:t>, 2013)</a:t>
              </a:r>
              <a:endParaRPr lang="en-GB" sz="1400" dirty="0">
                <a:solidFill>
                  <a:srgbClr val="000099"/>
                </a:solidFill>
                <a:effectLst/>
                <a:latin typeface="Times New Roman"/>
                <a:ea typeface="Times New Roman"/>
              </a:endParaRPr>
            </a:p>
          </p:txBody>
        </p:sp>
        <p:grpSp>
          <p:nvGrpSpPr>
            <p:cNvPr id="7" name="Group 6"/>
            <p:cNvGrpSpPr/>
            <p:nvPr/>
          </p:nvGrpSpPr>
          <p:grpSpPr>
            <a:xfrm>
              <a:off x="-755848" y="0"/>
              <a:ext cx="7776864" cy="3829050"/>
              <a:chOff x="-524575" y="0"/>
              <a:chExt cx="7422686" cy="3829050"/>
            </a:xfrm>
          </p:grpSpPr>
          <p:cxnSp>
            <p:nvCxnSpPr>
              <p:cNvPr id="8" name="Straight Connector 7"/>
              <p:cNvCxnSpPr/>
              <p:nvPr/>
            </p:nvCxnSpPr>
            <p:spPr>
              <a:xfrm>
                <a:off x="196850" y="1917700"/>
                <a:ext cx="4686300" cy="0"/>
              </a:xfrm>
              <a:prstGeom prst="line">
                <a:avLst/>
              </a:prstGeom>
              <a:noFill/>
              <a:ln w="9525" cap="flat" cmpd="sng" algn="ctr">
                <a:solidFill>
                  <a:sysClr val="window" lastClr="FFFFFF">
                    <a:lumMod val="65000"/>
                  </a:sysClr>
                </a:solidFill>
                <a:prstDash val="dashDot"/>
              </a:ln>
              <a:effectLst/>
            </p:spPr>
          </p:cxnSp>
          <p:grpSp>
            <p:nvGrpSpPr>
              <p:cNvPr id="9" name="Group 8"/>
              <p:cNvGrpSpPr/>
              <p:nvPr/>
            </p:nvGrpSpPr>
            <p:grpSpPr>
              <a:xfrm>
                <a:off x="-524575" y="0"/>
                <a:ext cx="7422686" cy="3829050"/>
                <a:chOff x="-721425" y="0"/>
                <a:chExt cx="7422686" cy="3829050"/>
              </a:xfrm>
            </p:grpSpPr>
            <p:sp>
              <p:nvSpPr>
                <p:cNvPr id="10" name="Right Arrow 9"/>
                <p:cNvSpPr/>
                <p:nvPr/>
              </p:nvSpPr>
              <p:spPr>
                <a:xfrm>
                  <a:off x="-721425" y="0"/>
                  <a:ext cx="5407724" cy="3829050"/>
                </a:xfrm>
                <a:prstGeom prst="rightArrow">
                  <a:avLst>
                    <a:gd name="adj1" fmla="val 50000"/>
                    <a:gd name="adj2" fmla="val 26526"/>
                  </a:avLst>
                </a:prstGeom>
                <a:no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a:solidFill>
                        <a:srgbClr val="000099"/>
                      </a:solidFill>
                      <a:effectLst/>
                      <a:latin typeface="Times New Roman"/>
                      <a:ea typeface="Times New Roman"/>
                    </a:rPr>
                    <a:t> </a:t>
                  </a:r>
                </a:p>
              </p:txBody>
            </p:sp>
            <p:sp>
              <p:nvSpPr>
                <p:cNvPr id="11" name="Oval 10"/>
                <p:cNvSpPr/>
                <p:nvPr/>
              </p:nvSpPr>
              <p:spPr>
                <a:xfrm>
                  <a:off x="4724400" y="1001030"/>
                  <a:ext cx="1976861" cy="1802947"/>
                </a:xfrm>
                <a:prstGeom prst="ellipse">
                  <a:avLst/>
                </a:prstGeom>
                <a:solidFill>
                  <a:sysClr val="window" lastClr="FFFFFF"/>
                </a:solid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sz="1600" b="1" dirty="0">
                      <a:solidFill>
                        <a:srgbClr val="000099"/>
                      </a:solidFill>
                      <a:effectLst/>
                      <a:latin typeface="Arial"/>
                      <a:ea typeface="Times New Roman"/>
                    </a:rPr>
                    <a:t>Behaviour</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&amp;</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Performance</a:t>
                  </a:r>
                  <a:endParaRPr lang="en-GB" sz="1600" b="1" dirty="0">
                    <a:solidFill>
                      <a:srgbClr val="000099"/>
                    </a:solidFill>
                    <a:effectLst/>
                    <a:latin typeface="Times New Roman"/>
                    <a:ea typeface="Times New Roman"/>
                  </a:endParaRPr>
                </a:p>
              </p:txBody>
            </p:sp>
            <p:sp>
              <p:nvSpPr>
                <p:cNvPr id="12" name="Text Box 18"/>
                <p:cNvSpPr txBox="1"/>
                <p:nvPr/>
              </p:nvSpPr>
              <p:spPr>
                <a:xfrm>
                  <a:off x="-276670" y="1371600"/>
                  <a:ext cx="5239638" cy="167005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600" b="1" dirty="0">
                      <a:solidFill>
                        <a:srgbClr val="000099"/>
                      </a:solidFill>
                      <a:effectLst/>
                      <a:latin typeface="Arial"/>
                      <a:ea typeface="Times New Roman"/>
                    </a:rPr>
                    <a:t>Identity</a:t>
                  </a:r>
                  <a:r>
                    <a:rPr lang="en-GB" sz="1600" dirty="0">
                      <a:solidFill>
                        <a:srgbClr val="000099"/>
                      </a:solidFill>
                      <a:effectLst/>
                      <a:latin typeface="Arial"/>
                      <a:ea typeface="Times New Roman"/>
                    </a:rPr>
                    <a:t>			Who?</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Values &amp; Beliefs</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Why?</a:t>
                  </a:r>
                </a:p>
                <a:p>
                  <a:pPr>
                    <a:spcAft>
                      <a:spcPts val="0"/>
                    </a:spcAft>
                  </a:pPr>
                  <a:r>
                    <a:rPr lang="en-GB" sz="1600" b="1" dirty="0">
                      <a:solidFill>
                        <a:srgbClr val="000099"/>
                      </a:solidFill>
                      <a:effectLst/>
                      <a:latin typeface="Arial"/>
                      <a:ea typeface="Times New Roman"/>
                    </a:rPr>
                    <a:t>Context</a:t>
                  </a:r>
                  <a:r>
                    <a:rPr lang="en-GB" sz="1600" dirty="0">
                      <a:solidFill>
                        <a:srgbClr val="000099"/>
                      </a:solidFill>
                      <a:latin typeface="Arial"/>
                      <a:ea typeface="Times New Roman"/>
                    </a:rPr>
                    <a:t>          		</a:t>
                  </a:r>
                  <a:r>
                    <a:rPr lang="en-GB" sz="1600" dirty="0">
                      <a:solidFill>
                        <a:srgbClr val="000099"/>
                      </a:solidFill>
                      <a:effectLst/>
                      <a:latin typeface="Arial"/>
                      <a:ea typeface="Times New Roman"/>
                    </a:rPr>
                    <a:t>Where, Who &amp; When?</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Capability &amp; Competence</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How?</a:t>
                  </a:r>
                  <a:br>
                    <a:rPr lang="en-GB" sz="1600" dirty="0">
                      <a:solidFill>
                        <a:srgbClr val="000099"/>
                      </a:solidFill>
                      <a:latin typeface="Arial"/>
                      <a:ea typeface="Times New Roman"/>
                    </a:rPr>
                  </a:br>
                  <a:endParaRPr lang="en-GB" sz="1600" dirty="0">
                    <a:solidFill>
                      <a:srgbClr val="000099"/>
                    </a:solidFill>
                    <a:effectLst/>
                    <a:latin typeface="Times New Roman"/>
                    <a:ea typeface="Times New Roman"/>
                  </a:endParaRPr>
                </a:p>
                <a:p>
                  <a:pP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p:txBody>
            </p:sp>
            <p:sp>
              <p:nvSpPr>
                <p:cNvPr id="13" name="Text Box 19"/>
                <p:cNvSpPr txBox="1"/>
                <p:nvPr/>
              </p:nvSpPr>
              <p:spPr>
                <a:xfrm>
                  <a:off x="-583968" y="1083128"/>
                  <a:ext cx="1000083" cy="288472"/>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Arial"/>
                      <a:ea typeface="Times New Roman"/>
                    </a:rPr>
                    <a:t>Unseen</a:t>
                  </a:r>
                  <a:endParaRPr lang="en-GB" sz="1600" dirty="0">
                    <a:solidFill>
                      <a:srgbClr val="000099"/>
                    </a:solidFill>
                    <a:effectLst/>
                    <a:latin typeface="Times New Roman"/>
                    <a:ea typeface="Times New Roman"/>
                  </a:endParaRPr>
                </a:p>
              </p:txBody>
            </p:sp>
            <p:sp>
              <p:nvSpPr>
                <p:cNvPr id="14" name="Text Box 20"/>
                <p:cNvSpPr txBox="1"/>
                <p:nvPr/>
              </p:nvSpPr>
              <p:spPr>
                <a:xfrm>
                  <a:off x="-721425" y="2422525"/>
                  <a:ext cx="1115446" cy="381451"/>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mn-lt"/>
                      <a:ea typeface="Times New Roman"/>
                    </a:rPr>
                    <a:t>Seen</a:t>
                  </a:r>
                </a:p>
                <a:p>
                  <a:pPr>
                    <a:spcAft>
                      <a:spcPts val="0"/>
                    </a:spcAft>
                  </a:pPr>
                  <a:r>
                    <a:rPr lang="en-GB" sz="1200" dirty="0">
                      <a:solidFill>
                        <a:srgbClr val="000099"/>
                      </a:solidFill>
                      <a:effectLst/>
                      <a:latin typeface="+mn-lt"/>
                      <a:ea typeface="Times New Roman"/>
                    </a:rPr>
                    <a:t> </a:t>
                  </a:r>
                </a:p>
              </p:txBody>
            </p:sp>
          </p:grpSp>
        </p:grpSp>
      </p:grpSp>
    </p:spTree>
    <p:extLst>
      <p:ext uri="{BB962C8B-B14F-4D97-AF65-F5344CB8AC3E}">
        <p14:creationId xmlns:p14="http://schemas.microsoft.com/office/powerpoint/2010/main" val="2963239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3752"/>
            <a:ext cx="7772400" cy="1143000"/>
          </a:xfrm>
        </p:spPr>
        <p:txBody>
          <a:bodyPr>
            <a:normAutofit fontScale="90000"/>
          </a:bodyPr>
          <a:lstStyle/>
          <a:p>
            <a:pPr algn="ctr"/>
            <a:r>
              <a:rPr lang="en-GB" dirty="0"/>
              <a:t>Motivating for High Performance</a:t>
            </a:r>
            <a:br>
              <a:rPr lang="en-GB" dirty="0"/>
            </a:br>
            <a:r>
              <a:rPr lang="en-GB" dirty="0"/>
              <a:t>Motivational Flow Model</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32</a:t>
            </a:fld>
            <a:endParaRPr lang="en-GB"/>
          </a:p>
        </p:txBody>
      </p:sp>
      <p:grpSp>
        <p:nvGrpSpPr>
          <p:cNvPr id="5" name="Group 4"/>
          <p:cNvGrpSpPr>
            <a:grpSpLocks/>
          </p:cNvGrpSpPr>
          <p:nvPr/>
        </p:nvGrpSpPr>
        <p:grpSpPr bwMode="auto">
          <a:xfrm>
            <a:off x="251520" y="1412776"/>
            <a:ext cx="6480720" cy="4248472"/>
            <a:chOff x="-5313" y="32285"/>
            <a:chExt cx="6454728" cy="3631465"/>
          </a:xfrm>
        </p:grpSpPr>
        <p:cxnSp>
          <p:nvCxnSpPr>
            <p:cNvPr id="6" name="Straight Arrow Connector 5"/>
            <p:cNvCxnSpPr>
              <a:cxnSpLocks noChangeShapeType="1"/>
            </p:cNvCxnSpPr>
            <p:nvPr/>
          </p:nvCxnSpPr>
          <p:spPr bwMode="auto">
            <a:xfrm flipV="1">
              <a:off x="2914716" y="2242590"/>
              <a:ext cx="0" cy="614457"/>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7" name="Straight Arrow Connector 6"/>
            <p:cNvCxnSpPr>
              <a:cxnSpLocks noChangeShapeType="1"/>
            </p:cNvCxnSpPr>
            <p:nvPr/>
          </p:nvCxnSpPr>
          <p:spPr bwMode="auto">
            <a:xfrm>
              <a:off x="2914717" y="924080"/>
              <a:ext cx="0" cy="613884"/>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sp>
          <p:nvSpPr>
            <p:cNvPr id="8" name="Right Arrow 7"/>
            <p:cNvSpPr>
              <a:spLocks noChangeArrowheads="1"/>
            </p:cNvSpPr>
            <p:nvPr/>
          </p:nvSpPr>
          <p:spPr bwMode="auto">
            <a:xfrm>
              <a:off x="-5313" y="1260224"/>
              <a:ext cx="4162040" cy="1269150"/>
            </a:xfrm>
            <a:prstGeom prst="rightArrow">
              <a:avLst>
                <a:gd name="adj1" fmla="val 50000"/>
                <a:gd name="adj2" fmla="val 49996"/>
              </a:avLst>
            </a:prstGeom>
            <a:solidFill>
              <a:srgbClr val="FFFFFF"/>
            </a:solidFill>
            <a:ln w="6350">
              <a:solidFill>
                <a:srgbClr val="000000"/>
              </a:solidFill>
              <a:miter lim="800000"/>
              <a:headEnd/>
              <a:tailEnd/>
            </a:ln>
          </p:spPr>
          <p:txBody>
            <a:bodyPr rot="0" vert="horz" wrap="square" lIns="91440" tIns="45720" rIns="91440" bIns="45720" anchor="ctr" anchorCtr="0" upright="1">
              <a:noAutofit/>
            </a:bodyPr>
            <a:lstStyle/>
            <a:p>
              <a:pPr algn="ctr" fontAlgn="base">
                <a:lnSpc>
                  <a:spcPct val="115000"/>
                </a:lnSpc>
                <a:spcAft>
                  <a:spcPts val="1000"/>
                </a:spcAft>
              </a:pPr>
              <a:br>
                <a:rPr lang="en-GB" sz="600" kern="1200" dirty="0">
                  <a:solidFill>
                    <a:srgbClr val="000099"/>
                  </a:solidFill>
                  <a:effectLst/>
                  <a:latin typeface="Arial"/>
                  <a:ea typeface="Calibri"/>
                  <a:cs typeface="Times New Roman"/>
                </a:rPr>
              </a:br>
              <a:r>
                <a:rPr lang="en-GB" sz="1600" i="1" kern="1200" dirty="0">
                  <a:solidFill>
                    <a:srgbClr val="000099"/>
                  </a:solidFill>
                  <a:effectLst/>
                  <a:latin typeface="Arial"/>
                  <a:ea typeface="Calibri"/>
                  <a:cs typeface="Times New Roman"/>
                </a:rPr>
                <a:t>Extrinsic </a:t>
              </a:r>
              <a:r>
                <a:rPr lang="en-GB" sz="1600" kern="1200" dirty="0">
                  <a:solidFill>
                    <a:srgbClr val="000099"/>
                  </a:solidFill>
                  <a:effectLst/>
                  <a:latin typeface="Arial"/>
                  <a:ea typeface="Calibri"/>
                  <a:cs typeface="Times New Roman"/>
                </a:rPr>
                <a:t>to </a:t>
              </a:r>
              <a:r>
                <a:rPr lang="en-GB" sz="1600" i="1" kern="1200" dirty="0">
                  <a:solidFill>
                    <a:srgbClr val="000099"/>
                  </a:solidFill>
                  <a:effectLst/>
                  <a:latin typeface="Arial"/>
                  <a:ea typeface="Calibri"/>
                  <a:cs typeface="Times New Roman"/>
                </a:rPr>
                <a:t>Intrinsic</a:t>
              </a:r>
              <a:r>
                <a:rPr lang="en-GB" sz="1600" kern="1200" dirty="0">
                  <a:solidFill>
                    <a:srgbClr val="000099"/>
                  </a:solidFill>
                  <a:effectLst/>
                  <a:latin typeface="Arial"/>
                  <a:ea typeface="Calibri"/>
                  <a:cs typeface="Times New Roman"/>
                </a:rPr>
                <a:t> </a:t>
              </a:r>
              <a:br>
                <a:rPr lang="en-GB" sz="1600" kern="1200" dirty="0">
                  <a:solidFill>
                    <a:srgbClr val="000099"/>
                  </a:solidFill>
                  <a:effectLst/>
                  <a:latin typeface="Times New Roman"/>
                  <a:ea typeface="Calibri"/>
                </a:rPr>
              </a:br>
              <a:r>
                <a:rPr lang="en-GB" sz="1600" b="1" kern="1200" dirty="0">
                  <a:solidFill>
                    <a:srgbClr val="000099"/>
                  </a:solidFill>
                  <a:effectLst/>
                  <a:latin typeface="Arial"/>
                  <a:ea typeface="Calibri"/>
                  <a:cs typeface="Times New Roman"/>
                </a:rPr>
                <a:t>Motivation</a:t>
              </a:r>
              <a:endParaRPr lang="en-GB" sz="1600" dirty="0">
                <a:solidFill>
                  <a:srgbClr val="000099"/>
                </a:solidFill>
                <a:effectLst/>
                <a:latin typeface="Times New Roman"/>
                <a:ea typeface="Times New Roman"/>
              </a:endParaRPr>
            </a:p>
            <a:p>
              <a:pPr algn="ctr" fontAlgn="base">
                <a:lnSpc>
                  <a:spcPct val="115000"/>
                </a:lnSpc>
                <a:spcAft>
                  <a:spcPts val="1000"/>
                </a:spcAft>
              </a:pPr>
              <a:r>
                <a:rPr lang="en-GB" sz="800" kern="1200" dirty="0">
                  <a:solidFill>
                    <a:srgbClr val="000099"/>
                  </a:solidFill>
                  <a:effectLst/>
                  <a:latin typeface="Arial"/>
                  <a:ea typeface="Calibri"/>
                  <a:cs typeface="Times New Roman"/>
                </a:rPr>
                <a:t> </a:t>
              </a:r>
              <a:endParaRPr lang="en-GB" sz="1200" dirty="0">
                <a:solidFill>
                  <a:srgbClr val="000099"/>
                </a:solidFill>
                <a:effectLst/>
                <a:latin typeface="Times New Roman"/>
                <a:ea typeface="Times New Roman"/>
              </a:endParaRPr>
            </a:p>
          </p:txBody>
        </p:sp>
        <p:sp>
          <p:nvSpPr>
            <p:cNvPr id="9" name="Oval 8"/>
            <p:cNvSpPr>
              <a:spLocks noChangeArrowheads="1"/>
            </p:cNvSpPr>
            <p:nvPr/>
          </p:nvSpPr>
          <p:spPr bwMode="auto">
            <a:xfrm>
              <a:off x="1564552" y="32285"/>
              <a:ext cx="2485169" cy="992446"/>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b="1" kern="1200" dirty="0">
                  <a:solidFill>
                    <a:srgbClr val="000099"/>
                  </a:solidFill>
                  <a:effectLst/>
                  <a:latin typeface="Arial"/>
                  <a:ea typeface="Calibri"/>
                </a:rPr>
                <a:t>M</a:t>
              </a:r>
              <a:r>
                <a:rPr lang="en-GB" sz="1600" kern="1200" dirty="0">
                  <a:solidFill>
                    <a:srgbClr val="000099"/>
                  </a:solidFill>
                  <a:effectLst/>
                  <a:latin typeface="Arial"/>
                  <a:ea typeface="Calibri"/>
                </a:rPr>
                <a:t>astery             </a:t>
              </a:r>
              <a:r>
                <a:rPr lang="en-GB" sz="1600" b="1" kern="1200" dirty="0">
                  <a:solidFill>
                    <a:srgbClr val="000099"/>
                  </a:solidFill>
                  <a:effectLst/>
                  <a:latin typeface="Arial"/>
                  <a:ea typeface="Calibri"/>
                </a:rPr>
                <a:t>A</a:t>
              </a:r>
              <a:r>
                <a:rPr lang="en-GB" sz="1600" kern="1200" dirty="0">
                  <a:solidFill>
                    <a:srgbClr val="000099"/>
                  </a:solidFill>
                  <a:effectLst/>
                  <a:latin typeface="Arial"/>
                  <a:ea typeface="Calibri"/>
                </a:rPr>
                <a:t>utonomy</a:t>
              </a:r>
              <a:br>
                <a:rPr lang="en-GB" sz="1600" kern="1200" dirty="0">
                  <a:solidFill>
                    <a:srgbClr val="000099"/>
                  </a:solidFill>
                  <a:effectLst/>
                  <a:latin typeface="Arial"/>
                  <a:ea typeface="Calibri"/>
                </a:rPr>
              </a:br>
              <a:r>
                <a:rPr lang="en-GB" sz="1600" b="1" kern="1200" dirty="0">
                  <a:solidFill>
                    <a:srgbClr val="000099"/>
                  </a:solidFill>
                  <a:effectLst/>
                  <a:latin typeface="Arial"/>
                  <a:ea typeface="Calibri"/>
                </a:rPr>
                <a:t>P</a:t>
              </a:r>
              <a:r>
                <a:rPr lang="en-GB" sz="1600" kern="1200" dirty="0">
                  <a:solidFill>
                    <a:srgbClr val="000099"/>
                  </a:solidFill>
                  <a:effectLst/>
                  <a:latin typeface="Arial"/>
                  <a:ea typeface="Calibri"/>
                </a:rPr>
                <a:t>urpose</a:t>
              </a:r>
              <a:endParaRPr lang="en-GB" sz="1600" dirty="0">
                <a:solidFill>
                  <a:srgbClr val="000099"/>
                </a:solidFill>
                <a:effectLst/>
                <a:latin typeface="Times New Roman"/>
                <a:ea typeface="Times New Roman"/>
              </a:endParaRPr>
            </a:p>
          </p:txBody>
        </p:sp>
        <p:sp>
          <p:nvSpPr>
            <p:cNvPr id="10" name="Oval 9"/>
            <p:cNvSpPr>
              <a:spLocks noChangeArrowheads="1"/>
            </p:cNvSpPr>
            <p:nvPr/>
          </p:nvSpPr>
          <p:spPr bwMode="auto">
            <a:xfrm>
              <a:off x="4203311" y="1144765"/>
              <a:ext cx="2246104" cy="1475017"/>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2000" i="1" kern="1200" dirty="0">
                  <a:solidFill>
                    <a:srgbClr val="000099"/>
                  </a:solidFill>
                  <a:effectLst/>
                  <a:latin typeface="Arial"/>
                  <a:ea typeface="Calibri"/>
                  <a:cs typeface="Times New Roman"/>
                </a:rPr>
                <a:t>‘</a:t>
              </a:r>
              <a:r>
                <a:rPr lang="en-GB" sz="2000" b="1" i="1" kern="1200" dirty="0">
                  <a:solidFill>
                    <a:srgbClr val="000099"/>
                  </a:solidFill>
                  <a:effectLst/>
                  <a:latin typeface="Arial"/>
                  <a:ea typeface="Calibri"/>
                  <a:cs typeface="Times New Roman"/>
                </a:rPr>
                <a:t>Flow</a:t>
              </a:r>
              <a:r>
                <a:rPr lang="en-GB" sz="2000" i="1" kern="1200" dirty="0">
                  <a:solidFill>
                    <a:srgbClr val="000099"/>
                  </a:solidFill>
                  <a:effectLst/>
                  <a:latin typeface="Arial"/>
                  <a:ea typeface="Calibri"/>
                  <a:cs typeface="Times New Roman"/>
                </a:rPr>
                <a:t>’</a:t>
              </a:r>
              <a:endParaRPr lang="en-GB" sz="1200" i="1" dirty="0">
                <a:solidFill>
                  <a:srgbClr val="000099"/>
                </a:solidFill>
                <a:effectLst/>
                <a:latin typeface="Times New Roman"/>
                <a:ea typeface="Times New Roman"/>
              </a:endParaRPr>
            </a:p>
          </p:txBody>
        </p:sp>
        <p:sp>
          <p:nvSpPr>
            <p:cNvPr id="12" name="Oval 11"/>
            <p:cNvSpPr>
              <a:spLocks noChangeArrowheads="1"/>
            </p:cNvSpPr>
            <p:nvPr/>
          </p:nvSpPr>
          <p:spPr bwMode="auto">
            <a:xfrm>
              <a:off x="1452039" y="2682410"/>
              <a:ext cx="2675650" cy="981340"/>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kern="1200" dirty="0">
                  <a:solidFill>
                    <a:srgbClr val="000099"/>
                  </a:solidFill>
                  <a:effectLst/>
                  <a:latin typeface="Arial"/>
                  <a:ea typeface="Calibri"/>
                </a:rPr>
                <a:t>Recognition</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&amp;</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Achievement</a:t>
              </a:r>
              <a:endParaRPr lang="en-GB" sz="1600" dirty="0">
                <a:solidFill>
                  <a:srgbClr val="000099"/>
                </a:solidFill>
                <a:effectLst/>
                <a:latin typeface="Times New Roman"/>
                <a:ea typeface="Times New Roman"/>
              </a:endParaRPr>
            </a:p>
          </p:txBody>
        </p:sp>
      </p:grpSp>
      <p:sp>
        <p:nvSpPr>
          <p:cNvPr id="13" name="5-Point Star 12"/>
          <p:cNvSpPr/>
          <p:nvPr/>
        </p:nvSpPr>
        <p:spPr>
          <a:xfrm>
            <a:off x="6732240" y="2276872"/>
            <a:ext cx="2411760" cy="2448272"/>
          </a:xfrm>
          <a:prstGeom prst="star5">
            <a:avLst/>
          </a:prstGeom>
          <a:solidFill>
            <a:schemeClr val="bg1"/>
          </a:solidFill>
          <a:ln>
            <a:solidFill>
              <a:srgbClr val="000099"/>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15000"/>
              </a:lnSpc>
              <a:spcAft>
                <a:spcPts val="1000"/>
              </a:spcAft>
            </a:pPr>
            <a:endParaRPr lang="en-GB" sz="1400" dirty="0">
              <a:solidFill>
                <a:srgbClr val="000099"/>
              </a:solidFill>
              <a:latin typeface="Times New Roman"/>
              <a:ea typeface="Times New Roman"/>
            </a:endParaRPr>
          </a:p>
        </p:txBody>
      </p:sp>
      <p:sp>
        <p:nvSpPr>
          <p:cNvPr id="14" name="TextBox 13"/>
          <p:cNvSpPr txBox="1"/>
          <p:nvPr/>
        </p:nvSpPr>
        <p:spPr>
          <a:xfrm>
            <a:off x="6876256" y="3157811"/>
            <a:ext cx="2088232" cy="861774"/>
          </a:xfrm>
          <a:prstGeom prst="rect">
            <a:avLst/>
          </a:prstGeom>
          <a:noFill/>
        </p:spPr>
        <p:txBody>
          <a:bodyPr wrap="square" rtlCol="0">
            <a:spAutoFit/>
          </a:bodyPr>
          <a:lstStyle/>
          <a:p>
            <a:pPr algn="ctr"/>
            <a:r>
              <a:rPr lang="en-GB" sz="1600" b="1" dirty="0">
                <a:solidFill>
                  <a:srgbClr val="000099"/>
                </a:solidFill>
                <a:ea typeface="Calibri"/>
              </a:rPr>
              <a:t>Star</a:t>
            </a:r>
          </a:p>
          <a:p>
            <a:pPr algn="ctr"/>
            <a:r>
              <a:rPr lang="en-GB" sz="1600" b="1" dirty="0">
                <a:solidFill>
                  <a:srgbClr val="000099"/>
                </a:solidFill>
                <a:ea typeface="Calibri"/>
              </a:rPr>
              <a:t>  Performance</a:t>
            </a:r>
            <a:endParaRPr lang="en-GB" sz="1600" dirty="0">
              <a:solidFill>
                <a:srgbClr val="000099"/>
              </a:solidFill>
              <a:latin typeface="Times New Roman"/>
              <a:ea typeface="Times New Roman"/>
            </a:endParaRPr>
          </a:p>
          <a:p>
            <a:pPr algn="ctr"/>
            <a:endParaRPr lang="en-GB" dirty="0"/>
          </a:p>
        </p:txBody>
      </p:sp>
    </p:spTree>
    <p:extLst>
      <p:ext uri="{BB962C8B-B14F-4D97-AF65-F5344CB8AC3E}">
        <p14:creationId xmlns:p14="http://schemas.microsoft.com/office/powerpoint/2010/main" val="5480471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3788"/>
            <a:ext cx="7772400" cy="1143000"/>
          </a:xfrm>
        </p:spPr>
        <p:txBody>
          <a:bodyPr/>
          <a:lstStyle/>
          <a:p>
            <a:pPr algn="ctr"/>
            <a:r>
              <a:rPr lang="en-GB" dirty="0"/>
              <a:t>Role Design for Motivation</a:t>
            </a:r>
          </a:p>
        </p:txBody>
      </p:sp>
      <p:graphicFrame>
        <p:nvGraphicFramePr>
          <p:cNvPr id="5" name="Picture 4"/>
          <p:cNvGraphicFramePr>
            <a:graphicFrameLocks/>
          </p:cNvGraphicFramePr>
          <p:nvPr>
            <p:extLst>
              <p:ext uri="{D42A27DB-BD31-4B8C-83A1-F6EECF244321}">
                <p14:modId xmlns:p14="http://schemas.microsoft.com/office/powerpoint/2010/main" val="4280911906"/>
              </p:ext>
            </p:extLst>
          </p:nvPr>
        </p:nvGraphicFramePr>
        <p:xfrm>
          <a:off x="907178" y="1176745"/>
          <a:ext cx="5976664" cy="4167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6012160" y="5343252"/>
            <a:ext cx="2224662" cy="369332"/>
          </a:xfrm>
          <a:prstGeom prst="rect">
            <a:avLst/>
          </a:prstGeom>
        </p:spPr>
        <p:txBody>
          <a:bodyPr wrap="none">
            <a:spAutoFit/>
          </a:bodyPr>
          <a:lstStyle/>
          <a:p>
            <a:r>
              <a:rPr lang="en-GB" dirty="0"/>
              <a:t> </a:t>
            </a:r>
            <a:r>
              <a:rPr lang="en-GB" sz="1400" dirty="0">
                <a:solidFill>
                  <a:srgbClr val="000099"/>
                </a:solidFill>
              </a:rPr>
              <a:t>(AH </a:t>
            </a:r>
            <a:r>
              <a:rPr lang="en-GB" sz="1400" dirty="0" err="1">
                <a:solidFill>
                  <a:srgbClr val="000099"/>
                </a:solidFill>
              </a:rPr>
              <a:t>Raymondson</a:t>
            </a:r>
            <a:r>
              <a:rPr lang="en-GB" sz="1400" dirty="0">
                <a:solidFill>
                  <a:srgbClr val="000099"/>
                </a:solidFill>
              </a:rPr>
              <a:t>, 2013)</a:t>
            </a:r>
          </a:p>
        </p:txBody>
      </p:sp>
    </p:spTree>
    <p:extLst>
      <p:ext uri="{BB962C8B-B14F-4D97-AF65-F5344CB8AC3E}">
        <p14:creationId xmlns:p14="http://schemas.microsoft.com/office/powerpoint/2010/main" val="16532878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pPr algn="ctr"/>
            <a:r>
              <a:rPr lang="en-US" dirty="0"/>
              <a:t>Empowerment</a:t>
            </a:r>
          </a:p>
        </p:txBody>
      </p:sp>
      <p:sp>
        <p:nvSpPr>
          <p:cNvPr id="3" name="Content Placeholder 2"/>
          <p:cNvSpPr>
            <a:spLocks noGrp="1"/>
          </p:cNvSpPr>
          <p:nvPr>
            <p:ph idx="1"/>
          </p:nvPr>
        </p:nvSpPr>
        <p:spPr>
          <a:xfrm>
            <a:off x="683568" y="1484784"/>
            <a:ext cx="7772400" cy="4392488"/>
          </a:xfrm>
        </p:spPr>
        <p:txBody>
          <a:bodyPr/>
          <a:lstStyle/>
          <a:p>
            <a:pPr marL="0" indent="0">
              <a:buNone/>
            </a:pPr>
            <a:r>
              <a:rPr lang="en-US" sz="2800" b="1" dirty="0">
                <a:solidFill>
                  <a:srgbClr val="000099"/>
                </a:solidFill>
              </a:rPr>
              <a:t>Activity in Pairs:</a:t>
            </a:r>
          </a:p>
          <a:p>
            <a:pPr marL="0" indent="0">
              <a:buNone/>
            </a:pPr>
            <a:endParaRPr lang="en-US" sz="2800" dirty="0">
              <a:solidFill>
                <a:srgbClr val="000099"/>
              </a:solidFill>
            </a:endParaRPr>
          </a:p>
          <a:p>
            <a:pPr marL="0" indent="0">
              <a:buNone/>
            </a:pPr>
            <a:r>
              <a:rPr lang="en-US" sz="2800" i="1" dirty="0">
                <a:solidFill>
                  <a:srgbClr val="C00000"/>
                </a:solidFill>
              </a:rPr>
              <a:t>What is Empowerment?</a:t>
            </a:r>
          </a:p>
          <a:p>
            <a:pPr marL="0" indent="0">
              <a:buNone/>
            </a:pPr>
            <a:endParaRPr lang="en-US" sz="2800" i="1" dirty="0">
              <a:solidFill>
                <a:srgbClr val="000099"/>
              </a:solidFill>
            </a:endParaRPr>
          </a:p>
          <a:p>
            <a:pPr marL="0" indent="0">
              <a:buNone/>
            </a:pPr>
            <a:r>
              <a:rPr lang="en-US" sz="2800" i="1" dirty="0">
                <a:solidFill>
                  <a:srgbClr val="FF0000"/>
                </a:solidFill>
              </a:rPr>
              <a:t>What could you do to increase the empowerment of individuals within your team?</a:t>
            </a:r>
          </a:p>
          <a:p>
            <a:pPr marL="0" indent="0">
              <a:buNone/>
            </a:pPr>
            <a:endParaRPr lang="en-US" sz="2800" i="1" dirty="0">
              <a:solidFill>
                <a:srgbClr val="000099"/>
              </a:solidFill>
            </a:endParaRPr>
          </a:p>
          <a:p>
            <a:pPr marL="0" indent="0">
              <a:buNone/>
            </a:pPr>
            <a:r>
              <a:rPr lang="en-US" sz="2800" b="1" dirty="0">
                <a:solidFill>
                  <a:srgbClr val="002060"/>
                </a:solidFill>
              </a:rPr>
              <a:t>Feedback your findings</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34</a:t>
            </a:fld>
            <a:endParaRPr lang="en-GB"/>
          </a:p>
        </p:txBody>
      </p:sp>
      <p:pic>
        <p:nvPicPr>
          <p:cNvPr id="6" name="Picture 5" descr="A picture containing outdoor, sky&#10;&#10;Description generated with very high confidence">
            <a:extLst>
              <a:ext uri="{FF2B5EF4-FFF2-40B4-BE49-F238E27FC236}">
                <a16:creationId xmlns:a16="http://schemas.microsoft.com/office/drawing/2014/main" id="{B296A80C-5391-4D48-A024-736651B560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8" y="231378"/>
            <a:ext cx="2171700" cy="3048000"/>
          </a:xfrm>
          <a:prstGeom prst="rect">
            <a:avLst/>
          </a:prstGeom>
        </p:spPr>
      </p:pic>
    </p:spTree>
    <p:extLst>
      <p:ext uri="{BB962C8B-B14F-4D97-AF65-F5344CB8AC3E}">
        <p14:creationId xmlns:p14="http://schemas.microsoft.com/office/powerpoint/2010/main" val="136826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ody of water with a mountain in the background&#10;&#10;Description generated with very high confidence">
            <a:extLst>
              <a:ext uri="{FF2B5EF4-FFF2-40B4-BE49-F238E27FC236}">
                <a16:creationId xmlns:a16="http://schemas.microsoft.com/office/drawing/2014/main" id="{CD10C8FD-4C47-4994-B465-096208DFD261}"/>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08" y="1366684"/>
            <a:ext cx="9129192" cy="4333112"/>
          </a:xfrm>
          <a:prstGeom prst="rect">
            <a:avLst/>
          </a:prstGeom>
        </p:spPr>
      </p:pic>
      <p:sp>
        <p:nvSpPr>
          <p:cNvPr id="2" name="Title 1">
            <a:extLst>
              <a:ext uri="{FF2B5EF4-FFF2-40B4-BE49-F238E27FC236}">
                <a16:creationId xmlns:a16="http://schemas.microsoft.com/office/drawing/2014/main" id="{F0AEC603-7F5C-4827-B837-FC742DF06902}"/>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70FD05E1-DE3B-4834-9A7C-FA15122C4205}"/>
              </a:ext>
            </a:extLst>
          </p:cNvPr>
          <p:cNvSpPr>
            <a:spLocks noGrp="1"/>
          </p:cNvSpPr>
          <p:nvPr>
            <p:ph idx="1"/>
          </p:nvPr>
        </p:nvSpPr>
        <p:spPr>
          <a:xfrm>
            <a:off x="457200" y="1470484"/>
            <a:ext cx="8229600" cy="3917032"/>
          </a:xfrm>
        </p:spPr>
        <p:txBody>
          <a:bodyPr/>
          <a:lstStyle/>
          <a:p>
            <a:r>
              <a:rPr lang="en-GB" dirty="0"/>
              <a:t>Take 5 minutes to reflect and draw out key learning points……</a:t>
            </a:r>
          </a:p>
        </p:txBody>
      </p:sp>
      <p:sp>
        <p:nvSpPr>
          <p:cNvPr id="4" name="Slide Number Placeholder 3">
            <a:extLst>
              <a:ext uri="{FF2B5EF4-FFF2-40B4-BE49-F238E27FC236}">
                <a16:creationId xmlns:a16="http://schemas.microsoft.com/office/drawing/2014/main" id="{C987B6CE-8F7A-4F1E-AD9C-FA2058445919}"/>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35</a:t>
            </a:fld>
            <a:endParaRPr lang="en-GB"/>
          </a:p>
        </p:txBody>
      </p:sp>
    </p:spTree>
    <p:extLst>
      <p:ext uri="{BB962C8B-B14F-4D97-AF65-F5344CB8AC3E}">
        <p14:creationId xmlns:p14="http://schemas.microsoft.com/office/powerpoint/2010/main" val="41752666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1600200" y="332656"/>
            <a:ext cx="5943600" cy="1143000"/>
          </a:xfrm>
        </p:spPr>
        <p:txBody>
          <a:bodyPr>
            <a:normAutofit/>
          </a:bodyPr>
          <a:lstStyle/>
          <a:p>
            <a:pPr eaLnBrk="1" hangingPunct="1">
              <a:defRPr/>
            </a:pPr>
            <a:r>
              <a:rPr lang="en-US" dirty="0"/>
              <a:t>  </a:t>
            </a:r>
            <a:r>
              <a:rPr lang="en-US" sz="6600" dirty="0"/>
              <a:t>Questions?</a:t>
            </a:r>
            <a:endParaRPr lang="en-GB" sz="6600" dirty="0"/>
          </a:p>
        </p:txBody>
      </p:sp>
      <p:sp>
        <p:nvSpPr>
          <p:cNvPr id="133121" name="Rectangle 16"/>
          <p:cNvSpPr>
            <a:spLocks noGrp="1" noChangeArrowheads="1"/>
          </p:cNvSpPr>
          <p:nvPr>
            <p:ph type="sldNum" sz="quarter" idx="4294967295"/>
          </p:nvPr>
        </p:nvSpPr>
        <p:spPr bwMode="auto">
          <a:xfrm>
            <a:off x="7956376" y="6380972"/>
            <a:ext cx="730424" cy="3405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CB8187-4CB9-8040-A27B-CDA7F806B93F}" type="slidenum">
              <a:rPr lang="en-GB" sz="1200">
                <a:solidFill>
                  <a:srgbClr val="0000CC"/>
                </a:solidFill>
                <a:cs typeface="Arial" charset="0"/>
              </a:rPr>
              <a:pPr eaLnBrk="1" hangingPunct="1"/>
              <a:t>36</a:t>
            </a:fld>
            <a:endParaRPr lang="en-GB" sz="1200">
              <a:solidFill>
                <a:srgbClr val="0000CC"/>
              </a:solidFill>
              <a:cs typeface="Arial" charset="0"/>
            </a:endParaRPr>
          </a:p>
        </p:txBody>
      </p:sp>
      <p:pic>
        <p:nvPicPr>
          <p:cNvPr id="6" name="Picture 5" descr="A person wearing a black shirt&#10;&#10;Description generated with very high confidence">
            <a:extLst>
              <a:ext uri="{FF2B5EF4-FFF2-40B4-BE49-F238E27FC236}">
                <a16:creationId xmlns:a16="http://schemas.microsoft.com/office/drawing/2014/main" id="{3943DDD6-BE07-4168-AB0B-941C8E0D8B3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850" y="1628800"/>
            <a:ext cx="6160300" cy="4079047"/>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PowerPoint Presentation Template</Template>
  <TotalTime>48838</TotalTime>
  <Words>2759</Words>
  <Application>Microsoft Macintosh PowerPoint</Application>
  <PresentationFormat>On-screen Show (4:3)</PresentationFormat>
  <Paragraphs>372</Paragraphs>
  <Slides>36</Slides>
  <Notes>32</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ＭＳ Ｐゴシック</vt:lpstr>
      <vt:lpstr>Arial</vt:lpstr>
      <vt:lpstr>Arial Rounded MT Bold</vt:lpstr>
      <vt:lpstr>Calibri</vt:lpstr>
      <vt:lpstr>Microsoft Sans Serif</vt:lpstr>
      <vt:lpstr>Myriad Pro</vt:lpstr>
      <vt:lpstr>Times New Roman</vt:lpstr>
      <vt:lpstr>Wingdings</vt:lpstr>
      <vt:lpstr>Wingdings 2</vt:lpstr>
      <vt:lpstr>20140311PresentationUWTSDTemplate</vt:lpstr>
      <vt:lpstr>BMSK6001 EMERGENT LEADERSHIP SKILLS  FOR THE WORKPLACE</vt:lpstr>
      <vt:lpstr>Session Overview</vt:lpstr>
      <vt:lpstr>Process Theories of Motivation</vt:lpstr>
      <vt:lpstr>Vroom’s Expectancy Theory</vt:lpstr>
      <vt:lpstr>PowerPoint Presentation</vt:lpstr>
      <vt:lpstr>Expectancy Theory in Context</vt:lpstr>
      <vt:lpstr>Porter and Lawler’s Expectancy Theory</vt:lpstr>
      <vt:lpstr>Porter and Lawler’s Expectancy Theory</vt:lpstr>
      <vt:lpstr>Locke’s Goal Setting Theory of Motivation</vt:lpstr>
      <vt:lpstr>Leadership and Motivation</vt:lpstr>
      <vt:lpstr>Motivational Linkage to Leadership </vt:lpstr>
      <vt:lpstr>Situational Leadership</vt:lpstr>
      <vt:lpstr>Situational Approach Description  (Hersey &amp; Blanchard, 1969)</vt:lpstr>
      <vt:lpstr>Situational Approach Description, cont’d  (Hersey &amp; Blanchard, 1969)</vt:lpstr>
      <vt:lpstr>Leadership Styles</vt:lpstr>
      <vt:lpstr>PowerPoint Presentation</vt:lpstr>
      <vt:lpstr>PowerPoint Presentation</vt:lpstr>
      <vt:lpstr>S1 - Directing Style</vt:lpstr>
      <vt:lpstr>S2 - Coaching Style</vt:lpstr>
      <vt:lpstr>S3 - Supporting Style</vt:lpstr>
      <vt:lpstr>S4 - Delegating Style</vt:lpstr>
      <vt:lpstr>Development Levels</vt:lpstr>
      <vt:lpstr>How Does The Situational Approach Work?</vt:lpstr>
      <vt:lpstr>How Does the Situational Approach Work? </vt:lpstr>
      <vt:lpstr>The 4 Leadership Styles</vt:lpstr>
      <vt:lpstr>Situational Leadership Model</vt:lpstr>
      <vt:lpstr>PowerPoint Presentation</vt:lpstr>
      <vt:lpstr>Blake Mouton</vt:lpstr>
      <vt:lpstr>Adopting the ‘Right’ Leadership Approach </vt:lpstr>
      <vt:lpstr>Identity, Values and Beliefs and Motivation </vt:lpstr>
      <vt:lpstr>Layers of Human Behaviour &amp; Performance </vt:lpstr>
      <vt:lpstr>Motivating for High Performance Motivational Flow Model</vt:lpstr>
      <vt:lpstr>Role Design for Motivation</vt:lpstr>
      <vt:lpstr>Empowerment</vt:lpstr>
      <vt:lpstr>Reflection</vt:lpstr>
      <vt:lpstr>  Questions?</vt:lpstr>
    </vt:vector>
  </TitlesOfParts>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Andrew Maund</cp:lastModifiedBy>
  <cp:revision>729</cp:revision>
  <cp:lastPrinted>2013-06-14T16:15:20Z</cp:lastPrinted>
  <dcterms:created xsi:type="dcterms:W3CDTF">2009-10-03T09:07:46Z</dcterms:created>
  <dcterms:modified xsi:type="dcterms:W3CDTF">2018-05-15T14:18:37Z</dcterms:modified>
</cp:coreProperties>
</file>