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notesMasterIdLst>
    <p:notesMasterId r:id="rId23"/>
  </p:notesMasterIdLst>
  <p:sldIdLst>
    <p:sldId id="256" r:id="rId5"/>
    <p:sldId id="378" r:id="rId6"/>
    <p:sldId id="380" r:id="rId7"/>
    <p:sldId id="383" r:id="rId8"/>
    <p:sldId id="1125" r:id="rId9"/>
    <p:sldId id="1121" r:id="rId10"/>
    <p:sldId id="1126" r:id="rId11"/>
    <p:sldId id="1127" r:id="rId12"/>
    <p:sldId id="1128" r:id="rId13"/>
    <p:sldId id="1129" r:id="rId14"/>
    <p:sldId id="1138" r:id="rId15"/>
    <p:sldId id="1139" r:id="rId16"/>
    <p:sldId id="1059" r:id="rId17"/>
    <p:sldId id="1074" r:id="rId18"/>
    <p:sldId id="1107" r:id="rId19"/>
    <p:sldId id="379" r:id="rId20"/>
    <p:sldId id="1140" r:id="rId21"/>
    <p:sldId id="377"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FF0066"/>
    <a:srgbClr val="FF3300"/>
    <a:srgbClr val="006600"/>
    <a:srgbClr val="0099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953F53B-C072-4B0D-8E86-BCAE9A0C318A}" v="10" dt="2022-05-30T18:41:55.0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65574" autoAdjust="0"/>
  </p:normalViewPr>
  <p:slideViewPr>
    <p:cSldViewPr>
      <p:cViewPr varScale="1">
        <p:scale>
          <a:sx n="73" d="100"/>
          <a:sy n="73" d="100"/>
        </p:scale>
        <p:origin x="2676"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9197E91-9ACA-49B4-A1B1-B4642D5CCFDC}" type="datetimeFigureOut">
              <a:rPr lang="en-GB" smtClean="0"/>
              <a:t>31/05/2023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C6CB15D-7834-4590-98D7-9EFFC39372F4}" type="slidenum">
              <a:rPr lang="en-GB" smtClean="0"/>
              <a:t>‹#›</a:t>
            </a:fld>
            <a:endParaRPr lang="en-GB"/>
          </a:p>
        </p:txBody>
      </p:sp>
    </p:spTree>
    <p:extLst>
      <p:ext uri="{BB962C8B-B14F-4D97-AF65-F5344CB8AC3E}">
        <p14:creationId xmlns:p14="http://schemas.microsoft.com/office/powerpoint/2010/main" val="13453572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C6CB15D-7834-4590-98D7-9EFFC39372F4}" type="slidenum">
              <a:rPr lang="en-GB" smtClean="0"/>
              <a:t>5</a:t>
            </a:fld>
            <a:endParaRPr lang="en-GB"/>
          </a:p>
        </p:txBody>
      </p:sp>
    </p:spTree>
    <p:extLst>
      <p:ext uri="{BB962C8B-B14F-4D97-AF65-F5344CB8AC3E}">
        <p14:creationId xmlns:p14="http://schemas.microsoft.com/office/powerpoint/2010/main" val="23802691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Goleman’s research investigated how each leadership style affected the six drivers of climate, or working atmosphere.  The figures show the correlation between each leadership style and each aspect of climate.  So, for instance, if we look at the climate of flexibility, we wee that the coercive style has a -.28 correlation while the democratic style has a .28 correlation, equally strong but in the opposite direction.</a:t>
            </a:r>
          </a:p>
          <a:p>
            <a:endParaRPr lang="en-GB" dirty="0"/>
          </a:p>
          <a:p>
            <a:r>
              <a:rPr lang="en-GB" dirty="0"/>
              <a:t>According to the data, the authoritative leadership style has the most positive effect on climate, but three others – affiliative, democratic and coaching – follow close behind.</a:t>
            </a:r>
          </a:p>
          <a:p>
            <a:endParaRPr lang="en-GB" dirty="0"/>
          </a:p>
          <a:p>
            <a:r>
              <a:rPr lang="en-GB" b="1" i="1" u="sng" dirty="0">
                <a:solidFill>
                  <a:srgbClr val="0000CC"/>
                </a:solidFill>
              </a:rPr>
              <a:t>That said, the research indicates that no style should be relied upon exclusively, and all have at least short-term uses.</a:t>
            </a:r>
          </a:p>
        </p:txBody>
      </p:sp>
      <p:sp>
        <p:nvSpPr>
          <p:cNvPr id="4" name="Slide Number Placeholder 3"/>
          <p:cNvSpPr>
            <a:spLocks noGrp="1"/>
          </p:cNvSpPr>
          <p:nvPr>
            <p:ph type="sldNum" sz="quarter" idx="5"/>
          </p:nvPr>
        </p:nvSpPr>
        <p:spPr/>
        <p:txBody>
          <a:bodyPr/>
          <a:lstStyle/>
          <a:p>
            <a:fld id="{FC6CB15D-7834-4590-98D7-9EFFC39372F4}" type="slidenum">
              <a:rPr lang="en-GB" smtClean="0"/>
              <a:t>7</a:t>
            </a:fld>
            <a:endParaRPr lang="en-GB"/>
          </a:p>
        </p:txBody>
      </p:sp>
    </p:spTree>
    <p:extLst>
      <p:ext uri="{BB962C8B-B14F-4D97-AF65-F5344CB8AC3E}">
        <p14:creationId xmlns:p14="http://schemas.microsoft.com/office/powerpoint/2010/main" val="14538006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C6CB15D-7834-4590-98D7-9EFFC39372F4}" type="slidenum">
              <a:rPr lang="en-GB" smtClean="0"/>
              <a:t>8</a:t>
            </a:fld>
            <a:endParaRPr lang="en-GB"/>
          </a:p>
        </p:txBody>
      </p:sp>
    </p:spTree>
    <p:extLst>
      <p:ext uri="{BB962C8B-B14F-4D97-AF65-F5344CB8AC3E}">
        <p14:creationId xmlns:p14="http://schemas.microsoft.com/office/powerpoint/2010/main" val="34414471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pitchFamily="34" charset="0"/>
              <a:ea typeface="ＭＳ Ｐゴシック" charset="0"/>
              <a:cs typeface="ＭＳ Ｐゴシック" charset="0"/>
            </a:endParaRPr>
          </a:p>
          <a:p>
            <a:r>
              <a:rPr lang="en-GB" sz="1200" kern="1200" dirty="0">
                <a:solidFill>
                  <a:schemeClr val="tx1"/>
                </a:solidFill>
                <a:effectLst/>
                <a:latin typeface="Arial" pitchFamily="34" charset="0"/>
                <a:ea typeface="ＭＳ Ｐゴシック" charset="0"/>
                <a:cs typeface="ＭＳ Ｐゴシック" charset="0"/>
              </a:rPr>
              <a:t>Eisenhower’s definition sets out a challenge to any potential leader, namely, how to get people to follow you and to carry out your wishes. His assertion suggests that effective leadership is based upon the leader having a positive impact upon the people he is trying to lead. Adrian </a:t>
            </a:r>
            <a:r>
              <a:rPr lang="en-GB" sz="1200" kern="1200" dirty="0" err="1">
                <a:solidFill>
                  <a:schemeClr val="tx1"/>
                </a:solidFill>
                <a:effectLst/>
                <a:latin typeface="Arial" pitchFamily="34" charset="0"/>
                <a:ea typeface="ＭＳ Ｐゴシック" charset="0"/>
                <a:cs typeface="ＭＳ Ｐゴシック" charset="0"/>
              </a:rPr>
              <a:t>Gilpin</a:t>
            </a:r>
            <a:r>
              <a:rPr lang="en-GB" sz="1200" kern="1200" dirty="0">
                <a:solidFill>
                  <a:schemeClr val="tx1"/>
                </a:solidFill>
                <a:effectLst/>
                <a:latin typeface="Arial" pitchFamily="34" charset="0"/>
                <a:ea typeface="ＭＳ Ｐゴシック" charset="0"/>
                <a:cs typeface="ＭＳ Ｐゴシック" charset="0"/>
              </a:rPr>
              <a:t> of the Institute of Human Development underlines and reinforces the importance of this in his definition of leadership, stating that leadership is:</a:t>
            </a:r>
          </a:p>
          <a:p>
            <a:r>
              <a:rPr lang="en-GB" sz="1200" kern="1200" dirty="0">
                <a:solidFill>
                  <a:schemeClr val="tx1"/>
                </a:solidFill>
                <a:effectLst/>
                <a:latin typeface="Arial" pitchFamily="34" charset="0"/>
                <a:ea typeface="ＭＳ Ｐゴシック" charset="0"/>
                <a:cs typeface="ＭＳ Ｐゴシック" charset="0"/>
              </a:rPr>
              <a:t> </a:t>
            </a:r>
          </a:p>
          <a:p>
            <a:r>
              <a:rPr lang="en-GB" sz="1200" i="1" kern="1200" dirty="0">
                <a:solidFill>
                  <a:schemeClr val="tx1"/>
                </a:solidFill>
                <a:effectLst/>
                <a:latin typeface="Arial" pitchFamily="34" charset="0"/>
                <a:ea typeface="ＭＳ Ｐゴシック" charset="0"/>
                <a:cs typeface="ＭＳ Ｐゴシック" charset="0"/>
              </a:rPr>
              <a:t>‘… the impact you have on yourself and the impact you have on people around you’</a:t>
            </a:r>
            <a:endParaRPr lang="en-GB" sz="1200" kern="1200" dirty="0">
              <a:solidFill>
                <a:schemeClr val="tx1"/>
              </a:solidFill>
              <a:effectLst/>
              <a:latin typeface="Arial" pitchFamily="34" charset="0"/>
              <a:ea typeface="ＭＳ Ｐゴシック" charset="0"/>
              <a:cs typeface="ＭＳ Ｐゴシック" charset="0"/>
            </a:endParaRPr>
          </a:p>
          <a:p>
            <a:r>
              <a:rPr lang="en-GB" sz="1200" kern="1200" dirty="0">
                <a:solidFill>
                  <a:schemeClr val="tx1"/>
                </a:solidFill>
                <a:effectLst/>
                <a:latin typeface="Arial" pitchFamily="34" charset="0"/>
                <a:ea typeface="ＭＳ Ｐゴシック" charset="0"/>
                <a:cs typeface="ＭＳ Ｐゴシック" charset="0"/>
              </a:rPr>
              <a:t> </a:t>
            </a:r>
          </a:p>
          <a:p>
            <a:r>
              <a:rPr lang="en-GB" sz="1200" kern="1200" dirty="0">
                <a:solidFill>
                  <a:schemeClr val="tx1"/>
                </a:solidFill>
                <a:effectLst/>
                <a:latin typeface="Arial" pitchFamily="34" charset="0"/>
                <a:ea typeface="ＭＳ Ｐゴシック" charset="0"/>
                <a:cs typeface="ＭＳ Ｐゴシック" charset="0"/>
              </a:rPr>
              <a:t>These definitions indicate that leadership is as much about the individual leader as it is about his or her training. In other words, while there are things that you can learn that will assist you as a leader, leadership is concerned more with our ability to influence and persuade our colleagues to follow our direction. Thus, effective leadership can depend very much on the personal qualities, characteristics and behaviours of the leader.  </a:t>
            </a:r>
          </a:p>
          <a:p>
            <a:r>
              <a:rPr lang="en-GB" sz="1200" kern="1200" dirty="0">
                <a:solidFill>
                  <a:schemeClr val="tx1"/>
                </a:solidFill>
                <a:effectLst/>
                <a:latin typeface="Arial" pitchFamily="34" charset="0"/>
                <a:ea typeface="ＭＳ Ｐゴシック" charset="0"/>
                <a:cs typeface="ＭＳ Ｐゴシック" charset="0"/>
              </a:rPr>
              <a:t> </a:t>
            </a:r>
          </a:p>
          <a:p>
            <a:endParaRPr lang="en-US" dirty="0"/>
          </a:p>
        </p:txBody>
      </p:sp>
      <p:sp>
        <p:nvSpPr>
          <p:cNvPr id="4" name="Slide Number Placeholder 3"/>
          <p:cNvSpPr>
            <a:spLocks noGrp="1"/>
          </p:cNvSpPr>
          <p:nvPr>
            <p:ph type="sldNum" sz="quarter" idx="10"/>
          </p:nvPr>
        </p:nvSpPr>
        <p:spPr/>
        <p:txBody>
          <a:bodyPr/>
          <a:lstStyle/>
          <a:p>
            <a:pPr>
              <a:defRPr/>
            </a:pPr>
            <a:fld id="{03C5A80D-B251-D643-BF3F-E0CDD6032DAB}" type="slidenum">
              <a:rPr lang="en-GB" smtClean="0"/>
              <a:pPr>
                <a:defRPr/>
              </a:pPr>
              <a:t>13</a:t>
            </a:fld>
            <a:endParaRPr lang="en-GB"/>
          </a:p>
        </p:txBody>
      </p:sp>
    </p:spTree>
    <p:extLst>
      <p:ext uri="{BB962C8B-B14F-4D97-AF65-F5344CB8AC3E}">
        <p14:creationId xmlns:p14="http://schemas.microsoft.com/office/powerpoint/2010/main" val="6519647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200" kern="1200" dirty="0">
                <a:solidFill>
                  <a:schemeClr val="tx1"/>
                </a:solidFill>
                <a:effectLst/>
                <a:latin typeface="Arial" pitchFamily="34" charset="0"/>
                <a:ea typeface="ＭＳ Ｐゴシック" charset="0"/>
                <a:cs typeface="ＭＳ Ｐゴシック" charset="0"/>
              </a:rPr>
              <a:t>Post the Recession in 2008, the world of work has changed noticeably. The language of many organisations (public and voluntary sectors) and companies (private sector) is focused on the need, respectively, to </a:t>
            </a:r>
            <a:r>
              <a:rPr lang="en-GB" sz="1200" i="1" kern="1200" dirty="0">
                <a:solidFill>
                  <a:schemeClr val="tx1"/>
                </a:solidFill>
                <a:effectLst/>
                <a:latin typeface="Arial" pitchFamily="34" charset="0"/>
                <a:ea typeface="ＭＳ Ｐゴシック" charset="0"/>
                <a:cs typeface="ＭＳ Ｐゴシック" charset="0"/>
              </a:rPr>
              <a:t>‘do more for less’</a:t>
            </a:r>
            <a:r>
              <a:rPr lang="en-GB" sz="1200" kern="1200" dirty="0">
                <a:solidFill>
                  <a:schemeClr val="tx1"/>
                </a:solidFill>
                <a:effectLst/>
                <a:latin typeface="Arial" pitchFamily="34" charset="0"/>
                <a:ea typeface="ＭＳ Ｐゴシック" charset="0"/>
                <a:cs typeface="ＭＳ Ｐゴシック" charset="0"/>
              </a:rPr>
              <a:t> or to </a:t>
            </a:r>
            <a:r>
              <a:rPr lang="en-GB" sz="1200" i="1" kern="1200" dirty="0">
                <a:solidFill>
                  <a:schemeClr val="tx1"/>
                </a:solidFill>
                <a:effectLst/>
                <a:latin typeface="Arial" pitchFamily="34" charset="0"/>
                <a:ea typeface="ＭＳ Ｐゴシック" charset="0"/>
                <a:cs typeface="ＭＳ Ｐゴシック" charset="0"/>
              </a:rPr>
              <a:t>‘add value’</a:t>
            </a:r>
            <a:r>
              <a:rPr lang="en-GB" sz="1200" kern="1200" dirty="0">
                <a:solidFill>
                  <a:schemeClr val="tx1"/>
                </a:solidFill>
                <a:effectLst/>
                <a:latin typeface="Arial" pitchFamily="34" charset="0"/>
                <a:ea typeface="ＭＳ Ｐゴシック" charset="0"/>
                <a:cs typeface="ＭＳ Ｐゴシック" charset="0"/>
              </a:rPr>
              <a:t>. While this might appear to represent a shift in thinking, at the root of this is a desire to maximise performance. Where once high performance was considered a laudable aspiration, it has become an imperative for many organisations and companies.</a:t>
            </a:r>
          </a:p>
          <a:p>
            <a:pPr lvl="0"/>
            <a:endParaRPr lang="en-GB" sz="1200" kern="1200" dirty="0">
              <a:solidFill>
                <a:schemeClr val="tx1"/>
              </a:solidFill>
              <a:effectLst/>
              <a:latin typeface="Arial" pitchFamily="34" charset="0"/>
              <a:ea typeface="ＭＳ Ｐゴシック" charset="0"/>
              <a:cs typeface="ＭＳ Ｐゴシック" charset="0"/>
            </a:endParaRPr>
          </a:p>
          <a:p>
            <a:pPr lvl="0"/>
            <a:r>
              <a:rPr lang="en-GB" sz="1200" kern="1200" dirty="0">
                <a:solidFill>
                  <a:schemeClr val="tx1"/>
                </a:solidFill>
                <a:effectLst/>
                <a:latin typeface="Arial" pitchFamily="34" charset="0"/>
                <a:ea typeface="ＭＳ Ｐゴシック" charset="0"/>
                <a:cs typeface="ＭＳ Ｐゴシック" charset="0"/>
              </a:rPr>
              <a:t>Typical characteristics might include some or all</a:t>
            </a:r>
            <a:r>
              <a:rPr lang="en-GB" sz="1200" kern="1200" baseline="0" dirty="0">
                <a:solidFill>
                  <a:schemeClr val="tx1"/>
                </a:solidFill>
                <a:effectLst/>
                <a:latin typeface="Arial" pitchFamily="34" charset="0"/>
                <a:ea typeface="ＭＳ Ｐゴシック" charset="0"/>
                <a:cs typeface="ＭＳ Ｐゴシック" charset="0"/>
              </a:rPr>
              <a:t> of the following:</a:t>
            </a:r>
          </a:p>
          <a:p>
            <a:pPr lvl="0"/>
            <a:endParaRPr lang="en-GB" sz="1200" kern="1200" dirty="0">
              <a:solidFill>
                <a:schemeClr val="tx1"/>
              </a:solidFill>
              <a:effectLst/>
              <a:latin typeface="Arial" pitchFamily="34" charset="0"/>
              <a:ea typeface="ＭＳ Ｐゴシック" charset="0"/>
              <a:cs typeface="ＭＳ Ｐゴシック" charset="0"/>
            </a:endParaRPr>
          </a:p>
          <a:p>
            <a:pPr lvl="0"/>
            <a:r>
              <a:rPr lang="en-GB" sz="1200" kern="1200" dirty="0">
                <a:solidFill>
                  <a:schemeClr val="tx1"/>
                </a:solidFill>
                <a:effectLst/>
                <a:latin typeface="Arial" pitchFamily="34" charset="0"/>
                <a:ea typeface="ＭＳ Ｐゴシック" charset="0"/>
                <a:cs typeface="ＭＳ Ｐゴシック" charset="0"/>
              </a:rPr>
              <a:t>Skilled people;</a:t>
            </a:r>
          </a:p>
          <a:p>
            <a:pPr lvl="0"/>
            <a:r>
              <a:rPr lang="en-GB" sz="1200" kern="1200" dirty="0">
                <a:solidFill>
                  <a:schemeClr val="tx1"/>
                </a:solidFill>
                <a:effectLst/>
                <a:latin typeface="Arial" pitchFamily="34" charset="0"/>
                <a:ea typeface="ＭＳ Ｐゴシック" charset="0"/>
                <a:cs typeface="ＭＳ Ｐゴシック" charset="0"/>
              </a:rPr>
              <a:t>Trained people;</a:t>
            </a:r>
          </a:p>
          <a:p>
            <a:pPr lvl="0"/>
            <a:r>
              <a:rPr lang="en-GB" sz="1200" kern="1200" dirty="0">
                <a:solidFill>
                  <a:schemeClr val="tx1"/>
                </a:solidFill>
                <a:effectLst/>
                <a:latin typeface="Arial" pitchFamily="34" charset="0"/>
                <a:ea typeface="ＭＳ Ｐゴシック" charset="0"/>
                <a:cs typeface="ＭＳ Ｐゴシック" charset="0"/>
              </a:rPr>
              <a:t>A clear vision for the future; </a:t>
            </a:r>
          </a:p>
          <a:p>
            <a:pPr lvl="0"/>
            <a:r>
              <a:rPr lang="en-GB" sz="1200" kern="1200" dirty="0">
                <a:solidFill>
                  <a:schemeClr val="tx1"/>
                </a:solidFill>
                <a:effectLst/>
                <a:latin typeface="Arial" pitchFamily="34" charset="0"/>
                <a:ea typeface="ＭＳ Ｐゴシック" charset="0"/>
                <a:cs typeface="ＭＳ Ｐゴシック" charset="0"/>
              </a:rPr>
              <a:t>A goals-oriented approach;</a:t>
            </a:r>
          </a:p>
          <a:p>
            <a:pPr lvl="0"/>
            <a:r>
              <a:rPr lang="en-GB" sz="1200" kern="1200" dirty="0">
                <a:solidFill>
                  <a:schemeClr val="tx1"/>
                </a:solidFill>
                <a:effectLst/>
                <a:latin typeface="Arial" pitchFamily="34" charset="0"/>
                <a:ea typeface="ＭＳ Ｐゴシック" charset="0"/>
                <a:cs typeface="ＭＳ Ｐゴシック" charset="0"/>
              </a:rPr>
              <a:t>Clear roles and responsibilities;</a:t>
            </a:r>
          </a:p>
          <a:p>
            <a:pPr lvl="0"/>
            <a:r>
              <a:rPr lang="en-GB" sz="1200" kern="1200" dirty="0">
                <a:solidFill>
                  <a:schemeClr val="tx1"/>
                </a:solidFill>
                <a:effectLst/>
                <a:latin typeface="Arial" pitchFamily="34" charset="0"/>
                <a:ea typeface="ＭＳ Ｐゴシック" charset="0"/>
                <a:cs typeface="ＭＳ Ｐゴシック" charset="0"/>
              </a:rPr>
              <a:t>People with complementary skills;</a:t>
            </a:r>
          </a:p>
          <a:p>
            <a:pPr lvl="0"/>
            <a:r>
              <a:rPr lang="en-GB" sz="1200" kern="1200" dirty="0">
                <a:solidFill>
                  <a:schemeClr val="tx1"/>
                </a:solidFill>
                <a:effectLst/>
                <a:latin typeface="Arial" pitchFamily="34" charset="0"/>
                <a:ea typeface="ＭＳ Ｐゴシック" charset="0"/>
                <a:cs typeface="ＭＳ Ｐゴシック" charset="0"/>
              </a:rPr>
              <a:t>Effective communication;</a:t>
            </a:r>
          </a:p>
          <a:p>
            <a:pPr lvl="0"/>
            <a:r>
              <a:rPr lang="en-GB" sz="1200" kern="1200" dirty="0">
                <a:solidFill>
                  <a:schemeClr val="tx1"/>
                </a:solidFill>
                <a:effectLst/>
                <a:latin typeface="Arial" pitchFamily="34" charset="0"/>
                <a:ea typeface="ＭＳ Ｐゴシック" charset="0"/>
                <a:cs typeface="ＭＳ Ｐゴシック" charset="0"/>
              </a:rPr>
              <a:t>Committed people; </a:t>
            </a:r>
          </a:p>
          <a:p>
            <a:pPr lvl="0"/>
            <a:r>
              <a:rPr lang="en-GB" sz="1200" kern="1200" dirty="0">
                <a:solidFill>
                  <a:schemeClr val="tx1"/>
                </a:solidFill>
                <a:effectLst/>
                <a:latin typeface="Arial" pitchFamily="34" charset="0"/>
                <a:ea typeface="ＭＳ Ｐゴシック" charset="0"/>
                <a:cs typeface="ＭＳ Ｐゴシック" charset="0"/>
              </a:rPr>
              <a:t>Loyal people; </a:t>
            </a:r>
          </a:p>
          <a:p>
            <a:pPr lvl="0"/>
            <a:r>
              <a:rPr lang="en-GB" sz="1200" kern="1200" dirty="0">
                <a:solidFill>
                  <a:schemeClr val="tx1"/>
                </a:solidFill>
                <a:effectLst/>
                <a:latin typeface="Arial" pitchFamily="34" charset="0"/>
                <a:ea typeface="ＭＳ Ｐゴシック" charset="0"/>
                <a:cs typeface="ＭＳ Ｐゴシック" charset="0"/>
              </a:rPr>
              <a:t>Honest people;</a:t>
            </a:r>
          </a:p>
          <a:p>
            <a:pPr lvl="0"/>
            <a:r>
              <a:rPr lang="en-GB" sz="1200" kern="1200" dirty="0">
                <a:solidFill>
                  <a:schemeClr val="tx1"/>
                </a:solidFill>
                <a:effectLst/>
                <a:latin typeface="Arial" pitchFamily="34" charset="0"/>
                <a:ea typeface="ＭＳ Ｐゴシック" charset="0"/>
                <a:cs typeface="ＭＳ Ｐゴシック" charset="0"/>
              </a:rPr>
              <a:t>People who put the Team needs before their own;</a:t>
            </a:r>
          </a:p>
          <a:p>
            <a:pPr lvl="0"/>
            <a:r>
              <a:rPr lang="en-GB" sz="1200" kern="1200" dirty="0">
                <a:solidFill>
                  <a:schemeClr val="tx1"/>
                </a:solidFill>
                <a:effectLst/>
                <a:latin typeface="Arial" pitchFamily="34" charset="0"/>
                <a:ea typeface="ＭＳ Ｐゴシック" charset="0"/>
                <a:cs typeface="ＭＳ Ｐゴシック" charset="0"/>
              </a:rPr>
              <a:t>People who are concerned for others;</a:t>
            </a:r>
          </a:p>
          <a:p>
            <a:pPr lvl="0"/>
            <a:r>
              <a:rPr lang="en-GB" sz="1200" kern="1200" dirty="0">
                <a:solidFill>
                  <a:schemeClr val="tx1"/>
                </a:solidFill>
                <a:effectLst/>
                <a:latin typeface="Arial" pitchFamily="34" charset="0"/>
                <a:ea typeface="ＭＳ Ｐゴシック" charset="0"/>
                <a:cs typeface="ＭＳ Ｐゴシック" charset="0"/>
              </a:rPr>
              <a:t>People who are flexible;</a:t>
            </a:r>
          </a:p>
          <a:p>
            <a:pPr lvl="0"/>
            <a:r>
              <a:rPr lang="en-GB" sz="1200" kern="1200" dirty="0">
                <a:solidFill>
                  <a:schemeClr val="tx1"/>
                </a:solidFill>
                <a:effectLst/>
                <a:latin typeface="Arial" pitchFamily="34" charset="0"/>
                <a:ea typeface="ＭＳ Ｐゴシック" charset="0"/>
                <a:cs typeface="ＭＳ Ｐゴシック" charset="0"/>
              </a:rPr>
              <a:t>People who want to learn and to develop;</a:t>
            </a:r>
          </a:p>
          <a:p>
            <a:pPr lvl="0"/>
            <a:r>
              <a:rPr lang="en-GB" sz="1200" kern="1200" dirty="0">
                <a:solidFill>
                  <a:schemeClr val="tx1"/>
                </a:solidFill>
                <a:effectLst/>
                <a:latin typeface="Arial" pitchFamily="34" charset="0"/>
                <a:ea typeface="ＭＳ Ｐゴシック" charset="0"/>
                <a:cs typeface="ＭＳ Ｐゴシック" charset="0"/>
              </a:rPr>
              <a:t>People who are confident;</a:t>
            </a:r>
          </a:p>
          <a:p>
            <a:pPr lvl="0"/>
            <a:r>
              <a:rPr lang="en-GB" sz="1200" kern="1200" dirty="0">
                <a:solidFill>
                  <a:schemeClr val="tx1"/>
                </a:solidFill>
                <a:effectLst/>
                <a:latin typeface="Arial" pitchFamily="34" charset="0"/>
                <a:ea typeface="ＭＳ Ｐゴシック" charset="0"/>
                <a:cs typeface="ＭＳ Ｐゴシック" charset="0"/>
              </a:rPr>
              <a:t>Trust;</a:t>
            </a:r>
          </a:p>
          <a:p>
            <a:pPr lvl="0"/>
            <a:r>
              <a:rPr lang="en-GB" sz="1200" kern="1200" dirty="0">
                <a:solidFill>
                  <a:schemeClr val="tx1"/>
                </a:solidFill>
                <a:effectLst/>
                <a:latin typeface="Arial" pitchFamily="34" charset="0"/>
                <a:ea typeface="ＭＳ Ｐゴシック" charset="0"/>
                <a:cs typeface="ＭＳ Ｐゴシック" charset="0"/>
              </a:rPr>
              <a:t>Accountability; </a:t>
            </a:r>
          </a:p>
          <a:p>
            <a:pPr lvl="0"/>
            <a:r>
              <a:rPr lang="en-GB" sz="1200" kern="1200" dirty="0">
                <a:solidFill>
                  <a:schemeClr val="tx1"/>
                </a:solidFill>
                <a:effectLst/>
                <a:latin typeface="Arial" pitchFamily="34" charset="0"/>
                <a:ea typeface="ＭＳ Ｐゴシック" charset="0"/>
                <a:cs typeface="ＭＳ Ｐゴシック" charset="0"/>
              </a:rPr>
              <a:t>Appropriate challenge and a desire to improve things;</a:t>
            </a:r>
          </a:p>
          <a:p>
            <a:pPr lvl="0"/>
            <a:r>
              <a:rPr lang="en-GB" sz="1200" kern="1200" dirty="0">
                <a:solidFill>
                  <a:schemeClr val="tx1"/>
                </a:solidFill>
                <a:effectLst/>
                <a:latin typeface="Arial" pitchFamily="34" charset="0"/>
                <a:ea typeface="ＭＳ Ｐゴシック" charset="0"/>
                <a:cs typeface="ＭＳ Ｐゴシック" charset="0"/>
              </a:rPr>
              <a:t>High morale;</a:t>
            </a:r>
          </a:p>
          <a:p>
            <a:pPr lvl="0"/>
            <a:r>
              <a:rPr lang="en-GB" sz="1200" i="1" kern="1200" dirty="0">
                <a:solidFill>
                  <a:schemeClr val="tx1"/>
                </a:solidFill>
                <a:effectLst/>
                <a:latin typeface="Arial" pitchFamily="34" charset="0"/>
                <a:ea typeface="ＭＳ Ｐゴシック" charset="0"/>
                <a:cs typeface="ＭＳ Ｐゴシック" charset="0"/>
              </a:rPr>
              <a:t>Motivated people</a:t>
            </a:r>
            <a:r>
              <a:rPr lang="en-GB" sz="1200" kern="1200" dirty="0">
                <a:solidFill>
                  <a:schemeClr val="tx1"/>
                </a:solidFill>
                <a:effectLst/>
                <a:latin typeface="Arial" pitchFamily="34" charset="0"/>
                <a:ea typeface="ＭＳ Ｐゴシック" charset="0"/>
                <a:cs typeface="ＭＳ Ｐゴシック" charset="0"/>
              </a:rPr>
              <a:t>;</a:t>
            </a:r>
          </a:p>
          <a:p>
            <a:pPr lvl="0"/>
            <a:r>
              <a:rPr lang="en-GB" sz="1200" kern="1200" dirty="0">
                <a:solidFill>
                  <a:schemeClr val="tx1"/>
                </a:solidFill>
                <a:effectLst/>
                <a:latin typeface="Arial" pitchFamily="34" charset="0"/>
                <a:ea typeface="ＭＳ Ｐゴシック" charset="0"/>
                <a:cs typeface="ＭＳ Ｐゴシック" charset="0"/>
              </a:rPr>
              <a:t>A shared or common pride in the team; and,</a:t>
            </a:r>
          </a:p>
          <a:p>
            <a:pPr lvl="0"/>
            <a:r>
              <a:rPr lang="en-GB" sz="1200" kern="1200" dirty="0">
                <a:solidFill>
                  <a:schemeClr val="tx1"/>
                </a:solidFill>
                <a:effectLst/>
                <a:latin typeface="Arial" pitchFamily="34" charset="0"/>
                <a:ea typeface="ＭＳ Ｐゴシック" charset="0"/>
                <a:cs typeface="ＭＳ Ｐゴシック" charset="0"/>
              </a:rPr>
              <a:t>Effective leadership based on empowering team members.</a:t>
            </a:r>
          </a:p>
          <a:p>
            <a:endParaRPr lang="en-GB" dirty="0"/>
          </a:p>
        </p:txBody>
      </p:sp>
      <p:sp>
        <p:nvSpPr>
          <p:cNvPr id="4" name="Slide Number Placeholder 3"/>
          <p:cNvSpPr>
            <a:spLocks noGrp="1"/>
          </p:cNvSpPr>
          <p:nvPr>
            <p:ph type="sldNum" sz="quarter" idx="10"/>
          </p:nvPr>
        </p:nvSpPr>
        <p:spPr/>
        <p:txBody>
          <a:bodyPr/>
          <a:lstStyle/>
          <a:p>
            <a:pPr>
              <a:defRPr/>
            </a:pPr>
            <a:fld id="{03C5A80D-B251-D643-BF3F-E0CDD6032DAB}" type="slidenum">
              <a:rPr lang="en-GB" smtClean="0"/>
              <a:pPr>
                <a:defRPr/>
              </a:pPr>
              <a:t>14</a:t>
            </a:fld>
            <a:endParaRPr lang="en-GB"/>
          </a:p>
        </p:txBody>
      </p:sp>
    </p:spTree>
    <p:extLst>
      <p:ext uri="{BB962C8B-B14F-4D97-AF65-F5344CB8AC3E}">
        <p14:creationId xmlns:p14="http://schemas.microsoft.com/office/powerpoint/2010/main" val="172882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is a significant part of the ‘interference’ a demotivating environment?</a:t>
            </a:r>
          </a:p>
        </p:txBody>
      </p:sp>
      <p:sp>
        <p:nvSpPr>
          <p:cNvPr id="4" name="Slide Number Placeholder 3"/>
          <p:cNvSpPr>
            <a:spLocks noGrp="1"/>
          </p:cNvSpPr>
          <p:nvPr>
            <p:ph type="sldNum" sz="quarter" idx="10"/>
          </p:nvPr>
        </p:nvSpPr>
        <p:spPr/>
        <p:txBody>
          <a:bodyPr/>
          <a:lstStyle/>
          <a:p>
            <a:pPr>
              <a:defRPr/>
            </a:pPr>
            <a:fld id="{03C5A80D-B251-D643-BF3F-E0CDD6032DAB}" type="slidenum">
              <a:rPr lang="en-GB" smtClean="0"/>
              <a:pPr>
                <a:defRPr/>
              </a:pPr>
              <a:t>15</a:t>
            </a:fld>
            <a:endParaRPr lang="en-GB"/>
          </a:p>
        </p:txBody>
      </p:sp>
    </p:spTree>
    <p:extLst>
      <p:ext uri="{BB962C8B-B14F-4D97-AF65-F5344CB8AC3E}">
        <p14:creationId xmlns:p14="http://schemas.microsoft.com/office/powerpoint/2010/main" val="14755786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C6CB15D-7834-4590-98D7-9EFFC39372F4}" type="slidenum">
              <a:rPr lang="en-GB" smtClean="0"/>
              <a:t>16</a:t>
            </a:fld>
            <a:endParaRPr lang="en-GB"/>
          </a:p>
        </p:txBody>
      </p:sp>
    </p:spTree>
    <p:extLst>
      <p:ext uri="{BB962C8B-B14F-4D97-AF65-F5344CB8AC3E}">
        <p14:creationId xmlns:p14="http://schemas.microsoft.com/office/powerpoint/2010/main" val="186055348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16CA7-34D5-5148-87A1-BB65ECA5656A}"/>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566AE20-C429-AB4A-8ED7-89E715B948F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4419174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A18C3-F9AF-984A-84B1-8B52BF988BA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4607CCAD-CEB2-4242-A349-77255D7949FA}"/>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83D626-E580-F446-A205-95424DDA558D}"/>
              </a:ext>
            </a:extLst>
          </p:cNvPr>
          <p:cNvSpPr>
            <a:spLocks noGrp="1"/>
          </p:cNvSpPr>
          <p:nvPr>
            <p:ph type="dt" sz="half" idx="10"/>
          </p:nvPr>
        </p:nvSpPr>
        <p:spPr>
          <a:xfrm>
            <a:off x="628650" y="6356350"/>
            <a:ext cx="2057400" cy="365125"/>
          </a:xfrm>
          <a:prstGeom prst="rect">
            <a:avLst/>
          </a:prstGeom>
        </p:spPr>
        <p:txBody>
          <a:bodyPr/>
          <a:lstStyle/>
          <a:p>
            <a:fld id="{229FF2C5-B12F-48A9-836F-7A0063371E09}" type="datetime1">
              <a:rPr lang="en-GB" smtClean="0"/>
              <a:t>31/05/2023</a:t>
            </a:fld>
            <a:endParaRPr lang="en-GB"/>
          </a:p>
        </p:txBody>
      </p:sp>
      <p:sp>
        <p:nvSpPr>
          <p:cNvPr id="5" name="Footer Placeholder 4">
            <a:extLst>
              <a:ext uri="{FF2B5EF4-FFF2-40B4-BE49-F238E27FC236}">
                <a16:creationId xmlns:a16="http://schemas.microsoft.com/office/drawing/2014/main" id="{B8338C1C-CB13-4B4D-8DD9-B7004B106498}"/>
              </a:ext>
            </a:extLst>
          </p:cNvPr>
          <p:cNvSpPr>
            <a:spLocks noGrp="1"/>
          </p:cNvSpPr>
          <p:nvPr>
            <p:ph type="ftr" sz="quarter" idx="11"/>
          </p:nvPr>
        </p:nvSpPr>
        <p:spPr>
          <a:xfrm>
            <a:off x="3028950" y="6356350"/>
            <a:ext cx="3086100" cy="365125"/>
          </a:xfrm>
          <a:prstGeom prst="rect">
            <a:avLst/>
          </a:prstGeom>
        </p:spPr>
        <p:txBody>
          <a:bodyPr/>
          <a:lstStyle/>
          <a:p>
            <a:r>
              <a:rPr lang="en-GB"/>
              <a:t>TSD60051013</a:t>
            </a:r>
          </a:p>
        </p:txBody>
      </p:sp>
      <p:sp>
        <p:nvSpPr>
          <p:cNvPr id="6" name="Slide Number Placeholder 5">
            <a:extLst>
              <a:ext uri="{FF2B5EF4-FFF2-40B4-BE49-F238E27FC236}">
                <a16:creationId xmlns:a16="http://schemas.microsoft.com/office/drawing/2014/main" id="{970F1107-F739-9449-B06A-1E49EA87E8E2}"/>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23973173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83137-3757-FC41-9B75-B84A236CA245}"/>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4375F30-4724-4D44-847E-A6B321B90D04}"/>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964BA96-4AAB-B44B-8C35-FCF7B8014B67}"/>
              </a:ext>
            </a:extLst>
          </p:cNvPr>
          <p:cNvSpPr>
            <a:spLocks noGrp="1"/>
          </p:cNvSpPr>
          <p:nvPr>
            <p:ph type="dt" sz="half" idx="10"/>
          </p:nvPr>
        </p:nvSpPr>
        <p:spPr>
          <a:xfrm>
            <a:off x="628650" y="6356350"/>
            <a:ext cx="2057400" cy="365125"/>
          </a:xfrm>
          <a:prstGeom prst="rect">
            <a:avLst/>
          </a:prstGeom>
        </p:spPr>
        <p:txBody>
          <a:bodyPr/>
          <a:lstStyle/>
          <a:p>
            <a:fld id="{B372AF6E-24CD-4B90-B7F2-E8D7DD0D03A5}" type="datetime1">
              <a:rPr lang="en-GB" smtClean="0"/>
              <a:t>31/05/2023</a:t>
            </a:fld>
            <a:endParaRPr lang="en-GB"/>
          </a:p>
        </p:txBody>
      </p:sp>
      <p:sp>
        <p:nvSpPr>
          <p:cNvPr id="5" name="Footer Placeholder 4">
            <a:extLst>
              <a:ext uri="{FF2B5EF4-FFF2-40B4-BE49-F238E27FC236}">
                <a16:creationId xmlns:a16="http://schemas.microsoft.com/office/drawing/2014/main" id="{20B5C10F-94B6-7E43-8A5E-6CC4EB72485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5377DE05-ED81-A243-B3B4-A5B4612C8960}"/>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1928128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982F2-D6BB-7944-976C-24EA4E30A670}"/>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0C1C5160-D87B-F645-B40C-EC55F6551C02}"/>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F565436-10B0-E94E-8149-4193432F1E53}"/>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C970057-2422-8A40-BE17-8F87F5E65776}"/>
              </a:ext>
            </a:extLst>
          </p:cNvPr>
          <p:cNvSpPr>
            <a:spLocks noGrp="1"/>
          </p:cNvSpPr>
          <p:nvPr>
            <p:ph type="dt" sz="half" idx="10"/>
          </p:nvPr>
        </p:nvSpPr>
        <p:spPr>
          <a:xfrm>
            <a:off x="628650" y="6356350"/>
            <a:ext cx="2057400" cy="365125"/>
          </a:xfrm>
          <a:prstGeom prst="rect">
            <a:avLst/>
          </a:prstGeom>
        </p:spPr>
        <p:txBody>
          <a:bodyPr/>
          <a:lstStyle/>
          <a:p>
            <a:fld id="{7FF90D1F-6AD4-4833-A781-58EF52D5EC8B}" type="datetime1">
              <a:rPr lang="en-GB" smtClean="0"/>
              <a:t>31/05/2023</a:t>
            </a:fld>
            <a:endParaRPr lang="en-GB"/>
          </a:p>
        </p:txBody>
      </p:sp>
      <p:sp>
        <p:nvSpPr>
          <p:cNvPr id="6" name="Footer Placeholder 5">
            <a:extLst>
              <a:ext uri="{FF2B5EF4-FFF2-40B4-BE49-F238E27FC236}">
                <a16:creationId xmlns:a16="http://schemas.microsoft.com/office/drawing/2014/main" id="{DBDDE6B4-8900-5841-B45E-67AB845958C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AD3B9D1-DECA-EC4A-8822-CA62008B5DF6}"/>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39100145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1F02E-4691-5B41-A12D-981090D63C95}"/>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6D1E9276-A334-1C45-89B5-AFFBF6C40089}"/>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21D23CB-DB39-5E49-8879-CDF04F0B2710}"/>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129C764-0FD9-284A-AA8E-1E42341CBD5A}"/>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7EF579A-02C9-B04A-8635-505C0117E5EE}"/>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8696C75-4933-9F45-BD25-8DD70AA361F0}"/>
              </a:ext>
            </a:extLst>
          </p:cNvPr>
          <p:cNvSpPr>
            <a:spLocks noGrp="1"/>
          </p:cNvSpPr>
          <p:nvPr>
            <p:ph type="dt" sz="half" idx="10"/>
          </p:nvPr>
        </p:nvSpPr>
        <p:spPr>
          <a:xfrm>
            <a:off x="628650" y="6356350"/>
            <a:ext cx="2057400" cy="365125"/>
          </a:xfrm>
          <a:prstGeom prst="rect">
            <a:avLst/>
          </a:prstGeom>
        </p:spPr>
        <p:txBody>
          <a:bodyPr/>
          <a:lstStyle/>
          <a:p>
            <a:fld id="{D4726F54-918A-4AC5-9654-D7F4C3F85898}" type="datetime1">
              <a:rPr lang="en-GB" smtClean="0"/>
              <a:t>31/05/2023</a:t>
            </a:fld>
            <a:endParaRPr lang="en-GB"/>
          </a:p>
        </p:txBody>
      </p:sp>
      <p:sp>
        <p:nvSpPr>
          <p:cNvPr id="8" name="Footer Placeholder 7">
            <a:extLst>
              <a:ext uri="{FF2B5EF4-FFF2-40B4-BE49-F238E27FC236}">
                <a16:creationId xmlns:a16="http://schemas.microsoft.com/office/drawing/2014/main" id="{5B3C18E0-AF7C-1142-916D-865075531BA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287EDA83-2DBB-A142-9D6A-029E84283F0D}"/>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41728029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171F7D-3314-5346-B266-0DDCA7EA93A5}"/>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17153B25-5BED-2146-94C2-20011F27D56F}"/>
              </a:ext>
            </a:extLst>
          </p:cNvPr>
          <p:cNvSpPr>
            <a:spLocks noGrp="1"/>
          </p:cNvSpPr>
          <p:nvPr>
            <p:ph type="dt" sz="half" idx="10"/>
          </p:nvPr>
        </p:nvSpPr>
        <p:spPr>
          <a:xfrm>
            <a:off x="628650" y="6356350"/>
            <a:ext cx="2057400" cy="365125"/>
          </a:xfrm>
          <a:prstGeom prst="rect">
            <a:avLst/>
          </a:prstGeom>
        </p:spPr>
        <p:txBody>
          <a:bodyPr/>
          <a:lstStyle/>
          <a:p>
            <a:fld id="{3377DA89-ED9D-44AA-BD95-5E705631C41D}" type="datetime1">
              <a:rPr lang="en-GB" smtClean="0"/>
              <a:t>31/05/2023</a:t>
            </a:fld>
            <a:endParaRPr lang="en-GB"/>
          </a:p>
        </p:txBody>
      </p:sp>
      <p:sp>
        <p:nvSpPr>
          <p:cNvPr id="4" name="Footer Placeholder 3">
            <a:extLst>
              <a:ext uri="{FF2B5EF4-FFF2-40B4-BE49-F238E27FC236}">
                <a16:creationId xmlns:a16="http://schemas.microsoft.com/office/drawing/2014/main" id="{502C01A9-54E3-554C-B610-622E0EBD58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C0DF8FA-F7D5-224A-8113-85D76D6F42D7}"/>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25521229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0C4A5B3-925B-5741-8171-704CECCEC207}"/>
              </a:ext>
            </a:extLst>
          </p:cNvPr>
          <p:cNvSpPr>
            <a:spLocks noGrp="1"/>
          </p:cNvSpPr>
          <p:nvPr>
            <p:ph type="dt" sz="half" idx="10"/>
          </p:nvPr>
        </p:nvSpPr>
        <p:spPr>
          <a:xfrm>
            <a:off x="628650" y="6356350"/>
            <a:ext cx="2057400" cy="365125"/>
          </a:xfrm>
          <a:prstGeom prst="rect">
            <a:avLst/>
          </a:prstGeom>
        </p:spPr>
        <p:txBody>
          <a:bodyPr/>
          <a:lstStyle/>
          <a:p>
            <a:fld id="{FE7ED35E-E954-40DD-895D-4405D05DBA4F}" type="datetime1">
              <a:rPr lang="en-GB" smtClean="0"/>
              <a:t>31/05/2023</a:t>
            </a:fld>
            <a:endParaRPr lang="en-GB"/>
          </a:p>
        </p:txBody>
      </p:sp>
      <p:sp>
        <p:nvSpPr>
          <p:cNvPr id="3" name="Footer Placeholder 2">
            <a:extLst>
              <a:ext uri="{FF2B5EF4-FFF2-40B4-BE49-F238E27FC236}">
                <a16:creationId xmlns:a16="http://schemas.microsoft.com/office/drawing/2014/main" id="{3C43D290-69D1-C744-934F-C5BB379A2E4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259977DC-173F-CD4B-94A9-3418FFA002CF}"/>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39580440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13E675-77CB-A844-B43E-587A75DB1C07}"/>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B9450DF-79A7-F040-B53B-BF43C0CE208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5A6DF68-8137-1D41-94DC-EEAB311F032F}"/>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48C27C9-AADD-F842-BD24-C39CA852192D}"/>
              </a:ext>
            </a:extLst>
          </p:cNvPr>
          <p:cNvSpPr>
            <a:spLocks noGrp="1"/>
          </p:cNvSpPr>
          <p:nvPr>
            <p:ph type="dt" sz="half" idx="10"/>
          </p:nvPr>
        </p:nvSpPr>
        <p:spPr>
          <a:xfrm>
            <a:off x="628650" y="6356350"/>
            <a:ext cx="2057400" cy="365125"/>
          </a:xfrm>
          <a:prstGeom prst="rect">
            <a:avLst/>
          </a:prstGeom>
        </p:spPr>
        <p:txBody>
          <a:bodyPr/>
          <a:lstStyle/>
          <a:p>
            <a:fld id="{0CFE0FFB-BDF0-436A-8C43-6EE298C9F366}" type="datetime1">
              <a:rPr lang="en-GB" smtClean="0"/>
              <a:t>31/05/2023</a:t>
            </a:fld>
            <a:endParaRPr lang="en-GB"/>
          </a:p>
        </p:txBody>
      </p:sp>
      <p:sp>
        <p:nvSpPr>
          <p:cNvPr id="6" name="Footer Placeholder 5">
            <a:extLst>
              <a:ext uri="{FF2B5EF4-FFF2-40B4-BE49-F238E27FC236}">
                <a16:creationId xmlns:a16="http://schemas.microsoft.com/office/drawing/2014/main" id="{9EF87859-F2F7-0343-957E-1249075D338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C83FDCE-1FE4-4842-9EBF-CCA5503E8B53}"/>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9433378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6F403-AED5-A94B-A777-CF56FE3B8EA4}"/>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4F79C81-9488-094E-9237-85F648CF1931}"/>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7A5C87DE-7AB5-8649-AF80-D4D53DE740E4}"/>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9406AFB-7539-1A47-BCFA-876A2D15E0F9}"/>
              </a:ext>
            </a:extLst>
          </p:cNvPr>
          <p:cNvSpPr>
            <a:spLocks noGrp="1"/>
          </p:cNvSpPr>
          <p:nvPr>
            <p:ph type="dt" sz="half" idx="10"/>
          </p:nvPr>
        </p:nvSpPr>
        <p:spPr>
          <a:xfrm>
            <a:off x="628650" y="6356350"/>
            <a:ext cx="2057400" cy="365125"/>
          </a:xfrm>
          <a:prstGeom prst="rect">
            <a:avLst/>
          </a:prstGeom>
        </p:spPr>
        <p:txBody>
          <a:bodyPr/>
          <a:lstStyle/>
          <a:p>
            <a:fld id="{7975A1BC-F4F6-4BE5-864D-24856EC73ECB}" type="datetime1">
              <a:rPr lang="en-GB" smtClean="0"/>
              <a:t>31/05/2023</a:t>
            </a:fld>
            <a:endParaRPr lang="en-GB"/>
          </a:p>
        </p:txBody>
      </p:sp>
      <p:sp>
        <p:nvSpPr>
          <p:cNvPr id="6" name="Footer Placeholder 5">
            <a:extLst>
              <a:ext uri="{FF2B5EF4-FFF2-40B4-BE49-F238E27FC236}">
                <a16:creationId xmlns:a16="http://schemas.microsoft.com/office/drawing/2014/main" id="{8BB01B90-0A84-7243-9FD4-638110B7630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EE3B678-BB58-E44E-91CD-95960F82D47C}"/>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16648040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F035A-DE94-E849-BE1E-40528EE08DEA}"/>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43FB9BB-ADF9-6349-BF90-48B0E92ECED7}"/>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DBE1B4-5913-D047-9ECB-09F96038CEDD}"/>
              </a:ext>
            </a:extLst>
          </p:cNvPr>
          <p:cNvSpPr>
            <a:spLocks noGrp="1"/>
          </p:cNvSpPr>
          <p:nvPr>
            <p:ph type="dt" sz="half" idx="10"/>
          </p:nvPr>
        </p:nvSpPr>
        <p:spPr>
          <a:xfrm>
            <a:off x="628650" y="6356350"/>
            <a:ext cx="2057400" cy="365125"/>
          </a:xfrm>
          <a:prstGeom prst="rect">
            <a:avLst/>
          </a:prstGeom>
        </p:spPr>
        <p:txBody>
          <a:bodyPr/>
          <a:lstStyle/>
          <a:p>
            <a:fld id="{FB753635-C00D-4B19-8E9B-244CE9048CF1}" type="datetime1">
              <a:rPr lang="en-GB" smtClean="0"/>
              <a:t>31/05/2023</a:t>
            </a:fld>
            <a:endParaRPr lang="en-GB"/>
          </a:p>
        </p:txBody>
      </p:sp>
      <p:sp>
        <p:nvSpPr>
          <p:cNvPr id="5" name="Footer Placeholder 4">
            <a:extLst>
              <a:ext uri="{FF2B5EF4-FFF2-40B4-BE49-F238E27FC236}">
                <a16:creationId xmlns:a16="http://schemas.microsoft.com/office/drawing/2014/main" id="{C6C8F4C3-89F7-C44F-BCA8-E6E493BC517E}"/>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4798F91-C66D-1342-B01A-5DFC19DAFBDA}"/>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9322073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3B820E-6FB2-644C-B74D-005DD9AB229F}"/>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A3B5AF3-57F2-B64B-B5EE-B476725037E7}"/>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2EAD41-DB02-514F-88ED-552CDF27F64D}"/>
              </a:ext>
            </a:extLst>
          </p:cNvPr>
          <p:cNvSpPr>
            <a:spLocks noGrp="1"/>
          </p:cNvSpPr>
          <p:nvPr>
            <p:ph type="dt" sz="half" idx="10"/>
          </p:nvPr>
        </p:nvSpPr>
        <p:spPr>
          <a:xfrm>
            <a:off x="628650" y="6356350"/>
            <a:ext cx="2057400" cy="365125"/>
          </a:xfrm>
          <a:prstGeom prst="rect">
            <a:avLst/>
          </a:prstGeom>
        </p:spPr>
        <p:txBody>
          <a:bodyPr/>
          <a:lstStyle/>
          <a:p>
            <a:fld id="{7D895083-90FD-4C2E-B5BA-0DD43CCF8CB7}" type="datetime1">
              <a:rPr lang="en-GB" smtClean="0"/>
              <a:t>31/05/2023</a:t>
            </a:fld>
            <a:endParaRPr lang="en-GB"/>
          </a:p>
        </p:txBody>
      </p:sp>
      <p:sp>
        <p:nvSpPr>
          <p:cNvPr id="5" name="Footer Placeholder 4">
            <a:extLst>
              <a:ext uri="{FF2B5EF4-FFF2-40B4-BE49-F238E27FC236}">
                <a16:creationId xmlns:a16="http://schemas.microsoft.com/office/drawing/2014/main" id="{A28BF2B1-824C-224A-8BD0-451EAB45820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6433EE70-487F-184E-9561-653FF3BDBA54}"/>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37273494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7179103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leadershipfreak.wordpress.com/2013/06/19/how-peter-drucker-mentored/" TargetMode="External"/><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hyperlink" Target="http://globedia.com/articulos-inteligencia-emocional-rrhh" TargetMode="Externa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hyperlink" Target="https://www.peoplematters.in/article/leadership/objectives-and-key-results-for-executing-your-ceos-priorities-15499" TargetMode="External"/><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commons.wikimedia.org/wiki/File:Barack_Obama_takes_one_last_look_in_the_mirror,_before_going_out_to_take_oath,_Jan._20,_2009.jpg" TargetMode="External"/><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commons.wikimedia.org/wiki/File:Snowdon_reflection.jpg" TargetMode="External"/><Relationship Id="rId2" Type="http://schemas.openxmlformats.org/officeDocument/2006/relationships/image" Target="../media/image10.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a:solidFill>
                  <a:srgbClr val="0000CC"/>
                </a:solidFill>
              </a:rPr>
              <a:t>BMSK6001 Emergent Leadership Skills for the Workplace</a:t>
            </a:r>
          </a:p>
        </p:txBody>
      </p:sp>
      <p:sp>
        <p:nvSpPr>
          <p:cNvPr id="3" name="Subtitle 2"/>
          <p:cNvSpPr>
            <a:spLocks noGrp="1"/>
          </p:cNvSpPr>
          <p:nvPr>
            <p:ph type="subTitle" idx="1"/>
          </p:nvPr>
        </p:nvSpPr>
        <p:spPr/>
        <p:txBody>
          <a:bodyPr/>
          <a:lstStyle/>
          <a:p>
            <a:r>
              <a:rPr lang="en-GB" sz="4400" dirty="0">
                <a:solidFill>
                  <a:srgbClr val="0000CC"/>
                </a:solidFill>
              </a:rPr>
              <a:t>Evening Session 4</a:t>
            </a:r>
          </a:p>
        </p:txBody>
      </p:sp>
    </p:spTree>
    <p:extLst>
      <p:ext uri="{BB962C8B-B14F-4D97-AF65-F5344CB8AC3E}">
        <p14:creationId xmlns:p14="http://schemas.microsoft.com/office/powerpoint/2010/main" val="31690443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7140B-19D6-427E-98B2-A5C2C0809F78}"/>
              </a:ext>
            </a:extLst>
          </p:cNvPr>
          <p:cNvSpPr>
            <a:spLocks noGrp="1"/>
          </p:cNvSpPr>
          <p:nvPr>
            <p:ph type="title"/>
          </p:nvPr>
        </p:nvSpPr>
        <p:spPr>
          <a:xfrm>
            <a:off x="475352" y="183187"/>
            <a:ext cx="8229600" cy="1143000"/>
          </a:xfrm>
        </p:spPr>
        <p:txBody>
          <a:bodyPr/>
          <a:lstStyle/>
          <a:p>
            <a:r>
              <a:rPr lang="en-GB" dirty="0"/>
              <a:t>Agenda</a:t>
            </a:r>
          </a:p>
        </p:txBody>
      </p:sp>
      <p:sp>
        <p:nvSpPr>
          <p:cNvPr id="3" name="Content Placeholder 2">
            <a:extLst>
              <a:ext uri="{FF2B5EF4-FFF2-40B4-BE49-F238E27FC236}">
                <a16:creationId xmlns:a16="http://schemas.microsoft.com/office/drawing/2014/main" id="{656DFEBC-83E2-4D34-AC5E-6E0A47BE73CE}"/>
              </a:ext>
            </a:extLst>
          </p:cNvPr>
          <p:cNvSpPr>
            <a:spLocks noGrp="1"/>
          </p:cNvSpPr>
          <p:nvPr>
            <p:ph idx="1"/>
          </p:nvPr>
        </p:nvSpPr>
        <p:spPr>
          <a:xfrm>
            <a:off x="416641" y="1235115"/>
            <a:ext cx="8229600" cy="3917032"/>
          </a:xfrm>
        </p:spPr>
        <p:txBody>
          <a:bodyPr/>
          <a:lstStyle/>
          <a:p>
            <a:r>
              <a:rPr lang="en-GB" dirty="0">
                <a:solidFill>
                  <a:srgbClr val="0000CC"/>
                </a:solidFill>
              </a:rPr>
              <a:t>Leadership</a:t>
            </a:r>
          </a:p>
          <a:p>
            <a:r>
              <a:rPr lang="en-GB" dirty="0">
                <a:solidFill>
                  <a:srgbClr val="0000CC"/>
                </a:solidFill>
              </a:rPr>
              <a:t>Leadership that gets results…</a:t>
            </a:r>
          </a:p>
          <a:p>
            <a:r>
              <a:rPr lang="en-GB" dirty="0">
                <a:solidFill>
                  <a:srgbClr val="0000CC"/>
                </a:solidFill>
              </a:rPr>
              <a:t>Six styles of leadership</a:t>
            </a:r>
          </a:p>
          <a:p>
            <a:r>
              <a:rPr lang="en-GB" dirty="0">
                <a:solidFill>
                  <a:srgbClr val="0000CC"/>
                </a:solidFill>
              </a:rPr>
              <a:t>Climate</a:t>
            </a:r>
          </a:p>
          <a:p>
            <a:r>
              <a:rPr lang="en-GB" dirty="0">
                <a:solidFill>
                  <a:srgbClr val="0000CC"/>
                </a:solidFill>
              </a:rPr>
              <a:t>Styles as drivers of </a:t>
            </a:r>
            <a:r>
              <a:rPr lang="en-GB" i="1" dirty="0">
                <a:solidFill>
                  <a:srgbClr val="0000CC"/>
                </a:solidFill>
              </a:rPr>
              <a:t>climate</a:t>
            </a:r>
          </a:p>
          <a:p>
            <a:endParaRPr lang="en-GB" dirty="0"/>
          </a:p>
        </p:txBody>
      </p:sp>
      <p:pic>
        <p:nvPicPr>
          <p:cNvPr id="4" name="Picture 3">
            <a:extLst>
              <a:ext uri="{FF2B5EF4-FFF2-40B4-BE49-F238E27FC236}">
                <a16:creationId xmlns:a16="http://schemas.microsoft.com/office/drawing/2014/main" id="{345557B0-D35C-44C3-AC97-F25751CB5FE8}"/>
              </a:ext>
            </a:extLst>
          </p:cNvPr>
          <p:cNvPicPr>
            <a:picLocks noChangeAspect="1"/>
          </p:cNvPicPr>
          <p:nvPr/>
        </p:nvPicPr>
        <p:blipFill>
          <a:blip r:embed="rId2"/>
          <a:stretch>
            <a:fillRect/>
          </a:stretch>
        </p:blipFill>
        <p:spPr>
          <a:xfrm>
            <a:off x="5940152" y="3357906"/>
            <a:ext cx="3203848" cy="2375349"/>
          </a:xfrm>
          <a:prstGeom prst="rect">
            <a:avLst/>
          </a:prstGeom>
        </p:spPr>
      </p:pic>
    </p:spTree>
    <p:extLst>
      <p:ext uri="{BB962C8B-B14F-4D97-AF65-F5344CB8AC3E}">
        <p14:creationId xmlns:p14="http://schemas.microsoft.com/office/powerpoint/2010/main" val="3254800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0811C-9AFD-49ED-A0D3-BDF986E5D143}"/>
              </a:ext>
            </a:extLst>
          </p:cNvPr>
          <p:cNvSpPr>
            <a:spLocks noGrp="1"/>
          </p:cNvSpPr>
          <p:nvPr>
            <p:ph type="title"/>
          </p:nvPr>
        </p:nvSpPr>
        <p:spPr>
          <a:xfrm>
            <a:off x="457200" y="15204"/>
            <a:ext cx="8229600" cy="1143000"/>
          </a:xfrm>
        </p:spPr>
        <p:txBody>
          <a:bodyPr/>
          <a:lstStyle/>
          <a:p>
            <a:r>
              <a:rPr lang="en-GB" dirty="0"/>
              <a:t>Leadership?</a:t>
            </a:r>
          </a:p>
        </p:txBody>
      </p:sp>
      <p:sp>
        <p:nvSpPr>
          <p:cNvPr id="3" name="Content Placeholder 2">
            <a:extLst>
              <a:ext uri="{FF2B5EF4-FFF2-40B4-BE49-F238E27FC236}">
                <a16:creationId xmlns:a16="http://schemas.microsoft.com/office/drawing/2014/main" id="{F0264528-E2DA-4489-A936-DA470E25F747}"/>
              </a:ext>
            </a:extLst>
          </p:cNvPr>
          <p:cNvSpPr>
            <a:spLocks noGrp="1"/>
          </p:cNvSpPr>
          <p:nvPr>
            <p:ph idx="1"/>
          </p:nvPr>
        </p:nvSpPr>
        <p:spPr>
          <a:xfrm>
            <a:off x="323528" y="1345226"/>
            <a:ext cx="8229600" cy="4359029"/>
          </a:xfrm>
        </p:spPr>
        <p:txBody>
          <a:bodyPr>
            <a:normAutofit/>
          </a:bodyPr>
          <a:lstStyle/>
          <a:p>
            <a:pPr marL="0" indent="0">
              <a:buNone/>
            </a:pPr>
            <a:r>
              <a:rPr lang="en-GB" dirty="0">
                <a:solidFill>
                  <a:srgbClr val="7030A0"/>
                </a:solidFill>
              </a:rPr>
              <a:t>‘Effective Leadership is not about making speeches or being liked; leadership is defined by results not attributes.’  </a:t>
            </a:r>
            <a:r>
              <a:rPr lang="en-GB" sz="2000" dirty="0">
                <a:solidFill>
                  <a:srgbClr val="7030A0"/>
                </a:solidFill>
              </a:rPr>
              <a:t>Peter Drucker</a:t>
            </a:r>
          </a:p>
          <a:p>
            <a:pPr marL="0" indent="0">
              <a:buNone/>
            </a:pPr>
            <a:r>
              <a:rPr lang="en-GB" sz="2000" i="1" dirty="0">
                <a:solidFill>
                  <a:srgbClr val="002060"/>
                </a:solidFill>
              </a:rPr>
              <a:t>In</a:t>
            </a:r>
            <a:r>
              <a:rPr lang="en-GB" sz="2000" dirty="0">
                <a:solidFill>
                  <a:srgbClr val="002060"/>
                </a:solidFill>
              </a:rPr>
              <a:t> </a:t>
            </a:r>
            <a:r>
              <a:rPr lang="en-GB" sz="1800" dirty="0">
                <a:solidFill>
                  <a:srgbClr val="002060"/>
                </a:solidFill>
              </a:rPr>
              <a:t>McGrath, J. and Bates, B. (2017). </a:t>
            </a:r>
            <a:r>
              <a:rPr lang="en-GB" sz="1800" i="1" dirty="0">
                <a:solidFill>
                  <a:srgbClr val="002060"/>
                </a:solidFill>
              </a:rPr>
              <a:t>The little book of big management theories.</a:t>
            </a:r>
            <a:r>
              <a:rPr lang="en-GB" sz="1800" dirty="0">
                <a:solidFill>
                  <a:srgbClr val="002060"/>
                </a:solidFill>
              </a:rPr>
              <a:t> 2</a:t>
            </a:r>
            <a:r>
              <a:rPr lang="en-GB" sz="1800" baseline="30000" dirty="0">
                <a:solidFill>
                  <a:srgbClr val="002060"/>
                </a:solidFill>
              </a:rPr>
              <a:t>nd</a:t>
            </a:r>
            <a:r>
              <a:rPr lang="en-GB" sz="1800" dirty="0">
                <a:solidFill>
                  <a:srgbClr val="002060"/>
                </a:solidFill>
              </a:rPr>
              <a:t> edn. Harlow UK; Pearson Education Limited  p.48</a:t>
            </a:r>
          </a:p>
          <a:p>
            <a:pPr marL="0" indent="0">
              <a:buNone/>
            </a:pPr>
            <a:endParaRPr lang="en-GB" sz="2000" dirty="0">
              <a:solidFill>
                <a:srgbClr val="FF0066"/>
              </a:solidFill>
            </a:endParaRPr>
          </a:p>
        </p:txBody>
      </p:sp>
      <p:pic>
        <p:nvPicPr>
          <p:cNvPr id="9" name="Picture 8" descr="A person wearing a suit and tie&#10;&#10;Description automatically generated">
            <a:extLst>
              <a:ext uri="{FF2B5EF4-FFF2-40B4-BE49-F238E27FC236}">
                <a16:creationId xmlns:a16="http://schemas.microsoft.com/office/drawing/2014/main" id="{1367A976-DBFB-43B8-A508-29EF01A9F298}"/>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4038776"/>
            <a:ext cx="2483768" cy="1661020"/>
          </a:xfrm>
          <a:prstGeom prst="rect">
            <a:avLst/>
          </a:prstGeom>
        </p:spPr>
      </p:pic>
      <p:sp>
        <p:nvSpPr>
          <p:cNvPr id="11" name="TextBox 10">
            <a:extLst>
              <a:ext uri="{FF2B5EF4-FFF2-40B4-BE49-F238E27FC236}">
                <a16:creationId xmlns:a16="http://schemas.microsoft.com/office/drawing/2014/main" id="{836E3239-CB79-448E-84E2-01CBC14E7770}"/>
              </a:ext>
            </a:extLst>
          </p:cNvPr>
          <p:cNvSpPr txBox="1"/>
          <p:nvPr/>
        </p:nvSpPr>
        <p:spPr>
          <a:xfrm>
            <a:off x="2771800" y="3645024"/>
            <a:ext cx="5915000" cy="1908215"/>
          </a:xfrm>
          <a:prstGeom prst="rect">
            <a:avLst/>
          </a:prstGeom>
          <a:noFill/>
        </p:spPr>
        <p:txBody>
          <a:bodyPr wrap="square" rtlCol="0">
            <a:spAutoFit/>
          </a:bodyPr>
          <a:lstStyle/>
          <a:p>
            <a:r>
              <a:rPr lang="en-GB" sz="3200" dirty="0">
                <a:solidFill>
                  <a:srgbClr val="7030A0"/>
                </a:solidFill>
              </a:rPr>
              <a:t>And ‘Great Leadership works through the </a:t>
            </a:r>
            <a:r>
              <a:rPr lang="en-GB" sz="3200" i="1" dirty="0">
                <a:solidFill>
                  <a:srgbClr val="7030A0"/>
                </a:solidFill>
              </a:rPr>
              <a:t>emotions</a:t>
            </a:r>
            <a:r>
              <a:rPr lang="en-GB" sz="3200" dirty="0">
                <a:solidFill>
                  <a:srgbClr val="7030A0"/>
                </a:solidFill>
              </a:rPr>
              <a:t>.’ </a:t>
            </a:r>
          </a:p>
          <a:p>
            <a:r>
              <a:rPr lang="en-GB" dirty="0">
                <a:solidFill>
                  <a:srgbClr val="002060"/>
                </a:solidFill>
              </a:rPr>
              <a:t>Goleman, D. (2013). </a:t>
            </a:r>
            <a:r>
              <a:rPr lang="en-GB" i="1" dirty="0">
                <a:solidFill>
                  <a:srgbClr val="002060"/>
                </a:solidFill>
              </a:rPr>
              <a:t>Primal leadership: unleashing the power of emotional intelligence</a:t>
            </a:r>
            <a:r>
              <a:rPr lang="en-GB" dirty="0">
                <a:solidFill>
                  <a:srgbClr val="002060"/>
                </a:solidFill>
              </a:rPr>
              <a:t>. Boston, USA; Harvard Business School Publishing  p.3</a:t>
            </a:r>
          </a:p>
        </p:txBody>
      </p:sp>
      <p:pic>
        <p:nvPicPr>
          <p:cNvPr id="13" name="Picture 12" descr="A person smiling for the camera&#10;&#10;Description automatically generated">
            <a:extLst>
              <a:ext uri="{FF2B5EF4-FFF2-40B4-BE49-F238E27FC236}">
                <a16:creationId xmlns:a16="http://schemas.microsoft.com/office/drawing/2014/main" id="{44F7742C-B31D-4662-B005-38C7A329B46E}"/>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7305809" y="15204"/>
            <a:ext cx="1838191" cy="1330022"/>
          </a:xfrm>
          <a:prstGeom prst="rect">
            <a:avLst/>
          </a:prstGeom>
        </p:spPr>
      </p:pic>
    </p:spTree>
    <p:extLst>
      <p:ext uri="{BB962C8B-B14F-4D97-AF65-F5344CB8AC3E}">
        <p14:creationId xmlns:p14="http://schemas.microsoft.com/office/powerpoint/2010/main" val="2249975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xEl>
                                              <p:pRg st="0" end="0"/>
                                            </p:txEl>
                                          </p:spTgt>
                                        </p:tgtEl>
                                        <p:attrNameLst>
                                          <p:attrName>style.visibility</p:attrName>
                                        </p:attrNameLst>
                                      </p:cBhvr>
                                      <p:to>
                                        <p:strVal val="visible"/>
                                      </p:to>
                                    </p:set>
                                    <p:animEffect transition="in" filter="fade">
                                      <p:cBhvr>
                                        <p:cTn id="17" dur="500"/>
                                        <p:tgtEl>
                                          <p:spTgt spid="11">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xEl>
                                              <p:pRg st="1" end="1"/>
                                            </p:txEl>
                                          </p:spTgt>
                                        </p:tgtEl>
                                        <p:attrNameLst>
                                          <p:attrName>style.visibility</p:attrName>
                                        </p:attrNameLst>
                                      </p:cBhvr>
                                      <p:to>
                                        <p:strVal val="visible"/>
                                      </p:to>
                                    </p:set>
                                    <p:animEffect transition="in" filter="fade">
                                      <p:cBhvr>
                                        <p:cTn id="22" dur="5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BC4723-E4E3-4C04-B867-82206146CCAE}"/>
              </a:ext>
            </a:extLst>
          </p:cNvPr>
          <p:cNvSpPr>
            <a:spLocks noGrp="1"/>
          </p:cNvSpPr>
          <p:nvPr>
            <p:ph type="title"/>
          </p:nvPr>
        </p:nvSpPr>
        <p:spPr>
          <a:xfrm>
            <a:off x="457200" y="116632"/>
            <a:ext cx="8229600" cy="634082"/>
          </a:xfrm>
        </p:spPr>
        <p:txBody>
          <a:bodyPr>
            <a:normAutofit fontScale="90000"/>
          </a:bodyPr>
          <a:lstStyle/>
          <a:p>
            <a:pPr algn="ctr"/>
            <a:r>
              <a:rPr lang="en-GB" dirty="0"/>
              <a:t>Leadership that gets results…</a:t>
            </a:r>
          </a:p>
        </p:txBody>
      </p:sp>
      <p:sp>
        <p:nvSpPr>
          <p:cNvPr id="3" name="Content Placeholder 2">
            <a:extLst>
              <a:ext uri="{FF2B5EF4-FFF2-40B4-BE49-F238E27FC236}">
                <a16:creationId xmlns:a16="http://schemas.microsoft.com/office/drawing/2014/main" id="{72654205-D346-40C5-BAB6-CB1385A8EF64}"/>
              </a:ext>
            </a:extLst>
          </p:cNvPr>
          <p:cNvSpPr>
            <a:spLocks noGrp="1"/>
          </p:cNvSpPr>
          <p:nvPr>
            <p:ph sz="half" idx="1"/>
          </p:nvPr>
        </p:nvSpPr>
        <p:spPr>
          <a:xfrm>
            <a:off x="76486" y="1225676"/>
            <a:ext cx="4038600" cy="4154760"/>
          </a:xfrm>
        </p:spPr>
        <p:txBody>
          <a:bodyPr>
            <a:normAutofit fontScale="85000" lnSpcReduction="20000"/>
          </a:bodyPr>
          <a:lstStyle/>
          <a:p>
            <a:r>
              <a:rPr lang="en-GB" dirty="0">
                <a:solidFill>
                  <a:srgbClr val="002060"/>
                </a:solidFill>
              </a:rPr>
              <a:t>Self-awareness</a:t>
            </a:r>
          </a:p>
          <a:p>
            <a:pPr lvl="1"/>
            <a:r>
              <a:rPr lang="en-GB" dirty="0">
                <a:solidFill>
                  <a:srgbClr val="002060"/>
                </a:solidFill>
              </a:rPr>
              <a:t>Emotional self-awareness</a:t>
            </a:r>
          </a:p>
          <a:p>
            <a:pPr lvl="1"/>
            <a:r>
              <a:rPr lang="en-GB" dirty="0">
                <a:solidFill>
                  <a:srgbClr val="002060"/>
                </a:solidFill>
              </a:rPr>
              <a:t>Accurate self-assessment</a:t>
            </a:r>
          </a:p>
          <a:p>
            <a:pPr lvl="1"/>
            <a:r>
              <a:rPr lang="en-GB" dirty="0">
                <a:solidFill>
                  <a:srgbClr val="002060"/>
                </a:solidFill>
              </a:rPr>
              <a:t>Self-confidence</a:t>
            </a:r>
          </a:p>
          <a:p>
            <a:pPr lvl="1"/>
            <a:endParaRPr lang="en-GB" dirty="0">
              <a:solidFill>
                <a:srgbClr val="002060"/>
              </a:solidFill>
            </a:endParaRPr>
          </a:p>
          <a:p>
            <a:r>
              <a:rPr lang="en-GB" dirty="0">
                <a:solidFill>
                  <a:srgbClr val="0000CC"/>
                </a:solidFill>
              </a:rPr>
              <a:t>Self-Management</a:t>
            </a:r>
          </a:p>
          <a:p>
            <a:pPr lvl="1"/>
            <a:r>
              <a:rPr lang="en-GB" dirty="0">
                <a:solidFill>
                  <a:srgbClr val="0000CC"/>
                </a:solidFill>
              </a:rPr>
              <a:t>Self-control</a:t>
            </a:r>
          </a:p>
          <a:p>
            <a:pPr lvl="1"/>
            <a:r>
              <a:rPr lang="en-GB" dirty="0">
                <a:solidFill>
                  <a:srgbClr val="0000CC"/>
                </a:solidFill>
              </a:rPr>
              <a:t>Trustworthiness</a:t>
            </a:r>
          </a:p>
          <a:p>
            <a:pPr lvl="1"/>
            <a:r>
              <a:rPr lang="en-GB" dirty="0">
                <a:solidFill>
                  <a:srgbClr val="0000CC"/>
                </a:solidFill>
              </a:rPr>
              <a:t>Conscientiousness</a:t>
            </a:r>
          </a:p>
          <a:p>
            <a:pPr lvl="1"/>
            <a:r>
              <a:rPr lang="en-GB" dirty="0">
                <a:solidFill>
                  <a:srgbClr val="0000CC"/>
                </a:solidFill>
              </a:rPr>
              <a:t>Adaptability</a:t>
            </a:r>
          </a:p>
          <a:p>
            <a:pPr lvl="1"/>
            <a:r>
              <a:rPr lang="en-GB" dirty="0">
                <a:solidFill>
                  <a:srgbClr val="0000CC"/>
                </a:solidFill>
              </a:rPr>
              <a:t>Achievement orientation</a:t>
            </a:r>
          </a:p>
          <a:p>
            <a:pPr lvl="1"/>
            <a:r>
              <a:rPr lang="en-GB" dirty="0">
                <a:solidFill>
                  <a:srgbClr val="0000CC"/>
                </a:solidFill>
              </a:rPr>
              <a:t>Initiative</a:t>
            </a:r>
          </a:p>
          <a:p>
            <a:endParaRPr lang="en-GB" dirty="0"/>
          </a:p>
        </p:txBody>
      </p:sp>
      <p:sp>
        <p:nvSpPr>
          <p:cNvPr id="4" name="Content Placeholder 3">
            <a:extLst>
              <a:ext uri="{FF2B5EF4-FFF2-40B4-BE49-F238E27FC236}">
                <a16:creationId xmlns:a16="http://schemas.microsoft.com/office/drawing/2014/main" id="{CD6AAE50-2588-49FE-A259-98D3DB95795D}"/>
              </a:ext>
            </a:extLst>
          </p:cNvPr>
          <p:cNvSpPr>
            <a:spLocks noGrp="1"/>
          </p:cNvSpPr>
          <p:nvPr>
            <p:ph sz="half" idx="2"/>
          </p:nvPr>
        </p:nvSpPr>
        <p:spPr>
          <a:xfrm>
            <a:off x="5028914" y="1182592"/>
            <a:ext cx="4038600" cy="4240928"/>
          </a:xfrm>
        </p:spPr>
        <p:txBody>
          <a:bodyPr>
            <a:normAutofit fontScale="85000" lnSpcReduction="20000"/>
          </a:bodyPr>
          <a:lstStyle/>
          <a:p>
            <a:r>
              <a:rPr lang="en-GB" dirty="0">
                <a:solidFill>
                  <a:srgbClr val="002060"/>
                </a:solidFill>
              </a:rPr>
              <a:t>Social Awareness</a:t>
            </a:r>
          </a:p>
          <a:p>
            <a:pPr lvl="1"/>
            <a:r>
              <a:rPr lang="en-GB" dirty="0">
                <a:solidFill>
                  <a:srgbClr val="002060"/>
                </a:solidFill>
              </a:rPr>
              <a:t>Empathy</a:t>
            </a:r>
          </a:p>
          <a:p>
            <a:pPr lvl="1"/>
            <a:r>
              <a:rPr lang="en-GB" dirty="0">
                <a:solidFill>
                  <a:srgbClr val="002060"/>
                </a:solidFill>
              </a:rPr>
              <a:t>Organisational awareness</a:t>
            </a:r>
          </a:p>
          <a:p>
            <a:pPr lvl="1"/>
            <a:r>
              <a:rPr lang="en-GB" dirty="0">
                <a:solidFill>
                  <a:srgbClr val="002060"/>
                </a:solidFill>
              </a:rPr>
              <a:t>Service orientation</a:t>
            </a:r>
          </a:p>
          <a:p>
            <a:pPr marL="457200" lvl="1" indent="0">
              <a:buNone/>
            </a:pPr>
            <a:endParaRPr lang="en-GB" dirty="0">
              <a:solidFill>
                <a:srgbClr val="FF0066"/>
              </a:solidFill>
            </a:endParaRPr>
          </a:p>
          <a:p>
            <a:r>
              <a:rPr lang="en-GB" dirty="0">
                <a:solidFill>
                  <a:srgbClr val="0000CC"/>
                </a:solidFill>
              </a:rPr>
              <a:t>Social Skill</a:t>
            </a:r>
          </a:p>
          <a:p>
            <a:pPr lvl="1"/>
            <a:r>
              <a:rPr lang="en-GB" dirty="0">
                <a:solidFill>
                  <a:srgbClr val="0000CC"/>
                </a:solidFill>
              </a:rPr>
              <a:t>Visionary leadership</a:t>
            </a:r>
          </a:p>
          <a:p>
            <a:pPr lvl="1"/>
            <a:r>
              <a:rPr lang="en-GB" dirty="0">
                <a:solidFill>
                  <a:srgbClr val="0000CC"/>
                </a:solidFill>
              </a:rPr>
              <a:t>Influence</a:t>
            </a:r>
          </a:p>
          <a:p>
            <a:pPr lvl="1"/>
            <a:r>
              <a:rPr lang="en-GB" dirty="0">
                <a:solidFill>
                  <a:srgbClr val="0000CC"/>
                </a:solidFill>
              </a:rPr>
              <a:t>Developing others</a:t>
            </a:r>
          </a:p>
          <a:p>
            <a:pPr lvl="1"/>
            <a:r>
              <a:rPr lang="en-GB" dirty="0">
                <a:solidFill>
                  <a:srgbClr val="0000CC"/>
                </a:solidFill>
              </a:rPr>
              <a:t>Communication</a:t>
            </a:r>
          </a:p>
          <a:p>
            <a:pPr lvl="1"/>
            <a:r>
              <a:rPr lang="en-GB" dirty="0">
                <a:solidFill>
                  <a:srgbClr val="0000CC"/>
                </a:solidFill>
              </a:rPr>
              <a:t>Change catalyst</a:t>
            </a:r>
          </a:p>
          <a:p>
            <a:pPr lvl="1"/>
            <a:r>
              <a:rPr lang="en-GB" dirty="0">
                <a:solidFill>
                  <a:srgbClr val="0000CC"/>
                </a:solidFill>
              </a:rPr>
              <a:t>Conflict management</a:t>
            </a:r>
          </a:p>
          <a:p>
            <a:pPr lvl="1"/>
            <a:r>
              <a:rPr lang="en-GB" dirty="0">
                <a:solidFill>
                  <a:srgbClr val="0000CC"/>
                </a:solidFill>
              </a:rPr>
              <a:t>Building bonds</a:t>
            </a:r>
          </a:p>
          <a:p>
            <a:pPr lvl="1"/>
            <a:r>
              <a:rPr lang="en-GB" dirty="0">
                <a:solidFill>
                  <a:srgbClr val="0000CC"/>
                </a:solidFill>
              </a:rPr>
              <a:t>Teamwork and collaboration</a:t>
            </a:r>
          </a:p>
        </p:txBody>
      </p:sp>
      <p:sp>
        <p:nvSpPr>
          <p:cNvPr id="5" name="TextBox 4">
            <a:extLst>
              <a:ext uri="{FF2B5EF4-FFF2-40B4-BE49-F238E27FC236}">
                <a16:creationId xmlns:a16="http://schemas.microsoft.com/office/drawing/2014/main" id="{D8693A7C-7DD9-4548-A527-8132FF608204}"/>
              </a:ext>
            </a:extLst>
          </p:cNvPr>
          <p:cNvSpPr txBox="1"/>
          <p:nvPr/>
        </p:nvSpPr>
        <p:spPr>
          <a:xfrm>
            <a:off x="76486" y="621710"/>
            <a:ext cx="5562357" cy="584775"/>
          </a:xfrm>
          <a:prstGeom prst="rect">
            <a:avLst/>
          </a:prstGeom>
          <a:noFill/>
        </p:spPr>
        <p:txBody>
          <a:bodyPr wrap="none" rtlCol="0">
            <a:spAutoFit/>
          </a:bodyPr>
          <a:lstStyle/>
          <a:p>
            <a:pPr algn="ctr"/>
            <a:r>
              <a:rPr lang="en-GB" sz="3200" dirty="0">
                <a:solidFill>
                  <a:srgbClr val="7030A0"/>
                </a:solidFill>
              </a:rPr>
              <a:t>Emotional Intelligence: A Primer</a:t>
            </a:r>
          </a:p>
        </p:txBody>
      </p:sp>
      <p:pic>
        <p:nvPicPr>
          <p:cNvPr id="9" name="Picture 8" descr="A picture containing text&#10;&#10;Description automatically generated">
            <a:extLst>
              <a:ext uri="{FF2B5EF4-FFF2-40B4-BE49-F238E27FC236}">
                <a16:creationId xmlns:a16="http://schemas.microsoft.com/office/drawing/2014/main" id="{EBA16766-C455-6DFC-A14B-2093BC8B089D}"/>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563888" y="4725144"/>
            <a:ext cx="1689358" cy="950264"/>
          </a:xfrm>
          <a:prstGeom prst="rect">
            <a:avLst/>
          </a:prstGeom>
        </p:spPr>
      </p:pic>
    </p:spTree>
    <p:extLst>
      <p:ext uri="{BB962C8B-B14F-4D97-AF65-F5344CB8AC3E}">
        <p14:creationId xmlns:p14="http://schemas.microsoft.com/office/powerpoint/2010/main" val="2640881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fade">
                                      <p:cBhvr>
                                        <p:cTn id="21" dur="500"/>
                                        <p:tgtEl>
                                          <p:spTgt spid="3">
                                            <p:txEl>
                                              <p:pRg st="5" end="5"/>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animEffect transition="in" filter="fade">
                                      <p:cBhvr>
                                        <p:cTn id="24" dur="500"/>
                                        <p:tgtEl>
                                          <p:spTgt spid="3">
                                            <p:txEl>
                                              <p:pRg st="6" end="6"/>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8" end="8"/>
                                            </p:txEl>
                                          </p:spTgt>
                                        </p:tgtEl>
                                        <p:attrNameLst>
                                          <p:attrName>style.visibility</p:attrName>
                                        </p:attrNameLst>
                                      </p:cBhvr>
                                      <p:to>
                                        <p:strVal val="visible"/>
                                      </p:to>
                                    </p:set>
                                    <p:animEffect transition="in" filter="fade">
                                      <p:cBhvr>
                                        <p:cTn id="30" dur="500"/>
                                        <p:tgtEl>
                                          <p:spTgt spid="3">
                                            <p:txEl>
                                              <p:pRg st="8" end="8"/>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9" end="9"/>
                                            </p:txEl>
                                          </p:spTgt>
                                        </p:tgtEl>
                                        <p:attrNameLst>
                                          <p:attrName>style.visibility</p:attrName>
                                        </p:attrNameLst>
                                      </p:cBhvr>
                                      <p:to>
                                        <p:strVal val="visible"/>
                                      </p:to>
                                    </p:set>
                                    <p:animEffect transition="in" filter="fade">
                                      <p:cBhvr>
                                        <p:cTn id="33" dur="500"/>
                                        <p:tgtEl>
                                          <p:spTgt spid="3">
                                            <p:txEl>
                                              <p:pRg st="9" end="9"/>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10" end="10"/>
                                            </p:txEl>
                                          </p:spTgt>
                                        </p:tgtEl>
                                        <p:attrNameLst>
                                          <p:attrName>style.visibility</p:attrName>
                                        </p:attrNameLst>
                                      </p:cBhvr>
                                      <p:to>
                                        <p:strVal val="visible"/>
                                      </p:to>
                                    </p:set>
                                    <p:animEffect transition="in" filter="fade">
                                      <p:cBhvr>
                                        <p:cTn id="36" dur="500"/>
                                        <p:tgtEl>
                                          <p:spTgt spid="3">
                                            <p:txEl>
                                              <p:pRg st="10" end="10"/>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3">
                                            <p:txEl>
                                              <p:pRg st="11" end="11"/>
                                            </p:txEl>
                                          </p:spTgt>
                                        </p:tgtEl>
                                        <p:attrNameLst>
                                          <p:attrName>style.visibility</p:attrName>
                                        </p:attrNameLst>
                                      </p:cBhvr>
                                      <p:to>
                                        <p:strVal val="visible"/>
                                      </p:to>
                                    </p:set>
                                    <p:animEffect transition="in" filter="fade">
                                      <p:cBhvr>
                                        <p:cTn id="39" dur="500"/>
                                        <p:tgtEl>
                                          <p:spTgt spid="3">
                                            <p:txEl>
                                              <p:pRg st="11" end="11"/>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4">
                                            <p:txEl>
                                              <p:pRg st="0" end="0"/>
                                            </p:txEl>
                                          </p:spTgt>
                                        </p:tgtEl>
                                        <p:attrNameLst>
                                          <p:attrName>style.visibility</p:attrName>
                                        </p:attrNameLst>
                                      </p:cBhvr>
                                      <p:to>
                                        <p:strVal val="visible"/>
                                      </p:to>
                                    </p:set>
                                    <p:animEffect transition="in" filter="fade">
                                      <p:cBhvr>
                                        <p:cTn id="44" dur="500"/>
                                        <p:tgtEl>
                                          <p:spTgt spid="4">
                                            <p:txEl>
                                              <p:pRg st="0" end="0"/>
                                            </p:txEl>
                                          </p:spTgt>
                                        </p:tgtEl>
                                      </p:cBhvr>
                                    </p:animEffect>
                                  </p:childTnLst>
                                </p:cTn>
                              </p:par>
                              <p:par>
                                <p:cTn id="45" presetID="10" presetClass="entr" presetSubtype="0" fill="hold" nodeType="withEffect">
                                  <p:stCondLst>
                                    <p:cond delay="0"/>
                                  </p:stCondLst>
                                  <p:childTnLst>
                                    <p:set>
                                      <p:cBhvr>
                                        <p:cTn id="46" dur="1" fill="hold">
                                          <p:stCondLst>
                                            <p:cond delay="0"/>
                                          </p:stCondLst>
                                        </p:cTn>
                                        <p:tgtEl>
                                          <p:spTgt spid="4">
                                            <p:txEl>
                                              <p:pRg st="1" end="1"/>
                                            </p:txEl>
                                          </p:spTgt>
                                        </p:tgtEl>
                                        <p:attrNameLst>
                                          <p:attrName>style.visibility</p:attrName>
                                        </p:attrNameLst>
                                      </p:cBhvr>
                                      <p:to>
                                        <p:strVal val="visible"/>
                                      </p:to>
                                    </p:set>
                                    <p:animEffect transition="in" filter="fade">
                                      <p:cBhvr>
                                        <p:cTn id="47" dur="500"/>
                                        <p:tgtEl>
                                          <p:spTgt spid="4">
                                            <p:txEl>
                                              <p:pRg st="1" end="1"/>
                                            </p:txEl>
                                          </p:spTgt>
                                        </p:tgtEl>
                                      </p:cBhvr>
                                    </p:animEffect>
                                  </p:childTnLst>
                                </p:cTn>
                              </p:par>
                              <p:par>
                                <p:cTn id="48" presetID="10" presetClass="entr" presetSubtype="0" fill="hold" nodeType="withEffect">
                                  <p:stCondLst>
                                    <p:cond delay="0"/>
                                  </p:stCondLst>
                                  <p:childTnLst>
                                    <p:set>
                                      <p:cBhvr>
                                        <p:cTn id="49" dur="1" fill="hold">
                                          <p:stCondLst>
                                            <p:cond delay="0"/>
                                          </p:stCondLst>
                                        </p:cTn>
                                        <p:tgtEl>
                                          <p:spTgt spid="4">
                                            <p:txEl>
                                              <p:pRg st="2" end="2"/>
                                            </p:txEl>
                                          </p:spTgt>
                                        </p:tgtEl>
                                        <p:attrNameLst>
                                          <p:attrName>style.visibility</p:attrName>
                                        </p:attrNameLst>
                                      </p:cBhvr>
                                      <p:to>
                                        <p:strVal val="visible"/>
                                      </p:to>
                                    </p:set>
                                    <p:animEffect transition="in" filter="fade">
                                      <p:cBhvr>
                                        <p:cTn id="50" dur="500"/>
                                        <p:tgtEl>
                                          <p:spTgt spid="4">
                                            <p:txEl>
                                              <p:pRg st="2" end="2"/>
                                            </p:txEl>
                                          </p:spTgt>
                                        </p:tgtEl>
                                      </p:cBhvr>
                                    </p:animEffect>
                                  </p:childTnLst>
                                </p:cTn>
                              </p:par>
                              <p:par>
                                <p:cTn id="51" presetID="10" presetClass="entr" presetSubtype="0" fill="hold" nodeType="withEffect">
                                  <p:stCondLst>
                                    <p:cond delay="0"/>
                                  </p:stCondLst>
                                  <p:childTnLst>
                                    <p:set>
                                      <p:cBhvr>
                                        <p:cTn id="52" dur="1" fill="hold">
                                          <p:stCondLst>
                                            <p:cond delay="0"/>
                                          </p:stCondLst>
                                        </p:cTn>
                                        <p:tgtEl>
                                          <p:spTgt spid="4">
                                            <p:txEl>
                                              <p:pRg st="3" end="3"/>
                                            </p:txEl>
                                          </p:spTgt>
                                        </p:tgtEl>
                                        <p:attrNameLst>
                                          <p:attrName>style.visibility</p:attrName>
                                        </p:attrNameLst>
                                      </p:cBhvr>
                                      <p:to>
                                        <p:strVal val="visible"/>
                                      </p:to>
                                    </p:set>
                                    <p:animEffect transition="in" filter="fade">
                                      <p:cBhvr>
                                        <p:cTn id="53" dur="500"/>
                                        <p:tgtEl>
                                          <p:spTgt spid="4">
                                            <p:txEl>
                                              <p:pRg st="3" end="3"/>
                                            </p:txEl>
                                          </p:spTgt>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nodeType="clickEffect">
                                  <p:stCondLst>
                                    <p:cond delay="0"/>
                                  </p:stCondLst>
                                  <p:childTnLst>
                                    <p:set>
                                      <p:cBhvr>
                                        <p:cTn id="57" dur="1" fill="hold">
                                          <p:stCondLst>
                                            <p:cond delay="0"/>
                                          </p:stCondLst>
                                        </p:cTn>
                                        <p:tgtEl>
                                          <p:spTgt spid="4">
                                            <p:txEl>
                                              <p:pRg st="5" end="5"/>
                                            </p:txEl>
                                          </p:spTgt>
                                        </p:tgtEl>
                                        <p:attrNameLst>
                                          <p:attrName>style.visibility</p:attrName>
                                        </p:attrNameLst>
                                      </p:cBhvr>
                                      <p:to>
                                        <p:strVal val="visible"/>
                                      </p:to>
                                    </p:set>
                                    <p:animEffect transition="in" filter="fade">
                                      <p:cBhvr>
                                        <p:cTn id="58" dur="500"/>
                                        <p:tgtEl>
                                          <p:spTgt spid="4">
                                            <p:txEl>
                                              <p:pRg st="5" end="5"/>
                                            </p:txEl>
                                          </p:spTgt>
                                        </p:tgtEl>
                                      </p:cBhvr>
                                    </p:animEffect>
                                  </p:childTnLst>
                                </p:cTn>
                              </p:par>
                              <p:par>
                                <p:cTn id="59" presetID="10" presetClass="entr" presetSubtype="0" fill="hold" nodeType="withEffect">
                                  <p:stCondLst>
                                    <p:cond delay="0"/>
                                  </p:stCondLst>
                                  <p:childTnLst>
                                    <p:set>
                                      <p:cBhvr>
                                        <p:cTn id="60" dur="1" fill="hold">
                                          <p:stCondLst>
                                            <p:cond delay="0"/>
                                          </p:stCondLst>
                                        </p:cTn>
                                        <p:tgtEl>
                                          <p:spTgt spid="4">
                                            <p:txEl>
                                              <p:pRg st="6" end="6"/>
                                            </p:txEl>
                                          </p:spTgt>
                                        </p:tgtEl>
                                        <p:attrNameLst>
                                          <p:attrName>style.visibility</p:attrName>
                                        </p:attrNameLst>
                                      </p:cBhvr>
                                      <p:to>
                                        <p:strVal val="visible"/>
                                      </p:to>
                                    </p:set>
                                    <p:animEffect transition="in" filter="fade">
                                      <p:cBhvr>
                                        <p:cTn id="61" dur="500"/>
                                        <p:tgtEl>
                                          <p:spTgt spid="4">
                                            <p:txEl>
                                              <p:pRg st="6" end="6"/>
                                            </p:txEl>
                                          </p:spTgt>
                                        </p:tgtEl>
                                      </p:cBhvr>
                                    </p:animEffect>
                                  </p:childTnLst>
                                </p:cTn>
                              </p:par>
                              <p:par>
                                <p:cTn id="62" presetID="10" presetClass="entr" presetSubtype="0" fill="hold" nodeType="withEffect">
                                  <p:stCondLst>
                                    <p:cond delay="0"/>
                                  </p:stCondLst>
                                  <p:childTnLst>
                                    <p:set>
                                      <p:cBhvr>
                                        <p:cTn id="63" dur="1" fill="hold">
                                          <p:stCondLst>
                                            <p:cond delay="0"/>
                                          </p:stCondLst>
                                        </p:cTn>
                                        <p:tgtEl>
                                          <p:spTgt spid="4">
                                            <p:txEl>
                                              <p:pRg st="7" end="7"/>
                                            </p:txEl>
                                          </p:spTgt>
                                        </p:tgtEl>
                                        <p:attrNameLst>
                                          <p:attrName>style.visibility</p:attrName>
                                        </p:attrNameLst>
                                      </p:cBhvr>
                                      <p:to>
                                        <p:strVal val="visible"/>
                                      </p:to>
                                    </p:set>
                                    <p:animEffect transition="in" filter="fade">
                                      <p:cBhvr>
                                        <p:cTn id="64" dur="500"/>
                                        <p:tgtEl>
                                          <p:spTgt spid="4">
                                            <p:txEl>
                                              <p:pRg st="7" end="7"/>
                                            </p:txEl>
                                          </p:spTgt>
                                        </p:tgtEl>
                                      </p:cBhvr>
                                    </p:animEffect>
                                  </p:childTnLst>
                                </p:cTn>
                              </p:par>
                              <p:par>
                                <p:cTn id="65" presetID="10" presetClass="entr" presetSubtype="0" fill="hold" nodeType="withEffect">
                                  <p:stCondLst>
                                    <p:cond delay="0"/>
                                  </p:stCondLst>
                                  <p:childTnLst>
                                    <p:set>
                                      <p:cBhvr>
                                        <p:cTn id="66" dur="1" fill="hold">
                                          <p:stCondLst>
                                            <p:cond delay="0"/>
                                          </p:stCondLst>
                                        </p:cTn>
                                        <p:tgtEl>
                                          <p:spTgt spid="4">
                                            <p:txEl>
                                              <p:pRg st="8" end="8"/>
                                            </p:txEl>
                                          </p:spTgt>
                                        </p:tgtEl>
                                        <p:attrNameLst>
                                          <p:attrName>style.visibility</p:attrName>
                                        </p:attrNameLst>
                                      </p:cBhvr>
                                      <p:to>
                                        <p:strVal val="visible"/>
                                      </p:to>
                                    </p:set>
                                    <p:animEffect transition="in" filter="fade">
                                      <p:cBhvr>
                                        <p:cTn id="67" dur="500"/>
                                        <p:tgtEl>
                                          <p:spTgt spid="4">
                                            <p:txEl>
                                              <p:pRg st="8" end="8"/>
                                            </p:txEl>
                                          </p:spTgt>
                                        </p:tgtEl>
                                      </p:cBhvr>
                                    </p:animEffect>
                                  </p:childTnLst>
                                </p:cTn>
                              </p:par>
                              <p:par>
                                <p:cTn id="68" presetID="10" presetClass="entr" presetSubtype="0" fill="hold" nodeType="withEffect">
                                  <p:stCondLst>
                                    <p:cond delay="0"/>
                                  </p:stCondLst>
                                  <p:childTnLst>
                                    <p:set>
                                      <p:cBhvr>
                                        <p:cTn id="69" dur="1" fill="hold">
                                          <p:stCondLst>
                                            <p:cond delay="0"/>
                                          </p:stCondLst>
                                        </p:cTn>
                                        <p:tgtEl>
                                          <p:spTgt spid="4">
                                            <p:txEl>
                                              <p:pRg st="9" end="9"/>
                                            </p:txEl>
                                          </p:spTgt>
                                        </p:tgtEl>
                                        <p:attrNameLst>
                                          <p:attrName>style.visibility</p:attrName>
                                        </p:attrNameLst>
                                      </p:cBhvr>
                                      <p:to>
                                        <p:strVal val="visible"/>
                                      </p:to>
                                    </p:set>
                                    <p:animEffect transition="in" filter="fade">
                                      <p:cBhvr>
                                        <p:cTn id="70" dur="500"/>
                                        <p:tgtEl>
                                          <p:spTgt spid="4">
                                            <p:txEl>
                                              <p:pRg st="9" end="9"/>
                                            </p:txEl>
                                          </p:spTgt>
                                        </p:tgtEl>
                                      </p:cBhvr>
                                    </p:animEffect>
                                  </p:childTnLst>
                                </p:cTn>
                              </p:par>
                              <p:par>
                                <p:cTn id="71" presetID="10" presetClass="entr" presetSubtype="0" fill="hold" nodeType="withEffect">
                                  <p:stCondLst>
                                    <p:cond delay="0"/>
                                  </p:stCondLst>
                                  <p:childTnLst>
                                    <p:set>
                                      <p:cBhvr>
                                        <p:cTn id="72" dur="1" fill="hold">
                                          <p:stCondLst>
                                            <p:cond delay="0"/>
                                          </p:stCondLst>
                                        </p:cTn>
                                        <p:tgtEl>
                                          <p:spTgt spid="4">
                                            <p:txEl>
                                              <p:pRg st="10" end="10"/>
                                            </p:txEl>
                                          </p:spTgt>
                                        </p:tgtEl>
                                        <p:attrNameLst>
                                          <p:attrName>style.visibility</p:attrName>
                                        </p:attrNameLst>
                                      </p:cBhvr>
                                      <p:to>
                                        <p:strVal val="visible"/>
                                      </p:to>
                                    </p:set>
                                    <p:animEffect transition="in" filter="fade">
                                      <p:cBhvr>
                                        <p:cTn id="73" dur="500"/>
                                        <p:tgtEl>
                                          <p:spTgt spid="4">
                                            <p:txEl>
                                              <p:pRg st="10" end="10"/>
                                            </p:txEl>
                                          </p:spTgt>
                                        </p:tgtEl>
                                      </p:cBhvr>
                                    </p:animEffect>
                                  </p:childTnLst>
                                </p:cTn>
                              </p:par>
                              <p:par>
                                <p:cTn id="74" presetID="10" presetClass="entr" presetSubtype="0" fill="hold" nodeType="withEffect">
                                  <p:stCondLst>
                                    <p:cond delay="0"/>
                                  </p:stCondLst>
                                  <p:childTnLst>
                                    <p:set>
                                      <p:cBhvr>
                                        <p:cTn id="75" dur="1" fill="hold">
                                          <p:stCondLst>
                                            <p:cond delay="0"/>
                                          </p:stCondLst>
                                        </p:cTn>
                                        <p:tgtEl>
                                          <p:spTgt spid="4">
                                            <p:txEl>
                                              <p:pRg st="11" end="11"/>
                                            </p:txEl>
                                          </p:spTgt>
                                        </p:tgtEl>
                                        <p:attrNameLst>
                                          <p:attrName>style.visibility</p:attrName>
                                        </p:attrNameLst>
                                      </p:cBhvr>
                                      <p:to>
                                        <p:strVal val="visible"/>
                                      </p:to>
                                    </p:set>
                                    <p:animEffect transition="in" filter="fade">
                                      <p:cBhvr>
                                        <p:cTn id="76" dur="500"/>
                                        <p:tgtEl>
                                          <p:spTgt spid="4">
                                            <p:txEl>
                                              <p:pRg st="11" end="11"/>
                                            </p:txEl>
                                          </p:spTgt>
                                        </p:tgtEl>
                                      </p:cBhvr>
                                    </p:animEffect>
                                  </p:childTnLst>
                                </p:cTn>
                              </p:par>
                              <p:par>
                                <p:cTn id="77" presetID="10" presetClass="entr" presetSubtype="0" fill="hold" nodeType="withEffect">
                                  <p:stCondLst>
                                    <p:cond delay="0"/>
                                  </p:stCondLst>
                                  <p:childTnLst>
                                    <p:set>
                                      <p:cBhvr>
                                        <p:cTn id="78" dur="1" fill="hold">
                                          <p:stCondLst>
                                            <p:cond delay="0"/>
                                          </p:stCondLst>
                                        </p:cTn>
                                        <p:tgtEl>
                                          <p:spTgt spid="4">
                                            <p:txEl>
                                              <p:pRg st="12" end="12"/>
                                            </p:txEl>
                                          </p:spTgt>
                                        </p:tgtEl>
                                        <p:attrNameLst>
                                          <p:attrName>style.visibility</p:attrName>
                                        </p:attrNameLst>
                                      </p:cBhvr>
                                      <p:to>
                                        <p:strVal val="visible"/>
                                      </p:to>
                                    </p:set>
                                    <p:animEffect transition="in" filter="fade">
                                      <p:cBhvr>
                                        <p:cTn id="79" dur="500"/>
                                        <p:tgtEl>
                                          <p:spTgt spid="4">
                                            <p:txEl>
                                              <p:pRg st="12" end="12"/>
                                            </p:txEl>
                                          </p:spTgt>
                                        </p:tgtEl>
                                      </p:cBhvr>
                                    </p:animEffect>
                                  </p:childTnLst>
                                </p:cTn>
                              </p:par>
                              <p:par>
                                <p:cTn id="80" presetID="10" presetClass="entr" presetSubtype="0" fill="hold" nodeType="withEffect">
                                  <p:stCondLst>
                                    <p:cond delay="0"/>
                                  </p:stCondLst>
                                  <p:childTnLst>
                                    <p:set>
                                      <p:cBhvr>
                                        <p:cTn id="81" dur="1" fill="hold">
                                          <p:stCondLst>
                                            <p:cond delay="0"/>
                                          </p:stCondLst>
                                        </p:cTn>
                                        <p:tgtEl>
                                          <p:spTgt spid="4">
                                            <p:txEl>
                                              <p:pRg st="13" end="13"/>
                                            </p:txEl>
                                          </p:spTgt>
                                        </p:tgtEl>
                                        <p:attrNameLst>
                                          <p:attrName>style.visibility</p:attrName>
                                        </p:attrNameLst>
                                      </p:cBhvr>
                                      <p:to>
                                        <p:strVal val="visible"/>
                                      </p:to>
                                    </p:set>
                                    <p:animEffect transition="in" filter="fade">
                                      <p:cBhvr>
                                        <p:cTn id="82" dur="500"/>
                                        <p:tgtEl>
                                          <p:spTgt spid="4">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9B43D8-1E14-4754-AE25-4AABD7E950CA}"/>
              </a:ext>
            </a:extLst>
          </p:cNvPr>
          <p:cNvSpPr>
            <a:spLocks noGrp="1"/>
          </p:cNvSpPr>
          <p:nvPr>
            <p:ph type="title"/>
          </p:nvPr>
        </p:nvSpPr>
        <p:spPr/>
        <p:txBody>
          <a:bodyPr/>
          <a:lstStyle/>
          <a:p>
            <a:r>
              <a:rPr lang="en-GB" dirty="0"/>
              <a:t>Six Styles of Leadership</a:t>
            </a:r>
          </a:p>
        </p:txBody>
      </p:sp>
      <p:sp>
        <p:nvSpPr>
          <p:cNvPr id="3" name="Content Placeholder 2">
            <a:extLst>
              <a:ext uri="{FF2B5EF4-FFF2-40B4-BE49-F238E27FC236}">
                <a16:creationId xmlns:a16="http://schemas.microsoft.com/office/drawing/2014/main" id="{C3DBDBBE-E08F-47E4-8ADD-51EFDAA47812}"/>
              </a:ext>
            </a:extLst>
          </p:cNvPr>
          <p:cNvSpPr>
            <a:spLocks noGrp="1"/>
          </p:cNvSpPr>
          <p:nvPr>
            <p:ph sz="half" idx="1"/>
          </p:nvPr>
        </p:nvSpPr>
        <p:spPr>
          <a:xfrm>
            <a:off x="87016" y="1844824"/>
            <a:ext cx="2962672" cy="3989040"/>
          </a:xfrm>
        </p:spPr>
        <p:txBody>
          <a:bodyPr>
            <a:normAutofit/>
          </a:bodyPr>
          <a:lstStyle/>
          <a:p>
            <a:r>
              <a:rPr lang="en-GB" sz="3600" dirty="0">
                <a:solidFill>
                  <a:srgbClr val="0000CC"/>
                </a:solidFill>
              </a:rPr>
              <a:t>Coercive</a:t>
            </a:r>
          </a:p>
          <a:p>
            <a:r>
              <a:rPr lang="en-GB" sz="3600" dirty="0">
                <a:solidFill>
                  <a:srgbClr val="0000CC"/>
                </a:solidFill>
              </a:rPr>
              <a:t>Authoritative</a:t>
            </a:r>
          </a:p>
          <a:p>
            <a:r>
              <a:rPr lang="en-GB" sz="3600" dirty="0">
                <a:solidFill>
                  <a:srgbClr val="0000CC"/>
                </a:solidFill>
              </a:rPr>
              <a:t>Affiliative</a:t>
            </a:r>
          </a:p>
          <a:p>
            <a:r>
              <a:rPr lang="en-GB" sz="3600" dirty="0">
                <a:solidFill>
                  <a:srgbClr val="0000CC"/>
                </a:solidFill>
              </a:rPr>
              <a:t>Democratic</a:t>
            </a:r>
          </a:p>
          <a:p>
            <a:r>
              <a:rPr lang="en-GB" sz="3600" dirty="0">
                <a:solidFill>
                  <a:srgbClr val="0000CC"/>
                </a:solidFill>
              </a:rPr>
              <a:t>Pacesetting</a:t>
            </a:r>
          </a:p>
          <a:p>
            <a:r>
              <a:rPr lang="en-GB" sz="3600" dirty="0">
                <a:solidFill>
                  <a:srgbClr val="0000CC"/>
                </a:solidFill>
              </a:rPr>
              <a:t>Coaching</a:t>
            </a:r>
          </a:p>
        </p:txBody>
      </p:sp>
      <p:sp>
        <p:nvSpPr>
          <p:cNvPr id="4" name="Content Placeholder 3">
            <a:extLst>
              <a:ext uri="{FF2B5EF4-FFF2-40B4-BE49-F238E27FC236}">
                <a16:creationId xmlns:a16="http://schemas.microsoft.com/office/drawing/2014/main" id="{A6528DC8-4199-4350-A5E1-6419F5EC071A}"/>
              </a:ext>
            </a:extLst>
          </p:cNvPr>
          <p:cNvSpPr>
            <a:spLocks noGrp="1"/>
          </p:cNvSpPr>
          <p:nvPr>
            <p:ph sz="half" idx="2"/>
          </p:nvPr>
        </p:nvSpPr>
        <p:spPr>
          <a:xfrm>
            <a:off x="3111093" y="1690688"/>
            <a:ext cx="5966320" cy="3989040"/>
          </a:xfrm>
        </p:spPr>
        <p:txBody>
          <a:bodyPr>
            <a:normAutofit/>
          </a:bodyPr>
          <a:lstStyle/>
          <a:p>
            <a:pPr marL="0" indent="0">
              <a:lnSpc>
                <a:spcPct val="150000"/>
              </a:lnSpc>
              <a:buNone/>
            </a:pPr>
            <a:r>
              <a:rPr lang="en-GB" dirty="0">
                <a:solidFill>
                  <a:srgbClr val="002060"/>
                </a:solidFill>
              </a:rPr>
              <a:t>: </a:t>
            </a:r>
            <a:r>
              <a:rPr lang="en-GB" i="1" dirty="0">
                <a:solidFill>
                  <a:srgbClr val="002060"/>
                </a:solidFill>
              </a:rPr>
              <a:t>Demand immediate compliance</a:t>
            </a:r>
          </a:p>
          <a:p>
            <a:pPr marL="0" indent="0">
              <a:spcAft>
                <a:spcPts val="1200"/>
              </a:spcAft>
              <a:buNone/>
            </a:pPr>
            <a:r>
              <a:rPr lang="en-GB" i="1" dirty="0">
                <a:solidFill>
                  <a:srgbClr val="002060"/>
                </a:solidFill>
              </a:rPr>
              <a:t>: Mobilise people towards a vision</a:t>
            </a:r>
          </a:p>
          <a:p>
            <a:pPr marL="0" indent="0">
              <a:spcBef>
                <a:spcPts val="1200"/>
              </a:spcBef>
              <a:spcAft>
                <a:spcPts val="600"/>
              </a:spcAft>
              <a:buNone/>
            </a:pPr>
            <a:r>
              <a:rPr lang="en-GB" i="1" dirty="0">
                <a:solidFill>
                  <a:srgbClr val="002060"/>
                </a:solidFill>
              </a:rPr>
              <a:t>: Create emotional bonds and harmony</a:t>
            </a:r>
          </a:p>
          <a:p>
            <a:pPr marL="0" indent="0">
              <a:spcBef>
                <a:spcPts val="1200"/>
              </a:spcBef>
              <a:buNone/>
            </a:pPr>
            <a:r>
              <a:rPr lang="en-GB" i="1" dirty="0">
                <a:solidFill>
                  <a:srgbClr val="002060"/>
                </a:solidFill>
              </a:rPr>
              <a:t>: Build consensus through participation</a:t>
            </a:r>
          </a:p>
          <a:p>
            <a:pPr marL="0" indent="0">
              <a:lnSpc>
                <a:spcPct val="150000"/>
              </a:lnSpc>
              <a:spcBef>
                <a:spcPts val="300"/>
              </a:spcBef>
              <a:buNone/>
            </a:pPr>
            <a:r>
              <a:rPr lang="en-GB" i="1" dirty="0">
                <a:solidFill>
                  <a:srgbClr val="002060"/>
                </a:solidFill>
              </a:rPr>
              <a:t>: Expect excellence and self-direction</a:t>
            </a:r>
          </a:p>
          <a:p>
            <a:pPr marL="0" indent="0">
              <a:spcBef>
                <a:spcPts val="1800"/>
              </a:spcBef>
              <a:buNone/>
            </a:pPr>
            <a:r>
              <a:rPr lang="en-GB" i="1" dirty="0">
                <a:solidFill>
                  <a:srgbClr val="002060"/>
                </a:solidFill>
              </a:rPr>
              <a:t>: Develop people for the future</a:t>
            </a:r>
          </a:p>
        </p:txBody>
      </p:sp>
      <p:pic>
        <p:nvPicPr>
          <p:cNvPr id="6" name="Picture 5">
            <a:extLst>
              <a:ext uri="{FF2B5EF4-FFF2-40B4-BE49-F238E27FC236}">
                <a16:creationId xmlns:a16="http://schemas.microsoft.com/office/drawing/2014/main" id="{8FDB0DE3-E906-5B6F-2A67-2C2544846AF2}"/>
              </a:ext>
            </a:extLst>
          </p:cNvPr>
          <p:cNvPicPr>
            <a:picLocks noChangeAspect="1"/>
          </p:cNvPicPr>
          <p:nvPr/>
        </p:nvPicPr>
        <p:blipFill>
          <a:blip r:embed="rId3"/>
          <a:stretch>
            <a:fillRect/>
          </a:stretch>
        </p:blipFill>
        <p:spPr>
          <a:xfrm>
            <a:off x="6094253" y="5201"/>
            <a:ext cx="3049747" cy="1643129"/>
          </a:xfrm>
          <a:prstGeom prst="rect">
            <a:avLst/>
          </a:prstGeom>
        </p:spPr>
      </p:pic>
    </p:spTree>
    <p:extLst>
      <p:ext uri="{BB962C8B-B14F-4D97-AF65-F5344CB8AC3E}">
        <p14:creationId xmlns:p14="http://schemas.microsoft.com/office/powerpoint/2010/main" val="2249658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1" end="1"/>
                                            </p:txEl>
                                          </p:spTgt>
                                        </p:tgtEl>
                                        <p:attrNameLst>
                                          <p:attrName>style.visibility</p:attrName>
                                        </p:attrNameLst>
                                      </p:cBhvr>
                                      <p:to>
                                        <p:strVal val="visible"/>
                                      </p:to>
                                    </p:set>
                                    <p:animEffect transition="in" filter="fade">
                                      <p:cBhvr>
                                        <p:cTn id="22" dur="500"/>
                                        <p:tgtEl>
                                          <p:spTgt spid="4">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5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2" end="2"/>
                                            </p:txEl>
                                          </p:spTgt>
                                        </p:tgtEl>
                                        <p:attrNameLst>
                                          <p:attrName>style.visibility</p:attrName>
                                        </p:attrNameLst>
                                      </p:cBhvr>
                                      <p:to>
                                        <p:strVal val="visible"/>
                                      </p:to>
                                    </p:set>
                                    <p:animEffect transition="in" filter="fade">
                                      <p:cBhvr>
                                        <p:cTn id="32" dur="500"/>
                                        <p:tgtEl>
                                          <p:spTgt spid="4">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animEffect transition="in" filter="fade">
                                      <p:cBhvr>
                                        <p:cTn id="37" dur="500"/>
                                        <p:tgtEl>
                                          <p:spTgt spid="3">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
                                            <p:txEl>
                                              <p:pRg st="3" end="3"/>
                                            </p:txEl>
                                          </p:spTgt>
                                        </p:tgtEl>
                                        <p:attrNameLst>
                                          <p:attrName>style.visibility</p:attrName>
                                        </p:attrNameLst>
                                      </p:cBhvr>
                                      <p:to>
                                        <p:strVal val="visible"/>
                                      </p:to>
                                    </p:set>
                                    <p:animEffect transition="in" filter="fade">
                                      <p:cBhvr>
                                        <p:cTn id="42" dur="500"/>
                                        <p:tgtEl>
                                          <p:spTgt spid="4">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4" end="4"/>
                                            </p:txEl>
                                          </p:spTgt>
                                        </p:tgtEl>
                                        <p:attrNameLst>
                                          <p:attrName>style.visibility</p:attrName>
                                        </p:attrNameLst>
                                      </p:cBhvr>
                                      <p:to>
                                        <p:strVal val="visible"/>
                                      </p:to>
                                    </p:set>
                                    <p:animEffect transition="in" filter="fade">
                                      <p:cBhvr>
                                        <p:cTn id="47" dur="500"/>
                                        <p:tgtEl>
                                          <p:spTgt spid="3">
                                            <p:txEl>
                                              <p:pRg st="4" end="4"/>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4">
                                            <p:txEl>
                                              <p:pRg st="4" end="4"/>
                                            </p:txEl>
                                          </p:spTgt>
                                        </p:tgtEl>
                                        <p:attrNameLst>
                                          <p:attrName>style.visibility</p:attrName>
                                        </p:attrNameLst>
                                      </p:cBhvr>
                                      <p:to>
                                        <p:strVal val="visible"/>
                                      </p:to>
                                    </p:set>
                                    <p:animEffect transition="in" filter="fade">
                                      <p:cBhvr>
                                        <p:cTn id="52" dur="500"/>
                                        <p:tgtEl>
                                          <p:spTgt spid="4">
                                            <p:txEl>
                                              <p:pRg st="4" end="4"/>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3">
                                            <p:txEl>
                                              <p:pRg st="5" end="5"/>
                                            </p:txEl>
                                          </p:spTgt>
                                        </p:tgtEl>
                                        <p:attrNameLst>
                                          <p:attrName>style.visibility</p:attrName>
                                        </p:attrNameLst>
                                      </p:cBhvr>
                                      <p:to>
                                        <p:strVal val="visible"/>
                                      </p:to>
                                    </p:set>
                                    <p:animEffect transition="in" filter="fade">
                                      <p:cBhvr>
                                        <p:cTn id="57" dur="500"/>
                                        <p:tgtEl>
                                          <p:spTgt spid="3">
                                            <p:txEl>
                                              <p:pRg st="5" end="5"/>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4">
                                            <p:txEl>
                                              <p:pRg st="5" end="5"/>
                                            </p:txEl>
                                          </p:spTgt>
                                        </p:tgtEl>
                                        <p:attrNameLst>
                                          <p:attrName>style.visibility</p:attrName>
                                        </p:attrNameLst>
                                      </p:cBhvr>
                                      <p:to>
                                        <p:strVal val="visible"/>
                                      </p:to>
                                    </p:set>
                                    <p:animEffect transition="in" filter="fade">
                                      <p:cBhvr>
                                        <p:cTn id="62"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1969C02-95DE-4D7E-8FB6-017CB735612E}"/>
              </a:ext>
            </a:extLst>
          </p:cNvPr>
          <p:cNvPicPr>
            <a:picLocks noChangeAspect="1"/>
          </p:cNvPicPr>
          <p:nvPr/>
        </p:nvPicPr>
        <p:blipFill>
          <a:blip r:embed="rId2"/>
          <a:stretch>
            <a:fillRect/>
          </a:stretch>
        </p:blipFill>
        <p:spPr>
          <a:xfrm>
            <a:off x="0" y="1"/>
            <a:ext cx="9144000" cy="5733256"/>
          </a:xfrm>
          <a:prstGeom prst="rect">
            <a:avLst/>
          </a:prstGeom>
        </p:spPr>
      </p:pic>
      <p:sp>
        <p:nvSpPr>
          <p:cNvPr id="2" name="Title 1">
            <a:extLst>
              <a:ext uri="{FF2B5EF4-FFF2-40B4-BE49-F238E27FC236}">
                <a16:creationId xmlns:a16="http://schemas.microsoft.com/office/drawing/2014/main" id="{8186FCC9-B872-4A73-99CC-4D02D337AEE1}"/>
              </a:ext>
            </a:extLst>
          </p:cNvPr>
          <p:cNvSpPr>
            <a:spLocks noGrp="1"/>
          </p:cNvSpPr>
          <p:nvPr>
            <p:ph type="title"/>
          </p:nvPr>
        </p:nvSpPr>
        <p:spPr>
          <a:xfrm>
            <a:off x="0" y="274638"/>
            <a:ext cx="9036496" cy="1143000"/>
          </a:xfrm>
        </p:spPr>
        <p:txBody>
          <a:bodyPr>
            <a:normAutofit/>
          </a:bodyPr>
          <a:lstStyle/>
          <a:p>
            <a:r>
              <a:rPr lang="en-GB" dirty="0"/>
              <a:t>Daniel Goleman – </a:t>
            </a:r>
            <a:r>
              <a:rPr lang="en-GB" b="1" i="1" dirty="0"/>
              <a:t>Climate</a:t>
            </a:r>
            <a:br>
              <a:rPr lang="en-GB" i="1" dirty="0"/>
            </a:br>
            <a:r>
              <a:rPr lang="en-GB" sz="2700" i="1" dirty="0"/>
              <a:t>(factors that influence an organisation’s ‘working environment’</a:t>
            </a:r>
          </a:p>
        </p:txBody>
      </p:sp>
      <p:sp>
        <p:nvSpPr>
          <p:cNvPr id="3" name="Content Placeholder 2">
            <a:extLst>
              <a:ext uri="{FF2B5EF4-FFF2-40B4-BE49-F238E27FC236}">
                <a16:creationId xmlns:a16="http://schemas.microsoft.com/office/drawing/2014/main" id="{013AF330-233F-4974-9394-8AC68453C44A}"/>
              </a:ext>
            </a:extLst>
          </p:cNvPr>
          <p:cNvSpPr>
            <a:spLocks noGrp="1"/>
          </p:cNvSpPr>
          <p:nvPr>
            <p:ph idx="1"/>
          </p:nvPr>
        </p:nvSpPr>
        <p:spPr>
          <a:xfrm>
            <a:off x="0" y="1600201"/>
            <a:ext cx="9036496" cy="3917032"/>
          </a:xfrm>
        </p:spPr>
        <p:txBody>
          <a:bodyPr>
            <a:normAutofit/>
          </a:bodyPr>
          <a:lstStyle/>
          <a:p>
            <a:pPr marL="514350" indent="-514350">
              <a:buFont typeface="+mj-lt"/>
              <a:buAutoNum type="arabicPeriod"/>
            </a:pPr>
            <a:r>
              <a:rPr lang="en-GB" dirty="0"/>
              <a:t>Flexibility – </a:t>
            </a:r>
            <a:r>
              <a:rPr lang="en-GB" dirty="0">
                <a:solidFill>
                  <a:schemeClr val="bg1"/>
                </a:solidFill>
              </a:rPr>
              <a:t>the freedom to innovate</a:t>
            </a:r>
          </a:p>
          <a:p>
            <a:pPr marL="514350" indent="-514350">
              <a:buFont typeface="+mj-lt"/>
              <a:buAutoNum type="arabicPeriod"/>
            </a:pPr>
            <a:r>
              <a:rPr lang="en-GB" dirty="0"/>
              <a:t>Responsibility – </a:t>
            </a:r>
            <a:r>
              <a:rPr lang="en-GB" dirty="0">
                <a:solidFill>
                  <a:schemeClr val="bg1"/>
                </a:solidFill>
              </a:rPr>
              <a:t>to the organisation</a:t>
            </a:r>
          </a:p>
          <a:p>
            <a:pPr marL="514350" indent="-514350">
              <a:buFont typeface="+mj-lt"/>
              <a:buAutoNum type="arabicPeriod"/>
            </a:pPr>
            <a:r>
              <a:rPr lang="en-GB" dirty="0"/>
              <a:t>Standards – </a:t>
            </a:r>
            <a:r>
              <a:rPr lang="en-GB" dirty="0">
                <a:solidFill>
                  <a:schemeClr val="bg1"/>
                </a:solidFill>
              </a:rPr>
              <a:t>that </a:t>
            </a:r>
            <a:r>
              <a:rPr lang="en-GB" i="1" dirty="0">
                <a:solidFill>
                  <a:schemeClr val="bg1"/>
                </a:solidFill>
              </a:rPr>
              <a:t>people</a:t>
            </a:r>
            <a:r>
              <a:rPr lang="en-GB" dirty="0">
                <a:solidFill>
                  <a:schemeClr val="bg1"/>
                </a:solidFill>
              </a:rPr>
              <a:t> set</a:t>
            </a:r>
          </a:p>
          <a:p>
            <a:pPr marL="514350" indent="-514350">
              <a:buFont typeface="+mj-lt"/>
              <a:buAutoNum type="arabicPeriod"/>
            </a:pPr>
            <a:r>
              <a:rPr lang="en-GB" dirty="0"/>
              <a:t>Rewards – </a:t>
            </a:r>
            <a:r>
              <a:rPr lang="en-GB" dirty="0">
                <a:solidFill>
                  <a:schemeClr val="bg1"/>
                </a:solidFill>
              </a:rPr>
              <a:t>accuracy of feedback and ‘aptness’</a:t>
            </a:r>
          </a:p>
          <a:p>
            <a:pPr marL="514350" indent="-514350">
              <a:buFont typeface="+mj-lt"/>
              <a:buAutoNum type="arabicPeriod"/>
            </a:pPr>
            <a:r>
              <a:rPr lang="en-GB" dirty="0"/>
              <a:t>Clarity – </a:t>
            </a:r>
            <a:r>
              <a:rPr lang="en-GB" dirty="0">
                <a:solidFill>
                  <a:schemeClr val="bg1"/>
                </a:solidFill>
              </a:rPr>
              <a:t>about Mission and Values</a:t>
            </a:r>
          </a:p>
          <a:p>
            <a:pPr marL="514350" indent="-514350">
              <a:buFont typeface="+mj-lt"/>
              <a:buAutoNum type="arabicPeriod"/>
            </a:pPr>
            <a:r>
              <a:rPr lang="en-GB" dirty="0"/>
              <a:t>Commitment – </a:t>
            </a:r>
            <a:r>
              <a:rPr lang="en-GB" dirty="0">
                <a:solidFill>
                  <a:schemeClr val="bg1"/>
                </a:solidFill>
              </a:rPr>
              <a:t>to a common purpose</a:t>
            </a:r>
          </a:p>
        </p:txBody>
      </p:sp>
    </p:spTree>
    <p:extLst>
      <p:ext uri="{BB962C8B-B14F-4D97-AF65-F5344CB8AC3E}">
        <p14:creationId xmlns:p14="http://schemas.microsoft.com/office/powerpoint/2010/main" val="3410194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DD71AC-A0E1-4728-8B18-C39C514BD149}"/>
              </a:ext>
            </a:extLst>
          </p:cNvPr>
          <p:cNvSpPr>
            <a:spLocks noGrp="1"/>
          </p:cNvSpPr>
          <p:nvPr>
            <p:ph type="title"/>
          </p:nvPr>
        </p:nvSpPr>
        <p:spPr>
          <a:xfrm>
            <a:off x="457200" y="0"/>
            <a:ext cx="8229600" cy="706090"/>
          </a:xfrm>
        </p:spPr>
        <p:txBody>
          <a:bodyPr>
            <a:normAutofit/>
          </a:bodyPr>
          <a:lstStyle/>
          <a:p>
            <a:r>
              <a:rPr lang="en-GB" dirty="0"/>
              <a:t>Styles as </a:t>
            </a:r>
            <a:r>
              <a:rPr lang="en-GB" i="1" dirty="0"/>
              <a:t>Drivers</a:t>
            </a:r>
            <a:r>
              <a:rPr lang="en-GB" dirty="0"/>
              <a:t> of </a:t>
            </a:r>
            <a:r>
              <a:rPr lang="en-GB" i="1" dirty="0"/>
              <a:t>Climate</a:t>
            </a:r>
          </a:p>
        </p:txBody>
      </p:sp>
      <p:graphicFrame>
        <p:nvGraphicFramePr>
          <p:cNvPr id="5" name="Table 5">
            <a:extLst>
              <a:ext uri="{FF2B5EF4-FFF2-40B4-BE49-F238E27FC236}">
                <a16:creationId xmlns:a16="http://schemas.microsoft.com/office/drawing/2014/main" id="{A0BE4FDC-530B-475F-8D97-98C97ADDA384}"/>
              </a:ext>
            </a:extLst>
          </p:cNvPr>
          <p:cNvGraphicFramePr>
            <a:graphicFrameLocks noGrp="1"/>
          </p:cNvGraphicFramePr>
          <p:nvPr>
            <p:ph idx="1"/>
            <p:extLst>
              <p:ext uri="{D42A27DB-BD31-4B8C-83A1-F6EECF244321}">
                <p14:modId xmlns:p14="http://schemas.microsoft.com/office/powerpoint/2010/main" val="989559629"/>
              </p:ext>
            </p:extLst>
          </p:nvPr>
        </p:nvGraphicFramePr>
        <p:xfrm>
          <a:off x="0" y="587427"/>
          <a:ext cx="9144002" cy="5040559"/>
        </p:xfrm>
        <a:graphic>
          <a:graphicData uri="http://schemas.openxmlformats.org/drawingml/2006/table">
            <a:tbl>
              <a:tblPr firstRow="1" bandRow="1">
                <a:tableStyleId>{5C22544A-7EE6-4342-B048-85BDC9FD1C3A}</a:tableStyleId>
              </a:tblPr>
              <a:tblGrid>
                <a:gridCol w="1691680">
                  <a:extLst>
                    <a:ext uri="{9D8B030D-6E8A-4147-A177-3AD203B41FA5}">
                      <a16:colId xmlns:a16="http://schemas.microsoft.com/office/drawing/2014/main" val="3656844795"/>
                    </a:ext>
                  </a:extLst>
                </a:gridCol>
                <a:gridCol w="1080120">
                  <a:extLst>
                    <a:ext uri="{9D8B030D-6E8A-4147-A177-3AD203B41FA5}">
                      <a16:colId xmlns:a16="http://schemas.microsoft.com/office/drawing/2014/main" val="2571842842"/>
                    </a:ext>
                  </a:extLst>
                </a:gridCol>
                <a:gridCol w="1368152">
                  <a:extLst>
                    <a:ext uri="{9D8B030D-6E8A-4147-A177-3AD203B41FA5}">
                      <a16:colId xmlns:a16="http://schemas.microsoft.com/office/drawing/2014/main" val="3976251164"/>
                    </a:ext>
                  </a:extLst>
                </a:gridCol>
                <a:gridCol w="1152128">
                  <a:extLst>
                    <a:ext uri="{9D8B030D-6E8A-4147-A177-3AD203B41FA5}">
                      <a16:colId xmlns:a16="http://schemas.microsoft.com/office/drawing/2014/main" val="1917474221"/>
                    </a:ext>
                  </a:extLst>
                </a:gridCol>
                <a:gridCol w="1368152">
                  <a:extLst>
                    <a:ext uri="{9D8B030D-6E8A-4147-A177-3AD203B41FA5}">
                      <a16:colId xmlns:a16="http://schemas.microsoft.com/office/drawing/2014/main" val="1684912226"/>
                    </a:ext>
                  </a:extLst>
                </a:gridCol>
                <a:gridCol w="1296144">
                  <a:extLst>
                    <a:ext uri="{9D8B030D-6E8A-4147-A177-3AD203B41FA5}">
                      <a16:colId xmlns:a16="http://schemas.microsoft.com/office/drawing/2014/main" val="3736879687"/>
                    </a:ext>
                  </a:extLst>
                </a:gridCol>
                <a:gridCol w="1187626">
                  <a:extLst>
                    <a:ext uri="{9D8B030D-6E8A-4147-A177-3AD203B41FA5}">
                      <a16:colId xmlns:a16="http://schemas.microsoft.com/office/drawing/2014/main" val="606437740"/>
                    </a:ext>
                  </a:extLst>
                </a:gridCol>
              </a:tblGrid>
              <a:tr h="723607">
                <a:tc>
                  <a:txBody>
                    <a:bodyPr/>
                    <a:lstStyle/>
                    <a:p>
                      <a:pPr algn="ctr"/>
                      <a:endParaRPr lang="en-GB" sz="1600" b="1" dirty="0">
                        <a:solidFill>
                          <a:srgbClr val="002060"/>
                        </a:solidFill>
                      </a:endParaRPr>
                    </a:p>
                  </a:txBody>
                  <a:tcPr anchor="ctr">
                    <a:noFill/>
                  </a:tcPr>
                </a:tc>
                <a:tc>
                  <a:txBody>
                    <a:bodyPr/>
                    <a:lstStyle/>
                    <a:p>
                      <a:pPr algn="ctr"/>
                      <a:r>
                        <a:rPr lang="en-GB" sz="1400" dirty="0">
                          <a:solidFill>
                            <a:srgbClr val="002060"/>
                          </a:solidFill>
                        </a:rPr>
                        <a:t>Coercive</a:t>
                      </a:r>
                    </a:p>
                  </a:txBody>
                  <a:tcPr anchor="ctr">
                    <a:noFill/>
                  </a:tcPr>
                </a:tc>
                <a:tc>
                  <a:txBody>
                    <a:bodyPr/>
                    <a:lstStyle/>
                    <a:p>
                      <a:pPr algn="ctr"/>
                      <a:r>
                        <a:rPr lang="en-GB" sz="1400" dirty="0">
                          <a:solidFill>
                            <a:srgbClr val="002060"/>
                          </a:solidFill>
                        </a:rPr>
                        <a:t>Authoritative</a:t>
                      </a:r>
                    </a:p>
                  </a:txBody>
                  <a:tcPr anchor="ctr">
                    <a:noFill/>
                  </a:tcPr>
                </a:tc>
                <a:tc>
                  <a:txBody>
                    <a:bodyPr/>
                    <a:lstStyle/>
                    <a:p>
                      <a:pPr algn="ctr"/>
                      <a:r>
                        <a:rPr lang="en-GB" sz="1400" dirty="0">
                          <a:solidFill>
                            <a:srgbClr val="002060"/>
                          </a:solidFill>
                        </a:rPr>
                        <a:t>Affiliative</a:t>
                      </a:r>
                    </a:p>
                  </a:txBody>
                  <a:tcPr anchor="ctr">
                    <a:noFill/>
                  </a:tcPr>
                </a:tc>
                <a:tc>
                  <a:txBody>
                    <a:bodyPr/>
                    <a:lstStyle/>
                    <a:p>
                      <a:pPr algn="ctr"/>
                      <a:r>
                        <a:rPr lang="en-GB" sz="1400" dirty="0">
                          <a:solidFill>
                            <a:srgbClr val="002060"/>
                          </a:solidFill>
                        </a:rPr>
                        <a:t>Democratic</a:t>
                      </a:r>
                    </a:p>
                  </a:txBody>
                  <a:tcPr anchor="ctr">
                    <a:noFill/>
                  </a:tcPr>
                </a:tc>
                <a:tc>
                  <a:txBody>
                    <a:bodyPr/>
                    <a:lstStyle/>
                    <a:p>
                      <a:pPr algn="ctr"/>
                      <a:r>
                        <a:rPr lang="en-GB" sz="1400" dirty="0">
                          <a:solidFill>
                            <a:srgbClr val="002060"/>
                          </a:solidFill>
                        </a:rPr>
                        <a:t>Pacesetting</a:t>
                      </a:r>
                    </a:p>
                  </a:txBody>
                  <a:tcPr anchor="ctr">
                    <a:noFill/>
                  </a:tcPr>
                </a:tc>
                <a:tc>
                  <a:txBody>
                    <a:bodyPr/>
                    <a:lstStyle/>
                    <a:p>
                      <a:pPr algn="ctr"/>
                      <a:r>
                        <a:rPr lang="en-GB" sz="1400" dirty="0">
                          <a:solidFill>
                            <a:srgbClr val="002060"/>
                          </a:solidFill>
                        </a:rPr>
                        <a:t>Coaching</a:t>
                      </a:r>
                    </a:p>
                  </a:txBody>
                  <a:tcPr anchor="ctr">
                    <a:noFill/>
                  </a:tcPr>
                </a:tc>
                <a:extLst>
                  <a:ext uri="{0D108BD9-81ED-4DB2-BD59-A6C34878D82A}">
                    <a16:rowId xmlns:a16="http://schemas.microsoft.com/office/drawing/2014/main" val="3643447900"/>
                  </a:ext>
                </a:extLst>
              </a:tr>
              <a:tr h="543348">
                <a:tc>
                  <a:txBody>
                    <a:bodyPr/>
                    <a:lstStyle/>
                    <a:p>
                      <a:pPr algn="ctr"/>
                      <a:r>
                        <a:rPr lang="en-GB" sz="1600" b="1" dirty="0"/>
                        <a:t>Flexibility</a:t>
                      </a:r>
                    </a:p>
                  </a:txBody>
                  <a:tcPr anchor="ctr">
                    <a:noFill/>
                  </a:tcPr>
                </a:tc>
                <a:tc>
                  <a:txBody>
                    <a:bodyPr/>
                    <a:lstStyle/>
                    <a:p>
                      <a:pPr algn="ctr"/>
                      <a:r>
                        <a:rPr lang="en-GB" b="1" dirty="0">
                          <a:solidFill>
                            <a:srgbClr val="0000CC"/>
                          </a:solidFill>
                        </a:rPr>
                        <a:t>-.28</a:t>
                      </a:r>
                    </a:p>
                  </a:txBody>
                  <a:tcPr anchor="ctr">
                    <a:noFill/>
                  </a:tcPr>
                </a:tc>
                <a:tc>
                  <a:txBody>
                    <a:bodyPr/>
                    <a:lstStyle/>
                    <a:p>
                      <a:pPr algn="ctr"/>
                      <a:r>
                        <a:rPr lang="en-GB" dirty="0"/>
                        <a:t>.32</a:t>
                      </a:r>
                    </a:p>
                  </a:txBody>
                  <a:tcPr anchor="ctr">
                    <a:noFill/>
                  </a:tcPr>
                </a:tc>
                <a:tc>
                  <a:txBody>
                    <a:bodyPr/>
                    <a:lstStyle/>
                    <a:p>
                      <a:pPr algn="ctr"/>
                      <a:r>
                        <a:rPr lang="en-GB" dirty="0"/>
                        <a:t>.27</a:t>
                      </a:r>
                    </a:p>
                  </a:txBody>
                  <a:tcPr anchor="ctr">
                    <a:noFill/>
                  </a:tcPr>
                </a:tc>
                <a:tc>
                  <a:txBody>
                    <a:bodyPr/>
                    <a:lstStyle/>
                    <a:p>
                      <a:pPr algn="ctr"/>
                      <a:r>
                        <a:rPr lang="en-GB" dirty="0"/>
                        <a:t>.28</a:t>
                      </a:r>
                    </a:p>
                  </a:txBody>
                  <a:tcPr anchor="ctr">
                    <a:noFill/>
                  </a:tcPr>
                </a:tc>
                <a:tc>
                  <a:txBody>
                    <a:bodyPr/>
                    <a:lstStyle/>
                    <a:p>
                      <a:pPr algn="ctr"/>
                      <a:r>
                        <a:rPr lang="en-GB" dirty="0">
                          <a:solidFill>
                            <a:srgbClr val="0000CC"/>
                          </a:solidFill>
                        </a:rPr>
                        <a:t>-.07</a:t>
                      </a:r>
                    </a:p>
                  </a:txBody>
                  <a:tcPr anchor="ctr">
                    <a:noFill/>
                  </a:tcPr>
                </a:tc>
                <a:tc>
                  <a:txBody>
                    <a:bodyPr/>
                    <a:lstStyle/>
                    <a:p>
                      <a:pPr algn="ctr"/>
                      <a:r>
                        <a:rPr lang="en-GB" dirty="0"/>
                        <a:t>.17</a:t>
                      </a:r>
                    </a:p>
                  </a:txBody>
                  <a:tcPr anchor="ctr">
                    <a:noFill/>
                  </a:tcPr>
                </a:tc>
                <a:extLst>
                  <a:ext uri="{0D108BD9-81ED-4DB2-BD59-A6C34878D82A}">
                    <a16:rowId xmlns:a16="http://schemas.microsoft.com/office/drawing/2014/main" val="3165690618"/>
                  </a:ext>
                </a:extLst>
              </a:tr>
              <a:tr h="625205">
                <a:tc>
                  <a:txBody>
                    <a:bodyPr/>
                    <a:lstStyle/>
                    <a:p>
                      <a:pPr algn="ctr"/>
                      <a:r>
                        <a:rPr lang="en-GB" sz="1600" b="1" dirty="0"/>
                        <a:t>Responsibility</a:t>
                      </a:r>
                    </a:p>
                  </a:txBody>
                  <a:tcPr anchor="ctr">
                    <a:noFill/>
                  </a:tcPr>
                </a:tc>
                <a:tc>
                  <a:txBody>
                    <a:bodyPr/>
                    <a:lstStyle/>
                    <a:p>
                      <a:pPr algn="ctr"/>
                      <a:r>
                        <a:rPr lang="en-GB" b="1" dirty="0">
                          <a:solidFill>
                            <a:srgbClr val="0000CC"/>
                          </a:solidFill>
                        </a:rPr>
                        <a:t>-.37</a:t>
                      </a:r>
                    </a:p>
                  </a:txBody>
                  <a:tcPr anchor="ctr">
                    <a:noFill/>
                  </a:tcPr>
                </a:tc>
                <a:tc>
                  <a:txBody>
                    <a:bodyPr/>
                    <a:lstStyle/>
                    <a:p>
                      <a:pPr algn="ctr"/>
                      <a:r>
                        <a:rPr lang="en-GB" dirty="0"/>
                        <a:t>.21</a:t>
                      </a:r>
                    </a:p>
                  </a:txBody>
                  <a:tcPr anchor="ctr">
                    <a:noFill/>
                  </a:tcPr>
                </a:tc>
                <a:tc>
                  <a:txBody>
                    <a:bodyPr/>
                    <a:lstStyle/>
                    <a:p>
                      <a:pPr algn="ctr"/>
                      <a:r>
                        <a:rPr lang="en-GB" dirty="0"/>
                        <a:t>.16</a:t>
                      </a:r>
                    </a:p>
                  </a:txBody>
                  <a:tcPr anchor="ctr">
                    <a:noFill/>
                  </a:tcPr>
                </a:tc>
                <a:tc>
                  <a:txBody>
                    <a:bodyPr/>
                    <a:lstStyle/>
                    <a:p>
                      <a:pPr algn="ctr"/>
                      <a:r>
                        <a:rPr lang="en-GB" dirty="0"/>
                        <a:t>.23</a:t>
                      </a:r>
                    </a:p>
                  </a:txBody>
                  <a:tcPr anchor="ctr">
                    <a:noFill/>
                  </a:tcPr>
                </a:tc>
                <a:tc>
                  <a:txBody>
                    <a:bodyPr/>
                    <a:lstStyle/>
                    <a:p>
                      <a:pPr algn="ctr"/>
                      <a:r>
                        <a:rPr lang="en-GB" dirty="0"/>
                        <a:t>.04</a:t>
                      </a:r>
                    </a:p>
                  </a:txBody>
                  <a:tcPr anchor="ctr">
                    <a:noFill/>
                  </a:tcPr>
                </a:tc>
                <a:tc>
                  <a:txBody>
                    <a:bodyPr/>
                    <a:lstStyle/>
                    <a:p>
                      <a:pPr algn="ctr"/>
                      <a:r>
                        <a:rPr lang="en-GB" dirty="0"/>
                        <a:t>.08</a:t>
                      </a:r>
                    </a:p>
                  </a:txBody>
                  <a:tcPr anchor="ctr">
                    <a:noFill/>
                  </a:tcPr>
                </a:tc>
                <a:extLst>
                  <a:ext uri="{0D108BD9-81ED-4DB2-BD59-A6C34878D82A}">
                    <a16:rowId xmlns:a16="http://schemas.microsoft.com/office/drawing/2014/main" val="1311880744"/>
                  </a:ext>
                </a:extLst>
              </a:tr>
              <a:tr h="543348">
                <a:tc>
                  <a:txBody>
                    <a:bodyPr/>
                    <a:lstStyle/>
                    <a:p>
                      <a:pPr algn="ctr"/>
                      <a:r>
                        <a:rPr lang="en-GB" sz="1600" b="1" dirty="0"/>
                        <a:t>Standards</a:t>
                      </a:r>
                    </a:p>
                  </a:txBody>
                  <a:tcPr anchor="ctr">
                    <a:noFill/>
                  </a:tcPr>
                </a:tc>
                <a:tc>
                  <a:txBody>
                    <a:bodyPr/>
                    <a:lstStyle/>
                    <a:p>
                      <a:pPr algn="ctr"/>
                      <a:r>
                        <a:rPr lang="en-GB" dirty="0"/>
                        <a:t>.02</a:t>
                      </a:r>
                    </a:p>
                  </a:txBody>
                  <a:tcPr anchor="ctr">
                    <a:noFill/>
                  </a:tcPr>
                </a:tc>
                <a:tc>
                  <a:txBody>
                    <a:bodyPr/>
                    <a:lstStyle/>
                    <a:p>
                      <a:pPr algn="ctr"/>
                      <a:r>
                        <a:rPr lang="en-GB" dirty="0"/>
                        <a:t>.38</a:t>
                      </a:r>
                    </a:p>
                  </a:txBody>
                  <a:tcPr anchor="ctr">
                    <a:noFill/>
                  </a:tcPr>
                </a:tc>
                <a:tc>
                  <a:txBody>
                    <a:bodyPr/>
                    <a:lstStyle/>
                    <a:p>
                      <a:pPr algn="ctr"/>
                      <a:r>
                        <a:rPr lang="en-GB" dirty="0"/>
                        <a:t>.31</a:t>
                      </a:r>
                    </a:p>
                  </a:txBody>
                  <a:tcPr anchor="ctr">
                    <a:noFill/>
                  </a:tcPr>
                </a:tc>
                <a:tc>
                  <a:txBody>
                    <a:bodyPr/>
                    <a:lstStyle/>
                    <a:p>
                      <a:pPr algn="ctr"/>
                      <a:r>
                        <a:rPr lang="en-GB" dirty="0"/>
                        <a:t>.22</a:t>
                      </a:r>
                    </a:p>
                  </a:txBody>
                  <a:tcPr anchor="ctr">
                    <a:noFill/>
                  </a:tcPr>
                </a:tc>
                <a:tc>
                  <a:txBody>
                    <a:bodyPr/>
                    <a:lstStyle/>
                    <a:p>
                      <a:pPr algn="ctr"/>
                      <a:r>
                        <a:rPr lang="en-GB" b="1" dirty="0">
                          <a:solidFill>
                            <a:srgbClr val="0000CC"/>
                          </a:solidFill>
                        </a:rPr>
                        <a:t>-.27</a:t>
                      </a:r>
                    </a:p>
                  </a:txBody>
                  <a:tcPr anchor="ctr">
                    <a:noFill/>
                  </a:tcPr>
                </a:tc>
                <a:tc>
                  <a:txBody>
                    <a:bodyPr/>
                    <a:lstStyle/>
                    <a:p>
                      <a:pPr algn="ctr"/>
                      <a:r>
                        <a:rPr lang="en-GB" dirty="0"/>
                        <a:t>.39</a:t>
                      </a:r>
                    </a:p>
                  </a:txBody>
                  <a:tcPr anchor="ctr">
                    <a:noFill/>
                  </a:tcPr>
                </a:tc>
                <a:extLst>
                  <a:ext uri="{0D108BD9-81ED-4DB2-BD59-A6C34878D82A}">
                    <a16:rowId xmlns:a16="http://schemas.microsoft.com/office/drawing/2014/main" val="3432210369"/>
                  </a:ext>
                </a:extLst>
              </a:tr>
              <a:tr h="543348">
                <a:tc>
                  <a:txBody>
                    <a:bodyPr/>
                    <a:lstStyle/>
                    <a:p>
                      <a:pPr algn="ctr"/>
                      <a:r>
                        <a:rPr lang="en-GB" sz="1600" b="1" dirty="0"/>
                        <a:t>Rewards</a:t>
                      </a:r>
                    </a:p>
                  </a:txBody>
                  <a:tcPr anchor="ctr">
                    <a:noFill/>
                  </a:tcPr>
                </a:tc>
                <a:tc>
                  <a:txBody>
                    <a:bodyPr/>
                    <a:lstStyle/>
                    <a:p>
                      <a:pPr algn="ctr"/>
                      <a:r>
                        <a:rPr lang="en-GB" b="1" dirty="0">
                          <a:solidFill>
                            <a:srgbClr val="0000CC"/>
                          </a:solidFill>
                        </a:rPr>
                        <a:t>-.18</a:t>
                      </a:r>
                    </a:p>
                  </a:txBody>
                  <a:tcPr anchor="ctr">
                    <a:noFill/>
                  </a:tcPr>
                </a:tc>
                <a:tc>
                  <a:txBody>
                    <a:bodyPr/>
                    <a:lstStyle/>
                    <a:p>
                      <a:pPr algn="ctr"/>
                      <a:r>
                        <a:rPr lang="en-GB" dirty="0"/>
                        <a:t>.54</a:t>
                      </a:r>
                    </a:p>
                  </a:txBody>
                  <a:tcPr anchor="ctr">
                    <a:noFill/>
                  </a:tcPr>
                </a:tc>
                <a:tc>
                  <a:txBody>
                    <a:bodyPr/>
                    <a:lstStyle/>
                    <a:p>
                      <a:pPr algn="ctr"/>
                      <a:r>
                        <a:rPr lang="en-GB" dirty="0"/>
                        <a:t>.48</a:t>
                      </a:r>
                    </a:p>
                  </a:txBody>
                  <a:tcPr anchor="ctr">
                    <a:noFill/>
                  </a:tcPr>
                </a:tc>
                <a:tc>
                  <a:txBody>
                    <a:bodyPr/>
                    <a:lstStyle/>
                    <a:p>
                      <a:pPr algn="ctr"/>
                      <a:r>
                        <a:rPr lang="en-GB" dirty="0"/>
                        <a:t>.42</a:t>
                      </a:r>
                    </a:p>
                  </a:txBody>
                  <a:tcPr anchor="ctr">
                    <a:noFill/>
                  </a:tcPr>
                </a:tc>
                <a:tc>
                  <a:txBody>
                    <a:bodyPr/>
                    <a:lstStyle/>
                    <a:p>
                      <a:pPr algn="ctr"/>
                      <a:r>
                        <a:rPr lang="en-GB" b="1" dirty="0">
                          <a:solidFill>
                            <a:srgbClr val="0000CC"/>
                          </a:solidFill>
                        </a:rPr>
                        <a:t>-.29</a:t>
                      </a:r>
                    </a:p>
                  </a:txBody>
                  <a:tcPr anchor="ctr">
                    <a:noFill/>
                  </a:tcPr>
                </a:tc>
                <a:tc>
                  <a:txBody>
                    <a:bodyPr/>
                    <a:lstStyle/>
                    <a:p>
                      <a:pPr algn="ctr"/>
                      <a:r>
                        <a:rPr lang="en-GB" dirty="0"/>
                        <a:t>.43</a:t>
                      </a:r>
                    </a:p>
                  </a:txBody>
                  <a:tcPr anchor="ctr">
                    <a:noFill/>
                  </a:tcPr>
                </a:tc>
                <a:extLst>
                  <a:ext uri="{0D108BD9-81ED-4DB2-BD59-A6C34878D82A}">
                    <a16:rowId xmlns:a16="http://schemas.microsoft.com/office/drawing/2014/main" val="2553882350"/>
                  </a:ext>
                </a:extLst>
              </a:tr>
              <a:tr h="543348">
                <a:tc>
                  <a:txBody>
                    <a:bodyPr/>
                    <a:lstStyle/>
                    <a:p>
                      <a:pPr algn="ctr"/>
                      <a:r>
                        <a:rPr lang="en-GB" sz="1600" b="1" dirty="0"/>
                        <a:t>Clarity</a:t>
                      </a:r>
                    </a:p>
                  </a:txBody>
                  <a:tcPr anchor="ctr">
                    <a:noFill/>
                  </a:tcPr>
                </a:tc>
                <a:tc>
                  <a:txBody>
                    <a:bodyPr/>
                    <a:lstStyle/>
                    <a:p>
                      <a:pPr algn="ctr"/>
                      <a:r>
                        <a:rPr lang="en-GB" b="1" dirty="0">
                          <a:solidFill>
                            <a:srgbClr val="0000CC"/>
                          </a:solidFill>
                        </a:rPr>
                        <a:t>-.11</a:t>
                      </a:r>
                    </a:p>
                  </a:txBody>
                  <a:tcPr anchor="ctr">
                    <a:noFill/>
                  </a:tcPr>
                </a:tc>
                <a:tc>
                  <a:txBody>
                    <a:bodyPr/>
                    <a:lstStyle/>
                    <a:p>
                      <a:pPr algn="ctr"/>
                      <a:r>
                        <a:rPr lang="en-GB" dirty="0"/>
                        <a:t>.44</a:t>
                      </a:r>
                    </a:p>
                  </a:txBody>
                  <a:tcPr anchor="ctr">
                    <a:noFill/>
                  </a:tcPr>
                </a:tc>
                <a:tc>
                  <a:txBody>
                    <a:bodyPr/>
                    <a:lstStyle/>
                    <a:p>
                      <a:pPr algn="ctr"/>
                      <a:r>
                        <a:rPr lang="en-GB" dirty="0"/>
                        <a:t>.37</a:t>
                      </a:r>
                    </a:p>
                  </a:txBody>
                  <a:tcPr anchor="ctr">
                    <a:noFill/>
                  </a:tcPr>
                </a:tc>
                <a:tc>
                  <a:txBody>
                    <a:bodyPr/>
                    <a:lstStyle/>
                    <a:p>
                      <a:pPr algn="ctr"/>
                      <a:r>
                        <a:rPr lang="en-GB" dirty="0"/>
                        <a:t>.35</a:t>
                      </a:r>
                    </a:p>
                  </a:txBody>
                  <a:tcPr anchor="ctr">
                    <a:noFill/>
                  </a:tcPr>
                </a:tc>
                <a:tc>
                  <a:txBody>
                    <a:bodyPr/>
                    <a:lstStyle/>
                    <a:p>
                      <a:pPr algn="ctr"/>
                      <a:r>
                        <a:rPr lang="en-GB" b="1" dirty="0">
                          <a:solidFill>
                            <a:srgbClr val="0000CC"/>
                          </a:solidFill>
                        </a:rPr>
                        <a:t>-.28</a:t>
                      </a:r>
                    </a:p>
                  </a:txBody>
                  <a:tcPr anchor="ctr">
                    <a:noFill/>
                  </a:tcPr>
                </a:tc>
                <a:tc>
                  <a:txBody>
                    <a:bodyPr/>
                    <a:lstStyle/>
                    <a:p>
                      <a:pPr algn="ctr"/>
                      <a:r>
                        <a:rPr lang="en-GB" dirty="0"/>
                        <a:t>.38</a:t>
                      </a:r>
                    </a:p>
                  </a:txBody>
                  <a:tcPr anchor="ctr">
                    <a:noFill/>
                  </a:tcPr>
                </a:tc>
                <a:extLst>
                  <a:ext uri="{0D108BD9-81ED-4DB2-BD59-A6C34878D82A}">
                    <a16:rowId xmlns:a16="http://schemas.microsoft.com/office/drawing/2014/main" val="2860349093"/>
                  </a:ext>
                </a:extLst>
              </a:tr>
              <a:tr h="625205">
                <a:tc>
                  <a:txBody>
                    <a:bodyPr/>
                    <a:lstStyle/>
                    <a:p>
                      <a:pPr algn="ctr"/>
                      <a:r>
                        <a:rPr lang="en-GB" sz="1600" b="1" dirty="0"/>
                        <a:t>Commitment</a:t>
                      </a:r>
                    </a:p>
                  </a:txBody>
                  <a:tcPr anchor="ctr">
                    <a:noFill/>
                  </a:tcPr>
                </a:tc>
                <a:tc>
                  <a:txBody>
                    <a:bodyPr/>
                    <a:lstStyle/>
                    <a:p>
                      <a:pPr algn="ctr"/>
                      <a:r>
                        <a:rPr lang="en-GB" b="1" dirty="0">
                          <a:solidFill>
                            <a:srgbClr val="0000CC"/>
                          </a:solidFill>
                        </a:rPr>
                        <a:t>-.13</a:t>
                      </a:r>
                    </a:p>
                  </a:txBody>
                  <a:tcPr anchor="ctr">
                    <a:noFill/>
                  </a:tcPr>
                </a:tc>
                <a:tc>
                  <a:txBody>
                    <a:bodyPr/>
                    <a:lstStyle/>
                    <a:p>
                      <a:pPr algn="ctr"/>
                      <a:r>
                        <a:rPr lang="en-GB" dirty="0"/>
                        <a:t>.35</a:t>
                      </a:r>
                    </a:p>
                  </a:txBody>
                  <a:tcPr anchor="ctr">
                    <a:noFill/>
                  </a:tcPr>
                </a:tc>
                <a:tc>
                  <a:txBody>
                    <a:bodyPr/>
                    <a:lstStyle/>
                    <a:p>
                      <a:pPr algn="ctr"/>
                      <a:r>
                        <a:rPr lang="en-GB" dirty="0"/>
                        <a:t>.34</a:t>
                      </a:r>
                    </a:p>
                  </a:txBody>
                  <a:tcPr anchor="ctr">
                    <a:noFill/>
                  </a:tcPr>
                </a:tc>
                <a:tc>
                  <a:txBody>
                    <a:bodyPr/>
                    <a:lstStyle/>
                    <a:p>
                      <a:pPr algn="ctr"/>
                      <a:r>
                        <a:rPr lang="en-GB" dirty="0"/>
                        <a:t>.26</a:t>
                      </a:r>
                    </a:p>
                  </a:txBody>
                  <a:tcPr anchor="ctr">
                    <a:noFill/>
                  </a:tcPr>
                </a:tc>
                <a:tc>
                  <a:txBody>
                    <a:bodyPr/>
                    <a:lstStyle/>
                    <a:p>
                      <a:pPr algn="ctr"/>
                      <a:r>
                        <a:rPr lang="en-GB" b="1" dirty="0">
                          <a:solidFill>
                            <a:srgbClr val="0000CC"/>
                          </a:solidFill>
                        </a:rPr>
                        <a:t>-.20</a:t>
                      </a:r>
                    </a:p>
                  </a:txBody>
                  <a:tcPr anchor="ctr">
                    <a:noFill/>
                  </a:tcPr>
                </a:tc>
                <a:tc>
                  <a:txBody>
                    <a:bodyPr/>
                    <a:lstStyle/>
                    <a:p>
                      <a:pPr algn="ctr"/>
                      <a:r>
                        <a:rPr lang="en-GB" dirty="0"/>
                        <a:t>.27</a:t>
                      </a:r>
                    </a:p>
                  </a:txBody>
                  <a:tcPr anchor="ctr">
                    <a:noFill/>
                  </a:tcPr>
                </a:tc>
                <a:extLst>
                  <a:ext uri="{0D108BD9-81ED-4DB2-BD59-A6C34878D82A}">
                    <a16:rowId xmlns:a16="http://schemas.microsoft.com/office/drawing/2014/main" val="664444206"/>
                  </a:ext>
                </a:extLst>
              </a:tr>
              <a:tr h="893150">
                <a:tc>
                  <a:txBody>
                    <a:bodyPr/>
                    <a:lstStyle/>
                    <a:p>
                      <a:pPr algn="ctr"/>
                      <a:r>
                        <a:rPr lang="en-GB" sz="1600" b="1" dirty="0"/>
                        <a:t>Overall impact on climate</a:t>
                      </a:r>
                    </a:p>
                  </a:txBody>
                  <a:tcPr anchor="ctr">
                    <a:noFill/>
                  </a:tcPr>
                </a:tc>
                <a:tc>
                  <a:txBody>
                    <a:bodyPr/>
                    <a:lstStyle/>
                    <a:p>
                      <a:pPr algn="ctr"/>
                      <a:r>
                        <a:rPr lang="en-GB" b="1" dirty="0">
                          <a:solidFill>
                            <a:srgbClr val="0000CC"/>
                          </a:solidFill>
                        </a:rPr>
                        <a:t>-.26</a:t>
                      </a:r>
                    </a:p>
                  </a:txBody>
                  <a:tcPr anchor="ctr">
                    <a:noFill/>
                  </a:tcPr>
                </a:tc>
                <a:tc>
                  <a:txBody>
                    <a:bodyPr/>
                    <a:lstStyle/>
                    <a:p>
                      <a:pPr algn="ctr"/>
                      <a:r>
                        <a:rPr lang="en-GB" dirty="0"/>
                        <a:t>.54</a:t>
                      </a:r>
                    </a:p>
                  </a:txBody>
                  <a:tcPr anchor="ctr">
                    <a:noFill/>
                  </a:tcPr>
                </a:tc>
                <a:tc>
                  <a:txBody>
                    <a:bodyPr/>
                    <a:lstStyle/>
                    <a:p>
                      <a:pPr algn="ctr"/>
                      <a:r>
                        <a:rPr lang="en-GB" dirty="0"/>
                        <a:t>.46</a:t>
                      </a:r>
                    </a:p>
                  </a:txBody>
                  <a:tcPr anchor="ctr">
                    <a:noFill/>
                  </a:tcPr>
                </a:tc>
                <a:tc>
                  <a:txBody>
                    <a:bodyPr/>
                    <a:lstStyle/>
                    <a:p>
                      <a:pPr algn="ctr"/>
                      <a:r>
                        <a:rPr lang="en-GB" dirty="0"/>
                        <a:t>.43</a:t>
                      </a:r>
                    </a:p>
                  </a:txBody>
                  <a:tcPr anchor="ctr">
                    <a:noFill/>
                  </a:tcPr>
                </a:tc>
                <a:tc>
                  <a:txBody>
                    <a:bodyPr/>
                    <a:lstStyle/>
                    <a:p>
                      <a:pPr algn="ctr"/>
                      <a:r>
                        <a:rPr lang="en-GB" b="1" dirty="0">
                          <a:solidFill>
                            <a:srgbClr val="0000CC"/>
                          </a:solidFill>
                        </a:rPr>
                        <a:t>-.25</a:t>
                      </a:r>
                    </a:p>
                  </a:txBody>
                  <a:tcPr anchor="ctr">
                    <a:noFill/>
                  </a:tcPr>
                </a:tc>
                <a:tc>
                  <a:txBody>
                    <a:bodyPr/>
                    <a:lstStyle/>
                    <a:p>
                      <a:pPr algn="ctr"/>
                      <a:r>
                        <a:rPr lang="en-GB" dirty="0"/>
                        <a:t>.42</a:t>
                      </a:r>
                    </a:p>
                  </a:txBody>
                  <a:tcPr anchor="ctr">
                    <a:noFill/>
                  </a:tcPr>
                </a:tc>
                <a:extLst>
                  <a:ext uri="{0D108BD9-81ED-4DB2-BD59-A6C34878D82A}">
                    <a16:rowId xmlns:a16="http://schemas.microsoft.com/office/drawing/2014/main" val="3743529184"/>
                  </a:ext>
                </a:extLst>
              </a:tr>
            </a:tbl>
          </a:graphicData>
        </a:graphic>
      </p:graphicFrame>
    </p:spTree>
    <p:extLst>
      <p:ext uri="{BB962C8B-B14F-4D97-AF65-F5344CB8AC3E}">
        <p14:creationId xmlns:p14="http://schemas.microsoft.com/office/powerpoint/2010/main" val="27165837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17497-59D2-4136-A57E-23F25971C06A}"/>
              </a:ext>
            </a:extLst>
          </p:cNvPr>
          <p:cNvSpPr>
            <a:spLocks noGrp="1"/>
          </p:cNvSpPr>
          <p:nvPr>
            <p:ph type="title"/>
          </p:nvPr>
        </p:nvSpPr>
        <p:spPr>
          <a:xfrm>
            <a:off x="457200" y="31095"/>
            <a:ext cx="8229600" cy="805617"/>
          </a:xfrm>
        </p:spPr>
        <p:txBody>
          <a:bodyPr/>
          <a:lstStyle/>
          <a:p>
            <a:r>
              <a:rPr lang="en-GB" dirty="0"/>
              <a:t>The Six Styles at a glance</a:t>
            </a:r>
          </a:p>
        </p:txBody>
      </p:sp>
      <p:graphicFrame>
        <p:nvGraphicFramePr>
          <p:cNvPr id="5" name="Table 5">
            <a:extLst>
              <a:ext uri="{FF2B5EF4-FFF2-40B4-BE49-F238E27FC236}">
                <a16:creationId xmlns:a16="http://schemas.microsoft.com/office/drawing/2014/main" id="{B45C9197-A336-4587-A1FC-BD1468A3648E}"/>
              </a:ext>
            </a:extLst>
          </p:cNvPr>
          <p:cNvGraphicFramePr>
            <a:graphicFrameLocks noGrp="1"/>
          </p:cNvGraphicFramePr>
          <p:nvPr>
            <p:ph idx="1"/>
            <p:extLst>
              <p:ext uri="{D42A27DB-BD31-4B8C-83A1-F6EECF244321}">
                <p14:modId xmlns:p14="http://schemas.microsoft.com/office/powerpoint/2010/main" val="2094652894"/>
              </p:ext>
            </p:extLst>
          </p:nvPr>
        </p:nvGraphicFramePr>
        <p:xfrm>
          <a:off x="457200" y="980729"/>
          <a:ext cx="8229600" cy="4691072"/>
        </p:xfrm>
        <a:graphic>
          <a:graphicData uri="http://schemas.openxmlformats.org/drawingml/2006/table">
            <a:tbl>
              <a:tblPr firstRow="1" bandRow="1">
                <a:tableStyleId>{5C22544A-7EE6-4342-B048-85BDC9FD1C3A}</a:tableStyleId>
              </a:tblPr>
              <a:tblGrid>
                <a:gridCol w="2743200">
                  <a:extLst>
                    <a:ext uri="{9D8B030D-6E8A-4147-A177-3AD203B41FA5}">
                      <a16:colId xmlns:a16="http://schemas.microsoft.com/office/drawing/2014/main" val="390758333"/>
                    </a:ext>
                  </a:extLst>
                </a:gridCol>
                <a:gridCol w="2743200">
                  <a:extLst>
                    <a:ext uri="{9D8B030D-6E8A-4147-A177-3AD203B41FA5}">
                      <a16:colId xmlns:a16="http://schemas.microsoft.com/office/drawing/2014/main" val="3377303455"/>
                    </a:ext>
                  </a:extLst>
                </a:gridCol>
                <a:gridCol w="2743200">
                  <a:extLst>
                    <a:ext uri="{9D8B030D-6E8A-4147-A177-3AD203B41FA5}">
                      <a16:colId xmlns:a16="http://schemas.microsoft.com/office/drawing/2014/main" val="1683760222"/>
                    </a:ext>
                  </a:extLst>
                </a:gridCol>
              </a:tblGrid>
              <a:tr h="707470">
                <a:tc>
                  <a:txBody>
                    <a:bodyPr/>
                    <a:lstStyle/>
                    <a:p>
                      <a:pPr algn="ctr"/>
                      <a:endParaRPr lang="en-GB" b="1" dirty="0"/>
                    </a:p>
                  </a:txBody>
                  <a:tcPr anchor="ctr">
                    <a:noFill/>
                  </a:tcPr>
                </a:tc>
                <a:tc>
                  <a:txBody>
                    <a:bodyPr/>
                    <a:lstStyle/>
                    <a:p>
                      <a:pPr algn="ctr"/>
                      <a:r>
                        <a:rPr lang="en-GB" dirty="0">
                          <a:solidFill>
                            <a:srgbClr val="002060"/>
                          </a:solidFill>
                        </a:rPr>
                        <a:t>Coercive</a:t>
                      </a:r>
                    </a:p>
                  </a:txBody>
                  <a:tcPr anchor="ctr">
                    <a:noFill/>
                  </a:tcPr>
                </a:tc>
                <a:tc>
                  <a:txBody>
                    <a:bodyPr/>
                    <a:lstStyle/>
                    <a:p>
                      <a:pPr algn="ctr"/>
                      <a:r>
                        <a:rPr lang="en-GB" dirty="0">
                          <a:solidFill>
                            <a:srgbClr val="002060"/>
                          </a:solidFill>
                        </a:rPr>
                        <a:t>Authoritative</a:t>
                      </a:r>
                    </a:p>
                  </a:txBody>
                  <a:tcPr anchor="ctr">
                    <a:noFill/>
                  </a:tcPr>
                </a:tc>
                <a:extLst>
                  <a:ext uri="{0D108BD9-81ED-4DB2-BD59-A6C34878D82A}">
                    <a16:rowId xmlns:a16="http://schemas.microsoft.com/office/drawing/2014/main" val="2091842998"/>
                  </a:ext>
                </a:extLst>
              </a:tr>
              <a:tr h="707470">
                <a:tc>
                  <a:txBody>
                    <a:bodyPr/>
                    <a:lstStyle/>
                    <a:p>
                      <a:pPr algn="ctr"/>
                      <a:r>
                        <a:rPr lang="en-GB" b="1" dirty="0"/>
                        <a:t>The leader’s modus operandi</a:t>
                      </a:r>
                    </a:p>
                  </a:txBody>
                  <a:tcPr anchor="ctr">
                    <a:noFill/>
                  </a:tcPr>
                </a:tc>
                <a:tc>
                  <a:txBody>
                    <a:bodyPr/>
                    <a:lstStyle/>
                    <a:p>
                      <a:pPr algn="ctr"/>
                      <a:r>
                        <a:rPr lang="en-GB" dirty="0"/>
                        <a:t>Demands immediate compliance</a:t>
                      </a:r>
                    </a:p>
                  </a:txBody>
                  <a:tcPr anchor="ctr">
                    <a:noFill/>
                  </a:tcPr>
                </a:tc>
                <a:tc>
                  <a:txBody>
                    <a:bodyPr/>
                    <a:lstStyle/>
                    <a:p>
                      <a:pPr algn="ctr"/>
                      <a:r>
                        <a:rPr lang="en-GB" dirty="0"/>
                        <a:t>Mobilises people toward a vision</a:t>
                      </a:r>
                    </a:p>
                  </a:txBody>
                  <a:tcPr anchor="ctr">
                    <a:noFill/>
                  </a:tcPr>
                </a:tc>
                <a:extLst>
                  <a:ext uri="{0D108BD9-81ED-4DB2-BD59-A6C34878D82A}">
                    <a16:rowId xmlns:a16="http://schemas.microsoft.com/office/drawing/2014/main" val="1775465654"/>
                  </a:ext>
                </a:extLst>
              </a:tr>
              <a:tr h="707470">
                <a:tc>
                  <a:txBody>
                    <a:bodyPr/>
                    <a:lstStyle/>
                    <a:p>
                      <a:pPr algn="ctr"/>
                      <a:r>
                        <a:rPr lang="en-GB" b="1" dirty="0"/>
                        <a:t>The style in a phrase</a:t>
                      </a:r>
                    </a:p>
                  </a:txBody>
                  <a:tcPr anchor="ctr">
                    <a:noFill/>
                  </a:tcPr>
                </a:tc>
                <a:tc>
                  <a:txBody>
                    <a:bodyPr/>
                    <a:lstStyle/>
                    <a:p>
                      <a:pPr algn="ctr"/>
                      <a:r>
                        <a:rPr lang="en-GB" dirty="0"/>
                        <a:t>“Do what I tell you”</a:t>
                      </a:r>
                    </a:p>
                  </a:txBody>
                  <a:tcPr anchor="ctr">
                    <a:noFill/>
                  </a:tcPr>
                </a:tc>
                <a:tc>
                  <a:txBody>
                    <a:bodyPr/>
                    <a:lstStyle/>
                    <a:p>
                      <a:pPr algn="ctr"/>
                      <a:r>
                        <a:rPr lang="en-GB" dirty="0"/>
                        <a:t>“Come with me”</a:t>
                      </a:r>
                    </a:p>
                  </a:txBody>
                  <a:tcPr anchor="ctr">
                    <a:noFill/>
                  </a:tcPr>
                </a:tc>
                <a:extLst>
                  <a:ext uri="{0D108BD9-81ED-4DB2-BD59-A6C34878D82A}">
                    <a16:rowId xmlns:a16="http://schemas.microsoft.com/office/drawing/2014/main" val="965444336"/>
                  </a:ext>
                </a:extLst>
              </a:tr>
              <a:tr h="946792">
                <a:tc>
                  <a:txBody>
                    <a:bodyPr/>
                    <a:lstStyle/>
                    <a:p>
                      <a:pPr algn="ctr"/>
                      <a:r>
                        <a:rPr lang="en-GB" b="1" dirty="0"/>
                        <a:t>Underlying emotional intelligence competencies</a:t>
                      </a:r>
                    </a:p>
                  </a:txBody>
                  <a:tcPr anchor="ctr">
                    <a:noFill/>
                  </a:tcPr>
                </a:tc>
                <a:tc>
                  <a:txBody>
                    <a:bodyPr/>
                    <a:lstStyle/>
                    <a:p>
                      <a:pPr algn="ctr"/>
                      <a:r>
                        <a:rPr lang="en-GB" dirty="0"/>
                        <a:t>Drive to achieve, initiative, self-control</a:t>
                      </a:r>
                    </a:p>
                  </a:txBody>
                  <a:tcPr anchor="ctr">
                    <a:noFill/>
                  </a:tcPr>
                </a:tc>
                <a:tc>
                  <a:txBody>
                    <a:bodyPr/>
                    <a:lstStyle/>
                    <a:p>
                      <a:pPr algn="ctr"/>
                      <a:r>
                        <a:rPr lang="en-GB" dirty="0"/>
                        <a:t>Self-confidence, empathy, change catalyst</a:t>
                      </a:r>
                    </a:p>
                  </a:txBody>
                  <a:tcPr anchor="ctr">
                    <a:noFill/>
                  </a:tcPr>
                </a:tc>
                <a:extLst>
                  <a:ext uri="{0D108BD9-81ED-4DB2-BD59-A6C34878D82A}">
                    <a16:rowId xmlns:a16="http://schemas.microsoft.com/office/drawing/2014/main" val="891778548"/>
                  </a:ext>
                </a:extLst>
              </a:tr>
              <a:tr h="903846">
                <a:tc>
                  <a:txBody>
                    <a:bodyPr/>
                    <a:lstStyle/>
                    <a:p>
                      <a:pPr algn="ctr"/>
                      <a:r>
                        <a:rPr lang="en-GB" b="1" dirty="0"/>
                        <a:t>When the style works best</a:t>
                      </a:r>
                    </a:p>
                  </a:txBody>
                  <a:tcPr anchor="ctr">
                    <a:noFill/>
                  </a:tcPr>
                </a:tc>
                <a:tc>
                  <a:txBody>
                    <a:bodyPr/>
                    <a:lstStyle/>
                    <a:p>
                      <a:pPr algn="ctr"/>
                      <a:r>
                        <a:rPr lang="en-GB" dirty="0"/>
                        <a:t>In a crisis, to kick-start a turnaround, or with problem employees</a:t>
                      </a:r>
                    </a:p>
                  </a:txBody>
                  <a:tcPr anchor="ctr">
                    <a:noFill/>
                  </a:tcPr>
                </a:tc>
                <a:tc>
                  <a:txBody>
                    <a:bodyPr/>
                    <a:lstStyle/>
                    <a:p>
                      <a:pPr algn="ctr"/>
                      <a:r>
                        <a:rPr lang="en-GB" dirty="0"/>
                        <a:t>When changes require a new vision, or when a clear direction is needed</a:t>
                      </a:r>
                    </a:p>
                  </a:txBody>
                  <a:tcPr anchor="ctr">
                    <a:noFill/>
                  </a:tcPr>
                </a:tc>
                <a:extLst>
                  <a:ext uri="{0D108BD9-81ED-4DB2-BD59-A6C34878D82A}">
                    <a16:rowId xmlns:a16="http://schemas.microsoft.com/office/drawing/2014/main" val="3377960775"/>
                  </a:ext>
                </a:extLst>
              </a:tr>
              <a:tr h="707470">
                <a:tc>
                  <a:txBody>
                    <a:bodyPr/>
                    <a:lstStyle/>
                    <a:p>
                      <a:pPr algn="ctr"/>
                      <a:r>
                        <a:rPr lang="en-GB" b="1" dirty="0"/>
                        <a:t>Overall impact on climate</a:t>
                      </a:r>
                    </a:p>
                  </a:txBody>
                  <a:tcPr anchor="ctr">
                    <a:noFill/>
                  </a:tcPr>
                </a:tc>
                <a:tc>
                  <a:txBody>
                    <a:bodyPr/>
                    <a:lstStyle/>
                    <a:p>
                      <a:pPr algn="ctr"/>
                      <a:r>
                        <a:rPr lang="en-GB" b="1" dirty="0">
                          <a:solidFill>
                            <a:srgbClr val="0000CC"/>
                          </a:solidFill>
                        </a:rPr>
                        <a:t>Negative</a:t>
                      </a:r>
                    </a:p>
                  </a:txBody>
                  <a:tcPr anchor="ctr">
                    <a:noFill/>
                  </a:tcPr>
                </a:tc>
                <a:tc>
                  <a:txBody>
                    <a:bodyPr/>
                    <a:lstStyle/>
                    <a:p>
                      <a:pPr algn="ctr"/>
                      <a:r>
                        <a:rPr lang="en-GB" b="1" dirty="0">
                          <a:solidFill>
                            <a:srgbClr val="7030A0"/>
                          </a:solidFill>
                        </a:rPr>
                        <a:t>Most strongly positive</a:t>
                      </a:r>
                    </a:p>
                  </a:txBody>
                  <a:tcPr anchor="ctr">
                    <a:noFill/>
                  </a:tcPr>
                </a:tc>
                <a:extLst>
                  <a:ext uri="{0D108BD9-81ED-4DB2-BD59-A6C34878D82A}">
                    <a16:rowId xmlns:a16="http://schemas.microsoft.com/office/drawing/2014/main" val="3663694431"/>
                  </a:ext>
                </a:extLst>
              </a:tr>
            </a:tbl>
          </a:graphicData>
        </a:graphic>
      </p:graphicFrame>
    </p:spTree>
    <p:extLst>
      <p:ext uri="{BB962C8B-B14F-4D97-AF65-F5344CB8AC3E}">
        <p14:creationId xmlns:p14="http://schemas.microsoft.com/office/powerpoint/2010/main" val="30624319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2C41B-87E4-4396-A994-797D93DA68D9}"/>
              </a:ext>
            </a:extLst>
          </p:cNvPr>
          <p:cNvSpPr>
            <a:spLocks noGrp="1"/>
          </p:cNvSpPr>
          <p:nvPr>
            <p:ph type="title"/>
          </p:nvPr>
        </p:nvSpPr>
        <p:spPr>
          <a:xfrm>
            <a:off x="457200" y="93751"/>
            <a:ext cx="8229600" cy="864097"/>
          </a:xfrm>
        </p:spPr>
        <p:txBody>
          <a:bodyPr>
            <a:normAutofit/>
          </a:bodyPr>
          <a:lstStyle/>
          <a:p>
            <a:r>
              <a:rPr lang="en-GB" dirty="0"/>
              <a:t>The Six Styles at a glance (cont.)</a:t>
            </a:r>
          </a:p>
        </p:txBody>
      </p:sp>
      <p:graphicFrame>
        <p:nvGraphicFramePr>
          <p:cNvPr id="5" name="Table 5">
            <a:extLst>
              <a:ext uri="{FF2B5EF4-FFF2-40B4-BE49-F238E27FC236}">
                <a16:creationId xmlns:a16="http://schemas.microsoft.com/office/drawing/2014/main" id="{F2D96AA9-9BCF-4595-BF52-46C4D2D1837C}"/>
              </a:ext>
            </a:extLst>
          </p:cNvPr>
          <p:cNvGraphicFramePr>
            <a:graphicFrameLocks noGrp="1"/>
          </p:cNvGraphicFramePr>
          <p:nvPr>
            <p:ph idx="1"/>
            <p:extLst>
              <p:ext uri="{D42A27DB-BD31-4B8C-83A1-F6EECF244321}">
                <p14:modId xmlns:p14="http://schemas.microsoft.com/office/powerpoint/2010/main" val="4089844482"/>
              </p:ext>
            </p:extLst>
          </p:nvPr>
        </p:nvGraphicFramePr>
        <p:xfrm>
          <a:off x="457200" y="980729"/>
          <a:ext cx="8229600" cy="4631442"/>
        </p:xfrm>
        <a:graphic>
          <a:graphicData uri="http://schemas.openxmlformats.org/drawingml/2006/table">
            <a:tbl>
              <a:tblPr firstRow="1" bandRow="1">
                <a:tableStyleId>{5C22544A-7EE6-4342-B048-85BDC9FD1C3A}</a:tableStyleId>
              </a:tblPr>
              <a:tblGrid>
                <a:gridCol w="2743200">
                  <a:extLst>
                    <a:ext uri="{9D8B030D-6E8A-4147-A177-3AD203B41FA5}">
                      <a16:colId xmlns:a16="http://schemas.microsoft.com/office/drawing/2014/main" val="390758333"/>
                    </a:ext>
                  </a:extLst>
                </a:gridCol>
                <a:gridCol w="2743200">
                  <a:extLst>
                    <a:ext uri="{9D8B030D-6E8A-4147-A177-3AD203B41FA5}">
                      <a16:colId xmlns:a16="http://schemas.microsoft.com/office/drawing/2014/main" val="3377303455"/>
                    </a:ext>
                  </a:extLst>
                </a:gridCol>
                <a:gridCol w="2743200">
                  <a:extLst>
                    <a:ext uri="{9D8B030D-6E8A-4147-A177-3AD203B41FA5}">
                      <a16:colId xmlns:a16="http://schemas.microsoft.com/office/drawing/2014/main" val="1683760222"/>
                    </a:ext>
                  </a:extLst>
                </a:gridCol>
              </a:tblGrid>
              <a:tr h="638794">
                <a:tc>
                  <a:txBody>
                    <a:bodyPr/>
                    <a:lstStyle/>
                    <a:p>
                      <a:pPr algn="ctr"/>
                      <a:endParaRPr lang="en-GB" b="1" dirty="0"/>
                    </a:p>
                  </a:txBody>
                  <a:tcPr anchor="ctr">
                    <a:noFill/>
                  </a:tcPr>
                </a:tc>
                <a:tc>
                  <a:txBody>
                    <a:bodyPr/>
                    <a:lstStyle/>
                    <a:p>
                      <a:pPr algn="ctr"/>
                      <a:r>
                        <a:rPr lang="en-GB" dirty="0">
                          <a:solidFill>
                            <a:srgbClr val="002060"/>
                          </a:solidFill>
                        </a:rPr>
                        <a:t>Affiliative</a:t>
                      </a:r>
                    </a:p>
                  </a:txBody>
                  <a:tcPr anchor="ctr">
                    <a:noFill/>
                  </a:tcPr>
                </a:tc>
                <a:tc>
                  <a:txBody>
                    <a:bodyPr/>
                    <a:lstStyle/>
                    <a:p>
                      <a:pPr algn="ctr"/>
                      <a:r>
                        <a:rPr lang="en-GB" dirty="0">
                          <a:solidFill>
                            <a:srgbClr val="002060"/>
                          </a:solidFill>
                        </a:rPr>
                        <a:t>Democratic</a:t>
                      </a:r>
                    </a:p>
                  </a:txBody>
                  <a:tcPr anchor="ctr">
                    <a:noFill/>
                  </a:tcPr>
                </a:tc>
                <a:extLst>
                  <a:ext uri="{0D108BD9-81ED-4DB2-BD59-A6C34878D82A}">
                    <a16:rowId xmlns:a16="http://schemas.microsoft.com/office/drawing/2014/main" val="2091842998"/>
                  </a:ext>
                </a:extLst>
              </a:tr>
              <a:tr h="638794">
                <a:tc>
                  <a:txBody>
                    <a:bodyPr/>
                    <a:lstStyle/>
                    <a:p>
                      <a:pPr algn="ctr"/>
                      <a:r>
                        <a:rPr lang="en-GB" b="1" dirty="0"/>
                        <a:t>The leader’s modus operandi</a:t>
                      </a:r>
                    </a:p>
                  </a:txBody>
                  <a:tcPr anchor="ctr">
                    <a:noFill/>
                  </a:tcPr>
                </a:tc>
                <a:tc>
                  <a:txBody>
                    <a:bodyPr/>
                    <a:lstStyle/>
                    <a:p>
                      <a:pPr algn="ctr"/>
                      <a:r>
                        <a:rPr lang="en-GB" dirty="0"/>
                        <a:t>Creates harmony and builds emotional bonds</a:t>
                      </a:r>
                    </a:p>
                  </a:txBody>
                  <a:tcPr anchor="ctr">
                    <a:noFill/>
                  </a:tcPr>
                </a:tc>
                <a:tc>
                  <a:txBody>
                    <a:bodyPr/>
                    <a:lstStyle/>
                    <a:p>
                      <a:pPr algn="ctr"/>
                      <a:r>
                        <a:rPr lang="en-GB" dirty="0"/>
                        <a:t>Forges consensus through participation</a:t>
                      </a:r>
                    </a:p>
                  </a:txBody>
                  <a:tcPr anchor="ctr">
                    <a:noFill/>
                  </a:tcPr>
                </a:tc>
                <a:extLst>
                  <a:ext uri="{0D108BD9-81ED-4DB2-BD59-A6C34878D82A}">
                    <a16:rowId xmlns:a16="http://schemas.microsoft.com/office/drawing/2014/main" val="1775465654"/>
                  </a:ext>
                </a:extLst>
              </a:tr>
              <a:tr h="638794">
                <a:tc>
                  <a:txBody>
                    <a:bodyPr/>
                    <a:lstStyle/>
                    <a:p>
                      <a:pPr algn="ctr"/>
                      <a:r>
                        <a:rPr lang="en-GB" b="1" dirty="0"/>
                        <a:t>The style in a phrase</a:t>
                      </a:r>
                    </a:p>
                  </a:txBody>
                  <a:tcPr anchor="ctr">
                    <a:noFill/>
                  </a:tcPr>
                </a:tc>
                <a:tc>
                  <a:txBody>
                    <a:bodyPr/>
                    <a:lstStyle/>
                    <a:p>
                      <a:pPr algn="ctr"/>
                      <a:r>
                        <a:rPr lang="en-GB" dirty="0"/>
                        <a:t>“People come first”</a:t>
                      </a:r>
                    </a:p>
                  </a:txBody>
                  <a:tcPr anchor="ctr">
                    <a:noFill/>
                  </a:tcPr>
                </a:tc>
                <a:tc>
                  <a:txBody>
                    <a:bodyPr/>
                    <a:lstStyle/>
                    <a:p>
                      <a:pPr algn="ctr"/>
                      <a:r>
                        <a:rPr lang="en-GB" dirty="0"/>
                        <a:t>“What do you think?”</a:t>
                      </a:r>
                    </a:p>
                  </a:txBody>
                  <a:tcPr anchor="ctr">
                    <a:noFill/>
                  </a:tcPr>
                </a:tc>
                <a:extLst>
                  <a:ext uri="{0D108BD9-81ED-4DB2-BD59-A6C34878D82A}">
                    <a16:rowId xmlns:a16="http://schemas.microsoft.com/office/drawing/2014/main" val="965444336"/>
                  </a:ext>
                </a:extLst>
              </a:tr>
              <a:tr h="892754">
                <a:tc>
                  <a:txBody>
                    <a:bodyPr/>
                    <a:lstStyle/>
                    <a:p>
                      <a:pPr algn="ctr"/>
                      <a:r>
                        <a:rPr lang="en-GB" b="1" dirty="0"/>
                        <a:t>Underlying emotional intelligence competencies</a:t>
                      </a:r>
                    </a:p>
                  </a:txBody>
                  <a:tcPr anchor="ctr">
                    <a:noFill/>
                  </a:tcPr>
                </a:tc>
                <a:tc>
                  <a:txBody>
                    <a:bodyPr/>
                    <a:lstStyle/>
                    <a:p>
                      <a:pPr algn="ctr"/>
                      <a:r>
                        <a:rPr lang="en-GB" dirty="0"/>
                        <a:t>Empathy, building relationships, communication</a:t>
                      </a:r>
                    </a:p>
                  </a:txBody>
                  <a:tcPr anchor="ctr">
                    <a:noFill/>
                  </a:tcPr>
                </a:tc>
                <a:tc>
                  <a:txBody>
                    <a:bodyPr/>
                    <a:lstStyle/>
                    <a:p>
                      <a:pPr algn="ctr"/>
                      <a:r>
                        <a:rPr lang="en-GB" dirty="0"/>
                        <a:t>Collaboration, team leadership, communication</a:t>
                      </a:r>
                    </a:p>
                  </a:txBody>
                  <a:tcPr anchor="ctr">
                    <a:noFill/>
                  </a:tcPr>
                </a:tc>
                <a:extLst>
                  <a:ext uri="{0D108BD9-81ED-4DB2-BD59-A6C34878D82A}">
                    <a16:rowId xmlns:a16="http://schemas.microsoft.com/office/drawing/2014/main" val="891778548"/>
                  </a:ext>
                </a:extLst>
              </a:tr>
              <a:tr h="1160580">
                <a:tc>
                  <a:txBody>
                    <a:bodyPr/>
                    <a:lstStyle/>
                    <a:p>
                      <a:pPr algn="ctr"/>
                      <a:r>
                        <a:rPr lang="en-GB" b="1" dirty="0"/>
                        <a:t>When the style works best</a:t>
                      </a:r>
                    </a:p>
                  </a:txBody>
                  <a:tcPr anchor="ctr">
                    <a:noFill/>
                  </a:tcPr>
                </a:tc>
                <a:tc>
                  <a:txBody>
                    <a:bodyPr/>
                    <a:lstStyle/>
                    <a:p>
                      <a:pPr algn="ctr"/>
                      <a:r>
                        <a:rPr lang="en-GB" dirty="0"/>
                        <a:t>To heal rifts in a team or to motivate people during stressful circumstances</a:t>
                      </a:r>
                    </a:p>
                  </a:txBody>
                  <a:tcPr anchor="ctr">
                    <a:noFill/>
                  </a:tcPr>
                </a:tc>
                <a:tc>
                  <a:txBody>
                    <a:bodyPr/>
                    <a:lstStyle/>
                    <a:p>
                      <a:pPr algn="ctr"/>
                      <a:r>
                        <a:rPr lang="en-GB" dirty="0"/>
                        <a:t>To build buy-in or consensus, or to get input from valuable employees</a:t>
                      </a:r>
                    </a:p>
                  </a:txBody>
                  <a:tcPr anchor="ctr">
                    <a:noFill/>
                  </a:tcPr>
                </a:tc>
                <a:extLst>
                  <a:ext uri="{0D108BD9-81ED-4DB2-BD59-A6C34878D82A}">
                    <a16:rowId xmlns:a16="http://schemas.microsoft.com/office/drawing/2014/main" val="3377960775"/>
                  </a:ext>
                </a:extLst>
              </a:tr>
              <a:tr h="638794">
                <a:tc>
                  <a:txBody>
                    <a:bodyPr/>
                    <a:lstStyle/>
                    <a:p>
                      <a:pPr algn="ctr"/>
                      <a:r>
                        <a:rPr lang="en-GB" b="1" dirty="0"/>
                        <a:t>Overall impact on climate</a:t>
                      </a:r>
                    </a:p>
                  </a:txBody>
                  <a:tcPr anchor="ctr">
                    <a:noFill/>
                  </a:tcPr>
                </a:tc>
                <a:tc>
                  <a:txBody>
                    <a:bodyPr/>
                    <a:lstStyle/>
                    <a:p>
                      <a:pPr algn="ctr"/>
                      <a:r>
                        <a:rPr lang="en-GB" b="1" dirty="0">
                          <a:solidFill>
                            <a:srgbClr val="7030A0"/>
                          </a:solidFill>
                        </a:rPr>
                        <a:t>Positive</a:t>
                      </a:r>
                    </a:p>
                  </a:txBody>
                  <a:tcPr anchor="ctr">
                    <a:noFill/>
                  </a:tcPr>
                </a:tc>
                <a:tc>
                  <a:txBody>
                    <a:bodyPr/>
                    <a:lstStyle/>
                    <a:p>
                      <a:pPr algn="ctr"/>
                      <a:r>
                        <a:rPr lang="en-GB" b="1" dirty="0">
                          <a:solidFill>
                            <a:srgbClr val="7030A0"/>
                          </a:solidFill>
                        </a:rPr>
                        <a:t>Positive</a:t>
                      </a:r>
                    </a:p>
                  </a:txBody>
                  <a:tcPr anchor="ctr">
                    <a:noFill/>
                  </a:tcPr>
                </a:tc>
                <a:extLst>
                  <a:ext uri="{0D108BD9-81ED-4DB2-BD59-A6C34878D82A}">
                    <a16:rowId xmlns:a16="http://schemas.microsoft.com/office/drawing/2014/main" val="3663694431"/>
                  </a:ext>
                </a:extLst>
              </a:tr>
            </a:tbl>
          </a:graphicData>
        </a:graphic>
      </p:graphicFrame>
    </p:spTree>
    <p:extLst>
      <p:ext uri="{BB962C8B-B14F-4D97-AF65-F5344CB8AC3E}">
        <p14:creationId xmlns:p14="http://schemas.microsoft.com/office/powerpoint/2010/main" val="38377607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EB42DD-37E6-4722-858B-3B693C37A8AE}"/>
              </a:ext>
            </a:extLst>
          </p:cNvPr>
          <p:cNvSpPr>
            <a:spLocks noGrp="1"/>
          </p:cNvSpPr>
          <p:nvPr>
            <p:ph type="title"/>
          </p:nvPr>
        </p:nvSpPr>
        <p:spPr>
          <a:xfrm>
            <a:off x="457200" y="31095"/>
            <a:ext cx="8229600" cy="850106"/>
          </a:xfrm>
        </p:spPr>
        <p:txBody>
          <a:bodyPr/>
          <a:lstStyle/>
          <a:p>
            <a:r>
              <a:rPr lang="en-GB" dirty="0"/>
              <a:t>The Six Styles at a glance (cont.)</a:t>
            </a:r>
          </a:p>
        </p:txBody>
      </p:sp>
      <p:graphicFrame>
        <p:nvGraphicFramePr>
          <p:cNvPr id="5" name="Table 5">
            <a:extLst>
              <a:ext uri="{FF2B5EF4-FFF2-40B4-BE49-F238E27FC236}">
                <a16:creationId xmlns:a16="http://schemas.microsoft.com/office/drawing/2014/main" id="{75F4576D-FBEA-4289-9637-F7BED84A5642}"/>
              </a:ext>
            </a:extLst>
          </p:cNvPr>
          <p:cNvGraphicFramePr>
            <a:graphicFrameLocks noGrp="1"/>
          </p:cNvGraphicFramePr>
          <p:nvPr>
            <p:ph idx="1"/>
            <p:extLst>
              <p:ext uri="{D42A27DB-BD31-4B8C-83A1-F6EECF244321}">
                <p14:modId xmlns:p14="http://schemas.microsoft.com/office/powerpoint/2010/main" val="357402716"/>
              </p:ext>
            </p:extLst>
          </p:nvPr>
        </p:nvGraphicFramePr>
        <p:xfrm>
          <a:off x="457200" y="980729"/>
          <a:ext cx="8229600" cy="4637936"/>
        </p:xfrm>
        <a:graphic>
          <a:graphicData uri="http://schemas.openxmlformats.org/drawingml/2006/table">
            <a:tbl>
              <a:tblPr firstRow="1" bandRow="1">
                <a:tableStyleId>{5C22544A-7EE6-4342-B048-85BDC9FD1C3A}</a:tableStyleId>
              </a:tblPr>
              <a:tblGrid>
                <a:gridCol w="2743200">
                  <a:extLst>
                    <a:ext uri="{9D8B030D-6E8A-4147-A177-3AD203B41FA5}">
                      <a16:colId xmlns:a16="http://schemas.microsoft.com/office/drawing/2014/main" val="390758333"/>
                    </a:ext>
                  </a:extLst>
                </a:gridCol>
                <a:gridCol w="2743200">
                  <a:extLst>
                    <a:ext uri="{9D8B030D-6E8A-4147-A177-3AD203B41FA5}">
                      <a16:colId xmlns:a16="http://schemas.microsoft.com/office/drawing/2014/main" val="3377303455"/>
                    </a:ext>
                  </a:extLst>
                </a:gridCol>
                <a:gridCol w="2743200">
                  <a:extLst>
                    <a:ext uri="{9D8B030D-6E8A-4147-A177-3AD203B41FA5}">
                      <a16:colId xmlns:a16="http://schemas.microsoft.com/office/drawing/2014/main" val="1683760222"/>
                    </a:ext>
                  </a:extLst>
                </a:gridCol>
              </a:tblGrid>
              <a:tr h="638794">
                <a:tc>
                  <a:txBody>
                    <a:bodyPr/>
                    <a:lstStyle/>
                    <a:p>
                      <a:pPr algn="ctr"/>
                      <a:endParaRPr lang="en-GB" b="1" dirty="0"/>
                    </a:p>
                  </a:txBody>
                  <a:tcPr anchor="ctr">
                    <a:noFill/>
                  </a:tcPr>
                </a:tc>
                <a:tc>
                  <a:txBody>
                    <a:bodyPr/>
                    <a:lstStyle/>
                    <a:p>
                      <a:pPr algn="ctr"/>
                      <a:r>
                        <a:rPr lang="en-GB" dirty="0">
                          <a:solidFill>
                            <a:srgbClr val="002060"/>
                          </a:solidFill>
                        </a:rPr>
                        <a:t>Pacesetting</a:t>
                      </a:r>
                    </a:p>
                  </a:txBody>
                  <a:tcPr anchor="ctr">
                    <a:noFill/>
                  </a:tcPr>
                </a:tc>
                <a:tc>
                  <a:txBody>
                    <a:bodyPr/>
                    <a:lstStyle/>
                    <a:p>
                      <a:pPr algn="ctr"/>
                      <a:r>
                        <a:rPr lang="en-GB" dirty="0">
                          <a:solidFill>
                            <a:srgbClr val="002060"/>
                          </a:solidFill>
                        </a:rPr>
                        <a:t>Coaching</a:t>
                      </a:r>
                    </a:p>
                  </a:txBody>
                  <a:tcPr anchor="ctr">
                    <a:noFill/>
                  </a:tcPr>
                </a:tc>
                <a:extLst>
                  <a:ext uri="{0D108BD9-81ED-4DB2-BD59-A6C34878D82A}">
                    <a16:rowId xmlns:a16="http://schemas.microsoft.com/office/drawing/2014/main" val="2091842998"/>
                  </a:ext>
                </a:extLst>
              </a:tr>
              <a:tr h="638794">
                <a:tc>
                  <a:txBody>
                    <a:bodyPr/>
                    <a:lstStyle/>
                    <a:p>
                      <a:pPr algn="ctr"/>
                      <a:r>
                        <a:rPr lang="en-GB" b="1" dirty="0"/>
                        <a:t>The leader’s modus operandi</a:t>
                      </a:r>
                    </a:p>
                  </a:txBody>
                  <a:tcPr anchor="ctr">
                    <a:noFill/>
                  </a:tcPr>
                </a:tc>
                <a:tc>
                  <a:txBody>
                    <a:bodyPr/>
                    <a:lstStyle/>
                    <a:p>
                      <a:pPr algn="ctr"/>
                      <a:r>
                        <a:rPr lang="en-GB" dirty="0"/>
                        <a:t>Sets high standards for performance</a:t>
                      </a:r>
                    </a:p>
                  </a:txBody>
                  <a:tcPr anchor="ctr">
                    <a:noFill/>
                  </a:tcPr>
                </a:tc>
                <a:tc>
                  <a:txBody>
                    <a:bodyPr/>
                    <a:lstStyle/>
                    <a:p>
                      <a:pPr algn="ctr"/>
                      <a:r>
                        <a:rPr lang="en-GB" dirty="0"/>
                        <a:t>Develops people for the future</a:t>
                      </a:r>
                    </a:p>
                  </a:txBody>
                  <a:tcPr anchor="ctr">
                    <a:noFill/>
                  </a:tcPr>
                </a:tc>
                <a:extLst>
                  <a:ext uri="{0D108BD9-81ED-4DB2-BD59-A6C34878D82A}">
                    <a16:rowId xmlns:a16="http://schemas.microsoft.com/office/drawing/2014/main" val="1775465654"/>
                  </a:ext>
                </a:extLst>
              </a:tr>
              <a:tr h="638794">
                <a:tc>
                  <a:txBody>
                    <a:bodyPr/>
                    <a:lstStyle/>
                    <a:p>
                      <a:pPr algn="ctr"/>
                      <a:r>
                        <a:rPr lang="en-GB" b="1" dirty="0"/>
                        <a:t>The style in a phrase</a:t>
                      </a:r>
                    </a:p>
                  </a:txBody>
                  <a:tcPr anchor="ctr">
                    <a:noFill/>
                  </a:tcPr>
                </a:tc>
                <a:tc>
                  <a:txBody>
                    <a:bodyPr/>
                    <a:lstStyle/>
                    <a:p>
                      <a:pPr algn="ctr"/>
                      <a:r>
                        <a:rPr lang="en-GB" dirty="0"/>
                        <a:t>“Do as I do, now.”</a:t>
                      </a:r>
                    </a:p>
                  </a:txBody>
                  <a:tcPr anchor="ctr">
                    <a:noFill/>
                  </a:tcPr>
                </a:tc>
                <a:tc>
                  <a:txBody>
                    <a:bodyPr/>
                    <a:lstStyle/>
                    <a:p>
                      <a:pPr algn="ctr"/>
                      <a:r>
                        <a:rPr lang="en-GB" dirty="0"/>
                        <a:t>“Try this?”</a:t>
                      </a:r>
                    </a:p>
                  </a:txBody>
                  <a:tcPr anchor="ctr">
                    <a:noFill/>
                  </a:tcPr>
                </a:tc>
                <a:extLst>
                  <a:ext uri="{0D108BD9-81ED-4DB2-BD59-A6C34878D82A}">
                    <a16:rowId xmlns:a16="http://schemas.microsoft.com/office/drawing/2014/main" val="965444336"/>
                  </a:ext>
                </a:extLst>
              </a:tr>
              <a:tr h="892754">
                <a:tc>
                  <a:txBody>
                    <a:bodyPr/>
                    <a:lstStyle/>
                    <a:p>
                      <a:pPr algn="ctr"/>
                      <a:r>
                        <a:rPr lang="en-GB" b="1" dirty="0"/>
                        <a:t>Underlying emotional intelligence competencies</a:t>
                      </a:r>
                    </a:p>
                  </a:txBody>
                  <a:tcPr anchor="ctr">
                    <a:noFill/>
                  </a:tcPr>
                </a:tc>
                <a:tc>
                  <a:txBody>
                    <a:bodyPr/>
                    <a:lstStyle/>
                    <a:p>
                      <a:pPr algn="ctr"/>
                      <a:r>
                        <a:rPr lang="en-GB" dirty="0"/>
                        <a:t>Conscientious, drive to achieve, initiative</a:t>
                      </a:r>
                    </a:p>
                  </a:txBody>
                  <a:tcPr anchor="ctr">
                    <a:noFill/>
                  </a:tcPr>
                </a:tc>
                <a:tc>
                  <a:txBody>
                    <a:bodyPr/>
                    <a:lstStyle/>
                    <a:p>
                      <a:pPr algn="ctr"/>
                      <a:r>
                        <a:rPr lang="en-GB" dirty="0"/>
                        <a:t>Developing others, empathy, self-awareness</a:t>
                      </a:r>
                    </a:p>
                  </a:txBody>
                  <a:tcPr anchor="ctr">
                    <a:noFill/>
                  </a:tcPr>
                </a:tc>
                <a:extLst>
                  <a:ext uri="{0D108BD9-81ED-4DB2-BD59-A6C34878D82A}">
                    <a16:rowId xmlns:a16="http://schemas.microsoft.com/office/drawing/2014/main" val="891778548"/>
                  </a:ext>
                </a:extLst>
              </a:tr>
              <a:tr h="1160580">
                <a:tc>
                  <a:txBody>
                    <a:bodyPr/>
                    <a:lstStyle/>
                    <a:p>
                      <a:pPr algn="ctr"/>
                      <a:r>
                        <a:rPr lang="en-GB" b="1" dirty="0"/>
                        <a:t>When the style works best</a:t>
                      </a:r>
                    </a:p>
                  </a:txBody>
                  <a:tcPr anchor="ctr">
                    <a:noFill/>
                  </a:tcPr>
                </a:tc>
                <a:tc>
                  <a:txBody>
                    <a:bodyPr/>
                    <a:lstStyle/>
                    <a:p>
                      <a:pPr algn="ctr"/>
                      <a:r>
                        <a:rPr lang="en-GB" dirty="0"/>
                        <a:t>To get quick results from a highly motivated and competent team</a:t>
                      </a:r>
                    </a:p>
                  </a:txBody>
                  <a:tcPr anchor="ctr">
                    <a:noFill/>
                  </a:tcPr>
                </a:tc>
                <a:tc>
                  <a:txBody>
                    <a:bodyPr/>
                    <a:lstStyle/>
                    <a:p>
                      <a:pPr algn="ctr"/>
                      <a:r>
                        <a:rPr lang="en-GB" dirty="0"/>
                        <a:t>To help an employee improve performance or develop long-term strengths</a:t>
                      </a:r>
                    </a:p>
                  </a:txBody>
                  <a:tcPr anchor="ctr">
                    <a:noFill/>
                  </a:tcPr>
                </a:tc>
                <a:extLst>
                  <a:ext uri="{0D108BD9-81ED-4DB2-BD59-A6C34878D82A}">
                    <a16:rowId xmlns:a16="http://schemas.microsoft.com/office/drawing/2014/main" val="3377960775"/>
                  </a:ext>
                </a:extLst>
              </a:tr>
              <a:tr h="638794">
                <a:tc>
                  <a:txBody>
                    <a:bodyPr/>
                    <a:lstStyle/>
                    <a:p>
                      <a:pPr algn="ctr"/>
                      <a:r>
                        <a:rPr lang="en-GB" b="1" dirty="0"/>
                        <a:t>Overall impact on climate</a:t>
                      </a:r>
                    </a:p>
                  </a:txBody>
                  <a:tcPr anchor="ctr">
                    <a:noFill/>
                  </a:tcPr>
                </a:tc>
                <a:tc>
                  <a:txBody>
                    <a:bodyPr/>
                    <a:lstStyle/>
                    <a:p>
                      <a:pPr algn="ctr"/>
                      <a:r>
                        <a:rPr lang="en-GB" b="1" dirty="0">
                          <a:solidFill>
                            <a:srgbClr val="0000CC"/>
                          </a:solidFill>
                        </a:rPr>
                        <a:t>Negative</a:t>
                      </a:r>
                    </a:p>
                  </a:txBody>
                  <a:tcPr anchor="ctr">
                    <a:noFill/>
                  </a:tcPr>
                </a:tc>
                <a:tc>
                  <a:txBody>
                    <a:bodyPr/>
                    <a:lstStyle/>
                    <a:p>
                      <a:pPr algn="ctr"/>
                      <a:r>
                        <a:rPr lang="en-GB" b="1" dirty="0">
                          <a:solidFill>
                            <a:srgbClr val="7030A0"/>
                          </a:solidFill>
                        </a:rPr>
                        <a:t>Positive</a:t>
                      </a:r>
                    </a:p>
                  </a:txBody>
                  <a:tcPr anchor="ctr">
                    <a:noFill/>
                  </a:tcPr>
                </a:tc>
                <a:extLst>
                  <a:ext uri="{0D108BD9-81ED-4DB2-BD59-A6C34878D82A}">
                    <a16:rowId xmlns:a16="http://schemas.microsoft.com/office/drawing/2014/main" val="3663694431"/>
                  </a:ext>
                </a:extLst>
              </a:tr>
            </a:tbl>
          </a:graphicData>
        </a:graphic>
      </p:graphicFrame>
    </p:spTree>
    <p:extLst>
      <p:ext uri="{BB962C8B-B14F-4D97-AF65-F5344CB8AC3E}">
        <p14:creationId xmlns:p14="http://schemas.microsoft.com/office/powerpoint/2010/main" val="30244037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E0626E-063C-4D87-AFAF-D67738E4CBB9}"/>
              </a:ext>
            </a:extLst>
          </p:cNvPr>
          <p:cNvSpPr>
            <a:spLocks noGrp="1"/>
          </p:cNvSpPr>
          <p:nvPr>
            <p:ph type="title"/>
          </p:nvPr>
        </p:nvSpPr>
        <p:spPr/>
        <p:txBody>
          <a:bodyPr/>
          <a:lstStyle/>
          <a:p>
            <a:r>
              <a:rPr lang="en-GB" dirty="0"/>
              <a:t>Some more thoughts…</a:t>
            </a:r>
          </a:p>
        </p:txBody>
      </p:sp>
      <p:sp>
        <p:nvSpPr>
          <p:cNvPr id="3" name="Content Placeholder 2">
            <a:extLst>
              <a:ext uri="{FF2B5EF4-FFF2-40B4-BE49-F238E27FC236}">
                <a16:creationId xmlns:a16="http://schemas.microsoft.com/office/drawing/2014/main" id="{219CF61B-46D0-4027-BC0A-6317360482DE}"/>
              </a:ext>
            </a:extLst>
          </p:cNvPr>
          <p:cNvSpPr>
            <a:spLocks noGrp="1"/>
          </p:cNvSpPr>
          <p:nvPr>
            <p:ph idx="1"/>
          </p:nvPr>
        </p:nvSpPr>
        <p:spPr>
          <a:xfrm>
            <a:off x="107504" y="1417638"/>
            <a:ext cx="4967868" cy="3917032"/>
          </a:xfrm>
        </p:spPr>
        <p:txBody>
          <a:bodyPr>
            <a:normAutofit/>
          </a:bodyPr>
          <a:lstStyle/>
          <a:p>
            <a:r>
              <a:rPr lang="en-GB" dirty="0">
                <a:solidFill>
                  <a:srgbClr val="0000CC"/>
                </a:solidFill>
              </a:rPr>
              <a:t>What is Empowerment?  </a:t>
            </a:r>
          </a:p>
          <a:p>
            <a:r>
              <a:rPr lang="en-GB" dirty="0">
                <a:solidFill>
                  <a:srgbClr val="0000CC"/>
                </a:solidFill>
              </a:rPr>
              <a:t>What is Delegation? </a:t>
            </a:r>
          </a:p>
          <a:p>
            <a:r>
              <a:rPr lang="en-GB" dirty="0">
                <a:solidFill>
                  <a:srgbClr val="0000CC"/>
                </a:solidFill>
              </a:rPr>
              <a:t>What is Direction? </a:t>
            </a:r>
          </a:p>
          <a:p>
            <a:r>
              <a:rPr lang="en-GB" dirty="0">
                <a:solidFill>
                  <a:srgbClr val="0000CC"/>
                </a:solidFill>
              </a:rPr>
              <a:t>What is Motivation? </a:t>
            </a:r>
          </a:p>
          <a:p>
            <a:r>
              <a:rPr lang="en-GB" dirty="0">
                <a:solidFill>
                  <a:srgbClr val="0000CC"/>
                </a:solidFill>
              </a:rPr>
              <a:t>How capable are YOU?</a:t>
            </a:r>
          </a:p>
        </p:txBody>
      </p:sp>
      <p:pic>
        <p:nvPicPr>
          <p:cNvPr id="5" name="Picture 4" descr="A person standing in front of a mirror&#10;&#10;Description generated with very high confidence">
            <a:extLst>
              <a:ext uri="{FF2B5EF4-FFF2-40B4-BE49-F238E27FC236}">
                <a16:creationId xmlns:a16="http://schemas.microsoft.com/office/drawing/2014/main" id="{0FABE194-D042-44A3-A72B-19633A5C70D5}"/>
              </a:ext>
            </a:extLst>
          </p:cNvPr>
          <p:cNvPicPr>
            <a:picLocks noChangeAspect="1"/>
          </p:cNvPicPr>
          <p:nvPr/>
        </p:nvPicPr>
        <p:blipFill>
          <a:blip r:embed="rId2" cstate="email">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946948" y="1523330"/>
            <a:ext cx="4068628" cy="2910115"/>
          </a:xfrm>
          <a:prstGeom prst="rect">
            <a:avLst/>
          </a:prstGeom>
        </p:spPr>
      </p:pic>
    </p:spTree>
    <p:extLst>
      <p:ext uri="{BB962C8B-B14F-4D97-AF65-F5344CB8AC3E}">
        <p14:creationId xmlns:p14="http://schemas.microsoft.com/office/powerpoint/2010/main" val="3128932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618E4-14ED-46C2-B94D-D8B40F3FA303}"/>
              </a:ext>
            </a:extLst>
          </p:cNvPr>
          <p:cNvSpPr>
            <a:spLocks noGrp="1"/>
          </p:cNvSpPr>
          <p:nvPr>
            <p:ph type="title"/>
          </p:nvPr>
        </p:nvSpPr>
        <p:spPr/>
        <p:txBody>
          <a:bodyPr/>
          <a:lstStyle/>
          <a:p>
            <a:r>
              <a:rPr lang="en-GB" dirty="0"/>
              <a:t>Define </a:t>
            </a:r>
            <a:r>
              <a:rPr lang="en-GB" i="1" dirty="0"/>
              <a:t>Motivation?</a:t>
            </a:r>
          </a:p>
        </p:txBody>
      </p:sp>
      <p:sp>
        <p:nvSpPr>
          <p:cNvPr id="5" name="Content Placeholder 2">
            <a:extLst>
              <a:ext uri="{FF2B5EF4-FFF2-40B4-BE49-F238E27FC236}">
                <a16:creationId xmlns:a16="http://schemas.microsoft.com/office/drawing/2014/main" id="{7B446C87-4F3A-4B44-8790-BF9575994B27}"/>
              </a:ext>
            </a:extLst>
          </p:cNvPr>
          <p:cNvSpPr>
            <a:spLocks noGrp="1"/>
          </p:cNvSpPr>
          <p:nvPr>
            <p:ph idx="1"/>
          </p:nvPr>
        </p:nvSpPr>
        <p:spPr>
          <a:xfrm>
            <a:off x="209862" y="1600201"/>
            <a:ext cx="8739266" cy="3917032"/>
          </a:xfrm>
        </p:spPr>
        <p:txBody>
          <a:bodyPr>
            <a:normAutofit/>
          </a:bodyPr>
          <a:lstStyle/>
          <a:p>
            <a:r>
              <a:rPr lang="en-GB" sz="2200" b="0" i="0" u="none" strike="noStrike" dirty="0">
                <a:solidFill>
                  <a:srgbClr val="002060"/>
                </a:solidFill>
                <a:effectLst/>
                <a:latin typeface="Arial" panose="020B0604020202020204" pitchFamily="34" charset="0"/>
              </a:rPr>
              <a:t>"Motivation is defined as the power that triggers action that follows" </a:t>
            </a:r>
            <a:r>
              <a:rPr lang="en-GB" sz="2200" dirty="0">
                <a:solidFill>
                  <a:srgbClr val="002060"/>
                </a:solidFill>
                <a:latin typeface="Arial" panose="020B0604020202020204" pitchFamily="34" charset="0"/>
              </a:rPr>
              <a:t>(Cheng, &amp; Cheng, 2012).</a:t>
            </a:r>
          </a:p>
          <a:p>
            <a:r>
              <a:rPr lang="en-GB" sz="2200" b="0" i="0" u="none" strike="noStrike" dirty="0">
                <a:solidFill>
                  <a:srgbClr val="002060"/>
                </a:solidFill>
                <a:effectLst/>
                <a:latin typeface="Arial" panose="020B0604020202020204" pitchFamily="34" charset="0"/>
              </a:rPr>
              <a:t>"</a:t>
            </a:r>
            <a:r>
              <a:rPr lang="en-GB" sz="2200" dirty="0">
                <a:solidFill>
                  <a:srgbClr val="002060"/>
                </a:solidFill>
              </a:rPr>
              <a:t>Motivation is generally understood to denote the strength of a person's desire to attain a goal" (Schmidt, </a:t>
            </a:r>
            <a:r>
              <a:rPr lang="en-GB" sz="2200" dirty="0" err="1">
                <a:solidFill>
                  <a:srgbClr val="002060"/>
                </a:solidFill>
              </a:rPr>
              <a:t>Palminteri</a:t>
            </a:r>
            <a:r>
              <a:rPr lang="en-GB" sz="2200" dirty="0">
                <a:solidFill>
                  <a:srgbClr val="002060"/>
                </a:solidFill>
              </a:rPr>
              <a:t>, </a:t>
            </a:r>
            <a:r>
              <a:rPr lang="en-GB" sz="2200" dirty="0" err="1">
                <a:solidFill>
                  <a:srgbClr val="002060"/>
                </a:solidFill>
              </a:rPr>
              <a:t>Lafargue</a:t>
            </a:r>
            <a:r>
              <a:rPr lang="en-GB" sz="2200" dirty="0">
                <a:solidFill>
                  <a:srgbClr val="002060"/>
                </a:solidFill>
              </a:rPr>
              <a:t>, &amp; </a:t>
            </a:r>
            <a:r>
              <a:rPr lang="en-GB" sz="2200" dirty="0" err="1">
                <a:solidFill>
                  <a:srgbClr val="002060"/>
                </a:solidFill>
              </a:rPr>
              <a:t>Pessiglione</a:t>
            </a:r>
            <a:r>
              <a:rPr lang="en-GB" sz="2200" dirty="0">
                <a:solidFill>
                  <a:srgbClr val="002060"/>
                </a:solidFill>
              </a:rPr>
              <a:t>, 2010).</a:t>
            </a:r>
          </a:p>
          <a:p>
            <a:r>
              <a:rPr lang="en-GB" sz="2200" dirty="0">
                <a:solidFill>
                  <a:srgbClr val="002060"/>
                </a:solidFill>
              </a:rPr>
              <a:t>"Motivation is what causes behaviour" (</a:t>
            </a:r>
            <a:r>
              <a:rPr lang="en-GB" sz="2200" dirty="0" err="1">
                <a:solidFill>
                  <a:srgbClr val="002060"/>
                </a:solidFill>
              </a:rPr>
              <a:t>Fejes</a:t>
            </a:r>
            <a:r>
              <a:rPr lang="en-GB" sz="2200" dirty="0">
                <a:solidFill>
                  <a:srgbClr val="002060"/>
                </a:solidFill>
              </a:rPr>
              <a:t>, 2008).</a:t>
            </a:r>
          </a:p>
          <a:p>
            <a:r>
              <a:rPr lang="en-GB" sz="2200" dirty="0">
                <a:solidFill>
                  <a:srgbClr val="002060"/>
                </a:solidFill>
                <a:latin typeface="Arial" panose="020B0604020202020204" pitchFamily="34" charset="0"/>
              </a:rPr>
              <a:t>Motivation is “</a:t>
            </a:r>
            <a:r>
              <a:rPr lang="en-GB" sz="2200" i="1" dirty="0">
                <a:solidFill>
                  <a:srgbClr val="002060"/>
                </a:solidFill>
              </a:rPr>
              <a:t>‘…. the willingness of an individual to exert high levels of effort to achieve organisational goals, putting the needs of the team (or organisation) before satisfaction of their own personal needs’  </a:t>
            </a:r>
            <a:r>
              <a:rPr lang="en-GB" sz="2200" dirty="0">
                <a:solidFill>
                  <a:srgbClr val="002060"/>
                </a:solidFill>
              </a:rPr>
              <a:t>(KW Hamilton, 2010) </a:t>
            </a:r>
            <a:endParaRPr lang="en-GB" sz="2200" dirty="0">
              <a:solidFill>
                <a:srgbClr val="002060"/>
              </a:solidFill>
              <a:latin typeface="Arial" pitchFamily="34" charset="0"/>
              <a:cs typeface="ＭＳ Ｐゴシック" charset="0"/>
            </a:endParaRPr>
          </a:p>
          <a:p>
            <a:pPr marL="0" indent="0">
              <a:buNone/>
            </a:pPr>
            <a:endParaRPr lang="en-GB" sz="1350" dirty="0">
              <a:solidFill>
                <a:srgbClr val="002060"/>
              </a:solidFill>
            </a:endParaRPr>
          </a:p>
          <a:p>
            <a:pPr marL="0" indent="0">
              <a:buNone/>
            </a:pPr>
            <a:endParaRPr lang="en-GB" dirty="0">
              <a:solidFill>
                <a:srgbClr val="002060"/>
              </a:solidFill>
            </a:endParaRPr>
          </a:p>
        </p:txBody>
      </p:sp>
    </p:spTree>
    <p:extLst>
      <p:ext uri="{BB962C8B-B14F-4D97-AF65-F5344CB8AC3E}">
        <p14:creationId xmlns:p14="http://schemas.microsoft.com/office/powerpoint/2010/main" val="1326208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620688"/>
            <a:ext cx="7772400" cy="1143000"/>
          </a:xfrm>
        </p:spPr>
        <p:txBody>
          <a:bodyPr/>
          <a:lstStyle/>
          <a:p>
            <a:r>
              <a:rPr lang="en-US" dirty="0"/>
              <a:t>Motivation is …..</a:t>
            </a:r>
          </a:p>
        </p:txBody>
      </p:sp>
      <p:sp>
        <p:nvSpPr>
          <p:cNvPr id="3" name="Content Placeholder 2"/>
          <p:cNvSpPr>
            <a:spLocks noGrp="1"/>
          </p:cNvSpPr>
          <p:nvPr>
            <p:ph idx="1"/>
          </p:nvPr>
        </p:nvSpPr>
        <p:spPr>
          <a:xfrm>
            <a:off x="395536" y="1981200"/>
            <a:ext cx="8640960" cy="2383904"/>
          </a:xfrm>
        </p:spPr>
        <p:txBody>
          <a:bodyPr>
            <a:noAutofit/>
          </a:bodyPr>
          <a:lstStyle/>
          <a:p>
            <a:pPr marL="0" indent="0" algn="r">
              <a:buNone/>
            </a:pPr>
            <a:endParaRPr lang="en-GB" sz="1800" kern="1200" dirty="0">
              <a:solidFill>
                <a:srgbClr val="002060"/>
              </a:solidFill>
              <a:latin typeface="Arial" pitchFamily="34" charset="0"/>
              <a:cs typeface="ＭＳ Ｐゴシック" charset="0"/>
            </a:endParaRPr>
          </a:p>
          <a:p>
            <a:pPr marL="0" indent="0">
              <a:buNone/>
            </a:pPr>
            <a:r>
              <a:rPr lang="en-GB" sz="1800" i="1" dirty="0">
                <a:solidFill>
                  <a:srgbClr val="002060"/>
                </a:solidFill>
              </a:rPr>
              <a:t>‘…. the willingness of an individual to exert high levels of effort to achieve organisational goals, putting the needs of the team (or organisation) before satisfaction of their own personal needs’</a:t>
            </a:r>
            <a:endParaRPr lang="en-GB" sz="1800" dirty="0">
              <a:solidFill>
                <a:srgbClr val="002060"/>
              </a:solidFill>
            </a:endParaRPr>
          </a:p>
          <a:p>
            <a:pPr marL="0" indent="0" algn="r">
              <a:buNone/>
            </a:pPr>
            <a:r>
              <a:rPr lang="en-GB" sz="1800" dirty="0">
                <a:solidFill>
                  <a:srgbClr val="002060"/>
                </a:solidFill>
              </a:rPr>
              <a:t>(KW Hamilton, 2010) </a:t>
            </a:r>
            <a:endParaRPr lang="en-GB" sz="1800" kern="1200" dirty="0">
              <a:solidFill>
                <a:srgbClr val="002060"/>
              </a:solidFill>
              <a:latin typeface="Arial" pitchFamily="34" charset="0"/>
              <a:cs typeface="ＭＳ Ｐゴシック" charset="0"/>
            </a:endParaRPr>
          </a:p>
          <a:p>
            <a:pPr marL="0" indent="0" algn="r">
              <a:buNone/>
            </a:pPr>
            <a:endParaRPr lang="en-GB" sz="1800" kern="1200" dirty="0">
              <a:solidFill>
                <a:srgbClr val="002060"/>
              </a:solidFill>
              <a:latin typeface="Arial" pitchFamily="34" charset="0"/>
              <a:cs typeface="ＭＳ Ｐゴシック" charset="0"/>
            </a:endParaRPr>
          </a:p>
          <a:p>
            <a:pPr marL="0" indent="0">
              <a:buNone/>
            </a:pPr>
            <a:r>
              <a:rPr lang="en-GB" sz="1800" kern="1200" dirty="0">
                <a:solidFill>
                  <a:srgbClr val="002060"/>
                </a:solidFill>
                <a:latin typeface="Arial" pitchFamily="34" charset="0"/>
                <a:cs typeface="ＭＳ Ｐゴシック" charset="0"/>
              </a:rPr>
              <a:t>  </a:t>
            </a:r>
          </a:p>
          <a:p>
            <a:pPr marL="0" indent="0">
              <a:buNone/>
            </a:pPr>
            <a:r>
              <a:rPr lang="en-US" sz="1800" i="1" dirty="0">
                <a:solidFill>
                  <a:srgbClr val="002060"/>
                </a:solidFill>
              </a:rPr>
              <a:t>‘Motivation is the art of getting people to do what you want them to do because they want to do it.’</a:t>
            </a:r>
            <a:br>
              <a:rPr lang="en-US" sz="1800" dirty="0">
                <a:solidFill>
                  <a:srgbClr val="002060"/>
                </a:solidFill>
              </a:rPr>
            </a:br>
            <a:r>
              <a:rPr lang="en-US" sz="1800" dirty="0">
                <a:solidFill>
                  <a:srgbClr val="002060"/>
                </a:solidFill>
              </a:rPr>
              <a:t>                                                                                             (Dwight D. Eisenhower)</a:t>
            </a:r>
            <a:endParaRPr lang="en-GB" sz="1800" kern="1200" dirty="0">
              <a:solidFill>
                <a:srgbClr val="002060"/>
              </a:solidFill>
              <a:latin typeface="Arial" pitchFamily="34" charset="0"/>
              <a:cs typeface="ＭＳ Ｐゴシック" charset="0"/>
            </a:endParaRPr>
          </a:p>
          <a:p>
            <a:endParaRPr lang="en-US" sz="1800" dirty="0">
              <a:solidFill>
                <a:srgbClr val="002060"/>
              </a:solidFill>
            </a:endParaRPr>
          </a:p>
        </p:txBody>
      </p:sp>
    </p:spTree>
    <p:extLst>
      <p:ext uri="{BB962C8B-B14F-4D97-AF65-F5344CB8AC3E}">
        <p14:creationId xmlns:p14="http://schemas.microsoft.com/office/powerpoint/2010/main" val="1231140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fade">
                                      <p:cBhvr>
                                        <p:cTn id="10" dur="5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Effect transition="in" filter="fade">
                                      <p:cBhvr>
                                        <p:cTn id="15"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44016" y="332656"/>
            <a:ext cx="8892480" cy="1143000"/>
          </a:xfrm>
        </p:spPr>
        <p:txBody>
          <a:bodyPr>
            <a:normAutofit/>
          </a:bodyPr>
          <a:lstStyle/>
          <a:p>
            <a:r>
              <a:rPr lang="en-GB" sz="3200" dirty="0"/>
              <a:t>Characteristics of a High Performance Team</a:t>
            </a:r>
          </a:p>
        </p:txBody>
      </p:sp>
      <p:sp>
        <p:nvSpPr>
          <p:cNvPr id="6" name="Content Placeholder 5"/>
          <p:cNvSpPr>
            <a:spLocks noGrp="1"/>
          </p:cNvSpPr>
          <p:nvPr>
            <p:ph sz="half" idx="1"/>
          </p:nvPr>
        </p:nvSpPr>
        <p:spPr>
          <a:xfrm>
            <a:off x="251520" y="1340768"/>
            <a:ext cx="4098032" cy="4114800"/>
          </a:xfrm>
        </p:spPr>
        <p:txBody>
          <a:bodyPr>
            <a:normAutofit fontScale="85000" lnSpcReduction="20000"/>
          </a:bodyPr>
          <a:lstStyle/>
          <a:p>
            <a:pPr lvl="0"/>
            <a:r>
              <a:rPr lang="en-GB" sz="2000" kern="1200" dirty="0">
                <a:solidFill>
                  <a:srgbClr val="000099"/>
                </a:solidFill>
                <a:latin typeface="Arial" pitchFamily="34" charset="0"/>
                <a:cs typeface="ＭＳ Ｐゴシック" charset="0"/>
              </a:rPr>
              <a:t>Skilled people;</a:t>
            </a:r>
          </a:p>
          <a:p>
            <a:pPr lvl="0"/>
            <a:r>
              <a:rPr lang="en-GB" sz="2000" kern="1200" dirty="0">
                <a:solidFill>
                  <a:srgbClr val="000099"/>
                </a:solidFill>
                <a:latin typeface="Arial" pitchFamily="34" charset="0"/>
                <a:cs typeface="ＭＳ Ｐゴシック" charset="0"/>
              </a:rPr>
              <a:t>Trained people;</a:t>
            </a:r>
          </a:p>
          <a:p>
            <a:pPr lvl="0"/>
            <a:r>
              <a:rPr lang="en-GB" sz="2000" kern="1200" dirty="0">
                <a:solidFill>
                  <a:srgbClr val="000099"/>
                </a:solidFill>
                <a:latin typeface="Arial" pitchFamily="34" charset="0"/>
                <a:cs typeface="ＭＳ Ｐゴシック" charset="0"/>
              </a:rPr>
              <a:t>A clear vision for the future; </a:t>
            </a:r>
          </a:p>
          <a:p>
            <a:pPr lvl="0"/>
            <a:r>
              <a:rPr lang="en-GB" sz="2000" kern="1200" dirty="0">
                <a:solidFill>
                  <a:srgbClr val="000099"/>
                </a:solidFill>
                <a:latin typeface="Arial" pitchFamily="34" charset="0"/>
                <a:cs typeface="ＭＳ Ｐゴシック" charset="0"/>
              </a:rPr>
              <a:t>A goals-oriented approach;</a:t>
            </a:r>
          </a:p>
          <a:p>
            <a:pPr lvl="0"/>
            <a:r>
              <a:rPr lang="en-GB" sz="2000" kern="1200" dirty="0">
                <a:solidFill>
                  <a:srgbClr val="000099"/>
                </a:solidFill>
                <a:latin typeface="Arial" pitchFamily="34" charset="0"/>
                <a:cs typeface="ＭＳ Ｐゴシック" charset="0"/>
              </a:rPr>
              <a:t>Clear roles and responsibilities;</a:t>
            </a:r>
          </a:p>
          <a:p>
            <a:pPr lvl="0"/>
            <a:r>
              <a:rPr lang="en-GB" sz="2000" kern="1200" dirty="0">
                <a:solidFill>
                  <a:srgbClr val="000099"/>
                </a:solidFill>
                <a:latin typeface="Arial" pitchFamily="34" charset="0"/>
                <a:cs typeface="ＭＳ Ｐゴシック" charset="0"/>
              </a:rPr>
              <a:t>People with complementary skills;</a:t>
            </a:r>
          </a:p>
          <a:p>
            <a:pPr lvl="0"/>
            <a:r>
              <a:rPr lang="en-GB" sz="2000" kern="1200" dirty="0">
                <a:solidFill>
                  <a:srgbClr val="000099"/>
                </a:solidFill>
                <a:latin typeface="Arial" pitchFamily="34" charset="0"/>
                <a:cs typeface="ＭＳ Ｐゴシック" charset="0"/>
              </a:rPr>
              <a:t>Effective communication;</a:t>
            </a:r>
          </a:p>
          <a:p>
            <a:pPr lvl="0"/>
            <a:r>
              <a:rPr lang="en-GB" sz="2000" kern="1200" dirty="0">
                <a:solidFill>
                  <a:srgbClr val="000099"/>
                </a:solidFill>
                <a:latin typeface="Arial" pitchFamily="34" charset="0"/>
                <a:cs typeface="ＭＳ Ｐゴシック" charset="0"/>
              </a:rPr>
              <a:t>Committed people; </a:t>
            </a:r>
          </a:p>
          <a:p>
            <a:pPr lvl="0"/>
            <a:r>
              <a:rPr lang="en-GB" sz="2000" kern="1200" dirty="0">
                <a:solidFill>
                  <a:srgbClr val="000099"/>
                </a:solidFill>
                <a:latin typeface="Arial" pitchFamily="34" charset="0"/>
                <a:cs typeface="ＭＳ Ｐゴシック" charset="0"/>
              </a:rPr>
              <a:t>Loyal people; </a:t>
            </a:r>
          </a:p>
          <a:p>
            <a:pPr lvl="0"/>
            <a:r>
              <a:rPr lang="en-GB" sz="2000" kern="1200" dirty="0">
                <a:solidFill>
                  <a:srgbClr val="000099"/>
                </a:solidFill>
                <a:latin typeface="Arial" pitchFamily="34" charset="0"/>
                <a:cs typeface="ＭＳ Ｐゴシック" charset="0"/>
              </a:rPr>
              <a:t>Honest people;</a:t>
            </a:r>
          </a:p>
          <a:p>
            <a:pPr lvl="0"/>
            <a:r>
              <a:rPr lang="en-GB" sz="2000" kern="1200" dirty="0">
                <a:solidFill>
                  <a:srgbClr val="000099"/>
                </a:solidFill>
                <a:latin typeface="Arial" pitchFamily="34" charset="0"/>
                <a:cs typeface="ＭＳ Ｐゴシック" charset="0"/>
              </a:rPr>
              <a:t>Team members who put needs of others before their own;</a:t>
            </a:r>
          </a:p>
          <a:p>
            <a:pPr lvl="0"/>
            <a:r>
              <a:rPr lang="en-GB" sz="2000" kern="1200" dirty="0">
                <a:solidFill>
                  <a:srgbClr val="000099"/>
                </a:solidFill>
                <a:latin typeface="Arial" pitchFamily="34" charset="0"/>
                <a:cs typeface="ＭＳ Ｐゴシック" charset="0"/>
              </a:rPr>
              <a:t>Concern for others;</a:t>
            </a:r>
          </a:p>
          <a:p>
            <a:endParaRPr lang="en-GB" dirty="0"/>
          </a:p>
          <a:p>
            <a:endParaRPr lang="en-GB" dirty="0"/>
          </a:p>
        </p:txBody>
      </p:sp>
      <p:sp>
        <p:nvSpPr>
          <p:cNvPr id="7" name="Content Placeholder 6"/>
          <p:cNvSpPr>
            <a:spLocks noGrp="1"/>
          </p:cNvSpPr>
          <p:nvPr>
            <p:ph sz="half" idx="2"/>
          </p:nvPr>
        </p:nvSpPr>
        <p:spPr>
          <a:xfrm>
            <a:off x="4644008" y="1340768"/>
            <a:ext cx="4320480" cy="4114800"/>
          </a:xfrm>
        </p:spPr>
        <p:txBody>
          <a:bodyPr>
            <a:normAutofit fontScale="85000" lnSpcReduction="20000"/>
          </a:bodyPr>
          <a:lstStyle/>
          <a:p>
            <a:r>
              <a:rPr lang="en-GB" sz="2000" kern="1200" dirty="0">
                <a:solidFill>
                  <a:srgbClr val="000099"/>
                </a:solidFill>
                <a:latin typeface="Arial" pitchFamily="34" charset="0"/>
                <a:cs typeface="ＭＳ Ｐゴシック" charset="0"/>
              </a:rPr>
              <a:t>People who are flexible;</a:t>
            </a:r>
          </a:p>
          <a:p>
            <a:pPr lvl="0"/>
            <a:r>
              <a:rPr lang="en-GB" sz="2000" kern="1200" dirty="0">
                <a:solidFill>
                  <a:srgbClr val="000099"/>
                </a:solidFill>
                <a:latin typeface="Arial" pitchFamily="34" charset="0"/>
                <a:cs typeface="ＭＳ Ｐゴシック" charset="0"/>
              </a:rPr>
              <a:t>People who want to learn and to develop;</a:t>
            </a:r>
          </a:p>
          <a:p>
            <a:pPr lvl="0"/>
            <a:r>
              <a:rPr lang="en-GB" sz="2000" kern="1200" dirty="0">
                <a:solidFill>
                  <a:srgbClr val="000099"/>
                </a:solidFill>
                <a:latin typeface="Arial" pitchFamily="34" charset="0"/>
                <a:cs typeface="ＭＳ Ｐゴシック" charset="0"/>
              </a:rPr>
              <a:t>People who are confident;</a:t>
            </a:r>
          </a:p>
          <a:p>
            <a:pPr lvl="0"/>
            <a:r>
              <a:rPr lang="en-GB" sz="2000" kern="1200" dirty="0">
                <a:solidFill>
                  <a:srgbClr val="000099"/>
                </a:solidFill>
                <a:latin typeface="Arial" pitchFamily="34" charset="0"/>
                <a:cs typeface="ＭＳ Ｐゴシック" charset="0"/>
              </a:rPr>
              <a:t>Trust;</a:t>
            </a:r>
          </a:p>
          <a:p>
            <a:pPr lvl="0"/>
            <a:r>
              <a:rPr lang="en-GB" sz="2000" kern="1200" dirty="0">
                <a:solidFill>
                  <a:srgbClr val="000099"/>
                </a:solidFill>
                <a:latin typeface="Arial" pitchFamily="34" charset="0"/>
                <a:cs typeface="ＭＳ Ｐゴシック" charset="0"/>
              </a:rPr>
              <a:t>Accountability; </a:t>
            </a:r>
          </a:p>
          <a:p>
            <a:pPr lvl="0"/>
            <a:r>
              <a:rPr lang="en-GB" sz="2000" kern="1200" dirty="0">
                <a:solidFill>
                  <a:srgbClr val="000099"/>
                </a:solidFill>
                <a:latin typeface="Arial" pitchFamily="34" charset="0"/>
                <a:cs typeface="ＭＳ Ｐゴシック" charset="0"/>
              </a:rPr>
              <a:t>Appropriate challenge and a desire to improve things;</a:t>
            </a:r>
          </a:p>
          <a:p>
            <a:pPr lvl="0"/>
            <a:r>
              <a:rPr lang="en-GB" sz="2000" kern="1200" dirty="0">
                <a:solidFill>
                  <a:srgbClr val="000099"/>
                </a:solidFill>
                <a:latin typeface="Arial" pitchFamily="34" charset="0"/>
                <a:cs typeface="ＭＳ Ｐゴシック" charset="0"/>
              </a:rPr>
              <a:t>High morale;</a:t>
            </a:r>
          </a:p>
          <a:p>
            <a:pPr lvl="0"/>
            <a:r>
              <a:rPr lang="en-GB" sz="2000" b="1" i="1" kern="1200" dirty="0">
                <a:solidFill>
                  <a:srgbClr val="000099"/>
                </a:solidFill>
                <a:latin typeface="Arial" pitchFamily="34" charset="0"/>
                <a:cs typeface="ＭＳ Ｐゴシック" charset="0"/>
              </a:rPr>
              <a:t>Motivated people</a:t>
            </a:r>
            <a:r>
              <a:rPr lang="en-GB" sz="2000" b="1" kern="1200" dirty="0">
                <a:solidFill>
                  <a:srgbClr val="000099"/>
                </a:solidFill>
                <a:latin typeface="Arial" pitchFamily="34" charset="0"/>
                <a:cs typeface="ＭＳ Ｐゴシック" charset="0"/>
              </a:rPr>
              <a:t>;</a:t>
            </a:r>
          </a:p>
          <a:p>
            <a:pPr lvl="0"/>
            <a:r>
              <a:rPr lang="en-GB" sz="2000" kern="1200" dirty="0">
                <a:solidFill>
                  <a:srgbClr val="000099"/>
                </a:solidFill>
                <a:latin typeface="Arial" pitchFamily="34" charset="0"/>
                <a:cs typeface="ＭＳ Ｐゴシック" charset="0"/>
              </a:rPr>
              <a:t>A shared or common pride in the team; </a:t>
            </a:r>
          </a:p>
          <a:p>
            <a:pPr lvl="0"/>
            <a:r>
              <a:rPr lang="en-GB" sz="2000" kern="1200" dirty="0">
                <a:solidFill>
                  <a:srgbClr val="000099"/>
                </a:solidFill>
                <a:latin typeface="Arial" pitchFamily="34" charset="0"/>
                <a:cs typeface="ＭＳ Ｐゴシック" charset="0"/>
              </a:rPr>
              <a:t>Effective leadership based on empowering team members.</a:t>
            </a:r>
          </a:p>
          <a:p>
            <a:endParaRPr lang="en-GB" dirty="0"/>
          </a:p>
        </p:txBody>
      </p:sp>
    </p:spTree>
    <p:extLst>
      <p:ext uri="{BB962C8B-B14F-4D97-AF65-F5344CB8AC3E}">
        <p14:creationId xmlns:p14="http://schemas.microsoft.com/office/powerpoint/2010/main" val="3391855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5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fade">
                                      <p:cBhvr>
                                        <p:cTn id="32" dur="500"/>
                                        <p:tgtEl>
                                          <p:spTgt spid="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6" end="6"/>
                                            </p:txEl>
                                          </p:spTgt>
                                        </p:tgtEl>
                                        <p:attrNameLst>
                                          <p:attrName>style.visibility</p:attrName>
                                        </p:attrNameLst>
                                      </p:cBhvr>
                                      <p:to>
                                        <p:strVal val="visible"/>
                                      </p:to>
                                    </p:set>
                                    <p:animEffect transition="in" filter="fade">
                                      <p:cBhvr>
                                        <p:cTn id="37" dur="500"/>
                                        <p:tgtEl>
                                          <p:spTgt spid="6">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6">
                                            <p:txEl>
                                              <p:pRg st="7" end="7"/>
                                            </p:txEl>
                                          </p:spTgt>
                                        </p:tgtEl>
                                        <p:attrNameLst>
                                          <p:attrName>style.visibility</p:attrName>
                                        </p:attrNameLst>
                                      </p:cBhvr>
                                      <p:to>
                                        <p:strVal val="visible"/>
                                      </p:to>
                                    </p:set>
                                    <p:animEffect transition="in" filter="fade">
                                      <p:cBhvr>
                                        <p:cTn id="42" dur="500"/>
                                        <p:tgtEl>
                                          <p:spTgt spid="6">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6">
                                            <p:txEl>
                                              <p:pRg st="8" end="8"/>
                                            </p:txEl>
                                          </p:spTgt>
                                        </p:tgtEl>
                                        <p:attrNameLst>
                                          <p:attrName>style.visibility</p:attrName>
                                        </p:attrNameLst>
                                      </p:cBhvr>
                                      <p:to>
                                        <p:strVal val="visible"/>
                                      </p:to>
                                    </p:set>
                                    <p:animEffect transition="in" filter="fade">
                                      <p:cBhvr>
                                        <p:cTn id="47" dur="500"/>
                                        <p:tgtEl>
                                          <p:spTgt spid="6">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6">
                                            <p:txEl>
                                              <p:pRg st="9" end="9"/>
                                            </p:txEl>
                                          </p:spTgt>
                                        </p:tgtEl>
                                        <p:attrNameLst>
                                          <p:attrName>style.visibility</p:attrName>
                                        </p:attrNameLst>
                                      </p:cBhvr>
                                      <p:to>
                                        <p:strVal val="visible"/>
                                      </p:to>
                                    </p:set>
                                    <p:animEffect transition="in" filter="fade">
                                      <p:cBhvr>
                                        <p:cTn id="52" dur="500"/>
                                        <p:tgtEl>
                                          <p:spTgt spid="6">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6">
                                            <p:txEl>
                                              <p:pRg st="10" end="10"/>
                                            </p:txEl>
                                          </p:spTgt>
                                        </p:tgtEl>
                                        <p:attrNameLst>
                                          <p:attrName>style.visibility</p:attrName>
                                        </p:attrNameLst>
                                      </p:cBhvr>
                                      <p:to>
                                        <p:strVal val="visible"/>
                                      </p:to>
                                    </p:set>
                                    <p:animEffect transition="in" filter="fade">
                                      <p:cBhvr>
                                        <p:cTn id="57" dur="500"/>
                                        <p:tgtEl>
                                          <p:spTgt spid="6">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6">
                                            <p:txEl>
                                              <p:pRg st="11" end="11"/>
                                            </p:txEl>
                                          </p:spTgt>
                                        </p:tgtEl>
                                        <p:attrNameLst>
                                          <p:attrName>style.visibility</p:attrName>
                                        </p:attrNameLst>
                                      </p:cBhvr>
                                      <p:to>
                                        <p:strVal val="visible"/>
                                      </p:to>
                                    </p:set>
                                    <p:animEffect transition="in" filter="fade">
                                      <p:cBhvr>
                                        <p:cTn id="62" dur="500"/>
                                        <p:tgtEl>
                                          <p:spTgt spid="6">
                                            <p:txEl>
                                              <p:pRg st="11" end="11"/>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7">
                                            <p:txEl>
                                              <p:pRg st="0" end="0"/>
                                            </p:txEl>
                                          </p:spTgt>
                                        </p:tgtEl>
                                        <p:attrNameLst>
                                          <p:attrName>style.visibility</p:attrName>
                                        </p:attrNameLst>
                                      </p:cBhvr>
                                      <p:to>
                                        <p:strVal val="visible"/>
                                      </p:to>
                                    </p:set>
                                    <p:animEffect transition="in" filter="fade">
                                      <p:cBhvr>
                                        <p:cTn id="67" dur="500"/>
                                        <p:tgtEl>
                                          <p:spTgt spid="7">
                                            <p:txEl>
                                              <p:pRg st="0" end="0"/>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7">
                                            <p:txEl>
                                              <p:pRg st="1" end="1"/>
                                            </p:txEl>
                                          </p:spTgt>
                                        </p:tgtEl>
                                        <p:attrNameLst>
                                          <p:attrName>style.visibility</p:attrName>
                                        </p:attrNameLst>
                                      </p:cBhvr>
                                      <p:to>
                                        <p:strVal val="visible"/>
                                      </p:to>
                                    </p:set>
                                    <p:animEffect transition="in" filter="fade">
                                      <p:cBhvr>
                                        <p:cTn id="72" dur="500"/>
                                        <p:tgtEl>
                                          <p:spTgt spid="7">
                                            <p:txEl>
                                              <p:pRg st="1" end="1"/>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nodeType="clickEffect">
                                  <p:stCondLst>
                                    <p:cond delay="0"/>
                                  </p:stCondLst>
                                  <p:childTnLst>
                                    <p:set>
                                      <p:cBhvr>
                                        <p:cTn id="76" dur="1" fill="hold">
                                          <p:stCondLst>
                                            <p:cond delay="0"/>
                                          </p:stCondLst>
                                        </p:cTn>
                                        <p:tgtEl>
                                          <p:spTgt spid="7">
                                            <p:txEl>
                                              <p:pRg st="2" end="2"/>
                                            </p:txEl>
                                          </p:spTgt>
                                        </p:tgtEl>
                                        <p:attrNameLst>
                                          <p:attrName>style.visibility</p:attrName>
                                        </p:attrNameLst>
                                      </p:cBhvr>
                                      <p:to>
                                        <p:strVal val="visible"/>
                                      </p:to>
                                    </p:set>
                                    <p:animEffect transition="in" filter="fade">
                                      <p:cBhvr>
                                        <p:cTn id="77" dur="500"/>
                                        <p:tgtEl>
                                          <p:spTgt spid="7">
                                            <p:txEl>
                                              <p:pRg st="2" end="2"/>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nodeType="clickEffect">
                                  <p:stCondLst>
                                    <p:cond delay="0"/>
                                  </p:stCondLst>
                                  <p:childTnLst>
                                    <p:set>
                                      <p:cBhvr>
                                        <p:cTn id="81" dur="1" fill="hold">
                                          <p:stCondLst>
                                            <p:cond delay="0"/>
                                          </p:stCondLst>
                                        </p:cTn>
                                        <p:tgtEl>
                                          <p:spTgt spid="7">
                                            <p:txEl>
                                              <p:pRg st="3" end="3"/>
                                            </p:txEl>
                                          </p:spTgt>
                                        </p:tgtEl>
                                        <p:attrNameLst>
                                          <p:attrName>style.visibility</p:attrName>
                                        </p:attrNameLst>
                                      </p:cBhvr>
                                      <p:to>
                                        <p:strVal val="visible"/>
                                      </p:to>
                                    </p:set>
                                    <p:animEffect transition="in" filter="fade">
                                      <p:cBhvr>
                                        <p:cTn id="82" dur="500"/>
                                        <p:tgtEl>
                                          <p:spTgt spid="7">
                                            <p:txEl>
                                              <p:pRg st="3" end="3"/>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nodeType="clickEffect">
                                  <p:stCondLst>
                                    <p:cond delay="0"/>
                                  </p:stCondLst>
                                  <p:childTnLst>
                                    <p:set>
                                      <p:cBhvr>
                                        <p:cTn id="86" dur="1" fill="hold">
                                          <p:stCondLst>
                                            <p:cond delay="0"/>
                                          </p:stCondLst>
                                        </p:cTn>
                                        <p:tgtEl>
                                          <p:spTgt spid="7">
                                            <p:txEl>
                                              <p:pRg st="4" end="4"/>
                                            </p:txEl>
                                          </p:spTgt>
                                        </p:tgtEl>
                                        <p:attrNameLst>
                                          <p:attrName>style.visibility</p:attrName>
                                        </p:attrNameLst>
                                      </p:cBhvr>
                                      <p:to>
                                        <p:strVal val="visible"/>
                                      </p:to>
                                    </p:set>
                                    <p:animEffect transition="in" filter="fade">
                                      <p:cBhvr>
                                        <p:cTn id="87" dur="500"/>
                                        <p:tgtEl>
                                          <p:spTgt spid="7">
                                            <p:txEl>
                                              <p:pRg st="4" end="4"/>
                                            </p:txEl>
                                          </p:spTgt>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nodeType="clickEffect">
                                  <p:stCondLst>
                                    <p:cond delay="0"/>
                                  </p:stCondLst>
                                  <p:childTnLst>
                                    <p:set>
                                      <p:cBhvr>
                                        <p:cTn id="91" dur="1" fill="hold">
                                          <p:stCondLst>
                                            <p:cond delay="0"/>
                                          </p:stCondLst>
                                        </p:cTn>
                                        <p:tgtEl>
                                          <p:spTgt spid="7">
                                            <p:txEl>
                                              <p:pRg st="5" end="5"/>
                                            </p:txEl>
                                          </p:spTgt>
                                        </p:tgtEl>
                                        <p:attrNameLst>
                                          <p:attrName>style.visibility</p:attrName>
                                        </p:attrNameLst>
                                      </p:cBhvr>
                                      <p:to>
                                        <p:strVal val="visible"/>
                                      </p:to>
                                    </p:set>
                                    <p:animEffect transition="in" filter="fade">
                                      <p:cBhvr>
                                        <p:cTn id="92" dur="500"/>
                                        <p:tgtEl>
                                          <p:spTgt spid="7">
                                            <p:txEl>
                                              <p:pRg st="5" end="5"/>
                                            </p:txEl>
                                          </p:spTgt>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nodeType="clickEffect">
                                  <p:stCondLst>
                                    <p:cond delay="0"/>
                                  </p:stCondLst>
                                  <p:childTnLst>
                                    <p:set>
                                      <p:cBhvr>
                                        <p:cTn id="96" dur="1" fill="hold">
                                          <p:stCondLst>
                                            <p:cond delay="0"/>
                                          </p:stCondLst>
                                        </p:cTn>
                                        <p:tgtEl>
                                          <p:spTgt spid="7">
                                            <p:txEl>
                                              <p:pRg st="6" end="6"/>
                                            </p:txEl>
                                          </p:spTgt>
                                        </p:tgtEl>
                                        <p:attrNameLst>
                                          <p:attrName>style.visibility</p:attrName>
                                        </p:attrNameLst>
                                      </p:cBhvr>
                                      <p:to>
                                        <p:strVal val="visible"/>
                                      </p:to>
                                    </p:set>
                                    <p:animEffect transition="in" filter="fade">
                                      <p:cBhvr>
                                        <p:cTn id="97" dur="500"/>
                                        <p:tgtEl>
                                          <p:spTgt spid="7">
                                            <p:txEl>
                                              <p:pRg st="6" end="6"/>
                                            </p:txEl>
                                          </p:spTgt>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nodeType="clickEffect">
                                  <p:stCondLst>
                                    <p:cond delay="0"/>
                                  </p:stCondLst>
                                  <p:childTnLst>
                                    <p:set>
                                      <p:cBhvr>
                                        <p:cTn id="101" dur="1" fill="hold">
                                          <p:stCondLst>
                                            <p:cond delay="0"/>
                                          </p:stCondLst>
                                        </p:cTn>
                                        <p:tgtEl>
                                          <p:spTgt spid="7">
                                            <p:txEl>
                                              <p:pRg st="7" end="7"/>
                                            </p:txEl>
                                          </p:spTgt>
                                        </p:tgtEl>
                                        <p:attrNameLst>
                                          <p:attrName>style.visibility</p:attrName>
                                        </p:attrNameLst>
                                      </p:cBhvr>
                                      <p:to>
                                        <p:strVal val="visible"/>
                                      </p:to>
                                    </p:set>
                                    <p:animEffect transition="in" filter="fade">
                                      <p:cBhvr>
                                        <p:cTn id="102" dur="500"/>
                                        <p:tgtEl>
                                          <p:spTgt spid="7">
                                            <p:txEl>
                                              <p:pRg st="7" end="7"/>
                                            </p:txEl>
                                          </p:spTgt>
                                        </p:tgtEl>
                                      </p:cBhvr>
                                    </p:animEffect>
                                  </p:childTnLst>
                                </p:cTn>
                              </p:par>
                            </p:childTnLst>
                          </p:cTn>
                        </p:par>
                      </p:childTnLst>
                    </p:cTn>
                  </p:par>
                  <p:par>
                    <p:cTn id="103" fill="hold">
                      <p:stCondLst>
                        <p:cond delay="indefinite"/>
                      </p:stCondLst>
                      <p:childTnLst>
                        <p:par>
                          <p:cTn id="104" fill="hold">
                            <p:stCondLst>
                              <p:cond delay="0"/>
                            </p:stCondLst>
                            <p:childTnLst>
                              <p:par>
                                <p:cTn id="105" presetID="10" presetClass="entr" presetSubtype="0" fill="hold" nodeType="clickEffect">
                                  <p:stCondLst>
                                    <p:cond delay="0"/>
                                  </p:stCondLst>
                                  <p:childTnLst>
                                    <p:set>
                                      <p:cBhvr>
                                        <p:cTn id="106" dur="1" fill="hold">
                                          <p:stCondLst>
                                            <p:cond delay="0"/>
                                          </p:stCondLst>
                                        </p:cTn>
                                        <p:tgtEl>
                                          <p:spTgt spid="7">
                                            <p:txEl>
                                              <p:pRg st="8" end="8"/>
                                            </p:txEl>
                                          </p:spTgt>
                                        </p:tgtEl>
                                        <p:attrNameLst>
                                          <p:attrName>style.visibility</p:attrName>
                                        </p:attrNameLst>
                                      </p:cBhvr>
                                      <p:to>
                                        <p:strVal val="visible"/>
                                      </p:to>
                                    </p:set>
                                    <p:animEffect transition="in" filter="fade">
                                      <p:cBhvr>
                                        <p:cTn id="107" dur="500"/>
                                        <p:tgtEl>
                                          <p:spTgt spid="7">
                                            <p:txEl>
                                              <p:pRg st="8" end="8"/>
                                            </p:txEl>
                                          </p:spTgt>
                                        </p:tgtEl>
                                      </p:cBhvr>
                                    </p:animEffect>
                                  </p:childTnLst>
                                </p:cTn>
                              </p:par>
                            </p:childTnLst>
                          </p:cTn>
                        </p:par>
                      </p:childTnLst>
                    </p:cTn>
                  </p:par>
                  <p:par>
                    <p:cTn id="108" fill="hold">
                      <p:stCondLst>
                        <p:cond delay="indefinite"/>
                      </p:stCondLst>
                      <p:childTnLst>
                        <p:par>
                          <p:cTn id="109" fill="hold">
                            <p:stCondLst>
                              <p:cond delay="0"/>
                            </p:stCondLst>
                            <p:childTnLst>
                              <p:par>
                                <p:cTn id="110" presetID="10" presetClass="entr" presetSubtype="0" fill="hold" nodeType="clickEffect">
                                  <p:stCondLst>
                                    <p:cond delay="0"/>
                                  </p:stCondLst>
                                  <p:childTnLst>
                                    <p:set>
                                      <p:cBhvr>
                                        <p:cTn id="111" dur="1" fill="hold">
                                          <p:stCondLst>
                                            <p:cond delay="0"/>
                                          </p:stCondLst>
                                        </p:cTn>
                                        <p:tgtEl>
                                          <p:spTgt spid="7">
                                            <p:txEl>
                                              <p:pRg st="9" end="9"/>
                                            </p:txEl>
                                          </p:spTgt>
                                        </p:tgtEl>
                                        <p:attrNameLst>
                                          <p:attrName>style.visibility</p:attrName>
                                        </p:attrNameLst>
                                      </p:cBhvr>
                                      <p:to>
                                        <p:strVal val="visible"/>
                                      </p:to>
                                    </p:set>
                                    <p:animEffect transition="in" filter="fade">
                                      <p:cBhvr>
                                        <p:cTn id="112" dur="500"/>
                                        <p:tgtEl>
                                          <p:spTgt spid="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19253E-E3A9-46D2-9F7F-DD1FC665F084}"/>
              </a:ext>
            </a:extLst>
          </p:cNvPr>
          <p:cNvSpPr>
            <a:spLocks noGrp="1"/>
          </p:cNvSpPr>
          <p:nvPr>
            <p:ph type="title"/>
          </p:nvPr>
        </p:nvSpPr>
        <p:spPr/>
        <p:txBody>
          <a:bodyPr>
            <a:normAutofit/>
          </a:bodyPr>
          <a:lstStyle/>
          <a:p>
            <a:r>
              <a:rPr lang="en-GB" dirty="0"/>
              <a:t>Performance – A coaches view…</a:t>
            </a:r>
          </a:p>
        </p:txBody>
      </p:sp>
      <p:sp>
        <p:nvSpPr>
          <p:cNvPr id="3" name="Content Placeholder 2">
            <a:extLst>
              <a:ext uri="{FF2B5EF4-FFF2-40B4-BE49-F238E27FC236}">
                <a16:creationId xmlns:a16="http://schemas.microsoft.com/office/drawing/2014/main" id="{11E05283-B2F4-43B8-B54B-AB66930CEBB4}"/>
              </a:ext>
            </a:extLst>
          </p:cNvPr>
          <p:cNvSpPr>
            <a:spLocks noGrp="1"/>
          </p:cNvSpPr>
          <p:nvPr>
            <p:ph idx="1"/>
          </p:nvPr>
        </p:nvSpPr>
        <p:spPr>
          <a:xfrm>
            <a:off x="611560" y="2132856"/>
            <a:ext cx="8229600" cy="1540767"/>
          </a:xfrm>
        </p:spPr>
        <p:txBody>
          <a:bodyPr>
            <a:normAutofit/>
          </a:bodyPr>
          <a:lstStyle/>
          <a:p>
            <a:pPr marL="0" indent="0">
              <a:buNone/>
            </a:pPr>
            <a:r>
              <a:rPr lang="en-GB" sz="3600" dirty="0">
                <a:solidFill>
                  <a:srgbClr val="0000CC"/>
                </a:solidFill>
              </a:rPr>
              <a:t>Performance = Potential - </a:t>
            </a:r>
            <a:r>
              <a:rPr lang="en-GB" sz="3600" i="1" dirty="0">
                <a:solidFill>
                  <a:srgbClr val="0000CC"/>
                </a:solidFill>
              </a:rPr>
              <a:t>Interference</a:t>
            </a:r>
          </a:p>
        </p:txBody>
      </p:sp>
      <p:sp>
        <p:nvSpPr>
          <p:cNvPr id="5" name="TextBox 4"/>
          <p:cNvSpPr txBox="1"/>
          <p:nvPr/>
        </p:nvSpPr>
        <p:spPr>
          <a:xfrm>
            <a:off x="683568" y="4275299"/>
            <a:ext cx="7661393" cy="369332"/>
          </a:xfrm>
          <a:prstGeom prst="rect">
            <a:avLst/>
          </a:prstGeom>
          <a:noFill/>
        </p:spPr>
        <p:txBody>
          <a:bodyPr wrap="none" rtlCol="0">
            <a:spAutoFit/>
          </a:bodyPr>
          <a:lstStyle/>
          <a:p>
            <a:r>
              <a:rPr lang="en-GB" dirty="0"/>
              <a:t>Gallwey, W.T. (2015) </a:t>
            </a:r>
            <a:r>
              <a:rPr lang="en-GB" i="1" dirty="0"/>
              <a:t>The Inner Game Of Tennis</a:t>
            </a:r>
            <a:r>
              <a:rPr lang="en-GB" dirty="0"/>
              <a:t>. London: Pan Publishers</a:t>
            </a:r>
          </a:p>
        </p:txBody>
      </p:sp>
    </p:spTree>
    <p:extLst>
      <p:ext uri="{BB962C8B-B14F-4D97-AF65-F5344CB8AC3E}">
        <p14:creationId xmlns:p14="http://schemas.microsoft.com/office/powerpoint/2010/main" val="75925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B9A943-CA74-406F-9834-1DA9C56D6D2B}"/>
              </a:ext>
            </a:extLst>
          </p:cNvPr>
          <p:cNvSpPr>
            <a:spLocks noGrp="1"/>
          </p:cNvSpPr>
          <p:nvPr>
            <p:ph type="title"/>
          </p:nvPr>
        </p:nvSpPr>
        <p:spPr/>
        <p:txBody>
          <a:bodyPr/>
          <a:lstStyle/>
          <a:p>
            <a:r>
              <a:rPr lang="en-GB" dirty="0"/>
              <a:t>For the next session</a:t>
            </a:r>
          </a:p>
        </p:txBody>
      </p:sp>
      <p:sp>
        <p:nvSpPr>
          <p:cNvPr id="3" name="Content Placeholder 2">
            <a:extLst>
              <a:ext uri="{FF2B5EF4-FFF2-40B4-BE49-F238E27FC236}">
                <a16:creationId xmlns:a16="http://schemas.microsoft.com/office/drawing/2014/main" id="{2A4335A4-21C7-42AA-9462-7BB405F7938D}"/>
              </a:ext>
            </a:extLst>
          </p:cNvPr>
          <p:cNvSpPr>
            <a:spLocks noGrp="1"/>
          </p:cNvSpPr>
          <p:nvPr>
            <p:ph idx="1"/>
          </p:nvPr>
        </p:nvSpPr>
        <p:spPr>
          <a:xfrm>
            <a:off x="457200" y="1417638"/>
            <a:ext cx="8229600" cy="3917032"/>
          </a:xfrm>
        </p:spPr>
        <p:txBody>
          <a:bodyPr>
            <a:normAutofit lnSpcReduction="10000"/>
          </a:bodyPr>
          <a:lstStyle/>
          <a:p>
            <a:pPr marL="0" indent="0">
              <a:buNone/>
            </a:pPr>
            <a:r>
              <a:rPr lang="en-GB" dirty="0">
                <a:solidFill>
                  <a:srgbClr val="0000CC"/>
                </a:solidFill>
              </a:rPr>
              <a:t>You are the new CEO of a medium sized company, which is underperforming.  Morale seems low.  What would </a:t>
            </a:r>
            <a:r>
              <a:rPr lang="en-GB" i="1" dirty="0">
                <a:solidFill>
                  <a:srgbClr val="0000CC"/>
                </a:solidFill>
              </a:rPr>
              <a:t>you</a:t>
            </a:r>
            <a:r>
              <a:rPr lang="en-GB" dirty="0">
                <a:solidFill>
                  <a:srgbClr val="0000CC"/>
                </a:solidFill>
              </a:rPr>
              <a:t> do to create a motivating environment – at both a senior level and throughout your organisation?</a:t>
            </a:r>
          </a:p>
          <a:p>
            <a:pPr marL="0" indent="0">
              <a:buNone/>
            </a:pPr>
            <a:endParaRPr lang="en-GB" dirty="0">
              <a:solidFill>
                <a:srgbClr val="0000CC"/>
              </a:solidFill>
            </a:endParaRPr>
          </a:p>
          <a:p>
            <a:r>
              <a:rPr lang="en-GB" dirty="0">
                <a:solidFill>
                  <a:srgbClr val="002060"/>
                </a:solidFill>
              </a:rPr>
              <a:t>Write approximately </a:t>
            </a:r>
            <a:r>
              <a:rPr lang="en-GB" i="1" dirty="0">
                <a:solidFill>
                  <a:srgbClr val="002060"/>
                </a:solidFill>
              </a:rPr>
              <a:t>500 words </a:t>
            </a:r>
            <a:r>
              <a:rPr lang="en-GB" dirty="0">
                <a:solidFill>
                  <a:srgbClr val="002060"/>
                </a:solidFill>
              </a:rPr>
              <a:t>on your findings</a:t>
            </a:r>
          </a:p>
          <a:p>
            <a:r>
              <a:rPr lang="en-GB" dirty="0">
                <a:solidFill>
                  <a:srgbClr val="002060"/>
                </a:solidFill>
              </a:rPr>
              <a:t>Justify your proposed actions with appropriate academic and practical evidence </a:t>
            </a:r>
          </a:p>
          <a:p>
            <a:r>
              <a:rPr lang="en-GB" dirty="0">
                <a:solidFill>
                  <a:srgbClr val="002060"/>
                </a:solidFill>
              </a:rPr>
              <a:t>Fully reference the evidence you provide</a:t>
            </a:r>
          </a:p>
        </p:txBody>
      </p:sp>
    </p:spTree>
    <p:extLst>
      <p:ext uri="{BB962C8B-B14F-4D97-AF65-F5344CB8AC3E}">
        <p14:creationId xmlns:p14="http://schemas.microsoft.com/office/powerpoint/2010/main" val="36430994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75905B-DB54-4DCD-A278-1431E008CC16}"/>
              </a:ext>
            </a:extLst>
          </p:cNvPr>
          <p:cNvSpPr>
            <a:spLocks noGrp="1"/>
          </p:cNvSpPr>
          <p:nvPr>
            <p:ph type="title"/>
          </p:nvPr>
        </p:nvSpPr>
        <p:spPr/>
        <p:txBody>
          <a:bodyPr/>
          <a:lstStyle/>
          <a:p>
            <a:r>
              <a:rPr lang="en-GB" dirty="0"/>
              <a:t>Reference</a:t>
            </a:r>
          </a:p>
        </p:txBody>
      </p:sp>
      <p:sp>
        <p:nvSpPr>
          <p:cNvPr id="3" name="Content Placeholder 2">
            <a:extLst>
              <a:ext uri="{FF2B5EF4-FFF2-40B4-BE49-F238E27FC236}">
                <a16:creationId xmlns:a16="http://schemas.microsoft.com/office/drawing/2014/main" id="{D043F836-C002-4A12-AE16-EE0801A2B91F}"/>
              </a:ext>
            </a:extLst>
          </p:cNvPr>
          <p:cNvSpPr>
            <a:spLocks noGrp="1"/>
          </p:cNvSpPr>
          <p:nvPr>
            <p:ph idx="1"/>
          </p:nvPr>
        </p:nvSpPr>
        <p:spPr>
          <a:xfrm>
            <a:off x="179512" y="1600201"/>
            <a:ext cx="8712968" cy="3917032"/>
          </a:xfrm>
        </p:spPr>
        <p:txBody>
          <a:bodyPr>
            <a:normAutofit/>
          </a:bodyPr>
          <a:lstStyle/>
          <a:p>
            <a:r>
              <a:rPr lang="en-US" sz="2000" dirty="0">
                <a:solidFill>
                  <a:srgbClr val="002060"/>
                </a:solidFill>
              </a:rPr>
              <a:t>Goleman D. (2000) ‘Leadership That Gets Results’. </a:t>
            </a:r>
            <a:r>
              <a:rPr lang="en-US" sz="2000" i="1" dirty="0">
                <a:solidFill>
                  <a:srgbClr val="002060"/>
                </a:solidFill>
              </a:rPr>
              <a:t>Harvard Business Review</a:t>
            </a:r>
            <a:r>
              <a:rPr lang="en-US" sz="2000" dirty="0">
                <a:solidFill>
                  <a:srgbClr val="002060"/>
                </a:solidFill>
              </a:rPr>
              <a:t>. 78(2):pp78-90.Available at https://search.ebscohost.com/login.aspx?direct=true&amp;db=bth&amp;AN=2839618&amp;site=ehost-live. [Accessed April 12, 2020.]</a:t>
            </a:r>
          </a:p>
          <a:p>
            <a:r>
              <a:rPr lang="en-GB" sz="2000" dirty="0"/>
              <a:t>Gallwey, W.T. (2015) </a:t>
            </a:r>
            <a:r>
              <a:rPr lang="en-GB" sz="2000" i="1" dirty="0"/>
              <a:t>The Inner Game Of Tennis</a:t>
            </a:r>
            <a:r>
              <a:rPr lang="en-GB" sz="2000" dirty="0"/>
              <a:t>. London: Pan Publishers</a:t>
            </a:r>
          </a:p>
          <a:p>
            <a:endParaRPr lang="en-GB" sz="2000" dirty="0">
              <a:solidFill>
                <a:srgbClr val="002060"/>
              </a:solidFill>
            </a:endParaRPr>
          </a:p>
        </p:txBody>
      </p:sp>
    </p:spTree>
    <p:extLst>
      <p:ext uri="{BB962C8B-B14F-4D97-AF65-F5344CB8AC3E}">
        <p14:creationId xmlns:p14="http://schemas.microsoft.com/office/powerpoint/2010/main" val="14629795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F38BA25-F9E8-4E5F-8651-2D8A963FA99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45042"/>
            <a:ext cx="9144000" cy="5653141"/>
          </a:xfrm>
          <a:prstGeom prst="rect">
            <a:avLst/>
          </a:prstGeom>
        </p:spPr>
      </p:pic>
      <p:sp>
        <p:nvSpPr>
          <p:cNvPr id="2" name="Title 1">
            <a:extLst>
              <a:ext uri="{FF2B5EF4-FFF2-40B4-BE49-F238E27FC236}">
                <a16:creationId xmlns:a16="http://schemas.microsoft.com/office/drawing/2014/main" id="{2AC89C35-4F29-4E58-BE04-20D965CAEBF8}"/>
              </a:ext>
            </a:extLst>
          </p:cNvPr>
          <p:cNvSpPr>
            <a:spLocks noGrp="1"/>
          </p:cNvSpPr>
          <p:nvPr>
            <p:ph type="title"/>
          </p:nvPr>
        </p:nvSpPr>
        <p:spPr/>
        <p:txBody>
          <a:bodyPr/>
          <a:lstStyle/>
          <a:p>
            <a:r>
              <a:rPr lang="en-GB" dirty="0">
                <a:solidFill>
                  <a:schemeClr val="tx1">
                    <a:lumMod val="85000"/>
                    <a:lumOff val="15000"/>
                  </a:schemeClr>
                </a:solidFill>
              </a:rPr>
              <a:t>Summary</a:t>
            </a:r>
          </a:p>
        </p:txBody>
      </p:sp>
      <p:sp>
        <p:nvSpPr>
          <p:cNvPr id="3" name="Content Placeholder 2">
            <a:extLst>
              <a:ext uri="{FF2B5EF4-FFF2-40B4-BE49-F238E27FC236}">
                <a16:creationId xmlns:a16="http://schemas.microsoft.com/office/drawing/2014/main" id="{F35A2312-1B24-4FA6-B2A2-0A29923A85B0}"/>
              </a:ext>
            </a:extLst>
          </p:cNvPr>
          <p:cNvSpPr>
            <a:spLocks noGrp="1"/>
          </p:cNvSpPr>
          <p:nvPr>
            <p:ph idx="1"/>
          </p:nvPr>
        </p:nvSpPr>
        <p:spPr>
          <a:xfrm>
            <a:off x="179512" y="2100427"/>
            <a:ext cx="8964488" cy="2900723"/>
          </a:xfrm>
        </p:spPr>
        <p:txBody>
          <a:bodyPr>
            <a:normAutofit/>
          </a:bodyPr>
          <a:lstStyle/>
          <a:p>
            <a:r>
              <a:rPr lang="en-GB" dirty="0">
                <a:solidFill>
                  <a:schemeClr val="bg1"/>
                </a:solidFill>
              </a:rPr>
              <a:t>Take 5 minutes to reflect upon </a:t>
            </a:r>
            <a:r>
              <a:rPr lang="en-GB">
                <a:solidFill>
                  <a:schemeClr val="bg1"/>
                </a:solidFill>
              </a:rPr>
              <a:t>the session </a:t>
            </a:r>
            <a:r>
              <a:rPr lang="en-GB" dirty="0">
                <a:solidFill>
                  <a:schemeClr val="bg1"/>
                </a:solidFill>
              </a:rPr>
              <a:t>– what have you learnt?  </a:t>
            </a:r>
          </a:p>
          <a:p>
            <a:r>
              <a:rPr lang="en-GB" dirty="0">
                <a:solidFill>
                  <a:schemeClr val="bg1"/>
                </a:solidFill>
              </a:rPr>
              <a:t>Any key areas you want to research further? </a:t>
            </a:r>
          </a:p>
          <a:p>
            <a:r>
              <a:rPr lang="en-GB" dirty="0">
                <a:solidFill>
                  <a:schemeClr val="bg1"/>
                </a:solidFill>
              </a:rPr>
              <a:t>What can help you with your assignment?</a:t>
            </a:r>
          </a:p>
          <a:p>
            <a:r>
              <a:rPr lang="en-GB" dirty="0">
                <a:solidFill>
                  <a:schemeClr val="bg1"/>
                </a:solidFill>
              </a:rPr>
              <a:t>What can help you in your career?</a:t>
            </a:r>
          </a:p>
        </p:txBody>
      </p:sp>
    </p:spTree>
    <p:extLst>
      <p:ext uri="{BB962C8B-B14F-4D97-AF65-F5344CB8AC3E}">
        <p14:creationId xmlns:p14="http://schemas.microsoft.com/office/powerpoint/2010/main" val="2058534929"/>
      </p:ext>
    </p:extLst>
  </p:cSld>
  <p:clrMapOvr>
    <a:masterClrMapping/>
  </p:clrMapOvr>
</p:sld>
</file>

<file path=ppt/theme/theme1.xml><?xml version="1.0" encoding="utf-8"?>
<a:theme xmlns:a="http://schemas.openxmlformats.org/drawingml/2006/main" name="UWTSD 200 B">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200 B" id="{C90A4CCD-9E61-44EF-A183-B648161D10F9}" vid="{A4CCB923-326F-4F97-817D-F66087A1AFC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B9528BA58694940A69F131DBB6E1994" ma:contentTypeVersion="13" ma:contentTypeDescription="Create a new document." ma:contentTypeScope="" ma:versionID="36503afdb0a31493edb607237a60e911">
  <xsd:schema xmlns:xsd="http://www.w3.org/2001/XMLSchema" xmlns:xs="http://www.w3.org/2001/XMLSchema" xmlns:p="http://schemas.microsoft.com/office/2006/metadata/properties" xmlns:ns3="f90edf9b-0f74-455c-b63c-928a27ec8b1c" xmlns:ns4="bc4c28ad-82b3-4539-a18c-a8c438c69a43" targetNamespace="http://schemas.microsoft.com/office/2006/metadata/properties" ma:root="true" ma:fieldsID="fec713ee433a82e6fdfed189b9c00616" ns3:_="" ns4:_="">
    <xsd:import namespace="f90edf9b-0f74-455c-b63c-928a27ec8b1c"/>
    <xsd:import namespace="bc4c28ad-82b3-4539-a18c-a8c438c69a43"/>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90edf9b-0f74-455c-b63c-928a27ec8b1c"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Location" ma:index="12" nillable="true" ma:displayName="MediaServiceLocation" ma:description="" ma:internalName="MediaServiceLocation"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c4c28ad-82b3-4539-a18c-a8c438c69a4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EC19A70-49D2-4B48-A37F-22A5AF9D44D6}">
  <ds:schemaRefs>
    <ds:schemaRef ds:uri="http://purl.org/dc/terms/"/>
    <ds:schemaRef ds:uri="bc4c28ad-82b3-4539-a18c-a8c438c69a43"/>
    <ds:schemaRef ds:uri="http://schemas.microsoft.com/office/2006/documentManagement/types"/>
    <ds:schemaRef ds:uri="http://schemas.microsoft.com/office/infopath/2007/PartnerControls"/>
    <ds:schemaRef ds:uri="f90edf9b-0f74-455c-b63c-928a27ec8b1c"/>
    <ds:schemaRef ds:uri="http://purl.org/dc/elements/1.1/"/>
    <ds:schemaRef ds:uri="http://schemas.microsoft.com/office/2006/metadata/properties"/>
    <ds:schemaRef ds:uri="http://schemas.openxmlformats.org/package/2006/metadata/core-properties"/>
    <ds:schemaRef ds:uri="http://www.w3.org/XML/1998/namespace"/>
    <ds:schemaRef ds:uri="http://purl.org/dc/dcmitype/"/>
  </ds:schemaRefs>
</ds:datastoreItem>
</file>

<file path=customXml/itemProps2.xml><?xml version="1.0" encoding="utf-8"?>
<ds:datastoreItem xmlns:ds="http://schemas.openxmlformats.org/officeDocument/2006/customXml" ds:itemID="{487331A4-C63F-4E4E-A563-96CEABD94796}">
  <ds:schemaRefs>
    <ds:schemaRef ds:uri="http://schemas.microsoft.com/sharepoint/v3/contenttype/forms"/>
  </ds:schemaRefs>
</ds:datastoreItem>
</file>

<file path=customXml/itemProps3.xml><?xml version="1.0" encoding="utf-8"?>
<ds:datastoreItem xmlns:ds="http://schemas.openxmlformats.org/officeDocument/2006/customXml" ds:itemID="{AC29A75B-91BA-4873-AB2D-C34EB1E81EB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90edf9b-0f74-455c-b63c-928a27ec8b1c"/>
    <ds:schemaRef ds:uri="bc4c28ad-82b3-4539-a18c-a8c438c69a4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Default Theme</Template>
  <TotalTime>12587</TotalTime>
  <Words>1733</Words>
  <Application>Microsoft Office PowerPoint</Application>
  <PresentationFormat>On-screen Show (4:3)</PresentationFormat>
  <Paragraphs>275</Paragraphs>
  <Slides>18</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Calibri Light</vt:lpstr>
      <vt:lpstr>UWTSD 200 B</vt:lpstr>
      <vt:lpstr>BMSK6001 Emergent Leadership Skills for the Workplace</vt:lpstr>
      <vt:lpstr>Agenda</vt:lpstr>
      <vt:lpstr>Leadership?</vt:lpstr>
      <vt:lpstr>Leadership that gets results…</vt:lpstr>
      <vt:lpstr>Six Styles of Leadership</vt:lpstr>
      <vt:lpstr>Daniel Goleman – Climate (factors that influence an organisation’s ‘working environment’</vt:lpstr>
      <vt:lpstr>Styles as Drivers of Climate</vt:lpstr>
      <vt:lpstr>The Six Styles at a glance</vt:lpstr>
      <vt:lpstr>The Six Styles at a glance (cont.)</vt:lpstr>
      <vt:lpstr>The Six Styles at a glance (cont.)</vt:lpstr>
      <vt:lpstr>Some more thoughts…</vt:lpstr>
      <vt:lpstr>Define Motivation?</vt:lpstr>
      <vt:lpstr>Motivation is …..</vt:lpstr>
      <vt:lpstr>Characteristics of a High Performance Team</vt:lpstr>
      <vt:lpstr>Performance – A coaches view…</vt:lpstr>
      <vt:lpstr>For the next session</vt:lpstr>
      <vt:lpstr>Reference</vt:lpstr>
      <vt:lpstr>Summary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core principles of coaching</dc:title>
  <dc:creator>Andrew Maund</dc:creator>
  <cp:lastModifiedBy>Paul Tinkler</cp:lastModifiedBy>
  <cp:revision>34</cp:revision>
  <dcterms:created xsi:type="dcterms:W3CDTF">2015-03-03T13:29:53Z</dcterms:created>
  <dcterms:modified xsi:type="dcterms:W3CDTF">2023-05-31T11:41:13Z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0x0101006B9528BA58694940A69F131DBB6E1994</vt:lpwstr>
  </property>
</Properties>
</file>