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63" r:id="rId3"/>
    <p:sldId id="264" r:id="rId4"/>
    <p:sldId id="257" r:id="rId5"/>
    <p:sldId id="265" r:id="rId6"/>
    <p:sldId id="258" r:id="rId7"/>
    <p:sldId id="262" r:id="rId8"/>
    <p:sldId id="259" r:id="rId9"/>
    <p:sldId id="260" r:id="rId10"/>
    <p:sldId id="261"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6" autoAdjust="0"/>
    <p:restoredTop sz="88557" autoAdjust="0"/>
  </p:normalViewPr>
  <p:slideViewPr>
    <p:cSldViewPr snapToGrid="0">
      <p:cViewPr varScale="1">
        <p:scale>
          <a:sx n="77" d="100"/>
          <a:sy n="77" d="100"/>
        </p:scale>
        <p:origin x="3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B66ED0-6D42-4071-9393-AF57AA796E21}" type="datetimeFigureOut">
              <a:rPr lang="en-GB" smtClean="0"/>
              <a:t>14/03/2019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F47A9D-A876-4287-B57E-693BC4D1889C}" type="slidenum">
              <a:rPr lang="en-GB" smtClean="0"/>
              <a:t>‹#›</a:t>
            </a:fld>
            <a:endParaRPr lang="en-GB"/>
          </a:p>
        </p:txBody>
      </p:sp>
    </p:spTree>
    <p:extLst>
      <p:ext uri="{BB962C8B-B14F-4D97-AF65-F5344CB8AC3E}">
        <p14:creationId xmlns:p14="http://schemas.microsoft.com/office/powerpoint/2010/main" val="2705161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FF47A9D-A876-4287-B57E-693BC4D1889C}" type="slidenum">
              <a:rPr lang="en-GB" smtClean="0"/>
              <a:t>1</a:t>
            </a:fld>
            <a:endParaRPr lang="en-GB"/>
          </a:p>
        </p:txBody>
      </p:sp>
    </p:spTree>
    <p:extLst>
      <p:ext uri="{BB962C8B-B14F-4D97-AF65-F5344CB8AC3E}">
        <p14:creationId xmlns:p14="http://schemas.microsoft.com/office/powerpoint/2010/main" val="1364047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has been a steady increase in the number of British Muslim girls wearing the headscarf whether that be for religious, cultural, feminist or political reasons. Therefore I aim to explore this rather controversial yet misunderstood area of Islamic life and come to firmer understanding of the multitude of reasons why Muslim women choose to wear the hijab. Also I hope to understand why it is much more popular to wear the headscarf today compared to Britain twenty years ago.</a:t>
            </a:r>
          </a:p>
          <a:p>
            <a:endParaRPr lang="en-GB" dirty="0"/>
          </a:p>
        </p:txBody>
      </p:sp>
      <p:sp>
        <p:nvSpPr>
          <p:cNvPr id="4" name="Slide Number Placeholder 3"/>
          <p:cNvSpPr>
            <a:spLocks noGrp="1"/>
          </p:cNvSpPr>
          <p:nvPr>
            <p:ph type="sldNum" sz="quarter" idx="10"/>
          </p:nvPr>
        </p:nvSpPr>
        <p:spPr/>
        <p:txBody>
          <a:bodyPr/>
          <a:lstStyle/>
          <a:p>
            <a:fld id="{4FF47A9D-A876-4287-B57E-693BC4D1889C}" type="slidenum">
              <a:rPr lang="en-GB" smtClean="0"/>
              <a:t>2</a:t>
            </a:fld>
            <a:endParaRPr lang="en-GB"/>
          </a:p>
        </p:txBody>
      </p:sp>
    </p:spTree>
    <p:extLst>
      <p:ext uri="{BB962C8B-B14F-4D97-AF65-F5344CB8AC3E}">
        <p14:creationId xmlns:p14="http://schemas.microsoft.com/office/powerpoint/2010/main" val="3922430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1383005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2575258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3893263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7A5BEA-3011-46D8-A11D-77D099E0E15F}"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3599311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7A5BEA-3011-46D8-A11D-77D099E0E15F}" type="datetimeFigureOut">
              <a:rPr lang="en-GB" smtClean="0"/>
              <a:t>14/03/2019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2599654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3220539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3711226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911670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7A5BEA-3011-46D8-A11D-77D099E0E15F}"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2546467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37A5BEA-3011-46D8-A11D-77D099E0E15F}"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2639420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467804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97123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2100058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539525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987326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7092529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7A5BEA-3011-46D8-A11D-77D099E0E15F}"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B09B2-0E31-46B2-A8CC-5A18FC5CEBDA}" type="slidenum">
              <a:rPr lang="en-GB" smtClean="0"/>
              <a:t>‹#›</a:t>
            </a:fld>
            <a:endParaRPr lang="en-GB"/>
          </a:p>
        </p:txBody>
      </p:sp>
    </p:spTree>
    <p:extLst>
      <p:ext uri="{BB962C8B-B14F-4D97-AF65-F5344CB8AC3E}">
        <p14:creationId xmlns:p14="http://schemas.microsoft.com/office/powerpoint/2010/main" val="1152474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37A5BEA-3011-46D8-A11D-77D099E0E15F}" type="datetimeFigureOut">
              <a:rPr lang="en-GB" smtClean="0"/>
              <a:t>14/03/2019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EB09B2-0E31-46B2-A8CC-5A18FC5CEBDA}" type="slidenum">
              <a:rPr lang="en-GB" smtClean="0"/>
              <a:t>‹#›</a:t>
            </a:fld>
            <a:endParaRPr lang="en-GB"/>
          </a:p>
        </p:txBody>
      </p:sp>
    </p:spTree>
    <p:extLst>
      <p:ext uri="{BB962C8B-B14F-4D97-AF65-F5344CB8AC3E}">
        <p14:creationId xmlns:p14="http://schemas.microsoft.com/office/powerpoint/2010/main" val="269411040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theguardian.com/uk-news/2018/jul/20/record-number-anti-muslim-attacks-reported-uk-2017"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earch-proquest-com.ezproxy.uwtsd.ac.uk/pubidlinkhandler/sng/pubtitle/New+York+Times+Upfront/$N/41633/PagePdf/207593216/fulltextPDF/1A056ED9A6FA4D13PQ/1?accountid=130472" TargetMode="External"/><Relationship Id="rId2" Type="http://schemas.openxmlformats.org/officeDocument/2006/relationships/hyperlink" Target="https://search-proquest-com.ezproxy.uwtsd.ac.uk/indexingvolumeissuelinkhandler/41633/New+York+Times+Upfront/02008Y11Y17$23Nov+17,+2008$3b++Vol.+141+$286$29/141/6?accountid=130472"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1BB5EF-6DE8-4B5C-84AD-A1B016652E66}"/>
              </a:ext>
            </a:extLst>
          </p:cNvPr>
          <p:cNvPicPr>
            <a:picLocks noChangeAspect="1"/>
          </p:cNvPicPr>
          <p:nvPr/>
        </p:nvPicPr>
        <p:blipFill rotWithShape="1">
          <a:blip r:embed="rId3"/>
          <a:srcRect t="14798" b="10202"/>
          <a:stretch/>
        </p:blipFill>
        <p:spPr>
          <a:xfrm>
            <a:off x="20" y="10"/>
            <a:ext cx="12191980" cy="6857990"/>
          </a:xfrm>
          <a:prstGeom prst="rect">
            <a:avLst/>
          </a:prstGeom>
        </p:spPr>
      </p:pic>
      <p:sp>
        <p:nvSpPr>
          <p:cNvPr id="6" name="TextBox 5">
            <a:extLst>
              <a:ext uri="{FF2B5EF4-FFF2-40B4-BE49-F238E27FC236}">
                <a16:creationId xmlns:a16="http://schemas.microsoft.com/office/drawing/2014/main" id="{B69142FC-45B9-43A5-9148-9C6E876AB075}"/>
              </a:ext>
            </a:extLst>
          </p:cNvPr>
          <p:cNvSpPr txBox="1"/>
          <p:nvPr/>
        </p:nvSpPr>
        <p:spPr>
          <a:xfrm>
            <a:off x="0" y="5411705"/>
            <a:ext cx="12192000" cy="684068"/>
          </a:xfrm>
          <a:prstGeom prst="rect">
            <a:avLst/>
          </a:prstGeom>
        </p:spPr>
        <p:txBody>
          <a:bodyPr vert="horz" lIns="91440" tIns="45720" rIns="91440" bIns="45720" rtlCol="0" anchor="ctr">
            <a:normAutofit fontScale="25000" lnSpcReduction="20000"/>
          </a:bodyPr>
          <a:lstStyle/>
          <a:p>
            <a:pPr algn="ctr"/>
            <a:r>
              <a:rPr lang="en-US" sz="9600" b="1" dirty="0">
                <a:latin typeface="Century" panose="02040604050505020304" pitchFamily="18" charset="0"/>
                <a:ea typeface="+mj-ea"/>
                <a:cs typeface="AngsanaUPC" panose="020B0502040204020203" pitchFamily="18" charset="-34"/>
              </a:rPr>
              <a:t>Dissertation presentation: </a:t>
            </a:r>
            <a:r>
              <a:rPr lang="en-GB" sz="9600" b="1" dirty="0">
                <a:latin typeface="Century" panose="02040604050505020304" pitchFamily="18" charset="0"/>
                <a:cs typeface="AngsanaUPC" panose="020B0502040204020203" pitchFamily="18" charset="-34"/>
              </a:rPr>
              <a:t>“What are the main reasons for British Muslim women being advocates for wearing the veil (Hijab)?” By Emily Stephens</a:t>
            </a:r>
          </a:p>
          <a:p>
            <a:pPr algn="ctr">
              <a:lnSpc>
                <a:spcPct val="90000"/>
              </a:lnSpc>
              <a:spcBef>
                <a:spcPct val="0"/>
              </a:spcBef>
              <a:spcAft>
                <a:spcPts val="600"/>
              </a:spcAft>
            </a:pPr>
            <a:endParaRPr lang="en-US" sz="3600" dirty="0">
              <a:solidFill>
                <a:schemeClr val="tx1">
                  <a:lumMod val="85000"/>
                  <a:lumOff val="15000"/>
                </a:schemeClr>
              </a:solidFill>
              <a:latin typeface="+mj-lt"/>
              <a:ea typeface="+mj-ea"/>
              <a:cs typeface="+mj-cs"/>
            </a:endParaRPr>
          </a:p>
        </p:txBody>
      </p:sp>
      <p:sp>
        <p:nvSpPr>
          <p:cNvPr id="3" name="Rectangle 2">
            <a:extLst>
              <a:ext uri="{FF2B5EF4-FFF2-40B4-BE49-F238E27FC236}">
                <a16:creationId xmlns:a16="http://schemas.microsoft.com/office/drawing/2014/main" id="{CB13008F-FF05-411F-B24A-1295BE31756C}"/>
              </a:ext>
            </a:extLst>
          </p:cNvPr>
          <p:cNvSpPr/>
          <p:nvPr/>
        </p:nvSpPr>
        <p:spPr>
          <a:xfrm>
            <a:off x="3098103" y="6734879"/>
            <a:ext cx="7636701" cy="123111"/>
          </a:xfrm>
          <a:prstGeom prst="rect">
            <a:avLst/>
          </a:prstGeom>
        </p:spPr>
        <p:txBody>
          <a:bodyPr wrap="square">
            <a:spAutoFit/>
          </a:bodyPr>
          <a:lstStyle/>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=1&amp;ei=7R2LXNetLoe71fAP1peZsAE&amp;q=</a:t>
            </a:r>
            <a:r>
              <a:rPr lang="en-GB" sz="200" dirty="0" err="1"/>
              <a:t>muslim+women+london&amp;oq</a:t>
            </a:r>
            <a:r>
              <a:rPr lang="en-GB" sz="200" dirty="0"/>
              <a:t>=</a:t>
            </a:r>
            <a:r>
              <a:rPr lang="en-GB" sz="200" dirty="0" err="1"/>
              <a:t>muslim+women+london&amp;gs_l</a:t>
            </a:r>
            <a:r>
              <a:rPr lang="en-GB" sz="200" dirty="0"/>
              <a:t>=img.3..0i8i30.62299.70332..70668...1.0..1.514.2274.15j6j5-1......0....1..gws-wiz-img.....0..0i67j0.2sJlGA3UwqY#imgrc=z0dmhOvWj6fMsM:</a:t>
            </a:r>
          </a:p>
        </p:txBody>
      </p:sp>
    </p:spTree>
    <p:extLst>
      <p:ext uri="{BB962C8B-B14F-4D97-AF65-F5344CB8AC3E}">
        <p14:creationId xmlns:p14="http://schemas.microsoft.com/office/powerpoint/2010/main" val="2707510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0F3934-25B2-445A-AF43-9A608B3E0EDE}"/>
              </a:ext>
            </a:extLst>
          </p:cNvPr>
          <p:cNvSpPr txBox="1"/>
          <p:nvPr/>
        </p:nvSpPr>
        <p:spPr>
          <a:xfrm>
            <a:off x="1698084" y="542537"/>
            <a:ext cx="3848757" cy="707886"/>
          </a:xfrm>
          <a:prstGeom prst="rect">
            <a:avLst/>
          </a:prstGeom>
          <a:noFill/>
        </p:spPr>
        <p:txBody>
          <a:bodyPr wrap="square" rtlCol="0">
            <a:spAutoFit/>
          </a:bodyPr>
          <a:lstStyle/>
          <a:p>
            <a:r>
              <a:rPr lang="en-GB" sz="4000" dirty="0"/>
              <a:t>Introduction:</a:t>
            </a:r>
          </a:p>
        </p:txBody>
      </p:sp>
      <p:pic>
        <p:nvPicPr>
          <p:cNvPr id="8" name="Picture 7">
            <a:extLst>
              <a:ext uri="{FF2B5EF4-FFF2-40B4-BE49-F238E27FC236}">
                <a16:creationId xmlns:a16="http://schemas.microsoft.com/office/drawing/2014/main" id="{69CA039D-D6FF-4C55-B833-9E75F5D45029}"/>
              </a:ext>
            </a:extLst>
          </p:cNvPr>
          <p:cNvPicPr>
            <a:picLocks noChangeAspect="1"/>
          </p:cNvPicPr>
          <p:nvPr/>
        </p:nvPicPr>
        <p:blipFill>
          <a:blip r:embed="rId3"/>
          <a:stretch>
            <a:fillRect/>
          </a:stretch>
        </p:blipFill>
        <p:spPr>
          <a:xfrm>
            <a:off x="7867254" y="1051225"/>
            <a:ext cx="3848757" cy="5106619"/>
          </a:xfrm>
          <a:prstGeom prst="rect">
            <a:avLst/>
          </a:prstGeom>
        </p:spPr>
      </p:pic>
      <p:sp>
        <p:nvSpPr>
          <p:cNvPr id="9" name="Rectangle 8">
            <a:extLst>
              <a:ext uri="{FF2B5EF4-FFF2-40B4-BE49-F238E27FC236}">
                <a16:creationId xmlns:a16="http://schemas.microsoft.com/office/drawing/2014/main" id="{E1FA41F9-4F8B-4C98-A116-83FC85554853}"/>
              </a:ext>
            </a:extLst>
          </p:cNvPr>
          <p:cNvSpPr/>
          <p:nvPr/>
        </p:nvSpPr>
        <p:spPr>
          <a:xfrm>
            <a:off x="574462" y="1896374"/>
            <a:ext cx="6096000" cy="3970318"/>
          </a:xfrm>
          <a:prstGeom prst="rect">
            <a:avLst/>
          </a:prstGeom>
        </p:spPr>
        <p:txBody>
          <a:bodyPr>
            <a:spAutoFit/>
          </a:bodyPr>
          <a:lstStyle/>
          <a:p>
            <a:pPr marL="285750" indent="-285750">
              <a:buFont typeface="Arial" panose="020B0604020202020204" pitchFamily="34" charset="0"/>
              <a:buChar char="•"/>
            </a:pPr>
            <a:r>
              <a:rPr lang="en-GB" dirty="0"/>
              <a:t>I aim to understand the different reasons why British Muslim women wear the veil as a public symbol of their Muslim identity.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has been a steady increase in the number of British Muslim girls wearing the hijab or veil in the last 20 years whether that be for religious, cultural, feminist or political reasons.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 aim to explore this rather controversial yet misunderstood area of Islamic life and come to firmer understanding of the multitude of reasons why Muslim women choose to wear the hijab. </a:t>
            </a:r>
          </a:p>
          <a:p>
            <a:pPr marL="285750" indent="-285750">
              <a:buFont typeface="Arial" panose="020B0604020202020204" pitchFamily="34" charset="0"/>
              <a:buChar char="•"/>
            </a:pPr>
            <a:endParaRPr lang="en-GB" dirty="0"/>
          </a:p>
        </p:txBody>
      </p:sp>
      <p:sp>
        <p:nvSpPr>
          <p:cNvPr id="2" name="Rectangle 1">
            <a:extLst>
              <a:ext uri="{FF2B5EF4-FFF2-40B4-BE49-F238E27FC236}">
                <a16:creationId xmlns:a16="http://schemas.microsoft.com/office/drawing/2014/main" id="{76113F9B-DBC0-4E3A-BA9D-71DFFB39D741}"/>
              </a:ext>
            </a:extLst>
          </p:cNvPr>
          <p:cNvSpPr/>
          <p:nvPr/>
        </p:nvSpPr>
        <p:spPr>
          <a:xfrm flipV="1">
            <a:off x="8304758" y="6251419"/>
            <a:ext cx="2640801" cy="153888"/>
          </a:xfrm>
          <a:prstGeom prst="rect">
            <a:avLst/>
          </a:prstGeom>
        </p:spPr>
        <p:txBody>
          <a:bodyPr wrap="square">
            <a:spAutoFit/>
          </a:bodyPr>
          <a:lstStyle/>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=1&amp;ei=eh6LXLvAB8aTlwT2gKmgDQ&amp;q=</a:t>
            </a:r>
            <a:r>
              <a:rPr lang="en-GB" sz="200" dirty="0" err="1"/>
              <a:t>muslim+women+british+flag+hijab&amp;oq</a:t>
            </a:r>
            <a:r>
              <a:rPr lang="en-GB" sz="200" dirty="0"/>
              <a:t>=</a:t>
            </a:r>
            <a:r>
              <a:rPr lang="en-GB" sz="200" dirty="0" err="1"/>
              <a:t>muslim+women+british+flag+hijab&amp;gs_l</a:t>
            </a:r>
            <a:r>
              <a:rPr lang="en-GB" sz="200" dirty="0"/>
              <a:t>=img.3...24962.27227..27974...0.0..0.699.1132.4j0j1j5-1......0....1..gws-wiz-img.YcCvU-uiEbI#imgdii=mqkgAsK39WaMeM:&amp;</a:t>
            </a:r>
            <a:r>
              <a:rPr lang="en-GB" sz="200" dirty="0" err="1"/>
              <a:t>imgrc</a:t>
            </a:r>
            <a:r>
              <a:rPr lang="en-GB" sz="200" dirty="0"/>
              <a:t>=Z8VEd-3N33kQBM:</a:t>
            </a:r>
          </a:p>
        </p:txBody>
      </p:sp>
    </p:spTree>
    <p:extLst>
      <p:ext uri="{BB962C8B-B14F-4D97-AF65-F5344CB8AC3E}">
        <p14:creationId xmlns:p14="http://schemas.microsoft.com/office/powerpoint/2010/main" val="301340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C36B71-BA20-4CD7-831B-5ED4AFFD7188}"/>
              </a:ext>
            </a:extLst>
          </p:cNvPr>
          <p:cNvSpPr txBox="1"/>
          <p:nvPr/>
        </p:nvSpPr>
        <p:spPr>
          <a:xfrm>
            <a:off x="1217112" y="416607"/>
            <a:ext cx="9757775" cy="707886"/>
          </a:xfrm>
          <a:prstGeom prst="rect">
            <a:avLst/>
          </a:prstGeom>
          <a:noFill/>
        </p:spPr>
        <p:txBody>
          <a:bodyPr wrap="square" rtlCol="0">
            <a:spAutoFit/>
          </a:bodyPr>
          <a:lstStyle/>
          <a:p>
            <a:r>
              <a:rPr lang="en-GB" sz="4000" dirty="0"/>
              <a:t>Research hypothesis:</a:t>
            </a:r>
          </a:p>
        </p:txBody>
      </p:sp>
      <p:sp>
        <p:nvSpPr>
          <p:cNvPr id="5" name="TextBox 4">
            <a:extLst>
              <a:ext uri="{FF2B5EF4-FFF2-40B4-BE49-F238E27FC236}">
                <a16:creationId xmlns:a16="http://schemas.microsoft.com/office/drawing/2014/main" id="{C6C58B6D-A221-4326-956D-7C8A6A35B18B}"/>
              </a:ext>
            </a:extLst>
          </p:cNvPr>
          <p:cNvSpPr txBox="1"/>
          <p:nvPr/>
        </p:nvSpPr>
        <p:spPr>
          <a:xfrm>
            <a:off x="650951" y="2100880"/>
            <a:ext cx="6678998"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The hijab is a term that has come to mean different things to different people.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notion of the veil or Hijab is very contradictory.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 the one hand viewed as the epitome of patriarchal oppression.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 the other hand they are viewed as a threat to society. </a:t>
            </a:r>
          </a:p>
          <a:p>
            <a:pPr marL="285750" indent="-285750">
              <a:buFont typeface="Arial" panose="020B0604020202020204" pitchFamily="34" charset="0"/>
              <a:buChar char="•"/>
            </a:pPr>
            <a:endParaRPr lang="en-GB" dirty="0"/>
          </a:p>
        </p:txBody>
      </p:sp>
      <p:pic>
        <p:nvPicPr>
          <p:cNvPr id="2" name="Picture 1">
            <a:extLst>
              <a:ext uri="{FF2B5EF4-FFF2-40B4-BE49-F238E27FC236}">
                <a16:creationId xmlns:a16="http://schemas.microsoft.com/office/drawing/2014/main" id="{18492C29-D693-425C-A090-03A791BDAB0B}"/>
              </a:ext>
            </a:extLst>
          </p:cNvPr>
          <p:cNvPicPr>
            <a:picLocks noChangeAspect="1"/>
          </p:cNvPicPr>
          <p:nvPr/>
        </p:nvPicPr>
        <p:blipFill>
          <a:blip r:embed="rId2"/>
          <a:stretch>
            <a:fillRect/>
          </a:stretch>
        </p:blipFill>
        <p:spPr>
          <a:xfrm>
            <a:off x="8082116" y="1841154"/>
            <a:ext cx="3038079" cy="3175692"/>
          </a:xfrm>
          <a:prstGeom prst="rect">
            <a:avLst/>
          </a:prstGeom>
        </p:spPr>
      </p:pic>
      <p:sp>
        <p:nvSpPr>
          <p:cNvPr id="3" name="TextBox 2">
            <a:extLst>
              <a:ext uri="{FF2B5EF4-FFF2-40B4-BE49-F238E27FC236}">
                <a16:creationId xmlns:a16="http://schemas.microsoft.com/office/drawing/2014/main" id="{4545C2F9-B942-4670-BE8B-903175F0B16D}"/>
              </a:ext>
            </a:extLst>
          </p:cNvPr>
          <p:cNvSpPr txBox="1"/>
          <p:nvPr/>
        </p:nvSpPr>
        <p:spPr>
          <a:xfrm>
            <a:off x="132736" y="6400800"/>
            <a:ext cx="12059264" cy="338554"/>
          </a:xfrm>
          <a:prstGeom prst="rect">
            <a:avLst/>
          </a:prstGeom>
          <a:noFill/>
        </p:spPr>
        <p:txBody>
          <a:bodyPr wrap="square" rtlCol="0">
            <a:spAutoFit/>
          </a:bodyPr>
          <a:lstStyle/>
          <a:p>
            <a:r>
              <a:rPr lang="en-GB" sz="800" dirty="0"/>
              <a:t>https://www.google.com/</a:t>
            </a:r>
            <a:r>
              <a:rPr lang="en-GB" sz="800" dirty="0" err="1"/>
              <a:t>search?rlz</a:t>
            </a:r>
            <a:r>
              <a:rPr lang="en-GB" sz="800" dirty="0"/>
              <a:t>=1C1AVNE_enGB710GB710&amp;biw=1364&amp;bih=697&amp;tbm=</a:t>
            </a:r>
            <a:r>
              <a:rPr lang="en-GB" sz="800" dirty="0" err="1"/>
              <a:t>isch&amp;sa</a:t>
            </a:r>
            <a:r>
              <a:rPr lang="en-GB" sz="800" dirty="0"/>
              <a:t>=1&amp;ei=MAWLXILnFoaIlwT51KWADg&amp;q=</a:t>
            </a:r>
            <a:r>
              <a:rPr lang="en-GB" sz="800" dirty="0" err="1"/>
              <a:t>hijab+opressed&amp;oq</a:t>
            </a:r>
            <a:r>
              <a:rPr lang="en-GB" sz="800" dirty="0"/>
              <a:t>=</a:t>
            </a:r>
            <a:r>
              <a:rPr lang="en-GB" sz="800" dirty="0" err="1"/>
              <a:t>hijab+opressed&amp;gs_l</a:t>
            </a:r>
            <a:r>
              <a:rPr lang="en-GB" sz="800" dirty="0"/>
              <a:t>=img.3...12388.17651..17846...0.0..0.115.1530.21j2......0....1..gws-wiz-img.......0j0i5i30j0i8i30j0i30.9CuR5SgNiWA#imgdii=yfB31aoKCtIf_M:&amp;</a:t>
            </a:r>
            <a:r>
              <a:rPr lang="en-GB" sz="800" dirty="0" err="1"/>
              <a:t>imgrc</a:t>
            </a:r>
            <a:r>
              <a:rPr lang="en-GB" sz="800" dirty="0"/>
              <a:t>=WLpAEF-HPbN7nM:</a:t>
            </a:r>
          </a:p>
        </p:txBody>
      </p:sp>
    </p:spTree>
    <p:extLst>
      <p:ext uri="{BB962C8B-B14F-4D97-AF65-F5344CB8AC3E}">
        <p14:creationId xmlns:p14="http://schemas.microsoft.com/office/powerpoint/2010/main" val="807501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68ECD4-815D-4B85-847A-027D3B937E42}"/>
              </a:ext>
            </a:extLst>
          </p:cNvPr>
          <p:cNvSpPr txBox="1"/>
          <p:nvPr/>
        </p:nvSpPr>
        <p:spPr>
          <a:xfrm>
            <a:off x="0" y="325241"/>
            <a:ext cx="7723162" cy="1600438"/>
          </a:xfrm>
          <a:prstGeom prst="rect">
            <a:avLst/>
          </a:prstGeom>
          <a:noFill/>
        </p:spPr>
        <p:txBody>
          <a:bodyPr wrap="square" rtlCol="0">
            <a:spAutoFit/>
          </a:bodyPr>
          <a:lstStyle/>
          <a:p>
            <a:pPr algn="ctr"/>
            <a:r>
              <a:rPr lang="en-GB" sz="4000" dirty="0"/>
              <a:t>Why is my dissertation important?</a:t>
            </a:r>
          </a:p>
          <a:p>
            <a:endParaRPr lang="en-GB" dirty="0"/>
          </a:p>
        </p:txBody>
      </p:sp>
      <p:sp>
        <p:nvSpPr>
          <p:cNvPr id="3" name="TextBox 2">
            <a:extLst>
              <a:ext uri="{FF2B5EF4-FFF2-40B4-BE49-F238E27FC236}">
                <a16:creationId xmlns:a16="http://schemas.microsoft.com/office/drawing/2014/main" id="{F09DABC6-7E7C-4F37-BD27-76BC03092A47}"/>
              </a:ext>
            </a:extLst>
          </p:cNvPr>
          <p:cNvSpPr txBox="1"/>
          <p:nvPr/>
        </p:nvSpPr>
        <p:spPr>
          <a:xfrm>
            <a:off x="543489" y="1922227"/>
            <a:ext cx="7064679"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It discusses and refers to current issues in our British media. The Hijab is continuously discussed but is still a concept that still has a vast amount of disagreement (even amongst Muslims).</a:t>
            </a:r>
          </a:p>
          <a:p>
            <a:endParaRPr lang="en-GB" dirty="0"/>
          </a:p>
          <a:p>
            <a:pPr marL="285750" indent="-285750">
              <a:buFont typeface="Arial" panose="020B0604020202020204" pitchFamily="34" charset="0"/>
              <a:buChar char="•"/>
            </a:pPr>
            <a:r>
              <a:rPr lang="en-GB" dirty="0"/>
              <a:t>The rise of Islamophobic attacks has risen by 26% according to recent reports. The majority of these attacks were towards Muslim women particularly those wearing the hijab. </a:t>
            </a:r>
          </a:p>
          <a:p>
            <a:endParaRPr lang="en-GB" dirty="0"/>
          </a:p>
          <a:p>
            <a:pPr marL="285750" indent="-285750">
              <a:buFont typeface="Arial" panose="020B0604020202020204" pitchFamily="34" charset="0"/>
              <a:buChar char="•"/>
            </a:pPr>
            <a:r>
              <a:rPr lang="en-GB" dirty="0"/>
              <a:t>Dissertation aim: to give a voice to Muslim women by providing an informed academic discussion about the different approaches to wearing the Hijab in order to break misinformed stereotypes. </a:t>
            </a:r>
          </a:p>
        </p:txBody>
      </p:sp>
      <p:sp>
        <p:nvSpPr>
          <p:cNvPr id="4" name="TextBox 3">
            <a:extLst>
              <a:ext uri="{FF2B5EF4-FFF2-40B4-BE49-F238E27FC236}">
                <a16:creationId xmlns:a16="http://schemas.microsoft.com/office/drawing/2014/main" id="{77E7C9CC-9AB4-428C-A321-5AB23B70569C}"/>
              </a:ext>
            </a:extLst>
          </p:cNvPr>
          <p:cNvSpPr txBox="1"/>
          <p:nvPr/>
        </p:nvSpPr>
        <p:spPr>
          <a:xfrm>
            <a:off x="1377862" y="6550812"/>
            <a:ext cx="9156526" cy="215444"/>
          </a:xfrm>
          <a:prstGeom prst="rect">
            <a:avLst/>
          </a:prstGeom>
          <a:noFill/>
        </p:spPr>
        <p:txBody>
          <a:bodyPr wrap="square" rtlCol="0">
            <a:spAutoFit/>
          </a:bodyPr>
          <a:lstStyle/>
          <a:p>
            <a:r>
              <a:rPr lang="en-GB" sz="400" dirty="0">
                <a:hlinkClick r:id="rId2"/>
              </a:rPr>
              <a:t>https://www.theguardian.com/uk-news/2018/jul/20/record-number-anti-muslim-attacks-reported-uk-2017</a:t>
            </a:r>
            <a:endParaRPr lang="en-GB" sz="400" dirty="0"/>
          </a:p>
          <a:p>
            <a:r>
              <a:rPr lang="en-GB" sz="400" dirty="0"/>
              <a:t>https://www.google.com/</a:t>
            </a:r>
            <a:r>
              <a:rPr lang="en-GB" sz="400" dirty="0" err="1"/>
              <a:t>search?rlz</a:t>
            </a:r>
            <a:r>
              <a:rPr lang="en-GB" sz="400" dirty="0"/>
              <a:t>=1C1AVNE_enGB710GB710&amp;biw=1364&amp;bih=697&amp;tbm=</a:t>
            </a:r>
            <a:r>
              <a:rPr lang="en-GB" sz="400" dirty="0" err="1"/>
              <a:t>isch&amp;sa</a:t>
            </a:r>
            <a:r>
              <a:rPr lang="en-GB" sz="400" dirty="0"/>
              <a:t>=1&amp;ei=mR6LXJ2nE9uv1fAP8oKlqA4&amp;q=</a:t>
            </a:r>
            <a:r>
              <a:rPr lang="en-GB" sz="400" dirty="0" err="1"/>
              <a:t>good+morning+britain+the+hijab&amp;oq</a:t>
            </a:r>
            <a:r>
              <a:rPr lang="en-GB" sz="400" dirty="0"/>
              <a:t>=</a:t>
            </a:r>
            <a:r>
              <a:rPr lang="en-GB" sz="400" dirty="0" err="1"/>
              <a:t>good+morning+britain+the+hijab&amp;gs_l</a:t>
            </a:r>
            <a:r>
              <a:rPr lang="en-GB" sz="400" dirty="0"/>
              <a:t>=img.3...90623.101348..101982...0.0..0.215.1969.28j1j1......0....1..gws-wiz-img.....0..0j0i67j0i10i67j0i5i30j0i8i30j0i24.aPUFsAxuOJM#imgrc=cs9cYSJsFFgZmM: </a:t>
            </a:r>
          </a:p>
        </p:txBody>
      </p:sp>
      <p:pic>
        <p:nvPicPr>
          <p:cNvPr id="6" name="Picture 5">
            <a:extLst>
              <a:ext uri="{FF2B5EF4-FFF2-40B4-BE49-F238E27FC236}">
                <a16:creationId xmlns:a16="http://schemas.microsoft.com/office/drawing/2014/main" id="{118F1B5E-7B46-46BF-BCE6-F3984FB1DCD2}"/>
              </a:ext>
            </a:extLst>
          </p:cNvPr>
          <p:cNvPicPr>
            <a:picLocks noChangeAspect="1"/>
          </p:cNvPicPr>
          <p:nvPr/>
        </p:nvPicPr>
        <p:blipFill>
          <a:blip r:embed="rId3"/>
          <a:stretch>
            <a:fillRect/>
          </a:stretch>
        </p:blipFill>
        <p:spPr>
          <a:xfrm>
            <a:off x="8054236" y="504759"/>
            <a:ext cx="3594274" cy="2021779"/>
          </a:xfrm>
          <a:prstGeom prst="rect">
            <a:avLst/>
          </a:prstGeom>
        </p:spPr>
      </p:pic>
      <p:pic>
        <p:nvPicPr>
          <p:cNvPr id="7" name="Picture 6">
            <a:extLst>
              <a:ext uri="{FF2B5EF4-FFF2-40B4-BE49-F238E27FC236}">
                <a16:creationId xmlns:a16="http://schemas.microsoft.com/office/drawing/2014/main" id="{A8CE838E-2768-4FCD-A4AC-C21AD3C7F99B}"/>
              </a:ext>
            </a:extLst>
          </p:cNvPr>
          <p:cNvPicPr>
            <a:picLocks noChangeAspect="1"/>
          </p:cNvPicPr>
          <p:nvPr/>
        </p:nvPicPr>
        <p:blipFill>
          <a:blip r:embed="rId4"/>
          <a:stretch>
            <a:fillRect/>
          </a:stretch>
        </p:blipFill>
        <p:spPr>
          <a:xfrm>
            <a:off x="8054237" y="3782860"/>
            <a:ext cx="3594274" cy="2021779"/>
          </a:xfrm>
          <a:prstGeom prst="rect">
            <a:avLst/>
          </a:prstGeom>
        </p:spPr>
      </p:pic>
    </p:spTree>
    <p:extLst>
      <p:ext uri="{BB962C8B-B14F-4D97-AF65-F5344CB8AC3E}">
        <p14:creationId xmlns:p14="http://schemas.microsoft.com/office/powerpoint/2010/main" val="83785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335" y="511190"/>
            <a:ext cx="9465276" cy="707886"/>
          </a:xfrm>
          <a:prstGeom prst="rect">
            <a:avLst/>
          </a:prstGeom>
          <a:noFill/>
        </p:spPr>
        <p:txBody>
          <a:bodyPr wrap="square" rtlCol="0">
            <a:spAutoFit/>
          </a:bodyPr>
          <a:lstStyle/>
          <a:p>
            <a:r>
              <a:rPr lang="en-GB" sz="4000" dirty="0"/>
              <a:t>Methodology:</a:t>
            </a:r>
          </a:p>
        </p:txBody>
      </p:sp>
      <p:sp>
        <p:nvSpPr>
          <p:cNvPr id="2" name="TextBox 1">
            <a:extLst>
              <a:ext uri="{FF2B5EF4-FFF2-40B4-BE49-F238E27FC236}">
                <a16:creationId xmlns:a16="http://schemas.microsoft.com/office/drawing/2014/main" id="{6BBDC178-2674-4BBA-98BF-56145EEA80F8}"/>
              </a:ext>
            </a:extLst>
          </p:cNvPr>
          <p:cNvSpPr txBox="1"/>
          <p:nvPr/>
        </p:nvSpPr>
        <p:spPr>
          <a:xfrm>
            <a:off x="923335" y="1744394"/>
            <a:ext cx="7109317" cy="2308324"/>
          </a:xfrm>
          <a:prstGeom prst="rect">
            <a:avLst/>
          </a:prstGeom>
          <a:noFill/>
        </p:spPr>
        <p:txBody>
          <a:bodyPr wrap="square" rtlCol="0">
            <a:spAutoFit/>
          </a:bodyPr>
          <a:lstStyle/>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Media- Including social media, newspaper articles, podcasts and documentaries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primary source- The Quran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3" name="Picture 2">
            <a:extLst>
              <a:ext uri="{FF2B5EF4-FFF2-40B4-BE49-F238E27FC236}">
                <a16:creationId xmlns:a16="http://schemas.microsoft.com/office/drawing/2014/main" id="{8E10C4BF-08F4-4665-A1EC-F2DCE4CDA645}"/>
              </a:ext>
            </a:extLst>
          </p:cNvPr>
          <p:cNvPicPr>
            <a:picLocks noChangeAspect="1"/>
          </p:cNvPicPr>
          <p:nvPr/>
        </p:nvPicPr>
        <p:blipFill>
          <a:blip r:embed="rId2"/>
          <a:stretch>
            <a:fillRect/>
          </a:stretch>
        </p:blipFill>
        <p:spPr>
          <a:xfrm>
            <a:off x="7769251" y="379812"/>
            <a:ext cx="2272429" cy="2272429"/>
          </a:xfrm>
          <a:prstGeom prst="rect">
            <a:avLst/>
          </a:prstGeom>
        </p:spPr>
      </p:pic>
      <p:pic>
        <p:nvPicPr>
          <p:cNvPr id="5" name="Picture 4">
            <a:extLst>
              <a:ext uri="{FF2B5EF4-FFF2-40B4-BE49-F238E27FC236}">
                <a16:creationId xmlns:a16="http://schemas.microsoft.com/office/drawing/2014/main" id="{5440AF3C-F608-4682-BA2E-D98DE278D209}"/>
              </a:ext>
            </a:extLst>
          </p:cNvPr>
          <p:cNvPicPr>
            <a:picLocks noChangeAspect="1"/>
          </p:cNvPicPr>
          <p:nvPr/>
        </p:nvPicPr>
        <p:blipFill>
          <a:blip r:embed="rId3"/>
          <a:stretch>
            <a:fillRect/>
          </a:stretch>
        </p:blipFill>
        <p:spPr>
          <a:xfrm>
            <a:off x="4852770" y="3854143"/>
            <a:ext cx="1984512" cy="1984512"/>
          </a:xfrm>
          <a:prstGeom prst="rect">
            <a:avLst/>
          </a:prstGeom>
        </p:spPr>
      </p:pic>
      <p:pic>
        <p:nvPicPr>
          <p:cNvPr id="6" name="Picture 5">
            <a:extLst>
              <a:ext uri="{FF2B5EF4-FFF2-40B4-BE49-F238E27FC236}">
                <a16:creationId xmlns:a16="http://schemas.microsoft.com/office/drawing/2014/main" id="{8020EE3B-E82F-4255-8570-E778495255C1}"/>
              </a:ext>
            </a:extLst>
          </p:cNvPr>
          <p:cNvPicPr>
            <a:picLocks noChangeAspect="1"/>
          </p:cNvPicPr>
          <p:nvPr/>
        </p:nvPicPr>
        <p:blipFill>
          <a:blip r:embed="rId4"/>
          <a:stretch>
            <a:fillRect/>
          </a:stretch>
        </p:blipFill>
        <p:spPr>
          <a:xfrm>
            <a:off x="628194" y="4052718"/>
            <a:ext cx="3100387" cy="1785937"/>
          </a:xfrm>
          <a:prstGeom prst="rect">
            <a:avLst/>
          </a:prstGeom>
        </p:spPr>
      </p:pic>
      <p:pic>
        <p:nvPicPr>
          <p:cNvPr id="7" name="Picture 6">
            <a:extLst>
              <a:ext uri="{FF2B5EF4-FFF2-40B4-BE49-F238E27FC236}">
                <a16:creationId xmlns:a16="http://schemas.microsoft.com/office/drawing/2014/main" id="{ED7D3EEF-00DF-4030-9692-B9D35FD81059}"/>
              </a:ext>
            </a:extLst>
          </p:cNvPr>
          <p:cNvPicPr>
            <a:picLocks noChangeAspect="1"/>
          </p:cNvPicPr>
          <p:nvPr/>
        </p:nvPicPr>
        <p:blipFill>
          <a:blip r:embed="rId5"/>
          <a:stretch>
            <a:fillRect/>
          </a:stretch>
        </p:blipFill>
        <p:spPr>
          <a:xfrm>
            <a:off x="7961471" y="3005684"/>
            <a:ext cx="1890540" cy="2832971"/>
          </a:xfrm>
          <a:prstGeom prst="rect">
            <a:avLst/>
          </a:prstGeom>
        </p:spPr>
      </p:pic>
      <p:sp>
        <p:nvSpPr>
          <p:cNvPr id="8" name="TextBox 7">
            <a:extLst>
              <a:ext uri="{FF2B5EF4-FFF2-40B4-BE49-F238E27FC236}">
                <a16:creationId xmlns:a16="http://schemas.microsoft.com/office/drawing/2014/main" id="{1E9DA1FE-A57B-428B-8D96-D36A34AB1F2A}"/>
              </a:ext>
            </a:extLst>
          </p:cNvPr>
          <p:cNvSpPr txBox="1"/>
          <p:nvPr/>
        </p:nvSpPr>
        <p:spPr>
          <a:xfrm>
            <a:off x="3530600" y="6642556"/>
            <a:ext cx="13270455" cy="215444"/>
          </a:xfrm>
          <a:prstGeom prst="rect">
            <a:avLst/>
          </a:prstGeom>
          <a:noFill/>
        </p:spPr>
        <p:txBody>
          <a:bodyPr wrap="square" rtlCol="0">
            <a:spAutoFit/>
          </a:bodyPr>
          <a:lstStyle/>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=1&amp;ei=M_6KXLupHNqR1fAPp7OioAM&amp;q=</a:t>
            </a:r>
            <a:r>
              <a:rPr lang="en-GB" sz="200" dirty="0" err="1"/>
              <a:t>sariya+contractor+muslim+women+in+britain&amp;oq</a:t>
            </a:r>
            <a:r>
              <a:rPr lang="en-GB" sz="200" dirty="0"/>
              <a:t>=</a:t>
            </a:r>
            <a:r>
              <a:rPr lang="en-GB" sz="200" dirty="0" err="1"/>
              <a:t>sariya+contractor+muslim+women+in+britain&amp;gs_l</a:t>
            </a:r>
            <a:r>
              <a:rPr lang="en-GB" sz="200" dirty="0"/>
              <a:t>=img.3...36138.48882..49323...0.0..2.522.4995.45j4j1j1j0j2......0....1..gws-wiz-img.....0..0i67j0j0i10j0i5i30j0i8i30j0i24j0i10i24.3asPdfWuj5Q#imgrc=wcMDzMlMsaW75M:</a:t>
            </a:r>
          </a:p>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=1&amp;ei=M_6KXLupHNqR1fAPp7OioAM&amp;q=</a:t>
            </a:r>
            <a:r>
              <a:rPr lang="en-GB" sz="200" dirty="0" err="1"/>
              <a:t>sariya+contractor+muslim+women+in+britain&amp;oq</a:t>
            </a:r>
            <a:r>
              <a:rPr lang="en-GB" sz="200" dirty="0"/>
              <a:t>=</a:t>
            </a:r>
            <a:r>
              <a:rPr lang="en-GB" sz="200" dirty="0" err="1"/>
              <a:t>sariya+contractor+muslim+women+in+britain&amp;gs_l</a:t>
            </a:r>
            <a:r>
              <a:rPr lang="en-GB" sz="200" dirty="0"/>
              <a:t>=img.3...36138.48882..49323...0.0..2.522.4995.45j4j1j1j0j2......0....1..gws-wiz-img.....0..0i67j0j0i10j0i5i30j0i8i30j0i24j0i10i24.3asPdfWuj5Q#imgrc=</a:t>
            </a:r>
            <a:r>
              <a:rPr lang="en-GB" sz="200" dirty="0" err="1"/>
              <a:t>TNoOddiPkoUJpM</a:t>
            </a:r>
            <a:r>
              <a:rPr lang="en-GB" sz="200" dirty="0"/>
              <a:t>:</a:t>
            </a:r>
          </a:p>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=1&amp;ei=Zv6KXOjYFMSF1fAPy62hmA4&amp;q=</a:t>
            </a:r>
            <a:r>
              <a:rPr lang="en-GB" sz="200" dirty="0" err="1"/>
              <a:t>women+in+islam+anne&amp;oq</a:t>
            </a:r>
            <a:r>
              <a:rPr lang="en-GB" sz="200" dirty="0"/>
              <a:t>=</a:t>
            </a:r>
            <a:r>
              <a:rPr lang="en-GB" sz="200" dirty="0" err="1"/>
              <a:t>women+in+islam+anne&amp;gs_l</a:t>
            </a:r>
            <a:r>
              <a:rPr lang="en-GB" sz="200" dirty="0"/>
              <a:t>=img.3...119611.125826..126760...2.0..2.674.2817.16j2j0j1j1j1......0....1..gws-wiz-img.....0..0i67j0j0i10.jrjsJHmbA0Y#imgrc=AiLLTUqtYxTh1M:</a:t>
            </a:r>
          </a:p>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=1&amp;ei=wx2LXKrkG6WH1fAP1K-W4As&amp;q=</a:t>
            </a:r>
            <a:r>
              <a:rPr lang="en-GB" sz="200" dirty="0" err="1"/>
              <a:t>the+quran&amp;oq</a:t>
            </a:r>
            <a:r>
              <a:rPr lang="en-GB" sz="200" dirty="0"/>
              <a:t>=</a:t>
            </a:r>
            <a:r>
              <a:rPr lang="en-GB" sz="200" dirty="0" err="1"/>
              <a:t>the+quran&amp;gs_l</a:t>
            </a:r>
            <a:r>
              <a:rPr lang="en-GB" sz="200" dirty="0"/>
              <a:t>=img.3..0j0i67j0l8.36939.39813..40127...0.0..0.94.594.9......0....1..gws-wiz-img.....0.kX4UdAoYspM#imgdii=gxmF9J9mJH-89M:&amp;</a:t>
            </a:r>
            <a:r>
              <a:rPr lang="en-GB" sz="200" dirty="0" err="1"/>
              <a:t>imgrc</a:t>
            </a:r>
            <a:r>
              <a:rPr lang="en-GB" sz="200" dirty="0"/>
              <a:t>=jQadA6XLb6PbbM:</a:t>
            </a:r>
          </a:p>
        </p:txBody>
      </p:sp>
    </p:spTree>
    <p:extLst>
      <p:ext uri="{BB962C8B-B14F-4D97-AF65-F5344CB8AC3E}">
        <p14:creationId xmlns:p14="http://schemas.microsoft.com/office/powerpoint/2010/main" val="3920093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4205EC-280C-4295-820C-6F16C80D79C3}"/>
              </a:ext>
            </a:extLst>
          </p:cNvPr>
          <p:cNvSpPr txBox="1"/>
          <p:nvPr/>
        </p:nvSpPr>
        <p:spPr>
          <a:xfrm>
            <a:off x="-159289" y="146390"/>
            <a:ext cx="10271343" cy="1323439"/>
          </a:xfrm>
          <a:prstGeom prst="rect">
            <a:avLst/>
          </a:prstGeom>
          <a:noFill/>
        </p:spPr>
        <p:txBody>
          <a:bodyPr wrap="square" rtlCol="0">
            <a:spAutoFit/>
          </a:bodyPr>
          <a:lstStyle/>
          <a:p>
            <a:pPr algn="ctr"/>
            <a:r>
              <a:rPr lang="en-GB" sz="4000"/>
              <a:t>Chapter 1: The historical background of the hijab- The spiritual reasons </a:t>
            </a:r>
            <a:endParaRPr lang="en-GB" sz="4000" dirty="0"/>
          </a:p>
        </p:txBody>
      </p:sp>
      <p:sp>
        <p:nvSpPr>
          <p:cNvPr id="6" name="TextBox 5">
            <a:extLst>
              <a:ext uri="{FF2B5EF4-FFF2-40B4-BE49-F238E27FC236}">
                <a16:creationId xmlns:a16="http://schemas.microsoft.com/office/drawing/2014/main" id="{73D767A6-3D2F-494F-970E-53C2190273C3}"/>
              </a:ext>
            </a:extLst>
          </p:cNvPr>
          <p:cNvSpPr txBox="1"/>
          <p:nvPr/>
        </p:nvSpPr>
        <p:spPr>
          <a:xfrm>
            <a:off x="432652" y="2016517"/>
            <a:ext cx="54661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The historical context behind Muslim women choosing to wear the hijab</a:t>
            </a:r>
          </a:p>
          <a:p>
            <a:endParaRPr lang="en-GB" dirty="0"/>
          </a:p>
          <a:p>
            <a:pPr marL="285750" indent="-285750">
              <a:buFont typeface="Arial" panose="020B0604020202020204" pitchFamily="34" charset="0"/>
              <a:buChar char="•"/>
            </a:pPr>
            <a:r>
              <a:rPr lang="en-GB" dirty="0"/>
              <a:t>What does the Quran say about the hijab? </a:t>
            </a:r>
          </a:p>
          <a:p>
            <a:endParaRPr lang="en-GB" dirty="0"/>
          </a:p>
          <a:p>
            <a:pPr marL="285750" indent="-285750">
              <a:buFont typeface="Arial" panose="020B0604020202020204" pitchFamily="34" charset="0"/>
              <a:buChar char="•"/>
            </a:pPr>
            <a:r>
              <a:rPr lang="en-GB" dirty="0"/>
              <a:t>What are the spiritual reasonings behind British Muslim women choosing to wear the Hijab?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Quran influenced a lot of my discussion in this chapter. </a:t>
            </a:r>
          </a:p>
          <a:p>
            <a:endParaRPr lang="en-GB" dirty="0"/>
          </a:p>
          <a:p>
            <a:pPr marL="285750" indent="-285750">
              <a:buFont typeface="Arial" panose="020B0604020202020204" pitchFamily="34" charset="0"/>
              <a:buChar char="•"/>
            </a:pPr>
            <a:r>
              <a:rPr lang="en-GB" dirty="0"/>
              <a:t>The main influential scholarly input in this chapter was Fatima </a:t>
            </a:r>
            <a:r>
              <a:rPr lang="en-GB" dirty="0" err="1"/>
              <a:t>Mernisi</a:t>
            </a:r>
            <a:r>
              <a:rPr lang="en-GB" dirty="0"/>
              <a:t> and he book </a:t>
            </a:r>
            <a:r>
              <a:rPr lang="en-GB" i="1" dirty="0"/>
              <a:t>The Veil and the Male Elite.</a:t>
            </a: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337F8299-A7B2-483D-B135-0B21D6AA6DFF}"/>
              </a:ext>
            </a:extLst>
          </p:cNvPr>
          <p:cNvPicPr>
            <a:picLocks noChangeAspect="1"/>
          </p:cNvPicPr>
          <p:nvPr/>
        </p:nvPicPr>
        <p:blipFill>
          <a:blip r:embed="rId2"/>
          <a:stretch>
            <a:fillRect/>
          </a:stretch>
        </p:blipFill>
        <p:spPr>
          <a:xfrm>
            <a:off x="9266450" y="862548"/>
            <a:ext cx="2028831" cy="3173626"/>
          </a:xfrm>
          <a:prstGeom prst="rect">
            <a:avLst/>
          </a:prstGeom>
        </p:spPr>
      </p:pic>
      <p:pic>
        <p:nvPicPr>
          <p:cNvPr id="8" name="Picture 7">
            <a:extLst>
              <a:ext uri="{FF2B5EF4-FFF2-40B4-BE49-F238E27FC236}">
                <a16:creationId xmlns:a16="http://schemas.microsoft.com/office/drawing/2014/main" id="{6F807975-D773-4C21-AE4F-CFA31D2815E7}"/>
              </a:ext>
            </a:extLst>
          </p:cNvPr>
          <p:cNvPicPr>
            <a:picLocks noChangeAspect="1"/>
          </p:cNvPicPr>
          <p:nvPr/>
        </p:nvPicPr>
        <p:blipFill>
          <a:blip r:embed="rId3"/>
          <a:stretch>
            <a:fillRect/>
          </a:stretch>
        </p:blipFill>
        <p:spPr>
          <a:xfrm>
            <a:off x="8576133" y="4408639"/>
            <a:ext cx="3409466" cy="1914983"/>
          </a:xfrm>
          <a:prstGeom prst="rect">
            <a:avLst/>
          </a:prstGeom>
        </p:spPr>
      </p:pic>
      <p:sp>
        <p:nvSpPr>
          <p:cNvPr id="2" name="TextBox 1">
            <a:extLst>
              <a:ext uri="{FF2B5EF4-FFF2-40B4-BE49-F238E27FC236}">
                <a16:creationId xmlns:a16="http://schemas.microsoft.com/office/drawing/2014/main" id="{2576D376-7A2C-4484-8EB8-958469141798}"/>
              </a:ext>
            </a:extLst>
          </p:cNvPr>
          <p:cNvSpPr txBox="1"/>
          <p:nvPr/>
        </p:nvSpPr>
        <p:spPr>
          <a:xfrm>
            <a:off x="2709172" y="6619277"/>
            <a:ext cx="7402882" cy="184666"/>
          </a:xfrm>
          <a:prstGeom prst="rect">
            <a:avLst/>
          </a:prstGeom>
          <a:noFill/>
        </p:spPr>
        <p:txBody>
          <a:bodyPr wrap="square" rtlCol="0">
            <a:spAutoFit/>
          </a:bodyPr>
          <a:lstStyle/>
          <a:p>
            <a:r>
              <a:rPr lang="en-GB" sz="300" dirty="0"/>
              <a:t>https://www.google.com/</a:t>
            </a:r>
            <a:r>
              <a:rPr lang="en-GB" sz="300" dirty="0" err="1"/>
              <a:t>search?rlz</a:t>
            </a:r>
            <a:r>
              <a:rPr lang="en-GB" sz="300" dirty="0"/>
              <a:t>=1C1AVNE_enGB710GB710&amp;biw=1364&amp;bih=697&amp;tbm=</a:t>
            </a:r>
            <a:r>
              <a:rPr lang="en-GB" sz="300" dirty="0" err="1"/>
              <a:t>isch&amp;sa</a:t>
            </a:r>
            <a:r>
              <a:rPr lang="en-GB" sz="300" dirty="0"/>
              <a:t>=1&amp;ei=QwWLXMf3J8OLlwSGuZn4CQ&amp;q=</a:t>
            </a:r>
            <a:r>
              <a:rPr lang="en-GB" sz="300" dirty="0" err="1"/>
              <a:t>the+quran&amp;oq</a:t>
            </a:r>
            <a:r>
              <a:rPr lang="en-GB" sz="300" dirty="0"/>
              <a:t>=</a:t>
            </a:r>
            <a:r>
              <a:rPr lang="en-GB" sz="300" dirty="0" err="1"/>
              <a:t>the+quran&amp;gs_l</a:t>
            </a:r>
            <a:r>
              <a:rPr lang="en-GB" sz="300" dirty="0"/>
              <a:t>=img.3..0l10.7493.10939..11288...0.0..0.335.989.7j1j0j1......0....1..gws-wiz-img.....0..0i67.Q8eN0hNfP4o#imgrc=jQadA6XLb6PbbM:</a:t>
            </a:r>
            <a:endParaRPr lang="en-GB" sz="300" b="1" dirty="0"/>
          </a:p>
          <a:p>
            <a:r>
              <a:rPr lang="en-GB" sz="300" dirty="0"/>
              <a:t>https://www.google.com/</a:t>
            </a:r>
            <a:r>
              <a:rPr lang="en-GB" sz="300" dirty="0" err="1"/>
              <a:t>search?rlz</a:t>
            </a:r>
            <a:r>
              <a:rPr lang="en-GB" sz="300" dirty="0"/>
              <a:t>=1C1AVNE_enGB710GB710&amp;biw=1364&amp;bih=697&amp;tbm=</a:t>
            </a:r>
            <a:r>
              <a:rPr lang="en-GB" sz="300" dirty="0" err="1"/>
              <a:t>isch&amp;sa</a:t>
            </a:r>
            <a:r>
              <a:rPr lang="en-GB" sz="300" dirty="0"/>
              <a:t>=1&amp;ei=Sh-LXMWfDO-j1fAPoJe9qAE&amp;q=</a:t>
            </a:r>
            <a:r>
              <a:rPr lang="en-GB" sz="300" dirty="0" err="1"/>
              <a:t>fatima+mernissi+the+veil+and+the+male+elite&amp;oq</a:t>
            </a:r>
            <a:r>
              <a:rPr lang="en-GB" sz="300" dirty="0"/>
              <a:t>=</a:t>
            </a:r>
            <a:r>
              <a:rPr lang="en-GB" sz="300" dirty="0" err="1"/>
              <a:t>fatima+mernissi+the</a:t>
            </a:r>
            <a:r>
              <a:rPr lang="en-GB" sz="300" dirty="0"/>
              <a:t>+&amp;</a:t>
            </a:r>
            <a:r>
              <a:rPr lang="en-GB" sz="300" dirty="0" err="1"/>
              <a:t>gs_l</a:t>
            </a:r>
            <a:r>
              <a:rPr lang="en-GB" sz="300" dirty="0"/>
              <a:t>=img.1.0.0i24l3.32515.37706..38502...0.0..0.87.916.15......0....1..gws-wiz-img.....0..0i67j0j0i8i30j0i30j0i5i30.R_BAtrwTqd4#imgrc=</a:t>
            </a:r>
            <a:r>
              <a:rPr lang="en-GB" sz="300" dirty="0" err="1"/>
              <a:t>jGXobkC-YXVEwM</a:t>
            </a:r>
            <a:r>
              <a:rPr lang="en-GB" sz="300" dirty="0"/>
              <a:t>:</a:t>
            </a:r>
          </a:p>
        </p:txBody>
      </p:sp>
    </p:spTree>
    <p:extLst>
      <p:ext uri="{BB962C8B-B14F-4D97-AF65-F5344CB8AC3E}">
        <p14:creationId xmlns:p14="http://schemas.microsoft.com/office/powerpoint/2010/main" val="2248903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775BB6-D90F-4A72-9F2D-D603BABBA931}"/>
              </a:ext>
            </a:extLst>
          </p:cNvPr>
          <p:cNvSpPr txBox="1"/>
          <p:nvPr/>
        </p:nvSpPr>
        <p:spPr>
          <a:xfrm>
            <a:off x="648930" y="629266"/>
            <a:ext cx="9252154" cy="122398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900" b="0" i="0" kern="1200" dirty="0">
                <a:solidFill>
                  <a:schemeClr val="tx2"/>
                </a:solidFill>
                <a:latin typeface="+mj-lt"/>
                <a:ea typeface="+mj-ea"/>
                <a:cs typeface="+mj-cs"/>
              </a:rPr>
              <a:t>Chapter 2: The cultural reasoning behind Muslim women choosing to wear the Hijab in Britain?</a:t>
            </a:r>
          </a:p>
        </p:txBody>
      </p:sp>
      <p:sp>
        <p:nvSpPr>
          <p:cNvPr id="5" name="TextBox 4">
            <a:extLst>
              <a:ext uri="{FF2B5EF4-FFF2-40B4-BE49-F238E27FC236}">
                <a16:creationId xmlns:a16="http://schemas.microsoft.com/office/drawing/2014/main" id="{573ECD55-9F95-48BB-9C94-9E1EEA7437E2}"/>
              </a:ext>
            </a:extLst>
          </p:cNvPr>
          <p:cNvSpPr txBox="1"/>
          <p:nvPr/>
        </p:nvSpPr>
        <p:spPr>
          <a:xfrm>
            <a:off x="752583" y="2565781"/>
            <a:ext cx="4338409" cy="4196185"/>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mj-lt"/>
                <a:ea typeface="+mj-ea"/>
                <a:cs typeface="+mj-cs"/>
              </a:rPr>
              <a:t>Expression of their cultural identity.</a:t>
            </a: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mj-lt"/>
                <a:ea typeface="+mj-ea"/>
                <a:cs typeface="+mj-cs"/>
              </a:rPr>
              <a:t>challenge the misinformed stereotypes. </a:t>
            </a:r>
          </a:p>
          <a:p>
            <a:pPr marL="285750" indent="-285750">
              <a:lnSpc>
                <a:spcPct val="9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mj-lt"/>
                <a:ea typeface="+mj-ea"/>
                <a:cs typeface="+mj-cs"/>
              </a:rPr>
              <a:t> The variations in how 'hijab' is defined.</a:t>
            </a:r>
          </a:p>
          <a:p>
            <a:pPr marL="285750" indent="-285750">
              <a:lnSpc>
                <a:spcPct val="9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mj-lt"/>
                <a:ea typeface="+mj-ea"/>
                <a:cs typeface="+mj-cs"/>
              </a:rPr>
              <a:t>Multi-million pound business</a:t>
            </a:r>
          </a:p>
        </p:txBody>
      </p:sp>
      <p:pic>
        <p:nvPicPr>
          <p:cNvPr id="2" name="Picture 1" descr="A picture containing person, man, holding, cellphone&#10;&#10;Description automatically generated">
            <a:extLst>
              <a:ext uri="{FF2B5EF4-FFF2-40B4-BE49-F238E27FC236}">
                <a16:creationId xmlns:a16="http://schemas.microsoft.com/office/drawing/2014/main" id="{4345C6E5-D84A-48CC-87A7-03B2C5B91430}"/>
              </a:ext>
            </a:extLst>
          </p:cNvPr>
          <p:cNvPicPr>
            <a:picLocks noChangeAspect="1"/>
          </p:cNvPicPr>
          <p:nvPr/>
        </p:nvPicPr>
        <p:blipFill rotWithShape="1">
          <a:blip r:embed="rId3"/>
          <a:srcRect t="8078"/>
          <a:stretch/>
        </p:blipFill>
        <p:spPr>
          <a:xfrm>
            <a:off x="6091916" y="3085416"/>
            <a:ext cx="5451627" cy="2129779"/>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10BE46AB-1FC9-4907-94BE-BADF94A0A8C7}"/>
              </a:ext>
            </a:extLst>
          </p:cNvPr>
          <p:cNvSpPr txBox="1"/>
          <p:nvPr/>
        </p:nvSpPr>
        <p:spPr>
          <a:xfrm>
            <a:off x="3494761" y="6638855"/>
            <a:ext cx="6851737" cy="123111"/>
          </a:xfrm>
          <a:prstGeom prst="rect">
            <a:avLst/>
          </a:prstGeom>
          <a:noFill/>
        </p:spPr>
        <p:txBody>
          <a:bodyPr wrap="square" rtlCol="0">
            <a:spAutoFit/>
          </a:bodyPr>
          <a:lstStyle/>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=1&amp;ei=ch-LXJ2zGcyq1fAPtJGN2Ao&amp;q=</a:t>
            </a:r>
            <a:r>
              <a:rPr lang="en-GB" sz="200" dirty="0" err="1"/>
              <a:t>hijab+variations&amp;oq</a:t>
            </a:r>
            <a:r>
              <a:rPr lang="en-GB" sz="200" dirty="0"/>
              <a:t>=</a:t>
            </a:r>
            <a:r>
              <a:rPr lang="en-GB" sz="200" dirty="0" err="1"/>
              <a:t>hijab+variat&amp;gs_l</a:t>
            </a:r>
            <a:r>
              <a:rPr lang="en-GB" sz="200" dirty="0"/>
              <a:t>=img.1.0.0.46550.51500..52389...0.0..0.91.747.12......0....1..gws-wiz-img.....0..0i67j0i30j0i5i30j0i8i30.jXRIuYvrq5s#imgrc=tUGNqXA_2iWT8M:</a:t>
            </a:r>
          </a:p>
        </p:txBody>
      </p:sp>
    </p:spTree>
    <p:extLst>
      <p:ext uri="{BB962C8B-B14F-4D97-AF65-F5344CB8AC3E}">
        <p14:creationId xmlns:p14="http://schemas.microsoft.com/office/powerpoint/2010/main" val="27122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FFD2E0-1FA7-454A-8625-C484CC08D077}"/>
              </a:ext>
            </a:extLst>
          </p:cNvPr>
          <p:cNvSpPr txBox="1"/>
          <p:nvPr/>
        </p:nvSpPr>
        <p:spPr>
          <a:xfrm>
            <a:off x="0" y="167158"/>
            <a:ext cx="10986868" cy="1323439"/>
          </a:xfrm>
          <a:prstGeom prst="rect">
            <a:avLst/>
          </a:prstGeom>
          <a:noFill/>
        </p:spPr>
        <p:txBody>
          <a:bodyPr wrap="square" rtlCol="0">
            <a:spAutoFit/>
          </a:bodyPr>
          <a:lstStyle/>
          <a:p>
            <a:pPr algn="ctr"/>
            <a:r>
              <a:rPr lang="en-GB" sz="4000" dirty="0"/>
              <a:t>Chapter 3: The feminist approach to wearing the Hijab</a:t>
            </a:r>
          </a:p>
        </p:txBody>
      </p:sp>
      <p:sp>
        <p:nvSpPr>
          <p:cNvPr id="5" name="TextBox 4">
            <a:extLst>
              <a:ext uri="{FF2B5EF4-FFF2-40B4-BE49-F238E27FC236}">
                <a16:creationId xmlns:a16="http://schemas.microsoft.com/office/drawing/2014/main" id="{C0920F3F-26E7-4CE5-A5AB-7D7A4099CD48}"/>
              </a:ext>
            </a:extLst>
          </p:cNvPr>
          <p:cNvSpPr txBox="1"/>
          <p:nvPr/>
        </p:nvSpPr>
        <p:spPr>
          <a:xfrm>
            <a:off x="748479" y="2403842"/>
            <a:ext cx="806676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This chapter is detrimental in providing a voice to British Muslim women because I focus a lot of my discussion in reference to podcasts and documentaries. </a:t>
            </a:r>
          </a:p>
          <a:p>
            <a:endParaRPr lang="en-GB" dirty="0"/>
          </a:p>
          <a:p>
            <a:pPr marL="285750" indent="-285750">
              <a:buFont typeface="Arial" panose="020B0604020202020204" pitchFamily="34" charset="0"/>
              <a:buChar char="•"/>
            </a:pPr>
            <a:r>
              <a:rPr lang="en-GB" dirty="0"/>
              <a:t>In my final chapter I make it a priority to include many different stories of inspiring Feminist Muslim women such as </a:t>
            </a:r>
            <a:r>
              <a:rPr lang="en-GB" dirty="0" err="1"/>
              <a:t>Noorulann</a:t>
            </a:r>
            <a:r>
              <a:rPr lang="en-GB" dirty="0"/>
              <a:t> Shahid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t>
            </a:r>
            <a:r>
              <a:rPr lang="en-GB" dirty="0" err="1"/>
              <a:t>LifeOfAMuslimFeminist</a:t>
            </a:r>
            <a:r>
              <a:rPr lang="en-GB" dirty="0"/>
              <a:t>  Hashtag</a:t>
            </a:r>
          </a:p>
          <a:p>
            <a:endParaRPr lang="en-GB" dirty="0"/>
          </a:p>
          <a:p>
            <a:pPr marL="285750" indent="-285750">
              <a:buFont typeface="Arial" panose="020B0604020202020204" pitchFamily="34" charset="0"/>
              <a:buChar char="•"/>
            </a:pPr>
            <a:r>
              <a:rPr lang="en-GB" dirty="0"/>
              <a:t>As well as the influence of feminist scholarship such as the work of </a:t>
            </a:r>
            <a:r>
              <a:rPr lang="en-GB" dirty="0" err="1"/>
              <a:t>Sariya</a:t>
            </a:r>
            <a:r>
              <a:rPr lang="en-GB" dirty="0"/>
              <a:t> Contractor. </a:t>
            </a:r>
          </a:p>
        </p:txBody>
      </p:sp>
      <p:pic>
        <p:nvPicPr>
          <p:cNvPr id="2" name="Picture 1">
            <a:extLst>
              <a:ext uri="{FF2B5EF4-FFF2-40B4-BE49-F238E27FC236}">
                <a16:creationId xmlns:a16="http://schemas.microsoft.com/office/drawing/2014/main" id="{CAED6614-6A52-4B61-9F49-3916303D6DAA}"/>
              </a:ext>
            </a:extLst>
          </p:cNvPr>
          <p:cNvPicPr>
            <a:picLocks noChangeAspect="1"/>
          </p:cNvPicPr>
          <p:nvPr/>
        </p:nvPicPr>
        <p:blipFill>
          <a:blip r:embed="rId2"/>
          <a:stretch>
            <a:fillRect/>
          </a:stretch>
        </p:blipFill>
        <p:spPr>
          <a:xfrm>
            <a:off x="9100371" y="2484958"/>
            <a:ext cx="2343150" cy="3019425"/>
          </a:xfrm>
          <a:prstGeom prst="rect">
            <a:avLst/>
          </a:prstGeom>
        </p:spPr>
      </p:pic>
      <p:sp>
        <p:nvSpPr>
          <p:cNvPr id="3" name="TextBox 2">
            <a:extLst>
              <a:ext uri="{FF2B5EF4-FFF2-40B4-BE49-F238E27FC236}">
                <a16:creationId xmlns:a16="http://schemas.microsoft.com/office/drawing/2014/main" id="{F3DB12BA-AE5D-4497-AE01-A764C3EB68A3}"/>
              </a:ext>
            </a:extLst>
          </p:cNvPr>
          <p:cNvSpPr txBox="1"/>
          <p:nvPr/>
        </p:nvSpPr>
        <p:spPr>
          <a:xfrm>
            <a:off x="1573582" y="6682031"/>
            <a:ext cx="10421655" cy="123111"/>
          </a:xfrm>
          <a:prstGeom prst="rect">
            <a:avLst/>
          </a:prstGeom>
          <a:noFill/>
        </p:spPr>
        <p:txBody>
          <a:bodyPr wrap="square" rtlCol="0">
            <a:spAutoFit/>
          </a:bodyPr>
          <a:lstStyle/>
          <a:p>
            <a:r>
              <a:rPr lang="en-GB" sz="200" dirty="0"/>
              <a:t>https://www.google.com/</a:t>
            </a:r>
            <a:r>
              <a:rPr lang="en-GB" sz="200" dirty="0" err="1"/>
              <a:t>search?rlz</a:t>
            </a:r>
            <a:r>
              <a:rPr lang="en-GB" sz="200" dirty="0"/>
              <a:t>=1C1AVNE_enGB710GB710&amp;biw=1364&amp;bih=697&amp;tbm=</a:t>
            </a:r>
            <a:r>
              <a:rPr lang="en-GB" sz="200" dirty="0" err="1"/>
              <a:t>isch&amp;sa</a:t>
            </a:r>
            <a:r>
              <a:rPr lang="en-GB" sz="200" dirty="0"/>
              <a:t>=1&amp;ei=MAWLXILnFoaIlwT51KWADg&amp;q=</a:t>
            </a:r>
            <a:r>
              <a:rPr lang="en-GB" sz="200" dirty="0" err="1"/>
              <a:t>hijab+opressed&amp;oq</a:t>
            </a:r>
            <a:r>
              <a:rPr lang="en-GB" sz="200" dirty="0"/>
              <a:t>=</a:t>
            </a:r>
            <a:r>
              <a:rPr lang="en-GB" sz="200" dirty="0" err="1"/>
              <a:t>hijab+opressed&amp;gs_l</a:t>
            </a:r>
            <a:r>
              <a:rPr lang="en-GB" sz="200" dirty="0"/>
              <a:t>=img.3...12388.17651..17846...0.0..0.115.1530.21j2......0....1..gws-wiz-img.......0j0i5i30j0i8i30j0i30.9CuR5SgNiWA#imgrc=tFUcDlD22bQgGM:</a:t>
            </a:r>
          </a:p>
        </p:txBody>
      </p:sp>
    </p:spTree>
    <p:extLst>
      <p:ext uri="{BB962C8B-B14F-4D97-AF65-F5344CB8AC3E}">
        <p14:creationId xmlns:p14="http://schemas.microsoft.com/office/powerpoint/2010/main" val="16539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2BA491-F6BD-468A-BA78-D5D29340C301}"/>
              </a:ext>
            </a:extLst>
          </p:cNvPr>
          <p:cNvSpPr txBox="1"/>
          <p:nvPr/>
        </p:nvSpPr>
        <p:spPr>
          <a:xfrm>
            <a:off x="588723" y="338203"/>
            <a:ext cx="8655485" cy="646331"/>
          </a:xfrm>
          <a:prstGeom prst="rect">
            <a:avLst/>
          </a:prstGeom>
          <a:noFill/>
        </p:spPr>
        <p:txBody>
          <a:bodyPr wrap="square" rtlCol="0">
            <a:spAutoFit/>
          </a:bodyPr>
          <a:lstStyle/>
          <a:p>
            <a:r>
              <a:rPr lang="en-GB" dirty="0"/>
              <a:t>Were there any difficulties or limitations when researching or writing my dissertation? </a:t>
            </a:r>
          </a:p>
        </p:txBody>
      </p:sp>
      <p:sp>
        <p:nvSpPr>
          <p:cNvPr id="3" name="TextBox 2">
            <a:extLst>
              <a:ext uri="{FF2B5EF4-FFF2-40B4-BE49-F238E27FC236}">
                <a16:creationId xmlns:a16="http://schemas.microsoft.com/office/drawing/2014/main" id="{32D4D734-9619-4EC7-B6CA-764BBA5280A7}"/>
              </a:ext>
            </a:extLst>
          </p:cNvPr>
          <p:cNvSpPr txBox="1"/>
          <p:nvPr/>
        </p:nvSpPr>
        <p:spPr>
          <a:xfrm>
            <a:off x="588723" y="1482719"/>
            <a:ext cx="8775291" cy="1477328"/>
          </a:xfrm>
          <a:prstGeom prst="rect">
            <a:avLst/>
          </a:prstGeom>
          <a:noFill/>
        </p:spPr>
        <p:txBody>
          <a:bodyPr wrap="square" rtlCol="0">
            <a:spAutoFit/>
          </a:bodyPr>
          <a:lstStyle/>
          <a:p>
            <a:pPr marL="285750" indent="-285750">
              <a:buFont typeface="Arial" panose="020B0604020202020204" pitchFamily="34" charset="0"/>
              <a:buChar char="•"/>
            </a:pPr>
            <a:r>
              <a:rPr lang="en-GB" dirty="0"/>
              <a:t>Niche subject area- finding content on Britain proved difficult at times.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Complex term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60C9B34B-B982-4FA1-B1DE-AE926BEA4603}"/>
              </a:ext>
            </a:extLst>
          </p:cNvPr>
          <p:cNvSpPr txBox="1"/>
          <p:nvPr/>
        </p:nvSpPr>
        <p:spPr>
          <a:xfrm>
            <a:off x="588723" y="3219189"/>
            <a:ext cx="8612452" cy="646331"/>
          </a:xfrm>
          <a:prstGeom prst="rect">
            <a:avLst/>
          </a:prstGeom>
          <a:noFill/>
        </p:spPr>
        <p:txBody>
          <a:bodyPr wrap="square" rtlCol="0">
            <a:spAutoFit/>
          </a:bodyPr>
          <a:lstStyle/>
          <a:p>
            <a:r>
              <a:rPr lang="en-GB" dirty="0"/>
              <a:t>What I have achieved so far?</a:t>
            </a:r>
          </a:p>
          <a:p>
            <a:endParaRPr lang="en-GB" dirty="0"/>
          </a:p>
        </p:txBody>
      </p:sp>
      <p:sp>
        <p:nvSpPr>
          <p:cNvPr id="6" name="TextBox 5">
            <a:extLst>
              <a:ext uri="{FF2B5EF4-FFF2-40B4-BE49-F238E27FC236}">
                <a16:creationId xmlns:a16="http://schemas.microsoft.com/office/drawing/2014/main" id="{9F5EE53F-5B83-4F02-BC07-E4DC88E9CC19}"/>
              </a:ext>
            </a:extLst>
          </p:cNvPr>
          <p:cNvSpPr txBox="1"/>
          <p:nvPr/>
        </p:nvSpPr>
        <p:spPr>
          <a:xfrm>
            <a:off x="588723" y="4049506"/>
            <a:ext cx="603754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Started chapter 1</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Extensively researched and kept up to date with news paper articles, documentaries, pod casts and social media</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525739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97AB4B-3D79-4D71-8711-9D2249A1EB2D}"/>
              </a:ext>
            </a:extLst>
          </p:cNvPr>
          <p:cNvSpPr txBox="1"/>
          <p:nvPr/>
        </p:nvSpPr>
        <p:spPr>
          <a:xfrm>
            <a:off x="4083485" y="112734"/>
            <a:ext cx="7064679" cy="707886"/>
          </a:xfrm>
          <a:prstGeom prst="rect">
            <a:avLst/>
          </a:prstGeom>
          <a:noFill/>
        </p:spPr>
        <p:txBody>
          <a:bodyPr wrap="square" rtlCol="0">
            <a:spAutoFit/>
          </a:bodyPr>
          <a:lstStyle/>
          <a:p>
            <a:r>
              <a:rPr lang="en-GB" sz="4000" dirty="0"/>
              <a:t>Bibliography</a:t>
            </a:r>
            <a:r>
              <a:rPr lang="en-GB" dirty="0"/>
              <a:t> </a:t>
            </a:r>
          </a:p>
        </p:txBody>
      </p:sp>
      <p:sp>
        <p:nvSpPr>
          <p:cNvPr id="2" name="TextBox 1">
            <a:extLst>
              <a:ext uri="{FF2B5EF4-FFF2-40B4-BE49-F238E27FC236}">
                <a16:creationId xmlns:a16="http://schemas.microsoft.com/office/drawing/2014/main" id="{45E9811B-44BF-4791-B207-7E6348386589}"/>
              </a:ext>
            </a:extLst>
          </p:cNvPr>
          <p:cNvSpPr txBox="1"/>
          <p:nvPr/>
        </p:nvSpPr>
        <p:spPr>
          <a:xfrm>
            <a:off x="488515" y="1665962"/>
            <a:ext cx="11148164" cy="4801314"/>
          </a:xfrm>
          <a:prstGeom prst="rect">
            <a:avLst/>
          </a:prstGeom>
          <a:noFill/>
        </p:spPr>
        <p:txBody>
          <a:bodyPr wrap="square" rtlCol="0">
            <a:spAutoFit/>
          </a:bodyPr>
          <a:lstStyle/>
          <a:p>
            <a:r>
              <a:rPr lang="en-GB" dirty="0"/>
              <a:t>Ahmed, Leila. </a:t>
            </a:r>
            <a:r>
              <a:rPr lang="en-GB" i="1" dirty="0"/>
              <a:t>Women and gender in Islam</a:t>
            </a:r>
            <a:r>
              <a:rPr lang="en-GB" dirty="0"/>
              <a:t>. (Yale University press: New Haven and London, 1992). Chapter 8 and chapter 9. </a:t>
            </a:r>
          </a:p>
          <a:p>
            <a:r>
              <a:rPr lang="en-GB" dirty="0"/>
              <a:t>Al Hakim, H Ali. </a:t>
            </a:r>
            <a:r>
              <a:rPr lang="en-GB" i="1" dirty="0"/>
              <a:t>Islam and feminism: Theory, modelling and applications.</a:t>
            </a:r>
            <a:r>
              <a:rPr lang="en-GB" dirty="0"/>
              <a:t> (Institute of Islamic studies: London, 2005). Page 80. </a:t>
            </a:r>
          </a:p>
          <a:p>
            <a:r>
              <a:rPr lang="en-GB" dirty="0" err="1"/>
              <a:t>Bennhold</a:t>
            </a:r>
            <a:r>
              <a:rPr lang="en-GB" dirty="0"/>
              <a:t> Katrin. </a:t>
            </a:r>
            <a:r>
              <a:rPr lang="en-GB" i="1" dirty="0"/>
              <a:t>A veiled deba</a:t>
            </a:r>
            <a:r>
              <a:rPr lang="en-GB" dirty="0"/>
              <a:t>te. </a:t>
            </a:r>
            <a:r>
              <a:rPr lang="en-GB" dirty="0">
                <a:hlinkClick r:id="rId2" tooltip="Click to search for more items from this issue"/>
              </a:rPr>
              <a:t> Vol. 141, Issue. 6, </a:t>
            </a:r>
            <a:r>
              <a:rPr lang="en-GB" dirty="0"/>
              <a:t>(Nov 17, 2008), </a:t>
            </a:r>
            <a:r>
              <a:rPr lang="en-GB" b="1" dirty="0">
                <a:hlinkClick r:id="rId3" tooltip="Click to search for more items from this journal"/>
              </a:rPr>
              <a:t>New York Times Upfront</a:t>
            </a:r>
            <a:r>
              <a:rPr lang="en-GB" b="1" dirty="0"/>
              <a:t>: New York. </a:t>
            </a:r>
            <a:r>
              <a:rPr lang="en-GB" b="1" dirty="0" err="1"/>
              <a:t>Proquest</a:t>
            </a:r>
            <a:r>
              <a:rPr lang="en-GB" b="1" dirty="0"/>
              <a:t> database. </a:t>
            </a:r>
            <a:r>
              <a:rPr lang="en-GB" i="1" dirty="0"/>
              <a:t>&lt;https://search-proquest-com.ezproxy.uwtsd.ac.uk/docview/207593216/fulltextPDF/575D62D4A420497FPQ/1?accountid=130472&gt; [accessed 28 September 2018].</a:t>
            </a:r>
            <a:endParaRPr lang="en-GB" dirty="0"/>
          </a:p>
          <a:p>
            <a:r>
              <a:rPr lang="en-GB" dirty="0"/>
              <a:t>Contractor </a:t>
            </a:r>
            <a:r>
              <a:rPr lang="en-GB" dirty="0" err="1"/>
              <a:t>Sariya</a:t>
            </a:r>
            <a:r>
              <a:rPr lang="en-GB" dirty="0"/>
              <a:t>. </a:t>
            </a:r>
            <a:r>
              <a:rPr lang="en-GB" i="1" dirty="0"/>
              <a:t>Muslim women in Britain de-</a:t>
            </a:r>
            <a:r>
              <a:rPr lang="en-GB" dirty="0"/>
              <a:t>mystifying</a:t>
            </a:r>
            <a:r>
              <a:rPr lang="en-GB" i="1" dirty="0"/>
              <a:t> the Muslimah.</a:t>
            </a:r>
            <a:r>
              <a:rPr lang="en-GB" dirty="0"/>
              <a:t> (London and New York: Routledge, 2012). </a:t>
            </a:r>
          </a:p>
          <a:p>
            <a:r>
              <a:rPr lang="en-GB" dirty="0"/>
              <a:t>El </a:t>
            </a:r>
            <a:r>
              <a:rPr lang="en-GB" dirty="0" err="1"/>
              <a:t>Guindi</a:t>
            </a:r>
            <a:r>
              <a:rPr lang="en-GB" dirty="0"/>
              <a:t>, </a:t>
            </a:r>
            <a:r>
              <a:rPr lang="en-GB" dirty="0" err="1"/>
              <a:t>Fadwa</a:t>
            </a:r>
            <a:r>
              <a:rPr lang="en-GB" dirty="0"/>
              <a:t>. Veil: Modesty, privacy and resistance. (Bloomsbury academic: 1999). </a:t>
            </a:r>
          </a:p>
          <a:p>
            <a:r>
              <a:rPr lang="en-GB" i="1" dirty="0"/>
              <a:t>Geez: contemplative cultural resistance.</a:t>
            </a:r>
            <a:r>
              <a:rPr lang="en-GB" dirty="0"/>
              <a:t> </a:t>
            </a:r>
            <a:r>
              <a:rPr lang="en-GB" i="1" dirty="0"/>
              <a:t>&lt; https://geezmagazine.org/magazine/article/muslim-feminism-website-launched/&gt; [accessed 18 September 2018].</a:t>
            </a:r>
            <a:endParaRPr lang="en-GB" dirty="0"/>
          </a:p>
          <a:p>
            <a:r>
              <a:rPr lang="en-GB" dirty="0" err="1"/>
              <a:t>Gilliat</a:t>
            </a:r>
            <a:r>
              <a:rPr lang="en-GB" dirty="0"/>
              <a:t>- Ray Sophie. Muslims in Britain an introduction. (Cambridge university press: 2010).Mir-Hosseini Z, Al-</a:t>
            </a:r>
            <a:r>
              <a:rPr lang="en-GB" dirty="0" err="1"/>
              <a:t>Sharmani</a:t>
            </a:r>
            <a:r>
              <a:rPr lang="en-GB" dirty="0"/>
              <a:t> M, </a:t>
            </a:r>
            <a:r>
              <a:rPr lang="en-GB" dirty="0" err="1"/>
              <a:t>Rumminger</a:t>
            </a:r>
            <a:r>
              <a:rPr lang="en-GB" dirty="0"/>
              <a:t> J. </a:t>
            </a:r>
            <a:r>
              <a:rPr lang="en-GB" i="1" dirty="0"/>
              <a:t>Men in charge? Rethinking authority in Muslim legal tradition. </a:t>
            </a:r>
            <a:r>
              <a:rPr lang="en-GB" dirty="0"/>
              <a:t>(London: </a:t>
            </a:r>
            <a:r>
              <a:rPr lang="en-GB" dirty="0" err="1"/>
              <a:t>Oneworld</a:t>
            </a:r>
            <a:r>
              <a:rPr lang="en-GB" dirty="0"/>
              <a:t> publications, 2015).</a:t>
            </a:r>
          </a:p>
          <a:p>
            <a:endParaRPr lang="en-GB" dirty="0"/>
          </a:p>
        </p:txBody>
      </p:sp>
    </p:spTree>
    <p:extLst>
      <p:ext uri="{BB962C8B-B14F-4D97-AF65-F5344CB8AC3E}">
        <p14:creationId xmlns:p14="http://schemas.microsoft.com/office/powerpoint/2010/main" val="262087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7D610C-4A32-4E67-817B-6ED76BA69885}"/>
              </a:ext>
            </a:extLst>
          </p:cNvPr>
          <p:cNvSpPr txBox="1"/>
          <p:nvPr/>
        </p:nvSpPr>
        <p:spPr>
          <a:xfrm>
            <a:off x="225469" y="1528176"/>
            <a:ext cx="11298477" cy="3139321"/>
          </a:xfrm>
          <a:prstGeom prst="rect">
            <a:avLst/>
          </a:prstGeom>
          <a:noFill/>
        </p:spPr>
        <p:txBody>
          <a:bodyPr wrap="square" rtlCol="0">
            <a:spAutoFit/>
          </a:bodyPr>
          <a:lstStyle/>
          <a:p>
            <a:r>
              <a:rPr lang="en-GB" dirty="0" err="1"/>
              <a:t>Mernissi</a:t>
            </a:r>
            <a:r>
              <a:rPr lang="en-GB" dirty="0"/>
              <a:t>, Fatima. </a:t>
            </a:r>
            <a:r>
              <a:rPr lang="en-GB" i="1" dirty="0"/>
              <a:t>The veil and the male elite: a feminist interpretation of women’s rights in Islam. </a:t>
            </a:r>
            <a:r>
              <a:rPr lang="en-GB" dirty="0"/>
              <a:t>(Perseus books: Cambridge, 1991).</a:t>
            </a:r>
          </a:p>
          <a:p>
            <a:r>
              <a:rPr lang="en-GB" dirty="0" err="1"/>
              <a:t>Mernissi</a:t>
            </a:r>
            <a:r>
              <a:rPr lang="en-GB" dirty="0"/>
              <a:t>, Fatima. Women and Islam: an historical and theological enquiry. (Blackwell: Oxford, 1991). Chapter 5.  </a:t>
            </a:r>
          </a:p>
          <a:p>
            <a:r>
              <a:rPr lang="en-GB" dirty="0"/>
              <a:t>Scott, Wallach, John. The politics of the veil. (Princeton university press: Princeton and Oxford, 2007). Chapter 1. </a:t>
            </a:r>
          </a:p>
          <a:p>
            <a:r>
              <a:rPr lang="en-GB" dirty="0"/>
              <a:t>Shirazi, </a:t>
            </a:r>
            <a:r>
              <a:rPr lang="en-GB" dirty="0" err="1"/>
              <a:t>Faegheh</a:t>
            </a:r>
            <a:r>
              <a:rPr lang="en-GB" dirty="0"/>
              <a:t>. The veil unveiled: The Hijab in modern culture. (Gainesville: University press of Florida, 2001).</a:t>
            </a:r>
          </a:p>
          <a:p>
            <a:r>
              <a:rPr lang="en-GB" dirty="0" err="1"/>
              <a:t>Tarlo</a:t>
            </a:r>
            <a:r>
              <a:rPr lang="en-GB" dirty="0"/>
              <a:t> Emma. Visibly Muslim: fashion, politics, faith. (Berg: Oxford, New York, 2010). </a:t>
            </a:r>
          </a:p>
          <a:p>
            <a:r>
              <a:rPr lang="en-GB" dirty="0" err="1"/>
              <a:t>Wadud</a:t>
            </a:r>
            <a:r>
              <a:rPr lang="en-GB" dirty="0"/>
              <a:t>, Amina. Inside the gender Jihad </a:t>
            </a:r>
            <a:r>
              <a:rPr lang="en-GB" dirty="0" err="1"/>
              <a:t>womens</a:t>
            </a:r>
            <a:r>
              <a:rPr lang="en-GB" dirty="0"/>
              <a:t> reform in Islam. (Britain: One world, 2006).</a:t>
            </a:r>
          </a:p>
          <a:p>
            <a:r>
              <a:rPr lang="en-GB" dirty="0" err="1"/>
              <a:t>Wadud</a:t>
            </a:r>
            <a:r>
              <a:rPr lang="en-GB" dirty="0"/>
              <a:t> Amina. </a:t>
            </a:r>
            <a:r>
              <a:rPr lang="en-GB" i="1" dirty="0"/>
              <a:t>Qur’an and women</a:t>
            </a:r>
            <a:r>
              <a:rPr lang="en-GB" dirty="0"/>
              <a:t>. (Oxford university press: 1992). </a:t>
            </a:r>
          </a:p>
        </p:txBody>
      </p:sp>
    </p:spTree>
    <p:extLst>
      <p:ext uri="{BB962C8B-B14F-4D97-AF65-F5344CB8AC3E}">
        <p14:creationId xmlns:p14="http://schemas.microsoft.com/office/powerpoint/2010/main" val="1207282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414</TotalTime>
  <Words>1906</Words>
  <Application>Microsoft Office PowerPoint</Application>
  <PresentationFormat>Widescreen</PresentationFormat>
  <Paragraphs>94</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dc:creator>
  <cp:lastModifiedBy>emily</cp:lastModifiedBy>
  <cp:revision>13</cp:revision>
  <dcterms:created xsi:type="dcterms:W3CDTF">2019-03-14T20:56:44Z</dcterms:created>
  <dcterms:modified xsi:type="dcterms:W3CDTF">2019-03-15T03:51:08Z</dcterms:modified>
</cp:coreProperties>
</file>