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9"/>
  </p:notesMasterIdLst>
  <p:sldIdLst>
    <p:sldId id="435" r:id="rId5"/>
    <p:sldId id="382" r:id="rId6"/>
    <p:sldId id="394" r:id="rId7"/>
    <p:sldId id="383" r:id="rId8"/>
    <p:sldId id="384" r:id="rId9"/>
    <p:sldId id="393" r:id="rId10"/>
    <p:sldId id="385" r:id="rId11"/>
    <p:sldId id="386" r:id="rId12"/>
    <p:sldId id="387" r:id="rId13"/>
    <p:sldId id="388" r:id="rId14"/>
    <p:sldId id="389" r:id="rId15"/>
    <p:sldId id="390" r:id="rId16"/>
    <p:sldId id="391" r:id="rId17"/>
    <p:sldId id="392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1"/>
    <p:restoredTop sz="90285" autoAdjust="0"/>
  </p:normalViewPr>
  <p:slideViewPr>
    <p:cSldViewPr snapToGrid="0">
      <p:cViewPr varScale="1">
        <p:scale>
          <a:sx n="82" d="100"/>
          <a:sy n="82" d="100"/>
        </p:scale>
        <p:origin x="1147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B541C2BE-419F-4904-A5E9-CE16F56484A8}"/>
    <pc:docChg chg="modSld">
      <pc:chgData name="Julia Ault" userId="448e6d29-d07f-428e-8f66-47be6c4f352b" providerId="ADAL" clId="{B541C2BE-419F-4904-A5E9-CE16F56484A8}" dt="2020-12-01T20:51:24.045" v="15" actId="6549"/>
      <pc:docMkLst>
        <pc:docMk/>
      </pc:docMkLst>
      <pc:sldChg chg="modSp mod">
        <pc:chgData name="Julia Ault" userId="448e6d29-d07f-428e-8f66-47be6c4f352b" providerId="ADAL" clId="{B541C2BE-419F-4904-A5E9-CE16F56484A8}" dt="2020-12-01T20:51:24.045" v="15" actId="6549"/>
        <pc:sldMkLst>
          <pc:docMk/>
          <pc:sldMk cId="71444226" sldId="435"/>
        </pc:sldMkLst>
        <pc:spChg chg="mod">
          <ac:chgData name="Julia Ault" userId="448e6d29-d07f-428e-8f66-47be6c4f352b" providerId="ADAL" clId="{B541C2BE-419F-4904-A5E9-CE16F56484A8}" dt="2020-12-01T20:51:24.045" v="15" actId="6549"/>
          <ac:spMkLst>
            <pc:docMk/>
            <pc:sldMk cId="71444226" sldId="435"/>
            <ac:spMk id="1331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8208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62768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952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01/12/2020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01/12/2020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01/12/2020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YVBshcN7wU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k.businessinsider.com/why-your-image-is-everything-2017-5?r=US&amp;IR=T/#60-of-employers-use-social-media-to-screen-job-candidates-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etsafeonline.org/social-networking/" TargetMode="External"/><Relationship Id="rId3" Type="http://schemas.openxmlformats.org/officeDocument/2006/relationships/hyperlink" Target="https://money.howstuffworks.com/10-tips-for-maintaining-professional-image-online.htm" TargetMode="External"/><Relationship Id="rId7" Type="http://schemas.openxmlformats.org/officeDocument/2006/relationships/hyperlink" Target="https://www.getsafeonline.org/protecting-yourself/privac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balance.com/sample-online-profiles-4061813" TargetMode="External"/><Relationship Id="rId5" Type="http://schemas.openxmlformats.org/officeDocument/2006/relationships/hyperlink" Target="https://www.monster.com/career-advice/article/clean-up-your-online-image" TargetMode="External"/><Relationship Id="rId4" Type="http://schemas.openxmlformats.org/officeDocument/2006/relationships/hyperlink" Target="http://uk.businessinsider.com/why-your-image-is-everything-2017-5?r=US&amp;IR=T/#60-of-employers-use-social-media-to-screen-job-candidates-1" TargetMode="External"/><Relationship Id="rId9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03997" y="3105704"/>
            <a:ext cx="8291945" cy="2117032"/>
          </a:xfrm>
        </p:spPr>
        <p:txBody>
          <a:bodyPr/>
          <a:lstStyle/>
          <a:p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&amp; </a:t>
            </a:r>
            <a:b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Personal Branding</a:t>
            </a:r>
            <a:b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Online Session 4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589722" y="1184412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CertHE Skills for the Workplace</a:t>
            </a:r>
          </a:p>
          <a:p>
            <a:pPr algn="ctr"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BMSK4007</a:t>
            </a:r>
            <a:endParaRPr lang="en-GB" sz="40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444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your online presence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pic>
        <p:nvPicPr>
          <p:cNvPr id="10" name="Content Placeholder 9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9692E919-D315-4EFC-990E-CBD91FA0C2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3312" y="1138422"/>
            <a:ext cx="6033648" cy="4357635"/>
          </a:xfrm>
        </p:spPr>
      </p:pic>
    </p:spTree>
    <p:extLst>
      <p:ext uri="{BB962C8B-B14F-4D97-AF65-F5344CB8AC3E}">
        <p14:creationId xmlns:p14="http://schemas.microsoft.com/office/powerpoint/2010/main" val="2457020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your online presence</a:t>
            </a:r>
          </a:p>
        </p:txBody>
      </p:sp>
      <p:pic>
        <p:nvPicPr>
          <p:cNvPr id="6" name="Content Placeholder 5" descr="A picture containing person, indoor, man, sitting&#10;&#10;Description generated with very high confidence">
            <a:extLst>
              <a:ext uri="{FF2B5EF4-FFF2-40B4-BE49-F238E27FC236}">
                <a16:creationId xmlns:a16="http://schemas.microsoft.com/office/drawing/2014/main" id="{27BB0A09-F324-4782-96A5-985224914E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768" y="1178744"/>
            <a:ext cx="5477712" cy="4500511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703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your online presence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pic>
        <p:nvPicPr>
          <p:cNvPr id="7" name="Online Media 6">
            <a:hlinkClick r:id="" action="ppaction://media"/>
            <a:extLst>
              <a:ext uri="{FF2B5EF4-FFF2-40B4-BE49-F238E27FC236}">
                <a16:creationId xmlns:a16="http://schemas.microsoft.com/office/drawing/2014/main" id="{9E9DB62A-09AA-4CAF-91A6-F0E0B4C7337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53920" y="1285558"/>
            <a:ext cx="5154083" cy="386556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419248D-C263-4B16-8141-2E69DA7BCB51}"/>
              </a:ext>
            </a:extLst>
          </p:cNvPr>
          <p:cNvSpPr/>
          <p:nvPr/>
        </p:nvSpPr>
        <p:spPr>
          <a:xfrm>
            <a:off x="5432221" y="5306814"/>
            <a:ext cx="31865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+mn-lt"/>
              </a:rPr>
              <a:t>https://youtu.be/cYVBshcN7wU</a:t>
            </a:r>
          </a:p>
        </p:txBody>
      </p:sp>
    </p:spTree>
    <p:extLst>
      <p:ext uri="{BB962C8B-B14F-4D97-AF65-F5344CB8AC3E}">
        <p14:creationId xmlns:p14="http://schemas.microsoft.com/office/powerpoint/2010/main" val="558664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pic>
        <p:nvPicPr>
          <p:cNvPr id="12" name="Content Placeholder 11" descr="A screenshot of a person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DEE607EE-CA73-4136-AD41-D41C492562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072" y="1071879"/>
            <a:ext cx="4869568" cy="4549623"/>
          </a:xfrm>
        </p:spPr>
      </p:pic>
    </p:spTree>
    <p:extLst>
      <p:ext uri="{BB962C8B-B14F-4D97-AF65-F5344CB8AC3E}">
        <p14:creationId xmlns:p14="http://schemas.microsoft.com/office/powerpoint/2010/main" val="1192380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DF4E138-A1F8-49BE-B5EF-213F119B14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8216" y="1275080"/>
            <a:ext cx="6498609" cy="4282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686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14" name="Content Placeholder 1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3BF17E8-9D38-4876-855E-02C9973E90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039" y="1285558"/>
            <a:ext cx="6314871" cy="4292282"/>
          </a:xfrm>
        </p:spPr>
      </p:pic>
    </p:spTree>
    <p:extLst>
      <p:ext uri="{BB962C8B-B14F-4D97-AF65-F5344CB8AC3E}">
        <p14:creationId xmlns:p14="http://schemas.microsoft.com/office/powerpoint/2010/main" val="208301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53BF3C3-B0CF-4F59-A3E4-33DF158EA7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976" y="1282700"/>
            <a:ext cx="6590047" cy="4292600"/>
          </a:xfrm>
        </p:spPr>
      </p:pic>
    </p:spTree>
    <p:extLst>
      <p:ext uri="{BB962C8B-B14F-4D97-AF65-F5344CB8AC3E}">
        <p14:creationId xmlns:p14="http://schemas.microsoft.com/office/powerpoint/2010/main" val="2415818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03046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pic>
        <p:nvPicPr>
          <p:cNvPr id="8" name="Content Placeholder 7" descr="A screenshot of text&#10;&#10;Description generated with very high confidence">
            <a:extLst>
              <a:ext uri="{FF2B5EF4-FFF2-40B4-BE49-F238E27FC236}">
                <a16:creationId xmlns:a16="http://schemas.microsoft.com/office/drawing/2014/main" id="{778D828B-5665-4A91-95A1-DF0043FF91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769" y="848130"/>
            <a:ext cx="6959022" cy="4215906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D5FAA7-EABA-4D7B-82F0-49689CB48617}"/>
              </a:ext>
            </a:extLst>
          </p:cNvPr>
          <p:cNvSpPr txBox="1"/>
          <p:nvPr/>
        </p:nvSpPr>
        <p:spPr>
          <a:xfrm>
            <a:off x="162560" y="5064036"/>
            <a:ext cx="898144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+mn-lt"/>
              </a:rPr>
              <a:t>Swallow, E. (2011) </a:t>
            </a:r>
            <a:r>
              <a:rPr lang="en-GB" sz="1100" i="1" dirty="0">
                <a:latin typeface="+mn-lt"/>
              </a:rPr>
              <a:t>How Recruiters Use Social Networks to Screen Candidates, </a:t>
            </a:r>
            <a:r>
              <a:rPr lang="en-GB" sz="1100" dirty="0">
                <a:latin typeface="+mn-lt"/>
              </a:rPr>
              <a:t>[online] </a:t>
            </a:r>
          </a:p>
          <a:p>
            <a:r>
              <a:rPr lang="en-GB" sz="1100" dirty="0">
                <a:latin typeface="+mn-lt"/>
              </a:rPr>
              <a:t>available at https://mashable.com/2011/10/23/how-recruiters-use-social-networks-to-screen-candidates-infographic/#S1A6t3JI9aqc  </a:t>
            </a:r>
            <a:r>
              <a:rPr lang="en-GB" sz="1100" dirty="0"/>
              <a:t>accessed Mar 2018</a:t>
            </a:r>
          </a:p>
          <a:p>
            <a:endParaRPr lang="en-GB" sz="1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77904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examples of unwanted fame and notoriety!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pic>
        <p:nvPicPr>
          <p:cNvPr id="8" name="Content Placeholder 7" descr="A picture containing text, newspaper&#10;&#10;Description generated with very high confidence">
            <a:extLst>
              <a:ext uri="{FF2B5EF4-FFF2-40B4-BE49-F238E27FC236}">
                <a16:creationId xmlns:a16="http://schemas.microsoft.com/office/drawing/2014/main" id="{DB82B303-558A-4799-A1F9-094E3499DF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210" y="1417638"/>
            <a:ext cx="4423364" cy="4119562"/>
          </a:xfrm>
        </p:spPr>
      </p:pic>
    </p:spTree>
    <p:extLst>
      <p:ext uri="{BB962C8B-B14F-4D97-AF65-F5344CB8AC3E}">
        <p14:creationId xmlns:p14="http://schemas.microsoft.com/office/powerpoint/2010/main" val="27414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examples of unwanted fame and notoriety!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pic>
        <p:nvPicPr>
          <p:cNvPr id="7" name="Content Placeholder 6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5E015899-C806-484B-9115-E91450126A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1613" y="1417638"/>
            <a:ext cx="4700996" cy="4150042"/>
          </a:xfrm>
        </p:spPr>
      </p:pic>
    </p:spTree>
    <p:extLst>
      <p:ext uri="{BB962C8B-B14F-4D97-AF65-F5344CB8AC3E}">
        <p14:creationId xmlns:p14="http://schemas.microsoft.com/office/powerpoint/2010/main" val="28705490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professional is your personal email address?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08EB1AD-3198-4835-8CEF-2743A73A9E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541" y="1727063"/>
            <a:ext cx="7313467" cy="3403874"/>
          </a:xfrm>
        </p:spPr>
      </p:pic>
    </p:spTree>
    <p:extLst>
      <p:ext uri="{BB962C8B-B14F-4D97-AF65-F5344CB8AC3E}">
        <p14:creationId xmlns:p14="http://schemas.microsoft.com/office/powerpoint/2010/main" val="3927858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99086"/>
            <a:ext cx="896112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create a good </a:t>
            </a:r>
            <a:b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impression online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4594AD-D55E-4C41-8C07-924018639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720" y="1844041"/>
            <a:ext cx="7934960" cy="373379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Give a positive impression of your</a:t>
            </a:r>
            <a:r>
              <a:rPr lang="en-GB" dirty="0"/>
              <a:t> </a:t>
            </a:r>
            <a:r>
              <a:rPr lang="en-US" dirty="0"/>
              <a:t>personality and organisational fit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Display good communication skills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Appear well-rounded with (respectable!) outside interests 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Show Creativity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386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36525"/>
            <a:ext cx="8961120" cy="950594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good is </a:t>
            </a:r>
            <a:r>
              <a:rPr lang="en-GB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online image?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4594AD-D55E-4C41-8C07-924018639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087119"/>
            <a:ext cx="7934960" cy="373379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Have look at the following websites for tips and tricks on how to only show a professional image to prospective (and current!) employers and satay safe online a the same time:</a:t>
            </a:r>
          </a:p>
          <a:p>
            <a:r>
              <a:rPr lang="en-GB" sz="1800" dirty="0">
                <a:hlinkClick r:id="rId3"/>
              </a:rPr>
              <a:t>10 tips for Maintaining a Professional Image Online</a:t>
            </a:r>
            <a:endParaRPr lang="en-GB" sz="1800" dirty="0"/>
          </a:p>
          <a:p>
            <a:r>
              <a:rPr lang="en-GB" sz="1800" dirty="0">
                <a:hlinkClick r:id="rId4"/>
              </a:rPr>
              <a:t>Your online image is more important than ever — here are 5 ways it can make or break you</a:t>
            </a:r>
            <a:endParaRPr lang="en-GB" sz="1800" dirty="0"/>
          </a:p>
          <a:p>
            <a:r>
              <a:rPr lang="en-GB" sz="1800" dirty="0">
                <a:hlinkClick r:id="rId5"/>
              </a:rPr>
              <a:t>Revamp your online image</a:t>
            </a:r>
            <a:endParaRPr lang="en-GB" sz="1800" dirty="0"/>
          </a:p>
          <a:p>
            <a:r>
              <a:rPr lang="en-GB" sz="1800" dirty="0">
                <a:hlinkClick r:id="rId6"/>
              </a:rPr>
              <a:t>How to Create Professional Online Profiles</a:t>
            </a:r>
            <a:endParaRPr lang="en-GB" sz="1800" dirty="0"/>
          </a:p>
          <a:p>
            <a:r>
              <a:rPr lang="en-GB" sz="1800" dirty="0">
                <a:hlinkClick r:id="rId7"/>
              </a:rPr>
              <a:t>Get Safe Online: Protecting Yourself</a:t>
            </a:r>
            <a:endParaRPr lang="en-GB" sz="1800" dirty="0"/>
          </a:p>
          <a:p>
            <a:r>
              <a:rPr lang="en-GB" sz="1800" dirty="0">
                <a:hlinkClick r:id="rId8"/>
              </a:rPr>
              <a:t>Social Media Safety</a:t>
            </a:r>
            <a:endParaRPr lang="en-GB" sz="1800" dirty="0"/>
          </a:p>
          <a:p>
            <a:endParaRPr lang="en-GB" sz="18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6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3BF281E6-FBF7-4E0B-AC7F-E1FBFFD5A86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5850" y="3041012"/>
            <a:ext cx="379095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14890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f66716c4-314f-46c1-b01e-5a44c61897d8"/>
    <ds:schemaRef ds:uri="http://schemas.microsoft.com/office/infopath/2007/PartnerControls"/>
    <ds:schemaRef ds:uri="http://purl.org/dc/dcmitype/"/>
    <ds:schemaRef ds:uri="http://purl.org/dc/elements/1.1/"/>
    <ds:schemaRef ds:uri="http://purl.org/dc/terms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a908d394-d138-480e-87a3-ff44c37f991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3775</TotalTime>
  <Words>260</Words>
  <Application>Microsoft Office PowerPoint</Application>
  <PresentationFormat>On-screen Show (4:3)</PresentationFormat>
  <Paragraphs>48</Paragraphs>
  <Slides>14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 Digital Skills &amp;  Personal Branding  Online Session 4   </vt:lpstr>
      <vt:lpstr>Managing your online presence</vt:lpstr>
      <vt:lpstr>Managing your online presence</vt:lpstr>
      <vt:lpstr>Managing your online presence</vt:lpstr>
      <vt:lpstr>How recruiters use social networks</vt:lpstr>
      <vt:lpstr>How recruiters use social networks</vt:lpstr>
      <vt:lpstr>How recruiters use social networks</vt:lpstr>
      <vt:lpstr>How recruiters use social networks</vt:lpstr>
      <vt:lpstr>How recruiters use social networks</vt:lpstr>
      <vt:lpstr>Some examples of unwanted fame and notoriety!</vt:lpstr>
      <vt:lpstr>Some examples of unwanted fame and notoriety!</vt:lpstr>
      <vt:lpstr>How professional is your personal email address?</vt:lpstr>
      <vt:lpstr>How to create a good  first impression online</vt:lpstr>
      <vt:lpstr>How good is your online image?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BMSK4007 Online Session 4</dc:title>
  <dc:creator>Julia Ault</dc:creator>
  <cp:lastModifiedBy>Julia Ault</cp:lastModifiedBy>
  <cp:revision>60</cp:revision>
  <dcterms:modified xsi:type="dcterms:W3CDTF">2020-12-01T20:51:32Z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