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70" r:id="rId3"/>
    <p:sldId id="283" r:id="rId4"/>
    <p:sldId id="271" r:id="rId5"/>
    <p:sldId id="280" r:id="rId6"/>
    <p:sldId id="290" r:id="rId7"/>
    <p:sldId id="291" r:id="rId8"/>
    <p:sldId id="292" r:id="rId9"/>
    <p:sldId id="293" r:id="rId10"/>
    <p:sldId id="294" r:id="rId11"/>
    <p:sldId id="284" r:id="rId12"/>
    <p:sldId id="285" r:id="rId13"/>
    <p:sldId id="276" r:id="rId14"/>
    <p:sldId id="286" r:id="rId15"/>
    <p:sldId id="287" r:id="rId16"/>
    <p:sldId id="288" r:id="rId17"/>
    <p:sldId id="274" r:id="rId18"/>
    <p:sldId id="273" r:id="rId19"/>
    <p:sldId id="289" r:id="rId20"/>
    <p:sldId id="26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1D5B5A-7BA9-4F76-B901-84D38BCD83D2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2E13D7-B75D-424D-999C-1E75776A4C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800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7619CF-FABE-42F4-90A6-56551B2C6F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381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Contemporary Mental Health ECHC5001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Module Leader: Andrea Williams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621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2" y="285728"/>
            <a:ext cx="9601200" cy="1071570"/>
          </a:xfrm>
        </p:spPr>
        <p:txBody>
          <a:bodyPr/>
          <a:lstStyle/>
          <a:p>
            <a:r>
              <a:rPr lang="en-GB" b="1" dirty="0" smtClean="0">
                <a:solidFill>
                  <a:schemeClr val="tx2">
                    <a:lumMod val="50000"/>
                  </a:schemeClr>
                </a:solidFill>
              </a:rPr>
              <a:t>Mental Health</a:t>
            </a:r>
            <a:endParaRPr lang="en-GB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2" y="1428736"/>
            <a:ext cx="9601200" cy="4591064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‘</a:t>
            </a: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Mental Health’ is a term that usually refers to the quality of a person’s psychological functioning</a:t>
            </a:r>
          </a:p>
          <a:p>
            <a:pPr>
              <a:buFont typeface="Wingdings" pitchFamily="2" charset="2"/>
              <a:buChar char="v"/>
            </a:pP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In the UK at any given time 1 in 6 people are experiencing a mental health issue.</a:t>
            </a:r>
          </a:p>
          <a:p>
            <a:pPr>
              <a:buFont typeface="Wingdings" pitchFamily="2" charset="2"/>
              <a:buChar char="v"/>
            </a:pPr>
            <a:r>
              <a:rPr lang="en-GB" sz="2600" dirty="0" smtClean="0">
                <a:solidFill>
                  <a:schemeClr val="tx2">
                    <a:lumMod val="50000"/>
                  </a:schemeClr>
                </a:solidFill>
              </a:rPr>
              <a:t>“</a:t>
            </a: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Mental health is a state of well-being in which the individual realises his or her own abilities, can cope with the normal stresses of life, can work productively and fruitfully and is able to make a contribution to his or her own community (Welsh Government, 2016)	</a:t>
            </a:r>
          </a:p>
          <a:p>
            <a:pPr>
              <a:buFont typeface="Wingdings" pitchFamily="2" charset="2"/>
              <a:buChar char="v"/>
            </a:pPr>
            <a:endParaRPr lang="en-GB" sz="26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28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Psychopathology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4151" y="1627517"/>
            <a:ext cx="9466053" cy="4813541"/>
          </a:xfrm>
        </p:spPr>
        <p:txBody>
          <a:bodyPr>
            <a:noAutofit/>
          </a:bodyPr>
          <a:lstStyle/>
          <a:p>
            <a:r>
              <a:rPr lang="en-GB" sz="2000" dirty="0" smtClean="0"/>
              <a:t>The systematic study of abnormal experience, cognition and behaviour (</a:t>
            </a:r>
            <a:r>
              <a:rPr lang="en-GB" sz="2000" dirty="0" err="1" smtClean="0"/>
              <a:t>Oyebode</a:t>
            </a:r>
            <a:r>
              <a:rPr lang="en-GB" sz="2000" dirty="0" smtClean="0"/>
              <a:t>, 2008)</a:t>
            </a:r>
          </a:p>
          <a:p>
            <a:r>
              <a:rPr lang="en-GB" sz="2000" dirty="0" smtClean="0"/>
              <a:t>Many see it as influenced by the medical model</a:t>
            </a:r>
          </a:p>
          <a:p>
            <a:r>
              <a:rPr lang="en-GB" sz="2000" dirty="0" smtClean="0"/>
              <a:t>Psychopathological explanations of mental activity include:</a:t>
            </a:r>
          </a:p>
          <a:p>
            <a:r>
              <a:rPr lang="en-GB" sz="2000" dirty="0" smtClean="0"/>
              <a:t>Biological</a:t>
            </a:r>
          </a:p>
          <a:p>
            <a:r>
              <a:rPr lang="en-GB" sz="2000" dirty="0" smtClean="0"/>
              <a:t>Psychological</a:t>
            </a:r>
          </a:p>
          <a:p>
            <a:r>
              <a:rPr lang="en-GB" sz="2000" dirty="0" smtClean="0"/>
              <a:t>Psychotherapeutic</a:t>
            </a:r>
          </a:p>
          <a:p>
            <a:r>
              <a:rPr lang="en-GB" sz="2000" dirty="0" smtClean="0"/>
              <a:t>Sociological</a:t>
            </a:r>
          </a:p>
          <a:p>
            <a:r>
              <a:rPr lang="en-GB" sz="2000" dirty="0" smtClean="0"/>
              <a:t>Political</a:t>
            </a:r>
          </a:p>
          <a:p>
            <a:r>
              <a:rPr lang="en-GB" sz="2000" dirty="0" smtClean="0"/>
              <a:t>DSM consider that all mental disorders have biological, psychological and  social components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98819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Core Concepts in Mental Health</a:t>
            </a:r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Genetic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Biochemical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Neuropsychology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 smtClean="0">
                <a:solidFill>
                  <a:schemeClr val="tx2">
                    <a:lumMod val="50000"/>
                  </a:schemeClr>
                </a:solidFill>
              </a:rPr>
              <a:t>Neuro-developmental</a:t>
            </a:r>
            <a:endParaRPr lang="en-GB" sz="28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Psychological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Social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Psychopathology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Psychopharmacology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827" y="1986189"/>
            <a:ext cx="2736626" cy="2359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370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Psychological Perspectives</a:t>
            </a:r>
            <a:endParaRPr lang="en-GB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443" y="1807362"/>
            <a:ext cx="7125112" cy="464597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tx2">
                  <a:lumMod val="50000"/>
                </a:schemeClr>
              </a:solidFill>
              <a:latin typeface="Californian FB" panose="0207040306080B0302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Biological – Neurological, </a:t>
            </a:r>
            <a:r>
              <a:rPr lang="en-GB" sz="2400" dirty="0" smtClean="0">
                <a:solidFill>
                  <a:schemeClr val="tx2">
                    <a:lumMod val="50000"/>
                  </a:schemeClr>
                </a:solidFill>
              </a:rPr>
              <a:t>Genetic, Biochemical imbalance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 smtClean="0">
                <a:solidFill>
                  <a:schemeClr val="tx2">
                    <a:lumMod val="50000"/>
                  </a:schemeClr>
                </a:solidFill>
              </a:rPr>
              <a:t>Humanistic- Unfulfilled self-actualisation</a:t>
            </a:r>
            <a:endParaRPr lang="en-GB" sz="24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Cognitive – Distorted or negative perceptions or thoughts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Behavioural – Learned behaviours, absence of positive </a:t>
            </a:r>
            <a:r>
              <a:rPr lang="en-GB" sz="2400" dirty="0" smtClean="0">
                <a:solidFill>
                  <a:schemeClr val="tx2">
                    <a:lumMod val="50000"/>
                  </a:schemeClr>
                </a:solidFill>
              </a:rPr>
              <a:t>re-</a:t>
            </a:r>
            <a:r>
              <a:rPr lang="en-GB" sz="2400" dirty="0" err="1" smtClean="0">
                <a:solidFill>
                  <a:schemeClr val="tx2">
                    <a:lumMod val="50000"/>
                  </a:schemeClr>
                </a:solidFill>
              </a:rPr>
              <a:t>inforcers</a:t>
            </a:r>
            <a:endParaRPr lang="en-GB" sz="24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Psychoanalytic – Repressed inner conflict, fantasised loss, self concept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50000"/>
                </a:schemeClr>
              </a:solidFill>
              <a:latin typeface="Californian FB" panose="0207040306080B0302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33529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1505" y="391064"/>
            <a:ext cx="8027051" cy="1209136"/>
          </a:xfrm>
        </p:spPr>
        <p:txBody>
          <a:bodyPr/>
          <a:lstStyle/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The Cognitive Behavioural Paradigm</a:t>
            </a:r>
            <a:endParaRPr lang="en-GB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3" y="1807362"/>
            <a:ext cx="7955043" cy="493400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Emphasise schemas, attention and cognitive distortions about life experience.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Cognitive neuroscience research follows from the early work of Freud, highlighting the importance of early childhood experiences, the unconscious and the fact that causes of behaviour are not always obvious.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Cognitive therapists such as Aaron Beck focus on altering clients negative schemas and thoughts about events in their lives.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Cognitive dissonance refers to a situation involving conflicting attitudes, beliefs or </a:t>
            </a: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behaviours - </a:t>
            </a:r>
            <a:r>
              <a:rPr lang="en-GB" sz="2400" dirty="0" err="1">
                <a:solidFill>
                  <a:schemeClr val="tx2">
                    <a:lumMod val="50000"/>
                  </a:schemeClr>
                </a:solidFill>
              </a:rPr>
              <a:t>Festinger's</a:t>
            </a: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(1957) cognitive dissonance theory suggests that we have an inner drive to hold all our attitudes and beliefs in harmony and avoid </a:t>
            </a: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disharmony.</a:t>
            </a:r>
            <a:endParaRPr lang="en-GB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432" y="-6591"/>
            <a:ext cx="1559883" cy="1882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216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260649"/>
            <a:ext cx="7125113" cy="1339551"/>
          </a:xfrm>
        </p:spPr>
        <p:txBody>
          <a:bodyPr/>
          <a:lstStyle/>
          <a:p>
            <a:endParaRPr lang="en-GB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</p:txBody>
      </p:sp>
      <p:pic>
        <p:nvPicPr>
          <p:cNvPr id="2050" name="Picture 2" descr="C:\Users\Andrea\Pictures\MISC\personal development\make a choice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24000" y="-86247"/>
            <a:ext cx="9144000" cy="69442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4979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Trawsnewid Addysg…..Trawsnewid Bywydau Transforming Education…..Transforming Lives </a:t>
            </a:r>
            <a:endParaRPr lang="en-GB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88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533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C:\Users\Public\Pictures\brain trick 2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24000" y="1"/>
            <a:ext cx="9338523" cy="68580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811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smtClean="0">
                <a:solidFill>
                  <a:schemeClr val="tx2">
                    <a:lumMod val="90000"/>
                    <a:lumOff val="10000"/>
                  </a:schemeClr>
                </a:solidFill>
                <a:cs typeface="Arial" panose="020B0604020202020204" pitchFamily="34" charset="0"/>
              </a:rPr>
              <a:t>Humanistic World View</a:t>
            </a:r>
            <a:br>
              <a:rPr lang="en-GB" b="1" dirty="0" smtClean="0">
                <a:solidFill>
                  <a:schemeClr val="tx2">
                    <a:lumMod val="90000"/>
                    <a:lumOff val="10000"/>
                  </a:schemeClr>
                </a:solidFill>
                <a:cs typeface="Arial" panose="020B0604020202020204" pitchFamily="34" charset="0"/>
              </a:rPr>
            </a:br>
            <a:r>
              <a:rPr lang="en-GB" b="1" dirty="0" smtClean="0">
                <a:solidFill>
                  <a:schemeClr val="tx2">
                    <a:lumMod val="90000"/>
                    <a:lumOff val="10000"/>
                  </a:schemeClr>
                </a:solidFill>
                <a:cs typeface="Arial" panose="020B0604020202020204" pitchFamily="34" charset="0"/>
              </a:rPr>
              <a:t>(Jones Smith, 2016)</a:t>
            </a:r>
            <a:endParaRPr lang="en-GB" b="1" dirty="0">
              <a:solidFill>
                <a:schemeClr val="tx2">
                  <a:lumMod val="90000"/>
                  <a:lumOff val="10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443" y="1807362"/>
            <a:ext cx="7125112" cy="464597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A 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positive view of the individual as self 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actualising.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A 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belief that individuals have the 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creative capacity 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to actively and intentionally construct meaning in their </a:t>
            </a: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lives.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Maladaptive behaviour and emotions are the result of the individual becoming detached from their basic positive nature.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rial" panose="020B0604020202020204" pitchFamily="34" charset="0"/>
              </a:rPr>
              <a:t>Therapy characterised by a core group of necessary and sufficient conditions that enable the client to regain emotional and spiritual equilibrium.</a:t>
            </a:r>
          </a:p>
          <a:p>
            <a:endParaRPr lang="en-GB" sz="2400" dirty="0"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22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506083"/>
            <a:ext cx="7125113" cy="762678"/>
          </a:xfrm>
        </p:spPr>
        <p:txBody>
          <a:bodyPr/>
          <a:lstStyle/>
          <a:p>
            <a:r>
              <a:rPr lang="en-GB" sz="2800" b="1" dirty="0">
                <a:solidFill>
                  <a:schemeClr val="tx2">
                    <a:lumMod val="50000"/>
                  </a:schemeClr>
                </a:solidFill>
                <a:latin typeface="+mn-lt"/>
              </a:rPr>
              <a:t>Bio-Medical Model of Mental Health</a:t>
            </a:r>
            <a:endParaRPr lang="en-GB" sz="2800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495599" y="1052736"/>
            <a:ext cx="9351343" cy="51870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GB" sz="2400" dirty="0">
              <a:solidFill>
                <a:schemeClr val="tx2">
                  <a:lumMod val="50000"/>
                </a:schemeClr>
              </a:solidFill>
              <a:latin typeface="Californian FB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Mental Illness understood through the study of physiological and neurological processes.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Focus is on the symptoms underlying pathology.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Medical models of mental health assume that the sufferer has become ‘abnormal’ and no longer conforms to supposedly ‘normal’ standards.</a:t>
            </a:r>
          </a:p>
          <a:p>
            <a:pPr>
              <a:buFont typeface="Wingdings" pitchFamily="2" charset="2"/>
              <a:buChar char="v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The underlying principle is that the sick are deviating in some way from the medically ‘normal’ </a:t>
            </a:r>
          </a:p>
          <a:p>
            <a:pPr>
              <a:buFont typeface="Wingdings" pitchFamily="2" charset="2"/>
              <a:buChar char="v"/>
            </a:pPr>
            <a:endParaRPr lang="en-GB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0567" y="192100"/>
            <a:ext cx="1702569" cy="1076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553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Biopsychosocial </a:t>
            </a:r>
            <a:r>
              <a:rPr lang="en-GB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Model of Health</a:t>
            </a:r>
            <a:endParaRPr lang="en-GB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GB" sz="3200" dirty="0">
                <a:solidFill>
                  <a:schemeClr val="tx2">
                    <a:lumMod val="50000"/>
                  </a:schemeClr>
                </a:solidFill>
              </a:rPr>
              <a:t>The view that disease and symptoms can be explained by a combination of physical, social, cultural and psychological factors</a:t>
            </a:r>
            <a:endParaRPr lang="en-GB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844" y="1700808"/>
            <a:ext cx="4968815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20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  <a:latin typeface="+mn-lt"/>
              </a:rPr>
              <a:t>Psychopathology</a:t>
            </a:r>
            <a:endParaRPr lang="en-GB" dirty="0">
              <a:solidFill>
                <a:schemeClr val="bg2">
                  <a:lumMod val="25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2" y="3068960"/>
            <a:ext cx="9601200" cy="29508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Psychopathology is </a:t>
            </a:r>
            <a:r>
              <a:rPr lang="en-GB" sz="2800" i="1" dirty="0">
                <a:solidFill>
                  <a:schemeClr val="bg2">
                    <a:lumMod val="25000"/>
                  </a:schemeClr>
                </a:solidFill>
              </a:rPr>
              <a:t>polygenic, </a:t>
            </a: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several genes perhaps operating at different times during the course of lifespan development, turning on and off as they interact with an individual’s environment is the essence of genetic vulnerability.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2746" y="500472"/>
            <a:ext cx="2502456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2150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285729"/>
            <a:ext cx="7125113" cy="1314471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Approaches to Mental Health</a:t>
            </a:r>
            <a:endParaRPr lang="en-GB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443" y="1909312"/>
            <a:ext cx="9238738" cy="49486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2400" dirty="0"/>
              <a:t>Some counsellors and psychotherapists  take the  purist view that psychotherapeutic explorations of emotional distress have nothing to do with medical models, but are merely part of the human condition.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/>
              <a:t>Whether emotional distress requires treatment (medical or non-medical) is a matter for debate.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/>
              <a:t>Psychopharmacology versus psychotherapy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/>
              <a:t>Phenomenology – the study of  events without necessarily ascribing provable causes.  Exploring inner processes by investigating external effects</a:t>
            </a:r>
          </a:p>
          <a:p>
            <a:pPr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9438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142853"/>
            <a:ext cx="7125113" cy="1457347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Approaches to Mental Health</a:t>
            </a:r>
            <a:endParaRPr lang="en-GB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443" y="1071547"/>
            <a:ext cx="8468112" cy="55721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en-GB" sz="2400" dirty="0"/>
              <a:t>According to the BACP, people choose to see a counsellor because they are experiencing difficulty or distress in their lives (Driscoll, 2010)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/>
              <a:t>Whether this distress is an ‘illness’ or just part of being human might be further investigated by considering how much this distress affect their lives and the people around them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/>
              <a:t>‘The Fully-functioning person’ ( Carl Rogers)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/>
              <a:t>As psychological distress varies in intensity, so to should the treatment.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/>
              <a:t>Wise practitioners assess, reassess  and revise their approach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748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3" y="188641"/>
            <a:ext cx="7125113" cy="1411559"/>
          </a:xfrm>
        </p:spPr>
        <p:txBody>
          <a:bodyPr/>
          <a:lstStyle/>
          <a:p>
            <a:r>
              <a:rPr lang="en-GB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Sociocultural Factors</a:t>
            </a:r>
            <a:endParaRPr lang="en-GB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442" y="1826941"/>
            <a:ext cx="8462361" cy="469840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Research show us how sociocultural factors such as gender, race, culture, ethnicity and socio-economic status can contribute to psychological disorders.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Environmental factors can trigger, exacerbate or maintain symptoms.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600" dirty="0">
                <a:solidFill>
                  <a:schemeClr val="tx2">
                    <a:lumMod val="50000"/>
                  </a:schemeClr>
                </a:solidFill>
              </a:rPr>
              <a:t>Social Constructionism-Health is understood in terms of the language people use, the ‘archaeology’ of understanding is expressed in words and how they position themselves within cultural discourse.</a:t>
            </a:r>
          </a:p>
          <a:p>
            <a:pPr marL="0" indent="0">
              <a:buNone/>
            </a:pPr>
            <a:r>
              <a:rPr lang="en-GB" sz="1500" dirty="0" smtClean="0">
                <a:solidFill>
                  <a:schemeClr val="tx2">
                    <a:lumMod val="50000"/>
                  </a:schemeClr>
                </a:solidFill>
              </a:rPr>
              <a:t>                                                        </a:t>
            </a:r>
            <a:r>
              <a:rPr lang="en-GB" sz="1500" dirty="0">
                <a:solidFill>
                  <a:schemeClr val="tx2">
                    <a:lumMod val="50000"/>
                  </a:schemeClr>
                </a:solidFill>
              </a:rPr>
              <a:t>(</a:t>
            </a:r>
            <a:r>
              <a:rPr lang="en-GB" sz="1500" dirty="0" err="1">
                <a:solidFill>
                  <a:schemeClr val="tx2">
                    <a:lumMod val="50000"/>
                  </a:schemeClr>
                </a:solidFill>
              </a:rPr>
              <a:t>Kring</a:t>
            </a:r>
            <a:r>
              <a:rPr lang="en-GB" sz="1500" dirty="0">
                <a:solidFill>
                  <a:schemeClr val="tx2">
                    <a:lumMod val="50000"/>
                  </a:schemeClr>
                </a:solidFill>
              </a:rPr>
              <a:t>, Johnson, Davison &amp; Neale, 2013)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232" y="0"/>
            <a:ext cx="2324100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07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2484783" y="546348"/>
            <a:ext cx="7837376" cy="4954961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>
                <a:solidFill>
                  <a:schemeClr val="bg2">
                    <a:lumMod val="25000"/>
                  </a:schemeClr>
                </a:solidFill>
              </a:rPr>
              <a:t>Mental Health</a:t>
            </a:r>
          </a:p>
          <a:p>
            <a:pPr algn="ctr"/>
            <a:r>
              <a:rPr lang="en-GB" sz="4000" dirty="0" smtClean="0">
                <a:solidFill>
                  <a:schemeClr val="bg2">
                    <a:lumMod val="25000"/>
                  </a:schemeClr>
                </a:solidFill>
              </a:rPr>
              <a:t>Nature or Nurture?</a:t>
            </a:r>
            <a:endParaRPr lang="en-GB" sz="4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1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Nature v Nurture</a:t>
            </a:r>
            <a:endParaRPr lang="en-GB" b="1" dirty="0">
              <a:solidFill>
                <a:schemeClr val="tx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2" y="2060848"/>
            <a:ext cx="9601200" cy="432048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Genetic Paradigm ‘ </a:t>
            </a:r>
            <a:r>
              <a:rPr lang="en-GB" sz="2400" i="1" dirty="0">
                <a:solidFill>
                  <a:schemeClr val="accent5">
                    <a:lumMod val="75000"/>
                  </a:schemeClr>
                </a:solidFill>
              </a:rPr>
              <a:t>Genes do not on their own make us smart, polite, depressed, joyful, musical, athletic or clumsy.  Those characteristics come from a complex interplay within a dynamic system.  Everyday in everyway, you are helping to shape which genes become active.  Your life is interacting with your genes’ (Shenk,2010, p.27).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We now know that almost all behaviour is heritable to some degree, despite this, genes do not operate in isolation from the environment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environment shapes how genes are expressed, just as genes shape our environment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4272" y="308248"/>
            <a:ext cx="1950010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537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the following: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422475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2">
                    <a:lumMod val="50000"/>
                  </a:schemeClr>
                </a:solidFill>
              </a:rPr>
              <a:t>Mental Disorders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Are they a social ‘sickness’ caused by the age we live in?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Are they a learned or acquired condition that results from social and personal pressure?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Are they really mental disorders?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 Or are they just another of our modern ‘manufactured complaints’ that help drug companies sell more pills?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80770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Reading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Claringbull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N., (2011). Mental health in Counselling 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Psychotherapy(Counselling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and Psychotherapy practice series). Exeter, UK: Learning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Matters. Chapter 1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Pilgrim, D. (2017) Key Concepts in Mental Health 4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Ed.  Sage: London. Chapter 1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10082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186</TotalTime>
  <Words>994</Words>
  <Application>Microsoft Office PowerPoint</Application>
  <PresentationFormat>Widescreen</PresentationFormat>
  <Paragraphs>87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Baskerville Old Face</vt:lpstr>
      <vt:lpstr>Calibri</vt:lpstr>
      <vt:lpstr>Californian FB</vt:lpstr>
      <vt:lpstr>Century Gothic</vt:lpstr>
      <vt:lpstr>Wingdings</vt:lpstr>
      <vt:lpstr>Wingdings 3</vt:lpstr>
      <vt:lpstr>Wisp</vt:lpstr>
      <vt:lpstr>Contemporary Mental Health ECHC5001</vt:lpstr>
      <vt:lpstr>Mental Health</vt:lpstr>
      <vt:lpstr>Psychopathology</vt:lpstr>
      <vt:lpstr>Core Concepts in Mental Health</vt:lpstr>
      <vt:lpstr>Psychological Perspectives</vt:lpstr>
      <vt:lpstr>The Cognitive Behavioural Paradigm</vt:lpstr>
      <vt:lpstr>PowerPoint Presentation</vt:lpstr>
      <vt:lpstr>PowerPoint Presentation</vt:lpstr>
      <vt:lpstr>PowerPoint Presentation</vt:lpstr>
      <vt:lpstr>Humanistic World View (Jones Smith, 2016)</vt:lpstr>
      <vt:lpstr>Bio-Medical Model of Mental Health</vt:lpstr>
      <vt:lpstr>Biopsychosocial Model of Health</vt:lpstr>
      <vt:lpstr>Psychopathology</vt:lpstr>
      <vt:lpstr>Approaches to Mental Health</vt:lpstr>
      <vt:lpstr>Approaches to Mental Health</vt:lpstr>
      <vt:lpstr>Sociocultural Factors</vt:lpstr>
      <vt:lpstr>PowerPoint Presentation</vt:lpstr>
      <vt:lpstr>Nature v Nurture</vt:lpstr>
      <vt:lpstr>Consider the following:</vt:lpstr>
      <vt:lpstr>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Mental Health ECHC5001</dc:title>
  <dc:creator>Andrea Williams</dc:creator>
  <cp:lastModifiedBy>Andrea Williams</cp:lastModifiedBy>
  <cp:revision>21</cp:revision>
  <dcterms:created xsi:type="dcterms:W3CDTF">2018-10-08T22:17:48Z</dcterms:created>
  <dcterms:modified xsi:type="dcterms:W3CDTF">2018-10-22T20:49:44Z</dcterms:modified>
</cp:coreProperties>
</file>