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7" d="100"/>
          <a:sy n="57" d="100"/>
        </p:scale>
        <p:origin x="28" y="-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0B1F1-1690-B723-2D1E-92E84E2741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4F82ED-8A58-9821-8B93-A0BA1CD9AB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DB4D93-8BA2-F531-6F1B-EB8C4ACD2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31514-9D64-4FBE-8278-AFC55CA9BA29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2352B0-9132-28A3-FBD0-1C308B362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BC5F4B-E446-A2BE-E0C6-15239AB25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68B47-96A7-4F26-AA71-F822B8BB7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727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14833-7BFC-7430-1A9A-1C42C773B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C28A9-3435-905C-9F15-5F2F670103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4DA9-3A6D-2CB5-F90F-F6DF616B2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31514-9D64-4FBE-8278-AFC55CA9BA29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9C68B5-3E02-5B9F-7B92-87CBA2E419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B5B8F-93CA-6EF9-A193-A059DD765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68B47-96A7-4F26-AA71-F822B8BB7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212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17DBF-357B-CA59-836A-3C01BF622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CB3A8B-6791-DF2C-CEF0-C85456FFEC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F64281-0BA9-9D05-57F0-ADD27114C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31514-9D64-4FBE-8278-AFC55CA9BA29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89450-30B8-DD6A-55CC-D8E7E862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066139-E878-0950-F69B-AE4CD856B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68B47-96A7-4F26-AA71-F822B8BB7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761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2308D-4457-5CE1-0FF3-90DEC2374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CCDFF-5AF3-CF91-BD6C-FCC6720477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A3D94F-134D-2D82-FD17-EFC5B52CA3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84BC1F-E78A-CE8F-6FFA-A7DC53068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31514-9D64-4FBE-8278-AFC55CA9BA29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16C8B6-2080-ED56-8A17-5BBBE130F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8C4344-B099-0F62-00E3-BF55C9231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68B47-96A7-4F26-AA71-F822B8BB7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260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5C21E-CC25-8C6C-C2DC-40C6D4ACA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2E036A-7C28-3714-4652-6797259823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17CBFD-1BE6-59B0-2F7D-EFBF6EE6E5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A87FC9-1A67-4116-5D35-A986EF639F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850785-5150-CE83-5924-9313A88137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51B291-015D-A2E2-DC2C-ED8201C3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31514-9D64-4FBE-8278-AFC55CA9BA29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C16F9F-03F0-EAA2-EC7F-74F71B339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4F22A4-4832-9083-3A75-B224EBE9B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68B47-96A7-4F26-AA71-F822B8BB7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426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D8C56-43E0-954C-37C4-F4A206CA1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A0D2AF-B3ED-E4CC-5504-DAF96CD9F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31514-9D64-4FBE-8278-AFC55CA9BA29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202E30-B61D-0F39-1ED2-6A4DAF0E4D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9DAC55-248A-1922-B247-7C85B64D8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68B47-96A7-4F26-AA71-F822B8BB7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010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B4035C-AE6D-8976-8C1A-1953512CE3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31514-9D64-4FBE-8278-AFC55CA9BA29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C8300F-17F8-A898-A77A-42E386056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B74A67-267C-85B3-A400-DB6C425BC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68B47-96A7-4F26-AA71-F822B8BB7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879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260DA-F121-26C6-0E6A-DDFDBE686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08838-3DD5-2282-39EE-626CFEAEFE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DC9FB0-9A0D-9915-5594-ED6E2260CB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0BFD2B-3625-D9DB-C03D-F5D3A944CD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31514-9D64-4FBE-8278-AFC55CA9BA29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54161F-A0A4-02C9-20E8-30427AF31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49DCF1-6D8B-ADC3-5351-687F840AB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68B47-96A7-4F26-AA71-F822B8BB7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319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FB69B-948C-4EC3-4C8C-182A0D161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627876-4941-A344-FC01-6B10B2A79F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DD6132-6927-9FF4-199A-7528E397AB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4B3E22-68F2-B08B-70C5-3D76FC162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31514-9D64-4FBE-8278-AFC55CA9BA29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21C401-34B0-92C4-D3DC-F35DA2B3B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355FB8-B7DD-86C7-FC96-0BB0CEA1B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68B47-96A7-4F26-AA71-F822B8BB7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726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46011-3B5D-E360-E037-6C92A8796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A36828-1AEA-62C2-1781-369CF67C33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06006C-E5CD-5864-9FF0-6EB4F090B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31514-9D64-4FBE-8278-AFC55CA9BA29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B3EBD-F99B-85CC-967A-F83B10250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A9C1F-F784-A33E-B6C2-61213F31C0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68B47-96A7-4F26-AA71-F822B8BB7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527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842DA7-6DA6-098D-6773-03F5825C2C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BB98C7-0B81-8FF6-16D4-85F49E6344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45648E-E9B2-4630-50C5-B655106D7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31514-9D64-4FBE-8278-AFC55CA9BA29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6A83ED-0735-286D-04E0-F94139813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1BEAB5-B1A8-33A3-96FE-F13C773A5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68B47-96A7-4F26-AA71-F822B8BB7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430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985986-9DC9-BA09-DF98-A96D546F2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707C56-61F2-7DC5-6905-38C1EF92CA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D24396-DE79-C10F-BF28-65E31E4460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8731514-9D64-4FBE-8278-AFC55CA9BA29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E1FD85-9C99-B0A8-712B-48986D1671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39BAE-C3D5-CD30-21D9-5E0857053F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368B47-96A7-4F26-AA71-F822B8BB7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235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390/children10040644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72025BC-5003-9BE8-361B-82548D4931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21722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45ECEF8-1886-0F8E-5780-252E4A223125}"/>
              </a:ext>
            </a:extLst>
          </p:cNvPr>
          <p:cNvSpPr txBox="1"/>
          <p:nvPr/>
        </p:nvSpPr>
        <p:spPr>
          <a:xfrm>
            <a:off x="3581400" y="304799"/>
            <a:ext cx="5943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PROMOTING HEALTH, WELLBEING AND HEALTHY LIFESTYLES IN EARLY CHILDHOOD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C924F7-5E92-4FCD-1829-0CC672E71C79}"/>
              </a:ext>
            </a:extLst>
          </p:cNvPr>
          <p:cNvSpPr txBox="1"/>
          <p:nvPr/>
        </p:nvSpPr>
        <p:spPr>
          <a:xfrm>
            <a:off x="3988706" y="1162819"/>
            <a:ext cx="456111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dirty="0"/>
              <a:t>Key Concepts, Theories, Research and Practice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6DE83D-E145-5921-B666-F4E8F3DE231A}"/>
              </a:ext>
            </a:extLst>
          </p:cNvPr>
          <p:cNvSpPr txBox="1"/>
          <p:nvPr/>
        </p:nvSpPr>
        <p:spPr>
          <a:xfrm>
            <a:off x="3369579" y="1393651"/>
            <a:ext cx="544285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/>
              <a:t>Children’s health and wellbeing are fundamental to their development and ability to learn, grow and thrive. A holistic approach considers individual needs, relationships, environments and behaviour change.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D4D593B-4B27-A2E6-E7E7-0ADE47345361}"/>
              </a:ext>
            </a:extLst>
          </p:cNvPr>
          <p:cNvSpPr txBox="1"/>
          <p:nvPr/>
        </p:nvSpPr>
        <p:spPr>
          <a:xfrm>
            <a:off x="478970" y="1829737"/>
            <a:ext cx="1698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1. Key Concepts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3B3D059-B859-C299-D4AC-E7096C3A1179}"/>
              </a:ext>
            </a:extLst>
          </p:cNvPr>
          <p:cNvSpPr txBox="1"/>
          <p:nvPr/>
        </p:nvSpPr>
        <p:spPr>
          <a:xfrm>
            <a:off x="2492826" y="1922070"/>
            <a:ext cx="2825741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b="1" dirty="0">
                <a:solidFill>
                  <a:schemeClr val="bg1"/>
                </a:solidFill>
              </a:rPr>
              <a:t>MASLOW’S HIERARCHY OF NEEDS (1943)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46D60BE-7376-12DD-4681-43D9537F121D}"/>
              </a:ext>
            </a:extLst>
          </p:cNvPr>
          <p:cNvSpPr txBox="1"/>
          <p:nvPr/>
        </p:nvSpPr>
        <p:spPr>
          <a:xfrm>
            <a:off x="636812" y="2146247"/>
            <a:ext cx="169817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>
                <a:solidFill>
                  <a:schemeClr val="accent1"/>
                </a:solidFill>
              </a:rPr>
              <a:t>HEALTH</a:t>
            </a:r>
          </a:p>
          <a:p>
            <a:r>
              <a:rPr lang="en-GB" sz="800" dirty="0">
                <a:solidFill>
                  <a:schemeClr val="accent1"/>
                </a:solidFill>
              </a:rPr>
              <a:t>The World Health Organization (1948) defines health as a state of complete physical, mental and social wellbeing and not merely the absence of disease.</a:t>
            </a:r>
          </a:p>
          <a:p>
            <a:r>
              <a:rPr lang="en-GB" sz="800" dirty="0">
                <a:solidFill>
                  <a:srgbClr val="FF0000"/>
                </a:solidFill>
              </a:rPr>
              <a:t>WELLBEING</a:t>
            </a:r>
          </a:p>
          <a:p>
            <a:r>
              <a:rPr lang="en-GB" sz="800" dirty="0">
                <a:solidFill>
                  <a:srgbClr val="FF0000"/>
                </a:solidFill>
              </a:rPr>
              <a:t>Wellbeing involves positive functioning, resilience, personal growth and meaningful relationships. It supports children’s confidence, learning and development (Ryff, 2016; Roberts, 2010).</a:t>
            </a:r>
          </a:p>
          <a:p>
            <a:r>
              <a:rPr lang="en-GB" sz="800" dirty="0">
                <a:solidFill>
                  <a:schemeClr val="accent6"/>
                </a:solidFill>
              </a:rPr>
              <a:t>HEALTHY LIFESTYLES</a:t>
            </a:r>
          </a:p>
          <a:p>
            <a:r>
              <a:rPr lang="en-GB" sz="800" dirty="0">
                <a:solidFill>
                  <a:schemeClr val="accent6"/>
                </a:solidFill>
              </a:rPr>
              <a:t>Healthy lifestyles support positive health and wellbeing through:</a:t>
            </a:r>
          </a:p>
          <a:p>
            <a:r>
              <a:rPr lang="en-GB" sz="800" dirty="0">
                <a:solidFill>
                  <a:schemeClr val="accent6"/>
                </a:solidFill>
              </a:rPr>
              <a:t>• Healthy eating</a:t>
            </a:r>
            <a:br>
              <a:rPr lang="en-GB" sz="800" dirty="0">
                <a:solidFill>
                  <a:schemeClr val="accent6"/>
                </a:solidFill>
              </a:rPr>
            </a:br>
            <a:r>
              <a:rPr lang="en-GB" sz="800" dirty="0">
                <a:solidFill>
                  <a:schemeClr val="accent6"/>
                </a:solidFill>
              </a:rPr>
              <a:t>• Physical activity</a:t>
            </a:r>
            <a:br>
              <a:rPr lang="en-GB" sz="800" dirty="0">
                <a:solidFill>
                  <a:schemeClr val="accent6"/>
                </a:solidFill>
              </a:rPr>
            </a:br>
            <a:r>
              <a:rPr lang="en-GB" sz="800" dirty="0">
                <a:solidFill>
                  <a:schemeClr val="accent6"/>
                </a:solidFill>
              </a:rPr>
              <a:t>• Good emotional wellbeing</a:t>
            </a:r>
            <a:br>
              <a:rPr lang="en-GB" sz="800" dirty="0">
                <a:solidFill>
                  <a:schemeClr val="accent6"/>
                </a:solidFill>
              </a:rPr>
            </a:br>
            <a:r>
              <a:rPr lang="en-GB" sz="800" dirty="0">
                <a:solidFill>
                  <a:schemeClr val="accent6"/>
                </a:solidFill>
              </a:rPr>
              <a:t>• Safety and hygiene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1F0EBDF-2DB7-DFE2-DC3C-8DC74B98781B}"/>
              </a:ext>
            </a:extLst>
          </p:cNvPr>
          <p:cNvSpPr txBox="1"/>
          <p:nvPr/>
        </p:nvSpPr>
        <p:spPr>
          <a:xfrm>
            <a:off x="3195861" y="2522234"/>
            <a:ext cx="15856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solidFill>
                  <a:schemeClr val="accent5">
                    <a:lumMod val="75000"/>
                  </a:schemeClr>
                </a:solidFill>
              </a:rPr>
              <a:t>Self-Actualisation</a:t>
            </a:r>
            <a:br>
              <a:rPr lang="en-GB" sz="700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700" dirty="0">
                <a:solidFill>
                  <a:schemeClr val="accent5">
                    <a:lumMod val="75000"/>
                  </a:schemeClr>
                </a:solidFill>
              </a:rPr>
              <a:t>Reaching full potential</a:t>
            </a:r>
          </a:p>
          <a:p>
            <a:endParaRPr lang="en-GB" sz="1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E550F33-0EB2-9B5B-1923-21D1BBDEA33F}"/>
              </a:ext>
            </a:extLst>
          </p:cNvPr>
          <p:cNvSpPr txBox="1"/>
          <p:nvPr/>
        </p:nvSpPr>
        <p:spPr>
          <a:xfrm>
            <a:off x="3130545" y="2813879"/>
            <a:ext cx="2120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solidFill>
                  <a:schemeClr val="accent1">
                    <a:lumMod val="75000"/>
                  </a:schemeClr>
                </a:solidFill>
              </a:rPr>
              <a:t>Self-Esteem</a:t>
            </a:r>
          </a:p>
          <a:p>
            <a:r>
              <a:rPr lang="en-GB" sz="700" dirty="0">
                <a:solidFill>
                  <a:schemeClr val="accent1">
                    <a:lumMod val="75000"/>
                  </a:schemeClr>
                </a:solidFill>
              </a:rPr>
              <a:t> Confidence and achievement</a:t>
            </a:r>
          </a:p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C7D4217-40AB-1188-62B8-B5A1B6342F23}"/>
              </a:ext>
            </a:extLst>
          </p:cNvPr>
          <p:cNvSpPr txBox="1"/>
          <p:nvPr/>
        </p:nvSpPr>
        <p:spPr>
          <a:xfrm>
            <a:off x="3300636" y="3210864"/>
            <a:ext cx="1195164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solidFill>
                  <a:schemeClr val="accent3">
                    <a:lumMod val="75000"/>
                  </a:schemeClr>
                </a:solidFill>
              </a:rPr>
              <a:t>Love and Belonging </a:t>
            </a:r>
          </a:p>
          <a:p>
            <a:r>
              <a:rPr lang="en-GB" sz="700" dirty="0">
                <a:solidFill>
                  <a:schemeClr val="accent3">
                    <a:lumMod val="75000"/>
                  </a:schemeClr>
                </a:solidFill>
              </a:rPr>
              <a:t>Family, friendships and support</a:t>
            </a:r>
          </a:p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FAEAE32-56B8-80DF-37E6-E51A8B00E740}"/>
              </a:ext>
            </a:extLst>
          </p:cNvPr>
          <p:cNvSpPr txBox="1"/>
          <p:nvPr/>
        </p:nvSpPr>
        <p:spPr>
          <a:xfrm>
            <a:off x="3341911" y="3715570"/>
            <a:ext cx="11126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solidFill>
                  <a:schemeClr val="accent2">
                    <a:lumMod val="75000"/>
                  </a:schemeClr>
                </a:solidFill>
              </a:rPr>
              <a:t>Safety Needs</a:t>
            </a:r>
            <a:br>
              <a:rPr lang="en-GB" sz="7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sz="700" dirty="0">
                <a:solidFill>
                  <a:schemeClr val="accent2">
                    <a:lumMod val="75000"/>
                  </a:schemeClr>
                </a:solidFill>
              </a:rPr>
              <a:t>Protection and security</a:t>
            </a:r>
          </a:p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FFF3350-9891-8A78-EDBB-22222E93994E}"/>
              </a:ext>
            </a:extLst>
          </p:cNvPr>
          <p:cNvSpPr txBox="1"/>
          <p:nvPr/>
        </p:nvSpPr>
        <p:spPr>
          <a:xfrm>
            <a:off x="3491591" y="4130326"/>
            <a:ext cx="1004209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solidFill>
                  <a:srgbClr val="C00000"/>
                </a:solidFill>
              </a:rPr>
              <a:t>Physiological Needs</a:t>
            </a:r>
            <a:br>
              <a:rPr lang="en-GB" sz="700" dirty="0">
                <a:solidFill>
                  <a:srgbClr val="C00000"/>
                </a:solidFill>
              </a:rPr>
            </a:br>
            <a:r>
              <a:rPr lang="en-GB" sz="700" dirty="0">
                <a:solidFill>
                  <a:srgbClr val="C00000"/>
                </a:solidFill>
              </a:rPr>
              <a:t>Food, water and sleep</a:t>
            </a:r>
          </a:p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9E6F724-A042-2247-E101-E464A2286488}"/>
              </a:ext>
            </a:extLst>
          </p:cNvPr>
          <p:cNvSpPr txBox="1"/>
          <p:nvPr/>
        </p:nvSpPr>
        <p:spPr>
          <a:xfrm>
            <a:off x="5251449" y="2606130"/>
            <a:ext cx="91893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00" b="1" dirty="0"/>
              <a:t>Macrosystem</a:t>
            </a:r>
            <a:br>
              <a:rPr lang="en-GB" sz="700" dirty="0"/>
            </a:br>
            <a:r>
              <a:rPr lang="en-GB" sz="700" dirty="0"/>
              <a:t>Culture, values and policies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B352E55-4F89-0294-6A5C-A96AB3B83E0E}"/>
              </a:ext>
            </a:extLst>
          </p:cNvPr>
          <p:cNvSpPr txBox="1"/>
          <p:nvPr/>
        </p:nvSpPr>
        <p:spPr>
          <a:xfrm>
            <a:off x="4787565" y="3122398"/>
            <a:ext cx="1765635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00" b="1" dirty="0"/>
              <a:t>Exosystem</a:t>
            </a:r>
            <a:br>
              <a:rPr lang="en-GB" sz="700" dirty="0"/>
            </a:br>
            <a:r>
              <a:rPr lang="en-GB" sz="700" dirty="0"/>
              <a:t>Community services and parental employment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A84386E-37A6-C955-2927-42081FE5994D}"/>
              </a:ext>
            </a:extLst>
          </p:cNvPr>
          <p:cNvSpPr txBox="1"/>
          <p:nvPr/>
        </p:nvSpPr>
        <p:spPr>
          <a:xfrm>
            <a:off x="4990731" y="3556741"/>
            <a:ext cx="1440371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00" b="1" dirty="0"/>
              <a:t>Mesosystem</a:t>
            </a:r>
            <a:br>
              <a:rPr lang="en-GB" sz="700" dirty="0"/>
            </a:br>
            <a:r>
              <a:rPr lang="en-GB" sz="700" dirty="0"/>
              <a:t>Connections between home, nursery and community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A1574E6-4C61-4258-3BDF-4236477DB54A}"/>
              </a:ext>
            </a:extLst>
          </p:cNvPr>
          <p:cNvSpPr txBox="1"/>
          <p:nvPr/>
        </p:nvSpPr>
        <p:spPr>
          <a:xfrm>
            <a:off x="5114074" y="3972630"/>
            <a:ext cx="1112615" cy="392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50" b="1" dirty="0"/>
              <a:t>Microsystem</a:t>
            </a:r>
            <a:br>
              <a:rPr lang="en-GB" sz="650" dirty="0"/>
            </a:br>
            <a:r>
              <a:rPr lang="en-GB" sz="650" dirty="0"/>
              <a:t>Family, peers and early</a:t>
            </a:r>
          </a:p>
          <a:p>
            <a:pPr algn="ctr"/>
            <a:r>
              <a:rPr lang="en-GB" sz="650" dirty="0"/>
              <a:t>years settings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DAB0F7A-E561-8CC6-DE3A-0A4543EFB964}"/>
              </a:ext>
            </a:extLst>
          </p:cNvPr>
          <p:cNvSpPr txBox="1"/>
          <p:nvPr/>
        </p:nvSpPr>
        <p:spPr>
          <a:xfrm>
            <a:off x="2279248" y="2175986"/>
            <a:ext cx="221655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00" dirty="0"/>
              <a:t>Children must have their basic needs met before reaching their full potential</a:t>
            </a:r>
            <a:r>
              <a:rPr lang="en-GB" sz="800" dirty="0"/>
              <a:t>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3052FE7-5009-FFA4-4EE3-C336C086CF1F}"/>
              </a:ext>
            </a:extLst>
          </p:cNvPr>
          <p:cNvSpPr txBox="1"/>
          <p:nvPr/>
        </p:nvSpPr>
        <p:spPr>
          <a:xfrm>
            <a:off x="2279248" y="4768479"/>
            <a:ext cx="192450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700" dirty="0"/>
              <a:t>When children’s basic needs are met, they are better able to learn and develop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CB89DFF-E469-FF51-AA6F-61BB17CF70AF}"/>
              </a:ext>
            </a:extLst>
          </p:cNvPr>
          <p:cNvSpPr txBox="1"/>
          <p:nvPr/>
        </p:nvSpPr>
        <p:spPr>
          <a:xfrm>
            <a:off x="4389271" y="1920098"/>
            <a:ext cx="3631170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b="1" dirty="0">
                <a:solidFill>
                  <a:schemeClr val="bg1"/>
                </a:solidFill>
              </a:rPr>
              <a:t>BRONFENBRENNER’S ECOLOGICAL SYSTEMS THEORY (1979)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9D00F48-CEBB-C5D7-50CA-471198E937D0}"/>
              </a:ext>
            </a:extLst>
          </p:cNvPr>
          <p:cNvSpPr txBox="1"/>
          <p:nvPr/>
        </p:nvSpPr>
        <p:spPr>
          <a:xfrm>
            <a:off x="4781551" y="2183679"/>
            <a:ext cx="187312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700" dirty="0"/>
              <a:t>Children’s development is influenced by interactions within multiple systems.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39841D9-468D-F5A1-37ED-429A08850F6B}"/>
              </a:ext>
            </a:extLst>
          </p:cNvPr>
          <p:cNvSpPr txBox="1"/>
          <p:nvPr/>
        </p:nvSpPr>
        <p:spPr>
          <a:xfrm>
            <a:off x="6828131" y="1947385"/>
            <a:ext cx="295612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800" b="1" dirty="0">
                <a:solidFill>
                  <a:schemeClr val="bg1"/>
                </a:solidFill>
              </a:rPr>
              <a:t>TRANSTHEORETICAL MODEL OF CHANGE </a:t>
            </a:r>
          </a:p>
          <a:p>
            <a:pPr algn="ctr"/>
            <a:r>
              <a:rPr lang="en-GB" sz="800" b="1" dirty="0"/>
              <a:t>(Prochaska &amp; DiClemente, 1984)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7CEA320-C7CF-06D4-1F26-BA9734B8FC81}"/>
              </a:ext>
            </a:extLst>
          </p:cNvPr>
          <p:cNvSpPr txBox="1"/>
          <p:nvPr/>
        </p:nvSpPr>
        <p:spPr>
          <a:xfrm>
            <a:off x="10007717" y="2032843"/>
            <a:ext cx="6064863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1" dirty="0">
                <a:solidFill>
                  <a:schemeClr val="accent2"/>
                </a:solidFill>
              </a:rPr>
              <a:t>INDIVIDUAL FACTORS</a:t>
            </a:r>
          </a:p>
          <a:p>
            <a:r>
              <a:rPr lang="en-GB" sz="800" b="1" dirty="0">
                <a:solidFill>
                  <a:schemeClr val="accent2"/>
                </a:solidFill>
              </a:rPr>
              <a:t>• Physical health</a:t>
            </a:r>
          </a:p>
          <a:p>
            <a:r>
              <a:rPr lang="en-GB" sz="800" b="1" dirty="0">
                <a:solidFill>
                  <a:schemeClr val="accent2"/>
                </a:solidFill>
              </a:rPr>
              <a:t>• Nutrition</a:t>
            </a:r>
          </a:p>
          <a:p>
            <a:r>
              <a:rPr lang="en-GB" sz="800" b="1" dirty="0">
                <a:solidFill>
                  <a:schemeClr val="accent2"/>
                </a:solidFill>
              </a:rPr>
              <a:t>• Sleep</a:t>
            </a:r>
          </a:p>
          <a:p>
            <a:r>
              <a:rPr lang="en-GB" sz="800" b="1" dirty="0">
                <a:solidFill>
                  <a:schemeClr val="accent2"/>
                </a:solidFill>
              </a:rPr>
              <a:t>• Emotional development</a:t>
            </a:r>
          </a:p>
          <a:p>
            <a:r>
              <a:rPr lang="en-GB" sz="800" b="1" dirty="0">
                <a:solidFill>
                  <a:schemeClr val="accent2"/>
                </a:solidFill>
              </a:rPr>
              <a:t>FAMILY FACTORS</a:t>
            </a:r>
          </a:p>
          <a:p>
            <a:r>
              <a:rPr lang="en-GB" sz="800" b="1" dirty="0">
                <a:solidFill>
                  <a:schemeClr val="accent2"/>
                </a:solidFill>
              </a:rPr>
              <a:t>• Parenting practices</a:t>
            </a:r>
          </a:p>
          <a:p>
            <a:r>
              <a:rPr lang="en-GB" sz="800" b="1" dirty="0">
                <a:solidFill>
                  <a:schemeClr val="accent2"/>
                </a:solidFill>
              </a:rPr>
              <a:t>• Relationships</a:t>
            </a:r>
          </a:p>
          <a:p>
            <a:r>
              <a:rPr lang="en-GB" sz="800" b="1" dirty="0">
                <a:solidFill>
                  <a:schemeClr val="accent2"/>
                </a:solidFill>
              </a:rPr>
              <a:t>• Home environment</a:t>
            </a:r>
          </a:p>
          <a:p>
            <a:endParaRPr lang="en-GB" sz="800" b="1" dirty="0">
              <a:solidFill>
                <a:schemeClr val="accent2"/>
              </a:solidFill>
            </a:endParaRPr>
          </a:p>
          <a:p>
            <a:r>
              <a:rPr lang="en-GB" sz="800" b="1" dirty="0">
                <a:solidFill>
                  <a:schemeClr val="accent2"/>
                </a:solidFill>
              </a:rPr>
              <a:t>SOCIAL &amp; ECONOMIC FACTORS</a:t>
            </a:r>
          </a:p>
          <a:p>
            <a:r>
              <a:rPr lang="en-GB" sz="800" b="1" dirty="0">
                <a:solidFill>
                  <a:schemeClr val="accent2"/>
                </a:solidFill>
              </a:rPr>
              <a:t>• Income</a:t>
            </a:r>
          </a:p>
          <a:p>
            <a:r>
              <a:rPr lang="en-GB" sz="800" b="1" dirty="0">
                <a:solidFill>
                  <a:schemeClr val="accent2"/>
                </a:solidFill>
              </a:rPr>
              <a:t>• Housing</a:t>
            </a:r>
          </a:p>
          <a:p>
            <a:r>
              <a:rPr lang="en-GB" sz="800" b="1" dirty="0">
                <a:solidFill>
                  <a:schemeClr val="accent2"/>
                </a:solidFill>
              </a:rPr>
              <a:t>• Access to services</a:t>
            </a:r>
          </a:p>
          <a:p>
            <a:r>
              <a:rPr lang="en-GB" sz="800" b="1" dirty="0">
                <a:solidFill>
                  <a:schemeClr val="accent2"/>
                </a:solidFill>
              </a:rPr>
              <a:t>• Social inclusion</a:t>
            </a:r>
          </a:p>
          <a:p>
            <a:endParaRPr lang="en-GB" sz="800" b="1" dirty="0">
              <a:solidFill>
                <a:schemeClr val="accent2"/>
              </a:solidFill>
            </a:endParaRPr>
          </a:p>
          <a:p>
            <a:r>
              <a:rPr lang="en-GB" sz="800" b="1" dirty="0">
                <a:solidFill>
                  <a:schemeClr val="accent2"/>
                </a:solidFill>
              </a:rPr>
              <a:t>ENVIRONMENTAL FACTORS</a:t>
            </a:r>
          </a:p>
          <a:p>
            <a:endParaRPr lang="en-GB" sz="800" b="1" dirty="0">
              <a:solidFill>
                <a:schemeClr val="accent2"/>
              </a:solidFill>
            </a:endParaRPr>
          </a:p>
          <a:p>
            <a:r>
              <a:rPr lang="en-GB" sz="800" b="1" dirty="0">
                <a:solidFill>
                  <a:schemeClr val="accent2"/>
                </a:solidFill>
              </a:rPr>
              <a:t>• Early years provision</a:t>
            </a:r>
          </a:p>
          <a:p>
            <a:r>
              <a:rPr lang="en-GB" sz="800" b="1" dirty="0">
                <a:solidFill>
                  <a:schemeClr val="accent2"/>
                </a:solidFill>
              </a:rPr>
              <a:t>• Outdoor spaces</a:t>
            </a:r>
          </a:p>
          <a:p>
            <a:r>
              <a:rPr lang="en-GB" sz="800" b="1" dirty="0">
                <a:solidFill>
                  <a:schemeClr val="accent2"/>
                </a:solidFill>
              </a:rPr>
              <a:t>• Community support</a:t>
            </a:r>
            <a:endParaRPr lang="en-GB" b="1" dirty="0">
              <a:solidFill>
                <a:schemeClr val="accent2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D8F3058-B5DF-D6C6-C198-5F99BBB8C987}"/>
              </a:ext>
            </a:extLst>
          </p:cNvPr>
          <p:cNvSpPr txBox="1"/>
          <p:nvPr/>
        </p:nvSpPr>
        <p:spPr>
          <a:xfrm>
            <a:off x="7866681" y="2747340"/>
            <a:ext cx="715281" cy="1692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00" b="1" dirty="0"/>
              <a:t>Precontemplation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15036B2-62C1-1A53-A78E-3F6312FF8FDD}"/>
              </a:ext>
            </a:extLst>
          </p:cNvPr>
          <p:cNvSpPr txBox="1"/>
          <p:nvPr/>
        </p:nvSpPr>
        <p:spPr>
          <a:xfrm>
            <a:off x="8674104" y="3088846"/>
            <a:ext cx="634996" cy="1692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00" b="1" dirty="0"/>
              <a:t>Contemplation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2E1A370A-F584-8397-B249-67DB80C99FEF}"/>
              </a:ext>
            </a:extLst>
          </p:cNvPr>
          <p:cNvSpPr txBox="1"/>
          <p:nvPr/>
        </p:nvSpPr>
        <p:spPr>
          <a:xfrm>
            <a:off x="8743954" y="3838680"/>
            <a:ext cx="6731000" cy="1692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00" b="1" dirty="0"/>
              <a:t>Preparation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B9D8BE1-332A-1A14-1D9D-074345305EAF}"/>
              </a:ext>
            </a:extLst>
          </p:cNvPr>
          <p:cNvSpPr txBox="1"/>
          <p:nvPr/>
        </p:nvSpPr>
        <p:spPr>
          <a:xfrm>
            <a:off x="7185574" y="3100624"/>
            <a:ext cx="7927974" cy="1692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00" b="1" dirty="0"/>
              <a:t>Relapse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7012BC53-ED41-0474-473D-C928FDAA3C33}"/>
              </a:ext>
            </a:extLst>
          </p:cNvPr>
          <p:cNvSpPr txBox="1"/>
          <p:nvPr/>
        </p:nvSpPr>
        <p:spPr>
          <a:xfrm>
            <a:off x="7866681" y="3365318"/>
            <a:ext cx="715281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" b="1" dirty="0">
                <a:solidFill>
                  <a:schemeClr val="accent6"/>
                </a:solidFill>
              </a:rPr>
              <a:t>Change is a process, not a single event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95E5C251-C451-B69A-9428-6DA63DC06A2A}"/>
              </a:ext>
            </a:extLst>
          </p:cNvPr>
          <p:cNvSpPr txBox="1"/>
          <p:nvPr/>
        </p:nvSpPr>
        <p:spPr>
          <a:xfrm>
            <a:off x="6989337" y="4530435"/>
            <a:ext cx="55118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1" dirty="0"/>
              <a:t>Application in Early Years</a:t>
            </a:r>
          </a:p>
          <a:p>
            <a:r>
              <a:rPr lang="en-GB" sz="800" b="1" dirty="0"/>
              <a:t>Practitioners support families to develop</a:t>
            </a:r>
          </a:p>
          <a:p>
            <a:r>
              <a:rPr lang="en-GB" sz="800" b="1" dirty="0"/>
              <a:t> healthy habits such as healthy eating, </a:t>
            </a:r>
          </a:p>
          <a:p>
            <a:r>
              <a:rPr lang="en-GB" sz="800" b="1" dirty="0"/>
              <a:t>physical activity and positive behaviour</a:t>
            </a:r>
            <a:r>
              <a:rPr lang="en-GB" sz="800" dirty="0"/>
              <a:t>.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32EE88FA-A368-85CA-5428-9BC6B550B739}"/>
              </a:ext>
            </a:extLst>
          </p:cNvPr>
          <p:cNvSpPr txBox="1"/>
          <p:nvPr/>
        </p:nvSpPr>
        <p:spPr>
          <a:xfrm>
            <a:off x="9525000" y="1801890"/>
            <a:ext cx="657066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FACTORS INFLUENCING HEALTH &amp; WELLBEING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1412E8FE-BE45-C53D-8B1F-FD89D23CDAC0}"/>
              </a:ext>
            </a:extLst>
          </p:cNvPr>
          <p:cNvSpPr txBox="1"/>
          <p:nvPr/>
        </p:nvSpPr>
        <p:spPr>
          <a:xfrm>
            <a:off x="9492689" y="4641915"/>
            <a:ext cx="25913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>
                <a:solidFill>
                  <a:schemeClr val="accent1"/>
                </a:solidFill>
              </a:rPr>
              <a:t>These factors are interconnected and can either protect or put children at risk (Statham &amp; Chase, 2010)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164FD4C3-70B9-8C46-FD79-5B162A3F792E}"/>
              </a:ext>
            </a:extLst>
          </p:cNvPr>
          <p:cNvSpPr txBox="1"/>
          <p:nvPr/>
        </p:nvSpPr>
        <p:spPr>
          <a:xfrm>
            <a:off x="3195861" y="5143837"/>
            <a:ext cx="809942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ROLE OF EARLY YEARS PRACTITIONERS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3426AEFC-33AA-6EB3-499D-580AC7FA25AB}"/>
              </a:ext>
            </a:extLst>
          </p:cNvPr>
          <p:cNvSpPr txBox="1"/>
          <p:nvPr/>
        </p:nvSpPr>
        <p:spPr>
          <a:xfrm>
            <a:off x="94025" y="5392090"/>
            <a:ext cx="8099424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b="1"/>
              <a:t>• Berlinski and Schady (2015) found that early</a:t>
            </a:r>
          </a:p>
          <a:p>
            <a:r>
              <a:rPr lang="en-GB" sz="700" b="1"/>
              <a:t> childhood experiences significantly influence future</a:t>
            </a:r>
          </a:p>
          <a:p>
            <a:r>
              <a:rPr lang="en-GB" sz="700" b="1"/>
              <a:t> outcomes.</a:t>
            </a:r>
          </a:p>
          <a:p>
            <a:r>
              <a:rPr lang="en-GB" sz="700" b="1"/>
              <a:t>• Furu et al. (2023) highlighted the importance of</a:t>
            </a:r>
          </a:p>
          <a:p>
            <a:r>
              <a:rPr lang="en-GB" sz="700" b="1"/>
              <a:t> nurturing relationships in building resilience.</a:t>
            </a:r>
          </a:p>
          <a:p>
            <a:r>
              <a:rPr lang="en-GB" sz="700" b="1"/>
              <a:t>• Murray et al. (2025) found that early years </a:t>
            </a:r>
          </a:p>
          <a:p>
            <a:r>
              <a:rPr lang="en-GB" sz="700" b="1"/>
              <a:t>educators play a key role in supporting children’s</a:t>
            </a:r>
          </a:p>
          <a:p>
            <a:r>
              <a:rPr lang="en-GB" sz="700" b="1"/>
              <a:t> social-emotional wellbeing.</a:t>
            </a:r>
          </a:p>
          <a:p>
            <a:r>
              <a:rPr lang="en-GB" sz="700" b="1"/>
              <a:t>• Roberts (2010) emphasised</a:t>
            </a:r>
          </a:p>
          <a:p>
            <a:r>
              <a:rPr lang="en-GB" sz="700" b="1"/>
              <a:t> supportive relationships and nurturing</a:t>
            </a:r>
          </a:p>
          <a:p>
            <a:r>
              <a:rPr lang="en-GB" sz="700" b="1"/>
              <a:t> environments.</a:t>
            </a:r>
          </a:p>
          <a:p>
            <a:r>
              <a:rPr lang="en-GB" sz="700" b="1"/>
              <a:t>• Statham and Chase (2010) highlighted</a:t>
            </a:r>
          </a:p>
          <a:p>
            <a:r>
              <a:rPr lang="en-GB" sz="700" b="1"/>
              <a:t> the influence of family, social</a:t>
            </a:r>
          </a:p>
          <a:p>
            <a:r>
              <a:rPr lang="en-GB" sz="700" b="1"/>
              <a:t> and environmental factors.</a:t>
            </a:r>
            <a:endParaRPr lang="en-GB" sz="700" b="1" dirty="0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043222CB-D131-4581-AAC2-ED93F6DABAA3}"/>
              </a:ext>
            </a:extLst>
          </p:cNvPr>
          <p:cNvSpPr txBox="1"/>
          <p:nvPr/>
        </p:nvSpPr>
        <p:spPr>
          <a:xfrm>
            <a:off x="497569" y="5146719"/>
            <a:ext cx="8099424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RESEARCH EVIDENCE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618862CA-4CFB-6E87-5E67-ACAA93DA31D1}"/>
              </a:ext>
            </a:extLst>
          </p:cNvPr>
          <p:cNvSpPr txBox="1"/>
          <p:nvPr/>
        </p:nvSpPr>
        <p:spPr>
          <a:xfrm>
            <a:off x="2533044" y="5405507"/>
            <a:ext cx="809942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1" dirty="0"/>
              <a:t>Practitioners can:</a:t>
            </a:r>
          </a:p>
          <a:p>
            <a:endParaRPr lang="en-GB" sz="800" b="1" dirty="0"/>
          </a:p>
          <a:p>
            <a:r>
              <a:rPr lang="en-GB" sz="800" b="1" dirty="0"/>
              <a:t>• Build positive relationships</a:t>
            </a:r>
          </a:p>
          <a:p>
            <a:r>
              <a:rPr lang="en-GB" sz="800" b="1" dirty="0"/>
              <a:t>• Promote healthy lifestyles</a:t>
            </a:r>
          </a:p>
          <a:p>
            <a:r>
              <a:rPr lang="en-GB" sz="800" b="1" dirty="0"/>
              <a:t>• Support emotional wellbeing</a:t>
            </a:r>
          </a:p>
          <a:p>
            <a:r>
              <a:rPr lang="en-GB" sz="800" b="1" dirty="0"/>
              <a:t>• Observe and respond to needs</a:t>
            </a:r>
          </a:p>
          <a:p>
            <a:r>
              <a:rPr lang="en-GB" sz="800" b="1" dirty="0"/>
              <a:t>• Work with families</a:t>
            </a:r>
          </a:p>
          <a:p>
            <a:r>
              <a:rPr lang="en-GB" sz="800" b="1" dirty="0"/>
              <a:t>• Engage in multi-agency working</a:t>
            </a:r>
          </a:p>
          <a:p>
            <a:r>
              <a:rPr lang="en-GB" sz="800" b="1" dirty="0"/>
              <a:t>• Support early intervention</a:t>
            </a:r>
          </a:p>
          <a:p>
            <a:endParaRPr lang="en-GB" sz="800" b="1" dirty="0"/>
          </a:p>
          <a:p>
            <a:r>
              <a:rPr lang="en-GB" sz="800" b="1" dirty="0"/>
              <a:t>“Every interaction and environment can</a:t>
            </a:r>
          </a:p>
          <a:p>
            <a:r>
              <a:rPr lang="en-GB" sz="800" b="1" dirty="0"/>
              <a:t> support a child to feel safe, valued and able to thrive.”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F7D7B71-3F4D-8085-2D2C-1D6DAEA333A7}"/>
              </a:ext>
            </a:extLst>
          </p:cNvPr>
          <p:cNvSpPr txBox="1"/>
          <p:nvPr/>
        </p:nvSpPr>
        <p:spPr>
          <a:xfrm>
            <a:off x="6431102" y="5151347"/>
            <a:ext cx="811106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POLICY, LEGISLATION &amp; CURRICULUM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325C8BFE-AD54-7856-9772-7683B8938ABE}"/>
              </a:ext>
            </a:extLst>
          </p:cNvPr>
          <p:cNvSpPr txBox="1"/>
          <p:nvPr/>
        </p:nvSpPr>
        <p:spPr>
          <a:xfrm>
            <a:off x="6442743" y="5309623"/>
            <a:ext cx="8099425" cy="1708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b="1" dirty="0">
                <a:solidFill>
                  <a:schemeClr val="accent1"/>
                </a:solidFill>
              </a:rPr>
              <a:t>Curriculum for Wales (2022)</a:t>
            </a:r>
          </a:p>
          <a:p>
            <a:r>
              <a:rPr lang="en-GB" sz="700" b="1" dirty="0">
                <a:solidFill>
                  <a:schemeClr val="accent1"/>
                </a:solidFill>
              </a:rPr>
              <a:t>Places health and wellbeing at the centre of learning and</a:t>
            </a:r>
          </a:p>
          <a:p>
            <a:r>
              <a:rPr lang="en-GB" sz="700" b="1" dirty="0">
                <a:solidFill>
                  <a:schemeClr val="accent1"/>
                </a:solidFill>
              </a:rPr>
              <a:t> development.</a:t>
            </a:r>
          </a:p>
          <a:p>
            <a:endParaRPr lang="en-GB" sz="700" b="1" dirty="0">
              <a:solidFill>
                <a:schemeClr val="accent1"/>
              </a:solidFill>
            </a:endParaRPr>
          </a:p>
          <a:p>
            <a:r>
              <a:rPr lang="en-GB" sz="700" b="1" dirty="0">
                <a:solidFill>
                  <a:schemeClr val="accent5">
                    <a:lumMod val="50000"/>
                  </a:schemeClr>
                </a:solidFill>
              </a:rPr>
              <a:t>Healthy Child Wales Programme</a:t>
            </a:r>
          </a:p>
          <a:p>
            <a:r>
              <a:rPr lang="en-GB" sz="700" b="1" dirty="0">
                <a:solidFill>
                  <a:schemeClr val="accent5">
                    <a:lumMod val="50000"/>
                  </a:schemeClr>
                </a:solidFill>
              </a:rPr>
              <a:t>Promotes children’s physical, emotional and social wellbeing</a:t>
            </a:r>
          </a:p>
          <a:p>
            <a:endParaRPr lang="en-GB" sz="700" b="1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700" b="1" dirty="0">
                <a:solidFill>
                  <a:srgbClr val="FF0000"/>
                </a:solidFill>
              </a:rPr>
              <a:t>Together for Children and Young People (NHS Wales, 2015)</a:t>
            </a:r>
          </a:p>
          <a:p>
            <a:r>
              <a:rPr lang="en-GB" sz="700" b="1" dirty="0">
                <a:solidFill>
                  <a:srgbClr val="FF0000"/>
                </a:solidFill>
              </a:rPr>
              <a:t>Supports children’s emotional wellbeing and mental health</a:t>
            </a:r>
            <a:r>
              <a:rPr lang="en-GB" sz="700" b="1" dirty="0"/>
              <a:t>.</a:t>
            </a:r>
          </a:p>
          <a:p>
            <a:endParaRPr lang="en-GB" sz="700" b="1" dirty="0"/>
          </a:p>
          <a:p>
            <a:r>
              <a:rPr lang="en-GB" sz="700" b="1" dirty="0">
                <a:solidFill>
                  <a:schemeClr val="accent6">
                    <a:lumMod val="50000"/>
                  </a:schemeClr>
                </a:solidFill>
              </a:rPr>
              <a:t>Estyn Healthy Living Guidance (2013)</a:t>
            </a:r>
          </a:p>
          <a:p>
            <a:r>
              <a:rPr lang="en-GB" sz="700" b="1" dirty="0">
                <a:solidFill>
                  <a:schemeClr val="accent6">
                    <a:lumMod val="50000"/>
                  </a:schemeClr>
                </a:solidFill>
              </a:rPr>
              <a:t>Promotes healthy lifestyles in educational settings.</a:t>
            </a:r>
          </a:p>
          <a:p>
            <a:endParaRPr lang="en-GB" sz="7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700" b="1" dirty="0">
                <a:solidFill>
                  <a:schemeClr val="accent2"/>
                </a:solidFill>
              </a:rPr>
              <a:t>UNCRC</a:t>
            </a:r>
          </a:p>
          <a:p>
            <a:r>
              <a:rPr lang="en-GB" sz="700" b="1" dirty="0">
                <a:solidFill>
                  <a:schemeClr val="accent2"/>
                </a:solidFill>
              </a:rPr>
              <a:t>Recognises children’s rights to health, wellbeing and development</a:t>
            </a:r>
            <a:r>
              <a:rPr lang="en-GB" sz="700" b="1" dirty="0"/>
              <a:t>.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CD157A8B-9BA7-C237-E1A6-7C7930883159}"/>
              </a:ext>
            </a:extLst>
          </p:cNvPr>
          <p:cNvSpPr txBox="1"/>
          <p:nvPr/>
        </p:nvSpPr>
        <p:spPr>
          <a:xfrm>
            <a:off x="9339753" y="5342294"/>
            <a:ext cx="288964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1" dirty="0"/>
              <a:t>Health, wellbeing and healthy lifestyles are closely connected and influenced by many factors.</a:t>
            </a:r>
          </a:p>
          <a:p>
            <a:endParaRPr lang="en-GB" sz="800" b="1" dirty="0"/>
          </a:p>
          <a:p>
            <a:r>
              <a:rPr lang="en-GB" sz="800" b="1" dirty="0"/>
              <a:t>Maslow’s Hierarchy of Needs, Bronfenbrenner’s Ecological Systems Theory and the Transtheoretical Model of Change help explain children’s development and wellbeing.</a:t>
            </a:r>
          </a:p>
          <a:p>
            <a:endParaRPr lang="en-GB" sz="800" b="1" dirty="0"/>
          </a:p>
          <a:p>
            <a:r>
              <a:rPr lang="en-GB" sz="800" b="1" dirty="0"/>
              <a:t>Early years practitioners play a vital role in supporting children and families to achieve positive outcomes and develop healthy lifestyles </a:t>
            </a:r>
          </a:p>
          <a:p>
            <a:r>
              <a:rPr lang="en-GB" sz="800" b="1" dirty="0"/>
              <a:t>for life.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38880F32-9323-CA2C-78A0-B3832676EB6E}"/>
              </a:ext>
            </a:extLst>
          </p:cNvPr>
          <p:cNvSpPr txBox="1"/>
          <p:nvPr/>
        </p:nvSpPr>
        <p:spPr>
          <a:xfrm>
            <a:off x="10244359" y="5135838"/>
            <a:ext cx="806704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051EA91B-EB76-B8E6-D31E-A5B69A72EF63}"/>
              </a:ext>
            </a:extLst>
          </p:cNvPr>
          <p:cNvSpPr txBox="1"/>
          <p:nvPr/>
        </p:nvSpPr>
        <p:spPr>
          <a:xfrm>
            <a:off x="7154333" y="3825559"/>
            <a:ext cx="9177866" cy="1692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00" b="1" dirty="0"/>
              <a:t>Maintenance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4F6AB84D-3D15-7AAE-5402-B008F7A01E29}"/>
              </a:ext>
            </a:extLst>
          </p:cNvPr>
          <p:cNvSpPr txBox="1"/>
          <p:nvPr/>
        </p:nvSpPr>
        <p:spPr>
          <a:xfrm>
            <a:off x="8020441" y="3916761"/>
            <a:ext cx="9177866" cy="4462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500" b="1" dirty="0"/>
              <a:t>Action</a:t>
            </a:r>
          </a:p>
        </p:txBody>
      </p:sp>
    </p:spTree>
    <p:extLst>
      <p:ext uri="{BB962C8B-B14F-4D97-AF65-F5344CB8AC3E}">
        <p14:creationId xmlns:p14="http://schemas.microsoft.com/office/powerpoint/2010/main" val="160692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2A105EB0-04FF-A0F1-757F-16C5E65FA8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0918" y="621068"/>
            <a:ext cx="11731082" cy="4832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References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Berlinski, S. and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Schady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N. (2015) The Early Years: Child Well-Being and the Role of Public Policy. Washington, DC: Inter-American Development Bank.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Bronfenbrenner, U. (1979) The Ecology of Human Development: Experiments by Nature and Design. Cambridge, MA: Harvard University Press.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Estyn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(2013) Supplementary Guidance: Healthy Living. Cardiff: Welsh Government.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Furu, A.C.,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Sandseter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E.B.H., Storli, R. et al. (2023) ‘Promoting resilience in early childhood education and care to prepare children for a world of change’, Children, 10(4), 644.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https://doi.org/10.3390/children10040644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Maslow, A.H. (1943) ‘A theory of human motivation’, Psychological Review, 50(4), pp. 370–396.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Murray, L., Fane, J., Deans, J. and Grieshaber, S. (2025) ‘Supporting young children’s social-emotional wellbeing in early childhood education and care: Perspectives from the sector’, Contemporary Issues in Early Childhood.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National Institute for Health and Care Excellence (NICE) (2012) Social and Emotional Wellbeing: Early Years. London: National Institute for Health and Care Excellence.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Wales (2015) Together for Children and Young People: A Framework for Action. Cardiff: Welsh Government.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Prochaska, J.O. and DiClemente, C.C. (1984) The Transtheoretical Approach: Crossing Traditional Boundaries of Therapy. Homewood, IL: Dow Jones-Irwin.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Roberts, R. (2010) Wellbeing from Birth. London: Sage.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Ryff, C.D. (2016) ‘Eudaimonic well-being and education: probing the connections’, in Harward, D. (ed.) Well-Being and Higher Education: A Strategy for Change and the Realization of Education’s Greater Purposes. Washington, DC: Bringing Theory to Practice, pp. 37–48.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Statham, J. and Chase, E. (2010) Childhood Wellbeing: A Brief Overview. Loughborough: Childhood Wellbeing Research Centre.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Welsh Government (2022) Curriculum for Wales: Framework Guidance. Cardiff: Welsh Government.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World Health Organization (1948) Constitution of the World Health Organization. Geneva: World Health Organization.</a:t>
            </a:r>
          </a:p>
        </p:txBody>
      </p:sp>
    </p:spTree>
    <p:extLst>
      <p:ext uri="{BB962C8B-B14F-4D97-AF65-F5344CB8AC3E}">
        <p14:creationId xmlns:p14="http://schemas.microsoft.com/office/powerpoint/2010/main" val="602567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1105</Words>
  <Application>Microsoft Office PowerPoint</Application>
  <PresentationFormat>Widescreen</PresentationFormat>
  <Paragraphs>131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Zaeema Fatima</dc:creator>
  <cp:lastModifiedBy>Zaeema Fatima</cp:lastModifiedBy>
  <cp:revision>1</cp:revision>
  <dcterms:created xsi:type="dcterms:W3CDTF">2026-06-14T13:26:55Z</dcterms:created>
  <dcterms:modified xsi:type="dcterms:W3CDTF">2026-06-14T16:01:07Z</dcterms:modified>
</cp:coreProperties>
</file>