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2" autoAdjust="0"/>
    <p:restoredTop sz="92791" autoAdjust="0"/>
  </p:normalViewPr>
  <p:slideViewPr>
    <p:cSldViewPr snapToGrid="0">
      <p:cViewPr varScale="1">
        <p:scale>
          <a:sx n="53" d="100"/>
          <a:sy n="53" d="100"/>
        </p:scale>
        <p:origin x="55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518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141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730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743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938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752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789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642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132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444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638865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1637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56702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5258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2376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627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974B9-1040-4951-90B9-12906C76009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4894319-BA89-493B-97C7-8DBC9CDF9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982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1490134"/>
            <a:ext cx="7766936" cy="1646302"/>
          </a:xfrm>
        </p:spPr>
        <p:txBody>
          <a:bodyPr>
            <a:noAutofit/>
          </a:bodyPr>
          <a:lstStyle/>
          <a:p>
            <a:r>
              <a:rPr lang="en-US" sz="2800" b="1" dirty="0" smtClean="0"/>
              <a:t>Title: Continuous Glucose Monitoring (CGM) in UK Health and Social Care: </a:t>
            </a:r>
            <a:br>
              <a:rPr lang="en-US" sz="2800" b="1" dirty="0" smtClean="0"/>
            </a:br>
            <a:r>
              <a:rPr lang="en-US" sz="2800" b="1" dirty="0" smtClean="0"/>
              <a:t>A Critical Evaluation</a:t>
            </a:r>
            <a:endParaRPr lang="en-GB" sz="2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3397690"/>
            <a:ext cx="7766936" cy="1892767"/>
          </a:xfrm>
        </p:spPr>
        <p:txBody>
          <a:bodyPr>
            <a:noAutofit/>
          </a:bodyPr>
          <a:lstStyle/>
          <a:p>
            <a:r>
              <a:rPr lang="en-US" sz="1600" dirty="0"/>
              <a:t/>
            </a:r>
            <a:br>
              <a:rPr lang="en-US" sz="1600" dirty="0"/>
            </a:br>
            <a:r>
              <a:rPr lang="en-US" sz="1600" dirty="0"/>
              <a:t>Module: BMHP6026 – Digital Transformation in the Health and Care </a:t>
            </a:r>
            <a:r>
              <a:rPr lang="en-US" sz="1600" dirty="0" smtClean="0"/>
              <a:t>Professions</a:t>
            </a:r>
          </a:p>
          <a:p>
            <a:endParaRPr lang="en-US" sz="1600" dirty="0"/>
          </a:p>
          <a:p>
            <a:r>
              <a:rPr lang="en-US" sz="1600" dirty="0" smtClean="0"/>
              <a:t>Student Name: </a:t>
            </a:r>
            <a:r>
              <a:rPr lang="en-US" sz="1600" dirty="0" err="1" smtClean="0"/>
              <a:t>Shaira</a:t>
            </a:r>
            <a:r>
              <a:rPr lang="en-US" sz="1600" dirty="0" smtClean="0"/>
              <a:t> Hussain</a:t>
            </a:r>
            <a:br>
              <a:rPr lang="en-US" sz="1600" dirty="0" smtClean="0"/>
            </a:br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sz="1600" dirty="0" smtClean="0"/>
              <a:t>Student Number: 2314799</a:t>
            </a:r>
            <a:r>
              <a:rPr lang="en-US" sz="1600" dirty="0"/>
              <a:t/>
            </a:r>
            <a:br>
              <a:rPr lang="en-US" sz="1600" dirty="0"/>
            </a:br>
            <a:r>
              <a:rPr lang="en-US" sz="1600" dirty="0"/>
              <a:t/>
            </a:r>
            <a:br>
              <a:rPr lang="en-US" sz="1600" dirty="0"/>
            </a:b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115022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  <a:p>
            <a:r>
              <a:rPr lang="en-US" dirty="0"/>
              <a:t>Digital Technology Overview</a:t>
            </a:r>
          </a:p>
          <a:p>
            <a:r>
              <a:rPr lang="en-US" dirty="0"/>
              <a:t>Impact on Workforce</a:t>
            </a:r>
          </a:p>
          <a:p>
            <a:r>
              <a:rPr lang="en-US" dirty="0"/>
              <a:t>Impact on Service Delivery</a:t>
            </a:r>
          </a:p>
          <a:p>
            <a:r>
              <a:rPr lang="en-US" dirty="0"/>
              <a:t>Impact on Patients and Service Users</a:t>
            </a:r>
          </a:p>
          <a:p>
            <a:r>
              <a:rPr lang="en-US" dirty="0"/>
              <a:t>Impact on Community</a:t>
            </a:r>
          </a:p>
          <a:p>
            <a:r>
              <a:rPr lang="en-US" dirty="0"/>
              <a:t>Critical Analysis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Recommendations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5500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67543"/>
            <a:ext cx="8596668" cy="4767943"/>
          </a:xfrm>
        </p:spPr>
        <p:txBody>
          <a:bodyPr>
            <a:normAutofit/>
          </a:bodyPr>
          <a:lstStyle/>
          <a:p>
            <a:r>
              <a:rPr lang="en-GB" dirty="0"/>
              <a:t>Digital transformation is </a:t>
            </a:r>
            <a:r>
              <a:rPr lang="en-GB" dirty="0" smtClean="0"/>
              <a:t>re-shaping </a:t>
            </a:r>
            <a:r>
              <a:rPr lang="en-GB" dirty="0"/>
              <a:t>UK healthcare </a:t>
            </a:r>
            <a:r>
              <a:rPr lang="en-GB" dirty="0" smtClean="0"/>
              <a:t>(NICE, </a:t>
            </a:r>
            <a:r>
              <a:rPr lang="en-GB" dirty="0"/>
              <a:t>2022).</a:t>
            </a:r>
          </a:p>
          <a:p>
            <a:r>
              <a:rPr lang="en-GB" dirty="0" smtClean="0"/>
              <a:t>Diabetes </a:t>
            </a:r>
            <a:r>
              <a:rPr lang="en-GB" dirty="0"/>
              <a:t>prevalence pressures NHS → need for data-driven, person-centred care (NHS England, 2024).</a:t>
            </a:r>
          </a:p>
          <a:p>
            <a:r>
              <a:rPr lang="en-GB" dirty="0" smtClean="0"/>
              <a:t>CGM</a:t>
            </a:r>
            <a:r>
              <a:rPr lang="en-GB" dirty="0"/>
              <a:t>: real-time monitoring via wearable sensor → enables proactive diabetes management.</a:t>
            </a:r>
          </a:p>
          <a:p>
            <a:r>
              <a:rPr lang="en-GB" dirty="0" smtClean="0"/>
              <a:t>Example </a:t>
            </a:r>
            <a:r>
              <a:rPr lang="en-GB" dirty="0"/>
              <a:t>of integration of biomedical engineering, data analytics, and telehealth.</a:t>
            </a:r>
          </a:p>
          <a:p>
            <a:r>
              <a:rPr lang="en-GB" dirty="0" smtClean="0"/>
              <a:t>Aim</a:t>
            </a:r>
            <a:r>
              <a:rPr lang="en-GB" dirty="0"/>
              <a:t>: Evaluate CGM impact on:</a:t>
            </a:r>
          </a:p>
          <a:p>
            <a:pPr lvl="1"/>
            <a:r>
              <a:rPr lang="en-GB" dirty="0" smtClean="0"/>
              <a:t>Workforce</a:t>
            </a:r>
            <a:endParaRPr lang="en-GB" dirty="0"/>
          </a:p>
          <a:p>
            <a:pPr lvl="1"/>
            <a:r>
              <a:rPr lang="en-GB" dirty="0" smtClean="0"/>
              <a:t>Service </a:t>
            </a:r>
            <a:r>
              <a:rPr lang="en-GB" dirty="0"/>
              <a:t>Delivery</a:t>
            </a:r>
          </a:p>
          <a:p>
            <a:pPr lvl="1"/>
            <a:r>
              <a:rPr lang="en-GB" dirty="0" smtClean="0"/>
              <a:t>Patients/Service </a:t>
            </a:r>
            <a:r>
              <a:rPr lang="en-GB" dirty="0"/>
              <a:t>Users</a:t>
            </a:r>
          </a:p>
          <a:p>
            <a:pPr lvl="1"/>
            <a:r>
              <a:rPr lang="en-GB" dirty="0" smtClean="0"/>
              <a:t>Community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390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Digital Technology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CGM = </a:t>
            </a:r>
            <a:endParaRPr lang="en-GB" dirty="0" smtClean="0"/>
          </a:p>
          <a:p>
            <a:pPr lvl="1"/>
            <a:r>
              <a:rPr lang="en-GB" dirty="0" smtClean="0"/>
              <a:t>sensor-based </a:t>
            </a:r>
            <a:r>
              <a:rPr lang="en-GB" dirty="0"/>
              <a:t>device </a:t>
            </a:r>
            <a:r>
              <a:rPr lang="en-GB" dirty="0" smtClean="0"/>
              <a:t>that measure </a:t>
            </a:r>
            <a:r>
              <a:rPr lang="en-GB" dirty="0"/>
              <a:t>glucose every few minutes via skin sensor.</a:t>
            </a:r>
          </a:p>
          <a:p>
            <a:endParaRPr lang="en-GB" dirty="0" smtClean="0"/>
          </a:p>
          <a:p>
            <a:r>
              <a:rPr lang="en-GB" dirty="0" smtClean="0"/>
              <a:t>Data </a:t>
            </a:r>
            <a:r>
              <a:rPr lang="en-GB" dirty="0"/>
              <a:t>transmitted to mobile app/receiver for real-time alerts and trends.</a:t>
            </a:r>
          </a:p>
          <a:p>
            <a:endParaRPr lang="en-GB" dirty="0" smtClean="0"/>
          </a:p>
          <a:p>
            <a:r>
              <a:rPr lang="en-GB" dirty="0" smtClean="0"/>
              <a:t>Major </a:t>
            </a:r>
            <a:r>
              <a:rPr lang="en-GB" dirty="0"/>
              <a:t>devices: </a:t>
            </a:r>
            <a:endParaRPr lang="en-GB" dirty="0" smtClean="0"/>
          </a:p>
          <a:p>
            <a:pPr lvl="1"/>
            <a:r>
              <a:rPr lang="en-GB" dirty="0" err="1" smtClean="0"/>
              <a:t>FreeStyle</a:t>
            </a:r>
            <a:r>
              <a:rPr lang="en-GB" dirty="0" smtClean="0"/>
              <a:t> </a:t>
            </a:r>
            <a:r>
              <a:rPr lang="en-GB" dirty="0" err="1"/>
              <a:t>Libre</a:t>
            </a:r>
            <a:r>
              <a:rPr lang="en-GB" dirty="0"/>
              <a:t>, </a:t>
            </a:r>
            <a:r>
              <a:rPr lang="en-GB" dirty="0" err="1"/>
              <a:t>Dexcom</a:t>
            </a:r>
            <a:r>
              <a:rPr lang="en-GB" dirty="0"/>
              <a:t> G6/G7.</a:t>
            </a:r>
          </a:p>
          <a:p>
            <a:endParaRPr lang="en-GB" dirty="0" smtClean="0"/>
          </a:p>
          <a:p>
            <a:r>
              <a:rPr lang="en-GB" dirty="0" smtClean="0"/>
              <a:t>Enables </a:t>
            </a:r>
            <a:r>
              <a:rPr lang="en-GB" dirty="0"/>
              <a:t>data </a:t>
            </a:r>
            <a:r>
              <a:rPr lang="en-GB" dirty="0" smtClean="0"/>
              <a:t>share </a:t>
            </a:r>
            <a:r>
              <a:rPr lang="en-GB" dirty="0"/>
              <a:t>between patients and healthcare teams.</a:t>
            </a:r>
          </a:p>
          <a:p>
            <a:endParaRPr lang="en-GB" dirty="0" smtClean="0"/>
          </a:p>
          <a:p>
            <a:r>
              <a:rPr lang="en-GB" dirty="0" smtClean="0"/>
              <a:t>Supports </a:t>
            </a:r>
            <a:r>
              <a:rPr lang="en-GB" dirty="0"/>
              <a:t>NHS long-term goal of digital, personalised care (NHS England, 2025).</a:t>
            </a:r>
          </a:p>
        </p:txBody>
      </p:sp>
    </p:spTree>
    <p:extLst>
      <p:ext uri="{BB962C8B-B14F-4D97-AF65-F5344CB8AC3E}">
        <p14:creationId xmlns:p14="http://schemas.microsoft.com/office/powerpoint/2010/main" val="954050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Workforce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1700" dirty="0" smtClean="0"/>
              <a:t>Move</a:t>
            </a:r>
            <a:r>
              <a:rPr lang="en-GB" sz="1700" dirty="0" smtClean="0"/>
              <a:t> </a:t>
            </a:r>
            <a:r>
              <a:rPr lang="en-GB" sz="1700" dirty="0"/>
              <a:t>from finger-prick testing → interpret complex datasets (</a:t>
            </a:r>
            <a:r>
              <a:rPr lang="en-GB" sz="1700" dirty="0" err="1"/>
              <a:t>Klonoff</a:t>
            </a:r>
            <a:r>
              <a:rPr lang="en-GB" sz="1700" dirty="0"/>
              <a:t> et al., 2025).</a:t>
            </a:r>
          </a:p>
          <a:p>
            <a:pPr>
              <a:lnSpc>
                <a:spcPct val="110000"/>
              </a:lnSpc>
            </a:pPr>
            <a:r>
              <a:rPr lang="en-GB" sz="1700" dirty="0" smtClean="0"/>
              <a:t>New </a:t>
            </a:r>
            <a:r>
              <a:rPr lang="en-GB" sz="1700" dirty="0"/>
              <a:t>roles and skills required: digital literacy, data interpretation, tele-monitoring.</a:t>
            </a:r>
          </a:p>
          <a:p>
            <a:pPr>
              <a:lnSpc>
                <a:spcPct val="110000"/>
              </a:lnSpc>
            </a:pPr>
            <a:r>
              <a:rPr lang="en-GB" sz="1700" dirty="0" smtClean="0"/>
              <a:t>DSNs </a:t>
            </a:r>
            <a:r>
              <a:rPr lang="en-GB" sz="1700" dirty="0"/>
              <a:t>act as data educators and navigators.</a:t>
            </a:r>
          </a:p>
          <a:p>
            <a:pPr>
              <a:lnSpc>
                <a:spcPct val="110000"/>
              </a:lnSpc>
            </a:pPr>
            <a:r>
              <a:rPr lang="en-GB" sz="1700" dirty="0" smtClean="0"/>
              <a:t>Improved </a:t>
            </a:r>
            <a:r>
              <a:rPr lang="en-GB" sz="1700" dirty="0"/>
              <a:t>efficiency and inter-professional collaboration via shared CGM data.</a:t>
            </a:r>
          </a:p>
          <a:p>
            <a:pPr>
              <a:lnSpc>
                <a:spcPct val="110000"/>
              </a:lnSpc>
            </a:pPr>
            <a:r>
              <a:rPr lang="en-GB" sz="1700" dirty="0" smtClean="0"/>
              <a:t>Challenges</a:t>
            </a:r>
            <a:r>
              <a:rPr lang="en-GB" sz="1700" dirty="0"/>
              <a:t>: 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digital fatigue, data overload, uneven digital training across regions.</a:t>
            </a:r>
          </a:p>
          <a:p>
            <a:pPr>
              <a:lnSpc>
                <a:spcPct val="110000"/>
              </a:lnSpc>
            </a:pPr>
            <a:r>
              <a:rPr lang="en-GB" sz="1700" dirty="0" smtClean="0"/>
              <a:t>Recommendation</a:t>
            </a:r>
            <a:r>
              <a:rPr lang="en-GB" sz="1700" dirty="0"/>
              <a:t>: </a:t>
            </a:r>
          </a:p>
          <a:p>
            <a:pPr marL="742950" lvl="2" indent="-342900">
              <a:lnSpc>
                <a:spcPct val="110000"/>
              </a:lnSpc>
            </a:pPr>
            <a:r>
              <a:rPr lang="en-GB" sz="1300" dirty="0" smtClean="0"/>
              <a:t>CPD and </a:t>
            </a:r>
            <a:r>
              <a:rPr lang="en-GB" sz="1300" dirty="0"/>
              <a:t>digital upskilling essential for sustainability.</a:t>
            </a:r>
          </a:p>
        </p:txBody>
      </p:sp>
    </p:spTree>
    <p:extLst>
      <p:ext uri="{BB962C8B-B14F-4D97-AF65-F5344CB8AC3E}">
        <p14:creationId xmlns:p14="http://schemas.microsoft.com/office/powerpoint/2010/main" val="653854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Service Delivery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From reactive to proactive, data-driven model of diabetes care.</a:t>
            </a:r>
          </a:p>
          <a:p>
            <a:endParaRPr lang="en-GB" b="1" dirty="0"/>
          </a:p>
          <a:p>
            <a:r>
              <a:rPr lang="en-GB" b="1" dirty="0"/>
              <a:t>Real-time monitoring → reduced hospital admissions (NICE, 2022).</a:t>
            </a:r>
          </a:p>
          <a:p>
            <a:endParaRPr lang="en-GB" b="1" dirty="0"/>
          </a:p>
          <a:p>
            <a:r>
              <a:rPr lang="en-GB" b="1" dirty="0"/>
              <a:t>Integrated with Electronic Health Records (EHR) via </a:t>
            </a:r>
            <a:r>
              <a:rPr lang="en-GB" b="1" dirty="0" err="1"/>
              <a:t>Dexcom</a:t>
            </a:r>
            <a:r>
              <a:rPr lang="en-GB" b="1" dirty="0"/>
              <a:t> API → continuity of care.</a:t>
            </a:r>
          </a:p>
          <a:p>
            <a:endParaRPr lang="en-GB" b="1" dirty="0"/>
          </a:p>
          <a:p>
            <a:r>
              <a:rPr lang="en-GB" b="1" dirty="0"/>
              <a:t>Cost efficiency: </a:t>
            </a:r>
            <a:endParaRPr lang="en-GB" b="1" dirty="0" smtClean="0"/>
          </a:p>
          <a:p>
            <a:pPr lvl="1"/>
            <a:r>
              <a:rPr lang="en-GB" b="1" dirty="0" smtClean="0"/>
              <a:t>reduces </a:t>
            </a:r>
            <a:r>
              <a:rPr lang="en-GB" b="1" dirty="0"/>
              <a:t>complications &amp; long-term hospitalisation (Jiao et al., 2022).</a:t>
            </a:r>
          </a:p>
          <a:p>
            <a:endParaRPr lang="en-GB" b="1" dirty="0"/>
          </a:p>
          <a:p>
            <a:r>
              <a:rPr lang="en-GB" b="1" dirty="0"/>
              <a:t>Challenges: </a:t>
            </a:r>
            <a:endParaRPr lang="en-GB" b="1" dirty="0" smtClean="0"/>
          </a:p>
          <a:p>
            <a:pPr lvl="1"/>
            <a:r>
              <a:rPr lang="en-GB" b="1" dirty="0" smtClean="0"/>
              <a:t>interoperability</a:t>
            </a:r>
            <a:r>
              <a:rPr lang="en-GB" b="1" dirty="0"/>
              <a:t>, cybersecurity, data privacy, unequal digital infrastructure.</a:t>
            </a:r>
          </a:p>
          <a:p>
            <a:endParaRPr lang="en-GB" b="1" dirty="0"/>
          </a:p>
          <a:p>
            <a:r>
              <a:rPr lang="en-GB" b="1" dirty="0"/>
              <a:t>Supports NHS “Digital by Default” transformation (NHS Long Term Plan, 2019).</a:t>
            </a:r>
          </a:p>
        </p:txBody>
      </p:sp>
    </p:spTree>
    <p:extLst>
      <p:ext uri="{BB962C8B-B14F-4D97-AF65-F5344CB8AC3E}">
        <p14:creationId xmlns:p14="http://schemas.microsoft.com/office/powerpoint/2010/main" val="306344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on Patients and Service Users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Real-time insight → greater self-awareness and confidence.</a:t>
            </a:r>
          </a:p>
          <a:p>
            <a:endParaRPr lang="en-US" dirty="0"/>
          </a:p>
          <a:p>
            <a:r>
              <a:rPr lang="en-US" dirty="0" err="1"/>
              <a:t>FreeStyle</a:t>
            </a:r>
            <a:r>
              <a:rPr lang="en-US" dirty="0"/>
              <a:t> </a:t>
            </a:r>
            <a:r>
              <a:rPr lang="en-US" dirty="0" err="1" smtClean="0"/>
              <a:t>Libre</a:t>
            </a:r>
            <a:r>
              <a:rPr lang="en-US" dirty="0"/>
              <a:t> (a device for CGM) </a:t>
            </a:r>
            <a:r>
              <a:rPr lang="en-US" dirty="0"/>
              <a:t>improved HbA1c by 0.4% &amp; time-in-range by 130 </a:t>
            </a:r>
            <a:r>
              <a:rPr lang="en-US" dirty="0" err="1"/>
              <a:t>mins</a:t>
            </a:r>
            <a:r>
              <a:rPr lang="en-US" dirty="0"/>
              <a:t>/day (Evans et al., 2022).</a:t>
            </a:r>
          </a:p>
          <a:p>
            <a:endParaRPr lang="en-US" dirty="0"/>
          </a:p>
          <a:p>
            <a:r>
              <a:rPr lang="en-US" dirty="0"/>
              <a:t>Promotes co-production: </a:t>
            </a:r>
            <a:endParaRPr lang="en-US" dirty="0" smtClean="0"/>
          </a:p>
          <a:p>
            <a:pPr lvl="1"/>
            <a:r>
              <a:rPr lang="en-US" dirty="0" smtClean="0"/>
              <a:t>patients </a:t>
            </a:r>
            <a:r>
              <a:rPr lang="en-US" dirty="0"/>
              <a:t>as active partners.</a:t>
            </a:r>
          </a:p>
          <a:p>
            <a:endParaRPr lang="en-US" dirty="0"/>
          </a:p>
          <a:p>
            <a:r>
              <a:rPr lang="en-US" dirty="0"/>
              <a:t>Challenges: </a:t>
            </a:r>
            <a:endParaRPr lang="en-US" dirty="0" smtClean="0"/>
          </a:p>
          <a:p>
            <a:pPr lvl="1"/>
            <a:r>
              <a:rPr lang="en-US" dirty="0" smtClean="0"/>
              <a:t>cost</a:t>
            </a:r>
            <a:r>
              <a:rPr lang="en-US" dirty="0"/>
              <a:t>, digital literacy, data anxiety, privacy concerns.</a:t>
            </a:r>
          </a:p>
          <a:p>
            <a:endParaRPr lang="en-US" dirty="0"/>
          </a:p>
          <a:p>
            <a:r>
              <a:rPr lang="en-US" dirty="0"/>
              <a:t>Structured Education (</a:t>
            </a:r>
            <a:r>
              <a:rPr lang="en-US" dirty="0"/>
              <a:t>DESMOND for Type 2, DAFNE for Type </a:t>
            </a:r>
            <a:r>
              <a:rPr lang="en-US" dirty="0" smtClean="0"/>
              <a:t>1) </a:t>
            </a:r>
            <a:r>
              <a:rPr lang="en-US" dirty="0"/>
              <a:t>enhances outcomes and empowerment.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545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Community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sz="2200" dirty="0"/>
              <a:t>Benefits extend beyond individuals.</a:t>
            </a:r>
          </a:p>
          <a:p>
            <a:endParaRPr lang="en-US" sz="2200" dirty="0"/>
          </a:p>
          <a:p>
            <a:r>
              <a:rPr lang="en-US" sz="2200" dirty="0"/>
              <a:t>Remote care bridges rural healthcare gaps (Tilden et al., 2024).</a:t>
            </a:r>
          </a:p>
          <a:p>
            <a:endParaRPr lang="en-US" sz="2200" dirty="0"/>
          </a:p>
          <a:p>
            <a:r>
              <a:rPr lang="en-US" sz="2200" dirty="0"/>
              <a:t>Families gain reassurance via shared data (Hart et al., 2022).</a:t>
            </a:r>
          </a:p>
          <a:p>
            <a:endParaRPr lang="en-US" sz="2200" dirty="0"/>
          </a:p>
          <a:p>
            <a:r>
              <a:rPr lang="en-US" sz="2200" dirty="0"/>
              <a:t>Supports public health goals: </a:t>
            </a:r>
          </a:p>
          <a:p>
            <a:pPr lvl="1"/>
            <a:r>
              <a:rPr lang="en-US" dirty="0" smtClean="0"/>
              <a:t>fewer </a:t>
            </a:r>
            <a:r>
              <a:rPr lang="en-US" dirty="0"/>
              <a:t>complications, less emergency care.</a:t>
            </a:r>
          </a:p>
          <a:p>
            <a:endParaRPr lang="en-US" dirty="0"/>
          </a:p>
          <a:p>
            <a:r>
              <a:rPr lang="en-US" sz="2100" dirty="0"/>
              <a:t>Challenges: </a:t>
            </a:r>
          </a:p>
          <a:p>
            <a:pPr lvl="1"/>
            <a:r>
              <a:rPr lang="en-US" dirty="0" smtClean="0"/>
              <a:t>rural </a:t>
            </a:r>
            <a:r>
              <a:rPr lang="en-US" dirty="0"/>
              <a:t>connectivity, digital exclusion, “data fatigue” among </a:t>
            </a:r>
            <a:r>
              <a:rPr lang="en-US" dirty="0" err="1"/>
              <a:t>carers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sz="2100" dirty="0"/>
              <a:t>NHS community education builds confidence and digital inclusion.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586168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Strengths:</a:t>
            </a:r>
          </a:p>
          <a:p>
            <a:pPr lvl="1"/>
            <a:r>
              <a:rPr lang="en-GB" dirty="0" smtClean="0"/>
              <a:t>Enhances </a:t>
            </a:r>
            <a:r>
              <a:rPr lang="en-GB" dirty="0"/>
              <a:t>patient autonomy and clinical efficiency.</a:t>
            </a:r>
          </a:p>
          <a:p>
            <a:pPr lvl="1"/>
            <a:r>
              <a:rPr lang="en-GB" dirty="0" smtClean="0"/>
              <a:t>Promotes </a:t>
            </a:r>
            <a:r>
              <a:rPr lang="en-GB" dirty="0"/>
              <a:t>preventive, continuous care.</a:t>
            </a:r>
          </a:p>
          <a:p>
            <a:endParaRPr lang="en-GB" dirty="0"/>
          </a:p>
          <a:p>
            <a:r>
              <a:rPr lang="en-GB" dirty="0"/>
              <a:t>Weaknesses:</a:t>
            </a:r>
          </a:p>
          <a:p>
            <a:pPr lvl="1"/>
            <a:r>
              <a:rPr lang="en-GB" dirty="0" smtClean="0"/>
              <a:t>Data </a:t>
            </a:r>
            <a:r>
              <a:rPr lang="en-GB" dirty="0"/>
              <a:t>overload and cost barriers.</a:t>
            </a:r>
          </a:p>
          <a:p>
            <a:pPr lvl="1"/>
            <a:r>
              <a:rPr lang="en-GB" dirty="0" smtClean="0"/>
              <a:t>Interoperability </a:t>
            </a:r>
            <a:r>
              <a:rPr lang="en-GB" dirty="0"/>
              <a:t>and digital literacy gaps.</a:t>
            </a:r>
          </a:p>
          <a:p>
            <a:endParaRPr lang="en-GB" dirty="0"/>
          </a:p>
          <a:p>
            <a:r>
              <a:rPr lang="en-GB" dirty="0"/>
              <a:t>Ethical Issues:</a:t>
            </a:r>
          </a:p>
          <a:p>
            <a:pPr lvl="1"/>
            <a:r>
              <a:rPr lang="en-GB" dirty="0" smtClean="0"/>
              <a:t>Privacy</a:t>
            </a:r>
            <a:r>
              <a:rPr lang="en-GB" dirty="0"/>
              <a:t>, consent, equitable access.</a:t>
            </a:r>
          </a:p>
          <a:p>
            <a:pPr lvl="1"/>
            <a:r>
              <a:rPr lang="en-GB" dirty="0" smtClean="0"/>
              <a:t>Need </a:t>
            </a:r>
            <a:r>
              <a:rPr lang="en-GB" dirty="0"/>
              <a:t>balance between innovation and inclusivity.</a:t>
            </a:r>
          </a:p>
        </p:txBody>
      </p:sp>
    </p:spTree>
    <p:extLst>
      <p:ext uri="{BB962C8B-B14F-4D97-AF65-F5344CB8AC3E}">
        <p14:creationId xmlns:p14="http://schemas.microsoft.com/office/powerpoint/2010/main" val="21175302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CGM is a key driver of digital transformation in UK health and social care.</a:t>
            </a:r>
          </a:p>
          <a:p>
            <a:endParaRPr lang="en-US" dirty="0"/>
          </a:p>
          <a:p>
            <a:r>
              <a:rPr lang="en-US" dirty="0"/>
              <a:t>Improves clinical accuracy, patient outcomes, and service efficiency.</a:t>
            </a:r>
          </a:p>
          <a:p>
            <a:endParaRPr lang="en-US" dirty="0"/>
          </a:p>
          <a:p>
            <a:r>
              <a:rPr lang="en-US" dirty="0"/>
              <a:t>Requires sustained investment in workforce development, equity, and governance.</a:t>
            </a:r>
          </a:p>
          <a:p>
            <a:endParaRPr lang="en-US" dirty="0"/>
          </a:p>
          <a:p>
            <a:r>
              <a:rPr lang="en-US" dirty="0"/>
              <a:t>Embodies NHS vision: </a:t>
            </a:r>
          </a:p>
          <a:p>
            <a:pPr lvl="1"/>
            <a:r>
              <a:rPr lang="en-US" dirty="0" err="1" smtClean="0"/>
              <a:t>digitise</a:t>
            </a:r>
            <a:r>
              <a:rPr lang="en-US" dirty="0"/>
              <a:t>, connect, transform.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6461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Mandatory digital training for staff.</a:t>
            </a:r>
          </a:p>
          <a:p>
            <a:endParaRPr lang="en-US" dirty="0"/>
          </a:p>
          <a:p>
            <a:r>
              <a:rPr lang="en-US" dirty="0" err="1"/>
              <a:t>Standardise</a:t>
            </a:r>
            <a:r>
              <a:rPr lang="en-US" dirty="0"/>
              <a:t> data integration across NHS systems.</a:t>
            </a:r>
          </a:p>
          <a:p>
            <a:endParaRPr lang="en-US" dirty="0"/>
          </a:p>
          <a:p>
            <a:r>
              <a:rPr lang="en-US" dirty="0"/>
              <a:t>Expand subsidies for low-income and rural users.</a:t>
            </a:r>
          </a:p>
          <a:p>
            <a:endParaRPr lang="en-US" dirty="0"/>
          </a:p>
          <a:p>
            <a:r>
              <a:rPr lang="en-US" dirty="0"/>
              <a:t>Strengthen education to reduce data anxiety.</a:t>
            </a:r>
          </a:p>
          <a:p>
            <a:endParaRPr lang="en-US" dirty="0"/>
          </a:p>
          <a:p>
            <a:r>
              <a:rPr lang="en-US" dirty="0"/>
              <a:t>Enforce robust privacy and consent frameworks.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8191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133857"/>
            <a:ext cx="8957732" cy="5724143"/>
          </a:xfrm>
        </p:spPr>
        <p:txBody>
          <a:bodyPr>
            <a:normAutofit fontScale="70000" lnSpcReduction="20000"/>
          </a:bodyPr>
          <a:lstStyle/>
          <a:p>
            <a:endParaRPr lang="en-US" dirty="0"/>
          </a:p>
          <a:p>
            <a:r>
              <a:rPr lang="en-US" dirty="0"/>
              <a:t>Evans, M., Welsh, Z. and </a:t>
            </a:r>
            <a:r>
              <a:rPr lang="en-US" dirty="0" err="1"/>
              <a:t>Seibold</a:t>
            </a:r>
            <a:r>
              <a:rPr lang="en-US" dirty="0"/>
              <a:t>, A. (2022) “Reductions in HbA1c with Flash Glucose Monitoring Are Sustained for up to 24 Months: A Meta-Analysis of 75 Real-World Observational Studies.,” Diabetes therapy : research, treatment and education of diabetes and related disorders, 13(6), pp. 1175–1185. Available at: https://doi.org/10.1007/s13300-022-01253-9.</a:t>
            </a:r>
          </a:p>
          <a:p>
            <a:r>
              <a:rPr lang="en-US" dirty="0" smtClean="0"/>
              <a:t>Hart</a:t>
            </a:r>
            <a:r>
              <a:rPr lang="en-US" dirty="0"/>
              <a:t>, R.I. et al. (2022) “Parents’ experiences of using remote monitoring technology to manage type 1 diabetes in very young children during a clinical trial: Qualitative study.,” Diabetic medicine : a journal of the British Diabetic Association, 39(7), p. e14828. Available at: https://doi.org/10.1111/dme.14828.</a:t>
            </a:r>
          </a:p>
          <a:p>
            <a:r>
              <a:rPr lang="en-US" dirty="0" smtClean="0"/>
              <a:t>Jiao</a:t>
            </a:r>
            <a:r>
              <a:rPr lang="en-US" dirty="0"/>
              <a:t>, Y. et al. (2022) “A systematic review: Cost-effectiveness of continuous glucose monitoring compared to self-monitoring of blood glucose in type 1 diabetes.,” Endocrinology, diabetes &amp; metabolism, 5(6), p. e369. Available at: https://doi.org/10.1002/edm2.369.</a:t>
            </a:r>
          </a:p>
          <a:p>
            <a:r>
              <a:rPr lang="en-US" dirty="0" err="1" smtClean="0"/>
              <a:t>Klonoff</a:t>
            </a:r>
            <a:r>
              <a:rPr lang="en-US" dirty="0"/>
              <a:t>, D.C. et al. (2025) “CGM Data Analysis 2.0: Functional Data Pattern Recognition and Artificial Intelligence Applications.,” Journal of diabetes science and technology, p. 19322968251353228. Available at: https://doi.org/10.1177/19322968251353228.</a:t>
            </a:r>
          </a:p>
          <a:p>
            <a:r>
              <a:rPr lang="en-US" dirty="0" smtClean="0"/>
              <a:t>NHS </a:t>
            </a:r>
            <a:r>
              <a:rPr lang="en-US" dirty="0"/>
              <a:t>England (2024) “NHS England » NHS identifies over half a million more people at risk of type 2 diabetes in a Year,” 12 June. Available at: https://www.england.nhs.uk/2024/06/nhs-identifies-over-half-a-million-more-people-at-risk-of-type-2-diabetes-in-a-year/ (Accessed: October 24, 2025).</a:t>
            </a:r>
          </a:p>
          <a:p>
            <a:r>
              <a:rPr lang="en-US" dirty="0" smtClean="0"/>
              <a:t>NHS </a:t>
            </a:r>
            <a:r>
              <a:rPr lang="en-US" dirty="0"/>
              <a:t>England (2025) Our strategy to </a:t>
            </a:r>
            <a:r>
              <a:rPr lang="en-US" dirty="0" err="1"/>
              <a:t>digitise</a:t>
            </a:r>
            <a:r>
              <a:rPr lang="en-US" dirty="0"/>
              <a:t>, connect and transform - </a:t>
            </a:r>
            <a:r>
              <a:rPr lang="en-US" dirty="0" err="1"/>
              <a:t>Digitise</a:t>
            </a:r>
            <a:r>
              <a:rPr lang="en-US" dirty="0"/>
              <a:t>, connect, transform - NHS Transformation Directorate. Available at: https://transform.england.nhs.uk/digitise-connect-transform/our-strategy-to-digitise-connect-and-transform/ (Accessed: October 24, 2025).</a:t>
            </a:r>
          </a:p>
          <a:p>
            <a:r>
              <a:rPr lang="en-US" dirty="0" smtClean="0"/>
              <a:t>NHS </a:t>
            </a:r>
            <a:r>
              <a:rPr lang="en-US" dirty="0"/>
              <a:t>long term plan (2019) NHS England » Fit for the Future: 10 Year Health Plan for England. Available at: https://www.england.nhs.uk/long-term-plan/ (Accessed: October 24, 2025).</a:t>
            </a:r>
          </a:p>
          <a:p>
            <a:r>
              <a:rPr lang="en-US" dirty="0" smtClean="0"/>
              <a:t>NICE </a:t>
            </a:r>
            <a:r>
              <a:rPr lang="en-US" dirty="0"/>
              <a:t>(2022) NICE - Endorsed Clinical Guidelines 2022/2023 | Department of Health. Available at: https://www.health-ni.gov.uk/articles/nice-endorsed-clinical-guidelines-20222023 (Accessed: October 24, 2025).</a:t>
            </a:r>
          </a:p>
          <a:p>
            <a:r>
              <a:rPr lang="en-US" dirty="0" smtClean="0"/>
              <a:t>Tilden</a:t>
            </a:r>
            <a:r>
              <a:rPr lang="en-US" dirty="0"/>
              <a:t>, D.R. et al. (2024) “Disparities in Continuous Glucose Monitor Use Between Children With Type 1 Diabetes Living in Urban and Rural Areas.,” Diabetes care, 47(3), pp. 346–352. Available at: https://doi.org/10.2337/dc23-1564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950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Questions</a:t>
            </a:r>
            <a:r>
              <a:rPr lang="en-GB" dirty="0"/>
              <a:t> </a:t>
            </a:r>
            <a:r>
              <a:rPr lang="en-GB" dirty="0" smtClean="0"/>
              <a:t>and Answers</a:t>
            </a:r>
            <a:r>
              <a:rPr lang="en-GB" dirty="0"/>
              <a:t> </a:t>
            </a:r>
            <a:r>
              <a:rPr lang="en-GB" dirty="0" smtClean="0"/>
              <a:t>-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mtClean="0"/>
              <a:t>Ask your question?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53497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278</TotalTime>
  <Words>662</Words>
  <Application>Microsoft Office PowerPoint</Application>
  <PresentationFormat>Widescreen</PresentationFormat>
  <Paragraphs>130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Trebuchet MS</vt:lpstr>
      <vt:lpstr>Wingdings 3</vt:lpstr>
      <vt:lpstr>Facet</vt:lpstr>
      <vt:lpstr>Title: Continuous Glucose Monitoring (CGM) in UK Health and Social Care:  A Critical Evaluation</vt:lpstr>
      <vt:lpstr>Content</vt:lpstr>
      <vt:lpstr>Introduction</vt:lpstr>
      <vt:lpstr>Digital Technology Overview</vt:lpstr>
      <vt:lpstr>Impact on Workforce</vt:lpstr>
      <vt:lpstr>Impact on Service Delivery</vt:lpstr>
      <vt:lpstr>Impact on Patients and Service Users</vt:lpstr>
      <vt:lpstr>Impact on Community</vt:lpstr>
      <vt:lpstr>Critical Analysis</vt:lpstr>
      <vt:lpstr>Conclusion</vt:lpstr>
      <vt:lpstr>Recommendations</vt:lpstr>
      <vt:lpstr>References</vt:lpstr>
      <vt:lpstr>Questions and Answers - Session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22</cp:revision>
  <dcterms:created xsi:type="dcterms:W3CDTF">2025-10-26T03:58:44Z</dcterms:created>
  <dcterms:modified xsi:type="dcterms:W3CDTF">2025-11-02T06:29:52Z</dcterms:modified>
</cp:coreProperties>
</file>