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2"/>
  </p:notesMasterIdLst>
  <p:handoutMasterIdLst>
    <p:handoutMasterId r:id="rId53"/>
  </p:handoutMasterIdLst>
  <p:sldIdLst>
    <p:sldId id="256" r:id="rId5"/>
    <p:sldId id="276" r:id="rId6"/>
    <p:sldId id="283" r:id="rId7"/>
    <p:sldId id="294" r:id="rId8"/>
    <p:sldId id="330" r:id="rId9"/>
    <p:sldId id="257" r:id="rId10"/>
    <p:sldId id="306" r:id="rId11"/>
    <p:sldId id="311" r:id="rId12"/>
    <p:sldId id="331" r:id="rId13"/>
    <p:sldId id="258" r:id="rId14"/>
    <p:sldId id="314" r:id="rId15"/>
    <p:sldId id="263" r:id="rId16"/>
    <p:sldId id="278" r:id="rId17"/>
    <p:sldId id="279" r:id="rId18"/>
    <p:sldId id="320" r:id="rId19"/>
    <p:sldId id="332" r:id="rId20"/>
    <p:sldId id="302" r:id="rId21"/>
    <p:sldId id="333" r:id="rId22"/>
    <p:sldId id="303" r:id="rId23"/>
    <p:sldId id="292" r:id="rId24"/>
    <p:sldId id="319" r:id="rId25"/>
    <p:sldId id="293" r:id="rId26"/>
    <p:sldId id="259" r:id="rId27"/>
    <p:sldId id="260" r:id="rId28"/>
    <p:sldId id="321" r:id="rId29"/>
    <p:sldId id="322" r:id="rId30"/>
    <p:sldId id="261" r:id="rId31"/>
    <p:sldId id="315" r:id="rId32"/>
    <p:sldId id="316" r:id="rId33"/>
    <p:sldId id="317" r:id="rId34"/>
    <p:sldId id="318" r:id="rId35"/>
    <p:sldId id="334" r:id="rId36"/>
    <p:sldId id="323" r:id="rId37"/>
    <p:sldId id="262" r:id="rId38"/>
    <p:sldId id="324" r:id="rId39"/>
    <p:sldId id="298" r:id="rId40"/>
    <p:sldId id="299" r:id="rId41"/>
    <p:sldId id="310" r:id="rId42"/>
    <p:sldId id="325" r:id="rId43"/>
    <p:sldId id="326" r:id="rId44"/>
    <p:sldId id="327" r:id="rId45"/>
    <p:sldId id="328" r:id="rId46"/>
    <p:sldId id="329" r:id="rId47"/>
    <p:sldId id="295" r:id="rId48"/>
    <p:sldId id="297" r:id="rId49"/>
    <p:sldId id="275" r:id="rId50"/>
    <p:sldId id="291"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handoutMaster" Target="handoutMasters/handoutMaster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20/10/2021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10/20/2021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19A4DE1E-C80C-47A4-BA28-6A73BE6D4759}"/>
              </a:ext>
            </a:extLst>
          </p:cNvPr>
          <p:cNvSpPr>
            <a:spLocks noGrp="1" noChangeArrowheads="1"/>
          </p:cNvSpPr>
          <p:nvPr>
            <p:ph type="sldNum" sz="quarter" idx="5"/>
          </p:nvPr>
        </p:nvSpPr>
        <p:spPr>
          <a:ln/>
        </p:spPr>
        <p:txBody>
          <a:bodyPr/>
          <a:lstStyle/>
          <a:p>
            <a:fld id="{40F7AC30-F828-4F0A-B5D7-809B5E158384}" type="slidenum">
              <a:rPr lang="en-US" altLang="en-US"/>
              <a:pPr/>
              <a:t>13</a:t>
            </a:fld>
            <a:endParaRPr lang="en-US" altLang="en-US"/>
          </a:p>
        </p:txBody>
      </p:sp>
      <p:sp>
        <p:nvSpPr>
          <p:cNvPr id="28674" name="Rectangle 2">
            <a:extLst>
              <a:ext uri="{FF2B5EF4-FFF2-40B4-BE49-F238E27FC236}">
                <a16:creationId xmlns:a16="http://schemas.microsoft.com/office/drawing/2014/main" id="{3747DDD0-2555-4BDF-ACA8-D92B68CF0C87}"/>
              </a:ext>
            </a:extLst>
          </p:cNvPr>
          <p:cNvSpPr>
            <a:spLocks noGrp="1" noRot="1" noChangeAspect="1" noChangeArrowheads="1" noTextEdit="1"/>
          </p:cNvSpPr>
          <p:nvPr>
            <p:ph type="sldImg"/>
          </p:nvPr>
        </p:nvSpPr>
        <p:spPr>
          <a:ln/>
        </p:spPr>
      </p:sp>
      <p:sp>
        <p:nvSpPr>
          <p:cNvPr id="28675" name="Rectangle 3">
            <a:extLst>
              <a:ext uri="{FF2B5EF4-FFF2-40B4-BE49-F238E27FC236}">
                <a16:creationId xmlns:a16="http://schemas.microsoft.com/office/drawing/2014/main" id="{559C281F-7967-4726-9343-C7E8C9F09777}"/>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7CF065A9-D3BB-44F6-9599-29B60920AF3A}"/>
              </a:ext>
            </a:extLst>
          </p:cNvPr>
          <p:cNvSpPr>
            <a:spLocks noGrp="1" noChangeArrowheads="1"/>
          </p:cNvSpPr>
          <p:nvPr>
            <p:ph type="sldNum" sz="quarter" idx="5"/>
          </p:nvPr>
        </p:nvSpPr>
        <p:spPr>
          <a:ln/>
        </p:spPr>
        <p:txBody>
          <a:bodyPr/>
          <a:lstStyle/>
          <a:p>
            <a:fld id="{98A76101-A128-42A7-934F-D92DA245792A}" type="slidenum">
              <a:rPr lang="en-US" altLang="en-US"/>
              <a:pPr/>
              <a:t>14</a:t>
            </a:fld>
            <a:endParaRPr lang="en-US" altLang="en-US"/>
          </a:p>
        </p:txBody>
      </p:sp>
      <p:sp>
        <p:nvSpPr>
          <p:cNvPr id="30722" name="Rectangle 1026">
            <a:extLst>
              <a:ext uri="{FF2B5EF4-FFF2-40B4-BE49-F238E27FC236}">
                <a16:creationId xmlns:a16="http://schemas.microsoft.com/office/drawing/2014/main" id="{90285548-2F81-4556-BA04-2F19DF9AA881}"/>
              </a:ext>
            </a:extLst>
          </p:cNvPr>
          <p:cNvSpPr>
            <a:spLocks noGrp="1" noRot="1" noChangeAspect="1" noChangeArrowheads="1" noTextEdit="1"/>
          </p:cNvSpPr>
          <p:nvPr>
            <p:ph type="sldImg"/>
          </p:nvPr>
        </p:nvSpPr>
        <p:spPr>
          <a:ln/>
        </p:spPr>
      </p:sp>
      <p:sp>
        <p:nvSpPr>
          <p:cNvPr id="30723" name="Rectangle 1027">
            <a:extLst>
              <a:ext uri="{FF2B5EF4-FFF2-40B4-BE49-F238E27FC236}">
                <a16:creationId xmlns:a16="http://schemas.microsoft.com/office/drawing/2014/main" id="{54AE71BB-313C-40DB-92BF-62C09E4D8A00}"/>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pPr/>
              <a:t>22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20/10/2021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20/10/2021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20/10/2021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20/10/2021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20/10/2021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20/10/2021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20/10/2021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20/10/2021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20/10/2021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20/10/2021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20/10/2021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85800" y="1981200"/>
            <a:ext cx="7772400" cy="4114800"/>
          </a:xfrm>
        </p:spPr>
        <p:txBody>
          <a:bodyPr/>
          <a:lstStyle/>
          <a:p>
            <a:pPr lvl="0"/>
            <a:endParaRPr lang="en-GB" noProof="0"/>
          </a:p>
        </p:txBody>
      </p:sp>
      <p:sp>
        <p:nvSpPr>
          <p:cNvPr id="4" name="Rectangle 4">
            <a:extLst>
              <a:ext uri="{FF2B5EF4-FFF2-40B4-BE49-F238E27FC236}">
                <a16:creationId xmlns:a16="http://schemas.microsoft.com/office/drawing/2014/main" id="{0C643474-13DB-49D3-9025-3B1A655DC0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FDA5930E-C1ED-4891-BF1B-5C8D503998E1}"/>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47EBDA07-F60D-4B72-AD3C-2D6F5AEAFC35}"/>
              </a:ext>
            </a:extLst>
          </p:cNvPr>
          <p:cNvSpPr>
            <a:spLocks noGrp="1" noChangeArrowheads="1"/>
          </p:cNvSpPr>
          <p:nvPr>
            <p:ph type="sldNum" sz="quarter" idx="12"/>
          </p:nvPr>
        </p:nvSpPr>
        <p:spPr>
          <a:ln/>
        </p:spPr>
        <p:txBody>
          <a:bodyPr/>
          <a:lstStyle>
            <a:lvl1pPr>
              <a:defRPr/>
            </a:lvl1pPr>
          </a:lstStyle>
          <a:p>
            <a:fld id="{2EA0D332-BEDF-4760-97CB-147C3F4E3871}" type="slidenum">
              <a:rPr lang="en-US" altLang="en-US"/>
              <a:pPr/>
              <a:t>‹#›</a:t>
            </a:fld>
            <a:endParaRPr lang="en-US" altLang="en-US"/>
          </a:p>
        </p:txBody>
      </p:sp>
    </p:spTree>
    <p:extLst>
      <p:ext uri="{BB962C8B-B14F-4D97-AF65-F5344CB8AC3E}">
        <p14:creationId xmlns:p14="http://schemas.microsoft.com/office/powerpoint/2010/main" val="4176449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20/10/2021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emf"/><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Community Engagement</a:t>
            </a:r>
            <a:br>
              <a:rPr lang="en-GB" sz="4000" b="1" dirty="0">
                <a:solidFill>
                  <a:schemeClr val="accent2">
                    <a:lumMod val="20000"/>
                    <a:lumOff val="80000"/>
                  </a:schemeClr>
                </a:solidFill>
              </a:rPr>
            </a:br>
            <a:r>
              <a:rPr lang="en-GB" sz="3100" b="1" dirty="0">
                <a:solidFill>
                  <a:schemeClr val="accent2">
                    <a:lumMod val="20000"/>
                    <a:lumOff val="80000"/>
                  </a:schemeClr>
                </a:solidFill>
              </a:rPr>
              <a:t>(LCBB4002)</a:t>
            </a: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chemeClr val="accent2">
                    <a:lumMod val="20000"/>
                    <a:lumOff val="80000"/>
                  </a:schemeClr>
                </a:solidFill>
              </a:rPr>
              <a:t>Time Management</a:t>
            </a:r>
            <a:br>
              <a:rPr lang="en-GB" sz="4000" b="1" dirty="0">
                <a:solidFill>
                  <a:schemeClr val="accent2">
                    <a:lumMod val="20000"/>
                    <a:lumOff val="80000"/>
                  </a:schemeClr>
                </a:solidFill>
              </a:rPr>
            </a:br>
            <a:r>
              <a:rPr lang="en-GB" sz="4000" b="1" dirty="0">
                <a:solidFill>
                  <a:schemeClr val="accent2">
                    <a:lumMod val="20000"/>
                    <a:lumOff val="80000"/>
                  </a:schemeClr>
                </a:solidFill>
              </a:rPr>
              <a:t> </a:t>
            </a:r>
            <a:br>
              <a:rPr lang="en-GB" b="1" dirty="0">
                <a:solidFill>
                  <a:schemeClr val="accent2">
                    <a:lumMod val="20000"/>
                    <a:lumOff val="80000"/>
                  </a:schemeClr>
                </a:solidFill>
              </a:rPr>
            </a:b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3C08C-50F9-48FD-B7E3-FB4756F4B2AD}"/>
              </a:ext>
            </a:extLst>
          </p:cNvPr>
          <p:cNvSpPr>
            <a:spLocks noGrp="1"/>
          </p:cNvSpPr>
          <p:nvPr>
            <p:ph idx="1"/>
          </p:nvPr>
        </p:nvSpPr>
        <p:spPr/>
        <p:txBody>
          <a:bodyPr>
            <a:normAutofit lnSpcReduction="10000"/>
          </a:bodyPr>
          <a:lstStyle/>
          <a:p>
            <a:pPr marL="0" indent="0">
              <a:buNone/>
            </a:pPr>
            <a:r>
              <a:rPr lang="en-GB" dirty="0"/>
              <a:t>We have;</a:t>
            </a:r>
          </a:p>
          <a:p>
            <a:r>
              <a:rPr lang="en-GB" dirty="0"/>
              <a:t>Introduced ourselves</a:t>
            </a:r>
          </a:p>
          <a:p>
            <a:r>
              <a:rPr lang="en-GB" dirty="0"/>
              <a:t>Set class rules</a:t>
            </a:r>
          </a:p>
          <a:p>
            <a:r>
              <a:rPr lang="en-GB" dirty="0"/>
              <a:t>Introduction to the module</a:t>
            </a:r>
          </a:p>
          <a:p>
            <a:r>
              <a:rPr lang="en-GB" dirty="0"/>
              <a:t>Theory into practice</a:t>
            </a:r>
          </a:p>
          <a:p>
            <a:r>
              <a:rPr lang="en-GB" dirty="0"/>
              <a:t>Project Management</a:t>
            </a:r>
          </a:p>
          <a:p>
            <a:r>
              <a:rPr lang="en-GB" dirty="0"/>
              <a:t>Operations Management</a:t>
            </a:r>
          </a:p>
        </p:txBody>
      </p:sp>
      <p:sp>
        <p:nvSpPr>
          <p:cNvPr id="4" name="Title 1">
            <a:extLst>
              <a:ext uri="{FF2B5EF4-FFF2-40B4-BE49-F238E27FC236}">
                <a16:creationId xmlns:a16="http://schemas.microsoft.com/office/drawing/2014/main" id="{5AB81160-987C-4630-B0AA-26E1BED48B54}"/>
              </a:ext>
            </a:extLst>
          </p:cNvPr>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t>So far…..</a:t>
            </a:r>
            <a:endParaRPr lang="en-GB" dirty="0"/>
          </a:p>
        </p:txBody>
      </p:sp>
    </p:spTree>
    <p:extLst>
      <p:ext uri="{BB962C8B-B14F-4D97-AF65-F5344CB8AC3E}">
        <p14:creationId xmlns:p14="http://schemas.microsoft.com/office/powerpoint/2010/main" val="1150337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457200" y="260648"/>
            <a:ext cx="8507288" cy="5256585"/>
          </a:xfrm>
        </p:spPr>
        <p:txBody>
          <a:bodyPr>
            <a:normAutofit lnSpcReduction="10000"/>
          </a:bodyPr>
          <a:lstStyle/>
          <a:p>
            <a:pPr>
              <a:buNone/>
            </a:pPr>
            <a:endParaRPr lang="en-GB" dirty="0"/>
          </a:p>
          <a:p>
            <a:pPr marL="0" indent="0">
              <a:buNone/>
            </a:pPr>
            <a:r>
              <a:rPr lang="en-GB" dirty="0"/>
              <a:t>By the end of this section you should be able to:</a:t>
            </a:r>
          </a:p>
          <a:p>
            <a:r>
              <a:rPr lang="en-GB" dirty="0"/>
              <a:t>Understand Time management theories</a:t>
            </a:r>
          </a:p>
          <a:p>
            <a:r>
              <a:rPr lang="en-GB" dirty="0"/>
              <a:t>Consider a number of time management techniques and strategies including prioritisation and SMART goals.</a:t>
            </a:r>
          </a:p>
          <a:p>
            <a:r>
              <a:rPr lang="en-GB" dirty="0"/>
              <a:t>Understand the importance of time management as an essential life skill.</a:t>
            </a:r>
          </a:p>
          <a:p>
            <a:r>
              <a:rPr lang="en-GB" dirty="0"/>
              <a:t>Recognise ‘time stealers’.</a:t>
            </a:r>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A5587-80F5-4F20-A9A1-697A8D735092}"/>
              </a:ext>
            </a:extLst>
          </p:cNvPr>
          <p:cNvSpPr>
            <a:spLocks noGrp="1"/>
          </p:cNvSpPr>
          <p:nvPr>
            <p:ph type="title"/>
          </p:nvPr>
        </p:nvSpPr>
        <p:spPr/>
        <p:txBody>
          <a:bodyPr>
            <a:normAutofit fontScale="90000"/>
          </a:bodyPr>
          <a:lstStyle/>
          <a:p>
            <a:r>
              <a:rPr lang="en-GB" dirty="0"/>
              <a:t>Why is Time Management Important for a Student?</a:t>
            </a:r>
          </a:p>
        </p:txBody>
      </p:sp>
      <p:sp>
        <p:nvSpPr>
          <p:cNvPr id="3" name="Content Placeholder 2">
            <a:extLst>
              <a:ext uri="{FF2B5EF4-FFF2-40B4-BE49-F238E27FC236}">
                <a16:creationId xmlns:a16="http://schemas.microsoft.com/office/drawing/2014/main" id="{EF663A0A-C05A-42B5-8CE2-7EA62462FD8E}"/>
              </a:ext>
            </a:extLst>
          </p:cNvPr>
          <p:cNvSpPr>
            <a:spLocks noGrp="1"/>
          </p:cNvSpPr>
          <p:nvPr>
            <p:ph idx="1"/>
          </p:nvPr>
        </p:nvSpPr>
        <p:spPr/>
        <p:txBody>
          <a:bodyPr>
            <a:normAutofit/>
          </a:bodyPr>
          <a:lstStyle/>
          <a:p>
            <a:r>
              <a:rPr lang="en-GB" dirty="0"/>
              <a:t>Allows you to keep control of all of your work and social activities. </a:t>
            </a:r>
          </a:p>
          <a:p>
            <a:endParaRPr lang="en-GB" dirty="0"/>
          </a:p>
          <a:p>
            <a:r>
              <a:rPr lang="en-GB" dirty="0"/>
              <a:t>It allows you to prioritise and complete activities to deadlines.</a:t>
            </a:r>
          </a:p>
          <a:p>
            <a:endParaRPr lang="en-GB" dirty="0"/>
          </a:p>
        </p:txBody>
      </p:sp>
    </p:spTree>
    <p:extLst>
      <p:ext uri="{BB962C8B-B14F-4D97-AF65-F5344CB8AC3E}">
        <p14:creationId xmlns:p14="http://schemas.microsoft.com/office/powerpoint/2010/main" val="4190113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A5587-80F5-4F20-A9A1-697A8D735092}"/>
              </a:ext>
            </a:extLst>
          </p:cNvPr>
          <p:cNvSpPr>
            <a:spLocks noGrp="1"/>
          </p:cNvSpPr>
          <p:nvPr>
            <p:ph type="title"/>
          </p:nvPr>
        </p:nvSpPr>
        <p:spPr/>
        <p:txBody>
          <a:bodyPr>
            <a:normAutofit fontScale="90000"/>
          </a:bodyPr>
          <a:lstStyle/>
          <a:p>
            <a:r>
              <a:rPr lang="en-GB" dirty="0"/>
              <a:t>Why is Time Management Important for a Student?</a:t>
            </a:r>
          </a:p>
        </p:txBody>
      </p:sp>
      <p:sp>
        <p:nvSpPr>
          <p:cNvPr id="3" name="Content Placeholder 2">
            <a:extLst>
              <a:ext uri="{FF2B5EF4-FFF2-40B4-BE49-F238E27FC236}">
                <a16:creationId xmlns:a16="http://schemas.microsoft.com/office/drawing/2014/main" id="{EF663A0A-C05A-42B5-8CE2-7EA62462FD8E}"/>
              </a:ext>
            </a:extLst>
          </p:cNvPr>
          <p:cNvSpPr>
            <a:spLocks noGrp="1"/>
          </p:cNvSpPr>
          <p:nvPr>
            <p:ph idx="1"/>
          </p:nvPr>
        </p:nvSpPr>
        <p:spPr/>
        <p:txBody>
          <a:bodyPr>
            <a:normAutofit/>
          </a:bodyPr>
          <a:lstStyle/>
          <a:p>
            <a:r>
              <a:rPr lang="en-GB" dirty="0"/>
              <a:t>Managing time effectively results in you feeling less stressed and consequently more able to plan your studies and achieve good grades</a:t>
            </a:r>
          </a:p>
          <a:p>
            <a:endParaRPr lang="en-GB" dirty="0"/>
          </a:p>
        </p:txBody>
      </p:sp>
    </p:spTree>
    <p:extLst>
      <p:ext uri="{BB962C8B-B14F-4D97-AF65-F5344CB8AC3E}">
        <p14:creationId xmlns:p14="http://schemas.microsoft.com/office/powerpoint/2010/main" val="1639221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4A646B88-91F9-4244-846A-F729908F4E12}"/>
              </a:ext>
            </a:extLst>
          </p:cNvPr>
          <p:cNvSpPr>
            <a:spLocks noGrp="1" noChangeArrowheads="1"/>
          </p:cNvSpPr>
          <p:nvPr>
            <p:ph type="title"/>
          </p:nvPr>
        </p:nvSpPr>
        <p:spPr/>
        <p:txBody>
          <a:bodyPr/>
          <a:lstStyle/>
          <a:p>
            <a:pPr eaLnBrk="1" hangingPunct="1"/>
            <a:r>
              <a:rPr lang="en-US" altLang="en-US" u="sng" dirty="0">
                <a:solidFill>
                  <a:srgbClr val="CC3300"/>
                </a:solidFill>
              </a:rPr>
              <a:t>TIME IS MONEY</a:t>
            </a:r>
            <a:r>
              <a:rPr lang="en-US" altLang="en-US" dirty="0"/>
              <a:t> </a:t>
            </a:r>
          </a:p>
        </p:txBody>
      </p:sp>
      <p:sp>
        <p:nvSpPr>
          <p:cNvPr id="4099" name="Rectangle 3">
            <a:extLst>
              <a:ext uri="{FF2B5EF4-FFF2-40B4-BE49-F238E27FC236}">
                <a16:creationId xmlns:a16="http://schemas.microsoft.com/office/drawing/2014/main" id="{07C8C2A4-DA8C-47AB-9001-B9D49E984706}"/>
              </a:ext>
            </a:extLst>
          </p:cNvPr>
          <p:cNvSpPr>
            <a:spLocks noGrp="1" noChangeArrowheads="1"/>
          </p:cNvSpPr>
          <p:nvPr>
            <p:ph type="body" idx="1"/>
          </p:nvPr>
        </p:nvSpPr>
        <p:spPr>
          <a:xfrm>
            <a:off x="685800" y="2667000"/>
            <a:ext cx="7772400" cy="2819400"/>
          </a:xfrm>
        </p:spPr>
        <p:txBody>
          <a:bodyPr/>
          <a:lstStyle/>
          <a:p>
            <a:pPr eaLnBrk="1" hangingPunct="1"/>
            <a:r>
              <a:rPr lang="en-US" altLang="en-US"/>
              <a:t>You can make money; you can’t make time. </a:t>
            </a:r>
          </a:p>
          <a:p>
            <a:pPr eaLnBrk="1" hangingPunct="1"/>
            <a:r>
              <a:rPr lang="en-US" altLang="en-US"/>
              <a:t>An inch of gold cannot buy an inch of time (Chinese proverb).</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14B32601-BE4A-49FF-8EBA-E2AC7D6E3624}"/>
              </a:ext>
            </a:extLst>
          </p:cNvPr>
          <p:cNvSpPr>
            <a:spLocks noGrp="1" noChangeArrowheads="1"/>
          </p:cNvSpPr>
          <p:nvPr>
            <p:ph type="title"/>
          </p:nvPr>
        </p:nvSpPr>
        <p:spPr>
          <a:xfrm>
            <a:off x="381000" y="381000"/>
            <a:ext cx="8458200" cy="914400"/>
          </a:xfrm>
        </p:spPr>
        <p:txBody>
          <a:bodyPr/>
          <a:lstStyle/>
          <a:p>
            <a:pPr eaLnBrk="1" hangingPunct="1"/>
            <a:r>
              <a:rPr lang="en-AU" altLang="en-US" u="sng">
                <a:solidFill>
                  <a:srgbClr val="CC3300"/>
                </a:solidFill>
              </a:rPr>
              <a:t>WHY TIME MANAGEMENT</a:t>
            </a:r>
            <a:r>
              <a:rPr lang="en-AU" altLang="en-US">
                <a:solidFill>
                  <a:srgbClr val="CC3300"/>
                </a:solidFill>
              </a:rPr>
              <a:t> ?</a:t>
            </a:r>
          </a:p>
        </p:txBody>
      </p:sp>
      <p:sp>
        <p:nvSpPr>
          <p:cNvPr id="56323" name="Rectangle 3">
            <a:extLst>
              <a:ext uri="{FF2B5EF4-FFF2-40B4-BE49-F238E27FC236}">
                <a16:creationId xmlns:a16="http://schemas.microsoft.com/office/drawing/2014/main" id="{BC21EAFF-496B-425D-ABE8-D2360801ECD0}"/>
              </a:ext>
            </a:extLst>
          </p:cNvPr>
          <p:cNvSpPr>
            <a:spLocks noGrp="1" noChangeArrowheads="1"/>
          </p:cNvSpPr>
          <p:nvPr>
            <p:ph type="body" idx="1"/>
          </p:nvPr>
        </p:nvSpPr>
        <p:spPr>
          <a:xfrm>
            <a:off x="685800" y="2590800"/>
            <a:ext cx="7772400" cy="3505200"/>
          </a:xfrm>
        </p:spPr>
        <p:txBody>
          <a:bodyPr/>
          <a:lstStyle/>
          <a:p>
            <a:pPr eaLnBrk="1" hangingPunct="1"/>
            <a:r>
              <a:rPr lang="en-AU" altLang="en-US" sz="3600" u="sng">
                <a:solidFill>
                  <a:srgbClr val="008000"/>
                </a:solidFill>
              </a:rPr>
              <a:t>To utilise the available time in optimum manner to achieve one’s personal and professional goals.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56323">
                                            <p:txEl>
                                              <p:pRg st="0" end="0"/>
                                            </p:txEl>
                                          </p:spTgt>
                                        </p:tgtEl>
                                        <p:attrNameLst>
                                          <p:attrName>style.visibility</p:attrName>
                                        </p:attrNameLst>
                                      </p:cBhvr>
                                      <p:to>
                                        <p:strVal val="visible"/>
                                      </p:to>
                                    </p:set>
                                    <p:animEffect transition="in" filter="box(out)">
                                      <p:cBhvr>
                                        <p:cTn id="7" dur="500"/>
                                        <p:tgtEl>
                                          <p:spTgt spid="56323">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3"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036BC184-1AA4-4556-84A3-73655C248540}"/>
              </a:ext>
            </a:extLst>
          </p:cNvPr>
          <p:cNvSpPr>
            <a:spLocks noGrp="1" noChangeArrowheads="1"/>
          </p:cNvSpPr>
          <p:nvPr>
            <p:ph type="title"/>
          </p:nvPr>
        </p:nvSpPr>
        <p:spPr>
          <a:xfrm>
            <a:off x="685800" y="0"/>
            <a:ext cx="7772400" cy="1219200"/>
          </a:xfrm>
        </p:spPr>
        <p:txBody>
          <a:bodyPr/>
          <a:lstStyle/>
          <a:p>
            <a:pPr eaLnBrk="1" hangingPunct="1"/>
            <a:r>
              <a:rPr lang="en-US" altLang="en-US" sz="4000" b="1" u="sng">
                <a:solidFill>
                  <a:srgbClr val="CC3300"/>
                </a:solidFill>
              </a:rPr>
              <a:t>TIME FOR EVERYTHING</a:t>
            </a:r>
          </a:p>
        </p:txBody>
      </p:sp>
      <p:sp>
        <p:nvSpPr>
          <p:cNvPr id="6147" name="Rectangle 3">
            <a:extLst>
              <a:ext uri="{FF2B5EF4-FFF2-40B4-BE49-F238E27FC236}">
                <a16:creationId xmlns:a16="http://schemas.microsoft.com/office/drawing/2014/main" id="{5107D14D-0568-4EA5-A61D-8707ECA0231B}"/>
              </a:ext>
            </a:extLst>
          </p:cNvPr>
          <p:cNvSpPr>
            <a:spLocks noGrp="1" noChangeArrowheads="1"/>
          </p:cNvSpPr>
          <p:nvPr>
            <p:ph type="body" idx="1"/>
          </p:nvPr>
        </p:nvSpPr>
        <p:spPr>
          <a:xfrm>
            <a:off x="0" y="1219200"/>
            <a:ext cx="9144000" cy="5257800"/>
          </a:xfrm>
        </p:spPr>
        <p:txBody>
          <a:bodyPr>
            <a:normAutofit/>
          </a:bodyPr>
          <a:lstStyle/>
          <a:p>
            <a:pPr eaLnBrk="1" hangingPunct="1"/>
            <a:r>
              <a:rPr lang="en-US" altLang="en-US" dirty="0">
                <a:solidFill>
                  <a:srgbClr val="008000"/>
                </a:solidFill>
              </a:rPr>
              <a:t>Take time to </a:t>
            </a:r>
            <a:r>
              <a:rPr lang="en-US" altLang="en-US" dirty="0" err="1">
                <a:solidFill>
                  <a:srgbClr val="008000"/>
                </a:solidFill>
              </a:rPr>
              <a:t>work,it</a:t>
            </a:r>
            <a:r>
              <a:rPr lang="en-US" altLang="en-US" dirty="0">
                <a:solidFill>
                  <a:srgbClr val="008000"/>
                </a:solidFill>
              </a:rPr>
              <a:t> is the price of success</a:t>
            </a:r>
          </a:p>
          <a:p>
            <a:pPr eaLnBrk="1" hangingPunct="1"/>
            <a:endParaRPr lang="en-US" altLang="en-US" dirty="0">
              <a:solidFill>
                <a:srgbClr val="008000"/>
              </a:solidFill>
            </a:endParaRPr>
          </a:p>
          <a:p>
            <a:pPr eaLnBrk="1" hangingPunct="1"/>
            <a:r>
              <a:rPr lang="en-US" altLang="en-US" dirty="0">
                <a:solidFill>
                  <a:srgbClr val="008000"/>
                </a:solidFill>
              </a:rPr>
              <a:t>Take time to </a:t>
            </a:r>
            <a:r>
              <a:rPr lang="en-US" altLang="en-US" dirty="0" err="1">
                <a:solidFill>
                  <a:srgbClr val="008000"/>
                </a:solidFill>
              </a:rPr>
              <a:t>think,it</a:t>
            </a:r>
            <a:r>
              <a:rPr lang="en-US" altLang="en-US" dirty="0">
                <a:solidFill>
                  <a:srgbClr val="008000"/>
                </a:solidFill>
              </a:rPr>
              <a:t> is the source of power</a:t>
            </a:r>
          </a:p>
          <a:p>
            <a:pPr eaLnBrk="1" hangingPunct="1"/>
            <a:endParaRPr lang="en-US" altLang="en-US" dirty="0">
              <a:solidFill>
                <a:srgbClr val="008000"/>
              </a:solidFill>
            </a:endParaRPr>
          </a:p>
          <a:p>
            <a:pPr eaLnBrk="1" hangingPunct="1"/>
            <a:r>
              <a:rPr lang="en-US" altLang="en-US" dirty="0">
                <a:solidFill>
                  <a:srgbClr val="008000"/>
                </a:solidFill>
              </a:rPr>
              <a:t>Take time to </a:t>
            </a:r>
            <a:r>
              <a:rPr lang="en-US" altLang="en-US" dirty="0" err="1">
                <a:solidFill>
                  <a:srgbClr val="008000"/>
                </a:solidFill>
              </a:rPr>
              <a:t>play,it</a:t>
            </a:r>
            <a:r>
              <a:rPr lang="en-US" altLang="en-US" dirty="0">
                <a:solidFill>
                  <a:srgbClr val="008000"/>
                </a:solidFill>
              </a:rPr>
              <a:t> is the source of youth</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036BC184-1AA4-4556-84A3-73655C248540}"/>
              </a:ext>
            </a:extLst>
          </p:cNvPr>
          <p:cNvSpPr>
            <a:spLocks noGrp="1" noChangeArrowheads="1"/>
          </p:cNvSpPr>
          <p:nvPr>
            <p:ph type="title"/>
          </p:nvPr>
        </p:nvSpPr>
        <p:spPr>
          <a:xfrm>
            <a:off x="685800" y="0"/>
            <a:ext cx="7772400" cy="1219200"/>
          </a:xfrm>
        </p:spPr>
        <p:txBody>
          <a:bodyPr/>
          <a:lstStyle/>
          <a:p>
            <a:pPr eaLnBrk="1" hangingPunct="1"/>
            <a:r>
              <a:rPr lang="en-US" altLang="en-US" sz="4000" b="1" u="sng">
                <a:solidFill>
                  <a:srgbClr val="CC3300"/>
                </a:solidFill>
              </a:rPr>
              <a:t>TIME FOR EVERYTHING</a:t>
            </a:r>
          </a:p>
        </p:txBody>
      </p:sp>
      <p:sp>
        <p:nvSpPr>
          <p:cNvPr id="6147" name="Rectangle 3">
            <a:extLst>
              <a:ext uri="{FF2B5EF4-FFF2-40B4-BE49-F238E27FC236}">
                <a16:creationId xmlns:a16="http://schemas.microsoft.com/office/drawing/2014/main" id="{5107D14D-0568-4EA5-A61D-8707ECA0231B}"/>
              </a:ext>
            </a:extLst>
          </p:cNvPr>
          <p:cNvSpPr>
            <a:spLocks noGrp="1" noChangeArrowheads="1"/>
          </p:cNvSpPr>
          <p:nvPr>
            <p:ph type="body" idx="1"/>
          </p:nvPr>
        </p:nvSpPr>
        <p:spPr>
          <a:xfrm>
            <a:off x="0" y="1219200"/>
            <a:ext cx="9144000" cy="4370040"/>
          </a:xfrm>
        </p:spPr>
        <p:txBody>
          <a:bodyPr>
            <a:normAutofit/>
          </a:bodyPr>
          <a:lstStyle/>
          <a:p>
            <a:pPr eaLnBrk="1" hangingPunct="1"/>
            <a:r>
              <a:rPr lang="en-US" altLang="en-US" dirty="0">
                <a:solidFill>
                  <a:srgbClr val="008000"/>
                </a:solidFill>
              </a:rPr>
              <a:t>Take time to </a:t>
            </a:r>
            <a:r>
              <a:rPr lang="en-US" altLang="en-US" dirty="0" err="1">
                <a:solidFill>
                  <a:srgbClr val="008000"/>
                </a:solidFill>
              </a:rPr>
              <a:t>read,it</a:t>
            </a:r>
            <a:r>
              <a:rPr lang="en-US" altLang="en-US" dirty="0">
                <a:solidFill>
                  <a:srgbClr val="008000"/>
                </a:solidFill>
              </a:rPr>
              <a:t> is the source of wisdom</a:t>
            </a:r>
          </a:p>
          <a:p>
            <a:pPr eaLnBrk="1" hangingPunct="1"/>
            <a:endParaRPr lang="en-US" altLang="en-US" dirty="0">
              <a:solidFill>
                <a:srgbClr val="008000"/>
              </a:solidFill>
            </a:endParaRPr>
          </a:p>
          <a:p>
            <a:pPr eaLnBrk="1" hangingPunct="1"/>
            <a:r>
              <a:rPr lang="en-US" altLang="en-US" dirty="0">
                <a:solidFill>
                  <a:srgbClr val="008000"/>
                </a:solidFill>
              </a:rPr>
              <a:t>Take time to love, it is the privilege of Gods</a:t>
            </a:r>
          </a:p>
          <a:p>
            <a:pPr eaLnBrk="1" hangingPunct="1"/>
            <a:endParaRPr lang="en-US" altLang="en-US" dirty="0">
              <a:solidFill>
                <a:srgbClr val="008000"/>
              </a:solidFill>
            </a:endParaRPr>
          </a:p>
          <a:p>
            <a:pPr eaLnBrk="1" hangingPunct="1"/>
            <a:r>
              <a:rPr lang="en-US" altLang="en-US" dirty="0">
                <a:solidFill>
                  <a:srgbClr val="008000"/>
                </a:solidFill>
              </a:rPr>
              <a:t>Take time to </a:t>
            </a:r>
            <a:r>
              <a:rPr lang="en-US" altLang="en-US" dirty="0" err="1">
                <a:solidFill>
                  <a:srgbClr val="008000"/>
                </a:solidFill>
              </a:rPr>
              <a:t>serve,it</a:t>
            </a:r>
            <a:r>
              <a:rPr lang="en-US" altLang="en-US" dirty="0">
                <a:solidFill>
                  <a:srgbClr val="008000"/>
                </a:solidFill>
              </a:rPr>
              <a:t> is the purpose of life</a:t>
            </a:r>
          </a:p>
          <a:p>
            <a:pPr eaLnBrk="1" hangingPunct="1"/>
            <a:endParaRPr lang="en-US" altLang="en-US" dirty="0">
              <a:solidFill>
                <a:srgbClr val="008000"/>
              </a:solidFill>
            </a:endParaRPr>
          </a:p>
          <a:p>
            <a:pPr eaLnBrk="1" hangingPunct="1"/>
            <a:r>
              <a:rPr lang="en-US" altLang="en-US" dirty="0">
                <a:solidFill>
                  <a:srgbClr val="008000"/>
                </a:solidFill>
              </a:rPr>
              <a:t>Take time to </a:t>
            </a:r>
            <a:r>
              <a:rPr lang="en-US" altLang="en-US" dirty="0" err="1">
                <a:solidFill>
                  <a:srgbClr val="008000"/>
                </a:solidFill>
              </a:rPr>
              <a:t>laugh,it</a:t>
            </a:r>
            <a:r>
              <a:rPr lang="en-US" altLang="en-US" dirty="0">
                <a:solidFill>
                  <a:srgbClr val="008000"/>
                </a:solidFill>
              </a:rPr>
              <a:t> is the music of soul</a:t>
            </a:r>
          </a:p>
        </p:txBody>
      </p:sp>
    </p:spTree>
    <p:extLst>
      <p:ext uri="{BB962C8B-B14F-4D97-AF65-F5344CB8AC3E}">
        <p14:creationId xmlns:p14="http://schemas.microsoft.com/office/powerpoint/2010/main" val="28023623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E01C3D7-9E31-4915-ABFA-8858BF58EA3A}"/>
              </a:ext>
            </a:extLst>
          </p:cNvPr>
          <p:cNvSpPr>
            <a:spLocks noGrp="1" noChangeArrowheads="1"/>
          </p:cNvSpPr>
          <p:nvPr>
            <p:ph type="title"/>
          </p:nvPr>
        </p:nvSpPr>
        <p:spPr/>
        <p:txBody>
          <a:bodyPr>
            <a:normAutofit fontScale="90000"/>
          </a:bodyPr>
          <a:lstStyle/>
          <a:p>
            <a:pPr eaLnBrk="1" hangingPunct="1"/>
            <a:r>
              <a:rPr lang="en-US" altLang="en-US" u="sng">
                <a:solidFill>
                  <a:srgbClr val="CC3300"/>
                </a:solidFill>
              </a:rPr>
              <a:t>HOW TO LIVE ON TWENTY-FOUR HOURS A DAY</a:t>
            </a:r>
            <a:r>
              <a:rPr lang="en-US" altLang="en-US"/>
              <a:t> </a:t>
            </a:r>
          </a:p>
        </p:txBody>
      </p:sp>
      <p:sp>
        <p:nvSpPr>
          <p:cNvPr id="7171" name="Rectangle 3">
            <a:extLst>
              <a:ext uri="{FF2B5EF4-FFF2-40B4-BE49-F238E27FC236}">
                <a16:creationId xmlns:a16="http://schemas.microsoft.com/office/drawing/2014/main" id="{A4EED062-F50B-4196-A16F-A8F358F78FF6}"/>
              </a:ext>
            </a:extLst>
          </p:cNvPr>
          <p:cNvSpPr>
            <a:spLocks noGrp="1" noChangeArrowheads="1"/>
          </p:cNvSpPr>
          <p:nvPr>
            <p:ph type="body" idx="1"/>
          </p:nvPr>
        </p:nvSpPr>
        <p:spPr>
          <a:xfrm>
            <a:off x="685800" y="1844824"/>
            <a:ext cx="7772400" cy="4114800"/>
          </a:xfrm>
        </p:spPr>
        <p:txBody>
          <a:bodyPr/>
          <a:lstStyle/>
          <a:p>
            <a:pPr eaLnBrk="1" hangingPunct="1"/>
            <a:r>
              <a:rPr lang="en-US" altLang="en-US" dirty="0"/>
              <a:t>Arnold Bennett’s book published in 1907.</a:t>
            </a:r>
          </a:p>
          <a:p>
            <a:pPr eaLnBrk="1" hangingPunct="1"/>
            <a:r>
              <a:rPr lang="en-US" altLang="en-US" dirty="0"/>
              <a:t>Henry Ford gave 500 copies of the book to his managers.</a:t>
            </a:r>
          </a:p>
          <a:p>
            <a:pPr eaLnBrk="1" hangingPunct="1"/>
            <a:r>
              <a:rPr lang="en-US" altLang="en-US" dirty="0"/>
              <a:t>President of another American motor company issued 18000 copies – one to each employee.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2EA7D2A-D8F1-4457-BDDD-DDDA7A808118}"/>
              </a:ext>
            </a:extLst>
          </p:cNvPr>
          <p:cNvSpPr>
            <a:spLocks noGrp="1" noChangeArrowheads="1"/>
          </p:cNvSpPr>
          <p:nvPr>
            <p:ph type="title"/>
          </p:nvPr>
        </p:nvSpPr>
        <p:spPr/>
        <p:txBody>
          <a:bodyPr>
            <a:normAutofit fontScale="90000"/>
          </a:bodyPr>
          <a:lstStyle/>
          <a:p>
            <a:pPr eaLnBrk="1" hangingPunct="1"/>
            <a:r>
              <a:rPr lang="en-US" altLang="en-US" u="sng">
                <a:solidFill>
                  <a:srgbClr val="CC3300"/>
                </a:solidFill>
              </a:rPr>
              <a:t>TIME AWARNESS – TIME TRACKING</a:t>
            </a:r>
            <a:r>
              <a:rPr lang="en-US" altLang="en-US"/>
              <a:t> </a:t>
            </a:r>
          </a:p>
        </p:txBody>
      </p:sp>
      <p:sp>
        <p:nvSpPr>
          <p:cNvPr id="67587" name="Rectangle 3">
            <a:extLst>
              <a:ext uri="{FF2B5EF4-FFF2-40B4-BE49-F238E27FC236}">
                <a16:creationId xmlns:a16="http://schemas.microsoft.com/office/drawing/2014/main" id="{CB711228-82C9-4FB9-9211-41C27EFFF75E}"/>
              </a:ext>
            </a:extLst>
          </p:cNvPr>
          <p:cNvSpPr>
            <a:spLocks noGrp="1" noChangeArrowheads="1"/>
          </p:cNvSpPr>
          <p:nvPr>
            <p:ph type="body" idx="1"/>
          </p:nvPr>
        </p:nvSpPr>
        <p:spPr>
          <a:xfrm>
            <a:off x="685800" y="2362200"/>
            <a:ext cx="7772400" cy="4114800"/>
          </a:xfrm>
        </p:spPr>
        <p:txBody>
          <a:bodyPr/>
          <a:lstStyle/>
          <a:p>
            <a:pPr eaLnBrk="1" hangingPunct="1"/>
            <a:r>
              <a:rPr lang="en-US" altLang="en-US"/>
              <a:t>Peter Drucker :  “Make sure you know where your time goes.”</a:t>
            </a:r>
          </a:p>
          <a:p>
            <a:pPr eaLnBrk="1" hangingPunct="1"/>
            <a:r>
              <a:rPr lang="en-US" altLang="en-US"/>
              <a:t>Don’t depend on memory.  Keep a time log. </a:t>
            </a:r>
          </a:p>
          <a:p>
            <a:pPr eaLnBrk="1" hangingPunct="1"/>
            <a:r>
              <a:rPr lang="en-US" altLang="en-US"/>
              <a:t>See that your time is spend as per your priorities or your core responsibilities.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animEffect transition="in" filter="box(out)">
                                      <p:cBhvr>
                                        <p:cTn id="7" dur="500"/>
                                        <p:tgtEl>
                                          <p:spTgt spid="67587">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67587">
                                            <p:txEl>
                                              <p:pRg st="1" end="1"/>
                                            </p:txEl>
                                          </p:spTgt>
                                        </p:tgtEl>
                                        <p:attrNameLst>
                                          <p:attrName>style.visibility</p:attrName>
                                        </p:attrNameLst>
                                      </p:cBhvr>
                                      <p:to>
                                        <p:strVal val="visible"/>
                                      </p:to>
                                    </p:set>
                                    <p:animEffect transition="in" filter="box(out)">
                                      <p:cBhvr>
                                        <p:cTn id="12" dur="500"/>
                                        <p:tgtEl>
                                          <p:spTgt spid="67587">
                                            <p:txEl>
                                              <p:pRg st="1" end="1"/>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wav"/>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67587">
                                            <p:txEl>
                                              <p:pRg st="2" end="2"/>
                                            </p:txEl>
                                          </p:spTgt>
                                        </p:tgtEl>
                                        <p:attrNameLst>
                                          <p:attrName>style.visibility</p:attrName>
                                        </p:attrNameLst>
                                      </p:cBhvr>
                                      <p:to>
                                        <p:strVal val="visible"/>
                                      </p:to>
                                    </p:set>
                                    <p:animEffect transition="in" filter="box(out)">
                                      <p:cBhvr>
                                        <p:cTn id="17" dur="500"/>
                                        <p:tgtEl>
                                          <p:spTgt spid="67587">
                                            <p:txEl>
                                              <p:pRg st="2" end="2"/>
                                            </p:txEl>
                                          </p:spTgt>
                                        </p:tgtEl>
                                      </p:cBhvr>
                                    </p:animEffect>
                                  </p:childTnLst>
                                  <p:subTnLst>
                                    <p:audio>
                                      <p:cMediaNode>
                                        <p:cTn display="0" masterRel="sameClick">
                                          <p:stCondLst>
                                            <p:cond evt="begin" delay="0">
                                              <p:tn val="15"/>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7"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D88B862C-D4E6-4604-8D13-68EE44D5F0AA}"/>
              </a:ext>
            </a:extLst>
          </p:cNvPr>
          <p:cNvSpPr>
            <a:spLocks noChangeArrowheads="1"/>
          </p:cNvSpPr>
          <p:nvPr/>
        </p:nvSpPr>
        <p:spPr bwMode="auto">
          <a:xfrm>
            <a:off x="304800" y="838200"/>
            <a:ext cx="8534400" cy="5791200"/>
          </a:xfrm>
          <a:prstGeom prst="rect">
            <a:avLst/>
          </a:prstGeom>
          <a:noFill/>
          <a:ln w="9525">
            <a:solidFill>
              <a:srgbClr val="0033CC"/>
            </a:solidFill>
            <a:miter lim="800000"/>
            <a:headEnd/>
            <a:tailEnd/>
          </a:ln>
          <a:effectLst/>
          <a:extLst>
            <a:ext uri="{909E8E84-426E-40DD-AFC4-6F175D3DCCD1}">
              <a14:hiddenFill xmlns:a14="http://schemas.microsoft.com/office/drawing/2010/main">
                <a:solidFill>
                  <a:schemeClr val="folHlink"/>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2800">
                <a:solidFill>
                  <a:schemeClr val="tx1"/>
                </a:solidFill>
                <a:latin typeface="Times New Roman" panose="02020603050405020304" pitchFamily="18" charset="0"/>
              </a:defRPr>
            </a:lvl1pPr>
            <a:lvl2pPr marL="800100" indent="-342900">
              <a:spcBef>
                <a:spcPct val="20000"/>
              </a:spcBef>
              <a:buChar char="–"/>
              <a:defRPr sz="2400">
                <a:solidFill>
                  <a:schemeClr val="tx1"/>
                </a:solidFill>
                <a:latin typeface="Times New Roman" panose="02020603050405020304" pitchFamily="18" charset="0"/>
              </a:defRPr>
            </a:lvl2pPr>
            <a:lvl3pPr marL="1543050" indent="-342900">
              <a:spcBef>
                <a:spcPct val="20000"/>
              </a:spcBef>
              <a:buChar char="•"/>
              <a:defRPr sz="2000">
                <a:solidFill>
                  <a:schemeClr val="tx1"/>
                </a:solidFill>
                <a:latin typeface="Times New Roman" panose="02020603050405020304" pitchFamily="18" charset="0"/>
              </a:defRPr>
            </a:lvl3pPr>
            <a:lvl4pPr marL="2000250" indent="-342900">
              <a:spcBef>
                <a:spcPct val="20000"/>
              </a:spcBef>
              <a:buChar char="–"/>
              <a:defRPr>
                <a:solidFill>
                  <a:schemeClr val="tx1"/>
                </a:solidFill>
                <a:latin typeface="Times New Roman" panose="02020603050405020304" pitchFamily="18" charset="0"/>
              </a:defRPr>
            </a:lvl4pPr>
            <a:lvl5pPr marL="2457450" indent="-342900">
              <a:spcBef>
                <a:spcPct val="20000"/>
              </a:spcBef>
              <a:buChar char="»"/>
              <a:defRPr>
                <a:solidFill>
                  <a:schemeClr val="tx1"/>
                </a:solidFill>
                <a:latin typeface="Times New Roman" panose="02020603050405020304" pitchFamily="18" charset="0"/>
              </a:defRPr>
            </a:lvl5pPr>
            <a:lvl6pPr marL="2914650" indent="-342900" fontAlgn="base">
              <a:spcBef>
                <a:spcPct val="20000"/>
              </a:spcBef>
              <a:spcAft>
                <a:spcPct val="0"/>
              </a:spcAft>
              <a:buChar char="»"/>
              <a:defRPr>
                <a:solidFill>
                  <a:schemeClr val="tx1"/>
                </a:solidFill>
                <a:latin typeface="Times New Roman" panose="02020603050405020304" pitchFamily="18" charset="0"/>
              </a:defRPr>
            </a:lvl6pPr>
            <a:lvl7pPr marL="3371850" indent="-342900" fontAlgn="base">
              <a:spcBef>
                <a:spcPct val="20000"/>
              </a:spcBef>
              <a:spcAft>
                <a:spcPct val="0"/>
              </a:spcAft>
              <a:buChar char="»"/>
              <a:defRPr>
                <a:solidFill>
                  <a:schemeClr val="tx1"/>
                </a:solidFill>
                <a:latin typeface="Times New Roman" panose="02020603050405020304" pitchFamily="18" charset="0"/>
              </a:defRPr>
            </a:lvl7pPr>
            <a:lvl8pPr marL="3829050" indent="-342900" fontAlgn="base">
              <a:spcBef>
                <a:spcPct val="20000"/>
              </a:spcBef>
              <a:spcAft>
                <a:spcPct val="0"/>
              </a:spcAft>
              <a:buChar char="»"/>
              <a:defRPr>
                <a:solidFill>
                  <a:schemeClr val="tx1"/>
                </a:solidFill>
                <a:latin typeface="Times New Roman" panose="02020603050405020304" pitchFamily="18" charset="0"/>
              </a:defRPr>
            </a:lvl8pPr>
            <a:lvl9pPr marL="4286250" indent="-342900" fontAlgn="base">
              <a:spcBef>
                <a:spcPct val="20000"/>
              </a:spcBef>
              <a:spcAft>
                <a:spcPct val="0"/>
              </a:spcAft>
              <a:buChar char="»"/>
              <a:defRPr>
                <a:solidFill>
                  <a:schemeClr val="tx1"/>
                </a:solidFill>
                <a:latin typeface="Times New Roman" panose="02020603050405020304" pitchFamily="18" charset="0"/>
              </a:defRPr>
            </a:lvl9pPr>
          </a:lstStyle>
          <a:p>
            <a:pPr algn="ctr">
              <a:lnSpc>
                <a:spcPct val="90000"/>
              </a:lnSpc>
              <a:spcBef>
                <a:spcPct val="15000"/>
              </a:spcBef>
              <a:spcAft>
                <a:spcPct val="15000"/>
              </a:spcAft>
              <a:buFontTx/>
              <a:buNone/>
            </a:pPr>
            <a:r>
              <a:rPr lang="en-US" altLang="en-US" dirty="0"/>
              <a:t>Peter Drucker, </a:t>
            </a:r>
            <a:r>
              <a:rPr lang="en-US" altLang="en-US" b="1" dirty="0"/>
              <a:t>(1954, “The Practice of Management”)</a:t>
            </a:r>
          </a:p>
          <a:p>
            <a:pPr>
              <a:lnSpc>
                <a:spcPct val="90000"/>
              </a:lnSpc>
              <a:spcBef>
                <a:spcPct val="15000"/>
              </a:spcBef>
              <a:spcAft>
                <a:spcPct val="15000"/>
              </a:spcAft>
            </a:pPr>
            <a:r>
              <a:rPr lang="en-US" altLang="en-US" dirty="0"/>
              <a:t>Is a systematic and organized approach that allows management to </a:t>
            </a:r>
            <a:r>
              <a:rPr lang="en-US" altLang="en-US" b="1" i="1" dirty="0"/>
              <a:t>focus on achievable goals</a:t>
            </a:r>
            <a:r>
              <a:rPr lang="en-US" altLang="en-US" dirty="0"/>
              <a:t> and attain the best possible results from available resources</a:t>
            </a:r>
          </a:p>
          <a:p>
            <a:pPr>
              <a:lnSpc>
                <a:spcPct val="90000"/>
              </a:lnSpc>
              <a:spcBef>
                <a:spcPct val="15000"/>
              </a:spcBef>
              <a:spcAft>
                <a:spcPct val="15000"/>
              </a:spcAft>
            </a:pPr>
            <a:r>
              <a:rPr lang="en-US" altLang="en-US" dirty="0"/>
              <a:t>Aims to increase individual and organizational effectiveness by </a:t>
            </a:r>
            <a:r>
              <a:rPr lang="en-US" altLang="en-US" b="1" i="1" dirty="0"/>
              <a:t>aligning organizational goals and subordinate objectives</a:t>
            </a:r>
            <a:r>
              <a:rPr lang="en-US" altLang="en-US" dirty="0"/>
              <a:t> </a:t>
            </a:r>
          </a:p>
          <a:p>
            <a:pPr>
              <a:lnSpc>
                <a:spcPct val="90000"/>
              </a:lnSpc>
              <a:spcBef>
                <a:spcPct val="15000"/>
              </a:spcBef>
              <a:spcAft>
                <a:spcPct val="15000"/>
              </a:spcAft>
            </a:pPr>
            <a:r>
              <a:rPr lang="en-US" altLang="en-US" dirty="0"/>
              <a:t>Clarifies and quantifies objectives to allow for </a:t>
            </a:r>
            <a:r>
              <a:rPr lang="en-US" altLang="en-US" b="1" i="1" dirty="0"/>
              <a:t>monitoring, evaluation, and feedback</a:t>
            </a:r>
            <a:r>
              <a:rPr lang="en-US" altLang="en-US" dirty="0"/>
              <a:t> throughout the hierarchy of objectives</a:t>
            </a:r>
          </a:p>
        </p:txBody>
      </p:sp>
      <p:sp>
        <p:nvSpPr>
          <p:cNvPr id="9219" name="Rectangle 3">
            <a:extLst>
              <a:ext uri="{FF2B5EF4-FFF2-40B4-BE49-F238E27FC236}">
                <a16:creationId xmlns:a16="http://schemas.microsoft.com/office/drawing/2014/main" id="{0EEEC5A4-FDE5-491F-82F3-837A5E99ED80}"/>
              </a:ext>
            </a:extLst>
          </p:cNvPr>
          <p:cNvSpPr>
            <a:spLocks noChangeArrowheads="1"/>
          </p:cNvSpPr>
          <p:nvPr/>
        </p:nvSpPr>
        <p:spPr bwMode="auto">
          <a:xfrm>
            <a:off x="251520" y="116632"/>
            <a:ext cx="8534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latin typeface="Times New Roman" panose="02020603050405020304" pitchFamily="18" charset="0"/>
              </a:defRPr>
            </a:lvl1pPr>
            <a:lvl2pPr algn="ctr">
              <a:defRPr sz="4400">
                <a:solidFill>
                  <a:schemeClr val="tx2"/>
                </a:solidFill>
                <a:latin typeface="Times New Roman" panose="02020603050405020304" pitchFamily="18" charset="0"/>
              </a:defRPr>
            </a:lvl2pPr>
            <a:lvl3pPr algn="ctr">
              <a:defRPr sz="4400">
                <a:solidFill>
                  <a:schemeClr val="tx2"/>
                </a:solidFill>
                <a:latin typeface="Times New Roman" panose="02020603050405020304" pitchFamily="18" charset="0"/>
              </a:defRPr>
            </a:lvl3pPr>
            <a:lvl4pPr algn="ctr">
              <a:defRPr sz="4400">
                <a:solidFill>
                  <a:schemeClr val="tx2"/>
                </a:solidFill>
                <a:latin typeface="Times New Roman" panose="02020603050405020304" pitchFamily="18" charset="0"/>
              </a:defRPr>
            </a:lvl4pPr>
            <a:lvl5pPr algn="ctr">
              <a:defRPr sz="4400">
                <a:solidFill>
                  <a:schemeClr val="tx2"/>
                </a:solidFill>
                <a:latin typeface="Times New Roman" panose="02020603050405020304" pitchFamily="18" charset="0"/>
              </a:defRPr>
            </a:lvl5pPr>
            <a:lvl6pPr marL="457200" algn="ctr" fontAlgn="base">
              <a:spcBef>
                <a:spcPct val="0"/>
              </a:spcBef>
              <a:spcAft>
                <a:spcPct val="0"/>
              </a:spcAft>
              <a:defRPr sz="4400">
                <a:solidFill>
                  <a:schemeClr val="tx2"/>
                </a:solidFill>
                <a:latin typeface="Times New Roman" panose="02020603050405020304" pitchFamily="18" charset="0"/>
              </a:defRPr>
            </a:lvl6pPr>
            <a:lvl7pPr marL="914400" algn="ctr" fontAlgn="base">
              <a:spcBef>
                <a:spcPct val="0"/>
              </a:spcBef>
              <a:spcAft>
                <a:spcPct val="0"/>
              </a:spcAft>
              <a:defRPr sz="4400">
                <a:solidFill>
                  <a:schemeClr val="tx2"/>
                </a:solidFill>
                <a:latin typeface="Times New Roman" panose="02020603050405020304" pitchFamily="18" charset="0"/>
              </a:defRPr>
            </a:lvl7pPr>
            <a:lvl8pPr marL="1371600" algn="ctr" fontAlgn="base">
              <a:spcBef>
                <a:spcPct val="0"/>
              </a:spcBef>
              <a:spcAft>
                <a:spcPct val="0"/>
              </a:spcAft>
              <a:defRPr sz="4400">
                <a:solidFill>
                  <a:schemeClr val="tx2"/>
                </a:solidFill>
                <a:latin typeface="Times New Roman" panose="02020603050405020304" pitchFamily="18" charset="0"/>
              </a:defRPr>
            </a:lvl8pPr>
            <a:lvl9pPr marL="1828800" algn="ctr" fontAlgn="base">
              <a:spcBef>
                <a:spcPct val="0"/>
              </a:spcBef>
              <a:spcAft>
                <a:spcPct val="0"/>
              </a:spcAft>
              <a:defRPr sz="4400">
                <a:solidFill>
                  <a:schemeClr val="tx2"/>
                </a:solidFill>
                <a:latin typeface="Times New Roman" panose="02020603050405020304" pitchFamily="18" charset="0"/>
              </a:defRPr>
            </a:lvl9pPr>
          </a:lstStyle>
          <a:p>
            <a:r>
              <a:rPr lang="en-GB" altLang="en-US" sz="4000" b="1" dirty="0">
                <a:solidFill>
                  <a:srgbClr val="FF0000"/>
                </a:solidFill>
              </a:rPr>
              <a:t>Time Awareness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CEAAE1AB-8753-4E75-BEE7-3ECE2AEA1A88}"/>
              </a:ext>
            </a:extLst>
          </p:cNvPr>
          <p:cNvSpPr>
            <a:spLocks noGrp="1" noChangeArrowheads="1"/>
          </p:cNvSpPr>
          <p:nvPr>
            <p:ph type="title"/>
          </p:nvPr>
        </p:nvSpPr>
        <p:spPr>
          <a:xfrm>
            <a:off x="685800" y="152400"/>
            <a:ext cx="7772400" cy="762000"/>
          </a:xfrm>
        </p:spPr>
        <p:txBody>
          <a:bodyPr/>
          <a:lstStyle/>
          <a:p>
            <a:r>
              <a:rPr lang="en-US" altLang="en-US" sz="4000" b="1" dirty="0">
                <a:solidFill>
                  <a:srgbClr val="FF0000"/>
                </a:solidFill>
              </a:rPr>
              <a:t>Action planning</a:t>
            </a:r>
          </a:p>
        </p:txBody>
      </p:sp>
      <p:grpSp>
        <p:nvGrpSpPr>
          <p:cNvPr id="27667" name="Group 19">
            <a:extLst>
              <a:ext uri="{FF2B5EF4-FFF2-40B4-BE49-F238E27FC236}">
                <a16:creationId xmlns:a16="http://schemas.microsoft.com/office/drawing/2014/main" id="{9B37CE85-7871-4CDD-BAD6-DE102D9CBF5F}"/>
              </a:ext>
            </a:extLst>
          </p:cNvPr>
          <p:cNvGrpSpPr>
            <a:grpSpLocks/>
          </p:cNvGrpSpPr>
          <p:nvPr/>
        </p:nvGrpSpPr>
        <p:grpSpPr bwMode="auto">
          <a:xfrm>
            <a:off x="1524000" y="1143000"/>
            <a:ext cx="5867400" cy="5334000"/>
            <a:chOff x="1152" y="720"/>
            <a:chExt cx="3696" cy="3360"/>
          </a:xfrm>
        </p:grpSpPr>
        <p:sp>
          <p:nvSpPr>
            <p:cNvPr id="27651" name="Oval 3">
              <a:extLst>
                <a:ext uri="{FF2B5EF4-FFF2-40B4-BE49-F238E27FC236}">
                  <a16:creationId xmlns:a16="http://schemas.microsoft.com/office/drawing/2014/main" id="{474F9827-B3E7-4BCD-8BB5-F5E4A1C7CD6E}"/>
                </a:ext>
              </a:extLst>
            </p:cNvPr>
            <p:cNvSpPr>
              <a:spLocks noChangeArrowheads="1"/>
            </p:cNvSpPr>
            <p:nvPr/>
          </p:nvSpPr>
          <p:spPr bwMode="auto">
            <a:xfrm>
              <a:off x="1152" y="720"/>
              <a:ext cx="3696" cy="3360"/>
            </a:xfrm>
            <a:prstGeom prst="ellipse">
              <a:avLst/>
            </a:prstGeom>
            <a:gradFill rotWithShape="0">
              <a:gsLst>
                <a:gs pos="0">
                  <a:srgbClr val="00CCFF">
                    <a:gamma/>
                    <a:shade val="46275"/>
                    <a:invGamma/>
                  </a:srgbClr>
                </a:gs>
                <a:gs pos="50000">
                  <a:srgbClr val="00CCFF"/>
                </a:gs>
                <a:gs pos="100000">
                  <a:srgbClr val="00CCFF">
                    <a:gamma/>
                    <a:shade val="46275"/>
                    <a:invGamma/>
                  </a:srgbClr>
                </a:gs>
              </a:gsLst>
              <a:lin ang="540000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2" name="Oval 4">
              <a:extLst>
                <a:ext uri="{FF2B5EF4-FFF2-40B4-BE49-F238E27FC236}">
                  <a16:creationId xmlns:a16="http://schemas.microsoft.com/office/drawing/2014/main" id="{BCD137D0-C51E-484F-8691-EBD98143F01F}"/>
                </a:ext>
              </a:extLst>
            </p:cNvPr>
            <p:cNvSpPr>
              <a:spLocks noChangeArrowheads="1"/>
            </p:cNvSpPr>
            <p:nvPr/>
          </p:nvSpPr>
          <p:spPr bwMode="auto">
            <a:xfrm>
              <a:off x="1536" y="1104"/>
              <a:ext cx="2976" cy="2640"/>
            </a:xfrm>
            <a:prstGeom prst="ellipse">
              <a:avLst/>
            </a:prstGeom>
            <a:gradFill rotWithShape="0">
              <a:gsLst>
                <a:gs pos="0">
                  <a:srgbClr val="A50021"/>
                </a:gs>
                <a:gs pos="50000">
                  <a:srgbClr val="FFFFFF"/>
                </a:gs>
                <a:gs pos="100000">
                  <a:srgbClr val="A50021"/>
                </a:gs>
              </a:gsLst>
              <a:lin ang="540000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3" name="Oval 5">
              <a:extLst>
                <a:ext uri="{FF2B5EF4-FFF2-40B4-BE49-F238E27FC236}">
                  <a16:creationId xmlns:a16="http://schemas.microsoft.com/office/drawing/2014/main" id="{86314C65-0F1F-4681-9EB5-50BF84740E59}"/>
                </a:ext>
              </a:extLst>
            </p:cNvPr>
            <p:cNvSpPr>
              <a:spLocks noChangeArrowheads="1"/>
            </p:cNvSpPr>
            <p:nvPr/>
          </p:nvSpPr>
          <p:spPr bwMode="auto">
            <a:xfrm>
              <a:off x="1968" y="1488"/>
              <a:ext cx="2160" cy="1872"/>
            </a:xfrm>
            <a:prstGeom prst="ellipse">
              <a:avLst/>
            </a:prstGeom>
            <a:gradFill rotWithShape="0">
              <a:gsLst>
                <a:gs pos="0">
                  <a:srgbClr val="008000"/>
                </a:gs>
                <a:gs pos="50000">
                  <a:srgbClr val="003B00"/>
                </a:gs>
                <a:gs pos="100000">
                  <a:srgbClr val="008000"/>
                </a:gs>
              </a:gsLst>
              <a:lin ang="540000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4" name="Oval 6">
              <a:extLst>
                <a:ext uri="{FF2B5EF4-FFF2-40B4-BE49-F238E27FC236}">
                  <a16:creationId xmlns:a16="http://schemas.microsoft.com/office/drawing/2014/main" id="{F3E74DBE-D560-4BD9-9AA1-4D738524BF48}"/>
                </a:ext>
              </a:extLst>
            </p:cNvPr>
            <p:cNvSpPr>
              <a:spLocks noChangeArrowheads="1"/>
            </p:cNvSpPr>
            <p:nvPr/>
          </p:nvSpPr>
          <p:spPr bwMode="auto">
            <a:xfrm>
              <a:off x="2448" y="1872"/>
              <a:ext cx="1152" cy="1056"/>
            </a:xfrm>
            <a:prstGeom prst="ellipse">
              <a:avLst/>
            </a:prstGeom>
            <a:gradFill rotWithShape="0">
              <a:gsLst>
                <a:gs pos="0">
                  <a:srgbClr val="0000FF"/>
                </a:gs>
                <a:gs pos="50000">
                  <a:srgbClr val="0000FF">
                    <a:gamma/>
                    <a:shade val="46275"/>
                    <a:invGamma/>
                  </a:srgbClr>
                </a:gs>
                <a:gs pos="100000">
                  <a:srgbClr val="0000FF"/>
                </a:gs>
              </a:gsLst>
              <a:lin ang="540000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US" altLang="en-US" sz="2800">
                  <a:solidFill>
                    <a:schemeClr val="bg1"/>
                  </a:solidFill>
                </a:rPr>
                <a:t>Vision</a:t>
              </a:r>
            </a:p>
          </p:txBody>
        </p:sp>
        <p:cxnSp>
          <p:nvCxnSpPr>
            <p:cNvPr id="27655" name="AutoShape 7">
              <a:extLst>
                <a:ext uri="{FF2B5EF4-FFF2-40B4-BE49-F238E27FC236}">
                  <a16:creationId xmlns:a16="http://schemas.microsoft.com/office/drawing/2014/main" id="{611552CA-DB9D-422F-AC1F-E8A3FF3D82F9}"/>
                </a:ext>
              </a:extLst>
            </p:cNvPr>
            <p:cNvCxnSpPr>
              <a:cxnSpLocks noChangeShapeType="1"/>
              <a:stCxn id="27651" idx="0"/>
              <a:endCxn id="27652" idx="0"/>
            </p:cNvCxnSpPr>
            <p:nvPr/>
          </p:nvCxnSpPr>
          <p:spPr bwMode="auto">
            <a:xfrm>
              <a:off x="3000" y="720"/>
              <a:ext cx="24" cy="384"/>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7656" name="AutoShape 8">
              <a:extLst>
                <a:ext uri="{FF2B5EF4-FFF2-40B4-BE49-F238E27FC236}">
                  <a16:creationId xmlns:a16="http://schemas.microsoft.com/office/drawing/2014/main" id="{87BC2C41-C7F5-4B0E-80B3-3FDB60F0B2B1}"/>
                </a:ext>
              </a:extLst>
            </p:cNvPr>
            <p:cNvCxnSpPr>
              <a:cxnSpLocks noChangeShapeType="1"/>
              <a:stCxn id="27651" idx="3"/>
              <a:endCxn id="27652" idx="3"/>
            </p:cNvCxnSpPr>
            <p:nvPr/>
          </p:nvCxnSpPr>
          <p:spPr bwMode="auto">
            <a:xfrm flipV="1">
              <a:off x="1693" y="3357"/>
              <a:ext cx="279" cy="231"/>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7657" name="AutoShape 9">
              <a:extLst>
                <a:ext uri="{FF2B5EF4-FFF2-40B4-BE49-F238E27FC236}">
                  <a16:creationId xmlns:a16="http://schemas.microsoft.com/office/drawing/2014/main" id="{3D3D7143-5E18-4F54-866D-CEFCD1236CD4}"/>
                </a:ext>
              </a:extLst>
            </p:cNvPr>
            <p:cNvCxnSpPr>
              <a:cxnSpLocks noChangeShapeType="1"/>
              <a:stCxn id="27652" idx="1"/>
              <a:endCxn id="27653" idx="1"/>
            </p:cNvCxnSpPr>
            <p:nvPr/>
          </p:nvCxnSpPr>
          <p:spPr bwMode="auto">
            <a:xfrm>
              <a:off x="1972" y="1491"/>
              <a:ext cx="312" cy="271"/>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7658" name="AutoShape 10">
              <a:extLst>
                <a:ext uri="{FF2B5EF4-FFF2-40B4-BE49-F238E27FC236}">
                  <a16:creationId xmlns:a16="http://schemas.microsoft.com/office/drawing/2014/main" id="{E3E0651A-155B-49B1-98C9-5BD953D94314}"/>
                </a:ext>
              </a:extLst>
            </p:cNvPr>
            <p:cNvCxnSpPr>
              <a:cxnSpLocks noChangeShapeType="1"/>
              <a:stCxn id="27652" idx="5"/>
              <a:endCxn id="27653" idx="5"/>
            </p:cNvCxnSpPr>
            <p:nvPr/>
          </p:nvCxnSpPr>
          <p:spPr bwMode="auto">
            <a:xfrm flipH="1" flipV="1">
              <a:off x="3812" y="3086"/>
              <a:ext cx="264" cy="271"/>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7659" name="AutoShape 11">
              <a:extLst>
                <a:ext uri="{FF2B5EF4-FFF2-40B4-BE49-F238E27FC236}">
                  <a16:creationId xmlns:a16="http://schemas.microsoft.com/office/drawing/2014/main" id="{758767BB-02CA-4325-9F2C-402A42979B5F}"/>
                </a:ext>
              </a:extLst>
            </p:cNvPr>
            <p:cNvCxnSpPr>
              <a:cxnSpLocks noChangeShapeType="1"/>
              <a:stCxn id="27651" idx="6"/>
              <a:endCxn id="27652" idx="6"/>
            </p:cNvCxnSpPr>
            <p:nvPr/>
          </p:nvCxnSpPr>
          <p:spPr bwMode="auto">
            <a:xfrm flipH="1">
              <a:off x="4512" y="2400"/>
              <a:ext cx="336" cy="24"/>
            </a:xfrm>
            <a:prstGeom prst="straightConnector1">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7660" name="WordArt 12">
              <a:extLst>
                <a:ext uri="{FF2B5EF4-FFF2-40B4-BE49-F238E27FC236}">
                  <a16:creationId xmlns:a16="http://schemas.microsoft.com/office/drawing/2014/main" id="{0A60C99B-3EC6-4508-8C44-5B50514A8279}"/>
                </a:ext>
              </a:extLst>
            </p:cNvPr>
            <p:cNvSpPr>
              <a:spLocks noChangeArrowheads="1" noChangeShapeType="1" noTextEdit="1"/>
            </p:cNvSpPr>
            <p:nvPr/>
          </p:nvSpPr>
          <p:spPr bwMode="auto">
            <a:xfrm>
              <a:off x="2640" y="1728"/>
              <a:ext cx="816" cy="96"/>
            </a:xfrm>
            <a:prstGeom prst="rect">
              <a:avLst/>
            </a:prstGeom>
            <a:extLst>
              <a:ext uri="{AF507438-7753-43E0-B8FC-AC1667EBCBE1}">
                <a14:hiddenEffects xmlns:a14="http://schemas.microsoft.com/office/drawing/2010/main">
                  <a:effectLst/>
                </a14:hiddenEffects>
              </a:ext>
            </a:extLst>
          </p:spPr>
          <p:txBody>
            <a:bodyPr spcFirstLastPara="1" wrap="none" fromWordArt="1">
              <a:prstTxWarp prst="textArchUp">
                <a:avLst>
                  <a:gd name="adj" fmla="val 10800000"/>
                </a:avLst>
              </a:prstTxWarp>
            </a:bodyPr>
            <a:lstStyle/>
            <a:p>
              <a:pPr algn="ctr"/>
              <a:r>
                <a:rPr lang="en-GB" sz="2000" kern="10">
                  <a:ln w="9525">
                    <a:solidFill>
                      <a:srgbClr val="000000"/>
                    </a:solidFill>
                    <a:round/>
                    <a:headEnd/>
                    <a:tailEnd/>
                  </a:ln>
                  <a:solidFill>
                    <a:srgbClr val="FFFF00"/>
                  </a:solidFill>
                  <a:latin typeface="Arial Black" panose="020B0A04020102020204" pitchFamily="34" charset="0"/>
                </a:rPr>
                <a:t>Mission</a:t>
              </a:r>
            </a:p>
          </p:txBody>
        </p:sp>
        <p:sp>
          <p:nvSpPr>
            <p:cNvPr id="27661" name="WordArt 13">
              <a:extLst>
                <a:ext uri="{FF2B5EF4-FFF2-40B4-BE49-F238E27FC236}">
                  <a16:creationId xmlns:a16="http://schemas.microsoft.com/office/drawing/2014/main" id="{C40043BC-3CD9-4FD5-A893-8FE776E7F6DB}"/>
                </a:ext>
              </a:extLst>
            </p:cNvPr>
            <p:cNvSpPr>
              <a:spLocks noChangeArrowheads="1" noChangeShapeType="1" noTextEdit="1"/>
            </p:cNvSpPr>
            <p:nvPr/>
          </p:nvSpPr>
          <p:spPr bwMode="auto">
            <a:xfrm rot="2834224">
              <a:off x="2428" y="1460"/>
              <a:ext cx="2038" cy="1326"/>
            </a:xfrm>
            <a:prstGeom prst="rect">
              <a:avLst/>
            </a:prstGeom>
            <a:extLst>
              <a:ext uri="{AF507438-7753-43E0-B8FC-AC1667EBCBE1}">
                <a14:hiddenEffects xmlns:a14="http://schemas.microsoft.com/office/drawing/2010/main">
                  <a:effectLst/>
                </a14:hiddenEffects>
              </a:ext>
            </a:extLst>
          </p:spPr>
          <p:txBody>
            <a:bodyPr spcFirstLastPara="1" wrap="none" fromWordArt="1">
              <a:prstTxWarp prst="textArchUp">
                <a:avLst>
                  <a:gd name="adj" fmla="val 10800000"/>
                </a:avLst>
              </a:prstTxWarp>
            </a:bodyPr>
            <a:lstStyle/>
            <a:p>
              <a:pPr algn="ctr"/>
              <a:r>
                <a:rPr lang="en-GB" sz="2000" kern="10">
                  <a:ln w="9525">
                    <a:solidFill>
                      <a:srgbClr val="000000"/>
                    </a:solidFill>
                    <a:round/>
                    <a:headEnd/>
                    <a:tailEnd/>
                  </a:ln>
                  <a:solidFill>
                    <a:srgbClr val="003300"/>
                  </a:solidFill>
                  <a:latin typeface="Arial Black" panose="020B0A04020102020204" pitchFamily="34" charset="0"/>
                </a:rPr>
                <a:t>Management by Objectives</a:t>
              </a:r>
            </a:p>
          </p:txBody>
        </p:sp>
        <p:sp>
          <p:nvSpPr>
            <p:cNvPr id="27662" name="WordArt 14">
              <a:extLst>
                <a:ext uri="{FF2B5EF4-FFF2-40B4-BE49-F238E27FC236}">
                  <a16:creationId xmlns:a16="http://schemas.microsoft.com/office/drawing/2014/main" id="{4C450F32-4462-4CB9-A718-7B7DE1CDCCA0}"/>
                </a:ext>
              </a:extLst>
            </p:cNvPr>
            <p:cNvSpPr>
              <a:spLocks noChangeArrowheads="1" noChangeShapeType="1" noTextEdit="1"/>
            </p:cNvSpPr>
            <p:nvPr/>
          </p:nvSpPr>
          <p:spPr bwMode="auto">
            <a:xfrm rot="-9093119">
              <a:off x="1839" y="3002"/>
              <a:ext cx="1356" cy="360"/>
            </a:xfrm>
            <a:prstGeom prst="rect">
              <a:avLst/>
            </a:prstGeom>
            <a:extLst>
              <a:ext uri="{AF507438-7753-43E0-B8FC-AC1667EBCBE1}">
                <a14:hiddenEffects xmlns:a14="http://schemas.microsoft.com/office/drawing/2010/main">
                  <a:effectLst/>
                </a14:hiddenEffects>
              </a:ext>
            </a:extLst>
          </p:spPr>
          <p:txBody>
            <a:bodyPr spcFirstLastPara="1" wrap="none" fromWordArt="1">
              <a:prstTxWarp prst="textArchUp">
                <a:avLst>
                  <a:gd name="adj" fmla="val 10800000"/>
                </a:avLst>
              </a:prstTxWarp>
            </a:bodyPr>
            <a:lstStyle/>
            <a:p>
              <a:pPr algn="ctr"/>
              <a:r>
                <a:rPr lang="en-GB" sz="2000" kern="10">
                  <a:ln w="9525">
                    <a:solidFill>
                      <a:srgbClr val="000000"/>
                    </a:solidFill>
                    <a:round/>
                    <a:headEnd/>
                    <a:tailEnd/>
                  </a:ln>
                  <a:solidFill>
                    <a:srgbClr val="003300"/>
                  </a:solidFill>
                  <a:latin typeface="Arial Black" panose="020B0A04020102020204" pitchFamily="34" charset="0"/>
                </a:rPr>
                <a:t>Tactical Plans</a:t>
              </a:r>
            </a:p>
          </p:txBody>
        </p:sp>
        <p:sp>
          <p:nvSpPr>
            <p:cNvPr id="27663" name="WordArt 15">
              <a:extLst>
                <a:ext uri="{FF2B5EF4-FFF2-40B4-BE49-F238E27FC236}">
                  <a16:creationId xmlns:a16="http://schemas.microsoft.com/office/drawing/2014/main" id="{F6FE9B23-CB39-4713-8CBB-EA53C7ECEBED}"/>
                </a:ext>
              </a:extLst>
            </p:cNvPr>
            <p:cNvSpPr>
              <a:spLocks noChangeArrowheads="1" noChangeShapeType="1" noTextEdit="1"/>
            </p:cNvSpPr>
            <p:nvPr/>
          </p:nvSpPr>
          <p:spPr bwMode="auto">
            <a:xfrm rot="2150384">
              <a:off x="3218" y="1279"/>
              <a:ext cx="1488" cy="384"/>
            </a:xfrm>
            <a:prstGeom prst="rect">
              <a:avLst/>
            </a:prstGeom>
            <a:extLst>
              <a:ext uri="{AF507438-7753-43E0-B8FC-AC1667EBCBE1}">
                <a14:hiddenEffects xmlns:a14="http://schemas.microsoft.com/office/drawing/2010/main">
                  <a:effectLst/>
                </a14:hiddenEffects>
              </a:ext>
            </a:extLst>
          </p:spPr>
          <p:txBody>
            <a:bodyPr spcFirstLastPara="1" wrap="none" fromWordArt="1">
              <a:prstTxWarp prst="textArchUp">
                <a:avLst>
                  <a:gd name="adj" fmla="val 10800000"/>
                </a:avLst>
              </a:prstTxWarp>
            </a:bodyPr>
            <a:lstStyle/>
            <a:p>
              <a:pPr algn="ctr"/>
              <a:r>
                <a:rPr lang="en-GB" sz="2000" kern="10">
                  <a:ln w="9525">
                    <a:solidFill>
                      <a:srgbClr val="000000"/>
                    </a:solidFill>
                    <a:round/>
                    <a:headEnd/>
                    <a:tailEnd/>
                  </a:ln>
                  <a:solidFill>
                    <a:srgbClr val="FF0000"/>
                  </a:solidFill>
                  <a:latin typeface="Arial Black" panose="020B0A04020102020204" pitchFamily="34" charset="0"/>
                </a:rPr>
                <a:t>Single-Use Plans</a:t>
              </a:r>
            </a:p>
          </p:txBody>
        </p:sp>
        <p:sp>
          <p:nvSpPr>
            <p:cNvPr id="27664" name="WordArt 16">
              <a:extLst>
                <a:ext uri="{FF2B5EF4-FFF2-40B4-BE49-F238E27FC236}">
                  <a16:creationId xmlns:a16="http://schemas.microsoft.com/office/drawing/2014/main" id="{3F2C6D2B-4A32-42FC-9201-696D04B60983}"/>
                </a:ext>
              </a:extLst>
            </p:cNvPr>
            <p:cNvSpPr>
              <a:spLocks noChangeArrowheads="1" noChangeShapeType="1" noTextEdit="1"/>
            </p:cNvSpPr>
            <p:nvPr/>
          </p:nvSpPr>
          <p:spPr bwMode="auto">
            <a:xfrm rot="-394179">
              <a:off x="2592" y="3648"/>
              <a:ext cx="1290" cy="430"/>
            </a:xfrm>
            <a:prstGeom prst="rect">
              <a:avLst/>
            </a:prstGeom>
            <a:extLst>
              <a:ext uri="{AF507438-7753-43E0-B8FC-AC1667EBCBE1}">
                <a14:hiddenEffects xmlns:a14="http://schemas.microsoft.com/office/drawing/2010/main">
                  <a:effectLst/>
                </a14:hiddenEffects>
              </a:ext>
            </a:extLst>
          </p:spPr>
          <p:txBody>
            <a:bodyPr wrap="none" fromWordArt="1">
              <a:prstTxWarp prst="textCanDown">
                <a:avLst>
                  <a:gd name="adj" fmla="val 33333"/>
                </a:avLst>
              </a:prstTxWarp>
            </a:bodyPr>
            <a:lstStyle/>
            <a:p>
              <a:pPr algn="ctr"/>
              <a:r>
                <a:rPr lang="en-GB" sz="2000" kern="10">
                  <a:ln w="9525">
                    <a:solidFill>
                      <a:srgbClr val="000000"/>
                    </a:solidFill>
                    <a:round/>
                    <a:headEnd/>
                    <a:tailEnd/>
                  </a:ln>
                  <a:solidFill>
                    <a:srgbClr val="FF0000"/>
                  </a:solidFill>
                  <a:cs typeface="Times New Roman" panose="02020603050405020304" pitchFamily="18" charset="0"/>
                </a:rPr>
                <a:t>Standing Plans</a:t>
              </a:r>
            </a:p>
          </p:txBody>
        </p:sp>
        <p:sp>
          <p:nvSpPr>
            <p:cNvPr id="27665" name="WordArt 17">
              <a:extLst>
                <a:ext uri="{FF2B5EF4-FFF2-40B4-BE49-F238E27FC236}">
                  <a16:creationId xmlns:a16="http://schemas.microsoft.com/office/drawing/2014/main" id="{C05D1BB7-E9C0-4608-B15A-9DB453CECD17}"/>
                </a:ext>
              </a:extLst>
            </p:cNvPr>
            <p:cNvSpPr>
              <a:spLocks noChangeArrowheads="1" noChangeShapeType="1" noTextEdit="1"/>
            </p:cNvSpPr>
            <p:nvPr/>
          </p:nvSpPr>
          <p:spPr bwMode="auto">
            <a:xfrm rot="-3838865">
              <a:off x="1000" y="1544"/>
              <a:ext cx="1652" cy="580"/>
            </a:xfrm>
            <a:prstGeom prst="rect">
              <a:avLst/>
            </a:prstGeom>
            <a:extLst>
              <a:ext uri="{AF507438-7753-43E0-B8FC-AC1667EBCBE1}">
                <a14:hiddenEffects xmlns:a14="http://schemas.microsoft.com/office/drawing/2010/main">
                  <a:effectLst/>
                </a14:hiddenEffects>
              </a:ext>
            </a:extLst>
          </p:spPr>
          <p:txBody>
            <a:bodyPr spcFirstLastPara="1" wrap="none" fromWordArt="1">
              <a:prstTxWarp prst="textArchUp">
                <a:avLst>
                  <a:gd name="adj" fmla="val 10800000"/>
                </a:avLst>
              </a:prstTxWarp>
            </a:bodyPr>
            <a:lstStyle/>
            <a:p>
              <a:pPr algn="ctr"/>
              <a:r>
                <a:rPr lang="en-GB" sz="2000" kern="10" dirty="0">
                  <a:ln w="9525">
                    <a:solidFill>
                      <a:srgbClr val="000000"/>
                    </a:solidFill>
                    <a:round/>
                    <a:headEnd/>
                    <a:tailEnd/>
                  </a:ln>
                  <a:solidFill>
                    <a:srgbClr val="FF0000"/>
                  </a:solidFill>
                  <a:latin typeface="Arial Black" panose="020B0A04020102020204" pitchFamily="34" charset="0"/>
                </a:rPr>
                <a:t>Operational Plans</a:t>
              </a: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026">
            <a:extLst>
              <a:ext uri="{FF2B5EF4-FFF2-40B4-BE49-F238E27FC236}">
                <a16:creationId xmlns:a16="http://schemas.microsoft.com/office/drawing/2014/main" id="{21020D07-2CFE-4DE4-BF91-B846198CB739}"/>
              </a:ext>
            </a:extLst>
          </p:cNvPr>
          <p:cNvSpPr>
            <a:spLocks noGrp="1" noChangeArrowheads="1"/>
          </p:cNvSpPr>
          <p:nvPr>
            <p:ph type="title"/>
          </p:nvPr>
        </p:nvSpPr>
        <p:spPr>
          <a:xfrm>
            <a:off x="762000" y="152400"/>
            <a:ext cx="7772400" cy="685800"/>
          </a:xfrm>
        </p:spPr>
        <p:txBody>
          <a:bodyPr>
            <a:normAutofit fontScale="90000"/>
          </a:bodyPr>
          <a:lstStyle/>
          <a:p>
            <a:r>
              <a:rPr lang="en-US" altLang="en-US" sz="4000" b="1" dirty="0">
                <a:solidFill>
                  <a:schemeClr val="accent2"/>
                </a:solidFill>
              </a:rPr>
              <a:t> </a:t>
            </a:r>
            <a:r>
              <a:rPr lang="en-US" altLang="en-US" sz="4000" b="1" dirty="0">
                <a:solidFill>
                  <a:srgbClr val="FF0000"/>
                </a:solidFill>
              </a:rPr>
              <a:t>CROSS SECTION Planning for Time Management   </a:t>
            </a:r>
          </a:p>
        </p:txBody>
      </p:sp>
      <p:grpSp>
        <p:nvGrpSpPr>
          <p:cNvPr id="29716" name="Group 1044">
            <a:extLst>
              <a:ext uri="{FF2B5EF4-FFF2-40B4-BE49-F238E27FC236}">
                <a16:creationId xmlns:a16="http://schemas.microsoft.com/office/drawing/2014/main" id="{E22B0EFD-F6E0-4B7F-A2FF-14403FABF062}"/>
              </a:ext>
            </a:extLst>
          </p:cNvPr>
          <p:cNvGrpSpPr>
            <a:grpSpLocks/>
          </p:cNvGrpSpPr>
          <p:nvPr/>
        </p:nvGrpSpPr>
        <p:grpSpPr bwMode="auto">
          <a:xfrm>
            <a:off x="685800" y="1268760"/>
            <a:ext cx="7646988" cy="4803428"/>
            <a:chOff x="271" y="720"/>
            <a:chExt cx="4817" cy="3105"/>
          </a:xfrm>
        </p:grpSpPr>
        <p:sp>
          <p:nvSpPr>
            <p:cNvPr id="29699" name="Text Box 1027">
              <a:extLst>
                <a:ext uri="{FF2B5EF4-FFF2-40B4-BE49-F238E27FC236}">
                  <a16:creationId xmlns:a16="http://schemas.microsoft.com/office/drawing/2014/main" id="{3A314BFE-8228-4EA8-A788-BC6833B47E18}"/>
                </a:ext>
              </a:extLst>
            </p:cNvPr>
            <p:cNvSpPr txBox="1">
              <a:spLocks noChangeArrowheads="1"/>
            </p:cNvSpPr>
            <p:nvPr/>
          </p:nvSpPr>
          <p:spPr bwMode="auto">
            <a:xfrm>
              <a:off x="4805" y="3018"/>
              <a:ext cx="116" cy="231"/>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hangingPunct="0">
                <a:lnSpc>
                  <a:spcPct val="75000"/>
                </a:lnSpc>
              </a:pPr>
              <a:endParaRPr lang="en-US" altLang="en-US"/>
            </a:p>
          </p:txBody>
        </p:sp>
        <p:sp>
          <p:nvSpPr>
            <p:cNvPr id="29700" name="Text Box 1028">
              <a:extLst>
                <a:ext uri="{FF2B5EF4-FFF2-40B4-BE49-F238E27FC236}">
                  <a16:creationId xmlns:a16="http://schemas.microsoft.com/office/drawing/2014/main" id="{99A0791E-705F-426E-B335-095F252CE22D}"/>
                </a:ext>
              </a:extLst>
            </p:cNvPr>
            <p:cNvSpPr txBox="1">
              <a:spLocks noChangeArrowheads="1"/>
            </p:cNvSpPr>
            <p:nvPr/>
          </p:nvSpPr>
          <p:spPr bwMode="auto">
            <a:xfrm>
              <a:off x="788" y="3537"/>
              <a:ext cx="116" cy="288"/>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hangingPunct="0"/>
              <a:endParaRPr lang="en-US" altLang="en-US"/>
            </a:p>
          </p:txBody>
        </p:sp>
        <p:sp>
          <p:nvSpPr>
            <p:cNvPr id="29701" name="Text Box 1029">
              <a:extLst>
                <a:ext uri="{FF2B5EF4-FFF2-40B4-BE49-F238E27FC236}">
                  <a16:creationId xmlns:a16="http://schemas.microsoft.com/office/drawing/2014/main" id="{4281CD9F-AFB8-4057-BE13-A54BCC2CCE32}"/>
                </a:ext>
              </a:extLst>
            </p:cNvPr>
            <p:cNvSpPr txBox="1">
              <a:spLocks noChangeArrowheads="1"/>
            </p:cNvSpPr>
            <p:nvPr/>
          </p:nvSpPr>
          <p:spPr bwMode="auto">
            <a:xfrm>
              <a:off x="884" y="1363"/>
              <a:ext cx="116" cy="288"/>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hangingPunct="0"/>
              <a:endParaRPr lang="en-US" altLang="en-US"/>
            </a:p>
          </p:txBody>
        </p:sp>
        <p:sp>
          <p:nvSpPr>
            <p:cNvPr id="29702" name="Text Box 1030">
              <a:extLst>
                <a:ext uri="{FF2B5EF4-FFF2-40B4-BE49-F238E27FC236}">
                  <a16:creationId xmlns:a16="http://schemas.microsoft.com/office/drawing/2014/main" id="{8C704795-99D5-469C-9E16-92F6DBD0C497}"/>
                </a:ext>
              </a:extLst>
            </p:cNvPr>
            <p:cNvSpPr txBox="1">
              <a:spLocks noChangeArrowheads="1"/>
            </p:cNvSpPr>
            <p:nvPr/>
          </p:nvSpPr>
          <p:spPr bwMode="auto">
            <a:xfrm>
              <a:off x="4817" y="3134"/>
              <a:ext cx="116" cy="288"/>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hangingPunct="0"/>
              <a:endParaRPr lang="en-US" altLang="en-US"/>
            </a:p>
          </p:txBody>
        </p:sp>
        <p:sp>
          <p:nvSpPr>
            <p:cNvPr id="29703" name="Text Box 1031">
              <a:extLst>
                <a:ext uri="{FF2B5EF4-FFF2-40B4-BE49-F238E27FC236}">
                  <a16:creationId xmlns:a16="http://schemas.microsoft.com/office/drawing/2014/main" id="{667B7AC1-6A30-4ECD-9865-D8CCBDAC2F65}"/>
                </a:ext>
              </a:extLst>
            </p:cNvPr>
            <p:cNvSpPr txBox="1">
              <a:spLocks noChangeArrowheads="1"/>
            </p:cNvSpPr>
            <p:nvPr/>
          </p:nvSpPr>
          <p:spPr bwMode="auto">
            <a:xfrm>
              <a:off x="4731" y="2381"/>
              <a:ext cx="116" cy="288"/>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hangingPunct="0"/>
              <a:endParaRPr lang="en-US" altLang="en-US"/>
            </a:p>
          </p:txBody>
        </p:sp>
        <p:grpSp>
          <p:nvGrpSpPr>
            <p:cNvPr id="29704" name="Group 1032">
              <a:extLst>
                <a:ext uri="{FF2B5EF4-FFF2-40B4-BE49-F238E27FC236}">
                  <a16:creationId xmlns:a16="http://schemas.microsoft.com/office/drawing/2014/main" id="{E5688818-F513-4C60-BBB1-7476AF3F389D}"/>
                </a:ext>
              </a:extLst>
            </p:cNvPr>
            <p:cNvGrpSpPr>
              <a:grpSpLocks/>
            </p:cNvGrpSpPr>
            <p:nvPr/>
          </p:nvGrpSpPr>
          <p:grpSpPr bwMode="auto">
            <a:xfrm>
              <a:off x="1524" y="720"/>
              <a:ext cx="3564" cy="2976"/>
              <a:chOff x="768" y="720"/>
              <a:chExt cx="3564" cy="2976"/>
            </a:xfrm>
          </p:grpSpPr>
          <p:sp>
            <p:nvSpPr>
              <p:cNvPr id="29705" name="AutoShape 1033">
                <a:extLst>
                  <a:ext uri="{FF2B5EF4-FFF2-40B4-BE49-F238E27FC236}">
                    <a16:creationId xmlns:a16="http://schemas.microsoft.com/office/drawing/2014/main" id="{04E8F4C8-A222-405D-A462-9BF6AA982F94}"/>
                  </a:ext>
                </a:extLst>
              </p:cNvPr>
              <p:cNvSpPr>
                <a:spLocks noChangeArrowheads="1"/>
              </p:cNvSpPr>
              <p:nvPr/>
            </p:nvSpPr>
            <p:spPr bwMode="auto">
              <a:xfrm>
                <a:off x="1824" y="720"/>
                <a:ext cx="1512" cy="528"/>
              </a:xfrm>
              <a:prstGeom prst="roundRect">
                <a:avLst>
                  <a:gd name="adj" fmla="val 16667"/>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US" altLang="en-US" sz="2800"/>
                  <a:t>Vision</a:t>
                </a:r>
              </a:p>
            </p:txBody>
          </p:sp>
          <p:sp>
            <p:nvSpPr>
              <p:cNvPr id="29706" name="AutoShape 1034">
                <a:extLst>
                  <a:ext uri="{FF2B5EF4-FFF2-40B4-BE49-F238E27FC236}">
                    <a16:creationId xmlns:a16="http://schemas.microsoft.com/office/drawing/2014/main" id="{B24381C5-A4E5-497C-A617-59D0D94376A9}"/>
                  </a:ext>
                </a:extLst>
              </p:cNvPr>
              <p:cNvSpPr>
                <a:spLocks noChangeArrowheads="1"/>
              </p:cNvSpPr>
              <p:nvPr/>
            </p:nvSpPr>
            <p:spPr bwMode="auto">
              <a:xfrm>
                <a:off x="1584" y="1248"/>
                <a:ext cx="1968" cy="735"/>
              </a:xfrm>
              <a:prstGeom prst="roundRect">
                <a:avLst>
                  <a:gd name="adj" fmla="val 16667"/>
                </a:avLst>
              </a:prstGeom>
              <a:solidFill>
                <a:srgbClr val="00800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US" altLang="en-US" sz="2800">
                    <a:solidFill>
                      <a:srgbClr val="FFFFCC"/>
                    </a:solidFill>
                  </a:rPr>
                  <a:t>Mission</a:t>
                </a:r>
              </a:p>
            </p:txBody>
          </p:sp>
          <p:sp>
            <p:nvSpPr>
              <p:cNvPr id="29707" name="AutoShape 1035">
                <a:extLst>
                  <a:ext uri="{FF2B5EF4-FFF2-40B4-BE49-F238E27FC236}">
                    <a16:creationId xmlns:a16="http://schemas.microsoft.com/office/drawing/2014/main" id="{28ABE88A-5F84-49AF-B1C4-A2E6194583C5}"/>
                  </a:ext>
                </a:extLst>
              </p:cNvPr>
              <p:cNvSpPr>
                <a:spLocks noChangeArrowheads="1"/>
              </p:cNvSpPr>
              <p:nvPr/>
            </p:nvSpPr>
            <p:spPr bwMode="auto">
              <a:xfrm>
                <a:off x="1212" y="1983"/>
                <a:ext cx="1332" cy="768"/>
              </a:xfrm>
              <a:prstGeom prst="roundRect">
                <a:avLst>
                  <a:gd name="adj" fmla="val 16667"/>
                </a:avLst>
              </a:prstGeom>
              <a:solidFill>
                <a:srgbClr val="0000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US" altLang="en-US" sz="2800">
                    <a:solidFill>
                      <a:schemeClr val="bg1"/>
                    </a:solidFill>
                  </a:rPr>
                  <a:t>Tactical</a:t>
                </a:r>
                <a:endParaRPr lang="en-US" altLang="en-US" sz="2800"/>
              </a:p>
              <a:p>
                <a:pPr algn="ctr" eaLnBrk="0" hangingPunct="0"/>
                <a:r>
                  <a:rPr lang="en-US" altLang="en-US" sz="2800">
                    <a:solidFill>
                      <a:schemeClr val="bg1"/>
                    </a:solidFill>
                  </a:rPr>
                  <a:t>Plans</a:t>
                </a:r>
                <a:endParaRPr lang="en-US" altLang="en-US" sz="2800"/>
              </a:p>
            </p:txBody>
          </p:sp>
          <p:sp>
            <p:nvSpPr>
              <p:cNvPr id="29708" name="AutoShape 1036">
                <a:extLst>
                  <a:ext uri="{FF2B5EF4-FFF2-40B4-BE49-F238E27FC236}">
                    <a16:creationId xmlns:a16="http://schemas.microsoft.com/office/drawing/2014/main" id="{41FC23BE-C0DD-476E-B862-BACAA1898A1B}"/>
                  </a:ext>
                </a:extLst>
              </p:cNvPr>
              <p:cNvSpPr>
                <a:spLocks noChangeArrowheads="1"/>
              </p:cNvSpPr>
              <p:nvPr/>
            </p:nvSpPr>
            <p:spPr bwMode="auto">
              <a:xfrm>
                <a:off x="2544" y="1983"/>
                <a:ext cx="1332" cy="768"/>
              </a:xfrm>
              <a:prstGeom prst="roundRect">
                <a:avLst>
                  <a:gd name="adj" fmla="val 16667"/>
                </a:avLst>
              </a:prstGeom>
              <a:solidFill>
                <a:srgbClr val="5353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lnSpc>
                    <a:spcPct val="75000"/>
                  </a:lnSpc>
                </a:pPr>
                <a:r>
                  <a:rPr lang="en-US" altLang="en-US" sz="2800">
                    <a:solidFill>
                      <a:schemeClr val="bg1"/>
                    </a:solidFill>
                  </a:rPr>
                  <a:t>Management</a:t>
                </a:r>
              </a:p>
              <a:p>
                <a:pPr algn="ctr" eaLnBrk="0" hangingPunct="0">
                  <a:lnSpc>
                    <a:spcPct val="75000"/>
                  </a:lnSpc>
                </a:pPr>
                <a:r>
                  <a:rPr lang="en-US" altLang="en-US" sz="2800">
                    <a:solidFill>
                      <a:schemeClr val="bg1"/>
                    </a:solidFill>
                  </a:rPr>
                  <a:t>by</a:t>
                </a:r>
              </a:p>
              <a:p>
                <a:pPr algn="ctr" eaLnBrk="0" hangingPunct="0">
                  <a:lnSpc>
                    <a:spcPct val="75000"/>
                  </a:lnSpc>
                </a:pPr>
                <a:r>
                  <a:rPr lang="en-US" altLang="en-US" sz="2800">
                    <a:solidFill>
                      <a:schemeClr val="bg1"/>
                    </a:solidFill>
                  </a:rPr>
                  <a:t>Objectives</a:t>
                </a:r>
              </a:p>
            </p:txBody>
          </p:sp>
          <p:sp>
            <p:nvSpPr>
              <p:cNvPr id="29709" name="AutoShape 1037">
                <a:extLst>
                  <a:ext uri="{FF2B5EF4-FFF2-40B4-BE49-F238E27FC236}">
                    <a16:creationId xmlns:a16="http://schemas.microsoft.com/office/drawing/2014/main" id="{15697783-B036-4002-94A6-BEC626FDC9B1}"/>
                  </a:ext>
                </a:extLst>
              </p:cNvPr>
              <p:cNvSpPr>
                <a:spLocks noChangeArrowheads="1"/>
              </p:cNvSpPr>
              <p:nvPr/>
            </p:nvSpPr>
            <p:spPr bwMode="auto">
              <a:xfrm>
                <a:off x="768" y="2751"/>
                <a:ext cx="1188" cy="945"/>
              </a:xfrm>
              <a:prstGeom prst="roundRect">
                <a:avLst>
                  <a:gd name="adj" fmla="val 16667"/>
                </a:avLst>
              </a:prstGeom>
              <a:solidFill>
                <a:srgbClr val="A5002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US" altLang="en-US" sz="2800">
                    <a:solidFill>
                      <a:schemeClr val="bg1"/>
                    </a:solidFill>
                  </a:rPr>
                  <a:t>Operational</a:t>
                </a:r>
              </a:p>
              <a:p>
                <a:pPr algn="ctr" eaLnBrk="0" hangingPunct="0"/>
                <a:r>
                  <a:rPr lang="en-US" altLang="en-US" sz="2800">
                    <a:solidFill>
                      <a:schemeClr val="bg1"/>
                    </a:solidFill>
                  </a:rPr>
                  <a:t>Plans</a:t>
                </a:r>
              </a:p>
            </p:txBody>
          </p:sp>
          <p:sp>
            <p:nvSpPr>
              <p:cNvPr id="29710" name="AutoShape 1038">
                <a:extLst>
                  <a:ext uri="{FF2B5EF4-FFF2-40B4-BE49-F238E27FC236}">
                    <a16:creationId xmlns:a16="http://schemas.microsoft.com/office/drawing/2014/main" id="{7420523F-D429-44DC-9751-5EB6F773304C}"/>
                  </a:ext>
                </a:extLst>
              </p:cNvPr>
              <p:cNvSpPr>
                <a:spLocks noChangeArrowheads="1"/>
              </p:cNvSpPr>
              <p:nvPr/>
            </p:nvSpPr>
            <p:spPr bwMode="auto">
              <a:xfrm>
                <a:off x="1956" y="2751"/>
                <a:ext cx="1188" cy="945"/>
              </a:xfrm>
              <a:prstGeom prst="roundRect">
                <a:avLst>
                  <a:gd name="adj" fmla="val 16667"/>
                </a:avLst>
              </a:prstGeom>
              <a:solidFill>
                <a:srgbClr val="FE0030"/>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US" altLang="en-US" sz="2800">
                    <a:solidFill>
                      <a:srgbClr val="FFFF66"/>
                    </a:solidFill>
                  </a:rPr>
                  <a:t>Standing</a:t>
                </a:r>
              </a:p>
              <a:p>
                <a:pPr algn="ctr" eaLnBrk="0" hangingPunct="0"/>
                <a:r>
                  <a:rPr lang="en-US" altLang="en-US" sz="2800">
                    <a:solidFill>
                      <a:srgbClr val="FFFF66"/>
                    </a:solidFill>
                  </a:rPr>
                  <a:t>Plans</a:t>
                </a:r>
              </a:p>
            </p:txBody>
          </p:sp>
          <p:sp>
            <p:nvSpPr>
              <p:cNvPr id="29711" name="AutoShape 1039">
                <a:extLst>
                  <a:ext uri="{FF2B5EF4-FFF2-40B4-BE49-F238E27FC236}">
                    <a16:creationId xmlns:a16="http://schemas.microsoft.com/office/drawing/2014/main" id="{649DC86F-17BD-48F0-82A0-DBF76BA99398}"/>
                  </a:ext>
                </a:extLst>
              </p:cNvPr>
              <p:cNvSpPr>
                <a:spLocks noChangeArrowheads="1"/>
              </p:cNvSpPr>
              <p:nvPr/>
            </p:nvSpPr>
            <p:spPr bwMode="auto">
              <a:xfrm>
                <a:off x="3144" y="2751"/>
                <a:ext cx="1188" cy="945"/>
              </a:xfrm>
              <a:prstGeom prst="roundRect">
                <a:avLst>
                  <a:gd name="adj" fmla="val 16667"/>
                </a:avLst>
              </a:prstGeom>
              <a:solidFill>
                <a:srgbClr val="FF6986"/>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US" altLang="en-US" sz="2800">
                    <a:solidFill>
                      <a:srgbClr val="003300"/>
                    </a:solidFill>
                  </a:rPr>
                  <a:t>Single-Use</a:t>
                </a:r>
              </a:p>
              <a:p>
                <a:pPr algn="ctr" eaLnBrk="0" hangingPunct="0"/>
                <a:r>
                  <a:rPr lang="en-US" altLang="en-US" sz="2800">
                    <a:solidFill>
                      <a:srgbClr val="003300"/>
                    </a:solidFill>
                  </a:rPr>
                  <a:t>Plans</a:t>
                </a:r>
              </a:p>
            </p:txBody>
          </p:sp>
        </p:grpSp>
        <p:sp>
          <p:nvSpPr>
            <p:cNvPr id="29713" name="Text Box 1041">
              <a:extLst>
                <a:ext uri="{FF2B5EF4-FFF2-40B4-BE49-F238E27FC236}">
                  <a16:creationId xmlns:a16="http://schemas.microsoft.com/office/drawing/2014/main" id="{3C4AB1EB-0FBC-46F3-B11F-DDEE712C59A5}"/>
                </a:ext>
              </a:extLst>
            </p:cNvPr>
            <p:cNvSpPr txBox="1">
              <a:spLocks noChangeArrowheads="1"/>
            </p:cNvSpPr>
            <p:nvPr/>
          </p:nvSpPr>
          <p:spPr bwMode="auto">
            <a:xfrm>
              <a:off x="1213" y="979"/>
              <a:ext cx="1127" cy="672"/>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r" eaLnBrk="0" hangingPunct="0"/>
              <a:r>
                <a:rPr lang="en-US" altLang="en-US" sz="3200"/>
                <a:t>Top</a:t>
              </a:r>
            </a:p>
            <a:p>
              <a:pPr algn="r" eaLnBrk="0" hangingPunct="0"/>
              <a:r>
                <a:rPr lang="en-US" altLang="en-US" sz="3200"/>
                <a:t>Managers</a:t>
              </a:r>
            </a:p>
          </p:txBody>
        </p:sp>
        <p:sp>
          <p:nvSpPr>
            <p:cNvPr id="29714" name="Text Box 1042">
              <a:extLst>
                <a:ext uri="{FF2B5EF4-FFF2-40B4-BE49-F238E27FC236}">
                  <a16:creationId xmlns:a16="http://schemas.microsoft.com/office/drawing/2014/main" id="{F5DD3382-B05D-469E-B869-9E96F44FC6F3}"/>
                </a:ext>
              </a:extLst>
            </p:cNvPr>
            <p:cNvSpPr txBox="1">
              <a:spLocks noChangeArrowheads="1"/>
            </p:cNvSpPr>
            <p:nvPr/>
          </p:nvSpPr>
          <p:spPr bwMode="auto">
            <a:xfrm>
              <a:off x="788" y="1983"/>
              <a:ext cx="1127" cy="672"/>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r" eaLnBrk="0" hangingPunct="0"/>
              <a:r>
                <a:rPr lang="en-US" altLang="en-US" sz="3200"/>
                <a:t>Middle</a:t>
              </a:r>
            </a:p>
            <a:p>
              <a:pPr algn="r" eaLnBrk="0" hangingPunct="0"/>
              <a:r>
                <a:rPr lang="en-US" altLang="en-US" sz="3200"/>
                <a:t>Managers</a:t>
              </a:r>
            </a:p>
          </p:txBody>
        </p:sp>
        <p:sp>
          <p:nvSpPr>
            <p:cNvPr id="29715" name="Text Box 1043">
              <a:extLst>
                <a:ext uri="{FF2B5EF4-FFF2-40B4-BE49-F238E27FC236}">
                  <a16:creationId xmlns:a16="http://schemas.microsoft.com/office/drawing/2014/main" id="{B3CD0570-65B2-470B-8910-EBCC839369ED}"/>
                </a:ext>
              </a:extLst>
            </p:cNvPr>
            <p:cNvSpPr txBox="1">
              <a:spLocks noChangeArrowheads="1"/>
            </p:cNvSpPr>
            <p:nvPr/>
          </p:nvSpPr>
          <p:spPr bwMode="auto">
            <a:xfrm>
              <a:off x="271" y="2865"/>
              <a:ext cx="1253" cy="672"/>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hangingPunct="0"/>
              <a:r>
                <a:rPr lang="en-US" altLang="en-US" sz="3200"/>
                <a:t>First-Level</a:t>
              </a:r>
            </a:p>
            <a:p>
              <a:pPr algn="ctr" eaLnBrk="0" hangingPunct="0"/>
              <a:r>
                <a:rPr lang="en-US" altLang="en-US" sz="3200"/>
                <a:t>Managers</a:t>
              </a: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93A1D46E-01D3-497E-824F-E4F9F05EA7C5}"/>
              </a:ext>
            </a:extLst>
          </p:cNvPr>
          <p:cNvSpPr>
            <a:spLocks noGrp="1" noChangeArrowheads="1"/>
          </p:cNvSpPr>
          <p:nvPr>
            <p:ph type="body" idx="1"/>
          </p:nvPr>
        </p:nvSpPr>
        <p:spPr>
          <a:xfrm>
            <a:off x="381000" y="1066800"/>
            <a:ext cx="8497888" cy="5486400"/>
          </a:xfrm>
        </p:spPr>
        <p:txBody>
          <a:bodyPr>
            <a:normAutofit/>
          </a:bodyPr>
          <a:lstStyle/>
          <a:p>
            <a:pPr algn="just">
              <a:lnSpc>
                <a:spcPct val="80000"/>
              </a:lnSpc>
              <a:buFontTx/>
              <a:buNone/>
            </a:pPr>
            <a:r>
              <a:rPr lang="en-GB" altLang="en-US" dirty="0"/>
              <a:t>Peter Drucker also stated that:</a:t>
            </a:r>
          </a:p>
          <a:p>
            <a:pPr algn="just">
              <a:lnSpc>
                <a:spcPct val="80000"/>
              </a:lnSpc>
            </a:pPr>
            <a:r>
              <a:rPr lang="en-GB" altLang="en-US" dirty="0"/>
              <a:t>For the business to succeed, the managers and employees must work towards a common goal.</a:t>
            </a:r>
          </a:p>
          <a:p>
            <a:pPr algn="just">
              <a:lnSpc>
                <a:spcPct val="80000"/>
              </a:lnSpc>
            </a:pPr>
            <a:endParaRPr lang="en-GB" altLang="en-US" dirty="0"/>
          </a:p>
          <a:p>
            <a:pPr algn="just">
              <a:lnSpc>
                <a:spcPct val="80000"/>
              </a:lnSpc>
            </a:pPr>
            <a:r>
              <a:rPr lang="en-GB" altLang="en-US" dirty="0"/>
              <a:t>Managers must identify and agree targets for achievement with subordinates.</a:t>
            </a:r>
          </a:p>
        </p:txBody>
      </p:sp>
      <p:sp>
        <p:nvSpPr>
          <p:cNvPr id="4099" name="Rectangle 3">
            <a:extLst>
              <a:ext uri="{FF2B5EF4-FFF2-40B4-BE49-F238E27FC236}">
                <a16:creationId xmlns:a16="http://schemas.microsoft.com/office/drawing/2014/main" id="{328AD3AE-E255-425D-9DBF-887A498B8DFB}"/>
              </a:ext>
            </a:extLst>
          </p:cNvPr>
          <p:cNvSpPr>
            <a:spLocks noChangeArrowheads="1"/>
          </p:cNvSpPr>
          <p:nvPr/>
        </p:nvSpPr>
        <p:spPr bwMode="auto">
          <a:xfrm>
            <a:off x="228600" y="228600"/>
            <a:ext cx="8534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latin typeface="Times New Roman" panose="02020603050405020304" pitchFamily="18" charset="0"/>
              </a:defRPr>
            </a:lvl1pPr>
            <a:lvl2pPr algn="ctr">
              <a:defRPr sz="4400">
                <a:solidFill>
                  <a:schemeClr val="tx2"/>
                </a:solidFill>
                <a:latin typeface="Times New Roman" panose="02020603050405020304" pitchFamily="18" charset="0"/>
              </a:defRPr>
            </a:lvl2pPr>
            <a:lvl3pPr algn="ctr">
              <a:defRPr sz="4400">
                <a:solidFill>
                  <a:schemeClr val="tx2"/>
                </a:solidFill>
                <a:latin typeface="Times New Roman" panose="02020603050405020304" pitchFamily="18" charset="0"/>
              </a:defRPr>
            </a:lvl3pPr>
            <a:lvl4pPr algn="ctr">
              <a:defRPr sz="4400">
                <a:solidFill>
                  <a:schemeClr val="tx2"/>
                </a:solidFill>
                <a:latin typeface="Times New Roman" panose="02020603050405020304" pitchFamily="18" charset="0"/>
              </a:defRPr>
            </a:lvl4pPr>
            <a:lvl5pPr algn="ctr">
              <a:defRPr sz="4400">
                <a:solidFill>
                  <a:schemeClr val="tx2"/>
                </a:solidFill>
                <a:latin typeface="Times New Roman" panose="02020603050405020304" pitchFamily="18" charset="0"/>
              </a:defRPr>
            </a:lvl5pPr>
            <a:lvl6pPr marL="457200" algn="ctr" fontAlgn="base">
              <a:spcBef>
                <a:spcPct val="0"/>
              </a:spcBef>
              <a:spcAft>
                <a:spcPct val="0"/>
              </a:spcAft>
              <a:defRPr sz="4400">
                <a:solidFill>
                  <a:schemeClr val="tx2"/>
                </a:solidFill>
                <a:latin typeface="Times New Roman" panose="02020603050405020304" pitchFamily="18" charset="0"/>
              </a:defRPr>
            </a:lvl6pPr>
            <a:lvl7pPr marL="914400" algn="ctr" fontAlgn="base">
              <a:spcBef>
                <a:spcPct val="0"/>
              </a:spcBef>
              <a:spcAft>
                <a:spcPct val="0"/>
              </a:spcAft>
              <a:defRPr sz="4400">
                <a:solidFill>
                  <a:schemeClr val="tx2"/>
                </a:solidFill>
                <a:latin typeface="Times New Roman" panose="02020603050405020304" pitchFamily="18" charset="0"/>
              </a:defRPr>
            </a:lvl7pPr>
            <a:lvl8pPr marL="1371600" algn="ctr" fontAlgn="base">
              <a:spcBef>
                <a:spcPct val="0"/>
              </a:spcBef>
              <a:spcAft>
                <a:spcPct val="0"/>
              </a:spcAft>
              <a:defRPr sz="4400">
                <a:solidFill>
                  <a:schemeClr val="tx2"/>
                </a:solidFill>
                <a:latin typeface="Times New Roman" panose="02020603050405020304" pitchFamily="18" charset="0"/>
              </a:defRPr>
            </a:lvl8pPr>
            <a:lvl9pPr marL="1828800" algn="ctr" fontAlgn="base">
              <a:spcBef>
                <a:spcPct val="0"/>
              </a:spcBef>
              <a:spcAft>
                <a:spcPct val="0"/>
              </a:spcAft>
              <a:defRPr sz="4400">
                <a:solidFill>
                  <a:schemeClr val="tx2"/>
                </a:solidFill>
                <a:latin typeface="Times New Roman" panose="02020603050405020304" pitchFamily="18" charset="0"/>
              </a:defRPr>
            </a:lvl9pPr>
          </a:lstStyle>
          <a:p>
            <a:r>
              <a:rPr lang="en-GB" altLang="en-US" sz="4000" b="1" dirty="0">
                <a:solidFill>
                  <a:srgbClr val="FF0000"/>
                </a:solidFill>
              </a:rPr>
              <a:t>Managing Time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93A1D46E-01D3-497E-824F-E4F9F05EA7C5}"/>
              </a:ext>
            </a:extLst>
          </p:cNvPr>
          <p:cNvSpPr>
            <a:spLocks noGrp="1" noChangeArrowheads="1"/>
          </p:cNvSpPr>
          <p:nvPr>
            <p:ph type="body" idx="1"/>
          </p:nvPr>
        </p:nvSpPr>
        <p:spPr>
          <a:xfrm>
            <a:off x="381000" y="1066800"/>
            <a:ext cx="8497888" cy="5486400"/>
          </a:xfrm>
        </p:spPr>
        <p:txBody>
          <a:bodyPr>
            <a:normAutofit/>
          </a:bodyPr>
          <a:lstStyle/>
          <a:p>
            <a:pPr algn="just">
              <a:lnSpc>
                <a:spcPct val="80000"/>
              </a:lnSpc>
              <a:buFontTx/>
              <a:buNone/>
            </a:pPr>
            <a:r>
              <a:rPr lang="en-GB" altLang="en-US" dirty="0"/>
              <a:t>Peter Drucker also stated that:</a:t>
            </a:r>
          </a:p>
          <a:p>
            <a:pPr algn="just">
              <a:lnSpc>
                <a:spcPct val="80000"/>
              </a:lnSpc>
            </a:pPr>
            <a:r>
              <a:rPr lang="en-GB" altLang="en-US" dirty="0"/>
              <a:t>Managers must negotiate the support needed to achieve the targets with subordinates.</a:t>
            </a:r>
          </a:p>
          <a:p>
            <a:pPr algn="just">
              <a:lnSpc>
                <a:spcPct val="80000"/>
              </a:lnSpc>
            </a:pPr>
            <a:endParaRPr lang="en-GB" altLang="en-US" dirty="0"/>
          </a:p>
          <a:p>
            <a:pPr marL="0" indent="0" algn="just">
              <a:lnSpc>
                <a:spcPct val="80000"/>
              </a:lnSpc>
              <a:buNone/>
            </a:pPr>
            <a:endParaRPr lang="en-GB" altLang="en-US" dirty="0"/>
          </a:p>
          <a:p>
            <a:pPr algn="just">
              <a:lnSpc>
                <a:spcPct val="80000"/>
              </a:lnSpc>
            </a:pPr>
            <a:r>
              <a:rPr lang="en-GB" altLang="en-US" dirty="0"/>
              <a:t>Evaluate the objectives over time.</a:t>
            </a:r>
          </a:p>
        </p:txBody>
      </p:sp>
      <p:sp>
        <p:nvSpPr>
          <p:cNvPr id="4099" name="Rectangle 3">
            <a:extLst>
              <a:ext uri="{FF2B5EF4-FFF2-40B4-BE49-F238E27FC236}">
                <a16:creationId xmlns:a16="http://schemas.microsoft.com/office/drawing/2014/main" id="{328AD3AE-E255-425D-9DBF-887A498B8DFB}"/>
              </a:ext>
            </a:extLst>
          </p:cNvPr>
          <p:cNvSpPr>
            <a:spLocks noChangeArrowheads="1"/>
          </p:cNvSpPr>
          <p:nvPr/>
        </p:nvSpPr>
        <p:spPr bwMode="auto">
          <a:xfrm>
            <a:off x="228600" y="228600"/>
            <a:ext cx="8534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latin typeface="Times New Roman" panose="02020603050405020304" pitchFamily="18" charset="0"/>
              </a:defRPr>
            </a:lvl1pPr>
            <a:lvl2pPr algn="ctr">
              <a:defRPr sz="4400">
                <a:solidFill>
                  <a:schemeClr val="tx2"/>
                </a:solidFill>
                <a:latin typeface="Times New Roman" panose="02020603050405020304" pitchFamily="18" charset="0"/>
              </a:defRPr>
            </a:lvl2pPr>
            <a:lvl3pPr algn="ctr">
              <a:defRPr sz="4400">
                <a:solidFill>
                  <a:schemeClr val="tx2"/>
                </a:solidFill>
                <a:latin typeface="Times New Roman" panose="02020603050405020304" pitchFamily="18" charset="0"/>
              </a:defRPr>
            </a:lvl3pPr>
            <a:lvl4pPr algn="ctr">
              <a:defRPr sz="4400">
                <a:solidFill>
                  <a:schemeClr val="tx2"/>
                </a:solidFill>
                <a:latin typeface="Times New Roman" panose="02020603050405020304" pitchFamily="18" charset="0"/>
              </a:defRPr>
            </a:lvl4pPr>
            <a:lvl5pPr algn="ctr">
              <a:defRPr sz="4400">
                <a:solidFill>
                  <a:schemeClr val="tx2"/>
                </a:solidFill>
                <a:latin typeface="Times New Roman" panose="02020603050405020304" pitchFamily="18" charset="0"/>
              </a:defRPr>
            </a:lvl5pPr>
            <a:lvl6pPr marL="457200" algn="ctr" fontAlgn="base">
              <a:spcBef>
                <a:spcPct val="0"/>
              </a:spcBef>
              <a:spcAft>
                <a:spcPct val="0"/>
              </a:spcAft>
              <a:defRPr sz="4400">
                <a:solidFill>
                  <a:schemeClr val="tx2"/>
                </a:solidFill>
                <a:latin typeface="Times New Roman" panose="02020603050405020304" pitchFamily="18" charset="0"/>
              </a:defRPr>
            </a:lvl6pPr>
            <a:lvl7pPr marL="914400" algn="ctr" fontAlgn="base">
              <a:spcBef>
                <a:spcPct val="0"/>
              </a:spcBef>
              <a:spcAft>
                <a:spcPct val="0"/>
              </a:spcAft>
              <a:defRPr sz="4400">
                <a:solidFill>
                  <a:schemeClr val="tx2"/>
                </a:solidFill>
                <a:latin typeface="Times New Roman" panose="02020603050405020304" pitchFamily="18" charset="0"/>
              </a:defRPr>
            </a:lvl7pPr>
            <a:lvl8pPr marL="1371600" algn="ctr" fontAlgn="base">
              <a:spcBef>
                <a:spcPct val="0"/>
              </a:spcBef>
              <a:spcAft>
                <a:spcPct val="0"/>
              </a:spcAft>
              <a:defRPr sz="4400">
                <a:solidFill>
                  <a:schemeClr val="tx2"/>
                </a:solidFill>
                <a:latin typeface="Times New Roman" panose="02020603050405020304" pitchFamily="18" charset="0"/>
              </a:defRPr>
            </a:lvl8pPr>
            <a:lvl9pPr marL="1828800" algn="ctr" fontAlgn="base">
              <a:spcBef>
                <a:spcPct val="0"/>
              </a:spcBef>
              <a:spcAft>
                <a:spcPct val="0"/>
              </a:spcAft>
              <a:defRPr sz="4400">
                <a:solidFill>
                  <a:schemeClr val="tx2"/>
                </a:solidFill>
                <a:latin typeface="Times New Roman" panose="02020603050405020304" pitchFamily="18" charset="0"/>
              </a:defRPr>
            </a:lvl9pPr>
          </a:lstStyle>
          <a:p>
            <a:r>
              <a:rPr lang="en-GB" altLang="en-US" sz="4000" b="1" dirty="0">
                <a:solidFill>
                  <a:srgbClr val="FF0000"/>
                </a:solidFill>
              </a:rPr>
              <a:t>Managing Time </a:t>
            </a:r>
          </a:p>
        </p:txBody>
      </p:sp>
    </p:spTree>
    <p:extLst>
      <p:ext uri="{BB962C8B-B14F-4D97-AF65-F5344CB8AC3E}">
        <p14:creationId xmlns:p14="http://schemas.microsoft.com/office/powerpoint/2010/main" val="29568515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FA855E54-C699-440D-B407-E4EA6A0B7A56}"/>
              </a:ext>
            </a:extLst>
          </p:cNvPr>
          <p:cNvSpPr>
            <a:spLocks noGrp="1" noChangeArrowheads="1"/>
          </p:cNvSpPr>
          <p:nvPr>
            <p:ph type="title"/>
          </p:nvPr>
        </p:nvSpPr>
        <p:spPr>
          <a:xfrm>
            <a:off x="685800" y="0"/>
            <a:ext cx="7772400" cy="1143000"/>
          </a:xfrm>
        </p:spPr>
        <p:txBody>
          <a:bodyPr/>
          <a:lstStyle/>
          <a:p>
            <a:pPr eaLnBrk="1" hangingPunct="1"/>
            <a:r>
              <a:rPr lang="en-US" altLang="en-US" u="sng">
                <a:solidFill>
                  <a:srgbClr val="CC3300"/>
                </a:solidFill>
              </a:rPr>
              <a:t>MANAGERS TIME</a:t>
            </a:r>
            <a:r>
              <a:rPr lang="en-US" altLang="en-US"/>
              <a:t> </a:t>
            </a:r>
          </a:p>
        </p:txBody>
      </p:sp>
      <p:sp>
        <p:nvSpPr>
          <p:cNvPr id="52227" name="Rectangle 3">
            <a:extLst>
              <a:ext uri="{FF2B5EF4-FFF2-40B4-BE49-F238E27FC236}">
                <a16:creationId xmlns:a16="http://schemas.microsoft.com/office/drawing/2014/main" id="{C4768EDB-9F60-4A09-B253-38DD9C480FB7}"/>
              </a:ext>
            </a:extLst>
          </p:cNvPr>
          <p:cNvSpPr>
            <a:spLocks noGrp="1" noChangeArrowheads="1"/>
          </p:cNvSpPr>
          <p:nvPr>
            <p:ph type="body" idx="1"/>
          </p:nvPr>
        </p:nvSpPr>
        <p:spPr>
          <a:xfrm>
            <a:off x="685800" y="1066800"/>
            <a:ext cx="7772400" cy="5486400"/>
          </a:xfrm>
        </p:spPr>
        <p:txBody>
          <a:bodyPr/>
          <a:lstStyle/>
          <a:p>
            <a:pPr eaLnBrk="1" hangingPunct="1"/>
            <a:r>
              <a:rPr lang="en-US" altLang="en-US" dirty="0"/>
              <a:t>Planning is key managerial function but research shows that less than 5% of management time goes on planning.</a:t>
            </a:r>
          </a:p>
          <a:p>
            <a:pPr eaLnBrk="1" hangingPunct="1"/>
            <a:endParaRPr lang="en-US" altLang="en-US" dirty="0"/>
          </a:p>
          <a:p>
            <a:pPr eaLnBrk="1" hangingPunct="1"/>
            <a:r>
              <a:rPr lang="en-US" altLang="en-US" dirty="0"/>
              <a:t>Pareto Principle :  Twenty percent of your time will produce 80% of your productive output.  Can you afford not to manage at-least that 20% ?</a:t>
            </a:r>
          </a:p>
          <a:p>
            <a:pPr eaLnBrk="1" hangingPunct="1"/>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52227">
                                            <p:txEl>
                                              <p:pRg st="0" end="0"/>
                                            </p:txEl>
                                          </p:spTgt>
                                        </p:tgtEl>
                                        <p:attrNameLst>
                                          <p:attrName>style.visibility</p:attrName>
                                        </p:attrNameLst>
                                      </p:cBhvr>
                                      <p:to>
                                        <p:strVal val="visible"/>
                                      </p:to>
                                    </p:set>
                                    <p:animEffect transition="in" filter="box(out)">
                                      <p:cBhvr>
                                        <p:cTn id="7" dur="500"/>
                                        <p:tgtEl>
                                          <p:spTgt spid="52227">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52227">
                                            <p:txEl>
                                              <p:pRg st="2" end="2"/>
                                            </p:txEl>
                                          </p:spTgt>
                                        </p:tgtEl>
                                        <p:attrNameLst>
                                          <p:attrName>style.visibility</p:attrName>
                                        </p:attrNameLst>
                                      </p:cBhvr>
                                      <p:to>
                                        <p:strVal val="visible"/>
                                      </p:to>
                                    </p:set>
                                    <p:animEffect transition="in" filter="box(out)">
                                      <p:cBhvr>
                                        <p:cTn id="12" dur="500"/>
                                        <p:tgtEl>
                                          <p:spTgt spid="52227">
                                            <p:txEl>
                                              <p:pRg st="2" end="2"/>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7"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FA855E54-C699-440D-B407-E4EA6A0B7A56}"/>
              </a:ext>
            </a:extLst>
          </p:cNvPr>
          <p:cNvSpPr>
            <a:spLocks noGrp="1" noChangeArrowheads="1"/>
          </p:cNvSpPr>
          <p:nvPr>
            <p:ph type="title"/>
          </p:nvPr>
        </p:nvSpPr>
        <p:spPr>
          <a:xfrm>
            <a:off x="685800" y="0"/>
            <a:ext cx="7772400" cy="1143000"/>
          </a:xfrm>
        </p:spPr>
        <p:txBody>
          <a:bodyPr/>
          <a:lstStyle/>
          <a:p>
            <a:pPr eaLnBrk="1" hangingPunct="1"/>
            <a:r>
              <a:rPr lang="en-US" altLang="en-US" u="sng">
                <a:solidFill>
                  <a:srgbClr val="CC3300"/>
                </a:solidFill>
              </a:rPr>
              <a:t>MANAGERS TIME</a:t>
            </a:r>
            <a:r>
              <a:rPr lang="en-US" altLang="en-US"/>
              <a:t> </a:t>
            </a:r>
          </a:p>
        </p:txBody>
      </p:sp>
      <p:sp>
        <p:nvSpPr>
          <p:cNvPr id="52227" name="Rectangle 3">
            <a:extLst>
              <a:ext uri="{FF2B5EF4-FFF2-40B4-BE49-F238E27FC236}">
                <a16:creationId xmlns:a16="http://schemas.microsoft.com/office/drawing/2014/main" id="{C4768EDB-9F60-4A09-B253-38DD9C480FB7}"/>
              </a:ext>
            </a:extLst>
          </p:cNvPr>
          <p:cNvSpPr>
            <a:spLocks noGrp="1" noChangeArrowheads="1"/>
          </p:cNvSpPr>
          <p:nvPr>
            <p:ph type="body" idx="1"/>
          </p:nvPr>
        </p:nvSpPr>
        <p:spPr>
          <a:xfrm>
            <a:off x="242912" y="901650"/>
            <a:ext cx="7772400" cy="5486400"/>
          </a:xfrm>
        </p:spPr>
        <p:txBody>
          <a:bodyPr/>
          <a:lstStyle/>
          <a:p>
            <a:pPr eaLnBrk="1" hangingPunct="1"/>
            <a:r>
              <a:rPr lang="en-US" altLang="en-US" dirty="0"/>
              <a:t>Parkinson’s Law :  Work expands to fill the time available for it.  Beware !</a:t>
            </a:r>
          </a:p>
          <a:p>
            <a:pPr eaLnBrk="1" hangingPunct="1"/>
            <a:endParaRPr lang="en-US" altLang="en-US" dirty="0"/>
          </a:p>
        </p:txBody>
      </p:sp>
      <p:pic>
        <p:nvPicPr>
          <p:cNvPr id="1026" name="Picture 2" descr="How Parkinson's Law Will Help You Work Smarter &amp; Double Your Productivity |  by Jari Roomer | Personal Growth Lab | Medium">
            <a:extLst>
              <a:ext uri="{FF2B5EF4-FFF2-40B4-BE49-F238E27FC236}">
                <a16:creationId xmlns:a16="http://schemas.microsoft.com/office/drawing/2014/main" id="{D758F4A1-B6BD-419E-B7A1-73FDE90BEC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800" y="2420888"/>
            <a:ext cx="2714625" cy="1685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40581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52227">
                                            <p:txEl>
                                              <p:pRg st="0" end="0"/>
                                            </p:txEl>
                                          </p:spTgt>
                                        </p:tgtEl>
                                        <p:attrNameLst>
                                          <p:attrName>style.visibility</p:attrName>
                                        </p:attrNameLst>
                                      </p:cBhvr>
                                      <p:to>
                                        <p:strVal val="visible"/>
                                      </p:to>
                                    </p:set>
                                    <p:animEffect transition="in" filter="box(out)">
                                      <p:cBhvr>
                                        <p:cTn id="7" dur="500"/>
                                        <p:tgtEl>
                                          <p:spTgt spid="52227">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7"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026">
            <a:extLst>
              <a:ext uri="{FF2B5EF4-FFF2-40B4-BE49-F238E27FC236}">
                <a16:creationId xmlns:a16="http://schemas.microsoft.com/office/drawing/2014/main" id="{35820AE3-F304-4BAB-A8FA-EB9B2AB10BAE}"/>
              </a:ext>
            </a:extLst>
          </p:cNvPr>
          <p:cNvSpPr>
            <a:spLocks noGrp="1" noChangeArrowheads="1"/>
          </p:cNvSpPr>
          <p:nvPr>
            <p:ph type="title"/>
          </p:nvPr>
        </p:nvSpPr>
        <p:spPr>
          <a:xfrm>
            <a:off x="685800" y="533400"/>
            <a:ext cx="7772400" cy="1143000"/>
          </a:xfrm>
        </p:spPr>
        <p:txBody>
          <a:bodyPr>
            <a:normAutofit fontScale="90000"/>
          </a:bodyPr>
          <a:lstStyle/>
          <a:p>
            <a:pPr eaLnBrk="1" hangingPunct="1"/>
            <a:r>
              <a:rPr lang="en-AU" altLang="en-US" sz="3600" u="sng">
                <a:solidFill>
                  <a:srgbClr val="CC3300"/>
                </a:solidFill>
              </a:rPr>
              <a:t>TIME MANAGEMENT MATRIX-CLASSIFICATION OF ACTIVITIES</a:t>
            </a:r>
          </a:p>
        </p:txBody>
      </p:sp>
      <p:graphicFrame>
        <p:nvGraphicFramePr>
          <p:cNvPr id="53251" name="Group 1027">
            <a:extLst>
              <a:ext uri="{FF2B5EF4-FFF2-40B4-BE49-F238E27FC236}">
                <a16:creationId xmlns:a16="http://schemas.microsoft.com/office/drawing/2014/main" id="{92B642BD-959D-4CC6-96DC-A376E80BA970}"/>
              </a:ext>
            </a:extLst>
          </p:cNvPr>
          <p:cNvGraphicFramePr>
            <a:graphicFrameLocks noGrp="1"/>
          </p:cNvGraphicFramePr>
          <p:nvPr>
            <p:ph type="tbl" idx="1"/>
            <p:extLst>
              <p:ext uri="{D42A27DB-BD31-4B8C-83A1-F6EECF244321}">
                <p14:modId xmlns:p14="http://schemas.microsoft.com/office/powerpoint/2010/main" val="819227165"/>
              </p:ext>
            </p:extLst>
          </p:nvPr>
        </p:nvGraphicFramePr>
        <p:xfrm>
          <a:off x="609600" y="2514600"/>
          <a:ext cx="7562799" cy="3650703"/>
        </p:xfrm>
        <a:graphic>
          <a:graphicData uri="http://schemas.openxmlformats.org/drawingml/2006/table">
            <a:tbl>
              <a:tblPr/>
              <a:tblGrid>
                <a:gridCol w="2520933">
                  <a:extLst>
                    <a:ext uri="{9D8B030D-6E8A-4147-A177-3AD203B41FA5}">
                      <a16:colId xmlns:a16="http://schemas.microsoft.com/office/drawing/2014/main" val="20000"/>
                    </a:ext>
                  </a:extLst>
                </a:gridCol>
                <a:gridCol w="2520933">
                  <a:extLst>
                    <a:ext uri="{9D8B030D-6E8A-4147-A177-3AD203B41FA5}">
                      <a16:colId xmlns:a16="http://schemas.microsoft.com/office/drawing/2014/main" val="20001"/>
                    </a:ext>
                  </a:extLst>
                </a:gridCol>
                <a:gridCol w="2520933">
                  <a:extLst>
                    <a:ext uri="{9D8B030D-6E8A-4147-A177-3AD203B41FA5}">
                      <a16:colId xmlns:a16="http://schemas.microsoft.com/office/drawing/2014/main" val="20002"/>
                    </a:ext>
                  </a:extLst>
                </a:gridCol>
              </a:tblGrid>
              <a:tr h="1216901">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AU" altLang="en-US" sz="2800" b="0" i="0" u="none" strike="noStrike" cap="none" normalizeH="0" baseline="0">
                          <a:ln>
                            <a:noFill/>
                          </a:ln>
                          <a:solidFill>
                            <a:schemeClr val="tx1"/>
                          </a:solidFill>
                          <a:effectLst/>
                          <a:latin typeface="Times New Roman" panose="02020603050405020304" pitchFamily="18" charset="0"/>
                        </a:rPr>
                        <a:t>URGENCY/ IMPORTANCE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AU" altLang="en-US" sz="2800" b="0" i="0" u="none" strike="noStrike" cap="none" normalizeH="0" baseline="0" dirty="0">
                          <a:ln>
                            <a:noFill/>
                          </a:ln>
                          <a:solidFill>
                            <a:schemeClr val="tx1"/>
                          </a:solidFill>
                          <a:effectLst/>
                          <a:latin typeface="Times New Roman" panose="02020603050405020304" pitchFamily="18" charset="0"/>
                        </a:rPr>
                        <a:t>URGENT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AU" altLang="en-US" sz="2800" b="0" i="0" u="none" strike="noStrike" cap="none" normalizeH="0" baseline="0">
                          <a:ln>
                            <a:noFill/>
                          </a:ln>
                          <a:solidFill>
                            <a:schemeClr val="tx1"/>
                          </a:solidFill>
                          <a:effectLst/>
                          <a:latin typeface="Times New Roman" panose="02020603050405020304" pitchFamily="18" charset="0"/>
                        </a:rPr>
                        <a:t>NOT URGENT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216901">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AU" altLang="en-US" sz="2800" b="0" i="0" u="none" strike="noStrike" cap="none" normalizeH="0" baseline="0">
                          <a:ln>
                            <a:noFill/>
                          </a:ln>
                          <a:solidFill>
                            <a:schemeClr val="tx1"/>
                          </a:solidFill>
                          <a:effectLst/>
                          <a:latin typeface="Times New Roman" panose="02020603050405020304" pitchFamily="18" charset="0"/>
                        </a:rPr>
                        <a:t>IMPORTANT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AU" altLang="en-US" sz="2800" b="0" i="0" u="none" strike="noStrike" cap="none" normalizeH="0" baseline="0" dirty="0">
                          <a:ln>
                            <a:noFill/>
                          </a:ln>
                          <a:solidFill>
                            <a:schemeClr val="tx1"/>
                          </a:solidFill>
                          <a:effectLst/>
                          <a:latin typeface="Times New Roman" panose="02020603050405020304" pitchFamily="18" charset="0"/>
                        </a:rPr>
                        <a:t>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AU" altLang="en-US" sz="2800" b="0" i="0" u="none" strike="noStrike" cap="none" normalizeH="0" baseline="0">
                          <a:ln>
                            <a:noFill/>
                          </a:ln>
                          <a:solidFill>
                            <a:schemeClr val="tx1"/>
                          </a:solidFill>
                          <a:effectLst/>
                          <a:latin typeface="Times New Roman" panose="02020603050405020304" pitchFamily="18" charset="0"/>
                        </a:rPr>
                        <a:t>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216901">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AU" altLang="en-US" sz="2800" b="0" i="0" u="none" strike="noStrike" cap="none" normalizeH="0" baseline="0">
                          <a:ln>
                            <a:noFill/>
                          </a:ln>
                          <a:solidFill>
                            <a:schemeClr val="tx1"/>
                          </a:solidFill>
                          <a:effectLst/>
                          <a:latin typeface="Times New Roman" panose="02020603050405020304" pitchFamily="18" charset="0"/>
                        </a:rPr>
                        <a:t>NOT IMPORTANT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AU" altLang="en-US" sz="2800" b="0" i="0" u="none" strike="noStrike" cap="none" normalizeH="0" baseline="0" dirty="0">
                          <a:ln>
                            <a:noFill/>
                          </a:ln>
                          <a:solidFill>
                            <a:schemeClr val="tx1"/>
                          </a:solidFill>
                          <a:effectLst/>
                          <a:latin typeface="Times New Roman" panose="02020603050405020304" pitchFamily="18" charset="0"/>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Times New Roman" panose="02020603050405020304" pitchFamily="18" charset="0"/>
                        </a:defRPr>
                      </a:lvl1pPr>
                      <a:lvl2pPr>
                        <a:spcBef>
                          <a:spcPct val="20000"/>
                        </a:spcBef>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AU" altLang="en-US" sz="2800" b="0" i="0" u="none" strike="noStrike" cap="none" normalizeH="0" baseline="0" dirty="0">
                          <a:ln>
                            <a:noFill/>
                          </a:ln>
                          <a:solidFill>
                            <a:schemeClr val="tx1"/>
                          </a:solidFill>
                          <a:effectLst/>
                          <a:latin typeface="Times New Roman" panose="02020603050405020304" pitchFamily="18" charset="0"/>
                        </a:rPr>
                        <a:t>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54B64D82-A452-4E55-9D69-9AE655EC9E5E}"/>
              </a:ext>
            </a:extLst>
          </p:cNvPr>
          <p:cNvSpPr>
            <a:spLocks noGrp="1" noChangeArrowheads="1"/>
          </p:cNvSpPr>
          <p:nvPr>
            <p:ph type="title"/>
          </p:nvPr>
        </p:nvSpPr>
        <p:spPr/>
        <p:txBody>
          <a:bodyPr/>
          <a:lstStyle/>
          <a:p>
            <a:pPr eaLnBrk="1" hangingPunct="1"/>
            <a:r>
              <a:rPr lang="en-US" altLang="en-US" sz="4000" u="sng">
                <a:solidFill>
                  <a:srgbClr val="CC3300"/>
                </a:solidFill>
              </a:rPr>
              <a:t>EFFICIENCY vs EFFECTIVENESS</a:t>
            </a:r>
          </a:p>
        </p:txBody>
      </p:sp>
      <p:sp>
        <p:nvSpPr>
          <p:cNvPr id="40963" name="Rectangle 3">
            <a:extLst>
              <a:ext uri="{FF2B5EF4-FFF2-40B4-BE49-F238E27FC236}">
                <a16:creationId xmlns:a16="http://schemas.microsoft.com/office/drawing/2014/main" id="{FDB68856-8D80-436F-901E-926D38632454}"/>
              </a:ext>
            </a:extLst>
          </p:cNvPr>
          <p:cNvSpPr>
            <a:spLocks noGrp="1" noChangeArrowheads="1"/>
          </p:cNvSpPr>
          <p:nvPr>
            <p:ph type="body" idx="1"/>
          </p:nvPr>
        </p:nvSpPr>
        <p:spPr>
          <a:xfrm>
            <a:off x="609600" y="2362200"/>
            <a:ext cx="8001000" cy="2743200"/>
          </a:xfrm>
        </p:spPr>
        <p:txBody>
          <a:bodyPr/>
          <a:lstStyle/>
          <a:p>
            <a:pPr eaLnBrk="1" hangingPunct="1"/>
            <a:r>
              <a:rPr lang="en-US" altLang="en-US"/>
              <a:t>Often worst performers are  those who seem to be working hardest and longest. They are very busy but not necessarily </a:t>
            </a:r>
            <a:r>
              <a:rPr lang="en-US" altLang="en-US">
                <a:solidFill>
                  <a:srgbClr val="008000"/>
                </a:solidFill>
              </a:rPr>
              <a:t>effective</a:t>
            </a:r>
            <a:r>
              <a:rPr lang="en-US" altLang="en-US"/>
              <a: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animEffect transition="in" filter="box(out)">
                                      <p:cBhvr>
                                        <p:cTn id="7" dur="500"/>
                                        <p:tgtEl>
                                          <p:spTgt spid="40963">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5256584"/>
          </a:xfrm>
        </p:spPr>
        <p:txBody>
          <a:bodyPr>
            <a:noAutofit/>
          </a:bodyPr>
          <a:lstStyle/>
          <a:p>
            <a:pPr>
              <a:buNone/>
            </a:pPr>
            <a:r>
              <a:rPr lang="en-GB" sz="2800"/>
              <a:t>                        </a:t>
            </a:r>
            <a:r>
              <a:rPr lang="en-GB" sz="2800" b="1"/>
              <a:t>Activity 1</a:t>
            </a:r>
            <a:endParaRPr lang="en-GB" sz="2800" b="1" dirty="0"/>
          </a:p>
          <a:p>
            <a:pPr>
              <a:buNone/>
            </a:pPr>
            <a:r>
              <a:rPr lang="en-GB" sz="2800" dirty="0"/>
              <a:t>    </a:t>
            </a:r>
            <a:r>
              <a:rPr lang="en-GB" sz="2400" dirty="0"/>
              <a:t>Present your findings to the rest of the class for feedback after completing the activity on the next slide.</a:t>
            </a:r>
          </a:p>
          <a:p>
            <a:pPr>
              <a:buNone/>
            </a:pPr>
            <a:endParaRPr lang="en-GB" sz="2400" dirty="0"/>
          </a:p>
          <a:p>
            <a:pPr>
              <a:buNone/>
            </a:pPr>
            <a:r>
              <a:rPr lang="en-GB" sz="2400" b="1" dirty="0"/>
              <a:t>Feedbacks from givers should focus on:</a:t>
            </a:r>
          </a:p>
          <a:p>
            <a:r>
              <a:rPr lang="en-GB" sz="2400" dirty="0"/>
              <a:t>  Content</a:t>
            </a:r>
          </a:p>
          <a:p>
            <a:r>
              <a:rPr lang="en-GB" sz="2400" dirty="0"/>
              <a:t>  Positive aspects and areas for improvement</a:t>
            </a:r>
          </a:p>
          <a:p>
            <a:endParaRPr lang="en-GB" sz="2400" dirty="0"/>
          </a:p>
          <a:p>
            <a:pPr>
              <a:buNone/>
            </a:pPr>
            <a:r>
              <a:rPr lang="en-GB" sz="2400" b="1" dirty="0"/>
              <a:t>The receiver should:</a:t>
            </a:r>
          </a:p>
          <a:p>
            <a:r>
              <a:rPr lang="en-GB" sz="2400" dirty="0"/>
              <a:t>Complete their feedback template on activity one</a:t>
            </a:r>
          </a:p>
          <a:p>
            <a:r>
              <a:rPr lang="en-GB" sz="2400" dirty="0"/>
              <a:t>Carry out any agreed follow-up activities or actions</a:t>
            </a:r>
          </a:p>
          <a:p>
            <a:pPr>
              <a:buNone/>
            </a:pPr>
            <a:r>
              <a:rPr lang="en-GB" sz="2000" dirty="0"/>
              <a:t>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C05E9-25E8-4572-A85C-4B13DD1F1D26}"/>
              </a:ext>
            </a:extLst>
          </p:cNvPr>
          <p:cNvSpPr>
            <a:spLocks noGrp="1"/>
          </p:cNvSpPr>
          <p:nvPr>
            <p:ph type="title"/>
          </p:nvPr>
        </p:nvSpPr>
        <p:spPr>
          <a:xfrm>
            <a:off x="457200" y="0"/>
            <a:ext cx="8435280" cy="764704"/>
          </a:xfrm>
        </p:spPr>
        <p:txBody>
          <a:bodyPr>
            <a:normAutofit fontScale="90000"/>
          </a:bodyPr>
          <a:lstStyle/>
          <a:p>
            <a:r>
              <a:rPr lang="en-GB" sz="2400" dirty="0"/>
              <a:t> Activity 1: W</a:t>
            </a:r>
            <a:r>
              <a:rPr lang="en-US" sz="2400" dirty="0" err="1"/>
              <a:t>ork</a:t>
            </a:r>
            <a:r>
              <a:rPr lang="en-US" sz="2400" dirty="0"/>
              <a:t> Experience Placement </a:t>
            </a:r>
            <a:br>
              <a:rPr lang="en-GB" sz="2400" dirty="0"/>
            </a:br>
            <a:r>
              <a:rPr lang="en-GB" sz="2400" dirty="0"/>
              <a:t>Group Activity </a:t>
            </a:r>
          </a:p>
        </p:txBody>
      </p:sp>
      <p:sp>
        <p:nvSpPr>
          <p:cNvPr id="3" name="Content Placeholder 2">
            <a:extLst>
              <a:ext uri="{FF2B5EF4-FFF2-40B4-BE49-F238E27FC236}">
                <a16:creationId xmlns:a16="http://schemas.microsoft.com/office/drawing/2014/main" id="{7EE315EF-FB5C-4A8D-8C08-311AA97AE6A8}"/>
              </a:ext>
            </a:extLst>
          </p:cNvPr>
          <p:cNvSpPr>
            <a:spLocks noGrp="1"/>
          </p:cNvSpPr>
          <p:nvPr>
            <p:ph idx="1"/>
          </p:nvPr>
        </p:nvSpPr>
        <p:spPr>
          <a:xfrm>
            <a:off x="0" y="836713"/>
            <a:ext cx="9144000" cy="1728192"/>
          </a:xfrm>
        </p:spPr>
        <p:style>
          <a:lnRef idx="0">
            <a:schemeClr val="accent4"/>
          </a:lnRef>
          <a:fillRef idx="3">
            <a:schemeClr val="accent4"/>
          </a:fillRef>
          <a:effectRef idx="3">
            <a:schemeClr val="accent4"/>
          </a:effectRef>
          <a:fontRef idx="minor">
            <a:schemeClr val="lt1"/>
          </a:fontRef>
        </p:style>
        <p:txBody>
          <a:bodyPr>
            <a:normAutofit/>
          </a:bodyPr>
          <a:lstStyle/>
          <a:p>
            <a:pPr marL="0" indent="0">
              <a:buNone/>
            </a:pPr>
            <a:r>
              <a:rPr lang="en-US" sz="2400" dirty="0"/>
              <a:t>You are planning a charity ball for Children In Need, based in Birmingham. You have limited funding and need to prepare a project team and source available funds. </a:t>
            </a:r>
          </a:p>
          <a:p>
            <a:pPr marL="0" indent="0">
              <a:buNone/>
            </a:pPr>
            <a:r>
              <a:rPr lang="en-US" sz="2400" dirty="0"/>
              <a:t>You have 5 months available to prepare your event.</a:t>
            </a:r>
            <a:endParaRPr lang="en-GB" sz="2400" dirty="0"/>
          </a:p>
        </p:txBody>
      </p:sp>
      <p:sp>
        <p:nvSpPr>
          <p:cNvPr id="4" name="TextBox 3">
            <a:extLst>
              <a:ext uri="{FF2B5EF4-FFF2-40B4-BE49-F238E27FC236}">
                <a16:creationId xmlns:a16="http://schemas.microsoft.com/office/drawing/2014/main" id="{8380927E-D0D0-4958-A1BE-0C0BF8FB3883}"/>
              </a:ext>
            </a:extLst>
          </p:cNvPr>
          <p:cNvSpPr txBox="1"/>
          <p:nvPr/>
        </p:nvSpPr>
        <p:spPr>
          <a:xfrm>
            <a:off x="0" y="2636913"/>
            <a:ext cx="9144000" cy="4154984"/>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r>
              <a:rPr lang="en-US" sz="2200" dirty="0">
                <a:solidFill>
                  <a:schemeClr val="tx1"/>
                </a:solidFill>
              </a:rPr>
              <a:t>Consider all of the tasks you need to complete before you start the work experience at 8.45am tomorrow and allocate them under the Do, Dump, Delay and Delegate headings as you think most appropriate.</a:t>
            </a:r>
            <a:endParaRPr lang="en-GB" sz="2200" dirty="0">
              <a:solidFill>
                <a:schemeClr val="tx1"/>
              </a:solidFill>
            </a:endParaRPr>
          </a:p>
          <a:p>
            <a:r>
              <a:rPr lang="en-US" sz="2200" dirty="0">
                <a:solidFill>
                  <a:schemeClr val="tx1"/>
                </a:solidFill>
              </a:rPr>
              <a:t>For the items you put under the ‘Do’ heading, arrange in a timeline order of how you would complete them.</a:t>
            </a:r>
            <a:endParaRPr lang="en-GB" sz="2200" dirty="0">
              <a:solidFill>
                <a:schemeClr val="tx1"/>
              </a:solidFill>
            </a:endParaRPr>
          </a:p>
          <a:p>
            <a:r>
              <a:rPr lang="en-US" sz="2200" dirty="0">
                <a:solidFill>
                  <a:schemeClr val="tx1"/>
                </a:solidFill>
              </a:rPr>
              <a:t> </a:t>
            </a:r>
            <a:r>
              <a:rPr lang="en-US" sz="2200" b="1" dirty="0">
                <a:solidFill>
                  <a:schemeClr val="tx1"/>
                </a:solidFill>
              </a:rPr>
              <a:t>Step 1.</a:t>
            </a:r>
            <a:endParaRPr lang="en-GB" sz="2200" b="1" dirty="0">
              <a:solidFill>
                <a:schemeClr val="tx1"/>
              </a:solidFill>
            </a:endParaRPr>
          </a:p>
          <a:p>
            <a:r>
              <a:rPr lang="en-US" sz="2200" dirty="0">
                <a:solidFill>
                  <a:schemeClr val="tx1"/>
                </a:solidFill>
              </a:rPr>
              <a:t>When you have completed the activity, you should be prepared to present to the rest of the class as a group for feedback.</a:t>
            </a:r>
          </a:p>
          <a:p>
            <a:r>
              <a:rPr lang="en-US" sz="2200" b="1" dirty="0">
                <a:solidFill>
                  <a:schemeClr val="tx1"/>
                </a:solidFill>
              </a:rPr>
              <a:t>Step 2.</a:t>
            </a:r>
          </a:p>
          <a:p>
            <a:r>
              <a:rPr lang="en-US" sz="2200" dirty="0">
                <a:solidFill>
                  <a:schemeClr val="tx1"/>
                </a:solidFill>
              </a:rPr>
              <a:t>Give each other feedback in your small groups.</a:t>
            </a:r>
          </a:p>
          <a:p>
            <a:endParaRPr lang="en-US" sz="2200" b="1" dirty="0">
              <a:solidFill>
                <a:schemeClr val="tx1"/>
              </a:solidFill>
            </a:endParaRPr>
          </a:p>
          <a:p>
            <a:endParaRPr lang="en-GB" sz="2200" dirty="0">
              <a:solidFill>
                <a:schemeClr val="tx1"/>
              </a:solidFill>
            </a:endParaRPr>
          </a:p>
        </p:txBody>
      </p:sp>
    </p:spTree>
    <p:extLst>
      <p:ext uri="{BB962C8B-B14F-4D97-AF65-F5344CB8AC3E}">
        <p14:creationId xmlns:p14="http://schemas.microsoft.com/office/powerpoint/2010/main" val="3379802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7959F7A4-AB05-4A26-8D32-9C55844789CB}"/>
              </a:ext>
            </a:extLst>
          </p:cNvPr>
          <p:cNvSpPr>
            <a:spLocks noGrp="1" noChangeArrowheads="1"/>
          </p:cNvSpPr>
          <p:nvPr>
            <p:ph type="title"/>
          </p:nvPr>
        </p:nvSpPr>
        <p:spPr>
          <a:xfrm>
            <a:off x="381000" y="304800"/>
            <a:ext cx="8458200" cy="1143000"/>
          </a:xfrm>
        </p:spPr>
        <p:txBody>
          <a:bodyPr>
            <a:normAutofit fontScale="90000"/>
          </a:bodyPr>
          <a:lstStyle/>
          <a:p>
            <a:pPr eaLnBrk="1" hangingPunct="1"/>
            <a:r>
              <a:rPr lang="en-US" altLang="en-US" sz="4000" u="sng">
                <a:solidFill>
                  <a:srgbClr val="CC3300"/>
                </a:solidFill>
              </a:rPr>
              <a:t>COMMON TIME MANAGEMENT PROBLEMS : PROCRASTINATION</a:t>
            </a:r>
            <a:r>
              <a:rPr lang="en-US" altLang="en-US"/>
              <a:t> </a:t>
            </a:r>
          </a:p>
        </p:txBody>
      </p:sp>
      <p:sp>
        <p:nvSpPr>
          <p:cNvPr id="5123" name="Rectangle 3">
            <a:extLst>
              <a:ext uri="{FF2B5EF4-FFF2-40B4-BE49-F238E27FC236}">
                <a16:creationId xmlns:a16="http://schemas.microsoft.com/office/drawing/2014/main" id="{3F3F1CC2-D03D-468B-BF80-F10F7B2EDC57}"/>
              </a:ext>
            </a:extLst>
          </p:cNvPr>
          <p:cNvSpPr>
            <a:spLocks noGrp="1" noChangeArrowheads="1"/>
          </p:cNvSpPr>
          <p:nvPr>
            <p:ph type="body" idx="1"/>
          </p:nvPr>
        </p:nvSpPr>
        <p:spPr>
          <a:xfrm>
            <a:off x="685800" y="1905000"/>
            <a:ext cx="7772400" cy="4572000"/>
          </a:xfrm>
        </p:spPr>
        <p:txBody>
          <a:bodyPr>
            <a:normAutofit fontScale="92500"/>
          </a:bodyPr>
          <a:lstStyle/>
          <a:p>
            <a:pPr eaLnBrk="1" hangingPunct="1">
              <a:lnSpc>
                <a:spcPct val="90000"/>
              </a:lnSpc>
            </a:pPr>
            <a:r>
              <a:rPr lang="en-US" altLang="en-US"/>
              <a:t>Procrastination :  Putting off the doing of something intentionally and habitually.</a:t>
            </a:r>
          </a:p>
          <a:p>
            <a:pPr eaLnBrk="1" hangingPunct="1">
              <a:lnSpc>
                <a:spcPct val="90000"/>
              </a:lnSpc>
            </a:pPr>
            <a:r>
              <a:rPr lang="en-US" altLang="en-US"/>
              <a:t>If you suspect yourself; ask yourself – why am I putting this off?.  If there is no reason.  Do it.  Do not confuse reason with excuse. </a:t>
            </a:r>
          </a:p>
          <a:p>
            <a:pPr eaLnBrk="1" hangingPunct="1">
              <a:lnSpc>
                <a:spcPct val="90000"/>
              </a:lnSpc>
            </a:pPr>
            <a:r>
              <a:rPr lang="en-US" altLang="en-US"/>
              <a:t>PROCRASTINATION is world’s number one time waster.  Banish it from your life.  There is no time like present to do any work.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box(out)">
                                      <p:cBhvr>
                                        <p:cTn id="7" dur="500"/>
                                        <p:tgtEl>
                                          <p:spTgt spid="5123">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Effect transition="in" filter="box(out)">
                                      <p:cBhvr>
                                        <p:cTn id="12" dur="500"/>
                                        <p:tgtEl>
                                          <p:spTgt spid="5123">
                                            <p:txEl>
                                              <p:pRg st="1" end="1"/>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wav"/>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Effect transition="in" filter="box(out)">
                                      <p:cBhvr>
                                        <p:cTn id="17" dur="500"/>
                                        <p:tgtEl>
                                          <p:spTgt spid="5123">
                                            <p:txEl>
                                              <p:pRg st="2" end="2"/>
                                            </p:txEl>
                                          </p:spTgt>
                                        </p:tgtEl>
                                      </p:cBhvr>
                                    </p:animEffect>
                                  </p:childTnLst>
                                  <p:subTnLst>
                                    <p:audio>
                                      <p:cMediaNode>
                                        <p:cTn display="0" masterRel="sameClick">
                                          <p:stCondLst>
                                            <p:cond evt="begin" delay="0">
                                              <p:tn val="15"/>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EB9C18E6-7B97-46CE-94E5-AFA371D81828}"/>
              </a:ext>
            </a:extLst>
          </p:cNvPr>
          <p:cNvSpPr>
            <a:spLocks noGrp="1" noChangeArrowheads="1"/>
          </p:cNvSpPr>
          <p:nvPr>
            <p:ph type="title"/>
          </p:nvPr>
        </p:nvSpPr>
        <p:spPr>
          <a:xfrm>
            <a:off x="304800" y="228600"/>
            <a:ext cx="8839200" cy="1143000"/>
          </a:xfrm>
        </p:spPr>
        <p:txBody>
          <a:bodyPr>
            <a:normAutofit fontScale="90000"/>
          </a:bodyPr>
          <a:lstStyle/>
          <a:p>
            <a:pPr eaLnBrk="1" hangingPunct="1"/>
            <a:r>
              <a:rPr lang="en-US" altLang="en-US" sz="4000" u="sng">
                <a:solidFill>
                  <a:srgbClr val="CC3300"/>
                </a:solidFill>
              </a:rPr>
              <a:t>COMMON TIME MANAGEMENT PROBLEMS :  POOR DELEGATION</a:t>
            </a:r>
            <a:r>
              <a:rPr lang="en-US" altLang="en-US"/>
              <a:t> </a:t>
            </a:r>
          </a:p>
        </p:txBody>
      </p:sp>
      <p:sp>
        <p:nvSpPr>
          <p:cNvPr id="6147" name="Rectangle 3">
            <a:extLst>
              <a:ext uri="{FF2B5EF4-FFF2-40B4-BE49-F238E27FC236}">
                <a16:creationId xmlns:a16="http://schemas.microsoft.com/office/drawing/2014/main" id="{95FA19D4-0B42-44A8-87E4-54D2FCC24F39}"/>
              </a:ext>
            </a:extLst>
          </p:cNvPr>
          <p:cNvSpPr>
            <a:spLocks noGrp="1" noChangeArrowheads="1"/>
          </p:cNvSpPr>
          <p:nvPr>
            <p:ph type="body" idx="1"/>
          </p:nvPr>
        </p:nvSpPr>
        <p:spPr>
          <a:xfrm>
            <a:off x="304800" y="1600200"/>
            <a:ext cx="8305800" cy="4953000"/>
          </a:xfrm>
        </p:spPr>
        <p:txBody>
          <a:bodyPr/>
          <a:lstStyle/>
          <a:p>
            <a:pPr eaLnBrk="1" hangingPunct="1"/>
            <a:r>
              <a:rPr lang="en-US" altLang="en-US" sz="2800" dirty="0"/>
              <a:t>Do not spend time on a work that can be done ,to a satisfactory level, by your subordinate.</a:t>
            </a:r>
          </a:p>
          <a:p>
            <a:pPr eaLnBrk="1" hangingPunct="1"/>
            <a:r>
              <a:rPr lang="en-US" altLang="en-US" sz="2800" dirty="0"/>
              <a:t>Delegation saves your time and develops subordinates</a:t>
            </a:r>
          </a:p>
          <a:p>
            <a:pPr eaLnBrk="1" hangingPunct="1"/>
            <a:r>
              <a:rPr lang="en-US" altLang="en-US" sz="2800" dirty="0"/>
              <a:t>Delegation improves results by making fuller use of resources</a:t>
            </a:r>
          </a:p>
          <a:p>
            <a:pPr eaLnBrk="1" hangingPunct="1"/>
            <a:r>
              <a:rPr lang="en-US" altLang="en-US" sz="2800" dirty="0"/>
              <a:t>Delegation implies transferring initiative and authority to another</a:t>
            </a:r>
          </a:p>
          <a:p>
            <a:pPr eaLnBrk="1" hangingPunct="1"/>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box(out)">
                                      <p:cBhvr>
                                        <p:cTn id="7" dur="500"/>
                                        <p:tgtEl>
                                          <p:spTgt spid="6147">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6147">
                                            <p:txEl>
                                              <p:pRg st="1" end="1"/>
                                            </p:txEl>
                                          </p:spTgt>
                                        </p:tgtEl>
                                        <p:attrNameLst>
                                          <p:attrName>style.visibility</p:attrName>
                                        </p:attrNameLst>
                                      </p:cBhvr>
                                      <p:to>
                                        <p:strVal val="visible"/>
                                      </p:to>
                                    </p:set>
                                    <p:animEffect transition="in" filter="box(out)">
                                      <p:cBhvr>
                                        <p:cTn id="12" dur="500"/>
                                        <p:tgtEl>
                                          <p:spTgt spid="6147">
                                            <p:txEl>
                                              <p:pRg st="1" end="1"/>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wav"/>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6147">
                                            <p:txEl>
                                              <p:pRg st="2" end="2"/>
                                            </p:txEl>
                                          </p:spTgt>
                                        </p:tgtEl>
                                        <p:attrNameLst>
                                          <p:attrName>style.visibility</p:attrName>
                                        </p:attrNameLst>
                                      </p:cBhvr>
                                      <p:to>
                                        <p:strVal val="visible"/>
                                      </p:to>
                                    </p:set>
                                    <p:animEffect transition="in" filter="box(out)">
                                      <p:cBhvr>
                                        <p:cTn id="17" dur="500"/>
                                        <p:tgtEl>
                                          <p:spTgt spid="6147">
                                            <p:txEl>
                                              <p:pRg st="2" end="2"/>
                                            </p:txEl>
                                          </p:spTgt>
                                        </p:tgtEl>
                                      </p:cBhvr>
                                    </p:animEffect>
                                  </p:childTnLst>
                                  <p:subTnLst>
                                    <p:audio>
                                      <p:cMediaNode>
                                        <p:cTn display="0" masterRel="sameClick">
                                          <p:stCondLst>
                                            <p:cond evt="begin" delay="0">
                                              <p:tn val="15"/>
                                            </p:cond>
                                          </p:stCondLst>
                                          <p:endCondLst>
                                            <p:cond evt="onStopAudio" delay="0">
                                              <p:tgtEl>
                                                <p:sldTgt/>
                                              </p:tgtEl>
                                            </p:cond>
                                          </p:endCondLst>
                                        </p:cTn>
                                        <p:tgtEl>
                                          <p:sndTgt r:embed="rId2" name="camera.wav"/>
                                        </p:tgtEl>
                                      </p:cMediaNode>
                                    </p:audio>
                                  </p:sub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32" fill="hold" grpId="0" nodeType="clickEffect">
                                  <p:stCondLst>
                                    <p:cond delay="0"/>
                                  </p:stCondLst>
                                  <p:childTnLst>
                                    <p:set>
                                      <p:cBhvr>
                                        <p:cTn id="21" dur="1" fill="hold">
                                          <p:stCondLst>
                                            <p:cond delay="0"/>
                                          </p:stCondLst>
                                        </p:cTn>
                                        <p:tgtEl>
                                          <p:spTgt spid="6147">
                                            <p:txEl>
                                              <p:pRg st="3" end="3"/>
                                            </p:txEl>
                                          </p:spTgt>
                                        </p:tgtEl>
                                        <p:attrNameLst>
                                          <p:attrName>style.visibility</p:attrName>
                                        </p:attrNameLst>
                                      </p:cBhvr>
                                      <p:to>
                                        <p:strVal val="visible"/>
                                      </p:to>
                                    </p:set>
                                    <p:animEffect transition="in" filter="box(out)">
                                      <p:cBhvr>
                                        <p:cTn id="22" dur="500"/>
                                        <p:tgtEl>
                                          <p:spTgt spid="6147">
                                            <p:txEl>
                                              <p:pRg st="3" end="3"/>
                                            </p:txEl>
                                          </p:spTgt>
                                        </p:tgtEl>
                                      </p:cBhvr>
                                    </p:animEffect>
                                  </p:childTnLst>
                                  <p:subTnLst>
                                    <p:audio>
                                      <p:cMediaNode>
                                        <p:cTn display="0" masterRel="sameClick">
                                          <p:stCondLst>
                                            <p:cond evt="begin" delay="0">
                                              <p:tn val="20"/>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6DF4A96E-9860-470F-AB33-52E5E93AE04E}"/>
              </a:ext>
            </a:extLst>
          </p:cNvPr>
          <p:cNvSpPr>
            <a:spLocks noGrp="1" noChangeArrowheads="1"/>
          </p:cNvSpPr>
          <p:nvPr>
            <p:ph type="title"/>
          </p:nvPr>
        </p:nvSpPr>
        <p:spPr>
          <a:xfrm>
            <a:off x="685800" y="304800"/>
            <a:ext cx="7772400" cy="1143000"/>
          </a:xfrm>
        </p:spPr>
        <p:txBody>
          <a:bodyPr/>
          <a:lstStyle/>
          <a:p>
            <a:pPr eaLnBrk="1" hangingPunct="1"/>
            <a:r>
              <a:rPr lang="en-US" altLang="en-US" u="sng">
                <a:solidFill>
                  <a:srgbClr val="CC3300"/>
                </a:solidFill>
              </a:rPr>
              <a:t>THE ART OF DELEGATION</a:t>
            </a:r>
            <a:r>
              <a:rPr lang="en-US" altLang="en-US"/>
              <a:t> </a:t>
            </a:r>
          </a:p>
        </p:txBody>
      </p:sp>
      <p:sp>
        <p:nvSpPr>
          <p:cNvPr id="73731" name="Rectangle 3">
            <a:extLst>
              <a:ext uri="{FF2B5EF4-FFF2-40B4-BE49-F238E27FC236}">
                <a16:creationId xmlns:a16="http://schemas.microsoft.com/office/drawing/2014/main" id="{2059FC20-B3AC-4BBA-9087-41E686A579B8}"/>
              </a:ext>
            </a:extLst>
          </p:cNvPr>
          <p:cNvSpPr>
            <a:spLocks noGrp="1" noChangeArrowheads="1"/>
          </p:cNvSpPr>
          <p:nvPr>
            <p:ph type="body" idx="1"/>
          </p:nvPr>
        </p:nvSpPr>
        <p:spPr>
          <a:xfrm>
            <a:off x="685800" y="1268760"/>
            <a:ext cx="7772400" cy="5284440"/>
          </a:xfrm>
        </p:spPr>
        <p:txBody>
          <a:bodyPr>
            <a:normAutofit/>
          </a:bodyPr>
          <a:lstStyle/>
          <a:p>
            <a:pPr eaLnBrk="1" hangingPunct="1"/>
            <a:r>
              <a:rPr lang="en-US" altLang="en-US" sz="2800" dirty="0"/>
              <a:t>Delegation begins with a deep sense of the value and limits of your time. </a:t>
            </a:r>
          </a:p>
          <a:p>
            <a:pPr eaLnBrk="1" hangingPunct="1"/>
            <a:r>
              <a:rPr lang="en-US" altLang="en-US" sz="2800" dirty="0"/>
              <a:t>Managers often complain that they are running out of time when their subordinates are running out of work. </a:t>
            </a:r>
          </a:p>
          <a:p>
            <a:pPr eaLnBrk="1" hangingPunct="1"/>
            <a:r>
              <a:rPr lang="en-US" altLang="en-US" sz="2800" dirty="0"/>
              <a:t>Delegating the more routine or predictable part of ones job is only the first step.</a:t>
            </a:r>
          </a:p>
          <a:p>
            <a:pPr eaLnBrk="1" hangingPunct="1"/>
            <a:r>
              <a:rPr lang="en-US" altLang="en-US" sz="2800" dirty="0"/>
              <a:t>Delegation is not abdication.  Some degree of control needs to be maintained.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73731">
                                            <p:txEl>
                                              <p:pRg st="0" end="0"/>
                                            </p:txEl>
                                          </p:spTgt>
                                        </p:tgtEl>
                                        <p:attrNameLst>
                                          <p:attrName>style.visibility</p:attrName>
                                        </p:attrNameLst>
                                      </p:cBhvr>
                                      <p:to>
                                        <p:strVal val="visible"/>
                                      </p:to>
                                    </p:set>
                                    <p:animEffect transition="in" filter="box(out)">
                                      <p:cBhvr>
                                        <p:cTn id="7" dur="500"/>
                                        <p:tgtEl>
                                          <p:spTgt spid="73731">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73731">
                                            <p:txEl>
                                              <p:pRg st="1" end="1"/>
                                            </p:txEl>
                                          </p:spTgt>
                                        </p:tgtEl>
                                        <p:attrNameLst>
                                          <p:attrName>style.visibility</p:attrName>
                                        </p:attrNameLst>
                                      </p:cBhvr>
                                      <p:to>
                                        <p:strVal val="visible"/>
                                      </p:to>
                                    </p:set>
                                    <p:animEffect transition="in" filter="box(out)">
                                      <p:cBhvr>
                                        <p:cTn id="12" dur="500"/>
                                        <p:tgtEl>
                                          <p:spTgt spid="73731">
                                            <p:txEl>
                                              <p:pRg st="1" end="1"/>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wav"/>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73731">
                                            <p:txEl>
                                              <p:pRg st="2" end="2"/>
                                            </p:txEl>
                                          </p:spTgt>
                                        </p:tgtEl>
                                        <p:attrNameLst>
                                          <p:attrName>style.visibility</p:attrName>
                                        </p:attrNameLst>
                                      </p:cBhvr>
                                      <p:to>
                                        <p:strVal val="visible"/>
                                      </p:to>
                                    </p:set>
                                    <p:animEffect transition="in" filter="box(out)">
                                      <p:cBhvr>
                                        <p:cTn id="17" dur="500"/>
                                        <p:tgtEl>
                                          <p:spTgt spid="73731">
                                            <p:txEl>
                                              <p:pRg st="2" end="2"/>
                                            </p:txEl>
                                          </p:spTgt>
                                        </p:tgtEl>
                                      </p:cBhvr>
                                    </p:animEffect>
                                  </p:childTnLst>
                                  <p:subTnLst>
                                    <p:audio>
                                      <p:cMediaNode>
                                        <p:cTn display="0" masterRel="sameClick">
                                          <p:stCondLst>
                                            <p:cond evt="begin" delay="0">
                                              <p:tn val="15"/>
                                            </p:cond>
                                          </p:stCondLst>
                                          <p:endCondLst>
                                            <p:cond evt="onStopAudio" delay="0">
                                              <p:tgtEl>
                                                <p:sldTgt/>
                                              </p:tgtEl>
                                            </p:cond>
                                          </p:endCondLst>
                                        </p:cTn>
                                        <p:tgtEl>
                                          <p:sndTgt r:embed="rId2" name="camera.wav"/>
                                        </p:tgtEl>
                                      </p:cMediaNode>
                                    </p:audio>
                                  </p:sub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32" fill="hold" grpId="0" nodeType="clickEffect">
                                  <p:stCondLst>
                                    <p:cond delay="0"/>
                                  </p:stCondLst>
                                  <p:childTnLst>
                                    <p:set>
                                      <p:cBhvr>
                                        <p:cTn id="21" dur="1" fill="hold">
                                          <p:stCondLst>
                                            <p:cond delay="0"/>
                                          </p:stCondLst>
                                        </p:cTn>
                                        <p:tgtEl>
                                          <p:spTgt spid="73731">
                                            <p:txEl>
                                              <p:pRg st="3" end="3"/>
                                            </p:txEl>
                                          </p:spTgt>
                                        </p:tgtEl>
                                        <p:attrNameLst>
                                          <p:attrName>style.visibility</p:attrName>
                                        </p:attrNameLst>
                                      </p:cBhvr>
                                      <p:to>
                                        <p:strVal val="visible"/>
                                      </p:to>
                                    </p:set>
                                    <p:animEffect transition="in" filter="box(out)">
                                      <p:cBhvr>
                                        <p:cTn id="22" dur="500"/>
                                        <p:tgtEl>
                                          <p:spTgt spid="73731">
                                            <p:txEl>
                                              <p:pRg st="3" end="3"/>
                                            </p:txEl>
                                          </p:spTgt>
                                        </p:tgtEl>
                                      </p:cBhvr>
                                    </p:animEffect>
                                  </p:childTnLst>
                                  <p:subTnLst>
                                    <p:audio>
                                      <p:cMediaNode>
                                        <p:cTn display="0" masterRel="sameClick">
                                          <p:stCondLst>
                                            <p:cond evt="begin" delay="0">
                                              <p:tn val="20"/>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1"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39A19547-98B8-4A9E-93FF-9D432D30C09A}"/>
              </a:ext>
            </a:extLst>
          </p:cNvPr>
          <p:cNvSpPr>
            <a:spLocks noGrp="1" noChangeArrowheads="1"/>
          </p:cNvSpPr>
          <p:nvPr>
            <p:ph type="title"/>
          </p:nvPr>
        </p:nvSpPr>
        <p:spPr>
          <a:xfrm>
            <a:off x="685800" y="304800"/>
            <a:ext cx="7772400" cy="1143000"/>
          </a:xfrm>
        </p:spPr>
        <p:txBody>
          <a:bodyPr/>
          <a:lstStyle/>
          <a:p>
            <a:pPr eaLnBrk="1" hangingPunct="1"/>
            <a:r>
              <a:rPr lang="en-US" altLang="en-US" sz="4000" u="sng">
                <a:solidFill>
                  <a:srgbClr val="CC3300"/>
                </a:solidFill>
              </a:rPr>
              <a:t>DIFFICULTIES IN DELEGATION</a:t>
            </a:r>
          </a:p>
        </p:txBody>
      </p:sp>
      <p:sp>
        <p:nvSpPr>
          <p:cNvPr id="74755" name="Rectangle 3">
            <a:extLst>
              <a:ext uri="{FF2B5EF4-FFF2-40B4-BE49-F238E27FC236}">
                <a16:creationId xmlns:a16="http://schemas.microsoft.com/office/drawing/2014/main" id="{95FD6164-2ADC-4716-8EFB-1120AEF2B71F}"/>
              </a:ext>
            </a:extLst>
          </p:cNvPr>
          <p:cNvSpPr>
            <a:spLocks noGrp="1" noChangeArrowheads="1"/>
          </p:cNvSpPr>
          <p:nvPr>
            <p:ph type="body" idx="1"/>
          </p:nvPr>
        </p:nvSpPr>
        <p:spPr>
          <a:xfrm>
            <a:off x="457200" y="1371600"/>
            <a:ext cx="7848600" cy="5486400"/>
          </a:xfrm>
        </p:spPr>
        <p:txBody>
          <a:bodyPr>
            <a:normAutofit/>
          </a:bodyPr>
          <a:lstStyle/>
          <a:p>
            <a:pPr lvl="1" eaLnBrk="1" hangingPunct="1"/>
            <a:r>
              <a:rPr lang="en-US" altLang="en-US" sz="2400" dirty="0"/>
              <a:t>It’s risky.</a:t>
            </a:r>
          </a:p>
          <a:p>
            <a:pPr lvl="1" eaLnBrk="1" hangingPunct="1"/>
            <a:r>
              <a:rPr lang="en-US" altLang="en-US" sz="2400" dirty="0"/>
              <a:t>We  enjoy doing things.</a:t>
            </a:r>
          </a:p>
          <a:p>
            <a:pPr lvl="1" eaLnBrk="1" hangingPunct="1"/>
            <a:r>
              <a:rPr lang="en-US" altLang="en-US" sz="2400" dirty="0"/>
              <a:t>We don’t sit &amp; think.</a:t>
            </a:r>
          </a:p>
          <a:p>
            <a:pPr lvl="1" eaLnBrk="1" hangingPunct="1"/>
            <a:r>
              <a:rPr lang="en-US" altLang="en-US" sz="2400" dirty="0"/>
              <a:t>It’s a slow process.</a:t>
            </a:r>
          </a:p>
          <a:p>
            <a:pPr lvl="1" eaLnBrk="1" hangingPunct="1"/>
            <a:r>
              <a:rPr lang="en-US" altLang="en-US" sz="2400" dirty="0"/>
              <a:t>Like to be “top of everything”.</a:t>
            </a:r>
          </a:p>
          <a:p>
            <a:pPr lvl="1" eaLnBrk="1" hangingPunct="1"/>
            <a:r>
              <a:rPr lang="en-US" altLang="en-US" sz="2400" dirty="0"/>
              <a:t>Will subordinate outstrip us?</a:t>
            </a:r>
          </a:p>
          <a:p>
            <a:pPr lvl="1" eaLnBrk="1" hangingPunct="1"/>
            <a:r>
              <a:rPr lang="en-US" altLang="en-US" sz="2400" dirty="0"/>
              <a:t>Nobody can do it as well as I can.</a:t>
            </a:r>
          </a:p>
          <a:p>
            <a:pPr eaLnBrk="1" hangingPunct="1"/>
            <a:r>
              <a:rPr lang="en-US" altLang="en-US" sz="2400" dirty="0"/>
              <a:t>Delegation is a great motivator. It enriches jobs, improves performance &amp; raises morale of staff.</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74755">
                                            <p:txEl>
                                              <p:pRg st="0" end="0"/>
                                            </p:txEl>
                                          </p:spTgt>
                                        </p:tgtEl>
                                        <p:attrNameLst>
                                          <p:attrName>style.visibility</p:attrName>
                                        </p:attrNameLst>
                                      </p:cBhvr>
                                      <p:to>
                                        <p:strVal val="visible"/>
                                      </p:to>
                                    </p:set>
                                    <p:animEffect transition="in" filter="box(out)">
                                      <p:cBhvr>
                                        <p:cTn id="7" dur="500"/>
                                        <p:tgtEl>
                                          <p:spTgt spid="74755">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par>
                                <p:cTn id="8" presetID="4" presetClass="entr" presetSubtype="32" fill="hold" grpId="0" nodeType="withEffect">
                                  <p:stCondLst>
                                    <p:cond delay="0"/>
                                  </p:stCondLst>
                                  <p:childTnLst>
                                    <p:set>
                                      <p:cBhvr>
                                        <p:cTn id="9" dur="1" fill="hold">
                                          <p:stCondLst>
                                            <p:cond delay="0"/>
                                          </p:stCondLst>
                                        </p:cTn>
                                        <p:tgtEl>
                                          <p:spTgt spid="74755">
                                            <p:txEl>
                                              <p:pRg st="1" end="1"/>
                                            </p:txEl>
                                          </p:spTgt>
                                        </p:tgtEl>
                                        <p:attrNameLst>
                                          <p:attrName>style.visibility</p:attrName>
                                        </p:attrNameLst>
                                      </p:cBhvr>
                                      <p:to>
                                        <p:strVal val="visible"/>
                                      </p:to>
                                    </p:set>
                                    <p:animEffect transition="in" filter="box(out)">
                                      <p:cBhvr>
                                        <p:cTn id="10" dur="500"/>
                                        <p:tgtEl>
                                          <p:spTgt spid="74755">
                                            <p:txEl>
                                              <p:pRg st="1" end="1"/>
                                            </p:txEl>
                                          </p:spTgt>
                                        </p:tgtEl>
                                      </p:cBhvr>
                                    </p:animEffect>
                                  </p:childTnLst>
                                  <p:subTnLst>
                                    <p:audio>
                                      <p:cMediaNode>
                                        <p:cTn display="0" masterRel="sameClick">
                                          <p:stCondLst>
                                            <p:cond evt="begin" delay="0">
                                              <p:tn val="8"/>
                                            </p:cond>
                                          </p:stCondLst>
                                          <p:endCondLst>
                                            <p:cond evt="onStopAudio" delay="0">
                                              <p:tgtEl>
                                                <p:sldTgt/>
                                              </p:tgtEl>
                                            </p:cond>
                                          </p:endCondLst>
                                        </p:cTn>
                                        <p:tgtEl>
                                          <p:sndTgt r:embed="rId2" name="camera.wav"/>
                                        </p:tgtEl>
                                      </p:cMediaNode>
                                    </p:audio>
                                  </p:subTnLst>
                                </p:cTn>
                              </p:par>
                              <p:par>
                                <p:cTn id="11" presetID="4" presetClass="entr" presetSubtype="32" fill="hold" grpId="0" nodeType="withEffect">
                                  <p:stCondLst>
                                    <p:cond delay="0"/>
                                  </p:stCondLst>
                                  <p:childTnLst>
                                    <p:set>
                                      <p:cBhvr>
                                        <p:cTn id="12" dur="1" fill="hold">
                                          <p:stCondLst>
                                            <p:cond delay="0"/>
                                          </p:stCondLst>
                                        </p:cTn>
                                        <p:tgtEl>
                                          <p:spTgt spid="74755">
                                            <p:txEl>
                                              <p:pRg st="2" end="2"/>
                                            </p:txEl>
                                          </p:spTgt>
                                        </p:tgtEl>
                                        <p:attrNameLst>
                                          <p:attrName>style.visibility</p:attrName>
                                        </p:attrNameLst>
                                      </p:cBhvr>
                                      <p:to>
                                        <p:strVal val="visible"/>
                                      </p:to>
                                    </p:set>
                                    <p:animEffect transition="in" filter="box(out)">
                                      <p:cBhvr>
                                        <p:cTn id="13" dur="500"/>
                                        <p:tgtEl>
                                          <p:spTgt spid="74755">
                                            <p:txEl>
                                              <p:pRg st="2" end="2"/>
                                            </p:txEl>
                                          </p:spTgt>
                                        </p:tgtEl>
                                      </p:cBhvr>
                                    </p:animEffect>
                                  </p:childTnLst>
                                  <p:subTnLst>
                                    <p:audio>
                                      <p:cMediaNode>
                                        <p:cTn display="0" masterRel="sameClick">
                                          <p:stCondLst>
                                            <p:cond evt="begin" delay="0">
                                              <p:tn val="11"/>
                                            </p:cond>
                                          </p:stCondLst>
                                          <p:endCondLst>
                                            <p:cond evt="onStopAudio" delay="0">
                                              <p:tgtEl>
                                                <p:sldTgt/>
                                              </p:tgtEl>
                                            </p:cond>
                                          </p:endCondLst>
                                        </p:cTn>
                                        <p:tgtEl>
                                          <p:sndTgt r:embed="rId2" name="camera.wav"/>
                                        </p:tgtEl>
                                      </p:cMediaNode>
                                    </p:audio>
                                  </p:subTnLst>
                                </p:cTn>
                              </p:par>
                              <p:par>
                                <p:cTn id="14" presetID="4" presetClass="entr" presetSubtype="32" fill="hold" grpId="0" nodeType="withEffect">
                                  <p:stCondLst>
                                    <p:cond delay="0"/>
                                  </p:stCondLst>
                                  <p:childTnLst>
                                    <p:set>
                                      <p:cBhvr>
                                        <p:cTn id="15" dur="1" fill="hold">
                                          <p:stCondLst>
                                            <p:cond delay="0"/>
                                          </p:stCondLst>
                                        </p:cTn>
                                        <p:tgtEl>
                                          <p:spTgt spid="74755">
                                            <p:txEl>
                                              <p:pRg st="3" end="3"/>
                                            </p:txEl>
                                          </p:spTgt>
                                        </p:tgtEl>
                                        <p:attrNameLst>
                                          <p:attrName>style.visibility</p:attrName>
                                        </p:attrNameLst>
                                      </p:cBhvr>
                                      <p:to>
                                        <p:strVal val="visible"/>
                                      </p:to>
                                    </p:set>
                                    <p:animEffect transition="in" filter="box(out)">
                                      <p:cBhvr>
                                        <p:cTn id="16" dur="500"/>
                                        <p:tgtEl>
                                          <p:spTgt spid="74755">
                                            <p:txEl>
                                              <p:pRg st="3" end="3"/>
                                            </p:txEl>
                                          </p:spTgt>
                                        </p:tgtEl>
                                      </p:cBhvr>
                                    </p:animEffect>
                                  </p:childTnLst>
                                  <p:subTnLst>
                                    <p:audio>
                                      <p:cMediaNode>
                                        <p:cTn display="0" masterRel="sameClick">
                                          <p:stCondLst>
                                            <p:cond evt="begin" delay="0">
                                              <p:tn val="14"/>
                                            </p:cond>
                                          </p:stCondLst>
                                          <p:endCondLst>
                                            <p:cond evt="onStopAudio" delay="0">
                                              <p:tgtEl>
                                                <p:sldTgt/>
                                              </p:tgtEl>
                                            </p:cond>
                                          </p:endCondLst>
                                        </p:cTn>
                                        <p:tgtEl>
                                          <p:sndTgt r:embed="rId2" name="camera.wav"/>
                                        </p:tgtEl>
                                      </p:cMediaNode>
                                    </p:audio>
                                  </p:subTnLst>
                                </p:cTn>
                              </p:par>
                              <p:par>
                                <p:cTn id="17" presetID="4" presetClass="entr" presetSubtype="32" fill="hold" grpId="0" nodeType="withEffect">
                                  <p:stCondLst>
                                    <p:cond delay="0"/>
                                  </p:stCondLst>
                                  <p:childTnLst>
                                    <p:set>
                                      <p:cBhvr>
                                        <p:cTn id="18" dur="1" fill="hold">
                                          <p:stCondLst>
                                            <p:cond delay="0"/>
                                          </p:stCondLst>
                                        </p:cTn>
                                        <p:tgtEl>
                                          <p:spTgt spid="74755">
                                            <p:txEl>
                                              <p:pRg st="4" end="4"/>
                                            </p:txEl>
                                          </p:spTgt>
                                        </p:tgtEl>
                                        <p:attrNameLst>
                                          <p:attrName>style.visibility</p:attrName>
                                        </p:attrNameLst>
                                      </p:cBhvr>
                                      <p:to>
                                        <p:strVal val="visible"/>
                                      </p:to>
                                    </p:set>
                                    <p:animEffect transition="in" filter="box(out)">
                                      <p:cBhvr>
                                        <p:cTn id="19" dur="500"/>
                                        <p:tgtEl>
                                          <p:spTgt spid="74755">
                                            <p:txEl>
                                              <p:pRg st="4" end="4"/>
                                            </p:txEl>
                                          </p:spTgt>
                                        </p:tgtEl>
                                      </p:cBhvr>
                                    </p:animEffect>
                                  </p:childTnLst>
                                  <p:subTnLst>
                                    <p:audio>
                                      <p:cMediaNode>
                                        <p:cTn display="0" masterRel="sameClick">
                                          <p:stCondLst>
                                            <p:cond evt="begin" delay="0">
                                              <p:tn val="17"/>
                                            </p:cond>
                                          </p:stCondLst>
                                          <p:endCondLst>
                                            <p:cond evt="onStopAudio" delay="0">
                                              <p:tgtEl>
                                                <p:sldTgt/>
                                              </p:tgtEl>
                                            </p:cond>
                                          </p:endCondLst>
                                        </p:cTn>
                                        <p:tgtEl>
                                          <p:sndTgt r:embed="rId2" name="camera.wav"/>
                                        </p:tgtEl>
                                      </p:cMediaNode>
                                    </p:audio>
                                  </p:subTnLst>
                                </p:cTn>
                              </p:par>
                              <p:par>
                                <p:cTn id="20" presetID="4" presetClass="entr" presetSubtype="32" fill="hold" grpId="0" nodeType="withEffect">
                                  <p:stCondLst>
                                    <p:cond delay="0"/>
                                  </p:stCondLst>
                                  <p:childTnLst>
                                    <p:set>
                                      <p:cBhvr>
                                        <p:cTn id="21" dur="1" fill="hold">
                                          <p:stCondLst>
                                            <p:cond delay="0"/>
                                          </p:stCondLst>
                                        </p:cTn>
                                        <p:tgtEl>
                                          <p:spTgt spid="74755">
                                            <p:txEl>
                                              <p:pRg st="5" end="5"/>
                                            </p:txEl>
                                          </p:spTgt>
                                        </p:tgtEl>
                                        <p:attrNameLst>
                                          <p:attrName>style.visibility</p:attrName>
                                        </p:attrNameLst>
                                      </p:cBhvr>
                                      <p:to>
                                        <p:strVal val="visible"/>
                                      </p:to>
                                    </p:set>
                                    <p:animEffect transition="in" filter="box(out)">
                                      <p:cBhvr>
                                        <p:cTn id="22" dur="500"/>
                                        <p:tgtEl>
                                          <p:spTgt spid="74755">
                                            <p:txEl>
                                              <p:pRg st="5" end="5"/>
                                            </p:txEl>
                                          </p:spTgt>
                                        </p:tgtEl>
                                      </p:cBhvr>
                                    </p:animEffect>
                                  </p:childTnLst>
                                  <p:subTnLst>
                                    <p:audio>
                                      <p:cMediaNode>
                                        <p:cTn display="0" masterRel="sameClick">
                                          <p:stCondLst>
                                            <p:cond evt="begin" delay="0">
                                              <p:tn val="20"/>
                                            </p:cond>
                                          </p:stCondLst>
                                          <p:endCondLst>
                                            <p:cond evt="onStopAudio" delay="0">
                                              <p:tgtEl>
                                                <p:sldTgt/>
                                              </p:tgtEl>
                                            </p:cond>
                                          </p:endCondLst>
                                        </p:cTn>
                                        <p:tgtEl>
                                          <p:sndTgt r:embed="rId2" name="camera.wav"/>
                                        </p:tgtEl>
                                      </p:cMediaNode>
                                    </p:audio>
                                  </p:subTnLst>
                                </p:cTn>
                              </p:par>
                              <p:par>
                                <p:cTn id="23" presetID="4" presetClass="entr" presetSubtype="32" fill="hold" grpId="0" nodeType="withEffect">
                                  <p:stCondLst>
                                    <p:cond delay="0"/>
                                  </p:stCondLst>
                                  <p:childTnLst>
                                    <p:set>
                                      <p:cBhvr>
                                        <p:cTn id="24" dur="1" fill="hold">
                                          <p:stCondLst>
                                            <p:cond delay="0"/>
                                          </p:stCondLst>
                                        </p:cTn>
                                        <p:tgtEl>
                                          <p:spTgt spid="74755">
                                            <p:txEl>
                                              <p:pRg st="6" end="6"/>
                                            </p:txEl>
                                          </p:spTgt>
                                        </p:tgtEl>
                                        <p:attrNameLst>
                                          <p:attrName>style.visibility</p:attrName>
                                        </p:attrNameLst>
                                      </p:cBhvr>
                                      <p:to>
                                        <p:strVal val="visible"/>
                                      </p:to>
                                    </p:set>
                                    <p:animEffect transition="in" filter="box(out)">
                                      <p:cBhvr>
                                        <p:cTn id="25" dur="500"/>
                                        <p:tgtEl>
                                          <p:spTgt spid="74755">
                                            <p:txEl>
                                              <p:pRg st="6" end="6"/>
                                            </p:txEl>
                                          </p:spTgt>
                                        </p:tgtEl>
                                      </p:cBhvr>
                                    </p:animEffect>
                                  </p:childTnLst>
                                  <p:subTnLst>
                                    <p:audio>
                                      <p:cMediaNode>
                                        <p:cTn display="0" masterRel="sameClick">
                                          <p:stCondLst>
                                            <p:cond evt="begin" delay="0">
                                              <p:tn val="23"/>
                                            </p:cond>
                                          </p:stCondLst>
                                          <p:endCondLst>
                                            <p:cond evt="onStopAudio" delay="0">
                                              <p:tgtEl>
                                                <p:sldTgt/>
                                              </p:tgtEl>
                                            </p:cond>
                                          </p:endCondLst>
                                        </p:cTn>
                                        <p:tgtEl>
                                          <p:sndTgt r:embed="rId2" name="camera.wav"/>
                                        </p:tgtEl>
                                      </p:cMediaNode>
                                    </p:audio>
                                  </p:subTnLst>
                                </p:cTn>
                              </p:par>
                            </p:childTnLst>
                          </p:cTn>
                        </p:par>
                      </p:childTnLst>
                    </p:cTn>
                  </p:par>
                  <p:par>
                    <p:cTn id="26" fill="hold" nodeType="clickPar">
                      <p:stCondLst>
                        <p:cond delay="indefinite"/>
                      </p:stCondLst>
                      <p:childTnLst>
                        <p:par>
                          <p:cTn id="27" fill="hold" nodeType="withGroup">
                            <p:stCondLst>
                              <p:cond delay="0"/>
                            </p:stCondLst>
                            <p:childTnLst>
                              <p:par>
                                <p:cTn id="28" presetID="4" presetClass="entr" presetSubtype="32" fill="hold" grpId="0" nodeType="clickEffect">
                                  <p:stCondLst>
                                    <p:cond delay="0"/>
                                  </p:stCondLst>
                                  <p:childTnLst>
                                    <p:set>
                                      <p:cBhvr>
                                        <p:cTn id="29" dur="1" fill="hold">
                                          <p:stCondLst>
                                            <p:cond delay="0"/>
                                          </p:stCondLst>
                                        </p:cTn>
                                        <p:tgtEl>
                                          <p:spTgt spid="74755">
                                            <p:txEl>
                                              <p:pRg st="7" end="7"/>
                                            </p:txEl>
                                          </p:spTgt>
                                        </p:tgtEl>
                                        <p:attrNameLst>
                                          <p:attrName>style.visibility</p:attrName>
                                        </p:attrNameLst>
                                      </p:cBhvr>
                                      <p:to>
                                        <p:strVal val="visible"/>
                                      </p:to>
                                    </p:set>
                                    <p:animEffect transition="in" filter="box(out)">
                                      <p:cBhvr>
                                        <p:cTn id="30" dur="500"/>
                                        <p:tgtEl>
                                          <p:spTgt spid="74755">
                                            <p:txEl>
                                              <p:pRg st="7" end="7"/>
                                            </p:txEl>
                                          </p:spTgt>
                                        </p:tgtEl>
                                      </p:cBhvr>
                                    </p:animEffect>
                                  </p:childTnLst>
                                  <p:subTnLst>
                                    <p:audio>
                                      <p:cMediaNode>
                                        <p:cTn display="0" masterRel="sameClick">
                                          <p:stCondLst>
                                            <p:cond evt="begin" delay="0">
                                              <p:tn val="28"/>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5"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C9846A32-7CE7-479E-A98A-64D9E57DF813}"/>
              </a:ext>
            </a:extLst>
          </p:cNvPr>
          <p:cNvSpPr>
            <a:spLocks noGrp="1" noChangeArrowheads="1"/>
          </p:cNvSpPr>
          <p:nvPr>
            <p:ph type="title"/>
          </p:nvPr>
        </p:nvSpPr>
        <p:spPr>
          <a:xfrm>
            <a:off x="0" y="228600"/>
            <a:ext cx="9144000" cy="1524000"/>
          </a:xfrm>
        </p:spPr>
        <p:txBody>
          <a:bodyPr/>
          <a:lstStyle/>
          <a:p>
            <a:pPr eaLnBrk="1" hangingPunct="1"/>
            <a:r>
              <a:rPr lang="en-US" altLang="en-US" sz="3200" u="sng">
                <a:solidFill>
                  <a:srgbClr val="CC3300"/>
                </a:solidFill>
              </a:rPr>
              <a:t>COMMON TIME MANAGEMENT PROBLEMS OFFICE MIS-MANAGEMENT</a:t>
            </a:r>
            <a:r>
              <a:rPr lang="en-US" altLang="en-US"/>
              <a:t> </a:t>
            </a:r>
          </a:p>
        </p:txBody>
      </p:sp>
      <p:sp>
        <p:nvSpPr>
          <p:cNvPr id="7171" name="Rectangle 3">
            <a:extLst>
              <a:ext uri="{FF2B5EF4-FFF2-40B4-BE49-F238E27FC236}">
                <a16:creationId xmlns:a16="http://schemas.microsoft.com/office/drawing/2014/main" id="{A55B3D2F-A7B3-47CC-9D5C-66E5C7D37AEB}"/>
              </a:ext>
            </a:extLst>
          </p:cNvPr>
          <p:cNvSpPr>
            <a:spLocks noGrp="1" noChangeArrowheads="1"/>
          </p:cNvSpPr>
          <p:nvPr>
            <p:ph type="body" idx="1"/>
          </p:nvPr>
        </p:nvSpPr>
        <p:spPr>
          <a:xfrm>
            <a:off x="381000" y="1981200"/>
            <a:ext cx="8305800" cy="4495800"/>
          </a:xfrm>
        </p:spPr>
        <p:txBody>
          <a:bodyPr>
            <a:normAutofit lnSpcReduction="10000"/>
          </a:bodyPr>
          <a:lstStyle/>
          <a:p>
            <a:pPr eaLnBrk="1" hangingPunct="1"/>
            <a:r>
              <a:rPr lang="en-US" altLang="en-US"/>
              <a:t>Develop an efficient system of office working. </a:t>
            </a:r>
          </a:p>
          <a:p>
            <a:pPr eaLnBrk="1" hangingPunct="1"/>
            <a:r>
              <a:rPr lang="en-US" altLang="en-US"/>
              <a:t>Muddle makes work and wastes time.  Strive for good order in your office. </a:t>
            </a:r>
          </a:p>
          <a:p>
            <a:pPr eaLnBrk="1" hangingPunct="1"/>
            <a:r>
              <a:rPr lang="en-US" altLang="en-US"/>
              <a:t>Utilise all resources fully.</a:t>
            </a:r>
          </a:p>
          <a:p>
            <a:pPr eaLnBrk="1" hangingPunct="1"/>
            <a:r>
              <a:rPr lang="en-US" altLang="en-US"/>
              <a:t>Handle telephone properly.  Don’t let it become a nuisance. </a:t>
            </a:r>
          </a:p>
          <a:p>
            <a:pPr eaLnBrk="1" hangingPunct="1"/>
            <a:r>
              <a:rPr lang="en-US" altLang="en-US"/>
              <a:t>To the extent possible, handle a piece of paper only once.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box(out)">
                                      <p:cBhvr>
                                        <p:cTn id="7" dur="500"/>
                                        <p:tgtEl>
                                          <p:spTgt spid="7171">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7171">
                                            <p:txEl>
                                              <p:pRg st="1" end="1"/>
                                            </p:txEl>
                                          </p:spTgt>
                                        </p:tgtEl>
                                        <p:attrNameLst>
                                          <p:attrName>style.visibility</p:attrName>
                                        </p:attrNameLst>
                                      </p:cBhvr>
                                      <p:to>
                                        <p:strVal val="visible"/>
                                      </p:to>
                                    </p:set>
                                    <p:animEffect transition="in" filter="box(out)">
                                      <p:cBhvr>
                                        <p:cTn id="12" dur="500"/>
                                        <p:tgtEl>
                                          <p:spTgt spid="7171">
                                            <p:txEl>
                                              <p:pRg st="1" end="1"/>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wav"/>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7171">
                                            <p:txEl>
                                              <p:pRg st="2" end="2"/>
                                            </p:txEl>
                                          </p:spTgt>
                                        </p:tgtEl>
                                        <p:attrNameLst>
                                          <p:attrName>style.visibility</p:attrName>
                                        </p:attrNameLst>
                                      </p:cBhvr>
                                      <p:to>
                                        <p:strVal val="visible"/>
                                      </p:to>
                                    </p:set>
                                    <p:animEffect transition="in" filter="box(out)">
                                      <p:cBhvr>
                                        <p:cTn id="17" dur="500"/>
                                        <p:tgtEl>
                                          <p:spTgt spid="7171">
                                            <p:txEl>
                                              <p:pRg st="2" end="2"/>
                                            </p:txEl>
                                          </p:spTgt>
                                        </p:tgtEl>
                                      </p:cBhvr>
                                    </p:animEffect>
                                  </p:childTnLst>
                                  <p:subTnLst>
                                    <p:audio>
                                      <p:cMediaNode>
                                        <p:cTn display="0" masterRel="sameClick">
                                          <p:stCondLst>
                                            <p:cond evt="begin" delay="0">
                                              <p:tn val="15"/>
                                            </p:cond>
                                          </p:stCondLst>
                                          <p:endCondLst>
                                            <p:cond evt="onStopAudio" delay="0">
                                              <p:tgtEl>
                                                <p:sldTgt/>
                                              </p:tgtEl>
                                            </p:cond>
                                          </p:endCondLst>
                                        </p:cTn>
                                        <p:tgtEl>
                                          <p:sndTgt r:embed="rId2" name="camera.wav"/>
                                        </p:tgtEl>
                                      </p:cMediaNode>
                                    </p:audio>
                                  </p:sub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32" fill="hold" grpId="0" nodeType="clickEffect">
                                  <p:stCondLst>
                                    <p:cond delay="0"/>
                                  </p:stCondLst>
                                  <p:childTnLst>
                                    <p:set>
                                      <p:cBhvr>
                                        <p:cTn id="21" dur="1" fill="hold">
                                          <p:stCondLst>
                                            <p:cond delay="0"/>
                                          </p:stCondLst>
                                        </p:cTn>
                                        <p:tgtEl>
                                          <p:spTgt spid="7171">
                                            <p:txEl>
                                              <p:pRg st="3" end="3"/>
                                            </p:txEl>
                                          </p:spTgt>
                                        </p:tgtEl>
                                        <p:attrNameLst>
                                          <p:attrName>style.visibility</p:attrName>
                                        </p:attrNameLst>
                                      </p:cBhvr>
                                      <p:to>
                                        <p:strVal val="visible"/>
                                      </p:to>
                                    </p:set>
                                    <p:animEffect transition="in" filter="box(out)">
                                      <p:cBhvr>
                                        <p:cTn id="22" dur="500"/>
                                        <p:tgtEl>
                                          <p:spTgt spid="7171">
                                            <p:txEl>
                                              <p:pRg st="3" end="3"/>
                                            </p:txEl>
                                          </p:spTgt>
                                        </p:tgtEl>
                                      </p:cBhvr>
                                    </p:animEffect>
                                  </p:childTnLst>
                                  <p:subTnLst>
                                    <p:audio>
                                      <p:cMediaNode>
                                        <p:cTn display="0" masterRel="sameClick">
                                          <p:stCondLst>
                                            <p:cond evt="begin" delay="0">
                                              <p:tn val="20"/>
                                            </p:cond>
                                          </p:stCondLst>
                                          <p:endCondLst>
                                            <p:cond evt="onStopAudio" delay="0">
                                              <p:tgtEl>
                                                <p:sldTgt/>
                                              </p:tgtEl>
                                            </p:cond>
                                          </p:endCondLst>
                                        </p:cTn>
                                        <p:tgtEl>
                                          <p:sndTgt r:embed="rId2" name="camera.wav"/>
                                        </p:tgtEl>
                                      </p:cMediaNode>
                                    </p:audio>
                                  </p:subTnLst>
                                </p:cTn>
                              </p:par>
                            </p:childTnLst>
                          </p:cTn>
                        </p:par>
                      </p:childTnLst>
                    </p:cTn>
                  </p:par>
                  <p:par>
                    <p:cTn id="23" fill="hold" nodeType="clickPar">
                      <p:stCondLst>
                        <p:cond delay="indefinite"/>
                      </p:stCondLst>
                      <p:childTnLst>
                        <p:par>
                          <p:cTn id="24" fill="hold" nodeType="withGroup">
                            <p:stCondLst>
                              <p:cond delay="0"/>
                            </p:stCondLst>
                            <p:childTnLst>
                              <p:par>
                                <p:cTn id="25" presetID="4" presetClass="entr" presetSubtype="32" fill="hold" grpId="0" nodeType="clickEffect">
                                  <p:stCondLst>
                                    <p:cond delay="0"/>
                                  </p:stCondLst>
                                  <p:childTnLst>
                                    <p:set>
                                      <p:cBhvr>
                                        <p:cTn id="26" dur="1" fill="hold">
                                          <p:stCondLst>
                                            <p:cond delay="0"/>
                                          </p:stCondLst>
                                        </p:cTn>
                                        <p:tgtEl>
                                          <p:spTgt spid="7171">
                                            <p:txEl>
                                              <p:pRg st="4" end="4"/>
                                            </p:txEl>
                                          </p:spTgt>
                                        </p:tgtEl>
                                        <p:attrNameLst>
                                          <p:attrName>style.visibility</p:attrName>
                                        </p:attrNameLst>
                                      </p:cBhvr>
                                      <p:to>
                                        <p:strVal val="visible"/>
                                      </p:to>
                                    </p:set>
                                    <p:animEffect transition="in" filter="box(out)">
                                      <p:cBhvr>
                                        <p:cTn id="27" dur="500"/>
                                        <p:tgtEl>
                                          <p:spTgt spid="7171">
                                            <p:txEl>
                                              <p:pRg st="4" end="4"/>
                                            </p:txEl>
                                          </p:spTgt>
                                        </p:tgtEl>
                                      </p:cBhvr>
                                    </p:animEffect>
                                  </p:childTnLst>
                                  <p:subTnLst>
                                    <p:audio>
                                      <p:cMediaNode>
                                        <p:cTn display="0" masterRel="sameClick">
                                          <p:stCondLst>
                                            <p:cond evt="begin" delay="0">
                                              <p:tn val="25"/>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19AB1771-66A8-4397-9738-5DDC2F783EF9}"/>
              </a:ext>
            </a:extLst>
          </p:cNvPr>
          <p:cNvSpPr>
            <a:spLocks noGrp="1" noChangeArrowheads="1"/>
          </p:cNvSpPr>
          <p:nvPr>
            <p:ph type="title"/>
          </p:nvPr>
        </p:nvSpPr>
        <p:spPr>
          <a:xfrm>
            <a:off x="609600" y="228600"/>
            <a:ext cx="7772400" cy="1143000"/>
          </a:xfrm>
        </p:spPr>
        <p:txBody>
          <a:bodyPr/>
          <a:lstStyle/>
          <a:p>
            <a:pPr eaLnBrk="1" hangingPunct="1"/>
            <a:r>
              <a:rPr lang="en-US" altLang="en-US" sz="3200" u="sng">
                <a:solidFill>
                  <a:srgbClr val="CC3300"/>
                </a:solidFill>
              </a:rPr>
              <a:t>TIME EFFECTIVENESS IN OFFICES</a:t>
            </a:r>
            <a:r>
              <a:rPr lang="en-US" altLang="en-US"/>
              <a:t> </a:t>
            </a:r>
          </a:p>
        </p:txBody>
      </p:sp>
      <p:sp>
        <p:nvSpPr>
          <p:cNvPr id="68611" name="Rectangle 3">
            <a:extLst>
              <a:ext uri="{FF2B5EF4-FFF2-40B4-BE49-F238E27FC236}">
                <a16:creationId xmlns:a16="http://schemas.microsoft.com/office/drawing/2014/main" id="{21CCBB3A-99D0-41FD-901E-0F2A52CFCEC4}"/>
              </a:ext>
            </a:extLst>
          </p:cNvPr>
          <p:cNvSpPr>
            <a:spLocks noGrp="1" noChangeArrowheads="1"/>
          </p:cNvSpPr>
          <p:nvPr>
            <p:ph type="body" idx="1"/>
          </p:nvPr>
        </p:nvSpPr>
        <p:spPr>
          <a:xfrm>
            <a:off x="685800" y="1524000"/>
            <a:ext cx="7772400" cy="5105400"/>
          </a:xfrm>
        </p:spPr>
        <p:txBody>
          <a:bodyPr>
            <a:normAutofit lnSpcReduction="10000"/>
          </a:bodyPr>
          <a:lstStyle/>
          <a:p>
            <a:pPr eaLnBrk="1" hangingPunct="1"/>
            <a:r>
              <a:rPr lang="en-US" altLang="en-US" sz="2800" dirty="0"/>
              <a:t>Time can be wasted imperceptibly if your work area is not  </a:t>
            </a:r>
            <a:r>
              <a:rPr lang="en-US" altLang="en-US" sz="2800" dirty="0" err="1"/>
              <a:t>organised</a:t>
            </a:r>
            <a:r>
              <a:rPr lang="en-US" altLang="en-US" sz="2800" dirty="0"/>
              <a:t>  well. Your desk should be clear of all paper except the specific job on hand.  It invites you to think about one thing at a time. Concentration is a great time saver.</a:t>
            </a:r>
          </a:p>
          <a:p>
            <a:pPr eaLnBrk="1" hangingPunct="1"/>
            <a:r>
              <a:rPr lang="en-US" altLang="en-US" sz="2800" dirty="0"/>
              <a:t>Paper work :  Recommended principle is “to handle each piece of paper only once.”</a:t>
            </a:r>
          </a:p>
          <a:p>
            <a:pPr eaLnBrk="1" hangingPunct="1"/>
            <a:r>
              <a:rPr lang="en-US" altLang="en-US" sz="2800" dirty="0"/>
              <a:t>Sort papers under : FOR ACTION/                  FOR INFORMATION/       FOR READING/ FOR WASTE PAPER </a:t>
            </a:r>
          </a:p>
          <a:p>
            <a:pPr eaLnBrk="1" hangingPunct="1"/>
            <a:r>
              <a:rPr lang="en-US" altLang="en-US" sz="2800" dirty="0"/>
              <a:t>BOTTOM DRAWER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68611">
                                            <p:txEl>
                                              <p:pRg st="0" end="0"/>
                                            </p:txEl>
                                          </p:spTgt>
                                        </p:tgtEl>
                                        <p:attrNameLst>
                                          <p:attrName>style.visibility</p:attrName>
                                        </p:attrNameLst>
                                      </p:cBhvr>
                                      <p:to>
                                        <p:strVal val="visible"/>
                                      </p:to>
                                    </p:set>
                                    <p:animEffect transition="in" filter="box(out)">
                                      <p:cBhvr>
                                        <p:cTn id="7" dur="500"/>
                                        <p:tgtEl>
                                          <p:spTgt spid="68611">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68611">
                                            <p:txEl>
                                              <p:pRg st="1" end="1"/>
                                            </p:txEl>
                                          </p:spTgt>
                                        </p:tgtEl>
                                        <p:attrNameLst>
                                          <p:attrName>style.visibility</p:attrName>
                                        </p:attrNameLst>
                                      </p:cBhvr>
                                      <p:to>
                                        <p:strVal val="visible"/>
                                      </p:to>
                                    </p:set>
                                    <p:animEffect transition="in" filter="box(out)">
                                      <p:cBhvr>
                                        <p:cTn id="12" dur="500"/>
                                        <p:tgtEl>
                                          <p:spTgt spid="68611">
                                            <p:txEl>
                                              <p:pRg st="1" end="1"/>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wav"/>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68611">
                                            <p:txEl>
                                              <p:pRg st="2" end="2"/>
                                            </p:txEl>
                                          </p:spTgt>
                                        </p:tgtEl>
                                        <p:attrNameLst>
                                          <p:attrName>style.visibility</p:attrName>
                                        </p:attrNameLst>
                                      </p:cBhvr>
                                      <p:to>
                                        <p:strVal val="visible"/>
                                      </p:to>
                                    </p:set>
                                    <p:animEffect transition="in" filter="box(out)">
                                      <p:cBhvr>
                                        <p:cTn id="17" dur="500"/>
                                        <p:tgtEl>
                                          <p:spTgt spid="68611">
                                            <p:txEl>
                                              <p:pRg st="2" end="2"/>
                                            </p:txEl>
                                          </p:spTgt>
                                        </p:tgtEl>
                                      </p:cBhvr>
                                    </p:animEffect>
                                  </p:childTnLst>
                                  <p:subTnLst>
                                    <p:audio>
                                      <p:cMediaNode>
                                        <p:cTn display="0" masterRel="sameClick">
                                          <p:stCondLst>
                                            <p:cond evt="begin" delay="0">
                                              <p:tn val="15"/>
                                            </p:cond>
                                          </p:stCondLst>
                                          <p:endCondLst>
                                            <p:cond evt="onStopAudio" delay="0">
                                              <p:tgtEl>
                                                <p:sldTgt/>
                                              </p:tgtEl>
                                            </p:cond>
                                          </p:endCondLst>
                                        </p:cTn>
                                        <p:tgtEl>
                                          <p:sndTgt r:embed="rId2" name="camera.wav"/>
                                        </p:tgtEl>
                                      </p:cMediaNode>
                                    </p:audio>
                                  </p:sub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32" fill="hold" grpId="0" nodeType="clickEffect">
                                  <p:stCondLst>
                                    <p:cond delay="0"/>
                                  </p:stCondLst>
                                  <p:childTnLst>
                                    <p:set>
                                      <p:cBhvr>
                                        <p:cTn id="21" dur="1" fill="hold">
                                          <p:stCondLst>
                                            <p:cond delay="0"/>
                                          </p:stCondLst>
                                        </p:cTn>
                                        <p:tgtEl>
                                          <p:spTgt spid="68611">
                                            <p:txEl>
                                              <p:pRg st="3" end="3"/>
                                            </p:txEl>
                                          </p:spTgt>
                                        </p:tgtEl>
                                        <p:attrNameLst>
                                          <p:attrName>style.visibility</p:attrName>
                                        </p:attrNameLst>
                                      </p:cBhvr>
                                      <p:to>
                                        <p:strVal val="visible"/>
                                      </p:to>
                                    </p:set>
                                    <p:animEffect transition="in" filter="box(out)">
                                      <p:cBhvr>
                                        <p:cTn id="22" dur="500"/>
                                        <p:tgtEl>
                                          <p:spTgt spid="68611">
                                            <p:txEl>
                                              <p:pRg st="3" end="3"/>
                                            </p:txEl>
                                          </p:spTgt>
                                        </p:tgtEl>
                                      </p:cBhvr>
                                    </p:animEffect>
                                  </p:childTnLst>
                                  <p:subTnLst>
                                    <p:audio>
                                      <p:cMediaNode>
                                        <p:cTn display="0" masterRel="sameClick">
                                          <p:stCondLst>
                                            <p:cond evt="begin" delay="0">
                                              <p:tn val="20"/>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1"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0136A28E-36E0-4BEB-8BC5-A370306DF370}"/>
              </a:ext>
            </a:extLst>
          </p:cNvPr>
          <p:cNvSpPr>
            <a:spLocks noGrp="1" noChangeArrowheads="1"/>
          </p:cNvSpPr>
          <p:nvPr>
            <p:ph type="title"/>
          </p:nvPr>
        </p:nvSpPr>
        <p:spPr/>
        <p:txBody>
          <a:bodyPr/>
          <a:lstStyle/>
          <a:p>
            <a:pPr eaLnBrk="1" hangingPunct="1"/>
            <a:r>
              <a:rPr lang="en-US" altLang="en-US" sz="3200" u="sng">
                <a:solidFill>
                  <a:srgbClr val="CC3300"/>
                </a:solidFill>
              </a:rPr>
              <a:t>EFFECTIVE WRITING</a:t>
            </a:r>
          </a:p>
        </p:txBody>
      </p:sp>
      <p:sp>
        <p:nvSpPr>
          <p:cNvPr id="69635" name="Rectangle 3">
            <a:extLst>
              <a:ext uri="{FF2B5EF4-FFF2-40B4-BE49-F238E27FC236}">
                <a16:creationId xmlns:a16="http://schemas.microsoft.com/office/drawing/2014/main" id="{71D696E4-8188-48B3-BD63-0E52DE9AA62D}"/>
              </a:ext>
            </a:extLst>
          </p:cNvPr>
          <p:cNvSpPr>
            <a:spLocks noGrp="1" noChangeArrowheads="1"/>
          </p:cNvSpPr>
          <p:nvPr>
            <p:ph type="body" idx="1"/>
          </p:nvPr>
        </p:nvSpPr>
        <p:spPr/>
        <p:txBody>
          <a:bodyPr/>
          <a:lstStyle/>
          <a:p>
            <a:pPr eaLnBrk="1" hangingPunct="1"/>
            <a:r>
              <a:rPr lang="en-US" altLang="en-US"/>
              <a:t>Clarity, simplicity and conciseness are essentials of good writing.</a:t>
            </a:r>
          </a:p>
          <a:p>
            <a:pPr eaLnBrk="1" hangingPunct="1"/>
            <a:r>
              <a:rPr lang="en-US" altLang="en-US"/>
              <a:t>Think, List and then Arrange.</a:t>
            </a:r>
          </a:p>
          <a:p>
            <a:pPr eaLnBrk="1" hangingPunct="1"/>
            <a:r>
              <a:rPr lang="en-US" altLang="en-US"/>
              <a:t>Do not cover too many subjects in one letter.</a:t>
            </a:r>
          </a:p>
          <a:p>
            <a:pPr eaLnBrk="1" hangingPunct="1"/>
            <a:r>
              <a:rPr lang="en-US" altLang="en-US"/>
              <a:t>Strive to write  one page letters.  These are more digestible.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animEffect transition="in" filter="box(out)">
                                      <p:cBhvr>
                                        <p:cTn id="7" dur="500"/>
                                        <p:tgtEl>
                                          <p:spTgt spid="69635">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69635">
                                            <p:txEl>
                                              <p:pRg st="1" end="1"/>
                                            </p:txEl>
                                          </p:spTgt>
                                        </p:tgtEl>
                                        <p:attrNameLst>
                                          <p:attrName>style.visibility</p:attrName>
                                        </p:attrNameLst>
                                      </p:cBhvr>
                                      <p:to>
                                        <p:strVal val="visible"/>
                                      </p:to>
                                    </p:set>
                                    <p:animEffect transition="in" filter="box(out)">
                                      <p:cBhvr>
                                        <p:cTn id="12" dur="500"/>
                                        <p:tgtEl>
                                          <p:spTgt spid="69635">
                                            <p:txEl>
                                              <p:pRg st="1" end="1"/>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wav"/>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69635">
                                            <p:txEl>
                                              <p:pRg st="2" end="2"/>
                                            </p:txEl>
                                          </p:spTgt>
                                        </p:tgtEl>
                                        <p:attrNameLst>
                                          <p:attrName>style.visibility</p:attrName>
                                        </p:attrNameLst>
                                      </p:cBhvr>
                                      <p:to>
                                        <p:strVal val="visible"/>
                                      </p:to>
                                    </p:set>
                                    <p:animEffect transition="in" filter="box(out)">
                                      <p:cBhvr>
                                        <p:cTn id="17" dur="500"/>
                                        <p:tgtEl>
                                          <p:spTgt spid="69635">
                                            <p:txEl>
                                              <p:pRg st="2" end="2"/>
                                            </p:txEl>
                                          </p:spTgt>
                                        </p:tgtEl>
                                      </p:cBhvr>
                                    </p:animEffect>
                                  </p:childTnLst>
                                  <p:subTnLst>
                                    <p:audio>
                                      <p:cMediaNode>
                                        <p:cTn display="0" masterRel="sameClick">
                                          <p:stCondLst>
                                            <p:cond evt="begin" delay="0">
                                              <p:tn val="15"/>
                                            </p:cond>
                                          </p:stCondLst>
                                          <p:endCondLst>
                                            <p:cond evt="onStopAudio" delay="0">
                                              <p:tgtEl>
                                                <p:sldTgt/>
                                              </p:tgtEl>
                                            </p:cond>
                                          </p:endCondLst>
                                        </p:cTn>
                                        <p:tgtEl>
                                          <p:sndTgt r:embed="rId2" name="camera.wav"/>
                                        </p:tgtEl>
                                      </p:cMediaNode>
                                    </p:audio>
                                  </p:sub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32" fill="hold" grpId="0" nodeType="clickEffect">
                                  <p:stCondLst>
                                    <p:cond delay="0"/>
                                  </p:stCondLst>
                                  <p:childTnLst>
                                    <p:set>
                                      <p:cBhvr>
                                        <p:cTn id="21" dur="1" fill="hold">
                                          <p:stCondLst>
                                            <p:cond delay="0"/>
                                          </p:stCondLst>
                                        </p:cTn>
                                        <p:tgtEl>
                                          <p:spTgt spid="69635">
                                            <p:txEl>
                                              <p:pRg st="3" end="3"/>
                                            </p:txEl>
                                          </p:spTgt>
                                        </p:tgtEl>
                                        <p:attrNameLst>
                                          <p:attrName>style.visibility</p:attrName>
                                        </p:attrNameLst>
                                      </p:cBhvr>
                                      <p:to>
                                        <p:strVal val="visible"/>
                                      </p:to>
                                    </p:set>
                                    <p:animEffect transition="in" filter="box(out)">
                                      <p:cBhvr>
                                        <p:cTn id="22" dur="500"/>
                                        <p:tgtEl>
                                          <p:spTgt spid="69635">
                                            <p:txEl>
                                              <p:pRg st="3" end="3"/>
                                            </p:txEl>
                                          </p:spTgt>
                                        </p:tgtEl>
                                      </p:cBhvr>
                                    </p:animEffect>
                                  </p:childTnLst>
                                  <p:subTnLst>
                                    <p:audio>
                                      <p:cMediaNode>
                                        <p:cTn display="0" masterRel="sameClick">
                                          <p:stCondLst>
                                            <p:cond evt="begin" delay="0">
                                              <p:tn val="20"/>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5" grpId="0" build="p"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E527E002-B7F1-4B9C-B627-4ED2D0920761}"/>
              </a:ext>
            </a:extLst>
          </p:cNvPr>
          <p:cNvSpPr>
            <a:spLocks noGrp="1" noChangeArrowheads="1"/>
          </p:cNvSpPr>
          <p:nvPr>
            <p:ph type="title"/>
          </p:nvPr>
        </p:nvSpPr>
        <p:spPr/>
        <p:txBody>
          <a:bodyPr/>
          <a:lstStyle/>
          <a:p>
            <a:pPr eaLnBrk="1" hangingPunct="1"/>
            <a:r>
              <a:rPr lang="en-US" altLang="en-US" sz="3200" u="sng">
                <a:solidFill>
                  <a:srgbClr val="CC3300"/>
                </a:solidFill>
              </a:rPr>
              <a:t>MAKE THE TELEPHONE WORK FOR YOU</a:t>
            </a:r>
          </a:p>
        </p:txBody>
      </p:sp>
      <p:sp>
        <p:nvSpPr>
          <p:cNvPr id="70659" name="Rectangle 3">
            <a:extLst>
              <a:ext uri="{FF2B5EF4-FFF2-40B4-BE49-F238E27FC236}">
                <a16:creationId xmlns:a16="http://schemas.microsoft.com/office/drawing/2014/main" id="{4EC8CE0B-2128-47B6-8D77-F74266B25A77}"/>
              </a:ext>
            </a:extLst>
          </p:cNvPr>
          <p:cNvSpPr>
            <a:spLocks noGrp="1" noChangeArrowheads="1"/>
          </p:cNvSpPr>
          <p:nvPr>
            <p:ph type="body" idx="1"/>
          </p:nvPr>
        </p:nvSpPr>
        <p:spPr/>
        <p:txBody>
          <a:bodyPr/>
          <a:lstStyle/>
          <a:p>
            <a:pPr eaLnBrk="1" hangingPunct="1"/>
            <a:r>
              <a:rPr lang="en-US" altLang="en-US"/>
              <a:t>Telephone is a great time-saving tool in right hands.</a:t>
            </a:r>
          </a:p>
          <a:p>
            <a:pPr eaLnBrk="1" hangingPunct="1"/>
            <a:r>
              <a:rPr lang="en-US" altLang="en-US"/>
              <a:t>Plan your calls.</a:t>
            </a:r>
          </a:p>
          <a:p>
            <a:pPr eaLnBrk="1" hangingPunct="1"/>
            <a:r>
              <a:rPr lang="en-US" altLang="en-US"/>
              <a:t>Set aside a period of time for making and if possible, receiving calls </a:t>
            </a:r>
          </a:p>
          <a:p>
            <a:pPr eaLnBrk="1" hangingPunct="1"/>
            <a:r>
              <a:rPr lang="en-US" altLang="en-US"/>
              <a:t>Timing for each call.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70659">
                                            <p:txEl>
                                              <p:pRg st="0" end="0"/>
                                            </p:txEl>
                                          </p:spTgt>
                                        </p:tgtEl>
                                        <p:attrNameLst>
                                          <p:attrName>style.visibility</p:attrName>
                                        </p:attrNameLst>
                                      </p:cBhvr>
                                      <p:to>
                                        <p:strVal val="visible"/>
                                      </p:to>
                                    </p:set>
                                    <p:animEffect transition="in" filter="box(out)">
                                      <p:cBhvr>
                                        <p:cTn id="7" dur="500"/>
                                        <p:tgtEl>
                                          <p:spTgt spid="70659">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70659">
                                            <p:txEl>
                                              <p:pRg st="1" end="1"/>
                                            </p:txEl>
                                          </p:spTgt>
                                        </p:tgtEl>
                                        <p:attrNameLst>
                                          <p:attrName>style.visibility</p:attrName>
                                        </p:attrNameLst>
                                      </p:cBhvr>
                                      <p:to>
                                        <p:strVal val="visible"/>
                                      </p:to>
                                    </p:set>
                                    <p:animEffect transition="in" filter="box(out)">
                                      <p:cBhvr>
                                        <p:cTn id="12" dur="500"/>
                                        <p:tgtEl>
                                          <p:spTgt spid="70659">
                                            <p:txEl>
                                              <p:pRg st="1" end="1"/>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wav"/>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70659">
                                            <p:txEl>
                                              <p:pRg st="2" end="2"/>
                                            </p:txEl>
                                          </p:spTgt>
                                        </p:tgtEl>
                                        <p:attrNameLst>
                                          <p:attrName>style.visibility</p:attrName>
                                        </p:attrNameLst>
                                      </p:cBhvr>
                                      <p:to>
                                        <p:strVal val="visible"/>
                                      </p:to>
                                    </p:set>
                                    <p:animEffect transition="in" filter="box(out)">
                                      <p:cBhvr>
                                        <p:cTn id="17" dur="500"/>
                                        <p:tgtEl>
                                          <p:spTgt spid="70659">
                                            <p:txEl>
                                              <p:pRg st="2" end="2"/>
                                            </p:txEl>
                                          </p:spTgt>
                                        </p:tgtEl>
                                      </p:cBhvr>
                                    </p:animEffect>
                                  </p:childTnLst>
                                  <p:subTnLst>
                                    <p:audio>
                                      <p:cMediaNode>
                                        <p:cTn display="0" masterRel="sameClick">
                                          <p:stCondLst>
                                            <p:cond evt="begin" delay="0">
                                              <p:tn val="15"/>
                                            </p:cond>
                                          </p:stCondLst>
                                          <p:endCondLst>
                                            <p:cond evt="onStopAudio" delay="0">
                                              <p:tgtEl>
                                                <p:sldTgt/>
                                              </p:tgtEl>
                                            </p:cond>
                                          </p:endCondLst>
                                        </p:cTn>
                                        <p:tgtEl>
                                          <p:sndTgt r:embed="rId2" name="camera.wav"/>
                                        </p:tgtEl>
                                      </p:cMediaNode>
                                    </p:audio>
                                  </p:sub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32" fill="hold" grpId="0" nodeType="clickEffect">
                                  <p:stCondLst>
                                    <p:cond delay="0"/>
                                  </p:stCondLst>
                                  <p:childTnLst>
                                    <p:set>
                                      <p:cBhvr>
                                        <p:cTn id="21" dur="1" fill="hold">
                                          <p:stCondLst>
                                            <p:cond delay="0"/>
                                          </p:stCondLst>
                                        </p:cTn>
                                        <p:tgtEl>
                                          <p:spTgt spid="70659">
                                            <p:txEl>
                                              <p:pRg st="3" end="3"/>
                                            </p:txEl>
                                          </p:spTgt>
                                        </p:tgtEl>
                                        <p:attrNameLst>
                                          <p:attrName>style.visibility</p:attrName>
                                        </p:attrNameLst>
                                      </p:cBhvr>
                                      <p:to>
                                        <p:strVal val="visible"/>
                                      </p:to>
                                    </p:set>
                                    <p:animEffect transition="in" filter="box(out)">
                                      <p:cBhvr>
                                        <p:cTn id="22" dur="500"/>
                                        <p:tgtEl>
                                          <p:spTgt spid="70659">
                                            <p:txEl>
                                              <p:pRg st="3" end="3"/>
                                            </p:txEl>
                                          </p:spTgt>
                                        </p:tgtEl>
                                      </p:cBhvr>
                                    </p:animEffect>
                                  </p:childTnLst>
                                  <p:subTnLst>
                                    <p:audio>
                                      <p:cMediaNode>
                                        <p:cTn display="0" masterRel="sameClick">
                                          <p:stCondLst>
                                            <p:cond evt="begin" delay="0">
                                              <p:tn val="20"/>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build="p"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224B1DC4-7260-4715-BCFE-29A0FDA26B5D}"/>
              </a:ext>
            </a:extLst>
          </p:cNvPr>
          <p:cNvSpPr>
            <a:spLocks noGrp="1" noChangeArrowheads="1"/>
          </p:cNvSpPr>
          <p:nvPr>
            <p:ph type="title"/>
          </p:nvPr>
        </p:nvSpPr>
        <p:spPr>
          <a:xfrm>
            <a:off x="381000" y="304800"/>
            <a:ext cx="8458200" cy="1143000"/>
          </a:xfrm>
        </p:spPr>
        <p:txBody>
          <a:bodyPr/>
          <a:lstStyle/>
          <a:p>
            <a:pPr eaLnBrk="1" hangingPunct="1"/>
            <a:r>
              <a:rPr lang="en-US" altLang="en-US" sz="3200" u="sng">
                <a:solidFill>
                  <a:srgbClr val="CC3300"/>
                </a:solidFill>
              </a:rPr>
              <a:t>HOW TO CONTROL INTERRUPTIONS</a:t>
            </a:r>
            <a:r>
              <a:rPr lang="en-US" altLang="en-US"/>
              <a:t> </a:t>
            </a:r>
          </a:p>
        </p:txBody>
      </p:sp>
      <p:sp>
        <p:nvSpPr>
          <p:cNvPr id="71683" name="Rectangle 3">
            <a:extLst>
              <a:ext uri="{FF2B5EF4-FFF2-40B4-BE49-F238E27FC236}">
                <a16:creationId xmlns:a16="http://schemas.microsoft.com/office/drawing/2014/main" id="{C155B867-7F10-4318-88AD-8289FDCBAE97}"/>
              </a:ext>
            </a:extLst>
          </p:cNvPr>
          <p:cNvSpPr>
            <a:spLocks noGrp="1" noChangeArrowheads="1"/>
          </p:cNvSpPr>
          <p:nvPr>
            <p:ph type="body" idx="1"/>
          </p:nvPr>
        </p:nvSpPr>
        <p:spPr>
          <a:xfrm>
            <a:off x="685800" y="1600200"/>
            <a:ext cx="8077200" cy="5029200"/>
          </a:xfrm>
        </p:spPr>
        <p:txBody>
          <a:bodyPr/>
          <a:lstStyle/>
          <a:p>
            <a:pPr eaLnBrk="1" hangingPunct="1"/>
            <a:r>
              <a:rPr lang="en-US" altLang="en-US" sz="2800" dirty="0"/>
              <a:t>Set a time limit and stick to it.</a:t>
            </a:r>
          </a:p>
          <a:p>
            <a:pPr eaLnBrk="1" hangingPunct="1"/>
            <a:endParaRPr lang="en-US" altLang="en-US" sz="2800" dirty="0"/>
          </a:p>
          <a:p>
            <a:pPr eaLnBrk="1" hangingPunct="1"/>
            <a:r>
              <a:rPr lang="en-US" altLang="en-US" sz="2800" dirty="0"/>
              <a:t>Set the stage in advance :  You are very busy with a deadline in light.</a:t>
            </a:r>
          </a:p>
          <a:p>
            <a:pPr eaLnBrk="1" hangingPunct="1"/>
            <a:endParaRPr lang="en-US" altLang="en-US" sz="2800" dirty="0"/>
          </a:p>
          <a:p>
            <a:pPr eaLnBrk="1" hangingPunct="1"/>
            <a:r>
              <a:rPr lang="en-US" altLang="en-US" sz="2800" dirty="0"/>
              <a:t>With casual droppers-in, remain standing.</a:t>
            </a:r>
          </a:p>
          <a:p>
            <a:pPr eaLnBrk="1" hangingPunct="1"/>
            <a:endParaRPr lang="en-US" altLang="en-US" sz="2800" dirty="0"/>
          </a:p>
          <a:p>
            <a:pPr eaLnBrk="1" hangingPunct="1"/>
            <a:endParaRPr lang="en-US"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71683">
                                            <p:txEl>
                                              <p:pRg st="0" end="0"/>
                                            </p:txEl>
                                          </p:spTgt>
                                        </p:tgtEl>
                                        <p:attrNameLst>
                                          <p:attrName>style.visibility</p:attrName>
                                        </p:attrNameLst>
                                      </p:cBhvr>
                                      <p:to>
                                        <p:strVal val="visible"/>
                                      </p:to>
                                    </p:set>
                                    <p:animEffect transition="in" filter="box(out)">
                                      <p:cBhvr>
                                        <p:cTn id="7" dur="500"/>
                                        <p:tgtEl>
                                          <p:spTgt spid="71683">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71683">
                                            <p:txEl>
                                              <p:pRg st="2" end="2"/>
                                            </p:txEl>
                                          </p:spTgt>
                                        </p:tgtEl>
                                        <p:attrNameLst>
                                          <p:attrName>style.visibility</p:attrName>
                                        </p:attrNameLst>
                                      </p:cBhvr>
                                      <p:to>
                                        <p:strVal val="visible"/>
                                      </p:to>
                                    </p:set>
                                    <p:animEffect transition="in" filter="box(out)">
                                      <p:cBhvr>
                                        <p:cTn id="12" dur="500"/>
                                        <p:tgtEl>
                                          <p:spTgt spid="71683">
                                            <p:txEl>
                                              <p:pRg st="2" end="2"/>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wav"/>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71683">
                                            <p:txEl>
                                              <p:pRg st="4" end="4"/>
                                            </p:txEl>
                                          </p:spTgt>
                                        </p:tgtEl>
                                        <p:attrNameLst>
                                          <p:attrName>style.visibility</p:attrName>
                                        </p:attrNameLst>
                                      </p:cBhvr>
                                      <p:to>
                                        <p:strVal val="visible"/>
                                      </p:to>
                                    </p:set>
                                    <p:animEffect transition="in" filter="box(out)">
                                      <p:cBhvr>
                                        <p:cTn id="17" dur="500"/>
                                        <p:tgtEl>
                                          <p:spTgt spid="71683">
                                            <p:txEl>
                                              <p:pRg st="4" end="4"/>
                                            </p:txEl>
                                          </p:spTgt>
                                        </p:tgtEl>
                                      </p:cBhvr>
                                    </p:animEffect>
                                  </p:childTnLst>
                                  <p:subTnLst>
                                    <p:audio>
                                      <p:cMediaNode>
                                        <p:cTn display="0" masterRel="sameClick">
                                          <p:stCondLst>
                                            <p:cond evt="begin" delay="0">
                                              <p:tn val="15"/>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3" grpId="0" build="p"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224B1DC4-7260-4715-BCFE-29A0FDA26B5D}"/>
              </a:ext>
            </a:extLst>
          </p:cNvPr>
          <p:cNvSpPr>
            <a:spLocks noGrp="1" noChangeArrowheads="1"/>
          </p:cNvSpPr>
          <p:nvPr>
            <p:ph type="title"/>
          </p:nvPr>
        </p:nvSpPr>
        <p:spPr>
          <a:xfrm>
            <a:off x="381000" y="304800"/>
            <a:ext cx="8458200" cy="459904"/>
          </a:xfrm>
        </p:spPr>
        <p:txBody>
          <a:bodyPr>
            <a:normAutofit fontScale="90000"/>
          </a:bodyPr>
          <a:lstStyle/>
          <a:p>
            <a:pPr eaLnBrk="1" hangingPunct="1"/>
            <a:r>
              <a:rPr lang="en-US" altLang="en-US" sz="3200" u="sng" dirty="0">
                <a:solidFill>
                  <a:srgbClr val="CC3300"/>
                </a:solidFill>
              </a:rPr>
              <a:t>HOW TO CONTROL INTERRUPTIONS</a:t>
            </a:r>
            <a:r>
              <a:rPr lang="en-US" altLang="en-US" dirty="0"/>
              <a:t> </a:t>
            </a:r>
          </a:p>
        </p:txBody>
      </p:sp>
      <p:sp>
        <p:nvSpPr>
          <p:cNvPr id="71683" name="Rectangle 3">
            <a:extLst>
              <a:ext uri="{FF2B5EF4-FFF2-40B4-BE49-F238E27FC236}">
                <a16:creationId xmlns:a16="http://schemas.microsoft.com/office/drawing/2014/main" id="{C155B867-7F10-4318-88AD-8289FDCBAE97}"/>
              </a:ext>
            </a:extLst>
          </p:cNvPr>
          <p:cNvSpPr>
            <a:spLocks noGrp="1" noChangeArrowheads="1"/>
          </p:cNvSpPr>
          <p:nvPr>
            <p:ph type="body" idx="1"/>
          </p:nvPr>
        </p:nvSpPr>
        <p:spPr>
          <a:xfrm>
            <a:off x="762000" y="836712"/>
            <a:ext cx="8077200" cy="5461248"/>
          </a:xfrm>
        </p:spPr>
        <p:txBody>
          <a:bodyPr/>
          <a:lstStyle/>
          <a:p>
            <a:pPr eaLnBrk="1" hangingPunct="1"/>
            <a:r>
              <a:rPr lang="en-US" altLang="en-US" sz="2800" dirty="0"/>
              <a:t>Meet in other person’s office.</a:t>
            </a:r>
          </a:p>
          <a:p>
            <a:pPr eaLnBrk="1" hangingPunct="1"/>
            <a:endParaRPr lang="en-US" altLang="en-US" sz="2800" dirty="0"/>
          </a:p>
          <a:p>
            <a:pPr eaLnBrk="1" hangingPunct="1"/>
            <a:r>
              <a:rPr lang="en-US" altLang="en-US" sz="2800" dirty="0"/>
              <a:t>Get visitors to the point.</a:t>
            </a:r>
          </a:p>
          <a:p>
            <a:pPr eaLnBrk="1" hangingPunct="1"/>
            <a:endParaRPr lang="en-US" altLang="en-US" sz="2800" dirty="0"/>
          </a:p>
          <a:p>
            <a:pPr eaLnBrk="1" hangingPunct="1"/>
            <a:r>
              <a:rPr lang="en-US" altLang="en-US" sz="2800" dirty="0"/>
              <a:t>Be ruthless with time but gracious with people.</a:t>
            </a:r>
          </a:p>
          <a:p>
            <a:pPr eaLnBrk="1" hangingPunct="1"/>
            <a:endParaRPr lang="en-US" altLang="en-US" sz="2800" dirty="0"/>
          </a:p>
          <a:p>
            <a:pPr eaLnBrk="1" hangingPunct="1"/>
            <a:r>
              <a:rPr lang="en-US" altLang="en-US" sz="2800" dirty="0"/>
              <a:t>Have a clock available.</a:t>
            </a:r>
          </a:p>
          <a:p>
            <a:pPr eaLnBrk="1" hangingPunct="1"/>
            <a:endParaRPr lang="en-US" altLang="en-US" sz="2800" dirty="0"/>
          </a:p>
          <a:p>
            <a:pPr eaLnBrk="1" hangingPunct="1"/>
            <a:r>
              <a:rPr lang="en-US" altLang="en-US" sz="2800" dirty="0"/>
              <a:t>Use a call-back system for telephone calls. </a:t>
            </a:r>
          </a:p>
        </p:txBody>
      </p:sp>
    </p:spTree>
    <p:extLst>
      <p:ext uri="{BB962C8B-B14F-4D97-AF65-F5344CB8AC3E}">
        <p14:creationId xmlns:p14="http://schemas.microsoft.com/office/powerpoint/2010/main" val="19161579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71683">
                                            <p:txEl>
                                              <p:pRg st="0" end="0"/>
                                            </p:txEl>
                                          </p:spTgt>
                                        </p:tgtEl>
                                        <p:attrNameLst>
                                          <p:attrName>style.visibility</p:attrName>
                                        </p:attrNameLst>
                                      </p:cBhvr>
                                      <p:to>
                                        <p:strVal val="visible"/>
                                      </p:to>
                                    </p:set>
                                    <p:animEffect transition="in" filter="box(out)">
                                      <p:cBhvr>
                                        <p:cTn id="7" dur="500"/>
                                        <p:tgtEl>
                                          <p:spTgt spid="71683">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71683">
                                            <p:txEl>
                                              <p:pRg st="2" end="2"/>
                                            </p:txEl>
                                          </p:spTgt>
                                        </p:tgtEl>
                                        <p:attrNameLst>
                                          <p:attrName>style.visibility</p:attrName>
                                        </p:attrNameLst>
                                      </p:cBhvr>
                                      <p:to>
                                        <p:strVal val="visible"/>
                                      </p:to>
                                    </p:set>
                                    <p:animEffect transition="in" filter="box(out)">
                                      <p:cBhvr>
                                        <p:cTn id="12" dur="500"/>
                                        <p:tgtEl>
                                          <p:spTgt spid="71683">
                                            <p:txEl>
                                              <p:pRg st="2" end="2"/>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wav"/>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71683">
                                            <p:txEl>
                                              <p:pRg st="4" end="4"/>
                                            </p:txEl>
                                          </p:spTgt>
                                        </p:tgtEl>
                                        <p:attrNameLst>
                                          <p:attrName>style.visibility</p:attrName>
                                        </p:attrNameLst>
                                      </p:cBhvr>
                                      <p:to>
                                        <p:strVal val="visible"/>
                                      </p:to>
                                    </p:set>
                                    <p:animEffect transition="in" filter="box(out)">
                                      <p:cBhvr>
                                        <p:cTn id="17" dur="500"/>
                                        <p:tgtEl>
                                          <p:spTgt spid="71683">
                                            <p:txEl>
                                              <p:pRg st="4" end="4"/>
                                            </p:txEl>
                                          </p:spTgt>
                                        </p:tgtEl>
                                      </p:cBhvr>
                                    </p:animEffect>
                                  </p:childTnLst>
                                  <p:subTnLst>
                                    <p:audio>
                                      <p:cMediaNode>
                                        <p:cTn display="0" masterRel="sameClick">
                                          <p:stCondLst>
                                            <p:cond evt="begin" delay="0">
                                              <p:tn val="15"/>
                                            </p:cond>
                                          </p:stCondLst>
                                          <p:endCondLst>
                                            <p:cond evt="onStopAudio" delay="0">
                                              <p:tgtEl>
                                                <p:sldTgt/>
                                              </p:tgtEl>
                                            </p:cond>
                                          </p:endCondLst>
                                        </p:cTn>
                                        <p:tgtEl>
                                          <p:sndTgt r:embed="rId2" name="camera.wav"/>
                                        </p:tgtEl>
                                      </p:cMediaNode>
                                    </p:audio>
                                  </p:sub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32" fill="hold" grpId="0" nodeType="clickEffect">
                                  <p:stCondLst>
                                    <p:cond delay="0"/>
                                  </p:stCondLst>
                                  <p:childTnLst>
                                    <p:set>
                                      <p:cBhvr>
                                        <p:cTn id="21" dur="1" fill="hold">
                                          <p:stCondLst>
                                            <p:cond delay="0"/>
                                          </p:stCondLst>
                                        </p:cTn>
                                        <p:tgtEl>
                                          <p:spTgt spid="71683">
                                            <p:txEl>
                                              <p:pRg st="6" end="6"/>
                                            </p:txEl>
                                          </p:spTgt>
                                        </p:tgtEl>
                                        <p:attrNameLst>
                                          <p:attrName>style.visibility</p:attrName>
                                        </p:attrNameLst>
                                      </p:cBhvr>
                                      <p:to>
                                        <p:strVal val="visible"/>
                                      </p:to>
                                    </p:set>
                                    <p:animEffect transition="in" filter="box(out)">
                                      <p:cBhvr>
                                        <p:cTn id="22" dur="500"/>
                                        <p:tgtEl>
                                          <p:spTgt spid="71683">
                                            <p:txEl>
                                              <p:pRg st="6" end="6"/>
                                            </p:txEl>
                                          </p:spTgt>
                                        </p:tgtEl>
                                      </p:cBhvr>
                                    </p:animEffect>
                                  </p:childTnLst>
                                  <p:subTnLst>
                                    <p:audio>
                                      <p:cMediaNode>
                                        <p:cTn display="0" masterRel="sameClick">
                                          <p:stCondLst>
                                            <p:cond evt="begin" delay="0">
                                              <p:tn val="20"/>
                                            </p:cond>
                                          </p:stCondLst>
                                          <p:endCondLst>
                                            <p:cond evt="onStopAudio" delay="0">
                                              <p:tgtEl>
                                                <p:sldTgt/>
                                              </p:tgtEl>
                                            </p:cond>
                                          </p:endCondLst>
                                        </p:cTn>
                                        <p:tgtEl>
                                          <p:sndTgt r:embed="rId2" name="camera.wav"/>
                                        </p:tgtEl>
                                      </p:cMediaNode>
                                    </p:audio>
                                  </p:subTnLst>
                                </p:cTn>
                              </p:par>
                            </p:childTnLst>
                          </p:cTn>
                        </p:par>
                      </p:childTnLst>
                    </p:cTn>
                  </p:par>
                  <p:par>
                    <p:cTn id="23" fill="hold" nodeType="clickPar">
                      <p:stCondLst>
                        <p:cond delay="indefinite"/>
                      </p:stCondLst>
                      <p:childTnLst>
                        <p:par>
                          <p:cTn id="24" fill="hold" nodeType="withGroup">
                            <p:stCondLst>
                              <p:cond delay="0"/>
                            </p:stCondLst>
                            <p:childTnLst>
                              <p:par>
                                <p:cTn id="25" presetID="4" presetClass="entr" presetSubtype="32" fill="hold" grpId="0" nodeType="clickEffect">
                                  <p:stCondLst>
                                    <p:cond delay="0"/>
                                  </p:stCondLst>
                                  <p:childTnLst>
                                    <p:set>
                                      <p:cBhvr>
                                        <p:cTn id="26" dur="1" fill="hold">
                                          <p:stCondLst>
                                            <p:cond delay="0"/>
                                          </p:stCondLst>
                                        </p:cTn>
                                        <p:tgtEl>
                                          <p:spTgt spid="71683">
                                            <p:txEl>
                                              <p:pRg st="8" end="8"/>
                                            </p:txEl>
                                          </p:spTgt>
                                        </p:tgtEl>
                                        <p:attrNameLst>
                                          <p:attrName>style.visibility</p:attrName>
                                        </p:attrNameLst>
                                      </p:cBhvr>
                                      <p:to>
                                        <p:strVal val="visible"/>
                                      </p:to>
                                    </p:set>
                                    <p:animEffect transition="in" filter="box(out)">
                                      <p:cBhvr>
                                        <p:cTn id="27" dur="500"/>
                                        <p:tgtEl>
                                          <p:spTgt spid="71683">
                                            <p:txEl>
                                              <p:pRg st="8" end="8"/>
                                            </p:txEl>
                                          </p:spTgt>
                                        </p:tgtEl>
                                      </p:cBhvr>
                                    </p:animEffect>
                                  </p:childTnLst>
                                  <p:subTnLst>
                                    <p:audio>
                                      <p:cMediaNode>
                                        <p:cTn display="0" masterRel="sameClick">
                                          <p:stCondLst>
                                            <p:cond evt="begin" delay="0">
                                              <p:tn val="25"/>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3" grpId="0" build="p"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1DB58B20-3CB0-4202-AEA8-3767AF7B1391}"/>
              </a:ext>
            </a:extLst>
          </p:cNvPr>
          <p:cNvSpPr>
            <a:spLocks noGrp="1" noChangeArrowheads="1"/>
          </p:cNvSpPr>
          <p:nvPr>
            <p:ph type="title"/>
          </p:nvPr>
        </p:nvSpPr>
        <p:spPr/>
        <p:txBody>
          <a:bodyPr/>
          <a:lstStyle/>
          <a:p>
            <a:pPr eaLnBrk="1" hangingPunct="1"/>
            <a:r>
              <a:rPr lang="en-US" altLang="en-US" sz="3200" u="sng">
                <a:solidFill>
                  <a:srgbClr val="CC3300"/>
                </a:solidFill>
              </a:rPr>
              <a:t>YOUR PROFESSIONAL ASSISTANT</a:t>
            </a:r>
            <a:r>
              <a:rPr lang="en-US" altLang="en-US"/>
              <a:t> </a:t>
            </a:r>
          </a:p>
        </p:txBody>
      </p:sp>
      <p:sp>
        <p:nvSpPr>
          <p:cNvPr id="21507" name="Rectangle 3">
            <a:extLst>
              <a:ext uri="{FF2B5EF4-FFF2-40B4-BE49-F238E27FC236}">
                <a16:creationId xmlns:a16="http://schemas.microsoft.com/office/drawing/2014/main" id="{F397C8F8-FBE1-4213-8A15-81E2E65191C2}"/>
              </a:ext>
            </a:extLst>
          </p:cNvPr>
          <p:cNvSpPr>
            <a:spLocks noGrp="1" noChangeArrowheads="1"/>
          </p:cNvSpPr>
          <p:nvPr>
            <p:ph type="body" idx="1"/>
          </p:nvPr>
        </p:nvSpPr>
        <p:spPr/>
        <p:txBody>
          <a:bodyPr>
            <a:normAutofit lnSpcReduction="10000"/>
          </a:bodyPr>
          <a:lstStyle/>
          <a:p>
            <a:pPr eaLnBrk="1" hangingPunct="1"/>
            <a:r>
              <a:rPr lang="en-US" altLang="en-US"/>
              <a:t>Transform your PA/Secretary into Professional Assistant .</a:t>
            </a:r>
          </a:p>
          <a:p>
            <a:pPr eaLnBrk="1" hangingPunct="1"/>
            <a:r>
              <a:rPr lang="en-US" altLang="en-US"/>
              <a:t>Your PA can help you save time by </a:t>
            </a:r>
          </a:p>
          <a:p>
            <a:pPr lvl="1" eaLnBrk="1" hangingPunct="1"/>
            <a:r>
              <a:rPr lang="en-US" altLang="en-US"/>
              <a:t>Keeping unwanted callers at bay – by diverting them to appropriate person.</a:t>
            </a:r>
          </a:p>
          <a:p>
            <a:pPr lvl="1" eaLnBrk="1" hangingPunct="1"/>
            <a:r>
              <a:rPr lang="en-US" altLang="en-US"/>
              <a:t>Minimizing interruptions; can arrange interviews suitably.</a:t>
            </a:r>
          </a:p>
          <a:p>
            <a:pPr lvl="1" eaLnBrk="1" hangingPunct="1"/>
            <a:r>
              <a:rPr lang="en-US" altLang="en-US"/>
              <a:t>Dealing with routine correspondence.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96CA022C-5F94-49B7-8FF4-A4460E73A849}"/>
              </a:ext>
            </a:extLst>
          </p:cNvPr>
          <p:cNvSpPr>
            <a:spLocks noGrp="1" noChangeArrowheads="1"/>
          </p:cNvSpPr>
          <p:nvPr>
            <p:ph type="title"/>
          </p:nvPr>
        </p:nvSpPr>
        <p:spPr/>
        <p:txBody>
          <a:bodyPr>
            <a:normAutofit fontScale="90000"/>
          </a:bodyPr>
          <a:lstStyle/>
          <a:p>
            <a:pPr eaLnBrk="1" hangingPunct="1"/>
            <a:r>
              <a:rPr lang="en-US" altLang="en-US" sz="3200" u="sng">
                <a:solidFill>
                  <a:srgbClr val="CC3300"/>
                </a:solidFill>
              </a:rPr>
              <a:t>COMMON TIME MANAGEMENT PROBLEMS :  MEETINGS</a:t>
            </a:r>
            <a:r>
              <a:rPr lang="en-US" altLang="en-US"/>
              <a:t> </a:t>
            </a:r>
          </a:p>
        </p:txBody>
      </p:sp>
      <p:sp>
        <p:nvSpPr>
          <p:cNvPr id="8195" name="Rectangle 3">
            <a:extLst>
              <a:ext uri="{FF2B5EF4-FFF2-40B4-BE49-F238E27FC236}">
                <a16:creationId xmlns:a16="http://schemas.microsoft.com/office/drawing/2014/main" id="{7DAF74DB-6DD1-441E-B343-1E4A0D006510}"/>
              </a:ext>
            </a:extLst>
          </p:cNvPr>
          <p:cNvSpPr>
            <a:spLocks noGrp="1" noChangeArrowheads="1"/>
          </p:cNvSpPr>
          <p:nvPr>
            <p:ph type="body" idx="1"/>
          </p:nvPr>
        </p:nvSpPr>
        <p:spPr/>
        <p:txBody>
          <a:bodyPr/>
          <a:lstStyle/>
          <a:p>
            <a:pPr eaLnBrk="1" hangingPunct="1">
              <a:lnSpc>
                <a:spcPct val="90000"/>
              </a:lnSpc>
            </a:pPr>
            <a:r>
              <a:rPr lang="en-US" altLang="en-US" sz="2800"/>
              <a:t>Meetings are potential time wasters.</a:t>
            </a:r>
          </a:p>
          <a:p>
            <a:pPr eaLnBrk="1" hangingPunct="1">
              <a:lnSpc>
                <a:spcPct val="90000"/>
              </a:lnSpc>
            </a:pPr>
            <a:r>
              <a:rPr lang="en-US" altLang="en-US" sz="2800"/>
              <a:t>Meetings are necessary evil; distractions from one’s regular work.</a:t>
            </a:r>
          </a:p>
          <a:p>
            <a:pPr eaLnBrk="1" hangingPunct="1">
              <a:lnSpc>
                <a:spcPct val="90000"/>
              </a:lnSpc>
            </a:pPr>
            <a:r>
              <a:rPr lang="en-US" altLang="en-US" sz="2800"/>
              <a:t>Try to say ‘No’ to a meeting where you are not required.</a:t>
            </a:r>
          </a:p>
          <a:p>
            <a:pPr eaLnBrk="1" hangingPunct="1">
              <a:lnSpc>
                <a:spcPct val="90000"/>
              </a:lnSpc>
            </a:pPr>
            <a:r>
              <a:rPr lang="en-US" altLang="en-US" sz="2800"/>
              <a:t>Agenda should be definite.  Every one should receive the agenda and relevant papers well in advance.</a:t>
            </a:r>
          </a:p>
          <a:p>
            <a:pPr eaLnBrk="1" hangingPunct="1">
              <a:lnSpc>
                <a:spcPct val="90000"/>
              </a:lnSpc>
            </a:pPr>
            <a:r>
              <a:rPr lang="en-US" altLang="en-US" sz="2800"/>
              <a:t>There should be a finishing time for meeting.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box(out)">
                                      <p:cBhvr>
                                        <p:cTn id="7" dur="500"/>
                                        <p:tgtEl>
                                          <p:spTgt spid="8195">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box(out)">
                                      <p:cBhvr>
                                        <p:cTn id="12" dur="500"/>
                                        <p:tgtEl>
                                          <p:spTgt spid="8195">
                                            <p:txEl>
                                              <p:pRg st="1" end="1"/>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wav"/>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box(out)">
                                      <p:cBhvr>
                                        <p:cTn id="17" dur="500"/>
                                        <p:tgtEl>
                                          <p:spTgt spid="8195">
                                            <p:txEl>
                                              <p:pRg st="2" end="2"/>
                                            </p:txEl>
                                          </p:spTgt>
                                        </p:tgtEl>
                                      </p:cBhvr>
                                    </p:animEffect>
                                  </p:childTnLst>
                                  <p:subTnLst>
                                    <p:audio>
                                      <p:cMediaNode>
                                        <p:cTn display="0" masterRel="sameClick">
                                          <p:stCondLst>
                                            <p:cond evt="begin" delay="0">
                                              <p:tn val="15"/>
                                            </p:cond>
                                          </p:stCondLst>
                                          <p:endCondLst>
                                            <p:cond evt="onStopAudio" delay="0">
                                              <p:tgtEl>
                                                <p:sldTgt/>
                                              </p:tgtEl>
                                            </p:cond>
                                          </p:endCondLst>
                                        </p:cTn>
                                        <p:tgtEl>
                                          <p:sndTgt r:embed="rId2" name="camera.wav"/>
                                        </p:tgtEl>
                                      </p:cMediaNode>
                                    </p:audio>
                                  </p:sub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32" fill="hold" grpId="0" nodeType="click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Effect transition="in" filter="box(out)">
                                      <p:cBhvr>
                                        <p:cTn id="22" dur="500"/>
                                        <p:tgtEl>
                                          <p:spTgt spid="8195">
                                            <p:txEl>
                                              <p:pRg st="3" end="3"/>
                                            </p:txEl>
                                          </p:spTgt>
                                        </p:tgtEl>
                                      </p:cBhvr>
                                    </p:animEffect>
                                  </p:childTnLst>
                                  <p:subTnLst>
                                    <p:audio>
                                      <p:cMediaNode>
                                        <p:cTn display="0" masterRel="sameClick">
                                          <p:stCondLst>
                                            <p:cond evt="begin" delay="0">
                                              <p:tn val="20"/>
                                            </p:cond>
                                          </p:stCondLst>
                                          <p:endCondLst>
                                            <p:cond evt="onStopAudio" delay="0">
                                              <p:tgtEl>
                                                <p:sldTgt/>
                                              </p:tgtEl>
                                            </p:cond>
                                          </p:endCondLst>
                                        </p:cTn>
                                        <p:tgtEl>
                                          <p:sndTgt r:embed="rId2" name="camera.wav"/>
                                        </p:tgtEl>
                                      </p:cMediaNode>
                                    </p:audio>
                                  </p:subTnLst>
                                </p:cTn>
                              </p:par>
                            </p:childTnLst>
                          </p:cTn>
                        </p:par>
                      </p:childTnLst>
                    </p:cTn>
                  </p:par>
                  <p:par>
                    <p:cTn id="23" fill="hold" nodeType="clickPar">
                      <p:stCondLst>
                        <p:cond delay="indefinite"/>
                      </p:stCondLst>
                      <p:childTnLst>
                        <p:par>
                          <p:cTn id="24" fill="hold" nodeType="withGroup">
                            <p:stCondLst>
                              <p:cond delay="0"/>
                            </p:stCondLst>
                            <p:childTnLst>
                              <p:par>
                                <p:cTn id="25" presetID="4" presetClass="entr" presetSubtype="32" fill="hold" grpId="0" nodeType="clickEffect">
                                  <p:stCondLst>
                                    <p:cond delay="0"/>
                                  </p:stCondLst>
                                  <p:childTnLst>
                                    <p:set>
                                      <p:cBhvr>
                                        <p:cTn id="26" dur="1" fill="hold">
                                          <p:stCondLst>
                                            <p:cond delay="0"/>
                                          </p:stCondLst>
                                        </p:cTn>
                                        <p:tgtEl>
                                          <p:spTgt spid="8195">
                                            <p:txEl>
                                              <p:pRg st="4" end="4"/>
                                            </p:txEl>
                                          </p:spTgt>
                                        </p:tgtEl>
                                        <p:attrNameLst>
                                          <p:attrName>style.visibility</p:attrName>
                                        </p:attrNameLst>
                                      </p:cBhvr>
                                      <p:to>
                                        <p:strVal val="visible"/>
                                      </p:to>
                                    </p:set>
                                    <p:animEffect transition="in" filter="box(out)">
                                      <p:cBhvr>
                                        <p:cTn id="27" dur="500"/>
                                        <p:tgtEl>
                                          <p:spTgt spid="8195">
                                            <p:txEl>
                                              <p:pRg st="4" end="4"/>
                                            </p:txEl>
                                          </p:spTgt>
                                        </p:tgtEl>
                                      </p:cBhvr>
                                    </p:animEffect>
                                  </p:childTnLst>
                                  <p:subTnLst>
                                    <p:audio>
                                      <p:cMediaNode>
                                        <p:cTn display="0" masterRel="sameClick">
                                          <p:stCondLst>
                                            <p:cond evt="begin" delay="0">
                                              <p:tn val="25"/>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97DAE1A0-A699-414E-AB74-C68EA0A64C94}"/>
              </a:ext>
            </a:extLst>
          </p:cNvPr>
          <p:cNvSpPr>
            <a:spLocks noGrp="1" noChangeArrowheads="1"/>
          </p:cNvSpPr>
          <p:nvPr>
            <p:ph type="title"/>
          </p:nvPr>
        </p:nvSpPr>
        <p:spPr>
          <a:xfrm>
            <a:off x="685800" y="381000"/>
            <a:ext cx="7772400" cy="1295400"/>
          </a:xfrm>
        </p:spPr>
        <p:txBody>
          <a:bodyPr/>
          <a:lstStyle/>
          <a:p>
            <a:pPr eaLnBrk="1" hangingPunct="1"/>
            <a:r>
              <a:rPr lang="en-US" altLang="en-US" sz="3200" u="sng">
                <a:solidFill>
                  <a:srgbClr val="CC3300"/>
                </a:solidFill>
              </a:rPr>
              <a:t>DOs/ DON’Ts FOR BOSS/CHAIRPERSON/ADMINISTRATOR</a:t>
            </a:r>
          </a:p>
        </p:txBody>
      </p:sp>
      <p:sp>
        <p:nvSpPr>
          <p:cNvPr id="47107" name="Rectangle 3">
            <a:extLst>
              <a:ext uri="{FF2B5EF4-FFF2-40B4-BE49-F238E27FC236}">
                <a16:creationId xmlns:a16="http://schemas.microsoft.com/office/drawing/2014/main" id="{A3275417-A6F3-4C43-A9BF-D0E9C2C57771}"/>
              </a:ext>
            </a:extLst>
          </p:cNvPr>
          <p:cNvSpPr>
            <a:spLocks noGrp="1" noChangeArrowheads="1"/>
          </p:cNvSpPr>
          <p:nvPr>
            <p:ph type="body" sz="half" idx="1"/>
          </p:nvPr>
        </p:nvSpPr>
        <p:spPr>
          <a:xfrm>
            <a:off x="762000" y="1828800"/>
            <a:ext cx="7620000" cy="1600200"/>
          </a:xfrm>
        </p:spPr>
        <p:txBody>
          <a:bodyPr>
            <a:normAutofit fontScale="92500"/>
          </a:bodyPr>
          <a:lstStyle/>
          <a:p>
            <a:pPr eaLnBrk="1" hangingPunct="1">
              <a:lnSpc>
                <a:spcPct val="90000"/>
              </a:lnSpc>
            </a:pPr>
            <a:r>
              <a:rPr lang="en-US" altLang="en-US" sz="2400"/>
              <a:t>Do not call a meeting unless it is necessary</a:t>
            </a:r>
          </a:p>
          <a:p>
            <a:pPr eaLnBrk="1" hangingPunct="1">
              <a:lnSpc>
                <a:spcPct val="90000"/>
              </a:lnSpc>
            </a:pPr>
            <a:r>
              <a:rPr lang="en-US" altLang="en-US" sz="2400"/>
              <a:t>Do not call a meeting if the task can be handled by a call or by a small group through formal/ informal discussion</a:t>
            </a:r>
          </a:p>
          <a:p>
            <a:pPr eaLnBrk="1" hangingPunct="1">
              <a:lnSpc>
                <a:spcPct val="90000"/>
              </a:lnSpc>
            </a:pPr>
            <a:r>
              <a:rPr lang="en-US" altLang="en-US" sz="2400"/>
              <a:t>Meetings are not required to:</a:t>
            </a:r>
          </a:p>
        </p:txBody>
      </p:sp>
      <p:sp>
        <p:nvSpPr>
          <p:cNvPr id="47108" name="Rectangle 4">
            <a:extLst>
              <a:ext uri="{FF2B5EF4-FFF2-40B4-BE49-F238E27FC236}">
                <a16:creationId xmlns:a16="http://schemas.microsoft.com/office/drawing/2014/main" id="{A38E7099-DC81-40C9-90C5-44077168C79A}"/>
              </a:ext>
            </a:extLst>
          </p:cNvPr>
          <p:cNvSpPr>
            <a:spLocks noGrp="1" noChangeArrowheads="1"/>
          </p:cNvSpPr>
          <p:nvPr>
            <p:ph type="body" sz="half" idx="2"/>
          </p:nvPr>
        </p:nvSpPr>
        <p:spPr>
          <a:xfrm>
            <a:off x="1371600" y="3581400"/>
            <a:ext cx="7010400" cy="2667000"/>
          </a:xfrm>
        </p:spPr>
        <p:txBody>
          <a:bodyPr/>
          <a:lstStyle/>
          <a:p>
            <a:pPr eaLnBrk="1" hangingPunct="1">
              <a:buFont typeface="Wingdings" panose="05000000000000000000" pitchFamily="2" charset="2"/>
              <a:buChar char="§"/>
            </a:pPr>
            <a:r>
              <a:rPr lang="en-US" altLang="en-US" sz="2400"/>
              <a:t>‘Boss around’ or give  ‘messages’</a:t>
            </a:r>
          </a:p>
          <a:p>
            <a:pPr eaLnBrk="1" hangingPunct="1">
              <a:buFont typeface="Wingdings" panose="05000000000000000000" pitchFamily="2" charset="2"/>
              <a:buChar char="§"/>
            </a:pPr>
            <a:r>
              <a:rPr lang="en-US" altLang="en-US" sz="2400"/>
              <a:t>Socialise</a:t>
            </a:r>
          </a:p>
          <a:p>
            <a:pPr eaLnBrk="1" hangingPunct="1">
              <a:buFont typeface="Wingdings" panose="05000000000000000000" pitchFamily="2" charset="2"/>
              <a:buChar char="§"/>
            </a:pPr>
            <a:r>
              <a:rPr lang="en-US" altLang="en-US" sz="2400"/>
              <a:t>Rubber stamp decisions</a:t>
            </a:r>
          </a:p>
          <a:p>
            <a:pPr eaLnBrk="1" hangingPunct="1">
              <a:buFont typeface="Wingdings" panose="05000000000000000000" pitchFamily="2" charset="2"/>
              <a:buChar char="§"/>
            </a:pPr>
            <a:r>
              <a:rPr lang="en-US" altLang="en-US" sz="2400"/>
              <a:t>Pass on information</a:t>
            </a:r>
          </a:p>
          <a:p>
            <a:pPr eaLnBrk="1" hangingPunct="1">
              <a:buFont typeface="Wingdings" panose="05000000000000000000" pitchFamily="2" charset="2"/>
              <a:buChar char="§"/>
            </a:pPr>
            <a:r>
              <a:rPr lang="en-US" altLang="en-US" sz="2400"/>
              <a:t>Promote private or hidden agenda</a:t>
            </a:r>
          </a:p>
          <a:p>
            <a:pPr eaLnBrk="1" hangingPunct="1">
              <a:buFont typeface="Wingdings" panose="05000000000000000000" pitchFamily="2" charset="2"/>
              <a:buChar char="§"/>
            </a:pPr>
            <a:r>
              <a:rPr lang="en-US" altLang="en-US" sz="2400"/>
              <a:t>Continue the habit</a:t>
            </a:r>
          </a:p>
          <a:p>
            <a:pPr eaLnBrk="1" hangingPunct="1">
              <a:buFont typeface="Wingdings" panose="05000000000000000000" pitchFamily="2" charset="2"/>
              <a:buChar char="§"/>
            </a:pPr>
            <a:endParaRPr lang="en-AU" altLang="en-US" sz="24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animEffect transition="in" filter="box(out)">
                                      <p:cBhvr>
                                        <p:cTn id="7" dur="500"/>
                                        <p:tgtEl>
                                          <p:spTgt spid="47107">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47107">
                                            <p:txEl>
                                              <p:pRg st="1" end="1"/>
                                            </p:txEl>
                                          </p:spTgt>
                                        </p:tgtEl>
                                        <p:attrNameLst>
                                          <p:attrName>style.visibility</p:attrName>
                                        </p:attrNameLst>
                                      </p:cBhvr>
                                      <p:to>
                                        <p:strVal val="visible"/>
                                      </p:to>
                                    </p:set>
                                    <p:animEffect transition="in" filter="box(out)">
                                      <p:cBhvr>
                                        <p:cTn id="12" dur="500"/>
                                        <p:tgtEl>
                                          <p:spTgt spid="47107">
                                            <p:txEl>
                                              <p:pRg st="1" end="1"/>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wav"/>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47107">
                                            <p:txEl>
                                              <p:pRg st="2" end="2"/>
                                            </p:txEl>
                                          </p:spTgt>
                                        </p:tgtEl>
                                        <p:attrNameLst>
                                          <p:attrName>style.visibility</p:attrName>
                                        </p:attrNameLst>
                                      </p:cBhvr>
                                      <p:to>
                                        <p:strVal val="visible"/>
                                      </p:to>
                                    </p:set>
                                    <p:animEffect transition="in" filter="box(out)">
                                      <p:cBhvr>
                                        <p:cTn id="17" dur="500"/>
                                        <p:tgtEl>
                                          <p:spTgt spid="47107">
                                            <p:txEl>
                                              <p:pRg st="2" end="2"/>
                                            </p:txEl>
                                          </p:spTgt>
                                        </p:tgtEl>
                                      </p:cBhvr>
                                    </p:animEffect>
                                  </p:childTnLst>
                                  <p:subTnLst>
                                    <p:audio>
                                      <p:cMediaNode>
                                        <p:cTn display="0" masterRel="sameClick">
                                          <p:stCondLst>
                                            <p:cond evt="begin" delay="0">
                                              <p:tn val="15"/>
                                            </p:cond>
                                          </p:stCondLst>
                                          <p:endCondLst>
                                            <p:cond evt="onStopAudio" delay="0">
                                              <p:tgtEl>
                                                <p:sldTgt/>
                                              </p:tgtEl>
                                            </p:cond>
                                          </p:endCondLst>
                                        </p:cTn>
                                        <p:tgtEl>
                                          <p:sndTgt r:embed="rId2" name="camera.wav"/>
                                        </p:tgtEl>
                                      </p:cMediaNode>
                                    </p:audio>
                                  </p:sub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32" fill="hold" grpId="0" nodeType="clickEffect">
                                  <p:stCondLst>
                                    <p:cond delay="0"/>
                                  </p:stCondLst>
                                  <p:childTnLst>
                                    <p:set>
                                      <p:cBhvr>
                                        <p:cTn id="21" dur="1" fill="hold">
                                          <p:stCondLst>
                                            <p:cond delay="0"/>
                                          </p:stCondLst>
                                        </p:cTn>
                                        <p:tgtEl>
                                          <p:spTgt spid="47108">
                                            <p:txEl>
                                              <p:pRg st="0" end="0"/>
                                            </p:txEl>
                                          </p:spTgt>
                                        </p:tgtEl>
                                        <p:attrNameLst>
                                          <p:attrName>style.visibility</p:attrName>
                                        </p:attrNameLst>
                                      </p:cBhvr>
                                      <p:to>
                                        <p:strVal val="visible"/>
                                      </p:to>
                                    </p:set>
                                    <p:animEffect transition="in" filter="box(out)">
                                      <p:cBhvr>
                                        <p:cTn id="22" dur="500"/>
                                        <p:tgtEl>
                                          <p:spTgt spid="47108">
                                            <p:txEl>
                                              <p:pRg st="0" end="0"/>
                                            </p:txEl>
                                          </p:spTgt>
                                        </p:tgtEl>
                                      </p:cBhvr>
                                    </p:animEffect>
                                  </p:childTnLst>
                                  <p:subTnLst>
                                    <p:audio>
                                      <p:cMediaNode>
                                        <p:cTn display="0" masterRel="sameClick">
                                          <p:stCondLst>
                                            <p:cond evt="begin" delay="0">
                                              <p:tn val="20"/>
                                            </p:cond>
                                          </p:stCondLst>
                                          <p:endCondLst>
                                            <p:cond evt="onStopAudio" delay="0">
                                              <p:tgtEl>
                                                <p:sldTgt/>
                                              </p:tgtEl>
                                            </p:cond>
                                          </p:endCondLst>
                                        </p:cTn>
                                        <p:tgtEl>
                                          <p:sndTgt r:embed="rId2" name="camera.wav"/>
                                        </p:tgtEl>
                                      </p:cMediaNode>
                                    </p:audio>
                                  </p:subTnLst>
                                </p:cTn>
                              </p:par>
                            </p:childTnLst>
                          </p:cTn>
                        </p:par>
                      </p:childTnLst>
                    </p:cTn>
                  </p:par>
                  <p:par>
                    <p:cTn id="23" fill="hold" nodeType="clickPar">
                      <p:stCondLst>
                        <p:cond delay="indefinite"/>
                      </p:stCondLst>
                      <p:childTnLst>
                        <p:par>
                          <p:cTn id="24" fill="hold" nodeType="withGroup">
                            <p:stCondLst>
                              <p:cond delay="0"/>
                            </p:stCondLst>
                            <p:childTnLst>
                              <p:par>
                                <p:cTn id="25" presetID="4" presetClass="entr" presetSubtype="32" fill="hold" grpId="0" nodeType="clickEffect">
                                  <p:stCondLst>
                                    <p:cond delay="0"/>
                                  </p:stCondLst>
                                  <p:childTnLst>
                                    <p:set>
                                      <p:cBhvr>
                                        <p:cTn id="26" dur="1" fill="hold">
                                          <p:stCondLst>
                                            <p:cond delay="0"/>
                                          </p:stCondLst>
                                        </p:cTn>
                                        <p:tgtEl>
                                          <p:spTgt spid="47108">
                                            <p:txEl>
                                              <p:pRg st="1" end="1"/>
                                            </p:txEl>
                                          </p:spTgt>
                                        </p:tgtEl>
                                        <p:attrNameLst>
                                          <p:attrName>style.visibility</p:attrName>
                                        </p:attrNameLst>
                                      </p:cBhvr>
                                      <p:to>
                                        <p:strVal val="visible"/>
                                      </p:to>
                                    </p:set>
                                    <p:animEffect transition="in" filter="box(out)">
                                      <p:cBhvr>
                                        <p:cTn id="27" dur="500"/>
                                        <p:tgtEl>
                                          <p:spTgt spid="47108">
                                            <p:txEl>
                                              <p:pRg st="1" end="1"/>
                                            </p:txEl>
                                          </p:spTgt>
                                        </p:tgtEl>
                                      </p:cBhvr>
                                    </p:animEffect>
                                  </p:childTnLst>
                                  <p:subTnLst>
                                    <p:audio>
                                      <p:cMediaNode>
                                        <p:cTn display="0" masterRel="sameClick">
                                          <p:stCondLst>
                                            <p:cond evt="begin" delay="0">
                                              <p:tn val="25"/>
                                            </p:cond>
                                          </p:stCondLst>
                                          <p:endCondLst>
                                            <p:cond evt="onStopAudio" delay="0">
                                              <p:tgtEl>
                                                <p:sldTgt/>
                                              </p:tgtEl>
                                            </p:cond>
                                          </p:endCondLst>
                                        </p:cTn>
                                        <p:tgtEl>
                                          <p:sndTgt r:embed="rId2" name="camera.wav"/>
                                        </p:tgtEl>
                                      </p:cMediaNode>
                                    </p:audio>
                                  </p:subTnLst>
                                </p:cTn>
                              </p:par>
                            </p:childTnLst>
                          </p:cTn>
                        </p:par>
                      </p:childTnLst>
                    </p:cTn>
                  </p:par>
                  <p:par>
                    <p:cTn id="28" fill="hold" nodeType="clickPar">
                      <p:stCondLst>
                        <p:cond delay="indefinite"/>
                      </p:stCondLst>
                      <p:childTnLst>
                        <p:par>
                          <p:cTn id="29" fill="hold" nodeType="withGroup">
                            <p:stCondLst>
                              <p:cond delay="0"/>
                            </p:stCondLst>
                            <p:childTnLst>
                              <p:par>
                                <p:cTn id="30" presetID="4" presetClass="entr" presetSubtype="32" fill="hold" grpId="0" nodeType="clickEffect">
                                  <p:stCondLst>
                                    <p:cond delay="0"/>
                                  </p:stCondLst>
                                  <p:childTnLst>
                                    <p:set>
                                      <p:cBhvr>
                                        <p:cTn id="31" dur="1" fill="hold">
                                          <p:stCondLst>
                                            <p:cond delay="0"/>
                                          </p:stCondLst>
                                        </p:cTn>
                                        <p:tgtEl>
                                          <p:spTgt spid="47108">
                                            <p:txEl>
                                              <p:pRg st="2" end="2"/>
                                            </p:txEl>
                                          </p:spTgt>
                                        </p:tgtEl>
                                        <p:attrNameLst>
                                          <p:attrName>style.visibility</p:attrName>
                                        </p:attrNameLst>
                                      </p:cBhvr>
                                      <p:to>
                                        <p:strVal val="visible"/>
                                      </p:to>
                                    </p:set>
                                    <p:animEffect transition="in" filter="box(out)">
                                      <p:cBhvr>
                                        <p:cTn id="32" dur="500"/>
                                        <p:tgtEl>
                                          <p:spTgt spid="47108">
                                            <p:txEl>
                                              <p:pRg st="2" end="2"/>
                                            </p:txEl>
                                          </p:spTgt>
                                        </p:tgtEl>
                                      </p:cBhvr>
                                    </p:animEffect>
                                  </p:childTnLst>
                                  <p:subTnLst>
                                    <p:audio>
                                      <p:cMediaNode>
                                        <p:cTn display="0" masterRel="sameClick">
                                          <p:stCondLst>
                                            <p:cond evt="begin" delay="0">
                                              <p:tn val="30"/>
                                            </p:cond>
                                          </p:stCondLst>
                                          <p:endCondLst>
                                            <p:cond evt="onStopAudio" delay="0">
                                              <p:tgtEl>
                                                <p:sldTgt/>
                                              </p:tgtEl>
                                            </p:cond>
                                          </p:endCondLst>
                                        </p:cTn>
                                        <p:tgtEl>
                                          <p:sndTgt r:embed="rId2" name="camera.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4" presetClass="entr" presetSubtype="32" fill="hold" grpId="0" nodeType="clickEffect">
                                  <p:stCondLst>
                                    <p:cond delay="0"/>
                                  </p:stCondLst>
                                  <p:childTnLst>
                                    <p:set>
                                      <p:cBhvr>
                                        <p:cTn id="36" dur="1" fill="hold">
                                          <p:stCondLst>
                                            <p:cond delay="0"/>
                                          </p:stCondLst>
                                        </p:cTn>
                                        <p:tgtEl>
                                          <p:spTgt spid="47108">
                                            <p:txEl>
                                              <p:pRg st="3" end="3"/>
                                            </p:txEl>
                                          </p:spTgt>
                                        </p:tgtEl>
                                        <p:attrNameLst>
                                          <p:attrName>style.visibility</p:attrName>
                                        </p:attrNameLst>
                                      </p:cBhvr>
                                      <p:to>
                                        <p:strVal val="visible"/>
                                      </p:to>
                                    </p:set>
                                    <p:animEffect transition="in" filter="box(out)">
                                      <p:cBhvr>
                                        <p:cTn id="37" dur="500"/>
                                        <p:tgtEl>
                                          <p:spTgt spid="47108">
                                            <p:txEl>
                                              <p:pRg st="3" end="3"/>
                                            </p:txEl>
                                          </p:spTgt>
                                        </p:tgtEl>
                                      </p:cBhvr>
                                    </p:animEffect>
                                  </p:childTnLst>
                                  <p:subTnLst>
                                    <p:audio>
                                      <p:cMediaNode>
                                        <p:cTn display="0" masterRel="sameClick">
                                          <p:stCondLst>
                                            <p:cond evt="begin" delay="0">
                                              <p:tn val="35"/>
                                            </p:cond>
                                          </p:stCondLst>
                                          <p:endCondLst>
                                            <p:cond evt="onStopAudio" delay="0">
                                              <p:tgtEl>
                                                <p:sldTgt/>
                                              </p:tgtEl>
                                            </p:cond>
                                          </p:endCondLst>
                                        </p:cTn>
                                        <p:tgtEl>
                                          <p:sndTgt r:embed="rId2" name="camera.wav"/>
                                        </p:tgtEl>
                                      </p:cMediaNode>
                                    </p:audio>
                                  </p:subTnLst>
                                </p:cTn>
                              </p:par>
                            </p:childTnLst>
                          </p:cTn>
                        </p:par>
                      </p:childTnLst>
                    </p:cTn>
                  </p:par>
                  <p:par>
                    <p:cTn id="38" fill="hold" nodeType="clickPar">
                      <p:stCondLst>
                        <p:cond delay="indefinite"/>
                      </p:stCondLst>
                      <p:childTnLst>
                        <p:par>
                          <p:cTn id="39" fill="hold" nodeType="withGroup">
                            <p:stCondLst>
                              <p:cond delay="0"/>
                            </p:stCondLst>
                            <p:childTnLst>
                              <p:par>
                                <p:cTn id="40" presetID="4" presetClass="entr" presetSubtype="32" fill="hold" grpId="0" nodeType="clickEffect">
                                  <p:stCondLst>
                                    <p:cond delay="0"/>
                                  </p:stCondLst>
                                  <p:childTnLst>
                                    <p:set>
                                      <p:cBhvr>
                                        <p:cTn id="41" dur="1" fill="hold">
                                          <p:stCondLst>
                                            <p:cond delay="0"/>
                                          </p:stCondLst>
                                        </p:cTn>
                                        <p:tgtEl>
                                          <p:spTgt spid="47108">
                                            <p:txEl>
                                              <p:pRg st="4" end="4"/>
                                            </p:txEl>
                                          </p:spTgt>
                                        </p:tgtEl>
                                        <p:attrNameLst>
                                          <p:attrName>style.visibility</p:attrName>
                                        </p:attrNameLst>
                                      </p:cBhvr>
                                      <p:to>
                                        <p:strVal val="visible"/>
                                      </p:to>
                                    </p:set>
                                    <p:animEffect transition="in" filter="box(out)">
                                      <p:cBhvr>
                                        <p:cTn id="42" dur="500"/>
                                        <p:tgtEl>
                                          <p:spTgt spid="47108">
                                            <p:txEl>
                                              <p:pRg st="4" end="4"/>
                                            </p:txEl>
                                          </p:spTgt>
                                        </p:tgtEl>
                                      </p:cBhvr>
                                    </p:animEffect>
                                  </p:childTnLst>
                                  <p:subTnLst>
                                    <p:audio>
                                      <p:cMediaNode>
                                        <p:cTn display="0" masterRel="sameClick">
                                          <p:stCondLst>
                                            <p:cond evt="begin" delay="0">
                                              <p:tn val="40"/>
                                            </p:cond>
                                          </p:stCondLst>
                                          <p:endCondLst>
                                            <p:cond evt="onStopAudio" delay="0">
                                              <p:tgtEl>
                                                <p:sldTgt/>
                                              </p:tgtEl>
                                            </p:cond>
                                          </p:endCondLst>
                                        </p:cTn>
                                        <p:tgtEl>
                                          <p:sndTgt r:embed="rId2" name="camera.wav"/>
                                        </p:tgtEl>
                                      </p:cMediaNode>
                                    </p:audio>
                                  </p:subTnLst>
                                </p:cTn>
                              </p:par>
                            </p:childTnLst>
                          </p:cTn>
                        </p:par>
                      </p:childTnLst>
                    </p:cTn>
                  </p:par>
                  <p:par>
                    <p:cTn id="43" fill="hold" nodeType="clickPar">
                      <p:stCondLst>
                        <p:cond delay="indefinite"/>
                      </p:stCondLst>
                      <p:childTnLst>
                        <p:par>
                          <p:cTn id="44" fill="hold" nodeType="withGroup">
                            <p:stCondLst>
                              <p:cond delay="0"/>
                            </p:stCondLst>
                            <p:childTnLst>
                              <p:par>
                                <p:cTn id="45" presetID="4" presetClass="entr" presetSubtype="32" fill="hold" grpId="0" nodeType="clickEffect">
                                  <p:stCondLst>
                                    <p:cond delay="0"/>
                                  </p:stCondLst>
                                  <p:childTnLst>
                                    <p:set>
                                      <p:cBhvr>
                                        <p:cTn id="46" dur="1" fill="hold">
                                          <p:stCondLst>
                                            <p:cond delay="0"/>
                                          </p:stCondLst>
                                        </p:cTn>
                                        <p:tgtEl>
                                          <p:spTgt spid="47108">
                                            <p:txEl>
                                              <p:pRg st="5" end="5"/>
                                            </p:txEl>
                                          </p:spTgt>
                                        </p:tgtEl>
                                        <p:attrNameLst>
                                          <p:attrName>style.visibility</p:attrName>
                                        </p:attrNameLst>
                                      </p:cBhvr>
                                      <p:to>
                                        <p:strVal val="visible"/>
                                      </p:to>
                                    </p:set>
                                    <p:animEffect transition="in" filter="box(out)">
                                      <p:cBhvr>
                                        <p:cTn id="47" dur="500"/>
                                        <p:tgtEl>
                                          <p:spTgt spid="47108">
                                            <p:txEl>
                                              <p:pRg st="5" end="5"/>
                                            </p:txEl>
                                          </p:spTgt>
                                        </p:tgtEl>
                                      </p:cBhvr>
                                    </p:animEffect>
                                  </p:childTnLst>
                                  <p:subTnLst>
                                    <p:audio>
                                      <p:cMediaNode>
                                        <p:cTn display="0" masterRel="sameClick">
                                          <p:stCondLst>
                                            <p:cond evt="begin" delay="0">
                                              <p:tn val="45"/>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autoUpdateAnimBg="0"/>
      <p:bldP spid="47108" grpId="0"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D44BE4CF-208E-4316-BD6C-D673AEC9BFB1}"/>
              </a:ext>
            </a:extLst>
          </p:cNvPr>
          <p:cNvSpPr>
            <a:spLocks noGrp="1" noChangeArrowheads="1"/>
          </p:cNvSpPr>
          <p:nvPr>
            <p:ph type="title"/>
          </p:nvPr>
        </p:nvSpPr>
        <p:spPr>
          <a:xfrm>
            <a:off x="228600" y="228600"/>
            <a:ext cx="8686800" cy="1143000"/>
          </a:xfrm>
        </p:spPr>
        <p:txBody>
          <a:bodyPr/>
          <a:lstStyle/>
          <a:p>
            <a:pPr eaLnBrk="1" hangingPunct="1"/>
            <a:r>
              <a:rPr lang="en-US" altLang="en-US" sz="3600" u="sng">
                <a:solidFill>
                  <a:srgbClr val="CC3300"/>
                </a:solidFill>
              </a:rPr>
              <a:t>DOs/DON’Ts FOR </a:t>
            </a:r>
            <a:r>
              <a:rPr lang="en-US" altLang="en-US" sz="3200" u="sng">
                <a:solidFill>
                  <a:srgbClr val="CC3300"/>
                </a:solidFill>
              </a:rPr>
              <a:t>BOSS/CHAIRPERSON/ADMINISTRATOR</a:t>
            </a:r>
          </a:p>
        </p:txBody>
      </p:sp>
      <p:sp>
        <p:nvSpPr>
          <p:cNvPr id="48131" name="Rectangle 3">
            <a:extLst>
              <a:ext uri="{FF2B5EF4-FFF2-40B4-BE49-F238E27FC236}">
                <a16:creationId xmlns:a16="http://schemas.microsoft.com/office/drawing/2014/main" id="{B1D3DA3A-46D5-4DD9-A5D5-92E5580F1E8A}"/>
              </a:ext>
            </a:extLst>
          </p:cNvPr>
          <p:cNvSpPr>
            <a:spLocks noGrp="1" noChangeArrowheads="1"/>
          </p:cNvSpPr>
          <p:nvPr>
            <p:ph type="body" idx="1"/>
          </p:nvPr>
        </p:nvSpPr>
        <p:spPr>
          <a:xfrm>
            <a:off x="685800" y="1447800"/>
            <a:ext cx="7772400" cy="4648200"/>
          </a:xfrm>
        </p:spPr>
        <p:txBody>
          <a:bodyPr>
            <a:normAutofit lnSpcReduction="10000"/>
          </a:bodyPr>
          <a:lstStyle/>
          <a:p>
            <a:pPr eaLnBrk="1" hangingPunct="1"/>
            <a:r>
              <a:rPr lang="en-US" altLang="en-US"/>
              <a:t>Call only those who are involved</a:t>
            </a:r>
          </a:p>
          <a:p>
            <a:pPr eaLnBrk="1" hangingPunct="1"/>
            <a:r>
              <a:rPr lang="en-US" altLang="en-US"/>
              <a:t>Have a written agenda and circulate to all along with supporting papers</a:t>
            </a:r>
          </a:p>
          <a:p>
            <a:pPr eaLnBrk="1" hangingPunct="1"/>
            <a:r>
              <a:rPr lang="en-US" altLang="en-US"/>
              <a:t>Do not over-pack the agenda</a:t>
            </a:r>
          </a:p>
          <a:p>
            <a:pPr eaLnBrk="1" hangingPunct="1"/>
            <a:r>
              <a:rPr lang="en-US" altLang="en-US"/>
              <a:t>Agenda should not have ‘Any other item’</a:t>
            </a:r>
          </a:p>
          <a:p>
            <a:pPr eaLnBrk="1" hangingPunct="1"/>
            <a:r>
              <a:rPr lang="en-US" altLang="en-US"/>
              <a:t>Start on time</a:t>
            </a:r>
          </a:p>
          <a:p>
            <a:pPr eaLnBrk="1" hangingPunct="1"/>
            <a:r>
              <a:rPr lang="en-US" altLang="en-US"/>
              <a:t>Stick to agenda</a:t>
            </a:r>
          </a:p>
          <a:p>
            <a:pPr eaLnBrk="1" hangingPunct="1"/>
            <a:r>
              <a:rPr lang="en-US" altLang="en-US"/>
              <a:t>Beware of ‘Hijackers’</a:t>
            </a:r>
          </a:p>
          <a:p>
            <a:pPr eaLnBrk="1" hangingPunct="1"/>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animEffect transition="in" filter="box(out)">
                                      <p:cBhvr>
                                        <p:cTn id="7" dur="500"/>
                                        <p:tgtEl>
                                          <p:spTgt spid="48131">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48131">
                                            <p:txEl>
                                              <p:pRg st="1" end="1"/>
                                            </p:txEl>
                                          </p:spTgt>
                                        </p:tgtEl>
                                        <p:attrNameLst>
                                          <p:attrName>style.visibility</p:attrName>
                                        </p:attrNameLst>
                                      </p:cBhvr>
                                      <p:to>
                                        <p:strVal val="visible"/>
                                      </p:to>
                                    </p:set>
                                    <p:animEffect transition="in" filter="box(out)">
                                      <p:cBhvr>
                                        <p:cTn id="12" dur="500"/>
                                        <p:tgtEl>
                                          <p:spTgt spid="48131">
                                            <p:txEl>
                                              <p:pRg st="1" end="1"/>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wav"/>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48131">
                                            <p:txEl>
                                              <p:pRg st="2" end="2"/>
                                            </p:txEl>
                                          </p:spTgt>
                                        </p:tgtEl>
                                        <p:attrNameLst>
                                          <p:attrName>style.visibility</p:attrName>
                                        </p:attrNameLst>
                                      </p:cBhvr>
                                      <p:to>
                                        <p:strVal val="visible"/>
                                      </p:to>
                                    </p:set>
                                    <p:animEffect transition="in" filter="box(out)">
                                      <p:cBhvr>
                                        <p:cTn id="17" dur="500"/>
                                        <p:tgtEl>
                                          <p:spTgt spid="48131">
                                            <p:txEl>
                                              <p:pRg st="2" end="2"/>
                                            </p:txEl>
                                          </p:spTgt>
                                        </p:tgtEl>
                                      </p:cBhvr>
                                    </p:animEffect>
                                  </p:childTnLst>
                                  <p:subTnLst>
                                    <p:audio>
                                      <p:cMediaNode>
                                        <p:cTn display="0" masterRel="sameClick">
                                          <p:stCondLst>
                                            <p:cond evt="begin" delay="0">
                                              <p:tn val="15"/>
                                            </p:cond>
                                          </p:stCondLst>
                                          <p:endCondLst>
                                            <p:cond evt="onStopAudio" delay="0">
                                              <p:tgtEl>
                                                <p:sldTgt/>
                                              </p:tgtEl>
                                            </p:cond>
                                          </p:endCondLst>
                                        </p:cTn>
                                        <p:tgtEl>
                                          <p:sndTgt r:embed="rId2" name="camera.wav"/>
                                        </p:tgtEl>
                                      </p:cMediaNode>
                                    </p:audio>
                                  </p:sub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32" fill="hold" grpId="0" nodeType="clickEffect">
                                  <p:stCondLst>
                                    <p:cond delay="0"/>
                                  </p:stCondLst>
                                  <p:childTnLst>
                                    <p:set>
                                      <p:cBhvr>
                                        <p:cTn id="21" dur="1" fill="hold">
                                          <p:stCondLst>
                                            <p:cond delay="0"/>
                                          </p:stCondLst>
                                        </p:cTn>
                                        <p:tgtEl>
                                          <p:spTgt spid="48131">
                                            <p:txEl>
                                              <p:pRg st="3" end="3"/>
                                            </p:txEl>
                                          </p:spTgt>
                                        </p:tgtEl>
                                        <p:attrNameLst>
                                          <p:attrName>style.visibility</p:attrName>
                                        </p:attrNameLst>
                                      </p:cBhvr>
                                      <p:to>
                                        <p:strVal val="visible"/>
                                      </p:to>
                                    </p:set>
                                    <p:animEffect transition="in" filter="box(out)">
                                      <p:cBhvr>
                                        <p:cTn id="22" dur="500"/>
                                        <p:tgtEl>
                                          <p:spTgt spid="48131">
                                            <p:txEl>
                                              <p:pRg st="3" end="3"/>
                                            </p:txEl>
                                          </p:spTgt>
                                        </p:tgtEl>
                                      </p:cBhvr>
                                    </p:animEffect>
                                  </p:childTnLst>
                                  <p:subTnLst>
                                    <p:audio>
                                      <p:cMediaNode>
                                        <p:cTn display="0" masterRel="sameClick">
                                          <p:stCondLst>
                                            <p:cond evt="begin" delay="0">
                                              <p:tn val="20"/>
                                            </p:cond>
                                          </p:stCondLst>
                                          <p:endCondLst>
                                            <p:cond evt="onStopAudio" delay="0">
                                              <p:tgtEl>
                                                <p:sldTgt/>
                                              </p:tgtEl>
                                            </p:cond>
                                          </p:endCondLst>
                                        </p:cTn>
                                        <p:tgtEl>
                                          <p:sndTgt r:embed="rId2" name="camera.wav"/>
                                        </p:tgtEl>
                                      </p:cMediaNode>
                                    </p:audio>
                                  </p:subTnLst>
                                </p:cTn>
                              </p:par>
                            </p:childTnLst>
                          </p:cTn>
                        </p:par>
                      </p:childTnLst>
                    </p:cTn>
                  </p:par>
                  <p:par>
                    <p:cTn id="23" fill="hold" nodeType="clickPar">
                      <p:stCondLst>
                        <p:cond delay="indefinite"/>
                      </p:stCondLst>
                      <p:childTnLst>
                        <p:par>
                          <p:cTn id="24" fill="hold" nodeType="withGroup">
                            <p:stCondLst>
                              <p:cond delay="0"/>
                            </p:stCondLst>
                            <p:childTnLst>
                              <p:par>
                                <p:cTn id="25" presetID="4" presetClass="entr" presetSubtype="32" fill="hold" grpId="0" nodeType="clickEffect">
                                  <p:stCondLst>
                                    <p:cond delay="0"/>
                                  </p:stCondLst>
                                  <p:childTnLst>
                                    <p:set>
                                      <p:cBhvr>
                                        <p:cTn id="26" dur="1" fill="hold">
                                          <p:stCondLst>
                                            <p:cond delay="0"/>
                                          </p:stCondLst>
                                        </p:cTn>
                                        <p:tgtEl>
                                          <p:spTgt spid="48131">
                                            <p:txEl>
                                              <p:pRg st="4" end="4"/>
                                            </p:txEl>
                                          </p:spTgt>
                                        </p:tgtEl>
                                        <p:attrNameLst>
                                          <p:attrName>style.visibility</p:attrName>
                                        </p:attrNameLst>
                                      </p:cBhvr>
                                      <p:to>
                                        <p:strVal val="visible"/>
                                      </p:to>
                                    </p:set>
                                    <p:animEffect transition="in" filter="box(out)">
                                      <p:cBhvr>
                                        <p:cTn id="27" dur="500"/>
                                        <p:tgtEl>
                                          <p:spTgt spid="48131">
                                            <p:txEl>
                                              <p:pRg st="4" end="4"/>
                                            </p:txEl>
                                          </p:spTgt>
                                        </p:tgtEl>
                                      </p:cBhvr>
                                    </p:animEffect>
                                  </p:childTnLst>
                                  <p:subTnLst>
                                    <p:audio>
                                      <p:cMediaNode>
                                        <p:cTn display="0" masterRel="sameClick">
                                          <p:stCondLst>
                                            <p:cond evt="begin" delay="0">
                                              <p:tn val="25"/>
                                            </p:cond>
                                          </p:stCondLst>
                                          <p:endCondLst>
                                            <p:cond evt="onStopAudio" delay="0">
                                              <p:tgtEl>
                                                <p:sldTgt/>
                                              </p:tgtEl>
                                            </p:cond>
                                          </p:endCondLst>
                                        </p:cTn>
                                        <p:tgtEl>
                                          <p:sndTgt r:embed="rId2" name="camera.wav"/>
                                        </p:tgtEl>
                                      </p:cMediaNode>
                                    </p:audio>
                                  </p:subTnLst>
                                </p:cTn>
                              </p:par>
                            </p:childTnLst>
                          </p:cTn>
                        </p:par>
                      </p:childTnLst>
                    </p:cTn>
                  </p:par>
                  <p:par>
                    <p:cTn id="28" fill="hold" nodeType="clickPar">
                      <p:stCondLst>
                        <p:cond delay="indefinite"/>
                      </p:stCondLst>
                      <p:childTnLst>
                        <p:par>
                          <p:cTn id="29" fill="hold" nodeType="withGroup">
                            <p:stCondLst>
                              <p:cond delay="0"/>
                            </p:stCondLst>
                            <p:childTnLst>
                              <p:par>
                                <p:cTn id="30" presetID="4" presetClass="entr" presetSubtype="32" fill="hold" grpId="0" nodeType="clickEffect">
                                  <p:stCondLst>
                                    <p:cond delay="0"/>
                                  </p:stCondLst>
                                  <p:childTnLst>
                                    <p:set>
                                      <p:cBhvr>
                                        <p:cTn id="31" dur="1" fill="hold">
                                          <p:stCondLst>
                                            <p:cond delay="0"/>
                                          </p:stCondLst>
                                        </p:cTn>
                                        <p:tgtEl>
                                          <p:spTgt spid="48131">
                                            <p:txEl>
                                              <p:pRg st="5" end="5"/>
                                            </p:txEl>
                                          </p:spTgt>
                                        </p:tgtEl>
                                        <p:attrNameLst>
                                          <p:attrName>style.visibility</p:attrName>
                                        </p:attrNameLst>
                                      </p:cBhvr>
                                      <p:to>
                                        <p:strVal val="visible"/>
                                      </p:to>
                                    </p:set>
                                    <p:animEffect transition="in" filter="box(out)">
                                      <p:cBhvr>
                                        <p:cTn id="32" dur="500"/>
                                        <p:tgtEl>
                                          <p:spTgt spid="48131">
                                            <p:txEl>
                                              <p:pRg st="5" end="5"/>
                                            </p:txEl>
                                          </p:spTgt>
                                        </p:tgtEl>
                                      </p:cBhvr>
                                    </p:animEffect>
                                  </p:childTnLst>
                                  <p:subTnLst>
                                    <p:audio>
                                      <p:cMediaNode>
                                        <p:cTn display="0" masterRel="sameClick">
                                          <p:stCondLst>
                                            <p:cond evt="begin" delay="0">
                                              <p:tn val="30"/>
                                            </p:cond>
                                          </p:stCondLst>
                                          <p:endCondLst>
                                            <p:cond evt="onStopAudio" delay="0">
                                              <p:tgtEl>
                                                <p:sldTgt/>
                                              </p:tgtEl>
                                            </p:cond>
                                          </p:endCondLst>
                                        </p:cTn>
                                        <p:tgtEl>
                                          <p:sndTgt r:embed="rId2" name="camera.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4" presetClass="entr" presetSubtype="32" fill="hold" grpId="0" nodeType="clickEffect">
                                  <p:stCondLst>
                                    <p:cond delay="0"/>
                                  </p:stCondLst>
                                  <p:childTnLst>
                                    <p:set>
                                      <p:cBhvr>
                                        <p:cTn id="36" dur="1" fill="hold">
                                          <p:stCondLst>
                                            <p:cond delay="0"/>
                                          </p:stCondLst>
                                        </p:cTn>
                                        <p:tgtEl>
                                          <p:spTgt spid="48131">
                                            <p:txEl>
                                              <p:pRg st="6" end="6"/>
                                            </p:txEl>
                                          </p:spTgt>
                                        </p:tgtEl>
                                        <p:attrNameLst>
                                          <p:attrName>style.visibility</p:attrName>
                                        </p:attrNameLst>
                                      </p:cBhvr>
                                      <p:to>
                                        <p:strVal val="visible"/>
                                      </p:to>
                                    </p:set>
                                    <p:animEffect transition="in" filter="box(out)">
                                      <p:cBhvr>
                                        <p:cTn id="37" dur="500"/>
                                        <p:tgtEl>
                                          <p:spTgt spid="48131">
                                            <p:txEl>
                                              <p:pRg st="6" end="6"/>
                                            </p:txEl>
                                          </p:spTgt>
                                        </p:tgtEl>
                                      </p:cBhvr>
                                    </p:animEffect>
                                  </p:childTnLst>
                                  <p:subTnLst>
                                    <p:audio>
                                      <p:cMediaNode>
                                        <p:cTn display="0" masterRel="sameClick">
                                          <p:stCondLst>
                                            <p:cond evt="begin" delay="0">
                                              <p:tn val="35"/>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D17900CD-02B7-499C-B941-849138E37875}"/>
              </a:ext>
            </a:extLst>
          </p:cNvPr>
          <p:cNvSpPr>
            <a:spLocks noGrp="1" noChangeArrowheads="1"/>
          </p:cNvSpPr>
          <p:nvPr>
            <p:ph type="title"/>
          </p:nvPr>
        </p:nvSpPr>
        <p:spPr/>
        <p:txBody>
          <a:bodyPr/>
          <a:lstStyle/>
          <a:p>
            <a:pPr eaLnBrk="1" hangingPunct="1"/>
            <a:r>
              <a:rPr lang="en-US" altLang="en-US" sz="3200" u="sng">
                <a:solidFill>
                  <a:srgbClr val="CC3300"/>
                </a:solidFill>
              </a:rPr>
              <a:t>DOs/DON’Ts FOR PARTICIPANTS</a:t>
            </a:r>
          </a:p>
        </p:txBody>
      </p:sp>
      <p:sp>
        <p:nvSpPr>
          <p:cNvPr id="49155" name="Rectangle 3">
            <a:extLst>
              <a:ext uri="{FF2B5EF4-FFF2-40B4-BE49-F238E27FC236}">
                <a16:creationId xmlns:a16="http://schemas.microsoft.com/office/drawing/2014/main" id="{021DE6C5-F2D1-46BA-9C50-537C7876055B}"/>
              </a:ext>
            </a:extLst>
          </p:cNvPr>
          <p:cNvSpPr>
            <a:spLocks noGrp="1" noChangeArrowheads="1"/>
          </p:cNvSpPr>
          <p:nvPr>
            <p:ph type="body" idx="1"/>
          </p:nvPr>
        </p:nvSpPr>
        <p:spPr/>
        <p:txBody>
          <a:bodyPr/>
          <a:lstStyle/>
          <a:p>
            <a:pPr eaLnBrk="1" hangingPunct="1"/>
            <a:r>
              <a:rPr lang="en-US" altLang="en-US"/>
              <a:t>Come prepared (with facts and figures)</a:t>
            </a:r>
          </a:p>
          <a:p>
            <a:pPr eaLnBrk="1" hangingPunct="1"/>
            <a:r>
              <a:rPr lang="en-US" altLang="en-US"/>
              <a:t>Come on time</a:t>
            </a:r>
          </a:p>
          <a:p>
            <a:pPr eaLnBrk="1" hangingPunct="1"/>
            <a:r>
              <a:rPr lang="en-US" altLang="en-US"/>
              <a:t>Talk to the point.Do not try to divert the discussion</a:t>
            </a:r>
          </a:p>
          <a:p>
            <a:pPr eaLnBrk="1" hangingPunct="1"/>
            <a:r>
              <a:rPr lang="en-US" altLang="en-US"/>
              <a:t>Do not try to hijack the meeting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animEffect transition="in" filter="box(out)">
                                      <p:cBhvr>
                                        <p:cTn id="7" dur="500"/>
                                        <p:tgtEl>
                                          <p:spTgt spid="49155">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49155">
                                            <p:txEl>
                                              <p:pRg st="1" end="1"/>
                                            </p:txEl>
                                          </p:spTgt>
                                        </p:tgtEl>
                                        <p:attrNameLst>
                                          <p:attrName>style.visibility</p:attrName>
                                        </p:attrNameLst>
                                      </p:cBhvr>
                                      <p:to>
                                        <p:strVal val="visible"/>
                                      </p:to>
                                    </p:set>
                                    <p:animEffect transition="in" filter="box(out)">
                                      <p:cBhvr>
                                        <p:cTn id="12" dur="500"/>
                                        <p:tgtEl>
                                          <p:spTgt spid="49155">
                                            <p:txEl>
                                              <p:pRg st="1" end="1"/>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wav"/>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49155">
                                            <p:txEl>
                                              <p:pRg st="2" end="2"/>
                                            </p:txEl>
                                          </p:spTgt>
                                        </p:tgtEl>
                                        <p:attrNameLst>
                                          <p:attrName>style.visibility</p:attrName>
                                        </p:attrNameLst>
                                      </p:cBhvr>
                                      <p:to>
                                        <p:strVal val="visible"/>
                                      </p:to>
                                    </p:set>
                                    <p:animEffect transition="in" filter="box(out)">
                                      <p:cBhvr>
                                        <p:cTn id="17" dur="500"/>
                                        <p:tgtEl>
                                          <p:spTgt spid="49155">
                                            <p:txEl>
                                              <p:pRg st="2" end="2"/>
                                            </p:txEl>
                                          </p:spTgt>
                                        </p:tgtEl>
                                      </p:cBhvr>
                                    </p:animEffect>
                                  </p:childTnLst>
                                  <p:subTnLst>
                                    <p:audio>
                                      <p:cMediaNode>
                                        <p:cTn display="0" masterRel="sameClick">
                                          <p:stCondLst>
                                            <p:cond evt="begin" delay="0">
                                              <p:tn val="15"/>
                                            </p:cond>
                                          </p:stCondLst>
                                          <p:endCondLst>
                                            <p:cond evt="onStopAudio" delay="0">
                                              <p:tgtEl>
                                                <p:sldTgt/>
                                              </p:tgtEl>
                                            </p:cond>
                                          </p:endCondLst>
                                        </p:cTn>
                                        <p:tgtEl>
                                          <p:sndTgt r:embed="rId2" name="camera.wav"/>
                                        </p:tgtEl>
                                      </p:cMediaNode>
                                    </p:audio>
                                  </p:sub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32" fill="hold" grpId="0" nodeType="clickEffect">
                                  <p:stCondLst>
                                    <p:cond delay="0"/>
                                  </p:stCondLst>
                                  <p:childTnLst>
                                    <p:set>
                                      <p:cBhvr>
                                        <p:cTn id="21" dur="1" fill="hold">
                                          <p:stCondLst>
                                            <p:cond delay="0"/>
                                          </p:stCondLst>
                                        </p:cTn>
                                        <p:tgtEl>
                                          <p:spTgt spid="49155">
                                            <p:txEl>
                                              <p:pRg st="3" end="3"/>
                                            </p:txEl>
                                          </p:spTgt>
                                        </p:tgtEl>
                                        <p:attrNameLst>
                                          <p:attrName>style.visibility</p:attrName>
                                        </p:attrNameLst>
                                      </p:cBhvr>
                                      <p:to>
                                        <p:strVal val="visible"/>
                                      </p:to>
                                    </p:set>
                                    <p:animEffect transition="in" filter="box(out)">
                                      <p:cBhvr>
                                        <p:cTn id="22" dur="500"/>
                                        <p:tgtEl>
                                          <p:spTgt spid="49155">
                                            <p:txEl>
                                              <p:pRg st="3" end="3"/>
                                            </p:txEl>
                                          </p:spTgt>
                                        </p:tgtEl>
                                      </p:cBhvr>
                                    </p:animEffect>
                                  </p:childTnLst>
                                  <p:subTnLst>
                                    <p:audio>
                                      <p:cMediaNode>
                                        <p:cTn display="0" masterRel="sameClick">
                                          <p:stCondLst>
                                            <p:cond evt="begin" delay="0">
                                              <p:tn val="20"/>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build="p"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1026">
            <a:extLst>
              <a:ext uri="{FF2B5EF4-FFF2-40B4-BE49-F238E27FC236}">
                <a16:creationId xmlns:a16="http://schemas.microsoft.com/office/drawing/2014/main" id="{13A65D2B-C497-49E5-8A28-D7ABD6C50B34}"/>
              </a:ext>
            </a:extLst>
          </p:cNvPr>
          <p:cNvSpPr>
            <a:spLocks noGrp="1" noChangeArrowheads="1"/>
          </p:cNvSpPr>
          <p:nvPr>
            <p:ph type="title"/>
          </p:nvPr>
        </p:nvSpPr>
        <p:spPr>
          <a:xfrm>
            <a:off x="685800" y="228600"/>
            <a:ext cx="7772400" cy="536104"/>
          </a:xfrm>
        </p:spPr>
        <p:txBody>
          <a:bodyPr>
            <a:normAutofit fontScale="90000"/>
          </a:bodyPr>
          <a:lstStyle/>
          <a:p>
            <a:pPr eaLnBrk="1" hangingPunct="1"/>
            <a:r>
              <a:rPr lang="en-US" altLang="en-US" sz="3200" u="sng">
                <a:solidFill>
                  <a:srgbClr val="CC3300"/>
                </a:solidFill>
              </a:rPr>
              <a:t>BOSS-IMPOSED TIME</a:t>
            </a:r>
            <a:r>
              <a:rPr lang="en-US" altLang="en-US" u="sng">
                <a:solidFill>
                  <a:srgbClr val="CC3300"/>
                </a:solidFill>
              </a:rPr>
              <a:t> </a:t>
            </a:r>
          </a:p>
        </p:txBody>
      </p:sp>
      <p:sp>
        <p:nvSpPr>
          <p:cNvPr id="60419" name="Rectangle 1027">
            <a:extLst>
              <a:ext uri="{FF2B5EF4-FFF2-40B4-BE49-F238E27FC236}">
                <a16:creationId xmlns:a16="http://schemas.microsoft.com/office/drawing/2014/main" id="{1EBF8E92-8E10-4091-BCA7-20BFABFBBD04}"/>
              </a:ext>
            </a:extLst>
          </p:cNvPr>
          <p:cNvSpPr>
            <a:spLocks noGrp="1" noChangeArrowheads="1"/>
          </p:cNvSpPr>
          <p:nvPr>
            <p:ph type="body" idx="1"/>
          </p:nvPr>
        </p:nvSpPr>
        <p:spPr>
          <a:xfrm>
            <a:off x="685800" y="980728"/>
            <a:ext cx="7772400" cy="5572472"/>
          </a:xfrm>
        </p:spPr>
        <p:txBody>
          <a:bodyPr>
            <a:normAutofit/>
          </a:bodyPr>
          <a:lstStyle/>
          <a:p>
            <a:pPr eaLnBrk="1" hangingPunct="1"/>
            <a:r>
              <a:rPr lang="en-US" altLang="en-US" dirty="0"/>
              <a:t>Time spent doing things we would not be doing  if we did not have bosses.</a:t>
            </a:r>
          </a:p>
          <a:p>
            <a:pPr eaLnBrk="1" hangingPunct="1"/>
            <a:r>
              <a:rPr lang="en-US" altLang="en-US" dirty="0"/>
              <a:t>Keeping bosses satisfied takes time, but dealing with dissatisfied bosses takes even more time.</a:t>
            </a:r>
          </a:p>
          <a:p>
            <a:pPr eaLnBrk="1" hangingPunct="1"/>
            <a:r>
              <a:rPr lang="en-US" altLang="en-US" dirty="0"/>
              <a:t>Failing to invest sufficient time to satisfy bosses always results in more &amp; more boss-imposed time. With lesser time for others.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60419">
                                            <p:txEl>
                                              <p:pRg st="0" end="0"/>
                                            </p:txEl>
                                          </p:spTgt>
                                        </p:tgtEl>
                                        <p:attrNameLst>
                                          <p:attrName>style.visibility</p:attrName>
                                        </p:attrNameLst>
                                      </p:cBhvr>
                                      <p:to>
                                        <p:strVal val="visible"/>
                                      </p:to>
                                    </p:set>
                                    <p:animEffect transition="in" filter="box(out)">
                                      <p:cBhvr>
                                        <p:cTn id="7" dur="500"/>
                                        <p:tgtEl>
                                          <p:spTgt spid="60419">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60419">
                                            <p:txEl>
                                              <p:pRg st="1" end="1"/>
                                            </p:txEl>
                                          </p:spTgt>
                                        </p:tgtEl>
                                        <p:attrNameLst>
                                          <p:attrName>style.visibility</p:attrName>
                                        </p:attrNameLst>
                                      </p:cBhvr>
                                      <p:to>
                                        <p:strVal val="visible"/>
                                      </p:to>
                                    </p:set>
                                    <p:animEffect transition="in" filter="box(out)">
                                      <p:cBhvr>
                                        <p:cTn id="12" dur="500"/>
                                        <p:tgtEl>
                                          <p:spTgt spid="60419">
                                            <p:txEl>
                                              <p:pRg st="1" end="1"/>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wav"/>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60419">
                                            <p:txEl>
                                              <p:pRg st="2" end="2"/>
                                            </p:txEl>
                                          </p:spTgt>
                                        </p:tgtEl>
                                        <p:attrNameLst>
                                          <p:attrName>style.visibility</p:attrName>
                                        </p:attrNameLst>
                                      </p:cBhvr>
                                      <p:to>
                                        <p:strVal val="visible"/>
                                      </p:to>
                                    </p:set>
                                    <p:animEffect transition="in" filter="box(out)">
                                      <p:cBhvr>
                                        <p:cTn id="17" dur="500"/>
                                        <p:tgtEl>
                                          <p:spTgt spid="60419">
                                            <p:txEl>
                                              <p:pRg st="2" end="2"/>
                                            </p:txEl>
                                          </p:spTgt>
                                        </p:tgtEl>
                                      </p:cBhvr>
                                    </p:animEffect>
                                  </p:childTnLst>
                                  <p:subTnLst>
                                    <p:audio>
                                      <p:cMediaNode>
                                        <p:cTn display="0" masterRel="sameClick">
                                          <p:stCondLst>
                                            <p:cond evt="begin" delay="0">
                                              <p:tn val="15"/>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9" grpId="0" build="p"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1E806559-F984-4ECC-8EC9-AA95C733A83A}"/>
              </a:ext>
            </a:extLst>
          </p:cNvPr>
          <p:cNvSpPr>
            <a:spLocks noGrp="1" noChangeArrowheads="1"/>
          </p:cNvSpPr>
          <p:nvPr>
            <p:ph type="title"/>
          </p:nvPr>
        </p:nvSpPr>
        <p:spPr>
          <a:xfrm>
            <a:off x="381000" y="304800"/>
            <a:ext cx="8534400" cy="243880"/>
          </a:xfrm>
        </p:spPr>
        <p:txBody>
          <a:bodyPr>
            <a:normAutofit fontScale="90000"/>
          </a:bodyPr>
          <a:lstStyle/>
          <a:p>
            <a:pPr eaLnBrk="1" hangingPunct="1"/>
            <a:r>
              <a:rPr lang="en-AU" altLang="en-US" sz="3200" u="sng" dirty="0">
                <a:solidFill>
                  <a:srgbClr val="CC3300"/>
                </a:solidFill>
              </a:rPr>
              <a:t>ROLE OF BOSS:BOSS MUST REALISE THAT-</a:t>
            </a:r>
          </a:p>
        </p:txBody>
      </p:sp>
      <p:sp>
        <p:nvSpPr>
          <p:cNvPr id="27651" name="Rectangle 3">
            <a:extLst>
              <a:ext uri="{FF2B5EF4-FFF2-40B4-BE49-F238E27FC236}">
                <a16:creationId xmlns:a16="http://schemas.microsoft.com/office/drawing/2014/main" id="{D097FC34-9F86-436C-8191-B09185F4F149}"/>
              </a:ext>
            </a:extLst>
          </p:cNvPr>
          <p:cNvSpPr>
            <a:spLocks noGrp="1" noChangeArrowheads="1"/>
          </p:cNvSpPr>
          <p:nvPr>
            <p:ph type="body" idx="1"/>
          </p:nvPr>
        </p:nvSpPr>
        <p:spPr>
          <a:xfrm>
            <a:off x="533400" y="620688"/>
            <a:ext cx="8229600" cy="5856312"/>
          </a:xfrm>
        </p:spPr>
        <p:txBody>
          <a:bodyPr>
            <a:normAutofit/>
          </a:bodyPr>
          <a:lstStyle/>
          <a:p>
            <a:pPr eaLnBrk="1" hangingPunct="1"/>
            <a:r>
              <a:rPr lang="en-AU" altLang="en-US" sz="2800" dirty="0"/>
              <a:t>The time of the subordinate is also important for the organisation.</a:t>
            </a:r>
          </a:p>
          <a:p>
            <a:pPr eaLnBrk="1" hangingPunct="1"/>
            <a:r>
              <a:rPr lang="en-AU" altLang="en-US" sz="2800" dirty="0"/>
              <a:t>The tasks monitored by you are only part of duties of subordinate.</a:t>
            </a:r>
          </a:p>
          <a:p>
            <a:pPr eaLnBrk="1" hangingPunct="1"/>
            <a:r>
              <a:rPr lang="en-AU" altLang="en-US" sz="2800" dirty="0"/>
              <a:t>If subordinate is hard pressed for time the quality of output is bound to suffer.</a:t>
            </a:r>
          </a:p>
          <a:p>
            <a:pPr eaLnBrk="1" hangingPunct="1"/>
            <a:r>
              <a:rPr lang="en-AU" altLang="en-US" sz="2800" dirty="0"/>
              <a:t>System improvements are essential responsibilities of bosses-particularly those which reduce time being spend on unimportant/ unnecessary activities</a:t>
            </a:r>
          </a:p>
          <a:p>
            <a:pPr eaLnBrk="1" hangingPunct="1"/>
            <a:r>
              <a:rPr lang="en-AU" altLang="en-US" sz="2800" dirty="0"/>
              <a:t>You can do only </a:t>
            </a:r>
            <a:r>
              <a:rPr lang="en-AU" altLang="en-US" sz="2800" u="sng" dirty="0"/>
              <a:t>one</a:t>
            </a:r>
            <a:r>
              <a:rPr lang="en-AU" altLang="en-US" sz="2800" dirty="0"/>
              <a:t> persons work. </a:t>
            </a:r>
          </a:p>
          <a:p>
            <a:pPr eaLnBrk="1" hangingPunct="1"/>
            <a:r>
              <a:rPr lang="en-AU" altLang="en-US" sz="2800" dirty="0"/>
              <a:t>Perfection, at times, becomes counterproductive.</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2DD4C76D-EC6E-41E0-8D6F-E5FB069FC9F1}"/>
              </a:ext>
            </a:extLst>
          </p:cNvPr>
          <p:cNvSpPr>
            <a:spLocks noGrp="1" noChangeArrowheads="1"/>
          </p:cNvSpPr>
          <p:nvPr>
            <p:ph type="title"/>
          </p:nvPr>
        </p:nvSpPr>
        <p:spPr/>
        <p:txBody>
          <a:bodyPr/>
          <a:lstStyle/>
          <a:p>
            <a:pPr eaLnBrk="1" hangingPunct="1"/>
            <a:r>
              <a:rPr lang="en-AU" altLang="en-US" sz="3200" u="sng">
                <a:solidFill>
                  <a:srgbClr val="CC3300"/>
                </a:solidFill>
              </a:rPr>
              <a:t>ROLE OF SUBORDINATE</a:t>
            </a:r>
          </a:p>
        </p:txBody>
      </p:sp>
      <p:sp>
        <p:nvSpPr>
          <p:cNvPr id="28675" name="Rectangle 3">
            <a:extLst>
              <a:ext uri="{FF2B5EF4-FFF2-40B4-BE49-F238E27FC236}">
                <a16:creationId xmlns:a16="http://schemas.microsoft.com/office/drawing/2014/main" id="{90B199B6-CA7D-4C38-8CAB-DEB40736CB41}"/>
              </a:ext>
            </a:extLst>
          </p:cNvPr>
          <p:cNvSpPr>
            <a:spLocks noGrp="1" noChangeArrowheads="1"/>
          </p:cNvSpPr>
          <p:nvPr>
            <p:ph type="body" idx="1"/>
          </p:nvPr>
        </p:nvSpPr>
        <p:spPr/>
        <p:txBody>
          <a:bodyPr/>
          <a:lstStyle/>
          <a:p>
            <a:pPr eaLnBrk="1" hangingPunct="1"/>
            <a:r>
              <a:rPr lang="en-AU" altLang="en-US"/>
              <a:t>Realise that Boss has a wider vision</a:t>
            </a:r>
          </a:p>
          <a:p>
            <a:pPr eaLnBrk="1" hangingPunct="1"/>
            <a:r>
              <a:rPr lang="en-AU" altLang="en-US"/>
              <a:t>Devote time as per organisational objectives and your goals</a:t>
            </a:r>
          </a:p>
          <a:p>
            <a:pPr eaLnBrk="1" hangingPunct="1"/>
            <a:r>
              <a:rPr lang="en-AU" altLang="en-US"/>
              <a:t>Go to Boss after doing your home work</a:t>
            </a:r>
          </a:p>
          <a:p>
            <a:pPr eaLnBrk="1" hangingPunct="1"/>
            <a:r>
              <a:rPr lang="en-AU" altLang="en-US"/>
              <a:t>Manage the problems which can be tackled at your level</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31D4576E-D8F0-4B96-B1B7-C5C0730AA86B}"/>
              </a:ext>
            </a:extLst>
          </p:cNvPr>
          <p:cNvSpPr>
            <a:spLocks noGrp="1" noChangeArrowheads="1"/>
          </p:cNvSpPr>
          <p:nvPr>
            <p:ph type="title"/>
          </p:nvPr>
        </p:nvSpPr>
        <p:spPr/>
        <p:txBody>
          <a:bodyPr/>
          <a:lstStyle/>
          <a:p>
            <a:pPr eaLnBrk="1" hangingPunct="1"/>
            <a:r>
              <a:rPr lang="en-US" altLang="en-US" sz="3200" u="sng">
                <a:solidFill>
                  <a:srgbClr val="CC3300"/>
                </a:solidFill>
              </a:rPr>
              <a:t>PLANNING THE DAY</a:t>
            </a:r>
            <a:r>
              <a:rPr lang="en-US" altLang="en-US"/>
              <a:t> </a:t>
            </a:r>
          </a:p>
        </p:txBody>
      </p:sp>
      <p:sp>
        <p:nvSpPr>
          <p:cNvPr id="78851" name="Rectangle 3">
            <a:extLst>
              <a:ext uri="{FF2B5EF4-FFF2-40B4-BE49-F238E27FC236}">
                <a16:creationId xmlns:a16="http://schemas.microsoft.com/office/drawing/2014/main" id="{A03BC648-2BE1-4523-975B-36BE0D79E59C}"/>
              </a:ext>
            </a:extLst>
          </p:cNvPr>
          <p:cNvSpPr>
            <a:spLocks noGrp="1" noChangeArrowheads="1"/>
          </p:cNvSpPr>
          <p:nvPr>
            <p:ph type="body" idx="1"/>
          </p:nvPr>
        </p:nvSpPr>
        <p:spPr/>
        <p:txBody>
          <a:bodyPr>
            <a:normAutofit lnSpcReduction="10000"/>
          </a:bodyPr>
          <a:lstStyle/>
          <a:p>
            <a:pPr eaLnBrk="1" hangingPunct="1">
              <a:lnSpc>
                <a:spcPct val="90000"/>
              </a:lnSpc>
            </a:pPr>
            <a:r>
              <a:rPr lang="en-US" altLang="en-US" sz="2800"/>
              <a:t>Prepare a list of priorities for the day based on urgency and importance. </a:t>
            </a:r>
          </a:p>
          <a:p>
            <a:pPr eaLnBrk="1" hangingPunct="1">
              <a:lnSpc>
                <a:spcPct val="90000"/>
              </a:lnSpc>
            </a:pPr>
            <a:r>
              <a:rPr lang="en-US" altLang="en-US" sz="2800"/>
              <a:t>Get the timing right.</a:t>
            </a:r>
          </a:p>
          <a:p>
            <a:pPr eaLnBrk="1" hangingPunct="1">
              <a:lnSpc>
                <a:spcPct val="90000"/>
              </a:lnSpc>
            </a:pPr>
            <a:r>
              <a:rPr lang="en-US" altLang="en-US" sz="2800"/>
              <a:t>Morning is the time for hard work.</a:t>
            </a:r>
          </a:p>
          <a:p>
            <a:pPr eaLnBrk="1" hangingPunct="1">
              <a:lnSpc>
                <a:spcPct val="90000"/>
              </a:lnSpc>
            </a:pPr>
            <a:r>
              <a:rPr lang="en-US" altLang="en-US" sz="2800"/>
              <a:t>Interesting work, meetings and social events can take place in off-peak time. </a:t>
            </a:r>
          </a:p>
          <a:p>
            <a:pPr eaLnBrk="1" hangingPunct="1">
              <a:lnSpc>
                <a:spcPct val="90000"/>
              </a:lnSpc>
            </a:pPr>
            <a:r>
              <a:rPr lang="en-US" altLang="en-US" sz="2800"/>
              <a:t>Have work-breaks to over come fatigue.</a:t>
            </a:r>
          </a:p>
          <a:p>
            <a:pPr eaLnBrk="1" hangingPunct="1">
              <a:lnSpc>
                <a:spcPct val="90000"/>
              </a:lnSpc>
            </a:pPr>
            <a:r>
              <a:rPr lang="en-US" altLang="en-US" sz="2800"/>
              <a:t>Living 100% in the present improves your work output.</a:t>
            </a:r>
          </a:p>
          <a:p>
            <a:pPr eaLnBrk="1" hangingPunct="1">
              <a:lnSpc>
                <a:spcPct val="90000"/>
              </a:lnSpc>
            </a:pPr>
            <a:endParaRPr lang="en-US" altLang="en-US" sz="2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animEffect transition="in" filter="box(out)">
                                      <p:cBhvr>
                                        <p:cTn id="7" dur="500"/>
                                        <p:tgtEl>
                                          <p:spTgt spid="78851">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78851">
                                            <p:txEl>
                                              <p:pRg st="1" end="1"/>
                                            </p:txEl>
                                          </p:spTgt>
                                        </p:tgtEl>
                                        <p:attrNameLst>
                                          <p:attrName>style.visibility</p:attrName>
                                        </p:attrNameLst>
                                      </p:cBhvr>
                                      <p:to>
                                        <p:strVal val="visible"/>
                                      </p:to>
                                    </p:set>
                                    <p:animEffect transition="in" filter="box(out)">
                                      <p:cBhvr>
                                        <p:cTn id="12" dur="500"/>
                                        <p:tgtEl>
                                          <p:spTgt spid="78851">
                                            <p:txEl>
                                              <p:pRg st="1" end="1"/>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wav"/>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78851">
                                            <p:txEl>
                                              <p:pRg st="2" end="2"/>
                                            </p:txEl>
                                          </p:spTgt>
                                        </p:tgtEl>
                                        <p:attrNameLst>
                                          <p:attrName>style.visibility</p:attrName>
                                        </p:attrNameLst>
                                      </p:cBhvr>
                                      <p:to>
                                        <p:strVal val="visible"/>
                                      </p:to>
                                    </p:set>
                                    <p:animEffect transition="in" filter="box(out)">
                                      <p:cBhvr>
                                        <p:cTn id="17" dur="500"/>
                                        <p:tgtEl>
                                          <p:spTgt spid="78851">
                                            <p:txEl>
                                              <p:pRg st="2" end="2"/>
                                            </p:txEl>
                                          </p:spTgt>
                                        </p:tgtEl>
                                      </p:cBhvr>
                                    </p:animEffect>
                                  </p:childTnLst>
                                  <p:subTnLst>
                                    <p:audio>
                                      <p:cMediaNode>
                                        <p:cTn display="0" masterRel="sameClick">
                                          <p:stCondLst>
                                            <p:cond evt="begin" delay="0">
                                              <p:tn val="15"/>
                                            </p:cond>
                                          </p:stCondLst>
                                          <p:endCondLst>
                                            <p:cond evt="onStopAudio" delay="0">
                                              <p:tgtEl>
                                                <p:sldTgt/>
                                              </p:tgtEl>
                                            </p:cond>
                                          </p:endCondLst>
                                        </p:cTn>
                                        <p:tgtEl>
                                          <p:sndTgt r:embed="rId2" name="camera.wav"/>
                                        </p:tgtEl>
                                      </p:cMediaNode>
                                    </p:audio>
                                  </p:sub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32" fill="hold" grpId="0" nodeType="clickEffect">
                                  <p:stCondLst>
                                    <p:cond delay="0"/>
                                  </p:stCondLst>
                                  <p:childTnLst>
                                    <p:set>
                                      <p:cBhvr>
                                        <p:cTn id="21" dur="1" fill="hold">
                                          <p:stCondLst>
                                            <p:cond delay="0"/>
                                          </p:stCondLst>
                                        </p:cTn>
                                        <p:tgtEl>
                                          <p:spTgt spid="78851">
                                            <p:txEl>
                                              <p:pRg st="3" end="3"/>
                                            </p:txEl>
                                          </p:spTgt>
                                        </p:tgtEl>
                                        <p:attrNameLst>
                                          <p:attrName>style.visibility</p:attrName>
                                        </p:attrNameLst>
                                      </p:cBhvr>
                                      <p:to>
                                        <p:strVal val="visible"/>
                                      </p:to>
                                    </p:set>
                                    <p:animEffect transition="in" filter="box(out)">
                                      <p:cBhvr>
                                        <p:cTn id="22" dur="500"/>
                                        <p:tgtEl>
                                          <p:spTgt spid="78851">
                                            <p:txEl>
                                              <p:pRg st="3" end="3"/>
                                            </p:txEl>
                                          </p:spTgt>
                                        </p:tgtEl>
                                      </p:cBhvr>
                                    </p:animEffect>
                                  </p:childTnLst>
                                  <p:subTnLst>
                                    <p:audio>
                                      <p:cMediaNode>
                                        <p:cTn display="0" masterRel="sameClick">
                                          <p:stCondLst>
                                            <p:cond evt="begin" delay="0">
                                              <p:tn val="20"/>
                                            </p:cond>
                                          </p:stCondLst>
                                          <p:endCondLst>
                                            <p:cond evt="onStopAudio" delay="0">
                                              <p:tgtEl>
                                                <p:sldTgt/>
                                              </p:tgtEl>
                                            </p:cond>
                                          </p:endCondLst>
                                        </p:cTn>
                                        <p:tgtEl>
                                          <p:sndTgt r:embed="rId2" name="camera.wav"/>
                                        </p:tgtEl>
                                      </p:cMediaNode>
                                    </p:audio>
                                  </p:subTnLst>
                                </p:cTn>
                              </p:par>
                            </p:childTnLst>
                          </p:cTn>
                        </p:par>
                      </p:childTnLst>
                    </p:cTn>
                  </p:par>
                  <p:par>
                    <p:cTn id="23" fill="hold" nodeType="clickPar">
                      <p:stCondLst>
                        <p:cond delay="indefinite"/>
                      </p:stCondLst>
                      <p:childTnLst>
                        <p:par>
                          <p:cTn id="24" fill="hold" nodeType="withGroup">
                            <p:stCondLst>
                              <p:cond delay="0"/>
                            </p:stCondLst>
                            <p:childTnLst>
                              <p:par>
                                <p:cTn id="25" presetID="4" presetClass="entr" presetSubtype="32" fill="hold" grpId="0" nodeType="clickEffect">
                                  <p:stCondLst>
                                    <p:cond delay="0"/>
                                  </p:stCondLst>
                                  <p:childTnLst>
                                    <p:set>
                                      <p:cBhvr>
                                        <p:cTn id="26" dur="1" fill="hold">
                                          <p:stCondLst>
                                            <p:cond delay="0"/>
                                          </p:stCondLst>
                                        </p:cTn>
                                        <p:tgtEl>
                                          <p:spTgt spid="78851">
                                            <p:txEl>
                                              <p:pRg st="4" end="4"/>
                                            </p:txEl>
                                          </p:spTgt>
                                        </p:tgtEl>
                                        <p:attrNameLst>
                                          <p:attrName>style.visibility</p:attrName>
                                        </p:attrNameLst>
                                      </p:cBhvr>
                                      <p:to>
                                        <p:strVal val="visible"/>
                                      </p:to>
                                    </p:set>
                                    <p:animEffect transition="in" filter="box(out)">
                                      <p:cBhvr>
                                        <p:cTn id="27" dur="500"/>
                                        <p:tgtEl>
                                          <p:spTgt spid="78851">
                                            <p:txEl>
                                              <p:pRg st="4" end="4"/>
                                            </p:txEl>
                                          </p:spTgt>
                                        </p:tgtEl>
                                      </p:cBhvr>
                                    </p:animEffect>
                                  </p:childTnLst>
                                  <p:subTnLst>
                                    <p:audio>
                                      <p:cMediaNode>
                                        <p:cTn display="0" masterRel="sameClick">
                                          <p:stCondLst>
                                            <p:cond evt="begin" delay="0">
                                              <p:tn val="25"/>
                                            </p:cond>
                                          </p:stCondLst>
                                          <p:endCondLst>
                                            <p:cond evt="onStopAudio" delay="0">
                                              <p:tgtEl>
                                                <p:sldTgt/>
                                              </p:tgtEl>
                                            </p:cond>
                                          </p:endCondLst>
                                        </p:cTn>
                                        <p:tgtEl>
                                          <p:sndTgt r:embed="rId2" name="camera.wav"/>
                                        </p:tgtEl>
                                      </p:cMediaNode>
                                    </p:audio>
                                  </p:subTnLst>
                                </p:cTn>
                              </p:par>
                            </p:childTnLst>
                          </p:cTn>
                        </p:par>
                      </p:childTnLst>
                    </p:cTn>
                  </p:par>
                  <p:par>
                    <p:cTn id="28" fill="hold" nodeType="clickPar">
                      <p:stCondLst>
                        <p:cond delay="indefinite"/>
                      </p:stCondLst>
                      <p:childTnLst>
                        <p:par>
                          <p:cTn id="29" fill="hold" nodeType="withGroup">
                            <p:stCondLst>
                              <p:cond delay="0"/>
                            </p:stCondLst>
                            <p:childTnLst>
                              <p:par>
                                <p:cTn id="30" presetID="4" presetClass="entr" presetSubtype="32" fill="hold" grpId="0" nodeType="clickEffect">
                                  <p:stCondLst>
                                    <p:cond delay="0"/>
                                  </p:stCondLst>
                                  <p:childTnLst>
                                    <p:set>
                                      <p:cBhvr>
                                        <p:cTn id="31" dur="1" fill="hold">
                                          <p:stCondLst>
                                            <p:cond delay="0"/>
                                          </p:stCondLst>
                                        </p:cTn>
                                        <p:tgtEl>
                                          <p:spTgt spid="78851">
                                            <p:txEl>
                                              <p:pRg st="5" end="5"/>
                                            </p:txEl>
                                          </p:spTgt>
                                        </p:tgtEl>
                                        <p:attrNameLst>
                                          <p:attrName>style.visibility</p:attrName>
                                        </p:attrNameLst>
                                      </p:cBhvr>
                                      <p:to>
                                        <p:strVal val="visible"/>
                                      </p:to>
                                    </p:set>
                                    <p:animEffect transition="in" filter="box(out)">
                                      <p:cBhvr>
                                        <p:cTn id="32" dur="500"/>
                                        <p:tgtEl>
                                          <p:spTgt spid="78851">
                                            <p:txEl>
                                              <p:pRg st="5" end="5"/>
                                            </p:txEl>
                                          </p:spTgt>
                                        </p:tgtEl>
                                      </p:cBhvr>
                                    </p:animEffect>
                                  </p:childTnLst>
                                  <p:subTnLst>
                                    <p:audio>
                                      <p:cMediaNode>
                                        <p:cTn display="0" masterRel="sameClick">
                                          <p:stCondLst>
                                            <p:cond evt="begin" delay="0">
                                              <p:tn val="30"/>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autoUpdateAnimBg="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373B3D0B-A1DF-4614-82F9-B4CD28068512}"/>
              </a:ext>
            </a:extLst>
          </p:cNvPr>
          <p:cNvSpPr>
            <a:spLocks noGrp="1" noChangeArrowheads="1"/>
          </p:cNvSpPr>
          <p:nvPr>
            <p:ph type="title"/>
          </p:nvPr>
        </p:nvSpPr>
        <p:spPr/>
        <p:txBody>
          <a:bodyPr/>
          <a:lstStyle/>
          <a:p>
            <a:pPr eaLnBrk="1" hangingPunct="1"/>
            <a:r>
              <a:rPr lang="en-AU" altLang="en-US" sz="3200" u="sng">
                <a:solidFill>
                  <a:srgbClr val="990033"/>
                </a:solidFill>
              </a:rPr>
              <a:t>OTHER TIME SAVERS</a:t>
            </a:r>
          </a:p>
        </p:txBody>
      </p:sp>
      <p:sp>
        <p:nvSpPr>
          <p:cNvPr id="30723" name="Rectangle 3">
            <a:extLst>
              <a:ext uri="{FF2B5EF4-FFF2-40B4-BE49-F238E27FC236}">
                <a16:creationId xmlns:a16="http://schemas.microsoft.com/office/drawing/2014/main" id="{7032BB8A-723D-48CD-B463-09E54A8D0CEB}"/>
              </a:ext>
            </a:extLst>
          </p:cNvPr>
          <p:cNvSpPr>
            <a:spLocks noGrp="1" noChangeArrowheads="1"/>
          </p:cNvSpPr>
          <p:nvPr>
            <p:ph type="body" idx="1"/>
          </p:nvPr>
        </p:nvSpPr>
        <p:spPr>
          <a:xfrm>
            <a:off x="685800" y="1676400"/>
            <a:ext cx="7772400" cy="4419600"/>
          </a:xfrm>
        </p:spPr>
        <p:txBody>
          <a:bodyPr/>
          <a:lstStyle/>
          <a:p>
            <a:pPr eaLnBrk="1" hangingPunct="1"/>
            <a:r>
              <a:rPr lang="en-AU" altLang="en-US"/>
              <a:t>Concentration, Avoid interruptions</a:t>
            </a:r>
          </a:p>
          <a:p>
            <a:pPr eaLnBrk="1" hangingPunct="1"/>
            <a:r>
              <a:rPr lang="en-AU" altLang="en-US"/>
              <a:t>Use of committed time</a:t>
            </a:r>
          </a:p>
          <a:p>
            <a:pPr eaLnBrk="1" hangingPunct="1"/>
            <a:r>
              <a:rPr lang="en-AU" altLang="en-US"/>
              <a:t>Good Health</a:t>
            </a:r>
          </a:p>
          <a:p>
            <a:pPr eaLnBrk="1" hangingPunct="1"/>
            <a:r>
              <a:rPr lang="en-US" altLang="en-US"/>
              <a:t>Do not let your subordinate come to you with problems unless they bring their proposed solutions. </a:t>
            </a:r>
          </a:p>
          <a:p>
            <a:pPr eaLnBrk="1" hangingPunct="1"/>
            <a:endParaRPr lang="en-AU" altLang="en-US"/>
          </a:p>
          <a:p>
            <a:pPr eaLnBrk="1" hangingPunct="1"/>
            <a:endParaRPr lang="en-AU" alt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0935EE9E-EB85-4093-BAD3-5B3C04321FD1}"/>
              </a:ext>
            </a:extLst>
          </p:cNvPr>
          <p:cNvSpPr>
            <a:spLocks noGrp="1" noChangeArrowheads="1"/>
          </p:cNvSpPr>
          <p:nvPr>
            <p:ph type="title"/>
          </p:nvPr>
        </p:nvSpPr>
        <p:spPr>
          <a:xfrm>
            <a:off x="685800" y="304800"/>
            <a:ext cx="7772400" cy="1143000"/>
          </a:xfrm>
        </p:spPr>
        <p:txBody>
          <a:bodyPr/>
          <a:lstStyle/>
          <a:p>
            <a:pPr eaLnBrk="1" hangingPunct="1"/>
            <a:r>
              <a:rPr lang="en-US" altLang="en-US" sz="3200" u="sng">
                <a:solidFill>
                  <a:srgbClr val="CC3300"/>
                </a:solidFill>
              </a:rPr>
              <a:t>PROBLEMS OF OVERWORKED MANAGER</a:t>
            </a:r>
          </a:p>
        </p:txBody>
      </p:sp>
      <p:sp>
        <p:nvSpPr>
          <p:cNvPr id="80899" name="Rectangle 3">
            <a:extLst>
              <a:ext uri="{FF2B5EF4-FFF2-40B4-BE49-F238E27FC236}">
                <a16:creationId xmlns:a16="http://schemas.microsoft.com/office/drawing/2014/main" id="{D0701F76-DBAC-410A-B719-924FC6641A5C}"/>
              </a:ext>
            </a:extLst>
          </p:cNvPr>
          <p:cNvSpPr>
            <a:spLocks noGrp="1" noChangeArrowheads="1"/>
          </p:cNvSpPr>
          <p:nvPr>
            <p:ph type="body" idx="1"/>
          </p:nvPr>
        </p:nvSpPr>
        <p:spPr>
          <a:xfrm>
            <a:off x="533400" y="1676400"/>
            <a:ext cx="8077200" cy="4953000"/>
          </a:xfrm>
        </p:spPr>
        <p:txBody>
          <a:bodyPr/>
          <a:lstStyle/>
          <a:p>
            <a:pPr eaLnBrk="1" hangingPunct="1">
              <a:lnSpc>
                <a:spcPct val="90000"/>
              </a:lnSpc>
            </a:pPr>
            <a:r>
              <a:rPr lang="en-US" altLang="en-US"/>
              <a:t>Why some managers are typically running out of time while their staff is running out of work.</a:t>
            </a:r>
          </a:p>
          <a:p>
            <a:pPr lvl="1" eaLnBrk="1" hangingPunct="1">
              <a:lnSpc>
                <a:spcPct val="90000"/>
              </a:lnSpc>
            </a:pPr>
            <a:r>
              <a:rPr lang="en-US" altLang="en-US"/>
              <a:t>They pick up staff’s job. They enjoy &amp; are good at it.</a:t>
            </a:r>
          </a:p>
          <a:p>
            <a:pPr lvl="1" eaLnBrk="1" hangingPunct="1">
              <a:lnSpc>
                <a:spcPct val="90000"/>
              </a:lnSpc>
            </a:pPr>
            <a:r>
              <a:rPr lang="en-US" altLang="en-US"/>
              <a:t>They try to do things efficiently which are not worth doing at first place. Efficiency Vs Effectiveness.</a:t>
            </a:r>
          </a:p>
          <a:p>
            <a:pPr eaLnBrk="1" hangingPunct="1">
              <a:lnSpc>
                <a:spcPct val="90000"/>
              </a:lnSpc>
            </a:pPr>
            <a:r>
              <a:rPr lang="en-US" altLang="en-US"/>
              <a:t>It can be explained by </a:t>
            </a:r>
            <a:r>
              <a:rPr lang="en-US" altLang="en-US" b="1"/>
              <a:t>‘</a:t>
            </a:r>
            <a:r>
              <a:rPr lang="en-US" altLang="en-US" b="1" i="1"/>
              <a:t>Monkey-on-the-back’</a:t>
            </a:r>
            <a:r>
              <a:rPr lang="en-US" altLang="en-US"/>
              <a:t> analogy. Monkey is ‘next move’ or problem or opportunity that comes to us.</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80899">
                                            <p:txEl>
                                              <p:pRg st="0" end="0"/>
                                            </p:txEl>
                                          </p:spTgt>
                                        </p:tgtEl>
                                        <p:attrNameLst>
                                          <p:attrName>style.visibility</p:attrName>
                                        </p:attrNameLst>
                                      </p:cBhvr>
                                      <p:to>
                                        <p:strVal val="visible"/>
                                      </p:to>
                                    </p:set>
                                    <p:animEffect transition="in" filter="box(out)">
                                      <p:cBhvr>
                                        <p:cTn id="7" dur="500"/>
                                        <p:tgtEl>
                                          <p:spTgt spid="80899">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par>
                                <p:cTn id="8" presetID="4" presetClass="entr" presetSubtype="32" fill="hold" grpId="0" nodeType="withEffect">
                                  <p:stCondLst>
                                    <p:cond delay="0"/>
                                  </p:stCondLst>
                                  <p:childTnLst>
                                    <p:set>
                                      <p:cBhvr>
                                        <p:cTn id="9" dur="1" fill="hold">
                                          <p:stCondLst>
                                            <p:cond delay="0"/>
                                          </p:stCondLst>
                                        </p:cTn>
                                        <p:tgtEl>
                                          <p:spTgt spid="80899">
                                            <p:txEl>
                                              <p:pRg st="1" end="1"/>
                                            </p:txEl>
                                          </p:spTgt>
                                        </p:tgtEl>
                                        <p:attrNameLst>
                                          <p:attrName>style.visibility</p:attrName>
                                        </p:attrNameLst>
                                      </p:cBhvr>
                                      <p:to>
                                        <p:strVal val="visible"/>
                                      </p:to>
                                    </p:set>
                                    <p:animEffect transition="in" filter="box(out)">
                                      <p:cBhvr>
                                        <p:cTn id="10" dur="500"/>
                                        <p:tgtEl>
                                          <p:spTgt spid="80899">
                                            <p:txEl>
                                              <p:pRg st="1" end="1"/>
                                            </p:txEl>
                                          </p:spTgt>
                                        </p:tgtEl>
                                      </p:cBhvr>
                                    </p:animEffect>
                                  </p:childTnLst>
                                  <p:subTnLst>
                                    <p:audio>
                                      <p:cMediaNode>
                                        <p:cTn display="0" masterRel="sameClick">
                                          <p:stCondLst>
                                            <p:cond evt="begin" delay="0">
                                              <p:tn val="8"/>
                                            </p:cond>
                                          </p:stCondLst>
                                          <p:endCondLst>
                                            <p:cond evt="onStopAudio" delay="0">
                                              <p:tgtEl>
                                                <p:sldTgt/>
                                              </p:tgtEl>
                                            </p:cond>
                                          </p:endCondLst>
                                        </p:cTn>
                                        <p:tgtEl>
                                          <p:sndTgt r:embed="rId2" name="camera.wav"/>
                                        </p:tgtEl>
                                      </p:cMediaNode>
                                    </p:audio>
                                  </p:subTnLst>
                                </p:cTn>
                              </p:par>
                              <p:par>
                                <p:cTn id="11" presetID="4" presetClass="entr" presetSubtype="32" fill="hold" grpId="0" nodeType="withEffect">
                                  <p:stCondLst>
                                    <p:cond delay="0"/>
                                  </p:stCondLst>
                                  <p:childTnLst>
                                    <p:set>
                                      <p:cBhvr>
                                        <p:cTn id="12" dur="1" fill="hold">
                                          <p:stCondLst>
                                            <p:cond delay="0"/>
                                          </p:stCondLst>
                                        </p:cTn>
                                        <p:tgtEl>
                                          <p:spTgt spid="80899">
                                            <p:txEl>
                                              <p:pRg st="2" end="2"/>
                                            </p:txEl>
                                          </p:spTgt>
                                        </p:tgtEl>
                                        <p:attrNameLst>
                                          <p:attrName>style.visibility</p:attrName>
                                        </p:attrNameLst>
                                      </p:cBhvr>
                                      <p:to>
                                        <p:strVal val="visible"/>
                                      </p:to>
                                    </p:set>
                                    <p:animEffect transition="in" filter="box(out)">
                                      <p:cBhvr>
                                        <p:cTn id="13" dur="500"/>
                                        <p:tgtEl>
                                          <p:spTgt spid="80899">
                                            <p:txEl>
                                              <p:pRg st="2" end="2"/>
                                            </p:txEl>
                                          </p:spTgt>
                                        </p:tgtEl>
                                      </p:cBhvr>
                                    </p:animEffect>
                                  </p:childTnLst>
                                  <p:subTnLst>
                                    <p:audio>
                                      <p:cMediaNode>
                                        <p:cTn display="0" masterRel="sameClick">
                                          <p:stCondLst>
                                            <p:cond evt="begin" delay="0">
                                              <p:tn val="11"/>
                                            </p:cond>
                                          </p:stCondLst>
                                          <p:endCondLst>
                                            <p:cond evt="onStopAudio" delay="0">
                                              <p:tgtEl>
                                                <p:sldTgt/>
                                              </p:tgtEl>
                                            </p:cond>
                                          </p:endCondLst>
                                        </p:cTn>
                                        <p:tgtEl>
                                          <p:sndTgt r:embed="rId2" name="camera.wav"/>
                                        </p:tgtEl>
                                      </p:cMediaNode>
                                    </p:audio>
                                  </p:subTnLst>
                                </p:cTn>
                              </p:par>
                            </p:childTnLst>
                          </p:cTn>
                        </p:par>
                      </p:childTnLst>
                    </p:cTn>
                  </p:par>
                  <p:par>
                    <p:cTn id="14" fill="hold" nodeType="clickPar">
                      <p:stCondLst>
                        <p:cond delay="indefinite"/>
                      </p:stCondLst>
                      <p:childTnLst>
                        <p:par>
                          <p:cTn id="15" fill="hold" nodeType="withGroup">
                            <p:stCondLst>
                              <p:cond delay="0"/>
                            </p:stCondLst>
                            <p:childTnLst>
                              <p:par>
                                <p:cTn id="16" presetID="4" presetClass="entr" presetSubtype="32" fill="hold" grpId="0" nodeType="clickEffect">
                                  <p:stCondLst>
                                    <p:cond delay="0"/>
                                  </p:stCondLst>
                                  <p:childTnLst>
                                    <p:set>
                                      <p:cBhvr>
                                        <p:cTn id="17" dur="1" fill="hold">
                                          <p:stCondLst>
                                            <p:cond delay="0"/>
                                          </p:stCondLst>
                                        </p:cTn>
                                        <p:tgtEl>
                                          <p:spTgt spid="80899">
                                            <p:txEl>
                                              <p:pRg st="3" end="3"/>
                                            </p:txEl>
                                          </p:spTgt>
                                        </p:tgtEl>
                                        <p:attrNameLst>
                                          <p:attrName>style.visibility</p:attrName>
                                        </p:attrNameLst>
                                      </p:cBhvr>
                                      <p:to>
                                        <p:strVal val="visible"/>
                                      </p:to>
                                    </p:set>
                                    <p:animEffect transition="in" filter="box(out)">
                                      <p:cBhvr>
                                        <p:cTn id="18" dur="500"/>
                                        <p:tgtEl>
                                          <p:spTgt spid="80899">
                                            <p:txEl>
                                              <p:pRg st="3" end="3"/>
                                            </p:txEl>
                                          </p:spTgt>
                                        </p:tgtEl>
                                      </p:cBhvr>
                                    </p:animEffect>
                                  </p:childTnLst>
                                  <p:subTnLst>
                                    <p:audio>
                                      <p:cMediaNode>
                                        <p:cTn display="0" masterRel="sameClick">
                                          <p:stCondLst>
                                            <p:cond evt="begin" delay="0">
                                              <p:tn val="16"/>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899" grpId="0" build="p"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25C2A-4723-4388-A2D4-B8FACAC4ABBD}"/>
              </a:ext>
            </a:extLst>
          </p:cNvPr>
          <p:cNvSpPr>
            <a:spLocks noGrp="1"/>
          </p:cNvSpPr>
          <p:nvPr>
            <p:ph type="title"/>
          </p:nvPr>
        </p:nvSpPr>
        <p:spPr/>
        <p:txBody>
          <a:bodyPr/>
          <a:lstStyle/>
          <a:p>
            <a:r>
              <a:rPr lang="en-GB" dirty="0"/>
              <a:t>Time stealers</a:t>
            </a:r>
          </a:p>
        </p:txBody>
      </p:sp>
      <p:pic>
        <p:nvPicPr>
          <p:cNvPr id="4" name="Picture 3">
            <a:extLst>
              <a:ext uri="{FF2B5EF4-FFF2-40B4-BE49-F238E27FC236}">
                <a16:creationId xmlns:a16="http://schemas.microsoft.com/office/drawing/2014/main" id="{CCB35289-1B1D-436C-B33E-44CA917AA183}"/>
              </a:ext>
            </a:extLst>
          </p:cNvPr>
          <p:cNvPicPr>
            <a:picLocks noChangeAspect="1"/>
          </p:cNvPicPr>
          <p:nvPr/>
        </p:nvPicPr>
        <p:blipFill>
          <a:blip r:embed="rId2" cstate="print"/>
          <a:stretch>
            <a:fillRect/>
          </a:stretch>
        </p:blipFill>
        <p:spPr>
          <a:xfrm>
            <a:off x="457200" y="531966"/>
            <a:ext cx="2238375" cy="2038350"/>
          </a:xfrm>
          <a:prstGeom prst="rect">
            <a:avLst/>
          </a:prstGeom>
        </p:spPr>
      </p:pic>
      <p:pic>
        <p:nvPicPr>
          <p:cNvPr id="5" name="Picture 4">
            <a:extLst>
              <a:ext uri="{FF2B5EF4-FFF2-40B4-BE49-F238E27FC236}">
                <a16:creationId xmlns:a16="http://schemas.microsoft.com/office/drawing/2014/main" id="{5C9B6A66-96C6-4A46-A809-04E9CA7177A1}"/>
              </a:ext>
            </a:extLst>
          </p:cNvPr>
          <p:cNvPicPr>
            <a:picLocks noChangeAspect="1"/>
          </p:cNvPicPr>
          <p:nvPr/>
        </p:nvPicPr>
        <p:blipFill>
          <a:blip r:embed="rId3" cstate="print"/>
          <a:stretch>
            <a:fillRect/>
          </a:stretch>
        </p:blipFill>
        <p:spPr>
          <a:xfrm>
            <a:off x="714883" y="3616332"/>
            <a:ext cx="2447925" cy="1866900"/>
          </a:xfrm>
          <a:prstGeom prst="rect">
            <a:avLst/>
          </a:prstGeom>
        </p:spPr>
      </p:pic>
      <p:pic>
        <p:nvPicPr>
          <p:cNvPr id="6" name="Picture 5">
            <a:extLst>
              <a:ext uri="{FF2B5EF4-FFF2-40B4-BE49-F238E27FC236}">
                <a16:creationId xmlns:a16="http://schemas.microsoft.com/office/drawing/2014/main" id="{0DA1AD2C-21CA-467F-BA1A-AB6B0B8E5591}"/>
              </a:ext>
            </a:extLst>
          </p:cNvPr>
          <p:cNvPicPr>
            <a:picLocks noChangeAspect="1"/>
          </p:cNvPicPr>
          <p:nvPr/>
        </p:nvPicPr>
        <p:blipFill>
          <a:blip r:embed="rId4" cstate="print"/>
          <a:stretch>
            <a:fillRect/>
          </a:stretch>
        </p:blipFill>
        <p:spPr>
          <a:xfrm>
            <a:off x="6438020" y="889794"/>
            <a:ext cx="2143125" cy="2133600"/>
          </a:xfrm>
          <a:prstGeom prst="rect">
            <a:avLst/>
          </a:prstGeom>
        </p:spPr>
      </p:pic>
      <p:pic>
        <p:nvPicPr>
          <p:cNvPr id="8" name="Picture 7">
            <a:extLst>
              <a:ext uri="{FF2B5EF4-FFF2-40B4-BE49-F238E27FC236}">
                <a16:creationId xmlns:a16="http://schemas.microsoft.com/office/drawing/2014/main" id="{264CDF02-EC5B-4F22-B34F-FF0282552407}"/>
              </a:ext>
            </a:extLst>
          </p:cNvPr>
          <p:cNvPicPr>
            <a:picLocks noChangeAspect="1"/>
          </p:cNvPicPr>
          <p:nvPr/>
        </p:nvPicPr>
        <p:blipFill>
          <a:blip r:embed="rId5" cstate="print"/>
          <a:stretch>
            <a:fillRect/>
          </a:stretch>
        </p:blipFill>
        <p:spPr>
          <a:xfrm>
            <a:off x="3637385" y="2130015"/>
            <a:ext cx="2171700" cy="2105025"/>
          </a:xfrm>
          <a:prstGeom prst="rect">
            <a:avLst/>
          </a:prstGeom>
        </p:spPr>
      </p:pic>
      <p:pic>
        <p:nvPicPr>
          <p:cNvPr id="10" name="Picture 9">
            <a:extLst>
              <a:ext uri="{FF2B5EF4-FFF2-40B4-BE49-F238E27FC236}">
                <a16:creationId xmlns:a16="http://schemas.microsoft.com/office/drawing/2014/main" id="{AA9A6160-16A6-4F5F-B8E2-CB722E4E323C}"/>
              </a:ext>
            </a:extLst>
          </p:cNvPr>
          <p:cNvPicPr>
            <a:picLocks noChangeAspect="1"/>
          </p:cNvPicPr>
          <p:nvPr/>
        </p:nvPicPr>
        <p:blipFill>
          <a:blip r:embed="rId6" cstate="print"/>
          <a:stretch>
            <a:fillRect/>
          </a:stretch>
        </p:blipFill>
        <p:spPr>
          <a:xfrm>
            <a:off x="6966563" y="3702027"/>
            <a:ext cx="1905000" cy="1905000"/>
          </a:xfrm>
          <a:prstGeom prst="rect">
            <a:avLst/>
          </a:prstGeom>
        </p:spPr>
      </p:pic>
      <p:sp>
        <p:nvSpPr>
          <p:cNvPr id="11" name="TextBox 10">
            <a:extLst>
              <a:ext uri="{FF2B5EF4-FFF2-40B4-BE49-F238E27FC236}">
                <a16:creationId xmlns:a16="http://schemas.microsoft.com/office/drawing/2014/main" id="{91107DE3-4166-44B7-9BDD-F41B1A924773}"/>
              </a:ext>
            </a:extLst>
          </p:cNvPr>
          <p:cNvSpPr txBox="1"/>
          <p:nvPr/>
        </p:nvSpPr>
        <p:spPr>
          <a:xfrm>
            <a:off x="609228" y="2674557"/>
            <a:ext cx="1840893" cy="523220"/>
          </a:xfrm>
          <a:prstGeom prst="rect">
            <a:avLst/>
          </a:prstGeom>
          <a:noFill/>
        </p:spPr>
        <p:txBody>
          <a:bodyPr wrap="square" rtlCol="0">
            <a:spAutoFit/>
          </a:bodyPr>
          <a:lstStyle/>
          <a:p>
            <a:pPr algn="ctr"/>
            <a:r>
              <a:rPr lang="en-GB" sz="2800" dirty="0"/>
              <a:t>Friends</a:t>
            </a:r>
          </a:p>
        </p:txBody>
      </p:sp>
      <p:sp>
        <p:nvSpPr>
          <p:cNvPr id="12" name="TextBox 11">
            <a:extLst>
              <a:ext uri="{FF2B5EF4-FFF2-40B4-BE49-F238E27FC236}">
                <a16:creationId xmlns:a16="http://schemas.microsoft.com/office/drawing/2014/main" id="{C57E391D-FC3C-4CB5-A444-7ABFC5440747}"/>
              </a:ext>
            </a:extLst>
          </p:cNvPr>
          <p:cNvSpPr txBox="1"/>
          <p:nvPr/>
        </p:nvSpPr>
        <p:spPr>
          <a:xfrm>
            <a:off x="3275769" y="4495284"/>
            <a:ext cx="1584176" cy="523220"/>
          </a:xfrm>
          <a:prstGeom prst="rect">
            <a:avLst/>
          </a:prstGeom>
          <a:noFill/>
        </p:spPr>
        <p:txBody>
          <a:bodyPr wrap="square" rtlCol="0">
            <a:spAutoFit/>
          </a:bodyPr>
          <a:lstStyle/>
          <a:p>
            <a:r>
              <a:rPr lang="en-GB" sz="2800" dirty="0"/>
              <a:t>Family</a:t>
            </a:r>
          </a:p>
        </p:txBody>
      </p:sp>
      <p:sp>
        <p:nvSpPr>
          <p:cNvPr id="13" name="TextBox 12">
            <a:extLst>
              <a:ext uri="{FF2B5EF4-FFF2-40B4-BE49-F238E27FC236}">
                <a16:creationId xmlns:a16="http://schemas.microsoft.com/office/drawing/2014/main" id="{C8ACF411-43D2-49B9-8EDB-5C8D1A485AEA}"/>
              </a:ext>
            </a:extLst>
          </p:cNvPr>
          <p:cNvSpPr txBox="1"/>
          <p:nvPr/>
        </p:nvSpPr>
        <p:spPr>
          <a:xfrm>
            <a:off x="3723475" y="1551141"/>
            <a:ext cx="1697049" cy="523220"/>
          </a:xfrm>
          <a:prstGeom prst="rect">
            <a:avLst/>
          </a:prstGeom>
          <a:noFill/>
        </p:spPr>
        <p:txBody>
          <a:bodyPr wrap="square" rtlCol="0">
            <a:spAutoFit/>
          </a:bodyPr>
          <a:lstStyle/>
          <a:p>
            <a:r>
              <a:rPr lang="en-GB" sz="2800" dirty="0"/>
              <a:t>Romance</a:t>
            </a:r>
          </a:p>
        </p:txBody>
      </p:sp>
      <p:sp>
        <p:nvSpPr>
          <p:cNvPr id="14" name="TextBox 13">
            <a:extLst>
              <a:ext uri="{FF2B5EF4-FFF2-40B4-BE49-F238E27FC236}">
                <a16:creationId xmlns:a16="http://schemas.microsoft.com/office/drawing/2014/main" id="{12CFF19B-0005-40D9-BD41-9C7698EEFF30}"/>
              </a:ext>
            </a:extLst>
          </p:cNvPr>
          <p:cNvSpPr txBox="1"/>
          <p:nvPr/>
        </p:nvSpPr>
        <p:spPr>
          <a:xfrm>
            <a:off x="5921908" y="4235040"/>
            <a:ext cx="1295293" cy="954107"/>
          </a:xfrm>
          <a:prstGeom prst="rect">
            <a:avLst/>
          </a:prstGeom>
          <a:noFill/>
        </p:spPr>
        <p:txBody>
          <a:bodyPr wrap="square" rtlCol="0">
            <a:spAutoFit/>
          </a:bodyPr>
          <a:lstStyle/>
          <a:p>
            <a:r>
              <a:rPr lang="en-GB" sz="2800" dirty="0"/>
              <a:t>Social Media</a:t>
            </a:r>
          </a:p>
        </p:txBody>
      </p:sp>
      <p:sp>
        <p:nvSpPr>
          <p:cNvPr id="15" name="TextBox 14">
            <a:extLst>
              <a:ext uri="{FF2B5EF4-FFF2-40B4-BE49-F238E27FC236}">
                <a16:creationId xmlns:a16="http://schemas.microsoft.com/office/drawing/2014/main" id="{2DA0C9C7-C43B-4121-AC38-16AE53567D2C}"/>
              </a:ext>
            </a:extLst>
          </p:cNvPr>
          <p:cNvSpPr txBox="1"/>
          <p:nvPr/>
        </p:nvSpPr>
        <p:spPr>
          <a:xfrm>
            <a:off x="6756509" y="3093112"/>
            <a:ext cx="2024063" cy="523220"/>
          </a:xfrm>
          <a:prstGeom prst="rect">
            <a:avLst/>
          </a:prstGeom>
          <a:noFill/>
        </p:spPr>
        <p:txBody>
          <a:bodyPr wrap="square" rtlCol="0">
            <a:spAutoFit/>
          </a:bodyPr>
          <a:lstStyle/>
          <a:p>
            <a:r>
              <a:rPr lang="en-GB" sz="2800" dirty="0"/>
              <a:t>Work</a:t>
            </a:r>
          </a:p>
        </p:txBody>
      </p:sp>
    </p:spTree>
    <p:extLst>
      <p:ext uri="{BB962C8B-B14F-4D97-AF65-F5344CB8AC3E}">
        <p14:creationId xmlns:p14="http://schemas.microsoft.com/office/powerpoint/2010/main" val="1148437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9" presetClass="entr" presetSubtype="0" decel="10000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p:cTn id="12" dur="500" fill="hold"/>
                                        <p:tgtEl>
                                          <p:spTgt spid="11"/>
                                        </p:tgtEl>
                                        <p:attrNameLst>
                                          <p:attrName>ppt_w</p:attrName>
                                        </p:attrNameLst>
                                      </p:cBhvr>
                                      <p:tavLst>
                                        <p:tav tm="0">
                                          <p:val>
                                            <p:fltVal val="0"/>
                                          </p:val>
                                        </p:tav>
                                        <p:tav tm="100000">
                                          <p:val>
                                            <p:strVal val="#ppt_w"/>
                                          </p:val>
                                        </p:tav>
                                      </p:tavLst>
                                    </p:anim>
                                    <p:anim calcmode="lin" valueType="num">
                                      <p:cBhvr>
                                        <p:cTn id="13" dur="500" fill="hold"/>
                                        <p:tgtEl>
                                          <p:spTgt spid="11"/>
                                        </p:tgtEl>
                                        <p:attrNameLst>
                                          <p:attrName>ppt_h</p:attrName>
                                        </p:attrNameLst>
                                      </p:cBhvr>
                                      <p:tavLst>
                                        <p:tav tm="0">
                                          <p:val>
                                            <p:fltVal val="0"/>
                                          </p:val>
                                        </p:tav>
                                        <p:tav tm="100000">
                                          <p:val>
                                            <p:strVal val="#ppt_h"/>
                                          </p:val>
                                        </p:tav>
                                      </p:tavLst>
                                    </p:anim>
                                    <p:anim calcmode="lin" valueType="num">
                                      <p:cBhvr>
                                        <p:cTn id="14" dur="500" fill="hold"/>
                                        <p:tgtEl>
                                          <p:spTgt spid="11"/>
                                        </p:tgtEl>
                                        <p:attrNameLst>
                                          <p:attrName>style.rotation</p:attrName>
                                        </p:attrNameLst>
                                      </p:cBhvr>
                                      <p:tavLst>
                                        <p:tav tm="0">
                                          <p:val>
                                            <p:fltVal val="360"/>
                                          </p:val>
                                        </p:tav>
                                        <p:tav tm="100000">
                                          <p:val>
                                            <p:fltVal val="0"/>
                                          </p:val>
                                        </p:tav>
                                      </p:tavLst>
                                    </p:anim>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49" presetClass="entr" presetSubtype="0" decel="10000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p:cTn id="25" dur="500" fill="hold"/>
                                        <p:tgtEl>
                                          <p:spTgt spid="12"/>
                                        </p:tgtEl>
                                        <p:attrNameLst>
                                          <p:attrName>ppt_w</p:attrName>
                                        </p:attrNameLst>
                                      </p:cBhvr>
                                      <p:tavLst>
                                        <p:tav tm="0">
                                          <p:val>
                                            <p:fltVal val="0"/>
                                          </p:val>
                                        </p:tav>
                                        <p:tav tm="100000">
                                          <p:val>
                                            <p:strVal val="#ppt_w"/>
                                          </p:val>
                                        </p:tav>
                                      </p:tavLst>
                                    </p:anim>
                                    <p:anim calcmode="lin" valueType="num">
                                      <p:cBhvr>
                                        <p:cTn id="26" dur="500" fill="hold"/>
                                        <p:tgtEl>
                                          <p:spTgt spid="12"/>
                                        </p:tgtEl>
                                        <p:attrNameLst>
                                          <p:attrName>ppt_h</p:attrName>
                                        </p:attrNameLst>
                                      </p:cBhvr>
                                      <p:tavLst>
                                        <p:tav tm="0">
                                          <p:val>
                                            <p:fltVal val="0"/>
                                          </p:val>
                                        </p:tav>
                                        <p:tav tm="100000">
                                          <p:val>
                                            <p:strVal val="#ppt_h"/>
                                          </p:val>
                                        </p:tav>
                                      </p:tavLst>
                                    </p:anim>
                                    <p:anim calcmode="lin" valueType="num">
                                      <p:cBhvr>
                                        <p:cTn id="27" dur="500" fill="hold"/>
                                        <p:tgtEl>
                                          <p:spTgt spid="12"/>
                                        </p:tgtEl>
                                        <p:attrNameLst>
                                          <p:attrName>style.rotation</p:attrName>
                                        </p:attrNameLst>
                                      </p:cBhvr>
                                      <p:tavLst>
                                        <p:tav tm="0">
                                          <p:val>
                                            <p:fltVal val="360"/>
                                          </p:val>
                                        </p:tav>
                                        <p:tav tm="100000">
                                          <p:val>
                                            <p:fltVal val="0"/>
                                          </p:val>
                                        </p:tav>
                                      </p:tavLst>
                                    </p:anim>
                                    <p:animEffect transition="in" filter="fade">
                                      <p:cBhvr>
                                        <p:cTn id="28" dur="500"/>
                                        <p:tgtEl>
                                          <p:spTgt spid="12"/>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fade">
                                      <p:cBhvr>
                                        <p:cTn id="33" dur="500"/>
                                        <p:tgtEl>
                                          <p:spTgt spid="8"/>
                                        </p:tgtEl>
                                      </p:cBhvr>
                                    </p:animEffect>
                                  </p:childTnLst>
                                </p:cTn>
                              </p:par>
                            </p:childTnLst>
                          </p:cTn>
                        </p:par>
                      </p:childTnLst>
                    </p:cTn>
                  </p:par>
                  <p:par>
                    <p:cTn id="34" fill="hold">
                      <p:stCondLst>
                        <p:cond delay="indefinite"/>
                      </p:stCondLst>
                      <p:childTnLst>
                        <p:par>
                          <p:cTn id="35" fill="hold">
                            <p:stCondLst>
                              <p:cond delay="0"/>
                            </p:stCondLst>
                            <p:childTnLst>
                              <p:par>
                                <p:cTn id="36" presetID="49" presetClass="entr" presetSubtype="0" decel="100000" fill="hold" grpId="0" nodeType="clickEffect">
                                  <p:stCondLst>
                                    <p:cond delay="0"/>
                                  </p:stCondLst>
                                  <p:childTnLst>
                                    <p:set>
                                      <p:cBhvr>
                                        <p:cTn id="37" dur="1" fill="hold">
                                          <p:stCondLst>
                                            <p:cond delay="0"/>
                                          </p:stCondLst>
                                        </p:cTn>
                                        <p:tgtEl>
                                          <p:spTgt spid="13"/>
                                        </p:tgtEl>
                                        <p:attrNameLst>
                                          <p:attrName>style.visibility</p:attrName>
                                        </p:attrNameLst>
                                      </p:cBhvr>
                                      <p:to>
                                        <p:strVal val="visible"/>
                                      </p:to>
                                    </p:set>
                                    <p:anim calcmode="lin" valueType="num">
                                      <p:cBhvr>
                                        <p:cTn id="38" dur="500" fill="hold"/>
                                        <p:tgtEl>
                                          <p:spTgt spid="13"/>
                                        </p:tgtEl>
                                        <p:attrNameLst>
                                          <p:attrName>ppt_w</p:attrName>
                                        </p:attrNameLst>
                                      </p:cBhvr>
                                      <p:tavLst>
                                        <p:tav tm="0">
                                          <p:val>
                                            <p:fltVal val="0"/>
                                          </p:val>
                                        </p:tav>
                                        <p:tav tm="100000">
                                          <p:val>
                                            <p:strVal val="#ppt_w"/>
                                          </p:val>
                                        </p:tav>
                                      </p:tavLst>
                                    </p:anim>
                                    <p:anim calcmode="lin" valueType="num">
                                      <p:cBhvr>
                                        <p:cTn id="39" dur="500" fill="hold"/>
                                        <p:tgtEl>
                                          <p:spTgt spid="13"/>
                                        </p:tgtEl>
                                        <p:attrNameLst>
                                          <p:attrName>ppt_h</p:attrName>
                                        </p:attrNameLst>
                                      </p:cBhvr>
                                      <p:tavLst>
                                        <p:tav tm="0">
                                          <p:val>
                                            <p:fltVal val="0"/>
                                          </p:val>
                                        </p:tav>
                                        <p:tav tm="100000">
                                          <p:val>
                                            <p:strVal val="#ppt_h"/>
                                          </p:val>
                                        </p:tav>
                                      </p:tavLst>
                                    </p:anim>
                                    <p:anim calcmode="lin" valueType="num">
                                      <p:cBhvr>
                                        <p:cTn id="40" dur="500" fill="hold"/>
                                        <p:tgtEl>
                                          <p:spTgt spid="13"/>
                                        </p:tgtEl>
                                        <p:attrNameLst>
                                          <p:attrName>style.rotation</p:attrName>
                                        </p:attrNameLst>
                                      </p:cBhvr>
                                      <p:tavLst>
                                        <p:tav tm="0">
                                          <p:val>
                                            <p:fltVal val="360"/>
                                          </p:val>
                                        </p:tav>
                                        <p:tav tm="100000">
                                          <p:val>
                                            <p:fltVal val="0"/>
                                          </p:val>
                                        </p:tav>
                                      </p:tavLst>
                                    </p:anim>
                                    <p:animEffect transition="in" filter="fade">
                                      <p:cBhvr>
                                        <p:cTn id="41" dur="500"/>
                                        <p:tgtEl>
                                          <p:spTgt spid="13"/>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6"/>
                                        </p:tgtEl>
                                        <p:attrNameLst>
                                          <p:attrName>style.visibility</p:attrName>
                                        </p:attrNameLst>
                                      </p:cBhvr>
                                      <p:to>
                                        <p:strVal val="visible"/>
                                      </p:to>
                                    </p:set>
                                    <p:animEffect transition="in" filter="fade">
                                      <p:cBhvr>
                                        <p:cTn id="46" dur="500"/>
                                        <p:tgtEl>
                                          <p:spTgt spid="6"/>
                                        </p:tgtEl>
                                      </p:cBhvr>
                                    </p:animEffect>
                                  </p:childTnLst>
                                </p:cTn>
                              </p:par>
                            </p:childTnLst>
                          </p:cTn>
                        </p:par>
                      </p:childTnLst>
                    </p:cTn>
                  </p:par>
                  <p:par>
                    <p:cTn id="47" fill="hold">
                      <p:stCondLst>
                        <p:cond delay="indefinite"/>
                      </p:stCondLst>
                      <p:childTnLst>
                        <p:par>
                          <p:cTn id="48" fill="hold">
                            <p:stCondLst>
                              <p:cond delay="0"/>
                            </p:stCondLst>
                            <p:childTnLst>
                              <p:par>
                                <p:cTn id="49" presetID="49" presetClass="entr" presetSubtype="0" decel="10000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anim calcmode="lin" valueType="num">
                                      <p:cBhvr>
                                        <p:cTn id="51" dur="500" fill="hold"/>
                                        <p:tgtEl>
                                          <p:spTgt spid="15"/>
                                        </p:tgtEl>
                                        <p:attrNameLst>
                                          <p:attrName>ppt_w</p:attrName>
                                        </p:attrNameLst>
                                      </p:cBhvr>
                                      <p:tavLst>
                                        <p:tav tm="0">
                                          <p:val>
                                            <p:fltVal val="0"/>
                                          </p:val>
                                        </p:tav>
                                        <p:tav tm="100000">
                                          <p:val>
                                            <p:strVal val="#ppt_w"/>
                                          </p:val>
                                        </p:tav>
                                      </p:tavLst>
                                    </p:anim>
                                    <p:anim calcmode="lin" valueType="num">
                                      <p:cBhvr>
                                        <p:cTn id="52" dur="500" fill="hold"/>
                                        <p:tgtEl>
                                          <p:spTgt spid="15"/>
                                        </p:tgtEl>
                                        <p:attrNameLst>
                                          <p:attrName>ppt_h</p:attrName>
                                        </p:attrNameLst>
                                      </p:cBhvr>
                                      <p:tavLst>
                                        <p:tav tm="0">
                                          <p:val>
                                            <p:fltVal val="0"/>
                                          </p:val>
                                        </p:tav>
                                        <p:tav tm="100000">
                                          <p:val>
                                            <p:strVal val="#ppt_h"/>
                                          </p:val>
                                        </p:tav>
                                      </p:tavLst>
                                    </p:anim>
                                    <p:anim calcmode="lin" valueType="num">
                                      <p:cBhvr>
                                        <p:cTn id="53" dur="500" fill="hold"/>
                                        <p:tgtEl>
                                          <p:spTgt spid="15"/>
                                        </p:tgtEl>
                                        <p:attrNameLst>
                                          <p:attrName>style.rotation</p:attrName>
                                        </p:attrNameLst>
                                      </p:cBhvr>
                                      <p:tavLst>
                                        <p:tav tm="0">
                                          <p:val>
                                            <p:fltVal val="360"/>
                                          </p:val>
                                        </p:tav>
                                        <p:tav tm="100000">
                                          <p:val>
                                            <p:fltVal val="0"/>
                                          </p:val>
                                        </p:tav>
                                      </p:tavLst>
                                    </p:anim>
                                    <p:animEffect transition="in" filter="fade">
                                      <p:cBhvr>
                                        <p:cTn id="54" dur="500"/>
                                        <p:tgtEl>
                                          <p:spTgt spid="15"/>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10"/>
                                        </p:tgtEl>
                                        <p:attrNameLst>
                                          <p:attrName>style.visibility</p:attrName>
                                        </p:attrNameLst>
                                      </p:cBhvr>
                                      <p:to>
                                        <p:strVal val="visible"/>
                                      </p:to>
                                    </p:set>
                                    <p:animEffect transition="in" filter="fade">
                                      <p:cBhvr>
                                        <p:cTn id="59" dur="500"/>
                                        <p:tgtEl>
                                          <p:spTgt spid="10"/>
                                        </p:tgtEl>
                                      </p:cBhvr>
                                    </p:animEffect>
                                  </p:childTnLst>
                                </p:cTn>
                              </p:par>
                            </p:childTnLst>
                          </p:cTn>
                        </p:par>
                      </p:childTnLst>
                    </p:cTn>
                  </p:par>
                  <p:par>
                    <p:cTn id="60" fill="hold">
                      <p:stCondLst>
                        <p:cond delay="indefinite"/>
                      </p:stCondLst>
                      <p:childTnLst>
                        <p:par>
                          <p:cTn id="61" fill="hold">
                            <p:stCondLst>
                              <p:cond delay="0"/>
                            </p:stCondLst>
                            <p:childTnLst>
                              <p:par>
                                <p:cTn id="62" presetID="49" presetClass="entr" presetSubtype="0" decel="100000" fill="hold" grpId="0" nodeType="clickEffect">
                                  <p:stCondLst>
                                    <p:cond delay="0"/>
                                  </p:stCondLst>
                                  <p:childTnLst>
                                    <p:set>
                                      <p:cBhvr>
                                        <p:cTn id="63" dur="1" fill="hold">
                                          <p:stCondLst>
                                            <p:cond delay="0"/>
                                          </p:stCondLst>
                                        </p:cTn>
                                        <p:tgtEl>
                                          <p:spTgt spid="14"/>
                                        </p:tgtEl>
                                        <p:attrNameLst>
                                          <p:attrName>style.visibility</p:attrName>
                                        </p:attrNameLst>
                                      </p:cBhvr>
                                      <p:to>
                                        <p:strVal val="visible"/>
                                      </p:to>
                                    </p:set>
                                    <p:anim calcmode="lin" valueType="num">
                                      <p:cBhvr>
                                        <p:cTn id="64" dur="500" fill="hold"/>
                                        <p:tgtEl>
                                          <p:spTgt spid="14"/>
                                        </p:tgtEl>
                                        <p:attrNameLst>
                                          <p:attrName>ppt_w</p:attrName>
                                        </p:attrNameLst>
                                      </p:cBhvr>
                                      <p:tavLst>
                                        <p:tav tm="0">
                                          <p:val>
                                            <p:fltVal val="0"/>
                                          </p:val>
                                        </p:tav>
                                        <p:tav tm="100000">
                                          <p:val>
                                            <p:strVal val="#ppt_w"/>
                                          </p:val>
                                        </p:tav>
                                      </p:tavLst>
                                    </p:anim>
                                    <p:anim calcmode="lin" valueType="num">
                                      <p:cBhvr>
                                        <p:cTn id="65" dur="500" fill="hold"/>
                                        <p:tgtEl>
                                          <p:spTgt spid="14"/>
                                        </p:tgtEl>
                                        <p:attrNameLst>
                                          <p:attrName>ppt_h</p:attrName>
                                        </p:attrNameLst>
                                      </p:cBhvr>
                                      <p:tavLst>
                                        <p:tav tm="0">
                                          <p:val>
                                            <p:fltVal val="0"/>
                                          </p:val>
                                        </p:tav>
                                        <p:tav tm="100000">
                                          <p:val>
                                            <p:strVal val="#ppt_h"/>
                                          </p:val>
                                        </p:tav>
                                      </p:tavLst>
                                    </p:anim>
                                    <p:anim calcmode="lin" valueType="num">
                                      <p:cBhvr>
                                        <p:cTn id="66" dur="500" fill="hold"/>
                                        <p:tgtEl>
                                          <p:spTgt spid="14"/>
                                        </p:tgtEl>
                                        <p:attrNameLst>
                                          <p:attrName>style.rotation</p:attrName>
                                        </p:attrNameLst>
                                      </p:cBhvr>
                                      <p:tavLst>
                                        <p:tav tm="0">
                                          <p:val>
                                            <p:fltVal val="360"/>
                                          </p:val>
                                        </p:tav>
                                        <p:tav tm="100000">
                                          <p:val>
                                            <p:fltVal val="0"/>
                                          </p:val>
                                        </p:tav>
                                      </p:tavLst>
                                    </p:anim>
                                    <p:animEffect transition="in" filter="fade">
                                      <p:cBhvr>
                                        <p:cTn id="6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p:bldP spid="15"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52983-F483-4072-AF08-BDD01680BE1E}"/>
              </a:ext>
            </a:extLst>
          </p:cNvPr>
          <p:cNvSpPr>
            <a:spLocks noGrp="1"/>
          </p:cNvSpPr>
          <p:nvPr>
            <p:ph type="title"/>
          </p:nvPr>
        </p:nvSpPr>
        <p:spPr/>
        <p:txBody>
          <a:bodyPr/>
          <a:lstStyle/>
          <a:p>
            <a:r>
              <a:rPr lang="en-GB" dirty="0"/>
              <a:t>Making your objectives SMART</a:t>
            </a:r>
          </a:p>
        </p:txBody>
      </p:sp>
      <p:pic>
        <p:nvPicPr>
          <p:cNvPr id="4" name="Picture 3">
            <a:extLst>
              <a:ext uri="{FF2B5EF4-FFF2-40B4-BE49-F238E27FC236}">
                <a16:creationId xmlns:a16="http://schemas.microsoft.com/office/drawing/2014/main" id="{E1B3D435-A8E3-4C13-9F18-5B30FACF5903}"/>
              </a:ext>
            </a:extLst>
          </p:cNvPr>
          <p:cNvPicPr>
            <a:picLocks noChangeAspect="1"/>
          </p:cNvPicPr>
          <p:nvPr/>
        </p:nvPicPr>
        <p:blipFill>
          <a:blip r:embed="rId2" cstate="print"/>
          <a:stretch>
            <a:fillRect/>
          </a:stretch>
        </p:blipFill>
        <p:spPr>
          <a:xfrm>
            <a:off x="8138" y="2295487"/>
            <a:ext cx="2365821" cy="3034722"/>
          </a:xfrm>
          <a:prstGeom prst="rect">
            <a:avLst/>
          </a:prstGeom>
        </p:spPr>
      </p:pic>
      <p:pic>
        <p:nvPicPr>
          <p:cNvPr id="5" name="Picture 4">
            <a:extLst>
              <a:ext uri="{FF2B5EF4-FFF2-40B4-BE49-F238E27FC236}">
                <a16:creationId xmlns:a16="http://schemas.microsoft.com/office/drawing/2014/main" id="{149EF521-A744-4AD3-9B6C-83C7C370607C}"/>
              </a:ext>
            </a:extLst>
          </p:cNvPr>
          <p:cNvPicPr>
            <a:picLocks noChangeAspect="1"/>
          </p:cNvPicPr>
          <p:nvPr/>
        </p:nvPicPr>
        <p:blipFill>
          <a:blip r:embed="rId3" cstate="print"/>
          <a:stretch>
            <a:fillRect/>
          </a:stretch>
        </p:blipFill>
        <p:spPr>
          <a:xfrm>
            <a:off x="1663498" y="1387154"/>
            <a:ext cx="2383115" cy="2425694"/>
          </a:xfrm>
          <a:prstGeom prst="rect">
            <a:avLst/>
          </a:prstGeom>
        </p:spPr>
      </p:pic>
      <p:pic>
        <p:nvPicPr>
          <p:cNvPr id="6" name="Picture 5">
            <a:extLst>
              <a:ext uri="{FF2B5EF4-FFF2-40B4-BE49-F238E27FC236}">
                <a16:creationId xmlns:a16="http://schemas.microsoft.com/office/drawing/2014/main" id="{DEBBC595-ADB7-406F-8FE5-78A76302ECF8}"/>
              </a:ext>
            </a:extLst>
          </p:cNvPr>
          <p:cNvPicPr>
            <a:picLocks noChangeAspect="1"/>
          </p:cNvPicPr>
          <p:nvPr/>
        </p:nvPicPr>
        <p:blipFill>
          <a:blip r:embed="rId4" cstate="print"/>
          <a:stretch>
            <a:fillRect/>
          </a:stretch>
        </p:blipFill>
        <p:spPr>
          <a:xfrm>
            <a:off x="3374111" y="2300334"/>
            <a:ext cx="2633366" cy="3025028"/>
          </a:xfrm>
          <a:prstGeom prst="rect">
            <a:avLst/>
          </a:prstGeom>
        </p:spPr>
      </p:pic>
      <p:pic>
        <p:nvPicPr>
          <p:cNvPr id="7" name="Picture 6">
            <a:extLst>
              <a:ext uri="{FF2B5EF4-FFF2-40B4-BE49-F238E27FC236}">
                <a16:creationId xmlns:a16="http://schemas.microsoft.com/office/drawing/2014/main" id="{D700D6C7-046C-4452-A13D-D40486B89106}"/>
              </a:ext>
            </a:extLst>
          </p:cNvPr>
          <p:cNvPicPr>
            <a:picLocks noChangeAspect="1"/>
          </p:cNvPicPr>
          <p:nvPr/>
        </p:nvPicPr>
        <p:blipFill>
          <a:blip r:embed="rId5" cstate="print"/>
          <a:stretch>
            <a:fillRect/>
          </a:stretch>
        </p:blipFill>
        <p:spPr>
          <a:xfrm>
            <a:off x="5241036" y="1387154"/>
            <a:ext cx="2365821" cy="2395210"/>
          </a:xfrm>
          <a:prstGeom prst="rect">
            <a:avLst/>
          </a:prstGeom>
        </p:spPr>
      </p:pic>
      <p:pic>
        <p:nvPicPr>
          <p:cNvPr id="8" name="Picture 7">
            <a:extLst>
              <a:ext uri="{FF2B5EF4-FFF2-40B4-BE49-F238E27FC236}">
                <a16:creationId xmlns:a16="http://schemas.microsoft.com/office/drawing/2014/main" id="{E463DAA8-0715-4B48-AB7D-C963163FBC5D}"/>
              </a:ext>
            </a:extLst>
          </p:cNvPr>
          <p:cNvPicPr>
            <a:picLocks noChangeAspect="1"/>
          </p:cNvPicPr>
          <p:nvPr/>
        </p:nvPicPr>
        <p:blipFill>
          <a:blip r:embed="rId6" cstate="print"/>
          <a:stretch>
            <a:fillRect/>
          </a:stretch>
        </p:blipFill>
        <p:spPr>
          <a:xfrm>
            <a:off x="7007630" y="2244332"/>
            <a:ext cx="1970244" cy="3081030"/>
          </a:xfrm>
          <a:prstGeom prst="rect">
            <a:avLst/>
          </a:prstGeom>
        </p:spPr>
      </p:pic>
    </p:spTree>
    <p:extLst>
      <p:ext uri="{BB962C8B-B14F-4D97-AF65-F5344CB8AC3E}">
        <p14:creationId xmlns:p14="http://schemas.microsoft.com/office/powerpoint/2010/main" val="1333544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p:txBody>
          <a:bodyPr/>
          <a:lstStyle/>
          <a:p>
            <a:pPr marL="0" indent="0">
              <a:buNone/>
            </a:pPr>
            <a:r>
              <a:rPr lang="en-GB" dirty="0"/>
              <a:t>Can you explain why time management is important for a student?</a:t>
            </a:r>
          </a:p>
          <a:p>
            <a:pPr marL="0" indent="0">
              <a:buNone/>
            </a:pPr>
            <a:r>
              <a:rPr lang="en-GB" dirty="0"/>
              <a:t>What are time stealers?</a:t>
            </a:r>
          </a:p>
          <a:p>
            <a:pPr marL="0" indent="0">
              <a:buNone/>
            </a:pPr>
            <a:r>
              <a:rPr lang="en-GB" dirty="0"/>
              <a:t>What SMART objectives?</a:t>
            </a:r>
          </a:p>
          <a:p>
            <a:pPr marL="0" indent="0">
              <a:buNone/>
            </a:pPr>
            <a:endParaRPr lang="en-GB" dirty="0"/>
          </a:p>
          <a:p>
            <a:pPr marL="0" indent="0" algn="ctr">
              <a:buNone/>
            </a:pPr>
            <a:r>
              <a:rPr lang="en-GB" sz="4800" dirty="0"/>
              <a:t>Questions &amp; Answers</a:t>
            </a:r>
          </a:p>
        </p:txBody>
      </p:sp>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dirty="0"/>
              <a:t>Next Session…..</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457200" y="1600201"/>
            <a:ext cx="4474840" cy="3917032"/>
          </a:xfrm>
        </p:spPr>
        <p:txBody>
          <a:bodyPr/>
          <a:lstStyle/>
          <a:p>
            <a:pPr marL="0" indent="0">
              <a:buNone/>
            </a:pPr>
            <a:r>
              <a:rPr lang="en-GB" dirty="0"/>
              <a:t>We will look at;</a:t>
            </a:r>
          </a:p>
          <a:p>
            <a:pPr marL="0" indent="0">
              <a:buNone/>
            </a:pPr>
            <a:endParaRPr lang="en-GB" dirty="0"/>
          </a:p>
          <a:p>
            <a:pPr marL="0" indent="0">
              <a:buNone/>
            </a:pPr>
            <a:r>
              <a:rPr lang="en-GB" dirty="0"/>
              <a:t>Creative problem solving </a:t>
            </a:r>
          </a:p>
        </p:txBody>
      </p:sp>
      <p:pic>
        <p:nvPicPr>
          <p:cNvPr id="4" name="Picture 3">
            <a:extLst>
              <a:ext uri="{FF2B5EF4-FFF2-40B4-BE49-F238E27FC236}">
                <a16:creationId xmlns:a16="http://schemas.microsoft.com/office/drawing/2014/main" id="{361BFD70-D10D-4786-ABAE-40B6EED5387E}"/>
              </a:ext>
            </a:extLst>
          </p:cNvPr>
          <p:cNvPicPr>
            <a:picLocks noChangeAspect="1"/>
          </p:cNvPicPr>
          <p:nvPr/>
        </p:nvPicPr>
        <p:blipFill>
          <a:blip r:embed="rId2" cstate="print"/>
          <a:stretch>
            <a:fillRect/>
          </a:stretch>
        </p:blipFill>
        <p:spPr>
          <a:xfrm>
            <a:off x="4355976" y="1425160"/>
            <a:ext cx="4758527" cy="4092073"/>
          </a:xfrm>
          <a:prstGeom prst="rect">
            <a:avLst/>
          </a:prstGeom>
        </p:spPr>
      </p:pic>
    </p:spTree>
    <p:extLst>
      <p:ext uri="{BB962C8B-B14F-4D97-AF65-F5344CB8AC3E}">
        <p14:creationId xmlns:p14="http://schemas.microsoft.com/office/powerpoint/2010/main" val="3155882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42134</TotalTime>
  <Words>2100</Words>
  <Application>Microsoft Office PowerPoint</Application>
  <PresentationFormat>On-screen Show (4:3)</PresentationFormat>
  <Paragraphs>279</Paragraphs>
  <Slides>47</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Arial</vt:lpstr>
      <vt:lpstr>Arial Black</vt:lpstr>
      <vt:lpstr>Calibri</vt:lpstr>
      <vt:lpstr>Myriad Pro</vt:lpstr>
      <vt:lpstr>Times New Roman</vt:lpstr>
      <vt:lpstr>Wingdings</vt:lpstr>
      <vt:lpstr>20140311PresentationUWTSDTemplate</vt:lpstr>
      <vt:lpstr>Certificate of Higher Education in Skills for the Workplace   Community Engagement (LCBB4002)  Time Management   </vt:lpstr>
      <vt:lpstr>PowerPoint Presentation</vt:lpstr>
      <vt:lpstr>PowerPoint Presentation</vt:lpstr>
      <vt:lpstr>Why is Time Management Important for a Student?</vt:lpstr>
      <vt:lpstr>Why is Time Management Important for a Student?</vt:lpstr>
      <vt:lpstr>TIME IS MONEY </vt:lpstr>
      <vt:lpstr>WHY TIME MANAGEMENT ?</vt:lpstr>
      <vt:lpstr>TIME FOR EVERYTHING</vt:lpstr>
      <vt:lpstr>TIME FOR EVERYTHING</vt:lpstr>
      <vt:lpstr>HOW TO LIVE ON TWENTY-FOUR HOURS A DAY </vt:lpstr>
      <vt:lpstr>TIME AWARNESS – TIME TRACKING </vt:lpstr>
      <vt:lpstr>PowerPoint Presentation</vt:lpstr>
      <vt:lpstr>Action planning</vt:lpstr>
      <vt:lpstr> CROSS SECTION Planning for Time Management   </vt:lpstr>
      <vt:lpstr>PowerPoint Presentation</vt:lpstr>
      <vt:lpstr>PowerPoint Presentation</vt:lpstr>
      <vt:lpstr>MANAGERS TIME </vt:lpstr>
      <vt:lpstr>MANAGERS TIME </vt:lpstr>
      <vt:lpstr>TIME MANAGEMENT MATRIX-CLASSIFICATION OF ACTIVITIES</vt:lpstr>
      <vt:lpstr>EFFICIENCY vs EFFECTIVENESS</vt:lpstr>
      <vt:lpstr>PowerPoint Presentation</vt:lpstr>
      <vt:lpstr> Activity 1: Work Experience Placement  Group Activity </vt:lpstr>
      <vt:lpstr>COMMON TIME MANAGEMENT PROBLEMS : PROCRASTINATION </vt:lpstr>
      <vt:lpstr>COMMON TIME MANAGEMENT PROBLEMS :  POOR DELEGATION </vt:lpstr>
      <vt:lpstr>THE ART OF DELEGATION </vt:lpstr>
      <vt:lpstr>DIFFICULTIES IN DELEGATION</vt:lpstr>
      <vt:lpstr>COMMON TIME MANAGEMENT PROBLEMS OFFICE MIS-MANAGEMENT </vt:lpstr>
      <vt:lpstr>TIME EFFECTIVENESS IN OFFICES </vt:lpstr>
      <vt:lpstr>EFFECTIVE WRITING</vt:lpstr>
      <vt:lpstr>MAKE THE TELEPHONE WORK FOR YOU</vt:lpstr>
      <vt:lpstr>HOW TO CONTROL INTERRUPTIONS </vt:lpstr>
      <vt:lpstr>HOW TO CONTROL INTERRUPTIONS </vt:lpstr>
      <vt:lpstr>YOUR PROFESSIONAL ASSISTANT </vt:lpstr>
      <vt:lpstr>COMMON TIME MANAGEMENT PROBLEMS :  MEETINGS </vt:lpstr>
      <vt:lpstr>DOs/ DON’Ts FOR BOSS/CHAIRPERSON/ADMINISTRATOR</vt:lpstr>
      <vt:lpstr>DOs/DON’Ts FOR BOSS/CHAIRPERSON/ADMINISTRATOR</vt:lpstr>
      <vt:lpstr>DOs/DON’Ts FOR PARTICIPANTS</vt:lpstr>
      <vt:lpstr>BOSS-IMPOSED TIME </vt:lpstr>
      <vt:lpstr>ROLE OF BOSS:BOSS MUST REALISE THAT-</vt:lpstr>
      <vt:lpstr>ROLE OF SUBORDINATE</vt:lpstr>
      <vt:lpstr>PLANNING THE DAY </vt:lpstr>
      <vt:lpstr>OTHER TIME SAVERS</vt:lpstr>
      <vt:lpstr>PROBLEMS OF OVERWORKED MANAGER</vt:lpstr>
      <vt:lpstr>Time stealers</vt:lpstr>
      <vt:lpstr>Making your objectives SMART</vt:lpstr>
      <vt:lpstr>Summary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Olu Adegbite</cp:lastModifiedBy>
  <cp:revision>163</cp:revision>
  <dcterms:created xsi:type="dcterms:W3CDTF">2015-04-14T15:21:28Z</dcterms:created>
  <dcterms:modified xsi:type="dcterms:W3CDTF">2021-10-19T23:43:57Z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