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8F1BAA-F8B4-4751-A5B8-FB97ACBB8A28}" v="18" dt="2026-10-10T17:55:46.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a iqbal" userId="8afcee70f4f0b90c" providerId="LiveId" clId="{D0A0F262-D6C7-4AB4-984B-C01EE9F34B77}"/>
    <pc:docChg chg="modSld">
      <pc:chgData name="nazma iqbal" userId="8afcee70f4f0b90c" providerId="LiveId" clId="{D0A0F262-D6C7-4AB4-984B-C01EE9F34B77}" dt="2026-10-10T18:09:34.335" v="22"/>
      <pc:docMkLst>
        <pc:docMk/>
      </pc:docMkLst>
      <pc:sldChg chg="addSp delSp modSp">
        <pc:chgData name="nazma iqbal" userId="8afcee70f4f0b90c" providerId="LiveId" clId="{D0A0F262-D6C7-4AB4-984B-C01EE9F34B77}" dt="2026-10-10T18:09:34.335" v="22"/>
        <pc:sldMkLst>
          <pc:docMk/>
          <pc:sldMk cId="2873385080" sldId="256"/>
        </pc:sldMkLst>
        <pc:spChg chg="add del mod">
          <ac:chgData name="nazma iqbal" userId="8afcee70f4f0b90c" providerId="LiveId" clId="{D0A0F262-D6C7-4AB4-984B-C01EE9F34B77}" dt="2026-10-10T18:09:34.335" v="22"/>
          <ac:spMkLst>
            <pc:docMk/>
            <pc:sldMk cId="2873385080" sldId="256"/>
            <ac:spMk id="4" creationId="{F48023F3-6B89-BA7C-D30C-CB4D6DEDA945}"/>
          </ac:spMkLst>
        </pc:spChg>
        <pc:spChg chg="add mod">
          <ac:chgData name="nazma iqbal" userId="8afcee70f4f0b90c" providerId="LiveId" clId="{D0A0F262-D6C7-4AB4-984B-C01EE9F34B77}" dt="2026-10-10T17:55:46.688" v="21" actId="767"/>
          <ac:spMkLst>
            <pc:docMk/>
            <pc:sldMk cId="2873385080" sldId="256"/>
            <ac:spMk id="7" creationId="{CB619CDB-1FA4-1F2B-4316-8A1E34E8A6BE}"/>
          </ac:spMkLst>
        </pc:spChg>
      </pc:sldChg>
      <pc:sldChg chg="addSp delSp modSp">
        <pc:chgData name="nazma iqbal" userId="8afcee70f4f0b90c" providerId="LiveId" clId="{D0A0F262-D6C7-4AB4-984B-C01EE9F34B77}" dt="2026-10-09T22:52:34.666" v="6" actId="767"/>
        <pc:sldMkLst>
          <pc:docMk/>
          <pc:sldMk cId="2037599489" sldId="257"/>
        </pc:sldMkLst>
        <pc:spChg chg="add mod">
          <ac:chgData name="nazma iqbal" userId="8afcee70f4f0b90c" providerId="LiveId" clId="{D0A0F262-D6C7-4AB4-984B-C01EE9F34B77}" dt="2026-10-09T22:46:41.891" v="1" actId="767"/>
          <ac:spMkLst>
            <pc:docMk/>
            <pc:sldMk cId="2037599489" sldId="257"/>
            <ac:spMk id="4" creationId="{69B7738E-6F68-86AE-F9E5-5859CAF5B8E3}"/>
          </ac:spMkLst>
        </pc:spChg>
        <pc:spChg chg="add mod">
          <ac:chgData name="nazma iqbal" userId="8afcee70f4f0b90c" providerId="LiveId" clId="{D0A0F262-D6C7-4AB4-984B-C01EE9F34B77}" dt="2026-10-09T22:47:09.971" v="2" actId="767"/>
          <ac:spMkLst>
            <pc:docMk/>
            <pc:sldMk cId="2037599489" sldId="257"/>
            <ac:spMk id="5" creationId="{846FA369-049E-89B2-1200-ECD6591E3908}"/>
          </ac:spMkLst>
        </pc:spChg>
        <pc:spChg chg="add mod">
          <ac:chgData name="nazma iqbal" userId="8afcee70f4f0b90c" providerId="LiveId" clId="{D0A0F262-D6C7-4AB4-984B-C01EE9F34B77}" dt="2026-10-09T22:50:04.406" v="3" actId="767"/>
          <ac:spMkLst>
            <pc:docMk/>
            <pc:sldMk cId="2037599489" sldId="257"/>
            <ac:spMk id="6" creationId="{9A1F2426-0175-A34F-541A-AEBE8539DA7F}"/>
          </ac:spMkLst>
        </pc:spChg>
        <pc:spChg chg="add del mod">
          <ac:chgData name="nazma iqbal" userId="8afcee70f4f0b90c" providerId="LiveId" clId="{D0A0F262-D6C7-4AB4-984B-C01EE9F34B77}" dt="2026-10-09T22:51:36.608" v="5"/>
          <ac:spMkLst>
            <pc:docMk/>
            <pc:sldMk cId="2037599489" sldId="257"/>
            <ac:spMk id="7" creationId="{294EEBA3-50C2-5AB1-87CD-F9B24F6E343D}"/>
          </ac:spMkLst>
        </pc:spChg>
        <pc:spChg chg="add mod">
          <ac:chgData name="nazma iqbal" userId="8afcee70f4f0b90c" providerId="LiveId" clId="{D0A0F262-D6C7-4AB4-984B-C01EE9F34B77}" dt="2026-10-09T22:52:34.666" v="6" actId="767"/>
          <ac:spMkLst>
            <pc:docMk/>
            <pc:sldMk cId="2037599489" sldId="257"/>
            <ac:spMk id="8" creationId="{EB8E4528-2083-D56B-2206-7004129DEF2C}"/>
          </ac:spMkLst>
        </pc:spChg>
      </pc:sldChg>
      <pc:sldChg chg="delSp">
        <pc:chgData name="nazma iqbal" userId="8afcee70f4f0b90c" providerId="LiveId" clId="{D0A0F262-D6C7-4AB4-984B-C01EE9F34B77}" dt="2026-10-10T01:07:01.022" v="19"/>
        <pc:sldMkLst>
          <pc:docMk/>
          <pc:sldMk cId="3982456814" sldId="258"/>
        </pc:sldMkLst>
        <pc:spChg chg="del">
          <ac:chgData name="nazma iqbal" userId="8afcee70f4f0b90c" providerId="LiveId" clId="{D0A0F262-D6C7-4AB4-984B-C01EE9F34B77}" dt="2026-10-10T01:07:01.022" v="19"/>
          <ac:spMkLst>
            <pc:docMk/>
            <pc:sldMk cId="3982456814" sldId="258"/>
            <ac:spMk id="7" creationId="{EBFDBB38-EFCD-95C1-F034-93D90C538EA5}"/>
          </ac:spMkLst>
        </pc:spChg>
        <pc:spChg chg="del">
          <ac:chgData name="nazma iqbal" userId="8afcee70f4f0b90c" providerId="LiveId" clId="{D0A0F262-D6C7-4AB4-984B-C01EE9F34B77}" dt="2026-10-09T23:31:35.457" v="7"/>
          <ac:spMkLst>
            <pc:docMk/>
            <pc:sldMk cId="3982456814" sldId="258"/>
            <ac:spMk id="9" creationId="{DF5DBD8B-2442-3D11-17EC-8B85ACC11F6C}"/>
          </ac:spMkLst>
        </pc:spChg>
      </pc:sldChg>
      <pc:sldChg chg="addSp delSp modSp">
        <pc:chgData name="nazma iqbal" userId="8afcee70f4f0b90c" providerId="LiveId" clId="{D0A0F262-D6C7-4AB4-984B-C01EE9F34B77}" dt="2026-10-10T01:07:07.324" v="20"/>
        <pc:sldMkLst>
          <pc:docMk/>
          <pc:sldMk cId="413626640" sldId="259"/>
        </pc:sldMkLst>
        <pc:spChg chg="add mod">
          <ac:chgData name="nazma iqbal" userId="8afcee70f4f0b90c" providerId="LiveId" clId="{D0A0F262-D6C7-4AB4-984B-C01EE9F34B77}" dt="2026-10-09T23:32:11.236" v="8" actId="767"/>
          <ac:spMkLst>
            <pc:docMk/>
            <pc:sldMk cId="413626640" sldId="259"/>
            <ac:spMk id="4" creationId="{4F1DBAE5-D6BF-2964-C010-699520F1A49F}"/>
          </ac:spMkLst>
        </pc:spChg>
        <pc:spChg chg="del">
          <ac:chgData name="nazma iqbal" userId="8afcee70f4f0b90c" providerId="LiveId" clId="{D0A0F262-D6C7-4AB4-984B-C01EE9F34B77}" dt="2026-10-10T01:07:07.324" v="20"/>
          <ac:spMkLst>
            <pc:docMk/>
            <pc:sldMk cId="413626640" sldId="259"/>
            <ac:spMk id="6" creationId="{43C6EE17-7DD1-DB8F-BDA8-7F3EFDCB94F5}"/>
          </ac:spMkLst>
        </pc:spChg>
      </pc:sldChg>
      <pc:sldChg chg="addSp modSp">
        <pc:chgData name="nazma iqbal" userId="8afcee70f4f0b90c" providerId="LiveId" clId="{D0A0F262-D6C7-4AB4-984B-C01EE9F34B77}" dt="2026-10-10T00:06:13.861" v="9" actId="767"/>
        <pc:sldMkLst>
          <pc:docMk/>
          <pc:sldMk cId="1492327384" sldId="260"/>
        </pc:sldMkLst>
        <pc:spChg chg="add mod">
          <ac:chgData name="nazma iqbal" userId="8afcee70f4f0b90c" providerId="LiveId" clId="{D0A0F262-D6C7-4AB4-984B-C01EE9F34B77}" dt="2026-10-10T00:06:13.861" v="9" actId="767"/>
          <ac:spMkLst>
            <pc:docMk/>
            <pc:sldMk cId="1492327384" sldId="260"/>
            <ac:spMk id="4" creationId="{0F1CC6A6-B48F-51A1-721E-7ACBD0539457}"/>
          </ac:spMkLst>
        </pc:spChg>
      </pc:sldChg>
      <pc:sldChg chg="addSp modSp">
        <pc:chgData name="nazma iqbal" userId="8afcee70f4f0b90c" providerId="LiveId" clId="{D0A0F262-D6C7-4AB4-984B-C01EE9F34B77}" dt="2026-10-10T00:13:38.203" v="11" actId="767"/>
        <pc:sldMkLst>
          <pc:docMk/>
          <pc:sldMk cId="4040687268" sldId="261"/>
        </pc:sldMkLst>
        <pc:spChg chg="add mod">
          <ac:chgData name="nazma iqbal" userId="8afcee70f4f0b90c" providerId="LiveId" clId="{D0A0F262-D6C7-4AB4-984B-C01EE9F34B77}" dt="2026-10-10T00:13:22.470" v="10" actId="767"/>
          <ac:spMkLst>
            <pc:docMk/>
            <pc:sldMk cId="4040687268" sldId="261"/>
            <ac:spMk id="4" creationId="{E16BAEB1-63A8-C997-A1A8-09652A9E85C2}"/>
          </ac:spMkLst>
        </pc:spChg>
        <pc:spChg chg="add mod">
          <ac:chgData name="nazma iqbal" userId="8afcee70f4f0b90c" providerId="LiveId" clId="{D0A0F262-D6C7-4AB4-984B-C01EE9F34B77}" dt="2026-10-10T00:13:38.203" v="11" actId="767"/>
          <ac:spMkLst>
            <pc:docMk/>
            <pc:sldMk cId="4040687268" sldId="261"/>
            <ac:spMk id="5" creationId="{131C6E8E-045D-0204-E4AD-0431E8C9DF3F}"/>
          </ac:spMkLst>
        </pc:spChg>
      </pc:sldChg>
      <pc:sldChg chg="addSp delSp modSp">
        <pc:chgData name="nazma iqbal" userId="8afcee70f4f0b90c" providerId="LiveId" clId="{D0A0F262-D6C7-4AB4-984B-C01EE9F34B77}" dt="2026-10-10T01:05:42.914" v="18"/>
        <pc:sldMkLst>
          <pc:docMk/>
          <pc:sldMk cId="3328020899" sldId="262"/>
        </pc:sldMkLst>
        <pc:spChg chg="del">
          <ac:chgData name="nazma iqbal" userId="8afcee70f4f0b90c" providerId="LiveId" clId="{D0A0F262-D6C7-4AB4-984B-C01EE9F34B77}" dt="2026-10-10T01:05:42.914" v="18"/>
          <ac:spMkLst>
            <pc:docMk/>
            <pc:sldMk cId="3328020899" sldId="262"/>
            <ac:spMk id="5" creationId="{D6541BB7-F082-4D5F-F877-1CCD798F39CD}"/>
          </ac:spMkLst>
        </pc:spChg>
        <pc:spChg chg="add mod">
          <ac:chgData name="nazma iqbal" userId="8afcee70f4f0b90c" providerId="LiveId" clId="{D0A0F262-D6C7-4AB4-984B-C01EE9F34B77}" dt="2026-10-10T00:23:40.869" v="12" actId="767"/>
          <ac:spMkLst>
            <pc:docMk/>
            <pc:sldMk cId="3328020899" sldId="262"/>
            <ac:spMk id="6" creationId="{51EC6C93-679F-F903-79AC-4C6C409D7150}"/>
          </ac:spMkLst>
        </pc:spChg>
        <pc:spChg chg="add mod">
          <ac:chgData name="nazma iqbal" userId="8afcee70f4f0b90c" providerId="LiveId" clId="{D0A0F262-D6C7-4AB4-984B-C01EE9F34B77}" dt="2026-10-10T00:25:26.549" v="13" actId="767"/>
          <ac:spMkLst>
            <pc:docMk/>
            <pc:sldMk cId="3328020899" sldId="262"/>
            <ac:spMk id="9" creationId="{D72046F5-FA1D-F0D2-69CB-4B4DE2D7B8DC}"/>
          </ac:spMkLst>
        </pc:spChg>
      </pc:sldChg>
      <pc:sldChg chg="addSp delSp modSp">
        <pc:chgData name="nazma iqbal" userId="8afcee70f4f0b90c" providerId="LiveId" clId="{D0A0F262-D6C7-4AB4-984B-C01EE9F34B77}" dt="2026-10-10T01:05:03.322" v="17"/>
        <pc:sldMkLst>
          <pc:docMk/>
          <pc:sldMk cId="836018935" sldId="263"/>
        </pc:sldMkLst>
        <pc:spChg chg="add mod">
          <ac:chgData name="nazma iqbal" userId="8afcee70f4f0b90c" providerId="LiveId" clId="{D0A0F262-D6C7-4AB4-984B-C01EE9F34B77}" dt="2026-10-10T00:32:00.102" v="14" actId="767"/>
          <ac:spMkLst>
            <pc:docMk/>
            <pc:sldMk cId="836018935" sldId="263"/>
            <ac:spMk id="4" creationId="{DC66768D-B5EA-964C-E79E-09416510D733}"/>
          </ac:spMkLst>
        </pc:spChg>
        <pc:spChg chg="del">
          <ac:chgData name="nazma iqbal" userId="8afcee70f4f0b90c" providerId="LiveId" clId="{D0A0F262-D6C7-4AB4-984B-C01EE9F34B77}" dt="2026-10-10T01:05:03.322" v="17"/>
          <ac:spMkLst>
            <pc:docMk/>
            <pc:sldMk cId="836018935" sldId="263"/>
            <ac:spMk id="8" creationId="{213FE587-06CB-5093-70DB-C8ACDFC7643F}"/>
          </ac:spMkLst>
        </pc:spChg>
        <pc:spChg chg="del">
          <ac:chgData name="nazma iqbal" userId="8afcee70f4f0b90c" providerId="LiveId" clId="{D0A0F262-D6C7-4AB4-984B-C01EE9F34B77}" dt="2026-10-10T00:49:28.265" v="15"/>
          <ac:spMkLst>
            <pc:docMk/>
            <pc:sldMk cId="836018935" sldId="263"/>
            <ac:spMk id="14" creationId="{EF0D44BC-173A-8CEC-2536-A8BD40A0FD26}"/>
          </ac:spMkLst>
        </pc:spChg>
        <pc:spChg chg="add mod">
          <ac:chgData name="nazma iqbal" userId="8afcee70f4f0b90c" providerId="LiveId" clId="{D0A0F262-D6C7-4AB4-984B-C01EE9F34B77}" dt="2026-10-10T00:50:10.806" v="16" actId="767"/>
          <ac:spMkLst>
            <pc:docMk/>
            <pc:sldMk cId="836018935" sldId="263"/>
            <ac:spMk id="15" creationId="{AA2CC281-8F21-1AEC-53FE-C5B95ED3E9D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6931-FD0A-3B56-A279-4C3D07FB98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094032B-F52E-1F4E-83CF-CF5A2D61A6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85FF37D-8FFA-F401-4E5C-FE74C73C414C}"/>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5" name="Footer Placeholder 4">
            <a:extLst>
              <a:ext uri="{FF2B5EF4-FFF2-40B4-BE49-F238E27FC236}">
                <a16:creationId xmlns:a16="http://schemas.microsoft.com/office/drawing/2014/main" id="{991B0620-E2F9-896C-EC73-14A7363FB0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62C308-F27F-7A9A-782F-F3BF33F18D2B}"/>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3851033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3F85-4D71-352A-016B-3710DC2C7E0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4E6A2C-C027-0FAB-7CB8-85FC2636DAF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073250-B3D5-4B13-8615-23A04AED584E}"/>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5" name="Footer Placeholder 4">
            <a:extLst>
              <a:ext uri="{FF2B5EF4-FFF2-40B4-BE49-F238E27FC236}">
                <a16:creationId xmlns:a16="http://schemas.microsoft.com/office/drawing/2014/main" id="{455F72D1-0B73-0039-39B9-51C7CA61BC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D02DC-8143-4EA9-3992-B6A5D2105A5D}"/>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3465628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5457-403C-ABA1-BBD6-AE263D53264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CE34EA9-FB67-FC89-BB64-66D232B696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40998D-32A1-C981-574F-B721CD5EF24E}"/>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5" name="Footer Placeholder 4">
            <a:extLst>
              <a:ext uri="{FF2B5EF4-FFF2-40B4-BE49-F238E27FC236}">
                <a16:creationId xmlns:a16="http://schemas.microsoft.com/office/drawing/2014/main" id="{ABDC5421-4E59-D3CE-850E-5A19A4D956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85EB07-EBD5-31A6-315A-0ECDC24985B3}"/>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1992967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0AD6F-E8CA-1591-03E4-018B4AD549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8B48CE6-28DB-1D2F-2BA4-8016314E7C9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33640FF-984B-A29F-1AEB-016300DD79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D177CDB-92C4-36DA-0B9E-29CCBEB047D7}"/>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6" name="Footer Placeholder 5">
            <a:extLst>
              <a:ext uri="{FF2B5EF4-FFF2-40B4-BE49-F238E27FC236}">
                <a16:creationId xmlns:a16="http://schemas.microsoft.com/office/drawing/2014/main" id="{A0684079-918E-B6E2-BFAF-F556BD6C9A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F96D00-7780-E47F-8BD6-62A063F6EAD1}"/>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272447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C4581-77FF-68E7-9911-78B98B694A5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C28B130-06B0-AD7F-3BFE-8047F33FBE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C2F4F0-3BC1-F2A1-D6EE-F093BA99E24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E394EA6-3A2E-956F-4C0C-32F195B342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1065CAE-3A10-DA08-AC7F-CDB082B18AB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7AD7997-B819-508A-0003-E10E8DFA3BBA}"/>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8" name="Footer Placeholder 7">
            <a:extLst>
              <a:ext uri="{FF2B5EF4-FFF2-40B4-BE49-F238E27FC236}">
                <a16:creationId xmlns:a16="http://schemas.microsoft.com/office/drawing/2014/main" id="{7534983B-F1D5-6A96-E085-BBB5C1DEE0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D78C3F-80FE-5B25-EAB7-55BE4D713352}"/>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3928902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65EF1-BC16-9E26-6C57-CA3E5579F79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7323F96-691F-5FB9-5F99-6CB91DBC59BE}"/>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4" name="Footer Placeholder 3">
            <a:extLst>
              <a:ext uri="{FF2B5EF4-FFF2-40B4-BE49-F238E27FC236}">
                <a16:creationId xmlns:a16="http://schemas.microsoft.com/office/drawing/2014/main" id="{29A4B9C8-58F4-1D29-161D-B5FC01F328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7F88D8-248F-EC5D-D38A-CB99508C11C9}"/>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2218252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6EB1EA-FB61-B6A5-D62F-7B15E73E78AC}"/>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3" name="Footer Placeholder 2">
            <a:extLst>
              <a:ext uri="{FF2B5EF4-FFF2-40B4-BE49-F238E27FC236}">
                <a16:creationId xmlns:a16="http://schemas.microsoft.com/office/drawing/2014/main" id="{6D876931-36E9-3462-7984-DAF1BD14E4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BA3D49-3883-1CE8-9DCE-D0E94AD16F7A}"/>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3311897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517B2-677A-288D-3535-CBBFA1971D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0840567-8121-F89E-7855-6C714C8017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9FA01BA-A65E-AA1A-6850-4E5F65DF93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D1D307-7CF2-EA9F-B2B8-015204C91C67}"/>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6" name="Footer Placeholder 5">
            <a:extLst>
              <a:ext uri="{FF2B5EF4-FFF2-40B4-BE49-F238E27FC236}">
                <a16:creationId xmlns:a16="http://schemas.microsoft.com/office/drawing/2014/main" id="{E2EF386E-E530-0F78-9E3E-DB1DCF48B6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C70AAA-1EB9-D957-07D9-3F9B0232E9D9}"/>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305097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C28B-C1E8-0C10-B32C-7E7D9EBA8A7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E8D445E-ABB1-E4A8-413A-D01FDB58D940}"/>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770E15-6DB1-A3A2-8145-DC52365AF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7ABB7A-1CCA-C037-27E3-7C3B3B341398}"/>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6" name="Footer Placeholder 5">
            <a:extLst>
              <a:ext uri="{FF2B5EF4-FFF2-40B4-BE49-F238E27FC236}">
                <a16:creationId xmlns:a16="http://schemas.microsoft.com/office/drawing/2014/main" id="{6D779304-0E57-F4B6-8978-F6A5AA46B6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ACF8F6-6D29-41A6-12D5-7846E1608716}"/>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1757760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04E59-90D8-DEBE-364D-63EBF824DF4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16C21F2-9ED6-D87D-1FEF-06444ABE95A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AC420E-0D5A-9FE7-EF55-40D53B4FFB13}"/>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5" name="Footer Placeholder 4">
            <a:extLst>
              <a:ext uri="{FF2B5EF4-FFF2-40B4-BE49-F238E27FC236}">
                <a16:creationId xmlns:a16="http://schemas.microsoft.com/office/drawing/2014/main" id="{96AC1658-76A3-2370-36A1-D11AE9B334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56DD71-E2E7-884C-C0B2-B1A9D83B760F}"/>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2646911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0D99C-C6AC-42F9-D761-5EB26E66D9F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752639C-EF12-652A-9E2B-952C43F19BF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7EA15E-FA69-41E2-FEBA-F8F7BA4BFD4D}"/>
              </a:ext>
            </a:extLst>
          </p:cNvPr>
          <p:cNvSpPr>
            <a:spLocks noGrp="1"/>
          </p:cNvSpPr>
          <p:nvPr>
            <p:ph type="dt" sz="half" idx="10"/>
          </p:nvPr>
        </p:nvSpPr>
        <p:spPr/>
        <p:txBody>
          <a:bodyPr/>
          <a:lstStyle/>
          <a:p>
            <a:fld id="{FAEE2C33-A3E0-4215-9A42-8F6612FDF3AD}" type="datetimeFigureOut">
              <a:rPr lang="en-GB" smtClean="0"/>
              <a:t>09/10/2026</a:t>
            </a:fld>
            <a:endParaRPr lang="en-GB"/>
          </a:p>
        </p:txBody>
      </p:sp>
      <p:sp>
        <p:nvSpPr>
          <p:cNvPr id="5" name="Footer Placeholder 4">
            <a:extLst>
              <a:ext uri="{FF2B5EF4-FFF2-40B4-BE49-F238E27FC236}">
                <a16:creationId xmlns:a16="http://schemas.microsoft.com/office/drawing/2014/main" id="{E04F13BB-EE10-31DB-03EB-861B883F21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56D55F-B36C-04EF-6480-87216D159C76}"/>
              </a:ext>
            </a:extLst>
          </p:cNvPr>
          <p:cNvSpPr>
            <a:spLocks noGrp="1"/>
          </p:cNvSpPr>
          <p:nvPr>
            <p:ph type="sldNum" sz="quarter" idx="12"/>
          </p:nvPr>
        </p:nvSpPr>
        <p:spPr/>
        <p:txBody>
          <a:bodyPr/>
          <a:lstStyle/>
          <a:p>
            <a:fld id="{E83458EA-BC39-4E80-A1B2-FCA58BDD96C7}" type="slidenum">
              <a:rPr lang="en-GB" smtClean="0"/>
              <a:t>‹#›</a:t>
            </a:fld>
            <a:endParaRPr lang="en-GB"/>
          </a:p>
        </p:txBody>
      </p:sp>
    </p:spTree>
    <p:extLst>
      <p:ext uri="{BB962C8B-B14F-4D97-AF65-F5344CB8AC3E}">
        <p14:creationId xmlns:p14="http://schemas.microsoft.com/office/powerpoint/2010/main" val="607417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224F20-A12F-6E47-BF2E-71B9B37463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BA67F45-7323-9BE4-C7F7-240C2C4C97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3109AC-8013-AD60-0942-EE100B6B64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EE2C33-A3E0-4215-9A42-8F6612FDF3AD}" type="datetimeFigureOut">
              <a:rPr lang="en-GB" smtClean="0"/>
              <a:t>09/10/2026</a:t>
            </a:fld>
            <a:endParaRPr lang="en-GB"/>
          </a:p>
        </p:txBody>
      </p:sp>
      <p:sp>
        <p:nvSpPr>
          <p:cNvPr id="5" name="Footer Placeholder 4">
            <a:extLst>
              <a:ext uri="{FF2B5EF4-FFF2-40B4-BE49-F238E27FC236}">
                <a16:creationId xmlns:a16="http://schemas.microsoft.com/office/drawing/2014/main" id="{10A6F163-92CA-D0CE-845E-3EA55B8A32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F573A56-6F97-0D90-06F0-E57EA912A2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3458EA-BC39-4E80-A1B2-FCA58BDD96C7}" type="slidenum">
              <a:rPr lang="en-GB" smtClean="0"/>
              <a:t>‹#›</a:t>
            </a:fld>
            <a:endParaRPr lang="en-GB"/>
          </a:p>
        </p:txBody>
      </p:sp>
    </p:spTree>
    <p:extLst>
      <p:ext uri="{BB962C8B-B14F-4D97-AF65-F5344CB8AC3E}">
        <p14:creationId xmlns:p14="http://schemas.microsoft.com/office/powerpoint/2010/main" val="954635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hub.educationalwave.com/pros-and-cons-of-piaget-theory/" TargetMode="External"/><Relationship Id="rId2" Type="http://schemas.openxmlformats.org/officeDocument/2006/relationships/hyperlink" Target="https://www.psychologynoteshq.com/piagetstheory/" TargetMode="External"/><Relationship Id="rId1" Type="http://schemas.openxmlformats.org/officeDocument/2006/relationships/slideLayout" Target="../slideLayouts/slideLayout2.xml"/><Relationship Id="rId4" Type="http://schemas.openxmlformats.org/officeDocument/2006/relationships/hyperlink" Target="https://helpfulprofessor.com/nature-vs-nurture-exam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B619CDB-1FA4-1F2B-4316-8A1E34E8A6BE}"/>
              </a:ext>
            </a:extLst>
          </p:cNvPr>
          <p:cNvSpPr txBox="1"/>
          <p:nvPr/>
        </p:nvSpPr>
        <p:spPr>
          <a:xfrm>
            <a:off x="2637638" y="1338591"/>
            <a:ext cx="7445829" cy="4339650"/>
          </a:xfrm>
          <a:prstGeom prst="rect">
            <a:avLst/>
          </a:prstGeom>
          <a:noFill/>
        </p:spPr>
        <p:txBody>
          <a:bodyPr wrap="square" rtlCol="0">
            <a:spAutoFit/>
          </a:bodyPr>
          <a:lstStyle/>
          <a:p>
            <a:r>
              <a:rPr lang="en-GB" sz="4000" dirty="0"/>
              <a:t>Student name : Nazma Iqbal </a:t>
            </a:r>
            <a:br>
              <a:rPr lang="en-GB" sz="4000" dirty="0"/>
            </a:br>
            <a:r>
              <a:rPr lang="en-GB" sz="4000" dirty="0"/>
              <a:t>Student number : 2239683</a:t>
            </a:r>
          </a:p>
          <a:p>
            <a:r>
              <a:rPr lang="en-GB" sz="4000" dirty="0"/>
              <a:t>Module : LCHS4010 Psychology in health</a:t>
            </a:r>
          </a:p>
          <a:p>
            <a:r>
              <a:rPr lang="en-GB" sz="4000" dirty="0"/>
              <a:t>and social care</a:t>
            </a:r>
          </a:p>
          <a:p>
            <a:r>
              <a:rPr lang="en-GB" sz="4000" dirty="0"/>
              <a:t>Lecturer : Helen Parsons </a:t>
            </a:r>
          </a:p>
          <a:p>
            <a:endParaRPr lang="en-GB" dirty="0"/>
          </a:p>
          <a:p>
            <a:endParaRPr lang="en-GB" dirty="0"/>
          </a:p>
        </p:txBody>
      </p:sp>
    </p:spTree>
    <p:extLst>
      <p:ext uri="{BB962C8B-B14F-4D97-AF65-F5344CB8AC3E}">
        <p14:creationId xmlns:p14="http://schemas.microsoft.com/office/powerpoint/2010/main" val="2873385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B7738E-6F68-86AE-F9E5-5859CAF5B8E3}"/>
              </a:ext>
            </a:extLst>
          </p:cNvPr>
          <p:cNvSpPr txBox="1"/>
          <p:nvPr/>
        </p:nvSpPr>
        <p:spPr>
          <a:xfrm>
            <a:off x="157316" y="185514"/>
            <a:ext cx="4227871" cy="646331"/>
          </a:xfrm>
          <a:prstGeom prst="rect">
            <a:avLst/>
          </a:prstGeom>
          <a:noFill/>
        </p:spPr>
        <p:txBody>
          <a:bodyPr wrap="square" rtlCol="0">
            <a:spAutoFit/>
          </a:bodyPr>
          <a:lstStyle/>
          <a:p>
            <a:r>
              <a:rPr lang="en-GB" sz="3600" u="sng" dirty="0"/>
              <a:t>Introduction</a:t>
            </a:r>
            <a:r>
              <a:rPr lang="en-GB" sz="3600" dirty="0"/>
              <a:t> </a:t>
            </a:r>
          </a:p>
        </p:txBody>
      </p:sp>
      <p:sp>
        <p:nvSpPr>
          <p:cNvPr id="5" name="TextBox 4">
            <a:extLst>
              <a:ext uri="{FF2B5EF4-FFF2-40B4-BE49-F238E27FC236}">
                <a16:creationId xmlns:a16="http://schemas.microsoft.com/office/drawing/2014/main" id="{846FA369-049E-89B2-1200-ECD6591E3908}"/>
              </a:ext>
            </a:extLst>
          </p:cNvPr>
          <p:cNvSpPr txBox="1"/>
          <p:nvPr/>
        </p:nvSpPr>
        <p:spPr>
          <a:xfrm>
            <a:off x="88490" y="837410"/>
            <a:ext cx="8967020" cy="1569660"/>
          </a:xfrm>
          <a:prstGeom prst="rect">
            <a:avLst/>
          </a:prstGeom>
          <a:noFill/>
        </p:spPr>
        <p:txBody>
          <a:bodyPr wrap="square" rtlCol="0">
            <a:spAutoFit/>
          </a:bodyPr>
          <a:lstStyle/>
          <a:p>
            <a:r>
              <a:rPr lang="en-GB" sz="2400" dirty="0"/>
              <a:t>In this presentation I will be talking about Piaget's cognitive development and thoroughly explain exactly what it is and I will also talk about how it is used and how to support and understand Shona who is 3 years old using Piaget's cognitive development.</a:t>
            </a:r>
          </a:p>
        </p:txBody>
      </p:sp>
      <p:sp>
        <p:nvSpPr>
          <p:cNvPr id="6" name="TextBox 5">
            <a:extLst>
              <a:ext uri="{FF2B5EF4-FFF2-40B4-BE49-F238E27FC236}">
                <a16:creationId xmlns:a16="http://schemas.microsoft.com/office/drawing/2014/main" id="{9A1F2426-0175-A34F-541A-AEBE8539DA7F}"/>
              </a:ext>
            </a:extLst>
          </p:cNvPr>
          <p:cNvSpPr txBox="1"/>
          <p:nvPr/>
        </p:nvSpPr>
        <p:spPr>
          <a:xfrm>
            <a:off x="235974" y="2576052"/>
            <a:ext cx="6351639" cy="584775"/>
          </a:xfrm>
          <a:prstGeom prst="rect">
            <a:avLst/>
          </a:prstGeom>
          <a:noFill/>
        </p:spPr>
        <p:txBody>
          <a:bodyPr wrap="square" rtlCol="0">
            <a:spAutoFit/>
          </a:bodyPr>
          <a:lstStyle/>
          <a:p>
            <a:r>
              <a:rPr lang="en-GB" sz="3200" u="sng" dirty="0"/>
              <a:t>Shona’s Case Study </a:t>
            </a:r>
          </a:p>
        </p:txBody>
      </p:sp>
      <p:sp>
        <p:nvSpPr>
          <p:cNvPr id="8" name="TextBox 7">
            <a:extLst>
              <a:ext uri="{FF2B5EF4-FFF2-40B4-BE49-F238E27FC236}">
                <a16:creationId xmlns:a16="http://schemas.microsoft.com/office/drawing/2014/main" id="{EB8E4528-2083-D56B-2206-7004129DEF2C}"/>
              </a:ext>
            </a:extLst>
          </p:cNvPr>
          <p:cNvSpPr txBox="1"/>
          <p:nvPr/>
        </p:nvSpPr>
        <p:spPr>
          <a:xfrm>
            <a:off x="304800" y="3429000"/>
            <a:ext cx="11061290" cy="3046988"/>
          </a:xfrm>
          <a:prstGeom prst="rect">
            <a:avLst/>
          </a:prstGeom>
          <a:noFill/>
        </p:spPr>
        <p:txBody>
          <a:bodyPr wrap="square" rtlCol="0">
            <a:spAutoFit/>
          </a:bodyPr>
          <a:lstStyle/>
          <a:p>
            <a:r>
              <a:rPr lang="en-GB" sz="2400" dirty="0"/>
              <a:t>Shona has recently joined nursery. She is showing signs of anxiousness when her carers leave her and she has limited verbal communication and difficulty engaging in group play.</a:t>
            </a:r>
          </a:p>
          <a:p>
            <a:endParaRPr lang="en-GB" sz="2400" dirty="0"/>
          </a:p>
          <a:p>
            <a:r>
              <a:rPr lang="en-GB" sz="2400" dirty="0"/>
              <a:t>As a nursery practitioner it is their job to understand Shonas developmental needs and contribute it to a support plan that promotes her emotional ,social , cognitive and physical wellbeing. I will explain clearly how many more ways there are to help Shona and make her feel safe and secure and comfortable.</a:t>
            </a:r>
          </a:p>
        </p:txBody>
      </p:sp>
      <p:pic>
        <p:nvPicPr>
          <p:cNvPr id="10" name="Picture 9">
            <a:extLst>
              <a:ext uri="{FF2B5EF4-FFF2-40B4-BE49-F238E27FC236}">
                <a16:creationId xmlns:a16="http://schemas.microsoft.com/office/drawing/2014/main" id="{1D313ED5-2E51-3A00-9CFD-9784B42CD47E}"/>
              </a:ext>
            </a:extLst>
          </p:cNvPr>
          <p:cNvPicPr>
            <a:picLocks noChangeAspect="1"/>
          </p:cNvPicPr>
          <p:nvPr/>
        </p:nvPicPr>
        <p:blipFill>
          <a:blip r:embed="rId2"/>
          <a:stretch>
            <a:fillRect/>
          </a:stretch>
        </p:blipFill>
        <p:spPr>
          <a:xfrm>
            <a:off x="9055510" y="382012"/>
            <a:ext cx="2114410" cy="2984842"/>
          </a:xfrm>
          <a:prstGeom prst="rect">
            <a:avLst/>
          </a:prstGeom>
        </p:spPr>
      </p:pic>
    </p:spTree>
    <p:extLst>
      <p:ext uri="{BB962C8B-B14F-4D97-AF65-F5344CB8AC3E}">
        <p14:creationId xmlns:p14="http://schemas.microsoft.com/office/powerpoint/2010/main" val="2037599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E6F64B-F60E-5B16-4869-DE86890BDF44}"/>
              </a:ext>
            </a:extLst>
          </p:cNvPr>
          <p:cNvSpPr txBox="1"/>
          <p:nvPr/>
        </p:nvSpPr>
        <p:spPr>
          <a:xfrm>
            <a:off x="245807" y="287282"/>
            <a:ext cx="7964128" cy="646331"/>
          </a:xfrm>
          <a:prstGeom prst="rect">
            <a:avLst/>
          </a:prstGeom>
          <a:noFill/>
        </p:spPr>
        <p:txBody>
          <a:bodyPr wrap="square">
            <a:spAutoFit/>
          </a:bodyPr>
          <a:lstStyle/>
          <a:p>
            <a:r>
              <a:rPr lang="en-GB" sz="3600" u="sng" dirty="0"/>
              <a:t>Piaget's Cognitive Development</a:t>
            </a:r>
          </a:p>
        </p:txBody>
      </p:sp>
      <p:sp>
        <p:nvSpPr>
          <p:cNvPr id="11" name="TextBox 10">
            <a:extLst>
              <a:ext uri="{FF2B5EF4-FFF2-40B4-BE49-F238E27FC236}">
                <a16:creationId xmlns:a16="http://schemas.microsoft.com/office/drawing/2014/main" id="{38A26ED9-A664-5A3A-EB3F-D8C0D50BA918}"/>
              </a:ext>
            </a:extLst>
          </p:cNvPr>
          <p:cNvSpPr txBox="1"/>
          <p:nvPr/>
        </p:nvSpPr>
        <p:spPr>
          <a:xfrm>
            <a:off x="245807" y="1382286"/>
            <a:ext cx="11503741" cy="4708981"/>
          </a:xfrm>
          <a:prstGeom prst="rect">
            <a:avLst/>
          </a:prstGeom>
          <a:noFill/>
        </p:spPr>
        <p:txBody>
          <a:bodyPr wrap="square">
            <a:spAutoFit/>
          </a:bodyPr>
          <a:lstStyle/>
          <a:p>
            <a:r>
              <a:rPr lang="en-GB" sz="2000" dirty="0"/>
              <a:t>Psychologist Jean Piaget held an opinion that children's ideas evolve when they grew more mature. He stated that unlike just learning from other people, children gain knowledge by examining what they see and having new experiences. Their brain's maturation process, engagement with their environment, and learning based on experience all add to their cognitive </a:t>
            </a:r>
            <a:r>
              <a:rPr lang="en-GB" sz="2000" dirty="0" err="1"/>
              <a:t>progress.Schemas</a:t>
            </a:r>
            <a:r>
              <a:rPr lang="en-GB" sz="2000" dirty="0"/>
              <a:t>, which are mental frameworks designed to assist children in sorting and processing information, are all part of Piaget's theory.</a:t>
            </a:r>
          </a:p>
          <a:p>
            <a:endParaRPr lang="en-GB" sz="2000" dirty="0"/>
          </a:p>
          <a:p>
            <a:endParaRPr lang="en-GB" sz="2000" dirty="0"/>
          </a:p>
          <a:p>
            <a:r>
              <a:rPr lang="en-GB" sz="2000" dirty="0"/>
              <a:t>3 main ways children learn are through assimilation ,accommodation and equilibration. Children learn through assimilation which is them trying to fit in information they learn into information they have already known there is also accommodation which is adding and changing any type of new information when it does not fit with what they already know. Lastly equilibration which is trying to find a balance with what they learn and the new information they are learning.</a:t>
            </a:r>
          </a:p>
          <a:p>
            <a:endParaRPr lang="en-GB" sz="2000" dirty="0"/>
          </a:p>
          <a:p>
            <a:r>
              <a:rPr lang="en-GB" sz="2000" dirty="0"/>
              <a:t>In Shonas case we could apply assimilation as she could learn something such as playing with a toy and it could remind her of different toys she has played with at home.</a:t>
            </a:r>
          </a:p>
        </p:txBody>
      </p:sp>
    </p:spTree>
    <p:extLst>
      <p:ext uri="{BB962C8B-B14F-4D97-AF65-F5344CB8AC3E}">
        <p14:creationId xmlns:p14="http://schemas.microsoft.com/office/powerpoint/2010/main" val="3982456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F1DBAE5-D6BF-2964-C010-699520F1A49F}"/>
              </a:ext>
            </a:extLst>
          </p:cNvPr>
          <p:cNvSpPr txBox="1"/>
          <p:nvPr/>
        </p:nvSpPr>
        <p:spPr>
          <a:xfrm>
            <a:off x="68825" y="0"/>
            <a:ext cx="12054350" cy="5878532"/>
          </a:xfrm>
          <a:prstGeom prst="rect">
            <a:avLst/>
          </a:prstGeom>
          <a:noFill/>
        </p:spPr>
        <p:txBody>
          <a:bodyPr wrap="square" rtlCol="0">
            <a:spAutoFit/>
          </a:bodyPr>
          <a:lstStyle/>
          <a:p>
            <a:r>
              <a:rPr lang="en-GB" sz="2800" dirty="0"/>
              <a:t>4 Stages of development</a:t>
            </a:r>
          </a:p>
          <a:p>
            <a:endParaRPr lang="en-GB" sz="2800" dirty="0"/>
          </a:p>
          <a:p>
            <a:r>
              <a:rPr lang="en-GB" sz="2800" dirty="0"/>
              <a:t>Piaget discovered 4 stages of development.</a:t>
            </a:r>
          </a:p>
          <a:p>
            <a:pPr marL="342900" indent="-342900">
              <a:buFont typeface="Arial" panose="020B0604020202020204" pitchFamily="34" charset="0"/>
              <a:buChar char="•"/>
            </a:pPr>
            <a:r>
              <a:rPr lang="en-GB" sz="2400" dirty="0">
                <a:solidFill>
                  <a:srgbClr val="FF0000"/>
                </a:solidFill>
              </a:rPr>
              <a:t>Sensorimotor stage 0-2 yrs </a:t>
            </a:r>
            <a:r>
              <a:rPr lang="en-GB" sz="2400" dirty="0"/>
              <a:t>-Children gain basic knowledge from their observations, understand all the world from their perceptions and movement patterns, and learn object permanence which is the belief that things continue to remain regardless of whether you can see them.</a:t>
            </a:r>
          </a:p>
          <a:p>
            <a:pPr marL="457200" indent="-457200">
              <a:buFont typeface="Arial" panose="020B0604020202020204" pitchFamily="34" charset="0"/>
              <a:buChar char="•"/>
            </a:pPr>
            <a:r>
              <a:rPr lang="en-GB" sz="2400" dirty="0">
                <a:solidFill>
                  <a:srgbClr val="FF0000"/>
                </a:solidFill>
              </a:rPr>
              <a:t>Preoperational stage 2-7yrs </a:t>
            </a:r>
            <a:r>
              <a:rPr lang="en-GB" sz="2400" dirty="0"/>
              <a:t>– at this stage children will start to use more language but won't be able to think logically they could also be egocentric which is finding it hard to understand another person's view.</a:t>
            </a:r>
          </a:p>
          <a:p>
            <a:pPr marL="457200" indent="-457200">
              <a:buFont typeface="Arial" panose="020B0604020202020204" pitchFamily="34" charset="0"/>
              <a:buChar char="•"/>
            </a:pPr>
            <a:r>
              <a:rPr lang="en-GB" sz="2400" dirty="0">
                <a:solidFill>
                  <a:srgbClr val="FF0000"/>
                </a:solidFill>
              </a:rPr>
              <a:t>Concrete operational stage 7-11 yrs </a:t>
            </a:r>
            <a:r>
              <a:rPr lang="en-GB" sz="2400" dirty="0"/>
              <a:t>– at this stage a </a:t>
            </a:r>
            <a:r>
              <a:rPr lang="en-GB" sz="2400" dirty="0" err="1"/>
              <a:t>childs</a:t>
            </a:r>
            <a:r>
              <a:rPr lang="en-GB" sz="2400" dirty="0"/>
              <a:t> thinking becomes more knowledgeable and logical.</a:t>
            </a:r>
          </a:p>
          <a:p>
            <a:pPr marL="457200" indent="-457200">
              <a:buFont typeface="Arial" panose="020B0604020202020204" pitchFamily="34" charset="0"/>
              <a:buChar char="•"/>
            </a:pPr>
            <a:r>
              <a:rPr lang="en-GB" sz="2400" dirty="0">
                <a:solidFill>
                  <a:srgbClr val="FF0000"/>
                </a:solidFill>
              </a:rPr>
              <a:t>Formal operational stage 12 + yrs </a:t>
            </a:r>
            <a:r>
              <a:rPr lang="en-GB" sz="2400" dirty="0"/>
              <a:t>– This is where a child becomes an adolescent and at this stage, they are faster at solving problems and understanding them as well as dealing with different scenarios</a:t>
            </a:r>
            <a:r>
              <a:rPr lang="en-GB" sz="2800" dirty="0"/>
              <a:t>.</a:t>
            </a:r>
          </a:p>
        </p:txBody>
      </p:sp>
      <p:pic>
        <p:nvPicPr>
          <p:cNvPr id="10" name="Picture 9">
            <a:extLst>
              <a:ext uri="{FF2B5EF4-FFF2-40B4-BE49-F238E27FC236}">
                <a16:creationId xmlns:a16="http://schemas.microsoft.com/office/drawing/2014/main" id="{4158EAA6-B670-305E-73B6-BC35FE070199}"/>
              </a:ext>
            </a:extLst>
          </p:cNvPr>
          <p:cNvPicPr>
            <a:picLocks noChangeAspect="1"/>
          </p:cNvPicPr>
          <p:nvPr/>
        </p:nvPicPr>
        <p:blipFill>
          <a:blip r:embed="rId2"/>
          <a:stretch>
            <a:fillRect/>
          </a:stretch>
        </p:blipFill>
        <p:spPr>
          <a:xfrm>
            <a:off x="5305531" y="5375868"/>
            <a:ext cx="6732394" cy="1249240"/>
          </a:xfrm>
          <a:prstGeom prst="rect">
            <a:avLst/>
          </a:prstGeom>
        </p:spPr>
      </p:pic>
    </p:spTree>
    <p:extLst>
      <p:ext uri="{BB962C8B-B14F-4D97-AF65-F5344CB8AC3E}">
        <p14:creationId xmlns:p14="http://schemas.microsoft.com/office/powerpoint/2010/main" val="413626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1CC6A6-B48F-51A1-721E-7ACBD0539457}"/>
              </a:ext>
            </a:extLst>
          </p:cNvPr>
          <p:cNvSpPr txBox="1"/>
          <p:nvPr/>
        </p:nvSpPr>
        <p:spPr>
          <a:xfrm>
            <a:off x="117986" y="120134"/>
            <a:ext cx="12152671" cy="6924973"/>
          </a:xfrm>
          <a:prstGeom prst="rect">
            <a:avLst/>
          </a:prstGeom>
          <a:noFill/>
        </p:spPr>
        <p:txBody>
          <a:bodyPr wrap="square" rtlCol="0">
            <a:spAutoFit/>
          </a:bodyPr>
          <a:lstStyle/>
          <a:p>
            <a:r>
              <a:rPr lang="en-GB" sz="3200" dirty="0"/>
              <a:t>Applying to Shona</a:t>
            </a:r>
          </a:p>
          <a:p>
            <a:endParaRPr lang="en-GB" sz="3200" dirty="0"/>
          </a:p>
          <a:p>
            <a:endParaRPr lang="en-GB" sz="2800" dirty="0"/>
          </a:p>
          <a:p>
            <a:r>
              <a:rPr lang="en-GB" sz="3200" dirty="0"/>
              <a:t>From Piaget's different stages we know Shona is in the preoperational stage which is 2-7 years and where children are starting to understand language and speak it which maybe could be a reason Shona is being quiet and anxious as she is trying to understand the new environment around her. </a:t>
            </a:r>
          </a:p>
          <a:p>
            <a:r>
              <a:rPr lang="en-GB" sz="3200" dirty="0"/>
              <a:t>She could be helped by doing things such as playing game's or doing activities which she enjoys using her own time and as slowly as she wants so she starts to understand things at her own pace. It is very important that she is observed to see why she is behaving in the way she is.</a:t>
            </a:r>
          </a:p>
          <a:p>
            <a:endParaRPr lang="en-GB" sz="3200" dirty="0"/>
          </a:p>
        </p:txBody>
      </p:sp>
    </p:spTree>
    <p:extLst>
      <p:ext uri="{BB962C8B-B14F-4D97-AF65-F5344CB8AC3E}">
        <p14:creationId xmlns:p14="http://schemas.microsoft.com/office/powerpoint/2010/main" val="1492327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6BAEB1-63A8-C997-A1A8-09652A9E85C2}"/>
              </a:ext>
            </a:extLst>
          </p:cNvPr>
          <p:cNvSpPr txBox="1"/>
          <p:nvPr/>
        </p:nvSpPr>
        <p:spPr>
          <a:xfrm>
            <a:off x="226142" y="275303"/>
            <a:ext cx="5024284" cy="523220"/>
          </a:xfrm>
          <a:prstGeom prst="rect">
            <a:avLst/>
          </a:prstGeom>
          <a:noFill/>
        </p:spPr>
        <p:txBody>
          <a:bodyPr wrap="square" rtlCol="0">
            <a:spAutoFit/>
          </a:bodyPr>
          <a:lstStyle/>
          <a:p>
            <a:r>
              <a:rPr lang="en-GB" sz="2800" dirty="0"/>
              <a:t>Helping Shona </a:t>
            </a:r>
          </a:p>
        </p:txBody>
      </p:sp>
      <p:sp>
        <p:nvSpPr>
          <p:cNvPr id="5" name="TextBox 4">
            <a:extLst>
              <a:ext uri="{FF2B5EF4-FFF2-40B4-BE49-F238E27FC236}">
                <a16:creationId xmlns:a16="http://schemas.microsoft.com/office/drawing/2014/main" id="{131C6E8E-045D-0204-E4AD-0431E8C9DF3F}"/>
              </a:ext>
            </a:extLst>
          </p:cNvPr>
          <p:cNvSpPr txBox="1"/>
          <p:nvPr/>
        </p:nvSpPr>
        <p:spPr>
          <a:xfrm>
            <a:off x="294968" y="1101213"/>
            <a:ext cx="10343535" cy="6370975"/>
          </a:xfrm>
          <a:prstGeom prst="rect">
            <a:avLst/>
          </a:prstGeom>
          <a:noFill/>
        </p:spPr>
        <p:txBody>
          <a:bodyPr wrap="square" rtlCol="0">
            <a:spAutoFit/>
          </a:bodyPr>
          <a:lstStyle/>
          <a:p>
            <a:r>
              <a:rPr lang="en-GB" sz="2400" dirty="0"/>
              <a:t>I think there are several ways the nursery could help Shona such as </a:t>
            </a:r>
          </a:p>
          <a:p>
            <a:endParaRPr lang="en-GB" sz="2400" dirty="0"/>
          </a:p>
          <a:p>
            <a:pPr marL="285750" indent="-285750">
              <a:buFont typeface="Arial" panose="020B0604020202020204" pitchFamily="34" charset="0"/>
              <a:buChar char="•"/>
            </a:pPr>
            <a:r>
              <a:rPr lang="en-GB" sz="2400" dirty="0"/>
              <a:t>Play Different games which she enjoys and don’t rush her into finishing it quickly let her go at her own pace this will make her feel seen and could help her learn.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Communicate with her using words she understands so she could listen to you in a way where she isn’t scared and doesn’t feel forced to speak back give her the time to talk and respond back to you and even comfort her by talking quietly and calmly to her.</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She could also be put with one person and not a group at once this way she can feel more secure with one person and might be open to talking to more people and joining group activities at her own will without pressure.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040687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1EC6C93-679F-F903-79AC-4C6C409D7150}"/>
              </a:ext>
            </a:extLst>
          </p:cNvPr>
          <p:cNvSpPr txBox="1"/>
          <p:nvPr/>
        </p:nvSpPr>
        <p:spPr>
          <a:xfrm>
            <a:off x="0" y="202360"/>
            <a:ext cx="6912077" cy="584775"/>
          </a:xfrm>
          <a:prstGeom prst="rect">
            <a:avLst/>
          </a:prstGeom>
          <a:noFill/>
        </p:spPr>
        <p:txBody>
          <a:bodyPr wrap="square" rtlCol="0">
            <a:spAutoFit/>
          </a:bodyPr>
          <a:lstStyle/>
          <a:p>
            <a:r>
              <a:rPr lang="en-GB" sz="3200" dirty="0"/>
              <a:t>Nature and nurture </a:t>
            </a:r>
          </a:p>
        </p:txBody>
      </p:sp>
      <p:pic>
        <p:nvPicPr>
          <p:cNvPr id="8" name="Picture 7">
            <a:extLst>
              <a:ext uri="{FF2B5EF4-FFF2-40B4-BE49-F238E27FC236}">
                <a16:creationId xmlns:a16="http://schemas.microsoft.com/office/drawing/2014/main" id="{E1F67DB6-0524-450E-1000-3D8FA4474E61}"/>
              </a:ext>
            </a:extLst>
          </p:cNvPr>
          <p:cNvPicPr>
            <a:picLocks noChangeAspect="1"/>
          </p:cNvPicPr>
          <p:nvPr/>
        </p:nvPicPr>
        <p:blipFill>
          <a:blip r:embed="rId2"/>
          <a:stretch>
            <a:fillRect/>
          </a:stretch>
        </p:blipFill>
        <p:spPr>
          <a:xfrm>
            <a:off x="8069731" y="0"/>
            <a:ext cx="4122269" cy="2914573"/>
          </a:xfrm>
          <a:prstGeom prst="rect">
            <a:avLst/>
          </a:prstGeom>
        </p:spPr>
      </p:pic>
      <p:sp>
        <p:nvSpPr>
          <p:cNvPr id="9" name="TextBox 8">
            <a:extLst>
              <a:ext uri="{FF2B5EF4-FFF2-40B4-BE49-F238E27FC236}">
                <a16:creationId xmlns:a16="http://schemas.microsoft.com/office/drawing/2014/main" id="{D72046F5-FA1D-F0D2-69CB-4B4DE2D7B8DC}"/>
              </a:ext>
            </a:extLst>
          </p:cNvPr>
          <p:cNvSpPr txBox="1"/>
          <p:nvPr/>
        </p:nvSpPr>
        <p:spPr>
          <a:xfrm>
            <a:off x="0" y="216675"/>
            <a:ext cx="10682751" cy="5693866"/>
          </a:xfrm>
          <a:prstGeom prst="rect">
            <a:avLst/>
          </a:prstGeom>
          <a:noFill/>
        </p:spPr>
        <p:txBody>
          <a:bodyPr wrap="square" rtlCol="0">
            <a:spAutoFit/>
          </a:bodyPr>
          <a:lstStyle/>
          <a:p>
            <a:endParaRPr lang="en-GB" sz="2800" dirty="0"/>
          </a:p>
          <a:p>
            <a:endParaRPr lang="en-GB" sz="2800" dirty="0"/>
          </a:p>
          <a:p>
            <a:r>
              <a:rPr lang="en-GB" sz="2800" dirty="0"/>
              <a:t>Nature means the biological characteristics</a:t>
            </a:r>
          </a:p>
          <a:p>
            <a:r>
              <a:rPr lang="en-GB" sz="2800" dirty="0"/>
              <a:t> we are born with whereas nurture is the</a:t>
            </a:r>
          </a:p>
          <a:p>
            <a:r>
              <a:rPr lang="en-GB" sz="2800" dirty="0"/>
              <a:t> environment we grow up in.</a:t>
            </a:r>
          </a:p>
          <a:p>
            <a:endParaRPr lang="en-GB" sz="2800" dirty="0"/>
          </a:p>
          <a:p>
            <a:endParaRPr lang="en-GB" sz="2800" dirty="0"/>
          </a:p>
          <a:p>
            <a:r>
              <a:rPr lang="en-GB" sz="2800" dirty="0"/>
              <a:t>Nature and nurture could both have a big impact on Shona because her natural development could have a big influence on how she learns but then the way she sees people at home could really mess with her mind and not make her want to communicate so it is important that the environment Shona is in stays very positive so she finds it easier to engage and learn. </a:t>
            </a:r>
          </a:p>
        </p:txBody>
      </p:sp>
    </p:spTree>
    <p:extLst>
      <p:ext uri="{BB962C8B-B14F-4D97-AF65-F5344CB8AC3E}">
        <p14:creationId xmlns:p14="http://schemas.microsoft.com/office/powerpoint/2010/main" val="3328020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66768D-B5EA-964C-E79E-09416510D733}"/>
              </a:ext>
            </a:extLst>
          </p:cNvPr>
          <p:cNvSpPr txBox="1"/>
          <p:nvPr/>
        </p:nvSpPr>
        <p:spPr>
          <a:xfrm>
            <a:off x="127819" y="186813"/>
            <a:ext cx="7334865" cy="646331"/>
          </a:xfrm>
          <a:prstGeom prst="rect">
            <a:avLst/>
          </a:prstGeom>
          <a:noFill/>
        </p:spPr>
        <p:txBody>
          <a:bodyPr wrap="square" rtlCol="0">
            <a:spAutoFit/>
          </a:bodyPr>
          <a:lstStyle/>
          <a:p>
            <a:r>
              <a:rPr lang="en-GB" sz="3600" dirty="0"/>
              <a:t>Strengths and weaknesses </a:t>
            </a:r>
          </a:p>
        </p:txBody>
      </p:sp>
      <p:sp>
        <p:nvSpPr>
          <p:cNvPr id="6" name="TextBox 5">
            <a:extLst>
              <a:ext uri="{FF2B5EF4-FFF2-40B4-BE49-F238E27FC236}">
                <a16:creationId xmlns:a16="http://schemas.microsoft.com/office/drawing/2014/main" id="{1CC60B17-9400-732E-0ED2-E18F545E5460}"/>
              </a:ext>
            </a:extLst>
          </p:cNvPr>
          <p:cNvSpPr txBox="1"/>
          <p:nvPr/>
        </p:nvSpPr>
        <p:spPr>
          <a:xfrm>
            <a:off x="127819" y="988423"/>
            <a:ext cx="6125496" cy="2862322"/>
          </a:xfrm>
          <a:prstGeom prst="rect">
            <a:avLst/>
          </a:prstGeom>
          <a:noFill/>
        </p:spPr>
        <p:txBody>
          <a:bodyPr wrap="square">
            <a:spAutoFit/>
          </a:bodyPr>
          <a:lstStyle/>
          <a:p>
            <a:pPr marL="285750" indent="-285750">
              <a:buFont typeface="Arial" panose="020B0604020202020204" pitchFamily="34" charset="0"/>
              <a:buChar char="•"/>
            </a:pPr>
            <a:r>
              <a:rPr lang="en-GB" dirty="0"/>
              <a:t>One big strength of Piaget's theory is that he shows just how important environment is to children and how they develop their thinking through learning ,seeing and exploring things all around them. He believed children learn by experiencing things and socialising with what's around them because of this today more children have more opportunities given to them through school to develop their understanding and knowledge and experiences through what they see around and what they discover.</a:t>
            </a:r>
          </a:p>
        </p:txBody>
      </p:sp>
      <p:sp>
        <p:nvSpPr>
          <p:cNvPr id="10" name="TextBox 9">
            <a:extLst>
              <a:ext uri="{FF2B5EF4-FFF2-40B4-BE49-F238E27FC236}">
                <a16:creationId xmlns:a16="http://schemas.microsoft.com/office/drawing/2014/main" id="{7FCC452C-4773-FB8E-4267-EC750CDC0A65}"/>
              </a:ext>
            </a:extLst>
          </p:cNvPr>
          <p:cNvSpPr txBox="1"/>
          <p:nvPr/>
        </p:nvSpPr>
        <p:spPr>
          <a:xfrm>
            <a:off x="6833420" y="988423"/>
            <a:ext cx="4050890" cy="2031325"/>
          </a:xfrm>
          <a:prstGeom prst="rect">
            <a:avLst/>
          </a:prstGeom>
          <a:noFill/>
        </p:spPr>
        <p:txBody>
          <a:bodyPr wrap="square">
            <a:spAutoFit/>
          </a:bodyPr>
          <a:lstStyle/>
          <a:p>
            <a:pPr marL="285750" indent="-285750">
              <a:buFont typeface="Arial" panose="020B0604020202020204" pitchFamily="34" charset="0"/>
              <a:buChar char="•"/>
            </a:pPr>
            <a:r>
              <a:rPr lang="en-GB" dirty="0"/>
              <a:t>One more strength of Piaget's is that he believed children learn new things at their own time and speed and that the most important thing for children is play as it helps them solve problems quickly and think fast.</a:t>
            </a:r>
          </a:p>
        </p:txBody>
      </p:sp>
      <p:sp>
        <p:nvSpPr>
          <p:cNvPr id="12" name="TextBox 11">
            <a:extLst>
              <a:ext uri="{FF2B5EF4-FFF2-40B4-BE49-F238E27FC236}">
                <a16:creationId xmlns:a16="http://schemas.microsoft.com/office/drawing/2014/main" id="{973372B3-0711-3CB3-E77A-703C97A6D093}"/>
              </a:ext>
            </a:extLst>
          </p:cNvPr>
          <p:cNvSpPr txBox="1"/>
          <p:nvPr/>
        </p:nvSpPr>
        <p:spPr>
          <a:xfrm>
            <a:off x="127819" y="4006024"/>
            <a:ext cx="6145160" cy="1477328"/>
          </a:xfrm>
          <a:prstGeom prst="rect">
            <a:avLst/>
          </a:prstGeom>
          <a:noFill/>
        </p:spPr>
        <p:txBody>
          <a:bodyPr wrap="square">
            <a:spAutoFit/>
          </a:bodyPr>
          <a:lstStyle/>
          <a:p>
            <a:pPr marL="285750" indent="-285750">
              <a:buFont typeface="Arial" panose="020B0604020202020204" pitchFamily="34" charset="0"/>
              <a:buChar char="•"/>
            </a:pPr>
            <a:r>
              <a:rPr lang="en-GB" dirty="0"/>
              <a:t>One weakness of Piaget's development is that it talks about how the world around children affects their development but doesn’t talk about how parents  or other people or children's interaction's can affect their development.</a:t>
            </a:r>
          </a:p>
        </p:txBody>
      </p:sp>
      <p:sp>
        <p:nvSpPr>
          <p:cNvPr id="15" name="TextBox 14">
            <a:extLst>
              <a:ext uri="{FF2B5EF4-FFF2-40B4-BE49-F238E27FC236}">
                <a16:creationId xmlns:a16="http://schemas.microsoft.com/office/drawing/2014/main" id="{AA2CC281-8F21-1AEC-53FE-C5B95ED3E9D9}"/>
              </a:ext>
            </a:extLst>
          </p:cNvPr>
          <p:cNvSpPr txBox="1"/>
          <p:nvPr/>
        </p:nvSpPr>
        <p:spPr>
          <a:xfrm>
            <a:off x="6833420" y="3528990"/>
            <a:ext cx="3687097"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a:t>Another weakness is that many people have found that many children develop even more earlier on in life and it shouldn’t be put in to stages the way Piaget has.</a:t>
            </a:r>
          </a:p>
        </p:txBody>
      </p:sp>
    </p:spTree>
    <p:extLst>
      <p:ext uri="{BB962C8B-B14F-4D97-AF65-F5344CB8AC3E}">
        <p14:creationId xmlns:p14="http://schemas.microsoft.com/office/powerpoint/2010/main" val="836018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0D908-446B-9340-1BC9-BEC25B4B070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6F67194-D1A1-E653-95B0-6062C424105E}"/>
              </a:ext>
            </a:extLst>
          </p:cNvPr>
          <p:cNvSpPr>
            <a:spLocks noGrp="1"/>
          </p:cNvSpPr>
          <p:nvPr>
            <p:ph idx="1"/>
          </p:nvPr>
        </p:nvSpPr>
        <p:spPr/>
        <p:txBody>
          <a:bodyPr>
            <a:normAutofit lnSpcReduction="10000"/>
          </a:bodyPr>
          <a:lstStyle/>
          <a:p>
            <a:r>
              <a:rPr lang="en-GB" sz="3600" dirty="0"/>
              <a:t>I believe Piaget's cognitive development does help children understand the things around them and helps them grow. Shona is in her preoperational stage which at this stage I believe that exploring and trying out new things around her will really help with her growth and communication. But I can’t say this for every child out there as many children learn differently and grow up differently with their own needs.</a:t>
            </a:r>
          </a:p>
        </p:txBody>
      </p:sp>
    </p:spTree>
    <p:extLst>
      <p:ext uri="{BB962C8B-B14F-4D97-AF65-F5344CB8AC3E}">
        <p14:creationId xmlns:p14="http://schemas.microsoft.com/office/powerpoint/2010/main" val="3231153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F5BD69-10DF-8E8E-1DC3-1E7FDDAA7533}"/>
              </a:ext>
            </a:extLst>
          </p:cNvPr>
          <p:cNvSpPr>
            <a:spLocks noGrp="1"/>
          </p:cNvSpPr>
          <p:nvPr>
            <p:ph idx="1"/>
          </p:nvPr>
        </p:nvSpPr>
        <p:spPr>
          <a:xfrm>
            <a:off x="838200" y="1334012"/>
            <a:ext cx="10515600" cy="4351338"/>
          </a:xfrm>
        </p:spPr>
        <p:txBody>
          <a:bodyPr>
            <a:normAutofit fontScale="92500"/>
          </a:bodyPr>
          <a:lstStyle/>
          <a:p>
            <a:r>
              <a:rPr lang="en-GB" sz="4000" dirty="0">
                <a:hlinkClick r:id="rId2"/>
              </a:rPr>
              <a:t>https://www.psychologynoteshq.com/piagetstheory/</a:t>
            </a:r>
            <a:endParaRPr lang="en-GB" sz="4000" dirty="0"/>
          </a:p>
          <a:p>
            <a:r>
              <a:rPr lang="en-GB" sz="4000" dirty="0">
                <a:hlinkClick r:id="rId3"/>
              </a:rPr>
              <a:t>https://hub.educationalwave.com/pros-and-cons-of-piaget-theory/</a:t>
            </a:r>
            <a:endParaRPr lang="en-GB" sz="4000" dirty="0"/>
          </a:p>
          <a:p>
            <a:r>
              <a:rPr lang="en-GB" sz="4000" dirty="0">
                <a:hlinkClick r:id="rId4"/>
              </a:rPr>
              <a:t>https://helpfulprofessor.com/nature-vs-nurture-examples/</a:t>
            </a:r>
            <a:endParaRPr lang="en-GB" sz="4000" dirty="0"/>
          </a:p>
          <a:p>
            <a:r>
              <a:rPr lang="en-GB" sz="4000" u="sng" dirty="0">
                <a:solidFill>
                  <a:schemeClr val="accent1"/>
                </a:solidFill>
              </a:rPr>
              <a:t>https://www.simplypsychology.org/piaget.html</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44326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1180</TotalTime>
  <Words>1151</Words>
  <Application>Microsoft Office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nazma iqbal</dc:creator>
  <cp:lastModifiedBy>nazma iqbal</cp:lastModifiedBy>
  <cp:revision>1</cp:revision>
  <dcterms:created xsi:type="dcterms:W3CDTF">2026-10-09T22:41:35Z</dcterms:created>
  <dcterms:modified xsi:type="dcterms:W3CDTF">2026-10-10T18:22:00Z</dcterms:modified>
</cp:coreProperties>
</file>