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9" r:id="rId1"/>
  </p:sldMasterIdLst>
  <p:sldIdLst>
    <p:sldId id="256" r:id="rId2"/>
    <p:sldId id="265" r:id="rId3"/>
    <p:sldId id="257" r:id="rId4"/>
    <p:sldId id="258" r:id="rId5"/>
    <p:sldId id="259" r:id="rId6"/>
    <p:sldId id="260" r:id="rId7"/>
    <p:sldId id="261" r:id="rId8"/>
    <p:sldId id="266" r:id="rId9"/>
    <p:sldId id="263" r:id="rId10"/>
    <p:sldId id="264" r:id="rId11"/>
    <p:sldId id="267" r:id="rId12"/>
    <p:sldId id="262"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001AE-B74F-AC85-5FB3-D1A728DE82F1}" v="1778" dt="2022-03-26T15:06:35.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FA4BD8-51BA-4DF9-B4F0-94B15A84489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7007BD0-0678-4C57-9BF7-F961AA59F085}">
      <dgm:prSet/>
      <dgm:spPr/>
      <dgm:t>
        <a:bodyPr/>
        <a:lstStyle/>
        <a:p>
          <a:pPr rtl="0"/>
          <a:r>
            <a:rPr lang="en-GB" dirty="0"/>
            <a:t>History and basic operations Deliveroo, headquartered in London, was founded in 2013 by Will Shu and Greg Orlowski . The company makes revenue by charging restaurants a commission fee, as well as by charging customers a per-order fee.</a:t>
          </a:r>
          <a:r>
            <a:rPr lang="en-GB" dirty="0">
              <a:latin typeface="Corbel" panose="020B0503020204020204"/>
            </a:rPr>
            <a:t> </a:t>
          </a:r>
          <a:endParaRPr lang="en-US" dirty="0"/>
        </a:p>
      </dgm:t>
    </dgm:pt>
    <dgm:pt modelId="{9E5E0908-5072-4594-B3D5-DB6C81C8DC05}" type="parTrans" cxnId="{8D23EC23-215E-4E47-BC08-D4EBE8772BD1}">
      <dgm:prSet/>
      <dgm:spPr/>
      <dgm:t>
        <a:bodyPr/>
        <a:lstStyle/>
        <a:p>
          <a:endParaRPr lang="en-US"/>
        </a:p>
      </dgm:t>
    </dgm:pt>
    <dgm:pt modelId="{374DF2D0-A80F-430B-AF2A-6D1A21EDB71C}" type="sibTrans" cxnId="{8D23EC23-215E-4E47-BC08-D4EBE8772BD1}">
      <dgm:prSet/>
      <dgm:spPr/>
      <dgm:t>
        <a:bodyPr/>
        <a:lstStyle/>
        <a:p>
          <a:endParaRPr lang="en-US"/>
        </a:p>
      </dgm:t>
    </dgm:pt>
    <dgm:pt modelId="{D407A4A9-482C-48BA-9670-CD295819D337}">
      <dgm:prSet/>
      <dgm:spPr/>
      <dgm:t>
        <a:bodyPr/>
        <a:lstStyle/>
        <a:p>
          <a:r>
            <a:rPr lang="en-GB" dirty="0"/>
            <a:t>Founded: 2013; 9 years ago</a:t>
          </a:r>
          <a:endParaRPr lang="en-US" dirty="0"/>
        </a:p>
      </dgm:t>
    </dgm:pt>
    <dgm:pt modelId="{BB7912D4-AB50-4C79-B725-AAC6FA20FA2C}" type="parTrans" cxnId="{85AEA495-3AEE-45B3-BA65-D36B80021CB2}">
      <dgm:prSet/>
      <dgm:spPr/>
      <dgm:t>
        <a:bodyPr/>
        <a:lstStyle/>
        <a:p>
          <a:endParaRPr lang="en-US"/>
        </a:p>
      </dgm:t>
    </dgm:pt>
    <dgm:pt modelId="{D772D594-F309-4A76-A0A1-02293F244D6F}" type="sibTrans" cxnId="{85AEA495-3AEE-45B3-BA65-D36B80021CB2}">
      <dgm:prSet/>
      <dgm:spPr/>
      <dgm:t>
        <a:bodyPr/>
        <a:lstStyle/>
        <a:p>
          <a:endParaRPr lang="en-US"/>
        </a:p>
      </dgm:t>
    </dgm:pt>
    <dgm:pt modelId="{BC7E03C3-0B88-4516-92A3-C4F16B10B064}">
      <dgm:prSet/>
      <dgm:spPr/>
      <dgm:t>
        <a:bodyPr/>
        <a:lstStyle/>
        <a:p>
          <a:r>
            <a:rPr lang="en-GB" dirty="0"/>
            <a:t>Headquarters: London, England, UK</a:t>
          </a:r>
          <a:endParaRPr lang="en-US" dirty="0"/>
        </a:p>
      </dgm:t>
    </dgm:pt>
    <dgm:pt modelId="{A33BA2D5-4A4B-444B-8C76-FAABE51D25AC}" type="parTrans" cxnId="{EEF6B89A-B65F-4571-8340-90092E37677F}">
      <dgm:prSet/>
      <dgm:spPr/>
      <dgm:t>
        <a:bodyPr/>
        <a:lstStyle/>
        <a:p>
          <a:endParaRPr lang="en-US"/>
        </a:p>
      </dgm:t>
    </dgm:pt>
    <dgm:pt modelId="{27777A97-2974-41B6-914B-B350911FEC99}" type="sibTrans" cxnId="{EEF6B89A-B65F-4571-8340-90092E37677F}">
      <dgm:prSet/>
      <dgm:spPr/>
      <dgm:t>
        <a:bodyPr/>
        <a:lstStyle/>
        <a:p>
          <a:endParaRPr lang="en-US"/>
        </a:p>
      </dgm:t>
    </dgm:pt>
    <dgm:pt modelId="{B4171E29-FACA-4655-9917-0BCFCCCB0CB8}">
      <dgm:prSet/>
      <dgm:spPr/>
      <dgm:t>
        <a:bodyPr/>
        <a:lstStyle/>
        <a:p>
          <a:r>
            <a:rPr lang="en-GB" dirty="0"/>
            <a:t>Number of employees: Around 2,300 (2020), Around 110,000 self-employed couriers (as of December 2020)</a:t>
          </a:r>
          <a:endParaRPr lang="en-US" dirty="0"/>
        </a:p>
      </dgm:t>
    </dgm:pt>
    <dgm:pt modelId="{30977CD3-57D1-40EF-B494-BD85FCD283A2}" type="parTrans" cxnId="{459BB5AC-9C81-4521-9DF5-9349B8DCC538}">
      <dgm:prSet/>
      <dgm:spPr/>
      <dgm:t>
        <a:bodyPr/>
        <a:lstStyle/>
        <a:p>
          <a:endParaRPr lang="en-US"/>
        </a:p>
      </dgm:t>
    </dgm:pt>
    <dgm:pt modelId="{4DDF7EAF-BBA3-4E6A-876B-502C23112D0C}" type="sibTrans" cxnId="{459BB5AC-9C81-4521-9DF5-9349B8DCC538}">
      <dgm:prSet/>
      <dgm:spPr/>
      <dgm:t>
        <a:bodyPr/>
        <a:lstStyle/>
        <a:p>
          <a:endParaRPr lang="en-US"/>
        </a:p>
      </dgm:t>
    </dgm:pt>
    <dgm:pt modelId="{826241AB-20EF-4215-916F-09C89122AD8A}" type="pres">
      <dgm:prSet presAssocID="{19FA4BD8-51BA-4DF9-B4F0-94B15A844897}" presName="linear" presStyleCnt="0">
        <dgm:presLayoutVars>
          <dgm:animLvl val="lvl"/>
          <dgm:resizeHandles val="exact"/>
        </dgm:presLayoutVars>
      </dgm:prSet>
      <dgm:spPr/>
    </dgm:pt>
    <dgm:pt modelId="{13B18F3E-4B74-41A4-B0F5-7A265219BCF9}" type="pres">
      <dgm:prSet presAssocID="{87007BD0-0678-4C57-9BF7-F961AA59F085}" presName="parentText" presStyleLbl="node1" presStyleIdx="0" presStyleCnt="4">
        <dgm:presLayoutVars>
          <dgm:chMax val="0"/>
          <dgm:bulletEnabled val="1"/>
        </dgm:presLayoutVars>
      </dgm:prSet>
      <dgm:spPr/>
    </dgm:pt>
    <dgm:pt modelId="{5E1634EB-3CD0-410A-9A2B-542A0F7F997E}" type="pres">
      <dgm:prSet presAssocID="{374DF2D0-A80F-430B-AF2A-6D1A21EDB71C}" presName="spacer" presStyleCnt="0"/>
      <dgm:spPr/>
    </dgm:pt>
    <dgm:pt modelId="{173DF481-4BC7-4E14-9CD5-332AFC0A9A5E}" type="pres">
      <dgm:prSet presAssocID="{D407A4A9-482C-48BA-9670-CD295819D337}" presName="parentText" presStyleLbl="node1" presStyleIdx="1" presStyleCnt="4">
        <dgm:presLayoutVars>
          <dgm:chMax val="0"/>
          <dgm:bulletEnabled val="1"/>
        </dgm:presLayoutVars>
      </dgm:prSet>
      <dgm:spPr/>
    </dgm:pt>
    <dgm:pt modelId="{C02D0A3B-A396-4F2C-A983-459CD65058D9}" type="pres">
      <dgm:prSet presAssocID="{D772D594-F309-4A76-A0A1-02293F244D6F}" presName="spacer" presStyleCnt="0"/>
      <dgm:spPr/>
    </dgm:pt>
    <dgm:pt modelId="{D0443E93-6F78-4F18-9EE8-8F6848E96543}" type="pres">
      <dgm:prSet presAssocID="{BC7E03C3-0B88-4516-92A3-C4F16B10B064}" presName="parentText" presStyleLbl="node1" presStyleIdx="2" presStyleCnt="4">
        <dgm:presLayoutVars>
          <dgm:chMax val="0"/>
          <dgm:bulletEnabled val="1"/>
        </dgm:presLayoutVars>
      </dgm:prSet>
      <dgm:spPr/>
    </dgm:pt>
    <dgm:pt modelId="{E8DBBCF9-0458-4114-AC8A-25533F9060DB}" type="pres">
      <dgm:prSet presAssocID="{27777A97-2974-41B6-914B-B350911FEC99}" presName="spacer" presStyleCnt="0"/>
      <dgm:spPr/>
    </dgm:pt>
    <dgm:pt modelId="{B772F357-C70E-4A00-B526-ADBF523DAFB5}" type="pres">
      <dgm:prSet presAssocID="{B4171E29-FACA-4655-9917-0BCFCCCB0CB8}" presName="parentText" presStyleLbl="node1" presStyleIdx="3" presStyleCnt="4">
        <dgm:presLayoutVars>
          <dgm:chMax val="0"/>
          <dgm:bulletEnabled val="1"/>
        </dgm:presLayoutVars>
      </dgm:prSet>
      <dgm:spPr/>
    </dgm:pt>
  </dgm:ptLst>
  <dgm:cxnLst>
    <dgm:cxn modelId="{8D23EC23-215E-4E47-BC08-D4EBE8772BD1}" srcId="{19FA4BD8-51BA-4DF9-B4F0-94B15A844897}" destId="{87007BD0-0678-4C57-9BF7-F961AA59F085}" srcOrd="0" destOrd="0" parTransId="{9E5E0908-5072-4594-B3D5-DB6C81C8DC05}" sibTransId="{374DF2D0-A80F-430B-AF2A-6D1A21EDB71C}"/>
    <dgm:cxn modelId="{5F29793B-98C5-4866-9A6D-848220C14C93}" type="presOf" srcId="{87007BD0-0678-4C57-9BF7-F961AA59F085}" destId="{13B18F3E-4B74-41A4-B0F5-7A265219BCF9}" srcOrd="0" destOrd="0" presId="urn:microsoft.com/office/officeart/2005/8/layout/vList2"/>
    <dgm:cxn modelId="{D4B71950-6999-46E1-AF8F-BDBC23804197}" type="presOf" srcId="{BC7E03C3-0B88-4516-92A3-C4F16B10B064}" destId="{D0443E93-6F78-4F18-9EE8-8F6848E96543}" srcOrd="0" destOrd="0" presId="urn:microsoft.com/office/officeart/2005/8/layout/vList2"/>
    <dgm:cxn modelId="{38776253-C0A5-46A4-9D19-C3486D4881EB}" type="presOf" srcId="{D407A4A9-482C-48BA-9670-CD295819D337}" destId="{173DF481-4BC7-4E14-9CD5-332AFC0A9A5E}" srcOrd="0" destOrd="0" presId="urn:microsoft.com/office/officeart/2005/8/layout/vList2"/>
    <dgm:cxn modelId="{85AEA495-3AEE-45B3-BA65-D36B80021CB2}" srcId="{19FA4BD8-51BA-4DF9-B4F0-94B15A844897}" destId="{D407A4A9-482C-48BA-9670-CD295819D337}" srcOrd="1" destOrd="0" parTransId="{BB7912D4-AB50-4C79-B725-AAC6FA20FA2C}" sibTransId="{D772D594-F309-4A76-A0A1-02293F244D6F}"/>
    <dgm:cxn modelId="{EEF6B89A-B65F-4571-8340-90092E37677F}" srcId="{19FA4BD8-51BA-4DF9-B4F0-94B15A844897}" destId="{BC7E03C3-0B88-4516-92A3-C4F16B10B064}" srcOrd="2" destOrd="0" parTransId="{A33BA2D5-4A4B-444B-8C76-FAABE51D25AC}" sibTransId="{27777A97-2974-41B6-914B-B350911FEC99}"/>
    <dgm:cxn modelId="{459BB5AC-9C81-4521-9DF5-9349B8DCC538}" srcId="{19FA4BD8-51BA-4DF9-B4F0-94B15A844897}" destId="{B4171E29-FACA-4655-9917-0BCFCCCB0CB8}" srcOrd="3" destOrd="0" parTransId="{30977CD3-57D1-40EF-B494-BD85FCD283A2}" sibTransId="{4DDF7EAF-BBA3-4E6A-876B-502C23112D0C}"/>
    <dgm:cxn modelId="{6E9C24F4-51A5-46C3-8A30-01FA3EEA5407}" type="presOf" srcId="{B4171E29-FACA-4655-9917-0BCFCCCB0CB8}" destId="{B772F357-C70E-4A00-B526-ADBF523DAFB5}" srcOrd="0" destOrd="0" presId="urn:microsoft.com/office/officeart/2005/8/layout/vList2"/>
    <dgm:cxn modelId="{F894C1FB-7CBF-4D0C-8150-91B95AA0DCA9}" type="presOf" srcId="{19FA4BD8-51BA-4DF9-B4F0-94B15A844897}" destId="{826241AB-20EF-4215-916F-09C89122AD8A}" srcOrd="0" destOrd="0" presId="urn:microsoft.com/office/officeart/2005/8/layout/vList2"/>
    <dgm:cxn modelId="{6499BF9A-C393-49B5-A8DF-CC69D00BA02B}" type="presParOf" srcId="{826241AB-20EF-4215-916F-09C89122AD8A}" destId="{13B18F3E-4B74-41A4-B0F5-7A265219BCF9}" srcOrd="0" destOrd="0" presId="urn:microsoft.com/office/officeart/2005/8/layout/vList2"/>
    <dgm:cxn modelId="{2B9EDA4C-09DF-43E8-8A07-E173EB0A799B}" type="presParOf" srcId="{826241AB-20EF-4215-916F-09C89122AD8A}" destId="{5E1634EB-3CD0-410A-9A2B-542A0F7F997E}" srcOrd="1" destOrd="0" presId="urn:microsoft.com/office/officeart/2005/8/layout/vList2"/>
    <dgm:cxn modelId="{954752A4-88ED-46A6-9226-7FF72F38D5FE}" type="presParOf" srcId="{826241AB-20EF-4215-916F-09C89122AD8A}" destId="{173DF481-4BC7-4E14-9CD5-332AFC0A9A5E}" srcOrd="2" destOrd="0" presId="urn:microsoft.com/office/officeart/2005/8/layout/vList2"/>
    <dgm:cxn modelId="{89570A7F-26B3-45E6-B2BA-FA3AD8E6F138}" type="presParOf" srcId="{826241AB-20EF-4215-916F-09C89122AD8A}" destId="{C02D0A3B-A396-4F2C-A983-459CD65058D9}" srcOrd="3" destOrd="0" presId="urn:microsoft.com/office/officeart/2005/8/layout/vList2"/>
    <dgm:cxn modelId="{99882499-8AFE-4300-8FD2-985E4692A714}" type="presParOf" srcId="{826241AB-20EF-4215-916F-09C89122AD8A}" destId="{D0443E93-6F78-4F18-9EE8-8F6848E96543}" srcOrd="4" destOrd="0" presId="urn:microsoft.com/office/officeart/2005/8/layout/vList2"/>
    <dgm:cxn modelId="{E2380684-4131-4CC8-AB4E-87DFBFEC65EA}" type="presParOf" srcId="{826241AB-20EF-4215-916F-09C89122AD8A}" destId="{E8DBBCF9-0458-4114-AC8A-25533F9060DB}" srcOrd="5" destOrd="0" presId="urn:microsoft.com/office/officeart/2005/8/layout/vList2"/>
    <dgm:cxn modelId="{08C84D80-F26B-4380-885E-552AA98DD2BE}" type="presParOf" srcId="{826241AB-20EF-4215-916F-09C89122AD8A}" destId="{B772F357-C70E-4A00-B526-ADBF523DAFB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6D86E-0A3A-4122-8892-4DEA3E9A624A}"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CF2E40A4-3EEF-4447-AE8C-4E963E6499CF}">
      <dgm:prSet/>
      <dgm:spPr/>
      <dgm:t>
        <a:bodyPr/>
        <a:lstStyle/>
        <a:p>
          <a:r>
            <a:rPr lang="en-GB" b="1"/>
            <a:t>From a marketing perspective, Deliveroo follows the 4A’s of marketing strongly, more so than the 4P’s as it is a predominantly customer-centric service. </a:t>
          </a:r>
          <a:endParaRPr lang="en-US"/>
        </a:p>
      </dgm:t>
    </dgm:pt>
    <dgm:pt modelId="{3596A602-F464-46ED-9AAC-63B773E34C1B}" type="parTrans" cxnId="{33B8980A-5B8D-4815-8CD8-FC167F3CE3A6}">
      <dgm:prSet/>
      <dgm:spPr/>
      <dgm:t>
        <a:bodyPr/>
        <a:lstStyle/>
        <a:p>
          <a:endParaRPr lang="en-US"/>
        </a:p>
      </dgm:t>
    </dgm:pt>
    <dgm:pt modelId="{9AA011DF-8DEB-4525-B75D-86DA5E6E831D}" type="sibTrans" cxnId="{33B8980A-5B8D-4815-8CD8-FC167F3CE3A6}">
      <dgm:prSet/>
      <dgm:spPr/>
      <dgm:t>
        <a:bodyPr/>
        <a:lstStyle/>
        <a:p>
          <a:endParaRPr lang="en-US"/>
        </a:p>
      </dgm:t>
    </dgm:pt>
    <dgm:pt modelId="{9E660A7F-5467-4984-AA3D-7400A9D7F1D6}">
      <dgm:prSet/>
      <dgm:spPr/>
      <dgm:t>
        <a:bodyPr/>
        <a:lstStyle/>
        <a:p>
          <a:r>
            <a:rPr lang="en-GB" b="1"/>
            <a:t>Deliveroo, as many new successful tech startups such as Uber and Airbnb, doesn’t own any physical/tangible products but instead provides a service through their app and website. Similarly, Deliveroo doesn’t own any restaurants or hire delivery employees but simply connects restaurants, delivery drivers and customers in a convenient-for-all manner allowing a home delivery service for high quality food from a wide selection of restaurants.  </a:t>
          </a:r>
          <a:endParaRPr lang="en-US"/>
        </a:p>
      </dgm:t>
    </dgm:pt>
    <dgm:pt modelId="{59CA6BC5-8284-42FF-83AF-049ABA4C8F32}" type="parTrans" cxnId="{3C5FB9A8-9EB0-4717-B5F8-424EC09AD234}">
      <dgm:prSet/>
      <dgm:spPr/>
      <dgm:t>
        <a:bodyPr/>
        <a:lstStyle/>
        <a:p>
          <a:endParaRPr lang="en-US"/>
        </a:p>
      </dgm:t>
    </dgm:pt>
    <dgm:pt modelId="{7FFCAE1F-2882-4C46-B803-A15D0BFC1F50}" type="sibTrans" cxnId="{3C5FB9A8-9EB0-4717-B5F8-424EC09AD234}">
      <dgm:prSet/>
      <dgm:spPr/>
      <dgm:t>
        <a:bodyPr/>
        <a:lstStyle/>
        <a:p>
          <a:endParaRPr lang="en-US"/>
        </a:p>
      </dgm:t>
    </dgm:pt>
    <dgm:pt modelId="{C0390FB0-F6BF-4CB0-B0AA-93195D6D57CE}">
      <dgm:prSet/>
      <dgm:spPr/>
      <dgm:t>
        <a:bodyPr/>
        <a:lstStyle/>
        <a:p>
          <a:r>
            <a:rPr lang="en-GB" b="1"/>
            <a:t>Another aspect that has allowed Deliveroo to grow so successfully is their promotion strategy. </a:t>
          </a:r>
          <a:endParaRPr lang="en-US"/>
        </a:p>
      </dgm:t>
    </dgm:pt>
    <dgm:pt modelId="{61B2AFC2-42E0-48EC-8A5E-1FCA4AC539DC}" type="parTrans" cxnId="{61EFE9A2-D94A-4D50-AB35-408F2ABA0F1F}">
      <dgm:prSet/>
      <dgm:spPr/>
      <dgm:t>
        <a:bodyPr/>
        <a:lstStyle/>
        <a:p>
          <a:endParaRPr lang="en-US"/>
        </a:p>
      </dgm:t>
    </dgm:pt>
    <dgm:pt modelId="{54E69BD0-32F1-4613-AA77-DBCD42BA5B9B}" type="sibTrans" cxnId="{61EFE9A2-D94A-4D50-AB35-408F2ABA0F1F}">
      <dgm:prSet/>
      <dgm:spPr/>
      <dgm:t>
        <a:bodyPr/>
        <a:lstStyle/>
        <a:p>
          <a:endParaRPr lang="en-US"/>
        </a:p>
      </dgm:t>
    </dgm:pt>
    <dgm:pt modelId="{456E0C7E-E041-499D-8779-5C2331970DE5}">
      <dgm:prSet/>
      <dgm:spPr/>
      <dgm:t>
        <a:bodyPr/>
        <a:lstStyle/>
        <a:p>
          <a:r>
            <a:rPr lang="en-GB" b="1"/>
            <a:t>The implementation of a few key tactics has created an almost iconic image which has made the Deliveroo logo synonymous with the idea of delivery of high-quality food and instantly evokes the idea of hunger among consumers.</a:t>
          </a:r>
          <a:endParaRPr lang="en-US"/>
        </a:p>
      </dgm:t>
    </dgm:pt>
    <dgm:pt modelId="{9D84D6A9-FF21-41BB-BDEB-D5A96A4C1825}" type="parTrans" cxnId="{3B6A6489-D299-4F9C-AECC-2D6F332636CC}">
      <dgm:prSet/>
      <dgm:spPr/>
      <dgm:t>
        <a:bodyPr/>
        <a:lstStyle/>
        <a:p>
          <a:endParaRPr lang="en-US"/>
        </a:p>
      </dgm:t>
    </dgm:pt>
    <dgm:pt modelId="{F608BF2D-F8D2-4B92-B605-915A33D39C02}" type="sibTrans" cxnId="{3B6A6489-D299-4F9C-AECC-2D6F332636CC}">
      <dgm:prSet/>
      <dgm:spPr/>
      <dgm:t>
        <a:bodyPr/>
        <a:lstStyle/>
        <a:p>
          <a:endParaRPr lang="en-US"/>
        </a:p>
      </dgm:t>
    </dgm:pt>
    <dgm:pt modelId="{36060AC8-4C42-45D5-B945-C2FBB3810437}" type="pres">
      <dgm:prSet presAssocID="{BDB6D86E-0A3A-4122-8892-4DEA3E9A624A}" presName="vert0" presStyleCnt="0">
        <dgm:presLayoutVars>
          <dgm:dir/>
          <dgm:animOne val="branch"/>
          <dgm:animLvl val="lvl"/>
        </dgm:presLayoutVars>
      </dgm:prSet>
      <dgm:spPr/>
    </dgm:pt>
    <dgm:pt modelId="{1EB7CED1-3249-4312-8F17-8D4934F66CF2}" type="pres">
      <dgm:prSet presAssocID="{CF2E40A4-3EEF-4447-AE8C-4E963E6499CF}" presName="thickLine" presStyleLbl="alignNode1" presStyleIdx="0" presStyleCnt="4"/>
      <dgm:spPr/>
    </dgm:pt>
    <dgm:pt modelId="{D54AB8D8-DBDA-4CDE-8C8F-EAA16FDE8CE4}" type="pres">
      <dgm:prSet presAssocID="{CF2E40A4-3EEF-4447-AE8C-4E963E6499CF}" presName="horz1" presStyleCnt="0"/>
      <dgm:spPr/>
    </dgm:pt>
    <dgm:pt modelId="{EAF31FF9-52B9-4251-A9C6-42534F18F58C}" type="pres">
      <dgm:prSet presAssocID="{CF2E40A4-3EEF-4447-AE8C-4E963E6499CF}" presName="tx1" presStyleLbl="revTx" presStyleIdx="0" presStyleCnt="4"/>
      <dgm:spPr/>
    </dgm:pt>
    <dgm:pt modelId="{5284513B-55DC-4929-86B5-43432AD61CB2}" type="pres">
      <dgm:prSet presAssocID="{CF2E40A4-3EEF-4447-AE8C-4E963E6499CF}" presName="vert1" presStyleCnt="0"/>
      <dgm:spPr/>
    </dgm:pt>
    <dgm:pt modelId="{B8816A59-036C-4EC7-85EB-CDF2BDAE88F3}" type="pres">
      <dgm:prSet presAssocID="{9E660A7F-5467-4984-AA3D-7400A9D7F1D6}" presName="thickLine" presStyleLbl="alignNode1" presStyleIdx="1" presStyleCnt="4"/>
      <dgm:spPr/>
    </dgm:pt>
    <dgm:pt modelId="{8DA70515-9FF3-45FC-905F-00E8B465FD5A}" type="pres">
      <dgm:prSet presAssocID="{9E660A7F-5467-4984-AA3D-7400A9D7F1D6}" presName="horz1" presStyleCnt="0"/>
      <dgm:spPr/>
    </dgm:pt>
    <dgm:pt modelId="{C71A0520-EE91-4481-864B-17CE5EAF8B42}" type="pres">
      <dgm:prSet presAssocID="{9E660A7F-5467-4984-AA3D-7400A9D7F1D6}" presName="tx1" presStyleLbl="revTx" presStyleIdx="1" presStyleCnt="4"/>
      <dgm:spPr/>
    </dgm:pt>
    <dgm:pt modelId="{616713AC-EE67-4644-820B-51F5B83A2427}" type="pres">
      <dgm:prSet presAssocID="{9E660A7F-5467-4984-AA3D-7400A9D7F1D6}" presName="vert1" presStyleCnt="0"/>
      <dgm:spPr/>
    </dgm:pt>
    <dgm:pt modelId="{032BF007-0230-494E-86E8-6015BE1FC8D6}" type="pres">
      <dgm:prSet presAssocID="{C0390FB0-F6BF-4CB0-B0AA-93195D6D57CE}" presName="thickLine" presStyleLbl="alignNode1" presStyleIdx="2" presStyleCnt="4"/>
      <dgm:spPr/>
    </dgm:pt>
    <dgm:pt modelId="{E730048C-744D-46D9-A860-9F4B9B78C196}" type="pres">
      <dgm:prSet presAssocID="{C0390FB0-F6BF-4CB0-B0AA-93195D6D57CE}" presName="horz1" presStyleCnt="0"/>
      <dgm:spPr/>
    </dgm:pt>
    <dgm:pt modelId="{24316B7D-990D-413D-8A91-42351460BB0E}" type="pres">
      <dgm:prSet presAssocID="{C0390FB0-F6BF-4CB0-B0AA-93195D6D57CE}" presName="tx1" presStyleLbl="revTx" presStyleIdx="2" presStyleCnt="4"/>
      <dgm:spPr/>
    </dgm:pt>
    <dgm:pt modelId="{6F00F706-66FC-456C-8C6A-A5FE4012D071}" type="pres">
      <dgm:prSet presAssocID="{C0390FB0-F6BF-4CB0-B0AA-93195D6D57CE}" presName="vert1" presStyleCnt="0"/>
      <dgm:spPr/>
    </dgm:pt>
    <dgm:pt modelId="{5F7365E2-F740-4112-8D88-8CC1CF411B9E}" type="pres">
      <dgm:prSet presAssocID="{456E0C7E-E041-499D-8779-5C2331970DE5}" presName="thickLine" presStyleLbl="alignNode1" presStyleIdx="3" presStyleCnt="4"/>
      <dgm:spPr/>
    </dgm:pt>
    <dgm:pt modelId="{0643CDC8-125B-4B11-81C7-E0E3249E7CA1}" type="pres">
      <dgm:prSet presAssocID="{456E0C7E-E041-499D-8779-5C2331970DE5}" presName="horz1" presStyleCnt="0"/>
      <dgm:spPr/>
    </dgm:pt>
    <dgm:pt modelId="{B11DB488-B37D-433C-B221-070287A16785}" type="pres">
      <dgm:prSet presAssocID="{456E0C7E-E041-499D-8779-5C2331970DE5}" presName="tx1" presStyleLbl="revTx" presStyleIdx="3" presStyleCnt="4"/>
      <dgm:spPr/>
    </dgm:pt>
    <dgm:pt modelId="{71817811-8152-4F68-A1B9-221FE4238BD1}" type="pres">
      <dgm:prSet presAssocID="{456E0C7E-E041-499D-8779-5C2331970DE5}" presName="vert1" presStyleCnt="0"/>
      <dgm:spPr/>
    </dgm:pt>
  </dgm:ptLst>
  <dgm:cxnLst>
    <dgm:cxn modelId="{33B8980A-5B8D-4815-8CD8-FC167F3CE3A6}" srcId="{BDB6D86E-0A3A-4122-8892-4DEA3E9A624A}" destId="{CF2E40A4-3EEF-4447-AE8C-4E963E6499CF}" srcOrd="0" destOrd="0" parTransId="{3596A602-F464-46ED-9AAC-63B773E34C1B}" sibTransId="{9AA011DF-8DEB-4525-B75D-86DA5E6E831D}"/>
    <dgm:cxn modelId="{A366C435-2575-4D58-A0AF-DE4E570F7387}" type="presOf" srcId="{9E660A7F-5467-4984-AA3D-7400A9D7F1D6}" destId="{C71A0520-EE91-4481-864B-17CE5EAF8B42}" srcOrd="0" destOrd="0" presId="urn:microsoft.com/office/officeart/2008/layout/LinedList"/>
    <dgm:cxn modelId="{BC859F5A-183C-47BF-915F-2EB199BC27FF}" type="presOf" srcId="{BDB6D86E-0A3A-4122-8892-4DEA3E9A624A}" destId="{36060AC8-4C42-45D5-B945-C2FBB3810437}" srcOrd="0" destOrd="0" presId="urn:microsoft.com/office/officeart/2008/layout/LinedList"/>
    <dgm:cxn modelId="{3B6A6489-D299-4F9C-AECC-2D6F332636CC}" srcId="{BDB6D86E-0A3A-4122-8892-4DEA3E9A624A}" destId="{456E0C7E-E041-499D-8779-5C2331970DE5}" srcOrd="3" destOrd="0" parTransId="{9D84D6A9-FF21-41BB-BDEB-D5A96A4C1825}" sibTransId="{F608BF2D-F8D2-4B92-B605-915A33D39C02}"/>
    <dgm:cxn modelId="{D7C5908F-6B50-4465-8483-E3FE00AD178C}" type="presOf" srcId="{CF2E40A4-3EEF-4447-AE8C-4E963E6499CF}" destId="{EAF31FF9-52B9-4251-A9C6-42534F18F58C}" srcOrd="0" destOrd="0" presId="urn:microsoft.com/office/officeart/2008/layout/LinedList"/>
    <dgm:cxn modelId="{61EFE9A2-D94A-4D50-AB35-408F2ABA0F1F}" srcId="{BDB6D86E-0A3A-4122-8892-4DEA3E9A624A}" destId="{C0390FB0-F6BF-4CB0-B0AA-93195D6D57CE}" srcOrd="2" destOrd="0" parTransId="{61B2AFC2-42E0-48EC-8A5E-1FCA4AC539DC}" sibTransId="{54E69BD0-32F1-4613-AA77-DBCD42BA5B9B}"/>
    <dgm:cxn modelId="{3C5FB9A8-9EB0-4717-B5F8-424EC09AD234}" srcId="{BDB6D86E-0A3A-4122-8892-4DEA3E9A624A}" destId="{9E660A7F-5467-4984-AA3D-7400A9D7F1D6}" srcOrd="1" destOrd="0" parTransId="{59CA6BC5-8284-42FF-83AF-049ABA4C8F32}" sibTransId="{7FFCAE1F-2882-4C46-B803-A15D0BFC1F50}"/>
    <dgm:cxn modelId="{B13C2FEB-4DF6-436E-84F0-755453DB5765}" type="presOf" srcId="{456E0C7E-E041-499D-8779-5C2331970DE5}" destId="{B11DB488-B37D-433C-B221-070287A16785}" srcOrd="0" destOrd="0" presId="urn:microsoft.com/office/officeart/2008/layout/LinedList"/>
    <dgm:cxn modelId="{117C4AFC-50B5-4077-989E-8F9128481B77}" type="presOf" srcId="{C0390FB0-F6BF-4CB0-B0AA-93195D6D57CE}" destId="{24316B7D-990D-413D-8A91-42351460BB0E}" srcOrd="0" destOrd="0" presId="urn:microsoft.com/office/officeart/2008/layout/LinedList"/>
    <dgm:cxn modelId="{8C379159-105A-45B6-B2D5-0431D8CD6E92}" type="presParOf" srcId="{36060AC8-4C42-45D5-B945-C2FBB3810437}" destId="{1EB7CED1-3249-4312-8F17-8D4934F66CF2}" srcOrd="0" destOrd="0" presId="urn:microsoft.com/office/officeart/2008/layout/LinedList"/>
    <dgm:cxn modelId="{C970FD17-1875-41D4-A304-CDE2C2A9DB7A}" type="presParOf" srcId="{36060AC8-4C42-45D5-B945-C2FBB3810437}" destId="{D54AB8D8-DBDA-4CDE-8C8F-EAA16FDE8CE4}" srcOrd="1" destOrd="0" presId="urn:microsoft.com/office/officeart/2008/layout/LinedList"/>
    <dgm:cxn modelId="{43AD4CCA-F9F1-4188-9B03-034C37869048}" type="presParOf" srcId="{D54AB8D8-DBDA-4CDE-8C8F-EAA16FDE8CE4}" destId="{EAF31FF9-52B9-4251-A9C6-42534F18F58C}" srcOrd="0" destOrd="0" presId="urn:microsoft.com/office/officeart/2008/layout/LinedList"/>
    <dgm:cxn modelId="{FA9FA147-E3A0-4568-A738-06FB66654F7C}" type="presParOf" srcId="{D54AB8D8-DBDA-4CDE-8C8F-EAA16FDE8CE4}" destId="{5284513B-55DC-4929-86B5-43432AD61CB2}" srcOrd="1" destOrd="0" presId="urn:microsoft.com/office/officeart/2008/layout/LinedList"/>
    <dgm:cxn modelId="{F10DF1CB-6286-4152-BBC9-054582A805AA}" type="presParOf" srcId="{36060AC8-4C42-45D5-B945-C2FBB3810437}" destId="{B8816A59-036C-4EC7-85EB-CDF2BDAE88F3}" srcOrd="2" destOrd="0" presId="urn:microsoft.com/office/officeart/2008/layout/LinedList"/>
    <dgm:cxn modelId="{32459D18-FBCD-4070-859E-FA893446A217}" type="presParOf" srcId="{36060AC8-4C42-45D5-B945-C2FBB3810437}" destId="{8DA70515-9FF3-45FC-905F-00E8B465FD5A}" srcOrd="3" destOrd="0" presId="urn:microsoft.com/office/officeart/2008/layout/LinedList"/>
    <dgm:cxn modelId="{748DF6C8-CFA4-4B04-A35A-C61BA00627F1}" type="presParOf" srcId="{8DA70515-9FF3-45FC-905F-00E8B465FD5A}" destId="{C71A0520-EE91-4481-864B-17CE5EAF8B42}" srcOrd="0" destOrd="0" presId="urn:microsoft.com/office/officeart/2008/layout/LinedList"/>
    <dgm:cxn modelId="{A2C0B0CC-A574-4FCF-8F63-95A02497F089}" type="presParOf" srcId="{8DA70515-9FF3-45FC-905F-00E8B465FD5A}" destId="{616713AC-EE67-4644-820B-51F5B83A2427}" srcOrd="1" destOrd="0" presId="urn:microsoft.com/office/officeart/2008/layout/LinedList"/>
    <dgm:cxn modelId="{AE9E4EF8-F306-40FB-87D7-DBBE4B5F1148}" type="presParOf" srcId="{36060AC8-4C42-45D5-B945-C2FBB3810437}" destId="{032BF007-0230-494E-86E8-6015BE1FC8D6}" srcOrd="4" destOrd="0" presId="urn:microsoft.com/office/officeart/2008/layout/LinedList"/>
    <dgm:cxn modelId="{74AAC604-EEC5-4013-9E67-F05E7405092A}" type="presParOf" srcId="{36060AC8-4C42-45D5-B945-C2FBB3810437}" destId="{E730048C-744D-46D9-A860-9F4B9B78C196}" srcOrd="5" destOrd="0" presId="urn:microsoft.com/office/officeart/2008/layout/LinedList"/>
    <dgm:cxn modelId="{96242753-F53F-4C05-8719-9F4CDC5BCB53}" type="presParOf" srcId="{E730048C-744D-46D9-A860-9F4B9B78C196}" destId="{24316B7D-990D-413D-8A91-42351460BB0E}" srcOrd="0" destOrd="0" presId="urn:microsoft.com/office/officeart/2008/layout/LinedList"/>
    <dgm:cxn modelId="{D33B1060-F115-4938-9F51-560DB20820CB}" type="presParOf" srcId="{E730048C-744D-46D9-A860-9F4B9B78C196}" destId="{6F00F706-66FC-456C-8C6A-A5FE4012D071}" srcOrd="1" destOrd="0" presId="urn:microsoft.com/office/officeart/2008/layout/LinedList"/>
    <dgm:cxn modelId="{10F62DA1-A506-482E-A2AC-6302B33764BA}" type="presParOf" srcId="{36060AC8-4C42-45D5-B945-C2FBB3810437}" destId="{5F7365E2-F740-4112-8D88-8CC1CF411B9E}" srcOrd="6" destOrd="0" presId="urn:microsoft.com/office/officeart/2008/layout/LinedList"/>
    <dgm:cxn modelId="{F85222C2-F78F-496D-8EF3-B849D4EE6A96}" type="presParOf" srcId="{36060AC8-4C42-45D5-B945-C2FBB3810437}" destId="{0643CDC8-125B-4B11-81C7-E0E3249E7CA1}" srcOrd="7" destOrd="0" presId="urn:microsoft.com/office/officeart/2008/layout/LinedList"/>
    <dgm:cxn modelId="{A66026AB-9CDC-4B2F-9D23-D05458106841}" type="presParOf" srcId="{0643CDC8-125B-4B11-81C7-E0E3249E7CA1}" destId="{B11DB488-B37D-433C-B221-070287A16785}" srcOrd="0" destOrd="0" presId="urn:microsoft.com/office/officeart/2008/layout/LinedList"/>
    <dgm:cxn modelId="{B7AF2A48-8051-4D8F-B746-A9E7A90C500E}" type="presParOf" srcId="{0643CDC8-125B-4B11-81C7-E0E3249E7CA1}" destId="{71817811-8152-4F68-A1B9-221FE4238B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263B92-5DF4-4A44-9602-AA3C86000FF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801DBCE-4E58-44F1-BF03-105978A7CCCA}">
      <dgm:prSet/>
      <dgm:spPr/>
      <dgm:t>
        <a:bodyPr/>
        <a:lstStyle/>
        <a:p>
          <a:r>
            <a:rPr lang="en-GB" b="1"/>
            <a:t>Rumi, the ancient Sufi mystic and poet, used to write: “If you desire healing, let yourself fall ill, let yourself fall ill”. I like this quote. In my understanding, it means that in order to experience true health, which is our natural state, we need to undergo a certain cleaning. We need to remove things which don’t belong to the natural state, which become barriers to our experiencing it.</a:t>
          </a:r>
          <a:endParaRPr lang="en-US"/>
        </a:p>
      </dgm:t>
    </dgm:pt>
    <dgm:pt modelId="{AA872769-935E-4285-8631-9BFFE6591254}" type="parTrans" cxnId="{6C0257E9-CC4B-4766-9FB1-2E6DEAB94347}">
      <dgm:prSet/>
      <dgm:spPr/>
      <dgm:t>
        <a:bodyPr/>
        <a:lstStyle/>
        <a:p>
          <a:endParaRPr lang="en-US"/>
        </a:p>
      </dgm:t>
    </dgm:pt>
    <dgm:pt modelId="{3864032E-BB1A-47E7-81B2-780ABAE17F8F}" type="sibTrans" cxnId="{6C0257E9-CC4B-4766-9FB1-2E6DEAB94347}">
      <dgm:prSet/>
      <dgm:spPr/>
      <dgm:t>
        <a:bodyPr/>
        <a:lstStyle/>
        <a:p>
          <a:endParaRPr lang="en-US"/>
        </a:p>
      </dgm:t>
    </dgm:pt>
    <dgm:pt modelId="{1461E207-E141-4D57-8F4F-940CE99A4DFD}">
      <dgm:prSet/>
      <dgm:spPr/>
      <dgm:t>
        <a:bodyPr/>
        <a:lstStyle/>
        <a:p>
          <a:r>
            <a:rPr lang="en-GB" b="1"/>
            <a:t>I think this wisdom can be applied to all aspects of our life. When I try to apply it to my work and my aspiration to create a perfect customer experience, I realize that a perfect experience doesn’t need to be created. More often than  not, to make our customers happy we just need to remove things which stand in the way of effective and positive communication between us as companies and our clients. In a way, it could also be called a cleaning process, or healing process. And the first step is, to recognize these barriers which obstruct the ideal experience, or to let yourself as a company fall ill, which means allowing space for mistakes and for their recognition.</a:t>
          </a:r>
          <a:endParaRPr lang="en-US"/>
        </a:p>
      </dgm:t>
    </dgm:pt>
    <dgm:pt modelId="{CD2BB3FC-2BDB-4316-A120-ACDF3AD843F8}" type="parTrans" cxnId="{21710012-8389-4CE0-BA6B-E496A83A0AAB}">
      <dgm:prSet/>
      <dgm:spPr/>
      <dgm:t>
        <a:bodyPr/>
        <a:lstStyle/>
        <a:p>
          <a:endParaRPr lang="en-US"/>
        </a:p>
      </dgm:t>
    </dgm:pt>
    <dgm:pt modelId="{9F1CC05A-10AA-4058-B38E-AC24486D69AB}" type="sibTrans" cxnId="{21710012-8389-4CE0-BA6B-E496A83A0AAB}">
      <dgm:prSet/>
      <dgm:spPr/>
      <dgm:t>
        <a:bodyPr/>
        <a:lstStyle/>
        <a:p>
          <a:endParaRPr lang="en-US"/>
        </a:p>
      </dgm:t>
    </dgm:pt>
    <dgm:pt modelId="{7B70F50C-D0A4-4B5F-81C3-A3A5E3F967BA}" type="pres">
      <dgm:prSet presAssocID="{E9263B92-5DF4-4A44-9602-AA3C86000FFA}" presName="linear" presStyleCnt="0">
        <dgm:presLayoutVars>
          <dgm:animLvl val="lvl"/>
          <dgm:resizeHandles val="exact"/>
        </dgm:presLayoutVars>
      </dgm:prSet>
      <dgm:spPr/>
    </dgm:pt>
    <dgm:pt modelId="{224C3E36-8533-495F-8A0D-49AD934627EA}" type="pres">
      <dgm:prSet presAssocID="{9801DBCE-4E58-44F1-BF03-105978A7CCCA}" presName="parentText" presStyleLbl="node1" presStyleIdx="0" presStyleCnt="2">
        <dgm:presLayoutVars>
          <dgm:chMax val="0"/>
          <dgm:bulletEnabled val="1"/>
        </dgm:presLayoutVars>
      </dgm:prSet>
      <dgm:spPr/>
    </dgm:pt>
    <dgm:pt modelId="{C8496861-50EA-4BA0-B2AC-17A1B19AC146}" type="pres">
      <dgm:prSet presAssocID="{3864032E-BB1A-47E7-81B2-780ABAE17F8F}" presName="spacer" presStyleCnt="0"/>
      <dgm:spPr/>
    </dgm:pt>
    <dgm:pt modelId="{FB64AA77-907F-4253-BFB2-15CC15B4141E}" type="pres">
      <dgm:prSet presAssocID="{1461E207-E141-4D57-8F4F-940CE99A4DFD}" presName="parentText" presStyleLbl="node1" presStyleIdx="1" presStyleCnt="2">
        <dgm:presLayoutVars>
          <dgm:chMax val="0"/>
          <dgm:bulletEnabled val="1"/>
        </dgm:presLayoutVars>
      </dgm:prSet>
      <dgm:spPr/>
    </dgm:pt>
  </dgm:ptLst>
  <dgm:cxnLst>
    <dgm:cxn modelId="{21710012-8389-4CE0-BA6B-E496A83A0AAB}" srcId="{E9263B92-5DF4-4A44-9602-AA3C86000FFA}" destId="{1461E207-E141-4D57-8F4F-940CE99A4DFD}" srcOrd="1" destOrd="0" parTransId="{CD2BB3FC-2BDB-4316-A120-ACDF3AD843F8}" sibTransId="{9F1CC05A-10AA-4058-B38E-AC24486D69AB}"/>
    <dgm:cxn modelId="{1B0CDC5C-1538-43C4-8264-CDA6F6F15B46}" type="presOf" srcId="{E9263B92-5DF4-4A44-9602-AA3C86000FFA}" destId="{7B70F50C-D0A4-4B5F-81C3-A3A5E3F967BA}" srcOrd="0" destOrd="0" presId="urn:microsoft.com/office/officeart/2005/8/layout/vList2"/>
    <dgm:cxn modelId="{13CC6F7C-654D-4F65-8E1E-EBAF8899A4EB}" type="presOf" srcId="{9801DBCE-4E58-44F1-BF03-105978A7CCCA}" destId="{224C3E36-8533-495F-8A0D-49AD934627EA}" srcOrd="0" destOrd="0" presId="urn:microsoft.com/office/officeart/2005/8/layout/vList2"/>
    <dgm:cxn modelId="{566A22AD-883E-4B43-848A-69E052BF0B19}" type="presOf" srcId="{1461E207-E141-4D57-8F4F-940CE99A4DFD}" destId="{FB64AA77-907F-4253-BFB2-15CC15B4141E}" srcOrd="0" destOrd="0" presId="urn:microsoft.com/office/officeart/2005/8/layout/vList2"/>
    <dgm:cxn modelId="{6C0257E9-CC4B-4766-9FB1-2E6DEAB94347}" srcId="{E9263B92-5DF4-4A44-9602-AA3C86000FFA}" destId="{9801DBCE-4E58-44F1-BF03-105978A7CCCA}" srcOrd="0" destOrd="0" parTransId="{AA872769-935E-4285-8631-9BFFE6591254}" sibTransId="{3864032E-BB1A-47E7-81B2-780ABAE17F8F}"/>
    <dgm:cxn modelId="{896982FE-49C7-4F72-8A71-FD817E6E3BE3}" type="presParOf" srcId="{7B70F50C-D0A4-4B5F-81C3-A3A5E3F967BA}" destId="{224C3E36-8533-495F-8A0D-49AD934627EA}" srcOrd="0" destOrd="0" presId="urn:microsoft.com/office/officeart/2005/8/layout/vList2"/>
    <dgm:cxn modelId="{57E1A757-2966-4B63-8FCA-D1CF5FD4BA87}" type="presParOf" srcId="{7B70F50C-D0A4-4B5F-81C3-A3A5E3F967BA}" destId="{C8496861-50EA-4BA0-B2AC-17A1B19AC146}" srcOrd="1" destOrd="0" presId="urn:microsoft.com/office/officeart/2005/8/layout/vList2"/>
    <dgm:cxn modelId="{F30D069F-3454-42D0-A0DF-18201CE56B3C}" type="presParOf" srcId="{7B70F50C-D0A4-4B5F-81C3-A3A5E3F967BA}" destId="{FB64AA77-907F-4253-BFB2-15CC15B4141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18F3E-4B74-41A4-B0F5-7A265219BCF9}">
      <dsp:nvSpPr>
        <dsp:cNvPr id="0" name=""/>
        <dsp:cNvSpPr/>
      </dsp:nvSpPr>
      <dsp:spPr>
        <a:xfrm>
          <a:off x="0" y="575469"/>
          <a:ext cx="6173637" cy="7698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History and basic operations Deliveroo, headquartered in London, was founded in 2013 by Will Shu and Greg Orlowski . The company makes revenue by charging restaurants a commission fee, as well as by charging customers a per-order fee.</a:t>
          </a:r>
          <a:r>
            <a:rPr lang="en-GB" sz="1400" kern="1200" dirty="0">
              <a:latin typeface="Corbel" panose="020B0503020204020204"/>
            </a:rPr>
            <a:t> </a:t>
          </a:r>
          <a:endParaRPr lang="en-US" sz="1400" kern="1200" dirty="0"/>
        </a:p>
      </dsp:txBody>
      <dsp:txXfrm>
        <a:off x="37581" y="613050"/>
        <a:ext cx="6098475" cy="694697"/>
      </dsp:txXfrm>
    </dsp:sp>
    <dsp:sp modelId="{173DF481-4BC7-4E14-9CD5-332AFC0A9A5E}">
      <dsp:nvSpPr>
        <dsp:cNvPr id="0" name=""/>
        <dsp:cNvSpPr/>
      </dsp:nvSpPr>
      <dsp:spPr>
        <a:xfrm>
          <a:off x="0" y="1385649"/>
          <a:ext cx="6173637" cy="7698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Founded: 2013; 9 years ago</a:t>
          </a:r>
          <a:endParaRPr lang="en-US" sz="1400" kern="1200" dirty="0"/>
        </a:p>
      </dsp:txBody>
      <dsp:txXfrm>
        <a:off x="37581" y="1423230"/>
        <a:ext cx="6098475" cy="694697"/>
      </dsp:txXfrm>
    </dsp:sp>
    <dsp:sp modelId="{D0443E93-6F78-4F18-9EE8-8F6848E96543}">
      <dsp:nvSpPr>
        <dsp:cNvPr id="0" name=""/>
        <dsp:cNvSpPr/>
      </dsp:nvSpPr>
      <dsp:spPr>
        <a:xfrm>
          <a:off x="0" y="2195829"/>
          <a:ext cx="6173637" cy="7698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Headquarters: London, England, UK</a:t>
          </a:r>
          <a:endParaRPr lang="en-US" sz="1400" kern="1200" dirty="0"/>
        </a:p>
      </dsp:txBody>
      <dsp:txXfrm>
        <a:off x="37581" y="2233410"/>
        <a:ext cx="6098475" cy="694697"/>
      </dsp:txXfrm>
    </dsp:sp>
    <dsp:sp modelId="{B772F357-C70E-4A00-B526-ADBF523DAFB5}">
      <dsp:nvSpPr>
        <dsp:cNvPr id="0" name=""/>
        <dsp:cNvSpPr/>
      </dsp:nvSpPr>
      <dsp:spPr>
        <a:xfrm>
          <a:off x="0" y="3006008"/>
          <a:ext cx="6173637" cy="7698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Number of employees: Around 2,300 (2020), Around 110,000 self-employed couriers (as of December 2020)</a:t>
          </a:r>
          <a:endParaRPr lang="en-US" sz="1400" kern="1200" dirty="0"/>
        </a:p>
      </dsp:txBody>
      <dsp:txXfrm>
        <a:off x="37581" y="3043589"/>
        <a:ext cx="6098475" cy="694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7CED1-3249-4312-8F17-8D4934F66CF2}">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F31FF9-52B9-4251-A9C6-42534F18F58C}">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From a marketing perspective, Deliveroo follows the 4A’s of marketing strongly, more so than the 4P’s as it is a predominantly customer-centric service. </a:t>
          </a:r>
          <a:endParaRPr lang="en-US" sz="1400" kern="1200"/>
        </a:p>
      </dsp:txBody>
      <dsp:txXfrm>
        <a:off x="0" y="0"/>
        <a:ext cx="6291714" cy="1382683"/>
      </dsp:txXfrm>
    </dsp:sp>
    <dsp:sp modelId="{B8816A59-036C-4EC7-85EB-CDF2BDAE88F3}">
      <dsp:nvSpPr>
        <dsp:cNvPr id="0" name=""/>
        <dsp:cNvSpPr/>
      </dsp:nvSpPr>
      <dsp:spPr>
        <a:xfrm>
          <a:off x="0" y="138268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1A0520-EE91-4481-864B-17CE5EAF8B42}">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Deliveroo, as many new successful tech startups such as Uber and Airbnb, doesn’t own any physical/tangible products but instead provides a service through their app and website. Similarly, Deliveroo doesn’t own any restaurants or hire delivery employees but simply connects restaurants, delivery drivers and customers in a convenient-for-all manner allowing a home delivery service for high quality food from a wide selection of restaurants.  </a:t>
          </a:r>
          <a:endParaRPr lang="en-US" sz="1400" kern="1200"/>
        </a:p>
      </dsp:txBody>
      <dsp:txXfrm>
        <a:off x="0" y="1382683"/>
        <a:ext cx="6291714" cy="1382683"/>
      </dsp:txXfrm>
    </dsp:sp>
    <dsp:sp modelId="{032BF007-0230-494E-86E8-6015BE1FC8D6}">
      <dsp:nvSpPr>
        <dsp:cNvPr id="0" name=""/>
        <dsp:cNvSpPr/>
      </dsp:nvSpPr>
      <dsp:spPr>
        <a:xfrm>
          <a:off x="0" y="276536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16B7D-990D-413D-8A91-42351460BB0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Another aspect that has allowed Deliveroo to grow so successfully is their promotion strategy. </a:t>
          </a:r>
          <a:endParaRPr lang="en-US" sz="1400" kern="1200"/>
        </a:p>
      </dsp:txBody>
      <dsp:txXfrm>
        <a:off x="0" y="2765367"/>
        <a:ext cx="6291714" cy="1382683"/>
      </dsp:txXfrm>
    </dsp:sp>
    <dsp:sp modelId="{5F7365E2-F740-4112-8D88-8CC1CF411B9E}">
      <dsp:nvSpPr>
        <dsp:cNvPr id="0" name=""/>
        <dsp:cNvSpPr/>
      </dsp:nvSpPr>
      <dsp:spPr>
        <a:xfrm>
          <a:off x="0" y="4148051"/>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1DB488-B37D-433C-B221-070287A16785}">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The implementation of a few key tactics has created an almost iconic image which has made the Deliveroo logo synonymous with the idea of delivery of high-quality food and instantly evokes the idea of hunger among consumers.</a:t>
          </a:r>
          <a:endParaRPr lang="en-US" sz="1400" kern="1200"/>
        </a:p>
      </dsp:txBody>
      <dsp:txXfrm>
        <a:off x="0" y="4148051"/>
        <a:ext cx="6291714" cy="1382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C3E36-8533-495F-8A0D-49AD934627EA}">
      <dsp:nvSpPr>
        <dsp:cNvPr id="0" name=""/>
        <dsp:cNvSpPr/>
      </dsp:nvSpPr>
      <dsp:spPr>
        <a:xfrm>
          <a:off x="0" y="146153"/>
          <a:ext cx="6245265" cy="2625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Rumi, the ancient Sufi mystic and poet, used to write: “If you desire healing, let yourself fall ill, let yourself fall ill”. I like this quote. In my understanding, it means that in order to experience true health, which is our natural state, we need to undergo a certain cleaning. We need to remove things which don’t belong to the natural state, which become barriers to our experiencing it.</a:t>
          </a:r>
          <a:endParaRPr lang="en-US" sz="1600" kern="1200"/>
        </a:p>
      </dsp:txBody>
      <dsp:txXfrm>
        <a:off x="128165" y="274318"/>
        <a:ext cx="5988935" cy="2369150"/>
      </dsp:txXfrm>
    </dsp:sp>
    <dsp:sp modelId="{FB64AA77-907F-4253-BFB2-15CC15B4141E}">
      <dsp:nvSpPr>
        <dsp:cNvPr id="0" name=""/>
        <dsp:cNvSpPr/>
      </dsp:nvSpPr>
      <dsp:spPr>
        <a:xfrm>
          <a:off x="0" y="2817713"/>
          <a:ext cx="6245265" cy="26254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 think this wisdom can be applied to all aspects of our life. When I try to apply it to my work and my aspiration to create a perfect customer experience, I realize that a perfect experience doesn’t need to be created. More often than  not, to make our customers happy we just need to remove things which stand in the way of effective and positive communication between us as companies and our clients. In a way, it could also be called a cleaning process, or healing process. And the first step is, to recognize these barriers which obstruct the ideal experience, or to let yourself as a company fall ill, which means allowing space for mistakes and for their recognition.</a:t>
          </a:r>
          <a:endParaRPr lang="en-US" sz="1600" kern="1200"/>
        </a:p>
      </dsp:txBody>
      <dsp:txXfrm>
        <a:off x="128165" y="2945878"/>
        <a:ext cx="5988935" cy="23691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4385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7985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77225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7447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45660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23022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7982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6771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6558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6388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79629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39789303"/>
      </p:ext>
    </p:extLst>
  </p:cSld>
  <p:clrMap bg1="lt1" tx1="dk1" bg2="lt2" tx2="dk2" accent1="accent1" accent2="accent2" accent3="accent3" accent4="accent4" accent5="accent5" accent6="accent6" hlink="hlink" folHlink="folHlink"/>
  <p:sldLayoutIdLst>
    <p:sldLayoutId id="2147484170" r:id="rId1"/>
    <p:sldLayoutId id="2147484171" r:id="rId2"/>
    <p:sldLayoutId id="2147484172" r:id="rId3"/>
    <p:sldLayoutId id="2147484173" r:id="rId4"/>
    <p:sldLayoutId id="2147484174" r:id="rId5"/>
    <p:sldLayoutId id="2147484175" r:id="rId6"/>
    <p:sldLayoutId id="2147484176" r:id="rId7"/>
    <p:sldLayoutId id="2147484177" r:id="rId8"/>
    <p:sldLayoutId id="2147484178" r:id="rId9"/>
    <p:sldLayoutId id="2147484179" r:id="rId10"/>
    <p:sldLayoutId id="21474841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deliveroo.co.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ncrypted.net/food-ordering-on-demand-app-development"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starry night background">
            <a:extLst>
              <a:ext uri="{FF2B5EF4-FFF2-40B4-BE49-F238E27FC236}">
                <a16:creationId xmlns:a16="http://schemas.microsoft.com/office/drawing/2014/main" id="{205AE504-1345-FBDE-16F0-1064005DDE3B}"/>
              </a:ext>
            </a:extLst>
          </p:cNvPr>
          <p:cNvPicPr>
            <a:picLocks noChangeAspect="1"/>
          </p:cNvPicPr>
          <p:nvPr/>
        </p:nvPicPr>
        <p:blipFill rotWithShape="1">
          <a:blip r:embed="rId2"/>
          <a:srcRect t="15730"/>
          <a:stretch/>
        </p:blipFill>
        <p:spPr>
          <a:xfrm>
            <a:off x="20" y="10"/>
            <a:ext cx="12191980" cy="6857989"/>
          </a:xfrm>
          <a:prstGeom prst="rect">
            <a:avLst/>
          </a:prstGeom>
        </p:spPr>
      </p:pic>
      <p:sp>
        <p:nvSpPr>
          <p:cNvPr id="22"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58592"/>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p:cNvSpPr>
            <a:spLocks noGrp="1"/>
          </p:cNvSpPr>
          <p:nvPr>
            <p:ph type="ctrTitle"/>
          </p:nvPr>
        </p:nvSpPr>
        <p:spPr>
          <a:xfrm>
            <a:off x="3325473" y="1524000"/>
            <a:ext cx="5541054" cy="4212543"/>
          </a:xfrm>
        </p:spPr>
        <p:txBody>
          <a:bodyPr vert="horz" lIns="91440" tIns="45720" rIns="91440" bIns="45720" rtlCol="0" anchor="b">
            <a:noAutofit/>
          </a:bodyPr>
          <a:lstStyle/>
          <a:p>
            <a:r>
              <a:rPr lang="en-GB" sz="1800" b="1" dirty="0">
                <a:latin typeface="Arial Nova"/>
                <a:cs typeface="Calibri"/>
              </a:rPr>
              <a:t>Abdulkadir Khalif Amir</a:t>
            </a:r>
            <a:br>
              <a:rPr lang="en-GB" sz="1800" b="1" dirty="0">
                <a:latin typeface="Arial Nova"/>
              </a:rPr>
            </a:br>
            <a:r>
              <a:rPr lang="en-GB" sz="1800" b="1" dirty="0">
                <a:latin typeface="Arial Nova"/>
                <a:cs typeface="Calibri"/>
              </a:rPr>
              <a:t>2113773</a:t>
            </a:r>
            <a:br>
              <a:rPr lang="en-GB" sz="1800" b="1" dirty="0">
                <a:latin typeface="Arial Nova"/>
                <a:cs typeface="Calibri"/>
              </a:rPr>
            </a:br>
            <a:br>
              <a:rPr lang="en-GB" sz="1800" b="1" dirty="0">
                <a:latin typeface="Arial Nova"/>
                <a:cs typeface="Calibri"/>
              </a:rPr>
            </a:br>
            <a:r>
              <a:rPr lang="en-GB" sz="1800" b="1" dirty="0">
                <a:latin typeface="Arial Nova"/>
                <a:cs typeface="Calibri"/>
              </a:rPr>
              <a:t>MODULE CODE </a:t>
            </a:r>
            <a:br>
              <a:rPr lang="en-GB" sz="1800" b="1" dirty="0">
                <a:latin typeface="Arial Nova"/>
              </a:rPr>
            </a:br>
            <a:r>
              <a:rPr lang="en-GB" sz="1800" b="1" dirty="0">
                <a:latin typeface="Arial Nova"/>
                <a:ea typeface="+mj-lt"/>
                <a:cs typeface="+mj-lt"/>
              </a:rPr>
              <a:t>(BMSW4002-BIRM)</a:t>
            </a:r>
            <a:br>
              <a:rPr lang="en-GB" sz="1800" b="1" dirty="0">
                <a:latin typeface="Arial Nova"/>
                <a:ea typeface="+mj-lt"/>
                <a:cs typeface="+mj-lt"/>
              </a:rPr>
            </a:br>
            <a:br>
              <a:rPr lang="en-GB" sz="1800" b="1" dirty="0">
                <a:latin typeface="Arial Nova"/>
                <a:ea typeface="+mj-lt"/>
                <a:cs typeface="+mj-lt"/>
              </a:rPr>
            </a:br>
            <a:r>
              <a:rPr lang="en-GB" sz="1800" b="1" dirty="0">
                <a:latin typeface="Arial Nova"/>
                <a:ea typeface="+mj-lt"/>
                <a:cs typeface="+mj-lt"/>
              </a:rPr>
              <a:t>Programme</a:t>
            </a:r>
            <a:br>
              <a:rPr lang="en-GB" sz="1800" b="1" dirty="0">
                <a:latin typeface="Arial Nova"/>
                <a:ea typeface="+mj-lt"/>
                <a:cs typeface="+mj-lt"/>
              </a:rPr>
            </a:br>
            <a:r>
              <a:rPr lang="en-GB" sz="1800" b="1" dirty="0">
                <a:latin typeface="Arial Nova"/>
                <a:ea typeface="+mj-lt"/>
                <a:cs typeface="+mj-lt"/>
              </a:rPr>
              <a:t>Certificate of Higher Education Skills for the Workplace</a:t>
            </a:r>
            <a:br>
              <a:rPr lang="en-GB" sz="1800" b="1" dirty="0">
                <a:latin typeface="Arial Nova"/>
                <a:ea typeface="+mj-lt"/>
                <a:cs typeface="+mj-lt"/>
              </a:rPr>
            </a:br>
            <a:r>
              <a:rPr lang="en-GB" sz="1800" b="1" dirty="0">
                <a:latin typeface="Arial Nova"/>
                <a:ea typeface="+mj-lt"/>
                <a:cs typeface="+mj-lt"/>
              </a:rPr>
              <a:t>MODULE</a:t>
            </a:r>
            <a:br>
              <a:rPr lang="en-GB" sz="1800" b="1" dirty="0">
                <a:latin typeface="Arial Nova"/>
                <a:ea typeface="+mj-lt"/>
                <a:cs typeface="+mj-lt"/>
              </a:rPr>
            </a:br>
            <a:br>
              <a:rPr lang="en-GB" sz="1800" b="1" dirty="0">
                <a:latin typeface="Arial Nova"/>
                <a:ea typeface="+mj-lt"/>
                <a:cs typeface="+mj-lt"/>
              </a:rPr>
            </a:br>
            <a:r>
              <a:rPr lang="en-GB" sz="1800" b="1" dirty="0">
                <a:latin typeface="Arial Nova"/>
                <a:ea typeface="+mj-lt"/>
                <a:cs typeface="+mj-lt"/>
              </a:rPr>
              <a:t>Effective Teamworking and Communication Module (BMSW 4002)</a:t>
            </a:r>
            <a:br>
              <a:rPr lang="en-GB" sz="1800" b="1" dirty="0">
                <a:latin typeface="Arial Nova"/>
              </a:rPr>
            </a:br>
            <a:br>
              <a:rPr lang="en-GB" sz="1800" b="1" dirty="0">
                <a:latin typeface="Arial Nova"/>
              </a:rPr>
            </a:br>
            <a:r>
              <a:rPr lang="en-GB" sz="1800" b="1" dirty="0">
                <a:latin typeface="Arial Nova"/>
                <a:cs typeface="Calibri"/>
              </a:rPr>
              <a:t>Lecturer</a:t>
            </a:r>
            <a:br>
              <a:rPr lang="en-GB" sz="1800" b="1" dirty="0">
                <a:latin typeface="Arial Nova"/>
              </a:rPr>
            </a:br>
            <a:r>
              <a:rPr lang="en-GB" sz="1800" b="1" dirty="0">
                <a:latin typeface="Arial Nova"/>
                <a:ea typeface="+mj-lt"/>
                <a:cs typeface="+mj-lt"/>
              </a:rPr>
              <a:t>Dale Clarke: d.clarke@uwtsd.ac.uk</a:t>
            </a:r>
            <a:endParaRPr lang="en-GB" sz="1800" b="1" dirty="0">
              <a:latin typeface="Arial Nova"/>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FDD19C9-B3F1-24C0-9F14-2BE0064D22DF}"/>
              </a:ext>
            </a:extLst>
          </p:cNvPr>
          <p:cNvSpPr txBox="1"/>
          <p:nvPr/>
        </p:nvSpPr>
        <p:spPr>
          <a:xfrm>
            <a:off x="838200" y="451381"/>
            <a:ext cx="10512552" cy="406654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600" b="1" kern="1200" dirty="0">
                <a:solidFill>
                  <a:schemeClr val="tx1"/>
                </a:solidFill>
                <a:latin typeface="+mj-lt"/>
                <a:ea typeface="+mj-ea"/>
                <a:cs typeface="+mj-cs"/>
              </a:rPr>
              <a:t>ASSIGNMENT TITLE</a:t>
            </a:r>
          </a:p>
        </p:txBody>
      </p:sp>
      <p:sp>
        <p:nvSpPr>
          <p:cNvPr id="5" name="TextBox 4">
            <a:extLst>
              <a:ext uri="{FF2B5EF4-FFF2-40B4-BE49-F238E27FC236}">
                <a16:creationId xmlns:a16="http://schemas.microsoft.com/office/drawing/2014/main" id="{31DB0360-878F-63B3-1755-B94FAD8291A3}"/>
              </a:ext>
            </a:extLst>
          </p:cNvPr>
          <p:cNvSpPr txBox="1"/>
          <p:nvPr/>
        </p:nvSpPr>
        <p:spPr>
          <a:xfrm>
            <a:off x="838199" y="4983276"/>
            <a:ext cx="10512552" cy="11266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a:lnSpc>
                <a:spcPct val="90000"/>
              </a:lnSpc>
              <a:spcBef>
                <a:spcPts val="1000"/>
              </a:spcBef>
            </a:pPr>
            <a:endParaRPr lang="en-US" sz="2800" b="1" dirty="0"/>
          </a:p>
          <a:p>
            <a:pPr>
              <a:lnSpc>
                <a:spcPct val="90000"/>
              </a:lnSpc>
              <a:spcBef>
                <a:spcPts val="1000"/>
              </a:spcBef>
            </a:pPr>
            <a:r>
              <a:rPr lang="en-US" sz="3200" b="1" dirty="0"/>
              <a:t>STRATEGIES FOR EFFECTIVE COMMUNICATIONS IN A BUSINESS SETTING         </a:t>
            </a:r>
            <a:endParaRPr lang="en-US" sz="3200" kern="1200">
              <a:latin typeface="+mn-lt"/>
              <a:cs typeface="Calibri"/>
            </a:endParaRPr>
          </a:p>
          <a:p>
            <a:pPr>
              <a:lnSpc>
                <a:spcPct val="90000"/>
              </a:lnSpc>
              <a:spcBef>
                <a:spcPts val="1000"/>
              </a:spcBef>
            </a:pPr>
            <a:r>
              <a:rPr lang="en-US" sz="2400" b="1" kern="1200" dirty="0">
                <a:latin typeface="+mn-lt"/>
                <a:ea typeface="+mn-ea"/>
                <a:cs typeface="+mn-cs"/>
              </a:rPr>
              <a:t>                       </a:t>
            </a:r>
            <a:r>
              <a:rPr lang="en-US" sz="2400" b="1" dirty="0"/>
              <a:t> </a:t>
            </a:r>
            <a:endParaRPr lang="en-US" sz="2400" kern="1200">
              <a:latin typeface="+mn-lt"/>
              <a:ea typeface="+mn-ea"/>
              <a:cs typeface="+mn-cs"/>
            </a:endParaRPr>
          </a:p>
        </p:txBody>
      </p:sp>
      <p:sp>
        <p:nvSpPr>
          <p:cNvPr id="12"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0179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D361ADF-D5D7-9E39-5381-D766A627D932}"/>
              </a:ext>
            </a:extLst>
          </p:cNvPr>
          <p:cNvPicPr>
            <a:picLocks noChangeAspect="1"/>
          </p:cNvPicPr>
          <p:nvPr/>
        </p:nvPicPr>
        <p:blipFill rotWithShape="1">
          <a:blip r:embed="rId2">
            <a:duotone>
              <a:schemeClr val="bg2">
                <a:shade val="45000"/>
                <a:satMod val="135000"/>
              </a:schemeClr>
              <a:prstClr val="white"/>
            </a:duotone>
          </a:blip>
          <a:srcRect t="23278" r="9085" b="-7"/>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64A1A-2D24-D5D2-2070-055FC2B88D4E}"/>
              </a:ext>
            </a:extLst>
          </p:cNvPr>
          <p:cNvSpPr>
            <a:spLocks noGrp="1"/>
          </p:cNvSpPr>
          <p:nvPr>
            <p:ph type="title"/>
          </p:nvPr>
        </p:nvSpPr>
        <p:spPr>
          <a:xfrm>
            <a:off x="838200" y="365125"/>
            <a:ext cx="10515600" cy="1325563"/>
          </a:xfrm>
        </p:spPr>
        <p:txBody>
          <a:bodyPr>
            <a:normAutofit/>
          </a:bodyPr>
          <a:lstStyle/>
          <a:p>
            <a:r>
              <a:rPr lang="en-GB" b="1" i="0" u="sng" dirty="0">
                <a:latin typeface="Arial"/>
                <a:cs typeface="Arial"/>
              </a:rPr>
              <a:t>SUMMARY </a:t>
            </a:r>
            <a:r>
              <a:rPr lang="en-GB" i="0" dirty="0">
                <a:ea typeface="+mj-lt"/>
                <a:cs typeface="+mj-lt"/>
              </a:rPr>
              <a:t> </a:t>
            </a:r>
            <a:endParaRPr lang="en-US" dirty="0"/>
          </a:p>
          <a:p>
            <a:endParaRPr lang="en-GB"/>
          </a:p>
        </p:txBody>
      </p:sp>
      <p:graphicFrame>
        <p:nvGraphicFramePr>
          <p:cNvPr id="11" name="Content Placeholder 2">
            <a:extLst>
              <a:ext uri="{FF2B5EF4-FFF2-40B4-BE49-F238E27FC236}">
                <a16:creationId xmlns:a16="http://schemas.microsoft.com/office/drawing/2014/main" id="{1676CFA3-6CF2-C23B-9011-99ABCC275429}"/>
              </a:ext>
            </a:extLst>
          </p:cNvPr>
          <p:cNvGraphicFramePr>
            <a:graphicFrameLocks noGrp="1"/>
          </p:cNvGraphicFramePr>
          <p:nvPr>
            <p:ph idx="1"/>
            <p:extLst>
              <p:ext uri="{D42A27DB-BD31-4B8C-83A1-F6EECF244321}">
                <p14:modId xmlns:p14="http://schemas.microsoft.com/office/powerpoint/2010/main" val="487401923"/>
              </p:ext>
            </p:extLst>
          </p:nvPr>
        </p:nvGraphicFramePr>
        <p:xfrm>
          <a:off x="565030" y="1149889"/>
          <a:ext cx="617363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10028503-3A9B-EAB0-0E13-8EF4616959B2}"/>
              </a:ext>
            </a:extLst>
          </p:cNvPr>
          <p:cNvSpPr txBox="1"/>
          <p:nvPr/>
        </p:nvSpPr>
        <p:spPr>
          <a:xfrm>
            <a:off x="7527986" y="1647645"/>
            <a:ext cx="431033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n-lt"/>
                <a:cs typeface="+mn-lt"/>
              </a:rPr>
              <a:t>Analysing the DELIVEROO communication methods, strategies and communication barriers.</a:t>
            </a:r>
            <a:endParaRPr lang="en-US" sz="2000" b="1" dirty="0">
              <a:cs typeface="Calibri"/>
            </a:endParaRPr>
          </a:p>
          <a:p>
            <a:endParaRPr lang="en-GB" dirty="0">
              <a:cs typeface="Calibri"/>
            </a:endParaRPr>
          </a:p>
        </p:txBody>
      </p:sp>
    </p:spTree>
    <p:extLst>
      <p:ext uri="{BB962C8B-B14F-4D97-AF65-F5344CB8AC3E}">
        <p14:creationId xmlns:p14="http://schemas.microsoft.com/office/powerpoint/2010/main" val="719322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D1B81B-FE65-5FC7-86CF-F4A2DCF2B2FC}"/>
              </a:ext>
            </a:extLst>
          </p:cNvPr>
          <p:cNvSpPr>
            <a:spLocks noGrp="1"/>
          </p:cNvSpPr>
          <p:nvPr>
            <p:ph type="title"/>
          </p:nvPr>
        </p:nvSpPr>
        <p:spPr>
          <a:xfrm>
            <a:off x="838200" y="365125"/>
            <a:ext cx="10515600" cy="1325563"/>
          </a:xfrm>
        </p:spPr>
        <p:txBody>
          <a:bodyPr>
            <a:normAutofit/>
          </a:bodyPr>
          <a:lstStyle/>
          <a:p>
            <a:r>
              <a:rPr lang="en-GB" b="1" dirty="0">
                <a:ea typeface="+mj-lt"/>
                <a:cs typeface="+mj-lt"/>
              </a:rPr>
              <a:t>         The arrival of Deliveroo</a:t>
            </a:r>
            <a:endParaRPr lang="en-US" b="1"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F5E23B-DA9E-C1F8-584D-700435CA355B}"/>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endParaRPr lang="en-GB" sz="2000">
              <a:cs typeface="Calibri" panose="020F0502020204030204"/>
            </a:endParaRPr>
          </a:p>
          <a:p>
            <a:r>
              <a:rPr lang="en-GB" sz="2000" dirty="0">
                <a:ea typeface="+mn-lt"/>
                <a:cs typeface="+mn-lt"/>
              </a:rPr>
              <a:t>Enter </a:t>
            </a:r>
            <a:r>
              <a:rPr lang="en-GB" sz="2000" dirty="0">
                <a:ea typeface="+mn-lt"/>
                <a:cs typeface="+mn-lt"/>
                <a:hlinkClick r:id="rId2"/>
              </a:rPr>
              <a:t>Deliveroo</a:t>
            </a:r>
            <a:r>
              <a:rPr lang="en-GB" sz="2000" dirty="0">
                <a:ea typeface="+mn-lt"/>
                <a:cs typeface="+mn-lt"/>
              </a:rPr>
              <a:t>, with a simple plan to make your nights in that bit more interesting. Deliveroo aims to bridge the gap between restaurants, who make delicious high-quality food, and you, who would like some of that delicious food but also wants to stay in and finish this box set, thanks very much. Deliveroo connect users with a host of local restaurants, from the classic pizzerias and takeaways to gastro-pubs and high-end burger joints, allowing you to browse through dozens of options in quick succession to see what takes your fancy.</a:t>
            </a:r>
            <a:endParaRPr lang="en-GB" sz="2000" dirty="0"/>
          </a:p>
          <a:p>
            <a:r>
              <a:rPr lang="en-GB" sz="2000" dirty="0">
                <a:ea typeface="+mn-lt"/>
                <a:cs typeface="+mn-lt"/>
              </a:rPr>
              <a:t>Once you’ve settled on your choice, make your order through the Deliveroo website or app, and your chosen restaurant will whip up the food as usual. Meanwhile, one of Deliveroo’s drivers will swoop in, </a:t>
            </a:r>
            <a:r>
              <a:rPr lang="en-GB" sz="2000" dirty="0" err="1">
                <a:ea typeface="+mn-lt"/>
                <a:cs typeface="+mn-lt"/>
              </a:rPr>
              <a:t>dabbawala</a:t>
            </a:r>
            <a:r>
              <a:rPr lang="en-GB" sz="2000" dirty="0">
                <a:ea typeface="+mn-lt"/>
                <a:cs typeface="+mn-lt"/>
              </a:rPr>
              <a:t>-style, to pick up your dinner and ferry it to your door in just over half an hour. Payment’s all dealt with through the website so there’s no need for panicked runs to the nearest cash machine, and because Deliveroo collect the meals and provide the transport there’s a greater choice of at-home food than ever. Pizzas, burgers, Japanese, Thai, a freshly-cooked steak or an array of tacos with all the accompaniments – the choice is well and truly yours.</a:t>
            </a:r>
            <a:endParaRPr lang="en-GB" sz="2000" dirty="0"/>
          </a:p>
          <a:p>
            <a:endParaRPr lang="en-GB" sz="2000">
              <a:cs typeface="Calibri"/>
            </a:endParaRPr>
          </a:p>
        </p:txBody>
      </p:sp>
    </p:spTree>
    <p:extLst>
      <p:ext uri="{BB962C8B-B14F-4D97-AF65-F5344CB8AC3E}">
        <p14:creationId xmlns:p14="http://schemas.microsoft.com/office/powerpoint/2010/main" val="4182394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EC6D7-8CAA-11DB-0FF7-E92244B40977}"/>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OVERVIEW</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4B9074E-9C3B-88CC-7669-672C9BD8B27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1800" dirty="0">
                <a:ea typeface="+mn-lt"/>
                <a:cs typeface="+mn-lt"/>
              </a:rPr>
              <a:t>Be it some fried chicken, a bowl of noodles or a juicy burger, the story of your weeknight takeaway doesn’t begin in a kitchen. It doesn’t start in your empty fridge. It all kicks off in a distant land, thousands and thousands of years ago. It begins with fire. Fire was conquered by early humans around a million years ago, and we soon worked out that this toasty new toy could be used to cook our food. Instead of taking a bite out of the first thing that came to hand, we realised that we could throw said thing in the fire, and it came out much tastier. Evolution took hold, the years passed, and we continued to develop our culinary abilities. Then one day, we had a thought: “Hey, surely we can get someone else to make the dinner tonight?”</a:t>
            </a:r>
            <a:endParaRPr lang="en-US" sz="1800" dirty="0"/>
          </a:p>
        </p:txBody>
      </p:sp>
    </p:spTree>
    <p:extLst>
      <p:ext uri="{BB962C8B-B14F-4D97-AF65-F5344CB8AC3E}">
        <p14:creationId xmlns:p14="http://schemas.microsoft.com/office/powerpoint/2010/main" val="180656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DC513EC-F4E5-3B27-A30B-5027F01101D9}"/>
              </a:ext>
            </a:extLst>
          </p:cNvPr>
          <p:cNvSpPr txBox="1"/>
          <p:nvPr/>
        </p:nvSpPr>
        <p:spPr>
          <a:xfrm>
            <a:off x="838200" y="546041"/>
            <a:ext cx="5558489" cy="56309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1500" dirty="0"/>
              <a:t>                            </a:t>
            </a:r>
            <a:r>
              <a:rPr lang="en-US" sz="3200" dirty="0"/>
              <a:t> DELIVEROO</a:t>
            </a:r>
            <a:endParaRPr lang="en-US" sz="3200">
              <a:cs typeface="Calibri"/>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500"/>
          </a:p>
          <a:p>
            <a:pPr>
              <a:lnSpc>
                <a:spcPct val="90000"/>
              </a:lnSpc>
              <a:spcBef>
                <a:spcPts val="1000"/>
              </a:spcBef>
              <a:buClr>
                <a:schemeClr val="bg2">
                  <a:lumMod val="40000"/>
                  <a:lumOff val="60000"/>
                </a:schemeClr>
              </a:buClr>
              <a:buSzPct val="80000"/>
            </a:pPr>
            <a:r>
              <a:rPr lang="en-US" dirty="0"/>
              <a:t>This Deliveroo </a:t>
            </a:r>
            <a:r>
              <a:rPr lang="en-US" dirty="0" err="1"/>
              <a:t>organisational</a:t>
            </a:r>
            <a:r>
              <a:rPr lang="en-US" dirty="0"/>
              <a:t> structure is about Deliveroo which is an online food delivery industry having its operations in many countries. This company has recently secured expansions and further this company is looking for more expansions. This company is such a faster growing company so this company wants to expand its business through entering into a new city and wants to </a:t>
            </a:r>
            <a:r>
              <a:rPr lang="en-US" dirty="0" err="1"/>
              <a:t>internationalise</a:t>
            </a:r>
            <a:r>
              <a:rPr lang="en-US" dirty="0"/>
              <a:t> its business. In present situation company has its markets in twelve countries but company wants to a fast return on its investment and so a brief research has been conducted in this report to identify the city in which Deliveroo can establish its market so that it can develop more opportunities for itself as well can successfully implement its expansion plans so that Deliveroo could find the right city for establishing its market along with this the competitive environment of Deliveroo which company faces is explained in this report.</a:t>
            </a:r>
            <a:endParaRPr lang="en-US" dirty="0">
              <a:cs typeface="Calibri" panose="020F0502020204030204"/>
            </a:endParaRPr>
          </a:p>
        </p:txBody>
      </p:sp>
      <p:sp>
        <p:nvSpPr>
          <p:cNvPr id="8"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4"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6"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7007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6">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8">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5482F6D-483C-F687-9062-AA616685C8DD}"/>
              </a:ext>
            </a:extLst>
          </p:cNvPr>
          <p:cNvSpPr txBox="1"/>
          <p:nvPr/>
        </p:nvSpPr>
        <p:spPr>
          <a:xfrm>
            <a:off x="6096000" y="820880"/>
            <a:ext cx="5257799" cy="48893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dirty="0"/>
              <a:t>       </a:t>
            </a:r>
            <a:r>
              <a:rPr lang="en-US" sz="2800" b="1" dirty="0"/>
              <a:t>  Revolutions in food delivery</a:t>
            </a:r>
            <a:endParaRPr lang="en-US" sz="2800" dirty="0">
              <a:cs typeface="Calibri"/>
            </a:endParaRPr>
          </a:p>
          <a:p>
            <a:pPr indent="-228600">
              <a:lnSpc>
                <a:spcPct val="90000"/>
              </a:lnSpc>
              <a:spcAft>
                <a:spcPts val="600"/>
              </a:spcAft>
              <a:buFont typeface="Arial" panose="020B0604020202020204" pitchFamily="34" charset="0"/>
              <a:buChar char="•"/>
            </a:pPr>
            <a:endParaRPr lang="en-US" sz="2800" dirty="0">
              <a:cs typeface="Calibri"/>
            </a:endParaRPr>
          </a:p>
          <a:p>
            <a:pPr>
              <a:lnSpc>
                <a:spcPct val="90000"/>
              </a:lnSpc>
              <a:spcAft>
                <a:spcPts val="600"/>
              </a:spcAft>
            </a:pPr>
            <a:r>
              <a:rPr lang="en-US" dirty="0"/>
              <a:t>Meanwhile in the United States, an increasing number of delis and merchants were hitting the roads with horse and cart to provide an ad-hoc food delivery service. New Orleans and New York both saw </a:t>
            </a:r>
            <a:r>
              <a:rPr lang="en-US" b="1" dirty="0"/>
              <a:t>horse-drawn deliveries</a:t>
            </a:r>
            <a:r>
              <a:rPr lang="en-US" dirty="0"/>
              <a:t> of deli snacks, cheeses and oils, while UK families grew to associate the clip-clop of horses with their daily milk deliveries. It makes a change from nipping to the supermarket, we’ll say that much. It took until the 1950s for the takeaway as we now know it to really catch on both in the UK and the US. There was more food, and more money, sloshing around after the Second World War, and people were just beginning to embrace the routine of sitting in front of the </a:t>
            </a:r>
            <a:r>
              <a:rPr lang="en-US" dirty="0" err="1"/>
              <a:t>telly</a:t>
            </a:r>
            <a:r>
              <a:rPr lang="en-US" dirty="0"/>
              <a:t> with their dinner.</a:t>
            </a:r>
            <a:endParaRPr lang="en-US" dirty="0">
              <a:cs typeface="Calibri" panose="020F0502020204030204"/>
            </a:endParaRPr>
          </a:p>
        </p:txBody>
      </p:sp>
      <p:sp>
        <p:nvSpPr>
          <p:cNvPr id="17" name="Freeform: Shape 1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25737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E75E5A-F292-A1EA-B8B3-EB98D8EA8BFF}"/>
              </a:ext>
            </a:extLst>
          </p:cNvPr>
          <p:cNvSpPr txBox="1"/>
          <p:nvPr/>
        </p:nvSpPr>
        <p:spPr>
          <a:xfrm>
            <a:off x="1618891" y="468702"/>
            <a:ext cx="950055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3600" dirty="0">
                <a:ea typeface="+mn-lt"/>
                <a:cs typeface="+mn-lt"/>
              </a:rPr>
              <a:t>                    Communication methods</a:t>
            </a:r>
            <a:endParaRPr lang="en-US" sz="3600" dirty="0">
              <a:cs typeface="Calibri"/>
            </a:endParaRPr>
          </a:p>
          <a:p>
            <a:pPr algn="l"/>
            <a:endParaRPr lang="en-GB" dirty="0">
              <a:cs typeface="Calibri"/>
            </a:endParaRPr>
          </a:p>
        </p:txBody>
      </p:sp>
      <p:sp>
        <p:nvSpPr>
          <p:cNvPr id="3" name="TextBox 2">
            <a:extLst>
              <a:ext uri="{FF2B5EF4-FFF2-40B4-BE49-F238E27FC236}">
                <a16:creationId xmlns:a16="http://schemas.microsoft.com/office/drawing/2014/main" id="{E14FC693-F094-F482-C92E-526BF0D65699}"/>
              </a:ext>
            </a:extLst>
          </p:cNvPr>
          <p:cNvSpPr txBox="1"/>
          <p:nvPr/>
        </p:nvSpPr>
        <p:spPr>
          <a:xfrm>
            <a:off x="209012" y="2236218"/>
            <a:ext cx="1132648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One method is the use of social media and internet </a:t>
            </a:r>
            <a:r>
              <a:rPr lang="en-GB" sz="2400" b="1" dirty="0" err="1">
                <a:ea typeface="+mn-lt"/>
                <a:cs typeface="+mn-lt"/>
              </a:rPr>
              <a:t>softwares</a:t>
            </a:r>
            <a:r>
              <a:rPr lang="en-GB" sz="2400" b="1" dirty="0">
                <a:ea typeface="+mn-lt"/>
                <a:cs typeface="+mn-lt"/>
              </a:rPr>
              <a:t> that </a:t>
            </a:r>
            <a:br>
              <a:rPr lang="en-GB" sz="2400" b="1" dirty="0">
                <a:ea typeface="+mn-lt"/>
                <a:cs typeface="+mn-lt"/>
              </a:rPr>
            </a:br>
            <a:r>
              <a:rPr lang="en-GB" sz="2400" b="1" dirty="0">
                <a:ea typeface="+mn-lt"/>
                <a:cs typeface="+mn-lt"/>
              </a:rPr>
              <a:t>helps to connect and engage employees to boost productivity, increase retention,</a:t>
            </a:r>
            <a:br>
              <a:rPr lang="en-GB" sz="2400" b="1" dirty="0">
                <a:ea typeface="+mn-lt"/>
                <a:cs typeface="+mn-lt"/>
              </a:rPr>
            </a:br>
            <a:r>
              <a:rPr lang="en-GB" sz="2400" b="1" dirty="0">
                <a:ea typeface="+mn-lt"/>
                <a:cs typeface="+mn-lt"/>
              </a:rPr>
              <a:t>and drive engagement.</a:t>
            </a:r>
          </a:p>
          <a:p>
            <a:r>
              <a:rPr lang="en-GB" sz="2400" b="1" dirty="0">
                <a:ea typeface="+mn-lt"/>
                <a:cs typeface="+mn-lt"/>
              </a:rPr>
              <a:t>Internet-based applications and smartphones have transformed our lives simplifying everything for us. All necessary commodities can be ordered online to be delivered to our homes ranging from household items to high-tech equipment. Food delivery systems have grown exponentially creating a transition in people from visiting restaurants to enjoying food in the comfort of their homes. Deliveroo is one such</a:t>
            </a:r>
            <a:r>
              <a:rPr lang="en-GB" sz="2400" b="1" dirty="0">
                <a:ea typeface="+mn-lt"/>
                <a:cs typeface="+mn-lt"/>
                <a:hlinkClick r:id="rId2"/>
              </a:rPr>
              <a:t> food delivery app</a:t>
            </a:r>
            <a:r>
              <a:rPr lang="en-GB" sz="2400" b="1" dirty="0">
                <a:ea typeface="+mn-lt"/>
                <a:cs typeface="+mn-lt"/>
              </a:rPr>
              <a:t> that has emerged as one of the fastest-growing companies.</a:t>
            </a:r>
            <a:endParaRPr lang="en-GB" b="1">
              <a:cs typeface="Calibri"/>
            </a:endParaRPr>
          </a:p>
        </p:txBody>
      </p:sp>
    </p:spTree>
    <p:extLst>
      <p:ext uri="{BB962C8B-B14F-4D97-AF65-F5344CB8AC3E}">
        <p14:creationId xmlns:p14="http://schemas.microsoft.com/office/powerpoint/2010/main" val="3493024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EDF5CC40-56D7-A3F8-A58E-8C1235F7B1CE}"/>
              </a:ext>
            </a:extLst>
          </p:cNvPr>
          <p:cNvSpPr txBox="1"/>
          <p:nvPr/>
        </p:nvSpPr>
        <p:spPr>
          <a:xfrm>
            <a:off x="6096000" y="217031"/>
            <a:ext cx="5257799" cy="66433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0000" lnSpcReduction="20000"/>
          </a:bodyPr>
          <a:lstStyle/>
          <a:p>
            <a:pPr>
              <a:lnSpc>
                <a:spcPct val="90000"/>
              </a:lnSpc>
              <a:spcAft>
                <a:spcPts val="600"/>
              </a:spcAft>
            </a:pPr>
            <a:r>
              <a:rPr lang="en-US" sz="2300" b="1" dirty="0"/>
              <a:t>When a business communicates well with its employees – and employees communicate well with the leadership and each other – it has a huge impact:</a:t>
            </a:r>
            <a:endParaRPr lang="en-US" sz="2300" b="1">
              <a:cs typeface="Calibri"/>
            </a:endParaRP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2400" dirty="0">
              <a:cs typeface="Calibri"/>
            </a:endParaRPr>
          </a:p>
          <a:p>
            <a:pPr>
              <a:lnSpc>
                <a:spcPct val="90000"/>
              </a:lnSpc>
              <a:spcAft>
                <a:spcPts val="600"/>
              </a:spcAft>
            </a:pPr>
            <a:r>
              <a:rPr lang="en-US" b="1" dirty="0"/>
              <a:t>People understand the </a:t>
            </a:r>
            <a:r>
              <a:rPr lang="en-US" b="1" dirty="0" err="1"/>
              <a:t>organisation’s</a:t>
            </a:r>
            <a:r>
              <a:rPr lang="en-US" b="1" dirty="0"/>
              <a:t> mission and their contribution to it</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They come to work ready to do their best work and help others to succeed</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They stay with the </a:t>
            </a:r>
            <a:r>
              <a:rPr lang="en-US" b="1" dirty="0" err="1"/>
              <a:t>organisation</a:t>
            </a:r>
            <a:r>
              <a:rPr lang="en-US" b="1" dirty="0"/>
              <a:t> longer and want to develop and progress</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They go the extra mile for customers, boosting the customer experience</a:t>
            </a: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a:lnSpc>
                <a:spcPct val="90000"/>
              </a:lnSpc>
              <a:spcAft>
                <a:spcPts val="600"/>
              </a:spcAft>
            </a:pPr>
            <a:r>
              <a:rPr lang="en-US" b="1" dirty="0"/>
              <a:t>Contrast that with a business that communicates poorly:</a:t>
            </a: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a:lnSpc>
                <a:spcPct val="90000"/>
              </a:lnSpc>
              <a:spcAft>
                <a:spcPts val="600"/>
              </a:spcAft>
            </a:pPr>
            <a:r>
              <a:rPr lang="en-US" b="1" dirty="0"/>
              <a:t>People feel disconnected from the </a:t>
            </a:r>
            <a:r>
              <a:rPr lang="en-US" b="1" dirty="0" err="1"/>
              <a:t>organisation</a:t>
            </a:r>
            <a:r>
              <a:rPr lang="en-US" b="1" dirty="0"/>
              <a:t>, its leadership and its mission</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They don’t have the information that they need to do their best work</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They’re unengaged – sometimes even resentful – and move on faster</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Customer experience suffers and recruitment, onboarding and training costs skyrocket</a:t>
            </a:r>
            <a:endParaRPr lang="en-US" b="1" dirty="0">
              <a:cs typeface="Calibri"/>
            </a:endParaRPr>
          </a:p>
          <a:p>
            <a:pPr>
              <a:lnSpc>
                <a:spcPct val="90000"/>
              </a:lnSpc>
              <a:spcAft>
                <a:spcPts val="600"/>
              </a:spcAft>
            </a:pPr>
            <a:endParaRPr lang="en-US" b="1" dirty="0">
              <a:cs typeface="Calibri"/>
            </a:endParaRPr>
          </a:p>
          <a:p>
            <a:pPr>
              <a:lnSpc>
                <a:spcPct val="90000"/>
              </a:lnSpc>
              <a:spcAft>
                <a:spcPts val="600"/>
              </a:spcAft>
            </a:pPr>
            <a:r>
              <a:rPr lang="en-US" b="1" dirty="0"/>
              <a:t>This guide is about creating an internal comms environment that fosters great employee engagement and exceptional customer experience.</a:t>
            </a: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p:txBody>
      </p:sp>
      <p:sp>
        <p:nvSpPr>
          <p:cNvPr id="22" name="Freeform: Shape 2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55DADDDB-C512-6E4B-3F46-7E1A26D4AC6E}"/>
              </a:ext>
            </a:extLst>
          </p:cNvPr>
          <p:cNvSpPr txBox="1"/>
          <p:nvPr/>
        </p:nvSpPr>
        <p:spPr>
          <a:xfrm>
            <a:off x="-796505" y="8627"/>
            <a:ext cx="3289539" cy="4843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3272082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0" name="Rectangle 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FDA98AB-0DAB-6C0A-D198-0B8ACE430D3D}"/>
              </a:ext>
            </a:extLst>
          </p:cNvPr>
          <p:cNvSpPr txBox="1"/>
          <p:nvPr/>
        </p:nvSpPr>
        <p:spPr>
          <a:xfrm>
            <a:off x="5656218" y="355983"/>
            <a:ext cx="5542387" cy="54075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1" dirty="0"/>
              <a:t>                 Internal communication</a:t>
            </a:r>
            <a:endParaRPr lang="en-US" sz="2000" b="1">
              <a:cs typeface="Calibri"/>
            </a:endParaRP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a:lnSpc>
                <a:spcPct val="90000"/>
              </a:lnSpc>
              <a:spcAft>
                <a:spcPts val="600"/>
              </a:spcAft>
            </a:pPr>
            <a:r>
              <a:rPr lang="en-US" sz="1700" dirty="0"/>
              <a:t>Internal communication is important for building a culture of transparency between management and employees, and it can engage employees in the </a:t>
            </a:r>
            <a:r>
              <a:rPr lang="en-US" sz="1700" dirty="0" err="1"/>
              <a:t>organisation’s</a:t>
            </a:r>
            <a:r>
              <a:rPr lang="en-US" sz="1700" dirty="0"/>
              <a:t> priorities. Employee engagement in the management literature is defined as the degree to which an individual is attentive and absorbed in the performance of their roles. Engaged employees often feel empowered, involved, emotionally attached and dedicated to the </a:t>
            </a:r>
            <a:r>
              <a:rPr lang="en-US" sz="1700" dirty="0" err="1"/>
              <a:t>organisation</a:t>
            </a:r>
            <a:r>
              <a:rPr lang="en-US" sz="1700" dirty="0"/>
              <a:t>, and excited and proud about being a part of it.</a:t>
            </a:r>
            <a:endParaRPr lang="en-US" sz="1700" dirty="0">
              <a:cs typeface="Calibri"/>
            </a:endParaRP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dirty="0"/>
              <a:t>Driving Employee Engagement: The Expanded Role of Internal Communications</a:t>
            </a:r>
            <a:endParaRPr lang="en-US" sz="1700" dirty="0">
              <a:cs typeface="Calibri"/>
            </a:endParaRPr>
          </a:p>
          <a:p>
            <a:pPr indent="-228600">
              <a:lnSpc>
                <a:spcPct val="90000"/>
              </a:lnSpc>
              <a:spcAft>
                <a:spcPts val="600"/>
              </a:spcAft>
              <a:buFont typeface="Arial" panose="020B0604020202020204" pitchFamily="34" charset="0"/>
              <a:buChar char="•"/>
            </a:pPr>
            <a:r>
              <a:rPr lang="en-US" sz="1700" dirty="0"/>
              <a:t>K. Mishra et al., 2014</a:t>
            </a:r>
            <a:endParaRPr lang="en-US" sz="1700" dirty="0">
              <a:cs typeface="Calibri"/>
            </a:endParaRPr>
          </a:p>
        </p:txBody>
      </p:sp>
    </p:spTree>
    <p:extLst>
      <p:ext uri="{BB962C8B-B14F-4D97-AF65-F5344CB8AC3E}">
        <p14:creationId xmlns:p14="http://schemas.microsoft.com/office/powerpoint/2010/main" val="1857727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8D0B068-613F-813E-17D2-A03C9532614D}"/>
              </a:ext>
            </a:extLst>
          </p:cNvPr>
          <p:cNvSpPr txBox="1"/>
          <p:nvPr/>
        </p:nvSpPr>
        <p:spPr>
          <a:xfrm>
            <a:off x="838200" y="365125"/>
            <a:ext cx="5558489"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kern="1200">
                <a:solidFill>
                  <a:schemeClr val="tx1"/>
                </a:solidFill>
                <a:latin typeface="+mj-lt"/>
                <a:ea typeface="+mj-ea"/>
                <a:cs typeface="+mj-cs"/>
              </a:rPr>
              <a:t>           matrix organisational structure </a:t>
            </a:r>
          </a:p>
        </p:txBody>
      </p:sp>
      <p:sp>
        <p:nvSpPr>
          <p:cNvPr id="16"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F415A61-101C-9910-1130-AECB83484174}"/>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10000"/>
          </a:bodyPr>
          <a:lstStyle/>
          <a:p>
            <a:pPr>
              <a:lnSpc>
                <a:spcPct val="90000"/>
              </a:lnSpc>
              <a:spcAft>
                <a:spcPts val="600"/>
              </a:spcAft>
            </a:pPr>
            <a:r>
              <a:rPr lang="en-US" sz="2000" b="1" dirty="0"/>
              <a:t>The most effective structure available to Deliveroo in reference to management theory of Fayol’s principles of management that is known as the administrative theory of management is Matrix </a:t>
            </a:r>
            <a:r>
              <a:rPr lang="en-US" sz="2000" b="1" dirty="0" err="1"/>
              <a:t>Organisational</a:t>
            </a:r>
            <a:r>
              <a:rPr lang="en-US" sz="2000" b="1" dirty="0"/>
              <a:t> structure as Deliveroo is one of the fastest growing start-ups of the world Matrix </a:t>
            </a:r>
            <a:r>
              <a:rPr lang="en-US" sz="2000" b="1" dirty="0" err="1"/>
              <a:t>organisational</a:t>
            </a:r>
            <a:r>
              <a:rPr lang="en-US" sz="2000" b="1" dirty="0"/>
              <a:t> structure will help Deliveroo to respond to the rapidly changing environment along this Deliveroo is tend to increase the number of employees because of the expansions so the </a:t>
            </a:r>
            <a:r>
              <a:rPr lang="en-US" sz="2000" b="1" dirty="0" err="1"/>
              <a:t>organisational</a:t>
            </a:r>
            <a:r>
              <a:rPr lang="en-US" sz="2000" b="1" dirty="0"/>
              <a:t> structure will be designed using teams in Deliveroo so proper division of work can be established as per administrative theory of management and employees will be divided in those teams and each team will be having specialists for better decision making in the team and matrix </a:t>
            </a:r>
            <a:r>
              <a:rPr lang="en-US" sz="2000" b="1" dirty="0" err="1"/>
              <a:t>organisational</a:t>
            </a:r>
            <a:r>
              <a:rPr lang="en-US" sz="2000" b="1" dirty="0"/>
              <a:t> structure will help Deliveroo for better coordination and proper functions of management such as planning, controlling, </a:t>
            </a:r>
            <a:r>
              <a:rPr lang="en-US" sz="2000" b="1" dirty="0" err="1"/>
              <a:t>organising</a:t>
            </a:r>
            <a:r>
              <a:rPr lang="en-US" sz="2000" b="1" dirty="0"/>
              <a:t>, training, commanding and coordinating.</a:t>
            </a:r>
            <a:endParaRPr lang="en-US" sz="2000" b="1">
              <a:cs typeface="Calibri"/>
            </a:endParaRPr>
          </a:p>
          <a:p>
            <a:pPr indent="-228600">
              <a:lnSpc>
                <a:spcPct val="90000"/>
              </a:lnSpc>
              <a:spcAft>
                <a:spcPts val="600"/>
              </a:spcAft>
              <a:buFont typeface="Arial" panose="020B0604020202020204" pitchFamily="34" charset="0"/>
              <a:buChar char="•"/>
            </a:pPr>
            <a:endParaRPr lang="en-US" sz="1500" b="1"/>
          </a:p>
          <a:p>
            <a:pPr indent="-228600">
              <a:lnSpc>
                <a:spcPct val="90000"/>
              </a:lnSpc>
              <a:spcAft>
                <a:spcPts val="600"/>
              </a:spcAft>
              <a:buFont typeface="Arial" panose="020B0604020202020204" pitchFamily="34" charset="0"/>
              <a:buChar char="•"/>
            </a:pPr>
            <a:r>
              <a:rPr lang="en-US" sz="1500" b="1" dirty="0"/>
              <a:t>As described by administrative theory of management (V &amp; I, 2015).</a:t>
            </a:r>
            <a:endParaRPr lang="en-US" sz="1500" b="1" dirty="0">
              <a:cs typeface="Calibri"/>
            </a:endParaRP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01A2A6A-71FA-AA6A-6B99-7DA3645005CE}"/>
              </a:ext>
            </a:extLst>
          </p:cNvPr>
          <p:cNvSpPr txBox="1"/>
          <p:nvPr/>
        </p:nvSpPr>
        <p:spPr>
          <a:xfrm>
            <a:off x="3502325" y="1360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2550139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extBox 1">
            <a:extLst>
              <a:ext uri="{FF2B5EF4-FFF2-40B4-BE49-F238E27FC236}">
                <a16:creationId xmlns:a16="http://schemas.microsoft.com/office/drawing/2014/main" id="{04C0597A-61D7-0910-A502-282B41920DBE}"/>
              </a:ext>
            </a:extLst>
          </p:cNvPr>
          <p:cNvSpPr txBox="1"/>
          <p:nvPr/>
        </p:nvSpPr>
        <p:spPr>
          <a:xfrm>
            <a:off x="4314" y="1506108"/>
            <a:ext cx="4978412" cy="2839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dirty="0">
                <a:solidFill>
                  <a:srgbClr val="FFFFFF"/>
                </a:solidFill>
                <a:latin typeface="+mj-lt"/>
                <a:ea typeface="+mj-ea"/>
                <a:cs typeface="+mj-cs"/>
              </a:rPr>
              <a:t>       STRATEGIES</a:t>
            </a:r>
            <a:r>
              <a:rPr lang="en-US" sz="3600" b="1" dirty="0">
                <a:solidFill>
                  <a:srgbClr val="FFFFFF"/>
                </a:solidFill>
                <a:latin typeface="+mj-lt"/>
                <a:ea typeface="+mj-ea"/>
                <a:cs typeface="+mj-cs"/>
              </a:rPr>
              <a:t> </a:t>
            </a:r>
            <a:endParaRPr lang="en-US" dirty="0"/>
          </a:p>
          <a:p>
            <a:pPr>
              <a:lnSpc>
                <a:spcPct val="90000"/>
              </a:lnSpc>
              <a:spcBef>
                <a:spcPct val="0"/>
              </a:spcBef>
              <a:spcAft>
                <a:spcPts val="600"/>
              </a:spcAft>
            </a:pPr>
            <a:r>
              <a:rPr lang="en-US" sz="3600" b="1" dirty="0">
                <a:solidFill>
                  <a:srgbClr val="FFFFFF"/>
                </a:solidFill>
                <a:latin typeface="+mj-lt"/>
                <a:ea typeface="+mj-ea"/>
                <a:cs typeface="+mj-cs"/>
              </a:rPr>
              <a:t>                 </a:t>
            </a:r>
            <a:r>
              <a:rPr lang="en-US" sz="3600" b="1" kern="1200" dirty="0">
                <a:solidFill>
                  <a:srgbClr val="FFFFFF"/>
                </a:solidFill>
                <a:latin typeface="+mj-lt"/>
                <a:ea typeface="+mj-ea"/>
                <a:cs typeface="+mj-cs"/>
              </a:rPr>
              <a:t>&amp;</a:t>
            </a:r>
            <a:endParaRPr lang="en-US" dirty="0">
              <a:ea typeface="+mj-ea"/>
              <a:cs typeface="+mj-cs"/>
            </a:endParaRPr>
          </a:p>
          <a:p>
            <a:pPr>
              <a:lnSpc>
                <a:spcPct val="90000"/>
              </a:lnSpc>
              <a:spcBef>
                <a:spcPct val="0"/>
              </a:spcBef>
              <a:spcAft>
                <a:spcPts val="600"/>
              </a:spcAft>
            </a:pPr>
            <a:r>
              <a:rPr lang="en-US" sz="3600" b="1" kern="1200" dirty="0">
                <a:solidFill>
                  <a:srgbClr val="FFFFFF"/>
                </a:solidFill>
                <a:latin typeface="+mj-lt"/>
                <a:ea typeface="+mj-ea"/>
                <a:cs typeface="+mj-cs"/>
              </a:rPr>
              <a:t>COMMUNICATIONS</a:t>
            </a:r>
            <a:endParaRPr lang="en-US" sz="3600" b="1" kern="1200" dirty="0">
              <a:solidFill>
                <a:srgbClr val="FFFFFF"/>
              </a:solidFill>
              <a:latin typeface="+mj-lt"/>
              <a:ea typeface="+mj-ea"/>
              <a:cs typeface="Calibri Light"/>
            </a:endParaRPr>
          </a:p>
        </p:txBody>
      </p:sp>
      <p:graphicFrame>
        <p:nvGraphicFramePr>
          <p:cNvPr id="5" name="TextBox 2">
            <a:extLst>
              <a:ext uri="{FF2B5EF4-FFF2-40B4-BE49-F238E27FC236}">
                <a16:creationId xmlns:a16="http://schemas.microsoft.com/office/drawing/2014/main" id="{39C14F19-187A-6A1E-1713-E6F71BB17638}"/>
              </a:ext>
            </a:extLst>
          </p:cNvPr>
          <p:cNvGraphicFramePr/>
          <p:nvPr>
            <p:extLst>
              <p:ext uri="{D42A27DB-BD31-4B8C-83A1-F6EECF244321}">
                <p14:modId xmlns:p14="http://schemas.microsoft.com/office/powerpoint/2010/main" val="54602648"/>
              </p:ext>
            </p:extLst>
          </p:nvPr>
        </p:nvGraphicFramePr>
        <p:xfrm>
          <a:off x="5121376" y="672221"/>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3386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093405D2-5353-BC57-281A-51DAE3EF6393}"/>
              </a:ext>
            </a:extLst>
          </p:cNvPr>
          <p:cNvSpPr txBox="1"/>
          <p:nvPr/>
        </p:nvSpPr>
        <p:spPr>
          <a:xfrm>
            <a:off x="-66945" y="1070800"/>
            <a:ext cx="4802328" cy="48067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kern="1200" dirty="0">
                <a:latin typeface="+mj-lt"/>
                <a:ea typeface="+mj-ea"/>
                <a:cs typeface="+mj-cs"/>
              </a:rPr>
              <a:t>RESOLVING  BARRIERS </a:t>
            </a:r>
            <a:r>
              <a:rPr lang="en-US" sz="2800" b="1" dirty="0">
                <a:latin typeface="+mj-lt"/>
                <a:ea typeface="+mj-ea"/>
                <a:cs typeface="+mj-cs"/>
              </a:rPr>
              <a:t>BETWEEN CUSTOMERS</a:t>
            </a:r>
            <a:r>
              <a:rPr lang="en-US" sz="2800" b="1" kern="1200" dirty="0">
                <a:latin typeface="+mj-lt"/>
                <a:ea typeface="+mj-ea"/>
                <a:cs typeface="+mj-cs"/>
              </a:rPr>
              <a:t> &amp; CLIENTS BY BUILDING</a:t>
            </a:r>
            <a:r>
              <a:rPr lang="en-US" sz="2800" kern="1200" dirty="0">
                <a:latin typeface="+mj-lt"/>
                <a:ea typeface="+mj-ea"/>
                <a:cs typeface="+mj-cs"/>
              </a:rPr>
              <a:t> </a:t>
            </a:r>
            <a:r>
              <a:rPr lang="en-US" sz="2800" dirty="0">
                <a:latin typeface="+mj-lt"/>
                <a:ea typeface="+mj-ea"/>
                <a:cs typeface="+mj-cs"/>
              </a:rPr>
              <a:t>E</a:t>
            </a:r>
            <a:r>
              <a:rPr lang="en-US" sz="2800" b="1" dirty="0">
                <a:latin typeface="+mj-lt"/>
                <a:ea typeface="+mj-ea"/>
                <a:cs typeface="+mj-cs"/>
              </a:rPr>
              <a:t>ffective</a:t>
            </a:r>
            <a:r>
              <a:rPr lang="en-US" sz="2800" b="1" kern="1200" dirty="0">
                <a:latin typeface="+mj-lt"/>
                <a:ea typeface="+mj-ea"/>
                <a:cs typeface="+mj-cs"/>
              </a:rPr>
              <a:t> and </a:t>
            </a:r>
            <a:r>
              <a:rPr lang="en-US" sz="2800" b="1" dirty="0">
                <a:latin typeface="+mj-lt"/>
                <a:ea typeface="+mj-ea"/>
                <a:cs typeface="+mj-cs"/>
              </a:rPr>
              <a:t>Positive Communication</a:t>
            </a:r>
            <a:r>
              <a:rPr lang="en-US" sz="2800" b="1" kern="1200" dirty="0">
                <a:latin typeface="+mj-lt"/>
                <a:ea typeface="+mj-ea"/>
                <a:cs typeface="+mj-cs"/>
              </a:rPr>
              <a:t> </a:t>
            </a:r>
            <a:r>
              <a:rPr lang="en-US" sz="2800" b="1" dirty="0">
                <a:latin typeface="+mj-lt"/>
                <a:ea typeface="+mj-ea"/>
                <a:cs typeface="+mj-cs"/>
              </a:rPr>
              <a:t>Between  Companies</a:t>
            </a:r>
            <a:r>
              <a:rPr lang="en-US" sz="2800" b="1" kern="1200" dirty="0">
                <a:latin typeface="+mj-lt"/>
                <a:ea typeface="+mj-ea"/>
                <a:cs typeface="+mj-cs"/>
              </a:rPr>
              <a:t> and their </a:t>
            </a:r>
            <a:r>
              <a:rPr lang="en-US" sz="2800" b="1" dirty="0">
                <a:latin typeface="+mj-lt"/>
                <a:ea typeface="+mj-ea"/>
                <a:cs typeface="+mj-cs"/>
              </a:rPr>
              <a:t>Clients</a:t>
            </a:r>
            <a:r>
              <a:rPr lang="en-US" sz="2800" b="1" kern="1200" dirty="0">
                <a:latin typeface="+mj-lt"/>
                <a:ea typeface="+mj-ea"/>
                <a:cs typeface="+mj-cs"/>
              </a:rPr>
              <a:t>.  </a:t>
            </a:r>
            <a:r>
              <a:rPr lang="en-US" sz="3200" b="1" kern="1200" dirty="0">
                <a:latin typeface="+mj-lt"/>
                <a:ea typeface="+mj-ea"/>
                <a:cs typeface="+mj-cs"/>
              </a:rPr>
              <a:t> </a:t>
            </a:r>
            <a:endParaRPr lang="en-US">
              <a:ea typeface="+mj-ea"/>
              <a:cs typeface="+mj-cs"/>
            </a:endParaRPr>
          </a:p>
          <a:p>
            <a:pPr algn="r">
              <a:lnSpc>
                <a:spcPct val="90000"/>
              </a:lnSpc>
              <a:spcBef>
                <a:spcPct val="0"/>
              </a:spcBef>
              <a:spcAft>
                <a:spcPts val="600"/>
              </a:spcAft>
            </a:pPr>
            <a:endParaRPr lang="en-US" sz="3200" b="1" kern="1200">
              <a:solidFill>
                <a:schemeClr val="tx1"/>
              </a:solidFill>
              <a:latin typeface="+mj-lt"/>
              <a:ea typeface="+mj-ea"/>
              <a:cs typeface="+mj-cs"/>
            </a:endParaRPr>
          </a:p>
          <a:p>
            <a:pPr algn="r">
              <a:lnSpc>
                <a:spcPct val="90000"/>
              </a:lnSpc>
              <a:spcBef>
                <a:spcPct val="0"/>
              </a:spcBef>
              <a:spcAft>
                <a:spcPts val="600"/>
              </a:spcAft>
            </a:pPr>
            <a:endParaRPr lang="en-US" sz="3200" b="1" kern="1200">
              <a:solidFill>
                <a:schemeClr val="tx1"/>
              </a:solidFill>
              <a:latin typeface="+mj-lt"/>
              <a:ea typeface="+mj-ea"/>
              <a:cs typeface="+mj-cs"/>
            </a:endParaRPr>
          </a:p>
          <a:p>
            <a:pPr algn="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010437F0-7026-04C5-CB6B-1F63371284D8}"/>
              </a:ext>
            </a:extLst>
          </p:cNvPr>
          <p:cNvGraphicFramePr/>
          <p:nvPr>
            <p:extLst>
              <p:ext uri="{D42A27DB-BD31-4B8C-83A1-F6EECF244321}">
                <p14:modId xmlns:p14="http://schemas.microsoft.com/office/powerpoint/2010/main" val="371631486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16694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Abdulkadir Khalif Amir 2113773  MODULE CODE  (BMSW4002-BIRM)  Programme Certificate of Higher Education Skills for the Workplace MODULE  Effective Teamworking and Communication Module (BMSW 4002)  Lecturer Dale Clarke: d.clarke@uwtsd.ac.uk</vt:lpstr>
      <vt:lpstr>PowerPoint Presentation</vt:lpstr>
      <vt:lpstr>SUMMARY   </vt:lpstr>
      <vt:lpstr>         The arrival of Deliveroo</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627</cp:revision>
  <dcterms:created xsi:type="dcterms:W3CDTF">2022-03-26T11:02:22Z</dcterms:created>
  <dcterms:modified xsi:type="dcterms:W3CDTF">2022-03-26T15:07:10Z</dcterms:modified>
</cp:coreProperties>
</file>