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Lst>
  <p:notesMasterIdLst>
    <p:notesMasterId r:id="rId24"/>
  </p:notesMasterIdLst>
  <p:sldIdLst>
    <p:sldId id="305" r:id="rId2"/>
    <p:sldId id="256" r:id="rId3"/>
    <p:sldId id="296" r:id="rId4"/>
    <p:sldId id="297" r:id="rId5"/>
    <p:sldId id="298" r:id="rId6"/>
    <p:sldId id="300" r:id="rId7"/>
    <p:sldId id="306" r:id="rId8"/>
    <p:sldId id="259" r:id="rId9"/>
    <p:sldId id="260" r:id="rId10"/>
    <p:sldId id="261" r:id="rId11"/>
    <p:sldId id="307" r:id="rId12"/>
    <p:sldId id="309" r:id="rId13"/>
    <p:sldId id="310" r:id="rId14"/>
    <p:sldId id="299" r:id="rId15"/>
    <p:sldId id="308" r:id="rId16"/>
    <p:sldId id="302" r:id="rId17"/>
    <p:sldId id="327" r:id="rId18"/>
    <p:sldId id="311" r:id="rId19"/>
    <p:sldId id="303" r:id="rId20"/>
    <p:sldId id="312" r:id="rId21"/>
    <p:sldId id="304" r:id="rId22"/>
    <p:sldId id="326" r:id="rId23"/>
  </p:sldIdLst>
  <p:sldSz cx="9144000" cy="5143500" type="screen16x9"/>
  <p:notesSz cx="6858000" cy="9144000"/>
  <p:embeddedFontLst>
    <p:embeddedFont>
      <p:font typeface="Century Gothic" panose="020B0502020202020204" pitchFamily="34" charset="0"/>
      <p:regular r:id="rId25"/>
      <p:bold r:id="rId26"/>
      <p:italic r:id="rId27"/>
      <p:boldItalic r:id="rId28"/>
    </p:embeddedFont>
    <p:embeddedFont>
      <p:font typeface="Wingdings 3" pitchFamily="2" charset="2"/>
      <p:regular r:id="rId2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60">
          <p15:clr>
            <a:srgbClr val="A4A3A4"/>
          </p15:clr>
        </p15:guide>
        <p15:guide id="2" pos="287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29"/>
  </p:normalViewPr>
  <p:slideViewPr>
    <p:cSldViewPr snapToGrid="0">
      <p:cViewPr varScale="1">
        <p:scale>
          <a:sx n="144" d="100"/>
          <a:sy n="144" d="100"/>
        </p:scale>
        <p:origin x="720" y="184"/>
      </p:cViewPr>
      <p:guideLst>
        <p:guide orient="horz" pos="1660"/>
        <p:guide pos="287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13b94f314c3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13b94f314c3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t>Good morning, ladies and gentlemen. Thank you for joining me today as we delve into the complex and sensitive topic of euthanasia, assisted suicide, and end-of-life care. In this presentation, we will explore the definitions, legal frameworks, delivery of palliative care, the gap between need and availability of end-of-life care, and relevant legislation, policy, and theories of aging. Let's begin our journey into this thought-provoking subject matter.</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buNone/>
            </a:pPr>
            <a:r>
              <a:rPr lang="en-US"/>
              <a:t>End of life and palliative care is designed to provide support for individuals with life-limiting or life-threatening illnesses. The primary focus is on End of life and palliative care is designed to provide support for individuals with life-limiting or life-threatening illnesses. The primary focus is on managing symptoms, ensuring comfort, and offering assistance. This type of care addresses emotional, mental, spiritual, and social needs, while also providing practical help with daily tasks. The ultimate goal is to improve the quality of life for patients, as well as their families, friends, and caregivers.</a:t>
            </a:r>
          </a:p>
          <a:p>
            <a:pPr marL="158750" indent="0">
              <a:buNone/>
            </a:pPr>
            <a:endParaRPr lang="en-US"/>
          </a:p>
          <a:p>
            <a:pPr marL="158750" indent="0">
              <a:buNone/>
            </a:pPr>
            <a:r>
              <a:rPr lang="en-US"/>
              <a:t>End of life and palliative care is not solely determined by a diagnosis, but rather by the individual's specific needs. </a:t>
            </a:r>
          </a:p>
          <a:p>
            <a:pPr marL="158750" indent="0">
              <a:buNone/>
            </a:pPr>
            <a:endParaRPr lang="en-US"/>
          </a:p>
          <a:p>
            <a:pPr marL="158750" indent="0">
              <a:buNone/>
            </a:pPr>
            <a:r>
              <a:rPr lang="en-US"/>
              <a:t>The term "approaching the end of life" typically applies to individuals who are likely to pass away within the next 12 months, although predicting this time-frame may not always be precise.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buNone/>
            </a:pPr>
            <a:r>
              <a:rPr lang="en-US" dirty="0"/>
              <a:t>End of life care is delivered by a wide range of providers. Many people who work in health, human services, or community agencies can help provide end of life care to patients, such as:</a:t>
            </a:r>
          </a:p>
          <a:p>
            <a:pPr marL="158750" indent="0">
              <a:buNone/>
            </a:pPr>
            <a:endParaRPr lang="en-US" dirty="0"/>
          </a:p>
          <a:p>
            <a:pPr marL="158750" indent="0">
              <a:buNone/>
            </a:pPr>
            <a:r>
              <a:rPr lang="en-US" dirty="0"/>
              <a:t>Staff at the local community health center</a:t>
            </a:r>
          </a:p>
          <a:p>
            <a:pPr marL="158750" indent="0">
              <a:buNone/>
            </a:pPr>
            <a:r>
              <a:rPr lang="en-US" dirty="0"/>
              <a:t>Local government agencies</a:t>
            </a:r>
          </a:p>
          <a:p>
            <a:pPr marL="158750" indent="0">
              <a:buNone/>
            </a:pPr>
            <a:r>
              <a:rPr lang="en-US" dirty="0"/>
              <a:t>Cultural and religious service providers</a:t>
            </a:r>
          </a:p>
          <a:p>
            <a:pPr marL="158750" indent="0">
              <a:buNone/>
            </a:pPr>
            <a:r>
              <a:rPr lang="en-US" dirty="0"/>
              <a:t>Residential care facilities</a:t>
            </a:r>
          </a:p>
          <a:p>
            <a:pPr marL="158750" indent="0">
              <a:buNone/>
            </a:pPr>
            <a:r>
              <a:rPr lang="en-US" dirty="0"/>
              <a:t>Disability services</a:t>
            </a:r>
          </a:p>
          <a:p>
            <a:pPr marL="158750" indent="0">
              <a:buNone/>
            </a:pPr>
            <a:r>
              <a:rPr lang="en-US" dirty="0"/>
              <a:t>Hospitals</a:t>
            </a:r>
          </a:p>
          <a:p>
            <a:pPr marL="158750" indent="0">
              <a:buNone/>
            </a:pPr>
            <a:r>
              <a:rPr lang="en-US" dirty="0"/>
              <a:t>Medical specialists</a:t>
            </a:r>
          </a:p>
          <a:p>
            <a:pPr marL="158750" indent="0">
              <a:buNone/>
            </a:pPr>
            <a:endParaRPr lang="en-US" dirty="0"/>
          </a:p>
          <a:p>
            <a:pPr marL="158750" indent="0">
              <a:buNone/>
            </a:pPr>
            <a:r>
              <a:rPr lang="en-US" dirty="0"/>
              <a:t>The end of life care provided may include listening and talking with the patient after receiving news about the possibility of the end of their life, being empathetic to their concerns and needs, and referring them to more specialized support or care if required.</a:t>
            </a:r>
          </a:p>
          <a:p>
            <a:pPr marL="158750" indent="0">
              <a:buNone/>
            </a:pPr>
            <a:endParaRPr lang="en-US" dirty="0"/>
          </a:p>
          <a:p>
            <a:pPr marL="158750" indent="0">
              <a:buNone/>
            </a:pPr>
            <a:r>
              <a:rPr lang="en-US" dirty="0"/>
              <a:t>Palliative care is delivered by specialist palliative care staff who are trained with specific skills and knowledge to help the patient, their family, and carers. Palliative care staff have specialist expertise in symptom management, emotional, spiritual, practical, and cultural care. Palliative care staff include specialist doctors, nurses, allied health professionals, and spiritual care workers.</a:t>
            </a:r>
          </a:p>
          <a:p>
            <a:pPr marL="158750" indent="0">
              <a:buNone/>
            </a:pPr>
            <a:endParaRPr lang="en-US" dirty="0"/>
          </a:p>
          <a:p>
            <a:pPr marL="158750" indent="0">
              <a:buNone/>
            </a:pPr>
            <a:r>
              <a:rPr lang="en-US" dirty="0"/>
              <a:t>Palliative care may be delivered by these staff at the end of life care venues listed above as visiting specialists. Palliative care is also provided by these specialists at community palliative care, inpatient palliative care units (hospices), hospitals, outpatient clinics, and day hospices.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buNone/>
            </a:pPr>
            <a:r>
              <a:rPr lang="en-US" dirty="0">
                <a:sym typeface="+mn-ea"/>
              </a:rPr>
              <a:t>Unfortunately, there exists a significant gap between the need for end-of-life care and its availability. </a:t>
            </a:r>
          </a:p>
          <a:p>
            <a:pPr marL="158750" indent="0">
              <a:buNone/>
            </a:pPr>
            <a:endParaRPr lang="en-US" dirty="0">
              <a:sym typeface="+mn-ea"/>
            </a:endParaRPr>
          </a:p>
          <a:p>
            <a:pPr marL="158750" indent="0">
              <a:buNone/>
            </a:pPr>
            <a:r>
              <a:rPr lang="en-US" dirty="0">
                <a:sym typeface="+mn-ea"/>
              </a:rPr>
              <a:t>Palliative and end of life care is a globally neglected health issue, with approximately 25 million people worldwide experiencing serious health-related suffering each year. This suffering arises from illnesses or injuries that cannot be alleviated without medical intervention. By 2060, this number is projected to double. Despite the increasing recognition of palliative care as a human right, only 14% of those who require it globally receive it.</a:t>
            </a:r>
          </a:p>
          <a:p>
            <a:pPr marL="158750" indent="0">
              <a:buNone/>
            </a:pPr>
            <a:endParaRPr lang="en-US" dirty="0">
              <a:sym typeface="+mn-ea"/>
            </a:endParaRPr>
          </a:p>
          <a:p>
            <a:pPr marL="158750" indent="0">
              <a:buNone/>
            </a:pPr>
            <a:r>
              <a:rPr lang="en-US" dirty="0">
                <a:sym typeface="+mn-ea"/>
              </a:rPr>
              <a:t>In the UK, emergency funding was allocated to the charitable hospice sector during the Covid-19 pandemic, providing stability and enabling increased support for individuals at home. However, the challenges faced by palliative and end-of-life care in the UK are long-term and systemic. The ageing population and projected increase in the number of deaths require new models of community-based care and greater support for families and carers. It is crucial to improve the resourcing of community services, particularly as more people express a preference for dying at home.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lgn="just">
              <a:buNone/>
            </a:pPr>
            <a:r>
              <a:rPr lang="en-US"/>
              <a:t>Planning for end of life involves legal documents like living wills and Do-Not-Resuscitate (DNR) orders. A living will communicates an individual's medical treatment preferences, guiding decisions if they can't express their wishes. DNR orders indicate the choice to forgo CPR during cardiac arrest, respecting autonomy. Advance care planning involves discussions and documentation of preferences for future medical care, promoting shared decision-making and honoring personal values throughout the healthcare journey, including at the end of life.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buNone/>
            </a:pPr>
            <a:r>
              <a:rPr lang="en-US"/>
              <a:t>Assisted dying encompasses two primary forms: euthanasia and assisted suicide. Both euthanasia and assisted suicide are highly debated ethical issues that raise questions about personal autonomy, medical ethics, and the value of human life. </a:t>
            </a:r>
            <a:r>
              <a:rPr lang="en-US">
                <a:sym typeface="+mn-ea"/>
              </a:rPr>
              <a:t>Let's now explore what euthanasia and assisted suicide entail. </a:t>
            </a:r>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e1d838b627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e1d838b627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t>Euthanasia, in its broadest sense, refers to the painless killing of a patient who is suffering from an incurable and painful disease or is in an irreversible coma. It involves intentionally ending the life of a person to alleviate their suffering. However, it is crucial to recognize that laws and regulations regarding euthanasia vary greatly across different jurisdictions.</a:t>
            </a:r>
          </a:p>
          <a:p>
            <a:pPr marL="0" lvl="0" indent="0" algn="l" rtl="0">
              <a:spcBef>
                <a:spcPts val="0"/>
              </a:spcBef>
              <a:spcAft>
                <a:spcPts val="0"/>
              </a:spcAft>
              <a:buNone/>
            </a:pPr>
            <a:endParaRPr/>
          </a:p>
          <a:p>
            <a:pPr marL="0" lvl="0" indent="0" algn="l" rtl="0">
              <a:spcBef>
                <a:spcPts val="0"/>
              </a:spcBef>
              <a:spcAft>
                <a:spcPts val="0"/>
              </a:spcAft>
              <a:buNone/>
            </a:pPr>
            <a:r>
              <a:t>There are several types of euthanasia that can be distinguished based on different factors. These types include:</a:t>
            </a:r>
          </a:p>
          <a:p>
            <a:pPr marL="0" lvl="0" indent="0" algn="l" rtl="0">
              <a:spcBef>
                <a:spcPts val="0"/>
              </a:spcBef>
              <a:spcAft>
                <a:spcPts val="0"/>
              </a:spcAft>
              <a:buNone/>
            </a:pPr>
            <a:endParaRPr/>
          </a:p>
          <a:p>
            <a:pPr marL="171450" lvl="0" indent="-171450" algn="l" rtl="0">
              <a:spcBef>
                <a:spcPts val="0"/>
              </a:spcBef>
              <a:spcAft>
                <a:spcPts val="0"/>
              </a:spcAft>
            </a:pPr>
            <a:r>
              <a:t>Voluntary euthanasia: Death at the patient's will.</a:t>
            </a:r>
          </a:p>
          <a:p>
            <a:pPr marL="171450" lvl="0" indent="-171450" algn="l" rtl="0">
              <a:spcBef>
                <a:spcPts val="0"/>
              </a:spcBef>
              <a:spcAft>
                <a:spcPts val="0"/>
              </a:spcAft>
            </a:pPr>
            <a:r>
              <a:t>Involuntary euthanasia: Death at another's will when the patient is unable to decide.</a:t>
            </a:r>
          </a:p>
          <a:p>
            <a:pPr marL="171450" lvl="0" indent="-171450" algn="l" rtl="0">
              <a:spcBef>
                <a:spcPts val="0"/>
              </a:spcBef>
              <a:spcAft>
                <a:spcPts val="0"/>
              </a:spcAft>
            </a:pPr>
            <a:r>
              <a:t>Direct euthanasia: Giving the patient a lethal drug to die.</a:t>
            </a:r>
          </a:p>
          <a:p>
            <a:pPr marL="171450" lvl="0" indent="-171450" algn="l" rtl="0">
              <a:spcBef>
                <a:spcPts val="0"/>
              </a:spcBef>
              <a:spcAft>
                <a:spcPts val="0"/>
              </a:spcAft>
            </a:pPr>
            <a:r>
              <a:t>Indirect euthanasia: Providing treatment that can expedite patient death.</a:t>
            </a:r>
          </a:p>
          <a:p>
            <a:pPr marL="171450" lvl="0" indent="-171450" algn="l" rtl="0">
              <a:spcBef>
                <a:spcPts val="0"/>
              </a:spcBef>
              <a:spcAft>
                <a:spcPts val="0"/>
              </a:spcAft>
            </a:pPr>
            <a:r>
              <a:t>Active euthanasia: Death brought about by an intentional act.</a:t>
            </a:r>
          </a:p>
          <a:p>
            <a:pPr marL="171450" lvl="0" indent="-171450" algn="l" rtl="0">
              <a:spcBef>
                <a:spcPts val="0"/>
              </a:spcBef>
              <a:spcAft>
                <a:spcPts val="0"/>
              </a:spcAft>
            </a:pPr>
            <a:r>
              <a:t>Passive euthanasia: Letting someone die by withholding or withdrawing treatment.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e207fd22f2_0_250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e207fd22f2_0_250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t>Assisted suicide involves intentionally aiding another person in ending their own life. It occurs when someone deliberately assists another individual in their suicide attempt. For example, if a family member acquires powerful sedatives with the knowledge that the person intends to use them for the purpose of taking their own life, that family member could be considered as assisting in the act of suicide. However, it's important to note that the legality and moral implications of assisted suicide vary across different jurisdictions and are subject to extensive debate and regulation.</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ge1d838b627_4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6" name="Google Shape;246;ge1d838b627_4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t>In the United Kingdom, euthanasia and assisted suicide are currently illegal. Assisted suicide is prohibited by the Suicide Act of 1961 and is considered a criminal offense, punishable by a maximum of 14 years' imprisonment. It's important to note that attempting to end one's own life is not a criminal act.</a:t>
            </a:r>
          </a:p>
          <a:p>
            <a:pPr marL="0" lvl="0" indent="0" algn="l" rtl="0">
              <a:spcBef>
                <a:spcPts val="0"/>
              </a:spcBef>
              <a:spcAft>
                <a:spcPts val="0"/>
              </a:spcAft>
              <a:buNone/>
            </a:pPr>
            <a:endParaRPr/>
          </a:p>
          <a:p>
            <a:pPr marL="0" lvl="0" indent="0" algn="l" rtl="0">
              <a:spcBef>
                <a:spcPts val="0"/>
              </a:spcBef>
              <a:spcAft>
                <a:spcPts val="0"/>
              </a:spcAft>
              <a:buNone/>
            </a:pPr>
            <a:r>
              <a:t>Regarding euthanasia, the legal classification depends on the circumstances. If euthanasia is performed, it can be regarded as either manslaughter or murder under UK law. The maximum penalty for either offense is life imprisonment. These strict laws reflect the ethical and legal complexities surrounding end-of-life decisions and the deliberate causing of another person's death.</a:t>
            </a:r>
          </a:p>
          <a:p>
            <a:pPr marL="0" lvl="0" indent="0" algn="l" rtl="0">
              <a:spcBef>
                <a:spcPts val="0"/>
              </a:spcBef>
              <a:spcAft>
                <a:spcPts val="0"/>
              </a:spcAft>
              <a:buNone/>
            </a:pPr>
            <a:endParaRPr/>
          </a:p>
          <a:p>
            <a:pPr marL="0" lvl="0" indent="0" algn="l" rtl="0">
              <a:spcBef>
                <a:spcPts val="0"/>
              </a:spcBef>
              <a:spcAft>
                <a:spcPts val="0"/>
              </a:spcAft>
              <a:buNone/>
            </a:pPr>
            <a:r>
              <a:t>However, there have been ongoing discussions and calls for reform to allow terminally ill patients with unbearable suffering the right to die with medical assistance.</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buNone/>
            </a:pPr>
            <a:r>
              <a:rPr lang="en-US"/>
              <a:t> It's important to note that the legal status of euthanasia and assisted suicide varies across different countries. In some countries such as the Netherlands, Belgium, Luxembourg, Norway, and Switzerland (limited to physician-assisted suicide), euthanasia and/or assisted suicide have been legalized under specific circumstances.</a:t>
            </a:r>
          </a:p>
          <a:p>
            <a:pPr marL="158750" indent="0">
              <a:buNone/>
            </a:pPr>
            <a:endParaRPr lang="en-US"/>
          </a:p>
          <a:p>
            <a:pPr marL="158750" indent="0">
              <a:buNone/>
            </a:pPr>
            <a:r>
              <a:rPr lang="en-US"/>
              <a:t>However, in most other countries, euthanasia is generally considered a criminal act, classified as criminal homicide. The United States has a varied approach to euthanasia, with a few states such as Oregon, Washington, and Montana recognizing active euthanasia as legal under specific regulations. It's important to mention that in the US, passive euthanasia, which involves withholding or withdrawing treatment, is considered legal in all jurisdictions, as it does not involve an intentional act of killing but rather letting someone die naturally. The legal landscape surrounding euthanasia and assisted suicide is complex and subject to ongoing ethical and legal debates in different jurisdictions.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lgn="just">
              <a:buNone/>
            </a:pPr>
            <a:r>
              <a:rPr lang="en-US" dirty="0"/>
              <a:t>The debate surrounding assisted suicide centers around three main arguments. The compassion argument asserts that permitting assisted suicide is a compassionate approach, as it allows individuals to end their lives with dignity rather than enduring prolonged suffering. The autonomy argument emphasizes that patients have the right to make decisions about their own lives, including the choice of when to die. Lastly, the public policy argument suggests that assisted suicide can be effectively regulated through government legislation, providing safeguards to ensure its safe implementation. These arguments contribute to the ongoing discourse about the ethical and legal aspects of assisted suicide in the UK.</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lgn="just">
              <a:buNone/>
            </a:pPr>
            <a:r>
              <a:rPr lang="en-US" dirty="0"/>
              <a:t>There are several arguments against the legalization of assisted suicide:</a:t>
            </a:r>
          </a:p>
          <a:p>
            <a:pPr marL="158750" indent="0" algn="just">
              <a:buNone/>
            </a:pPr>
            <a:endParaRPr lang="en-US" dirty="0"/>
          </a:p>
          <a:p>
            <a:pPr marL="158750" indent="0" algn="just">
              <a:buNone/>
            </a:pPr>
            <a:r>
              <a:rPr lang="en-US" dirty="0"/>
              <a:t>Availability of alternative treatments: Palliative care and hospices prioritize comprehensive care, focusing on alleviating pain and managing symptoms without resorting to euthanasia.</a:t>
            </a:r>
          </a:p>
          <a:p>
            <a:pPr marL="158750" indent="0" algn="just">
              <a:buNone/>
            </a:pPr>
            <a:endParaRPr lang="en-US" dirty="0"/>
          </a:p>
          <a:p>
            <a:pPr marL="158750" indent="0" algn="just">
              <a:buNone/>
            </a:pPr>
            <a:r>
              <a:rPr lang="en-US" dirty="0"/>
              <a:t>Slippery slope argument: Concerns that legalizing assisted suicide may lead to non-voluntary or involuntary euthanasia, eroding safeguards and ethical boundaries.</a:t>
            </a:r>
          </a:p>
          <a:p>
            <a:pPr marL="158750" indent="0" algn="just">
              <a:buNone/>
            </a:pPr>
            <a:endParaRPr lang="en-US" dirty="0"/>
          </a:p>
          <a:p>
            <a:pPr marL="158750" indent="0" algn="just">
              <a:buNone/>
            </a:pPr>
            <a:r>
              <a:rPr lang="en-US" dirty="0"/>
              <a:t>Control and regulation: Questions regarding the ability to effectively control the practice of assisted suicide, as reports from countries where it is legal reveal instances of non-compliance with regulations.</a:t>
            </a:r>
          </a:p>
          <a:p>
            <a:pPr marL="158750" indent="0" algn="just">
              <a:buNone/>
            </a:pPr>
            <a:endParaRPr lang="en-US" dirty="0"/>
          </a:p>
          <a:p>
            <a:pPr marL="158750" indent="0" algn="just">
              <a:buNone/>
            </a:pPr>
            <a:r>
              <a:rPr lang="en-US" dirty="0"/>
              <a:t>Duty and autonomy: The assumption of a right to die can impose a duty on doctors to end lives, potentially compromising the autonomy of medical professionals. There are concerns that a right to die for some individuals may transform into a duty to die for vulnerable or dependent individuals.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buNone/>
            </a:pPr>
            <a:r>
              <a:rPr lang="en-US" dirty="0"/>
              <a:t>Legislation and policies are crucial in shaping end-of-life care for older people. In England, the End of Life Care Strategy (2008) aims to improve the quality and accessibility of care, promoting a person-centered approach. The Care Act (2014) emphasizes integrated health and social care, comprehensive assessments, and care planning to respect individuals' wishes. These initiatives enhance end-of-life care, ensure accountability, and protect the rights and dignity of older individuals.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lgn="just">
              <a:buNone/>
            </a:pPr>
            <a:r>
              <a:rPr lang="en-US"/>
              <a:t>The biopsychosocial model provides a comprehensive understanding of aging and end-of-life care, considering biological, psychological, and social aspects. The Theory of Activity highlights the significance of staying mentally and physically active, fostering social connections, and maintaining a sense of purpose throughout life. On the other hand, the Theory of Disengagement acknowledges that some older individuals may naturally withdraw from societal roles as they age.</a:t>
            </a:r>
          </a:p>
          <a:p>
            <a:pPr marL="158750" indent="0" algn="just">
              <a:buNone/>
            </a:pPr>
            <a:endParaRPr lang="en-US"/>
          </a:p>
          <a:p>
            <a:pPr marL="158750" indent="0" algn="just">
              <a:buNone/>
            </a:pPr>
            <a:r>
              <a:rPr lang="en-US"/>
              <a:t>By integrating these theories, healthcare professionals can offer personalized and holistic end-of-life care that respects the unique needs and preferences of older individuals. This approach ensures that care plans encompass not only physical health but also emotional, psychological, and social well-being, enhancing the overall quality of life during the end-of-life stage.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buNone/>
            </a:pPr>
            <a:r>
              <a:rPr lang="en-US" dirty="0">
                <a:sym typeface="+mn-ea"/>
              </a:rPr>
              <a:t>Let’s take a look at a few case studies on the subject. These are older than 20 years  and maybe out of date however still relevant for our purpose:</a:t>
            </a:r>
          </a:p>
          <a:p>
            <a:pPr marL="158750" indent="0">
              <a:buNone/>
            </a:pPr>
            <a:endParaRPr lang="en-US" dirty="0">
              <a:sym typeface="+mn-ea"/>
            </a:endParaRPr>
          </a:p>
          <a:p>
            <a:pPr marL="158750" indent="0">
              <a:buNone/>
            </a:pPr>
            <a:r>
              <a:rPr lang="en-US" dirty="0">
                <a:sym typeface="+mn-ea"/>
              </a:rPr>
              <a:t>The first case study we will look at is of </a:t>
            </a:r>
            <a:r>
              <a:rPr lang="en-US" dirty="0"/>
              <a:t>Dr. David Moor, a British GP, was unanimously cleared of the charge of murdering elderly patient George Liddell by injecting him with a lethal dose of diamorphine. The case reignited the euthanasia debate and raised questions about the mandatory life sentence for murder. Dr. Moor, who has since retired, was arrested after participating in a media debate on voluntary euthanasia. The judge highlighted the irony of a caring doctor facing such a charge. English law recognizes the "double effect" doctrine, allowing doctors to administer painkillers to relieve suffering, even if it may result in the patient's death. However, intentionally killing a patient is considered murder.</a:t>
            </a:r>
          </a:p>
          <a:p>
            <a:pPr marL="158750" indent="0">
              <a:buNone/>
            </a:pPr>
            <a:endParaRPr lang="en-US" dirty="0"/>
          </a:p>
          <a:p>
            <a:pPr marL="158750" indent="0">
              <a:buNone/>
            </a:pPr>
            <a:r>
              <a:rPr lang="en-US" dirty="0"/>
              <a:t>The second case study we will look at is of Mr. J, a man in his mid-50s, was admitted to a residential medical respite care program in Portland, Oregon, after living outside for 15 years. His fixed beliefs about medications and refusal to take certain treatments limited therapeutic options. Despite efforts to engage him, he insisted on being discharged to return to the forest where his partner was buried. The case raises important questions about capacity, mental health, patient beliefs, and goals in decision-making. Lessons learned include working within patients' frameworks, adapting medications, and understanding the risks and benefits from a harm reduction perspective. Unfortunately, Mr. J did not return to care and it is believed he did not survive his return to the forest.</a:t>
            </a:r>
          </a:p>
          <a:p>
            <a:pPr marL="158750" indent="0">
              <a:buNone/>
            </a:pPr>
            <a:endParaRPr lang="en-US" dirty="0"/>
          </a:p>
          <a:p>
            <a:pPr marL="158750" indent="0">
              <a:buNone/>
            </a:pPr>
            <a:r>
              <a:rPr lang="en-US" dirty="0"/>
              <a:t>Lastly we will look at the case study of Mrs. Velma Howard, a 76-year-old woman with ALS, brought attention to the difficult ethical and legal issues surrounding assisted suicide. As her condition deteriorated rapidly, Mrs. Howard made the decision to end her life due to the diminishing quality of life. She recorded her wishes and, with assistance from her family, took the necessary steps to carry out her plan. However, her husband and son were initially charged with assisting her suicide. The case went through multiple appeals, with lower courts ruling in favor of allowing assisted suicide for competent, terminally ill individuals. Ultimately, the Supreme Court overturned these decisions, making assisted suicide illegal once again. Interestingly, the prosecutor in the Howard case decided not to pursue charges, allowing Mr. Howard and his son to move forward without legal repercussions. The case highlights the complex legal landscape and ethical dilemmas surrounding assisted suicide </a:t>
            </a:r>
          </a:p>
          <a:p>
            <a:pPr marL="158750" indent="0">
              <a:buNone/>
            </a:pPr>
            <a:endParaRPr lang="en-US" dirty="0"/>
          </a:p>
          <a:p>
            <a:pPr marL="158750" indent="0">
              <a:buNone/>
            </a:pPr>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1"/>
          </p:nvPr>
        </p:nvSpPr>
        <p:spPr/>
        <p:txBody>
          <a:bodyPr/>
          <a:lstStyle/>
          <a:p>
            <a:pPr marL="158750" indent="0">
              <a:buNone/>
            </a:pPr>
            <a:r>
              <a:rPr lang="en-US"/>
              <a:t>By incorporating the recommendations infront of us into healthcare practices and policies, we can work towards creating a more compassionate, comprehensive, and person-centered approach to end-of-life care for older individuals.</a:t>
            </a:r>
          </a:p>
          <a:p>
            <a:pPr marL="158750" indent="0">
              <a:buNone/>
            </a:pPr>
            <a:endParaRPr lang="en-US"/>
          </a:p>
          <a:p>
            <a:pPr marL="158750" indent="0">
              <a:buNone/>
            </a:pPr>
            <a:endParaRPr lang="en-US"/>
          </a:p>
          <a:p>
            <a:pPr marL="158750" indent="0">
              <a:buNone/>
            </a:pPr>
            <a:r>
              <a:rPr lang="en-US"/>
              <a:t>Education and Training: Healthcare professionals should receive comprehensive education and training on end-of-life care, including palliative care principles and communication skills to better support patients and their families.</a:t>
            </a:r>
          </a:p>
          <a:p>
            <a:pPr marL="158750" indent="0">
              <a:buNone/>
            </a:pPr>
            <a:endParaRPr lang="en-US"/>
          </a:p>
          <a:p>
            <a:pPr marL="158750" indent="0">
              <a:buNone/>
            </a:pPr>
            <a:r>
              <a:rPr lang="en-US"/>
              <a:t>Collaboration and Integration: Foster collaboration between different healthcare providers, community agencies, and religious service providers to create a seamless network of end-of-life care services and ensure comprehensive support.</a:t>
            </a:r>
          </a:p>
          <a:p>
            <a:pPr marL="158750" indent="0">
              <a:buNone/>
            </a:pPr>
            <a:endParaRPr lang="en-US"/>
          </a:p>
          <a:p>
            <a:pPr marL="158750" indent="0">
              <a:buNone/>
            </a:pPr>
            <a:r>
              <a:rPr lang="en-US"/>
              <a:t>Public Awareness Campaigns: Launch public awareness campaigns to educate the general public about the importance of advance care planning, palliative care, and available resources for end-of-life care.</a:t>
            </a:r>
          </a:p>
          <a:p>
            <a:pPr marL="158750" indent="0">
              <a:buNone/>
            </a:pPr>
            <a:endParaRPr lang="en-US"/>
          </a:p>
          <a:p>
            <a:pPr marL="158750" indent="0">
              <a:buNone/>
            </a:pPr>
            <a:r>
              <a:rPr lang="en-US"/>
              <a:t>Increase Access to Palliative Care: It's incredibly important to ensure that everyone with a life-limiting illness has access to the palliative care they need. This means making sure that there are enough specialized facilities and community programs available, as well as integrating palliative care into regular healthcare services.</a:t>
            </a:r>
          </a:p>
          <a:p>
            <a:pPr marL="158750" indent="0">
              <a:buNone/>
            </a:pPr>
            <a:endParaRPr lang="en-US"/>
          </a:p>
          <a:p>
            <a:pPr marL="158750" indent="0">
              <a:buNone/>
            </a:pPr>
            <a:r>
              <a:rPr lang="en-US"/>
              <a:t>Research and Data Collection: Conduct research to better understand the current needs and preferences of older individuals at the end of life and collect data on the availability and quality of end-of-life care services to identify gaps and areas for improvement.</a:t>
            </a:r>
          </a:p>
          <a:p>
            <a:pPr marL="158750" indent="0">
              <a:buNone/>
            </a:pPr>
            <a:endParaRPr lang="en-US"/>
          </a:p>
          <a:p>
            <a:pPr marL="158750" indent="0">
              <a:buNone/>
            </a:pPr>
            <a:r>
              <a:rPr lang="en-US"/>
              <a:t>Policy Advocacy: Advocate for policies that support increased funding and resources for palliative care services and address the challenges of caring for an ageing population.</a:t>
            </a:r>
          </a:p>
          <a:p>
            <a:pPr marL="158750" indent="0">
              <a:buNone/>
            </a:pPr>
            <a:endParaRPr lang="en-US"/>
          </a:p>
          <a:p>
            <a:pPr marL="158750" indent="0">
              <a:buNone/>
            </a:pPr>
            <a:r>
              <a:rPr lang="en-US"/>
              <a:t>Training in Compassionate End-of-Life Communication: Provide healthcare professionals with training in compassionate communication and empathy to ensure that patients and their families feel heard and supported during difficult decision-making processes.</a:t>
            </a:r>
          </a:p>
          <a:p>
            <a:pPr marL="158750" indent="0">
              <a:buNone/>
            </a:pPr>
            <a:endParaRPr lang="en-US"/>
          </a:p>
          <a:p>
            <a:pPr marL="158750" indent="0">
              <a:buNone/>
            </a:pPr>
            <a:r>
              <a:rPr lang="en-US"/>
              <a:t>Public Dialogue and Ethics Committees: Encourage open public dialogue about end-of-life care, euthanasia, and assisted suicide to understand diverse perspectives and establish ethical committees to guide decision-making on complex cases.</a:t>
            </a:r>
          </a:p>
          <a:p>
            <a:pPr marL="158750" indent="0">
              <a:buNone/>
            </a:pPr>
            <a:endParaRPr lang="en-US"/>
          </a:p>
          <a:p>
            <a:pPr marL="158750" indent="0">
              <a:buNone/>
            </a:pPr>
            <a:r>
              <a:rPr lang="en-US"/>
              <a:t>Address Capacity Gaps and Workforce Shortages: Investing in training for specialists is also necessary to address capacity gaps and ensure that there are enough qualified professionals to meet the demand.</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algn="just"/>
            <a:r>
              <a:rPr lang="en-US" dirty="0"/>
              <a:t>In conclusion, euthanasia, assisted suicide, and end-of-life care raise profound ethical, legal, and social considerations. There is a significant gap between the need for end-of-life care and its availability, necessitating systemic improvements. The legal landscape varies across jurisdictions, with the UK currently prohibiting euthanasia and assisted suicide. Theories of aging provide insights into the unique needs of older individuals at the end of life. Legislation and legal documents shape end-of-life care practices. Case studies highlight the complexities and dilemmas involved. Open, informed, and compassionate discussions are vital to prioritize the well-being, dignity, and autonomy of individuals in their final stages of life.</a:t>
            </a:r>
          </a:p>
          <a:p>
            <a:pPr marL="158750" indent="0" algn="just">
              <a:buNone/>
            </a:pPr>
            <a:endParaRPr lang="en-US" dirty="0"/>
          </a:p>
          <a:p>
            <a:pPr marL="158750" indent="0" algn="just">
              <a:buNone/>
            </a:pPr>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pPr marL="158750" indent="0">
              <a:buNone/>
            </a:pPr>
            <a:r>
              <a:rPr lang="en-US"/>
              <a:t>Thank you for your attention!</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Text Placeholder 2"/>
          <p:cNvSpPr>
            <a:spLocks noGrp="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1910" y="1885950"/>
            <a:ext cx="6686549" cy="1697086"/>
          </a:xfrm>
        </p:spPr>
        <p:txBody>
          <a:bodyPr anchor="b">
            <a:normAutofit/>
          </a:bodyPr>
          <a:lstStyle>
            <a:lvl1pPr>
              <a:defRPr sz="4050"/>
            </a:lvl1pPr>
          </a:lstStyle>
          <a:p>
            <a:r>
              <a:rPr lang="en-US"/>
              <a:t>Click to edit Master title style</a:t>
            </a:r>
            <a:endParaRPr lang="en-US" dirty="0"/>
          </a:p>
        </p:txBody>
      </p:sp>
      <p:sp>
        <p:nvSpPr>
          <p:cNvPr id="3" name="Subtitle 2"/>
          <p:cNvSpPr>
            <a:spLocks noGrp="1"/>
          </p:cNvSpPr>
          <p:nvPr>
            <p:ph type="subTitle" idx="1"/>
          </p:nvPr>
        </p:nvSpPr>
        <p:spPr>
          <a:xfrm>
            <a:off x="1941910" y="3583035"/>
            <a:ext cx="6686549" cy="844712"/>
          </a:xfrm>
        </p:spPr>
        <p:txBody>
          <a:bodyPr anchor="t"/>
          <a:lstStyle>
            <a:lvl1pPr marL="0" indent="0" algn="l">
              <a:buNone/>
              <a:defRPr>
                <a:solidFill>
                  <a:schemeClr val="tx1">
                    <a:lumMod val="65000"/>
                    <a:lumOff val="3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7/31/23</a:t>
            </a:fld>
            <a:endParaRPr lang="en-US" dirty="0"/>
          </a:p>
        </p:txBody>
      </p:sp>
      <p:sp>
        <p:nvSpPr>
          <p:cNvPr id="5" name="Footer Placeholder 4"/>
          <p:cNvSpPr>
            <a:spLocks noGrp="1"/>
          </p:cNvSpPr>
          <p:nvPr>
            <p:ph type="ftr" sz="quarter" idx="11"/>
          </p:nvPr>
        </p:nvSpPr>
        <p:spPr/>
        <p:txBody>
          <a:bodyPr/>
          <a:lstStyle/>
          <a:p>
            <a:r>
              <a:rPr lang="en-US"/>
              <a:t>References:</a:t>
            </a:r>
            <a:endParaRPr lang="en-US" dirty="0"/>
          </a:p>
        </p:txBody>
      </p:sp>
      <p:sp>
        <p:nvSpPr>
          <p:cNvPr id="7" name="Freeform 6"/>
          <p:cNvSpPr/>
          <p:nvPr/>
        </p:nvSpPr>
        <p:spPr bwMode="auto">
          <a:xfrm>
            <a:off x="0" y="3242858"/>
            <a:ext cx="1308489" cy="583942"/>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398860" y="3397155"/>
            <a:ext cx="584825" cy="273844"/>
          </a:xfrm>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4694" y="468082"/>
            <a:ext cx="6683765" cy="960668"/>
          </a:xfrm>
        </p:spPr>
        <p:txBody>
          <a:bodyPr/>
          <a:lstStyle/>
          <a:p>
            <a:r>
              <a:rPr lang="en-US"/>
              <a:t>Click to edit Master title style</a:t>
            </a:r>
            <a:endParaRPr lang="en-US" dirty="0"/>
          </a:p>
        </p:txBody>
      </p:sp>
      <p:sp>
        <p:nvSpPr>
          <p:cNvPr id="3" name="Content Placeholder 2"/>
          <p:cNvSpPr>
            <a:spLocks noGrp="1"/>
          </p:cNvSpPr>
          <p:nvPr>
            <p:ph idx="1"/>
          </p:nvPr>
        </p:nvSpPr>
        <p:spPr>
          <a:xfrm>
            <a:off x="1941909" y="1600200"/>
            <a:ext cx="6686550" cy="28332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7/31/23</a:t>
            </a:fld>
            <a:endParaRPr lang="en-US" dirty="0"/>
          </a:p>
        </p:txBody>
      </p:sp>
      <p:sp>
        <p:nvSpPr>
          <p:cNvPr id="5" name="Footer Placeholder 4"/>
          <p:cNvSpPr>
            <a:spLocks noGrp="1"/>
          </p:cNvSpPr>
          <p:nvPr>
            <p:ph type="ftr" sz="quarter" idx="11"/>
          </p:nvPr>
        </p:nvSpPr>
        <p:spPr/>
        <p:txBody>
          <a:bodyPr/>
          <a:lstStyle/>
          <a:p>
            <a:r>
              <a:rPr lang="en-US"/>
              <a:t>References:</a:t>
            </a:r>
            <a:endParaRPr lang="en-US" dirty="0"/>
          </a:p>
        </p:txBody>
      </p:sp>
      <p:sp>
        <p:nvSpPr>
          <p:cNvPr id="8" name="Freeform 11"/>
          <p:cNvSpPr/>
          <p:nvPr/>
        </p:nvSpPr>
        <p:spPr bwMode="auto">
          <a:xfrm flipV="1">
            <a:off x="-3141" y="53578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1910" y="1544063"/>
            <a:ext cx="6686549" cy="1101600"/>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1941910" y="2647597"/>
            <a:ext cx="6686549" cy="645300"/>
          </a:xfrm>
        </p:spPr>
        <p:txBody>
          <a:bodyPr anchor="t"/>
          <a:lstStyle>
            <a:lvl1pPr marL="0" indent="0" algn="l">
              <a:buNone/>
              <a:defRPr sz="150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7/31/23</a:t>
            </a:fld>
            <a:endParaRPr lang="en-US" dirty="0"/>
          </a:p>
        </p:txBody>
      </p:sp>
      <p:sp>
        <p:nvSpPr>
          <p:cNvPr id="5" name="Footer Placeholder 4"/>
          <p:cNvSpPr>
            <a:spLocks noGrp="1"/>
          </p:cNvSpPr>
          <p:nvPr>
            <p:ph type="ftr" sz="quarter" idx="11"/>
          </p:nvPr>
        </p:nvSpPr>
        <p:spPr/>
        <p:txBody>
          <a:bodyPr/>
          <a:lstStyle/>
          <a:p>
            <a:r>
              <a:rPr lang="en-US"/>
              <a:t>References:</a:t>
            </a:r>
            <a:endParaRPr lang="en-US" dirty="0"/>
          </a:p>
        </p:txBody>
      </p:sp>
      <p:sp>
        <p:nvSpPr>
          <p:cNvPr id="9" name="Freeform 11"/>
          <p:cNvSpPr/>
          <p:nvPr/>
        </p:nvSpPr>
        <p:spPr bwMode="auto">
          <a:xfrm flipV="1">
            <a:off x="-3141" y="238363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2433105"/>
            <a:ext cx="584825" cy="273844"/>
          </a:xfrm>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1909" y="1600200"/>
            <a:ext cx="3235398" cy="28332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93060" y="1594666"/>
            <a:ext cx="3235398" cy="28332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7/31/23</a:t>
            </a:fld>
            <a:endParaRPr lang="en-US" dirty="0"/>
          </a:p>
        </p:txBody>
      </p:sp>
      <p:sp>
        <p:nvSpPr>
          <p:cNvPr id="6" name="Footer Placeholder 5"/>
          <p:cNvSpPr>
            <a:spLocks noGrp="1"/>
          </p:cNvSpPr>
          <p:nvPr>
            <p:ph type="ftr" sz="quarter" idx="11"/>
          </p:nvPr>
        </p:nvSpPr>
        <p:spPr/>
        <p:txBody>
          <a:bodyPr/>
          <a:lstStyle/>
          <a:p>
            <a:r>
              <a:rPr lang="en-US"/>
              <a:t>References:</a:t>
            </a:r>
            <a:endParaRPr lang="en-US" dirty="0"/>
          </a:p>
        </p:txBody>
      </p:sp>
      <p:sp>
        <p:nvSpPr>
          <p:cNvPr id="12" name="Freeform 11"/>
          <p:cNvSpPr/>
          <p:nvPr/>
        </p:nvSpPr>
        <p:spPr bwMode="auto">
          <a:xfrm flipV="1">
            <a:off x="-3141" y="53578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398860" y="590837"/>
            <a:ext cx="584825" cy="273844"/>
          </a:xfrm>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04530" y="1479527"/>
            <a:ext cx="2994549"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941909" y="1911725"/>
            <a:ext cx="3257170" cy="251554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29972" y="1477106"/>
            <a:ext cx="2999251"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5375218" y="1909304"/>
            <a:ext cx="3254006" cy="251554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7/31/23</a:t>
            </a:fld>
            <a:endParaRPr lang="en-US" dirty="0"/>
          </a:p>
        </p:txBody>
      </p:sp>
      <p:sp>
        <p:nvSpPr>
          <p:cNvPr id="8" name="Footer Placeholder 7"/>
          <p:cNvSpPr>
            <a:spLocks noGrp="1"/>
          </p:cNvSpPr>
          <p:nvPr>
            <p:ph type="ftr" sz="quarter" idx="11"/>
          </p:nvPr>
        </p:nvSpPr>
        <p:spPr/>
        <p:txBody>
          <a:bodyPr/>
          <a:lstStyle/>
          <a:p>
            <a:r>
              <a:rPr lang="en-US"/>
              <a:t>References:</a:t>
            </a:r>
            <a:endParaRPr lang="en-US" dirty="0"/>
          </a:p>
        </p:txBody>
      </p:sp>
      <p:sp>
        <p:nvSpPr>
          <p:cNvPr id="12" name="Freeform 11"/>
          <p:cNvSpPr/>
          <p:nvPr/>
        </p:nvSpPr>
        <p:spPr bwMode="auto">
          <a:xfrm flipV="1">
            <a:off x="-3141" y="53578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398860" y="590837"/>
            <a:ext cx="584825" cy="273844"/>
          </a:xfrm>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7/31/23</a:t>
            </a:fld>
            <a:endParaRPr lang="en-US" dirty="0"/>
          </a:p>
        </p:txBody>
      </p:sp>
      <p:sp>
        <p:nvSpPr>
          <p:cNvPr id="4" name="Footer Placeholder 3"/>
          <p:cNvSpPr>
            <a:spLocks noGrp="1"/>
          </p:cNvSpPr>
          <p:nvPr>
            <p:ph type="ftr" sz="quarter" idx="11"/>
          </p:nvPr>
        </p:nvSpPr>
        <p:spPr/>
        <p:txBody>
          <a:bodyPr/>
          <a:lstStyle/>
          <a:p>
            <a:r>
              <a:rPr lang="en-US"/>
              <a:t>References:</a:t>
            </a:r>
            <a:endParaRPr lang="en-US" dirty="0"/>
          </a:p>
        </p:txBody>
      </p:sp>
      <p:sp>
        <p:nvSpPr>
          <p:cNvPr id="7" name="Freeform 11"/>
          <p:cNvSpPr/>
          <p:nvPr/>
        </p:nvSpPr>
        <p:spPr bwMode="auto">
          <a:xfrm flipV="1">
            <a:off x="-3141" y="53578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7/31/23</a:t>
            </a:fld>
            <a:endParaRPr lang="en-US" dirty="0"/>
          </a:p>
        </p:txBody>
      </p:sp>
      <p:sp>
        <p:nvSpPr>
          <p:cNvPr id="3" name="Footer Placeholder 2"/>
          <p:cNvSpPr>
            <a:spLocks noGrp="1"/>
          </p:cNvSpPr>
          <p:nvPr>
            <p:ph type="ftr" sz="quarter" idx="11"/>
          </p:nvPr>
        </p:nvSpPr>
        <p:spPr/>
        <p:txBody>
          <a:bodyPr/>
          <a:lstStyle/>
          <a:p>
            <a:r>
              <a:rPr lang="en-US"/>
              <a:t>References:</a:t>
            </a:r>
            <a:endParaRPr lang="en-US" dirty="0"/>
          </a:p>
        </p:txBody>
      </p:sp>
      <p:sp>
        <p:nvSpPr>
          <p:cNvPr id="6" name="Freeform 11"/>
          <p:cNvSpPr/>
          <p:nvPr/>
        </p:nvSpPr>
        <p:spPr bwMode="auto">
          <a:xfrm flipV="1">
            <a:off x="-3141" y="53578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334566"/>
            <a:ext cx="2628899" cy="732234"/>
          </a:xfrm>
        </p:spPr>
        <p:txBody>
          <a:bodyPr anchor="b"/>
          <a:lstStyle>
            <a:lvl1pPr algn="l">
              <a:defRPr sz="1500" b="0"/>
            </a:lvl1pPr>
          </a:lstStyle>
          <a:p>
            <a:r>
              <a:rPr lang="en-US"/>
              <a:t>Click to edit Master title style</a:t>
            </a:r>
            <a:endParaRPr lang="en-US" dirty="0"/>
          </a:p>
        </p:txBody>
      </p:sp>
      <p:sp>
        <p:nvSpPr>
          <p:cNvPr id="3" name="Content Placeholder 2"/>
          <p:cNvSpPr>
            <a:spLocks noGrp="1"/>
          </p:cNvSpPr>
          <p:nvPr>
            <p:ph idx="1"/>
          </p:nvPr>
        </p:nvSpPr>
        <p:spPr>
          <a:xfrm>
            <a:off x="4742259" y="334567"/>
            <a:ext cx="3886200" cy="4061222"/>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1910" y="1198960"/>
            <a:ext cx="2628899" cy="319682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7/31/23</a:t>
            </a:fld>
            <a:endParaRPr lang="en-US" dirty="0"/>
          </a:p>
        </p:txBody>
      </p:sp>
      <p:sp>
        <p:nvSpPr>
          <p:cNvPr id="6" name="Footer Placeholder 5"/>
          <p:cNvSpPr>
            <a:spLocks noGrp="1"/>
          </p:cNvSpPr>
          <p:nvPr>
            <p:ph type="ftr" sz="quarter" idx="11"/>
          </p:nvPr>
        </p:nvSpPr>
        <p:spPr/>
        <p:txBody>
          <a:bodyPr/>
          <a:lstStyle/>
          <a:p>
            <a:r>
              <a:rPr lang="en-US"/>
              <a:t>References:</a:t>
            </a:r>
            <a:endParaRPr lang="en-US" dirty="0"/>
          </a:p>
        </p:txBody>
      </p:sp>
      <p:sp>
        <p:nvSpPr>
          <p:cNvPr id="9" name="Freeform 11"/>
          <p:cNvSpPr/>
          <p:nvPr/>
        </p:nvSpPr>
        <p:spPr bwMode="auto">
          <a:xfrm flipV="1">
            <a:off x="-3141" y="53578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3600450"/>
            <a:ext cx="6686550" cy="425054"/>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1909" y="476224"/>
            <a:ext cx="6686550" cy="2891228"/>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1941910" y="4025504"/>
            <a:ext cx="6686550" cy="370284"/>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7/31/23</a:t>
            </a:fld>
            <a:endParaRPr lang="en-US" dirty="0"/>
          </a:p>
        </p:txBody>
      </p:sp>
      <p:sp>
        <p:nvSpPr>
          <p:cNvPr id="6" name="Footer Placeholder 5"/>
          <p:cNvSpPr>
            <a:spLocks noGrp="1"/>
          </p:cNvSpPr>
          <p:nvPr>
            <p:ph type="ftr" sz="quarter" idx="11"/>
          </p:nvPr>
        </p:nvSpPr>
        <p:spPr/>
        <p:txBody>
          <a:bodyPr/>
          <a:lstStyle/>
          <a:p>
            <a:r>
              <a:rPr lang="en-US"/>
              <a:t>References:</a:t>
            </a:r>
            <a:endParaRPr lang="en-US" dirty="0"/>
          </a:p>
        </p:txBody>
      </p:sp>
      <p:sp>
        <p:nvSpPr>
          <p:cNvPr id="9" name="Freeform 11"/>
          <p:cNvSpPr/>
          <p:nvPr/>
        </p:nvSpPr>
        <p:spPr bwMode="auto">
          <a:xfrm flipV="1">
            <a:off x="-3141" y="3683794"/>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3737316"/>
            <a:ext cx="584825" cy="273844"/>
          </a:xfrm>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457200"/>
            <a:ext cx="6686549" cy="2337780"/>
          </a:xfrm>
        </p:spPr>
        <p:txBody>
          <a:bodyPr anchor="ctr">
            <a:normAutofit/>
          </a:bodyPr>
          <a:lstStyle>
            <a:lvl1pPr algn="l">
              <a:defRPr sz="3600" b="0" cap="none"/>
            </a:lvl1pPr>
          </a:lstStyle>
          <a:p>
            <a:r>
              <a:rPr lang="en-US"/>
              <a:t>Click to edit Master title style</a:t>
            </a:r>
            <a:endParaRPr lang="en-US" dirty="0"/>
          </a:p>
        </p:txBody>
      </p:sp>
      <p:sp>
        <p:nvSpPr>
          <p:cNvPr id="3" name="Text Placeholder 2"/>
          <p:cNvSpPr>
            <a:spLocks noGrp="1"/>
          </p:cNvSpPr>
          <p:nvPr>
            <p:ph type="body" idx="1"/>
          </p:nvPr>
        </p:nvSpPr>
        <p:spPr>
          <a:xfrm>
            <a:off x="1941910" y="3265535"/>
            <a:ext cx="6686549" cy="1166898"/>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7/31/23</a:t>
            </a:fld>
            <a:endParaRPr lang="en-US" dirty="0"/>
          </a:p>
        </p:txBody>
      </p:sp>
      <p:sp>
        <p:nvSpPr>
          <p:cNvPr id="5" name="Footer Placeholder 4"/>
          <p:cNvSpPr>
            <a:spLocks noGrp="1"/>
          </p:cNvSpPr>
          <p:nvPr>
            <p:ph type="ftr" sz="quarter" idx="11"/>
          </p:nvPr>
        </p:nvSpPr>
        <p:spPr/>
        <p:txBody>
          <a:bodyPr/>
          <a:lstStyle/>
          <a:p>
            <a:r>
              <a:rPr lang="en-US"/>
              <a:t>References:</a:t>
            </a:r>
            <a:endParaRPr lang="en-US" dirty="0"/>
          </a:p>
        </p:txBody>
      </p:sp>
      <p:sp>
        <p:nvSpPr>
          <p:cNvPr id="9" name="Freeform 11"/>
          <p:cNvSpPr/>
          <p:nvPr/>
        </p:nvSpPr>
        <p:spPr bwMode="auto">
          <a:xfrm flipV="1">
            <a:off x="-3141" y="238363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2433105"/>
            <a:ext cx="584825" cy="273844"/>
          </a:xfrm>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37462" y="457200"/>
            <a:ext cx="6295445" cy="2171700"/>
          </a:xfrm>
        </p:spPr>
        <p:txBody>
          <a:bodyPr anchor="ctr">
            <a:normAutofit/>
          </a:bodyPr>
          <a:lstStyle>
            <a:lvl1pPr algn="l">
              <a:defRPr sz="36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56259" y="2628900"/>
            <a:ext cx="5652416" cy="28575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1910" y="3265535"/>
            <a:ext cx="6686549" cy="1166898"/>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7/31/23</a:t>
            </a:fld>
            <a:endParaRPr lang="en-US" dirty="0"/>
          </a:p>
        </p:txBody>
      </p:sp>
      <p:sp>
        <p:nvSpPr>
          <p:cNvPr id="5" name="Footer Placeholder 4"/>
          <p:cNvSpPr>
            <a:spLocks noGrp="1"/>
          </p:cNvSpPr>
          <p:nvPr>
            <p:ph type="ftr" sz="quarter" idx="11"/>
          </p:nvPr>
        </p:nvSpPr>
        <p:spPr/>
        <p:txBody>
          <a:bodyPr/>
          <a:lstStyle/>
          <a:p>
            <a:r>
              <a:rPr lang="en-US"/>
              <a:t>References:</a:t>
            </a:r>
            <a:endParaRPr lang="en-US" dirty="0"/>
          </a:p>
        </p:txBody>
      </p:sp>
      <p:sp>
        <p:nvSpPr>
          <p:cNvPr id="11" name="Freeform 11"/>
          <p:cNvSpPr/>
          <p:nvPr/>
        </p:nvSpPr>
        <p:spPr bwMode="auto">
          <a:xfrm flipV="1">
            <a:off x="-3141" y="238363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2433105"/>
            <a:ext cx="584825" cy="273844"/>
          </a:xfrm>
        </p:spPr>
        <p:txBody>
          <a:bodyPr/>
          <a:lstStyle/>
          <a:p>
            <a:fld id="{48F63A3B-78C7-47BE-AE5E-E10140E04643}" type="slidenum">
              <a:rPr lang="en-US" smtClean="0"/>
              <a:t>‹#›</a:t>
            </a:fld>
            <a:endParaRPr lang="en-US" dirty="0"/>
          </a:p>
        </p:txBody>
      </p:sp>
      <p:sp>
        <p:nvSpPr>
          <p:cNvPr id="14" name="TextBox 13"/>
          <p:cNvSpPr txBox="1"/>
          <p:nvPr/>
        </p:nvSpPr>
        <p:spPr>
          <a:xfrm>
            <a:off x="1850739" y="48600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panose="020B0604020202020204"/>
              </a:rPr>
              <a:t>“</a:t>
            </a:r>
          </a:p>
        </p:txBody>
      </p:sp>
      <p:sp>
        <p:nvSpPr>
          <p:cNvPr id="15" name="TextBox 14"/>
          <p:cNvSpPr txBox="1"/>
          <p:nvPr/>
        </p:nvSpPr>
        <p:spPr>
          <a:xfrm>
            <a:off x="8336139" y="2178980"/>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panose="020B0604020202020204"/>
              </a:rPr>
              <a:t>”</a:t>
            </a:r>
          </a:p>
        </p:txBody>
      </p:sp>
    </p:spTree>
  </p:cSld>
  <p:clrMapOvr>
    <a:masterClrMapping/>
  </p:clrMapOvr>
  <p:hf sldNum="0"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1910" y="1828800"/>
            <a:ext cx="6686550" cy="2043634"/>
          </a:xfrm>
        </p:spPr>
        <p:txBody>
          <a:bodyPr anchor="b">
            <a:normAutofit/>
          </a:bodyPr>
          <a:lstStyle>
            <a:lvl1pPr algn="l">
              <a:defRPr sz="3600" b="0"/>
            </a:lvl1pPr>
          </a:lstStyle>
          <a:p>
            <a:r>
              <a:rPr lang="en-US"/>
              <a:t>Click to edit Master title style</a:t>
            </a:r>
            <a:endParaRPr lang="en-US" dirty="0"/>
          </a:p>
        </p:txBody>
      </p:sp>
      <p:sp>
        <p:nvSpPr>
          <p:cNvPr id="4" name="Text Placeholder 3"/>
          <p:cNvSpPr>
            <a:spLocks noGrp="1"/>
          </p:cNvSpPr>
          <p:nvPr>
            <p:ph type="body" sz="half" idx="2"/>
          </p:nvPr>
        </p:nvSpPr>
        <p:spPr>
          <a:xfrm>
            <a:off x="1941910" y="3886200"/>
            <a:ext cx="6686550" cy="547217"/>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7/31/23</a:t>
            </a:fld>
            <a:endParaRPr lang="en-US" dirty="0"/>
          </a:p>
        </p:txBody>
      </p:sp>
      <p:sp>
        <p:nvSpPr>
          <p:cNvPr id="6" name="Footer Placeholder 5"/>
          <p:cNvSpPr>
            <a:spLocks noGrp="1"/>
          </p:cNvSpPr>
          <p:nvPr>
            <p:ph type="ftr" sz="quarter" idx="11"/>
          </p:nvPr>
        </p:nvSpPr>
        <p:spPr/>
        <p:txBody>
          <a:bodyPr/>
          <a:lstStyle/>
          <a:p>
            <a:r>
              <a:rPr lang="en-US"/>
              <a:t>References:</a:t>
            </a:r>
            <a:endParaRPr lang="en-US" dirty="0"/>
          </a:p>
        </p:txBody>
      </p:sp>
      <p:sp>
        <p:nvSpPr>
          <p:cNvPr id="9" name="Freeform 11"/>
          <p:cNvSpPr/>
          <p:nvPr/>
        </p:nvSpPr>
        <p:spPr bwMode="auto">
          <a:xfrm flipV="1">
            <a:off x="-3141" y="3683794"/>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3737316"/>
            <a:ext cx="584825" cy="273844"/>
          </a:xfrm>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137462" y="457200"/>
            <a:ext cx="6295445" cy="2171700"/>
          </a:xfrm>
        </p:spPr>
        <p:txBody>
          <a:bodyPr anchor="ctr">
            <a:normAutofit/>
          </a:bodyPr>
          <a:lstStyle>
            <a:lvl1pPr algn="l">
              <a:defRPr sz="36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1909" y="3257550"/>
            <a:ext cx="6686550" cy="628650"/>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1910" y="3886200"/>
            <a:ext cx="6686550" cy="547217"/>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7/31/23</a:t>
            </a:fld>
            <a:endParaRPr lang="en-US" dirty="0"/>
          </a:p>
        </p:txBody>
      </p:sp>
      <p:sp>
        <p:nvSpPr>
          <p:cNvPr id="6" name="Footer Placeholder 5"/>
          <p:cNvSpPr>
            <a:spLocks noGrp="1"/>
          </p:cNvSpPr>
          <p:nvPr>
            <p:ph type="ftr" sz="quarter" idx="11"/>
          </p:nvPr>
        </p:nvSpPr>
        <p:spPr/>
        <p:txBody>
          <a:bodyPr/>
          <a:lstStyle/>
          <a:p>
            <a:r>
              <a:rPr lang="en-US"/>
              <a:t>References:</a:t>
            </a:r>
            <a:endParaRPr lang="en-US" dirty="0"/>
          </a:p>
        </p:txBody>
      </p:sp>
      <p:sp>
        <p:nvSpPr>
          <p:cNvPr id="11" name="Freeform 11"/>
          <p:cNvSpPr/>
          <p:nvPr/>
        </p:nvSpPr>
        <p:spPr bwMode="auto">
          <a:xfrm flipV="1">
            <a:off x="-3141" y="3683794"/>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3737316"/>
            <a:ext cx="584825" cy="273844"/>
          </a:xfrm>
        </p:spPr>
        <p:txBody>
          <a:bodyPr/>
          <a:lstStyle/>
          <a:p>
            <a:fld id="{48F63A3B-78C7-47BE-AE5E-E10140E04643}" type="slidenum">
              <a:rPr lang="en-US" smtClean="0"/>
              <a:t>‹#›</a:t>
            </a:fld>
            <a:endParaRPr lang="en-US" dirty="0"/>
          </a:p>
        </p:txBody>
      </p:sp>
      <p:sp>
        <p:nvSpPr>
          <p:cNvPr id="17" name="TextBox 16"/>
          <p:cNvSpPr txBox="1"/>
          <p:nvPr/>
        </p:nvSpPr>
        <p:spPr>
          <a:xfrm>
            <a:off x="1850739" y="48600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panose="020B0604020202020204"/>
              </a:rPr>
              <a:t>“</a:t>
            </a:r>
          </a:p>
        </p:txBody>
      </p:sp>
      <p:sp>
        <p:nvSpPr>
          <p:cNvPr id="18" name="TextBox 17"/>
          <p:cNvSpPr txBox="1"/>
          <p:nvPr/>
        </p:nvSpPr>
        <p:spPr>
          <a:xfrm>
            <a:off x="8336139" y="2178980"/>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panose="020B0604020202020204"/>
              </a:rPr>
              <a:t>”</a:t>
            </a:r>
          </a:p>
        </p:txBody>
      </p:sp>
    </p:spTree>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1910" y="470555"/>
            <a:ext cx="6686549" cy="2160015"/>
          </a:xfrm>
        </p:spPr>
        <p:txBody>
          <a:bodyPr anchor="ctr">
            <a:normAutofit/>
          </a:bodyPr>
          <a:lstStyle>
            <a:lvl1pPr algn="l">
              <a:defRPr sz="3600" b="0"/>
            </a:lvl1pPr>
          </a:lstStyle>
          <a:p>
            <a:r>
              <a:rPr lang="en-US"/>
              <a:t>Click to edit Master title style</a:t>
            </a:r>
            <a:endParaRPr lang="en-US" dirty="0"/>
          </a:p>
        </p:txBody>
      </p:sp>
      <p:sp>
        <p:nvSpPr>
          <p:cNvPr id="21" name="Text Placeholder 9"/>
          <p:cNvSpPr>
            <a:spLocks noGrp="1"/>
          </p:cNvSpPr>
          <p:nvPr>
            <p:ph type="body" sz="quarter" idx="13"/>
          </p:nvPr>
        </p:nvSpPr>
        <p:spPr>
          <a:xfrm>
            <a:off x="1941909" y="3257550"/>
            <a:ext cx="6686550" cy="628650"/>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1910" y="3886200"/>
            <a:ext cx="6686550" cy="547217"/>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7/31/23</a:t>
            </a:fld>
            <a:endParaRPr lang="en-US" dirty="0"/>
          </a:p>
        </p:txBody>
      </p:sp>
      <p:sp>
        <p:nvSpPr>
          <p:cNvPr id="6" name="Footer Placeholder 5"/>
          <p:cNvSpPr>
            <a:spLocks noGrp="1"/>
          </p:cNvSpPr>
          <p:nvPr>
            <p:ph type="ftr" sz="quarter" idx="11"/>
          </p:nvPr>
        </p:nvSpPr>
        <p:spPr/>
        <p:txBody>
          <a:bodyPr/>
          <a:lstStyle/>
          <a:p>
            <a:r>
              <a:rPr lang="en-US"/>
              <a:t>References:</a:t>
            </a:r>
            <a:endParaRPr lang="en-US" dirty="0"/>
          </a:p>
        </p:txBody>
      </p:sp>
      <p:sp>
        <p:nvSpPr>
          <p:cNvPr id="9" name="Freeform 11"/>
          <p:cNvSpPr/>
          <p:nvPr/>
        </p:nvSpPr>
        <p:spPr bwMode="auto">
          <a:xfrm flipV="1">
            <a:off x="-3141" y="3683794"/>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3737316"/>
            <a:ext cx="584825" cy="273844"/>
          </a:xfrm>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7/31/23</a:t>
            </a:fld>
            <a:endParaRPr lang="en-US" dirty="0"/>
          </a:p>
        </p:txBody>
      </p:sp>
      <p:sp>
        <p:nvSpPr>
          <p:cNvPr id="5" name="Footer Placeholder 4"/>
          <p:cNvSpPr>
            <a:spLocks noGrp="1"/>
          </p:cNvSpPr>
          <p:nvPr>
            <p:ph type="ftr" sz="quarter" idx="11"/>
          </p:nvPr>
        </p:nvSpPr>
        <p:spPr/>
        <p:txBody>
          <a:bodyPr/>
          <a:lstStyle/>
          <a:p>
            <a:r>
              <a:rPr lang="en-US"/>
              <a:t>References:</a:t>
            </a:r>
            <a:endParaRPr lang="en-US" dirty="0"/>
          </a:p>
        </p:txBody>
      </p:sp>
      <p:sp>
        <p:nvSpPr>
          <p:cNvPr id="8" name="Freeform 11"/>
          <p:cNvSpPr/>
          <p:nvPr/>
        </p:nvSpPr>
        <p:spPr bwMode="auto">
          <a:xfrm flipV="1">
            <a:off x="-3141" y="53578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1109" y="470554"/>
            <a:ext cx="1655701" cy="3962863"/>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1909" y="470554"/>
            <a:ext cx="4857750" cy="39628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7/31/23</a:t>
            </a:fld>
            <a:endParaRPr lang="en-US" dirty="0"/>
          </a:p>
        </p:txBody>
      </p:sp>
      <p:sp>
        <p:nvSpPr>
          <p:cNvPr id="5" name="Footer Placeholder 4"/>
          <p:cNvSpPr>
            <a:spLocks noGrp="1"/>
          </p:cNvSpPr>
          <p:nvPr>
            <p:ph type="ftr" sz="quarter" idx="11"/>
          </p:nvPr>
        </p:nvSpPr>
        <p:spPr/>
        <p:txBody>
          <a:bodyPr/>
          <a:lstStyle/>
          <a:p>
            <a:r>
              <a:rPr lang="en-US"/>
              <a:t>References:</a:t>
            </a:r>
            <a:endParaRPr lang="en-US" dirty="0"/>
          </a:p>
        </p:txBody>
      </p:sp>
      <p:sp>
        <p:nvSpPr>
          <p:cNvPr id="8" name="Freeform 11"/>
          <p:cNvSpPr/>
          <p:nvPr/>
        </p:nvSpPr>
        <p:spPr bwMode="auto">
          <a:xfrm flipV="1">
            <a:off x="-3141" y="535782"/>
            <a:ext cx="1191395" cy="380473"/>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hf sldNum="0" hdr="0" dt="0"/>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2"/>
        <p:cNvGrpSpPr/>
        <p:nvPr/>
      </p:nvGrpSpPr>
      <p:grpSpPr>
        <a:xfrm>
          <a:off x="0" y="0"/>
          <a:ext cx="0" cy="0"/>
          <a:chOff x="0" y="0"/>
          <a:chExt cx="0" cy="0"/>
        </a:xfrm>
      </p:grpSpPr>
      <p:sp>
        <p:nvSpPr>
          <p:cNvPr id="14" name="Google Shape;14;p3"/>
          <p:cNvSpPr txBox="1">
            <a:spLocks noGrp="1"/>
          </p:cNvSpPr>
          <p:nvPr>
            <p:ph type="title"/>
          </p:nvPr>
        </p:nvSpPr>
        <p:spPr>
          <a:xfrm>
            <a:off x="1020100" y="2258150"/>
            <a:ext cx="3551700" cy="1232400"/>
          </a:xfrm>
          <a:prstGeom prst="rect">
            <a:avLst/>
          </a:prstGeom>
          <a:ln>
            <a:noFill/>
          </a:ln>
        </p:spPr>
        <p:txBody>
          <a:bodyPr spcFirstLastPara="1" wrap="square" lIns="91425" tIns="91425" rIns="91425" bIns="91425" anchor="b" anchorCtr="0">
            <a:noAutofit/>
          </a:bodyPr>
          <a:lstStyle>
            <a:lvl1pPr lvl="0" algn="r">
              <a:spcBef>
                <a:spcPts val="0"/>
              </a:spcBef>
              <a:spcAft>
                <a:spcPts val="0"/>
              </a:spcAft>
              <a:buSzPts val="3600"/>
              <a:buNone/>
              <a:defRPr sz="4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title" idx="2" hasCustomPrompt="1"/>
          </p:nvPr>
        </p:nvSpPr>
        <p:spPr>
          <a:xfrm>
            <a:off x="3256938" y="722701"/>
            <a:ext cx="1314900" cy="13161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6000"/>
              <a:buNone/>
              <a:defRPr sz="6000">
                <a:solidFill>
                  <a:schemeClr val="l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6" name="Google Shape;16;p3"/>
          <p:cNvSpPr txBox="1">
            <a:spLocks noGrp="1"/>
          </p:cNvSpPr>
          <p:nvPr>
            <p:ph type="subTitle" idx="1"/>
          </p:nvPr>
        </p:nvSpPr>
        <p:spPr>
          <a:xfrm>
            <a:off x="1020300" y="3490625"/>
            <a:ext cx="3551700" cy="5943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hf sldNum="0" hdr="0" dt="0"/>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3" name="Google Shape;33;p7"/>
          <p:cNvSpPr txBox="1">
            <a:spLocks noGrp="1"/>
          </p:cNvSpPr>
          <p:nvPr>
            <p:ph type="title"/>
          </p:nvPr>
        </p:nvSpPr>
        <p:spPr>
          <a:xfrm>
            <a:off x="720000" y="493235"/>
            <a:ext cx="3845400" cy="572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34" name="Google Shape;34;p7"/>
          <p:cNvSpPr txBox="1">
            <a:spLocks noGrp="1"/>
          </p:cNvSpPr>
          <p:nvPr>
            <p:ph type="body" idx="1"/>
          </p:nvPr>
        </p:nvSpPr>
        <p:spPr>
          <a:xfrm>
            <a:off x="720000" y="1497800"/>
            <a:ext cx="3845400" cy="2385600"/>
          </a:xfrm>
          <a:prstGeom prst="rect">
            <a:avLst/>
          </a:prstGeom>
        </p:spPr>
        <p:txBody>
          <a:bodyPr spcFirstLastPara="1" wrap="square" lIns="91425" tIns="91425" rIns="91425" bIns="91425" anchor="t" anchorCtr="0">
            <a:noAutofit/>
          </a:bodyPr>
          <a:lstStyle>
            <a:lvl1pPr marL="457200" lvl="0" indent="-317500" rtl="0">
              <a:lnSpc>
                <a:spcPct val="100000"/>
              </a:lnSpc>
              <a:spcBef>
                <a:spcPts val="0"/>
              </a:spcBef>
              <a:spcAft>
                <a:spcPts val="0"/>
              </a:spcAft>
              <a:buSzPts val="1400"/>
              <a:buChar char="●"/>
              <a:defRPr sz="1400"/>
            </a:lvl1pPr>
            <a:lvl2pPr marL="914400" lvl="1" indent="-317500" rtl="0">
              <a:lnSpc>
                <a:spcPct val="115000"/>
              </a:lnSpc>
              <a:spcBef>
                <a:spcPts val="0"/>
              </a:spcBef>
              <a:spcAft>
                <a:spcPts val="0"/>
              </a:spcAft>
              <a:buSzPts val="1400"/>
              <a:buChar char="○"/>
              <a:defRPr/>
            </a:lvl2pPr>
            <a:lvl3pPr marL="1371600" lvl="2" indent="-317500" rtl="0">
              <a:lnSpc>
                <a:spcPct val="100000"/>
              </a:lnSpc>
              <a:spcBef>
                <a:spcPts val="0"/>
              </a:spcBef>
              <a:spcAft>
                <a:spcPts val="0"/>
              </a:spcAft>
              <a:buSzPts val="1400"/>
              <a:buChar char="■"/>
              <a:defRPr/>
            </a:lvl3pPr>
            <a:lvl4pPr marL="1828800" lvl="3" indent="-317500" rtl="0">
              <a:lnSpc>
                <a:spcPct val="115000"/>
              </a:lnSpc>
              <a:spcBef>
                <a:spcPts val="0"/>
              </a:spcBef>
              <a:spcAft>
                <a:spcPts val="0"/>
              </a:spcAft>
              <a:buSzPts val="1400"/>
              <a:buChar char="●"/>
              <a:defRPr/>
            </a:lvl4pPr>
            <a:lvl5pPr marL="2286000" lvl="4" indent="-317500" rtl="0">
              <a:lnSpc>
                <a:spcPct val="115000"/>
              </a:lnSpc>
              <a:spcBef>
                <a:spcPts val="0"/>
              </a:spcBef>
              <a:spcAft>
                <a:spcPts val="0"/>
              </a:spcAft>
              <a:buSzPts val="1400"/>
              <a:buChar char="○"/>
              <a:defRPr/>
            </a:lvl5pPr>
            <a:lvl6pPr marL="2743200" lvl="5" indent="-317500" rtl="0">
              <a:lnSpc>
                <a:spcPct val="115000"/>
              </a:lnSpc>
              <a:spcBef>
                <a:spcPts val="0"/>
              </a:spcBef>
              <a:spcAft>
                <a:spcPts val="0"/>
              </a:spcAft>
              <a:buSzPts val="1400"/>
              <a:buChar char="■"/>
              <a:defRPr/>
            </a:lvl6pPr>
            <a:lvl7pPr marL="3200400" lvl="6" indent="-317500" rtl="0">
              <a:lnSpc>
                <a:spcPct val="115000"/>
              </a:lnSpc>
              <a:spcBef>
                <a:spcPts val="0"/>
              </a:spcBef>
              <a:spcAft>
                <a:spcPts val="0"/>
              </a:spcAft>
              <a:buSzPts val="1400"/>
              <a:buChar char="●"/>
              <a:defRPr/>
            </a:lvl7pPr>
            <a:lvl8pPr marL="3657600" lvl="7" indent="-317500" rtl="0">
              <a:lnSpc>
                <a:spcPct val="115000"/>
              </a:lnSpc>
              <a:spcBef>
                <a:spcPts val="0"/>
              </a:spcBef>
              <a:spcAft>
                <a:spcPts val="0"/>
              </a:spcAft>
              <a:buSzPts val="1400"/>
              <a:buChar char="○"/>
              <a:defRPr/>
            </a:lvl8pPr>
            <a:lvl9pPr marL="4114800" lvl="8" indent="-317500" rtl="0">
              <a:lnSpc>
                <a:spcPct val="115000"/>
              </a:lnSpc>
              <a:spcBef>
                <a:spcPts val="0"/>
              </a:spcBef>
              <a:spcAft>
                <a:spcPts val="0"/>
              </a:spcAft>
              <a:buSzPts val="1400"/>
              <a:buChar char="■"/>
              <a:defRPr/>
            </a:lvl9pPr>
          </a:lstStyle>
          <a:p>
            <a:endParaRPr/>
          </a:p>
        </p:txBody>
      </p:sp>
    </p:spTree>
  </p:cSld>
  <p:clrMapOvr>
    <a:masterClrMapping/>
  </p:clrMapOvr>
  <p:hf sldNum="0" hd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40" name="Google Shape;40;p9"/>
          <p:cNvSpPr txBox="1">
            <a:spLocks noGrp="1"/>
          </p:cNvSpPr>
          <p:nvPr>
            <p:ph type="title"/>
          </p:nvPr>
        </p:nvSpPr>
        <p:spPr>
          <a:xfrm flipH="1">
            <a:off x="4922575" y="1613700"/>
            <a:ext cx="3508200" cy="695100"/>
          </a:xfrm>
          <a:prstGeom prst="rect">
            <a:avLst/>
          </a:prstGeom>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lvl1pPr lvl="0" rtl="0">
              <a:spcBef>
                <a:spcPts val="0"/>
              </a:spcBef>
              <a:spcAft>
                <a:spcPts val="0"/>
              </a:spcAft>
              <a:buSzPts val="3600"/>
              <a:buNone/>
              <a:defRPr sz="40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1" name="Google Shape;41;p9"/>
          <p:cNvSpPr txBox="1">
            <a:spLocks noGrp="1"/>
          </p:cNvSpPr>
          <p:nvPr>
            <p:ph type="subTitle" idx="1"/>
          </p:nvPr>
        </p:nvSpPr>
        <p:spPr>
          <a:xfrm flipH="1">
            <a:off x="4922575" y="2389675"/>
            <a:ext cx="3508200" cy="167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171450"/>
            <a:ext cx="2138637" cy="4978971"/>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0416" y="118"/>
            <a:ext cx="1767506" cy="5139822"/>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37160" cy="51435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4694" y="468082"/>
            <a:ext cx="6683765" cy="96066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1909" y="1600200"/>
            <a:ext cx="6686550" cy="29146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1210" y="4597828"/>
            <a:ext cx="859712" cy="277797"/>
          </a:xfrm>
          <a:prstGeom prst="rect">
            <a:avLst/>
          </a:prstGeom>
        </p:spPr>
        <p:txBody>
          <a:bodyPr vert="horz" lIns="91440" tIns="45720" rIns="91440" bIns="45720" rtlCol="0" anchor="ctr"/>
          <a:lstStyle>
            <a:lvl1pPr algn="r">
              <a:defRPr sz="675">
                <a:solidFill>
                  <a:schemeClr val="tx1">
                    <a:tint val="75000"/>
                  </a:schemeClr>
                </a:solidFill>
              </a:defRPr>
            </a:lvl1pPr>
          </a:lstStyle>
          <a:p>
            <a:fld id="{C764DE79-268F-4C1A-8933-263129D2AF90}" type="datetimeFigureOut">
              <a:rPr lang="en-US" smtClean="0"/>
              <a:t>7/31/23</a:t>
            </a:fld>
            <a:endParaRPr lang="en-US" dirty="0"/>
          </a:p>
        </p:txBody>
      </p:sp>
      <p:sp>
        <p:nvSpPr>
          <p:cNvPr id="5" name="Footer Placeholder 4"/>
          <p:cNvSpPr>
            <a:spLocks noGrp="1"/>
          </p:cNvSpPr>
          <p:nvPr>
            <p:ph type="ftr" sz="quarter" idx="3"/>
          </p:nvPr>
        </p:nvSpPr>
        <p:spPr>
          <a:xfrm>
            <a:off x="1941910" y="4601856"/>
            <a:ext cx="5714999" cy="273844"/>
          </a:xfrm>
          <a:prstGeom prst="rect">
            <a:avLst/>
          </a:prstGeom>
        </p:spPr>
        <p:txBody>
          <a:bodyPr vert="horz" lIns="91440" tIns="45720" rIns="91440" bIns="45720" rtlCol="0" anchor="ctr"/>
          <a:lstStyle>
            <a:lvl1pPr algn="l">
              <a:defRPr sz="675">
                <a:solidFill>
                  <a:schemeClr val="tx1">
                    <a:tint val="75000"/>
                  </a:schemeClr>
                </a:solidFill>
              </a:defRPr>
            </a:lvl1pPr>
          </a:lstStyle>
          <a:p>
            <a:r>
              <a:rPr lang="en-US"/>
              <a:t>References:</a:t>
            </a:r>
            <a:endParaRPr lang="en-US" dirty="0"/>
          </a:p>
        </p:txBody>
      </p:sp>
      <p:sp>
        <p:nvSpPr>
          <p:cNvPr id="6" name="Slide Number Placeholder 5"/>
          <p:cNvSpPr>
            <a:spLocks noGrp="1"/>
          </p:cNvSpPr>
          <p:nvPr>
            <p:ph type="sldNum" sz="quarter" idx="4"/>
          </p:nvPr>
        </p:nvSpPr>
        <p:spPr bwMode="gray">
          <a:xfrm>
            <a:off x="398860" y="590837"/>
            <a:ext cx="584825" cy="273844"/>
          </a:xfrm>
          <a:prstGeom prst="rect">
            <a:avLst/>
          </a:prstGeom>
        </p:spPr>
        <p:txBody>
          <a:bodyPr vert="horz" lIns="91440" tIns="45720" rIns="91440" bIns="45720" rtlCol="0" anchor="ctr"/>
          <a:lstStyle>
            <a:lvl1pPr algn="r">
              <a:defRPr sz="1500">
                <a:solidFill>
                  <a:srgbClr val="FEFFFF"/>
                </a:solidFill>
              </a:defRPr>
            </a:lvl1pPr>
          </a:lstStyle>
          <a:p>
            <a:fld id="{48F63A3B-78C7-47BE-AE5E-E10140E04643}"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dt="0"/>
  <p:txStyles>
    <p:titleStyle>
      <a:lvl1pPr algn="l" defTabSz="342900" rtl="0" eaLnBrk="1" latinLnBrk="0" hangingPunct="1">
        <a:spcBef>
          <a:spcPct val="0"/>
        </a:spcBef>
        <a:buNone/>
        <a:defRPr sz="27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Font typeface="Wingdings 3" panose="05040102010807070707" charset="2"/>
        <a:buChar char=""/>
        <a:defRPr sz="1350" kern="1200">
          <a:solidFill>
            <a:schemeClr val="tx1">
              <a:lumMod val="75000"/>
              <a:lumOff val="25000"/>
            </a:schemeClr>
          </a:solidFill>
          <a:latin typeface="+mn-lt"/>
          <a:ea typeface="+mn-ea"/>
          <a:cs typeface="+mn-cs"/>
        </a:defRPr>
      </a:lvl1pPr>
      <a:lvl2pPr marL="557530" indent="-214630" algn="l" defTabSz="342900" rtl="0" eaLnBrk="1" latinLnBrk="0" hangingPunct="1">
        <a:spcBef>
          <a:spcPts val="75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Font typeface="Wingdings 3" panose="05040102010807070707"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Font typeface="Wingdings 3" panose="05040102010807070707"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Font typeface="Wingdings 3" panose="05040102010807070707"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Font typeface="Wingdings 3" panose="05040102010807070707"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Font typeface="Wingdings 3" panose="05040102010807070707"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Font typeface="Wingdings 3" panose="05040102010807070707"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Font typeface="Wingdings 3" panose="05040102010807070707"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hyperlink" Target="https://www.ncbi.nlm.nih.gov/pmc/articles/PMC1115701/" TargetMode="External"/><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hyperlink" Target="https://www.nhs.uk/conditions/do-not-attempt-cardiopulmonary-resuscitation-dnacpr-decisions/" TargetMode="External"/><Relationship Id="rId5" Type="http://schemas.openxmlformats.org/officeDocument/2006/relationships/hyperlink" Target="https://www.nhs.uk/conditions/end-of-life-care/what-it-involves-and-when-it-starts/" TargetMode="External"/><Relationship Id="rId4" Type="http://schemas.openxmlformats.org/officeDocument/2006/relationships/hyperlink" Target="https://www.legislation.gov.uk/ukpga/Eliz2/9-10/60"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020445" y="919480"/>
            <a:ext cx="7127240" cy="3165475"/>
          </a:xfrm>
        </p:spPr>
        <p:txBody>
          <a:bodyPr>
            <a:scene3d>
              <a:camera prst="orthographicFront"/>
              <a:lightRig rig="threePt" dir="t"/>
            </a:scene3d>
          </a:bodyPr>
          <a:lstStyle/>
          <a:p>
            <a:pPr marL="139700" indent="0" algn="ctr">
              <a:buNone/>
            </a:pPr>
            <a:r>
              <a:rPr lang="en-US" sz="2400" b="1" dirty="0">
                <a:solidFill>
                  <a:schemeClr val="accent1"/>
                </a:solidFill>
                <a:effectLst>
                  <a:outerShdw blurRad="38100" dist="25400" dir="5400000" algn="ctr" rotWithShape="0">
                    <a:srgbClr val="6E747A">
                      <a:alpha val="43000"/>
                    </a:srgbClr>
                  </a:outerShdw>
                </a:effectLst>
                <a:sym typeface="+mn-ea"/>
              </a:rPr>
              <a:t>NAME: Malika Ali</a:t>
            </a:r>
            <a:endParaRPr lang="en-US" sz="2400" b="1" dirty="0">
              <a:solidFill>
                <a:schemeClr val="accent1"/>
              </a:solidFill>
              <a:effectLst>
                <a:outerShdw blurRad="38100" dist="25400" dir="5400000" algn="ctr" rotWithShape="0">
                  <a:srgbClr val="6E747A">
                    <a:alpha val="43000"/>
                  </a:srgbClr>
                </a:outerShdw>
              </a:effectLst>
            </a:endParaRPr>
          </a:p>
          <a:p>
            <a:pPr marL="139700" indent="0" algn="ctr">
              <a:buNone/>
            </a:pPr>
            <a:r>
              <a:rPr lang="en-US" sz="2400" b="1" dirty="0">
                <a:solidFill>
                  <a:schemeClr val="accent1"/>
                </a:solidFill>
                <a:effectLst>
                  <a:outerShdw blurRad="38100" dist="25400" dir="5400000" algn="ctr" rotWithShape="0">
                    <a:srgbClr val="6E747A">
                      <a:alpha val="43000"/>
                    </a:srgbClr>
                  </a:outerShdw>
                </a:effectLst>
                <a:sym typeface="+mn-ea"/>
              </a:rPr>
              <a:t>STUDENT NO: </a:t>
            </a:r>
            <a:r>
              <a:rPr lang="en-US" sz="2400" b="1" dirty="0">
                <a:solidFill>
                  <a:schemeClr val="accent1"/>
                </a:solidFill>
                <a:effectLst>
                  <a:outerShdw blurRad="38100" dist="25400" dir="5400000" algn="ctr" rotWithShape="0">
                    <a:srgbClr val="6E747A">
                      <a:alpha val="43000"/>
                    </a:srgbClr>
                  </a:outerShdw>
                </a:effectLst>
                <a:latin typeface="+mn-lt"/>
                <a:sym typeface="+mn-ea"/>
              </a:rPr>
              <a:t>2026355</a:t>
            </a:r>
            <a:endParaRPr lang="en-US" sz="2400" b="1" dirty="0">
              <a:solidFill>
                <a:schemeClr val="accent1"/>
              </a:solidFill>
              <a:effectLst>
                <a:outerShdw blurRad="38100" dist="25400" dir="5400000" algn="ctr" rotWithShape="0">
                  <a:srgbClr val="6E747A">
                    <a:alpha val="43000"/>
                  </a:srgbClr>
                </a:outerShdw>
              </a:effectLst>
              <a:latin typeface="+mn-lt"/>
            </a:endParaRPr>
          </a:p>
          <a:p>
            <a:pPr marL="139700" indent="0" algn="ctr">
              <a:buNone/>
            </a:pPr>
            <a:r>
              <a:rPr lang="en-US" sz="2400" b="1" dirty="0">
                <a:solidFill>
                  <a:schemeClr val="accent1"/>
                </a:solidFill>
                <a:effectLst>
                  <a:outerShdw blurRad="38100" dist="25400" dir="5400000" algn="ctr" rotWithShape="0">
                    <a:srgbClr val="6E747A">
                      <a:alpha val="43000"/>
                    </a:srgbClr>
                  </a:outerShdw>
                </a:effectLst>
                <a:sym typeface="+mn-ea"/>
              </a:rPr>
              <a:t>LECTURER’S NAME: </a:t>
            </a:r>
            <a:endParaRPr lang="en-US" sz="2400" b="1" dirty="0">
              <a:solidFill>
                <a:schemeClr val="accent1"/>
              </a:solidFill>
              <a:effectLst>
                <a:outerShdw blurRad="38100" dist="25400" dir="5400000" algn="ctr" rotWithShape="0">
                  <a:srgbClr val="6E747A">
                    <a:alpha val="43000"/>
                  </a:srgbClr>
                </a:outerShdw>
              </a:effectLst>
            </a:endParaRPr>
          </a:p>
          <a:p>
            <a:pPr marL="139700" indent="0" algn="ctr">
              <a:buNone/>
            </a:pPr>
            <a:r>
              <a:rPr lang="en-US" sz="2400" b="1" dirty="0">
                <a:solidFill>
                  <a:schemeClr val="accent1"/>
                </a:solidFill>
                <a:effectLst>
                  <a:outerShdw blurRad="38100" dist="25400" dir="5400000" algn="ctr" rotWithShape="0">
                    <a:srgbClr val="6E747A">
                      <a:alpha val="43000"/>
                    </a:srgbClr>
                  </a:outerShdw>
                </a:effectLst>
                <a:sym typeface="+mn-ea"/>
              </a:rPr>
              <a:t>Joanne Davies </a:t>
            </a:r>
          </a:p>
          <a:p>
            <a:pPr marL="139700" indent="0" algn="ctr">
              <a:buNone/>
            </a:pPr>
            <a:r>
              <a:rPr lang="en-US" sz="2400" b="1" dirty="0">
                <a:solidFill>
                  <a:schemeClr val="accent1"/>
                </a:solidFill>
                <a:effectLst>
                  <a:outerShdw blurRad="38100" dist="25400" dir="5400000" algn="ctr" rotWithShape="0">
                    <a:srgbClr val="6E747A">
                      <a:alpha val="43000"/>
                    </a:srgbClr>
                  </a:outerShdw>
                </a:effectLst>
                <a:sym typeface="+mn-ea"/>
              </a:rPr>
              <a:t>MODULE TITLE: Living with Care: The Older Person </a:t>
            </a:r>
          </a:p>
          <a:p>
            <a:pPr marL="139700" indent="0" algn="ctr">
              <a:buNone/>
            </a:pPr>
            <a:r>
              <a:rPr lang="en-US" sz="2400" b="1" dirty="0">
                <a:solidFill>
                  <a:schemeClr val="accent1"/>
                </a:solidFill>
                <a:effectLst>
                  <a:outerShdw blurRad="38100" dist="25400" dir="5400000" algn="ctr" rotWithShape="0">
                    <a:srgbClr val="6E747A">
                      <a:alpha val="43000"/>
                    </a:srgbClr>
                  </a:outerShdw>
                </a:effectLst>
                <a:sym typeface="+mn-ea"/>
              </a:rPr>
              <a:t>MODULE CODE: BMHP6009_BIRM</a:t>
            </a:r>
          </a:p>
          <a:p>
            <a:pPr algn="ctr"/>
            <a:endParaRPr lang="en-US" sz="2400" b="1" dirty="0">
              <a:solidFill>
                <a:schemeClr val="accent1"/>
              </a:solidFill>
              <a:effectLst>
                <a:outerShdw blurRad="38100" dist="25400" dir="5400000" algn="ctr" rotWithShape="0">
                  <a:srgbClr val="6E747A">
                    <a:alpha val="43000"/>
                  </a:srgbClr>
                </a:outerShdw>
              </a:effectLst>
              <a:sym typeface="+mn-e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5"/>
          <p:cNvSpPr txBox="1">
            <a:spLocks noGrp="1"/>
          </p:cNvSpPr>
          <p:nvPr>
            <p:ph type="ctrTitle"/>
          </p:nvPr>
        </p:nvSpPr>
        <p:spPr>
          <a:xfrm>
            <a:off x="372177" y="656873"/>
            <a:ext cx="5934075" cy="2522855"/>
          </a:xfrm>
          <a:prstGeom prst="rect">
            <a:avLst/>
          </a:prstGeom>
        </p:spPr>
        <p:txBody>
          <a:bodyPr spcFirstLastPara="1" wrap="square" lIns="0" tIns="91425" rIns="91425" bIns="91425" anchor="b" anchorCtr="0">
            <a:noAutofit/>
          </a:bodyPr>
          <a:lstStyle/>
          <a:p>
            <a:pPr marL="0" lvl="0" indent="0" rtl="0">
              <a:spcBef>
                <a:spcPts val="0"/>
              </a:spcBef>
              <a:spcAft>
                <a:spcPts val="0"/>
              </a:spcAft>
              <a:buNone/>
            </a:pPr>
            <a:r>
              <a:rPr lang="en-GB" sz="360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Navigating the Ethical Landscape: </a:t>
            </a:r>
            <a:br>
              <a:rPr lang="en-GB" sz="360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r>
              <a:rPr lang="en-GB" sz="360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Euthanasia, Assisted Suicide, and End-of-Life Care</a:t>
            </a:r>
          </a:p>
        </p:txBody>
      </p:sp>
      <p:pic>
        <p:nvPicPr>
          <p:cNvPr id="150" name="Google Shape;150;p25"/>
          <p:cNvPicPr preferRelativeResize="0"/>
          <p:nvPr/>
        </p:nvPicPr>
        <p:blipFill rotWithShape="1">
          <a:blip r:embed="rId3"/>
          <a:srcRect l="-8370" r="-8370" b="-1916"/>
          <a:stretch>
            <a:fillRect/>
          </a:stretch>
        </p:blipFill>
        <p:spPr>
          <a:xfrm>
            <a:off x="6647398" y="1041421"/>
            <a:ext cx="2363987" cy="3412587"/>
          </a:xfrm>
          <a:prstGeom prst="rect">
            <a:avLst/>
          </a:prstGeom>
          <a:noFill/>
          <a:ln>
            <a:noFill/>
          </a:ln>
        </p:spPr>
      </p:pic>
      <p:sp>
        <p:nvSpPr>
          <p:cNvPr id="151" name="Google Shape;151;p25"/>
          <p:cNvSpPr/>
          <p:nvPr/>
        </p:nvSpPr>
        <p:spPr>
          <a:xfrm rot="2021404">
            <a:off x="8883378" y="1788279"/>
            <a:ext cx="56247" cy="56247"/>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2" name="Google Shape;152;p25"/>
          <p:cNvGrpSpPr/>
          <p:nvPr/>
        </p:nvGrpSpPr>
        <p:grpSpPr>
          <a:xfrm>
            <a:off x="6046013" y="647627"/>
            <a:ext cx="3028500" cy="3720925"/>
            <a:chOff x="5867402" y="539502"/>
            <a:chExt cx="3028500" cy="3720925"/>
          </a:xfrm>
        </p:grpSpPr>
        <p:sp>
          <p:nvSpPr>
            <p:cNvPr id="153" name="Google Shape;153;p25"/>
            <p:cNvSpPr/>
            <p:nvPr/>
          </p:nvSpPr>
          <p:spPr>
            <a:xfrm rot="2021404">
              <a:off x="6909228" y="4193304"/>
              <a:ext cx="56247" cy="56247"/>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5"/>
            <p:cNvSpPr/>
            <p:nvPr/>
          </p:nvSpPr>
          <p:spPr>
            <a:xfrm rot="2021404">
              <a:off x="5878278" y="2374029"/>
              <a:ext cx="56247" cy="56247"/>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5"/>
            <p:cNvSpPr/>
            <p:nvPr/>
          </p:nvSpPr>
          <p:spPr>
            <a:xfrm rot="2021404">
              <a:off x="6328578" y="950579"/>
              <a:ext cx="56247" cy="56247"/>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5"/>
            <p:cNvSpPr/>
            <p:nvPr/>
          </p:nvSpPr>
          <p:spPr>
            <a:xfrm rot="2021404">
              <a:off x="7896378" y="550379"/>
              <a:ext cx="56247" cy="56247"/>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57" name="Google Shape;157;p25"/>
            <p:cNvCxnSpPr>
              <a:stCxn id="154" idx="0"/>
              <a:endCxn id="155" idx="2"/>
            </p:cNvCxnSpPr>
            <p:nvPr/>
          </p:nvCxnSpPr>
          <p:spPr>
            <a:xfrm rot="10800000" flipH="1">
              <a:off x="5922002" y="1002052"/>
              <a:ext cx="419100" cy="1376700"/>
            </a:xfrm>
            <a:prstGeom prst="straightConnector1">
              <a:avLst/>
            </a:prstGeom>
            <a:noFill/>
            <a:ln w="9525" cap="flat" cmpd="sng">
              <a:solidFill>
                <a:schemeClr val="accent1"/>
              </a:solidFill>
              <a:prstDash val="solid"/>
              <a:round/>
              <a:headEnd type="none" w="med" len="med"/>
              <a:tailEnd type="none" w="med" len="med"/>
            </a:ln>
          </p:spPr>
        </p:cxnSp>
        <p:cxnSp>
          <p:nvCxnSpPr>
            <p:cNvPr id="158" name="Google Shape;158;p25"/>
            <p:cNvCxnSpPr>
              <a:stCxn id="155" idx="0"/>
              <a:endCxn id="156" idx="1"/>
            </p:cNvCxnSpPr>
            <p:nvPr/>
          </p:nvCxnSpPr>
          <p:spPr>
            <a:xfrm rot="10800000" flipH="1">
              <a:off x="6372302" y="562902"/>
              <a:ext cx="1528800" cy="392400"/>
            </a:xfrm>
            <a:prstGeom prst="straightConnector1">
              <a:avLst/>
            </a:prstGeom>
            <a:noFill/>
            <a:ln w="9525" cap="flat" cmpd="sng">
              <a:solidFill>
                <a:schemeClr val="accent1"/>
              </a:solidFill>
              <a:prstDash val="solid"/>
              <a:round/>
              <a:headEnd type="none" w="med" len="med"/>
              <a:tailEnd type="none" w="med" len="med"/>
            </a:ln>
          </p:spPr>
        </p:cxnSp>
        <p:cxnSp>
          <p:nvCxnSpPr>
            <p:cNvPr id="159" name="Google Shape;159;p25"/>
            <p:cNvCxnSpPr>
              <a:stCxn id="156" idx="3"/>
              <a:endCxn id="151" idx="1"/>
            </p:cNvCxnSpPr>
            <p:nvPr/>
          </p:nvCxnSpPr>
          <p:spPr>
            <a:xfrm>
              <a:off x="7947902" y="594102"/>
              <a:ext cx="940200" cy="1206600"/>
            </a:xfrm>
            <a:prstGeom prst="straightConnector1">
              <a:avLst/>
            </a:prstGeom>
            <a:noFill/>
            <a:ln w="9525" cap="flat" cmpd="sng">
              <a:solidFill>
                <a:schemeClr val="accent1"/>
              </a:solidFill>
              <a:prstDash val="solid"/>
              <a:round/>
              <a:headEnd type="none" w="med" len="med"/>
              <a:tailEnd type="none" w="med" len="med"/>
            </a:ln>
          </p:spPr>
        </p:cxnSp>
        <p:cxnSp>
          <p:nvCxnSpPr>
            <p:cNvPr id="160" name="Google Shape;160;p25"/>
            <p:cNvCxnSpPr>
              <a:stCxn id="151" idx="2"/>
              <a:endCxn id="153" idx="0"/>
            </p:cNvCxnSpPr>
            <p:nvPr/>
          </p:nvCxnSpPr>
          <p:spPr>
            <a:xfrm flipH="1">
              <a:off x="6952802" y="1839802"/>
              <a:ext cx="1943100" cy="2358300"/>
            </a:xfrm>
            <a:prstGeom prst="straightConnector1">
              <a:avLst/>
            </a:prstGeom>
            <a:noFill/>
            <a:ln w="9525" cap="flat" cmpd="sng">
              <a:solidFill>
                <a:schemeClr val="accent1"/>
              </a:solidFill>
              <a:prstDash val="solid"/>
              <a:round/>
              <a:headEnd type="none" w="med" len="med"/>
              <a:tailEnd type="none" w="med" len="med"/>
            </a:ln>
          </p:spPr>
        </p:cxnSp>
        <p:cxnSp>
          <p:nvCxnSpPr>
            <p:cNvPr id="161" name="Google Shape;161;p25"/>
            <p:cNvCxnSpPr>
              <a:stCxn id="154" idx="3"/>
              <a:endCxn id="153" idx="0"/>
            </p:cNvCxnSpPr>
            <p:nvPr/>
          </p:nvCxnSpPr>
          <p:spPr>
            <a:xfrm>
              <a:off x="5929802" y="2417752"/>
              <a:ext cx="1023000" cy="1780200"/>
            </a:xfrm>
            <a:prstGeom prst="straightConnector1">
              <a:avLst/>
            </a:prstGeom>
            <a:noFill/>
            <a:ln w="9525" cap="flat" cmpd="sng">
              <a:solidFill>
                <a:schemeClr val="accent1"/>
              </a:solidFill>
              <a:prstDash val="solid"/>
              <a:round/>
              <a:headEnd type="none" w="med" len="med"/>
              <a:tailEnd type="none" w="med" len="med"/>
            </a:ln>
          </p:spPr>
        </p:cxnSp>
        <p:cxnSp>
          <p:nvCxnSpPr>
            <p:cNvPr id="162" name="Google Shape;162;p25"/>
            <p:cNvCxnSpPr>
              <a:endCxn id="153" idx="0"/>
            </p:cNvCxnSpPr>
            <p:nvPr/>
          </p:nvCxnSpPr>
          <p:spPr>
            <a:xfrm>
              <a:off x="6372152" y="985027"/>
              <a:ext cx="580800" cy="3213000"/>
            </a:xfrm>
            <a:prstGeom prst="straightConnector1">
              <a:avLst/>
            </a:prstGeom>
            <a:noFill/>
            <a:ln w="9525" cap="flat" cmpd="sng">
              <a:solidFill>
                <a:schemeClr val="accent1"/>
              </a:solidFill>
              <a:prstDash val="solid"/>
              <a:round/>
              <a:headEnd type="none" w="med" len="med"/>
              <a:tailEnd type="none" w="med" len="med"/>
            </a:ln>
          </p:spPr>
        </p:cxnSp>
        <p:cxnSp>
          <p:nvCxnSpPr>
            <p:cNvPr id="163" name="Google Shape;163;p25"/>
            <p:cNvCxnSpPr>
              <a:stCxn id="156" idx="2"/>
              <a:endCxn id="153" idx="0"/>
            </p:cNvCxnSpPr>
            <p:nvPr/>
          </p:nvCxnSpPr>
          <p:spPr>
            <a:xfrm flipH="1">
              <a:off x="6953102" y="601902"/>
              <a:ext cx="955800" cy="3596100"/>
            </a:xfrm>
            <a:prstGeom prst="straightConnector1">
              <a:avLst/>
            </a:prstGeom>
            <a:noFill/>
            <a:ln w="9525" cap="flat" cmpd="sng">
              <a:solidFill>
                <a:schemeClr val="accent1"/>
              </a:solidFill>
              <a:prstDash val="solid"/>
              <a:round/>
              <a:headEnd type="none" w="med" len="med"/>
              <a:tailEnd type="none" w="med" len="med"/>
            </a:ln>
          </p:spPr>
        </p:cxnSp>
      </p:grpSp>
      <p:cxnSp>
        <p:nvCxnSpPr>
          <p:cNvPr id="164" name="Google Shape;164;p25"/>
          <p:cNvCxnSpPr/>
          <p:nvPr/>
        </p:nvCxnSpPr>
        <p:spPr>
          <a:xfrm>
            <a:off x="6539705" y="3945415"/>
            <a:ext cx="1891030" cy="508635"/>
          </a:xfrm>
          <a:prstGeom prst="straightConnector1">
            <a:avLst/>
          </a:prstGeom>
          <a:noFill/>
          <a:ln w="9525" cap="flat" cmpd="sng">
            <a:solidFill>
              <a:schemeClr val="accent1"/>
            </a:solidFill>
            <a:prstDash val="solid"/>
            <a:round/>
            <a:headEnd type="none" w="med" len="med"/>
            <a:tailEnd type="none" w="med" len="med"/>
          </a:ln>
        </p:spPr>
      </p:cxn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235" y="122555"/>
            <a:ext cx="7415530" cy="996950"/>
          </a:xfrm>
        </p:spPr>
        <p:txBody>
          <a:bodyPr/>
          <a:lstStyle/>
          <a:p>
            <a:pPr algn="ctr"/>
            <a:br>
              <a:rPr lang="en-US"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br>
              <a:rPr lang="en-US"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r>
              <a:rPr lang="en-US"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End of Life &amp; Palliative Care</a:t>
            </a:r>
          </a:p>
        </p:txBody>
      </p:sp>
      <p:sp>
        <p:nvSpPr>
          <p:cNvPr id="3" name="Text Placeholder 2"/>
          <p:cNvSpPr>
            <a:spLocks noGrp="1"/>
          </p:cNvSpPr>
          <p:nvPr>
            <p:ph type="body" idx="1"/>
          </p:nvPr>
        </p:nvSpPr>
        <p:spPr>
          <a:xfrm>
            <a:off x="821846" y="1119505"/>
            <a:ext cx="7415530" cy="3032125"/>
          </a:xfrm>
        </p:spPr>
        <p:txBody>
          <a:bodyPr/>
          <a:lstStyle/>
          <a:p>
            <a:pPr marL="139700" indent="0" algn="just">
              <a:buNone/>
            </a:pPr>
            <a:endParaRPr lang="en-US" sz="1800" b="1" dirty="0"/>
          </a:p>
          <a:p>
            <a:pPr marL="139700" indent="0" algn="just">
              <a:buNone/>
            </a:pPr>
            <a:endParaRPr lang="en-US" sz="1800" b="1" dirty="0"/>
          </a:p>
          <a:p>
            <a:pPr marL="139700" indent="0" algn="just">
              <a:buNone/>
            </a:pPr>
            <a:r>
              <a:rPr lang="en-US" sz="1800" b="1" dirty="0"/>
              <a:t>End-of-Life Care:</a:t>
            </a:r>
            <a:r>
              <a:rPr lang="en-US" sz="1800" dirty="0"/>
              <a:t> The care provided to individuals nearing the end of their lives, focusing on comfort, dignity, and quality of life.</a:t>
            </a:r>
          </a:p>
          <a:p>
            <a:pPr marL="139700" indent="0" algn="just">
              <a:buNone/>
            </a:pPr>
            <a:endParaRPr lang="en-US" sz="1800" dirty="0"/>
          </a:p>
          <a:p>
            <a:pPr marL="139700" indent="0" algn="just">
              <a:buNone/>
            </a:pPr>
            <a:r>
              <a:rPr lang="en-US" sz="1800" b="1" dirty="0"/>
              <a:t>Palliative Care:</a:t>
            </a:r>
            <a:r>
              <a:rPr lang="en-US" sz="1800" dirty="0"/>
              <a:t> Specialized medical care that focuses on providing relief from symptoms and improving the quality of life for individuals with serious illnesses.</a:t>
            </a:r>
          </a:p>
          <a:p>
            <a:pPr marL="139700" indent="0" algn="just">
              <a:buNone/>
            </a:pPr>
            <a:endParaRPr lang="en-US" sz="1800" dirty="0"/>
          </a:p>
          <a:p>
            <a:pPr marL="139700" indent="0" algn="just">
              <a:buNone/>
            </a:pPr>
            <a:endParaRPr lang="en-US" sz="1800" dirty="0"/>
          </a:p>
          <a:p>
            <a:pPr marL="139700" indent="0" algn="r">
              <a:buNone/>
            </a:pPr>
            <a:r>
              <a:rPr lang="en-US" sz="1000" dirty="0">
                <a:solidFill>
                  <a:schemeClr val="accent1"/>
                </a:solidFill>
              </a:rPr>
              <a:t>(</a:t>
            </a:r>
            <a:r>
              <a:rPr lang="en-US" sz="1000" dirty="0" err="1">
                <a:solidFill>
                  <a:schemeClr val="accent1"/>
                </a:solidFill>
              </a:rPr>
              <a:t>Sleeman</a:t>
            </a:r>
            <a:r>
              <a:rPr lang="en-US" sz="1000" dirty="0">
                <a:solidFill>
                  <a:schemeClr val="accent1"/>
                </a:solidFill>
              </a:rPr>
              <a:t> et al., 2021;Jackson, 2022)</a:t>
            </a:r>
          </a:p>
        </p:txBody>
      </p:sp>
    </p:spTree>
  </p:cSld>
  <p:clrMapOvr>
    <a:masterClrMapping/>
  </p:clrMapOvr>
  <p:transition spd="slow">
    <p:cover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90" y="493395"/>
            <a:ext cx="7466965" cy="769620"/>
          </a:xfrm>
        </p:spPr>
        <p:txBody>
          <a:bodyPr/>
          <a:lstStyle/>
          <a:p>
            <a:pPr algn="ctr"/>
            <a:r>
              <a:rPr lang="en-US"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Delivery of End of Life  &amp; Palliative Care</a:t>
            </a:r>
          </a:p>
        </p:txBody>
      </p:sp>
      <p:sp>
        <p:nvSpPr>
          <p:cNvPr id="3" name="Text Placeholder 2"/>
          <p:cNvSpPr>
            <a:spLocks noGrp="1"/>
          </p:cNvSpPr>
          <p:nvPr>
            <p:ph type="body" idx="1"/>
          </p:nvPr>
        </p:nvSpPr>
        <p:spPr>
          <a:xfrm>
            <a:off x="720090" y="1497965"/>
            <a:ext cx="7466965" cy="2385695"/>
          </a:xfrm>
        </p:spPr>
        <p:txBody>
          <a:bodyPr/>
          <a:lstStyle/>
          <a:p>
            <a:pPr marL="139700" indent="0" algn="just">
              <a:buNone/>
            </a:pPr>
            <a:r>
              <a:rPr lang="en-US" sz="1800" b="1" dirty="0"/>
              <a:t>Hospices:</a:t>
            </a:r>
            <a:r>
              <a:rPr lang="en-US" sz="1800" dirty="0"/>
              <a:t> Specialized facilities that provide comprehensive end-of-life care, including medical, emotional, and spiritual support.</a:t>
            </a:r>
          </a:p>
          <a:p>
            <a:pPr marL="139700" indent="0" algn="just">
              <a:buNone/>
            </a:pPr>
            <a:endParaRPr lang="en-US" sz="1800" dirty="0"/>
          </a:p>
          <a:p>
            <a:pPr marL="139700" indent="0" algn="just">
              <a:buNone/>
            </a:pPr>
            <a:r>
              <a:rPr lang="en-US" sz="1800" b="1" dirty="0"/>
              <a:t>Hospitals:</a:t>
            </a:r>
            <a:r>
              <a:rPr lang="en-US" sz="1800" dirty="0"/>
              <a:t> End-of-life care is also delivered in hospitals, often in specialized units or through palliative care teams.</a:t>
            </a:r>
          </a:p>
          <a:p>
            <a:pPr marL="139700" indent="0" algn="just">
              <a:buNone/>
            </a:pPr>
            <a:endParaRPr lang="en-US" sz="1800" dirty="0"/>
          </a:p>
          <a:p>
            <a:pPr marL="139700" indent="0" algn="just">
              <a:buNone/>
            </a:pPr>
            <a:r>
              <a:rPr lang="en-US" sz="1800" b="1" dirty="0"/>
              <a:t>Home Care: </a:t>
            </a:r>
            <a:r>
              <a:rPr lang="en-US" sz="1800" dirty="0"/>
              <a:t>Many individuals receive end-of-life care in their own homes, with support from healthcare professionals and family caregivers.</a:t>
            </a:r>
          </a:p>
          <a:p>
            <a:pPr marL="139700" indent="0" algn="just">
              <a:buNone/>
            </a:pPr>
            <a:endParaRPr lang="en-US" sz="1800" dirty="0"/>
          </a:p>
          <a:p>
            <a:pPr marL="139700" indent="0" algn="r">
              <a:buNone/>
            </a:pPr>
            <a:r>
              <a:rPr lang="en-US" sz="1000" dirty="0"/>
              <a:t>(National Health Service, 2018; </a:t>
            </a:r>
            <a:r>
              <a:rPr lang="en-US" sz="1000" dirty="0" err="1"/>
              <a:t>Antonacci</a:t>
            </a:r>
            <a:r>
              <a:rPr lang="en-US" sz="1000" dirty="0"/>
              <a:t> et al., 2020; </a:t>
            </a:r>
            <a:r>
              <a:rPr lang="en-US" sz="1000" dirty="0" err="1"/>
              <a:t>Kanning</a:t>
            </a:r>
            <a:r>
              <a:rPr lang="en-US" sz="1000" dirty="0"/>
              <a:t> and </a:t>
            </a:r>
            <a:r>
              <a:rPr lang="en-US" sz="1000" dirty="0" err="1"/>
              <a:t>Schlicht</a:t>
            </a:r>
            <a:r>
              <a:rPr lang="en-US" sz="1000" dirty="0"/>
              <a:t>, 2008)</a:t>
            </a:r>
          </a:p>
        </p:txBody>
      </p:sp>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8345" y="181610"/>
            <a:ext cx="7687310" cy="1019810"/>
          </a:xfrm>
        </p:spPr>
        <p:txBody>
          <a:bodyPr/>
          <a:lstStyle/>
          <a:p>
            <a:pPr algn="ctr"/>
            <a:r>
              <a:rPr lang="en-US"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Gap between Need and Availability of End of Life Care</a:t>
            </a:r>
          </a:p>
        </p:txBody>
      </p:sp>
      <p:sp>
        <p:nvSpPr>
          <p:cNvPr id="3" name="Text Placeholder 2"/>
          <p:cNvSpPr>
            <a:spLocks noGrp="1"/>
          </p:cNvSpPr>
          <p:nvPr>
            <p:ph type="body" idx="1"/>
          </p:nvPr>
        </p:nvSpPr>
        <p:spPr>
          <a:xfrm>
            <a:off x="563245" y="1201420"/>
            <a:ext cx="8009255" cy="3396615"/>
          </a:xfrm>
        </p:spPr>
        <p:txBody>
          <a:bodyPr/>
          <a:lstStyle/>
          <a:p>
            <a:pPr marL="139700" indent="0" algn="just">
              <a:buNone/>
            </a:pPr>
            <a:r>
              <a:rPr lang="en-US" sz="1800" b="1" dirty="0"/>
              <a:t>Growing Need:</a:t>
            </a:r>
            <a:r>
              <a:rPr lang="en-US" sz="1800" dirty="0"/>
              <a:t> The demand for end-of-life care is increasing due to aging populations and the prevalence of chronic illnesses. </a:t>
            </a:r>
            <a:r>
              <a:rPr lang="en-US" sz="1800" dirty="0">
                <a:sym typeface="+mn-ea"/>
              </a:rPr>
              <a:t> Approximately 25 million people worldwide experience serious health-related suffering, it is projected that this number will double by 2060.</a:t>
            </a:r>
            <a:endParaRPr lang="en-US" sz="1800" dirty="0"/>
          </a:p>
          <a:p>
            <a:pPr marL="139700" indent="0" algn="just">
              <a:buNone/>
            </a:pPr>
            <a:endParaRPr lang="en-US" sz="1800" dirty="0"/>
          </a:p>
          <a:p>
            <a:pPr marL="139700" indent="0" algn="just">
              <a:buNone/>
            </a:pPr>
            <a:r>
              <a:rPr lang="en-US" sz="1800" b="1" dirty="0"/>
              <a:t>Availability Challenges:</a:t>
            </a:r>
            <a:r>
              <a:rPr lang="en-US" sz="1800" dirty="0"/>
              <a:t> Limited resources, lack of trained professionals, and unequal access to care contribute to the gap between need and availability.</a:t>
            </a:r>
          </a:p>
          <a:p>
            <a:pPr marL="139700" indent="0" algn="just">
              <a:buNone/>
            </a:pPr>
            <a:endParaRPr lang="en-US" sz="1800" dirty="0"/>
          </a:p>
          <a:p>
            <a:pPr marL="139700" indent="0" algn="just">
              <a:buNone/>
            </a:pPr>
            <a:r>
              <a:rPr lang="en-US" sz="1800" b="1" dirty="0"/>
              <a:t>Potential Solutions:</a:t>
            </a:r>
            <a:r>
              <a:rPr lang="en-US" sz="1800" dirty="0"/>
              <a:t> Increased funding, improved training programs, and better coordination between healthcare providers can help bridge the gap.</a:t>
            </a:r>
          </a:p>
          <a:p>
            <a:pPr marL="139700" indent="0" algn="r">
              <a:buNone/>
            </a:pPr>
            <a:r>
              <a:rPr lang="en-US" sz="1000" dirty="0"/>
              <a:t>(Etkind et al., 2017; Hui et al., 2012; Hawley, 2017)</a:t>
            </a:r>
          </a:p>
        </p:txBody>
      </p:sp>
    </p:spTree>
  </p:cSld>
  <p:clrMapOvr>
    <a:masterClrMapping/>
  </p:clrMapOvr>
  <p:transition spd="slow">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90" y="493395"/>
            <a:ext cx="7413625" cy="572770"/>
          </a:xfrm>
        </p:spPr>
        <p:txBody>
          <a:bodyPr/>
          <a:lstStyle/>
          <a:p>
            <a:pPr algn="ctr"/>
            <a:r>
              <a:rPr lang="en-US"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Planning for End of Life</a:t>
            </a:r>
          </a:p>
        </p:txBody>
      </p:sp>
      <p:sp>
        <p:nvSpPr>
          <p:cNvPr id="3" name="Text Placeholder 2"/>
          <p:cNvSpPr>
            <a:spLocks noGrp="1"/>
          </p:cNvSpPr>
          <p:nvPr>
            <p:ph type="body" idx="1"/>
          </p:nvPr>
        </p:nvSpPr>
        <p:spPr>
          <a:xfrm>
            <a:off x="601427" y="1232720"/>
            <a:ext cx="7413625" cy="2385695"/>
          </a:xfrm>
        </p:spPr>
        <p:txBody>
          <a:bodyPr/>
          <a:lstStyle/>
          <a:p>
            <a:pPr marL="139700" indent="0" algn="just">
              <a:buNone/>
            </a:pPr>
            <a:r>
              <a:rPr lang="en-US" sz="1800" b="1" dirty="0"/>
              <a:t>Living Wills:</a:t>
            </a:r>
            <a:r>
              <a:rPr lang="en-US" sz="1800" dirty="0"/>
              <a:t> Legal documents that outline an individual's preferences for medical treatment and end-of-life care.</a:t>
            </a:r>
          </a:p>
          <a:p>
            <a:pPr marL="139700" indent="0" algn="just">
              <a:buNone/>
            </a:pPr>
            <a:endParaRPr lang="en-US" sz="1800" dirty="0"/>
          </a:p>
          <a:p>
            <a:pPr marL="139700" indent="0" algn="just">
              <a:buNone/>
            </a:pPr>
            <a:r>
              <a:rPr lang="en-US" sz="1800" b="1" dirty="0"/>
              <a:t>Do-Not-Resuscitate (DNR) Orders: </a:t>
            </a:r>
            <a:r>
              <a:rPr lang="en-US" sz="1800" dirty="0"/>
              <a:t>Medical orders that indicate a person's preference to not receive cardiopulmonary resuscitation (CPR) in the event of cardiac arrest.</a:t>
            </a:r>
          </a:p>
          <a:p>
            <a:pPr marL="139700" indent="0" algn="just">
              <a:buNone/>
            </a:pPr>
            <a:endParaRPr lang="en-US" sz="1800" dirty="0"/>
          </a:p>
          <a:p>
            <a:pPr marL="139700" indent="0" algn="just">
              <a:buNone/>
            </a:pPr>
            <a:r>
              <a:rPr lang="en-US" sz="1800" b="1" dirty="0"/>
              <a:t>Advance Care Planning:</a:t>
            </a:r>
            <a:r>
              <a:rPr lang="en-US" sz="1800" dirty="0"/>
              <a:t> Discussions and documentation of an individual's preferences for future medical care, including end-of-life decisions.</a:t>
            </a:r>
          </a:p>
          <a:p>
            <a:pPr marL="139700" indent="0" algn="just">
              <a:buNone/>
            </a:pPr>
            <a:endParaRPr lang="en-US" sz="1800" dirty="0"/>
          </a:p>
          <a:p>
            <a:pPr marL="139700" indent="0" algn="r">
              <a:buNone/>
            </a:pPr>
            <a:r>
              <a:rPr lang="en-US" sz="1000" dirty="0"/>
              <a:t>(NHS, 2021)</a:t>
            </a:r>
          </a:p>
        </p:txBody>
      </p:sp>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9810" y="1342390"/>
            <a:ext cx="6875145" cy="2458720"/>
          </a:xfrm>
        </p:spPr>
        <p:txBody>
          <a:bodyPr/>
          <a:lstStyle/>
          <a:p>
            <a:pPr algn="ctr"/>
            <a:r>
              <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Assisted dying can take two forms: </a:t>
            </a:r>
            <a:br>
              <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r>
              <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Euthanasia </a:t>
            </a:r>
            <a:br>
              <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r>
              <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or </a:t>
            </a:r>
            <a:br>
              <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r>
              <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Assisted Suicide</a:t>
            </a:r>
            <a:br>
              <a:rPr lang="en-US" sz="360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br>
              <a:rPr lang="en-US" sz="100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r>
              <a:rPr lang="en-US" sz="100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(NHS, 2020)</a:t>
            </a:r>
          </a:p>
        </p:txBody>
      </p:sp>
    </p:spTree>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6" name="Google Shape;206;p28"/>
          <p:cNvSpPr txBox="1">
            <a:spLocks noGrp="1"/>
          </p:cNvSpPr>
          <p:nvPr>
            <p:ph type="title"/>
          </p:nvPr>
        </p:nvSpPr>
        <p:spPr>
          <a:xfrm>
            <a:off x="1039785" y="297905"/>
            <a:ext cx="4533426" cy="123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altLang="en-GB"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Definition of Euthanasia</a:t>
            </a:r>
          </a:p>
        </p:txBody>
      </p:sp>
      <p:sp>
        <p:nvSpPr>
          <p:cNvPr id="205" name="Google Shape;205;p28"/>
          <p:cNvSpPr txBox="1">
            <a:spLocks noGrp="1"/>
          </p:cNvSpPr>
          <p:nvPr>
            <p:ph type="subTitle" idx="1"/>
          </p:nvPr>
        </p:nvSpPr>
        <p:spPr>
          <a:xfrm>
            <a:off x="496562" y="1529715"/>
            <a:ext cx="5175893" cy="294513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n-US" b="1" dirty="0">
                <a:latin typeface="Times New Roman" panose="02020603050405020304" charset="0"/>
                <a:cs typeface="Times New Roman" panose="02020603050405020304" charset="0"/>
              </a:rPr>
              <a:t>Euthanasia is the painless killing of a patient suffering from an incurable and painful disease or in an irreversible coma.</a:t>
            </a:r>
          </a:p>
          <a:p>
            <a:pPr marL="0" lvl="0" indent="0" algn="just" rtl="0">
              <a:spcBef>
                <a:spcPts val="0"/>
              </a:spcBef>
              <a:spcAft>
                <a:spcPts val="0"/>
              </a:spcAft>
              <a:buNone/>
            </a:pPr>
            <a:endParaRPr lang="en-US" b="1" dirty="0">
              <a:latin typeface="Times New Roman" panose="02020603050405020304" charset="0"/>
              <a:cs typeface="Times New Roman" panose="02020603050405020304" charset="0"/>
            </a:endParaRPr>
          </a:p>
          <a:p>
            <a:pPr marL="0" lvl="0" indent="0" algn="just" rtl="0">
              <a:spcBef>
                <a:spcPts val="0"/>
              </a:spcBef>
              <a:spcAft>
                <a:spcPts val="0"/>
              </a:spcAft>
              <a:buNone/>
            </a:pPr>
            <a:r>
              <a:rPr lang="en-US" b="1" dirty="0">
                <a:latin typeface="Times New Roman" panose="02020603050405020304" charset="0"/>
                <a:cs typeface="Times New Roman" panose="02020603050405020304" charset="0"/>
              </a:rPr>
              <a:t>Types of Euthanasia</a:t>
            </a:r>
            <a:endParaRPr lang="en-US" dirty="0">
              <a:latin typeface="Times New Roman" panose="02020603050405020304" charset="0"/>
              <a:cs typeface="Times New Roman" panose="02020603050405020304" charset="0"/>
            </a:endParaRPr>
          </a:p>
          <a:p>
            <a:pPr marL="285750" lvl="0" indent="-285750" algn="just" rtl="0">
              <a:spcBef>
                <a:spcPts val="0"/>
              </a:spcBef>
              <a:spcAft>
                <a:spcPts val="0"/>
              </a:spcAft>
              <a:buFont typeface="Arial" panose="020B0604020202020204" pitchFamily="34" charset="0"/>
              <a:buChar char="•"/>
            </a:pPr>
            <a:r>
              <a:rPr lang="en-US" dirty="0">
                <a:latin typeface="Times New Roman" panose="02020603050405020304" charset="0"/>
                <a:cs typeface="Times New Roman" panose="02020603050405020304" charset="0"/>
              </a:rPr>
              <a:t>voluntary, </a:t>
            </a:r>
          </a:p>
          <a:p>
            <a:pPr marL="285750" lvl="0" indent="-285750" algn="just" rtl="0">
              <a:spcBef>
                <a:spcPts val="0"/>
              </a:spcBef>
              <a:spcAft>
                <a:spcPts val="0"/>
              </a:spcAft>
              <a:buFont typeface="Arial" panose="020B0604020202020204" pitchFamily="34" charset="0"/>
              <a:buChar char="•"/>
            </a:pPr>
            <a:r>
              <a:rPr lang="en-US" dirty="0">
                <a:latin typeface="Times New Roman" panose="02020603050405020304" charset="0"/>
                <a:cs typeface="Times New Roman" panose="02020603050405020304" charset="0"/>
              </a:rPr>
              <a:t>involuntary, </a:t>
            </a:r>
          </a:p>
          <a:p>
            <a:pPr marL="285750" lvl="0" indent="-285750" algn="just" rtl="0">
              <a:spcBef>
                <a:spcPts val="0"/>
              </a:spcBef>
              <a:spcAft>
                <a:spcPts val="0"/>
              </a:spcAft>
              <a:buFont typeface="Arial" panose="020B0604020202020204" pitchFamily="34" charset="0"/>
              <a:buChar char="•"/>
            </a:pPr>
            <a:r>
              <a:rPr lang="en-US" dirty="0">
                <a:latin typeface="Times New Roman" panose="02020603050405020304" charset="0"/>
                <a:cs typeface="Times New Roman" panose="02020603050405020304" charset="0"/>
              </a:rPr>
              <a:t>direct, </a:t>
            </a:r>
          </a:p>
          <a:p>
            <a:pPr marL="285750" lvl="0" indent="-285750" algn="just" rtl="0">
              <a:spcBef>
                <a:spcPts val="0"/>
              </a:spcBef>
              <a:spcAft>
                <a:spcPts val="0"/>
              </a:spcAft>
              <a:buFont typeface="Arial" panose="020B0604020202020204" pitchFamily="34" charset="0"/>
              <a:buChar char="•"/>
            </a:pPr>
            <a:r>
              <a:rPr lang="en-US" dirty="0">
                <a:latin typeface="Times New Roman" panose="02020603050405020304" charset="0"/>
                <a:cs typeface="Times New Roman" panose="02020603050405020304" charset="0"/>
              </a:rPr>
              <a:t>indirect, </a:t>
            </a:r>
          </a:p>
          <a:p>
            <a:pPr marL="285750" lvl="0" indent="-285750" algn="just" rtl="0">
              <a:spcBef>
                <a:spcPts val="0"/>
              </a:spcBef>
              <a:spcAft>
                <a:spcPts val="0"/>
              </a:spcAft>
              <a:buFont typeface="Arial" panose="020B0604020202020204" pitchFamily="34" charset="0"/>
              <a:buChar char="•"/>
            </a:pPr>
            <a:r>
              <a:rPr lang="en-US" dirty="0">
                <a:latin typeface="Times New Roman" panose="02020603050405020304" charset="0"/>
                <a:cs typeface="Times New Roman" panose="02020603050405020304" charset="0"/>
              </a:rPr>
              <a:t>active, </a:t>
            </a:r>
          </a:p>
          <a:p>
            <a:pPr marL="285750" lvl="0" indent="-285750" algn="just" rtl="0">
              <a:spcBef>
                <a:spcPts val="0"/>
              </a:spcBef>
              <a:spcAft>
                <a:spcPts val="0"/>
              </a:spcAft>
              <a:buFont typeface="Arial" panose="020B0604020202020204" pitchFamily="34" charset="0"/>
              <a:buChar char="•"/>
            </a:pPr>
            <a:r>
              <a:rPr lang="en-US" dirty="0">
                <a:latin typeface="Times New Roman" panose="02020603050405020304" charset="0"/>
                <a:cs typeface="Times New Roman" panose="02020603050405020304" charset="0"/>
              </a:rPr>
              <a:t>passive.</a:t>
            </a:r>
          </a:p>
          <a:p>
            <a:pPr marL="0" lvl="0" indent="0" algn="just" rtl="0">
              <a:spcBef>
                <a:spcPts val="0"/>
              </a:spcBef>
              <a:spcAft>
                <a:spcPts val="0"/>
              </a:spcAft>
              <a:buFont typeface="Arial" panose="020B0604020202020204" pitchFamily="34" charset="0"/>
            </a:pPr>
            <a:endParaRPr lang="en-US" dirty="0"/>
          </a:p>
          <a:p>
            <a:pPr marL="0" lvl="0" indent="0" rtl="0">
              <a:spcBef>
                <a:spcPts val="0"/>
              </a:spcBef>
              <a:spcAft>
                <a:spcPts val="0"/>
              </a:spcAft>
              <a:buFont typeface="Arial" panose="020B0604020202020204" pitchFamily="34" charset="0"/>
            </a:pPr>
            <a:r>
              <a:rPr lang="en-US" sz="1000" dirty="0"/>
              <a:t>(Srivastava, 2014)</a:t>
            </a:r>
          </a:p>
        </p:txBody>
      </p:sp>
      <p:pic>
        <p:nvPicPr>
          <p:cNvPr id="208" name="Google Shape;208;p28"/>
          <p:cNvPicPr preferRelativeResize="0"/>
          <p:nvPr/>
        </p:nvPicPr>
        <p:blipFill>
          <a:blip r:embed="rId3"/>
          <a:stretch>
            <a:fillRect/>
          </a:stretch>
        </p:blipFill>
        <p:spPr>
          <a:xfrm>
            <a:off x="6059805" y="796290"/>
            <a:ext cx="2889250" cy="3678555"/>
          </a:xfrm>
          <a:prstGeom prst="rect">
            <a:avLst/>
          </a:prstGeom>
          <a:noFill/>
          <a:ln>
            <a:noFill/>
          </a:ln>
        </p:spPr>
      </p:pic>
      <p:grpSp>
        <p:nvGrpSpPr>
          <p:cNvPr id="210" name="Google Shape;210;p28"/>
          <p:cNvGrpSpPr/>
          <p:nvPr/>
        </p:nvGrpSpPr>
        <p:grpSpPr>
          <a:xfrm>
            <a:off x="6067596" y="759760"/>
            <a:ext cx="2750018" cy="2956760"/>
            <a:chOff x="5535466" y="686100"/>
            <a:chExt cx="2750018" cy="2956760"/>
          </a:xfrm>
        </p:grpSpPr>
        <p:sp>
          <p:nvSpPr>
            <p:cNvPr id="211" name="Google Shape;211;p28"/>
            <p:cNvSpPr/>
            <p:nvPr/>
          </p:nvSpPr>
          <p:spPr>
            <a:xfrm rot="2017434">
              <a:off x="8199506" y="1754906"/>
              <a:ext cx="72056" cy="72056"/>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8"/>
            <p:cNvSpPr/>
            <p:nvPr/>
          </p:nvSpPr>
          <p:spPr>
            <a:xfrm rot="2024653">
              <a:off x="7709424" y="703135"/>
              <a:ext cx="88031" cy="88031"/>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13" name="Google Shape;213;p28"/>
            <p:cNvCxnSpPr>
              <a:stCxn id="214" idx="2"/>
              <a:endCxn id="215" idx="0"/>
            </p:cNvCxnSpPr>
            <p:nvPr/>
          </p:nvCxnSpPr>
          <p:spPr>
            <a:xfrm flipH="1">
              <a:off x="5605308" y="870612"/>
              <a:ext cx="78300" cy="2692200"/>
            </a:xfrm>
            <a:prstGeom prst="straightConnector1">
              <a:avLst/>
            </a:prstGeom>
            <a:noFill/>
            <a:ln w="9525" cap="flat" cmpd="sng">
              <a:solidFill>
                <a:schemeClr val="accent1"/>
              </a:solidFill>
              <a:prstDash val="solid"/>
              <a:round/>
              <a:headEnd type="none" w="med" len="med"/>
              <a:tailEnd type="none" w="med" len="med"/>
            </a:ln>
          </p:spPr>
        </p:cxnSp>
        <p:cxnSp>
          <p:nvCxnSpPr>
            <p:cNvPr id="216" name="Google Shape;216;p28"/>
            <p:cNvCxnSpPr>
              <a:stCxn id="212" idx="3"/>
              <a:endCxn id="211" idx="1"/>
            </p:cNvCxnSpPr>
            <p:nvPr/>
          </p:nvCxnSpPr>
          <p:spPr>
            <a:xfrm>
              <a:off x="7790040" y="771600"/>
              <a:ext cx="415500" cy="999300"/>
            </a:xfrm>
            <a:prstGeom prst="straightConnector1">
              <a:avLst/>
            </a:prstGeom>
            <a:noFill/>
            <a:ln w="9525" cap="flat" cmpd="sng">
              <a:solidFill>
                <a:schemeClr val="accent1"/>
              </a:solidFill>
              <a:prstDash val="solid"/>
              <a:round/>
              <a:headEnd type="none" w="med" len="med"/>
              <a:tailEnd type="none" w="med" len="med"/>
            </a:ln>
          </p:spPr>
        </p:cxnSp>
        <p:cxnSp>
          <p:nvCxnSpPr>
            <p:cNvPr id="217" name="Google Shape;217;p28"/>
            <p:cNvCxnSpPr>
              <a:stCxn id="218" idx="3"/>
              <a:endCxn id="215" idx="0"/>
            </p:cNvCxnSpPr>
            <p:nvPr/>
          </p:nvCxnSpPr>
          <p:spPr>
            <a:xfrm flipH="1">
              <a:off x="5605269" y="3329163"/>
              <a:ext cx="2560200" cy="233700"/>
            </a:xfrm>
            <a:prstGeom prst="straightConnector1">
              <a:avLst/>
            </a:prstGeom>
            <a:noFill/>
            <a:ln w="9525" cap="flat" cmpd="sng">
              <a:solidFill>
                <a:schemeClr val="accent1"/>
              </a:solidFill>
              <a:prstDash val="solid"/>
              <a:round/>
              <a:headEnd type="none" w="med" len="med"/>
              <a:tailEnd type="none" w="med" len="med"/>
            </a:ln>
          </p:spPr>
        </p:cxnSp>
        <p:sp>
          <p:nvSpPr>
            <p:cNvPr id="218" name="Google Shape;218;p28"/>
            <p:cNvSpPr/>
            <p:nvPr/>
          </p:nvSpPr>
          <p:spPr>
            <a:xfrm rot="2017434">
              <a:off x="8099441" y="3273185"/>
              <a:ext cx="72056" cy="72056"/>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8"/>
            <p:cNvSpPr/>
            <p:nvPr/>
          </p:nvSpPr>
          <p:spPr>
            <a:xfrm rot="2017434">
              <a:off x="5667531" y="804585"/>
              <a:ext cx="72056" cy="72056"/>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19" name="Google Shape;219;p28"/>
            <p:cNvCxnSpPr>
              <a:stCxn id="214" idx="0"/>
              <a:endCxn id="212" idx="1"/>
            </p:cNvCxnSpPr>
            <p:nvPr/>
          </p:nvCxnSpPr>
          <p:spPr>
            <a:xfrm rot="10800000" flipH="1">
              <a:off x="5723508" y="722712"/>
              <a:ext cx="1993200" cy="87900"/>
            </a:xfrm>
            <a:prstGeom prst="straightConnector1">
              <a:avLst/>
            </a:prstGeom>
            <a:noFill/>
            <a:ln w="9525" cap="flat" cmpd="sng">
              <a:solidFill>
                <a:schemeClr val="accent1"/>
              </a:solidFill>
              <a:prstDash val="solid"/>
              <a:round/>
              <a:headEnd type="none" w="med" len="med"/>
              <a:tailEnd type="none" w="med" len="med"/>
            </a:ln>
          </p:spPr>
        </p:cxnSp>
        <p:cxnSp>
          <p:nvCxnSpPr>
            <p:cNvPr id="220" name="Google Shape;220;p28"/>
            <p:cNvCxnSpPr>
              <a:stCxn id="211" idx="3"/>
              <a:endCxn id="218" idx="0"/>
            </p:cNvCxnSpPr>
            <p:nvPr/>
          </p:nvCxnSpPr>
          <p:spPr>
            <a:xfrm flipH="1">
              <a:off x="8155434" y="1810883"/>
              <a:ext cx="110100" cy="1468200"/>
            </a:xfrm>
            <a:prstGeom prst="straightConnector1">
              <a:avLst/>
            </a:prstGeom>
            <a:noFill/>
            <a:ln w="9525" cap="flat" cmpd="sng">
              <a:solidFill>
                <a:schemeClr val="accent1"/>
              </a:solidFill>
              <a:prstDash val="solid"/>
              <a:round/>
              <a:headEnd type="none" w="med" len="med"/>
              <a:tailEnd type="none" w="med" len="med"/>
            </a:ln>
          </p:spPr>
        </p:cxnSp>
        <p:cxnSp>
          <p:nvCxnSpPr>
            <p:cNvPr id="221" name="Google Shape;221;p28"/>
            <p:cNvCxnSpPr>
              <a:stCxn id="212" idx="2"/>
              <a:endCxn id="215" idx="0"/>
            </p:cNvCxnSpPr>
            <p:nvPr/>
          </p:nvCxnSpPr>
          <p:spPr>
            <a:xfrm flipH="1">
              <a:off x="5605290" y="783750"/>
              <a:ext cx="2123700" cy="2779200"/>
            </a:xfrm>
            <a:prstGeom prst="straightConnector1">
              <a:avLst/>
            </a:prstGeom>
            <a:noFill/>
            <a:ln w="9525" cap="flat" cmpd="sng">
              <a:solidFill>
                <a:schemeClr val="lt1"/>
              </a:solidFill>
              <a:prstDash val="solid"/>
              <a:round/>
              <a:headEnd type="none" w="med" len="med"/>
              <a:tailEnd type="none" w="med" len="med"/>
            </a:ln>
          </p:spPr>
        </p:cxnSp>
        <p:sp>
          <p:nvSpPr>
            <p:cNvPr id="215" name="Google Shape;215;p28"/>
            <p:cNvSpPr/>
            <p:nvPr/>
          </p:nvSpPr>
          <p:spPr>
            <a:xfrm rot="2017434">
              <a:off x="5549388" y="3556882"/>
              <a:ext cx="72056" cy="72056"/>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22" name="Google Shape;222;p28"/>
            <p:cNvCxnSpPr>
              <a:stCxn id="211" idx="2"/>
              <a:endCxn id="215" idx="0"/>
            </p:cNvCxnSpPr>
            <p:nvPr/>
          </p:nvCxnSpPr>
          <p:spPr>
            <a:xfrm flipH="1">
              <a:off x="5605284" y="1820933"/>
              <a:ext cx="2610300" cy="1742100"/>
            </a:xfrm>
            <a:prstGeom prst="straightConnector1">
              <a:avLst/>
            </a:prstGeom>
            <a:noFill/>
            <a:ln w="9525" cap="flat" cmpd="sng">
              <a:solidFill>
                <a:schemeClr val="accent1"/>
              </a:solidFill>
              <a:prstDash val="solid"/>
              <a:round/>
              <a:headEnd type="none" w="med" len="med"/>
              <a:tailEnd type="none" w="med" len="med"/>
            </a:ln>
          </p:spPr>
        </p:cxn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8" name="Google Shape;228;p29"/>
          <p:cNvSpPr txBox="1">
            <a:spLocks noGrp="1"/>
          </p:cNvSpPr>
          <p:nvPr>
            <p:ph type="title"/>
          </p:nvPr>
        </p:nvSpPr>
        <p:spPr>
          <a:xfrm flipH="1">
            <a:off x="4639215" y="317378"/>
            <a:ext cx="4154170" cy="157734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altLang="en-GB"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Definition of Assisted Suicide</a:t>
            </a:r>
          </a:p>
        </p:txBody>
      </p:sp>
      <p:sp>
        <p:nvSpPr>
          <p:cNvPr id="227" name="Google Shape;227;p29"/>
          <p:cNvSpPr txBox="1">
            <a:spLocks noGrp="1"/>
          </p:cNvSpPr>
          <p:nvPr>
            <p:ph type="subTitle" idx="1"/>
          </p:nvPr>
        </p:nvSpPr>
        <p:spPr>
          <a:xfrm flipH="1">
            <a:off x="4524772" y="2241609"/>
            <a:ext cx="4383057" cy="2254885"/>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sz="1800" dirty="0">
                <a:latin typeface="Times New Roman" panose="02020603050405020304" charset="0"/>
                <a:cs typeface="Times New Roman" panose="02020603050405020304" charset="0"/>
              </a:rPr>
              <a:t>Assisted suicide is the act of deliberately assisting another person to kill themselves. If a relative of a person with a terminal illness obtained strong sedatives, knowing the person intended to use them to kill themselves, the relative may be considered to be assisting </a:t>
            </a:r>
            <a:r>
              <a:rPr sz="1800" dirty="0" err="1">
                <a:latin typeface="Times New Roman" panose="02020603050405020304" charset="0"/>
                <a:cs typeface="Times New Roman" panose="02020603050405020304" charset="0"/>
              </a:rPr>
              <a:t>suicid</a:t>
            </a:r>
            <a:r>
              <a:rPr lang="en-GB" sz="1800" dirty="0">
                <a:latin typeface="Times New Roman" panose="02020603050405020304" charset="0"/>
                <a:cs typeface="Times New Roman" panose="02020603050405020304" charset="0"/>
              </a:rPr>
              <a:t>e</a:t>
            </a:r>
          </a:p>
          <a:p>
            <a:pPr marL="0" lvl="0" indent="0" algn="just" rtl="0">
              <a:spcBef>
                <a:spcPts val="0"/>
              </a:spcBef>
              <a:spcAft>
                <a:spcPts val="0"/>
              </a:spcAft>
              <a:buNone/>
            </a:pPr>
            <a:endParaRPr lang="en-US" sz="1000" dirty="0">
              <a:latin typeface="Times New Roman" panose="02020603050405020304" charset="0"/>
              <a:cs typeface="Times New Roman" panose="02020603050405020304" charset="0"/>
            </a:endParaRPr>
          </a:p>
          <a:p>
            <a:pPr marL="0" lvl="0" indent="0" algn="just" rtl="0">
              <a:spcBef>
                <a:spcPts val="0"/>
              </a:spcBef>
              <a:spcAft>
                <a:spcPts val="0"/>
              </a:spcAft>
              <a:buNone/>
            </a:pPr>
            <a:endParaRPr lang="en-US" sz="1000" dirty="0">
              <a:latin typeface="Times New Roman" panose="02020603050405020304" charset="0"/>
              <a:cs typeface="Times New Roman" panose="02020603050405020304" charset="0"/>
            </a:endParaRPr>
          </a:p>
          <a:p>
            <a:pPr marL="0" lvl="0" indent="0" algn="just" rtl="0">
              <a:spcBef>
                <a:spcPts val="0"/>
              </a:spcBef>
              <a:spcAft>
                <a:spcPts val="0"/>
              </a:spcAft>
              <a:buNone/>
            </a:pPr>
            <a:r>
              <a:rPr lang="en-US" sz="1000" dirty="0">
                <a:latin typeface="Times New Roman" panose="02020603050405020304" charset="0"/>
                <a:cs typeface="Times New Roman" panose="02020603050405020304" charset="0"/>
              </a:rPr>
              <a:t>(WHO - Regional Office for the Eastern Mediterranean, no date)</a:t>
            </a:r>
          </a:p>
        </p:txBody>
      </p:sp>
      <p:pic>
        <p:nvPicPr>
          <p:cNvPr id="229" name="Google Shape;229;p29"/>
          <p:cNvPicPr preferRelativeResize="0"/>
          <p:nvPr/>
        </p:nvPicPr>
        <p:blipFill>
          <a:blip r:embed="rId3"/>
          <a:stretch>
            <a:fillRect/>
          </a:stretch>
        </p:blipFill>
        <p:spPr>
          <a:xfrm rot="10800000" flipH="1">
            <a:off x="176555" y="731270"/>
            <a:ext cx="4010000" cy="3640700"/>
          </a:xfrm>
          <a:prstGeom prst="rect">
            <a:avLst/>
          </a:prstGeom>
          <a:noFill/>
          <a:ln>
            <a:noFill/>
          </a:ln>
        </p:spPr>
      </p:pic>
      <p:grpSp>
        <p:nvGrpSpPr>
          <p:cNvPr id="230" name="Google Shape;230;p29"/>
          <p:cNvGrpSpPr/>
          <p:nvPr/>
        </p:nvGrpSpPr>
        <p:grpSpPr>
          <a:xfrm>
            <a:off x="331481" y="645933"/>
            <a:ext cx="3700145" cy="3582670"/>
            <a:chOff x="801333" y="464990"/>
            <a:chExt cx="3541567" cy="3582559"/>
          </a:xfrm>
        </p:grpSpPr>
        <p:sp>
          <p:nvSpPr>
            <p:cNvPr id="231" name="Google Shape;231;p29"/>
            <p:cNvSpPr/>
            <p:nvPr/>
          </p:nvSpPr>
          <p:spPr>
            <a:xfrm rot="-1015651">
              <a:off x="3153431" y="775247"/>
              <a:ext cx="72125" cy="72125"/>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9"/>
            <p:cNvSpPr/>
            <p:nvPr/>
          </p:nvSpPr>
          <p:spPr>
            <a:xfrm rot="-1006427">
              <a:off x="2033258" y="475860"/>
              <a:ext cx="88360" cy="88360"/>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33" name="Google Shape;233;p29"/>
            <p:cNvCxnSpPr>
              <a:stCxn id="234" idx="2"/>
              <a:endCxn id="235" idx="0"/>
            </p:cNvCxnSpPr>
            <p:nvPr/>
          </p:nvCxnSpPr>
          <p:spPr>
            <a:xfrm>
              <a:off x="856833" y="2196220"/>
              <a:ext cx="2028600" cy="1771800"/>
            </a:xfrm>
            <a:prstGeom prst="straightConnector1">
              <a:avLst/>
            </a:prstGeom>
            <a:noFill/>
            <a:ln w="9525" cap="flat" cmpd="sng">
              <a:solidFill>
                <a:schemeClr val="accent1"/>
              </a:solidFill>
              <a:prstDash val="solid"/>
              <a:round/>
              <a:headEnd type="none" w="med" len="med"/>
              <a:tailEnd type="none" w="med" len="med"/>
            </a:ln>
          </p:spPr>
        </p:cxnSp>
        <p:cxnSp>
          <p:nvCxnSpPr>
            <p:cNvPr id="236" name="Google Shape;236;p29"/>
            <p:cNvCxnSpPr>
              <a:stCxn id="232" idx="3"/>
              <a:endCxn id="231" idx="1"/>
            </p:cNvCxnSpPr>
            <p:nvPr/>
          </p:nvCxnSpPr>
          <p:spPr>
            <a:xfrm>
              <a:off x="2119738" y="507290"/>
              <a:ext cx="1035300" cy="314400"/>
            </a:xfrm>
            <a:prstGeom prst="straightConnector1">
              <a:avLst/>
            </a:prstGeom>
            <a:noFill/>
            <a:ln w="9525" cap="flat" cmpd="sng">
              <a:solidFill>
                <a:schemeClr val="accent1"/>
              </a:solidFill>
              <a:prstDash val="solid"/>
              <a:round/>
              <a:headEnd type="none" w="med" len="med"/>
              <a:tailEnd type="none" w="med" len="med"/>
            </a:ln>
          </p:spPr>
        </p:cxnSp>
        <p:cxnSp>
          <p:nvCxnSpPr>
            <p:cNvPr id="237" name="Google Shape;237;p29"/>
            <p:cNvCxnSpPr>
              <a:stCxn id="238" idx="3"/>
              <a:endCxn id="235" idx="0"/>
            </p:cNvCxnSpPr>
            <p:nvPr/>
          </p:nvCxnSpPr>
          <p:spPr>
            <a:xfrm flipH="1">
              <a:off x="2885200" y="1843221"/>
              <a:ext cx="1447200" cy="2124900"/>
            </a:xfrm>
            <a:prstGeom prst="straightConnector1">
              <a:avLst/>
            </a:prstGeom>
            <a:noFill/>
            <a:ln w="9525" cap="flat" cmpd="sng">
              <a:solidFill>
                <a:schemeClr val="accent1"/>
              </a:solidFill>
              <a:prstDash val="solid"/>
              <a:round/>
              <a:headEnd type="none" w="med" len="med"/>
              <a:tailEnd type="none" w="med" len="med"/>
            </a:ln>
          </p:spPr>
        </p:cxnSp>
        <p:sp>
          <p:nvSpPr>
            <p:cNvPr id="238" name="Google Shape;238;p29"/>
            <p:cNvSpPr/>
            <p:nvPr/>
          </p:nvSpPr>
          <p:spPr>
            <a:xfrm rot="-1015651">
              <a:off x="4261838" y="1817659"/>
              <a:ext cx="72125" cy="72125"/>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9"/>
            <p:cNvSpPr/>
            <p:nvPr/>
          </p:nvSpPr>
          <p:spPr>
            <a:xfrm rot="-1015651">
              <a:off x="810270" y="2125657"/>
              <a:ext cx="72125" cy="72125"/>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39" name="Google Shape;239;p29"/>
            <p:cNvCxnSpPr>
              <a:stCxn id="234" idx="0"/>
              <a:endCxn id="232" idx="1"/>
            </p:cNvCxnSpPr>
            <p:nvPr/>
          </p:nvCxnSpPr>
          <p:spPr>
            <a:xfrm rot="10800000" flipH="1">
              <a:off x="835833" y="532720"/>
              <a:ext cx="1199400" cy="1594500"/>
            </a:xfrm>
            <a:prstGeom prst="straightConnector1">
              <a:avLst/>
            </a:prstGeom>
            <a:noFill/>
            <a:ln w="9525" cap="flat" cmpd="sng">
              <a:solidFill>
                <a:schemeClr val="accent1"/>
              </a:solidFill>
              <a:prstDash val="solid"/>
              <a:round/>
              <a:headEnd type="none" w="med" len="med"/>
              <a:tailEnd type="none" w="med" len="med"/>
            </a:ln>
          </p:spPr>
        </p:cxnSp>
        <p:cxnSp>
          <p:nvCxnSpPr>
            <p:cNvPr id="240" name="Google Shape;240;p29"/>
            <p:cNvCxnSpPr>
              <a:stCxn id="231" idx="3"/>
              <a:endCxn id="238" idx="0"/>
            </p:cNvCxnSpPr>
            <p:nvPr/>
          </p:nvCxnSpPr>
          <p:spPr>
            <a:xfrm>
              <a:off x="3223994" y="800809"/>
              <a:ext cx="1063500" cy="1018500"/>
            </a:xfrm>
            <a:prstGeom prst="straightConnector1">
              <a:avLst/>
            </a:prstGeom>
            <a:noFill/>
            <a:ln w="9525" cap="flat" cmpd="sng">
              <a:solidFill>
                <a:schemeClr val="accent1"/>
              </a:solidFill>
              <a:prstDash val="solid"/>
              <a:round/>
              <a:headEnd type="none" w="med" len="med"/>
              <a:tailEnd type="none" w="med" len="med"/>
            </a:ln>
          </p:spPr>
        </p:cxnSp>
        <p:cxnSp>
          <p:nvCxnSpPr>
            <p:cNvPr id="241" name="Google Shape;241;p29"/>
            <p:cNvCxnSpPr>
              <a:stCxn id="232" idx="2"/>
              <a:endCxn id="235" idx="0"/>
            </p:cNvCxnSpPr>
            <p:nvPr/>
          </p:nvCxnSpPr>
          <p:spPr>
            <a:xfrm>
              <a:off x="2090188" y="562340"/>
              <a:ext cx="795000" cy="3405600"/>
            </a:xfrm>
            <a:prstGeom prst="straightConnector1">
              <a:avLst/>
            </a:prstGeom>
            <a:noFill/>
            <a:ln w="9525" cap="flat" cmpd="sng">
              <a:solidFill>
                <a:schemeClr val="lt1"/>
              </a:solidFill>
              <a:prstDash val="solid"/>
              <a:round/>
              <a:headEnd type="none" w="med" len="med"/>
              <a:tailEnd type="none" w="med" len="med"/>
            </a:ln>
          </p:spPr>
        </p:cxnSp>
        <p:sp>
          <p:nvSpPr>
            <p:cNvPr id="235" name="Google Shape;235;p29"/>
            <p:cNvSpPr/>
            <p:nvPr/>
          </p:nvSpPr>
          <p:spPr>
            <a:xfrm rot="-1015651">
              <a:off x="2859770" y="3966486"/>
              <a:ext cx="72125" cy="72125"/>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42" name="Google Shape;242;p29"/>
            <p:cNvCxnSpPr>
              <a:stCxn id="231" idx="2"/>
              <a:endCxn id="235" idx="0"/>
            </p:cNvCxnSpPr>
            <p:nvPr/>
          </p:nvCxnSpPr>
          <p:spPr>
            <a:xfrm flipH="1">
              <a:off x="2885294" y="845809"/>
              <a:ext cx="314700" cy="3122100"/>
            </a:xfrm>
            <a:prstGeom prst="straightConnector1">
              <a:avLst/>
            </a:prstGeom>
            <a:noFill/>
            <a:ln w="9525" cap="flat" cmpd="sng">
              <a:solidFill>
                <a:schemeClr val="accent1"/>
              </a:solidFill>
              <a:prstDash val="solid"/>
              <a:round/>
              <a:headEnd type="none" w="med" len="med"/>
              <a:tailEnd type="none" w="med" len="med"/>
            </a:ln>
          </p:spPr>
        </p:cxnSp>
      </p:grpSp>
      <p:cxnSp>
        <p:nvCxnSpPr>
          <p:cNvPr id="243" name="Google Shape;243;p29"/>
          <p:cNvCxnSpPr>
            <a:stCxn id="238" idx="1"/>
          </p:cNvCxnSpPr>
          <p:nvPr/>
        </p:nvCxnSpPr>
        <p:spPr>
          <a:xfrm flipH="1">
            <a:off x="2726701" y="2046108"/>
            <a:ext cx="1221740" cy="615315"/>
          </a:xfrm>
          <a:prstGeom prst="straightConnector1">
            <a:avLst/>
          </a:prstGeom>
          <a:noFill/>
          <a:ln w="9525" cap="flat" cmpd="sng">
            <a:solidFill>
              <a:schemeClr val="accent1"/>
            </a:solidFill>
            <a:prstDash val="solid"/>
            <a:round/>
            <a:headEnd type="none" w="med" len="med"/>
            <a:tailEnd type="none" w="med" len="med"/>
          </a:ln>
        </p:spPr>
      </p:cxnSp>
    </p:spTree>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30"/>
          <p:cNvSpPr txBox="1">
            <a:spLocks noGrp="1"/>
          </p:cNvSpPr>
          <p:nvPr>
            <p:ph type="title"/>
          </p:nvPr>
        </p:nvSpPr>
        <p:spPr>
          <a:xfrm>
            <a:off x="617682" y="414655"/>
            <a:ext cx="5168265" cy="10826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2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Laws Governing Euthanasia and Assisted Suicide in</a:t>
            </a:r>
            <a:r>
              <a:rPr lang="en-US" altLang="en-GB" sz="2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a:t>
            </a:r>
            <a:r>
              <a:rPr lang="en-GB" sz="2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the UK</a:t>
            </a:r>
          </a:p>
        </p:txBody>
      </p:sp>
      <p:sp>
        <p:nvSpPr>
          <p:cNvPr id="249" name="Google Shape;249;p30"/>
          <p:cNvSpPr txBox="1">
            <a:spLocks noGrp="1"/>
          </p:cNvSpPr>
          <p:nvPr>
            <p:ph type="body" idx="1"/>
          </p:nvPr>
        </p:nvSpPr>
        <p:spPr>
          <a:xfrm>
            <a:off x="357362" y="1294862"/>
            <a:ext cx="5428585" cy="306197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Clr>
                <a:srgbClr val="273D40"/>
              </a:buClr>
              <a:buSzPts val="600"/>
              <a:buFont typeface="Arial" panose="020B0604020202020204"/>
              <a:buNone/>
            </a:pPr>
            <a:r>
              <a:rPr sz="1800" b="1" dirty="0">
                <a:solidFill>
                  <a:schemeClr val="accent1"/>
                </a:solidFill>
              </a:rPr>
              <a:t>UK Laws:</a:t>
            </a:r>
            <a:r>
              <a:rPr sz="1800" dirty="0">
                <a:solidFill>
                  <a:schemeClr val="accent1"/>
                </a:solidFill>
              </a:rPr>
              <a:t> Euthanasia and assisted suicide</a:t>
            </a:r>
            <a:r>
              <a:rPr lang="en-US" sz="1800" dirty="0">
                <a:solidFill>
                  <a:schemeClr val="accent1"/>
                </a:solidFill>
              </a:rPr>
              <a:t> </a:t>
            </a:r>
            <a:r>
              <a:rPr sz="1800" dirty="0">
                <a:solidFill>
                  <a:schemeClr val="accent1"/>
                </a:solidFill>
              </a:rPr>
              <a:t>are currently illegal in the UK</a:t>
            </a:r>
            <a:r>
              <a:rPr lang="en-US" sz="1800" dirty="0">
                <a:solidFill>
                  <a:schemeClr val="accent1"/>
                </a:solidFill>
              </a:rPr>
              <a:t>.</a:t>
            </a:r>
          </a:p>
          <a:p>
            <a:pPr marL="0" lvl="0" indent="0" algn="just" rtl="0">
              <a:spcBef>
                <a:spcPts val="0"/>
              </a:spcBef>
              <a:spcAft>
                <a:spcPts val="0"/>
              </a:spcAft>
              <a:buClr>
                <a:srgbClr val="273D40"/>
              </a:buClr>
              <a:buSzPts val="600"/>
              <a:buFont typeface="Arial" panose="020B0604020202020204"/>
              <a:buNone/>
            </a:pPr>
            <a:endParaRPr lang="en-US" sz="1800" dirty="0">
              <a:solidFill>
                <a:schemeClr val="accent1"/>
              </a:solidFill>
            </a:endParaRPr>
          </a:p>
          <a:p>
            <a:pPr marL="0" lvl="0" indent="0" algn="just" rtl="0">
              <a:spcBef>
                <a:spcPts val="0"/>
              </a:spcBef>
              <a:spcAft>
                <a:spcPts val="0"/>
              </a:spcAft>
              <a:buClr>
                <a:srgbClr val="273D40"/>
              </a:buClr>
              <a:buSzPts val="600"/>
              <a:buFont typeface="Arial" panose="020B0604020202020204"/>
              <a:buNone/>
            </a:pPr>
            <a:r>
              <a:rPr lang="en-US" sz="1800" dirty="0">
                <a:solidFill>
                  <a:schemeClr val="accent1"/>
                </a:solidFill>
              </a:rPr>
              <a:t>Assisted suicide is illegal under the terms of the Suicide Act (1961) and is punishable by up to 14 years' imprisonment. Trying to kill yourself is not a criminal act.</a:t>
            </a:r>
          </a:p>
          <a:p>
            <a:pPr marL="0" lvl="0" indent="0" algn="just" rtl="0">
              <a:spcBef>
                <a:spcPts val="0"/>
              </a:spcBef>
              <a:spcAft>
                <a:spcPts val="0"/>
              </a:spcAft>
              <a:buClr>
                <a:srgbClr val="273D40"/>
              </a:buClr>
              <a:buSzPts val="600"/>
              <a:buFont typeface="Arial" panose="020B0604020202020204"/>
              <a:buNone/>
            </a:pPr>
            <a:endParaRPr sz="1800" dirty="0">
              <a:solidFill>
                <a:schemeClr val="accent1"/>
              </a:solidFill>
            </a:endParaRPr>
          </a:p>
          <a:p>
            <a:pPr marL="0" lvl="0" indent="0" rtl="0">
              <a:spcBef>
                <a:spcPts val="0"/>
              </a:spcBef>
              <a:spcAft>
                <a:spcPts val="0"/>
              </a:spcAft>
              <a:buClr>
                <a:srgbClr val="273D40"/>
              </a:buClr>
              <a:buSzPts val="600"/>
              <a:buFont typeface="Arial" panose="020B0604020202020204"/>
              <a:buNone/>
            </a:pPr>
            <a:r>
              <a:rPr sz="1800" dirty="0">
                <a:solidFill>
                  <a:schemeClr val="accent1"/>
                </a:solidFill>
              </a:rPr>
              <a:t>Depending on the circumstances, euthanasia is regarded as either manslaughter or murder. The maximum penalty is life imprisonment.</a:t>
            </a:r>
          </a:p>
          <a:p>
            <a:pPr marL="0" lvl="0" indent="0" algn="just" rtl="0">
              <a:spcBef>
                <a:spcPts val="0"/>
              </a:spcBef>
              <a:spcAft>
                <a:spcPts val="0"/>
              </a:spcAft>
              <a:buClr>
                <a:srgbClr val="273D40"/>
              </a:buClr>
              <a:buSzPts val="600"/>
              <a:buFont typeface="Arial" panose="020B0604020202020204"/>
              <a:buNone/>
            </a:pPr>
            <a:endParaRPr sz="1800" dirty="0">
              <a:solidFill>
                <a:schemeClr val="accent1"/>
              </a:solidFill>
            </a:endParaRPr>
          </a:p>
          <a:p>
            <a:pPr marL="0" lvl="0" indent="0" algn="r" rtl="0">
              <a:spcBef>
                <a:spcPts val="0"/>
              </a:spcBef>
              <a:spcAft>
                <a:spcPts val="0"/>
              </a:spcAft>
              <a:buClr>
                <a:srgbClr val="273D40"/>
              </a:buClr>
              <a:buSzPts val="600"/>
              <a:buFont typeface="Arial" panose="020B0604020202020204"/>
              <a:buNone/>
            </a:pPr>
            <a:r>
              <a:rPr lang="en-US" sz="1000" dirty="0">
                <a:solidFill>
                  <a:schemeClr val="accent1"/>
                </a:solidFill>
              </a:rPr>
              <a:t>(Gov.UK, 2010)</a:t>
            </a:r>
          </a:p>
          <a:p>
            <a:pPr marL="0" lvl="0" indent="0" algn="just" rtl="0">
              <a:spcBef>
                <a:spcPts val="0"/>
              </a:spcBef>
              <a:spcAft>
                <a:spcPts val="0"/>
              </a:spcAft>
              <a:buClr>
                <a:srgbClr val="273D40"/>
              </a:buClr>
              <a:buSzPts val="600"/>
              <a:buFont typeface="Arial" panose="020B0604020202020204"/>
              <a:buNone/>
            </a:pPr>
            <a:endParaRPr lang="en-US" sz="1000" dirty="0">
              <a:solidFill>
                <a:schemeClr val="accent1"/>
              </a:solidFill>
            </a:endParaRPr>
          </a:p>
        </p:txBody>
      </p:sp>
      <p:pic>
        <p:nvPicPr>
          <p:cNvPr id="250" name="Google Shape;250;p30"/>
          <p:cNvPicPr preferRelativeResize="0"/>
          <p:nvPr/>
        </p:nvPicPr>
        <p:blipFill rotWithShape="1">
          <a:blip r:embed="rId3"/>
          <a:srcRect l="7891" t="-2322" r="7891"/>
          <a:stretch>
            <a:fillRect/>
          </a:stretch>
        </p:blipFill>
        <p:spPr>
          <a:xfrm>
            <a:off x="6287770" y="414655"/>
            <a:ext cx="2214245" cy="4166235"/>
          </a:xfrm>
          <a:prstGeom prst="rect">
            <a:avLst/>
          </a:prstGeom>
          <a:noFill/>
          <a:ln>
            <a:noFill/>
          </a:ln>
        </p:spPr>
      </p:pic>
      <p:grpSp>
        <p:nvGrpSpPr>
          <p:cNvPr id="251" name="Google Shape;251;p30"/>
          <p:cNvGrpSpPr/>
          <p:nvPr/>
        </p:nvGrpSpPr>
        <p:grpSpPr>
          <a:xfrm>
            <a:off x="6287770" y="431165"/>
            <a:ext cx="2213610" cy="3721100"/>
            <a:chOff x="5162552" y="539502"/>
            <a:chExt cx="3083100" cy="3720925"/>
          </a:xfrm>
        </p:grpSpPr>
        <p:sp>
          <p:nvSpPr>
            <p:cNvPr id="252" name="Google Shape;252;p30"/>
            <p:cNvSpPr/>
            <p:nvPr/>
          </p:nvSpPr>
          <p:spPr>
            <a:xfrm rot="2021404">
              <a:off x="6204378" y="4193304"/>
              <a:ext cx="56247" cy="56247"/>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30"/>
            <p:cNvSpPr/>
            <p:nvPr/>
          </p:nvSpPr>
          <p:spPr>
            <a:xfrm rot="2021404">
              <a:off x="5173428" y="2374029"/>
              <a:ext cx="56247" cy="56247"/>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30"/>
            <p:cNvSpPr/>
            <p:nvPr/>
          </p:nvSpPr>
          <p:spPr>
            <a:xfrm rot="2021404">
              <a:off x="5623728" y="950579"/>
              <a:ext cx="56247" cy="56247"/>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30"/>
            <p:cNvSpPr/>
            <p:nvPr/>
          </p:nvSpPr>
          <p:spPr>
            <a:xfrm rot="2021404">
              <a:off x="7191528" y="550379"/>
              <a:ext cx="56247" cy="56247"/>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0"/>
            <p:cNvSpPr/>
            <p:nvPr/>
          </p:nvSpPr>
          <p:spPr>
            <a:xfrm rot="2021404">
              <a:off x="8178528" y="1788279"/>
              <a:ext cx="56247" cy="56247"/>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57" name="Google Shape;257;p30"/>
            <p:cNvCxnSpPr>
              <a:stCxn id="253" idx="0"/>
              <a:endCxn id="254" idx="2"/>
            </p:cNvCxnSpPr>
            <p:nvPr/>
          </p:nvCxnSpPr>
          <p:spPr>
            <a:xfrm rot="10800000" flipH="1">
              <a:off x="5217152" y="1002052"/>
              <a:ext cx="419100" cy="1376700"/>
            </a:xfrm>
            <a:prstGeom prst="straightConnector1">
              <a:avLst/>
            </a:prstGeom>
            <a:noFill/>
            <a:ln w="9525" cap="flat" cmpd="sng">
              <a:solidFill>
                <a:schemeClr val="accent1"/>
              </a:solidFill>
              <a:prstDash val="solid"/>
              <a:round/>
              <a:headEnd type="none" w="med" len="med"/>
              <a:tailEnd type="none" w="med" len="med"/>
            </a:ln>
          </p:spPr>
        </p:cxnSp>
        <p:cxnSp>
          <p:nvCxnSpPr>
            <p:cNvPr id="258" name="Google Shape;258;p30"/>
            <p:cNvCxnSpPr>
              <a:stCxn id="254" idx="0"/>
              <a:endCxn id="255" idx="2"/>
            </p:cNvCxnSpPr>
            <p:nvPr/>
          </p:nvCxnSpPr>
          <p:spPr>
            <a:xfrm rot="10800000" flipH="1">
              <a:off x="5667452" y="601902"/>
              <a:ext cx="1536600" cy="353400"/>
            </a:xfrm>
            <a:prstGeom prst="straightConnector1">
              <a:avLst/>
            </a:prstGeom>
            <a:noFill/>
            <a:ln w="9525" cap="flat" cmpd="sng">
              <a:solidFill>
                <a:schemeClr val="accent1"/>
              </a:solidFill>
              <a:prstDash val="solid"/>
              <a:round/>
              <a:headEnd type="none" w="med" len="med"/>
              <a:tailEnd type="none" w="med" len="med"/>
            </a:ln>
          </p:spPr>
        </p:cxnSp>
        <p:cxnSp>
          <p:nvCxnSpPr>
            <p:cNvPr id="259" name="Google Shape;259;p30"/>
            <p:cNvCxnSpPr>
              <a:stCxn id="255" idx="3"/>
              <a:endCxn id="256" idx="1"/>
            </p:cNvCxnSpPr>
            <p:nvPr/>
          </p:nvCxnSpPr>
          <p:spPr>
            <a:xfrm>
              <a:off x="7243052" y="594102"/>
              <a:ext cx="940200" cy="1206600"/>
            </a:xfrm>
            <a:prstGeom prst="straightConnector1">
              <a:avLst/>
            </a:prstGeom>
            <a:noFill/>
            <a:ln w="9525" cap="flat" cmpd="sng">
              <a:solidFill>
                <a:schemeClr val="accent1"/>
              </a:solidFill>
              <a:prstDash val="solid"/>
              <a:round/>
              <a:headEnd type="none" w="med" len="med"/>
              <a:tailEnd type="none" w="med" len="med"/>
            </a:ln>
          </p:spPr>
        </p:cxnSp>
        <p:cxnSp>
          <p:nvCxnSpPr>
            <p:cNvPr id="260" name="Google Shape;260;p30"/>
            <p:cNvCxnSpPr>
              <a:stCxn id="256" idx="2"/>
              <a:endCxn id="252" idx="0"/>
            </p:cNvCxnSpPr>
            <p:nvPr/>
          </p:nvCxnSpPr>
          <p:spPr>
            <a:xfrm flipH="1">
              <a:off x="6248252" y="1839802"/>
              <a:ext cx="1942800" cy="2358300"/>
            </a:xfrm>
            <a:prstGeom prst="straightConnector1">
              <a:avLst/>
            </a:prstGeom>
            <a:noFill/>
            <a:ln w="9525" cap="flat" cmpd="sng">
              <a:solidFill>
                <a:schemeClr val="accent1"/>
              </a:solidFill>
              <a:prstDash val="solid"/>
              <a:round/>
              <a:headEnd type="none" w="med" len="med"/>
              <a:tailEnd type="none" w="med" len="med"/>
            </a:ln>
          </p:spPr>
        </p:cxnSp>
        <p:cxnSp>
          <p:nvCxnSpPr>
            <p:cNvPr id="261" name="Google Shape;261;p30"/>
            <p:cNvCxnSpPr>
              <a:stCxn id="253" idx="3"/>
              <a:endCxn id="252" idx="0"/>
            </p:cNvCxnSpPr>
            <p:nvPr/>
          </p:nvCxnSpPr>
          <p:spPr>
            <a:xfrm>
              <a:off x="5224952" y="2417752"/>
              <a:ext cx="1023300" cy="1780200"/>
            </a:xfrm>
            <a:prstGeom prst="straightConnector1">
              <a:avLst/>
            </a:prstGeom>
            <a:noFill/>
            <a:ln w="9525" cap="flat" cmpd="sng">
              <a:solidFill>
                <a:schemeClr val="accent1"/>
              </a:solidFill>
              <a:prstDash val="solid"/>
              <a:round/>
              <a:headEnd type="none" w="med" len="med"/>
              <a:tailEnd type="none" w="med" len="med"/>
            </a:ln>
          </p:spPr>
        </p:cxnSp>
        <p:cxnSp>
          <p:nvCxnSpPr>
            <p:cNvPr id="262" name="Google Shape;262;p30"/>
            <p:cNvCxnSpPr>
              <a:endCxn id="252" idx="0"/>
            </p:cNvCxnSpPr>
            <p:nvPr/>
          </p:nvCxnSpPr>
          <p:spPr>
            <a:xfrm>
              <a:off x="5667302" y="985027"/>
              <a:ext cx="580800" cy="3213000"/>
            </a:xfrm>
            <a:prstGeom prst="straightConnector1">
              <a:avLst/>
            </a:prstGeom>
            <a:noFill/>
            <a:ln w="9525" cap="flat" cmpd="sng">
              <a:solidFill>
                <a:schemeClr val="accent1"/>
              </a:solidFill>
              <a:prstDash val="solid"/>
              <a:round/>
              <a:headEnd type="none" w="med" len="med"/>
              <a:tailEnd type="none" w="med" len="med"/>
            </a:ln>
          </p:spPr>
        </p:cxnSp>
        <p:cxnSp>
          <p:nvCxnSpPr>
            <p:cNvPr id="263" name="Google Shape;263;p30"/>
            <p:cNvCxnSpPr>
              <a:stCxn id="255" idx="2"/>
              <a:endCxn id="252" idx="0"/>
            </p:cNvCxnSpPr>
            <p:nvPr/>
          </p:nvCxnSpPr>
          <p:spPr>
            <a:xfrm flipH="1">
              <a:off x="6248252" y="601902"/>
              <a:ext cx="955800" cy="3596100"/>
            </a:xfrm>
            <a:prstGeom prst="straightConnector1">
              <a:avLst/>
            </a:prstGeom>
            <a:noFill/>
            <a:ln w="9525" cap="flat" cmpd="sng">
              <a:solidFill>
                <a:schemeClr val="accent1"/>
              </a:solidFill>
              <a:prstDash val="solid"/>
              <a:round/>
              <a:headEnd type="none" w="med" len="med"/>
              <a:tailEnd type="none" w="med" len="med"/>
            </a:ln>
          </p:spPr>
        </p:cxnSp>
      </p:grpSp>
    </p:spTree>
  </p:cSld>
  <p:clrMapOvr>
    <a:masterClrMapping/>
  </p:clrMapOvr>
  <p:transition spd="slow">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90" y="106714"/>
            <a:ext cx="7176770" cy="1788160"/>
          </a:xfrm>
        </p:spPr>
        <p:txBody>
          <a:bodyPr>
            <a:scene3d>
              <a:camera prst="orthographicFront"/>
              <a:lightRig rig="threePt" dir="t"/>
            </a:scene3d>
          </a:bodyPr>
          <a:lstStyle/>
          <a:p>
            <a:pPr algn="ctr"/>
            <a:r>
              <a:rPr lang="en-US" sz="32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Law of Countries which have </a:t>
            </a:r>
            <a:r>
              <a:rPr lang="en-US" sz="3200" b="1" dirty="0" err="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legalised</a:t>
            </a:r>
            <a:r>
              <a:rPr lang="en-US" sz="32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Euthanasia &amp; Assisted Suicide</a:t>
            </a:r>
          </a:p>
        </p:txBody>
      </p:sp>
      <p:sp>
        <p:nvSpPr>
          <p:cNvPr id="3" name="Text Placeholder 2"/>
          <p:cNvSpPr>
            <a:spLocks noGrp="1"/>
          </p:cNvSpPr>
          <p:nvPr>
            <p:ph type="body" idx="1"/>
          </p:nvPr>
        </p:nvSpPr>
        <p:spPr>
          <a:xfrm>
            <a:off x="241694" y="1894874"/>
            <a:ext cx="8399689" cy="2995970"/>
          </a:xfrm>
        </p:spPr>
        <p:txBody>
          <a:bodyPr/>
          <a:lstStyle/>
          <a:p>
            <a:pPr algn="just">
              <a:buFont typeface="Arial" panose="020B0604020202020204" pitchFamily="34" charset="0"/>
              <a:buChar char="•"/>
            </a:pPr>
            <a:r>
              <a:rPr dirty="0">
                <a:solidFill>
                  <a:schemeClr val="accent1"/>
                </a:solidFill>
                <a:sym typeface="+mn-ea"/>
              </a:rPr>
              <a:t>Euthanasia</a:t>
            </a:r>
            <a:r>
              <a:rPr lang="en-US" dirty="0">
                <a:solidFill>
                  <a:schemeClr val="accent1"/>
                </a:solidFill>
                <a:sym typeface="+mn-ea"/>
              </a:rPr>
              <a:t>/Assisted Suicide</a:t>
            </a:r>
            <a:r>
              <a:rPr dirty="0">
                <a:solidFill>
                  <a:schemeClr val="accent1"/>
                </a:solidFill>
                <a:sym typeface="+mn-ea"/>
              </a:rPr>
              <a:t> is legal in a few countries such as the Netherland</a:t>
            </a:r>
            <a:r>
              <a:rPr lang="en-GB" dirty="0">
                <a:solidFill>
                  <a:schemeClr val="accent1"/>
                </a:solidFill>
                <a:sym typeface="+mn-ea"/>
              </a:rPr>
              <a:t>s</a:t>
            </a:r>
            <a:r>
              <a:rPr dirty="0">
                <a:solidFill>
                  <a:schemeClr val="accent1"/>
                </a:solidFill>
                <a:sym typeface="+mn-ea"/>
              </a:rPr>
              <a:t>,</a:t>
            </a:r>
            <a:r>
              <a:rPr lang="en-US" dirty="0">
                <a:solidFill>
                  <a:schemeClr val="accent1"/>
                </a:solidFill>
                <a:sym typeface="+mn-ea"/>
              </a:rPr>
              <a:t> </a:t>
            </a:r>
            <a:r>
              <a:rPr dirty="0">
                <a:solidFill>
                  <a:schemeClr val="accent1"/>
                </a:solidFill>
                <a:sym typeface="+mn-ea"/>
              </a:rPr>
              <a:t>Belgium, Luxemburg, Norway, and Switzerland (only physician assisted suicide).</a:t>
            </a:r>
          </a:p>
          <a:p>
            <a:pPr algn="just">
              <a:buFont typeface="Arial" panose="020B0604020202020204" pitchFamily="34" charset="0"/>
              <a:buChar char="•"/>
            </a:pPr>
            <a:endParaRPr dirty="0">
              <a:solidFill>
                <a:schemeClr val="accent1"/>
              </a:solidFill>
              <a:sym typeface="+mn-ea"/>
            </a:endParaRPr>
          </a:p>
          <a:p>
            <a:pPr algn="just">
              <a:buFont typeface="Arial" panose="020B0604020202020204" pitchFamily="34" charset="0"/>
              <a:buChar char="•"/>
            </a:pPr>
            <a:r>
              <a:rPr lang="en-US" dirty="0">
                <a:solidFill>
                  <a:schemeClr val="accent1"/>
                </a:solidFill>
                <a:sym typeface="+mn-ea"/>
              </a:rPr>
              <a:t>I</a:t>
            </a:r>
            <a:r>
              <a:rPr dirty="0">
                <a:solidFill>
                  <a:schemeClr val="accent1"/>
                </a:solidFill>
                <a:sym typeface="+mn-ea"/>
              </a:rPr>
              <a:t>n most of the other countries, euthanasia is considered a criminal homicide. In the USA, a few states have recognized active euthanasia as legal such as Oregon, Washington, and Montana. </a:t>
            </a:r>
            <a:endParaRPr lang="en-GB" dirty="0">
              <a:solidFill>
                <a:schemeClr val="accent1"/>
              </a:solidFill>
              <a:sym typeface="+mn-ea"/>
            </a:endParaRPr>
          </a:p>
          <a:p>
            <a:pPr algn="just">
              <a:buFont typeface="Arial" panose="020B0604020202020204" pitchFamily="34" charset="0"/>
              <a:buChar char="•"/>
            </a:pPr>
            <a:endParaRPr lang="en-GB" dirty="0">
              <a:solidFill>
                <a:schemeClr val="accent1"/>
              </a:solidFill>
              <a:sym typeface="+mn-ea"/>
            </a:endParaRPr>
          </a:p>
          <a:p>
            <a:pPr algn="just">
              <a:buFont typeface="Arial" panose="020B0604020202020204" pitchFamily="34" charset="0"/>
              <a:buChar char="•"/>
            </a:pPr>
            <a:r>
              <a:rPr dirty="0">
                <a:solidFill>
                  <a:schemeClr val="accent1"/>
                </a:solidFill>
                <a:sym typeface="+mn-ea"/>
              </a:rPr>
              <a:t>However, passive euthanasia is considered legal in all USA jurisdictions as it does not involve an act of killing someone rather one is letting someone die on its own naturally.</a:t>
            </a:r>
          </a:p>
          <a:p>
            <a:pPr algn="just">
              <a:buFont typeface="Arial" panose="020B0604020202020204" pitchFamily="34" charset="0"/>
              <a:buChar char="•"/>
            </a:pPr>
            <a:endParaRPr dirty="0">
              <a:solidFill>
                <a:schemeClr val="accent1"/>
              </a:solidFill>
              <a:sym typeface="+mn-ea"/>
            </a:endParaRPr>
          </a:p>
          <a:p>
            <a:pPr marL="139700" indent="0" algn="r">
              <a:buFont typeface="Arial" panose="020B0604020202020204" pitchFamily="34" charset="0"/>
              <a:buNone/>
            </a:pPr>
            <a:r>
              <a:rPr lang="en-US" sz="1000" dirty="0">
                <a:solidFill>
                  <a:schemeClr val="accent1"/>
                </a:solidFill>
                <a:sym typeface="+mn-ea"/>
              </a:rPr>
              <a:t>(Emanuel et al., 2016)</a:t>
            </a:r>
          </a:p>
        </p:txBody>
      </p:sp>
    </p:spTree>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00" y="770708"/>
            <a:ext cx="7692481" cy="572700"/>
          </a:xfrm>
        </p:spPr>
        <p:txBody>
          <a:bodyPr/>
          <a:lstStyle/>
          <a:p>
            <a:r>
              <a:rPr lang="en-GB"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Arguments For Euthanasia/ Assisted Suicide</a:t>
            </a:r>
          </a:p>
        </p:txBody>
      </p:sp>
      <p:sp>
        <p:nvSpPr>
          <p:cNvPr id="3" name="Text Placeholder 2"/>
          <p:cNvSpPr>
            <a:spLocks noGrp="1"/>
          </p:cNvSpPr>
          <p:nvPr>
            <p:ph type="body" idx="1"/>
          </p:nvPr>
        </p:nvSpPr>
        <p:spPr>
          <a:xfrm>
            <a:off x="720090" y="1947545"/>
            <a:ext cx="7692390" cy="2649220"/>
          </a:xfrm>
        </p:spPr>
        <p:txBody>
          <a:bodyPr/>
          <a:lstStyle/>
          <a:p>
            <a:pPr algn="just"/>
            <a:r>
              <a:rPr lang="en-GB" sz="1800"/>
              <a:t>We need it</a:t>
            </a:r>
            <a:r>
              <a:rPr lang="en-US" altLang="en-GB" sz="1800"/>
              <a:t> - </a:t>
            </a:r>
            <a:r>
              <a:rPr lang="en-GB" sz="1800"/>
              <a:t>the compassion argument</a:t>
            </a:r>
          </a:p>
          <a:p>
            <a:pPr marL="139700" indent="0" algn="just">
              <a:buNone/>
            </a:pPr>
            <a:endParaRPr lang="en-GB" sz="1800"/>
          </a:p>
          <a:p>
            <a:pPr algn="just"/>
            <a:r>
              <a:rPr lang="en-GB" sz="1800"/>
              <a:t>We want it</a:t>
            </a:r>
            <a:r>
              <a:rPr lang="en-US" altLang="en-GB" sz="1800"/>
              <a:t> - the autonomy argument</a:t>
            </a:r>
          </a:p>
          <a:p>
            <a:pPr marL="139700" indent="0" algn="just">
              <a:buNone/>
            </a:pPr>
            <a:endParaRPr lang="en-GB" sz="1800"/>
          </a:p>
          <a:p>
            <a:pPr algn="just"/>
            <a:r>
              <a:rPr lang="en-GB" sz="1800"/>
              <a:t>We can control it</a:t>
            </a:r>
            <a:r>
              <a:rPr lang="en-US" altLang="en-GB" sz="1800"/>
              <a:t> - the public policy argument</a:t>
            </a:r>
          </a:p>
          <a:p>
            <a:pPr marL="139700" indent="0" algn="just">
              <a:buNone/>
            </a:pPr>
            <a:endParaRPr lang="en-US" altLang="en-GB" sz="1800"/>
          </a:p>
          <a:p>
            <a:pPr marL="139700" indent="0" algn="r">
              <a:buNone/>
            </a:pPr>
            <a:r>
              <a:rPr lang="en-US" altLang="en-GB" sz="1000"/>
              <a:t>(Riisfeldt, 2023; Gorsuch, 2009; Thomasma, 1996)</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00" y="770708"/>
            <a:ext cx="7692481" cy="572700"/>
          </a:xfrm>
        </p:spPr>
        <p:txBody>
          <a:bodyPr/>
          <a:lstStyle/>
          <a:p>
            <a:pPr algn="ctr"/>
            <a:r>
              <a:rPr lang="en-GB"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Arguments Against Euthanasia/ Assisted Suicide</a:t>
            </a:r>
          </a:p>
        </p:txBody>
      </p:sp>
      <p:sp>
        <p:nvSpPr>
          <p:cNvPr id="3" name="Text Placeholder 2"/>
          <p:cNvSpPr>
            <a:spLocks noGrp="1"/>
          </p:cNvSpPr>
          <p:nvPr>
            <p:ph type="body" idx="1"/>
          </p:nvPr>
        </p:nvSpPr>
        <p:spPr>
          <a:xfrm>
            <a:off x="720090" y="1508125"/>
            <a:ext cx="7693025" cy="2375535"/>
          </a:xfrm>
        </p:spPr>
        <p:txBody>
          <a:bodyPr/>
          <a:lstStyle/>
          <a:p>
            <a:r>
              <a:rPr lang="en-GB" sz="1800"/>
              <a:t>Alternative treatments are available</a:t>
            </a:r>
          </a:p>
          <a:p>
            <a:pPr marL="139700" indent="0">
              <a:buNone/>
            </a:pPr>
            <a:endParaRPr lang="en-GB" sz="1800"/>
          </a:p>
          <a:p>
            <a:r>
              <a:rPr lang="en-GB" sz="1800"/>
              <a:t>There is no ​‘right’ to be killed and the slippery slope of assisted suicide is real</a:t>
            </a:r>
          </a:p>
          <a:p>
            <a:pPr marL="139700" indent="0">
              <a:buNone/>
            </a:pPr>
            <a:endParaRPr lang="en-GB" sz="1800"/>
          </a:p>
          <a:p>
            <a:r>
              <a:rPr lang="en-GB" sz="1800"/>
              <a:t>We could never truly control it</a:t>
            </a:r>
          </a:p>
          <a:p>
            <a:pPr marL="139700" indent="0">
              <a:buNone/>
            </a:pPr>
            <a:endParaRPr lang="en-GB" sz="1800"/>
          </a:p>
          <a:p>
            <a:r>
              <a:rPr lang="en-GB" sz="1800"/>
              <a:t>The assumption that patients should have a right to die would impose on doctors a duty to kill</a:t>
            </a:r>
          </a:p>
          <a:p>
            <a:pPr marL="139700" indent="0" algn="r">
              <a:buNone/>
            </a:pPr>
            <a:endParaRPr lang="en-GB" sz="1800"/>
          </a:p>
          <a:p>
            <a:pPr marL="139700" indent="0" algn="r">
              <a:buNone/>
            </a:pPr>
            <a:r>
              <a:rPr lang="en-GB" sz="1000"/>
              <a:t>(Gorsuch, 2009</a:t>
            </a:r>
            <a:r>
              <a:rPr lang="en-US" altLang="en-GB" sz="1000"/>
              <a:t>; Hertogh et al., 2007; Thomasma, 1996</a:t>
            </a:r>
            <a:r>
              <a:rPr lang="en-GB" sz="1000"/>
              <a:t>)</a:t>
            </a: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90" y="218773"/>
            <a:ext cx="7527290" cy="1004570"/>
          </a:xfrm>
        </p:spPr>
        <p:txBody>
          <a:bodyPr/>
          <a:lstStyle/>
          <a:p>
            <a:pPr algn="ctr"/>
            <a:r>
              <a:rPr lang="en-US" sz="32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Legislation &amp; Policies </a:t>
            </a:r>
          </a:p>
        </p:txBody>
      </p:sp>
      <p:sp>
        <p:nvSpPr>
          <p:cNvPr id="3" name="Text Placeholder 2"/>
          <p:cNvSpPr>
            <a:spLocks noGrp="1"/>
          </p:cNvSpPr>
          <p:nvPr>
            <p:ph type="body" idx="1"/>
          </p:nvPr>
        </p:nvSpPr>
        <p:spPr>
          <a:xfrm>
            <a:off x="720090" y="1954530"/>
            <a:ext cx="7527290" cy="2385695"/>
          </a:xfrm>
        </p:spPr>
        <p:txBody>
          <a:bodyPr/>
          <a:lstStyle/>
          <a:p>
            <a:pPr marL="139700" indent="0" algn="just">
              <a:buNone/>
            </a:pPr>
            <a:r>
              <a:rPr lang="en-US" sz="1800" b="1" dirty="0"/>
              <a:t>Legislation and Policy</a:t>
            </a:r>
            <a:r>
              <a:rPr lang="en-US" sz="1800" dirty="0"/>
              <a:t>: Laws and policies play a crucial role in shaping end-of-life care for older people.</a:t>
            </a:r>
          </a:p>
          <a:p>
            <a:pPr marL="139700" indent="0" algn="just">
              <a:buNone/>
            </a:pPr>
            <a:endParaRPr lang="en-US" sz="1800" dirty="0"/>
          </a:p>
          <a:p>
            <a:pPr algn="just"/>
            <a:r>
              <a:rPr lang="en-US" sz="1800" dirty="0" err="1">
                <a:sym typeface="+mn-ea"/>
              </a:rPr>
              <a:t>End of Life Care Strategy for England (2008) </a:t>
            </a:r>
            <a:endParaRPr lang="en-US" sz="1800" dirty="0" err="1"/>
          </a:p>
          <a:p>
            <a:pPr algn="just"/>
            <a:r>
              <a:rPr lang="en-US" sz="1800" dirty="0"/>
              <a:t>Care Act (2014)</a:t>
            </a:r>
          </a:p>
          <a:p>
            <a:pPr algn="just"/>
            <a:r>
              <a:rPr lang="en-US" sz="1800" dirty="0"/>
              <a:t>Equality Act 2010</a:t>
            </a:r>
          </a:p>
          <a:p>
            <a:pPr algn="just"/>
            <a:r>
              <a:rPr lang="en-US" sz="1800" dirty="0"/>
              <a:t>Human Rights Act 1998</a:t>
            </a:r>
          </a:p>
          <a:p>
            <a:pPr marL="139700" indent="0" algn="just">
              <a:buNone/>
            </a:pPr>
            <a:endParaRPr lang="en-US" sz="1800" dirty="0"/>
          </a:p>
          <a:p>
            <a:pPr marL="139700" indent="0" algn="r">
              <a:buNone/>
            </a:pPr>
            <a:r>
              <a:rPr lang="en-US" sz="1000" dirty="0"/>
              <a:t>(Holloway and O’Brien, 2012; UK Government, 2014; Equality Act, 2010;UK Government, 1998)</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90" y="493395"/>
            <a:ext cx="7253605" cy="572770"/>
          </a:xfrm>
        </p:spPr>
        <p:txBody>
          <a:bodyPr/>
          <a:lstStyle/>
          <a:p>
            <a:pPr algn="ctr"/>
            <a:r>
              <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Theories of Ageing</a:t>
            </a:r>
          </a:p>
        </p:txBody>
      </p:sp>
      <p:sp>
        <p:nvSpPr>
          <p:cNvPr id="3" name="Text Placeholder 2"/>
          <p:cNvSpPr>
            <a:spLocks noGrp="1"/>
          </p:cNvSpPr>
          <p:nvPr>
            <p:ph type="body" idx="1"/>
          </p:nvPr>
        </p:nvSpPr>
        <p:spPr>
          <a:xfrm>
            <a:off x="720090" y="1497965"/>
            <a:ext cx="7413625" cy="2385695"/>
          </a:xfrm>
        </p:spPr>
        <p:txBody>
          <a:bodyPr/>
          <a:lstStyle/>
          <a:p>
            <a:pPr marL="139700" indent="0" algn="just">
              <a:buNone/>
            </a:pPr>
            <a:r>
              <a:rPr lang="en-US" sz="1800" dirty="0">
                <a:latin typeface="Times New Roman" panose="02020603050405020304" charset="0"/>
                <a:cs typeface="Times New Roman" panose="02020603050405020304" charset="0"/>
                <a:sym typeface="+mn-ea"/>
              </a:rPr>
              <a:t>Theories of ageing, such as the biopsychosocial model, inform the understanding of older people's needs and preferences at the end of life.</a:t>
            </a:r>
          </a:p>
          <a:p>
            <a:pPr marL="139700" indent="0" algn="just">
              <a:buNone/>
            </a:pPr>
            <a:endParaRPr lang="en-US" sz="1800" dirty="0">
              <a:latin typeface="Times New Roman" panose="02020603050405020304" charset="0"/>
              <a:cs typeface="Times New Roman" panose="02020603050405020304" charset="0"/>
              <a:sym typeface="+mn-ea"/>
            </a:endParaRPr>
          </a:p>
          <a:p>
            <a:pPr algn="just"/>
            <a:r>
              <a:rPr lang="en-US" sz="1800" dirty="0">
                <a:latin typeface="Times New Roman" panose="02020603050405020304" charset="0"/>
                <a:cs typeface="Times New Roman" panose="02020603050405020304" charset="0"/>
                <a:sym typeface="+mn-ea"/>
              </a:rPr>
              <a:t>Disengagement Theory</a:t>
            </a:r>
          </a:p>
          <a:p>
            <a:pPr algn="just"/>
            <a:r>
              <a:rPr lang="en-US" sz="1800" dirty="0">
                <a:latin typeface="Times New Roman" panose="02020603050405020304" charset="0"/>
                <a:cs typeface="Times New Roman" panose="02020603050405020304" charset="0"/>
                <a:sym typeface="+mn-ea"/>
              </a:rPr>
              <a:t>Activity Theory</a:t>
            </a:r>
          </a:p>
          <a:p>
            <a:pPr algn="just"/>
            <a:r>
              <a:rPr lang="en-US" sz="1800" dirty="0">
                <a:latin typeface="Times New Roman" panose="02020603050405020304" charset="0"/>
                <a:cs typeface="Times New Roman" panose="02020603050405020304" charset="0"/>
                <a:sym typeface="+mn-ea"/>
              </a:rPr>
              <a:t>Maslow's hierarchy of needs</a:t>
            </a:r>
          </a:p>
          <a:p>
            <a:pPr algn="just"/>
            <a:r>
              <a:rPr lang="en-US" sz="1800" dirty="0">
                <a:latin typeface="Times New Roman" panose="02020603050405020304" charset="0"/>
                <a:cs typeface="Times New Roman" panose="02020603050405020304" charset="0"/>
                <a:sym typeface="+mn-ea"/>
              </a:rPr>
              <a:t>Social Identity Theory (SIT)</a:t>
            </a:r>
          </a:p>
          <a:p>
            <a:pPr algn="just"/>
            <a:endParaRPr lang="en-US" sz="1800" dirty="0">
              <a:latin typeface="Times New Roman" panose="02020603050405020304" charset="0"/>
              <a:cs typeface="Times New Roman" panose="02020603050405020304" charset="0"/>
              <a:sym typeface="+mn-ea"/>
            </a:endParaRPr>
          </a:p>
          <a:p>
            <a:pPr marL="139700" indent="0" algn="just">
              <a:buNone/>
            </a:pPr>
            <a:endParaRPr lang="en-US" sz="1800" dirty="0">
              <a:latin typeface="Times New Roman" panose="02020603050405020304" charset="0"/>
              <a:cs typeface="Times New Roman" panose="02020603050405020304" charset="0"/>
              <a:sym typeface="+mn-ea"/>
            </a:endParaRPr>
          </a:p>
          <a:p>
            <a:pPr marL="139700" indent="0" algn="r">
              <a:buNone/>
            </a:pPr>
            <a:r>
              <a:rPr lang="en-US" sz="1000" dirty="0">
                <a:latin typeface="Times New Roman" panose="02020603050405020304" charset="0"/>
                <a:cs typeface="Times New Roman" panose="02020603050405020304" charset="0"/>
                <a:sym typeface="+mn-ea"/>
              </a:rPr>
              <a:t>(Burbank, 1986; Ramia and Voicu, 2020; Teater and Chonody, 2019)</a:t>
            </a:r>
          </a:p>
        </p:txBody>
      </p:sp>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7395" y="593090"/>
            <a:ext cx="7648575" cy="572770"/>
          </a:xfrm>
        </p:spPr>
        <p:txBody>
          <a:bodyPr/>
          <a:lstStyle/>
          <a:p>
            <a:pPr algn="ctr"/>
            <a:r>
              <a:rPr lang="en-US" sz="32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Case Studies</a:t>
            </a:r>
          </a:p>
        </p:txBody>
      </p:sp>
      <p:sp>
        <p:nvSpPr>
          <p:cNvPr id="3" name="Text Placeholder 2"/>
          <p:cNvSpPr>
            <a:spLocks noGrp="1"/>
          </p:cNvSpPr>
          <p:nvPr>
            <p:ph type="body" idx="1"/>
          </p:nvPr>
        </p:nvSpPr>
        <p:spPr>
          <a:xfrm>
            <a:off x="747394" y="1534337"/>
            <a:ext cx="7648575" cy="2385695"/>
          </a:xfrm>
        </p:spPr>
        <p:txBody>
          <a:bodyPr/>
          <a:lstStyle/>
          <a:p>
            <a:pPr algn="ctr">
              <a:buFont typeface="Arial" panose="020B0604020202020204" pitchFamily="34" charset="0"/>
              <a:buChar char="•"/>
            </a:pPr>
            <a:r>
              <a:rPr lang="en-US" sz="2400" b="1" dirty="0">
                <a:latin typeface="Times New Roman" panose="02020603050405020304" charset="0"/>
                <a:cs typeface="Times New Roman" panose="02020603050405020304" charset="0"/>
              </a:rPr>
              <a:t>Trial of Dr. Moor for Murder for Euthanasia</a:t>
            </a:r>
          </a:p>
          <a:p>
            <a:pPr marL="139700" indent="0" algn="ctr">
              <a:buFont typeface="Arial" panose="020B0604020202020204" pitchFamily="34" charset="0"/>
              <a:buNone/>
            </a:pPr>
            <a:endParaRPr lang="en-US" sz="2400" b="1" dirty="0">
              <a:latin typeface="Times New Roman" panose="02020603050405020304" charset="0"/>
              <a:cs typeface="Times New Roman" panose="02020603050405020304" charset="0"/>
            </a:endParaRPr>
          </a:p>
          <a:p>
            <a:pPr algn="ctr">
              <a:buFont typeface="Arial" panose="020B0604020202020204" pitchFamily="34" charset="0"/>
              <a:buChar char="•"/>
            </a:pPr>
            <a:r>
              <a:rPr lang="en-US" sz="2400" b="1" dirty="0">
                <a:latin typeface="Times New Roman" panose="02020603050405020304" charset="0"/>
                <a:cs typeface="Times New Roman" panose="02020603050405020304" charset="0"/>
              </a:rPr>
              <a:t>Mr. J Case Study on end of life care</a:t>
            </a:r>
          </a:p>
          <a:p>
            <a:pPr marL="139700" indent="0" algn="ctr">
              <a:buFont typeface="Arial" panose="020B0604020202020204" pitchFamily="34" charset="0"/>
              <a:buNone/>
            </a:pPr>
            <a:endParaRPr lang="en-US" sz="2400" b="1" dirty="0">
              <a:latin typeface="Times New Roman" panose="02020603050405020304" charset="0"/>
              <a:cs typeface="Times New Roman" panose="02020603050405020304" charset="0"/>
            </a:endParaRPr>
          </a:p>
          <a:p>
            <a:pPr algn="ctr">
              <a:buFont typeface="Arial" panose="020B0604020202020204" pitchFamily="34" charset="0"/>
              <a:buChar char="•"/>
            </a:pPr>
            <a:r>
              <a:rPr lang="en-US" sz="2400" b="1" dirty="0">
                <a:latin typeface="Times New Roman" panose="02020603050405020304" charset="0"/>
                <a:cs typeface="Times New Roman" panose="02020603050405020304" charset="0"/>
              </a:rPr>
              <a:t>The Velma Howard Case (Assisted Suicide)</a:t>
            </a:r>
          </a:p>
          <a:p>
            <a:pPr marL="139700" indent="0" algn="ctr">
              <a:buFont typeface="Arial" panose="020B0604020202020204" pitchFamily="34" charset="0"/>
              <a:buNone/>
            </a:pPr>
            <a:endParaRPr lang="en-US" sz="2400" b="1" dirty="0">
              <a:latin typeface="Times New Roman" panose="02020603050405020304" charset="0"/>
              <a:cs typeface="Times New Roman" panose="02020603050405020304" charset="0"/>
            </a:endParaRPr>
          </a:p>
          <a:p>
            <a:pPr marL="139700" indent="0" algn="r">
              <a:buFont typeface="Arial" panose="020B0604020202020204" pitchFamily="34" charset="0"/>
              <a:buNone/>
            </a:pPr>
            <a:r>
              <a:rPr lang="en-US" sz="1000" b="1" dirty="0">
                <a:latin typeface="Times New Roman" panose="02020603050405020304" charset="0"/>
                <a:cs typeface="Times New Roman" panose="02020603050405020304" charset="0"/>
              </a:rPr>
              <a:t>(Dyer, 1999)</a:t>
            </a:r>
          </a:p>
        </p:txBody>
      </p:sp>
    </p:spTree>
  </p:cSld>
  <p:clrMapOvr>
    <a:masterClrMapping/>
  </p:clrMapOvr>
  <p:transition spd="slow">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8455" y="160655"/>
            <a:ext cx="8289925" cy="988060"/>
          </a:xfrm>
        </p:spPr>
        <p:txBody>
          <a:bodyPr/>
          <a:lstStyle/>
          <a:p>
            <a:r>
              <a:rPr lang="en-US" b="1">
                <a:ln w="12700">
                  <a:solidFill>
                    <a:schemeClr val="tx2">
                      <a:lumMod val="75000"/>
                    </a:schemeClr>
                  </a:solidFill>
                  <a:prstDash val="solid"/>
                </a:ln>
                <a:solidFill>
                  <a:schemeClr val="accent2"/>
                </a:solidFill>
                <a:effectLst>
                  <a:outerShdw dist="38100" dir="2640000" algn="bl" rotWithShape="0">
                    <a:schemeClr val="tx2">
                      <a:lumMod val="75000"/>
                    </a:schemeClr>
                  </a:outerShdw>
                </a:effectLst>
              </a:rPr>
              <a:t>Recommendations</a:t>
            </a:r>
          </a:p>
        </p:txBody>
      </p:sp>
      <p:sp>
        <p:nvSpPr>
          <p:cNvPr id="3" name="Text Placeholder 2"/>
          <p:cNvSpPr>
            <a:spLocks noGrp="1"/>
          </p:cNvSpPr>
          <p:nvPr>
            <p:ph type="body" idx="1"/>
          </p:nvPr>
        </p:nvSpPr>
        <p:spPr>
          <a:xfrm>
            <a:off x="1188085" y="1148715"/>
            <a:ext cx="7797165" cy="3994785"/>
          </a:xfrm>
        </p:spPr>
        <p:txBody>
          <a:bodyPr>
            <a:normAutofit fontScale="25000"/>
          </a:bodyPr>
          <a:lstStyle/>
          <a:p>
            <a:pPr marL="285750" indent="-285750">
              <a:buFont typeface="Arial" panose="020B0604020202020204" pitchFamily="34" charset="0"/>
              <a:buChar char="•"/>
            </a:pPr>
            <a:endParaRPr lang="en-US"/>
          </a:p>
          <a:p>
            <a:pPr algn="just">
              <a:buFont typeface="Arial" panose="020B0604020202020204" pitchFamily="34" charset="0"/>
            </a:pPr>
            <a:r>
              <a:rPr lang="en-US" sz="7200">
                <a:solidFill>
                  <a:schemeClr val="tx1"/>
                </a:solidFill>
                <a:latin typeface="Arial" panose="020B0604020202020204" pitchFamily="34" charset="0"/>
                <a:cs typeface="Arial" panose="020B0604020202020204" pitchFamily="34" charset="0"/>
              </a:rPr>
              <a:t>Incorporation of these recommendations into healthcare practices and policies can help make end-of-life care better for old people:</a:t>
            </a:r>
          </a:p>
          <a:p>
            <a:pPr marL="285750" indent="-285750" algn="just">
              <a:buFont typeface="Arial" panose="020B0604020202020204" pitchFamily="34" charset="0"/>
              <a:buChar char="•"/>
            </a:pPr>
            <a:r>
              <a:rPr lang="en-US" sz="7200">
                <a:solidFill>
                  <a:schemeClr val="tx1"/>
                </a:solidFill>
                <a:latin typeface="Arial" panose="020B0604020202020204" pitchFamily="34" charset="0"/>
                <a:cs typeface="Arial" panose="020B0604020202020204" pitchFamily="34" charset="0"/>
              </a:rPr>
              <a:t>Education and Training</a:t>
            </a:r>
          </a:p>
          <a:p>
            <a:pPr marL="285750" indent="-285750" algn="just">
              <a:buFont typeface="Arial" panose="020B0604020202020204" pitchFamily="34" charset="0"/>
              <a:buChar char="•"/>
            </a:pPr>
            <a:r>
              <a:rPr lang="en-US" sz="7200">
                <a:solidFill>
                  <a:schemeClr val="tx1"/>
                </a:solidFill>
                <a:latin typeface="Arial" panose="020B0604020202020204" pitchFamily="34" charset="0"/>
                <a:cs typeface="Arial" panose="020B0604020202020204" pitchFamily="34" charset="0"/>
              </a:rPr>
              <a:t>Collaboration and Integration</a:t>
            </a:r>
          </a:p>
          <a:p>
            <a:pPr marL="285750" indent="-285750" algn="just">
              <a:buFont typeface="Arial" panose="020B0604020202020204" pitchFamily="34" charset="0"/>
              <a:buChar char="•"/>
            </a:pPr>
            <a:r>
              <a:rPr lang="en-US" sz="7200">
                <a:solidFill>
                  <a:schemeClr val="tx1"/>
                </a:solidFill>
                <a:latin typeface="Arial" panose="020B0604020202020204" pitchFamily="34" charset="0"/>
                <a:cs typeface="Arial" panose="020B0604020202020204" pitchFamily="34" charset="0"/>
              </a:rPr>
              <a:t>Public Awareness Campaigns</a:t>
            </a:r>
          </a:p>
          <a:p>
            <a:pPr marL="285750" indent="-285750" algn="just">
              <a:buFont typeface="Arial" panose="020B0604020202020204" pitchFamily="34" charset="0"/>
              <a:buChar char="•"/>
            </a:pPr>
            <a:r>
              <a:rPr lang="en-US" sz="7200">
                <a:solidFill>
                  <a:schemeClr val="tx1"/>
                </a:solidFill>
                <a:latin typeface="Arial" panose="020B0604020202020204" pitchFamily="34" charset="0"/>
                <a:cs typeface="Arial" panose="020B0604020202020204" pitchFamily="34" charset="0"/>
              </a:rPr>
              <a:t>Increase Access to Palliative Care</a:t>
            </a:r>
          </a:p>
          <a:p>
            <a:pPr marL="285750" indent="-285750" algn="just">
              <a:buFont typeface="Arial" panose="020B0604020202020204" pitchFamily="34" charset="0"/>
              <a:buChar char="•"/>
            </a:pPr>
            <a:r>
              <a:rPr lang="en-US" sz="7200">
                <a:solidFill>
                  <a:schemeClr val="tx1"/>
                </a:solidFill>
                <a:latin typeface="Arial" panose="020B0604020202020204" pitchFamily="34" charset="0"/>
                <a:cs typeface="Arial" panose="020B0604020202020204" pitchFamily="34" charset="0"/>
              </a:rPr>
              <a:t>Research and Data Collection</a:t>
            </a:r>
          </a:p>
          <a:p>
            <a:pPr marL="285750" indent="-285750" algn="just">
              <a:buFont typeface="Arial" panose="020B0604020202020204" pitchFamily="34" charset="0"/>
              <a:buChar char="•"/>
            </a:pPr>
            <a:r>
              <a:rPr lang="en-US" sz="7200">
                <a:solidFill>
                  <a:schemeClr val="tx1"/>
                </a:solidFill>
                <a:latin typeface="Arial" panose="020B0604020202020204" pitchFamily="34" charset="0"/>
                <a:cs typeface="Arial" panose="020B0604020202020204" pitchFamily="34" charset="0"/>
              </a:rPr>
              <a:t>Policy Advocacy</a:t>
            </a:r>
          </a:p>
          <a:p>
            <a:pPr marL="285750" indent="-285750" algn="just">
              <a:buFont typeface="Arial" panose="020B0604020202020204" pitchFamily="34" charset="0"/>
              <a:buChar char="•"/>
            </a:pPr>
            <a:r>
              <a:rPr lang="en-US" sz="7200">
                <a:solidFill>
                  <a:schemeClr val="tx1"/>
                </a:solidFill>
                <a:latin typeface="Arial" panose="020B0604020202020204" pitchFamily="34" charset="0"/>
                <a:cs typeface="Arial" panose="020B0604020202020204" pitchFamily="34" charset="0"/>
              </a:rPr>
              <a:t>Training in Compassionate End-of-Life Communication</a:t>
            </a:r>
          </a:p>
          <a:p>
            <a:pPr marL="285750" indent="-285750" algn="just">
              <a:buFont typeface="Arial" panose="020B0604020202020204" pitchFamily="34" charset="0"/>
              <a:buChar char="•"/>
            </a:pPr>
            <a:r>
              <a:rPr lang="en-US" sz="7200">
                <a:solidFill>
                  <a:schemeClr val="tx1"/>
                </a:solidFill>
                <a:latin typeface="Arial" panose="020B0604020202020204" pitchFamily="34" charset="0"/>
                <a:cs typeface="Arial" panose="020B0604020202020204" pitchFamily="34" charset="0"/>
              </a:rPr>
              <a:t>Public Dialogue and Ethics Committees</a:t>
            </a:r>
          </a:p>
          <a:p>
            <a:pPr marL="285750" indent="-285750" algn="just">
              <a:buFont typeface="Arial" panose="020B0604020202020204" pitchFamily="34" charset="0"/>
              <a:buChar char="•"/>
            </a:pPr>
            <a:r>
              <a:rPr lang="en-US" sz="7200">
                <a:solidFill>
                  <a:schemeClr val="tx1"/>
                </a:solidFill>
                <a:latin typeface="Arial" panose="020B0604020202020204" pitchFamily="34" charset="0"/>
                <a:cs typeface="Arial" panose="020B0604020202020204" pitchFamily="34" charset="0"/>
              </a:rPr>
              <a:t>Address Capacity Gaps and Workforce Shortages</a:t>
            </a:r>
          </a:p>
          <a:p>
            <a:pPr marL="285750" indent="-285750">
              <a:buFont typeface="Arial" panose="020B0604020202020204" pitchFamily="34" charset="0"/>
              <a:buChar char="•"/>
            </a:pPr>
            <a:endParaRPr lang="en-US" sz="7200">
              <a:solidFill>
                <a:schemeClr val="tx1"/>
              </a:solidFill>
              <a:latin typeface="Arial" panose="020B0604020202020204" pitchFamily="34" charset="0"/>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0090" y="493395"/>
            <a:ext cx="7563485" cy="572770"/>
          </a:xfrm>
        </p:spPr>
        <p:txBody>
          <a:bodyPr/>
          <a:lstStyle/>
          <a:p>
            <a:pPr algn="ctr"/>
            <a:r>
              <a:rPr lang="en-GB"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Conclusion</a:t>
            </a:r>
          </a:p>
        </p:txBody>
      </p:sp>
      <p:sp>
        <p:nvSpPr>
          <p:cNvPr id="3" name="Text Placeholder 2"/>
          <p:cNvSpPr>
            <a:spLocks noGrp="1"/>
          </p:cNvSpPr>
          <p:nvPr>
            <p:ph type="body" idx="1"/>
          </p:nvPr>
        </p:nvSpPr>
        <p:spPr>
          <a:xfrm>
            <a:off x="720090" y="1497965"/>
            <a:ext cx="7562850" cy="2385695"/>
          </a:xfrm>
        </p:spPr>
        <p:txBody>
          <a:bodyPr/>
          <a:lstStyle/>
          <a:p>
            <a:pPr marL="139700" indent="0">
              <a:buNone/>
            </a:pPr>
            <a:r>
              <a:rPr lang="en-US" sz="1800">
                <a:sym typeface="+mn-ea"/>
              </a:rPr>
              <a:t>In conclusion, euthanasia, assisted suicide, and end-of-life care raise profound ethical, legal, and social considerations. </a:t>
            </a:r>
          </a:p>
          <a:p>
            <a:pPr marL="139700" indent="0">
              <a:buNone/>
            </a:pPr>
            <a:endParaRPr lang="en-US" altLang="en-GB" sz="1800" dirty="0">
              <a:sym typeface="+mn-ea"/>
            </a:endParaRPr>
          </a:p>
          <a:p>
            <a:pPr marL="139700" indent="0">
              <a:buNone/>
            </a:pPr>
            <a:r>
              <a:rPr lang="en-US" altLang="en-GB" sz="1800" dirty="0">
                <a:sym typeface="+mn-ea"/>
              </a:rPr>
              <a:t>Recommendations are key to improving </a:t>
            </a:r>
            <a:r>
              <a:rPr lang="en-US" sz="1800">
                <a:sym typeface="+mn-ea"/>
              </a:rPr>
              <a:t>the UK to work towards enhancing the quality and availability of end-of-life care, ensuring that individuals receive compassionate and person-centered support during this critical stage of their lives.</a:t>
            </a:r>
            <a:endParaRPr lang="en-US" sz="1800"/>
          </a:p>
          <a:p>
            <a:pPr marL="139700" indent="0">
              <a:buNone/>
            </a:pPr>
            <a:endParaRPr lang="en-US" altLang="en-GB" sz="1800" dirty="0">
              <a:sym typeface="+mn-ea"/>
            </a:endParaRPr>
          </a:p>
        </p:txBody>
      </p:sp>
    </p:spTree>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3494" y="1907713"/>
            <a:ext cx="7640955" cy="572770"/>
          </a:xfrm>
        </p:spPr>
        <p:txBody>
          <a:bodyPr/>
          <a:lstStyle/>
          <a:p>
            <a:pPr algn="ctr"/>
            <a:r>
              <a:rPr lang="en-US" sz="440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Thank You !</a:t>
            </a:r>
          </a:p>
        </p:txBody>
      </p:sp>
      <p:pic>
        <p:nvPicPr>
          <p:cNvPr id="208" name="Google Shape;208;p28"/>
          <p:cNvPicPr preferRelativeResize="0"/>
          <p:nvPr/>
        </p:nvPicPr>
        <p:blipFill>
          <a:blip r:embed="rId3"/>
          <a:stretch>
            <a:fillRect/>
          </a:stretch>
        </p:blipFill>
        <p:spPr>
          <a:xfrm>
            <a:off x="436245" y="810260"/>
            <a:ext cx="2756535" cy="3522345"/>
          </a:xfrm>
          <a:prstGeom prst="rect">
            <a:avLst/>
          </a:prstGeom>
          <a:noFill/>
          <a:ln>
            <a:noFill/>
          </a:ln>
        </p:spPr>
      </p:pic>
      <p:grpSp>
        <p:nvGrpSpPr>
          <p:cNvPr id="210" name="Google Shape;210;p28"/>
          <p:cNvGrpSpPr/>
          <p:nvPr/>
        </p:nvGrpSpPr>
        <p:grpSpPr>
          <a:xfrm>
            <a:off x="435610" y="1584325"/>
            <a:ext cx="2611120" cy="2956560"/>
            <a:chOff x="5535466" y="686100"/>
            <a:chExt cx="2750018" cy="2956760"/>
          </a:xfrm>
        </p:grpSpPr>
        <p:sp>
          <p:nvSpPr>
            <p:cNvPr id="211" name="Google Shape;211;p28"/>
            <p:cNvSpPr/>
            <p:nvPr/>
          </p:nvSpPr>
          <p:spPr>
            <a:xfrm rot="2017434">
              <a:off x="8199506" y="1754906"/>
              <a:ext cx="72056" cy="72056"/>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8"/>
            <p:cNvSpPr/>
            <p:nvPr/>
          </p:nvSpPr>
          <p:spPr>
            <a:xfrm rot="2024653">
              <a:off x="7709424" y="703135"/>
              <a:ext cx="88031" cy="88031"/>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13" name="Google Shape;213;p28"/>
            <p:cNvCxnSpPr>
              <a:stCxn id="214" idx="2"/>
              <a:endCxn id="215" idx="0"/>
            </p:cNvCxnSpPr>
            <p:nvPr/>
          </p:nvCxnSpPr>
          <p:spPr>
            <a:xfrm flipH="1">
              <a:off x="5605308" y="870612"/>
              <a:ext cx="78300" cy="2692200"/>
            </a:xfrm>
            <a:prstGeom prst="straightConnector1">
              <a:avLst/>
            </a:prstGeom>
            <a:noFill/>
            <a:ln w="9525" cap="flat" cmpd="sng">
              <a:solidFill>
                <a:schemeClr val="accent1"/>
              </a:solidFill>
              <a:prstDash val="solid"/>
              <a:round/>
              <a:headEnd type="none" w="med" len="med"/>
              <a:tailEnd type="none" w="med" len="med"/>
            </a:ln>
          </p:spPr>
        </p:cxnSp>
        <p:cxnSp>
          <p:nvCxnSpPr>
            <p:cNvPr id="216" name="Google Shape;216;p28"/>
            <p:cNvCxnSpPr>
              <a:stCxn id="212" idx="3"/>
              <a:endCxn id="211" idx="1"/>
            </p:cNvCxnSpPr>
            <p:nvPr/>
          </p:nvCxnSpPr>
          <p:spPr>
            <a:xfrm>
              <a:off x="7790040" y="771600"/>
              <a:ext cx="415500" cy="999300"/>
            </a:xfrm>
            <a:prstGeom prst="straightConnector1">
              <a:avLst/>
            </a:prstGeom>
            <a:noFill/>
            <a:ln w="9525" cap="flat" cmpd="sng">
              <a:solidFill>
                <a:schemeClr val="accent1"/>
              </a:solidFill>
              <a:prstDash val="solid"/>
              <a:round/>
              <a:headEnd type="none" w="med" len="med"/>
              <a:tailEnd type="none" w="med" len="med"/>
            </a:ln>
          </p:spPr>
        </p:cxnSp>
        <p:cxnSp>
          <p:nvCxnSpPr>
            <p:cNvPr id="217" name="Google Shape;217;p28"/>
            <p:cNvCxnSpPr>
              <a:stCxn id="218" idx="3"/>
              <a:endCxn id="215" idx="0"/>
            </p:cNvCxnSpPr>
            <p:nvPr/>
          </p:nvCxnSpPr>
          <p:spPr>
            <a:xfrm flipH="1">
              <a:off x="5605269" y="3329163"/>
              <a:ext cx="2560200" cy="233700"/>
            </a:xfrm>
            <a:prstGeom prst="straightConnector1">
              <a:avLst/>
            </a:prstGeom>
            <a:noFill/>
            <a:ln w="9525" cap="flat" cmpd="sng">
              <a:solidFill>
                <a:schemeClr val="accent1"/>
              </a:solidFill>
              <a:prstDash val="solid"/>
              <a:round/>
              <a:headEnd type="none" w="med" len="med"/>
              <a:tailEnd type="none" w="med" len="med"/>
            </a:ln>
          </p:spPr>
        </p:cxnSp>
        <p:sp>
          <p:nvSpPr>
            <p:cNvPr id="218" name="Google Shape;218;p28"/>
            <p:cNvSpPr/>
            <p:nvPr/>
          </p:nvSpPr>
          <p:spPr>
            <a:xfrm rot="2017434">
              <a:off x="8099441" y="3273185"/>
              <a:ext cx="72056" cy="72056"/>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8"/>
            <p:cNvSpPr/>
            <p:nvPr/>
          </p:nvSpPr>
          <p:spPr>
            <a:xfrm rot="2017434">
              <a:off x="5667531" y="804585"/>
              <a:ext cx="72056" cy="72056"/>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19" name="Google Shape;219;p28"/>
            <p:cNvCxnSpPr>
              <a:stCxn id="214" idx="0"/>
              <a:endCxn id="212" idx="1"/>
            </p:cNvCxnSpPr>
            <p:nvPr/>
          </p:nvCxnSpPr>
          <p:spPr>
            <a:xfrm rot="10800000" flipH="1">
              <a:off x="5723508" y="722712"/>
              <a:ext cx="1993200" cy="87900"/>
            </a:xfrm>
            <a:prstGeom prst="straightConnector1">
              <a:avLst/>
            </a:prstGeom>
            <a:noFill/>
            <a:ln w="9525" cap="flat" cmpd="sng">
              <a:solidFill>
                <a:schemeClr val="accent1"/>
              </a:solidFill>
              <a:prstDash val="solid"/>
              <a:round/>
              <a:headEnd type="none" w="med" len="med"/>
              <a:tailEnd type="none" w="med" len="med"/>
            </a:ln>
          </p:spPr>
        </p:cxnSp>
        <p:cxnSp>
          <p:nvCxnSpPr>
            <p:cNvPr id="220" name="Google Shape;220;p28"/>
            <p:cNvCxnSpPr>
              <a:stCxn id="211" idx="3"/>
              <a:endCxn id="218" idx="0"/>
            </p:cNvCxnSpPr>
            <p:nvPr/>
          </p:nvCxnSpPr>
          <p:spPr>
            <a:xfrm flipH="1">
              <a:off x="8155434" y="1810883"/>
              <a:ext cx="110100" cy="1468200"/>
            </a:xfrm>
            <a:prstGeom prst="straightConnector1">
              <a:avLst/>
            </a:prstGeom>
            <a:noFill/>
            <a:ln w="9525" cap="flat" cmpd="sng">
              <a:solidFill>
                <a:schemeClr val="accent1"/>
              </a:solidFill>
              <a:prstDash val="solid"/>
              <a:round/>
              <a:headEnd type="none" w="med" len="med"/>
              <a:tailEnd type="none" w="med" len="med"/>
            </a:ln>
          </p:spPr>
        </p:cxnSp>
        <p:cxnSp>
          <p:nvCxnSpPr>
            <p:cNvPr id="221" name="Google Shape;221;p28"/>
            <p:cNvCxnSpPr>
              <a:stCxn id="212" idx="2"/>
              <a:endCxn id="215" idx="0"/>
            </p:cNvCxnSpPr>
            <p:nvPr/>
          </p:nvCxnSpPr>
          <p:spPr>
            <a:xfrm flipH="1">
              <a:off x="5605290" y="783750"/>
              <a:ext cx="2123700" cy="2779200"/>
            </a:xfrm>
            <a:prstGeom prst="straightConnector1">
              <a:avLst/>
            </a:prstGeom>
            <a:noFill/>
            <a:ln w="9525" cap="flat" cmpd="sng">
              <a:solidFill>
                <a:schemeClr val="lt1"/>
              </a:solidFill>
              <a:prstDash val="solid"/>
              <a:round/>
              <a:headEnd type="none" w="med" len="med"/>
              <a:tailEnd type="none" w="med" len="med"/>
            </a:ln>
          </p:spPr>
        </p:cxnSp>
        <p:sp>
          <p:nvSpPr>
            <p:cNvPr id="215" name="Google Shape;215;p28"/>
            <p:cNvSpPr/>
            <p:nvPr/>
          </p:nvSpPr>
          <p:spPr>
            <a:xfrm rot="2017434">
              <a:off x="5549388" y="3556882"/>
              <a:ext cx="72056" cy="72056"/>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22" name="Google Shape;222;p28"/>
            <p:cNvCxnSpPr>
              <a:stCxn id="211" idx="2"/>
              <a:endCxn id="215" idx="0"/>
            </p:cNvCxnSpPr>
            <p:nvPr/>
          </p:nvCxnSpPr>
          <p:spPr>
            <a:xfrm flipH="1">
              <a:off x="5605284" y="1820933"/>
              <a:ext cx="2610300" cy="1742100"/>
            </a:xfrm>
            <a:prstGeom prst="straightConnector1">
              <a:avLst/>
            </a:prstGeom>
            <a:noFill/>
            <a:ln w="9525" cap="flat" cmpd="sng">
              <a:solidFill>
                <a:schemeClr val="accent1"/>
              </a:solidFill>
              <a:prstDash val="solid"/>
              <a:round/>
              <a:headEnd type="none" w="med" len="med"/>
              <a:tailEnd type="none" w="med" len="med"/>
            </a:ln>
          </p:spPr>
        </p:cxnSp>
      </p:grpSp>
    </p:spTree>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480" y="351382"/>
            <a:ext cx="3845560" cy="450850"/>
          </a:xfrm>
        </p:spPr>
        <p:txBody>
          <a:bodyPr/>
          <a:lstStyle/>
          <a:p>
            <a:r>
              <a:rPr lang="en-US" sz="2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References</a:t>
            </a:r>
          </a:p>
        </p:txBody>
      </p:sp>
      <p:sp>
        <p:nvSpPr>
          <p:cNvPr id="3" name="Text Placeholder 2"/>
          <p:cNvSpPr>
            <a:spLocks noGrp="1"/>
          </p:cNvSpPr>
          <p:nvPr>
            <p:ph type="body" idx="1"/>
          </p:nvPr>
        </p:nvSpPr>
        <p:spPr>
          <a:xfrm>
            <a:off x="253777" y="752342"/>
            <a:ext cx="8405743" cy="3638815"/>
          </a:xfrm>
        </p:spPr>
        <p:txBody>
          <a:bodyPr/>
          <a:lstStyle/>
          <a:p>
            <a:pPr marL="139700" indent="0">
              <a:buNone/>
            </a:pPr>
            <a:endParaRPr lang="en-US" sz="1000" dirty="0"/>
          </a:p>
          <a:p>
            <a:pPr marL="368300" indent="-228600" algn="just">
              <a:buClr>
                <a:srgbClr val="FF0000"/>
              </a:buClr>
              <a:buSzPct val="90000"/>
              <a:buFont typeface="+mj-lt"/>
              <a:buAutoNum type="arabicPeriod"/>
            </a:pPr>
            <a:r>
              <a:rPr lang="en-US" sz="1000" b="1" dirty="0" err="1">
                <a:solidFill>
                  <a:schemeClr val="tx1"/>
                </a:solidFill>
              </a:rPr>
              <a:t>Antonacci</a:t>
            </a:r>
            <a:r>
              <a:rPr lang="en-US" sz="1000" b="1" dirty="0">
                <a:solidFill>
                  <a:schemeClr val="tx1"/>
                </a:solidFill>
              </a:rPr>
              <a:t>, R., Barrie, C., Baxter, S., Chaffey, S., Chary, S., </a:t>
            </a:r>
            <a:r>
              <a:rPr lang="en-US" sz="1000" b="1" dirty="0" err="1">
                <a:solidFill>
                  <a:schemeClr val="tx1"/>
                </a:solidFill>
              </a:rPr>
              <a:t>Grassau</a:t>
            </a:r>
            <a:r>
              <a:rPr lang="en-US" sz="1000" b="1" dirty="0">
                <a:solidFill>
                  <a:schemeClr val="tx1"/>
                </a:solidFill>
              </a:rPr>
              <a:t>, P., Hammond, C., </a:t>
            </a:r>
            <a:r>
              <a:rPr lang="en-US" sz="1000" b="1" dirty="0" err="1">
                <a:solidFill>
                  <a:schemeClr val="tx1"/>
                </a:solidFill>
              </a:rPr>
              <a:t>Mirhosseini</a:t>
            </a:r>
            <a:r>
              <a:rPr lang="en-US" sz="1000" b="1" dirty="0">
                <a:solidFill>
                  <a:schemeClr val="tx1"/>
                </a:solidFill>
              </a:rPr>
              <a:t>, M., Mirza, R.M., </a:t>
            </a:r>
            <a:r>
              <a:rPr lang="en-US" sz="1000" b="1" dirty="0" err="1">
                <a:solidFill>
                  <a:schemeClr val="tx1"/>
                </a:solidFill>
              </a:rPr>
              <a:t>Murzin</a:t>
            </a:r>
            <a:r>
              <a:rPr lang="en-US" sz="1000" b="1" dirty="0">
                <a:solidFill>
                  <a:schemeClr val="tx1"/>
                </a:solidFill>
              </a:rPr>
              <a:t>, K. and Klinger, C.A. (2020). </a:t>
            </a:r>
            <a:r>
              <a:rPr lang="en-US" sz="1000" b="1" i="1" dirty="0">
                <a:solidFill>
                  <a:schemeClr val="tx1"/>
                </a:solidFill>
              </a:rPr>
              <a:t>Gaps in Hospice and Palliative Care Research: A Scoping Review of the North American </a:t>
            </a:r>
            <a:r>
              <a:rPr lang="en-US" sz="1000" b="1" i="1" dirty="0" err="1">
                <a:solidFill>
                  <a:schemeClr val="tx1"/>
                </a:solidFill>
              </a:rPr>
              <a:t>Literature.Journal</a:t>
            </a:r>
            <a:r>
              <a:rPr lang="en-US" sz="1000" b="1" i="1" dirty="0">
                <a:solidFill>
                  <a:schemeClr val="tx1"/>
                </a:solidFill>
              </a:rPr>
              <a:t> of Aging Research, 2020</a:t>
            </a:r>
            <a:r>
              <a:rPr lang="en-US" sz="1000" b="1" dirty="0">
                <a:solidFill>
                  <a:schemeClr val="tx1"/>
                </a:solidFill>
              </a:rPr>
              <a:t>, pp.1–16. </a:t>
            </a:r>
            <a:r>
              <a:rPr lang="en-US" sz="1000" b="1" dirty="0" err="1">
                <a:solidFill>
                  <a:schemeClr val="tx1"/>
                </a:solidFill>
              </a:rPr>
              <a:t>doi:https</a:t>
            </a:r>
            <a:r>
              <a:rPr lang="en-US" sz="1000" b="1" dirty="0">
                <a:solidFill>
                  <a:schemeClr val="tx1"/>
                </a:solidFill>
              </a:rPr>
              <a:t>://doi.org/10.1155/2020/3921245.</a:t>
            </a:r>
          </a:p>
          <a:p>
            <a:pPr marL="368300" indent="-228600" algn="just">
              <a:buClr>
                <a:srgbClr val="FF0000"/>
              </a:buClr>
              <a:buSzPct val="90000"/>
              <a:buFont typeface="+mj-lt"/>
              <a:buAutoNum type="arabicPeriod"/>
            </a:pPr>
            <a:r>
              <a:rPr lang="en-US" sz="1000" b="1" dirty="0">
                <a:solidFill>
                  <a:schemeClr val="tx1"/>
                </a:solidFill>
              </a:rPr>
              <a:t>Burbank, P.M. (1986). </a:t>
            </a:r>
            <a:r>
              <a:rPr lang="en-US" sz="1000" b="1" i="1" dirty="0">
                <a:solidFill>
                  <a:schemeClr val="tx1"/>
                </a:solidFill>
              </a:rPr>
              <a:t>Psychosocial theories of aging: a critical evaluation. ANS. Advances in nursing science</a:t>
            </a:r>
            <a:r>
              <a:rPr lang="en-US" sz="1000" b="1" dirty="0">
                <a:solidFill>
                  <a:schemeClr val="tx1"/>
                </a:solidFill>
              </a:rPr>
              <a:t>, 9(1), pp.73–86. </a:t>
            </a:r>
            <a:r>
              <a:rPr lang="en-US" sz="1000" b="1" dirty="0" err="1">
                <a:solidFill>
                  <a:schemeClr val="tx1"/>
                </a:solidFill>
              </a:rPr>
              <a:t>doi:https</a:t>
            </a:r>
            <a:r>
              <a:rPr lang="en-US" sz="1000" b="1" dirty="0">
                <a:solidFill>
                  <a:schemeClr val="tx1"/>
                </a:solidFill>
              </a:rPr>
              <a:t>://doi.org/10.1097/00012272-198610000-00009.</a:t>
            </a:r>
          </a:p>
          <a:p>
            <a:pPr marL="368300" indent="-228600" algn="just">
              <a:buClr>
                <a:srgbClr val="FF0000"/>
              </a:buClr>
              <a:buSzPct val="90000"/>
              <a:buFont typeface="+mj-lt"/>
              <a:buAutoNum type="arabicPeriod"/>
            </a:pPr>
            <a:r>
              <a:rPr lang="en-US" sz="1000" b="1" dirty="0">
                <a:solidFill>
                  <a:schemeClr val="tx1"/>
                </a:solidFill>
              </a:rPr>
              <a:t>Dyer, C. (1999). </a:t>
            </a:r>
            <a:r>
              <a:rPr lang="en-US" sz="1000" b="1" i="1" dirty="0">
                <a:solidFill>
                  <a:schemeClr val="tx1"/>
                </a:solidFill>
              </a:rPr>
              <a:t>British GP cleared of murder charge. BMJ : British Medical Journal</a:t>
            </a:r>
            <a:r>
              <a:rPr lang="en-US" sz="1000" b="1" dirty="0">
                <a:solidFill>
                  <a:schemeClr val="tx1"/>
                </a:solidFill>
              </a:rPr>
              <a:t>, 318(7194), p.1306. Available at: </a:t>
            </a:r>
            <a:r>
              <a:rPr lang="en-US" sz="1000" b="1" dirty="0">
                <a:solidFill>
                  <a:schemeClr val="tx1"/>
                </a:solidFill>
                <a:hlinkClick r:id="rId3"/>
              </a:rPr>
              <a:t>https://www.ncbi.nlm.nih.gov/pmc/articles/PMC1115701/</a:t>
            </a:r>
            <a:r>
              <a:rPr lang="en-US" sz="1000" b="1" dirty="0">
                <a:solidFill>
                  <a:schemeClr val="tx1"/>
                </a:solidFill>
              </a:rPr>
              <a:t>.</a:t>
            </a:r>
          </a:p>
          <a:p>
            <a:pPr marL="368300" indent="-228600" algn="just">
              <a:buClr>
                <a:srgbClr val="FF0000"/>
              </a:buClr>
              <a:buSzPct val="90000"/>
              <a:buFont typeface="+mj-lt"/>
              <a:buAutoNum type="arabicPeriod"/>
            </a:pPr>
            <a:r>
              <a:rPr lang="en-US" sz="1000" b="1" dirty="0">
                <a:solidFill>
                  <a:schemeClr val="tx1"/>
                </a:solidFill>
              </a:rPr>
              <a:t>Emanuel, E.J., </a:t>
            </a:r>
            <a:r>
              <a:rPr lang="en-US" sz="1000" b="1" dirty="0" err="1">
                <a:solidFill>
                  <a:schemeClr val="tx1"/>
                </a:solidFill>
              </a:rPr>
              <a:t>Onwuteaka-Philipsen</a:t>
            </a:r>
            <a:r>
              <a:rPr lang="en-US" sz="1000" b="1" dirty="0">
                <a:solidFill>
                  <a:schemeClr val="tx1"/>
                </a:solidFill>
              </a:rPr>
              <a:t>, B.D., </a:t>
            </a:r>
            <a:r>
              <a:rPr lang="en-US" sz="1000" b="1" dirty="0" err="1">
                <a:solidFill>
                  <a:schemeClr val="tx1"/>
                </a:solidFill>
              </a:rPr>
              <a:t>Urwin</a:t>
            </a:r>
            <a:r>
              <a:rPr lang="en-US" sz="1000" b="1" dirty="0">
                <a:solidFill>
                  <a:schemeClr val="tx1"/>
                </a:solidFill>
              </a:rPr>
              <a:t>, J.W. and Cohen, J. (2016). </a:t>
            </a:r>
            <a:r>
              <a:rPr lang="en-US" sz="1000" b="1" i="1" dirty="0">
                <a:solidFill>
                  <a:schemeClr val="tx1"/>
                </a:solidFill>
              </a:rPr>
              <a:t>Attitudes and Practices of Euthanasia and Physician-Assisted Suicide in the United States, Canada, and Europe</a:t>
            </a:r>
            <a:r>
              <a:rPr lang="en-US" sz="1000" b="1" dirty="0">
                <a:solidFill>
                  <a:schemeClr val="tx1"/>
                </a:solidFill>
              </a:rPr>
              <a:t>. JAMA, [online] 316(1), p.79. </a:t>
            </a:r>
            <a:r>
              <a:rPr lang="en-US" sz="1000" b="1" dirty="0" err="1">
                <a:solidFill>
                  <a:schemeClr val="tx1"/>
                </a:solidFill>
              </a:rPr>
              <a:t>doi:https</a:t>
            </a:r>
            <a:r>
              <a:rPr lang="en-US" sz="1000" b="1" dirty="0">
                <a:solidFill>
                  <a:schemeClr val="tx1"/>
                </a:solidFill>
              </a:rPr>
              <a:t>://doi.org/10.1001/jama.2016.8499.</a:t>
            </a:r>
          </a:p>
          <a:p>
            <a:pPr marL="368300" indent="-228600" algn="just">
              <a:buClr>
                <a:srgbClr val="FF0000"/>
              </a:buClr>
              <a:buSzPct val="90000"/>
              <a:buFont typeface="+mj-lt"/>
              <a:buAutoNum type="arabicPeriod"/>
            </a:pPr>
            <a:r>
              <a:rPr lang="en-US" sz="1000" b="1" i="1" dirty="0">
                <a:solidFill>
                  <a:schemeClr val="tx1"/>
                </a:solidFill>
              </a:rPr>
              <a:t>Gov.UK (2010). Suicide Act 1961. [online] Legislation.gov.uk.</a:t>
            </a:r>
            <a:r>
              <a:rPr lang="en-US" sz="1000" b="1" dirty="0">
                <a:solidFill>
                  <a:schemeClr val="tx1"/>
                </a:solidFill>
              </a:rPr>
              <a:t> Available at: </a:t>
            </a:r>
            <a:r>
              <a:rPr lang="en-US" sz="1000" b="1" dirty="0">
                <a:solidFill>
                  <a:schemeClr val="tx1"/>
                </a:solidFill>
                <a:hlinkClick r:id="rId4"/>
              </a:rPr>
              <a:t>https://www.legislation.gov.uk/ukpga/Eliz2/9-10/60</a:t>
            </a:r>
            <a:r>
              <a:rPr lang="en-US" sz="1000" b="1" dirty="0">
                <a:solidFill>
                  <a:schemeClr val="tx1"/>
                </a:solidFill>
              </a:rPr>
              <a:t>.</a:t>
            </a:r>
          </a:p>
          <a:p>
            <a:pPr marL="368300" indent="-228600" algn="just">
              <a:buClr>
                <a:srgbClr val="FF0000"/>
              </a:buClr>
              <a:buSzPct val="90000"/>
              <a:buFont typeface="+mj-lt"/>
              <a:buAutoNum type="arabicPeriod"/>
            </a:pPr>
            <a:r>
              <a:rPr lang="en-US" sz="1000" b="1" dirty="0">
                <a:solidFill>
                  <a:schemeClr val="tx1"/>
                </a:solidFill>
              </a:rPr>
              <a:t>Jackson, M. (2022).</a:t>
            </a:r>
            <a:r>
              <a:rPr lang="en-US" sz="1000" b="1" i="1" dirty="0">
                <a:solidFill>
                  <a:schemeClr val="tx1"/>
                </a:solidFill>
              </a:rPr>
              <a:t> British medical bulletin article: resourcing of palliative and end of life care in the UK during the Covid-19 pandemic. </a:t>
            </a:r>
            <a:r>
              <a:rPr lang="en-US" sz="1000" b="1" dirty="0">
                <a:solidFill>
                  <a:schemeClr val="tx1"/>
                </a:solidFill>
              </a:rPr>
              <a:t>British Medical Bulletin, 142(1), pp.44–51. </a:t>
            </a:r>
            <a:r>
              <a:rPr lang="en-US" sz="1000" b="1" dirty="0" err="1">
                <a:solidFill>
                  <a:schemeClr val="tx1"/>
                </a:solidFill>
              </a:rPr>
              <a:t>doi:https</a:t>
            </a:r>
            <a:r>
              <a:rPr lang="en-US" sz="1000" b="1" dirty="0">
                <a:solidFill>
                  <a:schemeClr val="tx1"/>
                </a:solidFill>
              </a:rPr>
              <a:t>://doi.org/10.1093/</a:t>
            </a:r>
            <a:r>
              <a:rPr lang="en-US" sz="1000" b="1" dirty="0" err="1">
                <a:solidFill>
                  <a:schemeClr val="tx1"/>
                </a:solidFill>
              </a:rPr>
              <a:t>bmb</a:t>
            </a:r>
            <a:r>
              <a:rPr lang="en-US" sz="1000" b="1" dirty="0">
                <a:solidFill>
                  <a:schemeClr val="tx1"/>
                </a:solidFill>
              </a:rPr>
              <a:t>/ldac013.</a:t>
            </a:r>
          </a:p>
          <a:p>
            <a:pPr marL="368300" indent="-228600" algn="just">
              <a:buClr>
                <a:srgbClr val="FF0000"/>
              </a:buClr>
              <a:buSzPct val="90000"/>
              <a:buFont typeface="+mj-lt"/>
              <a:buAutoNum type="arabicPeriod"/>
            </a:pPr>
            <a:r>
              <a:rPr lang="en-US" sz="1000" b="1" dirty="0" err="1">
                <a:solidFill>
                  <a:schemeClr val="tx1"/>
                </a:solidFill>
              </a:rPr>
              <a:t>Kanning</a:t>
            </a:r>
            <a:r>
              <a:rPr lang="en-US" sz="1000" b="1" dirty="0">
                <a:solidFill>
                  <a:schemeClr val="tx1"/>
                </a:solidFill>
              </a:rPr>
              <a:t>, M. and </a:t>
            </a:r>
            <a:r>
              <a:rPr lang="en-US" sz="1000" b="1" dirty="0" err="1">
                <a:solidFill>
                  <a:schemeClr val="tx1"/>
                </a:solidFill>
              </a:rPr>
              <a:t>Schlicht</a:t>
            </a:r>
            <a:r>
              <a:rPr lang="en-US" sz="1000" b="1" dirty="0">
                <a:solidFill>
                  <a:schemeClr val="tx1"/>
                </a:solidFill>
              </a:rPr>
              <a:t>, W. (2008). </a:t>
            </a:r>
            <a:r>
              <a:rPr lang="en-US" sz="1000" b="1" i="1" dirty="0">
                <a:solidFill>
                  <a:schemeClr val="tx1"/>
                </a:solidFill>
              </a:rPr>
              <a:t>A bio-psycho-social model of successful aging as shown through the variable ‘physical activity’. European Review of Aging and Physical Activity</a:t>
            </a:r>
            <a:r>
              <a:rPr lang="en-US" sz="1000" b="1" dirty="0">
                <a:solidFill>
                  <a:schemeClr val="tx1"/>
                </a:solidFill>
              </a:rPr>
              <a:t>,  5(2), pp.79–87. </a:t>
            </a:r>
            <a:r>
              <a:rPr lang="en-US" sz="1000" b="1" dirty="0" err="1">
                <a:solidFill>
                  <a:schemeClr val="tx1"/>
                </a:solidFill>
              </a:rPr>
              <a:t>doi:https</a:t>
            </a:r>
            <a:r>
              <a:rPr lang="en-US" sz="1000" b="1" dirty="0">
                <a:solidFill>
                  <a:schemeClr val="tx1"/>
                </a:solidFill>
              </a:rPr>
              <a:t>://doi.org/10.1007/s11556-008-0035-4.</a:t>
            </a:r>
          </a:p>
          <a:p>
            <a:pPr marL="368300" indent="-228600" algn="just">
              <a:lnSpc>
                <a:spcPct val="100000"/>
              </a:lnSpc>
              <a:buClr>
                <a:srgbClr val="FF0000"/>
              </a:buClr>
              <a:buSzPct val="80000"/>
              <a:buFont typeface="+mj-lt"/>
              <a:buAutoNum type="arabicPeriod" startAt="8"/>
            </a:pPr>
            <a:r>
              <a:rPr lang="en-US" sz="1000" b="1" dirty="0">
                <a:solidFill>
                  <a:schemeClr val="tx1"/>
                </a:solidFill>
                <a:sym typeface="+mn-ea"/>
              </a:rPr>
              <a:t>National Health Service (2018).</a:t>
            </a:r>
            <a:r>
              <a:rPr lang="en-US" sz="1000" b="1" i="1" dirty="0">
                <a:solidFill>
                  <a:schemeClr val="tx1"/>
                </a:solidFill>
                <a:sym typeface="+mn-ea"/>
              </a:rPr>
              <a:t> End of life care.  NHS. </a:t>
            </a:r>
            <a:r>
              <a:rPr lang="en-US" sz="1000" b="1" dirty="0">
                <a:solidFill>
                  <a:schemeClr val="tx1"/>
                </a:solidFill>
                <a:sym typeface="+mn-ea"/>
              </a:rPr>
              <a:t>Available at: </a:t>
            </a:r>
            <a:r>
              <a:rPr lang="en-US" sz="1000" b="1" dirty="0">
                <a:solidFill>
                  <a:schemeClr val="tx1"/>
                </a:solidFill>
                <a:sym typeface="+mn-ea"/>
                <a:hlinkClick r:id="rId5"/>
              </a:rPr>
              <a:t>https://www.nhs.uk/conditions/end-of-life-care/what-it-involves-and-when-it-starts/</a:t>
            </a:r>
            <a:r>
              <a:rPr lang="en-US" sz="1000" b="1" dirty="0">
                <a:solidFill>
                  <a:schemeClr val="tx1"/>
                </a:solidFill>
                <a:sym typeface="+mn-ea"/>
              </a:rPr>
              <a:t>.</a:t>
            </a:r>
            <a:endParaRPr lang="en-US" sz="1000" b="1" dirty="0">
              <a:solidFill>
                <a:schemeClr val="tx1"/>
              </a:solidFill>
            </a:endParaRPr>
          </a:p>
          <a:p>
            <a:pPr marL="368300" indent="-228600" algn="just">
              <a:lnSpc>
                <a:spcPct val="100000"/>
              </a:lnSpc>
              <a:buClr>
                <a:srgbClr val="FF0000"/>
              </a:buClr>
              <a:buSzPct val="80000"/>
              <a:buFont typeface="+mj-lt"/>
              <a:buAutoNum type="arabicPeriod" startAt="8"/>
            </a:pPr>
            <a:r>
              <a:rPr lang="en-US" sz="1000" b="1" dirty="0">
                <a:solidFill>
                  <a:schemeClr val="tx1"/>
                </a:solidFill>
                <a:sym typeface="+mn-ea"/>
              </a:rPr>
              <a:t>NHS (2020).</a:t>
            </a:r>
            <a:r>
              <a:rPr lang="en-US" sz="1000" b="1" i="1" dirty="0">
                <a:solidFill>
                  <a:schemeClr val="tx1"/>
                </a:solidFill>
                <a:sym typeface="+mn-ea"/>
              </a:rPr>
              <a:t> Euthanasia and Assisted Suicide. Available at: https://www.nhs.uk/conditions/euthanasia-and-assisted-suicide/ .</a:t>
            </a:r>
            <a:endParaRPr lang="en-US" sz="1000" b="1" i="1" dirty="0">
              <a:solidFill>
                <a:schemeClr val="tx1"/>
              </a:solidFill>
            </a:endParaRPr>
          </a:p>
          <a:p>
            <a:pPr marL="368300" indent="-228600" algn="just">
              <a:lnSpc>
                <a:spcPct val="100000"/>
              </a:lnSpc>
              <a:buClr>
                <a:srgbClr val="FF0000"/>
              </a:buClr>
              <a:buSzPct val="80000"/>
              <a:buFont typeface="+mj-lt"/>
              <a:buAutoNum type="arabicPeriod" startAt="8"/>
            </a:pPr>
            <a:r>
              <a:rPr lang="en-US" sz="1000" b="1" i="1" dirty="0">
                <a:solidFill>
                  <a:schemeClr val="tx1"/>
                </a:solidFill>
                <a:sym typeface="+mn-ea"/>
              </a:rPr>
              <a:t>NHS (2021)</a:t>
            </a:r>
            <a:r>
              <a:rPr lang="en-US" sz="1000" b="1" dirty="0">
                <a:solidFill>
                  <a:schemeClr val="tx1"/>
                </a:solidFill>
                <a:sym typeface="+mn-ea"/>
              </a:rPr>
              <a:t>. Do not attempt cardiopulmonary resuscitation (DNACPR) decisions. NHS. Available at: </a:t>
            </a:r>
            <a:r>
              <a:rPr lang="en-US" sz="1000" b="1" dirty="0">
                <a:solidFill>
                  <a:schemeClr val="tx1"/>
                </a:solidFill>
                <a:sym typeface="+mn-ea"/>
                <a:hlinkClick r:id="rId6"/>
              </a:rPr>
              <a:t>https://www.nhs.uk/conditions/do-not-attempt-cardiopulmonary-resuscitation-dnacpr-decisions/</a:t>
            </a:r>
            <a:r>
              <a:rPr lang="en-US" sz="1000" b="1" dirty="0">
                <a:solidFill>
                  <a:schemeClr val="tx1"/>
                </a:solidFill>
                <a:sym typeface="+mn-ea"/>
              </a:rPr>
              <a:t>.</a:t>
            </a:r>
            <a:endParaRPr lang="en-US" sz="1000" b="1" dirty="0">
              <a:solidFill>
                <a:schemeClr val="tx1"/>
              </a:solidFill>
            </a:endParaRPr>
          </a:p>
          <a:p>
            <a:pPr marL="368300" indent="-228600" algn="just">
              <a:lnSpc>
                <a:spcPct val="100000"/>
              </a:lnSpc>
              <a:buClr>
                <a:srgbClr val="FF0000"/>
              </a:buClr>
              <a:buSzPct val="80000"/>
              <a:buFont typeface="+mj-lt"/>
              <a:buAutoNum type="arabicPeriod" startAt="8"/>
            </a:pPr>
            <a:r>
              <a:rPr lang="en-US" sz="1000" b="1" dirty="0" err="1">
                <a:solidFill>
                  <a:schemeClr val="tx1"/>
                </a:solidFill>
                <a:sym typeface="+mn-ea"/>
              </a:rPr>
              <a:t>Sleeman</a:t>
            </a:r>
            <a:r>
              <a:rPr lang="en-US" sz="1000" b="1" dirty="0">
                <a:solidFill>
                  <a:schemeClr val="tx1"/>
                </a:solidFill>
                <a:sym typeface="+mn-ea"/>
              </a:rPr>
              <a:t>, K.E., Timms, A., Gillam, J., Anderson, J.E., Harding, R., Sampson, E.L. and Evans, C.J. (2021).</a:t>
            </a:r>
            <a:r>
              <a:rPr lang="en-US" sz="1000" b="1" i="1" dirty="0">
                <a:solidFill>
                  <a:schemeClr val="tx1"/>
                </a:solidFill>
                <a:sym typeface="+mn-ea"/>
              </a:rPr>
              <a:t> Priorities and opportunities for palliative and end of life care in United Kingdom health policies: a national documentary analysis. BMC Palliative Care, </a:t>
            </a:r>
            <a:r>
              <a:rPr lang="en-US" sz="1000" b="1" dirty="0">
                <a:solidFill>
                  <a:schemeClr val="tx1"/>
                </a:solidFill>
                <a:sym typeface="+mn-ea"/>
              </a:rPr>
              <a:t>20(1). </a:t>
            </a:r>
            <a:r>
              <a:rPr lang="en-US" sz="1000" b="1" dirty="0" err="1">
                <a:solidFill>
                  <a:schemeClr val="tx1"/>
                </a:solidFill>
                <a:sym typeface="+mn-ea"/>
              </a:rPr>
              <a:t>doi:https</a:t>
            </a:r>
            <a:r>
              <a:rPr lang="en-US" sz="1000" b="1" dirty="0">
                <a:solidFill>
                  <a:schemeClr val="tx1"/>
                </a:solidFill>
                <a:sym typeface="+mn-ea"/>
              </a:rPr>
              <a:t>://doi.org/10.1186/s12904-021-00802-6.</a:t>
            </a:r>
          </a:p>
          <a:p>
            <a:pPr marL="368300" indent="-228600" algn="just">
              <a:lnSpc>
                <a:spcPct val="100000"/>
              </a:lnSpc>
              <a:buClr>
                <a:srgbClr val="FF0000"/>
              </a:buClr>
              <a:buSzPct val="80000"/>
              <a:buFont typeface="+mj-lt"/>
              <a:buAutoNum type="arabicPeriod" startAt="8"/>
            </a:pPr>
            <a:r>
              <a:rPr lang="en-US" sz="1000" b="1" dirty="0">
                <a:solidFill>
                  <a:schemeClr val="tx1"/>
                </a:solidFill>
                <a:sym typeface="+mn-ea"/>
              </a:rPr>
              <a:t>Srivastava, V. (2014). </a:t>
            </a:r>
            <a:r>
              <a:rPr lang="en-US" sz="1000" b="1" i="1" dirty="0">
                <a:solidFill>
                  <a:schemeClr val="tx1"/>
                </a:solidFill>
                <a:sym typeface="+mn-ea"/>
              </a:rPr>
              <a:t>Euthanasia: a regional perspective. Annals of Neurosciences,</a:t>
            </a:r>
            <a:r>
              <a:rPr lang="en-US" sz="1000" b="1" dirty="0">
                <a:solidFill>
                  <a:schemeClr val="tx1"/>
                </a:solidFill>
                <a:sym typeface="+mn-ea"/>
              </a:rPr>
              <a:t> Available at: </a:t>
            </a:r>
            <a:r>
              <a:rPr lang="en-US" sz="1000" b="1" dirty="0" err="1">
                <a:solidFill>
                  <a:schemeClr val="tx1"/>
                </a:solidFill>
                <a:sym typeface="+mn-ea"/>
              </a:rPr>
              <a:t>doi:https</a:t>
            </a:r>
            <a:r>
              <a:rPr lang="en-US" sz="1000" b="1" dirty="0">
                <a:solidFill>
                  <a:schemeClr val="tx1"/>
                </a:solidFill>
                <a:sym typeface="+mn-ea"/>
              </a:rPr>
              <a:t>://doi.org/10.5214/ans.0972.7531.210302. .</a:t>
            </a:r>
            <a:endParaRPr lang="en-US" sz="1000" b="1" dirty="0">
              <a:solidFill>
                <a:schemeClr val="tx1"/>
              </a:solidFill>
            </a:endParaRPr>
          </a:p>
          <a:p>
            <a:pPr marL="368300" indent="-228600" algn="just">
              <a:lnSpc>
                <a:spcPct val="100000"/>
              </a:lnSpc>
              <a:buClr>
                <a:srgbClr val="FF0000"/>
              </a:buClr>
              <a:buSzPct val="80000"/>
              <a:buFont typeface="+mj-lt"/>
              <a:buAutoNum type="arabicPeriod" startAt="8"/>
            </a:pPr>
            <a:endParaRPr lang="en-US" sz="1000" b="1" dirty="0">
              <a:solidFill>
                <a:schemeClr val="tx1"/>
              </a:solidFill>
            </a:endParaRPr>
          </a:p>
          <a:p>
            <a:pPr marL="368300" indent="-228600" algn="just">
              <a:buClr>
                <a:srgbClr val="FF0000"/>
              </a:buClr>
              <a:buSzPct val="90000"/>
              <a:buFont typeface="+mj-lt"/>
              <a:buAutoNum type="arabicPeriod"/>
            </a:pPr>
            <a:endParaRPr lang="en-US" sz="1000" b="1" dirty="0">
              <a:solidFill>
                <a:schemeClr val="tx1"/>
              </a:solidFill>
            </a:endParaRPr>
          </a:p>
          <a:p>
            <a:pPr marL="368300" indent="-228600">
              <a:buNone/>
            </a:pPr>
            <a:endParaRPr lang="en-US" sz="1000" dirty="0"/>
          </a:p>
          <a:p>
            <a:pPr marL="139700" indent="0">
              <a:buNone/>
            </a:pPr>
            <a:endParaRPr lang="en-US" sz="1000" dirty="0"/>
          </a:p>
        </p:txBody>
      </p:sp>
    </p:spTree>
  </p:cSld>
  <p:clrMapOvr>
    <a:masterClrMapping/>
  </p:clrMapOvr>
  <p:transition spd="slow">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595" y="493395"/>
            <a:ext cx="4250055" cy="450850"/>
          </a:xfrm>
        </p:spPr>
        <p:txBody>
          <a:bodyPr/>
          <a:lstStyle/>
          <a:p>
            <a:r>
              <a:rPr lang="en-US" sz="2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References</a:t>
            </a:r>
          </a:p>
        </p:txBody>
      </p:sp>
      <p:sp>
        <p:nvSpPr>
          <p:cNvPr id="3" name="Text Placeholder 2"/>
          <p:cNvSpPr>
            <a:spLocks noGrp="1"/>
          </p:cNvSpPr>
          <p:nvPr>
            <p:ph type="body" idx="1"/>
          </p:nvPr>
        </p:nvSpPr>
        <p:spPr>
          <a:xfrm>
            <a:off x="368935" y="944245"/>
            <a:ext cx="8181975" cy="3241675"/>
          </a:xfrm>
        </p:spPr>
        <p:txBody>
          <a:bodyPr/>
          <a:lstStyle/>
          <a:p>
            <a:pPr marL="368300" indent="-228600" algn="just">
              <a:lnSpc>
                <a:spcPct val="100000"/>
              </a:lnSpc>
              <a:buClr>
                <a:srgbClr val="FF0000"/>
              </a:buClr>
              <a:buSzPct val="80000"/>
              <a:buFont typeface="+mj-lt"/>
              <a:buAutoNum type="arabicPeriod" startAt="12"/>
            </a:pPr>
            <a:r>
              <a:rPr lang="en-US" sz="1000" b="1" dirty="0">
                <a:solidFill>
                  <a:schemeClr val="tx1"/>
                </a:solidFill>
              </a:rPr>
              <a:t>World Health Organization - </a:t>
            </a:r>
            <a:r>
              <a:rPr lang="en-US" sz="1000" b="1" i="1" dirty="0">
                <a:solidFill>
                  <a:schemeClr val="tx1"/>
                </a:solidFill>
              </a:rPr>
              <a:t>Regional Office for the Eastern Mediterranean (no date). WHO EMRO | Suicide | Health topics</a:t>
            </a:r>
            <a:r>
              <a:rPr lang="en-US" sz="1000" b="1" dirty="0">
                <a:solidFill>
                  <a:schemeClr val="tx1"/>
                </a:solidFill>
              </a:rPr>
              <a:t>.  Available at: https://www.emro.who.int/health-topics/suicide/feed/atom.html.</a:t>
            </a:r>
          </a:p>
          <a:p>
            <a:pPr marL="368300" indent="-228600" algn="just">
              <a:lnSpc>
                <a:spcPct val="100000"/>
              </a:lnSpc>
              <a:buClr>
                <a:srgbClr val="FF0000"/>
              </a:buClr>
              <a:buSzPct val="80000"/>
              <a:buFont typeface="+mj-lt"/>
              <a:buAutoNum type="arabicPeriod" startAt="12"/>
            </a:pPr>
            <a:r>
              <a:rPr lang="en-US" sz="1000" b="1" dirty="0">
                <a:solidFill>
                  <a:schemeClr val="tx1"/>
                </a:solidFill>
              </a:rPr>
              <a:t>Etkind, S.N., Bone, A.E., Gomes, B., Lovell, N., Evans, C.J., Higginson, I.J. and Murtagh, F.E.M. (2017). </a:t>
            </a:r>
            <a:r>
              <a:rPr lang="en-US" sz="1000" b="1" i="1" dirty="0">
                <a:solidFill>
                  <a:schemeClr val="tx1"/>
                </a:solidFill>
              </a:rPr>
              <a:t>How many people will need palliative care in 2040? Past trends, future projections and implications for services. BMC medicine</a:t>
            </a:r>
            <a:r>
              <a:rPr lang="en-US" sz="1000" b="1" dirty="0">
                <a:solidFill>
                  <a:schemeClr val="tx1"/>
                </a:solidFill>
              </a:rPr>
              <a:t>, 15(1), p.102. doi:https://doi.org/10.1186/s12916-017-0860-2.</a:t>
            </a:r>
          </a:p>
          <a:p>
            <a:pPr marL="368300" indent="-228600" algn="just">
              <a:lnSpc>
                <a:spcPct val="100000"/>
              </a:lnSpc>
              <a:buClr>
                <a:srgbClr val="FF0000"/>
              </a:buClr>
              <a:buSzPct val="80000"/>
              <a:buFont typeface="+mj-lt"/>
              <a:buAutoNum type="arabicPeriod" startAt="12"/>
            </a:pPr>
            <a:r>
              <a:rPr lang="en-US" sz="1000" b="1" dirty="0">
                <a:solidFill>
                  <a:schemeClr val="tx1"/>
                </a:solidFill>
              </a:rPr>
              <a:t>Hawley, P. (2017). </a:t>
            </a:r>
            <a:r>
              <a:rPr lang="en-US" sz="1000" b="1" i="1" dirty="0">
                <a:solidFill>
                  <a:schemeClr val="tx1"/>
                </a:solidFill>
              </a:rPr>
              <a:t>Barriers to Access to Palliative Care. Palliative Care: Research and Treatment</a:t>
            </a:r>
            <a:r>
              <a:rPr lang="en-US" sz="1000" b="1" dirty="0">
                <a:solidFill>
                  <a:schemeClr val="tx1"/>
                </a:solidFill>
              </a:rPr>
              <a:t>, 10(1), p.117822421668888. doi:https://doi.org/10.1177/1178224216688887.</a:t>
            </a:r>
          </a:p>
          <a:p>
            <a:pPr marL="342900" indent="-342900" algn="just">
              <a:lnSpc>
                <a:spcPct val="100000"/>
              </a:lnSpc>
              <a:buClr>
                <a:srgbClr val="FF0000"/>
              </a:buClr>
              <a:buSzPct val="80000"/>
              <a:buFont typeface="+mj-lt"/>
              <a:buAutoNum type="arabicPeriod" startAt="15"/>
            </a:pPr>
            <a:r>
              <a:rPr lang="en-US" sz="1000" b="1">
                <a:solidFill>
                  <a:schemeClr val="tx1"/>
                </a:solidFill>
                <a:sym typeface="+mn-ea"/>
              </a:rPr>
              <a:t>Hui, D., De La Cruz, M., Mori, M., Parsons, H.A., Kwon, J.H., Torres-Vigil, I., Kim, S.H., Dev, R., Hutchins, R., Liem, C., Kang, D.-H. and Bruera, E. (2012).</a:t>
            </a:r>
            <a:r>
              <a:rPr lang="en-US" sz="1000" b="1" i="1">
                <a:solidFill>
                  <a:schemeClr val="tx1"/>
                </a:solidFill>
                <a:sym typeface="+mn-ea"/>
              </a:rPr>
              <a:t> Concepts and definitions for ‘supportive care,’ ‘best supportive care,’ ‘palliative care,’ and ‘hospice care’ in the published literature, dictionaries, and textbooks. Supportive Care in Cancer</a:t>
            </a:r>
            <a:r>
              <a:rPr lang="en-US" sz="1000" b="1">
                <a:solidFill>
                  <a:schemeClr val="tx1"/>
                </a:solidFill>
                <a:sym typeface="+mn-ea"/>
              </a:rPr>
              <a:t>, 21(3), pp.659–685. doi:https://doi.org/10.1007/s00520-012-1564-y.</a:t>
            </a:r>
            <a:endParaRPr lang="en-US" sz="1000" b="1">
              <a:solidFill>
                <a:schemeClr val="tx1"/>
              </a:solidFill>
            </a:endParaRPr>
          </a:p>
          <a:p>
            <a:pPr marL="342900" indent="-342900" algn="just">
              <a:lnSpc>
                <a:spcPct val="100000"/>
              </a:lnSpc>
              <a:buClr>
                <a:srgbClr val="FF0000"/>
              </a:buClr>
              <a:buSzPct val="80000"/>
              <a:buFont typeface="+mj-lt"/>
              <a:buAutoNum type="arabicPeriod" startAt="15"/>
            </a:pPr>
            <a:r>
              <a:rPr lang="en-US" sz="1000" b="1">
                <a:solidFill>
                  <a:schemeClr val="tx1"/>
                </a:solidFill>
                <a:sym typeface="+mn-ea"/>
              </a:rPr>
              <a:t>Riisfeldt, T.D. (2023). </a:t>
            </a:r>
            <a:r>
              <a:rPr lang="en-US" sz="1000" b="1" i="1">
                <a:solidFill>
                  <a:schemeClr val="tx1"/>
                </a:solidFill>
                <a:sym typeface="+mn-ea"/>
              </a:rPr>
              <a:t>Euthanasia and Assisted Suicide Are Compatible with Palliative Care and Are Not Rendered Redundant by It. Cambridge Quarterly of Healthcare Ethics,</a:t>
            </a:r>
            <a:r>
              <a:rPr lang="en-US" sz="1000" b="1">
                <a:solidFill>
                  <a:schemeClr val="tx1"/>
                </a:solidFill>
                <a:sym typeface="+mn-ea"/>
              </a:rPr>
              <a:t> 32(2), pp.254–262. doi:https://doi.org/10.1017/s0963180122000706.</a:t>
            </a:r>
            <a:endParaRPr lang="en-US" sz="1000" b="1">
              <a:solidFill>
                <a:schemeClr val="tx1"/>
              </a:solidFill>
            </a:endParaRPr>
          </a:p>
          <a:p>
            <a:pPr marL="342900" indent="-342900" algn="just">
              <a:lnSpc>
                <a:spcPct val="100000"/>
              </a:lnSpc>
              <a:buClr>
                <a:srgbClr val="FF0000"/>
              </a:buClr>
              <a:buSzPct val="80000"/>
              <a:buFont typeface="+mj-lt"/>
              <a:buAutoNum type="arabicPeriod" startAt="15"/>
            </a:pPr>
            <a:r>
              <a:rPr lang="en-US" sz="1000" b="1">
                <a:solidFill>
                  <a:schemeClr val="tx1"/>
                </a:solidFill>
                <a:sym typeface="+mn-ea"/>
              </a:rPr>
              <a:t>Gorsuch, N.M. (2009). </a:t>
            </a:r>
            <a:r>
              <a:rPr lang="en-US" sz="1000" b="1" i="1">
                <a:solidFill>
                  <a:schemeClr val="tx1"/>
                </a:solidFill>
                <a:sym typeface="+mn-ea"/>
              </a:rPr>
              <a:t>The Future of Assisted Suicide and Euthanasia. Princeton University Press</a:t>
            </a:r>
            <a:r>
              <a:rPr lang="en-US" sz="1000" b="1">
                <a:solidFill>
                  <a:schemeClr val="tx1"/>
                </a:solidFill>
                <a:sym typeface="+mn-ea"/>
              </a:rPr>
              <a:t>. doi:https://doi.org/10.1515/9781400830343.</a:t>
            </a:r>
            <a:endParaRPr lang="en-US" sz="1000" b="1">
              <a:solidFill>
                <a:schemeClr val="tx1"/>
              </a:solidFill>
            </a:endParaRPr>
          </a:p>
          <a:p>
            <a:pPr marL="342900" indent="-342900" algn="just">
              <a:lnSpc>
                <a:spcPct val="100000"/>
              </a:lnSpc>
              <a:buClr>
                <a:srgbClr val="FF0000"/>
              </a:buClr>
              <a:buSzPct val="80000"/>
              <a:buFont typeface="+mj-lt"/>
              <a:buAutoNum type="arabicPeriod" startAt="15"/>
            </a:pPr>
            <a:r>
              <a:rPr lang="en-US" sz="1000" b="1">
                <a:solidFill>
                  <a:schemeClr val="tx1"/>
                </a:solidFill>
                <a:sym typeface="+mn-ea"/>
              </a:rPr>
              <a:t>Ramia, I. and Voicu, M. (2020).</a:t>
            </a:r>
            <a:r>
              <a:rPr lang="en-US" sz="1000" b="1" i="1">
                <a:solidFill>
                  <a:schemeClr val="tx1"/>
                </a:solidFill>
                <a:sym typeface="+mn-ea"/>
              </a:rPr>
              <a:t> Life Satisfaction and Happiness Among Older Europeans: The Role of Active Ageing. Social Indicators Research</a:t>
            </a:r>
            <a:r>
              <a:rPr lang="en-US" sz="1000" b="1">
                <a:solidFill>
                  <a:schemeClr val="tx1"/>
                </a:solidFill>
                <a:sym typeface="+mn-ea"/>
              </a:rPr>
              <a:t>. doi:https://doi.org/10.1007/s11205-020-02424-6.</a:t>
            </a:r>
            <a:endParaRPr lang="en-US" sz="1000" b="1">
              <a:solidFill>
                <a:schemeClr val="tx1"/>
              </a:solidFill>
            </a:endParaRPr>
          </a:p>
          <a:p>
            <a:pPr marL="342900" indent="-342900" algn="just">
              <a:lnSpc>
                <a:spcPct val="100000"/>
              </a:lnSpc>
              <a:buClr>
                <a:srgbClr val="FF0000"/>
              </a:buClr>
              <a:buSzPct val="80000"/>
              <a:buFont typeface="+mj-lt"/>
              <a:buAutoNum type="arabicPeriod" startAt="15"/>
            </a:pPr>
            <a:r>
              <a:rPr lang="en-US" sz="1000" b="1">
                <a:solidFill>
                  <a:schemeClr val="tx1"/>
                </a:solidFill>
                <a:sym typeface="+mn-ea"/>
              </a:rPr>
              <a:t>Teater, B. and Chonody, J.M. (2019). </a:t>
            </a:r>
            <a:r>
              <a:rPr lang="en-US" sz="1000" b="1" i="1">
                <a:solidFill>
                  <a:schemeClr val="tx1"/>
                </a:solidFill>
                <a:sym typeface="+mn-ea"/>
              </a:rPr>
              <a:t>How Do Older Adults Define Successful Aging? A Scoping Review. The International Journal of Aging and Human Development</a:t>
            </a:r>
            <a:r>
              <a:rPr lang="en-US" sz="1000" b="1">
                <a:solidFill>
                  <a:schemeClr val="tx1"/>
                </a:solidFill>
                <a:sym typeface="+mn-ea"/>
              </a:rPr>
              <a:t>, 91(4), p.009141501987120. doi:https://doi.org/10.1177/0091415019871207.</a:t>
            </a:r>
            <a:endParaRPr lang="en-US" sz="1000" b="1">
              <a:solidFill>
                <a:schemeClr val="tx1"/>
              </a:solidFill>
            </a:endParaRPr>
          </a:p>
          <a:p>
            <a:pPr marL="342900" indent="-342900" algn="just">
              <a:lnSpc>
                <a:spcPct val="100000"/>
              </a:lnSpc>
              <a:buClr>
                <a:srgbClr val="FF0000"/>
              </a:buClr>
              <a:buSzPct val="80000"/>
              <a:buFont typeface="+mj-lt"/>
              <a:buAutoNum type="arabicPeriod" startAt="15"/>
            </a:pPr>
            <a:r>
              <a:rPr lang="en-US" sz="1000" b="1">
                <a:solidFill>
                  <a:schemeClr val="tx1"/>
                </a:solidFill>
                <a:sym typeface="+mn-ea"/>
              </a:rPr>
              <a:t>Hertogh, C.M.P.M., de Boer, M.E., Dröes, R.-M. and Eefsting, J.A. (2007). </a:t>
            </a:r>
            <a:r>
              <a:rPr lang="en-US" sz="1000" b="1" i="1">
                <a:solidFill>
                  <a:schemeClr val="tx1"/>
                </a:solidFill>
                <a:sym typeface="+mn-ea"/>
              </a:rPr>
              <a:t>Would We Rather Lose Our Life Than Lose Our Self? Lessons From the Dutch Debate on Euthanasia for Patients With Dementia. The American Journal of Bioethics</a:t>
            </a:r>
            <a:r>
              <a:rPr lang="en-US" sz="1000" b="1">
                <a:solidFill>
                  <a:schemeClr val="tx1"/>
                </a:solidFill>
                <a:sym typeface="+mn-ea"/>
              </a:rPr>
              <a:t>, 7(4), pp.48–56. doi:https://doi.org/10.1080/15265160701220881.</a:t>
            </a:r>
          </a:p>
          <a:p>
            <a:pPr marL="342900" indent="-342900" algn="just">
              <a:lnSpc>
                <a:spcPct val="100000"/>
              </a:lnSpc>
              <a:buClr>
                <a:srgbClr val="FF0000"/>
              </a:buClr>
              <a:buSzPct val="80000"/>
              <a:buFont typeface="+mj-lt"/>
              <a:buAutoNum type="arabicPeriod" startAt="21"/>
            </a:pPr>
            <a:r>
              <a:rPr lang="en-US" sz="1000" b="1">
                <a:solidFill>
                  <a:schemeClr val="tx1"/>
                </a:solidFill>
                <a:sym typeface="+mn-ea"/>
              </a:rPr>
              <a:t>Thomasma, D.C. (1996). </a:t>
            </a:r>
            <a:r>
              <a:rPr lang="en-US" sz="1000" b="1" i="1">
                <a:solidFill>
                  <a:schemeClr val="tx1"/>
                </a:solidFill>
                <a:sym typeface="+mn-ea"/>
              </a:rPr>
              <a:t>An Analysis of Arguments for and Against Euthanasia and Assisted Suicide: Part One. Cambridge Quarterly of Healthcare Ethics</a:t>
            </a:r>
            <a:r>
              <a:rPr lang="en-US" sz="1000" b="1">
                <a:solidFill>
                  <a:schemeClr val="tx1"/>
                </a:solidFill>
                <a:sym typeface="+mn-ea"/>
              </a:rPr>
              <a:t>, 5(1), pp.62–76. doi:https://doi.org/10.1017/s0963180100006733.</a:t>
            </a:r>
            <a:endParaRPr lang="en-US" sz="1000" b="1">
              <a:solidFill>
                <a:schemeClr val="tx1"/>
              </a:solidFill>
            </a:endParaRPr>
          </a:p>
          <a:p>
            <a:pPr marL="342900" indent="-342900" algn="just">
              <a:lnSpc>
                <a:spcPct val="100000"/>
              </a:lnSpc>
              <a:buClr>
                <a:srgbClr val="FF0000"/>
              </a:buClr>
              <a:buSzPct val="80000"/>
              <a:buFont typeface="+mj-lt"/>
              <a:buAutoNum type="arabicPeriod" startAt="21"/>
            </a:pPr>
            <a:r>
              <a:rPr lang="en-US" sz="1000" b="1">
                <a:solidFill>
                  <a:schemeClr val="tx1"/>
                </a:solidFill>
                <a:sym typeface="+mn-ea"/>
              </a:rPr>
              <a:t>UK Government (2014). </a:t>
            </a:r>
            <a:r>
              <a:rPr lang="en-US" sz="1000" b="1" i="1">
                <a:solidFill>
                  <a:schemeClr val="tx1"/>
                </a:solidFill>
                <a:sym typeface="+mn-ea"/>
              </a:rPr>
              <a:t>Care Act 2014.  Legislation.gov.uk</a:t>
            </a:r>
            <a:r>
              <a:rPr lang="en-US" sz="1000" b="1">
                <a:solidFill>
                  <a:schemeClr val="tx1"/>
                </a:solidFill>
                <a:sym typeface="+mn-ea"/>
              </a:rPr>
              <a:t>. Available at: https://www.legislation.gov.uk/ukpga/2014/23/contents/enacted.</a:t>
            </a:r>
            <a:endParaRPr lang="en-US" sz="1000" b="1">
              <a:solidFill>
                <a:schemeClr val="tx1"/>
              </a:solidFill>
            </a:endParaRPr>
          </a:p>
          <a:p>
            <a:pPr marL="342900" indent="-342900" algn="just">
              <a:lnSpc>
                <a:spcPct val="100000"/>
              </a:lnSpc>
              <a:buClr>
                <a:srgbClr val="FF0000"/>
              </a:buClr>
              <a:buSzPct val="80000"/>
              <a:buFont typeface="+mj-lt"/>
              <a:buAutoNum type="arabicPeriod" startAt="15"/>
            </a:pPr>
            <a:endParaRPr lang="en-US" sz="1000" b="1">
              <a:solidFill>
                <a:schemeClr val="tx1"/>
              </a:solidFill>
            </a:endParaRPr>
          </a:p>
          <a:p>
            <a:pPr marL="368300" indent="-228600" algn="just">
              <a:lnSpc>
                <a:spcPct val="100000"/>
              </a:lnSpc>
              <a:buClr>
                <a:srgbClr val="FF0000"/>
              </a:buClr>
              <a:buSzPct val="80000"/>
              <a:buFont typeface="+mj-lt"/>
              <a:buAutoNum type="arabicPeriod" startAt="12"/>
            </a:pPr>
            <a:endParaRPr lang="en-US" sz="1000" b="1" dirty="0">
              <a:solidFill>
                <a:schemeClr val="tx1"/>
              </a:solidFill>
            </a:endParaRPr>
          </a:p>
          <a:p>
            <a:pPr marL="368300" indent="-228600" algn="just">
              <a:lnSpc>
                <a:spcPct val="100000"/>
              </a:lnSpc>
              <a:buClr>
                <a:srgbClr val="FF0000"/>
              </a:buClr>
              <a:buSzPct val="80000"/>
              <a:buFont typeface="+mj-lt"/>
              <a:buAutoNum type="arabicPeriod" startAt="12"/>
            </a:pPr>
            <a:endParaRPr lang="en-US" sz="1000" b="1" dirty="0">
              <a:solidFill>
                <a:schemeClr val="tx1"/>
              </a:solidFill>
            </a:endParaRPr>
          </a:p>
          <a:p>
            <a:pPr marL="368300" indent="-228600">
              <a:buFont typeface="+mj-lt"/>
              <a:buAutoNum type="arabicPeriod" startAt="12"/>
            </a:pPr>
            <a:endParaRPr lang="en-US" sz="1000" dirty="0"/>
          </a:p>
          <a:p>
            <a:pPr marL="368300" indent="-228600">
              <a:buNone/>
            </a:pPr>
            <a:endParaRPr lang="en-US" sz="1000" dirty="0"/>
          </a:p>
        </p:txBody>
      </p:sp>
    </p:spTree>
  </p:cSld>
  <p:clrMapOvr>
    <a:masterClrMapping/>
  </p:clrMapOvr>
  <p:transition spd="slow">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820" y="457200"/>
            <a:ext cx="8290560" cy="641985"/>
          </a:xfrm>
        </p:spPr>
        <p:txBody>
          <a:bodyPr>
            <a:normAutofit fontScale="90000"/>
          </a:bodyPr>
          <a:lstStyle/>
          <a:p>
            <a:r>
              <a:rPr lang="en-US" sz="27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sym typeface="+mn-ea"/>
              </a:rPr>
              <a:t>References</a:t>
            </a:r>
            <a:br>
              <a:rPr lang="en-US"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endParaRPr lang="en-US"/>
          </a:p>
        </p:txBody>
      </p:sp>
      <p:sp>
        <p:nvSpPr>
          <p:cNvPr id="3" name="Text Placeholder 2"/>
          <p:cNvSpPr>
            <a:spLocks noGrp="1"/>
          </p:cNvSpPr>
          <p:nvPr>
            <p:ph type="body" idx="1"/>
          </p:nvPr>
        </p:nvSpPr>
        <p:spPr>
          <a:xfrm>
            <a:off x="337820" y="915035"/>
            <a:ext cx="8290560" cy="1945005"/>
          </a:xfrm>
        </p:spPr>
        <p:txBody>
          <a:bodyPr>
            <a:normAutofit lnSpcReduction="10000"/>
          </a:bodyPr>
          <a:lstStyle/>
          <a:p>
            <a:pPr marL="342900" indent="-342900" algn="just">
              <a:buFont typeface="+mj-lt"/>
              <a:buAutoNum type="arabicPeriod" startAt="23"/>
            </a:pPr>
            <a:r>
              <a:rPr lang="en-US" sz="1000" b="1">
                <a:solidFill>
                  <a:schemeClr val="tx1"/>
                </a:solidFill>
                <a:sym typeface="+mn-ea"/>
              </a:rPr>
              <a:t>Holloway, P.M. and O’Brien, R. (2012). </a:t>
            </a:r>
            <a:r>
              <a:rPr lang="en-US" sz="1000" b="1" i="1">
                <a:solidFill>
                  <a:schemeClr val="tx1"/>
                </a:solidFill>
                <a:sym typeface="+mn-ea"/>
              </a:rPr>
              <a:t>The ‘Route To Success’ in End-of-Life Care: Achieving Quality for Social Work. End of Life Journal</a:t>
            </a:r>
            <a:r>
              <a:rPr lang="en-US" sz="1000" b="1">
                <a:solidFill>
                  <a:schemeClr val="tx1"/>
                </a:solidFill>
                <a:sym typeface="+mn-ea"/>
              </a:rPr>
              <a:t>, 2(2), pp.1–3. doi:https://doi.org/10.1136/eoljnl-02-02.3.</a:t>
            </a:r>
          </a:p>
          <a:p>
            <a:pPr marL="342900" indent="-342900" algn="just">
              <a:buFont typeface="+mj-lt"/>
              <a:buAutoNum type="arabicPeriod" startAt="23"/>
            </a:pPr>
            <a:r>
              <a:rPr lang="en-US" sz="1000" b="1">
                <a:solidFill>
                  <a:schemeClr val="tx1"/>
                </a:solidFill>
              </a:rPr>
              <a:t>Equality Act (2010). </a:t>
            </a:r>
            <a:r>
              <a:rPr lang="en-US" sz="1000" b="1" i="1">
                <a:solidFill>
                  <a:schemeClr val="tx1"/>
                </a:solidFill>
              </a:rPr>
              <a:t>Equality act 2010</a:t>
            </a:r>
            <a:r>
              <a:rPr lang="en-US" sz="1000" b="1">
                <a:solidFill>
                  <a:schemeClr val="tx1"/>
                </a:solidFill>
              </a:rPr>
              <a:t>. [online] Legislation.gov.uk. Available at: https://www.legislation.gov.uk/ukpga/2010/15/contents.</a:t>
            </a:r>
          </a:p>
          <a:p>
            <a:pPr marL="342900" indent="-342900" algn="just">
              <a:buFont typeface="+mj-lt"/>
              <a:buAutoNum type="arabicPeriod" startAt="23"/>
            </a:pPr>
            <a:r>
              <a:rPr lang="en-US" sz="1000" b="1">
                <a:solidFill>
                  <a:schemeClr val="tx1"/>
                </a:solidFill>
              </a:rPr>
              <a:t>UK Government (1998).</a:t>
            </a:r>
            <a:r>
              <a:rPr lang="en-US" sz="1000" b="1" i="1">
                <a:solidFill>
                  <a:schemeClr val="tx1"/>
                </a:solidFill>
              </a:rPr>
              <a:t> Human Rights Act 1998</a:t>
            </a:r>
            <a:r>
              <a:rPr lang="en-US" sz="1000" b="1">
                <a:solidFill>
                  <a:schemeClr val="tx1"/>
                </a:solidFill>
              </a:rPr>
              <a:t>. [online] legislation.gov.uk. Available at: https://www.legislation.gov.uk/ukpga/1998/42/contents.</a:t>
            </a:r>
          </a:p>
          <a:p>
            <a:pPr marL="342900" indent="-342900" algn="just">
              <a:buFont typeface="+mj-lt"/>
              <a:buAutoNum type="arabicPeriod" startAt="23"/>
            </a:pPr>
            <a:endParaRPr lang="en-US" sz="1000">
              <a:solidFill>
                <a:srgbClr val="FF0000"/>
              </a:solidFill>
            </a:endParaRPr>
          </a:p>
          <a:p>
            <a:pPr marL="342900" indent="-342900" algn="just">
              <a:buFont typeface="+mj-lt"/>
              <a:buAutoNum type="arabicPeriod" startAt="23"/>
            </a:pPr>
            <a:endParaRPr lang="en-US" sz="1000">
              <a:solidFill>
                <a:srgbClr val="FF0000"/>
              </a:solidFill>
            </a:endParaRPr>
          </a:p>
          <a:p>
            <a:pPr marL="342900" indent="-342900" algn="just">
              <a:buFont typeface="+mj-lt"/>
              <a:buAutoNum type="arabicPeriod" startAt="23"/>
            </a:pPr>
            <a:endParaRPr lang="en-US" sz="1000">
              <a:solidFill>
                <a:srgbClr val="FF0000"/>
              </a:solidFill>
            </a:endParaRPr>
          </a:p>
        </p:txBody>
      </p:sp>
    </p:spTree>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TotalTime>
  <Words>5241</Words>
  <Application>Microsoft Macintosh PowerPoint</Application>
  <PresentationFormat>On-screen Show (16:9)</PresentationFormat>
  <Paragraphs>261</Paragraphs>
  <Slides>22</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Times New Roman</vt:lpstr>
      <vt:lpstr>Century Gothic</vt:lpstr>
      <vt:lpstr>Wingdings 3</vt:lpstr>
      <vt:lpstr>Arial</vt:lpstr>
      <vt:lpstr>Wisp</vt:lpstr>
      <vt:lpstr>PowerPoint Presentation</vt:lpstr>
      <vt:lpstr>Navigating the Ethical Landscape:  Euthanasia, Assisted Suicide, and End-of-Life Care</vt:lpstr>
      <vt:lpstr>  End of Life &amp; Palliative Care</vt:lpstr>
      <vt:lpstr>Delivery of End of Life  &amp; Palliative Care</vt:lpstr>
      <vt:lpstr>Gap between Need and Availability of End of Life Care</vt:lpstr>
      <vt:lpstr>Planning for End of Life</vt:lpstr>
      <vt:lpstr>Assisted dying can take two forms:  Euthanasia  or  Assisted Suicide  (NHS, 2020)</vt:lpstr>
      <vt:lpstr>Definition of Euthanasia</vt:lpstr>
      <vt:lpstr>Definition of Assisted Suicide</vt:lpstr>
      <vt:lpstr>Laws Governing Euthanasia and Assisted Suicide in the UK</vt:lpstr>
      <vt:lpstr>Law of Countries which have legalised Euthanasia &amp; Assisted Suicide</vt:lpstr>
      <vt:lpstr>Arguments For Euthanasia/ Assisted Suicide</vt:lpstr>
      <vt:lpstr>Arguments Against Euthanasia/ Assisted Suicide</vt:lpstr>
      <vt:lpstr>Legislation &amp; Policies </vt:lpstr>
      <vt:lpstr>Theories of Ageing</vt:lpstr>
      <vt:lpstr>Case Studies</vt:lpstr>
      <vt:lpstr>Recommendations</vt:lpstr>
      <vt:lpstr>Conclusion</vt:lpstr>
      <vt:lpstr>Thank You !</vt:lpstr>
      <vt:lpstr>References</vt:lpstr>
      <vt:lpstr>References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Joanne Davies (Yr Athrofa)</dc:creator>
  <cp:lastModifiedBy>Malika Ali (2026355)</cp:lastModifiedBy>
  <cp:revision>26</cp:revision>
  <dcterms:created xsi:type="dcterms:W3CDTF">2023-06-25T15:41:00Z</dcterms:created>
  <dcterms:modified xsi:type="dcterms:W3CDTF">2023-07-31T09:06:34Z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BEF93BE171A54CF18114C086A10E51A9</vt:lpwstr>
  </property>
  <property fmtid="{D5CDD505-2E9C-101B-9397-08002B2CF9AE}" pid="3" name="KSOProductBuildVer">
    <vt:lpwstr>1033-11.2.0.11537</vt:lpwstr>
  </property>
</Properties>
</file>