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4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A5087E-5B68-4AEF-8991-C591E39471AF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A525A3A-B8E7-4BED-AA8E-D91D3E22B0AE}">
      <dgm:prSet phldrT="[Text]"/>
      <dgm:spPr/>
      <dgm:t>
        <a:bodyPr/>
        <a:lstStyle/>
        <a:p>
          <a:r>
            <a:rPr lang="en-GB" dirty="0"/>
            <a:t>Organisational behaviour embraces: </a:t>
          </a:r>
        </a:p>
      </dgm:t>
    </dgm:pt>
    <dgm:pt modelId="{3C9885FF-66A9-42AC-B652-7F862B16AFD6}" type="parTrans" cxnId="{23FE923C-EFEF-47DD-83DF-9A3D4BA10EF0}">
      <dgm:prSet/>
      <dgm:spPr/>
      <dgm:t>
        <a:bodyPr/>
        <a:lstStyle/>
        <a:p>
          <a:endParaRPr lang="en-GB"/>
        </a:p>
      </dgm:t>
    </dgm:pt>
    <dgm:pt modelId="{0D9A056C-07DF-4023-B525-D37C18EC14E4}" type="sibTrans" cxnId="{23FE923C-EFEF-47DD-83DF-9A3D4BA10EF0}">
      <dgm:prSet/>
      <dgm:spPr/>
      <dgm:t>
        <a:bodyPr/>
        <a:lstStyle/>
        <a:p>
          <a:endParaRPr lang="en-GB"/>
        </a:p>
      </dgm:t>
    </dgm:pt>
    <dgm:pt modelId="{E4E49C1C-4487-46C9-8FEE-7A07F6F28A04}">
      <dgm:prSet phldrT="[Text]"/>
      <dgm:spPr/>
      <dgm:t>
        <a:bodyPr/>
        <a:lstStyle/>
        <a:p>
          <a:r>
            <a:rPr lang="en-GB" b="1" dirty="0"/>
            <a:t>The nature and purpose of an organisation </a:t>
          </a:r>
        </a:p>
      </dgm:t>
    </dgm:pt>
    <dgm:pt modelId="{2F517CBB-20D1-4E39-83F5-BC4F9D44DFBF}" type="parTrans" cxnId="{069F5F7D-2476-463D-A43B-2A5FC59FDE38}">
      <dgm:prSet/>
      <dgm:spPr/>
      <dgm:t>
        <a:bodyPr/>
        <a:lstStyle/>
        <a:p>
          <a:endParaRPr lang="en-GB"/>
        </a:p>
      </dgm:t>
    </dgm:pt>
    <dgm:pt modelId="{39CC237B-AB54-473E-840D-929D5FDD9978}" type="sibTrans" cxnId="{069F5F7D-2476-463D-A43B-2A5FC59FDE38}">
      <dgm:prSet/>
      <dgm:spPr/>
      <dgm:t>
        <a:bodyPr/>
        <a:lstStyle/>
        <a:p>
          <a:endParaRPr lang="en-GB"/>
        </a:p>
      </dgm:t>
    </dgm:pt>
    <dgm:pt modelId="{1C4AA406-9178-488D-A7B3-FC8845AABC80}">
      <dgm:prSet phldrT="[Text]" phldr="1"/>
      <dgm:spPr/>
      <dgm:t>
        <a:bodyPr/>
        <a:lstStyle/>
        <a:p>
          <a:endParaRPr lang="en-GB" dirty="0"/>
        </a:p>
      </dgm:t>
    </dgm:pt>
    <dgm:pt modelId="{09FF1A15-73E3-482E-A659-C2F5F5072349}" type="parTrans" cxnId="{664B045B-D1F7-4973-9F58-76689BEF4042}">
      <dgm:prSet/>
      <dgm:spPr/>
      <dgm:t>
        <a:bodyPr/>
        <a:lstStyle/>
        <a:p>
          <a:endParaRPr lang="en-GB"/>
        </a:p>
      </dgm:t>
    </dgm:pt>
    <dgm:pt modelId="{8F5A807E-B0CC-40B3-9135-090BED7A249E}" type="sibTrans" cxnId="{664B045B-D1F7-4973-9F58-76689BEF4042}">
      <dgm:prSet/>
      <dgm:spPr/>
      <dgm:t>
        <a:bodyPr/>
        <a:lstStyle/>
        <a:p>
          <a:endParaRPr lang="en-GB"/>
        </a:p>
      </dgm:t>
    </dgm:pt>
    <dgm:pt modelId="{6849A7E9-C49C-42A3-90DF-C56FF5115A40}">
      <dgm:prSet phldrT="[Text]" phldr="1"/>
      <dgm:spPr/>
      <dgm:t>
        <a:bodyPr/>
        <a:lstStyle/>
        <a:p>
          <a:endParaRPr lang="en-GB"/>
        </a:p>
      </dgm:t>
    </dgm:pt>
    <dgm:pt modelId="{0BCF9BD0-B92B-4567-9787-6FA52E60E0E7}" type="parTrans" cxnId="{E8636D5F-FBAF-4206-B32B-2455C7FCEDE2}">
      <dgm:prSet/>
      <dgm:spPr/>
      <dgm:t>
        <a:bodyPr/>
        <a:lstStyle/>
        <a:p>
          <a:endParaRPr lang="en-GB"/>
        </a:p>
      </dgm:t>
    </dgm:pt>
    <dgm:pt modelId="{22A05BBB-D388-48FC-882E-0B81700BA9B1}" type="sibTrans" cxnId="{E8636D5F-FBAF-4206-B32B-2455C7FCEDE2}">
      <dgm:prSet/>
      <dgm:spPr/>
      <dgm:t>
        <a:bodyPr/>
        <a:lstStyle/>
        <a:p>
          <a:endParaRPr lang="en-GB"/>
        </a:p>
      </dgm:t>
    </dgm:pt>
    <dgm:pt modelId="{8C927EE6-9151-4F5C-9A8A-B228B434C3C4}">
      <dgm:prSet phldrT="[Text]" phldr="1"/>
      <dgm:spPr/>
      <dgm:t>
        <a:bodyPr/>
        <a:lstStyle/>
        <a:p>
          <a:endParaRPr lang="en-GB"/>
        </a:p>
      </dgm:t>
    </dgm:pt>
    <dgm:pt modelId="{4FF6372F-C5CF-494D-8F1F-9AC62567401A}" type="parTrans" cxnId="{120E4753-DEDB-4D13-9407-D9012E1C8D01}">
      <dgm:prSet/>
      <dgm:spPr/>
      <dgm:t>
        <a:bodyPr/>
        <a:lstStyle/>
        <a:p>
          <a:endParaRPr lang="en-GB"/>
        </a:p>
      </dgm:t>
    </dgm:pt>
    <dgm:pt modelId="{46BFC9F8-0951-440F-A9EB-255DA68473D0}" type="sibTrans" cxnId="{120E4753-DEDB-4D13-9407-D9012E1C8D01}">
      <dgm:prSet/>
      <dgm:spPr/>
      <dgm:t>
        <a:bodyPr/>
        <a:lstStyle/>
        <a:p>
          <a:endParaRPr lang="en-GB"/>
        </a:p>
      </dgm:t>
    </dgm:pt>
    <dgm:pt modelId="{2AFCC688-A662-48DF-8CBC-DF2FB3D61656}">
      <dgm:prSet phldrT="[Text]" phldr="1"/>
      <dgm:spPr/>
      <dgm:t>
        <a:bodyPr/>
        <a:lstStyle/>
        <a:p>
          <a:endParaRPr lang="en-GB"/>
        </a:p>
      </dgm:t>
    </dgm:pt>
    <dgm:pt modelId="{68CB2115-5774-477D-AFA8-DA043286D776}" type="parTrans" cxnId="{FEC3D81E-B138-4B37-AF96-8CC687D3195C}">
      <dgm:prSet/>
      <dgm:spPr/>
      <dgm:t>
        <a:bodyPr/>
        <a:lstStyle/>
        <a:p>
          <a:endParaRPr lang="en-GB"/>
        </a:p>
      </dgm:t>
    </dgm:pt>
    <dgm:pt modelId="{7E8B72B0-2C82-486E-B9E8-334B07E2D458}" type="sibTrans" cxnId="{FEC3D81E-B138-4B37-AF96-8CC687D3195C}">
      <dgm:prSet/>
      <dgm:spPr/>
      <dgm:t>
        <a:bodyPr/>
        <a:lstStyle/>
        <a:p>
          <a:endParaRPr lang="en-GB"/>
        </a:p>
      </dgm:t>
    </dgm:pt>
    <dgm:pt modelId="{2CE919A9-3F4D-4830-AC13-9CBA39C1A303}">
      <dgm:prSet/>
      <dgm:spPr/>
      <dgm:t>
        <a:bodyPr/>
        <a:lstStyle/>
        <a:p>
          <a:r>
            <a:rPr lang="en-GB" b="1" dirty="0"/>
            <a:t>The human element and behaviour of people</a:t>
          </a:r>
        </a:p>
      </dgm:t>
    </dgm:pt>
    <dgm:pt modelId="{CA0D8815-0926-40BF-A26E-7E6FF309B0DB}" type="parTrans" cxnId="{F3BF41F7-7902-4415-8E77-B3A95594EE64}">
      <dgm:prSet/>
      <dgm:spPr/>
      <dgm:t>
        <a:bodyPr/>
        <a:lstStyle/>
        <a:p>
          <a:endParaRPr lang="en-GB"/>
        </a:p>
      </dgm:t>
    </dgm:pt>
    <dgm:pt modelId="{9C4EEA83-6A92-432D-B04C-286F7339A97A}" type="sibTrans" cxnId="{F3BF41F7-7902-4415-8E77-B3A95594EE64}">
      <dgm:prSet/>
      <dgm:spPr/>
      <dgm:t>
        <a:bodyPr/>
        <a:lstStyle/>
        <a:p>
          <a:endParaRPr lang="en-GB"/>
        </a:p>
      </dgm:t>
    </dgm:pt>
    <dgm:pt modelId="{4463E061-5B2C-4889-8664-5B8EDB7808D5}">
      <dgm:prSet/>
      <dgm:spPr/>
      <dgm:t>
        <a:bodyPr/>
        <a:lstStyle/>
        <a:p>
          <a:r>
            <a:rPr lang="en-GB" b="1" dirty="0"/>
            <a:t>Business strategy, organisational processes and the execution of work</a:t>
          </a:r>
        </a:p>
      </dgm:t>
    </dgm:pt>
    <dgm:pt modelId="{E7981FF6-2A59-4E30-8A85-248F67CE00F6}" type="parTrans" cxnId="{8E317068-33E6-4A28-8429-6DE2824D9986}">
      <dgm:prSet/>
      <dgm:spPr/>
      <dgm:t>
        <a:bodyPr/>
        <a:lstStyle/>
        <a:p>
          <a:endParaRPr lang="en-GB"/>
        </a:p>
      </dgm:t>
    </dgm:pt>
    <dgm:pt modelId="{F994B343-8BC2-4BBB-AD8A-24BC35A587B3}" type="sibTrans" cxnId="{8E317068-33E6-4A28-8429-6DE2824D9986}">
      <dgm:prSet/>
      <dgm:spPr/>
      <dgm:t>
        <a:bodyPr/>
        <a:lstStyle/>
        <a:p>
          <a:endParaRPr lang="en-GB"/>
        </a:p>
      </dgm:t>
    </dgm:pt>
    <dgm:pt modelId="{C4C41865-B038-4D12-BCCB-1DB1F3B9A0DE}">
      <dgm:prSet/>
      <dgm:spPr/>
      <dgm:t>
        <a:bodyPr/>
        <a:lstStyle/>
        <a:p>
          <a:endParaRPr lang="en-US"/>
        </a:p>
      </dgm:t>
    </dgm:pt>
    <dgm:pt modelId="{AA423687-3E93-4595-A66A-D5B3670B6DDC}" type="parTrans" cxnId="{D6B9F486-7BDB-43BD-8066-956D745E0194}">
      <dgm:prSet/>
      <dgm:spPr/>
      <dgm:t>
        <a:bodyPr/>
        <a:lstStyle/>
        <a:p>
          <a:endParaRPr lang="en-GB"/>
        </a:p>
      </dgm:t>
    </dgm:pt>
    <dgm:pt modelId="{956B2116-585A-4ADA-8A2A-31255B5B64FB}" type="sibTrans" cxnId="{D6B9F486-7BDB-43BD-8066-956D745E0194}">
      <dgm:prSet/>
      <dgm:spPr/>
      <dgm:t>
        <a:bodyPr/>
        <a:lstStyle/>
        <a:p>
          <a:endParaRPr lang="en-GB"/>
        </a:p>
      </dgm:t>
    </dgm:pt>
    <dgm:pt modelId="{50E85D12-D896-4C7E-B404-63E37973618D}">
      <dgm:prSet/>
      <dgm:spPr/>
      <dgm:t>
        <a:bodyPr/>
        <a:lstStyle/>
        <a:p>
          <a:r>
            <a:rPr lang="en-GB" b="1" dirty="0"/>
            <a:t>Social responsibilities and business ethics</a:t>
          </a:r>
        </a:p>
      </dgm:t>
    </dgm:pt>
    <dgm:pt modelId="{E37AB643-2259-421C-BB68-CC3EE7041594}" type="parTrans" cxnId="{7B738F90-4E0F-4637-9A2E-16B991B6FB2D}">
      <dgm:prSet/>
      <dgm:spPr/>
      <dgm:t>
        <a:bodyPr/>
        <a:lstStyle/>
        <a:p>
          <a:endParaRPr lang="en-GB"/>
        </a:p>
      </dgm:t>
    </dgm:pt>
    <dgm:pt modelId="{0C63FCCC-C4FC-4594-A577-32F3631AFDE5}" type="sibTrans" cxnId="{7B738F90-4E0F-4637-9A2E-16B991B6FB2D}">
      <dgm:prSet/>
      <dgm:spPr/>
      <dgm:t>
        <a:bodyPr/>
        <a:lstStyle/>
        <a:p>
          <a:endParaRPr lang="en-GB"/>
        </a:p>
      </dgm:t>
    </dgm:pt>
    <dgm:pt modelId="{93B16B29-9038-44C7-A20E-C85510E42CB3}">
      <dgm:prSet/>
      <dgm:spPr/>
      <dgm:t>
        <a:bodyPr/>
        <a:lstStyle/>
        <a:p>
          <a:r>
            <a:rPr lang="en-GB" b="1" dirty="0"/>
            <a:t>The external environment of which the organisation is part</a:t>
          </a:r>
        </a:p>
      </dgm:t>
    </dgm:pt>
    <dgm:pt modelId="{B899A596-D687-4BD4-9AFB-844C3119680E}" type="parTrans" cxnId="{308FAC36-BC16-4C21-86BF-9E471205D3DF}">
      <dgm:prSet/>
      <dgm:spPr/>
      <dgm:t>
        <a:bodyPr/>
        <a:lstStyle/>
        <a:p>
          <a:endParaRPr lang="en-GB"/>
        </a:p>
      </dgm:t>
    </dgm:pt>
    <dgm:pt modelId="{A6B1AB2A-9B38-4736-AD4F-60D85E153E2E}" type="sibTrans" cxnId="{308FAC36-BC16-4C21-86BF-9E471205D3DF}">
      <dgm:prSet/>
      <dgm:spPr/>
      <dgm:t>
        <a:bodyPr/>
        <a:lstStyle/>
        <a:p>
          <a:endParaRPr lang="en-GB"/>
        </a:p>
      </dgm:t>
    </dgm:pt>
    <dgm:pt modelId="{46EE2439-D04E-41CF-ABF5-E06813C46CF2}">
      <dgm:prSet/>
      <dgm:spPr/>
      <dgm:t>
        <a:bodyPr/>
        <a:lstStyle/>
        <a:p>
          <a:r>
            <a:rPr lang="en-GB" b="1" dirty="0"/>
            <a:t>The need for organisation success and survival</a:t>
          </a:r>
        </a:p>
      </dgm:t>
    </dgm:pt>
    <dgm:pt modelId="{6B9DA34F-D465-4B1E-9C99-0AE6536998F6}" type="parTrans" cxnId="{50E0BF69-357B-4BF0-97B7-877FDF763ED9}">
      <dgm:prSet/>
      <dgm:spPr/>
      <dgm:t>
        <a:bodyPr/>
        <a:lstStyle/>
        <a:p>
          <a:endParaRPr lang="en-GB"/>
        </a:p>
      </dgm:t>
    </dgm:pt>
    <dgm:pt modelId="{73318298-22CB-45DC-9BBD-15C778EF92A7}" type="sibTrans" cxnId="{50E0BF69-357B-4BF0-97B7-877FDF763ED9}">
      <dgm:prSet/>
      <dgm:spPr/>
      <dgm:t>
        <a:bodyPr/>
        <a:lstStyle/>
        <a:p>
          <a:endParaRPr lang="en-GB"/>
        </a:p>
      </dgm:t>
    </dgm:pt>
    <dgm:pt modelId="{F51A41FF-EBDF-4F26-AB74-ABD54E99982A}" type="pres">
      <dgm:prSet presAssocID="{02A5087E-5B68-4AEF-8991-C591E39471A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B8FBFCB0-B0C1-47BE-ACB9-06DACA4162E4}" type="pres">
      <dgm:prSet presAssocID="{7A525A3A-B8E7-4BED-AA8E-D91D3E22B0AE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en-US"/>
        </a:p>
      </dgm:t>
    </dgm:pt>
    <dgm:pt modelId="{F2617D27-D8F5-4DA7-B120-8611A296C07C}" type="pres">
      <dgm:prSet presAssocID="{E4E49C1C-4487-46C9-8FEE-7A07F6F28A04}" presName="Accent1" presStyleCnt="0"/>
      <dgm:spPr/>
    </dgm:pt>
    <dgm:pt modelId="{12DDD63C-5B98-49CE-8C0B-8D46BF45DE81}" type="pres">
      <dgm:prSet presAssocID="{E4E49C1C-4487-46C9-8FEE-7A07F6F28A04}" presName="Accent" presStyleLbl="bgShp" presStyleIdx="0" presStyleCnt="6"/>
      <dgm:spPr/>
    </dgm:pt>
    <dgm:pt modelId="{FC3C49EE-6461-4FDA-A424-7FA48697AA61}" type="pres">
      <dgm:prSet presAssocID="{E4E49C1C-4487-46C9-8FEE-7A07F6F28A0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92C990D-3C7E-4BEE-9030-3BF355DFA166}" type="pres">
      <dgm:prSet presAssocID="{46EE2439-D04E-41CF-ABF5-E06813C46CF2}" presName="Accent2" presStyleCnt="0"/>
      <dgm:spPr/>
    </dgm:pt>
    <dgm:pt modelId="{BE826F3B-428F-453C-80B1-E33B39D3F604}" type="pres">
      <dgm:prSet presAssocID="{46EE2439-D04E-41CF-ABF5-E06813C46CF2}" presName="Accent" presStyleLbl="bgShp" presStyleIdx="1" presStyleCnt="6"/>
      <dgm:spPr/>
    </dgm:pt>
    <dgm:pt modelId="{729716C5-1607-4163-BC0F-BCB2328DF17F}" type="pres">
      <dgm:prSet presAssocID="{46EE2439-D04E-41CF-ABF5-E06813C46CF2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8B0D4D-7884-423B-A960-FBAA033B40AE}" type="pres">
      <dgm:prSet presAssocID="{93B16B29-9038-44C7-A20E-C85510E42CB3}" presName="Accent3" presStyleCnt="0"/>
      <dgm:spPr/>
    </dgm:pt>
    <dgm:pt modelId="{8FE75EE4-5498-4714-909B-ABD93E897339}" type="pres">
      <dgm:prSet presAssocID="{93B16B29-9038-44C7-A20E-C85510E42CB3}" presName="Accent" presStyleLbl="bgShp" presStyleIdx="2" presStyleCnt="6"/>
      <dgm:spPr/>
    </dgm:pt>
    <dgm:pt modelId="{77E08060-40E1-452F-AF1E-71B89CE4064B}" type="pres">
      <dgm:prSet presAssocID="{93B16B29-9038-44C7-A20E-C85510E42CB3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7E0F20-A7CC-40CC-AAC3-4D204BD0E4DE}" type="pres">
      <dgm:prSet presAssocID="{50E85D12-D896-4C7E-B404-63E37973618D}" presName="Accent4" presStyleCnt="0"/>
      <dgm:spPr/>
    </dgm:pt>
    <dgm:pt modelId="{66869B63-B015-4C15-A528-85E3F00B94B6}" type="pres">
      <dgm:prSet presAssocID="{50E85D12-D896-4C7E-B404-63E37973618D}" presName="Accent" presStyleLbl="bgShp" presStyleIdx="3" presStyleCnt="6"/>
      <dgm:spPr/>
    </dgm:pt>
    <dgm:pt modelId="{C7A2FDDB-FAB2-4EE6-A998-1ECB3CFD308D}" type="pres">
      <dgm:prSet presAssocID="{50E85D12-D896-4C7E-B404-63E37973618D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06487E3-4079-4807-BD7F-9F4A5435D761}" type="pres">
      <dgm:prSet presAssocID="{4463E061-5B2C-4889-8664-5B8EDB7808D5}" presName="Accent5" presStyleCnt="0"/>
      <dgm:spPr/>
    </dgm:pt>
    <dgm:pt modelId="{627E9B0C-419A-4675-B3BF-8B2CBAA296D4}" type="pres">
      <dgm:prSet presAssocID="{4463E061-5B2C-4889-8664-5B8EDB7808D5}" presName="Accent" presStyleLbl="bgShp" presStyleIdx="4" presStyleCnt="6"/>
      <dgm:spPr/>
    </dgm:pt>
    <dgm:pt modelId="{EB1C1300-6EC5-4E41-9EF8-46626E5004BB}" type="pres">
      <dgm:prSet presAssocID="{4463E061-5B2C-4889-8664-5B8EDB7808D5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6742456-6EFB-4BDC-9A4D-B94E0ECBD3A8}" type="pres">
      <dgm:prSet presAssocID="{2CE919A9-3F4D-4830-AC13-9CBA39C1A303}" presName="Accent6" presStyleCnt="0"/>
      <dgm:spPr/>
    </dgm:pt>
    <dgm:pt modelId="{E0629090-FEF6-47EE-894D-9F6BE5A40D7D}" type="pres">
      <dgm:prSet presAssocID="{2CE919A9-3F4D-4830-AC13-9CBA39C1A303}" presName="Accent" presStyleLbl="bgShp" presStyleIdx="5" presStyleCnt="6"/>
      <dgm:spPr/>
    </dgm:pt>
    <dgm:pt modelId="{8BBA084A-14D8-46EC-85DA-36A610ACC423}" type="pres">
      <dgm:prSet presAssocID="{2CE919A9-3F4D-4830-AC13-9CBA39C1A303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6B9F486-7BDB-43BD-8066-956D745E0194}" srcId="{7A525A3A-B8E7-4BED-AA8E-D91D3E22B0AE}" destId="{C4C41865-B038-4D12-BCCB-1DB1F3B9A0DE}" srcOrd="7" destOrd="0" parTransId="{AA423687-3E93-4595-A66A-D5B3670B6DDC}" sibTransId="{956B2116-585A-4ADA-8A2A-31255B5B64FB}"/>
    <dgm:cxn modelId="{069F5F7D-2476-463D-A43B-2A5FC59FDE38}" srcId="{7A525A3A-B8E7-4BED-AA8E-D91D3E22B0AE}" destId="{E4E49C1C-4487-46C9-8FEE-7A07F6F28A04}" srcOrd="0" destOrd="0" parTransId="{2F517CBB-20D1-4E39-83F5-BC4F9D44DFBF}" sibTransId="{39CC237B-AB54-473E-840D-929D5FDD9978}"/>
    <dgm:cxn modelId="{E8636D5F-FBAF-4206-B32B-2455C7FCEDE2}" srcId="{7A525A3A-B8E7-4BED-AA8E-D91D3E22B0AE}" destId="{6849A7E9-C49C-42A3-90DF-C56FF5115A40}" srcOrd="8" destOrd="0" parTransId="{0BCF9BD0-B92B-4567-9787-6FA52E60E0E7}" sibTransId="{22A05BBB-D388-48FC-882E-0B81700BA9B1}"/>
    <dgm:cxn modelId="{6200A2D6-CD4E-43BF-AB79-6AF013797BFF}" type="presOf" srcId="{50E85D12-D896-4C7E-B404-63E37973618D}" destId="{C7A2FDDB-FAB2-4EE6-A998-1ECB3CFD308D}" srcOrd="0" destOrd="0" presId="urn:microsoft.com/office/officeart/2011/layout/HexagonRadial"/>
    <dgm:cxn modelId="{F3BF41F7-7902-4415-8E77-B3A95594EE64}" srcId="{7A525A3A-B8E7-4BED-AA8E-D91D3E22B0AE}" destId="{2CE919A9-3F4D-4830-AC13-9CBA39C1A303}" srcOrd="5" destOrd="0" parTransId="{CA0D8815-0926-40BF-A26E-7E6FF309B0DB}" sibTransId="{9C4EEA83-6A92-432D-B04C-286F7339A97A}"/>
    <dgm:cxn modelId="{8E317068-33E6-4A28-8429-6DE2824D9986}" srcId="{7A525A3A-B8E7-4BED-AA8E-D91D3E22B0AE}" destId="{4463E061-5B2C-4889-8664-5B8EDB7808D5}" srcOrd="4" destOrd="0" parTransId="{E7981FF6-2A59-4E30-8A85-248F67CE00F6}" sibTransId="{F994B343-8BC2-4BBB-AD8A-24BC35A587B3}"/>
    <dgm:cxn modelId="{7235BEC2-AE75-4A4F-ADE5-14EA75749DD0}" type="presOf" srcId="{02A5087E-5B68-4AEF-8991-C591E39471AF}" destId="{F51A41FF-EBDF-4F26-AB74-ABD54E99982A}" srcOrd="0" destOrd="0" presId="urn:microsoft.com/office/officeart/2011/layout/HexagonRadial"/>
    <dgm:cxn modelId="{C40E8E5D-3B20-49DD-87D9-27F17E7215EE}" type="presOf" srcId="{E4E49C1C-4487-46C9-8FEE-7A07F6F28A04}" destId="{FC3C49EE-6461-4FDA-A424-7FA48697AA61}" srcOrd="0" destOrd="0" presId="urn:microsoft.com/office/officeart/2011/layout/HexagonRadial"/>
    <dgm:cxn modelId="{50E0BF69-357B-4BF0-97B7-877FDF763ED9}" srcId="{7A525A3A-B8E7-4BED-AA8E-D91D3E22B0AE}" destId="{46EE2439-D04E-41CF-ABF5-E06813C46CF2}" srcOrd="1" destOrd="0" parTransId="{6B9DA34F-D465-4B1E-9C99-0AE6536998F6}" sibTransId="{73318298-22CB-45DC-9BBD-15C778EF92A7}"/>
    <dgm:cxn modelId="{7B738F90-4E0F-4637-9A2E-16B991B6FB2D}" srcId="{7A525A3A-B8E7-4BED-AA8E-D91D3E22B0AE}" destId="{50E85D12-D896-4C7E-B404-63E37973618D}" srcOrd="3" destOrd="0" parTransId="{E37AB643-2259-421C-BB68-CC3EE7041594}" sibTransId="{0C63FCCC-C4FC-4594-A577-32F3631AFDE5}"/>
    <dgm:cxn modelId="{FEC3D81E-B138-4B37-AF96-8CC687D3195C}" srcId="{7A525A3A-B8E7-4BED-AA8E-D91D3E22B0AE}" destId="{2AFCC688-A662-48DF-8CBC-DF2FB3D61656}" srcOrd="10" destOrd="0" parTransId="{68CB2115-5774-477D-AFA8-DA043286D776}" sibTransId="{7E8B72B0-2C82-486E-B9E8-334B07E2D458}"/>
    <dgm:cxn modelId="{A7DF1983-3688-4B7A-BAD0-8D21BFEC4469}" type="presOf" srcId="{93B16B29-9038-44C7-A20E-C85510E42CB3}" destId="{77E08060-40E1-452F-AF1E-71B89CE4064B}" srcOrd="0" destOrd="0" presId="urn:microsoft.com/office/officeart/2011/layout/HexagonRadial"/>
    <dgm:cxn modelId="{DA14018E-8BF1-41AD-856A-3224F48E004F}" type="presOf" srcId="{46EE2439-D04E-41CF-ABF5-E06813C46CF2}" destId="{729716C5-1607-4163-BC0F-BCB2328DF17F}" srcOrd="0" destOrd="0" presId="urn:microsoft.com/office/officeart/2011/layout/HexagonRadial"/>
    <dgm:cxn modelId="{120E4753-DEDB-4D13-9407-D9012E1C8D01}" srcId="{7A525A3A-B8E7-4BED-AA8E-D91D3E22B0AE}" destId="{8C927EE6-9151-4F5C-9A8A-B228B434C3C4}" srcOrd="9" destOrd="0" parTransId="{4FF6372F-C5CF-494D-8F1F-9AC62567401A}" sibTransId="{46BFC9F8-0951-440F-A9EB-255DA68473D0}"/>
    <dgm:cxn modelId="{308FAC36-BC16-4C21-86BF-9E471205D3DF}" srcId="{7A525A3A-B8E7-4BED-AA8E-D91D3E22B0AE}" destId="{93B16B29-9038-44C7-A20E-C85510E42CB3}" srcOrd="2" destOrd="0" parTransId="{B899A596-D687-4BD4-9AFB-844C3119680E}" sibTransId="{A6B1AB2A-9B38-4736-AD4F-60D85E153E2E}"/>
    <dgm:cxn modelId="{09EFB56E-F54D-4BAE-AE94-54AD270F00D1}" type="presOf" srcId="{7A525A3A-B8E7-4BED-AA8E-D91D3E22B0AE}" destId="{B8FBFCB0-B0C1-47BE-ACB9-06DACA4162E4}" srcOrd="0" destOrd="0" presId="urn:microsoft.com/office/officeart/2011/layout/HexagonRadial"/>
    <dgm:cxn modelId="{23FE923C-EFEF-47DD-83DF-9A3D4BA10EF0}" srcId="{02A5087E-5B68-4AEF-8991-C591E39471AF}" destId="{7A525A3A-B8E7-4BED-AA8E-D91D3E22B0AE}" srcOrd="0" destOrd="0" parTransId="{3C9885FF-66A9-42AC-B652-7F862B16AFD6}" sibTransId="{0D9A056C-07DF-4023-B525-D37C18EC14E4}"/>
    <dgm:cxn modelId="{C1B943C3-7B07-43CF-8330-1CFE1A15C1DC}" type="presOf" srcId="{2CE919A9-3F4D-4830-AC13-9CBA39C1A303}" destId="{8BBA084A-14D8-46EC-85DA-36A610ACC423}" srcOrd="0" destOrd="0" presId="urn:microsoft.com/office/officeart/2011/layout/HexagonRadial"/>
    <dgm:cxn modelId="{664B045B-D1F7-4973-9F58-76689BEF4042}" srcId="{7A525A3A-B8E7-4BED-AA8E-D91D3E22B0AE}" destId="{1C4AA406-9178-488D-A7B3-FC8845AABC80}" srcOrd="6" destOrd="0" parTransId="{09FF1A15-73E3-482E-A659-C2F5F5072349}" sibTransId="{8F5A807E-B0CC-40B3-9135-090BED7A249E}"/>
    <dgm:cxn modelId="{14FF07B8-2881-4DBB-AA38-706326FBF96D}" type="presOf" srcId="{4463E061-5B2C-4889-8664-5B8EDB7808D5}" destId="{EB1C1300-6EC5-4E41-9EF8-46626E5004BB}" srcOrd="0" destOrd="0" presId="urn:microsoft.com/office/officeart/2011/layout/HexagonRadial"/>
    <dgm:cxn modelId="{A8C4C3A6-D2FF-4BC9-906B-5895DE8796EB}" type="presParOf" srcId="{F51A41FF-EBDF-4F26-AB74-ABD54E99982A}" destId="{B8FBFCB0-B0C1-47BE-ACB9-06DACA4162E4}" srcOrd="0" destOrd="0" presId="urn:microsoft.com/office/officeart/2011/layout/HexagonRadial"/>
    <dgm:cxn modelId="{2F3D2D17-B567-4038-BAFF-896D4A9BF764}" type="presParOf" srcId="{F51A41FF-EBDF-4F26-AB74-ABD54E99982A}" destId="{F2617D27-D8F5-4DA7-B120-8611A296C07C}" srcOrd="1" destOrd="0" presId="urn:microsoft.com/office/officeart/2011/layout/HexagonRadial"/>
    <dgm:cxn modelId="{BEF1BC06-D2E3-4E6B-BE8C-3CA3312E2DEC}" type="presParOf" srcId="{F2617D27-D8F5-4DA7-B120-8611A296C07C}" destId="{12DDD63C-5B98-49CE-8C0B-8D46BF45DE81}" srcOrd="0" destOrd="0" presId="urn:microsoft.com/office/officeart/2011/layout/HexagonRadial"/>
    <dgm:cxn modelId="{24E180D1-DC67-48BF-ADA4-67829CFDBA05}" type="presParOf" srcId="{F51A41FF-EBDF-4F26-AB74-ABD54E99982A}" destId="{FC3C49EE-6461-4FDA-A424-7FA48697AA61}" srcOrd="2" destOrd="0" presId="urn:microsoft.com/office/officeart/2011/layout/HexagonRadial"/>
    <dgm:cxn modelId="{2D60AF84-6F2B-44F3-89E3-32CFA85A269A}" type="presParOf" srcId="{F51A41FF-EBDF-4F26-AB74-ABD54E99982A}" destId="{292C990D-3C7E-4BEE-9030-3BF355DFA166}" srcOrd="3" destOrd="0" presId="urn:microsoft.com/office/officeart/2011/layout/HexagonRadial"/>
    <dgm:cxn modelId="{5D1FE16E-FBD3-4D2C-9911-1386742A0CA4}" type="presParOf" srcId="{292C990D-3C7E-4BEE-9030-3BF355DFA166}" destId="{BE826F3B-428F-453C-80B1-E33B39D3F604}" srcOrd="0" destOrd="0" presId="urn:microsoft.com/office/officeart/2011/layout/HexagonRadial"/>
    <dgm:cxn modelId="{B028D328-E5E2-4F48-B65D-8EDEDDE9B09C}" type="presParOf" srcId="{F51A41FF-EBDF-4F26-AB74-ABD54E99982A}" destId="{729716C5-1607-4163-BC0F-BCB2328DF17F}" srcOrd="4" destOrd="0" presId="urn:microsoft.com/office/officeart/2011/layout/HexagonRadial"/>
    <dgm:cxn modelId="{62838AF3-0E8B-4BE7-B093-B3A01634F5D5}" type="presParOf" srcId="{F51A41FF-EBDF-4F26-AB74-ABD54E99982A}" destId="{268B0D4D-7884-423B-A960-FBAA033B40AE}" srcOrd="5" destOrd="0" presId="urn:microsoft.com/office/officeart/2011/layout/HexagonRadial"/>
    <dgm:cxn modelId="{C405E04D-CA9D-4C95-A1A8-190DCB934AD0}" type="presParOf" srcId="{268B0D4D-7884-423B-A960-FBAA033B40AE}" destId="{8FE75EE4-5498-4714-909B-ABD93E897339}" srcOrd="0" destOrd="0" presId="urn:microsoft.com/office/officeart/2011/layout/HexagonRadial"/>
    <dgm:cxn modelId="{2977EA32-CF02-434A-AA36-331C3C2BF31D}" type="presParOf" srcId="{F51A41FF-EBDF-4F26-AB74-ABD54E99982A}" destId="{77E08060-40E1-452F-AF1E-71B89CE4064B}" srcOrd="6" destOrd="0" presId="urn:microsoft.com/office/officeart/2011/layout/HexagonRadial"/>
    <dgm:cxn modelId="{21788572-DDF3-455A-BCF4-D270B5ECD0C0}" type="presParOf" srcId="{F51A41FF-EBDF-4F26-AB74-ABD54E99982A}" destId="{D97E0F20-A7CC-40CC-AAC3-4D204BD0E4DE}" srcOrd="7" destOrd="0" presId="urn:microsoft.com/office/officeart/2011/layout/HexagonRadial"/>
    <dgm:cxn modelId="{E20B8C87-FF3E-47ED-AB84-B4B0B684161F}" type="presParOf" srcId="{D97E0F20-A7CC-40CC-AAC3-4D204BD0E4DE}" destId="{66869B63-B015-4C15-A528-85E3F00B94B6}" srcOrd="0" destOrd="0" presId="urn:microsoft.com/office/officeart/2011/layout/HexagonRadial"/>
    <dgm:cxn modelId="{88D289DA-8622-4C18-9C92-D8FE108667C7}" type="presParOf" srcId="{F51A41FF-EBDF-4F26-AB74-ABD54E99982A}" destId="{C7A2FDDB-FAB2-4EE6-A998-1ECB3CFD308D}" srcOrd="8" destOrd="0" presId="urn:microsoft.com/office/officeart/2011/layout/HexagonRadial"/>
    <dgm:cxn modelId="{26DEB0E1-1591-4C18-8AF4-079D105965DF}" type="presParOf" srcId="{F51A41FF-EBDF-4F26-AB74-ABD54E99982A}" destId="{506487E3-4079-4807-BD7F-9F4A5435D761}" srcOrd="9" destOrd="0" presId="urn:microsoft.com/office/officeart/2011/layout/HexagonRadial"/>
    <dgm:cxn modelId="{18CB1320-2DF9-4E71-8FEA-E114C2F5B37B}" type="presParOf" srcId="{506487E3-4079-4807-BD7F-9F4A5435D761}" destId="{627E9B0C-419A-4675-B3BF-8B2CBAA296D4}" srcOrd="0" destOrd="0" presId="urn:microsoft.com/office/officeart/2011/layout/HexagonRadial"/>
    <dgm:cxn modelId="{446B3CBA-F928-4437-9348-C117D1206C74}" type="presParOf" srcId="{F51A41FF-EBDF-4F26-AB74-ABD54E99982A}" destId="{EB1C1300-6EC5-4E41-9EF8-46626E5004BB}" srcOrd="10" destOrd="0" presId="urn:microsoft.com/office/officeart/2011/layout/HexagonRadial"/>
    <dgm:cxn modelId="{BA244B57-274D-450E-9DA2-7EA2425C1475}" type="presParOf" srcId="{F51A41FF-EBDF-4F26-AB74-ABD54E99982A}" destId="{E6742456-6EFB-4BDC-9A4D-B94E0ECBD3A8}" srcOrd="11" destOrd="0" presId="urn:microsoft.com/office/officeart/2011/layout/HexagonRadial"/>
    <dgm:cxn modelId="{468757BB-C9C5-4B0D-A400-D5A8486D7AEE}" type="presParOf" srcId="{E6742456-6EFB-4BDC-9A4D-B94E0ECBD3A8}" destId="{E0629090-FEF6-47EE-894D-9F6BE5A40D7D}" srcOrd="0" destOrd="0" presId="urn:microsoft.com/office/officeart/2011/layout/HexagonRadial"/>
    <dgm:cxn modelId="{C7764343-4908-4483-8310-BE5A5A6AD586}" type="presParOf" srcId="{F51A41FF-EBDF-4F26-AB74-ABD54E99982A}" destId="{8BBA084A-14D8-46EC-85DA-36A610ACC423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FBFCB0-B0C1-47BE-ACB9-06DACA4162E4}">
      <dsp:nvSpPr>
        <dsp:cNvPr id="0" name=""/>
        <dsp:cNvSpPr/>
      </dsp:nvSpPr>
      <dsp:spPr>
        <a:xfrm>
          <a:off x="4689650" y="2212390"/>
          <a:ext cx="2812044" cy="2432532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Organisational behaviour embraces: </a:t>
          </a:r>
        </a:p>
      </dsp:txBody>
      <dsp:txXfrm>
        <a:off x="5155645" y="2615495"/>
        <a:ext cx="1880054" cy="1626322"/>
      </dsp:txXfrm>
    </dsp:sp>
    <dsp:sp modelId="{BE826F3B-428F-453C-80B1-E33B39D3F604}">
      <dsp:nvSpPr>
        <dsp:cNvPr id="0" name=""/>
        <dsp:cNvSpPr/>
      </dsp:nvSpPr>
      <dsp:spPr>
        <a:xfrm>
          <a:off x="6450530" y="1048588"/>
          <a:ext cx="1060976" cy="914171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3C49EE-6461-4FDA-A424-7FA48697AA61}">
      <dsp:nvSpPr>
        <dsp:cNvPr id="0" name=""/>
        <dsp:cNvSpPr/>
      </dsp:nvSpPr>
      <dsp:spPr>
        <a:xfrm>
          <a:off x="4948680" y="0"/>
          <a:ext cx="2304450" cy="199362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/>
            <a:t>The nature and purpose of an organisation </a:t>
          </a:r>
        </a:p>
      </dsp:txBody>
      <dsp:txXfrm>
        <a:off x="5330577" y="330385"/>
        <a:ext cx="1540656" cy="1332850"/>
      </dsp:txXfrm>
    </dsp:sp>
    <dsp:sp modelId="{8FE75EE4-5498-4714-909B-ABD93E897339}">
      <dsp:nvSpPr>
        <dsp:cNvPr id="0" name=""/>
        <dsp:cNvSpPr/>
      </dsp:nvSpPr>
      <dsp:spPr>
        <a:xfrm>
          <a:off x="7688772" y="2757601"/>
          <a:ext cx="1060976" cy="914171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9716C5-1607-4163-BC0F-BCB2328DF17F}">
      <dsp:nvSpPr>
        <dsp:cNvPr id="0" name=""/>
        <dsp:cNvSpPr/>
      </dsp:nvSpPr>
      <dsp:spPr>
        <a:xfrm>
          <a:off x="7062129" y="1226210"/>
          <a:ext cx="2304450" cy="199362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/>
            <a:t>The need for organisation success and survival</a:t>
          </a:r>
        </a:p>
      </dsp:txBody>
      <dsp:txXfrm>
        <a:off x="7444026" y="1556595"/>
        <a:ext cx="1540656" cy="1332850"/>
      </dsp:txXfrm>
    </dsp:sp>
    <dsp:sp modelId="{66869B63-B015-4C15-A528-85E3F00B94B6}">
      <dsp:nvSpPr>
        <dsp:cNvPr id="0" name=""/>
        <dsp:cNvSpPr/>
      </dsp:nvSpPr>
      <dsp:spPr>
        <a:xfrm>
          <a:off x="6828609" y="4686757"/>
          <a:ext cx="1060976" cy="914171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E08060-40E1-452F-AF1E-71B89CE4064B}">
      <dsp:nvSpPr>
        <dsp:cNvPr id="0" name=""/>
        <dsp:cNvSpPr/>
      </dsp:nvSpPr>
      <dsp:spPr>
        <a:xfrm>
          <a:off x="7062129" y="3636797"/>
          <a:ext cx="2304450" cy="199362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/>
            <a:t>The external environment of which the organisation is part</a:t>
          </a:r>
        </a:p>
      </dsp:txBody>
      <dsp:txXfrm>
        <a:off x="7444026" y="3967182"/>
        <a:ext cx="1540656" cy="1332850"/>
      </dsp:txXfrm>
    </dsp:sp>
    <dsp:sp modelId="{627E9B0C-419A-4675-B3BF-8B2CBAA296D4}">
      <dsp:nvSpPr>
        <dsp:cNvPr id="0" name=""/>
        <dsp:cNvSpPr/>
      </dsp:nvSpPr>
      <dsp:spPr>
        <a:xfrm>
          <a:off x="4694883" y="4887010"/>
          <a:ext cx="1060976" cy="914171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A2FDDB-FAB2-4EE6-A998-1ECB3CFD308D}">
      <dsp:nvSpPr>
        <dsp:cNvPr id="0" name=""/>
        <dsp:cNvSpPr/>
      </dsp:nvSpPr>
      <dsp:spPr>
        <a:xfrm>
          <a:off x="4948680" y="4864379"/>
          <a:ext cx="2304450" cy="199362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/>
            <a:t>Social responsibilities and business ethics</a:t>
          </a:r>
        </a:p>
      </dsp:txBody>
      <dsp:txXfrm>
        <a:off x="5330577" y="5194764"/>
        <a:ext cx="1540656" cy="1332850"/>
      </dsp:txXfrm>
    </dsp:sp>
    <dsp:sp modelId="{E0629090-FEF6-47EE-894D-9F6BE5A40D7D}">
      <dsp:nvSpPr>
        <dsp:cNvPr id="0" name=""/>
        <dsp:cNvSpPr/>
      </dsp:nvSpPr>
      <dsp:spPr>
        <a:xfrm>
          <a:off x="3436364" y="3178682"/>
          <a:ext cx="1060976" cy="914171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1C1300-6EC5-4E41-9EF8-46626E5004BB}">
      <dsp:nvSpPr>
        <dsp:cNvPr id="0" name=""/>
        <dsp:cNvSpPr/>
      </dsp:nvSpPr>
      <dsp:spPr>
        <a:xfrm>
          <a:off x="2825419" y="3638168"/>
          <a:ext cx="2304450" cy="199362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/>
            <a:t>Business strategy, organisational processes and the execution of work</a:t>
          </a:r>
        </a:p>
      </dsp:txBody>
      <dsp:txXfrm>
        <a:off x="3207316" y="3968553"/>
        <a:ext cx="1540656" cy="1332850"/>
      </dsp:txXfrm>
    </dsp:sp>
    <dsp:sp modelId="{8BBA084A-14D8-46EC-85DA-36A610ACC423}">
      <dsp:nvSpPr>
        <dsp:cNvPr id="0" name=""/>
        <dsp:cNvSpPr/>
      </dsp:nvSpPr>
      <dsp:spPr>
        <a:xfrm>
          <a:off x="2825419" y="1223467"/>
          <a:ext cx="2304450" cy="199362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/>
            <a:t>The human element and behaviour of people</a:t>
          </a:r>
        </a:p>
      </dsp:txBody>
      <dsp:txXfrm>
        <a:off x="3207316" y="1553852"/>
        <a:ext cx="1540656" cy="13328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95FFF-0B6D-4156-830E-D8D2D5BDA8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3D9E3B-0E28-4425-AEDB-176AA56F43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B660C-BFF3-4240-82F2-275989C7D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95619-D196-4626-8B25-19E9ABCB391E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A0025A-E8B7-4437-9984-00A102D28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81375F-65C2-4CE7-80BA-14DCFFB95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46C5B-AEC1-4217-B562-3F29C68B8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191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A6CB5-53E5-4F70-B44C-E4E568863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1F80C-4222-4C18-A4B2-18950BCDB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5967F-08B2-4986-9C33-038150F1C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95619-D196-4626-8B25-19E9ABCB391E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B18302-B971-4460-AC83-FC5A677AE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F8E1F9-AF06-4750-8ECB-590CC5294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46C5B-AEC1-4217-B562-3F29C68B8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306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828D7-62BA-40E3-B3AB-645537CF8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B28E1C-186C-4BB0-9D0F-C69251F6E6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C63B3-DC89-4683-BC11-7E76D2BEE0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95619-D196-4626-8B25-19E9ABCB391E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8CFE0A-F4F9-4B4C-A875-05672E179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39B7E-126F-46CB-9196-495F6A7BA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46C5B-AEC1-4217-B562-3F29C68B8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891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2033B-8A4F-4E7C-B574-C7A0B9C4E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649F2-EE58-4072-88D9-6393BB43A4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290632-E5F2-4613-9C8B-1F8267611A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4A6E86-1E1C-423C-A272-56C88810F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95619-D196-4626-8B25-19E9ABCB391E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2AAF11-CCF9-481C-B6C5-0B381DB3E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32068E-A4FD-4003-B559-D48663036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46C5B-AEC1-4217-B562-3F29C68B8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40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FD6F9-5E02-49D0-B879-4584C453C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D2D4A6-0204-4B64-96CF-C2E0A71AC9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832EEA-70D7-437C-A3AA-5D6B4B0714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FC3A8D-6015-4CEC-BF2C-A56003AA7B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F69F82-A5E1-4FFC-8DEF-DEC1E8D3AA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C12B2B-75D2-4E37-8DF1-3C0B12770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95619-D196-4626-8B25-19E9ABCB391E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BB5EF9-B947-4A71-8BBF-107020BFE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D11AC1-18D0-428A-A8F9-1776BED36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46C5B-AEC1-4217-B562-3F29C68B8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016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2766C-28B8-4C52-9B71-2B322D146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A24F47-08F3-4D11-BDDE-139D7C0A0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95619-D196-4626-8B25-19E9ABCB391E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EC6E62-CE58-4136-853F-3A23F903D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209B5F-60AE-4AEE-9506-0728C5A92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46C5B-AEC1-4217-B562-3F29C68B8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249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7EF862-7FDC-4E95-AF03-BFE1D0316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95619-D196-4626-8B25-19E9ABCB391E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9B6654-0487-4A24-9030-0D2E9DD812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14C3FB-7DF8-413D-BD7A-7CBE44288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46C5B-AEC1-4217-B562-3F29C68B8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673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74FEB-EA46-401D-9281-9F5D73540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4C047-9B92-412E-9AD8-67262986B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2634A6-327E-49CD-81C6-BD3A9F7468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117065-9575-4DB5-8044-3E2E2361C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95619-D196-4626-8B25-19E9ABCB391E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290A71-FDCA-458A-BCBA-C823FBFC6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6CE3BC-AC4D-4888-895D-4768A2411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46C5B-AEC1-4217-B562-3F29C68B8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225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4AC07-2B3C-4262-9BF7-FC40F259C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1F43BC-3CDE-4747-A4D3-A792EADF4C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92C13D-88B1-4BE1-A2ED-59BD9BAFEF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8A2A90-1FFD-43DC-8598-54C1D6E9D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95619-D196-4626-8B25-19E9ABCB391E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49E301-A02A-44FA-9B36-41AA44C42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2EA70C-B651-4D94-9109-7903E88C2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46C5B-AEC1-4217-B562-3F29C68B8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975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1D427-0375-4F57-9DFD-FD8E01ABF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E4F416-D5A0-45F9-ABD8-69452FF6E7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F45EE2-2C87-4B1A-A5A0-E1C0C898F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95619-D196-4626-8B25-19E9ABCB391E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B83383-A56C-47A1-BD1F-BCF72A97C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04E33-8B88-4FEC-BE51-C53EC97DF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46C5B-AEC1-4217-B562-3F29C68B8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67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E98B56-6BF9-49C7-A146-9CB659197C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E2A44F-1EB0-4DC7-A292-CCFAD196B3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EE73A-2B9C-4FC5-AB6A-04D8979050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95619-D196-4626-8B25-19E9ABCB391E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FFA03-C94E-48AF-8F37-5BCA7710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23B612-D1B6-4269-83B3-1834E553B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46C5B-AEC1-4217-B562-3F29C68B8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40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B10693-9973-4D62-972A-FA4BB44BD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A47CCD-002C-4723-A513-1EA780D605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C8C-F132-4AEB-8A04-303AB88770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95619-D196-4626-8B25-19E9ABCB391E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5EA01-1FEF-4589-B53F-690FA4CA82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C27A11-C791-455A-8B0D-98EAE813D2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946C5B-AEC1-4217-B562-3F29C68B8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622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youtube.com/watch?v=24V6Xl1xWKE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4D665C7-1CC4-4AF0-92EA-435AC93C169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2978"/>
            <a:ext cx="12192000" cy="68905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139730-CAF2-4495-B13E-881722B8C0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9177" y="2468084"/>
            <a:ext cx="11628408" cy="2387600"/>
          </a:xfrm>
        </p:spPr>
        <p:txBody>
          <a:bodyPr>
            <a:noAutofit/>
          </a:bodyPr>
          <a:lstStyle/>
          <a:p>
            <a:r>
              <a:rPr lang="en-GB" b="1" dirty="0" smtClean="0"/>
              <a:t>The </a:t>
            </a:r>
            <a:r>
              <a:rPr lang="en-GB" b="1" dirty="0"/>
              <a:t>Meaning of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Organisational </a:t>
            </a:r>
            <a:r>
              <a:rPr lang="en-GB" b="1" dirty="0"/>
              <a:t>Behaviour </a:t>
            </a:r>
          </a:p>
        </p:txBody>
      </p:sp>
    </p:spTree>
    <p:extLst>
      <p:ext uri="{BB962C8B-B14F-4D97-AF65-F5344CB8AC3E}">
        <p14:creationId xmlns:p14="http://schemas.microsoft.com/office/powerpoint/2010/main" val="2524020357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188F57DF-2A1D-4D6C-9393-FA945A854036}"/>
              </a:ext>
            </a:extLst>
          </p:cNvPr>
          <p:cNvSpPr/>
          <p:nvPr/>
        </p:nvSpPr>
        <p:spPr>
          <a:xfrm>
            <a:off x="1328469" y="345057"/>
            <a:ext cx="3545456" cy="2587924"/>
          </a:xfrm>
          <a:prstGeom prst="wedgeRoundRectCallout">
            <a:avLst>
              <a:gd name="adj1" fmla="val 55786"/>
              <a:gd name="adj2" fmla="val 91496"/>
              <a:gd name="adj3" fmla="val 16667"/>
            </a:avLst>
          </a:prstGeom>
          <a:ln w="38100"/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What is Organisational Behaviour?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851FD6C-19DB-4163-8EE8-BEEEAE1E4088}"/>
              </a:ext>
            </a:extLst>
          </p:cNvPr>
          <p:cNvSpPr/>
          <p:nvPr/>
        </p:nvSpPr>
        <p:spPr>
          <a:xfrm>
            <a:off x="5408763" y="4261451"/>
            <a:ext cx="5736565" cy="2147976"/>
          </a:xfrm>
          <a:prstGeom prst="round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“The study and understanding of individual and group behaviour and patterns of</a:t>
            </a:r>
          </a:p>
          <a:p>
            <a:pPr algn="ctr"/>
            <a:r>
              <a:rPr lang="en-GB" sz="2000" b="1" dirty="0"/>
              <a:t>structure in order to help improve organisational performance and effectiveness”</a:t>
            </a:r>
          </a:p>
          <a:p>
            <a:pPr algn="r"/>
            <a:r>
              <a:rPr lang="en-GB" sz="2000" dirty="0"/>
              <a:t>(Mullins, 2016)</a:t>
            </a:r>
          </a:p>
        </p:txBody>
      </p:sp>
    </p:spTree>
    <p:extLst>
      <p:ext uri="{BB962C8B-B14F-4D97-AF65-F5344CB8AC3E}">
        <p14:creationId xmlns:p14="http://schemas.microsoft.com/office/powerpoint/2010/main" val="612102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DEA2B923-8CF0-4C33-BAFE-51574B40F280}"/>
              </a:ext>
            </a:extLst>
          </p:cNvPr>
          <p:cNvSpPr/>
          <p:nvPr/>
        </p:nvSpPr>
        <p:spPr>
          <a:xfrm>
            <a:off x="7194430" y="238664"/>
            <a:ext cx="4408097" cy="3190335"/>
          </a:xfrm>
          <a:prstGeom prst="wedgeRoundRectCallout">
            <a:avLst>
              <a:gd name="adj1" fmla="val -72924"/>
              <a:gd name="adj2" fmla="val 84163"/>
              <a:gd name="adj3" fmla="val 16667"/>
            </a:avLst>
          </a:prstGeom>
          <a:ln w="38100"/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Is understanding Organisational Behaviour Important?</a:t>
            </a:r>
          </a:p>
          <a:p>
            <a:pPr algn="ctr"/>
            <a:r>
              <a:rPr lang="en-GB" sz="4000" b="1" dirty="0"/>
              <a:t>Why? </a:t>
            </a:r>
          </a:p>
        </p:txBody>
      </p:sp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45C93246-F972-4220-A1A8-FFA1C9E403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609" y="3337560"/>
            <a:ext cx="4787660" cy="2968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751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40116566-5FE7-47A2-97FE-5E115AC53720}"/>
              </a:ext>
            </a:extLst>
          </p:cNvPr>
          <p:cNvSpPr/>
          <p:nvPr/>
        </p:nvSpPr>
        <p:spPr>
          <a:xfrm>
            <a:off x="1173193" y="255918"/>
            <a:ext cx="4408097" cy="2288875"/>
          </a:xfrm>
          <a:prstGeom prst="wedgeRoundRectCallout">
            <a:avLst>
              <a:gd name="adj1" fmla="val 46254"/>
              <a:gd name="adj2" fmla="val 71995"/>
              <a:gd name="adj3" fmla="val 16667"/>
            </a:avLst>
          </a:prstGeom>
          <a:ln w="38100"/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Why do people behave the way they do at work?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96386E9-1C6E-4CAB-A4EC-6AB98815A3DD}"/>
              </a:ext>
            </a:extLst>
          </p:cNvPr>
          <p:cNvSpPr/>
          <p:nvPr/>
        </p:nvSpPr>
        <p:spPr>
          <a:xfrm>
            <a:off x="5581290" y="3429000"/>
            <a:ext cx="5831455" cy="2288874"/>
          </a:xfrm>
          <a:prstGeom prst="round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err="1"/>
              <a:t>Hellriegel</a:t>
            </a:r>
            <a:r>
              <a:rPr lang="en-GB" sz="2000" dirty="0"/>
              <a:t>, Slocum and Woodman (1998) suggest:</a:t>
            </a:r>
          </a:p>
          <a:p>
            <a:pPr algn="ctr"/>
            <a:endParaRPr lang="en-GB" sz="2000" dirty="0"/>
          </a:p>
          <a:p>
            <a:pPr algn="ctr"/>
            <a:r>
              <a:rPr lang="en-GB" sz="2000" b="1" dirty="0"/>
              <a:t>“One way to recognise why people behave as they do at work is to view an organisation as an iceberg.</a:t>
            </a:r>
          </a:p>
          <a:p>
            <a:pPr algn="ctr"/>
            <a:r>
              <a:rPr lang="en-GB" sz="2000" b="1" dirty="0"/>
              <a:t>What sinks ships isn’t always what sailors can see, but what they can’t see”.</a:t>
            </a:r>
          </a:p>
        </p:txBody>
      </p:sp>
    </p:spTree>
    <p:extLst>
      <p:ext uri="{BB962C8B-B14F-4D97-AF65-F5344CB8AC3E}">
        <p14:creationId xmlns:p14="http://schemas.microsoft.com/office/powerpoint/2010/main" val="243909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C21349-D29E-4518-9734-031ED0A3BB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64"/>
          <a:stretch/>
        </p:blipFill>
        <p:spPr>
          <a:xfrm>
            <a:off x="426595" y="577969"/>
            <a:ext cx="7345242" cy="570206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B4F00D3-32A4-449B-A618-109E1B101D4C}"/>
              </a:ext>
            </a:extLst>
          </p:cNvPr>
          <p:cNvSpPr/>
          <p:nvPr/>
        </p:nvSpPr>
        <p:spPr>
          <a:xfrm>
            <a:off x="8462513" y="1479429"/>
            <a:ext cx="3053749" cy="3899140"/>
          </a:xfrm>
          <a:prstGeom prst="round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The </a:t>
            </a:r>
            <a:r>
              <a:rPr lang="en-GB" sz="2000" b="1" u="sng" dirty="0">
                <a:solidFill>
                  <a:srgbClr val="FF0000"/>
                </a:solidFill>
              </a:rPr>
              <a:t>overt</a:t>
            </a:r>
            <a:r>
              <a:rPr lang="en-GB" sz="2000" b="1" dirty="0"/>
              <a:t>, formal aspects focus only on the tip of the iceberg (organisation). 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It is just as</a:t>
            </a:r>
          </a:p>
          <a:p>
            <a:pPr algn="ctr"/>
            <a:r>
              <a:rPr lang="en-GB" sz="2000" b="1" dirty="0"/>
              <a:t>important to focus on what you can’t see – the </a:t>
            </a:r>
            <a:r>
              <a:rPr lang="en-GB" sz="2000" b="1" u="sng" dirty="0">
                <a:solidFill>
                  <a:srgbClr val="FF0000"/>
                </a:solidFill>
              </a:rPr>
              <a:t>covert</a:t>
            </a:r>
            <a:r>
              <a:rPr lang="en-GB" sz="2000" b="1" dirty="0"/>
              <a:t>, behavioural aspects.</a:t>
            </a:r>
          </a:p>
        </p:txBody>
      </p:sp>
    </p:spTree>
    <p:extLst>
      <p:ext uri="{BB962C8B-B14F-4D97-AF65-F5344CB8AC3E}">
        <p14:creationId xmlns:p14="http://schemas.microsoft.com/office/powerpoint/2010/main" val="272435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439FE4E-7FE3-4859-AE5B-DEEBA34B8D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926114"/>
              </p:ext>
            </p:extLst>
          </p:nvPr>
        </p:nvGraphicFramePr>
        <p:xfrm>
          <a:off x="1" y="0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6469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:\Users\se046\AppData\Local\Microsoft\Windows\Temporary Internet Files\Content.Word\New Picture (3).bmp">
            <a:extLst>
              <a:ext uri="{FF2B5EF4-FFF2-40B4-BE49-F238E27FC236}">
                <a16:creationId xmlns:a16="http://schemas.microsoft.com/office/drawing/2014/main" id="{506577B8-1093-4227-9E87-AFA7251C6D40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63"/>
          <a:stretch/>
        </p:blipFill>
        <p:spPr bwMode="auto">
          <a:xfrm>
            <a:off x="5477773" y="992037"/>
            <a:ext cx="6461880" cy="47531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FF011D2-02F7-441E-A14F-518832E64B86}"/>
              </a:ext>
            </a:extLst>
          </p:cNvPr>
          <p:cNvSpPr/>
          <p:nvPr/>
        </p:nvSpPr>
        <p:spPr>
          <a:xfrm>
            <a:off x="191962" y="293297"/>
            <a:ext cx="4871744" cy="6150633"/>
          </a:xfrm>
          <a:prstGeom prst="round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The study of behaviour can be viewed in terms of three main disciplines:</a:t>
            </a:r>
          </a:p>
          <a:p>
            <a:pPr marL="457200" indent="-457200" algn="ctr"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</a:rPr>
              <a:t>psychology,</a:t>
            </a:r>
          </a:p>
          <a:p>
            <a:pPr marL="457200" indent="-457200" algn="ctr"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</a:rPr>
              <a:t>Sociology</a:t>
            </a:r>
          </a:p>
          <a:p>
            <a:pPr marL="457200" indent="-457200" algn="ctr">
              <a:buFont typeface="+mj-lt"/>
              <a:buAutoNum type="arabicPeriod"/>
            </a:pPr>
            <a:r>
              <a:rPr lang="en-GB" sz="2000" b="1" dirty="0">
                <a:solidFill>
                  <a:srgbClr val="FF0000"/>
                </a:solidFill>
              </a:rPr>
              <a:t>anthropology</a:t>
            </a:r>
            <a:r>
              <a:rPr lang="en-GB" sz="2000" b="1" dirty="0"/>
              <a:t>. </a:t>
            </a:r>
          </a:p>
          <a:p>
            <a:pPr marL="457200" indent="-457200" algn="ctr">
              <a:buFont typeface="+mj-lt"/>
              <a:buAutoNum type="arabicPeriod"/>
            </a:pPr>
            <a:endParaRPr lang="en-GB" sz="2000" b="1" dirty="0"/>
          </a:p>
          <a:p>
            <a:pPr algn="ctr"/>
            <a:r>
              <a:rPr lang="en-GB" sz="2000" b="1" dirty="0"/>
              <a:t>All three disciplines have made an important contribution</a:t>
            </a:r>
          </a:p>
          <a:p>
            <a:pPr algn="ctr"/>
            <a:r>
              <a:rPr lang="en-GB" sz="2000" b="1" dirty="0"/>
              <a:t>to the field of organisational behaviour.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>
                <a:solidFill>
                  <a:srgbClr val="FF0000"/>
                </a:solidFill>
              </a:rPr>
              <a:t>Psychologists</a:t>
            </a:r>
            <a:r>
              <a:rPr lang="en-GB" sz="2000" b="1" dirty="0"/>
              <a:t> are concerned</a:t>
            </a:r>
          </a:p>
          <a:p>
            <a:pPr algn="ctr"/>
            <a:r>
              <a:rPr lang="en-GB" sz="2000" b="1" dirty="0"/>
              <a:t>with the study of human behaviour.</a:t>
            </a:r>
          </a:p>
          <a:p>
            <a:pPr algn="ctr"/>
            <a:r>
              <a:rPr lang="en-GB" sz="2000" b="1" dirty="0">
                <a:solidFill>
                  <a:srgbClr val="FF0000"/>
                </a:solidFill>
              </a:rPr>
              <a:t>Sociologist</a:t>
            </a:r>
            <a:r>
              <a:rPr lang="en-GB" sz="2000" b="1" dirty="0"/>
              <a:t>s are more concerned with the study of social behaviour.</a:t>
            </a:r>
          </a:p>
          <a:p>
            <a:pPr algn="ctr"/>
            <a:r>
              <a:rPr lang="en-GB" sz="2000" b="1" dirty="0">
                <a:solidFill>
                  <a:srgbClr val="FF0000"/>
                </a:solidFill>
              </a:rPr>
              <a:t>Anthropologists</a:t>
            </a:r>
            <a:r>
              <a:rPr lang="en-GB" sz="2000" b="1" dirty="0"/>
              <a:t> are more concerned with the science of humankind. </a:t>
            </a:r>
          </a:p>
          <a:p>
            <a:pPr algn="ctr"/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777970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2B396-939C-4E62-89B8-E7887AB6C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en-GB" sz="5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7DB1C-35CA-49B6-B437-7B960ECDC4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3000" b="1" dirty="0"/>
              <a:t>Consider the following questions and provide your answers in the Week 1, Activity 1 Discussion Forum: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1.	</a:t>
            </a:r>
            <a:r>
              <a:rPr lang="en-GB" sz="3000" dirty="0" smtClean="0"/>
              <a:t>What do you think are </a:t>
            </a:r>
            <a:r>
              <a:rPr lang="en-GB" sz="3000" dirty="0"/>
              <a:t>the main factors to bear in mind </a:t>
            </a:r>
            <a:r>
              <a:rPr lang="en-GB" sz="3000" dirty="0" smtClean="0"/>
              <a:t>with </a:t>
            </a:r>
            <a:r>
              <a:rPr lang="en-GB" sz="3000" dirty="0"/>
              <a:t>and particular difficulties presented by, the study of organisational behaviour.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2.	Suggest main headings under which factors influencing behaviour in work organisations can best be identified. Where possible, give practical examples based on your experience.</a:t>
            </a:r>
          </a:p>
          <a:p>
            <a:pPr marL="0" indent="0">
              <a:buNone/>
            </a:pPr>
            <a:endParaRPr lang="en-GB" sz="3000" dirty="0"/>
          </a:p>
          <a:p>
            <a:pPr marL="514350" indent="-514350">
              <a:buFont typeface="+mj-lt"/>
              <a:buAutoNum type="arabicPeriod"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425787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332</Words>
  <Application>Microsoft Office PowerPoint</Application>
  <PresentationFormat>Widescreen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The Meaning of  Organisational Behaviour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Ystyr Ymddygiad Sefydliadol  The Meaning of Organisational Behaviour</dc:title>
  <dc:creator>Davina Evans</dc:creator>
  <cp:lastModifiedBy>Glenn Behenna</cp:lastModifiedBy>
  <cp:revision>13</cp:revision>
  <dcterms:created xsi:type="dcterms:W3CDTF">2018-10-01T17:14:59Z</dcterms:created>
  <dcterms:modified xsi:type="dcterms:W3CDTF">2021-02-27T12:38:45Z</dcterms:modified>
</cp:coreProperties>
</file>