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68" r:id="rId3"/>
    <p:sldId id="269" r:id="rId4"/>
    <p:sldId id="292" r:id="rId5"/>
    <p:sldId id="270" r:id="rId6"/>
    <p:sldId id="271" r:id="rId7"/>
    <p:sldId id="272" r:id="rId8"/>
    <p:sldId id="273" r:id="rId9"/>
    <p:sldId id="274" r:id="rId10"/>
    <p:sldId id="277" r:id="rId11"/>
    <p:sldId id="275" r:id="rId12"/>
    <p:sldId id="276" r:id="rId13"/>
    <p:sldId id="278" r:id="rId14"/>
    <p:sldId id="279" r:id="rId15"/>
    <p:sldId id="280" r:id="rId16"/>
    <p:sldId id="281" r:id="rId17"/>
    <p:sldId id="282" r:id="rId18"/>
    <p:sldId id="283" r:id="rId19"/>
    <p:sldId id="289" r:id="rId20"/>
    <p:sldId id="288" r:id="rId21"/>
    <p:sldId id="290" r:id="rId22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888">
          <p15:clr>
            <a:srgbClr val="A4A3A4"/>
          </p15:clr>
        </p15:guide>
        <p15:guide id="3" orient="horz" pos="432">
          <p15:clr>
            <a:srgbClr val="A4A3A4"/>
          </p15:clr>
        </p15:guide>
        <p15:guide id="4" orient="horz" pos="3072">
          <p15:clr>
            <a:srgbClr val="A4A3A4"/>
          </p15:clr>
        </p15:guide>
        <p15:guide id="5" orient="horz" pos="3408">
          <p15:clr>
            <a:srgbClr val="A4A3A4"/>
          </p15:clr>
        </p15:guide>
        <p15:guide id="6" pos="3839">
          <p15:clr>
            <a:srgbClr val="A4A3A4"/>
          </p15:clr>
        </p15:guide>
        <p15:guide id="7" pos="383">
          <p15:clr>
            <a:srgbClr val="A4A3A4"/>
          </p15:clr>
        </p15:guide>
        <p15:guide id="8" pos="7295">
          <p15:clr>
            <a:srgbClr val="A4A3A4"/>
          </p15:clr>
        </p15:guide>
        <p15:guide id="9" pos="815">
          <p15:clr>
            <a:srgbClr val="A4A3A4"/>
          </p15:clr>
        </p15:guide>
        <p15:guide id="10" pos="2879">
          <p15:clr>
            <a:srgbClr val="A4A3A4"/>
          </p15:clr>
        </p15:guide>
        <p15:guide id="11" pos="307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4E0CA2-16F4-4680-9F25-06635DD07109}" v="44" dt="2023-01-11T09:44:06.182"/>
  </p1510:revLst>
</p1510:revInfo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0" autoAdjust="0"/>
    <p:restoredTop sz="79671" autoAdjust="0"/>
  </p:normalViewPr>
  <p:slideViewPr>
    <p:cSldViewPr>
      <p:cViewPr varScale="1">
        <p:scale>
          <a:sx n="91" d="100"/>
          <a:sy n="91" d="100"/>
        </p:scale>
        <p:origin x="1176" y="78"/>
      </p:cViewPr>
      <p:guideLst>
        <p:guide orient="horz" pos="2160"/>
        <p:guide orient="horz" pos="3888"/>
        <p:guide orient="horz" pos="432"/>
        <p:guide orient="horz" pos="3072"/>
        <p:guide orient="horz" pos="3408"/>
        <p:guide pos="3839"/>
        <p:guide pos="383"/>
        <p:guide pos="7295"/>
        <p:guide pos="815"/>
        <p:guide pos="2879"/>
        <p:guide pos="307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7" d="100"/>
          <a:sy n="87" d="100"/>
        </p:scale>
        <p:origin x="3840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James" userId="e815814b-f5ab-4367-85bb-abbbaf16d579" providerId="ADAL" clId="{7F4E0CA2-16F4-4680-9F25-06635DD07109}"/>
    <pc:docChg chg="custSel addSld delSld modSld">
      <pc:chgData name="Laura James" userId="e815814b-f5ab-4367-85bb-abbbaf16d579" providerId="ADAL" clId="{7F4E0CA2-16F4-4680-9F25-06635DD07109}" dt="2023-01-11T09:44:06.182" v="45" actId="255"/>
      <pc:docMkLst>
        <pc:docMk/>
      </pc:docMkLst>
      <pc:sldChg chg="del">
        <pc:chgData name="Laura James" userId="e815814b-f5ab-4367-85bb-abbbaf16d579" providerId="ADAL" clId="{7F4E0CA2-16F4-4680-9F25-06635DD07109}" dt="2023-01-11T09:42:36.242" v="8" actId="2696"/>
        <pc:sldMkLst>
          <pc:docMk/>
          <pc:sldMk cId="2501761984" sldId="285"/>
        </pc:sldMkLst>
      </pc:sldChg>
      <pc:sldChg chg="del">
        <pc:chgData name="Laura James" userId="e815814b-f5ab-4367-85bb-abbbaf16d579" providerId="ADAL" clId="{7F4E0CA2-16F4-4680-9F25-06635DD07109}" dt="2023-01-11T09:42:38.645" v="9" actId="2696"/>
        <pc:sldMkLst>
          <pc:docMk/>
          <pc:sldMk cId="1116243263" sldId="286"/>
        </pc:sldMkLst>
      </pc:sldChg>
      <pc:sldChg chg="del">
        <pc:chgData name="Laura James" userId="e815814b-f5ab-4367-85bb-abbbaf16d579" providerId="ADAL" clId="{7F4E0CA2-16F4-4680-9F25-06635DD07109}" dt="2023-01-11T09:42:42.142" v="10" actId="2696"/>
        <pc:sldMkLst>
          <pc:docMk/>
          <pc:sldMk cId="496382880" sldId="287"/>
        </pc:sldMkLst>
      </pc:sldChg>
      <pc:sldChg chg="addSp modSp mod">
        <pc:chgData name="Laura James" userId="e815814b-f5ab-4367-85bb-abbbaf16d579" providerId="ADAL" clId="{7F4E0CA2-16F4-4680-9F25-06635DD07109}" dt="2023-01-11T09:44:06.182" v="45" actId="255"/>
        <pc:sldMkLst>
          <pc:docMk/>
          <pc:sldMk cId="2084924289" sldId="288"/>
        </pc:sldMkLst>
        <pc:spChg chg="mod">
          <ac:chgData name="Laura James" userId="e815814b-f5ab-4367-85bb-abbbaf16d579" providerId="ADAL" clId="{7F4E0CA2-16F4-4680-9F25-06635DD07109}" dt="2023-01-11T09:42:52.277" v="19" actId="20577"/>
          <ac:spMkLst>
            <pc:docMk/>
            <pc:sldMk cId="2084924289" sldId="288"/>
            <ac:spMk id="2" creationId="{87BB66F6-EC27-489F-83A4-E715FFD777DC}"/>
          </ac:spMkLst>
        </pc:spChg>
        <pc:spChg chg="add mod">
          <ac:chgData name="Laura James" userId="e815814b-f5ab-4367-85bb-abbbaf16d579" providerId="ADAL" clId="{7F4E0CA2-16F4-4680-9F25-06635DD07109}" dt="2023-01-11T09:44:06.182" v="45" actId="255"/>
          <ac:spMkLst>
            <pc:docMk/>
            <pc:sldMk cId="2084924289" sldId="288"/>
            <ac:spMk id="3" creationId="{D9511BB6-187B-31C8-9DE7-A35D56DC229E}"/>
          </ac:spMkLst>
        </pc:spChg>
      </pc:sldChg>
      <pc:sldChg chg="del">
        <pc:chgData name="Laura James" userId="e815814b-f5ab-4367-85bb-abbbaf16d579" providerId="ADAL" clId="{7F4E0CA2-16F4-4680-9F25-06635DD07109}" dt="2023-01-11T09:39:23.124" v="7" actId="2696"/>
        <pc:sldMkLst>
          <pc:docMk/>
          <pc:sldMk cId="4193895201" sldId="291"/>
        </pc:sldMkLst>
      </pc:sldChg>
      <pc:sldChg chg="addSp modSp new add mod modNotes">
        <pc:chgData name="Laura James" userId="e815814b-f5ab-4367-85bb-abbbaf16d579" providerId="ADAL" clId="{7F4E0CA2-16F4-4680-9F25-06635DD07109}" dt="2023-01-11T09:39:01.342" v="6" actId="20577"/>
        <pc:sldMkLst>
          <pc:docMk/>
          <pc:sldMk cId="4200284545" sldId="292"/>
        </pc:sldMkLst>
        <pc:picChg chg="add mod replST">
          <ac:chgData name="Laura James" userId="e815814b-f5ab-4367-85bb-abbbaf16d579" providerId="ADAL" clId="{7F4E0CA2-16F4-4680-9F25-06635DD07109}" dt="2023-01-11T09:39:00.974" v="4"/>
          <ac:picMkLst>
            <pc:docMk/>
            <pc:sldMk cId="4200284545" sldId="292"/>
            <ac:picMk id="3" creationId="{A0D3D14B-06C0-37E7-DE57-9FE8D8590CB5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2D4510-3ED5-4152-977D-6D1E1B993AE1}" type="doc">
      <dgm:prSet loTypeId="urn:microsoft.com/office/officeart/2005/8/layout/process1" loCatId="process" qsTypeId="urn:microsoft.com/office/officeart/2005/8/quickstyle/simple1" qsCatId="simple" csTypeId="urn:microsoft.com/office/officeart/2005/8/colors/colorful1" csCatId="colorful" phldr="1"/>
      <dgm:spPr/>
    </dgm:pt>
    <dgm:pt modelId="{36D63378-854E-41B3-803F-DF1D0A4DDB80}">
      <dgm:prSet phldrT="[Text]"/>
      <dgm:spPr/>
      <dgm:t>
        <a:bodyPr anchor="ctr"/>
        <a:lstStyle/>
        <a:p>
          <a:pPr algn="ctr"/>
          <a:r>
            <a:rPr lang="en-GB" dirty="0"/>
            <a:t>Qualifications		</a:t>
          </a:r>
        </a:p>
      </dgm:t>
    </dgm:pt>
    <dgm:pt modelId="{4390A400-CAD4-473E-8115-F24D6B7BAC17}" type="parTrans" cxnId="{30B98C7F-8ED3-437E-A524-E2F2C64B6FCC}">
      <dgm:prSet/>
      <dgm:spPr/>
      <dgm:t>
        <a:bodyPr/>
        <a:lstStyle/>
        <a:p>
          <a:endParaRPr lang="en-GB"/>
        </a:p>
      </dgm:t>
    </dgm:pt>
    <dgm:pt modelId="{81D85357-C13A-4C68-8BE9-980308C2F852}" type="sibTrans" cxnId="{30B98C7F-8ED3-437E-A524-E2F2C64B6FCC}">
      <dgm:prSet/>
      <dgm:spPr/>
      <dgm:t>
        <a:bodyPr/>
        <a:lstStyle/>
        <a:p>
          <a:endParaRPr lang="en-GB"/>
        </a:p>
      </dgm:t>
    </dgm:pt>
    <dgm:pt modelId="{F8CE3400-68A0-4FAD-9AE5-E5E028DE6D3C}">
      <dgm:prSet phldrT="[Text]"/>
      <dgm:spPr/>
      <dgm:t>
        <a:bodyPr anchor="t"/>
        <a:lstStyle/>
        <a:p>
          <a:r>
            <a:rPr lang="en-GB" dirty="0"/>
            <a:t>Employment</a:t>
          </a:r>
        </a:p>
      </dgm:t>
    </dgm:pt>
    <dgm:pt modelId="{F4FC5850-D02D-4D9C-8CC1-D7DDFAD8EA3A}" type="parTrans" cxnId="{DBEA7314-9C0C-4602-8FA1-DA346A980751}">
      <dgm:prSet/>
      <dgm:spPr/>
      <dgm:t>
        <a:bodyPr/>
        <a:lstStyle/>
        <a:p>
          <a:endParaRPr lang="en-GB"/>
        </a:p>
      </dgm:t>
    </dgm:pt>
    <dgm:pt modelId="{09D81D76-2ED0-48AE-8A15-246AAA69299D}" type="sibTrans" cxnId="{DBEA7314-9C0C-4602-8FA1-DA346A980751}">
      <dgm:prSet/>
      <dgm:spPr/>
      <dgm:t>
        <a:bodyPr/>
        <a:lstStyle/>
        <a:p>
          <a:endParaRPr lang="en-GB"/>
        </a:p>
      </dgm:t>
    </dgm:pt>
    <dgm:pt modelId="{55E8D474-1518-46A1-8327-DEE36F22D4BD}" type="pres">
      <dgm:prSet presAssocID="{142D4510-3ED5-4152-977D-6D1E1B993AE1}" presName="Name0" presStyleCnt="0">
        <dgm:presLayoutVars>
          <dgm:dir/>
          <dgm:resizeHandles val="exact"/>
        </dgm:presLayoutVars>
      </dgm:prSet>
      <dgm:spPr/>
    </dgm:pt>
    <dgm:pt modelId="{2DD06C3B-88E3-475A-9FBF-50CDC1DA1BF8}" type="pres">
      <dgm:prSet presAssocID="{36D63378-854E-41B3-803F-DF1D0A4DDB80}" presName="node" presStyleLbl="node1" presStyleIdx="0" presStyleCnt="2" custScaleY="61594">
        <dgm:presLayoutVars>
          <dgm:bulletEnabled val="1"/>
        </dgm:presLayoutVars>
      </dgm:prSet>
      <dgm:spPr/>
    </dgm:pt>
    <dgm:pt modelId="{DC32171D-83A5-4F33-893D-F758B6883A8B}" type="pres">
      <dgm:prSet presAssocID="{81D85357-C13A-4C68-8BE9-980308C2F852}" presName="sibTrans" presStyleLbl="sibTrans2D1" presStyleIdx="0" presStyleCnt="1"/>
      <dgm:spPr/>
    </dgm:pt>
    <dgm:pt modelId="{CC9ED6BA-41AC-455A-A8CF-296B2233EF53}" type="pres">
      <dgm:prSet presAssocID="{81D85357-C13A-4C68-8BE9-980308C2F852}" presName="connectorText" presStyleLbl="sibTrans2D1" presStyleIdx="0" presStyleCnt="1"/>
      <dgm:spPr/>
    </dgm:pt>
    <dgm:pt modelId="{58F6F8C6-51F1-4B1F-B4AD-E25AAD34FB41}" type="pres">
      <dgm:prSet presAssocID="{F8CE3400-68A0-4FAD-9AE5-E5E028DE6D3C}" presName="node" presStyleLbl="node1" presStyleIdx="1" presStyleCnt="2" custScaleY="50390">
        <dgm:presLayoutVars>
          <dgm:bulletEnabled val="1"/>
        </dgm:presLayoutVars>
      </dgm:prSet>
      <dgm:spPr/>
    </dgm:pt>
  </dgm:ptLst>
  <dgm:cxnLst>
    <dgm:cxn modelId="{E27C810E-3C5D-4A7E-AE0A-5A447E9B4526}" type="presOf" srcId="{F8CE3400-68A0-4FAD-9AE5-E5E028DE6D3C}" destId="{58F6F8C6-51F1-4B1F-B4AD-E25AAD34FB41}" srcOrd="0" destOrd="0" presId="urn:microsoft.com/office/officeart/2005/8/layout/process1"/>
    <dgm:cxn modelId="{DBEA7314-9C0C-4602-8FA1-DA346A980751}" srcId="{142D4510-3ED5-4152-977D-6D1E1B993AE1}" destId="{F8CE3400-68A0-4FAD-9AE5-E5E028DE6D3C}" srcOrd="1" destOrd="0" parTransId="{F4FC5850-D02D-4D9C-8CC1-D7DDFAD8EA3A}" sibTransId="{09D81D76-2ED0-48AE-8A15-246AAA69299D}"/>
    <dgm:cxn modelId="{CCCBC318-582C-4CDF-AC70-CAF8C92186D2}" type="presOf" srcId="{81D85357-C13A-4C68-8BE9-980308C2F852}" destId="{CC9ED6BA-41AC-455A-A8CF-296B2233EF53}" srcOrd="1" destOrd="0" presId="urn:microsoft.com/office/officeart/2005/8/layout/process1"/>
    <dgm:cxn modelId="{B71B752A-535B-4AA6-A514-FBA2CE70EAC6}" type="presOf" srcId="{142D4510-3ED5-4152-977D-6D1E1B993AE1}" destId="{55E8D474-1518-46A1-8327-DEE36F22D4BD}" srcOrd="0" destOrd="0" presId="urn:microsoft.com/office/officeart/2005/8/layout/process1"/>
    <dgm:cxn modelId="{0382B242-14C9-4476-881C-5B617028C71A}" type="presOf" srcId="{81D85357-C13A-4C68-8BE9-980308C2F852}" destId="{DC32171D-83A5-4F33-893D-F758B6883A8B}" srcOrd="0" destOrd="0" presId="urn:microsoft.com/office/officeart/2005/8/layout/process1"/>
    <dgm:cxn modelId="{89A7F670-F143-436E-AD03-4B96D7F1D341}" type="presOf" srcId="{36D63378-854E-41B3-803F-DF1D0A4DDB80}" destId="{2DD06C3B-88E3-475A-9FBF-50CDC1DA1BF8}" srcOrd="0" destOrd="0" presId="urn:microsoft.com/office/officeart/2005/8/layout/process1"/>
    <dgm:cxn modelId="{30B98C7F-8ED3-437E-A524-E2F2C64B6FCC}" srcId="{142D4510-3ED5-4152-977D-6D1E1B993AE1}" destId="{36D63378-854E-41B3-803F-DF1D0A4DDB80}" srcOrd="0" destOrd="0" parTransId="{4390A400-CAD4-473E-8115-F24D6B7BAC17}" sibTransId="{81D85357-C13A-4C68-8BE9-980308C2F852}"/>
    <dgm:cxn modelId="{96F8AB77-0D83-4631-A934-593BA4EF5DB0}" type="presParOf" srcId="{55E8D474-1518-46A1-8327-DEE36F22D4BD}" destId="{2DD06C3B-88E3-475A-9FBF-50CDC1DA1BF8}" srcOrd="0" destOrd="0" presId="urn:microsoft.com/office/officeart/2005/8/layout/process1"/>
    <dgm:cxn modelId="{FA54CC9F-CBAB-43AD-9CDF-C3C7F4E7F199}" type="presParOf" srcId="{55E8D474-1518-46A1-8327-DEE36F22D4BD}" destId="{DC32171D-83A5-4F33-893D-F758B6883A8B}" srcOrd="1" destOrd="0" presId="urn:microsoft.com/office/officeart/2005/8/layout/process1"/>
    <dgm:cxn modelId="{0B02BD3F-BD7C-4034-BDC4-7B782C341F0D}" type="presParOf" srcId="{DC32171D-83A5-4F33-893D-F758B6883A8B}" destId="{CC9ED6BA-41AC-455A-A8CF-296B2233EF53}" srcOrd="0" destOrd="0" presId="urn:microsoft.com/office/officeart/2005/8/layout/process1"/>
    <dgm:cxn modelId="{C86ECF08-B038-4EAB-BF25-A5FB8C6E4500}" type="presParOf" srcId="{55E8D474-1518-46A1-8327-DEE36F22D4BD}" destId="{58F6F8C6-51F1-4B1F-B4AD-E25AAD34FB41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D06C3B-88E3-475A-9FBF-50CDC1DA1BF8}">
      <dsp:nvSpPr>
        <dsp:cNvPr id="0" name=""/>
        <dsp:cNvSpPr/>
      </dsp:nvSpPr>
      <dsp:spPr>
        <a:xfrm>
          <a:off x="2009" y="1303787"/>
          <a:ext cx="4284575" cy="158342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Qualifications		</a:t>
          </a:r>
        </a:p>
      </dsp:txBody>
      <dsp:txXfrm>
        <a:off x="48386" y="1350164"/>
        <a:ext cx="4191821" cy="1490670"/>
      </dsp:txXfrm>
    </dsp:sp>
    <dsp:sp modelId="{DC32171D-83A5-4F33-893D-F758B6883A8B}">
      <dsp:nvSpPr>
        <dsp:cNvPr id="0" name=""/>
        <dsp:cNvSpPr/>
      </dsp:nvSpPr>
      <dsp:spPr>
        <a:xfrm>
          <a:off x="4715042" y="1564212"/>
          <a:ext cx="908330" cy="10625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300" kern="1200"/>
        </a:p>
      </dsp:txBody>
      <dsp:txXfrm>
        <a:off x="4715042" y="1776727"/>
        <a:ext cx="635831" cy="637544"/>
      </dsp:txXfrm>
    </dsp:sp>
    <dsp:sp modelId="{58F6F8C6-51F1-4B1F-B4AD-E25AAD34FB41}">
      <dsp:nvSpPr>
        <dsp:cNvPr id="0" name=""/>
        <dsp:cNvSpPr/>
      </dsp:nvSpPr>
      <dsp:spPr>
        <a:xfrm>
          <a:off x="6000415" y="1447800"/>
          <a:ext cx="4284575" cy="129539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Employment</a:t>
          </a:r>
        </a:p>
      </dsp:txBody>
      <dsp:txXfrm>
        <a:off x="6038356" y="1485741"/>
        <a:ext cx="4208693" cy="1219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CEC3D-96F7-401F-9673-3EE7F75C9C5B}" type="datetimeFigureOut">
              <a:rPr lang="en-US"/>
              <a:t>1/11/2023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ED8CD-4E4C-49AC-BDC6-2963BA49E54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34179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2BCF4-D26D-4DAF-9F57-FE1E61FE7935}" type="datetimeFigureOut">
              <a:rPr lang="en-US"/>
              <a:t>1/11/2023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91549-43BF-425A-AF25-75262019208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39286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B91549-43BF-425A-AF25-75262019208C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78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
Poll Title: Do not modify the notes in this section to avoid tampering with the Poll Everywhere activity.
More info at polleverywhere.com/support
What makes up your personal brand?
https://www.polleverywhere.com/free_text_polls/4anTmqdxwKl2IlLK9riPa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B91549-43BF-425A-AF25-75262019208C}" type="slidenum">
              <a:rPr lang="en-GB" smtClean="0"/>
              <a:t>4</a:t>
            </a:fld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034735-8BA1-6A9A-2AC5-1E1521CA53B0}"/>
              </a:ext>
            </a:extLst>
          </p:cNvPr>
          <p:cNvSpPr txBox="1"/>
          <p:nvPr/>
        </p:nvSpPr>
        <p:spPr>
          <a:xfrm>
            <a:off x="0" y="0"/>
            <a:ext cx="3810000" cy="1270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4494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https://www.youtube.com/watch?v=ysO9XzgSJ_w&amp;feature=emb_title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B91549-43BF-425A-AF25-75262019208C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36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B91549-43BF-425A-AF25-75262019208C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72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1542" y="-1"/>
            <a:ext cx="12190413" cy="6858001"/>
            <a:chOff x="-1588" y="0"/>
            <a:chExt cx="12190413" cy="6858001"/>
          </a:xfrm>
        </p:grpSpPr>
        <p:sp>
          <p:nvSpPr>
            <p:cNvPr id="11" name="Rectangle 10"/>
            <p:cNvSpPr/>
            <p:nvPr/>
          </p:nvSpPr>
          <p:spPr>
            <a:xfrm>
              <a:off x="-1588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873625" y="0"/>
              <a:ext cx="7315200" cy="685800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8013" y="609600"/>
            <a:ext cx="3962400" cy="4724399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8013" y="5410200"/>
            <a:ext cx="3962400" cy="762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AD2365B-5397-4552-89D2-3C31D6B894C4}" type="datetime1">
              <a:rPr lang="en-US" smtClean="0"/>
              <a:t>1/11/2023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 bwMode="lt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 bwMode="lt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3F31473-23EB-4724-8B59-FE6D21D89FA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429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" name="Content Placeholder 2"/>
          <p:cNvSpPr>
            <a:spLocks noGrp="1"/>
          </p:cNvSpPr>
          <p:nvPr>
            <p:ph idx="13" hasCustomPrompt="1"/>
          </p:nvPr>
        </p:nvSpPr>
        <p:spPr>
          <a:xfrm>
            <a:off x="1293812" y="685801"/>
            <a:ext cx="10287000" cy="419099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E4A86-2703-4937-ABF7-D8FBDB5C3D3E}" type="datetime1">
              <a:rPr lang="en-US" smtClean="0"/>
              <a:t>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410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13" y="2514600"/>
            <a:ext cx="8229599" cy="2819400"/>
          </a:xfrm>
        </p:spPr>
        <p:txBody>
          <a:bodyPr anchor="b">
            <a:normAutofit/>
          </a:bodyPr>
          <a:lstStyle>
            <a:lvl1pPr algn="l">
              <a:defRPr sz="48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6425" y="5410200"/>
            <a:ext cx="8231187" cy="762000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2F23-BD92-4B7B-9DFF-42EEC8F21ED4}" type="datetime1">
              <a:rPr lang="en-US" smtClean="0"/>
              <a:t>1/11/2023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706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293813" y="685800"/>
            <a:ext cx="50292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551614" y="685800"/>
            <a:ext cx="5029199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B7EA-8738-442B-ADC7-3A7E6F5C49CD}" type="datetime1">
              <a:rPr lang="en-US" smtClean="0"/>
              <a:t>1/11/2023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076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41" y="5105400"/>
            <a:ext cx="10971372" cy="1066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664" y="685800"/>
            <a:ext cx="5029200" cy="9906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293664" y="1752600"/>
            <a:ext cx="502920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51613" y="685800"/>
            <a:ext cx="5029200" cy="9906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550025" y="1752600"/>
            <a:ext cx="502920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692D-78A6-499F-901A-E660774CC8EE}" type="datetime1">
              <a:rPr lang="en-US" smtClean="0"/>
              <a:t>1/11/2023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809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6F355-F21B-43C0-ABBD-B5AEBBE279A6}" type="datetime1">
              <a:rPr lang="en-US" smtClean="0"/>
              <a:t>1/11/2023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365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95E7-F437-40FB-91EE-0B08B57CB523}" type="datetime1">
              <a:rPr lang="en-US" smtClean="0"/>
              <a:t>1/11/2023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48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14" y="685800"/>
            <a:ext cx="3962400" cy="4648200"/>
          </a:xfrm>
        </p:spPr>
        <p:txBody>
          <a:bodyPr anchor="b">
            <a:no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013" y="5410200"/>
            <a:ext cx="3962400" cy="7620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875212" y="685800"/>
            <a:ext cx="670417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09EEF-87D9-4049-9A5D-A2B5E4C83A85}" type="datetime1">
              <a:rPr lang="en-US" smtClean="0"/>
              <a:t>1/11/2023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91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14" y="685800"/>
            <a:ext cx="3962400" cy="4648200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013" y="5410200"/>
            <a:ext cx="3962400" cy="7620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875213" y="685800"/>
            <a:ext cx="6705600" cy="5486400"/>
          </a:xfrm>
          <a:ln w="63500">
            <a:solidFill>
              <a:schemeClr val="bg1"/>
            </a:solidFill>
            <a:miter lim="800000"/>
          </a:ln>
        </p:spPr>
        <p:txBody>
          <a:bodyPr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D992-82F2-4752-BCD7-4BDCCFA26099}" type="datetime1">
              <a:rPr lang="en-US" smtClean="0"/>
              <a:t>1/11/2023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425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D474-84CF-40A5-B032-DFFDE135438A}" type="datetime1">
              <a:rPr lang="en-US" smtClean="0"/>
              <a:t>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434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285412" y="685800"/>
            <a:ext cx="1295401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685800"/>
            <a:ext cx="9474253" cy="5486400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6EF-6B90-465F-AC36-47BDECADBD65}" type="datetime1">
              <a:rPr lang="en-US" smtClean="0"/>
              <a:t>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563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588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10287000" cy="4190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1" y="5105400"/>
            <a:ext cx="10971372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590C4DA-EDE6-465C-B91D-0B6D7078AFBA}" type="datetime1">
              <a:rPr lang="en-US" smtClean="0"/>
              <a:pPr/>
              <a:t>1/11/2023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F31473-23EB-4724-8B59-FE6D21D89FA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53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15950" indent="-28575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Corbe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80744" indent="-283464" algn="l" defTabSz="914400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6479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148840" indent="-283464" algn="l" defTabSz="914400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532888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916936" indent="-283464" algn="l" defTabSz="914400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358134" indent="-28575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Laura.james@uwtsd.ac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sO9XzgSJ_w?feature=oembed" TargetMode="Externa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764" y="609600"/>
            <a:ext cx="4308649" cy="4724399"/>
          </a:xfrm>
        </p:spPr>
        <p:txBody>
          <a:bodyPr anchor="ctr"/>
          <a:lstStyle/>
          <a:p>
            <a:pPr algn="ctr"/>
            <a:r>
              <a:rPr lang="en-GB" sz="4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Changemakers: Building your Personal Brand for Sustainable Employment </a:t>
            </a:r>
            <a:b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1764" y="5013176"/>
            <a:ext cx="4536504" cy="11590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Laura James</a:t>
            </a:r>
          </a:p>
          <a:p>
            <a:r>
              <a:rPr lang="en-US" dirty="0">
                <a:cs typeface="Calibri"/>
                <a:hlinkClick r:id="rId3"/>
              </a:rPr>
              <a:t>Laura.james@uwtsd.ac.uk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4080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486EF3C-C809-4D54-B481-53E4E11EBD0B}"/>
              </a:ext>
            </a:extLst>
          </p:cNvPr>
          <p:cNvGraphicFramePr>
            <a:graphicFrameLocks noGrp="1"/>
          </p:cNvGraphicFramePr>
          <p:nvPr>
            <p:ph idx="13"/>
            <p:extLst>
              <p:ext uri="{D42A27DB-BD31-4B8C-83A1-F6EECF244321}">
                <p14:modId xmlns:p14="http://schemas.microsoft.com/office/powerpoint/2010/main" val="95181508"/>
              </p:ext>
            </p:extLst>
          </p:nvPr>
        </p:nvGraphicFramePr>
        <p:xfrm>
          <a:off x="1053852" y="-762000"/>
          <a:ext cx="10287000" cy="419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022BAF4-E244-4A11-9994-9F831C2E315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12974" y="1484784"/>
            <a:ext cx="7762875" cy="559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284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33854-9B86-424B-A240-7E3B85FD5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014" y="1333500"/>
            <a:ext cx="3962400" cy="4000500"/>
          </a:xfrm>
        </p:spPr>
        <p:txBody>
          <a:bodyPr anchor="t">
            <a:normAutofit/>
          </a:bodyPr>
          <a:lstStyle/>
          <a:p>
            <a:pPr algn="ctr"/>
            <a:r>
              <a:rPr lang="en-GB" b="1" dirty="0">
                <a:latin typeface="+mn-lt"/>
              </a:rPr>
              <a:t>Welcome To The Module: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CFB865-6BC9-4336-8B4F-93193500E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0363" y="3933056"/>
            <a:ext cx="3962400" cy="1750105"/>
          </a:xfrm>
        </p:spPr>
        <p:txBody>
          <a:bodyPr>
            <a:noAutofit/>
          </a:bodyPr>
          <a:lstStyle/>
          <a:p>
            <a:pPr marL="0" indent="0" algn="ctr">
              <a:spcAft>
                <a:spcPts val="600"/>
              </a:spcAft>
              <a:buNone/>
            </a:pPr>
            <a:r>
              <a:rPr lang="en-GB" sz="2200" b="1" dirty="0"/>
              <a:t>We are all </a:t>
            </a:r>
            <a:r>
              <a:rPr lang="en-GB" sz="2200" b="1" dirty="0">
                <a:solidFill>
                  <a:srgbClr val="FFFF00"/>
                </a:solidFill>
              </a:rPr>
              <a:t>BRANDS</a:t>
            </a:r>
            <a:r>
              <a:rPr lang="en-GB" sz="2200" b="1" dirty="0"/>
              <a:t>. </a:t>
            </a:r>
          </a:p>
          <a:p>
            <a:pPr marL="0" indent="0" algn="ctr">
              <a:spcAft>
                <a:spcPts val="600"/>
              </a:spcAft>
              <a:buNone/>
            </a:pPr>
            <a:r>
              <a:rPr lang="en-GB" sz="2200" b="1" dirty="0"/>
              <a:t>We have our own intellectual balance sheets and brand names, we have to invest in ourselves and market ourselves.</a:t>
            </a:r>
          </a:p>
        </p:txBody>
      </p:sp>
      <p:pic>
        <p:nvPicPr>
          <p:cNvPr id="5" name="Content Placeholder 4" descr="Text, letter&#10;&#10;Description automatically generated">
            <a:extLst>
              <a:ext uri="{FF2B5EF4-FFF2-40B4-BE49-F238E27FC236}">
                <a16:creationId xmlns:a16="http://schemas.microsoft.com/office/drawing/2014/main" id="{4E168994-55F6-4BC8-9A0C-B8EB6B109D9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4875213" y="1333500"/>
            <a:ext cx="6705600" cy="4191000"/>
          </a:xfrm>
          <a:noFill/>
        </p:spPr>
      </p:pic>
    </p:spTree>
    <p:extLst>
      <p:ext uri="{BB962C8B-B14F-4D97-AF65-F5344CB8AC3E}">
        <p14:creationId xmlns:p14="http://schemas.microsoft.com/office/powerpoint/2010/main" val="804395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D3D14B-06C0-37E7-DE57-9FE8D8590CB5}"/>
              </a:ext>
            </a:extLst>
          </p:cNvPr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254000"/>
            <a:ext cx="11680825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284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60548-D7B9-40EB-B752-3669FEF6A1A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941060" y="1885293"/>
            <a:ext cx="3758208" cy="3607113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/>
              <a:t>The primary </a:t>
            </a:r>
            <a:r>
              <a:rPr lang="en-GB" b="1" dirty="0">
                <a:solidFill>
                  <a:srgbClr val="FFFF00"/>
                </a:solidFill>
              </a:rPr>
              <a:t>AIM</a:t>
            </a:r>
            <a:r>
              <a:rPr lang="en-GB" dirty="0"/>
              <a:t> of this module is to support the development of the skills and competencies necessary for career resilience and professional development for the future work context.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550F06-B6BB-4609-B5B7-80AE2BA90B0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82044" y="404664"/>
            <a:ext cx="4585798" cy="367930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074" name="Picture 2" descr="Jeff Bezos (@JeffBezos) | Twitter">
            <a:extLst>
              <a:ext uri="{FF2B5EF4-FFF2-40B4-BE49-F238E27FC236}">
                <a16:creationId xmlns:a16="http://schemas.microsoft.com/office/drawing/2014/main" id="{67721B27-36DC-4C8E-B210-F45DA5A28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88" y="4292914"/>
            <a:ext cx="2438400" cy="24384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6090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hy You Must Google Yourself Regularly and Protect Your Online Professional  Brand">
            <a:extLst>
              <a:ext uri="{FF2B5EF4-FFF2-40B4-BE49-F238E27FC236}">
                <a16:creationId xmlns:a16="http://schemas.microsoft.com/office/drawing/2014/main" id="{4396AAE1-D88C-453A-927B-E245E1BAA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7478">
            <a:off x="944352" y="1059302"/>
            <a:ext cx="9478789" cy="47393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74148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E1A214DE-4544-015A-2D27-A9D07F5BB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8200" y="264610"/>
            <a:ext cx="6254528" cy="3805836"/>
          </a:xfrm>
          <a:prstGeom prst="rect">
            <a:avLst/>
          </a:prstGeom>
        </p:spPr>
      </p:pic>
      <p:pic>
        <p:nvPicPr>
          <p:cNvPr id="4" name="Picture 5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3B5FAFAC-04D2-8BC2-FF11-AE0036FE78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932" y="2928717"/>
            <a:ext cx="7455397" cy="326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814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70C5A-DF9B-46B5-A36E-C91B92EB0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726" y="5589240"/>
            <a:ext cx="10971372" cy="106680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/>
            <a:r>
              <a:rPr lang="en-GB" b="1" dirty="0"/>
              <a:t>Personal Brand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FB972-743A-4C74-A750-E37AB6402E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1764" y="260648"/>
            <a:ext cx="6061249" cy="4191000"/>
          </a:xfrm>
        </p:spPr>
        <p:txBody>
          <a:bodyPr>
            <a:noAutofit/>
          </a:bodyPr>
          <a:lstStyle/>
          <a:p>
            <a:r>
              <a:rPr lang="en-GB" sz="2500" dirty="0"/>
              <a:t>Whether you know it or not, you have a personal brand.</a:t>
            </a:r>
          </a:p>
          <a:p>
            <a:r>
              <a:rPr lang="en-GB" sz="2500" dirty="0"/>
              <a:t>Whether you have a date or a job interview, chances are someone is going to Google you to learn more about who you are and these results are the first impression they will have of you.</a:t>
            </a:r>
          </a:p>
          <a:p>
            <a:pPr lvl="1"/>
            <a:r>
              <a:rPr lang="en-GB" sz="2500" dirty="0"/>
              <a:t>Is it a good one? </a:t>
            </a:r>
          </a:p>
          <a:p>
            <a:pPr lvl="1"/>
            <a:r>
              <a:rPr lang="en-GB" sz="2500" dirty="0"/>
              <a:t>Is the information you are sharing across social media sites consistent? </a:t>
            </a:r>
          </a:p>
          <a:p>
            <a:pPr lvl="1"/>
            <a:r>
              <a:rPr lang="en-GB" sz="2500" dirty="0"/>
              <a:t>Do you want to allow your online reputation to take on a life of its own or control the narrative? </a:t>
            </a:r>
          </a:p>
          <a:p>
            <a:endParaRPr lang="en-GB" sz="2500" dirty="0"/>
          </a:p>
        </p:txBody>
      </p:sp>
      <p:pic>
        <p:nvPicPr>
          <p:cNvPr id="5" name="Content Placeholder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ECCB994-A6AC-4778-8F3F-52DD077212D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476" y="933724"/>
            <a:ext cx="4814001" cy="3517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18281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456E7-2348-4C61-982C-30A2A419B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41" y="5105400"/>
            <a:ext cx="10971372" cy="106680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/>
            <a:r>
              <a:rPr lang="en-GB" b="1" dirty="0">
                <a:solidFill>
                  <a:schemeClr val="tx2"/>
                </a:solidFill>
              </a:rPr>
              <a:t>Why Is This Important? </a:t>
            </a:r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A37761A0-A00F-4861-8273-7E9D80FA533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11" y="836712"/>
            <a:ext cx="5702449" cy="3478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3FDC1-77D9-4571-BA28-8A32029CE0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51614" y="685800"/>
            <a:ext cx="5029199" cy="4191000"/>
          </a:xfrm>
        </p:spPr>
        <p:txBody>
          <a:bodyPr>
            <a:normAutofit/>
          </a:bodyPr>
          <a:lstStyle/>
          <a:p>
            <a:r>
              <a:rPr lang="en-GB" sz="2200" dirty="0"/>
              <a:t>According to a 2018 CareerBuilder survey, 70% of employers use social media to screen candidates during the hiring process, and 43% of employers use social media to check on current employees.</a:t>
            </a:r>
          </a:p>
          <a:p>
            <a:r>
              <a:rPr lang="en-GB" sz="2200" dirty="0"/>
              <a:t>Another reason personal branding is valuable is that the gig economy is not going away anytime soon. </a:t>
            </a:r>
          </a:p>
          <a:p>
            <a:r>
              <a:rPr lang="en-GB" sz="2200" dirty="0"/>
              <a:t>The average person switches jobs every 2 to 3 years and freelance and contract work continues to grow in popularity.</a:t>
            </a:r>
          </a:p>
        </p:txBody>
      </p:sp>
    </p:spTree>
    <p:extLst>
      <p:ext uri="{BB962C8B-B14F-4D97-AF65-F5344CB8AC3E}">
        <p14:creationId xmlns:p14="http://schemas.microsoft.com/office/powerpoint/2010/main" val="2778149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6837F-2986-4B24-8111-8EEF41C83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726" y="5373216"/>
            <a:ext cx="10971372" cy="106680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GB" b="1" dirty="0">
                <a:latin typeface="+mn-lt"/>
              </a:rPr>
              <a:t>An Employers Perspective – The Future of Work  </a:t>
            </a:r>
          </a:p>
        </p:txBody>
      </p:sp>
      <p:pic>
        <p:nvPicPr>
          <p:cNvPr id="4" name="Online Media 3" title="The Future of Work: An Employers View  of Graduate Attributes">
            <a:hlinkClick r:id="" action="ppaction://media"/>
            <a:extLst>
              <a:ext uri="{FF2B5EF4-FFF2-40B4-BE49-F238E27FC236}">
                <a16:creationId xmlns:a16="http://schemas.microsoft.com/office/drawing/2014/main" id="{79C5A64B-6AD0-4197-9F21-668C239308EC}"/>
              </a:ext>
            </a:extLst>
          </p:cNvPr>
          <p:cNvPicPr>
            <a:picLocks noGrp="1" noRot="1" noChangeAspect="1"/>
          </p:cNvPicPr>
          <p:nvPr>
            <p:ph idx="13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189843" y="353834"/>
            <a:ext cx="8374847" cy="47313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12401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456E7-2348-4C61-982C-30A2A419B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663" y="476672"/>
            <a:ext cx="10971372" cy="106680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/>
            <a:r>
              <a:rPr lang="en-GB" b="1" dirty="0">
                <a:solidFill>
                  <a:schemeClr val="tx2"/>
                </a:solidFill>
              </a:rPr>
              <a:t>5P’s to Personal Branding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884053-8BEC-49D2-BA0C-426D891345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18962" y="2111507"/>
            <a:ext cx="5029200" cy="419100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As a result, </a:t>
            </a:r>
            <a:r>
              <a:rPr lang="en-GB" dirty="0">
                <a:solidFill>
                  <a:srgbClr val="FFFF00"/>
                </a:solidFill>
              </a:rPr>
              <a:t>YOU</a:t>
            </a:r>
            <a:r>
              <a:rPr lang="en-GB" dirty="0"/>
              <a:t> need to be able to clearly communicate who you are and what you do to stand out to prospective clients and employers. </a:t>
            </a:r>
          </a:p>
          <a:p>
            <a:pPr marL="0" indent="0" algn="ctr">
              <a:buNone/>
            </a:pPr>
            <a:r>
              <a:rPr lang="en-GB" dirty="0"/>
              <a:t>If you aren’t effectively managing your personal brand, then you run the risk of losing out.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040B2F-2A8A-433C-9D4E-9798815F57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663" y="1818583"/>
            <a:ext cx="5354737" cy="4483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10919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456E7-2348-4C61-982C-30A2A419B27B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/>
            <a:r>
              <a:rPr lang="en-GB" b="1" dirty="0">
                <a:solidFill>
                  <a:schemeClr val="tx2"/>
                </a:solidFill>
              </a:rPr>
              <a:t>Module Structure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3FDC1-77D9-4571-BA28-8A32029CE0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Unit 1</a:t>
            </a:r>
          </a:p>
          <a:p>
            <a:r>
              <a:rPr lang="en-GB" sz="2000" dirty="0"/>
              <a:t>Brand You (Purpose and Proposition) 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Unit 2</a:t>
            </a:r>
          </a:p>
          <a:p>
            <a:r>
              <a:rPr lang="en-GB" sz="2000" dirty="0"/>
              <a:t>It’s a Small World (People) 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Unit 3</a:t>
            </a:r>
          </a:p>
          <a:p>
            <a:r>
              <a:rPr lang="en-GB" sz="2000" dirty="0"/>
              <a:t>Opportunity Knocks (Packaging) 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Unit 4</a:t>
            </a:r>
          </a:p>
          <a:p>
            <a:r>
              <a:rPr lang="en-GB" sz="2000" dirty="0"/>
              <a:t>The Pursuit of Happiness (Perseverance)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C5D2A2-94D0-43A6-AD47-A875F83267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1804" y="685800"/>
            <a:ext cx="5029200" cy="419100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ctr">
              <a:buNone/>
            </a:pPr>
            <a:r>
              <a:rPr lang="en-GB" dirty="0"/>
              <a:t>The module consist of </a:t>
            </a:r>
            <a:r>
              <a:rPr lang="en-GB" b="1" dirty="0">
                <a:solidFill>
                  <a:schemeClr val="accent1"/>
                </a:solidFill>
              </a:rPr>
              <a:t>4 Units</a:t>
            </a:r>
            <a:r>
              <a:rPr lang="en-GB" dirty="0"/>
              <a:t> and is designed to support the development of your personal brand using the 5P’s as a framework. </a:t>
            </a:r>
          </a:p>
        </p:txBody>
      </p:sp>
    </p:spTree>
    <p:extLst>
      <p:ext uri="{BB962C8B-B14F-4D97-AF65-F5344CB8AC3E}">
        <p14:creationId xmlns:p14="http://schemas.microsoft.com/office/powerpoint/2010/main" val="3135453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742AF-BF20-4B91-9F2C-7166CB120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788" y="260648"/>
            <a:ext cx="7632848" cy="106680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rmAutofit fontScale="90000"/>
          </a:bodyPr>
          <a:lstStyle/>
          <a:p>
            <a:br>
              <a:rPr lang="en-GB" dirty="0"/>
            </a:br>
            <a:r>
              <a:rPr lang="en-GB" dirty="0"/>
              <a:t>Unit 1 - </a:t>
            </a:r>
            <a:r>
              <a:rPr lang="en-GB" sz="3600" dirty="0"/>
              <a:t>Brand You (Purpose and Proposition) </a:t>
            </a:r>
            <a:br>
              <a:rPr lang="en-GB" sz="360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CA8FA-DDA6-49B9-9DF1-C7DDE737C69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40" y="1558062"/>
            <a:ext cx="4212172" cy="504056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1100" b="1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1: </a:t>
            </a:r>
          </a:p>
          <a:p>
            <a:pPr marL="0" indent="0" algn="ctr">
              <a:buNone/>
            </a:pPr>
            <a:r>
              <a:rPr lang="en-GB" dirty="0"/>
              <a:t>Ambition is Critical 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2: </a:t>
            </a:r>
          </a:p>
          <a:p>
            <a:pPr marL="0" indent="0" algn="ctr">
              <a:buNone/>
            </a:pPr>
            <a:r>
              <a:rPr lang="en-GB" dirty="0"/>
              <a:t>What Drives You? 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3: </a:t>
            </a:r>
          </a:p>
          <a:p>
            <a:pPr marL="0" indent="0" algn="ctr">
              <a:buNone/>
            </a:pPr>
            <a:r>
              <a:rPr lang="en-GB" dirty="0"/>
              <a:t>Boundaryless Careers 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4: </a:t>
            </a:r>
          </a:p>
          <a:p>
            <a:pPr marL="0" indent="0" algn="ctr">
              <a:buNone/>
            </a:pPr>
            <a:r>
              <a:rPr lang="en-GB" dirty="0"/>
              <a:t>Boundaryless Skills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410D17-E5B6-4661-9ABF-42F1C84A07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1817" y="1452"/>
            <a:ext cx="3104635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146" name="Picture 2" descr="California Intercontinental University | Building A Personal Brand In 2020">
            <a:extLst>
              <a:ext uri="{FF2B5EF4-FFF2-40B4-BE49-F238E27FC236}">
                <a16:creationId xmlns:a16="http://schemas.microsoft.com/office/drawing/2014/main" id="{B4EB0063-F4B7-412F-8B2C-91AE4B708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928" y="2348880"/>
            <a:ext cx="4212172" cy="268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112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742AF-BF20-4B91-9F2C-7166CB120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428" y="277942"/>
            <a:ext cx="5760640" cy="106680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rmAutofit fontScale="90000"/>
          </a:bodyPr>
          <a:lstStyle/>
          <a:p>
            <a:pPr algn="r"/>
            <a:br>
              <a:rPr lang="en-GB" dirty="0"/>
            </a:br>
            <a:r>
              <a:rPr lang="en-GB" dirty="0"/>
              <a:t>Unit 2-It’s a Small World (People)</a:t>
            </a:r>
            <a:br>
              <a:rPr lang="en-GB" sz="360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CA8FA-DDA6-49B9-9DF1-C7DDE737C69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894612" y="1628800"/>
            <a:ext cx="4212172" cy="504056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1100" b="1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1: 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tx1"/>
                </a:solidFill>
              </a:rPr>
              <a:t>No one is an island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2: </a:t>
            </a:r>
          </a:p>
          <a:p>
            <a:pPr marL="0" indent="0" algn="ctr">
              <a:buNone/>
            </a:pPr>
            <a:r>
              <a:rPr lang="en-GB" dirty="0"/>
              <a:t>Variety is the spice of life 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3: </a:t>
            </a:r>
          </a:p>
          <a:p>
            <a:pPr marL="0" indent="0" algn="ctr">
              <a:buNone/>
            </a:pPr>
            <a:r>
              <a:rPr lang="en-GB" dirty="0"/>
              <a:t> Network Society 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4: </a:t>
            </a:r>
          </a:p>
          <a:p>
            <a:pPr marL="0" indent="0" algn="ctr">
              <a:buNone/>
            </a:pPr>
            <a:r>
              <a:rPr lang="en-GB" dirty="0"/>
              <a:t>Making Connections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0F5651-1C37-4E63-9C66-6F61B2C5F5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315" y="583029"/>
            <a:ext cx="4089110" cy="56919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0" name="Picture 2" descr="Relational Networking: Not Just Collecting Contacts | Drexel LeBow">
            <a:extLst>
              <a:ext uri="{FF2B5EF4-FFF2-40B4-BE49-F238E27FC236}">
                <a16:creationId xmlns:a16="http://schemas.microsoft.com/office/drawing/2014/main" id="{D025574C-3B93-45FE-8AB3-672520F22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855" y="2197156"/>
            <a:ext cx="4882829" cy="274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0751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742AF-BF20-4B91-9F2C-7166CB120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756" y="270066"/>
            <a:ext cx="7848872" cy="106680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r"/>
            <a:br>
              <a:rPr lang="en-GB" dirty="0"/>
            </a:br>
            <a:r>
              <a:rPr lang="en-GB" dirty="0"/>
              <a:t>Unit 3 - Opportunity Knocks (Packaging)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CA8FA-DDA6-49B9-9DF1-C7DDE737C69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08529" y="1700808"/>
            <a:ext cx="4212172" cy="504056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1100" b="1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1: 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tx1"/>
                </a:solidFill>
              </a:rPr>
              <a:t>Creating Your Own Luck 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2: </a:t>
            </a:r>
          </a:p>
          <a:p>
            <a:pPr marL="0" indent="0" algn="ctr">
              <a:buNone/>
            </a:pPr>
            <a:r>
              <a:rPr lang="en-GB" dirty="0"/>
              <a:t>Identifying Opportunities 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3: </a:t>
            </a:r>
          </a:p>
          <a:p>
            <a:pPr marL="0" indent="0" algn="ctr">
              <a:buNone/>
            </a:pPr>
            <a:r>
              <a:rPr lang="en-GB" dirty="0"/>
              <a:t>Open Doors 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4: </a:t>
            </a:r>
          </a:p>
          <a:p>
            <a:pPr marL="0" indent="0" algn="ctr">
              <a:buNone/>
            </a:pPr>
            <a:r>
              <a:rPr lang="en-GB" dirty="0"/>
              <a:t>Me.com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F50195-FDB6-40C7-9C3B-CF94DBE5C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5763" y="270066"/>
            <a:ext cx="3162300" cy="1981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ED1A286-8EA5-4BDE-8815-02EB8F27B6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6491" y="2309409"/>
            <a:ext cx="3853481" cy="41534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4" name="Picture 2" descr="Opportunity knocks - AvS – International Trusted Advisors">
            <a:extLst>
              <a:ext uri="{FF2B5EF4-FFF2-40B4-BE49-F238E27FC236}">
                <a16:creationId xmlns:a16="http://schemas.microsoft.com/office/drawing/2014/main" id="{D89CDFDD-8341-4F63-A9DF-C702BC03C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7769" y="3140968"/>
            <a:ext cx="3119559" cy="311955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741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CA8FA-DDA6-49B9-9DF1-C7DDE737C69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72188" y="2617266"/>
            <a:ext cx="3157927" cy="3692054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endParaRPr lang="en-GB" sz="1100" b="1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1: 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tx1"/>
                </a:solidFill>
              </a:rPr>
              <a:t>Creating Your Own Luck 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2: </a:t>
            </a:r>
          </a:p>
          <a:p>
            <a:pPr marL="0" indent="0" algn="ctr">
              <a:buNone/>
            </a:pPr>
            <a:r>
              <a:rPr lang="en-GB" dirty="0"/>
              <a:t>Identifying Opportunities 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3: </a:t>
            </a:r>
          </a:p>
          <a:p>
            <a:pPr marL="0" indent="0" algn="ctr">
              <a:buNone/>
            </a:pPr>
            <a:r>
              <a:rPr lang="en-GB" dirty="0"/>
              <a:t>Open Doors 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accent1"/>
                </a:solidFill>
              </a:rPr>
              <a:t>Topic 4: </a:t>
            </a:r>
          </a:p>
          <a:p>
            <a:pPr marL="0" indent="0" algn="ctr">
              <a:buNone/>
            </a:pPr>
            <a:r>
              <a:rPr lang="en-GB" dirty="0"/>
              <a:t>Me.com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87BFD6-76ED-4D15-9A69-4A8147912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64" y="188640"/>
            <a:ext cx="7872586" cy="20978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15C4C1D-AB25-41D3-8CA1-F11BE7F6DB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668" y="617426"/>
            <a:ext cx="3656626" cy="56231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B0DE39-01AA-4BC9-8D56-AB7BA6D641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7725" y="2617266"/>
            <a:ext cx="3656625" cy="40789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80210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t's not all about you - Chris Skinner's blog">
            <a:extLst>
              <a:ext uri="{FF2B5EF4-FFF2-40B4-BE49-F238E27FC236}">
                <a16:creationId xmlns:a16="http://schemas.microsoft.com/office/drawing/2014/main" id="{C4106107-7301-4969-8537-FD7537A1E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956" y="702897"/>
            <a:ext cx="8496944" cy="54522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96108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B66F6-EC27-489F-83A4-E715FFD77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764" y="260648"/>
            <a:ext cx="4764891" cy="106680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en-GB" b="1" dirty="0"/>
              <a:t>Navigating The Module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277E74-269A-4F8C-A50E-7245B10BF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4846" y="181130"/>
            <a:ext cx="5828065" cy="4976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9FF8FDD-9E5E-4FE2-82AE-DD49527096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05" y="1484784"/>
            <a:ext cx="4517007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A1A765-E468-4BE9-A6C9-B7D227F19C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96" y="5578518"/>
            <a:ext cx="2494534" cy="683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5F45E1B-39E5-4316-82FA-16B5B27FA6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6220" y="5499030"/>
            <a:ext cx="2444590" cy="842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8D28130-DF07-4067-8191-E179FC6FD6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15924" y="5499030"/>
            <a:ext cx="2282496" cy="735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8358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B66F6-EC27-489F-83A4-E715FFD77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726" y="188640"/>
            <a:ext cx="10971372" cy="106680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/>
            <a:r>
              <a:rPr lang="en-GB" b="1" dirty="0">
                <a:solidFill>
                  <a:schemeClr val="tx2"/>
                </a:solidFill>
              </a:rPr>
              <a:t>Aim &amp; Learning Outcomes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FF6E53-0111-4BB7-ABE0-D21AAA383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283" y="1727076"/>
            <a:ext cx="7858125" cy="1485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AED2B9-2B9A-4C32-BF83-33FB1610B6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418" y="4005064"/>
            <a:ext cx="8755790" cy="2353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6789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B66F6-EC27-489F-83A4-E715FFD77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726" y="207567"/>
            <a:ext cx="10971372" cy="720080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/>
            <a:r>
              <a:rPr lang="en-GB" b="1" dirty="0">
                <a:solidFill>
                  <a:schemeClr val="tx2"/>
                </a:solidFill>
              </a:rPr>
              <a:t>Next week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511BB6-187B-31C8-9DE7-A35D56DC229E}"/>
              </a:ext>
            </a:extLst>
          </p:cNvPr>
          <p:cNvSpPr txBox="1"/>
          <p:nvPr/>
        </p:nvSpPr>
        <p:spPr>
          <a:xfrm>
            <a:off x="765820" y="1361615"/>
            <a:ext cx="7560840" cy="348557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GB" dirty="0"/>
              <a:t>			</a:t>
            </a:r>
            <a:r>
              <a:rPr lang="en-GB" sz="2800" dirty="0"/>
              <a:t>Assessments</a:t>
            </a:r>
          </a:p>
          <a:p>
            <a:endParaRPr lang="en-GB" sz="2800" dirty="0"/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Career Goals and ambition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Motivation- What drives you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Boundaryless Career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Skills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4924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o You Have Any Questions About Crypto Currencies? List them here! — Steemit">
            <a:extLst>
              <a:ext uri="{FF2B5EF4-FFF2-40B4-BE49-F238E27FC236}">
                <a16:creationId xmlns:a16="http://schemas.microsoft.com/office/drawing/2014/main" id="{875291B6-13DA-4FC6-82DF-07E98461B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004" y="1016732"/>
            <a:ext cx="8294815" cy="4824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216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48c4d8a1-c3dc-4faa-8700-c0d032802d43"/>
</p:tagLst>
</file>

<file path=ppt/theme/theme1.xml><?xml version="1.0" encoding="utf-8"?>
<a:theme xmlns:a="http://schemas.openxmlformats.org/drawingml/2006/main" name="Sales presentation on product or servic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3494BA"/>
      </a:accent6>
      <a:hlink>
        <a:srgbClr val="6B9F25"/>
      </a:hlink>
      <a:folHlink>
        <a:srgbClr val="9F6715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4400000" scaled="0"/>
          <a:tileRect/>
        </a:gra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7400000" scaled="0"/>
          <a:tileRect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usiness sales presentation on product or service.potx" id="{BB6578FA-E30D-45EC-B849-CACB373ADC90}" vid="{5A523E24-2D1D-4F75-BD91-64E0BBADB4AA}"/>
    </a:ext>
  </a:extLst>
</a:theme>
</file>

<file path=ppt/theme/theme2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3494BA"/>
      </a:accent6>
      <a:hlink>
        <a:srgbClr val="6B9F25"/>
      </a:hlink>
      <a:folHlink>
        <a:srgbClr val="9F6715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3494BA"/>
      </a:accent6>
      <a:hlink>
        <a:srgbClr val="6B9F25"/>
      </a:hlink>
      <a:folHlink>
        <a:srgbClr val="9F6715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607</Words>
  <Application>Microsoft Office PowerPoint</Application>
  <PresentationFormat>Custom</PresentationFormat>
  <Paragraphs>87</Paragraphs>
  <Slides>21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Cambria</vt:lpstr>
      <vt:lpstr>Corbel</vt:lpstr>
      <vt:lpstr>Sales presentation on product or service</vt:lpstr>
      <vt:lpstr>Changemakers: Building your Personal Brand for Sustainable Employment  </vt:lpstr>
      <vt:lpstr>PowerPoint Presentation</vt:lpstr>
      <vt:lpstr>Welcome To The Module: </vt:lpstr>
      <vt:lpstr>PowerPoint Presentation</vt:lpstr>
      <vt:lpstr>PowerPoint Presentation</vt:lpstr>
      <vt:lpstr>PowerPoint Presentation</vt:lpstr>
      <vt:lpstr>PowerPoint Presentation</vt:lpstr>
      <vt:lpstr>Personal Brand </vt:lpstr>
      <vt:lpstr>Why Is This Important? </vt:lpstr>
      <vt:lpstr>An Employers Perspective – The Future of Work  </vt:lpstr>
      <vt:lpstr>5P’s to Personal Branding </vt:lpstr>
      <vt:lpstr>Module Structure  </vt:lpstr>
      <vt:lpstr> Unit 1 - Brand You (Purpose and Proposition)  </vt:lpstr>
      <vt:lpstr> Unit 2-It’s a Small World (People) </vt:lpstr>
      <vt:lpstr> Unit 3 - Opportunity Knocks (Packaging)</vt:lpstr>
      <vt:lpstr>PowerPoint Presentation</vt:lpstr>
      <vt:lpstr>PowerPoint Presentation</vt:lpstr>
      <vt:lpstr>Navigating The Module </vt:lpstr>
      <vt:lpstr>Aim &amp; Learning Outcomes </vt:lpstr>
      <vt:lpstr>Next week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Changemakers: Building your Personal Brand for Sustainable Employment</dc:title>
  <dc:creator>Davina Evans</dc:creator>
  <cp:lastModifiedBy>Laura James</cp:lastModifiedBy>
  <cp:revision>33</cp:revision>
  <dcterms:created xsi:type="dcterms:W3CDTF">2021-01-24T12:36:36Z</dcterms:created>
  <dcterms:modified xsi:type="dcterms:W3CDTF">2023-01-11T09:44:20Z</dcterms:modified>
</cp:coreProperties>
</file>