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rts/chart1.xml" ContentType="application/vnd.openxmlformats-officedocument.drawingml.chart+xml"/>
  <Override PartName="/ppt/notesSlides/notesSlide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notesSlides/notesSlide6.xml" ContentType="application/vnd.openxmlformats-officedocument.presentationml.notesSlide+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ppt/notesSlides/notesSlide7.xml" ContentType="application/vnd.openxmlformats-officedocument.presentationml.notesSlide+xml"/>
  <Override PartName="/ppt/diagrams/data58.xml" ContentType="application/vnd.openxmlformats-officedocument.drawingml.diagramData+xml"/>
  <Override PartName="/ppt/diagrams/layout58.xml" ContentType="application/vnd.openxmlformats-officedocument.drawingml.diagramLayout+xml"/>
  <Override PartName="/ppt/diagrams/quickStyle58.xml" ContentType="application/vnd.openxmlformats-officedocument.drawingml.diagramStyle+xml"/>
  <Override PartName="/ppt/diagrams/colors58.xml" ContentType="application/vnd.openxmlformats-officedocument.drawingml.diagramColors+xml"/>
  <Override PartName="/ppt/diagrams/drawing58.xml" ContentType="application/vnd.ms-office.drawingml.diagramDrawing+xml"/>
  <Override PartName="/ppt/diagrams/data59.xml" ContentType="application/vnd.openxmlformats-officedocument.drawingml.diagramData+xml"/>
  <Override PartName="/ppt/diagrams/layout59.xml" ContentType="application/vnd.openxmlformats-officedocument.drawingml.diagramLayout+xml"/>
  <Override PartName="/ppt/diagrams/quickStyle59.xml" ContentType="application/vnd.openxmlformats-officedocument.drawingml.diagramStyle+xml"/>
  <Override PartName="/ppt/diagrams/colors59.xml" ContentType="application/vnd.openxmlformats-officedocument.drawingml.diagramColors+xml"/>
  <Override PartName="/ppt/diagrams/drawing59.xml" ContentType="application/vnd.ms-office.drawingml.diagramDrawing+xml"/>
  <Override PartName="/ppt/diagrams/data60.xml" ContentType="application/vnd.openxmlformats-officedocument.drawingml.diagramData+xml"/>
  <Override PartName="/ppt/diagrams/layout60.xml" ContentType="application/vnd.openxmlformats-officedocument.drawingml.diagramLayout+xml"/>
  <Override PartName="/ppt/diagrams/quickStyle60.xml" ContentType="application/vnd.openxmlformats-officedocument.drawingml.diagramStyle+xml"/>
  <Override PartName="/ppt/diagrams/colors60.xml" ContentType="application/vnd.openxmlformats-officedocument.drawingml.diagramColors+xml"/>
  <Override PartName="/ppt/diagrams/drawing60.xml" ContentType="application/vnd.ms-office.drawingml.diagramDrawing+xml"/>
  <Override PartName="/ppt/notesSlides/notesSlide8.xml" ContentType="application/vnd.openxmlformats-officedocument.presentationml.notesSlide+xml"/>
  <Override PartName="/ppt/diagrams/data61.xml" ContentType="application/vnd.openxmlformats-officedocument.drawingml.diagramData+xml"/>
  <Override PartName="/ppt/diagrams/layout61.xml" ContentType="application/vnd.openxmlformats-officedocument.drawingml.diagramLayout+xml"/>
  <Override PartName="/ppt/diagrams/quickStyle61.xml" ContentType="application/vnd.openxmlformats-officedocument.drawingml.diagramStyle+xml"/>
  <Override PartName="/ppt/diagrams/colors61.xml" ContentType="application/vnd.openxmlformats-officedocument.drawingml.diagramColors+xml"/>
  <Override PartName="/ppt/diagrams/drawing61.xml" ContentType="application/vnd.ms-office.drawingml.diagramDrawing+xml"/>
  <Override PartName="/ppt/diagrams/data62.xml" ContentType="application/vnd.openxmlformats-officedocument.drawingml.diagramData+xml"/>
  <Override PartName="/ppt/diagrams/layout62.xml" ContentType="application/vnd.openxmlformats-officedocument.drawingml.diagramLayout+xml"/>
  <Override PartName="/ppt/diagrams/quickStyle62.xml" ContentType="application/vnd.openxmlformats-officedocument.drawingml.diagramStyle+xml"/>
  <Override PartName="/ppt/diagrams/colors62.xml" ContentType="application/vnd.openxmlformats-officedocument.drawingml.diagramColors+xml"/>
  <Override PartName="/ppt/diagrams/drawing62.xml" ContentType="application/vnd.ms-office.drawingml.diagramDrawing+xml"/>
  <Override PartName="/ppt/diagrams/data63.xml" ContentType="application/vnd.openxmlformats-officedocument.drawingml.diagramData+xml"/>
  <Override PartName="/ppt/diagrams/layout63.xml" ContentType="application/vnd.openxmlformats-officedocument.drawingml.diagramLayout+xml"/>
  <Override PartName="/ppt/diagrams/quickStyle63.xml" ContentType="application/vnd.openxmlformats-officedocument.drawingml.diagramStyle+xml"/>
  <Override PartName="/ppt/diagrams/colors63.xml" ContentType="application/vnd.openxmlformats-officedocument.drawingml.diagramColors+xml"/>
  <Override PartName="/ppt/diagrams/drawing63.xml" ContentType="application/vnd.ms-office.drawingml.diagramDrawing+xml"/>
  <Override PartName="/ppt/notesSlides/notesSlide9.xml" ContentType="application/vnd.openxmlformats-officedocument.presentationml.notesSlide+xml"/>
  <Override PartName="/ppt/diagrams/data64.xml" ContentType="application/vnd.openxmlformats-officedocument.drawingml.diagramData+xml"/>
  <Override PartName="/ppt/diagrams/layout64.xml" ContentType="application/vnd.openxmlformats-officedocument.drawingml.diagramLayout+xml"/>
  <Override PartName="/ppt/diagrams/quickStyle64.xml" ContentType="application/vnd.openxmlformats-officedocument.drawingml.diagramStyle+xml"/>
  <Override PartName="/ppt/diagrams/colors64.xml" ContentType="application/vnd.openxmlformats-officedocument.drawingml.diagramColors+xml"/>
  <Override PartName="/ppt/diagrams/drawing64.xml" ContentType="application/vnd.ms-office.drawingml.diagramDrawing+xml"/>
  <Override PartName="/ppt/diagrams/data65.xml" ContentType="application/vnd.openxmlformats-officedocument.drawingml.diagramData+xml"/>
  <Override PartName="/ppt/diagrams/layout65.xml" ContentType="application/vnd.openxmlformats-officedocument.drawingml.diagramLayout+xml"/>
  <Override PartName="/ppt/diagrams/quickStyle65.xml" ContentType="application/vnd.openxmlformats-officedocument.drawingml.diagramStyle+xml"/>
  <Override PartName="/ppt/diagrams/colors65.xml" ContentType="application/vnd.openxmlformats-officedocument.drawingml.diagramColors+xml"/>
  <Override PartName="/ppt/diagrams/drawing65.xml" ContentType="application/vnd.ms-office.drawingml.diagramDrawing+xml"/>
  <Override PartName="/ppt/diagrams/data66.xml" ContentType="application/vnd.openxmlformats-officedocument.drawingml.diagramData+xml"/>
  <Override PartName="/ppt/diagrams/layout66.xml" ContentType="application/vnd.openxmlformats-officedocument.drawingml.diagramLayout+xml"/>
  <Override PartName="/ppt/diagrams/quickStyle66.xml" ContentType="application/vnd.openxmlformats-officedocument.drawingml.diagramStyle+xml"/>
  <Override PartName="/ppt/diagrams/colors66.xml" ContentType="application/vnd.openxmlformats-officedocument.drawingml.diagramColors+xml"/>
  <Override PartName="/ppt/diagrams/drawing66.xml" ContentType="application/vnd.ms-office.drawingml.diagramDrawing+xml"/>
  <Override PartName="/ppt/diagrams/data67.xml" ContentType="application/vnd.openxmlformats-officedocument.drawingml.diagramData+xml"/>
  <Override PartName="/ppt/diagrams/layout67.xml" ContentType="application/vnd.openxmlformats-officedocument.drawingml.diagramLayout+xml"/>
  <Override PartName="/ppt/diagrams/quickStyle67.xml" ContentType="application/vnd.openxmlformats-officedocument.drawingml.diagramStyle+xml"/>
  <Override PartName="/ppt/diagrams/colors67.xml" ContentType="application/vnd.openxmlformats-officedocument.drawingml.diagramColors+xml"/>
  <Override PartName="/ppt/diagrams/drawing6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8.xml" ContentType="application/vnd.openxmlformats-officedocument.drawingml.diagramData+xml"/>
  <Override PartName="/ppt/diagrams/layout68.xml" ContentType="application/vnd.openxmlformats-officedocument.drawingml.diagramLayout+xml"/>
  <Override PartName="/ppt/diagrams/quickStyle68.xml" ContentType="application/vnd.openxmlformats-officedocument.drawingml.diagramStyle+xml"/>
  <Override PartName="/ppt/diagrams/colors68.xml" ContentType="application/vnd.openxmlformats-officedocument.drawingml.diagramColors+xml"/>
  <Override PartName="/ppt/diagrams/drawing68.xml" ContentType="application/vnd.ms-office.drawingml.diagramDrawing+xml"/>
  <Override PartName="/ppt/diagrams/data69.xml" ContentType="application/vnd.openxmlformats-officedocument.drawingml.diagramData+xml"/>
  <Override PartName="/ppt/diagrams/layout69.xml" ContentType="application/vnd.openxmlformats-officedocument.drawingml.diagramLayout+xml"/>
  <Override PartName="/ppt/diagrams/quickStyle69.xml" ContentType="application/vnd.openxmlformats-officedocument.drawingml.diagramStyle+xml"/>
  <Override PartName="/ppt/diagrams/colors69.xml" ContentType="application/vnd.openxmlformats-officedocument.drawingml.diagramColors+xml"/>
  <Override PartName="/ppt/diagrams/drawing69.xml" ContentType="application/vnd.ms-office.drawingml.diagramDrawing+xml"/>
  <Override PartName="/ppt/diagrams/data70.xml" ContentType="application/vnd.openxmlformats-officedocument.drawingml.diagramData+xml"/>
  <Override PartName="/ppt/diagrams/layout70.xml" ContentType="application/vnd.openxmlformats-officedocument.drawingml.diagramLayout+xml"/>
  <Override PartName="/ppt/diagrams/quickStyle70.xml" ContentType="application/vnd.openxmlformats-officedocument.drawingml.diagramStyle+xml"/>
  <Override PartName="/ppt/diagrams/colors70.xml" ContentType="application/vnd.openxmlformats-officedocument.drawingml.diagramColors+xml"/>
  <Override PartName="/ppt/diagrams/drawing70.xml" ContentType="application/vnd.ms-office.drawingml.diagramDrawing+xml"/>
  <Override PartName="/ppt/diagrams/data71.xml" ContentType="application/vnd.openxmlformats-officedocument.drawingml.diagramData+xml"/>
  <Override PartName="/ppt/diagrams/layout71.xml" ContentType="application/vnd.openxmlformats-officedocument.drawingml.diagramLayout+xml"/>
  <Override PartName="/ppt/diagrams/quickStyle71.xml" ContentType="application/vnd.openxmlformats-officedocument.drawingml.diagramStyle+xml"/>
  <Override PartName="/ppt/diagrams/colors71.xml" ContentType="application/vnd.openxmlformats-officedocument.drawingml.diagramColors+xml"/>
  <Override PartName="/ppt/diagrams/drawing71.xml" ContentType="application/vnd.ms-office.drawingml.diagramDrawing+xml"/>
  <Override PartName="/ppt/notesSlides/notesSlide12.xml" ContentType="application/vnd.openxmlformats-officedocument.presentationml.notesSlide+xml"/>
  <Override PartName="/ppt/diagrams/data72.xml" ContentType="application/vnd.openxmlformats-officedocument.drawingml.diagramData+xml"/>
  <Override PartName="/ppt/diagrams/layout72.xml" ContentType="application/vnd.openxmlformats-officedocument.drawingml.diagramLayout+xml"/>
  <Override PartName="/ppt/diagrams/quickStyle72.xml" ContentType="application/vnd.openxmlformats-officedocument.drawingml.diagramStyle+xml"/>
  <Override PartName="/ppt/diagrams/colors72.xml" ContentType="application/vnd.openxmlformats-officedocument.drawingml.diagramColors+xml"/>
  <Override PartName="/ppt/diagrams/drawing7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3.xml" ContentType="application/vnd.openxmlformats-officedocument.drawingml.diagramData+xml"/>
  <Override PartName="/ppt/diagrams/layout73.xml" ContentType="application/vnd.openxmlformats-officedocument.drawingml.diagramLayout+xml"/>
  <Override PartName="/ppt/diagrams/quickStyle73.xml" ContentType="application/vnd.openxmlformats-officedocument.drawingml.diagramStyle+xml"/>
  <Override PartName="/ppt/diagrams/colors73.xml" ContentType="application/vnd.openxmlformats-officedocument.drawingml.diagramColors+xml"/>
  <Override PartName="/ppt/diagrams/drawing73.xml" ContentType="application/vnd.ms-office.drawingml.diagramDrawing+xml"/>
  <Override PartName="/ppt/diagrams/data74.xml" ContentType="application/vnd.openxmlformats-officedocument.drawingml.diagramData+xml"/>
  <Override PartName="/ppt/diagrams/layout74.xml" ContentType="application/vnd.openxmlformats-officedocument.drawingml.diagramLayout+xml"/>
  <Override PartName="/ppt/diagrams/quickStyle74.xml" ContentType="application/vnd.openxmlformats-officedocument.drawingml.diagramStyle+xml"/>
  <Override PartName="/ppt/diagrams/colors74.xml" ContentType="application/vnd.openxmlformats-officedocument.drawingml.diagramColors+xml"/>
  <Override PartName="/ppt/diagrams/drawing74.xml" ContentType="application/vnd.ms-office.drawingml.diagramDrawing+xml"/>
  <Override PartName="/ppt/notesSlides/notesSlide16.xml" ContentType="application/vnd.openxmlformats-officedocument.presentationml.notesSlide+xml"/>
  <Override PartName="/ppt/diagrams/data75.xml" ContentType="application/vnd.openxmlformats-officedocument.drawingml.diagramData+xml"/>
  <Override PartName="/ppt/diagrams/layout75.xml" ContentType="application/vnd.openxmlformats-officedocument.drawingml.diagramLayout+xml"/>
  <Override PartName="/ppt/diagrams/quickStyle75.xml" ContentType="application/vnd.openxmlformats-officedocument.drawingml.diagramStyle+xml"/>
  <Override PartName="/ppt/diagrams/colors75.xml" ContentType="application/vnd.openxmlformats-officedocument.drawingml.diagramColors+xml"/>
  <Override PartName="/ppt/diagrams/drawing75.xml" ContentType="application/vnd.ms-office.drawingml.diagramDrawing+xml"/>
  <Override PartName="/ppt/notesSlides/notesSlide17.xml" ContentType="application/vnd.openxmlformats-officedocument.presentationml.notesSlide+xml"/>
  <Override PartName="/ppt/diagrams/data76.xml" ContentType="application/vnd.openxmlformats-officedocument.drawingml.diagramData+xml"/>
  <Override PartName="/ppt/diagrams/layout76.xml" ContentType="application/vnd.openxmlformats-officedocument.drawingml.diagramLayout+xml"/>
  <Override PartName="/ppt/diagrams/quickStyle76.xml" ContentType="application/vnd.openxmlformats-officedocument.drawingml.diagramStyle+xml"/>
  <Override PartName="/ppt/diagrams/colors76.xml" ContentType="application/vnd.openxmlformats-officedocument.drawingml.diagramColors+xml"/>
  <Override PartName="/ppt/diagrams/drawing76.xml" ContentType="application/vnd.ms-office.drawingml.diagramDrawing+xml"/>
  <Override PartName="/ppt/diagrams/data77.xml" ContentType="application/vnd.openxmlformats-officedocument.drawingml.diagramData+xml"/>
  <Override PartName="/ppt/diagrams/layout77.xml" ContentType="application/vnd.openxmlformats-officedocument.drawingml.diagramLayout+xml"/>
  <Override PartName="/ppt/diagrams/quickStyle77.xml" ContentType="application/vnd.openxmlformats-officedocument.drawingml.diagramStyle+xml"/>
  <Override PartName="/ppt/diagrams/colors77.xml" ContentType="application/vnd.openxmlformats-officedocument.drawingml.diagramColors+xml"/>
  <Override PartName="/ppt/diagrams/drawing77.xml" ContentType="application/vnd.ms-office.drawingml.diagramDrawing+xml"/>
  <Override PartName="/ppt/notesSlides/notesSlide18.xml" ContentType="application/vnd.openxmlformats-officedocument.presentationml.notesSlide+xml"/>
  <Override PartName="/ppt/diagrams/data78.xml" ContentType="application/vnd.openxmlformats-officedocument.drawingml.diagramData+xml"/>
  <Override PartName="/ppt/diagrams/layout78.xml" ContentType="application/vnd.openxmlformats-officedocument.drawingml.diagramLayout+xml"/>
  <Override PartName="/ppt/diagrams/quickStyle78.xml" ContentType="application/vnd.openxmlformats-officedocument.drawingml.diagramStyle+xml"/>
  <Override PartName="/ppt/diagrams/colors78.xml" ContentType="application/vnd.openxmlformats-officedocument.drawingml.diagramColors+xml"/>
  <Override PartName="/ppt/diagrams/drawing78.xml" ContentType="application/vnd.ms-office.drawingml.diagramDrawing+xml"/>
  <Override PartName="/ppt/diagrams/data79.xml" ContentType="application/vnd.openxmlformats-officedocument.drawingml.diagramData+xml"/>
  <Override PartName="/ppt/diagrams/layout79.xml" ContentType="application/vnd.openxmlformats-officedocument.drawingml.diagramLayout+xml"/>
  <Override PartName="/ppt/diagrams/quickStyle79.xml" ContentType="application/vnd.openxmlformats-officedocument.drawingml.diagramStyle+xml"/>
  <Override PartName="/ppt/diagrams/colors79.xml" ContentType="application/vnd.openxmlformats-officedocument.drawingml.diagramColors+xml"/>
  <Override PartName="/ppt/diagrams/drawing79.xml" ContentType="application/vnd.ms-office.drawingml.diagramDrawing+xml"/>
  <Override PartName="/ppt/diagrams/data80.xml" ContentType="application/vnd.openxmlformats-officedocument.drawingml.diagramData+xml"/>
  <Override PartName="/ppt/diagrams/layout80.xml" ContentType="application/vnd.openxmlformats-officedocument.drawingml.diagramLayout+xml"/>
  <Override PartName="/ppt/diagrams/quickStyle80.xml" ContentType="application/vnd.openxmlformats-officedocument.drawingml.diagramStyle+xml"/>
  <Override PartName="/ppt/diagrams/colors80.xml" ContentType="application/vnd.openxmlformats-officedocument.drawingml.diagramColors+xml"/>
  <Override PartName="/ppt/diagrams/drawing80.xml" ContentType="application/vnd.ms-office.drawingml.diagramDrawing+xml"/>
  <Override PartName="/ppt/diagrams/data81.xml" ContentType="application/vnd.openxmlformats-officedocument.drawingml.diagramData+xml"/>
  <Override PartName="/ppt/diagrams/layout81.xml" ContentType="application/vnd.openxmlformats-officedocument.drawingml.diagramLayout+xml"/>
  <Override PartName="/ppt/diagrams/quickStyle81.xml" ContentType="application/vnd.openxmlformats-officedocument.drawingml.diagramStyle+xml"/>
  <Override PartName="/ppt/diagrams/colors81.xml" ContentType="application/vnd.openxmlformats-officedocument.drawingml.diagramColors+xml"/>
  <Override PartName="/ppt/diagrams/drawing81.xml" ContentType="application/vnd.ms-office.drawingml.diagramDrawing+xml"/>
  <Override PartName="/ppt/diagrams/data82.xml" ContentType="application/vnd.openxmlformats-officedocument.drawingml.diagramData+xml"/>
  <Override PartName="/ppt/diagrams/layout82.xml" ContentType="application/vnd.openxmlformats-officedocument.drawingml.diagramLayout+xml"/>
  <Override PartName="/ppt/diagrams/quickStyle82.xml" ContentType="application/vnd.openxmlformats-officedocument.drawingml.diagramStyle+xml"/>
  <Override PartName="/ppt/diagrams/colors82.xml" ContentType="application/vnd.openxmlformats-officedocument.drawingml.diagramColors+xml"/>
  <Override PartName="/ppt/diagrams/drawing82.xml" ContentType="application/vnd.ms-office.drawingml.diagramDrawing+xml"/>
  <Override PartName="/ppt/diagrams/data83.xml" ContentType="application/vnd.openxmlformats-officedocument.drawingml.diagramData+xml"/>
  <Override PartName="/ppt/diagrams/layout83.xml" ContentType="application/vnd.openxmlformats-officedocument.drawingml.diagramLayout+xml"/>
  <Override PartName="/ppt/diagrams/quickStyle83.xml" ContentType="application/vnd.openxmlformats-officedocument.drawingml.diagramStyle+xml"/>
  <Override PartName="/ppt/diagrams/colors83.xml" ContentType="application/vnd.openxmlformats-officedocument.drawingml.diagramColors+xml"/>
  <Override PartName="/ppt/diagrams/drawing83.xml" ContentType="application/vnd.ms-office.drawingml.diagramDrawing+xml"/>
  <Override PartName="/ppt/diagrams/data84.xml" ContentType="application/vnd.openxmlformats-officedocument.drawingml.diagramData+xml"/>
  <Override PartName="/ppt/diagrams/layout84.xml" ContentType="application/vnd.openxmlformats-officedocument.drawingml.diagramLayout+xml"/>
  <Override PartName="/ppt/diagrams/quickStyle84.xml" ContentType="application/vnd.openxmlformats-officedocument.drawingml.diagramStyle+xml"/>
  <Override PartName="/ppt/diagrams/colors84.xml" ContentType="application/vnd.openxmlformats-officedocument.drawingml.diagramColors+xml"/>
  <Override PartName="/ppt/diagrams/drawing84.xml" ContentType="application/vnd.ms-office.drawingml.diagramDrawing+xml"/>
  <Override PartName="/ppt/diagrams/data85.xml" ContentType="application/vnd.openxmlformats-officedocument.drawingml.diagramData+xml"/>
  <Override PartName="/ppt/diagrams/layout85.xml" ContentType="application/vnd.openxmlformats-officedocument.drawingml.diagramLayout+xml"/>
  <Override PartName="/ppt/diagrams/quickStyle85.xml" ContentType="application/vnd.openxmlformats-officedocument.drawingml.diagramStyle+xml"/>
  <Override PartName="/ppt/diagrams/colors85.xml" ContentType="application/vnd.openxmlformats-officedocument.drawingml.diagramColors+xml"/>
  <Override PartName="/ppt/diagrams/drawing85.xml" ContentType="application/vnd.ms-office.drawingml.diagramDrawing+xml"/>
  <Override PartName="/ppt/notesSlides/notesSlide19.xml" ContentType="application/vnd.openxmlformats-officedocument.presentationml.notesSlide+xml"/>
  <Override PartName="/ppt/diagrams/data86.xml" ContentType="application/vnd.openxmlformats-officedocument.drawingml.diagramData+xml"/>
  <Override PartName="/ppt/diagrams/layout86.xml" ContentType="application/vnd.openxmlformats-officedocument.drawingml.diagramLayout+xml"/>
  <Override PartName="/ppt/diagrams/quickStyle86.xml" ContentType="application/vnd.openxmlformats-officedocument.drawingml.diagramStyle+xml"/>
  <Override PartName="/ppt/diagrams/colors86.xml" ContentType="application/vnd.openxmlformats-officedocument.drawingml.diagramColors+xml"/>
  <Override PartName="/ppt/diagrams/drawing86.xml" ContentType="application/vnd.ms-office.drawingml.diagramDrawing+xml"/>
  <Override PartName="/ppt/notesSlides/notesSlide20.xml" ContentType="application/vnd.openxmlformats-officedocument.presentationml.notesSlide+xml"/>
  <Override PartName="/ppt/diagrams/data87.xml" ContentType="application/vnd.openxmlformats-officedocument.drawingml.diagramData+xml"/>
  <Override PartName="/ppt/diagrams/layout87.xml" ContentType="application/vnd.openxmlformats-officedocument.drawingml.diagramLayout+xml"/>
  <Override PartName="/ppt/diagrams/quickStyle87.xml" ContentType="application/vnd.openxmlformats-officedocument.drawingml.diagramStyle+xml"/>
  <Override PartName="/ppt/diagrams/colors87.xml" ContentType="application/vnd.openxmlformats-officedocument.drawingml.diagramColors+xml"/>
  <Override PartName="/ppt/diagrams/drawing87.xml" ContentType="application/vnd.ms-office.drawingml.diagramDrawing+xml"/>
  <Override PartName="/ppt/diagrams/data88.xml" ContentType="application/vnd.openxmlformats-officedocument.drawingml.diagramData+xml"/>
  <Override PartName="/ppt/diagrams/layout88.xml" ContentType="application/vnd.openxmlformats-officedocument.drawingml.diagramLayout+xml"/>
  <Override PartName="/ppt/diagrams/quickStyle88.xml" ContentType="application/vnd.openxmlformats-officedocument.drawingml.diagramStyle+xml"/>
  <Override PartName="/ppt/diagrams/colors88.xml" ContentType="application/vnd.openxmlformats-officedocument.drawingml.diagramColors+xml"/>
  <Override PartName="/ppt/diagrams/drawing88.xml" ContentType="application/vnd.ms-office.drawingml.diagramDrawing+xml"/>
  <Override PartName="/ppt/diagrams/data89.xml" ContentType="application/vnd.openxmlformats-officedocument.drawingml.diagramData+xml"/>
  <Override PartName="/ppt/diagrams/layout89.xml" ContentType="application/vnd.openxmlformats-officedocument.drawingml.diagramLayout+xml"/>
  <Override PartName="/ppt/diagrams/quickStyle89.xml" ContentType="application/vnd.openxmlformats-officedocument.drawingml.diagramStyle+xml"/>
  <Override PartName="/ppt/diagrams/colors89.xml" ContentType="application/vnd.openxmlformats-officedocument.drawingml.diagramColors+xml"/>
  <Override PartName="/ppt/diagrams/drawing89.xml" ContentType="application/vnd.ms-office.drawingml.diagramDrawing+xml"/>
  <Override PartName="/ppt/diagrams/data90.xml" ContentType="application/vnd.openxmlformats-officedocument.drawingml.diagramData+xml"/>
  <Override PartName="/ppt/diagrams/layout90.xml" ContentType="application/vnd.openxmlformats-officedocument.drawingml.diagramLayout+xml"/>
  <Override PartName="/ppt/diagrams/quickStyle90.xml" ContentType="application/vnd.openxmlformats-officedocument.drawingml.diagramStyle+xml"/>
  <Override PartName="/ppt/diagrams/colors90.xml" ContentType="application/vnd.openxmlformats-officedocument.drawingml.diagramColors+xml"/>
  <Override PartName="/ppt/diagrams/drawing90.xml" ContentType="application/vnd.ms-office.drawingml.diagramDrawing+xml"/>
  <Override PartName="/ppt/diagrams/data91.xml" ContentType="application/vnd.openxmlformats-officedocument.drawingml.diagramData+xml"/>
  <Override PartName="/ppt/diagrams/layout91.xml" ContentType="application/vnd.openxmlformats-officedocument.drawingml.diagramLayout+xml"/>
  <Override PartName="/ppt/diagrams/quickStyle91.xml" ContentType="application/vnd.openxmlformats-officedocument.drawingml.diagramStyle+xml"/>
  <Override PartName="/ppt/diagrams/colors91.xml" ContentType="application/vnd.openxmlformats-officedocument.drawingml.diagramColors+xml"/>
  <Override PartName="/ppt/diagrams/drawing91.xml" ContentType="application/vnd.ms-office.drawingml.diagramDrawing+xml"/>
  <Override PartName="/ppt/diagrams/data92.xml" ContentType="application/vnd.openxmlformats-officedocument.drawingml.diagramData+xml"/>
  <Override PartName="/ppt/diagrams/layout92.xml" ContentType="application/vnd.openxmlformats-officedocument.drawingml.diagramLayout+xml"/>
  <Override PartName="/ppt/diagrams/quickStyle92.xml" ContentType="application/vnd.openxmlformats-officedocument.drawingml.diagramStyle+xml"/>
  <Override PartName="/ppt/diagrams/colors92.xml" ContentType="application/vnd.openxmlformats-officedocument.drawingml.diagramColors+xml"/>
  <Override PartName="/ppt/diagrams/drawing92.xml" ContentType="application/vnd.ms-office.drawingml.diagramDrawing+xml"/>
  <Override PartName="/ppt/notesSlides/notesSlide21.xml" ContentType="application/vnd.openxmlformats-officedocument.presentationml.notesSlide+xml"/>
  <Override PartName="/ppt/diagrams/data93.xml" ContentType="application/vnd.openxmlformats-officedocument.drawingml.diagramData+xml"/>
  <Override PartName="/ppt/diagrams/layout93.xml" ContentType="application/vnd.openxmlformats-officedocument.drawingml.diagramLayout+xml"/>
  <Override PartName="/ppt/diagrams/quickStyle93.xml" ContentType="application/vnd.openxmlformats-officedocument.drawingml.diagramStyle+xml"/>
  <Override PartName="/ppt/diagrams/colors93.xml" ContentType="application/vnd.openxmlformats-officedocument.drawingml.diagramColors+xml"/>
  <Override PartName="/ppt/diagrams/drawing9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4.xml" ContentType="application/vnd.openxmlformats-officedocument.drawingml.diagramData+xml"/>
  <Override PartName="/ppt/diagrams/layout94.xml" ContentType="application/vnd.openxmlformats-officedocument.drawingml.diagramLayout+xml"/>
  <Override PartName="/ppt/diagrams/quickStyle94.xml" ContentType="application/vnd.openxmlformats-officedocument.drawingml.diagramStyle+xml"/>
  <Override PartName="/ppt/diagrams/colors94.xml" ContentType="application/vnd.openxmlformats-officedocument.drawingml.diagramColors+xml"/>
  <Override PartName="/ppt/diagrams/drawing94.xml" ContentType="application/vnd.ms-office.drawingml.diagramDrawing+xml"/>
  <Override PartName="/ppt/notesSlides/notesSlide24.xml" ContentType="application/vnd.openxmlformats-officedocument.presentationml.notesSlide+xml"/>
  <Override PartName="/ppt/diagrams/data95.xml" ContentType="application/vnd.openxmlformats-officedocument.drawingml.diagramData+xml"/>
  <Override PartName="/ppt/diagrams/layout95.xml" ContentType="application/vnd.openxmlformats-officedocument.drawingml.diagramLayout+xml"/>
  <Override PartName="/ppt/diagrams/quickStyle95.xml" ContentType="application/vnd.openxmlformats-officedocument.drawingml.diagramStyle+xml"/>
  <Override PartName="/ppt/diagrams/colors95.xml" ContentType="application/vnd.openxmlformats-officedocument.drawingml.diagramColors+xml"/>
  <Override PartName="/ppt/diagrams/drawing9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 id="2147483687" r:id="rId2"/>
    <p:sldMasterId id="2147483705" r:id="rId3"/>
    <p:sldMasterId id="2147483723" r:id="rId4"/>
  </p:sldMasterIdLst>
  <p:notesMasterIdLst>
    <p:notesMasterId r:id="rId74"/>
  </p:notesMasterIdLst>
  <p:sldIdLst>
    <p:sldId id="256" r:id="rId5"/>
    <p:sldId id="262" r:id="rId6"/>
    <p:sldId id="261" r:id="rId7"/>
    <p:sldId id="258" r:id="rId8"/>
    <p:sldId id="263" r:id="rId9"/>
    <p:sldId id="264" r:id="rId10"/>
    <p:sldId id="265" r:id="rId11"/>
    <p:sldId id="266" r:id="rId12"/>
    <p:sldId id="267" r:id="rId13"/>
    <p:sldId id="268" r:id="rId14"/>
    <p:sldId id="269" r:id="rId15"/>
    <p:sldId id="278" r:id="rId16"/>
    <p:sldId id="280" r:id="rId17"/>
    <p:sldId id="281" r:id="rId18"/>
    <p:sldId id="282" r:id="rId19"/>
    <p:sldId id="283" r:id="rId20"/>
    <p:sldId id="284" r:id="rId21"/>
    <p:sldId id="285" r:id="rId22"/>
    <p:sldId id="286" r:id="rId23"/>
    <p:sldId id="287" r:id="rId24"/>
    <p:sldId id="270" r:id="rId25"/>
    <p:sldId id="271" r:id="rId26"/>
    <p:sldId id="272" r:id="rId27"/>
    <p:sldId id="273" r:id="rId28"/>
    <p:sldId id="274"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304" r:id="rId46"/>
    <p:sldId id="305" r:id="rId47"/>
    <p:sldId id="306" r:id="rId48"/>
    <p:sldId id="307" r:id="rId49"/>
    <p:sldId id="308" r:id="rId50"/>
    <p:sldId id="309" r:id="rId51"/>
    <p:sldId id="310" r:id="rId52"/>
    <p:sldId id="311" r:id="rId53"/>
    <p:sldId id="312" r:id="rId54"/>
    <p:sldId id="313" r:id="rId55"/>
    <p:sldId id="314" r:id="rId56"/>
    <p:sldId id="315" r:id="rId57"/>
    <p:sldId id="316" r:id="rId58"/>
    <p:sldId id="317" r:id="rId59"/>
    <p:sldId id="318" r:id="rId60"/>
    <p:sldId id="319" r:id="rId61"/>
    <p:sldId id="320" r:id="rId62"/>
    <p:sldId id="321" r:id="rId63"/>
    <p:sldId id="322" r:id="rId64"/>
    <p:sldId id="323" r:id="rId65"/>
    <p:sldId id="324" r:id="rId66"/>
    <p:sldId id="325" r:id="rId67"/>
    <p:sldId id="326" r:id="rId68"/>
    <p:sldId id="327" r:id="rId69"/>
    <p:sldId id="328" r:id="rId70"/>
    <p:sldId id="329" r:id="rId71"/>
    <p:sldId id="330" r:id="rId72"/>
    <p:sldId id="331" r:id="rId7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220" autoAdjust="0"/>
    <p:restoredTop sz="94660"/>
  </p:normalViewPr>
  <p:slideViewPr>
    <p:cSldViewPr snapToGrid="0">
      <p:cViewPr varScale="1">
        <p:scale>
          <a:sx n="119" d="100"/>
          <a:sy n="119" d="100"/>
        </p:scale>
        <p:origin x="16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920" b="0" i="0" u="none" strike="noStrike" kern="1200" cap="none" spc="20" baseline="0">
                <a:solidFill>
                  <a:schemeClr val="bg1"/>
                </a:solidFill>
                <a:latin typeface="+mn-lt"/>
                <a:ea typeface="+mn-ea"/>
                <a:cs typeface="+mn-cs"/>
              </a:defRPr>
            </a:pPr>
            <a:r>
              <a:rPr lang="en-US" sz="2400" b="1" dirty="0" smtClean="0"/>
              <a:t>Brinley Plot</a:t>
            </a:r>
            <a:endParaRPr lang="en-US" sz="2400" b="1" dirty="0"/>
          </a:p>
        </c:rich>
      </c:tx>
      <c:layout/>
      <c:overlay val="0"/>
      <c:spPr>
        <a:noFill/>
        <a:ln>
          <a:noFill/>
        </a:ln>
        <a:effectLst/>
      </c:spPr>
    </c:title>
    <c:autoTitleDeleted val="0"/>
    <c:plotArea>
      <c:layout>
        <c:manualLayout>
          <c:layoutTarget val="inner"/>
          <c:xMode val="edge"/>
          <c:yMode val="edge"/>
          <c:x val="0.14285824566017535"/>
          <c:y val="0.15264074803149608"/>
          <c:w val="0.77773001077286452"/>
          <c:h val="0.64789050196850395"/>
        </c:manualLayout>
      </c:layout>
      <c:scatterChart>
        <c:scatterStyle val="lineMarker"/>
        <c:varyColors val="0"/>
        <c:ser>
          <c:idx val="0"/>
          <c:order val="0"/>
          <c:tx>
            <c:strRef>
              <c:f>Sheet1!$B$1</c:f>
              <c:strCache>
                <c:ptCount val="1"/>
                <c:pt idx="0">
                  <c:v>Y-Values</c:v>
                </c:pt>
              </c:strCache>
            </c:strRef>
          </c:tx>
          <c:spPr>
            <a:ln w="25400" cap="flat" cmpd="sng" algn="ctr">
              <a:solidFill>
                <a:schemeClr val="accent4"/>
              </a:solidFill>
              <a:prstDash val="sysDot"/>
              <a:round/>
            </a:ln>
            <a:effectLst/>
          </c:spPr>
          <c:marker>
            <c:symbol val="circle"/>
            <c:size val="12"/>
            <c:spPr>
              <a:solidFill>
                <a:schemeClr val="accent4"/>
              </a:solidFill>
              <a:ln w="25400" cap="flat" cmpd="sng" algn="ctr">
                <a:solidFill>
                  <a:schemeClr val="bg1"/>
                </a:solidFill>
                <a:round/>
              </a:ln>
              <a:effectLst/>
            </c:spPr>
          </c:marker>
          <c:xVal>
            <c:numRef>
              <c:f>Sheet1!$A$2:$A$5</c:f>
              <c:numCache>
                <c:formatCode>General</c:formatCode>
                <c:ptCount val="4"/>
                <c:pt idx="0">
                  <c:v>200</c:v>
                </c:pt>
                <c:pt idx="1">
                  <c:v>300</c:v>
                </c:pt>
                <c:pt idx="2">
                  <c:v>400</c:v>
                </c:pt>
                <c:pt idx="3">
                  <c:v>500</c:v>
                </c:pt>
              </c:numCache>
            </c:numRef>
          </c:xVal>
          <c:yVal>
            <c:numRef>
              <c:f>Sheet1!$B$2:$B$5</c:f>
              <c:numCache>
                <c:formatCode>General</c:formatCode>
                <c:ptCount val="4"/>
                <c:pt idx="0">
                  <c:v>400</c:v>
                </c:pt>
                <c:pt idx="1">
                  <c:v>600</c:v>
                </c:pt>
                <c:pt idx="2">
                  <c:v>800</c:v>
                </c:pt>
                <c:pt idx="3">
                  <c:v>1000</c:v>
                </c:pt>
              </c:numCache>
            </c:numRef>
          </c:yVal>
          <c:smooth val="0"/>
          <c:extLst>
            <c:ext xmlns:c16="http://schemas.microsoft.com/office/drawing/2014/chart" uri="{C3380CC4-5D6E-409C-BE32-E72D297353CC}">
              <c16:uniqueId val="{00000000-E8CE-42F2-8F0B-E30643ECB3D9}"/>
            </c:ext>
          </c:extLst>
        </c:ser>
        <c:dLbls>
          <c:showLegendKey val="0"/>
          <c:showVal val="0"/>
          <c:showCatName val="0"/>
          <c:showSerName val="0"/>
          <c:showPercent val="0"/>
          <c:showBubbleSize val="0"/>
        </c:dLbls>
        <c:axId val="375391768"/>
        <c:axId val="375392160"/>
      </c:scatterChart>
      <c:valAx>
        <c:axId val="375391768"/>
        <c:scaling>
          <c:orientation val="minMax"/>
          <c:max val="1000"/>
          <c:min val="0"/>
        </c:scaling>
        <c:delete val="0"/>
        <c:axPos val="b"/>
        <c:majorGridlines>
          <c:spPr>
            <a:ln w="9525" cap="flat" cmpd="sng" algn="ctr">
              <a:noFill/>
              <a:round/>
            </a:ln>
            <a:effectLst/>
          </c:spPr>
        </c:majorGridlines>
        <c:title>
          <c:tx>
            <c:rich>
              <a:bodyPr rot="0" spcFirstLastPara="1" vertOverflow="ellipsis" vert="horz" wrap="square" anchor="ctr" anchorCtr="1"/>
              <a:lstStyle/>
              <a:p>
                <a:pPr>
                  <a:defRPr sz="1600" b="0" i="0" u="none" strike="noStrike" kern="1200" baseline="0">
                    <a:solidFill>
                      <a:schemeClr val="bg1"/>
                    </a:solidFill>
                    <a:latin typeface="+mn-lt"/>
                    <a:ea typeface="+mn-ea"/>
                    <a:cs typeface="+mn-cs"/>
                  </a:defRPr>
                </a:pPr>
                <a:r>
                  <a:rPr lang="en-GB" sz="2000" b="1" dirty="0" smtClean="0"/>
                  <a:t>Time Young (</a:t>
                </a:r>
                <a:r>
                  <a:rPr lang="en-GB" sz="2000" b="1" dirty="0" err="1" smtClean="0"/>
                  <a:t>ms</a:t>
                </a:r>
                <a:r>
                  <a:rPr lang="en-GB" sz="2000" b="1" dirty="0" smtClean="0"/>
                  <a:t>)</a:t>
                </a:r>
                <a:endParaRPr lang="en-GB" sz="2000" b="1" dirty="0"/>
              </a:p>
            </c:rich>
          </c:tx>
          <c:layout>
            <c:manualLayout>
              <c:xMode val="edge"/>
              <c:yMode val="edge"/>
              <c:x val="0.42445021884098105"/>
              <c:y val="0.90381250000000002"/>
            </c:manualLayout>
          </c:layout>
          <c:overlay val="0"/>
          <c:spPr>
            <a:noFill/>
            <a:ln>
              <a:noFill/>
            </a:ln>
            <a:effectLst/>
          </c:spPr>
        </c:title>
        <c:numFmt formatCode="General" sourceLinked="1"/>
        <c:majorTickMark val="none"/>
        <c:minorTickMark val="none"/>
        <c:tickLblPos val="nextTo"/>
        <c:spPr>
          <a:noFill/>
          <a:ln w="15875" cap="rnd">
            <a:solidFill>
              <a:schemeClr val="bg1"/>
            </a:solidFill>
            <a:round/>
          </a:ln>
          <a:effectLst/>
        </c:spPr>
        <c:txPr>
          <a:bodyPr rot="-60000000" spcFirstLastPara="1" vertOverflow="ellipsis" vert="horz" wrap="square" anchor="ctr" anchorCtr="1"/>
          <a:lstStyle/>
          <a:p>
            <a:pPr>
              <a:defRPr sz="1600" b="1" i="0" u="none" strike="noStrike" kern="1200" baseline="0">
                <a:solidFill>
                  <a:schemeClr val="bg1"/>
                </a:solidFill>
                <a:latin typeface="+mn-lt"/>
                <a:ea typeface="+mn-ea"/>
                <a:cs typeface="+mn-cs"/>
              </a:defRPr>
            </a:pPr>
            <a:endParaRPr lang="en-US"/>
          </a:p>
        </c:txPr>
        <c:crossAx val="375392160"/>
        <c:crosses val="autoZero"/>
        <c:crossBetween val="midCat"/>
      </c:valAx>
      <c:valAx>
        <c:axId val="375392160"/>
        <c:scaling>
          <c:orientation val="minMax"/>
        </c:scaling>
        <c:delete val="0"/>
        <c:axPos val="l"/>
        <c:majorGridlines>
          <c:spPr>
            <a:ln w="9525" cap="flat" cmpd="sng" algn="ctr">
              <a:solidFill>
                <a:schemeClr val="dk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bg1"/>
                    </a:solidFill>
                    <a:latin typeface="+mn-lt"/>
                    <a:ea typeface="+mn-ea"/>
                    <a:cs typeface="+mn-cs"/>
                  </a:defRPr>
                </a:pPr>
                <a:r>
                  <a:rPr lang="en-GB" sz="2000" b="1" i="0" dirty="0" smtClean="0"/>
                  <a:t>Time Old (</a:t>
                </a:r>
                <a:r>
                  <a:rPr lang="en-GB" sz="2000" b="1" i="0" dirty="0" err="1" smtClean="0"/>
                  <a:t>ms</a:t>
                </a:r>
                <a:r>
                  <a:rPr lang="en-GB" sz="2000" b="1" i="0" dirty="0" smtClean="0"/>
                  <a:t>)</a:t>
                </a:r>
                <a:endParaRPr lang="en-GB" sz="2000" b="1" i="0" dirty="0"/>
              </a:p>
            </c:rich>
          </c:tx>
          <c:layout/>
          <c:overlay val="0"/>
          <c:spPr>
            <a:noFill/>
            <a:ln>
              <a:noFill/>
            </a:ln>
            <a:effectLst/>
          </c:spPr>
        </c:title>
        <c:numFmt formatCode="General" sourceLinked="1"/>
        <c:majorTickMark val="none"/>
        <c:minorTickMark val="none"/>
        <c:tickLblPos val="nextTo"/>
        <c:spPr>
          <a:noFill/>
          <a:ln w="15875" cap="rnd">
            <a:solidFill>
              <a:schemeClr val="bg1"/>
            </a:solidFill>
            <a:round/>
          </a:ln>
          <a:effectLst/>
        </c:spPr>
        <c:txPr>
          <a:bodyPr rot="-60000000" spcFirstLastPara="1" vertOverflow="ellipsis" vert="horz" wrap="square" anchor="ctr" anchorCtr="1"/>
          <a:lstStyle/>
          <a:p>
            <a:pPr>
              <a:defRPr sz="1600" b="1" i="0" u="none" strike="noStrike" kern="1200" spc="0" baseline="0">
                <a:solidFill>
                  <a:schemeClr val="bg1"/>
                </a:solidFill>
                <a:latin typeface="+mn-lt"/>
                <a:ea typeface="+mn-ea"/>
                <a:cs typeface="+mn-cs"/>
              </a:defRPr>
            </a:pPr>
            <a:endParaRPr lang="en-US"/>
          </a:p>
        </c:txPr>
        <c:crossAx val="375391768"/>
        <c:crosses val="autoZero"/>
        <c:crossBetween val="midCat"/>
      </c:valAx>
      <c:spPr>
        <a:noFill/>
        <a:ln>
          <a:noFill/>
        </a:ln>
        <a:effectLst/>
      </c:spPr>
    </c:plotArea>
    <c:plotVisOnly val="1"/>
    <c:dispBlanksAs val="gap"/>
    <c:showDLblsOverMax val="0"/>
  </c:chart>
  <c:spPr>
    <a:solidFill>
      <a:schemeClr val="lt1"/>
    </a:solidFill>
    <a:ln>
      <a:noFill/>
    </a:ln>
    <a:effectLst/>
  </c:spPr>
  <c:txPr>
    <a:bodyPr/>
    <a:lstStyle/>
    <a:p>
      <a:pPr>
        <a:defRPr sz="1600">
          <a:solidFill>
            <a:schemeClr val="bg1"/>
          </a:solidFill>
        </a:defRPr>
      </a:pPr>
      <a:endParaRPr lang="en-US"/>
    </a:p>
  </c:txPr>
  <c:externalData r:id="rId1">
    <c:autoUpdate val="0"/>
  </c:externalData>
</c:chartSpace>
</file>

<file path=ppt/diagrams/_rels/data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s>
</file>

<file path=ppt/diagrams/_rels/data26.xml.rels><?xml version="1.0" encoding="UTF-8" standalone="yes"?>
<Relationships xmlns="http://schemas.openxmlformats.org/package/2006/relationships"><Relationship Id="rId1" Type="http://schemas.openxmlformats.org/officeDocument/2006/relationships/image" Target="../media/image26.png"/></Relationships>
</file>

<file path=ppt/diagrams/_rels/data34.xml.rels><?xml version="1.0" encoding="UTF-8" standalone="yes"?>
<Relationships xmlns="http://schemas.openxmlformats.org/package/2006/relationships"><Relationship Id="rId1" Type="http://schemas.openxmlformats.org/officeDocument/2006/relationships/image" Target="../media/image29.png"/></Relationships>
</file>

<file path=ppt/diagrams/_rels/data45.xml.rels><?xml version="1.0" encoding="UTF-8" standalone="yes"?>
<Relationships xmlns="http://schemas.openxmlformats.org/package/2006/relationships"><Relationship Id="rId1" Type="http://schemas.openxmlformats.org/officeDocument/2006/relationships/image" Target="../media/image35.png"/></Relationships>
</file>

<file path=ppt/diagrams/_rels/data49.xml.rels><?xml version="1.0" encoding="UTF-8" standalone="yes"?>
<Relationships xmlns="http://schemas.openxmlformats.org/package/2006/relationships"><Relationship Id="rId1" Type="http://schemas.openxmlformats.org/officeDocument/2006/relationships/image" Target="../media/image36.png"/></Relationships>
</file>

<file path=ppt/diagrams/_rels/data51.xml.rels><?xml version="1.0" encoding="UTF-8" standalone="yes"?>
<Relationships xmlns="http://schemas.openxmlformats.org/package/2006/relationships"><Relationship Id="rId1" Type="http://schemas.openxmlformats.org/officeDocument/2006/relationships/image" Target="../media/image37.png"/></Relationships>
</file>

<file path=ppt/diagrams/_rels/data5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image" Target="../media/image38.png"/></Relationships>
</file>

<file path=ppt/diagrams/_rels/data54.xml.rels><?xml version="1.0" encoding="UTF-8" standalone="yes"?>
<Relationships xmlns="http://schemas.openxmlformats.org/package/2006/relationships"><Relationship Id="rId1" Type="http://schemas.openxmlformats.org/officeDocument/2006/relationships/image" Target="../media/image40.png"/></Relationships>
</file>

<file path=ppt/diagrams/_rels/data59.xml.rels><?xml version="1.0" encoding="UTF-8" standalone="yes"?>
<Relationships xmlns="http://schemas.openxmlformats.org/package/2006/relationships"><Relationship Id="rId1" Type="http://schemas.openxmlformats.org/officeDocument/2006/relationships/image" Target="../media/image42.png"/></Relationships>
</file>

<file path=ppt/diagrams/_rels/data72.xml.rels><?xml version="1.0" encoding="UTF-8" standalone="yes"?>
<Relationships xmlns="http://schemas.openxmlformats.org/package/2006/relationships"><Relationship Id="rId1" Type="http://schemas.openxmlformats.org/officeDocument/2006/relationships/image" Target="../media/image45.png"/></Relationships>
</file>

<file path=ppt/diagrams/_rels/data94.xml.rels><?xml version="1.0" encoding="UTF-8" standalone="yes"?>
<Relationships xmlns="http://schemas.openxmlformats.org/package/2006/relationships"><Relationship Id="rId1" Type="http://schemas.openxmlformats.org/officeDocument/2006/relationships/image" Target="../media/image56.png"/></Relationships>
</file>

<file path=ppt/diagrams/_rels/drawing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s>
</file>

<file path=ppt/diagrams/_rels/drawing26.xml.rels><?xml version="1.0" encoding="UTF-8" standalone="yes"?>
<Relationships xmlns="http://schemas.openxmlformats.org/package/2006/relationships"><Relationship Id="rId1" Type="http://schemas.openxmlformats.org/officeDocument/2006/relationships/image" Target="../media/image26.png"/></Relationships>
</file>

<file path=ppt/diagrams/_rels/drawing34.xml.rels><?xml version="1.0" encoding="UTF-8" standalone="yes"?>
<Relationships xmlns="http://schemas.openxmlformats.org/package/2006/relationships"><Relationship Id="rId1" Type="http://schemas.openxmlformats.org/officeDocument/2006/relationships/image" Target="../media/image29.png"/></Relationships>
</file>

<file path=ppt/diagrams/_rels/drawing45.xml.rels><?xml version="1.0" encoding="UTF-8" standalone="yes"?>
<Relationships xmlns="http://schemas.openxmlformats.org/package/2006/relationships"><Relationship Id="rId1" Type="http://schemas.openxmlformats.org/officeDocument/2006/relationships/image" Target="../media/image35.png"/></Relationships>
</file>

<file path=ppt/diagrams/_rels/drawing49.xml.rels><?xml version="1.0" encoding="UTF-8" standalone="yes"?>
<Relationships xmlns="http://schemas.openxmlformats.org/package/2006/relationships"><Relationship Id="rId1" Type="http://schemas.openxmlformats.org/officeDocument/2006/relationships/image" Target="../media/image36.png"/></Relationships>
</file>

<file path=ppt/diagrams/_rels/drawing51.xml.rels><?xml version="1.0" encoding="UTF-8" standalone="yes"?>
<Relationships xmlns="http://schemas.openxmlformats.org/package/2006/relationships"><Relationship Id="rId1" Type="http://schemas.openxmlformats.org/officeDocument/2006/relationships/image" Target="../media/image37.png"/></Relationships>
</file>

<file path=ppt/diagrams/_rels/drawing5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image" Target="../media/image38.png"/></Relationships>
</file>

<file path=ppt/diagrams/_rels/drawing54.xml.rels><?xml version="1.0" encoding="UTF-8" standalone="yes"?>
<Relationships xmlns="http://schemas.openxmlformats.org/package/2006/relationships"><Relationship Id="rId1" Type="http://schemas.openxmlformats.org/officeDocument/2006/relationships/image" Target="../media/image40.png"/></Relationships>
</file>

<file path=ppt/diagrams/_rels/drawing59.xml.rels><?xml version="1.0" encoding="UTF-8" standalone="yes"?>
<Relationships xmlns="http://schemas.openxmlformats.org/package/2006/relationships"><Relationship Id="rId1" Type="http://schemas.openxmlformats.org/officeDocument/2006/relationships/image" Target="../media/image42.png"/></Relationships>
</file>

<file path=ppt/diagrams/_rels/drawing72.xml.rels><?xml version="1.0" encoding="UTF-8" standalone="yes"?>
<Relationships xmlns="http://schemas.openxmlformats.org/package/2006/relationships"><Relationship Id="rId1" Type="http://schemas.openxmlformats.org/officeDocument/2006/relationships/image" Target="../media/image45.png"/></Relationships>
</file>

<file path=ppt/diagrams/_rels/drawing94.xml.rels><?xml version="1.0" encoding="UTF-8" standalone="yes"?>
<Relationships xmlns="http://schemas.openxmlformats.org/package/2006/relationships"><Relationship Id="rId1" Type="http://schemas.openxmlformats.org/officeDocument/2006/relationships/image" Target="../media/image56.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4.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7.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0.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DB0037-4930-4AF1-8059-02B708E7556F}"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4F3E6D9C-707D-4747-A9B6-F041324C39DA}">
      <dgm:prSet custT="1"/>
      <dgm:spPr/>
      <dgm:t>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6600" dirty="0"/>
            <a:t>The Aging </a:t>
          </a:r>
          <a:r>
            <a:rPr lang="en-GB" sz="6600" dirty="0" smtClean="0"/>
            <a:t>Brain</a:t>
          </a:r>
          <a:endParaRPr lang="en-GB" sz="2700" dirty="0"/>
        </a:p>
      </dgm:t>
    </dgm:pt>
    <dgm:pt modelId="{9C432BC1-0BB2-422F-BB4D-B4C8314C2746}" type="parTrans" cxnId="{6EC3F04D-6066-4567-A634-D70381B19236}">
      <dgm:prSet/>
      <dgm:spPr/>
      <dgm:t>
        <a:bodyPr/>
        <a:lstStyle/>
        <a:p>
          <a:endParaRPr lang="en-GB"/>
        </a:p>
      </dgm:t>
    </dgm:pt>
    <dgm:pt modelId="{C9D997FF-7341-4DA2-A502-D2D57893236C}" type="sibTrans" cxnId="{6EC3F04D-6066-4567-A634-D70381B19236}">
      <dgm:prSet/>
      <dgm:spPr/>
      <dgm:t>
        <a:bodyPr/>
        <a:lstStyle/>
        <a:p>
          <a:endParaRPr lang="en-GB"/>
        </a:p>
      </dgm:t>
    </dgm:pt>
    <dgm:pt modelId="{0AD7ABE6-E5B1-40A0-995F-DF812951583F}" type="pres">
      <dgm:prSet presAssocID="{BEDB0037-4930-4AF1-8059-02B708E7556F}" presName="linear" presStyleCnt="0">
        <dgm:presLayoutVars>
          <dgm:animLvl val="lvl"/>
          <dgm:resizeHandles val="exact"/>
        </dgm:presLayoutVars>
      </dgm:prSet>
      <dgm:spPr/>
      <dgm:t>
        <a:bodyPr/>
        <a:lstStyle/>
        <a:p>
          <a:endParaRPr lang="en-US"/>
        </a:p>
      </dgm:t>
    </dgm:pt>
    <dgm:pt modelId="{1C30DE75-7336-4B40-9F63-A07373383CC9}" type="pres">
      <dgm:prSet presAssocID="{4F3E6D9C-707D-4747-A9B6-F041324C39DA}" presName="parentText" presStyleLbl="node1" presStyleIdx="0" presStyleCnt="1">
        <dgm:presLayoutVars>
          <dgm:chMax val="0"/>
          <dgm:bulletEnabled val="1"/>
        </dgm:presLayoutVars>
      </dgm:prSet>
      <dgm:spPr/>
      <dgm:t>
        <a:bodyPr/>
        <a:lstStyle/>
        <a:p>
          <a:endParaRPr lang="en-US"/>
        </a:p>
      </dgm:t>
    </dgm:pt>
  </dgm:ptLst>
  <dgm:cxnLst>
    <dgm:cxn modelId="{54F6C35F-FD35-443C-8A1A-C4CBE9FD12C2}" type="presOf" srcId="{4F3E6D9C-707D-4747-A9B6-F041324C39DA}" destId="{1C30DE75-7336-4B40-9F63-A07373383CC9}" srcOrd="0" destOrd="0" presId="urn:microsoft.com/office/officeart/2005/8/layout/vList2"/>
    <dgm:cxn modelId="{6EC3F04D-6066-4567-A634-D70381B19236}" srcId="{BEDB0037-4930-4AF1-8059-02B708E7556F}" destId="{4F3E6D9C-707D-4747-A9B6-F041324C39DA}" srcOrd="0" destOrd="0" parTransId="{9C432BC1-0BB2-422F-BB4D-B4C8314C2746}" sibTransId="{C9D997FF-7341-4DA2-A502-D2D57893236C}"/>
    <dgm:cxn modelId="{FAF6D6DB-265B-4CAB-9459-AC9324F2C06C}" type="presOf" srcId="{BEDB0037-4930-4AF1-8059-02B708E7556F}" destId="{0AD7ABE6-E5B1-40A0-995F-DF812951583F}" srcOrd="0" destOrd="0" presId="urn:microsoft.com/office/officeart/2005/8/layout/vList2"/>
    <dgm:cxn modelId="{2EFCB1E3-EAE2-4007-977A-638868EEA97F}" type="presParOf" srcId="{0AD7ABE6-E5B1-40A0-995F-DF812951583F}" destId="{1C30DE75-7336-4B40-9F63-A07373383CC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640F89-C6D7-4C95-9467-48C05D1C1A98}" type="doc">
      <dgm:prSet loTypeId="urn:microsoft.com/office/officeart/2005/8/layout/pyramid2" loCatId="pyramid" qsTypeId="urn:microsoft.com/office/officeart/2005/8/quickstyle/simple1" qsCatId="simple" csTypeId="urn:microsoft.com/office/officeart/2005/8/colors/colorful3" csCatId="colorful" phldr="1"/>
      <dgm:spPr/>
      <dgm:t>
        <a:bodyPr/>
        <a:lstStyle/>
        <a:p>
          <a:endParaRPr lang="en-GB"/>
        </a:p>
      </dgm:t>
    </dgm:pt>
    <dgm:pt modelId="{9F8EF9DE-1AD7-4683-9142-BC53C98F8F31}">
      <dgm:prSet custT="1"/>
      <dgm:spPr/>
      <dgm:t>
        <a:bodyPr/>
        <a:lstStyle/>
        <a:p>
          <a:pPr rtl="0"/>
          <a:r>
            <a:rPr lang="en-GB" sz="2800" dirty="0"/>
            <a:t>As individuals age, their brain shrinks. </a:t>
          </a:r>
        </a:p>
      </dgm:t>
    </dgm:pt>
    <dgm:pt modelId="{949B5A0A-F289-496B-A064-21B43E31BEBC}" type="parTrans" cxnId="{84B788C2-9131-47E9-AF1C-A2058F4E62F9}">
      <dgm:prSet/>
      <dgm:spPr/>
      <dgm:t>
        <a:bodyPr/>
        <a:lstStyle/>
        <a:p>
          <a:endParaRPr lang="en-GB"/>
        </a:p>
      </dgm:t>
    </dgm:pt>
    <dgm:pt modelId="{2685A50F-FE78-433B-9307-60736AFB7344}" type="sibTrans" cxnId="{84B788C2-9131-47E9-AF1C-A2058F4E62F9}">
      <dgm:prSet/>
      <dgm:spPr/>
      <dgm:t>
        <a:bodyPr/>
        <a:lstStyle/>
        <a:p>
          <a:endParaRPr lang="en-GB"/>
        </a:p>
      </dgm:t>
    </dgm:pt>
    <dgm:pt modelId="{358355A9-60A0-41C6-BCE0-EFBBC693214A}">
      <dgm:prSet custT="1"/>
      <dgm:spPr/>
      <dgm:t>
        <a:bodyPr/>
        <a:lstStyle/>
        <a:p>
          <a:pPr rtl="0"/>
          <a:r>
            <a:rPr lang="en-GB" sz="2800" dirty="0"/>
            <a:t>They gradually lose nerve cells that they had from birth and process information more slowly. </a:t>
          </a:r>
        </a:p>
      </dgm:t>
    </dgm:pt>
    <dgm:pt modelId="{D4F25365-5FAF-4E0B-9E46-755AD57E011D}" type="parTrans" cxnId="{3135D6AE-C322-4BF2-B2D6-482C0C3F83F4}">
      <dgm:prSet/>
      <dgm:spPr/>
      <dgm:t>
        <a:bodyPr/>
        <a:lstStyle/>
        <a:p>
          <a:endParaRPr lang="en-GB"/>
        </a:p>
      </dgm:t>
    </dgm:pt>
    <dgm:pt modelId="{159A3DDF-14BA-46DA-8F62-07D7693B38F1}" type="sibTrans" cxnId="{3135D6AE-C322-4BF2-B2D6-482C0C3F83F4}">
      <dgm:prSet/>
      <dgm:spPr/>
      <dgm:t>
        <a:bodyPr/>
        <a:lstStyle/>
        <a:p>
          <a:endParaRPr lang="en-GB"/>
        </a:p>
      </dgm:t>
    </dgm:pt>
    <dgm:pt modelId="{0440E295-0139-40B0-BD94-FB0F05280E3F}">
      <dgm:prSet custT="1"/>
      <dgm:spPr/>
      <dgm:t>
        <a:bodyPr/>
        <a:lstStyle/>
        <a:p>
          <a:pPr rtl="0"/>
          <a:r>
            <a:rPr lang="en-GB" sz="2800" dirty="0"/>
            <a:t>As a consequence, learning new concepts and patterns becomes more difficult. </a:t>
          </a:r>
        </a:p>
      </dgm:t>
    </dgm:pt>
    <dgm:pt modelId="{74CCB437-3B40-4821-AD93-C86783EB239A}" type="parTrans" cxnId="{B7298C15-6C58-423F-9D78-962990E27B7B}">
      <dgm:prSet/>
      <dgm:spPr/>
      <dgm:t>
        <a:bodyPr/>
        <a:lstStyle/>
        <a:p>
          <a:endParaRPr lang="en-GB"/>
        </a:p>
      </dgm:t>
    </dgm:pt>
    <dgm:pt modelId="{B1FC9969-CB4F-4D74-A54B-7E62A16397BF}" type="sibTrans" cxnId="{B7298C15-6C58-423F-9D78-962990E27B7B}">
      <dgm:prSet/>
      <dgm:spPr/>
      <dgm:t>
        <a:bodyPr/>
        <a:lstStyle/>
        <a:p>
          <a:endParaRPr lang="en-GB"/>
        </a:p>
      </dgm:t>
    </dgm:pt>
    <dgm:pt modelId="{A09AC185-5FEE-4743-A11D-65C90F319379}">
      <dgm:prSet custT="1"/>
      <dgm:spPr/>
      <dgm:t>
        <a:bodyPr/>
        <a:lstStyle/>
        <a:p>
          <a:pPr rtl="0"/>
          <a:r>
            <a:rPr lang="en-GB" sz="2800" dirty="0"/>
            <a:t>Memory also begins to fail.</a:t>
          </a:r>
        </a:p>
      </dgm:t>
    </dgm:pt>
    <dgm:pt modelId="{7764E834-B9B1-4802-9029-C2E07FF45488}" type="parTrans" cxnId="{994D881F-2E1D-47D7-B8C2-27F5353F7F60}">
      <dgm:prSet/>
      <dgm:spPr/>
      <dgm:t>
        <a:bodyPr/>
        <a:lstStyle/>
        <a:p>
          <a:endParaRPr lang="en-GB"/>
        </a:p>
      </dgm:t>
    </dgm:pt>
    <dgm:pt modelId="{D9FB105B-7CE4-4E84-A646-8D927020C605}" type="sibTrans" cxnId="{994D881F-2E1D-47D7-B8C2-27F5353F7F60}">
      <dgm:prSet/>
      <dgm:spPr/>
      <dgm:t>
        <a:bodyPr/>
        <a:lstStyle/>
        <a:p>
          <a:endParaRPr lang="en-GB"/>
        </a:p>
      </dgm:t>
    </dgm:pt>
    <dgm:pt modelId="{E2934D97-8EF6-47F6-B75E-1156935B3D93}" type="pres">
      <dgm:prSet presAssocID="{AC640F89-C6D7-4C95-9467-48C05D1C1A98}" presName="compositeShape" presStyleCnt="0">
        <dgm:presLayoutVars>
          <dgm:dir/>
          <dgm:resizeHandles/>
        </dgm:presLayoutVars>
      </dgm:prSet>
      <dgm:spPr/>
      <dgm:t>
        <a:bodyPr/>
        <a:lstStyle/>
        <a:p>
          <a:endParaRPr lang="en-US"/>
        </a:p>
      </dgm:t>
    </dgm:pt>
    <dgm:pt modelId="{4C523376-745D-4CBF-ABF9-C142FA607C0D}" type="pres">
      <dgm:prSet presAssocID="{AC640F89-C6D7-4C95-9467-48C05D1C1A98}" presName="pyramid" presStyleLbl="node1" presStyleIdx="0" presStyleCnt="1" custLinFactNeighborX="-22308" custLinFactNeighborY="2189"/>
      <dgm:spPr/>
    </dgm:pt>
    <dgm:pt modelId="{3355E4D4-5DC6-430C-8A84-725DAEA9E939}" type="pres">
      <dgm:prSet presAssocID="{AC640F89-C6D7-4C95-9467-48C05D1C1A98}" presName="theList" presStyleCnt="0"/>
      <dgm:spPr/>
    </dgm:pt>
    <dgm:pt modelId="{1FB9A0C1-879C-424A-9BED-9C8F05C44463}" type="pres">
      <dgm:prSet presAssocID="{9F8EF9DE-1AD7-4683-9142-BC53C98F8F31}" presName="aNode" presStyleLbl="fgAcc1" presStyleIdx="0" presStyleCnt="4" custScaleX="170211" custScaleY="124108" custLinFactY="-28738" custLinFactNeighborX="1708" custLinFactNeighborY="-100000">
        <dgm:presLayoutVars>
          <dgm:bulletEnabled val="1"/>
        </dgm:presLayoutVars>
      </dgm:prSet>
      <dgm:spPr/>
      <dgm:t>
        <a:bodyPr/>
        <a:lstStyle/>
        <a:p>
          <a:endParaRPr lang="en-US"/>
        </a:p>
      </dgm:t>
    </dgm:pt>
    <dgm:pt modelId="{2A56B938-675E-40D4-8163-2B8357AAD4DF}" type="pres">
      <dgm:prSet presAssocID="{9F8EF9DE-1AD7-4683-9142-BC53C98F8F31}" presName="aSpace" presStyleCnt="0"/>
      <dgm:spPr/>
    </dgm:pt>
    <dgm:pt modelId="{101D5D41-0C4F-42FF-B97C-A123B50B88D1}" type="pres">
      <dgm:prSet presAssocID="{358355A9-60A0-41C6-BCE0-EFBBC693214A}" presName="aNode" presStyleLbl="fgAcc1" presStyleIdx="1" presStyleCnt="4" custScaleX="174290" custScaleY="261834" custLinFactNeighborX="2500" custLinFactNeighborY="-72732">
        <dgm:presLayoutVars>
          <dgm:bulletEnabled val="1"/>
        </dgm:presLayoutVars>
      </dgm:prSet>
      <dgm:spPr/>
      <dgm:t>
        <a:bodyPr/>
        <a:lstStyle/>
        <a:p>
          <a:endParaRPr lang="en-US"/>
        </a:p>
      </dgm:t>
    </dgm:pt>
    <dgm:pt modelId="{AE44D78D-CE4B-4953-96C3-371DA5B11591}" type="pres">
      <dgm:prSet presAssocID="{358355A9-60A0-41C6-BCE0-EFBBC693214A}" presName="aSpace" presStyleCnt="0"/>
      <dgm:spPr/>
    </dgm:pt>
    <dgm:pt modelId="{52463C3D-1EBD-43FB-AD4B-F064FE5CEAF0}" type="pres">
      <dgm:prSet presAssocID="{0440E295-0139-40B0-BD94-FB0F05280E3F}" presName="aNode" presStyleLbl="fgAcc1" presStyleIdx="2" presStyleCnt="4" custScaleX="175320" custScaleY="257181" custLinFactNeighborX="2225" custLinFactNeighborY="50006">
        <dgm:presLayoutVars>
          <dgm:bulletEnabled val="1"/>
        </dgm:presLayoutVars>
      </dgm:prSet>
      <dgm:spPr/>
      <dgm:t>
        <a:bodyPr/>
        <a:lstStyle/>
        <a:p>
          <a:endParaRPr lang="en-US"/>
        </a:p>
      </dgm:t>
    </dgm:pt>
    <dgm:pt modelId="{DD8F62BA-35A3-4BB1-AFF4-055F98454427}" type="pres">
      <dgm:prSet presAssocID="{0440E295-0139-40B0-BD94-FB0F05280E3F}" presName="aSpace" presStyleCnt="0"/>
      <dgm:spPr/>
    </dgm:pt>
    <dgm:pt modelId="{DFBA5AF2-0783-4DBF-9AA5-EEEB9CE1FF4C}" type="pres">
      <dgm:prSet presAssocID="{A09AC185-5FEE-4743-A11D-65C90F319379}" presName="aNode" presStyleLbl="fgAcc1" presStyleIdx="3" presStyleCnt="4" custScaleX="175604" custScaleY="141262" custLinFactY="34667" custLinFactNeighborX="2083" custLinFactNeighborY="100000">
        <dgm:presLayoutVars>
          <dgm:bulletEnabled val="1"/>
        </dgm:presLayoutVars>
      </dgm:prSet>
      <dgm:spPr/>
      <dgm:t>
        <a:bodyPr/>
        <a:lstStyle/>
        <a:p>
          <a:endParaRPr lang="en-US"/>
        </a:p>
      </dgm:t>
    </dgm:pt>
    <dgm:pt modelId="{FB659729-E912-4F5D-99BE-8C8FA1C49F7F}" type="pres">
      <dgm:prSet presAssocID="{A09AC185-5FEE-4743-A11D-65C90F319379}" presName="aSpace" presStyleCnt="0"/>
      <dgm:spPr/>
    </dgm:pt>
  </dgm:ptLst>
  <dgm:cxnLst>
    <dgm:cxn modelId="{EA405877-09D1-42A2-9F51-6E48AAA099CE}" type="presOf" srcId="{AC640F89-C6D7-4C95-9467-48C05D1C1A98}" destId="{E2934D97-8EF6-47F6-B75E-1156935B3D93}" srcOrd="0" destOrd="0" presId="urn:microsoft.com/office/officeart/2005/8/layout/pyramid2"/>
    <dgm:cxn modelId="{994D881F-2E1D-47D7-B8C2-27F5353F7F60}" srcId="{AC640F89-C6D7-4C95-9467-48C05D1C1A98}" destId="{A09AC185-5FEE-4743-A11D-65C90F319379}" srcOrd="3" destOrd="0" parTransId="{7764E834-B9B1-4802-9029-C2E07FF45488}" sibTransId="{D9FB105B-7CE4-4E84-A646-8D927020C605}"/>
    <dgm:cxn modelId="{DBDD8372-9723-4235-A63F-A4FDB54FCC28}" type="presOf" srcId="{A09AC185-5FEE-4743-A11D-65C90F319379}" destId="{DFBA5AF2-0783-4DBF-9AA5-EEEB9CE1FF4C}" srcOrd="0" destOrd="0" presId="urn:microsoft.com/office/officeart/2005/8/layout/pyramid2"/>
    <dgm:cxn modelId="{39973514-9903-4017-9B29-D256FB232FE0}" type="presOf" srcId="{358355A9-60A0-41C6-BCE0-EFBBC693214A}" destId="{101D5D41-0C4F-42FF-B97C-A123B50B88D1}" srcOrd="0" destOrd="0" presId="urn:microsoft.com/office/officeart/2005/8/layout/pyramid2"/>
    <dgm:cxn modelId="{0EB0C72E-3A35-428F-8D14-7E1C89B0F5AA}" type="presOf" srcId="{0440E295-0139-40B0-BD94-FB0F05280E3F}" destId="{52463C3D-1EBD-43FB-AD4B-F064FE5CEAF0}" srcOrd="0" destOrd="0" presId="urn:microsoft.com/office/officeart/2005/8/layout/pyramid2"/>
    <dgm:cxn modelId="{84B788C2-9131-47E9-AF1C-A2058F4E62F9}" srcId="{AC640F89-C6D7-4C95-9467-48C05D1C1A98}" destId="{9F8EF9DE-1AD7-4683-9142-BC53C98F8F31}" srcOrd="0" destOrd="0" parTransId="{949B5A0A-F289-496B-A064-21B43E31BEBC}" sibTransId="{2685A50F-FE78-433B-9307-60736AFB7344}"/>
    <dgm:cxn modelId="{B7298C15-6C58-423F-9D78-962990E27B7B}" srcId="{AC640F89-C6D7-4C95-9467-48C05D1C1A98}" destId="{0440E295-0139-40B0-BD94-FB0F05280E3F}" srcOrd="2" destOrd="0" parTransId="{74CCB437-3B40-4821-AD93-C86783EB239A}" sibTransId="{B1FC9969-CB4F-4D74-A54B-7E62A16397BF}"/>
    <dgm:cxn modelId="{A7CB04DF-7FC8-4191-960B-72AFEA178FD4}" type="presOf" srcId="{9F8EF9DE-1AD7-4683-9142-BC53C98F8F31}" destId="{1FB9A0C1-879C-424A-9BED-9C8F05C44463}" srcOrd="0" destOrd="0" presId="urn:microsoft.com/office/officeart/2005/8/layout/pyramid2"/>
    <dgm:cxn modelId="{3135D6AE-C322-4BF2-B2D6-482C0C3F83F4}" srcId="{AC640F89-C6D7-4C95-9467-48C05D1C1A98}" destId="{358355A9-60A0-41C6-BCE0-EFBBC693214A}" srcOrd="1" destOrd="0" parTransId="{D4F25365-5FAF-4E0B-9E46-755AD57E011D}" sibTransId="{159A3DDF-14BA-46DA-8F62-07D7693B38F1}"/>
    <dgm:cxn modelId="{A6E5323D-1618-4BC8-9D1F-88EFC6CAEFFD}" type="presParOf" srcId="{E2934D97-8EF6-47F6-B75E-1156935B3D93}" destId="{4C523376-745D-4CBF-ABF9-C142FA607C0D}" srcOrd="0" destOrd="0" presId="urn:microsoft.com/office/officeart/2005/8/layout/pyramid2"/>
    <dgm:cxn modelId="{09F9E3E0-A697-4FF4-A5A7-EAA9A2955660}" type="presParOf" srcId="{E2934D97-8EF6-47F6-B75E-1156935B3D93}" destId="{3355E4D4-5DC6-430C-8A84-725DAEA9E939}" srcOrd="1" destOrd="0" presId="urn:microsoft.com/office/officeart/2005/8/layout/pyramid2"/>
    <dgm:cxn modelId="{68C5C31C-A89C-4FAC-940E-3FF61FF9953B}" type="presParOf" srcId="{3355E4D4-5DC6-430C-8A84-725DAEA9E939}" destId="{1FB9A0C1-879C-424A-9BED-9C8F05C44463}" srcOrd="0" destOrd="0" presId="urn:microsoft.com/office/officeart/2005/8/layout/pyramid2"/>
    <dgm:cxn modelId="{44ACBD2D-5395-4292-AF8B-983F284CB97D}" type="presParOf" srcId="{3355E4D4-5DC6-430C-8A84-725DAEA9E939}" destId="{2A56B938-675E-40D4-8163-2B8357AAD4DF}" srcOrd="1" destOrd="0" presId="urn:microsoft.com/office/officeart/2005/8/layout/pyramid2"/>
    <dgm:cxn modelId="{F7177BFA-4706-4D65-A1CC-4268A9198158}" type="presParOf" srcId="{3355E4D4-5DC6-430C-8A84-725DAEA9E939}" destId="{101D5D41-0C4F-42FF-B97C-A123B50B88D1}" srcOrd="2" destOrd="0" presId="urn:microsoft.com/office/officeart/2005/8/layout/pyramid2"/>
    <dgm:cxn modelId="{60B60E7E-1754-4B24-9397-8AA52FE3BFD8}" type="presParOf" srcId="{3355E4D4-5DC6-430C-8A84-725DAEA9E939}" destId="{AE44D78D-CE4B-4953-96C3-371DA5B11591}" srcOrd="3" destOrd="0" presId="urn:microsoft.com/office/officeart/2005/8/layout/pyramid2"/>
    <dgm:cxn modelId="{6596C6AB-A4C9-4067-A77B-4937827DAAEE}" type="presParOf" srcId="{3355E4D4-5DC6-430C-8A84-725DAEA9E939}" destId="{52463C3D-1EBD-43FB-AD4B-F064FE5CEAF0}" srcOrd="4" destOrd="0" presId="urn:microsoft.com/office/officeart/2005/8/layout/pyramid2"/>
    <dgm:cxn modelId="{361B04E6-E616-4C58-B78F-2C764C5CACDF}" type="presParOf" srcId="{3355E4D4-5DC6-430C-8A84-725DAEA9E939}" destId="{DD8F62BA-35A3-4BB1-AFF4-055F98454427}" srcOrd="5" destOrd="0" presId="urn:microsoft.com/office/officeart/2005/8/layout/pyramid2"/>
    <dgm:cxn modelId="{8A201693-9162-4568-B56C-BBB32CB49E6D}" type="presParOf" srcId="{3355E4D4-5DC6-430C-8A84-725DAEA9E939}" destId="{DFBA5AF2-0783-4DBF-9AA5-EEEB9CE1FF4C}" srcOrd="6" destOrd="0" presId="urn:microsoft.com/office/officeart/2005/8/layout/pyramid2"/>
    <dgm:cxn modelId="{E488DF86-CD23-4A7A-9C93-4B260AD81BC7}" type="presParOf" srcId="{3355E4D4-5DC6-430C-8A84-725DAEA9E939}" destId="{FB659729-E912-4F5D-99BE-8C8FA1C49F7F}" srcOrd="7" destOrd="0" presId="urn:microsoft.com/office/officeart/2005/8/layout/pyramid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18C1D3-842E-41F1-BBBE-2442DEA7067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BEEA8BA-75DF-48B7-98E3-65873993D43A}">
      <dgm:prSet custT="1"/>
      <dgm:spPr/>
      <dgm:t>
        <a:bodyPr/>
        <a:lstStyle/>
        <a:p>
          <a:pPr algn="ctr" rtl="0"/>
          <a:r>
            <a:rPr lang="en-GB" sz="2800" dirty="0"/>
            <a:t>Effortful memories are more likely to decline than those requiring less effort</a:t>
          </a:r>
          <a:endParaRPr lang="en-US" sz="2800" dirty="0"/>
        </a:p>
      </dgm:t>
    </dgm:pt>
    <dgm:pt modelId="{E1CC69A9-736E-4137-ADC3-39719FC665DA}" type="parTrans" cxnId="{6EA11813-C0EE-4B26-B058-4BFB39F25D4E}">
      <dgm:prSet/>
      <dgm:spPr/>
      <dgm:t>
        <a:bodyPr/>
        <a:lstStyle/>
        <a:p>
          <a:pPr algn="ctr"/>
          <a:endParaRPr lang="en-US"/>
        </a:p>
      </dgm:t>
    </dgm:pt>
    <dgm:pt modelId="{E842FD66-AE4B-4FFB-8E2F-504F63186000}" type="sibTrans" cxnId="{6EA11813-C0EE-4B26-B058-4BFB39F25D4E}">
      <dgm:prSet/>
      <dgm:spPr/>
      <dgm:t>
        <a:bodyPr/>
        <a:lstStyle/>
        <a:p>
          <a:pPr algn="ctr"/>
          <a:endParaRPr lang="en-US"/>
        </a:p>
      </dgm:t>
    </dgm:pt>
    <dgm:pt modelId="{E5A1A2D3-2C13-4CA1-A69D-7A3A3E7A1BB2}" type="pres">
      <dgm:prSet presAssocID="{7B18C1D3-842E-41F1-BBBE-2442DEA70678}" presName="linear" presStyleCnt="0">
        <dgm:presLayoutVars>
          <dgm:animLvl val="lvl"/>
          <dgm:resizeHandles val="exact"/>
        </dgm:presLayoutVars>
      </dgm:prSet>
      <dgm:spPr/>
      <dgm:t>
        <a:bodyPr/>
        <a:lstStyle/>
        <a:p>
          <a:endParaRPr lang="en-US"/>
        </a:p>
      </dgm:t>
    </dgm:pt>
    <dgm:pt modelId="{74CE3F8A-095F-419B-A604-EA035ECC4718}" type="pres">
      <dgm:prSet presAssocID="{9BEEA8BA-75DF-48B7-98E3-65873993D43A}" presName="parentText" presStyleLbl="node1" presStyleIdx="0" presStyleCnt="1" custScaleY="244129">
        <dgm:presLayoutVars>
          <dgm:chMax val="0"/>
          <dgm:bulletEnabled val="1"/>
        </dgm:presLayoutVars>
      </dgm:prSet>
      <dgm:spPr/>
      <dgm:t>
        <a:bodyPr/>
        <a:lstStyle/>
        <a:p>
          <a:endParaRPr lang="en-US"/>
        </a:p>
      </dgm:t>
    </dgm:pt>
  </dgm:ptLst>
  <dgm:cxnLst>
    <dgm:cxn modelId="{6EA11813-C0EE-4B26-B058-4BFB39F25D4E}" srcId="{7B18C1D3-842E-41F1-BBBE-2442DEA70678}" destId="{9BEEA8BA-75DF-48B7-98E3-65873993D43A}" srcOrd="0" destOrd="0" parTransId="{E1CC69A9-736E-4137-ADC3-39719FC665DA}" sibTransId="{E842FD66-AE4B-4FFB-8E2F-504F63186000}"/>
    <dgm:cxn modelId="{55A05A23-32F9-4E95-AED4-A2B746220597}" type="presOf" srcId="{9BEEA8BA-75DF-48B7-98E3-65873993D43A}" destId="{74CE3F8A-095F-419B-A604-EA035ECC4718}" srcOrd="0" destOrd="0" presId="urn:microsoft.com/office/officeart/2005/8/layout/vList2"/>
    <dgm:cxn modelId="{BEB598C3-D9D4-44DB-AB8D-9600B80227DC}" type="presOf" srcId="{7B18C1D3-842E-41F1-BBBE-2442DEA70678}" destId="{E5A1A2D3-2C13-4CA1-A69D-7A3A3E7A1BB2}" srcOrd="0" destOrd="0" presId="urn:microsoft.com/office/officeart/2005/8/layout/vList2"/>
    <dgm:cxn modelId="{146867FE-86AD-4D8F-96B3-FF9676D679FF}" type="presParOf" srcId="{E5A1A2D3-2C13-4CA1-A69D-7A3A3E7A1BB2}" destId="{74CE3F8A-095F-419B-A604-EA035ECC471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45C16D-08BB-4DDE-A55D-65978A1E8FE6}"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US"/>
        </a:p>
      </dgm:t>
    </dgm:pt>
    <dgm:pt modelId="{176827C9-96EC-4E39-B54E-645F4BBD8DA4}">
      <dgm:prSet custT="1"/>
      <dgm:spPr/>
      <dgm:t>
        <a:bodyPr/>
        <a:lstStyle/>
        <a:p>
          <a:pPr rtl="0"/>
          <a:r>
            <a:rPr lang="en-GB" sz="3600" b="1" dirty="0"/>
            <a:t>Craik (1983)</a:t>
          </a:r>
          <a:r>
            <a:rPr lang="en-US" sz="3600" b="1" dirty="0"/>
            <a:t> – environmental support hypothesis</a:t>
          </a:r>
        </a:p>
      </dgm:t>
    </dgm:pt>
    <dgm:pt modelId="{9392E2BF-F47D-46B5-8BDC-F65D99098729}" type="parTrans" cxnId="{244A7D65-7AFE-476A-814E-52D900FD8B72}">
      <dgm:prSet/>
      <dgm:spPr/>
      <dgm:t>
        <a:bodyPr/>
        <a:lstStyle/>
        <a:p>
          <a:endParaRPr lang="en-US"/>
        </a:p>
      </dgm:t>
    </dgm:pt>
    <dgm:pt modelId="{414A50C0-3BDC-4FA3-91E3-45898C7585DF}" type="sibTrans" cxnId="{244A7D65-7AFE-476A-814E-52D900FD8B72}">
      <dgm:prSet/>
      <dgm:spPr/>
      <dgm:t>
        <a:bodyPr/>
        <a:lstStyle/>
        <a:p>
          <a:endParaRPr lang="en-US"/>
        </a:p>
      </dgm:t>
    </dgm:pt>
    <dgm:pt modelId="{3A672AB8-99D1-4628-BD8A-73B7477A9BAE}">
      <dgm:prSet/>
      <dgm:spPr/>
      <dgm:t>
        <a:bodyPr/>
        <a:lstStyle/>
        <a:p>
          <a:pPr rtl="0"/>
          <a:r>
            <a:rPr lang="en-GB" dirty="0" smtClean="0"/>
            <a:t>Tasks </a:t>
          </a:r>
          <a:r>
            <a:rPr lang="en-GB" dirty="0"/>
            <a:t>requiring less effortful processing are well preserved with age because performance is supported by elements in the test environment</a:t>
          </a:r>
          <a:endParaRPr lang="en-US" dirty="0"/>
        </a:p>
      </dgm:t>
    </dgm:pt>
    <dgm:pt modelId="{6ABBD59C-9042-440D-B459-FFD70FDF1168}" type="parTrans" cxnId="{DDEB2449-358B-47AD-B282-6AFE5FE80F97}">
      <dgm:prSet/>
      <dgm:spPr/>
      <dgm:t>
        <a:bodyPr/>
        <a:lstStyle/>
        <a:p>
          <a:endParaRPr lang="en-US"/>
        </a:p>
      </dgm:t>
    </dgm:pt>
    <dgm:pt modelId="{F87D971A-8A15-4A77-A1AF-6F9F15BB6451}" type="sibTrans" cxnId="{DDEB2449-358B-47AD-B282-6AFE5FE80F97}">
      <dgm:prSet/>
      <dgm:spPr/>
      <dgm:t>
        <a:bodyPr/>
        <a:lstStyle/>
        <a:p>
          <a:endParaRPr lang="en-US"/>
        </a:p>
      </dgm:t>
    </dgm:pt>
    <dgm:pt modelId="{88C18BFD-0FB1-4601-88AF-DD536A37AB5C}">
      <dgm:prSet/>
      <dgm:spPr/>
      <dgm:t>
        <a:bodyPr/>
        <a:lstStyle/>
        <a:p>
          <a:pPr rtl="0"/>
          <a:r>
            <a:rPr lang="en-GB" dirty="0"/>
            <a:t>e.g., recognition tests provide memory items themselves – no need to generate the item from memory – only assess its familiarity = less work</a:t>
          </a:r>
          <a:endParaRPr lang="en-US" dirty="0"/>
        </a:p>
      </dgm:t>
    </dgm:pt>
    <dgm:pt modelId="{773CF819-D1C2-40D3-A5AF-E09FA08FC981}" type="parTrans" cxnId="{BB3BDB7B-829B-4BE1-9C29-0C7923CE0669}">
      <dgm:prSet/>
      <dgm:spPr/>
      <dgm:t>
        <a:bodyPr/>
        <a:lstStyle/>
        <a:p>
          <a:endParaRPr lang="en-US"/>
        </a:p>
      </dgm:t>
    </dgm:pt>
    <dgm:pt modelId="{A8E49732-D92F-4B45-A858-104EF44E5397}" type="sibTrans" cxnId="{BB3BDB7B-829B-4BE1-9C29-0C7923CE0669}">
      <dgm:prSet/>
      <dgm:spPr/>
      <dgm:t>
        <a:bodyPr/>
        <a:lstStyle/>
        <a:p>
          <a:endParaRPr lang="en-US"/>
        </a:p>
      </dgm:t>
    </dgm:pt>
    <dgm:pt modelId="{604CDDD4-0CCD-40E4-BE7B-5EA67CDF10A2}">
      <dgm:prSet/>
      <dgm:spPr/>
      <dgm:t>
        <a:bodyPr/>
        <a:lstStyle/>
        <a:p>
          <a:pPr rtl="0"/>
          <a:endParaRPr lang="en-US" dirty="0"/>
        </a:p>
      </dgm:t>
    </dgm:pt>
    <dgm:pt modelId="{5FC6125B-37E4-4757-9B95-A3246A420015}" type="parTrans" cxnId="{0CDD616E-8826-444F-97E1-CD473742C7DD}">
      <dgm:prSet/>
      <dgm:spPr/>
      <dgm:t>
        <a:bodyPr/>
        <a:lstStyle/>
        <a:p>
          <a:endParaRPr lang="en-US"/>
        </a:p>
      </dgm:t>
    </dgm:pt>
    <dgm:pt modelId="{3CC09B47-A15C-4206-89BF-A9B432119262}" type="sibTrans" cxnId="{0CDD616E-8826-444F-97E1-CD473742C7DD}">
      <dgm:prSet/>
      <dgm:spPr/>
      <dgm:t>
        <a:bodyPr/>
        <a:lstStyle/>
        <a:p>
          <a:endParaRPr lang="en-US"/>
        </a:p>
      </dgm:t>
    </dgm:pt>
    <dgm:pt modelId="{C6AD8B6F-99C2-40D0-B641-3141674AB572}" type="pres">
      <dgm:prSet presAssocID="{0745C16D-08BB-4DDE-A55D-65978A1E8FE6}" presName="Name0" presStyleCnt="0">
        <dgm:presLayoutVars>
          <dgm:dir/>
          <dgm:animLvl val="lvl"/>
          <dgm:resizeHandles val="exact"/>
        </dgm:presLayoutVars>
      </dgm:prSet>
      <dgm:spPr/>
      <dgm:t>
        <a:bodyPr/>
        <a:lstStyle/>
        <a:p>
          <a:endParaRPr lang="en-US"/>
        </a:p>
      </dgm:t>
    </dgm:pt>
    <dgm:pt modelId="{90A130FD-6D19-446C-8E0F-089E2C7CEDAD}" type="pres">
      <dgm:prSet presAssocID="{176827C9-96EC-4E39-B54E-645F4BBD8DA4}" presName="composite" presStyleCnt="0"/>
      <dgm:spPr/>
    </dgm:pt>
    <dgm:pt modelId="{8892D920-5E94-4CB3-829C-172E38E83C6D}" type="pres">
      <dgm:prSet presAssocID="{176827C9-96EC-4E39-B54E-645F4BBD8DA4}" presName="parTx" presStyleLbl="alignNode1" presStyleIdx="0" presStyleCnt="1">
        <dgm:presLayoutVars>
          <dgm:chMax val="0"/>
          <dgm:chPref val="0"/>
          <dgm:bulletEnabled val="1"/>
        </dgm:presLayoutVars>
      </dgm:prSet>
      <dgm:spPr/>
      <dgm:t>
        <a:bodyPr/>
        <a:lstStyle/>
        <a:p>
          <a:endParaRPr lang="en-US"/>
        </a:p>
      </dgm:t>
    </dgm:pt>
    <dgm:pt modelId="{2D9D7368-64AB-415C-8155-1B861AF4C0E8}" type="pres">
      <dgm:prSet presAssocID="{176827C9-96EC-4E39-B54E-645F4BBD8DA4}" presName="desTx" presStyleLbl="alignAccFollowNode1" presStyleIdx="0" presStyleCnt="1">
        <dgm:presLayoutVars>
          <dgm:bulletEnabled val="1"/>
        </dgm:presLayoutVars>
      </dgm:prSet>
      <dgm:spPr/>
      <dgm:t>
        <a:bodyPr/>
        <a:lstStyle/>
        <a:p>
          <a:endParaRPr lang="en-US"/>
        </a:p>
      </dgm:t>
    </dgm:pt>
  </dgm:ptLst>
  <dgm:cxnLst>
    <dgm:cxn modelId="{44E57A1A-9530-4B97-82B2-9F88512CE6C8}" type="presOf" srcId="{176827C9-96EC-4E39-B54E-645F4BBD8DA4}" destId="{8892D920-5E94-4CB3-829C-172E38E83C6D}" srcOrd="0" destOrd="0" presId="urn:microsoft.com/office/officeart/2005/8/layout/hList1"/>
    <dgm:cxn modelId="{7041A3CB-62CB-432B-99B7-55147FBD72A2}" type="presOf" srcId="{3A672AB8-99D1-4628-BD8A-73B7477A9BAE}" destId="{2D9D7368-64AB-415C-8155-1B861AF4C0E8}" srcOrd="0" destOrd="0" presId="urn:microsoft.com/office/officeart/2005/8/layout/hList1"/>
    <dgm:cxn modelId="{BB3BDB7B-829B-4BE1-9C29-0C7923CE0669}" srcId="{176827C9-96EC-4E39-B54E-645F4BBD8DA4}" destId="{88C18BFD-0FB1-4601-88AF-DD536A37AB5C}" srcOrd="2" destOrd="0" parTransId="{773CF819-D1C2-40D3-A5AF-E09FA08FC981}" sibTransId="{A8E49732-D92F-4B45-A858-104EF44E5397}"/>
    <dgm:cxn modelId="{DDEB2449-358B-47AD-B282-6AFE5FE80F97}" srcId="{176827C9-96EC-4E39-B54E-645F4BBD8DA4}" destId="{3A672AB8-99D1-4628-BD8A-73B7477A9BAE}" srcOrd="0" destOrd="0" parTransId="{6ABBD59C-9042-440D-B459-FFD70FDF1168}" sibTransId="{F87D971A-8A15-4A77-A1AF-6F9F15BB6451}"/>
    <dgm:cxn modelId="{52A960A5-048E-4A3D-82B4-D06A53205123}" type="presOf" srcId="{0745C16D-08BB-4DDE-A55D-65978A1E8FE6}" destId="{C6AD8B6F-99C2-40D0-B641-3141674AB572}" srcOrd="0" destOrd="0" presId="urn:microsoft.com/office/officeart/2005/8/layout/hList1"/>
    <dgm:cxn modelId="{244A7D65-7AFE-476A-814E-52D900FD8B72}" srcId="{0745C16D-08BB-4DDE-A55D-65978A1E8FE6}" destId="{176827C9-96EC-4E39-B54E-645F4BBD8DA4}" srcOrd="0" destOrd="0" parTransId="{9392E2BF-F47D-46B5-8BDC-F65D99098729}" sibTransId="{414A50C0-3BDC-4FA3-91E3-45898C7585DF}"/>
    <dgm:cxn modelId="{04409A0B-9C11-47C6-BA6E-82334F3D34A4}" type="presOf" srcId="{88C18BFD-0FB1-4601-88AF-DD536A37AB5C}" destId="{2D9D7368-64AB-415C-8155-1B861AF4C0E8}" srcOrd="0" destOrd="2" presId="urn:microsoft.com/office/officeart/2005/8/layout/hList1"/>
    <dgm:cxn modelId="{0CDD616E-8826-444F-97E1-CD473742C7DD}" srcId="{176827C9-96EC-4E39-B54E-645F4BBD8DA4}" destId="{604CDDD4-0CCD-40E4-BE7B-5EA67CDF10A2}" srcOrd="1" destOrd="0" parTransId="{5FC6125B-37E4-4757-9B95-A3246A420015}" sibTransId="{3CC09B47-A15C-4206-89BF-A9B432119262}"/>
    <dgm:cxn modelId="{FB50FB79-0EDE-4981-9EF1-8F096DAFF285}" type="presOf" srcId="{604CDDD4-0CCD-40E4-BE7B-5EA67CDF10A2}" destId="{2D9D7368-64AB-415C-8155-1B861AF4C0E8}" srcOrd="0" destOrd="1" presId="urn:microsoft.com/office/officeart/2005/8/layout/hList1"/>
    <dgm:cxn modelId="{E178CA72-82D1-4486-870B-0D58C33B3C0D}" type="presParOf" srcId="{C6AD8B6F-99C2-40D0-B641-3141674AB572}" destId="{90A130FD-6D19-446C-8E0F-089E2C7CEDAD}" srcOrd="0" destOrd="0" presId="urn:microsoft.com/office/officeart/2005/8/layout/hList1"/>
    <dgm:cxn modelId="{5666EB65-F11E-475C-8A58-48DF6EABBE06}" type="presParOf" srcId="{90A130FD-6D19-446C-8E0F-089E2C7CEDAD}" destId="{8892D920-5E94-4CB3-829C-172E38E83C6D}" srcOrd="0" destOrd="0" presId="urn:microsoft.com/office/officeart/2005/8/layout/hList1"/>
    <dgm:cxn modelId="{35E48FC4-D676-4CB7-A430-EBDE95CC1DFA}" type="presParOf" srcId="{90A130FD-6D19-446C-8E0F-089E2C7CEDAD}" destId="{2D9D7368-64AB-415C-8155-1B861AF4C0E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ED0E7F-DC0F-45E2-B186-E9D04C9DB6DB}"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97D998ED-666B-4A36-9BEC-F8E4E68DD1A1}">
      <dgm:prSet custT="1"/>
      <dgm:spPr/>
      <dgm:t>
        <a:bodyPr/>
        <a:lstStyle/>
        <a:p>
          <a:pPr rtl="0"/>
          <a:r>
            <a:rPr lang="en-GB" sz="3600" dirty="0"/>
            <a:t>The more steps the more information is lost</a:t>
          </a:r>
          <a:endParaRPr lang="en-US" sz="3600" dirty="0"/>
        </a:p>
      </dgm:t>
    </dgm:pt>
    <dgm:pt modelId="{804D8204-C557-4E05-A08E-DC8232FB091C}" type="parTrans" cxnId="{20BE3A8C-163B-438C-9116-220EDC0751E4}">
      <dgm:prSet/>
      <dgm:spPr/>
      <dgm:t>
        <a:bodyPr/>
        <a:lstStyle/>
        <a:p>
          <a:endParaRPr lang="en-US"/>
        </a:p>
      </dgm:t>
    </dgm:pt>
    <dgm:pt modelId="{5551B8FF-0FA4-4A73-84D0-18248F94EDE9}" type="sibTrans" cxnId="{20BE3A8C-163B-438C-9116-220EDC0751E4}">
      <dgm:prSet/>
      <dgm:spPr/>
      <dgm:t>
        <a:bodyPr/>
        <a:lstStyle/>
        <a:p>
          <a:endParaRPr lang="en-US"/>
        </a:p>
      </dgm:t>
    </dgm:pt>
    <dgm:pt modelId="{8F9D6694-062F-49CE-9D49-5009FBC617CB}" type="pres">
      <dgm:prSet presAssocID="{BCED0E7F-DC0F-45E2-B186-E9D04C9DB6DB}" presName="linear" presStyleCnt="0">
        <dgm:presLayoutVars>
          <dgm:animLvl val="lvl"/>
          <dgm:resizeHandles val="exact"/>
        </dgm:presLayoutVars>
      </dgm:prSet>
      <dgm:spPr/>
      <dgm:t>
        <a:bodyPr/>
        <a:lstStyle/>
        <a:p>
          <a:endParaRPr lang="en-US"/>
        </a:p>
      </dgm:t>
    </dgm:pt>
    <dgm:pt modelId="{C053DAB7-D578-4728-B353-4DD5DB9CC446}" type="pres">
      <dgm:prSet presAssocID="{97D998ED-666B-4A36-9BEC-F8E4E68DD1A1}" presName="parentText" presStyleLbl="node1" presStyleIdx="0" presStyleCnt="1" custScaleY="215439">
        <dgm:presLayoutVars>
          <dgm:chMax val="0"/>
          <dgm:bulletEnabled val="1"/>
        </dgm:presLayoutVars>
      </dgm:prSet>
      <dgm:spPr/>
      <dgm:t>
        <a:bodyPr/>
        <a:lstStyle/>
        <a:p>
          <a:endParaRPr lang="en-US"/>
        </a:p>
      </dgm:t>
    </dgm:pt>
  </dgm:ptLst>
  <dgm:cxnLst>
    <dgm:cxn modelId="{20BE3A8C-163B-438C-9116-220EDC0751E4}" srcId="{BCED0E7F-DC0F-45E2-B186-E9D04C9DB6DB}" destId="{97D998ED-666B-4A36-9BEC-F8E4E68DD1A1}" srcOrd="0" destOrd="0" parTransId="{804D8204-C557-4E05-A08E-DC8232FB091C}" sibTransId="{5551B8FF-0FA4-4A73-84D0-18248F94EDE9}"/>
    <dgm:cxn modelId="{3E0443A0-FD5E-4270-A897-CB8E9CBBE6F7}" type="presOf" srcId="{97D998ED-666B-4A36-9BEC-F8E4E68DD1A1}" destId="{C053DAB7-D578-4728-B353-4DD5DB9CC446}" srcOrd="0" destOrd="0" presId="urn:microsoft.com/office/officeart/2005/8/layout/vList2"/>
    <dgm:cxn modelId="{B8E27E69-CD18-4C48-ADB6-81380B97E7F8}" type="presOf" srcId="{BCED0E7F-DC0F-45E2-B186-E9D04C9DB6DB}" destId="{8F9D6694-062F-49CE-9D49-5009FBC617CB}" srcOrd="0" destOrd="0" presId="urn:microsoft.com/office/officeart/2005/8/layout/vList2"/>
    <dgm:cxn modelId="{3963E30B-88B8-4688-BEA8-32C67B6AF61E}" type="presParOf" srcId="{8F9D6694-062F-49CE-9D49-5009FBC617CB}" destId="{C053DAB7-D578-4728-B353-4DD5DB9CC446}"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E6D59F-929B-4B7E-BDF5-CF4D8240340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DD28AD8-2D3F-4350-B33A-FB2D93A38AF3}">
      <dgm:prSet custT="1"/>
      <dgm:spPr/>
      <dgm:t>
        <a:bodyPr/>
        <a:lstStyle/>
        <a:p>
          <a:pPr algn="ctr" rtl="0"/>
          <a:r>
            <a:rPr lang="en-GB" sz="3200" dirty="0"/>
            <a:t>Laborious tasks have many processing steps </a:t>
          </a:r>
          <a:endParaRPr lang="en-US" sz="3200" dirty="0"/>
        </a:p>
      </dgm:t>
    </dgm:pt>
    <dgm:pt modelId="{BD0FB35A-076C-4776-800C-E3BC3523DC87}" type="parTrans" cxnId="{121F5593-5091-4D1B-8D2B-7AEFE04DE67E}">
      <dgm:prSet/>
      <dgm:spPr/>
      <dgm:t>
        <a:bodyPr/>
        <a:lstStyle/>
        <a:p>
          <a:pPr algn="ctr"/>
          <a:endParaRPr lang="en-US"/>
        </a:p>
      </dgm:t>
    </dgm:pt>
    <dgm:pt modelId="{DC81E64B-59BA-4E53-B7CC-F5A7F04648B7}" type="sibTrans" cxnId="{121F5593-5091-4D1B-8D2B-7AEFE04DE67E}">
      <dgm:prSet/>
      <dgm:spPr/>
      <dgm:t>
        <a:bodyPr/>
        <a:lstStyle/>
        <a:p>
          <a:pPr algn="ctr"/>
          <a:endParaRPr lang="en-US"/>
        </a:p>
      </dgm:t>
    </dgm:pt>
    <dgm:pt modelId="{E8416BC0-41DE-4D3E-A541-0E9899FE3B03}" type="pres">
      <dgm:prSet presAssocID="{09E6D59F-929B-4B7E-BDF5-CF4D82403408}" presName="linear" presStyleCnt="0">
        <dgm:presLayoutVars>
          <dgm:animLvl val="lvl"/>
          <dgm:resizeHandles val="exact"/>
        </dgm:presLayoutVars>
      </dgm:prSet>
      <dgm:spPr/>
      <dgm:t>
        <a:bodyPr/>
        <a:lstStyle/>
        <a:p>
          <a:endParaRPr lang="en-US"/>
        </a:p>
      </dgm:t>
    </dgm:pt>
    <dgm:pt modelId="{53F862AC-B0C9-4F3D-BC93-FF6A7C92E669}" type="pres">
      <dgm:prSet presAssocID="{8DD28AD8-2D3F-4350-B33A-FB2D93A38AF3}" presName="parentText" presStyleLbl="node1" presStyleIdx="0" presStyleCnt="1" custLinFactNeighborX="5714" custLinFactNeighborY="13135">
        <dgm:presLayoutVars>
          <dgm:chMax val="0"/>
          <dgm:bulletEnabled val="1"/>
        </dgm:presLayoutVars>
      </dgm:prSet>
      <dgm:spPr/>
      <dgm:t>
        <a:bodyPr/>
        <a:lstStyle/>
        <a:p>
          <a:endParaRPr lang="en-US"/>
        </a:p>
      </dgm:t>
    </dgm:pt>
  </dgm:ptLst>
  <dgm:cxnLst>
    <dgm:cxn modelId="{121F5593-5091-4D1B-8D2B-7AEFE04DE67E}" srcId="{09E6D59F-929B-4B7E-BDF5-CF4D82403408}" destId="{8DD28AD8-2D3F-4350-B33A-FB2D93A38AF3}" srcOrd="0" destOrd="0" parTransId="{BD0FB35A-076C-4776-800C-E3BC3523DC87}" sibTransId="{DC81E64B-59BA-4E53-B7CC-F5A7F04648B7}"/>
    <dgm:cxn modelId="{95E51BD2-4EAA-418C-BFA8-B04D7504BA98}" type="presOf" srcId="{8DD28AD8-2D3F-4350-B33A-FB2D93A38AF3}" destId="{53F862AC-B0C9-4F3D-BC93-FF6A7C92E669}" srcOrd="0" destOrd="0" presId="urn:microsoft.com/office/officeart/2005/8/layout/vList2"/>
    <dgm:cxn modelId="{685C56DF-9219-4C4B-8EAA-68F99F52954E}" type="presOf" srcId="{09E6D59F-929B-4B7E-BDF5-CF4D82403408}" destId="{E8416BC0-41DE-4D3E-A541-0E9899FE3B03}" srcOrd="0" destOrd="0" presId="urn:microsoft.com/office/officeart/2005/8/layout/vList2"/>
    <dgm:cxn modelId="{2D6B6C4F-4E0B-4274-94EA-2799128C5BB0}" type="presParOf" srcId="{E8416BC0-41DE-4D3E-A541-0E9899FE3B03}" destId="{53F862AC-B0C9-4F3D-BC93-FF6A7C92E669}"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EDB0037-4930-4AF1-8059-02B708E7556F}"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4F3E6D9C-707D-4747-A9B6-F041324C39DA}">
      <dgm:prSet custT="1"/>
      <dgm:spPr/>
      <dgm:t>
        <a:bodyPr/>
        <a:lstStyle/>
        <a:p>
          <a:pPr algn="ctr" rtl="0"/>
          <a:r>
            <a:rPr lang="en-GB" sz="5400" dirty="0"/>
            <a:t>Memory</a:t>
          </a:r>
        </a:p>
      </dgm:t>
    </dgm:pt>
    <dgm:pt modelId="{9C432BC1-0BB2-422F-BB4D-B4C8314C2746}" type="parTrans" cxnId="{6EC3F04D-6066-4567-A634-D70381B19236}">
      <dgm:prSet/>
      <dgm:spPr/>
      <dgm:t>
        <a:bodyPr/>
        <a:lstStyle/>
        <a:p>
          <a:endParaRPr lang="en-GB"/>
        </a:p>
      </dgm:t>
    </dgm:pt>
    <dgm:pt modelId="{C9D997FF-7341-4DA2-A502-D2D57893236C}" type="sibTrans" cxnId="{6EC3F04D-6066-4567-A634-D70381B19236}">
      <dgm:prSet/>
      <dgm:spPr/>
      <dgm:t>
        <a:bodyPr/>
        <a:lstStyle/>
        <a:p>
          <a:endParaRPr lang="en-GB"/>
        </a:p>
      </dgm:t>
    </dgm:pt>
    <dgm:pt modelId="{0AD7ABE6-E5B1-40A0-995F-DF812951583F}" type="pres">
      <dgm:prSet presAssocID="{BEDB0037-4930-4AF1-8059-02B708E7556F}" presName="linear" presStyleCnt="0">
        <dgm:presLayoutVars>
          <dgm:animLvl val="lvl"/>
          <dgm:resizeHandles val="exact"/>
        </dgm:presLayoutVars>
      </dgm:prSet>
      <dgm:spPr/>
      <dgm:t>
        <a:bodyPr/>
        <a:lstStyle/>
        <a:p>
          <a:endParaRPr lang="en-US"/>
        </a:p>
      </dgm:t>
    </dgm:pt>
    <dgm:pt modelId="{1C30DE75-7336-4B40-9F63-A07373383CC9}" type="pres">
      <dgm:prSet presAssocID="{4F3E6D9C-707D-4747-A9B6-F041324C39DA}" presName="parentText" presStyleLbl="node1" presStyleIdx="0" presStyleCnt="1" custScaleY="63811" custLinFactNeighborX="-131" custLinFactNeighborY="-7483">
        <dgm:presLayoutVars>
          <dgm:chMax val="0"/>
          <dgm:bulletEnabled val="1"/>
        </dgm:presLayoutVars>
      </dgm:prSet>
      <dgm:spPr/>
      <dgm:t>
        <a:bodyPr/>
        <a:lstStyle/>
        <a:p>
          <a:endParaRPr lang="en-US"/>
        </a:p>
      </dgm:t>
    </dgm:pt>
  </dgm:ptLst>
  <dgm:cxnLst>
    <dgm:cxn modelId="{DC92A7DC-3B58-40C5-9BFC-7FF469CA4C82}" type="presOf" srcId="{BEDB0037-4930-4AF1-8059-02B708E7556F}" destId="{0AD7ABE6-E5B1-40A0-995F-DF812951583F}" srcOrd="0" destOrd="0" presId="urn:microsoft.com/office/officeart/2005/8/layout/vList2"/>
    <dgm:cxn modelId="{85643455-3D1F-40C3-BD9C-543FD9711EB7}" type="presOf" srcId="{4F3E6D9C-707D-4747-A9B6-F041324C39DA}" destId="{1C30DE75-7336-4B40-9F63-A07373383CC9}" srcOrd="0" destOrd="0" presId="urn:microsoft.com/office/officeart/2005/8/layout/vList2"/>
    <dgm:cxn modelId="{6EC3F04D-6066-4567-A634-D70381B19236}" srcId="{BEDB0037-4930-4AF1-8059-02B708E7556F}" destId="{4F3E6D9C-707D-4747-A9B6-F041324C39DA}" srcOrd="0" destOrd="0" parTransId="{9C432BC1-0BB2-422F-BB4D-B4C8314C2746}" sibTransId="{C9D997FF-7341-4DA2-A502-D2D57893236C}"/>
    <dgm:cxn modelId="{F6973856-5999-4FD2-AB9E-A1C01DE1F465}" type="presParOf" srcId="{0AD7ABE6-E5B1-40A0-995F-DF812951583F}" destId="{1C30DE75-7336-4B40-9F63-A07373383CC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EDB0037-4930-4AF1-8059-02B708E7556F}"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4F3E6D9C-707D-4747-A9B6-F041324C39DA}">
      <dgm:prSet custT="1"/>
      <dgm:spPr/>
      <dgm:t>
        <a:bodyPr/>
        <a:lstStyle/>
        <a:p>
          <a:pPr algn="ctr" rtl="0"/>
          <a:r>
            <a:rPr lang="en-GB" sz="5400" dirty="0"/>
            <a:t>Memory</a:t>
          </a:r>
        </a:p>
      </dgm:t>
    </dgm:pt>
    <dgm:pt modelId="{9C432BC1-0BB2-422F-BB4D-B4C8314C2746}" type="parTrans" cxnId="{6EC3F04D-6066-4567-A634-D70381B19236}">
      <dgm:prSet/>
      <dgm:spPr/>
      <dgm:t>
        <a:bodyPr/>
        <a:lstStyle/>
        <a:p>
          <a:endParaRPr lang="en-GB"/>
        </a:p>
      </dgm:t>
    </dgm:pt>
    <dgm:pt modelId="{C9D997FF-7341-4DA2-A502-D2D57893236C}" type="sibTrans" cxnId="{6EC3F04D-6066-4567-A634-D70381B19236}">
      <dgm:prSet/>
      <dgm:spPr/>
      <dgm:t>
        <a:bodyPr/>
        <a:lstStyle/>
        <a:p>
          <a:endParaRPr lang="en-GB"/>
        </a:p>
      </dgm:t>
    </dgm:pt>
    <dgm:pt modelId="{0AD7ABE6-E5B1-40A0-995F-DF812951583F}" type="pres">
      <dgm:prSet presAssocID="{BEDB0037-4930-4AF1-8059-02B708E7556F}" presName="linear" presStyleCnt="0">
        <dgm:presLayoutVars>
          <dgm:animLvl val="lvl"/>
          <dgm:resizeHandles val="exact"/>
        </dgm:presLayoutVars>
      </dgm:prSet>
      <dgm:spPr/>
      <dgm:t>
        <a:bodyPr/>
        <a:lstStyle/>
        <a:p>
          <a:endParaRPr lang="en-US"/>
        </a:p>
      </dgm:t>
    </dgm:pt>
    <dgm:pt modelId="{1C30DE75-7336-4B40-9F63-A07373383CC9}" type="pres">
      <dgm:prSet presAssocID="{4F3E6D9C-707D-4747-A9B6-F041324C39DA}" presName="parentText" presStyleLbl="node1" presStyleIdx="0" presStyleCnt="1" custLinFactNeighborX="-15088" custLinFactNeighborY="23123">
        <dgm:presLayoutVars>
          <dgm:chMax val="0"/>
          <dgm:bulletEnabled val="1"/>
        </dgm:presLayoutVars>
      </dgm:prSet>
      <dgm:spPr/>
      <dgm:t>
        <a:bodyPr/>
        <a:lstStyle/>
        <a:p>
          <a:endParaRPr lang="en-US"/>
        </a:p>
      </dgm:t>
    </dgm:pt>
  </dgm:ptLst>
  <dgm:cxnLst>
    <dgm:cxn modelId="{C390DF0B-371F-4353-B200-BA8BB2F4A30A}" type="presOf" srcId="{4F3E6D9C-707D-4747-A9B6-F041324C39DA}" destId="{1C30DE75-7336-4B40-9F63-A07373383CC9}" srcOrd="0" destOrd="0" presId="urn:microsoft.com/office/officeart/2005/8/layout/vList2"/>
    <dgm:cxn modelId="{CD22883C-8A4E-4B37-A245-92540C2DEF22}" type="presOf" srcId="{BEDB0037-4930-4AF1-8059-02B708E7556F}" destId="{0AD7ABE6-E5B1-40A0-995F-DF812951583F}" srcOrd="0" destOrd="0" presId="urn:microsoft.com/office/officeart/2005/8/layout/vList2"/>
    <dgm:cxn modelId="{6EC3F04D-6066-4567-A634-D70381B19236}" srcId="{BEDB0037-4930-4AF1-8059-02B708E7556F}" destId="{4F3E6D9C-707D-4747-A9B6-F041324C39DA}" srcOrd="0" destOrd="0" parTransId="{9C432BC1-0BB2-422F-BB4D-B4C8314C2746}" sibTransId="{C9D997FF-7341-4DA2-A502-D2D57893236C}"/>
    <dgm:cxn modelId="{4A7332AD-F8DF-4E0C-A75D-D4FE38EB70CA}" type="presParOf" srcId="{0AD7ABE6-E5B1-40A0-995F-DF812951583F}" destId="{1C30DE75-7336-4B40-9F63-A07373383CC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717C73B-3302-45B8-9B10-57F1EE5903CA}"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GB"/>
        </a:p>
      </dgm:t>
    </dgm:pt>
    <dgm:pt modelId="{9E72103E-CCFA-484C-BB2A-A30F5C117712}">
      <dgm:prSet/>
      <dgm:spPr/>
      <dgm:t>
        <a:bodyPr/>
        <a:lstStyle/>
        <a:p>
          <a:pPr rtl="0"/>
          <a:r>
            <a:rPr lang="en-GB" dirty="0"/>
            <a:t>When older adults were asked to perform the same cognitive tasks as young adults, brain scans showed that different or more parts of the brain lit up (</a:t>
          </a:r>
          <a:r>
            <a:rPr lang="en-GB" dirty="0" err="1"/>
            <a:t>Cabeza</a:t>
          </a:r>
          <a:r>
            <a:rPr lang="en-GB" dirty="0"/>
            <a:t> 2002; Park et al. 2001)</a:t>
          </a:r>
        </a:p>
      </dgm:t>
    </dgm:pt>
    <dgm:pt modelId="{45B46C33-6F6E-4396-BE1E-4B9CC3AB2229}" type="parTrans" cxnId="{EAFF76BD-5B75-4E5A-AC25-65072F928FA2}">
      <dgm:prSet/>
      <dgm:spPr/>
      <dgm:t>
        <a:bodyPr/>
        <a:lstStyle/>
        <a:p>
          <a:endParaRPr lang="en-GB"/>
        </a:p>
      </dgm:t>
    </dgm:pt>
    <dgm:pt modelId="{6B8BAEDA-482B-4199-AFA9-A3E5956E3B57}" type="sibTrans" cxnId="{EAFF76BD-5B75-4E5A-AC25-65072F928FA2}">
      <dgm:prSet/>
      <dgm:spPr/>
      <dgm:t>
        <a:bodyPr/>
        <a:lstStyle/>
        <a:p>
          <a:endParaRPr lang="en-GB"/>
        </a:p>
      </dgm:t>
    </dgm:pt>
    <dgm:pt modelId="{61E7DF20-D938-4AF1-ADBD-01F7683354FC}" type="pres">
      <dgm:prSet presAssocID="{0717C73B-3302-45B8-9B10-57F1EE5903CA}" presName="linear" presStyleCnt="0">
        <dgm:presLayoutVars>
          <dgm:dir/>
          <dgm:resizeHandles val="exact"/>
        </dgm:presLayoutVars>
      </dgm:prSet>
      <dgm:spPr/>
      <dgm:t>
        <a:bodyPr/>
        <a:lstStyle/>
        <a:p>
          <a:endParaRPr lang="en-US"/>
        </a:p>
      </dgm:t>
    </dgm:pt>
    <dgm:pt modelId="{65433776-EB37-4B7C-AD03-46C238D98099}" type="pres">
      <dgm:prSet presAssocID="{9E72103E-CCFA-484C-BB2A-A30F5C117712}" presName="comp" presStyleCnt="0"/>
      <dgm:spPr/>
      <dgm:t>
        <a:bodyPr/>
        <a:lstStyle/>
        <a:p>
          <a:endParaRPr lang="en-US"/>
        </a:p>
      </dgm:t>
    </dgm:pt>
    <dgm:pt modelId="{482E8639-945F-47CB-AA8D-8D44835220AE}" type="pres">
      <dgm:prSet presAssocID="{9E72103E-CCFA-484C-BB2A-A30F5C117712}" presName="box" presStyleLbl="node1" presStyleIdx="0" presStyleCnt="1" custLinFactNeighborX="-806" custLinFactNeighborY="33333"/>
      <dgm:spPr/>
      <dgm:t>
        <a:bodyPr/>
        <a:lstStyle/>
        <a:p>
          <a:endParaRPr lang="en-US"/>
        </a:p>
      </dgm:t>
    </dgm:pt>
    <dgm:pt modelId="{3CF775E4-ED1B-4335-9962-A93D223403B3}" type="pres">
      <dgm:prSet presAssocID="{9E72103E-CCFA-484C-BB2A-A30F5C117712}" presName="img" presStyleLbl="fgImgPlace1" presStyleIdx="0" presStyleCnt="1" custScaleX="37535" custLinFactNeighborX="-15350" custLinFactNeighborY="3232"/>
      <dgm:spPr/>
      <dgm:t>
        <a:bodyPr/>
        <a:lstStyle/>
        <a:p>
          <a:endParaRPr lang="en-US"/>
        </a:p>
      </dgm:t>
    </dgm:pt>
    <dgm:pt modelId="{C12F6C7C-BAC2-44AA-97F7-CD6B44E04F47}" type="pres">
      <dgm:prSet presAssocID="{9E72103E-CCFA-484C-BB2A-A30F5C117712}" presName="text" presStyleLbl="node1" presStyleIdx="0" presStyleCnt="1">
        <dgm:presLayoutVars>
          <dgm:bulletEnabled val="1"/>
        </dgm:presLayoutVars>
      </dgm:prSet>
      <dgm:spPr/>
      <dgm:t>
        <a:bodyPr/>
        <a:lstStyle/>
        <a:p>
          <a:endParaRPr lang="en-US"/>
        </a:p>
      </dgm:t>
    </dgm:pt>
  </dgm:ptLst>
  <dgm:cxnLst>
    <dgm:cxn modelId="{0AA06AB1-D97E-465A-A371-00D63E4A264E}" type="presOf" srcId="{9E72103E-CCFA-484C-BB2A-A30F5C117712}" destId="{C12F6C7C-BAC2-44AA-97F7-CD6B44E04F47}" srcOrd="1" destOrd="0" presId="urn:microsoft.com/office/officeart/2005/8/layout/vList4"/>
    <dgm:cxn modelId="{07E15624-92E4-45CE-A0F5-227C3113DC44}" type="presOf" srcId="{0717C73B-3302-45B8-9B10-57F1EE5903CA}" destId="{61E7DF20-D938-4AF1-ADBD-01F7683354FC}" srcOrd="0" destOrd="0" presId="urn:microsoft.com/office/officeart/2005/8/layout/vList4"/>
    <dgm:cxn modelId="{EAFF76BD-5B75-4E5A-AC25-65072F928FA2}" srcId="{0717C73B-3302-45B8-9B10-57F1EE5903CA}" destId="{9E72103E-CCFA-484C-BB2A-A30F5C117712}" srcOrd="0" destOrd="0" parTransId="{45B46C33-6F6E-4396-BE1E-4B9CC3AB2229}" sibTransId="{6B8BAEDA-482B-4199-AFA9-A3E5956E3B57}"/>
    <dgm:cxn modelId="{76A7474A-4776-4F4C-A0AC-D8CE9B905201}" type="presOf" srcId="{9E72103E-CCFA-484C-BB2A-A30F5C117712}" destId="{482E8639-945F-47CB-AA8D-8D44835220AE}" srcOrd="0" destOrd="0" presId="urn:microsoft.com/office/officeart/2005/8/layout/vList4"/>
    <dgm:cxn modelId="{21186F68-FAD6-4BAD-AD4E-0BCEBF927A21}" type="presParOf" srcId="{61E7DF20-D938-4AF1-ADBD-01F7683354FC}" destId="{65433776-EB37-4B7C-AD03-46C238D98099}" srcOrd="0" destOrd="0" presId="urn:microsoft.com/office/officeart/2005/8/layout/vList4"/>
    <dgm:cxn modelId="{7966D5CC-FAF4-4A76-A800-792E1C4739C0}" type="presParOf" srcId="{65433776-EB37-4B7C-AD03-46C238D98099}" destId="{482E8639-945F-47CB-AA8D-8D44835220AE}" srcOrd="0" destOrd="0" presId="urn:microsoft.com/office/officeart/2005/8/layout/vList4"/>
    <dgm:cxn modelId="{7B62D80C-8E93-4D03-852F-3B31A358D93A}" type="presParOf" srcId="{65433776-EB37-4B7C-AD03-46C238D98099}" destId="{3CF775E4-ED1B-4335-9962-A93D223403B3}" srcOrd="1" destOrd="0" presId="urn:microsoft.com/office/officeart/2005/8/layout/vList4"/>
    <dgm:cxn modelId="{CC7C1EA8-4E77-471B-93EE-6881A24687DF}" type="presParOf" srcId="{65433776-EB37-4B7C-AD03-46C238D98099}" destId="{C12F6C7C-BAC2-44AA-97F7-CD6B44E04F47}"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242D88C-1A26-4618-9A11-F6F304867D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34EB55F2-40D3-43ED-8BEA-266A9BD01BEF}">
      <dgm:prSet custT="1"/>
      <dgm:spPr/>
      <dgm:t>
        <a:bodyPr/>
        <a:lstStyle/>
        <a:p>
          <a:pPr algn="ctr" rtl="0"/>
          <a:r>
            <a:rPr lang="en-US" sz="2800" dirty="0"/>
            <a:t>Reliant on prefrontal cortex…a region that undergoes cell shrinkage &amp; cell loss with age</a:t>
          </a:r>
          <a:endParaRPr lang="en-GB" sz="2800" dirty="0"/>
        </a:p>
      </dgm:t>
    </dgm:pt>
    <dgm:pt modelId="{E4D298A0-81A6-4512-B2DE-1BEF1FDBE578}" type="parTrans" cxnId="{7F2BD9FE-B6DE-4948-A41F-19F13F81063D}">
      <dgm:prSet/>
      <dgm:spPr/>
      <dgm:t>
        <a:bodyPr/>
        <a:lstStyle/>
        <a:p>
          <a:endParaRPr lang="en-GB"/>
        </a:p>
      </dgm:t>
    </dgm:pt>
    <dgm:pt modelId="{F60BD1E1-1391-40A3-9E99-170840241BBD}" type="sibTrans" cxnId="{7F2BD9FE-B6DE-4948-A41F-19F13F81063D}">
      <dgm:prSet/>
      <dgm:spPr/>
      <dgm:t>
        <a:bodyPr/>
        <a:lstStyle/>
        <a:p>
          <a:endParaRPr lang="en-GB"/>
        </a:p>
      </dgm:t>
    </dgm:pt>
    <dgm:pt modelId="{BDD7BB8B-0755-47F1-9B79-CD0479F2BCD0}" type="pres">
      <dgm:prSet presAssocID="{2242D88C-1A26-4618-9A11-F6F304867DFE}" presName="linear" presStyleCnt="0">
        <dgm:presLayoutVars>
          <dgm:animLvl val="lvl"/>
          <dgm:resizeHandles val="exact"/>
        </dgm:presLayoutVars>
      </dgm:prSet>
      <dgm:spPr/>
      <dgm:t>
        <a:bodyPr/>
        <a:lstStyle/>
        <a:p>
          <a:endParaRPr lang="en-US"/>
        </a:p>
      </dgm:t>
    </dgm:pt>
    <dgm:pt modelId="{0159A279-8EF3-4F79-873C-7A96B695B400}" type="pres">
      <dgm:prSet presAssocID="{34EB55F2-40D3-43ED-8BEA-266A9BD01BEF}" presName="parentText" presStyleLbl="node1" presStyleIdx="0" presStyleCnt="1">
        <dgm:presLayoutVars>
          <dgm:chMax val="0"/>
          <dgm:bulletEnabled val="1"/>
        </dgm:presLayoutVars>
      </dgm:prSet>
      <dgm:spPr/>
      <dgm:t>
        <a:bodyPr/>
        <a:lstStyle/>
        <a:p>
          <a:endParaRPr lang="en-US"/>
        </a:p>
      </dgm:t>
    </dgm:pt>
  </dgm:ptLst>
  <dgm:cxnLst>
    <dgm:cxn modelId="{CFFDA128-2997-44C3-89A6-83BA08EB25D4}" type="presOf" srcId="{34EB55F2-40D3-43ED-8BEA-266A9BD01BEF}" destId="{0159A279-8EF3-4F79-873C-7A96B695B400}" srcOrd="0" destOrd="0" presId="urn:microsoft.com/office/officeart/2005/8/layout/vList2"/>
    <dgm:cxn modelId="{0AA31FAE-7073-49F8-8A62-E0E8F86D4A6E}" type="presOf" srcId="{2242D88C-1A26-4618-9A11-F6F304867DFE}" destId="{BDD7BB8B-0755-47F1-9B79-CD0479F2BCD0}" srcOrd="0" destOrd="0" presId="urn:microsoft.com/office/officeart/2005/8/layout/vList2"/>
    <dgm:cxn modelId="{7F2BD9FE-B6DE-4948-A41F-19F13F81063D}" srcId="{2242D88C-1A26-4618-9A11-F6F304867DFE}" destId="{34EB55F2-40D3-43ED-8BEA-266A9BD01BEF}" srcOrd="0" destOrd="0" parTransId="{E4D298A0-81A6-4512-B2DE-1BEF1FDBE578}" sibTransId="{F60BD1E1-1391-40A3-9E99-170840241BBD}"/>
    <dgm:cxn modelId="{C7D6A7AA-19D6-4B3B-A2D1-28977A6FD0F2}" type="presParOf" srcId="{BDD7BB8B-0755-47F1-9B79-CD0479F2BCD0}" destId="{0159A279-8EF3-4F79-873C-7A96B695B400}"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559545F-434A-44D2-8918-092D94CAB46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EBD8BD7-46EE-40F8-BA73-274F78D0748E}">
      <dgm:prSet custT="1"/>
      <dgm:spPr/>
      <dgm:t>
        <a:bodyPr/>
        <a:lstStyle/>
        <a:p>
          <a:pPr rtl="0"/>
          <a:r>
            <a:rPr lang="en-US" sz="2800" dirty="0"/>
            <a:t>Working memory declines with aging because of reductions in processing speed</a:t>
          </a:r>
          <a:endParaRPr lang="en-GB" sz="2800" dirty="0"/>
        </a:p>
      </dgm:t>
    </dgm:pt>
    <dgm:pt modelId="{4B613881-6694-4FCF-B99A-3E229F39696E}" type="parTrans" cxnId="{19F90FF6-79C0-42F4-BBCB-484BCFA36E07}">
      <dgm:prSet/>
      <dgm:spPr/>
      <dgm:t>
        <a:bodyPr/>
        <a:lstStyle/>
        <a:p>
          <a:endParaRPr lang="en-GB"/>
        </a:p>
      </dgm:t>
    </dgm:pt>
    <dgm:pt modelId="{6804CE17-2057-481E-BF5B-C462892DA110}" type="sibTrans" cxnId="{19F90FF6-79C0-42F4-BBCB-484BCFA36E07}">
      <dgm:prSet/>
      <dgm:spPr/>
      <dgm:t>
        <a:bodyPr/>
        <a:lstStyle/>
        <a:p>
          <a:endParaRPr lang="en-GB"/>
        </a:p>
      </dgm:t>
    </dgm:pt>
    <dgm:pt modelId="{588D4FA6-7EA3-4F4C-98FC-0508D843B4E1}" type="pres">
      <dgm:prSet presAssocID="{B559545F-434A-44D2-8918-092D94CAB461}" presName="diagram" presStyleCnt="0">
        <dgm:presLayoutVars>
          <dgm:dir/>
          <dgm:resizeHandles val="exact"/>
        </dgm:presLayoutVars>
      </dgm:prSet>
      <dgm:spPr/>
      <dgm:t>
        <a:bodyPr/>
        <a:lstStyle/>
        <a:p>
          <a:endParaRPr lang="en-US"/>
        </a:p>
      </dgm:t>
    </dgm:pt>
    <dgm:pt modelId="{C7816118-49E4-48F0-9358-C8C78015F5FF}" type="pres">
      <dgm:prSet presAssocID="{FEBD8BD7-46EE-40F8-BA73-274F78D0748E}" presName="node" presStyleLbl="node1" presStyleIdx="0" presStyleCnt="1" custScaleX="150718" custLinFactNeighborX="-50511" custLinFactNeighborY="-1343">
        <dgm:presLayoutVars>
          <dgm:bulletEnabled val="1"/>
        </dgm:presLayoutVars>
      </dgm:prSet>
      <dgm:spPr/>
      <dgm:t>
        <a:bodyPr/>
        <a:lstStyle/>
        <a:p>
          <a:endParaRPr lang="en-US"/>
        </a:p>
      </dgm:t>
    </dgm:pt>
  </dgm:ptLst>
  <dgm:cxnLst>
    <dgm:cxn modelId="{4B518C25-F762-420F-BCED-EC9D51D8A08D}" type="presOf" srcId="{B559545F-434A-44D2-8918-092D94CAB461}" destId="{588D4FA6-7EA3-4F4C-98FC-0508D843B4E1}" srcOrd="0" destOrd="0" presId="urn:microsoft.com/office/officeart/2005/8/layout/default"/>
    <dgm:cxn modelId="{19F90FF6-79C0-42F4-BBCB-484BCFA36E07}" srcId="{B559545F-434A-44D2-8918-092D94CAB461}" destId="{FEBD8BD7-46EE-40F8-BA73-274F78D0748E}" srcOrd="0" destOrd="0" parTransId="{4B613881-6694-4FCF-B99A-3E229F39696E}" sibTransId="{6804CE17-2057-481E-BF5B-C462892DA110}"/>
    <dgm:cxn modelId="{6DDDDA72-08AD-420B-83A9-7177FE3A95D3}" type="presOf" srcId="{FEBD8BD7-46EE-40F8-BA73-274F78D0748E}" destId="{C7816118-49E4-48F0-9358-C8C78015F5FF}" srcOrd="0" destOrd="0" presId="urn:microsoft.com/office/officeart/2005/8/layout/default"/>
    <dgm:cxn modelId="{8DF27921-F114-4AF7-89AF-AF5FF96EF3E4}" type="presParOf" srcId="{588D4FA6-7EA3-4F4C-98FC-0508D843B4E1}" destId="{C7816118-49E4-48F0-9358-C8C78015F5FF}" srcOrd="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AAD7244-DCD6-4350-BCB4-004B802B45C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GB"/>
        </a:p>
      </dgm:t>
    </dgm:pt>
    <dgm:pt modelId="{0553C87A-0293-4943-81CF-8FEFC9BED377}">
      <dgm:prSet custT="1"/>
      <dgm:spPr/>
      <dgm:t>
        <a:bodyPr/>
        <a:lstStyle/>
        <a:p>
          <a:pPr rtl="0"/>
          <a:r>
            <a:rPr lang="en-GB" sz="2800" dirty="0"/>
            <a:t>Aging results in slowing of reaction time (the time it takes to respond to an event)</a:t>
          </a:r>
        </a:p>
      </dgm:t>
    </dgm:pt>
    <dgm:pt modelId="{9997EF9C-16DE-4814-95E0-B65EAE467C3F}" type="parTrans" cxnId="{22262268-708E-4AFE-BDBB-2E6827FFAF3F}">
      <dgm:prSet/>
      <dgm:spPr/>
      <dgm:t>
        <a:bodyPr/>
        <a:lstStyle/>
        <a:p>
          <a:endParaRPr lang="en-GB"/>
        </a:p>
      </dgm:t>
    </dgm:pt>
    <dgm:pt modelId="{457EACAE-0C81-4484-BB3E-3139355095F4}" type="sibTrans" cxnId="{22262268-708E-4AFE-BDBB-2E6827FFAF3F}">
      <dgm:prSet/>
      <dgm:spPr/>
      <dgm:t>
        <a:bodyPr/>
        <a:lstStyle/>
        <a:p>
          <a:endParaRPr lang="en-GB"/>
        </a:p>
      </dgm:t>
    </dgm:pt>
    <dgm:pt modelId="{70436E05-EC35-4B55-B27C-4CB9E497016A}" type="pres">
      <dgm:prSet presAssocID="{8AAD7244-DCD6-4350-BCB4-004B802B45CA}" presName="vert0" presStyleCnt="0">
        <dgm:presLayoutVars>
          <dgm:dir/>
          <dgm:animOne val="branch"/>
          <dgm:animLvl val="lvl"/>
        </dgm:presLayoutVars>
      </dgm:prSet>
      <dgm:spPr/>
      <dgm:t>
        <a:bodyPr/>
        <a:lstStyle/>
        <a:p>
          <a:endParaRPr lang="en-US"/>
        </a:p>
      </dgm:t>
    </dgm:pt>
    <dgm:pt modelId="{40F0DCEC-2B97-4C65-A906-F621B7120FA0}" type="pres">
      <dgm:prSet presAssocID="{0553C87A-0293-4943-81CF-8FEFC9BED377}" presName="thickLine" presStyleLbl="alignNode1" presStyleIdx="0" presStyleCnt="1"/>
      <dgm:spPr/>
    </dgm:pt>
    <dgm:pt modelId="{D5A7F052-4EFE-499D-85ED-0A4850F10992}" type="pres">
      <dgm:prSet presAssocID="{0553C87A-0293-4943-81CF-8FEFC9BED377}" presName="horz1" presStyleCnt="0"/>
      <dgm:spPr/>
    </dgm:pt>
    <dgm:pt modelId="{3A9D7595-1BDC-4BDA-8C7B-C51953B3A775}" type="pres">
      <dgm:prSet presAssocID="{0553C87A-0293-4943-81CF-8FEFC9BED377}" presName="tx1" presStyleLbl="revTx" presStyleIdx="0" presStyleCnt="1"/>
      <dgm:spPr/>
      <dgm:t>
        <a:bodyPr/>
        <a:lstStyle/>
        <a:p>
          <a:endParaRPr lang="en-US"/>
        </a:p>
      </dgm:t>
    </dgm:pt>
    <dgm:pt modelId="{337F6347-AFF4-4034-968C-594F3C521104}" type="pres">
      <dgm:prSet presAssocID="{0553C87A-0293-4943-81CF-8FEFC9BED377}" presName="vert1" presStyleCnt="0"/>
      <dgm:spPr/>
    </dgm:pt>
  </dgm:ptLst>
  <dgm:cxnLst>
    <dgm:cxn modelId="{22262268-708E-4AFE-BDBB-2E6827FFAF3F}" srcId="{8AAD7244-DCD6-4350-BCB4-004B802B45CA}" destId="{0553C87A-0293-4943-81CF-8FEFC9BED377}" srcOrd="0" destOrd="0" parTransId="{9997EF9C-16DE-4814-95E0-B65EAE467C3F}" sibTransId="{457EACAE-0C81-4484-BB3E-3139355095F4}"/>
    <dgm:cxn modelId="{A04D689F-442B-47ED-8899-45C8C54ED7BE}" type="presOf" srcId="{8AAD7244-DCD6-4350-BCB4-004B802B45CA}" destId="{70436E05-EC35-4B55-B27C-4CB9E497016A}" srcOrd="0" destOrd="0" presId="urn:microsoft.com/office/officeart/2008/layout/LinedList"/>
    <dgm:cxn modelId="{1B2C0FC6-3671-467F-B158-BB1A1172F8EB}" type="presOf" srcId="{0553C87A-0293-4943-81CF-8FEFC9BED377}" destId="{3A9D7595-1BDC-4BDA-8C7B-C51953B3A775}" srcOrd="0" destOrd="0" presId="urn:microsoft.com/office/officeart/2008/layout/LinedList"/>
    <dgm:cxn modelId="{61D22486-7D61-4A06-A652-EF68CCE75025}" type="presParOf" srcId="{70436E05-EC35-4B55-B27C-4CB9E497016A}" destId="{40F0DCEC-2B97-4C65-A906-F621B7120FA0}" srcOrd="0" destOrd="0" presId="urn:microsoft.com/office/officeart/2008/layout/LinedList"/>
    <dgm:cxn modelId="{AD87AF01-DF95-4413-A416-F36F41BCF9F9}" type="presParOf" srcId="{70436E05-EC35-4B55-B27C-4CB9E497016A}" destId="{D5A7F052-4EFE-499D-85ED-0A4850F10992}" srcOrd="1" destOrd="0" presId="urn:microsoft.com/office/officeart/2008/layout/LinedList"/>
    <dgm:cxn modelId="{3F37C9D0-FDC5-4F4F-8418-B6BB4FA05531}" type="presParOf" srcId="{D5A7F052-4EFE-499D-85ED-0A4850F10992}" destId="{3A9D7595-1BDC-4BDA-8C7B-C51953B3A775}" srcOrd="0" destOrd="0" presId="urn:microsoft.com/office/officeart/2008/layout/LinedList"/>
    <dgm:cxn modelId="{6517152C-C29B-4D60-96AA-D9D778B7C14E}" type="presParOf" srcId="{D5A7F052-4EFE-499D-85ED-0A4850F10992}" destId="{337F6347-AFF4-4034-968C-594F3C521104}" srcOrd="1" destOrd="0" presId="urn:microsoft.com/office/officeart/2008/layout/Line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D41BE94-ACA9-4A7C-8308-38EE8561295B}" type="doc">
      <dgm:prSet loTypeId="urn:microsoft.com/office/officeart/2005/8/layout/vList2" loCatId="list" qsTypeId="urn:microsoft.com/office/officeart/2005/8/quickstyle/simple1" qsCatId="simple" csTypeId="urn:microsoft.com/office/officeart/2005/8/colors/accent3_5" csCatId="accent3" phldr="1"/>
      <dgm:spPr/>
      <dgm:t>
        <a:bodyPr/>
        <a:lstStyle/>
        <a:p>
          <a:endParaRPr lang="en-GB"/>
        </a:p>
      </dgm:t>
    </dgm:pt>
    <dgm:pt modelId="{41E20B66-FDAC-4625-BCC1-9314CFB86960}">
      <dgm:prSet custT="1"/>
      <dgm:spPr/>
      <dgm:t>
        <a:bodyPr/>
        <a:lstStyle/>
        <a:p>
          <a:pPr rtl="0"/>
          <a:r>
            <a:rPr lang="en-US" sz="2800" dirty="0"/>
            <a:t>Changes in the speed of </a:t>
          </a:r>
          <a:r>
            <a:rPr lang="en-US" sz="2800" u="sng" dirty="0"/>
            <a:t>neurotransmission</a:t>
          </a:r>
          <a:r>
            <a:rPr lang="en-US" sz="2800" dirty="0"/>
            <a:t> (the passing of chemical and electrical signals from one brain cell to another) likely underlie these age-related changes in processing speed</a:t>
          </a:r>
          <a:endParaRPr lang="en-GB" sz="2800" dirty="0"/>
        </a:p>
      </dgm:t>
    </dgm:pt>
    <dgm:pt modelId="{2AB67787-6206-4538-B101-076E1731693C}" type="parTrans" cxnId="{2A25BFBA-5DBC-4265-9092-49D0928483F1}">
      <dgm:prSet/>
      <dgm:spPr/>
      <dgm:t>
        <a:bodyPr/>
        <a:lstStyle/>
        <a:p>
          <a:endParaRPr lang="en-GB" sz="1600"/>
        </a:p>
      </dgm:t>
    </dgm:pt>
    <dgm:pt modelId="{8165C5D7-D96F-4913-802C-01A03BBFA865}" type="sibTrans" cxnId="{2A25BFBA-5DBC-4265-9092-49D0928483F1}">
      <dgm:prSet/>
      <dgm:spPr/>
      <dgm:t>
        <a:bodyPr/>
        <a:lstStyle/>
        <a:p>
          <a:endParaRPr lang="en-GB" sz="1600"/>
        </a:p>
      </dgm:t>
    </dgm:pt>
    <dgm:pt modelId="{810FF1D1-2DFB-4AE4-9870-414EEDC8A364}" type="pres">
      <dgm:prSet presAssocID="{CD41BE94-ACA9-4A7C-8308-38EE8561295B}" presName="linear" presStyleCnt="0">
        <dgm:presLayoutVars>
          <dgm:animLvl val="lvl"/>
          <dgm:resizeHandles val="exact"/>
        </dgm:presLayoutVars>
      </dgm:prSet>
      <dgm:spPr/>
      <dgm:t>
        <a:bodyPr/>
        <a:lstStyle/>
        <a:p>
          <a:endParaRPr lang="en-US"/>
        </a:p>
      </dgm:t>
    </dgm:pt>
    <dgm:pt modelId="{BAE89388-B811-4ACD-A0EE-7ACBD1F8F829}" type="pres">
      <dgm:prSet presAssocID="{41E20B66-FDAC-4625-BCC1-9314CFB86960}" presName="parentText" presStyleLbl="node1" presStyleIdx="0" presStyleCnt="1" custScaleY="831022" custLinFactNeighborY="8684">
        <dgm:presLayoutVars>
          <dgm:chMax val="0"/>
          <dgm:bulletEnabled val="1"/>
        </dgm:presLayoutVars>
      </dgm:prSet>
      <dgm:spPr/>
      <dgm:t>
        <a:bodyPr/>
        <a:lstStyle/>
        <a:p>
          <a:endParaRPr lang="en-US"/>
        </a:p>
      </dgm:t>
    </dgm:pt>
  </dgm:ptLst>
  <dgm:cxnLst>
    <dgm:cxn modelId="{A985E17A-DE0F-4403-A928-4E03D39EEDBA}" type="presOf" srcId="{41E20B66-FDAC-4625-BCC1-9314CFB86960}" destId="{BAE89388-B811-4ACD-A0EE-7ACBD1F8F829}" srcOrd="0" destOrd="0" presId="urn:microsoft.com/office/officeart/2005/8/layout/vList2"/>
    <dgm:cxn modelId="{2A25BFBA-5DBC-4265-9092-49D0928483F1}" srcId="{CD41BE94-ACA9-4A7C-8308-38EE8561295B}" destId="{41E20B66-FDAC-4625-BCC1-9314CFB86960}" srcOrd="0" destOrd="0" parTransId="{2AB67787-6206-4538-B101-076E1731693C}" sibTransId="{8165C5D7-D96F-4913-802C-01A03BBFA865}"/>
    <dgm:cxn modelId="{1C92836B-A303-4A73-BA14-16A69497B8BA}" type="presOf" srcId="{CD41BE94-ACA9-4A7C-8308-38EE8561295B}" destId="{810FF1D1-2DFB-4AE4-9870-414EEDC8A364}" srcOrd="0" destOrd="0" presId="urn:microsoft.com/office/officeart/2005/8/layout/vList2"/>
    <dgm:cxn modelId="{45D2F50F-E230-4B90-ABEE-02C356029541}" type="presParOf" srcId="{810FF1D1-2DFB-4AE4-9870-414EEDC8A364}" destId="{BAE89388-B811-4ACD-A0EE-7ACBD1F8F82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B42EDC5-F27B-471A-A569-C39271B7C9CF}"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GB"/>
        </a:p>
      </dgm:t>
    </dgm:pt>
    <dgm:pt modelId="{8D226821-8870-4E86-8CC0-66FF2F0BFA6B}">
      <dgm:prSet/>
      <dgm:spPr/>
      <dgm:t>
        <a:bodyPr/>
        <a:lstStyle/>
        <a:p>
          <a:pPr rtl="0"/>
          <a:r>
            <a:rPr lang="en-US" dirty="0"/>
            <a:t>Although aging can lead to a slower reasoning through decisions, it can facilitate making a “gut decision”. These “gut decisions” are often the optimal ones.</a:t>
          </a:r>
          <a:endParaRPr lang="en-GB" dirty="0"/>
        </a:p>
      </dgm:t>
    </dgm:pt>
    <dgm:pt modelId="{E7EA73D4-89BE-4715-854F-788D8585D2E4}" type="parTrans" cxnId="{17822522-9384-4BFB-A92B-EDA1ABC8E3B8}">
      <dgm:prSet/>
      <dgm:spPr/>
      <dgm:t>
        <a:bodyPr/>
        <a:lstStyle/>
        <a:p>
          <a:endParaRPr lang="en-GB"/>
        </a:p>
      </dgm:t>
    </dgm:pt>
    <dgm:pt modelId="{13FFFC7A-9CE1-4975-AEF9-C4D46F0A061C}" type="sibTrans" cxnId="{17822522-9384-4BFB-A92B-EDA1ABC8E3B8}">
      <dgm:prSet/>
      <dgm:spPr/>
      <dgm:t>
        <a:bodyPr/>
        <a:lstStyle/>
        <a:p>
          <a:endParaRPr lang="en-GB"/>
        </a:p>
      </dgm:t>
    </dgm:pt>
    <dgm:pt modelId="{8F78FBC3-776B-4622-A8BB-3EA9E833DC08}" type="pres">
      <dgm:prSet presAssocID="{EB42EDC5-F27B-471A-A569-C39271B7C9CF}" presName="Name0" presStyleCnt="0">
        <dgm:presLayoutVars>
          <dgm:dir/>
          <dgm:animLvl val="lvl"/>
          <dgm:resizeHandles val="exact"/>
        </dgm:presLayoutVars>
      </dgm:prSet>
      <dgm:spPr/>
      <dgm:t>
        <a:bodyPr/>
        <a:lstStyle/>
        <a:p>
          <a:endParaRPr lang="en-US"/>
        </a:p>
      </dgm:t>
    </dgm:pt>
    <dgm:pt modelId="{9C4E5A65-201D-437B-9748-ADC36B7138FB}" type="pres">
      <dgm:prSet presAssocID="{8D226821-8870-4E86-8CC0-66FF2F0BFA6B}" presName="composite" presStyleCnt="0"/>
      <dgm:spPr/>
    </dgm:pt>
    <dgm:pt modelId="{4FC372D2-7BCA-49DB-BFF0-F7D583A5F27C}" type="pres">
      <dgm:prSet presAssocID="{8D226821-8870-4E86-8CC0-66FF2F0BFA6B}" presName="parTx" presStyleLbl="alignNode1" presStyleIdx="0" presStyleCnt="1" custLinFactNeighborX="-28" custLinFactNeighborY="-40413">
        <dgm:presLayoutVars>
          <dgm:chMax val="0"/>
          <dgm:chPref val="0"/>
          <dgm:bulletEnabled val="1"/>
        </dgm:presLayoutVars>
      </dgm:prSet>
      <dgm:spPr/>
      <dgm:t>
        <a:bodyPr/>
        <a:lstStyle/>
        <a:p>
          <a:endParaRPr lang="en-US"/>
        </a:p>
      </dgm:t>
    </dgm:pt>
    <dgm:pt modelId="{32ADF77A-C03D-450C-912C-8F5D6DBF62E8}" type="pres">
      <dgm:prSet presAssocID="{8D226821-8870-4E86-8CC0-66FF2F0BFA6B}" presName="desTx" presStyleLbl="alignAccFollowNode1" presStyleIdx="0" presStyleCnt="1" custScaleY="45136">
        <dgm:presLayoutVars>
          <dgm:bulletEnabled val="1"/>
        </dgm:presLayoutVars>
      </dgm:prSet>
      <dgm:spPr/>
    </dgm:pt>
  </dgm:ptLst>
  <dgm:cxnLst>
    <dgm:cxn modelId="{30F5C124-99B9-4029-B071-DFAE9D7DC99D}" type="presOf" srcId="{EB42EDC5-F27B-471A-A569-C39271B7C9CF}" destId="{8F78FBC3-776B-4622-A8BB-3EA9E833DC08}" srcOrd="0" destOrd="0" presId="urn:microsoft.com/office/officeart/2005/8/layout/hList1"/>
    <dgm:cxn modelId="{17822522-9384-4BFB-A92B-EDA1ABC8E3B8}" srcId="{EB42EDC5-F27B-471A-A569-C39271B7C9CF}" destId="{8D226821-8870-4E86-8CC0-66FF2F0BFA6B}" srcOrd="0" destOrd="0" parTransId="{E7EA73D4-89BE-4715-854F-788D8585D2E4}" sibTransId="{13FFFC7A-9CE1-4975-AEF9-C4D46F0A061C}"/>
    <dgm:cxn modelId="{9E0A44F9-49DA-457D-9900-8D348091297A}" type="presOf" srcId="{8D226821-8870-4E86-8CC0-66FF2F0BFA6B}" destId="{4FC372D2-7BCA-49DB-BFF0-F7D583A5F27C}" srcOrd="0" destOrd="0" presId="urn:microsoft.com/office/officeart/2005/8/layout/hList1"/>
    <dgm:cxn modelId="{59039A39-504E-4B46-B29F-8478848BAA5C}" type="presParOf" srcId="{8F78FBC3-776B-4622-A8BB-3EA9E833DC08}" destId="{9C4E5A65-201D-437B-9748-ADC36B7138FB}" srcOrd="0" destOrd="0" presId="urn:microsoft.com/office/officeart/2005/8/layout/hList1"/>
    <dgm:cxn modelId="{F32E43EE-8FA2-41C4-8B48-969CCC68791E}" type="presParOf" srcId="{9C4E5A65-201D-437B-9748-ADC36B7138FB}" destId="{4FC372D2-7BCA-49DB-BFF0-F7D583A5F27C}" srcOrd="0" destOrd="0" presId="urn:microsoft.com/office/officeart/2005/8/layout/hList1"/>
    <dgm:cxn modelId="{A61592D5-DD88-4713-B7C4-459065A104A9}" type="presParOf" srcId="{9C4E5A65-201D-437B-9748-ADC36B7138FB}" destId="{32ADF77A-C03D-450C-912C-8F5D6DBF62E8}"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FEC9932-DA49-4D22-93BF-EC65D56ACF8F}" type="doc">
      <dgm:prSet loTypeId="urn:microsoft.com/office/officeart/2005/8/layout/vList3" loCatId="list" qsTypeId="urn:microsoft.com/office/officeart/2005/8/quickstyle/simple2" qsCatId="simple" csTypeId="urn:microsoft.com/office/officeart/2005/8/colors/colorful3" csCatId="colorful" phldr="1"/>
      <dgm:spPr/>
      <dgm:t>
        <a:bodyPr/>
        <a:lstStyle/>
        <a:p>
          <a:endParaRPr lang="en-GB"/>
        </a:p>
      </dgm:t>
    </dgm:pt>
    <dgm:pt modelId="{4739CF9B-05D6-4332-BD0C-015CF68C615B}">
      <dgm:prSet custT="1"/>
      <dgm:spPr/>
      <dgm:t>
        <a:bodyPr/>
        <a:lstStyle/>
        <a:p>
          <a:pPr rtl="0"/>
          <a:r>
            <a:rPr lang="en-US" sz="2800" dirty="0"/>
            <a:t>With age, it becomes harder to ignore irrelevant information (“cocktail party phenomenon”)</a:t>
          </a:r>
          <a:endParaRPr lang="en-GB" sz="2800" dirty="0"/>
        </a:p>
      </dgm:t>
    </dgm:pt>
    <dgm:pt modelId="{456F2AD9-5427-4ECA-9439-FED1599191B7}" type="parTrans" cxnId="{797CCAD6-D778-40DA-BA70-D8FCA4E8E69A}">
      <dgm:prSet/>
      <dgm:spPr/>
      <dgm:t>
        <a:bodyPr/>
        <a:lstStyle/>
        <a:p>
          <a:endParaRPr lang="en-GB"/>
        </a:p>
      </dgm:t>
    </dgm:pt>
    <dgm:pt modelId="{F6C91A0F-EF08-4E00-B0A1-D46B09CD3D9A}" type="sibTrans" cxnId="{797CCAD6-D778-40DA-BA70-D8FCA4E8E69A}">
      <dgm:prSet/>
      <dgm:spPr/>
      <dgm:t>
        <a:bodyPr/>
        <a:lstStyle/>
        <a:p>
          <a:endParaRPr lang="en-GB"/>
        </a:p>
      </dgm:t>
    </dgm:pt>
    <dgm:pt modelId="{95651832-2EDD-49E6-AE36-6E31865B367E}">
      <dgm:prSet custT="1"/>
      <dgm:spPr/>
      <dgm:t>
        <a:bodyPr/>
        <a:lstStyle/>
        <a:p>
          <a:pPr rtl="0"/>
          <a:r>
            <a:rPr lang="en-US" sz="2800" dirty="0"/>
            <a:t>It also becomes harder to switch between tasks with different requirements</a:t>
          </a:r>
          <a:endParaRPr lang="en-GB" sz="2800" dirty="0"/>
        </a:p>
      </dgm:t>
    </dgm:pt>
    <dgm:pt modelId="{A482EAE8-DFAC-4509-BF0C-B9D9CB85E3A8}" type="parTrans" cxnId="{8B4F7D0C-26A3-41DE-908C-55D34FD073D6}">
      <dgm:prSet/>
      <dgm:spPr/>
      <dgm:t>
        <a:bodyPr/>
        <a:lstStyle/>
        <a:p>
          <a:endParaRPr lang="en-GB"/>
        </a:p>
      </dgm:t>
    </dgm:pt>
    <dgm:pt modelId="{7A362FFA-218B-4E6C-830C-E1FD5ABE56E3}" type="sibTrans" cxnId="{8B4F7D0C-26A3-41DE-908C-55D34FD073D6}">
      <dgm:prSet/>
      <dgm:spPr/>
      <dgm:t>
        <a:bodyPr/>
        <a:lstStyle/>
        <a:p>
          <a:endParaRPr lang="en-GB"/>
        </a:p>
      </dgm:t>
    </dgm:pt>
    <dgm:pt modelId="{0776F9A7-7723-4092-94E5-C609A966FDD9}">
      <dgm:prSet custT="1"/>
      <dgm:spPr/>
      <dgm:t>
        <a:bodyPr/>
        <a:lstStyle/>
        <a:p>
          <a:pPr rtl="0"/>
          <a:r>
            <a:rPr lang="en-US" sz="2800" dirty="0"/>
            <a:t>These difficulties can make it more difficult to hold relevant information in mind and to switch between different task requirements (e.g., the multiplication task - multiplication, addition, storage of information, </a:t>
          </a:r>
          <a:r>
            <a:rPr lang="en-US" sz="2800" dirty="0" err="1"/>
            <a:t>etc</a:t>
          </a:r>
          <a:r>
            <a:rPr lang="en-US" sz="2800" dirty="0"/>
            <a:t>)</a:t>
          </a:r>
          <a:endParaRPr lang="en-GB" sz="2800" dirty="0"/>
        </a:p>
      </dgm:t>
    </dgm:pt>
    <dgm:pt modelId="{7D250245-824C-4BFA-8C68-573C31E0630E}" type="parTrans" cxnId="{906AA197-089E-4D92-B46D-70980AB429FA}">
      <dgm:prSet/>
      <dgm:spPr/>
      <dgm:t>
        <a:bodyPr/>
        <a:lstStyle/>
        <a:p>
          <a:endParaRPr lang="en-GB"/>
        </a:p>
      </dgm:t>
    </dgm:pt>
    <dgm:pt modelId="{526DCA25-E796-427D-A617-DF281683E5B0}" type="sibTrans" cxnId="{906AA197-089E-4D92-B46D-70980AB429FA}">
      <dgm:prSet/>
      <dgm:spPr/>
      <dgm:t>
        <a:bodyPr/>
        <a:lstStyle/>
        <a:p>
          <a:endParaRPr lang="en-GB"/>
        </a:p>
      </dgm:t>
    </dgm:pt>
    <dgm:pt modelId="{42863252-221E-4617-BB05-E2989545B2BA}" type="pres">
      <dgm:prSet presAssocID="{6FEC9932-DA49-4D22-93BF-EC65D56ACF8F}" presName="linearFlow" presStyleCnt="0">
        <dgm:presLayoutVars>
          <dgm:dir/>
          <dgm:resizeHandles val="exact"/>
        </dgm:presLayoutVars>
      </dgm:prSet>
      <dgm:spPr/>
      <dgm:t>
        <a:bodyPr/>
        <a:lstStyle/>
        <a:p>
          <a:endParaRPr lang="en-US"/>
        </a:p>
      </dgm:t>
    </dgm:pt>
    <dgm:pt modelId="{0A80ED45-38BB-47EB-8C29-B74364EAB0A6}" type="pres">
      <dgm:prSet presAssocID="{4739CF9B-05D6-4332-BD0C-015CF68C615B}" presName="composite" presStyleCnt="0"/>
      <dgm:spPr/>
    </dgm:pt>
    <dgm:pt modelId="{51A451CF-F50E-471A-BB97-6AE0E0A34609}" type="pres">
      <dgm:prSet presAssocID="{4739CF9B-05D6-4332-BD0C-015CF68C615B}" presName="imgShp" presStyleLbl="fgImgPlace1" presStyleIdx="0" presStyleCnt="3"/>
      <dgm:spPr>
        <a:blipFill rotWithShape="1">
          <a:blip xmlns:r="http://schemas.openxmlformats.org/officeDocument/2006/relationships" r:embed="rId1"/>
          <a:stretch>
            <a:fillRect/>
          </a:stretch>
        </a:blipFill>
      </dgm:spPr>
    </dgm:pt>
    <dgm:pt modelId="{B7F1C12B-7D3D-4F7D-80C5-F2CB1A22E7E2}" type="pres">
      <dgm:prSet presAssocID="{4739CF9B-05D6-4332-BD0C-015CF68C615B}" presName="txShp" presStyleLbl="node1" presStyleIdx="0" presStyleCnt="3">
        <dgm:presLayoutVars>
          <dgm:bulletEnabled val="1"/>
        </dgm:presLayoutVars>
      </dgm:prSet>
      <dgm:spPr/>
      <dgm:t>
        <a:bodyPr/>
        <a:lstStyle/>
        <a:p>
          <a:endParaRPr lang="en-US"/>
        </a:p>
      </dgm:t>
    </dgm:pt>
    <dgm:pt modelId="{7F4E5918-BF32-4A16-AE2A-96D6357CBCED}" type="pres">
      <dgm:prSet presAssocID="{F6C91A0F-EF08-4E00-B0A1-D46B09CD3D9A}" presName="spacing" presStyleCnt="0"/>
      <dgm:spPr/>
    </dgm:pt>
    <dgm:pt modelId="{AE91D73F-0CA6-4259-BD53-BA37216E3762}" type="pres">
      <dgm:prSet presAssocID="{95651832-2EDD-49E6-AE36-6E31865B367E}" presName="composite" presStyleCnt="0"/>
      <dgm:spPr/>
    </dgm:pt>
    <dgm:pt modelId="{CC22038B-60EA-4B13-A056-20B766B8A0E8}" type="pres">
      <dgm:prSet presAssocID="{95651832-2EDD-49E6-AE36-6E31865B367E}" presName="imgShp" presStyleLbl="fgImgPlace1" presStyleIdx="1" presStyleCnt="3"/>
      <dgm:spPr>
        <a:blipFill rotWithShape="1">
          <a:blip xmlns:r="http://schemas.openxmlformats.org/officeDocument/2006/relationships" r:embed="rId2"/>
          <a:stretch>
            <a:fillRect/>
          </a:stretch>
        </a:blipFill>
      </dgm:spPr>
    </dgm:pt>
    <dgm:pt modelId="{C0F0C4E4-6DFD-4C7F-A436-D162405EA277}" type="pres">
      <dgm:prSet presAssocID="{95651832-2EDD-49E6-AE36-6E31865B367E}" presName="txShp" presStyleLbl="node1" presStyleIdx="1" presStyleCnt="3">
        <dgm:presLayoutVars>
          <dgm:bulletEnabled val="1"/>
        </dgm:presLayoutVars>
      </dgm:prSet>
      <dgm:spPr/>
      <dgm:t>
        <a:bodyPr/>
        <a:lstStyle/>
        <a:p>
          <a:endParaRPr lang="en-US"/>
        </a:p>
      </dgm:t>
    </dgm:pt>
    <dgm:pt modelId="{8C88571C-AF5A-49BA-9B04-260422B8127A}" type="pres">
      <dgm:prSet presAssocID="{7A362FFA-218B-4E6C-830C-E1FD5ABE56E3}" presName="spacing" presStyleCnt="0"/>
      <dgm:spPr/>
    </dgm:pt>
    <dgm:pt modelId="{88C42E6F-8889-4BD9-9342-888A5C7AA61B}" type="pres">
      <dgm:prSet presAssocID="{0776F9A7-7723-4092-94E5-C609A966FDD9}" presName="composite" presStyleCnt="0"/>
      <dgm:spPr/>
    </dgm:pt>
    <dgm:pt modelId="{7B6F8C1B-45B3-49C1-9915-CD0EA8E0EC09}" type="pres">
      <dgm:prSet presAssocID="{0776F9A7-7723-4092-94E5-C609A966FDD9}" presName="imgShp" presStyleLbl="fgImgPlace1" presStyleIdx="2" presStyleCnt="3" custLinFactNeighborX="-46718" custLinFactNeighborY="-2128"/>
      <dgm:spPr>
        <a:blipFill rotWithShape="1">
          <a:blip xmlns:r="http://schemas.openxmlformats.org/officeDocument/2006/relationships" r:embed="rId3"/>
          <a:stretch>
            <a:fillRect/>
          </a:stretch>
        </a:blipFill>
      </dgm:spPr>
    </dgm:pt>
    <dgm:pt modelId="{A4FCB4A0-2E47-499E-BADD-ECBE5FDFA178}" type="pres">
      <dgm:prSet presAssocID="{0776F9A7-7723-4092-94E5-C609A966FDD9}" presName="txShp" presStyleLbl="node1" presStyleIdx="2" presStyleCnt="3" custScaleX="138760" custScaleY="163704" custLinFactNeighborX="5244" custLinFactNeighborY="-3941">
        <dgm:presLayoutVars>
          <dgm:bulletEnabled val="1"/>
        </dgm:presLayoutVars>
      </dgm:prSet>
      <dgm:spPr/>
      <dgm:t>
        <a:bodyPr/>
        <a:lstStyle/>
        <a:p>
          <a:endParaRPr lang="en-US"/>
        </a:p>
      </dgm:t>
    </dgm:pt>
  </dgm:ptLst>
  <dgm:cxnLst>
    <dgm:cxn modelId="{690F58AD-2F59-4962-8359-045748F7DCDE}" type="presOf" srcId="{4739CF9B-05D6-4332-BD0C-015CF68C615B}" destId="{B7F1C12B-7D3D-4F7D-80C5-F2CB1A22E7E2}" srcOrd="0" destOrd="0" presId="urn:microsoft.com/office/officeart/2005/8/layout/vList3"/>
    <dgm:cxn modelId="{906AA197-089E-4D92-B46D-70980AB429FA}" srcId="{6FEC9932-DA49-4D22-93BF-EC65D56ACF8F}" destId="{0776F9A7-7723-4092-94E5-C609A966FDD9}" srcOrd="2" destOrd="0" parTransId="{7D250245-824C-4BFA-8C68-573C31E0630E}" sibTransId="{526DCA25-E796-427D-A617-DF281683E5B0}"/>
    <dgm:cxn modelId="{BC806308-E002-4C30-9879-FB2B7922CB37}" type="presOf" srcId="{0776F9A7-7723-4092-94E5-C609A966FDD9}" destId="{A4FCB4A0-2E47-499E-BADD-ECBE5FDFA178}" srcOrd="0" destOrd="0" presId="urn:microsoft.com/office/officeart/2005/8/layout/vList3"/>
    <dgm:cxn modelId="{21117EB2-BEC9-42B7-B6C8-2DD2BAB68757}" type="presOf" srcId="{6FEC9932-DA49-4D22-93BF-EC65D56ACF8F}" destId="{42863252-221E-4617-BB05-E2989545B2BA}" srcOrd="0" destOrd="0" presId="urn:microsoft.com/office/officeart/2005/8/layout/vList3"/>
    <dgm:cxn modelId="{8B4F7D0C-26A3-41DE-908C-55D34FD073D6}" srcId="{6FEC9932-DA49-4D22-93BF-EC65D56ACF8F}" destId="{95651832-2EDD-49E6-AE36-6E31865B367E}" srcOrd="1" destOrd="0" parTransId="{A482EAE8-DFAC-4509-BF0C-B9D9CB85E3A8}" sibTransId="{7A362FFA-218B-4E6C-830C-E1FD5ABE56E3}"/>
    <dgm:cxn modelId="{797CCAD6-D778-40DA-BA70-D8FCA4E8E69A}" srcId="{6FEC9932-DA49-4D22-93BF-EC65D56ACF8F}" destId="{4739CF9B-05D6-4332-BD0C-015CF68C615B}" srcOrd="0" destOrd="0" parTransId="{456F2AD9-5427-4ECA-9439-FED1599191B7}" sibTransId="{F6C91A0F-EF08-4E00-B0A1-D46B09CD3D9A}"/>
    <dgm:cxn modelId="{FF463659-DB68-4B67-9EFD-0BD4D2B39A61}" type="presOf" srcId="{95651832-2EDD-49E6-AE36-6E31865B367E}" destId="{C0F0C4E4-6DFD-4C7F-A436-D162405EA277}" srcOrd="0" destOrd="0" presId="urn:microsoft.com/office/officeart/2005/8/layout/vList3"/>
    <dgm:cxn modelId="{58211404-1B2E-4B89-8339-D1F95D055552}" type="presParOf" srcId="{42863252-221E-4617-BB05-E2989545B2BA}" destId="{0A80ED45-38BB-47EB-8C29-B74364EAB0A6}" srcOrd="0" destOrd="0" presId="urn:microsoft.com/office/officeart/2005/8/layout/vList3"/>
    <dgm:cxn modelId="{D5051B9D-A8E6-4316-98A6-7D91B84A00EC}" type="presParOf" srcId="{0A80ED45-38BB-47EB-8C29-B74364EAB0A6}" destId="{51A451CF-F50E-471A-BB97-6AE0E0A34609}" srcOrd="0" destOrd="0" presId="urn:microsoft.com/office/officeart/2005/8/layout/vList3"/>
    <dgm:cxn modelId="{4F6E946D-1CFA-4EF2-84CF-277BF1C005B9}" type="presParOf" srcId="{0A80ED45-38BB-47EB-8C29-B74364EAB0A6}" destId="{B7F1C12B-7D3D-4F7D-80C5-F2CB1A22E7E2}" srcOrd="1" destOrd="0" presId="urn:microsoft.com/office/officeart/2005/8/layout/vList3"/>
    <dgm:cxn modelId="{D006EF28-D513-4CD3-B7B4-52FFE8B7884B}" type="presParOf" srcId="{42863252-221E-4617-BB05-E2989545B2BA}" destId="{7F4E5918-BF32-4A16-AE2A-96D6357CBCED}" srcOrd="1" destOrd="0" presId="urn:microsoft.com/office/officeart/2005/8/layout/vList3"/>
    <dgm:cxn modelId="{09301389-C03B-4FFF-870E-F256CAFFE71C}" type="presParOf" srcId="{42863252-221E-4617-BB05-E2989545B2BA}" destId="{AE91D73F-0CA6-4259-BD53-BA37216E3762}" srcOrd="2" destOrd="0" presId="urn:microsoft.com/office/officeart/2005/8/layout/vList3"/>
    <dgm:cxn modelId="{6D470C00-87B5-412F-8D46-A3B1F0B43205}" type="presParOf" srcId="{AE91D73F-0CA6-4259-BD53-BA37216E3762}" destId="{CC22038B-60EA-4B13-A056-20B766B8A0E8}" srcOrd="0" destOrd="0" presId="urn:microsoft.com/office/officeart/2005/8/layout/vList3"/>
    <dgm:cxn modelId="{AED42010-B478-4BDF-8AE1-081C4F7E29B8}" type="presParOf" srcId="{AE91D73F-0CA6-4259-BD53-BA37216E3762}" destId="{C0F0C4E4-6DFD-4C7F-A436-D162405EA277}" srcOrd="1" destOrd="0" presId="urn:microsoft.com/office/officeart/2005/8/layout/vList3"/>
    <dgm:cxn modelId="{F129B3EA-69F6-490B-8842-C2F3DD56FE97}" type="presParOf" srcId="{42863252-221E-4617-BB05-E2989545B2BA}" destId="{8C88571C-AF5A-49BA-9B04-260422B8127A}" srcOrd="3" destOrd="0" presId="urn:microsoft.com/office/officeart/2005/8/layout/vList3"/>
    <dgm:cxn modelId="{30D87B12-E81E-4A73-A3EA-EDA3E836B088}" type="presParOf" srcId="{42863252-221E-4617-BB05-E2989545B2BA}" destId="{88C42E6F-8889-4BD9-9342-888A5C7AA61B}" srcOrd="4" destOrd="0" presId="urn:microsoft.com/office/officeart/2005/8/layout/vList3"/>
    <dgm:cxn modelId="{A0709067-D68A-48FD-A19E-340ECEE14AF1}" type="presParOf" srcId="{88C42E6F-8889-4BD9-9342-888A5C7AA61B}" destId="{7B6F8C1B-45B3-49C1-9915-CD0EA8E0EC09}" srcOrd="0" destOrd="0" presId="urn:microsoft.com/office/officeart/2005/8/layout/vList3"/>
    <dgm:cxn modelId="{F4641FB4-B56A-4319-8283-C4F786E6D13E}" type="presParOf" srcId="{88C42E6F-8889-4BD9-9342-888A5C7AA61B}" destId="{A4FCB4A0-2E47-499E-BADD-ECBE5FDFA178}"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96D5E80-0234-4F7A-B2C0-5C6670093C65}" type="doc">
      <dgm:prSet loTypeId="urn:microsoft.com/office/officeart/2005/8/layout/cycle5" loCatId="cycle" qsTypeId="urn:microsoft.com/office/officeart/2005/8/quickstyle/simple1" qsCatId="simple" csTypeId="urn:microsoft.com/office/officeart/2005/8/colors/colorful4" csCatId="colorful" phldr="1"/>
      <dgm:spPr/>
      <dgm:t>
        <a:bodyPr/>
        <a:lstStyle/>
        <a:p>
          <a:endParaRPr lang="en-GB"/>
        </a:p>
      </dgm:t>
    </dgm:pt>
    <dgm:pt modelId="{F1306A32-9AF6-44BD-A453-9754060D9079}">
      <dgm:prSet custT="1"/>
      <dgm:spPr/>
      <dgm:t>
        <a:bodyPr/>
        <a:lstStyle/>
        <a:p>
          <a:pPr rtl="0"/>
          <a:r>
            <a:rPr lang="en-US" sz="2800" dirty="0"/>
            <a:t>Older adults have extensive expertise to draw upon</a:t>
          </a:r>
          <a:endParaRPr lang="en-GB" sz="2800" dirty="0"/>
        </a:p>
      </dgm:t>
    </dgm:pt>
    <dgm:pt modelId="{449206A8-BD5B-497E-81F3-105AA6E8134E}" type="parTrans" cxnId="{ED1E384A-C106-4F9C-A0AE-21F60008D15D}">
      <dgm:prSet/>
      <dgm:spPr/>
      <dgm:t>
        <a:bodyPr/>
        <a:lstStyle/>
        <a:p>
          <a:endParaRPr lang="en-GB"/>
        </a:p>
      </dgm:t>
    </dgm:pt>
    <dgm:pt modelId="{942823DF-C22C-4297-A607-D7635DFE507D}" type="sibTrans" cxnId="{ED1E384A-C106-4F9C-A0AE-21F60008D15D}">
      <dgm:prSet/>
      <dgm:spPr>
        <a:ln w="76200">
          <a:solidFill>
            <a:schemeClr val="accent4"/>
          </a:solidFill>
        </a:ln>
      </dgm:spPr>
      <dgm:t>
        <a:bodyPr/>
        <a:lstStyle/>
        <a:p>
          <a:endParaRPr lang="en-GB"/>
        </a:p>
      </dgm:t>
    </dgm:pt>
    <dgm:pt modelId="{28EC9FA7-916D-4E7E-AC25-EA69C75AE44E}">
      <dgm:prSet custT="1"/>
      <dgm:spPr/>
      <dgm:t>
        <a:bodyPr/>
        <a:lstStyle/>
        <a:p>
          <a:pPr rtl="0"/>
          <a:r>
            <a:rPr lang="en-US" sz="2800" dirty="0"/>
            <a:t>Can find connections between information that young adults have a harder time seeing</a:t>
          </a:r>
          <a:endParaRPr lang="en-GB" sz="2800" dirty="0"/>
        </a:p>
      </dgm:t>
    </dgm:pt>
    <dgm:pt modelId="{AD15308B-E0E5-4BA7-B41B-89147E82E8E0}" type="parTrans" cxnId="{7392C61D-EE82-4830-8B90-B51D9DB40321}">
      <dgm:prSet/>
      <dgm:spPr/>
      <dgm:t>
        <a:bodyPr/>
        <a:lstStyle/>
        <a:p>
          <a:endParaRPr lang="en-GB"/>
        </a:p>
      </dgm:t>
    </dgm:pt>
    <dgm:pt modelId="{672B83D8-5F6B-4D46-9227-B1DB48FDABD2}" type="sibTrans" cxnId="{7392C61D-EE82-4830-8B90-B51D9DB40321}">
      <dgm:prSet/>
      <dgm:spPr>
        <a:ln w="76200">
          <a:solidFill>
            <a:schemeClr val="accent1"/>
          </a:solidFill>
        </a:ln>
      </dgm:spPr>
      <dgm:t>
        <a:bodyPr/>
        <a:lstStyle/>
        <a:p>
          <a:endParaRPr lang="en-GB"/>
        </a:p>
      </dgm:t>
    </dgm:pt>
    <dgm:pt modelId="{7347E817-DF22-4559-A378-B37165FAD337}">
      <dgm:prSet custT="1"/>
      <dgm:spPr/>
      <dgm:t>
        <a:bodyPr/>
        <a:lstStyle/>
        <a:p>
          <a:pPr rtl="0"/>
          <a:r>
            <a:rPr lang="en-US" sz="2800" dirty="0"/>
            <a:t>This can often compensate for the difficulties with task-switching and with attention focusing</a:t>
          </a:r>
          <a:endParaRPr lang="en-GB" sz="2800" dirty="0"/>
        </a:p>
      </dgm:t>
    </dgm:pt>
    <dgm:pt modelId="{1212331D-74FE-4C7F-A155-6861FE8389D4}" type="parTrans" cxnId="{D51FFA08-39E7-4D13-AFF0-561EE3583188}">
      <dgm:prSet/>
      <dgm:spPr/>
      <dgm:t>
        <a:bodyPr/>
        <a:lstStyle/>
        <a:p>
          <a:endParaRPr lang="en-GB"/>
        </a:p>
      </dgm:t>
    </dgm:pt>
    <dgm:pt modelId="{3AC24B44-FAFD-46F6-933C-409CE0984BD4}" type="sibTrans" cxnId="{D51FFA08-39E7-4D13-AFF0-561EE3583188}">
      <dgm:prSet/>
      <dgm:spPr>
        <a:ln w="76200">
          <a:solidFill>
            <a:schemeClr val="tx2"/>
          </a:solidFill>
        </a:ln>
      </dgm:spPr>
      <dgm:t>
        <a:bodyPr/>
        <a:lstStyle/>
        <a:p>
          <a:endParaRPr lang="en-GB"/>
        </a:p>
      </dgm:t>
    </dgm:pt>
    <dgm:pt modelId="{39EC12A5-F14F-4B6B-BFD3-C16ED37F5ACF}" type="pres">
      <dgm:prSet presAssocID="{296D5E80-0234-4F7A-B2C0-5C6670093C65}" presName="cycle" presStyleCnt="0">
        <dgm:presLayoutVars>
          <dgm:dir/>
          <dgm:resizeHandles val="exact"/>
        </dgm:presLayoutVars>
      </dgm:prSet>
      <dgm:spPr/>
      <dgm:t>
        <a:bodyPr/>
        <a:lstStyle/>
        <a:p>
          <a:endParaRPr lang="en-US"/>
        </a:p>
      </dgm:t>
    </dgm:pt>
    <dgm:pt modelId="{46B8D343-B594-4014-A136-9BAD56A99CC4}" type="pres">
      <dgm:prSet presAssocID="{F1306A32-9AF6-44BD-A453-9754060D9079}" presName="node" presStyleLbl="node1" presStyleIdx="0" presStyleCnt="3" custScaleX="123692">
        <dgm:presLayoutVars>
          <dgm:bulletEnabled val="1"/>
        </dgm:presLayoutVars>
      </dgm:prSet>
      <dgm:spPr/>
      <dgm:t>
        <a:bodyPr/>
        <a:lstStyle/>
        <a:p>
          <a:endParaRPr lang="en-US"/>
        </a:p>
      </dgm:t>
    </dgm:pt>
    <dgm:pt modelId="{92AD2C1B-5EC6-437A-BE04-16F9E97764E9}" type="pres">
      <dgm:prSet presAssocID="{F1306A32-9AF6-44BD-A453-9754060D9079}" presName="spNode" presStyleCnt="0"/>
      <dgm:spPr/>
    </dgm:pt>
    <dgm:pt modelId="{53B7A3D6-2CE7-42A4-9BB8-0DFC89490A6A}" type="pres">
      <dgm:prSet presAssocID="{942823DF-C22C-4297-A607-D7635DFE507D}" presName="sibTrans" presStyleLbl="sibTrans1D1" presStyleIdx="0" presStyleCnt="3"/>
      <dgm:spPr/>
      <dgm:t>
        <a:bodyPr/>
        <a:lstStyle/>
        <a:p>
          <a:endParaRPr lang="en-US"/>
        </a:p>
      </dgm:t>
    </dgm:pt>
    <dgm:pt modelId="{5C3706EC-96D5-4226-AF27-64C28CEAC8DE}" type="pres">
      <dgm:prSet presAssocID="{28EC9FA7-916D-4E7E-AC25-EA69C75AE44E}" presName="node" presStyleLbl="node1" presStyleIdx="1" presStyleCnt="3" custScaleX="163173" custScaleY="146133" custRadScaleRad="119921" custRadScaleInc="-14482">
        <dgm:presLayoutVars>
          <dgm:bulletEnabled val="1"/>
        </dgm:presLayoutVars>
      </dgm:prSet>
      <dgm:spPr/>
      <dgm:t>
        <a:bodyPr/>
        <a:lstStyle/>
        <a:p>
          <a:endParaRPr lang="en-US"/>
        </a:p>
      </dgm:t>
    </dgm:pt>
    <dgm:pt modelId="{565EFC60-2930-432D-9131-783EEBC3B6B7}" type="pres">
      <dgm:prSet presAssocID="{28EC9FA7-916D-4E7E-AC25-EA69C75AE44E}" presName="spNode" presStyleCnt="0"/>
      <dgm:spPr/>
    </dgm:pt>
    <dgm:pt modelId="{0B94AFC3-0EA6-4687-BA21-7C29C2BF75E9}" type="pres">
      <dgm:prSet presAssocID="{672B83D8-5F6B-4D46-9227-B1DB48FDABD2}" presName="sibTrans" presStyleLbl="sibTrans1D1" presStyleIdx="1" presStyleCnt="3"/>
      <dgm:spPr/>
      <dgm:t>
        <a:bodyPr/>
        <a:lstStyle/>
        <a:p>
          <a:endParaRPr lang="en-US"/>
        </a:p>
      </dgm:t>
    </dgm:pt>
    <dgm:pt modelId="{B4927E96-19C6-4D1E-8D19-4682F7128EC6}" type="pres">
      <dgm:prSet presAssocID="{7347E817-DF22-4559-A378-B37165FAD337}" presName="node" presStyleLbl="node1" presStyleIdx="2" presStyleCnt="3" custScaleX="161633" custScaleY="136566" custRadScaleRad="117660" custRadScaleInc="13242">
        <dgm:presLayoutVars>
          <dgm:bulletEnabled val="1"/>
        </dgm:presLayoutVars>
      </dgm:prSet>
      <dgm:spPr/>
      <dgm:t>
        <a:bodyPr/>
        <a:lstStyle/>
        <a:p>
          <a:endParaRPr lang="en-US"/>
        </a:p>
      </dgm:t>
    </dgm:pt>
    <dgm:pt modelId="{E8437C04-86F1-440F-AEB0-189123FA42C2}" type="pres">
      <dgm:prSet presAssocID="{7347E817-DF22-4559-A378-B37165FAD337}" presName="spNode" presStyleCnt="0"/>
      <dgm:spPr/>
    </dgm:pt>
    <dgm:pt modelId="{08412118-8943-457A-994B-BA21A7A13FF7}" type="pres">
      <dgm:prSet presAssocID="{3AC24B44-FAFD-46F6-933C-409CE0984BD4}" presName="sibTrans" presStyleLbl="sibTrans1D1" presStyleIdx="2" presStyleCnt="3"/>
      <dgm:spPr/>
      <dgm:t>
        <a:bodyPr/>
        <a:lstStyle/>
        <a:p>
          <a:endParaRPr lang="en-US"/>
        </a:p>
      </dgm:t>
    </dgm:pt>
  </dgm:ptLst>
  <dgm:cxnLst>
    <dgm:cxn modelId="{64AD58CE-1018-4C1B-8FDB-C1854DED57FD}" type="presOf" srcId="{F1306A32-9AF6-44BD-A453-9754060D9079}" destId="{46B8D343-B594-4014-A136-9BAD56A99CC4}" srcOrd="0" destOrd="0" presId="urn:microsoft.com/office/officeart/2005/8/layout/cycle5"/>
    <dgm:cxn modelId="{16C92FFB-2766-4DE7-9D28-817D8E2228CB}" type="presOf" srcId="{296D5E80-0234-4F7A-B2C0-5C6670093C65}" destId="{39EC12A5-F14F-4B6B-BFD3-C16ED37F5ACF}" srcOrd="0" destOrd="0" presId="urn:microsoft.com/office/officeart/2005/8/layout/cycle5"/>
    <dgm:cxn modelId="{F8A17D69-B4E5-4E9B-894B-66D5D9B4311D}" type="presOf" srcId="{3AC24B44-FAFD-46F6-933C-409CE0984BD4}" destId="{08412118-8943-457A-994B-BA21A7A13FF7}" srcOrd="0" destOrd="0" presId="urn:microsoft.com/office/officeart/2005/8/layout/cycle5"/>
    <dgm:cxn modelId="{D8075B66-A204-4A57-A9A1-4F4699A85518}" type="presOf" srcId="{672B83D8-5F6B-4D46-9227-B1DB48FDABD2}" destId="{0B94AFC3-0EA6-4687-BA21-7C29C2BF75E9}" srcOrd="0" destOrd="0" presId="urn:microsoft.com/office/officeart/2005/8/layout/cycle5"/>
    <dgm:cxn modelId="{D7A04656-A34D-45E0-BB12-E93D478599AE}" type="presOf" srcId="{7347E817-DF22-4559-A378-B37165FAD337}" destId="{B4927E96-19C6-4D1E-8D19-4682F7128EC6}" srcOrd="0" destOrd="0" presId="urn:microsoft.com/office/officeart/2005/8/layout/cycle5"/>
    <dgm:cxn modelId="{7392C61D-EE82-4830-8B90-B51D9DB40321}" srcId="{296D5E80-0234-4F7A-B2C0-5C6670093C65}" destId="{28EC9FA7-916D-4E7E-AC25-EA69C75AE44E}" srcOrd="1" destOrd="0" parTransId="{AD15308B-E0E5-4BA7-B41B-89147E82E8E0}" sibTransId="{672B83D8-5F6B-4D46-9227-B1DB48FDABD2}"/>
    <dgm:cxn modelId="{0D3F3E34-FD08-47BB-AB7F-B5F82C767655}" type="presOf" srcId="{28EC9FA7-916D-4E7E-AC25-EA69C75AE44E}" destId="{5C3706EC-96D5-4226-AF27-64C28CEAC8DE}" srcOrd="0" destOrd="0" presId="urn:microsoft.com/office/officeart/2005/8/layout/cycle5"/>
    <dgm:cxn modelId="{ED1E384A-C106-4F9C-A0AE-21F60008D15D}" srcId="{296D5E80-0234-4F7A-B2C0-5C6670093C65}" destId="{F1306A32-9AF6-44BD-A453-9754060D9079}" srcOrd="0" destOrd="0" parTransId="{449206A8-BD5B-497E-81F3-105AA6E8134E}" sibTransId="{942823DF-C22C-4297-A607-D7635DFE507D}"/>
    <dgm:cxn modelId="{D51FFA08-39E7-4D13-AFF0-561EE3583188}" srcId="{296D5E80-0234-4F7A-B2C0-5C6670093C65}" destId="{7347E817-DF22-4559-A378-B37165FAD337}" srcOrd="2" destOrd="0" parTransId="{1212331D-74FE-4C7F-A155-6861FE8389D4}" sibTransId="{3AC24B44-FAFD-46F6-933C-409CE0984BD4}"/>
    <dgm:cxn modelId="{06E2E749-F441-43E4-A052-6615627C1AC4}" type="presOf" srcId="{942823DF-C22C-4297-A607-D7635DFE507D}" destId="{53B7A3D6-2CE7-42A4-9BB8-0DFC89490A6A}" srcOrd="0" destOrd="0" presId="urn:microsoft.com/office/officeart/2005/8/layout/cycle5"/>
    <dgm:cxn modelId="{51A2C09F-515E-485F-9570-1E72DBBC3CF1}" type="presParOf" srcId="{39EC12A5-F14F-4B6B-BFD3-C16ED37F5ACF}" destId="{46B8D343-B594-4014-A136-9BAD56A99CC4}" srcOrd="0" destOrd="0" presId="urn:microsoft.com/office/officeart/2005/8/layout/cycle5"/>
    <dgm:cxn modelId="{0C5960EB-9021-4179-9893-F97FD12D1CD8}" type="presParOf" srcId="{39EC12A5-F14F-4B6B-BFD3-C16ED37F5ACF}" destId="{92AD2C1B-5EC6-437A-BE04-16F9E97764E9}" srcOrd="1" destOrd="0" presId="urn:microsoft.com/office/officeart/2005/8/layout/cycle5"/>
    <dgm:cxn modelId="{EB7BA68F-B9FF-4B7D-94A8-1BB669375EEA}" type="presParOf" srcId="{39EC12A5-F14F-4B6B-BFD3-C16ED37F5ACF}" destId="{53B7A3D6-2CE7-42A4-9BB8-0DFC89490A6A}" srcOrd="2" destOrd="0" presId="urn:microsoft.com/office/officeart/2005/8/layout/cycle5"/>
    <dgm:cxn modelId="{C6F50080-94C0-4E39-9080-5C3C8BD259E8}" type="presParOf" srcId="{39EC12A5-F14F-4B6B-BFD3-C16ED37F5ACF}" destId="{5C3706EC-96D5-4226-AF27-64C28CEAC8DE}" srcOrd="3" destOrd="0" presId="urn:microsoft.com/office/officeart/2005/8/layout/cycle5"/>
    <dgm:cxn modelId="{908FD4A7-264A-4F96-941F-0CC0C3CCF970}" type="presParOf" srcId="{39EC12A5-F14F-4B6B-BFD3-C16ED37F5ACF}" destId="{565EFC60-2930-432D-9131-783EEBC3B6B7}" srcOrd="4" destOrd="0" presId="urn:microsoft.com/office/officeart/2005/8/layout/cycle5"/>
    <dgm:cxn modelId="{5C9C1D18-54D4-4A88-856C-F15F521E65B2}" type="presParOf" srcId="{39EC12A5-F14F-4B6B-BFD3-C16ED37F5ACF}" destId="{0B94AFC3-0EA6-4687-BA21-7C29C2BF75E9}" srcOrd="5" destOrd="0" presId="urn:microsoft.com/office/officeart/2005/8/layout/cycle5"/>
    <dgm:cxn modelId="{C6D4A8A2-B32E-4665-8BF1-E46C574F70E3}" type="presParOf" srcId="{39EC12A5-F14F-4B6B-BFD3-C16ED37F5ACF}" destId="{B4927E96-19C6-4D1E-8D19-4682F7128EC6}" srcOrd="6" destOrd="0" presId="urn:microsoft.com/office/officeart/2005/8/layout/cycle5"/>
    <dgm:cxn modelId="{871B8448-21A8-4318-98F3-F3DE6F7459AC}" type="presParOf" srcId="{39EC12A5-F14F-4B6B-BFD3-C16ED37F5ACF}" destId="{E8437C04-86F1-440F-AEB0-189123FA42C2}" srcOrd="7" destOrd="0" presId="urn:microsoft.com/office/officeart/2005/8/layout/cycle5"/>
    <dgm:cxn modelId="{3045FCC1-4B01-4FD2-96A4-8EFDE4CF4550}" type="presParOf" srcId="{39EC12A5-F14F-4B6B-BFD3-C16ED37F5ACF}" destId="{08412118-8943-457A-994B-BA21A7A13FF7}" srcOrd="8"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59D120F-1F57-4491-B2BD-1D89CFF28B0B}"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GB"/>
        </a:p>
      </dgm:t>
    </dgm:pt>
    <dgm:pt modelId="{61A8020D-AEBE-4FA5-80E8-38DB225F3459}">
      <dgm:prSet/>
      <dgm:spPr/>
      <dgm:t>
        <a:bodyPr/>
        <a:lstStyle/>
        <a:p>
          <a:pPr rtl="0"/>
          <a:r>
            <a:rPr lang="en-US" dirty="0"/>
            <a:t>make information </a:t>
          </a:r>
          <a:r>
            <a:rPr lang="en-US" b="1" dirty="0"/>
            <a:t>meaningful </a:t>
          </a:r>
          <a:r>
            <a:rPr lang="en-US" dirty="0"/>
            <a:t>and </a:t>
          </a:r>
          <a:r>
            <a:rPr lang="en-US" b="1" dirty="0"/>
            <a:t>self-relevant</a:t>
          </a:r>
          <a:endParaRPr lang="en-GB" dirty="0"/>
        </a:p>
      </dgm:t>
    </dgm:pt>
    <dgm:pt modelId="{99FDBCE4-E82B-4E78-B144-BF160641381E}" type="parTrans" cxnId="{B176B461-2BFA-4192-8A3A-1DF6D4DE541C}">
      <dgm:prSet/>
      <dgm:spPr/>
      <dgm:t>
        <a:bodyPr/>
        <a:lstStyle/>
        <a:p>
          <a:endParaRPr lang="en-GB"/>
        </a:p>
      </dgm:t>
    </dgm:pt>
    <dgm:pt modelId="{4A0200B4-0720-441E-8D7E-C125EC75DAAD}" type="sibTrans" cxnId="{B176B461-2BFA-4192-8A3A-1DF6D4DE541C}">
      <dgm:prSet/>
      <dgm:spPr/>
      <dgm:t>
        <a:bodyPr/>
        <a:lstStyle/>
        <a:p>
          <a:endParaRPr lang="en-GB"/>
        </a:p>
      </dgm:t>
    </dgm:pt>
    <dgm:pt modelId="{7F84660A-7B24-42E8-B4A4-D0038BB654C9}" type="pres">
      <dgm:prSet presAssocID="{C59D120F-1F57-4491-B2BD-1D89CFF28B0B}" presName="Name0" presStyleCnt="0">
        <dgm:presLayoutVars>
          <dgm:dir/>
          <dgm:resizeHandles val="exact"/>
        </dgm:presLayoutVars>
      </dgm:prSet>
      <dgm:spPr/>
      <dgm:t>
        <a:bodyPr/>
        <a:lstStyle/>
        <a:p>
          <a:endParaRPr lang="en-US"/>
        </a:p>
      </dgm:t>
    </dgm:pt>
    <dgm:pt modelId="{D25D262A-D985-4258-B9EE-79CF07C19D97}" type="pres">
      <dgm:prSet presAssocID="{61A8020D-AEBE-4FA5-80E8-38DB225F3459}" presName="node" presStyleLbl="node1" presStyleIdx="0" presStyleCnt="1">
        <dgm:presLayoutVars>
          <dgm:bulletEnabled val="1"/>
        </dgm:presLayoutVars>
      </dgm:prSet>
      <dgm:spPr/>
      <dgm:t>
        <a:bodyPr/>
        <a:lstStyle/>
        <a:p>
          <a:endParaRPr lang="en-US"/>
        </a:p>
      </dgm:t>
    </dgm:pt>
  </dgm:ptLst>
  <dgm:cxnLst>
    <dgm:cxn modelId="{B176B461-2BFA-4192-8A3A-1DF6D4DE541C}" srcId="{C59D120F-1F57-4491-B2BD-1D89CFF28B0B}" destId="{61A8020D-AEBE-4FA5-80E8-38DB225F3459}" srcOrd="0" destOrd="0" parTransId="{99FDBCE4-E82B-4E78-B144-BF160641381E}" sibTransId="{4A0200B4-0720-441E-8D7E-C125EC75DAAD}"/>
    <dgm:cxn modelId="{A3CD4DFB-913B-4EEA-833E-942D9034C915}" type="presOf" srcId="{61A8020D-AEBE-4FA5-80E8-38DB225F3459}" destId="{D25D262A-D985-4258-B9EE-79CF07C19D97}" srcOrd="0" destOrd="0" presId="urn:microsoft.com/office/officeart/2005/8/layout/process1"/>
    <dgm:cxn modelId="{152AC923-5FF0-4E58-9042-C178845088FC}" type="presOf" srcId="{C59D120F-1F57-4491-B2BD-1D89CFF28B0B}" destId="{7F84660A-7B24-42E8-B4A4-D0038BB654C9}" srcOrd="0" destOrd="0" presId="urn:microsoft.com/office/officeart/2005/8/layout/process1"/>
    <dgm:cxn modelId="{78C69B9E-CBFB-4362-AA8E-14235683C854}" type="presParOf" srcId="{7F84660A-7B24-42E8-B4A4-D0038BB654C9}" destId="{D25D262A-D985-4258-B9EE-79CF07C19D97}"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47D5A5A-D32A-433A-89BB-56A940433C85}"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GB"/>
        </a:p>
      </dgm:t>
    </dgm:pt>
    <dgm:pt modelId="{ABF1A83F-A94B-4365-8F63-7FF21ECD75B9}">
      <dgm:prSet custT="1"/>
      <dgm:spPr/>
      <dgm:t>
        <a:bodyPr/>
        <a:lstStyle/>
        <a:p>
          <a:pPr rtl="0"/>
          <a:r>
            <a:rPr lang="en-US" sz="2400" b="1" dirty="0"/>
            <a:t>use it or lose it </a:t>
          </a:r>
          <a:endParaRPr lang="en-GB" sz="2400" dirty="0"/>
        </a:p>
      </dgm:t>
    </dgm:pt>
    <dgm:pt modelId="{EAB02AEB-734F-4033-B964-B92DD3DB6014}" type="parTrans" cxnId="{126DC36E-7922-432B-A63C-526972FF9E6C}">
      <dgm:prSet/>
      <dgm:spPr/>
      <dgm:t>
        <a:bodyPr/>
        <a:lstStyle/>
        <a:p>
          <a:endParaRPr lang="en-GB" sz="1600"/>
        </a:p>
      </dgm:t>
    </dgm:pt>
    <dgm:pt modelId="{AE23EACD-B8F9-4E55-BD88-66562CFB8ACF}" type="sibTrans" cxnId="{126DC36E-7922-432B-A63C-526972FF9E6C}">
      <dgm:prSet/>
      <dgm:spPr/>
      <dgm:t>
        <a:bodyPr/>
        <a:lstStyle/>
        <a:p>
          <a:endParaRPr lang="en-GB" sz="1600"/>
        </a:p>
      </dgm:t>
    </dgm:pt>
    <dgm:pt modelId="{B53D386F-3BCE-494A-A787-8383FB73B07A}">
      <dgm:prSet custT="1"/>
      <dgm:spPr/>
      <dgm:t>
        <a:bodyPr/>
        <a:lstStyle/>
        <a:p>
          <a:pPr rtl="0"/>
          <a:r>
            <a:rPr lang="en-US" sz="2400" dirty="0"/>
            <a:t>maintain mental flexibility</a:t>
          </a:r>
          <a:endParaRPr lang="en-GB" sz="2400" dirty="0"/>
        </a:p>
      </dgm:t>
    </dgm:pt>
    <dgm:pt modelId="{8805309F-84A7-488A-91E7-504367020AFC}" type="parTrans" cxnId="{74B511AC-BEE1-49F7-8708-36647D1CBAE8}">
      <dgm:prSet/>
      <dgm:spPr/>
      <dgm:t>
        <a:bodyPr/>
        <a:lstStyle/>
        <a:p>
          <a:endParaRPr lang="en-GB" sz="1600"/>
        </a:p>
      </dgm:t>
    </dgm:pt>
    <dgm:pt modelId="{8C927CFB-6A61-473C-9F86-9A8FE23DC916}" type="sibTrans" cxnId="{74B511AC-BEE1-49F7-8708-36647D1CBAE8}">
      <dgm:prSet/>
      <dgm:spPr/>
      <dgm:t>
        <a:bodyPr/>
        <a:lstStyle/>
        <a:p>
          <a:endParaRPr lang="en-GB" sz="1600"/>
        </a:p>
      </dgm:t>
    </dgm:pt>
    <dgm:pt modelId="{6F588B73-05E9-482D-A2B8-05F31D6871C0}">
      <dgm:prSet custT="1"/>
      <dgm:spPr/>
      <dgm:t>
        <a:bodyPr/>
        <a:lstStyle/>
        <a:p>
          <a:pPr rtl="0"/>
          <a:r>
            <a:rPr lang="en-US" sz="2400" dirty="0"/>
            <a:t>maintain expertise</a:t>
          </a:r>
          <a:endParaRPr lang="en-GB" sz="2400" dirty="0"/>
        </a:p>
      </dgm:t>
    </dgm:pt>
    <dgm:pt modelId="{6CEFEA9E-E47E-47CA-B4EC-A050905EDD11}" type="parTrans" cxnId="{C3B8A69C-1636-4AE5-8047-7B8F6FD29AC0}">
      <dgm:prSet/>
      <dgm:spPr/>
      <dgm:t>
        <a:bodyPr/>
        <a:lstStyle/>
        <a:p>
          <a:endParaRPr lang="en-GB" sz="1600"/>
        </a:p>
      </dgm:t>
    </dgm:pt>
    <dgm:pt modelId="{A16552FC-6B50-46A5-9211-0FEF7E3969BC}" type="sibTrans" cxnId="{C3B8A69C-1636-4AE5-8047-7B8F6FD29AC0}">
      <dgm:prSet/>
      <dgm:spPr/>
      <dgm:t>
        <a:bodyPr/>
        <a:lstStyle/>
        <a:p>
          <a:endParaRPr lang="en-GB" sz="1600"/>
        </a:p>
      </dgm:t>
    </dgm:pt>
    <dgm:pt modelId="{8E30C6BA-3F0A-4CA1-B46C-07EFD4412B6B}" type="pres">
      <dgm:prSet presAssocID="{D47D5A5A-D32A-433A-89BB-56A940433C85}" presName="Name0" presStyleCnt="0">
        <dgm:presLayoutVars>
          <dgm:dir/>
          <dgm:animLvl val="lvl"/>
          <dgm:resizeHandles val="exact"/>
        </dgm:presLayoutVars>
      </dgm:prSet>
      <dgm:spPr/>
      <dgm:t>
        <a:bodyPr/>
        <a:lstStyle/>
        <a:p>
          <a:endParaRPr lang="en-US"/>
        </a:p>
      </dgm:t>
    </dgm:pt>
    <dgm:pt modelId="{F3A6198A-5C1E-4CD7-8716-1A9D4A318308}" type="pres">
      <dgm:prSet presAssocID="{ABF1A83F-A94B-4365-8F63-7FF21ECD75B9}" presName="linNode" presStyleCnt="0"/>
      <dgm:spPr/>
    </dgm:pt>
    <dgm:pt modelId="{FB49DA9A-44DC-4A32-9E20-40EF91B150C9}" type="pres">
      <dgm:prSet presAssocID="{ABF1A83F-A94B-4365-8F63-7FF21ECD75B9}" presName="parentText" presStyleLbl="node1" presStyleIdx="0" presStyleCnt="1">
        <dgm:presLayoutVars>
          <dgm:chMax val="1"/>
          <dgm:bulletEnabled val="1"/>
        </dgm:presLayoutVars>
      </dgm:prSet>
      <dgm:spPr/>
      <dgm:t>
        <a:bodyPr/>
        <a:lstStyle/>
        <a:p>
          <a:endParaRPr lang="en-US"/>
        </a:p>
      </dgm:t>
    </dgm:pt>
    <dgm:pt modelId="{27B74F05-A3A7-4E01-AFDE-3FB618F341A1}" type="pres">
      <dgm:prSet presAssocID="{ABF1A83F-A94B-4365-8F63-7FF21ECD75B9}" presName="descendantText" presStyleLbl="alignAccFollowNode1" presStyleIdx="0" presStyleCnt="1">
        <dgm:presLayoutVars>
          <dgm:bulletEnabled val="1"/>
        </dgm:presLayoutVars>
      </dgm:prSet>
      <dgm:spPr/>
      <dgm:t>
        <a:bodyPr/>
        <a:lstStyle/>
        <a:p>
          <a:endParaRPr lang="en-US"/>
        </a:p>
      </dgm:t>
    </dgm:pt>
  </dgm:ptLst>
  <dgm:cxnLst>
    <dgm:cxn modelId="{C928DEAF-95D0-44E2-B1D4-D0B82B3A1EEF}" type="presOf" srcId="{D47D5A5A-D32A-433A-89BB-56A940433C85}" destId="{8E30C6BA-3F0A-4CA1-B46C-07EFD4412B6B}" srcOrd="0" destOrd="0" presId="urn:microsoft.com/office/officeart/2005/8/layout/vList5"/>
    <dgm:cxn modelId="{39E4965C-77F5-4CCE-A406-989538BBC961}" type="presOf" srcId="{B53D386F-3BCE-494A-A787-8383FB73B07A}" destId="{27B74F05-A3A7-4E01-AFDE-3FB618F341A1}" srcOrd="0" destOrd="0" presId="urn:microsoft.com/office/officeart/2005/8/layout/vList5"/>
    <dgm:cxn modelId="{4D29F624-9FA8-4651-9999-2308B782A9A6}" type="presOf" srcId="{ABF1A83F-A94B-4365-8F63-7FF21ECD75B9}" destId="{FB49DA9A-44DC-4A32-9E20-40EF91B150C9}" srcOrd="0" destOrd="0" presId="urn:microsoft.com/office/officeart/2005/8/layout/vList5"/>
    <dgm:cxn modelId="{DCFADC06-8B13-4F30-A34A-583E8E43981B}" type="presOf" srcId="{6F588B73-05E9-482D-A2B8-05F31D6871C0}" destId="{27B74F05-A3A7-4E01-AFDE-3FB618F341A1}" srcOrd="0" destOrd="1" presId="urn:microsoft.com/office/officeart/2005/8/layout/vList5"/>
    <dgm:cxn modelId="{74B511AC-BEE1-49F7-8708-36647D1CBAE8}" srcId="{ABF1A83F-A94B-4365-8F63-7FF21ECD75B9}" destId="{B53D386F-3BCE-494A-A787-8383FB73B07A}" srcOrd="0" destOrd="0" parTransId="{8805309F-84A7-488A-91E7-504367020AFC}" sibTransId="{8C927CFB-6A61-473C-9F86-9A8FE23DC916}"/>
    <dgm:cxn modelId="{C3B8A69C-1636-4AE5-8047-7B8F6FD29AC0}" srcId="{ABF1A83F-A94B-4365-8F63-7FF21ECD75B9}" destId="{6F588B73-05E9-482D-A2B8-05F31D6871C0}" srcOrd="1" destOrd="0" parTransId="{6CEFEA9E-E47E-47CA-B4EC-A050905EDD11}" sibTransId="{A16552FC-6B50-46A5-9211-0FEF7E3969BC}"/>
    <dgm:cxn modelId="{126DC36E-7922-432B-A63C-526972FF9E6C}" srcId="{D47D5A5A-D32A-433A-89BB-56A940433C85}" destId="{ABF1A83F-A94B-4365-8F63-7FF21ECD75B9}" srcOrd="0" destOrd="0" parTransId="{EAB02AEB-734F-4033-B964-B92DD3DB6014}" sibTransId="{AE23EACD-B8F9-4E55-BD88-66562CFB8ACF}"/>
    <dgm:cxn modelId="{4A6EEDD0-E855-411B-ADCA-D15C8E970514}" type="presParOf" srcId="{8E30C6BA-3F0A-4CA1-B46C-07EFD4412B6B}" destId="{F3A6198A-5C1E-4CD7-8716-1A9D4A318308}" srcOrd="0" destOrd="0" presId="urn:microsoft.com/office/officeart/2005/8/layout/vList5"/>
    <dgm:cxn modelId="{BB002CE2-2650-4B14-A019-F09E53F6511D}" type="presParOf" srcId="{F3A6198A-5C1E-4CD7-8716-1A9D4A318308}" destId="{FB49DA9A-44DC-4A32-9E20-40EF91B150C9}" srcOrd="0" destOrd="0" presId="urn:microsoft.com/office/officeart/2005/8/layout/vList5"/>
    <dgm:cxn modelId="{4B2B3202-C4B1-41D5-84DC-CE401604A456}" type="presParOf" srcId="{F3A6198A-5C1E-4CD7-8716-1A9D4A318308}" destId="{27B74F05-A3A7-4E01-AFDE-3FB618F341A1}"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950FC16-E7E4-412B-987E-30B82B818442}" type="doc">
      <dgm:prSet loTypeId="urn:microsoft.com/office/officeart/2005/8/layout/pyramid2" loCatId="pyramid" qsTypeId="urn:microsoft.com/office/officeart/2005/8/quickstyle/simple1" qsCatId="simple" csTypeId="urn:microsoft.com/office/officeart/2005/8/colors/colorful4" csCatId="colorful" phldr="1"/>
      <dgm:spPr/>
      <dgm:t>
        <a:bodyPr/>
        <a:lstStyle/>
        <a:p>
          <a:endParaRPr lang="en-GB"/>
        </a:p>
      </dgm:t>
    </dgm:pt>
    <dgm:pt modelId="{EF48EE6E-8F86-4A43-B80C-14323371C619}">
      <dgm:prSet custT="1"/>
      <dgm:spPr/>
      <dgm:t>
        <a:bodyPr/>
        <a:lstStyle/>
        <a:p>
          <a:pPr rtl="0"/>
          <a:r>
            <a:rPr lang="en-US" sz="2400" dirty="0"/>
            <a:t>“chunk” information (think of 4 numbers together as a date): 1 9 3 7 1 8 2 4</a:t>
          </a:r>
          <a:endParaRPr lang="en-GB" sz="2400" dirty="0"/>
        </a:p>
      </dgm:t>
    </dgm:pt>
    <dgm:pt modelId="{4B1EDAE2-BB5B-45AB-A7A4-5DA42ACD2C07}" type="parTrans" cxnId="{FF997011-FE7F-42E5-B239-CF5C34D8F7B3}">
      <dgm:prSet/>
      <dgm:spPr/>
      <dgm:t>
        <a:bodyPr/>
        <a:lstStyle/>
        <a:p>
          <a:endParaRPr lang="en-GB"/>
        </a:p>
      </dgm:t>
    </dgm:pt>
    <dgm:pt modelId="{CD9CCFB4-CC66-4F66-BABE-5C807A9FFDAF}" type="sibTrans" cxnId="{FF997011-FE7F-42E5-B239-CF5C34D8F7B3}">
      <dgm:prSet/>
      <dgm:spPr/>
      <dgm:t>
        <a:bodyPr/>
        <a:lstStyle/>
        <a:p>
          <a:endParaRPr lang="en-GB"/>
        </a:p>
      </dgm:t>
    </dgm:pt>
    <dgm:pt modelId="{D79DE8B7-8BFD-49C9-A4C2-728FF6959282}" type="pres">
      <dgm:prSet presAssocID="{9950FC16-E7E4-412B-987E-30B82B818442}" presName="compositeShape" presStyleCnt="0">
        <dgm:presLayoutVars>
          <dgm:dir/>
          <dgm:resizeHandles/>
        </dgm:presLayoutVars>
      </dgm:prSet>
      <dgm:spPr/>
      <dgm:t>
        <a:bodyPr/>
        <a:lstStyle/>
        <a:p>
          <a:endParaRPr lang="en-US"/>
        </a:p>
      </dgm:t>
    </dgm:pt>
    <dgm:pt modelId="{E117DA8B-6911-4B66-89CF-3D0D8D4FA2C6}" type="pres">
      <dgm:prSet presAssocID="{9950FC16-E7E4-412B-987E-30B82B818442}" presName="pyramid" presStyleLbl="node1" presStyleIdx="0" presStyleCnt="1"/>
      <dgm:spPr/>
    </dgm:pt>
    <dgm:pt modelId="{7D7F9E24-9454-4D4A-8E63-D8581CE9DE14}" type="pres">
      <dgm:prSet presAssocID="{9950FC16-E7E4-412B-987E-30B82B818442}" presName="theList" presStyleCnt="0"/>
      <dgm:spPr/>
    </dgm:pt>
    <dgm:pt modelId="{17B1B8F8-4219-4F17-8280-3633FD557905}" type="pres">
      <dgm:prSet presAssocID="{EF48EE6E-8F86-4A43-B80C-14323371C619}" presName="aNode" presStyleLbl="fgAcc1" presStyleIdx="0" presStyleCnt="1" custScaleX="171680" custScaleY="127322">
        <dgm:presLayoutVars>
          <dgm:bulletEnabled val="1"/>
        </dgm:presLayoutVars>
      </dgm:prSet>
      <dgm:spPr/>
      <dgm:t>
        <a:bodyPr/>
        <a:lstStyle/>
        <a:p>
          <a:endParaRPr lang="en-US"/>
        </a:p>
      </dgm:t>
    </dgm:pt>
    <dgm:pt modelId="{43FBE3C3-B969-4B0D-AB3C-98D2CAB64C77}" type="pres">
      <dgm:prSet presAssocID="{EF48EE6E-8F86-4A43-B80C-14323371C619}" presName="aSpace" presStyleCnt="0"/>
      <dgm:spPr/>
    </dgm:pt>
  </dgm:ptLst>
  <dgm:cxnLst>
    <dgm:cxn modelId="{24366ABE-9BBD-4823-9F23-FABA7D9B332E}" type="presOf" srcId="{EF48EE6E-8F86-4A43-B80C-14323371C619}" destId="{17B1B8F8-4219-4F17-8280-3633FD557905}" srcOrd="0" destOrd="0" presId="urn:microsoft.com/office/officeart/2005/8/layout/pyramid2"/>
    <dgm:cxn modelId="{BF51A544-A042-41BB-BC15-C768F833601F}" type="presOf" srcId="{9950FC16-E7E4-412B-987E-30B82B818442}" destId="{D79DE8B7-8BFD-49C9-A4C2-728FF6959282}" srcOrd="0" destOrd="0" presId="urn:microsoft.com/office/officeart/2005/8/layout/pyramid2"/>
    <dgm:cxn modelId="{FF997011-FE7F-42E5-B239-CF5C34D8F7B3}" srcId="{9950FC16-E7E4-412B-987E-30B82B818442}" destId="{EF48EE6E-8F86-4A43-B80C-14323371C619}" srcOrd="0" destOrd="0" parTransId="{4B1EDAE2-BB5B-45AB-A7A4-5DA42ACD2C07}" sibTransId="{CD9CCFB4-CC66-4F66-BABE-5C807A9FFDAF}"/>
    <dgm:cxn modelId="{092907FA-016E-4036-A3EA-65271CA67901}" type="presParOf" srcId="{D79DE8B7-8BFD-49C9-A4C2-728FF6959282}" destId="{E117DA8B-6911-4B66-89CF-3D0D8D4FA2C6}" srcOrd="0" destOrd="0" presId="urn:microsoft.com/office/officeart/2005/8/layout/pyramid2"/>
    <dgm:cxn modelId="{34CE87ED-2D95-4AAA-AF6D-FC3C323FFAC8}" type="presParOf" srcId="{D79DE8B7-8BFD-49C9-A4C2-728FF6959282}" destId="{7D7F9E24-9454-4D4A-8E63-D8581CE9DE14}" srcOrd="1" destOrd="0" presId="urn:microsoft.com/office/officeart/2005/8/layout/pyramid2"/>
    <dgm:cxn modelId="{364F8EB4-C059-46AC-8863-577658A6D21B}" type="presParOf" srcId="{7D7F9E24-9454-4D4A-8E63-D8581CE9DE14}" destId="{17B1B8F8-4219-4F17-8280-3633FD557905}" srcOrd="0" destOrd="0" presId="urn:microsoft.com/office/officeart/2005/8/layout/pyramid2"/>
    <dgm:cxn modelId="{23981615-9364-46DC-AC89-C2E8221C8327}" type="presParOf" srcId="{7D7F9E24-9454-4D4A-8E63-D8581CE9DE14}" destId="{43FBE3C3-B969-4B0D-AB3C-98D2CAB64C77}" srcOrd="1" destOrd="0" presId="urn:microsoft.com/office/officeart/2005/8/layout/pyramid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D04E6BB-9C1B-4399-9D38-BE2B472CAB97}" type="doc">
      <dgm:prSet loTypeId="urn:microsoft.com/office/officeart/2005/8/layout/arrow5" loCatId="relationship" qsTypeId="urn:microsoft.com/office/officeart/2005/8/quickstyle/simple1" qsCatId="simple" csTypeId="urn:microsoft.com/office/officeart/2005/8/colors/colorful3" csCatId="colorful" phldr="1"/>
      <dgm:spPr/>
      <dgm:t>
        <a:bodyPr/>
        <a:lstStyle/>
        <a:p>
          <a:endParaRPr lang="en-GB"/>
        </a:p>
      </dgm:t>
    </dgm:pt>
    <dgm:pt modelId="{479CA2E3-77A2-4D98-BD32-43156FD63016}">
      <dgm:prSet custT="1"/>
      <dgm:spPr/>
      <dgm:t>
        <a:bodyPr/>
        <a:lstStyle/>
        <a:p>
          <a:pPr rtl="0"/>
          <a:r>
            <a:rPr lang="en-US" sz="2400" b="1" dirty="0"/>
            <a:t>organize </a:t>
          </a:r>
          <a:r>
            <a:rPr lang="en-US" sz="2400" dirty="0"/>
            <a:t>information </a:t>
          </a:r>
          <a:endParaRPr lang="en-GB" sz="2400" dirty="0"/>
        </a:p>
      </dgm:t>
    </dgm:pt>
    <dgm:pt modelId="{C9DA0FF7-1BBD-4E52-8F34-DC5D442DC545}" type="parTrans" cxnId="{1F94E109-C71B-421F-AE95-63308DB3A4A3}">
      <dgm:prSet/>
      <dgm:spPr/>
      <dgm:t>
        <a:bodyPr/>
        <a:lstStyle/>
        <a:p>
          <a:endParaRPr lang="en-GB"/>
        </a:p>
      </dgm:t>
    </dgm:pt>
    <dgm:pt modelId="{00C56703-DBBB-4F06-8CB1-2E8F3FD2C2EA}" type="sibTrans" cxnId="{1F94E109-C71B-421F-AE95-63308DB3A4A3}">
      <dgm:prSet/>
      <dgm:spPr/>
      <dgm:t>
        <a:bodyPr/>
        <a:lstStyle/>
        <a:p>
          <a:endParaRPr lang="en-GB"/>
        </a:p>
      </dgm:t>
    </dgm:pt>
    <dgm:pt modelId="{603F3598-853B-419A-9595-984F04AF3483}" type="pres">
      <dgm:prSet presAssocID="{5D04E6BB-9C1B-4399-9D38-BE2B472CAB97}" presName="diagram" presStyleCnt="0">
        <dgm:presLayoutVars>
          <dgm:dir/>
          <dgm:resizeHandles val="exact"/>
        </dgm:presLayoutVars>
      </dgm:prSet>
      <dgm:spPr/>
      <dgm:t>
        <a:bodyPr/>
        <a:lstStyle/>
        <a:p>
          <a:endParaRPr lang="en-US"/>
        </a:p>
      </dgm:t>
    </dgm:pt>
    <dgm:pt modelId="{ABFF6FE1-28AD-4C30-A9C7-43B6144C5A0A}" type="pres">
      <dgm:prSet presAssocID="{479CA2E3-77A2-4D98-BD32-43156FD63016}" presName="arrow" presStyleLbl="node1" presStyleIdx="0" presStyleCnt="1" custScaleX="216720" custScaleY="131591" custRadScaleRad="123868" custRadScaleInc="-2216">
        <dgm:presLayoutVars>
          <dgm:bulletEnabled val="1"/>
        </dgm:presLayoutVars>
      </dgm:prSet>
      <dgm:spPr/>
      <dgm:t>
        <a:bodyPr/>
        <a:lstStyle/>
        <a:p>
          <a:endParaRPr lang="en-US"/>
        </a:p>
      </dgm:t>
    </dgm:pt>
  </dgm:ptLst>
  <dgm:cxnLst>
    <dgm:cxn modelId="{5DF06798-77A3-4C46-AF1A-D75FD03CDB71}" type="presOf" srcId="{5D04E6BB-9C1B-4399-9D38-BE2B472CAB97}" destId="{603F3598-853B-419A-9595-984F04AF3483}" srcOrd="0" destOrd="0" presId="urn:microsoft.com/office/officeart/2005/8/layout/arrow5"/>
    <dgm:cxn modelId="{1F94E109-C71B-421F-AE95-63308DB3A4A3}" srcId="{5D04E6BB-9C1B-4399-9D38-BE2B472CAB97}" destId="{479CA2E3-77A2-4D98-BD32-43156FD63016}" srcOrd="0" destOrd="0" parTransId="{C9DA0FF7-1BBD-4E52-8F34-DC5D442DC545}" sibTransId="{00C56703-DBBB-4F06-8CB1-2E8F3FD2C2EA}"/>
    <dgm:cxn modelId="{3B1A7C3F-794B-4F75-A97B-3A6ABFA4EF16}" type="presOf" srcId="{479CA2E3-77A2-4D98-BD32-43156FD63016}" destId="{ABFF6FE1-28AD-4C30-A9C7-43B6144C5A0A}" srcOrd="0" destOrd="0" presId="urn:microsoft.com/office/officeart/2005/8/layout/arrow5"/>
    <dgm:cxn modelId="{26134D1E-8EF4-48D4-93EF-0717BA14AE64}" type="presParOf" srcId="{603F3598-853B-419A-9595-984F04AF3483}" destId="{ABFF6FE1-28AD-4C30-A9C7-43B6144C5A0A}" srcOrd="0" destOrd="0" presId="urn:microsoft.com/office/officeart/2005/8/layout/arrow5"/>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6C5D838-3C3C-43BA-899F-92E4B6CF838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85AFAF32-3053-49E5-ABEE-5F94F01FD297}">
      <dgm:prSet custT="1"/>
      <dgm:spPr/>
      <dgm:t>
        <a:bodyPr/>
        <a:lstStyle/>
        <a:p>
          <a:pPr rtl="0"/>
          <a:r>
            <a:rPr lang="en-US" sz="2400" b="1" dirty="0"/>
            <a:t>eliminate distractions</a:t>
          </a:r>
          <a:endParaRPr lang="en-GB" sz="2400" dirty="0"/>
        </a:p>
      </dgm:t>
    </dgm:pt>
    <dgm:pt modelId="{37A4B674-7024-47D0-99AF-6274A5F62BF2}" type="parTrans" cxnId="{74366733-7D3A-4440-A638-7B0AD685D4BC}">
      <dgm:prSet/>
      <dgm:spPr/>
      <dgm:t>
        <a:bodyPr/>
        <a:lstStyle/>
        <a:p>
          <a:endParaRPr lang="en-GB"/>
        </a:p>
      </dgm:t>
    </dgm:pt>
    <dgm:pt modelId="{D1DF3CFE-08D1-48BC-A1A3-253FCC4CAD6A}" type="sibTrans" cxnId="{74366733-7D3A-4440-A638-7B0AD685D4BC}">
      <dgm:prSet/>
      <dgm:spPr>
        <a:solidFill>
          <a:schemeClr val="tx2"/>
        </a:solidFill>
      </dgm:spPr>
      <dgm:t>
        <a:bodyPr/>
        <a:lstStyle/>
        <a:p>
          <a:endParaRPr lang="en-GB"/>
        </a:p>
      </dgm:t>
    </dgm:pt>
    <dgm:pt modelId="{35982887-6EC2-43F6-A296-B15D1822A8AD}">
      <dgm:prSet custT="1"/>
      <dgm:spPr/>
      <dgm:t>
        <a:bodyPr/>
        <a:lstStyle/>
        <a:p>
          <a:pPr rtl="0"/>
          <a:r>
            <a:rPr lang="en-US" sz="2400" dirty="0"/>
            <a:t>reduce attention demands</a:t>
          </a:r>
          <a:endParaRPr lang="en-GB" sz="2400" dirty="0"/>
        </a:p>
      </dgm:t>
    </dgm:pt>
    <dgm:pt modelId="{685AAE9A-5641-404C-BB6D-B5FB49B0375E}" type="parTrans" cxnId="{D83514A0-B160-475D-882A-97321F3BA7D7}">
      <dgm:prSet/>
      <dgm:spPr/>
      <dgm:t>
        <a:bodyPr/>
        <a:lstStyle/>
        <a:p>
          <a:endParaRPr lang="en-GB"/>
        </a:p>
      </dgm:t>
    </dgm:pt>
    <dgm:pt modelId="{1835373E-34A1-444B-B515-64EF09452590}" type="sibTrans" cxnId="{D83514A0-B160-475D-882A-97321F3BA7D7}">
      <dgm:prSet/>
      <dgm:spPr/>
      <dgm:t>
        <a:bodyPr/>
        <a:lstStyle/>
        <a:p>
          <a:endParaRPr lang="en-GB"/>
        </a:p>
      </dgm:t>
    </dgm:pt>
    <dgm:pt modelId="{3D21B436-97B4-4D96-8AA1-B74D52C70802}" type="pres">
      <dgm:prSet presAssocID="{56C5D838-3C3C-43BA-899F-92E4B6CF8385}" presName="cycle" presStyleCnt="0">
        <dgm:presLayoutVars>
          <dgm:dir/>
          <dgm:resizeHandles val="exact"/>
        </dgm:presLayoutVars>
      </dgm:prSet>
      <dgm:spPr/>
      <dgm:t>
        <a:bodyPr/>
        <a:lstStyle/>
        <a:p>
          <a:endParaRPr lang="en-US"/>
        </a:p>
      </dgm:t>
    </dgm:pt>
    <dgm:pt modelId="{253B307D-F25E-47A1-9A50-28F4995B7285}" type="pres">
      <dgm:prSet presAssocID="{85AFAF32-3053-49E5-ABEE-5F94F01FD297}" presName="node" presStyleLbl="node1" presStyleIdx="0" presStyleCnt="2" custScaleX="134209" custScaleY="105958">
        <dgm:presLayoutVars>
          <dgm:bulletEnabled val="1"/>
        </dgm:presLayoutVars>
      </dgm:prSet>
      <dgm:spPr/>
      <dgm:t>
        <a:bodyPr/>
        <a:lstStyle/>
        <a:p>
          <a:endParaRPr lang="en-US"/>
        </a:p>
      </dgm:t>
    </dgm:pt>
    <dgm:pt modelId="{E1769570-FA50-4E6D-882F-BD24670400BA}" type="pres">
      <dgm:prSet presAssocID="{D1DF3CFE-08D1-48BC-A1A3-253FCC4CAD6A}" presName="sibTrans" presStyleLbl="sibTrans2D1" presStyleIdx="0" presStyleCnt="2" custAng="93274" custScaleX="154117"/>
      <dgm:spPr/>
      <dgm:t>
        <a:bodyPr/>
        <a:lstStyle/>
        <a:p>
          <a:endParaRPr lang="en-US"/>
        </a:p>
      </dgm:t>
    </dgm:pt>
    <dgm:pt modelId="{0E72FBBE-F6A4-4D43-89A4-B26CA8DD393B}" type="pres">
      <dgm:prSet presAssocID="{D1DF3CFE-08D1-48BC-A1A3-253FCC4CAD6A}" presName="connectorText" presStyleLbl="sibTrans2D1" presStyleIdx="0" presStyleCnt="2"/>
      <dgm:spPr/>
      <dgm:t>
        <a:bodyPr/>
        <a:lstStyle/>
        <a:p>
          <a:endParaRPr lang="en-US"/>
        </a:p>
      </dgm:t>
    </dgm:pt>
    <dgm:pt modelId="{51A4E89F-5CD0-42DC-A809-B76AA918C38F}" type="pres">
      <dgm:prSet presAssocID="{35982887-6EC2-43F6-A296-B15D1822A8AD}" presName="node" presStyleLbl="node1" presStyleIdx="1" presStyleCnt="2" custScaleX="141176" custScaleY="105958">
        <dgm:presLayoutVars>
          <dgm:bulletEnabled val="1"/>
        </dgm:presLayoutVars>
      </dgm:prSet>
      <dgm:spPr/>
      <dgm:t>
        <a:bodyPr/>
        <a:lstStyle/>
        <a:p>
          <a:endParaRPr lang="en-US"/>
        </a:p>
      </dgm:t>
    </dgm:pt>
    <dgm:pt modelId="{2E5C62B1-FCDE-4ABF-BBDE-0C4A7FB79CF4}" type="pres">
      <dgm:prSet presAssocID="{1835373E-34A1-444B-B515-64EF09452590}" presName="sibTrans" presStyleLbl="sibTrans2D1" presStyleIdx="1" presStyleCnt="2" custScaleX="144759"/>
      <dgm:spPr/>
      <dgm:t>
        <a:bodyPr/>
        <a:lstStyle/>
        <a:p>
          <a:endParaRPr lang="en-US"/>
        </a:p>
      </dgm:t>
    </dgm:pt>
    <dgm:pt modelId="{E5035B6F-A9B7-4F33-A17E-434E26EED201}" type="pres">
      <dgm:prSet presAssocID="{1835373E-34A1-444B-B515-64EF09452590}" presName="connectorText" presStyleLbl="sibTrans2D1" presStyleIdx="1" presStyleCnt="2"/>
      <dgm:spPr/>
      <dgm:t>
        <a:bodyPr/>
        <a:lstStyle/>
        <a:p>
          <a:endParaRPr lang="en-US"/>
        </a:p>
      </dgm:t>
    </dgm:pt>
  </dgm:ptLst>
  <dgm:cxnLst>
    <dgm:cxn modelId="{81D8E548-C5F4-42DB-8AE3-4C163D3951C0}" type="presOf" srcId="{56C5D838-3C3C-43BA-899F-92E4B6CF8385}" destId="{3D21B436-97B4-4D96-8AA1-B74D52C70802}" srcOrd="0" destOrd="0" presId="urn:microsoft.com/office/officeart/2005/8/layout/cycle2"/>
    <dgm:cxn modelId="{B25E9951-D636-45E2-8120-9D43549F8E87}" type="presOf" srcId="{1835373E-34A1-444B-B515-64EF09452590}" destId="{2E5C62B1-FCDE-4ABF-BBDE-0C4A7FB79CF4}" srcOrd="0" destOrd="0" presId="urn:microsoft.com/office/officeart/2005/8/layout/cycle2"/>
    <dgm:cxn modelId="{73E1B3B4-540F-472E-BA8C-1F011A0B6C3E}" type="presOf" srcId="{85AFAF32-3053-49E5-ABEE-5F94F01FD297}" destId="{253B307D-F25E-47A1-9A50-28F4995B7285}" srcOrd="0" destOrd="0" presId="urn:microsoft.com/office/officeart/2005/8/layout/cycle2"/>
    <dgm:cxn modelId="{6B0B7F62-5F77-4A1B-BC0D-F6F91BCF9CF4}" type="presOf" srcId="{35982887-6EC2-43F6-A296-B15D1822A8AD}" destId="{51A4E89F-5CD0-42DC-A809-B76AA918C38F}" srcOrd="0" destOrd="0" presId="urn:microsoft.com/office/officeart/2005/8/layout/cycle2"/>
    <dgm:cxn modelId="{D83514A0-B160-475D-882A-97321F3BA7D7}" srcId="{56C5D838-3C3C-43BA-899F-92E4B6CF8385}" destId="{35982887-6EC2-43F6-A296-B15D1822A8AD}" srcOrd="1" destOrd="0" parTransId="{685AAE9A-5641-404C-BB6D-B5FB49B0375E}" sibTransId="{1835373E-34A1-444B-B515-64EF09452590}"/>
    <dgm:cxn modelId="{7FFBD520-67D8-410F-BD06-A6C946BFA901}" type="presOf" srcId="{D1DF3CFE-08D1-48BC-A1A3-253FCC4CAD6A}" destId="{0E72FBBE-F6A4-4D43-89A4-B26CA8DD393B}" srcOrd="1" destOrd="0" presId="urn:microsoft.com/office/officeart/2005/8/layout/cycle2"/>
    <dgm:cxn modelId="{FAD8B6C8-CF72-4972-A836-6D60E9DC300A}" type="presOf" srcId="{1835373E-34A1-444B-B515-64EF09452590}" destId="{E5035B6F-A9B7-4F33-A17E-434E26EED201}" srcOrd="1" destOrd="0" presId="urn:microsoft.com/office/officeart/2005/8/layout/cycle2"/>
    <dgm:cxn modelId="{8249BE81-03D8-4891-8748-B4EB4E32BAEB}" type="presOf" srcId="{D1DF3CFE-08D1-48BC-A1A3-253FCC4CAD6A}" destId="{E1769570-FA50-4E6D-882F-BD24670400BA}" srcOrd="0" destOrd="0" presId="urn:microsoft.com/office/officeart/2005/8/layout/cycle2"/>
    <dgm:cxn modelId="{74366733-7D3A-4440-A638-7B0AD685D4BC}" srcId="{56C5D838-3C3C-43BA-899F-92E4B6CF8385}" destId="{85AFAF32-3053-49E5-ABEE-5F94F01FD297}" srcOrd="0" destOrd="0" parTransId="{37A4B674-7024-47D0-99AF-6274A5F62BF2}" sibTransId="{D1DF3CFE-08D1-48BC-A1A3-253FCC4CAD6A}"/>
    <dgm:cxn modelId="{50B38ABB-0B4A-4F54-8A12-E445B190174A}" type="presParOf" srcId="{3D21B436-97B4-4D96-8AA1-B74D52C70802}" destId="{253B307D-F25E-47A1-9A50-28F4995B7285}" srcOrd="0" destOrd="0" presId="urn:microsoft.com/office/officeart/2005/8/layout/cycle2"/>
    <dgm:cxn modelId="{E28BFF86-F8E5-4BBC-87F6-342FC985F04F}" type="presParOf" srcId="{3D21B436-97B4-4D96-8AA1-B74D52C70802}" destId="{E1769570-FA50-4E6D-882F-BD24670400BA}" srcOrd="1" destOrd="0" presId="urn:microsoft.com/office/officeart/2005/8/layout/cycle2"/>
    <dgm:cxn modelId="{5A987172-C33C-4BE9-A5B4-DCF428090DDD}" type="presParOf" srcId="{E1769570-FA50-4E6D-882F-BD24670400BA}" destId="{0E72FBBE-F6A4-4D43-89A4-B26CA8DD393B}" srcOrd="0" destOrd="0" presId="urn:microsoft.com/office/officeart/2005/8/layout/cycle2"/>
    <dgm:cxn modelId="{2E3293B7-3AE9-44F8-9E4A-9ECE91E6645F}" type="presParOf" srcId="{3D21B436-97B4-4D96-8AA1-B74D52C70802}" destId="{51A4E89F-5CD0-42DC-A809-B76AA918C38F}" srcOrd="2" destOrd="0" presId="urn:microsoft.com/office/officeart/2005/8/layout/cycle2"/>
    <dgm:cxn modelId="{1B36D12A-CEBD-4F55-B69C-0CFAD747862B}" type="presParOf" srcId="{3D21B436-97B4-4D96-8AA1-B74D52C70802}" destId="{2E5C62B1-FCDE-4ABF-BBDE-0C4A7FB79CF4}" srcOrd="3" destOrd="0" presId="urn:microsoft.com/office/officeart/2005/8/layout/cycle2"/>
    <dgm:cxn modelId="{0B61C648-6478-40A9-A555-03A531FA6E8A}" type="presParOf" srcId="{2E5C62B1-FCDE-4ABF-BBDE-0C4A7FB79CF4}" destId="{E5035B6F-A9B7-4F33-A17E-434E26EED201}" srcOrd="0" destOrd="0" presId="urn:microsoft.com/office/officeart/2005/8/layout/cycle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0F9892E-6F41-46C3-9674-09027185D57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069FDFAD-D788-4A58-BC33-A8059538B9C4}">
      <dgm:prSet custT="1"/>
      <dgm:spPr/>
      <dgm:t>
        <a:bodyPr/>
        <a:lstStyle/>
        <a:p>
          <a:pPr rtl="0"/>
          <a:r>
            <a:rPr lang="en-US" sz="2000" dirty="0"/>
            <a:t>Must </a:t>
          </a:r>
          <a:r>
            <a:rPr lang="en-US" sz="2000" u="sng" dirty="0"/>
            <a:t>LEARN</a:t>
          </a:r>
          <a:r>
            <a:rPr lang="en-US" sz="2000" dirty="0"/>
            <a:t> information (e.g., people’s names)</a:t>
          </a:r>
          <a:endParaRPr lang="en-GB" sz="2000" dirty="0"/>
        </a:p>
      </dgm:t>
    </dgm:pt>
    <dgm:pt modelId="{CF92EBB4-8EE0-487D-9876-81EFCE3F500A}" type="parTrans" cxnId="{A3BE4E79-8D3F-432A-AAF4-702A507FEACC}">
      <dgm:prSet/>
      <dgm:spPr/>
      <dgm:t>
        <a:bodyPr/>
        <a:lstStyle/>
        <a:p>
          <a:endParaRPr lang="en-GB"/>
        </a:p>
      </dgm:t>
    </dgm:pt>
    <dgm:pt modelId="{7B211CF4-9673-4A4F-B5DF-99DABC271C6B}" type="sibTrans" cxnId="{A3BE4E79-8D3F-432A-AAF4-702A507FEACC}">
      <dgm:prSet/>
      <dgm:spPr/>
      <dgm:t>
        <a:bodyPr/>
        <a:lstStyle/>
        <a:p>
          <a:endParaRPr lang="en-GB"/>
        </a:p>
      </dgm:t>
    </dgm:pt>
    <dgm:pt modelId="{254AB864-AD77-417A-BB09-089903249503}">
      <dgm:prSet custT="1"/>
      <dgm:spPr/>
      <dgm:t>
        <a:bodyPr/>
        <a:lstStyle/>
        <a:p>
          <a:pPr rtl="0"/>
          <a:r>
            <a:rPr lang="en-US" sz="2000" dirty="0"/>
            <a:t>Attend to information</a:t>
          </a:r>
          <a:endParaRPr lang="en-GB" sz="2000" dirty="0"/>
        </a:p>
      </dgm:t>
    </dgm:pt>
    <dgm:pt modelId="{123823EB-3095-4EB4-BAA8-0FBD23C95568}" type="parTrans" cxnId="{B1D2E6B6-847C-437A-9F04-02A089513906}">
      <dgm:prSet/>
      <dgm:spPr/>
      <dgm:t>
        <a:bodyPr/>
        <a:lstStyle/>
        <a:p>
          <a:endParaRPr lang="en-GB"/>
        </a:p>
      </dgm:t>
    </dgm:pt>
    <dgm:pt modelId="{DB7D2845-5298-4A30-82E9-CE7EDBB66B9F}" type="sibTrans" cxnId="{B1D2E6B6-847C-437A-9F04-02A089513906}">
      <dgm:prSet/>
      <dgm:spPr/>
      <dgm:t>
        <a:bodyPr/>
        <a:lstStyle/>
        <a:p>
          <a:endParaRPr lang="en-GB"/>
        </a:p>
      </dgm:t>
    </dgm:pt>
    <dgm:pt modelId="{E618D623-82CE-4BEB-B694-601E9DDC856E}">
      <dgm:prSet custT="1"/>
      <dgm:spPr/>
      <dgm:t>
        <a:bodyPr/>
        <a:lstStyle/>
        <a:p>
          <a:pPr rtl="0"/>
          <a:r>
            <a:rPr lang="en-US" sz="2000" dirty="0"/>
            <a:t>Process meaning of information</a:t>
          </a:r>
          <a:endParaRPr lang="en-GB" sz="2000" dirty="0"/>
        </a:p>
      </dgm:t>
    </dgm:pt>
    <dgm:pt modelId="{322485D3-EC06-4FD5-8D82-C05E16FD7C3C}" type="parTrans" cxnId="{544AC6A5-1714-4D89-AE2C-3DF957B48C0B}">
      <dgm:prSet/>
      <dgm:spPr/>
      <dgm:t>
        <a:bodyPr/>
        <a:lstStyle/>
        <a:p>
          <a:endParaRPr lang="en-GB"/>
        </a:p>
      </dgm:t>
    </dgm:pt>
    <dgm:pt modelId="{4CCADC1E-ED6F-4F70-A878-1308B01C8B4A}" type="sibTrans" cxnId="{544AC6A5-1714-4D89-AE2C-3DF957B48C0B}">
      <dgm:prSet/>
      <dgm:spPr/>
      <dgm:t>
        <a:bodyPr/>
        <a:lstStyle/>
        <a:p>
          <a:endParaRPr lang="en-GB"/>
        </a:p>
      </dgm:t>
    </dgm:pt>
    <dgm:pt modelId="{8477673A-9B89-49DB-8B5C-709C39E9E672}">
      <dgm:prSet custT="1"/>
      <dgm:spPr/>
      <dgm:t>
        <a:bodyPr/>
        <a:lstStyle/>
        <a:p>
          <a:pPr rtl="0"/>
          <a:r>
            <a:rPr lang="en-US" sz="2000" dirty="0"/>
            <a:t>Learning improves when use strategies to make information meaningful or to organize information (e.g., imagery, associations)</a:t>
          </a:r>
          <a:endParaRPr lang="en-GB" sz="2000" dirty="0"/>
        </a:p>
      </dgm:t>
    </dgm:pt>
    <dgm:pt modelId="{2C741C4B-2FBB-471F-AAEC-9301B7F7A1C2}" type="parTrans" cxnId="{A5A081D3-154C-498C-8255-28233CE78D49}">
      <dgm:prSet/>
      <dgm:spPr/>
      <dgm:t>
        <a:bodyPr/>
        <a:lstStyle/>
        <a:p>
          <a:endParaRPr lang="en-GB"/>
        </a:p>
      </dgm:t>
    </dgm:pt>
    <dgm:pt modelId="{600CC6E1-4CF7-42DF-BC3E-45C8F147BD03}" type="sibTrans" cxnId="{A5A081D3-154C-498C-8255-28233CE78D49}">
      <dgm:prSet/>
      <dgm:spPr/>
      <dgm:t>
        <a:bodyPr/>
        <a:lstStyle/>
        <a:p>
          <a:endParaRPr lang="en-GB"/>
        </a:p>
      </dgm:t>
    </dgm:pt>
    <dgm:pt modelId="{9ED8136D-FFFE-408B-848F-5ADEB9AB3602}">
      <dgm:prSet custT="1"/>
      <dgm:spPr/>
      <dgm:t>
        <a:bodyPr/>
        <a:lstStyle/>
        <a:p>
          <a:pPr rtl="0"/>
          <a:r>
            <a:rPr lang="en-US" sz="2000" dirty="0"/>
            <a:t>Learning improved when stress minimized (reduce anxiety about remembering the information)</a:t>
          </a:r>
          <a:endParaRPr lang="en-GB" sz="2000" dirty="0"/>
        </a:p>
      </dgm:t>
    </dgm:pt>
    <dgm:pt modelId="{54F21B02-AF43-4BF8-BB9D-185A056E8135}" type="parTrans" cxnId="{56BDF7EB-E411-4707-863A-D3407DFB7EC4}">
      <dgm:prSet/>
      <dgm:spPr/>
      <dgm:t>
        <a:bodyPr/>
        <a:lstStyle/>
        <a:p>
          <a:endParaRPr lang="en-GB"/>
        </a:p>
      </dgm:t>
    </dgm:pt>
    <dgm:pt modelId="{E1A3D182-F0B0-401D-988C-8C9899E5D5F1}" type="sibTrans" cxnId="{56BDF7EB-E411-4707-863A-D3407DFB7EC4}">
      <dgm:prSet/>
      <dgm:spPr/>
      <dgm:t>
        <a:bodyPr/>
        <a:lstStyle/>
        <a:p>
          <a:endParaRPr lang="en-GB"/>
        </a:p>
      </dgm:t>
    </dgm:pt>
    <dgm:pt modelId="{AA05D13F-D44C-4FAE-8D77-D2EECD729BA8}" type="pres">
      <dgm:prSet presAssocID="{B0F9892E-6F41-46C3-9674-09027185D570}" presName="linear" presStyleCnt="0">
        <dgm:presLayoutVars>
          <dgm:animLvl val="lvl"/>
          <dgm:resizeHandles val="exact"/>
        </dgm:presLayoutVars>
      </dgm:prSet>
      <dgm:spPr/>
      <dgm:t>
        <a:bodyPr/>
        <a:lstStyle/>
        <a:p>
          <a:endParaRPr lang="en-US"/>
        </a:p>
      </dgm:t>
    </dgm:pt>
    <dgm:pt modelId="{D2A815C1-D1D8-4FE8-AC84-2C86465E5E2F}" type="pres">
      <dgm:prSet presAssocID="{069FDFAD-D788-4A58-BC33-A8059538B9C4}" presName="parentText" presStyleLbl="node1" presStyleIdx="0" presStyleCnt="5" custScaleY="77071" custLinFactNeighborX="-158" custLinFactNeighborY="54217">
        <dgm:presLayoutVars>
          <dgm:chMax val="0"/>
          <dgm:bulletEnabled val="1"/>
        </dgm:presLayoutVars>
      </dgm:prSet>
      <dgm:spPr/>
      <dgm:t>
        <a:bodyPr/>
        <a:lstStyle/>
        <a:p>
          <a:endParaRPr lang="en-US"/>
        </a:p>
      </dgm:t>
    </dgm:pt>
    <dgm:pt modelId="{A3A6B3BA-A2D0-46CC-9CAF-0EE7CD518C0A}" type="pres">
      <dgm:prSet presAssocID="{7B211CF4-9673-4A4F-B5DF-99DABC271C6B}" presName="spacer" presStyleCnt="0"/>
      <dgm:spPr/>
    </dgm:pt>
    <dgm:pt modelId="{E1532A7B-E8CE-4A7A-AFE7-B6DA1675FABF}" type="pres">
      <dgm:prSet presAssocID="{254AB864-AD77-417A-BB09-089903249503}" presName="parentText" presStyleLbl="node1" presStyleIdx="1" presStyleCnt="5" custScaleY="83157" custLinFactNeighborX="-987" custLinFactNeighborY="-18724">
        <dgm:presLayoutVars>
          <dgm:chMax val="0"/>
          <dgm:bulletEnabled val="1"/>
        </dgm:presLayoutVars>
      </dgm:prSet>
      <dgm:spPr/>
      <dgm:t>
        <a:bodyPr/>
        <a:lstStyle/>
        <a:p>
          <a:endParaRPr lang="en-US"/>
        </a:p>
      </dgm:t>
    </dgm:pt>
    <dgm:pt modelId="{36108A34-0984-4BCE-92D7-8A5AACB27482}" type="pres">
      <dgm:prSet presAssocID="{DB7D2845-5298-4A30-82E9-CE7EDBB66B9F}" presName="spacer" presStyleCnt="0"/>
      <dgm:spPr/>
    </dgm:pt>
    <dgm:pt modelId="{7239173B-167F-420D-98F2-BD30519D5ACA}" type="pres">
      <dgm:prSet presAssocID="{E618D623-82CE-4BEB-B694-601E9DDC856E}" presName="parentText" presStyleLbl="node1" presStyleIdx="2" presStyleCnt="5" custScaleY="74570">
        <dgm:presLayoutVars>
          <dgm:chMax val="0"/>
          <dgm:bulletEnabled val="1"/>
        </dgm:presLayoutVars>
      </dgm:prSet>
      <dgm:spPr/>
      <dgm:t>
        <a:bodyPr/>
        <a:lstStyle/>
        <a:p>
          <a:endParaRPr lang="en-US"/>
        </a:p>
      </dgm:t>
    </dgm:pt>
    <dgm:pt modelId="{6BED12D0-6ED5-4C2D-9735-D12440C31EF2}" type="pres">
      <dgm:prSet presAssocID="{4CCADC1E-ED6F-4F70-A878-1308B01C8B4A}" presName="spacer" presStyleCnt="0"/>
      <dgm:spPr/>
    </dgm:pt>
    <dgm:pt modelId="{04056A26-95F6-4246-8391-D963CCE75018}" type="pres">
      <dgm:prSet presAssocID="{8477673A-9B89-49DB-8B5C-709C39E9E672}" presName="parentText" presStyleLbl="node1" presStyleIdx="3" presStyleCnt="5" custScaleY="157539">
        <dgm:presLayoutVars>
          <dgm:chMax val="0"/>
          <dgm:bulletEnabled val="1"/>
        </dgm:presLayoutVars>
      </dgm:prSet>
      <dgm:spPr/>
      <dgm:t>
        <a:bodyPr/>
        <a:lstStyle/>
        <a:p>
          <a:endParaRPr lang="en-US"/>
        </a:p>
      </dgm:t>
    </dgm:pt>
    <dgm:pt modelId="{2EB8CDF6-41AC-4F4C-A354-6B4D89C6A9F6}" type="pres">
      <dgm:prSet presAssocID="{600CC6E1-4CF7-42DF-BC3E-45C8F147BD03}" presName="spacer" presStyleCnt="0"/>
      <dgm:spPr/>
    </dgm:pt>
    <dgm:pt modelId="{8AA2121A-901A-47D1-A151-23E6385EAC5E}" type="pres">
      <dgm:prSet presAssocID="{9ED8136D-FFFE-408B-848F-5ADEB9AB3602}" presName="parentText" presStyleLbl="node1" presStyleIdx="4" presStyleCnt="5">
        <dgm:presLayoutVars>
          <dgm:chMax val="0"/>
          <dgm:bulletEnabled val="1"/>
        </dgm:presLayoutVars>
      </dgm:prSet>
      <dgm:spPr/>
      <dgm:t>
        <a:bodyPr/>
        <a:lstStyle/>
        <a:p>
          <a:endParaRPr lang="en-US"/>
        </a:p>
      </dgm:t>
    </dgm:pt>
  </dgm:ptLst>
  <dgm:cxnLst>
    <dgm:cxn modelId="{7A1CDD58-52DD-4099-A373-3EBB09ED59CD}" type="presOf" srcId="{B0F9892E-6F41-46C3-9674-09027185D570}" destId="{AA05D13F-D44C-4FAE-8D77-D2EECD729BA8}" srcOrd="0" destOrd="0" presId="urn:microsoft.com/office/officeart/2005/8/layout/vList2"/>
    <dgm:cxn modelId="{8C02937E-40E1-4C52-9481-FF3989463626}" type="presOf" srcId="{254AB864-AD77-417A-BB09-089903249503}" destId="{E1532A7B-E8CE-4A7A-AFE7-B6DA1675FABF}" srcOrd="0" destOrd="0" presId="urn:microsoft.com/office/officeart/2005/8/layout/vList2"/>
    <dgm:cxn modelId="{544AC6A5-1714-4D89-AE2C-3DF957B48C0B}" srcId="{B0F9892E-6F41-46C3-9674-09027185D570}" destId="{E618D623-82CE-4BEB-B694-601E9DDC856E}" srcOrd="2" destOrd="0" parTransId="{322485D3-EC06-4FD5-8D82-C05E16FD7C3C}" sibTransId="{4CCADC1E-ED6F-4F70-A878-1308B01C8B4A}"/>
    <dgm:cxn modelId="{07168DC9-47C4-426C-8E30-D0FABE0CD2AD}" type="presOf" srcId="{8477673A-9B89-49DB-8B5C-709C39E9E672}" destId="{04056A26-95F6-4246-8391-D963CCE75018}" srcOrd="0" destOrd="0" presId="urn:microsoft.com/office/officeart/2005/8/layout/vList2"/>
    <dgm:cxn modelId="{3BB22F65-C79C-4AEF-8A57-289E940A802B}" type="presOf" srcId="{069FDFAD-D788-4A58-BC33-A8059538B9C4}" destId="{D2A815C1-D1D8-4FE8-AC84-2C86465E5E2F}" srcOrd="0" destOrd="0" presId="urn:microsoft.com/office/officeart/2005/8/layout/vList2"/>
    <dgm:cxn modelId="{B1D2E6B6-847C-437A-9F04-02A089513906}" srcId="{B0F9892E-6F41-46C3-9674-09027185D570}" destId="{254AB864-AD77-417A-BB09-089903249503}" srcOrd="1" destOrd="0" parTransId="{123823EB-3095-4EB4-BAA8-0FBD23C95568}" sibTransId="{DB7D2845-5298-4A30-82E9-CE7EDBB66B9F}"/>
    <dgm:cxn modelId="{56BDF7EB-E411-4707-863A-D3407DFB7EC4}" srcId="{B0F9892E-6F41-46C3-9674-09027185D570}" destId="{9ED8136D-FFFE-408B-848F-5ADEB9AB3602}" srcOrd="4" destOrd="0" parTransId="{54F21B02-AF43-4BF8-BB9D-185A056E8135}" sibTransId="{E1A3D182-F0B0-401D-988C-8C9899E5D5F1}"/>
    <dgm:cxn modelId="{A5A081D3-154C-498C-8255-28233CE78D49}" srcId="{B0F9892E-6F41-46C3-9674-09027185D570}" destId="{8477673A-9B89-49DB-8B5C-709C39E9E672}" srcOrd="3" destOrd="0" parTransId="{2C741C4B-2FBB-471F-AAEC-9301B7F7A1C2}" sibTransId="{600CC6E1-4CF7-42DF-BC3E-45C8F147BD03}"/>
    <dgm:cxn modelId="{B051107E-E999-4CDA-8BD1-5FBA7EA5597B}" type="presOf" srcId="{9ED8136D-FFFE-408B-848F-5ADEB9AB3602}" destId="{8AA2121A-901A-47D1-A151-23E6385EAC5E}" srcOrd="0" destOrd="0" presId="urn:microsoft.com/office/officeart/2005/8/layout/vList2"/>
    <dgm:cxn modelId="{A3BE4E79-8D3F-432A-AAF4-702A507FEACC}" srcId="{B0F9892E-6F41-46C3-9674-09027185D570}" destId="{069FDFAD-D788-4A58-BC33-A8059538B9C4}" srcOrd="0" destOrd="0" parTransId="{CF92EBB4-8EE0-487D-9876-81EFCE3F500A}" sibTransId="{7B211CF4-9673-4A4F-B5DF-99DABC271C6B}"/>
    <dgm:cxn modelId="{810B682A-24BE-468A-8552-0D1AE5CFEA29}" type="presOf" srcId="{E618D623-82CE-4BEB-B694-601E9DDC856E}" destId="{7239173B-167F-420D-98F2-BD30519D5ACA}" srcOrd="0" destOrd="0" presId="urn:microsoft.com/office/officeart/2005/8/layout/vList2"/>
    <dgm:cxn modelId="{FA631BB1-7B56-4E21-8682-E61EA4776FDF}" type="presParOf" srcId="{AA05D13F-D44C-4FAE-8D77-D2EECD729BA8}" destId="{D2A815C1-D1D8-4FE8-AC84-2C86465E5E2F}" srcOrd="0" destOrd="0" presId="urn:microsoft.com/office/officeart/2005/8/layout/vList2"/>
    <dgm:cxn modelId="{23302743-626B-4936-9FDA-5D02F085F5F7}" type="presParOf" srcId="{AA05D13F-D44C-4FAE-8D77-D2EECD729BA8}" destId="{A3A6B3BA-A2D0-46CC-9CAF-0EE7CD518C0A}" srcOrd="1" destOrd="0" presId="urn:microsoft.com/office/officeart/2005/8/layout/vList2"/>
    <dgm:cxn modelId="{FE95675C-6284-4DBF-AA5F-1A1396E7E1C2}" type="presParOf" srcId="{AA05D13F-D44C-4FAE-8D77-D2EECD729BA8}" destId="{E1532A7B-E8CE-4A7A-AFE7-B6DA1675FABF}" srcOrd="2" destOrd="0" presId="urn:microsoft.com/office/officeart/2005/8/layout/vList2"/>
    <dgm:cxn modelId="{B092A428-F449-4293-861B-4DB92A4D3215}" type="presParOf" srcId="{AA05D13F-D44C-4FAE-8D77-D2EECD729BA8}" destId="{36108A34-0984-4BCE-92D7-8A5AACB27482}" srcOrd="3" destOrd="0" presId="urn:microsoft.com/office/officeart/2005/8/layout/vList2"/>
    <dgm:cxn modelId="{9F247806-FBBD-4D53-8F8D-ED80C580C124}" type="presParOf" srcId="{AA05D13F-D44C-4FAE-8D77-D2EECD729BA8}" destId="{7239173B-167F-420D-98F2-BD30519D5ACA}" srcOrd="4" destOrd="0" presId="urn:microsoft.com/office/officeart/2005/8/layout/vList2"/>
    <dgm:cxn modelId="{C9576BA6-46EB-47FF-B45A-C7063859DAA9}" type="presParOf" srcId="{AA05D13F-D44C-4FAE-8D77-D2EECD729BA8}" destId="{6BED12D0-6ED5-4C2D-9735-D12440C31EF2}" srcOrd="5" destOrd="0" presId="urn:microsoft.com/office/officeart/2005/8/layout/vList2"/>
    <dgm:cxn modelId="{BC902D8D-F7AC-471D-A2A5-DCDF2FF3FAB4}" type="presParOf" srcId="{AA05D13F-D44C-4FAE-8D77-D2EECD729BA8}" destId="{04056A26-95F6-4246-8391-D963CCE75018}" srcOrd="6" destOrd="0" presId="urn:microsoft.com/office/officeart/2005/8/layout/vList2"/>
    <dgm:cxn modelId="{192DDB7A-FCD2-40CF-8149-5ECD6F461522}" type="presParOf" srcId="{AA05D13F-D44C-4FAE-8D77-D2EECD729BA8}" destId="{2EB8CDF6-41AC-4F4C-A354-6B4D89C6A9F6}" srcOrd="7" destOrd="0" presId="urn:microsoft.com/office/officeart/2005/8/layout/vList2"/>
    <dgm:cxn modelId="{6020F95D-F23D-49BA-A413-3A8CBCA77A38}" type="presParOf" srcId="{AA05D13F-D44C-4FAE-8D77-D2EECD729BA8}" destId="{8AA2121A-901A-47D1-A151-23E6385EAC5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81B9AF6-8B73-4CA3-8AF3-4C90D12BA7DE}"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866D5F32-07FB-4707-95E6-3BD2FBE1945F}">
      <dgm:prSet custT="1"/>
      <dgm:spPr/>
      <dgm:t>
        <a:bodyPr/>
        <a:lstStyle/>
        <a:p>
          <a:pPr rtl="0"/>
          <a:r>
            <a:rPr lang="en-US" sz="1800" dirty="0"/>
            <a:t>Must </a:t>
          </a:r>
          <a:r>
            <a:rPr lang="en-US" sz="1800" u="sng" dirty="0"/>
            <a:t>STORE </a:t>
          </a:r>
          <a:r>
            <a:rPr lang="en-US" sz="1800" dirty="0"/>
            <a:t>information (e.g., people’s names)</a:t>
          </a:r>
          <a:endParaRPr lang="en-GB" sz="1800" dirty="0"/>
        </a:p>
      </dgm:t>
    </dgm:pt>
    <dgm:pt modelId="{C177B9B1-5F8A-44A6-A1B0-81E286156CD6}" type="parTrans" cxnId="{C153DA24-E81D-4993-A1AE-97B56DB169F2}">
      <dgm:prSet/>
      <dgm:spPr/>
      <dgm:t>
        <a:bodyPr/>
        <a:lstStyle/>
        <a:p>
          <a:endParaRPr lang="en-GB"/>
        </a:p>
      </dgm:t>
    </dgm:pt>
    <dgm:pt modelId="{8DC1D996-CFEA-45C0-8E08-2A6DAA8C123A}" type="sibTrans" cxnId="{C153DA24-E81D-4993-A1AE-97B56DB169F2}">
      <dgm:prSet/>
      <dgm:spPr/>
      <dgm:t>
        <a:bodyPr/>
        <a:lstStyle/>
        <a:p>
          <a:endParaRPr lang="en-GB"/>
        </a:p>
      </dgm:t>
    </dgm:pt>
    <dgm:pt modelId="{48A4C93B-B64C-4AE0-8C7F-4FE9A02A8945}">
      <dgm:prSet custT="1"/>
      <dgm:spPr/>
      <dgm:t>
        <a:bodyPr/>
        <a:lstStyle/>
        <a:p>
          <a:pPr rtl="0"/>
          <a:r>
            <a:rPr lang="en-US" sz="1800" dirty="0"/>
            <a:t>Requires functioning of the hippocampus</a:t>
          </a:r>
          <a:endParaRPr lang="en-GB" sz="1800" dirty="0"/>
        </a:p>
      </dgm:t>
    </dgm:pt>
    <dgm:pt modelId="{2924D170-4B05-45CD-A9A2-6CE4DEE07DBE}" type="parTrans" cxnId="{21899DA0-A612-4B39-AB80-8A2374B70C45}">
      <dgm:prSet/>
      <dgm:spPr/>
      <dgm:t>
        <a:bodyPr/>
        <a:lstStyle/>
        <a:p>
          <a:endParaRPr lang="en-GB"/>
        </a:p>
      </dgm:t>
    </dgm:pt>
    <dgm:pt modelId="{B8EB149D-A831-4A9E-BA0A-C079C47BF3B8}" type="sibTrans" cxnId="{21899DA0-A612-4B39-AB80-8A2374B70C45}">
      <dgm:prSet/>
      <dgm:spPr/>
      <dgm:t>
        <a:bodyPr/>
        <a:lstStyle/>
        <a:p>
          <a:endParaRPr lang="en-GB"/>
        </a:p>
      </dgm:t>
    </dgm:pt>
    <dgm:pt modelId="{50A35284-79F4-423E-A15E-8E535920713B}">
      <dgm:prSet custT="1"/>
      <dgm:spPr/>
      <dgm:t>
        <a:bodyPr/>
        <a:lstStyle/>
        <a:p>
          <a:pPr rtl="0"/>
          <a:r>
            <a:rPr lang="en-US" sz="1800" dirty="0"/>
            <a:t>This is one of the regions that shrinks some with aging, and even more with Alzheimer’s disease</a:t>
          </a:r>
          <a:endParaRPr lang="en-GB" sz="1800" dirty="0"/>
        </a:p>
      </dgm:t>
    </dgm:pt>
    <dgm:pt modelId="{E53A633F-01EB-4BC4-836C-AB060A1EF11F}" type="parTrans" cxnId="{078CDC46-EC6D-4D82-B079-ABAA09F1D44C}">
      <dgm:prSet/>
      <dgm:spPr/>
      <dgm:t>
        <a:bodyPr/>
        <a:lstStyle/>
        <a:p>
          <a:endParaRPr lang="en-GB"/>
        </a:p>
      </dgm:t>
    </dgm:pt>
    <dgm:pt modelId="{F38198B8-93F9-4945-A2D5-78B661EB2D22}" type="sibTrans" cxnId="{078CDC46-EC6D-4D82-B079-ABAA09F1D44C}">
      <dgm:prSet/>
      <dgm:spPr/>
      <dgm:t>
        <a:bodyPr/>
        <a:lstStyle/>
        <a:p>
          <a:endParaRPr lang="en-GB"/>
        </a:p>
      </dgm:t>
    </dgm:pt>
    <dgm:pt modelId="{0E7BBCFA-1A18-4ECE-9B4B-5A6C9C457FEE}" type="pres">
      <dgm:prSet presAssocID="{381B9AF6-8B73-4CA3-8AF3-4C90D12BA7DE}" presName="Name0" presStyleCnt="0">
        <dgm:presLayoutVars>
          <dgm:dir/>
          <dgm:resizeHandles val="exact"/>
        </dgm:presLayoutVars>
      </dgm:prSet>
      <dgm:spPr/>
      <dgm:t>
        <a:bodyPr/>
        <a:lstStyle/>
        <a:p>
          <a:endParaRPr lang="en-US"/>
        </a:p>
      </dgm:t>
    </dgm:pt>
    <dgm:pt modelId="{EC37AF84-00FF-4CCD-964C-ADBD1EA35FFD}" type="pres">
      <dgm:prSet presAssocID="{381B9AF6-8B73-4CA3-8AF3-4C90D12BA7DE}" presName="arrow" presStyleLbl="bgShp" presStyleIdx="0" presStyleCnt="1"/>
      <dgm:spPr>
        <a:solidFill>
          <a:schemeClr val="tx2">
            <a:lumMod val="60000"/>
            <a:lumOff val="40000"/>
          </a:schemeClr>
        </a:solidFill>
        <a:ln w="76200">
          <a:solidFill>
            <a:schemeClr val="tx2"/>
          </a:solidFill>
        </a:ln>
      </dgm:spPr>
      <dgm:t>
        <a:bodyPr/>
        <a:lstStyle/>
        <a:p>
          <a:endParaRPr lang="en-GB"/>
        </a:p>
      </dgm:t>
    </dgm:pt>
    <dgm:pt modelId="{75D5A053-2840-4DB5-8C4E-03948FA8D378}" type="pres">
      <dgm:prSet presAssocID="{381B9AF6-8B73-4CA3-8AF3-4C90D12BA7DE}" presName="points" presStyleCnt="0"/>
      <dgm:spPr/>
    </dgm:pt>
    <dgm:pt modelId="{DEED5B83-AC88-4E98-86C8-3C132DB3A752}" type="pres">
      <dgm:prSet presAssocID="{866D5F32-07FB-4707-95E6-3BD2FBE1945F}" presName="compositeA" presStyleCnt="0"/>
      <dgm:spPr/>
    </dgm:pt>
    <dgm:pt modelId="{33C89E8A-3403-41C2-A57A-579339DDB704}" type="pres">
      <dgm:prSet presAssocID="{866D5F32-07FB-4707-95E6-3BD2FBE1945F}" presName="textA" presStyleLbl="revTx" presStyleIdx="0" presStyleCnt="3" custScaleX="425710">
        <dgm:presLayoutVars>
          <dgm:bulletEnabled val="1"/>
        </dgm:presLayoutVars>
      </dgm:prSet>
      <dgm:spPr/>
      <dgm:t>
        <a:bodyPr/>
        <a:lstStyle/>
        <a:p>
          <a:endParaRPr lang="en-US"/>
        </a:p>
      </dgm:t>
    </dgm:pt>
    <dgm:pt modelId="{0C5AAD25-4208-4A4A-9B27-C5D9A4334B0A}" type="pres">
      <dgm:prSet presAssocID="{866D5F32-07FB-4707-95E6-3BD2FBE1945F}" presName="circleA" presStyleLbl="node1" presStyleIdx="0" presStyleCnt="3"/>
      <dgm:spPr/>
    </dgm:pt>
    <dgm:pt modelId="{DA365112-AA47-4A42-B83A-4CB2056CB95A}" type="pres">
      <dgm:prSet presAssocID="{866D5F32-07FB-4707-95E6-3BD2FBE1945F}" presName="spaceA" presStyleCnt="0"/>
      <dgm:spPr/>
    </dgm:pt>
    <dgm:pt modelId="{ABF73976-DA60-4E67-BF4B-6B2CED279BF3}" type="pres">
      <dgm:prSet presAssocID="{8DC1D996-CFEA-45C0-8E08-2A6DAA8C123A}" presName="space" presStyleCnt="0"/>
      <dgm:spPr/>
    </dgm:pt>
    <dgm:pt modelId="{73A0DBAB-DEEC-41B8-971E-E24A214627DD}" type="pres">
      <dgm:prSet presAssocID="{48A4C93B-B64C-4AE0-8C7F-4FE9A02A8945}" presName="compositeB" presStyleCnt="0"/>
      <dgm:spPr/>
    </dgm:pt>
    <dgm:pt modelId="{AA53D6E9-8922-4361-9736-6F77818FC4D3}" type="pres">
      <dgm:prSet presAssocID="{48A4C93B-B64C-4AE0-8C7F-4FE9A02A8945}" presName="textB" presStyleLbl="revTx" presStyleIdx="1" presStyleCnt="3" custScaleX="592923">
        <dgm:presLayoutVars>
          <dgm:bulletEnabled val="1"/>
        </dgm:presLayoutVars>
      </dgm:prSet>
      <dgm:spPr/>
      <dgm:t>
        <a:bodyPr/>
        <a:lstStyle/>
        <a:p>
          <a:endParaRPr lang="en-US"/>
        </a:p>
      </dgm:t>
    </dgm:pt>
    <dgm:pt modelId="{8D7DA310-A320-449E-803E-2B19704DBD0E}" type="pres">
      <dgm:prSet presAssocID="{48A4C93B-B64C-4AE0-8C7F-4FE9A02A8945}" presName="circleB" presStyleLbl="node1" presStyleIdx="1" presStyleCnt="3"/>
      <dgm:spPr/>
    </dgm:pt>
    <dgm:pt modelId="{3BFE9552-9592-48C6-A9D0-65950BD37531}" type="pres">
      <dgm:prSet presAssocID="{48A4C93B-B64C-4AE0-8C7F-4FE9A02A8945}" presName="spaceB" presStyleCnt="0"/>
      <dgm:spPr/>
    </dgm:pt>
    <dgm:pt modelId="{444B5EB5-7EAE-487C-B56B-92A0631E70B0}" type="pres">
      <dgm:prSet presAssocID="{B8EB149D-A831-4A9E-BA0A-C079C47BF3B8}" presName="space" presStyleCnt="0"/>
      <dgm:spPr/>
    </dgm:pt>
    <dgm:pt modelId="{17A5F0F1-9F40-4D5C-A943-B29F59DF8264}" type="pres">
      <dgm:prSet presAssocID="{50A35284-79F4-423E-A15E-8E535920713B}" presName="compositeA" presStyleCnt="0"/>
      <dgm:spPr/>
    </dgm:pt>
    <dgm:pt modelId="{6DE95744-9515-4AEE-833C-D5B6995CBB38}" type="pres">
      <dgm:prSet presAssocID="{50A35284-79F4-423E-A15E-8E535920713B}" presName="textA" presStyleLbl="revTx" presStyleIdx="2" presStyleCnt="3" custScaleX="567266">
        <dgm:presLayoutVars>
          <dgm:bulletEnabled val="1"/>
        </dgm:presLayoutVars>
      </dgm:prSet>
      <dgm:spPr/>
      <dgm:t>
        <a:bodyPr/>
        <a:lstStyle/>
        <a:p>
          <a:endParaRPr lang="en-US"/>
        </a:p>
      </dgm:t>
    </dgm:pt>
    <dgm:pt modelId="{79171FD5-1D8B-4513-B1F1-8937DA31BFDC}" type="pres">
      <dgm:prSet presAssocID="{50A35284-79F4-423E-A15E-8E535920713B}" presName="circleA" presStyleLbl="node1" presStyleIdx="2" presStyleCnt="3"/>
      <dgm:spPr/>
    </dgm:pt>
    <dgm:pt modelId="{72AFADFA-BD6B-4F46-A507-A0001238174A}" type="pres">
      <dgm:prSet presAssocID="{50A35284-79F4-423E-A15E-8E535920713B}" presName="spaceA" presStyleCnt="0"/>
      <dgm:spPr/>
    </dgm:pt>
  </dgm:ptLst>
  <dgm:cxnLst>
    <dgm:cxn modelId="{21899DA0-A612-4B39-AB80-8A2374B70C45}" srcId="{381B9AF6-8B73-4CA3-8AF3-4C90D12BA7DE}" destId="{48A4C93B-B64C-4AE0-8C7F-4FE9A02A8945}" srcOrd="1" destOrd="0" parTransId="{2924D170-4B05-45CD-A9A2-6CE4DEE07DBE}" sibTransId="{B8EB149D-A831-4A9E-BA0A-C079C47BF3B8}"/>
    <dgm:cxn modelId="{078CDC46-EC6D-4D82-B079-ABAA09F1D44C}" srcId="{381B9AF6-8B73-4CA3-8AF3-4C90D12BA7DE}" destId="{50A35284-79F4-423E-A15E-8E535920713B}" srcOrd="2" destOrd="0" parTransId="{E53A633F-01EB-4BC4-836C-AB060A1EF11F}" sibTransId="{F38198B8-93F9-4945-A2D5-78B661EB2D22}"/>
    <dgm:cxn modelId="{C153DA24-E81D-4993-A1AE-97B56DB169F2}" srcId="{381B9AF6-8B73-4CA3-8AF3-4C90D12BA7DE}" destId="{866D5F32-07FB-4707-95E6-3BD2FBE1945F}" srcOrd="0" destOrd="0" parTransId="{C177B9B1-5F8A-44A6-A1B0-81E286156CD6}" sibTransId="{8DC1D996-CFEA-45C0-8E08-2A6DAA8C123A}"/>
    <dgm:cxn modelId="{9F99AF8A-9522-4DF5-9B52-912CB231CAB2}" type="presOf" srcId="{866D5F32-07FB-4707-95E6-3BD2FBE1945F}" destId="{33C89E8A-3403-41C2-A57A-579339DDB704}" srcOrd="0" destOrd="0" presId="urn:microsoft.com/office/officeart/2005/8/layout/hProcess11"/>
    <dgm:cxn modelId="{226E47B3-4AD3-4AE3-9949-0EC86E3C26A2}" type="presOf" srcId="{50A35284-79F4-423E-A15E-8E535920713B}" destId="{6DE95744-9515-4AEE-833C-D5B6995CBB38}" srcOrd="0" destOrd="0" presId="urn:microsoft.com/office/officeart/2005/8/layout/hProcess11"/>
    <dgm:cxn modelId="{E37DEF17-03C0-41E9-806C-5967B9D4D021}" type="presOf" srcId="{48A4C93B-B64C-4AE0-8C7F-4FE9A02A8945}" destId="{AA53D6E9-8922-4361-9736-6F77818FC4D3}" srcOrd="0" destOrd="0" presId="urn:microsoft.com/office/officeart/2005/8/layout/hProcess11"/>
    <dgm:cxn modelId="{A0DB94E0-DE8D-4170-8B60-40C0B6A0562B}" type="presOf" srcId="{381B9AF6-8B73-4CA3-8AF3-4C90D12BA7DE}" destId="{0E7BBCFA-1A18-4ECE-9B4B-5A6C9C457FEE}" srcOrd="0" destOrd="0" presId="urn:microsoft.com/office/officeart/2005/8/layout/hProcess11"/>
    <dgm:cxn modelId="{FBFDDD9A-6A92-47E0-96F5-009774A1EBE6}" type="presParOf" srcId="{0E7BBCFA-1A18-4ECE-9B4B-5A6C9C457FEE}" destId="{EC37AF84-00FF-4CCD-964C-ADBD1EA35FFD}" srcOrd="0" destOrd="0" presId="urn:microsoft.com/office/officeart/2005/8/layout/hProcess11"/>
    <dgm:cxn modelId="{740CBF5B-DE47-4A5F-B90F-3CD1FD7856F8}" type="presParOf" srcId="{0E7BBCFA-1A18-4ECE-9B4B-5A6C9C457FEE}" destId="{75D5A053-2840-4DB5-8C4E-03948FA8D378}" srcOrd="1" destOrd="0" presId="urn:microsoft.com/office/officeart/2005/8/layout/hProcess11"/>
    <dgm:cxn modelId="{393C8EB3-B1EC-41B4-AE43-609DA2441048}" type="presParOf" srcId="{75D5A053-2840-4DB5-8C4E-03948FA8D378}" destId="{DEED5B83-AC88-4E98-86C8-3C132DB3A752}" srcOrd="0" destOrd="0" presId="urn:microsoft.com/office/officeart/2005/8/layout/hProcess11"/>
    <dgm:cxn modelId="{FE6D8DB8-78FD-447D-B0C9-8A589219D681}" type="presParOf" srcId="{DEED5B83-AC88-4E98-86C8-3C132DB3A752}" destId="{33C89E8A-3403-41C2-A57A-579339DDB704}" srcOrd="0" destOrd="0" presId="urn:microsoft.com/office/officeart/2005/8/layout/hProcess11"/>
    <dgm:cxn modelId="{11BD1266-B196-4CAE-8722-DBD49A9894DD}" type="presParOf" srcId="{DEED5B83-AC88-4E98-86C8-3C132DB3A752}" destId="{0C5AAD25-4208-4A4A-9B27-C5D9A4334B0A}" srcOrd="1" destOrd="0" presId="urn:microsoft.com/office/officeart/2005/8/layout/hProcess11"/>
    <dgm:cxn modelId="{C8ADC32E-0310-4D06-A38B-22325686ED72}" type="presParOf" srcId="{DEED5B83-AC88-4E98-86C8-3C132DB3A752}" destId="{DA365112-AA47-4A42-B83A-4CB2056CB95A}" srcOrd="2" destOrd="0" presId="urn:microsoft.com/office/officeart/2005/8/layout/hProcess11"/>
    <dgm:cxn modelId="{32E60189-F557-496F-A4CA-FDF07D65B5F3}" type="presParOf" srcId="{75D5A053-2840-4DB5-8C4E-03948FA8D378}" destId="{ABF73976-DA60-4E67-BF4B-6B2CED279BF3}" srcOrd="1" destOrd="0" presId="urn:microsoft.com/office/officeart/2005/8/layout/hProcess11"/>
    <dgm:cxn modelId="{F19E149A-566B-4615-95E5-98D9D0B170C7}" type="presParOf" srcId="{75D5A053-2840-4DB5-8C4E-03948FA8D378}" destId="{73A0DBAB-DEEC-41B8-971E-E24A214627DD}" srcOrd="2" destOrd="0" presId="urn:microsoft.com/office/officeart/2005/8/layout/hProcess11"/>
    <dgm:cxn modelId="{B8A0B320-9757-4898-93CC-BB3D5B1CC7C5}" type="presParOf" srcId="{73A0DBAB-DEEC-41B8-971E-E24A214627DD}" destId="{AA53D6E9-8922-4361-9736-6F77818FC4D3}" srcOrd="0" destOrd="0" presId="urn:microsoft.com/office/officeart/2005/8/layout/hProcess11"/>
    <dgm:cxn modelId="{98F3BC8C-4CA2-4BCC-825F-5DF145AD117B}" type="presParOf" srcId="{73A0DBAB-DEEC-41B8-971E-E24A214627DD}" destId="{8D7DA310-A320-449E-803E-2B19704DBD0E}" srcOrd="1" destOrd="0" presId="urn:microsoft.com/office/officeart/2005/8/layout/hProcess11"/>
    <dgm:cxn modelId="{B08D4799-1E68-4720-A6DA-27F05E300B99}" type="presParOf" srcId="{73A0DBAB-DEEC-41B8-971E-E24A214627DD}" destId="{3BFE9552-9592-48C6-A9D0-65950BD37531}" srcOrd="2" destOrd="0" presId="urn:microsoft.com/office/officeart/2005/8/layout/hProcess11"/>
    <dgm:cxn modelId="{55B8A6D1-AF3F-4AD7-9BBC-597D144231BB}" type="presParOf" srcId="{75D5A053-2840-4DB5-8C4E-03948FA8D378}" destId="{444B5EB5-7EAE-487C-B56B-92A0631E70B0}" srcOrd="3" destOrd="0" presId="urn:microsoft.com/office/officeart/2005/8/layout/hProcess11"/>
    <dgm:cxn modelId="{61FD27C4-CDA2-4105-9463-68AD19EC9BFF}" type="presParOf" srcId="{75D5A053-2840-4DB5-8C4E-03948FA8D378}" destId="{17A5F0F1-9F40-4D5C-A943-B29F59DF8264}" srcOrd="4" destOrd="0" presId="urn:microsoft.com/office/officeart/2005/8/layout/hProcess11"/>
    <dgm:cxn modelId="{5A709FA3-73D9-4CF0-953E-6E9061DB668C}" type="presParOf" srcId="{17A5F0F1-9F40-4D5C-A943-B29F59DF8264}" destId="{6DE95744-9515-4AEE-833C-D5B6995CBB38}" srcOrd="0" destOrd="0" presId="urn:microsoft.com/office/officeart/2005/8/layout/hProcess11"/>
    <dgm:cxn modelId="{6B5897CA-B2E2-43E0-A29C-AEB1AF32F0FC}" type="presParOf" srcId="{17A5F0F1-9F40-4D5C-A943-B29F59DF8264}" destId="{79171FD5-1D8B-4513-B1F1-8937DA31BFDC}" srcOrd="1" destOrd="0" presId="urn:microsoft.com/office/officeart/2005/8/layout/hProcess11"/>
    <dgm:cxn modelId="{667E01CB-776F-4750-9E34-457C911E51A1}" type="presParOf" srcId="{17A5F0F1-9F40-4D5C-A943-B29F59DF8264}" destId="{72AFADFA-BD6B-4F46-A507-A0001238174A}" srcOrd="2" destOrd="0" presId="urn:microsoft.com/office/officeart/2005/8/layout/hProcess1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705FFF3-985C-4C63-B429-AB7CEA8BD95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3D556F06-9264-4FFE-83D6-6F8E108D549C}">
      <dgm:prSet custT="1"/>
      <dgm:spPr/>
      <dgm:t>
        <a:bodyPr/>
        <a:lstStyle/>
        <a:p>
          <a:pPr rtl="0"/>
          <a:r>
            <a:rPr lang="en-US" sz="1700" dirty="0"/>
            <a:t>Hippocampus - declarative memory</a:t>
          </a:r>
        </a:p>
      </dgm:t>
    </dgm:pt>
    <dgm:pt modelId="{DAF57B5C-0B55-4BC9-BC1A-DCCF6856ECED}" type="parTrans" cxnId="{80082E5D-CE9A-47A8-88DC-40469077E656}">
      <dgm:prSet/>
      <dgm:spPr/>
      <dgm:t>
        <a:bodyPr/>
        <a:lstStyle/>
        <a:p>
          <a:endParaRPr lang="en-US"/>
        </a:p>
      </dgm:t>
    </dgm:pt>
    <dgm:pt modelId="{0DD2BE85-3D15-4E38-B4B2-80EE7DCFDFB5}" type="sibTrans" cxnId="{80082E5D-CE9A-47A8-88DC-40469077E656}">
      <dgm:prSet/>
      <dgm:spPr/>
      <dgm:t>
        <a:bodyPr/>
        <a:lstStyle/>
        <a:p>
          <a:endParaRPr lang="en-US"/>
        </a:p>
      </dgm:t>
    </dgm:pt>
    <dgm:pt modelId="{DFD5EA82-DC10-4B4A-AE56-8CEAA6A724D8}" type="pres">
      <dgm:prSet presAssocID="{F705FFF3-985C-4C63-B429-AB7CEA8BD954}" presName="Name0" presStyleCnt="0">
        <dgm:presLayoutVars>
          <dgm:dir/>
          <dgm:animLvl val="lvl"/>
          <dgm:resizeHandles val="exact"/>
        </dgm:presLayoutVars>
      </dgm:prSet>
      <dgm:spPr/>
      <dgm:t>
        <a:bodyPr/>
        <a:lstStyle/>
        <a:p>
          <a:endParaRPr lang="en-US"/>
        </a:p>
      </dgm:t>
    </dgm:pt>
    <dgm:pt modelId="{48F68B73-BBF9-4413-8679-CCF8F86F30F3}" type="pres">
      <dgm:prSet presAssocID="{3D556F06-9264-4FFE-83D6-6F8E108D549C}" presName="linNode" presStyleCnt="0"/>
      <dgm:spPr/>
    </dgm:pt>
    <dgm:pt modelId="{F9E48740-5FE1-4BFC-B2EE-E8588E783EAA}" type="pres">
      <dgm:prSet presAssocID="{3D556F06-9264-4FFE-83D6-6F8E108D549C}" presName="parentText" presStyleLbl="node1" presStyleIdx="0" presStyleCnt="1" custScaleX="250668">
        <dgm:presLayoutVars>
          <dgm:chMax val="1"/>
          <dgm:bulletEnabled val="1"/>
        </dgm:presLayoutVars>
      </dgm:prSet>
      <dgm:spPr/>
      <dgm:t>
        <a:bodyPr/>
        <a:lstStyle/>
        <a:p>
          <a:endParaRPr lang="en-US"/>
        </a:p>
      </dgm:t>
    </dgm:pt>
  </dgm:ptLst>
  <dgm:cxnLst>
    <dgm:cxn modelId="{80082E5D-CE9A-47A8-88DC-40469077E656}" srcId="{F705FFF3-985C-4C63-B429-AB7CEA8BD954}" destId="{3D556F06-9264-4FFE-83D6-6F8E108D549C}" srcOrd="0" destOrd="0" parTransId="{DAF57B5C-0B55-4BC9-BC1A-DCCF6856ECED}" sibTransId="{0DD2BE85-3D15-4E38-B4B2-80EE7DCFDFB5}"/>
    <dgm:cxn modelId="{11DD6C46-1BB5-4DCB-88EB-1C38AFA12CC8}" type="presOf" srcId="{3D556F06-9264-4FFE-83D6-6F8E108D549C}" destId="{F9E48740-5FE1-4BFC-B2EE-E8588E783EAA}" srcOrd="0" destOrd="0" presId="urn:microsoft.com/office/officeart/2005/8/layout/vList5"/>
    <dgm:cxn modelId="{8D90CF47-DBDF-4AAB-A277-FC77BB76EE39}" type="presOf" srcId="{F705FFF3-985C-4C63-B429-AB7CEA8BD954}" destId="{DFD5EA82-DC10-4B4A-AE56-8CEAA6A724D8}" srcOrd="0" destOrd="0" presId="urn:microsoft.com/office/officeart/2005/8/layout/vList5"/>
    <dgm:cxn modelId="{E3676362-D477-40DD-A6FC-68EF3B0ED424}" type="presParOf" srcId="{DFD5EA82-DC10-4B4A-AE56-8CEAA6A724D8}" destId="{48F68B73-BBF9-4413-8679-CCF8F86F30F3}" srcOrd="0" destOrd="0" presId="urn:microsoft.com/office/officeart/2005/8/layout/vList5"/>
    <dgm:cxn modelId="{36C489A5-FB59-4C54-BCAF-E9B5DF02CA94}" type="presParOf" srcId="{48F68B73-BBF9-4413-8679-CCF8F86F30F3}" destId="{F9E48740-5FE1-4BFC-B2EE-E8588E783EAA}" srcOrd="0"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D5ADB25-A219-4B82-8788-15F3D8DC2248}" type="doc">
      <dgm:prSet loTypeId="urn:microsoft.com/office/officeart/2005/8/layout/process1" loCatId="process" qsTypeId="urn:microsoft.com/office/officeart/2005/8/quickstyle/simple1" qsCatId="simple" csTypeId="urn:microsoft.com/office/officeart/2005/8/colors/colorful4" csCatId="colorful" phldr="1"/>
      <dgm:spPr/>
      <dgm:t>
        <a:bodyPr/>
        <a:lstStyle/>
        <a:p>
          <a:endParaRPr lang="en-GB"/>
        </a:p>
      </dgm:t>
    </dgm:pt>
    <dgm:pt modelId="{28E33D7D-697B-45DC-BC2B-8D17172C9F01}">
      <dgm:prSet custT="1"/>
      <dgm:spPr/>
      <dgm:t>
        <a:bodyPr/>
        <a:lstStyle/>
        <a:p>
          <a:pPr rtl="0"/>
          <a:r>
            <a:rPr lang="en-US" sz="2400" dirty="0"/>
            <a:t>Less activity in the hippocampus when older adults are trying to learn pictures than when young adults are trying to learn</a:t>
          </a:r>
          <a:endParaRPr lang="en-GB" sz="2400" dirty="0"/>
        </a:p>
      </dgm:t>
    </dgm:pt>
    <dgm:pt modelId="{3431F969-22D3-4D18-91DE-B99F9AD54906}" type="parTrans" cxnId="{D43E4BD3-2A59-4017-A9BC-5A3C1E2F2E25}">
      <dgm:prSet/>
      <dgm:spPr/>
      <dgm:t>
        <a:bodyPr/>
        <a:lstStyle/>
        <a:p>
          <a:endParaRPr lang="en-GB"/>
        </a:p>
      </dgm:t>
    </dgm:pt>
    <dgm:pt modelId="{A61B1583-8175-4B7D-99AC-CD5A11ED93CA}" type="sibTrans" cxnId="{D43E4BD3-2A59-4017-A9BC-5A3C1E2F2E25}">
      <dgm:prSet/>
      <dgm:spPr/>
      <dgm:t>
        <a:bodyPr/>
        <a:lstStyle/>
        <a:p>
          <a:endParaRPr lang="en-GB"/>
        </a:p>
      </dgm:t>
    </dgm:pt>
    <dgm:pt modelId="{A29F38EB-4AF1-4EE2-BACA-F772EB892E03}">
      <dgm:prSet/>
      <dgm:spPr/>
      <dgm:t>
        <a:bodyPr/>
        <a:lstStyle/>
        <a:p>
          <a:pPr rtl="0"/>
          <a:r>
            <a:rPr lang="en-US" dirty="0"/>
            <a:t>May be connected to inefficient storage of the information in older adults</a:t>
          </a:r>
          <a:endParaRPr lang="en-GB" dirty="0"/>
        </a:p>
      </dgm:t>
    </dgm:pt>
    <dgm:pt modelId="{E0168FA8-C49D-48A0-9876-03A858ADC3C2}" type="parTrans" cxnId="{FD016650-9368-4729-92EF-6C1FB832BBAB}">
      <dgm:prSet/>
      <dgm:spPr/>
      <dgm:t>
        <a:bodyPr/>
        <a:lstStyle/>
        <a:p>
          <a:endParaRPr lang="en-GB"/>
        </a:p>
      </dgm:t>
    </dgm:pt>
    <dgm:pt modelId="{D3B792D8-5B5E-454A-BE2B-9CCAF18DD03A}" type="sibTrans" cxnId="{FD016650-9368-4729-92EF-6C1FB832BBAB}">
      <dgm:prSet/>
      <dgm:spPr/>
      <dgm:t>
        <a:bodyPr/>
        <a:lstStyle/>
        <a:p>
          <a:endParaRPr lang="en-GB"/>
        </a:p>
      </dgm:t>
    </dgm:pt>
    <dgm:pt modelId="{2BC47C92-7067-41DE-A28C-1326C8E58C92}" type="pres">
      <dgm:prSet presAssocID="{8D5ADB25-A219-4B82-8788-15F3D8DC2248}" presName="Name0" presStyleCnt="0">
        <dgm:presLayoutVars>
          <dgm:dir/>
          <dgm:resizeHandles val="exact"/>
        </dgm:presLayoutVars>
      </dgm:prSet>
      <dgm:spPr/>
      <dgm:t>
        <a:bodyPr/>
        <a:lstStyle/>
        <a:p>
          <a:endParaRPr lang="en-US"/>
        </a:p>
      </dgm:t>
    </dgm:pt>
    <dgm:pt modelId="{8988A154-F746-4337-AF75-793B4101391F}" type="pres">
      <dgm:prSet presAssocID="{28E33D7D-697B-45DC-BC2B-8D17172C9F01}" presName="node" presStyleLbl="node1" presStyleIdx="0" presStyleCnt="2" custScaleX="104373">
        <dgm:presLayoutVars>
          <dgm:bulletEnabled val="1"/>
        </dgm:presLayoutVars>
      </dgm:prSet>
      <dgm:spPr/>
      <dgm:t>
        <a:bodyPr/>
        <a:lstStyle/>
        <a:p>
          <a:endParaRPr lang="en-US"/>
        </a:p>
      </dgm:t>
    </dgm:pt>
    <dgm:pt modelId="{20192F09-49DF-43DD-84E4-ED48C17A0D08}" type="pres">
      <dgm:prSet presAssocID="{A61B1583-8175-4B7D-99AC-CD5A11ED93CA}" presName="sibTrans" presStyleLbl="sibTrans2D1" presStyleIdx="0" presStyleCnt="1"/>
      <dgm:spPr/>
      <dgm:t>
        <a:bodyPr/>
        <a:lstStyle/>
        <a:p>
          <a:endParaRPr lang="en-US"/>
        </a:p>
      </dgm:t>
    </dgm:pt>
    <dgm:pt modelId="{C221C05F-6709-4076-99B6-1BB268132CCB}" type="pres">
      <dgm:prSet presAssocID="{A61B1583-8175-4B7D-99AC-CD5A11ED93CA}" presName="connectorText" presStyleLbl="sibTrans2D1" presStyleIdx="0" presStyleCnt="1"/>
      <dgm:spPr/>
      <dgm:t>
        <a:bodyPr/>
        <a:lstStyle/>
        <a:p>
          <a:endParaRPr lang="en-US"/>
        </a:p>
      </dgm:t>
    </dgm:pt>
    <dgm:pt modelId="{39B9C572-E188-4CD6-8713-91A679D49264}" type="pres">
      <dgm:prSet presAssocID="{A29F38EB-4AF1-4EE2-BACA-F772EB892E03}" presName="node" presStyleLbl="node1" presStyleIdx="1" presStyleCnt="2">
        <dgm:presLayoutVars>
          <dgm:bulletEnabled val="1"/>
        </dgm:presLayoutVars>
      </dgm:prSet>
      <dgm:spPr/>
      <dgm:t>
        <a:bodyPr/>
        <a:lstStyle/>
        <a:p>
          <a:endParaRPr lang="en-US"/>
        </a:p>
      </dgm:t>
    </dgm:pt>
  </dgm:ptLst>
  <dgm:cxnLst>
    <dgm:cxn modelId="{D43E4BD3-2A59-4017-A9BC-5A3C1E2F2E25}" srcId="{8D5ADB25-A219-4B82-8788-15F3D8DC2248}" destId="{28E33D7D-697B-45DC-BC2B-8D17172C9F01}" srcOrd="0" destOrd="0" parTransId="{3431F969-22D3-4D18-91DE-B99F9AD54906}" sibTransId="{A61B1583-8175-4B7D-99AC-CD5A11ED93CA}"/>
    <dgm:cxn modelId="{FD016650-9368-4729-92EF-6C1FB832BBAB}" srcId="{8D5ADB25-A219-4B82-8788-15F3D8DC2248}" destId="{A29F38EB-4AF1-4EE2-BACA-F772EB892E03}" srcOrd="1" destOrd="0" parTransId="{E0168FA8-C49D-48A0-9876-03A858ADC3C2}" sibTransId="{D3B792D8-5B5E-454A-BE2B-9CCAF18DD03A}"/>
    <dgm:cxn modelId="{E57141C4-2D0F-4361-905B-80D238DA7A5E}" type="presOf" srcId="{A29F38EB-4AF1-4EE2-BACA-F772EB892E03}" destId="{39B9C572-E188-4CD6-8713-91A679D49264}" srcOrd="0" destOrd="0" presId="urn:microsoft.com/office/officeart/2005/8/layout/process1"/>
    <dgm:cxn modelId="{2A1B1788-D8BD-4763-9FD3-D0D721CA377F}" type="presOf" srcId="{A61B1583-8175-4B7D-99AC-CD5A11ED93CA}" destId="{20192F09-49DF-43DD-84E4-ED48C17A0D08}" srcOrd="0" destOrd="0" presId="urn:microsoft.com/office/officeart/2005/8/layout/process1"/>
    <dgm:cxn modelId="{DB78A72D-D69F-4864-8000-EA9B54744A88}" type="presOf" srcId="{A61B1583-8175-4B7D-99AC-CD5A11ED93CA}" destId="{C221C05F-6709-4076-99B6-1BB268132CCB}" srcOrd="1" destOrd="0" presId="urn:microsoft.com/office/officeart/2005/8/layout/process1"/>
    <dgm:cxn modelId="{98E27B22-0D1D-4BF6-B700-148F4E413266}" type="presOf" srcId="{28E33D7D-697B-45DC-BC2B-8D17172C9F01}" destId="{8988A154-F746-4337-AF75-793B4101391F}" srcOrd="0" destOrd="0" presId="urn:microsoft.com/office/officeart/2005/8/layout/process1"/>
    <dgm:cxn modelId="{A6BFC8FE-EB6F-4385-A7C0-238D649F827F}" type="presOf" srcId="{8D5ADB25-A219-4B82-8788-15F3D8DC2248}" destId="{2BC47C92-7067-41DE-A28C-1326C8E58C92}" srcOrd="0" destOrd="0" presId="urn:microsoft.com/office/officeart/2005/8/layout/process1"/>
    <dgm:cxn modelId="{FA773446-EFAC-4126-8CF3-4E422EDCC0D5}" type="presParOf" srcId="{2BC47C92-7067-41DE-A28C-1326C8E58C92}" destId="{8988A154-F746-4337-AF75-793B4101391F}" srcOrd="0" destOrd="0" presId="urn:microsoft.com/office/officeart/2005/8/layout/process1"/>
    <dgm:cxn modelId="{BA7ED73F-D2CA-4C6A-9D9E-4403F740C0AC}" type="presParOf" srcId="{2BC47C92-7067-41DE-A28C-1326C8E58C92}" destId="{20192F09-49DF-43DD-84E4-ED48C17A0D08}" srcOrd="1" destOrd="0" presId="urn:microsoft.com/office/officeart/2005/8/layout/process1"/>
    <dgm:cxn modelId="{3066FD69-9665-4AD8-B52E-3DDBD4FE14C7}" type="presParOf" srcId="{20192F09-49DF-43DD-84E4-ED48C17A0D08}" destId="{C221C05F-6709-4076-99B6-1BB268132CCB}" srcOrd="0" destOrd="0" presId="urn:microsoft.com/office/officeart/2005/8/layout/process1"/>
    <dgm:cxn modelId="{B9F1FBA4-4509-4A3E-A668-D5CAA415E707}" type="presParOf" srcId="{2BC47C92-7067-41DE-A28C-1326C8E58C92}" destId="{39B9C572-E188-4CD6-8713-91A679D49264}"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F13AAFD-B572-43D0-950D-345A1A0CD4B3}" type="doc">
      <dgm:prSet loTypeId="urn:microsoft.com/office/officeart/2005/8/layout/radial2" loCatId="relationship" qsTypeId="urn:microsoft.com/office/officeart/2005/8/quickstyle/simple1" qsCatId="simple" csTypeId="urn:microsoft.com/office/officeart/2005/8/colors/colorful4" csCatId="colorful" phldr="1"/>
      <dgm:spPr/>
      <dgm:t>
        <a:bodyPr/>
        <a:lstStyle/>
        <a:p>
          <a:endParaRPr lang="en-GB"/>
        </a:p>
      </dgm:t>
    </dgm:pt>
    <dgm:pt modelId="{65D97C93-CE6F-4CCE-A3FB-A1844D013F1A}">
      <dgm:prSet custT="1"/>
      <dgm:spPr/>
      <dgm:t>
        <a:bodyPr/>
        <a:lstStyle/>
        <a:p>
          <a:pPr rtl="0"/>
          <a:r>
            <a:rPr lang="en-US" sz="2000" dirty="0"/>
            <a:t>Must </a:t>
          </a:r>
          <a:r>
            <a:rPr lang="en-US" sz="2000" u="sng" dirty="0"/>
            <a:t>RETRIEVE</a:t>
          </a:r>
          <a:r>
            <a:rPr lang="en-US" sz="2000" dirty="0"/>
            <a:t> information (e.g., people’s names)</a:t>
          </a:r>
          <a:endParaRPr lang="en-GB" sz="2000" dirty="0"/>
        </a:p>
      </dgm:t>
    </dgm:pt>
    <dgm:pt modelId="{F4264AD3-28C3-48A2-BF7B-E64CC5496963}" type="parTrans" cxnId="{8926C7FE-874E-44A3-BCAC-4C8DF5FD0C21}">
      <dgm:prSet/>
      <dgm:spPr/>
      <dgm:t>
        <a:bodyPr/>
        <a:lstStyle/>
        <a:p>
          <a:endParaRPr lang="en-GB"/>
        </a:p>
      </dgm:t>
    </dgm:pt>
    <dgm:pt modelId="{53134ECE-0D32-4F3A-8198-323C586A95C6}" type="sibTrans" cxnId="{8926C7FE-874E-44A3-BCAC-4C8DF5FD0C21}">
      <dgm:prSet/>
      <dgm:spPr/>
      <dgm:t>
        <a:bodyPr/>
        <a:lstStyle/>
        <a:p>
          <a:endParaRPr lang="en-GB"/>
        </a:p>
      </dgm:t>
    </dgm:pt>
    <dgm:pt modelId="{51999F4C-9E7B-4F9D-B8EE-98835E89EE6F}">
      <dgm:prSet custT="1"/>
      <dgm:spPr/>
      <dgm:t>
        <a:bodyPr/>
        <a:lstStyle/>
        <a:p>
          <a:pPr rtl="0"/>
          <a:r>
            <a:rPr lang="en-US" sz="2000" dirty="0"/>
            <a:t>Better when “cues” are given (select names from among alternatives) than when must generate the cues</a:t>
          </a:r>
          <a:endParaRPr lang="en-GB" sz="2000" dirty="0"/>
        </a:p>
      </dgm:t>
    </dgm:pt>
    <dgm:pt modelId="{B57E23D3-E8E2-462C-9C1F-2F9FA13BC692}" type="parTrans" cxnId="{E67332FF-920C-4B8F-9168-2C22A0943A49}">
      <dgm:prSet/>
      <dgm:spPr/>
      <dgm:t>
        <a:bodyPr/>
        <a:lstStyle/>
        <a:p>
          <a:endParaRPr lang="en-GB"/>
        </a:p>
      </dgm:t>
    </dgm:pt>
    <dgm:pt modelId="{0D721FCC-B8C5-411D-88B3-DC0A7836C5EF}" type="sibTrans" cxnId="{E67332FF-920C-4B8F-9168-2C22A0943A49}">
      <dgm:prSet/>
      <dgm:spPr/>
      <dgm:t>
        <a:bodyPr/>
        <a:lstStyle/>
        <a:p>
          <a:endParaRPr lang="en-GB"/>
        </a:p>
      </dgm:t>
    </dgm:pt>
    <dgm:pt modelId="{650AACD2-F4B8-48D6-B68F-3D597F89A9D6}">
      <dgm:prSet custT="1"/>
      <dgm:spPr/>
      <dgm:t>
        <a:bodyPr/>
        <a:lstStyle/>
        <a:p>
          <a:pPr rtl="0"/>
          <a:r>
            <a:rPr lang="en-US" sz="2000" dirty="0"/>
            <a:t>Much better when no similar, interfering information</a:t>
          </a:r>
          <a:endParaRPr lang="en-GB" sz="2000" dirty="0"/>
        </a:p>
      </dgm:t>
    </dgm:pt>
    <dgm:pt modelId="{69A3DEF2-F678-45F9-A994-29C8407BAD8A}" type="parTrans" cxnId="{B970D203-A947-44D4-B9EE-980E38C8AB43}">
      <dgm:prSet/>
      <dgm:spPr/>
      <dgm:t>
        <a:bodyPr/>
        <a:lstStyle/>
        <a:p>
          <a:endParaRPr lang="en-GB"/>
        </a:p>
      </dgm:t>
    </dgm:pt>
    <dgm:pt modelId="{23FB41FC-FCF5-443B-9420-05DBEB6E9221}" type="sibTrans" cxnId="{B970D203-A947-44D4-B9EE-980E38C8AB43}">
      <dgm:prSet/>
      <dgm:spPr/>
      <dgm:t>
        <a:bodyPr/>
        <a:lstStyle/>
        <a:p>
          <a:endParaRPr lang="en-GB"/>
        </a:p>
      </dgm:t>
    </dgm:pt>
    <dgm:pt modelId="{8750D883-A645-4CE5-BF69-89B4F326A2D8}" type="pres">
      <dgm:prSet presAssocID="{3F13AAFD-B572-43D0-950D-345A1A0CD4B3}" presName="composite" presStyleCnt="0">
        <dgm:presLayoutVars>
          <dgm:chMax val="5"/>
          <dgm:dir/>
          <dgm:animLvl val="ctr"/>
          <dgm:resizeHandles val="exact"/>
        </dgm:presLayoutVars>
      </dgm:prSet>
      <dgm:spPr/>
      <dgm:t>
        <a:bodyPr/>
        <a:lstStyle/>
        <a:p>
          <a:endParaRPr lang="en-US"/>
        </a:p>
      </dgm:t>
    </dgm:pt>
    <dgm:pt modelId="{00012508-7C53-4E2D-82F4-D99E316EA4E0}" type="pres">
      <dgm:prSet presAssocID="{3F13AAFD-B572-43D0-950D-345A1A0CD4B3}" presName="cycle" presStyleCnt="0"/>
      <dgm:spPr/>
    </dgm:pt>
    <dgm:pt modelId="{284B4A66-CECE-4D0E-946C-28BF55893990}" type="pres">
      <dgm:prSet presAssocID="{3F13AAFD-B572-43D0-950D-345A1A0CD4B3}" presName="centerShape" presStyleCnt="0"/>
      <dgm:spPr/>
    </dgm:pt>
    <dgm:pt modelId="{61D46A62-C978-42B4-B473-81E77141A7F8}" type="pres">
      <dgm:prSet presAssocID="{3F13AAFD-B572-43D0-950D-345A1A0CD4B3}" presName="connSite" presStyleLbl="node1" presStyleIdx="0" presStyleCnt="4"/>
      <dgm:spPr/>
    </dgm:pt>
    <dgm:pt modelId="{B79BD71C-1236-4309-89CD-FBBE43B174A3}" type="pres">
      <dgm:prSet presAssocID="{3F13AAFD-B572-43D0-950D-345A1A0CD4B3}" presName="visible" presStyleLbl="node1" presStyleIdx="0" presStyleCnt="4" custLinFactNeighborX="280" custLinFactNeighborY="2278"/>
      <dgm:spPr>
        <a:blipFill dpi="0" rotWithShape="1">
          <a:blip xmlns:r="http://schemas.openxmlformats.org/officeDocument/2006/relationships" r:embed="rId1"/>
          <a:srcRect/>
          <a:stretch>
            <a:fillRect t="-1" b="-6084"/>
          </a:stretch>
        </a:blipFill>
      </dgm:spPr>
    </dgm:pt>
    <dgm:pt modelId="{64C730DB-276E-4803-87A8-BC0FFFC8303E}" type="pres">
      <dgm:prSet presAssocID="{F4264AD3-28C3-48A2-BF7B-E64CC5496963}" presName="Name25" presStyleLbl="parChTrans1D1" presStyleIdx="0" presStyleCnt="3"/>
      <dgm:spPr/>
      <dgm:t>
        <a:bodyPr/>
        <a:lstStyle/>
        <a:p>
          <a:endParaRPr lang="en-US"/>
        </a:p>
      </dgm:t>
    </dgm:pt>
    <dgm:pt modelId="{DDB87447-5E06-4F02-8318-8B3632328B0F}" type="pres">
      <dgm:prSet presAssocID="{65D97C93-CE6F-4CCE-A3FB-A1844D013F1A}" presName="node" presStyleCnt="0"/>
      <dgm:spPr/>
    </dgm:pt>
    <dgm:pt modelId="{2659F69E-F3E0-459B-B833-72A014016077}" type="pres">
      <dgm:prSet presAssocID="{65D97C93-CE6F-4CCE-A3FB-A1844D013F1A}" presName="parentNode" presStyleLbl="node1" presStyleIdx="1" presStyleCnt="4" custScaleX="126693">
        <dgm:presLayoutVars>
          <dgm:chMax val="1"/>
          <dgm:bulletEnabled val="1"/>
        </dgm:presLayoutVars>
      </dgm:prSet>
      <dgm:spPr/>
      <dgm:t>
        <a:bodyPr/>
        <a:lstStyle/>
        <a:p>
          <a:endParaRPr lang="en-US"/>
        </a:p>
      </dgm:t>
    </dgm:pt>
    <dgm:pt modelId="{F3C955F8-FD8C-44C2-B948-CAE6ADCB65FB}" type="pres">
      <dgm:prSet presAssocID="{65D97C93-CE6F-4CCE-A3FB-A1844D013F1A}" presName="childNode" presStyleLbl="revTx" presStyleIdx="0" presStyleCnt="0">
        <dgm:presLayoutVars>
          <dgm:bulletEnabled val="1"/>
        </dgm:presLayoutVars>
      </dgm:prSet>
      <dgm:spPr/>
    </dgm:pt>
    <dgm:pt modelId="{93EB81A5-8F70-4FA0-8244-6692BDB08149}" type="pres">
      <dgm:prSet presAssocID="{B57E23D3-E8E2-462C-9C1F-2F9FA13BC692}" presName="Name25" presStyleLbl="parChTrans1D1" presStyleIdx="1" presStyleCnt="3"/>
      <dgm:spPr/>
      <dgm:t>
        <a:bodyPr/>
        <a:lstStyle/>
        <a:p>
          <a:endParaRPr lang="en-US"/>
        </a:p>
      </dgm:t>
    </dgm:pt>
    <dgm:pt modelId="{A1A93EBD-FB74-4E1B-8961-879EF8782C3B}" type="pres">
      <dgm:prSet presAssocID="{51999F4C-9E7B-4F9D-B8EE-98835E89EE6F}" presName="node" presStyleCnt="0"/>
      <dgm:spPr/>
    </dgm:pt>
    <dgm:pt modelId="{F64A1011-4369-457E-BA20-A04009BD65B7}" type="pres">
      <dgm:prSet presAssocID="{51999F4C-9E7B-4F9D-B8EE-98835E89EE6F}" presName="parentNode" presStyleLbl="node1" presStyleIdx="2" presStyleCnt="4" custScaleX="181249" custScaleY="119913" custLinFactNeighborX="26324" custLinFactNeighborY="0">
        <dgm:presLayoutVars>
          <dgm:chMax val="1"/>
          <dgm:bulletEnabled val="1"/>
        </dgm:presLayoutVars>
      </dgm:prSet>
      <dgm:spPr/>
      <dgm:t>
        <a:bodyPr/>
        <a:lstStyle/>
        <a:p>
          <a:endParaRPr lang="en-US"/>
        </a:p>
      </dgm:t>
    </dgm:pt>
    <dgm:pt modelId="{0F25E43D-75A8-45EE-9323-C9C7EE000E08}" type="pres">
      <dgm:prSet presAssocID="{51999F4C-9E7B-4F9D-B8EE-98835E89EE6F}" presName="childNode" presStyleLbl="revTx" presStyleIdx="0" presStyleCnt="0">
        <dgm:presLayoutVars>
          <dgm:bulletEnabled val="1"/>
        </dgm:presLayoutVars>
      </dgm:prSet>
      <dgm:spPr/>
    </dgm:pt>
    <dgm:pt modelId="{15269A5F-30FD-4DA3-9AD2-0EBE2E0A21EB}" type="pres">
      <dgm:prSet presAssocID="{69A3DEF2-F678-45F9-A994-29C8407BAD8A}" presName="Name25" presStyleLbl="parChTrans1D1" presStyleIdx="2" presStyleCnt="3"/>
      <dgm:spPr/>
      <dgm:t>
        <a:bodyPr/>
        <a:lstStyle/>
        <a:p>
          <a:endParaRPr lang="en-US"/>
        </a:p>
      </dgm:t>
    </dgm:pt>
    <dgm:pt modelId="{1DA0F139-2F3F-41EC-B77D-65121D8E84F9}" type="pres">
      <dgm:prSet presAssocID="{650AACD2-F4B8-48D6-B68F-3D597F89A9D6}" presName="node" presStyleCnt="0"/>
      <dgm:spPr/>
    </dgm:pt>
    <dgm:pt modelId="{9753B4C9-3F26-43B9-A78A-52E95B9C2234}" type="pres">
      <dgm:prSet presAssocID="{650AACD2-F4B8-48D6-B68F-3D597F89A9D6}" presName="parentNode" presStyleLbl="node1" presStyleIdx="3" presStyleCnt="4" custScaleX="114815">
        <dgm:presLayoutVars>
          <dgm:chMax val="1"/>
          <dgm:bulletEnabled val="1"/>
        </dgm:presLayoutVars>
      </dgm:prSet>
      <dgm:spPr/>
      <dgm:t>
        <a:bodyPr/>
        <a:lstStyle/>
        <a:p>
          <a:endParaRPr lang="en-US"/>
        </a:p>
      </dgm:t>
    </dgm:pt>
    <dgm:pt modelId="{D628B3A7-6DAB-4583-A48A-1F46A509BF84}" type="pres">
      <dgm:prSet presAssocID="{650AACD2-F4B8-48D6-B68F-3D597F89A9D6}" presName="childNode" presStyleLbl="revTx" presStyleIdx="0" presStyleCnt="0">
        <dgm:presLayoutVars>
          <dgm:bulletEnabled val="1"/>
        </dgm:presLayoutVars>
      </dgm:prSet>
      <dgm:spPr/>
    </dgm:pt>
  </dgm:ptLst>
  <dgm:cxnLst>
    <dgm:cxn modelId="{39BE74E7-D120-4B1E-9F45-AD0D1AC53FDE}" type="presOf" srcId="{650AACD2-F4B8-48D6-B68F-3D597F89A9D6}" destId="{9753B4C9-3F26-43B9-A78A-52E95B9C2234}" srcOrd="0" destOrd="0" presId="urn:microsoft.com/office/officeart/2005/8/layout/radial2"/>
    <dgm:cxn modelId="{B970D203-A947-44D4-B9EE-980E38C8AB43}" srcId="{3F13AAFD-B572-43D0-950D-345A1A0CD4B3}" destId="{650AACD2-F4B8-48D6-B68F-3D597F89A9D6}" srcOrd="2" destOrd="0" parTransId="{69A3DEF2-F678-45F9-A994-29C8407BAD8A}" sibTransId="{23FB41FC-FCF5-443B-9420-05DBEB6E9221}"/>
    <dgm:cxn modelId="{A0DB43D4-6EAE-4098-AAAB-47CD32333754}" type="presOf" srcId="{F4264AD3-28C3-48A2-BF7B-E64CC5496963}" destId="{64C730DB-276E-4803-87A8-BC0FFFC8303E}" srcOrd="0" destOrd="0" presId="urn:microsoft.com/office/officeart/2005/8/layout/radial2"/>
    <dgm:cxn modelId="{B252284E-82E2-4D2A-845C-28D7ACFD8DE9}" type="presOf" srcId="{51999F4C-9E7B-4F9D-B8EE-98835E89EE6F}" destId="{F64A1011-4369-457E-BA20-A04009BD65B7}" srcOrd="0" destOrd="0" presId="urn:microsoft.com/office/officeart/2005/8/layout/radial2"/>
    <dgm:cxn modelId="{E67332FF-920C-4B8F-9168-2C22A0943A49}" srcId="{3F13AAFD-B572-43D0-950D-345A1A0CD4B3}" destId="{51999F4C-9E7B-4F9D-B8EE-98835E89EE6F}" srcOrd="1" destOrd="0" parTransId="{B57E23D3-E8E2-462C-9C1F-2F9FA13BC692}" sibTransId="{0D721FCC-B8C5-411D-88B3-DC0A7836C5EF}"/>
    <dgm:cxn modelId="{8926C7FE-874E-44A3-BCAC-4C8DF5FD0C21}" srcId="{3F13AAFD-B572-43D0-950D-345A1A0CD4B3}" destId="{65D97C93-CE6F-4CCE-A3FB-A1844D013F1A}" srcOrd="0" destOrd="0" parTransId="{F4264AD3-28C3-48A2-BF7B-E64CC5496963}" sibTransId="{53134ECE-0D32-4F3A-8198-323C586A95C6}"/>
    <dgm:cxn modelId="{B28920F0-8002-4D28-A838-F0C565546658}" type="presOf" srcId="{65D97C93-CE6F-4CCE-A3FB-A1844D013F1A}" destId="{2659F69E-F3E0-459B-B833-72A014016077}" srcOrd="0" destOrd="0" presId="urn:microsoft.com/office/officeart/2005/8/layout/radial2"/>
    <dgm:cxn modelId="{751FD395-4131-43BB-A274-B1BD34F68FB0}" type="presOf" srcId="{69A3DEF2-F678-45F9-A994-29C8407BAD8A}" destId="{15269A5F-30FD-4DA3-9AD2-0EBE2E0A21EB}" srcOrd="0" destOrd="0" presId="urn:microsoft.com/office/officeart/2005/8/layout/radial2"/>
    <dgm:cxn modelId="{ECE3C95A-58E2-4154-912E-C35345582614}" type="presOf" srcId="{B57E23D3-E8E2-462C-9C1F-2F9FA13BC692}" destId="{93EB81A5-8F70-4FA0-8244-6692BDB08149}" srcOrd="0" destOrd="0" presId="urn:microsoft.com/office/officeart/2005/8/layout/radial2"/>
    <dgm:cxn modelId="{0DA10A7C-2211-4BC7-94C2-2608E9388891}" type="presOf" srcId="{3F13AAFD-B572-43D0-950D-345A1A0CD4B3}" destId="{8750D883-A645-4CE5-BF69-89B4F326A2D8}" srcOrd="0" destOrd="0" presId="urn:microsoft.com/office/officeart/2005/8/layout/radial2"/>
    <dgm:cxn modelId="{12FD5FC1-4298-4E96-A2F2-DF8F6ECAD85A}" type="presParOf" srcId="{8750D883-A645-4CE5-BF69-89B4F326A2D8}" destId="{00012508-7C53-4E2D-82F4-D99E316EA4E0}" srcOrd="0" destOrd="0" presId="urn:microsoft.com/office/officeart/2005/8/layout/radial2"/>
    <dgm:cxn modelId="{B63A3C00-60D3-46FA-92B6-572FBFE2A0CF}" type="presParOf" srcId="{00012508-7C53-4E2D-82F4-D99E316EA4E0}" destId="{284B4A66-CECE-4D0E-946C-28BF55893990}" srcOrd="0" destOrd="0" presId="urn:microsoft.com/office/officeart/2005/8/layout/radial2"/>
    <dgm:cxn modelId="{E13053D4-4AA6-4207-9FEF-8DE01405E272}" type="presParOf" srcId="{284B4A66-CECE-4D0E-946C-28BF55893990}" destId="{61D46A62-C978-42B4-B473-81E77141A7F8}" srcOrd="0" destOrd="0" presId="urn:microsoft.com/office/officeart/2005/8/layout/radial2"/>
    <dgm:cxn modelId="{0F278DC0-DCA3-4E0A-985E-47CC5C75772A}" type="presParOf" srcId="{284B4A66-CECE-4D0E-946C-28BF55893990}" destId="{B79BD71C-1236-4309-89CD-FBBE43B174A3}" srcOrd="1" destOrd="0" presId="urn:microsoft.com/office/officeart/2005/8/layout/radial2"/>
    <dgm:cxn modelId="{7EFA6040-819F-4767-8B41-94993ED1098B}" type="presParOf" srcId="{00012508-7C53-4E2D-82F4-D99E316EA4E0}" destId="{64C730DB-276E-4803-87A8-BC0FFFC8303E}" srcOrd="1" destOrd="0" presId="urn:microsoft.com/office/officeart/2005/8/layout/radial2"/>
    <dgm:cxn modelId="{768AB648-7A93-4591-B585-642E47DF75E1}" type="presParOf" srcId="{00012508-7C53-4E2D-82F4-D99E316EA4E0}" destId="{DDB87447-5E06-4F02-8318-8B3632328B0F}" srcOrd="2" destOrd="0" presId="urn:microsoft.com/office/officeart/2005/8/layout/radial2"/>
    <dgm:cxn modelId="{CF7BC038-B23F-4510-BA1D-79CB74A90A7C}" type="presParOf" srcId="{DDB87447-5E06-4F02-8318-8B3632328B0F}" destId="{2659F69E-F3E0-459B-B833-72A014016077}" srcOrd="0" destOrd="0" presId="urn:microsoft.com/office/officeart/2005/8/layout/radial2"/>
    <dgm:cxn modelId="{C646A52B-72C5-4099-BACF-900799F0A118}" type="presParOf" srcId="{DDB87447-5E06-4F02-8318-8B3632328B0F}" destId="{F3C955F8-FD8C-44C2-B948-CAE6ADCB65FB}" srcOrd="1" destOrd="0" presId="urn:microsoft.com/office/officeart/2005/8/layout/radial2"/>
    <dgm:cxn modelId="{8A66FCD4-568C-4B9D-B6CF-A013C835785B}" type="presParOf" srcId="{00012508-7C53-4E2D-82F4-D99E316EA4E0}" destId="{93EB81A5-8F70-4FA0-8244-6692BDB08149}" srcOrd="3" destOrd="0" presId="urn:microsoft.com/office/officeart/2005/8/layout/radial2"/>
    <dgm:cxn modelId="{F6C5A82F-0037-4DFA-9566-28666D13BB6A}" type="presParOf" srcId="{00012508-7C53-4E2D-82F4-D99E316EA4E0}" destId="{A1A93EBD-FB74-4E1B-8961-879EF8782C3B}" srcOrd="4" destOrd="0" presId="urn:microsoft.com/office/officeart/2005/8/layout/radial2"/>
    <dgm:cxn modelId="{1E8AFCE4-8F4F-4681-A119-4AACB8E2096F}" type="presParOf" srcId="{A1A93EBD-FB74-4E1B-8961-879EF8782C3B}" destId="{F64A1011-4369-457E-BA20-A04009BD65B7}" srcOrd="0" destOrd="0" presId="urn:microsoft.com/office/officeart/2005/8/layout/radial2"/>
    <dgm:cxn modelId="{2A9BD163-E0EB-4AB6-A9C9-6C6A99025986}" type="presParOf" srcId="{A1A93EBD-FB74-4E1B-8961-879EF8782C3B}" destId="{0F25E43D-75A8-45EE-9323-C9C7EE000E08}" srcOrd="1" destOrd="0" presId="urn:microsoft.com/office/officeart/2005/8/layout/radial2"/>
    <dgm:cxn modelId="{88147264-A608-499B-BA50-E47162A7B9A6}" type="presParOf" srcId="{00012508-7C53-4E2D-82F4-D99E316EA4E0}" destId="{15269A5F-30FD-4DA3-9AD2-0EBE2E0A21EB}" srcOrd="5" destOrd="0" presId="urn:microsoft.com/office/officeart/2005/8/layout/radial2"/>
    <dgm:cxn modelId="{B9884F34-8E56-43C5-8F74-FF60AD4A7151}" type="presParOf" srcId="{00012508-7C53-4E2D-82F4-D99E316EA4E0}" destId="{1DA0F139-2F3F-41EC-B77D-65121D8E84F9}" srcOrd="6" destOrd="0" presId="urn:microsoft.com/office/officeart/2005/8/layout/radial2"/>
    <dgm:cxn modelId="{3C2B2201-5B85-487B-ABBA-51F705FE7DD5}" type="presParOf" srcId="{1DA0F139-2F3F-41EC-B77D-65121D8E84F9}" destId="{9753B4C9-3F26-43B9-A78A-52E95B9C2234}" srcOrd="0" destOrd="0" presId="urn:microsoft.com/office/officeart/2005/8/layout/radial2"/>
    <dgm:cxn modelId="{619A1C0A-DBEE-4494-83A0-646EAF8F8EBB}" type="presParOf" srcId="{1DA0F139-2F3F-41EC-B77D-65121D8E84F9}" destId="{D628B3A7-6DAB-4583-A48A-1F46A509BF84}"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1294009-4450-463E-8A0C-8731249BD3DD}"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GB"/>
        </a:p>
      </dgm:t>
    </dgm:pt>
    <dgm:pt modelId="{3C2D39D5-DFD4-4217-B94A-597335827B68}">
      <dgm:prSet custT="1"/>
      <dgm:spPr/>
      <dgm:t>
        <a:bodyPr/>
        <a:lstStyle/>
        <a:p>
          <a:pPr rtl="0"/>
          <a:r>
            <a:rPr lang="en-US" sz="2000" dirty="0"/>
            <a:t>The loss of cells in the hippocampus means that there tends to be </a:t>
          </a:r>
          <a:r>
            <a:rPr lang="en-US" sz="2000" u="sng" dirty="0"/>
            <a:t>more overlap</a:t>
          </a:r>
          <a:r>
            <a:rPr lang="en-US" sz="2000" dirty="0"/>
            <a:t> in the cells representing different memories, causing more interference</a:t>
          </a:r>
          <a:endParaRPr lang="en-GB" sz="2000" dirty="0"/>
        </a:p>
      </dgm:t>
    </dgm:pt>
    <dgm:pt modelId="{21721188-6708-4DF9-B55C-F0AB4E66B86D}" type="parTrans" cxnId="{CC7851E0-8AFA-4BAD-9473-5B3833A414CA}">
      <dgm:prSet/>
      <dgm:spPr/>
      <dgm:t>
        <a:bodyPr/>
        <a:lstStyle/>
        <a:p>
          <a:endParaRPr lang="en-GB"/>
        </a:p>
      </dgm:t>
    </dgm:pt>
    <dgm:pt modelId="{17B06B50-A498-46CD-9432-4C01845EAEC7}" type="sibTrans" cxnId="{CC7851E0-8AFA-4BAD-9473-5B3833A414CA}">
      <dgm:prSet/>
      <dgm:spPr/>
      <dgm:t>
        <a:bodyPr/>
        <a:lstStyle/>
        <a:p>
          <a:endParaRPr lang="en-GB"/>
        </a:p>
      </dgm:t>
    </dgm:pt>
    <dgm:pt modelId="{D0F3F04F-77CB-4B78-8BD3-51083C6F0F79}">
      <dgm:prSet custT="1"/>
      <dgm:spPr/>
      <dgm:t>
        <a:bodyPr/>
        <a:lstStyle/>
        <a:p>
          <a:pPr rtl="0"/>
          <a:r>
            <a:rPr lang="en-US" sz="2000" dirty="0"/>
            <a:t>Also means that fewer cells may represent each memory, making memories less “rich” and less resilient</a:t>
          </a:r>
          <a:endParaRPr lang="en-GB" sz="2000" dirty="0"/>
        </a:p>
      </dgm:t>
    </dgm:pt>
    <dgm:pt modelId="{DAE1DB3B-D0A9-4B64-9380-6AB3FFD4FDC8}" type="parTrans" cxnId="{AEC0B81D-0E82-4150-9FF7-FEE6FBAAF71C}">
      <dgm:prSet/>
      <dgm:spPr/>
      <dgm:t>
        <a:bodyPr/>
        <a:lstStyle/>
        <a:p>
          <a:endParaRPr lang="en-GB"/>
        </a:p>
      </dgm:t>
    </dgm:pt>
    <dgm:pt modelId="{136AAC25-7DB5-4375-BD91-BE5E2D91FE97}" type="sibTrans" cxnId="{AEC0B81D-0E82-4150-9FF7-FEE6FBAAF71C}">
      <dgm:prSet/>
      <dgm:spPr/>
      <dgm:t>
        <a:bodyPr/>
        <a:lstStyle/>
        <a:p>
          <a:endParaRPr lang="en-GB"/>
        </a:p>
      </dgm:t>
    </dgm:pt>
    <dgm:pt modelId="{5F5590A2-F2B8-45F4-8D8B-03028002C17F}" type="pres">
      <dgm:prSet presAssocID="{81294009-4450-463E-8A0C-8731249BD3DD}" presName="Name0" presStyleCnt="0">
        <dgm:presLayoutVars>
          <dgm:dir/>
          <dgm:animLvl val="lvl"/>
          <dgm:resizeHandles val="exact"/>
        </dgm:presLayoutVars>
      </dgm:prSet>
      <dgm:spPr/>
      <dgm:t>
        <a:bodyPr/>
        <a:lstStyle/>
        <a:p>
          <a:endParaRPr lang="en-US"/>
        </a:p>
      </dgm:t>
    </dgm:pt>
    <dgm:pt modelId="{7CE0A932-D675-40A7-8BDF-5977A8943C73}" type="pres">
      <dgm:prSet presAssocID="{3C2D39D5-DFD4-4217-B94A-597335827B68}" presName="linNode" presStyleCnt="0"/>
      <dgm:spPr/>
    </dgm:pt>
    <dgm:pt modelId="{3C30C56A-88F2-45FD-ACF0-9DE917E57B91}" type="pres">
      <dgm:prSet presAssocID="{3C2D39D5-DFD4-4217-B94A-597335827B68}" presName="parentText" presStyleLbl="node1" presStyleIdx="0" presStyleCnt="2" custScaleX="125000">
        <dgm:presLayoutVars>
          <dgm:chMax val="1"/>
          <dgm:bulletEnabled val="1"/>
        </dgm:presLayoutVars>
      </dgm:prSet>
      <dgm:spPr/>
      <dgm:t>
        <a:bodyPr/>
        <a:lstStyle/>
        <a:p>
          <a:endParaRPr lang="en-US"/>
        </a:p>
      </dgm:t>
    </dgm:pt>
    <dgm:pt modelId="{C7299607-0738-4FA0-87EB-373502F97FB7}" type="pres">
      <dgm:prSet presAssocID="{17B06B50-A498-46CD-9432-4C01845EAEC7}" presName="sp" presStyleCnt="0"/>
      <dgm:spPr/>
    </dgm:pt>
    <dgm:pt modelId="{E8EC4161-C724-4958-82C6-0DE85DA10C70}" type="pres">
      <dgm:prSet presAssocID="{D0F3F04F-77CB-4B78-8BD3-51083C6F0F79}" presName="linNode" presStyleCnt="0"/>
      <dgm:spPr/>
    </dgm:pt>
    <dgm:pt modelId="{AB8CBE42-AF98-4E6C-BFB2-2D9BCD683CAA}" type="pres">
      <dgm:prSet presAssocID="{D0F3F04F-77CB-4B78-8BD3-51083C6F0F79}" presName="parentText" presStyleLbl="node1" presStyleIdx="1" presStyleCnt="2" custScaleX="115278">
        <dgm:presLayoutVars>
          <dgm:chMax val="1"/>
          <dgm:bulletEnabled val="1"/>
        </dgm:presLayoutVars>
      </dgm:prSet>
      <dgm:spPr/>
      <dgm:t>
        <a:bodyPr/>
        <a:lstStyle/>
        <a:p>
          <a:endParaRPr lang="en-US"/>
        </a:p>
      </dgm:t>
    </dgm:pt>
  </dgm:ptLst>
  <dgm:cxnLst>
    <dgm:cxn modelId="{AEC0B81D-0E82-4150-9FF7-FEE6FBAAF71C}" srcId="{81294009-4450-463E-8A0C-8731249BD3DD}" destId="{D0F3F04F-77CB-4B78-8BD3-51083C6F0F79}" srcOrd="1" destOrd="0" parTransId="{DAE1DB3B-D0A9-4B64-9380-6AB3FFD4FDC8}" sibTransId="{136AAC25-7DB5-4375-BD91-BE5E2D91FE97}"/>
    <dgm:cxn modelId="{0881C70C-E59E-4F69-8B14-0449F78236C1}" type="presOf" srcId="{81294009-4450-463E-8A0C-8731249BD3DD}" destId="{5F5590A2-F2B8-45F4-8D8B-03028002C17F}" srcOrd="0" destOrd="0" presId="urn:microsoft.com/office/officeart/2005/8/layout/vList5"/>
    <dgm:cxn modelId="{CC7851E0-8AFA-4BAD-9473-5B3833A414CA}" srcId="{81294009-4450-463E-8A0C-8731249BD3DD}" destId="{3C2D39D5-DFD4-4217-B94A-597335827B68}" srcOrd="0" destOrd="0" parTransId="{21721188-6708-4DF9-B55C-F0AB4E66B86D}" sibTransId="{17B06B50-A498-46CD-9432-4C01845EAEC7}"/>
    <dgm:cxn modelId="{138FF619-7DCA-4872-B158-7EC67B1A70E0}" type="presOf" srcId="{3C2D39D5-DFD4-4217-B94A-597335827B68}" destId="{3C30C56A-88F2-45FD-ACF0-9DE917E57B91}" srcOrd="0" destOrd="0" presId="urn:microsoft.com/office/officeart/2005/8/layout/vList5"/>
    <dgm:cxn modelId="{01032E4A-4C1E-443F-B4C4-BD7C2D4F4B49}" type="presOf" srcId="{D0F3F04F-77CB-4B78-8BD3-51083C6F0F79}" destId="{AB8CBE42-AF98-4E6C-BFB2-2D9BCD683CAA}" srcOrd="0" destOrd="0" presId="urn:microsoft.com/office/officeart/2005/8/layout/vList5"/>
    <dgm:cxn modelId="{C31162C0-81E3-448F-A102-7F6BAA77763A}" type="presParOf" srcId="{5F5590A2-F2B8-45F4-8D8B-03028002C17F}" destId="{7CE0A932-D675-40A7-8BDF-5977A8943C73}" srcOrd="0" destOrd="0" presId="urn:microsoft.com/office/officeart/2005/8/layout/vList5"/>
    <dgm:cxn modelId="{2B55A2D0-4F61-44E6-BCFC-01B661D45AA5}" type="presParOf" srcId="{7CE0A932-D675-40A7-8BDF-5977A8943C73}" destId="{3C30C56A-88F2-45FD-ACF0-9DE917E57B91}" srcOrd="0" destOrd="0" presId="urn:microsoft.com/office/officeart/2005/8/layout/vList5"/>
    <dgm:cxn modelId="{3C14A3F3-F860-4570-B792-E6C0C2BFA902}" type="presParOf" srcId="{5F5590A2-F2B8-45F4-8D8B-03028002C17F}" destId="{C7299607-0738-4FA0-87EB-373502F97FB7}" srcOrd="1" destOrd="0" presId="urn:microsoft.com/office/officeart/2005/8/layout/vList5"/>
    <dgm:cxn modelId="{FBE8D9AF-A7A9-4D48-A726-0924F55FFF05}" type="presParOf" srcId="{5F5590A2-F2B8-45F4-8D8B-03028002C17F}" destId="{E8EC4161-C724-4958-82C6-0DE85DA10C70}" srcOrd="2" destOrd="0" presId="urn:microsoft.com/office/officeart/2005/8/layout/vList5"/>
    <dgm:cxn modelId="{2AAE132A-9C44-4BCF-9CF4-10769BE58651}" type="presParOf" srcId="{E8EC4161-C724-4958-82C6-0DE85DA10C70}" destId="{AB8CBE42-AF98-4E6C-BFB2-2D9BCD683CAA}"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64CD2D9-34A9-4F2B-85F6-2A568B25F7E4}" type="doc">
      <dgm:prSet loTypeId="urn:microsoft.com/office/officeart/2005/8/layout/process1" loCatId="process" qsTypeId="urn:microsoft.com/office/officeart/2005/8/quickstyle/simple1" qsCatId="simple" csTypeId="urn:microsoft.com/office/officeart/2005/8/colors/accent1_5" csCatId="accent1"/>
      <dgm:spPr/>
      <dgm:t>
        <a:bodyPr/>
        <a:lstStyle/>
        <a:p>
          <a:endParaRPr lang="en-GB"/>
        </a:p>
      </dgm:t>
    </dgm:pt>
    <dgm:pt modelId="{BEF6C7BA-C2AF-423B-988E-0B46F3E1BBBF}">
      <dgm:prSet custT="1"/>
      <dgm:spPr/>
      <dgm:t>
        <a:bodyPr/>
        <a:lstStyle/>
        <a:p>
          <a:pPr rtl="0"/>
          <a:r>
            <a:rPr lang="en-US" sz="2400" dirty="0"/>
            <a:t>Aging enhances the ability to remember information that is </a:t>
          </a:r>
          <a:r>
            <a:rPr lang="en-US" sz="2400" b="1" dirty="0"/>
            <a:t>emotionally positive</a:t>
          </a:r>
          <a:r>
            <a:rPr lang="en-US" sz="2400" dirty="0"/>
            <a:t> and </a:t>
          </a:r>
          <a:r>
            <a:rPr lang="en-US" sz="2400" b="1" dirty="0"/>
            <a:t>personally relevant</a:t>
          </a:r>
          <a:endParaRPr lang="en-GB" sz="2400" dirty="0"/>
        </a:p>
      </dgm:t>
    </dgm:pt>
    <dgm:pt modelId="{51FE8A79-8AAA-47B9-B844-3953F08D7D42}" type="parTrans" cxnId="{545AB7AB-CAFD-4F50-A17E-B19ABFAA72BE}">
      <dgm:prSet/>
      <dgm:spPr/>
      <dgm:t>
        <a:bodyPr/>
        <a:lstStyle/>
        <a:p>
          <a:endParaRPr lang="en-GB"/>
        </a:p>
      </dgm:t>
    </dgm:pt>
    <dgm:pt modelId="{8F3566F8-50E5-474D-BFE3-0B888F11D62A}" type="sibTrans" cxnId="{545AB7AB-CAFD-4F50-A17E-B19ABFAA72BE}">
      <dgm:prSet/>
      <dgm:spPr/>
      <dgm:t>
        <a:bodyPr/>
        <a:lstStyle/>
        <a:p>
          <a:endParaRPr lang="en-GB"/>
        </a:p>
      </dgm:t>
    </dgm:pt>
    <dgm:pt modelId="{F78EBE27-4C4E-42C3-AA17-96E112F64053}">
      <dgm:prSet custT="1"/>
      <dgm:spPr/>
      <dgm:t>
        <a:bodyPr/>
        <a:lstStyle/>
        <a:p>
          <a:pPr rtl="0"/>
          <a:r>
            <a:rPr lang="en-US" sz="2400" dirty="0"/>
            <a:t>Aging helps people use their memories for directive purposes: to reflect on their sense of self and on their relationships with close others, or to regulate their emotions.</a:t>
          </a:r>
          <a:endParaRPr lang="en-GB" sz="2400" dirty="0"/>
        </a:p>
      </dgm:t>
    </dgm:pt>
    <dgm:pt modelId="{7FDCDDED-2924-4488-BB45-D619C7D01C3C}" type="parTrans" cxnId="{53F995C0-D9A7-476C-BDB4-33D11012F381}">
      <dgm:prSet/>
      <dgm:spPr/>
      <dgm:t>
        <a:bodyPr/>
        <a:lstStyle/>
        <a:p>
          <a:endParaRPr lang="en-GB"/>
        </a:p>
      </dgm:t>
    </dgm:pt>
    <dgm:pt modelId="{C2888374-8D0A-4CC3-B5CE-ABD9302546BB}" type="sibTrans" cxnId="{53F995C0-D9A7-476C-BDB4-33D11012F381}">
      <dgm:prSet/>
      <dgm:spPr/>
      <dgm:t>
        <a:bodyPr/>
        <a:lstStyle/>
        <a:p>
          <a:endParaRPr lang="en-GB"/>
        </a:p>
      </dgm:t>
    </dgm:pt>
    <dgm:pt modelId="{585F9F07-935F-426E-B4DB-26AF5378704C}" type="pres">
      <dgm:prSet presAssocID="{964CD2D9-34A9-4F2B-85F6-2A568B25F7E4}" presName="Name0" presStyleCnt="0">
        <dgm:presLayoutVars>
          <dgm:dir/>
          <dgm:resizeHandles val="exact"/>
        </dgm:presLayoutVars>
      </dgm:prSet>
      <dgm:spPr/>
      <dgm:t>
        <a:bodyPr/>
        <a:lstStyle/>
        <a:p>
          <a:endParaRPr lang="en-US"/>
        </a:p>
      </dgm:t>
    </dgm:pt>
    <dgm:pt modelId="{733A79BF-6DFE-47D2-86C2-B797A803E079}" type="pres">
      <dgm:prSet presAssocID="{BEF6C7BA-C2AF-423B-988E-0B46F3E1BBBF}" presName="node" presStyleLbl="node1" presStyleIdx="0" presStyleCnt="2">
        <dgm:presLayoutVars>
          <dgm:bulletEnabled val="1"/>
        </dgm:presLayoutVars>
      </dgm:prSet>
      <dgm:spPr/>
      <dgm:t>
        <a:bodyPr/>
        <a:lstStyle/>
        <a:p>
          <a:endParaRPr lang="en-US"/>
        </a:p>
      </dgm:t>
    </dgm:pt>
    <dgm:pt modelId="{ED9EDAB6-CD4F-4A91-A16B-3119DD4E6876}" type="pres">
      <dgm:prSet presAssocID="{8F3566F8-50E5-474D-BFE3-0B888F11D62A}" presName="sibTrans" presStyleLbl="sibTrans2D1" presStyleIdx="0" presStyleCnt="1"/>
      <dgm:spPr/>
      <dgm:t>
        <a:bodyPr/>
        <a:lstStyle/>
        <a:p>
          <a:endParaRPr lang="en-US"/>
        </a:p>
      </dgm:t>
    </dgm:pt>
    <dgm:pt modelId="{BA5E3EBA-EC90-4744-B15F-AE7622FF6AD2}" type="pres">
      <dgm:prSet presAssocID="{8F3566F8-50E5-474D-BFE3-0B888F11D62A}" presName="connectorText" presStyleLbl="sibTrans2D1" presStyleIdx="0" presStyleCnt="1"/>
      <dgm:spPr/>
      <dgm:t>
        <a:bodyPr/>
        <a:lstStyle/>
        <a:p>
          <a:endParaRPr lang="en-US"/>
        </a:p>
      </dgm:t>
    </dgm:pt>
    <dgm:pt modelId="{4BE9C7AE-5F11-4828-87A5-C7D1DA2720C2}" type="pres">
      <dgm:prSet presAssocID="{F78EBE27-4C4E-42C3-AA17-96E112F64053}" presName="node" presStyleLbl="node1" presStyleIdx="1" presStyleCnt="2">
        <dgm:presLayoutVars>
          <dgm:bulletEnabled val="1"/>
        </dgm:presLayoutVars>
      </dgm:prSet>
      <dgm:spPr/>
      <dgm:t>
        <a:bodyPr/>
        <a:lstStyle/>
        <a:p>
          <a:endParaRPr lang="en-US"/>
        </a:p>
      </dgm:t>
    </dgm:pt>
  </dgm:ptLst>
  <dgm:cxnLst>
    <dgm:cxn modelId="{35A6B2D0-842E-4F16-8817-F94FE6C5FDE0}" type="presOf" srcId="{8F3566F8-50E5-474D-BFE3-0B888F11D62A}" destId="{ED9EDAB6-CD4F-4A91-A16B-3119DD4E6876}" srcOrd="0" destOrd="0" presId="urn:microsoft.com/office/officeart/2005/8/layout/process1"/>
    <dgm:cxn modelId="{D14798EA-7CDA-47DD-BAA3-002291575717}" type="presOf" srcId="{8F3566F8-50E5-474D-BFE3-0B888F11D62A}" destId="{BA5E3EBA-EC90-4744-B15F-AE7622FF6AD2}" srcOrd="1" destOrd="0" presId="urn:microsoft.com/office/officeart/2005/8/layout/process1"/>
    <dgm:cxn modelId="{2FA8AEEB-16B1-4386-A962-1DFC6F00A31C}" type="presOf" srcId="{F78EBE27-4C4E-42C3-AA17-96E112F64053}" destId="{4BE9C7AE-5F11-4828-87A5-C7D1DA2720C2}" srcOrd="0" destOrd="0" presId="urn:microsoft.com/office/officeart/2005/8/layout/process1"/>
    <dgm:cxn modelId="{E55E6414-F389-401E-BD6D-E626900EEB36}" type="presOf" srcId="{BEF6C7BA-C2AF-423B-988E-0B46F3E1BBBF}" destId="{733A79BF-6DFE-47D2-86C2-B797A803E079}" srcOrd="0" destOrd="0" presId="urn:microsoft.com/office/officeart/2005/8/layout/process1"/>
    <dgm:cxn modelId="{53F995C0-D9A7-476C-BDB4-33D11012F381}" srcId="{964CD2D9-34A9-4F2B-85F6-2A568B25F7E4}" destId="{F78EBE27-4C4E-42C3-AA17-96E112F64053}" srcOrd="1" destOrd="0" parTransId="{7FDCDDED-2924-4488-BB45-D619C7D01C3C}" sibTransId="{C2888374-8D0A-4CC3-B5CE-ABD9302546BB}"/>
    <dgm:cxn modelId="{6DDD0F89-3F0C-49F1-8E4A-15F112DE11F6}" type="presOf" srcId="{964CD2D9-34A9-4F2B-85F6-2A568B25F7E4}" destId="{585F9F07-935F-426E-B4DB-26AF5378704C}" srcOrd="0" destOrd="0" presId="urn:microsoft.com/office/officeart/2005/8/layout/process1"/>
    <dgm:cxn modelId="{545AB7AB-CAFD-4F50-A17E-B19ABFAA72BE}" srcId="{964CD2D9-34A9-4F2B-85F6-2A568B25F7E4}" destId="{BEF6C7BA-C2AF-423B-988E-0B46F3E1BBBF}" srcOrd="0" destOrd="0" parTransId="{51FE8A79-8AAA-47B9-B844-3953F08D7D42}" sibTransId="{8F3566F8-50E5-474D-BFE3-0B888F11D62A}"/>
    <dgm:cxn modelId="{6953D729-BC29-4E21-A583-B41D4521D202}" type="presParOf" srcId="{585F9F07-935F-426E-B4DB-26AF5378704C}" destId="{733A79BF-6DFE-47D2-86C2-B797A803E079}" srcOrd="0" destOrd="0" presId="urn:microsoft.com/office/officeart/2005/8/layout/process1"/>
    <dgm:cxn modelId="{95ABDA94-965F-41D2-AF87-39F36E31B7F0}" type="presParOf" srcId="{585F9F07-935F-426E-B4DB-26AF5378704C}" destId="{ED9EDAB6-CD4F-4A91-A16B-3119DD4E6876}" srcOrd="1" destOrd="0" presId="urn:microsoft.com/office/officeart/2005/8/layout/process1"/>
    <dgm:cxn modelId="{F7EA493E-BA0C-4E3F-B0AA-6971BAF01541}" type="presParOf" srcId="{ED9EDAB6-CD4F-4A91-A16B-3119DD4E6876}" destId="{BA5E3EBA-EC90-4744-B15F-AE7622FF6AD2}" srcOrd="0" destOrd="0" presId="urn:microsoft.com/office/officeart/2005/8/layout/process1"/>
    <dgm:cxn modelId="{2E101613-10CA-48B1-9924-5490C5EFD776}" type="presParOf" srcId="{585F9F07-935F-426E-B4DB-26AF5378704C}" destId="{4BE9C7AE-5F11-4828-87A5-C7D1DA2720C2}"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7F77CA79-EC2D-40E3-8E5D-2E5712459E8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5F5CFE7-BB79-4448-B5ED-882AE1A4E101}">
      <dgm:prSet custT="1"/>
      <dgm:spPr/>
      <dgm:t>
        <a:bodyPr/>
        <a:lstStyle/>
        <a:p>
          <a:pPr rtl="0"/>
          <a:r>
            <a:rPr lang="en-US" sz="3200" b="0" dirty="0"/>
            <a:t>On the plus side, this may make it easier for older adults to extract commonalities among experiences, to see the “whole picture” rather than just the details</a:t>
          </a:r>
        </a:p>
      </dgm:t>
    </dgm:pt>
    <dgm:pt modelId="{37E03491-F84E-4456-AF54-AF9686686D1F}" type="parTrans" cxnId="{103258A1-3380-4445-BB55-F6C957C3272A}">
      <dgm:prSet/>
      <dgm:spPr/>
      <dgm:t>
        <a:bodyPr/>
        <a:lstStyle/>
        <a:p>
          <a:endParaRPr lang="en-US" b="0"/>
        </a:p>
      </dgm:t>
    </dgm:pt>
    <dgm:pt modelId="{168FF0BB-1D0F-4E9F-BF7D-C0E3BE7EB5E4}" type="sibTrans" cxnId="{103258A1-3380-4445-BB55-F6C957C3272A}">
      <dgm:prSet/>
      <dgm:spPr/>
      <dgm:t>
        <a:bodyPr/>
        <a:lstStyle/>
        <a:p>
          <a:endParaRPr lang="en-US" b="0"/>
        </a:p>
      </dgm:t>
    </dgm:pt>
    <dgm:pt modelId="{58C78B42-3AC8-4A3F-8C04-2603782007A6}" type="pres">
      <dgm:prSet presAssocID="{7F77CA79-EC2D-40E3-8E5D-2E5712459E80}" presName="vert0" presStyleCnt="0">
        <dgm:presLayoutVars>
          <dgm:dir/>
          <dgm:animOne val="branch"/>
          <dgm:animLvl val="lvl"/>
        </dgm:presLayoutVars>
      </dgm:prSet>
      <dgm:spPr/>
      <dgm:t>
        <a:bodyPr/>
        <a:lstStyle/>
        <a:p>
          <a:endParaRPr lang="en-US"/>
        </a:p>
      </dgm:t>
    </dgm:pt>
    <dgm:pt modelId="{362031D8-C720-4AC4-84BA-A19B0C99C272}" type="pres">
      <dgm:prSet presAssocID="{65F5CFE7-BB79-4448-B5ED-882AE1A4E101}" presName="thickLine" presStyleLbl="alignNode1" presStyleIdx="0" presStyleCnt="1"/>
      <dgm:spPr/>
    </dgm:pt>
    <dgm:pt modelId="{ED10E3C9-380A-4889-8536-249A6C28D264}" type="pres">
      <dgm:prSet presAssocID="{65F5CFE7-BB79-4448-B5ED-882AE1A4E101}" presName="horz1" presStyleCnt="0"/>
      <dgm:spPr/>
    </dgm:pt>
    <dgm:pt modelId="{ABF92D4E-A340-4A92-94D4-E2FBCDA77FAA}" type="pres">
      <dgm:prSet presAssocID="{65F5CFE7-BB79-4448-B5ED-882AE1A4E101}" presName="tx1" presStyleLbl="revTx" presStyleIdx="0" presStyleCnt="1"/>
      <dgm:spPr/>
      <dgm:t>
        <a:bodyPr/>
        <a:lstStyle/>
        <a:p>
          <a:endParaRPr lang="en-US"/>
        </a:p>
      </dgm:t>
    </dgm:pt>
    <dgm:pt modelId="{FEFF4409-845E-4F75-8F63-61B96ED9F567}" type="pres">
      <dgm:prSet presAssocID="{65F5CFE7-BB79-4448-B5ED-882AE1A4E101}" presName="vert1" presStyleCnt="0"/>
      <dgm:spPr/>
    </dgm:pt>
  </dgm:ptLst>
  <dgm:cxnLst>
    <dgm:cxn modelId="{41109866-9694-4F5C-B588-230D9807E058}" type="presOf" srcId="{65F5CFE7-BB79-4448-B5ED-882AE1A4E101}" destId="{ABF92D4E-A340-4A92-94D4-E2FBCDA77FAA}" srcOrd="0" destOrd="0" presId="urn:microsoft.com/office/officeart/2008/layout/LinedList"/>
    <dgm:cxn modelId="{E224CC8E-78C2-43DE-93A2-BCA9E3745C7E}" type="presOf" srcId="{7F77CA79-EC2D-40E3-8E5D-2E5712459E80}" destId="{58C78B42-3AC8-4A3F-8C04-2603782007A6}" srcOrd="0" destOrd="0" presId="urn:microsoft.com/office/officeart/2008/layout/LinedList"/>
    <dgm:cxn modelId="{103258A1-3380-4445-BB55-F6C957C3272A}" srcId="{7F77CA79-EC2D-40E3-8E5D-2E5712459E80}" destId="{65F5CFE7-BB79-4448-B5ED-882AE1A4E101}" srcOrd="0" destOrd="0" parTransId="{37E03491-F84E-4456-AF54-AF9686686D1F}" sibTransId="{168FF0BB-1D0F-4E9F-BF7D-C0E3BE7EB5E4}"/>
    <dgm:cxn modelId="{844959FC-3925-4AC5-847E-ED395AAB214B}" type="presParOf" srcId="{58C78B42-3AC8-4A3F-8C04-2603782007A6}" destId="{362031D8-C720-4AC4-84BA-A19B0C99C272}" srcOrd="0" destOrd="0" presId="urn:microsoft.com/office/officeart/2008/layout/LinedList"/>
    <dgm:cxn modelId="{1D110BED-C068-44BB-93D0-33BA19745AC8}" type="presParOf" srcId="{58C78B42-3AC8-4A3F-8C04-2603782007A6}" destId="{ED10E3C9-380A-4889-8536-249A6C28D264}" srcOrd="1" destOrd="0" presId="urn:microsoft.com/office/officeart/2008/layout/LinedList"/>
    <dgm:cxn modelId="{9CBDAE58-961D-48DD-B2C3-25903E723D7B}" type="presParOf" srcId="{ED10E3C9-380A-4889-8536-249A6C28D264}" destId="{ABF92D4E-A340-4A92-94D4-E2FBCDA77FAA}" srcOrd="0" destOrd="0" presId="urn:microsoft.com/office/officeart/2008/layout/LinedList"/>
    <dgm:cxn modelId="{6D52B89B-36AA-46EB-84D6-855B404EA990}" type="presParOf" srcId="{ED10E3C9-380A-4889-8536-249A6C28D264}" destId="{FEFF4409-845E-4F75-8F63-61B96ED9F56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E2A05B3A-F140-4D1E-AB87-22C3EDFEAC63}"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B34214C8-FD92-431E-A556-E600B0090FC6}">
      <dgm:prSet custT="1"/>
      <dgm:spPr/>
      <dgm:t>
        <a:bodyPr/>
        <a:lstStyle/>
        <a:p>
          <a:pPr rtl="0"/>
          <a:r>
            <a:rPr lang="en-US" sz="2000" dirty="0"/>
            <a:t>Over time, memory is no longer dependent on the hippocampus</a:t>
          </a:r>
          <a:endParaRPr lang="en-GB" sz="2000" dirty="0"/>
        </a:p>
      </dgm:t>
    </dgm:pt>
    <dgm:pt modelId="{AD123073-D711-45F2-AB97-87A261700DED}" type="parTrans" cxnId="{890312A3-3B74-4511-864A-2BBEB3C957E6}">
      <dgm:prSet/>
      <dgm:spPr/>
      <dgm:t>
        <a:bodyPr/>
        <a:lstStyle/>
        <a:p>
          <a:endParaRPr lang="en-GB"/>
        </a:p>
      </dgm:t>
    </dgm:pt>
    <dgm:pt modelId="{3EE87CCE-48CE-469F-A225-63653D453A7D}" type="sibTrans" cxnId="{890312A3-3B74-4511-864A-2BBEB3C957E6}">
      <dgm:prSet/>
      <dgm:spPr/>
      <dgm:t>
        <a:bodyPr/>
        <a:lstStyle/>
        <a:p>
          <a:endParaRPr lang="en-GB"/>
        </a:p>
      </dgm:t>
    </dgm:pt>
    <dgm:pt modelId="{7E785824-CE66-4CD4-8D79-B0E45D01C98E}">
      <dgm:prSet custT="1"/>
      <dgm:spPr/>
      <dgm:t>
        <a:bodyPr/>
        <a:lstStyle/>
        <a:p>
          <a:pPr rtl="0"/>
          <a:r>
            <a:rPr lang="en-US" sz="2000" dirty="0"/>
            <a:t>Instead, the surrounding cortical regions become able to support the memory</a:t>
          </a:r>
          <a:endParaRPr lang="en-GB" sz="2000" dirty="0"/>
        </a:p>
      </dgm:t>
    </dgm:pt>
    <dgm:pt modelId="{9722ABD0-2871-4EC0-A6ED-FDBD6AD796BA}" type="parTrans" cxnId="{D9DE9680-6185-43C7-BB49-B38A6A9DE820}">
      <dgm:prSet/>
      <dgm:spPr/>
      <dgm:t>
        <a:bodyPr/>
        <a:lstStyle/>
        <a:p>
          <a:endParaRPr lang="en-GB"/>
        </a:p>
      </dgm:t>
    </dgm:pt>
    <dgm:pt modelId="{2B8081E9-FEA8-48CE-A2CE-C7BCEF63D197}" type="sibTrans" cxnId="{D9DE9680-6185-43C7-BB49-B38A6A9DE820}">
      <dgm:prSet/>
      <dgm:spPr/>
      <dgm:t>
        <a:bodyPr/>
        <a:lstStyle/>
        <a:p>
          <a:endParaRPr lang="en-GB"/>
        </a:p>
      </dgm:t>
    </dgm:pt>
    <dgm:pt modelId="{FADC86F5-5EA1-4377-B171-90D2F3F310A6}">
      <dgm:prSet custT="1"/>
      <dgm:spPr/>
      <dgm:t>
        <a:bodyPr/>
        <a:lstStyle/>
        <a:p>
          <a:pPr rtl="0"/>
          <a:r>
            <a:rPr lang="en-US" sz="2000" dirty="0"/>
            <a:t>These memories tend to be more resilient, and are less affected by brain damage, aging, or the initial stages of Alzheimer’s disease</a:t>
          </a:r>
          <a:endParaRPr lang="en-GB" sz="2000" dirty="0"/>
        </a:p>
      </dgm:t>
    </dgm:pt>
    <dgm:pt modelId="{86E4E676-561A-423F-954F-0CFB490F1D6A}" type="parTrans" cxnId="{6ED224EA-7D46-4144-BFEE-01E44AD7013F}">
      <dgm:prSet/>
      <dgm:spPr/>
      <dgm:t>
        <a:bodyPr/>
        <a:lstStyle/>
        <a:p>
          <a:endParaRPr lang="en-GB"/>
        </a:p>
      </dgm:t>
    </dgm:pt>
    <dgm:pt modelId="{F68B1C99-83B2-432C-9FFB-B0649DECA278}" type="sibTrans" cxnId="{6ED224EA-7D46-4144-BFEE-01E44AD7013F}">
      <dgm:prSet/>
      <dgm:spPr/>
      <dgm:t>
        <a:bodyPr/>
        <a:lstStyle/>
        <a:p>
          <a:endParaRPr lang="en-GB"/>
        </a:p>
      </dgm:t>
    </dgm:pt>
    <dgm:pt modelId="{7A9C576F-07D6-48A6-AE39-E9F6F934E068}" type="pres">
      <dgm:prSet presAssocID="{E2A05B3A-F140-4D1E-AB87-22C3EDFEAC63}" presName="compositeShape" presStyleCnt="0">
        <dgm:presLayoutVars>
          <dgm:chMax val="7"/>
          <dgm:dir/>
          <dgm:resizeHandles val="exact"/>
        </dgm:presLayoutVars>
      </dgm:prSet>
      <dgm:spPr/>
      <dgm:t>
        <a:bodyPr/>
        <a:lstStyle/>
        <a:p>
          <a:endParaRPr lang="en-US"/>
        </a:p>
      </dgm:t>
    </dgm:pt>
    <dgm:pt modelId="{117B4DA5-7F8C-4CBB-A767-2A5BD8C94BCF}" type="pres">
      <dgm:prSet presAssocID="{B34214C8-FD92-431E-A556-E600B0090FC6}" presName="circ1" presStyleLbl="vennNode1" presStyleIdx="0" presStyleCnt="3" custScaleY="75289" custLinFactNeighborX="172" custLinFactNeighborY="-21855"/>
      <dgm:spPr/>
      <dgm:t>
        <a:bodyPr/>
        <a:lstStyle/>
        <a:p>
          <a:endParaRPr lang="en-US"/>
        </a:p>
      </dgm:t>
    </dgm:pt>
    <dgm:pt modelId="{8E5BF451-3B6E-4533-8C95-A0A345D69614}" type="pres">
      <dgm:prSet presAssocID="{B34214C8-FD92-431E-A556-E600B0090FC6}" presName="circ1Tx" presStyleLbl="revTx" presStyleIdx="0" presStyleCnt="0">
        <dgm:presLayoutVars>
          <dgm:chMax val="0"/>
          <dgm:chPref val="0"/>
          <dgm:bulletEnabled val="1"/>
        </dgm:presLayoutVars>
      </dgm:prSet>
      <dgm:spPr/>
      <dgm:t>
        <a:bodyPr/>
        <a:lstStyle/>
        <a:p>
          <a:endParaRPr lang="en-US"/>
        </a:p>
      </dgm:t>
    </dgm:pt>
    <dgm:pt modelId="{96EBF1CC-AC2C-4DCC-8103-7B77589B165C}" type="pres">
      <dgm:prSet presAssocID="{7E785824-CE66-4CD4-8D79-B0E45D01C98E}" presName="circ2" presStyleLbl="vennNode1" presStyleIdx="1" presStyleCnt="3" custScaleX="95010" custLinFactNeighborX="2014" custLinFactNeighborY="-4074"/>
      <dgm:spPr/>
      <dgm:t>
        <a:bodyPr/>
        <a:lstStyle/>
        <a:p>
          <a:endParaRPr lang="en-US"/>
        </a:p>
      </dgm:t>
    </dgm:pt>
    <dgm:pt modelId="{75F2CE27-A437-4E51-90E5-36AEA14785E9}" type="pres">
      <dgm:prSet presAssocID="{7E785824-CE66-4CD4-8D79-B0E45D01C98E}" presName="circ2Tx" presStyleLbl="revTx" presStyleIdx="0" presStyleCnt="0">
        <dgm:presLayoutVars>
          <dgm:chMax val="0"/>
          <dgm:chPref val="0"/>
          <dgm:bulletEnabled val="1"/>
        </dgm:presLayoutVars>
      </dgm:prSet>
      <dgm:spPr/>
      <dgm:t>
        <a:bodyPr/>
        <a:lstStyle/>
        <a:p>
          <a:endParaRPr lang="en-US"/>
        </a:p>
      </dgm:t>
    </dgm:pt>
    <dgm:pt modelId="{FCC37C10-70D4-4F3A-A971-5210DD3A1B22}" type="pres">
      <dgm:prSet presAssocID="{FADC86F5-5EA1-4377-B171-90D2F3F310A6}" presName="circ3" presStyleLbl="vennNode1" presStyleIdx="2" presStyleCnt="3" custScaleX="102447" custScaleY="120086"/>
      <dgm:spPr/>
      <dgm:t>
        <a:bodyPr/>
        <a:lstStyle/>
        <a:p>
          <a:endParaRPr lang="en-US"/>
        </a:p>
      </dgm:t>
    </dgm:pt>
    <dgm:pt modelId="{CC0297D4-6C80-4952-96DB-C40DC38A19CF}" type="pres">
      <dgm:prSet presAssocID="{FADC86F5-5EA1-4377-B171-90D2F3F310A6}" presName="circ3Tx" presStyleLbl="revTx" presStyleIdx="0" presStyleCnt="0">
        <dgm:presLayoutVars>
          <dgm:chMax val="0"/>
          <dgm:chPref val="0"/>
          <dgm:bulletEnabled val="1"/>
        </dgm:presLayoutVars>
      </dgm:prSet>
      <dgm:spPr/>
      <dgm:t>
        <a:bodyPr/>
        <a:lstStyle/>
        <a:p>
          <a:endParaRPr lang="en-US"/>
        </a:p>
      </dgm:t>
    </dgm:pt>
  </dgm:ptLst>
  <dgm:cxnLst>
    <dgm:cxn modelId="{30AB9B28-87C0-4A51-9CD1-1FFC7AD98E93}" type="presOf" srcId="{B34214C8-FD92-431E-A556-E600B0090FC6}" destId="{8E5BF451-3B6E-4533-8C95-A0A345D69614}" srcOrd="1" destOrd="0" presId="urn:microsoft.com/office/officeart/2005/8/layout/venn1"/>
    <dgm:cxn modelId="{3ABA6B9B-8EF2-45C1-B9FA-523E66976B5B}" type="presOf" srcId="{FADC86F5-5EA1-4377-B171-90D2F3F310A6}" destId="{CC0297D4-6C80-4952-96DB-C40DC38A19CF}" srcOrd="1" destOrd="0" presId="urn:microsoft.com/office/officeart/2005/8/layout/venn1"/>
    <dgm:cxn modelId="{01DCB98F-FB0E-4808-A107-A53909D66F3D}" type="presOf" srcId="{E2A05B3A-F140-4D1E-AB87-22C3EDFEAC63}" destId="{7A9C576F-07D6-48A6-AE39-E9F6F934E068}" srcOrd="0" destOrd="0" presId="urn:microsoft.com/office/officeart/2005/8/layout/venn1"/>
    <dgm:cxn modelId="{9C6D5DAD-2963-4E71-9B13-D020A0A8E427}" type="presOf" srcId="{B34214C8-FD92-431E-A556-E600B0090FC6}" destId="{117B4DA5-7F8C-4CBB-A767-2A5BD8C94BCF}" srcOrd="0" destOrd="0" presId="urn:microsoft.com/office/officeart/2005/8/layout/venn1"/>
    <dgm:cxn modelId="{890312A3-3B74-4511-864A-2BBEB3C957E6}" srcId="{E2A05B3A-F140-4D1E-AB87-22C3EDFEAC63}" destId="{B34214C8-FD92-431E-A556-E600B0090FC6}" srcOrd="0" destOrd="0" parTransId="{AD123073-D711-45F2-AB97-87A261700DED}" sibTransId="{3EE87CCE-48CE-469F-A225-63653D453A7D}"/>
    <dgm:cxn modelId="{D9DE9680-6185-43C7-BB49-B38A6A9DE820}" srcId="{E2A05B3A-F140-4D1E-AB87-22C3EDFEAC63}" destId="{7E785824-CE66-4CD4-8D79-B0E45D01C98E}" srcOrd="1" destOrd="0" parTransId="{9722ABD0-2871-4EC0-A6ED-FDBD6AD796BA}" sibTransId="{2B8081E9-FEA8-48CE-A2CE-C7BCEF63D197}"/>
    <dgm:cxn modelId="{AA545E25-1EA9-4707-B71D-4FF24FD43915}" type="presOf" srcId="{FADC86F5-5EA1-4377-B171-90D2F3F310A6}" destId="{FCC37C10-70D4-4F3A-A971-5210DD3A1B22}" srcOrd="0" destOrd="0" presId="urn:microsoft.com/office/officeart/2005/8/layout/venn1"/>
    <dgm:cxn modelId="{6ED224EA-7D46-4144-BFEE-01E44AD7013F}" srcId="{E2A05B3A-F140-4D1E-AB87-22C3EDFEAC63}" destId="{FADC86F5-5EA1-4377-B171-90D2F3F310A6}" srcOrd="2" destOrd="0" parTransId="{86E4E676-561A-423F-954F-0CFB490F1D6A}" sibTransId="{F68B1C99-83B2-432C-9FFB-B0649DECA278}"/>
    <dgm:cxn modelId="{4C54202B-1450-45F9-9F1C-0B5A7104BCA3}" type="presOf" srcId="{7E785824-CE66-4CD4-8D79-B0E45D01C98E}" destId="{96EBF1CC-AC2C-4DCC-8103-7B77589B165C}" srcOrd="0" destOrd="0" presId="urn:microsoft.com/office/officeart/2005/8/layout/venn1"/>
    <dgm:cxn modelId="{9F9E2EE5-8FAF-4AED-B797-D7660A5F55A8}" type="presOf" srcId="{7E785824-CE66-4CD4-8D79-B0E45D01C98E}" destId="{75F2CE27-A437-4E51-90E5-36AEA14785E9}" srcOrd="1" destOrd="0" presId="urn:microsoft.com/office/officeart/2005/8/layout/venn1"/>
    <dgm:cxn modelId="{7B5B2D8F-5D2D-41A9-AEE1-84C9FEEBC00B}" type="presParOf" srcId="{7A9C576F-07D6-48A6-AE39-E9F6F934E068}" destId="{117B4DA5-7F8C-4CBB-A767-2A5BD8C94BCF}" srcOrd="0" destOrd="0" presId="urn:microsoft.com/office/officeart/2005/8/layout/venn1"/>
    <dgm:cxn modelId="{A7B9895F-BED3-4D67-AD38-1E2C65FD3BA5}" type="presParOf" srcId="{7A9C576F-07D6-48A6-AE39-E9F6F934E068}" destId="{8E5BF451-3B6E-4533-8C95-A0A345D69614}" srcOrd="1" destOrd="0" presId="urn:microsoft.com/office/officeart/2005/8/layout/venn1"/>
    <dgm:cxn modelId="{A597F398-D98C-4249-8F37-B68F38970D59}" type="presParOf" srcId="{7A9C576F-07D6-48A6-AE39-E9F6F934E068}" destId="{96EBF1CC-AC2C-4DCC-8103-7B77589B165C}" srcOrd="2" destOrd="0" presId="urn:microsoft.com/office/officeart/2005/8/layout/venn1"/>
    <dgm:cxn modelId="{977E1BA7-E70D-45D5-8EE0-A36738E19338}" type="presParOf" srcId="{7A9C576F-07D6-48A6-AE39-E9F6F934E068}" destId="{75F2CE27-A437-4E51-90E5-36AEA14785E9}" srcOrd="3" destOrd="0" presId="urn:microsoft.com/office/officeart/2005/8/layout/venn1"/>
    <dgm:cxn modelId="{CA312408-F469-403F-92C8-7A958932F834}" type="presParOf" srcId="{7A9C576F-07D6-48A6-AE39-E9F6F934E068}" destId="{FCC37C10-70D4-4F3A-A971-5210DD3A1B22}" srcOrd="4" destOrd="0" presId="urn:microsoft.com/office/officeart/2005/8/layout/venn1"/>
    <dgm:cxn modelId="{55E9B1D5-CE5D-4666-9718-8DEFACDC22C4}" type="presParOf" srcId="{7A9C576F-07D6-48A6-AE39-E9F6F934E068}" destId="{CC0297D4-6C80-4952-96DB-C40DC38A19CF}"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9E6CDF21-D0A2-4961-BCC9-5332AB5F9E3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08BA7C7-C182-4141-8540-7814F0A1E9DD}">
      <dgm:prSet custT="1"/>
      <dgm:spPr/>
      <dgm:t>
        <a:bodyPr/>
        <a:lstStyle/>
        <a:p>
          <a:pPr rtl="0"/>
          <a:r>
            <a:rPr lang="en-US" sz="2000" dirty="0"/>
            <a:t>Remote memory - ability to remember things that happened years ago</a:t>
          </a:r>
        </a:p>
      </dgm:t>
    </dgm:pt>
    <dgm:pt modelId="{E4EEB56B-3155-434B-85E7-EDA58B9DF011}" type="parTrans" cxnId="{D93B260E-66A9-458D-9919-584EEA5C0B85}">
      <dgm:prSet/>
      <dgm:spPr/>
      <dgm:t>
        <a:bodyPr/>
        <a:lstStyle/>
        <a:p>
          <a:endParaRPr lang="en-US"/>
        </a:p>
      </dgm:t>
    </dgm:pt>
    <dgm:pt modelId="{D36979FB-4E1B-4A68-9A7E-BEF524ABED2F}" type="sibTrans" cxnId="{D93B260E-66A9-458D-9919-584EEA5C0B85}">
      <dgm:prSet/>
      <dgm:spPr/>
      <dgm:t>
        <a:bodyPr/>
        <a:lstStyle/>
        <a:p>
          <a:endParaRPr lang="en-US"/>
        </a:p>
      </dgm:t>
    </dgm:pt>
    <dgm:pt modelId="{E536BE67-ABDC-4170-B50D-20B4D83A869A}" type="pres">
      <dgm:prSet presAssocID="{9E6CDF21-D0A2-4961-BCC9-5332AB5F9E33}" presName="vert0" presStyleCnt="0">
        <dgm:presLayoutVars>
          <dgm:dir/>
          <dgm:animOne val="branch"/>
          <dgm:animLvl val="lvl"/>
        </dgm:presLayoutVars>
      </dgm:prSet>
      <dgm:spPr/>
      <dgm:t>
        <a:bodyPr/>
        <a:lstStyle/>
        <a:p>
          <a:endParaRPr lang="en-US"/>
        </a:p>
      </dgm:t>
    </dgm:pt>
    <dgm:pt modelId="{D7D90285-8EAE-4AD0-932F-1B4C693D909B}" type="pres">
      <dgm:prSet presAssocID="{008BA7C7-C182-4141-8540-7814F0A1E9DD}" presName="thickLine" presStyleLbl="alignNode1" presStyleIdx="0" presStyleCnt="1"/>
      <dgm:spPr/>
    </dgm:pt>
    <dgm:pt modelId="{02FC9205-3FD9-4046-9320-E9B74D868EC0}" type="pres">
      <dgm:prSet presAssocID="{008BA7C7-C182-4141-8540-7814F0A1E9DD}" presName="horz1" presStyleCnt="0"/>
      <dgm:spPr/>
    </dgm:pt>
    <dgm:pt modelId="{76114737-C231-4DE3-A995-FBBA7546FA73}" type="pres">
      <dgm:prSet presAssocID="{008BA7C7-C182-4141-8540-7814F0A1E9DD}" presName="tx1" presStyleLbl="revTx" presStyleIdx="0" presStyleCnt="1"/>
      <dgm:spPr/>
      <dgm:t>
        <a:bodyPr/>
        <a:lstStyle/>
        <a:p>
          <a:endParaRPr lang="en-US"/>
        </a:p>
      </dgm:t>
    </dgm:pt>
    <dgm:pt modelId="{F03D6C6D-CE1C-42A9-82EB-F02C3DAE6223}" type="pres">
      <dgm:prSet presAssocID="{008BA7C7-C182-4141-8540-7814F0A1E9DD}" presName="vert1" presStyleCnt="0"/>
      <dgm:spPr/>
    </dgm:pt>
  </dgm:ptLst>
  <dgm:cxnLst>
    <dgm:cxn modelId="{A8BC49BA-4B2F-46B1-9679-1861C9A650BA}" type="presOf" srcId="{008BA7C7-C182-4141-8540-7814F0A1E9DD}" destId="{76114737-C231-4DE3-A995-FBBA7546FA73}" srcOrd="0" destOrd="0" presId="urn:microsoft.com/office/officeart/2008/layout/LinedList"/>
    <dgm:cxn modelId="{D93B260E-66A9-458D-9919-584EEA5C0B85}" srcId="{9E6CDF21-D0A2-4961-BCC9-5332AB5F9E33}" destId="{008BA7C7-C182-4141-8540-7814F0A1E9DD}" srcOrd="0" destOrd="0" parTransId="{E4EEB56B-3155-434B-85E7-EDA58B9DF011}" sibTransId="{D36979FB-4E1B-4A68-9A7E-BEF524ABED2F}"/>
    <dgm:cxn modelId="{65D76444-43D6-4429-9ED3-D567E47FB417}" type="presOf" srcId="{9E6CDF21-D0A2-4961-BCC9-5332AB5F9E33}" destId="{E536BE67-ABDC-4170-B50D-20B4D83A869A}" srcOrd="0" destOrd="0" presId="urn:microsoft.com/office/officeart/2008/layout/LinedList"/>
    <dgm:cxn modelId="{3B1F58B0-25A6-4985-BE38-35AC67A1390B}" type="presParOf" srcId="{E536BE67-ABDC-4170-B50D-20B4D83A869A}" destId="{D7D90285-8EAE-4AD0-932F-1B4C693D909B}" srcOrd="0" destOrd="0" presId="urn:microsoft.com/office/officeart/2008/layout/LinedList"/>
    <dgm:cxn modelId="{46157B84-724C-4E7A-9851-C47443F45620}" type="presParOf" srcId="{E536BE67-ABDC-4170-B50D-20B4D83A869A}" destId="{02FC9205-3FD9-4046-9320-E9B74D868EC0}" srcOrd="1" destOrd="0" presId="urn:microsoft.com/office/officeart/2008/layout/LinedList"/>
    <dgm:cxn modelId="{6C7AAEC7-6496-40ED-BFCE-C6B77D9D0C6D}" type="presParOf" srcId="{02FC9205-3FD9-4046-9320-E9B74D868EC0}" destId="{76114737-C231-4DE3-A995-FBBA7546FA73}" srcOrd="0" destOrd="0" presId="urn:microsoft.com/office/officeart/2008/layout/LinedList"/>
    <dgm:cxn modelId="{FE75C6FA-FF0B-4FE3-9918-CBE4C7B9A880}" type="presParOf" srcId="{02FC9205-3FD9-4046-9320-E9B74D868EC0}" destId="{F03D6C6D-CE1C-42A9-82EB-F02C3DAE6223}"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DC84DABB-035A-4B14-AB18-408B1539A633}" type="doc">
      <dgm:prSet loTypeId="urn:microsoft.com/office/officeart/2005/8/layout/vList5" loCatId="list" qsTypeId="urn:microsoft.com/office/officeart/2005/8/quickstyle/simple1" qsCatId="simple" csTypeId="urn:microsoft.com/office/officeart/2005/8/colors/accent3_4" csCatId="accent3" phldr="1"/>
      <dgm:spPr/>
      <dgm:t>
        <a:bodyPr/>
        <a:lstStyle/>
        <a:p>
          <a:endParaRPr lang="en-GB"/>
        </a:p>
      </dgm:t>
    </dgm:pt>
    <dgm:pt modelId="{A528295F-9ADA-44EE-950F-7D667CC73891}">
      <dgm:prSet custT="1"/>
      <dgm:spPr/>
      <dgm:t>
        <a:bodyPr/>
        <a:lstStyle/>
        <a:p>
          <a:pPr rtl="0"/>
          <a:r>
            <a:rPr lang="en-US" sz="2800" dirty="0"/>
            <a:t>No longer contains details about the </a:t>
          </a:r>
          <a:r>
            <a:rPr lang="en-US" sz="2800" i="1" u="sng" dirty="0"/>
            <a:t>time</a:t>
          </a:r>
          <a:r>
            <a:rPr lang="en-US" sz="2800" u="sng" dirty="0"/>
            <a:t> </a:t>
          </a:r>
          <a:r>
            <a:rPr lang="en-US" sz="2800" dirty="0"/>
            <a:t>and </a:t>
          </a:r>
          <a:r>
            <a:rPr lang="en-US" sz="2800" i="1" u="sng" dirty="0"/>
            <a:t>place</a:t>
          </a:r>
          <a:r>
            <a:rPr lang="en-US" sz="2800" dirty="0"/>
            <a:t> in which the learning occurred</a:t>
          </a:r>
          <a:endParaRPr lang="en-GB" sz="2800" dirty="0"/>
        </a:p>
      </dgm:t>
    </dgm:pt>
    <dgm:pt modelId="{55DD3429-BFEF-4EB9-BD86-AB4EEA25481F}" type="parTrans" cxnId="{75E1610A-0C6B-406E-967C-F8A66DE26CA5}">
      <dgm:prSet/>
      <dgm:spPr/>
      <dgm:t>
        <a:bodyPr/>
        <a:lstStyle/>
        <a:p>
          <a:endParaRPr lang="en-GB"/>
        </a:p>
      </dgm:t>
    </dgm:pt>
    <dgm:pt modelId="{62818BB7-0A42-484D-9394-6FCC77B60E58}" type="sibTrans" cxnId="{75E1610A-0C6B-406E-967C-F8A66DE26CA5}">
      <dgm:prSet/>
      <dgm:spPr/>
      <dgm:t>
        <a:bodyPr/>
        <a:lstStyle/>
        <a:p>
          <a:endParaRPr lang="en-GB"/>
        </a:p>
      </dgm:t>
    </dgm:pt>
    <dgm:pt modelId="{77B40BB1-AD65-4F5C-9139-44F120A264DA}">
      <dgm:prSet custT="1"/>
      <dgm:spPr/>
      <dgm:t>
        <a:bodyPr/>
        <a:lstStyle/>
        <a:p>
          <a:pPr rtl="0"/>
          <a:r>
            <a:rPr lang="en-US" sz="2400" dirty="0"/>
            <a:t>There was a specific time when you learned that the Eiffel Tower was in France</a:t>
          </a:r>
          <a:endParaRPr lang="en-GB" sz="2400" dirty="0"/>
        </a:p>
      </dgm:t>
    </dgm:pt>
    <dgm:pt modelId="{A32AD4CA-45D0-42C4-A372-EA6472827A5B}" type="parTrans" cxnId="{0C5B7C1D-4FFE-4956-978E-FCF366B25321}">
      <dgm:prSet/>
      <dgm:spPr/>
      <dgm:t>
        <a:bodyPr/>
        <a:lstStyle/>
        <a:p>
          <a:endParaRPr lang="en-GB"/>
        </a:p>
      </dgm:t>
    </dgm:pt>
    <dgm:pt modelId="{02CACB6E-CE1B-4055-8027-BD1B9F210F55}" type="sibTrans" cxnId="{0C5B7C1D-4FFE-4956-978E-FCF366B25321}">
      <dgm:prSet/>
      <dgm:spPr/>
      <dgm:t>
        <a:bodyPr/>
        <a:lstStyle/>
        <a:p>
          <a:endParaRPr lang="en-GB"/>
        </a:p>
      </dgm:t>
    </dgm:pt>
    <dgm:pt modelId="{24BE43A3-BD82-4016-B14D-C6B8CD252369}">
      <dgm:prSet custT="1"/>
      <dgm:spPr/>
      <dgm:t>
        <a:bodyPr/>
        <a:lstStyle/>
        <a:p>
          <a:pPr rtl="0"/>
          <a:r>
            <a:rPr lang="en-US" sz="2400" dirty="0"/>
            <a:t>… but most of you probably cannot tell me when that was </a:t>
          </a:r>
          <a:endParaRPr lang="en-GB" sz="2400" dirty="0"/>
        </a:p>
      </dgm:t>
    </dgm:pt>
    <dgm:pt modelId="{A67A0EA0-636B-4EF3-A55F-4D2045CD863F}" type="parTrans" cxnId="{E578E8B7-E99D-48FA-879C-F5189B91133B}">
      <dgm:prSet/>
      <dgm:spPr/>
      <dgm:t>
        <a:bodyPr/>
        <a:lstStyle/>
        <a:p>
          <a:endParaRPr lang="en-GB"/>
        </a:p>
      </dgm:t>
    </dgm:pt>
    <dgm:pt modelId="{DE5276C7-F27B-4872-8ED5-B2EF9A1B5972}" type="sibTrans" cxnId="{E578E8B7-E99D-48FA-879C-F5189B91133B}">
      <dgm:prSet/>
      <dgm:spPr/>
      <dgm:t>
        <a:bodyPr/>
        <a:lstStyle/>
        <a:p>
          <a:endParaRPr lang="en-GB"/>
        </a:p>
      </dgm:t>
    </dgm:pt>
    <dgm:pt modelId="{5097DDA4-E711-45C1-A94C-4D1FC42B6D12}" type="pres">
      <dgm:prSet presAssocID="{DC84DABB-035A-4B14-AB18-408B1539A633}" presName="Name0" presStyleCnt="0">
        <dgm:presLayoutVars>
          <dgm:dir/>
          <dgm:animLvl val="lvl"/>
          <dgm:resizeHandles val="exact"/>
        </dgm:presLayoutVars>
      </dgm:prSet>
      <dgm:spPr/>
      <dgm:t>
        <a:bodyPr/>
        <a:lstStyle/>
        <a:p>
          <a:endParaRPr lang="en-US"/>
        </a:p>
      </dgm:t>
    </dgm:pt>
    <dgm:pt modelId="{2C560021-99A8-43A2-8281-033AAAE00FDC}" type="pres">
      <dgm:prSet presAssocID="{A528295F-9ADA-44EE-950F-7D667CC73891}" presName="linNode" presStyleCnt="0"/>
      <dgm:spPr/>
    </dgm:pt>
    <dgm:pt modelId="{237ECE2A-33D6-4B51-87C9-85CADF5A9982}" type="pres">
      <dgm:prSet presAssocID="{A528295F-9ADA-44EE-950F-7D667CC73891}" presName="parentText" presStyleLbl="node1" presStyleIdx="0" presStyleCnt="1" custScaleX="163935">
        <dgm:presLayoutVars>
          <dgm:chMax val="1"/>
          <dgm:bulletEnabled val="1"/>
        </dgm:presLayoutVars>
      </dgm:prSet>
      <dgm:spPr/>
      <dgm:t>
        <a:bodyPr/>
        <a:lstStyle/>
        <a:p>
          <a:endParaRPr lang="en-US"/>
        </a:p>
      </dgm:t>
    </dgm:pt>
    <dgm:pt modelId="{011E0E83-BD4B-4E46-8F45-BEA8F6B4C637}" type="pres">
      <dgm:prSet presAssocID="{A528295F-9ADA-44EE-950F-7D667CC73891}" presName="descendantText" presStyleLbl="alignAccFollowNode1" presStyleIdx="0" presStyleCnt="1" custScaleY="125122">
        <dgm:presLayoutVars>
          <dgm:bulletEnabled val="1"/>
        </dgm:presLayoutVars>
      </dgm:prSet>
      <dgm:spPr/>
      <dgm:t>
        <a:bodyPr/>
        <a:lstStyle/>
        <a:p>
          <a:endParaRPr lang="en-US"/>
        </a:p>
      </dgm:t>
    </dgm:pt>
  </dgm:ptLst>
  <dgm:cxnLst>
    <dgm:cxn modelId="{75E1610A-0C6B-406E-967C-F8A66DE26CA5}" srcId="{DC84DABB-035A-4B14-AB18-408B1539A633}" destId="{A528295F-9ADA-44EE-950F-7D667CC73891}" srcOrd="0" destOrd="0" parTransId="{55DD3429-BFEF-4EB9-BD86-AB4EEA25481F}" sibTransId="{62818BB7-0A42-484D-9394-6FCC77B60E58}"/>
    <dgm:cxn modelId="{0C5B7C1D-4FFE-4956-978E-FCF366B25321}" srcId="{A528295F-9ADA-44EE-950F-7D667CC73891}" destId="{77B40BB1-AD65-4F5C-9139-44F120A264DA}" srcOrd="0" destOrd="0" parTransId="{A32AD4CA-45D0-42C4-A372-EA6472827A5B}" sibTransId="{02CACB6E-CE1B-4055-8027-BD1B9F210F55}"/>
    <dgm:cxn modelId="{9CE18799-E1CD-455B-A97C-A938D7BBD111}" type="presOf" srcId="{DC84DABB-035A-4B14-AB18-408B1539A633}" destId="{5097DDA4-E711-45C1-A94C-4D1FC42B6D12}" srcOrd="0" destOrd="0" presId="urn:microsoft.com/office/officeart/2005/8/layout/vList5"/>
    <dgm:cxn modelId="{E4E46E8B-A450-402A-A0D9-9227BABC112D}" type="presOf" srcId="{24BE43A3-BD82-4016-B14D-C6B8CD252369}" destId="{011E0E83-BD4B-4E46-8F45-BEA8F6B4C637}" srcOrd="0" destOrd="1" presId="urn:microsoft.com/office/officeart/2005/8/layout/vList5"/>
    <dgm:cxn modelId="{E578E8B7-E99D-48FA-879C-F5189B91133B}" srcId="{A528295F-9ADA-44EE-950F-7D667CC73891}" destId="{24BE43A3-BD82-4016-B14D-C6B8CD252369}" srcOrd="1" destOrd="0" parTransId="{A67A0EA0-636B-4EF3-A55F-4D2045CD863F}" sibTransId="{DE5276C7-F27B-4872-8ED5-B2EF9A1B5972}"/>
    <dgm:cxn modelId="{86F692D7-5C2E-4138-93DE-AC7E1021F6DC}" type="presOf" srcId="{A528295F-9ADA-44EE-950F-7D667CC73891}" destId="{237ECE2A-33D6-4B51-87C9-85CADF5A9982}" srcOrd="0" destOrd="0" presId="urn:microsoft.com/office/officeart/2005/8/layout/vList5"/>
    <dgm:cxn modelId="{2005DC08-672E-4DE6-87C2-501FBEFB7194}" type="presOf" srcId="{77B40BB1-AD65-4F5C-9139-44F120A264DA}" destId="{011E0E83-BD4B-4E46-8F45-BEA8F6B4C637}" srcOrd="0" destOrd="0" presId="urn:microsoft.com/office/officeart/2005/8/layout/vList5"/>
    <dgm:cxn modelId="{EC81E5FC-799B-4451-808B-BFD1249DBF20}" type="presParOf" srcId="{5097DDA4-E711-45C1-A94C-4D1FC42B6D12}" destId="{2C560021-99A8-43A2-8281-033AAAE00FDC}" srcOrd="0" destOrd="0" presId="urn:microsoft.com/office/officeart/2005/8/layout/vList5"/>
    <dgm:cxn modelId="{294600AD-9389-4A1C-AD06-2E8ADEC66231}" type="presParOf" srcId="{2C560021-99A8-43A2-8281-033AAAE00FDC}" destId="{237ECE2A-33D6-4B51-87C9-85CADF5A9982}" srcOrd="0" destOrd="0" presId="urn:microsoft.com/office/officeart/2005/8/layout/vList5"/>
    <dgm:cxn modelId="{A6036E80-F1EF-449D-B4F6-D6928D8914E6}" type="presParOf" srcId="{2C560021-99A8-43A2-8281-033AAAE00FDC}" destId="{011E0E83-BD4B-4E46-8F45-BEA8F6B4C637}"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9312622C-DD84-42AB-B4D0-982846417090}" type="doc">
      <dgm:prSet loTypeId="urn:microsoft.com/office/officeart/2009/3/layout/IncreasingArrowsProcess" loCatId="process" qsTypeId="urn:microsoft.com/office/officeart/2005/8/quickstyle/simple1" qsCatId="simple" csTypeId="urn:microsoft.com/office/officeart/2005/8/colors/colorful2" csCatId="colorful"/>
      <dgm:spPr/>
      <dgm:t>
        <a:bodyPr/>
        <a:lstStyle/>
        <a:p>
          <a:endParaRPr lang="en-GB"/>
        </a:p>
      </dgm:t>
    </dgm:pt>
    <dgm:pt modelId="{421DE651-DF16-44E2-BE5E-4402C7ECF5C7}">
      <dgm:prSet custT="1"/>
      <dgm:spPr/>
      <dgm:t>
        <a:bodyPr/>
        <a:lstStyle/>
        <a:p>
          <a:pPr rtl="0"/>
          <a:r>
            <a:rPr lang="en-US" sz="2400" dirty="0"/>
            <a:t>World knowledge &amp; factual information (vocabulary, </a:t>
          </a:r>
          <a:r>
            <a:rPr lang="en-US" sz="2400" dirty="0" err="1"/>
            <a:t>etc</a:t>
          </a:r>
          <a:r>
            <a:rPr lang="en-US" sz="2400" dirty="0"/>
            <a:t>)</a:t>
          </a:r>
          <a:endParaRPr lang="en-GB" sz="2400" dirty="0"/>
        </a:p>
      </dgm:t>
    </dgm:pt>
    <dgm:pt modelId="{0AF05B9D-293E-494F-B1A9-679734A2D6F8}" type="parTrans" cxnId="{33D3B4EC-DD52-43FA-B9EE-3AEBEDC8636C}">
      <dgm:prSet/>
      <dgm:spPr/>
      <dgm:t>
        <a:bodyPr/>
        <a:lstStyle/>
        <a:p>
          <a:endParaRPr lang="en-GB"/>
        </a:p>
      </dgm:t>
    </dgm:pt>
    <dgm:pt modelId="{F20DBD54-A82C-42C0-8AD5-F853A7037D72}" type="sibTrans" cxnId="{33D3B4EC-DD52-43FA-B9EE-3AEBEDC8636C}">
      <dgm:prSet/>
      <dgm:spPr/>
      <dgm:t>
        <a:bodyPr/>
        <a:lstStyle/>
        <a:p>
          <a:endParaRPr lang="en-GB"/>
        </a:p>
      </dgm:t>
    </dgm:pt>
    <dgm:pt modelId="{E71BAD03-2F35-48BC-AC57-26AF47F6C353}" type="pres">
      <dgm:prSet presAssocID="{9312622C-DD84-42AB-B4D0-982846417090}" presName="Name0" presStyleCnt="0">
        <dgm:presLayoutVars>
          <dgm:chMax val="5"/>
          <dgm:chPref val="5"/>
          <dgm:dir/>
          <dgm:animLvl val="lvl"/>
        </dgm:presLayoutVars>
      </dgm:prSet>
      <dgm:spPr/>
      <dgm:t>
        <a:bodyPr/>
        <a:lstStyle/>
        <a:p>
          <a:endParaRPr lang="en-US"/>
        </a:p>
      </dgm:t>
    </dgm:pt>
    <dgm:pt modelId="{359DF478-2662-4835-A4A2-CE4928453C1E}" type="pres">
      <dgm:prSet presAssocID="{421DE651-DF16-44E2-BE5E-4402C7ECF5C7}" presName="parentText1" presStyleLbl="node1" presStyleIdx="0" presStyleCnt="1">
        <dgm:presLayoutVars>
          <dgm:chMax/>
          <dgm:chPref val="3"/>
          <dgm:bulletEnabled val="1"/>
        </dgm:presLayoutVars>
      </dgm:prSet>
      <dgm:spPr/>
      <dgm:t>
        <a:bodyPr/>
        <a:lstStyle/>
        <a:p>
          <a:endParaRPr lang="en-US"/>
        </a:p>
      </dgm:t>
    </dgm:pt>
  </dgm:ptLst>
  <dgm:cxnLst>
    <dgm:cxn modelId="{D92B90DC-AC79-4CE0-875D-8E47D11B1F69}" type="presOf" srcId="{9312622C-DD84-42AB-B4D0-982846417090}" destId="{E71BAD03-2F35-48BC-AC57-26AF47F6C353}" srcOrd="0" destOrd="0" presId="urn:microsoft.com/office/officeart/2009/3/layout/IncreasingArrowsProcess"/>
    <dgm:cxn modelId="{33D3B4EC-DD52-43FA-B9EE-3AEBEDC8636C}" srcId="{9312622C-DD84-42AB-B4D0-982846417090}" destId="{421DE651-DF16-44E2-BE5E-4402C7ECF5C7}" srcOrd="0" destOrd="0" parTransId="{0AF05B9D-293E-494F-B1A9-679734A2D6F8}" sibTransId="{F20DBD54-A82C-42C0-8AD5-F853A7037D72}"/>
    <dgm:cxn modelId="{79E0C477-9EDB-48E0-80E0-C078A4CD3EE3}" type="presOf" srcId="{421DE651-DF16-44E2-BE5E-4402C7ECF5C7}" destId="{359DF478-2662-4835-A4A2-CE4928453C1E}" srcOrd="0" destOrd="0" presId="urn:microsoft.com/office/officeart/2009/3/layout/IncreasingArrowsProcess"/>
    <dgm:cxn modelId="{5B5EF2DA-130C-49A9-B6F5-873141DCB260}" type="presParOf" srcId="{E71BAD03-2F35-48BC-AC57-26AF47F6C353}" destId="{359DF478-2662-4835-A4A2-CE4928453C1E}" srcOrd="0" destOrd="0" presId="urn:microsoft.com/office/officeart/2009/3/layout/IncreasingArrows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0834FE49-5857-474D-88AA-6B8B16363BF2}" type="doc">
      <dgm:prSet loTypeId="urn:microsoft.com/office/officeart/2005/8/layout/radial2" loCatId="relationship" qsTypeId="urn:microsoft.com/office/officeart/2005/8/quickstyle/simple1" qsCatId="simple" csTypeId="urn:microsoft.com/office/officeart/2005/8/colors/colorful3" csCatId="colorful" phldr="1"/>
      <dgm:spPr/>
      <dgm:t>
        <a:bodyPr/>
        <a:lstStyle/>
        <a:p>
          <a:endParaRPr lang="en-GB"/>
        </a:p>
      </dgm:t>
    </dgm:pt>
    <dgm:pt modelId="{4D76AD45-1F07-44C9-B54C-C8B8D7836D3C}">
      <dgm:prSet custT="1"/>
      <dgm:spPr/>
      <dgm:t>
        <a:bodyPr/>
        <a:lstStyle/>
        <a:p>
          <a:pPr rtl="0"/>
          <a:r>
            <a:rPr lang="en-US" sz="2400" b="0" dirty="0"/>
            <a:t>Reliant on the temporal lobe cortex </a:t>
          </a:r>
          <a:endParaRPr lang="en-GB" sz="2400" b="0" dirty="0"/>
        </a:p>
      </dgm:t>
    </dgm:pt>
    <dgm:pt modelId="{65CEBDEF-FBD2-464D-840C-336A51FD43F7}" type="parTrans" cxnId="{C834A632-3913-463F-A6FA-3C065275E408}">
      <dgm:prSet/>
      <dgm:spPr/>
      <dgm:t>
        <a:bodyPr/>
        <a:lstStyle/>
        <a:p>
          <a:endParaRPr lang="en-GB"/>
        </a:p>
      </dgm:t>
    </dgm:pt>
    <dgm:pt modelId="{6093FEBE-0E9E-4938-B89F-5D5E6ACCA268}" type="sibTrans" cxnId="{C834A632-3913-463F-A6FA-3C065275E408}">
      <dgm:prSet/>
      <dgm:spPr/>
      <dgm:t>
        <a:bodyPr/>
        <a:lstStyle/>
        <a:p>
          <a:endParaRPr lang="en-GB"/>
        </a:p>
      </dgm:t>
    </dgm:pt>
    <dgm:pt modelId="{AD6C3150-B306-4696-9B3C-AE81A866C937}">
      <dgm:prSet custT="1"/>
      <dgm:spPr/>
      <dgm:t>
        <a:bodyPr/>
        <a:lstStyle/>
        <a:p>
          <a:pPr rtl="0"/>
          <a:r>
            <a:rPr lang="en-US" sz="2400" dirty="0"/>
            <a:t>This region is preserved with aging</a:t>
          </a:r>
          <a:endParaRPr lang="en-GB" sz="2400" dirty="0"/>
        </a:p>
      </dgm:t>
    </dgm:pt>
    <dgm:pt modelId="{3BE857B3-CEBE-4A04-9E04-67DD3815AB4E}" type="parTrans" cxnId="{83B43529-E0EA-4AF6-B5BD-621E03C02897}">
      <dgm:prSet/>
      <dgm:spPr/>
      <dgm:t>
        <a:bodyPr/>
        <a:lstStyle/>
        <a:p>
          <a:endParaRPr lang="en-GB"/>
        </a:p>
      </dgm:t>
    </dgm:pt>
    <dgm:pt modelId="{1D933842-D682-42D0-A54E-AE66DD49AA62}" type="sibTrans" cxnId="{83B43529-E0EA-4AF6-B5BD-621E03C02897}">
      <dgm:prSet/>
      <dgm:spPr/>
      <dgm:t>
        <a:bodyPr/>
        <a:lstStyle/>
        <a:p>
          <a:endParaRPr lang="en-GB"/>
        </a:p>
      </dgm:t>
    </dgm:pt>
    <dgm:pt modelId="{889FB5AB-0322-4CB6-BBE5-8CCD67C9DD2D}">
      <dgm:prSet custT="1"/>
      <dgm:spPr/>
      <dgm:t>
        <a:bodyPr/>
        <a:lstStyle/>
        <a:p>
          <a:pPr rtl="0"/>
          <a:r>
            <a:rPr lang="en-US" sz="2400" dirty="0"/>
            <a:t>Older adults tend to have much better semantic memory than young adults (perform better on tasks of vocabulary &amp; world knowledge)</a:t>
          </a:r>
          <a:endParaRPr lang="en-GB" sz="2400" dirty="0"/>
        </a:p>
      </dgm:t>
    </dgm:pt>
    <dgm:pt modelId="{0C1BC50F-D6F4-4214-BA4C-3E70066EA5D8}" type="parTrans" cxnId="{FD6CFE97-BB29-4D88-87A5-1BC6936A44A4}">
      <dgm:prSet/>
      <dgm:spPr/>
      <dgm:t>
        <a:bodyPr/>
        <a:lstStyle/>
        <a:p>
          <a:endParaRPr lang="en-GB"/>
        </a:p>
      </dgm:t>
    </dgm:pt>
    <dgm:pt modelId="{EF05BE07-1CEE-4C8E-BD77-1A0E98BFC5FF}" type="sibTrans" cxnId="{FD6CFE97-BB29-4D88-87A5-1BC6936A44A4}">
      <dgm:prSet/>
      <dgm:spPr/>
      <dgm:t>
        <a:bodyPr/>
        <a:lstStyle/>
        <a:p>
          <a:endParaRPr lang="en-GB"/>
        </a:p>
      </dgm:t>
    </dgm:pt>
    <dgm:pt modelId="{66322256-C326-4BEE-8CB5-03353AA3E356}" type="pres">
      <dgm:prSet presAssocID="{0834FE49-5857-474D-88AA-6B8B16363BF2}" presName="composite" presStyleCnt="0">
        <dgm:presLayoutVars>
          <dgm:chMax val="5"/>
          <dgm:dir/>
          <dgm:animLvl val="ctr"/>
          <dgm:resizeHandles val="exact"/>
        </dgm:presLayoutVars>
      </dgm:prSet>
      <dgm:spPr/>
      <dgm:t>
        <a:bodyPr/>
        <a:lstStyle/>
        <a:p>
          <a:endParaRPr lang="en-US"/>
        </a:p>
      </dgm:t>
    </dgm:pt>
    <dgm:pt modelId="{BA2E5359-06AF-433A-B26F-5D6932A61DFE}" type="pres">
      <dgm:prSet presAssocID="{0834FE49-5857-474D-88AA-6B8B16363BF2}" presName="cycle" presStyleCnt="0"/>
      <dgm:spPr/>
    </dgm:pt>
    <dgm:pt modelId="{F2F2E0FA-242E-43EA-8E40-28452F900422}" type="pres">
      <dgm:prSet presAssocID="{0834FE49-5857-474D-88AA-6B8B16363BF2}" presName="centerShape" presStyleCnt="0"/>
      <dgm:spPr/>
    </dgm:pt>
    <dgm:pt modelId="{80835D1A-4A25-41B0-80F7-80B0C9D747BD}" type="pres">
      <dgm:prSet presAssocID="{0834FE49-5857-474D-88AA-6B8B16363BF2}" presName="connSite" presStyleLbl="node1" presStyleIdx="0" presStyleCnt="4"/>
      <dgm:spPr/>
    </dgm:pt>
    <dgm:pt modelId="{73EEE12E-DECC-4252-ADD8-EEDD02BB3C5C}" type="pres">
      <dgm:prSet presAssocID="{0834FE49-5857-474D-88AA-6B8B16363BF2}" presName="visible" presStyleLbl="node1" presStyleIdx="0" presStyleCnt="4" custLinFactNeighborX="-52505" custLinFactNeighborY="-991"/>
      <dgm:spPr>
        <a:blipFill rotWithShape="1">
          <a:blip xmlns:r="http://schemas.openxmlformats.org/officeDocument/2006/relationships" r:embed="rId1"/>
          <a:stretch>
            <a:fillRect/>
          </a:stretch>
        </a:blipFill>
      </dgm:spPr>
    </dgm:pt>
    <dgm:pt modelId="{55524CFB-3AB5-4CA3-900F-C0B5B0E0BC76}" type="pres">
      <dgm:prSet presAssocID="{65CEBDEF-FBD2-464D-840C-336A51FD43F7}" presName="Name25" presStyleLbl="parChTrans1D1" presStyleIdx="0" presStyleCnt="3"/>
      <dgm:spPr/>
      <dgm:t>
        <a:bodyPr/>
        <a:lstStyle/>
        <a:p>
          <a:endParaRPr lang="en-US"/>
        </a:p>
      </dgm:t>
    </dgm:pt>
    <dgm:pt modelId="{F6576D3A-5719-4D3D-B9EF-0F1DD1A0563B}" type="pres">
      <dgm:prSet presAssocID="{4D76AD45-1F07-44C9-B54C-C8B8D7836D3C}" presName="node" presStyleCnt="0"/>
      <dgm:spPr/>
    </dgm:pt>
    <dgm:pt modelId="{A4DEE77F-9A53-4EEA-866A-58EC45E87599}" type="pres">
      <dgm:prSet presAssocID="{4D76AD45-1F07-44C9-B54C-C8B8D7836D3C}" presName="parentNode" presStyleLbl="node1" presStyleIdx="1" presStyleCnt="4" custScaleX="144192" custLinFactX="73070" custLinFactNeighborX="100000" custLinFactNeighborY="44476">
        <dgm:presLayoutVars>
          <dgm:chMax val="1"/>
          <dgm:bulletEnabled val="1"/>
        </dgm:presLayoutVars>
      </dgm:prSet>
      <dgm:spPr/>
      <dgm:t>
        <a:bodyPr/>
        <a:lstStyle/>
        <a:p>
          <a:endParaRPr lang="en-US"/>
        </a:p>
      </dgm:t>
    </dgm:pt>
    <dgm:pt modelId="{CFCF20DA-09F6-4E6F-A5EB-D8BE383E9FFD}" type="pres">
      <dgm:prSet presAssocID="{4D76AD45-1F07-44C9-B54C-C8B8D7836D3C}" presName="childNode" presStyleLbl="revTx" presStyleIdx="0" presStyleCnt="0">
        <dgm:presLayoutVars>
          <dgm:bulletEnabled val="1"/>
        </dgm:presLayoutVars>
      </dgm:prSet>
      <dgm:spPr/>
    </dgm:pt>
    <dgm:pt modelId="{2A111D01-E91E-4B02-B44F-436F6456CA78}" type="pres">
      <dgm:prSet presAssocID="{3BE857B3-CEBE-4A04-9E04-67DD3815AB4E}" presName="Name25" presStyleLbl="parChTrans1D1" presStyleIdx="1" presStyleCnt="3"/>
      <dgm:spPr/>
      <dgm:t>
        <a:bodyPr/>
        <a:lstStyle/>
        <a:p>
          <a:endParaRPr lang="en-US"/>
        </a:p>
      </dgm:t>
    </dgm:pt>
    <dgm:pt modelId="{845426DE-EC28-41F4-86AB-32703E9EA0F3}" type="pres">
      <dgm:prSet presAssocID="{AD6C3150-B306-4696-9B3C-AE81A866C937}" presName="node" presStyleCnt="0"/>
      <dgm:spPr/>
    </dgm:pt>
    <dgm:pt modelId="{92C15CAB-B8A9-4790-958E-FEB8115BA8D4}" type="pres">
      <dgm:prSet presAssocID="{AD6C3150-B306-4696-9B3C-AE81A866C937}" presName="parentNode" presStyleLbl="node1" presStyleIdx="2" presStyleCnt="4" custScaleX="171782" custLinFactX="32158" custLinFactNeighborX="100000" custLinFactNeighborY="13776">
        <dgm:presLayoutVars>
          <dgm:chMax val="1"/>
          <dgm:bulletEnabled val="1"/>
        </dgm:presLayoutVars>
      </dgm:prSet>
      <dgm:spPr/>
      <dgm:t>
        <a:bodyPr/>
        <a:lstStyle/>
        <a:p>
          <a:endParaRPr lang="en-US"/>
        </a:p>
      </dgm:t>
    </dgm:pt>
    <dgm:pt modelId="{0F816CB7-60CC-4B36-B8A4-E644B82EDC65}" type="pres">
      <dgm:prSet presAssocID="{AD6C3150-B306-4696-9B3C-AE81A866C937}" presName="childNode" presStyleLbl="revTx" presStyleIdx="0" presStyleCnt="0">
        <dgm:presLayoutVars>
          <dgm:bulletEnabled val="1"/>
        </dgm:presLayoutVars>
      </dgm:prSet>
      <dgm:spPr/>
    </dgm:pt>
    <dgm:pt modelId="{588A85D3-98BE-41D4-AAE3-E957DCC6E003}" type="pres">
      <dgm:prSet presAssocID="{0C1BC50F-D6F4-4214-BA4C-3E70066EA5D8}" presName="Name25" presStyleLbl="parChTrans1D1" presStyleIdx="2" presStyleCnt="3"/>
      <dgm:spPr/>
      <dgm:t>
        <a:bodyPr/>
        <a:lstStyle/>
        <a:p>
          <a:endParaRPr lang="en-US"/>
        </a:p>
      </dgm:t>
    </dgm:pt>
    <dgm:pt modelId="{1BBA52AE-E111-470E-909F-BCC0D8674716}" type="pres">
      <dgm:prSet presAssocID="{889FB5AB-0322-4CB6-BBE5-8CCD67C9DD2D}" presName="node" presStyleCnt="0"/>
      <dgm:spPr/>
    </dgm:pt>
    <dgm:pt modelId="{B387E590-D5CE-4536-BCCD-776FC456C6FF}" type="pres">
      <dgm:prSet presAssocID="{889FB5AB-0322-4CB6-BBE5-8CCD67C9DD2D}" presName="parentNode" presStyleLbl="node1" presStyleIdx="3" presStyleCnt="4" custScaleX="319294" custScaleY="174156" custLinFactX="25927" custLinFactNeighborX="100000" custLinFactNeighborY="5261">
        <dgm:presLayoutVars>
          <dgm:chMax val="1"/>
          <dgm:bulletEnabled val="1"/>
        </dgm:presLayoutVars>
      </dgm:prSet>
      <dgm:spPr/>
      <dgm:t>
        <a:bodyPr/>
        <a:lstStyle/>
        <a:p>
          <a:endParaRPr lang="en-US"/>
        </a:p>
      </dgm:t>
    </dgm:pt>
    <dgm:pt modelId="{80FEF851-2808-4801-A25B-6D05553BAD05}" type="pres">
      <dgm:prSet presAssocID="{889FB5AB-0322-4CB6-BBE5-8CCD67C9DD2D}" presName="childNode" presStyleLbl="revTx" presStyleIdx="0" presStyleCnt="0">
        <dgm:presLayoutVars>
          <dgm:bulletEnabled val="1"/>
        </dgm:presLayoutVars>
      </dgm:prSet>
      <dgm:spPr/>
    </dgm:pt>
  </dgm:ptLst>
  <dgm:cxnLst>
    <dgm:cxn modelId="{AA551F09-67B9-4BA8-83BD-9C3912483048}" type="presOf" srcId="{889FB5AB-0322-4CB6-BBE5-8CCD67C9DD2D}" destId="{B387E590-D5CE-4536-BCCD-776FC456C6FF}" srcOrd="0" destOrd="0" presId="urn:microsoft.com/office/officeart/2005/8/layout/radial2"/>
    <dgm:cxn modelId="{C834A632-3913-463F-A6FA-3C065275E408}" srcId="{0834FE49-5857-474D-88AA-6B8B16363BF2}" destId="{4D76AD45-1F07-44C9-B54C-C8B8D7836D3C}" srcOrd="0" destOrd="0" parTransId="{65CEBDEF-FBD2-464D-840C-336A51FD43F7}" sibTransId="{6093FEBE-0E9E-4938-B89F-5D5E6ACCA268}"/>
    <dgm:cxn modelId="{9335F8DE-4099-4609-84D8-1042FA29072F}" type="presOf" srcId="{0834FE49-5857-474D-88AA-6B8B16363BF2}" destId="{66322256-C326-4BEE-8CB5-03353AA3E356}" srcOrd="0" destOrd="0" presId="urn:microsoft.com/office/officeart/2005/8/layout/radial2"/>
    <dgm:cxn modelId="{CED08211-7100-4704-AEB5-5A187430D05D}" type="presOf" srcId="{3BE857B3-CEBE-4A04-9E04-67DD3815AB4E}" destId="{2A111D01-E91E-4B02-B44F-436F6456CA78}" srcOrd="0" destOrd="0" presId="urn:microsoft.com/office/officeart/2005/8/layout/radial2"/>
    <dgm:cxn modelId="{016B35B1-6FD7-4213-804B-700609C8511C}" type="presOf" srcId="{0C1BC50F-D6F4-4214-BA4C-3E70066EA5D8}" destId="{588A85D3-98BE-41D4-AAE3-E957DCC6E003}" srcOrd="0" destOrd="0" presId="urn:microsoft.com/office/officeart/2005/8/layout/radial2"/>
    <dgm:cxn modelId="{19866FA3-20C9-4D43-8196-FDCF5C7E7D58}" type="presOf" srcId="{65CEBDEF-FBD2-464D-840C-336A51FD43F7}" destId="{55524CFB-3AB5-4CA3-900F-C0B5B0E0BC76}" srcOrd="0" destOrd="0" presId="urn:microsoft.com/office/officeart/2005/8/layout/radial2"/>
    <dgm:cxn modelId="{D5756BE2-3033-4E4A-937D-C37439531053}" type="presOf" srcId="{4D76AD45-1F07-44C9-B54C-C8B8D7836D3C}" destId="{A4DEE77F-9A53-4EEA-866A-58EC45E87599}" srcOrd="0" destOrd="0" presId="urn:microsoft.com/office/officeart/2005/8/layout/radial2"/>
    <dgm:cxn modelId="{FD6CFE97-BB29-4D88-87A5-1BC6936A44A4}" srcId="{0834FE49-5857-474D-88AA-6B8B16363BF2}" destId="{889FB5AB-0322-4CB6-BBE5-8CCD67C9DD2D}" srcOrd="2" destOrd="0" parTransId="{0C1BC50F-D6F4-4214-BA4C-3E70066EA5D8}" sibTransId="{EF05BE07-1CEE-4C8E-BD77-1A0E98BFC5FF}"/>
    <dgm:cxn modelId="{F1A4C873-F35D-4B8D-A053-05E00D3D5BAB}" type="presOf" srcId="{AD6C3150-B306-4696-9B3C-AE81A866C937}" destId="{92C15CAB-B8A9-4790-958E-FEB8115BA8D4}" srcOrd="0" destOrd="0" presId="urn:microsoft.com/office/officeart/2005/8/layout/radial2"/>
    <dgm:cxn modelId="{83B43529-E0EA-4AF6-B5BD-621E03C02897}" srcId="{0834FE49-5857-474D-88AA-6B8B16363BF2}" destId="{AD6C3150-B306-4696-9B3C-AE81A866C937}" srcOrd="1" destOrd="0" parTransId="{3BE857B3-CEBE-4A04-9E04-67DD3815AB4E}" sibTransId="{1D933842-D682-42D0-A54E-AE66DD49AA62}"/>
    <dgm:cxn modelId="{8DF627DC-CB0A-4A85-82B2-F2A39E15EC20}" type="presParOf" srcId="{66322256-C326-4BEE-8CB5-03353AA3E356}" destId="{BA2E5359-06AF-433A-B26F-5D6932A61DFE}" srcOrd="0" destOrd="0" presId="urn:microsoft.com/office/officeart/2005/8/layout/radial2"/>
    <dgm:cxn modelId="{BE7D7963-98CE-44B7-A8DE-F9A3B1780D29}" type="presParOf" srcId="{BA2E5359-06AF-433A-B26F-5D6932A61DFE}" destId="{F2F2E0FA-242E-43EA-8E40-28452F900422}" srcOrd="0" destOrd="0" presId="urn:microsoft.com/office/officeart/2005/8/layout/radial2"/>
    <dgm:cxn modelId="{89F60D73-61D2-45E3-9438-5344F41672BB}" type="presParOf" srcId="{F2F2E0FA-242E-43EA-8E40-28452F900422}" destId="{80835D1A-4A25-41B0-80F7-80B0C9D747BD}" srcOrd="0" destOrd="0" presId="urn:microsoft.com/office/officeart/2005/8/layout/radial2"/>
    <dgm:cxn modelId="{067BBA01-2343-451A-A0B4-E01FD4751B57}" type="presParOf" srcId="{F2F2E0FA-242E-43EA-8E40-28452F900422}" destId="{73EEE12E-DECC-4252-ADD8-EEDD02BB3C5C}" srcOrd="1" destOrd="0" presId="urn:microsoft.com/office/officeart/2005/8/layout/radial2"/>
    <dgm:cxn modelId="{64BD6D51-E59A-490B-8F4F-828FF64A6AF4}" type="presParOf" srcId="{BA2E5359-06AF-433A-B26F-5D6932A61DFE}" destId="{55524CFB-3AB5-4CA3-900F-C0B5B0E0BC76}" srcOrd="1" destOrd="0" presId="urn:microsoft.com/office/officeart/2005/8/layout/radial2"/>
    <dgm:cxn modelId="{F5AD7AA3-8287-4E97-837F-3FDF8FD001F3}" type="presParOf" srcId="{BA2E5359-06AF-433A-B26F-5D6932A61DFE}" destId="{F6576D3A-5719-4D3D-B9EF-0F1DD1A0563B}" srcOrd="2" destOrd="0" presId="urn:microsoft.com/office/officeart/2005/8/layout/radial2"/>
    <dgm:cxn modelId="{C98FFF55-C058-40E1-A19C-8AB4C71D8CA0}" type="presParOf" srcId="{F6576D3A-5719-4D3D-B9EF-0F1DD1A0563B}" destId="{A4DEE77F-9A53-4EEA-866A-58EC45E87599}" srcOrd="0" destOrd="0" presId="urn:microsoft.com/office/officeart/2005/8/layout/radial2"/>
    <dgm:cxn modelId="{3715379A-CF73-41FF-A4D5-6A00578487E6}" type="presParOf" srcId="{F6576D3A-5719-4D3D-B9EF-0F1DD1A0563B}" destId="{CFCF20DA-09F6-4E6F-A5EB-D8BE383E9FFD}" srcOrd="1" destOrd="0" presId="urn:microsoft.com/office/officeart/2005/8/layout/radial2"/>
    <dgm:cxn modelId="{8FF2F27C-A960-4CC0-BE0C-01BF370444CE}" type="presParOf" srcId="{BA2E5359-06AF-433A-B26F-5D6932A61DFE}" destId="{2A111D01-E91E-4B02-B44F-436F6456CA78}" srcOrd="3" destOrd="0" presId="urn:microsoft.com/office/officeart/2005/8/layout/radial2"/>
    <dgm:cxn modelId="{BA54C349-AC33-4F35-95BA-94FFC40CBAD6}" type="presParOf" srcId="{BA2E5359-06AF-433A-B26F-5D6932A61DFE}" destId="{845426DE-EC28-41F4-86AB-32703E9EA0F3}" srcOrd="4" destOrd="0" presId="urn:microsoft.com/office/officeart/2005/8/layout/radial2"/>
    <dgm:cxn modelId="{222E30CF-96ED-4015-BF13-1F256BDEF658}" type="presParOf" srcId="{845426DE-EC28-41F4-86AB-32703E9EA0F3}" destId="{92C15CAB-B8A9-4790-958E-FEB8115BA8D4}" srcOrd="0" destOrd="0" presId="urn:microsoft.com/office/officeart/2005/8/layout/radial2"/>
    <dgm:cxn modelId="{81D9DB35-299E-45FE-B8E0-52AA098A2A1D}" type="presParOf" srcId="{845426DE-EC28-41F4-86AB-32703E9EA0F3}" destId="{0F816CB7-60CC-4B36-B8A4-E644B82EDC65}" srcOrd="1" destOrd="0" presId="urn:microsoft.com/office/officeart/2005/8/layout/radial2"/>
    <dgm:cxn modelId="{B9C958C4-CB73-4356-8193-F8EE94623A9B}" type="presParOf" srcId="{BA2E5359-06AF-433A-B26F-5D6932A61DFE}" destId="{588A85D3-98BE-41D4-AAE3-E957DCC6E003}" srcOrd="5" destOrd="0" presId="urn:microsoft.com/office/officeart/2005/8/layout/radial2"/>
    <dgm:cxn modelId="{7513199F-7FC0-42A0-ABF4-60B18A9AF57A}" type="presParOf" srcId="{BA2E5359-06AF-433A-B26F-5D6932A61DFE}" destId="{1BBA52AE-E111-470E-909F-BCC0D8674716}" srcOrd="6" destOrd="0" presId="urn:microsoft.com/office/officeart/2005/8/layout/radial2"/>
    <dgm:cxn modelId="{D15749E1-E424-4BD6-A1F1-0770DD3F3315}" type="presParOf" srcId="{1BBA52AE-E111-470E-909F-BCC0D8674716}" destId="{B387E590-D5CE-4536-BCCD-776FC456C6FF}" srcOrd="0" destOrd="0" presId="urn:microsoft.com/office/officeart/2005/8/layout/radial2"/>
    <dgm:cxn modelId="{D2BC51CC-BC0C-4D54-BA7B-3F305517840D}" type="presParOf" srcId="{1BBA52AE-E111-470E-909F-BCC0D8674716}" destId="{80FEF851-2808-4801-A25B-6D05553BAD05}"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086A1FB0-20AF-40E3-91F2-BB447AFDC1B1}"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GB"/>
        </a:p>
      </dgm:t>
    </dgm:pt>
    <dgm:pt modelId="{0FA10A1C-39D2-469C-A5D8-28984B3D4B85}">
      <dgm:prSet custT="1"/>
      <dgm:spPr/>
      <dgm:t>
        <a:bodyPr/>
        <a:lstStyle/>
        <a:p>
          <a:pPr rtl="0"/>
          <a:r>
            <a:rPr lang="en-US" sz="2800" b="1" dirty="0"/>
            <a:t>Often, this feels like “family lore,” or the re-telling of stories that you have often heard.</a:t>
          </a:r>
        </a:p>
      </dgm:t>
    </dgm:pt>
    <dgm:pt modelId="{87FEC074-E50F-4517-8088-74FD5BA9734A}" type="parTrans" cxnId="{B0C6E73E-B93D-4842-BDD1-2E67A268CFAA}">
      <dgm:prSet/>
      <dgm:spPr/>
      <dgm:t>
        <a:bodyPr/>
        <a:lstStyle/>
        <a:p>
          <a:endParaRPr lang="en-GB"/>
        </a:p>
      </dgm:t>
    </dgm:pt>
    <dgm:pt modelId="{3BE3A90F-AB1D-44E7-BE6E-160885E695A2}" type="sibTrans" cxnId="{B0C6E73E-B93D-4842-BDD1-2E67A268CFAA}">
      <dgm:prSet/>
      <dgm:spPr/>
      <dgm:t>
        <a:bodyPr/>
        <a:lstStyle/>
        <a:p>
          <a:endParaRPr lang="en-GB"/>
        </a:p>
      </dgm:t>
    </dgm:pt>
    <dgm:pt modelId="{1011EBDD-FA8B-401D-B08F-EDBA670ABCC9}">
      <dgm:prSet custT="1"/>
      <dgm:spPr/>
      <dgm:t>
        <a:bodyPr/>
        <a:lstStyle/>
        <a:p>
          <a:pPr rtl="0"/>
          <a:r>
            <a:rPr lang="en-US" sz="2400" b="1" dirty="0"/>
            <a:t>These memories are typically preserved with aging.</a:t>
          </a:r>
          <a:endParaRPr lang="en-GB" sz="2400" dirty="0"/>
        </a:p>
      </dgm:t>
    </dgm:pt>
    <dgm:pt modelId="{F89D2D72-E199-41B7-9834-6AECC9E7C58E}" type="parTrans" cxnId="{E228A556-B3E1-46CA-AA50-55AE86D983C4}">
      <dgm:prSet/>
      <dgm:spPr/>
      <dgm:t>
        <a:bodyPr/>
        <a:lstStyle/>
        <a:p>
          <a:endParaRPr lang="en-GB"/>
        </a:p>
      </dgm:t>
    </dgm:pt>
    <dgm:pt modelId="{E6685CF4-08E0-45BC-849F-DD3276A5093A}" type="sibTrans" cxnId="{E228A556-B3E1-46CA-AA50-55AE86D983C4}">
      <dgm:prSet/>
      <dgm:spPr/>
      <dgm:t>
        <a:bodyPr/>
        <a:lstStyle/>
        <a:p>
          <a:endParaRPr lang="en-GB"/>
        </a:p>
      </dgm:t>
    </dgm:pt>
    <dgm:pt modelId="{23F1B712-920B-4902-B122-8D3BE25F447E}">
      <dgm:prSet custT="1"/>
      <dgm:spPr/>
      <dgm:t>
        <a:bodyPr/>
        <a:lstStyle/>
        <a:p>
          <a:pPr rtl="0"/>
          <a:r>
            <a:rPr lang="en-US" sz="2000" b="1" dirty="0"/>
            <a:t>- It can be harder to remember what happened last week than to remember what happened 40 years ago.</a:t>
          </a:r>
          <a:endParaRPr lang="en-GB" sz="2000" dirty="0"/>
        </a:p>
      </dgm:t>
    </dgm:pt>
    <dgm:pt modelId="{06346894-F592-47B2-B147-F1177FBEBFAB}" type="parTrans" cxnId="{8B1C95F6-CED2-4E9F-A82D-E648DDCA6B12}">
      <dgm:prSet/>
      <dgm:spPr/>
      <dgm:t>
        <a:bodyPr/>
        <a:lstStyle/>
        <a:p>
          <a:endParaRPr lang="en-GB"/>
        </a:p>
      </dgm:t>
    </dgm:pt>
    <dgm:pt modelId="{9CAB5108-A9D2-4B5F-85A3-29F398D9675E}" type="sibTrans" cxnId="{8B1C95F6-CED2-4E9F-A82D-E648DDCA6B12}">
      <dgm:prSet/>
      <dgm:spPr/>
      <dgm:t>
        <a:bodyPr/>
        <a:lstStyle/>
        <a:p>
          <a:endParaRPr lang="en-GB"/>
        </a:p>
      </dgm:t>
    </dgm:pt>
    <dgm:pt modelId="{9C3F60CF-D02E-4B74-89BB-046C2E8D1337}" type="pres">
      <dgm:prSet presAssocID="{086A1FB0-20AF-40E3-91F2-BB447AFDC1B1}" presName="cycle" presStyleCnt="0">
        <dgm:presLayoutVars>
          <dgm:dir/>
          <dgm:resizeHandles val="exact"/>
        </dgm:presLayoutVars>
      </dgm:prSet>
      <dgm:spPr/>
      <dgm:t>
        <a:bodyPr/>
        <a:lstStyle/>
        <a:p>
          <a:endParaRPr lang="en-US"/>
        </a:p>
      </dgm:t>
    </dgm:pt>
    <dgm:pt modelId="{AFC7FFBE-CEE7-4A8F-A2C2-E9D79F6A1359}" type="pres">
      <dgm:prSet presAssocID="{0FA10A1C-39D2-469C-A5D8-28984B3D4B85}" presName="node" presStyleLbl="node1" presStyleIdx="0" presStyleCnt="2">
        <dgm:presLayoutVars>
          <dgm:bulletEnabled val="1"/>
        </dgm:presLayoutVars>
      </dgm:prSet>
      <dgm:spPr/>
      <dgm:t>
        <a:bodyPr/>
        <a:lstStyle/>
        <a:p>
          <a:endParaRPr lang="en-US"/>
        </a:p>
      </dgm:t>
    </dgm:pt>
    <dgm:pt modelId="{6002676B-BF34-4D4D-BA2B-AF2B90384518}" type="pres">
      <dgm:prSet presAssocID="{3BE3A90F-AB1D-44E7-BE6E-160885E695A2}" presName="sibTrans" presStyleLbl="sibTrans2D1" presStyleIdx="0" presStyleCnt="2" custAng="161149" custLinFactNeighborX="248" custLinFactNeighborY="23507"/>
      <dgm:spPr/>
      <dgm:t>
        <a:bodyPr/>
        <a:lstStyle/>
        <a:p>
          <a:endParaRPr lang="en-US"/>
        </a:p>
      </dgm:t>
    </dgm:pt>
    <dgm:pt modelId="{CDA3E052-D0F9-4C08-8322-49658D4CDCC4}" type="pres">
      <dgm:prSet presAssocID="{3BE3A90F-AB1D-44E7-BE6E-160885E695A2}" presName="connectorText" presStyleLbl="sibTrans2D1" presStyleIdx="0" presStyleCnt="2"/>
      <dgm:spPr/>
      <dgm:t>
        <a:bodyPr/>
        <a:lstStyle/>
        <a:p>
          <a:endParaRPr lang="en-US"/>
        </a:p>
      </dgm:t>
    </dgm:pt>
    <dgm:pt modelId="{607CE4EB-7EA1-4AF0-A41E-2012EE10233F}" type="pres">
      <dgm:prSet presAssocID="{1011EBDD-FA8B-401D-B08F-EDBA670ABCC9}" presName="node" presStyleLbl="node1" presStyleIdx="1" presStyleCnt="2" custScaleX="118628">
        <dgm:presLayoutVars>
          <dgm:bulletEnabled val="1"/>
        </dgm:presLayoutVars>
      </dgm:prSet>
      <dgm:spPr/>
      <dgm:t>
        <a:bodyPr/>
        <a:lstStyle/>
        <a:p>
          <a:endParaRPr lang="en-US"/>
        </a:p>
      </dgm:t>
    </dgm:pt>
    <dgm:pt modelId="{D5BDD90D-6063-4380-8395-A98A0372AD0A}" type="pres">
      <dgm:prSet presAssocID="{E6685CF4-08E0-45BC-849F-DD3276A5093A}" presName="sibTrans" presStyleLbl="sibTrans2D1" presStyleIdx="1" presStyleCnt="2" custAng="21438851" custLinFactNeighborX="-9568" custLinFactNeighborY="-41504"/>
      <dgm:spPr/>
      <dgm:t>
        <a:bodyPr/>
        <a:lstStyle/>
        <a:p>
          <a:endParaRPr lang="en-US"/>
        </a:p>
      </dgm:t>
    </dgm:pt>
    <dgm:pt modelId="{10B73D05-CAE3-4C84-BAEC-940FBCE3FFA2}" type="pres">
      <dgm:prSet presAssocID="{E6685CF4-08E0-45BC-849F-DD3276A5093A}" presName="connectorText" presStyleLbl="sibTrans2D1" presStyleIdx="1" presStyleCnt="2"/>
      <dgm:spPr/>
      <dgm:t>
        <a:bodyPr/>
        <a:lstStyle/>
        <a:p>
          <a:endParaRPr lang="en-US"/>
        </a:p>
      </dgm:t>
    </dgm:pt>
  </dgm:ptLst>
  <dgm:cxnLst>
    <dgm:cxn modelId="{E228A556-B3E1-46CA-AA50-55AE86D983C4}" srcId="{086A1FB0-20AF-40E3-91F2-BB447AFDC1B1}" destId="{1011EBDD-FA8B-401D-B08F-EDBA670ABCC9}" srcOrd="1" destOrd="0" parTransId="{F89D2D72-E199-41B7-9834-6AECC9E7C58E}" sibTransId="{E6685CF4-08E0-45BC-849F-DD3276A5093A}"/>
    <dgm:cxn modelId="{FE145E5A-BE8E-4C08-8C3D-757DCDA774AC}" type="presOf" srcId="{E6685CF4-08E0-45BC-849F-DD3276A5093A}" destId="{D5BDD90D-6063-4380-8395-A98A0372AD0A}" srcOrd="0" destOrd="0" presId="urn:microsoft.com/office/officeart/2005/8/layout/cycle2"/>
    <dgm:cxn modelId="{B0C6E73E-B93D-4842-BDD1-2E67A268CFAA}" srcId="{086A1FB0-20AF-40E3-91F2-BB447AFDC1B1}" destId="{0FA10A1C-39D2-469C-A5D8-28984B3D4B85}" srcOrd="0" destOrd="0" parTransId="{87FEC074-E50F-4517-8088-74FD5BA9734A}" sibTransId="{3BE3A90F-AB1D-44E7-BE6E-160885E695A2}"/>
    <dgm:cxn modelId="{8B1C95F6-CED2-4E9F-A82D-E648DDCA6B12}" srcId="{1011EBDD-FA8B-401D-B08F-EDBA670ABCC9}" destId="{23F1B712-920B-4902-B122-8D3BE25F447E}" srcOrd="0" destOrd="0" parTransId="{06346894-F592-47B2-B147-F1177FBEBFAB}" sibTransId="{9CAB5108-A9D2-4B5F-85A3-29F398D9675E}"/>
    <dgm:cxn modelId="{FD130E42-7660-4E2F-837E-CB0FD4C56404}" type="presOf" srcId="{3BE3A90F-AB1D-44E7-BE6E-160885E695A2}" destId="{6002676B-BF34-4D4D-BA2B-AF2B90384518}" srcOrd="0" destOrd="0" presId="urn:microsoft.com/office/officeart/2005/8/layout/cycle2"/>
    <dgm:cxn modelId="{0895703E-8298-4CB7-A8AB-992D4D891BCF}" type="presOf" srcId="{3BE3A90F-AB1D-44E7-BE6E-160885E695A2}" destId="{CDA3E052-D0F9-4C08-8322-49658D4CDCC4}" srcOrd="1" destOrd="0" presId="urn:microsoft.com/office/officeart/2005/8/layout/cycle2"/>
    <dgm:cxn modelId="{99BE87CB-BC51-447B-98C3-D5D63C9EEA1C}" type="presOf" srcId="{086A1FB0-20AF-40E3-91F2-BB447AFDC1B1}" destId="{9C3F60CF-D02E-4B74-89BB-046C2E8D1337}" srcOrd="0" destOrd="0" presId="urn:microsoft.com/office/officeart/2005/8/layout/cycle2"/>
    <dgm:cxn modelId="{B0F33A6E-6B39-40EE-BC5B-0152DBCF96CF}" type="presOf" srcId="{E6685CF4-08E0-45BC-849F-DD3276A5093A}" destId="{10B73D05-CAE3-4C84-BAEC-940FBCE3FFA2}" srcOrd="1" destOrd="0" presId="urn:microsoft.com/office/officeart/2005/8/layout/cycle2"/>
    <dgm:cxn modelId="{AE50DF84-D908-4145-8C64-0D5EE9034CC3}" type="presOf" srcId="{23F1B712-920B-4902-B122-8D3BE25F447E}" destId="{607CE4EB-7EA1-4AF0-A41E-2012EE10233F}" srcOrd="0" destOrd="1" presId="urn:microsoft.com/office/officeart/2005/8/layout/cycle2"/>
    <dgm:cxn modelId="{66A06C00-7C9D-4E26-908F-D5AD99E814A4}" type="presOf" srcId="{0FA10A1C-39D2-469C-A5D8-28984B3D4B85}" destId="{AFC7FFBE-CEE7-4A8F-A2C2-E9D79F6A1359}" srcOrd="0" destOrd="0" presId="urn:microsoft.com/office/officeart/2005/8/layout/cycle2"/>
    <dgm:cxn modelId="{62669D54-0931-4EBE-903E-D776A4144996}" type="presOf" srcId="{1011EBDD-FA8B-401D-B08F-EDBA670ABCC9}" destId="{607CE4EB-7EA1-4AF0-A41E-2012EE10233F}" srcOrd="0" destOrd="0" presId="urn:microsoft.com/office/officeart/2005/8/layout/cycle2"/>
    <dgm:cxn modelId="{D345A03C-F2B3-4988-8C1F-10171EE5303C}" type="presParOf" srcId="{9C3F60CF-D02E-4B74-89BB-046C2E8D1337}" destId="{AFC7FFBE-CEE7-4A8F-A2C2-E9D79F6A1359}" srcOrd="0" destOrd="0" presId="urn:microsoft.com/office/officeart/2005/8/layout/cycle2"/>
    <dgm:cxn modelId="{08AFB3F8-C691-47F9-A57D-075819ABF419}" type="presParOf" srcId="{9C3F60CF-D02E-4B74-89BB-046C2E8D1337}" destId="{6002676B-BF34-4D4D-BA2B-AF2B90384518}" srcOrd="1" destOrd="0" presId="urn:microsoft.com/office/officeart/2005/8/layout/cycle2"/>
    <dgm:cxn modelId="{25E1D081-D28A-4B3D-97F1-1DA90DFFA474}" type="presParOf" srcId="{6002676B-BF34-4D4D-BA2B-AF2B90384518}" destId="{CDA3E052-D0F9-4C08-8322-49658D4CDCC4}" srcOrd="0" destOrd="0" presId="urn:microsoft.com/office/officeart/2005/8/layout/cycle2"/>
    <dgm:cxn modelId="{C8D141C3-6F49-4397-97C3-3FF6101A594C}" type="presParOf" srcId="{9C3F60CF-D02E-4B74-89BB-046C2E8D1337}" destId="{607CE4EB-7EA1-4AF0-A41E-2012EE10233F}" srcOrd="2" destOrd="0" presId="urn:microsoft.com/office/officeart/2005/8/layout/cycle2"/>
    <dgm:cxn modelId="{79C11686-0638-40FC-970B-ED2197053156}" type="presParOf" srcId="{9C3F60CF-D02E-4B74-89BB-046C2E8D1337}" destId="{D5BDD90D-6063-4380-8395-A98A0372AD0A}" srcOrd="3" destOrd="0" presId="urn:microsoft.com/office/officeart/2005/8/layout/cycle2"/>
    <dgm:cxn modelId="{F68BCCF8-C599-4351-AA65-DF865AE112DA}" type="presParOf" srcId="{D5BDD90D-6063-4380-8395-A98A0372AD0A}" destId="{10B73D05-CAE3-4C84-BAEC-940FBCE3FFA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8CADF9CB-D34F-4D64-8196-53401AEDEADD}" type="doc">
      <dgm:prSet loTypeId="urn:microsoft.com/office/officeart/2005/8/layout/vList2" loCatId="list" qsTypeId="urn:microsoft.com/office/officeart/2005/8/quickstyle/simple3" qsCatId="simple" csTypeId="urn:microsoft.com/office/officeart/2005/8/colors/colorful3" csCatId="colorful" phldr="1"/>
      <dgm:spPr/>
      <dgm:t>
        <a:bodyPr/>
        <a:lstStyle/>
        <a:p>
          <a:endParaRPr lang="en-GB"/>
        </a:p>
      </dgm:t>
    </dgm:pt>
    <dgm:pt modelId="{1AA2F131-A2C1-42E8-8124-C6FB94D38C2D}">
      <dgm:prSet custT="1"/>
      <dgm:spPr/>
      <dgm:t>
        <a:bodyPr/>
        <a:lstStyle/>
        <a:p>
          <a:pPr rtl="0"/>
          <a:r>
            <a:rPr lang="en-US" sz="2800" b="1" dirty="0"/>
            <a:t>These memories can include information about the </a:t>
          </a:r>
          <a:r>
            <a:rPr lang="en-US" sz="2800" b="1" u="sng" dirty="0"/>
            <a:t>time</a:t>
          </a:r>
          <a:r>
            <a:rPr lang="en-US" sz="2800" b="1" dirty="0"/>
            <a:t> and </a:t>
          </a:r>
          <a:r>
            <a:rPr lang="en-US" sz="2800" b="1" u="sng" dirty="0"/>
            <a:t>place</a:t>
          </a:r>
          <a:r>
            <a:rPr lang="en-US" sz="2800" b="1" dirty="0"/>
            <a:t> in which an event occurred.</a:t>
          </a:r>
          <a:endParaRPr lang="en-GB" sz="2800" dirty="0"/>
        </a:p>
      </dgm:t>
    </dgm:pt>
    <dgm:pt modelId="{6586A25A-F01F-47E3-A52D-3D60E4633D4C}" type="parTrans" cxnId="{E1E7BCFC-288B-46EA-AB8B-E85C595E3669}">
      <dgm:prSet/>
      <dgm:spPr/>
      <dgm:t>
        <a:bodyPr/>
        <a:lstStyle/>
        <a:p>
          <a:endParaRPr lang="en-GB"/>
        </a:p>
      </dgm:t>
    </dgm:pt>
    <dgm:pt modelId="{F930DF31-71BC-45A2-AF14-3E71CBFE6DF1}" type="sibTrans" cxnId="{E1E7BCFC-288B-46EA-AB8B-E85C595E3669}">
      <dgm:prSet/>
      <dgm:spPr/>
      <dgm:t>
        <a:bodyPr/>
        <a:lstStyle/>
        <a:p>
          <a:endParaRPr lang="en-GB"/>
        </a:p>
      </dgm:t>
    </dgm:pt>
    <dgm:pt modelId="{6EABCDEC-320D-4DF6-AEAC-5C4F7E4DD141}" type="pres">
      <dgm:prSet presAssocID="{8CADF9CB-D34F-4D64-8196-53401AEDEADD}" presName="linear" presStyleCnt="0">
        <dgm:presLayoutVars>
          <dgm:animLvl val="lvl"/>
          <dgm:resizeHandles val="exact"/>
        </dgm:presLayoutVars>
      </dgm:prSet>
      <dgm:spPr/>
      <dgm:t>
        <a:bodyPr/>
        <a:lstStyle/>
        <a:p>
          <a:endParaRPr lang="en-US"/>
        </a:p>
      </dgm:t>
    </dgm:pt>
    <dgm:pt modelId="{A3BB4488-DE87-498D-A142-2A97E9AE2799}" type="pres">
      <dgm:prSet presAssocID="{1AA2F131-A2C1-42E8-8124-C6FB94D38C2D}" presName="parentText" presStyleLbl="node1" presStyleIdx="0" presStyleCnt="1" custScaleY="536473" custLinFactNeighborX="-11404" custLinFactNeighborY="263">
        <dgm:presLayoutVars>
          <dgm:chMax val="0"/>
          <dgm:bulletEnabled val="1"/>
        </dgm:presLayoutVars>
      </dgm:prSet>
      <dgm:spPr/>
      <dgm:t>
        <a:bodyPr/>
        <a:lstStyle/>
        <a:p>
          <a:endParaRPr lang="en-US"/>
        </a:p>
      </dgm:t>
    </dgm:pt>
  </dgm:ptLst>
  <dgm:cxnLst>
    <dgm:cxn modelId="{E1E7BCFC-288B-46EA-AB8B-E85C595E3669}" srcId="{8CADF9CB-D34F-4D64-8196-53401AEDEADD}" destId="{1AA2F131-A2C1-42E8-8124-C6FB94D38C2D}" srcOrd="0" destOrd="0" parTransId="{6586A25A-F01F-47E3-A52D-3D60E4633D4C}" sibTransId="{F930DF31-71BC-45A2-AF14-3E71CBFE6DF1}"/>
    <dgm:cxn modelId="{ADC3075D-3FDC-4FBD-A026-DABA874AAF15}" type="presOf" srcId="{8CADF9CB-D34F-4D64-8196-53401AEDEADD}" destId="{6EABCDEC-320D-4DF6-AEAC-5C4F7E4DD141}" srcOrd="0" destOrd="0" presId="urn:microsoft.com/office/officeart/2005/8/layout/vList2"/>
    <dgm:cxn modelId="{0C0A0E10-96BD-4D8F-8FA1-43136C95A0C3}" type="presOf" srcId="{1AA2F131-A2C1-42E8-8124-C6FB94D38C2D}" destId="{A3BB4488-DE87-498D-A142-2A97E9AE2799}" srcOrd="0" destOrd="0" presId="urn:microsoft.com/office/officeart/2005/8/layout/vList2"/>
    <dgm:cxn modelId="{82070773-9CF6-44D6-B18B-884C6C6193B8}" type="presParOf" srcId="{6EABCDEC-320D-4DF6-AEAC-5C4F7E4DD141}" destId="{A3BB4488-DE87-498D-A142-2A97E9AE2799}"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5A8E56FC-F5E7-4016-9573-161EF48B395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BC11B29-022C-44E4-8545-528A9E8F4F72}">
      <dgm:prSet custT="1"/>
      <dgm:spPr/>
      <dgm:t>
        <a:bodyPr/>
        <a:lstStyle/>
        <a:p>
          <a:pPr rtl="0"/>
          <a:r>
            <a:rPr lang="en-US" sz="2000" b="1" dirty="0"/>
            <a:t>“Use it or lose it!”</a:t>
          </a:r>
          <a:endParaRPr lang="en-GB" sz="2000" dirty="0"/>
        </a:p>
      </dgm:t>
    </dgm:pt>
    <dgm:pt modelId="{3D4B3C99-6EB3-494D-99E9-D5BA3838DC96}" type="parTrans" cxnId="{9738A14F-6A5D-4B90-A048-01478CDEA329}">
      <dgm:prSet/>
      <dgm:spPr/>
      <dgm:t>
        <a:bodyPr/>
        <a:lstStyle/>
        <a:p>
          <a:endParaRPr lang="en-GB"/>
        </a:p>
      </dgm:t>
    </dgm:pt>
    <dgm:pt modelId="{7296A265-5842-405A-A31A-451B38B4EC37}" type="sibTrans" cxnId="{9738A14F-6A5D-4B90-A048-01478CDEA329}">
      <dgm:prSet/>
      <dgm:spPr/>
      <dgm:t>
        <a:bodyPr/>
        <a:lstStyle/>
        <a:p>
          <a:endParaRPr lang="en-GB"/>
        </a:p>
      </dgm:t>
    </dgm:pt>
    <dgm:pt modelId="{05D0FF71-20FF-41BA-8BFD-355A7D423AEB}">
      <dgm:prSet custT="1"/>
      <dgm:spPr/>
      <dgm:t>
        <a:bodyPr/>
        <a:lstStyle/>
        <a:p>
          <a:pPr rtl="0"/>
          <a:r>
            <a:rPr lang="en-US" sz="2000" dirty="0"/>
            <a:t>Individuals who remain mentally active perform better on cognitive tasks than those who engage in mental activity less often</a:t>
          </a:r>
          <a:endParaRPr lang="en-GB" sz="2000" dirty="0"/>
        </a:p>
      </dgm:t>
    </dgm:pt>
    <dgm:pt modelId="{C89C831A-EF26-461C-991B-C85395F4AFF3}" type="parTrans" cxnId="{731065AD-6D3E-486A-90B2-DADB193070D8}">
      <dgm:prSet/>
      <dgm:spPr/>
      <dgm:t>
        <a:bodyPr/>
        <a:lstStyle/>
        <a:p>
          <a:endParaRPr lang="en-GB"/>
        </a:p>
      </dgm:t>
    </dgm:pt>
    <dgm:pt modelId="{340E9985-6437-4A2C-85FA-6DDAB92BDD49}" type="sibTrans" cxnId="{731065AD-6D3E-486A-90B2-DADB193070D8}">
      <dgm:prSet/>
      <dgm:spPr/>
      <dgm:t>
        <a:bodyPr/>
        <a:lstStyle/>
        <a:p>
          <a:endParaRPr lang="en-GB"/>
        </a:p>
      </dgm:t>
    </dgm:pt>
    <dgm:pt modelId="{DA497F2D-79F9-4493-8F58-BA2A1868AF84}">
      <dgm:prSet custT="1"/>
      <dgm:spPr/>
      <dgm:t>
        <a:bodyPr/>
        <a:lstStyle/>
        <a:p>
          <a:pPr rtl="0"/>
          <a:r>
            <a:rPr lang="en-US" sz="2000" b="1" dirty="0"/>
            <a:t>Use </a:t>
          </a:r>
          <a:r>
            <a:rPr lang="en-US" sz="2000" b="1" u="sng" dirty="0"/>
            <a:t>strategies</a:t>
          </a:r>
          <a:r>
            <a:rPr lang="en-US" sz="2000" b="1" dirty="0"/>
            <a:t> to help remember information</a:t>
          </a:r>
          <a:endParaRPr lang="en-GB" sz="2000" dirty="0"/>
        </a:p>
      </dgm:t>
    </dgm:pt>
    <dgm:pt modelId="{893D73CB-D1DB-4B9E-9F30-5159A704D6ED}" type="parTrans" cxnId="{B5912082-60CF-4CF1-8152-785CC27A7B28}">
      <dgm:prSet/>
      <dgm:spPr/>
      <dgm:t>
        <a:bodyPr/>
        <a:lstStyle/>
        <a:p>
          <a:endParaRPr lang="en-GB"/>
        </a:p>
      </dgm:t>
    </dgm:pt>
    <dgm:pt modelId="{DA7E67F6-2173-4381-9E8D-F4649CAF583C}" type="sibTrans" cxnId="{B5912082-60CF-4CF1-8152-785CC27A7B28}">
      <dgm:prSet/>
      <dgm:spPr/>
      <dgm:t>
        <a:bodyPr/>
        <a:lstStyle/>
        <a:p>
          <a:endParaRPr lang="en-GB"/>
        </a:p>
      </dgm:t>
    </dgm:pt>
    <dgm:pt modelId="{B83C9682-D34C-4303-88EB-74306EF8AF03}">
      <dgm:prSet custT="1"/>
      <dgm:spPr/>
      <dgm:t>
        <a:bodyPr/>
        <a:lstStyle/>
        <a:p>
          <a:pPr rtl="0"/>
          <a:r>
            <a:rPr lang="en-US" sz="2000" dirty="0"/>
            <a:t>One of the largest changes with age is the decline in the spontaneous use of mnemonic strategies to remember information</a:t>
          </a:r>
          <a:endParaRPr lang="en-GB" sz="2000" dirty="0"/>
        </a:p>
      </dgm:t>
    </dgm:pt>
    <dgm:pt modelId="{5FE28D0E-C4F9-4244-AA63-6DD3A19DF8A8}" type="parTrans" cxnId="{A5150BD5-088A-43AC-A9A3-ED909AAB7264}">
      <dgm:prSet/>
      <dgm:spPr/>
      <dgm:t>
        <a:bodyPr/>
        <a:lstStyle/>
        <a:p>
          <a:endParaRPr lang="en-GB"/>
        </a:p>
      </dgm:t>
    </dgm:pt>
    <dgm:pt modelId="{A92C0726-75C0-4416-8DFC-B65FFC56DF70}" type="sibTrans" cxnId="{A5150BD5-088A-43AC-A9A3-ED909AAB7264}">
      <dgm:prSet/>
      <dgm:spPr/>
      <dgm:t>
        <a:bodyPr/>
        <a:lstStyle/>
        <a:p>
          <a:endParaRPr lang="en-GB"/>
        </a:p>
      </dgm:t>
    </dgm:pt>
    <dgm:pt modelId="{2C918D81-5FAB-4A86-A5C3-B196B4AFAF92}">
      <dgm:prSet custT="1"/>
      <dgm:spPr/>
      <dgm:t>
        <a:bodyPr/>
        <a:lstStyle/>
        <a:p>
          <a:pPr rtl="0"/>
          <a:r>
            <a:rPr lang="en-US" sz="2000" dirty="0"/>
            <a:t>Yet when told what strategies to use, older adults can use them just as effectively as young adults</a:t>
          </a:r>
          <a:endParaRPr lang="en-GB" sz="2000" dirty="0"/>
        </a:p>
      </dgm:t>
    </dgm:pt>
    <dgm:pt modelId="{3C5C6EFA-CD49-4E25-AEE1-445003162FC6}" type="parTrans" cxnId="{788EA4D6-F72C-420C-9E7D-96018E5C31BE}">
      <dgm:prSet/>
      <dgm:spPr/>
      <dgm:t>
        <a:bodyPr/>
        <a:lstStyle/>
        <a:p>
          <a:endParaRPr lang="en-GB"/>
        </a:p>
      </dgm:t>
    </dgm:pt>
    <dgm:pt modelId="{FA797663-203D-4B86-8DDB-3C58FAF5C8CD}" type="sibTrans" cxnId="{788EA4D6-F72C-420C-9E7D-96018E5C31BE}">
      <dgm:prSet/>
      <dgm:spPr/>
      <dgm:t>
        <a:bodyPr/>
        <a:lstStyle/>
        <a:p>
          <a:endParaRPr lang="en-GB"/>
        </a:p>
      </dgm:t>
    </dgm:pt>
    <dgm:pt modelId="{2DB2DCBB-7F7E-477A-AFFD-5B8433FC6215}">
      <dgm:prSet custT="1"/>
      <dgm:spPr/>
      <dgm:t>
        <a:bodyPr/>
        <a:lstStyle/>
        <a:p>
          <a:pPr rtl="0"/>
          <a:r>
            <a:rPr lang="en-US" sz="2000" b="1" dirty="0"/>
            <a:t>Avoid </a:t>
          </a:r>
          <a:r>
            <a:rPr lang="en-US" sz="2000" b="1" u="sng" dirty="0"/>
            <a:t>distraction</a:t>
          </a:r>
          <a:r>
            <a:rPr lang="en-US" sz="2000" b="1" dirty="0"/>
            <a:t> and excessive </a:t>
          </a:r>
          <a:r>
            <a:rPr lang="en-US" sz="2000" b="1" u="sng" dirty="0"/>
            <a:t>worry</a:t>
          </a:r>
          <a:r>
            <a:rPr lang="en-US" sz="2000" b="1" dirty="0"/>
            <a:t> as try to learn information</a:t>
          </a:r>
          <a:endParaRPr lang="en-GB" sz="2000" dirty="0"/>
        </a:p>
      </dgm:t>
    </dgm:pt>
    <dgm:pt modelId="{EFEF5D4E-8D62-457A-B8A1-A0B2ABBA0B8F}" type="parTrans" cxnId="{A74516DD-8B0B-457B-A37F-9541BCB49F91}">
      <dgm:prSet/>
      <dgm:spPr/>
      <dgm:t>
        <a:bodyPr/>
        <a:lstStyle/>
        <a:p>
          <a:endParaRPr lang="en-GB"/>
        </a:p>
      </dgm:t>
    </dgm:pt>
    <dgm:pt modelId="{AFD3560D-7E9A-4FAD-A067-871F0D53DD51}" type="sibTrans" cxnId="{A74516DD-8B0B-457B-A37F-9541BCB49F91}">
      <dgm:prSet/>
      <dgm:spPr/>
      <dgm:t>
        <a:bodyPr/>
        <a:lstStyle/>
        <a:p>
          <a:endParaRPr lang="en-GB"/>
        </a:p>
      </dgm:t>
    </dgm:pt>
    <dgm:pt modelId="{E5ECBBE3-9B95-45F7-8F13-CE4B09616C0E}" type="pres">
      <dgm:prSet presAssocID="{5A8E56FC-F5E7-4016-9573-161EF48B395E}" presName="hierChild1" presStyleCnt="0">
        <dgm:presLayoutVars>
          <dgm:orgChart val="1"/>
          <dgm:chPref val="1"/>
          <dgm:dir/>
          <dgm:animOne val="branch"/>
          <dgm:animLvl val="lvl"/>
          <dgm:resizeHandles/>
        </dgm:presLayoutVars>
      </dgm:prSet>
      <dgm:spPr/>
      <dgm:t>
        <a:bodyPr/>
        <a:lstStyle/>
        <a:p>
          <a:endParaRPr lang="en-US"/>
        </a:p>
      </dgm:t>
    </dgm:pt>
    <dgm:pt modelId="{D125AE24-C03C-4A4F-93C4-F1DDC720E23F}" type="pres">
      <dgm:prSet presAssocID="{FBC11B29-022C-44E4-8545-528A9E8F4F72}" presName="hierRoot1" presStyleCnt="0">
        <dgm:presLayoutVars>
          <dgm:hierBranch val="init"/>
        </dgm:presLayoutVars>
      </dgm:prSet>
      <dgm:spPr/>
    </dgm:pt>
    <dgm:pt modelId="{BAACD963-6474-4D1C-A565-8E0526D9BDBF}" type="pres">
      <dgm:prSet presAssocID="{FBC11B29-022C-44E4-8545-528A9E8F4F72}" presName="rootComposite1" presStyleCnt="0"/>
      <dgm:spPr/>
    </dgm:pt>
    <dgm:pt modelId="{F0DEC347-B401-433F-AA00-A2AD2C5B3AAE}" type="pres">
      <dgm:prSet presAssocID="{FBC11B29-022C-44E4-8545-528A9E8F4F72}" presName="rootText1" presStyleLbl="node0" presStyleIdx="0" presStyleCnt="3">
        <dgm:presLayoutVars>
          <dgm:chPref val="3"/>
        </dgm:presLayoutVars>
      </dgm:prSet>
      <dgm:spPr/>
      <dgm:t>
        <a:bodyPr/>
        <a:lstStyle/>
        <a:p>
          <a:endParaRPr lang="en-US"/>
        </a:p>
      </dgm:t>
    </dgm:pt>
    <dgm:pt modelId="{A2BB267D-64D3-459B-BC9F-D32E741F74DA}" type="pres">
      <dgm:prSet presAssocID="{FBC11B29-022C-44E4-8545-528A9E8F4F72}" presName="rootConnector1" presStyleLbl="node1" presStyleIdx="0" presStyleCnt="0"/>
      <dgm:spPr/>
      <dgm:t>
        <a:bodyPr/>
        <a:lstStyle/>
        <a:p>
          <a:endParaRPr lang="en-US"/>
        </a:p>
      </dgm:t>
    </dgm:pt>
    <dgm:pt modelId="{845B224D-64F4-41D0-B50E-5604BAC0FDBF}" type="pres">
      <dgm:prSet presAssocID="{FBC11B29-022C-44E4-8545-528A9E8F4F72}" presName="hierChild2" presStyleCnt="0"/>
      <dgm:spPr/>
    </dgm:pt>
    <dgm:pt modelId="{4C550A85-3788-417B-BDB6-7AE28EA6F6FD}" type="pres">
      <dgm:prSet presAssocID="{C89C831A-EF26-461C-991B-C85395F4AFF3}" presName="Name37" presStyleLbl="parChTrans1D2" presStyleIdx="0" presStyleCnt="3"/>
      <dgm:spPr/>
      <dgm:t>
        <a:bodyPr/>
        <a:lstStyle/>
        <a:p>
          <a:endParaRPr lang="en-US"/>
        </a:p>
      </dgm:t>
    </dgm:pt>
    <dgm:pt modelId="{BA4B1FEA-1A9F-4AA3-830E-4F30226CE29D}" type="pres">
      <dgm:prSet presAssocID="{05D0FF71-20FF-41BA-8BFD-355A7D423AEB}" presName="hierRoot2" presStyleCnt="0">
        <dgm:presLayoutVars>
          <dgm:hierBranch val="init"/>
        </dgm:presLayoutVars>
      </dgm:prSet>
      <dgm:spPr/>
    </dgm:pt>
    <dgm:pt modelId="{7430256B-F497-4333-99ED-554810C15521}" type="pres">
      <dgm:prSet presAssocID="{05D0FF71-20FF-41BA-8BFD-355A7D423AEB}" presName="rootComposite" presStyleCnt="0"/>
      <dgm:spPr/>
    </dgm:pt>
    <dgm:pt modelId="{BAF496B4-5FA3-43C0-9E2A-4EE15035DB4A}" type="pres">
      <dgm:prSet presAssocID="{05D0FF71-20FF-41BA-8BFD-355A7D423AEB}" presName="rootText" presStyleLbl="node2" presStyleIdx="0" presStyleCnt="3" custScaleX="117965" custScaleY="220832">
        <dgm:presLayoutVars>
          <dgm:chPref val="3"/>
        </dgm:presLayoutVars>
      </dgm:prSet>
      <dgm:spPr/>
      <dgm:t>
        <a:bodyPr/>
        <a:lstStyle/>
        <a:p>
          <a:endParaRPr lang="en-US"/>
        </a:p>
      </dgm:t>
    </dgm:pt>
    <dgm:pt modelId="{7D57DA15-CDC3-4EA9-90E9-08856640E03D}" type="pres">
      <dgm:prSet presAssocID="{05D0FF71-20FF-41BA-8BFD-355A7D423AEB}" presName="rootConnector" presStyleLbl="node2" presStyleIdx="0" presStyleCnt="3"/>
      <dgm:spPr/>
      <dgm:t>
        <a:bodyPr/>
        <a:lstStyle/>
        <a:p>
          <a:endParaRPr lang="en-US"/>
        </a:p>
      </dgm:t>
    </dgm:pt>
    <dgm:pt modelId="{73458999-BC4A-4BE6-8627-D563331EBEA7}" type="pres">
      <dgm:prSet presAssocID="{05D0FF71-20FF-41BA-8BFD-355A7D423AEB}" presName="hierChild4" presStyleCnt="0"/>
      <dgm:spPr/>
    </dgm:pt>
    <dgm:pt modelId="{014D4B68-0F8F-4183-94A4-0DF2B7148C44}" type="pres">
      <dgm:prSet presAssocID="{05D0FF71-20FF-41BA-8BFD-355A7D423AEB}" presName="hierChild5" presStyleCnt="0"/>
      <dgm:spPr/>
    </dgm:pt>
    <dgm:pt modelId="{D69C51FD-29CC-4A6C-930C-0C64AAA1C590}" type="pres">
      <dgm:prSet presAssocID="{FBC11B29-022C-44E4-8545-528A9E8F4F72}" presName="hierChild3" presStyleCnt="0"/>
      <dgm:spPr/>
    </dgm:pt>
    <dgm:pt modelId="{B049C990-B1BF-41E7-ABD6-475BBF938399}" type="pres">
      <dgm:prSet presAssocID="{DA497F2D-79F9-4493-8F58-BA2A1868AF84}" presName="hierRoot1" presStyleCnt="0">
        <dgm:presLayoutVars>
          <dgm:hierBranch val="init"/>
        </dgm:presLayoutVars>
      </dgm:prSet>
      <dgm:spPr/>
    </dgm:pt>
    <dgm:pt modelId="{1ADC8576-28F6-4AF2-8692-933FD0A48EF1}" type="pres">
      <dgm:prSet presAssocID="{DA497F2D-79F9-4493-8F58-BA2A1868AF84}" presName="rootComposite1" presStyleCnt="0"/>
      <dgm:spPr/>
    </dgm:pt>
    <dgm:pt modelId="{7FDD14D4-434F-4857-AB77-FD700D88BC9D}" type="pres">
      <dgm:prSet presAssocID="{DA497F2D-79F9-4493-8F58-BA2A1868AF84}" presName="rootText1" presStyleLbl="node0" presStyleIdx="1" presStyleCnt="3">
        <dgm:presLayoutVars>
          <dgm:chPref val="3"/>
        </dgm:presLayoutVars>
      </dgm:prSet>
      <dgm:spPr/>
      <dgm:t>
        <a:bodyPr/>
        <a:lstStyle/>
        <a:p>
          <a:endParaRPr lang="en-US"/>
        </a:p>
      </dgm:t>
    </dgm:pt>
    <dgm:pt modelId="{C0EBD75F-2C28-409E-9ECE-635AA79ED080}" type="pres">
      <dgm:prSet presAssocID="{DA497F2D-79F9-4493-8F58-BA2A1868AF84}" presName="rootConnector1" presStyleLbl="node1" presStyleIdx="0" presStyleCnt="0"/>
      <dgm:spPr/>
      <dgm:t>
        <a:bodyPr/>
        <a:lstStyle/>
        <a:p>
          <a:endParaRPr lang="en-US"/>
        </a:p>
      </dgm:t>
    </dgm:pt>
    <dgm:pt modelId="{0D28F652-BB8E-4E15-AADE-4D4F9F1E7F03}" type="pres">
      <dgm:prSet presAssocID="{DA497F2D-79F9-4493-8F58-BA2A1868AF84}" presName="hierChild2" presStyleCnt="0"/>
      <dgm:spPr/>
    </dgm:pt>
    <dgm:pt modelId="{DEDA2021-0169-41ED-863E-71432D664FCE}" type="pres">
      <dgm:prSet presAssocID="{5FE28D0E-C4F9-4244-AA63-6DD3A19DF8A8}" presName="Name37" presStyleLbl="parChTrans1D2" presStyleIdx="1" presStyleCnt="3"/>
      <dgm:spPr/>
      <dgm:t>
        <a:bodyPr/>
        <a:lstStyle/>
        <a:p>
          <a:endParaRPr lang="en-US"/>
        </a:p>
      </dgm:t>
    </dgm:pt>
    <dgm:pt modelId="{4C507D50-2B03-4303-96BC-B5CF60946F33}" type="pres">
      <dgm:prSet presAssocID="{B83C9682-D34C-4303-88EB-74306EF8AF03}" presName="hierRoot2" presStyleCnt="0">
        <dgm:presLayoutVars>
          <dgm:hierBranch val="init"/>
        </dgm:presLayoutVars>
      </dgm:prSet>
      <dgm:spPr/>
    </dgm:pt>
    <dgm:pt modelId="{3F4C9DA3-DE94-4BE5-B033-18A0C1797FBE}" type="pres">
      <dgm:prSet presAssocID="{B83C9682-D34C-4303-88EB-74306EF8AF03}" presName="rootComposite" presStyleCnt="0"/>
      <dgm:spPr/>
    </dgm:pt>
    <dgm:pt modelId="{8E3EFC42-B49A-441F-943D-D107770F54E1}" type="pres">
      <dgm:prSet presAssocID="{B83C9682-D34C-4303-88EB-74306EF8AF03}" presName="rootText" presStyleLbl="node2" presStyleIdx="1" presStyleCnt="3" custScaleX="133405" custScaleY="197595" custLinFactNeighborX="1213" custLinFactNeighborY="17013">
        <dgm:presLayoutVars>
          <dgm:chPref val="3"/>
        </dgm:presLayoutVars>
      </dgm:prSet>
      <dgm:spPr/>
      <dgm:t>
        <a:bodyPr/>
        <a:lstStyle/>
        <a:p>
          <a:endParaRPr lang="en-US"/>
        </a:p>
      </dgm:t>
    </dgm:pt>
    <dgm:pt modelId="{250F2558-EBEA-4D61-B842-9A8C98315602}" type="pres">
      <dgm:prSet presAssocID="{B83C9682-D34C-4303-88EB-74306EF8AF03}" presName="rootConnector" presStyleLbl="node2" presStyleIdx="1" presStyleCnt="3"/>
      <dgm:spPr/>
      <dgm:t>
        <a:bodyPr/>
        <a:lstStyle/>
        <a:p>
          <a:endParaRPr lang="en-US"/>
        </a:p>
      </dgm:t>
    </dgm:pt>
    <dgm:pt modelId="{AE999A53-C316-4543-A329-53F8C279C21C}" type="pres">
      <dgm:prSet presAssocID="{B83C9682-D34C-4303-88EB-74306EF8AF03}" presName="hierChild4" presStyleCnt="0"/>
      <dgm:spPr/>
    </dgm:pt>
    <dgm:pt modelId="{B4F2A1EC-F7EF-432B-A152-E2AF22ECB3BB}" type="pres">
      <dgm:prSet presAssocID="{B83C9682-D34C-4303-88EB-74306EF8AF03}" presName="hierChild5" presStyleCnt="0"/>
      <dgm:spPr/>
    </dgm:pt>
    <dgm:pt modelId="{91A784F4-15FC-4861-AE4D-E5999D37BA8B}" type="pres">
      <dgm:prSet presAssocID="{3C5C6EFA-CD49-4E25-AEE1-445003162FC6}" presName="Name37" presStyleLbl="parChTrans1D2" presStyleIdx="2" presStyleCnt="3"/>
      <dgm:spPr/>
      <dgm:t>
        <a:bodyPr/>
        <a:lstStyle/>
        <a:p>
          <a:endParaRPr lang="en-US"/>
        </a:p>
      </dgm:t>
    </dgm:pt>
    <dgm:pt modelId="{32B84E70-E1DE-463B-90A9-70DB3DB6734A}" type="pres">
      <dgm:prSet presAssocID="{2C918D81-5FAB-4A86-A5C3-B196B4AFAF92}" presName="hierRoot2" presStyleCnt="0">
        <dgm:presLayoutVars>
          <dgm:hierBranch val="init"/>
        </dgm:presLayoutVars>
      </dgm:prSet>
      <dgm:spPr/>
    </dgm:pt>
    <dgm:pt modelId="{0F9ABBAB-BFA1-4AF1-AC24-805FBDF0A218}" type="pres">
      <dgm:prSet presAssocID="{2C918D81-5FAB-4A86-A5C3-B196B4AFAF92}" presName="rootComposite" presStyleCnt="0"/>
      <dgm:spPr/>
    </dgm:pt>
    <dgm:pt modelId="{AD467E60-C7F4-4058-920B-F308F404FBB0}" type="pres">
      <dgm:prSet presAssocID="{2C918D81-5FAB-4A86-A5C3-B196B4AFAF92}" presName="rootText" presStyleLbl="node2" presStyleIdx="2" presStyleCnt="3" custScaleX="124293" custScaleY="177495" custLinFactNeighborX="1621" custLinFactNeighborY="17013">
        <dgm:presLayoutVars>
          <dgm:chPref val="3"/>
        </dgm:presLayoutVars>
      </dgm:prSet>
      <dgm:spPr/>
      <dgm:t>
        <a:bodyPr/>
        <a:lstStyle/>
        <a:p>
          <a:endParaRPr lang="en-US"/>
        </a:p>
      </dgm:t>
    </dgm:pt>
    <dgm:pt modelId="{F1B61985-909B-42B5-AE98-40B5026FBB54}" type="pres">
      <dgm:prSet presAssocID="{2C918D81-5FAB-4A86-A5C3-B196B4AFAF92}" presName="rootConnector" presStyleLbl="node2" presStyleIdx="2" presStyleCnt="3"/>
      <dgm:spPr/>
      <dgm:t>
        <a:bodyPr/>
        <a:lstStyle/>
        <a:p>
          <a:endParaRPr lang="en-US"/>
        </a:p>
      </dgm:t>
    </dgm:pt>
    <dgm:pt modelId="{CA430A57-9878-4836-88FE-25A39FC96C0C}" type="pres">
      <dgm:prSet presAssocID="{2C918D81-5FAB-4A86-A5C3-B196B4AFAF92}" presName="hierChild4" presStyleCnt="0"/>
      <dgm:spPr/>
    </dgm:pt>
    <dgm:pt modelId="{A5B8A1D8-624A-4685-B31E-FFC5BF4BD726}" type="pres">
      <dgm:prSet presAssocID="{2C918D81-5FAB-4A86-A5C3-B196B4AFAF92}" presName="hierChild5" presStyleCnt="0"/>
      <dgm:spPr/>
    </dgm:pt>
    <dgm:pt modelId="{5A4C3A63-2681-4A8E-B5F0-CD66414D30D1}" type="pres">
      <dgm:prSet presAssocID="{DA497F2D-79F9-4493-8F58-BA2A1868AF84}" presName="hierChild3" presStyleCnt="0"/>
      <dgm:spPr/>
    </dgm:pt>
    <dgm:pt modelId="{534B1D47-606F-42C3-B435-D9FFDEF64129}" type="pres">
      <dgm:prSet presAssocID="{2DB2DCBB-7F7E-477A-AFFD-5B8433FC6215}" presName="hierRoot1" presStyleCnt="0">
        <dgm:presLayoutVars>
          <dgm:hierBranch val="init"/>
        </dgm:presLayoutVars>
      </dgm:prSet>
      <dgm:spPr/>
    </dgm:pt>
    <dgm:pt modelId="{C7D0BFE0-54BA-4C40-8240-53DCCBCE1CCB}" type="pres">
      <dgm:prSet presAssocID="{2DB2DCBB-7F7E-477A-AFFD-5B8433FC6215}" presName="rootComposite1" presStyleCnt="0"/>
      <dgm:spPr/>
    </dgm:pt>
    <dgm:pt modelId="{1DE34D96-E513-4209-B1C3-BB6B25F66079}" type="pres">
      <dgm:prSet presAssocID="{2DB2DCBB-7F7E-477A-AFFD-5B8433FC6215}" presName="rootText1" presStyleLbl="node0" presStyleIdx="2" presStyleCnt="3" custScaleY="123163" custLinFactNeighborX="28" custLinFactNeighborY="-8109">
        <dgm:presLayoutVars>
          <dgm:chPref val="3"/>
        </dgm:presLayoutVars>
      </dgm:prSet>
      <dgm:spPr/>
      <dgm:t>
        <a:bodyPr/>
        <a:lstStyle/>
        <a:p>
          <a:endParaRPr lang="en-US"/>
        </a:p>
      </dgm:t>
    </dgm:pt>
    <dgm:pt modelId="{4E368958-BE1E-4027-A251-C5DF567595B4}" type="pres">
      <dgm:prSet presAssocID="{2DB2DCBB-7F7E-477A-AFFD-5B8433FC6215}" presName="rootConnector1" presStyleLbl="node1" presStyleIdx="0" presStyleCnt="0"/>
      <dgm:spPr/>
      <dgm:t>
        <a:bodyPr/>
        <a:lstStyle/>
        <a:p>
          <a:endParaRPr lang="en-US"/>
        </a:p>
      </dgm:t>
    </dgm:pt>
    <dgm:pt modelId="{CB44B03D-14DF-4001-8937-13EF35CD7E0D}" type="pres">
      <dgm:prSet presAssocID="{2DB2DCBB-7F7E-477A-AFFD-5B8433FC6215}" presName="hierChild2" presStyleCnt="0"/>
      <dgm:spPr/>
    </dgm:pt>
    <dgm:pt modelId="{69B5CC38-2321-42EE-94F1-250DD1C3217E}" type="pres">
      <dgm:prSet presAssocID="{2DB2DCBB-7F7E-477A-AFFD-5B8433FC6215}" presName="hierChild3" presStyleCnt="0"/>
      <dgm:spPr/>
    </dgm:pt>
  </dgm:ptLst>
  <dgm:cxnLst>
    <dgm:cxn modelId="{88832502-DCF5-4AA2-9CB2-4C5A96E68CCF}" type="presOf" srcId="{2DB2DCBB-7F7E-477A-AFFD-5B8433FC6215}" destId="{4E368958-BE1E-4027-A251-C5DF567595B4}" srcOrd="1" destOrd="0" presId="urn:microsoft.com/office/officeart/2005/8/layout/orgChart1"/>
    <dgm:cxn modelId="{6793FC96-C0AC-4641-81A0-3B80124E0273}" type="presOf" srcId="{B83C9682-D34C-4303-88EB-74306EF8AF03}" destId="{250F2558-EBEA-4D61-B842-9A8C98315602}" srcOrd="1" destOrd="0" presId="urn:microsoft.com/office/officeart/2005/8/layout/orgChart1"/>
    <dgm:cxn modelId="{C2327720-84D0-4E72-838A-AB88C19AB986}" type="presOf" srcId="{2C918D81-5FAB-4A86-A5C3-B196B4AFAF92}" destId="{F1B61985-909B-42B5-AE98-40B5026FBB54}" srcOrd="1" destOrd="0" presId="urn:microsoft.com/office/officeart/2005/8/layout/orgChart1"/>
    <dgm:cxn modelId="{B5912082-60CF-4CF1-8152-785CC27A7B28}" srcId="{5A8E56FC-F5E7-4016-9573-161EF48B395E}" destId="{DA497F2D-79F9-4493-8F58-BA2A1868AF84}" srcOrd="1" destOrd="0" parTransId="{893D73CB-D1DB-4B9E-9F30-5159A704D6ED}" sibTransId="{DA7E67F6-2173-4381-9E8D-F4649CAF583C}"/>
    <dgm:cxn modelId="{731065AD-6D3E-486A-90B2-DADB193070D8}" srcId="{FBC11B29-022C-44E4-8545-528A9E8F4F72}" destId="{05D0FF71-20FF-41BA-8BFD-355A7D423AEB}" srcOrd="0" destOrd="0" parTransId="{C89C831A-EF26-461C-991B-C85395F4AFF3}" sibTransId="{340E9985-6437-4A2C-85FA-6DDAB92BDD49}"/>
    <dgm:cxn modelId="{5C9F110C-F155-4B4B-B360-544679EA9E3D}" type="presOf" srcId="{3C5C6EFA-CD49-4E25-AEE1-445003162FC6}" destId="{91A784F4-15FC-4861-AE4D-E5999D37BA8B}" srcOrd="0" destOrd="0" presId="urn:microsoft.com/office/officeart/2005/8/layout/orgChart1"/>
    <dgm:cxn modelId="{A5150BD5-088A-43AC-A9A3-ED909AAB7264}" srcId="{DA497F2D-79F9-4493-8F58-BA2A1868AF84}" destId="{B83C9682-D34C-4303-88EB-74306EF8AF03}" srcOrd="0" destOrd="0" parTransId="{5FE28D0E-C4F9-4244-AA63-6DD3A19DF8A8}" sibTransId="{A92C0726-75C0-4416-8DFC-B65FFC56DF70}"/>
    <dgm:cxn modelId="{9738A14F-6A5D-4B90-A048-01478CDEA329}" srcId="{5A8E56FC-F5E7-4016-9573-161EF48B395E}" destId="{FBC11B29-022C-44E4-8545-528A9E8F4F72}" srcOrd="0" destOrd="0" parTransId="{3D4B3C99-6EB3-494D-99E9-D5BA3838DC96}" sibTransId="{7296A265-5842-405A-A31A-451B38B4EC37}"/>
    <dgm:cxn modelId="{788EA4D6-F72C-420C-9E7D-96018E5C31BE}" srcId="{DA497F2D-79F9-4493-8F58-BA2A1868AF84}" destId="{2C918D81-5FAB-4A86-A5C3-B196B4AFAF92}" srcOrd="1" destOrd="0" parTransId="{3C5C6EFA-CD49-4E25-AEE1-445003162FC6}" sibTransId="{FA797663-203D-4B86-8DDB-3C58FAF5C8CD}"/>
    <dgm:cxn modelId="{AD53D0B7-F2DA-4A4B-8B3A-9CB6F94D8EB9}" type="presOf" srcId="{5FE28D0E-C4F9-4244-AA63-6DD3A19DF8A8}" destId="{DEDA2021-0169-41ED-863E-71432D664FCE}" srcOrd="0" destOrd="0" presId="urn:microsoft.com/office/officeart/2005/8/layout/orgChart1"/>
    <dgm:cxn modelId="{69312A08-399F-40FC-864E-B062FFFDF565}" type="presOf" srcId="{B83C9682-D34C-4303-88EB-74306EF8AF03}" destId="{8E3EFC42-B49A-441F-943D-D107770F54E1}" srcOrd="0" destOrd="0" presId="urn:microsoft.com/office/officeart/2005/8/layout/orgChart1"/>
    <dgm:cxn modelId="{C2D2AC86-02D2-4D2E-BDBA-5E8087DFB8C4}" type="presOf" srcId="{DA497F2D-79F9-4493-8F58-BA2A1868AF84}" destId="{7FDD14D4-434F-4857-AB77-FD700D88BC9D}" srcOrd="0" destOrd="0" presId="urn:microsoft.com/office/officeart/2005/8/layout/orgChart1"/>
    <dgm:cxn modelId="{AD999680-4EF7-4989-B90C-36AE2F38F041}" type="presOf" srcId="{05D0FF71-20FF-41BA-8BFD-355A7D423AEB}" destId="{7D57DA15-CDC3-4EA9-90E9-08856640E03D}" srcOrd="1" destOrd="0" presId="urn:microsoft.com/office/officeart/2005/8/layout/orgChart1"/>
    <dgm:cxn modelId="{03DCD2B3-9DB3-4C80-81E2-27CA0AC72A5E}" type="presOf" srcId="{05D0FF71-20FF-41BA-8BFD-355A7D423AEB}" destId="{BAF496B4-5FA3-43C0-9E2A-4EE15035DB4A}" srcOrd="0" destOrd="0" presId="urn:microsoft.com/office/officeart/2005/8/layout/orgChart1"/>
    <dgm:cxn modelId="{FBA1FDF3-D9F0-4ECF-A47F-B4176B092627}" type="presOf" srcId="{2C918D81-5FAB-4A86-A5C3-B196B4AFAF92}" destId="{AD467E60-C7F4-4058-920B-F308F404FBB0}" srcOrd="0" destOrd="0" presId="urn:microsoft.com/office/officeart/2005/8/layout/orgChart1"/>
    <dgm:cxn modelId="{910D11E8-20D7-48E9-8D25-7BCE560C2570}" type="presOf" srcId="{DA497F2D-79F9-4493-8F58-BA2A1868AF84}" destId="{C0EBD75F-2C28-409E-9ECE-635AA79ED080}" srcOrd="1" destOrd="0" presId="urn:microsoft.com/office/officeart/2005/8/layout/orgChart1"/>
    <dgm:cxn modelId="{3C308C35-BB26-4B81-9738-9180638B64EE}" type="presOf" srcId="{2DB2DCBB-7F7E-477A-AFFD-5B8433FC6215}" destId="{1DE34D96-E513-4209-B1C3-BB6B25F66079}" srcOrd="0" destOrd="0" presId="urn:microsoft.com/office/officeart/2005/8/layout/orgChart1"/>
    <dgm:cxn modelId="{F8B4F549-16A1-4AAC-B2CF-833AA8ADF1C7}" type="presOf" srcId="{FBC11B29-022C-44E4-8545-528A9E8F4F72}" destId="{F0DEC347-B401-433F-AA00-A2AD2C5B3AAE}" srcOrd="0" destOrd="0" presId="urn:microsoft.com/office/officeart/2005/8/layout/orgChart1"/>
    <dgm:cxn modelId="{482C9D83-3B63-4747-BC82-7A03FE73E5DE}" type="presOf" srcId="{5A8E56FC-F5E7-4016-9573-161EF48B395E}" destId="{E5ECBBE3-9B95-45F7-8F13-CE4B09616C0E}" srcOrd="0" destOrd="0" presId="urn:microsoft.com/office/officeart/2005/8/layout/orgChart1"/>
    <dgm:cxn modelId="{A74516DD-8B0B-457B-A37F-9541BCB49F91}" srcId="{5A8E56FC-F5E7-4016-9573-161EF48B395E}" destId="{2DB2DCBB-7F7E-477A-AFFD-5B8433FC6215}" srcOrd="2" destOrd="0" parTransId="{EFEF5D4E-8D62-457A-B8A1-A0B2ABBA0B8F}" sibTransId="{AFD3560D-7E9A-4FAD-A067-871F0D53DD51}"/>
    <dgm:cxn modelId="{0B7D6A1C-98B4-4C08-A331-DC6CFC8344B2}" type="presOf" srcId="{C89C831A-EF26-461C-991B-C85395F4AFF3}" destId="{4C550A85-3788-417B-BDB6-7AE28EA6F6FD}" srcOrd="0" destOrd="0" presId="urn:microsoft.com/office/officeart/2005/8/layout/orgChart1"/>
    <dgm:cxn modelId="{D24ACBEF-A618-4A78-BE37-268537D66071}" type="presOf" srcId="{FBC11B29-022C-44E4-8545-528A9E8F4F72}" destId="{A2BB267D-64D3-459B-BC9F-D32E741F74DA}" srcOrd="1" destOrd="0" presId="urn:microsoft.com/office/officeart/2005/8/layout/orgChart1"/>
    <dgm:cxn modelId="{8C5E3C15-C655-47B4-B67E-9AB162E61A0B}" type="presParOf" srcId="{E5ECBBE3-9B95-45F7-8F13-CE4B09616C0E}" destId="{D125AE24-C03C-4A4F-93C4-F1DDC720E23F}" srcOrd="0" destOrd="0" presId="urn:microsoft.com/office/officeart/2005/8/layout/orgChart1"/>
    <dgm:cxn modelId="{C40B8B01-6C02-4B8F-B66B-B040C913821F}" type="presParOf" srcId="{D125AE24-C03C-4A4F-93C4-F1DDC720E23F}" destId="{BAACD963-6474-4D1C-A565-8E0526D9BDBF}" srcOrd="0" destOrd="0" presId="urn:microsoft.com/office/officeart/2005/8/layout/orgChart1"/>
    <dgm:cxn modelId="{57ADCCC6-9BBC-41C8-BFC5-BD55C7DA0308}" type="presParOf" srcId="{BAACD963-6474-4D1C-A565-8E0526D9BDBF}" destId="{F0DEC347-B401-433F-AA00-A2AD2C5B3AAE}" srcOrd="0" destOrd="0" presId="urn:microsoft.com/office/officeart/2005/8/layout/orgChart1"/>
    <dgm:cxn modelId="{52F3681B-3631-4DFD-9753-A10693E63233}" type="presParOf" srcId="{BAACD963-6474-4D1C-A565-8E0526D9BDBF}" destId="{A2BB267D-64D3-459B-BC9F-D32E741F74DA}" srcOrd="1" destOrd="0" presId="urn:microsoft.com/office/officeart/2005/8/layout/orgChart1"/>
    <dgm:cxn modelId="{D638C4C8-F281-4EA5-A359-2CF822934EC8}" type="presParOf" srcId="{D125AE24-C03C-4A4F-93C4-F1DDC720E23F}" destId="{845B224D-64F4-41D0-B50E-5604BAC0FDBF}" srcOrd="1" destOrd="0" presId="urn:microsoft.com/office/officeart/2005/8/layout/orgChart1"/>
    <dgm:cxn modelId="{3CD28AC1-D9E1-44EF-B548-AB84F75F12CB}" type="presParOf" srcId="{845B224D-64F4-41D0-B50E-5604BAC0FDBF}" destId="{4C550A85-3788-417B-BDB6-7AE28EA6F6FD}" srcOrd="0" destOrd="0" presId="urn:microsoft.com/office/officeart/2005/8/layout/orgChart1"/>
    <dgm:cxn modelId="{8C9FDC1E-0516-4CC0-B438-4FE5557A1150}" type="presParOf" srcId="{845B224D-64F4-41D0-B50E-5604BAC0FDBF}" destId="{BA4B1FEA-1A9F-4AA3-830E-4F30226CE29D}" srcOrd="1" destOrd="0" presId="urn:microsoft.com/office/officeart/2005/8/layout/orgChart1"/>
    <dgm:cxn modelId="{03A7FB3C-60B8-4F8D-8426-022D58E26F4C}" type="presParOf" srcId="{BA4B1FEA-1A9F-4AA3-830E-4F30226CE29D}" destId="{7430256B-F497-4333-99ED-554810C15521}" srcOrd="0" destOrd="0" presId="urn:microsoft.com/office/officeart/2005/8/layout/orgChart1"/>
    <dgm:cxn modelId="{980DA0CD-2064-4163-80C4-3AAD2B5E336E}" type="presParOf" srcId="{7430256B-F497-4333-99ED-554810C15521}" destId="{BAF496B4-5FA3-43C0-9E2A-4EE15035DB4A}" srcOrd="0" destOrd="0" presId="urn:microsoft.com/office/officeart/2005/8/layout/orgChart1"/>
    <dgm:cxn modelId="{97148CB2-0C95-48BC-8143-2D7887C57AA3}" type="presParOf" srcId="{7430256B-F497-4333-99ED-554810C15521}" destId="{7D57DA15-CDC3-4EA9-90E9-08856640E03D}" srcOrd="1" destOrd="0" presId="urn:microsoft.com/office/officeart/2005/8/layout/orgChart1"/>
    <dgm:cxn modelId="{EFADA8C0-1E6C-4C48-AE6F-8856E27B5E60}" type="presParOf" srcId="{BA4B1FEA-1A9F-4AA3-830E-4F30226CE29D}" destId="{73458999-BC4A-4BE6-8627-D563331EBEA7}" srcOrd="1" destOrd="0" presId="urn:microsoft.com/office/officeart/2005/8/layout/orgChart1"/>
    <dgm:cxn modelId="{F3A0A0AD-AF43-4725-A2B2-4353313567C6}" type="presParOf" srcId="{BA4B1FEA-1A9F-4AA3-830E-4F30226CE29D}" destId="{014D4B68-0F8F-4183-94A4-0DF2B7148C44}" srcOrd="2" destOrd="0" presId="urn:microsoft.com/office/officeart/2005/8/layout/orgChart1"/>
    <dgm:cxn modelId="{42B135A1-DC73-4040-9E15-6F1C5C023AD9}" type="presParOf" srcId="{D125AE24-C03C-4A4F-93C4-F1DDC720E23F}" destId="{D69C51FD-29CC-4A6C-930C-0C64AAA1C590}" srcOrd="2" destOrd="0" presId="urn:microsoft.com/office/officeart/2005/8/layout/orgChart1"/>
    <dgm:cxn modelId="{13CA1C55-527C-4207-95A7-EC7D36F242CD}" type="presParOf" srcId="{E5ECBBE3-9B95-45F7-8F13-CE4B09616C0E}" destId="{B049C990-B1BF-41E7-ABD6-475BBF938399}" srcOrd="1" destOrd="0" presId="urn:microsoft.com/office/officeart/2005/8/layout/orgChart1"/>
    <dgm:cxn modelId="{8E14C91E-7F40-449B-A59E-8230B273D0E6}" type="presParOf" srcId="{B049C990-B1BF-41E7-ABD6-475BBF938399}" destId="{1ADC8576-28F6-4AF2-8692-933FD0A48EF1}" srcOrd="0" destOrd="0" presId="urn:microsoft.com/office/officeart/2005/8/layout/orgChart1"/>
    <dgm:cxn modelId="{48F4D44B-807D-4325-B272-096549BADAE8}" type="presParOf" srcId="{1ADC8576-28F6-4AF2-8692-933FD0A48EF1}" destId="{7FDD14D4-434F-4857-AB77-FD700D88BC9D}" srcOrd="0" destOrd="0" presId="urn:microsoft.com/office/officeart/2005/8/layout/orgChart1"/>
    <dgm:cxn modelId="{628665E4-A5FC-4B37-AD0C-4ABDE72FA391}" type="presParOf" srcId="{1ADC8576-28F6-4AF2-8692-933FD0A48EF1}" destId="{C0EBD75F-2C28-409E-9ECE-635AA79ED080}" srcOrd="1" destOrd="0" presId="urn:microsoft.com/office/officeart/2005/8/layout/orgChart1"/>
    <dgm:cxn modelId="{B792480F-D9D4-43FB-8961-CA454B3FC8E1}" type="presParOf" srcId="{B049C990-B1BF-41E7-ABD6-475BBF938399}" destId="{0D28F652-BB8E-4E15-AADE-4D4F9F1E7F03}" srcOrd="1" destOrd="0" presId="urn:microsoft.com/office/officeart/2005/8/layout/orgChart1"/>
    <dgm:cxn modelId="{7225C658-7A69-45BC-BB9B-D93EFF475100}" type="presParOf" srcId="{0D28F652-BB8E-4E15-AADE-4D4F9F1E7F03}" destId="{DEDA2021-0169-41ED-863E-71432D664FCE}" srcOrd="0" destOrd="0" presId="urn:microsoft.com/office/officeart/2005/8/layout/orgChart1"/>
    <dgm:cxn modelId="{32232E06-A646-472C-A96D-5D36C8C94C93}" type="presParOf" srcId="{0D28F652-BB8E-4E15-AADE-4D4F9F1E7F03}" destId="{4C507D50-2B03-4303-96BC-B5CF60946F33}" srcOrd="1" destOrd="0" presId="urn:microsoft.com/office/officeart/2005/8/layout/orgChart1"/>
    <dgm:cxn modelId="{2D3E75A6-7C69-497E-B33C-09B1132E04EA}" type="presParOf" srcId="{4C507D50-2B03-4303-96BC-B5CF60946F33}" destId="{3F4C9DA3-DE94-4BE5-B033-18A0C1797FBE}" srcOrd="0" destOrd="0" presId="urn:microsoft.com/office/officeart/2005/8/layout/orgChart1"/>
    <dgm:cxn modelId="{2D0334F0-4F14-4FE6-BB88-9B775633B1B9}" type="presParOf" srcId="{3F4C9DA3-DE94-4BE5-B033-18A0C1797FBE}" destId="{8E3EFC42-B49A-441F-943D-D107770F54E1}" srcOrd="0" destOrd="0" presId="urn:microsoft.com/office/officeart/2005/8/layout/orgChart1"/>
    <dgm:cxn modelId="{40947F55-1F08-4B76-879F-91F8820AB80E}" type="presParOf" srcId="{3F4C9DA3-DE94-4BE5-B033-18A0C1797FBE}" destId="{250F2558-EBEA-4D61-B842-9A8C98315602}" srcOrd="1" destOrd="0" presId="urn:microsoft.com/office/officeart/2005/8/layout/orgChart1"/>
    <dgm:cxn modelId="{3702EE8C-4CE5-448E-85E4-F04F1AB03447}" type="presParOf" srcId="{4C507D50-2B03-4303-96BC-B5CF60946F33}" destId="{AE999A53-C316-4543-A329-53F8C279C21C}" srcOrd="1" destOrd="0" presId="urn:microsoft.com/office/officeart/2005/8/layout/orgChart1"/>
    <dgm:cxn modelId="{60E0E026-8575-4DF3-92BC-394F8BFE4A57}" type="presParOf" srcId="{4C507D50-2B03-4303-96BC-B5CF60946F33}" destId="{B4F2A1EC-F7EF-432B-A152-E2AF22ECB3BB}" srcOrd="2" destOrd="0" presId="urn:microsoft.com/office/officeart/2005/8/layout/orgChart1"/>
    <dgm:cxn modelId="{7662B117-E4DB-4F6C-950F-EC3D1F1BF558}" type="presParOf" srcId="{0D28F652-BB8E-4E15-AADE-4D4F9F1E7F03}" destId="{91A784F4-15FC-4861-AE4D-E5999D37BA8B}" srcOrd="2" destOrd="0" presId="urn:microsoft.com/office/officeart/2005/8/layout/orgChart1"/>
    <dgm:cxn modelId="{C759894F-331A-4E36-A0B3-1C0D028FE2FB}" type="presParOf" srcId="{0D28F652-BB8E-4E15-AADE-4D4F9F1E7F03}" destId="{32B84E70-E1DE-463B-90A9-70DB3DB6734A}" srcOrd="3" destOrd="0" presId="urn:microsoft.com/office/officeart/2005/8/layout/orgChart1"/>
    <dgm:cxn modelId="{6D1A59A9-9AB4-4E62-8E99-94CBBD9D7577}" type="presParOf" srcId="{32B84E70-E1DE-463B-90A9-70DB3DB6734A}" destId="{0F9ABBAB-BFA1-4AF1-AC24-805FBDF0A218}" srcOrd="0" destOrd="0" presId="urn:microsoft.com/office/officeart/2005/8/layout/orgChart1"/>
    <dgm:cxn modelId="{9519FF30-7266-4D31-94C3-C93F094CC82F}" type="presParOf" srcId="{0F9ABBAB-BFA1-4AF1-AC24-805FBDF0A218}" destId="{AD467E60-C7F4-4058-920B-F308F404FBB0}" srcOrd="0" destOrd="0" presId="urn:microsoft.com/office/officeart/2005/8/layout/orgChart1"/>
    <dgm:cxn modelId="{30A5C002-75F2-4D84-A44E-613D8B19C7BC}" type="presParOf" srcId="{0F9ABBAB-BFA1-4AF1-AC24-805FBDF0A218}" destId="{F1B61985-909B-42B5-AE98-40B5026FBB54}" srcOrd="1" destOrd="0" presId="urn:microsoft.com/office/officeart/2005/8/layout/orgChart1"/>
    <dgm:cxn modelId="{F7BB3F61-BECB-4DB6-A389-1F84EE742724}" type="presParOf" srcId="{32B84E70-E1DE-463B-90A9-70DB3DB6734A}" destId="{CA430A57-9878-4836-88FE-25A39FC96C0C}" srcOrd="1" destOrd="0" presId="urn:microsoft.com/office/officeart/2005/8/layout/orgChart1"/>
    <dgm:cxn modelId="{1D506C89-57BB-4027-BA3B-0FD030500117}" type="presParOf" srcId="{32B84E70-E1DE-463B-90A9-70DB3DB6734A}" destId="{A5B8A1D8-624A-4685-B31E-FFC5BF4BD726}" srcOrd="2" destOrd="0" presId="urn:microsoft.com/office/officeart/2005/8/layout/orgChart1"/>
    <dgm:cxn modelId="{7484C67E-C8C4-4C59-8506-84250D874AAB}" type="presParOf" srcId="{B049C990-B1BF-41E7-ABD6-475BBF938399}" destId="{5A4C3A63-2681-4A8E-B5F0-CD66414D30D1}" srcOrd="2" destOrd="0" presId="urn:microsoft.com/office/officeart/2005/8/layout/orgChart1"/>
    <dgm:cxn modelId="{6B68FD85-6A46-4433-AC8A-CC111CE6F1B2}" type="presParOf" srcId="{E5ECBBE3-9B95-45F7-8F13-CE4B09616C0E}" destId="{534B1D47-606F-42C3-B435-D9FFDEF64129}" srcOrd="2" destOrd="0" presId="urn:microsoft.com/office/officeart/2005/8/layout/orgChart1"/>
    <dgm:cxn modelId="{94B15908-EF14-4960-AA1E-DB0835B28D7C}" type="presParOf" srcId="{534B1D47-606F-42C3-B435-D9FFDEF64129}" destId="{C7D0BFE0-54BA-4C40-8240-53DCCBCE1CCB}" srcOrd="0" destOrd="0" presId="urn:microsoft.com/office/officeart/2005/8/layout/orgChart1"/>
    <dgm:cxn modelId="{CB600133-EFDA-481E-92FB-AB9C1C83BF79}" type="presParOf" srcId="{C7D0BFE0-54BA-4C40-8240-53DCCBCE1CCB}" destId="{1DE34D96-E513-4209-B1C3-BB6B25F66079}" srcOrd="0" destOrd="0" presId="urn:microsoft.com/office/officeart/2005/8/layout/orgChart1"/>
    <dgm:cxn modelId="{3FDE6B91-B06D-4DA1-B0A9-6EFDC1E8F7DF}" type="presParOf" srcId="{C7D0BFE0-54BA-4C40-8240-53DCCBCE1CCB}" destId="{4E368958-BE1E-4027-A251-C5DF567595B4}" srcOrd="1" destOrd="0" presId="urn:microsoft.com/office/officeart/2005/8/layout/orgChart1"/>
    <dgm:cxn modelId="{D2503490-98F6-49CA-9827-D8DEFA9D6067}" type="presParOf" srcId="{534B1D47-606F-42C3-B435-D9FFDEF64129}" destId="{CB44B03D-14DF-4001-8937-13EF35CD7E0D}" srcOrd="1" destOrd="0" presId="urn:microsoft.com/office/officeart/2005/8/layout/orgChart1"/>
    <dgm:cxn modelId="{6BD37660-605F-4649-8B26-864EBE34AB0C}" type="presParOf" srcId="{534B1D47-606F-42C3-B435-D9FFDEF64129}" destId="{69B5CC38-2321-42EE-94F1-250DD1C3217E}"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CA28CBC3-400A-4383-A894-B9A6C493B982}"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3D10DB12-8816-44A9-BB34-8A5BCAB08053}">
      <dgm:prSet custT="1"/>
      <dgm:spPr/>
      <dgm:t>
        <a:bodyPr/>
        <a:lstStyle/>
        <a:p>
          <a:pPr algn="ctr" rtl="0"/>
          <a:r>
            <a:rPr lang="en-GB" sz="3600" dirty="0"/>
            <a:t>Time-based vs. Event-based</a:t>
          </a:r>
          <a:endParaRPr lang="en-US" sz="3600" dirty="0"/>
        </a:p>
      </dgm:t>
    </dgm:pt>
    <dgm:pt modelId="{2E70A00A-FB09-42BB-8295-C0A8778B1A66}" type="parTrans" cxnId="{3FD25317-81DB-4457-8B67-EF1BA9D1CD01}">
      <dgm:prSet/>
      <dgm:spPr/>
      <dgm:t>
        <a:bodyPr/>
        <a:lstStyle/>
        <a:p>
          <a:endParaRPr lang="en-US"/>
        </a:p>
      </dgm:t>
    </dgm:pt>
    <dgm:pt modelId="{810E64C6-7E4F-4728-9ABF-8331425CA78E}" type="sibTrans" cxnId="{3FD25317-81DB-4457-8B67-EF1BA9D1CD01}">
      <dgm:prSet/>
      <dgm:spPr/>
      <dgm:t>
        <a:bodyPr/>
        <a:lstStyle/>
        <a:p>
          <a:endParaRPr lang="en-US"/>
        </a:p>
      </dgm:t>
    </dgm:pt>
    <dgm:pt modelId="{129B79D3-E9DC-458D-94FE-063AB45F5E26}" type="pres">
      <dgm:prSet presAssocID="{CA28CBC3-400A-4383-A894-B9A6C493B982}" presName="linear" presStyleCnt="0">
        <dgm:presLayoutVars>
          <dgm:animLvl val="lvl"/>
          <dgm:resizeHandles val="exact"/>
        </dgm:presLayoutVars>
      </dgm:prSet>
      <dgm:spPr/>
      <dgm:t>
        <a:bodyPr/>
        <a:lstStyle/>
        <a:p>
          <a:endParaRPr lang="en-US"/>
        </a:p>
      </dgm:t>
    </dgm:pt>
    <dgm:pt modelId="{2EE15E49-4EFF-4382-9C2E-E5BA6756F6A3}" type="pres">
      <dgm:prSet presAssocID="{3D10DB12-8816-44A9-BB34-8A5BCAB08053}" presName="parentText" presStyleLbl="node1" presStyleIdx="0" presStyleCnt="1" custScaleY="215503" custLinFactNeighborX="28344" custLinFactNeighborY="-26680">
        <dgm:presLayoutVars>
          <dgm:chMax val="0"/>
          <dgm:bulletEnabled val="1"/>
        </dgm:presLayoutVars>
      </dgm:prSet>
      <dgm:spPr/>
      <dgm:t>
        <a:bodyPr/>
        <a:lstStyle/>
        <a:p>
          <a:endParaRPr lang="en-US"/>
        </a:p>
      </dgm:t>
    </dgm:pt>
  </dgm:ptLst>
  <dgm:cxnLst>
    <dgm:cxn modelId="{333FF5F4-CC83-47E4-B984-5034C6EA4933}" type="presOf" srcId="{CA28CBC3-400A-4383-A894-B9A6C493B982}" destId="{129B79D3-E9DC-458D-94FE-063AB45F5E26}" srcOrd="0" destOrd="0" presId="urn:microsoft.com/office/officeart/2005/8/layout/vList2"/>
    <dgm:cxn modelId="{2834701B-5DE8-4BAE-9C4F-424B90F5CA3F}" type="presOf" srcId="{3D10DB12-8816-44A9-BB34-8A5BCAB08053}" destId="{2EE15E49-4EFF-4382-9C2E-E5BA6756F6A3}" srcOrd="0" destOrd="0" presId="urn:microsoft.com/office/officeart/2005/8/layout/vList2"/>
    <dgm:cxn modelId="{3FD25317-81DB-4457-8B67-EF1BA9D1CD01}" srcId="{CA28CBC3-400A-4383-A894-B9A6C493B982}" destId="{3D10DB12-8816-44A9-BB34-8A5BCAB08053}" srcOrd="0" destOrd="0" parTransId="{2E70A00A-FB09-42BB-8295-C0A8778B1A66}" sibTransId="{810E64C6-7E4F-4728-9ABF-8331425CA78E}"/>
    <dgm:cxn modelId="{14FC76B2-102F-48A8-A740-1B565CBD7AB7}" type="presParOf" srcId="{129B79D3-E9DC-458D-94FE-063AB45F5E26}" destId="{2EE15E49-4EFF-4382-9C2E-E5BA6756F6A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674A7899-C036-4B99-A318-B474FAE9E1E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F5DFE1C-1889-4F8C-B7DF-371E877FE77F}">
      <dgm:prSet/>
      <dgm:spPr/>
      <dgm:t>
        <a:bodyPr/>
        <a:lstStyle/>
        <a:p>
          <a:pPr rtl="0"/>
          <a:r>
            <a:rPr lang="en-GB" dirty="0"/>
            <a:t>Which is best?</a:t>
          </a:r>
          <a:endParaRPr lang="en-US" dirty="0"/>
        </a:p>
      </dgm:t>
    </dgm:pt>
    <dgm:pt modelId="{A4EA6D26-9F22-401A-B2F6-9DEB803692D2}" type="parTrans" cxnId="{52C69913-C870-4A3A-B88F-D8427453034A}">
      <dgm:prSet/>
      <dgm:spPr/>
      <dgm:t>
        <a:bodyPr/>
        <a:lstStyle/>
        <a:p>
          <a:endParaRPr lang="en-US"/>
        </a:p>
      </dgm:t>
    </dgm:pt>
    <dgm:pt modelId="{3F3C94C6-7536-4A21-85DF-133C64DCD176}" type="sibTrans" cxnId="{52C69913-C870-4A3A-B88F-D8427453034A}">
      <dgm:prSet/>
      <dgm:spPr/>
      <dgm:t>
        <a:bodyPr/>
        <a:lstStyle/>
        <a:p>
          <a:endParaRPr lang="en-US"/>
        </a:p>
      </dgm:t>
    </dgm:pt>
    <dgm:pt modelId="{8AA346B5-1D24-4A49-9C73-A7BF44E7E766}" type="pres">
      <dgm:prSet presAssocID="{674A7899-C036-4B99-A318-B474FAE9E1EF}" presName="linear" presStyleCnt="0">
        <dgm:presLayoutVars>
          <dgm:animLvl val="lvl"/>
          <dgm:resizeHandles val="exact"/>
        </dgm:presLayoutVars>
      </dgm:prSet>
      <dgm:spPr/>
      <dgm:t>
        <a:bodyPr/>
        <a:lstStyle/>
        <a:p>
          <a:endParaRPr lang="en-US"/>
        </a:p>
      </dgm:t>
    </dgm:pt>
    <dgm:pt modelId="{F44B8EB5-B024-4B13-B83F-DBF2C05B27E1}" type="pres">
      <dgm:prSet presAssocID="{9F5DFE1C-1889-4F8C-B7DF-371E877FE77F}" presName="parentText" presStyleLbl="node1" presStyleIdx="0" presStyleCnt="1" custAng="0" custScaleY="104454" custLinFactNeighborY="15433">
        <dgm:presLayoutVars>
          <dgm:chMax val="0"/>
          <dgm:bulletEnabled val="1"/>
        </dgm:presLayoutVars>
      </dgm:prSet>
      <dgm:spPr/>
      <dgm:t>
        <a:bodyPr/>
        <a:lstStyle/>
        <a:p>
          <a:endParaRPr lang="en-US"/>
        </a:p>
      </dgm:t>
    </dgm:pt>
  </dgm:ptLst>
  <dgm:cxnLst>
    <dgm:cxn modelId="{02B5720E-0D52-4191-BC74-7B5D35679FE1}" type="presOf" srcId="{9F5DFE1C-1889-4F8C-B7DF-371E877FE77F}" destId="{F44B8EB5-B024-4B13-B83F-DBF2C05B27E1}" srcOrd="0" destOrd="0" presId="urn:microsoft.com/office/officeart/2005/8/layout/vList2"/>
    <dgm:cxn modelId="{E97EBDB5-8E53-4BB5-A752-172BB2EB3296}" type="presOf" srcId="{674A7899-C036-4B99-A318-B474FAE9E1EF}" destId="{8AA346B5-1D24-4A49-9C73-A7BF44E7E766}" srcOrd="0" destOrd="0" presId="urn:microsoft.com/office/officeart/2005/8/layout/vList2"/>
    <dgm:cxn modelId="{52C69913-C870-4A3A-B88F-D8427453034A}" srcId="{674A7899-C036-4B99-A318-B474FAE9E1EF}" destId="{9F5DFE1C-1889-4F8C-B7DF-371E877FE77F}" srcOrd="0" destOrd="0" parTransId="{A4EA6D26-9F22-401A-B2F6-9DEB803692D2}" sibTransId="{3F3C94C6-7536-4A21-85DF-133C64DCD176}"/>
    <dgm:cxn modelId="{D9FFFE85-9694-44C4-ADC8-412977825973}" type="presParOf" srcId="{8AA346B5-1D24-4A49-9C73-A7BF44E7E766}" destId="{F44B8EB5-B024-4B13-B83F-DBF2C05B27E1}"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D66A7132-60EB-4F97-8CDD-408F93056A5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A3F84BF-CE3A-4E29-B5D3-6E67249AEED8}">
      <dgm:prSet custT="1"/>
      <dgm:spPr/>
      <dgm:t>
        <a:bodyPr/>
        <a:lstStyle/>
        <a:p>
          <a:pPr rtl="0"/>
          <a:r>
            <a:rPr lang="en-GB" sz="2800" dirty="0"/>
            <a:t>TBPM – dependent on self-initiated mental activities </a:t>
          </a:r>
          <a:endParaRPr lang="en-US" sz="2800" dirty="0"/>
        </a:p>
      </dgm:t>
    </dgm:pt>
    <dgm:pt modelId="{581C984B-7859-41E5-A271-94B7200CC979}" type="parTrans" cxnId="{1DD2BE60-B87F-45B0-8B42-78BC30A5BBA4}">
      <dgm:prSet/>
      <dgm:spPr/>
      <dgm:t>
        <a:bodyPr/>
        <a:lstStyle/>
        <a:p>
          <a:endParaRPr lang="en-US"/>
        </a:p>
      </dgm:t>
    </dgm:pt>
    <dgm:pt modelId="{4A1AB506-9566-4312-AC7C-7698FC3E0C87}" type="sibTrans" cxnId="{1DD2BE60-B87F-45B0-8B42-78BC30A5BBA4}">
      <dgm:prSet/>
      <dgm:spPr/>
      <dgm:t>
        <a:bodyPr/>
        <a:lstStyle/>
        <a:p>
          <a:endParaRPr lang="en-US"/>
        </a:p>
      </dgm:t>
    </dgm:pt>
    <dgm:pt modelId="{C1F8012B-9E27-4A8F-A3A8-25A16B0009F7}" type="pres">
      <dgm:prSet presAssocID="{D66A7132-60EB-4F97-8CDD-408F93056A58}" presName="linear" presStyleCnt="0">
        <dgm:presLayoutVars>
          <dgm:animLvl val="lvl"/>
          <dgm:resizeHandles val="exact"/>
        </dgm:presLayoutVars>
      </dgm:prSet>
      <dgm:spPr/>
      <dgm:t>
        <a:bodyPr/>
        <a:lstStyle/>
        <a:p>
          <a:endParaRPr lang="en-US"/>
        </a:p>
      </dgm:t>
    </dgm:pt>
    <dgm:pt modelId="{26D47D66-B68B-495C-A938-2789FFB0AAE7}" type="pres">
      <dgm:prSet presAssocID="{7A3F84BF-CE3A-4E29-B5D3-6E67249AEED8}" presName="parentText" presStyleLbl="node1" presStyleIdx="0" presStyleCnt="1" custAng="0" custLinFactNeighborX="-12464" custLinFactNeighborY="11775">
        <dgm:presLayoutVars>
          <dgm:chMax val="0"/>
          <dgm:bulletEnabled val="1"/>
        </dgm:presLayoutVars>
      </dgm:prSet>
      <dgm:spPr/>
      <dgm:t>
        <a:bodyPr/>
        <a:lstStyle/>
        <a:p>
          <a:endParaRPr lang="en-US"/>
        </a:p>
      </dgm:t>
    </dgm:pt>
  </dgm:ptLst>
  <dgm:cxnLst>
    <dgm:cxn modelId="{1DD2BE60-B87F-45B0-8B42-78BC30A5BBA4}" srcId="{D66A7132-60EB-4F97-8CDD-408F93056A58}" destId="{7A3F84BF-CE3A-4E29-B5D3-6E67249AEED8}" srcOrd="0" destOrd="0" parTransId="{581C984B-7859-41E5-A271-94B7200CC979}" sibTransId="{4A1AB506-9566-4312-AC7C-7698FC3E0C87}"/>
    <dgm:cxn modelId="{E96288E3-5237-415D-9E19-2AEADBA331C9}" type="presOf" srcId="{7A3F84BF-CE3A-4E29-B5D3-6E67249AEED8}" destId="{26D47D66-B68B-495C-A938-2789FFB0AAE7}" srcOrd="0" destOrd="0" presId="urn:microsoft.com/office/officeart/2005/8/layout/vList2"/>
    <dgm:cxn modelId="{5AA3C3D1-50F3-4584-AAE1-68883CBAFFB0}" type="presOf" srcId="{D66A7132-60EB-4F97-8CDD-408F93056A58}" destId="{C1F8012B-9E27-4A8F-A3A8-25A16B0009F7}" srcOrd="0" destOrd="0" presId="urn:microsoft.com/office/officeart/2005/8/layout/vList2"/>
    <dgm:cxn modelId="{8F91059C-5270-4581-A021-DEDEE397B6F1}" type="presParOf" srcId="{C1F8012B-9E27-4A8F-A3A8-25A16B0009F7}" destId="{26D47D66-B68B-495C-A938-2789FFB0AAE7}"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55244E8B-9A6E-4B84-9D26-35B64A1B4D80}"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1145C838-EBD2-4058-A4EA-F269E2CB8069}">
      <dgm:prSet custT="1"/>
      <dgm:spPr/>
      <dgm:t>
        <a:bodyPr/>
        <a:lstStyle/>
        <a:p>
          <a:pPr rtl="0"/>
          <a:r>
            <a:rPr lang="en-GB" sz="2800" dirty="0"/>
            <a:t>EBPM – prompted by an external cue</a:t>
          </a:r>
          <a:endParaRPr lang="en-US" sz="2800" dirty="0"/>
        </a:p>
      </dgm:t>
    </dgm:pt>
    <dgm:pt modelId="{A85BFDD2-E062-4E4A-B398-C1E3452550F5}" type="parTrans" cxnId="{2CA6A100-9F60-45F7-86A9-0D91D6C26ABE}">
      <dgm:prSet/>
      <dgm:spPr/>
      <dgm:t>
        <a:bodyPr/>
        <a:lstStyle/>
        <a:p>
          <a:endParaRPr lang="en-US"/>
        </a:p>
      </dgm:t>
    </dgm:pt>
    <dgm:pt modelId="{CAB8671B-1E86-4DD0-97B4-73BB368DFBEA}" type="sibTrans" cxnId="{2CA6A100-9F60-45F7-86A9-0D91D6C26ABE}">
      <dgm:prSet/>
      <dgm:spPr/>
      <dgm:t>
        <a:bodyPr/>
        <a:lstStyle/>
        <a:p>
          <a:endParaRPr lang="en-US"/>
        </a:p>
      </dgm:t>
    </dgm:pt>
    <dgm:pt modelId="{D19C0367-782C-48F8-9967-C1F426CCF53D}" type="pres">
      <dgm:prSet presAssocID="{55244E8B-9A6E-4B84-9D26-35B64A1B4D80}" presName="linear" presStyleCnt="0">
        <dgm:presLayoutVars>
          <dgm:animLvl val="lvl"/>
          <dgm:resizeHandles val="exact"/>
        </dgm:presLayoutVars>
      </dgm:prSet>
      <dgm:spPr/>
      <dgm:t>
        <a:bodyPr/>
        <a:lstStyle/>
        <a:p>
          <a:endParaRPr lang="en-US"/>
        </a:p>
      </dgm:t>
    </dgm:pt>
    <dgm:pt modelId="{52B6EFCB-F686-4F6F-B1B4-70C28FDCA399}" type="pres">
      <dgm:prSet presAssocID="{1145C838-EBD2-4058-A4EA-F269E2CB8069}" presName="parentText" presStyleLbl="node1" presStyleIdx="0" presStyleCnt="1" custAng="0" custScaleY="262788">
        <dgm:presLayoutVars>
          <dgm:chMax val="0"/>
          <dgm:bulletEnabled val="1"/>
        </dgm:presLayoutVars>
      </dgm:prSet>
      <dgm:spPr/>
      <dgm:t>
        <a:bodyPr/>
        <a:lstStyle/>
        <a:p>
          <a:endParaRPr lang="en-US"/>
        </a:p>
      </dgm:t>
    </dgm:pt>
  </dgm:ptLst>
  <dgm:cxnLst>
    <dgm:cxn modelId="{C6F79B1A-9D33-4625-8D01-6A31A2FB75E5}" type="presOf" srcId="{1145C838-EBD2-4058-A4EA-F269E2CB8069}" destId="{52B6EFCB-F686-4F6F-B1B4-70C28FDCA399}" srcOrd="0" destOrd="0" presId="urn:microsoft.com/office/officeart/2005/8/layout/vList2"/>
    <dgm:cxn modelId="{2CA6A100-9F60-45F7-86A9-0D91D6C26ABE}" srcId="{55244E8B-9A6E-4B84-9D26-35B64A1B4D80}" destId="{1145C838-EBD2-4058-A4EA-F269E2CB8069}" srcOrd="0" destOrd="0" parTransId="{A85BFDD2-E062-4E4A-B398-C1E3452550F5}" sibTransId="{CAB8671B-1E86-4DD0-97B4-73BB368DFBEA}"/>
    <dgm:cxn modelId="{C67E51E8-A8C0-4030-A45A-37CFB7394C7C}" type="presOf" srcId="{55244E8B-9A6E-4B84-9D26-35B64A1B4D80}" destId="{D19C0367-782C-48F8-9967-C1F426CCF53D}" srcOrd="0" destOrd="0" presId="urn:microsoft.com/office/officeart/2005/8/layout/vList2"/>
    <dgm:cxn modelId="{94B7A2DC-E176-448A-BC73-ADDABD458763}" type="presParOf" srcId="{D19C0367-782C-48F8-9967-C1F426CCF53D}" destId="{52B6EFCB-F686-4F6F-B1B4-70C28FDCA399}" srcOrd="0"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98E5C1BA-FEE4-45DC-A31F-022153F56C2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C628F85-D416-4949-8A67-5520B4AEC6D0}">
      <dgm:prSet custT="1"/>
      <dgm:spPr/>
      <dgm:t>
        <a:bodyPr/>
        <a:lstStyle/>
        <a:p>
          <a:pPr rtl="0"/>
          <a:r>
            <a:rPr lang="en-GB" sz="2400" dirty="0"/>
            <a:t>PM requires </a:t>
          </a:r>
          <a:r>
            <a:rPr lang="en-GB" sz="2400" dirty="0" smtClean="0"/>
            <a:t>retrieval </a:t>
          </a:r>
          <a:r>
            <a:rPr lang="en-GB" sz="2400" dirty="0"/>
            <a:t>of what needs to be done</a:t>
          </a:r>
          <a:endParaRPr lang="en-US" sz="2400" dirty="0"/>
        </a:p>
      </dgm:t>
    </dgm:pt>
    <dgm:pt modelId="{4B865C99-6ED6-47A0-AEF9-AC9281CBF99F}" type="parTrans" cxnId="{CF49AE7B-374D-4404-866A-C8C6E1FCCF1A}">
      <dgm:prSet/>
      <dgm:spPr/>
      <dgm:t>
        <a:bodyPr/>
        <a:lstStyle/>
        <a:p>
          <a:endParaRPr lang="en-US"/>
        </a:p>
      </dgm:t>
    </dgm:pt>
    <dgm:pt modelId="{C4967628-9B4F-4A70-ACB0-DC445412B1BA}" type="sibTrans" cxnId="{CF49AE7B-374D-4404-866A-C8C6E1FCCF1A}">
      <dgm:prSet/>
      <dgm:spPr/>
      <dgm:t>
        <a:bodyPr/>
        <a:lstStyle/>
        <a:p>
          <a:endParaRPr lang="en-US"/>
        </a:p>
      </dgm:t>
    </dgm:pt>
    <dgm:pt modelId="{93B336F8-D416-4911-AED3-C3975B0F3187}" type="pres">
      <dgm:prSet presAssocID="{98E5C1BA-FEE4-45DC-A31F-022153F56C27}" presName="vert0" presStyleCnt="0">
        <dgm:presLayoutVars>
          <dgm:dir/>
          <dgm:animOne val="branch"/>
          <dgm:animLvl val="lvl"/>
        </dgm:presLayoutVars>
      </dgm:prSet>
      <dgm:spPr/>
      <dgm:t>
        <a:bodyPr/>
        <a:lstStyle/>
        <a:p>
          <a:endParaRPr lang="en-US"/>
        </a:p>
      </dgm:t>
    </dgm:pt>
    <dgm:pt modelId="{8E4CDE42-80F3-4DD4-A3C1-CCC7DEAF9176}" type="pres">
      <dgm:prSet presAssocID="{7C628F85-D416-4949-8A67-5520B4AEC6D0}" presName="thickLine" presStyleLbl="alignNode1" presStyleIdx="0" presStyleCnt="1"/>
      <dgm:spPr/>
    </dgm:pt>
    <dgm:pt modelId="{66557BF5-3A1A-4411-BB42-D506E1671710}" type="pres">
      <dgm:prSet presAssocID="{7C628F85-D416-4949-8A67-5520B4AEC6D0}" presName="horz1" presStyleCnt="0"/>
      <dgm:spPr/>
    </dgm:pt>
    <dgm:pt modelId="{7B7866A3-7226-4B37-BF46-7626213684D2}" type="pres">
      <dgm:prSet presAssocID="{7C628F85-D416-4949-8A67-5520B4AEC6D0}" presName="tx1" presStyleLbl="revTx" presStyleIdx="0" presStyleCnt="1"/>
      <dgm:spPr/>
      <dgm:t>
        <a:bodyPr/>
        <a:lstStyle/>
        <a:p>
          <a:endParaRPr lang="en-US"/>
        </a:p>
      </dgm:t>
    </dgm:pt>
    <dgm:pt modelId="{9467F391-3A8B-4C06-8E4B-B33BFE681631}" type="pres">
      <dgm:prSet presAssocID="{7C628F85-D416-4949-8A67-5520B4AEC6D0}" presName="vert1" presStyleCnt="0"/>
      <dgm:spPr/>
    </dgm:pt>
  </dgm:ptLst>
  <dgm:cxnLst>
    <dgm:cxn modelId="{CF49AE7B-374D-4404-866A-C8C6E1FCCF1A}" srcId="{98E5C1BA-FEE4-45DC-A31F-022153F56C27}" destId="{7C628F85-D416-4949-8A67-5520B4AEC6D0}" srcOrd="0" destOrd="0" parTransId="{4B865C99-6ED6-47A0-AEF9-AC9281CBF99F}" sibTransId="{C4967628-9B4F-4A70-ACB0-DC445412B1BA}"/>
    <dgm:cxn modelId="{7FD9B680-EB61-4F05-AAC4-8AE3AC53AA17}" type="presOf" srcId="{98E5C1BA-FEE4-45DC-A31F-022153F56C27}" destId="{93B336F8-D416-4911-AED3-C3975B0F3187}" srcOrd="0" destOrd="0" presId="urn:microsoft.com/office/officeart/2008/layout/LinedList"/>
    <dgm:cxn modelId="{DBEF7873-F758-40EC-A8DD-81BA0529E32E}" type="presOf" srcId="{7C628F85-D416-4949-8A67-5520B4AEC6D0}" destId="{7B7866A3-7226-4B37-BF46-7626213684D2}" srcOrd="0" destOrd="0" presId="urn:microsoft.com/office/officeart/2008/layout/LinedList"/>
    <dgm:cxn modelId="{63CB6455-4FBF-45D0-9AEE-DED3EDE13A09}" type="presParOf" srcId="{93B336F8-D416-4911-AED3-C3975B0F3187}" destId="{8E4CDE42-80F3-4DD4-A3C1-CCC7DEAF9176}" srcOrd="0" destOrd="0" presId="urn:microsoft.com/office/officeart/2008/layout/LinedList"/>
    <dgm:cxn modelId="{07E8BECE-D017-4368-8DA2-8495EE4FE90C}" type="presParOf" srcId="{93B336F8-D416-4911-AED3-C3975B0F3187}" destId="{66557BF5-3A1A-4411-BB42-D506E1671710}" srcOrd="1" destOrd="0" presId="urn:microsoft.com/office/officeart/2008/layout/LinedList"/>
    <dgm:cxn modelId="{0E72E7A7-5959-445C-A610-966CFA17A62C}" type="presParOf" srcId="{66557BF5-3A1A-4411-BB42-D506E1671710}" destId="{7B7866A3-7226-4B37-BF46-7626213684D2}" srcOrd="0" destOrd="0" presId="urn:microsoft.com/office/officeart/2008/layout/LinedList"/>
    <dgm:cxn modelId="{E35C0A8A-388C-4C13-A8A1-4C91A4014257}" type="presParOf" srcId="{66557BF5-3A1A-4411-BB42-D506E1671710}" destId="{9467F391-3A8B-4C06-8E4B-B33BFE681631}" srcOrd="1" destOrd="0" presId="urn:microsoft.com/office/officeart/2008/layout/LinedList"/>
  </dgm:cxnLst>
  <dgm:bg/>
  <dgm:whole/>
  <dgm:extLst>
    <a:ext uri="http://schemas.microsoft.com/office/drawing/2008/diagram">
      <dsp:dataModelExt xmlns:dsp="http://schemas.microsoft.com/office/drawing/2008/diagram" relId="rId28"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5B265599-421C-4330-B9BA-EEACA7B69092}"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7E4AEB25-3393-4106-A7F1-CDBF215A89A6}">
      <dgm:prSet custT="1"/>
      <dgm:spPr/>
      <dgm:t>
        <a:bodyPr/>
        <a:lstStyle/>
        <a:p>
          <a:pPr algn="ctr" rtl="0"/>
          <a:r>
            <a:rPr lang="en-GB" sz="2800" dirty="0"/>
            <a:t>Empirical studies - older adults </a:t>
          </a:r>
          <a:r>
            <a:rPr lang="en-GB" sz="2800" dirty="0" smtClean="0"/>
            <a:t>not </a:t>
          </a:r>
          <a:r>
            <a:rPr lang="en-GB" sz="2800" dirty="0"/>
            <a:t>impaired in all aspects of PM, they tend to perform as </a:t>
          </a:r>
          <a:r>
            <a:rPr lang="en-GB" sz="2800" dirty="0" smtClean="0"/>
            <a:t>well/better </a:t>
          </a:r>
          <a:r>
            <a:rPr lang="en-GB" sz="2800" dirty="0"/>
            <a:t>than </a:t>
          </a:r>
          <a:r>
            <a:rPr lang="en-GB" sz="2800" dirty="0" smtClean="0"/>
            <a:t>younger </a:t>
          </a:r>
          <a:r>
            <a:rPr lang="en-GB" sz="2800" dirty="0"/>
            <a:t>counterparts in tasks </a:t>
          </a:r>
          <a:r>
            <a:rPr lang="en-GB" sz="2800" dirty="0" smtClean="0"/>
            <a:t>carried </a:t>
          </a:r>
          <a:r>
            <a:rPr lang="en-GB" sz="2800" dirty="0"/>
            <a:t>out in naturalistic rather than laboratory settings.</a:t>
          </a:r>
        </a:p>
      </dgm:t>
    </dgm:pt>
    <dgm:pt modelId="{B19113EA-8208-4D2C-86A2-37C58C7496E4}" type="parTrans" cxnId="{9686D3EC-2BF1-480F-B027-6C2229E0E6CD}">
      <dgm:prSet/>
      <dgm:spPr/>
      <dgm:t>
        <a:bodyPr/>
        <a:lstStyle/>
        <a:p>
          <a:pPr algn="ctr"/>
          <a:endParaRPr lang="en-GB"/>
        </a:p>
      </dgm:t>
    </dgm:pt>
    <dgm:pt modelId="{D17EE37B-87C7-45B7-A212-C2929D86F6E4}" type="sibTrans" cxnId="{9686D3EC-2BF1-480F-B027-6C2229E0E6CD}">
      <dgm:prSet/>
      <dgm:spPr/>
      <dgm:t>
        <a:bodyPr/>
        <a:lstStyle/>
        <a:p>
          <a:pPr algn="ctr"/>
          <a:endParaRPr lang="en-GB"/>
        </a:p>
      </dgm:t>
    </dgm:pt>
    <dgm:pt modelId="{A7575A93-5145-4E41-8754-E1963FDC0B6D}" type="pres">
      <dgm:prSet presAssocID="{5B265599-421C-4330-B9BA-EEACA7B69092}" presName="linear" presStyleCnt="0">
        <dgm:presLayoutVars>
          <dgm:animLvl val="lvl"/>
          <dgm:resizeHandles val="exact"/>
        </dgm:presLayoutVars>
      </dgm:prSet>
      <dgm:spPr/>
      <dgm:t>
        <a:bodyPr/>
        <a:lstStyle/>
        <a:p>
          <a:endParaRPr lang="en-US"/>
        </a:p>
      </dgm:t>
    </dgm:pt>
    <dgm:pt modelId="{1BE6AC79-AC76-426C-B755-5E30DCEFCD3C}" type="pres">
      <dgm:prSet presAssocID="{7E4AEB25-3393-4106-A7F1-CDBF215A89A6}" presName="parentText" presStyleLbl="node1" presStyleIdx="0" presStyleCnt="1" custScaleX="100000" custScaleY="483918" custLinFactNeighborX="-1053" custLinFactNeighborY="5386">
        <dgm:presLayoutVars>
          <dgm:chMax val="0"/>
          <dgm:bulletEnabled val="1"/>
        </dgm:presLayoutVars>
      </dgm:prSet>
      <dgm:spPr/>
      <dgm:t>
        <a:bodyPr/>
        <a:lstStyle/>
        <a:p>
          <a:endParaRPr lang="en-US"/>
        </a:p>
      </dgm:t>
    </dgm:pt>
  </dgm:ptLst>
  <dgm:cxnLst>
    <dgm:cxn modelId="{9686D3EC-2BF1-480F-B027-6C2229E0E6CD}" srcId="{5B265599-421C-4330-B9BA-EEACA7B69092}" destId="{7E4AEB25-3393-4106-A7F1-CDBF215A89A6}" srcOrd="0" destOrd="0" parTransId="{B19113EA-8208-4D2C-86A2-37C58C7496E4}" sibTransId="{D17EE37B-87C7-45B7-A212-C2929D86F6E4}"/>
    <dgm:cxn modelId="{BB1BBA7B-F4F2-410D-8616-907D827716ED}" type="presOf" srcId="{7E4AEB25-3393-4106-A7F1-CDBF215A89A6}" destId="{1BE6AC79-AC76-426C-B755-5E30DCEFCD3C}" srcOrd="0" destOrd="0" presId="urn:microsoft.com/office/officeart/2005/8/layout/vList2"/>
    <dgm:cxn modelId="{E0348B2C-C52F-472F-A3FE-B518C4D687B0}" type="presOf" srcId="{5B265599-421C-4330-B9BA-EEACA7B69092}" destId="{A7575A93-5145-4E41-8754-E1963FDC0B6D}" srcOrd="0" destOrd="0" presId="urn:microsoft.com/office/officeart/2005/8/layout/vList2"/>
    <dgm:cxn modelId="{743AC8A1-089D-4B51-B1CE-ABB30A221092}" type="presParOf" srcId="{A7575A93-5145-4E41-8754-E1963FDC0B6D}" destId="{1BE6AC79-AC76-426C-B755-5E30DCEFCD3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320A90D7-F28B-4783-AC86-09FB1A879385}" type="doc">
      <dgm:prSet loTypeId="urn:microsoft.com/office/officeart/2005/8/layout/cycle7" loCatId="cycle" qsTypeId="urn:microsoft.com/office/officeart/2005/8/quickstyle/simple1" qsCatId="simple" csTypeId="urn:microsoft.com/office/officeart/2005/8/colors/colorful4" csCatId="colorful" phldr="1"/>
      <dgm:spPr/>
      <dgm:t>
        <a:bodyPr/>
        <a:lstStyle/>
        <a:p>
          <a:endParaRPr lang="en-GB"/>
        </a:p>
      </dgm:t>
    </dgm:pt>
    <dgm:pt modelId="{DF6A9C4F-927D-41CF-97E4-0B14DAC3DEF7}">
      <dgm:prSet custT="1"/>
      <dgm:spPr/>
      <dgm:t>
        <a:bodyPr/>
        <a:lstStyle/>
        <a:p>
          <a:pPr rtl="0"/>
          <a:r>
            <a:rPr lang="en-GB" sz="2800" b="1" dirty="0" smtClean="0"/>
            <a:t>Telephone </a:t>
          </a:r>
          <a:r>
            <a:rPr lang="en-GB" sz="2800" b="1" dirty="0"/>
            <a:t>the experimenter </a:t>
          </a:r>
          <a:r>
            <a:rPr lang="en-GB" sz="2800" dirty="0"/>
            <a:t>at a specific time over 4 weeks (</a:t>
          </a:r>
          <a:r>
            <a:rPr lang="en-GB" sz="2800" dirty="0" err="1"/>
            <a:t>Devolder</a:t>
          </a:r>
          <a:r>
            <a:rPr lang="en-GB" sz="2800" dirty="0"/>
            <a:t>, Brigham, &amp; Pressley, 1990); 3 weeks (Poon &amp; Schaffer, 1982), 2 weeks (</a:t>
          </a:r>
          <a:r>
            <a:rPr lang="en-GB" sz="2800" dirty="0" err="1"/>
            <a:t>Moscovitch</a:t>
          </a:r>
          <a:r>
            <a:rPr lang="en-GB" sz="2800" dirty="0"/>
            <a:t>, 1982); 5 days (</a:t>
          </a:r>
          <a:r>
            <a:rPr lang="en-GB" sz="2800" dirty="0" err="1"/>
            <a:t>Maylor</a:t>
          </a:r>
          <a:r>
            <a:rPr lang="en-GB" sz="2800" dirty="0"/>
            <a:t>, 1990)</a:t>
          </a:r>
        </a:p>
      </dgm:t>
    </dgm:pt>
    <dgm:pt modelId="{ED1F78A3-B672-45CA-BC8A-E7B4FF1A27BF}" type="parTrans" cxnId="{214ABC1E-6737-48A0-A80E-E8BDDADDCE86}">
      <dgm:prSet/>
      <dgm:spPr/>
      <dgm:t>
        <a:bodyPr/>
        <a:lstStyle/>
        <a:p>
          <a:endParaRPr lang="en-GB"/>
        </a:p>
      </dgm:t>
    </dgm:pt>
    <dgm:pt modelId="{C11CA19B-C00E-43F4-A1CB-58EA89C709FA}" type="sibTrans" cxnId="{214ABC1E-6737-48A0-A80E-E8BDDADDCE86}">
      <dgm:prSet/>
      <dgm:spPr/>
      <dgm:t>
        <a:bodyPr/>
        <a:lstStyle/>
        <a:p>
          <a:endParaRPr lang="en-GB"/>
        </a:p>
      </dgm:t>
    </dgm:pt>
    <dgm:pt modelId="{25FAB7C6-FB79-417D-B986-8D543D7E7D46}">
      <dgm:prSet custT="1"/>
      <dgm:spPr/>
      <dgm:t>
        <a:bodyPr/>
        <a:lstStyle/>
        <a:p>
          <a:pPr rtl="0"/>
          <a:r>
            <a:rPr lang="en-GB" sz="2800" b="1" dirty="0"/>
            <a:t>mail postcards to the experimenter </a:t>
          </a:r>
          <a:r>
            <a:rPr lang="en-GB" sz="2800" dirty="0"/>
            <a:t>(Patton &amp; </a:t>
          </a:r>
          <a:r>
            <a:rPr lang="en-GB" sz="2800" dirty="0" err="1"/>
            <a:t>Meit</a:t>
          </a:r>
          <a:r>
            <a:rPr lang="en-GB" sz="2800" dirty="0"/>
            <a:t>, 1993)</a:t>
          </a:r>
        </a:p>
      </dgm:t>
    </dgm:pt>
    <dgm:pt modelId="{D2A75938-54BD-4903-AD70-F651F23A4E15}" type="parTrans" cxnId="{23D745A4-20BD-4145-9C58-AEA5048D7A02}">
      <dgm:prSet/>
      <dgm:spPr/>
      <dgm:t>
        <a:bodyPr/>
        <a:lstStyle/>
        <a:p>
          <a:endParaRPr lang="en-GB"/>
        </a:p>
      </dgm:t>
    </dgm:pt>
    <dgm:pt modelId="{582A07E7-51E4-4945-A922-4996C8851C5F}" type="sibTrans" cxnId="{23D745A4-20BD-4145-9C58-AEA5048D7A02}">
      <dgm:prSet/>
      <dgm:spPr/>
      <dgm:t>
        <a:bodyPr/>
        <a:lstStyle/>
        <a:p>
          <a:endParaRPr lang="en-GB"/>
        </a:p>
      </dgm:t>
    </dgm:pt>
    <dgm:pt modelId="{E90E35AF-FDDE-4A84-B449-097690FC3DFE}">
      <dgm:prSet custT="1"/>
      <dgm:spPr/>
      <dgm:t>
        <a:bodyPr/>
        <a:lstStyle/>
        <a:p>
          <a:pPr rtl="0"/>
          <a:r>
            <a:rPr lang="en-GB" sz="2800" b="1" dirty="0"/>
            <a:t>periodically log the time on an electronic organizer </a:t>
          </a:r>
          <a:r>
            <a:rPr lang="en-GB" sz="2800" dirty="0"/>
            <a:t>(Rendell &amp; Thomson, 1993, 1999) </a:t>
          </a:r>
        </a:p>
      </dgm:t>
    </dgm:pt>
    <dgm:pt modelId="{77E7B77C-234B-4C17-BA56-EA3E2A21D0E9}" type="parTrans" cxnId="{3977E81A-C8FE-4A25-A537-30F1585F3345}">
      <dgm:prSet/>
      <dgm:spPr/>
      <dgm:t>
        <a:bodyPr/>
        <a:lstStyle/>
        <a:p>
          <a:endParaRPr lang="en-GB"/>
        </a:p>
      </dgm:t>
    </dgm:pt>
    <dgm:pt modelId="{882C354F-3C08-4D34-BB3F-8E306B2DADA3}" type="sibTrans" cxnId="{3977E81A-C8FE-4A25-A537-30F1585F3345}">
      <dgm:prSet/>
      <dgm:spPr/>
      <dgm:t>
        <a:bodyPr/>
        <a:lstStyle/>
        <a:p>
          <a:endParaRPr lang="en-GB"/>
        </a:p>
      </dgm:t>
    </dgm:pt>
    <dgm:pt modelId="{E65F965F-96F8-48AF-A0C9-9CBC1E9D1DD3}" type="pres">
      <dgm:prSet presAssocID="{320A90D7-F28B-4783-AC86-09FB1A879385}" presName="Name0" presStyleCnt="0">
        <dgm:presLayoutVars>
          <dgm:dir/>
          <dgm:resizeHandles val="exact"/>
        </dgm:presLayoutVars>
      </dgm:prSet>
      <dgm:spPr/>
      <dgm:t>
        <a:bodyPr/>
        <a:lstStyle/>
        <a:p>
          <a:endParaRPr lang="en-US"/>
        </a:p>
      </dgm:t>
    </dgm:pt>
    <dgm:pt modelId="{BC85658D-2D88-4313-8B08-6B7AE9AC5009}" type="pres">
      <dgm:prSet presAssocID="{DF6A9C4F-927D-41CF-97E4-0B14DAC3DEF7}" presName="node" presStyleLbl="node1" presStyleIdx="0" presStyleCnt="3" custScaleX="399220" custScaleY="141498" custRadScaleRad="84810" custRadScaleInc="0">
        <dgm:presLayoutVars>
          <dgm:bulletEnabled val="1"/>
        </dgm:presLayoutVars>
      </dgm:prSet>
      <dgm:spPr/>
      <dgm:t>
        <a:bodyPr/>
        <a:lstStyle/>
        <a:p>
          <a:endParaRPr lang="en-US"/>
        </a:p>
      </dgm:t>
    </dgm:pt>
    <dgm:pt modelId="{B467A10C-3B00-447A-AED4-F27B205B547F}" type="pres">
      <dgm:prSet presAssocID="{C11CA19B-C00E-43F4-A1CB-58EA89C709FA}" presName="sibTrans" presStyleLbl="sibTrans2D1" presStyleIdx="0" presStyleCnt="3" custScaleX="95622" custScaleY="92702" custLinFactNeighborX="29198" custLinFactNeighborY="7360"/>
      <dgm:spPr/>
      <dgm:t>
        <a:bodyPr/>
        <a:lstStyle/>
        <a:p>
          <a:endParaRPr lang="en-US"/>
        </a:p>
      </dgm:t>
    </dgm:pt>
    <dgm:pt modelId="{BAD19364-973A-492C-B385-70967199D2AE}" type="pres">
      <dgm:prSet presAssocID="{C11CA19B-C00E-43F4-A1CB-58EA89C709FA}" presName="connectorText" presStyleLbl="sibTrans2D1" presStyleIdx="0" presStyleCnt="3"/>
      <dgm:spPr/>
      <dgm:t>
        <a:bodyPr/>
        <a:lstStyle/>
        <a:p>
          <a:endParaRPr lang="en-US"/>
        </a:p>
      </dgm:t>
    </dgm:pt>
    <dgm:pt modelId="{0BA7F1A4-2C09-4E29-AD1B-56269F9D2254}" type="pres">
      <dgm:prSet presAssocID="{25FAB7C6-FB79-417D-B986-8D543D7E7D46}" presName="node" presStyleLbl="node1" presStyleIdx="1" presStyleCnt="3" custScaleX="172171" custScaleY="174044" custRadScaleRad="124912" custRadScaleInc="-20566">
        <dgm:presLayoutVars>
          <dgm:bulletEnabled val="1"/>
        </dgm:presLayoutVars>
      </dgm:prSet>
      <dgm:spPr/>
      <dgm:t>
        <a:bodyPr/>
        <a:lstStyle/>
        <a:p>
          <a:endParaRPr lang="en-US"/>
        </a:p>
      </dgm:t>
    </dgm:pt>
    <dgm:pt modelId="{DD2D2FC2-766B-4D47-9707-6DCDE99EAD1B}" type="pres">
      <dgm:prSet presAssocID="{582A07E7-51E4-4945-A922-4996C8851C5F}" presName="sibTrans" presStyleLbl="sibTrans2D1" presStyleIdx="1" presStyleCnt="3" custScaleX="89220" custLinFactNeighborX="-8670" custLinFactNeighborY="3665"/>
      <dgm:spPr/>
      <dgm:t>
        <a:bodyPr/>
        <a:lstStyle/>
        <a:p>
          <a:endParaRPr lang="en-US"/>
        </a:p>
      </dgm:t>
    </dgm:pt>
    <dgm:pt modelId="{5598FD49-A173-4170-8BDB-36C524E8E31F}" type="pres">
      <dgm:prSet presAssocID="{582A07E7-51E4-4945-A922-4996C8851C5F}" presName="connectorText" presStyleLbl="sibTrans2D1" presStyleIdx="1" presStyleCnt="3"/>
      <dgm:spPr/>
      <dgm:t>
        <a:bodyPr/>
        <a:lstStyle/>
        <a:p>
          <a:endParaRPr lang="en-US"/>
        </a:p>
      </dgm:t>
    </dgm:pt>
    <dgm:pt modelId="{246296D1-D6DD-451C-9463-EE78B04A9A15}" type="pres">
      <dgm:prSet presAssocID="{E90E35AF-FDDE-4A84-B449-097690FC3DFE}" presName="node" presStyleLbl="node1" presStyleIdx="2" presStyleCnt="3" custScaleX="181419" custScaleY="189862" custRadScaleRad="118270" custRadScaleInc="24805">
        <dgm:presLayoutVars>
          <dgm:bulletEnabled val="1"/>
        </dgm:presLayoutVars>
      </dgm:prSet>
      <dgm:spPr/>
      <dgm:t>
        <a:bodyPr/>
        <a:lstStyle/>
        <a:p>
          <a:endParaRPr lang="en-US"/>
        </a:p>
      </dgm:t>
    </dgm:pt>
    <dgm:pt modelId="{8692BE3C-01DB-49EA-A081-7C790EC541F5}" type="pres">
      <dgm:prSet presAssocID="{882C354F-3C08-4D34-BB3F-8E306B2DADA3}" presName="sibTrans" presStyleLbl="sibTrans2D1" presStyleIdx="2" presStyleCnt="3" custScaleX="88792" custScaleY="83432" custLinFactNeighborX="-47790" custLinFactNeighborY="12114"/>
      <dgm:spPr/>
      <dgm:t>
        <a:bodyPr/>
        <a:lstStyle/>
        <a:p>
          <a:endParaRPr lang="en-US"/>
        </a:p>
      </dgm:t>
    </dgm:pt>
    <dgm:pt modelId="{CC1644C7-A28E-4EB0-A44C-D573CA43B8FB}" type="pres">
      <dgm:prSet presAssocID="{882C354F-3C08-4D34-BB3F-8E306B2DADA3}" presName="connectorText" presStyleLbl="sibTrans2D1" presStyleIdx="2" presStyleCnt="3"/>
      <dgm:spPr/>
      <dgm:t>
        <a:bodyPr/>
        <a:lstStyle/>
        <a:p>
          <a:endParaRPr lang="en-US"/>
        </a:p>
      </dgm:t>
    </dgm:pt>
  </dgm:ptLst>
  <dgm:cxnLst>
    <dgm:cxn modelId="{62AB98BF-1CE5-4096-8F8A-D60EEA36DD16}" type="presOf" srcId="{DF6A9C4F-927D-41CF-97E4-0B14DAC3DEF7}" destId="{BC85658D-2D88-4313-8B08-6B7AE9AC5009}" srcOrd="0" destOrd="0" presId="urn:microsoft.com/office/officeart/2005/8/layout/cycle7"/>
    <dgm:cxn modelId="{58848F78-4147-4B0D-A3A9-23420FFBF6EA}" type="presOf" srcId="{E90E35AF-FDDE-4A84-B449-097690FC3DFE}" destId="{246296D1-D6DD-451C-9463-EE78B04A9A15}" srcOrd="0" destOrd="0" presId="urn:microsoft.com/office/officeart/2005/8/layout/cycle7"/>
    <dgm:cxn modelId="{46F531F0-7759-4B8B-834B-D92DE2925568}" type="presOf" srcId="{882C354F-3C08-4D34-BB3F-8E306B2DADA3}" destId="{CC1644C7-A28E-4EB0-A44C-D573CA43B8FB}" srcOrd="1" destOrd="0" presId="urn:microsoft.com/office/officeart/2005/8/layout/cycle7"/>
    <dgm:cxn modelId="{23D745A4-20BD-4145-9C58-AEA5048D7A02}" srcId="{320A90D7-F28B-4783-AC86-09FB1A879385}" destId="{25FAB7C6-FB79-417D-B986-8D543D7E7D46}" srcOrd="1" destOrd="0" parTransId="{D2A75938-54BD-4903-AD70-F651F23A4E15}" sibTransId="{582A07E7-51E4-4945-A922-4996C8851C5F}"/>
    <dgm:cxn modelId="{A035468E-8B71-4FD5-B58D-5B0BEB975117}" type="presOf" srcId="{320A90D7-F28B-4783-AC86-09FB1A879385}" destId="{E65F965F-96F8-48AF-A0C9-9CBC1E9D1DD3}" srcOrd="0" destOrd="0" presId="urn:microsoft.com/office/officeart/2005/8/layout/cycle7"/>
    <dgm:cxn modelId="{873A3B1E-FD62-4734-BA0E-855D9D9F92DB}" type="presOf" srcId="{582A07E7-51E4-4945-A922-4996C8851C5F}" destId="{5598FD49-A173-4170-8BDB-36C524E8E31F}" srcOrd="1" destOrd="0" presId="urn:microsoft.com/office/officeart/2005/8/layout/cycle7"/>
    <dgm:cxn modelId="{B0E41246-A079-4EF8-BE4A-D15D1AB662E0}" type="presOf" srcId="{25FAB7C6-FB79-417D-B986-8D543D7E7D46}" destId="{0BA7F1A4-2C09-4E29-AD1B-56269F9D2254}" srcOrd="0" destOrd="0" presId="urn:microsoft.com/office/officeart/2005/8/layout/cycle7"/>
    <dgm:cxn modelId="{E3FDCD41-7B5B-4407-8011-C1131EB71EE2}" type="presOf" srcId="{582A07E7-51E4-4945-A922-4996C8851C5F}" destId="{DD2D2FC2-766B-4D47-9707-6DCDE99EAD1B}" srcOrd="0" destOrd="0" presId="urn:microsoft.com/office/officeart/2005/8/layout/cycle7"/>
    <dgm:cxn modelId="{3977E81A-C8FE-4A25-A537-30F1585F3345}" srcId="{320A90D7-F28B-4783-AC86-09FB1A879385}" destId="{E90E35AF-FDDE-4A84-B449-097690FC3DFE}" srcOrd="2" destOrd="0" parTransId="{77E7B77C-234B-4C17-BA56-EA3E2A21D0E9}" sibTransId="{882C354F-3C08-4D34-BB3F-8E306B2DADA3}"/>
    <dgm:cxn modelId="{0B428919-9E6E-4E72-A3CD-CAE6E1AF3050}" type="presOf" srcId="{C11CA19B-C00E-43F4-A1CB-58EA89C709FA}" destId="{B467A10C-3B00-447A-AED4-F27B205B547F}" srcOrd="0" destOrd="0" presId="urn:microsoft.com/office/officeart/2005/8/layout/cycle7"/>
    <dgm:cxn modelId="{7B6AE500-1205-43D0-8CFF-763EE8FFF859}" type="presOf" srcId="{C11CA19B-C00E-43F4-A1CB-58EA89C709FA}" destId="{BAD19364-973A-492C-B385-70967199D2AE}" srcOrd="1" destOrd="0" presId="urn:microsoft.com/office/officeart/2005/8/layout/cycle7"/>
    <dgm:cxn modelId="{A2F83CBA-5662-4214-8595-23445E237A5C}" type="presOf" srcId="{882C354F-3C08-4D34-BB3F-8E306B2DADA3}" destId="{8692BE3C-01DB-49EA-A081-7C790EC541F5}" srcOrd="0" destOrd="0" presId="urn:microsoft.com/office/officeart/2005/8/layout/cycle7"/>
    <dgm:cxn modelId="{214ABC1E-6737-48A0-A80E-E8BDDADDCE86}" srcId="{320A90D7-F28B-4783-AC86-09FB1A879385}" destId="{DF6A9C4F-927D-41CF-97E4-0B14DAC3DEF7}" srcOrd="0" destOrd="0" parTransId="{ED1F78A3-B672-45CA-BC8A-E7B4FF1A27BF}" sibTransId="{C11CA19B-C00E-43F4-A1CB-58EA89C709FA}"/>
    <dgm:cxn modelId="{9B15F876-7F9F-4F27-A33C-5BC0224A49E3}" type="presParOf" srcId="{E65F965F-96F8-48AF-A0C9-9CBC1E9D1DD3}" destId="{BC85658D-2D88-4313-8B08-6B7AE9AC5009}" srcOrd="0" destOrd="0" presId="urn:microsoft.com/office/officeart/2005/8/layout/cycle7"/>
    <dgm:cxn modelId="{C85F949A-746C-470D-B68F-E66ABCC62CAE}" type="presParOf" srcId="{E65F965F-96F8-48AF-A0C9-9CBC1E9D1DD3}" destId="{B467A10C-3B00-447A-AED4-F27B205B547F}" srcOrd="1" destOrd="0" presId="urn:microsoft.com/office/officeart/2005/8/layout/cycle7"/>
    <dgm:cxn modelId="{9353B22B-4F36-457E-832F-E1F727645E8C}" type="presParOf" srcId="{B467A10C-3B00-447A-AED4-F27B205B547F}" destId="{BAD19364-973A-492C-B385-70967199D2AE}" srcOrd="0" destOrd="0" presId="urn:microsoft.com/office/officeart/2005/8/layout/cycle7"/>
    <dgm:cxn modelId="{D2A4B71D-EE03-4B03-AB9C-A1D91645D517}" type="presParOf" srcId="{E65F965F-96F8-48AF-A0C9-9CBC1E9D1DD3}" destId="{0BA7F1A4-2C09-4E29-AD1B-56269F9D2254}" srcOrd="2" destOrd="0" presId="urn:microsoft.com/office/officeart/2005/8/layout/cycle7"/>
    <dgm:cxn modelId="{F88D69E7-60D4-488F-9632-4A59483D6427}" type="presParOf" srcId="{E65F965F-96F8-48AF-A0C9-9CBC1E9D1DD3}" destId="{DD2D2FC2-766B-4D47-9707-6DCDE99EAD1B}" srcOrd="3" destOrd="0" presId="urn:microsoft.com/office/officeart/2005/8/layout/cycle7"/>
    <dgm:cxn modelId="{842F493F-1CA9-4002-9FF9-87FAF160CB31}" type="presParOf" srcId="{DD2D2FC2-766B-4D47-9707-6DCDE99EAD1B}" destId="{5598FD49-A173-4170-8BDB-36C524E8E31F}" srcOrd="0" destOrd="0" presId="urn:microsoft.com/office/officeart/2005/8/layout/cycle7"/>
    <dgm:cxn modelId="{0E00D2A1-2B14-42C6-8220-ED49C60E0F70}" type="presParOf" srcId="{E65F965F-96F8-48AF-A0C9-9CBC1E9D1DD3}" destId="{246296D1-D6DD-451C-9463-EE78B04A9A15}" srcOrd="4" destOrd="0" presId="urn:microsoft.com/office/officeart/2005/8/layout/cycle7"/>
    <dgm:cxn modelId="{D0CB1DCE-4BF1-42C7-A78E-E57D7CB4B861}" type="presParOf" srcId="{E65F965F-96F8-48AF-A0C9-9CBC1E9D1DD3}" destId="{8692BE3C-01DB-49EA-A081-7C790EC541F5}" srcOrd="5" destOrd="0" presId="urn:microsoft.com/office/officeart/2005/8/layout/cycle7"/>
    <dgm:cxn modelId="{A946096D-57E7-4D87-AFF7-61772240D7CE}" type="presParOf" srcId="{8692BE3C-01DB-49EA-A081-7C790EC541F5}" destId="{CC1644C7-A28E-4EB0-A44C-D573CA43B8FB}" srcOrd="0" destOrd="0" presId="urn:microsoft.com/office/officeart/2005/8/layout/cycle7"/>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0C5DD83E-52D7-47E1-92FC-2AF07189EA74}" type="doc">
      <dgm:prSet loTypeId="urn:microsoft.com/office/officeart/2008/layout/AlternatingPictureCircles" loCatId="picture" qsTypeId="urn:microsoft.com/office/officeart/2005/8/quickstyle/simple1" qsCatId="simple" csTypeId="urn:microsoft.com/office/officeart/2005/8/colors/colorful2" csCatId="colorful" phldr="1"/>
      <dgm:spPr/>
      <dgm:t>
        <a:bodyPr/>
        <a:lstStyle/>
        <a:p>
          <a:endParaRPr lang="en-GB"/>
        </a:p>
      </dgm:t>
    </dgm:pt>
    <dgm:pt modelId="{3B5AFEAC-8EA2-458C-BCEB-60FD4FB5E837}">
      <dgm:prSet custT="1"/>
      <dgm:spPr/>
      <dgm:t>
        <a:bodyPr/>
        <a:lstStyle/>
        <a:p>
          <a:pPr rtl="0"/>
          <a:r>
            <a:rPr lang="en-GB" sz="2800" dirty="0"/>
            <a:t>Age differences in their motivation to successfully complete PM tasks outside of the laboratory (Rendell &amp; </a:t>
          </a:r>
          <a:r>
            <a:rPr lang="en-GB" sz="2800" dirty="0" err="1"/>
            <a:t>Craik</a:t>
          </a:r>
          <a:r>
            <a:rPr lang="en-GB" sz="2800" dirty="0"/>
            <a:t>, 2000).</a:t>
          </a:r>
        </a:p>
      </dgm:t>
    </dgm:pt>
    <dgm:pt modelId="{8DA496AE-590D-4BCE-AB44-F7B6B49952F8}" type="parTrans" cxnId="{2D99A7C5-CFD6-41A7-B702-7FD1460B7D5E}">
      <dgm:prSet/>
      <dgm:spPr/>
      <dgm:t>
        <a:bodyPr/>
        <a:lstStyle/>
        <a:p>
          <a:endParaRPr lang="en-GB"/>
        </a:p>
      </dgm:t>
    </dgm:pt>
    <dgm:pt modelId="{26C259B8-E032-4318-B1BB-9473F1F963EA}" type="sibTrans" cxnId="{2D99A7C5-CFD6-41A7-B702-7FD1460B7D5E}">
      <dgm:prSet/>
      <dgm:spPr/>
      <dgm:t>
        <a:bodyPr/>
        <a:lstStyle/>
        <a:p>
          <a:endParaRPr lang="en-GB"/>
        </a:p>
      </dgm:t>
    </dgm:pt>
    <dgm:pt modelId="{1CD7A82A-EF03-47C2-84D5-9266A23429A5}" type="pres">
      <dgm:prSet presAssocID="{0C5DD83E-52D7-47E1-92FC-2AF07189EA74}" presName="Name0" presStyleCnt="0">
        <dgm:presLayoutVars>
          <dgm:chMax/>
          <dgm:chPref/>
          <dgm:dir/>
        </dgm:presLayoutVars>
      </dgm:prSet>
      <dgm:spPr/>
      <dgm:t>
        <a:bodyPr/>
        <a:lstStyle/>
        <a:p>
          <a:endParaRPr lang="en-US"/>
        </a:p>
      </dgm:t>
    </dgm:pt>
    <dgm:pt modelId="{6A66673E-3DA7-4648-A6FC-51EF36809342}" type="pres">
      <dgm:prSet presAssocID="{3B5AFEAC-8EA2-458C-BCEB-60FD4FB5E837}" presName="composite" presStyleCnt="0"/>
      <dgm:spPr/>
    </dgm:pt>
    <dgm:pt modelId="{81DC5051-D6AE-47AF-A54F-CC767E333BA5}" type="pres">
      <dgm:prSet presAssocID="{3B5AFEAC-8EA2-458C-BCEB-60FD4FB5E837}" presName="Accent" presStyleLbl="alignNode1" presStyleIdx="0" presStyleCnt="1" custScaleX="308537" custLinFactNeighborX="28203" custLinFactNeighborY="47">
        <dgm:presLayoutVars>
          <dgm:chMax val="0"/>
          <dgm:chPref val="0"/>
        </dgm:presLayoutVars>
      </dgm:prSet>
      <dgm:spPr/>
    </dgm:pt>
    <dgm:pt modelId="{2C1E85D2-E3B5-4011-84C7-118D69957ABF}" type="pres">
      <dgm:prSet presAssocID="{3B5AFEAC-8EA2-458C-BCEB-60FD4FB5E837}" presName="Image" presStyleLbl="bgImgPlace1" presStyleIdx="0" presStyleCnt="1" custLinFactNeighborX="-64142" custLinFactNeighborY="-2360">
        <dgm:presLayoutVars>
          <dgm:chMax val="0"/>
          <dgm:chPref val="0"/>
          <dgm:bulletEnabled val="1"/>
        </dgm:presLayoutVars>
      </dgm:prSet>
      <dgm:spPr>
        <a:blipFill rotWithShape="1">
          <a:blip xmlns:r="http://schemas.openxmlformats.org/officeDocument/2006/relationships" r:embed="rId1"/>
          <a:stretch>
            <a:fillRect/>
          </a:stretch>
        </a:blipFill>
      </dgm:spPr>
    </dgm:pt>
    <dgm:pt modelId="{2EF6F4BB-194B-4FFF-B931-261AAACA40FC}" type="pres">
      <dgm:prSet presAssocID="{3B5AFEAC-8EA2-458C-BCEB-60FD4FB5E837}" presName="Parent" presStyleLbl="fgAccFollowNode1" presStyleIdx="0" presStyleCnt="1" custScaleX="340360" custScaleY="128335" custLinFactNeighborX="56259" custLinFactNeighborY="869">
        <dgm:presLayoutVars>
          <dgm:chMax val="0"/>
          <dgm:chPref val="0"/>
          <dgm:bulletEnabled val="1"/>
        </dgm:presLayoutVars>
      </dgm:prSet>
      <dgm:spPr/>
      <dgm:t>
        <a:bodyPr/>
        <a:lstStyle/>
        <a:p>
          <a:endParaRPr lang="en-US"/>
        </a:p>
      </dgm:t>
    </dgm:pt>
    <dgm:pt modelId="{CD194F9D-1E09-40C7-A17E-87B3646DC816}" type="pres">
      <dgm:prSet presAssocID="{3B5AFEAC-8EA2-458C-BCEB-60FD4FB5E837}" presName="Space" presStyleCnt="0">
        <dgm:presLayoutVars>
          <dgm:chMax val="0"/>
          <dgm:chPref val="0"/>
        </dgm:presLayoutVars>
      </dgm:prSet>
      <dgm:spPr/>
    </dgm:pt>
  </dgm:ptLst>
  <dgm:cxnLst>
    <dgm:cxn modelId="{13D6C359-DC63-425C-9B28-FCA3F8B622AC}" type="presOf" srcId="{3B5AFEAC-8EA2-458C-BCEB-60FD4FB5E837}" destId="{2EF6F4BB-194B-4FFF-B931-261AAACA40FC}" srcOrd="0" destOrd="0" presId="urn:microsoft.com/office/officeart/2008/layout/AlternatingPictureCircles"/>
    <dgm:cxn modelId="{134A69DD-D53B-4C0A-9C03-CD3542BE27C1}" type="presOf" srcId="{0C5DD83E-52D7-47E1-92FC-2AF07189EA74}" destId="{1CD7A82A-EF03-47C2-84D5-9266A23429A5}" srcOrd="0" destOrd="0" presId="urn:microsoft.com/office/officeart/2008/layout/AlternatingPictureCircles"/>
    <dgm:cxn modelId="{2D99A7C5-CFD6-41A7-B702-7FD1460B7D5E}" srcId="{0C5DD83E-52D7-47E1-92FC-2AF07189EA74}" destId="{3B5AFEAC-8EA2-458C-BCEB-60FD4FB5E837}" srcOrd="0" destOrd="0" parTransId="{8DA496AE-590D-4BCE-AB44-F7B6B49952F8}" sibTransId="{26C259B8-E032-4318-B1BB-9473F1F963EA}"/>
    <dgm:cxn modelId="{0618AC48-C9EA-4212-A754-32FDDB8F591E}" type="presParOf" srcId="{1CD7A82A-EF03-47C2-84D5-9266A23429A5}" destId="{6A66673E-3DA7-4648-A6FC-51EF36809342}" srcOrd="0" destOrd="0" presId="urn:microsoft.com/office/officeart/2008/layout/AlternatingPictureCircles"/>
    <dgm:cxn modelId="{1F581068-32D6-4C88-A308-5905B396216F}" type="presParOf" srcId="{6A66673E-3DA7-4648-A6FC-51EF36809342}" destId="{81DC5051-D6AE-47AF-A54F-CC767E333BA5}" srcOrd="0" destOrd="0" presId="urn:microsoft.com/office/officeart/2008/layout/AlternatingPictureCircles"/>
    <dgm:cxn modelId="{C689E29A-F296-42B5-BC29-1CE3CFD90CD8}" type="presParOf" srcId="{6A66673E-3DA7-4648-A6FC-51EF36809342}" destId="{2C1E85D2-E3B5-4011-84C7-118D69957ABF}" srcOrd="1" destOrd="0" presId="urn:microsoft.com/office/officeart/2008/layout/AlternatingPictureCircles"/>
    <dgm:cxn modelId="{DBC795FF-CCAC-47D4-A7AC-96DB2D679591}" type="presParOf" srcId="{6A66673E-3DA7-4648-A6FC-51EF36809342}" destId="{2EF6F4BB-194B-4FFF-B931-261AAACA40FC}" srcOrd="2" destOrd="0" presId="urn:microsoft.com/office/officeart/2008/layout/AlternatingPictureCircles"/>
    <dgm:cxn modelId="{FA08F0E3-D4D5-438D-A459-FFF9A68268AF}" type="presParOf" srcId="{6A66673E-3DA7-4648-A6FC-51EF36809342}" destId="{CD194F9D-1E09-40C7-A17E-87B3646DC816}" srcOrd="3" destOrd="0" presId="urn:microsoft.com/office/officeart/2008/layout/AlternatingPictureCircle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23166288-425B-4F07-BCF3-13DDFFD39C55}"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GB"/>
        </a:p>
      </dgm:t>
    </dgm:pt>
    <dgm:pt modelId="{73552632-7CE7-4621-88E1-6C496516604A}">
      <dgm:prSet custT="1"/>
      <dgm:spPr/>
      <dgm:t>
        <a:bodyPr/>
        <a:lstStyle/>
        <a:p>
          <a:pPr rtl="0"/>
          <a:r>
            <a:rPr lang="en-GB" sz="2800" dirty="0"/>
            <a:t>In addition, older adults tend to show better TBPM for attending appointments (Martin, 1986).</a:t>
          </a:r>
        </a:p>
      </dgm:t>
    </dgm:pt>
    <dgm:pt modelId="{93DB4A55-8524-4531-AB21-47F905A6B185}" type="parTrans" cxnId="{2C947A87-4A44-4042-BD31-461CC11565D2}">
      <dgm:prSet/>
      <dgm:spPr/>
      <dgm:t>
        <a:bodyPr/>
        <a:lstStyle/>
        <a:p>
          <a:endParaRPr lang="en-GB"/>
        </a:p>
      </dgm:t>
    </dgm:pt>
    <dgm:pt modelId="{2F32EDD3-866E-416E-B5F1-FA728549E74B}" type="sibTrans" cxnId="{2C947A87-4A44-4042-BD31-461CC11565D2}">
      <dgm:prSet/>
      <dgm:spPr/>
      <dgm:t>
        <a:bodyPr/>
        <a:lstStyle/>
        <a:p>
          <a:endParaRPr lang="en-GB"/>
        </a:p>
      </dgm:t>
    </dgm:pt>
    <dgm:pt modelId="{8DF760C7-16B8-4A1B-BDCC-3F7BBB00FFA9}" type="pres">
      <dgm:prSet presAssocID="{23166288-425B-4F07-BCF3-13DDFFD39C55}" presName="Name0" presStyleCnt="0">
        <dgm:presLayoutVars>
          <dgm:chPref val="3"/>
          <dgm:dir/>
          <dgm:animLvl val="lvl"/>
          <dgm:resizeHandles/>
        </dgm:presLayoutVars>
      </dgm:prSet>
      <dgm:spPr/>
      <dgm:t>
        <a:bodyPr/>
        <a:lstStyle/>
        <a:p>
          <a:endParaRPr lang="en-US"/>
        </a:p>
      </dgm:t>
    </dgm:pt>
    <dgm:pt modelId="{325B7FD4-C0CB-4303-86C0-7F8512DD07BD}" type="pres">
      <dgm:prSet presAssocID="{73552632-7CE7-4621-88E1-6C496516604A}" presName="horFlow" presStyleCnt="0"/>
      <dgm:spPr/>
    </dgm:pt>
    <dgm:pt modelId="{92F03804-C6DE-451D-884D-EF00AAC75494}" type="pres">
      <dgm:prSet presAssocID="{73552632-7CE7-4621-88E1-6C496516604A}" presName="bigChev" presStyleLbl="node1" presStyleIdx="0" presStyleCnt="1" custScaleX="266143" custScaleY="71718" custLinFactNeighborX="-2781"/>
      <dgm:spPr/>
      <dgm:t>
        <a:bodyPr/>
        <a:lstStyle/>
        <a:p>
          <a:endParaRPr lang="en-US"/>
        </a:p>
      </dgm:t>
    </dgm:pt>
  </dgm:ptLst>
  <dgm:cxnLst>
    <dgm:cxn modelId="{83B6E46A-9AA9-4DDE-A224-4C814F13A645}" type="presOf" srcId="{73552632-7CE7-4621-88E1-6C496516604A}" destId="{92F03804-C6DE-451D-884D-EF00AAC75494}" srcOrd="0" destOrd="0" presId="urn:microsoft.com/office/officeart/2005/8/layout/lProcess3"/>
    <dgm:cxn modelId="{2C947A87-4A44-4042-BD31-461CC11565D2}" srcId="{23166288-425B-4F07-BCF3-13DDFFD39C55}" destId="{73552632-7CE7-4621-88E1-6C496516604A}" srcOrd="0" destOrd="0" parTransId="{93DB4A55-8524-4531-AB21-47F905A6B185}" sibTransId="{2F32EDD3-866E-416E-B5F1-FA728549E74B}"/>
    <dgm:cxn modelId="{C769EE56-FA00-480F-9723-D36266D0E806}" type="presOf" srcId="{23166288-425B-4F07-BCF3-13DDFFD39C55}" destId="{8DF760C7-16B8-4A1B-BDCC-3F7BBB00FFA9}" srcOrd="0" destOrd="0" presId="urn:microsoft.com/office/officeart/2005/8/layout/lProcess3"/>
    <dgm:cxn modelId="{B5F1E1EE-52D9-4819-8F8D-08B439068263}" type="presParOf" srcId="{8DF760C7-16B8-4A1B-BDCC-3F7BBB00FFA9}" destId="{325B7FD4-C0CB-4303-86C0-7F8512DD07BD}" srcOrd="0" destOrd="0" presId="urn:microsoft.com/office/officeart/2005/8/layout/lProcess3"/>
    <dgm:cxn modelId="{00AC3F57-6396-4824-B25B-B2FB9638234E}" type="presParOf" srcId="{325B7FD4-C0CB-4303-86C0-7F8512DD07BD}" destId="{92F03804-C6DE-451D-884D-EF00AAC75494}"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A5A7B2E7-214D-49DD-804B-4703017AF0CC}"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39113012-3FE1-4843-B761-4C2D69A854CE}">
      <dgm:prSet custT="1"/>
      <dgm:spPr/>
      <dgm:t>
        <a:bodyPr/>
        <a:lstStyle/>
        <a:p>
          <a:pPr rtl="0"/>
          <a:r>
            <a:rPr lang="en-GB" sz="2000" dirty="0"/>
            <a:t>Naturalistic tasks - older adults </a:t>
          </a:r>
          <a:r>
            <a:rPr lang="en-GB" sz="2000" dirty="0" smtClean="0"/>
            <a:t>usually </a:t>
          </a:r>
          <a:r>
            <a:rPr lang="en-GB" sz="2000" dirty="0"/>
            <a:t>able to set up external cues to act as reminders (Cavanaugh, Grady, &amp; </a:t>
          </a:r>
          <a:r>
            <a:rPr lang="en-GB" sz="2000" dirty="0" err="1"/>
            <a:t>Perlmutter</a:t>
          </a:r>
          <a:r>
            <a:rPr lang="en-GB" sz="2000" dirty="0"/>
            <a:t>, 1983). </a:t>
          </a:r>
        </a:p>
        <a:p>
          <a:pPr rtl="0"/>
          <a:r>
            <a:rPr lang="en-GB" sz="2000" dirty="0" smtClean="0"/>
            <a:t>When </a:t>
          </a:r>
          <a:r>
            <a:rPr lang="en-GB" sz="2000" dirty="0"/>
            <a:t>required to make prearranged phone calls, </a:t>
          </a:r>
          <a:r>
            <a:rPr lang="en-GB" sz="2000" dirty="0" smtClean="0"/>
            <a:t>for e.g., </a:t>
          </a:r>
          <a:r>
            <a:rPr lang="en-GB" sz="2000" dirty="0"/>
            <a:t>older adults use “conjunction cues,” such as placing the action to be remembered with another routine </a:t>
          </a:r>
          <a:r>
            <a:rPr lang="en-GB" sz="2000" dirty="0" smtClean="0"/>
            <a:t>event e.g., having </a:t>
          </a:r>
          <a:r>
            <a:rPr lang="en-GB" sz="2000" dirty="0"/>
            <a:t>a meal (</a:t>
          </a:r>
          <a:r>
            <a:rPr lang="en-GB" sz="2000" dirty="0" err="1"/>
            <a:t>Maylor</a:t>
          </a:r>
          <a:r>
            <a:rPr lang="en-GB" sz="2000" dirty="0"/>
            <a:t>, 1990).</a:t>
          </a:r>
        </a:p>
      </dgm:t>
    </dgm:pt>
    <dgm:pt modelId="{1472E643-97CF-4349-B6E2-FF59294661EE}" type="parTrans" cxnId="{BE5E844E-A388-4AAC-B1D3-3FB417ECFC02}">
      <dgm:prSet/>
      <dgm:spPr/>
      <dgm:t>
        <a:bodyPr/>
        <a:lstStyle/>
        <a:p>
          <a:endParaRPr lang="en-GB"/>
        </a:p>
      </dgm:t>
    </dgm:pt>
    <dgm:pt modelId="{E9AE8067-0C30-4711-B423-B70FFB662C3E}" type="sibTrans" cxnId="{BE5E844E-A388-4AAC-B1D3-3FB417ECFC02}">
      <dgm:prSet/>
      <dgm:spPr/>
      <dgm:t>
        <a:bodyPr/>
        <a:lstStyle/>
        <a:p>
          <a:endParaRPr lang="en-GB"/>
        </a:p>
      </dgm:t>
    </dgm:pt>
    <dgm:pt modelId="{82F40CDC-9A81-46DC-8636-92026E739C9A}" type="pres">
      <dgm:prSet presAssocID="{A5A7B2E7-214D-49DD-804B-4703017AF0CC}" presName="Name0" presStyleCnt="0">
        <dgm:presLayoutVars>
          <dgm:dir/>
          <dgm:animLvl val="lvl"/>
          <dgm:resizeHandles val="exact"/>
        </dgm:presLayoutVars>
      </dgm:prSet>
      <dgm:spPr/>
      <dgm:t>
        <a:bodyPr/>
        <a:lstStyle/>
        <a:p>
          <a:endParaRPr lang="en-US"/>
        </a:p>
      </dgm:t>
    </dgm:pt>
    <dgm:pt modelId="{1838CFA7-C196-43F6-AB90-D6260915EF91}" type="pres">
      <dgm:prSet presAssocID="{39113012-3FE1-4843-B761-4C2D69A854CE}" presName="boxAndChildren" presStyleCnt="0"/>
      <dgm:spPr/>
    </dgm:pt>
    <dgm:pt modelId="{234B1207-3003-4B33-8E36-0BF067E6FA44}" type="pres">
      <dgm:prSet presAssocID="{39113012-3FE1-4843-B761-4C2D69A854CE}" presName="parentTextBox" presStyleLbl="node1" presStyleIdx="0" presStyleCnt="1" custLinFactNeighborX="-3540" custLinFactNeighborY="-6689"/>
      <dgm:spPr/>
      <dgm:t>
        <a:bodyPr/>
        <a:lstStyle/>
        <a:p>
          <a:endParaRPr lang="en-US"/>
        </a:p>
      </dgm:t>
    </dgm:pt>
  </dgm:ptLst>
  <dgm:cxnLst>
    <dgm:cxn modelId="{2779F297-1098-4F6D-BD11-B25BC60FA97D}" type="presOf" srcId="{A5A7B2E7-214D-49DD-804B-4703017AF0CC}" destId="{82F40CDC-9A81-46DC-8636-92026E739C9A}" srcOrd="0" destOrd="0" presId="urn:microsoft.com/office/officeart/2005/8/layout/process4"/>
    <dgm:cxn modelId="{BE5E844E-A388-4AAC-B1D3-3FB417ECFC02}" srcId="{A5A7B2E7-214D-49DD-804B-4703017AF0CC}" destId="{39113012-3FE1-4843-B761-4C2D69A854CE}" srcOrd="0" destOrd="0" parTransId="{1472E643-97CF-4349-B6E2-FF59294661EE}" sibTransId="{E9AE8067-0C30-4711-B423-B70FFB662C3E}"/>
    <dgm:cxn modelId="{58DB882F-6F72-43CC-B188-015EDA1A716A}" type="presOf" srcId="{39113012-3FE1-4843-B761-4C2D69A854CE}" destId="{234B1207-3003-4B33-8E36-0BF067E6FA44}" srcOrd="0" destOrd="0" presId="urn:microsoft.com/office/officeart/2005/8/layout/process4"/>
    <dgm:cxn modelId="{C4031E9B-D122-4850-9BCC-6D8920A1AB31}" type="presParOf" srcId="{82F40CDC-9A81-46DC-8636-92026E739C9A}" destId="{1838CFA7-C196-43F6-AB90-D6260915EF91}" srcOrd="0" destOrd="0" presId="urn:microsoft.com/office/officeart/2005/8/layout/process4"/>
    <dgm:cxn modelId="{4D52DF46-BF49-45BA-A204-A7C7541A0240}" type="presParOf" srcId="{1838CFA7-C196-43F6-AB90-D6260915EF91}" destId="{234B1207-3003-4B33-8E36-0BF067E6FA44}" srcOrd="0" destOrd="0" presId="urn:microsoft.com/office/officeart/2005/8/layout/process4"/>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678C5404-6A1F-4D4A-8B6B-B3FA446FE4B5}"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0782F582-B115-4B28-91CF-EAF73F149801}">
      <dgm:prSet custT="1"/>
      <dgm:spPr/>
      <dgm:t>
        <a:bodyPr/>
        <a:lstStyle/>
        <a:p>
          <a:pPr algn="ctr" rtl="0"/>
          <a:r>
            <a:rPr lang="en-GB" sz="2800" dirty="0"/>
            <a:t>Age effects determined by presence or absence of external aids to cue the PM event.</a:t>
          </a:r>
        </a:p>
      </dgm:t>
    </dgm:pt>
    <dgm:pt modelId="{73335FF1-561D-49ED-8F55-554F5E21472D}" type="parTrans" cxnId="{1A0BDEDC-2989-4BE8-9049-3279ABB765C0}">
      <dgm:prSet/>
      <dgm:spPr/>
      <dgm:t>
        <a:bodyPr/>
        <a:lstStyle/>
        <a:p>
          <a:endParaRPr lang="en-GB"/>
        </a:p>
      </dgm:t>
    </dgm:pt>
    <dgm:pt modelId="{433A5F6A-2A79-4999-ACA1-D652710D582F}" type="sibTrans" cxnId="{1A0BDEDC-2989-4BE8-9049-3279ABB765C0}">
      <dgm:prSet/>
      <dgm:spPr/>
      <dgm:t>
        <a:bodyPr/>
        <a:lstStyle/>
        <a:p>
          <a:endParaRPr lang="en-GB"/>
        </a:p>
      </dgm:t>
    </dgm:pt>
    <dgm:pt modelId="{F7D5B47C-B955-4EEE-929F-3431245716C0}" type="pres">
      <dgm:prSet presAssocID="{678C5404-6A1F-4D4A-8B6B-B3FA446FE4B5}" presName="compositeShape" presStyleCnt="0">
        <dgm:presLayoutVars>
          <dgm:chMax val="7"/>
          <dgm:dir/>
          <dgm:resizeHandles val="exact"/>
        </dgm:presLayoutVars>
      </dgm:prSet>
      <dgm:spPr/>
      <dgm:t>
        <a:bodyPr/>
        <a:lstStyle/>
        <a:p>
          <a:endParaRPr lang="en-US"/>
        </a:p>
      </dgm:t>
    </dgm:pt>
    <dgm:pt modelId="{11AF520E-0723-4E0B-9968-10057E8F2503}" type="pres">
      <dgm:prSet presAssocID="{0782F582-B115-4B28-91CF-EAF73F149801}" presName="circ1TxSh" presStyleLbl="vennNode1" presStyleIdx="0" presStyleCnt="1" custScaleX="168468" custLinFactNeighborX="-6451"/>
      <dgm:spPr/>
      <dgm:t>
        <a:bodyPr/>
        <a:lstStyle/>
        <a:p>
          <a:endParaRPr lang="en-US"/>
        </a:p>
      </dgm:t>
    </dgm:pt>
  </dgm:ptLst>
  <dgm:cxnLst>
    <dgm:cxn modelId="{1A0BDEDC-2989-4BE8-9049-3279ABB765C0}" srcId="{678C5404-6A1F-4D4A-8B6B-B3FA446FE4B5}" destId="{0782F582-B115-4B28-91CF-EAF73F149801}" srcOrd="0" destOrd="0" parTransId="{73335FF1-561D-49ED-8F55-554F5E21472D}" sibTransId="{433A5F6A-2A79-4999-ACA1-D652710D582F}"/>
    <dgm:cxn modelId="{F9FA958C-8A5C-4DCF-9E70-71A28F25363D}" type="presOf" srcId="{0782F582-B115-4B28-91CF-EAF73F149801}" destId="{11AF520E-0723-4E0B-9968-10057E8F2503}" srcOrd="0" destOrd="0" presId="urn:microsoft.com/office/officeart/2005/8/layout/venn1"/>
    <dgm:cxn modelId="{E3536D57-01FF-4AFE-AE28-8B3569E22340}" type="presOf" srcId="{678C5404-6A1F-4D4A-8B6B-B3FA446FE4B5}" destId="{F7D5B47C-B955-4EEE-929F-3431245716C0}" srcOrd="0" destOrd="0" presId="urn:microsoft.com/office/officeart/2005/8/layout/venn1"/>
    <dgm:cxn modelId="{D11E72C1-7BD4-46D7-ADF6-18F049E06728}" type="presParOf" srcId="{F7D5B47C-B955-4EEE-929F-3431245716C0}" destId="{11AF520E-0723-4E0B-9968-10057E8F2503}" srcOrd="0" destOrd="0" presId="urn:microsoft.com/office/officeart/2005/8/layout/venn1"/>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1D0F511E-9829-43B0-9049-0527C580661A}" type="doc">
      <dgm:prSet loTypeId="urn:microsoft.com/office/officeart/2005/8/layout/vList4" loCatId="picture" qsTypeId="urn:microsoft.com/office/officeart/2005/8/quickstyle/simple3" qsCatId="simple" csTypeId="urn:microsoft.com/office/officeart/2005/8/colors/accent1_2" csCatId="accent1" phldr="1"/>
      <dgm:spPr/>
      <dgm:t>
        <a:bodyPr/>
        <a:lstStyle/>
        <a:p>
          <a:endParaRPr lang="en-GB"/>
        </a:p>
      </dgm:t>
    </dgm:pt>
    <dgm:pt modelId="{EF4FEE09-0117-452D-9976-0FA9D519DD8E}">
      <dgm:prSet custT="1"/>
      <dgm:spPr/>
      <dgm:t>
        <a:bodyPr/>
        <a:lstStyle/>
        <a:p>
          <a:pPr rtl="0"/>
          <a:r>
            <a:rPr lang="en-GB" sz="2400" dirty="0"/>
            <a:t>Fung and </a:t>
          </a:r>
          <a:r>
            <a:rPr lang="en-GB" sz="2400" dirty="0" err="1"/>
            <a:t>Carstensen</a:t>
          </a:r>
          <a:r>
            <a:rPr lang="en-GB" sz="2400" dirty="0"/>
            <a:t> (2003) - When older </a:t>
          </a:r>
          <a:r>
            <a:rPr lang="en-GB" sz="2400" dirty="0" smtClean="0"/>
            <a:t>adults </a:t>
          </a:r>
          <a:r>
            <a:rPr lang="en-GB" sz="2400" dirty="0"/>
            <a:t>presented with pairs of advertisements that were identical except for the featured slogan, a majority preferred the ads featuring slogans that promised more emotional rewards over those that promised the expansion of horizons, exploration, and knowledge..</a:t>
          </a:r>
        </a:p>
      </dgm:t>
    </dgm:pt>
    <dgm:pt modelId="{69FCC289-AF2E-4C4A-AA13-87CDCB3CAFBC}" type="parTrans" cxnId="{06049BBE-821E-4558-B0B9-090DCB111116}">
      <dgm:prSet/>
      <dgm:spPr/>
      <dgm:t>
        <a:bodyPr/>
        <a:lstStyle/>
        <a:p>
          <a:endParaRPr lang="en-GB"/>
        </a:p>
      </dgm:t>
    </dgm:pt>
    <dgm:pt modelId="{218488CF-3C95-4B48-82F3-C92C81F2CFAE}" type="sibTrans" cxnId="{06049BBE-821E-4558-B0B9-090DCB111116}">
      <dgm:prSet/>
      <dgm:spPr/>
      <dgm:t>
        <a:bodyPr/>
        <a:lstStyle/>
        <a:p>
          <a:endParaRPr lang="en-GB"/>
        </a:p>
      </dgm:t>
    </dgm:pt>
    <dgm:pt modelId="{6DC3A6C3-F46C-41FD-B5E5-EE9E5939D437}" type="pres">
      <dgm:prSet presAssocID="{1D0F511E-9829-43B0-9049-0527C580661A}" presName="linear" presStyleCnt="0">
        <dgm:presLayoutVars>
          <dgm:dir/>
          <dgm:resizeHandles val="exact"/>
        </dgm:presLayoutVars>
      </dgm:prSet>
      <dgm:spPr/>
      <dgm:t>
        <a:bodyPr/>
        <a:lstStyle/>
        <a:p>
          <a:endParaRPr lang="en-US"/>
        </a:p>
      </dgm:t>
    </dgm:pt>
    <dgm:pt modelId="{61B0F363-FCD3-45E4-A240-C04A6DA7B601}" type="pres">
      <dgm:prSet presAssocID="{EF4FEE09-0117-452D-9976-0FA9D519DD8E}" presName="comp" presStyleCnt="0"/>
      <dgm:spPr/>
    </dgm:pt>
    <dgm:pt modelId="{6185CB9B-71D6-4B3E-8A2B-D43C5B189303}" type="pres">
      <dgm:prSet presAssocID="{EF4FEE09-0117-452D-9976-0FA9D519DD8E}" presName="box" presStyleLbl="node1" presStyleIdx="0" presStyleCnt="1"/>
      <dgm:spPr/>
      <dgm:t>
        <a:bodyPr/>
        <a:lstStyle/>
        <a:p>
          <a:endParaRPr lang="en-US"/>
        </a:p>
      </dgm:t>
    </dgm:pt>
    <dgm:pt modelId="{C9DDDF2B-87B1-4BE7-AD88-CF1866FF011F}" type="pres">
      <dgm:prSet presAssocID="{EF4FEE09-0117-452D-9976-0FA9D519DD8E}" presName="img" presStyleLbl="fgImgPlace1" presStyleIdx="0" presStyleCnt="1" custScaleX="137710" custLinFactNeighborX="-13333" custLinFactNeighborY="1161"/>
      <dgm:spPr>
        <a:blipFill rotWithShape="1">
          <a:blip xmlns:r="http://schemas.openxmlformats.org/officeDocument/2006/relationships" r:embed="rId1"/>
          <a:stretch>
            <a:fillRect/>
          </a:stretch>
        </a:blipFill>
      </dgm:spPr>
    </dgm:pt>
    <dgm:pt modelId="{3D2C40CD-F92A-4889-95AE-AEAFBC0B151E}" type="pres">
      <dgm:prSet presAssocID="{EF4FEE09-0117-452D-9976-0FA9D519DD8E}" presName="text" presStyleLbl="node1" presStyleIdx="0" presStyleCnt="1">
        <dgm:presLayoutVars>
          <dgm:bulletEnabled val="1"/>
        </dgm:presLayoutVars>
      </dgm:prSet>
      <dgm:spPr/>
      <dgm:t>
        <a:bodyPr/>
        <a:lstStyle/>
        <a:p>
          <a:endParaRPr lang="en-US"/>
        </a:p>
      </dgm:t>
    </dgm:pt>
  </dgm:ptLst>
  <dgm:cxnLst>
    <dgm:cxn modelId="{D1BD3A6A-43FE-4EFF-ACFA-C61B1F3B6DCF}" type="presOf" srcId="{1D0F511E-9829-43B0-9049-0527C580661A}" destId="{6DC3A6C3-F46C-41FD-B5E5-EE9E5939D437}" srcOrd="0" destOrd="0" presId="urn:microsoft.com/office/officeart/2005/8/layout/vList4"/>
    <dgm:cxn modelId="{DD84AAE7-FEEB-4B0F-90CF-ED2DA92605BB}" type="presOf" srcId="{EF4FEE09-0117-452D-9976-0FA9D519DD8E}" destId="{6185CB9B-71D6-4B3E-8A2B-D43C5B189303}" srcOrd="0" destOrd="0" presId="urn:microsoft.com/office/officeart/2005/8/layout/vList4"/>
    <dgm:cxn modelId="{06049BBE-821E-4558-B0B9-090DCB111116}" srcId="{1D0F511E-9829-43B0-9049-0527C580661A}" destId="{EF4FEE09-0117-452D-9976-0FA9D519DD8E}" srcOrd="0" destOrd="0" parTransId="{69FCC289-AF2E-4C4A-AA13-87CDCB3CAFBC}" sibTransId="{218488CF-3C95-4B48-82F3-C92C81F2CFAE}"/>
    <dgm:cxn modelId="{AEF95F12-F48A-4604-B723-AD8A5290B840}" type="presOf" srcId="{EF4FEE09-0117-452D-9976-0FA9D519DD8E}" destId="{3D2C40CD-F92A-4889-95AE-AEAFBC0B151E}" srcOrd="1" destOrd="0" presId="urn:microsoft.com/office/officeart/2005/8/layout/vList4"/>
    <dgm:cxn modelId="{7F98DD3E-5469-49CF-92E3-50B2418635D5}" type="presParOf" srcId="{6DC3A6C3-F46C-41FD-B5E5-EE9E5939D437}" destId="{61B0F363-FCD3-45E4-A240-C04A6DA7B601}" srcOrd="0" destOrd="0" presId="urn:microsoft.com/office/officeart/2005/8/layout/vList4"/>
    <dgm:cxn modelId="{AC9F6B97-B78C-48A9-A96A-F95BDB1B4E0B}" type="presParOf" srcId="{61B0F363-FCD3-45E4-A240-C04A6DA7B601}" destId="{6185CB9B-71D6-4B3E-8A2B-D43C5B189303}" srcOrd="0" destOrd="0" presId="urn:microsoft.com/office/officeart/2005/8/layout/vList4"/>
    <dgm:cxn modelId="{8C6E8A68-38A9-4E8D-9B25-B45E4F5D3D3F}" type="presParOf" srcId="{61B0F363-FCD3-45E4-A240-C04A6DA7B601}" destId="{C9DDDF2B-87B1-4BE7-AD88-CF1866FF011F}" srcOrd="1" destOrd="0" presId="urn:microsoft.com/office/officeart/2005/8/layout/vList4"/>
    <dgm:cxn modelId="{68ADA526-F6CA-4D89-BD81-7C13C0C2DC59}" type="presParOf" srcId="{61B0F363-FCD3-45E4-A240-C04A6DA7B601}" destId="{3D2C40CD-F92A-4889-95AE-AEAFBC0B151E}"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19AB403E-C240-4A1F-A4F0-1E087F53E171}" type="doc">
      <dgm:prSet loTypeId="urn:microsoft.com/office/officeart/2008/layout/LinedList" loCatId="list" qsTypeId="urn:microsoft.com/office/officeart/2005/8/quickstyle/simple1" qsCatId="simple" csTypeId="urn:microsoft.com/office/officeart/2005/8/colors/accent2_4" csCatId="accent2" phldr="1"/>
      <dgm:spPr/>
      <dgm:t>
        <a:bodyPr/>
        <a:lstStyle/>
        <a:p>
          <a:endParaRPr lang="en-GB"/>
        </a:p>
      </dgm:t>
    </dgm:pt>
    <dgm:pt modelId="{E904E65A-9C4A-4177-AEED-EBDD8CDB17A4}">
      <dgm:prSet custT="1"/>
      <dgm:spPr/>
      <dgm:t>
        <a:bodyPr/>
        <a:lstStyle/>
        <a:p>
          <a:pPr rtl="0"/>
          <a:r>
            <a:rPr lang="en-GB" sz="2400" dirty="0"/>
            <a:t>Older adults think differently - “positivity effect,” a shift from a disproportionate preference for negative information in young adulthood to a relatively stronger preference for positive information in old age </a:t>
          </a:r>
          <a:r>
            <a:rPr lang="en-GB" sz="2000" dirty="0"/>
            <a:t>(</a:t>
          </a:r>
          <a:r>
            <a:rPr lang="en-GB" sz="2000" dirty="0" err="1"/>
            <a:t>Carstenson</a:t>
          </a:r>
          <a:r>
            <a:rPr lang="en-GB" sz="2000" dirty="0"/>
            <a:t>, </a:t>
          </a:r>
          <a:r>
            <a:rPr lang="en-GB" sz="2000" dirty="0" err="1"/>
            <a:t>Isaacowitz</a:t>
          </a:r>
          <a:r>
            <a:rPr lang="en-GB" sz="2000" dirty="0"/>
            <a:t>, and Charles 1999).</a:t>
          </a:r>
        </a:p>
      </dgm:t>
    </dgm:pt>
    <dgm:pt modelId="{1F6CDA7E-08ED-4469-B1DE-2C65D0E2977B}" type="parTrans" cxnId="{F3460AAA-8873-4EFE-8A90-55CC42199BC6}">
      <dgm:prSet/>
      <dgm:spPr/>
      <dgm:t>
        <a:bodyPr/>
        <a:lstStyle/>
        <a:p>
          <a:endParaRPr lang="en-GB" sz="1700"/>
        </a:p>
      </dgm:t>
    </dgm:pt>
    <dgm:pt modelId="{1DD285CF-FD92-40BB-BF3F-1CA278C408AD}" type="sibTrans" cxnId="{F3460AAA-8873-4EFE-8A90-55CC42199BC6}">
      <dgm:prSet/>
      <dgm:spPr/>
      <dgm:t>
        <a:bodyPr/>
        <a:lstStyle/>
        <a:p>
          <a:endParaRPr lang="en-GB" sz="1700"/>
        </a:p>
      </dgm:t>
    </dgm:pt>
    <dgm:pt modelId="{FDE29232-241A-4E64-A72C-E3009FF1EBAE}" type="pres">
      <dgm:prSet presAssocID="{19AB403E-C240-4A1F-A4F0-1E087F53E171}" presName="vert0" presStyleCnt="0">
        <dgm:presLayoutVars>
          <dgm:dir/>
          <dgm:animOne val="branch"/>
          <dgm:animLvl val="lvl"/>
        </dgm:presLayoutVars>
      </dgm:prSet>
      <dgm:spPr/>
      <dgm:t>
        <a:bodyPr/>
        <a:lstStyle/>
        <a:p>
          <a:endParaRPr lang="en-US"/>
        </a:p>
      </dgm:t>
    </dgm:pt>
    <dgm:pt modelId="{B32BD4A7-3A4B-421B-9547-602C178EB3F3}" type="pres">
      <dgm:prSet presAssocID="{E904E65A-9C4A-4177-AEED-EBDD8CDB17A4}" presName="thickLine" presStyleLbl="alignNode1" presStyleIdx="0" presStyleCnt="1"/>
      <dgm:spPr/>
    </dgm:pt>
    <dgm:pt modelId="{0C9423DE-2D83-4E8C-87F4-404849F0D339}" type="pres">
      <dgm:prSet presAssocID="{E904E65A-9C4A-4177-AEED-EBDD8CDB17A4}" presName="horz1" presStyleCnt="0"/>
      <dgm:spPr/>
    </dgm:pt>
    <dgm:pt modelId="{1936CFD0-2E9B-4C8F-A5A6-27CAAB0D43CE}" type="pres">
      <dgm:prSet presAssocID="{E904E65A-9C4A-4177-AEED-EBDD8CDB17A4}" presName="tx1" presStyleLbl="revTx" presStyleIdx="0" presStyleCnt="1" custLinFactNeighborX="3226" custLinFactNeighborY="1282"/>
      <dgm:spPr/>
      <dgm:t>
        <a:bodyPr/>
        <a:lstStyle/>
        <a:p>
          <a:endParaRPr lang="en-US"/>
        </a:p>
      </dgm:t>
    </dgm:pt>
    <dgm:pt modelId="{011C847F-2D39-4195-AE64-1848FF93AE4A}" type="pres">
      <dgm:prSet presAssocID="{E904E65A-9C4A-4177-AEED-EBDD8CDB17A4}" presName="vert1" presStyleCnt="0"/>
      <dgm:spPr/>
    </dgm:pt>
  </dgm:ptLst>
  <dgm:cxnLst>
    <dgm:cxn modelId="{58386EF4-17BF-413E-82FE-F776F8F8E3C7}" type="presOf" srcId="{E904E65A-9C4A-4177-AEED-EBDD8CDB17A4}" destId="{1936CFD0-2E9B-4C8F-A5A6-27CAAB0D43CE}" srcOrd="0" destOrd="0" presId="urn:microsoft.com/office/officeart/2008/layout/LinedList"/>
    <dgm:cxn modelId="{50AED703-3D2D-425A-BF36-C0898B9BF0CB}" type="presOf" srcId="{19AB403E-C240-4A1F-A4F0-1E087F53E171}" destId="{FDE29232-241A-4E64-A72C-E3009FF1EBAE}" srcOrd="0" destOrd="0" presId="urn:microsoft.com/office/officeart/2008/layout/LinedList"/>
    <dgm:cxn modelId="{F3460AAA-8873-4EFE-8A90-55CC42199BC6}" srcId="{19AB403E-C240-4A1F-A4F0-1E087F53E171}" destId="{E904E65A-9C4A-4177-AEED-EBDD8CDB17A4}" srcOrd="0" destOrd="0" parTransId="{1F6CDA7E-08ED-4469-B1DE-2C65D0E2977B}" sibTransId="{1DD285CF-FD92-40BB-BF3F-1CA278C408AD}"/>
    <dgm:cxn modelId="{00FDD0F7-90AC-4F6F-B7D4-8BFCCAF40F77}" type="presParOf" srcId="{FDE29232-241A-4E64-A72C-E3009FF1EBAE}" destId="{B32BD4A7-3A4B-421B-9547-602C178EB3F3}" srcOrd="0" destOrd="0" presId="urn:microsoft.com/office/officeart/2008/layout/LinedList"/>
    <dgm:cxn modelId="{2F0B6CBA-4E37-4AAD-938F-69B8F61BA6B0}" type="presParOf" srcId="{FDE29232-241A-4E64-A72C-E3009FF1EBAE}" destId="{0C9423DE-2D83-4E8C-87F4-404849F0D339}" srcOrd="1" destOrd="0" presId="urn:microsoft.com/office/officeart/2008/layout/LinedList"/>
    <dgm:cxn modelId="{4558C962-99F5-4074-8A0B-14F1D5C37DC0}" type="presParOf" srcId="{0C9423DE-2D83-4E8C-87F4-404849F0D339}" destId="{1936CFD0-2E9B-4C8F-A5A6-27CAAB0D43CE}" srcOrd="0" destOrd="0" presId="urn:microsoft.com/office/officeart/2008/layout/LinedList"/>
    <dgm:cxn modelId="{56FE35FB-58E9-4148-A1AE-ECD6C79CB6AC}" type="presParOf" srcId="{0C9423DE-2D83-4E8C-87F4-404849F0D339}" destId="{011C847F-2D39-4195-AE64-1848FF93AE4A}"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3BD26B02-AC64-4EE5-9638-5582560AE453}"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5D30C57C-FCBF-4753-BA78-E6B70ED25FF5}">
      <dgm:prSet custT="1"/>
      <dgm:spPr>
        <a:solidFill>
          <a:schemeClr val="accent2">
            <a:lumMod val="60000"/>
            <a:lumOff val="40000"/>
          </a:schemeClr>
        </a:solidFill>
      </dgm:spPr>
      <dgm:t>
        <a:bodyPr/>
        <a:lstStyle/>
        <a:p>
          <a:pPr rtl="0"/>
          <a:r>
            <a:rPr lang="en-GB" sz="2400" dirty="0" smtClean="0"/>
            <a:t>Chronological </a:t>
          </a:r>
          <a:r>
            <a:rPr lang="en-GB" sz="2400" dirty="0"/>
            <a:t>age is associated with paying more attention to emotional gratification and the emotional aspects of life (</a:t>
          </a:r>
          <a:r>
            <a:rPr lang="en-GB" sz="2400" dirty="0" err="1"/>
            <a:t>Carstensen</a:t>
          </a:r>
          <a:r>
            <a:rPr lang="en-GB" sz="2400" dirty="0"/>
            <a:t> 2006; Mather and </a:t>
          </a:r>
          <a:r>
            <a:rPr lang="en-GB" sz="2400" dirty="0" err="1"/>
            <a:t>Carstensen</a:t>
          </a:r>
          <a:r>
            <a:rPr lang="en-GB" sz="2400" dirty="0"/>
            <a:t> 2005). </a:t>
          </a:r>
          <a:endParaRPr lang="en-GB" sz="2400" dirty="0" smtClean="0"/>
        </a:p>
        <a:p>
          <a:pPr rtl="0"/>
          <a:r>
            <a:rPr lang="en-GB" sz="2400" dirty="0" smtClean="0"/>
            <a:t>As </a:t>
          </a:r>
          <a:r>
            <a:rPr lang="en-GB" sz="2400" dirty="0"/>
            <a:t>a consequence, attention to and memory for positive information is accentuated.</a:t>
          </a:r>
        </a:p>
      </dgm:t>
    </dgm:pt>
    <dgm:pt modelId="{03DC9CFF-24F5-45D9-9BA5-C7D00E3F2FC5}" type="parTrans" cxnId="{D664AB22-BC55-435B-B7F6-CB7E526290FF}">
      <dgm:prSet/>
      <dgm:spPr/>
      <dgm:t>
        <a:bodyPr/>
        <a:lstStyle/>
        <a:p>
          <a:endParaRPr lang="en-GB"/>
        </a:p>
      </dgm:t>
    </dgm:pt>
    <dgm:pt modelId="{305FF733-240C-46BE-8B02-07A07DCC0DA7}" type="sibTrans" cxnId="{D664AB22-BC55-435B-B7F6-CB7E526290FF}">
      <dgm:prSet/>
      <dgm:spPr/>
      <dgm:t>
        <a:bodyPr/>
        <a:lstStyle/>
        <a:p>
          <a:endParaRPr lang="en-GB"/>
        </a:p>
      </dgm:t>
    </dgm:pt>
    <dgm:pt modelId="{35CACFD1-20D0-4244-B7F9-2464CE57A428}" type="pres">
      <dgm:prSet presAssocID="{3BD26B02-AC64-4EE5-9638-5582560AE453}" presName="Name0" presStyleCnt="0">
        <dgm:presLayoutVars>
          <dgm:chMax val="7"/>
          <dgm:chPref val="7"/>
          <dgm:dir/>
        </dgm:presLayoutVars>
      </dgm:prSet>
      <dgm:spPr/>
      <dgm:t>
        <a:bodyPr/>
        <a:lstStyle/>
        <a:p>
          <a:endParaRPr lang="en-US"/>
        </a:p>
      </dgm:t>
    </dgm:pt>
    <dgm:pt modelId="{574EF9CB-5056-429C-AABE-CD57E09180B2}" type="pres">
      <dgm:prSet presAssocID="{3BD26B02-AC64-4EE5-9638-5582560AE453}" presName="Name1" presStyleCnt="0"/>
      <dgm:spPr/>
    </dgm:pt>
    <dgm:pt modelId="{2BD634BC-3798-469F-9E57-C9788B112F32}" type="pres">
      <dgm:prSet presAssocID="{3BD26B02-AC64-4EE5-9638-5582560AE453}" presName="cycle" presStyleCnt="0"/>
      <dgm:spPr/>
    </dgm:pt>
    <dgm:pt modelId="{EA328872-F7D4-4531-8DE8-798E274D6FFA}" type="pres">
      <dgm:prSet presAssocID="{3BD26B02-AC64-4EE5-9638-5582560AE453}" presName="srcNode" presStyleLbl="node1" presStyleIdx="0" presStyleCnt="1"/>
      <dgm:spPr/>
    </dgm:pt>
    <dgm:pt modelId="{FD77D92B-852F-4C3B-BD95-9A2E0A378C3E}" type="pres">
      <dgm:prSet presAssocID="{3BD26B02-AC64-4EE5-9638-5582560AE453}" presName="conn" presStyleLbl="parChTrans1D2" presStyleIdx="0" presStyleCnt="1"/>
      <dgm:spPr/>
      <dgm:t>
        <a:bodyPr/>
        <a:lstStyle/>
        <a:p>
          <a:endParaRPr lang="en-US"/>
        </a:p>
      </dgm:t>
    </dgm:pt>
    <dgm:pt modelId="{DB96FA44-8218-46DB-8D00-5B460F6F9FFF}" type="pres">
      <dgm:prSet presAssocID="{3BD26B02-AC64-4EE5-9638-5582560AE453}" presName="extraNode" presStyleLbl="node1" presStyleIdx="0" presStyleCnt="1"/>
      <dgm:spPr/>
    </dgm:pt>
    <dgm:pt modelId="{75353095-CEF3-47A8-A005-E763CAEE6AD2}" type="pres">
      <dgm:prSet presAssocID="{3BD26B02-AC64-4EE5-9638-5582560AE453}" presName="dstNode" presStyleLbl="node1" presStyleIdx="0" presStyleCnt="1"/>
      <dgm:spPr/>
    </dgm:pt>
    <dgm:pt modelId="{47CB9281-1DF8-45C4-BF82-76C8CD0AEA55}" type="pres">
      <dgm:prSet presAssocID="{5D30C57C-FCBF-4753-BA78-E6B70ED25FF5}" presName="text_1" presStyleLbl="node1" presStyleIdx="0" presStyleCnt="1" custScaleY="185642" custLinFactNeighborX="139" custLinFactNeighborY="-1383">
        <dgm:presLayoutVars>
          <dgm:bulletEnabled val="1"/>
        </dgm:presLayoutVars>
      </dgm:prSet>
      <dgm:spPr/>
      <dgm:t>
        <a:bodyPr/>
        <a:lstStyle/>
        <a:p>
          <a:endParaRPr lang="en-US"/>
        </a:p>
      </dgm:t>
    </dgm:pt>
    <dgm:pt modelId="{CB54D291-7C84-4A2F-AB52-ED6B3BDDE090}" type="pres">
      <dgm:prSet presAssocID="{5D30C57C-FCBF-4753-BA78-E6B70ED25FF5}" presName="accent_1" presStyleCnt="0"/>
      <dgm:spPr/>
    </dgm:pt>
    <dgm:pt modelId="{9031ACE4-755E-4150-81BB-9E56FF13168E}" type="pres">
      <dgm:prSet presAssocID="{5D30C57C-FCBF-4753-BA78-E6B70ED25FF5}" presName="accentRepeatNode" presStyleLbl="solidFgAcc1" presStyleIdx="0" presStyleCnt="1"/>
      <dgm:spPr>
        <a:blipFill rotWithShape="0">
          <a:blip xmlns:r="http://schemas.openxmlformats.org/officeDocument/2006/relationships" r:embed="rId1"/>
          <a:stretch>
            <a:fillRect/>
          </a:stretch>
        </a:blipFill>
      </dgm:spPr>
    </dgm:pt>
  </dgm:ptLst>
  <dgm:cxnLst>
    <dgm:cxn modelId="{08960810-E2AD-420E-9FA2-E5AE775550A1}" type="presOf" srcId="{5D30C57C-FCBF-4753-BA78-E6B70ED25FF5}" destId="{47CB9281-1DF8-45C4-BF82-76C8CD0AEA55}" srcOrd="0" destOrd="0" presId="urn:microsoft.com/office/officeart/2008/layout/VerticalCurvedList"/>
    <dgm:cxn modelId="{161A52FA-A22B-46CE-8806-B46F2B83A930}" type="presOf" srcId="{305FF733-240C-46BE-8B02-07A07DCC0DA7}" destId="{FD77D92B-852F-4C3B-BD95-9A2E0A378C3E}" srcOrd="0" destOrd="0" presId="urn:microsoft.com/office/officeart/2008/layout/VerticalCurvedList"/>
    <dgm:cxn modelId="{1FC93CCB-8551-4EB0-928A-04523AF6A8C1}" type="presOf" srcId="{3BD26B02-AC64-4EE5-9638-5582560AE453}" destId="{35CACFD1-20D0-4244-B7F9-2464CE57A428}" srcOrd="0" destOrd="0" presId="urn:microsoft.com/office/officeart/2008/layout/VerticalCurvedList"/>
    <dgm:cxn modelId="{D664AB22-BC55-435B-B7F6-CB7E526290FF}" srcId="{3BD26B02-AC64-4EE5-9638-5582560AE453}" destId="{5D30C57C-FCBF-4753-BA78-E6B70ED25FF5}" srcOrd="0" destOrd="0" parTransId="{03DC9CFF-24F5-45D9-9BA5-C7D00E3F2FC5}" sibTransId="{305FF733-240C-46BE-8B02-07A07DCC0DA7}"/>
    <dgm:cxn modelId="{DCBEB88B-EC06-4A28-90D6-05F2E2E2359B}" type="presParOf" srcId="{35CACFD1-20D0-4244-B7F9-2464CE57A428}" destId="{574EF9CB-5056-429C-AABE-CD57E09180B2}" srcOrd="0" destOrd="0" presId="urn:microsoft.com/office/officeart/2008/layout/VerticalCurvedList"/>
    <dgm:cxn modelId="{016A06BB-1B85-4CA3-B065-D39A8FFA9E43}" type="presParOf" srcId="{574EF9CB-5056-429C-AABE-CD57E09180B2}" destId="{2BD634BC-3798-469F-9E57-C9788B112F32}" srcOrd="0" destOrd="0" presId="urn:microsoft.com/office/officeart/2008/layout/VerticalCurvedList"/>
    <dgm:cxn modelId="{08CB03F9-B4A7-47C8-9186-1DAE96156AB1}" type="presParOf" srcId="{2BD634BC-3798-469F-9E57-C9788B112F32}" destId="{EA328872-F7D4-4531-8DE8-798E274D6FFA}" srcOrd="0" destOrd="0" presId="urn:microsoft.com/office/officeart/2008/layout/VerticalCurvedList"/>
    <dgm:cxn modelId="{93C99FFB-DCA4-4995-A95D-1BBB7DB5EB6F}" type="presParOf" srcId="{2BD634BC-3798-469F-9E57-C9788B112F32}" destId="{FD77D92B-852F-4C3B-BD95-9A2E0A378C3E}" srcOrd="1" destOrd="0" presId="urn:microsoft.com/office/officeart/2008/layout/VerticalCurvedList"/>
    <dgm:cxn modelId="{1C1E5131-30CE-4EA3-8BD8-04A1C2CF0C2E}" type="presParOf" srcId="{2BD634BC-3798-469F-9E57-C9788B112F32}" destId="{DB96FA44-8218-46DB-8D00-5B460F6F9FFF}" srcOrd="2" destOrd="0" presId="urn:microsoft.com/office/officeart/2008/layout/VerticalCurvedList"/>
    <dgm:cxn modelId="{D3DE0CE6-8FE4-462E-8107-1979C6E12CDC}" type="presParOf" srcId="{2BD634BC-3798-469F-9E57-C9788B112F32}" destId="{75353095-CEF3-47A8-A005-E763CAEE6AD2}" srcOrd="3" destOrd="0" presId="urn:microsoft.com/office/officeart/2008/layout/VerticalCurvedList"/>
    <dgm:cxn modelId="{35E96625-D7C9-455B-ACD1-A629E6976DDB}" type="presParOf" srcId="{574EF9CB-5056-429C-AABE-CD57E09180B2}" destId="{47CB9281-1DF8-45C4-BF82-76C8CD0AEA55}" srcOrd="1" destOrd="0" presId="urn:microsoft.com/office/officeart/2008/layout/VerticalCurvedList"/>
    <dgm:cxn modelId="{E883AE55-A2AA-4153-A058-C4EEB01035EB}" type="presParOf" srcId="{574EF9CB-5056-429C-AABE-CD57E09180B2}" destId="{CB54D291-7C84-4A2F-AB52-ED6B3BDDE090}" srcOrd="2" destOrd="0" presId="urn:microsoft.com/office/officeart/2008/layout/VerticalCurvedList"/>
    <dgm:cxn modelId="{35702268-051B-46F0-B31F-425E27823F47}" type="presParOf" srcId="{CB54D291-7C84-4A2F-AB52-ED6B3BDDE090}" destId="{9031ACE4-755E-4150-81BB-9E56FF13168E}" srcOrd="0" destOrd="0" presId="urn:microsoft.com/office/officeart/2008/layout/VerticalCurv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931FB36F-674C-49D6-828D-E6809FF80CB7}" type="doc">
      <dgm:prSet loTypeId="urn:microsoft.com/office/officeart/2005/8/layout/cycle2" loCatId="cycle" qsTypeId="urn:microsoft.com/office/officeart/2005/8/quickstyle/simple1" qsCatId="simple" csTypeId="urn:microsoft.com/office/officeart/2005/8/colors/colorful2" csCatId="colorful" phldr="1"/>
      <dgm:spPr/>
      <dgm:t>
        <a:bodyPr/>
        <a:lstStyle/>
        <a:p>
          <a:endParaRPr lang="en-GB"/>
        </a:p>
      </dgm:t>
    </dgm:pt>
    <dgm:pt modelId="{55058D0B-7D5C-41EF-949C-2596F3BBBFB9}">
      <dgm:prSet custT="1"/>
      <dgm:spPr/>
      <dgm:t>
        <a:bodyPr/>
        <a:lstStyle/>
        <a:p>
          <a:pPr rtl="0"/>
          <a:r>
            <a:rPr lang="en-GB" sz="2400" dirty="0"/>
            <a:t>The “socio-emotional selectivity theory,” goals shift in importance depending on perceived time left. </a:t>
          </a:r>
        </a:p>
      </dgm:t>
    </dgm:pt>
    <dgm:pt modelId="{4522A8B1-5C74-4DF7-B98F-7C56EF1F2392}" type="parTrans" cxnId="{D6413347-0494-4449-86AB-E7053B46C23F}">
      <dgm:prSet/>
      <dgm:spPr/>
      <dgm:t>
        <a:bodyPr/>
        <a:lstStyle/>
        <a:p>
          <a:endParaRPr lang="en-GB"/>
        </a:p>
      </dgm:t>
    </dgm:pt>
    <dgm:pt modelId="{ED3139BC-E675-4A46-8D27-F220B76D6DD5}" type="sibTrans" cxnId="{D6413347-0494-4449-86AB-E7053B46C23F}">
      <dgm:prSet/>
      <dgm:spPr/>
      <dgm:t>
        <a:bodyPr/>
        <a:lstStyle/>
        <a:p>
          <a:endParaRPr lang="en-GB"/>
        </a:p>
      </dgm:t>
    </dgm:pt>
    <dgm:pt modelId="{D72777FC-BB8A-4DB9-A572-23583E809604}">
      <dgm:prSet custT="1"/>
      <dgm:spPr/>
      <dgm:t>
        <a:bodyPr/>
        <a:lstStyle/>
        <a:p>
          <a:pPr rtl="0"/>
          <a:r>
            <a:rPr lang="en-GB" sz="2400" dirty="0"/>
            <a:t>Open-ended time - priority to goals that focus on gathering information, experiencing something new, or expanding one’s breadth of knowledge. </a:t>
          </a:r>
        </a:p>
      </dgm:t>
    </dgm:pt>
    <dgm:pt modelId="{40576BC2-25D0-4277-805D-007A526248EC}" type="parTrans" cxnId="{7A637FB4-0F4A-40DC-96FC-B7DBDB99D957}">
      <dgm:prSet/>
      <dgm:spPr/>
      <dgm:t>
        <a:bodyPr/>
        <a:lstStyle/>
        <a:p>
          <a:endParaRPr lang="en-GB"/>
        </a:p>
      </dgm:t>
    </dgm:pt>
    <dgm:pt modelId="{D7E55B78-FE3F-4583-977F-DA09CE76D6CC}" type="sibTrans" cxnId="{7A637FB4-0F4A-40DC-96FC-B7DBDB99D957}">
      <dgm:prSet/>
      <dgm:spPr/>
      <dgm:t>
        <a:bodyPr/>
        <a:lstStyle/>
        <a:p>
          <a:endParaRPr lang="en-GB" dirty="0"/>
        </a:p>
      </dgm:t>
    </dgm:pt>
    <dgm:pt modelId="{F5FD97A8-CD2A-43E1-84DD-12E961802A25}" type="pres">
      <dgm:prSet presAssocID="{931FB36F-674C-49D6-828D-E6809FF80CB7}" presName="cycle" presStyleCnt="0">
        <dgm:presLayoutVars>
          <dgm:dir/>
          <dgm:resizeHandles val="exact"/>
        </dgm:presLayoutVars>
      </dgm:prSet>
      <dgm:spPr/>
      <dgm:t>
        <a:bodyPr/>
        <a:lstStyle/>
        <a:p>
          <a:endParaRPr lang="en-US"/>
        </a:p>
      </dgm:t>
    </dgm:pt>
    <dgm:pt modelId="{74B8C4F6-51AD-4DF7-A714-A6DD3177FD68}" type="pres">
      <dgm:prSet presAssocID="{55058D0B-7D5C-41EF-949C-2596F3BBBFB9}" presName="node" presStyleLbl="node1" presStyleIdx="0" presStyleCnt="2" custScaleX="124735" custRadScaleRad="88328">
        <dgm:presLayoutVars>
          <dgm:bulletEnabled val="1"/>
        </dgm:presLayoutVars>
      </dgm:prSet>
      <dgm:spPr/>
      <dgm:t>
        <a:bodyPr/>
        <a:lstStyle/>
        <a:p>
          <a:endParaRPr lang="en-US"/>
        </a:p>
      </dgm:t>
    </dgm:pt>
    <dgm:pt modelId="{B0DB2658-7BDD-4A3B-AB8B-15FF9F0FDBB6}" type="pres">
      <dgm:prSet presAssocID="{ED3139BC-E675-4A46-8D27-F220B76D6DD5}" presName="sibTrans" presStyleLbl="sibTrans2D1" presStyleIdx="0" presStyleCnt="2" custAng="290847" custScaleX="66869" custScaleY="66115" custLinFactNeighborX="2197" custLinFactNeighborY="90781"/>
      <dgm:spPr/>
      <dgm:t>
        <a:bodyPr/>
        <a:lstStyle/>
        <a:p>
          <a:endParaRPr lang="en-US"/>
        </a:p>
      </dgm:t>
    </dgm:pt>
    <dgm:pt modelId="{F91524C8-ECFC-4CF2-90F3-E9362B34C4D2}" type="pres">
      <dgm:prSet presAssocID="{ED3139BC-E675-4A46-8D27-F220B76D6DD5}" presName="connectorText" presStyleLbl="sibTrans2D1" presStyleIdx="0" presStyleCnt="2"/>
      <dgm:spPr/>
      <dgm:t>
        <a:bodyPr/>
        <a:lstStyle/>
        <a:p>
          <a:endParaRPr lang="en-US"/>
        </a:p>
      </dgm:t>
    </dgm:pt>
    <dgm:pt modelId="{66AD71C5-E8D8-4C92-8AAF-1B6016D1A810}" type="pres">
      <dgm:prSet presAssocID="{D72777FC-BB8A-4DB9-A572-23583E809604}" presName="node" presStyleLbl="node1" presStyleIdx="1" presStyleCnt="2" custScaleX="152333" custRadScaleRad="85350" custRadScaleInc="-20">
        <dgm:presLayoutVars>
          <dgm:bulletEnabled val="1"/>
        </dgm:presLayoutVars>
      </dgm:prSet>
      <dgm:spPr/>
      <dgm:t>
        <a:bodyPr/>
        <a:lstStyle/>
        <a:p>
          <a:endParaRPr lang="en-US"/>
        </a:p>
      </dgm:t>
    </dgm:pt>
    <dgm:pt modelId="{A640482E-06B4-437B-806D-CB8618774E31}" type="pres">
      <dgm:prSet presAssocID="{D7E55B78-FE3F-4583-977F-DA09CE76D6CC}" presName="sibTrans" presStyleLbl="sibTrans2D1" presStyleIdx="1" presStyleCnt="2" custAng="21302416" custScaleX="57803" custScaleY="65332" custLinFactNeighborX="-8908" custLinFactNeighborY="-72770"/>
      <dgm:spPr/>
      <dgm:t>
        <a:bodyPr/>
        <a:lstStyle/>
        <a:p>
          <a:endParaRPr lang="en-US"/>
        </a:p>
      </dgm:t>
    </dgm:pt>
    <dgm:pt modelId="{E31DCA33-78FD-4142-A83B-AE70A9113264}" type="pres">
      <dgm:prSet presAssocID="{D7E55B78-FE3F-4583-977F-DA09CE76D6CC}" presName="connectorText" presStyleLbl="sibTrans2D1" presStyleIdx="1" presStyleCnt="2"/>
      <dgm:spPr/>
      <dgm:t>
        <a:bodyPr/>
        <a:lstStyle/>
        <a:p>
          <a:endParaRPr lang="en-US"/>
        </a:p>
      </dgm:t>
    </dgm:pt>
  </dgm:ptLst>
  <dgm:cxnLst>
    <dgm:cxn modelId="{D39A7C99-2D78-4ABE-A103-2DBC7C5BAD54}" type="presOf" srcId="{D7E55B78-FE3F-4583-977F-DA09CE76D6CC}" destId="{E31DCA33-78FD-4142-A83B-AE70A9113264}" srcOrd="1" destOrd="0" presId="urn:microsoft.com/office/officeart/2005/8/layout/cycle2"/>
    <dgm:cxn modelId="{D6413347-0494-4449-86AB-E7053B46C23F}" srcId="{931FB36F-674C-49D6-828D-E6809FF80CB7}" destId="{55058D0B-7D5C-41EF-949C-2596F3BBBFB9}" srcOrd="0" destOrd="0" parTransId="{4522A8B1-5C74-4DF7-B98F-7C56EF1F2392}" sibTransId="{ED3139BC-E675-4A46-8D27-F220B76D6DD5}"/>
    <dgm:cxn modelId="{5E549F83-CBD8-4349-B69C-3247E5B58DB7}" type="presOf" srcId="{931FB36F-674C-49D6-828D-E6809FF80CB7}" destId="{F5FD97A8-CD2A-43E1-84DD-12E961802A25}" srcOrd="0" destOrd="0" presId="urn:microsoft.com/office/officeart/2005/8/layout/cycle2"/>
    <dgm:cxn modelId="{A32024C0-B9B5-49E1-90C0-0BFABEE63960}" type="presOf" srcId="{55058D0B-7D5C-41EF-949C-2596F3BBBFB9}" destId="{74B8C4F6-51AD-4DF7-A714-A6DD3177FD68}" srcOrd="0" destOrd="0" presId="urn:microsoft.com/office/officeart/2005/8/layout/cycle2"/>
    <dgm:cxn modelId="{C7F5E669-3657-4CCF-A0F6-A63B85F82DE8}" type="presOf" srcId="{D7E55B78-FE3F-4583-977F-DA09CE76D6CC}" destId="{A640482E-06B4-437B-806D-CB8618774E31}" srcOrd="0" destOrd="0" presId="urn:microsoft.com/office/officeart/2005/8/layout/cycle2"/>
    <dgm:cxn modelId="{4BDA830F-370B-408B-A5AA-4E66A62556E8}" type="presOf" srcId="{ED3139BC-E675-4A46-8D27-F220B76D6DD5}" destId="{F91524C8-ECFC-4CF2-90F3-E9362B34C4D2}" srcOrd="1" destOrd="0" presId="urn:microsoft.com/office/officeart/2005/8/layout/cycle2"/>
    <dgm:cxn modelId="{6669FA8C-8FF7-4F3E-B40B-581F2C55D83F}" type="presOf" srcId="{ED3139BC-E675-4A46-8D27-F220B76D6DD5}" destId="{B0DB2658-7BDD-4A3B-AB8B-15FF9F0FDBB6}" srcOrd="0" destOrd="0" presId="urn:microsoft.com/office/officeart/2005/8/layout/cycle2"/>
    <dgm:cxn modelId="{6E9DB06F-F656-4252-B6BB-271AD034413C}" type="presOf" srcId="{D72777FC-BB8A-4DB9-A572-23583E809604}" destId="{66AD71C5-E8D8-4C92-8AAF-1B6016D1A810}" srcOrd="0" destOrd="0" presId="urn:microsoft.com/office/officeart/2005/8/layout/cycle2"/>
    <dgm:cxn modelId="{7A637FB4-0F4A-40DC-96FC-B7DBDB99D957}" srcId="{931FB36F-674C-49D6-828D-E6809FF80CB7}" destId="{D72777FC-BB8A-4DB9-A572-23583E809604}" srcOrd="1" destOrd="0" parTransId="{40576BC2-25D0-4277-805D-007A526248EC}" sibTransId="{D7E55B78-FE3F-4583-977F-DA09CE76D6CC}"/>
    <dgm:cxn modelId="{02427058-A973-469F-B63F-C2CCAD7FB2F4}" type="presParOf" srcId="{F5FD97A8-CD2A-43E1-84DD-12E961802A25}" destId="{74B8C4F6-51AD-4DF7-A714-A6DD3177FD68}" srcOrd="0" destOrd="0" presId="urn:microsoft.com/office/officeart/2005/8/layout/cycle2"/>
    <dgm:cxn modelId="{B3682498-2B58-445E-B5C1-E546E73A0C40}" type="presParOf" srcId="{F5FD97A8-CD2A-43E1-84DD-12E961802A25}" destId="{B0DB2658-7BDD-4A3B-AB8B-15FF9F0FDBB6}" srcOrd="1" destOrd="0" presId="urn:microsoft.com/office/officeart/2005/8/layout/cycle2"/>
    <dgm:cxn modelId="{8D464F99-C5D6-400D-9408-50F2FF626214}" type="presParOf" srcId="{B0DB2658-7BDD-4A3B-AB8B-15FF9F0FDBB6}" destId="{F91524C8-ECFC-4CF2-90F3-E9362B34C4D2}" srcOrd="0" destOrd="0" presId="urn:microsoft.com/office/officeart/2005/8/layout/cycle2"/>
    <dgm:cxn modelId="{18D840FF-4D53-43B3-B47F-CF745968FE6D}" type="presParOf" srcId="{F5FD97A8-CD2A-43E1-84DD-12E961802A25}" destId="{66AD71C5-E8D8-4C92-8AAF-1B6016D1A810}" srcOrd="2" destOrd="0" presId="urn:microsoft.com/office/officeart/2005/8/layout/cycle2"/>
    <dgm:cxn modelId="{CD0081EF-C8A6-463D-8FDB-B17932E9918C}" type="presParOf" srcId="{F5FD97A8-CD2A-43E1-84DD-12E961802A25}" destId="{A640482E-06B4-437B-806D-CB8618774E31}" srcOrd="3" destOrd="0" presId="urn:microsoft.com/office/officeart/2005/8/layout/cycle2"/>
    <dgm:cxn modelId="{A8280345-41D6-4C23-803F-E0704FDBF2B1}" type="presParOf" srcId="{A640482E-06B4-437B-806D-CB8618774E31}" destId="{E31DCA33-78FD-4142-A83B-AE70A911326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7DFBCDF9-2D98-42DE-8D0B-693F564D299B}" type="doc">
      <dgm:prSet loTypeId="urn:microsoft.com/office/officeart/2005/8/layout/hProcess10" loCatId="process" qsTypeId="urn:microsoft.com/office/officeart/2005/8/quickstyle/simple1" qsCatId="simple" csTypeId="urn:microsoft.com/office/officeart/2005/8/colors/colorful4" csCatId="colorful" phldr="1"/>
      <dgm:spPr/>
      <dgm:t>
        <a:bodyPr/>
        <a:lstStyle/>
        <a:p>
          <a:endParaRPr lang="en-GB"/>
        </a:p>
      </dgm:t>
    </dgm:pt>
    <dgm:pt modelId="{D69C06C0-2E5A-45B9-9CC2-F4C7B39D0BD0}">
      <dgm:prSet custT="1"/>
      <dgm:spPr/>
      <dgm:t>
        <a:bodyPr/>
        <a:lstStyle/>
        <a:p>
          <a:pPr rtl="0"/>
          <a:r>
            <a:rPr lang="en-GB" sz="2400" dirty="0"/>
            <a:t>Perceived limited time -  individuals place priority on goals that emphasize feeling good and optimizing psychological well-being. </a:t>
          </a:r>
        </a:p>
      </dgm:t>
    </dgm:pt>
    <dgm:pt modelId="{BD4EF81B-8139-46F5-9AD8-D76B7738DA10}" type="parTrans" cxnId="{BC04FB96-7373-4E10-BB85-A55BE2B9D080}">
      <dgm:prSet/>
      <dgm:spPr/>
      <dgm:t>
        <a:bodyPr/>
        <a:lstStyle/>
        <a:p>
          <a:endParaRPr lang="en-GB"/>
        </a:p>
      </dgm:t>
    </dgm:pt>
    <dgm:pt modelId="{7E623FE9-F4E8-49FA-9A28-DE4E3C7BA3F8}" type="sibTrans" cxnId="{BC04FB96-7373-4E10-BB85-A55BE2B9D080}">
      <dgm:prSet/>
      <dgm:spPr/>
      <dgm:t>
        <a:bodyPr/>
        <a:lstStyle/>
        <a:p>
          <a:endParaRPr lang="en-GB"/>
        </a:p>
      </dgm:t>
    </dgm:pt>
    <dgm:pt modelId="{2EC8D41D-13EC-4AE2-9132-EB89D9006AC1}">
      <dgm:prSet custT="1"/>
      <dgm:spPr/>
      <dgm:t>
        <a:bodyPr/>
        <a:lstStyle/>
        <a:p>
          <a:pPr rtl="0"/>
          <a:r>
            <a:rPr lang="en-GB" sz="2000" dirty="0"/>
            <a:t>Perceived finite time - attach greater importance to finding emotional meaning and satisfaction from life and invest fewer resources into gathering information and expanding horizons.</a:t>
          </a:r>
        </a:p>
      </dgm:t>
    </dgm:pt>
    <dgm:pt modelId="{F3BB5580-7B09-4237-8E02-0AB451D5A900}" type="parTrans" cxnId="{6D626D5E-FF22-4015-B038-271FA5BCD25D}">
      <dgm:prSet/>
      <dgm:spPr/>
      <dgm:t>
        <a:bodyPr/>
        <a:lstStyle/>
        <a:p>
          <a:endParaRPr lang="en-GB"/>
        </a:p>
      </dgm:t>
    </dgm:pt>
    <dgm:pt modelId="{2639D2EE-A72E-4087-9439-17C8555C853F}" type="sibTrans" cxnId="{6D626D5E-FF22-4015-B038-271FA5BCD25D}">
      <dgm:prSet/>
      <dgm:spPr/>
      <dgm:t>
        <a:bodyPr/>
        <a:lstStyle/>
        <a:p>
          <a:endParaRPr lang="en-GB"/>
        </a:p>
      </dgm:t>
    </dgm:pt>
    <dgm:pt modelId="{B74A3A0B-8751-47A9-8F6C-4C827D10C5B3}" type="pres">
      <dgm:prSet presAssocID="{7DFBCDF9-2D98-42DE-8D0B-693F564D299B}" presName="Name0" presStyleCnt="0">
        <dgm:presLayoutVars>
          <dgm:dir/>
          <dgm:resizeHandles val="exact"/>
        </dgm:presLayoutVars>
      </dgm:prSet>
      <dgm:spPr/>
      <dgm:t>
        <a:bodyPr/>
        <a:lstStyle/>
        <a:p>
          <a:endParaRPr lang="en-US"/>
        </a:p>
      </dgm:t>
    </dgm:pt>
    <dgm:pt modelId="{4513234B-ADAF-4E8C-84AE-2B19DB927AB2}" type="pres">
      <dgm:prSet presAssocID="{D69C06C0-2E5A-45B9-9CC2-F4C7B39D0BD0}" presName="composite" presStyleCnt="0"/>
      <dgm:spPr/>
    </dgm:pt>
    <dgm:pt modelId="{5F569079-8B93-4223-BB98-A8953A82238A}" type="pres">
      <dgm:prSet presAssocID="{D69C06C0-2E5A-45B9-9CC2-F4C7B39D0BD0}" presName="imagSh" presStyleLbl="bgImgPlace1" presStyleIdx="0" presStyleCnt="2" custLinFactNeighborX="1628" custLinFactNeighborY="-18038"/>
      <dgm:spPr>
        <a:blipFill rotWithShape="1">
          <a:blip xmlns:r="http://schemas.openxmlformats.org/officeDocument/2006/relationships" r:embed="rId1"/>
          <a:stretch>
            <a:fillRect/>
          </a:stretch>
        </a:blipFill>
      </dgm:spPr>
    </dgm:pt>
    <dgm:pt modelId="{A413FA6C-336D-4F1E-BADA-F9115A4E1D18}" type="pres">
      <dgm:prSet presAssocID="{D69C06C0-2E5A-45B9-9CC2-F4C7B39D0BD0}" presName="txNode" presStyleLbl="node1" presStyleIdx="0" presStyleCnt="2" custScaleX="181043" custScaleY="111741">
        <dgm:presLayoutVars>
          <dgm:bulletEnabled val="1"/>
        </dgm:presLayoutVars>
      </dgm:prSet>
      <dgm:spPr/>
      <dgm:t>
        <a:bodyPr/>
        <a:lstStyle/>
        <a:p>
          <a:endParaRPr lang="en-US"/>
        </a:p>
      </dgm:t>
    </dgm:pt>
    <dgm:pt modelId="{1B99A67A-2F4E-4DDD-A60F-7B5A4ABDF934}" type="pres">
      <dgm:prSet presAssocID="{7E623FE9-F4E8-49FA-9A28-DE4E3C7BA3F8}" presName="sibTrans" presStyleLbl="sibTrans2D1" presStyleIdx="0" presStyleCnt="1" custAng="0" custLinFactNeighborX="-8532" custLinFactNeighborY="-35793"/>
      <dgm:spPr/>
      <dgm:t>
        <a:bodyPr/>
        <a:lstStyle/>
        <a:p>
          <a:endParaRPr lang="en-US"/>
        </a:p>
      </dgm:t>
    </dgm:pt>
    <dgm:pt modelId="{E1C93E70-60AF-47D9-BDDE-B9382ADD12A4}" type="pres">
      <dgm:prSet presAssocID="{7E623FE9-F4E8-49FA-9A28-DE4E3C7BA3F8}" presName="connTx" presStyleLbl="sibTrans2D1" presStyleIdx="0" presStyleCnt="1"/>
      <dgm:spPr/>
      <dgm:t>
        <a:bodyPr/>
        <a:lstStyle/>
        <a:p>
          <a:endParaRPr lang="en-US"/>
        </a:p>
      </dgm:t>
    </dgm:pt>
    <dgm:pt modelId="{C883D6F9-68C7-4749-A158-2F98E8587679}" type="pres">
      <dgm:prSet presAssocID="{2EC8D41D-13EC-4AE2-9132-EB89D9006AC1}" presName="composite" presStyleCnt="0"/>
      <dgm:spPr/>
    </dgm:pt>
    <dgm:pt modelId="{456BE9B0-0CDA-4734-BD00-4F27F7F4CDEA}" type="pres">
      <dgm:prSet presAssocID="{2EC8D41D-13EC-4AE2-9132-EB89D9006AC1}" presName="imagSh" presStyleLbl="bgImgPlace1" presStyleIdx="1" presStyleCnt="2" custLinFactNeighborX="19892" custLinFactNeighborY="4424"/>
      <dgm:spPr>
        <a:blipFill rotWithShape="1">
          <a:blip xmlns:r="http://schemas.openxmlformats.org/officeDocument/2006/relationships" r:embed="rId2"/>
          <a:stretch>
            <a:fillRect/>
          </a:stretch>
        </a:blipFill>
      </dgm:spPr>
    </dgm:pt>
    <dgm:pt modelId="{E7E4ABED-456B-4F36-868C-6DB51E55C456}" type="pres">
      <dgm:prSet presAssocID="{2EC8D41D-13EC-4AE2-9132-EB89D9006AC1}" presName="txNode" presStyleLbl="node1" presStyleIdx="1" presStyleCnt="2" custScaleX="201286" custScaleY="117695">
        <dgm:presLayoutVars>
          <dgm:bulletEnabled val="1"/>
        </dgm:presLayoutVars>
      </dgm:prSet>
      <dgm:spPr/>
      <dgm:t>
        <a:bodyPr/>
        <a:lstStyle/>
        <a:p>
          <a:endParaRPr lang="en-US"/>
        </a:p>
      </dgm:t>
    </dgm:pt>
  </dgm:ptLst>
  <dgm:cxnLst>
    <dgm:cxn modelId="{BC04FB96-7373-4E10-BB85-A55BE2B9D080}" srcId="{7DFBCDF9-2D98-42DE-8D0B-693F564D299B}" destId="{D69C06C0-2E5A-45B9-9CC2-F4C7B39D0BD0}" srcOrd="0" destOrd="0" parTransId="{BD4EF81B-8139-46F5-9AD8-D76B7738DA10}" sibTransId="{7E623FE9-F4E8-49FA-9A28-DE4E3C7BA3F8}"/>
    <dgm:cxn modelId="{97B41B9C-488B-43E5-BF1E-4D0D0DB51B67}" type="presOf" srcId="{7E623FE9-F4E8-49FA-9A28-DE4E3C7BA3F8}" destId="{E1C93E70-60AF-47D9-BDDE-B9382ADD12A4}" srcOrd="1" destOrd="0" presId="urn:microsoft.com/office/officeart/2005/8/layout/hProcess10"/>
    <dgm:cxn modelId="{6D626D5E-FF22-4015-B038-271FA5BCD25D}" srcId="{7DFBCDF9-2D98-42DE-8D0B-693F564D299B}" destId="{2EC8D41D-13EC-4AE2-9132-EB89D9006AC1}" srcOrd="1" destOrd="0" parTransId="{F3BB5580-7B09-4237-8E02-0AB451D5A900}" sibTransId="{2639D2EE-A72E-4087-9439-17C8555C853F}"/>
    <dgm:cxn modelId="{B18948DC-08DF-41D4-93DB-38FEE43FD748}" type="presOf" srcId="{7E623FE9-F4E8-49FA-9A28-DE4E3C7BA3F8}" destId="{1B99A67A-2F4E-4DDD-A60F-7B5A4ABDF934}" srcOrd="0" destOrd="0" presId="urn:microsoft.com/office/officeart/2005/8/layout/hProcess10"/>
    <dgm:cxn modelId="{FAB67358-BD01-4913-970E-C99B58BED0E4}" type="presOf" srcId="{2EC8D41D-13EC-4AE2-9132-EB89D9006AC1}" destId="{E7E4ABED-456B-4F36-868C-6DB51E55C456}" srcOrd="0" destOrd="0" presId="urn:microsoft.com/office/officeart/2005/8/layout/hProcess10"/>
    <dgm:cxn modelId="{A86B153D-52FF-4B16-89E4-E2E6093AEC75}" type="presOf" srcId="{7DFBCDF9-2D98-42DE-8D0B-693F564D299B}" destId="{B74A3A0B-8751-47A9-8F6C-4C827D10C5B3}" srcOrd="0" destOrd="0" presId="urn:microsoft.com/office/officeart/2005/8/layout/hProcess10"/>
    <dgm:cxn modelId="{16212A7F-0A3E-470D-BB11-D951517A8CE6}" type="presOf" srcId="{D69C06C0-2E5A-45B9-9CC2-F4C7B39D0BD0}" destId="{A413FA6C-336D-4F1E-BADA-F9115A4E1D18}" srcOrd="0" destOrd="0" presId="urn:microsoft.com/office/officeart/2005/8/layout/hProcess10"/>
    <dgm:cxn modelId="{9010AB16-8C17-4702-8396-4C7ED7EA31DB}" type="presParOf" srcId="{B74A3A0B-8751-47A9-8F6C-4C827D10C5B3}" destId="{4513234B-ADAF-4E8C-84AE-2B19DB927AB2}" srcOrd="0" destOrd="0" presId="urn:microsoft.com/office/officeart/2005/8/layout/hProcess10"/>
    <dgm:cxn modelId="{424569BD-5DE1-46F0-A98B-9EC05D0627AA}" type="presParOf" srcId="{4513234B-ADAF-4E8C-84AE-2B19DB927AB2}" destId="{5F569079-8B93-4223-BB98-A8953A82238A}" srcOrd="0" destOrd="0" presId="urn:microsoft.com/office/officeart/2005/8/layout/hProcess10"/>
    <dgm:cxn modelId="{135DEBE0-10D9-40FB-B35E-96AC77D43251}" type="presParOf" srcId="{4513234B-ADAF-4E8C-84AE-2B19DB927AB2}" destId="{A413FA6C-336D-4F1E-BADA-F9115A4E1D18}" srcOrd="1" destOrd="0" presId="urn:microsoft.com/office/officeart/2005/8/layout/hProcess10"/>
    <dgm:cxn modelId="{C64CB733-6B69-40DF-A678-DC97B8C07AD0}" type="presParOf" srcId="{B74A3A0B-8751-47A9-8F6C-4C827D10C5B3}" destId="{1B99A67A-2F4E-4DDD-A60F-7B5A4ABDF934}" srcOrd="1" destOrd="0" presId="urn:microsoft.com/office/officeart/2005/8/layout/hProcess10"/>
    <dgm:cxn modelId="{5A68EEF8-D1D4-48E0-8934-858B16761425}" type="presParOf" srcId="{1B99A67A-2F4E-4DDD-A60F-7B5A4ABDF934}" destId="{E1C93E70-60AF-47D9-BDDE-B9382ADD12A4}" srcOrd="0" destOrd="0" presId="urn:microsoft.com/office/officeart/2005/8/layout/hProcess10"/>
    <dgm:cxn modelId="{59681727-FDE0-4BAD-8323-D15366D927FB}" type="presParOf" srcId="{B74A3A0B-8751-47A9-8F6C-4C827D10C5B3}" destId="{C883D6F9-68C7-4749-A158-2F98E8587679}" srcOrd="2" destOrd="0" presId="urn:microsoft.com/office/officeart/2005/8/layout/hProcess10"/>
    <dgm:cxn modelId="{9281C411-0E3A-48C8-AD30-53D9F356A89A}" type="presParOf" srcId="{C883D6F9-68C7-4749-A158-2F98E8587679}" destId="{456BE9B0-0CDA-4734-BD00-4F27F7F4CDEA}" srcOrd="0" destOrd="0" presId="urn:microsoft.com/office/officeart/2005/8/layout/hProcess10"/>
    <dgm:cxn modelId="{914FBF31-47A3-405D-889A-34E8FC1FC629}" type="presParOf" srcId="{C883D6F9-68C7-4749-A158-2F98E8587679}" destId="{E7E4ABED-456B-4F36-868C-6DB51E55C456}" srcOrd="1" destOrd="0" presId="urn:microsoft.com/office/officeart/2005/8/layout/hProcess10"/>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CC2C3323-5572-43CB-8319-28DE348EE7D8}" type="doc">
      <dgm:prSet loTypeId="urn:microsoft.com/office/officeart/2005/8/layout/vList4" loCatId="list" qsTypeId="urn:microsoft.com/office/officeart/2005/8/quickstyle/simple1" qsCatId="simple" csTypeId="urn:microsoft.com/office/officeart/2005/8/colors/colorful4" csCatId="colorful" phldr="1"/>
      <dgm:spPr/>
      <dgm:t>
        <a:bodyPr/>
        <a:lstStyle/>
        <a:p>
          <a:endParaRPr lang="en-GB"/>
        </a:p>
      </dgm:t>
    </dgm:pt>
    <dgm:pt modelId="{211D8409-AF4D-4F48-A54A-AA60235B477F}">
      <dgm:prSet custT="1"/>
      <dgm:spPr/>
      <dgm:t>
        <a:bodyPr/>
        <a:lstStyle/>
        <a:p>
          <a:pPr rtl="0"/>
          <a:r>
            <a:rPr lang="en-GB" sz="2400" dirty="0"/>
            <a:t>The subjective sense of time left can change. </a:t>
          </a:r>
          <a:endParaRPr lang="en-GB" sz="2400" dirty="0" smtClean="0"/>
        </a:p>
        <a:p>
          <a:pPr rtl="0"/>
          <a:r>
            <a:rPr lang="en-GB" sz="2400" dirty="0" smtClean="0"/>
            <a:t>Events </a:t>
          </a:r>
          <a:r>
            <a:rPr lang="en-GB" sz="2400" dirty="0"/>
            <a:t>such as the 9/11 attacks and the severe acute respiratory syndrome (SARS) epidemic in Hong Kong eliminated age differences on some motivation measures, reminding all people, regardless of age, of the fragility of life. </a:t>
          </a:r>
        </a:p>
      </dgm:t>
    </dgm:pt>
    <dgm:pt modelId="{10A949FF-A6C7-4E52-9F79-CDD64D9A1723}" type="parTrans" cxnId="{EF4A2A0B-3BD0-4846-A4B1-7FC4C639AA23}">
      <dgm:prSet/>
      <dgm:spPr/>
      <dgm:t>
        <a:bodyPr/>
        <a:lstStyle/>
        <a:p>
          <a:endParaRPr lang="en-GB"/>
        </a:p>
      </dgm:t>
    </dgm:pt>
    <dgm:pt modelId="{0827D6F7-EA92-46D5-AD07-D6C08BD16D99}" type="sibTrans" cxnId="{EF4A2A0B-3BD0-4846-A4B1-7FC4C639AA23}">
      <dgm:prSet/>
      <dgm:spPr/>
      <dgm:t>
        <a:bodyPr/>
        <a:lstStyle/>
        <a:p>
          <a:endParaRPr lang="en-GB"/>
        </a:p>
      </dgm:t>
    </dgm:pt>
    <dgm:pt modelId="{51AB47A1-73D6-4BCF-AB50-622ACC396216}" type="pres">
      <dgm:prSet presAssocID="{CC2C3323-5572-43CB-8319-28DE348EE7D8}" presName="linear" presStyleCnt="0">
        <dgm:presLayoutVars>
          <dgm:dir/>
          <dgm:resizeHandles val="exact"/>
        </dgm:presLayoutVars>
      </dgm:prSet>
      <dgm:spPr/>
      <dgm:t>
        <a:bodyPr/>
        <a:lstStyle/>
        <a:p>
          <a:endParaRPr lang="en-US"/>
        </a:p>
      </dgm:t>
    </dgm:pt>
    <dgm:pt modelId="{006E1868-FBA4-433F-983B-BC1608F30F9F}" type="pres">
      <dgm:prSet presAssocID="{211D8409-AF4D-4F48-A54A-AA60235B477F}" presName="comp" presStyleCnt="0"/>
      <dgm:spPr/>
    </dgm:pt>
    <dgm:pt modelId="{5CA5B5F1-F9C1-407A-B40B-04028F576836}" type="pres">
      <dgm:prSet presAssocID="{211D8409-AF4D-4F48-A54A-AA60235B477F}" presName="box" presStyleLbl="node1" presStyleIdx="0" presStyleCnt="1" custLinFactNeighborX="2133" custLinFactNeighborY="7895"/>
      <dgm:spPr/>
      <dgm:t>
        <a:bodyPr/>
        <a:lstStyle/>
        <a:p>
          <a:endParaRPr lang="en-US"/>
        </a:p>
      </dgm:t>
    </dgm:pt>
    <dgm:pt modelId="{F609409E-7E1D-4B70-986B-0660EAD568CA}" type="pres">
      <dgm:prSet presAssocID="{211D8409-AF4D-4F48-A54A-AA60235B477F}" presName="img" presStyleLbl="fgImgPlace1" presStyleIdx="0" presStyleCnt="1" custLinFactNeighborX="-10696"/>
      <dgm:spPr>
        <a:blipFill dpi="0" rotWithShape="1">
          <a:blip xmlns:r="http://schemas.openxmlformats.org/officeDocument/2006/relationships" r:embed="rId1"/>
          <a:srcRect/>
          <a:stretch>
            <a:fillRect r="-6960"/>
          </a:stretch>
        </a:blipFill>
      </dgm:spPr>
    </dgm:pt>
    <dgm:pt modelId="{6F493309-7F71-45B4-A82F-F8661C6DA4B3}" type="pres">
      <dgm:prSet presAssocID="{211D8409-AF4D-4F48-A54A-AA60235B477F}" presName="text" presStyleLbl="node1" presStyleIdx="0" presStyleCnt="1">
        <dgm:presLayoutVars>
          <dgm:bulletEnabled val="1"/>
        </dgm:presLayoutVars>
      </dgm:prSet>
      <dgm:spPr/>
      <dgm:t>
        <a:bodyPr/>
        <a:lstStyle/>
        <a:p>
          <a:endParaRPr lang="en-US"/>
        </a:p>
      </dgm:t>
    </dgm:pt>
  </dgm:ptLst>
  <dgm:cxnLst>
    <dgm:cxn modelId="{C115069A-C5AB-4E84-9FB2-C97FC832B5EF}" type="presOf" srcId="{211D8409-AF4D-4F48-A54A-AA60235B477F}" destId="{6F493309-7F71-45B4-A82F-F8661C6DA4B3}" srcOrd="1" destOrd="0" presId="urn:microsoft.com/office/officeart/2005/8/layout/vList4"/>
    <dgm:cxn modelId="{4D10A5D3-B5A1-4D7E-AE92-E0B0040B3FDD}" type="presOf" srcId="{211D8409-AF4D-4F48-A54A-AA60235B477F}" destId="{5CA5B5F1-F9C1-407A-B40B-04028F576836}" srcOrd="0" destOrd="0" presId="urn:microsoft.com/office/officeart/2005/8/layout/vList4"/>
    <dgm:cxn modelId="{17FE8D28-DEDE-4D1E-8D1B-B7917A2F80F2}" type="presOf" srcId="{CC2C3323-5572-43CB-8319-28DE348EE7D8}" destId="{51AB47A1-73D6-4BCF-AB50-622ACC396216}" srcOrd="0" destOrd="0" presId="urn:microsoft.com/office/officeart/2005/8/layout/vList4"/>
    <dgm:cxn modelId="{EF4A2A0B-3BD0-4846-A4B1-7FC4C639AA23}" srcId="{CC2C3323-5572-43CB-8319-28DE348EE7D8}" destId="{211D8409-AF4D-4F48-A54A-AA60235B477F}" srcOrd="0" destOrd="0" parTransId="{10A949FF-A6C7-4E52-9F79-CDD64D9A1723}" sibTransId="{0827D6F7-EA92-46D5-AD07-D6C08BD16D99}"/>
    <dgm:cxn modelId="{5039E9BD-2F6F-4EC9-8D16-0E285ECD447A}" type="presParOf" srcId="{51AB47A1-73D6-4BCF-AB50-622ACC396216}" destId="{006E1868-FBA4-433F-983B-BC1608F30F9F}" srcOrd="0" destOrd="0" presId="urn:microsoft.com/office/officeart/2005/8/layout/vList4"/>
    <dgm:cxn modelId="{66423C64-1055-4D47-8370-68B267456261}" type="presParOf" srcId="{006E1868-FBA4-433F-983B-BC1608F30F9F}" destId="{5CA5B5F1-F9C1-407A-B40B-04028F576836}" srcOrd="0" destOrd="0" presId="urn:microsoft.com/office/officeart/2005/8/layout/vList4"/>
    <dgm:cxn modelId="{1E172D81-0F37-4AEA-8016-15B0DD8831E4}" type="presParOf" srcId="{006E1868-FBA4-433F-983B-BC1608F30F9F}" destId="{F609409E-7E1D-4B70-986B-0660EAD568CA}" srcOrd="1" destOrd="0" presId="urn:microsoft.com/office/officeart/2005/8/layout/vList4"/>
    <dgm:cxn modelId="{C7585A08-0C1B-4820-BD83-CF7804B012F1}" type="presParOf" srcId="{006E1868-FBA4-433F-983B-BC1608F30F9F}" destId="{6F493309-7F71-45B4-A82F-F8661C6DA4B3}"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6B5F682B-69D2-48D3-8166-5701543C7848}" type="doc">
      <dgm:prSet loTypeId="urn:microsoft.com/office/officeart/2009/3/layout/DescendingProcess" loCatId="process" qsTypeId="urn:microsoft.com/office/officeart/2005/8/quickstyle/simple3" qsCatId="simple" csTypeId="urn:microsoft.com/office/officeart/2005/8/colors/accent1_2" csCatId="accent1" phldr="1"/>
      <dgm:spPr/>
      <dgm:t>
        <a:bodyPr/>
        <a:lstStyle/>
        <a:p>
          <a:endParaRPr lang="en-GB"/>
        </a:p>
      </dgm:t>
    </dgm:pt>
    <dgm:pt modelId="{26F0CAAD-6C0E-40DF-AD68-F0D3F59DA045}">
      <dgm:prSet custT="1"/>
      <dgm:spPr>
        <a:solidFill>
          <a:schemeClr val="tx2">
            <a:lumMod val="60000"/>
            <a:lumOff val="40000"/>
          </a:schemeClr>
        </a:solidFill>
        <a:ln>
          <a:solidFill>
            <a:schemeClr val="accent1"/>
          </a:solidFill>
        </a:ln>
      </dgm:spPr>
      <dgm:t>
        <a:bodyPr/>
        <a:lstStyle/>
        <a:p>
          <a:pPr rtl="0"/>
          <a:r>
            <a:rPr lang="en-GB" sz="2800" dirty="0">
              <a:solidFill>
                <a:schemeClr val="bg1"/>
              </a:solidFill>
            </a:rPr>
            <a:t>Goals, preferences, and thought processes such as attention and memory change as time horizons shrink. </a:t>
          </a:r>
        </a:p>
      </dgm:t>
    </dgm:pt>
    <dgm:pt modelId="{8D2A1557-DF1D-4C4B-A532-254952D7FAE5}" type="parTrans" cxnId="{1C07CF6D-5CD5-43AD-B1D5-044D0062A349}">
      <dgm:prSet/>
      <dgm:spPr/>
      <dgm:t>
        <a:bodyPr/>
        <a:lstStyle/>
        <a:p>
          <a:endParaRPr lang="en-GB"/>
        </a:p>
      </dgm:t>
    </dgm:pt>
    <dgm:pt modelId="{2CF0BE0A-F83E-451F-BED9-C36EC7FB36A6}" type="sibTrans" cxnId="{1C07CF6D-5CD5-43AD-B1D5-044D0062A349}">
      <dgm:prSet/>
      <dgm:spPr/>
      <dgm:t>
        <a:bodyPr/>
        <a:lstStyle/>
        <a:p>
          <a:endParaRPr lang="en-GB"/>
        </a:p>
      </dgm:t>
    </dgm:pt>
    <dgm:pt modelId="{1D940923-3328-48DD-82B7-55A25A6EC036}" type="pres">
      <dgm:prSet presAssocID="{6B5F682B-69D2-48D3-8166-5701543C7848}" presName="Name0" presStyleCnt="0">
        <dgm:presLayoutVars>
          <dgm:chMax val="7"/>
          <dgm:chPref val="5"/>
        </dgm:presLayoutVars>
      </dgm:prSet>
      <dgm:spPr/>
      <dgm:t>
        <a:bodyPr/>
        <a:lstStyle/>
        <a:p>
          <a:endParaRPr lang="en-US"/>
        </a:p>
      </dgm:t>
    </dgm:pt>
    <dgm:pt modelId="{3A2824C9-F084-4A0B-8786-9C38F4708DE5}" type="pres">
      <dgm:prSet presAssocID="{6B5F682B-69D2-48D3-8166-5701543C7848}" presName="arrowNode" presStyleLbl="node1" presStyleIdx="0" presStyleCnt="1" custLinFactX="41514" custLinFactNeighborX="100000" custLinFactNeighborY="30633"/>
      <dgm:spPr/>
    </dgm:pt>
    <dgm:pt modelId="{AF5FFA03-81B7-4490-9A1B-D9623A391012}" type="pres">
      <dgm:prSet presAssocID="{26F0CAAD-6C0E-40DF-AD68-F0D3F59DA045}" presName="txNode1" presStyleLbl="revTx" presStyleIdx="0" presStyleCnt="1" custScaleX="900551" custScaleY="501997" custLinFactY="50754" custLinFactNeighborX="-52618" custLinFactNeighborY="100000">
        <dgm:presLayoutVars>
          <dgm:bulletEnabled val="1"/>
        </dgm:presLayoutVars>
      </dgm:prSet>
      <dgm:spPr/>
      <dgm:t>
        <a:bodyPr/>
        <a:lstStyle/>
        <a:p>
          <a:endParaRPr lang="en-US"/>
        </a:p>
      </dgm:t>
    </dgm:pt>
  </dgm:ptLst>
  <dgm:cxnLst>
    <dgm:cxn modelId="{34F2D458-06A9-42A3-8FC3-DAEEF8F5A45E}" type="presOf" srcId="{6B5F682B-69D2-48D3-8166-5701543C7848}" destId="{1D940923-3328-48DD-82B7-55A25A6EC036}" srcOrd="0" destOrd="0" presId="urn:microsoft.com/office/officeart/2009/3/layout/DescendingProcess"/>
    <dgm:cxn modelId="{DDAB426D-FF9F-4A80-A3BC-B6E90BF72763}" type="presOf" srcId="{26F0CAAD-6C0E-40DF-AD68-F0D3F59DA045}" destId="{AF5FFA03-81B7-4490-9A1B-D9623A391012}" srcOrd="0" destOrd="0" presId="urn:microsoft.com/office/officeart/2009/3/layout/DescendingProcess"/>
    <dgm:cxn modelId="{1C07CF6D-5CD5-43AD-B1D5-044D0062A349}" srcId="{6B5F682B-69D2-48D3-8166-5701543C7848}" destId="{26F0CAAD-6C0E-40DF-AD68-F0D3F59DA045}" srcOrd="0" destOrd="0" parTransId="{8D2A1557-DF1D-4C4B-A532-254952D7FAE5}" sibTransId="{2CF0BE0A-F83E-451F-BED9-C36EC7FB36A6}"/>
    <dgm:cxn modelId="{2DC70D15-282E-4C2D-855E-5354B871D557}" type="presParOf" srcId="{1D940923-3328-48DD-82B7-55A25A6EC036}" destId="{3A2824C9-F084-4A0B-8786-9C38F4708DE5}" srcOrd="0" destOrd="0" presId="urn:microsoft.com/office/officeart/2009/3/layout/DescendingProcess"/>
    <dgm:cxn modelId="{C01FB598-DCA9-45F8-8317-103A004A0D6A}" type="presParOf" srcId="{1D940923-3328-48DD-82B7-55A25A6EC036}" destId="{AF5FFA03-81B7-4490-9A1B-D9623A391012}" srcOrd="1" destOrd="0" presId="urn:microsoft.com/office/officeart/2009/3/layout/Descending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7116B7DD-2640-49F6-8712-109CE189041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B886A2E-E996-41C4-8BC7-6A70C21E1888}">
      <dgm:prSet custT="1"/>
      <dgm:spPr/>
      <dgm:t>
        <a:bodyPr/>
        <a:lstStyle/>
        <a:p>
          <a:pPr rtl="0"/>
          <a:r>
            <a:rPr lang="en-GB" sz="3200" dirty="0"/>
            <a:t>Not all cognitive function decline in old age</a:t>
          </a:r>
          <a:endParaRPr lang="en-US" sz="3200" dirty="0"/>
        </a:p>
      </dgm:t>
    </dgm:pt>
    <dgm:pt modelId="{7FA3DEEE-6579-4B6A-ACBD-63550CF1B797}" type="parTrans" cxnId="{A99206C3-2A59-43E6-A123-6CFD4BD929FC}">
      <dgm:prSet/>
      <dgm:spPr/>
      <dgm:t>
        <a:bodyPr/>
        <a:lstStyle/>
        <a:p>
          <a:endParaRPr lang="en-US"/>
        </a:p>
      </dgm:t>
    </dgm:pt>
    <dgm:pt modelId="{7446594F-84E3-4048-BD8A-2BF460DD02F4}" type="sibTrans" cxnId="{A99206C3-2A59-43E6-A123-6CFD4BD929FC}">
      <dgm:prSet/>
      <dgm:spPr/>
      <dgm:t>
        <a:bodyPr/>
        <a:lstStyle/>
        <a:p>
          <a:endParaRPr lang="en-US"/>
        </a:p>
      </dgm:t>
    </dgm:pt>
    <dgm:pt modelId="{216FC12F-EC04-4731-B972-94627DB5DBCC}">
      <dgm:prSet custT="1"/>
      <dgm:spPr/>
      <dgm:t>
        <a:bodyPr/>
        <a:lstStyle/>
        <a:p>
          <a:pPr rtl="0"/>
          <a:r>
            <a:rPr lang="en-GB" sz="3200" dirty="0"/>
            <a:t>Not all memories decline in old age</a:t>
          </a:r>
          <a:endParaRPr lang="en-US" sz="3200" dirty="0"/>
        </a:p>
      </dgm:t>
    </dgm:pt>
    <dgm:pt modelId="{1375EC06-8608-4DC0-98CE-1668BB76FA4A}" type="parTrans" cxnId="{792E3031-E2E4-4591-B53A-694C3E97C3C2}">
      <dgm:prSet/>
      <dgm:spPr/>
      <dgm:t>
        <a:bodyPr/>
        <a:lstStyle/>
        <a:p>
          <a:endParaRPr lang="en-US"/>
        </a:p>
      </dgm:t>
    </dgm:pt>
    <dgm:pt modelId="{CDFDCD58-70F6-4B7C-B1DA-B514511A372D}" type="sibTrans" cxnId="{792E3031-E2E4-4591-B53A-694C3E97C3C2}">
      <dgm:prSet/>
      <dgm:spPr/>
      <dgm:t>
        <a:bodyPr/>
        <a:lstStyle/>
        <a:p>
          <a:endParaRPr lang="en-US"/>
        </a:p>
      </dgm:t>
    </dgm:pt>
    <dgm:pt modelId="{E9E77AFF-E55C-4EAA-8363-F002B99000AC}">
      <dgm:prSet custT="1"/>
      <dgm:spPr/>
      <dgm:t>
        <a:bodyPr/>
        <a:lstStyle/>
        <a:p>
          <a:pPr rtl="0"/>
          <a:r>
            <a:rPr lang="en-GB" sz="3200" dirty="0"/>
            <a:t>Use it or lose it</a:t>
          </a:r>
          <a:endParaRPr lang="en-US" sz="3200" dirty="0"/>
        </a:p>
      </dgm:t>
    </dgm:pt>
    <dgm:pt modelId="{94980967-3B27-42E2-80B1-FA277CDE26B4}" type="parTrans" cxnId="{0AC53DA6-047E-4635-BE67-C2FCC8855997}">
      <dgm:prSet/>
      <dgm:spPr/>
      <dgm:t>
        <a:bodyPr/>
        <a:lstStyle/>
        <a:p>
          <a:endParaRPr lang="en-US"/>
        </a:p>
      </dgm:t>
    </dgm:pt>
    <dgm:pt modelId="{C39C7915-37FF-4178-B21A-F477A1DADD73}" type="sibTrans" cxnId="{0AC53DA6-047E-4635-BE67-C2FCC8855997}">
      <dgm:prSet/>
      <dgm:spPr/>
      <dgm:t>
        <a:bodyPr/>
        <a:lstStyle/>
        <a:p>
          <a:endParaRPr lang="en-US"/>
        </a:p>
      </dgm:t>
    </dgm:pt>
    <dgm:pt modelId="{8C913E2B-646B-4314-A387-E96BD9A4D4B0}">
      <dgm:prSet custT="1"/>
      <dgm:spPr/>
      <dgm:t>
        <a:bodyPr/>
        <a:lstStyle/>
        <a:p>
          <a:pPr rtl="0"/>
          <a:r>
            <a:rPr lang="en-GB" sz="3200" dirty="0"/>
            <a:t>Importance of environmental cues.</a:t>
          </a:r>
          <a:endParaRPr lang="en-US" sz="3200" dirty="0"/>
        </a:p>
      </dgm:t>
    </dgm:pt>
    <dgm:pt modelId="{52C63901-BB7A-425A-AB92-1DE66DFABF83}" type="parTrans" cxnId="{1E937F71-4395-4231-92F1-F00721058593}">
      <dgm:prSet/>
      <dgm:spPr/>
      <dgm:t>
        <a:bodyPr/>
        <a:lstStyle/>
        <a:p>
          <a:endParaRPr lang="en-US"/>
        </a:p>
      </dgm:t>
    </dgm:pt>
    <dgm:pt modelId="{34C0E78F-C454-4D0A-B6A0-B21445E8D4C2}" type="sibTrans" cxnId="{1E937F71-4395-4231-92F1-F00721058593}">
      <dgm:prSet/>
      <dgm:spPr/>
      <dgm:t>
        <a:bodyPr/>
        <a:lstStyle/>
        <a:p>
          <a:endParaRPr lang="en-US"/>
        </a:p>
      </dgm:t>
    </dgm:pt>
    <dgm:pt modelId="{0BA5DDA5-9156-4D3C-A029-A1783C7BBAA5}" type="pres">
      <dgm:prSet presAssocID="{7116B7DD-2640-49F6-8712-109CE189041B}" presName="linear" presStyleCnt="0">
        <dgm:presLayoutVars>
          <dgm:dir/>
          <dgm:animLvl val="lvl"/>
          <dgm:resizeHandles val="exact"/>
        </dgm:presLayoutVars>
      </dgm:prSet>
      <dgm:spPr/>
      <dgm:t>
        <a:bodyPr/>
        <a:lstStyle/>
        <a:p>
          <a:endParaRPr lang="en-US"/>
        </a:p>
      </dgm:t>
    </dgm:pt>
    <dgm:pt modelId="{BEC96D3D-41D5-4F6A-9EB8-5CBB4CDA81C4}" type="pres">
      <dgm:prSet presAssocID="{6B886A2E-E996-41C4-8BC7-6A70C21E1888}" presName="parentLin" presStyleCnt="0"/>
      <dgm:spPr/>
    </dgm:pt>
    <dgm:pt modelId="{CB3793E1-EB2D-4630-BE27-2E8E67D5288E}" type="pres">
      <dgm:prSet presAssocID="{6B886A2E-E996-41C4-8BC7-6A70C21E1888}" presName="parentLeftMargin" presStyleLbl="node1" presStyleIdx="0" presStyleCnt="4"/>
      <dgm:spPr/>
      <dgm:t>
        <a:bodyPr/>
        <a:lstStyle/>
        <a:p>
          <a:endParaRPr lang="en-US"/>
        </a:p>
      </dgm:t>
    </dgm:pt>
    <dgm:pt modelId="{4347D8F8-C383-4436-BBD7-89A7E8DA5919}" type="pres">
      <dgm:prSet presAssocID="{6B886A2E-E996-41C4-8BC7-6A70C21E1888}" presName="parentText" presStyleLbl="node1" presStyleIdx="0" presStyleCnt="4" custScaleX="134999">
        <dgm:presLayoutVars>
          <dgm:chMax val="0"/>
          <dgm:bulletEnabled val="1"/>
        </dgm:presLayoutVars>
      </dgm:prSet>
      <dgm:spPr/>
      <dgm:t>
        <a:bodyPr/>
        <a:lstStyle/>
        <a:p>
          <a:endParaRPr lang="en-US"/>
        </a:p>
      </dgm:t>
    </dgm:pt>
    <dgm:pt modelId="{2A2034FC-0D48-4A16-9A2C-EAC354238723}" type="pres">
      <dgm:prSet presAssocID="{6B886A2E-E996-41C4-8BC7-6A70C21E1888}" presName="negativeSpace" presStyleCnt="0"/>
      <dgm:spPr/>
    </dgm:pt>
    <dgm:pt modelId="{C634B36A-F029-4A6C-A68C-8B48CEFE672B}" type="pres">
      <dgm:prSet presAssocID="{6B886A2E-E996-41C4-8BC7-6A70C21E1888}" presName="childText" presStyleLbl="conFgAcc1" presStyleIdx="0" presStyleCnt="4">
        <dgm:presLayoutVars>
          <dgm:bulletEnabled val="1"/>
        </dgm:presLayoutVars>
      </dgm:prSet>
      <dgm:spPr/>
    </dgm:pt>
    <dgm:pt modelId="{1165EC32-A873-49BE-8600-54088A102BFC}" type="pres">
      <dgm:prSet presAssocID="{7446594F-84E3-4048-BD8A-2BF460DD02F4}" presName="spaceBetweenRectangles" presStyleCnt="0"/>
      <dgm:spPr/>
    </dgm:pt>
    <dgm:pt modelId="{ECC41596-FD0E-4475-A446-1B1E738995E3}" type="pres">
      <dgm:prSet presAssocID="{216FC12F-EC04-4731-B972-94627DB5DBCC}" presName="parentLin" presStyleCnt="0"/>
      <dgm:spPr/>
    </dgm:pt>
    <dgm:pt modelId="{E697226D-BD0E-4533-8B21-59752E4A4469}" type="pres">
      <dgm:prSet presAssocID="{216FC12F-EC04-4731-B972-94627DB5DBCC}" presName="parentLeftMargin" presStyleLbl="node1" presStyleIdx="0" presStyleCnt="4"/>
      <dgm:spPr/>
      <dgm:t>
        <a:bodyPr/>
        <a:lstStyle/>
        <a:p>
          <a:endParaRPr lang="en-US"/>
        </a:p>
      </dgm:t>
    </dgm:pt>
    <dgm:pt modelId="{51FD6E64-7CB5-4227-A81A-455A3169A980}" type="pres">
      <dgm:prSet presAssocID="{216FC12F-EC04-4731-B972-94627DB5DBCC}" presName="parentText" presStyleLbl="node1" presStyleIdx="1" presStyleCnt="4" custScaleX="134983">
        <dgm:presLayoutVars>
          <dgm:chMax val="0"/>
          <dgm:bulletEnabled val="1"/>
        </dgm:presLayoutVars>
      </dgm:prSet>
      <dgm:spPr/>
      <dgm:t>
        <a:bodyPr/>
        <a:lstStyle/>
        <a:p>
          <a:endParaRPr lang="en-US"/>
        </a:p>
      </dgm:t>
    </dgm:pt>
    <dgm:pt modelId="{2DE02FDF-9BE2-48B0-81F7-EA34514C0EF4}" type="pres">
      <dgm:prSet presAssocID="{216FC12F-EC04-4731-B972-94627DB5DBCC}" presName="negativeSpace" presStyleCnt="0"/>
      <dgm:spPr/>
    </dgm:pt>
    <dgm:pt modelId="{57EE06A0-86C3-4FC0-BAFD-A38F9BB4A36D}" type="pres">
      <dgm:prSet presAssocID="{216FC12F-EC04-4731-B972-94627DB5DBCC}" presName="childText" presStyleLbl="conFgAcc1" presStyleIdx="1" presStyleCnt="4">
        <dgm:presLayoutVars>
          <dgm:bulletEnabled val="1"/>
        </dgm:presLayoutVars>
      </dgm:prSet>
      <dgm:spPr/>
    </dgm:pt>
    <dgm:pt modelId="{A54F83CE-4C10-455E-A2C8-B23795A4CA3F}" type="pres">
      <dgm:prSet presAssocID="{CDFDCD58-70F6-4B7C-B1DA-B514511A372D}" presName="spaceBetweenRectangles" presStyleCnt="0"/>
      <dgm:spPr/>
    </dgm:pt>
    <dgm:pt modelId="{9E48E3D9-E3B1-4EC2-8B86-7FDEB1638ABF}" type="pres">
      <dgm:prSet presAssocID="{E9E77AFF-E55C-4EAA-8363-F002B99000AC}" presName="parentLin" presStyleCnt="0"/>
      <dgm:spPr/>
    </dgm:pt>
    <dgm:pt modelId="{7078C043-6DDF-474F-AA70-8A85745887BD}" type="pres">
      <dgm:prSet presAssocID="{E9E77AFF-E55C-4EAA-8363-F002B99000AC}" presName="parentLeftMargin" presStyleLbl="node1" presStyleIdx="1" presStyleCnt="4"/>
      <dgm:spPr/>
      <dgm:t>
        <a:bodyPr/>
        <a:lstStyle/>
        <a:p>
          <a:endParaRPr lang="en-US"/>
        </a:p>
      </dgm:t>
    </dgm:pt>
    <dgm:pt modelId="{E26E66E5-958D-42B4-A1B3-8D19B65EF04F}" type="pres">
      <dgm:prSet presAssocID="{E9E77AFF-E55C-4EAA-8363-F002B99000AC}" presName="parentText" presStyleLbl="node1" presStyleIdx="2" presStyleCnt="4" custScaleX="134983">
        <dgm:presLayoutVars>
          <dgm:chMax val="0"/>
          <dgm:bulletEnabled val="1"/>
        </dgm:presLayoutVars>
      </dgm:prSet>
      <dgm:spPr/>
      <dgm:t>
        <a:bodyPr/>
        <a:lstStyle/>
        <a:p>
          <a:endParaRPr lang="en-US"/>
        </a:p>
      </dgm:t>
    </dgm:pt>
    <dgm:pt modelId="{D1B02E9E-1417-4F4D-9590-041DCCE033D2}" type="pres">
      <dgm:prSet presAssocID="{E9E77AFF-E55C-4EAA-8363-F002B99000AC}" presName="negativeSpace" presStyleCnt="0"/>
      <dgm:spPr/>
    </dgm:pt>
    <dgm:pt modelId="{63BA884A-475F-4B6F-B4EF-C9A539CFED91}" type="pres">
      <dgm:prSet presAssocID="{E9E77AFF-E55C-4EAA-8363-F002B99000AC}" presName="childText" presStyleLbl="conFgAcc1" presStyleIdx="2" presStyleCnt="4">
        <dgm:presLayoutVars>
          <dgm:bulletEnabled val="1"/>
        </dgm:presLayoutVars>
      </dgm:prSet>
      <dgm:spPr/>
    </dgm:pt>
    <dgm:pt modelId="{A2D51AA7-EF31-4F33-8F76-FB34504E1CAF}" type="pres">
      <dgm:prSet presAssocID="{C39C7915-37FF-4178-B21A-F477A1DADD73}" presName="spaceBetweenRectangles" presStyleCnt="0"/>
      <dgm:spPr/>
    </dgm:pt>
    <dgm:pt modelId="{399C0815-E466-448F-9E7D-42400D2D4903}" type="pres">
      <dgm:prSet presAssocID="{8C913E2B-646B-4314-A387-E96BD9A4D4B0}" presName="parentLin" presStyleCnt="0"/>
      <dgm:spPr/>
    </dgm:pt>
    <dgm:pt modelId="{7089D6E6-F9DC-4AFC-840A-F8ED1A5269B6}" type="pres">
      <dgm:prSet presAssocID="{8C913E2B-646B-4314-A387-E96BD9A4D4B0}" presName="parentLeftMargin" presStyleLbl="node1" presStyleIdx="2" presStyleCnt="4"/>
      <dgm:spPr/>
      <dgm:t>
        <a:bodyPr/>
        <a:lstStyle/>
        <a:p>
          <a:endParaRPr lang="en-US"/>
        </a:p>
      </dgm:t>
    </dgm:pt>
    <dgm:pt modelId="{EC7AED0B-FF33-4617-A712-7E0769D2D855}" type="pres">
      <dgm:prSet presAssocID="{8C913E2B-646B-4314-A387-E96BD9A4D4B0}" presName="parentText" presStyleLbl="node1" presStyleIdx="3" presStyleCnt="4" custScaleX="134983">
        <dgm:presLayoutVars>
          <dgm:chMax val="0"/>
          <dgm:bulletEnabled val="1"/>
        </dgm:presLayoutVars>
      </dgm:prSet>
      <dgm:spPr/>
      <dgm:t>
        <a:bodyPr/>
        <a:lstStyle/>
        <a:p>
          <a:endParaRPr lang="en-US"/>
        </a:p>
      </dgm:t>
    </dgm:pt>
    <dgm:pt modelId="{0E04807E-A318-4C2F-9000-A9FA45F630E8}" type="pres">
      <dgm:prSet presAssocID="{8C913E2B-646B-4314-A387-E96BD9A4D4B0}" presName="negativeSpace" presStyleCnt="0"/>
      <dgm:spPr/>
    </dgm:pt>
    <dgm:pt modelId="{FA9247AD-45C9-49A4-A48A-E6E490308006}" type="pres">
      <dgm:prSet presAssocID="{8C913E2B-646B-4314-A387-E96BD9A4D4B0}" presName="childText" presStyleLbl="conFgAcc1" presStyleIdx="3" presStyleCnt="4">
        <dgm:presLayoutVars>
          <dgm:bulletEnabled val="1"/>
        </dgm:presLayoutVars>
      </dgm:prSet>
      <dgm:spPr/>
    </dgm:pt>
  </dgm:ptLst>
  <dgm:cxnLst>
    <dgm:cxn modelId="{FB0AE18E-4BB1-4E3C-8143-B638777843DB}" type="presOf" srcId="{6B886A2E-E996-41C4-8BC7-6A70C21E1888}" destId="{4347D8F8-C383-4436-BBD7-89A7E8DA5919}" srcOrd="1" destOrd="0" presId="urn:microsoft.com/office/officeart/2005/8/layout/list1"/>
    <dgm:cxn modelId="{8D644368-EBDF-4760-8B16-8BEA87E7B073}" type="presOf" srcId="{6B886A2E-E996-41C4-8BC7-6A70C21E1888}" destId="{CB3793E1-EB2D-4630-BE27-2E8E67D5288E}" srcOrd="0" destOrd="0" presId="urn:microsoft.com/office/officeart/2005/8/layout/list1"/>
    <dgm:cxn modelId="{A99206C3-2A59-43E6-A123-6CFD4BD929FC}" srcId="{7116B7DD-2640-49F6-8712-109CE189041B}" destId="{6B886A2E-E996-41C4-8BC7-6A70C21E1888}" srcOrd="0" destOrd="0" parTransId="{7FA3DEEE-6579-4B6A-ACBD-63550CF1B797}" sibTransId="{7446594F-84E3-4048-BD8A-2BF460DD02F4}"/>
    <dgm:cxn modelId="{A53B444C-8E01-47DD-A062-08E2DA1CCB78}" type="presOf" srcId="{8C913E2B-646B-4314-A387-E96BD9A4D4B0}" destId="{EC7AED0B-FF33-4617-A712-7E0769D2D855}" srcOrd="1" destOrd="0" presId="urn:microsoft.com/office/officeart/2005/8/layout/list1"/>
    <dgm:cxn modelId="{0AC53DA6-047E-4635-BE67-C2FCC8855997}" srcId="{7116B7DD-2640-49F6-8712-109CE189041B}" destId="{E9E77AFF-E55C-4EAA-8363-F002B99000AC}" srcOrd="2" destOrd="0" parTransId="{94980967-3B27-42E2-80B1-FA277CDE26B4}" sibTransId="{C39C7915-37FF-4178-B21A-F477A1DADD73}"/>
    <dgm:cxn modelId="{792E3031-E2E4-4591-B53A-694C3E97C3C2}" srcId="{7116B7DD-2640-49F6-8712-109CE189041B}" destId="{216FC12F-EC04-4731-B972-94627DB5DBCC}" srcOrd="1" destOrd="0" parTransId="{1375EC06-8608-4DC0-98CE-1668BB76FA4A}" sibTransId="{CDFDCD58-70F6-4B7C-B1DA-B514511A372D}"/>
    <dgm:cxn modelId="{66B0E6AD-B335-427B-B2CC-2731D7AF84D0}" type="presOf" srcId="{E9E77AFF-E55C-4EAA-8363-F002B99000AC}" destId="{E26E66E5-958D-42B4-A1B3-8D19B65EF04F}" srcOrd="1" destOrd="0" presId="urn:microsoft.com/office/officeart/2005/8/layout/list1"/>
    <dgm:cxn modelId="{CF2DF9C7-01C7-46FC-BD63-78BBDC7E5CAC}" type="presOf" srcId="{216FC12F-EC04-4731-B972-94627DB5DBCC}" destId="{51FD6E64-7CB5-4227-A81A-455A3169A980}" srcOrd="1" destOrd="0" presId="urn:microsoft.com/office/officeart/2005/8/layout/list1"/>
    <dgm:cxn modelId="{9DDE3853-FC01-43AD-9BFD-2A449904ADCA}" type="presOf" srcId="{8C913E2B-646B-4314-A387-E96BD9A4D4B0}" destId="{7089D6E6-F9DC-4AFC-840A-F8ED1A5269B6}" srcOrd="0" destOrd="0" presId="urn:microsoft.com/office/officeart/2005/8/layout/list1"/>
    <dgm:cxn modelId="{1E937F71-4395-4231-92F1-F00721058593}" srcId="{7116B7DD-2640-49F6-8712-109CE189041B}" destId="{8C913E2B-646B-4314-A387-E96BD9A4D4B0}" srcOrd="3" destOrd="0" parTransId="{52C63901-BB7A-425A-AB92-1DE66DFABF83}" sibTransId="{34C0E78F-C454-4D0A-B6A0-B21445E8D4C2}"/>
    <dgm:cxn modelId="{E238AA46-6C6F-4DF9-9212-1FEF42236215}" type="presOf" srcId="{E9E77AFF-E55C-4EAA-8363-F002B99000AC}" destId="{7078C043-6DDF-474F-AA70-8A85745887BD}" srcOrd="0" destOrd="0" presId="urn:microsoft.com/office/officeart/2005/8/layout/list1"/>
    <dgm:cxn modelId="{AF200DB3-209C-4B72-BA2D-9611D03364BE}" type="presOf" srcId="{7116B7DD-2640-49F6-8712-109CE189041B}" destId="{0BA5DDA5-9156-4D3C-A029-A1783C7BBAA5}" srcOrd="0" destOrd="0" presId="urn:microsoft.com/office/officeart/2005/8/layout/list1"/>
    <dgm:cxn modelId="{197D962A-44CA-4493-BA50-1A0A3CF08F3C}" type="presOf" srcId="{216FC12F-EC04-4731-B972-94627DB5DBCC}" destId="{E697226D-BD0E-4533-8B21-59752E4A4469}" srcOrd="0" destOrd="0" presId="urn:microsoft.com/office/officeart/2005/8/layout/list1"/>
    <dgm:cxn modelId="{7DC7035A-A189-4616-9C0B-B39A08B94A0A}" type="presParOf" srcId="{0BA5DDA5-9156-4D3C-A029-A1783C7BBAA5}" destId="{BEC96D3D-41D5-4F6A-9EB8-5CBB4CDA81C4}" srcOrd="0" destOrd="0" presId="urn:microsoft.com/office/officeart/2005/8/layout/list1"/>
    <dgm:cxn modelId="{70C2C4E5-306D-4156-800E-A99ADE7C6077}" type="presParOf" srcId="{BEC96D3D-41D5-4F6A-9EB8-5CBB4CDA81C4}" destId="{CB3793E1-EB2D-4630-BE27-2E8E67D5288E}" srcOrd="0" destOrd="0" presId="urn:microsoft.com/office/officeart/2005/8/layout/list1"/>
    <dgm:cxn modelId="{2E168A9C-EC94-4AD0-8A3B-400C5FE1E36B}" type="presParOf" srcId="{BEC96D3D-41D5-4F6A-9EB8-5CBB4CDA81C4}" destId="{4347D8F8-C383-4436-BBD7-89A7E8DA5919}" srcOrd="1" destOrd="0" presId="urn:microsoft.com/office/officeart/2005/8/layout/list1"/>
    <dgm:cxn modelId="{3A9523A5-3A5D-49B6-9914-317F4C82B787}" type="presParOf" srcId="{0BA5DDA5-9156-4D3C-A029-A1783C7BBAA5}" destId="{2A2034FC-0D48-4A16-9A2C-EAC354238723}" srcOrd="1" destOrd="0" presId="urn:microsoft.com/office/officeart/2005/8/layout/list1"/>
    <dgm:cxn modelId="{BCA46BE3-6488-4929-94F7-99CAB7A7F04E}" type="presParOf" srcId="{0BA5DDA5-9156-4D3C-A029-A1783C7BBAA5}" destId="{C634B36A-F029-4A6C-A68C-8B48CEFE672B}" srcOrd="2" destOrd="0" presId="urn:microsoft.com/office/officeart/2005/8/layout/list1"/>
    <dgm:cxn modelId="{E16D3029-144F-417C-810F-1358FDDE9183}" type="presParOf" srcId="{0BA5DDA5-9156-4D3C-A029-A1783C7BBAA5}" destId="{1165EC32-A873-49BE-8600-54088A102BFC}" srcOrd="3" destOrd="0" presId="urn:microsoft.com/office/officeart/2005/8/layout/list1"/>
    <dgm:cxn modelId="{273C029B-9940-40B2-A393-8AA69E011A0B}" type="presParOf" srcId="{0BA5DDA5-9156-4D3C-A029-A1783C7BBAA5}" destId="{ECC41596-FD0E-4475-A446-1B1E738995E3}" srcOrd="4" destOrd="0" presId="urn:microsoft.com/office/officeart/2005/8/layout/list1"/>
    <dgm:cxn modelId="{5741044D-02D2-4391-BA10-B0DC6E86280C}" type="presParOf" srcId="{ECC41596-FD0E-4475-A446-1B1E738995E3}" destId="{E697226D-BD0E-4533-8B21-59752E4A4469}" srcOrd="0" destOrd="0" presId="urn:microsoft.com/office/officeart/2005/8/layout/list1"/>
    <dgm:cxn modelId="{28093C0E-6B8B-4D3A-A34D-DC965A41DC79}" type="presParOf" srcId="{ECC41596-FD0E-4475-A446-1B1E738995E3}" destId="{51FD6E64-7CB5-4227-A81A-455A3169A980}" srcOrd="1" destOrd="0" presId="urn:microsoft.com/office/officeart/2005/8/layout/list1"/>
    <dgm:cxn modelId="{E64DC4C8-DA6C-4FB7-B554-609954436E13}" type="presParOf" srcId="{0BA5DDA5-9156-4D3C-A029-A1783C7BBAA5}" destId="{2DE02FDF-9BE2-48B0-81F7-EA34514C0EF4}" srcOrd="5" destOrd="0" presId="urn:microsoft.com/office/officeart/2005/8/layout/list1"/>
    <dgm:cxn modelId="{E1F19D6F-4A82-41FE-9EC8-74E0ED294F1E}" type="presParOf" srcId="{0BA5DDA5-9156-4D3C-A029-A1783C7BBAA5}" destId="{57EE06A0-86C3-4FC0-BAFD-A38F9BB4A36D}" srcOrd="6" destOrd="0" presId="urn:microsoft.com/office/officeart/2005/8/layout/list1"/>
    <dgm:cxn modelId="{72F3ECF1-110E-4FE6-B4AB-72B829D298B5}" type="presParOf" srcId="{0BA5DDA5-9156-4D3C-A029-A1783C7BBAA5}" destId="{A54F83CE-4C10-455E-A2C8-B23795A4CA3F}" srcOrd="7" destOrd="0" presId="urn:microsoft.com/office/officeart/2005/8/layout/list1"/>
    <dgm:cxn modelId="{3749AA25-C673-465F-8C26-41B7C3EE288A}" type="presParOf" srcId="{0BA5DDA5-9156-4D3C-A029-A1783C7BBAA5}" destId="{9E48E3D9-E3B1-4EC2-8B86-7FDEB1638ABF}" srcOrd="8" destOrd="0" presId="urn:microsoft.com/office/officeart/2005/8/layout/list1"/>
    <dgm:cxn modelId="{BDAC33C5-DB6D-4B4B-A3A3-3FDF8EA996A0}" type="presParOf" srcId="{9E48E3D9-E3B1-4EC2-8B86-7FDEB1638ABF}" destId="{7078C043-6DDF-474F-AA70-8A85745887BD}" srcOrd="0" destOrd="0" presId="urn:microsoft.com/office/officeart/2005/8/layout/list1"/>
    <dgm:cxn modelId="{1DDC8AAD-0630-4E72-8244-0AA15B73333D}" type="presParOf" srcId="{9E48E3D9-E3B1-4EC2-8B86-7FDEB1638ABF}" destId="{E26E66E5-958D-42B4-A1B3-8D19B65EF04F}" srcOrd="1" destOrd="0" presId="urn:microsoft.com/office/officeart/2005/8/layout/list1"/>
    <dgm:cxn modelId="{5E09D3FB-A742-466F-87B7-E76B0BDFA523}" type="presParOf" srcId="{0BA5DDA5-9156-4D3C-A029-A1783C7BBAA5}" destId="{D1B02E9E-1417-4F4D-9590-041DCCE033D2}" srcOrd="9" destOrd="0" presId="urn:microsoft.com/office/officeart/2005/8/layout/list1"/>
    <dgm:cxn modelId="{CBAF0EA5-3366-4FD0-9198-AC1F8F670ECC}" type="presParOf" srcId="{0BA5DDA5-9156-4D3C-A029-A1783C7BBAA5}" destId="{63BA884A-475F-4B6F-B4EF-C9A539CFED91}" srcOrd="10" destOrd="0" presId="urn:microsoft.com/office/officeart/2005/8/layout/list1"/>
    <dgm:cxn modelId="{2D2DB4FF-9FE3-4A2B-87ED-4C81A62F0542}" type="presParOf" srcId="{0BA5DDA5-9156-4D3C-A029-A1783C7BBAA5}" destId="{A2D51AA7-EF31-4F33-8F76-FB34504E1CAF}" srcOrd="11" destOrd="0" presId="urn:microsoft.com/office/officeart/2005/8/layout/list1"/>
    <dgm:cxn modelId="{282BD596-C661-44A2-9D36-49A4AE6744E5}" type="presParOf" srcId="{0BA5DDA5-9156-4D3C-A029-A1783C7BBAA5}" destId="{399C0815-E466-448F-9E7D-42400D2D4903}" srcOrd="12" destOrd="0" presId="urn:microsoft.com/office/officeart/2005/8/layout/list1"/>
    <dgm:cxn modelId="{AA4B7833-2651-4DB8-89DC-86B21BAD3151}" type="presParOf" srcId="{399C0815-E466-448F-9E7D-42400D2D4903}" destId="{7089D6E6-F9DC-4AFC-840A-F8ED1A5269B6}" srcOrd="0" destOrd="0" presId="urn:microsoft.com/office/officeart/2005/8/layout/list1"/>
    <dgm:cxn modelId="{D9CEA05E-CCB1-49CC-9FD8-9A21D512CA2F}" type="presParOf" srcId="{399C0815-E466-448F-9E7D-42400D2D4903}" destId="{EC7AED0B-FF33-4617-A712-7E0769D2D855}" srcOrd="1" destOrd="0" presId="urn:microsoft.com/office/officeart/2005/8/layout/list1"/>
    <dgm:cxn modelId="{88C22843-464D-4706-8A69-7128439A06EE}" type="presParOf" srcId="{0BA5DDA5-9156-4D3C-A029-A1783C7BBAA5}" destId="{0E04807E-A318-4C2F-9000-A9FA45F630E8}" srcOrd="13" destOrd="0" presId="urn:microsoft.com/office/officeart/2005/8/layout/list1"/>
    <dgm:cxn modelId="{90F4D84C-E151-4E8D-9425-4A237BC53AC3}" type="presParOf" srcId="{0BA5DDA5-9156-4D3C-A029-A1783C7BBAA5}" destId="{FA9247AD-45C9-49A4-A48A-E6E49030800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DB9318E8-485D-44F0-81EB-627C6280617B}"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808A7AE6-6323-4572-893D-28D28756A386}">
      <dgm:prSet custT="1"/>
      <dgm:spPr/>
      <dgm:t>
        <a:bodyPr/>
        <a:lstStyle/>
        <a:p>
          <a:pPr rtl="0"/>
          <a:r>
            <a:rPr lang="en-US" sz="3200" b="1" dirty="0"/>
            <a:t>traditional v. contemporary views of intelligence</a:t>
          </a:r>
          <a:endParaRPr lang="en-GB" sz="3200" dirty="0"/>
        </a:p>
      </dgm:t>
    </dgm:pt>
    <dgm:pt modelId="{40AD8C16-B72C-4EE5-B83C-5640E2DFA67F}" type="parTrans" cxnId="{7AA42703-CC67-4561-A621-618D0EC6632A}">
      <dgm:prSet/>
      <dgm:spPr/>
      <dgm:t>
        <a:bodyPr/>
        <a:lstStyle/>
        <a:p>
          <a:endParaRPr lang="en-GB"/>
        </a:p>
      </dgm:t>
    </dgm:pt>
    <dgm:pt modelId="{1432AA49-865E-472B-974E-4931A7B1ABC3}" type="sibTrans" cxnId="{7AA42703-CC67-4561-A621-618D0EC6632A}">
      <dgm:prSet/>
      <dgm:spPr/>
      <dgm:t>
        <a:bodyPr/>
        <a:lstStyle/>
        <a:p>
          <a:endParaRPr lang="en-GB"/>
        </a:p>
      </dgm:t>
    </dgm:pt>
    <dgm:pt modelId="{872C00B5-36C6-49AC-B069-23FD777B6609}">
      <dgm:prSet custT="1"/>
      <dgm:spPr/>
      <dgm:t>
        <a:bodyPr/>
        <a:lstStyle/>
        <a:p>
          <a:pPr rtl="0"/>
          <a:r>
            <a:rPr lang="en-US" sz="3200" b="1" dirty="0"/>
            <a:t>theories of change in cognitive abilities</a:t>
          </a:r>
          <a:endParaRPr lang="en-GB" sz="3200" dirty="0"/>
        </a:p>
      </dgm:t>
    </dgm:pt>
    <dgm:pt modelId="{8E8AF4B7-1569-46F2-884F-9AB7287AF69E}" type="parTrans" cxnId="{2E7152EC-0FEC-4522-BCC5-5A37A6354946}">
      <dgm:prSet/>
      <dgm:spPr/>
      <dgm:t>
        <a:bodyPr/>
        <a:lstStyle/>
        <a:p>
          <a:endParaRPr lang="en-GB"/>
        </a:p>
      </dgm:t>
    </dgm:pt>
    <dgm:pt modelId="{7FAF9DA9-35FD-43C3-BD84-574B2117B85F}" type="sibTrans" cxnId="{2E7152EC-0FEC-4522-BCC5-5A37A6354946}">
      <dgm:prSet/>
      <dgm:spPr/>
      <dgm:t>
        <a:bodyPr/>
        <a:lstStyle/>
        <a:p>
          <a:endParaRPr lang="en-GB"/>
        </a:p>
      </dgm:t>
    </dgm:pt>
    <dgm:pt modelId="{727F68D5-414E-43B3-8006-5DEABBBAF820}">
      <dgm:prSet custT="1"/>
      <dgm:spPr/>
      <dgm:t>
        <a:bodyPr/>
        <a:lstStyle/>
        <a:p>
          <a:pPr rtl="0"/>
          <a:r>
            <a:rPr lang="en-US" sz="3200" b="1" dirty="0"/>
            <a:t>cognitive changes: attention, perception, memory</a:t>
          </a:r>
          <a:endParaRPr lang="en-GB" sz="3200" dirty="0"/>
        </a:p>
      </dgm:t>
    </dgm:pt>
    <dgm:pt modelId="{0303D92E-EB80-4383-914A-11FD5953F3B9}" type="parTrans" cxnId="{3BD7277D-AA9A-485B-91E6-B1646366C248}">
      <dgm:prSet/>
      <dgm:spPr/>
      <dgm:t>
        <a:bodyPr/>
        <a:lstStyle/>
        <a:p>
          <a:endParaRPr lang="en-GB"/>
        </a:p>
      </dgm:t>
    </dgm:pt>
    <dgm:pt modelId="{FC03AF9D-A730-42FD-BF21-28BF6B98E1D6}" type="sibTrans" cxnId="{3BD7277D-AA9A-485B-91E6-B1646366C248}">
      <dgm:prSet/>
      <dgm:spPr/>
      <dgm:t>
        <a:bodyPr/>
        <a:lstStyle/>
        <a:p>
          <a:endParaRPr lang="en-GB"/>
        </a:p>
      </dgm:t>
    </dgm:pt>
    <dgm:pt modelId="{EC32B725-5DEE-4CEB-A2E8-273508845BDE}">
      <dgm:prSet custT="1"/>
      <dgm:spPr/>
      <dgm:t>
        <a:bodyPr/>
        <a:lstStyle/>
        <a:p>
          <a:pPr rtl="0"/>
          <a:r>
            <a:rPr lang="en-US" sz="3200" b="1" dirty="0"/>
            <a:t>what is IQ?</a:t>
          </a:r>
          <a:endParaRPr lang="en-GB" sz="3200" dirty="0"/>
        </a:p>
      </dgm:t>
    </dgm:pt>
    <dgm:pt modelId="{C49F0E13-D89B-4CAC-9267-BB3EF47245D4}" type="parTrans" cxnId="{A6F86892-2DCE-4566-BE41-2510E88D856D}">
      <dgm:prSet/>
      <dgm:spPr/>
      <dgm:t>
        <a:bodyPr/>
        <a:lstStyle/>
        <a:p>
          <a:endParaRPr lang="en-GB"/>
        </a:p>
      </dgm:t>
    </dgm:pt>
    <dgm:pt modelId="{CD0A412E-6147-44F2-9F27-36CBD5A75EB7}" type="sibTrans" cxnId="{A6F86892-2DCE-4566-BE41-2510E88D856D}">
      <dgm:prSet/>
      <dgm:spPr/>
      <dgm:t>
        <a:bodyPr/>
        <a:lstStyle/>
        <a:p>
          <a:endParaRPr lang="en-GB"/>
        </a:p>
      </dgm:t>
    </dgm:pt>
    <dgm:pt modelId="{A6731AE7-0F82-4EFE-A17E-DB86ACB16023}">
      <dgm:prSet custT="1"/>
      <dgm:spPr/>
      <dgm:t>
        <a:bodyPr/>
        <a:lstStyle/>
        <a:p>
          <a:pPr rtl="0"/>
          <a:r>
            <a:rPr lang="en-US" sz="3200" b="1" dirty="0"/>
            <a:t>fluid v. crystallized intelligence</a:t>
          </a:r>
          <a:endParaRPr lang="en-GB" sz="3200" dirty="0"/>
        </a:p>
      </dgm:t>
    </dgm:pt>
    <dgm:pt modelId="{069EA142-59AB-4172-83B3-7703CD1EDB80}" type="parTrans" cxnId="{5FD76901-7EFE-4F11-9AB9-B71A937CEB01}">
      <dgm:prSet/>
      <dgm:spPr/>
      <dgm:t>
        <a:bodyPr/>
        <a:lstStyle/>
        <a:p>
          <a:endParaRPr lang="en-GB"/>
        </a:p>
      </dgm:t>
    </dgm:pt>
    <dgm:pt modelId="{76A9F1C7-20F4-4F2B-894C-199252778C5C}" type="sibTrans" cxnId="{5FD76901-7EFE-4F11-9AB9-B71A937CEB01}">
      <dgm:prSet/>
      <dgm:spPr/>
      <dgm:t>
        <a:bodyPr/>
        <a:lstStyle/>
        <a:p>
          <a:endParaRPr lang="en-GB"/>
        </a:p>
      </dgm:t>
    </dgm:pt>
    <dgm:pt modelId="{06EB88EC-7AE6-4B90-BC57-744D5DE89CFF}">
      <dgm:prSet custT="1"/>
      <dgm:spPr/>
      <dgm:t>
        <a:bodyPr/>
        <a:lstStyle/>
        <a:p>
          <a:pPr rtl="0"/>
          <a:r>
            <a:rPr lang="en-US" sz="3200" b="1" dirty="0"/>
            <a:t>life span views on intelligence</a:t>
          </a:r>
          <a:endParaRPr lang="en-GB" sz="3200" dirty="0"/>
        </a:p>
      </dgm:t>
    </dgm:pt>
    <dgm:pt modelId="{84071BF9-357D-430E-B0BF-F75B0AEEB4DB}" type="parTrans" cxnId="{C1805069-75C7-47AA-8845-415E1F9DB109}">
      <dgm:prSet/>
      <dgm:spPr/>
      <dgm:t>
        <a:bodyPr/>
        <a:lstStyle/>
        <a:p>
          <a:endParaRPr lang="en-GB"/>
        </a:p>
      </dgm:t>
    </dgm:pt>
    <dgm:pt modelId="{A29924E8-96C1-4B43-B13D-8AF1F17F1C17}" type="sibTrans" cxnId="{C1805069-75C7-47AA-8845-415E1F9DB109}">
      <dgm:prSet/>
      <dgm:spPr/>
      <dgm:t>
        <a:bodyPr/>
        <a:lstStyle/>
        <a:p>
          <a:endParaRPr lang="en-GB"/>
        </a:p>
      </dgm:t>
    </dgm:pt>
    <dgm:pt modelId="{53AA3D3C-F10B-4541-9045-FDD8EC7341A7}">
      <dgm:prSet custT="1"/>
      <dgm:spPr/>
      <dgm:t>
        <a:bodyPr/>
        <a:lstStyle/>
        <a:p>
          <a:pPr rtl="0"/>
          <a:r>
            <a:rPr lang="en-US" sz="3200" b="1" dirty="0"/>
            <a:t>effects of intellectual “exercise”</a:t>
          </a:r>
          <a:endParaRPr lang="en-GB" sz="3200" dirty="0"/>
        </a:p>
      </dgm:t>
    </dgm:pt>
    <dgm:pt modelId="{27619B17-E704-48FD-9025-7ACAD090E64B}" type="parTrans" cxnId="{FB2EF2D2-D084-4CEA-94DA-E91F6A112DEF}">
      <dgm:prSet/>
      <dgm:spPr/>
      <dgm:t>
        <a:bodyPr/>
        <a:lstStyle/>
        <a:p>
          <a:endParaRPr lang="en-GB"/>
        </a:p>
      </dgm:t>
    </dgm:pt>
    <dgm:pt modelId="{B9252652-7AB8-454F-847E-42217AD22221}" type="sibTrans" cxnId="{FB2EF2D2-D084-4CEA-94DA-E91F6A112DEF}">
      <dgm:prSet/>
      <dgm:spPr/>
      <dgm:t>
        <a:bodyPr/>
        <a:lstStyle/>
        <a:p>
          <a:endParaRPr lang="en-GB"/>
        </a:p>
      </dgm:t>
    </dgm:pt>
    <dgm:pt modelId="{2F14F2C7-3C9A-4D7E-AA0B-199A800A2CC7}" type="pres">
      <dgm:prSet presAssocID="{DB9318E8-485D-44F0-81EB-627C6280617B}" presName="linear" presStyleCnt="0">
        <dgm:presLayoutVars>
          <dgm:animLvl val="lvl"/>
          <dgm:resizeHandles val="exact"/>
        </dgm:presLayoutVars>
      </dgm:prSet>
      <dgm:spPr/>
      <dgm:t>
        <a:bodyPr/>
        <a:lstStyle/>
        <a:p>
          <a:endParaRPr lang="en-US"/>
        </a:p>
      </dgm:t>
    </dgm:pt>
    <dgm:pt modelId="{96FF5742-9122-4AD4-AD40-4F07BAB46D29}" type="pres">
      <dgm:prSet presAssocID="{808A7AE6-6323-4572-893D-28D28756A386}" presName="parentText" presStyleLbl="node1" presStyleIdx="0" presStyleCnt="7">
        <dgm:presLayoutVars>
          <dgm:chMax val="0"/>
          <dgm:bulletEnabled val="1"/>
        </dgm:presLayoutVars>
      </dgm:prSet>
      <dgm:spPr/>
      <dgm:t>
        <a:bodyPr/>
        <a:lstStyle/>
        <a:p>
          <a:endParaRPr lang="en-US"/>
        </a:p>
      </dgm:t>
    </dgm:pt>
    <dgm:pt modelId="{68A21C0D-4DD5-43B8-85DD-18DB637011D1}" type="pres">
      <dgm:prSet presAssocID="{1432AA49-865E-472B-974E-4931A7B1ABC3}" presName="spacer" presStyleCnt="0"/>
      <dgm:spPr/>
    </dgm:pt>
    <dgm:pt modelId="{B862DC70-FEF1-4D20-8DFC-B4CA3E4959AC}" type="pres">
      <dgm:prSet presAssocID="{872C00B5-36C6-49AC-B069-23FD777B6609}" presName="parentText" presStyleLbl="node1" presStyleIdx="1" presStyleCnt="7">
        <dgm:presLayoutVars>
          <dgm:chMax val="0"/>
          <dgm:bulletEnabled val="1"/>
        </dgm:presLayoutVars>
      </dgm:prSet>
      <dgm:spPr/>
      <dgm:t>
        <a:bodyPr/>
        <a:lstStyle/>
        <a:p>
          <a:endParaRPr lang="en-US"/>
        </a:p>
      </dgm:t>
    </dgm:pt>
    <dgm:pt modelId="{D04619E8-EBAF-4040-8850-A085B43726D4}" type="pres">
      <dgm:prSet presAssocID="{7FAF9DA9-35FD-43C3-BD84-574B2117B85F}" presName="spacer" presStyleCnt="0"/>
      <dgm:spPr/>
    </dgm:pt>
    <dgm:pt modelId="{073B807C-C2D7-4D0B-9319-B310A2F51F16}" type="pres">
      <dgm:prSet presAssocID="{727F68D5-414E-43B3-8006-5DEABBBAF820}" presName="parentText" presStyleLbl="node1" presStyleIdx="2" presStyleCnt="7">
        <dgm:presLayoutVars>
          <dgm:chMax val="0"/>
          <dgm:bulletEnabled val="1"/>
        </dgm:presLayoutVars>
      </dgm:prSet>
      <dgm:spPr/>
      <dgm:t>
        <a:bodyPr/>
        <a:lstStyle/>
        <a:p>
          <a:endParaRPr lang="en-US"/>
        </a:p>
      </dgm:t>
    </dgm:pt>
    <dgm:pt modelId="{A6BEBDE2-1E0E-4F2C-AAB5-1AFEB06B575C}" type="pres">
      <dgm:prSet presAssocID="{FC03AF9D-A730-42FD-BF21-28BF6B98E1D6}" presName="spacer" presStyleCnt="0"/>
      <dgm:spPr/>
    </dgm:pt>
    <dgm:pt modelId="{55216648-B090-4AAA-AD37-15F51638D374}" type="pres">
      <dgm:prSet presAssocID="{EC32B725-5DEE-4CEB-A2E8-273508845BDE}" presName="parentText" presStyleLbl="node1" presStyleIdx="3" presStyleCnt="7">
        <dgm:presLayoutVars>
          <dgm:chMax val="0"/>
          <dgm:bulletEnabled val="1"/>
        </dgm:presLayoutVars>
      </dgm:prSet>
      <dgm:spPr/>
      <dgm:t>
        <a:bodyPr/>
        <a:lstStyle/>
        <a:p>
          <a:endParaRPr lang="en-US"/>
        </a:p>
      </dgm:t>
    </dgm:pt>
    <dgm:pt modelId="{5D1B8F62-7F38-41B0-8D9F-7F59E5D67DF8}" type="pres">
      <dgm:prSet presAssocID="{CD0A412E-6147-44F2-9F27-36CBD5A75EB7}" presName="spacer" presStyleCnt="0"/>
      <dgm:spPr/>
    </dgm:pt>
    <dgm:pt modelId="{A40AEB93-7034-45AF-A0A0-6E0C3BDB5528}" type="pres">
      <dgm:prSet presAssocID="{A6731AE7-0F82-4EFE-A17E-DB86ACB16023}" presName="parentText" presStyleLbl="node1" presStyleIdx="4" presStyleCnt="7">
        <dgm:presLayoutVars>
          <dgm:chMax val="0"/>
          <dgm:bulletEnabled val="1"/>
        </dgm:presLayoutVars>
      </dgm:prSet>
      <dgm:spPr/>
      <dgm:t>
        <a:bodyPr/>
        <a:lstStyle/>
        <a:p>
          <a:endParaRPr lang="en-US"/>
        </a:p>
      </dgm:t>
    </dgm:pt>
    <dgm:pt modelId="{6806B178-355F-4610-852E-2BB6E8262260}" type="pres">
      <dgm:prSet presAssocID="{76A9F1C7-20F4-4F2B-894C-199252778C5C}" presName="spacer" presStyleCnt="0"/>
      <dgm:spPr/>
    </dgm:pt>
    <dgm:pt modelId="{26ABB884-00B2-4AD2-9888-AA79D517F3E1}" type="pres">
      <dgm:prSet presAssocID="{06EB88EC-7AE6-4B90-BC57-744D5DE89CFF}" presName="parentText" presStyleLbl="node1" presStyleIdx="5" presStyleCnt="7">
        <dgm:presLayoutVars>
          <dgm:chMax val="0"/>
          <dgm:bulletEnabled val="1"/>
        </dgm:presLayoutVars>
      </dgm:prSet>
      <dgm:spPr/>
      <dgm:t>
        <a:bodyPr/>
        <a:lstStyle/>
        <a:p>
          <a:endParaRPr lang="en-US"/>
        </a:p>
      </dgm:t>
    </dgm:pt>
    <dgm:pt modelId="{0F828819-EE2F-4936-B48A-0A9C00B67A1E}" type="pres">
      <dgm:prSet presAssocID="{A29924E8-96C1-4B43-B13D-8AF1F17F1C17}" presName="spacer" presStyleCnt="0"/>
      <dgm:spPr/>
    </dgm:pt>
    <dgm:pt modelId="{6346CFE5-2592-41B7-95FA-5335890BFF6A}" type="pres">
      <dgm:prSet presAssocID="{53AA3D3C-F10B-4541-9045-FDD8EC7341A7}" presName="parentText" presStyleLbl="node1" presStyleIdx="6" presStyleCnt="7">
        <dgm:presLayoutVars>
          <dgm:chMax val="0"/>
          <dgm:bulletEnabled val="1"/>
        </dgm:presLayoutVars>
      </dgm:prSet>
      <dgm:spPr/>
      <dgm:t>
        <a:bodyPr/>
        <a:lstStyle/>
        <a:p>
          <a:endParaRPr lang="en-US"/>
        </a:p>
      </dgm:t>
    </dgm:pt>
  </dgm:ptLst>
  <dgm:cxnLst>
    <dgm:cxn modelId="{3BD7277D-AA9A-485B-91E6-B1646366C248}" srcId="{DB9318E8-485D-44F0-81EB-627C6280617B}" destId="{727F68D5-414E-43B3-8006-5DEABBBAF820}" srcOrd="2" destOrd="0" parTransId="{0303D92E-EB80-4383-914A-11FD5953F3B9}" sibTransId="{FC03AF9D-A730-42FD-BF21-28BF6B98E1D6}"/>
    <dgm:cxn modelId="{D6E6E9EA-7682-43E2-AC97-D57A4F09448C}" type="presOf" srcId="{A6731AE7-0F82-4EFE-A17E-DB86ACB16023}" destId="{A40AEB93-7034-45AF-A0A0-6E0C3BDB5528}" srcOrd="0" destOrd="0" presId="urn:microsoft.com/office/officeart/2005/8/layout/vList2"/>
    <dgm:cxn modelId="{FB2EF2D2-D084-4CEA-94DA-E91F6A112DEF}" srcId="{DB9318E8-485D-44F0-81EB-627C6280617B}" destId="{53AA3D3C-F10B-4541-9045-FDD8EC7341A7}" srcOrd="6" destOrd="0" parTransId="{27619B17-E704-48FD-9025-7ACAD090E64B}" sibTransId="{B9252652-7AB8-454F-847E-42217AD22221}"/>
    <dgm:cxn modelId="{05AFA7D0-4D49-44E5-AA03-6B18188276A2}" type="presOf" srcId="{53AA3D3C-F10B-4541-9045-FDD8EC7341A7}" destId="{6346CFE5-2592-41B7-95FA-5335890BFF6A}" srcOrd="0" destOrd="0" presId="urn:microsoft.com/office/officeart/2005/8/layout/vList2"/>
    <dgm:cxn modelId="{5FD76901-7EFE-4F11-9AB9-B71A937CEB01}" srcId="{DB9318E8-485D-44F0-81EB-627C6280617B}" destId="{A6731AE7-0F82-4EFE-A17E-DB86ACB16023}" srcOrd="4" destOrd="0" parTransId="{069EA142-59AB-4172-83B3-7703CD1EDB80}" sibTransId="{76A9F1C7-20F4-4F2B-894C-199252778C5C}"/>
    <dgm:cxn modelId="{23180833-A01B-4043-B85C-4446D4412168}" type="presOf" srcId="{06EB88EC-7AE6-4B90-BC57-744D5DE89CFF}" destId="{26ABB884-00B2-4AD2-9888-AA79D517F3E1}" srcOrd="0" destOrd="0" presId="urn:microsoft.com/office/officeart/2005/8/layout/vList2"/>
    <dgm:cxn modelId="{A0B69186-E8B4-47BF-9285-36BE1CE25B2F}" type="presOf" srcId="{727F68D5-414E-43B3-8006-5DEABBBAF820}" destId="{073B807C-C2D7-4D0B-9319-B310A2F51F16}" srcOrd="0" destOrd="0" presId="urn:microsoft.com/office/officeart/2005/8/layout/vList2"/>
    <dgm:cxn modelId="{BBADF5F3-5608-42C9-AB30-92F610ACEE66}" type="presOf" srcId="{EC32B725-5DEE-4CEB-A2E8-273508845BDE}" destId="{55216648-B090-4AAA-AD37-15F51638D374}" srcOrd="0" destOrd="0" presId="urn:microsoft.com/office/officeart/2005/8/layout/vList2"/>
    <dgm:cxn modelId="{2E7152EC-0FEC-4522-BCC5-5A37A6354946}" srcId="{DB9318E8-485D-44F0-81EB-627C6280617B}" destId="{872C00B5-36C6-49AC-B069-23FD777B6609}" srcOrd="1" destOrd="0" parTransId="{8E8AF4B7-1569-46F2-884F-9AB7287AF69E}" sibTransId="{7FAF9DA9-35FD-43C3-BD84-574B2117B85F}"/>
    <dgm:cxn modelId="{8847F198-8A49-4484-B17C-8B8AF28BAFF7}" type="presOf" srcId="{808A7AE6-6323-4572-893D-28D28756A386}" destId="{96FF5742-9122-4AD4-AD40-4F07BAB46D29}" srcOrd="0" destOrd="0" presId="urn:microsoft.com/office/officeart/2005/8/layout/vList2"/>
    <dgm:cxn modelId="{C1805069-75C7-47AA-8845-415E1F9DB109}" srcId="{DB9318E8-485D-44F0-81EB-627C6280617B}" destId="{06EB88EC-7AE6-4B90-BC57-744D5DE89CFF}" srcOrd="5" destOrd="0" parTransId="{84071BF9-357D-430E-B0BF-F75B0AEEB4DB}" sibTransId="{A29924E8-96C1-4B43-B13D-8AF1F17F1C17}"/>
    <dgm:cxn modelId="{A6F86892-2DCE-4566-BE41-2510E88D856D}" srcId="{DB9318E8-485D-44F0-81EB-627C6280617B}" destId="{EC32B725-5DEE-4CEB-A2E8-273508845BDE}" srcOrd="3" destOrd="0" parTransId="{C49F0E13-D89B-4CAC-9267-BB3EF47245D4}" sibTransId="{CD0A412E-6147-44F2-9F27-36CBD5A75EB7}"/>
    <dgm:cxn modelId="{393F55EC-0F1E-4252-825A-D9BE5637668F}" type="presOf" srcId="{DB9318E8-485D-44F0-81EB-627C6280617B}" destId="{2F14F2C7-3C9A-4D7E-AA0B-199A800A2CC7}" srcOrd="0" destOrd="0" presId="urn:microsoft.com/office/officeart/2005/8/layout/vList2"/>
    <dgm:cxn modelId="{98B06F51-5836-4E43-9350-DF77E9522889}" type="presOf" srcId="{872C00B5-36C6-49AC-B069-23FD777B6609}" destId="{B862DC70-FEF1-4D20-8DFC-B4CA3E4959AC}" srcOrd="0" destOrd="0" presId="urn:microsoft.com/office/officeart/2005/8/layout/vList2"/>
    <dgm:cxn modelId="{7AA42703-CC67-4561-A621-618D0EC6632A}" srcId="{DB9318E8-485D-44F0-81EB-627C6280617B}" destId="{808A7AE6-6323-4572-893D-28D28756A386}" srcOrd="0" destOrd="0" parTransId="{40AD8C16-B72C-4EE5-B83C-5640E2DFA67F}" sibTransId="{1432AA49-865E-472B-974E-4931A7B1ABC3}"/>
    <dgm:cxn modelId="{88B35503-0CB5-41A0-BC70-531BEB8B26A3}" type="presParOf" srcId="{2F14F2C7-3C9A-4D7E-AA0B-199A800A2CC7}" destId="{96FF5742-9122-4AD4-AD40-4F07BAB46D29}" srcOrd="0" destOrd="0" presId="urn:microsoft.com/office/officeart/2005/8/layout/vList2"/>
    <dgm:cxn modelId="{3E75D946-5DE3-4A6C-B2D5-1E754D9B966E}" type="presParOf" srcId="{2F14F2C7-3C9A-4D7E-AA0B-199A800A2CC7}" destId="{68A21C0D-4DD5-43B8-85DD-18DB637011D1}" srcOrd="1" destOrd="0" presId="urn:microsoft.com/office/officeart/2005/8/layout/vList2"/>
    <dgm:cxn modelId="{94EB8EB4-AF15-486A-9A20-4BEB70668D83}" type="presParOf" srcId="{2F14F2C7-3C9A-4D7E-AA0B-199A800A2CC7}" destId="{B862DC70-FEF1-4D20-8DFC-B4CA3E4959AC}" srcOrd="2" destOrd="0" presId="urn:microsoft.com/office/officeart/2005/8/layout/vList2"/>
    <dgm:cxn modelId="{229C05D9-3245-47A1-B7FB-AABA91710B3C}" type="presParOf" srcId="{2F14F2C7-3C9A-4D7E-AA0B-199A800A2CC7}" destId="{D04619E8-EBAF-4040-8850-A085B43726D4}" srcOrd="3" destOrd="0" presId="urn:microsoft.com/office/officeart/2005/8/layout/vList2"/>
    <dgm:cxn modelId="{E1DEC046-BBF1-42BE-B410-4048351839DB}" type="presParOf" srcId="{2F14F2C7-3C9A-4D7E-AA0B-199A800A2CC7}" destId="{073B807C-C2D7-4D0B-9319-B310A2F51F16}" srcOrd="4" destOrd="0" presId="urn:microsoft.com/office/officeart/2005/8/layout/vList2"/>
    <dgm:cxn modelId="{EC3A0A12-1A5E-43F6-B4FE-0D01BEC55787}" type="presParOf" srcId="{2F14F2C7-3C9A-4D7E-AA0B-199A800A2CC7}" destId="{A6BEBDE2-1E0E-4F2C-AAB5-1AFEB06B575C}" srcOrd="5" destOrd="0" presId="urn:microsoft.com/office/officeart/2005/8/layout/vList2"/>
    <dgm:cxn modelId="{914E1E4C-4876-454F-9A3A-241627134D2B}" type="presParOf" srcId="{2F14F2C7-3C9A-4D7E-AA0B-199A800A2CC7}" destId="{55216648-B090-4AAA-AD37-15F51638D374}" srcOrd="6" destOrd="0" presId="urn:microsoft.com/office/officeart/2005/8/layout/vList2"/>
    <dgm:cxn modelId="{B0CA874F-ECED-4295-84BE-F6E0EDEDCF50}" type="presParOf" srcId="{2F14F2C7-3C9A-4D7E-AA0B-199A800A2CC7}" destId="{5D1B8F62-7F38-41B0-8D9F-7F59E5D67DF8}" srcOrd="7" destOrd="0" presId="urn:microsoft.com/office/officeart/2005/8/layout/vList2"/>
    <dgm:cxn modelId="{21EAF985-A445-4629-B205-6F10BE5B9988}" type="presParOf" srcId="{2F14F2C7-3C9A-4D7E-AA0B-199A800A2CC7}" destId="{A40AEB93-7034-45AF-A0A0-6E0C3BDB5528}" srcOrd="8" destOrd="0" presId="urn:microsoft.com/office/officeart/2005/8/layout/vList2"/>
    <dgm:cxn modelId="{10179CD4-9E7D-43D9-9C6A-E1B7D446728D}" type="presParOf" srcId="{2F14F2C7-3C9A-4D7E-AA0B-199A800A2CC7}" destId="{6806B178-355F-4610-852E-2BB6E8262260}" srcOrd="9" destOrd="0" presId="urn:microsoft.com/office/officeart/2005/8/layout/vList2"/>
    <dgm:cxn modelId="{9A8D16D0-955B-44D9-A38B-2F34D700D870}" type="presParOf" srcId="{2F14F2C7-3C9A-4D7E-AA0B-199A800A2CC7}" destId="{26ABB884-00B2-4AD2-9888-AA79D517F3E1}" srcOrd="10" destOrd="0" presId="urn:microsoft.com/office/officeart/2005/8/layout/vList2"/>
    <dgm:cxn modelId="{423AB71F-3601-4BF5-898D-251BA702E956}" type="presParOf" srcId="{2F14F2C7-3C9A-4D7E-AA0B-199A800A2CC7}" destId="{0F828819-EE2F-4936-B48A-0A9C00B67A1E}" srcOrd="11" destOrd="0" presId="urn:microsoft.com/office/officeart/2005/8/layout/vList2"/>
    <dgm:cxn modelId="{0FE1F8B8-F001-413B-BE75-0C3B61676899}" type="presParOf" srcId="{2F14F2C7-3C9A-4D7E-AA0B-199A800A2CC7}" destId="{6346CFE5-2592-41B7-95FA-5335890BFF6A}"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8.xml><?xml version="1.0" encoding="utf-8"?>
<dgm:dataModel xmlns:dgm="http://schemas.openxmlformats.org/drawingml/2006/diagram" xmlns:a="http://schemas.openxmlformats.org/drawingml/2006/main">
  <dgm:ptLst>
    <dgm:pt modelId="{3023EB6E-61F2-45CD-B028-635EC37805E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4174496F-7CB4-420C-92D0-327A6DCB7965}">
      <dgm:prSet/>
      <dgm:spPr/>
      <dgm:t>
        <a:bodyPr/>
        <a:lstStyle/>
        <a:p>
          <a:pPr rtl="0"/>
          <a:r>
            <a:rPr lang="en-US" b="1" dirty="0"/>
            <a:t>This is the </a:t>
          </a:r>
          <a:r>
            <a:rPr lang="en-US" b="1" dirty="0" err="1"/>
            <a:t>decrementalist</a:t>
          </a:r>
          <a:r>
            <a:rPr lang="en-US" b="1" dirty="0"/>
            <a:t> perspective</a:t>
          </a:r>
          <a:endParaRPr lang="en-GB" dirty="0"/>
        </a:p>
      </dgm:t>
    </dgm:pt>
    <dgm:pt modelId="{24095EF6-EADC-4891-8FE7-41ABFC946217}" type="parTrans" cxnId="{84BCE910-29CC-4D1C-8DE7-AD8A7D94E9F0}">
      <dgm:prSet/>
      <dgm:spPr/>
      <dgm:t>
        <a:bodyPr/>
        <a:lstStyle/>
        <a:p>
          <a:endParaRPr lang="en-GB"/>
        </a:p>
      </dgm:t>
    </dgm:pt>
    <dgm:pt modelId="{E7CE7DBF-88A1-440C-97B6-045CB94F3D3E}" type="sibTrans" cxnId="{84BCE910-29CC-4D1C-8DE7-AD8A7D94E9F0}">
      <dgm:prSet/>
      <dgm:spPr/>
      <dgm:t>
        <a:bodyPr/>
        <a:lstStyle/>
        <a:p>
          <a:endParaRPr lang="en-GB"/>
        </a:p>
      </dgm:t>
    </dgm:pt>
    <dgm:pt modelId="{43D2A6B6-A4C5-48C6-84D0-2610E631FED8}" type="pres">
      <dgm:prSet presAssocID="{3023EB6E-61F2-45CD-B028-635EC37805ED}" presName="vert0" presStyleCnt="0">
        <dgm:presLayoutVars>
          <dgm:dir/>
          <dgm:animOne val="branch"/>
          <dgm:animLvl val="lvl"/>
        </dgm:presLayoutVars>
      </dgm:prSet>
      <dgm:spPr/>
      <dgm:t>
        <a:bodyPr/>
        <a:lstStyle/>
        <a:p>
          <a:endParaRPr lang="en-US"/>
        </a:p>
      </dgm:t>
    </dgm:pt>
    <dgm:pt modelId="{A6AFBDA4-6402-4303-A4D1-12E7D9C825AA}" type="pres">
      <dgm:prSet presAssocID="{4174496F-7CB4-420C-92D0-327A6DCB7965}" presName="thickLine" presStyleLbl="alignNode1" presStyleIdx="0" presStyleCnt="1"/>
      <dgm:spPr/>
    </dgm:pt>
    <dgm:pt modelId="{DCD685ED-50A6-4C18-A29D-B9F35B886B34}" type="pres">
      <dgm:prSet presAssocID="{4174496F-7CB4-420C-92D0-327A6DCB7965}" presName="horz1" presStyleCnt="0"/>
      <dgm:spPr/>
    </dgm:pt>
    <dgm:pt modelId="{B98DA203-7231-4E71-B72F-3EC12D8417CA}" type="pres">
      <dgm:prSet presAssocID="{4174496F-7CB4-420C-92D0-327A6DCB7965}" presName="tx1" presStyleLbl="revTx" presStyleIdx="0" presStyleCnt="1"/>
      <dgm:spPr/>
      <dgm:t>
        <a:bodyPr/>
        <a:lstStyle/>
        <a:p>
          <a:endParaRPr lang="en-US"/>
        </a:p>
      </dgm:t>
    </dgm:pt>
    <dgm:pt modelId="{1CC775C6-0D52-4D77-AC82-13EDC9C46FC1}" type="pres">
      <dgm:prSet presAssocID="{4174496F-7CB4-420C-92D0-327A6DCB7965}" presName="vert1" presStyleCnt="0"/>
      <dgm:spPr/>
    </dgm:pt>
  </dgm:ptLst>
  <dgm:cxnLst>
    <dgm:cxn modelId="{84BCE910-29CC-4D1C-8DE7-AD8A7D94E9F0}" srcId="{3023EB6E-61F2-45CD-B028-635EC37805ED}" destId="{4174496F-7CB4-420C-92D0-327A6DCB7965}" srcOrd="0" destOrd="0" parTransId="{24095EF6-EADC-4891-8FE7-41ABFC946217}" sibTransId="{E7CE7DBF-88A1-440C-97B6-045CB94F3D3E}"/>
    <dgm:cxn modelId="{F4D7C793-1B12-43A0-ADA5-98AB2DA921B9}" type="presOf" srcId="{3023EB6E-61F2-45CD-B028-635EC37805ED}" destId="{43D2A6B6-A4C5-48C6-84D0-2610E631FED8}" srcOrd="0" destOrd="0" presId="urn:microsoft.com/office/officeart/2008/layout/LinedList"/>
    <dgm:cxn modelId="{E911BF80-3FC4-4B4E-A3EB-9DC77DA9F62E}" type="presOf" srcId="{4174496F-7CB4-420C-92D0-327A6DCB7965}" destId="{B98DA203-7231-4E71-B72F-3EC12D8417CA}" srcOrd="0" destOrd="0" presId="urn:microsoft.com/office/officeart/2008/layout/LinedList"/>
    <dgm:cxn modelId="{D5DF873C-59E4-4A4F-BF3B-3CBE60A8586A}" type="presParOf" srcId="{43D2A6B6-A4C5-48C6-84D0-2610E631FED8}" destId="{A6AFBDA4-6402-4303-A4D1-12E7D9C825AA}" srcOrd="0" destOrd="0" presId="urn:microsoft.com/office/officeart/2008/layout/LinedList"/>
    <dgm:cxn modelId="{7625B090-4F68-4B3E-ACA9-490F0D0FC12F}" type="presParOf" srcId="{43D2A6B6-A4C5-48C6-84D0-2610E631FED8}" destId="{DCD685ED-50A6-4C18-A29D-B9F35B886B34}" srcOrd="1" destOrd="0" presId="urn:microsoft.com/office/officeart/2008/layout/LinedList"/>
    <dgm:cxn modelId="{B24447F4-15A3-45D6-9935-4479BFD87158}" type="presParOf" srcId="{DCD685ED-50A6-4C18-A29D-B9F35B886B34}" destId="{B98DA203-7231-4E71-B72F-3EC12D8417CA}" srcOrd="0" destOrd="0" presId="urn:microsoft.com/office/officeart/2008/layout/LinedList"/>
    <dgm:cxn modelId="{3B7754DF-E9AC-466E-B0A8-39DF717A5515}" type="presParOf" srcId="{DCD685ED-50A6-4C18-A29D-B9F35B886B34}" destId="{1CC775C6-0D52-4D77-AC82-13EDC9C46F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9.xml><?xml version="1.0" encoding="utf-8"?>
<dgm:dataModel xmlns:dgm="http://schemas.openxmlformats.org/drawingml/2006/diagram" xmlns:a="http://schemas.openxmlformats.org/drawingml/2006/main">
  <dgm:ptLst>
    <dgm:pt modelId="{653507BF-4C43-4182-A6D0-A8DDAE1112DC}"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40E1278A-9CE0-4EE3-800C-618097B258B6}">
      <dgm:prSet custT="1"/>
      <dgm:spPr/>
      <dgm:t>
        <a:bodyPr/>
        <a:lstStyle/>
        <a:p>
          <a:pPr rtl="0"/>
          <a:r>
            <a:rPr lang="en-US" sz="2800" b="1" dirty="0"/>
            <a:t>“You can’t teach an old dog new tricks.”</a:t>
          </a:r>
          <a:endParaRPr lang="en-GB" sz="2800" dirty="0"/>
        </a:p>
      </dgm:t>
    </dgm:pt>
    <dgm:pt modelId="{5E266DC2-41FE-44CE-9CA6-9E8AB39E6795}" type="parTrans" cxnId="{6382AE49-F421-4133-A3A4-9AD3C6EE3E8A}">
      <dgm:prSet/>
      <dgm:spPr/>
      <dgm:t>
        <a:bodyPr/>
        <a:lstStyle/>
        <a:p>
          <a:endParaRPr lang="en-GB"/>
        </a:p>
      </dgm:t>
    </dgm:pt>
    <dgm:pt modelId="{A80AB925-4DC0-46D6-8366-1A7F2555790D}" type="sibTrans" cxnId="{6382AE49-F421-4133-A3A4-9AD3C6EE3E8A}">
      <dgm:prSet/>
      <dgm:spPr/>
      <dgm:t>
        <a:bodyPr/>
        <a:lstStyle/>
        <a:p>
          <a:endParaRPr lang="en-GB"/>
        </a:p>
      </dgm:t>
    </dgm:pt>
    <dgm:pt modelId="{1B947776-C343-4D2C-B0F2-717EBFCF49EE}" type="pres">
      <dgm:prSet presAssocID="{653507BF-4C43-4182-A6D0-A8DDAE1112DC}" presName="composite" presStyleCnt="0">
        <dgm:presLayoutVars>
          <dgm:chMax val="5"/>
          <dgm:dir/>
          <dgm:animLvl val="ctr"/>
          <dgm:resizeHandles val="exact"/>
        </dgm:presLayoutVars>
      </dgm:prSet>
      <dgm:spPr/>
      <dgm:t>
        <a:bodyPr/>
        <a:lstStyle/>
        <a:p>
          <a:endParaRPr lang="en-US"/>
        </a:p>
      </dgm:t>
    </dgm:pt>
    <dgm:pt modelId="{E2A25868-95EF-4FD0-AAC3-88C09E2FF662}" type="pres">
      <dgm:prSet presAssocID="{653507BF-4C43-4182-A6D0-A8DDAE1112DC}" presName="cycle" presStyleCnt="0"/>
      <dgm:spPr/>
    </dgm:pt>
    <dgm:pt modelId="{08249E09-1EFE-42D0-B724-E48CC0B36376}" type="pres">
      <dgm:prSet presAssocID="{653507BF-4C43-4182-A6D0-A8DDAE1112DC}" presName="centerShape" presStyleCnt="0"/>
      <dgm:spPr/>
    </dgm:pt>
    <dgm:pt modelId="{C41C890B-D6FB-450B-9C64-FB9336BACD96}" type="pres">
      <dgm:prSet presAssocID="{653507BF-4C43-4182-A6D0-A8DDAE1112DC}" presName="connSite" presStyleLbl="node1" presStyleIdx="0" presStyleCnt="2"/>
      <dgm:spPr/>
    </dgm:pt>
    <dgm:pt modelId="{6EF592AB-BAE7-4B3D-9972-21AFF98CA58D}" type="pres">
      <dgm:prSet presAssocID="{653507BF-4C43-4182-A6D0-A8DDAE1112DC}" presName="visible" presStyleLbl="node1" presStyleIdx="0" presStyleCnt="2" custScaleY="91124" custLinFactNeighborX="-1518" custLinFactNeighborY="-919"/>
      <dgm:spPr>
        <a:blipFill rotWithShape="1">
          <a:blip xmlns:r="http://schemas.openxmlformats.org/officeDocument/2006/relationships" r:embed="rId1"/>
          <a:stretch>
            <a:fillRect/>
          </a:stretch>
        </a:blipFill>
      </dgm:spPr>
    </dgm:pt>
    <dgm:pt modelId="{B7B3ED2E-8783-429B-8AD2-0D7CEFE979A7}" type="pres">
      <dgm:prSet presAssocID="{5E266DC2-41FE-44CE-9CA6-9E8AB39E6795}" presName="Name25" presStyleLbl="parChTrans1D1" presStyleIdx="0" presStyleCnt="1"/>
      <dgm:spPr/>
      <dgm:t>
        <a:bodyPr/>
        <a:lstStyle/>
        <a:p>
          <a:endParaRPr lang="en-US"/>
        </a:p>
      </dgm:t>
    </dgm:pt>
    <dgm:pt modelId="{16F8A864-6E61-480F-B770-02DF2F4B0AD8}" type="pres">
      <dgm:prSet presAssocID="{40E1278A-9CE0-4EE3-800C-618097B258B6}" presName="node" presStyleCnt="0"/>
      <dgm:spPr/>
    </dgm:pt>
    <dgm:pt modelId="{EE69261E-2B7A-413F-BC85-B7A895EC5D1F}" type="pres">
      <dgm:prSet presAssocID="{40E1278A-9CE0-4EE3-800C-618097B258B6}" presName="parentNode" presStyleLbl="node1" presStyleIdx="1" presStyleCnt="2" custScaleX="183635" custScaleY="130031" custLinFactX="25901" custLinFactNeighborX="100000" custLinFactNeighborY="-1645">
        <dgm:presLayoutVars>
          <dgm:chMax val="1"/>
          <dgm:bulletEnabled val="1"/>
        </dgm:presLayoutVars>
      </dgm:prSet>
      <dgm:spPr/>
      <dgm:t>
        <a:bodyPr/>
        <a:lstStyle/>
        <a:p>
          <a:endParaRPr lang="en-US"/>
        </a:p>
      </dgm:t>
    </dgm:pt>
    <dgm:pt modelId="{7E15F244-6B6F-49CB-B859-B01445009E7A}" type="pres">
      <dgm:prSet presAssocID="{40E1278A-9CE0-4EE3-800C-618097B258B6}" presName="childNode" presStyleLbl="revTx" presStyleIdx="0" presStyleCnt="0">
        <dgm:presLayoutVars>
          <dgm:bulletEnabled val="1"/>
        </dgm:presLayoutVars>
      </dgm:prSet>
      <dgm:spPr/>
    </dgm:pt>
  </dgm:ptLst>
  <dgm:cxnLst>
    <dgm:cxn modelId="{ABB9150E-B4A3-4040-9C80-1C7277A1AEC4}" type="presOf" srcId="{40E1278A-9CE0-4EE3-800C-618097B258B6}" destId="{EE69261E-2B7A-413F-BC85-B7A895EC5D1F}" srcOrd="0" destOrd="0" presId="urn:microsoft.com/office/officeart/2005/8/layout/radial2"/>
    <dgm:cxn modelId="{92C35373-B747-4C92-885F-50139413B111}" type="presOf" srcId="{653507BF-4C43-4182-A6D0-A8DDAE1112DC}" destId="{1B947776-C343-4D2C-B0F2-717EBFCF49EE}" srcOrd="0" destOrd="0" presId="urn:microsoft.com/office/officeart/2005/8/layout/radial2"/>
    <dgm:cxn modelId="{8C9103C5-E559-4189-A3AB-2C2F02DF6B11}" type="presOf" srcId="{5E266DC2-41FE-44CE-9CA6-9E8AB39E6795}" destId="{B7B3ED2E-8783-429B-8AD2-0D7CEFE979A7}" srcOrd="0" destOrd="0" presId="urn:microsoft.com/office/officeart/2005/8/layout/radial2"/>
    <dgm:cxn modelId="{6382AE49-F421-4133-A3A4-9AD3C6EE3E8A}" srcId="{653507BF-4C43-4182-A6D0-A8DDAE1112DC}" destId="{40E1278A-9CE0-4EE3-800C-618097B258B6}" srcOrd="0" destOrd="0" parTransId="{5E266DC2-41FE-44CE-9CA6-9E8AB39E6795}" sibTransId="{A80AB925-4DC0-46D6-8366-1A7F2555790D}"/>
    <dgm:cxn modelId="{3A32BB62-6844-4437-9C03-F33709681701}" type="presParOf" srcId="{1B947776-C343-4D2C-B0F2-717EBFCF49EE}" destId="{E2A25868-95EF-4FD0-AAC3-88C09E2FF662}" srcOrd="0" destOrd="0" presId="urn:microsoft.com/office/officeart/2005/8/layout/radial2"/>
    <dgm:cxn modelId="{33EAD528-CCEB-48EA-ABA3-32F185D5D779}" type="presParOf" srcId="{E2A25868-95EF-4FD0-AAC3-88C09E2FF662}" destId="{08249E09-1EFE-42D0-B724-E48CC0B36376}" srcOrd="0" destOrd="0" presId="urn:microsoft.com/office/officeart/2005/8/layout/radial2"/>
    <dgm:cxn modelId="{A666961A-D12B-4CE0-BABD-56BFDF9EA92F}" type="presParOf" srcId="{08249E09-1EFE-42D0-B724-E48CC0B36376}" destId="{C41C890B-D6FB-450B-9C64-FB9336BACD96}" srcOrd="0" destOrd="0" presId="urn:microsoft.com/office/officeart/2005/8/layout/radial2"/>
    <dgm:cxn modelId="{6B5B258F-7F92-46FA-9605-686FEB85F6C7}" type="presParOf" srcId="{08249E09-1EFE-42D0-B724-E48CC0B36376}" destId="{6EF592AB-BAE7-4B3D-9972-21AFF98CA58D}" srcOrd="1" destOrd="0" presId="urn:microsoft.com/office/officeart/2005/8/layout/radial2"/>
    <dgm:cxn modelId="{3E94013D-77A1-42F3-846B-EEFDE9551D37}" type="presParOf" srcId="{E2A25868-95EF-4FD0-AAC3-88C09E2FF662}" destId="{B7B3ED2E-8783-429B-8AD2-0D7CEFE979A7}" srcOrd="1" destOrd="0" presId="urn:microsoft.com/office/officeart/2005/8/layout/radial2"/>
    <dgm:cxn modelId="{26B092C4-70DB-4AE2-96E5-BC252F187422}" type="presParOf" srcId="{E2A25868-95EF-4FD0-AAC3-88C09E2FF662}" destId="{16F8A864-6E61-480F-B770-02DF2F4B0AD8}" srcOrd="2" destOrd="0" presId="urn:microsoft.com/office/officeart/2005/8/layout/radial2"/>
    <dgm:cxn modelId="{7E2D3A34-77DF-4376-975E-A051B8BE9D82}" type="presParOf" srcId="{16F8A864-6E61-480F-B770-02DF2F4B0AD8}" destId="{EE69261E-2B7A-413F-BC85-B7A895EC5D1F}" srcOrd="0" destOrd="0" presId="urn:microsoft.com/office/officeart/2005/8/layout/radial2"/>
    <dgm:cxn modelId="{D8627727-EE28-470C-BF85-467AF658EA09}" type="presParOf" srcId="{16F8A864-6E61-480F-B770-02DF2F4B0AD8}" destId="{7E15F244-6B6F-49CB-B859-B01445009E7A}" srcOrd="1" destOrd="0" presId="urn:microsoft.com/office/officeart/2005/8/layout/radial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0.xml><?xml version="1.0" encoding="utf-8"?>
<dgm:dataModel xmlns:dgm="http://schemas.openxmlformats.org/drawingml/2006/diagram" xmlns:a="http://schemas.openxmlformats.org/drawingml/2006/main">
  <dgm:ptLst>
    <dgm:pt modelId="{AAFB4282-D2C5-4686-887D-57C5363944EE}"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GB"/>
        </a:p>
      </dgm:t>
    </dgm:pt>
    <dgm:pt modelId="{238E99FD-36B5-42F5-985D-56606768311A}">
      <dgm:prSet custT="1"/>
      <dgm:spPr/>
      <dgm:t>
        <a:bodyPr/>
        <a:lstStyle/>
        <a:p>
          <a:pPr rtl="0"/>
          <a:r>
            <a:rPr lang="en-US" sz="2800" b="1" dirty="0"/>
            <a:t>Intellectual decline is </a:t>
          </a:r>
          <a:r>
            <a:rPr lang="en-US" sz="2800" b="1" i="1" dirty="0"/>
            <a:t>inevitable </a:t>
          </a:r>
          <a:r>
            <a:rPr lang="en-US" sz="2800" b="1" dirty="0"/>
            <a:t>with aging</a:t>
          </a:r>
          <a:endParaRPr lang="en-GB" sz="2800" dirty="0"/>
        </a:p>
      </dgm:t>
    </dgm:pt>
    <dgm:pt modelId="{4A397528-86B8-4F1F-988A-05BF257DF4CA}" type="parTrans" cxnId="{1B94BB4F-A95D-49C9-AE4C-5A06C34F2BB8}">
      <dgm:prSet/>
      <dgm:spPr/>
      <dgm:t>
        <a:bodyPr/>
        <a:lstStyle/>
        <a:p>
          <a:endParaRPr lang="en-GB"/>
        </a:p>
      </dgm:t>
    </dgm:pt>
    <dgm:pt modelId="{04028A5D-A843-414E-9BEA-FB1D86FFFB8F}" type="sibTrans" cxnId="{1B94BB4F-A95D-49C9-AE4C-5A06C34F2BB8}">
      <dgm:prSet/>
      <dgm:spPr/>
      <dgm:t>
        <a:bodyPr/>
        <a:lstStyle/>
        <a:p>
          <a:endParaRPr lang="en-GB"/>
        </a:p>
      </dgm:t>
    </dgm:pt>
    <dgm:pt modelId="{B4BBD6C4-AACB-4EBB-A7D2-9DF700657124}" type="pres">
      <dgm:prSet presAssocID="{AAFB4282-D2C5-4686-887D-57C5363944EE}" presName="Name0" presStyleCnt="0">
        <dgm:presLayoutVars>
          <dgm:dir/>
          <dgm:resizeHandles val="exact"/>
        </dgm:presLayoutVars>
      </dgm:prSet>
      <dgm:spPr/>
      <dgm:t>
        <a:bodyPr/>
        <a:lstStyle/>
        <a:p>
          <a:endParaRPr lang="en-US"/>
        </a:p>
      </dgm:t>
    </dgm:pt>
    <dgm:pt modelId="{C53C5D48-8442-4948-BCDF-33405840092E}" type="pres">
      <dgm:prSet presAssocID="{238E99FD-36B5-42F5-985D-56606768311A}" presName="node" presStyleLbl="node1" presStyleIdx="0" presStyleCnt="1" custScaleX="100196" custLinFactNeighborX="4656" custLinFactNeighborY="-12314">
        <dgm:presLayoutVars>
          <dgm:bulletEnabled val="1"/>
        </dgm:presLayoutVars>
      </dgm:prSet>
      <dgm:spPr/>
      <dgm:t>
        <a:bodyPr/>
        <a:lstStyle/>
        <a:p>
          <a:endParaRPr lang="en-US"/>
        </a:p>
      </dgm:t>
    </dgm:pt>
  </dgm:ptLst>
  <dgm:cxnLst>
    <dgm:cxn modelId="{1B94BB4F-A95D-49C9-AE4C-5A06C34F2BB8}" srcId="{AAFB4282-D2C5-4686-887D-57C5363944EE}" destId="{238E99FD-36B5-42F5-985D-56606768311A}" srcOrd="0" destOrd="0" parTransId="{4A397528-86B8-4F1F-988A-05BF257DF4CA}" sibTransId="{04028A5D-A843-414E-9BEA-FB1D86FFFB8F}"/>
    <dgm:cxn modelId="{C2631468-1105-4739-907D-6D55214E5279}" type="presOf" srcId="{AAFB4282-D2C5-4686-887D-57C5363944EE}" destId="{B4BBD6C4-AACB-4EBB-A7D2-9DF700657124}" srcOrd="0" destOrd="0" presId="urn:microsoft.com/office/officeart/2005/8/layout/process1"/>
    <dgm:cxn modelId="{80B55AFE-4CBC-4C67-A0E5-1A29066E5BA1}" type="presOf" srcId="{238E99FD-36B5-42F5-985D-56606768311A}" destId="{C53C5D48-8442-4948-BCDF-33405840092E}" srcOrd="0" destOrd="0" presId="urn:microsoft.com/office/officeart/2005/8/layout/process1"/>
    <dgm:cxn modelId="{8D419518-08B6-409C-AB07-4B877FD87375}" type="presParOf" srcId="{B4BBD6C4-AACB-4EBB-A7D2-9DF700657124}" destId="{C53C5D48-8442-4948-BCDF-33405840092E}" srcOrd="0" destOrd="0" presId="urn:microsoft.com/office/officeart/2005/8/layout/process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1.xml><?xml version="1.0" encoding="utf-8"?>
<dgm:dataModel xmlns:dgm="http://schemas.openxmlformats.org/drawingml/2006/diagram" xmlns:a="http://schemas.openxmlformats.org/drawingml/2006/main">
  <dgm:ptLst>
    <dgm:pt modelId="{A36A975F-4284-476F-9A8C-B038C9F8C58E}" type="doc">
      <dgm:prSet loTypeId="urn:microsoft.com/office/officeart/2005/8/layout/gear1" loCatId="process" qsTypeId="urn:microsoft.com/office/officeart/2005/8/quickstyle/3d1" qsCatId="3D" csTypeId="urn:microsoft.com/office/officeart/2005/8/colors/colorful5" csCatId="colorful" phldr="1"/>
      <dgm:spPr/>
      <dgm:t>
        <a:bodyPr/>
        <a:lstStyle/>
        <a:p>
          <a:endParaRPr lang="en-GB"/>
        </a:p>
      </dgm:t>
    </dgm:pt>
    <dgm:pt modelId="{E5FB6C09-CC13-487A-920F-6EA69F9260D6}">
      <dgm:prSet custT="1"/>
      <dgm:spPr/>
      <dgm:t>
        <a:bodyPr/>
        <a:lstStyle/>
        <a:p>
          <a:pPr rtl="0"/>
          <a:r>
            <a:rPr lang="en-US" sz="2800" b="1" dirty="0"/>
            <a:t>Lifespan development consists of dual processes of gain and loss</a:t>
          </a:r>
          <a:endParaRPr lang="en-GB" sz="2800" dirty="0"/>
        </a:p>
      </dgm:t>
    </dgm:pt>
    <dgm:pt modelId="{2CED9078-257C-4DF0-96A3-FD587C1D590F}" type="parTrans" cxnId="{313CFF5A-9662-42CF-B432-5C69B2905E85}">
      <dgm:prSet/>
      <dgm:spPr/>
      <dgm:t>
        <a:bodyPr/>
        <a:lstStyle/>
        <a:p>
          <a:endParaRPr lang="en-GB"/>
        </a:p>
      </dgm:t>
    </dgm:pt>
    <dgm:pt modelId="{F90296F4-0518-4A15-AE87-68D12561251B}" type="sibTrans" cxnId="{313CFF5A-9662-42CF-B432-5C69B2905E85}">
      <dgm:prSet/>
      <dgm:spPr/>
      <dgm:t>
        <a:bodyPr/>
        <a:lstStyle/>
        <a:p>
          <a:endParaRPr lang="en-GB"/>
        </a:p>
      </dgm:t>
    </dgm:pt>
    <dgm:pt modelId="{6D1EF44F-EDDB-41C6-97AE-E3447D8166AC}" type="pres">
      <dgm:prSet presAssocID="{A36A975F-4284-476F-9A8C-B038C9F8C58E}" presName="composite" presStyleCnt="0">
        <dgm:presLayoutVars>
          <dgm:chMax val="3"/>
          <dgm:animLvl val="lvl"/>
          <dgm:resizeHandles val="exact"/>
        </dgm:presLayoutVars>
      </dgm:prSet>
      <dgm:spPr/>
      <dgm:t>
        <a:bodyPr/>
        <a:lstStyle/>
        <a:p>
          <a:endParaRPr lang="en-US"/>
        </a:p>
      </dgm:t>
    </dgm:pt>
    <dgm:pt modelId="{7BD86494-E4F5-4ABA-AD0D-674DCC3569BB}" type="pres">
      <dgm:prSet presAssocID="{E5FB6C09-CC13-487A-920F-6EA69F9260D6}" presName="gear1" presStyleLbl="node1" presStyleIdx="0" presStyleCnt="1" custScaleX="164775" custScaleY="152369" custLinFactNeighborX="-16491" custLinFactNeighborY="-5987">
        <dgm:presLayoutVars>
          <dgm:chMax val="1"/>
          <dgm:bulletEnabled val="1"/>
        </dgm:presLayoutVars>
      </dgm:prSet>
      <dgm:spPr/>
      <dgm:t>
        <a:bodyPr/>
        <a:lstStyle/>
        <a:p>
          <a:endParaRPr lang="en-US"/>
        </a:p>
      </dgm:t>
    </dgm:pt>
    <dgm:pt modelId="{E0DC618F-6276-4CDF-91E3-DD5B559C03C8}" type="pres">
      <dgm:prSet presAssocID="{E5FB6C09-CC13-487A-920F-6EA69F9260D6}" presName="gear1srcNode" presStyleLbl="node1" presStyleIdx="0" presStyleCnt="1"/>
      <dgm:spPr/>
      <dgm:t>
        <a:bodyPr/>
        <a:lstStyle/>
        <a:p>
          <a:endParaRPr lang="en-US"/>
        </a:p>
      </dgm:t>
    </dgm:pt>
    <dgm:pt modelId="{E421B402-9083-47B7-97B3-DFA3C0512926}" type="pres">
      <dgm:prSet presAssocID="{E5FB6C09-CC13-487A-920F-6EA69F9260D6}" presName="gear1dstNode" presStyleLbl="node1" presStyleIdx="0" presStyleCnt="1"/>
      <dgm:spPr/>
      <dgm:t>
        <a:bodyPr/>
        <a:lstStyle/>
        <a:p>
          <a:endParaRPr lang="en-US"/>
        </a:p>
      </dgm:t>
    </dgm:pt>
    <dgm:pt modelId="{434F5F4B-4625-4841-8864-67D19F201F9F}" type="pres">
      <dgm:prSet presAssocID="{F90296F4-0518-4A15-AE87-68D12561251B}" presName="connector1" presStyleLbl="sibTrans2D1" presStyleIdx="0" presStyleCnt="1" custAng="477242" custScaleY="129264" custLinFactNeighborX="8939" custLinFactNeighborY="-3011"/>
      <dgm:spPr/>
      <dgm:t>
        <a:bodyPr/>
        <a:lstStyle/>
        <a:p>
          <a:endParaRPr lang="en-US"/>
        </a:p>
      </dgm:t>
    </dgm:pt>
  </dgm:ptLst>
  <dgm:cxnLst>
    <dgm:cxn modelId="{56D2A185-2F43-42E6-86D9-74A58749E9C1}" type="presOf" srcId="{E5FB6C09-CC13-487A-920F-6EA69F9260D6}" destId="{7BD86494-E4F5-4ABA-AD0D-674DCC3569BB}" srcOrd="0" destOrd="0" presId="urn:microsoft.com/office/officeart/2005/8/layout/gear1"/>
    <dgm:cxn modelId="{6FECB376-95FE-4493-B25C-E3912576B3D8}" type="presOf" srcId="{E5FB6C09-CC13-487A-920F-6EA69F9260D6}" destId="{E0DC618F-6276-4CDF-91E3-DD5B559C03C8}" srcOrd="1" destOrd="0" presId="urn:microsoft.com/office/officeart/2005/8/layout/gear1"/>
    <dgm:cxn modelId="{61E51350-2552-4A8D-AF5D-6FEE2D35CC4D}" type="presOf" srcId="{E5FB6C09-CC13-487A-920F-6EA69F9260D6}" destId="{E421B402-9083-47B7-97B3-DFA3C0512926}" srcOrd="2" destOrd="0" presId="urn:microsoft.com/office/officeart/2005/8/layout/gear1"/>
    <dgm:cxn modelId="{313CFF5A-9662-42CF-B432-5C69B2905E85}" srcId="{A36A975F-4284-476F-9A8C-B038C9F8C58E}" destId="{E5FB6C09-CC13-487A-920F-6EA69F9260D6}" srcOrd="0" destOrd="0" parTransId="{2CED9078-257C-4DF0-96A3-FD587C1D590F}" sibTransId="{F90296F4-0518-4A15-AE87-68D12561251B}"/>
    <dgm:cxn modelId="{C1C9D172-2D85-4CFD-A014-C24A07270FE7}" type="presOf" srcId="{A36A975F-4284-476F-9A8C-B038C9F8C58E}" destId="{6D1EF44F-EDDB-41C6-97AE-E3447D8166AC}" srcOrd="0" destOrd="0" presId="urn:microsoft.com/office/officeart/2005/8/layout/gear1"/>
    <dgm:cxn modelId="{685FCA0A-C04A-4628-811A-2F70DF2F4881}" type="presOf" srcId="{F90296F4-0518-4A15-AE87-68D12561251B}" destId="{434F5F4B-4625-4841-8864-67D19F201F9F}" srcOrd="0" destOrd="0" presId="urn:microsoft.com/office/officeart/2005/8/layout/gear1"/>
    <dgm:cxn modelId="{B1F02FB5-DC7D-419F-8DA0-904378786DA1}" type="presParOf" srcId="{6D1EF44F-EDDB-41C6-97AE-E3447D8166AC}" destId="{7BD86494-E4F5-4ABA-AD0D-674DCC3569BB}" srcOrd="0" destOrd="0" presId="urn:microsoft.com/office/officeart/2005/8/layout/gear1"/>
    <dgm:cxn modelId="{C85078A4-9200-4D37-A8A2-189377C3D105}" type="presParOf" srcId="{6D1EF44F-EDDB-41C6-97AE-E3447D8166AC}" destId="{E0DC618F-6276-4CDF-91E3-DD5B559C03C8}" srcOrd="1" destOrd="0" presId="urn:microsoft.com/office/officeart/2005/8/layout/gear1"/>
    <dgm:cxn modelId="{31EE6511-6572-4EB9-BFAF-2D508A98ED01}" type="presParOf" srcId="{6D1EF44F-EDDB-41C6-97AE-E3447D8166AC}" destId="{E421B402-9083-47B7-97B3-DFA3C0512926}" srcOrd="2" destOrd="0" presId="urn:microsoft.com/office/officeart/2005/8/layout/gear1"/>
    <dgm:cxn modelId="{5202E09F-D458-4369-B20E-C5FCA632A712}" type="presParOf" srcId="{6D1EF44F-EDDB-41C6-97AE-E3447D8166AC}" destId="{434F5F4B-4625-4841-8864-67D19F201F9F}" srcOrd="3"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2.xml><?xml version="1.0" encoding="utf-8"?>
<dgm:dataModel xmlns:dgm="http://schemas.openxmlformats.org/drawingml/2006/diagram" xmlns:a="http://schemas.openxmlformats.org/drawingml/2006/main">
  <dgm:ptLst>
    <dgm:pt modelId="{13687E61-6240-46AE-B08D-7FFF51541384}" type="doc">
      <dgm:prSet loTypeId="urn:microsoft.com/office/officeart/2008/layout/CircleAccentTimeline" loCatId="process" qsTypeId="urn:microsoft.com/office/officeart/2005/8/quickstyle/simple1" qsCatId="simple" csTypeId="urn:microsoft.com/office/officeart/2005/8/colors/accent1_2" csCatId="accent1"/>
      <dgm:spPr/>
      <dgm:t>
        <a:bodyPr/>
        <a:lstStyle/>
        <a:p>
          <a:endParaRPr lang="en-GB"/>
        </a:p>
      </dgm:t>
    </dgm:pt>
    <dgm:pt modelId="{7162F721-ED3A-4F9D-B69D-99676B1D7355}">
      <dgm:prSet custT="1"/>
      <dgm:spPr/>
      <dgm:t>
        <a:bodyPr/>
        <a:lstStyle/>
        <a:p>
          <a:pPr rtl="0"/>
          <a:r>
            <a:rPr lang="en-US" sz="2800" b="1" dirty="0"/>
            <a:t>“You’re not getting older, you’re getting </a:t>
          </a:r>
          <a:r>
            <a:rPr lang="en-US" sz="2800" b="1" i="1" dirty="0"/>
            <a:t>better</a:t>
          </a:r>
          <a:r>
            <a:rPr lang="en-US" sz="2800" b="1" dirty="0"/>
            <a:t>!”</a:t>
          </a:r>
          <a:endParaRPr lang="en-GB" sz="2800" dirty="0"/>
        </a:p>
      </dgm:t>
    </dgm:pt>
    <dgm:pt modelId="{3A49D156-7965-4E8E-8281-BF75F4C29319}" type="parTrans" cxnId="{DC9403DA-AE42-40F8-BB15-ACA61E76C336}">
      <dgm:prSet/>
      <dgm:spPr/>
      <dgm:t>
        <a:bodyPr/>
        <a:lstStyle/>
        <a:p>
          <a:endParaRPr lang="en-GB"/>
        </a:p>
      </dgm:t>
    </dgm:pt>
    <dgm:pt modelId="{F062869D-677C-40AA-85EC-A8124EFB1DF5}" type="sibTrans" cxnId="{DC9403DA-AE42-40F8-BB15-ACA61E76C336}">
      <dgm:prSet/>
      <dgm:spPr/>
      <dgm:t>
        <a:bodyPr/>
        <a:lstStyle/>
        <a:p>
          <a:endParaRPr lang="en-GB"/>
        </a:p>
      </dgm:t>
    </dgm:pt>
    <dgm:pt modelId="{F4E0C541-6145-4B29-ADBC-DA21E5D500E7}" type="pres">
      <dgm:prSet presAssocID="{13687E61-6240-46AE-B08D-7FFF51541384}" presName="Name0" presStyleCnt="0">
        <dgm:presLayoutVars>
          <dgm:dir/>
        </dgm:presLayoutVars>
      </dgm:prSet>
      <dgm:spPr/>
      <dgm:t>
        <a:bodyPr/>
        <a:lstStyle/>
        <a:p>
          <a:endParaRPr lang="en-US"/>
        </a:p>
      </dgm:t>
    </dgm:pt>
    <dgm:pt modelId="{F047937F-4768-4338-9E7C-581D6A4DCAE4}" type="pres">
      <dgm:prSet presAssocID="{7162F721-ED3A-4F9D-B69D-99676B1D7355}" presName="parComposite" presStyleCnt="0"/>
      <dgm:spPr/>
    </dgm:pt>
    <dgm:pt modelId="{778176F1-C98E-411A-A1FB-DF5594CBAE56}" type="pres">
      <dgm:prSet presAssocID="{7162F721-ED3A-4F9D-B69D-99676B1D7355}" presName="parBigCircle" presStyleLbl="node0" presStyleIdx="0" presStyleCnt="1" custLinFactNeighborX="-2731" custLinFactNeighborY="-16858"/>
      <dgm:spPr/>
    </dgm:pt>
    <dgm:pt modelId="{974B9719-F2F3-49B8-BC3F-22CA29EA2CAA}" type="pres">
      <dgm:prSet presAssocID="{7162F721-ED3A-4F9D-B69D-99676B1D7355}" presName="parTx" presStyleLbl="revTx" presStyleIdx="0" presStyleCnt="1" custAng="3900000" custLinFactNeighborX="-35146" custLinFactNeighborY="-9859"/>
      <dgm:spPr/>
      <dgm:t>
        <a:bodyPr/>
        <a:lstStyle/>
        <a:p>
          <a:endParaRPr lang="en-US"/>
        </a:p>
      </dgm:t>
    </dgm:pt>
    <dgm:pt modelId="{66A6F1DA-4F04-4D73-99F6-2CA13C385C78}" type="pres">
      <dgm:prSet presAssocID="{7162F721-ED3A-4F9D-B69D-99676B1D7355}" presName="bSpace" presStyleCnt="0"/>
      <dgm:spPr/>
    </dgm:pt>
    <dgm:pt modelId="{3E5D3AA8-FC45-4D11-A340-A068DD6D0D7D}" type="pres">
      <dgm:prSet presAssocID="{7162F721-ED3A-4F9D-B69D-99676B1D7355}" presName="parBackupNorm" presStyleCnt="0"/>
      <dgm:spPr/>
    </dgm:pt>
    <dgm:pt modelId="{CEA2F31C-345D-4014-A2A5-ACB72DF0794E}" type="pres">
      <dgm:prSet presAssocID="{F062869D-677C-40AA-85EC-A8124EFB1DF5}" presName="parSpace" presStyleCnt="0"/>
      <dgm:spPr/>
    </dgm:pt>
  </dgm:ptLst>
  <dgm:cxnLst>
    <dgm:cxn modelId="{4CAB93B1-3300-4F66-8757-24D9753B8006}" type="presOf" srcId="{7162F721-ED3A-4F9D-B69D-99676B1D7355}" destId="{974B9719-F2F3-49B8-BC3F-22CA29EA2CAA}" srcOrd="0" destOrd="0" presId="urn:microsoft.com/office/officeart/2008/layout/CircleAccentTimeline"/>
    <dgm:cxn modelId="{45FEAAF3-B0E3-478B-AB54-B7F742A2CB78}" type="presOf" srcId="{13687E61-6240-46AE-B08D-7FFF51541384}" destId="{F4E0C541-6145-4B29-ADBC-DA21E5D500E7}" srcOrd="0" destOrd="0" presId="urn:microsoft.com/office/officeart/2008/layout/CircleAccentTimeline"/>
    <dgm:cxn modelId="{DC9403DA-AE42-40F8-BB15-ACA61E76C336}" srcId="{13687E61-6240-46AE-B08D-7FFF51541384}" destId="{7162F721-ED3A-4F9D-B69D-99676B1D7355}" srcOrd="0" destOrd="0" parTransId="{3A49D156-7965-4E8E-8281-BF75F4C29319}" sibTransId="{F062869D-677C-40AA-85EC-A8124EFB1DF5}"/>
    <dgm:cxn modelId="{5F01D0C4-1183-41BC-B635-F4BE56F1999D}" type="presParOf" srcId="{F4E0C541-6145-4B29-ADBC-DA21E5D500E7}" destId="{F047937F-4768-4338-9E7C-581D6A4DCAE4}" srcOrd="0" destOrd="0" presId="urn:microsoft.com/office/officeart/2008/layout/CircleAccentTimeline"/>
    <dgm:cxn modelId="{F1A4EE01-E4FD-4B4E-A0F3-CA7CBFA1A724}" type="presParOf" srcId="{F047937F-4768-4338-9E7C-581D6A4DCAE4}" destId="{778176F1-C98E-411A-A1FB-DF5594CBAE56}" srcOrd="0" destOrd="0" presId="urn:microsoft.com/office/officeart/2008/layout/CircleAccentTimeline"/>
    <dgm:cxn modelId="{98685DAC-757E-4678-9C48-F74D32F48B8C}" type="presParOf" srcId="{F047937F-4768-4338-9E7C-581D6A4DCAE4}" destId="{974B9719-F2F3-49B8-BC3F-22CA29EA2CAA}" srcOrd="1" destOrd="0" presId="urn:microsoft.com/office/officeart/2008/layout/CircleAccentTimeline"/>
    <dgm:cxn modelId="{CD9C4F62-E0D5-4AAB-813B-7308EC927003}" type="presParOf" srcId="{F047937F-4768-4338-9E7C-581D6A4DCAE4}" destId="{66A6F1DA-4F04-4D73-99F6-2CA13C385C78}" srcOrd="2" destOrd="0" presId="urn:microsoft.com/office/officeart/2008/layout/CircleAccentTimeline"/>
    <dgm:cxn modelId="{C5169288-44B8-4DDB-9F90-C7604A8B1502}" type="presParOf" srcId="{F4E0C541-6145-4B29-ADBC-DA21E5D500E7}" destId="{3E5D3AA8-FC45-4D11-A340-A068DD6D0D7D}" srcOrd="1" destOrd="0" presId="urn:microsoft.com/office/officeart/2008/layout/CircleAccentTimeline"/>
    <dgm:cxn modelId="{326A520F-819C-4CE8-93FB-3E91E909A3C1}" type="presParOf" srcId="{F4E0C541-6145-4B29-ADBC-DA21E5D500E7}" destId="{CEA2F31C-345D-4014-A2A5-ACB72DF0794E}" srcOrd="2" destOrd="0" presId="urn:microsoft.com/office/officeart/2008/layout/CircleAccentTimeline"/>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63.xml><?xml version="1.0" encoding="utf-8"?>
<dgm:dataModel xmlns:dgm="http://schemas.openxmlformats.org/drawingml/2006/diagram" xmlns:a="http://schemas.openxmlformats.org/drawingml/2006/main">
  <dgm:ptLst>
    <dgm:pt modelId="{B048F20F-32C4-42CB-827F-C095368C63EC}" type="doc">
      <dgm:prSet loTypeId="urn:microsoft.com/office/officeart/2008/layout/LinedList" loCatId="list" qsTypeId="urn:microsoft.com/office/officeart/2005/8/quickstyle/simple1" qsCatId="simple" csTypeId="urn:microsoft.com/office/officeart/2005/8/colors/accent1_3" csCatId="accent1"/>
      <dgm:spPr/>
      <dgm:t>
        <a:bodyPr/>
        <a:lstStyle/>
        <a:p>
          <a:endParaRPr lang="en-GB"/>
        </a:p>
      </dgm:t>
    </dgm:pt>
    <dgm:pt modelId="{D08E59E0-247E-4A2D-9C62-19D65CAD3FAF}">
      <dgm:prSet custT="1"/>
      <dgm:spPr/>
      <dgm:t>
        <a:bodyPr/>
        <a:lstStyle/>
        <a:p>
          <a:pPr rtl="0"/>
          <a:r>
            <a:rPr lang="en-US" sz="2800" b="1" dirty="0">
              <a:solidFill>
                <a:schemeClr val="tx1"/>
              </a:solidFill>
            </a:rPr>
            <a:t>This is the continued-potential perspective</a:t>
          </a:r>
          <a:endParaRPr lang="en-GB" sz="2800" dirty="0">
            <a:solidFill>
              <a:schemeClr val="tx1"/>
            </a:solidFill>
          </a:endParaRPr>
        </a:p>
      </dgm:t>
    </dgm:pt>
    <dgm:pt modelId="{4FC8A7B1-37BB-45C7-85D3-07C5B04F1B93}" type="parTrans" cxnId="{E77BB870-0D86-4955-AFBC-BB8303DFBEDF}">
      <dgm:prSet/>
      <dgm:spPr/>
      <dgm:t>
        <a:bodyPr/>
        <a:lstStyle/>
        <a:p>
          <a:endParaRPr lang="en-GB" sz="1200">
            <a:solidFill>
              <a:schemeClr val="bg2">
                <a:lumMod val="75000"/>
              </a:schemeClr>
            </a:solidFill>
          </a:endParaRPr>
        </a:p>
      </dgm:t>
    </dgm:pt>
    <dgm:pt modelId="{A94EEFE2-7405-4699-AD47-7974D44E10C1}" type="sibTrans" cxnId="{E77BB870-0D86-4955-AFBC-BB8303DFBEDF}">
      <dgm:prSet/>
      <dgm:spPr/>
      <dgm:t>
        <a:bodyPr/>
        <a:lstStyle/>
        <a:p>
          <a:endParaRPr lang="en-GB" sz="1200">
            <a:solidFill>
              <a:schemeClr val="bg2">
                <a:lumMod val="75000"/>
              </a:schemeClr>
            </a:solidFill>
          </a:endParaRPr>
        </a:p>
      </dgm:t>
    </dgm:pt>
    <dgm:pt modelId="{BBFBB687-574F-42F2-BC62-D2E9A4E6444D}" type="pres">
      <dgm:prSet presAssocID="{B048F20F-32C4-42CB-827F-C095368C63EC}" presName="vert0" presStyleCnt="0">
        <dgm:presLayoutVars>
          <dgm:dir/>
          <dgm:animOne val="branch"/>
          <dgm:animLvl val="lvl"/>
        </dgm:presLayoutVars>
      </dgm:prSet>
      <dgm:spPr/>
      <dgm:t>
        <a:bodyPr/>
        <a:lstStyle/>
        <a:p>
          <a:endParaRPr lang="en-US"/>
        </a:p>
      </dgm:t>
    </dgm:pt>
    <dgm:pt modelId="{79DB93E4-60BF-400D-A99B-61C7E19B4C6C}" type="pres">
      <dgm:prSet presAssocID="{D08E59E0-247E-4A2D-9C62-19D65CAD3FAF}" presName="thickLine" presStyleLbl="alignNode1" presStyleIdx="0" presStyleCnt="1"/>
      <dgm:spPr/>
    </dgm:pt>
    <dgm:pt modelId="{4C205F6A-96FB-4DB1-8B1E-A205036BC8CA}" type="pres">
      <dgm:prSet presAssocID="{D08E59E0-247E-4A2D-9C62-19D65CAD3FAF}" presName="horz1" presStyleCnt="0"/>
      <dgm:spPr/>
    </dgm:pt>
    <dgm:pt modelId="{D965BDE6-B16F-4280-BA0A-62BE70CBD8B7}" type="pres">
      <dgm:prSet presAssocID="{D08E59E0-247E-4A2D-9C62-19D65CAD3FAF}" presName="tx1" presStyleLbl="revTx" presStyleIdx="0" presStyleCnt="1"/>
      <dgm:spPr/>
      <dgm:t>
        <a:bodyPr/>
        <a:lstStyle/>
        <a:p>
          <a:endParaRPr lang="en-US"/>
        </a:p>
      </dgm:t>
    </dgm:pt>
    <dgm:pt modelId="{251CBF1F-E4D7-4BBB-968C-24CC85FB7FB6}" type="pres">
      <dgm:prSet presAssocID="{D08E59E0-247E-4A2D-9C62-19D65CAD3FAF}" presName="vert1" presStyleCnt="0"/>
      <dgm:spPr/>
    </dgm:pt>
  </dgm:ptLst>
  <dgm:cxnLst>
    <dgm:cxn modelId="{42CE4CE2-399D-483B-BCCF-84A33B2293E2}" type="presOf" srcId="{D08E59E0-247E-4A2D-9C62-19D65CAD3FAF}" destId="{D965BDE6-B16F-4280-BA0A-62BE70CBD8B7}" srcOrd="0" destOrd="0" presId="urn:microsoft.com/office/officeart/2008/layout/LinedList"/>
    <dgm:cxn modelId="{E77BB870-0D86-4955-AFBC-BB8303DFBEDF}" srcId="{B048F20F-32C4-42CB-827F-C095368C63EC}" destId="{D08E59E0-247E-4A2D-9C62-19D65CAD3FAF}" srcOrd="0" destOrd="0" parTransId="{4FC8A7B1-37BB-45C7-85D3-07C5B04F1B93}" sibTransId="{A94EEFE2-7405-4699-AD47-7974D44E10C1}"/>
    <dgm:cxn modelId="{C75E81F8-AACD-4FAC-BF52-5201040BD316}" type="presOf" srcId="{B048F20F-32C4-42CB-827F-C095368C63EC}" destId="{BBFBB687-574F-42F2-BC62-D2E9A4E6444D}" srcOrd="0" destOrd="0" presId="urn:microsoft.com/office/officeart/2008/layout/LinedList"/>
    <dgm:cxn modelId="{823EA584-DAD8-4BBF-B957-0522C5181AFF}" type="presParOf" srcId="{BBFBB687-574F-42F2-BC62-D2E9A4E6444D}" destId="{79DB93E4-60BF-400D-A99B-61C7E19B4C6C}" srcOrd="0" destOrd="0" presId="urn:microsoft.com/office/officeart/2008/layout/LinedList"/>
    <dgm:cxn modelId="{A6959F27-8F84-4416-B296-F5A26A7E618E}" type="presParOf" srcId="{BBFBB687-574F-42F2-BC62-D2E9A4E6444D}" destId="{4C205F6A-96FB-4DB1-8B1E-A205036BC8CA}" srcOrd="1" destOrd="0" presId="urn:microsoft.com/office/officeart/2008/layout/LinedList"/>
    <dgm:cxn modelId="{8A6E07A5-2B25-4027-B22C-BF25579F7EA4}" type="presParOf" srcId="{4C205F6A-96FB-4DB1-8B1E-A205036BC8CA}" destId="{D965BDE6-B16F-4280-BA0A-62BE70CBD8B7}" srcOrd="0" destOrd="0" presId="urn:microsoft.com/office/officeart/2008/layout/LinedList"/>
    <dgm:cxn modelId="{5212D3D3-4F82-4FFF-9DF3-DA05452FCC0E}" type="presParOf" srcId="{4C205F6A-96FB-4DB1-8B1E-A205036BC8CA}" destId="{251CBF1F-E4D7-4BBB-968C-24CC85FB7FB6}" srcOrd="1" destOrd="0" presId="urn:microsoft.com/office/officeart/2008/layout/LinedList"/>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64.xml><?xml version="1.0" encoding="utf-8"?>
<dgm:dataModel xmlns:dgm="http://schemas.openxmlformats.org/drawingml/2006/diagram" xmlns:a="http://schemas.openxmlformats.org/drawingml/2006/main">
  <dgm:ptLst>
    <dgm:pt modelId="{1A3ABED4-2C3A-4E4B-843F-4D8D6D1D7E2D}" type="doc">
      <dgm:prSet loTypeId="urn:microsoft.com/office/officeart/2005/8/layout/process4" loCatId="list" qsTypeId="urn:microsoft.com/office/officeart/2005/8/quickstyle/simple1" qsCatId="simple" csTypeId="urn:microsoft.com/office/officeart/2005/8/colors/accent3_4" csCatId="accent3" phldr="1"/>
      <dgm:spPr/>
      <dgm:t>
        <a:bodyPr/>
        <a:lstStyle/>
        <a:p>
          <a:endParaRPr lang="en-GB"/>
        </a:p>
      </dgm:t>
    </dgm:pt>
    <dgm:pt modelId="{526E9C06-3B44-438F-ADF5-B68838CEC30A}">
      <dgm:prSet custT="1"/>
      <dgm:spPr/>
      <dgm:t>
        <a:bodyPr/>
        <a:lstStyle/>
        <a:p>
          <a:pPr rtl="0"/>
          <a:r>
            <a:rPr lang="en-US" sz="2800" b="1" dirty="0"/>
            <a:t>Pragmatic theories of intellectual aging</a:t>
          </a:r>
          <a:endParaRPr lang="en-GB" sz="2800" dirty="0"/>
        </a:p>
      </dgm:t>
    </dgm:pt>
    <dgm:pt modelId="{21AD6509-F274-4EEC-98C0-59FB72D0FD98}" type="parTrans" cxnId="{12A4157E-CC1B-493A-93FD-22C5CDF79FCC}">
      <dgm:prSet/>
      <dgm:spPr/>
      <dgm:t>
        <a:bodyPr/>
        <a:lstStyle/>
        <a:p>
          <a:endParaRPr lang="en-GB"/>
        </a:p>
      </dgm:t>
    </dgm:pt>
    <dgm:pt modelId="{CA1428F2-981F-42CF-8371-B3B26CE6EAAF}" type="sibTrans" cxnId="{12A4157E-CC1B-493A-93FD-22C5CDF79FCC}">
      <dgm:prSet/>
      <dgm:spPr/>
      <dgm:t>
        <a:bodyPr/>
        <a:lstStyle/>
        <a:p>
          <a:endParaRPr lang="en-GB"/>
        </a:p>
      </dgm:t>
    </dgm:pt>
    <dgm:pt modelId="{29AEC4B4-04A8-4A4C-B6DA-9955673CD675}">
      <dgm:prSet custT="1"/>
      <dgm:spPr/>
      <dgm:t>
        <a:bodyPr/>
        <a:lstStyle/>
        <a:p>
          <a:pPr rtl="0"/>
          <a:r>
            <a:rPr lang="en-US" sz="2400" b="1" dirty="0"/>
            <a:t>Denney’s theory of optimally exercised and un-exercise abilities</a:t>
          </a:r>
          <a:endParaRPr lang="en-GB" sz="2400" dirty="0"/>
        </a:p>
      </dgm:t>
    </dgm:pt>
    <dgm:pt modelId="{AAB30AE6-A810-422D-816F-B6D2243090A0}" type="parTrans" cxnId="{3298852D-92DE-449E-86FC-579D161BFEFA}">
      <dgm:prSet/>
      <dgm:spPr/>
      <dgm:t>
        <a:bodyPr/>
        <a:lstStyle/>
        <a:p>
          <a:endParaRPr lang="en-GB"/>
        </a:p>
      </dgm:t>
    </dgm:pt>
    <dgm:pt modelId="{C2714DAD-7FDC-425F-A493-2EB2F7349E0A}" type="sibTrans" cxnId="{3298852D-92DE-449E-86FC-579D161BFEFA}">
      <dgm:prSet/>
      <dgm:spPr/>
      <dgm:t>
        <a:bodyPr/>
        <a:lstStyle/>
        <a:p>
          <a:endParaRPr lang="en-GB"/>
        </a:p>
      </dgm:t>
    </dgm:pt>
    <dgm:pt modelId="{D67B6DB1-91EA-4AE2-8D68-A044D6604295}" type="pres">
      <dgm:prSet presAssocID="{1A3ABED4-2C3A-4E4B-843F-4D8D6D1D7E2D}" presName="Name0" presStyleCnt="0">
        <dgm:presLayoutVars>
          <dgm:dir/>
          <dgm:animLvl val="lvl"/>
          <dgm:resizeHandles val="exact"/>
        </dgm:presLayoutVars>
      </dgm:prSet>
      <dgm:spPr/>
      <dgm:t>
        <a:bodyPr/>
        <a:lstStyle/>
        <a:p>
          <a:endParaRPr lang="en-US"/>
        </a:p>
      </dgm:t>
    </dgm:pt>
    <dgm:pt modelId="{BE07CE84-B3FF-4440-BF5D-1853475B4C98}" type="pres">
      <dgm:prSet presAssocID="{526E9C06-3B44-438F-ADF5-B68838CEC30A}" presName="boxAndChildren" presStyleCnt="0"/>
      <dgm:spPr/>
    </dgm:pt>
    <dgm:pt modelId="{777824E6-F7D8-4DA1-AB66-92AC7350B751}" type="pres">
      <dgm:prSet presAssocID="{526E9C06-3B44-438F-ADF5-B68838CEC30A}" presName="parentTextBox" presStyleLbl="node1" presStyleIdx="0" presStyleCnt="1"/>
      <dgm:spPr/>
      <dgm:t>
        <a:bodyPr/>
        <a:lstStyle/>
        <a:p>
          <a:endParaRPr lang="en-US"/>
        </a:p>
      </dgm:t>
    </dgm:pt>
    <dgm:pt modelId="{FC58D79F-7B1B-4137-9324-5C42BCE43451}" type="pres">
      <dgm:prSet presAssocID="{526E9C06-3B44-438F-ADF5-B68838CEC30A}" presName="entireBox" presStyleLbl="node1" presStyleIdx="0" presStyleCnt="1"/>
      <dgm:spPr/>
      <dgm:t>
        <a:bodyPr/>
        <a:lstStyle/>
        <a:p>
          <a:endParaRPr lang="en-US"/>
        </a:p>
      </dgm:t>
    </dgm:pt>
    <dgm:pt modelId="{19183317-5373-42E4-898F-2FA26FD64E66}" type="pres">
      <dgm:prSet presAssocID="{526E9C06-3B44-438F-ADF5-B68838CEC30A}" presName="descendantBox" presStyleCnt="0"/>
      <dgm:spPr/>
    </dgm:pt>
    <dgm:pt modelId="{D4E9A150-902F-491D-9B41-1E40A1FDFE10}" type="pres">
      <dgm:prSet presAssocID="{29AEC4B4-04A8-4A4C-B6DA-9955673CD675}" presName="childTextBox" presStyleLbl="fgAccFollowNode1" presStyleIdx="0" presStyleCnt="1" custLinFactNeighborX="197" custLinFactNeighborY="4634">
        <dgm:presLayoutVars>
          <dgm:bulletEnabled val="1"/>
        </dgm:presLayoutVars>
      </dgm:prSet>
      <dgm:spPr/>
      <dgm:t>
        <a:bodyPr/>
        <a:lstStyle/>
        <a:p>
          <a:endParaRPr lang="en-US"/>
        </a:p>
      </dgm:t>
    </dgm:pt>
  </dgm:ptLst>
  <dgm:cxnLst>
    <dgm:cxn modelId="{A6B22F3F-3DEF-49CD-913B-0466E8AC1D80}" type="presOf" srcId="{29AEC4B4-04A8-4A4C-B6DA-9955673CD675}" destId="{D4E9A150-902F-491D-9B41-1E40A1FDFE10}" srcOrd="0" destOrd="0" presId="urn:microsoft.com/office/officeart/2005/8/layout/process4"/>
    <dgm:cxn modelId="{3298852D-92DE-449E-86FC-579D161BFEFA}" srcId="{526E9C06-3B44-438F-ADF5-B68838CEC30A}" destId="{29AEC4B4-04A8-4A4C-B6DA-9955673CD675}" srcOrd="0" destOrd="0" parTransId="{AAB30AE6-A810-422D-816F-B6D2243090A0}" sibTransId="{C2714DAD-7FDC-425F-A493-2EB2F7349E0A}"/>
    <dgm:cxn modelId="{12A4157E-CC1B-493A-93FD-22C5CDF79FCC}" srcId="{1A3ABED4-2C3A-4E4B-843F-4D8D6D1D7E2D}" destId="{526E9C06-3B44-438F-ADF5-B68838CEC30A}" srcOrd="0" destOrd="0" parTransId="{21AD6509-F274-4EEC-98C0-59FB72D0FD98}" sibTransId="{CA1428F2-981F-42CF-8371-B3B26CE6EAAF}"/>
    <dgm:cxn modelId="{9F5BEDF0-8190-438A-A9B8-584B2E6F81E4}" type="presOf" srcId="{1A3ABED4-2C3A-4E4B-843F-4D8D6D1D7E2D}" destId="{D67B6DB1-91EA-4AE2-8D68-A044D6604295}" srcOrd="0" destOrd="0" presId="urn:microsoft.com/office/officeart/2005/8/layout/process4"/>
    <dgm:cxn modelId="{5D56F8B3-02DB-491C-A00E-D996B1DB6F01}" type="presOf" srcId="{526E9C06-3B44-438F-ADF5-B68838CEC30A}" destId="{777824E6-F7D8-4DA1-AB66-92AC7350B751}" srcOrd="0" destOrd="0" presId="urn:microsoft.com/office/officeart/2005/8/layout/process4"/>
    <dgm:cxn modelId="{4A69E4DF-838A-4C7E-B5C5-FD0AEBF007D9}" type="presOf" srcId="{526E9C06-3B44-438F-ADF5-B68838CEC30A}" destId="{FC58D79F-7B1B-4137-9324-5C42BCE43451}" srcOrd="1" destOrd="0" presId="urn:microsoft.com/office/officeart/2005/8/layout/process4"/>
    <dgm:cxn modelId="{2402E436-030D-490D-894F-B9F0B44F1639}" type="presParOf" srcId="{D67B6DB1-91EA-4AE2-8D68-A044D6604295}" destId="{BE07CE84-B3FF-4440-BF5D-1853475B4C98}" srcOrd="0" destOrd="0" presId="urn:microsoft.com/office/officeart/2005/8/layout/process4"/>
    <dgm:cxn modelId="{B704E4E8-021C-4190-A892-09636E2C9332}" type="presParOf" srcId="{BE07CE84-B3FF-4440-BF5D-1853475B4C98}" destId="{777824E6-F7D8-4DA1-AB66-92AC7350B751}" srcOrd="0" destOrd="0" presId="urn:microsoft.com/office/officeart/2005/8/layout/process4"/>
    <dgm:cxn modelId="{4030A430-62AA-4DB7-B72C-21444F808B4C}" type="presParOf" srcId="{BE07CE84-B3FF-4440-BF5D-1853475B4C98}" destId="{FC58D79F-7B1B-4137-9324-5C42BCE43451}" srcOrd="1" destOrd="0" presId="urn:microsoft.com/office/officeart/2005/8/layout/process4"/>
    <dgm:cxn modelId="{A7CAB91A-2848-4B1F-A2E6-B666BFC8C1F9}" type="presParOf" srcId="{BE07CE84-B3FF-4440-BF5D-1853475B4C98}" destId="{19183317-5373-42E4-898F-2FA26FD64E66}" srcOrd="2" destOrd="0" presId="urn:microsoft.com/office/officeart/2005/8/layout/process4"/>
    <dgm:cxn modelId="{CEDFB562-9F55-4BEA-940C-E2FE005EC602}" type="presParOf" srcId="{19183317-5373-42E4-898F-2FA26FD64E66}" destId="{D4E9A150-902F-491D-9B41-1E40A1FDFE1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5.xml><?xml version="1.0" encoding="utf-8"?>
<dgm:dataModel xmlns:dgm="http://schemas.openxmlformats.org/drawingml/2006/diagram" xmlns:a="http://schemas.openxmlformats.org/drawingml/2006/main">
  <dgm:ptLst>
    <dgm:pt modelId="{388E09D9-F2DF-49E0-8E59-77BA0F5102A9}"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GB"/>
        </a:p>
      </dgm:t>
    </dgm:pt>
    <dgm:pt modelId="{4D7E292D-4748-4632-8085-967C5990EAD6}">
      <dgm:prSet custT="1"/>
      <dgm:spPr/>
      <dgm:t>
        <a:bodyPr/>
        <a:lstStyle/>
        <a:p>
          <a:pPr rtl="0"/>
          <a:r>
            <a:rPr lang="en-US" sz="2800" b="1" dirty="0"/>
            <a:t>Piaget’s stage theory</a:t>
          </a:r>
          <a:endParaRPr lang="en-GB" sz="2800" dirty="0"/>
        </a:p>
      </dgm:t>
    </dgm:pt>
    <dgm:pt modelId="{E5EC6690-6528-4534-86C9-7027A4F3C659}" type="parTrans" cxnId="{B672D738-A948-40E7-9801-E31D9E34B379}">
      <dgm:prSet/>
      <dgm:spPr/>
      <dgm:t>
        <a:bodyPr/>
        <a:lstStyle/>
        <a:p>
          <a:endParaRPr lang="en-GB"/>
        </a:p>
      </dgm:t>
    </dgm:pt>
    <dgm:pt modelId="{10F726CA-83D0-4DD9-A038-D1C588DE0B96}" type="sibTrans" cxnId="{B672D738-A948-40E7-9801-E31D9E34B379}">
      <dgm:prSet/>
      <dgm:spPr/>
      <dgm:t>
        <a:bodyPr/>
        <a:lstStyle/>
        <a:p>
          <a:endParaRPr lang="en-GB"/>
        </a:p>
      </dgm:t>
    </dgm:pt>
    <dgm:pt modelId="{8EF486A2-20CE-4E88-A5FF-8030D4DC44BB}">
      <dgm:prSet/>
      <dgm:spPr/>
      <dgm:t>
        <a:bodyPr/>
        <a:lstStyle/>
        <a:p>
          <a:pPr rtl="0"/>
          <a:r>
            <a:rPr lang="en-US" b="1" dirty="0"/>
            <a:t>Formal operations in adulthood</a:t>
          </a:r>
          <a:endParaRPr lang="en-GB" dirty="0"/>
        </a:p>
      </dgm:t>
    </dgm:pt>
    <dgm:pt modelId="{5FD638CD-7725-4E5E-9D36-4757F8AF5BFD}" type="parTrans" cxnId="{9D5D8375-4AC6-48DE-B9AE-55149B54CDC0}">
      <dgm:prSet/>
      <dgm:spPr/>
      <dgm:t>
        <a:bodyPr/>
        <a:lstStyle/>
        <a:p>
          <a:endParaRPr lang="en-GB"/>
        </a:p>
      </dgm:t>
    </dgm:pt>
    <dgm:pt modelId="{907B8741-1619-41E5-A1D1-35B4FE081C7F}" type="sibTrans" cxnId="{9D5D8375-4AC6-48DE-B9AE-55149B54CDC0}">
      <dgm:prSet/>
      <dgm:spPr/>
      <dgm:t>
        <a:bodyPr/>
        <a:lstStyle/>
        <a:p>
          <a:endParaRPr lang="en-GB"/>
        </a:p>
      </dgm:t>
    </dgm:pt>
    <dgm:pt modelId="{C1FA19FB-C647-457E-926B-FA1591D57FC2}" type="pres">
      <dgm:prSet presAssocID="{388E09D9-F2DF-49E0-8E59-77BA0F5102A9}" presName="Name0" presStyleCnt="0">
        <dgm:presLayoutVars>
          <dgm:dir/>
          <dgm:animLvl val="lvl"/>
          <dgm:resizeHandles val="exact"/>
        </dgm:presLayoutVars>
      </dgm:prSet>
      <dgm:spPr/>
      <dgm:t>
        <a:bodyPr/>
        <a:lstStyle/>
        <a:p>
          <a:endParaRPr lang="en-US"/>
        </a:p>
      </dgm:t>
    </dgm:pt>
    <dgm:pt modelId="{D822E6E4-4050-4AA2-8FB2-9AF8418D8416}" type="pres">
      <dgm:prSet presAssocID="{4D7E292D-4748-4632-8085-967C5990EAD6}" presName="composite" presStyleCnt="0"/>
      <dgm:spPr/>
    </dgm:pt>
    <dgm:pt modelId="{6253CBAE-D92A-480C-BCA0-41058EA3C62D}" type="pres">
      <dgm:prSet presAssocID="{4D7E292D-4748-4632-8085-967C5990EAD6}" presName="parTx" presStyleLbl="alignNode1" presStyleIdx="0" presStyleCnt="1" custLinFactNeighborY="-30587">
        <dgm:presLayoutVars>
          <dgm:chMax val="0"/>
          <dgm:chPref val="0"/>
          <dgm:bulletEnabled val="1"/>
        </dgm:presLayoutVars>
      </dgm:prSet>
      <dgm:spPr/>
      <dgm:t>
        <a:bodyPr/>
        <a:lstStyle/>
        <a:p>
          <a:endParaRPr lang="en-US"/>
        </a:p>
      </dgm:t>
    </dgm:pt>
    <dgm:pt modelId="{495D8E9A-76C6-49B8-BD0D-DAAB46B5FF2B}" type="pres">
      <dgm:prSet presAssocID="{4D7E292D-4748-4632-8085-967C5990EAD6}" presName="desTx" presStyleLbl="alignAccFollowNode1" presStyleIdx="0" presStyleCnt="1">
        <dgm:presLayoutVars>
          <dgm:bulletEnabled val="1"/>
        </dgm:presLayoutVars>
      </dgm:prSet>
      <dgm:spPr/>
      <dgm:t>
        <a:bodyPr/>
        <a:lstStyle/>
        <a:p>
          <a:endParaRPr lang="en-US"/>
        </a:p>
      </dgm:t>
    </dgm:pt>
  </dgm:ptLst>
  <dgm:cxnLst>
    <dgm:cxn modelId="{27698D1C-06E3-4151-935F-EB89EB687DE8}" type="presOf" srcId="{388E09D9-F2DF-49E0-8E59-77BA0F5102A9}" destId="{C1FA19FB-C647-457E-926B-FA1591D57FC2}" srcOrd="0" destOrd="0" presId="urn:microsoft.com/office/officeart/2005/8/layout/hList1"/>
    <dgm:cxn modelId="{B672D738-A948-40E7-9801-E31D9E34B379}" srcId="{388E09D9-F2DF-49E0-8E59-77BA0F5102A9}" destId="{4D7E292D-4748-4632-8085-967C5990EAD6}" srcOrd="0" destOrd="0" parTransId="{E5EC6690-6528-4534-86C9-7027A4F3C659}" sibTransId="{10F726CA-83D0-4DD9-A038-D1C588DE0B96}"/>
    <dgm:cxn modelId="{9D5D8375-4AC6-48DE-B9AE-55149B54CDC0}" srcId="{4D7E292D-4748-4632-8085-967C5990EAD6}" destId="{8EF486A2-20CE-4E88-A5FF-8030D4DC44BB}" srcOrd="0" destOrd="0" parTransId="{5FD638CD-7725-4E5E-9D36-4757F8AF5BFD}" sibTransId="{907B8741-1619-41E5-A1D1-35B4FE081C7F}"/>
    <dgm:cxn modelId="{3A4DBD64-4A89-42D2-8B7D-C31A1A7E4E65}" type="presOf" srcId="{4D7E292D-4748-4632-8085-967C5990EAD6}" destId="{6253CBAE-D92A-480C-BCA0-41058EA3C62D}" srcOrd="0" destOrd="0" presId="urn:microsoft.com/office/officeart/2005/8/layout/hList1"/>
    <dgm:cxn modelId="{AF8317BF-B93D-4F4D-A8EF-0F67C6242441}" type="presOf" srcId="{8EF486A2-20CE-4E88-A5FF-8030D4DC44BB}" destId="{495D8E9A-76C6-49B8-BD0D-DAAB46B5FF2B}" srcOrd="0" destOrd="0" presId="urn:microsoft.com/office/officeart/2005/8/layout/hList1"/>
    <dgm:cxn modelId="{5857BBC9-9649-4156-938B-DFEA162A8A94}" type="presParOf" srcId="{C1FA19FB-C647-457E-926B-FA1591D57FC2}" destId="{D822E6E4-4050-4AA2-8FB2-9AF8418D8416}" srcOrd="0" destOrd="0" presId="urn:microsoft.com/office/officeart/2005/8/layout/hList1"/>
    <dgm:cxn modelId="{3B0E1FE1-813E-4721-ACC8-14AF6D27DE19}" type="presParOf" srcId="{D822E6E4-4050-4AA2-8FB2-9AF8418D8416}" destId="{6253CBAE-D92A-480C-BCA0-41058EA3C62D}" srcOrd="0" destOrd="0" presId="urn:microsoft.com/office/officeart/2005/8/layout/hList1"/>
    <dgm:cxn modelId="{84F758C9-3640-4DBD-A7B9-6E9AA1F9846C}" type="presParOf" srcId="{D822E6E4-4050-4AA2-8FB2-9AF8418D8416}" destId="{495D8E9A-76C6-49B8-BD0D-DAAB46B5FF2B}"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6.xml><?xml version="1.0" encoding="utf-8"?>
<dgm:dataModel xmlns:dgm="http://schemas.openxmlformats.org/drawingml/2006/diagram" xmlns:a="http://schemas.openxmlformats.org/drawingml/2006/main">
  <dgm:ptLst>
    <dgm:pt modelId="{5DAC54E0-7D40-4102-A50C-957F573307EC}"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GB"/>
        </a:p>
      </dgm:t>
    </dgm:pt>
    <dgm:pt modelId="{903CC622-6A9B-431F-827D-882BE80DB6A2}">
      <dgm:prSet custT="1"/>
      <dgm:spPr/>
      <dgm:t>
        <a:bodyPr/>
        <a:lstStyle/>
        <a:p>
          <a:pPr rtl="0"/>
          <a:r>
            <a:rPr lang="en-US" sz="2800" b="1" dirty="0"/>
            <a:t>Neo-Piagetian theories</a:t>
          </a:r>
          <a:endParaRPr lang="en-GB" sz="2800" dirty="0"/>
        </a:p>
      </dgm:t>
    </dgm:pt>
    <dgm:pt modelId="{90A88FB6-0C0D-44A7-AD1F-D47406EC3C3C}" type="parTrans" cxnId="{C748FCD7-AF28-4BA7-A3EA-3D44C967A963}">
      <dgm:prSet/>
      <dgm:spPr/>
      <dgm:t>
        <a:bodyPr/>
        <a:lstStyle/>
        <a:p>
          <a:endParaRPr lang="en-GB"/>
        </a:p>
      </dgm:t>
    </dgm:pt>
    <dgm:pt modelId="{4E6D2302-5F19-4B37-9FE1-F30554432960}" type="sibTrans" cxnId="{C748FCD7-AF28-4BA7-A3EA-3D44C967A963}">
      <dgm:prSet/>
      <dgm:spPr/>
      <dgm:t>
        <a:bodyPr/>
        <a:lstStyle/>
        <a:p>
          <a:endParaRPr lang="en-GB"/>
        </a:p>
      </dgm:t>
    </dgm:pt>
    <dgm:pt modelId="{72A27EEF-D744-417D-9501-7BB1E8596531}">
      <dgm:prSet custT="1"/>
      <dgm:spPr/>
      <dgm:t>
        <a:bodyPr/>
        <a:lstStyle/>
        <a:p>
          <a:pPr rtl="0"/>
          <a:r>
            <a:rPr lang="en-US" sz="2400" b="1" dirty="0"/>
            <a:t>Post-formal thinking skills</a:t>
          </a:r>
          <a:endParaRPr lang="en-GB" sz="2400" dirty="0"/>
        </a:p>
      </dgm:t>
    </dgm:pt>
    <dgm:pt modelId="{726D48BE-9647-47E6-B7A0-371B79E6356F}" type="parTrans" cxnId="{CA7BAA9A-8CF2-4F4C-970B-B648A4C96596}">
      <dgm:prSet/>
      <dgm:spPr/>
      <dgm:t>
        <a:bodyPr/>
        <a:lstStyle/>
        <a:p>
          <a:endParaRPr lang="en-GB"/>
        </a:p>
      </dgm:t>
    </dgm:pt>
    <dgm:pt modelId="{92EF1EE1-6CE5-4B59-A779-B909950610FE}" type="sibTrans" cxnId="{CA7BAA9A-8CF2-4F4C-970B-B648A4C96596}">
      <dgm:prSet/>
      <dgm:spPr/>
      <dgm:t>
        <a:bodyPr/>
        <a:lstStyle/>
        <a:p>
          <a:endParaRPr lang="en-GB"/>
        </a:p>
      </dgm:t>
    </dgm:pt>
    <dgm:pt modelId="{B2EA8285-0C3D-408B-B44C-E8879451A401}" type="pres">
      <dgm:prSet presAssocID="{5DAC54E0-7D40-4102-A50C-957F573307EC}" presName="Name0" presStyleCnt="0">
        <dgm:presLayoutVars>
          <dgm:dir/>
          <dgm:animLvl val="lvl"/>
          <dgm:resizeHandles val="exact"/>
        </dgm:presLayoutVars>
      </dgm:prSet>
      <dgm:spPr/>
      <dgm:t>
        <a:bodyPr/>
        <a:lstStyle/>
        <a:p>
          <a:endParaRPr lang="en-US"/>
        </a:p>
      </dgm:t>
    </dgm:pt>
    <dgm:pt modelId="{595157D3-7906-4D8F-BD1F-F82E8F9DE206}" type="pres">
      <dgm:prSet presAssocID="{903CC622-6A9B-431F-827D-882BE80DB6A2}" presName="composite" presStyleCnt="0"/>
      <dgm:spPr/>
    </dgm:pt>
    <dgm:pt modelId="{06773EB1-339B-4BEF-874D-22D48A7096CF}" type="pres">
      <dgm:prSet presAssocID="{903CC622-6A9B-431F-827D-882BE80DB6A2}" presName="parTx" presStyleLbl="alignNode1" presStyleIdx="0" presStyleCnt="1">
        <dgm:presLayoutVars>
          <dgm:chMax val="0"/>
          <dgm:chPref val="0"/>
          <dgm:bulletEnabled val="1"/>
        </dgm:presLayoutVars>
      </dgm:prSet>
      <dgm:spPr/>
      <dgm:t>
        <a:bodyPr/>
        <a:lstStyle/>
        <a:p>
          <a:endParaRPr lang="en-US"/>
        </a:p>
      </dgm:t>
    </dgm:pt>
    <dgm:pt modelId="{98E9F5A4-5A0C-47B5-83D7-C0D3BD71FF81}" type="pres">
      <dgm:prSet presAssocID="{903CC622-6A9B-431F-827D-882BE80DB6A2}" presName="desTx" presStyleLbl="alignAccFollowNode1" presStyleIdx="0" presStyleCnt="1" custLinFactNeighborX="-12500" custLinFactNeighborY="9299">
        <dgm:presLayoutVars>
          <dgm:bulletEnabled val="1"/>
        </dgm:presLayoutVars>
      </dgm:prSet>
      <dgm:spPr/>
      <dgm:t>
        <a:bodyPr/>
        <a:lstStyle/>
        <a:p>
          <a:endParaRPr lang="en-US"/>
        </a:p>
      </dgm:t>
    </dgm:pt>
  </dgm:ptLst>
  <dgm:cxnLst>
    <dgm:cxn modelId="{CA7BAA9A-8CF2-4F4C-970B-B648A4C96596}" srcId="{903CC622-6A9B-431F-827D-882BE80DB6A2}" destId="{72A27EEF-D744-417D-9501-7BB1E8596531}" srcOrd="0" destOrd="0" parTransId="{726D48BE-9647-47E6-B7A0-371B79E6356F}" sibTransId="{92EF1EE1-6CE5-4B59-A779-B909950610FE}"/>
    <dgm:cxn modelId="{C16171A3-5ABD-4518-9412-D8EFD8ADEB45}" type="presOf" srcId="{72A27EEF-D744-417D-9501-7BB1E8596531}" destId="{98E9F5A4-5A0C-47B5-83D7-C0D3BD71FF81}" srcOrd="0" destOrd="0" presId="urn:microsoft.com/office/officeart/2005/8/layout/hList1"/>
    <dgm:cxn modelId="{9518655F-6500-417B-9869-A0AC694C5ED0}" type="presOf" srcId="{5DAC54E0-7D40-4102-A50C-957F573307EC}" destId="{B2EA8285-0C3D-408B-B44C-E8879451A401}" srcOrd="0" destOrd="0" presId="urn:microsoft.com/office/officeart/2005/8/layout/hList1"/>
    <dgm:cxn modelId="{C748FCD7-AF28-4BA7-A3EA-3D44C967A963}" srcId="{5DAC54E0-7D40-4102-A50C-957F573307EC}" destId="{903CC622-6A9B-431F-827D-882BE80DB6A2}" srcOrd="0" destOrd="0" parTransId="{90A88FB6-0C0D-44A7-AD1F-D47406EC3C3C}" sibTransId="{4E6D2302-5F19-4B37-9FE1-F30554432960}"/>
    <dgm:cxn modelId="{44910832-1B4C-40CA-9153-9E6AEB85EEA6}" type="presOf" srcId="{903CC622-6A9B-431F-827D-882BE80DB6A2}" destId="{06773EB1-339B-4BEF-874D-22D48A7096CF}" srcOrd="0" destOrd="0" presId="urn:microsoft.com/office/officeart/2005/8/layout/hList1"/>
    <dgm:cxn modelId="{AC4BFD14-8D60-4CC8-9FE6-68EB80A53D34}" type="presParOf" srcId="{B2EA8285-0C3D-408B-B44C-E8879451A401}" destId="{595157D3-7906-4D8F-BD1F-F82E8F9DE206}" srcOrd="0" destOrd="0" presId="urn:microsoft.com/office/officeart/2005/8/layout/hList1"/>
    <dgm:cxn modelId="{59B49D90-ECEE-485A-8D15-C3ACC72D062F}" type="presParOf" srcId="{595157D3-7906-4D8F-BD1F-F82E8F9DE206}" destId="{06773EB1-339B-4BEF-874D-22D48A7096CF}" srcOrd="0" destOrd="0" presId="urn:microsoft.com/office/officeart/2005/8/layout/hList1"/>
    <dgm:cxn modelId="{5D9DAD75-C6FE-4079-BF02-966201277A63}" type="presParOf" srcId="{595157D3-7906-4D8F-BD1F-F82E8F9DE206}" destId="{98E9F5A4-5A0C-47B5-83D7-C0D3BD71FF81}" srcOrd="1" destOrd="0" presId="urn:microsoft.com/office/officeart/2005/8/layout/hList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7.xml><?xml version="1.0" encoding="utf-8"?>
<dgm:dataModel xmlns:dgm="http://schemas.openxmlformats.org/drawingml/2006/diagram" xmlns:a="http://schemas.openxmlformats.org/drawingml/2006/main">
  <dgm:ptLst>
    <dgm:pt modelId="{E6DC2074-5F46-40E5-A1D3-72CEC7C31E1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6F1E5280-E3CA-482E-B5A3-3F9EE2ABCF45}">
      <dgm:prSet custT="1"/>
      <dgm:spPr/>
      <dgm:t>
        <a:bodyPr/>
        <a:lstStyle/>
        <a:p>
          <a:pPr rtl="0"/>
          <a:r>
            <a:rPr lang="en-US" sz="2800" b="1" dirty="0"/>
            <a:t>Information processing theories: cognitive science</a:t>
          </a:r>
          <a:endParaRPr lang="en-GB" sz="2800" dirty="0"/>
        </a:p>
      </dgm:t>
    </dgm:pt>
    <dgm:pt modelId="{D61974DA-9196-4AA5-AFF5-BA991C5E227E}" type="parTrans" cxnId="{C76F5BFB-8739-4538-B756-86848BEB892B}">
      <dgm:prSet/>
      <dgm:spPr/>
      <dgm:t>
        <a:bodyPr/>
        <a:lstStyle/>
        <a:p>
          <a:endParaRPr lang="en-GB" sz="1050"/>
        </a:p>
      </dgm:t>
    </dgm:pt>
    <dgm:pt modelId="{EE480EDB-15F0-4A50-B633-61F922A90F11}" type="sibTrans" cxnId="{C76F5BFB-8739-4538-B756-86848BEB892B}">
      <dgm:prSet/>
      <dgm:spPr/>
      <dgm:t>
        <a:bodyPr/>
        <a:lstStyle/>
        <a:p>
          <a:endParaRPr lang="en-GB" sz="1050"/>
        </a:p>
      </dgm:t>
    </dgm:pt>
    <dgm:pt modelId="{7C523CA6-0C51-4ED0-90BF-31C809F11062}" type="pres">
      <dgm:prSet presAssocID="{E6DC2074-5F46-40E5-A1D3-72CEC7C31E1D}" presName="vert0" presStyleCnt="0">
        <dgm:presLayoutVars>
          <dgm:dir/>
          <dgm:animOne val="branch"/>
          <dgm:animLvl val="lvl"/>
        </dgm:presLayoutVars>
      </dgm:prSet>
      <dgm:spPr/>
      <dgm:t>
        <a:bodyPr/>
        <a:lstStyle/>
        <a:p>
          <a:endParaRPr lang="en-US"/>
        </a:p>
      </dgm:t>
    </dgm:pt>
    <dgm:pt modelId="{D741A08D-508E-4D0D-B89E-12E91344D537}" type="pres">
      <dgm:prSet presAssocID="{6F1E5280-E3CA-482E-B5A3-3F9EE2ABCF45}" presName="thickLine" presStyleLbl="alignNode1" presStyleIdx="0" presStyleCnt="1"/>
      <dgm:spPr/>
    </dgm:pt>
    <dgm:pt modelId="{E716BB69-78EF-49F6-8894-C10173AE73E4}" type="pres">
      <dgm:prSet presAssocID="{6F1E5280-E3CA-482E-B5A3-3F9EE2ABCF45}" presName="horz1" presStyleCnt="0"/>
      <dgm:spPr/>
    </dgm:pt>
    <dgm:pt modelId="{3BD5D3CF-5408-4230-87F6-C96668D23F2E}" type="pres">
      <dgm:prSet presAssocID="{6F1E5280-E3CA-482E-B5A3-3F9EE2ABCF45}" presName="tx1" presStyleLbl="revTx" presStyleIdx="0" presStyleCnt="1" custLinFactNeighborX="-3302" custLinFactNeighborY="-11092"/>
      <dgm:spPr/>
      <dgm:t>
        <a:bodyPr/>
        <a:lstStyle/>
        <a:p>
          <a:endParaRPr lang="en-US"/>
        </a:p>
      </dgm:t>
    </dgm:pt>
    <dgm:pt modelId="{ACEF0EC4-1BAF-46AF-BA5D-1217618D37B0}" type="pres">
      <dgm:prSet presAssocID="{6F1E5280-E3CA-482E-B5A3-3F9EE2ABCF45}" presName="vert1" presStyleCnt="0"/>
      <dgm:spPr/>
    </dgm:pt>
  </dgm:ptLst>
  <dgm:cxnLst>
    <dgm:cxn modelId="{C76F5BFB-8739-4538-B756-86848BEB892B}" srcId="{E6DC2074-5F46-40E5-A1D3-72CEC7C31E1D}" destId="{6F1E5280-E3CA-482E-B5A3-3F9EE2ABCF45}" srcOrd="0" destOrd="0" parTransId="{D61974DA-9196-4AA5-AFF5-BA991C5E227E}" sibTransId="{EE480EDB-15F0-4A50-B633-61F922A90F11}"/>
    <dgm:cxn modelId="{D2752E87-640A-4E3A-BF2E-8212CAE18B64}" type="presOf" srcId="{6F1E5280-E3CA-482E-B5A3-3F9EE2ABCF45}" destId="{3BD5D3CF-5408-4230-87F6-C96668D23F2E}" srcOrd="0" destOrd="0" presId="urn:microsoft.com/office/officeart/2008/layout/LinedList"/>
    <dgm:cxn modelId="{BD7A8DC5-A22E-4DAE-9041-E723D7AF6AA9}" type="presOf" srcId="{E6DC2074-5F46-40E5-A1D3-72CEC7C31E1D}" destId="{7C523CA6-0C51-4ED0-90BF-31C809F11062}" srcOrd="0" destOrd="0" presId="urn:microsoft.com/office/officeart/2008/layout/LinedList"/>
    <dgm:cxn modelId="{D65F2F41-7E10-446D-BD3F-AB69DD6EAC63}" type="presParOf" srcId="{7C523CA6-0C51-4ED0-90BF-31C809F11062}" destId="{D741A08D-508E-4D0D-B89E-12E91344D537}" srcOrd="0" destOrd="0" presId="urn:microsoft.com/office/officeart/2008/layout/LinedList"/>
    <dgm:cxn modelId="{3FC94786-388C-4200-9E0C-739EEAED0BF4}" type="presParOf" srcId="{7C523CA6-0C51-4ED0-90BF-31C809F11062}" destId="{E716BB69-78EF-49F6-8894-C10173AE73E4}" srcOrd="1" destOrd="0" presId="urn:microsoft.com/office/officeart/2008/layout/LinedList"/>
    <dgm:cxn modelId="{7C2B6CA5-551C-4C9D-8BCC-E10E2D0558E7}" type="presParOf" srcId="{E716BB69-78EF-49F6-8894-C10173AE73E4}" destId="{3BD5D3CF-5408-4230-87F6-C96668D23F2E}" srcOrd="0" destOrd="0" presId="urn:microsoft.com/office/officeart/2008/layout/LinedList"/>
    <dgm:cxn modelId="{7F18BA59-ABC8-41B6-9903-C88B3ADA82FC}" type="presParOf" srcId="{E716BB69-78EF-49F6-8894-C10173AE73E4}" destId="{ACEF0EC4-1BAF-46AF-BA5D-1217618D37B0}" srcOrd="1" destOrd="0" presId="urn:microsoft.com/office/officeart/2008/layout/LinedList"/>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68.xml><?xml version="1.0" encoding="utf-8"?>
<dgm:dataModel xmlns:dgm="http://schemas.openxmlformats.org/drawingml/2006/diagram" xmlns:a="http://schemas.openxmlformats.org/drawingml/2006/main">
  <dgm:ptLst>
    <dgm:pt modelId="{2E7C7E63-A643-4F7E-8BBF-7DE15FD4DC3F}" type="doc">
      <dgm:prSet loTypeId="urn:microsoft.com/office/officeart/2005/8/layout/chevron1" loCatId="process" qsTypeId="urn:microsoft.com/office/officeart/2005/8/quickstyle/simple1" qsCatId="simple" csTypeId="urn:microsoft.com/office/officeart/2005/8/colors/colorful4" csCatId="colorful"/>
      <dgm:spPr/>
      <dgm:t>
        <a:bodyPr/>
        <a:lstStyle/>
        <a:p>
          <a:endParaRPr lang="en-GB"/>
        </a:p>
      </dgm:t>
    </dgm:pt>
    <dgm:pt modelId="{77E21E90-6431-49D3-BE1A-7382AC7803AA}">
      <dgm:prSet custT="1"/>
      <dgm:spPr/>
      <dgm:t>
        <a:bodyPr/>
        <a:lstStyle/>
        <a:p>
          <a:pPr rtl="0"/>
          <a:r>
            <a:rPr lang="en-US" sz="2800" b="1" dirty="0"/>
            <a:t>Can observed cognitive declines be attributed solely to slowing of perceptual processing?</a:t>
          </a:r>
          <a:endParaRPr lang="en-GB" sz="2800" dirty="0"/>
        </a:p>
      </dgm:t>
    </dgm:pt>
    <dgm:pt modelId="{BC168803-83A6-4670-9E48-D462517BF96C}" type="parTrans" cxnId="{5A6327CC-846E-48AD-B7BA-795E8DDAF7F6}">
      <dgm:prSet/>
      <dgm:spPr/>
      <dgm:t>
        <a:bodyPr/>
        <a:lstStyle/>
        <a:p>
          <a:endParaRPr lang="en-GB"/>
        </a:p>
      </dgm:t>
    </dgm:pt>
    <dgm:pt modelId="{385BBE9C-2861-4A17-B661-3A0A812937CF}" type="sibTrans" cxnId="{5A6327CC-846E-48AD-B7BA-795E8DDAF7F6}">
      <dgm:prSet/>
      <dgm:spPr/>
      <dgm:t>
        <a:bodyPr/>
        <a:lstStyle/>
        <a:p>
          <a:endParaRPr lang="en-GB"/>
        </a:p>
      </dgm:t>
    </dgm:pt>
    <dgm:pt modelId="{6325C38E-2BDE-4642-A15C-04CF2A39EEE6}" type="pres">
      <dgm:prSet presAssocID="{2E7C7E63-A643-4F7E-8BBF-7DE15FD4DC3F}" presName="Name0" presStyleCnt="0">
        <dgm:presLayoutVars>
          <dgm:dir/>
          <dgm:animLvl val="lvl"/>
          <dgm:resizeHandles val="exact"/>
        </dgm:presLayoutVars>
      </dgm:prSet>
      <dgm:spPr/>
      <dgm:t>
        <a:bodyPr/>
        <a:lstStyle/>
        <a:p>
          <a:endParaRPr lang="en-US"/>
        </a:p>
      </dgm:t>
    </dgm:pt>
    <dgm:pt modelId="{A3E4745F-A932-4CC4-ACC5-C9A5C2040E2E}" type="pres">
      <dgm:prSet presAssocID="{77E21E90-6431-49D3-BE1A-7382AC7803AA}" presName="parTxOnly" presStyleLbl="node1" presStyleIdx="0" presStyleCnt="1">
        <dgm:presLayoutVars>
          <dgm:chMax val="0"/>
          <dgm:chPref val="0"/>
          <dgm:bulletEnabled val="1"/>
        </dgm:presLayoutVars>
      </dgm:prSet>
      <dgm:spPr/>
      <dgm:t>
        <a:bodyPr/>
        <a:lstStyle/>
        <a:p>
          <a:endParaRPr lang="en-US"/>
        </a:p>
      </dgm:t>
    </dgm:pt>
  </dgm:ptLst>
  <dgm:cxnLst>
    <dgm:cxn modelId="{8208EDB0-D669-47A0-99FF-8F5139B27157}" type="presOf" srcId="{77E21E90-6431-49D3-BE1A-7382AC7803AA}" destId="{A3E4745F-A932-4CC4-ACC5-C9A5C2040E2E}" srcOrd="0" destOrd="0" presId="urn:microsoft.com/office/officeart/2005/8/layout/chevron1"/>
    <dgm:cxn modelId="{5A6327CC-846E-48AD-B7BA-795E8DDAF7F6}" srcId="{2E7C7E63-A643-4F7E-8BBF-7DE15FD4DC3F}" destId="{77E21E90-6431-49D3-BE1A-7382AC7803AA}" srcOrd="0" destOrd="0" parTransId="{BC168803-83A6-4670-9E48-D462517BF96C}" sibTransId="{385BBE9C-2861-4A17-B661-3A0A812937CF}"/>
    <dgm:cxn modelId="{2D20B48D-540B-4896-AE4F-6DCB8BB8E834}" type="presOf" srcId="{2E7C7E63-A643-4F7E-8BBF-7DE15FD4DC3F}" destId="{6325C38E-2BDE-4642-A15C-04CF2A39EEE6}" srcOrd="0" destOrd="0" presId="urn:microsoft.com/office/officeart/2005/8/layout/chevron1"/>
    <dgm:cxn modelId="{94FAC9E3-D8FA-4771-B52D-9EE2F8E70052}" type="presParOf" srcId="{6325C38E-2BDE-4642-A15C-04CF2A39EEE6}" destId="{A3E4745F-A932-4CC4-ACC5-C9A5C2040E2E}" srcOrd="0"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9.xml><?xml version="1.0" encoding="utf-8"?>
<dgm:dataModel xmlns:dgm="http://schemas.openxmlformats.org/drawingml/2006/diagram" xmlns:a="http://schemas.openxmlformats.org/drawingml/2006/main">
  <dgm:ptLst>
    <dgm:pt modelId="{EBFD7026-D8A9-465D-A7BF-42D6F959F57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69220341-A609-40F3-AF93-D7FAE6F587AB}">
      <dgm:prSet custT="1"/>
      <dgm:spPr/>
      <dgm:t>
        <a:bodyPr/>
        <a:lstStyle/>
        <a:p>
          <a:pPr rtl="0"/>
          <a:r>
            <a:rPr lang="en-US" sz="2800" b="1" dirty="0"/>
            <a:t>Perceptual speed accounts for &gt;80% of age-related variance in performance on memory tasks</a:t>
          </a:r>
          <a:endParaRPr lang="en-GB" sz="2800" dirty="0"/>
        </a:p>
      </dgm:t>
    </dgm:pt>
    <dgm:pt modelId="{2303EAE2-18E5-4E77-B044-18B727DBF0EB}" type="parTrans" cxnId="{9B827DAB-D8A8-431D-8434-37D53689B45B}">
      <dgm:prSet/>
      <dgm:spPr/>
      <dgm:t>
        <a:bodyPr/>
        <a:lstStyle/>
        <a:p>
          <a:endParaRPr lang="en-GB"/>
        </a:p>
      </dgm:t>
    </dgm:pt>
    <dgm:pt modelId="{BFEB751D-1028-4608-BA12-F276B678613D}" type="sibTrans" cxnId="{9B827DAB-D8A8-431D-8434-37D53689B45B}">
      <dgm:prSet/>
      <dgm:spPr/>
      <dgm:t>
        <a:bodyPr/>
        <a:lstStyle/>
        <a:p>
          <a:endParaRPr lang="en-GB"/>
        </a:p>
      </dgm:t>
    </dgm:pt>
    <dgm:pt modelId="{7F49533E-F796-4A8B-B0ED-B5A5D5045C70}" type="pres">
      <dgm:prSet presAssocID="{EBFD7026-D8A9-465D-A7BF-42D6F959F579}" presName="linear" presStyleCnt="0">
        <dgm:presLayoutVars>
          <dgm:animLvl val="lvl"/>
          <dgm:resizeHandles val="exact"/>
        </dgm:presLayoutVars>
      </dgm:prSet>
      <dgm:spPr/>
      <dgm:t>
        <a:bodyPr/>
        <a:lstStyle/>
        <a:p>
          <a:endParaRPr lang="en-US"/>
        </a:p>
      </dgm:t>
    </dgm:pt>
    <dgm:pt modelId="{1A2402D6-D103-4874-ACAC-58929FBA5B73}" type="pres">
      <dgm:prSet presAssocID="{69220341-A609-40F3-AF93-D7FAE6F587AB}" presName="parentText" presStyleLbl="node1" presStyleIdx="0" presStyleCnt="1" custScaleX="74015" custScaleY="103469" custLinFactNeighborX="-12992" custLinFactNeighborY="-13050">
        <dgm:presLayoutVars>
          <dgm:chMax val="0"/>
          <dgm:bulletEnabled val="1"/>
        </dgm:presLayoutVars>
      </dgm:prSet>
      <dgm:spPr/>
      <dgm:t>
        <a:bodyPr/>
        <a:lstStyle/>
        <a:p>
          <a:endParaRPr lang="en-US"/>
        </a:p>
      </dgm:t>
    </dgm:pt>
  </dgm:ptLst>
  <dgm:cxnLst>
    <dgm:cxn modelId="{9B827DAB-D8A8-431D-8434-37D53689B45B}" srcId="{EBFD7026-D8A9-465D-A7BF-42D6F959F579}" destId="{69220341-A609-40F3-AF93-D7FAE6F587AB}" srcOrd="0" destOrd="0" parTransId="{2303EAE2-18E5-4E77-B044-18B727DBF0EB}" sibTransId="{BFEB751D-1028-4608-BA12-F276B678613D}"/>
    <dgm:cxn modelId="{A6080060-FD7B-49CE-B54D-39C3F28C49C1}" type="presOf" srcId="{EBFD7026-D8A9-465D-A7BF-42D6F959F579}" destId="{7F49533E-F796-4A8B-B0ED-B5A5D5045C70}" srcOrd="0" destOrd="0" presId="urn:microsoft.com/office/officeart/2005/8/layout/vList2"/>
    <dgm:cxn modelId="{B988EACA-7B90-4AD7-99ED-67A04106495D}" type="presOf" srcId="{69220341-A609-40F3-AF93-D7FAE6F587AB}" destId="{1A2402D6-D103-4874-ACAC-58929FBA5B73}" srcOrd="0" destOrd="0" presId="urn:microsoft.com/office/officeart/2005/8/layout/vList2"/>
    <dgm:cxn modelId="{86F17CFC-0493-4648-882B-2BB29C99C16F}" type="presParOf" srcId="{7F49533E-F796-4A8B-B0ED-B5A5D5045C70}" destId="{1A2402D6-D103-4874-ACAC-58929FBA5B73}"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0.xml><?xml version="1.0" encoding="utf-8"?>
<dgm:dataModel xmlns:dgm="http://schemas.openxmlformats.org/drawingml/2006/diagram" xmlns:a="http://schemas.openxmlformats.org/drawingml/2006/main">
  <dgm:ptLst>
    <dgm:pt modelId="{63246473-38C8-4A07-9508-63A00CA72E06}" type="doc">
      <dgm:prSet loTypeId="urn:microsoft.com/office/officeart/2005/8/layout/radial6" loCatId="relationship" qsTypeId="urn:microsoft.com/office/officeart/2005/8/quickstyle/simple2" qsCatId="simple" csTypeId="urn:microsoft.com/office/officeart/2005/8/colors/accent1_2" csCatId="accent1" phldr="1"/>
      <dgm:spPr/>
      <dgm:t>
        <a:bodyPr/>
        <a:lstStyle/>
        <a:p>
          <a:endParaRPr lang="en-GB"/>
        </a:p>
      </dgm:t>
    </dgm:pt>
    <dgm:pt modelId="{E0F8436D-36C3-4466-8B6E-8FC26B5091C7}">
      <dgm:prSet custT="1"/>
      <dgm:spPr/>
      <dgm:t>
        <a:bodyPr/>
        <a:lstStyle/>
        <a:p>
          <a:pPr rtl="0"/>
          <a:r>
            <a:rPr lang="en-US" sz="2800" b="1" dirty="0"/>
            <a:t>Reaction time tasks</a:t>
          </a:r>
          <a:endParaRPr lang="en-GB" sz="2800" dirty="0"/>
        </a:p>
      </dgm:t>
    </dgm:pt>
    <dgm:pt modelId="{2C2E2B00-FC74-4D91-99D6-CCCB2BBD063E}" type="parTrans" cxnId="{4CEF7DB1-2D3E-44C5-82E3-8A585EF30A09}">
      <dgm:prSet/>
      <dgm:spPr/>
      <dgm:t>
        <a:bodyPr/>
        <a:lstStyle/>
        <a:p>
          <a:endParaRPr lang="en-GB"/>
        </a:p>
      </dgm:t>
    </dgm:pt>
    <dgm:pt modelId="{46B485E3-54EC-4866-A2D3-6E289680BDAB}" type="sibTrans" cxnId="{4CEF7DB1-2D3E-44C5-82E3-8A585EF30A09}">
      <dgm:prSet/>
      <dgm:spPr/>
      <dgm:t>
        <a:bodyPr/>
        <a:lstStyle/>
        <a:p>
          <a:endParaRPr lang="en-GB"/>
        </a:p>
      </dgm:t>
    </dgm:pt>
    <dgm:pt modelId="{3E601854-61F2-4F43-BDBD-83015162E9DB}">
      <dgm:prSet custT="1"/>
      <dgm:spPr/>
      <dgm:t>
        <a:bodyPr/>
        <a:lstStyle/>
        <a:p>
          <a:pPr rtl="0"/>
          <a:r>
            <a:rPr lang="en-US" sz="2400" b="1" dirty="0"/>
            <a:t>press button quickly as possible every time light flashes</a:t>
          </a:r>
          <a:endParaRPr lang="en-GB" sz="2400" dirty="0"/>
        </a:p>
      </dgm:t>
    </dgm:pt>
    <dgm:pt modelId="{D7465675-A9F3-485B-B305-00C06AC66DE2}" type="parTrans" cxnId="{0EBDD05A-5EF2-459A-85F0-F0ADB6CBA102}">
      <dgm:prSet/>
      <dgm:spPr/>
      <dgm:t>
        <a:bodyPr/>
        <a:lstStyle/>
        <a:p>
          <a:endParaRPr lang="en-GB"/>
        </a:p>
      </dgm:t>
    </dgm:pt>
    <dgm:pt modelId="{B8C19BDE-93A1-4306-9E6A-ACDBB8446F4B}" type="sibTrans" cxnId="{0EBDD05A-5EF2-459A-85F0-F0ADB6CBA102}">
      <dgm:prSet/>
      <dgm:spPr/>
      <dgm:t>
        <a:bodyPr/>
        <a:lstStyle/>
        <a:p>
          <a:endParaRPr lang="en-GB"/>
        </a:p>
      </dgm:t>
    </dgm:pt>
    <dgm:pt modelId="{B256EAC7-1821-49CF-9245-1F72C1E4D2F8}" type="pres">
      <dgm:prSet presAssocID="{63246473-38C8-4A07-9508-63A00CA72E06}" presName="Name0" presStyleCnt="0">
        <dgm:presLayoutVars>
          <dgm:chMax val="1"/>
          <dgm:dir/>
          <dgm:animLvl val="ctr"/>
          <dgm:resizeHandles val="exact"/>
        </dgm:presLayoutVars>
      </dgm:prSet>
      <dgm:spPr/>
      <dgm:t>
        <a:bodyPr/>
        <a:lstStyle/>
        <a:p>
          <a:endParaRPr lang="en-US"/>
        </a:p>
      </dgm:t>
    </dgm:pt>
    <dgm:pt modelId="{3D46C4F8-409F-473B-9FBA-C03CC7491C52}" type="pres">
      <dgm:prSet presAssocID="{E0F8436D-36C3-4466-8B6E-8FC26B5091C7}" presName="centerShape" presStyleLbl="node0" presStyleIdx="0" presStyleCnt="1" custScaleX="179970" custScaleY="153330" custLinFactNeighborX="4806" custLinFactNeighborY="353"/>
      <dgm:spPr/>
      <dgm:t>
        <a:bodyPr/>
        <a:lstStyle/>
        <a:p>
          <a:endParaRPr lang="en-US"/>
        </a:p>
      </dgm:t>
    </dgm:pt>
    <dgm:pt modelId="{C02125AC-C810-45F3-A0F3-6ED90FD40E89}" type="pres">
      <dgm:prSet presAssocID="{3E601854-61F2-4F43-BDBD-83015162E9DB}" presName="oneComp" presStyleCnt="0"/>
      <dgm:spPr/>
    </dgm:pt>
    <dgm:pt modelId="{C469F856-40D2-4B2E-8A10-7B359B81A3C4}" type="pres">
      <dgm:prSet presAssocID="{3E601854-61F2-4F43-BDBD-83015162E9DB}" presName="dummyConnPt" presStyleCnt="0"/>
      <dgm:spPr/>
    </dgm:pt>
    <dgm:pt modelId="{86725CCB-5FA6-4BC4-9FD0-F03371638869}" type="pres">
      <dgm:prSet presAssocID="{3E601854-61F2-4F43-BDBD-83015162E9DB}" presName="oneNode" presStyleLbl="node1" presStyleIdx="0" presStyleCnt="1" custScaleX="285918" custScaleY="298191" custLinFactNeighborX="83993" custLinFactNeighborY="-63">
        <dgm:presLayoutVars>
          <dgm:bulletEnabled val="1"/>
        </dgm:presLayoutVars>
      </dgm:prSet>
      <dgm:spPr/>
      <dgm:t>
        <a:bodyPr/>
        <a:lstStyle/>
        <a:p>
          <a:endParaRPr lang="en-US"/>
        </a:p>
      </dgm:t>
    </dgm:pt>
    <dgm:pt modelId="{0992E3EC-B72B-43D2-AC2B-55244D680C56}" type="pres">
      <dgm:prSet presAssocID="{3E601854-61F2-4F43-BDBD-83015162E9DB}" presName="dummya" presStyleCnt="0"/>
      <dgm:spPr/>
    </dgm:pt>
    <dgm:pt modelId="{FA81B987-0945-4C6C-9C51-E54C76879C6B}" type="pres">
      <dgm:prSet presAssocID="{3E601854-61F2-4F43-BDBD-83015162E9DB}" presName="dummyb" presStyleCnt="0"/>
      <dgm:spPr/>
    </dgm:pt>
    <dgm:pt modelId="{DD73A015-9F8A-4B9A-AEF2-C7562C40B352}" type="pres">
      <dgm:prSet presAssocID="{3E601854-61F2-4F43-BDBD-83015162E9DB}" presName="dummyc" presStyleCnt="0"/>
      <dgm:spPr/>
    </dgm:pt>
    <dgm:pt modelId="{8466D0DD-CE7F-411C-A5BF-0606CEF0D213}" type="pres">
      <dgm:prSet presAssocID="{B8C19BDE-93A1-4306-9E6A-ACDBB8446F4B}" presName="singleconn" presStyleLbl="sibTrans2D1" presStyleIdx="0" presStyleCnt="1" custLinFactNeighborX="3296" custLinFactNeighborY="-1054"/>
      <dgm:spPr/>
      <dgm:t>
        <a:bodyPr/>
        <a:lstStyle/>
        <a:p>
          <a:endParaRPr lang="en-US"/>
        </a:p>
      </dgm:t>
    </dgm:pt>
  </dgm:ptLst>
  <dgm:cxnLst>
    <dgm:cxn modelId="{4CEF7DB1-2D3E-44C5-82E3-8A585EF30A09}" srcId="{63246473-38C8-4A07-9508-63A00CA72E06}" destId="{E0F8436D-36C3-4466-8B6E-8FC26B5091C7}" srcOrd="0" destOrd="0" parTransId="{2C2E2B00-FC74-4D91-99D6-CCCB2BBD063E}" sibTransId="{46B485E3-54EC-4866-A2D3-6E289680BDAB}"/>
    <dgm:cxn modelId="{7D151630-D4D9-433A-9ACA-CD606B7D7955}" type="presOf" srcId="{3E601854-61F2-4F43-BDBD-83015162E9DB}" destId="{86725CCB-5FA6-4BC4-9FD0-F03371638869}" srcOrd="0" destOrd="0" presId="urn:microsoft.com/office/officeart/2005/8/layout/radial6"/>
    <dgm:cxn modelId="{30C48088-965B-40AE-B12E-428A0C03AED9}" type="presOf" srcId="{E0F8436D-36C3-4466-8B6E-8FC26B5091C7}" destId="{3D46C4F8-409F-473B-9FBA-C03CC7491C52}" srcOrd="0" destOrd="0" presId="urn:microsoft.com/office/officeart/2005/8/layout/radial6"/>
    <dgm:cxn modelId="{4FAA04D6-A431-4C70-9818-8E05E138A35F}" type="presOf" srcId="{B8C19BDE-93A1-4306-9E6A-ACDBB8446F4B}" destId="{8466D0DD-CE7F-411C-A5BF-0606CEF0D213}" srcOrd="0" destOrd="0" presId="urn:microsoft.com/office/officeart/2005/8/layout/radial6"/>
    <dgm:cxn modelId="{C5FC3B6F-9F82-4B88-917E-04A4C4E80D56}" type="presOf" srcId="{63246473-38C8-4A07-9508-63A00CA72E06}" destId="{B256EAC7-1821-49CF-9245-1F72C1E4D2F8}" srcOrd="0" destOrd="0" presId="urn:microsoft.com/office/officeart/2005/8/layout/radial6"/>
    <dgm:cxn modelId="{0EBDD05A-5EF2-459A-85F0-F0ADB6CBA102}" srcId="{E0F8436D-36C3-4466-8B6E-8FC26B5091C7}" destId="{3E601854-61F2-4F43-BDBD-83015162E9DB}" srcOrd="0" destOrd="0" parTransId="{D7465675-A9F3-485B-B305-00C06AC66DE2}" sibTransId="{B8C19BDE-93A1-4306-9E6A-ACDBB8446F4B}"/>
    <dgm:cxn modelId="{8C5EB861-7BB9-4C1F-95D8-3A5816D187A0}" type="presParOf" srcId="{B256EAC7-1821-49CF-9245-1F72C1E4D2F8}" destId="{3D46C4F8-409F-473B-9FBA-C03CC7491C52}" srcOrd="0" destOrd="0" presId="urn:microsoft.com/office/officeart/2005/8/layout/radial6"/>
    <dgm:cxn modelId="{AC0D3E53-7685-4A71-9DDE-1F294B3AE27D}" type="presParOf" srcId="{B256EAC7-1821-49CF-9245-1F72C1E4D2F8}" destId="{C02125AC-C810-45F3-A0F3-6ED90FD40E89}" srcOrd="1" destOrd="0" presId="urn:microsoft.com/office/officeart/2005/8/layout/radial6"/>
    <dgm:cxn modelId="{10CF3EE5-AA88-465D-9F02-7DE7ACE0B879}" type="presParOf" srcId="{C02125AC-C810-45F3-A0F3-6ED90FD40E89}" destId="{C469F856-40D2-4B2E-8A10-7B359B81A3C4}" srcOrd="0" destOrd="0" presId="urn:microsoft.com/office/officeart/2005/8/layout/radial6"/>
    <dgm:cxn modelId="{3E1F55E5-1768-465F-85D7-E36F26B83FEA}" type="presParOf" srcId="{C02125AC-C810-45F3-A0F3-6ED90FD40E89}" destId="{86725CCB-5FA6-4BC4-9FD0-F03371638869}" srcOrd="1" destOrd="0" presId="urn:microsoft.com/office/officeart/2005/8/layout/radial6"/>
    <dgm:cxn modelId="{932BED0E-70DF-49CE-9A90-42D098EC3CDB}" type="presParOf" srcId="{B256EAC7-1821-49CF-9245-1F72C1E4D2F8}" destId="{0992E3EC-B72B-43D2-AC2B-55244D680C56}" srcOrd="2" destOrd="0" presId="urn:microsoft.com/office/officeart/2005/8/layout/radial6"/>
    <dgm:cxn modelId="{943D65F9-829F-414C-A5C6-8A5DE3FE4729}" type="presParOf" srcId="{B256EAC7-1821-49CF-9245-1F72C1E4D2F8}" destId="{FA81B987-0945-4C6C-9C51-E54C76879C6B}" srcOrd="3" destOrd="0" presId="urn:microsoft.com/office/officeart/2005/8/layout/radial6"/>
    <dgm:cxn modelId="{9A39BC4B-AF1D-4595-91FB-E942435D5884}" type="presParOf" srcId="{B256EAC7-1821-49CF-9245-1F72C1E4D2F8}" destId="{DD73A015-9F8A-4B9A-AEF2-C7562C40B352}" srcOrd="4" destOrd="0" presId="urn:microsoft.com/office/officeart/2005/8/layout/radial6"/>
    <dgm:cxn modelId="{A72CC5C5-25D8-4CA1-883E-09CAA4ADAB36}" type="presParOf" srcId="{B256EAC7-1821-49CF-9245-1F72C1E4D2F8}" destId="{8466D0DD-CE7F-411C-A5BF-0606CEF0D213}" srcOrd="5" destOrd="0" presId="urn:microsoft.com/office/officeart/2005/8/layout/radial6"/>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1.xml><?xml version="1.0" encoding="utf-8"?>
<dgm:dataModel xmlns:dgm="http://schemas.openxmlformats.org/drawingml/2006/diagram" xmlns:a="http://schemas.openxmlformats.org/drawingml/2006/main">
  <dgm:ptLst>
    <dgm:pt modelId="{2001870C-7682-4C6E-B1DC-8ED03068516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32D388AF-FEC9-47DB-8DC8-6C43B96D439F}">
      <dgm:prSet custT="1"/>
      <dgm:spPr/>
      <dgm:t>
        <a:bodyPr/>
        <a:lstStyle/>
        <a:p>
          <a:pPr rtl="0"/>
          <a:r>
            <a:rPr lang="en-US" sz="2800" b="1" dirty="0"/>
            <a:t>Older adults’ performance on </a:t>
          </a:r>
          <a:r>
            <a:rPr lang="en-US" sz="2800" b="1" i="1" dirty="0"/>
            <a:t>timed</a:t>
          </a:r>
          <a:r>
            <a:rPr lang="en-US" sz="2800" b="1" dirty="0"/>
            <a:t> tests is adversely affected</a:t>
          </a:r>
          <a:endParaRPr lang="en-GB" sz="2800" dirty="0"/>
        </a:p>
      </dgm:t>
    </dgm:pt>
    <dgm:pt modelId="{036CDBC5-3F19-425E-A930-8CBC68FA62B7}" type="parTrans" cxnId="{8E3C6286-5498-4C87-AD14-34018AD41289}">
      <dgm:prSet/>
      <dgm:spPr/>
      <dgm:t>
        <a:bodyPr/>
        <a:lstStyle/>
        <a:p>
          <a:endParaRPr lang="en-GB" sz="1200"/>
        </a:p>
      </dgm:t>
    </dgm:pt>
    <dgm:pt modelId="{E52BFADD-3FD5-4F79-8517-982D1765A18E}" type="sibTrans" cxnId="{8E3C6286-5498-4C87-AD14-34018AD41289}">
      <dgm:prSet/>
      <dgm:spPr/>
      <dgm:t>
        <a:bodyPr/>
        <a:lstStyle/>
        <a:p>
          <a:endParaRPr lang="en-GB" sz="1200"/>
        </a:p>
      </dgm:t>
    </dgm:pt>
    <dgm:pt modelId="{9C7B1B4D-AA36-4DAD-B91D-1259859D32F2}" type="pres">
      <dgm:prSet presAssocID="{2001870C-7682-4C6E-B1DC-8ED030685163}" presName="vert0" presStyleCnt="0">
        <dgm:presLayoutVars>
          <dgm:dir/>
          <dgm:animOne val="branch"/>
          <dgm:animLvl val="lvl"/>
        </dgm:presLayoutVars>
      </dgm:prSet>
      <dgm:spPr/>
      <dgm:t>
        <a:bodyPr/>
        <a:lstStyle/>
        <a:p>
          <a:endParaRPr lang="en-US"/>
        </a:p>
      </dgm:t>
    </dgm:pt>
    <dgm:pt modelId="{0620292A-01BE-45D5-B13B-87E51EA7BAF8}" type="pres">
      <dgm:prSet presAssocID="{32D388AF-FEC9-47DB-8DC8-6C43B96D439F}" presName="thickLine" presStyleLbl="alignNode1" presStyleIdx="0" presStyleCnt="1"/>
      <dgm:spPr/>
    </dgm:pt>
    <dgm:pt modelId="{A8A6655A-0835-4A8A-B653-980CA62CFA68}" type="pres">
      <dgm:prSet presAssocID="{32D388AF-FEC9-47DB-8DC8-6C43B96D439F}" presName="horz1" presStyleCnt="0"/>
      <dgm:spPr/>
    </dgm:pt>
    <dgm:pt modelId="{1B3DB69B-3854-4C03-AC6B-DF39B0DEF6AC}" type="pres">
      <dgm:prSet presAssocID="{32D388AF-FEC9-47DB-8DC8-6C43B96D439F}" presName="tx1" presStyleLbl="revTx" presStyleIdx="0" presStyleCnt="1"/>
      <dgm:spPr/>
      <dgm:t>
        <a:bodyPr/>
        <a:lstStyle/>
        <a:p>
          <a:endParaRPr lang="en-US"/>
        </a:p>
      </dgm:t>
    </dgm:pt>
    <dgm:pt modelId="{E5995923-5D66-47C6-A461-E3F9D0A57165}" type="pres">
      <dgm:prSet presAssocID="{32D388AF-FEC9-47DB-8DC8-6C43B96D439F}" presName="vert1" presStyleCnt="0"/>
      <dgm:spPr/>
    </dgm:pt>
  </dgm:ptLst>
  <dgm:cxnLst>
    <dgm:cxn modelId="{2B568127-CA27-43C8-92FB-DB5F4C4DEA25}" type="presOf" srcId="{32D388AF-FEC9-47DB-8DC8-6C43B96D439F}" destId="{1B3DB69B-3854-4C03-AC6B-DF39B0DEF6AC}" srcOrd="0" destOrd="0" presId="urn:microsoft.com/office/officeart/2008/layout/LinedList"/>
    <dgm:cxn modelId="{7EA2E785-80A6-4EAD-8F83-1526991D7A7F}" type="presOf" srcId="{2001870C-7682-4C6E-B1DC-8ED030685163}" destId="{9C7B1B4D-AA36-4DAD-B91D-1259859D32F2}" srcOrd="0" destOrd="0" presId="urn:microsoft.com/office/officeart/2008/layout/LinedList"/>
    <dgm:cxn modelId="{8E3C6286-5498-4C87-AD14-34018AD41289}" srcId="{2001870C-7682-4C6E-B1DC-8ED030685163}" destId="{32D388AF-FEC9-47DB-8DC8-6C43B96D439F}" srcOrd="0" destOrd="0" parTransId="{036CDBC5-3F19-425E-A930-8CBC68FA62B7}" sibTransId="{E52BFADD-3FD5-4F79-8517-982D1765A18E}"/>
    <dgm:cxn modelId="{C533687A-C08C-4C0A-8177-DDCB84BE02A4}" type="presParOf" srcId="{9C7B1B4D-AA36-4DAD-B91D-1259859D32F2}" destId="{0620292A-01BE-45D5-B13B-87E51EA7BAF8}" srcOrd="0" destOrd="0" presId="urn:microsoft.com/office/officeart/2008/layout/LinedList"/>
    <dgm:cxn modelId="{3308FF8E-7B90-41DF-8E7C-298F06D290BE}" type="presParOf" srcId="{9C7B1B4D-AA36-4DAD-B91D-1259859D32F2}" destId="{A8A6655A-0835-4A8A-B653-980CA62CFA68}" srcOrd="1" destOrd="0" presId="urn:microsoft.com/office/officeart/2008/layout/LinedList"/>
    <dgm:cxn modelId="{FBBA25C2-82EB-4DAF-A88D-13E4C55746D1}" type="presParOf" srcId="{A8A6655A-0835-4A8A-B653-980CA62CFA68}" destId="{1B3DB69B-3854-4C03-AC6B-DF39B0DEF6AC}" srcOrd="0" destOrd="0" presId="urn:microsoft.com/office/officeart/2008/layout/LinedList"/>
    <dgm:cxn modelId="{9E3C54C9-482A-4C42-8A8D-8494E05735A6}" type="presParOf" srcId="{A8A6655A-0835-4A8A-B653-980CA62CFA68}" destId="{E5995923-5D66-47C6-A461-E3F9D0A57165}" srcOrd="1" destOrd="0" presId="urn:microsoft.com/office/officeart/2008/layout/LinedList"/>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72.xml><?xml version="1.0" encoding="utf-8"?>
<dgm:dataModel xmlns:dgm="http://schemas.openxmlformats.org/drawingml/2006/diagram" xmlns:a="http://schemas.openxmlformats.org/drawingml/2006/main">
  <dgm:ptLst>
    <dgm:pt modelId="{9F5139E4-C256-4A0F-8237-9DF2BA485D77}"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8442659D-1512-4FE1-8CC5-E8434002E30A}">
      <dgm:prSet custT="1"/>
      <dgm:spPr/>
      <dgm:t>
        <a:bodyPr/>
        <a:lstStyle/>
        <a:p>
          <a:pPr rtl="0"/>
          <a:r>
            <a:rPr lang="en-US" sz="2000" b="1" dirty="0"/>
            <a:t>“</a:t>
          </a:r>
          <a:r>
            <a:rPr lang="en-US" sz="2000" b="1" i="1" dirty="0"/>
            <a:t>the mental activity involved in successful adaptation to the changing demands of the environment</a:t>
          </a:r>
          <a:r>
            <a:rPr lang="en-US" sz="2000" b="1" dirty="0"/>
            <a:t>”</a:t>
          </a:r>
          <a:endParaRPr lang="en-GB" sz="2000" dirty="0"/>
        </a:p>
      </dgm:t>
    </dgm:pt>
    <dgm:pt modelId="{1001F702-0865-40D3-B813-CACD5C3D584C}" type="parTrans" cxnId="{40980AAF-62D1-4ADA-91CF-8B83B6009744}">
      <dgm:prSet/>
      <dgm:spPr/>
      <dgm:t>
        <a:bodyPr/>
        <a:lstStyle/>
        <a:p>
          <a:endParaRPr lang="en-GB"/>
        </a:p>
      </dgm:t>
    </dgm:pt>
    <dgm:pt modelId="{3F2CDB50-A4FA-4D7F-99A7-C26CC20B0C40}" type="sibTrans" cxnId="{40980AAF-62D1-4ADA-91CF-8B83B6009744}">
      <dgm:prSet/>
      <dgm:spPr/>
      <dgm:t>
        <a:bodyPr/>
        <a:lstStyle/>
        <a:p>
          <a:endParaRPr lang="en-GB"/>
        </a:p>
      </dgm:t>
    </dgm:pt>
    <dgm:pt modelId="{4545FE99-E40C-4AA3-8FE7-4CF78F394112}">
      <dgm:prSet custT="1"/>
      <dgm:spPr/>
      <dgm:t>
        <a:bodyPr/>
        <a:lstStyle/>
        <a:p>
          <a:pPr rtl="0"/>
          <a:r>
            <a:rPr lang="en-US" sz="2000" b="1" dirty="0"/>
            <a:t>IQ is the score derived from performance on an intelligence test; it is an indicator of the “amount” of intelligence possessed by the individual.</a:t>
          </a:r>
          <a:endParaRPr lang="en-GB" sz="2000" dirty="0"/>
        </a:p>
      </dgm:t>
    </dgm:pt>
    <dgm:pt modelId="{3FC1E920-370D-424F-8D4C-7C6F0264448B}" type="parTrans" cxnId="{51A5E9ED-FD16-48AF-9FC1-1604FE9E8B22}">
      <dgm:prSet/>
      <dgm:spPr/>
      <dgm:t>
        <a:bodyPr/>
        <a:lstStyle/>
        <a:p>
          <a:endParaRPr lang="en-GB"/>
        </a:p>
      </dgm:t>
    </dgm:pt>
    <dgm:pt modelId="{49D9FF3B-87C7-4AAB-AD24-DD106393F0A4}" type="sibTrans" cxnId="{51A5E9ED-FD16-48AF-9FC1-1604FE9E8B22}">
      <dgm:prSet/>
      <dgm:spPr/>
      <dgm:t>
        <a:bodyPr/>
        <a:lstStyle/>
        <a:p>
          <a:endParaRPr lang="en-GB"/>
        </a:p>
      </dgm:t>
    </dgm:pt>
    <dgm:pt modelId="{588F2FF7-C4B6-4BA6-89F4-CE65567F8A9A}" type="pres">
      <dgm:prSet presAssocID="{9F5139E4-C256-4A0F-8237-9DF2BA485D77}" presName="composite" presStyleCnt="0">
        <dgm:presLayoutVars>
          <dgm:chMax val="5"/>
          <dgm:dir/>
          <dgm:animLvl val="ctr"/>
          <dgm:resizeHandles val="exact"/>
        </dgm:presLayoutVars>
      </dgm:prSet>
      <dgm:spPr/>
      <dgm:t>
        <a:bodyPr/>
        <a:lstStyle/>
        <a:p>
          <a:endParaRPr lang="en-US"/>
        </a:p>
      </dgm:t>
    </dgm:pt>
    <dgm:pt modelId="{D67B4306-7DF3-401F-B8F3-278A12E4CFF4}" type="pres">
      <dgm:prSet presAssocID="{9F5139E4-C256-4A0F-8237-9DF2BA485D77}" presName="cycle" presStyleCnt="0"/>
      <dgm:spPr/>
    </dgm:pt>
    <dgm:pt modelId="{834D3C1A-0383-4B4B-9218-B0F98DDD7B4A}" type="pres">
      <dgm:prSet presAssocID="{9F5139E4-C256-4A0F-8237-9DF2BA485D77}" presName="centerShape" presStyleCnt="0"/>
      <dgm:spPr/>
    </dgm:pt>
    <dgm:pt modelId="{0D89BFE2-2A10-4250-A170-5C6AD3108272}" type="pres">
      <dgm:prSet presAssocID="{9F5139E4-C256-4A0F-8237-9DF2BA485D77}" presName="connSite" presStyleLbl="node1" presStyleIdx="0" presStyleCnt="3"/>
      <dgm:spPr/>
    </dgm:pt>
    <dgm:pt modelId="{95AB0EED-1195-4C66-A3AF-5797170C613A}" type="pres">
      <dgm:prSet presAssocID="{9F5139E4-C256-4A0F-8237-9DF2BA485D77}" presName="visible" presStyleLbl="node1" presStyleIdx="0" presStyleCnt="3" custLinFactNeighborX="-170" custLinFactNeighborY="11200"/>
      <dgm:spPr>
        <a:blipFill rotWithShape="1">
          <a:blip xmlns:r="http://schemas.openxmlformats.org/officeDocument/2006/relationships" r:embed="rId1"/>
          <a:stretch>
            <a:fillRect/>
          </a:stretch>
        </a:blipFill>
      </dgm:spPr>
    </dgm:pt>
    <dgm:pt modelId="{F05FA65B-1FB9-4568-BEFE-22C304A0A947}" type="pres">
      <dgm:prSet presAssocID="{1001F702-0865-40D3-B813-CACD5C3D584C}" presName="Name25" presStyleLbl="parChTrans1D1" presStyleIdx="0" presStyleCnt="2"/>
      <dgm:spPr/>
      <dgm:t>
        <a:bodyPr/>
        <a:lstStyle/>
        <a:p>
          <a:endParaRPr lang="en-US"/>
        </a:p>
      </dgm:t>
    </dgm:pt>
    <dgm:pt modelId="{304E8D6B-80C2-4C4F-B7C2-8A0FA2BD7335}" type="pres">
      <dgm:prSet presAssocID="{8442659D-1512-4FE1-8CC5-E8434002E30A}" presName="node" presStyleCnt="0"/>
      <dgm:spPr/>
    </dgm:pt>
    <dgm:pt modelId="{F07D699C-B704-4C9D-928F-536385574D8E}" type="pres">
      <dgm:prSet presAssocID="{8442659D-1512-4FE1-8CC5-E8434002E30A}" presName="parentNode" presStyleLbl="node1" presStyleIdx="1" presStyleCnt="3" custScaleX="171035" custScaleY="121581" custLinFactNeighborX="55211" custLinFactNeighborY="10955">
        <dgm:presLayoutVars>
          <dgm:chMax val="1"/>
          <dgm:bulletEnabled val="1"/>
        </dgm:presLayoutVars>
      </dgm:prSet>
      <dgm:spPr/>
      <dgm:t>
        <a:bodyPr/>
        <a:lstStyle/>
        <a:p>
          <a:endParaRPr lang="en-US"/>
        </a:p>
      </dgm:t>
    </dgm:pt>
    <dgm:pt modelId="{F9EAC9F9-44D7-499E-8704-41BDA0C6458E}" type="pres">
      <dgm:prSet presAssocID="{8442659D-1512-4FE1-8CC5-E8434002E30A}" presName="childNode" presStyleLbl="revTx" presStyleIdx="0" presStyleCnt="0">
        <dgm:presLayoutVars>
          <dgm:bulletEnabled val="1"/>
        </dgm:presLayoutVars>
      </dgm:prSet>
      <dgm:spPr/>
    </dgm:pt>
    <dgm:pt modelId="{4F5F0B55-1B0E-4D12-AF3A-04BF383CCCD6}" type="pres">
      <dgm:prSet presAssocID="{3FC1E920-370D-424F-8D4C-7C6F0264448B}" presName="Name25" presStyleLbl="parChTrans1D1" presStyleIdx="1" presStyleCnt="2"/>
      <dgm:spPr/>
      <dgm:t>
        <a:bodyPr/>
        <a:lstStyle/>
        <a:p>
          <a:endParaRPr lang="en-US"/>
        </a:p>
      </dgm:t>
    </dgm:pt>
    <dgm:pt modelId="{6005CC39-A0D1-4ACF-AFDD-16DF87461454}" type="pres">
      <dgm:prSet presAssocID="{4545FE99-E40C-4AA3-8FE7-4CF78F394112}" presName="node" presStyleCnt="0"/>
      <dgm:spPr/>
    </dgm:pt>
    <dgm:pt modelId="{8146368A-C774-421D-B139-215102418CD0}" type="pres">
      <dgm:prSet presAssocID="{4545FE99-E40C-4AA3-8FE7-4CF78F394112}" presName="parentNode" presStyleLbl="node1" presStyleIdx="2" presStyleCnt="3" custScaleX="204029" custScaleY="138921" custLinFactX="26798" custLinFactNeighborX="100000" custLinFactNeighborY="-21258">
        <dgm:presLayoutVars>
          <dgm:chMax val="1"/>
          <dgm:bulletEnabled val="1"/>
        </dgm:presLayoutVars>
      </dgm:prSet>
      <dgm:spPr/>
      <dgm:t>
        <a:bodyPr/>
        <a:lstStyle/>
        <a:p>
          <a:endParaRPr lang="en-US"/>
        </a:p>
      </dgm:t>
    </dgm:pt>
    <dgm:pt modelId="{049A29C9-A579-4B05-A893-0D48F10DCA3A}" type="pres">
      <dgm:prSet presAssocID="{4545FE99-E40C-4AA3-8FE7-4CF78F394112}" presName="childNode" presStyleLbl="revTx" presStyleIdx="0" presStyleCnt="0">
        <dgm:presLayoutVars>
          <dgm:bulletEnabled val="1"/>
        </dgm:presLayoutVars>
      </dgm:prSet>
      <dgm:spPr/>
    </dgm:pt>
  </dgm:ptLst>
  <dgm:cxnLst>
    <dgm:cxn modelId="{A8D5E697-1764-4345-A552-04E4B9FD27A0}" type="presOf" srcId="{8442659D-1512-4FE1-8CC5-E8434002E30A}" destId="{F07D699C-B704-4C9D-928F-536385574D8E}" srcOrd="0" destOrd="0" presId="urn:microsoft.com/office/officeart/2005/8/layout/radial2"/>
    <dgm:cxn modelId="{96F7AD90-46B3-4019-8F36-6916CB0A44E2}" type="presOf" srcId="{3FC1E920-370D-424F-8D4C-7C6F0264448B}" destId="{4F5F0B55-1B0E-4D12-AF3A-04BF383CCCD6}" srcOrd="0" destOrd="0" presId="urn:microsoft.com/office/officeart/2005/8/layout/radial2"/>
    <dgm:cxn modelId="{2A599601-5894-433B-98E8-90D43D76BFD8}" type="presOf" srcId="{4545FE99-E40C-4AA3-8FE7-4CF78F394112}" destId="{8146368A-C774-421D-B139-215102418CD0}" srcOrd="0" destOrd="0" presId="urn:microsoft.com/office/officeart/2005/8/layout/radial2"/>
    <dgm:cxn modelId="{051221C7-0134-45A8-9D2F-396B94C8C823}" type="presOf" srcId="{1001F702-0865-40D3-B813-CACD5C3D584C}" destId="{F05FA65B-1FB9-4568-BEFE-22C304A0A947}" srcOrd="0" destOrd="0" presId="urn:microsoft.com/office/officeart/2005/8/layout/radial2"/>
    <dgm:cxn modelId="{40980AAF-62D1-4ADA-91CF-8B83B6009744}" srcId="{9F5139E4-C256-4A0F-8237-9DF2BA485D77}" destId="{8442659D-1512-4FE1-8CC5-E8434002E30A}" srcOrd="0" destOrd="0" parTransId="{1001F702-0865-40D3-B813-CACD5C3D584C}" sibTransId="{3F2CDB50-A4FA-4D7F-99A7-C26CC20B0C40}"/>
    <dgm:cxn modelId="{51A5E9ED-FD16-48AF-9FC1-1604FE9E8B22}" srcId="{9F5139E4-C256-4A0F-8237-9DF2BA485D77}" destId="{4545FE99-E40C-4AA3-8FE7-4CF78F394112}" srcOrd="1" destOrd="0" parTransId="{3FC1E920-370D-424F-8D4C-7C6F0264448B}" sibTransId="{49D9FF3B-87C7-4AAB-AD24-DD106393F0A4}"/>
    <dgm:cxn modelId="{82C32117-4DE5-4DBF-885C-14698FEE67F5}" type="presOf" srcId="{9F5139E4-C256-4A0F-8237-9DF2BA485D77}" destId="{588F2FF7-C4B6-4BA6-89F4-CE65567F8A9A}" srcOrd="0" destOrd="0" presId="urn:microsoft.com/office/officeart/2005/8/layout/radial2"/>
    <dgm:cxn modelId="{5C4FD8B4-8A38-4575-901A-059DDF7AC854}" type="presParOf" srcId="{588F2FF7-C4B6-4BA6-89F4-CE65567F8A9A}" destId="{D67B4306-7DF3-401F-B8F3-278A12E4CFF4}" srcOrd="0" destOrd="0" presId="urn:microsoft.com/office/officeart/2005/8/layout/radial2"/>
    <dgm:cxn modelId="{546BCA5D-5A00-4C13-B4A3-A5A2B43C794B}" type="presParOf" srcId="{D67B4306-7DF3-401F-B8F3-278A12E4CFF4}" destId="{834D3C1A-0383-4B4B-9218-B0F98DDD7B4A}" srcOrd="0" destOrd="0" presId="urn:microsoft.com/office/officeart/2005/8/layout/radial2"/>
    <dgm:cxn modelId="{56D9D668-CEE0-4752-B254-9D32433884D3}" type="presParOf" srcId="{834D3C1A-0383-4B4B-9218-B0F98DDD7B4A}" destId="{0D89BFE2-2A10-4250-A170-5C6AD3108272}" srcOrd="0" destOrd="0" presId="urn:microsoft.com/office/officeart/2005/8/layout/radial2"/>
    <dgm:cxn modelId="{7D789030-37A3-490C-9584-A873F0EBC608}" type="presParOf" srcId="{834D3C1A-0383-4B4B-9218-B0F98DDD7B4A}" destId="{95AB0EED-1195-4C66-A3AF-5797170C613A}" srcOrd="1" destOrd="0" presId="urn:microsoft.com/office/officeart/2005/8/layout/radial2"/>
    <dgm:cxn modelId="{0A388546-845F-452A-9A9A-59B0A7D4270D}" type="presParOf" srcId="{D67B4306-7DF3-401F-B8F3-278A12E4CFF4}" destId="{F05FA65B-1FB9-4568-BEFE-22C304A0A947}" srcOrd="1" destOrd="0" presId="urn:microsoft.com/office/officeart/2005/8/layout/radial2"/>
    <dgm:cxn modelId="{6996918D-1D77-4485-8797-3A9DCCB433A4}" type="presParOf" srcId="{D67B4306-7DF3-401F-B8F3-278A12E4CFF4}" destId="{304E8D6B-80C2-4C4F-B7C2-8A0FA2BD7335}" srcOrd="2" destOrd="0" presId="urn:microsoft.com/office/officeart/2005/8/layout/radial2"/>
    <dgm:cxn modelId="{B53FE209-783D-4058-B057-D618D6D8F1F0}" type="presParOf" srcId="{304E8D6B-80C2-4C4F-B7C2-8A0FA2BD7335}" destId="{F07D699C-B704-4C9D-928F-536385574D8E}" srcOrd="0" destOrd="0" presId="urn:microsoft.com/office/officeart/2005/8/layout/radial2"/>
    <dgm:cxn modelId="{B24DDEEC-404D-49CE-9C92-94A9AECB6761}" type="presParOf" srcId="{304E8D6B-80C2-4C4F-B7C2-8A0FA2BD7335}" destId="{F9EAC9F9-44D7-499E-8704-41BDA0C6458E}" srcOrd="1" destOrd="0" presId="urn:microsoft.com/office/officeart/2005/8/layout/radial2"/>
    <dgm:cxn modelId="{1B7D615E-13DC-4F07-9ED3-E56A1AA83EF5}" type="presParOf" srcId="{D67B4306-7DF3-401F-B8F3-278A12E4CFF4}" destId="{4F5F0B55-1B0E-4D12-AF3A-04BF383CCCD6}" srcOrd="3" destOrd="0" presId="urn:microsoft.com/office/officeart/2005/8/layout/radial2"/>
    <dgm:cxn modelId="{AEBAD7A2-6E9B-410A-971D-E3F1D938C4F5}" type="presParOf" srcId="{D67B4306-7DF3-401F-B8F3-278A12E4CFF4}" destId="{6005CC39-A0D1-4ACF-AFDD-16DF87461454}" srcOrd="4" destOrd="0" presId="urn:microsoft.com/office/officeart/2005/8/layout/radial2"/>
    <dgm:cxn modelId="{DBFD019E-1499-4DFB-B749-E018CAF3A492}" type="presParOf" srcId="{6005CC39-A0D1-4ACF-AFDD-16DF87461454}" destId="{8146368A-C774-421D-B139-215102418CD0}" srcOrd="0" destOrd="0" presId="urn:microsoft.com/office/officeart/2005/8/layout/radial2"/>
    <dgm:cxn modelId="{B5947C7F-E465-448E-AA6C-EDF4BB91807F}" type="presParOf" srcId="{6005CC39-A0D1-4ACF-AFDD-16DF87461454}" destId="{049A29C9-A579-4B05-A893-0D48F10DCA3A}"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3.xml><?xml version="1.0" encoding="utf-8"?>
<dgm:dataModel xmlns:dgm="http://schemas.openxmlformats.org/drawingml/2006/diagram" xmlns:a="http://schemas.openxmlformats.org/drawingml/2006/main">
  <dgm:ptLst>
    <dgm:pt modelId="{D8A87FBD-DFF1-4826-A1C0-2B43333DE90D}"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GB"/>
        </a:p>
      </dgm:t>
    </dgm:pt>
    <dgm:pt modelId="{55E7624E-AB4A-4C6B-983C-37CF0556883E}">
      <dgm:prSet custT="1"/>
      <dgm:spPr/>
      <dgm:t>
        <a:bodyPr/>
        <a:lstStyle/>
        <a:p>
          <a:pPr rtl="0"/>
          <a:r>
            <a:rPr lang="en-US" sz="2400" u="sng" dirty="0"/>
            <a:t>Age-related differences</a:t>
          </a:r>
          <a:r>
            <a:rPr lang="en-US" sz="2400" dirty="0"/>
            <a:t> in the five primary mental abilities for 9 different adult age groups.</a:t>
          </a:r>
          <a:endParaRPr lang="en-GB" sz="2400" dirty="0"/>
        </a:p>
      </dgm:t>
    </dgm:pt>
    <dgm:pt modelId="{06AF6AF7-06B5-4CFC-89FF-3EE3CD264788}" type="parTrans" cxnId="{25914A6A-5F71-4153-A828-8C7DB6772F41}">
      <dgm:prSet/>
      <dgm:spPr/>
      <dgm:t>
        <a:bodyPr/>
        <a:lstStyle/>
        <a:p>
          <a:endParaRPr lang="en-GB"/>
        </a:p>
      </dgm:t>
    </dgm:pt>
    <dgm:pt modelId="{17B8F714-9324-45FE-BA7D-11CE4C7BA9FC}" type="sibTrans" cxnId="{25914A6A-5F71-4153-A828-8C7DB6772F41}">
      <dgm:prSet/>
      <dgm:spPr/>
      <dgm:t>
        <a:bodyPr/>
        <a:lstStyle/>
        <a:p>
          <a:endParaRPr lang="en-GB"/>
        </a:p>
      </dgm:t>
    </dgm:pt>
    <dgm:pt modelId="{39DF3A88-7A4F-4650-BCD8-8AF612FE436A}" type="pres">
      <dgm:prSet presAssocID="{D8A87FBD-DFF1-4826-A1C0-2B43333DE90D}" presName="linear" presStyleCnt="0">
        <dgm:presLayoutVars>
          <dgm:animLvl val="lvl"/>
          <dgm:resizeHandles val="exact"/>
        </dgm:presLayoutVars>
      </dgm:prSet>
      <dgm:spPr/>
      <dgm:t>
        <a:bodyPr/>
        <a:lstStyle/>
        <a:p>
          <a:endParaRPr lang="en-US"/>
        </a:p>
      </dgm:t>
    </dgm:pt>
    <dgm:pt modelId="{EE17FE9A-1938-40BB-BFDC-120B11578DDD}" type="pres">
      <dgm:prSet presAssocID="{55E7624E-AB4A-4C6B-983C-37CF0556883E}" presName="parentText" presStyleLbl="node1" presStyleIdx="0" presStyleCnt="1" custLinFactNeighborX="-22" custLinFactNeighborY="33843">
        <dgm:presLayoutVars>
          <dgm:chMax val="0"/>
          <dgm:bulletEnabled val="1"/>
        </dgm:presLayoutVars>
      </dgm:prSet>
      <dgm:spPr/>
      <dgm:t>
        <a:bodyPr/>
        <a:lstStyle/>
        <a:p>
          <a:endParaRPr lang="en-US"/>
        </a:p>
      </dgm:t>
    </dgm:pt>
  </dgm:ptLst>
  <dgm:cxnLst>
    <dgm:cxn modelId="{25914A6A-5F71-4153-A828-8C7DB6772F41}" srcId="{D8A87FBD-DFF1-4826-A1C0-2B43333DE90D}" destId="{55E7624E-AB4A-4C6B-983C-37CF0556883E}" srcOrd="0" destOrd="0" parTransId="{06AF6AF7-06B5-4CFC-89FF-3EE3CD264788}" sibTransId="{17B8F714-9324-45FE-BA7D-11CE4C7BA9FC}"/>
    <dgm:cxn modelId="{F64A410F-C98E-4295-891D-7C9B4907479A}" type="presOf" srcId="{55E7624E-AB4A-4C6B-983C-37CF0556883E}" destId="{EE17FE9A-1938-40BB-BFDC-120B11578DDD}" srcOrd="0" destOrd="0" presId="urn:microsoft.com/office/officeart/2005/8/layout/vList2"/>
    <dgm:cxn modelId="{CA24BF2C-9DE3-485F-9F29-B8FAAB029501}" type="presOf" srcId="{D8A87FBD-DFF1-4826-A1C0-2B43333DE90D}" destId="{39DF3A88-7A4F-4650-BCD8-8AF612FE436A}" srcOrd="0" destOrd="0" presId="urn:microsoft.com/office/officeart/2005/8/layout/vList2"/>
    <dgm:cxn modelId="{D86B3E1E-EC22-494D-B8A7-A28683B2D212}" type="presParOf" srcId="{39DF3A88-7A4F-4650-BCD8-8AF612FE436A}" destId="{EE17FE9A-1938-40BB-BFDC-120B11578DDD}"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4.xml><?xml version="1.0" encoding="utf-8"?>
<dgm:dataModel xmlns:dgm="http://schemas.openxmlformats.org/drawingml/2006/diagram" xmlns:a="http://schemas.openxmlformats.org/drawingml/2006/main">
  <dgm:ptLst>
    <dgm:pt modelId="{E06F75B1-933B-4170-88F2-E13A3EB20C6E}"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C54CFA9D-3F3E-4945-B747-FEFAB39C68BC}">
      <dgm:prSet custT="1"/>
      <dgm:spPr/>
      <dgm:t>
        <a:bodyPr/>
        <a:lstStyle/>
        <a:p>
          <a:pPr rtl="0"/>
          <a:r>
            <a:rPr lang="en-GB" sz="2800" dirty="0"/>
            <a:t>The primary intellectual abilities are maintained, or even improve, up to the mid-50s, but then begin to decline with advancing age.</a:t>
          </a:r>
        </a:p>
      </dgm:t>
    </dgm:pt>
    <dgm:pt modelId="{8B2CE7E3-9325-43EC-B3EF-F6F6764A1C58}" type="parTrans" cxnId="{4D23CC4B-7E34-4B78-94A3-307DC580D853}">
      <dgm:prSet/>
      <dgm:spPr/>
      <dgm:t>
        <a:bodyPr/>
        <a:lstStyle/>
        <a:p>
          <a:endParaRPr lang="en-GB"/>
        </a:p>
      </dgm:t>
    </dgm:pt>
    <dgm:pt modelId="{BEDF8E13-D322-45C9-86D1-10FC7B8DA429}" type="sibTrans" cxnId="{4D23CC4B-7E34-4B78-94A3-307DC580D853}">
      <dgm:prSet/>
      <dgm:spPr/>
      <dgm:t>
        <a:bodyPr/>
        <a:lstStyle/>
        <a:p>
          <a:endParaRPr lang="en-GB"/>
        </a:p>
      </dgm:t>
    </dgm:pt>
    <dgm:pt modelId="{3CF67C2E-94C3-4BE4-B786-02F92B7C5B8C}" type="pres">
      <dgm:prSet presAssocID="{E06F75B1-933B-4170-88F2-E13A3EB20C6E}" presName="Name0" presStyleCnt="0">
        <dgm:presLayoutVars>
          <dgm:dir/>
          <dgm:animLvl val="lvl"/>
          <dgm:resizeHandles val="exact"/>
        </dgm:presLayoutVars>
      </dgm:prSet>
      <dgm:spPr/>
      <dgm:t>
        <a:bodyPr/>
        <a:lstStyle/>
        <a:p>
          <a:endParaRPr lang="en-US"/>
        </a:p>
      </dgm:t>
    </dgm:pt>
    <dgm:pt modelId="{10896826-46D2-4498-84C6-08127A21CED6}" type="pres">
      <dgm:prSet presAssocID="{C54CFA9D-3F3E-4945-B747-FEFAB39C68BC}" presName="linNode" presStyleCnt="0"/>
      <dgm:spPr/>
    </dgm:pt>
    <dgm:pt modelId="{31420F3C-B9ED-406C-9D3B-71AE3FAC4456}" type="pres">
      <dgm:prSet presAssocID="{C54CFA9D-3F3E-4945-B747-FEFAB39C68BC}" presName="parentText" presStyleLbl="node1" presStyleIdx="0" presStyleCnt="1" custScaleX="261190" custLinFactNeighborX="8293" custLinFactNeighborY="21970">
        <dgm:presLayoutVars>
          <dgm:chMax val="1"/>
          <dgm:bulletEnabled val="1"/>
        </dgm:presLayoutVars>
      </dgm:prSet>
      <dgm:spPr/>
      <dgm:t>
        <a:bodyPr/>
        <a:lstStyle/>
        <a:p>
          <a:endParaRPr lang="en-US"/>
        </a:p>
      </dgm:t>
    </dgm:pt>
  </dgm:ptLst>
  <dgm:cxnLst>
    <dgm:cxn modelId="{4D23CC4B-7E34-4B78-94A3-307DC580D853}" srcId="{E06F75B1-933B-4170-88F2-E13A3EB20C6E}" destId="{C54CFA9D-3F3E-4945-B747-FEFAB39C68BC}" srcOrd="0" destOrd="0" parTransId="{8B2CE7E3-9325-43EC-B3EF-F6F6764A1C58}" sibTransId="{BEDF8E13-D322-45C9-86D1-10FC7B8DA429}"/>
    <dgm:cxn modelId="{06539798-F02E-49B8-B423-8199ED3FE025}" type="presOf" srcId="{E06F75B1-933B-4170-88F2-E13A3EB20C6E}" destId="{3CF67C2E-94C3-4BE4-B786-02F92B7C5B8C}" srcOrd="0" destOrd="0" presId="urn:microsoft.com/office/officeart/2005/8/layout/vList5"/>
    <dgm:cxn modelId="{047ECBCC-EC7C-4ED7-8933-0110C9D118CA}" type="presOf" srcId="{C54CFA9D-3F3E-4945-B747-FEFAB39C68BC}" destId="{31420F3C-B9ED-406C-9D3B-71AE3FAC4456}" srcOrd="0" destOrd="0" presId="urn:microsoft.com/office/officeart/2005/8/layout/vList5"/>
    <dgm:cxn modelId="{FF9DEFEA-FB8C-4912-B8E7-819F95A38D11}" type="presParOf" srcId="{3CF67C2E-94C3-4BE4-B786-02F92B7C5B8C}" destId="{10896826-46D2-4498-84C6-08127A21CED6}" srcOrd="0" destOrd="0" presId="urn:microsoft.com/office/officeart/2005/8/layout/vList5"/>
    <dgm:cxn modelId="{30F98735-510A-4626-808F-79EB77A28632}" type="presParOf" srcId="{10896826-46D2-4498-84C6-08127A21CED6}" destId="{31420F3C-B9ED-406C-9D3B-71AE3FAC4456}" srcOrd="0" destOrd="0" presId="urn:microsoft.com/office/officeart/2005/8/layout/vList5"/>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75.xml><?xml version="1.0" encoding="utf-8"?>
<dgm:dataModel xmlns:dgm="http://schemas.openxmlformats.org/drawingml/2006/diagram" xmlns:a="http://schemas.openxmlformats.org/drawingml/2006/main">
  <dgm:ptLst>
    <dgm:pt modelId="{81063351-4477-4F16-BADE-7B5601DA84F5}"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02A3A1DF-F167-4D5D-A805-A39B24BB77E9}">
      <dgm:prSet custT="1"/>
      <dgm:spPr/>
      <dgm:t>
        <a:bodyPr/>
        <a:lstStyle/>
        <a:p>
          <a:pPr rtl="0"/>
          <a:r>
            <a:rPr lang="en-US" sz="2400" dirty="0"/>
            <a:t>The primary mental abilities either improve slightly or are maintained into the mid-60s and begin to decline thereafter. So, the longitudinal picture of age-related changes is a little more positive than the cross-sectional picture.</a:t>
          </a:r>
          <a:endParaRPr lang="en-GB" sz="2400" dirty="0"/>
        </a:p>
      </dgm:t>
    </dgm:pt>
    <dgm:pt modelId="{B374AD3F-7838-45BA-A96D-68D0C53EF4C4}" type="parTrans" cxnId="{50DEE0CB-AC08-4BD6-BF97-C6FC1CBCCC59}">
      <dgm:prSet/>
      <dgm:spPr/>
      <dgm:t>
        <a:bodyPr/>
        <a:lstStyle/>
        <a:p>
          <a:endParaRPr lang="en-GB"/>
        </a:p>
      </dgm:t>
    </dgm:pt>
    <dgm:pt modelId="{B80CA88A-9411-4E31-98F6-D40F62FB4928}" type="sibTrans" cxnId="{50DEE0CB-AC08-4BD6-BF97-C6FC1CBCCC59}">
      <dgm:prSet/>
      <dgm:spPr/>
      <dgm:t>
        <a:bodyPr/>
        <a:lstStyle/>
        <a:p>
          <a:endParaRPr lang="en-GB"/>
        </a:p>
      </dgm:t>
    </dgm:pt>
    <dgm:pt modelId="{44FE9E42-1572-46C2-B091-BE96B99B446E}" type="pres">
      <dgm:prSet presAssocID="{81063351-4477-4F16-BADE-7B5601DA84F5}" presName="Name0" presStyleCnt="0">
        <dgm:presLayoutVars>
          <dgm:dir/>
          <dgm:animLvl val="lvl"/>
          <dgm:resizeHandles val="exact"/>
        </dgm:presLayoutVars>
      </dgm:prSet>
      <dgm:spPr/>
      <dgm:t>
        <a:bodyPr/>
        <a:lstStyle/>
        <a:p>
          <a:endParaRPr lang="en-US"/>
        </a:p>
      </dgm:t>
    </dgm:pt>
    <dgm:pt modelId="{27E18F9E-94F1-4E0D-A883-B37D581EBABC}" type="pres">
      <dgm:prSet presAssocID="{02A3A1DF-F167-4D5D-A805-A39B24BB77E9}" presName="linNode" presStyleCnt="0"/>
      <dgm:spPr/>
    </dgm:pt>
    <dgm:pt modelId="{DF58EA42-FE0B-4CA8-B720-6C9940B3439C}" type="pres">
      <dgm:prSet presAssocID="{02A3A1DF-F167-4D5D-A805-A39B24BB77E9}" presName="parentText" presStyleLbl="node1" presStyleIdx="0" presStyleCnt="1" custScaleX="277778">
        <dgm:presLayoutVars>
          <dgm:chMax val="1"/>
          <dgm:bulletEnabled val="1"/>
        </dgm:presLayoutVars>
      </dgm:prSet>
      <dgm:spPr/>
      <dgm:t>
        <a:bodyPr/>
        <a:lstStyle/>
        <a:p>
          <a:endParaRPr lang="en-US"/>
        </a:p>
      </dgm:t>
    </dgm:pt>
  </dgm:ptLst>
  <dgm:cxnLst>
    <dgm:cxn modelId="{1C84A5E4-4E06-4A47-9BE4-FE41A4480DD3}" type="presOf" srcId="{02A3A1DF-F167-4D5D-A805-A39B24BB77E9}" destId="{DF58EA42-FE0B-4CA8-B720-6C9940B3439C}" srcOrd="0" destOrd="0" presId="urn:microsoft.com/office/officeart/2005/8/layout/vList5"/>
    <dgm:cxn modelId="{2BE36F2C-8953-4366-98A6-03D1F9642353}" type="presOf" srcId="{81063351-4477-4F16-BADE-7B5601DA84F5}" destId="{44FE9E42-1572-46C2-B091-BE96B99B446E}" srcOrd="0" destOrd="0" presId="urn:microsoft.com/office/officeart/2005/8/layout/vList5"/>
    <dgm:cxn modelId="{50DEE0CB-AC08-4BD6-BF97-C6FC1CBCCC59}" srcId="{81063351-4477-4F16-BADE-7B5601DA84F5}" destId="{02A3A1DF-F167-4D5D-A805-A39B24BB77E9}" srcOrd="0" destOrd="0" parTransId="{B374AD3F-7838-45BA-A96D-68D0C53EF4C4}" sibTransId="{B80CA88A-9411-4E31-98F6-D40F62FB4928}"/>
    <dgm:cxn modelId="{A35EF7BA-A2ED-473B-80BA-F7CDC8BA5CDA}" type="presParOf" srcId="{44FE9E42-1572-46C2-B091-BE96B99B446E}" destId="{27E18F9E-94F1-4E0D-A883-B37D581EBABC}" srcOrd="0" destOrd="0" presId="urn:microsoft.com/office/officeart/2005/8/layout/vList5"/>
    <dgm:cxn modelId="{5BCC07C2-6560-45E5-97CE-5CE0E362A71A}" type="presParOf" srcId="{27E18F9E-94F1-4E0D-A883-B37D581EBABC}" destId="{DF58EA42-FE0B-4CA8-B720-6C9940B3439C}" srcOrd="0"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6.xml><?xml version="1.0" encoding="utf-8"?>
<dgm:dataModel xmlns:dgm="http://schemas.openxmlformats.org/drawingml/2006/diagram" xmlns:a="http://schemas.openxmlformats.org/drawingml/2006/main">
  <dgm:ptLst>
    <dgm:pt modelId="{6557195D-49E9-4F41-9140-846ABD3FAEDB}"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856CFCCA-7DB3-497A-9535-718A199CC6AE}">
      <dgm:prSet custT="1"/>
      <dgm:spPr/>
      <dgm:t>
        <a:bodyPr/>
        <a:lstStyle/>
        <a:p>
          <a:pPr rtl="0"/>
          <a:r>
            <a:rPr lang="en-US" sz="2400" dirty="0"/>
            <a:t>For 3 of the PMAs, there seem to be quite dramatic increases in the abilities; there is decline in one ability and stability in another.</a:t>
          </a:r>
          <a:endParaRPr lang="en-GB" sz="2400" dirty="0"/>
        </a:p>
      </dgm:t>
    </dgm:pt>
    <dgm:pt modelId="{6375386C-A2C2-4B86-9035-D42E900F7748}" type="parTrans" cxnId="{AD6B3280-467E-4CBE-8FD4-C530A090262D}">
      <dgm:prSet/>
      <dgm:spPr/>
      <dgm:t>
        <a:bodyPr/>
        <a:lstStyle/>
        <a:p>
          <a:endParaRPr lang="en-GB"/>
        </a:p>
      </dgm:t>
    </dgm:pt>
    <dgm:pt modelId="{F48EB1E9-D70C-45E0-9BE4-7937AD43BAF8}" type="sibTrans" cxnId="{AD6B3280-467E-4CBE-8FD4-C530A090262D}">
      <dgm:prSet/>
      <dgm:spPr/>
      <dgm:t>
        <a:bodyPr/>
        <a:lstStyle/>
        <a:p>
          <a:endParaRPr lang="en-GB"/>
        </a:p>
      </dgm:t>
    </dgm:pt>
    <dgm:pt modelId="{68710CA1-20FE-44B5-8EBF-7A75B6CA7598}" type="pres">
      <dgm:prSet presAssocID="{6557195D-49E9-4F41-9140-846ABD3FAEDB}" presName="Name0" presStyleCnt="0">
        <dgm:presLayoutVars>
          <dgm:dir/>
          <dgm:animLvl val="lvl"/>
          <dgm:resizeHandles val="exact"/>
        </dgm:presLayoutVars>
      </dgm:prSet>
      <dgm:spPr/>
      <dgm:t>
        <a:bodyPr/>
        <a:lstStyle/>
        <a:p>
          <a:endParaRPr lang="en-US"/>
        </a:p>
      </dgm:t>
    </dgm:pt>
    <dgm:pt modelId="{70B40BF0-8B75-4EAC-A869-B9F50D6C14B8}" type="pres">
      <dgm:prSet presAssocID="{856CFCCA-7DB3-497A-9535-718A199CC6AE}" presName="linNode" presStyleCnt="0"/>
      <dgm:spPr/>
    </dgm:pt>
    <dgm:pt modelId="{74C16D76-8BD2-48FB-B5F7-21EC2846632D}" type="pres">
      <dgm:prSet presAssocID="{856CFCCA-7DB3-497A-9535-718A199CC6AE}" presName="parentText" presStyleLbl="node1" presStyleIdx="0" presStyleCnt="1" custScaleX="246472" custLinFactNeighborX="0" custLinFactNeighborY="14815">
        <dgm:presLayoutVars>
          <dgm:chMax val="1"/>
          <dgm:bulletEnabled val="1"/>
        </dgm:presLayoutVars>
      </dgm:prSet>
      <dgm:spPr/>
      <dgm:t>
        <a:bodyPr/>
        <a:lstStyle/>
        <a:p>
          <a:endParaRPr lang="en-US"/>
        </a:p>
      </dgm:t>
    </dgm:pt>
  </dgm:ptLst>
  <dgm:cxnLst>
    <dgm:cxn modelId="{AD6B3280-467E-4CBE-8FD4-C530A090262D}" srcId="{6557195D-49E9-4F41-9140-846ABD3FAEDB}" destId="{856CFCCA-7DB3-497A-9535-718A199CC6AE}" srcOrd="0" destOrd="0" parTransId="{6375386C-A2C2-4B86-9035-D42E900F7748}" sibTransId="{F48EB1E9-D70C-45E0-9BE4-7937AD43BAF8}"/>
    <dgm:cxn modelId="{3B23D00A-D3D7-47AC-A0A3-1800CC89E3C8}" type="presOf" srcId="{6557195D-49E9-4F41-9140-846ABD3FAEDB}" destId="{68710CA1-20FE-44B5-8EBF-7A75B6CA7598}" srcOrd="0" destOrd="0" presId="urn:microsoft.com/office/officeart/2005/8/layout/vList5"/>
    <dgm:cxn modelId="{D1C6CA45-55EE-4FA9-BBD0-0ED50D797716}" type="presOf" srcId="{856CFCCA-7DB3-497A-9535-718A199CC6AE}" destId="{74C16D76-8BD2-48FB-B5F7-21EC2846632D}" srcOrd="0" destOrd="0" presId="urn:microsoft.com/office/officeart/2005/8/layout/vList5"/>
    <dgm:cxn modelId="{EC729732-5FFA-467A-9501-6485B8BE5C55}" type="presParOf" srcId="{68710CA1-20FE-44B5-8EBF-7A75B6CA7598}" destId="{70B40BF0-8B75-4EAC-A869-B9F50D6C14B8}" srcOrd="0" destOrd="0" presId="urn:microsoft.com/office/officeart/2005/8/layout/vList5"/>
    <dgm:cxn modelId="{A13B0269-EAA3-4BB1-84F0-249DD81D0629}" type="presParOf" srcId="{70B40BF0-8B75-4EAC-A869-B9F50D6C14B8}" destId="{74C16D76-8BD2-48FB-B5F7-21EC2846632D}" srcOrd="0"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7.xml><?xml version="1.0" encoding="utf-8"?>
<dgm:dataModel xmlns:dgm="http://schemas.openxmlformats.org/drawingml/2006/diagram" xmlns:a="http://schemas.openxmlformats.org/drawingml/2006/main">
  <dgm:ptLst>
    <dgm:pt modelId="{D46313D3-B485-4665-898D-832ED1996280}" type="doc">
      <dgm:prSet loTypeId="urn:microsoft.com/office/officeart/2005/8/layout/vList2" loCatId="list" qsTypeId="urn:microsoft.com/office/officeart/2005/8/quickstyle/simple1" qsCatId="simple" csTypeId="urn:microsoft.com/office/officeart/2005/8/colors/accent6_3" csCatId="accent6" phldr="1"/>
      <dgm:spPr/>
      <dgm:t>
        <a:bodyPr/>
        <a:lstStyle/>
        <a:p>
          <a:endParaRPr lang="en-GB"/>
        </a:p>
      </dgm:t>
    </dgm:pt>
    <dgm:pt modelId="{F0A26285-2D11-4DE0-9BFD-2FF790368035}">
      <dgm:prSet custT="1"/>
      <dgm:spPr/>
      <dgm:t>
        <a:bodyPr/>
        <a:lstStyle/>
        <a:p>
          <a:pPr rtl="0"/>
          <a:r>
            <a:rPr lang="en-US" sz="2400" dirty="0"/>
            <a:t>However, closer inspection of the graph shows that we are </a:t>
          </a:r>
          <a:r>
            <a:rPr lang="en-US" sz="2400" u="sng" dirty="0"/>
            <a:t>not</a:t>
          </a:r>
          <a:r>
            <a:rPr lang="en-US" sz="2400" dirty="0"/>
            <a:t> tracking change over time. Rather, this graph is a comparison of </a:t>
          </a:r>
          <a:r>
            <a:rPr lang="en-US" sz="2400" b="1" dirty="0"/>
            <a:t>different birth cohorts</a:t>
          </a:r>
          <a:r>
            <a:rPr lang="en-US" sz="2400" dirty="0"/>
            <a:t>—that is, adults born at different times, from 1889 up to 1966. </a:t>
          </a:r>
          <a:endParaRPr lang="en-GB" sz="2400" dirty="0"/>
        </a:p>
      </dgm:t>
    </dgm:pt>
    <dgm:pt modelId="{FB5F5F1C-28D6-4E7F-9DBB-5A74635D81B6}" type="parTrans" cxnId="{7DC13D80-FEEE-4056-BE85-52CFA9C26A36}">
      <dgm:prSet/>
      <dgm:spPr/>
      <dgm:t>
        <a:bodyPr/>
        <a:lstStyle/>
        <a:p>
          <a:endParaRPr lang="en-GB"/>
        </a:p>
      </dgm:t>
    </dgm:pt>
    <dgm:pt modelId="{D6671D03-E81C-4CC2-9D0E-734987A571F1}" type="sibTrans" cxnId="{7DC13D80-FEEE-4056-BE85-52CFA9C26A36}">
      <dgm:prSet/>
      <dgm:spPr/>
      <dgm:t>
        <a:bodyPr/>
        <a:lstStyle/>
        <a:p>
          <a:endParaRPr lang="en-GB"/>
        </a:p>
      </dgm:t>
    </dgm:pt>
    <dgm:pt modelId="{F8F17C0B-A8D1-4ADD-86BA-CC775CF2C202}" type="pres">
      <dgm:prSet presAssocID="{D46313D3-B485-4665-898D-832ED1996280}" presName="linear" presStyleCnt="0">
        <dgm:presLayoutVars>
          <dgm:animLvl val="lvl"/>
          <dgm:resizeHandles val="exact"/>
        </dgm:presLayoutVars>
      </dgm:prSet>
      <dgm:spPr/>
      <dgm:t>
        <a:bodyPr/>
        <a:lstStyle/>
        <a:p>
          <a:endParaRPr lang="en-US"/>
        </a:p>
      </dgm:t>
    </dgm:pt>
    <dgm:pt modelId="{36AD3739-5CEA-4074-9CA1-A4861E6D361B}" type="pres">
      <dgm:prSet presAssocID="{F0A26285-2D11-4DE0-9BFD-2FF790368035}" presName="parentText" presStyleLbl="node1" presStyleIdx="0" presStyleCnt="1" custScaleY="511567" custLinFactNeighborX="-590" custLinFactNeighborY="4553">
        <dgm:presLayoutVars>
          <dgm:chMax val="0"/>
          <dgm:bulletEnabled val="1"/>
        </dgm:presLayoutVars>
      </dgm:prSet>
      <dgm:spPr/>
      <dgm:t>
        <a:bodyPr/>
        <a:lstStyle/>
        <a:p>
          <a:endParaRPr lang="en-US"/>
        </a:p>
      </dgm:t>
    </dgm:pt>
  </dgm:ptLst>
  <dgm:cxnLst>
    <dgm:cxn modelId="{7DC13D80-FEEE-4056-BE85-52CFA9C26A36}" srcId="{D46313D3-B485-4665-898D-832ED1996280}" destId="{F0A26285-2D11-4DE0-9BFD-2FF790368035}" srcOrd="0" destOrd="0" parTransId="{FB5F5F1C-28D6-4E7F-9DBB-5A74635D81B6}" sibTransId="{D6671D03-E81C-4CC2-9D0E-734987A571F1}"/>
    <dgm:cxn modelId="{51D02A01-C466-49CD-963C-007957E3BD06}" type="presOf" srcId="{D46313D3-B485-4665-898D-832ED1996280}" destId="{F8F17C0B-A8D1-4ADD-86BA-CC775CF2C202}" srcOrd="0" destOrd="0" presId="urn:microsoft.com/office/officeart/2005/8/layout/vList2"/>
    <dgm:cxn modelId="{584936A1-5851-4804-9546-6F7254EF8442}" type="presOf" srcId="{F0A26285-2D11-4DE0-9BFD-2FF790368035}" destId="{36AD3739-5CEA-4074-9CA1-A4861E6D361B}" srcOrd="0" destOrd="0" presId="urn:microsoft.com/office/officeart/2005/8/layout/vList2"/>
    <dgm:cxn modelId="{2D5ABA16-6826-4BC4-83A8-38E735E67898}" type="presParOf" srcId="{F8F17C0B-A8D1-4ADD-86BA-CC775CF2C202}" destId="{36AD3739-5CEA-4074-9CA1-A4861E6D361B}" srcOrd="0"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78.xml><?xml version="1.0" encoding="utf-8"?>
<dgm:dataModel xmlns:dgm="http://schemas.openxmlformats.org/drawingml/2006/diagram" xmlns:a="http://schemas.openxmlformats.org/drawingml/2006/main">
  <dgm:ptLst>
    <dgm:pt modelId="{6791EF1E-649A-4BEB-B1A1-B3BAB1D99E05}" type="doc">
      <dgm:prSet loTypeId="urn:microsoft.com/office/officeart/2005/8/layout/process5" loCatId="process" qsTypeId="urn:microsoft.com/office/officeart/2005/8/quickstyle/simple1" qsCatId="simple" csTypeId="urn:microsoft.com/office/officeart/2005/8/colors/accent6_4" csCatId="accent6" phldr="1"/>
      <dgm:spPr/>
      <dgm:t>
        <a:bodyPr/>
        <a:lstStyle/>
        <a:p>
          <a:endParaRPr lang="en-GB"/>
        </a:p>
      </dgm:t>
    </dgm:pt>
    <dgm:pt modelId="{33D2B596-D7CA-4C6E-B502-5500457B71C8}">
      <dgm:prSet/>
      <dgm:spPr/>
      <dgm:t>
        <a:bodyPr/>
        <a:lstStyle/>
        <a:p>
          <a:pPr rtl="0"/>
          <a:r>
            <a:rPr lang="en-US" b="1" dirty="0"/>
            <a:t>multidimensionality</a:t>
          </a:r>
          <a:endParaRPr lang="en-GB" dirty="0"/>
        </a:p>
      </dgm:t>
    </dgm:pt>
    <dgm:pt modelId="{C6326D04-B670-4EF9-9859-1611FDBD8F23}" type="parTrans" cxnId="{76C47183-4C27-43A4-911F-076E360CB35F}">
      <dgm:prSet/>
      <dgm:spPr/>
      <dgm:t>
        <a:bodyPr/>
        <a:lstStyle/>
        <a:p>
          <a:endParaRPr lang="en-GB"/>
        </a:p>
      </dgm:t>
    </dgm:pt>
    <dgm:pt modelId="{D2F49CB7-E1D5-4853-A334-30DFE5506D77}" type="sibTrans" cxnId="{76C47183-4C27-43A4-911F-076E360CB35F}">
      <dgm:prSet/>
      <dgm:spPr/>
      <dgm:t>
        <a:bodyPr/>
        <a:lstStyle/>
        <a:p>
          <a:endParaRPr lang="en-GB"/>
        </a:p>
      </dgm:t>
    </dgm:pt>
    <dgm:pt modelId="{4E8350C5-4FC6-43F0-85FA-1B3BDFBEE0EB}">
      <dgm:prSet/>
      <dgm:spPr/>
      <dgm:t>
        <a:bodyPr/>
        <a:lstStyle/>
        <a:p>
          <a:pPr rtl="0"/>
          <a:r>
            <a:rPr lang="en-US" b="1" dirty="0" err="1"/>
            <a:t>multidirectionality</a:t>
          </a:r>
          <a:endParaRPr lang="en-GB" dirty="0"/>
        </a:p>
      </dgm:t>
    </dgm:pt>
    <dgm:pt modelId="{AD54B664-58BA-4500-948A-D45304A7AABB}" type="parTrans" cxnId="{87859DF5-D678-4F83-A9F1-B8690364A5EB}">
      <dgm:prSet/>
      <dgm:spPr/>
      <dgm:t>
        <a:bodyPr/>
        <a:lstStyle/>
        <a:p>
          <a:endParaRPr lang="en-GB"/>
        </a:p>
      </dgm:t>
    </dgm:pt>
    <dgm:pt modelId="{3893895B-4472-41A3-BB82-8AD2F6BCF61F}" type="sibTrans" cxnId="{87859DF5-D678-4F83-A9F1-B8690364A5EB}">
      <dgm:prSet/>
      <dgm:spPr/>
      <dgm:t>
        <a:bodyPr/>
        <a:lstStyle/>
        <a:p>
          <a:endParaRPr lang="en-GB"/>
        </a:p>
      </dgm:t>
    </dgm:pt>
    <dgm:pt modelId="{27E754EB-8574-4565-8082-E8F26C1D1B4A}">
      <dgm:prSet/>
      <dgm:spPr/>
      <dgm:t>
        <a:bodyPr/>
        <a:lstStyle/>
        <a:p>
          <a:pPr rtl="0"/>
          <a:r>
            <a:rPr lang="en-US" b="1" dirty="0"/>
            <a:t>plasticity</a:t>
          </a:r>
          <a:endParaRPr lang="en-GB" dirty="0"/>
        </a:p>
      </dgm:t>
    </dgm:pt>
    <dgm:pt modelId="{ADC4379B-DA63-46C3-B26F-95A1A0B30B73}" type="parTrans" cxnId="{8FBC8B19-8D9A-4B98-A8B1-FDBBC3D7C7E9}">
      <dgm:prSet/>
      <dgm:spPr/>
      <dgm:t>
        <a:bodyPr/>
        <a:lstStyle/>
        <a:p>
          <a:endParaRPr lang="en-GB"/>
        </a:p>
      </dgm:t>
    </dgm:pt>
    <dgm:pt modelId="{C8557DD6-59CF-4D54-8D84-EF81AD07A5FE}" type="sibTrans" cxnId="{8FBC8B19-8D9A-4B98-A8B1-FDBBC3D7C7E9}">
      <dgm:prSet/>
      <dgm:spPr/>
      <dgm:t>
        <a:bodyPr/>
        <a:lstStyle/>
        <a:p>
          <a:endParaRPr lang="en-GB"/>
        </a:p>
      </dgm:t>
    </dgm:pt>
    <dgm:pt modelId="{9DF0BABB-5FD7-4CFB-B99E-7CBF2D61C0B6}">
      <dgm:prSet/>
      <dgm:spPr/>
      <dgm:t>
        <a:bodyPr/>
        <a:lstStyle/>
        <a:p>
          <a:pPr rtl="0"/>
          <a:r>
            <a:rPr lang="en-US" b="1" dirty="0"/>
            <a:t>interindividual variability</a:t>
          </a:r>
          <a:endParaRPr lang="en-GB" dirty="0"/>
        </a:p>
      </dgm:t>
    </dgm:pt>
    <dgm:pt modelId="{ADB758DD-E85F-4105-A14B-CEAA4876ED22}" type="parTrans" cxnId="{95EAAE8B-1A9C-463F-9161-06F5F354C1ED}">
      <dgm:prSet/>
      <dgm:spPr/>
      <dgm:t>
        <a:bodyPr/>
        <a:lstStyle/>
        <a:p>
          <a:endParaRPr lang="en-GB"/>
        </a:p>
      </dgm:t>
    </dgm:pt>
    <dgm:pt modelId="{73A0AF2A-C550-46D6-94C3-1C37901E3E42}" type="sibTrans" cxnId="{95EAAE8B-1A9C-463F-9161-06F5F354C1ED}">
      <dgm:prSet/>
      <dgm:spPr/>
      <dgm:t>
        <a:bodyPr/>
        <a:lstStyle/>
        <a:p>
          <a:endParaRPr lang="en-GB"/>
        </a:p>
      </dgm:t>
    </dgm:pt>
    <dgm:pt modelId="{6EE29657-3F1B-45F3-9E2D-3AA0A349A5D3}">
      <dgm:prSet custT="1"/>
      <dgm:spPr/>
      <dgm:t>
        <a:bodyPr/>
        <a:lstStyle/>
        <a:p>
          <a:pPr rtl="0"/>
          <a:r>
            <a:rPr lang="en-US" sz="2000" b="1" i="1" dirty="0"/>
            <a:t>mechanics of intelligence</a:t>
          </a:r>
          <a:r>
            <a:rPr lang="en-US" sz="2000" b="1" dirty="0"/>
            <a:t> (biologically-based “hardware,” or fluid abilities)</a:t>
          </a:r>
          <a:endParaRPr lang="en-GB" sz="2000" dirty="0"/>
        </a:p>
      </dgm:t>
    </dgm:pt>
    <dgm:pt modelId="{6646CD36-EF76-4028-87E4-D5AD02AA7C92}" type="parTrans" cxnId="{9DEBEE5C-3132-4DCA-A6C6-FA535EB23B02}">
      <dgm:prSet/>
      <dgm:spPr/>
      <dgm:t>
        <a:bodyPr/>
        <a:lstStyle/>
        <a:p>
          <a:endParaRPr lang="en-GB"/>
        </a:p>
      </dgm:t>
    </dgm:pt>
    <dgm:pt modelId="{A79F62EA-0FAD-4F0C-A820-8FE53489F16C}" type="sibTrans" cxnId="{9DEBEE5C-3132-4DCA-A6C6-FA535EB23B02}">
      <dgm:prSet/>
      <dgm:spPr/>
      <dgm:t>
        <a:bodyPr/>
        <a:lstStyle/>
        <a:p>
          <a:endParaRPr lang="en-GB"/>
        </a:p>
      </dgm:t>
    </dgm:pt>
    <dgm:pt modelId="{1F2F620C-B052-4253-92C5-E5A80BF99F68}">
      <dgm:prSet custT="1"/>
      <dgm:spPr/>
      <dgm:t>
        <a:bodyPr/>
        <a:lstStyle/>
        <a:p>
          <a:pPr rtl="0"/>
          <a:r>
            <a:rPr lang="en-US" sz="2000" b="1" i="1" dirty="0"/>
            <a:t>pragmatics of intelligence</a:t>
          </a:r>
          <a:r>
            <a:rPr lang="en-US" sz="2000" b="1" dirty="0"/>
            <a:t> (culturally-based “software,” or crystallized abilities)</a:t>
          </a:r>
          <a:endParaRPr lang="en-GB" sz="2000" dirty="0"/>
        </a:p>
      </dgm:t>
    </dgm:pt>
    <dgm:pt modelId="{507A51D7-9C71-414B-B865-0140EEF2FFB0}" type="parTrans" cxnId="{186D3733-B037-43E2-B730-AEF7D70F556A}">
      <dgm:prSet/>
      <dgm:spPr/>
      <dgm:t>
        <a:bodyPr/>
        <a:lstStyle/>
        <a:p>
          <a:endParaRPr lang="en-GB"/>
        </a:p>
      </dgm:t>
    </dgm:pt>
    <dgm:pt modelId="{34B1FDD6-56C4-4DF5-9D0E-9EBECCF50871}" type="sibTrans" cxnId="{186D3733-B037-43E2-B730-AEF7D70F556A}">
      <dgm:prSet/>
      <dgm:spPr/>
      <dgm:t>
        <a:bodyPr/>
        <a:lstStyle/>
        <a:p>
          <a:endParaRPr lang="en-GB"/>
        </a:p>
      </dgm:t>
    </dgm:pt>
    <dgm:pt modelId="{A40B57FA-4150-4EB0-8709-CFB3D2A2188B}" type="pres">
      <dgm:prSet presAssocID="{6791EF1E-649A-4BEB-B1A1-B3BAB1D99E05}" presName="diagram" presStyleCnt="0">
        <dgm:presLayoutVars>
          <dgm:dir/>
          <dgm:resizeHandles val="exact"/>
        </dgm:presLayoutVars>
      </dgm:prSet>
      <dgm:spPr/>
      <dgm:t>
        <a:bodyPr/>
        <a:lstStyle/>
        <a:p>
          <a:endParaRPr lang="en-US"/>
        </a:p>
      </dgm:t>
    </dgm:pt>
    <dgm:pt modelId="{45E7F27A-7F8C-4FD4-819C-81B67182DF56}" type="pres">
      <dgm:prSet presAssocID="{33D2B596-D7CA-4C6E-B502-5500457B71C8}" presName="node" presStyleLbl="node1" presStyleIdx="0" presStyleCnt="6">
        <dgm:presLayoutVars>
          <dgm:bulletEnabled val="1"/>
        </dgm:presLayoutVars>
      </dgm:prSet>
      <dgm:spPr/>
      <dgm:t>
        <a:bodyPr/>
        <a:lstStyle/>
        <a:p>
          <a:endParaRPr lang="en-US"/>
        </a:p>
      </dgm:t>
    </dgm:pt>
    <dgm:pt modelId="{ABEF667D-282E-4539-83FB-E6D204C7F97F}" type="pres">
      <dgm:prSet presAssocID="{D2F49CB7-E1D5-4853-A334-30DFE5506D77}" presName="sibTrans" presStyleLbl="sibTrans2D1" presStyleIdx="0" presStyleCnt="5"/>
      <dgm:spPr/>
      <dgm:t>
        <a:bodyPr/>
        <a:lstStyle/>
        <a:p>
          <a:endParaRPr lang="en-US"/>
        </a:p>
      </dgm:t>
    </dgm:pt>
    <dgm:pt modelId="{97260135-E17B-4C87-B7F2-0DF0A076F097}" type="pres">
      <dgm:prSet presAssocID="{D2F49CB7-E1D5-4853-A334-30DFE5506D77}" presName="connectorText" presStyleLbl="sibTrans2D1" presStyleIdx="0" presStyleCnt="5"/>
      <dgm:spPr/>
      <dgm:t>
        <a:bodyPr/>
        <a:lstStyle/>
        <a:p>
          <a:endParaRPr lang="en-US"/>
        </a:p>
      </dgm:t>
    </dgm:pt>
    <dgm:pt modelId="{A90E3BAD-8421-4C9B-BE92-9F5B0811362A}" type="pres">
      <dgm:prSet presAssocID="{4E8350C5-4FC6-43F0-85FA-1B3BDFBEE0EB}" presName="node" presStyleLbl="node1" presStyleIdx="1" presStyleCnt="6">
        <dgm:presLayoutVars>
          <dgm:bulletEnabled val="1"/>
        </dgm:presLayoutVars>
      </dgm:prSet>
      <dgm:spPr/>
      <dgm:t>
        <a:bodyPr/>
        <a:lstStyle/>
        <a:p>
          <a:endParaRPr lang="en-US"/>
        </a:p>
      </dgm:t>
    </dgm:pt>
    <dgm:pt modelId="{F81AD01E-1AB6-49A8-AD5F-CCC9FD0DE96B}" type="pres">
      <dgm:prSet presAssocID="{3893895B-4472-41A3-BB82-8AD2F6BCF61F}" presName="sibTrans" presStyleLbl="sibTrans2D1" presStyleIdx="1" presStyleCnt="5"/>
      <dgm:spPr/>
      <dgm:t>
        <a:bodyPr/>
        <a:lstStyle/>
        <a:p>
          <a:endParaRPr lang="en-US"/>
        </a:p>
      </dgm:t>
    </dgm:pt>
    <dgm:pt modelId="{323C0085-1B34-4725-AF82-FECFE71E6658}" type="pres">
      <dgm:prSet presAssocID="{3893895B-4472-41A3-BB82-8AD2F6BCF61F}" presName="connectorText" presStyleLbl="sibTrans2D1" presStyleIdx="1" presStyleCnt="5"/>
      <dgm:spPr/>
      <dgm:t>
        <a:bodyPr/>
        <a:lstStyle/>
        <a:p>
          <a:endParaRPr lang="en-US"/>
        </a:p>
      </dgm:t>
    </dgm:pt>
    <dgm:pt modelId="{4203F8C9-28F9-47F6-89FC-9B3C269C5FB5}" type="pres">
      <dgm:prSet presAssocID="{27E754EB-8574-4565-8082-E8F26C1D1B4A}" presName="node" presStyleLbl="node1" presStyleIdx="2" presStyleCnt="6">
        <dgm:presLayoutVars>
          <dgm:bulletEnabled val="1"/>
        </dgm:presLayoutVars>
      </dgm:prSet>
      <dgm:spPr/>
      <dgm:t>
        <a:bodyPr/>
        <a:lstStyle/>
        <a:p>
          <a:endParaRPr lang="en-US"/>
        </a:p>
      </dgm:t>
    </dgm:pt>
    <dgm:pt modelId="{3A639C10-453B-4229-AD01-E1F102164DEE}" type="pres">
      <dgm:prSet presAssocID="{C8557DD6-59CF-4D54-8D84-EF81AD07A5FE}" presName="sibTrans" presStyleLbl="sibTrans2D1" presStyleIdx="2" presStyleCnt="5"/>
      <dgm:spPr/>
      <dgm:t>
        <a:bodyPr/>
        <a:lstStyle/>
        <a:p>
          <a:endParaRPr lang="en-US"/>
        </a:p>
      </dgm:t>
    </dgm:pt>
    <dgm:pt modelId="{A74DCC27-B3AD-4008-B521-873C615446AA}" type="pres">
      <dgm:prSet presAssocID="{C8557DD6-59CF-4D54-8D84-EF81AD07A5FE}" presName="connectorText" presStyleLbl="sibTrans2D1" presStyleIdx="2" presStyleCnt="5"/>
      <dgm:spPr/>
      <dgm:t>
        <a:bodyPr/>
        <a:lstStyle/>
        <a:p>
          <a:endParaRPr lang="en-US"/>
        </a:p>
      </dgm:t>
    </dgm:pt>
    <dgm:pt modelId="{14C3ED14-8912-4897-AA58-5C624CEBCBCF}" type="pres">
      <dgm:prSet presAssocID="{9DF0BABB-5FD7-4CFB-B99E-7CBF2D61C0B6}" presName="node" presStyleLbl="node1" presStyleIdx="3" presStyleCnt="6">
        <dgm:presLayoutVars>
          <dgm:bulletEnabled val="1"/>
        </dgm:presLayoutVars>
      </dgm:prSet>
      <dgm:spPr/>
      <dgm:t>
        <a:bodyPr/>
        <a:lstStyle/>
        <a:p>
          <a:endParaRPr lang="en-US"/>
        </a:p>
      </dgm:t>
    </dgm:pt>
    <dgm:pt modelId="{481935EA-9895-4A61-97D6-84EB27FFFBB2}" type="pres">
      <dgm:prSet presAssocID="{73A0AF2A-C550-46D6-94C3-1C37901E3E42}" presName="sibTrans" presStyleLbl="sibTrans2D1" presStyleIdx="3" presStyleCnt="5"/>
      <dgm:spPr/>
      <dgm:t>
        <a:bodyPr/>
        <a:lstStyle/>
        <a:p>
          <a:endParaRPr lang="en-US"/>
        </a:p>
      </dgm:t>
    </dgm:pt>
    <dgm:pt modelId="{6B922AF4-AB24-4CC7-B4F8-AC7743CB0C73}" type="pres">
      <dgm:prSet presAssocID="{73A0AF2A-C550-46D6-94C3-1C37901E3E42}" presName="connectorText" presStyleLbl="sibTrans2D1" presStyleIdx="3" presStyleCnt="5"/>
      <dgm:spPr/>
      <dgm:t>
        <a:bodyPr/>
        <a:lstStyle/>
        <a:p>
          <a:endParaRPr lang="en-US"/>
        </a:p>
      </dgm:t>
    </dgm:pt>
    <dgm:pt modelId="{2F8D2904-C9FC-4868-87B5-8DA72B8FCFE7}" type="pres">
      <dgm:prSet presAssocID="{6EE29657-3F1B-45F3-9E2D-3AA0A349A5D3}" presName="node" presStyleLbl="node1" presStyleIdx="4" presStyleCnt="6" custScaleY="145581">
        <dgm:presLayoutVars>
          <dgm:bulletEnabled val="1"/>
        </dgm:presLayoutVars>
      </dgm:prSet>
      <dgm:spPr/>
      <dgm:t>
        <a:bodyPr/>
        <a:lstStyle/>
        <a:p>
          <a:endParaRPr lang="en-US"/>
        </a:p>
      </dgm:t>
    </dgm:pt>
    <dgm:pt modelId="{972CD209-C008-4B7E-9A56-759E751683D2}" type="pres">
      <dgm:prSet presAssocID="{A79F62EA-0FAD-4F0C-A820-8FE53489F16C}" presName="sibTrans" presStyleLbl="sibTrans2D1" presStyleIdx="4" presStyleCnt="5"/>
      <dgm:spPr/>
      <dgm:t>
        <a:bodyPr/>
        <a:lstStyle/>
        <a:p>
          <a:endParaRPr lang="en-US"/>
        </a:p>
      </dgm:t>
    </dgm:pt>
    <dgm:pt modelId="{ED806020-3084-4FAE-95CE-1F2FFFF7245F}" type="pres">
      <dgm:prSet presAssocID="{A79F62EA-0FAD-4F0C-A820-8FE53489F16C}" presName="connectorText" presStyleLbl="sibTrans2D1" presStyleIdx="4" presStyleCnt="5"/>
      <dgm:spPr/>
      <dgm:t>
        <a:bodyPr/>
        <a:lstStyle/>
        <a:p>
          <a:endParaRPr lang="en-US"/>
        </a:p>
      </dgm:t>
    </dgm:pt>
    <dgm:pt modelId="{CF7F4D5A-65FA-4849-9852-46C2F69FDB6E}" type="pres">
      <dgm:prSet presAssocID="{1F2F620C-B052-4253-92C5-E5A80BF99F68}" presName="node" presStyleLbl="node1" presStyleIdx="5" presStyleCnt="6" custScaleY="145581">
        <dgm:presLayoutVars>
          <dgm:bulletEnabled val="1"/>
        </dgm:presLayoutVars>
      </dgm:prSet>
      <dgm:spPr/>
      <dgm:t>
        <a:bodyPr/>
        <a:lstStyle/>
        <a:p>
          <a:endParaRPr lang="en-US"/>
        </a:p>
      </dgm:t>
    </dgm:pt>
  </dgm:ptLst>
  <dgm:cxnLst>
    <dgm:cxn modelId="{748B0B7B-162B-4BEE-AF64-894862A25466}" type="presOf" srcId="{9DF0BABB-5FD7-4CFB-B99E-7CBF2D61C0B6}" destId="{14C3ED14-8912-4897-AA58-5C624CEBCBCF}" srcOrd="0" destOrd="0" presId="urn:microsoft.com/office/officeart/2005/8/layout/process5"/>
    <dgm:cxn modelId="{80256961-2EA3-43C6-8396-8CBBFF253D85}" type="presOf" srcId="{1F2F620C-B052-4253-92C5-E5A80BF99F68}" destId="{CF7F4D5A-65FA-4849-9852-46C2F69FDB6E}" srcOrd="0" destOrd="0" presId="urn:microsoft.com/office/officeart/2005/8/layout/process5"/>
    <dgm:cxn modelId="{EBC0CE13-6A34-485C-BAB7-C987410DAD5F}" type="presOf" srcId="{33D2B596-D7CA-4C6E-B502-5500457B71C8}" destId="{45E7F27A-7F8C-4FD4-819C-81B67182DF56}" srcOrd="0" destOrd="0" presId="urn:microsoft.com/office/officeart/2005/8/layout/process5"/>
    <dgm:cxn modelId="{EB49EBC3-9898-4CF1-BE50-7FF30F67A4E2}" type="presOf" srcId="{C8557DD6-59CF-4D54-8D84-EF81AD07A5FE}" destId="{A74DCC27-B3AD-4008-B521-873C615446AA}" srcOrd="1" destOrd="0" presId="urn:microsoft.com/office/officeart/2005/8/layout/process5"/>
    <dgm:cxn modelId="{0B490ADC-9392-4B89-BE9C-44F852BF8C25}" type="presOf" srcId="{6791EF1E-649A-4BEB-B1A1-B3BAB1D99E05}" destId="{A40B57FA-4150-4EB0-8709-CFB3D2A2188B}" srcOrd="0" destOrd="0" presId="urn:microsoft.com/office/officeart/2005/8/layout/process5"/>
    <dgm:cxn modelId="{186D3733-B037-43E2-B730-AEF7D70F556A}" srcId="{6791EF1E-649A-4BEB-B1A1-B3BAB1D99E05}" destId="{1F2F620C-B052-4253-92C5-E5A80BF99F68}" srcOrd="5" destOrd="0" parTransId="{507A51D7-9C71-414B-B865-0140EEF2FFB0}" sibTransId="{34B1FDD6-56C4-4DF5-9D0E-9EBECCF50871}"/>
    <dgm:cxn modelId="{962BD6EC-9A29-40C4-82F1-5B82E6D240B7}" type="presOf" srcId="{A79F62EA-0FAD-4F0C-A820-8FE53489F16C}" destId="{972CD209-C008-4B7E-9A56-759E751683D2}" srcOrd="0" destOrd="0" presId="urn:microsoft.com/office/officeart/2005/8/layout/process5"/>
    <dgm:cxn modelId="{8FBC8B19-8D9A-4B98-A8B1-FDBBC3D7C7E9}" srcId="{6791EF1E-649A-4BEB-B1A1-B3BAB1D99E05}" destId="{27E754EB-8574-4565-8082-E8F26C1D1B4A}" srcOrd="2" destOrd="0" parTransId="{ADC4379B-DA63-46C3-B26F-95A1A0B30B73}" sibTransId="{C8557DD6-59CF-4D54-8D84-EF81AD07A5FE}"/>
    <dgm:cxn modelId="{15321D6C-E8D2-4997-ABE9-267DDE98180E}" type="presOf" srcId="{6EE29657-3F1B-45F3-9E2D-3AA0A349A5D3}" destId="{2F8D2904-C9FC-4868-87B5-8DA72B8FCFE7}" srcOrd="0" destOrd="0" presId="urn:microsoft.com/office/officeart/2005/8/layout/process5"/>
    <dgm:cxn modelId="{9B64B96D-DAB8-45E0-BF2E-68CAC57DCBC3}" type="presOf" srcId="{73A0AF2A-C550-46D6-94C3-1C37901E3E42}" destId="{6B922AF4-AB24-4CC7-B4F8-AC7743CB0C73}" srcOrd="1" destOrd="0" presId="urn:microsoft.com/office/officeart/2005/8/layout/process5"/>
    <dgm:cxn modelId="{87859DF5-D678-4F83-A9F1-B8690364A5EB}" srcId="{6791EF1E-649A-4BEB-B1A1-B3BAB1D99E05}" destId="{4E8350C5-4FC6-43F0-85FA-1B3BDFBEE0EB}" srcOrd="1" destOrd="0" parTransId="{AD54B664-58BA-4500-948A-D45304A7AABB}" sibTransId="{3893895B-4472-41A3-BB82-8AD2F6BCF61F}"/>
    <dgm:cxn modelId="{8DDE174C-9B69-4CDD-9E65-24D9337D00F6}" type="presOf" srcId="{D2F49CB7-E1D5-4853-A334-30DFE5506D77}" destId="{ABEF667D-282E-4539-83FB-E6D204C7F97F}" srcOrd="0" destOrd="0" presId="urn:microsoft.com/office/officeart/2005/8/layout/process5"/>
    <dgm:cxn modelId="{1D21AE97-C19B-4C06-B4E4-2029311BD4ED}" type="presOf" srcId="{D2F49CB7-E1D5-4853-A334-30DFE5506D77}" destId="{97260135-E17B-4C87-B7F2-0DF0A076F097}" srcOrd="1" destOrd="0" presId="urn:microsoft.com/office/officeart/2005/8/layout/process5"/>
    <dgm:cxn modelId="{9DEBEE5C-3132-4DCA-A6C6-FA535EB23B02}" srcId="{6791EF1E-649A-4BEB-B1A1-B3BAB1D99E05}" destId="{6EE29657-3F1B-45F3-9E2D-3AA0A349A5D3}" srcOrd="4" destOrd="0" parTransId="{6646CD36-EF76-4028-87E4-D5AD02AA7C92}" sibTransId="{A79F62EA-0FAD-4F0C-A820-8FE53489F16C}"/>
    <dgm:cxn modelId="{829AFB8B-D45B-4224-A1CE-5BA5F72FFF8F}" type="presOf" srcId="{73A0AF2A-C550-46D6-94C3-1C37901E3E42}" destId="{481935EA-9895-4A61-97D6-84EB27FFFBB2}" srcOrd="0" destOrd="0" presId="urn:microsoft.com/office/officeart/2005/8/layout/process5"/>
    <dgm:cxn modelId="{DEFEA388-197D-4552-BFC6-8A3A8EF5835E}" type="presOf" srcId="{A79F62EA-0FAD-4F0C-A820-8FE53489F16C}" destId="{ED806020-3084-4FAE-95CE-1F2FFFF7245F}" srcOrd="1" destOrd="0" presId="urn:microsoft.com/office/officeart/2005/8/layout/process5"/>
    <dgm:cxn modelId="{43220C1A-283C-40C2-83DC-4AE5093617D1}" type="presOf" srcId="{C8557DD6-59CF-4D54-8D84-EF81AD07A5FE}" destId="{3A639C10-453B-4229-AD01-E1F102164DEE}" srcOrd="0" destOrd="0" presId="urn:microsoft.com/office/officeart/2005/8/layout/process5"/>
    <dgm:cxn modelId="{95C9C6BF-ADFA-455B-8239-44916FB181C8}" type="presOf" srcId="{27E754EB-8574-4565-8082-E8F26C1D1B4A}" destId="{4203F8C9-28F9-47F6-89FC-9B3C269C5FB5}" srcOrd="0" destOrd="0" presId="urn:microsoft.com/office/officeart/2005/8/layout/process5"/>
    <dgm:cxn modelId="{1134FF17-F371-4009-997B-CB94EEF95F6B}" type="presOf" srcId="{3893895B-4472-41A3-BB82-8AD2F6BCF61F}" destId="{F81AD01E-1AB6-49A8-AD5F-CCC9FD0DE96B}" srcOrd="0" destOrd="0" presId="urn:microsoft.com/office/officeart/2005/8/layout/process5"/>
    <dgm:cxn modelId="{95EAAE8B-1A9C-463F-9161-06F5F354C1ED}" srcId="{6791EF1E-649A-4BEB-B1A1-B3BAB1D99E05}" destId="{9DF0BABB-5FD7-4CFB-B99E-7CBF2D61C0B6}" srcOrd="3" destOrd="0" parTransId="{ADB758DD-E85F-4105-A14B-CEAA4876ED22}" sibTransId="{73A0AF2A-C550-46D6-94C3-1C37901E3E42}"/>
    <dgm:cxn modelId="{76C47183-4C27-43A4-911F-076E360CB35F}" srcId="{6791EF1E-649A-4BEB-B1A1-B3BAB1D99E05}" destId="{33D2B596-D7CA-4C6E-B502-5500457B71C8}" srcOrd="0" destOrd="0" parTransId="{C6326D04-B670-4EF9-9859-1611FDBD8F23}" sibTransId="{D2F49CB7-E1D5-4853-A334-30DFE5506D77}"/>
    <dgm:cxn modelId="{87D70FFB-8CF8-4236-921B-E1FFC0F04CC2}" type="presOf" srcId="{4E8350C5-4FC6-43F0-85FA-1B3BDFBEE0EB}" destId="{A90E3BAD-8421-4C9B-BE92-9F5B0811362A}" srcOrd="0" destOrd="0" presId="urn:microsoft.com/office/officeart/2005/8/layout/process5"/>
    <dgm:cxn modelId="{73C72F0C-E303-40D1-BA25-17E8386E169A}" type="presOf" srcId="{3893895B-4472-41A3-BB82-8AD2F6BCF61F}" destId="{323C0085-1B34-4725-AF82-FECFE71E6658}" srcOrd="1" destOrd="0" presId="urn:microsoft.com/office/officeart/2005/8/layout/process5"/>
    <dgm:cxn modelId="{3BC2E1EE-9CEC-4923-8012-D6EEA028FBC1}" type="presParOf" srcId="{A40B57FA-4150-4EB0-8709-CFB3D2A2188B}" destId="{45E7F27A-7F8C-4FD4-819C-81B67182DF56}" srcOrd="0" destOrd="0" presId="urn:microsoft.com/office/officeart/2005/8/layout/process5"/>
    <dgm:cxn modelId="{5CF5B3CE-140D-41D1-AC64-67C741DAF289}" type="presParOf" srcId="{A40B57FA-4150-4EB0-8709-CFB3D2A2188B}" destId="{ABEF667D-282E-4539-83FB-E6D204C7F97F}" srcOrd="1" destOrd="0" presId="urn:microsoft.com/office/officeart/2005/8/layout/process5"/>
    <dgm:cxn modelId="{9AAFF736-8B92-4001-BCBF-C9736595913E}" type="presParOf" srcId="{ABEF667D-282E-4539-83FB-E6D204C7F97F}" destId="{97260135-E17B-4C87-B7F2-0DF0A076F097}" srcOrd="0" destOrd="0" presId="urn:microsoft.com/office/officeart/2005/8/layout/process5"/>
    <dgm:cxn modelId="{13E7175F-2A14-4270-84BC-8AA4896C9B37}" type="presParOf" srcId="{A40B57FA-4150-4EB0-8709-CFB3D2A2188B}" destId="{A90E3BAD-8421-4C9B-BE92-9F5B0811362A}" srcOrd="2" destOrd="0" presId="urn:microsoft.com/office/officeart/2005/8/layout/process5"/>
    <dgm:cxn modelId="{8032124E-129A-4F94-B07A-CF8DA6AE5F32}" type="presParOf" srcId="{A40B57FA-4150-4EB0-8709-CFB3D2A2188B}" destId="{F81AD01E-1AB6-49A8-AD5F-CCC9FD0DE96B}" srcOrd="3" destOrd="0" presId="urn:microsoft.com/office/officeart/2005/8/layout/process5"/>
    <dgm:cxn modelId="{8A904337-DAA9-4234-825B-0AB730B6005E}" type="presParOf" srcId="{F81AD01E-1AB6-49A8-AD5F-CCC9FD0DE96B}" destId="{323C0085-1B34-4725-AF82-FECFE71E6658}" srcOrd="0" destOrd="0" presId="urn:microsoft.com/office/officeart/2005/8/layout/process5"/>
    <dgm:cxn modelId="{B7E035D9-0041-44C6-8A51-C9AB68FC3DF3}" type="presParOf" srcId="{A40B57FA-4150-4EB0-8709-CFB3D2A2188B}" destId="{4203F8C9-28F9-47F6-89FC-9B3C269C5FB5}" srcOrd="4" destOrd="0" presId="urn:microsoft.com/office/officeart/2005/8/layout/process5"/>
    <dgm:cxn modelId="{1C2289F0-8733-474F-A53D-0E5DB4A62661}" type="presParOf" srcId="{A40B57FA-4150-4EB0-8709-CFB3D2A2188B}" destId="{3A639C10-453B-4229-AD01-E1F102164DEE}" srcOrd="5" destOrd="0" presId="urn:microsoft.com/office/officeart/2005/8/layout/process5"/>
    <dgm:cxn modelId="{FCAF4C74-36B4-45C1-8C99-E20B27344C30}" type="presParOf" srcId="{3A639C10-453B-4229-AD01-E1F102164DEE}" destId="{A74DCC27-B3AD-4008-B521-873C615446AA}" srcOrd="0" destOrd="0" presId="urn:microsoft.com/office/officeart/2005/8/layout/process5"/>
    <dgm:cxn modelId="{B0E36E8E-BD04-418E-BD52-39936EE34F1C}" type="presParOf" srcId="{A40B57FA-4150-4EB0-8709-CFB3D2A2188B}" destId="{14C3ED14-8912-4897-AA58-5C624CEBCBCF}" srcOrd="6" destOrd="0" presId="urn:microsoft.com/office/officeart/2005/8/layout/process5"/>
    <dgm:cxn modelId="{47FCBB24-799C-4A4F-B5F8-0EFF17693EDB}" type="presParOf" srcId="{A40B57FA-4150-4EB0-8709-CFB3D2A2188B}" destId="{481935EA-9895-4A61-97D6-84EB27FFFBB2}" srcOrd="7" destOrd="0" presId="urn:microsoft.com/office/officeart/2005/8/layout/process5"/>
    <dgm:cxn modelId="{C51E06AA-E735-418C-BE53-7B71A24D2030}" type="presParOf" srcId="{481935EA-9895-4A61-97D6-84EB27FFFBB2}" destId="{6B922AF4-AB24-4CC7-B4F8-AC7743CB0C73}" srcOrd="0" destOrd="0" presId="urn:microsoft.com/office/officeart/2005/8/layout/process5"/>
    <dgm:cxn modelId="{A48C4E7E-3656-48DB-9BFE-9676E013F2A5}" type="presParOf" srcId="{A40B57FA-4150-4EB0-8709-CFB3D2A2188B}" destId="{2F8D2904-C9FC-4868-87B5-8DA72B8FCFE7}" srcOrd="8" destOrd="0" presId="urn:microsoft.com/office/officeart/2005/8/layout/process5"/>
    <dgm:cxn modelId="{B444E432-AE6F-47FF-B251-03DB7FFBBE0D}" type="presParOf" srcId="{A40B57FA-4150-4EB0-8709-CFB3D2A2188B}" destId="{972CD209-C008-4B7E-9A56-759E751683D2}" srcOrd="9" destOrd="0" presId="urn:microsoft.com/office/officeart/2005/8/layout/process5"/>
    <dgm:cxn modelId="{64A4379D-2910-45DF-B8E5-B1AE1234B38C}" type="presParOf" srcId="{972CD209-C008-4B7E-9A56-759E751683D2}" destId="{ED806020-3084-4FAE-95CE-1F2FFFF7245F}" srcOrd="0" destOrd="0" presId="urn:microsoft.com/office/officeart/2005/8/layout/process5"/>
    <dgm:cxn modelId="{A93EE840-9379-40C5-BE2D-FFFD37642BFA}" type="presParOf" srcId="{A40B57FA-4150-4EB0-8709-CFB3D2A2188B}" destId="{CF7F4D5A-65FA-4849-9852-46C2F69FDB6E}"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9.xml><?xml version="1.0" encoding="utf-8"?>
<dgm:dataModel xmlns:dgm="http://schemas.openxmlformats.org/drawingml/2006/diagram" xmlns:a="http://schemas.openxmlformats.org/drawingml/2006/main">
  <dgm:ptLst>
    <dgm:pt modelId="{C9DB6189-363D-44CF-A4DC-CDE6B1F10922}"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53D58300-5E0C-4E37-9E20-BDDC3B40F194}">
      <dgm:prSet custT="1"/>
      <dgm:spPr/>
      <dgm:t>
        <a:bodyPr/>
        <a:lstStyle/>
        <a:p>
          <a:pPr rtl="0"/>
          <a:r>
            <a:rPr lang="en-GB" sz="2400" dirty="0"/>
            <a:t>Horn and Cattell (1967) - report an age-related decline in performance on fluid intelligence tasks.</a:t>
          </a:r>
        </a:p>
      </dgm:t>
    </dgm:pt>
    <dgm:pt modelId="{E764E0E5-2A18-4932-96D5-4D3286292DA8}" type="parTrans" cxnId="{35EE3F7E-6603-4A64-A9AE-64B40A1E57E9}">
      <dgm:prSet/>
      <dgm:spPr/>
      <dgm:t>
        <a:bodyPr/>
        <a:lstStyle/>
        <a:p>
          <a:endParaRPr lang="en-GB"/>
        </a:p>
      </dgm:t>
    </dgm:pt>
    <dgm:pt modelId="{85341F07-2D39-4B97-A716-30BE89AD458C}" type="sibTrans" cxnId="{35EE3F7E-6603-4A64-A9AE-64B40A1E57E9}">
      <dgm:prSet/>
      <dgm:spPr/>
      <dgm:t>
        <a:bodyPr/>
        <a:lstStyle/>
        <a:p>
          <a:endParaRPr lang="en-GB"/>
        </a:p>
      </dgm:t>
    </dgm:pt>
    <dgm:pt modelId="{8C3F4880-18C9-4B2F-81A3-81B0A3EBB4B1}">
      <dgm:prSet custT="1"/>
      <dgm:spPr/>
      <dgm:t>
        <a:bodyPr/>
        <a:lstStyle/>
        <a:p>
          <a:pPr rtl="0"/>
          <a:r>
            <a:rPr lang="en-GB" sz="2400" dirty="0" err="1"/>
            <a:t>Salthouse</a:t>
          </a:r>
          <a:r>
            <a:rPr lang="en-GB" sz="2400" dirty="0"/>
            <a:t> (1996, 2001a) - the age-related decline in a variety of cognitive abilities, including reasoning, can be accounted for by a single mechanism, generalized slowing. </a:t>
          </a:r>
        </a:p>
      </dgm:t>
    </dgm:pt>
    <dgm:pt modelId="{D3E1A8D1-DE34-4F53-AD18-125730A2D13E}" type="parTrans" cxnId="{725C07B0-FBEE-4E74-8B7A-BF5BC62B2D7E}">
      <dgm:prSet/>
      <dgm:spPr/>
      <dgm:t>
        <a:bodyPr/>
        <a:lstStyle/>
        <a:p>
          <a:endParaRPr lang="en-GB"/>
        </a:p>
      </dgm:t>
    </dgm:pt>
    <dgm:pt modelId="{58486822-1767-47F2-8286-04F817E7A717}" type="sibTrans" cxnId="{725C07B0-FBEE-4E74-8B7A-BF5BC62B2D7E}">
      <dgm:prSet/>
      <dgm:spPr/>
      <dgm:t>
        <a:bodyPr/>
        <a:lstStyle/>
        <a:p>
          <a:endParaRPr lang="en-GB"/>
        </a:p>
      </dgm:t>
    </dgm:pt>
    <dgm:pt modelId="{15B79D6B-9D00-4F7D-B43E-7DE79880897D}">
      <dgm:prSet custT="1"/>
      <dgm:spPr/>
      <dgm:t>
        <a:bodyPr/>
        <a:lstStyle/>
        <a:p>
          <a:pPr rtl="0"/>
          <a:r>
            <a:rPr lang="en-GB" sz="2400" dirty="0"/>
            <a:t>Detrimental effect on cognitive function </a:t>
          </a:r>
        </a:p>
      </dgm:t>
    </dgm:pt>
    <dgm:pt modelId="{761A48F5-1A5B-4E4C-83C1-880021D6E41A}" type="parTrans" cxnId="{5C42F013-28DF-4D08-8B49-F25D224E0295}">
      <dgm:prSet/>
      <dgm:spPr/>
      <dgm:t>
        <a:bodyPr/>
        <a:lstStyle/>
        <a:p>
          <a:endParaRPr lang="en-GB"/>
        </a:p>
      </dgm:t>
    </dgm:pt>
    <dgm:pt modelId="{A1242247-7716-4E98-AB64-AFBFED315FC3}" type="sibTrans" cxnId="{5C42F013-28DF-4D08-8B49-F25D224E0295}">
      <dgm:prSet/>
      <dgm:spPr/>
      <dgm:t>
        <a:bodyPr/>
        <a:lstStyle/>
        <a:p>
          <a:endParaRPr lang="en-GB"/>
        </a:p>
      </dgm:t>
    </dgm:pt>
    <dgm:pt modelId="{AC85C0CB-E132-4916-851E-9863C57B8A96}">
      <dgm:prSet custT="1"/>
      <dgm:spPr/>
      <dgm:t>
        <a:bodyPr/>
        <a:lstStyle/>
        <a:p>
          <a:pPr rtl="0"/>
          <a:r>
            <a:rPr lang="en-GB" sz="1800" dirty="0"/>
            <a:t>inability to effectively execute the component operations involved in a task due to time limitations</a:t>
          </a:r>
        </a:p>
      </dgm:t>
    </dgm:pt>
    <dgm:pt modelId="{A753954C-2B9C-40C2-A76C-B3746D706DD6}" type="parTrans" cxnId="{BF91FBCB-27AE-4F25-B201-A8482F56250C}">
      <dgm:prSet/>
      <dgm:spPr/>
      <dgm:t>
        <a:bodyPr/>
        <a:lstStyle/>
        <a:p>
          <a:endParaRPr lang="en-GB"/>
        </a:p>
      </dgm:t>
    </dgm:pt>
    <dgm:pt modelId="{62620C68-1551-4684-8555-8B277973CA3F}" type="sibTrans" cxnId="{BF91FBCB-27AE-4F25-B201-A8482F56250C}">
      <dgm:prSet/>
      <dgm:spPr/>
      <dgm:t>
        <a:bodyPr/>
        <a:lstStyle/>
        <a:p>
          <a:endParaRPr lang="en-GB"/>
        </a:p>
      </dgm:t>
    </dgm:pt>
    <dgm:pt modelId="{5F71A709-6CB5-4ED1-989C-DFB9095BB547}">
      <dgm:prSet custT="1"/>
      <dgm:spPr/>
      <dgm:t>
        <a:bodyPr/>
        <a:lstStyle/>
        <a:p>
          <a:pPr rtl="0"/>
          <a:r>
            <a:rPr lang="en-GB" sz="1800" dirty="0"/>
            <a:t>inability to hold information on-line that is necessary for task completion</a:t>
          </a:r>
        </a:p>
      </dgm:t>
    </dgm:pt>
    <dgm:pt modelId="{4D3E39C3-D143-4C98-87A7-16F76C761EE1}" type="parTrans" cxnId="{DC83C849-97E5-4E95-93E5-6D96227059C3}">
      <dgm:prSet/>
      <dgm:spPr/>
      <dgm:t>
        <a:bodyPr/>
        <a:lstStyle/>
        <a:p>
          <a:endParaRPr lang="en-GB"/>
        </a:p>
      </dgm:t>
    </dgm:pt>
    <dgm:pt modelId="{58021839-AB4B-4870-BDFD-9A9A09162603}" type="sibTrans" cxnId="{DC83C849-97E5-4E95-93E5-6D96227059C3}">
      <dgm:prSet/>
      <dgm:spPr/>
      <dgm:t>
        <a:bodyPr/>
        <a:lstStyle/>
        <a:p>
          <a:endParaRPr lang="en-GB"/>
        </a:p>
      </dgm:t>
    </dgm:pt>
    <dgm:pt modelId="{F954E514-52FB-4D21-8F34-A4D0E63521CE}" type="pres">
      <dgm:prSet presAssocID="{C9DB6189-363D-44CF-A4DC-CDE6B1F10922}" presName="diagram" presStyleCnt="0">
        <dgm:presLayoutVars>
          <dgm:chPref val="1"/>
          <dgm:dir/>
          <dgm:animOne val="branch"/>
          <dgm:animLvl val="lvl"/>
          <dgm:resizeHandles/>
        </dgm:presLayoutVars>
      </dgm:prSet>
      <dgm:spPr/>
      <dgm:t>
        <a:bodyPr/>
        <a:lstStyle/>
        <a:p>
          <a:endParaRPr lang="en-US"/>
        </a:p>
      </dgm:t>
    </dgm:pt>
    <dgm:pt modelId="{D862AD1E-8E6B-4182-8B0E-EC6C8505D0B2}" type="pres">
      <dgm:prSet presAssocID="{53D58300-5E0C-4E37-9E20-BDDC3B40F194}" presName="root" presStyleCnt="0"/>
      <dgm:spPr/>
    </dgm:pt>
    <dgm:pt modelId="{7E2A45CC-AF72-42DA-A389-46EBF4150D7A}" type="pres">
      <dgm:prSet presAssocID="{53D58300-5E0C-4E37-9E20-BDDC3B40F194}" presName="rootComposite" presStyleCnt="0"/>
      <dgm:spPr/>
    </dgm:pt>
    <dgm:pt modelId="{4DCD9D63-49C4-40CA-92A1-125BBBF1F753}" type="pres">
      <dgm:prSet presAssocID="{53D58300-5E0C-4E37-9E20-BDDC3B40F194}" presName="rootText" presStyleLbl="node1" presStyleIdx="0" presStyleCnt="2" custScaleY="108736" custLinFactNeighborX="-114" custLinFactNeighborY="3936"/>
      <dgm:spPr/>
      <dgm:t>
        <a:bodyPr/>
        <a:lstStyle/>
        <a:p>
          <a:endParaRPr lang="en-US"/>
        </a:p>
      </dgm:t>
    </dgm:pt>
    <dgm:pt modelId="{527606C4-2443-42F5-9B5B-F8C731D5AF5B}" type="pres">
      <dgm:prSet presAssocID="{53D58300-5E0C-4E37-9E20-BDDC3B40F194}" presName="rootConnector" presStyleLbl="node1" presStyleIdx="0" presStyleCnt="2"/>
      <dgm:spPr/>
      <dgm:t>
        <a:bodyPr/>
        <a:lstStyle/>
        <a:p>
          <a:endParaRPr lang="en-US"/>
        </a:p>
      </dgm:t>
    </dgm:pt>
    <dgm:pt modelId="{127E563B-E4C2-40C5-A64A-2B8491FFC470}" type="pres">
      <dgm:prSet presAssocID="{53D58300-5E0C-4E37-9E20-BDDC3B40F194}" presName="childShape" presStyleCnt="0"/>
      <dgm:spPr/>
    </dgm:pt>
    <dgm:pt modelId="{A4C664DF-13FD-45D2-B03E-EDCAC6E5F713}" type="pres">
      <dgm:prSet presAssocID="{8C3F4880-18C9-4B2F-81A3-81B0A3EBB4B1}" presName="root" presStyleCnt="0"/>
      <dgm:spPr/>
    </dgm:pt>
    <dgm:pt modelId="{F9B6EFED-4167-4358-A088-A23FB6ADD9DB}" type="pres">
      <dgm:prSet presAssocID="{8C3F4880-18C9-4B2F-81A3-81B0A3EBB4B1}" presName="rootComposite" presStyleCnt="0"/>
      <dgm:spPr/>
    </dgm:pt>
    <dgm:pt modelId="{8A737EC5-CBBD-4885-AFB8-B02343086E76}" type="pres">
      <dgm:prSet presAssocID="{8C3F4880-18C9-4B2F-81A3-81B0A3EBB4B1}" presName="rootText" presStyleLbl="node1" presStyleIdx="1" presStyleCnt="2" custScaleX="123865" custScaleY="149034" custLinFactNeighborX="-3656" custLinFactNeighborY="-31827"/>
      <dgm:spPr/>
      <dgm:t>
        <a:bodyPr/>
        <a:lstStyle/>
        <a:p>
          <a:endParaRPr lang="en-US"/>
        </a:p>
      </dgm:t>
    </dgm:pt>
    <dgm:pt modelId="{0560F4DF-CD12-4CB4-A219-09570963B8F0}" type="pres">
      <dgm:prSet presAssocID="{8C3F4880-18C9-4B2F-81A3-81B0A3EBB4B1}" presName="rootConnector" presStyleLbl="node1" presStyleIdx="1" presStyleCnt="2"/>
      <dgm:spPr/>
      <dgm:t>
        <a:bodyPr/>
        <a:lstStyle/>
        <a:p>
          <a:endParaRPr lang="en-US"/>
        </a:p>
      </dgm:t>
    </dgm:pt>
    <dgm:pt modelId="{A73A8F4C-7863-4BFF-A2C2-0DA9B54C61F2}" type="pres">
      <dgm:prSet presAssocID="{8C3F4880-18C9-4B2F-81A3-81B0A3EBB4B1}" presName="childShape" presStyleCnt="0"/>
      <dgm:spPr/>
    </dgm:pt>
    <dgm:pt modelId="{77918618-3516-444D-8084-C50129E65CA8}" type="pres">
      <dgm:prSet presAssocID="{761A48F5-1A5B-4E4C-83C1-880021D6E41A}" presName="Name13" presStyleLbl="parChTrans1D2" presStyleIdx="0" presStyleCnt="1"/>
      <dgm:spPr/>
      <dgm:t>
        <a:bodyPr/>
        <a:lstStyle/>
        <a:p>
          <a:endParaRPr lang="en-US"/>
        </a:p>
      </dgm:t>
    </dgm:pt>
    <dgm:pt modelId="{D4246A6F-2314-427B-8579-1D4C9B83B94B}" type="pres">
      <dgm:prSet presAssocID="{15B79D6B-9D00-4F7D-B43E-7DE79880897D}" presName="childText" presStyleLbl="bgAcc1" presStyleIdx="0" presStyleCnt="1" custScaleX="142822" custScaleY="165798">
        <dgm:presLayoutVars>
          <dgm:bulletEnabled val="1"/>
        </dgm:presLayoutVars>
      </dgm:prSet>
      <dgm:spPr/>
      <dgm:t>
        <a:bodyPr/>
        <a:lstStyle/>
        <a:p>
          <a:endParaRPr lang="en-US"/>
        </a:p>
      </dgm:t>
    </dgm:pt>
  </dgm:ptLst>
  <dgm:cxnLst>
    <dgm:cxn modelId="{BF91FBCB-27AE-4F25-B201-A8482F56250C}" srcId="{15B79D6B-9D00-4F7D-B43E-7DE79880897D}" destId="{AC85C0CB-E132-4916-851E-9863C57B8A96}" srcOrd="0" destOrd="0" parTransId="{A753954C-2B9C-40C2-A76C-B3746D706DD6}" sibTransId="{62620C68-1551-4684-8555-8B277973CA3F}"/>
    <dgm:cxn modelId="{545F8ABA-65C6-4CB9-A52D-E41B082C7602}" type="presOf" srcId="{53D58300-5E0C-4E37-9E20-BDDC3B40F194}" destId="{4DCD9D63-49C4-40CA-92A1-125BBBF1F753}" srcOrd="0" destOrd="0" presId="urn:microsoft.com/office/officeart/2005/8/layout/hierarchy3"/>
    <dgm:cxn modelId="{725C07B0-FBEE-4E74-8B7A-BF5BC62B2D7E}" srcId="{C9DB6189-363D-44CF-A4DC-CDE6B1F10922}" destId="{8C3F4880-18C9-4B2F-81A3-81B0A3EBB4B1}" srcOrd="1" destOrd="0" parTransId="{D3E1A8D1-DE34-4F53-AD18-125730A2D13E}" sibTransId="{58486822-1767-47F2-8286-04F817E7A717}"/>
    <dgm:cxn modelId="{26890246-CA63-4AF4-93E8-969B2AFBE9A8}" type="presOf" srcId="{8C3F4880-18C9-4B2F-81A3-81B0A3EBB4B1}" destId="{8A737EC5-CBBD-4885-AFB8-B02343086E76}" srcOrd="0" destOrd="0" presId="urn:microsoft.com/office/officeart/2005/8/layout/hierarchy3"/>
    <dgm:cxn modelId="{9DE6EE04-889D-469B-8AB3-04350BCE9D7A}" type="presOf" srcId="{761A48F5-1A5B-4E4C-83C1-880021D6E41A}" destId="{77918618-3516-444D-8084-C50129E65CA8}" srcOrd="0" destOrd="0" presId="urn:microsoft.com/office/officeart/2005/8/layout/hierarchy3"/>
    <dgm:cxn modelId="{145195BC-27EE-43E8-9193-C0F0D18596DD}" type="presOf" srcId="{15B79D6B-9D00-4F7D-B43E-7DE79880897D}" destId="{D4246A6F-2314-427B-8579-1D4C9B83B94B}" srcOrd="0" destOrd="0" presId="urn:microsoft.com/office/officeart/2005/8/layout/hierarchy3"/>
    <dgm:cxn modelId="{F2BE683E-98E3-41FE-B541-54F8D123781F}" type="presOf" srcId="{5F71A709-6CB5-4ED1-989C-DFB9095BB547}" destId="{D4246A6F-2314-427B-8579-1D4C9B83B94B}" srcOrd="0" destOrd="2" presId="urn:microsoft.com/office/officeart/2005/8/layout/hierarchy3"/>
    <dgm:cxn modelId="{35EE3F7E-6603-4A64-A9AE-64B40A1E57E9}" srcId="{C9DB6189-363D-44CF-A4DC-CDE6B1F10922}" destId="{53D58300-5E0C-4E37-9E20-BDDC3B40F194}" srcOrd="0" destOrd="0" parTransId="{E764E0E5-2A18-4932-96D5-4D3286292DA8}" sibTransId="{85341F07-2D39-4B97-A716-30BE89AD458C}"/>
    <dgm:cxn modelId="{5C42F013-28DF-4D08-8B49-F25D224E0295}" srcId="{8C3F4880-18C9-4B2F-81A3-81B0A3EBB4B1}" destId="{15B79D6B-9D00-4F7D-B43E-7DE79880897D}" srcOrd="0" destOrd="0" parTransId="{761A48F5-1A5B-4E4C-83C1-880021D6E41A}" sibTransId="{A1242247-7716-4E98-AB64-AFBFED315FC3}"/>
    <dgm:cxn modelId="{7F33B299-4667-4788-A79C-1641B5F4A810}" type="presOf" srcId="{C9DB6189-363D-44CF-A4DC-CDE6B1F10922}" destId="{F954E514-52FB-4D21-8F34-A4D0E63521CE}" srcOrd="0" destOrd="0" presId="urn:microsoft.com/office/officeart/2005/8/layout/hierarchy3"/>
    <dgm:cxn modelId="{E7594BC5-58AD-450D-9AC6-0ECF0FEDB429}" type="presOf" srcId="{53D58300-5E0C-4E37-9E20-BDDC3B40F194}" destId="{527606C4-2443-42F5-9B5B-F8C731D5AF5B}" srcOrd="1" destOrd="0" presId="urn:microsoft.com/office/officeart/2005/8/layout/hierarchy3"/>
    <dgm:cxn modelId="{DD066F0B-AAB1-4850-B69E-FA3E84A06365}" type="presOf" srcId="{AC85C0CB-E132-4916-851E-9863C57B8A96}" destId="{D4246A6F-2314-427B-8579-1D4C9B83B94B}" srcOrd="0" destOrd="1" presId="urn:microsoft.com/office/officeart/2005/8/layout/hierarchy3"/>
    <dgm:cxn modelId="{DC83C849-97E5-4E95-93E5-6D96227059C3}" srcId="{15B79D6B-9D00-4F7D-B43E-7DE79880897D}" destId="{5F71A709-6CB5-4ED1-989C-DFB9095BB547}" srcOrd="1" destOrd="0" parTransId="{4D3E39C3-D143-4C98-87A7-16F76C761EE1}" sibTransId="{58021839-AB4B-4870-BDFD-9A9A09162603}"/>
    <dgm:cxn modelId="{2A2E3ADF-1B74-4F53-901B-586CFC0EC7AD}" type="presOf" srcId="{8C3F4880-18C9-4B2F-81A3-81B0A3EBB4B1}" destId="{0560F4DF-CD12-4CB4-A219-09570963B8F0}" srcOrd="1" destOrd="0" presId="urn:microsoft.com/office/officeart/2005/8/layout/hierarchy3"/>
    <dgm:cxn modelId="{5FDA4157-2B10-4A1A-9449-D5C6E4714209}" type="presParOf" srcId="{F954E514-52FB-4D21-8F34-A4D0E63521CE}" destId="{D862AD1E-8E6B-4182-8B0E-EC6C8505D0B2}" srcOrd="0" destOrd="0" presId="urn:microsoft.com/office/officeart/2005/8/layout/hierarchy3"/>
    <dgm:cxn modelId="{6A2F8C93-D8A6-48FB-99F2-BE9D47813FA6}" type="presParOf" srcId="{D862AD1E-8E6B-4182-8B0E-EC6C8505D0B2}" destId="{7E2A45CC-AF72-42DA-A389-46EBF4150D7A}" srcOrd="0" destOrd="0" presId="urn:microsoft.com/office/officeart/2005/8/layout/hierarchy3"/>
    <dgm:cxn modelId="{24332F2C-486D-4C84-AF76-4EDC8095722C}" type="presParOf" srcId="{7E2A45CC-AF72-42DA-A389-46EBF4150D7A}" destId="{4DCD9D63-49C4-40CA-92A1-125BBBF1F753}" srcOrd="0" destOrd="0" presId="urn:microsoft.com/office/officeart/2005/8/layout/hierarchy3"/>
    <dgm:cxn modelId="{23B9D409-C7D0-48E8-90A7-888392CBBB3E}" type="presParOf" srcId="{7E2A45CC-AF72-42DA-A389-46EBF4150D7A}" destId="{527606C4-2443-42F5-9B5B-F8C731D5AF5B}" srcOrd="1" destOrd="0" presId="urn:microsoft.com/office/officeart/2005/8/layout/hierarchy3"/>
    <dgm:cxn modelId="{2157F163-0164-4554-B22F-960036135F7D}" type="presParOf" srcId="{D862AD1E-8E6B-4182-8B0E-EC6C8505D0B2}" destId="{127E563B-E4C2-40C5-A64A-2B8491FFC470}" srcOrd="1" destOrd="0" presId="urn:microsoft.com/office/officeart/2005/8/layout/hierarchy3"/>
    <dgm:cxn modelId="{365A6620-9DFA-432A-A340-45B001CDEF86}" type="presParOf" srcId="{F954E514-52FB-4D21-8F34-A4D0E63521CE}" destId="{A4C664DF-13FD-45D2-B03E-EDCAC6E5F713}" srcOrd="1" destOrd="0" presId="urn:microsoft.com/office/officeart/2005/8/layout/hierarchy3"/>
    <dgm:cxn modelId="{9B09F317-C33A-4EF9-8B30-5BFA20FEF265}" type="presParOf" srcId="{A4C664DF-13FD-45D2-B03E-EDCAC6E5F713}" destId="{F9B6EFED-4167-4358-A088-A23FB6ADD9DB}" srcOrd="0" destOrd="0" presId="urn:microsoft.com/office/officeart/2005/8/layout/hierarchy3"/>
    <dgm:cxn modelId="{6FCD56E1-CC5A-40A6-A472-6359E02D1B4A}" type="presParOf" srcId="{F9B6EFED-4167-4358-A088-A23FB6ADD9DB}" destId="{8A737EC5-CBBD-4885-AFB8-B02343086E76}" srcOrd="0" destOrd="0" presId="urn:microsoft.com/office/officeart/2005/8/layout/hierarchy3"/>
    <dgm:cxn modelId="{715A3446-A23C-4146-8F12-A6BA561D61A6}" type="presParOf" srcId="{F9B6EFED-4167-4358-A088-A23FB6ADD9DB}" destId="{0560F4DF-CD12-4CB4-A219-09570963B8F0}" srcOrd="1" destOrd="0" presId="urn:microsoft.com/office/officeart/2005/8/layout/hierarchy3"/>
    <dgm:cxn modelId="{5FF475AE-73AE-4D51-A132-693AE8C12351}" type="presParOf" srcId="{A4C664DF-13FD-45D2-B03E-EDCAC6E5F713}" destId="{A73A8F4C-7863-4BFF-A2C2-0DA9B54C61F2}" srcOrd="1" destOrd="0" presId="urn:microsoft.com/office/officeart/2005/8/layout/hierarchy3"/>
    <dgm:cxn modelId="{B1859D45-3A66-4F72-B46E-F5AFDE5639EA}" type="presParOf" srcId="{A73A8F4C-7863-4BFF-A2C2-0DA9B54C61F2}" destId="{77918618-3516-444D-8084-C50129E65CA8}" srcOrd="0" destOrd="0" presId="urn:microsoft.com/office/officeart/2005/8/layout/hierarchy3"/>
    <dgm:cxn modelId="{BC6C33AD-1726-4360-9AA9-287F24A103B1}" type="presParOf" srcId="{A73A8F4C-7863-4BFF-A2C2-0DA9B54C61F2}" destId="{D4246A6F-2314-427B-8579-1D4C9B83B94B}"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0.xml><?xml version="1.0" encoding="utf-8"?>
<dgm:dataModel xmlns:dgm="http://schemas.openxmlformats.org/drawingml/2006/diagram" xmlns:a="http://schemas.openxmlformats.org/drawingml/2006/main">
  <dgm:ptLst>
    <dgm:pt modelId="{EA9E9748-0191-4696-87A1-E825C95B020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CD61284-51E0-437F-A871-0ABBBB1CBF63}">
      <dgm:prSet custT="1"/>
      <dgm:spPr/>
      <dgm:t>
        <a:bodyPr/>
        <a:lstStyle/>
        <a:p>
          <a:pPr rtl="0"/>
          <a:r>
            <a:rPr lang="en-GB" sz="2000" dirty="0"/>
            <a:t>In addition, the largest age-related reductions in cerebral blood flow have been localized to the frontal and prefrontal areas (</a:t>
          </a:r>
          <a:r>
            <a:rPr lang="en-GB" sz="2000" dirty="0" err="1"/>
            <a:t>Schroeter</a:t>
          </a:r>
          <a:r>
            <a:rPr lang="en-GB" sz="2000" dirty="0"/>
            <a:t>, </a:t>
          </a:r>
          <a:r>
            <a:rPr lang="en-GB" sz="2000" dirty="0" err="1"/>
            <a:t>Zysset</a:t>
          </a:r>
          <a:r>
            <a:rPr lang="en-GB" sz="2000" dirty="0"/>
            <a:t>, </a:t>
          </a:r>
          <a:r>
            <a:rPr lang="en-GB" sz="2000" dirty="0" err="1"/>
            <a:t>Kruggel</a:t>
          </a:r>
          <a:r>
            <a:rPr lang="en-GB" sz="2000" dirty="0"/>
            <a:t>, &amp; von </a:t>
          </a:r>
          <a:r>
            <a:rPr lang="en-GB" sz="2000" dirty="0" err="1"/>
            <a:t>Cramon</a:t>
          </a:r>
          <a:r>
            <a:rPr lang="en-GB" sz="2000" dirty="0"/>
            <a:t>, 2003; Shaw et al.,1984).</a:t>
          </a:r>
        </a:p>
      </dgm:t>
    </dgm:pt>
    <dgm:pt modelId="{FD6CEABB-56A7-41F9-915E-11F2C23AE76E}" type="parTrans" cxnId="{07FD1AAB-318A-4FBC-B509-14CCBBA74203}">
      <dgm:prSet/>
      <dgm:spPr/>
      <dgm:t>
        <a:bodyPr/>
        <a:lstStyle/>
        <a:p>
          <a:endParaRPr lang="en-GB"/>
        </a:p>
      </dgm:t>
    </dgm:pt>
    <dgm:pt modelId="{B0F0953D-6DE3-474D-B5B4-11E8DB6F54AB}" type="sibTrans" cxnId="{07FD1AAB-318A-4FBC-B509-14CCBBA74203}">
      <dgm:prSet/>
      <dgm:spPr/>
      <dgm:t>
        <a:bodyPr/>
        <a:lstStyle/>
        <a:p>
          <a:endParaRPr lang="en-GB"/>
        </a:p>
      </dgm:t>
    </dgm:pt>
    <dgm:pt modelId="{53858297-FC52-4FF6-884D-8AAE8805C9F9}" type="pres">
      <dgm:prSet presAssocID="{EA9E9748-0191-4696-87A1-E825C95B020C}" presName="linear" presStyleCnt="0">
        <dgm:presLayoutVars>
          <dgm:animLvl val="lvl"/>
          <dgm:resizeHandles val="exact"/>
        </dgm:presLayoutVars>
      </dgm:prSet>
      <dgm:spPr/>
      <dgm:t>
        <a:bodyPr/>
        <a:lstStyle/>
        <a:p>
          <a:endParaRPr lang="en-US"/>
        </a:p>
      </dgm:t>
    </dgm:pt>
    <dgm:pt modelId="{8EC11E84-570E-474C-80D2-1B17F8B39DF4}" type="pres">
      <dgm:prSet presAssocID="{0CD61284-51E0-437F-A871-0ABBBB1CBF63}" presName="parentText" presStyleLbl="node1" presStyleIdx="0" presStyleCnt="1">
        <dgm:presLayoutVars>
          <dgm:chMax val="0"/>
          <dgm:bulletEnabled val="1"/>
        </dgm:presLayoutVars>
      </dgm:prSet>
      <dgm:spPr/>
      <dgm:t>
        <a:bodyPr/>
        <a:lstStyle/>
        <a:p>
          <a:endParaRPr lang="en-US"/>
        </a:p>
      </dgm:t>
    </dgm:pt>
  </dgm:ptLst>
  <dgm:cxnLst>
    <dgm:cxn modelId="{6AABCD22-5ED0-4D58-8CAC-98F098EF5CB2}" type="presOf" srcId="{0CD61284-51E0-437F-A871-0ABBBB1CBF63}" destId="{8EC11E84-570E-474C-80D2-1B17F8B39DF4}" srcOrd="0" destOrd="0" presId="urn:microsoft.com/office/officeart/2005/8/layout/vList2"/>
    <dgm:cxn modelId="{FF899A7B-38CB-4A22-B4B4-22BB9044D61B}" type="presOf" srcId="{EA9E9748-0191-4696-87A1-E825C95B020C}" destId="{53858297-FC52-4FF6-884D-8AAE8805C9F9}" srcOrd="0" destOrd="0" presId="urn:microsoft.com/office/officeart/2005/8/layout/vList2"/>
    <dgm:cxn modelId="{07FD1AAB-318A-4FBC-B509-14CCBBA74203}" srcId="{EA9E9748-0191-4696-87A1-E825C95B020C}" destId="{0CD61284-51E0-437F-A871-0ABBBB1CBF63}" srcOrd="0" destOrd="0" parTransId="{FD6CEABB-56A7-41F9-915E-11F2C23AE76E}" sibTransId="{B0F0953D-6DE3-474D-B5B4-11E8DB6F54AB}"/>
    <dgm:cxn modelId="{4C4FC495-F629-4795-820D-9A66620EEAB5}" type="presParOf" srcId="{53858297-FC52-4FF6-884D-8AAE8805C9F9}" destId="{8EC11E84-570E-474C-80D2-1B17F8B39DF4}"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1.xml><?xml version="1.0" encoding="utf-8"?>
<dgm:dataModel xmlns:dgm="http://schemas.openxmlformats.org/drawingml/2006/diagram" xmlns:a="http://schemas.openxmlformats.org/drawingml/2006/main">
  <dgm:ptLst>
    <dgm:pt modelId="{F56B1799-3FF6-4A2B-B646-4C99A6623E38}"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CD712C46-5120-4B2D-BFF8-13DD81D18E92}">
      <dgm:prSet custT="1"/>
      <dgm:spPr/>
      <dgm:t>
        <a:bodyPr/>
        <a:lstStyle/>
        <a:p>
          <a:pPr rtl="0"/>
          <a:r>
            <a:rPr lang="en-GB" sz="2400" dirty="0"/>
            <a:t>Age-related cognitive decline relates to the functioning of the frontal lobes.</a:t>
          </a:r>
        </a:p>
      </dgm:t>
    </dgm:pt>
    <dgm:pt modelId="{CB5F7C2C-38B8-46B3-BECB-31712CAC722F}" type="parTrans" cxnId="{BD2DB9CA-9689-4B1F-9A95-91B66DF5196F}">
      <dgm:prSet/>
      <dgm:spPr/>
      <dgm:t>
        <a:bodyPr/>
        <a:lstStyle/>
        <a:p>
          <a:endParaRPr lang="en-GB"/>
        </a:p>
      </dgm:t>
    </dgm:pt>
    <dgm:pt modelId="{E81B62B4-8407-4B81-822B-26C886E8FC6E}" type="sibTrans" cxnId="{BD2DB9CA-9689-4B1F-9A95-91B66DF5196F}">
      <dgm:prSet/>
      <dgm:spPr/>
      <dgm:t>
        <a:bodyPr/>
        <a:lstStyle/>
        <a:p>
          <a:endParaRPr lang="en-GB"/>
        </a:p>
      </dgm:t>
    </dgm:pt>
    <dgm:pt modelId="{BC8346AC-EAE0-4DAA-A351-B969BFAA6DE3}" type="pres">
      <dgm:prSet presAssocID="{F56B1799-3FF6-4A2B-B646-4C99A6623E38}" presName="Name0" presStyleCnt="0">
        <dgm:presLayoutVars>
          <dgm:dir/>
          <dgm:animLvl val="lvl"/>
          <dgm:resizeHandles val="exact"/>
        </dgm:presLayoutVars>
      </dgm:prSet>
      <dgm:spPr/>
      <dgm:t>
        <a:bodyPr/>
        <a:lstStyle/>
        <a:p>
          <a:endParaRPr lang="en-US"/>
        </a:p>
      </dgm:t>
    </dgm:pt>
    <dgm:pt modelId="{F4FFB4AF-FC5E-4C15-AA33-60B85689CB3A}" type="pres">
      <dgm:prSet presAssocID="{CD712C46-5120-4B2D-BFF8-13DD81D18E92}" presName="linNode" presStyleCnt="0"/>
      <dgm:spPr/>
    </dgm:pt>
    <dgm:pt modelId="{4CA76018-FEA7-4D29-8C3D-6A0FDE927162}" type="pres">
      <dgm:prSet presAssocID="{CD712C46-5120-4B2D-BFF8-13DD81D18E92}" presName="parentText" presStyleLbl="node1" presStyleIdx="0" presStyleCnt="1" custScaleX="277778">
        <dgm:presLayoutVars>
          <dgm:chMax val="1"/>
          <dgm:bulletEnabled val="1"/>
        </dgm:presLayoutVars>
      </dgm:prSet>
      <dgm:spPr/>
      <dgm:t>
        <a:bodyPr/>
        <a:lstStyle/>
        <a:p>
          <a:endParaRPr lang="en-US"/>
        </a:p>
      </dgm:t>
    </dgm:pt>
  </dgm:ptLst>
  <dgm:cxnLst>
    <dgm:cxn modelId="{BD2DB9CA-9689-4B1F-9A95-91B66DF5196F}" srcId="{F56B1799-3FF6-4A2B-B646-4C99A6623E38}" destId="{CD712C46-5120-4B2D-BFF8-13DD81D18E92}" srcOrd="0" destOrd="0" parTransId="{CB5F7C2C-38B8-46B3-BECB-31712CAC722F}" sibTransId="{E81B62B4-8407-4B81-822B-26C886E8FC6E}"/>
    <dgm:cxn modelId="{E897521E-AED6-476B-9B40-27FEBFE38012}" type="presOf" srcId="{CD712C46-5120-4B2D-BFF8-13DD81D18E92}" destId="{4CA76018-FEA7-4D29-8C3D-6A0FDE927162}" srcOrd="0" destOrd="0" presId="urn:microsoft.com/office/officeart/2005/8/layout/vList5"/>
    <dgm:cxn modelId="{88C71711-3388-4889-AC4C-488790424F41}" type="presOf" srcId="{F56B1799-3FF6-4A2B-B646-4C99A6623E38}" destId="{BC8346AC-EAE0-4DAA-A351-B969BFAA6DE3}" srcOrd="0" destOrd="0" presId="urn:microsoft.com/office/officeart/2005/8/layout/vList5"/>
    <dgm:cxn modelId="{3CDF373B-0F5D-46F3-8136-8AFDC58373BF}" type="presParOf" srcId="{BC8346AC-EAE0-4DAA-A351-B969BFAA6DE3}" destId="{F4FFB4AF-FC5E-4C15-AA33-60B85689CB3A}" srcOrd="0" destOrd="0" presId="urn:microsoft.com/office/officeart/2005/8/layout/vList5"/>
    <dgm:cxn modelId="{4BEC1C8B-7BCE-4981-9C56-6AF0977AAB8E}" type="presParOf" srcId="{F4FFB4AF-FC5E-4C15-AA33-60B85689CB3A}" destId="{4CA76018-FEA7-4D29-8C3D-6A0FDE927162}"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2.xml><?xml version="1.0" encoding="utf-8"?>
<dgm:dataModel xmlns:dgm="http://schemas.openxmlformats.org/drawingml/2006/diagram" xmlns:a="http://schemas.openxmlformats.org/drawingml/2006/main">
  <dgm:ptLst>
    <dgm:pt modelId="{D5FF9B47-B925-4711-9BE3-36819ADCED0D}"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ED9C7DF3-9A8F-45B4-94C4-8F2F3EC8C4D0}">
      <dgm:prSet custT="1"/>
      <dgm:spPr/>
      <dgm:t>
        <a:bodyPr/>
        <a:lstStyle/>
        <a:p>
          <a:pPr rtl="0"/>
          <a:r>
            <a:rPr lang="en-GB" sz="2000" dirty="0"/>
            <a:t>Prefrontal cortex theory (West, 1996) - that goal-oriented functions of the prefrontal cortex (e.g., integrating information, executing complex, sequential behaviours, handling novelty, and inhibiting distracting or interfering information) are most susceptible to age effects because of the neurophysiological changes occurring in this area of the brain. </a:t>
          </a:r>
        </a:p>
      </dgm:t>
    </dgm:pt>
    <dgm:pt modelId="{D4D180CC-0A3D-478D-8A39-649E1D4DC440}" type="parTrans" cxnId="{35A73EC7-47D1-4D38-AAA8-1418AC25AE5A}">
      <dgm:prSet/>
      <dgm:spPr/>
      <dgm:t>
        <a:bodyPr/>
        <a:lstStyle/>
        <a:p>
          <a:endParaRPr lang="en-GB"/>
        </a:p>
      </dgm:t>
    </dgm:pt>
    <dgm:pt modelId="{3BB02ED4-5AEF-4C05-9FA5-8C0BFE770096}" type="sibTrans" cxnId="{35A73EC7-47D1-4D38-AAA8-1418AC25AE5A}">
      <dgm:prSet/>
      <dgm:spPr/>
      <dgm:t>
        <a:bodyPr/>
        <a:lstStyle/>
        <a:p>
          <a:endParaRPr lang="en-GB"/>
        </a:p>
      </dgm:t>
    </dgm:pt>
    <dgm:pt modelId="{F2371222-E482-4787-A957-D50076B56041}" type="pres">
      <dgm:prSet presAssocID="{D5FF9B47-B925-4711-9BE3-36819ADCED0D}" presName="compositeShape" presStyleCnt="0">
        <dgm:presLayoutVars>
          <dgm:chMax val="7"/>
          <dgm:dir/>
          <dgm:resizeHandles val="exact"/>
        </dgm:presLayoutVars>
      </dgm:prSet>
      <dgm:spPr/>
      <dgm:t>
        <a:bodyPr/>
        <a:lstStyle/>
        <a:p>
          <a:endParaRPr lang="en-US"/>
        </a:p>
      </dgm:t>
    </dgm:pt>
    <dgm:pt modelId="{841016D0-5D38-4E15-B2A6-0014D50AA1B7}" type="pres">
      <dgm:prSet presAssocID="{ED9C7DF3-9A8F-45B4-94C4-8F2F3EC8C4D0}" presName="circ1TxSh" presStyleLbl="vennNode1" presStyleIdx="0" presStyleCnt="1" custScaleX="193608" custLinFactNeighborX="2080" custLinFactNeighborY="8603"/>
      <dgm:spPr/>
      <dgm:t>
        <a:bodyPr/>
        <a:lstStyle/>
        <a:p>
          <a:endParaRPr lang="en-US"/>
        </a:p>
      </dgm:t>
    </dgm:pt>
  </dgm:ptLst>
  <dgm:cxnLst>
    <dgm:cxn modelId="{35A73EC7-47D1-4D38-AAA8-1418AC25AE5A}" srcId="{D5FF9B47-B925-4711-9BE3-36819ADCED0D}" destId="{ED9C7DF3-9A8F-45B4-94C4-8F2F3EC8C4D0}" srcOrd="0" destOrd="0" parTransId="{D4D180CC-0A3D-478D-8A39-649E1D4DC440}" sibTransId="{3BB02ED4-5AEF-4C05-9FA5-8C0BFE770096}"/>
    <dgm:cxn modelId="{C7530EC7-F53E-40EC-A156-88853628399C}" type="presOf" srcId="{D5FF9B47-B925-4711-9BE3-36819ADCED0D}" destId="{F2371222-E482-4787-A957-D50076B56041}" srcOrd="0" destOrd="0" presId="urn:microsoft.com/office/officeart/2005/8/layout/venn1"/>
    <dgm:cxn modelId="{392A567A-50CE-4A73-8B96-9223CBA5A9D8}" type="presOf" srcId="{ED9C7DF3-9A8F-45B4-94C4-8F2F3EC8C4D0}" destId="{841016D0-5D38-4E15-B2A6-0014D50AA1B7}" srcOrd="0" destOrd="0" presId="urn:microsoft.com/office/officeart/2005/8/layout/venn1"/>
    <dgm:cxn modelId="{9FB36B32-BEE6-4082-A56A-4A08BE934AF9}" type="presParOf" srcId="{F2371222-E482-4787-A957-D50076B56041}" destId="{841016D0-5D38-4E15-B2A6-0014D50AA1B7}" srcOrd="0" destOrd="0" presId="urn:microsoft.com/office/officeart/2005/8/layout/venn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3.xml><?xml version="1.0" encoding="utf-8"?>
<dgm:dataModel xmlns:dgm="http://schemas.openxmlformats.org/drawingml/2006/diagram" xmlns:a="http://schemas.openxmlformats.org/drawingml/2006/main">
  <dgm:ptLst>
    <dgm:pt modelId="{8BE196EB-727D-48F4-9622-4D9DDA077D94}" type="doc">
      <dgm:prSet loTypeId="urn:microsoft.com/office/officeart/2005/8/layout/hList1" loCatId="list" qsTypeId="urn:microsoft.com/office/officeart/2005/8/quickstyle/simple1" qsCatId="simple" csTypeId="urn:microsoft.com/office/officeart/2005/8/colors/colorful3" csCatId="colorful"/>
      <dgm:spPr/>
      <dgm:t>
        <a:bodyPr/>
        <a:lstStyle/>
        <a:p>
          <a:endParaRPr lang="en-GB"/>
        </a:p>
      </dgm:t>
    </dgm:pt>
    <dgm:pt modelId="{BB13C8E8-C2C3-45AC-A12B-2708DB5E0BDD}">
      <dgm:prSet custT="1"/>
      <dgm:spPr/>
      <dgm:t>
        <a:bodyPr/>
        <a:lstStyle/>
        <a:p>
          <a:pPr rtl="0"/>
          <a:r>
            <a:rPr lang="en-GB" sz="2000" dirty="0"/>
            <a:t>The frontal lobes are one of the first areas of the brain to be negatively affected by aging. </a:t>
          </a:r>
        </a:p>
      </dgm:t>
    </dgm:pt>
    <dgm:pt modelId="{2F37B01D-3FA0-4564-AF0E-9A94ADF57509}" type="parTrans" cxnId="{E04D2932-85AE-4D59-9D09-284333F9D09F}">
      <dgm:prSet/>
      <dgm:spPr/>
      <dgm:t>
        <a:bodyPr/>
        <a:lstStyle/>
        <a:p>
          <a:endParaRPr lang="en-GB"/>
        </a:p>
      </dgm:t>
    </dgm:pt>
    <dgm:pt modelId="{BD9951A1-B52F-4D63-865C-5B03DE0D08FE}" type="sibTrans" cxnId="{E04D2932-85AE-4D59-9D09-284333F9D09F}">
      <dgm:prSet/>
      <dgm:spPr/>
      <dgm:t>
        <a:bodyPr/>
        <a:lstStyle/>
        <a:p>
          <a:endParaRPr lang="en-GB"/>
        </a:p>
      </dgm:t>
    </dgm:pt>
    <dgm:pt modelId="{A66748F4-4C2C-4A39-9CFB-3E63C9C48FA8}">
      <dgm:prSet/>
      <dgm:spPr/>
      <dgm:t>
        <a:bodyPr/>
        <a:lstStyle/>
        <a:p>
          <a:pPr rtl="0"/>
          <a:r>
            <a:rPr lang="en-GB" dirty="0"/>
            <a:t>decreases in frontal lobe volume (</a:t>
          </a:r>
          <a:r>
            <a:rPr lang="en-GB" dirty="0" err="1"/>
            <a:t>DeCarli</a:t>
          </a:r>
          <a:r>
            <a:rPr lang="en-GB" dirty="0"/>
            <a:t> et al., 2005)</a:t>
          </a:r>
        </a:p>
      </dgm:t>
    </dgm:pt>
    <dgm:pt modelId="{C1922AFD-618C-40A6-8731-3C9D4BE4D23B}" type="parTrans" cxnId="{AFF05F88-7099-4914-89E8-2830B90920FD}">
      <dgm:prSet/>
      <dgm:spPr/>
      <dgm:t>
        <a:bodyPr/>
        <a:lstStyle/>
        <a:p>
          <a:endParaRPr lang="en-GB"/>
        </a:p>
      </dgm:t>
    </dgm:pt>
    <dgm:pt modelId="{9BD62D40-A105-4A6D-8FAF-A52BF330A713}" type="sibTrans" cxnId="{AFF05F88-7099-4914-89E8-2830B90920FD}">
      <dgm:prSet/>
      <dgm:spPr/>
      <dgm:t>
        <a:bodyPr/>
        <a:lstStyle/>
        <a:p>
          <a:endParaRPr lang="en-GB"/>
        </a:p>
      </dgm:t>
    </dgm:pt>
    <dgm:pt modelId="{3B1C2059-1B99-442B-B922-D09886EB0659}">
      <dgm:prSet/>
      <dgm:spPr/>
      <dgm:t>
        <a:bodyPr/>
        <a:lstStyle/>
        <a:p>
          <a:pPr rtl="0"/>
          <a:r>
            <a:rPr lang="en-GB" dirty="0"/>
            <a:t>also alterations in frontal cell morphology (Buckner, 2004) with age. </a:t>
          </a:r>
        </a:p>
      </dgm:t>
    </dgm:pt>
    <dgm:pt modelId="{6CD0E7B4-AA73-472C-AF4E-C93BDBE3949F}" type="parTrans" cxnId="{B78D9B99-00E1-4C3D-9B61-694BE049FEFE}">
      <dgm:prSet/>
      <dgm:spPr/>
      <dgm:t>
        <a:bodyPr/>
        <a:lstStyle/>
        <a:p>
          <a:endParaRPr lang="en-GB"/>
        </a:p>
      </dgm:t>
    </dgm:pt>
    <dgm:pt modelId="{68130BDD-1C94-4364-85B5-EB59098F9FEA}" type="sibTrans" cxnId="{B78D9B99-00E1-4C3D-9B61-694BE049FEFE}">
      <dgm:prSet/>
      <dgm:spPr/>
      <dgm:t>
        <a:bodyPr/>
        <a:lstStyle/>
        <a:p>
          <a:endParaRPr lang="en-GB"/>
        </a:p>
      </dgm:t>
    </dgm:pt>
    <dgm:pt modelId="{FB48AFED-363B-478C-B9A1-9B46D89141CF}" type="pres">
      <dgm:prSet presAssocID="{8BE196EB-727D-48F4-9622-4D9DDA077D94}" presName="Name0" presStyleCnt="0">
        <dgm:presLayoutVars>
          <dgm:dir/>
          <dgm:animLvl val="lvl"/>
          <dgm:resizeHandles val="exact"/>
        </dgm:presLayoutVars>
      </dgm:prSet>
      <dgm:spPr/>
      <dgm:t>
        <a:bodyPr/>
        <a:lstStyle/>
        <a:p>
          <a:endParaRPr lang="en-US"/>
        </a:p>
      </dgm:t>
    </dgm:pt>
    <dgm:pt modelId="{CB67730B-C97A-479A-BA56-B3BDE84334E0}" type="pres">
      <dgm:prSet presAssocID="{BB13C8E8-C2C3-45AC-A12B-2708DB5E0BDD}" presName="composite" presStyleCnt="0"/>
      <dgm:spPr/>
    </dgm:pt>
    <dgm:pt modelId="{9C997725-A225-474C-8093-62CCE89F28D1}" type="pres">
      <dgm:prSet presAssocID="{BB13C8E8-C2C3-45AC-A12B-2708DB5E0BDD}" presName="parTx" presStyleLbl="alignNode1" presStyleIdx="0" presStyleCnt="1">
        <dgm:presLayoutVars>
          <dgm:chMax val="0"/>
          <dgm:chPref val="0"/>
          <dgm:bulletEnabled val="1"/>
        </dgm:presLayoutVars>
      </dgm:prSet>
      <dgm:spPr/>
      <dgm:t>
        <a:bodyPr/>
        <a:lstStyle/>
        <a:p>
          <a:endParaRPr lang="en-US"/>
        </a:p>
      </dgm:t>
    </dgm:pt>
    <dgm:pt modelId="{59E4696E-C140-4C1D-B334-61BA0EAEC4D4}" type="pres">
      <dgm:prSet presAssocID="{BB13C8E8-C2C3-45AC-A12B-2708DB5E0BDD}" presName="desTx" presStyleLbl="alignAccFollowNode1" presStyleIdx="0" presStyleCnt="1">
        <dgm:presLayoutVars>
          <dgm:bulletEnabled val="1"/>
        </dgm:presLayoutVars>
      </dgm:prSet>
      <dgm:spPr/>
      <dgm:t>
        <a:bodyPr/>
        <a:lstStyle/>
        <a:p>
          <a:endParaRPr lang="en-US"/>
        </a:p>
      </dgm:t>
    </dgm:pt>
  </dgm:ptLst>
  <dgm:cxnLst>
    <dgm:cxn modelId="{5583CE68-8AF9-4CE5-8F5B-820BC660F4B2}" type="presOf" srcId="{3B1C2059-1B99-442B-B922-D09886EB0659}" destId="{59E4696E-C140-4C1D-B334-61BA0EAEC4D4}" srcOrd="0" destOrd="1" presId="urn:microsoft.com/office/officeart/2005/8/layout/hList1"/>
    <dgm:cxn modelId="{AFF05F88-7099-4914-89E8-2830B90920FD}" srcId="{BB13C8E8-C2C3-45AC-A12B-2708DB5E0BDD}" destId="{A66748F4-4C2C-4A39-9CFB-3E63C9C48FA8}" srcOrd="0" destOrd="0" parTransId="{C1922AFD-618C-40A6-8731-3C9D4BE4D23B}" sibTransId="{9BD62D40-A105-4A6D-8FAF-A52BF330A713}"/>
    <dgm:cxn modelId="{A510238E-CE6A-4326-826E-0A2FDB92D25A}" type="presOf" srcId="{8BE196EB-727D-48F4-9622-4D9DDA077D94}" destId="{FB48AFED-363B-478C-B9A1-9B46D89141CF}" srcOrd="0" destOrd="0" presId="urn:microsoft.com/office/officeart/2005/8/layout/hList1"/>
    <dgm:cxn modelId="{E04D2932-85AE-4D59-9D09-284333F9D09F}" srcId="{8BE196EB-727D-48F4-9622-4D9DDA077D94}" destId="{BB13C8E8-C2C3-45AC-A12B-2708DB5E0BDD}" srcOrd="0" destOrd="0" parTransId="{2F37B01D-3FA0-4564-AF0E-9A94ADF57509}" sibTransId="{BD9951A1-B52F-4D63-865C-5B03DE0D08FE}"/>
    <dgm:cxn modelId="{106277AA-CD9C-464D-A26A-921914C3380D}" type="presOf" srcId="{BB13C8E8-C2C3-45AC-A12B-2708DB5E0BDD}" destId="{9C997725-A225-474C-8093-62CCE89F28D1}" srcOrd="0" destOrd="0" presId="urn:microsoft.com/office/officeart/2005/8/layout/hList1"/>
    <dgm:cxn modelId="{B78D9B99-00E1-4C3D-9B61-694BE049FEFE}" srcId="{BB13C8E8-C2C3-45AC-A12B-2708DB5E0BDD}" destId="{3B1C2059-1B99-442B-B922-D09886EB0659}" srcOrd="1" destOrd="0" parTransId="{6CD0E7B4-AA73-472C-AF4E-C93BDBE3949F}" sibTransId="{68130BDD-1C94-4364-85B5-EB59098F9FEA}"/>
    <dgm:cxn modelId="{14D4764D-3F0F-4CCF-83A6-8D0D84DEF7F7}" type="presOf" srcId="{A66748F4-4C2C-4A39-9CFB-3E63C9C48FA8}" destId="{59E4696E-C140-4C1D-B334-61BA0EAEC4D4}" srcOrd="0" destOrd="0" presId="urn:microsoft.com/office/officeart/2005/8/layout/hList1"/>
    <dgm:cxn modelId="{9AD1E778-5D20-4B67-BBF7-C0EC8ADBEE74}" type="presParOf" srcId="{FB48AFED-363B-478C-B9A1-9B46D89141CF}" destId="{CB67730B-C97A-479A-BA56-B3BDE84334E0}" srcOrd="0" destOrd="0" presId="urn:microsoft.com/office/officeart/2005/8/layout/hList1"/>
    <dgm:cxn modelId="{FFE94A7D-DFBD-4BB2-819C-1CFEC2E8BF47}" type="presParOf" srcId="{CB67730B-C97A-479A-BA56-B3BDE84334E0}" destId="{9C997725-A225-474C-8093-62CCE89F28D1}" srcOrd="0" destOrd="0" presId="urn:microsoft.com/office/officeart/2005/8/layout/hList1"/>
    <dgm:cxn modelId="{79862727-DCAB-43A7-92DE-2E43637FC57A}" type="presParOf" srcId="{CB67730B-C97A-479A-BA56-B3BDE84334E0}" destId="{59E4696E-C140-4C1D-B334-61BA0EAEC4D4}" srcOrd="1" destOrd="0" presId="urn:microsoft.com/office/officeart/2005/8/layout/hList1"/>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84.xml><?xml version="1.0" encoding="utf-8"?>
<dgm:dataModel xmlns:dgm="http://schemas.openxmlformats.org/drawingml/2006/diagram" xmlns:a="http://schemas.openxmlformats.org/drawingml/2006/main">
  <dgm:ptLst>
    <dgm:pt modelId="{DDA40B54-5A0E-4CC6-8172-1215D162A807}" type="doc">
      <dgm:prSet loTypeId="urn:microsoft.com/office/officeart/2005/8/layout/venn1" loCatId="relationship" qsTypeId="urn:microsoft.com/office/officeart/2005/8/quickstyle/simple1" qsCatId="simple" csTypeId="urn:microsoft.com/office/officeart/2005/8/colors/colorful5" csCatId="colorful" phldr="1"/>
      <dgm:spPr/>
      <dgm:t>
        <a:bodyPr/>
        <a:lstStyle/>
        <a:p>
          <a:endParaRPr lang="en-GB"/>
        </a:p>
      </dgm:t>
    </dgm:pt>
    <dgm:pt modelId="{1DA0FC0E-8E27-4EC3-9F9C-5B608424110A}">
      <dgm:prSet custT="1"/>
      <dgm:spPr/>
      <dgm:t>
        <a:bodyPr/>
        <a:lstStyle/>
        <a:p>
          <a:pPr rtl="0"/>
          <a:r>
            <a:rPr lang="en-GB" sz="2000" dirty="0"/>
            <a:t>“age-related atrophic changes in frontal brain structures undermine the functioning of executive abilities, and that this results in the gradual decline of fluid intelligence” (p. 53). </a:t>
          </a:r>
        </a:p>
      </dgm:t>
    </dgm:pt>
    <dgm:pt modelId="{97D839C8-5494-4E04-8485-A2326EDC39F2}" type="parTrans" cxnId="{76A56559-E82D-48FE-A170-15182D443D43}">
      <dgm:prSet/>
      <dgm:spPr/>
      <dgm:t>
        <a:bodyPr/>
        <a:lstStyle/>
        <a:p>
          <a:endParaRPr lang="en-GB"/>
        </a:p>
      </dgm:t>
    </dgm:pt>
    <dgm:pt modelId="{D04618E2-F552-4BFD-BCF0-D3577C140C1F}" type="sibTrans" cxnId="{76A56559-E82D-48FE-A170-15182D443D43}">
      <dgm:prSet/>
      <dgm:spPr/>
      <dgm:t>
        <a:bodyPr/>
        <a:lstStyle/>
        <a:p>
          <a:endParaRPr lang="en-GB"/>
        </a:p>
      </dgm:t>
    </dgm:pt>
    <dgm:pt modelId="{B44BC897-655A-4693-9098-0B6B9E0E7773}" type="pres">
      <dgm:prSet presAssocID="{DDA40B54-5A0E-4CC6-8172-1215D162A807}" presName="compositeShape" presStyleCnt="0">
        <dgm:presLayoutVars>
          <dgm:chMax val="7"/>
          <dgm:dir/>
          <dgm:resizeHandles val="exact"/>
        </dgm:presLayoutVars>
      </dgm:prSet>
      <dgm:spPr/>
      <dgm:t>
        <a:bodyPr/>
        <a:lstStyle/>
        <a:p>
          <a:endParaRPr lang="en-US"/>
        </a:p>
      </dgm:t>
    </dgm:pt>
    <dgm:pt modelId="{70D85018-27C4-440D-BFB8-F072CEE8A47D}" type="pres">
      <dgm:prSet presAssocID="{1DA0FC0E-8E27-4EC3-9F9C-5B608424110A}" presName="circ1TxSh" presStyleLbl="vennNode1" presStyleIdx="0" presStyleCnt="1" custScaleX="114106"/>
      <dgm:spPr/>
      <dgm:t>
        <a:bodyPr/>
        <a:lstStyle/>
        <a:p>
          <a:endParaRPr lang="en-US"/>
        </a:p>
      </dgm:t>
    </dgm:pt>
  </dgm:ptLst>
  <dgm:cxnLst>
    <dgm:cxn modelId="{F96A9F18-923A-4CC6-8EF1-1DBA120E0A3D}" type="presOf" srcId="{1DA0FC0E-8E27-4EC3-9F9C-5B608424110A}" destId="{70D85018-27C4-440D-BFB8-F072CEE8A47D}" srcOrd="0" destOrd="0" presId="urn:microsoft.com/office/officeart/2005/8/layout/venn1"/>
    <dgm:cxn modelId="{E8893774-A038-451D-95ED-4410C01A7D22}" type="presOf" srcId="{DDA40B54-5A0E-4CC6-8172-1215D162A807}" destId="{B44BC897-655A-4693-9098-0B6B9E0E7773}" srcOrd="0" destOrd="0" presId="urn:microsoft.com/office/officeart/2005/8/layout/venn1"/>
    <dgm:cxn modelId="{76A56559-E82D-48FE-A170-15182D443D43}" srcId="{DDA40B54-5A0E-4CC6-8172-1215D162A807}" destId="{1DA0FC0E-8E27-4EC3-9F9C-5B608424110A}" srcOrd="0" destOrd="0" parTransId="{97D839C8-5494-4E04-8485-A2326EDC39F2}" sibTransId="{D04618E2-F552-4BFD-BCF0-D3577C140C1F}"/>
    <dgm:cxn modelId="{1B6DE32A-746B-4B5B-965D-72F386E3F844}" type="presParOf" srcId="{B44BC897-655A-4693-9098-0B6B9E0E7773}" destId="{70D85018-27C4-440D-BFB8-F072CEE8A47D}" srcOrd="0"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5.xml><?xml version="1.0" encoding="utf-8"?>
<dgm:dataModel xmlns:dgm="http://schemas.openxmlformats.org/drawingml/2006/diagram" xmlns:a="http://schemas.openxmlformats.org/drawingml/2006/main">
  <dgm:ptLst>
    <dgm:pt modelId="{AC861530-9CAC-43FF-A0E2-43B84B238CC1}"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0D752EF0-8E72-40DE-B1FE-29D07066589E}">
      <dgm:prSet custT="1"/>
      <dgm:spPr/>
      <dgm:t>
        <a:bodyPr/>
        <a:lstStyle/>
        <a:p>
          <a:pPr rtl="0"/>
          <a:r>
            <a:rPr lang="en-GB" sz="2000" dirty="0"/>
            <a:t>the contribution of executive ability and frontal volume to the decline in fluid intelligence was largely unrelated to the contribution of processing speed.</a:t>
          </a:r>
        </a:p>
      </dgm:t>
    </dgm:pt>
    <dgm:pt modelId="{F15025E4-2D55-41DC-8260-B7D0FD4321EF}" type="parTrans" cxnId="{5371671F-C5B7-4AE9-8952-00059AE1AA60}">
      <dgm:prSet/>
      <dgm:spPr/>
      <dgm:t>
        <a:bodyPr/>
        <a:lstStyle/>
        <a:p>
          <a:endParaRPr lang="en-GB"/>
        </a:p>
      </dgm:t>
    </dgm:pt>
    <dgm:pt modelId="{EA5EE691-0912-48FD-89DB-4FE4BAA38E7E}" type="sibTrans" cxnId="{5371671F-C5B7-4AE9-8952-00059AE1AA60}">
      <dgm:prSet/>
      <dgm:spPr/>
      <dgm:t>
        <a:bodyPr/>
        <a:lstStyle/>
        <a:p>
          <a:endParaRPr lang="en-GB"/>
        </a:p>
      </dgm:t>
    </dgm:pt>
    <dgm:pt modelId="{A860163F-F719-4D7C-9105-FBD72A38C584}" type="pres">
      <dgm:prSet presAssocID="{AC861530-9CAC-43FF-A0E2-43B84B238CC1}" presName="compositeShape" presStyleCnt="0">
        <dgm:presLayoutVars>
          <dgm:dir/>
          <dgm:resizeHandles/>
        </dgm:presLayoutVars>
      </dgm:prSet>
      <dgm:spPr/>
      <dgm:t>
        <a:bodyPr/>
        <a:lstStyle/>
        <a:p>
          <a:endParaRPr lang="en-US"/>
        </a:p>
      </dgm:t>
    </dgm:pt>
    <dgm:pt modelId="{BEBE9689-BCBE-45A0-A4B3-D37F954C74A0}" type="pres">
      <dgm:prSet presAssocID="{AC861530-9CAC-43FF-A0E2-43B84B238CC1}" presName="pyramid" presStyleLbl="node1" presStyleIdx="0" presStyleCnt="1" custLinFactNeighborX="-4544" custLinFactNeighborY="-5275"/>
      <dgm:spPr/>
    </dgm:pt>
    <dgm:pt modelId="{9963B9CB-C422-4235-B398-F401876A5768}" type="pres">
      <dgm:prSet presAssocID="{AC861530-9CAC-43FF-A0E2-43B84B238CC1}" presName="theList" presStyleCnt="0"/>
      <dgm:spPr/>
    </dgm:pt>
    <dgm:pt modelId="{B6011D78-03A3-4AAD-A3F0-510D10AE5C07}" type="pres">
      <dgm:prSet presAssocID="{0D752EF0-8E72-40DE-B1FE-29D07066589E}" presName="aNode" presStyleLbl="fgAcc1" presStyleIdx="0" presStyleCnt="1" custScaleX="194514" custLinFactY="10150" custLinFactNeighborX="-2981" custLinFactNeighborY="100000">
        <dgm:presLayoutVars>
          <dgm:bulletEnabled val="1"/>
        </dgm:presLayoutVars>
      </dgm:prSet>
      <dgm:spPr/>
      <dgm:t>
        <a:bodyPr/>
        <a:lstStyle/>
        <a:p>
          <a:endParaRPr lang="en-US"/>
        </a:p>
      </dgm:t>
    </dgm:pt>
    <dgm:pt modelId="{736EE65C-E4EA-45A2-B4A2-E228F445AE49}" type="pres">
      <dgm:prSet presAssocID="{0D752EF0-8E72-40DE-B1FE-29D07066589E}" presName="aSpace" presStyleCnt="0"/>
      <dgm:spPr/>
    </dgm:pt>
  </dgm:ptLst>
  <dgm:cxnLst>
    <dgm:cxn modelId="{8C322248-A42A-4DDF-86B5-97F2AC2BABF0}" type="presOf" srcId="{AC861530-9CAC-43FF-A0E2-43B84B238CC1}" destId="{A860163F-F719-4D7C-9105-FBD72A38C584}" srcOrd="0" destOrd="0" presId="urn:microsoft.com/office/officeart/2005/8/layout/pyramid2"/>
    <dgm:cxn modelId="{5371671F-C5B7-4AE9-8952-00059AE1AA60}" srcId="{AC861530-9CAC-43FF-A0E2-43B84B238CC1}" destId="{0D752EF0-8E72-40DE-B1FE-29D07066589E}" srcOrd="0" destOrd="0" parTransId="{F15025E4-2D55-41DC-8260-B7D0FD4321EF}" sibTransId="{EA5EE691-0912-48FD-89DB-4FE4BAA38E7E}"/>
    <dgm:cxn modelId="{B78E1EDE-656A-4683-A8B0-3568C38C9A5E}" type="presOf" srcId="{0D752EF0-8E72-40DE-B1FE-29D07066589E}" destId="{B6011D78-03A3-4AAD-A3F0-510D10AE5C07}" srcOrd="0" destOrd="0" presId="urn:microsoft.com/office/officeart/2005/8/layout/pyramid2"/>
    <dgm:cxn modelId="{0A610B97-AF2F-42FE-877F-C426EC84D47A}" type="presParOf" srcId="{A860163F-F719-4D7C-9105-FBD72A38C584}" destId="{BEBE9689-BCBE-45A0-A4B3-D37F954C74A0}" srcOrd="0" destOrd="0" presId="urn:microsoft.com/office/officeart/2005/8/layout/pyramid2"/>
    <dgm:cxn modelId="{B9E605E4-6BD2-41E1-9538-5A1B154BC6BD}" type="presParOf" srcId="{A860163F-F719-4D7C-9105-FBD72A38C584}" destId="{9963B9CB-C422-4235-B398-F401876A5768}" srcOrd="1" destOrd="0" presId="urn:microsoft.com/office/officeart/2005/8/layout/pyramid2"/>
    <dgm:cxn modelId="{5481FCC7-E2D2-4F15-82A2-1E68932190FC}" type="presParOf" srcId="{9963B9CB-C422-4235-B398-F401876A5768}" destId="{B6011D78-03A3-4AAD-A3F0-510D10AE5C07}" srcOrd="0" destOrd="0" presId="urn:microsoft.com/office/officeart/2005/8/layout/pyramid2"/>
    <dgm:cxn modelId="{60F531DF-8C17-40F3-8231-FC25C13D67C8}" type="presParOf" srcId="{9963B9CB-C422-4235-B398-F401876A5768}" destId="{736EE65C-E4EA-45A2-B4A2-E228F445AE49}" srcOrd="1" destOrd="0" presId="urn:microsoft.com/office/officeart/2005/8/layout/pyramid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6.xml><?xml version="1.0" encoding="utf-8"?>
<dgm:dataModel xmlns:dgm="http://schemas.openxmlformats.org/drawingml/2006/diagram" xmlns:a="http://schemas.openxmlformats.org/drawingml/2006/main">
  <dgm:ptLst>
    <dgm:pt modelId="{89B8EC00-E581-4BAD-BB5F-914985F7402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DC039FF7-4ACD-4AC5-952B-B077A29EB12A}">
      <dgm:prSet custT="1"/>
      <dgm:spPr/>
      <dgm:t>
        <a:bodyPr/>
        <a:lstStyle/>
        <a:p>
          <a:pPr algn="ctr" rtl="0"/>
          <a:r>
            <a:rPr lang="en-US" sz="2400" dirty="0"/>
            <a:t>One study found that 10 one-hour cognitive training sessions, with follow-up booster sessions a year (and more) later, led to improved cognitive scores (Boron et al., 2007; Willis et al., 2006).</a:t>
          </a:r>
          <a:endParaRPr lang="en-GB" sz="2400" dirty="0"/>
        </a:p>
      </dgm:t>
    </dgm:pt>
    <dgm:pt modelId="{48997894-255F-4EFC-8BDC-00EAE4D15234}" type="parTrans" cxnId="{25E38141-5F2E-4270-87AF-9A2B96AE50E3}">
      <dgm:prSet/>
      <dgm:spPr/>
      <dgm:t>
        <a:bodyPr/>
        <a:lstStyle/>
        <a:p>
          <a:pPr algn="ctr"/>
          <a:endParaRPr lang="en-GB" sz="1000"/>
        </a:p>
      </dgm:t>
    </dgm:pt>
    <dgm:pt modelId="{E981D408-45AF-4EB1-94D6-50CB9C4A3EE6}" type="sibTrans" cxnId="{25E38141-5F2E-4270-87AF-9A2B96AE50E3}">
      <dgm:prSet/>
      <dgm:spPr/>
      <dgm:t>
        <a:bodyPr/>
        <a:lstStyle/>
        <a:p>
          <a:pPr algn="ctr"/>
          <a:endParaRPr lang="en-GB" sz="1000"/>
        </a:p>
      </dgm:t>
    </dgm:pt>
    <dgm:pt modelId="{9B69CD55-02A9-430C-945E-D7499192A193}" type="pres">
      <dgm:prSet presAssocID="{89B8EC00-E581-4BAD-BB5F-914985F74021}" presName="vert0" presStyleCnt="0">
        <dgm:presLayoutVars>
          <dgm:dir/>
          <dgm:animOne val="branch"/>
          <dgm:animLvl val="lvl"/>
        </dgm:presLayoutVars>
      </dgm:prSet>
      <dgm:spPr/>
      <dgm:t>
        <a:bodyPr/>
        <a:lstStyle/>
        <a:p>
          <a:endParaRPr lang="en-US"/>
        </a:p>
      </dgm:t>
    </dgm:pt>
    <dgm:pt modelId="{1127EF37-55E9-4C41-A4C4-AFE41438D2BF}" type="pres">
      <dgm:prSet presAssocID="{DC039FF7-4ACD-4AC5-952B-B077A29EB12A}" presName="thickLine" presStyleLbl="alignNode1" presStyleIdx="0" presStyleCnt="1"/>
      <dgm:spPr/>
    </dgm:pt>
    <dgm:pt modelId="{8A71AE51-FAA7-4869-807C-7D0059FCF58C}" type="pres">
      <dgm:prSet presAssocID="{DC039FF7-4ACD-4AC5-952B-B077A29EB12A}" presName="horz1" presStyleCnt="0"/>
      <dgm:spPr/>
    </dgm:pt>
    <dgm:pt modelId="{76570A7A-D33A-4535-82DD-0E1469CC616A}" type="pres">
      <dgm:prSet presAssocID="{DC039FF7-4ACD-4AC5-952B-B077A29EB12A}" presName="tx1" presStyleLbl="revTx" presStyleIdx="0" presStyleCnt="1"/>
      <dgm:spPr/>
      <dgm:t>
        <a:bodyPr/>
        <a:lstStyle/>
        <a:p>
          <a:endParaRPr lang="en-US"/>
        </a:p>
      </dgm:t>
    </dgm:pt>
    <dgm:pt modelId="{CFA76B90-7DFE-416B-9BCF-D07B57FEA98A}" type="pres">
      <dgm:prSet presAssocID="{DC039FF7-4ACD-4AC5-952B-B077A29EB12A}" presName="vert1" presStyleCnt="0"/>
      <dgm:spPr/>
    </dgm:pt>
  </dgm:ptLst>
  <dgm:cxnLst>
    <dgm:cxn modelId="{25E38141-5F2E-4270-87AF-9A2B96AE50E3}" srcId="{89B8EC00-E581-4BAD-BB5F-914985F74021}" destId="{DC039FF7-4ACD-4AC5-952B-B077A29EB12A}" srcOrd="0" destOrd="0" parTransId="{48997894-255F-4EFC-8BDC-00EAE4D15234}" sibTransId="{E981D408-45AF-4EB1-94D6-50CB9C4A3EE6}"/>
    <dgm:cxn modelId="{43760B52-0612-465B-8A1C-EC305049D691}" type="presOf" srcId="{DC039FF7-4ACD-4AC5-952B-B077A29EB12A}" destId="{76570A7A-D33A-4535-82DD-0E1469CC616A}" srcOrd="0" destOrd="0" presId="urn:microsoft.com/office/officeart/2008/layout/LinedList"/>
    <dgm:cxn modelId="{DFC97DAD-8600-430D-87D5-D455CDAD230D}" type="presOf" srcId="{89B8EC00-E581-4BAD-BB5F-914985F74021}" destId="{9B69CD55-02A9-430C-945E-D7499192A193}" srcOrd="0" destOrd="0" presId="urn:microsoft.com/office/officeart/2008/layout/LinedList"/>
    <dgm:cxn modelId="{AC72BCCC-1835-4094-932E-EC036AE343F9}" type="presParOf" srcId="{9B69CD55-02A9-430C-945E-D7499192A193}" destId="{1127EF37-55E9-4C41-A4C4-AFE41438D2BF}" srcOrd="0" destOrd="0" presId="urn:microsoft.com/office/officeart/2008/layout/LinedList"/>
    <dgm:cxn modelId="{25CE001A-1B17-4259-B76D-84B12A05443E}" type="presParOf" srcId="{9B69CD55-02A9-430C-945E-D7499192A193}" destId="{8A71AE51-FAA7-4869-807C-7D0059FCF58C}" srcOrd="1" destOrd="0" presId="urn:microsoft.com/office/officeart/2008/layout/LinedList"/>
    <dgm:cxn modelId="{E6E48B48-D167-43AE-924D-BC36D847AB6F}" type="presParOf" srcId="{8A71AE51-FAA7-4869-807C-7D0059FCF58C}" destId="{76570A7A-D33A-4535-82DD-0E1469CC616A}" srcOrd="0" destOrd="0" presId="urn:microsoft.com/office/officeart/2008/layout/LinedList"/>
    <dgm:cxn modelId="{2CA55C94-5C47-4DD3-AE26-89D3A0183E61}" type="presParOf" srcId="{8A71AE51-FAA7-4869-807C-7D0059FCF58C}" destId="{CFA76B90-7DFE-416B-9BCF-D07B57FEA98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7.xml><?xml version="1.0" encoding="utf-8"?>
<dgm:dataModel xmlns:dgm="http://schemas.openxmlformats.org/drawingml/2006/diagram" xmlns:a="http://schemas.openxmlformats.org/drawingml/2006/main">
  <dgm:ptLst>
    <dgm:pt modelId="{1C6D81F6-3807-45EC-88FA-2E3519B93F3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D19C8AAD-812D-4560-B283-561F455C3849}">
      <dgm:prSet custT="1"/>
      <dgm:spPr/>
      <dgm:t>
        <a:bodyPr/>
        <a:lstStyle/>
        <a:p>
          <a:pPr rtl="0"/>
          <a:r>
            <a:rPr lang="en-US" sz="2400" b="1" dirty="0"/>
            <a:t>Maintain high levels of perceptual processing speed (</a:t>
          </a:r>
          <a:r>
            <a:rPr lang="en-US" sz="2400" b="1" dirty="0" err="1"/>
            <a:t>Schaie</a:t>
          </a:r>
          <a:r>
            <a:rPr lang="en-US" sz="2400" b="1" dirty="0"/>
            <a:t>, 1993). </a:t>
          </a:r>
          <a:endParaRPr lang="en-GB" sz="2400" dirty="0"/>
        </a:p>
      </dgm:t>
    </dgm:pt>
    <dgm:pt modelId="{B651E508-9C0A-4707-BEFC-6EE3BB7AB084}" type="parTrans" cxnId="{100F58F5-FB06-4309-9371-EC6742FAE215}">
      <dgm:prSet/>
      <dgm:spPr/>
      <dgm:t>
        <a:bodyPr/>
        <a:lstStyle/>
        <a:p>
          <a:endParaRPr lang="en-GB"/>
        </a:p>
      </dgm:t>
    </dgm:pt>
    <dgm:pt modelId="{23E33783-1F85-4A13-8702-E6F976AA97E5}" type="sibTrans" cxnId="{100F58F5-FB06-4309-9371-EC6742FAE215}">
      <dgm:prSet/>
      <dgm:spPr/>
      <dgm:t>
        <a:bodyPr/>
        <a:lstStyle/>
        <a:p>
          <a:endParaRPr lang="en-GB"/>
        </a:p>
      </dgm:t>
    </dgm:pt>
    <dgm:pt modelId="{4E48690D-D787-4894-B015-8ACDB27B4AFC}" type="pres">
      <dgm:prSet presAssocID="{1C6D81F6-3807-45EC-88FA-2E3519B93F3D}" presName="diagram" presStyleCnt="0">
        <dgm:presLayoutVars>
          <dgm:dir/>
          <dgm:resizeHandles val="exact"/>
        </dgm:presLayoutVars>
      </dgm:prSet>
      <dgm:spPr/>
      <dgm:t>
        <a:bodyPr/>
        <a:lstStyle/>
        <a:p>
          <a:endParaRPr lang="en-US"/>
        </a:p>
      </dgm:t>
    </dgm:pt>
    <dgm:pt modelId="{9D861A91-AEAF-4716-BDA5-6732862D0EE5}" type="pres">
      <dgm:prSet presAssocID="{D19C8AAD-812D-4560-B283-561F455C3849}" presName="node" presStyleLbl="node1" presStyleIdx="0" presStyleCnt="1" custScaleX="38704" custScaleY="32673" custLinFactNeighborX="-14015" custLinFactNeighborY="5675">
        <dgm:presLayoutVars>
          <dgm:bulletEnabled val="1"/>
        </dgm:presLayoutVars>
      </dgm:prSet>
      <dgm:spPr/>
      <dgm:t>
        <a:bodyPr/>
        <a:lstStyle/>
        <a:p>
          <a:endParaRPr lang="en-US"/>
        </a:p>
      </dgm:t>
    </dgm:pt>
  </dgm:ptLst>
  <dgm:cxnLst>
    <dgm:cxn modelId="{BC892542-0A4A-4460-A3DE-324EBEA3D730}" type="presOf" srcId="{D19C8AAD-812D-4560-B283-561F455C3849}" destId="{9D861A91-AEAF-4716-BDA5-6732862D0EE5}" srcOrd="0" destOrd="0" presId="urn:microsoft.com/office/officeart/2005/8/layout/default"/>
    <dgm:cxn modelId="{14D54F14-0FDA-48CB-B420-E60FD03803F0}" type="presOf" srcId="{1C6D81F6-3807-45EC-88FA-2E3519B93F3D}" destId="{4E48690D-D787-4894-B015-8ACDB27B4AFC}" srcOrd="0" destOrd="0" presId="urn:microsoft.com/office/officeart/2005/8/layout/default"/>
    <dgm:cxn modelId="{100F58F5-FB06-4309-9371-EC6742FAE215}" srcId="{1C6D81F6-3807-45EC-88FA-2E3519B93F3D}" destId="{D19C8AAD-812D-4560-B283-561F455C3849}" srcOrd="0" destOrd="0" parTransId="{B651E508-9C0A-4707-BEFC-6EE3BB7AB084}" sibTransId="{23E33783-1F85-4A13-8702-E6F976AA97E5}"/>
    <dgm:cxn modelId="{08A50F19-4DBF-48CB-BA12-92927C8D29BF}" type="presParOf" srcId="{4E48690D-D787-4894-B015-8ACDB27B4AFC}" destId="{9D861A91-AEAF-4716-BDA5-6732862D0EE5}"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8.xml><?xml version="1.0" encoding="utf-8"?>
<dgm:dataModel xmlns:dgm="http://schemas.openxmlformats.org/drawingml/2006/diagram" xmlns:a="http://schemas.openxmlformats.org/drawingml/2006/main">
  <dgm:ptLst>
    <dgm:pt modelId="{5C0465BD-8768-4A81-B52A-42EC557ECE64}" type="doc">
      <dgm:prSet loTypeId="urn:microsoft.com/office/officeart/2005/8/layout/default" loCatId="list" qsTypeId="urn:microsoft.com/office/officeart/2005/8/quickstyle/simple1" qsCatId="simple" csTypeId="urn:microsoft.com/office/officeart/2005/8/colors/accent1_4" csCatId="accent1" phldr="1"/>
      <dgm:spPr/>
      <dgm:t>
        <a:bodyPr/>
        <a:lstStyle/>
        <a:p>
          <a:endParaRPr lang="en-GB"/>
        </a:p>
      </dgm:t>
    </dgm:pt>
    <dgm:pt modelId="{2DD26710-FF91-49DC-9CBC-89865331C9D9}">
      <dgm:prSet custT="1"/>
      <dgm:spPr/>
      <dgm:t>
        <a:bodyPr/>
        <a:lstStyle/>
        <a:p>
          <a:pPr rtl="0"/>
          <a:r>
            <a:rPr lang="en-US" sz="2400" b="1" dirty="0"/>
            <a:t>Absence of cardiovascular and other chronic diseases</a:t>
          </a:r>
          <a:endParaRPr lang="en-GB" sz="2400" dirty="0"/>
        </a:p>
      </dgm:t>
    </dgm:pt>
    <dgm:pt modelId="{6C83BAB6-EED1-45D3-B274-38FDCF8735F9}" type="parTrans" cxnId="{41A1AAE8-13A8-4B08-BD8C-008EAD628CE7}">
      <dgm:prSet/>
      <dgm:spPr/>
      <dgm:t>
        <a:bodyPr/>
        <a:lstStyle/>
        <a:p>
          <a:endParaRPr lang="en-GB" sz="1200"/>
        </a:p>
      </dgm:t>
    </dgm:pt>
    <dgm:pt modelId="{4AC82CDC-F1A6-4730-AEDA-D4ABE4F2C797}" type="sibTrans" cxnId="{41A1AAE8-13A8-4B08-BD8C-008EAD628CE7}">
      <dgm:prSet/>
      <dgm:spPr/>
      <dgm:t>
        <a:bodyPr/>
        <a:lstStyle/>
        <a:p>
          <a:endParaRPr lang="en-GB" sz="1200"/>
        </a:p>
      </dgm:t>
    </dgm:pt>
    <dgm:pt modelId="{FF4169E2-E887-4DB7-8EB2-B39CB8ADC25D}" type="pres">
      <dgm:prSet presAssocID="{5C0465BD-8768-4A81-B52A-42EC557ECE64}" presName="diagram" presStyleCnt="0">
        <dgm:presLayoutVars>
          <dgm:dir/>
          <dgm:resizeHandles val="exact"/>
        </dgm:presLayoutVars>
      </dgm:prSet>
      <dgm:spPr/>
      <dgm:t>
        <a:bodyPr/>
        <a:lstStyle/>
        <a:p>
          <a:endParaRPr lang="en-US"/>
        </a:p>
      </dgm:t>
    </dgm:pt>
    <dgm:pt modelId="{6926F7B8-4FFD-453C-AF35-A4B8767C6B2D}" type="pres">
      <dgm:prSet presAssocID="{2DD26710-FF91-49DC-9CBC-89865331C9D9}" presName="node" presStyleLbl="node1" presStyleIdx="0" presStyleCnt="1" custScaleX="109629" custLinFactNeighborX="-23936" custLinFactNeighborY="-4995">
        <dgm:presLayoutVars>
          <dgm:bulletEnabled val="1"/>
        </dgm:presLayoutVars>
      </dgm:prSet>
      <dgm:spPr/>
      <dgm:t>
        <a:bodyPr/>
        <a:lstStyle/>
        <a:p>
          <a:endParaRPr lang="en-US"/>
        </a:p>
      </dgm:t>
    </dgm:pt>
  </dgm:ptLst>
  <dgm:cxnLst>
    <dgm:cxn modelId="{107F1282-8975-4B50-AA17-40AE1A8A427F}" type="presOf" srcId="{2DD26710-FF91-49DC-9CBC-89865331C9D9}" destId="{6926F7B8-4FFD-453C-AF35-A4B8767C6B2D}" srcOrd="0" destOrd="0" presId="urn:microsoft.com/office/officeart/2005/8/layout/default"/>
    <dgm:cxn modelId="{41A1AAE8-13A8-4B08-BD8C-008EAD628CE7}" srcId="{5C0465BD-8768-4A81-B52A-42EC557ECE64}" destId="{2DD26710-FF91-49DC-9CBC-89865331C9D9}" srcOrd="0" destOrd="0" parTransId="{6C83BAB6-EED1-45D3-B274-38FDCF8735F9}" sibTransId="{4AC82CDC-F1A6-4730-AEDA-D4ABE4F2C797}"/>
    <dgm:cxn modelId="{CC0433EA-D2CC-4DC7-AE61-6E711C621E79}" type="presOf" srcId="{5C0465BD-8768-4A81-B52A-42EC557ECE64}" destId="{FF4169E2-E887-4DB7-8EB2-B39CB8ADC25D}" srcOrd="0" destOrd="0" presId="urn:microsoft.com/office/officeart/2005/8/layout/default"/>
    <dgm:cxn modelId="{A411F5AC-2161-41F4-85CF-CADF61013535}" type="presParOf" srcId="{FF4169E2-E887-4DB7-8EB2-B39CB8ADC25D}" destId="{6926F7B8-4FFD-453C-AF35-A4B8767C6B2D}"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9.xml><?xml version="1.0" encoding="utf-8"?>
<dgm:dataModel xmlns:dgm="http://schemas.openxmlformats.org/drawingml/2006/diagram" xmlns:a="http://schemas.openxmlformats.org/drawingml/2006/main">
  <dgm:ptLst>
    <dgm:pt modelId="{2E6AF127-B2B7-47B5-A3FB-983C7FA27DC3}" type="doc">
      <dgm:prSet loTypeId="urn:microsoft.com/office/officeart/2005/8/layout/default" loCatId="list" qsTypeId="urn:microsoft.com/office/officeart/2005/8/quickstyle/simple1" qsCatId="simple" csTypeId="urn:microsoft.com/office/officeart/2005/8/colors/accent1_4" csCatId="accent1" phldr="1"/>
      <dgm:spPr/>
      <dgm:t>
        <a:bodyPr/>
        <a:lstStyle/>
        <a:p>
          <a:endParaRPr lang="en-GB"/>
        </a:p>
      </dgm:t>
    </dgm:pt>
    <dgm:pt modelId="{02E3DE4F-6FDA-44D5-8E46-458F7C6D717A}">
      <dgm:prSet custT="1"/>
      <dgm:spPr/>
      <dgm:t>
        <a:bodyPr/>
        <a:lstStyle/>
        <a:p>
          <a:pPr rtl="0"/>
          <a:r>
            <a:rPr lang="en-US" sz="2400" b="1" dirty="0"/>
            <a:t>Favorable environment mediated by high socioeconomic status</a:t>
          </a:r>
          <a:endParaRPr lang="en-GB" sz="2400" dirty="0"/>
        </a:p>
      </dgm:t>
    </dgm:pt>
    <dgm:pt modelId="{69F5E861-A35D-48B8-8590-844104DBDB74}" type="parTrans" cxnId="{FAC0B3B6-18C0-4E1F-A226-844B36FEEAD8}">
      <dgm:prSet/>
      <dgm:spPr/>
      <dgm:t>
        <a:bodyPr/>
        <a:lstStyle/>
        <a:p>
          <a:endParaRPr lang="en-GB"/>
        </a:p>
      </dgm:t>
    </dgm:pt>
    <dgm:pt modelId="{BE4AB5AA-7586-4CB8-BB58-E57FD8F711FB}" type="sibTrans" cxnId="{FAC0B3B6-18C0-4E1F-A226-844B36FEEAD8}">
      <dgm:prSet/>
      <dgm:spPr/>
      <dgm:t>
        <a:bodyPr/>
        <a:lstStyle/>
        <a:p>
          <a:endParaRPr lang="en-GB"/>
        </a:p>
      </dgm:t>
    </dgm:pt>
    <dgm:pt modelId="{B06090CB-C20B-472D-B65E-CC30A39D151C}" type="pres">
      <dgm:prSet presAssocID="{2E6AF127-B2B7-47B5-A3FB-983C7FA27DC3}" presName="diagram" presStyleCnt="0">
        <dgm:presLayoutVars>
          <dgm:dir/>
          <dgm:resizeHandles val="exact"/>
        </dgm:presLayoutVars>
      </dgm:prSet>
      <dgm:spPr/>
      <dgm:t>
        <a:bodyPr/>
        <a:lstStyle/>
        <a:p>
          <a:endParaRPr lang="en-US"/>
        </a:p>
      </dgm:t>
    </dgm:pt>
    <dgm:pt modelId="{004A0B74-5193-4739-8E93-72DBDB0E341A}" type="pres">
      <dgm:prSet presAssocID="{02E3DE4F-6FDA-44D5-8E46-458F7C6D717A}" presName="node" presStyleLbl="node1" presStyleIdx="0" presStyleCnt="1" custScaleY="90437" custLinFactNeighborX="-13925" custLinFactNeighborY="-14958">
        <dgm:presLayoutVars>
          <dgm:bulletEnabled val="1"/>
        </dgm:presLayoutVars>
      </dgm:prSet>
      <dgm:spPr/>
      <dgm:t>
        <a:bodyPr/>
        <a:lstStyle/>
        <a:p>
          <a:endParaRPr lang="en-US"/>
        </a:p>
      </dgm:t>
    </dgm:pt>
  </dgm:ptLst>
  <dgm:cxnLst>
    <dgm:cxn modelId="{8DE09D25-EFB9-47AA-A6CF-D8C8772A69B1}" type="presOf" srcId="{02E3DE4F-6FDA-44D5-8E46-458F7C6D717A}" destId="{004A0B74-5193-4739-8E93-72DBDB0E341A}" srcOrd="0" destOrd="0" presId="urn:microsoft.com/office/officeart/2005/8/layout/default"/>
    <dgm:cxn modelId="{FAC0B3B6-18C0-4E1F-A226-844B36FEEAD8}" srcId="{2E6AF127-B2B7-47B5-A3FB-983C7FA27DC3}" destId="{02E3DE4F-6FDA-44D5-8E46-458F7C6D717A}" srcOrd="0" destOrd="0" parTransId="{69F5E861-A35D-48B8-8590-844104DBDB74}" sibTransId="{BE4AB5AA-7586-4CB8-BB58-E57FD8F711FB}"/>
    <dgm:cxn modelId="{2CCED825-5486-4678-8F91-7374A103E68E}" type="presOf" srcId="{2E6AF127-B2B7-47B5-A3FB-983C7FA27DC3}" destId="{B06090CB-C20B-472D-B65E-CC30A39D151C}" srcOrd="0" destOrd="0" presId="urn:microsoft.com/office/officeart/2005/8/layout/default"/>
    <dgm:cxn modelId="{584FA261-C057-4995-8555-87FFEFA8E900}" type="presParOf" srcId="{B06090CB-C20B-472D-B65E-CC30A39D151C}" destId="{004A0B74-5193-4739-8E93-72DBDB0E341A}" srcOrd="0" destOrd="0" presId="urn:microsoft.com/office/officeart/2005/8/layout/defaul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90.xml><?xml version="1.0" encoding="utf-8"?>
<dgm:dataModel xmlns:dgm="http://schemas.openxmlformats.org/drawingml/2006/diagram" xmlns:a="http://schemas.openxmlformats.org/drawingml/2006/main">
  <dgm:ptLst>
    <dgm:pt modelId="{2563A972-4DF2-470A-A6A5-3AE3A3E1200B}" type="doc">
      <dgm:prSet loTypeId="urn:microsoft.com/office/officeart/2005/8/layout/vList2" loCatId="list" qsTypeId="urn:microsoft.com/office/officeart/2005/8/quickstyle/simple1" qsCatId="simple" csTypeId="urn:microsoft.com/office/officeart/2005/8/colors/accent3_5" csCatId="accent3"/>
      <dgm:spPr/>
      <dgm:t>
        <a:bodyPr/>
        <a:lstStyle/>
        <a:p>
          <a:endParaRPr lang="en-GB"/>
        </a:p>
      </dgm:t>
    </dgm:pt>
    <dgm:pt modelId="{161FD0DC-E6FC-4820-A821-F5EAAFBCE025}">
      <dgm:prSet/>
      <dgm:spPr/>
      <dgm:t>
        <a:bodyPr/>
        <a:lstStyle/>
        <a:p>
          <a:pPr rtl="0"/>
          <a:r>
            <a:rPr lang="en-US" b="1" dirty="0"/>
            <a:t>Involvement in complex and intellectually stimulating environment</a:t>
          </a:r>
          <a:endParaRPr lang="en-GB" dirty="0"/>
        </a:p>
      </dgm:t>
    </dgm:pt>
    <dgm:pt modelId="{A2CCF8BC-EA45-427D-AEED-F192230326CE}" type="parTrans" cxnId="{EBBE27ED-25A0-4808-9457-71287502E43F}">
      <dgm:prSet/>
      <dgm:spPr/>
      <dgm:t>
        <a:bodyPr/>
        <a:lstStyle/>
        <a:p>
          <a:endParaRPr lang="en-GB"/>
        </a:p>
      </dgm:t>
    </dgm:pt>
    <dgm:pt modelId="{FB103C78-F770-4172-814B-8BFE4ED233CB}" type="sibTrans" cxnId="{EBBE27ED-25A0-4808-9457-71287502E43F}">
      <dgm:prSet/>
      <dgm:spPr/>
      <dgm:t>
        <a:bodyPr/>
        <a:lstStyle/>
        <a:p>
          <a:endParaRPr lang="en-GB"/>
        </a:p>
      </dgm:t>
    </dgm:pt>
    <dgm:pt modelId="{FF0958A0-8636-46E2-96D9-55A7C0944BFD}" type="pres">
      <dgm:prSet presAssocID="{2563A972-4DF2-470A-A6A5-3AE3A3E1200B}" presName="linear" presStyleCnt="0">
        <dgm:presLayoutVars>
          <dgm:animLvl val="lvl"/>
          <dgm:resizeHandles val="exact"/>
        </dgm:presLayoutVars>
      </dgm:prSet>
      <dgm:spPr/>
      <dgm:t>
        <a:bodyPr/>
        <a:lstStyle/>
        <a:p>
          <a:endParaRPr lang="en-US"/>
        </a:p>
      </dgm:t>
    </dgm:pt>
    <dgm:pt modelId="{0CDFB87B-27B2-471F-A545-03095FCCAAC1}" type="pres">
      <dgm:prSet presAssocID="{161FD0DC-E6FC-4820-A821-F5EAAFBCE025}" presName="parentText" presStyleLbl="node1" presStyleIdx="0" presStyleCnt="1" custLinFactNeighborX="-2778" custLinFactNeighborY="-6588">
        <dgm:presLayoutVars>
          <dgm:chMax val="0"/>
          <dgm:bulletEnabled val="1"/>
        </dgm:presLayoutVars>
      </dgm:prSet>
      <dgm:spPr/>
      <dgm:t>
        <a:bodyPr/>
        <a:lstStyle/>
        <a:p>
          <a:endParaRPr lang="en-US"/>
        </a:p>
      </dgm:t>
    </dgm:pt>
  </dgm:ptLst>
  <dgm:cxnLst>
    <dgm:cxn modelId="{EBBE27ED-25A0-4808-9457-71287502E43F}" srcId="{2563A972-4DF2-470A-A6A5-3AE3A3E1200B}" destId="{161FD0DC-E6FC-4820-A821-F5EAAFBCE025}" srcOrd="0" destOrd="0" parTransId="{A2CCF8BC-EA45-427D-AEED-F192230326CE}" sibTransId="{FB103C78-F770-4172-814B-8BFE4ED233CB}"/>
    <dgm:cxn modelId="{108755E9-223F-4327-8694-09CB3396FEAF}" type="presOf" srcId="{161FD0DC-E6FC-4820-A821-F5EAAFBCE025}" destId="{0CDFB87B-27B2-471F-A545-03095FCCAAC1}" srcOrd="0" destOrd="0" presId="urn:microsoft.com/office/officeart/2005/8/layout/vList2"/>
    <dgm:cxn modelId="{4119603C-975B-4884-BD86-ECE5A329D140}" type="presOf" srcId="{2563A972-4DF2-470A-A6A5-3AE3A3E1200B}" destId="{FF0958A0-8636-46E2-96D9-55A7C0944BFD}" srcOrd="0" destOrd="0" presId="urn:microsoft.com/office/officeart/2005/8/layout/vList2"/>
    <dgm:cxn modelId="{DF3598D5-E251-41E9-89B8-E1D1A36A0C7D}" type="presParOf" srcId="{FF0958A0-8636-46E2-96D9-55A7C0944BFD}" destId="{0CDFB87B-27B2-471F-A545-03095FCCAAC1}"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91.xml><?xml version="1.0" encoding="utf-8"?>
<dgm:dataModel xmlns:dgm="http://schemas.openxmlformats.org/drawingml/2006/diagram" xmlns:a="http://schemas.openxmlformats.org/drawingml/2006/main">
  <dgm:ptLst>
    <dgm:pt modelId="{0B84B3B7-FEF3-414F-97FD-88908CA7397A}" type="doc">
      <dgm:prSet loTypeId="urn:microsoft.com/office/officeart/2005/8/layout/hList6" loCatId="list" qsTypeId="urn:microsoft.com/office/officeart/2005/8/quickstyle/simple1" qsCatId="simple" csTypeId="urn:microsoft.com/office/officeart/2005/8/colors/accent2_2" csCatId="accent2"/>
      <dgm:spPr/>
      <dgm:t>
        <a:bodyPr/>
        <a:lstStyle/>
        <a:p>
          <a:endParaRPr lang="en-GB"/>
        </a:p>
      </dgm:t>
    </dgm:pt>
    <dgm:pt modelId="{E6358DA5-1893-46A2-A0CA-336B82635493}">
      <dgm:prSet custT="1"/>
      <dgm:spPr/>
      <dgm:t>
        <a:bodyPr/>
        <a:lstStyle/>
        <a:p>
          <a:pPr rtl="0"/>
          <a:r>
            <a:rPr lang="en-US" sz="2400" b="1" dirty="0"/>
            <a:t>Flexible personality style	</a:t>
          </a:r>
          <a:endParaRPr lang="en-GB" sz="2400" dirty="0"/>
        </a:p>
      </dgm:t>
    </dgm:pt>
    <dgm:pt modelId="{0AE3DA77-3BD1-4BA6-85A2-E643D1521FA9}" type="parTrans" cxnId="{7136EDF3-BFAA-4F6B-97AF-BF759FD4F837}">
      <dgm:prSet/>
      <dgm:spPr/>
      <dgm:t>
        <a:bodyPr/>
        <a:lstStyle/>
        <a:p>
          <a:endParaRPr lang="en-GB" sz="1600"/>
        </a:p>
      </dgm:t>
    </dgm:pt>
    <dgm:pt modelId="{09E28C29-3D3C-4DB6-ABA3-70469DC535F7}" type="sibTrans" cxnId="{7136EDF3-BFAA-4F6B-97AF-BF759FD4F837}">
      <dgm:prSet/>
      <dgm:spPr/>
      <dgm:t>
        <a:bodyPr/>
        <a:lstStyle/>
        <a:p>
          <a:endParaRPr lang="en-GB" sz="1600"/>
        </a:p>
      </dgm:t>
    </dgm:pt>
    <dgm:pt modelId="{815E9D4B-2B2F-49FD-BC1A-FCEA2358C94A}" type="pres">
      <dgm:prSet presAssocID="{0B84B3B7-FEF3-414F-97FD-88908CA7397A}" presName="Name0" presStyleCnt="0">
        <dgm:presLayoutVars>
          <dgm:dir/>
          <dgm:resizeHandles val="exact"/>
        </dgm:presLayoutVars>
      </dgm:prSet>
      <dgm:spPr/>
      <dgm:t>
        <a:bodyPr/>
        <a:lstStyle/>
        <a:p>
          <a:endParaRPr lang="en-US"/>
        </a:p>
      </dgm:t>
    </dgm:pt>
    <dgm:pt modelId="{312DE67E-BED9-4561-A88F-2C0BCF30642E}" type="pres">
      <dgm:prSet presAssocID="{E6358DA5-1893-46A2-A0CA-336B82635493}" presName="node" presStyleLbl="node1" presStyleIdx="0" presStyleCnt="1" custLinFactNeighborX="-5844" custLinFactNeighborY="26705">
        <dgm:presLayoutVars>
          <dgm:bulletEnabled val="1"/>
        </dgm:presLayoutVars>
      </dgm:prSet>
      <dgm:spPr/>
      <dgm:t>
        <a:bodyPr/>
        <a:lstStyle/>
        <a:p>
          <a:endParaRPr lang="en-US"/>
        </a:p>
      </dgm:t>
    </dgm:pt>
  </dgm:ptLst>
  <dgm:cxnLst>
    <dgm:cxn modelId="{7136EDF3-BFAA-4F6B-97AF-BF759FD4F837}" srcId="{0B84B3B7-FEF3-414F-97FD-88908CA7397A}" destId="{E6358DA5-1893-46A2-A0CA-336B82635493}" srcOrd="0" destOrd="0" parTransId="{0AE3DA77-3BD1-4BA6-85A2-E643D1521FA9}" sibTransId="{09E28C29-3D3C-4DB6-ABA3-70469DC535F7}"/>
    <dgm:cxn modelId="{5BDEE65B-E1D0-4E2B-AE2B-1F952C908B22}" type="presOf" srcId="{E6358DA5-1893-46A2-A0CA-336B82635493}" destId="{312DE67E-BED9-4561-A88F-2C0BCF30642E}" srcOrd="0" destOrd="0" presId="urn:microsoft.com/office/officeart/2005/8/layout/hList6"/>
    <dgm:cxn modelId="{418D9D19-2AC9-4BDB-9113-797A0C059DCF}" type="presOf" srcId="{0B84B3B7-FEF3-414F-97FD-88908CA7397A}" destId="{815E9D4B-2B2F-49FD-BC1A-FCEA2358C94A}" srcOrd="0" destOrd="0" presId="urn:microsoft.com/office/officeart/2005/8/layout/hList6"/>
    <dgm:cxn modelId="{941B4885-FA27-4B2E-A732-8053E0C9BC5A}" type="presParOf" srcId="{815E9D4B-2B2F-49FD-BC1A-FCEA2358C94A}" destId="{312DE67E-BED9-4561-A88F-2C0BCF30642E}" srcOrd="0" destOrd="0" presId="urn:microsoft.com/office/officeart/2005/8/layout/hList6"/>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92.xml><?xml version="1.0" encoding="utf-8"?>
<dgm:dataModel xmlns:dgm="http://schemas.openxmlformats.org/drawingml/2006/diagram" xmlns:a="http://schemas.openxmlformats.org/drawingml/2006/main">
  <dgm:ptLst>
    <dgm:pt modelId="{61C82E1E-8CCB-4FE5-A95F-46BB58BD9F66}" type="doc">
      <dgm:prSet loTypeId="urn:microsoft.com/office/officeart/2005/8/layout/hList6" loCatId="list" qsTypeId="urn:microsoft.com/office/officeart/2005/8/quickstyle/simple1" qsCatId="simple" csTypeId="urn:microsoft.com/office/officeart/2005/8/colors/colorful2" csCatId="colorful"/>
      <dgm:spPr/>
      <dgm:t>
        <a:bodyPr/>
        <a:lstStyle/>
        <a:p>
          <a:endParaRPr lang="en-GB"/>
        </a:p>
      </dgm:t>
    </dgm:pt>
    <dgm:pt modelId="{E168B4AB-9710-47D4-9269-66C2975DE169}">
      <dgm:prSet custT="1"/>
      <dgm:spPr/>
      <dgm:t>
        <a:bodyPr/>
        <a:lstStyle/>
        <a:p>
          <a:pPr rtl="0"/>
          <a:r>
            <a:rPr lang="en-US" sz="2400" b="1" dirty="0"/>
            <a:t>High cognitive status of spouse</a:t>
          </a:r>
          <a:endParaRPr lang="en-GB" sz="2400" dirty="0"/>
        </a:p>
      </dgm:t>
    </dgm:pt>
    <dgm:pt modelId="{80710EAD-603E-4B51-BB5E-D651A939A2FC}" type="parTrans" cxnId="{5E5FA9B3-351E-4B0E-919E-6D26B63CAFDC}">
      <dgm:prSet/>
      <dgm:spPr/>
      <dgm:t>
        <a:bodyPr/>
        <a:lstStyle/>
        <a:p>
          <a:endParaRPr lang="en-GB" sz="1600"/>
        </a:p>
      </dgm:t>
    </dgm:pt>
    <dgm:pt modelId="{7AC19F07-7CFC-47F5-BF34-9411AB556E14}" type="sibTrans" cxnId="{5E5FA9B3-351E-4B0E-919E-6D26B63CAFDC}">
      <dgm:prSet/>
      <dgm:spPr/>
      <dgm:t>
        <a:bodyPr/>
        <a:lstStyle/>
        <a:p>
          <a:endParaRPr lang="en-GB" sz="1600"/>
        </a:p>
      </dgm:t>
    </dgm:pt>
    <dgm:pt modelId="{30EF6595-7A60-4DEA-AACE-73081E3430DA}" type="pres">
      <dgm:prSet presAssocID="{61C82E1E-8CCB-4FE5-A95F-46BB58BD9F66}" presName="Name0" presStyleCnt="0">
        <dgm:presLayoutVars>
          <dgm:dir/>
          <dgm:resizeHandles val="exact"/>
        </dgm:presLayoutVars>
      </dgm:prSet>
      <dgm:spPr/>
      <dgm:t>
        <a:bodyPr/>
        <a:lstStyle/>
        <a:p>
          <a:endParaRPr lang="en-US"/>
        </a:p>
      </dgm:t>
    </dgm:pt>
    <dgm:pt modelId="{4A7C77AA-C425-45A9-841F-A0E29A670DF2}" type="pres">
      <dgm:prSet presAssocID="{E168B4AB-9710-47D4-9269-66C2975DE169}" presName="node" presStyleLbl="node1" presStyleIdx="0" presStyleCnt="1" custLinFactNeighborY="4167">
        <dgm:presLayoutVars>
          <dgm:bulletEnabled val="1"/>
        </dgm:presLayoutVars>
      </dgm:prSet>
      <dgm:spPr/>
      <dgm:t>
        <a:bodyPr/>
        <a:lstStyle/>
        <a:p>
          <a:endParaRPr lang="en-US"/>
        </a:p>
      </dgm:t>
    </dgm:pt>
  </dgm:ptLst>
  <dgm:cxnLst>
    <dgm:cxn modelId="{86E55C07-868A-46B8-BD03-22D35B94E809}" type="presOf" srcId="{E168B4AB-9710-47D4-9269-66C2975DE169}" destId="{4A7C77AA-C425-45A9-841F-A0E29A670DF2}" srcOrd="0" destOrd="0" presId="urn:microsoft.com/office/officeart/2005/8/layout/hList6"/>
    <dgm:cxn modelId="{4BEBEA9A-FA95-4B79-B588-36BB12C0C563}" type="presOf" srcId="{61C82E1E-8CCB-4FE5-A95F-46BB58BD9F66}" destId="{30EF6595-7A60-4DEA-AACE-73081E3430DA}" srcOrd="0" destOrd="0" presId="urn:microsoft.com/office/officeart/2005/8/layout/hList6"/>
    <dgm:cxn modelId="{5E5FA9B3-351E-4B0E-919E-6D26B63CAFDC}" srcId="{61C82E1E-8CCB-4FE5-A95F-46BB58BD9F66}" destId="{E168B4AB-9710-47D4-9269-66C2975DE169}" srcOrd="0" destOrd="0" parTransId="{80710EAD-603E-4B51-BB5E-D651A939A2FC}" sibTransId="{7AC19F07-7CFC-47F5-BF34-9411AB556E14}"/>
    <dgm:cxn modelId="{F36E0601-5952-4FFF-9802-A1D895F64796}" type="presParOf" srcId="{30EF6595-7A60-4DEA-AACE-73081E3430DA}" destId="{4A7C77AA-C425-45A9-841F-A0E29A670DF2}" srcOrd="0" destOrd="0" presId="urn:microsoft.com/office/officeart/2005/8/layout/hList6"/>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93.xml><?xml version="1.0" encoding="utf-8"?>
<dgm:dataModel xmlns:dgm="http://schemas.openxmlformats.org/drawingml/2006/diagram" xmlns:a="http://schemas.openxmlformats.org/drawingml/2006/main">
  <dgm:ptLst>
    <dgm:pt modelId="{65587AB0-7A68-444D-9584-2E9DEAF7CAAE}" type="doc">
      <dgm:prSet loTypeId="urn:microsoft.com/office/officeart/2008/layout/SquareAccentList" loCatId="list" qsTypeId="urn:microsoft.com/office/officeart/2005/8/quickstyle/simple1" qsCatId="simple" csTypeId="urn:microsoft.com/office/officeart/2005/8/colors/colorful4" csCatId="colorful"/>
      <dgm:spPr/>
      <dgm:t>
        <a:bodyPr/>
        <a:lstStyle/>
        <a:p>
          <a:endParaRPr lang="en-GB"/>
        </a:p>
      </dgm:t>
    </dgm:pt>
    <dgm:pt modelId="{90ABA9E6-A8DC-43F0-B51F-A2EABA540875}">
      <dgm:prSet custT="1"/>
      <dgm:spPr/>
      <dgm:t>
        <a:bodyPr/>
        <a:lstStyle/>
        <a:p>
          <a:pPr rtl="0"/>
          <a:r>
            <a:rPr lang="en-US" sz="2800" b="1" dirty="0"/>
            <a:t>Expertise</a:t>
          </a:r>
          <a:endParaRPr lang="en-GB" sz="2800" dirty="0"/>
        </a:p>
      </dgm:t>
    </dgm:pt>
    <dgm:pt modelId="{E8393DB1-8427-4C17-A0F4-9B0B371364D5}" type="parTrans" cxnId="{53AE0621-7CFE-4580-9592-89B24604B259}">
      <dgm:prSet/>
      <dgm:spPr/>
      <dgm:t>
        <a:bodyPr/>
        <a:lstStyle/>
        <a:p>
          <a:endParaRPr lang="en-GB" sz="1200"/>
        </a:p>
      </dgm:t>
    </dgm:pt>
    <dgm:pt modelId="{57D257D8-9DC1-41B8-846D-29A7460848D4}" type="sibTrans" cxnId="{53AE0621-7CFE-4580-9592-89B24604B259}">
      <dgm:prSet/>
      <dgm:spPr/>
      <dgm:t>
        <a:bodyPr/>
        <a:lstStyle/>
        <a:p>
          <a:endParaRPr lang="en-GB" sz="1200"/>
        </a:p>
      </dgm:t>
    </dgm:pt>
    <dgm:pt modelId="{C02C5C51-D892-407C-8736-C8832C86349D}">
      <dgm:prSet custT="1"/>
      <dgm:spPr/>
      <dgm:t>
        <a:bodyPr/>
        <a:lstStyle/>
        <a:p>
          <a:pPr rtl="0"/>
          <a:r>
            <a:rPr lang="en-US" sz="2800" b="1"/>
            <a:t>Creativity</a:t>
          </a:r>
          <a:endParaRPr lang="en-GB" sz="2800"/>
        </a:p>
      </dgm:t>
    </dgm:pt>
    <dgm:pt modelId="{D738BA83-E7E8-4C1A-8BA4-4BA9A0F73698}" type="parTrans" cxnId="{D22E4285-BD30-4D1C-B31C-42B2ACD74F4D}">
      <dgm:prSet/>
      <dgm:spPr/>
      <dgm:t>
        <a:bodyPr/>
        <a:lstStyle/>
        <a:p>
          <a:endParaRPr lang="en-GB" sz="1200"/>
        </a:p>
      </dgm:t>
    </dgm:pt>
    <dgm:pt modelId="{4E79DDCE-4D67-45F8-9C99-571B2524880B}" type="sibTrans" cxnId="{D22E4285-BD30-4D1C-B31C-42B2ACD74F4D}">
      <dgm:prSet/>
      <dgm:spPr/>
      <dgm:t>
        <a:bodyPr/>
        <a:lstStyle/>
        <a:p>
          <a:endParaRPr lang="en-GB" sz="1200"/>
        </a:p>
      </dgm:t>
    </dgm:pt>
    <dgm:pt modelId="{51F439BD-0607-4E09-B7F5-773E1E4B6985}">
      <dgm:prSet custT="1"/>
      <dgm:spPr/>
      <dgm:t>
        <a:bodyPr/>
        <a:lstStyle/>
        <a:p>
          <a:pPr rtl="0"/>
          <a:r>
            <a:rPr lang="en-US" sz="2800" b="1"/>
            <a:t>Wisdom</a:t>
          </a:r>
          <a:r>
            <a:rPr lang="en-US" sz="2800"/>
            <a:t> </a:t>
          </a:r>
          <a:endParaRPr lang="en-GB" sz="2800"/>
        </a:p>
      </dgm:t>
    </dgm:pt>
    <dgm:pt modelId="{F6A296D4-D130-498F-9A4A-A2177632524E}" type="parTrans" cxnId="{81D257FD-A59C-4741-85BF-EC2DD21F0D1B}">
      <dgm:prSet/>
      <dgm:spPr/>
      <dgm:t>
        <a:bodyPr/>
        <a:lstStyle/>
        <a:p>
          <a:endParaRPr lang="en-GB" sz="1200"/>
        </a:p>
      </dgm:t>
    </dgm:pt>
    <dgm:pt modelId="{EF44FB99-6B6D-44E5-880B-67C87675192A}" type="sibTrans" cxnId="{81D257FD-A59C-4741-85BF-EC2DD21F0D1B}">
      <dgm:prSet/>
      <dgm:spPr/>
      <dgm:t>
        <a:bodyPr/>
        <a:lstStyle/>
        <a:p>
          <a:endParaRPr lang="en-GB" sz="1200"/>
        </a:p>
      </dgm:t>
    </dgm:pt>
    <dgm:pt modelId="{F56AF774-41D3-4ABF-8A88-23599892FF0C}" type="pres">
      <dgm:prSet presAssocID="{65587AB0-7A68-444D-9584-2E9DEAF7CAAE}" presName="layout" presStyleCnt="0">
        <dgm:presLayoutVars>
          <dgm:chMax/>
          <dgm:chPref/>
          <dgm:dir/>
          <dgm:resizeHandles/>
        </dgm:presLayoutVars>
      </dgm:prSet>
      <dgm:spPr/>
      <dgm:t>
        <a:bodyPr/>
        <a:lstStyle/>
        <a:p>
          <a:endParaRPr lang="en-US"/>
        </a:p>
      </dgm:t>
    </dgm:pt>
    <dgm:pt modelId="{953C8FEC-40E6-47AB-B810-29577C9EFD63}" type="pres">
      <dgm:prSet presAssocID="{90ABA9E6-A8DC-43F0-B51F-A2EABA540875}" presName="root" presStyleCnt="0">
        <dgm:presLayoutVars>
          <dgm:chMax/>
          <dgm:chPref/>
        </dgm:presLayoutVars>
      </dgm:prSet>
      <dgm:spPr/>
    </dgm:pt>
    <dgm:pt modelId="{1CA68B79-8768-4E80-8D1D-D6A259310DD5}" type="pres">
      <dgm:prSet presAssocID="{90ABA9E6-A8DC-43F0-B51F-A2EABA540875}" presName="rootComposite" presStyleCnt="0">
        <dgm:presLayoutVars/>
      </dgm:prSet>
      <dgm:spPr/>
    </dgm:pt>
    <dgm:pt modelId="{7B5918A6-E74E-4C6E-82B0-206CDC79FE4E}" type="pres">
      <dgm:prSet presAssocID="{90ABA9E6-A8DC-43F0-B51F-A2EABA540875}" presName="ParentAccent" presStyleLbl="alignNode1" presStyleIdx="0" presStyleCnt="3"/>
      <dgm:spPr/>
    </dgm:pt>
    <dgm:pt modelId="{4D505649-BCD1-4EA4-9042-89B4027D7432}" type="pres">
      <dgm:prSet presAssocID="{90ABA9E6-A8DC-43F0-B51F-A2EABA540875}" presName="ParentSmallAccent" presStyleLbl="fgAcc1" presStyleIdx="0" presStyleCnt="3"/>
      <dgm:spPr/>
    </dgm:pt>
    <dgm:pt modelId="{BE47CC65-8136-494A-9910-E59D27665BFB}" type="pres">
      <dgm:prSet presAssocID="{90ABA9E6-A8DC-43F0-B51F-A2EABA540875}" presName="Parent" presStyleLbl="revTx" presStyleIdx="0" presStyleCnt="3">
        <dgm:presLayoutVars>
          <dgm:chMax/>
          <dgm:chPref val="4"/>
          <dgm:bulletEnabled val="1"/>
        </dgm:presLayoutVars>
      </dgm:prSet>
      <dgm:spPr/>
      <dgm:t>
        <a:bodyPr/>
        <a:lstStyle/>
        <a:p>
          <a:endParaRPr lang="en-US"/>
        </a:p>
      </dgm:t>
    </dgm:pt>
    <dgm:pt modelId="{445A9CB1-FD2A-41C1-9E79-81A4B82D6B4D}" type="pres">
      <dgm:prSet presAssocID="{90ABA9E6-A8DC-43F0-B51F-A2EABA540875}" presName="childShape" presStyleCnt="0">
        <dgm:presLayoutVars>
          <dgm:chMax val="0"/>
          <dgm:chPref val="0"/>
        </dgm:presLayoutVars>
      </dgm:prSet>
      <dgm:spPr/>
    </dgm:pt>
    <dgm:pt modelId="{ABDD2018-5397-426C-ABBB-53DF57778270}" type="pres">
      <dgm:prSet presAssocID="{C02C5C51-D892-407C-8736-C8832C86349D}" presName="root" presStyleCnt="0">
        <dgm:presLayoutVars>
          <dgm:chMax/>
          <dgm:chPref/>
        </dgm:presLayoutVars>
      </dgm:prSet>
      <dgm:spPr/>
    </dgm:pt>
    <dgm:pt modelId="{63620404-D711-481F-8825-6AF9C77CE393}" type="pres">
      <dgm:prSet presAssocID="{C02C5C51-D892-407C-8736-C8832C86349D}" presName="rootComposite" presStyleCnt="0">
        <dgm:presLayoutVars/>
      </dgm:prSet>
      <dgm:spPr/>
    </dgm:pt>
    <dgm:pt modelId="{E071A87C-6547-4CF1-9DBE-22551E133466}" type="pres">
      <dgm:prSet presAssocID="{C02C5C51-D892-407C-8736-C8832C86349D}" presName="ParentAccent" presStyleLbl="alignNode1" presStyleIdx="1" presStyleCnt="3"/>
      <dgm:spPr/>
    </dgm:pt>
    <dgm:pt modelId="{EE9B24D9-E995-4154-A45C-62B4E9248602}" type="pres">
      <dgm:prSet presAssocID="{C02C5C51-D892-407C-8736-C8832C86349D}" presName="ParentSmallAccent" presStyleLbl="fgAcc1" presStyleIdx="1" presStyleCnt="3"/>
      <dgm:spPr/>
    </dgm:pt>
    <dgm:pt modelId="{59AFB8D1-CEC0-4E9A-97C3-B6370CE4F13D}" type="pres">
      <dgm:prSet presAssocID="{C02C5C51-D892-407C-8736-C8832C86349D}" presName="Parent" presStyleLbl="revTx" presStyleIdx="1" presStyleCnt="3">
        <dgm:presLayoutVars>
          <dgm:chMax/>
          <dgm:chPref val="4"/>
          <dgm:bulletEnabled val="1"/>
        </dgm:presLayoutVars>
      </dgm:prSet>
      <dgm:spPr/>
      <dgm:t>
        <a:bodyPr/>
        <a:lstStyle/>
        <a:p>
          <a:endParaRPr lang="en-US"/>
        </a:p>
      </dgm:t>
    </dgm:pt>
    <dgm:pt modelId="{009A845F-BC11-477F-B35D-EAD4B61FBE1C}" type="pres">
      <dgm:prSet presAssocID="{C02C5C51-D892-407C-8736-C8832C86349D}" presName="childShape" presStyleCnt="0">
        <dgm:presLayoutVars>
          <dgm:chMax val="0"/>
          <dgm:chPref val="0"/>
        </dgm:presLayoutVars>
      </dgm:prSet>
      <dgm:spPr/>
    </dgm:pt>
    <dgm:pt modelId="{76476624-5A0F-46C3-945F-DCF4CC8244C7}" type="pres">
      <dgm:prSet presAssocID="{51F439BD-0607-4E09-B7F5-773E1E4B6985}" presName="root" presStyleCnt="0">
        <dgm:presLayoutVars>
          <dgm:chMax/>
          <dgm:chPref/>
        </dgm:presLayoutVars>
      </dgm:prSet>
      <dgm:spPr/>
    </dgm:pt>
    <dgm:pt modelId="{2CFABADE-F702-4591-8BDC-C74B4A29FA1C}" type="pres">
      <dgm:prSet presAssocID="{51F439BD-0607-4E09-B7F5-773E1E4B6985}" presName="rootComposite" presStyleCnt="0">
        <dgm:presLayoutVars/>
      </dgm:prSet>
      <dgm:spPr/>
    </dgm:pt>
    <dgm:pt modelId="{3D5AEBBF-C21A-4EF0-85A5-73EE70DF963C}" type="pres">
      <dgm:prSet presAssocID="{51F439BD-0607-4E09-B7F5-773E1E4B6985}" presName="ParentAccent" presStyleLbl="alignNode1" presStyleIdx="2" presStyleCnt="3"/>
      <dgm:spPr/>
    </dgm:pt>
    <dgm:pt modelId="{C207740B-A798-40F4-9EF1-156EFB59C47A}" type="pres">
      <dgm:prSet presAssocID="{51F439BD-0607-4E09-B7F5-773E1E4B6985}" presName="ParentSmallAccent" presStyleLbl="fgAcc1" presStyleIdx="2" presStyleCnt="3"/>
      <dgm:spPr/>
    </dgm:pt>
    <dgm:pt modelId="{3D75DC81-1D81-492E-95EC-05BC31935454}" type="pres">
      <dgm:prSet presAssocID="{51F439BD-0607-4E09-B7F5-773E1E4B6985}" presName="Parent" presStyleLbl="revTx" presStyleIdx="2" presStyleCnt="3">
        <dgm:presLayoutVars>
          <dgm:chMax/>
          <dgm:chPref val="4"/>
          <dgm:bulletEnabled val="1"/>
        </dgm:presLayoutVars>
      </dgm:prSet>
      <dgm:spPr/>
      <dgm:t>
        <a:bodyPr/>
        <a:lstStyle/>
        <a:p>
          <a:endParaRPr lang="en-US"/>
        </a:p>
      </dgm:t>
    </dgm:pt>
    <dgm:pt modelId="{83903245-742B-483D-9F9C-560075F12908}" type="pres">
      <dgm:prSet presAssocID="{51F439BD-0607-4E09-B7F5-773E1E4B6985}" presName="childShape" presStyleCnt="0">
        <dgm:presLayoutVars>
          <dgm:chMax val="0"/>
          <dgm:chPref val="0"/>
        </dgm:presLayoutVars>
      </dgm:prSet>
      <dgm:spPr/>
    </dgm:pt>
  </dgm:ptLst>
  <dgm:cxnLst>
    <dgm:cxn modelId="{E844D547-3601-4246-9D80-ABEADDE0E232}" type="presOf" srcId="{65587AB0-7A68-444D-9584-2E9DEAF7CAAE}" destId="{F56AF774-41D3-4ABF-8A88-23599892FF0C}" srcOrd="0" destOrd="0" presId="urn:microsoft.com/office/officeart/2008/layout/SquareAccentList"/>
    <dgm:cxn modelId="{D22E4285-BD30-4D1C-B31C-42B2ACD74F4D}" srcId="{65587AB0-7A68-444D-9584-2E9DEAF7CAAE}" destId="{C02C5C51-D892-407C-8736-C8832C86349D}" srcOrd="1" destOrd="0" parTransId="{D738BA83-E7E8-4C1A-8BA4-4BA9A0F73698}" sibTransId="{4E79DDCE-4D67-45F8-9C99-571B2524880B}"/>
    <dgm:cxn modelId="{6CD19EA4-93B8-42D9-9E3D-9C6D62C77194}" type="presOf" srcId="{51F439BD-0607-4E09-B7F5-773E1E4B6985}" destId="{3D75DC81-1D81-492E-95EC-05BC31935454}" srcOrd="0" destOrd="0" presId="urn:microsoft.com/office/officeart/2008/layout/SquareAccentList"/>
    <dgm:cxn modelId="{81D257FD-A59C-4741-85BF-EC2DD21F0D1B}" srcId="{65587AB0-7A68-444D-9584-2E9DEAF7CAAE}" destId="{51F439BD-0607-4E09-B7F5-773E1E4B6985}" srcOrd="2" destOrd="0" parTransId="{F6A296D4-D130-498F-9A4A-A2177632524E}" sibTransId="{EF44FB99-6B6D-44E5-880B-67C87675192A}"/>
    <dgm:cxn modelId="{B17D31F7-6FFE-46CF-BE95-162E1191C8CC}" type="presOf" srcId="{C02C5C51-D892-407C-8736-C8832C86349D}" destId="{59AFB8D1-CEC0-4E9A-97C3-B6370CE4F13D}" srcOrd="0" destOrd="0" presId="urn:microsoft.com/office/officeart/2008/layout/SquareAccentList"/>
    <dgm:cxn modelId="{2441E72F-1661-4841-BAAA-2366BA118603}" type="presOf" srcId="{90ABA9E6-A8DC-43F0-B51F-A2EABA540875}" destId="{BE47CC65-8136-494A-9910-E59D27665BFB}" srcOrd="0" destOrd="0" presId="urn:microsoft.com/office/officeart/2008/layout/SquareAccentList"/>
    <dgm:cxn modelId="{53AE0621-7CFE-4580-9592-89B24604B259}" srcId="{65587AB0-7A68-444D-9584-2E9DEAF7CAAE}" destId="{90ABA9E6-A8DC-43F0-B51F-A2EABA540875}" srcOrd="0" destOrd="0" parTransId="{E8393DB1-8427-4C17-A0F4-9B0B371364D5}" sibTransId="{57D257D8-9DC1-41B8-846D-29A7460848D4}"/>
    <dgm:cxn modelId="{1463F5EA-5C32-4F17-9424-5C56B327B61D}" type="presParOf" srcId="{F56AF774-41D3-4ABF-8A88-23599892FF0C}" destId="{953C8FEC-40E6-47AB-B810-29577C9EFD63}" srcOrd="0" destOrd="0" presId="urn:microsoft.com/office/officeart/2008/layout/SquareAccentList"/>
    <dgm:cxn modelId="{952CA6CB-D3B5-4DE7-8089-ED92B955D790}" type="presParOf" srcId="{953C8FEC-40E6-47AB-B810-29577C9EFD63}" destId="{1CA68B79-8768-4E80-8D1D-D6A259310DD5}" srcOrd="0" destOrd="0" presId="urn:microsoft.com/office/officeart/2008/layout/SquareAccentList"/>
    <dgm:cxn modelId="{4E05894B-A550-4C9B-8354-B5F3A74E07ED}" type="presParOf" srcId="{1CA68B79-8768-4E80-8D1D-D6A259310DD5}" destId="{7B5918A6-E74E-4C6E-82B0-206CDC79FE4E}" srcOrd="0" destOrd="0" presId="urn:microsoft.com/office/officeart/2008/layout/SquareAccentList"/>
    <dgm:cxn modelId="{5FCCE45A-DDD4-4931-96AD-82FC300203AB}" type="presParOf" srcId="{1CA68B79-8768-4E80-8D1D-D6A259310DD5}" destId="{4D505649-BCD1-4EA4-9042-89B4027D7432}" srcOrd="1" destOrd="0" presId="urn:microsoft.com/office/officeart/2008/layout/SquareAccentList"/>
    <dgm:cxn modelId="{E0C2115D-126C-4882-8C3A-7533C0F6C45F}" type="presParOf" srcId="{1CA68B79-8768-4E80-8D1D-D6A259310DD5}" destId="{BE47CC65-8136-494A-9910-E59D27665BFB}" srcOrd="2" destOrd="0" presId="urn:microsoft.com/office/officeart/2008/layout/SquareAccentList"/>
    <dgm:cxn modelId="{B1131421-DD81-4E83-B791-45D95262CE96}" type="presParOf" srcId="{953C8FEC-40E6-47AB-B810-29577C9EFD63}" destId="{445A9CB1-FD2A-41C1-9E79-81A4B82D6B4D}" srcOrd="1" destOrd="0" presId="urn:microsoft.com/office/officeart/2008/layout/SquareAccentList"/>
    <dgm:cxn modelId="{4FE82384-93CE-4D27-B391-E6D4FF55D0CB}" type="presParOf" srcId="{F56AF774-41D3-4ABF-8A88-23599892FF0C}" destId="{ABDD2018-5397-426C-ABBB-53DF57778270}" srcOrd="1" destOrd="0" presId="urn:microsoft.com/office/officeart/2008/layout/SquareAccentList"/>
    <dgm:cxn modelId="{A38E81D6-14BE-4065-B658-19B5775F92FD}" type="presParOf" srcId="{ABDD2018-5397-426C-ABBB-53DF57778270}" destId="{63620404-D711-481F-8825-6AF9C77CE393}" srcOrd="0" destOrd="0" presId="urn:microsoft.com/office/officeart/2008/layout/SquareAccentList"/>
    <dgm:cxn modelId="{17BD4BFB-05A7-46E2-B33B-0AB17465F6A2}" type="presParOf" srcId="{63620404-D711-481F-8825-6AF9C77CE393}" destId="{E071A87C-6547-4CF1-9DBE-22551E133466}" srcOrd="0" destOrd="0" presId="urn:microsoft.com/office/officeart/2008/layout/SquareAccentList"/>
    <dgm:cxn modelId="{79039D69-B113-4B52-AA5D-88CF148B78BA}" type="presParOf" srcId="{63620404-D711-481F-8825-6AF9C77CE393}" destId="{EE9B24D9-E995-4154-A45C-62B4E9248602}" srcOrd="1" destOrd="0" presId="urn:microsoft.com/office/officeart/2008/layout/SquareAccentList"/>
    <dgm:cxn modelId="{72A2812C-D315-45D7-8ABA-1AB8A5432C92}" type="presParOf" srcId="{63620404-D711-481F-8825-6AF9C77CE393}" destId="{59AFB8D1-CEC0-4E9A-97C3-B6370CE4F13D}" srcOrd="2" destOrd="0" presId="urn:microsoft.com/office/officeart/2008/layout/SquareAccentList"/>
    <dgm:cxn modelId="{C27B2E3B-5067-4603-91B6-AE2484F57CEB}" type="presParOf" srcId="{ABDD2018-5397-426C-ABBB-53DF57778270}" destId="{009A845F-BC11-477F-B35D-EAD4B61FBE1C}" srcOrd="1" destOrd="0" presId="urn:microsoft.com/office/officeart/2008/layout/SquareAccentList"/>
    <dgm:cxn modelId="{467D70A8-26A7-4531-A6BA-8CE1408341A0}" type="presParOf" srcId="{F56AF774-41D3-4ABF-8A88-23599892FF0C}" destId="{76476624-5A0F-46C3-945F-DCF4CC8244C7}" srcOrd="2" destOrd="0" presId="urn:microsoft.com/office/officeart/2008/layout/SquareAccentList"/>
    <dgm:cxn modelId="{3753EC9B-C187-4EFC-B03D-93D0533A6F57}" type="presParOf" srcId="{76476624-5A0F-46C3-945F-DCF4CC8244C7}" destId="{2CFABADE-F702-4591-8BDC-C74B4A29FA1C}" srcOrd="0" destOrd="0" presId="urn:microsoft.com/office/officeart/2008/layout/SquareAccentList"/>
    <dgm:cxn modelId="{6AEDC7BC-38FE-4806-B49B-BA40359D73DC}" type="presParOf" srcId="{2CFABADE-F702-4591-8BDC-C74B4A29FA1C}" destId="{3D5AEBBF-C21A-4EF0-85A5-73EE70DF963C}" srcOrd="0" destOrd="0" presId="urn:microsoft.com/office/officeart/2008/layout/SquareAccentList"/>
    <dgm:cxn modelId="{367DF3B2-55CE-41C3-B77A-CF3E2AA71999}" type="presParOf" srcId="{2CFABADE-F702-4591-8BDC-C74B4A29FA1C}" destId="{C207740B-A798-40F4-9EF1-156EFB59C47A}" srcOrd="1" destOrd="0" presId="urn:microsoft.com/office/officeart/2008/layout/SquareAccentList"/>
    <dgm:cxn modelId="{7B5BC187-419B-4B79-8CCE-0E3A46A8A30C}" type="presParOf" srcId="{2CFABADE-F702-4591-8BDC-C74B4A29FA1C}" destId="{3D75DC81-1D81-492E-95EC-05BC31935454}" srcOrd="2" destOrd="0" presId="urn:microsoft.com/office/officeart/2008/layout/SquareAccentList"/>
    <dgm:cxn modelId="{9F5374EC-FB75-4288-BCB2-1FC32B2C137B}" type="presParOf" srcId="{76476624-5A0F-46C3-945F-DCF4CC8244C7}" destId="{83903245-742B-483D-9F9C-560075F12908}" srcOrd="1" destOrd="0" presId="urn:microsoft.com/office/officeart/2008/layout/Squa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4.xml><?xml version="1.0" encoding="utf-8"?>
<dgm:dataModel xmlns:dgm="http://schemas.openxmlformats.org/drawingml/2006/diagram" xmlns:a="http://schemas.openxmlformats.org/drawingml/2006/main">
  <dgm:ptLst>
    <dgm:pt modelId="{8E0A5CB8-6B33-489D-B5D9-C3C434476040}" type="doc">
      <dgm:prSet loTypeId="urn:microsoft.com/office/officeart/2008/layout/AscendingPictureAccentProcess" loCatId="process" qsTypeId="urn:microsoft.com/office/officeart/2005/8/quickstyle/simple1" qsCatId="simple" csTypeId="urn:microsoft.com/office/officeart/2005/8/colors/colorful4" csCatId="colorful" phldr="1"/>
      <dgm:spPr/>
      <dgm:t>
        <a:bodyPr/>
        <a:lstStyle/>
        <a:p>
          <a:endParaRPr lang="en-GB"/>
        </a:p>
      </dgm:t>
    </dgm:pt>
    <dgm:pt modelId="{38D8E5A1-A256-4C34-BBEF-4DCDE63DBB36}">
      <dgm:prSet/>
      <dgm:spPr/>
      <dgm:t>
        <a:bodyPr/>
        <a:lstStyle/>
        <a:p>
          <a:pPr rtl="0"/>
          <a:r>
            <a:rPr lang="en-US" dirty="0"/>
            <a:t>Three factors that can help:</a:t>
          </a:r>
          <a:endParaRPr lang="en-GB" dirty="0"/>
        </a:p>
      </dgm:t>
    </dgm:pt>
    <dgm:pt modelId="{B9BD84A9-F326-47DC-BAE2-0FD9629B0AC4}" type="parTrans" cxnId="{75B65414-4734-4F31-877B-6D77FDB90CB2}">
      <dgm:prSet/>
      <dgm:spPr/>
      <dgm:t>
        <a:bodyPr/>
        <a:lstStyle/>
        <a:p>
          <a:endParaRPr lang="en-GB"/>
        </a:p>
      </dgm:t>
    </dgm:pt>
    <dgm:pt modelId="{68023371-93A1-4455-AFA3-BB3A758CA8F1}" type="sibTrans" cxnId="{75B65414-4734-4F31-877B-6D77FDB90CB2}">
      <dgm:prSet/>
      <dgm:spPr>
        <a:blipFill rotWithShape="1">
          <a:blip xmlns:r="http://schemas.openxmlformats.org/officeDocument/2006/relationships" r:embed="rId1"/>
          <a:stretch>
            <a:fillRect/>
          </a:stretch>
        </a:blipFill>
      </dgm:spPr>
      <dgm:t>
        <a:bodyPr/>
        <a:lstStyle/>
        <a:p>
          <a:endParaRPr lang="en-GB"/>
        </a:p>
      </dgm:t>
    </dgm:pt>
    <dgm:pt modelId="{AD3DD294-40B8-4BDD-B373-0C914166D030}">
      <dgm:prSet custT="1"/>
      <dgm:spPr/>
      <dgm:t>
        <a:bodyPr/>
        <a:lstStyle/>
        <a:p>
          <a:pPr rtl="0"/>
          <a:r>
            <a:rPr lang="en-US" sz="2400" b="1" i="1" dirty="0">
              <a:solidFill>
                <a:srgbClr val="0070C0"/>
              </a:solidFill>
            </a:rPr>
            <a:t>general personality characteristics, such as mental ability and creativity</a:t>
          </a:r>
          <a:endParaRPr lang="en-GB" sz="2400" b="1" i="1" dirty="0">
            <a:solidFill>
              <a:srgbClr val="0070C0"/>
            </a:solidFill>
          </a:endParaRPr>
        </a:p>
      </dgm:t>
    </dgm:pt>
    <dgm:pt modelId="{C006BED6-7756-4EB6-9CEB-91668678264C}" type="parTrans" cxnId="{91F12021-3921-4ACE-BAE7-6884763C1D31}">
      <dgm:prSet/>
      <dgm:spPr/>
      <dgm:t>
        <a:bodyPr/>
        <a:lstStyle/>
        <a:p>
          <a:endParaRPr lang="en-GB"/>
        </a:p>
      </dgm:t>
    </dgm:pt>
    <dgm:pt modelId="{CB4FA7E0-4CD1-494B-AE9E-9D33F9763FA2}" type="sibTrans" cxnId="{91F12021-3921-4ACE-BAE7-6884763C1D31}">
      <dgm:prSet/>
      <dgm:spPr/>
      <dgm:t>
        <a:bodyPr/>
        <a:lstStyle/>
        <a:p>
          <a:endParaRPr lang="en-GB"/>
        </a:p>
      </dgm:t>
    </dgm:pt>
    <dgm:pt modelId="{007D9F8D-4DC2-4F68-91A4-ADF4DD78E97E}">
      <dgm:prSet custT="1"/>
      <dgm:spPr/>
      <dgm:t>
        <a:bodyPr/>
        <a:lstStyle/>
        <a:p>
          <a:pPr rtl="0"/>
          <a:r>
            <a:rPr lang="en-US" sz="2400" b="1" i="1" dirty="0">
              <a:solidFill>
                <a:srgbClr val="0070C0"/>
              </a:solidFill>
            </a:rPr>
            <a:t>specific expertise conditions, such as mentoring or practice</a:t>
          </a:r>
          <a:endParaRPr lang="en-GB" sz="2400" b="1" i="1" dirty="0">
            <a:solidFill>
              <a:srgbClr val="0070C0"/>
            </a:solidFill>
          </a:endParaRPr>
        </a:p>
      </dgm:t>
    </dgm:pt>
    <dgm:pt modelId="{CB7DEE26-AC88-45CB-BDF7-199EA4F4FA7F}" type="parTrans" cxnId="{62A99843-A527-4A51-B20F-BFD80AE79E16}">
      <dgm:prSet/>
      <dgm:spPr/>
      <dgm:t>
        <a:bodyPr/>
        <a:lstStyle/>
        <a:p>
          <a:endParaRPr lang="en-GB"/>
        </a:p>
      </dgm:t>
    </dgm:pt>
    <dgm:pt modelId="{338FF9C2-EBE0-47A0-8B61-DF33EDDEFD57}" type="sibTrans" cxnId="{62A99843-A527-4A51-B20F-BFD80AE79E16}">
      <dgm:prSet/>
      <dgm:spPr/>
      <dgm:t>
        <a:bodyPr/>
        <a:lstStyle/>
        <a:p>
          <a:endParaRPr lang="en-GB"/>
        </a:p>
      </dgm:t>
    </dgm:pt>
    <dgm:pt modelId="{65CDC5E7-008C-42C8-9E8C-7B016281D6BE}">
      <dgm:prSet custT="1"/>
      <dgm:spPr/>
      <dgm:t>
        <a:bodyPr/>
        <a:lstStyle/>
        <a:p>
          <a:pPr rtl="0"/>
          <a:r>
            <a:rPr lang="en-US" sz="2400" b="1" i="1" dirty="0">
              <a:solidFill>
                <a:srgbClr val="0070C0"/>
              </a:solidFill>
            </a:rPr>
            <a:t>facilitative life contexts, such as education or leadership opportunities</a:t>
          </a:r>
          <a:endParaRPr lang="en-GB" sz="2400" b="1" i="1" dirty="0">
            <a:solidFill>
              <a:srgbClr val="0070C0"/>
            </a:solidFill>
          </a:endParaRPr>
        </a:p>
      </dgm:t>
    </dgm:pt>
    <dgm:pt modelId="{73D60A38-4B35-4783-8064-E4D4B339ECC2}" type="parTrans" cxnId="{E018EBB2-555A-470F-9499-37B4794E6E16}">
      <dgm:prSet/>
      <dgm:spPr/>
      <dgm:t>
        <a:bodyPr/>
        <a:lstStyle/>
        <a:p>
          <a:endParaRPr lang="en-GB"/>
        </a:p>
      </dgm:t>
    </dgm:pt>
    <dgm:pt modelId="{5C31263D-AB25-453A-93C4-71E122908AE6}" type="sibTrans" cxnId="{E018EBB2-555A-470F-9499-37B4794E6E16}">
      <dgm:prSet/>
      <dgm:spPr/>
      <dgm:t>
        <a:bodyPr/>
        <a:lstStyle/>
        <a:p>
          <a:endParaRPr lang="en-GB"/>
        </a:p>
      </dgm:t>
    </dgm:pt>
    <dgm:pt modelId="{B0A05F12-B860-4281-8C7F-64BFF11DD346}">
      <dgm:prSet custT="1"/>
      <dgm:spPr/>
      <dgm:t>
        <a:bodyPr/>
        <a:lstStyle/>
        <a:p>
          <a:pPr rtl="0"/>
          <a:endParaRPr lang="en-GB" sz="2400" b="1" i="1" dirty="0">
            <a:solidFill>
              <a:srgbClr val="0070C0"/>
            </a:solidFill>
          </a:endParaRPr>
        </a:p>
      </dgm:t>
    </dgm:pt>
    <dgm:pt modelId="{F3B06838-18FC-4039-9287-ADFEBA4DA323}" type="parTrans" cxnId="{42FEA063-76F5-4426-9638-C06B22EB33D0}">
      <dgm:prSet/>
      <dgm:spPr/>
      <dgm:t>
        <a:bodyPr/>
        <a:lstStyle/>
        <a:p>
          <a:endParaRPr lang="en-GB"/>
        </a:p>
      </dgm:t>
    </dgm:pt>
    <dgm:pt modelId="{86463C59-20CB-4859-A636-8D9C8BE9A0A6}" type="sibTrans" cxnId="{42FEA063-76F5-4426-9638-C06B22EB33D0}">
      <dgm:prSet/>
      <dgm:spPr/>
      <dgm:t>
        <a:bodyPr/>
        <a:lstStyle/>
        <a:p>
          <a:endParaRPr lang="en-GB"/>
        </a:p>
      </dgm:t>
    </dgm:pt>
    <dgm:pt modelId="{0C86C8F3-352C-4995-BD7B-4D62C0A53A32}">
      <dgm:prSet custT="1"/>
      <dgm:spPr/>
      <dgm:t>
        <a:bodyPr/>
        <a:lstStyle/>
        <a:p>
          <a:pPr rtl="0"/>
          <a:endParaRPr lang="en-GB" sz="2400" b="1" i="1" dirty="0">
            <a:solidFill>
              <a:srgbClr val="0070C0"/>
            </a:solidFill>
          </a:endParaRPr>
        </a:p>
      </dgm:t>
    </dgm:pt>
    <dgm:pt modelId="{6CB92140-AC60-4802-AFCA-FC37B14467AC}" type="parTrans" cxnId="{7D7A9E0A-A69C-4AAC-8837-F9C6AFAD1D49}">
      <dgm:prSet/>
      <dgm:spPr/>
      <dgm:t>
        <a:bodyPr/>
        <a:lstStyle/>
        <a:p>
          <a:endParaRPr lang="en-GB"/>
        </a:p>
      </dgm:t>
    </dgm:pt>
    <dgm:pt modelId="{6B270FD1-4B3D-4B31-8BE0-016280BDCC51}" type="sibTrans" cxnId="{7D7A9E0A-A69C-4AAC-8837-F9C6AFAD1D49}">
      <dgm:prSet/>
      <dgm:spPr/>
      <dgm:t>
        <a:bodyPr/>
        <a:lstStyle/>
        <a:p>
          <a:endParaRPr lang="en-GB"/>
        </a:p>
      </dgm:t>
    </dgm:pt>
    <dgm:pt modelId="{F78C5428-DD49-47C1-9ECE-504FBEB78988}" type="pres">
      <dgm:prSet presAssocID="{8E0A5CB8-6B33-489D-B5D9-C3C434476040}" presName="Name0" presStyleCnt="0">
        <dgm:presLayoutVars>
          <dgm:chMax val="7"/>
          <dgm:chPref val="7"/>
          <dgm:dir/>
        </dgm:presLayoutVars>
      </dgm:prSet>
      <dgm:spPr/>
      <dgm:t>
        <a:bodyPr/>
        <a:lstStyle/>
        <a:p>
          <a:endParaRPr lang="en-US"/>
        </a:p>
      </dgm:t>
    </dgm:pt>
    <dgm:pt modelId="{A35E1625-F8DE-4A35-AE55-699564DA71C7}" type="pres">
      <dgm:prSet presAssocID="{38D8E5A1-A256-4C34-BBEF-4DCDE63DBB36}" presName="parTx1" presStyleLbl="node1" presStyleIdx="0" presStyleCnt="1" custScaleX="74020" custScaleY="134801" custLinFactNeighborX="-15774" custLinFactNeighborY="-97684"/>
      <dgm:spPr/>
      <dgm:t>
        <a:bodyPr/>
        <a:lstStyle/>
        <a:p>
          <a:endParaRPr lang="en-US"/>
        </a:p>
      </dgm:t>
    </dgm:pt>
    <dgm:pt modelId="{03B43B83-E255-49D4-BD60-37BB5B2D4F21}" type="pres">
      <dgm:prSet presAssocID="{38D8E5A1-A256-4C34-BBEF-4DCDE63DBB36}" presName="desTx1" presStyleLbl="revTx" presStyleIdx="0" presStyleCnt="1" custScaleX="253486" custScaleY="325347" custLinFactNeighborX="8930" custLinFactNeighborY="-2411">
        <dgm:presLayoutVars>
          <dgm:bulletEnabled val="1"/>
        </dgm:presLayoutVars>
      </dgm:prSet>
      <dgm:spPr/>
      <dgm:t>
        <a:bodyPr/>
        <a:lstStyle/>
        <a:p>
          <a:endParaRPr lang="en-US"/>
        </a:p>
      </dgm:t>
    </dgm:pt>
    <dgm:pt modelId="{6D236824-CE41-4051-A1BB-EDA85630DFBA}" type="pres">
      <dgm:prSet presAssocID="{68023371-93A1-4455-AFA3-BB3A758CA8F1}" presName="picture1" presStyleCnt="0"/>
      <dgm:spPr/>
    </dgm:pt>
    <dgm:pt modelId="{28DC34F1-13F9-42C2-B816-77FD9F362621}" type="pres">
      <dgm:prSet presAssocID="{68023371-93A1-4455-AFA3-BB3A758CA8F1}" presName="imageRepeatNode" presStyleLbl="fgImgPlace1" presStyleIdx="0" presStyleCnt="1" custLinFactNeighborX="-1373" custLinFactNeighborY="-24756"/>
      <dgm:spPr/>
      <dgm:t>
        <a:bodyPr/>
        <a:lstStyle/>
        <a:p>
          <a:endParaRPr lang="en-US"/>
        </a:p>
      </dgm:t>
    </dgm:pt>
  </dgm:ptLst>
  <dgm:cxnLst>
    <dgm:cxn modelId="{E290CAE3-FAA7-4484-904F-4C39DAE08042}" type="presOf" srcId="{AD3DD294-40B8-4BDD-B373-0C914166D030}" destId="{03B43B83-E255-49D4-BD60-37BB5B2D4F21}" srcOrd="0" destOrd="0" presId="urn:microsoft.com/office/officeart/2008/layout/AscendingPictureAccentProcess"/>
    <dgm:cxn modelId="{E4966744-55E8-4F25-A7DC-D5C22C62B94A}" type="presOf" srcId="{B0A05F12-B860-4281-8C7F-64BFF11DD346}" destId="{03B43B83-E255-49D4-BD60-37BB5B2D4F21}" srcOrd="0" destOrd="1" presId="urn:microsoft.com/office/officeart/2008/layout/AscendingPictureAccentProcess"/>
    <dgm:cxn modelId="{8DBDB7C0-510B-43A1-A6AB-B116927262D5}" type="presOf" srcId="{68023371-93A1-4455-AFA3-BB3A758CA8F1}" destId="{28DC34F1-13F9-42C2-B816-77FD9F362621}" srcOrd="0" destOrd="0" presId="urn:microsoft.com/office/officeart/2008/layout/AscendingPictureAccentProcess"/>
    <dgm:cxn modelId="{2FFD1F94-1146-4B1C-9BBE-F08D373B1402}" type="presOf" srcId="{65CDC5E7-008C-42C8-9E8C-7B016281D6BE}" destId="{03B43B83-E255-49D4-BD60-37BB5B2D4F21}" srcOrd="0" destOrd="4" presId="urn:microsoft.com/office/officeart/2008/layout/AscendingPictureAccentProcess"/>
    <dgm:cxn modelId="{3C4F38BB-8CC2-40BA-9598-05083785BB9E}" type="presOf" srcId="{0C86C8F3-352C-4995-BD7B-4D62C0A53A32}" destId="{03B43B83-E255-49D4-BD60-37BB5B2D4F21}" srcOrd="0" destOrd="3" presId="urn:microsoft.com/office/officeart/2008/layout/AscendingPictureAccentProcess"/>
    <dgm:cxn modelId="{42FEA063-76F5-4426-9638-C06B22EB33D0}" srcId="{38D8E5A1-A256-4C34-BBEF-4DCDE63DBB36}" destId="{B0A05F12-B860-4281-8C7F-64BFF11DD346}" srcOrd="1" destOrd="0" parTransId="{F3B06838-18FC-4039-9287-ADFEBA4DA323}" sibTransId="{86463C59-20CB-4859-A636-8D9C8BE9A0A6}"/>
    <dgm:cxn modelId="{91F12021-3921-4ACE-BAE7-6884763C1D31}" srcId="{38D8E5A1-A256-4C34-BBEF-4DCDE63DBB36}" destId="{AD3DD294-40B8-4BDD-B373-0C914166D030}" srcOrd="0" destOrd="0" parTransId="{C006BED6-7756-4EB6-9CEB-91668678264C}" sibTransId="{CB4FA7E0-4CD1-494B-AE9E-9D33F9763FA2}"/>
    <dgm:cxn modelId="{62A99843-A527-4A51-B20F-BFD80AE79E16}" srcId="{38D8E5A1-A256-4C34-BBEF-4DCDE63DBB36}" destId="{007D9F8D-4DC2-4F68-91A4-ADF4DD78E97E}" srcOrd="2" destOrd="0" parTransId="{CB7DEE26-AC88-45CB-BDF7-199EA4F4FA7F}" sibTransId="{338FF9C2-EBE0-47A0-8B61-DF33EDDEFD57}"/>
    <dgm:cxn modelId="{87C9B45A-78B4-45F7-8B4C-C25DBEE97D5F}" type="presOf" srcId="{38D8E5A1-A256-4C34-BBEF-4DCDE63DBB36}" destId="{A35E1625-F8DE-4A35-AE55-699564DA71C7}" srcOrd="0" destOrd="0" presId="urn:microsoft.com/office/officeart/2008/layout/AscendingPictureAccentProcess"/>
    <dgm:cxn modelId="{7D7A9E0A-A69C-4AAC-8837-F9C6AFAD1D49}" srcId="{38D8E5A1-A256-4C34-BBEF-4DCDE63DBB36}" destId="{0C86C8F3-352C-4995-BD7B-4D62C0A53A32}" srcOrd="3" destOrd="0" parTransId="{6CB92140-AC60-4802-AFCA-FC37B14467AC}" sibTransId="{6B270FD1-4B3D-4B31-8BE0-016280BDCC51}"/>
    <dgm:cxn modelId="{50269DAB-7107-4D51-A384-6F16F4D81B34}" type="presOf" srcId="{007D9F8D-4DC2-4F68-91A4-ADF4DD78E97E}" destId="{03B43B83-E255-49D4-BD60-37BB5B2D4F21}" srcOrd="0" destOrd="2" presId="urn:microsoft.com/office/officeart/2008/layout/AscendingPictureAccentProcess"/>
    <dgm:cxn modelId="{75B65414-4734-4F31-877B-6D77FDB90CB2}" srcId="{8E0A5CB8-6B33-489D-B5D9-C3C434476040}" destId="{38D8E5A1-A256-4C34-BBEF-4DCDE63DBB36}" srcOrd="0" destOrd="0" parTransId="{B9BD84A9-F326-47DC-BAE2-0FD9629B0AC4}" sibTransId="{68023371-93A1-4455-AFA3-BB3A758CA8F1}"/>
    <dgm:cxn modelId="{E018EBB2-555A-470F-9499-37B4794E6E16}" srcId="{38D8E5A1-A256-4C34-BBEF-4DCDE63DBB36}" destId="{65CDC5E7-008C-42C8-9E8C-7B016281D6BE}" srcOrd="4" destOrd="0" parTransId="{73D60A38-4B35-4783-8064-E4D4B339ECC2}" sibTransId="{5C31263D-AB25-453A-93C4-71E122908AE6}"/>
    <dgm:cxn modelId="{69EC9ED2-DD63-4B1C-B136-834D1B3324C7}" type="presOf" srcId="{8E0A5CB8-6B33-489D-B5D9-C3C434476040}" destId="{F78C5428-DD49-47C1-9ECE-504FBEB78988}" srcOrd="0" destOrd="0" presId="urn:microsoft.com/office/officeart/2008/layout/AscendingPictureAccentProcess"/>
    <dgm:cxn modelId="{2C03D29F-4171-4A04-8E9C-8AC12A832CAE}" type="presParOf" srcId="{F78C5428-DD49-47C1-9ECE-504FBEB78988}" destId="{A35E1625-F8DE-4A35-AE55-699564DA71C7}" srcOrd="0" destOrd="0" presId="urn:microsoft.com/office/officeart/2008/layout/AscendingPictureAccentProcess"/>
    <dgm:cxn modelId="{8BB7EBDC-A1C2-4A0F-A52E-0DECE526678D}" type="presParOf" srcId="{F78C5428-DD49-47C1-9ECE-504FBEB78988}" destId="{03B43B83-E255-49D4-BD60-37BB5B2D4F21}" srcOrd="1" destOrd="0" presId="urn:microsoft.com/office/officeart/2008/layout/AscendingPictureAccentProcess"/>
    <dgm:cxn modelId="{0FFA8EFF-34D5-4BA5-9FC4-8EB7FB97B5AE}" type="presParOf" srcId="{F78C5428-DD49-47C1-9ECE-504FBEB78988}" destId="{6D236824-CE41-4051-A1BB-EDA85630DFBA}" srcOrd="2" destOrd="0" presId="urn:microsoft.com/office/officeart/2008/layout/AscendingPictureAccentProcess"/>
    <dgm:cxn modelId="{0838F750-08D6-411B-8F87-2DA83CA59509}" type="presParOf" srcId="{6D236824-CE41-4051-A1BB-EDA85630DFBA}" destId="{28DC34F1-13F9-42C2-B816-77FD9F362621}" srcOrd="0" destOrd="0" presId="urn:microsoft.com/office/officeart/2008/layout/AscendingPictureAccen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5.xml><?xml version="1.0" encoding="utf-8"?>
<dgm:dataModel xmlns:dgm="http://schemas.openxmlformats.org/drawingml/2006/diagram" xmlns:a="http://schemas.openxmlformats.org/drawingml/2006/main">
  <dgm:ptLst>
    <dgm:pt modelId="{8458204E-8868-4AC5-B9A3-227CC396C0B6}" type="doc">
      <dgm:prSet loTypeId="urn:microsoft.com/office/officeart/2005/8/layout/process4" loCatId="process" qsTypeId="urn:microsoft.com/office/officeart/2005/8/quickstyle/simple5" qsCatId="simple" csTypeId="urn:microsoft.com/office/officeart/2005/8/colors/colorful4" csCatId="colorful"/>
      <dgm:spPr/>
      <dgm:t>
        <a:bodyPr/>
        <a:lstStyle/>
        <a:p>
          <a:endParaRPr lang="en-GB"/>
        </a:p>
      </dgm:t>
    </dgm:pt>
    <dgm:pt modelId="{286997E1-4D8F-4B8C-92A7-CBD03A8F513D}">
      <dgm:prSet custT="1"/>
      <dgm:spPr/>
      <dgm:t>
        <a:bodyPr/>
        <a:lstStyle/>
        <a:p>
          <a:pPr rtl="0"/>
          <a:r>
            <a:rPr lang="en-US" sz="2400" b="1" dirty="0"/>
            <a:t>Some aspects of intelligence decline with age, but generally not until </a:t>
          </a:r>
          <a:r>
            <a:rPr lang="en-US" sz="2400" b="1" i="1" dirty="0"/>
            <a:t>late in life</a:t>
          </a:r>
          <a:endParaRPr lang="en-GB" sz="2400" dirty="0"/>
        </a:p>
      </dgm:t>
    </dgm:pt>
    <dgm:pt modelId="{6BB1D561-EC06-44FE-BFB1-2599EB0621FC}" type="parTrans" cxnId="{8A50205F-9DF2-46B4-98A8-0177D3E18C94}">
      <dgm:prSet/>
      <dgm:spPr/>
      <dgm:t>
        <a:bodyPr/>
        <a:lstStyle/>
        <a:p>
          <a:endParaRPr lang="en-GB"/>
        </a:p>
      </dgm:t>
    </dgm:pt>
    <dgm:pt modelId="{68BA41F8-7369-45A6-94E2-B5A3259EE848}" type="sibTrans" cxnId="{8A50205F-9DF2-46B4-98A8-0177D3E18C94}">
      <dgm:prSet/>
      <dgm:spPr/>
      <dgm:t>
        <a:bodyPr/>
        <a:lstStyle/>
        <a:p>
          <a:endParaRPr lang="en-GB"/>
        </a:p>
      </dgm:t>
    </dgm:pt>
    <dgm:pt modelId="{90D47B66-0828-4617-9C02-1CB47759D377}">
      <dgm:prSet custT="1"/>
      <dgm:spPr/>
      <dgm:t>
        <a:bodyPr/>
        <a:lstStyle/>
        <a:p>
          <a:pPr rtl="0"/>
          <a:r>
            <a:rPr lang="en-US" sz="2400" b="1" dirty="0"/>
            <a:t>Some aspects of intelligence are maintained or increase with age</a:t>
          </a:r>
          <a:endParaRPr lang="en-GB" sz="2400" dirty="0"/>
        </a:p>
      </dgm:t>
    </dgm:pt>
    <dgm:pt modelId="{5CD7A493-C8B6-4C20-AD5A-95157A6A757E}" type="parTrans" cxnId="{070E1DFA-0BF4-405B-BF25-BFD21C270DE7}">
      <dgm:prSet/>
      <dgm:spPr/>
      <dgm:t>
        <a:bodyPr/>
        <a:lstStyle/>
        <a:p>
          <a:endParaRPr lang="en-GB"/>
        </a:p>
      </dgm:t>
    </dgm:pt>
    <dgm:pt modelId="{FA3D54F9-F955-4D9C-948E-F43A52B91EE0}" type="sibTrans" cxnId="{070E1DFA-0BF4-405B-BF25-BFD21C270DE7}">
      <dgm:prSet/>
      <dgm:spPr/>
      <dgm:t>
        <a:bodyPr/>
        <a:lstStyle/>
        <a:p>
          <a:endParaRPr lang="en-GB"/>
        </a:p>
      </dgm:t>
    </dgm:pt>
    <dgm:pt modelId="{12E71D60-DFB9-4BE5-969B-825D12768AE0}">
      <dgm:prSet custT="1"/>
      <dgm:spPr/>
      <dgm:t>
        <a:bodyPr/>
        <a:lstStyle/>
        <a:p>
          <a:pPr rtl="0"/>
          <a:r>
            <a:rPr lang="en-US" sz="2400" b="1" dirty="0"/>
            <a:t>Individuals can stave off the effects of intellectual aging through </a:t>
          </a:r>
          <a:r>
            <a:rPr lang="en-US" sz="2400" b="1" i="1" dirty="0"/>
            <a:t>activity</a:t>
          </a:r>
          <a:r>
            <a:rPr lang="en-US" sz="2400" b="1" dirty="0"/>
            <a:t> and good health</a:t>
          </a:r>
          <a:endParaRPr lang="en-GB" sz="2400" dirty="0"/>
        </a:p>
      </dgm:t>
    </dgm:pt>
    <dgm:pt modelId="{A14BF25A-F6BE-474E-A5F8-1239748869F3}" type="parTrans" cxnId="{4D17E578-2AA4-4DFB-AE81-0C6BFC984D05}">
      <dgm:prSet/>
      <dgm:spPr/>
      <dgm:t>
        <a:bodyPr/>
        <a:lstStyle/>
        <a:p>
          <a:endParaRPr lang="en-GB"/>
        </a:p>
      </dgm:t>
    </dgm:pt>
    <dgm:pt modelId="{C420329E-DA3F-483B-9EBB-DC84F7220380}" type="sibTrans" cxnId="{4D17E578-2AA4-4DFB-AE81-0C6BFC984D05}">
      <dgm:prSet/>
      <dgm:spPr/>
      <dgm:t>
        <a:bodyPr/>
        <a:lstStyle/>
        <a:p>
          <a:endParaRPr lang="en-GB"/>
        </a:p>
      </dgm:t>
    </dgm:pt>
    <dgm:pt modelId="{24C8E768-3F11-4C3A-867D-ADA6350F2851}">
      <dgm:prSet custT="1"/>
      <dgm:spPr/>
      <dgm:t>
        <a:bodyPr/>
        <a:lstStyle/>
        <a:p>
          <a:pPr rtl="0"/>
          <a:r>
            <a:rPr lang="en-US" sz="2400" b="1" dirty="0"/>
            <a:t>There are multiple ways that intelligence can be expressed: </a:t>
          </a:r>
          <a:r>
            <a:rPr lang="en-US" sz="2400" b="1" i="1" dirty="0"/>
            <a:t>creativity, practicality, emotions</a:t>
          </a:r>
          <a:r>
            <a:rPr lang="en-US" sz="2400" b="1" dirty="0"/>
            <a:t> etc.</a:t>
          </a:r>
          <a:endParaRPr lang="en-GB" sz="2400" dirty="0"/>
        </a:p>
      </dgm:t>
    </dgm:pt>
    <dgm:pt modelId="{251E9279-DAD0-4A8A-843D-E1412345923A}" type="parTrans" cxnId="{EE826DDE-0C62-4B81-B56B-9F2FEC224285}">
      <dgm:prSet/>
      <dgm:spPr/>
      <dgm:t>
        <a:bodyPr/>
        <a:lstStyle/>
        <a:p>
          <a:endParaRPr lang="en-GB"/>
        </a:p>
      </dgm:t>
    </dgm:pt>
    <dgm:pt modelId="{F304DD91-7A6C-4C73-BCA6-A382D3A978C4}" type="sibTrans" cxnId="{EE826DDE-0C62-4B81-B56B-9F2FEC224285}">
      <dgm:prSet/>
      <dgm:spPr/>
      <dgm:t>
        <a:bodyPr/>
        <a:lstStyle/>
        <a:p>
          <a:endParaRPr lang="en-GB"/>
        </a:p>
      </dgm:t>
    </dgm:pt>
    <dgm:pt modelId="{6CEDEEDD-568D-477D-B729-F75A146D686D}">
      <dgm:prSet custT="1"/>
      <dgm:spPr/>
      <dgm:t>
        <a:bodyPr/>
        <a:lstStyle/>
        <a:p>
          <a:pPr rtl="0"/>
          <a:r>
            <a:rPr lang="en-US" sz="2400" b="1" dirty="0"/>
            <a:t>Intellectual expertise and wisdom can be developed</a:t>
          </a:r>
          <a:endParaRPr lang="en-GB" sz="2400" dirty="0"/>
        </a:p>
      </dgm:t>
    </dgm:pt>
    <dgm:pt modelId="{9257783F-4A47-4DED-A71E-7AC6E8FE62EA}" type="parTrans" cxnId="{8E7DB019-24AB-4CA9-A6AD-CB273E88301A}">
      <dgm:prSet/>
      <dgm:spPr/>
      <dgm:t>
        <a:bodyPr/>
        <a:lstStyle/>
        <a:p>
          <a:endParaRPr lang="en-GB"/>
        </a:p>
      </dgm:t>
    </dgm:pt>
    <dgm:pt modelId="{69182375-2140-4F3E-9046-F461C36CB27B}" type="sibTrans" cxnId="{8E7DB019-24AB-4CA9-A6AD-CB273E88301A}">
      <dgm:prSet/>
      <dgm:spPr/>
      <dgm:t>
        <a:bodyPr/>
        <a:lstStyle/>
        <a:p>
          <a:endParaRPr lang="en-GB"/>
        </a:p>
      </dgm:t>
    </dgm:pt>
    <dgm:pt modelId="{6CA86005-EA44-4BD1-88AF-2E261364C1B4}" type="pres">
      <dgm:prSet presAssocID="{8458204E-8868-4AC5-B9A3-227CC396C0B6}" presName="Name0" presStyleCnt="0">
        <dgm:presLayoutVars>
          <dgm:dir/>
          <dgm:animLvl val="lvl"/>
          <dgm:resizeHandles val="exact"/>
        </dgm:presLayoutVars>
      </dgm:prSet>
      <dgm:spPr/>
      <dgm:t>
        <a:bodyPr/>
        <a:lstStyle/>
        <a:p>
          <a:endParaRPr lang="en-US"/>
        </a:p>
      </dgm:t>
    </dgm:pt>
    <dgm:pt modelId="{606BFD5C-984B-42C9-992A-09BA8FF3B0AE}" type="pres">
      <dgm:prSet presAssocID="{6CEDEEDD-568D-477D-B729-F75A146D686D}" presName="boxAndChildren" presStyleCnt="0"/>
      <dgm:spPr/>
    </dgm:pt>
    <dgm:pt modelId="{9CD72814-FF48-4E9C-99A2-E8B330E8684F}" type="pres">
      <dgm:prSet presAssocID="{6CEDEEDD-568D-477D-B729-F75A146D686D}" presName="parentTextBox" presStyleLbl="node1" presStyleIdx="0" presStyleCnt="5"/>
      <dgm:spPr/>
      <dgm:t>
        <a:bodyPr/>
        <a:lstStyle/>
        <a:p>
          <a:endParaRPr lang="en-US"/>
        </a:p>
      </dgm:t>
    </dgm:pt>
    <dgm:pt modelId="{19FA83C3-9CD2-492C-8A58-E0AC49B4EBC0}" type="pres">
      <dgm:prSet presAssocID="{F304DD91-7A6C-4C73-BCA6-A382D3A978C4}" presName="sp" presStyleCnt="0"/>
      <dgm:spPr/>
    </dgm:pt>
    <dgm:pt modelId="{07CA903D-9621-4060-BE20-F501F0E17D8E}" type="pres">
      <dgm:prSet presAssocID="{24C8E768-3F11-4C3A-867D-ADA6350F2851}" presName="arrowAndChildren" presStyleCnt="0"/>
      <dgm:spPr/>
    </dgm:pt>
    <dgm:pt modelId="{A5B605E1-C3A2-484B-B2C6-D375A5E15AEB}" type="pres">
      <dgm:prSet presAssocID="{24C8E768-3F11-4C3A-867D-ADA6350F2851}" presName="parentTextArrow" presStyleLbl="node1" presStyleIdx="1" presStyleCnt="5"/>
      <dgm:spPr/>
      <dgm:t>
        <a:bodyPr/>
        <a:lstStyle/>
        <a:p>
          <a:endParaRPr lang="en-US"/>
        </a:p>
      </dgm:t>
    </dgm:pt>
    <dgm:pt modelId="{099B5A23-E9B5-4A4C-B292-412A42815020}" type="pres">
      <dgm:prSet presAssocID="{C420329E-DA3F-483B-9EBB-DC84F7220380}" presName="sp" presStyleCnt="0"/>
      <dgm:spPr/>
    </dgm:pt>
    <dgm:pt modelId="{BE8A7F47-112F-43DA-AA4F-1CDD38E355A7}" type="pres">
      <dgm:prSet presAssocID="{12E71D60-DFB9-4BE5-969B-825D12768AE0}" presName="arrowAndChildren" presStyleCnt="0"/>
      <dgm:spPr/>
    </dgm:pt>
    <dgm:pt modelId="{F7F0B091-8024-466A-839B-AE9C3E001240}" type="pres">
      <dgm:prSet presAssocID="{12E71D60-DFB9-4BE5-969B-825D12768AE0}" presName="parentTextArrow" presStyleLbl="node1" presStyleIdx="2" presStyleCnt="5"/>
      <dgm:spPr/>
      <dgm:t>
        <a:bodyPr/>
        <a:lstStyle/>
        <a:p>
          <a:endParaRPr lang="en-US"/>
        </a:p>
      </dgm:t>
    </dgm:pt>
    <dgm:pt modelId="{C53EBE2D-F6F4-4EDA-815A-F41E2D5E3574}" type="pres">
      <dgm:prSet presAssocID="{FA3D54F9-F955-4D9C-948E-F43A52B91EE0}" presName="sp" presStyleCnt="0"/>
      <dgm:spPr/>
    </dgm:pt>
    <dgm:pt modelId="{C50FEEAD-8091-4251-BB11-A85031D9C022}" type="pres">
      <dgm:prSet presAssocID="{90D47B66-0828-4617-9C02-1CB47759D377}" presName="arrowAndChildren" presStyleCnt="0"/>
      <dgm:spPr/>
    </dgm:pt>
    <dgm:pt modelId="{CF5B3009-F190-4A04-A90A-11F06C667A21}" type="pres">
      <dgm:prSet presAssocID="{90D47B66-0828-4617-9C02-1CB47759D377}" presName="parentTextArrow" presStyleLbl="node1" presStyleIdx="3" presStyleCnt="5"/>
      <dgm:spPr/>
      <dgm:t>
        <a:bodyPr/>
        <a:lstStyle/>
        <a:p>
          <a:endParaRPr lang="en-US"/>
        </a:p>
      </dgm:t>
    </dgm:pt>
    <dgm:pt modelId="{54D0CACE-762C-4B37-B2A3-070EDF860243}" type="pres">
      <dgm:prSet presAssocID="{68BA41F8-7369-45A6-94E2-B5A3259EE848}" presName="sp" presStyleCnt="0"/>
      <dgm:spPr/>
    </dgm:pt>
    <dgm:pt modelId="{2D4B9C94-8C85-482A-83CC-F8ABB5B2FD9E}" type="pres">
      <dgm:prSet presAssocID="{286997E1-4D8F-4B8C-92A7-CBD03A8F513D}" presName="arrowAndChildren" presStyleCnt="0"/>
      <dgm:spPr/>
    </dgm:pt>
    <dgm:pt modelId="{03A5FB36-2261-48AD-95CF-CDBE4B27E0D9}" type="pres">
      <dgm:prSet presAssocID="{286997E1-4D8F-4B8C-92A7-CBD03A8F513D}" presName="parentTextArrow" presStyleLbl="node1" presStyleIdx="4" presStyleCnt="5"/>
      <dgm:spPr/>
      <dgm:t>
        <a:bodyPr/>
        <a:lstStyle/>
        <a:p>
          <a:endParaRPr lang="en-US"/>
        </a:p>
      </dgm:t>
    </dgm:pt>
  </dgm:ptLst>
  <dgm:cxnLst>
    <dgm:cxn modelId="{81E24BC7-5C66-40A4-8814-FA1196DE9ED8}" type="presOf" srcId="{8458204E-8868-4AC5-B9A3-227CC396C0B6}" destId="{6CA86005-EA44-4BD1-88AF-2E261364C1B4}" srcOrd="0" destOrd="0" presId="urn:microsoft.com/office/officeart/2005/8/layout/process4"/>
    <dgm:cxn modelId="{CDE810F1-7CAE-4633-B34E-3329F09D73FC}" type="presOf" srcId="{6CEDEEDD-568D-477D-B729-F75A146D686D}" destId="{9CD72814-FF48-4E9C-99A2-E8B330E8684F}" srcOrd="0" destOrd="0" presId="urn:microsoft.com/office/officeart/2005/8/layout/process4"/>
    <dgm:cxn modelId="{8AB3A354-84F2-4C01-9ADB-3B6E5A2EF946}" type="presOf" srcId="{12E71D60-DFB9-4BE5-969B-825D12768AE0}" destId="{F7F0B091-8024-466A-839B-AE9C3E001240}" srcOrd="0" destOrd="0" presId="urn:microsoft.com/office/officeart/2005/8/layout/process4"/>
    <dgm:cxn modelId="{070E1DFA-0BF4-405B-BF25-BFD21C270DE7}" srcId="{8458204E-8868-4AC5-B9A3-227CC396C0B6}" destId="{90D47B66-0828-4617-9C02-1CB47759D377}" srcOrd="1" destOrd="0" parTransId="{5CD7A493-C8B6-4C20-AD5A-95157A6A757E}" sibTransId="{FA3D54F9-F955-4D9C-948E-F43A52B91EE0}"/>
    <dgm:cxn modelId="{8A50205F-9DF2-46B4-98A8-0177D3E18C94}" srcId="{8458204E-8868-4AC5-B9A3-227CC396C0B6}" destId="{286997E1-4D8F-4B8C-92A7-CBD03A8F513D}" srcOrd="0" destOrd="0" parTransId="{6BB1D561-EC06-44FE-BFB1-2599EB0621FC}" sibTransId="{68BA41F8-7369-45A6-94E2-B5A3259EE848}"/>
    <dgm:cxn modelId="{139749BE-3117-4DB0-B4E0-F8D1F9D6C8BB}" type="presOf" srcId="{24C8E768-3F11-4C3A-867D-ADA6350F2851}" destId="{A5B605E1-C3A2-484B-B2C6-D375A5E15AEB}" srcOrd="0" destOrd="0" presId="urn:microsoft.com/office/officeart/2005/8/layout/process4"/>
    <dgm:cxn modelId="{8E7DB019-24AB-4CA9-A6AD-CB273E88301A}" srcId="{8458204E-8868-4AC5-B9A3-227CC396C0B6}" destId="{6CEDEEDD-568D-477D-B729-F75A146D686D}" srcOrd="4" destOrd="0" parTransId="{9257783F-4A47-4DED-A71E-7AC6E8FE62EA}" sibTransId="{69182375-2140-4F3E-9046-F461C36CB27B}"/>
    <dgm:cxn modelId="{4DCD7B1A-CBD4-437E-B681-007EFB2CAD47}" type="presOf" srcId="{286997E1-4D8F-4B8C-92A7-CBD03A8F513D}" destId="{03A5FB36-2261-48AD-95CF-CDBE4B27E0D9}" srcOrd="0" destOrd="0" presId="urn:microsoft.com/office/officeart/2005/8/layout/process4"/>
    <dgm:cxn modelId="{EE826DDE-0C62-4B81-B56B-9F2FEC224285}" srcId="{8458204E-8868-4AC5-B9A3-227CC396C0B6}" destId="{24C8E768-3F11-4C3A-867D-ADA6350F2851}" srcOrd="3" destOrd="0" parTransId="{251E9279-DAD0-4A8A-843D-E1412345923A}" sibTransId="{F304DD91-7A6C-4C73-BCA6-A382D3A978C4}"/>
    <dgm:cxn modelId="{4FA668D9-7710-408F-B28F-A77697279BB7}" type="presOf" srcId="{90D47B66-0828-4617-9C02-1CB47759D377}" destId="{CF5B3009-F190-4A04-A90A-11F06C667A21}" srcOrd="0" destOrd="0" presId="urn:microsoft.com/office/officeart/2005/8/layout/process4"/>
    <dgm:cxn modelId="{4D17E578-2AA4-4DFB-AE81-0C6BFC984D05}" srcId="{8458204E-8868-4AC5-B9A3-227CC396C0B6}" destId="{12E71D60-DFB9-4BE5-969B-825D12768AE0}" srcOrd="2" destOrd="0" parTransId="{A14BF25A-F6BE-474E-A5F8-1239748869F3}" sibTransId="{C420329E-DA3F-483B-9EBB-DC84F7220380}"/>
    <dgm:cxn modelId="{CBCE43D3-2132-4E42-8C15-F1C74EFA0AF6}" type="presParOf" srcId="{6CA86005-EA44-4BD1-88AF-2E261364C1B4}" destId="{606BFD5C-984B-42C9-992A-09BA8FF3B0AE}" srcOrd="0" destOrd="0" presId="urn:microsoft.com/office/officeart/2005/8/layout/process4"/>
    <dgm:cxn modelId="{311B56FB-6725-47F5-85FC-30DDD15AFEA1}" type="presParOf" srcId="{606BFD5C-984B-42C9-992A-09BA8FF3B0AE}" destId="{9CD72814-FF48-4E9C-99A2-E8B330E8684F}" srcOrd="0" destOrd="0" presId="urn:microsoft.com/office/officeart/2005/8/layout/process4"/>
    <dgm:cxn modelId="{7C0E001F-3523-47EF-B809-608AB18A8363}" type="presParOf" srcId="{6CA86005-EA44-4BD1-88AF-2E261364C1B4}" destId="{19FA83C3-9CD2-492C-8A58-E0AC49B4EBC0}" srcOrd="1" destOrd="0" presId="urn:microsoft.com/office/officeart/2005/8/layout/process4"/>
    <dgm:cxn modelId="{1E5EE3A1-FF56-4F6B-8C5C-0F786D9B176A}" type="presParOf" srcId="{6CA86005-EA44-4BD1-88AF-2E261364C1B4}" destId="{07CA903D-9621-4060-BE20-F501F0E17D8E}" srcOrd="2" destOrd="0" presId="urn:microsoft.com/office/officeart/2005/8/layout/process4"/>
    <dgm:cxn modelId="{B0D2BA93-12E0-46EF-8B9F-94261D00FF93}" type="presParOf" srcId="{07CA903D-9621-4060-BE20-F501F0E17D8E}" destId="{A5B605E1-C3A2-484B-B2C6-D375A5E15AEB}" srcOrd="0" destOrd="0" presId="urn:microsoft.com/office/officeart/2005/8/layout/process4"/>
    <dgm:cxn modelId="{9A4F4E56-466C-4F64-AA1B-67D7FB389513}" type="presParOf" srcId="{6CA86005-EA44-4BD1-88AF-2E261364C1B4}" destId="{099B5A23-E9B5-4A4C-B292-412A42815020}" srcOrd="3" destOrd="0" presId="urn:microsoft.com/office/officeart/2005/8/layout/process4"/>
    <dgm:cxn modelId="{D7CF3CE9-C750-49CB-947F-FE6FE8283D23}" type="presParOf" srcId="{6CA86005-EA44-4BD1-88AF-2E261364C1B4}" destId="{BE8A7F47-112F-43DA-AA4F-1CDD38E355A7}" srcOrd="4" destOrd="0" presId="urn:microsoft.com/office/officeart/2005/8/layout/process4"/>
    <dgm:cxn modelId="{8A6D9C5B-74F5-4278-94CE-778B67ED6B2C}" type="presParOf" srcId="{BE8A7F47-112F-43DA-AA4F-1CDD38E355A7}" destId="{F7F0B091-8024-466A-839B-AE9C3E001240}" srcOrd="0" destOrd="0" presId="urn:microsoft.com/office/officeart/2005/8/layout/process4"/>
    <dgm:cxn modelId="{71091606-014F-4671-9677-A2D004FAB918}" type="presParOf" srcId="{6CA86005-EA44-4BD1-88AF-2E261364C1B4}" destId="{C53EBE2D-F6F4-4EDA-815A-F41E2D5E3574}" srcOrd="5" destOrd="0" presId="urn:microsoft.com/office/officeart/2005/8/layout/process4"/>
    <dgm:cxn modelId="{25E358D9-3291-4829-9C0D-FF52C0797A73}" type="presParOf" srcId="{6CA86005-EA44-4BD1-88AF-2E261364C1B4}" destId="{C50FEEAD-8091-4251-BB11-A85031D9C022}" srcOrd="6" destOrd="0" presId="urn:microsoft.com/office/officeart/2005/8/layout/process4"/>
    <dgm:cxn modelId="{880AD44B-4771-4D5D-9206-A30EC7E8C7CB}" type="presParOf" srcId="{C50FEEAD-8091-4251-BB11-A85031D9C022}" destId="{CF5B3009-F190-4A04-A90A-11F06C667A21}" srcOrd="0" destOrd="0" presId="urn:microsoft.com/office/officeart/2005/8/layout/process4"/>
    <dgm:cxn modelId="{A6F7FC67-A135-4887-8C6C-95211F18CD18}" type="presParOf" srcId="{6CA86005-EA44-4BD1-88AF-2E261364C1B4}" destId="{54D0CACE-762C-4B37-B2A3-070EDF860243}" srcOrd="7" destOrd="0" presId="urn:microsoft.com/office/officeart/2005/8/layout/process4"/>
    <dgm:cxn modelId="{C0C17C03-2520-40B1-9CDE-3FC7A1F1F146}" type="presParOf" srcId="{6CA86005-EA44-4BD1-88AF-2E261364C1B4}" destId="{2D4B9C94-8C85-482A-83CC-F8ABB5B2FD9E}" srcOrd="8" destOrd="0" presId="urn:microsoft.com/office/officeart/2005/8/layout/process4"/>
    <dgm:cxn modelId="{C3AB9F63-0A96-40F6-9E07-5BC7A9EA3921}" type="presParOf" srcId="{2D4B9C94-8C85-482A-83CC-F8ABB5B2FD9E}" destId="{03A5FB36-2261-48AD-95CF-CDBE4B27E0D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0DE75-7336-4B40-9F63-A07373383CC9}">
      <dsp:nvSpPr>
        <dsp:cNvPr id="0" name=""/>
        <dsp:cNvSpPr/>
      </dsp:nvSpPr>
      <dsp:spPr>
        <a:xfrm>
          <a:off x="0" y="133"/>
          <a:ext cx="6347048" cy="10078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60" tIns="251460" rIns="251460" bIns="25146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6600" kern="1200" dirty="0"/>
            <a:t>The Aging </a:t>
          </a:r>
          <a:r>
            <a:rPr lang="en-GB" sz="6600" kern="1200" dirty="0" smtClean="0"/>
            <a:t>Brain</a:t>
          </a:r>
          <a:endParaRPr lang="en-GB" sz="2700" kern="1200" dirty="0"/>
        </a:p>
      </dsp:txBody>
      <dsp:txXfrm>
        <a:off x="49199" y="49332"/>
        <a:ext cx="6248650" cy="9094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23376-745D-4CBF-ABF9-C142FA607C0D}">
      <dsp:nvSpPr>
        <dsp:cNvPr id="0" name=""/>
        <dsp:cNvSpPr/>
      </dsp:nvSpPr>
      <dsp:spPr>
        <a:xfrm>
          <a:off x="0" y="0"/>
          <a:ext cx="5328591" cy="532859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B9A0C1-879C-424A-9BED-9C8F05C44463}">
      <dsp:nvSpPr>
        <dsp:cNvPr id="0" name=""/>
        <dsp:cNvSpPr/>
      </dsp:nvSpPr>
      <dsp:spPr>
        <a:xfrm>
          <a:off x="1966967" y="324084"/>
          <a:ext cx="5895401" cy="633550"/>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kern="1200" dirty="0"/>
            <a:t>As individuals age, their brain shrinks. </a:t>
          </a:r>
        </a:p>
      </dsp:txBody>
      <dsp:txXfrm>
        <a:off x="1997894" y="355011"/>
        <a:ext cx="5833547" cy="571696"/>
      </dsp:txXfrm>
    </dsp:sp>
    <dsp:sp modelId="{101D5D41-0C4F-42FF-B97C-A123B50B88D1}">
      <dsp:nvSpPr>
        <dsp:cNvPr id="0" name=""/>
        <dsp:cNvSpPr/>
      </dsp:nvSpPr>
      <dsp:spPr>
        <a:xfrm>
          <a:off x="1923758" y="1185548"/>
          <a:ext cx="6036680" cy="1336618"/>
        </a:xfrm>
        <a:prstGeom prst="roundRect">
          <a:avLst/>
        </a:prstGeom>
        <a:solidFill>
          <a:schemeClr val="lt1">
            <a:alpha val="90000"/>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kern="1200" dirty="0"/>
            <a:t>They gradually lose nerve cells that they had from birth and process information more slowly. </a:t>
          </a:r>
        </a:p>
      </dsp:txBody>
      <dsp:txXfrm>
        <a:off x="1989006" y="1250796"/>
        <a:ext cx="5906184" cy="1206122"/>
      </dsp:txXfrm>
    </dsp:sp>
    <dsp:sp modelId="{52463C3D-1EBD-43FB-AD4B-F064FE5CEAF0}">
      <dsp:nvSpPr>
        <dsp:cNvPr id="0" name=""/>
        <dsp:cNvSpPr/>
      </dsp:nvSpPr>
      <dsp:spPr>
        <a:xfrm>
          <a:off x="1896396" y="2664296"/>
          <a:ext cx="6072355" cy="1312865"/>
        </a:xfrm>
        <a:prstGeom prst="roundRect">
          <a:avLst/>
        </a:prstGeom>
        <a:solidFill>
          <a:schemeClr val="lt1">
            <a:alpha val="90000"/>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kern="1200" dirty="0"/>
            <a:t>As a consequence, learning new concepts and patterns becomes more difficult. </a:t>
          </a:r>
        </a:p>
      </dsp:txBody>
      <dsp:txXfrm>
        <a:off x="1960485" y="2728385"/>
        <a:ext cx="5944177" cy="1184687"/>
      </dsp:txXfrm>
    </dsp:sp>
    <dsp:sp modelId="{DFBA5AF2-0783-4DBF-9AA5-EEEB9CE1FF4C}">
      <dsp:nvSpPr>
        <dsp:cNvPr id="0" name=""/>
        <dsp:cNvSpPr/>
      </dsp:nvSpPr>
      <dsp:spPr>
        <a:xfrm>
          <a:off x="1886560" y="4249843"/>
          <a:ext cx="6082192" cy="721118"/>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kern="1200" dirty="0"/>
            <a:t>Memory also begins to fail.</a:t>
          </a:r>
        </a:p>
      </dsp:txBody>
      <dsp:txXfrm>
        <a:off x="1921762" y="4285045"/>
        <a:ext cx="6011788" cy="6507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E3F8A-095F-419B-A604-EA035ECC4718}">
      <dsp:nvSpPr>
        <dsp:cNvPr id="0" name=""/>
        <dsp:cNvSpPr/>
      </dsp:nvSpPr>
      <dsp:spPr>
        <a:xfrm>
          <a:off x="0" y="69134"/>
          <a:ext cx="9144000" cy="77045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kern="1200" dirty="0"/>
            <a:t>Effortful memories are more likely to decline than those requiring less effort</a:t>
          </a:r>
          <a:endParaRPr lang="en-US" sz="2800" kern="1200" dirty="0"/>
        </a:p>
      </dsp:txBody>
      <dsp:txXfrm>
        <a:off x="37610" y="106744"/>
        <a:ext cx="9068780" cy="695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2D920-5E94-4CB3-829C-172E38E83C6D}">
      <dsp:nvSpPr>
        <dsp:cNvPr id="0" name=""/>
        <dsp:cNvSpPr/>
      </dsp:nvSpPr>
      <dsp:spPr>
        <a:xfrm>
          <a:off x="0" y="107517"/>
          <a:ext cx="8435280" cy="1358046"/>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lvl="0" algn="ctr" defTabSz="1600200" rtl="0">
            <a:lnSpc>
              <a:spcPct val="90000"/>
            </a:lnSpc>
            <a:spcBef>
              <a:spcPct val="0"/>
            </a:spcBef>
            <a:spcAft>
              <a:spcPct val="35000"/>
            </a:spcAft>
          </a:pPr>
          <a:r>
            <a:rPr lang="en-GB" sz="3600" b="1" kern="1200" dirty="0"/>
            <a:t>Craik (1983)</a:t>
          </a:r>
          <a:r>
            <a:rPr lang="en-US" sz="3600" b="1" kern="1200" dirty="0"/>
            <a:t> – environmental support hypothesis</a:t>
          </a:r>
        </a:p>
      </dsp:txBody>
      <dsp:txXfrm>
        <a:off x="0" y="107517"/>
        <a:ext cx="8435280" cy="1358046"/>
      </dsp:txXfrm>
    </dsp:sp>
    <dsp:sp modelId="{2D9D7368-64AB-415C-8155-1B861AF4C0E8}">
      <dsp:nvSpPr>
        <dsp:cNvPr id="0" name=""/>
        <dsp:cNvSpPr/>
      </dsp:nvSpPr>
      <dsp:spPr>
        <a:xfrm>
          <a:off x="0" y="1465563"/>
          <a:ext cx="8435280" cy="3659085"/>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rtl="0">
            <a:lnSpc>
              <a:spcPct val="90000"/>
            </a:lnSpc>
            <a:spcBef>
              <a:spcPct val="0"/>
            </a:spcBef>
            <a:spcAft>
              <a:spcPct val="15000"/>
            </a:spcAft>
            <a:buChar char="••"/>
          </a:pPr>
          <a:r>
            <a:rPr lang="en-GB" sz="3100" kern="1200" dirty="0" smtClean="0"/>
            <a:t>Tasks </a:t>
          </a:r>
          <a:r>
            <a:rPr lang="en-GB" sz="3100" kern="1200" dirty="0"/>
            <a:t>requiring less effortful processing are well preserved with age because performance is supported by elements in the test environment</a:t>
          </a:r>
          <a:endParaRPr lang="en-US" sz="3100" kern="1200" dirty="0"/>
        </a:p>
        <a:p>
          <a:pPr marL="285750" lvl="1" indent="-285750" algn="l" defTabSz="1377950" rtl="0">
            <a:lnSpc>
              <a:spcPct val="90000"/>
            </a:lnSpc>
            <a:spcBef>
              <a:spcPct val="0"/>
            </a:spcBef>
            <a:spcAft>
              <a:spcPct val="15000"/>
            </a:spcAft>
            <a:buChar char="••"/>
          </a:pPr>
          <a:endParaRPr lang="en-US" sz="3100" kern="1200" dirty="0"/>
        </a:p>
        <a:p>
          <a:pPr marL="285750" lvl="1" indent="-285750" algn="l" defTabSz="1377950" rtl="0">
            <a:lnSpc>
              <a:spcPct val="90000"/>
            </a:lnSpc>
            <a:spcBef>
              <a:spcPct val="0"/>
            </a:spcBef>
            <a:spcAft>
              <a:spcPct val="15000"/>
            </a:spcAft>
            <a:buChar char="••"/>
          </a:pPr>
          <a:r>
            <a:rPr lang="en-GB" sz="3100" kern="1200" dirty="0"/>
            <a:t>e.g., recognition tests provide memory items themselves – no need to generate the item from memory – only assess its familiarity = less work</a:t>
          </a:r>
          <a:endParaRPr lang="en-US" sz="3100" kern="1200" dirty="0"/>
        </a:p>
      </dsp:txBody>
      <dsp:txXfrm>
        <a:off x="0" y="1465563"/>
        <a:ext cx="8435280" cy="36590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3DAB7-D578-4728-B353-4DD5DB9CC446}">
      <dsp:nvSpPr>
        <dsp:cNvPr id="0" name=""/>
        <dsp:cNvSpPr/>
      </dsp:nvSpPr>
      <dsp:spPr>
        <a:xfrm>
          <a:off x="0" y="22589"/>
          <a:ext cx="8579297" cy="83099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rtl="0">
            <a:lnSpc>
              <a:spcPct val="90000"/>
            </a:lnSpc>
            <a:spcBef>
              <a:spcPct val="0"/>
            </a:spcBef>
            <a:spcAft>
              <a:spcPct val="35000"/>
            </a:spcAft>
          </a:pPr>
          <a:r>
            <a:rPr lang="en-GB" sz="3600" kern="1200" dirty="0"/>
            <a:t>The more steps the more information is lost</a:t>
          </a:r>
          <a:endParaRPr lang="en-US" sz="3600" kern="1200" dirty="0"/>
        </a:p>
      </dsp:txBody>
      <dsp:txXfrm>
        <a:off x="40566" y="63155"/>
        <a:ext cx="8498165" cy="7498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862AC-B0C9-4F3D-BC93-FF6A7C92E669}">
      <dsp:nvSpPr>
        <dsp:cNvPr id="0" name=""/>
        <dsp:cNvSpPr/>
      </dsp:nvSpPr>
      <dsp:spPr>
        <a:xfrm>
          <a:off x="0" y="157041"/>
          <a:ext cx="3312368" cy="178717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rtl="0">
            <a:lnSpc>
              <a:spcPct val="90000"/>
            </a:lnSpc>
            <a:spcBef>
              <a:spcPct val="0"/>
            </a:spcBef>
            <a:spcAft>
              <a:spcPct val="35000"/>
            </a:spcAft>
          </a:pPr>
          <a:r>
            <a:rPr lang="en-GB" sz="3200" kern="1200" dirty="0"/>
            <a:t>Laborious tasks have many processing steps </a:t>
          </a:r>
          <a:endParaRPr lang="en-US" sz="3200" kern="1200" dirty="0"/>
        </a:p>
      </dsp:txBody>
      <dsp:txXfrm>
        <a:off x="87243" y="244284"/>
        <a:ext cx="3137882" cy="16126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0DE75-7336-4B40-9F63-A07373383CC9}">
      <dsp:nvSpPr>
        <dsp:cNvPr id="0" name=""/>
        <dsp:cNvSpPr/>
      </dsp:nvSpPr>
      <dsp:spPr>
        <a:xfrm>
          <a:off x="0" y="55353"/>
          <a:ext cx="6347048" cy="83617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lvl="0" algn="ctr" defTabSz="2400300" rtl="0">
            <a:lnSpc>
              <a:spcPct val="90000"/>
            </a:lnSpc>
            <a:spcBef>
              <a:spcPct val="0"/>
            </a:spcBef>
            <a:spcAft>
              <a:spcPct val="35000"/>
            </a:spcAft>
          </a:pPr>
          <a:r>
            <a:rPr lang="en-GB" sz="5400" kern="1200" dirty="0"/>
            <a:t>Memory</a:t>
          </a:r>
        </a:p>
      </dsp:txBody>
      <dsp:txXfrm>
        <a:off x="40819" y="96172"/>
        <a:ext cx="6265410" cy="7545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0DE75-7336-4B40-9F63-A07373383CC9}">
      <dsp:nvSpPr>
        <dsp:cNvPr id="0" name=""/>
        <dsp:cNvSpPr/>
      </dsp:nvSpPr>
      <dsp:spPr>
        <a:xfrm>
          <a:off x="0" y="1241"/>
          <a:ext cx="6347048" cy="79084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lvl="0" algn="ctr" defTabSz="2400300" rtl="0">
            <a:lnSpc>
              <a:spcPct val="90000"/>
            </a:lnSpc>
            <a:spcBef>
              <a:spcPct val="0"/>
            </a:spcBef>
            <a:spcAft>
              <a:spcPct val="35000"/>
            </a:spcAft>
          </a:pPr>
          <a:r>
            <a:rPr lang="en-GB" sz="5400" kern="1200" dirty="0"/>
            <a:t>Memory</a:t>
          </a:r>
        </a:p>
      </dsp:txBody>
      <dsp:txXfrm>
        <a:off x="38606" y="39847"/>
        <a:ext cx="6269836" cy="7136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E8639-945F-47CB-AA8D-8D44835220AE}">
      <dsp:nvSpPr>
        <dsp:cNvPr id="0" name=""/>
        <dsp:cNvSpPr/>
      </dsp:nvSpPr>
      <dsp:spPr>
        <a:xfrm>
          <a:off x="0" y="0"/>
          <a:ext cx="8640960" cy="99516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GB" sz="2000" kern="1200" dirty="0"/>
            <a:t>When older adults were asked to perform the same cognitive tasks as young adults, brain scans showed that different or more parts of the brain lit up (</a:t>
          </a:r>
          <a:r>
            <a:rPr lang="en-GB" sz="2000" kern="1200" dirty="0" err="1"/>
            <a:t>Cabeza</a:t>
          </a:r>
          <a:r>
            <a:rPr lang="en-GB" sz="2000" kern="1200" dirty="0"/>
            <a:t> 2002; Park et al. 2001)</a:t>
          </a:r>
        </a:p>
      </dsp:txBody>
      <dsp:txXfrm>
        <a:off x="1827708" y="0"/>
        <a:ext cx="6813251" cy="995164"/>
      </dsp:txXfrm>
    </dsp:sp>
    <dsp:sp modelId="{3CF775E4-ED1B-4335-9962-A93D223403B3}">
      <dsp:nvSpPr>
        <dsp:cNvPr id="0" name=""/>
        <dsp:cNvSpPr/>
      </dsp:nvSpPr>
      <dsp:spPr>
        <a:xfrm>
          <a:off x="373996" y="125247"/>
          <a:ext cx="648676" cy="796131"/>
        </a:xfrm>
        <a:prstGeom prst="roundRect">
          <a:avLst>
            <a:gd name="adj" fmla="val 10000"/>
          </a:avLst>
        </a:prstGeom>
        <a:solidFill>
          <a:schemeClr val="accent5">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9A279-8EF3-4F79-873C-7A96B695B400}">
      <dsp:nvSpPr>
        <dsp:cNvPr id="0" name=""/>
        <dsp:cNvSpPr/>
      </dsp:nvSpPr>
      <dsp:spPr>
        <a:xfrm>
          <a:off x="0" y="331"/>
          <a:ext cx="8164140" cy="83033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US" sz="2800" kern="1200" dirty="0"/>
            <a:t>Reliant on prefrontal cortex…a region that undergoes cell shrinkage &amp; cell loss with age</a:t>
          </a:r>
          <a:endParaRPr lang="en-GB" sz="2800" kern="1200" dirty="0"/>
        </a:p>
      </dsp:txBody>
      <dsp:txXfrm>
        <a:off x="40534" y="40865"/>
        <a:ext cx="8083072" cy="7492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16118-49E4-48F0-9358-C8C78015F5FF}">
      <dsp:nvSpPr>
        <dsp:cNvPr id="0" name=""/>
        <dsp:cNvSpPr/>
      </dsp:nvSpPr>
      <dsp:spPr>
        <a:xfrm>
          <a:off x="211404" y="0"/>
          <a:ext cx="4704690" cy="18729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US" sz="2800" kern="1200" dirty="0"/>
            <a:t>Working memory declines with aging because of reductions in processing speed</a:t>
          </a:r>
          <a:endParaRPr lang="en-GB" sz="2800" kern="1200" dirty="0"/>
        </a:p>
      </dsp:txBody>
      <dsp:txXfrm>
        <a:off x="211404" y="0"/>
        <a:ext cx="4704690" cy="187291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0DCEC-2B97-4C65-A906-F621B7120FA0}">
      <dsp:nvSpPr>
        <dsp:cNvPr id="0" name=""/>
        <dsp:cNvSpPr/>
      </dsp:nvSpPr>
      <dsp:spPr>
        <a:xfrm>
          <a:off x="0" y="664"/>
          <a:ext cx="4048297"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9D7595-1BDC-4BDA-8C7B-C51953B3A775}">
      <dsp:nvSpPr>
        <dsp:cNvPr id="0" name=""/>
        <dsp:cNvSpPr/>
      </dsp:nvSpPr>
      <dsp:spPr>
        <a:xfrm>
          <a:off x="0" y="664"/>
          <a:ext cx="4048297" cy="1359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rtl="0">
            <a:lnSpc>
              <a:spcPct val="90000"/>
            </a:lnSpc>
            <a:spcBef>
              <a:spcPct val="0"/>
            </a:spcBef>
            <a:spcAft>
              <a:spcPct val="35000"/>
            </a:spcAft>
          </a:pPr>
          <a:r>
            <a:rPr lang="en-GB" sz="2800" kern="1200" dirty="0"/>
            <a:t>Aging results in slowing of reaction time (the time it takes to respond to an event)</a:t>
          </a:r>
        </a:p>
      </dsp:txBody>
      <dsp:txXfrm>
        <a:off x="0" y="664"/>
        <a:ext cx="4048297" cy="13595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89388-B811-4ACD-A0EE-7ACBD1F8F829}">
      <dsp:nvSpPr>
        <dsp:cNvPr id="0" name=""/>
        <dsp:cNvSpPr/>
      </dsp:nvSpPr>
      <dsp:spPr>
        <a:xfrm>
          <a:off x="0" y="142125"/>
          <a:ext cx="5520682" cy="2622634"/>
        </a:xfrm>
        <a:prstGeom prst="roundRect">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kern="1200" dirty="0"/>
            <a:t>Changes in the speed of </a:t>
          </a:r>
          <a:r>
            <a:rPr lang="en-US" sz="2800" u="sng" kern="1200" dirty="0"/>
            <a:t>neurotransmission</a:t>
          </a:r>
          <a:r>
            <a:rPr lang="en-US" sz="2800" kern="1200" dirty="0"/>
            <a:t> (the passing of chemical and electrical signals from one brain cell to another) likely underlie these age-related changes in processing speed</a:t>
          </a:r>
          <a:endParaRPr lang="en-GB" sz="2800" kern="1200" dirty="0"/>
        </a:p>
      </dsp:txBody>
      <dsp:txXfrm>
        <a:off x="128026" y="270151"/>
        <a:ext cx="5264630" cy="236658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372D2-7BCA-49DB-BFF0-F7D583A5F27C}">
      <dsp:nvSpPr>
        <dsp:cNvPr id="0" name=""/>
        <dsp:cNvSpPr/>
      </dsp:nvSpPr>
      <dsp:spPr>
        <a:xfrm>
          <a:off x="0" y="0"/>
          <a:ext cx="9144000" cy="795599"/>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lvl="0" algn="ctr" defTabSz="933450" rtl="0">
            <a:lnSpc>
              <a:spcPct val="90000"/>
            </a:lnSpc>
            <a:spcBef>
              <a:spcPct val="0"/>
            </a:spcBef>
            <a:spcAft>
              <a:spcPct val="35000"/>
            </a:spcAft>
          </a:pPr>
          <a:r>
            <a:rPr lang="en-US" sz="2100" kern="1200" dirty="0"/>
            <a:t>Although aging can lead to a slower reasoning through decisions, it can facilitate making a “gut decision”. These “gut decisions” are often the optimal ones.</a:t>
          </a:r>
          <a:endParaRPr lang="en-GB" sz="2100" kern="1200" dirty="0"/>
        </a:p>
      </dsp:txBody>
      <dsp:txXfrm>
        <a:off x="0" y="0"/>
        <a:ext cx="9144000" cy="795599"/>
      </dsp:txXfrm>
    </dsp:sp>
    <dsp:sp modelId="{32ADF77A-C03D-450C-912C-8F5D6DBF62E8}">
      <dsp:nvSpPr>
        <dsp:cNvPr id="0" name=""/>
        <dsp:cNvSpPr/>
      </dsp:nvSpPr>
      <dsp:spPr>
        <a:xfrm>
          <a:off x="0" y="1056292"/>
          <a:ext cx="9144000" cy="416298"/>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1C12B-7D3D-4F7D-80C5-F2CB1A22E7E2}">
      <dsp:nvSpPr>
        <dsp:cNvPr id="0" name=""/>
        <dsp:cNvSpPr/>
      </dsp:nvSpPr>
      <dsp:spPr>
        <a:xfrm rot="10800000">
          <a:off x="1822559" y="1797"/>
          <a:ext cx="5992312" cy="1252871"/>
        </a:xfrm>
        <a:prstGeom prst="homePlat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52482" tIns="106680" rIns="199136" bIns="106680" numCol="1" spcCol="1270" anchor="ctr" anchorCtr="0">
          <a:noAutofit/>
        </a:bodyPr>
        <a:lstStyle/>
        <a:p>
          <a:pPr lvl="0" algn="ctr" defTabSz="1244600" rtl="0">
            <a:lnSpc>
              <a:spcPct val="90000"/>
            </a:lnSpc>
            <a:spcBef>
              <a:spcPct val="0"/>
            </a:spcBef>
            <a:spcAft>
              <a:spcPct val="35000"/>
            </a:spcAft>
          </a:pPr>
          <a:r>
            <a:rPr lang="en-US" sz="2800" kern="1200" dirty="0"/>
            <a:t>With age, it becomes harder to ignore irrelevant information (“cocktail party phenomenon”)</a:t>
          </a:r>
          <a:endParaRPr lang="en-GB" sz="2800" kern="1200" dirty="0"/>
        </a:p>
      </dsp:txBody>
      <dsp:txXfrm rot="10800000">
        <a:off x="2135777" y="1797"/>
        <a:ext cx="5679094" cy="1252871"/>
      </dsp:txXfrm>
    </dsp:sp>
    <dsp:sp modelId="{51A451CF-F50E-471A-BB97-6AE0E0A34609}">
      <dsp:nvSpPr>
        <dsp:cNvPr id="0" name=""/>
        <dsp:cNvSpPr/>
      </dsp:nvSpPr>
      <dsp:spPr>
        <a:xfrm>
          <a:off x="1196123" y="1797"/>
          <a:ext cx="1252871" cy="1252871"/>
        </a:xfrm>
        <a:prstGeom prst="ellipse">
          <a:avLst/>
        </a:prstGeom>
        <a:blipFill rotWithShape="1">
          <a:blip xmlns:r="http://schemas.openxmlformats.org/officeDocument/2006/relationships" r:embed="rId1"/>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 modelId="{C0F0C4E4-6DFD-4C7F-A436-D162405EA277}">
      <dsp:nvSpPr>
        <dsp:cNvPr id="0" name=""/>
        <dsp:cNvSpPr/>
      </dsp:nvSpPr>
      <dsp:spPr>
        <a:xfrm rot="10800000">
          <a:off x="1822559" y="1628660"/>
          <a:ext cx="5992312" cy="1252871"/>
        </a:xfrm>
        <a:prstGeom prst="homePlat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52482" tIns="106680" rIns="199136" bIns="106680" numCol="1" spcCol="1270" anchor="ctr" anchorCtr="0">
          <a:noAutofit/>
        </a:bodyPr>
        <a:lstStyle/>
        <a:p>
          <a:pPr lvl="0" algn="ctr" defTabSz="1244600" rtl="0">
            <a:lnSpc>
              <a:spcPct val="90000"/>
            </a:lnSpc>
            <a:spcBef>
              <a:spcPct val="0"/>
            </a:spcBef>
            <a:spcAft>
              <a:spcPct val="35000"/>
            </a:spcAft>
          </a:pPr>
          <a:r>
            <a:rPr lang="en-US" sz="2800" kern="1200" dirty="0"/>
            <a:t>It also becomes harder to switch between tasks with different requirements</a:t>
          </a:r>
          <a:endParaRPr lang="en-GB" sz="2800" kern="1200" dirty="0"/>
        </a:p>
      </dsp:txBody>
      <dsp:txXfrm rot="10800000">
        <a:off x="2135777" y="1628660"/>
        <a:ext cx="5679094" cy="1252871"/>
      </dsp:txXfrm>
    </dsp:sp>
    <dsp:sp modelId="{CC22038B-60EA-4B13-A056-20B766B8A0E8}">
      <dsp:nvSpPr>
        <dsp:cNvPr id="0" name=""/>
        <dsp:cNvSpPr/>
      </dsp:nvSpPr>
      <dsp:spPr>
        <a:xfrm>
          <a:off x="1196123" y="1628660"/>
          <a:ext cx="1252871" cy="1252871"/>
        </a:xfrm>
        <a:prstGeom prst="ellipse">
          <a:avLst/>
        </a:prstGeom>
        <a:blipFill rotWithShape="1">
          <a:blip xmlns:r="http://schemas.openxmlformats.org/officeDocument/2006/relationships" r:embed="rId2"/>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 modelId="{A4FCB4A0-2E47-499E-BADD-ECBE5FDFA178}">
      <dsp:nvSpPr>
        <dsp:cNvPr id="0" name=""/>
        <dsp:cNvSpPr/>
      </dsp:nvSpPr>
      <dsp:spPr>
        <a:xfrm rot="10800000">
          <a:off x="662268" y="3206148"/>
          <a:ext cx="8314932" cy="2051000"/>
        </a:xfrm>
        <a:prstGeom prst="homePlat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52482" tIns="106680" rIns="199136" bIns="106680" numCol="1" spcCol="1270" anchor="ctr" anchorCtr="0">
          <a:noAutofit/>
        </a:bodyPr>
        <a:lstStyle/>
        <a:p>
          <a:pPr lvl="0" algn="ctr" defTabSz="1244600" rtl="0">
            <a:lnSpc>
              <a:spcPct val="90000"/>
            </a:lnSpc>
            <a:spcBef>
              <a:spcPct val="0"/>
            </a:spcBef>
            <a:spcAft>
              <a:spcPct val="35000"/>
            </a:spcAft>
          </a:pPr>
          <a:r>
            <a:rPr lang="en-US" sz="2800" kern="1200" dirty="0"/>
            <a:t>These difficulties can make it more difficult to hold relevant information in mind and to switch between different task requirements (e.g., the multiplication task - multiplication, addition, storage of information, </a:t>
          </a:r>
          <a:r>
            <a:rPr lang="en-US" sz="2800" kern="1200" dirty="0" err="1"/>
            <a:t>etc</a:t>
          </a:r>
          <a:r>
            <a:rPr lang="en-US" sz="2800" kern="1200" dirty="0"/>
            <a:t>)</a:t>
          </a:r>
          <a:endParaRPr lang="en-GB" sz="2800" kern="1200" dirty="0"/>
        </a:p>
      </dsp:txBody>
      <dsp:txXfrm rot="10800000">
        <a:off x="1175018" y="3206148"/>
        <a:ext cx="7802182" cy="2051000"/>
      </dsp:txXfrm>
    </dsp:sp>
    <dsp:sp modelId="{7B6F8C1B-45B3-49C1-9915-CD0EA8E0EC09}">
      <dsp:nvSpPr>
        <dsp:cNvPr id="0" name=""/>
        <dsp:cNvSpPr/>
      </dsp:nvSpPr>
      <dsp:spPr>
        <a:xfrm>
          <a:off x="297589" y="3627927"/>
          <a:ext cx="1252871" cy="1252871"/>
        </a:xfrm>
        <a:prstGeom prst="ellipse">
          <a:avLst/>
        </a:prstGeom>
        <a:blipFill rotWithShape="1">
          <a:blip xmlns:r="http://schemas.openxmlformats.org/officeDocument/2006/relationships" r:embed="rId3"/>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B8D343-B594-4014-A136-9BAD56A99CC4}">
      <dsp:nvSpPr>
        <dsp:cNvPr id="0" name=""/>
        <dsp:cNvSpPr/>
      </dsp:nvSpPr>
      <dsp:spPr>
        <a:xfrm>
          <a:off x="2948756" y="2614"/>
          <a:ext cx="2999215" cy="157608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US" sz="2800" kern="1200" dirty="0"/>
            <a:t>Older adults have extensive expertise to draw upon</a:t>
          </a:r>
          <a:endParaRPr lang="en-GB" sz="2800" kern="1200" dirty="0"/>
        </a:p>
      </dsp:txBody>
      <dsp:txXfrm>
        <a:off x="3025694" y="79552"/>
        <a:ext cx="2845339" cy="1422208"/>
      </dsp:txXfrm>
    </dsp:sp>
    <dsp:sp modelId="{53B7A3D6-2CE7-42A4-9BB8-0DFC89490A6A}">
      <dsp:nvSpPr>
        <dsp:cNvPr id="0" name=""/>
        <dsp:cNvSpPr/>
      </dsp:nvSpPr>
      <dsp:spPr>
        <a:xfrm>
          <a:off x="2817516" y="1150908"/>
          <a:ext cx="4203896" cy="4203896"/>
        </a:xfrm>
        <a:custGeom>
          <a:avLst/>
          <a:gdLst/>
          <a:ahLst/>
          <a:cxnLst/>
          <a:rect l="0" t="0" r="0" b="0"/>
          <a:pathLst>
            <a:path>
              <a:moveTo>
                <a:pt x="3411453" y="457751"/>
              </a:moveTo>
              <a:arcTo wR="2101948" hR="2101948" stAng="18512116" swAng="1744367"/>
            </a:path>
          </a:pathLst>
        </a:custGeom>
        <a:noFill/>
        <a:ln w="76200" cap="flat" cmpd="sng" algn="ctr">
          <a:solidFill>
            <a:schemeClr val="accent4"/>
          </a:solidFill>
          <a:prstDash val="solid"/>
          <a:tailEnd type="arrow"/>
        </a:ln>
        <a:effectLst/>
      </dsp:spPr>
      <dsp:style>
        <a:lnRef idx="1">
          <a:scrgbClr r="0" g="0" b="0"/>
        </a:lnRef>
        <a:fillRef idx="0">
          <a:scrgbClr r="0" g="0" b="0"/>
        </a:fillRef>
        <a:effectRef idx="0">
          <a:scrgbClr r="0" g="0" b="0"/>
        </a:effectRef>
        <a:fontRef idx="minor"/>
      </dsp:style>
    </dsp:sp>
    <dsp:sp modelId="{5C3706EC-96D5-4226-AF27-64C28CEAC8DE}">
      <dsp:nvSpPr>
        <dsp:cNvPr id="0" name=""/>
        <dsp:cNvSpPr/>
      </dsp:nvSpPr>
      <dsp:spPr>
        <a:xfrm>
          <a:off x="4769130" y="2774587"/>
          <a:ext cx="3956529" cy="2303179"/>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US" sz="2800" kern="1200" dirty="0"/>
            <a:t>Can find connections between information that young adults have a harder time seeing</a:t>
          </a:r>
          <a:endParaRPr lang="en-GB" sz="2800" kern="1200" dirty="0"/>
        </a:p>
      </dsp:txBody>
      <dsp:txXfrm>
        <a:off x="4881562" y="2887019"/>
        <a:ext cx="3731665" cy="2078315"/>
      </dsp:txXfrm>
    </dsp:sp>
    <dsp:sp modelId="{0B94AFC3-0EA6-4687-BA21-7C29C2BF75E9}">
      <dsp:nvSpPr>
        <dsp:cNvPr id="0" name=""/>
        <dsp:cNvSpPr/>
      </dsp:nvSpPr>
      <dsp:spPr>
        <a:xfrm>
          <a:off x="2378905" y="1267047"/>
          <a:ext cx="4203896" cy="4203896"/>
        </a:xfrm>
        <a:custGeom>
          <a:avLst/>
          <a:gdLst/>
          <a:ahLst/>
          <a:cxnLst/>
          <a:rect l="0" t="0" r="0" b="0"/>
          <a:pathLst>
            <a:path>
              <a:moveTo>
                <a:pt x="2879940" y="4054616"/>
              </a:moveTo>
              <a:arcTo wR="2101948" hR="2101948" stAng="4096585" swAng="2810282"/>
            </a:path>
          </a:pathLst>
        </a:custGeom>
        <a:noFill/>
        <a:ln w="76200" cap="flat" cmpd="sng" algn="ctr">
          <a:solidFill>
            <a:schemeClr val="accent1"/>
          </a:solidFill>
          <a:prstDash val="solid"/>
          <a:tailEnd type="arrow"/>
        </a:ln>
        <a:effectLst/>
      </dsp:spPr>
      <dsp:style>
        <a:lnRef idx="1">
          <a:scrgbClr r="0" g="0" b="0"/>
        </a:lnRef>
        <a:fillRef idx="0">
          <a:scrgbClr r="0" g="0" b="0"/>
        </a:fillRef>
        <a:effectRef idx="0">
          <a:scrgbClr r="0" g="0" b="0"/>
        </a:effectRef>
        <a:fontRef idx="minor"/>
      </dsp:style>
    </dsp:sp>
    <dsp:sp modelId="{B4927E96-19C6-4D1E-8D19-4682F7128EC6}">
      <dsp:nvSpPr>
        <dsp:cNvPr id="0" name=""/>
        <dsp:cNvSpPr/>
      </dsp:nvSpPr>
      <dsp:spPr>
        <a:xfrm>
          <a:off x="241949" y="2849981"/>
          <a:ext cx="3919188" cy="2152395"/>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US" sz="2800" kern="1200" dirty="0"/>
            <a:t>This can often compensate for the difficulties with task-switching and with attention focusing</a:t>
          </a:r>
          <a:endParaRPr lang="en-GB" sz="2800" kern="1200" dirty="0"/>
        </a:p>
      </dsp:txBody>
      <dsp:txXfrm>
        <a:off x="347020" y="2955052"/>
        <a:ext cx="3709046" cy="1942253"/>
      </dsp:txXfrm>
    </dsp:sp>
    <dsp:sp modelId="{08412118-8943-457A-994B-BA21A7A13FF7}">
      <dsp:nvSpPr>
        <dsp:cNvPr id="0" name=""/>
        <dsp:cNvSpPr/>
      </dsp:nvSpPr>
      <dsp:spPr>
        <a:xfrm>
          <a:off x="1944074" y="1110598"/>
          <a:ext cx="4203896" cy="4203896"/>
        </a:xfrm>
        <a:custGeom>
          <a:avLst/>
          <a:gdLst/>
          <a:ahLst/>
          <a:cxnLst/>
          <a:rect l="0" t="0" r="0" b="0"/>
          <a:pathLst>
            <a:path>
              <a:moveTo>
                <a:pt x="118901" y="1405018"/>
              </a:moveTo>
              <a:arcTo wR="2101948" hR="2101948" stAng="11961823" swAng="1784228"/>
            </a:path>
          </a:pathLst>
        </a:custGeom>
        <a:noFill/>
        <a:ln w="76200" cap="flat" cmpd="sng" algn="ctr">
          <a:solidFill>
            <a:schemeClr val="tx2"/>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D262A-D985-4258-B9EE-79CF07C19D97}">
      <dsp:nvSpPr>
        <dsp:cNvPr id="0" name=""/>
        <dsp:cNvSpPr/>
      </dsp:nvSpPr>
      <dsp:spPr>
        <a:xfrm>
          <a:off x="1722" y="0"/>
          <a:ext cx="3524946" cy="138499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rtl="0">
            <a:lnSpc>
              <a:spcPct val="90000"/>
            </a:lnSpc>
            <a:spcBef>
              <a:spcPct val="0"/>
            </a:spcBef>
            <a:spcAft>
              <a:spcPct val="35000"/>
            </a:spcAft>
          </a:pPr>
          <a:r>
            <a:rPr lang="en-US" sz="2600" kern="1200" dirty="0"/>
            <a:t>make information </a:t>
          </a:r>
          <a:r>
            <a:rPr lang="en-US" sz="2600" b="1" kern="1200" dirty="0"/>
            <a:t>meaningful </a:t>
          </a:r>
          <a:r>
            <a:rPr lang="en-US" sz="2600" kern="1200" dirty="0"/>
            <a:t>and </a:t>
          </a:r>
          <a:r>
            <a:rPr lang="en-US" sz="2600" b="1" kern="1200" dirty="0"/>
            <a:t>self-relevant</a:t>
          </a:r>
          <a:endParaRPr lang="en-GB" sz="2600" kern="1200" dirty="0"/>
        </a:p>
      </dsp:txBody>
      <dsp:txXfrm>
        <a:off x="42287" y="40565"/>
        <a:ext cx="3443816" cy="130386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74F05-A3A7-4E01-AFDE-3FB618F341A1}">
      <dsp:nvSpPr>
        <dsp:cNvPr id="0" name=""/>
        <dsp:cNvSpPr/>
      </dsp:nvSpPr>
      <dsp:spPr>
        <a:xfrm rot="5400000">
          <a:off x="2399028" y="-555375"/>
          <a:ext cx="1469520" cy="2949447"/>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a:t>maintain mental flexibility</a:t>
          </a:r>
          <a:endParaRPr lang="en-GB" sz="2400" kern="1200" dirty="0"/>
        </a:p>
        <a:p>
          <a:pPr marL="228600" lvl="1" indent="-228600" algn="l" defTabSz="1066800" rtl="0">
            <a:lnSpc>
              <a:spcPct val="90000"/>
            </a:lnSpc>
            <a:spcBef>
              <a:spcPct val="0"/>
            </a:spcBef>
            <a:spcAft>
              <a:spcPct val="15000"/>
            </a:spcAft>
            <a:buChar char="••"/>
          </a:pPr>
          <a:r>
            <a:rPr lang="en-US" sz="2400" kern="1200" dirty="0"/>
            <a:t>maintain expertise</a:t>
          </a:r>
          <a:endParaRPr lang="en-GB" sz="2400" kern="1200" dirty="0"/>
        </a:p>
      </dsp:txBody>
      <dsp:txXfrm rot="-5400000">
        <a:off x="1659065" y="256324"/>
        <a:ext cx="2877711" cy="1326048"/>
      </dsp:txXfrm>
    </dsp:sp>
    <dsp:sp modelId="{FB49DA9A-44DC-4A32-9E20-40EF91B150C9}">
      <dsp:nvSpPr>
        <dsp:cNvPr id="0" name=""/>
        <dsp:cNvSpPr/>
      </dsp:nvSpPr>
      <dsp:spPr>
        <a:xfrm>
          <a:off x="0" y="897"/>
          <a:ext cx="1659064" cy="1836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rtl="0">
            <a:lnSpc>
              <a:spcPct val="90000"/>
            </a:lnSpc>
            <a:spcBef>
              <a:spcPct val="0"/>
            </a:spcBef>
            <a:spcAft>
              <a:spcPct val="35000"/>
            </a:spcAft>
          </a:pPr>
          <a:r>
            <a:rPr lang="en-US" sz="2400" b="1" kern="1200" dirty="0"/>
            <a:t>use it or lose it </a:t>
          </a:r>
          <a:endParaRPr lang="en-GB" sz="2400" kern="1200" dirty="0"/>
        </a:p>
      </dsp:txBody>
      <dsp:txXfrm>
        <a:off x="80989" y="81886"/>
        <a:ext cx="1497086" cy="167492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7DA8B-6911-4B66-89CF-3D0D8D4FA2C6}">
      <dsp:nvSpPr>
        <dsp:cNvPr id="0" name=""/>
        <dsp:cNvSpPr/>
      </dsp:nvSpPr>
      <dsp:spPr>
        <a:xfrm>
          <a:off x="131736" y="0"/>
          <a:ext cx="1743760" cy="3726641"/>
        </a:xfrm>
        <a:prstGeom prst="triangl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B1B8F8-4219-4F17-8280-3633FD557905}">
      <dsp:nvSpPr>
        <dsp:cNvPr id="0" name=""/>
        <dsp:cNvSpPr/>
      </dsp:nvSpPr>
      <dsp:spPr>
        <a:xfrm>
          <a:off x="597390" y="373396"/>
          <a:ext cx="1945896" cy="2713451"/>
        </a:xfrm>
        <a:prstGeom prst="round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t>“chunk” information (think of 4 numbers together as a date): 1 9 3 7 1 8 2 4</a:t>
          </a:r>
          <a:endParaRPr lang="en-GB" sz="2400" kern="1200" dirty="0"/>
        </a:p>
      </dsp:txBody>
      <dsp:txXfrm>
        <a:off x="692381" y="468387"/>
        <a:ext cx="1755914" cy="252346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F6FE1-28AD-4C30-A9C7-43B6144C5A0A}">
      <dsp:nvSpPr>
        <dsp:cNvPr id="0" name=""/>
        <dsp:cNvSpPr/>
      </dsp:nvSpPr>
      <dsp:spPr>
        <a:xfrm>
          <a:off x="0" y="0"/>
          <a:ext cx="4144802" cy="2516697"/>
        </a:xfrm>
        <a:prstGeom prst="downArrow">
          <a:avLst>
            <a:gd name="adj1" fmla="val 50000"/>
            <a:gd name="adj2" fmla="val 35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b="1" kern="1200" dirty="0"/>
            <a:t>organize </a:t>
          </a:r>
          <a:r>
            <a:rPr lang="en-US" sz="2400" kern="1200" dirty="0"/>
            <a:t>information </a:t>
          </a:r>
          <a:endParaRPr lang="en-GB" sz="2400" kern="1200" dirty="0"/>
        </a:p>
      </dsp:txBody>
      <dsp:txXfrm>
        <a:off x="1036201" y="0"/>
        <a:ext cx="2072401" cy="207627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B307D-F25E-47A1-9A50-28F4995B7285}">
      <dsp:nvSpPr>
        <dsp:cNvPr id="0" name=""/>
        <dsp:cNvSpPr/>
      </dsp:nvSpPr>
      <dsp:spPr>
        <a:xfrm>
          <a:off x="-319674" y="513681"/>
          <a:ext cx="2280175" cy="18001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rtl="0">
            <a:lnSpc>
              <a:spcPct val="90000"/>
            </a:lnSpc>
            <a:spcBef>
              <a:spcPct val="0"/>
            </a:spcBef>
            <a:spcAft>
              <a:spcPct val="35000"/>
            </a:spcAft>
          </a:pPr>
          <a:r>
            <a:rPr lang="en-US" sz="2400" b="1" kern="1200" dirty="0"/>
            <a:t>eliminate distractions</a:t>
          </a:r>
          <a:endParaRPr lang="en-GB" sz="2400" kern="1200" dirty="0"/>
        </a:p>
      </dsp:txBody>
      <dsp:txXfrm>
        <a:off x="14250" y="777314"/>
        <a:ext cx="1612327" cy="1272932"/>
      </dsp:txXfrm>
    </dsp:sp>
    <dsp:sp modelId="{E1769570-FA50-4E6D-882F-BD24670400BA}">
      <dsp:nvSpPr>
        <dsp:cNvPr id="0" name=""/>
        <dsp:cNvSpPr/>
      </dsp:nvSpPr>
      <dsp:spPr>
        <a:xfrm rot="21600000">
          <a:off x="1429142" y="79290"/>
          <a:ext cx="1235087" cy="573403"/>
        </a:xfrm>
        <a:prstGeom prst="rightArrow">
          <a:avLst>
            <a:gd name="adj1" fmla="val 60000"/>
            <a:gd name="adj2" fmla="val 50000"/>
          </a:avLst>
        </a:prstGeom>
        <a:solidFill>
          <a:schemeClr val="tx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kern="1200"/>
        </a:p>
      </dsp:txBody>
      <dsp:txXfrm rot="-21600000">
        <a:off x="1429142" y="193971"/>
        <a:ext cx="1063066" cy="344041"/>
      </dsp:txXfrm>
    </dsp:sp>
    <dsp:sp modelId="{51A4E89F-5CD0-42DC-A809-B76AA918C38F}">
      <dsp:nvSpPr>
        <dsp:cNvPr id="0" name=""/>
        <dsp:cNvSpPr/>
      </dsp:nvSpPr>
      <dsp:spPr>
        <a:xfrm>
          <a:off x="2169603" y="513681"/>
          <a:ext cx="2398543" cy="18001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rtl="0">
            <a:lnSpc>
              <a:spcPct val="90000"/>
            </a:lnSpc>
            <a:spcBef>
              <a:spcPct val="0"/>
            </a:spcBef>
            <a:spcAft>
              <a:spcPct val="35000"/>
            </a:spcAft>
          </a:pPr>
          <a:r>
            <a:rPr lang="en-US" sz="2400" kern="1200" dirty="0"/>
            <a:t>reduce attention demands</a:t>
          </a:r>
          <a:endParaRPr lang="en-GB" sz="2400" kern="1200" dirty="0"/>
        </a:p>
      </dsp:txBody>
      <dsp:txXfrm>
        <a:off x="2520861" y="777314"/>
        <a:ext cx="1696027" cy="1272932"/>
      </dsp:txXfrm>
    </dsp:sp>
    <dsp:sp modelId="{2E5C62B1-FCDE-4ABF-BBDE-0C4A7FB79CF4}">
      <dsp:nvSpPr>
        <dsp:cNvPr id="0" name=""/>
        <dsp:cNvSpPr/>
      </dsp:nvSpPr>
      <dsp:spPr>
        <a:xfrm rot="10893274">
          <a:off x="1511985" y="2176097"/>
          <a:ext cx="1160092" cy="5734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kern="1200"/>
        </a:p>
      </dsp:txBody>
      <dsp:txXfrm rot="10800000">
        <a:off x="1683974" y="2293111"/>
        <a:ext cx="988071" cy="34404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815C1-D1D8-4FE8-AC84-2C86465E5E2F}">
      <dsp:nvSpPr>
        <dsp:cNvPr id="0" name=""/>
        <dsp:cNvSpPr/>
      </dsp:nvSpPr>
      <dsp:spPr>
        <a:xfrm>
          <a:off x="0" y="251470"/>
          <a:ext cx="6228184" cy="53540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a:t>Must </a:t>
          </a:r>
          <a:r>
            <a:rPr lang="en-US" sz="2000" u="sng" kern="1200" dirty="0"/>
            <a:t>LEARN</a:t>
          </a:r>
          <a:r>
            <a:rPr lang="en-US" sz="2000" kern="1200" dirty="0"/>
            <a:t> information (e.g., people’s names)</a:t>
          </a:r>
          <a:endParaRPr lang="en-GB" sz="2000" kern="1200" dirty="0"/>
        </a:p>
      </dsp:txBody>
      <dsp:txXfrm>
        <a:off x="26136" y="277606"/>
        <a:ext cx="6175912" cy="483130"/>
      </dsp:txXfrm>
    </dsp:sp>
    <dsp:sp modelId="{E1532A7B-E8CE-4A7A-AFE7-B6DA1675FABF}">
      <dsp:nvSpPr>
        <dsp:cNvPr id="0" name=""/>
        <dsp:cNvSpPr/>
      </dsp:nvSpPr>
      <dsp:spPr>
        <a:xfrm>
          <a:off x="0" y="790770"/>
          <a:ext cx="6228184" cy="577681"/>
        </a:xfrm>
        <a:prstGeom prst="round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a:t>Attend to information</a:t>
          </a:r>
          <a:endParaRPr lang="en-GB" sz="2000" kern="1200" dirty="0"/>
        </a:p>
      </dsp:txBody>
      <dsp:txXfrm>
        <a:off x="28200" y="818970"/>
        <a:ext cx="6171784" cy="521281"/>
      </dsp:txXfrm>
    </dsp:sp>
    <dsp:sp modelId="{7239173B-167F-420D-98F2-BD30519D5ACA}">
      <dsp:nvSpPr>
        <dsp:cNvPr id="0" name=""/>
        <dsp:cNvSpPr/>
      </dsp:nvSpPr>
      <dsp:spPr>
        <a:xfrm>
          <a:off x="0" y="1385547"/>
          <a:ext cx="6228184" cy="518028"/>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a:t>Process meaning of information</a:t>
          </a:r>
          <a:endParaRPr lang="en-GB" sz="2000" kern="1200" dirty="0"/>
        </a:p>
      </dsp:txBody>
      <dsp:txXfrm>
        <a:off x="25288" y="1410835"/>
        <a:ext cx="6177608" cy="467452"/>
      </dsp:txXfrm>
    </dsp:sp>
    <dsp:sp modelId="{04056A26-95F6-4246-8391-D963CCE75018}">
      <dsp:nvSpPr>
        <dsp:cNvPr id="0" name=""/>
        <dsp:cNvSpPr/>
      </dsp:nvSpPr>
      <dsp:spPr>
        <a:xfrm>
          <a:off x="0" y="1917976"/>
          <a:ext cx="6228184" cy="1094403"/>
        </a:xfrm>
        <a:prstGeom prst="round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a:t>Learning improves when use strategies to make information meaningful or to organize information (e.g., imagery, associations)</a:t>
          </a:r>
          <a:endParaRPr lang="en-GB" sz="2000" kern="1200" dirty="0"/>
        </a:p>
      </dsp:txBody>
      <dsp:txXfrm>
        <a:off x="53424" y="1971400"/>
        <a:ext cx="6121336" cy="987555"/>
      </dsp:txXfrm>
    </dsp:sp>
    <dsp:sp modelId="{8AA2121A-901A-47D1-A151-23E6385EAC5E}">
      <dsp:nvSpPr>
        <dsp:cNvPr id="0" name=""/>
        <dsp:cNvSpPr/>
      </dsp:nvSpPr>
      <dsp:spPr>
        <a:xfrm>
          <a:off x="0" y="3026779"/>
          <a:ext cx="6228184" cy="694687"/>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a:t>Learning improved when stress minimized (reduce anxiety about remembering the information)</a:t>
          </a:r>
          <a:endParaRPr lang="en-GB" sz="2000" kern="1200" dirty="0"/>
        </a:p>
      </dsp:txBody>
      <dsp:txXfrm>
        <a:off x="33912" y="3060691"/>
        <a:ext cx="6160360" cy="62686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7AF84-00FF-4CCD-964C-ADBD1EA35FFD}">
      <dsp:nvSpPr>
        <dsp:cNvPr id="0" name=""/>
        <dsp:cNvSpPr/>
      </dsp:nvSpPr>
      <dsp:spPr>
        <a:xfrm>
          <a:off x="0" y="747712"/>
          <a:ext cx="7468666" cy="996950"/>
        </a:xfrm>
        <a:prstGeom prst="notchedRightArrow">
          <a:avLst/>
        </a:prstGeom>
        <a:solidFill>
          <a:schemeClr val="tx2">
            <a:lumMod val="60000"/>
            <a:lumOff val="40000"/>
          </a:schemeClr>
        </a:solidFill>
        <a:ln w="76200">
          <a:solidFill>
            <a:schemeClr val="tx2"/>
          </a:solidFill>
        </a:ln>
        <a:effectLst/>
      </dsp:spPr>
      <dsp:style>
        <a:lnRef idx="0">
          <a:scrgbClr r="0" g="0" b="0"/>
        </a:lnRef>
        <a:fillRef idx="1">
          <a:scrgbClr r="0" g="0" b="0"/>
        </a:fillRef>
        <a:effectRef idx="0">
          <a:scrgbClr r="0" g="0" b="0"/>
        </a:effectRef>
        <a:fontRef idx="minor"/>
      </dsp:style>
    </dsp:sp>
    <dsp:sp modelId="{33C89E8A-3403-41C2-A57A-579339DDB704}">
      <dsp:nvSpPr>
        <dsp:cNvPr id="0" name=""/>
        <dsp:cNvSpPr/>
      </dsp:nvSpPr>
      <dsp:spPr>
        <a:xfrm>
          <a:off x="2066" y="0"/>
          <a:ext cx="1791953" cy="996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lvl="0" algn="ctr" defTabSz="800100" rtl="0">
            <a:lnSpc>
              <a:spcPct val="90000"/>
            </a:lnSpc>
            <a:spcBef>
              <a:spcPct val="0"/>
            </a:spcBef>
            <a:spcAft>
              <a:spcPct val="35000"/>
            </a:spcAft>
          </a:pPr>
          <a:r>
            <a:rPr lang="en-US" sz="1800" kern="1200" dirty="0"/>
            <a:t>Must </a:t>
          </a:r>
          <a:r>
            <a:rPr lang="en-US" sz="1800" u="sng" kern="1200" dirty="0"/>
            <a:t>STORE </a:t>
          </a:r>
          <a:r>
            <a:rPr lang="en-US" sz="1800" kern="1200" dirty="0"/>
            <a:t>information (e.g., people’s names)</a:t>
          </a:r>
          <a:endParaRPr lang="en-GB" sz="1800" kern="1200" dirty="0"/>
        </a:p>
      </dsp:txBody>
      <dsp:txXfrm>
        <a:off x="2066" y="0"/>
        <a:ext cx="1791953" cy="996950"/>
      </dsp:txXfrm>
    </dsp:sp>
    <dsp:sp modelId="{0C5AAD25-4208-4A4A-9B27-C5D9A4334B0A}">
      <dsp:nvSpPr>
        <dsp:cNvPr id="0" name=""/>
        <dsp:cNvSpPr/>
      </dsp:nvSpPr>
      <dsp:spPr>
        <a:xfrm>
          <a:off x="773425" y="1121568"/>
          <a:ext cx="249237" cy="24923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53D6E9-8922-4361-9736-6F77818FC4D3}">
      <dsp:nvSpPr>
        <dsp:cNvPr id="0" name=""/>
        <dsp:cNvSpPr/>
      </dsp:nvSpPr>
      <dsp:spPr>
        <a:xfrm>
          <a:off x="1815067" y="1495424"/>
          <a:ext cx="2495808" cy="996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lvl="0" algn="ctr" defTabSz="800100" rtl="0">
            <a:lnSpc>
              <a:spcPct val="90000"/>
            </a:lnSpc>
            <a:spcBef>
              <a:spcPct val="0"/>
            </a:spcBef>
            <a:spcAft>
              <a:spcPct val="35000"/>
            </a:spcAft>
          </a:pPr>
          <a:r>
            <a:rPr lang="en-US" sz="1800" kern="1200" dirty="0"/>
            <a:t>Requires functioning of the hippocampus</a:t>
          </a:r>
          <a:endParaRPr lang="en-GB" sz="1800" kern="1200" dirty="0"/>
        </a:p>
      </dsp:txBody>
      <dsp:txXfrm>
        <a:off x="1815067" y="1495424"/>
        <a:ext cx="2495808" cy="996950"/>
      </dsp:txXfrm>
    </dsp:sp>
    <dsp:sp modelId="{8D7DA310-A320-449E-803E-2B19704DBD0E}">
      <dsp:nvSpPr>
        <dsp:cNvPr id="0" name=""/>
        <dsp:cNvSpPr/>
      </dsp:nvSpPr>
      <dsp:spPr>
        <a:xfrm>
          <a:off x="2938352" y="1121568"/>
          <a:ext cx="249237" cy="24923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E95744-9515-4AEE-833C-D5B6995CBB38}">
      <dsp:nvSpPr>
        <dsp:cNvPr id="0" name=""/>
        <dsp:cNvSpPr/>
      </dsp:nvSpPr>
      <dsp:spPr>
        <a:xfrm>
          <a:off x="4331922" y="0"/>
          <a:ext cx="2387809" cy="996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lvl="0" algn="ctr" defTabSz="800100" rtl="0">
            <a:lnSpc>
              <a:spcPct val="90000"/>
            </a:lnSpc>
            <a:spcBef>
              <a:spcPct val="0"/>
            </a:spcBef>
            <a:spcAft>
              <a:spcPct val="35000"/>
            </a:spcAft>
          </a:pPr>
          <a:r>
            <a:rPr lang="en-US" sz="1800" kern="1200" dirty="0"/>
            <a:t>This is one of the regions that shrinks some with aging, and even more with Alzheimer’s disease</a:t>
          </a:r>
          <a:endParaRPr lang="en-GB" sz="1800" kern="1200" dirty="0"/>
        </a:p>
      </dsp:txBody>
      <dsp:txXfrm>
        <a:off x="4331922" y="0"/>
        <a:ext cx="2387809" cy="996950"/>
      </dsp:txXfrm>
    </dsp:sp>
    <dsp:sp modelId="{79171FD5-1D8B-4513-B1F1-8937DA31BFDC}">
      <dsp:nvSpPr>
        <dsp:cNvPr id="0" name=""/>
        <dsp:cNvSpPr/>
      </dsp:nvSpPr>
      <dsp:spPr>
        <a:xfrm>
          <a:off x="5401208" y="1121568"/>
          <a:ext cx="249237" cy="24923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48740-5FE1-4BFC-B2EE-E8588E783EAA}">
      <dsp:nvSpPr>
        <dsp:cNvPr id="0" name=""/>
        <dsp:cNvSpPr/>
      </dsp:nvSpPr>
      <dsp:spPr>
        <a:xfrm>
          <a:off x="80245" y="450"/>
          <a:ext cx="1483961" cy="92242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dirty="0"/>
            <a:t>Hippocampus - declarative memory</a:t>
          </a:r>
        </a:p>
      </dsp:txBody>
      <dsp:txXfrm>
        <a:off x="125274" y="45479"/>
        <a:ext cx="1393903" cy="83237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88A154-F746-4337-AF75-793B4101391F}">
      <dsp:nvSpPr>
        <dsp:cNvPr id="0" name=""/>
        <dsp:cNvSpPr/>
      </dsp:nvSpPr>
      <dsp:spPr>
        <a:xfrm>
          <a:off x="4608" y="0"/>
          <a:ext cx="3738786" cy="1773729"/>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t>Less activity in the hippocampus when older adults are trying to learn pictures than when young adults are trying to learn</a:t>
          </a:r>
          <a:endParaRPr lang="en-GB" sz="2400" kern="1200" dirty="0"/>
        </a:p>
      </dsp:txBody>
      <dsp:txXfrm>
        <a:off x="56559" y="51951"/>
        <a:ext cx="3634884" cy="1669827"/>
      </dsp:txXfrm>
    </dsp:sp>
    <dsp:sp modelId="{20192F09-49DF-43DD-84E4-ED48C17A0D08}">
      <dsp:nvSpPr>
        <dsp:cNvPr id="0" name=""/>
        <dsp:cNvSpPr/>
      </dsp:nvSpPr>
      <dsp:spPr>
        <a:xfrm>
          <a:off x="4101609" y="442679"/>
          <a:ext cx="759413" cy="88837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a:off x="4101609" y="620353"/>
        <a:ext cx="531589" cy="533022"/>
      </dsp:txXfrm>
    </dsp:sp>
    <dsp:sp modelId="{39B9C572-E188-4CD6-8713-91A679D49264}">
      <dsp:nvSpPr>
        <dsp:cNvPr id="0" name=""/>
        <dsp:cNvSpPr/>
      </dsp:nvSpPr>
      <dsp:spPr>
        <a:xfrm>
          <a:off x="5176251" y="0"/>
          <a:ext cx="3582139" cy="1773729"/>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rtl="0">
            <a:lnSpc>
              <a:spcPct val="90000"/>
            </a:lnSpc>
            <a:spcBef>
              <a:spcPct val="0"/>
            </a:spcBef>
            <a:spcAft>
              <a:spcPct val="35000"/>
            </a:spcAft>
          </a:pPr>
          <a:r>
            <a:rPr lang="en-US" sz="2600" kern="1200" dirty="0"/>
            <a:t>May be connected to inefficient storage of the information in older adults</a:t>
          </a:r>
          <a:endParaRPr lang="en-GB" sz="2600" kern="1200" dirty="0"/>
        </a:p>
      </dsp:txBody>
      <dsp:txXfrm>
        <a:off x="5228202" y="51951"/>
        <a:ext cx="3478237" cy="166982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69A5F-30FD-4DA3-9AD2-0EBE2E0A21EB}">
      <dsp:nvSpPr>
        <dsp:cNvPr id="0" name=""/>
        <dsp:cNvSpPr/>
      </dsp:nvSpPr>
      <dsp:spPr>
        <a:xfrm rot="2585180">
          <a:off x="2550971" y="4462063"/>
          <a:ext cx="869943" cy="57919"/>
        </a:xfrm>
        <a:custGeom>
          <a:avLst/>
          <a:gdLst/>
          <a:ahLst/>
          <a:cxnLst/>
          <a:rect l="0" t="0" r="0" b="0"/>
          <a:pathLst>
            <a:path>
              <a:moveTo>
                <a:pt x="0" y="28959"/>
              </a:moveTo>
              <a:lnTo>
                <a:pt x="869943" y="28959"/>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EB81A5-8F70-4FA0-8244-6692BDB08149}">
      <dsp:nvSpPr>
        <dsp:cNvPr id="0" name=""/>
        <dsp:cNvSpPr/>
      </dsp:nvSpPr>
      <dsp:spPr>
        <a:xfrm>
          <a:off x="2668272" y="3161704"/>
          <a:ext cx="628012" cy="57919"/>
        </a:xfrm>
        <a:custGeom>
          <a:avLst/>
          <a:gdLst/>
          <a:ahLst/>
          <a:cxnLst/>
          <a:rect l="0" t="0" r="0" b="0"/>
          <a:pathLst>
            <a:path>
              <a:moveTo>
                <a:pt x="0" y="28959"/>
              </a:moveTo>
              <a:lnTo>
                <a:pt x="628012" y="28959"/>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C730DB-276E-4803-87A8-BC0FFFC8303E}">
      <dsp:nvSpPr>
        <dsp:cNvPr id="0" name=""/>
        <dsp:cNvSpPr/>
      </dsp:nvSpPr>
      <dsp:spPr>
        <a:xfrm rot="18995414">
          <a:off x="2558856" y="1872178"/>
          <a:ext cx="799994" cy="57919"/>
        </a:xfrm>
        <a:custGeom>
          <a:avLst/>
          <a:gdLst/>
          <a:ahLst/>
          <a:cxnLst/>
          <a:rect l="0" t="0" r="0" b="0"/>
          <a:pathLst>
            <a:path>
              <a:moveTo>
                <a:pt x="0" y="28959"/>
              </a:moveTo>
              <a:lnTo>
                <a:pt x="799994" y="28959"/>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9BD71C-1236-4309-89CD-FBBE43B174A3}">
      <dsp:nvSpPr>
        <dsp:cNvPr id="0" name=""/>
        <dsp:cNvSpPr/>
      </dsp:nvSpPr>
      <dsp:spPr>
        <a:xfrm>
          <a:off x="71995" y="1728205"/>
          <a:ext cx="3064537" cy="3064537"/>
        </a:xfrm>
        <a:prstGeom prst="ellipse">
          <a:avLst/>
        </a:prstGeom>
        <a:blipFill dpi="0" rotWithShape="1">
          <a:blip xmlns:r="http://schemas.openxmlformats.org/officeDocument/2006/relationships" r:embed="rId1"/>
          <a:srcRect/>
          <a:stretch>
            <a:fillRect t="-1" b="-6084"/>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59F69E-F3E0-459B-B833-72A014016077}">
      <dsp:nvSpPr>
        <dsp:cNvPr id="0" name=""/>
        <dsp:cNvSpPr/>
      </dsp:nvSpPr>
      <dsp:spPr>
        <a:xfrm>
          <a:off x="2830889" y="987"/>
          <a:ext cx="2329533" cy="1838722"/>
        </a:xfrm>
        <a:prstGeom prst="ellipse">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kern="1200" dirty="0"/>
            <a:t>Must </a:t>
          </a:r>
          <a:r>
            <a:rPr lang="en-US" sz="2000" u="sng" kern="1200" dirty="0"/>
            <a:t>RETRIEVE</a:t>
          </a:r>
          <a:r>
            <a:rPr lang="en-US" sz="2000" kern="1200" dirty="0"/>
            <a:t> information (e.g., people’s names)</a:t>
          </a:r>
          <a:endParaRPr lang="en-GB" sz="2000" kern="1200" dirty="0"/>
        </a:p>
      </dsp:txBody>
      <dsp:txXfrm>
        <a:off x="3172041" y="270262"/>
        <a:ext cx="1647229" cy="1300172"/>
      </dsp:txXfrm>
    </dsp:sp>
    <dsp:sp modelId="{F64A1011-4369-457E-BA20-A04009BD65B7}">
      <dsp:nvSpPr>
        <dsp:cNvPr id="0" name=""/>
        <dsp:cNvSpPr/>
      </dsp:nvSpPr>
      <dsp:spPr>
        <a:xfrm>
          <a:off x="3296285" y="2088230"/>
          <a:ext cx="3332666" cy="2204867"/>
        </a:xfrm>
        <a:prstGeom prst="ellipse">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kern="1200" dirty="0"/>
            <a:t>Better when “cues” are given (select names from among alternatives) than when must generate the cues</a:t>
          </a:r>
          <a:endParaRPr lang="en-GB" sz="2000" kern="1200" dirty="0"/>
        </a:p>
      </dsp:txBody>
      <dsp:txXfrm>
        <a:off x="3784343" y="2411125"/>
        <a:ext cx="2356550" cy="1559077"/>
      </dsp:txXfrm>
    </dsp:sp>
    <dsp:sp modelId="{9753B4C9-3F26-43B9-A78A-52E95B9C2234}">
      <dsp:nvSpPr>
        <dsp:cNvPr id="0" name=""/>
        <dsp:cNvSpPr/>
      </dsp:nvSpPr>
      <dsp:spPr>
        <a:xfrm>
          <a:off x="2967391" y="4541617"/>
          <a:ext cx="2111129" cy="1838722"/>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kern="1200" dirty="0"/>
            <a:t>Much better when no similar, interfering information</a:t>
          </a:r>
          <a:endParaRPr lang="en-GB" sz="2000" kern="1200" dirty="0"/>
        </a:p>
      </dsp:txBody>
      <dsp:txXfrm>
        <a:off x="3276559" y="4810892"/>
        <a:ext cx="1492793" cy="130017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0C56A-88F2-45FD-ACF0-9DE917E57B91}">
      <dsp:nvSpPr>
        <dsp:cNvPr id="0" name=""/>
        <dsp:cNvSpPr/>
      </dsp:nvSpPr>
      <dsp:spPr>
        <a:xfrm>
          <a:off x="1584175" y="72"/>
          <a:ext cx="2592288" cy="288467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a:t>The loss of cells in the hippocampus means that there tends to be </a:t>
          </a:r>
          <a:r>
            <a:rPr lang="en-US" sz="2000" u="sng" kern="1200" dirty="0"/>
            <a:t>more overlap</a:t>
          </a:r>
          <a:r>
            <a:rPr lang="en-US" sz="2000" kern="1200" dirty="0"/>
            <a:t> in the cells representing different memories, causing more interference</a:t>
          </a:r>
          <a:endParaRPr lang="en-GB" sz="2000" kern="1200" dirty="0"/>
        </a:p>
      </dsp:txBody>
      <dsp:txXfrm>
        <a:off x="1710720" y="126617"/>
        <a:ext cx="2339198" cy="2631588"/>
      </dsp:txXfrm>
    </dsp:sp>
    <dsp:sp modelId="{AB8CBE42-AF98-4E6C-BFB2-2D9BCD683CAA}">
      <dsp:nvSpPr>
        <dsp:cNvPr id="0" name=""/>
        <dsp:cNvSpPr/>
      </dsp:nvSpPr>
      <dsp:spPr>
        <a:xfrm>
          <a:off x="1584175" y="3028984"/>
          <a:ext cx="2390670" cy="2884678"/>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a:t>Also means that fewer cells may represent each memory, making memories less “rich” and less resilient</a:t>
          </a:r>
          <a:endParaRPr lang="en-GB" sz="2000" kern="1200" dirty="0"/>
        </a:p>
      </dsp:txBody>
      <dsp:txXfrm>
        <a:off x="1700878" y="3145687"/>
        <a:ext cx="2157264" cy="265127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3A79BF-6DFE-47D2-86C2-B797A803E079}">
      <dsp:nvSpPr>
        <dsp:cNvPr id="0" name=""/>
        <dsp:cNvSpPr/>
      </dsp:nvSpPr>
      <dsp:spPr>
        <a:xfrm>
          <a:off x="1715" y="82166"/>
          <a:ext cx="3657905" cy="3120650"/>
        </a:xfrm>
        <a:prstGeom prst="roundRect">
          <a:avLst>
            <a:gd name="adj" fmla="val 10000"/>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t>Aging enhances the ability to remember information that is </a:t>
          </a:r>
          <a:r>
            <a:rPr lang="en-US" sz="2400" b="1" kern="1200" dirty="0"/>
            <a:t>emotionally positive</a:t>
          </a:r>
          <a:r>
            <a:rPr lang="en-US" sz="2400" kern="1200" dirty="0"/>
            <a:t> and </a:t>
          </a:r>
          <a:r>
            <a:rPr lang="en-US" sz="2400" b="1" kern="1200" dirty="0"/>
            <a:t>personally relevant</a:t>
          </a:r>
          <a:endParaRPr lang="en-GB" sz="2400" kern="1200" dirty="0"/>
        </a:p>
      </dsp:txBody>
      <dsp:txXfrm>
        <a:off x="93116" y="173567"/>
        <a:ext cx="3475103" cy="2937848"/>
      </dsp:txXfrm>
    </dsp:sp>
    <dsp:sp modelId="{ED9EDAB6-CD4F-4A91-A16B-3119DD4E6876}">
      <dsp:nvSpPr>
        <dsp:cNvPr id="0" name=""/>
        <dsp:cNvSpPr/>
      </dsp:nvSpPr>
      <dsp:spPr>
        <a:xfrm>
          <a:off x="4025411" y="1188911"/>
          <a:ext cx="775475" cy="907160"/>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733550">
            <a:lnSpc>
              <a:spcPct val="90000"/>
            </a:lnSpc>
            <a:spcBef>
              <a:spcPct val="0"/>
            </a:spcBef>
            <a:spcAft>
              <a:spcPct val="35000"/>
            </a:spcAft>
          </a:pPr>
          <a:endParaRPr lang="en-GB" sz="3900" kern="1200"/>
        </a:p>
      </dsp:txBody>
      <dsp:txXfrm>
        <a:off x="4025411" y="1370343"/>
        <a:ext cx="542833" cy="544296"/>
      </dsp:txXfrm>
    </dsp:sp>
    <dsp:sp modelId="{4BE9C7AE-5F11-4828-87A5-C7D1DA2720C2}">
      <dsp:nvSpPr>
        <dsp:cNvPr id="0" name=""/>
        <dsp:cNvSpPr/>
      </dsp:nvSpPr>
      <dsp:spPr>
        <a:xfrm>
          <a:off x="5122783" y="82166"/>
          <a:ext cx="3657905" cy="3120650"/>
        </a:xfrm>
        <a:prstGeom prst="roundRect">
          <a:avLst>
            <a:gd name="adj" fmla="val 10000"/>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t>Aging helps people use their memories for directive purposes: to reflect on their sense of self and on their relationships with close others, or to regulate their emotions.</a:t>
          </a:r>
          <a:endParaRPr lang="en-GB" sz="2400" kern="1200" dirty="0"/>
        </a:p>
      </dsp:txBody>
      <dsp:txXfrm>
        <a:off x="5214184" y="173567"/>
        <a:ext cx="3475103" cy="293784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031D8-C720-4AC4-84BA-A19B0C99C272}">
      <dsp:nvSpPr>
        <dsp:cNvPr id="0" name=""/>
        <dsp:cNvSpPr/>
      </dsp:nvSpPr>
      <dsp:spPr>
        <a:xfrm>
          <a:off x="0" y="812"/>
          <a:ext cx="891797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F92D4E-A340-4A92-94D4-E2FBCDA77FAA}">
      <dsp:nvSpPr>
        <dsp:cNvPr id="0" name=""/>
        <dsp:cNvSpPr/>
      </dsp:nvSpPr>
      <dsp:spPr>
        <a:xfrm>
          <a:off x="0" y="812"/>
          <a:ext cx="8917972" cy="166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lvl="0" algn="l" defTabSz="1422400" rtl="0">
            <a:lnSpc>
              <a:spcPct val="90000"/>
            </a:lnSpc>
            <a:spcBef>
              <a:spcPct val="0"/>
            </a:spcBef>
            <a:spcAft>
              <a:spcPct val="35000"/>
            </a:spcAft>
          </a:pPr>
          <a:r>
            <a:rPr lang="en-US" sz="3200" b="0" kern="1200" dirty="0"/>
            <a:t>On the plus side, this may make it easier for older adults to extract commonalities among experiences, to see the “whole picture” rather than just the details</a:t>
          </a:r>
        </a:p>
      </dsp:txBody>
      <dsp:txXfrm>
        <a:off x="0" y="812"/>
        <a:ext cx="8917972" cy="1661898"/>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7B4DA5-7F8C-4CBB-A767-2A5BD8C94BCF}">
      <dsp:nvSpPr>
        <dsp:cNvPr id="0" name=""/>
        <dsp:cNvSpPr/>
      </dsp:nvSpPr>
      <dsp:spPr>
        <a:xfrm>
          <a:off x="1099947" y="0"/>
          <a:ext cx="2885896" cy="217276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89000" rtl="0">
            <a:lnSpc>
              <a:spcPct val="90000"/>
            </a:lnSpc>
            <a:spcBef>
              <a:spcPct val="0"/>
            </a:spcBef>
            <a:spcAft>
              <a:spcPct val="35000"/>
            </a:spcAft>
          </a:pPr>
          <a:r>
            <a:rPr lang="en-US" sz="2000" kern="1200" dirty="0"/>
            <a:t>Over time, memory is no longer dependent on the hippocampus</a:t>
          </a:r>
          <a:endParaRPr lang="en-GB" sz="2000" kern="1200" dirty="0"/>
        </a:p>
      </dsp:txBody>
      <dsp:txXfrm>
        <a:off x="1484733" y="380233"/>
        <a:ext cx="2116324" cy="977743"/>
      </dsp:txXfrm>
    </dsp:sp>
    <dsp:sp modelId="{96EBF1CC-AC2C-4DCC-8103-7B77589B165C}">
      <dsp:nvSpPr>
        <dsp:cNvPr id="0" name=""/>
        <dsp:cNvSpPr/>
      </dsp:nvSpPr>
      <dsp:spPr>
        <a:xfrm>
          <a:off x="2226661" y="1826436"/>
          <a:ext cx="2741890" cy="288589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89000" rtl="0">
            <a:lnSpc>
              <a:spcPct val="90000"/>
            </a:lnSpc>
            <a:spcBef>
              <a:spcPct val="0"/>
            </a:spcBef>
            <a:spcAft>
              <a:spcPct val="35000"/>
            </a:spcAft>
          </a:pPr>
          <a:r>
            <a:rPr lang="en-US" sz="2000" kern="1200" dirty="0"/>
            <a:t>Instead, the surrounding cortical regions become able to support the memory</a:t>
          </a:r>
          <a:endParaRPr lang="en-GB" sz="2000" kern="1200" dirty="0"/>
        </a:p>
      </dsp:txBody>
      <dsp:txXfrm>
        <a:off x="3065223" y="2571959"/>
        <a:ext cx="1645134" cy="1587243"/>
      </dsp:txXfrm>
    </dsp:sp>
    <dsp:sp modelId="{FCC37C10-70D4-4F3A-A971-5210DD3A1B22}">
      <dsp:nvSpPr>
        <dsp:cNvPr id="0" name=""/>
        <dsp:cNvSpPr/>
      </dsp:nvSpPr>
      <dsp:spPr>
        <a:xfrm>
          <a:off x="18347" y="1654177"/>
          <a:ext cx="2956514" cy="346555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89000" rtl="0">
            <a:lnSpc>
              <a:spcPct val="90000"/>
            </a:lnSpc>
            <a:spcBef>
              <a:spcPct val="0"/>
            </a:spcBef>
            <a:spcAft>
              <a:spcPct val="35000"/>
            </a:spcAft>
          </a:pPr>
          <a:r>
            <a:rPr lang="en-US" sz="2000" kern="1200" dirty="0"/>
            <a:t>These memories tend to be more resilient, and are less affected by brain damage, aging, or the initial stages of Alzheimer’s disease</a:t>
          </a:r>
          <a:endParaRPr lang="en-GB" sz="2000" kern="1200" dirty="0"/>
        </a:p>
      </dsp:txBody>
      <dsp:txXfrm>
        <a:off x="296752" y="2549446"/>
        <a:ext cx="1773908" cy="190605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90285-8EAE-4AD0-932F-1B4C693D909B}">
      <dsp:nvSpPr>
        <dsp:cNvPr id="0" name=""/>
        <dsp:cNvSpPr/>
      </dsp:nvSpPr>
      <dsp:spPr>
        <a:xfrm>
          <a:off x="0" y="315"/>
          <a:ext cx="4572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114737-C231-4DE3-A995-FBBA7546FA73}">
      <dsp:nvSpPr>
        <dsp:cNvPr id="0" name=""/>
        <dsp:cNvSpPr/>
      </dsp:nvSpPr>
      <dsp:spPr>
        <a:xfrm>
          <a:off x="0" y="315"/>
          <a:ext cx="4572000" cy="645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US" sz="2000" kern="1200" dirty="0"/>
            <a:t>Remote memory - ability to remember things that happened years ago</a:t>
          </a:r>
        </a:p>
      </dsp:txBody>
      <dsp:txXfrm>
        <a:off x="0" y="315"/>
        <a:ext cx="4572000" cy="645699"/>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E0E83-BD4B-4E46-8F45-BEA8F6B4C637}">
      <dsp:nvSpPr>
        <dsp:cNvPr id="0" name=""/>
        <dsp:cNvSpPr/>
      </dsp:nvSpPr>
      <dsp:spPr>
        <a:xfrm rot="5400000">
          <a:off x="1262505" y="963472"/>
          <a:ext cx="4339643" cy="2412704"/>
        </a:xfrm>
        <a:prstGeom prst="round2SameRect">
          <a:avLst/>
        </a:prstGeom>
        <a:solidFill>
          <a:schemeClr val="accent3">
            <a:alpha val="90000"/>
            <a:tint val="55000"/>
            <a:hueOff val="0"/>
            <a:satOff val="0"/>
            <a:lumOff val="0"/>
            <a:alphaOff val="0"/>
          </a:schemeClr>
        </a:solidFill>
        <a:ln w="25400" cap="flat" cmpd="sng" algn="ctr">
          <a:solidFill>
            <a:schemeClr val="accent3">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a:t>There was a specific time when you learned that the Eiffel Tower was in France</a:t>
          </a:r>
          <a:endParaRPr lang="en-GB" sz="2400" kern="1200" dirty="0"/>
        </a:p>
        <a:p>
          <a:pPr marL="228600" lvl="1" indent="-228600" algn="l" defTabSz="1066800" rtl="0">
            <a:lnSpc>
              <a:spcPct val="90000"/>
            </a:lnSpc>
            <a:spcBef>
              <a:spcPct val="0"/>
            </a:spcBef>
            <a:spcAft>
              <a:spcPct val="15000"/>
            </a:spcAft>
            <a:buChar char="••"/>
          </a:pPr>
          <a:r>
            <a:rPr lang="en-US" sz="2400" kern="1200" dirty="0"/>
            <a:t>… but most of you probably cannot tell me when that was </a:t>
          </a:r>
          <a:endParaRPr lang="en-GB" sz="2400" kern="1200" dirty="0"/>
        </a:p>
      </dsp:txBody>
      <dsp:txXfrm rot="-5400000">
        <a:off x="2225975" y="117782"/>
        <a:ext cx="2294925" cy="4104085"/>
      </dsp:txXfrm>
    </dsp:sp>
    <dsp:sp modelId="{237ECE2A-33D6-4B51-87C9-85CADF5A9982}">
      <dsp:nvSpPr>
        <dsp:cNvPr id="0" name=""/>
        <dsp:cNvSpPr/>
      </dsp:nvSpPr>
      <dsp:spPr>
        <a:xfrm>
          <a:off x="1137" y="2118"/>
          <a:ext cx="2224837" cy="4335412"/>
        </a:xfrm>
        <a:prstGeom prst="roundRect">
          <a:avLst/>
        </a:prstGeom>
        <a:solidFill>
          <a:schemeClr val="accent3">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0">
            <a:lnSpc>
              <a:spcPct val="90000"/>
            </a:lnSpc>
            <a:spcBef>
              <a:spcPct val="0"/>
            </a:spcBef>
            <a:spcAft>
              <a:spcPct val="35000"/>
            </a:spcAft>
          </a:pPr>
          <a:r>
            <a:rPr lang="en-US" sz="2800" kern="1200" dirty="0"/>
            <a:t>No longer contains details about the </a:t>
          </a:r>
          <a:r>
            <a:rPr lang="en-US" sz="2800" i="1" u="sng" kern="1200" dirty="0"/>
            <a:t>time</a:t>
          </a:r>
          <a:r>
            <a:rPr lang="en-US" sz="2800" u="sng" kern="1200" dirty="0"/>
            <a:t> </a:t>
          </a:r>
          <a:r>
            <a:rPr lang="en-US" sz="2800" kern="1200" dirty="0"/>
            <a:t>and </a:t>
          </a:r>
          <a:r>
            <a:rPr lang="en-US" sz="2800" i="1" u="sng" kern="1200" dirty="0"/>
            <a:t>place</a:t>
          </a:r>
          <a:r>
            <a:rPr lang="en-US" sz="2800" kern="1200" dirty="0"/>
            <a:t> in which the learning occurred</a:t>
          </a:r>
          <a:endParaRPr lang="en-GB" sz="2800" kern="1200" dirty="0"/>
        </a:p>
      </dsp:txBody>
      <dsp:txXfrm>
        <a:off x="109745" y="110726"/>
        <a:ext cx="2007621" cy="4118196"/>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9DF478-2662-4835-A4A2-CE4928453C1E}">
      <dsp:nvSpPr>
        <dsp:cNvPr id="0" name=""/>
        <dsp:cNvSpPr/>
      </dsp:nvSpPr>
      <dsp:spPr>
        <a:xfrm>
          <a:off x="0" y="34859"/>
          <a:ext cx="7704856" cy="1122142"/>
        </a:xfrm>
        <a:prstGeom prst="rightArrow">
          <a:avLst>
            <a:gd name="adj1" fmla="val 50000"/>
            <a:gd name="adj2" fmla="val 5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178140" numCol="1" spcCol="1270" anchor="ctr" anchorCtr="0">
          <a:noAutofit/>
        </a:bodyPr>
        <a:lstStyle/>
        <a:p>
          <a:pPr lvl="0" algn="l" defTabSz="1066800" rtl="0">
            <a:lnSpc>
              <a:spcPct val="90000"/>
            </a:lnSpc>
            <a:spcBef>
              <a:spcPct val="0"/>
            </a:spcBef>
            <a:spcAft>
              <a:spcPct val="35000"/>
            </a:spcAft>
          </a:pPr>
          <a:r>
            <a:rPr lang="en-US" sz="2400" kern="1200" dirty="0"/>
            <a:t>World knowledge &amp; factual information (vocabulary, </a:t>
          </a:r>
          <a:r>
            <a:rPr lang="en-US" sz="2400" kern="1200" dirty="0" err="1"/>
            <a:t>etc</a:t>
          </a:r>
          <a:r>
            <a:rPr lang="en-US" sz="2400" kern="1200" dirty="0"/>
            <a:t>)</a:t>
          </a:r>
          <a:endParaRPr lang="en-GB" sz="2400" kern="1200" dirty="0"/>
        </a:p>
      </dsp:txBody>
      <dsp:txXfrm>
        <a:off x="0" y="315395"/>
        <a:ext cx="7424321" cy="56107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A85D3-98BE-41D4-AAE3-E957DCC6E003}">
      <dsp:nvSpPr>
        <dsp:cNvPr id="0" name=""/>
        <dsp:cNvSpPr/>
      </dsp:nvSpPr>
      <dsp:spPr>
        <a:xfrm rot="1705499">
          <a:off x="1271226" y="3998116"/>
          <a:ext cx="2089399" cy="56162"/>
        </a:xfrm>
        <a:custGeom>
          <a:avLst/>
          <a:gdLst/>
          <a:ahLst/>
          <a:cxnLst/>
          <a:rect l="0" t="0" r="0" b="0"/>
          <a:pathLst>
            <a:path>
              <a:moveTo>
                <a:pt x="0" y="28081"/>
              </a:moveTo>
              <a:lnTo>
                <a:pt x="2089399" y="28081"/>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A111D01-E91E-4B02-B44F-436F6456CA78}">
      <dsp:nvSpPr>
        <dsp:cNvPr id="0" name=""/>
        <dsp:cNvSpPr/>
      </dsp:nvSpPr>
      <dsp:spPr>
        <a:xfrm rot="130101">
          <a:off x="1396012" y="3129010"/>
          <a:ext cx="3244861" cy="56162"/>
        </a:xfrm>
        <a:custGeom>
          <a:avLst/>
          <a:gdLst/>
          <a:ahLst/>
          <a:cxnLst/>
          <a:rect l="0" t="0" r="0" b="0"/>
          <a:pathLst>
            <a:path>
              <a:moveTo>
                <a:pt x="0" y="28081"/>
              </a:moveTo>
              <a:lnTo>
                <a:pt x="3244861" y="28081"/>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524CFB-3AB5-4CA3-900F-C0B5B0E0BC76}">
      <dsp:nvSpPr>
        <dsp:cNvPr id="0" name=""/>
        <dsp:cNvSpPr/>
      </dsp:nvSpPr>
      <dsp:spPr>
        <a:xfrm rot="20544087">
          <a:off x="1309766" y="2197413"/>
          <a:ext cx="3735228" cy="56162"/>
        </a:xfrm>
        <a:custGeom>
          <a:avLst/>
          <a:gdLst/>
          <a:ahLst/>
          <a:cxnLst/>
          <a:rect l="0" t="0" r="0" b="0"/>
          <a:pathLst>
            <a:path>
              <a:moveTo>
                <a:pt x="0" y="28081"/>
              </a:moveTo>
              <a:lnTo>
                <a:pt x="3735228" y="28081"/>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3EEE12E-DECC-4252-ADD8-EEDD02BB3C5C}">
      <dsp:nvSpPr>
        <dsp:cNvPr id="0" name=""/>
        <dsp:cNvSpPr/>
      </dsp:nvSpPr>
      <dsp:spPr>
        <a:xfrm>
          <a:off x="-692765" y="1809379"/>
          <a:ext cx="2458752" cy="2458752"/>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DEE77F-9A53-4EEA-866A-58EC45E87599}">
      <dsp:nvSpPr>
        <dsp:cNvPr id="0" name=""/>
        <dsp:cNvSpPr/>
      </dsp:nvSpPr>
      <dsp:spPr>
        <a:xfrm>
          <a:off x="4861223" y="616406"/>
          <a:ext cx="2127194" cy="1475251"/>
        </a:xfrm>
        <a:prstGeom prst="ellipse">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rtl="0">
            <a:lnSpc>
              <a:spcPct val="90000"/>
            </a:lnSpc>
            <a:spcBef>
              <a:spcPct val="0"/>
            </a:spcBef>
            <a:spcAft>
              <a:spcPct val="35000"/>
            </a:spcAft>
          </a:pPr>
          <a:r>
            <a:rPr lang="en-US" sz="2400" b="0" kern="1200" dirty="0"/>
            <a:t>Reliant on the temporal lobe cortex </a:t>
          </a:r>
          <a:endParaRPr lang="en-GB" sz="2400" b="0" kern="1200" dirty="0"/>
        </a:p>
      </dsp:txBody>
      <dsp:txXfrm>
        <a:off x="5172743" y="832452"/>
        <a:ext cx="1504154" cy="1043159"/>
      </dsp:txXfrm>
    </dsp:sp>
    <dsp:sp modelId="{92C15CAB-B8A9-4790-958E-FEB8115BA8D4}">
      <dsp:nvSpPr>
        <dsp:cNvPr id="0" name=""/>
        <dsp:cNvSpPr/>
      </dsp:nvSpPr>
      <dsp:spPr>
        <a:xfrm>
          <a:off x="4637039" y="2528727"/>
          <a:ext cx="2534216" cy="1475251"/>
        </a:xfrm>
        <a:prstGeom prst="ellipse">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rtl="0">
            <a:lnSpc>
              <a:spcPct val="90000"/>
            </a:lnSpc>
            <a:spcBef>
              <a:spcPct val="0"/>
            </a:spcBef>
            <a:spcAft>
              <a:spcPct val="35000"/>
            </a:spcAft>
          </a:pPr>
          <a:r>
            <a:rPr lang="en-US" sz="2400" kern="1200" dirty="0"/>
            <a:t>This region is preserved with aging</a:t>
          </a:r>
          <a:endParaRPr lang="en-GB" sz="2400" kern="1200" dirty="0"/>
        </a:p>
      </dsp:txBody>
      <dsp:txXfrm>
        <a:off x="5008166" y="2744773"/>
        <a:ext cx="1791962" cy="1043159"/>
      </dsp:txXfrm>
    </dsp:sp>
    <dsp:sp modelId="{B387E590-D5CE-4536-BCCD-776FC456C6FF}">
      <dsp:nvSpPr>
        <dsp:cNvPr id="0" name=""/>
        <dsp:cNvSpPr/>
      </dsp:nvSpPr>
      <dsp:spPr>
        <a:xfrm>
          <a:off x="2551249" y="4143725"/>
          <a:ext cx="4710388" cy="2569238"/>
        </a:xfrm>
        <a:prstGeom prst="ellipse">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rtl="0">
            <a:lnSpc>
              <a:spcPct val="90000"/>
            </a:lnSpc>
            <a:spcBef>
              <a:spcPct val="0"/>
            </a:spcBef>
            <a:spcAft>
              <a:spcPct val="35000"/>
            </a:spcAft>
          </a:pPr>
          <a:r>
            <a:rPr lang="en-US" sz="2400" kern="1200" dirty="0"/>
            <a:t>Older adults tend to have much better semantic memory than young adults (perform better on tasks of vocabulary &amp; world knowledge)</a:t>
          </a:r>
          <a:endParaRPr lang="en-GB" sz="2400" kern="1200" dirty="0"/>
        </a:p>
      </dsp:txBody>
      <dsp:txXfrm>
        <a:off x="3241069" y="4519981"/>
        <a:ext cx="3330748" cy="1816726"/>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7FFBE-CEE7-4A8F-A2C2-E9D79F6A1359}">
      <dsp:nvSpPr>
        <dsp:cNvPr id="0" name=""/>
        <dsp:cNvSpPr/>
      </dsp:nvSpPr>
      <dsp:spPr>
        <a:xfrm>
          <a:off x="-163026" y="551152"/>
          <a:ext cx="3514590" cy="3514590"/>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rtl="0">
            <a:lnSpc>
              <a:spcPct val="90000"/>
            </a:lnSpc>
            <a:spcBef>
              <a:spcPct val="0"/>
            </a:spcBef>
            <a:spcAft>
              <a:spcPct val="35000"/>
            </a:spcAft>
          </a:pPr>
          <a:r>
            <a:rPr lang="en-US" sz="2800" b="1" kern="1200" dirty="0"/>
            <a:t>Often, this feels like “family lore,” or the re-telling of stories that you have often heard.</a:t>
          </a:r>
        </a:p>
      </dsp:txBody>
      <dsp:txXfrm>
        <a:off x="351674" y="1065852"/>
        <a:ext cx="2485190" cy="2485190"/>
      </dsp:txXfrm>
    </dsp:sp>
    <dsp:sp modelId="{6002676B-BF34-4D4D-BA2B-AF2B90384518}">
      <dsp:nvSpPr>
        <dsp:cNvPr id="0" name=""/>
        <dsp:cNvSpPr/>
      </dsp:nvSpPr>
      <dsp:spPr>
        <a:xfrm rot="21529742">
          <a:off x="3030672" y="205416"/>
          <a:ext cx="2076142" cy="118617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66950">
            <a:lnSpc>
              <a:spcPct val="90000"/>
            </a:lnSpc>
            <a:spcBef>
              <a:spcPct val="0"/>
            </a:spcBef>
            <a:spcAft>
              <a:spcPct val="35000"/>
            </a:spcAft>
          </a:pPr>
          <a:endParaRPr lang="en-GB" sz="5100" kern="1200"/>
        </a:p>
      </dsp:txBody>
      <dsp:txXfrm>
        <a:off x="3030709" y="446287"/>
        <a:ext cx="1720290" cy="711704"/>
      </dsp:txXfrm>
    </dsp:sp>
    <dsp:sp modelId="{607CE4EB-7EA1-4AF0-A41E-2012EE10233F}">
      <dsp:nvSpPr>
        <dsp:cNvPr id="0" name=""/>
        <dsp:cNvSpPr/>
      </dsp:nvSpPr>
      <dsp:spPr>
        <a:xfrm>
          <a:off x="4793104" y="551152"/>
          <a:ext cx="4169288" cy="3514590"/>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l" defTabSz="1066800" rtl="0">
            <a:lnSpc>
              <a:spcPct val="90000"/>
            </a:lnSpc>
            <a:spcBef>
              <a:spcPct val="0"/>
            </a:spcBef>
            <a:spcAft>
              <a:spcPct val="35000"/>
            </a:spcAft>
          </a:pPr>
          <a:r>
            <a:rPr lang="en-US" sz="2400" b="1" kern="1200" dirty="0"/>
            <a:t>These memories are typically preserved with aging.</a:t>
          </a:r>
          <a:endParaRPr lang="en-GB" sz="2400" kern="1200" dirty="0"/>
        </a:p>
        <a:p>
          <a:pPr marL="228600" lvl="1" indent="-228600" algn="l" defTabSz="889000" rtl="0">
            <a:lnSpc>
              <a:spcPct val="90000"/>
            </a:lnSpc>
            <a:spcBef>
              <a:spcPct val="0"/>
            </a:spcBef>
            <a:spcAft>
              <a:spcPct val="15000"/>
            </a:spcAft>
            <a:buChar char="••"/>
          </a:pPr>
          <a:r>
            <a:rPr lang="en-US" sz="2000" b="1" kern="1200" dirty="0"/>
            <a:t>- It can be harder to remember what happened last week than to remember what happened 40 years ago.</a:t>
          </a:r>
          <a:endParaRPr lang="en-GB" sz="2000" kern="1200" dirty="0"/>
        </a:p>
      </dsp:txBody>
      <dsp:txXfrm>
        <a:off x="5403682" y="1065852"/>
        <a:ext cx="2948132" cy="2485190"/>
      </dsp:txXfrm>
    </dsp:sp>
    <dsp:sp modelId="{D5BDD90D-6063-4380-8395-A98A0372AD0A}">
      <dsp:nvSpPr>
        <dsp:cNvPr id="0" name=""/>
        <dsp:cNvSpPr/>
      </dsp:nvSpPr>
      <dsp:spPr>
        <a:xfrm rot="10870258">
          <a:off x="2944129" y="3019734"/>
          <a:ext cx="2076142" cy="1186174"/>
        </a:xfrm>
        <a:prstGeom prst="rightArrow">
          <a:avLst>
            <a:gd name="adj1" fmla="val 60000"/>
            <a:gd name="adj2" fmla="val 50000"/>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66950">
            <a:lnSpc>
              <a:spcPct val="90000"/>
            </a:lnSpc>
            <a:spcBef>
              <a:spcPct val="0"/>
            </a:spcBef>
            <a:spcAft>
              <a:spcPct val="35000"/>
            </a:spcAft>
          </a:pPr>
          <a:endParaRPr lang="en-GB" sz="5100" kern="1200"/>
        </a:p>
      </dsp:txBody>
      <dsp:txXfrm rot="10800000">
        <a:off x="3299944" y="3260605"/>
        <a:ext cx="1720290" cy="711704"/>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B4488-DE87-498D-A142-2A97E9AE2799}">
      <dsp:nvSpPr>
        <dsp:cNvPr id="0" name=""/>
        <dsp:cNvSpPr/>
      </dsp:nvSpPr>
      <dsp:spPr>
        <a:xfrm>
          <a:off x="0" y="1469"/>
          <a:ext cx="5604817" cy="1503474"/>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1" kern="1200" dirty="0"/>
            <a:t>These memories can include information about the </a:t>
          </a:r>
          <a:r>
            <a:rPr lang="en-US" sz="2800" b="1" u="sng" kern="1200" dirty="0"/>
            <a:t>time</a:t>
          </a:r>
          <a:r>
            <a:rPr lang="en-US" sz="2800" b="1" kern="1200" dirty="0"/>
            <a:t> and </a:t>
          </a:r>
          <a:r>
            <a:rPr lang="en-US" sz="2800" b="1" u="sng" kern="1200" dirty="0"/>
            <a:t>place</a:t>
          </a:r>
          <a:r>
            <a:rPr lang="en-US" sz="2800" b="1" kern="1200" dirty="0"/>
            <a:t> in which an event occurred.</a:t>
          </a:r>
          <a:endParaRPr lang="en-GB" sz="2800" kern="1200" dirty="0"/>
        </a:p>
      </dsp:txBody>
      <dsp:txXfrm>
        <a:off x="73394" y="74863"/>
        <a:ext cx="5458029" cy="1356686"/>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784F4-15FC-4861-AE4D-E5999D37BA8B}">
      <dsp:nvSpPr>
        <dsp:cNvPr id="0" name=""/>
        <dsp:cNvSpPr/>
      </dsp:nvSpPr>
      <dsp:spPr>
        <a:xfrm>
          <a:off x="5435072" y="2262883"/>
          <a:ext cx="1538816" cy="576034"/>
        </a:xfrm>
        <a:custGeom>
          <a:avLst/>
          <a:gdLst/>
          <a:ahLst/>
          <a:cxnLst/>
          <a:rect l="0" t="0" r="0" b="0"/>
          <a:pathLst>
            <a:path>
              <a:moveTo>
                <a:pt x="0" y="0"/>
              </a:moveTo>
              <a:lnTo>
                <a:pt x="0" y="371050"/>
              </a:lnTo>
              <a:lnTo>
                <a:pt x="1538816" y="371050"/>
              </a:lnTo>
              <a:lnTo>
                <a:pt x="1538816" y="57603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DA2021-0169-41ED-863E-71432D664FCE}">
      <dsp:nvSpPr>
        <dsp:cNvPr id="0" name=""/>
        <dsp:cNvSpPr/>
      </dsp:nvSpPr>
      <dsp:spPr>
        <a:xfrm>
          <a:off x="4040526" y="2262883"/>
          <a:ext cx="1394546" cy="576034"/>
        </a:xfrm>
        <a:custGeom>
          <a:avLst/>
          <a:gdLst/>
          <a:ahLst/>
          <a:cxnLst/>
          <a:rect l="0" t="0" r="0" b="0"/>
          <a:pathLst>
            <a:path>
              <a:moveTo>
                <a:pt x="1394546" y="0"/>
              </a:moveTo>
              <a:lnTo>
                <a:pt x="1394546" y="371050"/>
              </a:lnTo>
              <a:lnTo>
                <a:pt x="0" y="371050"/>
              </a:lnTo>
              <a:lnTo>
                <a:pt x="0" y="57603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550A85-3788-417B-BDB6-7AE28EA6F6FD}">
      <dsp:nvSpPr>
        <dsp:cNvPr id="0" name=""/>
        <dsp:cNvSpPr/>
      </dsp:nvSpPr>
      <dsp:spPr>
        <a:xfrm>
          <a:off x="1107496" y="2262883"/>
          <a:ext cx="91440" cy="409968"/>
        </a:xfrm>
        <a:custGeom>
          <a:avLst/>
          <a:gdLst/>
          <a:ahLst/>
          <a:cxnLst/>
          <a:rect l="0" t="0" r="0" b="0"/>
          <a:pathLst>
            <a:path>
              <a:moveTo>
                <a:pt x="45720" y="0"/>
              </a:moveTo>
              <a:lnTo>
                <a:pt x="45720" y="40996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DEC347-B401-433F-AA00-A2AD2C5B3AAE}">
      <dsp:nvSpPr>
        <dsp:cNvPr id="0" name=""/>
        <dsp:cNvSpPr/>
      </dsp:nvSpPr>
      <dsp:spPr>
        <a:xfrm>
          <a:off x="177101" y="1286768"/>
          <a:ext cx="1952230" cy="97611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b="1" kern="1200" dirty="0"/>
            <a:t>“Use it or lose it!”</a:t>
          </a:r>
          <a:endParaRPr lang="en-GB" sz="2000" kern="1200" dirty="0"/>
        </a:p>
      </dsp:txBody>
      <dsp:txXfrm>
        <a:off x="177101" y="1286768"/>
        <a:ext cx="1952230" cy="976115"/>
      </dsp:txXfrm>
    </dsp:sp>
    <dsp:sp modelId="{BAF496B4-5FA3-43C0-9E2A-4EE15035DB4A}">
      <dsp:nvSpPr>
        <dsp:cNvPr id="0" name=""/>
        <dsp:cNvSpPr/>
      </dsp:nvSpPr>
      <dsp:spPr>
        <a:xfrm>
          <a:off x="1741" y="2672852"/>
          <a:ext cx="2302948" cy="21555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kern="1200" dirty="0"/>
            <a:t>Individuals who remain mentally active perform better on cognitive tasks than those who engage in mental activity less often</a:t>
          </a:r>
          <a:endParaRPr lang="en-GB" sz="2000" kern="1200" dirty="0"/>
        </a:p>
      </dsp:txBody>
      <dsp:txXfrm>
        <a:off x="1741" y="2672852"/>
        <a:ext cx="2302948" cy="2155574"/>
      </dsp:txXfrm>
    </dsp:sp>
    <dsp:sp modelId="{7FDD14D4-434F-4857-AB77-FD700D88BC9D}">
      <dsp:nvSpPr>
        <dsp:cNvPr id="0" name=""/>
        <dsp:cNvSpPr/>
      </dsp:nvSpPr>
      <dsp:spPr>
        <a:xfrm>
          <a:off x="4458957" y="1286768"/>
          <a:ext cx="1952230" cy="97611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b="1" kern="1200" dirty="0"/>
            <a:t>Use </a:t>
          </a:r>
          <a:r>
            <a:rPr lang="en-US" sz="2000" b="1" u="sng" kern="1200" dirty="0"/>
            <a:t>strategies</a:t>
          </a:r>
          <a:r>
            <a:rPr lang="en-US" sz="2000" b="1" kern="1200" dirty="0"/>
            <a:t> to help remember information</a:t>
          </a:r>
          <a:endParaRPr lang="en-GB" sz="2000" kern="1200" dirty="0"/>
        </a:p>
      </dsp:txBody>
      <dsp:txXfrm>
        <a:off x="4458957" y="1286768"/>
        <a:ext cx="1952230" cy="976115"/>
      </dsp:txXfrm>
    </dsp:sp>
    <dsp:sp modelId="{8E3EFC42-B49A-441F-943D-D107770F54E1}">
      <dsp:nvSpPr>
        <dsp:cNvPr id="0" name=""/>
        <dsp:cNvSpPr/>
      </dsp:nvSpPr>
      <dsp:spPr>
        <a:xfrm>
          <a:off x="2738339" y="2838918"/>
          <a:ext cx="2604373" cy="192875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kern="1200" dirty="0"/>
            <a:t>One of the largest changes with age is the decline in the spontaneous use of mnemonic strategies to remember information</a:t>
          </a:r>
          <a:endParaRPr lang="en-GB" sz="2000" kern="1200" dirty="0"/>
        </a:p>
      </dsp:txBody>
      <dsp:txXfrm>
        <a:off x="2738339" y="2838918"/>
        <a:ext cx="2604373" cy="1928754"/>
      </dsp:txXfrm>
    </dsp:sp>
    <dsp:sp modelId="{AD467E60-C7F4-4058-920B-F308F404FBB0}">
      <dsp:nvSpPr>
        <dsp:cNvPr id="0" name=""/>
        <dsp:cNvSpPr/>
      </dsp:nvSpPr>
      <dsp:spPr>
        <a:xfrm>
          <a:off x="5760646" y="2838918"/>
          <a:ext cx="2426485" cy="173255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kern="1200" dirty="0"/>
            <a:t>Yet when told what strategies to use, older adults can use them just as effectively as young adults</a:t>
          </a:r>
          <a:endParaRPr lang="en-GB" sz="2000" kern="1200" dirty="0"/>
        </a:p>
      </dsp:txBody>
      <dsp:txXfrm>
        <a:off x="5760646" y="2838918"/>
        <a:ext cx="2426485" cy="1732555"/>
      </dsp:txXfrm>
    </dsp:sp>
    <dsp:sp modelId="{1DE34D96-E513-4209-B1C3-BB6B25F66079}">
      <dsp:nvSpPr>
        <dsp:cNvPr id="0" name=""/>
        <dsp:cNvSpPr/>
      </dsp:nvSpPr>
      <dsp:spPr>
        <a:xfrm>
          <a:off x="6821703" y="1207615"/>
          <a:ext cx="1952230" cy="120221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b="1" kern="1200" dirty="0"/>
            <a:t>Avoid </a:t>
          </a:r>
          <a:r>
            <a:rPr lang="en-US" sz="2000" b="1" u="sng" kern="1200" dirty="0"/>
            <a:t>distraction</a:t>
          </a:r>
          <a:r>
            <a:rPr lang="en-US" sz="2000" b="1" kern="1200" dirty="0"/>
            <a:t> and excessive </a:t>
          </a:r>
          <a:r>
            <a:rPr lang="en-US" sz="2000" b="1" u="sng" kern="1200" dirty="0"/>
            <a:t>worry</a:t>
          </a:r>
          <a:r>
            <a:rPr lang="en-US" sz="2000" b="1" kern="1200" dirty="0"/>
            <a:t> as try to learn information</a:t>
          </a:r>
          <a:endParaRPr lang="en-GB" sz="2000" kern="1200" dirty="0"/>
        </a:p>
      </dsp:txBody>
      <dsp:txXfrm>
        <a:off x="6821703" y="1207615"/>
        <a:ext cx="1952230" cy="1202212"/>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15E49-4EFF-4382-9C2E-E5BA6756F6A3}">
      <dsp:nvSpPr>
        <dsp:cNvPr id="0" name=""/>
        <dsp:cNvSpPr/>
      </dsp:nvSpPr>
      <dsp:spPr>
        <a:xfrm>
          <a:off x="0" y="0"/>
          <a:ext cx="6372476" cy="831244"/>
        </a:xfrm>
        <a:prstGeom prst="roundRect">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rtl="0">
            <a:lnSpc>
              <a:spcPct val="90000"/>
            </a:lnSpc>
            <a:spcBef>
              <a:spcPct val="0"/>
            </a:spcBef>
            <a:spcAft>
              <a:spcPct val="35000"/>
            </a:spcAft>
          </a:pPr>
          <a:r>
            <a:rPr lang="en-GB" sz="3600" kern="1200" dirty="0"/>
            <a:t>Time-based vs. Event-based</a:t>
          </a:r>
          <a:endParaRPr lang="en-US" sz="3600" kern="1200" dirty="0"/>
        </a:p>
      </dsp:txBody>
      <dsp:txXfrm>
        <a:off x="40578" y="40578"/>
        <a:ext cx="6291320" cy="750088"/>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B8EB5-B024-4B13-B83F-DBF2C05B27E1}">
      <dsp:nvSpPr>
        <dsp:cNvPr id="0" name=""/>
        <dsp:cNvSpPr/>
      </dsp:nvSpPr>
      <dsp:spPr>
        <a:xfrm>
          <a:off x="0" y="10208"/>
          <a:ext cx="4680520" cy="107729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lvl="0" algn="l" defTabSz="1911350" rtl="0">
            <a:lnSpc>
              <a:spcPct val="90000"/>
            </a:lnSpc>
            <a:spcBef>
              <a:spcPct val="0"/>
            </a:spcBef>
            <a:spcAft>
              <a:spcPct val="35000"/>
            </a:spcAft>
          </a:pPr>
          <a:r>
            <a:rPr lang="en-GB" sz="4300" kern="1200" dirty="0"/>
            <a:t>Which is best?</a:t>
          </a:r>
          <a:endParaRPr lang="en-US" sz="4300" kern="1200" dirty="0"/>
        </a:p>
      </dsp:txBody>
      <dsp:txXfrm>
        <a:off x="52589" y="62797"/>
        <a:ext cx="4575342" cy="972113"/>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47D66-B68B-495C-A938-2789FFB0AAE7}">
      <dsp:nvSpPr>
        <dsp:cNvPr id="0" name=""/>
        <dsp:cNvSpPr/>
      </dsp:nvSpPr>
      <dsp:spPr>
        <a:xfrm>
          <a:off x="0" y="237"/>
          <a:ext cx="6084582" cy="72503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GB" sz="2800" kern="1200" dirty="0"/>
            <a:t>TBPM – dependent on self-initiated mental activities </a:t>
          </a:r>
          <a:endParaRPr lang="en-US" sz="2800" kern="1200" dirty="0"/>
        </a:p>
      </dsp:txBody>
      <dsp:txXfrm>
        <a:off x="35393" y="35630"/>
        <a:ext cx="6013796" cy="654248"/>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6EFCB-F686-4F6F-B1B4-70C28FDCA399}">
      <dsp:nvSpPr>
        <dsp:cNvPr id="0" name=""/>
        <dsp:cNvSpPr/>
      </dsp:nvSpPr>
      <dsp:spPr>
        <a:xfrm>
          <a:off x="0" y="402"/>
          <a:ext cx="3667158" cy="8228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GB" sz="2800" kern="1200" dirty="0"/>
            <a:t>EBPM – prompted by an external cue</a:t>
          </a:r>
          <a:endParaRPr lang="en-US" sz="2800" kern="1200" dirty="0"/>
        </a:p>
      </dsp:txBody>
      <dsp:txXfrm>
        <a:off x="40167" y="40569"/>
        <a:ext cx="3586824" cy="742486"/>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CDE42-80F3-4DD4-A3C1-CCC7DEAF9176}">
      <dsp:nvSpPr>
        <dsp:cNvPr id="0" name=""/>
        <dsp:cNvSpPr/>
      </dsp:nvSpPr>
      <dsp:spPr>
        <a:xfrm>
          <a:off x="0" y="239"/>
          <a:ext cx="684538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866A3-7226-4B37-BF46-7626213684D2}">
      <dsp:nvSpPr>
        <dsp:cNvPr id="0" name=""/>
        <dsp:cNvSpPr/>
      </dsp:nvSpPr>
      <dsp:spPr>
        <a:xfrm>
          <a:off x="0" y="239"/>
          <a:ext cx="6845382" cy="48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GB" sz="2400" kern="1200" dirty="0"/>
            <a:t>PM requires </a:t>
          </a:r>
          <a:r>
            <a:rPr lang="en-GB" sz="2400" kern="1200" dirty="0" smtClean="0"/>
            <a:t>retrieval </a:t>
          </a:r>
          <a:r>
            <a:rPr lang="en-GB" sz="2400" kern="1200" dirty="0"/>
            <a:t>of what needs to be done</a:t>
          </a:r>
          <a:endParaRPr lang="en-US" sz="2400" kern="1200" dirty="0"/>
        </a:p>
      </dsp:txBody>
      <dsp:txXfrm>
        <a:off x="0" y="239"/>
        <a:ext cx="6845382" cy="489193"/>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E6AC79-AC76-426C-B755-5E30DCEFCD3C}">
      <dsp:nvSpPr>
        <dsp:cNvPr id="0" name=""/>
        <dsp:cNvSpPr/>
      </dsp:nvSpPr>
      <dsp:spPr>
        <a:xfrm>
          <a:off x="0" y="1452"/>
          <a:ext cx="8853825" cy="148544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kern="1200" dirty="0"/>
            <a:t>Empirical studies - older adults </a:t>
          </a:r>
          <a:r>
            <a:rPr lang="en-GB" sz="2800" kern="1200" dirty="0" smtClean="0"/>
            <a:t>not </a:t>
          </a:r>
          <a:r>
            <a:rPr lang="en-GB" sz="2800" kern="1200" dirty="0"/>
            <a:t>impaired in all aspects of PM, they tend to perform as </a:t>
          </a:r>
          <a:r>
            <a:rPr lang="en-GB" sz="2800" kern="1200" dirty="0" smtClean="0"/>
            <a:t>well/better </a:t>
          </a:r>
          <a:r>
            <a:rPr lang="en-GB" sz="2800" kern="1200" dirty="0"/>
            <a:t>than </a:t>
          </a:r>
          <a:r>
            <a:rPr lang="en-GB" sz="2800" kern="1200" dirty="0" smtClean="0"/>
            <a:t>younger </a:t>
          </a:r>
          <a:r>
            <a:rPr lang="en-GB" sz="2800" kern="1200" dirty="0"/>
            <a:t>counterparts in tasks </a:t>
          </a:r>
          <a:r>
            <a:rPr lang="en-GB" sz="2800" kern="1200" dirty="0" smtClean="0"/>
            <a:t>carried </a:t>
          </a:r>
          <a:r>
            <a:rPr lang="en-GB" sz="2800" kern="1200" dirty="0"/>
            <a:t>out in naturalistic rather than laboratory settings.</a:t>
          </a:r>
        </a:p>
      </dsp:txBody>
      <dsp:txXfrm>
        <a:off x="72514" y="73966"/>
        <a:ext cx="8708797" cy="1340421"/>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5658D-2D88-4313-8B08-6B7AE9AC5009}">
      <dsp:nvSpPr>
        <dsp:cNvPr id="0" name=""/>
        <dsp:cNvSpPr/>
      </dsp:nvSpPr>
      <dsp:spPr>
        <a:xfrm>
          <a:off x="94927" y="-40856"/>
          <a:ext cx="8663970" cy="1535412"/>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b="1" kern="1200" dirty="0" smtClean="0"/>
            <a:t>Telephone </a:t>
          </a:r>
          <a:r>
            <a:rPr lang="en-GB" sz="2800" b="1" kern="1200" dirty="0"/>
            <a:t>the experimenter </a:t>
          </a:r>
          <a:r>
            <a:rPr lang="en-GB" sz="2800" kern="1200" dirty="0"/>
            <a:t>at a specific time over 4 weeks (</a:t>
          </a:r>
          <a:r>
            <a:rPr lang="en-GB" sz="2800" kern="1200" dirty="0" err="1"/>
            <a:t>Devolder</a:t>
          </a:r>
          <a:r>
            <a:rPr lang="en-GB" sz="2800" kern="1200" dirty="0"/>
            <a:t>, Brigham, &amp; Pressley, 1990); 3 weeks (Poon &amp; Schaffer, 1982), 2 weeks (</a:t>
          </a:r>
          <a:r>
            <a:rPr lang="en-GB" sz="2800" kern="1200" dirty="0" err="1"/>
            <a:t>Moscovitch</a:t>
          </a:r>
          <a:r>
            <a:rPr lang="en-GB" sz="2800" kern="1200" dirty="0"/>
            <a:t>, 1982); 5 days (</a:t>
          </a:r>
          <a:r>
            <a:rPr lang="en-GB" sz="2800" kern="1200" dirty="0" err="1"/>
            <a:t>Maylor</a:t>
          </a:r>
          <a:r>
            <a:rPr lang="en-GB" sz="2800" kern="1200" dirty="0"/>
            <a:t>, 1990)</a:t>
          </a:r>
        </a:p>
      </dsp:txBody>
      <dsp:txXfrm>
        <a:off x="139898" y="4115"/>
        <a:ext cx="8574028" cy="1445470"/>
      </dsp:txXfrm>
    </dsp:sp>
    <dsp:sp modelId="{B467A10C-3B00-447A-AED4-F27B205B547F}">
      <dsp:nvSpPr>
        <dsp:cNvPr id="0" name=""/>
        <dsp:cNvSpPr/>
      </dsp:nvSpPr>
      <dsp:spPr>
        <a:xfrm rot="2752332">
          <a:off x="5448116" y="1759937"/>
          <a:ext cx="639821" cy="352072"/>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5553738" y="1830351"/>
        <a:ext cx="428577" cy="211244"/>
      </dsp:txXfrm>
    </dsp:sp>
    <dsp:sp modelId="{0BA7F1A4-2C09-4E29-AD1B-56269F9D2254}">
      <dsp:nvSpPr>
        <dsp:cNvPr id="0" name=""/>
        <dsp:cNvSpPr/>
      </dsp:nvSpPr>
      <dsp:spPr>
        <a:xfrm>
          <a:off x="5021442" y="2321486"/>
          <a:ext cx="3736497" cy="1888572"/>
        </a:xfrm>
        <a:prstGeom prst="roundRect">
          <a:avLst>
            <a:gd name="adj" fmla="val 1000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b="1" kern="1200" dirty="0"/>
            <a:t>mail postcards to the experimenter </a:t>
          </a:r>
          <a:r>
            <a:rPr lang="en-GB" sz="2800" kern="1200" dirty="0"/>
            <a:t>(Patton &amp; </a:t>
          </a:r>
          <a:r>
            <a:rPr lang="en-GB" sz="2800" kern="1200" dirty="0" err="1"/>
            <a:t>Meit</a:t>
          </a:r>
          <a:r>
            <a:rPr lang="en-GB" sz="2800" kern="1200" dirty="0"/>
            <a:t>, 1993)</a:t>
          </a:r>
        </a:p>
      </dsp:txBody>
      <dsp:txXfrm>
        <a:off x="5076756" y="2376800"/>
        <a:ext cx="3625869" cy="1777944"/>
      </dsp:txXfrm>
    </dsp:sp>
    <dsp:sp modelId="{DD2D2FC2-766B-4D47-9707-6DCDE99EAD1B}">
      <dsp:nvSpPr>
        <dsp:cNvPr id="0" name=""/>
        <dsp:cNvSpPr/>
      </dsp:nvSpPr>
      <dsp:spPr>
        <a:xfrm rot="10903916">
          <a:off x="4170736" y="3018363"/>
          <a:ext cx="596985" cy="379789"/>
        </a:xfrm>
        <a:prstGeom prst="leftRightArrow">
          <a:avLst>
            <a:gd name="adj1" fmla="val 60000"/>
            <a:gd name="adj2" fmla="val 50000"/>
          </a:avLst>
        </a:prstGeom>
        <a:solidFill>
          <a:schemeClr val="accent4">
            <a:hueOff val="-2232385"/>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4284673" y="3094321"/>
        <a:ext cx="369111" cy="227873"/>
      </dsp:txXfrm>
    </dsp:sp>
    <dsp:sp modelId="{246296D1-D6DD-451C-9463-EE78B04A9A15}">
      <dsp:nvSpPr>
        <dsp:cNvPr id="0" name=""/>
        <dsp:cNvSpPr/>
      </dsp:nvSpPr>
      <dsp:spPr>
        <a:xfrm>
          <a:off x="95840" y="2089762"/>
          <a:ext cx="3937199" cy="2060215"/>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b="1" kern="1200" dirty="0"/>
            <a:t>periodically log the time on an electronic organizer </a:t>
          </a:r>
          <a:r>
            <a:rPr lang="en-GB" sz="2800" kern="1200" dirty="0"/>
            <a:t>(Rendell &amp; Thomson, 1993, 1999) </a:t>
          </a:r>
        </a:p>
      </dsp:txBody>
      <dsp:txXfrm>
        <a:off x="156182" y="2150104"/>
        <a:ext cx="3816515" cy="1939531"/>
      </dsp:txXfrm>
    </dsp:sp>
    <dsp:sp modelId="{8692BE3C-01DB-49EA-A081-7C790EC541F5}">
      <dsp:nvSpPr>
        <dsp:cNvPr id="0" name=""/>
        <dsp:cNvSpPr/>
      </dsp:nvSpPr>
      <dsp:spPr>
        <a:xfrm rot="18877916">
          <a:off x="2758371" y="1679734"/>
          <a:ext cx="594121" cy="316865"/>
        </a:xfrm>
        <a:prstGeom prst="leftRightArrow">
          <a:avLst>
            <a:gd name="adj1" fmla="val 60000"/>
            <a:gd name="adj2" fmla="val 50000"/>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2853431" y="1743107"/>
        <a:ext cx="404002" cy="190119"/>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C5051-D6AE-47AF-A54F-CC767E333BA5}">
      <dsp:nvSpPr>
        <dsp:cNvPr id="0" name=""/>
        <dsp:cNvSpPr/>
      </dsp:nvSpPr>
      <dsp:spPr>
        <a:xfrm>
          <a:off x="1557894" y="2209"/>
          <a:ext cx="6975389" cy="2260696"/>
        </a:xfrm>
        <a:prstGeom prst="donut">
          <a:avLst>
            <a:gd name="adj" fmla="val 1101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1E85D2-E3B5-4011-84C7-118D69957ABF}">
      <dsp:nvSpPr>
        <dsp:cNvPr id="0" name=""/>
        <dsp:cNvSpPr/>
      </dsp:nvSpPr>
      <dsp:spPr>
        <a:xfrm>
          <a:off x="0" y="30652"/>
          <a:ext cx="2780559" cy="2102355"/>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F6F4BB-194B-4FFF-B931-261AAACA40FC}">
      <dsp:nvSpPr>
        <dsp:cNvPr id="0" name=""/>
        <dsp:cNvSpPr/>
      </dsp:nvSpPr>
      <dsp:spPr>
        <a:xfrm>
          <a:off x="2399142" y="0"/>
          <a:ext cx="6001764" cy="2262905"/>
        </a:xfrm>
        <a:prstGeom prst="ellipse">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244600" rtl="0">
            <a:lnSpc>
              <a:spcPct val="90000"/>
            </a:lnSpc>
            <a:spcBef>
              <a:spcPct val="0"/>
            </a:spcBef>
            <a:spcAft>
              <a:spcPct val="35000"/>
            </a:spcAft>
          </a:pPr>
          <a:r>
            <a:rPr lang="en-GB" sz="2800" kern="1200" dirty="0"/>
            <a:t>Age differences in their motivation to successfully complete PM tasks outside of the laboratory (Rendell &amp; </a:t>
          </a:r>
          <a:r>
            <a:rPr lang="en-GB" sz="2800" kern="1200" dirty="0" err="1"/>
            <a:t>Craik</a:t>
          </a:r>
          <a:r>
            <a:rPr lang="en-GB" sz="2800" kern="1200" dirty="0"/>
            <a:t>, 2000).</a:t>
          </a:r>
        </a:p>
      </dsp:txBody>
      <dsp:txXfrm>
        <a:off x="3278080" y="331395"/>
        <a:ext cx="4243888" cy="1600115"/>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03804-C6DE-451D-884D-EF00AAC75494}">
      <dsp:nvSpPr>
        <dsp:cNvPr id="0" name=""/>
        <dsp:cNvSpPr/>
      </dsp:nvSpPr>
      <dsp:spPr>
        <a:xfrm>
          <a:off x="81201" y="548"/>
          <a:ext cx="8555943" cy="922233"/>
        </a:xfrm>
        <a:prstGeom prst="chevr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lvl="0" algn="ctr" defTabSz="1244600" rtl="0">
            <a:lnSpc>
              <a:spcPct val="90000"/>
            </a:lnSpc>
            <a:spcBef>
              <a:spcPct val="0"/>
            </a:spcBef>
            <a:spcAft>
              <a:spcPct val="35000"/>
            </a:spcAft>
          </a:pPr>
          <a:r>
            <a:rPr lang="en-GB" sz="2800" kern="1200" dirty="0"/>
            <a:t>In addition, older adults tend to show better TBPM for attending appointments (Martin, 1986).</a:t>
          </a:r>
        </a:p>
      </dsp:txBody>
      <dsp:txXfrm>
        <a:off x="542318" y="548"/>
        <a:ext cx="7633710" cy="922233"/>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B1207-3003-4B33-8E36-0BF067E6FA44}">
      <dsp:nvSpPr>
        <dsp:cNvPr id="0" name=""/>
        <dsp:cNvSpPr/>
      </dsp:nvSpPr>
      <dsp:spPr>
        <a:xfrm>
          <a:off x="0" y="0"/>
          <a:ext cx="4937670" cy="298627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GB" sz="2000" kern="1200" dirty="0"/>
            <a:t>Naturalistic tasks - older adults </a:t>
          </a:r>
          <a:r>
            <a:rPr lang="en-GB" sz="2000" kern="1200" dirty="0" smtClean="0"/>
            <a:t>usually </a:t>
          </a:r>
          <a:r>
            <a:rPr lang="en-GB" sz="2000" kern="1200" dirty="0"/>
            <a:t>able to set up external cues to act as reminders (Cavanaugh, Grady, &amp; </a:t>
          </a:r>
          <a:r>
            <a:rPr lang="en-GB" sz="2000" kern="1200" dirty="0" err="1"/>
            <a:t>Perlmutter</a:t>
          </a:r>
          <a:r>
            <a:rPr lang="en-GB" sz="2000" kern="1200" dirty="0"/>
            <a:t>, 1983). </a:t>
          </a:r>
        </a:p>
        <a:p>
          <a:pPr lvl="0" algn="ctr" defTabSz="889000" rtl="0">
            <a:lnSpc>
              <a:spcPct val="90000"/>
            </a:lnSpc>
            <a:spcBef>
              <a:spcPct val="0"/>
            </a:spcBef>
            <a:spcAft>
              <a:spcPct val="35000"/>
            </a:spcAft>
          </a:pPr>
          <a:r>
            <a:rPr lang="en-GB" sz="2000" kern="1200" dirty="0" smtClean="0"/>
            <a:t>When </a:t>
          </a:r>
          <a:r>
            <a:rPr lang="en-GB" sz="2000" kern="1200" dirty="0"/>
            <a:t>required to make prearranged phone calls, </a:t>
          </a:r>
          <a:r>
            <a:rPr lang="en-GB" sz="2000" kern="1200" dirty="0" smtClean="0"/>
            <a:t>for e.g., </a:t>
          </a:r>
          <a:r>
            <a:rPr lang="en-GB" sz="2000" kern="1200" dirty="0"/>
            <a:t>older adults use “conjunction cues,” such as placing the action to be remembered with another routine </a:t>
          </a:r>
          <a:r>
            <a:rPr lang="en-GB" sz="2000" kern="1200" dirty="0" smtClean="0"/>
            <a:t>event e.g., having </a:t>
          </a:r>
          <a:r>
            <a:rPr lang="en-GB" sz="2000" kern="1200" dirty="0"/>
            <a:t>a meal (</a:t>
          </a:r>
          <a:r>
            <a:rPr lang="en-GB" sz="2000" kern="1200" dirty="0" err="1"/>
            <a:t>Maylor</a:t>
          </a:r>
          <a:r>
            <a:rPr lang="en-GB" sz="2000" kern="1200" dirty="0"/>
            <a:t>, 1990).</a:t>
          </a:r>
        </a:p>
      </dsp:txBody>
      <dsp:txXfrm>
        <a:off x="0" y="0"/>
        <a:ext cx="4937670" cy="2986276"/>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F520E-0723-4E0B-9968-10057E8F2503}">
      <dsp:nvSpPr>
        <dsp:cNvPr id="0" name=""/>
        <dsp:cNvSpPr/>
      </dsp:nvSpPr>
      <dsp:spPr>
        <a:xfrm>
          <a:off x="-4" y="0"/>
          <a:ext cx="4317280" cy="256267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44600" rtl="0">
            <a:lnSpc>
              <a:spcPct val="90000"/>
            </a:lnSpc>
            <a:spcBef>
              <a:spcPct val="0"/>
            </a:spcBef>
            <a:spcAft>
              <a:spcPct val="35000"/>
            </a:spcAft>
          </a:pPr>
          <a:r>
            <a:rPr lang="en-GB" sz="2800" kern="1200" dirty="0"/>
            <a:t>Age effects determined by presence or absence of external aids to cue the PM event.</a:t>
          </a:r>
        </a:p>
      </dsp:txBody>
      <dsp:txXfrm>
        <a:off x="632247" y="375294"/>
        <a:ext cx="3052778" cy="1812083"/>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85CB9B-71D6-4B3E-8A2B-D43C5B189303}">
      <dsp:nvSpPr>
        <dsp:cNvPr id="0" name=""/>
        <dsp:cNvSpPr/>
      </dsp:nvSpPr>
      <dsp:spPr>
        <a:xfrm>
          <a:off x="0" y="0"/>
          <a:ext cx="5904656" cy="4104456"/>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GB" sz="2400" kern="1200" dirty="0"/>
            <a:t>Fung and </a:t>
          </a:r>
          <a:r>
            <a:rPr lang="en-GB" sz="2400" kern="1200" dirty="0" err="1"/>
            <a:t>Carstensen</a:t>
          </a:r>
          <a:r>
            <a:rPr lang="en-GB" sz="2400" kern="1200" dirty="0"/>
            <a:t> (2003) - When older </a:t>
          </a:r>
          <a:r>
            <a:rPr lang="en-GB" sz="2400" kern="1200" dirty="0" smtClean="0"/>
            <a:t>adults </a:t>
          </a:r>
          <a:r>
            <a:rPr lang="en-GB" sz="2400" kern="1200" dirty="0"/>
            <a:t>presented with pairs of advertisements that were identical except for the featured slogan, a majority preferred the ads featuring slogans that promised more emotional rewards over those that promised the expansion of horizons, exploration, and knowledge..</a:t>
          </a:r>
        </a:p>
      </dsp:txBody>
      <dsp:txXfrm>
        <a:off x="1591376" y="0"/>
        <a:ext cx="4313279" cy="4104456"/>
      </dsp:txXfrm>
    </dsp:sp>
    <dsp:sp modelId="{C9DDDF2B-87B1-4BE7-AD88-CF1866FF011F}">
      <dsp:nvSpPr>
        <dsp:cNvPr id="0" name=""/>
        <dsp:cNvSpPr/>
      </dsp:nvSpPr>
      <dsp:spPr>
        <a:xfrm>
          <a:off x="30327" y="448567"/>
          <a:ext cx="1626260" cy="3283564"/>
        </a:xfrm>
        <a:prstGeom prst="roundRect">
          <a:avLst>
            <a:gd name="adj" fmla="val 10000"/>
          </a:avLst>
        </a:prstGeom>
        <a:blipFill rotWithShape="1">
          <a:blip xmlns:r="http://schemas.openxmlformats.org/officeDocument/2006/relationships" r:embed="rId1"/>
          <a:stretch>
            <a:fillRect/>
          </a:stretch>
        </a:blip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BD4A7-3A4B-421B-9547-602C178EB3F3}">
      <dsp:nvSpPr>
        <dsp:cNvPr id="0" name=""/>
        <dsp:cNvSpPr/>
      </dsp:nvSpPr>
      <dsp:spPr>
        <a:xfrm>
          <a:off x="0" y="0"/>
          <a:ext cx="3096344" cy="0"/>
        </a:xfrm>
        <a:prstGeom prst="line">
          <a:avLst/>
        </a:prstGeom>
        <a:solidFill>
          <a:schemeClr val="accent2">
            <a:shade val="50000"/>
            <a:hueOff val="0"/>
            <a:satOff val="0"/>
            <a:lumOff val="0"/>
            <a:alphaOff val="0"/>
          </a:schemeClr>
        </a:solidFill>
        <a:ln w="25400" cap="flat" cmpd="sng" algn="ctr">
          <a:solidFill>
            <a:schemeClr val="accent2">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36CFD0-2E9B-4C8F-A5A6-27CAAB0D43CE}">
      <dsp:nvSpPr>
        <dsp:cNvPr id="0" name=""/>
        <dsp:cNvSpPr/>
      </dsp:nvSpPr>
      <dsp:spPr>
        <a:xfrm>
          <a:off x="0" y="0"/>
          <a:ext cx="3096344" cy="5616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GB" sz="2400" kern="1200" dirty="0"/>
            <a:t>Older adults think differently - “positivity effect,” a shift from a disproportionate preference for negative information in young adulthood to a relatively stronger preference for positive information in old age </a:t>
          </a:r>
          <a:r>
            <a:rPr lang="en-GB" sz="2000" kern="1200" dirty="0"/>
            <a:t>(</a:t>
          </a:r>
          <a:r>
            <a:rPr lang="en-GB" sz="2000" kern="1200" dirty="0" err="1"/>
            <a:t>Carstenson</a:t>
          </a:r>
          <a:r>
            <a:rPr lang="en-GB" sz="2000" kern="1200" dirty="0"/>
            <a:t>, </a:t>
          </a:r>
          <a:r>
            <a:rPr lang="en-GB" sz="2000" kern="1200" dirty="0" err="1"/>
            <a:t>Isaacowitz</a:t>
          </a:r>
          <a:r>
            <a:rPr lang="en-GB" sz="2000" kern="1200" dirty="0"/>
            <a:t>, and Charles 1999).</a:t>
          </a:r>
        </a:p>
      </dsp:txBody>
      <dsp:txXfrm>
        <a:off x="0" y="0"/>
        <a:ext cx="3096344" cy="5616624"/>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7D92B-852F-4C3B-BD95-9A2E0A378C3E}">
      <dsp:nvSpPr>
        <dsp:cNvPr id="0" name=""/>
        <dsp:cNvSpPr/>
      </dsp:nvSpPr>
      <dsp:spPr>
        <a:xfrm>
          <a:off x="-1984237" y="-335095"/>
          <a:ext cx="2587022" cy="2587022"/>
        </a:xfrm>
        <a:prstGeom prst="blockArc">
          <a:avLst>
            <a:gd name="adj1" fmla="val 18900000"/>
            <a:gd name="adj2" fmla="val 2700000"/>
            <a:gd name="adj3" fmla="val 835"/>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7CB9281-1DF8-45C4-BF82-76C8CD0AEA55}">
      <dsp:nvSpPr>
        <dsp:cNvPr id="0" name=""/>
        <dsp:cNvSpPr/>
      </dsp:nvSpPr>
      <dsp:spPr>
        <a:xfrm>
          <a:off x="588089" y="72010"/>
          <a:ext cx="8412910" cy="1746784"/>
        </a:xfrm>
        <a:prstGeom prst="rect">
          <a:avLst/>
        </a:prstGeom>
        <a:solidFill>
          <a:schemeClr val="accent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743" tIns="60960" rIns="60960" bIns="60960" numCol="1" spcCol="1270" anchor="ctr" anchorCtr="0">
          <a:noAutofit/>
        </a:bodyPr>
        <a:lstStyle/>
        <a:p>
          <a:pPr lvl="0" algn="l" defTabSz="1066800" rtl="0">
            <a:lnSpc>
              <a:spcPct val="90000"/>
            </a:lnSpc>
            <a:spcBef>
              <a:spcPct val="0"/>
            </a:spcBef>
            <a:spcAft>
              <a:spcPct val="35000"/>
            </a:spcAft>
          </a:pPr>
          <a:r>
            <a:rPr lang="en-GB" sz="2400" kern="1200" dirty="0" smtClean="0"/>
            <a:t>Chronological </a:t>
          </a:r>
          <a:r>
            <a:rPr lang="en-GB" sz="2400" kern="1200" dirty="0"/>
            <a:t>age is associated with paying more attention to emotional gratification and the emotional aspects of life (</a:t>
          </a:r>
          <a:r>
            <a:rPr lang="en-GB" sz="2400" kern="1200" dirty="0" err="1"/>
            <a:t>Carstensen</a:t>
          </a:r>
          <a:r>
            <a:rPr lang="en-GB" sz="2400" kern="1200" dirty="0"/>
            <a:t> 2006; Mather and </a:t>
          </a:r>
          <a:r>
            <a:rPr lang="en-GB" sz="2400" kern="1200" dirty="0" err="1"/>
            <a:t>Carstensen</a:t>
          </a:r>
          <a:r>
            <a:rPr lang="en-GB" sz="2400" kern="1200" dirty="0"/>
            <a:t> 2005). </a:t>
          </a:r>
          <a:endParaRPr lang="en-GB" sz="2400" kern="1200" dirty="0" smtClean="0"/>
        </a:p>
        <a:p>
          <a:pPr lvl="0" algn="l" defTabSz="1066800" rtl="0">
            <a:lnSpc>
              <a:spcPct val="90000"/>
            </a:lnSpc>
            <a:spcBef>
              <a:spcPct val="0"/>
            </a:spcBef>
            <a:spcAft>
              <a:spcPct val="35000"/>
            </a:spcAft>
          </a:pPr>
          <a:r>
            <a:rPr lang="en-GB" sz="2400" kern="1200" dirty="0" smtClean="0"/>
            <a:t>As </a:t>
          </a:r>
          <a:r>
            <a:rPr lang="en-GB" sz="2400" kern="1200" dirty="0"/>
            <a:t>a consequence, attention to and memory for positive information is accentuated.</a:t>
          </a:r>
        </a:p>
      </dsp:txBody>
      <dsp:txXfrm>
        <a:off x="588089" y="72010"/>
        <a:ext cx="8412910" cy="1746784"/>
      </dsp:txXfrm>
    </dsp:sp>
    <dsp:sp modelId="{9031ACE4-755E-4150-81BB-9E56FF13168E}">
      <dsp:nvSpPr>
        <dsp:cNvPr id="0" name=""/>
        <dsp:cNvSpPr/>
      </dsp:nvSpPr>
      <dsp:spPr>
        <a:xfrm>
          <a:off x="0" y="370326"/>
          <a:ext cx="1176178" cy="1176178"/>
        </a:xfrm>
        <a:prstGeom prst="ellipse">
          <a:avLst/>
        </a:prstGeom>
        <a:blipFill rotWithShape="0">
          <a:blip xmlns:r="http://schemas.openxmlformats.org/officeDocument/2006/relationships" r:embed="rId1"/>
          <a:stretch>
            <a:fillRect/>
          </a:stretch>
        </a:blip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8C4F6-51AD-4DF7-A714-A6DD3177FD68}">
      <dsp:nvSpPr>
        <dsp:cNvPr id="0" name=""/>
        <dsp:cNvSpPr/>
      </dsp:nvSpPr>
      <dsp:spPr>
        <a:xfrm>
          <a:off x="-227251" y="1759"/>
          <a:ext cx="3678197" cy="2948809"/>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rtl="0">
            <a:lnSpc>
              <a:spcPct val="90000"/>
            </a:lnSpc>
            <a:spcBef>
              <a:spcPct val="0"/>
            </a:spcBef>
            <a:spcAft>
              <a:spcPct val="35000"/>
            </a:spcAft>
          </a:pPr>
          <a:r>
            <a:rPr lang="en-GB" sz="2400" kern="1200" dirty="0"/>
            <a:t>The “socio-emotional selectivity theory,” goals shift in importance depending on perceived time left. </a:t>
          </a:r>
        </a:p>
      </dsp:txBody>
      <dsp:txXfrm>
        <a:off x="311408" y="433602"/>
        <a:ext cx="2600879" cy="2085123"/>
      </dsp:txXfrm>
    </dsp:sp>
    <dsp:sp modelId="{B0DB2658-7BDD-4A3B-AB8B-15FF9F0FDBB6}">
      <dsp:nvSpPr>
        <dsp:cNvPr id="0" name=""/>
        <dsp:cNvSpPr/>
      </dsp:nvSpPr>
      <dsp:spPr>
        <a:xfrm rot="21592214">
          <a:off x="3346995" y="183800"/>
          <a:ext cx="1216725" cy="65799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44600">
            <a:lnSpc>
              <a:spcPct val="90000"/>
            </a:lnSpc>
            <a:spcBef>
              <a:spcPct val="0"/>
            </a:spcBef>
            <a:spcAft>
              <a:spcPct val="35000"/>
            </a:spcAft>
          </a:pPr>
          <a:endParaRPr lang="en-GB" sz="2800" kern="1200"/>
        </a:p>
      </dsp:txBody>
      <dsp:txXfrm>
        <a:off x="3346995" y="315622"/>
        <a:ext cx="1019328" cy="394795"/>
      </dsp:txXfrm>
    </dsp:sp>
    <dsp:sp modelId="{66AD71C5-E8D8-4C92-8AAF-1B6016D1A810}">
      <dsp:nvSpPr>
        <dsp:cNvPr id="0" name=""/>
        <dsp:cNvSpPr/>
      </dsp:nvSpPr>
      <dsp:spPr>
        <a:xfrm>
          <a:off x="4413796" y="980"/>
          <a:ext cx="4492009" cy="2948809"/>
        </a:xfrm>
        <a:prstGeom prst="ellipse">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rtl="0">
            <a:lnSpc>
              <a:spcPct val="90000"/>
            </a:lnSpc>
            <a:spcBef>
              <a:spcPct val="0"/>
            </a:spcBef>
            <a:spcAft>
              <a:spcPct val="35000"/>
            </a:spcAft>
          </a:pPr>
          <a:r>
            <a:rPr lang="en-GB" sz="2400" kern="1200" dirty="0"/>
            <a:t>Open-ended time - priority to goals that focus on gathering information, experiencing something new, or expanding one’s breadth of knowledge. </a:t>
          </a:r>
        </a:p>
      </dsp:txBody>
      <dsp:txXfrm>
        <a:off x="5071635" y="432823"/>
        <a:ext cx="3176331" cy="2085123"/>
      </dsp:txXfrm>
    </dsp:sp>
    <dsp:sp modelId="{A640482E-06B4-437B-806D-CB8618774E31}">
      <dsp:nvSpPr>
        <dsp:cNvPr id="0" name=""/>
        <dsp:cNvSpPr/>
      </dsp:nvSpPr>
      <dsp:spPr>
        <a:xfrm rot="10800000">
          <a:off x="3330436" y="2302132"/>
          <a:ext cx="1052125" cy="650199"/>
        </a:xfrm>
        <a:prstGeom prst="rightArrow">
          <a:avLst>
            <a:gd name="adj1" fmla="val 60000"/>
            <a:gd name="adj2" fmla="val 50000"/>
          </a:avLst>
        </a:prstGeom>
        <a:solidFill>
          <a:schemeClr val="accent2">
            <a:hueOff val="4681519"/>
            <a:satOff val="-5839"/>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GB" sz="2700" kern="1200" dirty="0"/>
        </a:p>
      </dsp:txBody>
      <dsp:txXfrm rot="10800000">
        <a:off x="3525496" y="2432172"/>
        <a:ext cx="857065" cy="390119"/>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69079-8B93-4223-BB98-A8953A82238A}">
      <dsp:nvSpPr>
        <dsp:cNvPr id="0" name=""/>
        <dsp:cNvSpPr/>
      </dsp:nvSpPr>
      <dsp:spPr>
        <a:xfrm>
          <a:off x="550351" y="-56276"/>
          <a:ext cx="2110972" cy="1917266"/>
        </a:xfrm>
        <a:prstGeom prst="roundRect">
          <a:avLst>
            <a:gd name="adj" fmla="val 10000"/>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13FA6C-336D-4F1E-BADA-F9115A4E1D18}">
      <dsp:nvSpPr>
        <dsp:cNvPr id="0" name=""/>
        <dsp:cNvSpPr/>
      </dsp:nvSpPr>
      <dsp:spPr>
        <a:xfrm>
          <a:off x="4233" y="981530"/>
          <a:ext cx="3821767" cy="2142372"/>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GB" sz="2400" kern="1200" dirty="0"/>
            <a:t>Perceived limited time -  individuals place priority on goals that emphasize feeling good and optimizing psychological well-being. </a:t>
          </a:r>
        </a:p>
      </dsp:txBody>
      <dsp:txXfrm>
        <a:off x="66981" y="1044278"/>
        <a:ext cx="3696271" cy="2016876"/>
      </dsp:txXfrm>
    </dsp:sp>
    <dsp:sp modelId="{1B99A67A-2F4E-4DDD-A60F-7B5A4ABDF934}">
      <dsp:nvSpPr>
        <dsp:cNvPr id="0" name=""/>
        <dsp:cNvSpPr/>
      </dsp:nvSpPr>
      <dsp:spPr>
        <a:xfrm rot="36929">
          <a:off x="3662719" y="496163"/>
          <a:ext cx="1094908" cy="50723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a:off x="3662723" y="596793"/>
        <a:ext cx="942737" cy="304343"/>
      </dsp:txXfrm>
    </dsp:sp>
    <dsp:sp modelId="{456BE9B0-0CDA-4734-BD00-4F27F7F4CDEA}">
      <dsp:nvSpPr>
        <dsp:cNvPr id="0" name=""/>
        <dsp:cNvSpPr/>
      </dsp:nvSpPr>
      <dsp:spPr>
        <a:xfrm>
          <a:off x="5789452" y="4"/>
          <a:ext cx="2110972" cy="1917266"/>
        </a:xfrm>
        <a:prstGeom prst="roundRect">
          <a:avLst>
            <a:gd name="adj" fmla="val 10000"/>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E4ABED-456B-4F36-868C-6DB51E55C456}">
      <dsp:nvSpPr>
        <dsp:cNvPr id="0" name=""/>
        <dsp:cNvSpPr/>
      </dsp:nvSpPr>
      <dsp:spPr>
        <a:xfrm>
          <a:off x="4644125" y="895914"/>
          <a:ext cx="4249091" cy="2256526"/>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GB" sz="2000" kern="1200" dirty="0"/>
            <a:t>Perceived finite time - attach greater importance to finding emotional meaning and satisfaction from life and invest fewer resources into gathering information and expanding horizons.</a:t>
          </a:r>
        </a:p>
      </dsp:txBody>
      <dsp:txXfrm>
        <a:off x="4710216" y="962005"/>
        <a:ext cx="4116909" cy="2124344"/>
      </dsp:txXfrm>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5B5F1-F9C1-407A-B40B-04028F576836}">
      <dsp:nvSpPr>
        <dsp:cNvPr id="0" name=""/>
        <dsp:cNvSpPr/>
      </dsp:nvSpPr>
      <dsp:spPr>
        <a:xfrm>
          <a:off x="0" y="0"/>
          <a:ext cx="8847833" cy="2880320"/>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GB" sz="2400" kern="1200" dirty="0"/>
            <a:t>The subjective sense of time left can change. </a:t>
          </a:r>
          <a:endParaRPr lang="en-GB" sz="2400" kern="1200" dirty="0" smtClean="0"/>
        </a:p>
        <a:p>
          <a:pPr lvl="0" algn="l" defTabSz="1066800" rtl="0">
            <a:lnSpc>
              <a:spcPct val="90000"/>
            </a:lnSpc>
            <a:spcBef>
              <a:spcPct val="0"/>
            </a:spcBef>
            <a:spcAft>
              <a:spcPct val="35000"/>
            </a:spcAft>
          </a:pPr>
          <a:r>
            <a:rPr lang="en-GB" sz="2400" kern="1200" dirty="0" smtClean="0"/>
            <a:t>Events </a:t>
          </a:r>
          <a:r>
            <a:rPr lang="en-GB" sz="2400" kern="1200" dirty="0"/>
            <a:t>such as the 9/11 attacks and the severe acute respiratory syndrome (SARS) epidemic in Hong Kong eliminated age differences on some motivation measures, reminding all people, regardless of age, of the fragility of life. </a:t>
          </a:r>
        </a:p>
      </dsp:txBody>
      <dsp:txXfrm>
        <a:off x="2057598" y="0"/>
        <a:ext cx="6790234" cy="2880320"/>
      </dsp:txXfrm>
    </dsp:sp>
    <dsp:sp modelId="{F609409E-7E1D-4B70-986B-0660EAD568CA}">
      <dsp:nvSpPr>
        <dsp:cNvPr id="0" name=""/>
        <dsp:cNvSpPr/>
      </dsp:nvSpPr>
      <dsp:spPr>
        <a:xfrm>
          <a:off x="98759" y="288032"/>
          <a:ext cx="1769566" cy="2304256"/>
        </a:xfrm>
        <a:prstGeom prst="roundRect">
          <a:avLst>
            <a:gd name="adj" fmla="val 10000"/>
          </a:avLst>
        </a:prstGeom>
        <a:blipFill dpi="0" rotWithShape="1">
          <a:blip xmlns:r="http://schemas.openxmlformats.org/officeDocument/2006/relationships" r:embed="rId1"/>
          <a:srcRect/>
          <a:stretch>
            <a:fillRect r="-696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824C9-F084-4A0B-8786-9C38F4708DE5}">
      <dsp:nvSpPr>
        <dsp:cNvPr id="0" name=""/>
        <dsp:cNvSpPr/>
      </dsp:nvSpPr>
      <dsp:spPr>
        <a:xfrm rot="4396374">
          <a:off x="5176758" y="631888"/>
          <a:ext cx="1516112" cy="1057299"/>
        </a:xfrm>
        <a:prstGeom prst="swooshArrow">
          <a:avLst>
            <a:gd name="adj1" fmla="val 16310"/>
            <a:gd name="adj2" fmla="val 3137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F5FFA03-81B7-4490-9A1B-D9623A391012}">
      <dsp:nvSpPr>
        <dsp:cNvPr id="0" name=""/>
        <dsp:cNvSpPr/>
      </dsp:nvSpPr>
      <dsp:spPr>
        <a:xfrm>
          <a:off x="0" y="141217"/>
          <a:ext cx="6437137" cy="1410623"/>
        </a:xfrm>
        <a:prstGeom prst="rect">
          <a:avLst/>
        </a:prstGeom>
        <a:solidFill>
          <a:schemeClr val="tx2">
            <a:lumMod val="60000"/>
            <a:lumOff val="40000"/>
          </a:schemeClr>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b" anchorCtr="0">
          <a:noAutofit/>
        </a:bodyPr>
        <a:lstStyle/>
        <a:p>
          <a:pPr lvl="0" algn="ctr" defTabSz="1244600" rtl="0">
            <a:lnSpc>
              <a:spcPct val="90000"/>
            </a:lnSpc>
            <a:spcBef>
              <a:spcPct val="0"/>
            </a:spcBef>
            <a:spcAft>
              <a:spcPct val="35000"/>
            </a:spcAft>
          </a:pPr>
          <a:r>
            <a:rPr lang="en-GB" sz="2800" kern="1200" dirty="0">
              <a:solidFill>
                <a:schemeClr val="bg1"/>
              </a:solidFill>
            </a:rPr>
            <a:t>Goals, preferences, and thought processes such as attention and memory change as time horizons shrink. </a:t>
          </a:r>
        </a:p>
      </dsp:txBody>
      <dsp:txXfrm>
        <a:off x="0" y="141217"/>
        <a:ext cx="6437137" cy="1410623"/>
      </dsp:txXfrm>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4B36A-F029-4A6C-A68C-8B48CEFE672B}">
      <dsp:nvSpPr>
        <dsp:cNvPr id="0" name=""/>
        <dsp:cNvSpPr/>
      </dsp:nvSpPr>
      <dsp:spPr>
        <a:xfrm>
          <a:off x="0" y="431481"/>
          <a:ext cx="8229600" cy="630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347D8F8-C383-4436-BBD7-89A7E8DA5919}">
      <dsp:nvSpPr>
        <dsp:cNvPr id="0" name=""/>
        <dsp:cNvSpPr/>
      </dsp:nvSpPr>
      <dsp:spPr>
        <a:xfrm>
          <a:off x="411480" y="62481"/>
          <a:ext cx="7776914" cy="738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lvl="0" algn="l" defTabSz="1422400" rtl="0">
            <a:lnSpc>
              <a:spcPct val="90000"/>
            </a:lnSpc>
            <a:spcBef>
              <a:spcPct val="0"/>
            </a:spcBef>
            <a:spcAft>
              <a:spcPct val="35000"/>
            </a:spcAft>
          </a:pPr>
          <a:r>
            <a:rPr lang="en-GB" sz="3200" kern="1200" dirty="0"/>
            <a:t>Not all cognitive function decline in old age</a:t>
          </a:r>
          <a:endParaRPr lang="en-US" sz="3200" kern="1200" dirty="0"/>
        </a:p>
      </dsp:txBody>
      <dsp:txXfrm>
        <a:off x="447506" y="98507"/>
        <a:ext cx="7704862" cy="665948"/>
      </dsp:txXfrm>
    </dsp:sp>
    <dsp:sp modelId="{57EE06A0-86C3-4FC0-BAFD-A38F9BB4A36D}">
      <dsp:nvSpPr>
        <dsp:cNvPr id="0" name=""/>
        <dsp:cNvSpPr/>
      </dsp:nvSpPr>
      <dsp:spPr>
        <a:xfrm>
          <a:off x="0" y="1565481"/>
          <a:ext cx="8229600" cy="630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FD6E64-7CB5-4227-A81A-455A3169A980}">
      <dsp:nvSpPr>
        <dsp:cNvPr id="0" name=""/>
        <dsp:cNvSpPr/>
      </dsp:nvSpPr>
      <dsp:spPr>
        <a:xfrm>
          <a:off x="411480" y="1196481"/>
          <a:ext cx="7775992" cy="738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lvl="0" algn="l" defTabSz="1422400" rtl="0">
            <a:lnSpc>
              <a:spcPct val="90000"/>
            </a:lnSpc>
            <a:spcBef>
              <a:spcPct val="0"/>
            </a:spcBef>
            <a:spcAft>
              <a:spcPct val="35000"/>
            </a:spcAft>
          </a:pPr>
          <a:r>
            <a:rPr lang="en-GB" sz="3200" kern="1200" dirty="0"/>
            <a:t>Not all memories decline in old age</a:t>
          </a:r>
          <a:endParaRPr lang="en-US" sz="3200" kern="1200" dirty="0"/>
        </a:p>
      </dsp:txBody>
      <dsp:txXfrm>
        <a:off x="447506" y="1232507"/>
        <a:ext cx="7703940" cy="665948"/>
      </dsp:txXfrm>
    </dsp:sp>
    <dsp:sp modelId="{63BA884A-475F-4B6F-B4EF-C9A539CFED91}">
      <dsp:nvSpPr>
        <dsp:cNvPr id="0" name=""/>
        <dsp:cNvSpPr/>
      </dsp:nvSpPr>
      <dsp:spPr>
        <a:xfrm>
          <a:off x="0" y="2699481"/>
          <a:ext cx="8229600" cy="630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6E66E5-958D-42B4-A1B3-8D19B65EF04F}">
      <dsp:nvSpPr>
        <dsp:cNvPr id="0" name=""/>
        <dsp:cNvSpPr/>
      </dsp:nvSpPr>
      <dsp:spPr>
        <a:xfrm>
          <a:off x="411480" y="2330481"/>
          <a:ext cx="7775992" cy="738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lvl="0" algn="l" defTabSz="1422400" rtl="0">
            <a:lnSpc>
              <a:spcPct val="90000"/>
            </a:lnSpc>
            <a:spcBef>
              <a:spcPct val="0"/>
            </a:spcBef>
            <a:spcAft>
              <a:spcPct val="35000"/>
            </a:spcAft>
          </a:pPr>
          <a:r>
            <a:rPr lang="en-GB" sz="3200" kern="1200" dirty="0"/>
            <a:t>Use it or lose it</a:t>
          </a:r>
          <a:endParaRPr lang="en-US" sz="3200" kern="1200" dirty="0"/>
        </a:p>
      </dsp:txBody>
      <dsp:txXfrm>
        <a:off x="447506" y="2366507"/>
        <a:ext cx="7703940" cy="665948"/>
      </dsp:txXfrm>
    </dsp:sp>
    <dsp:sp modelId="{FA9247AD-45C9-49A4-A48A-E6E490308006}">
      <dsp:nvSpPr>
        <dsp:cNvPr id="0" name=""/>
        <dsp:cNvSpPr/>
      </dsp:nvSpPr>
      <dsp:spPr>
        <a:xfrm>
          <a:off x="0" y="3833481"/>
          <a:ext cx="8229600" cy="630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C7AED0B-FF33-4617-A712-7E0769D2D855}">
      <dsp:nvSpPr>
        <dsp:cNvPr id="0" name=""/>
        <dsp:cNvSpPr/>
      </dsp:nvSpPr>
      <dsp:spPr>
        <a:xfrm>
          <a:off x="411480" y="3464481"/>
          <a:ext cx="7775992" cy="738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lvl="0" algn="l" defTabSz="1422400" rtl="0">
            <a:lnSpc>
              <a:spcPct val="90000"/>
            </a:lnSpc>
            <a:spcBef>
              <a:spcPct val="0"/>
            </a:spcBef>
            <a:spcAft>
              <a:spcPct val="35000"/>
            </a:spcAft>
          </a:pPr>
          <a:r>
            <a:rPr lang="en-GB" sz="3200" kern="1200" dirty="0"/>
            <a:t>Importance of environmental cues.</a:t>
          </a:r>
          <a:endParaRPr lang="en-US" sz="3200" kern="1200" dirty="0"/>
        </a:p>
      </dsp:txBody>
      <dsp:txXfrm>
        <a:off x="447506" y="3500507"/>
        <a:ext cx="7703940" cy="665948"/>
      </dsp:txXfrm>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F5742-9122-4AD4-AD40-4F07BAB46D29}">
      <dsp:nvSpPr>
        <dsp:cNvPr id="0" name=""/>
        <dsp:cNvSpPr/>
      </dsp:nvSpPr>
      <dsp:spPr>
        <a:xfrm>
          <a:off x="0" y="1917"/>
          <a:ext cx="8928992" cy="72846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t>traditional v. contemporary views of intelligence</a:t>
          </a:r>
          <a:endParaRPr lang="en-GB" sz="3200" kern="1200" dirty="0"/>
        </a:p>
      </dsp:txBody>
      <dsp:txXfrm>
        <a:off x="35561" y="37478"/>
        <a:ext cx="8857870" cy="657340"/>
      </dsp:txXfrm>
    </dsp:sp>
    <dsp:sp modelId="{B862DC70-FEF1-4D20-8DFC-B4CA3E4959AC}">
      <dsp:nvSpPr>
        <dsp:cNvPr id="0" name=""/>
        <dsp:cNvSpPr/>
      </dsp:nvSpPr>
      <dsp:spPr>
        <a:xfrm>
          <a:off x="0" y="743963"/>
          <a:ext cx="8928992" cy="728462"/>
        </a:xfrm>
        <a:prstGeom prst="roundRect">
          <a:avLst/>
        </a:prstGeom>
        <a:solidFill>
          <a:schemeClr val="accent4">
            <a:hueOff val="-744128"/>
            <a:satOff val="4483"/>
            <a:lumOff val="3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t>theories of change in cognitive abilities</a:t>
          </a:r>
          <a:endParaRPr lang="en-GB" sz="3200" kern="1200" dirty="0"/>
        </a:p>
      </dsp:txBody>
      <dsp:txXfrm>
        <a:off x="35561" y="779524"/>
        <a:ext cx="8857870" cy="657340"/>
      </dsp:txXfrm>
    </dsp:sp>
    <dsp:sp modelId="{073B807C-C2D7-4D0B-9319-B310A2F51F16}">
      <dsp:nvSpPr>
        <dsp:cNvPr id="0" name=""/>
        <dsp:cNvSpPr/>
      </dsp:nvSpPr>
      <dsp:spPr>
        <a:xfrm>
          <a:off x="0" y="1486010"/>
          <a:ext cx="8928992" cy="728462"/>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t>cognitive changes: attention, perception, memory</a:t>
          </a:r>
          <a:endParaRPr lang="en-GB" sz="3200" kern="1200" dirty="0"/>
        </a:p>
      </dsp:txBody>
      <dsp:txXfrm>
        <a:off x="35561" y="1521571"/>
        <a:ext cx="8857870" cy="657340"/>
      </dsp:txXfrm>
    </dsp:sp>
    <dsp:sp modelId="{55216648-B090-4AAA-AD37-15F51638D374}">
      <dsp:nvSpPr>
        <dsp:cNvPr id="0" name=""/>
        <dsp:cNvSpPr/>
      </dsp:nvSpPr>
      <dsp:spPr>
        <a:xfrm>
          <a:off x="0" y="2228056"/>
          <a:ext cx="8928992" cy="728462"/>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t>what is IQ?</a:t>
          </a:r>
          <a:endParaRPr lang="en-GB" sz="3200" kern="1200" dirty="0"/>
        </a:p>
      </dsp:txBody>
      <dsp:txXfrm>
        <a:off x="35561" y="2263617"/>
        <a:ext cx="8857870" cy="657340"/>
      </dsp:txXfrm>
    </dsp:sp>
    <dsp:sp modelId="{A40AEB93-7034-45AF-A0A0-6E0C3BDB5528}">
      <dsp:nvSpPr>
        <dsp:cNvPr id="0" name=""/>
        <dsp:cNvSpPr/>
      </dsp:nvSpPr>
      <dsp:spPr>
        <a:xfrm>
          <a:off x="0" y="2970103"/>
          <a:ext cx="8928992" cy="728462"/>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t>fluid v. crystallized intelligence</a:t>
          </a:r>
          <a:endParaRPr lang="en-GB" sz="3200" kern="1200" dirty="0"/>
        </a:p>
      </dsp:txBody>
      <dsp:txXfrm>
        <a:off x="35561" y="3005664"/>
        <a:ext cx="8857870" cy="657340"/>
      </dsp:txXfrm>
    </dsp:sp>
    <dsp:sp modelId="{26ABB884-00B2-4AD2-9888-AA79D517F3E1}">
      <dsp:nvSpPr>
        <dsp:cNvPr id="0" name=""/>
        <dsp:cNvSpPr/>
      </dsp:nvSpPr>
      <dsp:spPr>
        <a:xfrm>
          <a:off x="0" y="3712149"/>
          <a:ext cx="8928992" cy="728462"/>
        </a:xfrm>
        <a:prstGeom prst="roundRect">
          <a:avLst/>
        </a:prstGeom>
        <a:solidFill>
          <a:schemeClr val="accent4">
            <a:hueOff val="-3720641"/>
            <a:satOff val="22416"/>
            <a:lumOff val="179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t>life span views on intelligence</a:t>
          </a:r>
          <a:endParaRPr lang="en-GB" sz="3200" kern="1200" dirty="0"/>
        </a:p>
      </dsp:txBody>
      <dsp:txXfrm>
        <a:off x="35561" y="3747710"/>
        <a:ext cx="8857870" cy="657340"/>
      </dsp:txXfrm>
    </dsp:sp>
    <dsp:sp modelId="{6346CFE5-2592-41B7-95FA-5335890BFF6A}">
      <dsp:nvSpPr>
        <dsp:cNvPr id="0" name=""/>
        <dsp:cNvSpPr/>
      </dsp:nvSpPr>
      <dsp:spPr>
        <a:xfrm>
          <a:off x="0" y="4454196"/>
          <a:ext cx="8928992" cy="728462"/>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t>effects of intellectual “exercise”</a:t>
          </a:r>
          <a:endParaRPr lang="en-GB" sz="3200" kern="1200" dirty="0"/>
        </a:p>
      </dsp:txBody>
      <dsp:txXfrm>
        <a:off x="35561" y="4489757"/>
        <a:ext cx="8857870" cy="657340"/>
      </dsp:txXfrm>
    </dsp:sp>
  </dsp:spTree>
</dsp:drawing>
</file>

<file path=ppt/diagrams/drawing5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FBDA4-6402-4303-A4D1-12E7D9C825AA}">
      <dsp:nvSpPr>
        <dsp:cNvPr id="0" name=""/>
        <dsp:cNvSpPr/>
      </dsp:nvSpPr>
      <dsp:spPr>
        <a:xfrm>
          <a:off x="0" y="0"/>
          <a:ext cx="388843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8DA203-7231-4E71-B72F-3EC12D8417CA}">
      <dsp:nvSpPr>
        <dsp:cNvPr id="0" name=""/>
        <dsp:cNvSpPr/>
      </dsp:nvSpPr>
      <dsp:spPr>
        <a:xfrm>
          <a:off x="0" y="0"/>
          <a:ext cx="3888432" cy="338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lvl="0" algn="l" defTabSz="1955800" rtl="0">
            <a:lnSpc>
              <a:spcPct val="90000"/>
            </a:lnSpc>
            <a:spcBef>
              <a:spcPct val="0"/>
            </a:spcBef>
            <a:spcAft>
              <a:spcPct val="35000"/>
            </a:spcAft>
          </a:pPr>
          <a:r>
            <a:rPr lang="en-US" sz="4400" b="1" kern="1200" dirty="0"/>
            <a:t>This is the </a:t>
          </a:r>
          <a:r>
            <a:rPr lang="en-US" sz="4400" b="1" kern="1200" dirty="0" err="1"/>
            <a:t>decrementalist</a:t>
          </a:r>
          <a:r>
            <a:rPr lang="en-US" sz="4400" b="1" kern="1200" dirty="0"/>
            <a:t> perspective</a:t>
          </a:r>
          <a:endParaRPr lang="en-GB" sz="4400" kern="1200" dirty="0"/>
        </a:p>
      </dsp:txBody>
      <dsp:txXfrm>
        <a:off x="0" y="0"/>
        <a:ext cx="3888432" cy="3386336"/>
      </dsp:txXfrm>
    </dsp:sp>
  </dsp:spTree>
</dsp:drawing>
</file>

<file path=ppt/diagrams/drawing5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B3ED2E-8783-429B-8AD2-0D7CEFE979A7}">
      <dsp:nvSpPr>
        <dsp:cNvPr id="0" name=""/>
        <dsp:cNvSpPr/>
      </dsp:nvSpPr>
      <dsp:spPr>
        <a:xfrm rot="21578681">
          <a:off x="1934144" y="2293594"/>
          <a:ext cx="1926056" cy="67675"/>
        </a:xfrm>
        <a:custGeom>
          <a:avLst/>
          <a:gdLst/>
          <a:ahLst/>
          <a:cxnLst/>
          <a:rect l="0" t="0" r="0" b="0"/>
          <a:pathLst>
            <a:path>
              <a:moveTo>
                <a:pt x="0" y="33837"/>
              </a:moveTo>
              <a:lnTo>
                <a:pt x="1926056" y="3383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F592AB-BAE7-4B3D-9972-21AFF98CA58D}">
      <dsp:nvSpPr>
        <dsp:cNvPr id="0" name=""/>
        <dsp:cNvSpPr/>
      </dsp:nvSpPr>
      <dsp:spPr>
        <a:xfrm>
          <a:off x="-436105" y="1043309"/>
          <a:ext cx="2788551" cy="2541040"/>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69261E-2B7A-413F-BC85-B7A895EC5D1F}">
      <dsp:nvSpPr>
        <dsp:cNvPr id="0" name=""/>
        <dsp:cNvSpPr/>
      </dsp:nvSpPr>
      <dsp:spPr>
        <a:xfrm>
          <a:off x="3860123" y="1224138"/>
          <a:ext cx="3072454" cy="217558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rtl="0">
            <a:lnSpc>
              <a:spcPct val="90000"/>
            </a:lnSpc>
            <a:spcBef>
              <a:spcPct val="0"/>
            </a:spcBef>
            <a:spcAft>
              <a:spcPct val="35000"/>
            </a:spcAft>
          </a:pPr>
          <a:r>
            <a:rPr lang="en-US" sz="2800" b="1" kern="1200" dirty="0"/>
            <a:t>“You can’t teach an old dog new tricks.”</a:t>
          </a:r>
          <a:endParaRPr lang="en-GB" sz="2800" kern="1200" dirty="0"/>
        </a:p>
      </dsp:txBody>
      <dsp:txXfrm>
        <a:off x="4310073" y="1542746"/>
        <a:ext cx="2172554" cy="1538373"/>
      </dsp:txXfrm>
    </dsp:sp>
  </dsp:spTree>
</dsp:drawing>
</file>

<file path=ppt/diagrams/drawing6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C5D48-8442-4948-BCDF-33405840092E}">
      <dsp:nvSpPr>
        <dsp:cNvPr id="0" name=""/>
        <dsp:cNvSpPr/>
      </dsp:nvSpPr>
      <dsp:spPr>
        <a:xfrm>
          <a:off x="3441" y="0"/>
          <a:ext cx="3524950" cy="1754326"/>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US" sz="2800" b="1" kern="1200" dirty="0"/>
            <a:t>Intellectual decline is </a:t>
          </a:r>
          <a:r>
            <a:rPr lang="en-US" sz="2800" b="1" i="1" kern="1200" dirty="0"/>
            <a:t>inevitable </a:t>
          </a:r>
          <a:r>
            <a:rPr lang="en-US" sz="2800" b="1" kern="1200" dirty="0"/>
            <a:t>with aging</a:t>
          </a:r>
          <a:endParaRPr lang="en-GB" sz="2800" kern="1200" dirty="0"/>
        </a:p>
      </dsp:txBody>
      <dsp:txXfrm>
        <a:off x="54823" y="51382"/>
        <a:ext cx="3422186" cy="1651562"/>
      </dsp:txXfrm>
    </dsp:sp>
  </dsp:spTree>
</dsp:drawing>
</file>

<file path=ppt/diagrams/drawing6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86494-E4F5-4ABA-AD0D-674DCC3569BB}">
      <dsp:nvSpPr>
        <dsp:cNvPr id="0" name=""/>
        <dsp:cNvSpPr/>
      </dsp:nvSpPr>
      <dsp:spPr>
        <a:xfrm>
          <a:off x="0" y="504050"/>
          <a:ext cx="3671428" cy="3395004"/>
        </a:xfrm>
        <a:prstGeom prst="gear9">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rtl="0">
            <a:lnSpc>
              <a:spcPct val="90000"/>
            </a:lnSpc>
            <a:spcBef>
              <a:spcPct val="0"/>
            </a:spcBef>
            <a:spcAft>
              <a:spcPct val="35000"/>
            </a:spcAft>
          </a:pPr>
          <a:r>
            <a:rPr lang="en-US" sz="2800" b="1" kern="1200" dirty="0"/>
            <a:t>Lifespan development consists of dual processes of gain and loss</a:t>
          </a:r>
          <a:endParaRPr lang="en-GB" sz="2800" kern="1200" dirty="0"/>
        </a:p>
      </dsp:txBody>
      <dsp:txXfrm>
        <a:off x="717461" y="1299313"/>
        <a:ext cx="2236506" cy="1745103"/>
      </dsp:txXfrm>
    </dsp:sp>
    <dsp:sp modelId="{434F5F4B-4625-4841-8864-67D19F201F9F}">
      <dsp:nvSpPr>
        <dsp:cNvPr id="0" name=""/>
        <dsp:cNvSpPr/>
      </dsp:nvSpPr>
      <dsp:spPr>
        <a:xfrm rot="477242">
          <a:off x="1255323" y="360049"/>
          <a:ext cx="2740620" cy="3542635"/>
        </a:xfrm>
        <a:prstGeom prst="circularArrow">
          <a:avLst>
            <a:gd name="adj1" fmla="val 4878"/>
            <a:gd name="adj2" fmla="val 312630"/>
            <a:gd name="adj3" fmla="val 3132253"/>
            <a:gd name="adj4" fmla="val 15235536"/>
            <a:gd name="adj5" fmla="val 5691"/>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Tree>
</dsp:drawing>
</file>

<file path=ppt/diagrams/drawing6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176F1-C98E-411A-A1FB-DF5594CBAE56}">
      <dsp:nvSpPr>
        <dsp:cNvPr id="0" name=""/>
        <dsp:cNvSpPr/>
      </dsp:nvSpPr>
      <dsp:spPr>
        <a:xfrm>
          <a:off x="559722" y="2222928"/>
          <a:ext cx="2140573" cy="2140573"/>
        </a:xfrm>
        <a:prstGeom prst="donut">
          <a:avLst>
            <a:gd name="adj" fmla="val 2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4B9719-F2F3-49B8-BC3F-22CA29EA2CAA}">
      <dsp:nvSpPr>
        <dsp:cNvPr id="0" name=""/>
        <dsp:cNvSpPr/>
      </dsp:nvSpPr>
      <dsp:spPr>
        <a:xfrm>
          <a:off x="568701" y="838781"/>
          <a:ext cx="2660971" cy="1282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0" rIns="0" bIns="0" numCol="1" spcCol="1270" anchor="ctr" anchorCtr="0">
          <a:noAutofit/>
        </a:bodyPr>
        <a:lstStyle/>
        <a:p>
          <a:pPr lvl="0" algn="l" defTabSz="1244600" rtl="0">
            <a:lnSpc>
              <a:spcPct val="90000"/>
            </a:lnSpc>
            <a:spcBef>
              <a:spcPct val="0"/>
            </a:spcBef>
            <a:spcAft>
              <a:spcPct val="35000"/>
            </a:spcAft>
          </a:pPr>
          <a:r>
            <a:rPr lang="en-US" sz="2800" b="1" kern="1200" dirty="0"/>
            <a:t>“You’re not getting older, you’re getting </a:t>
          </a:r>
          <a:r>
            <a:rPr lang="en-US" sz="2800" b="1" i="1" kern="1200" dirty="0"/>
            <a:t>better</a:t>
          </a:r>
          <a:r>
            <a:rPr lang="en-US" sz="2800" b="1" kern="1200" dirty="0"/>
            <a:t>!”</a:t>
          </a:r>
          <a:endParaRPr lang="en-GB" sz="2800" kern="1200" dirty="0"/>
        </a:p>
      </dsp:txBody>
      <dsp:txXfrm>
        <a:off x="568701" y="838781"/>
        <a:ext cx="2660971" cy="1282382"/>
      </dsp:txXfrm>
    </dsp:sp>
  </dsp:spTree>
</dsp:drawing>
</file>

<file path=ppt/diagrams/drawing6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B93E4-60BF-400D-A99B-61C7E19B4C6C}">
      <dsp:nvSpPr>
        <dsp:cNvPr id="0" name=""/>
        <dsp:cNvSpPr/>
      </dsp:nvSpPr>
      <dsp:spPr>
        <a:xfrm>
          <a:off x="0" y="0"/>
          <a:ext cx="4104456" cy="0"/>
        </a:xfrm>
        <a:prstGeom prst="line">
          <a:avLst/>
        </a:prstGeom>
        <a:solidFill>
          <a:schemeClr val="accent1">
            <a:shade val="80000"/>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65BDE6-B16F-4280-BA0A-62BE70CBD8B7}">
      <dsp:nvSpPr>
        <dsp:cNvPr id="0" name=""/>
        <dsp:cNvSpPr/>
      </dsp:nvSpPr>
      <dsp:spPr>
        <a:xfrm>
          <a:off x="0" y="0"/>
          <a:ext cx="4104456" cy="196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rtl="0">
            <a:lnSpc>
              <a:spcPct val="90000"/>
            </a:lnSpc>
            <a:spcBef>
              <a:spcPct val="0"/>
            </a:spcBef>
            <a:spcAft>
              <a:spcPct val="35000"/>
            </a:spcAft>
          </a:pPr>
          <a:r>
            <a:rPr lang="en-US" sz="2800" b="1" kern="1200" dirty="0">
              <a:solidFill>
                <a:schemeClr val="tx1"/>
              </a:solidFill>
            </a:rPr>
            <a:t>This is the continued-potential perspective</a:t>
          </a:r>
          <a:endParaRPr lang="en-GB" sz="2800" kern="1200" dirty="0">
            <a:solidFill>
              <a:schemeClr val="tx1"/>
            </a:solidFill>
          </a:endParaRPr>
        </a:p>
      </dsp:txBody>
      <dsp:txXfrm>
        <a:off x="0" y="0"/>
        <a:ext cx="4104456" cy="1962076"/>
      </dsp:txXfrm>
    </dsp:sp>
  </dsp:spTree>
</dsp:drawing>
</file>

<file path=ppt/diagrams/drawing6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8D79F-7B1B-4137-9324-5C42BCE43451}">
      <dsp:nvSpPr>
        <dsp:cNvPr id="0" name=""/>
        <dsp:cNvSpPr/>
      </dsp:nvSpPr>
      <dsp:spPr>
        <a:xfrm>
          <a:off x="0" y="0"/>
          <a:ext cx="8784976" cy="1569368"/>
        </a:xfrm>
        <a:prstGeom prst="rect">
          <a:avLst/>
        </a:prstGeom>
        <a:solidFill>
          <a:schemeClr val="accent3">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US" sz="2800" b="1" kern="1200" dirty="0"/>
            <a:t>Pragmatic theories of intellectual aging</a:t>
          </a:r>
          <a:endParaRPr lang="en-GB" sz="2800" kern="1200" dirty="0"/>
        </a:p>
      </dsp:txBody>
      <dsp:txXfrm>
        <a:off x="0" y="0"/>
        <a:ext cx="8784976" cy="847458"/>
      </dsp:txXfrm>
    </dsp:sp>
    <dsp:sp modelId="{D4E9A150-902F-491D-9B41-1E40A1FDFE10}">
      <dsp:nvSpPr>
        <dsp:cNvPr id="0" name=""/>
        <dsp:cNvSpPr/>
      </dsp:nvSpPr>
      <dsp:spPr>
        <a:xfrm>
          <a:off x="0" y="847458"/>
          <a:ext cx="8784976" cy="721909"/>
        </a:xfrm>
        <a:prstGeom prst="rect">
          <a:avLst/>
        </a:prstGeom>
        <a:solidFill>
          <a:schemeClr val="accent3">
            <a:alpha val="90000"/>
            <a:tint val="55000"/>
            <a:hueOff val="0"/>
            <a:satOff val="0"/>
            <a:lumOff val="0"/>
            <a:alphaOff val="0"/>
          </a:schemeClr>
        </a:solidFill>
        <a:ln w="25400" cap="flat" cmpd="sng" algn="ctr">
          <a:solidFill>
            <a:schemeClr val="accent3">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lvl="0" algn="ctr" defTabSz="1066800" rtl="0">
            <a:lnSpc>
              <a:spcPct val="90000"/>
            </a:lnSpc>
            <a:spcBef>
              <a:spcPct val="0"/>
            </a:spcBef>
            <a:spcAft>
              <a:spcPct val="35000"/>
            </a:spcAft>
          </a:pPr>
          <a:r>
            <a:rPr lang="en-US" sz="2400" b="1" kern="1200" dirty="0"/>
            <a:t>Denney’s theory of optimally exercised and un-exercise abilities</a:t>
          </a:r>
          <a:endParaRPr lang="en-GB" sz="2400" kern="1200" dirty="0"/>
        </a:p>
      </dsp:txBody>
      <dsp:txXfrm>
        <a:off x="0" y="847458"/>
        <a:ext cx="8784976" cy="721909"/>
      </dsp:txXfrm>
    </dsp:sp>
  </dsp:spTree>
</dsp:drawing>
</file>

<file path=ppt/diagrams/drawing6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3CBAE-D92A-480C-BCA0-41058EA3C62D}">
      <dsp:nvSpPr>
        <dsp:cNvPr id="0" name=""/>
        <dsp:cNvSpPr/>
      </dsp:nvSpPr>
      <dsp:spPr>
        <a:xfrm>
          <a:off x="0" y="0"/>
          <a:ext cx="2952328" cy="1018890"/>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lvl="0" algn="ctr" defTabSz="1244600" rtl="0">
            <a:lnSpc>
              <a:spcPct val="90000"/>
            </a:lnSpc>
            <a:spcBef>
              <a:spcPct val="0"/>
            </a:spcBef>
            <a:spcAft>
              <a:spcPct val="35000"/>
            </a:spcAft>
          </a:pPr>
          <a:r>
            <a:rPr lang="en-US" sz="2800" b="1" kern="1200" dirty="0"/>
            <a:t>Piaget’s stage theory</a:t>
          </a:r>
          <a:endParaRPr lang="en-GB" sz="2800" kern="1200" dirty="0"/>
        </a:p>
      </dsp:txBody>
      <dsp:txXfrm>
        <a:off x="0" y="0"/>
        <a:ext cx="2952328" cy="1018890"/>
      </dsp:txXfrm>
    </dsp:sp>
    <dsp:sp modelId="{495D8E9A-76C6-49B8-BD0D-DAAB46B5FF2B}">
      <dsp:nvSpPr>
        <dsp:cNvPr id="0" name=""/>
        <dsp:cNvSpPr/>
      </dsp:nvSpPr>
      <dsp:spPr>
        <a:xfrm>
          <a:off x="0" y="1026183"/>
          <a:ext cx="2952328" cy="1010160"/>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b="1" kern="1200" dirty="0"/>
            <a:t>Formal operations in adulthood</a:t>
          </a:r>
          <a:endParaRPr lang="en-GB" sz="2300" kern="1200" dirty="0"/>
        </a:p>
      </dsp:txBody>
      <dsp:txXfrm>
        <a:off x="0" y="1026183"/>
        <a:ext cx="2952328" cy="1010160"/>
      </dsp:txXfrm>
    </dsp:sp>
  </dsp:spTree>
</dsp:drawing>
</file>

<file path=ppt/diagrams/drawing6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73EB1-339B-4BEF-874D-22D48A7096CF}">
      <dsp:nvSpPr>
        <dsp:cNvPr id="0" name=""/>
        <dsp:cNvSpPr/>
      </dsp:nvSpPr>
      <dsp:spPr>
        <a:xfrm>
          <a:off x="1406" y="0"/>
          <a:ext cx="2877507" cy="1800200"/>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lvl="0" algn="ctr" defTabSz="1244600" rtl="0">
            <a:lnSpc>
              <a:spcPct val="90000"/>
            </a:lnSpc>
            <a:spcBef>
              <a:spcPct val="0"/>
            </a:spcBef>
            <a:spcAft>
              <a:spcPct val="35000"/>
            </a:spcAft>
          </a:pPr>
          <a:r>
            <a:rPr lang="en-US" sz="2800" b="1" kern="1200" dirty="0"/>
            <a:t>Neo-Piagetian theories</a:t>
          </a:r>
          <a:endParaRPr lang="en-GB" sz="2800" kern="1200" dirty="0"/>
        </a:p>
      </dsp:txBody>
      <dsp:txXfrm>
        <a:off x="1406" y="0"/>
        <a:ext cx="2877507" cy="1800200"/>
      </dsp:txXfrm>
    </dsp:sp>
    <dsp:sp modelId="{98E9F5A4-5A0C-47B5-83D7-C0D3BD71FF81}">
      <dsp:nvSpPr>
        <dsp:cNvPr id="0" name=""/>
        <dsp:cNvSpPr/>
      </dsp:nvSpPr>
      <dsp:spPr>
        <a:xfrm>
          <a:off x="0" y="1800200"/>
          <a:ext cx="2877507" cy="0"/>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rtl="0">
            <a:lnSpc>
              <a:spcPct val="90000"/>
            </a:lnSpc>
            <a:spcBef>
              <a:spcPct val="0"/>
            </a:spcBef>
            <a:spcAft>
              <a:spcPct val="15000"/>
            </a:spcAft>
            <a:buChar char="••"/>
          </a:pPr>
          <a:r>
            <a:rPr lang="en-US" sz="2400" b="1" kern="1200" dirty="0"/>
            <a:t>Post-formal thinking skills</a:t>
          </a:r>
          <a:endParaRPr lang="en-GB" sz="2400" kern="1200" dirty="0"/>
        </a:p>
      </dsp:txBody>
      <dsp:txXfrm>
        <a:off x="0" y="1800200"/>
        <a:ext cx="2877507" cy="1"/>
      </dsp:txXfrm>
    </dsp:sp>
  </dsp:spTree>
</dsp:drawing>
</file>

<file path=ppt/diagrams/drawing6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1A08D-508E-4D0D-B89E-12E91344D537}">
      <dsp:nvSpPr>
        <dsp:cNvPr id="0" name=""/>
        <dsp:cNvSpPr/>
      </dsp:nvSpPr>
      <dsp:spPr>
        <a:xfrm>
          <a:off x="0" y="0"/>
          <a:ext cx="763284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D5D3CF-5408-4230-87F6-C96668D23F2E}">
      <dsp:nvSpPr>
        <dsp:cNvPr id="0" name=""/>
        <dsp:cNvSpPr/>
      </dsp:nvSpPr>
      <dsp:spPr>
        <a:xfrm>
          <a:off x="0" y="0"/>
          <a:ext cx="7632847" cy="1298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rtl="0">
            <a:lnSpc>
              <a:spcPct val="90000"/>
            </a:lnSpc>
            <a:spcBef>
              <a:spcPct val="0"/>
            </a:spcBef>
            <a:spcAft>
              <a:spcPct val="35000"/>
            </a:spcAft>
          </a:pPr>
          <a:r>
            <a:rPr lang="en-US" sz="2800" b="1" kern="1200" dirty="0"/>
            <a:t>Information processing theories: cognitive science</a:t>
          </a:r>
          <a:endParaRPr lang="en-GB" sz="2800" kern="1200" dirty="0"/>
        </a:p>
      </dsp:txBody>
      <dsp:txXfrm>
        <a:off x="0" y="0"/>
        <a:ext cx="7632847" cy="1298330"/>
      </dsp:txXfrm>
    </dsp:sp>
  </dsp:spTree>
</dsp:drawing>
</file>

<file path=ppt/diagrams/drawing6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4745F-A932-4CC4-ACC5-C9A5C2040E2E}">
      <dsp:nvSpPr>
        <dsp:cNvPr id="0" name=""/>
        <dsp:cNvSpPr/>
      </dsp:nvSpPr>
      <dsp:spPr>
        <a:xfrm>
          <a:off x="2793" y="0"/>
          <a:ext cx="5715140" cy="2164600"/>
        </a:xfrm>
        <a:prstGeom prst="chevr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014" tIns="37338" rIns="37338" bIns="37338" numCol="1" spcCol="1270" anchor="ctr" anchorCtr="0">
          <a:noAutofit/>
        </a:bodyPr>
        <a:lstStyle/>
        <a:p>
          <a:pPr lvl="0" algn="ctr" defTabSz="1244600" rtl="0">
            <a:lnSpc>
              <a:spcPct val="90000"/>
            </a:lnSpc>
            <a:spcBef>
              <a:spcPct val="0"/>
            </a:spcBef>
            <a:spcAft>
              <a:spcPct val="35000"/>
            </a:spcAft>
          </a:pPr>
          <a:r>
            <a:rPr lang="en-US" sz="2800" b="1" kern="1200" dirty="0"/>
            <a:t>Can observed cognitive declines be attributed solely to slowing of perceptual processing?</a:t>
          </a:r>
          <a:endParaRPr lang="en-GB" sz="2800" kern="1200" dirty="0"/>
        </a:p>
      </dsp:txBody>
      <dsp:txXfrm>
        <a:off x="1085093" y="0"/>
        <a:ext cx="3550540" cy="2164600"/>
      </dsp:txXfrm>
    </dsp:sp>
  </dsp:spTree>
</dsp:drawing>
</file>

<file path=ppt/diagrams/drawing6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402D6-D103-4874-ACAC-58929FBA5B73}">
      <dsp:nvSpPr>
        <dsp:cNvPr id="0" name=""/>
        <dsp:cNvSpPr/>
      </dsp:nvSpPr>
      <dsp:spPr>
        <a:xfrm>
          <a:off x="29" y="0"/>
          <a:ext cx="4423627" cy="162702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1" kern="1200" dirty="0"/>
            <a:t>Perceptual speed accounts for &gt;80% of age-related variance in performance on memory tasks</a:t>
          </a:r>
          <a:endParaRPr lang="en-GB" sz="2800" kern="1200" dirty="0"/>
        </a:p>
      </dsp:txBody>
      <dsp:txXfrm>
        <a:off x="79454" y="79425"/>
        <a:ext cx="4264777" cy="1468179"/>
      </dsp:txXfrm>
    </dsp:sp>
  </dsp:spTree>
</dsp:drawing>
</file>

<file path=ppt/diagrams/drawing7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66D0DD-CE7F-411C-A5BF-0606CEF0D213}">
      <dsp:nvSpPr>
        <dsp:cNvPr id="0" name=""/>
        <dsp:cNvSpPr/>
      </dsp:nvSpPr>
      <dsp:spPr>
        <a:xfrm>
          <a:off x="1506635" y="359089"/>
          <a:ext cx="2553302" cy="2553302"/>
        </a:xfrm>
        <a:prstGeom prst="blockArc">
          <a:avLst>
            <a:gd name="adj1" fmla="val 9474"/>
            <a:gd name="adj2" fmla="val 21590526"/>
            <a:gd name="adj3" fmla="val 464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3D46C4F8-409F-473B-9FBA-C03CC7491C52}">
      <dsp:nvSpPr>
        <dsp:cNvPr id="0" name=""/>
        <dsp:cNvSpPr/>
      </dsp:nvSpPr>
      <dsp:spPr>
        <a:xfrm>
          <a:off x="1757937" y="766957"/>
          <a:ext cx="2115231" cy="1802125"/>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rtl="0">
            <a:lnSpc>
              <a:spcPct val="90000"/>
            </a:lnSpc>
            <a:spcBef>
              <a:spcPct val="0"/>
            </a:spcBef>
            <a:spcAft>
              <a:spcPct val="35000"/>
            </a:spcAft>
          </a:pPr>
          <a:r>
            <a:rPr lang="en-US" sz="2800" b="1" kern="1200" dirty="0"/>
            <a:t>Reaction time tasks</a:t>
          </a:r>
          <a:endParaRPr lang="en-GB" sz="2800" kern="1200" dirty="0"/>
        </a:p>
      </dsp:txBody>
      <dsp:txXfrm>
        <a:off x="2067705" y="1030872"/>
        <a:ext cx="1495695" cy="1274295"/>
      </dsp:txXfrm>
    </dsp:sp>
    <dsp:sp modelId="{86725CCB-5FA6-4BC4-9FD0-F03371638869}">
      <dsp:nvSpPr>
        <dsp:cNvPr id="0" name=""/>
        <dsp:cNvSpPr/>
      </dsp:nvSpPr>
      <dsp:spPr>
        <a:xfrm>
          <a:off x="3457592" y="432048"/>
          <a:ext cx="2352325" cy="2453298"/>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rtl="0">
            <a:lnSpc>
              <a:spcPct val="90000"/>
            </a:lnSpc>
            <a:spcBef>
              <a:spcPct val="0"/>
            </a:spcBef>
            <a:spcAft>
              <a:spcPct val="35000"/>
            </a:spcAft>
          </a:pPr>
          <a:r>
            <a:rPr lang="en-US" sz="2400" b="1" kern="1200" dirty="0"/>
            <a:t>press button quickly as possible every time light flashes</a:t>
          </a:r>
          <a:endParaRPr lang="en-GB" sz="2400" kern="1200" dirty="0"/>
        </a:p>
      </dsp:txBody>
      <dsp:txXfrm>
        <a:off x="3802082" y="791325"/>
        <a:ext cx="1663345" cy="1734744"/>
      </dsp:txXfrm>
    </dsp:sp>
  </dsp:spTree>
</dsp:drawing>
</file>

<file path=ppt/diagrams/drawing7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20292A-01BE-45D5-B13B-87E51EA7BAF8}">
      <dsp:nvSpPr>
        <dsp:cNvPr id="0" name=""/>
        <dsp:cNvSpPr/>
      </dsp:nvSpPr>
      <dsp:spPr>
        <a:xfrm>
          <a:off x="0" y="0"/>
          <a:ext cx="515404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3DB69B-3854-4C03-AC6B-DF39B0DEF6AC}">
      <dsp:nvSpPr>
        <dsp:cNvPr id="0" name=""/>
        <dsp:cNvSpPr/>
      </dsp:nvSpPr>
      <dsp:spPr>
        <a:xfrm>
          <a:off x="0" y="0"/>
          <a:ext cx="5154044" cy="1152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rtl="0">
            <a:lnSpc>
              <a:spcPct val="90000"/>
            </a:lnSpc>
            <a:spcBef>
              <a:spcPct val="0"/>
            </a:spcBef>
            <a:spcAft>
              <a:spcPct val="35000"/>
            </a:spcAft>
          </a:pPr>
          <a:r>
            <a:rPr lang="en-US" sz="2800" b="1" kern="1200" dirty="0"/>
            <a:t>Older adults’ performance on </a:t>
          </a:r>
          <a:r>
            <a:rPr lang="en-US" sz="2800" b="1" i="1" kern="1200" dirty="0"/>
            <a:t>timed</a:t>
          </a:r>
          <a:r>
            <a:rPr lang="en-US" sz="2800" b="1" kern="1200" dirty="0"/>
            <a:t> tests is adversely affected</a:t>
          </a:r>
          <a:endParaRPr lang="en-GB" sz="2800" kern="1200" dirty="0"/>
        </a:p>
      </dsp:txBody>
      <dsp:txXfrm>
        <a:off x="0" y="0"/>
        <a:ext cx="5154044" cy="1152128"/>
      </dsp:txXfrm>
    </dsp:sp>
  </dsp:spTree>
</dsp:drawing>
</file>

<file path=ppt/diagrams/drawing7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F0B55-1B0E-4D12-AF3A-04BF383CCCD6}">
      <dsp:nvSpPr>
        <dsp:cNvPr id="0" name=""/>
        <dsp:cNvSpPr/>
      </dsp:nvSpPr>
      <dsp:spPr>
        <a:xfrm rot="792363">
          <a:off x="2528271" y="2930493"/>
          <a:ext cx="2071144" cy="61699"/>
        </a:xfrm>
        <a:custGeom>
          <a:avLst/>
          <a:gdLst/>
          <a:ahLst/>
          <a:cxnLst/>
          <a:rect l="0" t="0" r="0" b="0"/>
          <a:pathLst>
            <a:path>
              <a:moveTo>
                <a:pt x="0" y="30849"/>
              </a:moveTo>
              <a:lnTo>
                <a:pt x="2071144" y="308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5FA65B-1FB9-4568-BEFE-22C304A0A947}">
      <dsp:nvSpPr>
        <dsp:cNvPr id="0" name=""/>
        <dsp:cNvSpPr/>
      </dsp:nvSpPr>
      <dsp:spPr>
        <a:xfrm rot="20379508">
          <a:off x="2518591" y="1807415"/>
          <a:ext cx="1188723" cy="61699"/>
        </a:xfrm>
        <a:custGeom>
          <a:avLst/>
          <a:gdLst/>
          <a:ahLst/>
          <a:cxnLst/>
          <a:rect l="0" t="0" r="0" b="0"/>
          <a:pathLst>
            <a:path>
              <a:moveTo>
                <a:pt x="0" y="30849"/>
              </a:moveTo>
              <a:lnTo>
                <a:pt x="1188723" y="308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5AB0EED-1195-4C66-A3AF-5797170C613A}">
      <dsp:nvSpPr>
        <dsp:cNvPr id="0" name=""/>
        <dsp:cNvSpPr/>
      </dsp:nvSpPr>
      <dsp:spPr>
        <a:xfrm>
          <a:off x="-171751" y="1216247"/>
          <a:ext cx="3208715" cy="3208715"/>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7D699C-B704-4C9D-928F-536385574D8E}">
      <dsp:nvSpPr>
        <dsp:cNvPr id="0" name=""/>
        <dsp:cNvSpPr/>
      </dsp:nvSpPr>
      <dsp:spPr>
        <a:xfrm>
          <a:off x="3483643" y="-79901"/>
          <a:ext cx="3292816" cy="234071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b="1" kern="1200" dirty="0"/>
            <a:t>“</a:t>
          </a:r>
          <a:r>
            <a:rPr lang="en-US" sz="2000" b="1" i="1" kern="1200" dirty="0"/>
            <a:t>the mental activity involved in successful adaptation to the changing demands of the environment</a:t>
          </a:r>
          <a:r>
            <a:rPr lang="en-US" sz="2000" b="1" kern="1200" dirty="0"/>
            <a:t>”</a:t>
          </a:r>
          <a:endParaRPr lang="en-GB" sz="2000" kern="1200" dirty="0"/>
        </a:p>
      </dsp:txBody>
      <dsp:txXfrm>
        <a:off x="3965865" y="262888"/>
        <a:ext cx="2328372" cy="1655135"/>
      </dsp:txXfrm>
    </dsp:sp>
    <dsp:sp modelId="{8146368A-C774-421D-B139-215102418CD0}">
      <dsp:nvSpPr>
        <dsp:cNvPr id="0" name=""/>
        <dsp:cNvSpPr/>
      </dsp:nvSpPr>
      <dsp:spPr>
        <a:xfrm>
          <a:off x="4464850" y="2296372"/>
          <a:ext cx="3928026" cy="267454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0">
            <a:lnSpc>
              <a:spcPct val="90000"/>
            </a:lnSpc>
            <a:spcBef>
              <a:spcPct val="0"/>
            </a:spcBef>
            <a:spcAft>
              <a:spcPct val="35000"/>
            </a:spcAft>
          </a:pPr>
          <a:r>
            <a:rPr lang="en-US" sz="2000" b="1" kern="1200" dirty="0"/>
            <a:t>IQ is the score derived from performance on an intelligence test; it is an indicator of the “amount” of intelligence possessed by the individual.</a:t>
          </a:r>
          <a:endParaRPr lang="en-GB" sz="2000" kern="1200" dirty="0"/>
        </a:p>
      </dsp:txBody>
      <dsp:txXfrm>
        <a:off x="5040096" y="2688050"/>
        <a:ext cx="2777534" cy="1891192"/>
      </dsp:txXfrm>
    </dsp:sp>
  </dsp:spTree>
</dsp:drawing>
</file>

<file path=ppt/diagrams/drawing7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7FE9A-1938-40BB-BFDC-120B11578DDD}">
      <dsp:nvSpPr>
        <dsp:cNvPr id="0" name=""/>
        <dsp:cNvSpPr/>
      </dsp:nvSpPr>
      <dsp:spPr>
        <a:xfrm>
          <a:off x="0" y="891"/>
          <a:ext cx="8738406" cy="830105"/>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US" sz="2400" u="sng" kern="1200" dirty="0"/>
            <a:t>Age-related differences</a:t>
          </a:r>
          <a:r>
            <a:rPr lang="en-US" sz="2400" kern="1200" dirty="0"/>
            <a:t> in the five primary mental abilities for 9 different adult age groups.</a:t>
          </a:r>
          <a:endParaRPr lang="en-GB" sz="2400" kern="1200" dirty="0"/>
        </a:p>
      </dsp:txBody>
      <dsp:txXfrm>
        <a:off x="40522" y="41413"/>
        <a:ext cx="8657362" cy="749061"/>
      </dsp:txXfrm>
    </dsp:sp>
  </dsp:spTree>
</dsp:drawing>
</file>

<file path=ppt/diagrams/drawing7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20F3C-B9ED-406C-9D3B-71AE3FAC4456}">
      <dsp:nvSpPr>
        <dsp:cNvPr id="0" name=""/>
        <dsp:cNvSpPr/>
      </dsp:nvSpPr>
      <dsp:spPr>
        <a:xfrm>
          <a:off x="166247" y="4008"/>
          <a:ext cx="2617863" cy="410044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0">
            <a:lnSpc>
              <a:spcPct val="90000"/>
            </a:lnSpc>
            <a:spcBef>
              <a:spcPct val="0"/>
            </a:spcBef>
            <a:spcAft>
              <a:spcPct val="35000"/>
            </a:spcAft>
          </a:pPr>
          <a:r>
            <a:rPr lang="en-GB" sz="2800" kern="1200" dirty="0"/>
            <a:t>The primary intellectual abilities are maintained, or even improve, up to the mid-50s, but then begin to decline with advancing age.</a:t>
          </a:r>
        </a:p>
      </dsp:txBody>
      <dsp:txXfrm>
        <a:off x="294041" y="131802"/>
        <a:ext cx="2362275" cy="3844859"/>
      </dsp:txXfrm>
    </dsp:sp>
  </dsp:spTree>
</dsp:drawing>
</file>

<file path=ppt/diagrams/drawing7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8EA42-FE0B-4CA8-B720-6C9940B3439C}">
      <dsp:nvSpPr>
        <dsp:cNvPr id="0" name=""/>
        <dsp:cNvSpPr/>
      </dsp:nvSpPr>
      <dsp:spPr>
        <a:xfrm>
          <a:off x="1336" y="2601"/>
          <a:ext cx="2737247" cy="5323388"/>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rtl="0">
            <a:lnSpc>
              <a:spcPct val="90000"/>
            </a:lnSpc>
            <a:spcBef>
              <a:spcPct val="0"/>
            </a:spcBef>
            <a:spcAft>
              <a:spcPct val="35000"/>
            </a:spcAft>
          </a:pPr>
          <a:r>
            <a:rPr lang="en-US" sz="2400" kern="1200" dirty="0"/>
            <a:t>The primary mental abilities either improve slightly or are maintained into the mid-60s and begin to decline thereafter. So, the longitudinal picture of age-related changes is a little more positive than the cross-sectional picture.</a:t>
          </a:r>
          <a:endParaRPr lang="en-GB" sz="2400" kern="1200" dirty="0"/>
        </a:p>
      </dsp:txBody>
      <dsp:txXfrm>
        <a:off x="134957" y="136222"/>
        <a:ext cx="2470005" cy="5056146"/>
      </dsp:txXfrm>
    </dsp:sp>
  </dsp:spTree>
</dsp:drawing>
</file>

<file path=ppt/diagrams/drawing7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16D76-8BD2-48FB-B5F7-21EC2846632D}">
      <dsp:nvSpPr>
        <dsp:cNvPr id="0" name=""/>
        <dsp:cNvSpPr/>
      </dsp:nvSpPr>
      <dsp:spPr>
        <a:xfrm>
          <a:off x="144018" y="3797"/>
          <a:ext cx="2267738" cy="388463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rtl="0">
            <a:lnSpc>
              <a:spcPct val="90000"/>
            </a:lnSpc>
            <a:spcBef>
              <a:spcPct val="0"/>
            </a:spcBef>
            <a:spcAft>
              <a:spcPct val="35000"/>
            </a:spcAft>
          </a:pPr>
          <a:r>
            <a:rPr lang="en-US" sz="2400" kern="1200" dirty="0"/>
            <a:t>For 3 of the PMAs, there seem to be quite dramatic increases in the abilities; there is decline in one ability and stability in another.</a:t>
          </a:r>
          <a:endParaRPr lang="en-GB" sz="2400" kern="1200" dirty="0"/>
        </a:p>
      </dsp:txBody>
      <dsp:txXfrm>
        <a:off x="254720" y="114499"/>
        <a:ext cx="2046334" cy="3663230"/>
      </dsp:txXfrm>
    </dsp:sp>
  </dsp:spTree>
</dsp:drawing>
</file>

<file path=ppt/diagrams/drawing7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D3739-5CEA-4074-9CA1-A4861E6D361B}">
      <dsp:nvSpPr>
        <dsp:cNvPr id="0" name=""/>
        <dsp:cNvSpPr/>
      </dsp:nvSpPr>
      <dsp:spPr>
        <a:xfrm>
          <a:off x="0" y="51317"/>
          <a:ext cx="8805043" cy="1435077"/>
        </a:xfrm>
        <a:prstGeom prst="roundRect">
          <a:avLst/>
        </a:prstGeom>
        <a:solidFill>
          <a:schemeClr val="accent6">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US" sz="2400" kern="1200" dirty="0"/>
            <a:t>However, closer inspection of the graph shows that we are </a:t>
          </a:r>
          <a:r>
            <a:rPr lang="en-US" sz="2400" u="sng" kern="1200" dirty="0"/>
            <a:t>not</a:t>
          </a:r>
          <a:r>
            <a:rPr lang="en-US" sz="2400" kern="1200" dirty="0"/>
            <a:t> tracking change over time. Rather, this graph is a comparison of </a:t>
          </a:r>
          <a:r>
            <a:rPr lang="en-US" sz="2400" b="1" kern="1200" dirty="0"/>
            <a:t>different birth cohorts</a:t>
          </a:r>
          <a:r>
            <a:rPr lang="en-US" sz="2400" kern="1200" dirty="0"/>
            <a:t>—that is, adults born at different times, from 1889 up to 1966. </a:t>
          </a:r>
          <a:endParaRPr lang="en-GB" sz="2400" kern="1200" dirty="0"/>
        </a:p>
      </dsp:txBody>
      <dsp:txXfrm>
        <a:off x="70055" y="121372"/>
        <a:ext cx="8664933" cy="1294967"/>
      </dsp:txXfrm>
    </dsp:sp>
  </dsp:spTree>
</dsp:drawing>
</file>

<file path=ppt/diagrams/drawing7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E7F27A-7F8C-4FD4-819C-81B67182DF56}">
      <dsp:nvSpPr>
        <dsp:cNvPr id="0" name=""/>
        <dsp:cNvSpPr/>
      </dsp:nvSpPr>
      <dsp:spPr>
        <a:xfrm>
          <a:off x="7617" y="675637"/>
          <a:ext cx="2276691" cy="1366014"/>
        </a:xfrm>
        <a:prstGeom prst="roundRect">
          <a:avLst>
            <a:gd name="adj" fmla="val 10000"/>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US" sz="1900" b="1" kern="1200" dirty="0"/>
            <a:t>multidimensionality</a:t>
          </a:r>
          <a:endParaRPr lang="en-GB" sz="1900" kern="1200" dirty="0"/>
        </a:p>
      </dsp:txBody>
      <dsp:txXfrm>
        <a:off x="47626" y="715646"/>
        <a:ext cx="2196673" cy="1285996"/>
      </dsp:txXfrm>
    </dsp:sp>
    <dsp:sp modelId="{ABEF667D-282E-4539-83FB-E6D204C7F97F}">
      <dsp:nvSpPr>
        <dsp:cNvPr id="0" name=""/>
        <dsp:cNvSpPr/>
      </dsp:nvSpPr>
      <dsp:spPr>
        <a:xfrm>
          <a:off x="2484657" y="1076335"/>
          <a:ext cx="482658" cy="56461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2484657" y="1189259"/>
        <a:ext cx="337861" cy="338771"/>
      </dsp:txXfrm>
    </dsp:sp>
    <dsp:sp modelId="{A90E3BAD-8421-4C9B-BE92-9F5B0811362A}">
      <dsp:nvSpPr>
        <dsp:cNvPr id="0" name=""/>
        <dsp:cNvSpPr/>
      </dsp:nvSpPr>
      <dsp:spPr>
        <a:xfrm>
          <a:off x="3194984" y="675637"/>
          <a:ext cx="2276691" cy="1366014"/>
        </a:xfrm>
        <a:prstGeom prst="roundRect">
          <a:avLst>
            <a:gd name="adj" fmla="val 10000"/>
          </a:avLst>
        </a:prstGeom>
        <a:solidFill>
          <a:schemeClr val="accent6">
            <a:shade val="50000"/>
            <a:hueOff val="-153898"/>
            <a:satOff val="10260"/>
            <a:lumOff val="133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US" sz="1900" b="1" kern="1200" dirty="0" err="1"/>
            <a:t>multidirectionality</a:t>
          </a:r>
          <a:endParaRPr lang="en-GB" sz="1900" kern="1200" dirty="0"/>
        </a:p>
      </dsp:txBody>
      <dsp:txXfrm>
        <a:off x="3234993" y="715646"/>
        <a:ext cx="2196673" cy="1285996"/>
      </dsp:txXfrm>
    </dsp:sp>
    <dsp:sp modelId="{F81AD01E-1AB6-49A8-AD5F-CCC9FD0DE96B}">
      <dsp:nvSpPr>
        <dsp:cNvPr id="0" name=""/>
        <dsp:cNvSpPr/>
      </dsp:nvSpPr>
      <dsp:spPr>
        <a:xfrm>
          <a:off x="5672024" y="1076335"/>
          <a:ext cx="482658" cy="564619"/>
        </a:xfrm>
        <a:prstGeom prst="rightArrow">
          <a:avLst>
            <a:gd name="adj1" fmla="val 60000"/>
            <a:gd name="adj2" fmla="val 50000"/>
          </a:avLst>
        </a:prstGeom>
        <a:solidFill>
          <a:schemeClr val="accent6">
            <a:shade val="90000"/>
            <a:hueOff val="-193090"/>
            <a:satOff val="2625"/>
            <a:lumOff val="1109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5672024" y="1189259"/>
        <a:ext cx="337861" cy="338771"/>
      </dsp:txXfrm>
    </dsp:sp>
    <dsp:sp modelId="{4203F8C9-28F9-47F6-89FC-9B3C269C5FB5}">
      <dsp:nvSpPr>
        <dsp:cNvPr id="0" name=""/>
        <dsp:cNvSpPr/>
      </dsp:nvSpPr>
      <dsp:spPr>
        <a:xfrm>
          <a:off x="6382352" y="675637"/>
          <a:ext cx="2276691" cy="1366014"/>
        </a:xfrm>
        <a:prstGeom prst="roundRect">
          <a:avLst>
            <a:gd name="adj" fmla="val 10000"/>
          </a:avLst>
        </a:prstGeom>
        <a:solidFill>
          <a:schemeClr val="accent6">
            <a:shade val="50000"/>
            <a:hueOff val="-307797"/>
            <a:satOff val="20520"/>
            <a:lumOff val="267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US" sz="1900" b="1" kern="1200" dirty="0"/>
            <a:t>plasticity</a:t>
          </a:r>
          <a:endParaRPr lang="en-GB" sz="1900" kern="1200" dirty="0"/>
        </a:p>
      </dsp:txBody>
      <dsp:txXfrm>
        <a:off x="6422361" y="715646"/>
        <a:ext cx="2196673" cy="1285996"/>
      </dsp:txXfrm>
    </dsp:sp>
    <dsp:sp modelId="{3A639C10-453B-4229-AD01-E1F102164DEE}">
      <dsp:nvSpPr>
        <dsp:cNvPr id="0" name=""/>
        <dsp:cNvSpPr/>
      </dsp:nvSpPr>
      <dsp:spPr>
        <a:xfrm rot="5400000">
          <a:off x="7196868" y="2352011"/>
          <a:ext cx="647658" cy="564619"/>
        </a:xfrm>
        <a:prstGeom prst="rightArrow">
          <a:avLst>
            <a:gd name="adj1" fmla="val 60000"/>
            <a:gd name="adj2" fmla="val 50000"/>
          </a:avLst>
        </a:prstGeom>
        <a:solidFill>
          <a:schemeClr val="accent6">
            <a:shade val="90000"/>
            <a:hueOff val="-386179"/>
            <a:satOff val="5250"/>
            <a:lumOff val="2218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5400000">
        <a:off x="7351311" y="2310492"/>
        <a:ext cx="338771" cy="478272"/>
      </dsp:txXfrm>
    </dsp:sp>
    <dsp:sp modelId="{14C3ED14-8912-4897-AA58-5C624CEBCBCF}">
      <dsp:nvSpPr>
        <dsp:cNvPr id="0" name=""/>
        <dsp:cNvSpPr/>
      </dsp:nvSpPr>
      <dsp:spPr>
        <a:xfrm>
          <a:off x="6382352" y="3263650"/>
          <a:ext cx="2276691" cy="1366014"/>
        </a:xfrm>
        <a:prstGeom prst="roundRect">
          <a:avLst>
            <a:gd name="adj" fmla="val 10000"/>
          </a:avLst>
        </a:prstGeom>
        <a:solidFill>
          <a:schemeClr val="accent6">
            <a:shade val="50000"/>
            <a:hueOff val="-461695"/>
            <a:satOff val="30780"/>
            <a:lumOff val="401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US" sz="1900" b="1" kern="1200" dirty="0"/>
            <a:t>interindividual variability</a:t>
          </a:r>
          <a:endParaRPr lang="en-GB" sz="1900" kern="1200" dirty="0"/>
        </a:p>
      </dsp:txBody>
      <dsp:txXfrm>
        <a:off x="6422361" y="3303659"/>
        <a:ext cx="2196673" cy="1285996"/>
      </dsp:txXfrm>
    </dsp:sp>
    <dsp:sp modelId="{481935EA-9895-4A61-97D6-84EB27FFFBB2}">
      <dsp:nvSpPr>
        <dsp:cNvPr id="0" name=""/>
        <dsp:cNvSpPr/>
      </dsp:nvSpPr>
      <dsp:spPr>
        <a:xfrm rot="10800000">
          <a:off x="5699345" y="3664347"/>
          <a:ext cx="482658" cy="564619"/>
        </a:xfrm>
        <a:prstGeom prst="rightArrow">
          <a:avLst>
            <a:gd name="adj1" fmla="val 60000"/>
            <a:gd name="adj2" fmla="val 50000"/>
          </a:avLst>
        </a:prstGeom>
        <a:solidFill>
          <a:schemeClr val="accent6">
            <a:shade val="90000"/>
            <a:hueOff val="-386179"/>
            <a:satOff val="5250"/>
            <a:lumOff val="2218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5844142" y="3777271"/>
        <a:ext cx="337861" cy="338771"/>
      </dsp:txXfrm>
    </dsp:sp>
    <dsp:sp modelId="{2F8D2904-C9FC-4868-87B5-8DA72B8FCFE7}">
      <dsp:nvSpPr>
        <dsp:cNvPr id="0" name=""/>
        <dsp:cNvSpPr/>
      </dsp:nvSpPr>
      <dsp:spPr>
        <a:xfrm>
          <a:off x="3194984" y="2952328"/>
          <a:ext cx="2276691" cy="1988657"/>
        </a:xfrm>
        <a:prstGeom prst="roundRect">
          <a:avLst>
            <a:gd name="adj" fmla="val 10000"/>
          </a:avLst>
        </a:prstGeom>
        <a:solidFill>
          <a:schemeClr val="accent6">
            <a:shade val="50000"/>
            <a:hueOff val="-307797"/>
            <a:satOff val="20520"/>
            <a:lumOff val="267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1" i="1" kern="1200" dirty="0"/>
            <a:t>mechanics of intelligence</a:t>
          </a:r>
          <a:r>
            <a:rPr lang="en-US" sz="2000" b="1" kern="1200" dirty="0"/>
            <a:t> (biologically-based “hardware,” or fluid abilities)</a:t>
          </a:r>
          <a:endParaRPr lang="en-GB" sz="2000" kern="1200" dirty="0"/>
        </a:p>
      </dsp:txBody>
      <dsp:txXfrm>
        <a:off x="3253230" y="3010574"/>
        <a:ext cx="2160199" cy="1872165"/>
      </dsp:txXfrm>
    </dsp:sp>
    <dsp:sp modelId="{972CD209-C008-4B7E-9A56-759E751683D2}">
      <dsp:nvSpPr>
        <dsp:cNvPr id="0" name=""/>
        <dsp:cNvSpPr/>
      </dsp:nvSpPr>
      <dsp:spPr>
        <a:xfrm rot="10800000">
          <a:off x="2511977" y="3664347"/>
          <a:ext cx="482658" cy="564619"/>
        </a:xfrm>
        <a:prstGeom prst="rightArrow">
          <a:avLst>
            <a:gd name="adj1" fmla="val 60000"/>
            <a:gd name="adj2" fmla="val 50000"/>
          </a:avLst>
        </a:prstGeom>
        <a:solidFill>
          <a:schemeClr val="accent6">
            <a:shade val="90000"/>
            <a:hueOff val="-193090"/>
            <a:satOff val="2625"/>
            <a:lumOff val="1109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2656774" y="3777271"/>
        <a:ext cx="337861" cy="338771"/>
      </dsp:txXfrm>
    </dsp:sp>
    <dsp:sp modelId="{CF7F4D5A-65FA-4849-9852-46C2F69FDB6E}">
      <dsp:nvSpPr>
        <dsp:cNvPr id="0" name=""/>
        <dsp:cNvSpPr/>
      </dsp:nvSpPr>
      <dsp:spPr>
        <a:xfrm>
          <a:off x="7617" y="2952328"/>
          <a:ext cx="2276691" cy="1988657"/>
        </a:xfrm>
        <a:prstGeom prst="roundRect">
          <a:avLst>
            <a:gd name="adj" fmla="val 10000"/>
          </a:avLst>
        </a:prstGeom>
        <a:solidFill>
          <a:schemeClr val="accent6">
            <a:shade val="50000"/>
            <a:hueOff val="-153898"/>
            <a:satOff val="10260"/>
            <a:lumOff val="133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1" i="1" kern="1200" dirty="0"/>
            <a:t>pragmatics of intelligence</a:t>
          </a:r>
          <a:r>
            <a:rPr lang="en-US" sz="2000" b="1" kern="1200" dirty="0"/>
            <a:t> (culturally-based “software,” or crystallized abilities)</a:t>
          </a:r>
          <a:endParaRPr lang="en-GB" sz="2000" kern="1200" dirty="0"/>
        </a:p>
      </dsp:txBody>
      <dsp:txXfrm>
        <a:off x="65863" y="3010574"/>
        <a:ext cx="2160199" cy="1872165"/>
      </dsp:txXfrm>
    </dsp:sp>
  </dsp:spTree>
</dsp:drawing>
</file>

<file path=ppt/diagrams/drawing7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D9D63-49C4-40CA-92A1-125BBBF1F753}">
      <dsp:nvSpPr>
        <dsp:cNvPr id="0" name=""/>
        <dsp:cNvSpPr/>
      </dsp:nvSpPr>
      <dsp:spPr>
        <a:xfrm>
          <a:off x="0" y="288036"/>
          <a:ext cx="3297143" cy="179259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lvl="0" algn="ctr" defTabSz="1066800" rtl="0">
            <a:lnSpc>
              <a:spcPct val="90000"/>
            </a:lnSpc>
            <a:spcBef>
              <a:spcPct val="0"/>
            </a:spcBef>
            <a:spcAft>
              <a:spcPct val="35000"/>
            </a:spcAft>
          </a:pPr>
          <a:r>
            <a:rPr lang="en-GB" sz="2400" kern="1200" dirty="0"/>
            <a:t>Horn and Cattell (1967) - report an age-related decline in performance on fluid intelligence tasks.</a:t>
          </a:r>
        </a:p>
      </dsp:txBody>
      <dsp:txXfrm>
        <a:off x="52503" y="340539"/>
        <a:ext cx="3192137" cy="1687585"/>
      </dsp:txXfrm>
    </dsp:sp>
    <dsp:sp modelId="{8A737EC5-CBBD-4885-AFB8-B02343086E76}">
      <dsp:nvSpPr>
        <dsp:cNvPr id="0" name=""/>
        <dsp:cNvSpPr/>
      </dsp:nvSpPr>
      <dsp:spPr>
        <a:xfrm>
          <a:off x="4004635" y="0"/>
          <a:ext cx="4084006" cy="245693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lvl="0" algn="ctr" defTabSz="1066800" rtl="0">
            <a:lnSpc>
              <a:spcPct val="90000"/>
            </a:lnSpc>
            <a:spcBef>
              <a:spcPct val="0"/>
            </a:spcBef>
            <a:spcAft>
              <a:spcPct val="35000"/>
            </a:spcAft>
          </a:pPr>
          <a:r>
            <a:rPr lang="en-GB" sz="2400" kern="1200" dirty="0" err="1"/>
            <a:t>Salthouse</a:t>
          </a:r>
          <a:r>
            <a:rPr lang="en-GB" sz="2400" kern="1200" dirty="0"/>
            <a:t> (1996, 2001a) - the age-related decline in a variety of cognitive abilities, including reasoning, can be accounted for by a single mechanism, generalized slowing. </a:t>
          </a:r>
        </a:p>
      </dsp:txBody>
      <dsp:txXfrm>
        <a:off x="4076596" y="71961"/>
        <a:ext cx="3940084" cy="2313010"/>
      </dsp:txXfrm>
    </dsp:sp>
    <dsp:sp modelId="{77918618-3516-444D-8084-C50129E65CA8}">
      <dsp:nvSpPr>
        <dsp:cNvPr id="0" name=""/>
        <dsp:cNvSpPr/>
      </dsp:nvSpPr>
      <dsp:spPr>
        <a:xfrm>
          <a:off x="4413036" y="2456932"/>
          <a:ext cx="528944" cy="2001941"/>
        </a:xfrm>
        <a:custGeom>
          <a:avLst/>
          <a:gdLst/>
          <a:ahLst/>
          <a:cxnLst/>
          <a:rect l="0" t="0" r="0" b="0"/>
          <a:pathLst>
            <a:path>
              <a:moveTo>
                <a:pt x="0" y="0"/>
              </a:moveTo>
              <a:lnTo>
                <a:pt x="0" y="2001941"/>
              </a:lnTo>
              <a:lnTo>
                <a:pt x="528944" y="200194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246A6F-2314-427B-8579-1D4C9B83B94B}">
      <dsp:nvSpPr>
        <dsp:cNvPr id="0" name=""/>
        <dsp:cNvSpPr/>
      </dsp:nvSpPr>
      <dsp:spPr>
        <a:xfrm>
          <a:off x="4941980" y="3092224"/>
          <a:ext cx="3767237" cy="273329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t" anchorCtr="0">
          <a:noAutofit/>
        </a:bodyPr>
        <a:lstStyle/>
        <a:p>
          <a:pPr lvl="0" algn="l" defTabSz="1066800" rtl="0">
            <a:lnSpc>
              <a:spcPct val="90000"/>
            </a:lnSpc>
            <a:spcBef>
              <a:spcPct val="0"/>
            </a:spcBef>
            <a:spcAft>
              <a:spcPct val="35000"/>
            </a:spcAft>
          </a:pPr>
          <a:r>
            <a:rPr lang="en-GB" sz="2400" kern="1200" dirty="0"/>
            <a:t>Detrimental effect on cognitive function </a:t>
          </a:r>
        </a:p>
        <a:p>
          <a:pPr marL="171450" lvl="1" indent="-171450" algn="l" defTabSz="800100" rtl="0">
            <a:lnSpc>
              <a:spcPct val="90000"/>
            </a:lnSpc>
            <a:spcBef>
              <a:spcPct val="0"/>
            </a:spcBef>
            <a:spcAft>
              <a:spcPct val="15000"/>
            </a:spcAft>
            <a:buChar char="••"/>
          </a:pPr>
          <a:r>
            <a:rPr lang="en-GB" sz="1800" kern="1200" dirty="0"/>
            <a:t>inability to effectively execute the component operations involved in a task due to time limitations</a:t>
          </a:r>
        </a:p>
        <a:p>
          <a:pPr marL="171450" lvl="1" indent="-171450" algn="l" defTabSz="800100" rtl="0">
            <a:lnSpc>
              <a:spcPct val="90000"/>
            </a:lnSpc>
            <a:spcBef>
              <a:spcPct val="0"/>
            </a:spcBef>
            <a:spcAft>
              <a:spcPct val="15000"/>
            </a:spcAft>
            <a:buChar char="••"/>
          </a:pPr>
          <a:r>
            <a:rPr lang="en-GB" sz="1800" kern="1200" dirty="0"/>
            <a:t>inability to hold information on-line that is necessary for task completion</a:t>
          </a:r>
        </a:p>
      </dsp:txBody>
      <dsp:txXfrm>
        <a:off x="5022036" y="3172280"/>
        <a:ext cx="3607125" cy="2573187"/>
      </dsp:txXfrm>
    </dsp:sp>
  </dsp:spTree>
</dsp:drawing>
</file>

<file path=ppt/diagrams/drawing8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11E84-570E-474C-80D2-1B17F8B39DF4}">
      <dsp:nvSpPr>
        <dsp:cNvPr id="0" name=""/>
        <dsp:cNvSpPr/>
      </dsp:nvSpPr>
      <dsp:spPr>
        <a:xfrm>
          <a:off x="0" y="12"/>
          <a:ext cx="4032448" cy="18721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GB" sz="2000" kern="1200" dirty="0"/>
            <a:t>In addition, the largest age-related reductions in cerebral blood flow have been localized to the frontal and prefrontal areas (</a:t>
          </a:r>
          <a:r>
            <a:rPr lang="en-GB" sz="2000" kern="1200" dirty="0" err="1"/>
            <a:t>Schroeter</a:t>
          </a:r>
          <a:r>
            <a:rPr lang="en-GB" sz="2000" kern="1200" dirty="0"/>
            <a:t>, </a:t>
          </a:r>
          <a:r>
            <a:rPr lang="en-GB" sz="2000" kern="1200" dirty="0" err="1"/>
            <a:t>Zysset</a:t>
          </a:r>
          <a:r>
            <a:rPr lang="en-GB" sz="2000" kern="1200" dirty="0"/>
            <a:t>, </a:t>
          </a:r>
          <a:r>
            <a:rPr lang="en-GB" sz="2000" kern="1200" dirty="0" err="1"/>
            <a:t>Kruggel</a:t>
          </a:r>
          <a:r>
            <a:rPr lang="en-GB" sz="2000" kern="1200" dirty="0"/>
            <a:t>, &amp; von </a:t>
          </a:r>
          <a:r>
            <a:rPr lang="en-GB" sz="2000" kern="1200" dirty="0" err="1"/>
            <a:t>Cramon</a:t>
          </a:r>
          <a:r>
            <a:rPr lang="en-GB" sz="2000" kern="1200" dirty="0"/>
            <a:t>, 2003; Shaw et al.,1984).</a:t>
          </a:r>
        </a:p>
      </dsp:txBody>
      <dsp:txXfrm>
        <a:off x="91392" y="91404"/>
        <a:ext cx="3849664" cy="1689398"/>
      </dsp:txXfrm>
    </dsp:sp>
  </dsp:spTree>
</dsp:drawing>
</file>

<file path=ppt/diagrams/drawing8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76018-FEA7-4D29-8C3D-6A0FDE927162}">
      <dsp:nvSpPr>
        <dsp:cNvPr id="0" name=""/>
        <dsp:cNvSpPr/>
      </dsp:nvSpPr>
      <dsp:spPr>
        <a:xfrm>
          <a:off x="1328" y="837"/>
          <a:ext cx="2720573" cy="17140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rtl="0">
            <a:lnSpc>
              <a:spcPct val="90000"/>
            </a:lnSpc>
            <a:spcBef>
              <a:spcPct val="0"/>
            </a:spcBef>
            <a:spcAft>
              <a:spcPct val="35000"/>
            </a:spcAft>
          </a:pPr>
          <a:r>
            <a:rPr lang="en-GB" sz="2400" kern="1200" dirty="0"/>
            <a:t>Age-related cognitive decline relates to the functioning of the frontal lobes.</a:t>
          </a:r>
        </a:p>
      </dsp:txBody>
      <dsp:txXfrm>
        <a:off x="85000" y="84509"/>
        <a:ext cx="2553229" cy="1546688"/>
      </dsp:txXfrm>
    </dsp:sp>
  </dsp:spTree>
</dsp:drawing>
</file>

<file path=ppt/diagrams/drawing8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016D0-5D38-4E15-B2A6-0014D50AA1B7}">
      <dsp:nvSpPr>
        <dsp:cNvPr id="0" name=""/>
        <dsp:cNvSpPr/>
      </dsp:nvSpPr>
      <dsp:spPr>
        <a:xfrm>
          <a:off x="527801" y="0"/>
          <a:ext cx="6482146" cy="334807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89000" rtl="0">
            <a:lnSpc>
              <a:spcPct val="90000"/>
            </a:lnSpc>
            <a:spcBef>
              <a:spcPct val="0"/>
            </a:spcBef>
            <a:spcAft>
              <a:spcPct val="35000"/>
            </a:spcAft>
          </a:pPr>
          <a:r>
            <a:rPr lang="en-GB" sz="2000" kern="1200" dirty="0"/>
            <a:t>Prefrontal cortex theory (West, 1996) - that goal-oriented functions of the prefrontal cortex (e.g., integrating information, executing complex, sequential behaviours, handling novelty, and inhibiting distracting or interfering information) are most susceptible to age effects because of the neurophysiological changes occurring in this area of the brain. </a:t>
          </a:r>
        </a:p>
      </dsp:txBody>
      <dsp:txXfrm>
        <a:off x="1477089" y="490315"/>
        <a:ext cx="4583570" cy="2367448"/>
      </dsp:txXfrm>
    </dsp:sp>
  </dsp:spTree>
</dsp:drawing>
</file>

<file path=ppt/diagrams/drawing8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97725-A225-474C-8093-62CCE89F28D1}">
      <dsp:nvSpPr>
        <dsp:cNvPr id="0" name=""/>
        <dsp:cNvSpPr/>
      </dsp:nvSpPr>
      <dsp:spPr>
        <a:xfrm>
          <a:off x="0" y="25337"/>
          <a:ext cx="4544392" cy="1002853"/>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rtl="0">
            <a:lnSpc>
              <a:spcPct val="90000"/>
            </a:lnSpc>
            <a:spcBef>
              <a:spcPct val="0"/>
            </a:spcBef>
            <a:spcAft>
              <a:spcPct val="35000"/>
            </a:spcAft>
          </a:pPr>
          <a:r>
            <a:rPr lang="en-GB" sz="2000" kern="1200" dirty="0"/>
            <a:t>The frontal lobes are one of the first areas of the brain to be negatively affected by aging. </a:t>
          </a:r>
        </a:p>
      </dsp:txBody>
      <dsp:txXfrm>
        <a:off x="0" y="25337"/>
        <a:ext cx="4544392" cy="1002853"/>
      </dsp:txXfrm>
    </dsp:sp>
    <dsp:sp modelId="{59E4696E-C140-4C1D-B334-61BA0EAEC4D4}">
      <dsp:nvSpPr>
        <dsp:cNvPr id="0" name=""/>
        <dsp:cNvSpPr/>
      </dsp:nvSpPr>
      <dsp:spPr>
        <a:xfrm>
          <a:off x="0" y="1028191"/>
          <a:ext cx="4544392" cy="1454849"/>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dirty="0"/>
            <a:t>decreases in frontal lobe volume (</a:t>
          </a:r>
          <a:r>
            <a:rPr lang="en-GB" sz="2000" kern="1200" dirty="0" err="1"/>
            <a:t>DeCarli</a:t>
          </a:r>
          <a:r>
            <a:rPr lang="en-GB" sz="2000" kern="1200" dirty="0"/>
            <a:t> et al., 2005)</a:t>
          </a:r>
        </a:p>
        <a:p>
          <a:pPr marL="228600" lvl="1" indent="-228600" algn="l" defTabSz="889000" rtl="0">
            <a:lnSpc>
              <a:spcPct val="90000"/>
            </a:lnSpc>
            <a:spcBef>
              <a:spcPct val="0"/>
            </a:spcBef>
            <a:spcAft>
              <a:spcPct val="15000"/>
            </a:spcAft>
            <a:buChar char="••"/>
          </a:pPr>
          <a:r>
            <a:rPr lang="en-GB" sz="2000" kern="1200" dirty="0"/>
            <a:t>also alterations in frontal cell morphology (Buckner, 2004) with age. </a:t>
          </a:r>
        </a:p>
      </dsp:txBody>
      <dsp:txXfrm>
        <a:off x="0" y="1028191"/>
        <a:ext cx="4544392" cy="1454849"/>
      </dsp:txXfrm>
    </dsp:sp>
  </dsp:spTree>
</dsp:drawing>
</file>

<file path=ppt/diagrams/drawing8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85018-27C4-440D-BFB8-F072CEE8A47D}">
      <dsp:nvSpPr>
        <dsp:cNvPr id="0" name=""/>
        <dsp:cNvSpPr/>
      </dsp:nvSpPr>
      <dsp:spPr>
        <a:xfrm>
          <a:off x="1" y="0"/>
          <a:ext cx="3497916" cy="3065497"/>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89000" rtl="0">
            <a:lnSpc>
              <a:spcPct val="90000"/>
            </a:lnSpc>
            <a:spcBef>
              <a:spcPct val="0"/>
            </a:spcBef>
            <a:spcAft>
              <a:spcPct val="35000"/>
            </a:spcAft>
          </a:pPr>
          <a:r>
            <a:rPr lang="en-GB" sz="2000" kern="1200" dirty="0"/>
            <a:t>“age-related atrophic changes in frontal brain structures undermine the functioning of executive abilities, and that this results in the gradual decline of fluid intelligence” (p. 53). </a:t>
          </a:r>
        </a:p>
      </dsp:txBody>
      <dsp:txXfrm>
        <a:off x="512259" y="448932"/>
        <a:ext cx="2473400" cy="2167633"/>
      </dsp:txXfrm>
    </dsp:sp>
  </dsp:spTree>
</dsp:drawing>
</file>

<file path=ppt/diagrams/drawing8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E9689-BCBE-45A0-A4B3-D37F954C74A0}">
      <dsp:nvSpPr>
        <dsp:cNvPr id="0" name=""/>
        <dsp:cNvSpPr/>
      </dsp:nvSpPr>
      <dsp:spPr>
        <a:xfrm>
          <a:off x="-71528" y="0"/>
          <a:ext cx="2786300" cy="2786300"/>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011D78-03A3-4AAD-A3F0-510D10AE5C07}">
      <dsp:nvSpPr>
        <dsp:cNvPr id="0" name=""/>
        <dsp:cNvSpPr/>
      </dsp:nvSpPr>
      <dsp:spPr>
        <a:xfrm>
          <a:off x="411763" y="727572"/>
          <a:ext cx="3522833" cy="198088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GB" sz="2000" kern="1200" dirty="0"/>
            <a:t>the contribution of executive ability and frontal volume to the decline in fluid intelligence was largely unrelated to the contribution of processing speed.</a:t>
          </a:r>
        </a:p>
      </dsp:txBody>
      <dsp:txXfrm>
        <a:off x="508462" y="824271"/>
        <a:ext cx="3329435" cy="1787487"/>
      </dsp:txXfrm>
    </dsp:sp>
  </dsp:spTree>
</dsp:drawing>
</file>

<file path=ppt/diagrams/drawing8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7EF37-55E9-4C41-A4C4-AFE41438D2BF}">
      <dsp:nvSpPr>
        <dsp:cNvPr id="0" name=""/>
        <dsp:cNvSpPr/>
      </dsp:nvSpPr>
      <dsp:spPr>
        <a:xfrm>
          <a:off x="0" y="0"/>
          <a:ext cx="864096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570A7A-D33A-4535-82DD-0E1469CC616A}">
      <dsp:nvSpPr>
        <dsp:cNvPr id="0" name=""/>
        <dsp:cNvSpPr/>
      </dsp:nvSpPr>
      <dsp:spPr>
        <a:xfrm>
          <a:off x="0" y="0"/>
          <a:ext cx="8640960" cy="3276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ctr" defTabSz="1066800" rtl="0">
            <a:lnSpc>
              <a:spcPct val="90000"/>
            </a:lnSpc>
            <a:spcBef>
              <a:spcPct val="0"/>
            </a:spcBef>
            <a:spcAft>
              <a:spcPct val="35000"/>
            </a:spcAft>
          </a:pPr>
          <a:r>
            <a:rPr lang="en-US" sz="2400" kern="1200" dirty="0"/>
            <a:t>One study found that 10 one-hour cognitive training sessions, with follow-up booster sessions a year (and more) later, led to improved cognitive scores (Boron et al., 2007; Willis et al., 2006).</a:t>
          </a:r>
          <a:endParaRPr lang="en-GB" sz="2400" kern="1200" dirty="0"/>
        </a:p>
      </dsp:txBody>
      <dsp:txXfrm>
        <a:off x="0" y="0"/>
        <a:ext cx="8640960" cy="3276600"/>
      </dsp:txXfrm>
    </dsp:sp>
  </dsp:spTree>
</dsp:drawing>
</file>

<file path=ppt/diagrams/drawing8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61A91-AEAF-4716-BDA5-6732862D0EE5}">
      <dsp:nvSpPr>
        <dsp:cNvPr id="0" name=""/>
        <dsp:cNvSpPr/>
      </dsp:nvSpPr>
      <dsp:spPr>
        <a:xfrm>
          <a:off x="1406852" y="1440137"/>
          <a:ext cx="3273661" cy="165812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b="1" kern="1200" dirty="0"/>
            <a:t>Maintain high levels of perceptual processing speed (</a:t>
          </a:r>
          <a:r>
            <a:rPr lang="en-US" sz="2400" b="1" kern="1200" dirty="0" err="1"/>
            <a:t>Schaie</a:t>
          </a:r>
          <a:r>
            <a:rPr lang="en-US" sz="2400" b="1" kern="1200" dirty="0"/>
            <a:t>, 1993). </a:t>
          </a:r>
          <a:endParaRPr lang="en-GB" sz="2400" kern="1200" dirty="0"/>
        </a:p>
      </dsp:txBody>
      <dsp:txXfrm>
        <a:off x="1406852" y="1440137"/>
        <a:ext cx="3273661" cy="1658128"/>
      </dsp:txXfrm>
    </dsp:sp>
  </dsp:spTree>
</dsp:drawing>
</file>

<file path=ppt/diagrams/drawing8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6F7B8-4FFD-453C-AF35-A4B8767C6B2D}">
      <dsp:nvSpPr>
        <dsp:cNvPr id="0" name=""/>
        <dsp:cNvSpPr/>
      </dsp:nvSpPr>
      <dsp:spPr>
        <a:xfrm>
          <a:off x="0" y="0"/>
          <a:ext cx="2638377" cy="1443985"/>
        </a:xfrm>
        <a:prstGeom prst="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b="1" kern="1200" dirty="0"/>
            <a:t>Absence of cardiovascular and other chronic diseases</a:t>
          </a:r>
          <a:endParaRPr lang="en-GB" sz="2400" kern="1200" dirty="0"/>
        </a:p>
      </dsp:txBody>
      <dsp:txXfrm>
        <a:off x="0" y="0"/>
        <a:ext cx="2638377" cy="1443985"/>
      </dsp:txXfrm>
    </dsp:sp>
  </dsp:spTree>
</dsp:drawing>
</file>

<file path=ppt/diagrams/drawing8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A0B74-5193-4739-8E93-72DBDB0E341A}">
      <dsp:nvSpPr>
        <dsp:cNvPr id="0" name=""/>
        <dsp:cNvSpPr/>
      </dsp:nvSpPr>
      <dsp:spPr>
        <a:xfrm>
          <a:off x="0" y="150082"/>
          <a:ext cx="2915816" cy="1582185"/>
        </a:xfrm>
        <a:prstGeom prst="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b="1" kern="1200" dirty="0"/>
            <a:t>Favorable environment mediated by high socioeconomic status</a:t>
          </a:r>
          <a:endParaRPr lang="en-GB" sz="2400" kern="1200" dirty="0"/>
        </a:p>
      </dsp:txBody>
      <dsp:txXfrm>
        <a:off x="0" y="150082"/>
        <a:ext cx="2915816" cy="1582185"/>
      </dsp:txXfrm>
    </dsp:sp>
  </dsp:spTree>
</dsp:drawing>
</file>

<file path=ppt/diagrams/drawing9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FB87B-27B2-471F-A545-03095FCCAAC1}">
      <dsp:nvSpPr>
        <dsp:cNvPr id="0" name=""/>
        <dsp:cNvSpPr/>
      </dsp:nvSpPr>
      <dsp:spPr>
        <a:xfrm>
          <a:off x="0" y="0"/>
          <a:ext cx="2592288" cy="3018599"/>
        </a:xfrm>
        <a:prstGeom prst="roundRect">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rtl="0">
            <a:lnSpc>
              <a:spcPct val="90000"/>
            </a:lnSpc>
            <a:spcBef>
              <a:spcPct val="0"/>
            </a:spcBef>
            <a:spcAft>
              <a:spcPct val="35000"/>
            </a:spcAft>
          </a:pPr>
          <a:r>
            <a:rPr lang="en-US" sz="3000" b="1" kern="1200" dirty="0"/>
            <a:t>Involvement in complex and intellectually stimulating environment</a:t>
          </a:r>
          <a:endParaRPr lang="en-GB" sz="3000" kern="1200" dirty="0"/>
        </a:p>
      </dsp:txBody>
      <dsp:txXfrm>
        <a:off x="126545" y="126545"/>
        <a:ext cx="2339198" cy="2765509"/>
      </dsp:txXfrm>
    </dsp:sp>
  </dsp:spTree>
</dsp:drawing>
</file>

<file path=ppt/diagrams/drawing9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DE67E-BED9-4561-A88F-2C0BCF30642E}">
      <dsp:nvSpPr>
        <dsp:cNvPr id="0" name=""/>
        <dsp:cNvSpPr/>
      </dsp:nvSpPr>
      <dsp:spPr>
        <a:xfrm rot="16200000">
          <a:off x="331246" y="-331246"/>
          <a:ext cx="1728192" cy="2390685"/>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lvl="0" algn="ctr" defTabSz="1066800" rtl="0">
            <a:lnSpc>
              <a:spcPct val="90000"/>
            </a:lnSpc>
            <a:spcBef>
              <a:spcPct val="0"/>
            </a:spcBef>
            <a:spcAft>
              <a:spcPct val="35000"/>
            </a:spcAft>
          </a:pPr>
          <a:r>
            <a:rPr lang="en-US" sz="2400" b="1" kern="1200" dirty="0"/>
            <a:t>Flexible personality style	</a:t>
          </a:r>
          <a:endParaRPr lang="en-GB" sz="2400" kern="1200" dirty="0"/>
        </a:p>
      </dsp:txBody>
      <dsp:txXfrm rot="5400000">
        <a:off x="0" y="345638"/>
        <a:ext cx="2390685" cy="1036916"/>
      </dsp:txXfrm>
    </dsp:sp>
  </dsp:spTree>
</dsp:drawing>
</file>

<file path=ppt/diagrams/drawing9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C77AA-C425-45A9-841F-A0E29A670DF2}">
      <dsp:nvSpPr>
        <dsp:cNvPr id="0" name=""/>
        <dsp:cNvSpPr/>
      </dsp:nvSpPr>
      <dsp:spPr>
        <a:xfrm rot="16200000">
          <a:off x="288032" y="-288032"/>
          <a:ext cx="1728192" cy="2304256"/>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lvl="0" algn="ctr" defTabSz="1066800" rtl="0">
            <a:lnSpc>
              <a:spcPct val="90000"/>
            </a:lnSpc>
            <a:spcBef>
              <a:spcPct val="0"/>
            </a:spcBef>
            <a:spcAft>
              <a:spcPct val="35000"/>
            </a:spcAft>
          </a:pPr>
          <a:r>
            <a:rPr lang="en-US" sz="2400" b="1" kern="1200" dirty="0"/>
            <a:t>High cognitive status of spouse</a:t>
          </a:r>
          <a:endParaRPr lang="en-GB" sz="2400" kern="1200" dirty="0"/>
        </a:p>
      </dsp:txBody>
      <dsp:txXfrm rot="5400000">
        <a:off x="0" y="345638"/>
        <a:ext cx="2304256" cy="1036916"/>
      </dsp:txXfrm>
    </dsp:sp>
  </dsp:spTree>
</dsp:drawing>
</file>

<file path=ppt/diagrams/drawing9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918A6-E74E-4C6E-82B0-206CDC79FE4E}">
      <dsp:nvSpPr>
        <dsp:cNvPr id="0" name=""/>
        <dsp:cNvSpPr/>
      </dsp:nvSpPr>
      <dsp:spPr>
        <a:xfrm>
          <a:off x="1947" y="586765"/>
          <a:ext cx="2776356" cy="32663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505649-BCD1-4EA4-9042-89B4027D7432}">
      <dsp:nvSpPr>
        <dsp:cNvPr id="0" name=""/>
        <dsp:cNvSpPr/>
      </dsp:nvSpPr>
      <dsp:spPr>
        <a:xfrm>
          <a:off x="1947" y="709434"/>
          <a:ext cx="203961" cy="203961"/>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47CC65-8136-494A-9910-E59D27665BFB}">
      <dsp:nvSpPr>
        <dsp:cNvPr id="0" name=""/>
        <dsp:cNvSpPr/>
      </dsp:nvSpPr>
      <dsp:spPr>
        <a:xfrm>
          <a:off x="1947" y="0"/>
          <a:ext cx="2776356" cy="586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35560" rIns="53340" bIns="35560" numCol="1" spcCol="1270" anchor="ctr" anchorCtr="0">
          <a:noAutofit/>
        </a:bodyPr>
        <a:lstStyle/>
        <a:p>
          <a:pPr lvl="0" algn="l" defTabSz="1244600" rtl="0">
            <a:lnSpc>
              <a:spcPct val="90000"/>
            </a:lnSpc>
            <a:spcBef>
              <a:spcPct val="0"/>
            </a:spcBef>
            <a:spcAft>
              <a:spcPct val="35000"/>
            </a:spcAft>
          </a:pPr>
          <a:r>
            <a:rPr lang="en-US" sz="2800" b="1" kern="1200" dirty="0"/>
            <a:t>Expertise</a:t>
          </a:r>
          <a:endParaRPr lang="en-GB" sz="2800" kern="1200" dirty="0"/>
        </a:p>
      </dsp:txBody>
      <dsp:txXfrm>
        <a:off x="1947" y="0"/>
        <a:ext cx="2776356" cy="586765"/>
      </dsp:txXfrm>
    </dsp:sp>
    <dsp:sp modelId="{E071A87C-6547-4CF1-9DBE-22551E133466}">
      <dsp:nvSpPr>
        <dsp:cNvPr id="0" name=""/>
        <dsp:cNvSpPr/>
      </dsp:nvSpPr>
      <dsp:spPr>
        <a:xfrm>
          <a:off x="2917121" y="586765"/>
          <a:ext cx="2776356" cy="326630"/>
        </a:xfrm>
        <a:prstGeom prst="rect">
          <a:avLst/>
        </a:prstGeom>
        <a:solidFill>
          <a:schemeClr val="accent4">
            <a:hueOff val="-2232385"/>
            <a:satOff val="13449"/>
            <a:lumOff val="1078"/>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9B24D9-E995-4154-A45C-62B4E9248602}">
      <dsp:nvSpPr>
        <dsp:cNvPr id="0" name=""/>
        <dsp:cNvSpPr/>
      </dsp:nvSpPr>
      <dsp:spPr>
        <a:xfrm>
          <a:off x="2917121" y="709434"/>
          <a:ext cx="203961" cy="203961"/>
        </a:xfrm>
        <a:prstGeom prst="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59AFB8D1-CEC0-4E9A-97C3-B6370CE4F13D}">
      <dsp:nvSpPr>
        <dsp:cNvPr id="0" name=""/>
        <dsp:cNvSpPr/>
      </dsp:nvSpPr>
      <dsp:spPr>
        <a:xfrm>
          <a:off x="2917121" y="0"/>
          <a:ext cx="2776356" cy="586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35560" rIns="53340" bIns="35560" numCol="1" spcCol="1270" anchor="ctr" anchorCtr="0">
          <a:noAutofit/>
        </a:bodyPr>
        <a:lstStyle/>
        <a:p>
          <a:pPr lvl="0" algn="l" defTabSz="1244600" rtl="0">
            <a:lnSpc>
              <a:spcPct val="90000"/>
            </a:lnSpc>
            <a:spcBef>
              <a:spcPct val="0"/>
            </a:spcBef>
            <a:spcAft>
              <a:spcPct val="35000"/>
            </a:spcAft>
          </a:pPr>
          <a:r>
            <a:rPr lang="en-US" sz="2800" b="1" kern="1200"/>
            <a:t>Creativity</a:t>
          </a:r>
          <a:endParaRPr lang="en-GB" sz="2800" kern="1200"/>
        </a:p>
      </dsp:txBody>
      <dsp:txXfrm>
        <a:off x="2917121" y="0"/>
        <a:ext cx="2776356" cy="586765"/>
      </dsp:txXfrm>
    </dsp:sp>
    <dsp:sp modelId="{3D5AEBBF-C21A-4EF0-85A5-73EE70DF963C}">
      <dsp:nvSpPr>
        <dsp:cNvPr id="0" name=""/>
        <dsp:cNvSpPr/>
      </dsp:nvSpPr>
      <dsp:spPr>
        <a:xfrm>
          <a:off x="5832296" y="586765"/>
          <a:ext cx="2776356" cy="326630"/>
        </a:xfrm>
        <a:prstGeom prst="rect">
          <a:avLst/>
        </a:prstGeom>
        <a:solidFill>
          <a:schemeClr val="accent4">
            <a:hueOff val="-4464770"/>
            <a:satOff val="26899"/>
            <a:lumOff val="2156"/>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07740B-A798-40F4-9EF1-156EFB59C47A}">
      <dsp:nvSpPr>
        <dsp:cNvPr id="0" name=""/>
        <dsp:cNvSpPr/>
      </dsp:nvSpPr>
      <dsp:spPr>
        <a:xfrm>
          <a:off x="5832296" y="709434"/>
          <a:ext cx="203961" cy="203961"/>
        </a:xfrm>
        <a:prstGeom prst="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 modelId="{3D75DC81-1D81-492E-95EC-05BC31935454}">
      <dsp:nvSpPr>
        <dsp:cNvPr id="0" name=""/>
        <dsp:cNvSpPr/>
      </dsp:nvSpPr>
      <dsp:spPr>
        <a:xfrm>
          <a:off x="5832296" y="0"/>
          <a:ext cx="2776356" cy="586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35560" rIns="53340" bIns="35560" numCol="1" spcCol="1270" anchor="ctr" anchorCtr="0">
          <a:noAutofit/>
        </a:bodyPr>
        <a:lstStyle/>
        <a:p>
          <a:pPr lvl="0" algn="l" defTabSz="1244600" rtl="0">
            <a:lnSpc>
              <a:spcPct val="90000"/>
            </a:lnSpc>
            <a:spcBef>
              <a:spcPct val="0"/>
            </a:spcBef>
            <a:spcAft>
              <a:spcPct val="35000"/>
            </a:spcAft>
          </a:pPr>
          <a:r>
            <a:rPr lang="en-US" sz="2800" b="1" kern="1200"/>
            <a:t>Wisdom</a:t>
          </a:r>
          <a:r>
            <a:rPr lang="en-US" sz="2800" kern="1200"/>
            <a:t> </a:t>
          </a:r>
          <a:endParaRPr lang="en-GB" sz="2800" kern="1200"/>
        </a:p>
      </dsp:txBody>
      <dsp:txXfrm>
        <a:off x="5832296" y="0"/>
        <a:ext cx="2776356" cy="586765"/>
      </dsp:txXfrm>
    </dsp:sp>
  </dsp:spTree>
</dsp:drawing>
</file>

<file path=ppt/diagrams/drawing9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E1625-F8DE-4A35-AE55-699564DA71C7}">
      <dsp:nvSpPr>
        <dsp:cNvPr id="0" name=""/>
        <dsp:cNvSpPr/>
      </dsp:nvSpPr>
      <dsp:spPr>
        <a:xfrm>
          <a:off x="1008120" y="360037"/>
          <a:ext cx="3333854" cy="162833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3345" tIns="110490" rIns="110490" bIns="110490" numCol="1" spcCol="1270" anchor="ctr" anchorCtr="0">
          <a:noAutofit/>
        </a:bodyPr>
        <a:lstStyle/>
        <a:p>
          <a:pPr lvl="0" algn="l" defTabSz="1289050" rtl="0">
            <a:lnSpc>
              <a:spcPct val="90000"/>
            </a:lnSpc>
            <a:spcBef>
              <a:spcPct val="0"/>
            </a:spcBef>
            <a:spcAft>
              <a:spcPct val="35000"/>
            </a:spcAft>
          </a:pPr>
          <a:r>
            <a:rPr lang="en-US" sz="2900" kern="1200" dirty="0"/>
            <a:t>Three factors that can help:</a:t>
          </a:r>
          <a:endParaRPr lang="en-GB" sz="2900" kern="1200" dirty="0"/>
        </a:p>
      </dsp:txBody>
      <dsp:txXfrm>
        <a:off x="1087609" y="439526"/>
        <a:ext cx="3174876" cy="1469359"/>
      </dsp:txXfrm>
    </dsp:sp>
    <dsp:sp modelId="{03B43B83-E255-49D4-BD60-37BB5B2D4F21}">
      <dsp:nvSpPr>
        <dsp:cNvPr id="0" name=""/>
        <dsp:cNvSpPr/>
      </dsp:nvSpPr>
      <dsp:spPr>
        <a:xfrm>
          <a:off x="4362656" y="360037"/>
          <a:ext cx="4210885" cy="3930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60960" rIns="60960" bIns="60960" numCol="1" spcCol="1270" anchor="t" anchorCtr="0">
          <a:noAutofit/>
        </a:bodyPr>
        <a:lstStyle/>
        <a:p>
          <a:pPr marL="228600" lvl="1" indent="-228600" algn="l" defTabSz="1066800" rtl="0">
            <a:lnSpc>
              <a:spcPct val="90000"/>
            </a:lnSpc>
            <a:spcBef>
              <a:spcPct val="0"/>
            </a:spcBef>
            <a:spcAft>
              <a:spcPct val="15000"/>
            </a:spcAft>
            <a:buChar char="••"/>
          </a:pPr>
          <a:r>
            <a:rPr lang="en-US" sz="2400" b="1" i="1" kern="1200" dirty="0">
              <a:solidFill>
                <a:srgbClr val="0070C0"/>
              </a:solidFill>
            </a:rPr>
            <a:t>general personality characteristics, such as mental ability and creativity</a:t>
          </a:r>
          <a:endParaRPr lang="en-GB" sz="2400" b="1" i="1" kern="1200" dirty="0">
            <a:solidFill>
              <a:srgbClr val="0070C0"/>
            </a:solidFill>
          </a:endParaRPr>
        </a:p>
        <a:p>
          <a:pPr marL="228600" lvl="1" indent="-228600" algn="l" defTabSz="1066800" rtl="0">
            <a:lnSpc>
              <a:spcPct val="90000"/>
            </a:lnSpc>
            <a:spcBef>
              <a:spcPct val="0"/>
            </a:spcBef>
            <a:spcAft>
              <a:spcPct val="15000"/>
            </a:spcAft>
            <a:buChar char="••"/>
          </a:pPr>
          <a:endParaRPr lang="en-GB" sz="2400" b="1" i="1" kern="1200" dirty="0">
            <a:solidFill>
              <a:srgbClr val="0070C0"/>
            </a:solidFill>
          </a:endParaRPr>
        </a:p>
        <a:p>
          <a:pPr marL="228600" lvl="1" indent="-228600" algn="l" defTabSz="1066800" rtl="0">
            <a:lnSpc>
              <a:spcPct val="90000"/>
            </a:lnSpc>
            <a:spcBef>
              <a:spcPct val="0"/>
            </a:spcBef>
            <a:spcAft>
              <a:spcPct val="15000"/>
            </a:spcAft>
            <a:buChar char="••"/>
          </a:pPr>
          <a:r>
            <a:rPr lang="en-US" sz="2400" b="1" i="1" kern="1200" dirty="0">
              <a:solidFill>
                <a:srgbClr val="0070C0"/>
              </a:solidFill>
            </a:rPr>
            <a:t>specific expertise conditions, such as mentoring or practice</a:t>
          </a:r>
          <a:endParaRPr lang="en-GB" sz="2400" b="1" i="1" kern="1200" dirty="0">
            <a:solidFill>
              <a:srgbClr val="0070C0"/>
            </a:solidFill>
          </a:endParaRPr>
        </a:p>
        <a:p>
          <a:pPr marL="228600" lvl="1" indent="-228600" algn="l" defTabSz="1066800" rtl="0">
            <a:lnSpc>
              <a:spcPct val="90000"/>
            </a:lnSpc>
            <a:spcBef>
              <a:spcPct val="0"/>
            </a:spcBef>
            <a:spcAft>
              <a:spcPct val="15000"/>
            </a:spcAft>
            <a:buChar char="••"/>
          </a:pPr>
          <a:endParaRPr lang="en-GB" sz="2400" b="1" i="1" kern="1200" dirty="0">
            <a:solidFill>
              <a:srgbClr val="0070C0"/>
            </a:solidFill>
          </a:endParaRPr>
        </a:p>
        <a:p>
          <a:pPr marL="228600" lvl="1" indent="-228600" algn="l" defTabSz="1066800" rtl="0">
            <a:lnSpc>
              <a:spcPct val="90000"/>
            </a:lnSpc>
            <a:spcBef>
              <a:spcPct val="0"/>
            </a:spcBef>
            <a:spcAft>
              <a:spcPct val="15000"/>
            </a:spcAft>
            <a:buChar char="••"/>
          </a:pPr>
          <a:r>
            <a:rPr lang="en-US" sz="2400" b="1" i="1" kern="1200" dirty="0">
              <a:solidFill>
                <a:srgbClr val="0070C0"/>
              </a:solidFill>
            </a:rPr>
            <a:t>facilitative life contexts, such as education or leadership opportunities</a:t>
          </a:r>
          <a:endParaRPr lang="en-GB" sz="2400" b="1" i="1" kern="1200" dirty="0">
            <a:solidFill>
              <a:srgbClr val="0070C0"/>
            </a:solidFill>
          </a:endParaRPr>
        </a:p>
      </dsp:txBody>
      <dsp:txXfrm>
        <a:off x="4362656" y="360037"/>
        <a:ext cx="4210885" cy="3930049"/>
      </dsp:txXfrm>
    </dsp:sp>
    <dsp:sp modelId="{28DC34F1-13F9-42C2-B816-77FD9F362621}">
      <dsp:nvSpPr>
        <dsp:cNvPr id="0" name=""/>
        <dsp:cNvSpPr/>
      </dsp:nvSpPr>
      <dsp:spPr>
        <a:xfrm>
          <a:off x="-115341" y="0"/>
          <a:ext cx="2088329" cy="2088548"/>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72814-FF48-4E9C-99A2-E8B330E8684F}">
      <dsp:nvSpPr>
        <dsp:cNvPr id="0" name=""/>
        <dsp:cNvSpPr/>
      </dsp:nvSpPr>
      <dsp:spPr>
        <a:xfrm>
          <a:off x="0" y="4699070"/>
          <a:ext cx="8784976" cy="770921"/>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b="1" kern="1200" dirty="0"/>
            <a:t>Intellectual expertise and wisdom can be developed</a:t>
          </a:r>
          <a:endParaRPr lang="en-GB" sz="2400" kern="1200" dirty="0"/>
        </a:p>
      </dsp:txBody>
      <dsp:txXfrm>
        <a:off x="0" y="4699070"/>
        <a:ext cx="8784976" cy="770921"/>
      </dsp:txXfrm>
    </dsp:sp>
    <dsp:sp modelId="{A5B605E1-C3A2-484B-B2C6-D375A5E15AEB}">
      <dsp:nvSpPr>
        <dsp:cNvPr id="0" name=""/>
        <dsp:cNvSpPr/>
      </dsp:nvSpPr>
      <dsp:spPr>
        <a:xfrm rot="10800000">
          <a:off x="0" y="3524956"/>
          <a:ext cx="8784976" cy="1185677"/>
        </a:xfrm>
        <a:prstGeom prst="upArrowCallout">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b="1" kern="1200" dirty="0"/>
            <a:t>There are multiple ways that intelligence can be expressed: </a:t>
          </a:r>
          <a:r>
            <a:rPr lang="en-US" sz="2400" b="1" i="1" kern="1200" dirty="0"/>
            <a:t>creativity, practicality, emotions</a:t>
          </a:r>
          <a:r>
            <a:rPr lang="en-US" sz="2400" b="1" kern="1200" dirty="0"/>
            <a:t> etc.</a:t>
          </a:r>
          <a:endParaRPr lang="en-GB" sz="2400" kern="1200" dirty="0"/>
        </a:p>
      </dsp:txBody>
      <dsp:txXfrm rot="10800000">
        <a:off x="0" y="3524956"/>
        <a:ext cx="8784976" cy="770417"/>
      </dsp:txXfrm>
    </dsp:sp>
    <dsp:sp modelId="{F7F0B091-8024-466A-839B-AE9C3E001240}">
      <dsp:nvSpPr>
        <dsp:cNvPr id="0" name=""/>
        <dsp:cNvSpPr/>
      </dsp:nvSpPr>
      <dsp:spPr>
        <a:xfrm rot="10800000">
          <a:off x="0" y="2350843"/>
          <a:ext cx="8784976" cy="1185677"/>
        </a:xfrm>
        <a:prstGeom prst="upArrowCallou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b="1" kern="1200" dirty="0"/>
            <a:t>Individuals can stave off the effects of intellectual aging through </a:t>
          </a:r>
          <a:r>
            <a:rPr lang="en-US" sz="2400" b="1" i="1" kern="1200" dirty="0"/>
            <a:t>activity</a:t>
          </a:r>
          <a:r>
            <a:rPr lang="en-US" sz="2400" b="1" kern="1200" dirty="0"/>
            <a:t> and good health</a:t>
          </a:r>
          <a:endParaRPr lang="en-GB" sz="2400" kern="1200" dirty="0"/>
        </a:p>
      </dsp:txBody>
      <dsp:txXfrm rot="10800000">
        <a:off x="0" y="2350843"/>
        <a:ext cx="8784976" cy="770417"/>
      </dsp:txXfrm>
    </dsp:sp>
    <dsp:sp modelId="{CF5B3009-F190-4A04-A90A-11F06C667A21}">
      <dsp:nvSpPr>
        <dsp:cNvPr id="0" name=""/>
        <dsp:cNvSpPr/>
      </dsp:nvSpPr>
      <dsp:spPr>
        <a:xfrm rot="10800000">
          <a:off x="0" y="1176729"/>
          <a:ext cx="8784976" cy="1185677"/>
        </a:xfrm>
        <a:prstGeom prst="upArrowCallout">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b="1" kern="1200" dirty="0"/>
            <a:t>Some aspects of intelligence are maintained or increase with age</a:t>
          </a:r>
          <a:endParaRPr lang="en-GB" sz="2400" kern="1200" dirty="0"/>
        </a:p>
      </dsp:txBody>
      <dsp:txXfrm rot="10800000">
        <a:off x="0" y="1176729"/>
        <a:ext cx="8784976" cy="770417"/>
      </dsp:txXfrm>
    </dsp:sp>
    <dsp:sp modelId="{03A5FB36-2261-48AD-95CF-CDBE4B27E0D9}">
      <dsp:nvSpPr>
        <dsp:cNvPr id="0" name=""/>
        <dsp:cNvSpPr/>
      </dsp:nvSpPr>
      <dsp:spPr>
        <a:xfrm rot="10800000">
          <a:off x="0" y="2616"/>
          <a:ext cx="8784976" cy="1185677"/>
        </a:xfrm>
        <a:prstGeom prst="upArrowCallou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b="1" kern="1200" dirty="0"/>
            <a:t>Some aspects of intelligence decline with age, but generally not until </a:t>
          </a:r>
          <a:r>
            <a:rPr lang="en-US" sz="2400" b="1" i="1" kern="1200" dirty="0"/>
            <a:t>late in life</a:t>
          </a:r>
          <a:endParaRPr lang="en-GB" sz="2400" kern="1200" dirty="0"/>
        </a:p>
      </dsp:txBody>
      <dsp:txXfrm rot="10800000">
        <a:off x="0" y="2616"/>
        <a:ext cx="8784976" cy="7704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0.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3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5.xml><?xml version="1.0" encoding="utf-8"?>
<dgm:layoutDef xmlns:dgm="http://schemas.openxmlformats.org/drawingml/2006/diagram" xmlns:a="http://schemas.openxmlformats.org/drawingml/2006/main" uniqueId="urn:microsoft.com/office/officeart/2008/layout/AlternatingPictureCircles">
  <dgm:title val=""/>
  <dgm:desc val=""/>
  <dgm:catLst>
    <dgm:cat type="picture" pri="17000"/>
    <dgm:cat type="pictureconvert" pri="17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3" destOrd="0"/>
      </dgm:cxnLst>
      <dgm:bg/>
      <dgm:whole/>
    </dgm:dataModel>
  </dgm:clrData>
  <dgm:layoutNode name="Name0">
    <dgm:varLst>
      <dgm:chMax/>
      <dgm:chPref/>
      <dgm:dir/>
    </dgm:varLst>
    <dgm:alg type="lin">
      <dgm:param type="linDir" val="fromT"/>
      <dgm:param type="fallback" val="2D"/>
      <dgm:param type="horzAlign" val="ctr"/>
      <dgm:param type="nodeVertAlign" val="t"/>
    </dgm:alg>
    <dgm:shape xmlns:r="http://schemas.openxmlformats.org/officeDocument/2006/relationships" r:blip="">
      <dgm:adjLst/>
    </dgm:shape>
    <dgm:choose name="Name1">
      <dgm:if name="Name2" axis="ch" ptType="node" func="cnt" op="gte" val="2">
        <dgm:constrLst>
          <dgm:constr type="primFontSz" for="des" ptType="node" op="equ" val="65"/>
          <dgm:constr type="w" for="ch" forName="composite" refType="h" refFor="ch" refForName="composite" fact="2.9499"/>
          <dgm:constr type="h" for="ch" forName="composite" refType="h"/>
          <dgm:constr type="h" for="ch" forName="ConnectorComposite" refType="w" refFor="ch" refForName="composite" op="equ" fact="0.1685"/>
          <dgm:constr type="w" for="ch" forName="ConnectorComposite" refType="h" refFor="ch" refForName="ConnectorComposite" op="equ"/>
        </dgm:constrLst>
      </dgm:if>
      <dgm:else name="Name3">
        <dgm:constrLst>
          <dgm:constr type="primFontSz" for="des" ptType="node" op="equ" val="65"/>
          <dgm:constr type="w" for="ch" forName="composite" refType="h" refFor="ch" refForName="composite" fact="1.9752"/>
          <dgm:constr type="h" for="ch" forName="composite" refType="h"/>
          <dgm:constr type="h" for="ch" forName="ConnectorComposite" refType="w" refFor="ch" refForName="composite" op="equ" fact="0.1685"/>
          <dgm:constr type="w" for="ch" forName="ConnectorComposite" refType="h" refFor="ch" refForName="ConnectorComposite" op="equ"/>
        </dgm:constrLst>
      </dgm:else>
    </dgm:choose>
    <dgm:forEach name="nodesForEach" axis="ch" ptType="node">
      <dgm:layoutNode name="composite">
        <dgm:alg type="composite"/>
        <dgm:shape xmlns:r="http://schemas.openxmlformats.org/officeDocument/2006/relationships" r:blip="">
          <dgm:adjLst/>
        </dgm:shape>
        <dgm:choose name="Name4">
          <dgm:if name="Name5" axis="precedSib" ptType="sibTrans" func="cnt" op="lte" val="0">
            <dgm:choose name="Name6">
              <dgm:if name="Name7" axis="followSib" ptType="sibTrans" func="cnt" op="lte" val="0">
                <dgm:choose name="Name8">
                  <dgm:if name="Name9" func="var" arg="dir" op="equ" val="norm">
                    <dgm:constrLst>
                      <dgm:constr type="l" for="ch" forName="Accent" refType="w" fact="0.4937"/>
                      <dgm:constr type="t" for="ch" forName="Accent" refType="h" fact="0"/>
                      <dgm:constr type="h" for="ch" forName="Accent" refType="w" refFor="ch" refForName="Accent"/>
                      <dgm:constr type="w" for="ch" forName="Accent" refType="w" fact="0.5063"/>
                      <dgm:constr type="l" for="ch" forName="Parent" refType="w" fact="0.5494"/>
                      <dgm:constr type="t" for="ch" forName="Parent" refType="h" fact="0.11"/>
                      <dgm:constr type="h" for="ch" forName="Parent" refType="w" refFor="ch" refForName="Parent"/>
                      <dgm:constr type="w" for="ch" forName="Parent" refType="w" fact="0.3949"/>
                      <dgm:constr type="l" for="ch" forName="Image" refType="w" fact="0"/>
                      <dgm:constr type="t" for="ch" forName="Image" refType="h" fact="0.035"/>
                      <dgm:constr type="h" for="ch" forName="Image" refType="h" fact="0.93"/>
                      <dgm:constr type="w" for="ch" forName="Image" refType="w" fact="0.6227"/>
                    </dgm:constrLst>
                  </dgm:if>
                  <dgm:else name="Name10">
                    <dgm:constrLst>
                      <dgm:constr type="l" for="ch" forName="Accent" refType="w" fact="0"/>
                      <dgm:constr type="t" for="ch" forName="Accent" refType="h" fact="0"/>
                      <dgm:constr type="h" for="ch" forName="Accent" refType="w" refFor="ch" refForName="Accent"/>
                      <dgm:constr type="w" for="ch" forName="Accent" refType="w" fact="0.5063"/>
                      <dgm:constr type="l" for="ch" forName="Parent" refType="w" fact="0.0557"/>
                      <dgm:constr type="t" for="ch" forName="Parent" refType="h" fact="0.11"/>
                      <dgm:constr type="h" for="ch" forName="Parent" refType="w" refFor="ch" refForName="Parent"/>
                      <dgm:constr type="w" for="ch" forName="Parent" refType="w" fact="0.3949"/>
                      <dgm:constr type="l" for="ch" forName="Image" refType="w" fact="0.3773"/>
                      <dgm:constr type="t" for="ch" forName="Image" refType="h" fact="0.035"/>
                      <dgm:constr type="h" for="ch" forName="Image" refType="h" fact="0.93"/>
                      <dgm:constr type="w" for="ch" forName="Image" refType="w" fact="0.6227"/>
                    </dgm:constrLst>
                  </dgm:else>
                </dgm:choose>
              </dgm:if>
              <dgm:else name="Name11">
                <dgm:choose name="Name12">
                  <dgm:if name="Name13" func="var" arg="dir" op="equ" val="norm">
                    <dgm:choose name="Name14">
                      <dgm:if name="Name15" axis="self" ptType="node" func="posOdd" op="equ" val="1">
                        <dgm:constrLst>
                          <dgm:constr type="l" for="ch" forName="Accent" refType="w" fact="0.3305"/>
                          <dgm:constr type="t" for="ch" forName="Accent" refType="w" fact="0"/>
                          <dgm:constr type="h" for="ch" forName="Accent" refType="w" refFor="ch" refForName="Accent"/>
                          <dgm:constr type="w" for="ch" forName="Accent" refType="w" fact="0.339"/>
                          <dgm:constr type="l" for="ch" forName="Parent" refType="w" fact="0.3678"/>
                          <dgm:constr type="t" for="ch" forName="Parent" refType="w" fact="0.0373"/>
                          <dgm:constr type="h" for="ch" forName="Parent" refType="w" refFor="ch" refForName="Parent"/>
                          <dgm:constr type="w" for="ch" forName="Parent" refType="w" fact="0.2644"/>
                          <dgm:constr type="l" for="ch" forName="Image" refType="w" fact="0"/>
                          <dgm:constr type="t" for="ch" forName="Image" refType="h" fact="0.035"/>
                          <dgm:constr type="h" for="ch" forName="Image" refType="h" fact="0.93"/>
                          <dgm:constr type="w" for="ch" forName="Image" refType="w" fact="0.4169"/>
                          <dgm:constr type="r" for="ch" forName="Space" refType="w"/>
                          <dgm:constr type="t" for="ch" forName="Space" refType="h" fact="0"/>
                          <dgm:constr type="h" for="ch" forName="Space" refType="h"/>
                          <dgm:constr type="w" for="ch" forName="Space" refType="w" fact="0.3305"/>
                        </dgm:constrLst>
                      </dgm:if>
                      <dgm:else name="Name16">
                        <dgm:constrLst>
                          <dgm:constr type="l" for="ch" forName="Accent" refType="w" fact="0.3305"/>
                          <dgm:constr type="t" for="ch" forName="Accent" refType="w" fact="0"/>
                          <dgm:constr type="h" for="ch" forName="Accent" refType="w" refFor="ch" refForName="Accent"/>
                          <dgm:constr type="w" for="ch" forName="Accent" refType="w" fact="0.339"/>
                          <dgm:constr type="l" for="ch" forName="Parent" refType="w" fact="0.3678"/>
                          <dgm:constr type="t" for="ch" forName="Parent" refType="w" fact="0.0373"/>
                          <dgm:constr type="h" for="ch" forName="Parent" refType="w" refFor="ch" refForName="Parent"/>
                          <dgm:constr type="w" for="ch" forName="Parent" refType="w" fact="0.2644"/>
                          <dgm:constr type="r" for="ch" forName="Image" refType="w"/>
                          <dgm:constr type="t" for="ch" forName="Image" refType="h" fact="0.035"/>
                          <dgm:constr type="h" for="ch" forName="Image" refType="h" fact="0.93"/>
                          <dgm:constr type="w" for="ch" forName="Image" refType="w" fact="0.4169"/>
                          <dgm:constr type="l" for="ch" forName="Space" refType="w" fact="0"/>
                          <dgm:constr type="t" for="ch" forName="Space" refType="h" fact="0"/>
                          <dgm:constr type="h" for="ch" forName="Space" refType="h"/>
                          <dgm:constr type="w" for="ch" forName="Space" refType="w" fact="0.3305"/>
                        </dgm:constrLst>
                      </dgm:else>
                    </dgm:choose>
                  </dgm:if>
                  <dgm:else name="Name17">
                    <dgm:choose name="Name18">
                      <dgm:if name="Name19" axis="self" ptType="node" func="posOdd" op="equ" val="1">
                        <dgm:constrLst>
                          <dgm:constr type="l" for="ch" forName="Accent" refType="w" fact="0.3305"/>
                          <dgm:constr type="t" for="ch" forName="Accent" refType="w" fact="0"/>
                          <dgm:constr type="h" for="ch" forName="Accent" refType="w" refFor="ch" refForName="Accent"/>
                          <dgm:constr type="w" for="ch" forName="Accent" refType="w" fact="0.339"/>
                          <dgm:constr type="l" for="ch" forName="Parent" refType="w" fact="0.3678"/>
                          <dgm:constr type="t" for="ch" forName="Parent" refType="w" fact="0.0373"/>
                          <dgm:constr type="h" for="ch" forName="Parent" refType="w" refFor="ch" refForName="Parent"/>
                          <dgm:constr type="w" for="ch" forName="Parent" refType="w" fact="0.2644"/>
                          <dgm:constr type="r" for="ch" forName="Image" refType="w"/>
                          <dgm:constr type="t" for="ch" forName="Image" refType="h" fact="0.035"/>
                          <dgm:constr type="h" for="ch" forName="Image" refType="h" fact="0.93"/>
                          <dgm:constr type="w" for="ch" forName="Image" refType="w" fact="0.4169"/>
                          <dgm:constr type="l" for="ch" forName="Space" refType="w" fact="0"/>
                          <dgm:constr type="t" for="ch" forName="Space" refType="h" fact="0"/>
                          <dgm:constr type="h" for="ch" forName="Space" refType="h"/>
                          <dgm:constr type="w" for="ch" forName="Space" refType="w" fact="0.3305"/>
                        </dgm:constrLst>
                      </dgm:if>
                      <dgm:else name="Name20">
                        <dgm:constrLst>
                          <dgm:constr type="l" for="ch" forName="Accent" refType="w" fact="0.3305"/>
                          <dgm:constr type="t" for="ch" forName="Accent" refType="w" fact="0"/>
                          <dgm:constr type="h" for="ch" forName="Accent" refType="w" refFor="ch" refForName="Accent"/>
                          <dgm:constr type="w" for="ch" forName="Accent" refType="w" fact="0.339"/>
                          <dgm:constr type="l" for="ch" forName="Parent" refType="w" fact="0.3678"/>
                          <dgm:constr type="t" for="ch" forName="Parent" refType="w" fact="0.0373"/>
                          <dgm:constr type="h" for="ch" forName="Parent" refType="w" refFor="ch" refForName="Parent"/>
                          <dgm:constr type="w" for="ch" forName="Parent" refType="w" fact="0.2644"/>
                          <dgm:constr type="l" for="ch" forName="Image" refType="w" fact="0"/>
                          <dgm:constr type="t" for="ch" forName="Image" refType="h" fact="0.035"/>
                          <dgm:constr type="h" for="ch" forName="Image" refType="h" fact="0.93"/>
                          <dgm:constr type="w" for="ch" forName="Image" refType="w" fact="0.4169"/>
                          <dgm:constr type="r" for="ch" forName="Space" refType="w"/>
                          <dgm:constr type="t" for="ch" forName="Space" refType="h" fact="0"/>
                          <dgm:constr type="h" for="ch" forName="Space" refType="h"/>
                          <dgm:constr type="w" for="ch" forName="Space" refType="w" fact="0.3305"/>
                        </dgm:constrLst>
                      </dgm:else>
                    </dgm:choose>
                  </dgm:else>
                </dgm:choose>
              </dgm:else>
            </dgm:choose>
          </dgm:if>
          <dgm:else name="Name21">
            <dgm:choose name="Name22">
              <dgm:if name="Name23" func="var" arg="dir" op="equ" val="norm">
                <dgm:choose name="Name24">
                  <dgm:if name="Name25" axis="self" ptType="node" func="posOdd" op="equ" val="1">
                    <dgm:constrLst>
                      <dgm:constr type="l" for="ch" forName="Accent" refType="w" fact="0.3305"/>
                      <dgm:constr type="t" for="ch" forName="Accent" refType="w" fact="0"/>
                      <dgm:constr type="h" for="ch" forName="Accent" refType="w" refFor="ch" refForName="Accent"/>
                      <dgm:constr type="w" for="ch" forName="Accent" refType="w" fact="0.339"/>
                      <dgm:constr type="l" for="ch" forName="Parent" refType="w" fact="0.3678"/>
                      <dgm:constr type="t" for="ch" forName="Parent" refType="w" fact="0.0373"/>
                      <dgm:constr type="h" for="ch" forName="Parent" refType="w" refFor="ch" refForName="Parent"/>
                      <dgm:constr type="w" for="ch" forName="Parent" refType="w" fact="0.2644"/>
                      <dgm:constr type="l" for="ch" forName="Image" refType="w" fact="0"/>
                      <dgm:constr type="t" for="ch" forName="Image" refType="h" fact="0.035"/>
                      <dgm:constr type="h" for="ch" forName="Image" refType="h" fact="0.93"/>
                      <dgm:constr type="w" for="ch" forName="Image" refType="w" fact="0.4169"/>
                      <dgm:constr type="r" for="ch" forName="Space" refType="w"/>
                      <dgm:constr type="t" for="ch" forName="Space" refType="h" fact="0"/>
                      <dgm:constr type="h" for="ch" forName="Space" refType="h"/>
                      <dgm:constr type="w" for="ch" forName="Space" refType="w" fact="0.3305"/>
                    </dgm:constrLst>
                  </dgm:if>
                  <dgm:else name="Name26">
                    <dgm:constrLst>
                      <dgm:constr type="l" for="ch" forName="Accent" refType="w" fact="0.3305"/>
                      <dgm:constr type="t" for="ch" forName="Accent" refType="w" fact="0"/>
                      <dgm:constr type="h" for="ch" forName="Accent" refType="w" refFor="ch" refForName="Accent"/>
                      <dgm:constr type="w" for="ch" forName="Accent" refType="w" fact="0.339"/>
                      <dgm:constr type="l" for="ch" forName="Parent" refType="w" fact="0.3678"/>
                      <dgm:constr type="t" for="ch" forName="Parent" refType="w" fact="0.0373"/>
                      <dgm:constr type="h" for="ch" forName="Parent" refType="w" refFor="ch" refForName="Parent"/>
                      <dgm:constr type="w" for="ch" forName="Parent" refType="w" fact="0.2644"/>
                      <dgm:constr type="r" for="ch" forName="Image" refType="w"/>
                      <dgm:constr type="t" for="ch" forName="Image" refType="h" fact="0.035"/>
                      <dgm:constr type="h" for="ch" forName="Image" refType="h" fact="0.93"/>
                      <dgm:constr type="w" for="ch" forName="Image" refType="w" fact="0.4169"/>
                      <dgm:constr type="l" for="ch" forName="Space" refType="w" fact="0"/>
                      <dgm:constr type="t" for="ch" forName="Space" refType="h" fact="0"/>
                      <dgm:constr type="h" for="ch" forName="Space" refType="h"/>
                      <dgm:constr type="w" for="ch" forName="Space" refType="w" fact="0.3305"/>
                    </dgm:constrLst>
                  </dgm:else>
                </dgm:choose>
              </dgm:if>
              <dgm:else name="Name27">
                <dgm:choose name="Name28">
                  <dgm:if name="Name29" axis="self" ptType="node" func="posOdd" op="equ" val="1">
                    <dgm:constrLst>
                      <dgm:constr type="l" for="ch" forName="Accent" refType="w" fact="0.3305"/>
                      <dgm:constr type="t" for="ch" forName="Accent" refType="w" fact="0"/>
                      <dgm:constr type="h" for="ch" forName="Accent" refType="w" refFor="ch" refForName="Accent"/>
                      <dgm:constr type="w" for="ch" forName="Accent" refType="w" fact="0.339"/>
                      <dgm:constr type="l" for="ch" forName="Parent" refType="w" fact="0.3678"/>
                      <dgm:constr type="t" for="ch" forName="Parent" refType="w" fact="0.0373"/>
                      <dgm:constr type="h" for="ch" forName="Parent" refType="w" refFor="ch" refForName="Parent"/>
                      <dgm:constr type="w" for="ch" forName="Parent" refType="w" fact="0.2644"/>
                      <dgm:constr type="r" for="ch" forName="Image" refType="w"/>
                      <dgm:constr type="t" for="ch" forName="Image" refType="h" fact="0.035"/>
                      <dgm:constr type="h" for="ch" forName="Image" refType="h" fact="0.93"/>
                      <dgm:constr type="w" for="ch" forName="Image" refType="w" fact="0.4169"/>
                      <dgm:constr type="l" for="ch" forName="Space" refType="w" fact="0"/>
                      <dgm:constr type="t" for="ch" forName="Space" refType="h" fact="0"/>
                      <dgm:constr type="h" for="ch" forName="Space" refType="h"/>
                      <dgm:constr type="w" for="ch" forName="Space" refType="w" fact="0.3305"/>
                    </dgm:constrLst>
                  </dgm:if>
                  <dgm:else name="Name30">
                    <dgm:constrLst>
                      <dgm:constr type="l" for="ch" forName="Accent" refType="w" fact="0.3305"/>
                      <dgm:constr type="t" for="ch" forName="Accent" refType="w" fact="0"/>
                      <dgm:constr type="h" for="ch" forName="Accent" refType="w" refFor="ch" refForName="Accent"/>
                      <dgm:constr type="w" for="ch" forName="Accent" refType="w" fact="0.339"/>
                      <dgm:constr type="l" for="ch" forName="Parent" refType="w" fact="0.3678"/>
                      <dgm:constr type="t" for="ch" forName="Parent" refType="w" fact="0.0373"/>
                      <dgm:constr type="h" for="ch" forName="Parent" refType="w" refFor="ch" refForName="Parent"/>
                      <dgm:constr type="w" for="ch" forName="Parent" refType="w" fact="0.2644"/>
                      <dgm:constr type="l" for="ch" forName="Image" refType="w" fact="0"/>
                      <dgm:constr type="t" for="ch" forName="Image" refType="h" fact="0.035"/>
                      <dgm:constr type="h" for="ch" forName="Image" refType="h" fact="0.93"/>
                      <dgm:constr type="w" for="ch" forName="Image" refType="w" fact="0.4169"/>
                      <dgm:constr type="r" for="ch" forName="Space" refType="w"/>
                      <dgm:constr type="t" for="ch" forName="Space" refType="h" fact="0"/>
                      <dgm:constr type="h" for="ch" forName="Space" refType="h"/>
                      <dgm:constr type="w" for="ch" forName="Space" refType="w" fact="0.3305"/>
                    </dgm:constrLst>
                  </dgm:else>
                </dgm:choose>
              </dgm:else>
            </dgm:choose>
          </dgm:else>
        </dgm:choose>
        <dgm:layoutNode name="Accent" styleLbl="alignNode1">
          <dgm:varLst>
            <dgm:chMax val="0"/>
            <dgm:chPref val="0"/>
          </dgm:varLst>
          <dgm:alg type="sp"/>
          <dgm:shape xmlns:r="http://schemas.openxmlformats.org/officeDocument/2006/relationships" type="donut" r:blip="">
            <dgm:adjLst>
              <dgm:adj idx="1" val="0.1101"/>
            </dgm:adjLst>
          </dgm:shape>
          <dgm:presOf/>
        </dgm:layoutNode>
        <dgm:layoutNode name="Image" styleLbl="bgImgPlace1">
          <dgm:varLst>
            <dgm:chMax val="0"/>
            <dgm:chPref val="0"/>
            <dgm:bulletEnabled val="1"/>
          </dgm:varLst>
          <dgm:alg type="sp"/>
          <dgm:shape xmlns:r="http://schemas.openxmlformats.org/officeDocument/2006/relationships" type="rect" r:blip="" blipPhldr="1">
            <dgm:adjLst/>
          </dgm:shape>
          <dgm:presOf/>
        </dgm:layoutNode>
        <dgm:layoutNode name="Parent" styleLbl="fgAccFollowNode1">
          <dgm:varLst>
            <dgm:chMax val="0"/>
            <dgm:chPref val="0"/>
            <dgm:bulletEnabled val="1"/>
          </dgm:varLst>
          <dgm:alg type="tx">
            <dgm:param type="txAnchorVertCh" val="mid"/>
          </dgm:alg>
          <dgm:shape xmlns:r="http://schemas.openxmlformats.org/officeDocument/2006/relationships" type="ellipse"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Space">
          <dgm:varLst>
            <dgm:chMax val="0"/>
            <dgm:chPref val="0"/>
          </dgm:varLst>
          <dgm:alg type="sp"/>
          <dgm:shape xmlns:r="http://schemas.openxmlformats.org/officeDocument/2006/relationships" r:blip="">
            <dgm:adjLst/>
          </dgm:shape>
          <dgm:presOf/>
        </dgm:layoutNode>
      </dgm:layoutNode>
      <dgm:forEach name="Name31" axis="followSib" ptType="sibTrans" cnt="1">
        <dgm:layoutNode name="ConnectorComposite">
          <dgm:alg type="composite">
            <dgm:param type="ar" val=".4"/>
          </dgm:alg>
          <dgm:shape xmlns:r="http://schemas.openxmlformats.org/officeDocument/2006/relationships" r:blip="">
            <dgm:adjLst/>
          </dgm:shape>
          <dgm:constrLst>
            <dgm:constr type="l" for="ch" forName="TopSpacing" refType="w" fact="0"/>
            <dgm:constr type="t" for="ch" forName="TopSpacing" refType="h" fact="0"/>
            <dgm:constr type="h" for="ch" forName="TopSpacing" refType="h" fact="0.3"/>
            <dgm:constr type="w" for="ch" forName="TopSpacing" refType="w"/>
            <dgm:constr type="l" for="ch" forName="Connector" refType="w" fact="0"/>
            <dgm:constr type="t" for="ch" forName="Connector" refType="h" fact="0.3"/>
            <dgm:constr type="h" for="ch" forName="Connector" refType="h" fact="0.4"/>
            <dgm:constr type="w" for="ch" forName="Connector" refType="h" refFor="ch" refForName="Connector"/>
            <dgm:constr type="l" for="ch" forName="BottomSpacing" refType="w" fact="0"/>
            <dgm:constr type="t" for="ch" forName="BottomSpacing" refType="h" fact="0.7"/>
            <dgm:constr type="h" for="ch" forName="BottomSpacing" refType="h" fact="0.3"/>
            <dgm:constr type="w" for="ch" forName="BottomSpacing" refType="w"/>
          </dgm:constrLst>
          <dgm:layoutNode name="TopSpacing">
            <dgm:alg type="sp"/>
            <dgm:shape xmlns:r="http://schemas.openxmlformats.org/officeDocument/2006/relationships" r:blip="">
              <dgm:adjLst/>
            </dgm:shape>
          </dgm:layoutNode>
          <dgm:layoutNode name="Connector" styleLbl="alignNode1">
            <dgm:alg type="sp"/>
            <dgm:shape xmlns:r="http://schemas.openxmlformats.org/officeDocument/2006/relationships" type="flowChartConnector" r:blip="">
              <dgm:adjLst/>
            </dgm:shape>
            <dgm:presOf/>
          </dgm:layoutNode>
          <dgm:layoutNode name="BottomSpacing">
            <dgm:alg type="sp"/>
            <dgm:shape xmlns:r="http://schemas.openxmlformats.org/officeDocument/2006/relationships" r:blip="">
              <dgm:adjLst/>
            </dgm:shape>
          </dgm:layoutNode>
        </dgm:layoutNode>
      </dgm:forEach>
    </dgm:forEach>
  </dgm:layoutNode>
</dgm:layoutDef>
</file>

<file path=ppt/diagrams/layout4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5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3.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55.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9.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6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62.xml><?xml version="1.0" encoding="utf-8"?>
<dgm:layoutDef xmlns:dgm="http://schemas.openxmlformats.org/drawingml/2006/diagram" xmlns:a="http://schemas.openxmlformats.org/drawingml/2006/main" uniqueId="urn:microsoft.com/office/officeart/2008/layout/CircleAccentTimeline">
  <dgm:title val=""/>
  <dgm:desc val=""/>
  <dgm:catLst>
    <dgm:cat type="process" pri="7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clrData>
  <dgm:layoutNode name="Name0">
    <dgm:varLst>
      <dgm:dir/>
    </dgm:varLst>
    <dgm:choose name="Name1">
      <dgm:if name="Name2" func="var" arg="dir" op="equ" val="norm">
        <dgm:alg type="lin">
          <dgm:param type="fallback" val="2D"/>
          <dgm:param type="nodeVertAlign" val="b"/>
        </dgm:alg>
      </dgm:if>
      <dgm:else name="Name3">
        <dgm:alg type="lin">
          <dgm:param type="fallback" val="2D"/>
          <dgm:param type="nodeVertAlign" val="b"/>
          <dgm:param type="linDir" val="fromR"/>
        </dgm:alg>
      </dgm:else>
    </dgm:choose>
    <dgm:shape xmlns:r="http://schemas.openxmlformats.org/officeDocument/2006/relationships" r:blip="">
      <dgm:adjLst/>
    </dgm:shape>
    <dgm:constrLst>
      <dgm:constr type="h" for="ch" forName="parComposite" refType="h"/>
      <dgm:constr type="w" for="ch" forName="parComposite" refType="h" refFor="ch" refForName="parComposite" fact="0.4986"/>
      <dgm:constr type="h" for="ch" forName="desComposite" refType="h" fact="0.8722"/>
      <dgm:constr type="w" for="ch" forName="desComposite" refType="h" refFor="ch" refForName="desComposite" fact="0.6056"/>
      <dgm:constr type="w" for="ch" forName="parBackupNorm" refType="w" refFor="ch" refForName="parComposite" fact="-0.3369"/>
      <dgm:constr type="w" for="ch" forName="parBackupRTL" refType="w" refFor="ch" refForName="parComposite" fact="-0.3369"/>
      <dgm:constr type="w" for="ch" forName="parBackupRev" refType="w" refFor="ch" refForName="parComposite" fact="0"/>
      <dgm:constr type="w" for="ch" forName="desBackupLeftNorm" refType="w" refFor="ch" refForName="desComposite" fact="-0.3376"/>
      <dgm:constr type="w" for="ch" forName="desBackupLeftRev" refType="w" refFor="ch" refForName="desComposite" fact="-0.3376"/>
      <dgm:constr type="w" for="ch" forName="desBackupRightNorm" refType="w" refFor="ch" refForName="desComposite" fact="-0.3376"/>
      <dgm:constr type="w" for="ch" forName="desBackupRightRev" refType="w" refFor="ch" refForName="desComposite" fact="-0.3376"/>
      <dgm:constr type="w" for="ch" forName="parSpace" refType="w" refFor="ch" refForName="parComposite" fact="0.05"/>
      <dgm:constr type="w" for="ch" forName="desSpace" refType="w" refFor="ch" refForName="parComposite" fact="0.05"/>
      <dgm:constr type="primFontSz" for="des" forName="parTx" op="equ" val="65"/>
      <dgm:constr type="primFontSz" for="des" forName="chTx" refType="primFontSz" refFor="des" refForName="parTx" op="lte" val="65"/>
      <dgm:constr type="primFontSz" for="des" forName="desTx" refType="primFontSz" refFor="des" refForName="chTx" op="lte" val="65"/>
      <dgm:constr type="primFontSz" for="des" forName="desTx" refType="primFontSz" refFor="des" refForName="parTx" op="lte"/>
    </dgm:constrLst>
    <dgm:forEach name="Name4" axis="ch" ptType="node">
      <dgm:layoutNode name="parComposite">
        <dgm:alg type="composite"/>
        <dgm:shape xmlns:r="http://schemas.openxmlformats.org/officeDocument/2006/relationships" r:blip="">
          <dgm:adjLst/>
        </dgm:shape>
        <dgm:choose name="Name5">
          <dgm:if name="Name6" func="var" arg="dir" op="equ" val="norm">
            <dgm:constrLst>
              <dgm:constr type="l" for="ch" forName="parBigCircle"/>
              <dgm:constr type="ctrY" for="ch" forName="parBigCircle" refType="h" fact="0.5639"/>
              <dgm:constr type="w" for="ch" forName="parBigCircle" refType="w" fact="0.6631"/>
              <dgm:constr type="h" for="ch" forName="parBigCircle" refType="w" refFor="ch" refForName="parBigCircle"/>
              <dgm:constr type="r" for="ch" forName="parTx" refType="w"/>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l" for="ch" forName="bSpace"/>
              <dgm:constr type="w" for="ch" forName="bSpace" val="1"/>
            </dgm:constrLst>
          </dgm:if>
          <dgm:else name="Name7">
            <dgm:constrLst>
              <dgm:constr type="r" for="ch" forName="parBigCircle" refType="w"/>
              <dgm:constr type="ctrY" for="ch" forName="parBigCircle" refType="h" fact="0.5639"/>
              <dgm:constr type="w" for="ch" forName="parBigCircle" refType="w" fact="0.6631"/>
              <dgm:constr type="h" for="ch" forName="parBigCircle" refType="w" refFor="ch" refForName="parBigCircle"/>
              <dgm:constr type="l" for="ch" forName="parTx" fact="0"/>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r" for="ch" forName="bSpace"/>
              <dgm:constr type="w" for="ch" forName="bSpace" val="1"/>
            </dgm:constrLst>
          </dgm:else>
        </dgm:choose>
        <dgm:layoutNode name="parBigCircle" styleLbl="node0">
          <dgm:alg type="sp"/>
          <dgm:shape xmlns:r="http://schemas.openxmlformats.org/officeDocument/2006/relationships" type="donut" r:blip="">
            <dgm:adjLst>
              <dgm:adj idx="1" val="0.2"/>
            </dgm:adjLst>
          </dgm:shape>
          <dgm:presOf/>
          <dgm:constrLst>
            <dgm:constr type="h" refType="w" op="equ"/>
          </dgm:constrLst>
        </dgm:layoutNode>
        <dgm:layoutNode name="parTx" styleLbl="revTx">
          <dgm:choose name="Name8">
            <dgm:if name="Name9" func="var" arg="dir" op="equ" val="norm">
              <dgm:alg type="tx">
                <dgm:param type="autoTxRot" val="grav"/>
                <dgm:param type="parTxLTRAlign" val="l"/>
              </dgm:alg>
              <dgm:shape xmlns:r="http://schemas.openxmlformats.org/officeDocument/2006/relationships" rot="295" type="rect" r:blip="">
                <dgm:adjLst/>
              </dgm:shape>
              <dgm:presOf axis="self" ptType="node"/>
              <dgm:constrLst>
                <dgm:constr type="lMarg" refType="primFontSz" fact="0.2"/>
                <dgm:constr type="rMarg"/>
                <dgm:constr type="tMarg"/>
                <dgm:constr type="bMarg"/>
              </dgm:constrLst>
            </dgm:if>
            <dgm:else name="Name10">
              <dgm:alg type="tx">
                <dgm:param type="autoTxRot" val="grav"/>
                <dgm:param type="parTxLTRAlign" val="r"/>
              </dgm:alg>
              <dgm:shape xmlns:r="http://schemas.openxmlformats.org/officeDocument/2006/relationships" rot="65" type="rect" r:blip="">
                <dgm:adjLst/>
              </dgm:shape>
              <dgm:presOf axis="self" ptType="node"/>
              <dgm:constrLst>
                <dgm:constr type="lMarg"/>
                <dgm:constr type="rMarg" refType="primFontSz" fact="0.2"/>
                <dgm:constr type="tMarg"/>
                <dgm:constr type="bMarg"/>
              </dgm:constrLst>
            </dgm:else>
          </dgm:choose>
          <dgm:ruleLst>
            <dgm:rule type="primFontSz" val="5" fact="NaN" max="NaN"/>
          </dgm:ruleLst>
        </dgm:layoutNode>
        <dgm:layoutNode name="bSpace">
          <dgm:alg type="sp"/>
          <dgm:shape xmlns:r="http://schemas.openxmlformats.org/officeDocument/2006/relationships" r:blip="">
            <dgm:adjLst/>
          </dgm:shape>
          <dgm:presOf/>
        </dgm:layoutNode>
      </dgm:layoutNode>
      <dgm:choose name="Name11">
        <dgm:if name="Name12" func="var" arg="dir" op="equ" val="norm">
          <dgm:layoutNode name="parBackupNorm">
            <dgm:alg type="sp"/>
            <dgm:shape xmlns:r="http://schemas.openxmlformats.org/officeDocument/2006/relationships" r:blip="">
              <dgm:adjLst/>
            </dgm:shape>
            <dgm:presOf/>
          </dgm:layoutNode>
        </dgm:if>
        <dgm:else name="Name13">
          <dgm:layoutNode name="parBackupRTL">
            <dgm:alg type="sp"/>
            <dgm:shape xmlns:r="http://schemas.openxmlformats.org/officeDocument/2006/relationships" r:blip="">
              <dgm:adjLst/>
            </dgm:shape>
            <dgm:presOf/>
          </dgm:layoutNode>
        </dgm:else>
      </dgm:choose>
      <dgm:forEach name="Name14" axis="followSib" ptType="sibTrans" hideLastTrans="0" cnt="1">
        <dgm:layoutNode name="parSpace">
          <dgm:alg type="sp"/>
          <dgm:shape xmlns:r="http://schemas.openxmlformats.org/officeDocument/2006/relationships" r:blip="">
            <dgm:adjLst/>
          </dgm:shape>
          <dgm:presOf/>
        </dgm:layoutNode>
      </dgm:forEach>
      <dgm:forEach name="Name15" axis="ch" ptType="node">
        <dgm:choose name="Name16">
          <dgm:if name="Name17" func="var" arg="dir" op="equ" val="norm">
            <dgm:layoutNode name="desBackupLeftNorm">
              <dgm:alg type="sp"/>
              <dgm:shape xmlns:r="http://schemas.openxmlformats.org/officeDocument/2006/relationships" r:blip="">
                <dgm:adjLst/>
              </dgm:shape>
              <dgm:presOf/>
            </dgm:layoutNode>
          </dgm:if>
          <dgm:else name="Name18">
            <dgm:choose name="Name19">
              <dgm:if name="Name20" axis="self" ptType="node" func="pos" op="equ" val="1">
                <dgm:layoutNode name="desBackupRightRev">
                  <dgm:alg type="sp"/>
                  <dgm:shape xmlns:r="http://schemas.openxmlformats.org/officeDocument/2006/relationships" r:blip="">
                    <dgm:adjLst/>
                  </dgm:shape>
                  <dgm:presOf/>
                </dgm:layoutNode>
              </dgm:if>
              <dgm:else name="Name21"/>
            </dgm:choose>
          </dgm:else>
        </dgm:choose>
        <dgm:layoutNode name="desComposite">
          <dgm:alg type="composite"/>
          <dgm:shape xmlns:r="http://schemas.openxmlformats.org/officeDocument/2006/relationships" r:blip="">
            <dgm:adjLst/>
          </dgm:shape>
          <dgm:choose name="Name22">
            <dgm:if name="Name23" func="var" arg="dir" op="equ" val="norm">
              <dgm:constrLst>
                <dgm:constr type="ctrX" for="ch" forName="desCircle" refType="w" fact="0.5"/>
                <dgm:constr type="ctrY" for="ch" forName="desCircle" refType="h" fact="0.5"/>
                <dgm:constr type="w" for="ch" forName="desCircle" refType="w" fact="0.3249"/>
                <dgm:constr type="h" for="ch" forName="desCircle" refType="w" refFor="ch" refForName="desCircle"/>
                <dgm:constr type="l" for="ch" forName="chTx"/>
                <dgm:constr type="b" for="ch" forName="chTx" refType="h"/>
                <dgm:constr type="w" for="ch" forName="chTx" refType="w" fact="0.5786"/>
                <dgm:constr type="h" for="ch" forName="chTx" refType="h" fact="0.4525"/>
                <dgm:constr type="r" for="ch" forName="desTx" refType="w"/>
                <dgm:constr type="t" for="ch" forName="desTx"/>
                <dgm:constr type="w" for="ch" forName="desTx" refType="w" fact="0.5786"/>
                <dgm:constr type="h" for="ch" forName="desTx" refType="h" fact="0.4525"/>
              </dgm:constrLst>
            </dgm:if>
            <dgm:else name="Name24">
              <dgm:constrLst>
                <dgm:constr type="ctrX" for="ch" forName="desCircle" refType="w" fact="0.5"/>
                <dgm:constr type="ctrY" for="ch" forName="desCircle" refType="h" fact="0.5"/>
                <dgm:constr type="w" for="ch" forName="desCircle" refType="w" fact="0.3249"/>
                <dgm:constr type="h" for="ch" forName="desCircle" refType="w" refFor="ch" refForName="desCircle"/>
                <dgm:constr type="r" for="ch" forName="chTx" refType="w"/>
                <dgm:constr type="b" for="ch" forName="chTx" refType="h"/>
                <dgm:constr type="w" for="ch" forName="chTx" refType="w" fact="0.5786"/>
                <dgm:constr type="h" for="ch" forName="chTx" refType="h" fact="0.4525"/>
                <dgm:constr type="l" for="ch" forName="desTx"/>
                <dgm:constr type="t" for="ch" forName="desTx"/>
                <dgm:constr type="w" for="ch" forName="desTx" refType="w" fact="0.5786"/>
                <dgm:constr type="h" for="ch" forName="desTx" refType="h" fact="0.4525"/>
              </dgm:constrLst>
            </dgm:else>
          </dgm:choose>
          <dgm:layoutNode name="desCircle" styleLbl="node1">
            <dgm:alg type="sp"/>
            <dgm:shape xmlns:r="http://schemas.openxmlformats.org/officeDocument/2006/relationships" type="ellipse" r:blip="">
              <dgm:adjLst/>
            </dgm:shape>
            <dgm:presOf/>
            <dgm:constrLst>
              <dgm:constr type="h" refType="w" op="equ"/>
            </dgm:constrLst>
          </dgm:layoutNode>
          <dgm:layoutNode name="chTx" styleLbl="revTx">
            <dgm:choose name="Name25">
              <dgm:if name="Name26" func="var" arg="dir" op="equ" val="norm">
                <dgm:alg type="tx">
                  <dgm:param type="autoTxRot" val="grav"/>
                  <dgm:param type="parTxLTRAlign" val="r"/>
                  <dgm:param type="txAnchorVert" val="mid"/>
                  <dgm:param type="txAnchorVertCh" val="mid"/>
                </dgm:alg>
                <dgm:shape xmlns:r="http://schemas.openxmlformats.org/officeDocument/2006/relationships" rot="295" type="rect" r:blip="">
                  <dgm:adjLst/>
                </dgm:shape>
                <dgm:presOf axis="self" ptType="node"/>
              </dgm:if>
              <dgm:else name="Name27">
                <dgm:alg type="tx">
                  <dgm:param type="autoTxRot" val="grav"/>
                  <dgm:param type="parTxLTRAlign" val="l"/>
                  <dgm:param type="txAnchorVert" val="mid"/>
                  <dgm:param type="txAnchorVertCh" val="mid"/>
                </dgm:alg>
                <dgm:shape xmlns:r="http://schemas.openxmlformats.org/officeDocument/2006/relationships" rot="65" type="rect" r:blip="">
                  <dgm:adjLst/>
                </dgm:shape>
                <dgm:presOf axis="self" ptType="node"/>
              </dgm:else>
            </dgm:choose>
            <dgm:choose name="Name28">
              <dgm:if name="Name29" func="var" arg="dir" op="equ" val="norm">
                <dgm:constrLst>
                  <dgm:constr type="lMarg"/>
                  <dgm:constr type="rMarg" refType="primFontSz" fact="0.2"/>
                  <dgm:constr type="tMarg"/>
                  <dgm:constr type="bMarg"/>
                </dgm:constrLst>
              </dgm:if>
              <dgm:else name="Name30">
                <dgm:constrLst>
                  <dgm:constr type="rMarg"/>
                  <dgm:constr type="lMarg" refType="primFontSz" fact="0.2"/>
                  <dgm:constr type="tMarg"/>
                  <dgm:constr type="bMarg"/>
                </dgm:constrLst>
              </dgm:else>
            </dgm:choose>
            <dgm:ruleLst>
              <dgm:rule type="primFontSz" val="5" fact="NaN" max="NaN"/>
            </dgm:ruleLst>
          </dgm:layoutNode>
          <dgm:layoutNode name="desTx" styleLbl="revTx">
            <dgm:varLst>
              <dgm:bulletEnabled val="1"/>
            </dgm:varLst>
            <dgm:choose name="Name31">
              <dgm:if name="Name32" func="var" arg="dir" op="equ" val="norm">
                <dgm:alg type="tx">
                  <dgm:param type="autoTxRot" val="grav"/>
                  <dgm:param type="parTxLTRAlign" val="l"/>
                  <dgm:param type="shpTxLTRAlignCh" val="l"/>
                  <dgm:param type="stBulletLvl" val="1"/>
                  <dgm:param type="txAnchorVert" val="mid"/>
                </dgm:alg>
                <dgm:shape xmlns:r="http://schemas.openxmlformats.org/officeDocument/2006/relationships" rot="295" type="rect" r:blip="">
                  <dgm:adjLst/>
                </dgm:shape>
                <dgm:presOf axis="des" ptType="node"/>
              </dgm:if>
              <dgm:else name="Name33">
                <dgm:alg type="tx">
                  <dgm:param type="autoTxRot" val="grav"/>
                  <dgm:param type="parTxLTRAlign" val="r"/>
                  <dgm:param type="shpTxLTRAlignCh" val="r"/>
                  <dgm:param type="stBulletLvl" val="1"/>
                  <dgm:param type="txAnchorVert" val="mid"/>
                </dgm:alg>
                <dgm:shape xmlns:r="http://schemas.openxmlformats.org/officeDocument/2006/relationships" rot="65" type="rect" r:blip="">
                  <dgm:adjLst/>
                </dgm:shape>
                <dgm:presOf axis="des" ptType="node"/>
              </dgm:else>
            </dgm:choose>
            <dgm:choose name="Name34">
              <dgm:if name="Name35" func="var" arg="dir" op="equ" val="norm">
                <dgm:constrLst>
                  <dgm:constr type="rMarg"/>
                  <dgm:constr type="lMarg" refType="primFontSz" fact="0.2"/>
                  <dgm:constr type="tMarg"/>
                  <dgm:constr type="bMarg"/>
                </dgm:constrLst>
              </dgm:if>
              <dgm:else name="Name36">
                <dgm:constrLst>
                  <dgm:constr type="lMarg"/>
                  <dgm:constr type="rMarg" refType="primFontSz" fact="0.2"/>
                  <dgm:constr type="tMarg"/>
                  <dgm:constr type="bMarg"/>
                </dgm:constrLst>
              </dgm:else>
            </dgm:choose>
            <dgm:ruleLst>
              <dgm:rule type="primFontSz" val="5" fact="NaN" max="NaN"/>
            </dgm:ruleLst>
          </dgm:layoutNode>
        </dgm:layoutNode>
        <dgm:layoutNode name="desBackupRightNorm">
          <dgm:alg type="sp"/>
          <dgm:shape xmlns:r="http://schemas.openxmlformats.org/officeDocument/2006/relationships" r:blip="">
            <dgm:adjLst/>
          </dgm:shape>
          <dgm:presOf/>
        </dgm:layoutNode>
        <dgm:choose name="Name37">
          <dgm:if name="Name38" func="var" arg="dir" op="neq" val="norm">
            <dgm:choose name="Name39">
              <dgm:if name="Name40" axis="self" ptType="node" func="revPos" op="neq" val="1">
                <dgm:layoutNode name="desBackupLeftRev">
                  <dgm:alg type="sp"/>
                  <dgm:shape xmlns:r="http://schemas.openxmlformats.org/officeDocument/2006/relationships" r:blip="">
                    <dgm:adjLst/>
                  </dgm:shape>
                  <dgm:presOf/>
                </dgm:layoutNode>
              </dgm:if>
              <dgm:else name="Name41"/>
            </dgm:choose>
          </dgm:if>
          <dgm:else name="Name42"/>
        </dgm:choose>
        <dgm:forEach name="Name43" axis="followSib" ptType="sibTrans" hideLastTrans="0" cnt="1">
          <dgm:layoutNode name="desSpace">
            <dgm:alg type="sp"/>
            <dgm:shape xmlns:r="http://schemas.openxmlformats.org/officeDocument/2006/relationships" r:blip="">
              <dgm:adjLst/>
            </dgm:shape>
            <dgm:presOf/>
          </dgm:layoutNode>
        </dgm:forEach>
      </dgm:forEach>
      <dgm:choose name="Name44">
        <dgm:if name="Name45" func="var" arg="dir" op="neq" val="norm">
          <dgm:layoutNode name="parBackupRev">
            <dgm:alg type="sp"/>
            <dgm:shape xmlns:r="http://schemas.openxmlformats.org/officeDocument/2006/relationships" r:blip="">
              <dgm:adjLst/>
            </dgm:shape>
            <dgm:presOf/>
          </dgm:layoutNode>
        </dgm:if>
        <dgm:else name="Name46"/>
      </dgm:choose>
    </dgm:forEach>
  </dgm:layoutNode>
</dgm:layoutDef>
</file>

<file path=ppt/diagrams/layout6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8.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0.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7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7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3.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94.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9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9.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0.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51.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E6459E-22D7-40CD-8C2A-0CCAFE81E6F8}" type="datetimeFigureOut">
              <a:rPr lang="en-GB" smtClean="0"/>
              <a:t>13/11/2018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9DA2FD-2422-47A1-BE84-C4D81DF2E1B3}" type="slidenum">
              <a:rPr lang="en-GB" smtClean="0"/>
              <a:t>‹#›</a:t>
            </a:fld>
            <a:endParaRPr lang="en-GB"/>
          </a:p>
        </p:txBody>
      </p:sp>
    </p:spTree>
    <p:extLst>
      <p:ext uri="{BB962C8B-B14F-4D97-AF65-F5344CB8AC3E}">
        <p14:creationId xmlns:p14="http://schemas.microsoft.com/office/powerpoint/2010/main" val="1652824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D4230629-5888-4D1C-A4CE-839FFE8D6DEC}"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914400" rtl="0" eaLnBrk="0" fontAlgn="auto" latinLnBrk="0" hangingPunct="0">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rial" charset="0"/>
              <a:ea typeface="ＭＳ Ｐゴシック" pitchFamily="34" charset="-128"/>
              <a:cs typeface="+mn-cs"/>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atin typeface="Times" pitchFamily="18" charset="0"/>
                <a:ea typeface="ＭＳ Ｐゴシック" pitchFamily="34" charset="-128"/>
              </a:rPr>
              <a:t>Doesn’t mean that we perform worse on all cognitive tasks with advancing age -- we can use our world knowledge in order to make better decisions and to offset these changes in RT -- but it does often mean that with advancing age we take longer to make a decision</a:t>
            </a:r>
          </a:p>
        </p:txBody>
      </p:sp>
    </p:spTree>
    <p:extLst>
      <p:ext uri="{BB962C8B-B14F-4D97-AF65-F5344CB8AC3E}">
        <p14:creationId xmlns:p14="http://schemas.microsoft.com/office/powerpoint/2010/main" val="478680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6ACA42FB-A7B0-4571-86F4-36A23AF74860}"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914400" rtl="0" eaLnBrk="0" fontAlgn="auto" latinLnBrk="0" hangingPunct="0">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rial" charset="0"/>
              <a:ea typeface="ＭＳ Ｐゴシック" pitchFamily="34" charset="-128"/>
              <a:cs typeface="+mn-cs"/>
            </a:endParaRPr>
          </a:p>
        </p:txBody>
      </p:sp>
      <p:sp>
        <p:nvSpPr>
          <p:cNvPr id="60419" name="Rectangle 2"/>
          <p:cNvSpPr>
            <a:spLocks noGrp="1" noRot="1" noChangeAspect="1" noChangeArrowheads="1" noTextEdit="1"/>
          </p:cNvSpPr>
          <p:nvPr>
            <p:ph type="sldImg"/>
          </p:nvPr>
        </p:nvSpPr>
        <p:spPr>
          <a:solidFill>
            <a:srgbClr val="FFFFFF"/>
          </a:solidFill>
          <a:ln/>
        </p:spPr>
      </p:sp>
      <p:sp>
        <p:nvSpPr>
          <p:cNvPr id="6042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a:latin typeface="Times" pitchFamily="18" charset="0"/>
                <a:ea typeface="ＭＳ Ｐゴシック" pitchFamily="34" charset="-128"/>
              </a:rPr>
              <a:t>Read numbers: 1 3 8 9 1 7 2 6  </a:t>
            </a:r>
          </a:p>
        </p:txBody>
      </p:sp>
    </p:spTree>
    <p:extLst>
      <p:ext uri="{BB962C8B-B14F-4D97-AF65-F5344CB8AC3E}">
        <p14:creationId xmlns:p14="http://schemas.microsoft.com/office/powerpoint/2010/main" val="4019075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07B03B40-38D0-4F34-B4BE-E953EC830B80}"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914400" rtl="0" eaLnBrk="0" fontAlgn="auto" latinLnBrk="0" hangingPunct="0">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Arial" charset="0"/>
              <a:ea typeface="ＭＳ Ｐゴシック" pitchFamily="34" charset="-128"/>
              <a:cs typeface="+mn-cs"/>
            </a:endParaRPr>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atin typeface="Times" pitchFamily="18" charset="0"/>
                <a:ea typeface="ＭＳ Ｐゴシック" pitchFamily="34" charset="-128"/>
              </a:rPr>
              <a:t>1 9 3 7 1 8 2 3 </a:t>
            </a:r>
          </a:p>
        </p:txBody>
      </p:sp>
    </p:spTree>
    <p:extLst>
      <p:ext uri="{BB962C8B-B14F-4D97-AF65-F5344CB8AC3E}">
        <p14:creationId xmlns:p14="http://schemas.microsoft.com/office/powerpoint/2010/main" val="3751981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4C7DF77D-6064-4869-9032-406F34D7FE15}"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914400" rtl="0" eaLnBrk="0" fontAlgn="auto" latinLnBrk="0" hangingPunct="0">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rial" charset="0"/>
              <a:ea typeface="ＭＳ Ｐゴシック" pitchFamily="34" charset="-128"/>
              <a:cs typeface="+mn-cs"/>
            </a:endParaRPr>
          </a:p>
        </p:txBody>
      </p:sp>
      <p:sp>
        <p:nvSpPr>
          <p:cNvPr id="64515" name="Rectangle 2"/>
          <p:cNvSpPr>
            <a:spLocks noGrp="1" noRot="1" noChangeAspect="1" noChangeArrowheads="1" noTextEdit="1"/>
          </p:cNvSpPr>
          <p:nvPr>
            <p:ph type="sldImg"/>
          </p:nvPr>
        </p:nvSpPr>
        <p:spPr>
          <a:solidFill>
            <a:srgbClr val="FFFFFF"/>
          </a:solidFill>
          <a:ln/>
        </p:spPr>
      </p:sp>
      <p:sp>
        <p:nvSpPr>
          <p:cNvPr id="64516"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a:latin typeface="Times" pitchFamily="18" charset="0"/>
                <a:ea typeface="ＭＳ Ｐゴシック" pitchFamily="34" charset="-128"/>
              </a:rPr>
              <a:t>1 9 3 7 1 8 2 3 </a:t>
            </a:r>
          </a:p>
        </p:txBody>
      </p:sp>
    </p:spTree>
    <p:extLst>
      <p:ext uri="{BB962C8B-B14F-4D97-AF65-F5344CB8AC3E}">
        <p14:creationId xmlns:p14="http://schemas.microsoft.com/office/powerpoint/2010/main" val="678257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D7D8E2-0597-4400-B133-13C5B4411B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26898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7F2C42-5E0A-4F53-96B6-FDBF5C644860}"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23906" name="Rectangle 3074"/>
          <p:cNvSpPr>
            <a:spLocks noGrp="1" noRot="1" noChangeAspect="1" noChangeArrowheads="1" noTextEdit="1"/>
          </p:cNvSpPr>
          <p:nvPr>
            <p:ph type="sldImg"/>
          </p:nvPr>
        </p:nvSpPr>
        <p:spPr>
          <a:ln/>
        </p:spPr>
      </p:sp>
      <p:sp>
        <p:nvSpPr>
          <p:cNvPr id="123907" name="Rectangle 3075"/>
          <p:cNvSpPr>
            <a:spLocks noGrp="1" noChangeArrowheads="1"/>
          </p:cNvSpPr>
          <p:nvPr>
            <p:ph type="body" idx="1"/>
          </p:nvPr>
        </p:nvSpPr>
        <p:spPr/>
        <p:txBody>
          <a:bodyPr/>
          <a:lstStyle/>
          <a:p>
            <a:endParaRPr lang="en-US" b="1" i="1" dirty="0"/>
          </a:p>
        </p:txBody>
      </p:sp>
    </p:spTree>
    <p:extLst>
      <p:ext uri="{BB962C8B-B14F-4D97-AF65-F5344CB8AC3E}">
        <p14:creationId xmlns:p14="http://schemas.microsoft.com/office/powerpoint/2010/main" val="1799950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92099C-35F1-49FB-8BB5-9A6253119DDA}"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89090" name="Rectangle 2050"/>
          <p:cNvSpPr>
            <a:spLocks noGrp="1" noRot="1" noChangeAspect="1" noChangeArrowheads="1" noTextEdit="1"/>
          </p:cNvSpPr>
          <p:nvPr>
            <p:ph type="sldImg"/>
          </p:nvPr>
        </p:nvSpPr>
        <p:spPr>
          <a:ln/>
        </p:spPr>
      </p:sp>
      <p:sp>
        <p:nvSpPr>
          <p:cNvPr id="89091" name="Rectangle 2051"/>
          <p:cNvSpPr>
            <a:spLocks noGrp="1" noChangeArrowheads="1"/>
          </p:cNvSpPr>
          <p:nvPr>
            <p:ph type="body" idx="1"/>
          </p:nvPr>
        </p:nvSpPr>
        <p:spPr/>
        <p:txBody>
          <a:bodyPr/>
          <a:lstStyle/>
          <a:p>
            <a:r>
              <a:rPr lang="en-US" dirty="0"/>
              <a:t>The study of cognitive development in adulthood encompasses </a:t>
            </a:r>
            <a:r>
              <a:rPr lang="en-US" u="sng" dirty="0"/>
              <a:t>two broad and related topics</a:t>
            </a:r>
            <a:r>
              <a:rPr lang="en-US" dirty="0"/>
              <a:t>. The study of </a:t>
            </a:r>
            <a:r>
              <a:rPr lang="en-US" b="1" dirty="0"/>
              <a:t>cognitive development</a:t>
            </a:r>
            <a:r>
              <a:rPr lang="en-US" dirty="0"/>
              <a:t> involves understanding the </a:t>
            </a:r>
            <a:r>
              <a:rPr lang="en-US" b="1" i="1" dirty="0"/>
              <a:t>nature of changes</a:t>
            </a:r>
            <a:r>
              <a:rPr lang="en-US" dirty="0"/>
              <a:t> in adults’ thinking skills and problem solving abilities and how these skills and abilities may be affected by aging processes. The study of adults’ </a:t>
            </a:r>
            <a:r>
              <a:rPr lang="en-US" b="1" dirty="0"/>
              <a:t>intellectual abilities</a:t>
            </a:r>
            <a:r>
              <a:rPr lang="en-US" dirty="0"/>
              <a:t> involves the measurement of intelligence through the use of </a:t>
            </a:r>
            <a:r>
              <a:rPr lang="en-US" u="sng" dirty="0"/>
              <a:t>tests</a:t>
            </a:r>
            <a:r>
              <a:rPr lang="en-US" dirty="0"/>
              <a:t>, as well as understanding how intelligence may improve or decline with age. Clearly, intelligence is related to cognitive development.</a:t>
            </a:r>
          </a:p>
          <a:p>
            <a:endParaRPr lang="en-US" dirty="0"/>
          </a:p>
          <a:p>
            <a:r>
              <a:rPr lang="en-US" dirty="0"/>
              <a:t>I want to begin by contrasting </a:t>
            </a:r>
            <a:r>
              <a:rPr lang="en-US" b="1" dirty="0"/>
              <a:t>two different points of view</a:t>
            </a:r>
            <a:r>
              <a:rPr lang="en-US" dirty="0"/>
              <a:t> in regards to intellectual aging. By </a:t>
            </a:r>
            <a:r>
              <a:rPr lang="en-US" b="1" i="1" dirty="0"/>
              <a:t>intellectual aging</a:t>
            </a:r>
            <a:r>
              <a:rPr lang="en-US" dirty="0"/>
              <a:t>, I mean changes in adults’ cognitive or intellectual skills that are associated with, or perhaps caused by, the processes of aging.</a:t>
            </a:r>
          </a:p>
          <a:p>
            <a:endParaRPr lang="en-US" dirty="0"/>
          </a:p>
          <a:p>
            <a:r>
              <a:rPr lang="en-US" dirty="0"/>
              <a:t>One view that dominated the field of psychology for many decades of the 20</a:t>
            </a:r>
            <a:r>
              <a:rPr lang="en-US" baseline="30000" dirty="0"/>
              <a:t>th</a:t>
            </a:r>
            <a:r>
              <a:rPr lang="en-US" dirty="0"/>
              <a:t> century is that intelligence peaks in early adulthood and then begins to decline. This is the </a:t>
            </a:r>
            <a:r>
              <a:rPr lang="en-US" b="1" dirty="0"/>
              <a:t>traditional view</a:t>
            </a:r>
            <a:r>
              <a:rPr lang="en-US" dirty="0"/>
              <a:t> of intellectual aging.</a:t>
            </a:r>
          </a:p>
          <a:p>
            <a:endParaRPr lang="en-US" dirty="0"/>
          </a:p>
          <a:p>
            <a:r>
              <a:rPr lang="en-US" dirty="0"/>
              <a:t>Traditionalists argue that, as the biological organism (the person) begins to age, this initiates a lengthy period of physiological deterioration that results in inevitable cognitive declines. The aging mind simply doesn’t function as well as the younger mind.</a:t>
            </a:r>
          </a:p>
          <a:p>
            <a:endParaRPr lang="en-US" dirty="0"/>
          </a:p>
          <a:p>
            <a:r>
              <a:rPr lang="en-US" dirty="0"/>
              <a:t>This </a:t>
            </a:r>
            <a:r>
              <a:rPr lang="en-US" b="1" dirty="0" err="1"/>
              <a:t>decrementalist</a:t>
            </a:r>
            <a:r>
              <a:rPr lang="en-US" dirty="0"/>
              <a:t> perspective claims that age-related losses in intellectual functioning cannot be slowed down or reversed.</a:t>
            </a:r>
          </a:p>
          <a:p>
            <a:endParaRPr lang="en-US" dirty="0"/>
          </a:p>
          <a:p>
            <a:r>
              <a:rPr lang="en-US" dirty="0"/>
              <a:t>This understanding of intellectual aging was based on some of the earliest studies of age-related changes in intelligence which showed that, when adults of different ages were compared to one another (</a:t>
            </a:r>
            <a:r>
              <a:rPr lang="en-US" u="sng" dirty="0"/>
              <a:t>cross-sectional studies</a:t>
            </a:r>
            <a:r>
              <a:rPr lang="en-US" dirty="0"/>
              <a:t>), </a:t>
            </a:r>
            <a:r>
              <a:rPr lang="en-US" b="1" dirty="0"/>
              <a:t>younger adults’ IQ scores were superior to those of older adults</a:t>
            </a:r>
            <a:r>
              <a:rPr lang="en-US" dirty="0"/>
              <a:t>. However, younger adults tend to be better-educated than older adults--and have been in school more recently--so these factors may account for observed differences on paper-and-pencil measures of intelligence (which are very much like school learning tasks). </a:t>
            </a:r>
          </a:p>
        </p:txBody>
      </p:sp>
    </p:spTree>
    <p:extLst>
      <p:ext uri="{BB962C8B-B14F-4D97-AF65-F5344CB8AC3E}">
        <p14:creationId xmlns:p14="http://schemas.microsoft.com/office/powerpoint/2010/main" val="3918379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936769E-3C18-410E-8DAC-8FEDCEFD99D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r>
              <a:rPr lang="en-US" dirty="0"/>
              <a:t>A different perspective and one much more in line with contemporary views of intellectual aging is that the </a:t>
            </a:r>
            <a:r>
              <a:rPr lang="en-US" b="1" dirty="0"/>
              <a:t>potential </a:t>
            </a:r>
            <a:r>
              <a:rPr lang="en-US" dirty="0"/>
              <a:t>exists for </a:t>
            </a:r>
            <a:r>
              <a:rPr lang="en-US" u="sng" dirty="0"/>
              <a:t>increases</a:t>
            </a:r>
            <a:r>
              <a:rPr lang="en-US" dirty="0"/>
              <a:t> in intellectual functioning throughout most of the adult life span.</a:t>
            </a:r>
          </a:p>
          <a:p>
            <a:endParaRPr lang="en-US" dirty="0"/>
          </a:p>
          <a:p>
            <a:r>
              <a:rPr lang="en-US" dirty="0"/>
              <a:t>Today, psychologists who take a </a:t>
            </a:r>
            <a:r>
              <a:rPr lang="en-US" b="1" dirty="0"/>
              <a:t>life-span perspective</a:t>
            </a:r>
            <a:r>
              <a:rPr lang="en-US" dirty="0"/>
              <a:t> on intellectual aging, argue that intellectual decline is not inevitable and can, in many cases, either be slowed down or reversed. Also, life-span </a:t>
            </a:r>
            <a:r>
              <a:rPr lang="en-US" dirty="0" err="1"/>
              <a:t>developmentalists</a:t>
            </a:r>
            <a:r>
              <a:rPr lang="en-US" dirty="0"/>
              <a:t> distinguish between the genetically-determined, biologically-rooted aspects of intelligence and those aspects that are largely determined by the </a:t>
            </a:r>
            <a:r>
              <a:rPr lang="en-US" b="1" dirty="0"/>
              <a:t>cultural environment</a:t>
            </a:r>
            <a:r>
              <a:rPr lang="en-US" dirty="0"/>
              <a:t>. While the biologically-determined dimension of intelligence may decline, there is no reason for the culturally-determined dimension to decline with age, they argue.</a:t>
            </a:r>
          </a:p>
          <a:p>
            <a:endParaRPr lang="en-US" dirty="0"/>
          </a:p>
          <a:p>
            <a:r>
              <a:rPr lang="en-US" dirty="0"/>
              <a:t>Also, life span </a:t>
            </a:r>
            <a:r>
              <a:rPr lang="en-US" dirty="0" err="1"/>
              <a:t>developmentalists</a:t>
            </a:r>
            <a:r>
              <a:rPr lang="en-US" dirty="0"/>
              <a:t> claim that all development consists of </a:t>
            </a:r>
            <a:r>
              <a:rPr lang="en-US" b="1" dirty="0"/>
              <a:t>dual processes of gain and loss</a:t>
            </a:r>
            <a:r>
              <a:rPr lang="en-US" dirty="0"/>
              <a:t>. What this means in regards to intellectual functioning is that, even for those dimensions of intelligence that may begin to decline with age or through lack of use, other dimensions may be developed to </a:t>
            </a:r>
            <a:r>
              <a:rPr lang="en-US" b="1" dirty="0"/>
              <a:t>compensate</a:t>
            </a:r>
            <a:r>
              <a:rPr lang="en-US" dirty="0"/>
              <a:t> for or </a:t>
            </a:r>
            <a:r>
              <a:rPr lang="en-US" b="1" dirty="0"/>
              <a:t>adapt</a:t>
            </a:r>
            <a:r>
              <a:rPr lang="en-US" dirty="0"/>
              <a:t> to those losses.</a:t>
            </a:r>
          </a:p>
          <a:p>
            <a:endParaRPr lang="en-US" dirty="0"/>
          </a:p>
          <a:p>
            <a:r>
              <a:rPr lang="en-US" dirty="0"/>
              <a:t>The life span development view of intellectual aging has emerged in psychology over the past 3 decades and is </a:t>
            </a:r>
            <a:r>
              <a:rPr lang="en-US" u="sng" dirty="0"/>
              <a:t>the predominant perspective</a:t>
            </a:r>
            <a:r>
              <a:rPr lang="en-US" dirty="0"/>
              <a:t> in the study of adult cognitive development today.</a:t>
            </a:r>
          </a:p>
          <a:p>
            <a:endParaRPr lang="en-US" dirty="0"/>
          </a:p>
          <a:p>
            <a:r>
              <a:rPr lang="en-US" dirty="0"/>
              <a:t>Next, I’d like to describe some of the major theoretical perspectives on intelligence and cognitive development across the adult years.</a:t>
            </a:r>
          </a:p>
        </p:txBody>
      </p:sp>
    </p:spTree>
    <p:extLst>
      <p:ext uri="{BB962C8B-B14F-4D97-AF65-F5344CB8AC3E}">
        <p14:creationId xmlns:p14="http://schemas.microsoft.com/office/powerpoint/2010/main" val="958888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C0F8A9-43CA-4C6D-B4D0-C521402671D7}"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79874" name="Rectangle 1026"/>
          <p:cNvSpPr>
            <a:spLocks noGrp="1" noRot="1" noChangeAspect="1" noChangeArrowheads="1" noTextEdit="1"/>
          </p:cNvSpPr>
          <p:nvPr>
            <p:ph type="sldImg"/>
          </p:nvPr>
        </p:nvSpPr>
        <p:spPr>
          <a:ln/>
        </p:spPr>
      </p:sp>
      <p:sp>
        <p:nvSpPr>
          <p:cNvPr id="79875" name="Rectangle 1027"/>
          <p:cNvSpPr>
            <a:spLocks noGrp="1" noChangeArrowheads="1"/>
          </p:cNvSpPr>
          <p:nvPr>
            <p:ph type="body" idx="1"/>
          </p:nvPr>
        </p:nvSpPr>
        <p:spPr/>
        <p:txBody>
          <a:bodyPr/>
          <a:lstStyle/>
          <a:p>
            <a:r>
              <a:rPr lang="en-US" dirty="0"/>
              <a:t>Traditionally, psychologists have measured intelligence using any of a number of intelligence tests, such as the </a:t>
            </a:r>
            <a:r>
              <a:rPr lang="en-US" b="1" dirty="0"/>
              <a:t>Wechsler Adult Intelligence Scale</a:t>
            </a:r>
            <a:r>
              <a:rPr lang="en-US" dirty="0"/>
              <a:t>. The results of these tests are quantified as an “intelligence quotient,” or </a:t>
            </a:r>
            <a:r>
              <a:rPr lang="en-US" b="1" dirty="0"/>
              <a:t>IQ</a:t>
            </a:r>
            <a:r>
              <a:rPr lang="en-US" dirty="0"/>
              <a:t>, hence the name,  </a:t>
            </a:r>
            <a:r>
              <a:rPr lang="en-US" b="1" dirty="0"/>
              <a:t>IQ tests</a:t>
            </a:r>
            <a:r>
              <a:rPr lang="en-US" dirty="0"/>
              <a:t>. These tests therefore quantify the </a:t>
            </a:r>
            <a:r>
              <a:rPr lang="en-US" u="sng" dirty="0"/>
              <a:t>amount of intelligence</a:t>
            </a:r>
            <a:r>
              <a:rPr lang="en-US" dirty="0"/>
              <a:t> that an individual is thought to have. Because of the use of tests to measure IQ, this practice is sometimes referred to as a </a:t>
            </a:r>
            <a:r>
              <a:rPr lang="en-US" b="1" dirty="0"/>
              <a:t>psychometric</a:t>
            </a:r>
            <a:r>
              <a:rPr lang="en-US" dirty="0"/>
              <a:t> approach to the study of intelligence.</a:t>
            </a:r>
          </a:p>
          <a:p>
            <a:endParaRPr lang="en-US" dirty="0"/>
          </a:p>
          <a:p>
            <a:r>
              <a:rPr lang="en-US" dirty="0"/>
              <a:t>In contrast to traditional IQ-oriented and </a:t>
            </a:r>
            <a:r>
              <a:rPr lang="en-US" u="sng" dirty="0"/>
              <a:t>quantitative</a:t>
            </a:r>
            <a:r>
              <a:rPr lang="en-US" dirty="0"/>
              <a:t> perspectives on intelligence, other theorists view adult intelligence in more qualitative ways, and they view changes in intelligence as representing qualitatively </a:t>
            </a:r>
            <a:r>
              <a:rPr lang="en-US" b="1" dirty="0"/>
              <a:t>different forms of thinking</a:t>
            </a:r>
            <a:r>
              <a:rPr lang="en-US" dirty="0"/>
              <a:t>, rather than as persons having more (or less) intelligence. These theories, in contrast to theories of intelligence, are much more likely to describe </a:t>
            </a:r>
            <a:r>
              <a:rPr lang="en-US" b="1" i="1" dirty="0"/>
              <a:t>developmental changes</a:t>
            </a:r>
            <a:r>
              <a:rPr lang="en-US" dirty="0"/>
              <a:t> in adults’ cognitive abilities.</a:t>
            </a:r>
          </a:p>
          <a:p>
            <a:endParaRPr lang="en-US" dirty="0"/>
          </a:p>
          <a:p>
            <a:r>
              <a:rPr lang="en-US" dirty="0"/>
              <a:t>One such theory of qualitative changes in intelligence, or thinking ability, is that of the Swiss psychologist, Jean Piaget. Piaget’s theory describes cognitive development from infancy to adulthood occurring in four distinct stages.</a:t>
            </a:r>
          </a:p>
          <a:p>
            <a:endParaRPr lang="en-US" dirty="0"/>
          </a:p>
          <a:p>
            <a:r>
              <a:rPr lang="en-US" u="sng" dirty="0"/>
              <a:t>Piaget’s theory</a:t>
            </a:r>
            <a:r>
              <a:rPr lang="en-US" dirty="0"/>
              <a:t>:</a:t>
            </a:r>
          </a:p>
          <a:p>
            <a:r>
              <a:rPr lang="en-US" dirty="0"/>
              <a:t>	According to Piaget, </a:t>
            </a:r>
            <a:r>
              <a:rPr lang="en-US" b="1" dirty="0"/>
              <a:t>formal operations</a:t>
            </a:r>
            <a:r>
              <a:rPr lang="en-US" dirty="0"/>
              <a:t> is the final and highest stage of cognitive development. Not all persons attain formal operational thinking skills: this depends on individual </a:t>
            </a:r>
            <a:r>
              <a:rPr lang="en-US" b="1" dirty="0"/>
              <a:t>genetic determinants</a:t>
            </a:r>
            <a:r>
              <a:rPr lang="en-US" dirty="0"/>
              <a:t> and the </a:t>
            </a:r>
            <a:r>
              <a:rPr lang="en-US" b="1" dirty="0"/>
              <a:t>quality of the social/cultural environment</a:t>
            </a:r>
            <a:r>
              <a:rPr lang="en-US" dirty="0"/>
              <a:t>. Individuals may develop formal operations in some domains (e.g., math), but not in others (e.g., social relations). Thus, formal operations are neither universal or uniform.</a:t>
            </a:r>
          </a:p>
          <a:p>
            <a:r>
              <a:rPr lang="en-US" dirty="0"/>
              <a:t>	The </a:t>
            </a:r>
            <a:r>
              <a:rPr lang="en-US" b="1" dirty="0"/>
              <a:t>characteristics of formal thinking</a:t>
            </a:r>
            <a:r>
              <a:rPr lang="en-US" dirty="0"/>
              <a:t> are the: (1) ability to think </a:t>
            </a:r>
            <a:r>
              <a:rPr lang="en-US" u="sng" dirty="0"/>
              <a:t>abstractly</a:t>
            </a:r>
            <a:r>
              <a:rPr lang="en-US" dirty="0"/>
              <a:t>; (2) ability to think in a </a:t>
            </a:r>
            <a:r>
              <a:rPr lang="en-US" u="sng" dirty="0"/>
              <a:t>hypothetical-deductive</a:t>
            </a:r>
            <a:r>
              <a:rPr lang="en-US" dirty="0"/>
              <a:t> fashion (“if-then” thinking); (3) capacity to think about one’s thinking (to take one’s thought as an object of thought, or to think about others’ thinking; sometimes referred to as </a:t>
            </a:r>
            <a:r>
              <a:rPr lang="en-US" u="sng" dirty="0"/>
              <a:t>metacognition</a:t>
            </a:r>
            <a:r>
              <a:rPr lang="en-US" dirty="0"/>
              <a:t>).</a:t>
            </a:r>
          </a:p>
          <a:p>
            <a:endParaRPr lang="en-US" dirty="0"/>
          </a:p>
          <a:p>
            <a:r>
              <a:rPr lang="en-US" u="sng" dirty="0"/>
              <a:t>Post-formal thinking skills</a:t>
            </a:r>
            <a:r>
              <a:rPr lang="en-US" dirty="0"/>
              <a:t>:</a:t>
            </a:r>
          </a:p>
          <a:p>
            <a:r>
              <a:rPr lang="en-US" dirty="0"/>
              <a:t>	Neo-Piagetian theorists believe there is a qualitatively distinct stage of development after formal operations in which thinking is characterized in the following ways:</a:t>
            </a:r>
          </a:p>
          <a:p>
            <a:r>
              <a:rPr lang="en-US" dirty="0"/>
              <a:t>	Thinking is </a:t>
            </a:r>
            <a:r>
              <a:rPr lang="en-US" b="1" dirty="0"/>
              <a:t>relativistic</a:t>
            </a:r>
            <a:r>
              <a:rPr lang="en-US" dirty="0"/>
              <a:t>: acceptance of conflicting views; able to explore multiple, sometimes competing perspectives; embrace ambiguity.</a:t>
            </a:r>
          </a:p>
          <a:p>
            <a:r>
              <a:rPr lang="en-US" dirty="0"/>
              <a:t>	Thinking is </a:t>
            </a:r>
            <a:r>
              <a:rPr lang="en-US" b="1" dirty="0"/>
              <a:t>interpersonal and feeling-oriented</a:t>
            </a:r>
            <a:r>
              <a:rPr lang="en-US" dirty="0"/>
              <a:t>: feelings, intuitions, and personal experiences become the basis for decision-making.</a:t>
            </a:r>
          </a:p>
          <a:p>
            <a:r>
              <a:rPr lang="en-US" dirty="0"/>
              <a:t>	Thinking is oriented towards </a:t>
            </a:r>
            <a:r>
              <a:rPr lang="en-US" b="1" dirty="0"/>
              <a:t>problem-finding</a:t>
            </a:r>
            <a:r>
              <a:rPr lang="en-US" dirty="0"/>
              <a:t> rather than problem-solving: post-formal thinkers ask new questions, explore new perspectives, new ways of looking at the world.</a:t>
            </a:r>
          </a:p>
          <a:p>
            <a:endParaRPr lang="en-US" dirty="0"/>
          </a:p>
          <a:p>
            <a:r>
              <a:rPr lang="en-US" u="sng" dirty="0"/>
              <a:t>Not all persons attain post-formal operational thinking abilities</a:t>
            </a:r>
            <a:r>
              <a:rPr lang="en-US" dirty="0"/>
              <a:t>. </a:t>
            </a:r>
          </a:p>
          <a:p>
            <a:endParaRPr lang="en-US" dirty="0"/>
          </a:p>
          <a:p>
            <a:r>
              <a:rPr lang="en-US" b="1" dirty="0"/>
              <a:t>Information processing</a:t>
            </a:r>
            <a:r>
              <a:rPr lang="en-US" dirty="0"/>
              <a:t> theories are rooted in a </a:t>
            </a:r>
            <a:r>
              <a:rPr lang="en-US" b="1" dirty="0"/>
              <a:t>cognitive science</a:t>
            </a:r>
            <a:r>
              <a:rPr lang="en-US" dirty="0"/>
              <a:t> approach to understanding intelligence. Cognitive scientists try to understand basic cognitive processes such as perception, memory, and problem-solving. They liken the functioning of the human mind as analogous to that of a computer. In particular, cognitive scientists focus on understanding the so-called “</a:t>
            </a:r>
            <a:r>
              <a:rPr lang="en-US" b="1" dirty="0"/>
              <a:t>software</a:t>
            </a:r>
            <a:r>
              <a:rPr lang="en-US" dirty="0"/>
              <a:t> of the mind,” the cognitive strategies that people use to deal with, manipulate, remember and recall information. </a:t>
            </a:r>
          </a:p>
          <a:p>
            <a:endParaRPr lang="en-US" dirty="0"/>
          </a:p>
          <a:p>
            <a:r>
              <a:rPr lang="en-US" dirty="0"/>
              <a:t>Cognitive scientists argue that intelligent problem-solving lies in the possession and uses of a great deal of </a:t>
            </a:r>
            <a:r>
              <a:rPr lang="en-US" u="sng" dirty="0"/>
              <a:t>specific knowledge about the world</a:t>
            </a:r>
            <a:r>
              <a:rPr lang="en-US" dirty="0"/>
              <a:t>. According to the cognitive science perspective, the essence of intelligence is not simply reasoning ability alone. It is much </a:t>
            </a:r>
            <a:r>
              <a:rPr lang="en-US" b="1" dirty="0"/>
              <a:t>more important to have lots of highly specific knowledge about lots of things</a:t>
            </a:r>
            <a:r>
              <a:rPr lang="en-US" dirty="0"/>
              <a:t>. In other words, “</a:t>
            </a:r>
            <a:r>
              <a:rPr lang="en-US" b="1" i="1" dirty="0"/>
              <a:t>knowledge is power</a:t>
            </a:r>
            <a:r>
              <a:rPr lang="en-US" dirty="0"/>
              <a:t>.”</a:t>
            </a:r>
          </a:p>
          <a:p>
            <a:endParaRPr lang="en-US" dirty="0"/>
          </a:p>
          <a:p>
            <a:r>
              <a:rPr lang="en-US" dirty="0"/>
              <a:t>Some other theories are concerned with the </a:t>
            </a:r>
            <a:r>
              <a:rPr lang="en-US" b="1" dirty="0"/>
              <a:t>application of intellectual abilities in everyday situations</a:t>
            </a:r>
            <a:r>
              <a:rPr lang="en-US" dirty="0"/>
              <a:t>. These are what we might call </a:t>
            </a:r>
            <a:r>
              <a:rPr lang="en-US" b="1" dirty="0"/>
              <a:t>pragmatic theories</a:t>
            </a:r>
            <a:r>
              <a:rPr lang="en-US" dirty="0"/>
              <a:t> of intelligence. </a:t>
            </a:r>
            <a:r>
              <a:rPr lang="en-US" u="sng" dirty="0"/>
              <a:t>Nancy Denney’s</a:t>
            </a:r>
            <a:r>
              <a:rPr lang="en-US" dirty="0"/>
              <a:t> theory describes why performance on some activities is best when we are young and other skills are at their peak in midlife but then decline by the 60s (even when well-practiced). Denney argues that there is a </a:t>
            </a:r>
            <a:r>
              <a:rPr lang="en-US" b="1" i="1" dirty="0"/>
              <a:t>biological upper limit</a:t>
            </a:r>
            <a:r>
              <a:rPr lang="en-US" dirty="0"/>
              <a:t> to any intellectual skill; a well-exercised ability may approach that limit. Unexercised abilities will invariably deteriorate over time.</a:t>
            </a:r>
          </a:p>
          <a:p>
            <a:endParaRPr lang="en-US" dirty="0"/>
          </a:p>
        </p:txBody>
      </p:sp>
    </p:spTree>
    <p:extLst>
      <p:ext uri="{BB962C8B-B14F-4D97-AF65-F5344CB8AC3E}">
        <p14:creationId xmlns:p14="http://schemas.microsoft.com/office/powerpoint/2010/main" val="4916829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55DE672-69F9-4673-8D2B-DAAB6629A29E}"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r>
              <a:rPr lang="en-US" dirty="0"/>
              <a:t>Whenever psychologists try to measure intelligence with the variety of psychometric tools at their disposal, they use tests that tap into one or more underlying cognitive functions or abilities.</a:t>
            </a:r>
          </a:p>
          <a:p>
            <a:r>
              <a:rPr lang="en-US" b="1" dirty="0"/>
              <a:t>	Attention</a:t>
            </a:r>
            <a:r>
              <a:rPr lang="en-US" dirty="0"/>
              <a:t> is considered to be </a:t>
            </a:r>
            <a:r>
              <a:rPr lang="en-US" u="sng" dirty="0"/>
              <a:t>a key component</a:t>
            </a:r>
            <a:r>
              <a:rPr lang="en-US" dirty="0"/>
              <a:t> of the information processing system. Attention is vital because it determines what gets into the information-processing system. It is </a:t>
            </a:r>
            <a:r>
              <a:rPr lang="en-US" b="1" i="1" dirty="0"/>
              <a:t>a limited mental resource</a:t>
            </a:r>
            <a:r>
              <a:rPr lang="en-US" dirty="0"/>
              <a:t> that determines how many separate mental processes can be carried out simultaneously (“</a:t>
            </a:r>
            <a:r>
              <a:rPr lang="en-US" b="1" dirty="0"/>
              <a:t>multi-tasking</a:t>
            </a:r>
            <a:r>
              <a:rPr lang="en-US" dirty="0"/>
              <a:t>”).</a:t>
            </a:r>
          </a:p>
          <a:p>
            <a:endParaRPr lang="en-US" dirty="0"/>
          </a:p>
          <a:p>
            <a:r>
              <a:rPr lang="en-US" dirty="0"/>
              <a:t>Individuals can focus on only a finite amount of information at a time. The focus in cognitive aging research is on describing what happens to </a:t>
            </a:r>
            <a:r>
              <a:rPr lang="en-US" dirty="0" err="1"/>
              <a:t>attentional</a:t>
            </a:r>
            <a:r>
              <a:rPr lang="en-US" dirty="0"/>
              <a:t> abilities over the course of adult life. </a:t>
            </a:r>
          </a:p>
          <a:p>
            <a:endParaRPr lang="en-US" dirty="0"/>
          </a:p>
          <a:p>
            <a:r>
              <a:rPr lang="en-US" dirty="0"/>
              <a:t>Research suggests that an age-related decline occurs in </a:t>
            </a:r>
            <a:r>
              <a:rPr lang="en-US" b="1" dirty="0"/>
              <a:t>selective attention</a:t>
            </a:r>
            <a:r>
              <a:rPr lang="en-US" dirty="0"/>
              <a:t>—that is, the ability to screen out and ignore irrelevant stimuli and focus only on information that is most important to the task at hand. Thus, older adults may be more </a:t>
            </a:r>
            <a:r>
              <a:rPr lang="en-US" b="1" dirty="0"/>
              <a:t>distractible</a:t>
            </a:r>
            <a:r>
              <a:rPr lang="en-US" dirty="0"/>
              <a:t> and this is apparent on demanding cognitive tasks. They appear to be less able to ignore extraneous information than younger adults. Distraction results in an undermining of the </a:t>
            </a:r>
            <a:r>
              <a:rPr lang="en-US" b="1" dirty="0"/>
              <a:t>speed</a:t>
            </a:r>
            <a:r>
              <a:rPr lang="en-US" dirty="0"/>
              <a:t> and </a:t>
            </a:r>
            <a:r>
              <a:rPr lang="en-US" b="1" dirty="0"/>
              <a:t>accuracy</a:t>
            </a:r>
            <a:r>
              <a:rPr lang="en-US" dirty="0"/>
              <a:t> of cognitive performance.</a:t>
            </a:r>
          </a:p>
          <a:p>
            <a:r>
              <a:rPr lang="en-US" dirty="0"/>
              <a:t>	</a:t>
            </a:r>
          </a:p>
          <a:p>
            <a:r>
              <a:rPr lang="en-US" dirty="0"/>
              <a:t>Sensory information may be processed </a:t>
            </a:r>
            <a:r>
              <a:rPr lang="en-US" b="1" dirty="0"/>
              <a:t>automatically</a:t>
            </a:r>
            <a:r>
              <a:rPr lang="en-US" dirty="0"/>
              <a:t> (below the level of conscious awareness) or may be processed through some </a:t>
            </a:r>
            <a:r>
              <a:rPr lang="en-US" b="1" dirty="0"/>
              <a:t>effort </a:t>
            </a:r>
            <a:r>
              <a:rPr lang="en-US" dirty="0"/>
              <a:t>on the individual’s part. Although the jury is still out on this issue, it appears that </a:t>
            </a:r>
            <a:r>
              <a:rPr lang="en-US" b="1" i="1" dirty="0"/>
              <a:t>adults suffer age-related declines in effortful processing</a:t>
            </a:r>
            <a:r>
              <a:rPr lang="en-US" dirty="0"/>
              <a:t>, but not in automatic processing. So, the more that cognitive actions can be automatized, the less susceptible they are to the effects of aging. High levels of </a:t>
            </a:r>
            <a:r>
              <a:rPr lang="en-US" u="sng" dirty="0"/>
              <a:t>cognitive training</a:t>
            </a:r>
            <a:r>
              <a:rPr lang="en-US" dirty="0"/>
              <a:t> may be beneficial for automatizing some </a:t>
            </a:r>
            <a:r>
              <a:rPr lang="en-US" dirty="0" err="1"/>
              <a:t>attentional</a:t>
            </a:r>
            <a:r>
              <a:rPr lang="en-US" dirty="0"/>
              <a:t> processes.</a:t>
            </a:r>
          </a:p>
          <a:p>
            <a:endParaRPr lang="en-US" dirty="0"/>
          </a:p>
          <a:p>
            <a:r>
              <a:rPr lang="en-US" b="1" dirty="0"/>
              <a:t>Divided attention</a:t>
            </a:r>
            <a:r>
              <a:rPr lang="en-US" dirty="0"/>
              <a:t> is the degree to which information competes for our attention at any given time. (Think of driving a car and talking on a cell phone at the same time—both activities divide and compete for our attention.) Older adults are more penalized when they must divide their attention between sources of information and responding accurately.</a:t>
            </a:r>
          </a:p>
          <a:p>
            <a:endParaRPr lang="en-US" dirty="0"/>
          </a:p>
          <a:p>
            <a:r>
              <a:rPr lang="en-US" b="1" dirty="0"/>
              <a:t>Sustained attention</a:t>
            </a:r>
            <a:r>
              <a:rPr lang="en-US" dirty="0"/>
              <a:t> is the ability to maintain attention or focus when performing a task over a long period of time (e.g., consider the work of </a:t>
            </a:r>
            <a:r>
              <a:rPr lang="en-US" u="sng" dirty="0"/>
              <a:t>air traffic controllers</a:t>
            </a:r>
            <a:r>
              <a:rPr lang="en-US" dirty="0"/>
              <a:t>). Younger and older adults do not differ in their ability to maintain attention, but older adults’ accuracy is not as good as younger adults under sustained attention conditions. </a:t>
            </a:r>
          </a:p>
        </p:txBody>
      </p:sp>
    </p:spTree>
    <p:extLst>
      <p:ext uri="{BB962C8B-B14F-4D97-AF65-F5344CB8AC3E}">
        <p14:creationId xmlns:p14="http://schemas.microsoft.com/office/powerpoint/2010/main" val="4115924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2469E5-2219-4C40-A68D-500DEAF9672B}"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p:txBody>
          <a:bodyPr/>
          <a:lstStyle/>
          <a:p>
            <a:r>
              <a:rPr lang="en-US" u="sng" dirty="0"/>
              <a:t>Speed of perceptual processing</a:t>
            </a:r>
            <a:r>
              <a:rPr lang="en-US" dirty="0"/>
              <a:t> reflects the outcomes of attention and sensory memory; it can be viewed as </a:t>
            </a:r>
            <a:r>
              <a:rPr lang="en-US" b="1" i="1" dirty="0"/>
              <a:t>a reflection of how quickly and efficiently information processing can be carried out</a:t>
            </a:r>
            <a:r>
              <a:rPr lang="en-US" dirty="0"/>
              <a:t> by the individual. A long-held </a:t>
            </a:r>
            <a:r>
              <a:rPr lang="en-US" b="1" dirty="0"/>
              <a:t>hypothesis</a:t>
            </a:r>
            <a:r>
              <a:rPr lang="en-US" dirty="0"/>
              <a:t> suggests that older adults’ reduction in the speed of perceptual processing accounts for most age-related differences in cognition. </a:t>
            </a:r>
          </a:p>
          <a:p>
            <a:endParaRPr lang="en-US" dirty="0"/>
          </a:p>
          <a:p>
            <a:r>
              <a:rPr lang="en-US" dirty="0"/>
              <a:t>There is no doubt that </a:t>
            </a:r>
            <a:r>
              <a:rPr lang="en-US" b="1" dirty="0"/>
              <a:t>older adults are slower.</a:t>
            </a:r>
            <a:r>
              <a:rPr lang="en-US" dirty="0"/>
              <a:t> Their slower cognitive responses are not simply due to motor slowing because older adults’ performances are slower compared to younger adults whenever the </a:t>
            </a:r>
            <a:r>
              <a:rPr lang="en-US" b="1" i="1" dirty="0"/>
              <a:t>cognitive complexity</a:t>
            </a:r>
            <a:r>
              <a:rPr lang="en-US" dirty="0"/>
              <a:t> of the task increases. </a:t>
            </a:r>
          </a:p>
          <a:p>
            <a:endParaRPr lang="en-US" dirty="0"/>
          </a:p>
          <a:p>
            <a:r>
              <a:rPr lang="en-US" dirty="0"/>
              <a:t>In some studies, perceptual speed accounted for more than </a:t>
            </a:r>
            <a:r>
              <a:rPr lang="en-US" b="1" dirty="0"/>
              <a:t>80%</a:t>
            </a:r>
            <a:r>
              <a:rPr lang="en-US" dirty="0"/>
              <a:t> of the age-related variance in performance on memory recall tasks. Even when research participants were given as much time as they needed to complete memory tasks, perceptual speed accounted for more than </a:t>
            </a:r>
            <a:r>
              <a:rPr lang="en-US" b="1" dirty="0"/>
              <a:t>70%</a:t>
            </a:r>
            <a:r>
              <a:rPr lang="en-US" dirty="0"/>
              <a:t> of the total age-related variance. </a:t>
            </a:r>
          </a:p>
          <a:p>
            <a:endParaRPr lang="en-US" dirty="0"/>
          </a:p>
          <a:p>
            <a:r>
              <a:rPr lang="en-US" dirty="0"/>
              <a:t>Researchers measure processing speed using different types of </a:t>
            </a:r>
            <a:r>
              <a:rPr lang="en-US" b="1" dirty="0"/>
              <a:t>reaction time tasks</a:t>
            </a:r>
            <a:r>
              <a:rPr lang="en-US" dirty="0"/>
              <a:t>. IN each type of task, the key measurement is the amount of time it takes to respond under the appropriate conditions. This is usually measured in </a:t>
            </a:r>
            <a:r>
              <a:rPr lang="en-US" b="1" dirty="0"/>
              <a:t>milliseconds</a:t>
            </a:r>
            <a:r>
              <a:rPr lang="en-US" dirty="0"/>
              <a:t>. In </a:t>
            </a:r>
            <a:r>
              <a:rPr lang="en-US" u="sng" dirty="0"/>
              <a:t>simple reaction time experiments</a:t>
            </a:r>
            <a:r>
              <a:rPr lang="en-US" dirty="0"/>
              <a:t>, the subject must press a button on a console as quickly as possible whenever a light on the console flashes; the complexity may be increased by having 2 different colored lights; the person is instructed to push button only when red light comes on, not blue—they must then make a decision: is it red or blue? </a:t>
            </a:r>
            <a:r>
              <a:rPr lang="en-US" u="sng" dirty="0"/>
              <a:t>This decision increases reaction time</a:t>
            </a:r>
            <a:r>
              <a:rPr lang="en-US" dirty="0"/>
              <a:t>. Older adults’ time is slower relative to younger adults.</a:t>
            </a:r>
          </a:p>
          <a:p>
            <a:endParaRPr lang="en-US" dirty="0"/>
          </a:p>
          <a:p>
            <a:r>
              <a:rPr lang="en-US" dirty="0"/>
              <a:t>Slower processing speed may compromise older adults’ ability to attend to and select critical elements from the information that bombards the sensory system. It is not yet clear, however, that cognitive declines can be reduced to one basic change: </a:t>
            </a:r>
            <a:r>
              <a:rPr lang="en-US" b="1" i="1" dirty="0"/>
              <a:t>slowing down of perceptual processing</a:t>
            </a:r>
            <a:r>
              <a:rPr lang="en-US" dirty="0"/>
              <a:t>.</a:t>
            </a:r>
          </a:p>
        </p:txBody>
      </p:sp>
    </p:spTree>
    <p:extLst>
      <p:ext uri="{BB962C8B-B14F-4D97-AF65-F5344CB8AC3E}">
        <p14:creationId xmlns:p14="http://schemas.microsoft.com/office/powerpoint/2010/main" val="2963685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7AA66A-82A7-42C7-88F8-6821A597394B}"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p:txBody>
          <a:bodyPr/>
          <a:lstStyle/>
          <a:p>
            <a:r>
              <a:rPr lang="en-US" dirty="0"/>
              <a:t>Intelligence is defined in different ways by different people. Here is an example of typical </a:t>
            </a:r>
            <a:r>
              <a:rPr lang="en-US" u="sng" dirty="0"/>
              <a:t>definition</a:t>
            </a:r>
            <a:r>
              <a:rPr lang="en-US" dirty="0"/>
              <a:t> from a psychology textbook.</a:t>
            </a:r>
          </a:p>
          <a:p>
            <a:endParaRPr lang="en-US" dirty="0"/>
          </a:p>
          <a:p>
            <a:r>
              <a:rPr lang="en-US" dirty="0"/>
              <a:t>Notice the emphasis on </a:t>
            </a:r>
            <a:r>
              <a:rPr lang="en-US" b="1" i="1" dirty="0"/>
              <a:t>adaptation to the environment</a:t>
            </a:r>
            <a:r>
              <a:rPr lang="en-US" dirty="0"/>
              <a:t>; this is a common feature of many definitions of intellectual ability.</a:t>
            </a:r>
          </a:p>
          <a:p>
            <a:endParaRPr lang="en-US" dirty="0"/>
          </a:p>
          <a:p>
            <a:r>
              <a:rPr lang="en-US" dirty="0"/>
              <a:t>Again, when we speak of IQ, this is the score that is derived from one’s performance on an intelligence test. </a:t>
            </a:r>
          </a:p>
          <a:p>
            <a:endParaRPr lang="en-US" dirty="0"/>
          </a:p>
          <a:p>
            <a:r>
              <a:rPr lang="en-US" dirty="0"/>
              <a:t>Remember that intelligence is a </a:t>
            </a:r>
            <a:r>
              <a:rPr lang="en-US" b="1" dirty="0"/>
              <a:t>hypothetical construct</a:t>
            </a:r>
            <a:r>
              <a:rPr lang="en-US" dirty="0"/>
              <a:t>. We </a:t>
            </a:r>
            <a:r>
              <a:rPr lang="en-US" u="sng" dirty="0"/>
              <a:t>infer</a:t>
            </a:r>
            <a:r>
              <a:rPr lang="en-US" dirty="0"/>
              <a:t> that individuals have greater or lesser intellectual abilities based upon our observations of their behaviors (or assessments of their performances that are assumed to tap into some underlying cognitive abilities). </a:t>
            </a:r>
          </a:p>
          <a:p>
            <a:endParaRPr lang="en-US" dirty="0"/>
          </a:p>
        </p:txBody>
      </p:sp>
    </p:spTree>
    <p:extLst>
      <p:ext uri="{BB962C8B-B14F-4D97-AF65-F5344CB8AC3E}">
        <p14:creationId xmlns:p14="http://schemas.microsoft.com/office/powerpoint/2010/main" val="3823763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A2030C-F180-40A4-BDF7-9707F816DAE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p:txBody>
          <a:bodyPr/>
          <a:lstStyle/>
          <a:p>
            <a:r>
              <a:rPr lang="en-US" dirty="0"/>
              <a:t>Historically, psychologists have identified two underlying dimensions of intelligence. These are, first, </a:t>
            </a:r>
            <a:r>
              <a:rPr lang="en-US" b="1" dirty="0"/>
              <a:t>fluid intelligence</a:t>
            </a:r>
            <a:r>
              <a:rPr lang="en-US" dirty="0"/>
              <a:t>, which is viewed as the </a:t>
            </a:r>
            <a:r>
              <a:rPr lang="en-US" b="1" i="1" dirty="0"/>
              <a:t>genetically-determined, inherited</a:t>
            </a:r>
            <a:r>
              <a:rPr lang="en-US" dirty="0"/>
              <a:t> aspect of intellectual functioning. Fluid intelligence is relatively </a:t>
            </a:r>
            <a:r>
              <a:rPr lang="en-US" u="sng" dirty="0"/>
              <a:t>immutable</a:t>
            </a:r>
            <a:r>
              <a:rPr lang="en-US" dirty="0"/>
              <a:t> to any kind of intervention that might be designed to increase it.</a:t>
            </a:r>
          </a:p>
          <a:p>
            <a:r>
              <a:rPr lang="en-US" dirty="0"/>
              <a:t>	</a:t>
            </a:r>
            <a:r>
              <a:rPr lang="en-US" b="1" dirty="0"/>
              <a:t>Fluid intelligence</a:t>
            </a:r>
            <a:r>
              <a:rPr lang="en-US" dirty="0"/>
              <a:t> consists of the abilities that make you a flexible and adaptive thinker, allow you to draw inferences, and enable you to understand the relations between concepts independent of acquired knowledge and experience. </a:t>
            </a:r>
          </a:p>
          <a:p>
            <a:r>
              <a:rPr lang="en-US" dirty="0"/>
              <a:t>	The other dimension of intelligence is </a:t>
            </a:r>
            <a:r>
              <a:rPr lang="en-US" b="1" dirty="0"/>
              <a:t>crystallized intelligence</a:t>
            </a:r>
            <a:r>
              <a:rPr lang="en-US" dirty="0"/>
              <a:t>. This is the part of intellectual ability that is </a:t>
            </a:r>
            <a:r>
              <a:rPr lang="en-US" b="1" i="1" dirty="0"/>
              <a:t>culturally-determined</a:t>
            </a:r>
            <a:r>
              <a:rPr lang="en-US" dirty="0"/>
              <a:t>, such as through schooling or other life experiences. Crystallized intelligence is very much affected by the quality of the individual’s social and cultural environment.</a:t>
            </a:r>
          </a:p>
          <a:p>
            <a:r>
              <a:rPr lang="en-US" dirty="0"/>
              <a:t>	Your ability to remember historical facts, definitions of words, knowledge of literature, or sports trivia are examples of crystallized intelligence. </a:t>
            </a:r>
          </a:p>
          <a:p>
            <a:r>
              <a:rPr lang="en-US" dirty="0"/>
              <a:t>	Standardized intelligence tests tap the abilities underlying both fluid and crystallized intelligence.</a:t>
            </a:r>
          </a:p>
          <a:p>
            <a:r>
              <a:rPr lang="en-US" dirty="0"/>
              <a:t>	Some psychologists have suggested that intelligence consists of a number of separate, independent mental abilities. </a:t>
            </a:r>
            <a:r>
              <a:rPr lang="en-US" b="1" dirty="0"/>
              <a:t>Edward </a:t>
            </a:r>
            <a:r>
              <a:rPr lang="en-US" b="1" dirty="0" err="1"/>
              <a:t>Thurstone</a:t>
            </a:r>
            <a:r>
              <a:rPr lang="en-US" dirty="0"/>
              <a:t>, in the 1930s, proposed that there are a small number of what he called </a:t>
            </a:r>
            <a:r>
              <a:rPr lang="en-US" b="1" dirty="0"/>
              <a:t>primary mental abilities</a:t>
            </a:r>
            <a:r>
              <a:rPr lang="en-US" dirty="0"/>
              <a:t>, which you see listed on the overhead. He devised specific measures to assess each type of ability. Subsequent studies have shown that these primary mental abilities tap into either </a:t>
            </a:r>
            <a:r>
              <a:rPr lang="en-US" u="sng" dirty="0"/>
              <a:t>fluid</a:t>
            </a:r>
            <a:r>
              <a:rPr lang="en-US" dirty="0"/>
              <a:t> or </a:t>
            </a:r>
            <a:r>
              <a:rPr lang="en-US" u="sng" dirty="0"/>
              <a:t>crystallized</a:t>
            </a:r>
            <a:r>
              <a:rPr lang="en-US" dirty="0"/>
              <a:t> intelligence—thus, there appear to be two separate, but related, dimensions of intelligence. </a:t>
            </a:r>
          </a:p>
        </p:txBody>
      </p:sp>
    </p:spTree>
    <p:extLst>
      <p:ext uri="{BB962C8B-B14F-4D97-AF65-F5344CB8AC3E}">
        <p14:creationId xmlns:p14="http://schemas.microsoft.com/office/powerpoint/2010/main" val="3892590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580C2B-BA3C-4141-B8F6-A90F17D9C531}"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r>
              <a:rPr lang="en-US" b="1" i="1" dirty="0"/>
              <a:t>What do age-related changes in intelligence look like?</a:t>
            </a:r>
          </a:p>
          <a:p>
            <a:endParaRPr lang="en-US" dirty="0"/>
          </a:p>
          <a:p>
            <a:r>
              <a:rPr lang="en-US" dirty="0"/>
              <a:t>To a large extent, it depends upon how cognitive psychologists go about determining these changes.</a:t>
            </a:r>
          </a:p>
          <a:p>
            <a:endParaRPr lang="en-US" dirty="0"/>
          </a:p>
          <a:p>
            <a:r>
              <a:rPr lang="en-US" b="1" dirty="0"/>
              <a:t>K. Warner </a:t>
            </a:r>
            <a:r>
              <a:rPr lang="en-US" b="1" dirty="0" err="1"/>
              <a:t>Schaie</a:t>
            </a:r>
            <a:r>
              <a:rPr lang="en-US" dirty="0"/>
              <a:t> has looked extensively at how intelligence changes over the life span. He has followed samples of adults over many decades (beginning in the mid-1950s), and assessed their intellectual performance, using </a:t>
            </a:r>
            <a:r>
              <a:rPr lang="en-US" dirty="0" err="1"/>
              <a:t>Thurstone’s</a:t>
            </a:r>
            <a:r>
              <a:rPr lang="en-US" dirty="0"/>
              <a:t> </a:t>
            </a:r>
            <a:r>
              <a:rPr lang="en-US" b="1" dirty="0"/>
              <a:t>Primary Mental Abilities Test</a:t>
            </a:r>
            <a:r>
              <a:rPr lang="en-US" dirty="0"/>
              <a:t>. </a:t>
            </a:r>
          </a:p>
          <a:p>
            <a:endParaRPr lang="en-US" dirty="0"/>
          </a:p>
          <a:p>
            <a:r>
              <a:rPr lang="en-US" dirty="0"/>
              <a:t>Let’s take a look at what he has found…</a:t>
            </a:r>
          </a:p>
        </p:txBody>
      </p:sp>
    </p:spTree>
    <p:extLst>
      <p:ext uri="{BB962C8B-B14F-4D97-AF65-F5344CB8AC3E}">
        <p14:creationId xmlns:p14="http://schemas.microsoft.com/office/powerpoint/2010/main" val="31303324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E4CE37-8D24-4D76-820B-F3EBFF174E8A}"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r>
              <a:rPr lang="en-US" dirty="0"/>
              <a:t>Here we see a graphic that depicts </a:t>
            </a:r>
            <a:r>
              <a:rPr lang="en-US" u="sng" dirty="0"/>
              <a:t>age-related differences</a:t>
            </a:r>
            <a:r>
              <a:rPr lang="en-US" dirty="0"/>
              <a:t> in the five primary mental abilities for 9 different adult age groups.</a:t>
            </a:r>
          </a:p>
          <a:p>
            <a:endParaRPr lang="en-US" dirty="0"/>
          </a:p>
          <a:p>
            <a:r>
              <a:rPr lang="en-US" dirty="0"/>
              <a:t>This is what is known as a “</a:t>
            </a:r>
            <a:r>
              <a:rPr lang="en-US" b="1" dirty="0"/>
              <a:t>cross-sectional comparison</a:t>
            </a:r>
            <a:r>
              <a:rPr lang="en-US" dirty="0"/>
              <a:t>.” That is, it is a comparison of the average performance of persons within each of these age groups on the relevant measures. By comparing these different age groups across the adult life span, we can infer that changes occur in the targeted abilities throughout life.</a:t>
            </a:r>
          </a:p>
          <a:p>
            <a:endParaRPr lang="en-US" dirty="0"/>
          </a:p>
          <a:p>
            <a:r>
              <a:rPr lang="en-US" dirty="0"/>
              <a:t>As we can see from this overhead, it is possible to infer that the primary intellectual abilities are maintained, or even improve, up to the mid-50s, but then begin to decline with advancing age.</a:t>
            </a:r>
          </a:p>
          <a:p>
            <a:endParaRPr lang="en-US" dirty="0"/>
          </a:p>
          <a:p>
            <a:r>
              <a:rPr lang="en-US" dirty="0"/>
              <a:t>However, it is important to understand the </a:t>
            </a:r>
            <a:r>
              <a:rPr lang="en-US" u="sng" dirty="0"/>
              <a:t>limitations</a:t>
            </a:r>
            <a:r>
              <a:rPr lang="en-US" dirty="0"/>
              <a:t> of the cross-sectional method: </a:t>
            </a:r>
            <a:r>
              <a:rPr lang="en-US" b="1" dirty="0"/>
              <a:t>observed age changes are confounded by age differences</a:t>
            </a:r>
            <a:r>
              <a:rPr lang="en-US" dirty="0"/>
              <a:t>—different </a:t>
            </a:r>
            <a:r>
              <a:rPr lang="en-US" u="sng" dirty="0"/>
              <a:t>birth cohorts</a:t>
            </a:r>
            <a:r>
              <a:rPr lang="en-US" dirty="0"/>
              <a:t> are being compared to one another, and they may differ from one another is some important ways that may contribute to observed cognitive differences. </a:t>
            </a:r>
            <a:r>
              <a:rPr lang="en-US" u="sng" dirty="0"/>
              <a:t>We are not looking at </a:t>
            </a:r>
            <a:r>
              <a:rPr lang="en-US" b="1" u="sng" dirty="0"/>
              <a:t>intra-individual</a:t>
            </a:r>
            <a:r>
              <a:rPr lang="en-US" u="sng" dirty="0"/>
              <a:t> change over time</a:t>
            </a:r>
            <a:r>
              <a:rPr lang="en-US" dirty="0"/>
              <a:t>.</a:t>
            </a:r>
          </a:p>
        </p:txBody>
      </p:sp>
    </p:spTree>
    <p:extLst>
      <p:ext uri="{BB962C8B-B14F-4D97-AF65-F5344CB8AC3E}">
        <p14:creationId xmlns:p14="http://schemas.microsoft.com/office/powerpoint/2010/main" val="386111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A6ABED-2071-43CF-A3B0-ADED50B48D79}"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r>
              <a:rPr lang="en-US" dirty="0"/>
              <a:t>This next graph is of a </a:t>
            </a:r>
            <a:r>
              <a:rPr lang="en-US" b="1" dirty="0"/>
              <a:t>longitudinal </a:t>
            </a:r>
            <a:r>
              <a:rPr lang="en-US" dirty="0"/>
              <a:t>examination of age-related changes in the five primary mental abilities. Here, a single group of individuals are followed over time, beginning at age 25 and then followed until age 88—a period of 63 years! Quite a long time for one investigator to do a research study! Imagine how many participants in the study might be lost over the six decades in such a study—either due to illness or death, declining interest or low motivation to participate, and so on.</a:t>
            </a:r>
          </a:p>
          <a:p>
            <a:endParaRPr lang="en-US" dirty="0"/>
          </a:p>
          <a:p>
            <a:r>
              <a:rPr lang="en-US" dirty="0"/>
              <a:t>This graph shows us that the primary mental abilities either improve slightly or are maintained into the mid-60s and begin to decline thereafter. So, the longitudinal picture of age-related changes is a little more positive than the cross-sectional picture.</a:t>
            </a:r>
          </a:p>
          <a:p>
            <a:endParaRPr lang="en-US" dirty="0"/>
          </a:p>
          <a:p>
            <a:r>
              <a:rPr lang="en-US" dirty="0"/>
              <a:t>However, there are a couple of major </a:t>
            </a:r>
            <a:r>
              <a:rPr lang="en-US" b="1" dirty="0"/>
              <a:t>limitations</a:t>
            </a:r>
            <a:r>
              <a:rPr lang="en-US" dirty="0"/>
              <a:t> to the longitudinal approach. First, this shows us the result for only a single age cohort. A single cohort may be an atypical example.</a:t>
            </a:r>
          </a:p>
          <a:p>
            <a:endParaRPr lang="en-US" dirty="0"/>
          </a:p>
          <a:p>
            <a:r>
              <a:rPr lang="en-US" dirty="0"/>
              <a:t>Second, the longitudinal method also has an </a:t>
            </a:r>
            <a:r>
              <a:rPr lang="en-US" u="sng" dirty="0"/>
              <a:t>inherent confound</a:t>
            </a:r>
            <a:r>
              <a:rPr lang="en-US" dirty="0"/>
              <a:t>: that is, </a:t>
            </a:r>
            <a:r>
              <a:rPr lang="en-US" b="1" dirty="0"/>
              <a:t>age changes are confounded by time of measurement</a:t>
            </a:r>
            <a:r>
              <a:rPr lang="en-US" dirty="0"/>
              <a:t>. That is, every time that the PMAs are measured represents a different time period, a different historical “era,” and changes from one time of measurement to the next can influence the observed performance on the tests (</a:t>
            </a:r>
            <a:r>
              <a:rPr lang="en-US" dirty="0" err="1"/>
              <a:t>ie</a:t>
            </a:r>
            <a:r>
              <a:rPr lang="en-US" dirty="0"/>
              <a:t>, testing conditions cannot be held constant) .</a:t>
            </a:r>
          </a:p>
        </p:txBody>
      </p:sp>
    </p:spTree>
    <p:extLst>
      <p:ext uri="{BB962C8B-B14F-4D97-AF65-F5344CB8AC3E}">
        <p14:creationId xmlns:p14="http://schemas.microsoft.com/office/powerpoint/2010/main" val="1961804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2A88A20-B65A-4547-AB5D-0212435B9CF0}"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r>
              <a:rPr lang="en-US" dirty="0"/>
              <a:t>Now this shows us a very different picture of cognitive aging for the 5 PMAs. This shows us that, for 3 of the PMAs, there seem to be quite dramatic increases in the abilities; there is decline in one ability and stability in another.</a:t>
            </a:r>
          </a:p>
          <a:p>
            <a:endParaRPr lang="en-US" dirty="0"/>
          </a:p>
          <a:p>
            <a:r>
              <a:rPr lang="en-US" dirty="0"/>
              <a:t>However, closer inspection of the graph shows that we are </a:t>
            </a:r>
            <a:r>
              <a:rPr lang="en-US" u="sng" dirty="0"/>
              <a:t>not</a:t>
            </a:r>
            <a:r>
              <a:rPr lang="en-US" dirty="0"/>
              <a:t> tracking change over time. Rather, this graph is a comparison of </a:t>
            </a:r>
            <a:r>
              <a:rPr lang="en-US" b="1" dirty="0"/>
              <a:t>different birth cohorts</a:t>
            </a:r>
            <a:r>
              <a:rPr lang="en-US" dirty="0"/>
              <a:t>—that is, adults born at different times, from 1889 up to 1966. </a:t>
            </a:r>
          </a:p>
          <a:p>
            <a:endParaRPr lang="en-US" dirty="0"/>
          </a:p>
          <a:p>
            <a:r>
              <a:rPr lang="en-US" dirty="0"/>
              <a:t>And, what we see here is that, for at least 3 of the 5 PMAs, successive cohorts seem to have higher cognitive skills compared to earlier cohorts.</a:t>
            </a:r>
          </a:p>
          <a:p>
            <a:endParaRPr lang="en-US" dirty="0"/>
          </a:p>
          <a:p>
            <a:r>
              <a:rPr lang="en-US" b="1" dirty="0"/>
              <a:t>What might be responsible for these observed differences?</a:t>
            </a:r>
          </a:p>
          <a:p>
            <a:r>
              <a:rPr lang="en-US" dirty="0"/>
              <a:t>	</a:t>
            </a:r>
            <a:r>
              <a:rPr lang="en-US" b="1" i="1" dirty="0"/>
              <a:t>More, and better education?</a:t>
            </a:r>
          </a:p>
          <a:p>
            <a:r>
              <a:rPr lang="en-US" b="1" i="1" dirty="0"/>
              <a:t>	Better nutrition and health care?</a:t>
            </a:r>
          </a:p>
          <a:p>
            <a:r>
              <a:rPr lang="en-US" b="1" i="1" dirty="0"/>
              <a:t>	Increasingly complex cultural environments?</a:t>
            </a:r>
          </a:p>
          <a:p>
            <a:endParaRPr lang="en-US" b="1" i="1" dirty="0"/>
          </a:p>
          <a:p>
            <a:r>
              <a:rPr lang="en-US" dirty="0"/>
              <a:t>This graph illustrates why comparing different age cohorts can be very misleading when it comes to assessing age-related changes in cognitive abilities!</a:t>
            </a:r>
          </a:p>
        </p:txBody>
      </p:sp>
    </p:spTree>
    <p:extLst>
      <p:ext uri="{BB962C8B-B14F-4D97-AF65-F5344CB8AC3E}">
        <p14:creationId xmlns:p14="http://schemas.microsoft.com/office/powerpoint/2010/main" val="15889143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7C20B-6014-455F-8906-33497CE99D33}"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p:txBody>
          <a:bodyPr/>
          <a:lstStyle/>
          <a:p>
            <a:r>
              <a:rPr lang="en-US" dirty="0"/>
              <a:t>One thing that should be pretty clear is that intelligence is </a:t>
            </a:r>
            <a:r>
              <a:rPr lang="en-US" b="1" dirty="0"/>
              <a:t>a complex construct</a:t>
            </a:r>
            <a:r>
              <a:rPr lang="en-US" dirty="0"/>
              <a:t> to understand. In general we can say that </a:t>
            </a:r>
            <a:r>
              <a:rPr lang="en-US" b="1" dirty="0"/>
              <a:t>intelligence consists of many different types of skills</a:t>
            </a:r>
            <a:r>
              <a:rPr lang="en-US" dirty="0"/>
              <a:t>. Thus, theories of intelligence are </a:t>
            </a:r>
            <a:r>
              <a:rPr lang="en-US" b="1" dirty="0"/>
              <a:t>multidimensional</a:t>
            </a:r>
            <a:r>
              <a:rPr lang="en-US" dirty="0"/>
              <a:t> in that they specify many domains of intellectual ability. Although psychologists disagree on the number of dimensions, they do agree that there is no single generic type of intelligence that is responsible for all of the different kinds of activities that people perform.</a:t>
            </a:r>
          </a:p>
          <a:p>
            <a:endParaRPr lang="en-US" dirty="0"/>
          </a:p>
          <a:p>
            <a:r>
              <a:rPr lang="en-US" dirty="0"/>
              <a:t>Psycho-gerontologist </a:t>
            </a:r>
            <a:r>
              <a:rPr lang="en-US" b="1" dirty="0"/>
              <a:t>Paul </a:t>
            </a:r>
            <a:r>
              <a:rPr lang="en-US" b="1" dirty="0" err="1"/>
              <a:t>Baltes</a:t>
            </a:r>
            <a:r>
              <a:rPr lang="en-US" dirty="0"/>
              <a:t> is one of the leading proponents of a broad </a:t>
            </a:r>
            <a:r>
              <a:rPr lang="en-US" b="1" dirty="0"/>
              <a:t>life span view</a:t>
            </a:r>
            <a:r>
              <a:rPr lang="en-US" dirty="0"/>
              <a:t> of intellectual development.  Overall, this perspective asserts that while some intellectual decline may be found as people age, there is also </a:t>
            </a:r>
            <a:r>
              <a:rPr lang="en-US" b="1" dirty="0"/>
              <a:t>stability and growth</a:t>
            </a:r>
            <a:r>
              <a:rPr lang="en-US" dirty="0"/>
              <a:t> in intellectual functioning across adulthood. </a:t>
            </a:r>
          </a:p>
          <a:p>
            <a:endParaRPr lang="en-US" dirty="0"/>
          </a:p>
          <a:p>
            <a:r>
              <a:rPr lang="en-US" dirty="0"/>
              <a:t>Patterns of growth, stability, and decline will be seen across different cognitive abilities. So, while everyday knowledge will accumulate over time, some basic cognitive mechanisms may show decline with age. Life span </a:t>
            </a:r>
            <a:r>
              <a:rPr lang="en-US" dirty="0" err="1"/>
              <a:t>developmentalists</a:t>
            </a:r>
            <a:r>
              <a:rPr lang="en-US" dirty="0"/>
              <a:t> refer to these varying patterns as demonstrating </a:t>
            </a:r>
            <a:r>
              <a:rPr lang="en-US" b="1" dirty="0" err="1"/>
              <a:t>multidirectionality</a:t>
            </a:r>
            <a:r>
              <a:rPr lang="en-US" dirty="0"/>
              <a:t> in intellectual development.</a:t>
            </a:r>
          </a:p>
          <a:p>
            <a:endParaRPr lang="en-US" dirty="0"/>
          </a:p>
          <a:p>
            <a:r>
              <a:rPr lang="en-US" dirty="0"/>
              <a:t>Sometimes, what appears to be decline in some abilities is really only a </a:t>
            </a:r>
            <a:r>
              <a:rPr lang="en-US" b="1" i="1" dirty="0"/>
              <a:t>lack of practice</a:t>
            </a:r>
            <a:r>
              <a:rPr lang="en-US" dirty="0"/>
              <a:t>. Paul </a:t>
            </a:r>
            <a:r>
              <a:rPr lang="en-US" dirty="0" err="1"/>
              <a:t>Baltes</a:t>
            </a:r>
            <a:r>
              <a:rPr lang="en-US" dirty="0"/>
              <a:t> and his colleagues have shown that when these cognitive abilities are </a:t>
            </a:r>
            <a:r>
              <a:rPr lang="en-US" u="sng" dirty="0"/>
              <a:t>trained</a:t>
            </a:r>
            <a:r>
              <a:rPr lang="en-US" dirty="0"/>
              <a:t>, older adults can perform at levels comparable to younger adults. Life span </a:t>
            </a:r>
            <a:r>
              <a:rPr lang="en-US" dirty="0" err="1"/>
              <a:t>developmentalists</a:t>
            </a:r>
            <a:r>
              <a:rPr lang="en-US" dirty="0"/>
              <a:t> refer to this kind of </a:t>
            </a:r>
            <a:r>
              <a:rPr lang="en-US" u="sng" dirty="0"/>
              <a:t>modifiability</a:t>
            </a:r>
            <a:r>
              <a:rPr lang="en-US" dirty="0"/>
              <a:t> of cognitive functioning as evidence of </a:t>
            </a:r>
            <a:r>
              <a:rPr lang="en-US" b="1" dirty="0"/>
              <a:t>plasticity</a:t>
            </a:r>
            <a:r>
              <a:rPr lang="en-US" dirty="0"/>
              <a:t> in intellectual abilities.</a:t>
            </a:r>
          </a:p>
          <a:p>
            <a:endParaRPr lang="en-US" dirty="0"/>
          </a:p>
          <a:p>
            <a:r>
              <a:rPr lang="en-US" dirty="0"/>
              <a:t>Finally, life span </a:t>
            </a:r>
            <a:r>
              <a:rPr lang="en-US" dirty="0" err="1"/>
              <a:t>developmentalists</a:t>
            </a:r>
            <a:r>
              <a:rPr lang="en-US" dirty="0"/>
              <a:t> claim that adults will differ in the direction of their intellectual development—some people will decline on certain abilities, while others will improve in these same abilities with age. This is referred to as </a:t>
            </a:r>
            <a:r>
              <a:rPr lang="en-US" b="1" dirty="0" err="1"/>
              <a:t>interindividual</a:t>
            </a:r>
            <a:r>
              <a:rPr lang="en-US" b="1" dirty="0"/>
              <a:t> variability</a:t>
            </a:r>
            <a:r>
              <a:rPr lang="en-US" dirty="0"/>
              <a:t>. </a:t>
            </a:r>
          </a:p>
          <a:p>
            <a:endParaRPr lang="en-US" dirty="0"/>
          </a:p>
          <a:p>
            <a:r>
              <a:rPr lang="en-US" dirty="0"/>
              <a:t>Using these four life span concepts, </a:t>
            </a:r>
            <a:r>
              <a:rPr lang="en-US" dirty="0" err="1"/>
              <a:t>Baltes</a:t>
            </a:r>
            <a:r>
              <a:rPr lang="en-US" dirty="0"/>
              <a:t> and his colleagues have proposed a two-component model of intellectual functioning. Here, there are two inter-related types of developmental processes. The first component is called the </a:t>
            </a:r>
            <a:r>
              <a:rPr lang="en-US" b="1" dirty="0"/>
              <a:t>mechanics of intelligence</a:t>
            </a:r>
            <a:r>
              <a:rPr lang="en-US" dirty="0"/>
              <a:t>, which concerns the </a:t>
            </a:r>
            <a:r>
              <a:rPr lang="en-US" u="sng" dirty="0"/>
              <a:t>neurophysiological architecture</a:t>
            </a:r>
            <a:r>
              <a:rPr lang="en-US" dirty="0"/>
              <a:t> of the mind (analogous to fluid intelligence). The second component is pragmatic intelligence, which concerns acquired knowledge from the culture (analogous to crystallized intelligence). </a:t>
            </a:r>
          </a:p>
          <a:p>
            <a:endParaRPr lang="en-US" dirty="0"/>
          </a:p>
          <a:p>
            <a:r>
              <a:rPr lang="en-US" dirty="0"/>
              <a:t>The distinction here between </a:t>
            </a:r>
            <a:r>
              <a:rPr lang="en-US" dirty="0" err="1"/>
              <a:t>Baltes</a:t>
            </a:r>
            <a:r>
              <a:rPr lang="en-US" dirty="0"/>
              <a:t>’ 2-component life span model of intellectual functioning and traditional theories that propose 2 components (fluid, crystallized) is in regards to the </a:t>
            </a:r>
            <a:r>
              <a:rPr lang="en-US" u="sng" dirty="0"/>
              <a:t>emphasis</a:t>
            </a:r>
            <a:r>
              <a:rPr lang="en-US" dirty="0"/>
              <a:t> placed on the </a:t>
            </a:r>
            <a:r>
              <a:rPr lang="en-US" b="1" dirty="0"/>
              <a:t>interaction </a:t>
            </a:r>
            <a:r>
              <a:rPr lang="en-US" dirty="0"/>
              <a:t>between the 2 components. Life span </a:t>
            </a:r>
            <a:r>
              <a:rPr lang="en-US" dirty="0" err="1"/>
              <a:t>developmentalists</a:t>
            </a:r>
            <a:r>
              <a:rPr lang="en-US" dirty="0"/>
              <a:t> see much more </a:t>
            </a:r>
            <a:r>
              <a:rPr lang="en-US" u="sng" dirty="0"/>
              <a:t>potential</a:t>
            </a:r>
            <a:r>
              <a:rPr lang="en-US" dirty="0"/>
              <a:t> for the pragmatics of intelligence to influence the mechanics of intelligence. Traditional theories see fluid and crystallized intelligence as much more distinct: crystallized gains cannot influence fluid intelligence, but declines in fluid abilities may negatively impact crystallized intelligence.</a:t>
            </a:r>
          </a:p>
        </p:txBody>
      </p:sp>
    </p:spTree>
    <p:extLst>
      <p:ext uri="{BB962C8B-B14F-4D97-AF65-F5344CB8AC3E}">
        <p14:creationId xmlns:p14="http://schemas.microsoft.com/office/powerpoint/2010/main" val="1954934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0AD4DD-8730-4123-AA6B-123FB40E3C4D}"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r>
              <a:rPr lang="en-US" dirty="0"/>
              <a:t>Let’s go back to that old expression, “</a:t>
            </a:r>
            <a:r>
              <a:rPr lang="en-US" b="1" i="1" dirty="0"/>
              <a:t>you can’t teach an old dog new tricks</a:t>
            </a:r>
            <a:r>
              <a:rPr lang="en-US" dirty="0"/>
              <a:t>,”</a:t>
            </a:r>
            <a:r>
              <a:rPr lang="en-US" b="1" dirty="0"/>
              <a:t> </a:t>
            </a:r>
            <a:r>
              <a:rPr lang="en-US" dirty="0"/>
              <a:t>for a moment.</a:t>
            </a:r>
            <a:r>
              <a:rPr lang="en-US" b="1" dirty="0"/>
              <a:t> </a:t>
            </a:r>
            <a:r>
              <a:rPr lang="en-US" dirty="0"/>
              <a:t>Many life span </a:t>
            </a:r>
            <a:r>
              <a:rPr lang="en-US" dirty="0" err="1"/>
              <a:t>developmentalists</a:t>
            </a:r>
            <a:r>
              <a:rPr lang="en-US" dirty="0"/>
              <a:t> have asked:</a:t>
            </a:r>
          </a:p>
          <a:p>
            <a:r>
              <a:rPr lang="en-US" b="1" dirty="0"/>
              <a:t>	What effect does cognitive practice, or intellectual exercise, have on maintaining intellectual skills?</a:t>
            </a:r>
          </a:p>
          <a:p>
            <a:endParaRPr lang="en-US" b="1" dirty="0"/>
          </a:p>
          <a:p>
            <a:r>
              <a:rPr lang="en-US" dirty="0"/>
              <a:t>In other words, can adults be </a:t>
            </a:r>
            <a:r>
              <a:rPr lang="en-US" u="sng" dirty="0"/>
              <a:t>taught</a:t>
            </a:r>
            <a:r>
              <a:rPr lang="en-US" dirty="0"/>
              <a:t> specific skills and strategies that help them to maintain, or even to increase, their intellectual performance? What factors contribute to helping adults to maintain their intellectual abilities over the life span?</a:t>
            </a:r>
          </a:p>
          <a:p>
            <a:endParaRPr lang="en-US" dirty="0"/>
          </a:p>
          <a:p>
            <a:r>
              <a:rPr lang="en-US" b="1" dirty="0"/>
              <a:t>Education</a:t>
            </a:r>
          </a:p>
          <a:p>
            <a:r>
              <a:rPr lang="en-US" dirty="0"/>
              <a:t>	Studies have repeatedly shown that better-educated adults perform better on intellectual tasks and maintain their intellectual skills longer in old age. It is likely that better-educated persons remain intellectually engaged and this activity helps to maintain their mental skills. Today, many adults are continuing their education well into adulthood; many occupations require additional training or periodic up-dating of skills and knowledge through professional development courses etc. </a:t>
            </a:r>
          </a:p>
          <a:p>
            <a:endParaRPr lang="en-US" dirty="0"/>
          </a:p>
          <a:p>
            <a:r>
              <a:rPr lang="en-US" b="1" dirty="0"/>
              <a:t>Elderhostel</a:t>
            </a:r>
            <a:r>
              <a:rPr lang="en-US" dirty="0"/>
              <a:t>, for example, is an educational program for older adults that may be a valuable way for adults to continue learning.</a:t>
            </a:r>
          </a:p>
          <a:p>
            <a:endParaRPr lang="en-US" dirty="0"/>
          </a:p>
          <a:p>
            <a:r>
              <a:rPr lang="en-US" dirty="0"/>
              <a:t>Also, studies by </a:t>
            </a:r>
            <a:r>
              <a:rPr lang="en-US" dirty="0" err="1"/>
              <a:t>Baltes</a:t>
            </a:r>
            <a:r>
              <a:rPr lang="en-US" dirty="0"/>
              <a:t> and his colleagues in Germany, and by Warner </a:t>
            </a:r>
            <a:r>
              <a:rPr lang="en-US" dirty="0" err="1"/>
              <a:t>Schaie</a:t>
            </a:r>
            <a:r>
              <a:rPr lang="en-US" dirty="0"/>
              <a:t> and his colleagues here in the U.S. show that </a:t>
            </a:r>
            <a:r>
              <a:rPr lang="en-US" b="1" dirty="0"/>
              <a:t>specific kinds of cognitive training</a:t>
            </a:r>
            <a:r>
              <a:rPr lang="en-US" dirty="0"/>
              <a:t> are very beneficial to older adults. In some cases, following training, elderly adults’ cognitive performance approaches that of college-aged adults. However, these skills usually must be highly- and regularly practiced in order to be maintained. </a:t>
            </a:r>
          </a:p>
          <a:p>
            <a:endParaRPr lang="en-US" dirty="0"/>
          </a:p>
          <a:p>
            <a:r>
              <a:rPr lang="en-US" b="1" dirty="0"/>
              <a:t>Intellectual activity</a:t>
            </a:r>
            <a:r>
              <a:rPr lang="en-US" dirty="0"/>
              <a:t/>
            </a:r>
            <a:br>
              <a:rPr lang="en-US" dirty="0"/>
            </a:br>
            <a:r>
              <a:rPr lang="en-US" dirty="0"/>
              <a:t>	Adults who read books, take classes, travel, attend cultural events, or participate in clubs or other social groups appear to do better intellectually over time. Isolated and inactive adults (whatever their level of education) show the most decline in IQ.</a:t>
            </a:r>
          </a:p>
          <a:p>
            <a:endParaRPr lang="en-US" dirty="0"/>
          </a:p>
          <a:p>
            <a:r>
              <a:rPr lang="en-US" b="1" dirty="0"/>
              <a:t>Physical exercise</a:t>
            </a:r>
          </a:p>
          <a:p>
            <a:r>
              <a:rPr lang="en-US" dirty="0"/>
              <a:t>	The fundamental argument in support of exercise is that exercise helps to maintain cardiovascular (and possibly neural) fitness, which we know is linked to mental maintenance. However, it should be noted that the scientific evidence for the benefits of physical exercise to intellectual maintenance is mixed. People who exercise may be more cognitively active, intellectually engaged, or simply smarter than those who don’t exercise. But, it is probably better to be active in a variety of ways, including exercise, than to be inactive.</a:t>
            </a:r>
          </a:p>
          <a:p>
            <a:endParaRPr lang="en-US" dirty="0"/>
          </a:p>
          <a:p>
            <a:r>
              <a:rPr lang="en-US" b="1" dirty="0"/>
              <a:t>Environmental complexity</a:t>
            </a:r>
          </a:p>
          <a:p>
            <a:r>
              <a:rPr lang="en-US" dirty="0"/>
              <a:t>	Some studies have shown that the more complex the individual’s environment (where they live and work), the greater the intellectual flexibility that the person develops. Complex environments provide at least moderate cognitive challenges, some level of uncertainty and ambiguity, and diverse opportunities for problem-solving and intellectual engagement.</a:t>
            </a:r>
          </a:p>
        </p:txBody>
      </p:sp>
    </p:spTree>
    <p:extLst>
      <p:ext uri="{BB962C8B-B14F-4D97-AF65-F5344CB8AC3E}">
        <p14:creationId xmlns:p14="http://schemas.microsoft.com/office/powerpoint/2010/main" val="32011124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40B102-E2DC-49E1-9702-49E1D99B616B}"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r>
              <a:rPr lang="en-US"/>
              <a:t>Here, I’ve listed several of the </a:t>
            </a:r>
            <a:r>
              <a:rPr lang="en-US" b="1"/>
              <a:t>factors</a:t>
            </a:r>
            <a:r>
              <a:rPr lang="en-US"/>
              <a:t> that are known to </a:t>
            </a:r>
            <a:r>
              <a:rPr lang="en-US" b="1"/>
              <a:t>reduce the risk</a:t>
            </a:r>
            <a:r>
              <a:rPr lang="en-US"/>
              <a:t> of intellectual decline in older adults. </a:t>
            </a:r>
          </a:p>
          <a:p>
            <a:endParaRPr lang="en-US"/>
          </a:p>
          <a:p>
            <a:r>
              <a:rPr lang="en-US"/>
              <a:t>If you can </a:t>
            </a:r>
            <a:r>
              <a:rPr lang="en-US" b="1"/>
              <a:t>avoid heart disease</a:t>
            </a:r>
            <a:r>
              <a:rPr lang="en-US"/>
              <a:t> and other chronic ailments, such as diabetes, you are less likely suffer from intellectual declines with age. Having a </a:t>
            </a:r>
            <a:r>
              <a:rPr lang="en-US" b="1"/>
              <a:t>good income</a:t>
            </a:r>
            <a:r>
              <a:rPr lang="en-US"/>
              <a:t> is also helpful because this provides you with the material resources that are beneficial to maintaining an active lifestyle, an extensive social network, and a variety of activities.</a:t>
            </a:r>
          </a:p>
          <a:p>
            <a:endParaRPr lang="en-US"/>
          </a:p>
          <a:p>
            <a:r>
              <a:rPr lang="en-US"/>
              <a:t>Being involved in a </a:t>
            </a:r>
            <a:r>
              <a:rPr lang="en-US" b="1"/>
              <a:t>stimulating environment</a:t>
            </a:r>
            <a:r>
              <a:rPr lang="en-US"/>
              <a:t>, as I suggested previously, is also beneficial. </a:t>
            </a:r>
          </a:p>
          <a:p>
            <a:endParaRPr lang="en-US"/>
          </a:p>
          <a:p>
            <a:r>
              <a:rPr lang="en-US"/>
              <a:t>There is also some evidence that people who are </a:t>
            </a:r>
            <a:r>
              <a:rPr lang="en-US" b="1"/>
              <a:t>flexible and adaptive</a:t>
            </a:r>
            <a:r>
              <a:rPr lang="en-US"/>
              <a:t> and respond readily and proactively to rapidly-changes circumstances in their lives are good candidates to maintain their intellectual health well into late adulthood.</a:t>
            </a:r>
          </a:p>
          <a:p>
            <a:endParaRPr lang="en-US"/>
          </a:p>
          <a:p>
            <a:r>
              <a:rPr lang="en-US"/>
              <a:t>It’s also a good idea to be </a:t>
            </a:r>
            <a:r>
              <a:rPr lang="en-US" b="1"/>
              <a:t>married to someone who is cognitively healthy</a:t>
            </a:r>
            <a:r>
              <a:rPr lang="en-US"/>
              <a:t>. Evidence shows that older adults married to spouses with dementia, Alzheimer’s disease, and so on may, over time, suffer cognitive declines themselves. This may be due, in part, to the </a:t>
            </a:r>
            <a:r>
              <a:rPr lang="en-US" b="1"/>
              <a:t>stress</a:t>
            </a:r>
            <a:r>
              <a:rPr lang="en-US"/>
              <a:t> of caring for a spouse with dementia. Or, it may be due to the lack of stimulation that a cognitively-engaged partner can provide. It may be due to an </a:t>
            </a:r>
            <a:r>
              <a:rPr lang="en-US" u="sng"/>
              <a:t>interaction</a:t>
            </a:r>
            <a:r>
              <a:rPr lang="en-US"/>
              <a:t> of both.</a:t>
            </a:r>
          </a:p>
          <a:p>
            <a:endParaRPr lang="en-US"/>
          </a:p>
          <a:p>
            <a:r>
              <a:rPr lang="en-US"/>
              <a:t>(Photo of K. Warner Schaie.)</a:t>
            </a:r>
          </a:p>
        </p:txBody>
      </p:sp>
    </p:spTree>
    <p:extLst>
      <p:ext uri="{BB962C8B-B14F-4D97-AF65-F5344CB8AC3E}">
        <p14:creationId xmlns:p14="http://schemas.microsoft.com/office/powerpoint/2010/main" val="2676409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5E8F51-001D-4ECE-A715-16DD9FFE3B98}"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p:txBody>
          <a:bodyPr/>
          <a:lstStyle/>
          <a:p>
            <a:r>
              <a:rPr lang="en-US" dirty="0"/>
              <a:t>Here are some </a:t>
            </a:r>
            <a:r>
              <a:rPr lang="en-US" b="1" dirty="0"/>
              <a:t>other dimensions of intelligence</a:t>
            </a:r>
            <a:r>
              <a:rPr lang="en-US" dirty="0"/>
              <a:t> that are of interest to psychologists and educators. Each of these dimensions have been extensively studied and so we know a great deal about their characteristics and features.</a:t>
            </a:r>
          </a:p>
          <a:p>
            <a:endParaRPr lang="en-US" dirty="0"/>
          </a:p>
          <a:p>
            <a:r>
              <a:rPr lang="en-US" dirty="0"/>
              <a:t>“</a:t>
            </a:r>
            <a:r>
              <a:rPr lang="en-US" b="1" dirty="0"/>
              <a:t>Expert</a:t>
            </a:r>
            <a:r>
              <a:rPr lang="en-US" dirty="0"/>
              <a:t>” is a term that is very much over-used today. It seems like everyone is an expert on something or another.</a:t>
            </a:r>
          </a:p>
          <a:p>
            <a:endParaRPr lang="en-US" dirty="0"/>
          </a:p>
          <a:p>
            <a:r>
              <a:rPr lang="en-US" dirty="0"/>
              <a:t>Psychologists define </a:t>
            </a:r>
            <a:r>
              <a:rPr lang="en-US" b="1" dirty="0"/>
              <a:t>expertise</a:t>
            </a:r>
            <a:r>
              <a:rPr lang="en-US" dirty="0"/>
              <a:t> in the following way (see </a:t>
            </a:r>
            <a:r>
              <a:rPr lang="en-US" u="sng" dirty="0"/>
              <a:t>overhead</a:t>
            </a:r>
            <a:r>
              <a:rPr lang="en-US" dirty="0"/>
              <a:t>). </a:t>
            </a:r>
          </a:p>
          <a:p>
            <a:endParaRPr lang="en-US" dirty="0"/>
          </a:p>
          <a:p>
            <a:r>
              <a:rPr lang="en-US" dirty="0"/>
              <a:t>Studies of expertise typically compare the </a:t>
            </a:r>
            <a:r>
              <a:rPr lang="en-US" b="1" dirty="0"/>
              <a:t>knowledge base and performances</a:t>
            </a:r>
            <a:r>
              <a:rPr lang="en-US" dirty="0"/>
              <a:t> of experts and novices in a particular domain or activity. It is not too surprising to learn that experts know more than novices do, but they also have </a:t>
            </a:r>
            <a:r>
              <a:rPr lang="en-US" b="1" dirty="0"/>
              <a:t>more critical information</a:t>
            </a:r>
            <a:r>
              <a:rPr lang="en-US" dirty="0"/>
              <a:t> which is better organized and more readily accessible to them. For example, studies of chess players show that experts (grand masters) have up to 50,000 chess patterns stored in long-term memory compared to about 1,000 for good players and very few for novices. Having so many patterns enables chess players to quickly recognize positions of chess pieces on the board and to retrieve from memory possible moves and strategies. </a:t>
            </a:r>
          </a:p>
          <a:p>
            <a:endParaRPr lang="en-US" dirty="0"/>
          </a:p>
          <a:p>
            <a:r>
              <a:rPr lang="en-US" dirty="0"/>
              <a:t>Experts are better able to quickly grasp the relevant, deeper aspects of a given problem and can use more effective, strategic problem-solving approaches than can novices; they are better able to plan ahead, consider implications of their decisions and the consequences of their actions. In contrast, a novice’s approach to a problem or task is much more superficial and less effective.</a:t>
            </a:r>
          </a:p>
          <a:p>
            <a:endParaRPr lang="en-US" dirty="0"/>
          </a:p>
          <a:p>
            <a:r>
              <a:rPr lang="en-US" dirty="0"/>
              <a:t>An expert’s performance is </a:t>
            </a:r>
            <a:r>
              <a:rPr lang="en-US" b="1" dirty="0"/>
              <a:t>faster, more efficient, more automatic, more accurate</a:t>
            </a:r>
            <a:r>
              <a:rPr lang="en-US" dirty="0"/>
              <a:t>.</a:t>
            </a:r>
          </a:p>
          <a:p>
            <a:endParaRPr lang="en-US" dirty="0"/>
          </a:p>
          <a:p>
            <a:r>
              <a:rPr lang="en-US" b="1" dirty="0"/>
              <a:t>Expertise is task-specific</a:t>
            </a:r>
            <a:r>
              <a:rPr lang="en-US" dirty="0"/>
              <a:t> and does not transfer from one domain to another. An expert in one area of psychology, for example, such as family therapy, will not show the same level of proficiency as in another area of psychology, such as memory research. </a:t>
            </a:r>
          </a:p>
          <a:p>
            <a:endParaRPr lang="en-US" dirty="0"/>
          </a:p>
          <a:p>
            <a:r>
              <a:rPr lang="en-US" dirty="0"/>
              <a:t>The development of expertise requires intense, extended and deliberate practice, and a massive investment of time (usually 10 or more years). </a:t>
            </a:r>
          </a:p>
          <a:p>
            <a:endParaRPr lang="en-US" dirty="0"/>
          </a:p>
          <a:p>
            <a:r>
              <a:rPr lang="en-US" dirty="0"/>
              <a:t>Generally, the highly developed skills and knowledge that constitute expertise are relatively immune from aging effects. Experts tend to maintain a very high level of performance in their domain of expertise when less knowledgeable individuals will show clear effects </a:t>
            </a:r>
          </a:p>
          <a:p>
            <a:endParaRPr lang="en-US" dirty="0"/>
          </a:p>
          <a:p>
            <a:endParaRPr lang="en-US" dirty="0"/>
          </a:p>
          <a:p>
            <a:r>
              <a:rPr lang="en-US" b="1" dirty="0"/>
              <a:t>Creativity refers to the ability to produce novel ideas that are high in quality and are task-appropriate</a:t>
            </a:r>
            <a:r>
              <a:rPr lang="en-US" dirty="0"/>
              <a:t>. The prevailing belief among psychologists who study creativity is that intelligence and creativity are not the same thing. But, distinguishing between the two is very difficult to do! </a:t>
            </a:r>
          </a:p>
          <a:p>
            <a:endParaRPr lang="en-US" dirty="0"/>
          </a:p>
          <a:p>
            <a:r>
              <a:rPr lang="en-US" dirty="0"/>
              <a:t>Now, what decade do you think that people are most creative? The 20s? 30s? During their 40s or 50s? How about into their 60s, 70s, or even older?</a:t>
            </a:r>
          </a:p>
          <a:p>
            <a:endParaRPr lang="en-US" dirty="0"/>
          </a:p>
          <a:p>
            <a:r>
              <a:rPr lang="en-US" dirty="0"/>
              <a:t>Some studies have shown that, among scholars, scientists, and artists, they are most productive during their</a:t>
            </a:r>
            <a:r>
              <a:rPr lang="en-US" b="1" dirty="0"/>
              <a:t> 60s</a:t>
            </a:r>
            <a:r>
              <a:rPr lang="en-US" dirty="0"/>
              <a:t>! However, for what we might call </a:t>
            </a:r>
            <a:r>
              <a:rPr lang="en-US" b="1" dirty="0"/>
              <a:t>everyday, “ordinary” creativity</a:t>
            </a:r>
            <a:r>
              <a:rPr lang="en-US" dirty="0"/>
              <a:t>, this appears to peak at around </a:t>
            </a:r>
            <a:r>
              <a:rPr lang="en-US" b="1" dirty="0"/>
              <a:t>age 30</a:t>
            </a:r>
            <a:r>
              <a:rPr lang="en-US" dirty="0"/>
              <a:t> and to decline thereafter. Of course, the </a:t>
            </a:r>
            <a:r>
              <a:rPr lang="en-US" u="sng" dirty="0"/>
              <a:t>incentives</a:t>
            </a:r>
            <a:r>
              <a:rPr lang="en-US" dirty="0"/>
              <a:t> for being creative for ordinary, everyday tasks may not be as powerful as those for creativity in scholarly, scientific, or artistic pursuits, so it is important to consider the</a:t>
            </a:r>
            <a:r>
              <a:rPr lang="en-US" b="1" dirty="0"/>
              <a:t> contexts</a:t>
            </a:r>
            <a:r>
              <a:rPr lang="en-US" dirty="0"/>
              <a:t> in which creativity occurs.</a:t>
            </a:r>
          </a:p>
          <a:p>
            <a:endParaRPr lang="en-US" dirty="0"/>
          </a:p>
          <a:p>
            <a:endParaRPr lang="en-US" dirty="0"/>
          </a:p>
          <a:p>
            <a:r>
              <a:rPr lang="en-US" dirty="0"/>
              <a:t>The attainment and the qualities of </a:t>
            </a:r>
            <a:r>
              <a:rPr lang="en-US" b="1" dirty="0"/>
              <a:t>wisdom</a:t>
            </a:r>
            <a:r>
              <a:rPr lang="en-US" dirty="0"/>
              <a:t> has been of interest to poets, artists, religious leaders, philosophers and psychologists for hundreds--perhaps thousands--of years. Over the past 3 decades, a handful of experimental aging psychologists and gerontologists have set out to study the defining features of wisdom and to determine how “wise” people differ from less- or “un-wise” individuals.</a:t>
            </a:r>
          </a:p>
          <a:p>
            <a:endParaRPr lang="en-US" dirty="0"/>
          </a:p>
          <a:p>
            <a:r>
              <a:rPr lang="en-US" dirty="0"/>
              <a:t>The German psychologist </a:t>
            </a:r>
            <a:r>
              <a:rPr lang="en-US" b="1" dirty="0"/>
              <a:t>Paul </a:t>
            </a:r>
            <a:r>
              <a:rPr lang="en-US" b="1" dirty="0" err="1"/>
              <a:t>Baltes</a:t>
            </a:r>
            <a:r>
              <a:rPr lang="en-US" dirty="0"/>
              <a:t> has been a leader in this research. He defines wisdom in the manner you see on the overhead. </a:t>
            </a:r>
            <a:r>
              <a:rPr lang="en-US" dirty="0" err="1"/>
              <a:t>Baltes</a:t>
            </a:r>
            <a:r>
              <a:rPr lang="en-US" dirty="0"/>
              <a:t> and his colleagues attribute several </a:t>
            </a:r>
            <a:r>
              <a:rPr lang="en-US" b="1" dirty="0"/>
              <a:t>characteristics</a:t>
            </a:r>
            <a:r>
              <a:rPr lang="en-US" dirty="0"/>
              <a:t> to wisdom, including:</a:t>
            </a:r>
          </a:p>
          <a:p>
            <a:r>
              <a:rPr lang="en-US" dirty="0">
                <a:cs typeface="Arial" charset="0"/>
              </a:rPr>
              <a:t>•</a:t>
            </a:r>
            <a:r>
              <a:rPr lang="en-US" dirty="0"/>
              <a:t>it addresses important and difficult questions and the conduct and meaning of life</a:t>
            </a:r>
          </a:p>
          <a:p>
            <a:r>
              <a:rPr lang="en-US" dirty="0">
                <a:cs typeface="Arial" charset="0"/>
              </a:rPr>
              <a:t>•</a:t>
            </a:r>
            <a:r>
              <a:rPr lang="en-US" dirty="0"/>
              <a:t>it includes knowledge about the limits of knowledge and the uncertainties of life</a:t>
            </a:r>
          </a:p>
          <a:p>
            <a:r>
              <a:rPr lang="en-US" dirty="0">
                <a:cs typeface="Arial" charset="0"/>
              </a:rPr>
              <a:t>•</a:t>
            </a:r>
            <a:r>
              <a:rPr lang="en-US" dirty="0"/>
              <a:t>it represents a superior level of knowledge, judgment and advice</a:t>
            </a:r>
          </a:p>
          <a:p>
            <a:r>
              <a:rPr lang="en-US" dirty="0">
                <a:cs typeface="Arial" charset="0"/>
              </a:rPr>
              <a:t>•</a:t>
            </a:r>
            <a:r>
              <a:rPr lang="en-US" dirty="0"/>
              <a:t>it involves an orchestration of knowledge and virtue</a:t>
            </a:r>
          </a:p>
          <a:p>
            <a:r>
              <a:rPr lang="en-US" dirty="0">
                <a:cs typeface="Arial" charset="0"/>
              </a:rPr>
              <a:t>•</a:t>
            </a:r>
            <a:r>
              <a:rPr lang="en-US" dirty="0"/>
              <a:t>it represents knowledge used for the good or well-being of self and others</a:t>
            </a:r>
          </a:p>
          <a:p>
            <a:r>
              <a:rPr lang="en-US" dirty="0">
                <a:cs typeface="Arial" charset="0"/>
              </a:rPr>
              <a:t>•</a:t>
            </a:r>
            <a:r>
              <a:rPr lang="en-US" dirty="0"/>
              <a:t>it is easily recognized when manifested, but difficult to achieve or to specify</a:t>
            </a:r>
          </a:p>
          <a:p>
            <a:endParaRPr lang="en-US" dirty="0"/>
          </a:p>
          <a:p>
            <a:r>
              <a:rPr lang="en-US" dirty="0"/>
              <a:t>Wisdom results from the interaction of cognitive, motivational, social, interpersonal and spiritual characteristics, according to </a:t>
            </a:r>
            <a:r>
              <a:rPr lang="en-US" dirty="0" err="1"/>
              <a:t>Baltes</a:t>
            </a:r>
            <a:r>
              <a:rPr lang="en-US" dirty="0"/>
              <a:t>. </a:t>
            </a:r>
          </a:p>
          <a:p>
            <a:endParaRPr lang="en-US" dirty="0"/>
          </a:p>
          <a:p>
            <a:r>
              <a:rPr lang="en-US" dirty="0"/>
              <a:t>Participants in </a:t>
            </a:r>
            <a:r>
              <a:rPr lang="en-US" dirty="0" err="1"/>
              <a:t>Baltes</a:t>
            </a:r>
            <a:r>
              <a:rPr lang="en-US" dirty="0"/>
              <a:t>’ wisdom research are given </a:t>
            </a:r>
            <a:r>
              <a:rPr lang="en-US" b="1" dirty="0"/>
              <a:t>hypothetical dilemmas</a:t>
            </a:r>
            <a:r>
              <a:rPr lang="en-US" dirty="0"/>
              <a:t> (</a:t>
            </a:r>
            <a:r>
              <a:rPr lang="en-US" dirty="0" err="1"/>
              <a:t>eg</a:t>
            </a:r>
            <a:r>
              <a:rPr lang="en-US" dirty="0"/>
              <a:t>, “</a:t>
            </a:r>
            <a:r>
              <a:rPr lang="en-US" u="sng" dirty="0"/>
              <a:t>a 15 year old girl wants to marry. What should she consider and do</a:t>
            </a:r>
            <a:r>
              <a:rPr lang="en-US" dirty="0"/>
              <a:t>?”) and asked to respond to the problem scenarios that are presented. While there are </a:t>
            </a:r>
            <a:r>
              <a:rPr lang="en-US" b="1" dirty="0"/>
              <a:t>no</a:t>
            </a:r>
            <a:r>
              <a:rPr lang="en-US" dirty="0"/>
              <a:t> correct answers, the responses are scored on the basis of </a:t>
            </a:r>
            <a:r>
              <a:rPr lang="en-US" b="1" dirty="0"/>
              <a:t>five wisdom-related criteria</a:t>
            </a:r>
            <a:r>
              <a:rPr lang="en-US" dirty="0"/>
              <a:t>:</a:t>
            </a:r>
          </a:p>
          <a:p>
            <a:r>
              <a:rPr lang="en-US" dirty="0"/>
              <a:t>	</a:t>
            </a:r>
            <a:r>
              <a:rPr lang="en-US" dirty="0">
                <a:cs typeface="Arial" charset="0"/>
              </a:rPr>
              <a:t>• </a:t>
            </a:r>
            <a:r>
              <a:rPr lang="en-US" dirty="0"/>
              <a:t>rich factual knowledge about fundamental matters of life</a:t>
            </a:r>
          </a:p>
          <a:p>
            <a:r>
              <a:rPr lang="en-US" dirty="0"/>
              <a:t>	</a:t>
            </a:r>
            <a:r>
              <a:rPr lang="en-US" dirty="0">
                <a:cs typeface="Arial" charset="0"/>
              </a:rPr>
              <a:t>• </a:t>
            </a:r>
            <a:r>
              <a:rPr lang="en-US" dirty="0"/>
              <a:t>rich procedural knowledge about strategies useful in managing life events</a:t>
            </a:r>
          </a:p>
          <a:p>
            <a:r>
              <a:rPr lang="en-US" dirty="0"/>
              <a:t>	</a:t>
            </a:r>
            <a:r>
              <a:rPr lang="en-US" dirty="0">
                <a:cs typeface="Arial" charset="0"/>
              </a:rPr>
              <a:t>• </a:t>
            </a:r>
            <a:r>
              <a:rPr lang="en-US" dirty="0"/>
              <a:t>a view of people and events that considers their multiple life contexts—family, school, work</a:t>
            </a:r>
          </a:p>
          <a:p>
            <a:r>
              <a:rPr lang="en-US" dirty="0"/>
              <a:t>	</a:t>
            </a:r>
            <a:r>
              <a:rPr lang="en-US" dirty="0">
                <a:cs typeface="Arial" charset="0"/>
              </a:rPr>
              <a:t>• </a:t>
            </a:r>
            <a:r>
              <a:rPr lang="en-US" dirty="0"/>
              <a:t>an explicit concern with universal values such as virtue and the common good that is balanced </a:t>
            </a:r>
          </a:p>
          <a:p>
            <a:r>
              <a:rPr lang="en-US" dirty="0"/>
              <a:t>           by relativism of values and life goals</a:t>
            </a:r>
          </a:p>
          <a:p>
            <a:r>
              <a:rPr lang="en-US" dirty="0"/>
              <a:t>	</a:t>
            </a:r>
            <a:r>
              <a:rPr lang="en-US" dirty="0">
                <a:cs typeface="Arial" charset="0"/>
              </a:rPr>
              <a:t>• recognition of the uncertainties of life and the means to deal with uncertainty</a:t>
            </a:r>
          </a:p>
          <a:p>
            <a:endParaRPr lang="en-US" dirty="0">
              <a:cs typeface="Arial" charset="0"/>
            </a:endParaRPr>
          </a:p>
          <a:p>
            <a:r>
              <a:rPr lang="en-US" dirty="0">
                <a:cs typeface="Arial" charset="0"/>
              </a:rPr>
              <a:t>The latter 3 criteria are considered to be unique to wisdom. </a:t>
            </a:r>
            <a:endParaRPr lang="en-US" dirty="0"/>
          </a:p>
          <a:p>
            <a:endParaRPr lang="en-US" dirty="0"/>
          </a:p>
          <a:p>
            <a:r>
              <a:rPr lang="en-US" dirty="0" err="1"/>
              <a:t>Baltes</a:t>
            </a:r>
            <a:r>
              <a:rPr lang="en-US" dirty="0"/>
              <a:t> and his colleagues found </a:t>
            </a:r>
            <a:r>
              <a:rPr lang="en-US" b="1" i="1" dirty="0"/>
              <a:t>no association between wisdom and age</a:t>
            </a:r>
            <a:r>
              <a:rPr lang="en-US" dirty="0"/>
              <a:t>. They found evidence of wisdom in adults of all ages. The key variable appears to be having extensive life experience with the type of problem presented (contextual), not just general life experience. </a:t>
            </a:r>
          </a:p>
          <a:p>
            <a:endParaRPr lang="en-US" dirty="0"/>
          </a:p>
          <a:p>
            <a:endParaRPr lang="en-US" dirty="0"/>
          </a:p>
          <a:p>
            <a:endParaRPr lang="en-US" dirty="0"/>
          </a:p>
        </p:txBody>
      </p:sp>
    </p:spTree>
    <p:extLst>
      <p:ext uri="{BB962C8B-B14F-4D97-AF65-F5344CB8AC3E}">
        <p14:creationId xmlns:p14="http://schemas.microsoft.com/office/powerpoint/2010/main" val="9174929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A01357-9B65-4BBF-BAD2-ED13888F3C0E}"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r>
              <a:rPr lang="en-US"/>
              <a:t>Here are </a:t>
            </a:r>
            <a:r>
              <a:rPr lang="en-US" b="1"/>
              <a:t>examples</a:t>
            </a:r>
            <a:r>
              <a:rPr lang="en-US"/>
              <a:t> of two different responses to one of the wisdom-related dilemmas that Baltes and colleagues posed to adults of different ages and backgrounds. The first would receive a low score for wisdom; the second a high score. </a:t>
            </a:r>
          </a:p>
          <a:p>
            <a:endParaRPr lang="en-US"/>
          </a:p>
          <a:p>
            <a:r>
              <a:rPr lang="en-US"/>
              <a:t>As you can see, the high wisdom response seems to meet most, if not all, of the </a:t>
            </a:r>
            <a:r>
              <a:rPr lang="en-US" b="1"/>
              <a:t>criteria</a:t>
            </a:r>
            <a:r>
              <a:rPr lang="en-US"/>
              <a:t> for a wise response: ie, having knowledge about life, some strategies about managing life events,</a:t>
            </a:r>
            <a:r>
              <a:rPr lang="en-US">
                <a:cs typeface="Arial" charset="0"/>
              </a:rPr>
              <a:t> </a:t>
            </a:r>
            <a:r>
              <a:rPr lang="en-US"/>
              <a:t>a consideration of multiple life contexts—family, culture, and a </a:t>
            </a:r>
            <a:r>
              <a:rPr lang="en-US">
                <a:cs typeface="Arial" charset="0"/>
              </a:rPr>
              <a:t>recognition of the uncertainties of life.</a:t>
            </a:r>
          </a:p>
        </p:txBody>
      </p:sp>
    </p:spTree>
    <p:extLst>
      <p:ext uri="{BB962C8B-B14F-4D97-AF65-F5344CB8AC3E}">
        <p14:creationId xmlns:p14="http://schemas.microsoft.com/office/powerpoint/2010/main" val="23793918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6700A9-030A-4279-AA6E-59B934F4D1A8}"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p:txBody>
          <a:bodyPr/>
          <a:lstStyle/>
          <a:p>
            <a:r>
              <a:rPr lang="en-US"/>
              <a:t>Can people </a:t>
            </a:r>
            <a:r>
              <a:rPr lang="en-US" u="sng"/>
              <a:t>learn</a:t>
            </a:r>
            <a:r>
              <a:rPr lang="en-US"/>
              <a:t> to become wise? </a:t>
            </a:r>
          </a:p>
          <a:p>
            <a:endParaRPr lang="en-US"/>
          </a:p>
          <a:p>
            <a:r>
              <a:rPr lang="en-US"/>
              <a:t>Baltes and his colleagues specify </a:t>
            </a:r>
            <a:r>
              <a:rPr lang="en-US" b="1"/>
              <a:t>3 factors</a:t>
            </a:r>
            <a:r>
              <a:rPr lang="en-US"/>
              <a:t> that can help:</a:t>
            </a:r>
          </a:p>
          <a:p>
            <a:r>
              <a:rPr lang="en-US"/>
              <a:t>	</a:t>
            </a:r>
            <a:r>
              <a:rPr lang="en-US">
                <a:cs typeface="Arial" charset="0"/>
              </a:rPr>
              <a:t>• </a:t>
            </a:r>
            <a:r>
              <a:rPr lang="en-US" b="1" i="1">
                <a:cs typeface="Arial" charset="0"/>
              </a:rPr>
              <a:t>general personality characteristics, such as mental ability and creativity</a:t>
            </a:r>
          </a:p>
          <a:p>
            <a:r>
              <a:rPr lang="en-US" b="1" i="1">
                <a:cs typeface="Arial" charset="0"/>
              </a:rPr>
              <a:t>	• specific expertise conditions, such as mentoring or practice (eg, clinical psychologists)</a:t>
            </a:r>
          </a:p>
          <a:p>
            <a:r>
              <a:rPr lang="en-US" b="1" i="1">
                <a:cs typeface="Arial" charset="0"/>
              </a:rPr>
              <a:t>	• facilitative life contexts, such as education or leadership opportunities</a:t>
            </a:r>
          </a:p>
        </p:txBody>
      </p:sp>
    </p:spTree>
    <p:extLst>
      <p:ext uri="{BB962C8B-B14F-4D97-AF65-F5344CB8AC3E}">
        <p14:creationId xmlns:p14="http://schemas.microsoft.com/office/powerpoint/2010/main" val="8856456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42774B-7D22-44F7-93A2-155053E9CB22}"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dirty="0"/>
              <a:t>Finally, I will summarize my talk by saying that these </a:t>
            </a:r>
            <a:r>
              <a:rPr lang="en-US" b="1" dirty="0"/>
              <a:t>five points</a:t>
            </a:r>
            <a:r>
              <a:rPr lang="en-US" dirty="0"/>
              <a:t> are the most important ideas to remember:</a:t>
            </a:r>
          </a:p>
          <a:p>
            <a:endParaRPr lang="en-US" dirty="0"/>
          </a:p>
          <a:p>
            <a:r>
              <a:rPr lang="en-US" b="1" dirty="0">
                <a:solidFill>
                  <a:srgbClr val="008000"/>
                </a:solidFill>
              </a:rPr>
              <a:t>Some aspects of intelligence decline with age, but generally not until </a:t>
            </a:r>
            <a:r>
              <a:rPr lang="en-US" b="1" i="1" dirty="0">
                <a:solidFill>
                  <a:srgbClr val="008000"/>
                </a:solidFill>
              </a:rPr>
              <a:t>late in life</a:t>
            </a:r>
            <a:r>
              <a:rPr lang="en-US" dirty="0">
                <a:solidFill>
                  <a:srgbClr val="008000"/>
                </a:solidFill>
              </a:rPr>
              <a:t>. Even where there are measured declines in cognitive abilities, these typically have few </a:t>
            </a:r>
            <a:r>
              <a:rPr lang="en-US" b="1" i="1" dirty="0">
                <a:solidFill>
                  <a:srgbClr val="008000"/>
                </a:solidFill>
              </a:rPr>
              <a:t>functional</a:t>
            </a:r>
            <a:r>
              <a:rPr lang="en-US" dirty="0">
                <a:solidFill>
                  <a:srgbClr val="008000"/>
                </a:solidFill>
              </a:rPr>
              <a:t> effects on everyday living.</a:t>
            </a:r>
            <a:endParaRPr lang="en-US" b="1" i="1" dirty="0">
              <a:solidFill>
                <a:srgbClr val="008000"/>
              </a:solidFill>
            </a:endParaRPr>
          </a:p>
          <a:p>
            <a:endParaRPr lang="en-US" b="1" dirty="0">
              <a:solidFill>
                <a:srgbClr val="008000"/>
              </a:solidFill>
            </a:endParaRPr>
          </a:p>
          <a:p>
            <a:r>
              <a:rPr lang="en-US" b="1" dirty="0">
                <a:solidFill>
                  <a:srgbClr val="008000"/>
                </a:solidFill>
              </a:rPr>
              <a:t>Some aspects of intelligence are maintained or increase with age</a:t>
            </a:r>
            <a:r>
              <a:rPr lang="en-US" dirty="0">
                <a:solidFill>
                  <a:srgbClr val="008000"/>
                </a:solidFill>
              </a:rPr>
              <a:t>. Knowledge increases over the life span and people can put their knowledge to use in many ways that contribute to their overall well-being.</a:t>
            </a:r>
          </a:p>
          <a:p>
            <a:endParaRPr lang="en-US" b="1" dirty="0">
              <a:solidFill>
                <a:srgbClr val="008000"/>
              </a:solidFill>
            </a:endParaRPr>
          </a:p>
          <a:p>
            <a:r>
              <a:rPr lang="en-US" b="1" dirty="0">
                <a:solidFill>
                  <a:srgbClr val="008000"/>
                </a:solidFill>
              </a:rPr>
              <a:t>Individuals can stave off the effects of intellectual aging through </a:t>
            </a:r>
            <a:r>
              <a:rPr lang="en-US" b="1" i="1" dirty="0">
                <a:solidFill>
                  <a:srgbClr val="008000"/>
                </a:solidFill>
              </a:rPr>
              <a:t>activity</a:t>
            </a:r>
            <a:r>
              <a:rPr lang="en-US" b="1" dirty="0">
                <a:solidFill>
                  <a:srgbClr val="008000"/>
                </a:solidFill>
              </a:rPr>
              <a:t> and good health</a:t>
            </a:r>
            <a:r>
              <a:rPr lang="en-US" dirty="0">
                <a:solidFill>
                  <a:srgbClr val="008000"/>
                </a:solidFill>
              </a:rPr>
              <a:t>. The last half of life can be lived as vigorously and as productively as the first half. It is important to remain actively and intellectually engaged.</a:t>
            </a:r>
          </a:p>
          <a:p>
            <a:endParaRPr lang="en-US" b="1" i="1" dirty="0">
              <a:solidFill>
                <a:srgbClr val="008000"/>
              </a:solidFill>
            </a:endParaRPr>
          </a:p>
          <a:p>
            <a:r>
              <a:rPr lang="en-US" b="1" dirty="0">
                <a:solidFill>
                  <a:srgbClr val="008000"/>
                </a:solidFill>
              </a:rPr>
              <a:t>There are multiple ways that intelligence can be expressed: </a:t>
            </a:r>
            <a:r>
              <a:rPr lang="en-US" b="1" i="1" dirty="0">
                <a:solidFill>
                  <a:srgbClr val="008000"/>
                </a:solidFill>
              </a:rPr>
              <a:t>creativity, practicality, emotions</a:t>
            </a:r>
            <a:r>
              <a:rPr lang="en-US" b="1" dirty="0">
                <a:solidFill>
                  <a:srgbClr val="008000"/>
                </a:solidFill>
              </a:rPr>
              <a:t> etc. </a:t>
            </a:r>
            <a:r>
              <a:rPr lang="en-US" dirty="0">
                <a:solidFill>
                  <a:srgbClr val="008000"/>
                </a:solidFill>
              </a:rPr>
              <a:t>Traditional notions about intelligence are now viewed with a great deal of skepticism. New theories suggest that there are multiple forms of intelligence that are expressed in a variety of ways.</a:t>
            </a:r>
          </a:p>
          <a:p>
            <a:endParaRPr lang="en-US" b="1" dirty="0">
              <a:solidFill>
                <a:srgbClr val="008000"/>
              </a:solidFill>
            </a:endParaRPr>
          </a:p>
          <a:p>
            <a:r>
              <a:rPr lang="en-US" b="1" dirty="0">
                <a:solidFill>
                  <a:srgbClr val="008000"/>
                </a:solidFill>
              </a:rPr>
              <a:t>Intellectual expertise and wisdom can be developed. </a:t>
            </a:r>
            <a:r>
              <a:rPr lang="en-US" dirty="0">
                <a:solidFill>
                  <a:srgbClr val="008000"/>
                </a:solidFill>
              </a:rPr>
              <a:t>It takes a long time to become a true expert, and developing wisdom is likely just as time-consuming and difficult. But, attaining expertise and wisdom are possible given the proper circumstances and appropriate opportunities.</a:t>
            </a:r>
            <a:endParaRPr lang="en-US" b="1" dirty="0">
              <a:solidFill>
                <a:srgbClr val="008000"/>
              </a:solidFill>
            </a:endParaRPr>
          </a:p>
        </p:txBody>
      </p:sp>
    </p:spTree>
    <p:extLst>
      <p:ext uri="{BB962C8B-B14F-4D97-AF65-F5344CB8AC3E}">
        <p14:creationId xmlns:p14="http://schemas.microsoft.com/office/powerpoint/2010/main" val="40795916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48A87A34-81AB-432B-8DAE-1953F412C126}" type="datetimeFigureOut">
              <a:rPr lang="en-US" smtClean="0"/>
              <a:t>11/13/2018</a:t>
            </a:fld>
            <a:endParaRPr lang="en-US" dirty="0"/>
          </a:p>
        </p:txBody>
      </p:sp>
      <p:sp>
        <p:nvSpPr>
          <p:cNvPr id="5" name="Footer Placeholder 4"/>
          <p:cNvSpPr>
            <a:spLocks noGrp="1"/>
          </p:cNvSpPr>
          <p:nvPr>
            <p:ph type="ftr" sz="quarter" idx="11"/>
          </p:nvPr>
        </p:nvSpPr>
        <p:spPr>
          <a:xfrm>
            <a:off x="1900237" y="5410202"/>
            <a:ext cx="3843665" cy="365125"/>
          </a:xfrm>
        </p:spPr>
        <p:txBody>
          <a:bodyPr/>
          <a:lstStyle/>
          <a:p>
            <a:endParaRPr lang="en-US" dirty="0"/>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3196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smtClean="0"/>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48A87A34-81AB-432B-8DAE-1953F412C126}" type="datetimeFigureOut">
              <a:rPr lang="en-US" smtClean="0"/>
              <a:t>11/13/2018</a:t>
            </a:fld>
            <a:endParaRPr lang="en-US" dirty="0"/>
          </a:p>
        </p:txBody>
      </p:sp>
      <p:sp>
        <p:nvSpPr>
          <p:cNvPr id="50" name="Footer Placeholder 4"/>
          <p:cNvSpPr>
            <a:spLocks noGrp="1"/>
          </p:cNvSpPr>
          <p:nvPr>
            <p:ph type="ftr" sz="quarter" idx="11"/>
          </p:nvPr>
        </p:nvSpPr>
        <p:spPr>
          <a:xfrm>
            <a:off x="856059" y="5883276"/>
            <a:ext cx="4679482" cy="365125"/>
          </a:xfrm>
        </p:spPr>
        <p:txBody>
          <a:bodyPr/>
          <a:lstStyle/>
          <a:p>
            <a:endParaRPr lang="en-US" dirty="0"/>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5212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4158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5765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53392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47220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68030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64351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1289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11942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4889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296772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381304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096128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4" name="Footer Placeholder 3"/>
          <p:cNvSpPr>
            <a:spLocks noGrp="1"/>
          </p:cNvSpPr>
          <p:nvPr>
            <p:ph type="ftr" sz="quarter" idx="11"/>
          </p:nvPr>
        </p:nvSpPr>
        <p:spPr/>
        <p:txBody>
          <a:bodyPr/>
          <a:lstStyle>
            <a:lvl1pPr>
              <a:defRPr cap="all" baseline="0"/>
            </a:lvl1p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79072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705637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36669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48A87A34-81AB-432B-8DAE-1953F412C126}" type="datetimeFigureOut">
              <a:rPr lang="en-US" smtClean="0"/>
              <a:t>11/13/2018</a:t>
            </a:fld>
            <a:endParaRPr lang="en-US" dirty="0"/>
          </a:p>
        </p:txBody>
      </p:sp>
      <p:sp>
        <p:nvSpPr>
          <p:cNvPr id="5" name="Footer Placeholder 4"/>
          <p:cNvSpPr>
            <a:spLocks noGrp="1"/>
          </p:cNvSpPr>
          <p:nvPr>
            <p:ph type="ftr" sz="quarter" idx="11"/>
          </p:nvPr>
        </p:nvSpPr>
        <p:spPr>
          <a:xfrm>
            <a:off x="1900237" y="5410202"/>
            <a:ext cx="3843665" cy="365125"/>
          </a:xfrm>
        </p:spPr>
        <p:txBody>
          <a:bodyPr/>
          <a:lstStyle/>
          <a:p>
            <a:endParaRPr lang="en-US" dirty="0"/>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228342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48A87A34-81AB-432B-8DAE-1953F412C126}" type="datetimeFigureOut">
              <a:rPr lang="en-US" smtClean="0"/>
              <a:t>11/13/2018</a:t>
            </a:fld>
            <a:endParaRPr lang="en-US" dirty="0"/>
          </a:p>
        </p:txBody>
      </p:sp>
      <p:sp>
        <p:nvSpPr>
          <p:cNvPr id="50" name="Footer Placeholder 4"/>
          <p:cNvSpPr>
            <a:spLocks noGrp="1"/>
          </p:cNvSpPr>
          <p:nvPr>
            <p:ph type="ftr" sz="quarter" idx="11"/>
          </p:nvPr>
        </p:nvSpPr>
        <p:spPr>
          <a:xfrm>
            <a:off x="856059" y="5883276"/>
            <a:ext cx="4679482" cy="365125"/>
          </a:xfrm>
        </p:spPr>
        <p:txBody>
          <a:bodyPr/>
          <a:lstStyle/>
          <a:p>
            <a:endParaRPr lang="en-US" dirty="0"/>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857895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37472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2125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29780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834356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496883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07558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578816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848701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32072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40743614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18572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04695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4" name="Footer Placeholder 3"/>
          <p:cNvSpPr>
            <a:spLocks noGrp="1"/>
          </p:cNvSpPr>
          <p:nvPr>
            <p:ph type="ftr" sz="quarter" idx="11"/>
          </p:nvPr>
        </p:nvSpPr>
        <p:spPr/>
        <p:txBody>
          <a:bodyPr/>
          <a:lstStyle>
            <a:lvl1pPr>
              <a:defRPr cap="all" baseline="0"/>
            </a:lvl1p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102597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9682583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981542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5" name="Footer Placeholder 4"/>
          <p:cNvSpPr>
            <a:spLocks noGrp="1"/>
          </p:cNvSpPr>
          <p:nvPr>
            <p:ph type="ftr" sz="quarter" idx="11"/>
          </p:nvPr>
        </p:nvSpPr>
        <p:spPr>
          <a:xfrm>
            <a:off x="1900237" y="5410202"/>
            <a:ext cx="3843665" cy="365125"/>
          </a:xfrm>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41225519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50" name="Footer Placeholder 4"/>
          <p:cNvSpPr>
            <a:spLocks noGrp="1"/>
          </p:cNvSpPr>
          <p:nvPr>
            <p:ph type="ftr" sz="quarter" idx="11"/>
          </p:nvPr>
        </p:nvSpPr>
        <p:spPr>
          <a:xfrm>
            <a:off x="856059" y="5883276"/>
            <a:ext cx="4679482" cy="365125"/>
          </a:xfrm>
        </p:spPr>
        <p:txBody>
          <a:bodyPr/>
          <a:lstStyle/>
          <a:p>
            <a:endParaRPr lang="en-US" dirty="0">
              <a:solidFill>
                <a:prstClr val="white">
                  <a:tint val="75000"/>
                </a:prstClr>
              </a:solidFill>
            </a:endParaRPr>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1908794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2573544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3297016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US"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28731387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5086402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US"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6863411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0327597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610203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3073461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58287925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Tree>
    <p:extLst>
      <p:ext uri="{BB962C8B-B14F-4D97-AF65-F5344CB8AC3E}">
        <p14:creationId xmlns:p14="http://schemas.microsoft.com/office/powerpoint/2010/main" val="419157849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798292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51035586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lvl1pPr>
              <a:defRPr cap="all" baseline="0"/>
            </a:lvl1p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7151254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09320641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11/13/2018</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797124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71909121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397831102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D9F517-2AE9-46F3-8D62-91169C47ED3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61317795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D9F517-2AE9-46F3-8D62-91169C47ED3F}"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34771279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D9F517-2AE9-46F3-8D62-91169C47ED3F}"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41467133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D9F517-2AE9-46F3-8D62-91169C47ED3F}" type="datetimeFigureOut">
              <a:rPr lang="en-GB" smtClean="0"/>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88766968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D9F517-2AE9-46F3-8D62-91169C47ED3F}" type="datetimeFigureOut">
              <a:rPr lang="en-GB" smtClean="0"/>
              <a:t>13/11/2018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9700188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D9F517-2AE9-46F3-8D62-91169C47ED3F}"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382534250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D9F517-2AE9-46F3-8D62-91169C47ED3F}"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397025101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48181427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4819278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0"/>
            <a:ext cx="80010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2362200"/>
            <a:ext cx="3924300" cy="3733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991100" y="2362200"/>
            <a:ext cx="3924300" cy="3733800"/>
          </a:xfrm>
        </p:spPr>
        <p:txBody>
          <a:bodyPr/>
          <a:lstStyle/>
          <a:p>
            <a:endParaRPr lang="en-GB"/>
          </a:p>
        </p:txBody>
      </p:sp>
      <p:sp>
        <p:nvSpPr>
          <p:cNvPr id="5" name="Date Placeholder 4"/>
          <p:cNvSpPr>
            <a:spLocks noGrp="1"/>
          </p:cNvSpPr>
          <p:nvPr>
            <p:ph type="dt" sz="half" idx="10"/>
          </p:nvPr>
        </p:nvSpPr>
        <p:spPr>
          <a:xfrm>
            <a:off x="7010400" y="6553200"/>
            <a:ext cx="1905000" cy="304800"/>
          </a:xfrm>
        </p:spPr>
        <p:txBody>
          <a:bodyPr/>
          <a:lstStyle>
            <a:lvl1pPr>
              <a:defRPr/>
            </a:lvl1pPr>
          </a:lstStyle>
          <a:p>
            <a:endParaRPr lang="en-US"/>
          </a:p>
        </p:txBody>
      </p:sp>
      <p:sp>
        <p:nvSpPr>
          <p:cNvPr id="6" name="Footer Placeholder 5"/>
          <p:cNvSpPr>
            <a:spLocks noGrp="1"/>
          </p:cNvSpPr>
          <p:nvPr>
            <p:ph type="ftr" sz="quarter" idx="11"/>
          </p:nvPr>
        </p:nvSpPr>
        <p:spPr>
          <a:xfrm>
            <a:off x="2936875" y="6529388"/>
            <a:ext cx="2895600" cy="304800"/>
          </a:xfrm>
        </p:spPr>
        <p:txBody>
          <a:bodyPr/>
          <a:lstStyle>
            <a:lvl1pPr>
              <a:defRPr/>
            </a:lvl1pPr>
          </a:lstStyle>
          <a:p>
            <a:endParaRPr lang="en-US"/>
          </a:p>
        </p:txBody>
      </p:sp>
      <p:sp>
        <p:nvSpPr>
          <p:cNvPr id="7" name="Slide Number Placeholder 6"/>
          <p:cNvSpPr>
            <a:spLocks noGrp="1"/>
          </p:cNvSpPr>
          <p:nvPr>
            <p:ph type="sldNum" sz="quarter" idx="12"/>
          </p:nvPr>
        </p:nvSpPr>
        <p:spPr>
          <a:xfrm>
            <a:off x="84138" y="6343650"/>
            <a:ext cx="587375" cy="488950"/>
          </a:xfrm>
        </p:spPr>
        <p:txBody>
          <a:bodyPr/>
          <a:lstStyle>
            <a:lvl1pPr>
              <a:defRPr/>
            </a:lvl1pPr>
          </a:lstStyle>
          <a:p>
            <a:fld id="{08ADDDB5-FF47-4690-959A-3029C5317AD1}" type="slidenum">
              <a:rPr lang="en-US"/>
              <a:pPr/>
              <a:t>‹#›</a:t>
            </a:fld>
            <a:endParaRPr lang="en-US"/>
          </a:p>
        </p:txBody>
      </p:sp>
    </p:spTree>
    <p:extLst>
      <p:ext uri="{BB962C8B-B14F-4D97-AF65-F5344CB8AC3E}">
        <p14:creationId xmlns:p14="http://schemas.microsoft.com/office/powerpoint/2010/main" val="136430447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0"/>
            <a:ext cx="80010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2362200"/>
            <a:ext cx="3924300" cy="3733800"/>
          </a:xfrm>
        </p:spPr>
        <p:txBody>
          <a:bodyPr/>
          <a:lstStyle/>
          <a:p>
            <a:endParaRPr lang="en-GB"/>
          </a:p>
        </p:txBody>
      </p:sp>
      <p:sp>
        <p:nvSpPr>
          <p:cNvPr id="4" name="Text Placeholder 3"/>
          <p:cNvSpPr>
            <a:spLocks noGrp="1"/>
          </p:cNvSpPr>
          <p:nvPr>
            <p:ph type="body" sz="half" idx="2"/>
          </p:nvPr>
        </p:nvSpPr>
        <p:spPr>
          <a:xfrm>
            <a:off x="4991100" y="2362200"/>
            <a:ext cx="3924300" cy="3733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7010400" y="6553200"/>
            <a:ext cx="1905000" cy="304800"/>
          </a:xfrm>
        </p:spPr>
        <p:txBody>
          <a:bodyPr/>
          <a:lstStyle>
            <a:lvl1pPr>
              <a:defRPr/>
            </a:lvl1pPr>
          </a:lstStyle>
          <a:p>
            <a:endParaRPr lang="en-US"/>
          </a:p>
        </p:txBody>
      </p:sp>
      <p:sp>
        <p:nvSpPr>
          <p:cNvPr id="6" name="Footer Placeholder 5"/>
          <p:cNvSpPr>
            <a:spLocks noGrp="1"/>
          </p:cNvSpPr>
          <p:nvPr>
            <p:ph type="ftr" sz="quarter" idx="11"/>
          </p:nvPr>
        </p:nvSpPr>
        <p:spPr>
          <a:xfrm>
            <a:off x="2936875" y="6529388"/>
            <a:ext cx="2895600" cy="304800"/>
          </a:xfrm>
        </p:spPr>
        <p:txBody>
          <a:bodyPr/>
          <a:lstStyle>
            <a:lvl1pPr>
              <a:defRPr/>
            </a:lvl1pPr>
          </a:lstStyle>
          <a:p>
            <a:endParaRPr lang="en-US"/>
          </a:p>
        </p:txBody>
      </p:sp>
      <p:sp>
        <p:nvSpPr>
          <p:cNvPr id="7" name="Slide Number Placeholder 6"/>
          <p:cNvSpPr>
            <a:spLocks noGrp="1"/>
          </p:cNvSpPr>
          <p:nvPr>
            <p:ph type="sldNum" sz="quarter" idx="12"/>
          </p:nvPr>
        </p:nvSpPr>
        <p:spPr>
          <a:xfrm>
            <a:off x="84138" y="6343650"/>
            <a:ext cx="587375" cy="488950"/>
          </a:xfrm>
        </p:spPr>
        <p:txBody>
          <a:bodyPr/>
          <a:lstStyle>
            <a:lvl1pPr>
              <a:defRPr/>
            </a:lvl1pPr>
          </a:lstStyle>
          <a:p>
            <a:fld id="{F85C45A2-5E82-4DB0-848D-C8B2FE43F604}" type="slidenum">
              <a:rPr lang="en-US"/>
              <a:pPr/>
              <a:t>‹#›</a:t>
            </a:fld>
            <a:endParaRPr lang="en-US"/>
          </a:p>
        </p:txBody>
      </p:sp>
    </p:spTree>
    <p:extLst>
      <p:ext uri="{BB962C8B-B14F-4D97-AF65-F5344CB8AC3E}">
        <p14:creationId xmlns:p14="http://schemas.microsoft.com/office/powerpoint/2010/main" val="1851773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theme" Target="../theme/theme3.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10" Type="http://schemas.openxmlformats.org/officeDocument/2006/relationships/slideLayout" Target="../slideLayouts/slideLayout44.xml"/><Relationship Id="rId19" Type="http://schemas.openxmlformats.org/officeDocument/2006/relationships/image" Target="../media/image2.png"/><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11/13/2018</a:t>
            </a:fld>
            <a:endParaRPr lang="en-US" dirty="0"/>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8321045"/>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11/13/2018</a:t>
            </a:fld>
            <a:endParaRPr lang="en-US" dirty="0"/>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17940103"/>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48A87A34-81AB-432B-8DAE-1953F412C126}" type="datetimeFigureOut">
              <a:rPr lang="en-US" smtClean="0">
                <a:solidFill>
                  <a:prstClr val="white">
                    <a:tint val="75000"/>
                  </a:prstClr>
                </a:solidFill>
              </a:rPr>
              <a:pPr defTabSz="457200"/>
              <a:t>11/13/2018</a:t>
            </a:fld>
            <a:endParaRPr lang="en-US" dirty="0">
              <a:solidFill>
                <a:prstClr val="white">
                  <a:tint val="75000"/>
                </a:prstClr>
              </a:solidFill>
            </a:endParaRPr>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defTabSz="457200"/>
            <a:endParaRPr lang="en-US" dirty="0">
              <a:solidFill>
                <a:prstClr val="white">
                  <a:tint val="75000"/>
                </a:prstClr>
              </a:solidFill>
            </a:endParaRPr>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6D22F896-40B5-4ADD-8801-0D06FADFA095}" type="slidenum">
              <a:rPr lang="en-US" smtClean="0">
                <a:solidFill>
                  <a:prstClr val="white">
                    <a:tint val="75000"/>
                  </a:prstClr>
                </a:solidFill>
              </a:rPr>
              <a:pPr defTabSz="457200"/>
              <a:t>‹#›</a:t>
            </a:fld>
            <a:endParaRPr lang="en-US" dirty="0">
              <a:solidFill>
                <a:prstClr val="white">
                  <a:tint val="75000"/>
                </a:prstClr>
              </a:solidFill>
            </a:endParaRPr>
          </a:p>
        </p:txBody>
      </p:sp>
    </p:spTree>
    <p:extLst>
      <p:ext uri="{BB962C8B-B14F-4D97-AF65-F5344CB8AC3E}">
        <p14:creationId xmlns:p14="http://schemas.microsoft.com/office/powerpoint/2010/main" val="832443609"/>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 pos="100000">
              <a:srgbClr val="96AB94"/>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D9F517-2AE9-46F3-8D62-91169C47ED3F}" type="datetimeFigureOut">
              <a:rPr lang="en-GB" smtClean="0"/>
              <a:t>13/11/2018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60B7D-0724-4120-8635-97D5E309968D}" type="slidenum">
              <a:rPr lang="en-GB" smtClean="0"/>
              <a:t>‹#›</a:t>
            </a:fld>
            <a:endParaRPr lang="en-GB"/>
          </a:p>
        </p:txBody>
      </p:sp>
    </p:spTree>
    <p:extLst>
      <p:ext uri="{BB962C8B-B14F-4D97-AF65-F5344CB8AC3E}">
        <p14:creationId xmlns:p14="http://schemas.microsoft.com/office/powerpoint/2010/main" val="312625811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9.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gif"/><Relationship Id="rId1" Type="http://schemas.openxmlformats.org/officeDocument/2006/relationships/slideLayout" Target="../slideLayouts/slideLayout19.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53.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png"/><Relationship Id="rId1" Type="http://schemas.openxmlformats.org/officeDocument/2006/relationships/slideLayout" Target="../slideLayouts/slideLayout5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5.gif"/><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image" Target="../media/image11.gif"/><Relationship Id="rId1" Type="http://schemas.openxmlformats.org/officeDocument/2006/relationships/slideLayout" Target="../slideLayouts/slideLayout53.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6.gif"/><Relationship Id="rId2" Type="http://schemas.openxmlformats.org/officeDocument/2006/relationships/diagramData" Target="../diagrams/data9.xml"/><Relationship Id="rId1" Type="http://schemas.openxmlformats.org/officeDocument/2006/relationships/slideLayout" Target="../slideLayouts/slideLayout5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7.jpeg"/><Relationship Id="rId1" Type="http://schemas.openxmlformats.org/officeDocument/2006/relationships/slideLayout" Target="../slideLayouts/slideLayout5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19.pn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1.xml"/><Relationship Id="rId13" Type="http://schemas.openxmlformats.org/officeDocument/2006/relationships/diagramColors" Target="../diagrams/colors12.xml"/><Relationship Id="rId3" Type="http://schemas.openxmlformats.org/officeDocument/2006/relationships/image" Target="../media/image20.png"/><Relationship Id="rId7" Type="http://schemas.openxmlformats.org/officeDocument/2006/relationships/diagramQuickStyle" Target="../diagrams/quickStyle11.xml"/><Relationship Id="rId12" Type="http://schemas.openxmlformats.org/officeDocument/2006/relationships/diagramQuickStyle" Target="../diagrams/quickStyle12.xml"/><Relationship Id="rId2" Type="http://schemas.openxmlformats.org/officeDocument/2006/relationships/notesSlide" Target="../notesSlides/notesSlide1.xml"/><Relationship Id="rId1" Type="http://schemas.openxmlformats.org/officeDocument/2006/relationships/slideLayout" Target="../slideLayouts/slideLayout53.xml"/><Relationship Id="rId6" Type="http://schemas.openxmlformats.org/officeDocument/2006/relationships/diagramLayout" Target="../diagrams/layout11.xml"/><Relationship Id="rId11" Type="http://schemas.openxmlformats.org/officeDocument/2006/relationships/diagramLayout" Target="../diagrams/layout12.xml"/><Relationship Id="rId5" Type="http://schemas.openxmlformats.org/officeDocument/2006/relationships/diagramData" Target="../diagrams/data11.xml"/><Relationship Id="rId10" Type="http://schemas.openxmlformats.org/officeDocument/2006/relationships/diagramData" Target="../diagrams/data12.xml"/><Relationship Id="rId4" Type="http://schemas.openxmlformats.org/officeDocument/2006/relationships/image" Target="../media/image21.jpeg"/><Relationship Id="rId9" Type="http://schemas.microsoft.com/office/2007/relationships/diagramDrawing" Target="../diagrams/drawing11.xml"/><Relationship Id="rId14" Type="http://schemas.microsoft.com/office/2007/relationships/diagramDrawing" Target="../diagrams/drawing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27.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Layout" Target="../diagrams/layout13.xml"/><Relationship Id="rId7" Type="http://schemas.openxmlformats.org/officeDocument/2006/relationships/image" Target="../media/image22.png"/><Relationship Id="rId12" Type="http://schemas.microsoft.com/office/2007/relationships/diagramDrawing" Target="../diagrams/drawing14.xml"/><Relationship Id="rId2" Type="http://schemas.openxmlformats.org/officeDocument/2006/relationships/diagramData" Target="../diagrams/data13.xml"/><Relationship Id="rId1" Type="http://schemas.openxmlformats.org/officeDocument/2006/relationships/slideLayout" Target="../slideLayouts/slideLayout53.xml"/><Relationship Id="rId6" Type="http://schemas.microsoft.com/office/2007/relationships/diagramDrawing" Target="../diagrams/drawing13.xml"/><Relationship Id="rId11" Type="http://schemas.openxmlformats.org/officeDocument/2006/relationships/diagramColors" Target="../diagrams/colors14.xml"/><Relationship Id="rId5" Type="http://schemas.openxmlformats.org/officeDocument/2006/relationships/diagramColors" Target="../diagrams/colors13.xml"/><Relationship Id="rId10" Type="http://schemas.openxmlformats.org/officeDocument/2006/relationships/diagramQuickStyle" Target="../diagrams/quickStyle14.xml"/><Relationship Id="rId4" Type="http://schemas.openxmlformats.org/officeDocument/2006/relationships/diagramQuickStyle" Target="../diagrams/quickStyle13.xml"/><Relationship Id="rId9" Type="http://schemas.openxmlformats.org/officeDocument/2006/relationships/diagramLayout" Target="../diagrams/layout1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5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57.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0.xml.rels><?xml version="1.0" encoding="UTF-8" standalone="yes"?>
<Relationships xmlns="http://schemas.openxmlformats.org/package/2006/relationships"><Relationship Id="rId8" Type="http://schemas.openxmlformats.org/officeDocument/2006/relationships/diagramData" Target="../diagrams/data18.xml"/><Relationship Id="rId13" Type="http://schemas.openxmlformats.org/officeDocument/2006/relationships/diagramData" Target="../diagrams/data19.xml"/><Relationship Id="rId18" Type="http://schemas.openxmlformats.org/officeDocument/2006/relationships/diagramData" Target="../diagrams/data20.xml"/><Relationship Id="rId26" Type="http://schemas.openxmlformats.org/officeDocument/2006/relationships/diagramColors" Target="../diagrams/colors21.xml"/><Relationship Id="rId3" Type="http://schemas.openxmlformats.org/officeDocument/2006/relationships/diagramData" Target="../diagrams/data17.xml"/><Relationship Id="rId21" Type="http://schemas.openxmlformats.org/officeDocument/2006/relationships/diagramColors" Target="../diagrams/colors20.xml"/><Relationship Id="rId7" Type="http://schemas.microsoft.com/office/2007/relationships/diagramDrawing" Target="../diagrams/drawing17.xml"/><Relationship Id="rId12" Type="http://schemas.microsoft.com/office/2007/relationships/diagramDrawing" Target="../diagrams/drawing18.xml"/><Relationship Id="rId17" Type="http://schemas.microsoft.com/office/2007/relationships/diagramDrawing" Target="../diagrams/drawing19.xml"/><Relationship Id="rId25" Type="http://schemas.openxmlformats.org/officeDocument/2006/relationships/diagramQuickStyle" Target="../diagrams/quickStyle21.xml"/><Relationship Id="rId2" Type="http://schemas.openxmlformats.org/officeDocument/2006/relationships/notesSlide" Target="../notesSlides/notesSlide3.xml"/><Relationship Id="rId16" Type="http://schemas.openxmlformats.org/officeDocument/2006/relationships/diagramColors" Target="../diagrams/colors19.xml"/><Relationship Id="rId20" Type="http://schemas.openxmlformats.org/officeDocument/2006/relationships/diagramQuickStyle" Target="../diagrams/quickStyle20.xml"/><Relationship Id="rId1" Type="http://schemas.openxmlformats.org/officeDocument/2006/relationships/slideLayout" Target="../slideLayouts/slideLayout57.xml"/><Relationship Id="rId6" Type="http://schemas.openxmlformats.org/officeDocument/2006/relationships/diagramColors" Target="../diagrams/colors17.xml"/><Relationship Id="rId11" Type="http://schemas.openxmlformats.org/officeDocument/2006/relationships/diagramColors" Target="../diagrams/colors18.xml"/><Relationship Id="rId24" Type="http://schemas.openxmlformats.org/officeDocument/2006/relationships/diagramLayout" Target="../diagrams/layout21.xml"/><Relationship Id="rId5" Type="http://schemas.openxmlformats.org/officeDocument/2006/relationships/diagramQuickStyle" Target="../diagrams/quickStyle17.xml"/><Relationship Id="rId15" Type="http://schemas.openxmlformats.org/officeDocument/2006/relationships/diagramQuickStyle" Target="../diagrams/quickStyle19.xml"/><Relationship Id="rId23" Type="http://schemas.openxmlformats.org/officeDocument/2006/relationships/diagramData" Target="../diagrams/data21.xml"/><Relationship Id="rId10" Type="http://schemas.openxmlformats.org/officeDocument/2006/relationships/diagramQuickStyle" Target="../diagrams/quickStyle18.xml"/><Relationship Id="rId19" Type="http://schemas.openxmlformats.org/officeDocument/2006/relationships/diagramLayout" Target="../diagrams/layout20.xml"/><Relationship Id="rId4" Type="http://schemas.openxmlformats.org/officeDocument/2006/relationships/diagramLayout" Target="../diagrams/layout17.xml"/><Relationship Id="rId9" Type="http://schemas.openxmlformats.org/officeDocument/2006/relationships/diagramLayout" Target="../diagrams/layout18.xml"/><Relationship Id="rId14" Type="http://schemas.openxmlformats.org/officeDocument/2006/relationships/diagramLayout" Target="../diagrams/layout19.xml"/><Relationship Id="rId22" Type="http://schemas.microsoft.com/office/2007/relationships/diagramDrawing" Target="../diagrams/drawing20.xml"/><Relationship Id="rId27" Type="http://schemas.microsoft.com/office/2007/relationships/diagramDrawing" Target="../diagrams/drawing21.xml"/></Relationships>
</file>

<file path=ppt/slides/_rels/slide31.xml.rels><?xml version="1.0" encoding="UTF-8" standalone="yes"?>
<Relationships xmlns="http://schemas.openxmlformats.org/package/2006/relationships"><Relationship Id="rId8" Type="http://schemas.openxmlformats.org/officeDocument/2006/relationships/diagramLayout" Target="../diagrams/layout23.xml"/><Relationship Id="rId13" Type="http://schemas.openxmlformats.org/officeDocument/2006/relationships/diagramData" Target="../diagrams/data24.xml"/><Relationship Id="rId3" Type="http://schemas.openxmlformats.org/officeDocument/2006/relationships/diagramLayout" Target="../diagrams/layout22.xml"/><Relationship Id="rId7" Type="http://schemas.openxmlformats.org/officeDocument/2006/relationships/diagramData" Target="../diagrams/data23.xml"/><Relationship Id="rId12" Type="http://schemas.openxmlformats.org/officeDocument/2006/relationships/image" Target="../media/image26.png"/><Relationship Id="rId17" Type="http://schemas.microsoft.com/office/2007/relationships/diagramDrawing" Target="../diagrams/drawing24.xml"/><Relationship Id="rId2" Type="http://schemas.openxmlformats.org/officeDocument/2006/relationships/diagramData" Target="../diagrams/data22.xml"/><Relationship Id="rId16" Type="http://schemas.openxmlformats.org/officeDocument/2006/relationships/diagramColors" Target="../diagrams/colors24.xml"/><Relationship Id="rId1" Type="http://schemas.openxmlformats.org/officeDocument/2006/relationships/slideLayout" Target="../slideLayouts/slideLayout57.xml"/><Relationship Id="rId6" Type="http://schemas.microsoft.com/office/2007/relationships/diagramDrawing" Target="../diagrams/drawing22.xml"/><Relationship Id="rId11" Type="http://schemas.microsoft.com/office/2007/relationships/diagramDrawing" Target="../diagrams/drawing23.xml"/><Relationship Id="rId5" Type="http://schemas.openxmlformats.org/officeDocument/2006/relationships/diagramColors" Target="../diagrams/colors22.xml"/><Relationship Id="rId15" Type="http://schemas.openxmlformats.org/officeDocument/2006/relationships/diagramQuickStyle" Target="../diagrams/quickStyle24.xml"/><Relationship Id="rId10" Type="http://schemas.openxmlformats.org/officeDocument/2006/relationships/diagramColors" Target="../diagrams/colors23.xml"/><Relationship Id="rId4" Type="http://schemas.openxmlformats.org/officeDocument/2006/relationships/diagramQuickStyle" Target="../diagrams/quickStyle22.xml"/><Relationship Id="rId9" Type="http://schemas.openxmlformats.org/officeDocument/2006/relationships/diagramQuickStyle" Target="../diagrams/quickStyle23.xml"/><Relationship Id="rId14" Type="http://schemas.openxmlformats.org/officeDocument/2006/relationships/diagramLayout" Target="../diagrams/layout24.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image" Target="../media/image27.png"/><Relationship Id="rId1" Type="http://schemas.openxmlformats.org/officeDocument/2006/relationships/slideLayout" Target="../slideLayouts/slideLayout5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3.xml.rels><?xml version="1.0" encoding="UTF-8" standalone="yes"?>
<Relationships xmlns="http://schemas.openxmlformats.org/package/2006/relationships"><Relationship Id="rId8" Type="http://schemas.openxmlformats.org/officeDocument/2006/relationships/diagramLayout" Target="../diagrams/layout27.xml"/><Relationship Id="rId3" Type="http://schemas.openxmlformats.org/officeDocument/2006/relationships/diagramLayout" Target="../diagrams/layout26.xml"/><Relationship Id="rId7" Type="http://schemas.openxmlformats.org/officeDocument/2006/relationships/diagramData" Target="../diagrams/data27.xml"/><Relationship Id="rId2" Type="http://schemas.openxmlformats.org/officeDocument/2006/relationships/diagramData" Target="../diagrams/data26.xml"/><Relationship Id="rId1" Type="http://schemas.openxmlformats.org/officeDocument/2006/relationships/slideLayout" Target="../slideLayouts/slideLayout57.xml"/><Relationship Id="rId6" Type="http://schemas.microsoft.com/office/2007/relationships/diagramDrawing" Target="../diagrams/drawing26.xml"/><Relationship Id="rId11" Type="http://schemas.microsoft.com/office/2007/relationships/diagramDrawing" Target="../diagrams/drawing27.xml"/><Relationship Id="rId5" Type="http://schemas.openxmlformats.org/officeDocument/2006/relationships/diagramColors" Target="../diagrams/colors26.xml"/><Relationship Id="rId10" Type="http://schemas.openxmlformats.org/officeDocument/2006/relationships/diagramColors" Target="../diagrams/colors27.xml"/><Relationship Id="rId4" Type="http://schemas.openxmlformats.org/officeDocument/2006/relationships/diagramQuickStyle" Target="../diagrams/quickStyle26.xml"/><Relationship Id="rId9" Type="http://schemas.openxmlformats.org/officeDocument/2006/relationships/diagramQuickStyle" Target="../diagrams/quickStyle27.xml"/></Relationships>
</file>

<file path=ppt/slides/_rels/slide34.xml.rels><?xml version="1.0" encoding="UTF-8" standalone="yes"?>
<Relationships xmlns="http://schemas.openxmlformats.org/package/2006/relationships"><Relationship Id="rId8" Type="http://schemas.openxmlformats.org/officeDocument/2006/relationships/diagramLayout" Target="../diagrams/layout29.xml"/><Relationship Id="rId3" Type="http://schemas.openxmlformats.org/officeDocument/2006/relationships/diagramLayout" Target="../diagrams/layout28.xml"/><Relationship Id="rId7" Type="http://schemas.openxmlformats.org/officeDocument/2006/relationships/diagramData" Target="../diagrams/data29.xml"/><Relationship Id="rId12" Type="http://schemas.openxmlformats.org/officeDocument/2006/relationships/image" Target="../media/image28.gif"/><Relationship Id="rId2" Type="http://schemas.openxmlformats.org/officeDocument/2006/relationships/diagramData" Target="../diagrams/data28.xml"/><Relationship Id="rId1" Type="http://schemas.openxmlformats.org/officeDocument/2006/relationships/slideLayout" Target="../slideLayouts/slideLayout57.xml"/><Relationship Id="rId6" Type="http://schemas.microsoft.com/office/2007/relationships/diagramDrawing" Target="../diagrams/drawing28.xml"/><Relationship Id="rId11" Type="http://schemas.microsoft.com/office/2007/relationships/diagramDrawing" Target="../diagrams/drawing29.xml"/><Relationship Id="rId5" Type="http://schemas.openxmlformats.org/officeDocument/2006/relationships/diagramColors" Target="../diagrams/colors28.xml"/><Relationship Id="rId10" Type="http://schemas.openxmlformats.org/officeDocument/2006/relationships/diagramColors" Target="../diagrams/colors29.xml"/><Relationship Id="rId4" Type="http://schemas.openxmlformats.org/officeDocument/2006/relationships/diagramQuickStyle" Target="../diagrams/quickStyle28.xml"/><Relationship Id="rId9" Type="http://schemas.openxmlformats.org/officeDocument/2006/relationships/diagramQuickStyle" Target="../diagrams/quickStyle2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7.xml"/></Relationships>
</file>

<file path=ppt/slides/_rels/slide36.xml.rels><?xml version="1.0" encoding="UTF-8" standalone="yes"?>
<Relationships xmlns="http://schemas.openxmlformats.org/package/2006/relationships"><Relationship Id="rId8" Type="http://schemas.openxmlformats.org/officeDocument/2006/relationships/image" Target="../media/image17.jpeg"/><Relationship Id="rId13" Type="http://schemas.microsoft.com/office/2007/relationships/diagramDrawing" Target="../diagrams/drawing31.xml"/><Relationship Id="rId3" Type="http://schemas.openxmlformats.org/officeDocument/2006/relationships/diagramData" Target="../diagrams/data30.xml"/><Relationship Id="rId7" Type="http://schemas.microsoft.com/office/2007/relationships/diagramDrawing" Target="../diagrams/drawing30.xml"/><Relationship Id="rId12" Type="http://schemas.openxmlformats.org/officeDocument/2006/relationships/diagramColors" Target="../diagrams/colors31.xml"/><Relationship Id="rId2" Type="http://schemas.openxmlformats.org/officeDocument/2006/relationships/notesSlide" Target="../notesSlides/notesSlide5.xml"/><Relationship Id="rId1" Type="http://schemas.openxmlformats.org/officeDocument/2006/relationships/slideLayout" Target="../slideLayouts/slideLayout57.xml"/><Relationship Id="rId6" Type="http://schemas.openxmlformats.org/officeDocument/2006/relationships/diagramColors" Target="../diagrams/colors30.xml"/><Relationship Id="rId11" Type="http://schemas.openxmlformats.org/officeDocument/2006/relationships/diagramQuickStyle" Target="../diagrams/quickStyle31.xml"/><Relationship Id="rId5" Type="http://schemas.openxmlformats.org/officeDocument/2006/relationships/diagramQuickStyle" Target="../diagrams/quickStyle30.xml"/><Relationship Id="rId10" Type="http://schemas.openxmlformats.org/officeDocument/2006/relationships/diagramLayout" Target="../diagrams/layout31.xml"/><Relationship Id="rId4" Type="http://schemas.openxmlformats.org/officeDocument/2006/relationships/diagramLayout" Target="../diagrams/layout30.xml"/><Relationship Id="rId9" Type="http://schemas.openxmlformats.org/officeDocument/2006/relationships/diagramData" Target="../diagrams/data31.xml"/></Relationships>
</file>

<file path=ppt/slides/_rels/slide37.xml.rels><?xml version="1.0" encoding="UTF-8" standalone="yes"?>
<Relationships xmlns="http://schemas.openxmlformats.org/package/2006/relationships"><Relationship Id="rId8" Type="http://schemas.openxmlformats.org/officeDocument/2006/relationships/diagramData" Target="../diagrams/data33.xml"/><Relationship Id="rId3" Type="http://schemas.openxmlformats.org/officeDocument/2006/relationships/diagramLayout" Target="../diagrams/layout32.xml"/><Relationship Id="rId7" Type="http://schemas.openxmlformats.org/officeDocument/2006/relationships/image" Target="../media/image17.jpeg"/><Relationship Id="rId12" Type="http://schemas.microsoft.com/office/2007/relationships/diagramDrawing" Target="../diagrams/drawing33.xml"/><Relationship Id="rId2" Type="http://schemas.openxmlformats.org/officeDocument/2006/relationships/diagramData" Target="../diagrams/data32.xml"/><Relationship Id="rId1" Type="http://schemas.openxmlformats.org/officeDocument/2006/relationships/slideLayout" Target="../slideLayouts/slideLayout57.xml"/><Relationship Id="rId6" Type="http://schemas.microsoft.com/office/2007/relationships/diagramDrawing" Target="../diagrams/drawing32.xml"/><Relationship Id="rId11" Type="http://schemas.openxmlformats.org/officeDocument/2006/relationships/diagramColors" Target="../diagrams/colors33.xml"/><Relationship Id="rId5" Type="http://schemas.openxmlformats.org/officeDocument/2006/relationships/diagramColors" Target="../diagrams/colors32.xml"/><Relationship Id="rId10" Type="http://schemas.openxmlformats.org/officeDocument/2006/relationships/diagramQuickStyle" Target="../diagrams/quickStyle33.xml"/><Relationship Id="rId4" Type="http://schemas.openxmlformats.org/officeDocument/2006/relationships/diagramQuickStyle" Target="../diagrams/quickStyle32.xml"/><Relationship Id="rId9" Type="http://schemas.openxmlformats.org/officeDocument/2006/relationships/diagramLayout" Target="../diagrams/layout33.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57.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39.xml.rels><?xml version="1.0" encoding="UTF-8" standalone="yes"?>
<Relationships xmlns="http://schemas.openxmlformats.org/package/2006/relationships"><Relationship Id="rId8" Type="http://schemas.openxmlformats.org/officeDocument/2006/relationships/diagramData" Target="../diagrams/data36.xml"/><Relationship Id="rId3" Type="http://schemas.openxmlformats.org/officeDocument/2006/relationships/diagramLayout" Target="../diagrams/layout35.xml"/><Relationship Id="rId7" Type="http://schemas.openxmlformats.org/officeDocument/2006/relationships/image" Target="../media/image17.jpeg"/><Relationship Id="rId12" Type="http://schemas.microsoft.com/office/2007/relationships/diagramDrawing" Target="../diagrams/drawing36.xml"/><Relationship Id="rId2" Type="http://schemas.openxmlformats.org/officeDocument/2006/relationships/diagramData" Target="../diagrams/data35.xml"/><Relationship Id="rId1" Type="http://schemas.openxmlformats.org/officeDocument/2006/relationships/slideLayout" Target="../slideLayouts/slideLayout57.xml"/><Relationship Id="rId6" Type="http://schemas.microsoft.com/office/2007/relationships/diagramDrawing" Target="../diagrams/drawing35.xml"/><Relationship Id="rId11" Type="http://schemas.openxmlformats.org/officeDocument/2006/relationships/diagramColors" Target="../diagrams/colors36.xml"/><Relationship Id="rId5" Type="http://schemas.openxmlformats.org/officeDocument/2006/relationships/diagramColors" Target="../diagrams/colors35.xml"/><Relationship Id="rId10" Type="http://schemas.openxmlformats.org/officeDocument/2006/relationships/diagramQuickStyle" Target="../diagrams/quickStyle36.xml"/><Relationship Id="rId4" Type="http://schemas.openxmlformats.org/officeDocument/2006/relationships/diagramQuickStyle" Target="../diagrams/quickStyle35.xml"/><Relationship Id="rId9" Type="http://schemas.openxmlformats.org/officeDocument/2006/relationships/diagramLayout" Target="../diagrams/layout36.xml"/></Relationships>
</file>

<file path=ppt/slides/_rels/slide4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Layout" Target="../diagrams/layout37.xml"/><Relationship Id="rId7" Type="http://schemas.openxmlformats.org/officeDocument/2006/relationships/image" Target="../media/image30.png"/><Relationship Id="rId2" Type="http://schemas.openxmlformats.org/officeDocument/2006/relationships/diagramData" Target="../diagrams/data37.xml"/><Relationship Id="rId1" Type="http://schemas.openxmlformats.org/officeDocument/2006/relationships/slideLayout" Target="../slideLayouts/slideLayout53.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 Id="rId9" Type="http://schemas.openxmlformats.org/officeDocument/2006/relationships/image" Target="../media/image32.png"/></Relationships>
</file>

<file path=ppt/slides/_rels/slide41.xml.rels><?xml version="1.0" encoding="UTF-8" standalone="yes"?>
<Relationships xmlns="http://schemas.openxmlformats.org/package/2006/relationships"><Relationship Id="rId8" Type="http://schemas.openxmlformats.org/officeDocument/2006/relationships/diagramLayout" Target="../diagrams/layout39.xml"/><Relationship Id="rId13" Type="http://schemas.openxmlformats.org/officeDocument/2006/relationships/diagramLayout" Target="../diagrams/layout40.xml"/><Relationship Id="rId18" Type="http://schemas.openxmlformats.org/officeDocument/2006/relationships/diagramLayout" Target="../diagrams/layout41.xml"/><Relationship Id="rId26" Type="http://schemas.openxmlformats.org/officeDocument/2006/relationships/diagramQuickStyle" Target="../diagrams/quickStyle42.xml"/><Relationship Id="rId3" Type="http://schemas.openxmlformats.org/officeDocument/2006/relationships/diagramLayout" Target="../diagrams/layout38.xml"/><Relationship Id="rId21" Type="http://schemas.microsoft.com/office/2007/relationships/diagramDrawing" Target="../diagrams/drawing41.xml"/><Relationship Id="rId7" Type="http://schemas.openxmlformats.org/officeDocument/2006/relationships/diagramData" Target="../diagrams/data39.xml"/><Relationship Id="rId12" Type="http://schemas.openxmlformats.org/officeDocument/2006/relationships/diagramData" Target="../diagrams/data40.xml"/><Relationship Id="rId17" Type="http://schemas.openxmlformats.org/officeDocument/2006/relationships/diagramData" Target="../diagrams/data41.xml"/><Relationship Id="rId25" Type="http://schemas.openxmlformats.org/officeDocument/2006/relationships/diagramLayout" Target="../diagrams/layout42.xml"/><Relationship Id="rId2" Type="http://schemas.openxmlformats.org/officeDocument/2006/relationships/diagramData" Target="../diagrams/data38.xml"/><Relationship Id="rId16" Type="http://schemas.microsoft.com/office/2007/relationships/diagramDrawing" Target="../diagrams/drawing40.xml"/><Relationship Id="rId20" Type="http://schemas.openxmlformats.org/officeDocument/2006/relationships/diagramColors" Target="../diagrams/colors41.xml"/><Relationship Id="rId1" Type="http://schemas.openxmlformats.org/officeDocument/2006/relationships/slideLayout" Target="../slideLayouts/slideLayout52.xml"/><Relationship Id="rId6" Type="http://schemas.microsoft.com/office/2007/relationships/diagramDrawing" Target="../diagrams/drawing38.xml"/><Relationship Id="rId11" Type="http://schemas.microsoft.com/office/2007/relationships/diagramDrawing" Target="../diagrams/drawing39.xml"/><Relationship Id="rId24" Type="http://schemas.openxmlformats.org/officeDocument/2006/relationships/diagramData" Target="../diagrams/data42.xml"/><Relationship Id="rId5" Type="http://schemas.openxmlformats.org/officeDocument/2006/relationships/diagramColors" Target="../diagrams/colors38.xml"/><Relationship Id="rId15" Type="http://schemas.openxmlformats.org/officeDocument/2006/relationships/diagramColors" Target="../diagrams/colors40.xml"/><Relationship Id="rId23" Type="http://schemas.openxmlformats.org/officeDocument/2006/relationships/image" Target="../media/image34.gif"/><Relationship Id="rId28" Type="http://schemas.microsoft.com/office/2007/relationships/diagramDrawing" Target="../diagrams/drawing42.xml"/><Relationship Id="rId10" Type="http://schemas.openxmlformats.org/officeDocument/2006/relationships/diagramColors" Target="../diagrams/colors39.xml"/><Relationship Id="rId19" Type="http://schemas.openxmlformats.org/officeDocument/2006/relationships/diagramQuickStyle" Target="../diagrams/quickStyle41.xml"/><Relationship Id="rId4" Type="http://schemas.openxmlformats.org/officeDocument/2006/relationships/diagramQuickStyle" Target="../diagrams/quickStyle38.xml"/><Relationship Id="rId9" Type="http://schemas.openxmlformats.org/officeDocument/2006/relationships/diagramQuickStyle" Target="../diagrams/quickStyle39.xml"/><Relationship Id="rId14" Type="http://schemas.openxmlformats.org/officeDocument/2006/relationships/diagramQuickStyle" Target="../diagrams/quickStyle40.xml"/><Relationship Id="rId22" Type="http://schemas.openxmlformats.org/officeDocument/2006/relationships/image" Target="../media/image33.gif"/><Relationship Id="rId27" Type="http://schemas.openxmlformats.org/officeDocument/2006/relationships/diagramColors" Target="../diagrams/colors42.xml"/></Relationships>
</file>

<file path=ppt/slides/_rels/slide42.xml.rels><?xml version="1.0" encoding="UTF-8" standalone="yes"?>
<Relationships xmlns="http://schemas.openxmlformats.org/package/2006/relationships"><Relationship Id="rId8" Type="http://schemas.openxmlformats.org/officeDocument/2006/relationships/diagramLayout" Target="../diagrams/layout44.xml"/><Relationship Id="rId3" Type="http://schemas.openxmlformats.org/officeDocument/2006/relationships/diagramLayout" Target="../diagrams/layout43.xml"/><Relationship Id="rId7" Type="http://schemas.openxmlformats.org/officeDocument/2006/relationships/diagramData" Target="../diagrams/data44.xml"/><Relationship Id="rId2" Type="http://schemas.openxmlformats.org/officeDocument/2006/relationships/diagramData" Target="../diagrams/data43.xml"/><Relationship Id="rId1" Type="http://schemas.openxmlformats.org/officeDocument/2006/relationships/slideLayout" Target="../slideLayouts/slideLayout53.xml"/><Relationship Id="rId6" Type="http://schemas.microsoft.com/office/2007/relationships/diagramDrawing" Target="../diagrams/drawing43.xml"/><Relationship Id="rId11" Type="http://schemas.microsoft.com/office/2007/relationships/diagramDrawing" Target="../diagrams/drawing44.xml"/><Relationship Id="rId5" Type="http://schemas.openxmlformats.org/officeDocument/2006/relationships/diagramColors" Target="../diagrams/colors43.xml"/><Relationship Id="rId10" Type="http://schemas.openxmlformats.org/officeDocument/2006/relationships/diagramColors" Target="../diagrams/colors44.xml"/><Relationship Id="rId4" Type="http://schemas.openxmlformats.org/officeDocument/2006/relationships/diagramQuickStyle" Target="../diagrams/quickStyle43.xml"/><Relationship Id="rId9" Type="http://schemas.openxmlformats.org/officeDocument/2006/relationships/diagramQuickStyle" Target="../diagrams/quickStyle44.xml"/></Relationships>
</file>

<file path=ppt/slides/_rels/slide43.xml.rels><?xml version="1.0" encoding="UTF-8" standalone="yes"?>
<Relationships xmlns="http://schemas.openxmlformats.org/package/2006/relationships"><Relationship Id="rId8" Type="http://schemas.openxmlformats.org/officeDocument/2006/relationships/diagramLayout" Target="../diagrams/layout46.xml"/><Relationship Id="rId13" Type="http://schemas.openxmlformats.org/officeDocument/2006/relationships/diagramLayout" Target="../diagrams/layout47.xml"/><Relationship Id="rId18" Type="http://schemas.openxmlformats.org/officeDocument/2006/relationships/diagramLayout" Target="../diagrams/layout48.xml"/><Relationship Id="rId3" Type="http://schemas.openxmlformats.org/officeDocument/2006/relationships/diagramLayout" Target="../diagrams/layout45.xml"/><Relationship Id="rId21" Type="http://schemas.microsoft.com/office/2007/relationships/diagramDrawing" Target="../diagrams/drawing48.xml"/><Relationship Id="rId7" Type="http://schemas.openxmlformats.org/officeDocument/2006/relationships/diagramData" Target="../diagrams/data46.xml"/><Relationship Id="rId12" Type="http://schemas.openxmlformats.org/officeDocument/2006/relationships/diagramData" Target="../diagrams/data47.xml"/><Relationship Id="rId17" Type="http://schemas.openxmlformats.org/officeDocument/2006/relationships/diagramData" Target="../diagrams/data48.xml"/><Relationship Id="rId2" Type="http://schemas.openxmlformats.org/officeDocument/2006/relationships/diagramData" Target="../diagrams/data45.xml"/><Relationship Id="rId16" Type="http://schemas.microsoft.com/office/2007/relationships/diagramDrawing" Target="../diagrams/drawing47.xml"/><Relationship Id="rId20" Type="http://schemas.openxmlformats.org/officeDocument/2006/relationships/diagramColors" Target="../diagrams/colors48.xml"/><Relationship Id="rId1" Type="http://schemas.openxmlformats.org/officeDocument/2006/relationships/slideLayout" Target="../slideLayouts/slideLayout53.xml"/><Relationship Id="rId6" Type="http://schemas.microsoft.com/office/2007/relationships/diagramDrawing" Target="../diagrams/drawing45.xml"/><Relationship Id="rId11" Type="http://schemas.microsoft.com/office/2007/relationships/diagramDrawing" Target="../diagrams/drawing46.xml"/><Relationship Id="rId5" Type="http://schemas.openxmlformats.org/officeDocument/2006/relationships/diagramColors" Target="../diagrams/colors45.xml"/><Relationship Id="rId15" Type="http://schemas.openxmlformats.org/officeDocument/2006/relationships/diagramColors" Target="../diagrams/colors47.xml"/><Relationship Id="rId10" Type="http://schemas.openxmlformats.org/officeDocument/2006/relationships/diagramColors" Target="../diagrams/colors46.xml"/><Relationship Id="rId19" Type="http://schemas.openxmlformats.org/officeDocument/2006/relationships/diagramQuickStyle" Target="../diagrams/quickStyle48.xml"/><Relationship Id="rId4" Type="http://schemas.openxmlformats.org/officeDocument/2006/relationships/diagramQuickStyle" Target="../diagrams/quickStyle45.xml"/><Relationship Id="rId9" Type="http://schemas.openxmlformats.org/officeDocument/2006/relationships/diagramQuickStyle" Target="../diagrams/quickStyle46.xml"/><Relationship Id="rId14" Type="http://schemas.openxmlformats.org/officeDocument/2006/relationships/diagramQuickStyle" Target="../diagrams/quickStyle47.xml"/></Relationships>
</file>

<file path=ppt/slides/_rels/slide44.xml.rels><?xml version="1.0" encoding="UTF-8" standalone="yes"?>
<Relationships xmlns="http://schemas.openxmlformats.org/package/2006/relationships"><Relationship Id="rId8" Type="http://schemas.openxmlformats.org/officeDocument/2006/relationships/diagramLayout" Target="../diagrams/layout50.xml"/><Relationship Id="rId13" Type="http://schemas.openxmlformats.org/officeDocument/2006/relationships/diagramLayout" Target="../diagrams/layout51.xml"/><Relationship Id="rId3" Type="http://schemas.openxmlformats.org/officeDocument/2006/relationships/diagramLayout" Target="../diagrams/layout49.xml"/><Relationship Id="rId7" Type="http://schemas.openxmlformats.org/officeDocument/2006/relationships/diagramData" Target="../diagrams/data50.xml"/><Relationship Id="rId12" Type="http://schemas.openxmlformats.org/officeDocument/2006/relationships/diagramData" Target="../diagrams/data51.xml"/><Relationship Id="rId2" Type="http://schemas.openxmlformats.org/officeDocument/2006/relationships/diagramData" Target="../diagrams/data49.xml"/><Relationship Id="rId16" Type="http://schemas.microsoft.com/office/2007/relationships/diagramDrawing" Target="../diagrams/drawing51.xml"/><Relationship Id="rId1" Type="http://schemas.openxmlformats.org/officeDocument/2006/relationships/slideLayout" Target="../slideLayouts/slideLayout53.xml"/><Relationship Id="rId6" Type="http://schemas.microsoft.com/office/2007/relationships/diagramDrawing" Target="../diagrams/drawing49.xml"/><Relationship Id="rId11" Type="http://schemas.microsoft.com/office/2007/relationships/diagramDrawing" Target="../diagrams/drawing50.xml"/><Relationship Id="rId5" Type="http://schemas.openxmlformats.org/officeDocument/2006/relationships/diagramColors" Target="../diagrams/colors49.xml"/><Relationship Id="rId15" Type="http://schemas.openxmlformats.org/officeDocument/2006/relationships/diagramColors" Target="../diagrams/colors51.xml"/><Relationship Id="rId10" Type="http://schemas.openxmlformats.org/officeDocument/2006/relationships/diagramColors" Target="../diagrams/colors50.xml"/><Relationship Id="rId4" Type="http://schemas.openxmlformats.org/officeDocument/2006/relationships/diagramQuickStyle" Target="../diagrams/quickStyle49.xml"/><Relationship Id="rId9" Type="http://schemas.openxmlformats.org/officeDocument/2006/relationships/diagramQuickStyle" Target="../diagrams/quickStyle50.xml"/><Relationship Id="rId14" Type="http://schemas.openxmlformats.org/officeDocument/2006/relationships/diagramQuickStyle" Target="../diagrams/quickStyle51.xml"/></Relationships>
</file>

<file path=ppt/slides/_rels/slide45.xml.rels><?xml version="1.0" encoding="UTF-8" standalone="yes"?>
<Relationships xmlns="http://schemas.openxmlformats.org/package/2006/relationships"><Relationship Id="rId8" Type="http://schemas.openxmlformats.org/officeDocument/2006/relationships/diagramLayout" Target="../diagrams/layout53.xml"/><Relationship Id="rId3" Type="http://schemas.openxmlformats.org/officeDocument/2006/relationships/diagramLayout" Target="../diagrams/layout52.xml"/><Relationship Id="rId7" Type="http://schemas.openxmlformats.org/officeDocument/2006/relationships/diagramData" Target="../diagrams/data53.xml"/><Relationship Id="rId2" Type="http://schemas.openxmlformats.org/officeDocument/2006/relationships/diagramData" Target="../diagrams/data52.xml"/><Relationship Id="rId1" Type="http://schemas.openxmlformats.org/officeDocument/2006/relationships/slideLayout" Target="../slideLayouts/slideLayout53.xml"/><Relationship Id="rId6" Type="http://schemas.microsoft.com/office/2007/relationships/diagramDrawing" Target="../diagrams/drawing52.xml"/><Relationship Id="rId11" Type="http://schemas.microsoft.com/office/2007/relationships/diagramDrawing" Target="../diagrams/drawing53.xml"/><Relationship Id="rId5" Type="http://schemas.openxmlformats.org/officeDocument/2006/relationships/diagramColors" Target="../diagrams/colors52.xml"/><Relationship Id="rId10" Type="http://schemas.openxmlformats.org/officeDocument/2006/relationships/diagramColors" Target="../diagrams/colors53.xml"/><Relationship Id="rId4" Type="http://schemas.openxmlformats.org/officeDocument/2006/relationships/diagramQuickStyle" Target="../diagrams/quickStyle52.xml"/><Relationship Id="rId9" Type="http://schemas.openxmlformats.org/officeDocument/2006/relationships/diagramQuickStyle" Target="../diagrams/quickStyle53.xml"/></Relationships>
</file>

<file path=ppt/slides/_rels/slide46.xml.rels><?xml version="1.0" encoding="UTF-8" standalone="yes"?>
<Relationships xmlns="http://schemas.openxmlformats.org/package/2006/relationships"><Relationship Id="rId8" Type="http://schemas.openxmlformats.org/officeDocument/2006/relationships/diagramLayout" Target="../diagrams/layout55.xml"/><Relationship Id="rId3" Type="http://schemas.openxmlformats.org/officeDocument/2006/relationships/diagramLayout" Target="../diagrams/layout54.xml"/><Relationship Id="rId7" Type="http://schemas.openxmlformats.org/officeDocument/2006/relationships/diagramData" Target="../diagrams/data55.xml"/><Relationship Id="rId12" Type="http://schemas.openxmlformats.org/officeDocument/2006/relationships/image" Target="../media/image41.png"/><Relationship Id="rId2" Type="http://schemas.openxmlformats.org/officeDocument/2006/relationships/diagramData" Target="../diagrams/data54.xml"/><Relationship Id="rId1" Type="http://schemas.openxmlformats.org/officeDocument/2006/relationships/slideLayout" Target="../slideLayouts/slideLayout53.xml"/><Relationship Id="rId6" Type="http://schemas.microsoft.com/office/2007/relationships/diagramDrawing" Target="../diagrams/drawing54.xml"/><Relationship Id="rId11" Type="http://schemas.microsoft.com/office/2007/relationships/diagramDrawing" Target="../diagrams/drawing55.xml"/><Relationship Id="rId5" Type="http://schemas.openxmlformats.org/officeDocument/2006/relationships/diagramColors" Target="../diagrams/colors54.xml"/><Relationship Id="rId10" Type="http://schemas.openxmlformats.org/officeDocument/2006/relationships/diagramColors" Target="../diagrams/colors55.xml"/><Relationship Id="rId4" Type="http://schemas.openxmlformats.org/officeDocument/2006/relationships/diagramQuickStyle" Target="../diagrams/quickStyle54.xml"/><Relationship Id="rId9" Type="http://schemas.openxmlformats.org/officeDocument/2006/relationships/diagramQuickStyle" Target="../diagrams/quickStyle55.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56.xml"/><Relationship Id="rId2" Type="http://schemas.openxmlformats.org/officeDocument/2006/relationships/diagramData" Target="../diagrams/data56.xml"/><Relationship Id="rId1" Type="http://schemas.openxmlformats.org/officeDocument/2006/relationships/slideLayout" Target="../slideLayouts/slideLayout53.xml"/><Relationship Id="rId6" Type="http://schemas.microsoft.com/office/2007/relationships/diagramDrawing" Target="../diagrams/drawing56.xml"/><Relationship Id="rId5" Type="http://schemas.openxmlformats.org/officeDocument/2006/relationships/diagramColors" Target="../diagrams/colors56.xml"/><Relationship Id="rId4" Type="http://schemas.openxmlformats.org/officeDocument/2006/relationships/diagramQuickStyle" Target="../diagrams/quickStyle56.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57.xml"/><Relationship Id="rId7" Type="http://schemas.microsoft.com/office/2007/relationships/diagramDrawing" Target="../diagrams/drawing57.xml"/><Relationship Id="rId2" Type="http://schemas.openxmlformats.org/officeDocument/2006/relationships/notesSlide" Target="../notesSlides/notesSlide6.xml"/><Relationship Id="rId1" Type="http://schemas.openxmlformats.org/officeDocument/2006/relationships/slideLayout" Target="../slideLayouts/slideLayout53.xml"/><Relationship Id="rId6" Type="http://schemas.openxmlformats.org/officeDocument/2006/relationships/diagramColors" Target="../diagrams/colors57.xml"/><Relationship Id="rId5" Type="http://schemas.openxmlformats.org/officeDocument/2006/relationships/diagramQuickStyle" Target="../diagrams/quickStyle57.xml"/><Relationship Id="rId4" Type="http://schemas.openxmlformats.org/officeDocument/2006/relationships/diagramLayout" Target="../diagrams/layout57.xml"/></Relationships>
</file>

<file path=ppt/slides/_rels/slide49.xml.rels><?xml version="1.0" encoding="UTF-8" standalone="yes"?>
<Relationships xmlns="http://schemas.openxmlformats.org/package/2006/relationships"><Relationship Id="rId8" Type="http://schemas.openxmlformats.org/officeDocument/2006/relationships/diagramData" Target="../diagrams/data59.xml"/><Relationship Id="rId13" Type="http://schemas.openxmlformats.org/officeDocument/2006/relationships/diagramData" Target="../diagrams/data60.xml"/><Relationship Id="rId3" Type="http://schemas.openxmlformats.org/officeDocument/2006/relationships/diagramData" Target="../diagrams/data58.xml"/><Relationship Id="rId7" Type="http://schemas.microsoft.com/office/2007/relationships/diagramDrawing" Target="../diagrams/drawing58.xml"/><Relationship Id="rId12" Type="http://schemas.microsoft.com/office/2007/relationships/diagramDrawing" Target="../diagrams/drawing59.xml"/><Relationship Id="rId17" Type="http://schemas.microsoft.com/office/2007/relationships/diagramDrawing" Target="../diagrams/drawing60.xml"/><Relationship Id="rId2" Type="http://schemas.openxmlformats.org/officeDocument/2006/relationships/notesSlide" Target="../notesSlides/notesSlide7.xml"/><Relationship Id="rId16" Type="http://schemas.openxmlformats.org/officeDocument/2006/relationships/diagramColors" Target="../diagrams/colors60.xml"/><Relationship Id="rId1" Type="http://schemas.openxmlformats.org/officeDocument/2006/relationships/slideLayout" Target="../slideLayouts/slideLayout63.xml"/><Relationship Id="rId6" Type="http://schemas.openxmlformats.org/officeDocument/2006/relationships/diagramColors" Target="../diagrams/colors58.xml"/><Relationship Id="rId11" Type="http://schemas.openxmlformats.org/officeDocument/2006/relationships/diagramColors" Target="../diagrams/colors59.xml"/><Relationship Id="rId5" Type="http://schemas.openxmlformats.org/officeDocument/2006/relationships/diagramQuickStyle" Target="../diagrams/quickStyle58.xml"/><Relationship Id="rId15" Type="http://schemas.openxmlformats.org/officeDocument/2006/relationships/diagramQuickStyle" Target="../diagrams/quickStyle60.xml"/><Relationship Id="rId10" Type="http://schemas.openxmlformats.org/officeDocument/2006/relationships/diagramQuickStyle" Target="../diagrams/quickStyle59.xml"/><Relationship Id="rId4" Type="http://schemas.openxmlformats.org/officeDocument/2006/relationships/diagramLayout" Target="../diagrams/layout58.xml"/><Relationship Id="rId9" Type="http://schemas.openxmlformats.org/officeDocument/2006/relationships/diagramLayout" Target="../diagrams/layout59.xml"/><Relationship Id="rId14" Type="http://schemas.openxmlformats.org/officeDocument/2006/relationships/diagramLayout" Target="../diagrams/layout60.xml"/></Relationships>
</file>

<file path=ppt/slides/_rels/slide50.xml.rels><?xml version="1.0" encoding="UTF-8" standalone="yes"?>
<Relationships xmlns="http://schemas.openxmlformats.org/package/2006/relationships"><Relationship Id="rId8" Type="http://schemas.openxmlformats.org/officeDocument/2006/relationships/image" Target="../media/image43.jpeg"/><Relationship Id="rId13" Type="http://schemas.microsoft.com/office/2007/relationships/diagramDrawing" Target="../diagrams/drawing62.xml"/><Relationship Id="rId18" Type="http://schemas.microsoft.com/office/2007/relationships/diagramDrawing" Target="../diagrams/drawing63.xml"/><Relationship Id="rId3" Type="http://schemas.openxmlformats.org/officeDocument/2006/relationships/diagramData" Target="../diagrams/data61.xml"/><Relationship Id="rId7" Type="http://schemas.microsoft.com/office/2007/relationships/diagramDrawing" Target="../diagrams/drawing61.xml"/><Relationship Id="rId12" Type="http://schemas.openxmlformats.org/officeDocument/2006/relationships/diagramColors" Target="../diagrams/colors62.xml"/><Relationship Id="rId17" Type="http://schemas.openxmlformats.org/officeDocument/2006/relationships/diagramColors" Target="../diagrams/colors63.xml"/><Relationship Id="rId2" Type="http://schemas.openxmlformats.org/officeDocument/2006/relationships/notesSlide" Target="../notesSlides/notesSlide8.xml"/><Relationship Id="rId16" Type="http://schemas.openxmlformats.org/officeDocument/2006/relationships/diagramQuickStyle" Target="../diagrams/quickStyle63.xml"/><Relationship Id="rId1" Type="http://schemas.openxmlformats.org/officeDocument/2006/relationships/slideLayout" Target="../slideLayouts/slideLayout64.xml"/><Relationship Id="rId6" Type="http://schemas.openxmlformats.org/officeDocument/2006/relationships/diagramColors" Target="../diagrams/colors61.xml"/><Relationship Id="rId11" Type="http://schemas.openxmlformats.org/officeDocument/2006/relationships/diagramQuickStyle" Target="../diagrams/quickStyle62.xml"/><Relationship Id="rId5" Type="http://schemas.openxmlformats.org/officeDocument/2006/relationships/diagramQuickStyle" Target="../diagrams/quickStyle61.xml"/><Relationship Id="rId15" Type="http://schemas.openxmlformats.org/officeDocument/2006/relationships/diagramLayout" Target="../diagrams/layout63.xml"/><Relationship Id="rId10" Type="http://schemas.openxmlformats.org/officeDocument/2006/relationships/diagramLayout" Target="../diagrams/layout62.xml"/><Relationship Id="rId4" Type="http://schemas.openxmlformats.org/officeDocument/2006/relationships/diagramLayout" Target="../diagrams/layout61.xml"/><Relationship Id="rId9" Type="http://schemas.openxmlformats.org/officeDocument/2006/relationships/diagramData" Target="../diagrams/data62.xml"/><Relationship Id="rId14" Type="http://schemas.openxmlformats.org/officeDocument/2006/relationships/diagramData" Target="../diagrams/data63.xml"/></Relationships>
</file>

<file path=ppt/slides/_rels/slide51.xml.rels><?xml version="1.0" encoding="UTF-8" standalone="yes"?>
<Relationships xmlns="http://schemas.openxmlformats.org/package/2006/relationships"><Relationship Id="rId8" Type="http://schemas.openxmlformats.org/officeDocument/2006/relationships/diagramData" Target="../diagrams/data65.xml"/><Relationship Id="rId13" Type="http://schemas.openxmlformats.org/officeDocument/2006/relationships/diagramData" Target="../diagrams/data66.xml"/><Relationship Id="rId18" Type="http://schemas.openxmlformats.org/officeDocument/2006/relationships/diagramData" Target="../diagrams/data67.xml"/><Relationship Id="rId3" Type="http://schemas.openxmlformats.org/officeDocument/2006/relationships/diagramData" Target="../diagrams/data64.xml"/><Relationship Id="rId21" Type="http://schemas.openxmlformats.org/officeDocument/2006/relationships/diagramColors" Target="../diagrams/colors67.xml"/><Relationship Id="rId7" Type="http://schemas.microsoft.com/office/2007/relationships/diagramDrawing" Target="../diagrams/drawing64.xml"/><Relationship Id="rId12" Type="http://schemas.microsoft.com/office/2007/relationships/diagramDrawing" Target="../diagrams/drawing65.xml"/><Relationship Id="rId17" Type="http://schemas.microsoft.com/office/2007/relationships/diagramDrawing" Target="../diagrams/drawing66.xml"/><Relationship Id="rId2" Type="http://schemas.openxmlformats.org/officeDocument/2006/relationships/notesSlide" Target="../notesSlides/notesSlide9.xml"/><Relationship Id="rId16" Type="http://schemas.openxmlformats.org/officeDocument/2006/relationships/diagramColors" Target="../diagrams/colors66.xml"/><Relationship Id="rId20" Type="http://schemas.openxmlformats.org/officeDocument/2006/relationships/diagramQuickStyle" Target="../diagrams/quickStyle67.xml"/><Relationship Id="rId1" Type="http://schemas.openxmlformats.org/officeDocument/2006/relationships/slideLayout" Target="../slideLayouts/slideLayout53.xml"/><Relationship Id="rId6" Type="http://schemas.openxmlformats.org/officeDocument/2006/relationships/diagramColors" Target="../diagrams/colors64.xml"/><Relationship Id="rId11" Type="http://schemas.openxmlformats.org/officeDocument/2006/relationships/diagramColors" Target="../diagrams/colors65.xml"/><Relationship Id="rId5" Type="http://schemas.openxmlformats.org/officeDocument/2006/relationships/diagramQuickStyle" Target="../diagrams/quickStyle64.xml"/><Relationship Id="rId15" Type="http://schemas.openxmlformats.org/officeDocument/2006/relationships/diagramQuickStyle" Target="../diagrams/quickStyle66.xml"/><Relationship Id="rId10" Type="http://schemas.openxmlformats.org/officeDocument/2006/relationships/diagramQuickStyle" Target="../diagrams/quickStyle65.xml"/><Relationship Id="rId19" Type="http://schemas.openxmlformats.org/officeDocument/2006/relationships/diagramLayout" Target="../diagrams/layout67.xml"/><Relationship Id="rId4" Type="http://schemas.openxmlformats.org/officeDocument/2006/relationships/diagramLayout" Target="../diagrams/layout64.xml"/><Relationship Id="rId9" Type="http://schemas.openxmlformats.org/officeDocument/2006/relationships/diagramLayout" Target="../diagrams/layout65.xml"/><Relationship Id="rId14" Type="http://schemas.openxmlformats.org/officeDocument/2006/relationships/diagramLayout" Target="../diagrams/layout66.xml"/><Relationship Id="rId22" Type="http://schemas.microsoft.com/office/2007/relationships/diagramDrawing" Target="../diagrams/drawing6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3.xml"/></Relationships>
</file>

<file path=ppt/slides/_rels/slide53.xml.rels><?xml version="1.0" encoding="UTF-8" standalone="yes"?>
<Relationships xmlns="http://schemas.openxmlformats.org/package/2006/relationships"><Relationship Id="rId8" Type="http://schemas.openxmlformats.org/officeDocument/2006/relationships/diagramData" Target="../diagrams/data69.xml"/><Relationship Id="rId13" Type="http://schemas.openxmlformats.org/officeDocument/2006/relationships/diagramData" Target="../diagrams/data70.xml"/><Relationship Id="rId18" Type="http://schemas.openxmlformats.org/officeDocument/2006/relationships/image" Target="../media/image44.png"/><Relationship Id="rId3" Type="http://schemas.openxmlformats.org/officeDocument/2006/relationships/diagramData" Target="../diagrams/data68.xml"/><Relationship Id="rId21" Type="http://schemas.openxmlformats.org/officeDocument/2006/relationships/diagramQuickStyle" Target="../diagrams/quickStyle71.xml"/><Relationship Id="rId7" Type="http://schemas.microsoft.com/office/2007/relationships/diagramDrawing" Target="../diagrams/drawing68.xml"/><Relationship Id="rId12" Type="http://schemas.microsoft.com/office/2007/relationships/diagramDrawing" Target="../diagrams/drawing69.xml"/><Relationship Id="rId17" Type="http://schemas.microsoft.com/office/2007/relationships/diagramDrawing" Target="../diagrams/drawing70.xml"/><Relationship Id="rId2" Type="http://schemas.openxmlformats.org/officeDocument/2006/relationships/notesSlide" Target="../notesSlides/notesSlide11.xml"/><Relationship Id="rId16" Type="http://schemas.openxmlformats.org/officeDocument/2006/relationships/diagramColors" Target="../diagrams/colors70.xml"/><Relationship Id="rId20" Type="http://schemas.openxmlformats.org/officeDocument/2006/relationships/diagramLayout" Target="../diagrams/layout71.xml"/><Relationship Id="rId1" Type="http://schemas.openxmlformats.org/officeDocument/2006/relationships/slideLayout" Target="../slideLayouts/slideLayout53.xml"/><Relationship Id="rId6" Type="http://schemas.openxmlformats.org/officeDocument/2006/relationships/diagramColors" Target="../diagrams/colors68.xml"/><Relationship Id="rId11" Type="http://schemas.openxmlformats.org/officeDocument/2006/relationships/diagramColors" Target="../diagrams/colors69.xml"/><Relationship Id="rId5" Type="http://schemas.openxmlformats.org/officeDocument/2006/relationships/diagramQuickStyle" Target="../diagrams/quickStyle68.xml"/><Relationship Id="rId15" Type="http://schemas.openxmlformats.org/officeDocument/2006/relationships/diagramQuickStyle" Target="../diagrams/quickStyle70.xml"/><Relationship Id="rId23" Type="http://schemas.microsoft.com/office/2007/relationships/diagramDrawing" Target="../diagrams/drawing71.xml"/><Relationship Id="rId10" Type="http://schemas.openxmlformats.org/officeDocument/2006/relationships/diagramQuickStyle" Target="../diagrams/quickStyle69.xml"/><Relationship Id="rId19" Type="http://schemas.openxmlformats.org/officeDocument/2006/relationships/diagramData" Target="../diagrams/data71.xml"/><Relationship Id="rId4" Type="http://schemas.openxmlformats.org/officeDocument/2006/relationships/diagramLayout" Target="../diagrams/layout68.xml"/><Relationship Id="rId9" Type="http://schemas.openxmlformats.org/officeDocument/2006/relationships/diagramLayout" Target="../diagrams/layout69.xml"/><Relationship Id="rId14" Type="http://schemas.openxmlformats.org/officeDocument/2006/relationships/diagramLayout" Target="../diagrams/layout70.xml"/><Relationship Id="rId22" Type="http://schemas.openxmlformats.org/officeDocument/2006/relationships/diagramColors" Target="../diagrams/colors71.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72.xml"/><Relationship Id="rId7" Type="http://schemas.microsoft.com/office/2007/relationships/diagramDrawing" Target="../diagrams/drawing72.xml"/><Relationship Id="rId2" Type="http://schemas.openxmlformats.org/officeDocument/2006/relationships/notesSlide" Target="../notesSlides/notesSlide12.xml"/><Relationship Id="rId1" Type="http://schemas.openxmlformats.org/officeDocument/2006/relationships/slideLayout" Target="../slideLayouts/slideLayout53.xml"/><Relationship Id="rId6" Type="http://schemas.openxmlformats.org/officeDocument/2006/relationships/diagramColors" Target="../diagrams/colors72.xml"/><Relationship Id="rId5" Type="http://schemas.openxmlformats.org/officeDocument/2006/relationships/diagramQuickStyle" Target="../diagrams/quickStyle72.xml"/><Relationship Id="rId4" Type="http://schemas.openxmlformats.org/officeDocument/2006/relationships/diagramLayout" Target="../diagrams/layout72.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3.xml"/><Relationship Id="rId1" Type="http://schemas.openxmlformats.org/officeDocument/2006/relationships/vmlDrawing" Target="../drawings/vmlDrawing1.vml"/><Relationship Id="rId5" Type="http://schemas.openxmlformats.org/officeDocument/2006/relationships/image" Target="../media/image46.wmf"/><Relationship Id="rId4" Type="http://schemas.openxmlformats.org/officeDocument/2006/relationships/oleObject" Target="../embeddings/oleObject1.bin"/></Relationships>
</file>

<file path=ppt/slides/_rels/slide5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4.xml"/><Relationship Id="rId1" Type="http://schemas.openxmlformats.org/officeDocument/2006/relationships/slideLayout" Target="../slideLayouts/slideLayout57.xml"/><Relationship Id="rId4" Type="http://schemas.openxmlformats.org/officeDocument/2006/relationships/image" Target="../media/image48.png"/></Relationships>
</file>

<file path=ppt/slides/_rels/slide57.xml.rels><?xml version="1.0" encoding="UTF-8" standalone="yes"?>
<Relationships xmlns="http://schemas.openxmlformats.org/package/2006/relationships"><Relationship Id="rId8" Type="http://schemas.openxmlformats.org/officeDocument/2006/relationships/diagramQuickStyle" Target="../diagrams/quickStyle73.xml"/><Relationship Id="rId13" Type="http://schemas.openxmlformats.org/officeDocument/2006/relationships/diagramQuickStyle" Target="../diagrams/quickStyle74.xml"/><Relationship Id="rId3" Type="http://schemas.openxmlformats.org/officeDocument/2006/relationships/notesSlide" Target="../notesSlides/notesSlide15.xml"/><Relationship Id="rId7" Type="http://schemas.openxmlformats.org/officeDocument/2006/relationships/diagramLayout" Target="../diagrams/layout73.xml"/><Relationship Id="rId12" Type="http://schemas.openxmlformats.org/officeDocument/2006/relationships/diagramLayout" Target="../diagrams/layout74.xml"/><Relationship Id="rId2" Type="http://schemas.openxmlformats.org/officeDocument/2006/relationships/slideLayout" Target="../slideLayouts/slideLayout58.xml"/><Relationship Id="rId1" Type="http://schemas.openxmlformats.org/officeDocument/2006/relationships/vmlDrawing" Target="../drawings/vmlDrawing2.vml"/><Relationship Id="rId6" Type="http://schemas.openxmlformats.org/officeDocument/2006/relationships/diagramData" Target="../diagrams/data73.xml"/><Relationship Id="rId11" Type="http://schemas.openxmlformats.org/officeDocument/2006/relationships/diagramData" Target="../diagrams/data74.xml"/><Relationship Id="rId5" Type="http://schemas.openxmlformats.org/officeDocument/2006/relationships/image" Target="../media/image49.wmf"/><Relationship Id="rId15" Type="http://schemas.microsoft.com/office/2007/relationships/diagramDrawing" Target="../diagrams/drawing74.xml"/><Relationship Id="rId10" Type="http://schemas.microsoft.com/office/2007/relationships/diagramDrawing" Target="../diagrams/drawing73.xml"/><Relationship Id="rId4" Type="http://schemas.openxmlformats.org/officeDocument/2006/relationships/oleObject" Target="../embeddings/oleObject2.bin"/><Relationship Id="rId9" Type="http://schemas.openxmlformats.org/officeDocument/2006/relationships/diagramColors" Target="../diagrams/colors73.xml"/><Relationship Id="rId14" Type="http://schemas.openxmlformats.org/officeDocument/2006/relationships/diagramColors" Target="../diagrams/colors74.xml"/></Relationships>
</file>

<file path=ppt/slides/_rels/slide58.xml.rels><?xml version="1.0" encoding="UTF-8" standalone="yes"?>
<Relationships xmlns="http://schemas.openxmlformats.org/package/2006/relationships"><Relationship Id="rId8" Type="http://schemas.openxmlformats.org/officeDocument/2006/relationships/diagramQuickStyle" Target="../diagrams/quickStyle75.xml"/><Relationship Id="rId3" Type="http://schemas.openxmlformats.org/officeDocument/2006/relationships/notesSlide" Target="../notesSlides/notesSlide16.xml"/><Relationship Id="rId7" Type="http://schemas.openxmlformats.org/officeDocument/2006/relationships/diagramLayout" Target="../diagrams/layout75.xml"/><Relationship Id="rId2" Type="http://schemas.openxmlformats.org/officeDocument/2006/relationships/slideLayout" Target="../slideLayouts/slideLayout58.xml"/><Relationship Id="rId1" Type="http://schemas.openxmlformats.org/officeDocument/2006/relationships/vmlDrawing" Target="../drawings/vmlDrawing3.vml"/><Relationship Id="rId6" Type="http://schemas.openxmlformats.org/officeDocument/2006/relationships/diagramData" Target="../diagrams/data75.xml"/><Relationship Id="rId5" Type="http://schemas.openxmlformats.org/officeDocument/2006/relationships/image" Target="../media/image50.wmf"/><Relationship Id="rId10" Type="http://schemas.microsoft.com/office/2007/relationships/diagramDrawing" Target="../diagrams/drawing75.xml"/><Relationship Id="rId4" Type="http://schemas.openxmlformats.org/officeDocument/2006/relationships/oleObject" Target="../embeddings/oleObject3.bin"/><Relationship Id="rId9" Type="http://schemas.openxmlformats.org/officeDocument/2006/relationships/diagramColors" Target="../diagrams/colors75.xml"/></Relationships>
</file>

<file path=ppt/slides/_rels/slide59.xml.rels><?xml version="1.0" encoding="UTF-8" standalone="yes"?>
<Relationships xmlns="http://schemas.openxmlformats.org/package/2006/relationships"><Relationship Id="rId8" Type="http://schemas.openxmlformats.org/officeDocument/2006/relationships/diagramQuickStyle" Target="../diagrams/quickStyle76.xml"/><Relationship Id="rId13" Type="http://schemas.openxmlformats.org/officeDocument/2006/relationships/diagramQuickStyle" Target="../diagrams/quickStyle77.xml"/><Relationship Id="rId3" Type="http://schemas.openxmlformats.org/officeDocument/2006/relationships/notesSlide" Target="../notesSlides/notesSlide17.xml"/><Relationship Id="rId7" Type="http://schemas.openxmlformats.org/officeDocument/2006/relationships/diagramLayout" Target="../diagrams/layout76.xml"/><Relationship Id="rId12" Type="http://schemas.openxmlformats.org/officeDocument/2006/relationships/diagramLayout" Target="../diagrams/layout77.xml"/><Relationship Id="rId2" Type="http://schemas.openxmlformats.org/officeDocument/2006/relationships/slideLayout" Target="../slideLayouts/slideLayout58.xml"/><Relationship Id="rId1" Type="http://schemas.openxmlformats.org/officeDocument/2006/relationships/vmlDrawing" Target="../drawings/vmlDrawing4.vml"/><Relationship Id="rId6" Type="http://schemas.openxmlformats.org/officeDocument/2006/relationships/diagramData" Target="../diagrams/data76.xml"/><Relationship Id="rId11" Type="http://schemas.openxmlformats.org/officeDocument/2006/relationships/diagramData" Target="../diagrams/data77.xml"/><Relationship Id="rId5" Type="http://schemas.openxmlformats.org/officeDocument/2006/relationships/image" Target="../media/image51.wmf"/><Relationship Id="rId15" Type="http://schemas.microsoft.com/office/2007/relationships/diagramDrawing" Target="../diagrams/drawing77.xml"/><Relationship Id="rId10" Type="http://schemas.microsoft.com/office/2007/relationships/diagramDrawing" Target="../diagrams/drawing76.xml"/><Relationship Id="rId4" Type="http://schemas.openxmlformats.org/officeDocument/2006/relationships/oleObject" Target="../embeddings/oleObject4.bin"/><Relationship Id="rId9" Type="http://schemas.openxmlformats.org/officeDocument/2006/relationships/diagramColors" Target="../diagrams/colors76.xml"/><Relationship Id="rId14" Type="http://schemas.openxmlformats.org/officeDocument/2006/relationships/diagramColors" Target="../diagrams/colors77.xml"/></Relationships>
</file>

<file path=ppt/slides/_rels/slide60.xml.rels><?xml version="1.0" encoding="UTF-8" standalone="yes"?>
<Relationships xmlns="http://schemas.openxmlformats.org/package/2006/relationships"><Relationship Id="rId8" Type="http://schemas.openxmlformats.org/officeDocument/2006/relationships/hyperlink" Target="http://library.mpib-berlin.mpg.de/ft/pb/PB_Life_2006.pdf" TargetMode="External"/><Relationship Id="rId3" Type="http://schemas.openxmlformats.org/officeDocument/2006/relationships/diagramData" Target="../diagrams/data78.xml"/><Relationship Id="rId7" Type="http://schemas.microsoft.com/office/2007/relationships/diagramDrawing" Target="../diagrams/drawing78.xml"/><Relationship Id="rId2" Type="http://schemas.openxmlformats.org/officeDocument/2006/relationships/notesSlide" Target="../notesSlides/notesSlide18.xml"/><Relationship Id="rId1" Type="http://schemas.openxmlformats.org/officeDocument/2006/relationships/slideLayout" Target="../slideLayouts/slideLayout53.xml"/><Relationship Id="rId6" Type="http://schemas.openxmlformats.org/officeDocument/2006/relationships/diagramColors" Target="../diagrams/colors78.xml"/><Relationship Id="rId5" Type="http://schemas.openxmlformats.org/officeDocument/2006/relationships/diagramQuickStyle" Target="../diagrams/quickStyle78.xml"/><Relationship Id="rId4" Type="http://schemas.openxmlformats.org/officeDocument/2006/relationships/diagramLayout" Target="../diagrams/layout78.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79.xml"/><Relationship Id="rId7" Type="http://schemas.openxmlformats.org/officeDocument/2006/relationships/image" Target="../media/image52.png"/><Relationship Id="rId2" Type="http://schemas.openxmlformats.org/officeDocument/2006/relationships/diagramData" Target="../diagrams/data79.xml"/><Relationship Id="rId1" Type="http://schemas.openxmlformats.org/officeDocument/2006/relationships/slideLayout" Target="../slideLayouts/slideLayout53.xml"/><Relationship Id="rId6" Type="http://schemas.microsoft.com/office/2007/relationships/diagramDrawing" Target="../diagrams/drawing79.xml"/><Relationship Id="rId5" Type="http://schemas.openxmlformats.org/officeDocument/2006/relationships/diagramColors" Target="../diagrams/colors79.xml"/><Relationship Id="rId4" Type="http://schemas.openxmlformats.org/officeDocument/2006/relationships/diagramQuickStyle" Target="../diagrams/quickStyle79.xml"/></Relationships>
</file>

<file path=ppt/slides/_rels/slide62.xml.rels><?xml version="1.0" encoding="UTF-8" standalone="yes"?>
<Relationships xmlns="http://schemas.openxmlformats.org/package/2006/relationships"><Relationship Id="rId8" Type="http://schemas.openxmlformats.org/officeDocument/2006/relationships/diagramLayout" Target="../diagrams/layout81.xml"/><Relationship Id="rId13" Type="http://schemas.openxmlformats.org/officeDocument/2006/relationships/diagramLayout" Target="../diagrams/layout82.xml"/><Relationship Id="rId18" Type="http://schemas.openxmlformats.org/officeDocument/2006/relationships/diagramLayout" Target="../diagrams/layout83.xml"/><Relationship Id="rId3" Type="http://schemas.openxmlformats.org/officeDocument/2006/relationships/diagramLayout" Target="../diagrams/layout80.xml"/><Relationship Id="rId21" Type="http://schemas.microsoft.com/office/2007/relationships/diagramDrawing" Target="../diagrams/drawing83.xml"/><Relationship Id="rId7" Type="http://schemas.openxmlformats.org/officeDocument/2006/relationships/diagramData" Target="../diagrams/data81.xml"/><Relationship Id="rId12" Type="http://schemas.openxmlformats.org/officeDocument/2006/relationships/diagramData" Target="../diagrams/data82.xml"/><Relationship Id="rId17" Type="http://schemas.openxmlformats.org/officeDocument/2006/relationships/diagramData" Target="../diagrams/data83.xml"/><Relationship Id="rId2" Type="http://schemas.openxmlformats.org/officeDocument/2006/relationships/diagramData" Target="../diagrams/data80.xml"/><Relationship Id="rId16" Type="http://schemas.microsoft.com/office/2007/relationships/diagramDrawing" Target="../diagrams/drawing82.xml"/><Relationship Id="rId20" Type="http://schemas.openxmlformats.org/officeDocument/2006/relationships/diagramColors" Target="../diagrams/colors83.xml"/><Relationship Id="rId1" Type="http://schemas.openxmlformats.org/officeDocument/2006/relationships/slideLayout" Target="../slideLayouts/slideLayout53.xml"/><Relationship Id="rId6" Type="http://schemas.microsoft.com/office/2007/relationships/diagramDrawing" Target="../diagrams/drawing80.xml"/><Relationship Id="rId11" Type="http://schemas.microsoft.com/office/2007/relationships/diagramDrawing" Target="../diagrams/drawing81.xml"/><Relationship Id="rId5" Type="http://schemas.openxmlformats.org/officeDocument/2006/relationships/diagramColors" Target="../diagrams/colors80.xml"/><Relationship Id="rId15" Type="http://schemas.openxmlformats.org/officeDocument/2006/relationships/diagramColors" Target="../diagrams/colors82.xml"/><Relationship Id="rId23" Type="http://schemas.openxmlformats.org/officeDocument/2006/relationships/image" Target="../media/image16.gif"/><Relationship Id="rId10" Type="http://schemas.openxmlformats.org/officeDocument/2006/relationships/diagramColors" Target="../diagrams/colors81.xml"/><Relationship Id="rId19" Type="http://schemas.openxmlformats.org/officeDocument/2006/relationships/diagramQuickStyle" Target="../diagrams/quickStyle83.xml"/><Relationship Id="rId4" Type="http://schemas.openxmlformats.org/officeDocument/2006/relationships/diagramQuickStyle" Target="../diagrams/quickStyle80.xml"/><Relationship Id="rId9" Type="http://schemas.openxmlformats.org/officeDocument/2006/relationships/diagramQuickStyle" Target="../diagrams/quickStyle81.xml"/><Relationship Id="rId14" Type="http://schemas.openxmlformats.org/officeDocument/2006/relationships/diagramQuickStyle" Target="../diagrams/quickStyle82.xml"/><Relationship Id="rId22" Type="http://schemas.openxmlformats.org/officeDocument/2006/relationships/image" Target="../media/image53.png"/></Relationships>
</file>

<file path=ppt/slides/_rels/slide63.xml.rels><?xml version="1.0" encoding="UTF-8" standalone="yes"?>
<Relationships xmlns="http://schemas.openxmlformats.org/package/2006/relationships"><Relationship Id="rId8" Type="http://schemas.openxmlformats.org/officeDocument/2006/relationships/diagramLayout" Target="../diagrams/layout85.xml"/><Relationship Id="rId3" Type="http://schemas.openxmlformats.org/officeDocument/2006/relationships/diagramLayout" Target="../diagrams/layout84.xml"/><Relationship Id="rId7" Type="http://schemas.openxmlformats.org/officeDocument/2006/relationships/diagramData" Target="../diagrams/data85.xml"/><Relationship Id="rId12" Type="http://schemas.openxmlformats.org/officeDocument/2006/relationships/image" Target="../media/image54.png"/><Relationship Id="rId2" Type="http://schemas.openxmlformats.org/officeDocument/2006/relationships/diagramData" Target="../diagrams/data84.xml"/><Relationship Id="rId1" Type="http://schemas.openxmlformats.org/officeDocument/2006/relationships/slideLayout" Target="../slideLayouts/slideLayout53.xml"/><Relationship Id="rId6" Type="http://schemas.microsoft.com/office/2007/relationships/diagramDrawing" Target="../diagrams/drawing84.xml"/><Relationship Id="rId11" Type="http://schemas.microsoft.com/office/2007/relationships/diagramDrawing" Target="../diagrams/drawing85.xml"/><Relationship Id="rId5" Type="http://schemas.openxmlformats.org/officeDocument/2006/relationships/diagramColors" Target="../diagrams/colors84.xml"/><Relationship Id="rId10" Type="http://schemas.openxmlformats.org/officeDocument/2006/relationships/diagramColors" Target="../diagrams/colors85.xml"/><Relationship Id="rId4" Type="http://schemas.openxmlformats.org/officeDocument/2006/relationships/diagramQuickStyle" Target="../diagrams/quickStyle84.xml"/><Relationship Id="rId9" Type="http://schemas.openxmlformats.org/officeDocument/2006/relationships/diagramQuickStyle" Target="../diagrams/quickStyle85.xml"/></Relationships>
</file>

<file path=ppt/slides/_rels/slide64.xml.rels><?xml version="1.0" encoding="UTF-8" standalone="yes"?>
<Relationships xmlns="http://schemas.openxmlformats.org/package/2006/relationships"><Relationship Id="rId8" Type="http://schemas.microsoft.com/office/2007/relationships/diagramDrawing" Target="../diagrams/drawing86.xml"/><Relationship Id="rId3" Type="http://schemas.openxmlformats.org/officeDocument/2006/relationships/image" Target="../media/image55.png"/><Relationship Id="rId7" Type="http://schemas.openxmlformats.org/officeDocument/2006/relationships/diagramColors" Target="../diagrams/colors86.xml"/><Relationship Id="rId2" Type="http://schemas.openxmlformats.org/officeDocument/2006/relationships/notesSlide" Target="../notesSlides/notesSlide19.xml"/><Relationship Id="rId1" Type="http://schemas.openxmlformats.org/officeDocument/2006/relationships/slideLayout" Target="../slideLayouts/slideLayout53.xml"/><Relationship Id="rId6" Type="http://schemas.openxmlformats.org/officeDocument/2006/relationships/diagramQuickStyle" Target="../diagrams/quickStyle86.xml"/><Relationship Id="rId5" Type="http://schemas.openxmlformats.org/officeDocument/2006/relationships/diagramLayout" Target="../diagrams/layout86.xml"/><Relationship Id="rId4" Type="http://schemas.openxmlformats.org/officeDocument/2006/relationships/diagramData" Target="../diagrams/data86.xml"/></Relationships>
</file>

<file path=ppt/slides/_rels/slide65.xml.rels><?xml version="1.0" encoding="UTF-8" standalone="yes"?>
<Relationships xmlns="http://schemas.openxmlformats.org/package/2006/relationships"><Relationship Id="rId8" Type="http://schemas.openxmlformats.org/officeDocument/2006/relationships/diagramData" Target="../diagrams/data88.xml"/><Relationship Id="rId13" Type="http://schemas.openxmlformats.org/officeDocument/2006/relationships/diagramData" Target="../diagrams/data89.xml"/><Relationship Id="rId18" Type="http://schemas.openxmlformats.org/officeDocument/2006/relationships/diagramData" Target="../diagrams/data90.xml"/><Relationship Id="rId26" Type="http://schemas.openxmlformats.org/officeDocument/2006/relationships/diagramColors" Target="../diagrams/colors91.xml"/><Relationship Id="rId3" Type="http://schemas.openxmlformats.org/officeDocument/2006/relationships/diagramData" Target="../diagrams/data87.xml"/><Relationship Id="rId21" Type="http://schemas.openxmlformats.org/officeDocument/2006/relationships/diagramColors" Target="../diagrams/colors90.xml"/><Relationship Id="rId7" Type="http://schemas.microsoft.com/office/2007/relationships/diagramDrawing" Target="../diagrams/drawing87.xml"/><Relationship Id="rId12" Type="http://schemas.microsoft.com/office/2007/relationships/diagramDrawing" Target="../diagrams/drawing88.xml"/><Relationship Id="rId17" Type="http://schemas.microsoft.com/office/2007/relationships/diagramDrawing" Target="../diagrams/drawing89.xml"/><Relationship Id="rId25" Type="http://schemas.openxmlformats.org/officeDocument/2006/relationships/diagramQuickStyle" Target="../diagrams/quickStyle91.xml"/><Relationship Id="rId2" Type="http://schemas.openxmlformats.org/officeDocument/2006/relationships/notesSlide" Target="../notesSlides/notesSlide20.xml"/><Relationship Id="rId16" Type="http://schemas.openxmlformats.org/officeDocument/2006/relationships/diagramColors" Target="../diagrams/colors89.xml"/><Relationship Id="rId20" Type="http://schemas.openxmlformats.org/officeDocument/2006/relationships/diagramQuickStyle" Target="../diagrams/quickStyle90.xml"/><Relationship Id="rId29" Type="http://schemas.openxmlformats.org/officeDocument/2006/relationships/diagramLayout" Target="../diagrams/layout92.xml"/><Relationship Id="rId1" Type="http://schemas.openxmlformats.org/officeDocument/2006/relationships/slideLayout" Target="../slideLayouts/slideLayout53.xml"/><Relationship Id="rId6" Type="http://schemas.openxmlformats.org/officeDocument/2006/relationships/diagramColors" Target="../diagrams/colors87.xml"/><Relationship Id="rId11" Type="http://schemas.openxmlformats.org/officeDocument/2006/relationships/diagramColors" Target="../diagrams/colors88.xml"/><Relationship Id="rId24" Type="http://schemas.openxmlformats.org/officeDocument/2006/relationships/diagramLayout" Target="../diagrams/layout91.xml"/><Relationship Id="rId32" Type="http://schemas.microsoft.com/office/2007/relationships/diagramDrawing" Target="../diagrams/drawing92.xml"/><Relationship Id="rId5" Type="http://schemas.openxmlformats.org/officeDocument/2006/relationships/diagramQuickStyle" Target="../diagrams/quickStyle87.xml"/><Relationship Id="rId15" Type="http://schemas.openxmlformats.org/officeDocument/2006/relationships/diagramQuickStyle" Target="../diagrams/quickStyle89.xml"/><Relationship Id="rId23" Type="http://schemas.openxmlformats.org/officeDocument/2006/relationships/diagramData" Target="../diagrams/data91.xml"/><Relationship Id="rId28" Type="http://schemas.openxmlformats.org/officeDocument/2006/relationships/diagramData" Target="../diagrams/data92.xml"/><Relationship Id="rId10" Type="http://schemas.openxmlformats.org/officeDocument/2006/relationships/diagramQuickStyle" Target="../diagrams/quickStyle88.xml"/><Relationship Id="rId19" Type="http://schemas.openxmlformats.org/officeDocument/2006/relationships/diagramLayout" Target="../diagrams/layout90.xml"/><Relationship Id="rId31" Type="http://schemas.openxmlformats.org/officeDocument/2006/relationships/diagramColors" Target="../diagrams/colors92.xml"/><Relationship Id="rId4" Type="http://schemas.openxmlformats.org/officeDocument/2006/relationships/diagramLayout" Target="../diagrams/layout87.xml"/><Relationship Id="rId9" Type="http://schemas.openxmlformats.org/officeDocument/2006/relationships/diagramLayout" Target="../diagrams/layout88.xml"/><Relationship Id="rId14" Type="http://schemas.openxmlformats.org/officeDocument/2006/relationships/diagramLayout" Target="../diagrams/layout89.xml"/><Relationship Id="rId22" Type="http://schemas.microsoft.com/office/2007/relationships/diagramDrawing" Target="../diagrams/drawing90.xml"/><Relationship Id="rId27" Type="http://schemas.microsoft.com/office/2007/relationships/diagramDrawing" Target="../diagrams/drawing91.xml"/><Relationship Id="rId30" Type="http://schemas.openxmlformats.org/officeDocument/2006/relationships/diagramQuickStyle" Target="../diagrams/quickStyle92.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93.xml"/><Relationship Id="rId7" Type="http://schemas.microsoft.com/office/2007/relationships/diagramDrawing" Target="../diagrams/drawing93.xml"/><Relationship Id="rId2" Type="http://schemas.openxmlformats.org/officeDocument/2006/relationships/notesSlide" Target="../notesSlides/notesSlide21.xml"/><Relationship Id="rId1" Type="http://schemas.openxmlformats.org/officeDocument/2006/relationships/slideLayout" Target="../slideLayouts/slideLayout53.xml"/><Relationship Id="rId6" Type="http://schemas.openxmlformats.org/officeDocument/2006/relationships/diagramColors" Target="../diagrams/colors93.xml"/><Relationship Id="rId5" Type="http://schemas.openxmlformats.org/officeDocument/2006/relationships/diagramQuickStyle" Target="../diagrams/quickStyle93.xml"/><Relationship Id="rId4" Type="http://schemas.openxmlformats.org/officeDocument/2006/relationships/diagramLayout" Target="../diagrams/layout9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3.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94.xml"/><Relationship Id="rId7" Type="http://schemas.microsoft.com/office/2007/relationships/diagramDrawing" Target="../diagrams/drawing94.xml"/><Relationship Id="rId2" Type="http://schemas.openxmlformats.org/officeDocument/2006/relationships/notesSlide" Target="../notesSlides/notesSlide23.xml"/><Relationship Id="rId1" Type="http://schemas.openxmlformats.org/officeDocument/2006/relationships/slideLayout" Target="../slideLayouts/slideLayout53.xml"/><Relationship Id="rId6" Type="http://schemas.openxmlformats.org/officeDocument/2006/relationships/diagramColors" Target="../diagrams/colors94.xml"/><Relationship Id="rId5" Type="http://schemas.openxmlformats.org/officeDocument/2006/relationships/diagramQuickStyle" Target="../diagrams/quickStyle94.xml"/><Relationship Id="rId4" Type="http://schemas.openxmlformats.org/officeDocument/2006/relationships/diagramLayout" Target="../diagrams/layout94.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95.xml"/><Relationship Id="rId7" Type="http://schemas.microsoft.com/office/2007/relationships/diagramDrawing" Target="../diagrams/drawing95.xml"/><Relationship Id="rId2" Type="http://schemas.openxmlformats.org/officeDocument/2006/relationships/notesSlide" Target="../notesSlides/notesSlide24.xml"/><Relationship Id="rId1" Type="http://schemas.openxmlformats.org/officeDocument/2006/relationships/slideLayout" Target="../slideLayouts/slideLayout53.xml"/><Relationship Id="rId6" Type="http://schemas.openxmlformats.org/officeDocument/2006/relationships/diagramColors" Target="../diagrams/colors95.xml"/><Relationship Id="rId5" Type="http://schemas.openxmlformats.org/officeDocument/2006/relationships/diagramQuickStyle" Target="../diagrams/quickStyle95.xml"/><Relationship Id="rId4" Type="http://schemas.openxmlformats.org/officeDocument/2006/relationships/diagramLayout" Target="../diagrams/layout9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2821" y="222891"/>
            <a:ext cx="6593681" cy="2576945"/>
          </a:xfrm>
        </p:spPr>
        <p:txBody>
          <a:bodyPr>
            <a:normAutofit/>
          </a:bodyPr>
          <a:lstStyle/>
          <a:p>
            <a:pPr algn="ctr"/>
            <a:r>
              <a:rPr lang="en-GB" b="1" dirty="0" smtClean="0"/>
              <a:t>Human performance</a:t>
            </a:r>
            <a:br>
              <a:rPr lang="en-GB" b="1" dirty="0" smtClean="0"/>
            </a:br>
            <a:r>
              <a:rPr lang="en-GB" b="1" dirty="0" smtClean="0"/>
              <a:t>M6X00915</a:t>
            </a:r>
            <a:br>
              <a:rPr lang="en-GB" b="1" dirty="0" smtClean="0"/>
            </a:br>
            <a:endParaRPr lang="en-GB" b="1" dirty="0"/>
          </a:p>
        </p:txBody>
      </p:sp>
      <p:sp>
        <p:nvSpPr>
          <p:cNvPr id="3" name="Subtitle 2"/>
          <p:cNvSpPr>
            <a:spLocks noGrp="1"/>
          </p:cNvSpPr>
          <p:nvPr>
            <p:ph type="subTitle" idx="1"/>
          </p:nvPr>
        </p:nvSpPr>
        <p:spPr>
          <a:xfrm>
            <a:off x="1912819" y="3685285"/>
            <a:ext cx="6593681" cy="1655762"/>
          </a:xfrm>
        </p:spPr>
        <p:txBody>
          <a:bodyPr>
            <a:normAutofit/>
          </a:bodyPr>
          <a:lstStyle/>
          <a:p>
            <a:pPr algn="ctr"/>
            <a:r>
              <a:rPr lang="en-GB" sz="3600" b="1" dirty="0" smtClean="0"/>
              <a:t>Dr Kate Williams</a:t>
            </a:r>
            <a:endParaRPr lang="en-GB" sz="3600" b="1" dirty="0"/>
          </a:p>
        </p:txBody>
      </p:sp>
      <p:sp>
        <p:nvSpPr>
          <p:cNvPr id="4" name="Rectangle 3"/>
          <p:cNvSpPr/>
          <p:nvPr/>
        </p:nvSpPr>
        <p:spPr>
          <a:xfrm>
            <a:off x="1533462" y="2308277"/>
            <a:ext cx="7352397" cy="923330"/>
          </a:xfrm>
          <a:prstGeom prst="rect">
            <a:avLst/>
          </a:prstGeom>
        </p:spPr>
        <p:txBody>
          <a:bodyPr wrap="none">
            <a:spAutoFit/>
          </a:bodyPr>
          <a:lstStyle/>
          <a:p>
            <a:r>
              <a:rPr lang="en-GB" sz="5400" b="1" dirty="0"/>
              <a:t>Ageing and performance</a:t>
            </a:r>
            <a:endParaRPr lang="en-GB" sz="5400" dirty="0"/>
          </a:p>
        </p:txBody>
      </p:sp>
    </p:spTree>
    <p:extLst>
      <p:ext uri="{BB962C8B-B14F-4D97-AF65-F5344CB8AC3E}">
        <p14:creationId xmlns:p14="http://schemas.microsoft.com/office/powerpoint/2010/main" val="1184974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xplosion 2 4"/>
          <p:cNvSpPr/>
          <p:nvPr/>
        </p:nvSpPr>
        <p:spPr>
          <a:xfrm rot="1756200">
            <a:off x="-1425536" y="-572242"/>
            <a:ext cx="12090768" cy="8888376"/>
          </a:xfrm>
          <a:prstGeom prst="irregularSeal2">
            <a:avLst/>
          </a:prstGeom>
          <a:solidFill>
            <a:srgbClr val="FFFF00"/>
          </a:solid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p:cNvSpPr>
            <a:spLocks noGrp="1"/>
          </p:cNvSpPr>
          <p:nvPr>
            <p:ph type="title"/>
          </p:nvPr>
        </p:nvSpPr>
        <p:spPr>
          <a:xfrm>
            <a:off x="301981" y="1324633"/>
            <a:ext cx="7772400" cy="1143000"/>
          </a:xfrm>
        </p:spPr>
        <p:txBody>
          <a:bodyPr/>
          <a:lstStyle/>
          <a:p>
            <a:pPr algn="ctr"/>
            <a:r>
              <a:rPr lang="en-GB" sz="4000" b="1" dirty="0">
                <a:solidFill>
                  <a:schemeClr val="bg1"/>
                </a:solidFill>
              </a:rPr>
              <a:t>Essential Reading</a:t>
            </a:r>
          </a:p>
        </p:txBody>
      </p:sp>
      <p:sp>
        <p:nvSpPr>
          <p:cNvPr id="3" name="Content Placeholder 2"/>
          <p:cNvSpPr>
            <a:spLocks noGrp="1"/>
          </p:cNvSpPr>
          <p:nvPr>
            <p:ph idx="1"/>
          </p:nvPr>
        </p:nvSpPr>
        <p:spPr>
          <a:xfrm>
            <a:off x="301981" y="2123176"/>
            <a:ext cx="7742889" cy="3873458"/>
          </a:xfrm>
        </p:spPr>
        <p:txBody>
          <a:bodyPr>
            <a:normAutofit/>
          </a:bodyPr>
          <a:lstStyle/>
          <a:p>
            <a:pPr>
              <a:lnSpc>
                <a:spcPct val="100000"/>
              </a:lnSpc>
            </a:pPr>
            <a:r>
              <a:rPr lang="en-GB" sz="2800" dirty="0" smtClean="0">
                <a:solidFill>
                  <a:schemeClr val="bg1"/>
                </a:solidFill>
              </a:rPr>
              <a:t>Chapter 16</a:t>
            </a:r>
            <a:r>
              <a:rPr lang="en-GB" sz="2800" dirty="0">
                <a:solidFill>
                  <a:schemeClr val="bg1"/>
                </a:solidFill>
              </a:rPr>
              <a:t> - Matthews G., Davies, D .B., </a:t>
            </a:r>
            <a:r>
              <a:rPr lang="en-GB" sz="2800" dirty="0" err="1">
                <a:solidFill>
                  <a:schemeClr val="bg1"/>
                </a:solidFill>
              </a:rPr>
              <a:t>Westerman</a:t>
            </a:r>
            <a:r>
              <a:rPr lang="en-GB" sz="2800" dirty="0">
                <a:solidFill>
                  <a:schemeClr val="bg1"/>
                </a:solidFill>
              </a:rPr>
              <a:t>, S J., &amp; Stammers, R. B. (2000). </a:t>
            </a:r>
            <a:r>
              <a:rPr lang="en-GB" sz="2800" i="1" dirty="0">
                <a:solidFill>
                  <a:schemeClr val="bg1"/>
                </a:solidFill>
              </a:rPr>
              <a:t>Human Performance: Cognition, stress and individual differences.</a:t>
            </a:r>
            <a:r>
              <a:rPr lang="en-GB" sz="2800" dirty="0">
                <a:solidFill>
                  <a:schemeClr val="bg1"/>
                </a:solidFill>
              </a:rPr>
              <a:t> Hove: Psychology Press</a:t>
            </a:r>
            <a:r>
              <a:rPr lang="en-GB" sz="2800" dirty="0" smtClean="0">
                <a:solidFill>
                  <a:schemeClr val="bg1"/>
                </a:solidFill>
              </a:rPr>
              <a:t>.</a:t>
            </a:r>
          </a:p>
          <a:p>
            <a:pPr>
              <a:lnSpc>
                <a:spcPct val="100000"/>
              </a:lnSpc>
            </a:pPr>
            <a:r>
              <a:rPr lang="en-GB" sz="2800" dirty="0">
                <a:solidFill>
                  <a:schemeClr val="bg1"/>
                </a:solidFill>
              </a:rPr>
              <a:t>Craik, F. I., &amp; </a:t>
            </a:r>
            <a:r>
              <a:rPr lang="en-GB" sz="2800" dirty="0" err="1">
                <a:solidFill>
                  <a:schemeClr val="bg1"/>
                </a:solidFill>
              </a:rPr>
              <a:t>Salthouse</a:t>
            </a:r>
            <a:r>
              <a:rPr lang="en-GB" sz="2800" dirty="0">
                <a:solidFill>
                  <a:schemeClr val="bg1"/>
                </a:solidFill>
              </a:rPr>
              <a:t>, T. A. (Eds.). (2011). </a:t>
            </a:r>
            <a:r>
              <a:rPr lang="en-GB" sz="2800" i="1" dirty="0">
                <a:solidFill>
                  <a:schemeClr val="bg1"/>
                </a:solidFill>
              </a:rPr>
              <a:t>The handbook of aging and cognition</a:t>
            </a:r>
            <a:r>
              <a:rPr lang="en-GB" sz="2800" dirty="0">
                <a:solidFill>
                  <a:schemeClr val="bg1"/>
                </a:solidFill>
              </a:rPr>
              <a:t>. Psychology </a:t>
            </a:r>
            <a:r>
              <a:rPr lang="en-GB" sz="2800" dirty="0" smtClean="0">
                <a:solidFill>
                  <a:schemeClr val="bg1"/>
                </a:solidFill>
              </a:rPr>
              <a:t>Press</a:t>
            </a:r>
            <a:r>
              <a:rPr lang="en-GB" sz="2800" dirty="0">
                <a:solidFill>
                  <a:schemeClr val="bg1"/>
                </a:solidFill>
              </a:rPr>
              <a:t> </a:t>
            </a:r>
            <a:r>
              <a:rPr lang="en-GB" sz="2800" dirty="0" smtClean="0">
                <a:solidFill>
                  <a:schemeClr val="bg1"/>
                </a:solidFill>
              </a:rPr>
              <a:t>(Available as PDF through Google Scholar)</a:t>
            </a:r>
            <a:endParaRPr lang="en-GB" sz="2800" dirty="0">
              <a:solidFill>
                <a:schemeClr val="bg1"/>
              </a:solidFill>
            </a:endParaRPr>
          </a:p>
        </p:txBody>
      </p:sp>
    </p:spTree>
    <p:extLst>
      <p:ext uri="{BB962C8B-B14F-4D97-AF65-F5344CB8AC3E}">
        <p14:creationId xmlns:p14="http://schemas.microsoft.com/office/powerpoint/2010/main" val="3912426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14" presetClass="entr" presetSubtype="1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p:cTn id="22"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3"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4"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7251" y="1"/>
            <a:ext cx="7429499"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Lecture coverage…</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116378" y="640890"/>
            <a:ext cx="8936182" cy="1077218"/>
          </a:xfrm>
          <a:prstGeom prst="rect">
            <a:avLst/>
          </a:prstGeom>
        </p:spPr>
        <p:txBody>
          <a:bodyPr wrap="square">
            <a:spAutoFit/>
          </a:bodyPr>
          <a:lstStyle/>
          <a:p>
            <a:pPr marL="800100" lvl="1" indent="-342900">
              <a:buFont typeface="Arial" panose="020B0604020202020204" pitchFamily="34" charset="0"/>
              <a:buChar char="•"/>
            </a:pPr>
            <a:endParaRPr lang="en-GB" sz="2800" dirty="0">
              <a:solidFill>
                <a:prstClr val="black"/>
              </a:solidFill>
              <a:latin typeface="Tw Cen MT" panose="020B0602020104020603"/>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pic>
        <p:nvPicPr>
          <p:cNvPr id="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2813" y="4554238"/>
            <a:ext cx="2124000" cy="1748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496" y="4556465"/>
            <a:ext cx="2124000" cy="17465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62847" y="4559955"/>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867" y="4568266"/>
            <a:ext cx="2124000" cy="17207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116378" y="733169"/>
            <a:ext cx="8936182" cy="3385542"/>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solidFill>
                  <a:schemeClr val="bg1"/>
                </a:solidFill>
              </a:rPr>
              <a:t>Impact of ageing in relation to:</a:t>
            </a:r>
          </a:p>
          <a:p>
            <a:pPr marL="742950" lvl="1" indent="-285750">
              <a:buFont typeface="Arial" panose="020B0604020202020204" pitchFamily="34" charset="0"/>
              <a:buChar char="•"/>
            </a:pPr>
            <a:r>
              <a:rPr lang="en-GB" sz="2800" dirty="0" smtClean="0">
                <a:solidFill>
                  <a:schemeClr val="bg1"/>
                </a:solidFill>
              </a:rPr>
              <a:t>Sensory Performance</a:t>
            </a:r>
          </a:p>
          <a:p>
            <a:pPr marL="742950" lvl="1" indent="-285750">
              <a:buFont typeface="Arial" panose="020B0604020202020204" pitchFamily="34" charset="0"/>
              <a:buChar char="•"/>
            </a:pPr>
            <a:r>
              <a:rPr lang="en-GB" sz="2800" dirty="0" smtClean="0">
                <a:solidFill>
                  <a:schemeClr val="bg1"/>
                </a:solidFill>
              </a:rPr>
              <a:t>Response Speed</a:t>
            </a:r>
          </a:p>
          <a:p>
            <a:pPr marL="742950" lvl="1" indent="-285750">
              <a:buFont typeface="Arial" panose="020B0604020202020204" pitchFamily="34" charset="0"/>
              <a:buChar char="•"/>
            </a:pPr>
            <a:r>
              <a:rPr lang="en-GB" sz="2800" dirty="0" smtClean="0">
                <a:solidFill>
                  <a:schemeClr val="bg1"/>
                </a:solidFill>
              </a:rPr>
              <a:t>Attention</a:t>
            </a:r>
          </a:p>
          <a:p>
            <a:pPr marL="742950" lvl="1" indent="-285750">
              <a:buFont typeface="Arial" panose="020B0604020202020204" pitchFamily="34" charset="0"/>
              <a:buChar char="•"/>
            </a:pPr>
            <a:r>
              <a:rPr lang="en-GB" sz="2800" dirty="0" smtClean="0">
                <a:solidFill>
                  <a:schemeClr val="bg1"/>
                </a:solidFill>
              </a:rPr>
              <a:t>Memory</a:t>
            </a:r>
          </a:p>
          <a:p>
            <a:pPr marL="742950" lvl="1" indent="-285750">
              <a:buFont typeface="Arial" panose="020B0604020202020204" pitchFamily="34" charset="0"/>
              <a:buChar char="•"/>
            </a:pPr>
            <a:r>
              <a:rPr lang="en-GB" sz="2800" dirty="0" smtClean="0">
                <a:solidFill>
                  <a:schemeClr val="bg1"/>
                </a:solidFill>
              </a:rPr>
              <a:t>Intelligence</a:t>
            </a:r>
          </a:p>
          <a:p>
            <a:pPr lvl="1"/>
            <a:endParaRPr lang="en-GB" dirty="0" smtClean="0">
              <a:solidFill>
                <a:schemeClr val="bg1"/>
              </a:solidFill>
            </a:endParaRPr>
          </a:p>
          <a:p>
            <a:pPr marL="285750" indent="-285750">
              <a:buFont typeface="Arial" panose="020B0604020202020204" pitchFamily="34" charset="0"/>
              <a:buChar char="•"/>
            </a:pPr>
            <a:r>
              <a:rPr lang="en-GB" sz="2800" dirty="0" smtClean="0">
                <a:solidFill>
                  <a:schemeClr val="bg1"/>
                </a:solidFill>
              </a:rPr>
              <a:t>Theories of Age Differences in Performance </a:t>
            </a:r>
            <a:endParaRPr lang="en-GB" sz="2800" dirty="0">
              <a:solidFill>
                <a:schemeClr val="bg1"/>
              </a:solidFill>
            </a:endParaRPr>
          </a:p>
        </p:txBody>
      </p:sp>
    </p:spTree>
    <p:extLst>
      <p:ext uri="{BB962C8B-B14F-4D97-AF65-F5344CB8AC3E}">
        <p14:creationId xmlns:p14="http://schemas.microsoft.com/office/powerpoint/2010/main" val="171094521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7"/>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6"/>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5"/>
                                        </p:tgtEl>
                                        <p:attrNameLst>
                                          <p:attrName>r</p:attrName>
                                        </p:attrNameLst>
                                      </p:cBhvr>
                                    </p:animRot>
                                  </p:childTnLst>
                                </p:cTn>
                              </p:par>
                              <p:par>
                                <p:cTn id="11" presetID="8" presetClass="emph" presetSubtype="0" fill="hold" nodeType="withEffect">
                                  <p:stCondLst>
                                    <p:cond delay="0"/>
                                  </p:stCondLst>
                                  <p:childTnLst>
                                    <p:animRot by="21600000">
                                      <p:cBhvr>
                                        <p:cTn id="12" dur="2000" fill="hold"/>
                                        <p:tgtEl>
                                          <p:spTgt spid="4"/>
                                        </p:tgtEl>
                                        <p:attrNameLst>
                                          <p:attrName>r</p:attrName>
                                        </p:attrNameLst>
                                      </p:cBhvr>
                                    </p:animRot>
                                  </p:childTnLst>
                                </p:cTn>
                              </p:par>
                              <p:par>
                                <p:cTn id="13" presetID="14" presetClass="entr" presetSubtype="10" fill="hold" nodeType="with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animEffect transition="in" filter="randombar(horizontal)">
                                      <p:cBhvr>
                                        <p:cTn id="15" dur="500"/>
                                        <p:tgtEl>
                                          <p:spTgt spid="8">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8">
                                            <p:txEl>
                                              <p:pRg st="1" end="1"/>
                                            </p:txEl>
                                          </p:spTgt>
                                        </p:tgtEl>
                                        <p:attrNameLst>
                                          <p:attrName>style.visibility</p:attrName>
                                        </p:attrNameLst>
                                      </p:cBhvr>
                                      <p:to>
                                        <p:strVal val="visible"/>
                                      </p:to>
                                    </p:set>
                                    <p:animEffect transition="in" filter="randombar(horizontal)">
                                      <p:cBhvr>
                                        <p:cTn id="20" dur="500"/>
                                        <p:tgtEl>
                                          <p:spTgt spid="8">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animEffect transition="in" filter="randombar(horizontal)">
                                      <p:cBhvr>
                                        <p:cTn id="25" dur="500"/>
                                        <p:tgtEl>
                                          <p:spTgt spid="8">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8">
                                            <p:txEl>
                                              <p:pRg st="3" end="3"/>
                                            </p:txEl>
                                          </p:spTgt>
                                        </p:tgtEl>
                                        <p:attrNameLst>
                                          <p:attrName>style.visibility</p:attrName>
                                        </p:attrNameLst>
                                      </p:cBhvr>
                                      <p:to>
                                        <p:strVal val="visible"/>
                                      </p:to>
                                    </p:set>
                                    <p:animEffect transition="in" filter="randombar(horizontal)">
                                      <p:cBhvr>
                                        <p:cTn id="30" dur="500"/>
                                        <p:tgtEl>
                                          <p:spTgt spid="8">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randombar(horizontal)">
                                      <p:cBhvr>
                                        <p:cTn id="35" dur="500"/>
                                        <p:tgtEl>
                                          <p:spTgt spid="8">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8">
                                            <p:txEl>
                                              <p:pRg st="5" end="5"/>
                                            </p:txEl>
                                          </p:spTgt>
                                        </p:tgtEl>
                                        <p:attrNameLst>
                                          <p:attrName>style.visibility</p:attrName>
                                        </p:attrNameLst>
                                      </p:cBhvr>
                                      <p:to>
                                        <p:strVal val="visible"/>
                                      </p:to>
                                    </p:set>
                                    <p:animEffect transition="in" filter="randombar(horizontal)">
                                      <p:cBhvr>
                                        <p:cTn id="40" dur="500"/>
                                        <p:tgtEl>
                                          <p:spTgt spid="8">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8">
                                            <p:txEl>
                                              <p:pRg st="7" end="7"/>
                                            </p:txEl>
                                          </p:spTgt>
                                        </p:tgtEl>
                                        <p:attrNameLst>
                                          <p:attrName>style.visibility</p:attrName>
                                        </p:attrNameLst>
                                      </p:cBhvr>
                                      <p:to>
                                        <p:strVal val="visible"/>
                                      </p:to>
                                    </p:set>
                                    <p:animEffect transition="in" filter="randombar(horizontal)">
                                      <p:cBhvr>
                                        <p:cTn id="45"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7251" y="1"/>
            <a:ext cx="7429499"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introduction</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591012"/>
            <a:ext cx="8969433" cy="5001369"/>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smtClean="0">
                <a:solidFill>
                  <a:prstClr val="black"/>
                </a:solidFill>
                <a:latin typeface="Tw Cen MT" panose="020B0602020104020603"/>
              </a:rPr>
              <a:t>Many</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 people now surviving to </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age </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of </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65+ </a:t>
            </a:r>
            <a:endPar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342900" indent="-342900">
              <a:buFont typeface="Arial" panose="020B0604020202020204" pitchFamily="34" charset="0"/>
              <a:buChar char="•"/>
            </a:pPr>
            <a:r>
              <a:rPr lang="en-GB" sz="2800" dirty="0" smtClean="0">
                <a:solidFill>
                  <a:prstClr val="black"/>
                </a:solidFill>
                <a:latin typeface="Tw Cen MT" panose="020B0602020104020603"/>
              </a:rPr>
              <a:t>Growth expected in </a:t>
            </a:r>
            <a:r>
              <a:rPr lang="en-GB" sz="2800" dirty="0" smtClean="0">
                <a:solidFill>
                  <a:prstClr val="black"/>
                </a:solidFill>
                <a:latin typeface="Tw Cen MT" panose="020B0602020104020603"/>
              </a:rPr>
              <a:t>no. </a:t>
            </a:r>
            <a:r>
              <a:rPr lang="en-GB" sz="2800" dirty="0" smtClean="0">
                <a:solidFill>
                  <a:prstClr val="black"/>
                </a:solidFill>
                <a:latin typeface="Tw Cen MT" panose="020B0602020104020603"/>
              </a:rPr>
              <a:t>of individuals living </a:t>
            </a:r>
            <a:r>
              <a:rPr lang="en-GB" sz="2800" dirty="0" smtClean="0">
                <a:solidFill>
                  <a:prstClr val="black"/>
                </a:solidFill>
                <a:latin typeface="Tw Cen MT" panose="020B0602020104020603"/>
              </a:rPr>
              <a:t>longer </a:t>
            </a:r>
            <a:endParaRPr lang="en-GB" sz="2800" dirty="0" smtClean="0">
              <a:solidFill>
                <a:prstClr val="black"/>
              </a:solidFill>
              <a:latin typeface="Tw Cen MT" panose="020B0602020104020603"/>
            </a:endParaRPr>
          </a:p>
          <a:p>
            <a:pPr marL="342900" indent="-342900">
              <a:buFont typeface="Arial" panose="020B0604020202020204" pitchFamily="34" charset="0"/>
              <a:buChar char="•"/>
            </a:pPr>
            <a:endParaRPr kumimoji="0" lang="en-GB" sz="1100" b="0" i="0" u="none" strike="noStrike" kern="1200" cap="none" spc="0" normalizeH="0" baseline="0" noProof="0" dirty="0">
              <a:ln>
                <a:noFill/>
              </a:ln>
              <a:solidFill>
                <a:prstClr val="black"/>
              </a:solidFill>
              <a:effectLst/>
              <a:uLnTx/>
              <a:uFillTx/>
              <a:latin typeface="Tw Cen MT" panose="020B0602020104020603"/>
            </a:endParaRPr>
          </a:p>
          <a:p>
            <a:pPr marL="342900" indent="-342900">
              <a:buFont typeface="Arial" panose="020B0604020202020204" pitchFamily="34" charset="0"/>
              <a:buChar char="•"/>
            </a:pPr>
            <a:r>
              <a:rPr lang="en-GB" sz="2800" dirty="0" smtClean="0">
                <a:solidFill>
                  <a:prstClr val="black"/>
                </a:solidFill>
                <a:latin typeface="Tw Cen MT" panose="020B0602020104020603"/>
              </a:rPr>
              <a:t>Growing older typically associated with decline in abilities:</a:t>
            </a:r>
          </a:p>
          <a:p>
            <a:pPr marL="800100" lvl="1" indent="-342900">
              <a:buFont typeface="Arial" panose="020B0604020202020204" pitchFamily="34" charset="0"/>
              <a:buChar char="•"/>
            </a:pPr>
            <a:r>
              <a:rPr kumimoji="0" lang="en-GB" sz="2800" b="0" i="0" u="none" strike="noStrike" kern="1200" cap="none" spc="0" normalizeH="0" baseline="0" noProof="0" dirty="0" smtClean="0">
                <a:ln>
                  <a:noFill/>
                </a:ln>
                <a:solidFill>
                  <a:prstClr val="black"/>
                </a:solidFill>
                <a:effectLst/>
                <a:uLnTx/>
                <a:uFillTx/>
                <a:latin typeface="Tw Cen MT" panose="020B0602020104020603"/>
              </a:rPr>
              <a:t>Physical</a:t>
            </a:r>
          </a:p>
          <a:p>
            <a:pPr marL="800100" lvl="1" indent="-342900">
              <a:buFont typeface="Arial" panose="020B0604020202020204" pitchFamily="34" charset="0"/>
              <a:buChar char="•"/>
            </a:pPr>
            <a:r>
              <a:rPr lang="en-GB" sz="2800" dirty="0" smtClean="0">
                <a:solidFill>
                  <a:prstClr val="black"/>
                </a:solidFill>
                <a:latin typeface="Tw Cen MT" panose="020B0602020104020603"/>
              </a:rPr>
              <a:t>Mental</a:t>
            </a:r>
          </a:p>
          <a:p>
            <a:pPr marL="800100" lvl="1" indent="-342900">
              <a:buFont typeface="Arial" panose="020B0604020202020204" pitchFamily="34" charset="0"/>
              <a:buChar char="•"/>
            </a:pPr>
            <a:endParaRPr kumimoji="0" lang="en-GB" sz="1100" b="0" i="0" u="none" strike="noStrike" kern="1200" cap="none" spc="0" normalizeH="0" baseline="0" noProof="0" dirty="0">
              <a:ln>
                <a:noFill/>
              </a:ln>
              <a:solidFill>
                <a:prstClr val="black"/>
              </a:solidFill>
              <a:effectLst/>
              <a:uLnTx/>
              <a:uFillTx/>
              <a:latin typeface="Tw Cen MT" panose="020B0602020104020603"/>
            </a:endParaRPr>
          </a:p>
          <a:p>
            <a:pPr marL="342900" indent="-342900">
              <a:buFont typeface="Arial" panose="020B0604020202020204" pitchFamily="34" charset="0"/>
              <a:buChar char="•"/>
            </a:pPr>
            <a:r>
              <a:rPr lang="en-GB" sz="2800" dirty="0" smtClean="0">
                <a:solidFill>
                  <a:prstClr val="black"/>
                </a:solidFill>
                <a:latin typeface="Tw Cen MT" panose="020B0602020104020603"/>
              </a:rPr>
              <a:t>Vision, hearing, &amp; other sensory capacities show signs of impairments.</a:t>
            </a:r>
          </a:p>
          <a:p>
            <a:pPr marL="800100" lvl="1" indent="-342900">
              <a:buFont typeface="Arial" panose="020B0604020202020204" pitchFamily="34" charset="0"/>
              <a:buChar char="•"/>
            </a:pPr>
            <a:r>
              <a:rPr lang="en-GB" sz="2400" dirty="0" smtClean="0">
                <a:solidFill>
                  <a:prstClr val="black"/>
                </a:solidFill>
                <a:latin typeface="Tw Cen MT" panose="020B0602020104020603"/>
              </a:rPr>
              <a:t>Also tend to perform worse than younger individuals on psychometric tests of intelligence: N.B individual differences</a:t>
            </a:r>
          </a:p>
          <a:p>
            <a:endParaRPr lang="en-GB" sz="1400" dirty="0" smtClean="0">
              <a:solidFill>
                <a:prstClr val="black"/>
              </a:solidFill>
              <a:latin typeface="Tw Cen MT" panose="020B0602020104020603"/>
            </a:endParaRPr>
          </a:p>
          <a:p>
            <a:pPr marL="342900" indent="-342900">
              <a:buFont typeface="Arial" panose="020B0604020202020204" pitchFamily="34" charset="0"/>
              <a:buChar cha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However,</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 there are some </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exceptions..</a:t>
            </a:r>
            <a:endPar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4509" t="22727" r="4909"/>
          <a:stretch/>
        </p:blipFill>
        <p:spPr>
          <a:xfrm>
            <a:off x="5802808" y="4997116"/>
            <a:ext cx="3310350" cy="1826719"/>
          </a:xfrm>
          <a:prstGeom prst="rect">
            <a:avLst/>
          </a:prstGeom>
        </p:spPr>
      </p:pic>
    </p:spTree>
    <p:extLst>
      <p:ext uri="{BB962C8B-B14F-4D97-AF65-F5344CB8AC3E}">
        <p14:creationId xmlns:p14="http://schemas.microsoft.com/office/powerpoint/2010/main" val="28700005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42" dur="500"/>
                                        <p:tgtEl>
                                          <p:spTgt spid="3">
                                            <p:txEl>
                                              <p:pRg st="11" end="11"/>
                                            </p:txEl>
                                          </p:spTgt>
                                        </p:tgtEl>
                                      </p:cBhvr>
                                    </p:animEffect>
                                  </p:childTnLst>
                                </p:cTn>
                              </p:par>
                              <p:par>
                                <p:cTn id="43" presetID="31" presetClass="entr" presetSubtype="0" fill="hold" nodeType="withEffect">
                                  <p:stCondLst>
                                    <p:cond delay="0"/>
                                  </p:stCondLst>
                                  <p:childTnLst>
                                    <p:set>
                                      <p:cBhvr>
                                        <p:cTn id="44" dur="1" fill="hold">
                                          <p:stCondLst>
                                            <p:cond delay="0"/>
                                          </p:stCondLst>
                                        </p:cTn>
                                        <p:tgtEl>
                                          <p:spTgt spid="5"/>
                                        </p:tgtEl>
                                        <p:attrNameLst>
                                          <p:attrName>style.visibility</p:attrName>
                                        </p:attrNameLst>
                                      </p:cBhvr>
                                      <p:to>
                                        <p:strVal val="visible"/>
                                      </p:to>
                                    </p:set>
                                    <p:anim calcmode="lin" valueType="num">
                                      <p:cBhvr>
                                        <p:cTn id="45" dur="1000" fill="hold"/>
                                        <p:tgtEl>
                                          <p:spTgt spid="5"/>
                                        </p:tgtEl>
                                        <p:attrNameLst>
                                          <p:attrName>ppt_w</p:attrName>
                                        </p:attrNameLst>
                                      </p:cBhvr>
                                      <p:tavLst>
                                        <p:tav tm="0">
                                          <p:val>
                                            <p:fltVal val="0"/>
                                          </p:val>
                                        </p:tav>
                                        <p:tav tm="100000">
                                          <p:val>
                                            <p:strVal val="#ppt_w"/>
                                          </p:val>
                                        </p:tav>
                                      </p:tavLst>
                                    </p:anim>
                                    <p:anim calcmode="lin" valueType="num">
                                      <p:cBhvr>
                                        <p:cTn id="46" dur="1000" fill="hold"/>
                                        <p:tgtEl>
                                          <p:spTgt spid="5"/>
                                        </p:tgtEl>
                                        <p:attrNameLst>
                                          <p:attrName>ppt_h</p:attrName>
                                        </p:attrNameLst>
                                      </p:cBhvr>
                                      <p:tavLst>
                                        <p:tav tm="0">
                                          <p:val>
                                            <p:fltVal val="0"/>
                                          </p:val>
                                        </p:tav>
                                        <p:tav tm="100000">
                                          <p:val>
                                            <p:strVal val="#ppt_h"/>
                                          </p:val>
                                        </p:tav>
                                      </p:tavLst>
                                    </p:anim>
                                    <p:anim calcmode="lin" valueType="num">
                                      <p:cBhvr>
                                        <p:cTn id="47" dur="1000" fill="hold"/>
                                        <p:tgtEl>
                                          <p:spTgt spid="5"/>
                                        </p:tgtEl>
                                        <p:attrNameLst>
                                          <p:attrName>style.rotation</p:attrName>
                                        </p:attrNameLst>
                                      </p:cBhvr>
                                      <p:tavLst>
                                        <p:tav tm="0">
                                          <p:val>
                                            <p:fltVal val="90"/>
                                          </p:val>
                                        </p:tav>
                                        <p:tav tm="100000">
                                          <p:val>
                                            <p:fltVal val="0"/>
                                          </p:val>
                                        </p:tav>
                                      </p:tavLst>
                                    </p:anim>
                                    <p:animEffect transition="in" filter="fade">
                                      <p:cBhvr>
                                        <p:cTn id="48"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Age &amp; sensory performance</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782205"/>
            <a:ext cx="9060876" cy="5693866"/>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Efficiency of all main sensory systems tends to</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 deteriorate.</a:t>
            </a:r>
          </a:p>
          <a:p>
            <a:pPr marL="800100" lvl="1" indent="-342900">
              <a:buFont typeface="Arial" panose="020B0604020202020204" pitchFamily="34" charset="0"/>
              <a:buChar char="•"/>
            </a:pPr>
            <a:r>
              <a:rPr lang="en-GB" sz="2800" baseline="0" dirty="0" smtClean="0">
                <a:solidFill>
                  <a:prstClr val="black"/>
                </a:solidFill>
                <a:latin typeface="Tw Cen MT" panose="020B0602020104020603"/>
              </a:rPr>
              <a:t>Most</a:t>
            </a:r>
            <a:r>
              <a:rPr lang="en-GB" sz="2800" dirty="0" smtClean="0">
                <a:solidFill>
                  <a:prstClr val="black"/>
                </a:solidFill>
                <a:latin typeface="Tw Cen MT" panose="020B0602020104020603"/>
              </a:rPr>
              <a:t> predominant decline in </a:t>
            </a:r>
            <a:r>
              <a:rPr lang="en-GB" sz="2800" b="1" dirty="0" smtClean="0">
                <a:solidFill>
                  <a:prstClr val="black"/>
                </a:solidFill>
                <a:latin typeface="Tw Cen MT" panose="020B0602020104020603"/>
              </a:rPr>
              <a:t>vision</a:t>
            </a:r>
            <a:r>
              <a:rPr lang="en-GB" sz="2800" dirty="0" smtClean="0">
                <a:solidFill>
                  <a:prstClr val="black"/>
                </a:solidFill>
                <a:latin typeface="Tw Cen MT" panose="020B0602020104020603"/>
              </a:rPr>
              <a:t> and </a:t>
            </a:r>
            <a:r>
              <a:rPr lang="en-GB" sz="2800" b="1" dirty="0" smtClean="0">
                <a:solidFill>
                  <a:prstClr val="black"/>
                </a:solidFill>
                <a:latin typeface="Tw Cen MT" panose="020B0602020104020603"/>
              </a:rPr>
              <a:t>hearing.</a:t>
            </a:r>
          </a:p>
          <a:p>
            <a:pPr lvl="1"/>
            <a:endParaRPr lang="en-GB" sz="2800" b="1" dirty="0" smtClean="0">
              <a:solidFill>
                <a:prstClr val="black"/>
              </a:solidFill>
              <a:latin typeface="Tw Cen MT" panose="020B0602020104020603"/>
            </a:endParaRPr>
          </a:p>
          <a:p>
            <a:pPr marL="342900" indent="-342900">
              <a:buFont typeface="Arial" panose="020B0604020202020204" pitchFamily="34" charset="0"/>
              <a:buChar char="•"/>
            </a:pPr>
            <a:r>
              <a:rPr lang="en-GB" sz="2800" dirty="0" smtClean="0">
                <a:solidFill>
                  <a:prstClr val="black"/>
                </a:solidFill>
                <a:latin typeface="Tw Cen MT" panose="020B0602020104020603"/>
              </a:rPr>
              <a:t>This is problematic for everyday activities.</a:t>
            </a:r>
          </a:p>
          <a:p>
            <a:pPr marL="1257300" lvl="2" indent="-342900">
              <a:buFont typeface="Arial" panose="020B0604020202020204" pitchFamily="34" charset="0"/>
              <a:buChar char="•"/>
            </a:pPr>
            <a:endParaRPr lang="en-GB" sz="2800" dirty="0" smtClean="0">
              <a:solidFill>
                <a:prstClr val="black"/>
              </a:solidFill>
              <a:latin typeface="Tw Cen MT" panose="020B0602020104020603"/>
            </a:endParaRPr>
          </a:p>
          <a:p>
            <a:pPr marL="342900" indent="-342900">
              <a:buFont typeface="Arial" panose="020B0604020202020204" pitchFamily="34" charset="0"/>
              <a:buChar char="•"/>
            </a:pPr>
            <a:r>
              <a:rPr lang="en-GB" sz="2800" dirty="0" smtClean="0">
                <a:solidFill>
                  <a:prstClr val="black"/>
                </a:solidFill>
                <a:latin typeface="Tw Cen MT" panose="020B0602020104020603"/>
              </a:rPr>
              <a:t>In groups…….</a:t>
            </a:r>
          </a:p>
          <a:p>
            <a:endParaRPr lang="en-GB" sz="2800" dirty="0" smtClean="0">
              <a:solidFill>
                <a:prstClr val="black"/>
              </a:solidFill>
              <a:latin typeface="Tw Cen MT" panose="020B0602020104020603"/>
            </a:endParaRPr>
          </a:p>
          <a:p>
            <a:pPr marL="800100" lvl="1" indent="-342900">
              <a:buFont typeface="Arial" panose="020B0604020202020204" pitchFamily="34" charset="0"/>
              <a:buChar cha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Come up with examples of daily activities that would be problematic to perform if vision &amp;/or hearing declines?</a:t>
            </a:r>
          </a:p>
          <a:p>
            <a:pPr marL="800100" lvl="1" indent="-342900">
              <a:buFont typeface="Arial" panose="020B0604020202020204" pitchFamily="34" charset="0"/>
              <a:buChar char="•"/>
            </a:pP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800100" lvl="1" indent="-342900">
              <a:buFont typeface="Arial" panose="020B0604020202020204" pitchFamily="34" charset="0"/>
              <a:buChar char="•"/>
            </a:pPr>
            <a:r>
              <a:rPr lang="en-GB" sz="2800" dirty="0" smtClean="0">
                <a:solidFill>
                  <a:prstClr val="black"/>
                </a:solidFill>
                <a:latin typeface="Tw Cen MT" panose="020B0602020104020603"/>
              </a:rPr>
              <a:t>What are the practical implications?</a:t>
            </a:r>
          </a:p>
          <a:p>
            <a:pPr marL="800100" lvl="1" indent="-342900">
              <a:buFont typeface="Arial" panose="020B0604020202020204" pitchFamily="34" charset="0"/>
              <a:buChar char="•"/>
            </a:pPr>
            <a:endParaRPr lang="en-GB" sz="2800" dirty="0" smtClean="0">
              <a:solidFill>
                <a:prstClr val="black"/>
              </a:solidFill>
              <a:latin typeface="Tw Cen MT" panose="020B0602020104020603"/>
            </a:endParaRPr>
          </a:p>
          <a:p>
            <a:pPr marL="800100" lvl="1" indent="-342900">
              <a:buFont typeface="Arial" panose="020B0604020202020204" pitchFamily="34" charset="0"/>
              <a:buChar char="•"/>
            </a:pPr>
            <a:r>
              <a:rPr lang="en-GB" sz="2800" dirty="0" smtClean="0">
                <a:solidFill>
                  <a:prstClr val="black"/>
                </a:solidFill>
                <a:latin typeface="Tw Cen MT" panose="020B0602020104020603"/>
              </a:rPr>
              <a:t>How might they impact the individual psychologically? </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grpSp>
        <p:nvGrpSpPr>
          <p:cNvPr id="6" name="Group 16"/>
          <p:cNvGrpSpPr>
            <a:grpSpLocks/>
          </p:cNvGrpSpPr>
          <p:nvPr/>
        </p:nvGrpSpPr>
        <p:grpSpPr bwMode="auto">
          <a:xfrm>
            <a:off x="6858001" y="1949194"/>
            <a:ext cx="1030778" cy="964276"/>
            <a:chOff x="5448302" y="1227668"/>
            <a:chExt cx="2760133" cy="2819399"/>
          </a:xfrm>
        </p:grpSpPr>
        <p:sp>
          <p:nvSpPr>
            <p:cNvPr id="7" name="Oval 14"/>
            <p:cNvSpPr>
              <a:spLocks noChangeArrowheads="1"/>
            </p:cNvSpPr>
            <p:nvPr/>
          </p:nvSpPr>
          <p:spPr bwMode="auto">
            <a:xfrm>
              <a:off x="5448302" y="1286934"/>
              <a:ext cx="2760133" cy="2760133"/>
            </a:xfrm>
            <a:prstGeom prst="ellipse">
              <a:avLst/>
            </a:prstGeom>
            <a:solidFill>
              <a:srgbClr val="8D35D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defRPr sz="2400" b="1">
                  <a:solidFill>
                    <a:srgbClr val="49403F"/>
                  </a:solidFill>
                  <a:latin typeface="Arial" panose="020B060402020202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200" b="1">
                  <a:solidFill>
                    <a:srgbClr val="49403F"/>
                  </a:solidFill>
                  <a:latin typeface="Arial" panose="020B0604020202020204" pitchFamily="34" charset="0"/>
                  <a:ea typeface="MS PGothic" panose="020B0600070205080204" pitchFamily="34" charset="-128"/>
                </a:defRPr>
              </a:lvl2pPr>
              <a:lvl3pPr marL="1143000" indent="-228600" defTabSz="862013">
                <a:spcBef>
                  <a:spcPct val="20000"/>
                </a:spcBef>
                <a:buFont typeface="Lucida Grande" charset="0"/>
                <a:buChar char="–"/>
                <a:defRPr sz="2000" b="1">
                  <a:solidFill>
                    <a:srgbClr val="49403F"/>
                  </a:solidFill>
                  <a:latin typeface="Arial" panose="020B060402020202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b="1">
                  <a:solidFill>
                    <a:srgbClr val="49403F"/>
                  </a:solidFill>
                  <a:latin typeface="Arial" panose="020B0604020202020204" pitchFamily="34" charset="0"/>
                  <a:ea typeface="MS PGothic" panose="020B0600070205080204" pitchFamily="34" charset="-128"/>
                </a:defRPr>
              </a:lvl4pPr>
              <a:lvl5pPr marL="2057400" indent="-228600">
                <a:spcBef>
                  <a:spcPct val="20000"/>
                </a:spcBef>
                <a:buFont typeface="Lucida Grande" charset="0"/>
                <a:buChar char="–"/>
                <a:defRPr sz="2000" b="1">
                  <a:solidFill>
                    <a:srgbClr val="49403F"/>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Font typeface="Lucida Grande" charset="0"/>
                <a:buChar char="–"/>
                <a:defRPr sz="2000" b="1">
                  <a:solidFill>
                    <a:srgbClr val="49403F"/>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Font typeface="Lucida Grande" charset="0"/>
                <a:buChar char="–"/>
                <a:defRPr sz="2000" b="1">
                  <a:solidFill>
                    <a:srgbClr val="49403F"/>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Font typeface="Lucida Grande" charset="0"/>
                <a:buChar char="–"/>
                <a:defRPr sz="2000" b="1">
                  <a:solidFill>
                    <a:srgbClr val="49403F"/>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Font typeface="Lucida Grande" charset="0"/>
                <a:buChar char="–"/>
                <a:defRPr sz="2000" b="1">
                  <a:solidFill>
                    <a:srgbClr val="49403F"/>
                  </a:solidFill>
                  <a:latin typeface="Arial" panose="020B0604020202020204" pitchFamily="34" charset="0"/>
                  <a:ea typeface="MS PGothic"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US" altLang="en-US" sz="1800" b="0" i="0" u="none" strike="noStrike" kern="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endParaRPr>
            </a:p>
          </p:txBody>
        </p:sp>
        <p:pic>
          <p:nvPicPr>
            <p:cNvPr id="8" name="Picture 13" descr="iStock_000002452487Small.png"/>
            <p:cNvPicPr>
              <a:picLocks noChangeAspect="1"/>
            </p:cNvPicPr>
            <p:nvPr/>
          </p:nvPicPr>
          <p:blipFill>
            <a:blip r:embed="rId2">
              <a:extLst>
                <a:ext uri="{28A0092B-C50C-407E-A947-70E740481C1C}">
                  <a14:useLocalDpi xmlns:a14="http://schemas.microsoft.com/office/drawing/2010/main" val="0"/>
                </a:ext>
              </a:extLst>
            </a:blip>
            <a:srcRect l="41357" r="19136" b="60001"/>
            <a:stretch>
              <a:fillRect/>
            </a:stretch>
          </p:blipFill>
          <p:spPr bwMode="auto">
            <a:xfrm>
              <a:off x="5456769" y="1227668"/>
              <a:ext cx="2709333"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9" name="Picture 5"/>
          <p:cNvPicPr>
            <a:picLocks noChangeAspect="1" noChangeArrowheads="1"/>
          </p:cNvPicPr>
          <p:nvPr/>
        </p:nvPicPr>
        <p:blipFill rotWithShape="1">
          <a:blip r:embed="rId3">
            <a:extLst>
              <a:ext uri="{28A0092B-C50C-407E-A947-70E740481C1C}">
                <a14:useLocalDpi xmlns:a14="http://schemas.microsoft.com/office/drawing/2010/main" val="0"/>
              </a:ext>
            </a:extLst>
          </a:blip>
          <a:srcRect l="70681" t="4661" r="11614" b="51523"/>
          <a:stretch/>
        </p:blipFill>
        <p:spPr bwMode="auto">
          <a:xfrm>
            <a:off x="8179725" y="1530635"/>
            <a:ext cx="781396" cy="1775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720138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3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1000" fill="hold"/>
                                        <p:tgtEl>
                                          <p:spTgt spid="6"/>
                                        </p:tgtEl>
                                        <p:attrNameLst>
                                          <p:attrName>ppt_w</p:attrName>
                                        </p:attrNameLst>
                                      </p:cBhvr>
                                      <p:tavLst>
                                        <p:tav tm="0">
                                          <p:val>
                                            <p:fltVal val="0"/>
                                          </p:val>
                                        </p:tav>
                                        <p:tav tm="100000">
                                          <p:val>
                                            <p:strVal val="#ppt_w"/>
                                          </p:val>
                                        </p:tav>
                                      </p:tavLst>
                                    </p:anim>
                                    <p:anim calcmode="lin" valueType="num">
                                      <p:cBhvr>
                                        <p:cTn id="16" dur="1000" fill="hold"/>
                                        <p:tgtEl>
                                          <p:spTgt spid="6"/>
                                        </p:tgtEl>
                                        <p:attrNameLst>
                                          <p:attrName>ppt_h</p:attrName>
                                        </p:attrNameLst>
                                      </p:cBhvr>
                                      <p:tavLst>
                                        <p:tav tm="0">
                                          <p:val>
                                            <p:fltVal val="0"/>
                                          </p:val>
                                        </p:tav>
                                        <p:tav tm="100000">
                                          <p:val>
                                            <p:strVal val="#ppt_h"/>
                                          </p:val>
                                        </p:tav>
                                      </p:tavLst>
                                    </p:anim>
                                    <p:anim calcmode="lin" valueType="num">
                                      <p:cBhvr>
                                        <p:cTn id="17" dur="1000" fill="hold"/>
                                        <p:tgtEl>
                                          <p:spTgt spid="6"/>
                                        </p:tgtEl>
                                        <p:attrNameLst>
                                          <p:attrName>style.rotation</p:attrName>
                                        </p:attrNameLst>
                                      </p:cBhvr>
                                      <p:tavLst>
                                        <p:tav tm="0">
                                          <p:val>
                                            <p:fltVal val="90"/>
                                          </p:val>
                                        </p:tav>
                                        <p:tav tm="100000">
                                          <p:val>
                                            <p:fltVal val="0"/>
                                          </p:val>
                                        </p:tav>
                                      </p:tavLst>
                                    </p:anim>
                                    <p:animEffect transition="in" filter="fade">
                                      <p:cBhvr>
                                        <p:cTn id="18" dur="1000"/>
                                        <p:tgtEl>
                                          <p:spTgt spid="6"/>
                                        </p:tgtEl>
                                      </p:cBhvr>
                                    </p:animEffect>
                                  </p:childTnLst>
                                </p:cTn>
                              </p:par>
                              <p:par>
                                <p:cTn id="19" presetID="3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p:cTn id="21" dur="1000" fill="hold"/>
                                        <p:tgtEl>
                                          <p:spTgt spid="9"/>
                                        </p:tgtEl>
                                        <p:attrNameLst>
                                          <p:attrName>ppt_w</p:attrName>
                                        </p:attrNameLst>
                                      </p:cBhvr>
                                      <p:tavLst>
                                        <p:tav tm="0">
                                          <p:val>
                                            <p:fltVal val="0"/>
                                          </p:val>
                                        </p:tav>
                                        <p:tav tm="100000">
                                          <p:val>
                                            <p:strVal val="#ppt_w"/>
                                          </p:val>
                                        </p:tav>
                                      </p:tavLst>
                                    </p:anim>
                                    <p:anim calcmode="lin" valueType="num">
                                      <p:cBhvr>
                                        <p:cTn id="22" dur="1000" fill="hold"/>
                                        <p:tgtEl>
                                          <p:spTgt spid="9"/>
                                        </p:tgtEl>
                                        <p:attrNameLst>
                                          <p:attrName>ppt_h</p:attrName>
                                        </p:attrNameLst>
                                      </p:cBhvr>
                                      <p:tavLst>
                                        <p:tav tm="0">
                                          <p:val>
                                            <p:fltVal val="0"/>
                                          </p:val>
                                        </p:tav>
                                        <p:tav tm="100000">
                                          <p:val>
                                            <p:strVal val="#ppt_h"/>
                                          </p:val>
                                        </p:tav>
                                      </p:tavLst>
                                    </p:anim>
                                    <p:anim calcmode="lin" valueType="num">
                                      <p:cBhvr>
                                        <p:cTn id="23" dur="1000" fill="hold"/>
                                        <p:tgtEl>
                                          <p:spTgt spid="9"/>
                                        </p:tgtEl>
                                        <p:attrNameLst>
                                          <p:attrName>style.rotation</p:attrName>
                                        </p:attrNameLst>
                                      </p:cBhvr>
                                      <p:tavLst>
                                        <p:tav tm="0">
                                          <p:val>
                                            <p:fltVal val="90"/>
                                          </p:val>
                                        </p:tav>
                                        <p:tav tm="100000">
                                          <p:val>
                                            <p:fltVal val="0"/>
                                          </p:val>
                                        </p:tav>
                                      </p:tavLst>
                                    </p:anim>
                                    <p:animEffect transition="in" filter="fade">
                                      <p:cBhvr>
                                        <p:cTn id="24" dur="10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4" dur="5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9" dur="500"/>
                                        <p:tgtEl>
                                          <p:spTgt spid="3">
                                            <p:txEl>
                                              <p:pRg st="7" end="7"/>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nodeType="click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4" dur="500"/>
                                        <p:tgtEl>
                                          <p:spTgt spid="3">
                                            <p:txEl>
                                              <p:pRg st="9" end="9"/>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4" presetClass="entr" presetSubtype="1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49"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Age &amp; visual performance</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539318"/>
            <a:ext cx="9060876" cy="2123658"/>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Attributable to structural changes taking place in the visual system – particularly the eye.</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lvl="7"/>
            <a:r>
              <a:rPr lang="en-GB" sz="2400" dirty="0" smtClean="0">
                <a:solidFill>
                  <a:prstClr val="black"/>
                </a:solidFill>
                <a:latin typeface="Tw Cen MT" panose="020B0602020104020603"/>
              </a:rPr>
              <a:t>	Pupil size diminishes</a:t>
            </a:r>
          </a:p>
          <a:p>
            <a:pPr lvl="7"/>
            <a:r>
              <a:rPr kumimoji="0" lang="en-GB" sz="2400" b="0" i="0" u="none" strike="noStrike" kern="1200" cap="none" spc="0" normalizeH="0" baseline="0" noProof="0" dirty="0" smtClean="0">
                <a:ln>
                  <a:noFill/>
                </a:ln>
                <a:solidFill>
                  <a:prstClr val="black"/>
                </a:solidFill>
                <a:effectLst/>
                <a:uLnTx/>
                <a:uFillTx/>
                <a:latin typeface="Tw Cen MT" panose="020B0602020104020603"/>
              </a:rPr>
              <a:t>	Aqueous humour becomes less transparent</a:t>
            </a:r>
            <a:endParaRPr kumimoji="0" lang="en-GB" sz="2400" b="0" i="0" u="none" strike="noStrike" kern="1200" cap="none" spc="0" normalizeH="0" baseline="0" noProof="0" dirty="0">
              <a:ln>
                <a:noFill/>
              </a:ln>
              <a:solidFill>
                <a:prstClr val="black"/>
              </a:solidFill>
              <a:effectLst/>
              <a:uLnTx/>
              <a:uFillTx/>
              <a:latin typeface="Tw Cen MT" panose="020B0602020104020603"/>
            </a:endParaRPr>
          </a:p>
        </p:txBody>
      </p:sp>
      <p:pic>
        <p:nvPicPr>
          <p:cNvPr id="4" name="Picture 6" descr="ch06fig04"/>
          <p:cNvPicPr>
            <a:picLocks noGrp="1" noChangeAspect="1" noChangeArrowheads="1"/>
          </p:cNvPicPr>
          <p:nvPr>
            <p:ph sz="half" idx="4294967295"/>
          </p:nvPr>
        </p:nvPicPr>
        <p:blipFill rotWithShape="1">
          <a:blip r:embed="rId2">
            <a:extLst>
              <a:ext uri="{28A0092B-C50C-407E-A947-70E740481C1C}">
                <a14:useLocalDpi xmlns:a14="http://schemas.microsoft.com/office/drawing/2010/main" val="0"/>
              </a:ext>
            </a:extLst>
          </a:blip>
          <a:srcRect l="3213" t="6116" r="3359" b="4405"/>
          <a:stretch/>
        </p:blipFill>
        <p:spPr>
          <a:xfrm>
            <a:off x="3901851" y="2832253"/>
            <a:ext cx="5183960" cy="3826241"/>
          </a:xfrm>
        </p:spPr>
      </p:pic>
      <p:sp>
        <p:nvSpPr>
          <p:cNvPr id="5" name="Left Brace 4"/>
          <p:cNvSpPr/>
          <p:nvPr/>
        </p:nvSpPr>
        <p:spPr>
          <a:xfrm>
            <a:off x="3222835" y="1856285"/>
            <a:ext cx="603924" cy="751608"/>
          </a:xfrm>
          <a:prstGeom prst="leftBrace">
            <a:avLst>
              <a:gd name="adj1" fmla="val 18451"/>
              <a:gd name="adj2" fmla="val 50921"/>
            </a:avLst>
          </a:prstGeom>
          <a:ln w="57150">
            <a:solidFill>
              <a:schemeClr val="accent4"/>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49878" y="1631924"/>
            <a:ext cx="3117277" cy="1200329"/>
          </a:xfrm>
          <a:prstGeom prst="rect">
            <a:avLst/>
          </a:prstGeom>
          <a:noFill/>
          <a:ln w="57150">
            <a:solidFill>
              <a:schemeClr val="accent4"/>
            </a:solidFill>
          </a:ln>
        </p:spPr>
        <p:txBody>
          <a:bodyPr wrap="square" rtlCol="0">
            <a:spAutoFit/>
          </a:bodyPr>
          <a:lstStyle/>
          <a:p>
            <a:r>
              <a:rPr lang="en-GB" sz="2400" dirty="0" smtClean="0">
                <a:solidFill>
                  <a:schemeClr val="bg1"/>
                </a:solidFill>
              </a:rPr>
              <a:t>This reduces amount of light reaching the retina by ~65%</a:t>
            </a:r>
            <a:endParaRPr lang="en-GB" sz="2400" dirty="0">
              <a:solidFill>
                <a:schemeClr val="bg1"/>
              </a:solidFill>
            </a:endParaRPr>
          </a:p>
        </p:txBody>
      </p:sp>
      <p:sp>
        <p:nvSpPr>
          <p:cNvPr id="7" name="TextBox 6"/>
          <p:cNvSpPr txBox="1"/>
          <p:nvPr/>
        </p:nvSpPr>
        <p:spPr>
          <a:xfrm>
            <a:off x="8312" y="2884515"/>
            <a:ext cx="3965172" cy="3970318"/>
          </a:xfrm>
          <a:prstGeom prst="rect">
            <a:avLst/>
          </a:prstGeom>
          <a:noFill/>
          <a:ln w="57150">
            <a:noFill/>
          </a:ln>
        </p:spPr>
        <p:txBody>
          <a:bodyPr wrap="square" rtlCol="0">
            <a:spAutoFit/>
          </a:bodyPr>
          <a:lstStyle/>
          <a:p>
            <a:pPr marL="342900" indent="-342900">
              <a:buFont typeface="Arial" panose="020B0604020202020204" pitchFamily="34" charset="0"/>
              <a:buChar char="•"/>
            </a:pPr>
            <a:r>
              <a:rPr lang="en-GB" sz="2400" dirty="0" smtClean="0">
                <a:solidFill>
                  <a:schemeClr val="bg1"/>
                </a:solidFill>
              </a:rPr>
              <a:t>Pupil takes longer to respond to sudden changes in illumination:</a:t>
            </a:r>
          </a:p>
          <a:p>
            <a:pPr marL="800100" lvl="1" indent="-342900">
              <a:buFont typeface="Arial" panose="020B0604020202020204" pitchFamily="34" charset="0"/>
              <a:buChar char="•"/>
            </a:pPr>
            <a:r>
              <a:rPr lang="en-GB" sz="2400" dirty="0" smtClean="0">
                <a:solidFill>
                  <a:schemeClr val="bg1"/>
                </a:solidFill>
              </a:rPr>
              <a:t>Driving at night difficult as pupil cannot adapt to oncoming headlights.</a:t>
            </a:r>
          </a:p>
          <a:p>
            <a:pPr marL="342900" indent="-342900">
              <a:buFont typeface="Arial" panose="020B0604020202020204" pitchFamily="34" charset="0"/>
              <a:buChar char="•"/>
            </a:pPr>
            <a:endParaRPr lang="en-GB" sz="1200" dirty="0">
              <a:solidFill>
                <a:schemeClr val="bg1"/>
              </a:solidFill>
            </a:endParaRPr>
          </a:p>
          <a:p>
            <a:pPr marL="342900" indent="-342900">
              <a:buFont typeface="Arial" panose="020B0604020202020204" pitchFamily="34" charset="0"/>
              <a:buChar char="•"/>
            </a:pPr>
            <a:r>
              <a:rPr lang="en-GB" sz="2400" dirty="0" smtClean="0">
                <a:solidFill>
                  <a:schemeClr val="bg1"/>
                </a:solidFill>
              </a:rPr>
              <a:t>In the dark, pupil size is smaller than in young individual</a:t>
            </a:r>
          </a:p>
          <a:p>
            <a:pPr marL="800100" lvl="1" indent="-342900">
              <a:buFont typeface="Arial" panose="020B0604020202020204" pitchFamily="34" charset="0"/>
              <a:buChar char="•"/>
            </a:pPr>
            <a:r>
              <a:rPr lang="en-GB" sz="2400" dirty="0" smtClean="0">
                <a:solidFill>
                  <a:schemeClr val="bg1"/>
                </a:solidFill>
              </a:rPr>
              <a:t>Impairs nocturnal vision. </a:t>
            </a:r>
            <a:endParaRPr lang="en-GB" sz="2400" dirty="0">
              <a:solidFill>
                <a:schemeClr val="bg1"/>
              </a:solidFill>
            </a:endParaRPr>
          </a:p>
        </p:txBody>
      </p:sp>
      <p:sp>
        <p:nvSpPr>
          <p:cNvPr id="8" name="Oval 7"/>
          <p:cNvSpPr/>
          <p:nvPr/>
        </p:nvSpPr>
        <p:spPr>
          <a:xfrm>
            <a:off x="6259484" y="4450271"/>
            <a:ext cx="334100" cy="59020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882300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31"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 calcmode="lin" valueType="num">
                                      <p:cBhvr>
                                        <p:cTn id="10" dur="1000" fill="hold"/>
                                        <p:tgtEl>
                                          <p:spTgt spid="4"/>
                                        </p:tgtEl>
                                        <p:attrNameLst>
                                          <p:attrName>ppt_w</p:attrName>
                                        </p:attrNameLst>
                                      </p:cBhvr>
                                      <p:tavLst>
                                        <p:tav tm="0">
                                          <p:val>
                                            <p:fltVal val="0"/>
                                          </p:val>
                                        </p:tav>
                                        <p:tav tm="100000">
                                          <p:val>
                                            <p:strVal val="#ppt_w"/>
                                          </p:val>
                                        </p:tav>
                                      </p:tavLst>
                                    </p:anim>
                                    <p:anim calcmode="lin" valueType="num">
                                      <p:cBhvr>
                                        <p:cTn id="11" dur="1000" fill="hold"/>
                                        <p:tgtEl>
                                          <p:spTgt spid="4"/>
                                        </p:tgtEl>
                                        <p:attrNameLst>
                                          <p:attrName>ppt_h</p:attrName>
                                        </p:attrNameLst>
                                      </p:cBhvr>
                                      <p:tavLst>
                                        <p:tav tm="0">
                                          <p:val>
                                            <p:fltVal val="0"/>
                                          </p:val>
                                        </p:tav>
                                        <p:tav tm="100000">
                                          <p:val>
                                            <p:strVal val="#ppt_h"/>
                                          </p:val>
                                        </p:tav>
                                      </p:tavLst>
                                    </p:anim>
                                    <p:anim calcmode="lin" valueType="num">
                                      <p:cBhvr>
                                        <p:cTn id="12" dur="1000" fill="hold"/>
                                        <p:tgtEl>
                                          <p:spTgt spid="4"/>
                                        </p:tgtEl>
                                        <p:attrNameLst>
                                          <p:attrName>style.rotation</p:attrName>
                                        </p:attrNameLst>
                                      </p:cBhvr>
                                      <p:tavLst>
                                        <p:tav tm="0">
                                          <p:val>
                                            <p:fltVal val="90"/>
                                          </p:val>
                                        </p:tav>
                                        <p:tav tm="100000">
                                          <p:val>
                                            <p:fltVal val="0"/>
                                          </p:val>
                                        </p:tav>
                                      </p:tavLst>
                                    </p:anim>
                                    <p:animEffect transition="in" filter="fade">
                                      <p:cBhvr>
                                        <p:cTn id="13" dur="10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8" dur="500"/>
                                        <p:tgtEl>
                                          <p:spTgt spid="3">
                                            <p:txEl>
                                              <p:pRg st="2" end="2"/>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1" dur="500"/>
                                        <p:tgtEl>
                                          <p:spTgt spid="3">
                                            <p:txEl>
                                              <p:pRg st="3" end="3"/>
                                            </p:txEl>
                                          </p:spTgt>
                                        </p:tgtEl>
                                      </p:cBhvr>
                                    </p:animEffect>
                                  </p:childTnLst>
                                </p:cTn>
                              </p:par>
                              <p:par>
                                <p:cTn id="22" presetID="2" presetClass="entr" presetSubtype="4"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ppt_x"/>
                                          </p:val>
                                        </p:tav>
                                        <p:tav tm="100000">
                                          <p:val>
                                            <p:strVal val="#ppt_x"/>
                                          </p:val>
                                        </p:tav>
                                      </p:tavLst>
                                    </p:anim>
                                    <p:anim calcmode="lin" valueType="num">
                                      <p:cBhvr additive="base">
                                        <p:cTn id="2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randombar(horizontal)">
                                      <p:cBhvr>
                                        <p:cTn id="30" dur="500"/>
                                        <p:tgtEl>
                                          <p:spTgt spid="6"/>
                                        </p:tgtEl>
                                      </p:cBhvr>
                                    </p:animEffect>
                                  </p:childTnLst>
                                </p:cTn>
                              </p:par>
                              <p:par>
                                <p:cTn id="31" presetID="14" presetClass="entr" presetSubtype="10"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randombar(horizontal)">
                                      <p:cBhvr>
                                        <p:cTn id="33" dur="500"/>
                                        <p:tgtEl>
                                          <p:spTgt spid="5"/>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7">
                                            <p:txEl>
                                              <p:pRg st="0" end="0"/>
                                            </p:txEl>
                                          </p:spTgt>
                                        </p:tgtEl>
                                        <p:attrNameLst>
                                          <p:attrName>style.visibility</p:attrName>
                                        </p:attrNameLst>
                                      </p:cBhvr>
                                      <p:to>
                                        <p:strVal val="visible"/>
                                      </p:to>
                                    </p:set>
                                    <p:animEffect transition="in" filter="randombar(horizontal)">
                                      <p:cBhvr>
                                        <p:cTn id="38" dur="500"/>
                                        <p:tgtEl>
                                          <p:spTgt spid="7">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43" dur="500"/>
                                        <p:tgtEl>
                                          <p:spTgt spid="7">
                                            <p:txEl>
                                              <p:pRg st="1" end="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7">
                                            <p:txEl>
                                              <p:pRg st="3" end="3"/>
                                            </p:txEl>
                                          </p:spTgt>
                                        </p:tgtEl>
                                        <p:attrNameLst>
                                          <p:attrName>style.visibility</p:attrName>
                                        </p:attrNameLst>
                                      </p:cBhvr>
                                      <p:to>
                                        <p:strVal val="visible"/>
                                      </p:to>
                                    </p:set>
                                    <p:animEffect transition="in" filter="randombar(horizontal)">
                                      <p:cBhvr>
                                        <p:cTn id="48" dur="500"/>
                                        <p:tgtEl>
                                          <p:spTgt spid="7">
                                            <p:txEl>
                                              <p:pRg st="3" end="3"/>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nodeType="clickEffect">
                                  <p:stCondLst>
                                    <p:cond delay="0"/>
                                  </p:stCondLst>
                                  <p:childTnLst>
                                    <p:set>
                                      <p:cBhvr>
                                        <p:cTn id="52" dur="1" fill="hold">
                                          <p:stCondLst>
                                            <p:cond delay="0"/>
                                          </p:stCondLst>
                                        </p:cTn>
                                        <p:tgtEl>
                                          <p:spTgt spid="7">
                                            <p:txEl>
                                              <p:pRg st="4" end="4"/>
                                            </p:txEl>
                                          </p:spTgt>
                                        </p:tgtEl>
                                        <p:attrNameLst>
                                          <p:attrName>style.visibility</p:attrName>
                                        </p:attrNameLst>
                                      </p:cBhvr>
                                      <p:to>
                                        <p:strVal val="visible"/>
                                      </p:to>
                                    </p:set>
                                    <p:animEffect transition="in" filter="randombar(horizontal)">
                                      <p:cBhvr>
                                        <p:cTn id="53"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Age &amp; visual performance</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655696"/>
            <a:ext cx="9060876" cy="2677656"/>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Lens becomes thicker,</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 less flexible, and more opaque:</a:t>
            </a:r>
          </a:p>
          <a:p>
            <a:pPr marL="800100" lvl="1" indent="-342900">
              <a:buFont typeface="Arial" panose="020B0604020202020204" pitchFamily="34" charset="0"/>
              <a:buChar char="•"/>
            </a:pPr>
            <a:r>
              <a:rPr lang="en-GB" sz="2800" baseline="0" dirty="0" smtClean="0">
                <a:solidFill>
                  <a:prstClr val="black"/>
                </a:solidFill>
                <a:latin typeface="Tw Cen MT" panose="020B0602020104020603"/>
              </a:rPr>
              <a:t>Leads</a:t>
            </a:r>
            <a:r>
              <a:rPr lang="en-GB" sz="2800" dirty="0" smtClean="0">
                <a:solidFill>
                  <a:prstClr val="black"/>
                </a:solidFill>
                <a:latin typeface="Tw Cen MT" panose="020B0602020104020603"/>
              </a:rPr>
              <a:t> to difficulties focusing on objects in near vision.</a:t>
            </a:r>
          </a:p>
          <a:p>
            <a:pPr marL="800100" lvl="1" indent="-342900">
              <a:buFont typeface="Arial" panose="020B0604020202020204" pitchFamily="34" charset="0"/>
              <a:buChar char="•"/>
            </a:pPr>
            <a:r>
              <a:rPr lang="en-GB" sz="2800" dirty="0" smtClean="0">
                <a:solidFill>
                  <a:prstClr val="black"/>
                </a:solidFill>
                <a:latin typeface="Tw Cen MT" panose="020B0602020104020603"/>
              </a:rPr>
              <a:t>Also leads to less light being able to reach photoreceptors in the retina. </a:t>
            </a:r>
          </a:p>
          <a:p>
            <a:pPr marL="800100" lvl="1" indent="-342900">
              <a:buFont typeface="Arial" panose="020B0604020202020204" pitchFamily="34" charset="0"/>
              <a:buChar char="•"/>
            </a:pP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800100" lvl="1" indent="-342900">
              <a:buFont typeface="Arial" panose="020B0604020202020204" pitchFamily="34" charset="0"/>
              <a:buChar char="•"/>
            </a:pP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p:txBody>
      </p:sp>
      <p:pic>
        <p:nvPicPr>
          <p:cNvPr id="4" name="Picture 6" descr="ch06fig04"/>
          <p:cNvPicPr>
            <a:picLocks noGrp="1" noChangeAspect="1" noChangeArrowheads="1"/>
          </p:cNvPicPr>
          <p:nvPr>
            <p:ph sz="half" idx="4294967295"/>
          </p:nvPr>
        </p:nvPicPr>
        <p:blipFill rotWithShape="1">
          <a:blip r:embed="rId2">
            <a:extLst>
              <a:ext uri="{28A0092B-C50C-407E-A947-70E740481C1C}">
                <a14:useLocalDpi xmlns:a14="http://schemas.microsoft.com/office/drawing/2010/main" val="0"/>
              </a:ext>
            </a:extLst>
          </a:blip>
          <a:srcRect l="3213" t="6116" r="3359" b="4405"/>
          <a:stretch/>
        </p:blipFill>
        <p:spPr>
          <a:xfrm>
            <a:off x="4206240" y="2653953"/>
            <a:ext cx="4896198" cy="3613846"/>
          </a:xfrm>
        </p:spPr>
      </p:pic>
      <p:sp>
        <p:nvSpPr>
          <p:cNvPr id="5" name="Oval 4"/>
          <p:cNvSpPr/>
          <p:nvPr/>
        </p:nvSpPr>
        <p:spPr>
          <a:xfrm>
            <a:off x="6475614" y="3988079"/>
            <a:ext cx="515389" cy="1072341"/>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308" y="2585258"/>
            <a:ext cx="4181305"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solidFill>
                  <a:schemeClr val="bg1"/>
                </a:solidFill>
              </a:rPr>
              <a:t>Greatest loss of visual acuity (ability to discriminate fine detail) takes place after the age of 60 (</a:t>
            </a:r>
            <a:r>
              <a:rPr lang="en-GB" sz="2400" dirty="0" err="1" smtClean="0">
                <a:solidFill>
                  <a:schemeClr val="bg1"/>
                </a:solidFill>
              </a:rPr>
              <a:t>Verillo</a:t>
            </a:r>
            <a:r>
              <a:rPr lang="en-GB" sz="2400" dirty="0" smtClean="0">
                <a:solidFill>
                  <a:schemeClr val="bg1"/>
                </a:solidFill>
              </a:rPr>
              <a:t> &amp; </a:t>
            </a:r>
            <a:r>
              <a:rPr lang="en-GB" sz="2400" dirty="0" err="1" smtClean="0">
                <a:solidFill>
                  <a:schemeClr val="bg1"/>
                </a:solidFill>
              </a:rPr>
              <a:t>Verillo</a:t>
            </a:r>
            <a:r>
              <a:rPr lang="en-GB" sz="2400" dirty="0" smtClean="0">
                <a:solidFill>
                  <a:schemeClr val="bg1"/>
                </a:solidFill>
              </a:rPr>
              <a:t>, 1985). </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smtClean="0">
                <a:solidFill>
                  <a:schemeClr val="bg1"/>
                </a:solidFill>
              </a:rPr>
              <a:t>Contrast sensitivity (ability to detect differences in luminance) deteriorates sharply with age (Kline &amp; </a:t>
            </a:r>
            <a:r>
              <a:rPr lang="en-GB" sz="2400" dirty="0" err="1" smtClean="0">
                <a:solidFill>
                  <a:schemeClr val="bg1"/>
                </a:solidFill>
              </a:rPr>
              <a:t>Scheiber</a:t>
            </a:r>
            <a:r>
              <a:rPr lang="en-GB" sz="2400" dirty="0" smtClean="0">
                <a:solidFill>
                  <a:schemeClr val="bg1"/>
                </a:solidFill>
              </a:rPr>
              <a:t>, 1985). </a:t>
            </a:r>
            <a:endParaRPr lang="en-GB" sz="2400" dirty="0">
              <a:solidFill>
                <a:schemeClr val="bg1"/>
              </a:solidFill>
            </a:endParaRPr>
          </a:p>
        </p:txBody>
      </p:sp>
    </p:spTree>
    <p:extLst>
      <p:ext uri="{BB962C8B-B14F-4D97-AF65-F5344CB8AC3E}">
        <p14:creationId xmlns:p14="http://schemas.microsoft.com/office/powerpoint/2010/main" val="21961447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2" presetClass="entr" presetSubtype="4"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additive="base">
                                        <p:cTn id="10" dur="500" fill="hold"/>
                                        <p:tgtEl>
                                          <p:spTgt spid="5"/>
                                        </p:tgtEl>
                                        <p:attrNameLst>
                                          <p:attrName>ppt_x</p:attrName>
                                        </p:attrNameLst>
                                      </p:cBhvr>
                                      <p:tavLst>
                                        <p:tav tm="0">
                                          <p:val>
                                            <p:strVal val="#ppt_x"/>
                                          </p:val>
                                        </p:tav>
                                        <p:tav tm="100000">
                                          <p:val>
                                            <p:strVal val="#ppt_x"/>
                                          </p:val>
                                        </p:tav>
                                      </p:tavLst>
                                    </p:anim>
                                    <p:anim calcmode="lin" valueType="num">
                                      <p:cBhvr additive="base">
                                        <p:cTn id="1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randombar(horizontal)">
                                      <p:cBhvr>
                                        <p:cTn id="26" dur="500"/>
                                        <p:tgtEl>
                                          <p:spTgt spid="6">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Effect transition="in" filter="randombar(horizontal)">
                                      <p:cBhvr>
                                        <p:cTn id="31"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Age &amp; visual performance</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655696"/>
            <a:ext cx="9060876" cy="1815882"/>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Performance of tasks involving perception of motion adversely affected by ageing.</a:t>
            </a:r>
            <a:endParaRPr lang="en-GB" sz="2800" dirty="0" smtClean="0">
              <a:solidFill>
                <a:prstClr val="black"/>
              </a:solidFill>
              <a:latin typeface="Tw Cen MT" panose="020B0602020104020603"/>
            </a:endParaRPr>
          </a:p>
          <a:p>
            <a:pPr marL="800100" lvl="1" indent="-342900">
              <a:buFont typeface="Arial" panose="020B0604020202020204" pitchFamily="34" charset="0"/>
              <a:buChar char="•"/>
            </a:pP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800100" lvl="1" indent="-342900">
              <a:buFont typeface="Arial" panose="020B0604020202020204" pitchFamily="34" charset="0"/>
              <a:buChar char="•"/>
            </a:pP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p:txBody>
      </p:sp>
      <p:pic>
        <p:nvPicPr>
          <p:cNvPr id="7" name="Picture 2" descr="ID# 5744 - Arrow Elevator Up Runner - PowerPoint Animation"/>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993513" y="1139321"/>
            <a:ext cx="2017483" cy="201748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4934" y="1677797"/>
            <a:ext cx="6968579" cy="892552"/>
          </a:xfrm>
          <a:prstGeom prst="rect">
            <a:avLst/>
          </a:prstGeom>
        </p:spPr>
        <p:txBody>
          <a:bodyPr wrap="square">
            <a:spAutoFit/>
          </a:bodyPr>
          <a:lstStyle/>
          <a:p>
            <a:pPr marL="342900" indent="-342900">
              <a:buFont typeface="Arial" panose="020B0604020202020204" pitchFamily="34" charset="0"/>
              <a:buChar char="•"/>
              <a:defRPr/>
            </a:pPr>
            <a:r>
              <a:rPr lang="en-GB" sz="2600" dirty="0">
                <a:solidFill>
                  <a:prstClr val="black"/>
                </a:solidFill>
              </a:rPr>
              <a:t>Consequence = impaired mobility &amp; increase in likelihood of falls (</a:t>
            </a:r>
            <a:r>
              <a:rPr lang="en-GB" sz="2600" dirty="0" err="1">
                <a:solidFill>
                  <a:prstClr val="black"/>
                </a:solidFill>
              </a:rPr>
              <a:t>Simoneau</a:t>
            </a:r>
            <a:r>
              <a:rPr lang="en-GB" sz="2600" dirty="0">
                <a:solidFill>
                  <a:prstClr val="black"/>
                </a:solidFill>
              </a:rPr>
              <a:t> &amp; Leibowitz, 1996). </a:t>
            </a:r>
          </a:p>
        </p:txBody>
      </p:sp>
      <p:sp>
        <p:nvSpPr>
          <p:cNvPr id="9" name="TextBox 8"/>
          <p:cNvSpPr txBox="1"/>
          <p:nvPr/>
        </p:nvSpPr>
        <p:spPr>
          <a:xfrm>
            <a:off x="24934" y="2779848"/>
            <a:ext cx="729857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solidFill>
                  <a:schemeClr val="bg1"/>
                </a:solidFill>
              </a:rPr>
              <a:t>However: depth perception and colour vision exhibit relatively modest age-related decline.</a:t>
            </a:r>
            <a:endParaRPr lang="en-GB" sz="2800" dirty="0">
              <a:solidFill>
                <a:schemeClr val="bg1"/>
              </a:solidFill>
            </a:endParaRPr>
          </a:p>
        </p:txBody>
      </p:sp>
      <p:pic>
        <p:nvPicPr>
          <p:cNvPr id="10" name="Picture 60" descr="fg06-02"/>
          <p:cNvPicPr>
            <a:picLocks noChangeAspect="1" noChangeArrowheads="1"/>
          </p:cNvPicPr>
          <p:nvPr/>
        </p:nvPicPr>
        <p:blipFill rotWithShape="1">
          <a:blip r:embed="rId3">
            <a:extLst>
              <a:ext uri="{28A0092B-C50C-407E-A947-70E740481C1C}">
                <a14:useLocalDpi xmlns:a14="http://schemas.microsoft.com/office/drawing/2010/main" val="0"/>
              </a:ext>
            </a:extLst>
          </a:blip>
          <a:srcRect l="20277" t="49842" r="10484" b="25661"/>
          <a:stretch/>
        </p:blipFill>
        <p:spPr bwMode="auto">
          <a:xfrm>
            <a:off x="3782291" y="3786035"/>
            <a:ext cx="5303520" cy="1213658"/>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 name="Picture 14" descr="optic-flow"/>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9274" t="14203" r="8630" b="1676"/>
          <a:stretch/>
        </p:blipFill>
        <p:spPr>
          <a:xfrm>
            <a:off x="24933" y="3858648"/>
            <a:ext cx="3663849" cy="2459025"/>
          </a:xfrm>
          <a:noFill/>
          <a:ln w="28575">
            <a:solidFill>
              <a:schemeClr val="bg2"/>
            </a:solidFill>
          </a:ln>
        </p:spPr>
      </p:pic>
      <p:sp>
        <p:nvSpPr>
          <p:cNvPr id="12" name="TextBox 11"/>
          <p:cNvSpPr txBox="1"/>
          <p:nvPr/>
        </p:nvSpPr>
        <p:spPr>
          <a:xfrm>
            <a:off x="3823855" y="5586149"/>
            <a:ext cx="5261956" cy="1200329"/>
          </a:xfrm>
          <a:prstGeom prst="rect">
            <a:avLst/>
          </a:prstGeom>
          <a:ln w="57150">
            <a:solidFill>
              <a:srgbClr val="FF0000"/>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400" dirty="0" smtClean="0">
                <a:solidFill>
                  <a:schemeClr val="bg1"/>
                </a:solidFill>
              </a:rPr>
              <a:t>Although ability to discriminate between colours in this range is adversely affected (Kline &amp; </a:t>
            </a:r>
            <a:r>
              <a:rPr lang="en-GB" sz="2400" dirty="0" err="1" smtClean="0">
                <a:solidFill>
                  <a:schemeClr val="bg1"/>
                </a:solidFill>
              </a:rPr>
              <a:t>Scialfa</a:t>
            </a:r>
            <a:r>
              <a:rPr lang="en-GB" sz="2400" dirty="0" smtClean="0">
                <a:solidFill>
                  <a:schemeClr val="bg1"/>
                </a:solidFill>
              </a:rPr>
              <a:t>, 1996)</a:t>
            </a:r>
            <a:endParaRPr lang="en-GB" sz="2400" dirty="0">
              <a:solidFill>
                <a:schemeClr val="bg1"/>
              </a:solidFill>
            </a:endParaRPr>
          </a:p>
        </p:txBody>
      </p:sp>
      <p:sp>
        <p:nvSpPr>
          <p:cNvPr id="13" name="Oval 12"/>
          <p:cNvSpPr/>
          <p:nvPr/>
        </p:nvSpPr>
        <p:spPr>
          <a:xfrm>
            <a:off x="4904508" y="3648543"/>
            <a:ext cx="689957" cy="143656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Arrow Connector 14"/>
          <p:cNvCxnSpPr>
            <a:endCxn id="13" idx="4"/>
          </p:cNvCxnSpPr>
          <p:nvPr/>
        </p:nvCxnSpPr>
        <p:spPr>
          <a:xfrm flipV="1">
            <a:off x="5237018" y="5085104"/>
            <a:ext cx="0" cy="50104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9166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31"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p:cTn id="10" dur="1000" fill="hold"/>
                                        <p:tgtEl>
                                          <p:spTgt spid="7"/>
                                        </p:tgtEl>
                                        <p:attrNameLst>
                                          <p:attrName>ppt_w</p:attrName>
                                        </p:attrNameLst>
                                      </p:cBhvr>
                                      <p:tavLst>
                                        <p:tav tm="0">
                                          <p:val>
                                            <p:fltVal val="0"/>
                                          </p:val>
                                        </p:tav>
                                        <p:tav tm="100000">
                                          <p:val>
                                            <p:strVal val="#ppt_w"/>
                                          </p:val>
                                        </p:tav>
                                      </p:tavLst>
                                    </p:anim>
                                    <p:anim calcmode="lin" valueType="num">
                                      <p:cBhvr>
                                        <p:cTn id="11" dur="1000" fill="hold"/>
                                        <p:tgtEl>
                                          <p:spTgt spid="7"/>
                                        </p:tgtEl>
                                        <p:attrNameLst>
                                          <p:attrName>ppt_h</p:attrName>
                                        </p:attrNameLst>
                                      </p:cBhvr>
                                      <p:tavLst>
                                        <p:tav tm="0">
                                          <p:val>
                                            <p:fltVal val="0"/>
                                          </p:val>
                                        </p:tav>
                                        <p:tav tm="100000">
                                          <p:val>
                                            <p:strVal val="#ppt_h"/>
                                          </p:val>
                                        </p:tav>
                                      </p:tavLst>
                                    </p:anim>
                                    <p:anim calcmode="lin" valueType="num">
                                      <p:cBhvr>
                                        <p:cTn id="12" dur="1000" fill="hold"/>
                                        <p:tgtEl>
                                          <p:spTgt spid="7"/>
                                        </p:tgtEl>
                                        <p:attrNameLst>
                                          <p:attrName>style.rotation</p:attrName>
                                        </p:attrNameLst>
                                      </p:cBhvr>
                                      <p:tavLst>
                                        <p:tav tm="0">
                                          <p:val>
                                            <p:fltVal val="90"/>
                                          </p:val>
                                        </p:tav>
                                        <p:tav tm="100000">
                                          <p:val>
                                            <p:fltVal val="0"/>
                                          </p:val>
                                        </p:tav>
                                      </p:tavLst>
                                    </p:anim>
                                    <p:animEffect transition="in" filter="fade">
                                      <p:cBhvr>
                                        <p:cTn id="13" dur="10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animEffect transition="in" filter="randombar(horizontal)">
                                      <p:cBhvr>
                                        <p:cTn id="18" dur="500"/>
                                        <p:tgtEl>
                                          <p:spTgt spid="8">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animEffect transition="in" filter="randombar(horizontal)">
                                      <p:cBhvr>
                                        <p:cTn id="23" dur="500"/>
                                        <p:tgtEl>
                                          <p:spTgt spid="9">
                                            <p:txEl>
                                              <p:pRg st="0" end="0"/>
                                            </p:txEl>
                                          </p:spTgt>
                                        </p:tgtEl>
                                      </p:cBhvr>
                                    </p:animEffect>
                                  </p:childTnLst>
                                </p:cTn>
                              </p:par>
                              <p:par>
                                <p:cTn id="24" presetID="31" presetClass="entr" presetSubtype="0" fill="hold" nodeType="withEffect">
                                  <p:stCondLst>
                                    <p:cond delay="0"/>
                                  </p:stCondLst>
                                  <p:childTnLst>
                                    <p:set>
                                      <p:cBhvr>
                                        <p:cTn id="25" dur="1" fill="hold">
                                          <p:stCondLst>
                                            <p:cond delay="0"/>
                                          </p:stCondLst>
                                        </p:cTn>
                                        <p:tgtEl>
                                          <p:spTgt spid="11"/>
                                        </p:tgtEl>
                                        <p:attrNameLst>
                                          <p:attrName>style.visibility</p:attrName>
                                        </p:attrNameLst>
                                      </p:cBhvr>
                                      <p:to>
                                        <p:strVal val="visible"/>
                                      </p:to>
                                    </p:set>
                                    <p:anim calcmode="lin" valueType="num">
                                      <p:cBhvr>
                                        <p:cTn id="26" dur="1000" fill="hold"/>
                                        <p:tgtEl>
                                          <p:spTgt spid="11"/>
                                        </p:tgtEl>
                                        <p:attrNameLst>
                                          <p:attrName>ppt_w</p:attrName>
                                        </p:attrNameLst>
                                      </p:cBhvr>
                                      <p:tavLst>
                                        <p:tav tm="0">
                                          <p:val>
                                            <p:fltVal val="0"/>
                                          </p:val>
                                        </p:tav>
                                        <p:tav tm="100000">
                                          <p:val>
                                            <p:strVal val="#ppt_w"/>
                                          </p:val>
                                        </p:tav>
                                      </p:tavLst>
                                    </p:anim>
                                    <p:anim calcmode="lin" valueType="num">
                                      <p:cBhvr>
                                        <p:cTn id="27" dur="1000" fill="hold"/>
                                        <p:tgtEl>
                                          <p:spTgt spid="11"/>
                                        </p:tgtEl>
                                        <p:attrNameLst>
                                          <p:attrName>ppt_h</p:attrName>
                                        </p:attrNameLst>
                                      </p:cBhvr>
                                      <p:tavLst>
                                        <p:tav tm="0">
                                          <p:val>
                                            <p:fltVal val="0"/>
                                          </p:val>
                                        </p:tav>
                                        <p:tav tm="100000">
                                          <p:val>
                                            <p:strVal val="#ppt_h"/>
                                          </p:val>
                                        </p:tav>
                                      </p:tavLst>
                                    </p:anim>
                                    <p:anim calcmode="lin" valueType="num">
                                      <p:cBhvr>
                                        <p:cTn id="28" dur="1000" fill="hold"/>
                                        <p:tgtEl>
                                          <p:spTgt spid="11"/>
                                        </p:tgtEl>
                                        <p:attrNameLst>
                                          <p:attrName>style.rotation</p:attrName>
                                        </p:attrNameLst>
                                      </p:cBhvr>
                                      <p:tavLst>
                                        <p:tav tm="0">
                                          <p:val>
                                            <p:fltVal val="90"/>
                                          </p:val>
                                        </p:tav>
                                        <p:tav tm="100000">
                                          <p:val>
                                            <p:fltVal val="0"/>
                                          </p:val>
                                        </p:tav>
                                      </p:tavLst>
                                    </p:anim>
                                    <p:animEffect transition="in" filter="fade">
                                      <p:cBhvr>
                                        <p:cTn id="29" dur="1000"/>
                                        <p:tgtEl>
                                          <p:spTgt spid="11"/>
                                        </p:tgtEl>
                                      </p:cBhvr>
                                    </p:animEffect>
                                  </p:childTnLst>
                                </p:cTn>
                              </p:par>
                              <p:par>
                                <p:cTn id="30" presetID="31" presetClass="entr" presetSubtype="0" fill="hold" nodeType="with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1000" fill="hold"/>
                                        <p:tgtEl>
                                          <p:spTgt spid="10"/>
                                        </p:tgtEl>
                                        <p:attrNameLst>
                                          <p:attrName>ppt_w</p:attrName>
                                        </p:attrNameLst>
                                      </p:cBhvr>
                                      <p:tavLst>
                                        <p:tav tm="0">
                                          <p:val>
                                            <p:fltVal val="0"/>
                                          </p:val>
                                        </p:tav>
                                        <p:tav tm="100000">
                                          <p:val>
                                            <p:strVal val="#ppt_w"/>
                                          </p:val>
                                        </p:tav>
                                      </p:tavLst>
                                    </p:anim>
                                    <p:anim calcmode="lin" valueType="num">
                                      <p:cBhvr>
                                        <p:cTn id="33" dur="1000" fill="hold"/>
                                        <p:tgtEl>
                                          <p:spTgt spid="10"/>
                                        </p:tgtEl>
                                        <p:attrNameLst>
                                          <p:attrName>ppt_h</p:attrName>
                                        </p:attrNameLst>
                                      </p:cBhvr>
                                      <p:tavLst>
                                        <p:tav tm="0">
                                          <p:val>
                                            <p:fltVal val="0"/>
                                          </p:val>
                                        </p:tav>
                                        <p:tav tm="100000">
                                          <p:val>
                                            <p:strVal val="#ppt_h"/>
                                          </p:val>
                                        </p:tav>
                                      </p:tavLst>
                                    </p:anim>
                                    <p:anim calcmode="lin" valueType="num">
                                      <p:cBhvr>
                                        <p:cTn id="34" dur="1000" fill="hold"/>
                                        <p:tgtEl>
                                          <p:spTgt spid="10"/>
                                        </p:tgtEl>
                                        <p:attrNameLst>
                                          <p:attrName>style.rotation</p:attrName>
                                        </p:attrNameLst>
                                      </p:cBhvr>
                                      <p:tavLst>
                                        <p:tav tm="0">
                                          <p:val>
                                            <p:fltVal val="90"/>
                                          </p:val>
                                        </p:tav>
                                        <p:tav tm="100000">
                                          <p:val>
                                            <p:fltVal val="0"/>
                                          </p:val>
                                        </p:tav>
                                      </p:tavLst>
                                    </p:anim>
                                    <p:animEffect transition="in" filter="fade">
                                      <p:cBhvr>
                                        <p:cTn id="35" dur="10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 calcmode="lin" valueType="num">
                                      <p:cBhvr additive="base">
                                        <p:cTn id="40" dur="500" fill="hold"/>
                                        <p:tgtEl>
                                          <p:spTgt spid="13"/>
                                        </p:tgtEl>
                                        <p:attrNameLst>
                                          <p:attrName>ppt_x</p:attrName>
                                        </p:attrNameLst>
                                      </p:cBhvr>
                                      <p:tavLst>
                                        <p:tav tm="0">
                                          <p:val>
                                            <p:strVal val="#ppt_x"/>
                                          </p:val>
                                        </p:tav>
                                        <p:tav tm="100000">
                                          <p:val>
                                            <p:strVal val="#ppt_x"/>
                                          </p:val>
                                        </p:tav>
                                      </p:tavLst>
                                    </p:anim>
                                    <p:anim calcmode="lin" valueType="num">
                                      <p:cBhvr additive="base">
                                        <p:cTn id="41" dur="500" fill="hold"/>
                                        <p:tgtEl>
                                          <p:spTgt spid="13"/>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15"/>
                                        </p:tgtEl>
                                        <p:attrNameLst>
                                          <p:attrName>style.visibility</p:attrName>
                                        </p:attrNameLst>
                                      </p:cBhvr>
                                      <p:to>
                                        <p:strVal val="visible"/>
                                      </p:to>
                                    </p:set>
                                    <p:anim calcmode="lin" valueType="num">
                                      <p:cBhvr additive="base">
                                        <p:cTn id="44" dur="500" fill="hold"/>
                                        <p:tgtEl>
                                          <p:spTgt spid="15"/>
                                        </p:tgtEl>
                                        <p:attrNameLst>
                                          <p:attrName>ppt_x</p:attrName>
                                        </p:attrNameLst>
                                      </p:cBhvr>
                                      <p:tavLst>
                                        <p:tav tm="0">
                                          <p:val>
                                            <p:strVal val="#ppt_x"/>
                                          </p:val>
                                        </p:tav>
                                        <p:tav tm="100000">
                                          <p:val>
                                            <p:strVal val="#ppt_x"/>
                                          </p:val>
                                        </p:tav>
                                      </p:tavLst>
                                    </p:anim>
                                    <p:anim calcmode="lin" valueType="num">
                                      <p:cBhvr additive="base">
                                        <p:cTn id="45" dur="500" fill="hold"/>
                                        <p:tgtEl>
                                          <p:spTgt spid="15"/>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2"/>
                                        </p:tgtEl>
                                        <p:attrNameLst>
                                          <p:attrName>style.visibility</p:attrName>
                                        </p:attrNameLst>
                                      </p:cBhvr>
                                      <p:to>
                                        <p:strVal val="visible"/>
                                      </p:to>
                                    </p:set>
                                    <p:anim calcmode="lin" valueType="num">
                                      <p:cBhvr additive="base">
                                        <p:cTn id="48" dur="500" fill="hold"/>
                                        <p:tgtEl>
                                          <p:spTgt spid="12"/>
                                        </p:tgtEl>
                                        <p:attrNameLst>
                                          <p:attrName>ppt_x</p:attrName>
                                        </p:attrNameLst>
                                      </p:cBhvr>
                                      <p:tavLst>
                                        <p:tav tm="0">
                                          <p:val>
                                            <p:strVal val="#ppt_x"/>
                                          </p:val>
                                        </p:tav>
                                        <p:tav tm="100000">
                                          <p:val>
                                            <p:strVal val="#ppt_x"/>
                                          </p:val>
                                        </p:tav>
                                      </p:tavLst>
                                    </p:anim>
                                    <p:anim calcmode="lin" valueType="num">
                                      <p:cBhvr additive="base">
                                        <p:cTn id="49"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Age &amp; auditory performance</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655696"/>
            <a:ext cx="9060876" cy="2677656"/>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smtClean="0">
                <a:solidFill>
                  <a:prstClr val="black"/>
                </a:solidFill>
                <a:latin typeface="Tw Cen MT" panose="020B0602020104020603"/>
              </a:rPr>
              <a:t>Cross sectional + longitudinal studies have suggested that older adults are less able to hear high frequency sounds (See </a:t>
            </a:r>
            <a:r>
              <a:rPr lang="en-GB" sz="2800" dirty="0" err="1" smtClean="0">
                <a:solidFill>
                  <a:prstClr val="black"/>
                </a:solidFill>
                <a:latin typeface="Tw Cen MT" panose="020B0602020104020603"/>
              </a:rPr>
              <a:t>Fozard</a:t>
            </a:r>
            <a:r>
              <a:rPr lang="en-GB" sz="2800" dirty="0" smtClean="0">
                <a:solidFill>
                  <a:prstClr val="black"/>
                </a:solidFill>
                <a:latin typeface="Tw Cen MT" panose="020B0602020104020603"/>
              </a:rPr>
              <a:t>, 1990).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solidFill>
                <a:prstClr val="black"/>
              </a:solidFill>
              <a:latin typeface="Tw Cen MT" panose="020B0602020104020603"/>
            </a:endParaRPr>
          </a:p>
          <a:p>
            <a:pPr marL="800100" lvl="1" indent="-342900">
              <a:buFont typeface="Arial" panose="020B0604020202020204" pitchFamily="34" charset="0"/>
              <a:buChar char="•"/>
            </a:pP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800100" lvl="1" indent="-342900">
              <a:buFont typeface="Arial" panose="020B0604020202020204" pitchFamily="34" charset="0"/>
              <a:buChar char="•"/>
            </a:pP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p:txBody>
      </p:sp>
      <p:pic>
        <p:nvPicPr>
          <p:cNvPr id="14"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l="20965" t="5388" r="14164" b="56042"/>
          <a:stretch/>
        </p:blipFill>
        <p:spPr bwMode="auto">
          <a:xfrm>
            <a:off x="4414059" y="1574231"/>
            <a:ext cx="4671754" cy="2146245"/>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24934" y="2023536"/>
            <a:ext cx="4738259" cy="4401205"/>
          </a:xfrm>
          <a:prstGeom prst="rect">
            <a:avLst/>
          </a:prstGeom>
        </p:spPr>
        <p:txBody>
          <a:bodyPr wrap="square">
            <a:spAutoFit/>
          </a:bodyPr>
          <a:lstStyle/>
          <a:p>
            <a:pPr marL="342900" lvl="0" indent="-342900">
              <a:buFont typeface="Arial" panose="020B0604020202020204" pitchFamily="34" charset="0"/>
              <a:buChar char="•"/>
              <a:defRPr/>
            </a:pPr>
            <a:r>
              <a:rPr lang="en-GB" sz="2800" dirty="0">
                <a:solidFill>
                  <a:prstClr val="black"/>
                </a:solidFill>
              </a:rPr>
              <a:t>Age related hearing loss </a:t>
            </a:r>
            <a:r>
              <a:rPr lang="en-GB" sz="2800" dirty="0" smtClean="0">
                <a:solidFill>
                  <a:prstClr val="black"/>
                </a:solidFill>
              </a:rPr>
              <a:t>mainly due </a:t>
            </a:r>
            <a:r>
              <a:rPr lang="en-GB" sz="2800" dirty="0">
                <a:solidFill>
                  <a:prstClr val="black"/>
                </a:solidFill>
              </a:rPr>
              <a:t>to structural changes in </a:t>
            </a:r>
            <a:r>
              <a:rPr lang="en-GB" sz="2800" dirty="0" smtClean="0">
                <a:solidFill>
                  <a:prstClr val="black"/>
                </a:solidFill>
              </a:rPr>
              <a:t>auditory </a:t>
            </a:r>
            <a:r>
              <a:rPr lang="en-GB" sz="2800" dirty="0">
                <a:solidFill>
                  <a:prstClr val="black"/>
                </a:solidFill>
              </a:rPr>
              <a:t>system.</a:t>
            </a:r>
          </a:p>
          <a:p>
            <a:pPr marL="800100" lvl="1" indent="-342900">
              <a:buFont typeface="Arial" panose="020B0604020202020204" pitchFamily="34" charset="0"/>
              <a:buChar char="•"/>
              <a:defRPr/>
            </a:pPr>
            <a:endParaRPr lang="en-GB" sz="2800" dirty="0" smtClean="0">
              <a:solidFill>
                <a:prstClr val="black"/>
              </a:solidFill>
            </a:endParaRPr>
          </a:p>
          <a:p>
            <a:pPr marL="342900" indent="-342900">
              <a:buFont typeface="Arial" panose="020B0604020202020204" pitchFamily="34" charset="0"/>
              <a:buChar char="•"/>
              <a:defRPr/>
            </a:pPr>
            <a:r>
              <a:rPr lang="en-GB" sz="2800" dirty="0" smtClean="0">
                <a:solidFill>
                  <a:prstClr val="black"/>
                </a:solidFill>
              </a:rPr>
              <a:t>E.g</a:t>
            </a:r>
            <a:r>
              <a:rPr lang="en-GB" sz="2800" dirty="0">
                <a:solidFill>
                  <a:prstClr val="black"/>
                </a:solidFill>
              </a:rPr>
              <a:t>., degeneration of hair cells in the cochlea</a:t>
            </a:r>
            <a:r>
              <a:rPr lang="en-GB" sz="2800" dirty="0" smtClean="0">
                <a:solidFill>
                  <a:prstClr val="black"/>
                </a:solidFill>
              </a:rPr>
              <a:t>.</a:t>
            </a:r>
          </a:p>
          <a:p>
            <a:pPr marL="342900" indent="-342900">
              <a:buFont typeface="Arial" panose="020B0604020202020204" pitchFamily="34" charset="0"/>
              <a:buChar char="•"/>
              <a:defRPr/>
            </a:pPr>
            <a:r>
              <a:rPr lang="en-GB" sz="2800" dirty="0" smtClean="0">
                <a:solidFill>
                  <a:prstClr val="black"/>
                </a:solidFill>
              </a:rPr>
              <a:t>Also, loss of nerve cells in auditory pathway</a:t>
            </a:r>
          </a:p>
          <a:p>
            <a:pPr marL="800100" lvl="1" indent="-342900">
              <a:buFont typeface="Arial" panose="020B0604020202020204" pitchFamily="34" charset="0"/>
              <a:buChar char="•"/>
              <a:defRPr/>
            </a:pPr>
            <a:r>
              <a:rPr lang="en-GB" sz="2800" dirty="0" smtClean="0">
                <a:solidFill>
                  <a:prstClr val="black"/>
                </a:solidFill>
              </a:rPr>
              <a:t>Stiffening of vibrating bone structures  </a:t>
            </a:r>
            <a:endParaRPr lang="en-GB" sz="2800" dirty="0">
              <a:solidFill>
                <a:prstClr val="black"/>
              </a:solidFill>
            </a:endParaRPr>
          </a:p>
        </p:txBody>
      </p:sp>
      <p:pic>
        <p:nvPicPr>
          <p:cNvPr id="16"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l="58211" t="64290" r="1620" b="1501"/>
          <a:stretch/>
        </p:blipFill>
        <p:spPr bwMode="auto">
          <a:xfrm>
            <a:off x="4414059" y="3865783"/>
            <a:ext cx="4671752" cy="2910473"/>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pic>
      <p:sp>
        <p:nvSpPr>
          <p:cNvPr id="6" name="Curved Left Arrow 5"/>
          <p:cNvSpPr/>
          <p:nvPr/>
        </p:nvSpPr>
        <p:spPr>
          <a:xfrm rot="1399253" flipH="1">
            <a:off x="4883848" y="2587400"/>
            <a:ext cx="722888" cy="1347438"/>
          </a:xfrm>
          <a:prstGeom prst="curvedLeftArrow">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2287389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randombar(horizontal)">
                                      <p:cBhvr>
                                        <p:cTn id="12" dur="500"/>
                                        <p:tgtEl>
                                          <p:spTgt spid="5">
                                            <p:txEl>
                                              <p:pRg st="0" end="0"/>
                                            </p:txEl>
                                          </p:spTgt>
                                        </p:tgtEl>
                                      </p:cBhvr>
                                    </p:animEffect>
                                  </p:childTnLst>
                                </p:cTn>
                              </p:par>
                              <p:par>
                                <p:cTn id="13" presetID="31" presetClass="entr" presetSubtype="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p:cTn id="15" dur="1000" fill="hold"/>
                                        <p:tgtEl>
                                          <p:spTgt spid="14"/>
                                        </p:tgtEl>
                                        <p:attrNameLst>
                                          <p:attrName>ppt_w</p:attrName>
                                        </p:attrNameLst>
                                      </p:cBhvr>
                                      <p:tavLst>
                                        <p:tav tm="0">
                                          <p:val>
                                            <p:fltVal val="0"/>
                                          </p:val>
                                        </p:tav>
                                        <p:tav tm="100000">
                                          <p:val>
                                            <p:strVal val="#ppt_w"/>
                                          </p:val>
                                        </p:tav>
                                      </p:tavLst>
                                    </p:anim>
                                    <p:anim calcmode="lin" valueType="num">
                                      <p:cBhvr>
                                        <p:cTn id="16" dur="1000" fill="hold"/>
                                        <p:tgtEl>
                                          <p:spTgt spid="14"/>
                                        </p:tgtEl>
                                        <p:attrNameLst>
                                          <p:attrName>ppt_h</p:attrName>
                                        </p:attrNameLst>
                                      </p:cBhvr>
                                      <p:tavLst>
                                        <p:tav tm="0">
                                          <p:val>
                                            <p:fltVal val="0"/>
                                          </p:val>
                                        </p:tav>
                                        <p:tav tm="100000">
                                          <p:val>
                                            <p:strVal val="#ppt_h"/>
                                          </p:val>
                                        </p:tav>
                                      </p:tavLst>
                                    </p:anim>
                                    <p:anim calcmode="lin" valueType="num">
                                      <p:cBhvr>
                                        <p:cTn id="17" dur="1000" fill="hold"/>
                                        <p:tgtEl>
                                          <p:spTgt spid="14"/>
                                        </p:tgtEl>
                                        <p:attrNameLst>
                                          <p:attrName>style.rotation</p:attrName>
                                        </p:attrNameLst>
                                      </p:cBhvr>
                                      <p:tavLst>
                                        <p:tav tm="0">
                                          <p:val>
                                            <p:fltVal val="90"/>
                                          </p:val>
                                        </p:tav>
                                        <p:tav tm="100000">
                                          <p:val>
                                            <p:fltVal val="0"/>
                                          </p:val>
                                        </p:tav>
                                      </p:tavLst>
                                    </p:anim>
                                    <p:animEffect transition="in" filter="fade">
                                      <p:cBhvr>
                                        <p:cTn id="18" dur="10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randombar(horizontal)">
                                      <p:cBhvr>
                                        <p:cTn id="23" dur="500"/>
                                        <p:tgtEl>
                                          <p:spTgt spid="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randombar(horizontal)">
                                      <p:cBhvr>
                                        <p:cTn id="28" dur="500"/>
                                        <p:tgtEl>
                                          <p:spTgt spid="5">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animEffect transition="in" filter="randombar(horizontal)">
                                      <p:cBhvr>
                                        <p:cTn id="33" dur="500"/>
                                        <p:tgtEl>
                                          <p:spTgt spid="5">
                                            <p:txEl>
                                              <p:pRg st="4" end="4"/>
                                            </p:txEl>
                                          </p:spTgt>
                                        </p:tgtEl>
                                      </p:cBhvr>
                                    </p:animEffect>
                                  </p:childTnLst>
                                </p:cTn>
                              </p:par>
                              <p:par>
                                <p:cTn id="34" presetID="31" presetClass="entr" presetSubtype="0" fill="hold" grpId="0" nodeType="withEffect">
                                  <p:stCondLst>
                                    <p:cond delay="0"/>
                                  </p:stCondLst>
                                  <p:childTnLst>
                                    <p:set>
                                      <p:cBhvr>
                                        <p:cTn id="35" dur="1" fill="hold">
                                          <p:stCondLst>
                                            <p:cond delay="0"/>
                                          </p:stCondLst>
                                        </p:cTn>
                                        <p:tgtEl>
                                          <p:spTgt spid="6"/>
                                        </p:tgtEl>
                                        <p:attrNameLst>
                                          <p:attrName>style.visibility</p:attrName>
                                        </p:attrNameLst>
                                      </p:cBhvr>
                                      <p:to>
                                        <p:strVal val="visible"/>
                                      </p:to>
                                    </p:set>
                                    <p:anim calcmode="lin" valueType="num">
                                      <p:cBhvr>
                                        <p:cTn id="36" dur="1000" fill="hold"/>
                                        <p:tgtEl>
                                          <p:spTgt spid="6"/>
                                        </p:tgtEl>
                                        <p:attrNameLst>
                                          <p:attrName>ppt_w</p:attrName>
                                        </p:attrNameLst>
                                      </p:cBhvr>
                                      <p:tavLst>
                                        <p:tav tm="0">
                                          <p:val>
                                            <p:fltVal val="0"/>
                                          </p:val>
                                        </p:tav>
                                        <p:tav tm="100000">
                                          <p:val>
                                            <p:strVal val="#ppt_w"/>
                                          </p:val>
                                        </p:tav>
                                      </p:tavLst>
                                    </p:anim>
                                    <p:anim calcmode="lin" valueType="num">
                                      <p:cBhvr>
                                        <p:cTn id="37" dur="1000" fill="hold"/>
                                        <p:tgtEl>
                                          <p:spTgt spid="6"/>
                                        </p:tgtEl>
                                        <p:attrNameLst>
                                          <p:attrName>ppt_h</p:attrName>
                                        </p:attrNameLst>
                                      </p:cBhvr>
                                      <p:tavLst>
                                        <p:tav tm="0">
                                          <p:val>
                                            <p:fltVal val="0"/>
                                          </p:val>
                                        </p:tav>
                                        <p:tav tm="100000">
                                          <p:val>
                                            <p:strVal val="#ppt_h"/>
                                          </p:val>
                                        </p:tav>
                                      </p:tavLst>
                                    </p:anim>
                                    <p:anim calcmode="lin" valueType="num">
                                      <p:cBhvr>
                                        <p:cTn id="38" dur="1000" fill="hold"/>
                                        <p:tgtEl>
                                          <p:spTgt spid="6"/>
                                        </p:tgtEl>
                                        <p:attrNameLst>
                                          <p:attrName>style.rotation</p:attrName>
                                        </p:attrNameLst>
                                      </p:cBhvr>
                                      <p:tavLst>
                                        <p:tav tm="0">
                                          <p:val>
                                            <p:fltVal val="90"/>
                                          </p:val>
                                        </p:tav>
                                        <p:tav tm="100000">
                                          <p:val>
                                            <p:fltVal val="0"/>
                                          </p:val>
                                        </p:tav>
                                      </p:tavLst>
                                    </p:anim>
                                    <p:animEffect transition="in" filter="fade">
                                      <p:cBhvr>
                                        <p:cTn id="39" dur="1000"/>
                                        <p:tgtEl>
                                          <p:spTgt spid="6"/>
                                        </p:tgtEl>
                                      </p:cBhvr>
                                    </p:animEffect>
                                  </p:childTnLst>
                                </p:cTn>
                              </p:par>
                              <p:par>
                                <p:cTn id="40" presetID="31" presetClass="entr" presetSubtype="0" fill="hold" nodeType="with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Age &amp; sensory performance</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738823"/>
            <a:ext cx="9060876" cy="5262979"/>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smtClean="0">
                <a:solidFill>
                  <a:prstClr val="black"/>
                </a:solidFill>
                <a:latin typeface="Tw Cen MT" panose="020B0602020104020603"/>
              </a:rPr>
              <a:t>Much less is known about the effects of age on the</a:t>
            </a:r>
          </a:p>
          <a:p>
            <a:pPr marL="800100" lvl="1" indent="-342900">
              <a:buFont typeface="Arial" panose="020B0604020202020204" pitchFamily="34" charset="0"/>
              <a:buChar char="•"/>
              <a:defRPr/>
            </a:pPr>
            <a:r>
              <a:rPr lang="en-GB" sz="2800" dirty="0" smtClean="0">
                <a:solidFill>
                  <a:prstClr val="black"/>
                </a:solidFill>
                <a:latin typeface="Tw Cen MT" panose="020B0602020104020603"/>
              </a:rPr>
              <a:t>Cutaneous system (touch)</a:t>
            </a:r>
          </a:p>
          <a:p>
            <a:pPr marL="800100" lvl="1" indent="-342900">
              <a:buFont typeface="Arial" panose="020B0604020202020204" pitchFamily="34" charset="0"/>
              <a:buChar char="•"/>
              <a:defRPr/>
            </a:pPr>
            <a:r>
              <a:rPr lang="en-GB" sz="2800" dirty="0" smtClean="0">
                <a:solidFill>
                  <a:prstClr val="black"/>
                </a:solidFill>
                <a:latin typeface="Tw Cen MT" panose="020B0602020104020603"/>
              </a:rPr>
              <a:t>Vestibular system (balance) </a:t>
            </a:r>
          </a:p>
          <a:p>
            <a:pPr marL="800100" lvl="1" indent="-342900">
              <a:buFont typeface="Arial" panose="020B0604020202020204" pitchFamily="34" charset="0"/>
              <a:buChar char="•"/>
              <a:defRPr/>
            </a:pPr>
            <a:r>
              <a:rPr lang="en-GB" sz="2800" dirty="0" smtClean="0">
                <a:solidFill>
                  <a:prstClr val="black"/>
                </a:solidFill>
                <a:latin typeface="Tw Cen MT" panose="020B0602020104020603"/>
              </a:rPr>
              <a:t>Gustatory system (taste)</a:t>
            </a:r>
          </a:p>
          <a:p>
            <a:pPr marL="800100" lvl="1" indent="-342900">
              <a:buFont typeface="Arial" panose="020B0604020202020204" pitchFamily="34" charset="0"/>
              <a:buChar char="•"/>
              <a:defRPr/>
            </a:pPr>
            <a:r>
              <a:rPr lang="en-GB" sz="2800" dirty="0" smtClean="0">
                <a:solidFill>
                  <a:prstClr val="black"/>
                </a:solidFill>
                <a:latin typeface="Tw Cen MT" panose="020B0602020104020603"/>
              </a:rPr>
              <a:t>Olfactory system (smell)</a:t>
            </a:r>
          </a:p>
          <a:p>
            <a:pPr marL="800100" lvl="1" indent="-342900">
              <a:buFont typeface="Arial" panose="020B0604020202020204" pitchFamily="34" charset="0"/>
              <a:buChar char="•"/>
              <a:defRPr/>
            </a:pPr>
            <a:endParaRPr lang="en-GB" sz="2800" dirty="0">
              <a:solidFill>
                <a:prstClr val="black"/>
              </a:solidFill>
              <a:latin typeface="Tw Cen MT" panose="020B0602020104020603"/>
            </a:endParaRPr>
          </a:p>
          <a:p>
            <a:pPr marL="342900" indent="-342900">
              <a:buFont typeface="Arial" panose="020B0604020202020204" pitchFamily="34" charset="0"/>
              <a:buChar char="•"/>
              <a:defRPr/>
            </a:pPr>
            <a:r>
              <a:rPr lang="en-GB" sz="2800" dirty="0" smtClean="0">
                <a:solidFill>
                  <a:prstClr val="black"/>
                </a:solidFill>
                <a:latin typeface="Tw Cen MT" panose="020B0602020104020603"/>
              </a:rPr>
              <a:t>However, there is growing evidence to suggest these systems experience age related performance impairments.</a:t>
            </a:r>
          </a:p>
          <a:p>
            <a:pPr marL="342900" indent="-342900">
              <a:buFont typeface="Arial" panose="020B0604020202020204" pitchFamily="34" charset="0"/>
              <a:buChar char="•"/>
              <a:defRPr/>
            </a:pPr>
            <a:endParaRPr lang="en-GB" sz="2800" dirty="0">
              <a:solidFill>
                <a:prstClr val="black"/>
              </a:solidFill>
              <a:latin typeface="Tw Cen MT" panose="020B0602020104020603"/>
            </a:endParaRPr>
          </a:p>
          <a:p>
            <a:pPr marL="342900" indent="-342900">
              <a:buFont typeface="Arial" panose="020B0604020202020204" pitchFamily="34" charset="0"/>
              <a:buChar char="•"/>
              <a:defRPr/>
            </a:pPr>
            <a:r>
              <a:rPr lang="en-GB" sz="2800" dirty="0" smtClean="0">
                <a:solidFill>
                  <a:prstClr val="black"/>
                </a:solidFill>
                <a:latin typeface="Tw Cen MT" panose="020B0602020104020603"/>
              </a:rPr>
              <a:t>The range of sensory deficits experienced by ageing individuals can have an impact in real world scenarios and in a variety of settings…..</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9794026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Age &amp; sensory performance</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630755"/>
            <a:ext cx="9060876" cy="5863144"/>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err="1" smtClean="0">
                <a:solidFill>
                  <a:prstClr val="black"/>
                </a:solidFill>
                <a:latin typeface="Tw Cen MT" panose="020B0602020104020603"/>
              </a:rPr>
              <a:t>Kosnick</a:t>
            </a:r>
            <a:r>
              <a:rPr lang="en-GB" sz="2800" dirty="0" smtClean="0">
                <a:solidFill>
                  <a:prstClr val="black"/>
                </a:solidFill>
                <a:latin typeface="Tw Cen MT" panose="020B0602020104020603"/>
              </a:rPr>
              <a:t>, </a:t>
            </a:r>
            <a:r>
              <a:rPr lang="en-GB" sz="2800" dirty="0" err="1" smtClean="0">
                <a:solidFill>
                  <a:prstClr val="black"/>
                </a:solidFill>
                <a:latin typeface="Tw Cen MT" panose="020B0602020104020603"/>
              </a:rPr>
              <a:t>Seklur</a:t>
            </a:r>
            <a:r>
              <a:rPr lang="en-GB" sz="2800" dirty="0" smtClean="0">
                <a:solidFill>
                  <a:prstClr val="black"/>
                </a:solidFill>
                <a:latin typeface="Tw Cen MT" panose="020B0602020104020603"/>
              </a:rPr>
              <a:t>, &amp; Kline (1990): </a:t>
            </a:r>
          </a:p>
          <a:p>
            <a:pPr marL="800100" lvl="1" indent="-342900">
              <a:buFont typeface="Arial" panose="020B0604020202020204" pitchFamily="34" charset="0"/>
              <a:buChar char="•"/>
              <a:defRPr/>
            </a:pPr>
            <a:r>
              <a:rPr lang="en-GB" sz="2800" dirty="0" smtClean="0">
                <a:solidFill>
                  <a:prstClr val="black"/>
                </a:solidFill>
                <a:latin typeface="Tw Cen MT" panose="020B0602020104020603"/>
              </a:rPr>
              <a:t>Older drivers who had given up driving reported more visual problems than those who continued to drive.</a:t>
            </a:r>
          </a:p>
          <a:p>
            <a:pPr marL="800100" lvl="1" indent="-342900">
              <a:buFont typeface="Arial" panose="020B0604020202020204" pitchFamily="34" charset="0"/>
              <a:buChar char="•"/>
              <a:defRPr/>
            </a:pPr>
            <a:r>
              <a:rPr lang="en-GB" sz="2800" dirty="0" smtClean="0">
                <a:solidFill>
                  <a:prstClr val="black"/>
                </a:solidFill>
                <a:latin typeface="Tw Cen MT" panose="020B0602020104020603"/>
              </a:rPr>
              <a:t>However, when answering questions on visual problems whilst driving, older drivers often mentioned:</a:t>
            </a:r>
          </a:p>
          <a:p>
            <a:pPr marL="1257300" lvl="2" indent="-342900">
              <a:buFont typeface="Arial" panose="020B0604020202020204" pitchFamily="34" charset="0"/>
              <a:buChar char="•"/>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Difficulty with speed judgement</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 </a:t>
            </a:r>
          </a:p>
          <a:p>
            <a:pPr marL="1257300" lvl="2" indent="-342900">
              <a:buFont typeface="Arial" panose="020B0604020202020204" pitchFamily="34" charset="0"/>
              <a:buChar char="•"/>
              <a:defRPr/>
            </a:pPr>
            <a:r>
              <a:rPr lang="en-GB" sz="2800" baseline="0" dirty="0" smtClean="0">
                <a:solidFill>
                  <a:prstClr val="black"/>
                </a:solidFill>
                <a:latin typeface="Tw Cen MT" panose="020B0602020104020603"/>
              </a:rPr>
              <a:t>Cars just “appearing” in the visual periphery</a:t>
            </a:r>
          </a:p>
          <a:p>
            <a:pPr marL="1257300" lvl="2" indent="-342900">
              <a:buFont typeface="Arial" panose="020B0604020202020204" pitchFamily="34" charset="0"/>
              <a:buChar char="•"/>
              <a:defRPr/>
            </a:pP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Difficulty reading road signs</a:t>
            </a:r>
          </a:p>
          <a:p>
            <a:pPr marL="1257300" lvl="2" indent="-342900">
              <a:buFont typeface="Arial" panose="020B0604020202020204" pitchFamily="34" charset="0"/>
              <a:buChar char="•"/>
              <a:defRPr/>
            </a:pPr>
            <a:r>
              <a:rPr lang="en-GB" sz="2800" baseline="0" dirty="0" smtClean="0">
                <a:solidFill>
                  <a:prstClr val="black"/>
                </a:solidFill>
                <a:latin typeface="Tw Cen MT" panose="020B0602020104020603"/>
              </a:rPr>
              <a:t>Difficulty seeing the instrument panel</a:t>
            </a:r>
          </a:p>
          <a:p>
            <a:pPr marL="1257300" lvl="2" indent="-342900">
              <a:buFont typeface="Arial" panose="020B0604020202020204" pitchFamily="34" charset="0"/>
              <a:buChar char="•"/>
              <a:defRPr/>
            </a:pP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Difficulty perceiving other cars through windscreen</a:t>
            </a:r>
          </a:p>
          <a:p>
            <a:pPr marL="1257300" lvl="2" indent="-342900">
              <a:buFont typeface="Arial" panose="020B0604020202020204" pitchFamily="34" charset="0"/>
              <a:buChar char="•"/>
              <a:defRPr/>
            </a:pPr>
            <a:endParaRPr lang="en-GB" sz="1100" baseline="0" dirty="0">
              <a:solidFill>
                <a:prstClr val="black"/>
              </a:solidFill>
              <a:latin typeface="Tw Cen MT" panose="020B0602020104020603"/>
            </a:endParaRPr>
          </a:p>
          <a:p>
            <a:pPr marL="342900" indent="-342900">
              <a:buFont typeface="Arial" panose="020B0604020202020204" pitchFamily="34" charset="0"/>
              <a:buChar char="•"/>
              <a:defRPr/>
            </a:pP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Older drivers tend to put measures in to place to attempt to alleviate these issues:</a:t>
            </a:r>
          </a:p>
          <a:p>
            <a:pPr marL="800100" lvl="1" indent="-342900">
              <a:buFont typeface="Arial" panose="020B0604020202020204" pitchFamily="34" charset="0"/>
              <a:buChar char="•"/>
              <a:defRPr/>
            </a:pPr>
            <a:r>
              <a:rPr lang="en-GB" sz="2800" baseline="0" dirty="0" smtClean="0">
                <a:solidFill>
                  <a:prstClr val="black"/>
                </a:solidFill>
                <a:latin typeface="Tw Cen MT" panose="020B0602020104020603"/>
              </a:rPr>
              <a:t>E.g., driving less, avoiding rush hour, not driving at night.</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0796448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86000">
              <a:schemeClr val="bg1"/>
            </a:gs>
            <a:gs pos="100000">
              <a:srgbClr val="D4DEFF"/>
            </a:gs>
          </a:gsLst>
          <a:path path="rect">
            <a:fillToRect l="100000" t="100000"/>
          </a:path>
          <a:tileRect r="-100000" b="-100000"/>
        </a:gradFill>
        <a:effectLst/>
      </p:bgPr>
    </p:bg>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219493587"/>
              </p:ext>
            </p:extLst>
          </p:nvPr>
        </p:nvGraphicFramePr>
        <p:xfrm>
          <a:off x="1346662" y="177520"/>
          <a:ext cx="6347048" cy="1008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1656127644"/>
              </p:ext>
            </p:extLst>
          </p:nvPr>
        </p:nvGraphicFramePr>
        <p:xfrm>
          <a:off x="322459" y="1362900"/>
          <a:ext cx="8356028" cy="532859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124079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2157" y="-75133"/>
            <a:ext cx="8229600" cy="1143000"/>
          </a:xfrm>
        </p:spPr>
        <p:txBody>
          <a:bodyPr>
            <a:normAutofit/>
          </a:bodyPr>
          <a:lstStyle/>
          <a:p>
            <a:r>
              <a:rPr lang="en-GB" sz="6000" dirty="0"/>
              <a:t>Memory Decline</a:t>
            </a:r>
            <a:endParaRPr lang="en-US" sz="6000" dirty="0"/>
          </a:p>
        </p:txBody>
      </p:sp>
      <p:pic>
        <p:nvPicPr>
          <p:cNvPr id="1026" name="img372438" descr="8d736cf8-52bb-4686-888a-ac8c5d513c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955964"/>
            <a:ext cx="8856984" cy="4729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Diagram 4"/>
          <p:cNvGraphicFramePr/>
          <p:nvPr>
            <p:extLst>
              <p:ext uri="{D42A27DB-BD31-4B8C-83A1-F6EECF244321}">
                <p14:modId xmlns:p14="http://schemas.microsoft.com/office/powerpoint/2010/main" val="4029846264"/>
              </p:ext>
            </p:extLst>
          </p:nvPr>
        </p:nvGraphicFramePr>
        <p:xfrm>
          <a:off x="0" y="5808282"/>
          <a:ext cx="9144000" cy="908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6770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100000">
              <a:schemeClr val="tx2">
                <a:lumMod val="20000"/>
                <a:lumOff val="8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Autofit/>
          </a:bodyPr>
          <a:lstStyle/>
          <a:p>
            <a:pPr lvl="0"/>
            <a:r>
              <a:rPr lang="en-GB" sz="5200" dirty="0"/>
              <a:t>Effortful vs. Effortless Processing</a:t>
            </a:r>
            <a:endParaRPr lang="en-US" sz="5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50067822"/>
              </p:ext>
            </p:extLst>
          </p:nvPr>
        </p:nvGraphicFramePr>
        <p:xfrm>
          <a:off x="457200" y="1143000"/>
          <a:ext cx="8435280" cy="52321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76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23000">
              <a:srgbClr val="D4DEFF"/>
            </a:gs>
            <a:gs pos="100000">
              <a:schemeClr val="bg1"/>
            </a:gs>
          </a:gsLst>
          <a:lin ang="5400000" scaled="0"/>
          <a:tileRect/>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1680" y="1258686"/>
            <a:ext cx="8229600" cy="1700115"/>
          </a:xfrm>
        </p:spPr>
        <p:txBody>
          <a:bodyPr>
            <a:normAutofit lnSpcReduction="10000"/>
          </a:bodyPr>
          <a:lstStyle/>
          <a:p>
            <a:r>
              <a:rPr lang="en-GB" sz="3600" dirty="0"/>
              <a:t>Myerson and Hale (1990)</a:t>
            </a:r>
          </a:p>
          <a:p>
            <a:pPr lvl="1"/>
            <a:r>
              <a:rPr lang="en-GB" sz="3200" dirty="0"/>
              <a:t>Decline due to speed of cognitive operations slows with age</a:t>
            </a:r>
          </a:p>
          <a:p>
            <a:pPr marL="457200" lvl="1" indent="0">
              <a:buNone/>
            </a:pPr>
            <a:endParaRPr lang="en-GB" dirty="0"/>
          </a:p>
          <a:p>
            <a:pPr lvl="1"/>
            <a:endParaRPr lang="en-GB" dirty="0"/>
          </a:p>
        </p:txBody>
      </p:sp>
      <p:sp>
        <p:nvSpPr>
          <p:cNvPr id="4" name="Title 1"/>
          <p:cNvSpPr>
            <a:spLocks noGrp="1"/>
          </p:cNvSpPr>
          <p:nvPr>
            <p:ph type="title"/>
          </p:nvPr>
        </p:nvSpPr>
        <p:spPr>
          <a:xfrm>
            <a:off x="107504" y="-76296"/>
            <a:ext cx="8928992" cy="1143000"/>
          </a:xfrm>
        </p:spPr>
        <p:txBody>
          <a:bodyPr>
            <a:noAutofit/>
          </a:bodyPr>
          <a:lstStyle/>
          <a:p>
            <a:pPr lvl="0"/>
            <a:r>
              <a:rPr lang="en-GB" sz="5200" dirty="0"/>
              <a:t>Effortful vs. Effortless Processing</a:t>
            </a:r>
            <a:endParaRPr lang="en-US" sz="5200" dirty="0"/>
          </a:p>
        </p:txBody>
      </p:sp>
      <p:pic>
        <p:nvPicPr>
          <p:cNvPr id="1026" name="Picture 2" descr="ID# 5744 - Arrow Elevator Up Runner - PowerPoint Animation"/>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3117753"/>
            <a:ext cx="2430419" cy="243042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p:cNvGraphicFramePr/>
          <p:nvPr>
            <p:extLst/>
          </p:nvPr>
        </p:nvGraphicFramePr>
        <p:xfrm>
          <a:off x="282351" y="5839974"/>
          <a:ext cx="8579297" cy="876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p:cNvGraphicFramePr/>
          <p:nvPr>
            <p:extLst/>
          </p:nvPr>
        </p:nvGraphicFramePr>
        <p:xfrm>
          <a:off x="1187624" y="3284984"/>
          <a:ext cx="3312368" cy="19442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28" name="Picture 4" descr="ID# 5028 - Stick Figure Sad Walk  - PowerPoint Animation"/>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251520" y="1388662"/>
            <a:ext cx="1440160" cy="1440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13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1028"/>
                                        </p:tgtEl>
                                        <p:attrNameLst>
                                          <p:attrName>style.visibility</p:attrName>
                                        </p:attrNameLst>
                                      </p:cBhvr>
                                      <p:to>
                                        <p:strVal val="visible"/>
                                      </p:to>
                                    </p:set>
                                    <p:anim calcmode="lin" valueType="num">
                                      <p:cBhvr>
                                        <p:cTn id="13" dur="1000" fill="hold"/>
                                        <p:tgtEl>
                                          <p:spTgt spid="1028"/>
                                        </p:tgtEl>
                                        <p:attrNameLst>
                                          <p:attrName>ppt_w</p:attrName>
                                        </p:attrNameLst>
                                      </p:cBhvr>
                                      <p:tavLst>
                                        <p:tav tm="0">
                                          <p:val>
                                            <p:fltVal val="0"/>
                                          </p:val>
                                        </p:tav>
                                        <p:tav tm="100000">
                                          <p:val>
                                            <p:strVal val="#ppt_w"/>
                                          </p:val>
                                        </p:tav>
                                      </p:tavLst>
                                    </p:anim>
                                    <p:anim calcmode="lin" valueType="num">
                                      <p:cBhvr>
                                        <p:cTn id="14" dur="1000" fill="hold"/>
                                        <p:tgtEl>
                                          <p:spTgt spid="1028"/>
                                        </p:tgtEl>
                                        <p:attrNameLst>
                                          <p:attrName>ppt_h</p:attrName>
                                        </p:attrNameLst>
                                      </p:cBhvr>
                                      <p:tavLst>
                                        <p:tav tm="0">
                                          <p:val>
                                            <p:fltVal val="0"/>
                                          </p:val>
                                        </p:tav>
                                        <p:tav tm="100000">
                                          <p:val>
                                            <p:strVal val="#ppt_h"/>
                                          </p:val>
                                        </p:tav>
                                      </p:tavLst>
                                    </p:anim>
                                    <p:anim calcmode="lin" valueType="num">
                                      <p:cBhvr>
                                        <p:cTn id="15" dur="1000" fill="hold"/>
                                        <p:tgtEl>
                                          <p:spTgt spid="1028"/>
                                        </p:tgtEl>
                                        <p:attrNameLst>
                                          <p:attrName>style.rotation</p:attrName>
                                        </p:attrNameLst>
                                      </p:cBhvr>
                                      <p:tavLst>
                                        <p:tav tm="0">
                                          <p:val>
                                            <p:fltVal val="90"/>
                                          </p:val>
                                        </p:tav>
                                        <p:tav tm="100000">
                                          <p:val>
                                            <p:fltVal val="0"/>
                                          </p:val>
                                        </p:tav>
                                      </p:tavLst>
                                    </p:anim>
                                    <p:animEffect transition="in" filter="fade">
                                      <p:cBhvr>
                                        <p:cTn id="16" dur="1000"/>
                                        <p:tgtEl>
                                          <p:spTgt spid="1028"/>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31" presetClass="entr" presetSubtype="0" fill="hold" nodeType="withEffect">
                                  <p:stCondLst>
                                    <p:cond delay="0"/>
                                  </p:stCondLst>
                                  <p:childTnLst>
                                    <p:set>
                                      <p:cBhvr>
                                        <p:cTn id="23" dur="1" fill="hold">
                                          <p:stCondLst>
                                            <p:cond delay="0"/>
                                          </p:stCondLst>
                                        </p:cTn>
                                        <p:tgtEl>
                                          <p:spTgt spid="1026"/>
                                        </p:tgtEl>
                                        <p:attrNameLst>
                                          <p:attrName>style.visibility</p:attrName>
                                        </p:attrNameLst>
                                      </p:cBhvr>
                                      <p:to>
                                        <p:strVal val="visible"/>
                                      </p:to>
                                    </p:set>
                                    <p:anim calcmode="lin" valueType="num">
                                      <p:cBhvr>
                                        <p:cTn id="24" dur="1000" fill="hold"/>
                                        <p:tgtEl>
                                          <p:spTgt spid="1026"/>
                                        </p:tgtEl>
                                        <p:attrNameLst>
                                          <p:attrName>ppt_w</p:attrName>
                                        </p:attrNameLst>
                                      </p:cBhvr>
                                      <p:tavLst>
                                        <p:tav tm="0">
                                          <p:val>
                                            <p:fltVal val="0"/>
                                          </p:val>
                                        </p:tav>
                                        <p:tav tm="100000">
                                          <p:val>
                                            <p:strVal val="#ppt_w"/>
                                          </p:val>
                                        </p:tav>
                                      </p:tavLst>
                                    </p:anim>
                                    <p:anim calcmode="lin" valueType="num">
                                      <p:cBhvr>
                                        <p:cTn id="25" dur="1000" fill="hold"/>
                                        <p:tgtEl>
                                          <p:spTgt spid="1026"/>
                                        </p:tgtEl>
                                        <p:attrNameLst>
                                          <p:attrName>ppt_h</p:attrName>
                                        </p:attrNameLst>
                                      </p:cBhvr>
                                      <p:tavLst>
                                        <p:tav tm="0">
                                          <p:val>
                                            <p:fltVal val="0"/>
                                          </p:val>
                                        </p:tav>
                                        <p:tav tm="100000">
                                          <p:val>
                                            <p:strVal val="#ppt_h"/>
                                          </p:val>
                                        </p:tav>
                                      </p:tavLst>
                                    </p:anim>
                                    <p:anim calcmode="lin" valueType="num">
                                      <p:cBhvr>
                                        <p:cTn id="26" dur="1000" fill="hold"/>
                                        <p:tgtEl>
                                          <p:spTgt spid="1026"/>
                                        </p:tgtEl>
                                        <p:attrNameLst>
                                          <p:attrName>style.rotation</p:attrName>
                                        </p:attrNameLst>
                                      </p:cBhvr>
                                      <p:tavLst>
                                        <p:tav tm="0">
                                          <p:val>
                                            <p:fltVal val="90"/>
                                          </p:val>
                                        </p:tav>
                                        <p:tav tm="100000">
                                          <p:val>
                                            <p:fltVal val="0"/>
                                          </p:val>
                                        </p:tav>
                                      </p:tavLst>
                                    </p:anim>
                                    <p:animEffect transition="in" filter="fade">
                                      <p:cBhvr>
                                        <p:cTn id="27" dur="1000"/>
                                        <p:tgtEl>
                                          <p:spTgt spid="1026"/>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randombar(horizontal)">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10"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chemeClr val="bg1"/>
            </a:gs>
            <a:gs pos="0">
              <a:schemeClr val="tx2">
                <a:lumMod val="20000"/>
                <a:lumOff val="80000"/>
              </a:schemeClr>
            </a:gs>
          </a:gsLst>
          <a:lin ang="5400000" scaled="0"/>
          <a:tileRect/>
        </a:gradFill>
        <a:effectLst/>
      </p:bgPr>
    </p:bg>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771253747"/>
              </p:ext>
            </p:extLst>
          </p:nvPr>
        </p:nvGraphicFramePr>
        <p:xfrm>
          <a:off x="1402632" y="0"/>
          <a:ext cx="6347048"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74814" y="997355"/>
            <a:ext cx="8969433" cy="5740033"/>
          </a:xfrm>
          <a:prstGeom prst="rect">
            <a:avLst/>
          </a:prstGeom>
          <a:solidFill>
            <a:schemeClr val="accent5">
              <a:lumMod val="60000"/>
              <a:lumOff val="40000"/>
            </a:schemeClr>
          </a:solidFill>
          <a:ln>
            <a:solidFill>
              <a:schemeClr val="tx2">
                <a:lumMod val="75000"/>
              </a:schemeClr>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a:ea typeface="+mn-ea"/>
                <a:cs typeface="+mn-cs"/>
              </a:rPr>
              <a:t>Sensory memory </a:t>
            </a:r>
            <a:endParaRPr kumimoji="0" lang="en-GB" sz="2800" b="0" i="0" u="none" strike="noStrike" kern="1200" cap="none" spc="0" normalizeH="0" baseline="0" noProof="0" dirty="0">
              <a:ln>
                <a:noFill/>
              </a:ln>
              <a:solidFill>
                <a:prstClr val="black"/>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a:ea typeface="+mn-ea"/>
                <a:cs typeface="+mn-cs"/>
              </a:rPr>
              <a:t>More fleeting in older </a:t>
            </a:r>
            <a:r>
              <a:rPr kumimoji="0" lang="en-GB" sz="2600" b="0" i="0" u="none" strike="noStrike" kern="1200" cap="none" spc="0" normalizeH="0" baseline="0" noProof="0" dirty="0" smtClean="0">
                <a:ln>
                  <a:noFill/>
                </a:ln>
                <a:solidFill>
                  <a:prstClr val="black"/>
                </a:solidFill>
                <a:effectLst/>
                <a:uLnTx/>
                <a:uFillTx/>
                <a:latin typeface="Calibri"/>
                <a:ea typeface="+mn-ea"/>
                <a:cs typeface="+mn-cs"/>
              </a:rPr>
              <a:t>adults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smtClean="0">
                <a:ln>
                  <a:noFill/>
                </a:ln>
                <a:solidFill>
                  <a:prstClr val="black"/>
                </a:solidFill>
                <a:effectLst/>
                <a:uLnTx/>
                <a:uFillTx/>
                <a:latin typeface="Calibri"/>
                <a:ea typeface="+mn-ea"/>
                <a:cs typeface="+mn-cs"/>
              </a:rPr>
              <a:t>However, </a:t>
            </a:r>
            <a:r>
              <a:rPr kumimoji="0" lang="en-GB" sz="2600" b="0" i="0" u="none" strike="noStrike" kern="1200" cap="none" spc="0" normalizeH="0" baseline="0" noProof="0" dirty="0">
                <a:ln>
                  <a:noFill/>
                </a:ln>
                <a:solidFill>
                  <a:prstClr val="black"/>
                </a:solidFill>
                <a:effectLst/>
                <a:uLnTx/>
                <a:uFillTx/>
                <a:latin typeface="Calibri"/>
                <a:ea typeface="+mn-ea"/>
                <a:cs typeface="+mn-cs"/>
              </a:rPr>
              <a:t>because this store holds information so briefly it is hard to compare younger with older adults (</a:t>
            </a:r>
            <a:r>
              <a:rPr kumimoji="0" lang="en-GB" sz="2600" b="0" i="0" u="none" strike="noStrike" kern="1200" cap="none" spc="0" normalizeH="0" baseline="0" noProof="0" dirty="0" err="1">
                <a:ln>
                  <a:noFill/>
                </a:ln>
                <a:solidFill>
                  <a:prstClr val="black"/>
                </a:solidFill>
                <a:effectLst/>
                <a:uLnTx/>
                <a:uFillTx/>
                <a:latin typeface="Calibri"/>
                <a:ea typeface="+mn-ea"/>
                <a:cs typeface="+mn-cs"/>
              </a:rPr>
              <a:t>Botwinick</a:t>
            </a:r>
            <a:r>
              <a:rPr kumimoji="0" lang="en-GB" sz="2600" b="0" i="0" u="none" strike="noStrike" kern="1200" cap="none" spc="0" normalizeH="0" baseline="0" noProof="0" dirty="0">
                <a:ln>
                  <a:noFill/>
                </a:ln>
                <a:solidFill>
                  <a:prstClr val="black"/>
                </a:solidFill>
                <a:effectLst/>
                <a:uLnTx/>
                <a:uFillTx/>
                <a:latin typeface="Calibri"/>
                <a:ea typeface="+mn-ea"/>
                <a:cs typeface="+mn-cs"/>
              </a:rPr>
              <a:t>, 1984).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a:ea typeface="+mn-ea"/>
                <a:cs typeface="+mn-cs"/>
              </a:rPr>
              <a:t>STM</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1" u="none" strike="noStrike" kern="1200" cap="none" spc="0" normalizeH="0" baseline="0" noProof="0" dirty="0">
                <a:ln>
                  <a:noFill/>
                </a:ln>
                <a:solidFill>
                  <a:prstClr val="black"/>
                </a:solidFill>
                <a:effectLst/>
                <a:uLnTx/>
                <a:uFillTx/>
                <a:latin typeface="Calibri"/>
                <a:ea typeface="+mn-ea"/>
                <a:cs typeface="+mn-cs"/>
              </a:rPr>
              <a:t>Working memory </a:t>
            </a:r>
            <a:r>
              <a:rPr kumimoji="0" lang="en-GB" sz="2600" b="0" i="0" u="none" strike="noStrike" kern="1200" cap="none" spc="0" normalizeH="0" baseline="0" noProof="0" dirty="0">
                <a:ln>
                  <a:noFill/>
                </a:ln>
                <a:solidFill>
                  <a:prstClr val="black"/>
                </a:solidFill>
                <a:effectLst/>
                <a:uLnTx/>
                <a:uFillTx/>
                <a:latin typeface="Calibri"/>
                <a:ea typeface="+mn-ea"/>
                <a:cs typeface="+mn-cs"/>
              </a:rPr>
              <a:t>is reduced in older adulthood. </a:t>
            </a:r>
            <a:endParaRPr kumimoji="0" lang="en-GB" sz="2600" b="0" i="0" u="none" strike="noStrike" kern="1200" cap="none" spc="0" normalizeH="0" baseline="0" noProof="0" dirty="0" smtClean="0">
              <a:ln>
                <a:noFill/>
              </a:ln>
              <a:solidFill>
                <a:prstClr val="black"/>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smtClean="0">
                <a:ln>
                  <a:noFill/>
                </a:ln>
                <a:solidFill>
                  <a:prstClr val="black"/>
                </a:solidFill>
                <a:effectLst/>
                <a:uLnTx/>
                <a:uFillTx/>
                <a:latin typeface="Calibri"/>
                <a:ea typeface="+mn-ea"/>
                <a:cs typeface="+mn-cs"/>
              </a:rPr>
              <a:t>The </a:t>
            </a:r>
            <a:r>
              <a:rPr kumimoji="0" lang="en-GB" sz="2600" b="0" i="0" u="none" strike="noStrike" kern="1200" cap="none" spc="0" normalizeH="0" baseline="0" noProof="0" dirty="0">
                <a:ln>
                  <a:noFill/>
                </a:ln>
                <a:solidFill>
                  <a:prstClr val="black"/>
                </a:solidFill>
                <a:effectLst/>
                <a:uLnTx/>
                <a:uFillTx/>
                <a:latin typeface="Calibri"/>
                <a:ea typeface="+mn-ea"/>
                <a:cs typeface="+mn-cs"/>
              </a:rPr>
              <a:t>more complex the mental manipulations, the more difficulty older adults will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a:ea typeface="+mn-ea"/>
                <a:cs typeface="+mn-cs"/>
              </a:rPr>
              <a:t>LTM</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1" u="none" strike="noStrike" kern="1200" cap="none" spc="0" normalizeH="0" baseline="0" noProof="0" dirty="0">
                <a:ln>
                  <a:noFill/>
                </a:ln>
                <a:solidFill>
                  <a:prstClr val="black"/>
                </a:solidFill>
                <a:effectLst/>
                <a:uLnTx/>
                <a:uFillTx/>
                <a:latin typeface="Calibri"/>
              </a:rPr>
              <a:t>Procedural </a:t>
            </a:r>
            <a:r>
              <a:rPr kumimoji="0" lang="en-GB" sz="2600" b="0" i="1" u="none" strike="noStrike" kern="1200" cap="none" spc="0" normalizeH="0" baseline="0" noProof="0" dirty="0" smtClean="0">
                <a:ln>
                  <a:noFill/>
                </a:ln>
                <a:solidFill>
                  <a:prstClr val="black"/>
                </a:solidFill>
                <a:effectLst/>
                <a:uLnTx/>
                <a:uFillTx/>
                <a:latin typeface="Calibri"/>
              </a:rPr>
              <a:t>memory:</a:t>
            </a:r>
            <a:r>
              <a:rPr kumimoji="0" lang="en-GB" sz="2600" b="0" i="0" u="none" strike="noStrike" kern="1200" cap="none" spc="0" normalizeH="0" baseline="0" noProof="0" dirty="0" smtClean="0">
                <a:ln>
                  <a:noFill/>
                </a:ln>
                <a:solidFill>
                  <a:prstClr val="black"/>
                </a:solidFill>
                <a:effectLst/>
                <a:uLnTx/>
                <a:uFillTx/>
                <a:latin typeface="Calibri"/>
              </a:rPr>
              <a:t> </a:t>
            </a:r>
            <a:r>
              <a:rPr kumimoji="0" lang="en-GB" sz="2600" b="0" i="0" u="none" strike="noStrike" kern="1200" cap="none" spc="0" normalizeH="0" baseline="0" noProof="0" dirty="0">
                <a:ln>
                  <a:noFill/>
                </a:ln>
                <a:solidFill>
                  <a:prstClr val="black"/>
                </a:solidFill>
                <a:effectLst/>
                <a:uLnTx/>
                <a:uFillTx/>
                <a:latin typeface="Calibri"/>
              </a:rPr>
              <a:t>older adults may be slower than younger adults in recovering these memories </a:t>
            </a:r>
            <a:endParaRPr kumimoji="0" lang="en-GB" sz="2600" b="0" i="0" u="none" strike="noStrike" kern="1200" cap="none" spc="0" normalizeH="0" baseline="0" noProof="0" dirty="0" smtClean="0">
              <a:ln>
                <a:noFill/>
              </a:ln>
              <a:solidFill>
                <a:prstClr val="black"/>
              </a:solidFill>
              <a:effectLst/>
              <a:uLnTx/>
              <a:uFillTx/>
              <a:latin typeface="Calibri"/>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600" dirty="0" smtClean="0">
                <a:solidFill>
                  <a:prstClr val="black"/>
                </a:solidFill>
                <a:latin typeface="Calibri"/>
              </a:rPr>
              <a:t>However, </a:t>
            </a:r>
            <a:r>
              <a:rPr kumimoji="0" lang="en-GB" sz="2600" b="0" i="0" u="none" strike="noStrike" kern="1200" cap="none" spc="0" normalizeH="0" baseline="0" noProof="0" dirty="0" smtClean="0">
                <a:ln>
                  <a:noFill/>
                </a:ln>
                <a:solidFill>
                  <a:prstClr val="black"/>
                </a:solidFill>
                <a:effectLst/>
                <a:uLnTx/>
                <a:uFillTx/>
                <a:latin typeface="Calibri"/>
              </a:rPr>
              <a:t>given </a:t>
            </a:r>
            <a:r>
              <a:rPr kumimoji="0" lang="en-GB" sz="2600" b="0" i="0" u="none" strike="noStrike" kern="1200" cap="none" spc="0" normalizeH="0" baseline="0" noProof="0" dirty="0">
                <a:ln>
                  <a:noFill/>
                </a:ln>
                <a:solidFill>
                  <a:prstClr val="black"/>
                </a:solidFill>
                <a:effectLst/>
                <a:uLnTx/>
                <a:uFillTx/>
                <a:latin typeface="Calibri"/>
              </a:rPr>
              <a:t>a little more time, they are just as capable as younger adults.</a:t>
            </a:r>
          </a:p>
        </p:txBody>
      </p:sp>
    </p:spTree>
    <p:extLst>
      <p:ext uri="{BB962C8B-B14F-4D97-AF65-F5344CB8AC3E}">
        <p14:creationId xmlns:p14="http://schemas.microsoft.com/office/powerpoint/2010/main" val="1381500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randombar(horizontal)">
                                      <p:cBhvr>
                                        <p:cTn id="32" dur="500"/>
                                        <p:tgtEl>
                                          <p:spTgt spid="4">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randombar(horizontal)">
                                      <p:cBhvr>
                                        <p:cTn id="37" dur="500"/>
                                        <p:tgtEl>
                                          <p:spTgt spid="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4">
                                            <p:txEl>
                                              <p:pRg st="9" end="9"/>
                                            </p:txEl>
                                          </p:spTgt>
                                        </p:tgtEl>
                                        <p:attrNameLst>
                                          <p:attrName>style.visibility</p:attrName>
                                        </p:attrNameLst>
                                      </p:cBhvr>
                                      <p:to>
                                        <p:strVal val="visible"/>
                                      </p:to>
                                    </p:set>
                                    <p:animEffect transition="in" filter="randombar(horizontal)">
                                      <p:cBhvr>
                                        <p:cTn id="42" dur="500"/>
                                        <p:tgtEl>
                                          <p:spTgt spid="4">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animEffect transition="in" filter="randombar(horizontal)">
                                      <p:cBhvr>
                                        <p:cTn id="47"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100000">
              <a:srgbClr val="D4DEFF"/>
            </a:gs>
            <a:gs pos="45000">
              <a:schemeClr val="bg1"/>
            </a:gs>
          </a:gsLst>
          <a:path path="rect">
            <a:fillToRect l="100000" t="100000"/>
          </a:path>
          <a:tileRect r="-100000" b="-100000"/>
        </a:gradFill>
        <a:effectLst/>
      </p:bgPr>
    </p:bg>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090404878"/>
              </p:ext>
            </p:extLst>
          </p:nvPr>
        </p:nvGraphicFramePr>
        <p:xfrm>
          <a:off x="1317286" y="202566"/>
          <a:ext cx="6347048" cy="792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83128" y="1282793"/>
            <a:ext cx="8945056" cy="4832092"/>
          </a:xfrm>
          <a:prstGeom prst="rect">
            <a:avLst/>
          </a:prstGeom>
          <a:solidFill>
            <a:schemeClr val="accent5">
              <a:lumMod val="60000"/>
              <a:lumOff val="40000"/>
            </a:schemeClr>
          </a:solidFill>
          <a:ln>
            <a:solidFill>
              <a:schemeClr val="tx2">
                <a:lumMod val="75000"/>
              </a:schemeClr>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a:ea typeface="+mn-ea"/>
                <a:cs typeface="+mn-cs"/>
              </a:rPr>
              <a:t>LTM</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1" u="none" strike="noStrike" kern="1200" cap="none" spc="0" normalizeH="0" baseline="0" noProof="0" dirty="0">
                <a:ln>
                  <a:noFill/>
                </a:ln>
                <a:solidFill>
                  <a:prstClr val="black"/>
                </a:solidFill>
                <a:effectLst/>
                <a:uLnTx/>
                <a:uFillTx/>
                <a:latin typeface="Calibri"/>
                <a:ea typeface="+mn-ea"/>
                <a:cs typeface="+mn-cs"/>
              </a:rPr>
              <a:t>Semantic memory </a:t>
            </a:r>
            <a:r>
              <a:rPr kumimoji="0" lang="en-GB" sz="2800" b="0" i="0" u="none" strike="noStrike" kern="1200" cap="none" spc="0" normalizeH="0" baseline="0" noProof="0" dirty="0">
                <a:ln>
                  <a:noFill/>
                </a:ln>
                <a:solidFill>
                  <a:prstClr val="black"/>
                </a:solidFill>
                <a:effectLst/>
                <a:uLnTx/>
                <a:uFillTx/>
                <a:latin typeface="Calibri"/>
                <a:ea typeface="+mn-ea"/>
                <a:cs typeface="+mn-cs"/>
              </a:rPr>
              <a:t>– older adults do not differ from younger adults in the content or organisation of linguistic knowledge in their semantic store (Wingfield, 1995). </a:t>
            </a:r>
            <a:endParaRPr kumimoji="0" lang="en-GB" sz="2800" b="0" i="0" u="none" strike="noStrike" kern="1200" cap="none" spc="0" normalizeH="0" baseline="0" noProof="0" dirty="0" smtClean="0">
              <a:ln>
                <a:noFill/>
              </a:ln>
              <a:solidFill>
                <a:prstClr val="black"/>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Calibri"/>
                <a:ea typeface="+mn-ea"/>
                <a:cs typeface="+mn-cs"/>
              </a:rPr>
              <a:t>Although </a:t>
            </a:r>
            <a:r>
              <a:rPr kumimoji="0" lang="en-GB" sz="2800" b="0" i="0" u="none" strike="noStrike" kern="1200" cap="none" spc="0" normalizeH="0" baseline="0" noProof="0" dirty="0">
                <a:ln>
                  <a:noFill/>
                </a:ln>
                <a:solidFill>
                  <a:prstClr val="black"/>
                </a:solidFill>
                <a:effectLst/>
                <a:uLnTx/>
                <a:uFillTx/>
                <a:latin typeface="Calibri"/>
                <a:ea typeface="+mn-ea"/>
                <a:cs typeface="+mn-cs"/>
              </a:rPr>
              <a:t>word-finding differs = tip of the tongue experiences (Kemper, 1995).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1" u="none" strike="noStrike" kern="1200" cap="none" spc="0" normalizeH="0" baseline="0" noProof="0" dirty="0">
                <a:ln>
                  <a:noFill/>
                </a:ln>
                <a:solidFill>
                  <a:prstClr val="black"/>
                </a:solidFill>
                <a:effectLst/>
                <a:uLnTx/>
                <a:uFillTx/>
                <a:latin typeface="Calibri"/>
                <a:ea typeface="+mn-ea"/>
                <a:cs typeface="+mn-cs"/>
              </a:rPr>
              <a:t>Episodic memory </a:t>
            </a:r>
            <a:r>
              <a:rPr kumimoji="0" lang="en-GB" sz="2800" b="0" i="0" u="none" strike="noStrike" kern="1200" cap="none" spc="0" normalizeH="0" baseline="0" noProof="0" dirty="0">
                <a:ln>
                  <a:noFill/>
                </a:ln>
                <a:solidFill>
                  <a:prstClr val="black"/>
                </a:solidFill>
                <a:effectLst/>
                <a:uLnTx/>
                <a:uFillTx/>
                <a:latin typeface="Calibri"/>
                <a:ea typeface="+mn-ea"/>
                <a:cs typeface="+mn-cs"/>
              </a:rPr>
              <a:t>– actions and activities - where we put the keys etc. differs between older and younger </a:t>
            </a:r>
            <a:r>
              <a:rPr kumimoji="0" lang="en-GB" sz="2800" b="0" i="0" u="none" strike="noStrike" kern="1200" cap="none" spc="0" normalizeH="0" baseline="0" noProof="0" dirty="0" smtClean="0">
                <a:ln>
                  <a:noFill/>
                </a:ln>
                <a:solidFill>
                  <a:prstClr val="black"/>
                </a:solidFill>
                <a:effectLst/>
                <a:uLnTx/>
                <a:uFillTx/>
                <a:latin typeface="Calibri"/>
                <a:ea typeface="+mn-ea"/>
                <a:cs typeface="+mn-cs"/>
              </a:rPr>
              <a:t>adults.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Calibri"/>
                <a:ea typeface="+mn-ea"/>
                <a:cs typeface="+mn-cs"/>
              </a:rPr>
              <a:t>Better </a:t>
            </a:r>
            <a:r>
              <a:rPr kumimoji="0" lang="en-GB" sz="2800" b="0" i="0" u="none" strike="noStrike" kern="1200" cap="none" spc="0" normalizeH="0" baseline="0" noProof="0" dirty="0">
                <a:ln>
                  <a:noFill/>
                </a:ln>
                <a:solidFill>
                  <a:prstClr val="black"/>
                </a:solidFill>
                <a:effectLst/>
                <a:uLnTx/>
                <a:uFillTx/>
                <a:latin typeface="Calibri"/>
                <a:ea typeface="+mn-ea"/>
                <a:cs typeface="+mn-cs"/>
              </a:rPr>
              <a:t>for motor activities than cognitive activities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Kausler</a:t>
            </a:r>
            <a:r>
              <a:rPr kumimoji="0" lang="en-GB" sz="2800" b="0" i="0" u="none" strike="noStrike" kern="1200" cap="none" spc="0" normalizeH="0" baseline="0" noProof="0" dirty="0">
                <a:ln>
                  <a:noFill/>
                </a:ln>
                <a:solidFill>
                  <a:prstClr val="black"/>
                </a:solidFill>
                <a:effectLst/>
                <a:uLnTx/>
                <a:uFillTx/>
                <a:latin typeface="Calibri"/>
                <a:ea typeface="+mn-ea"/>
                <a:cs typeface="+mn-cs"/>
              </a:rPr>
              <a:t>, 1994). </a:t>
            </a:r>
          </a:p>
        </p:txBody>
      </p:sp>
    </p:spTree>
    <p:extLst>
      <p:ext uri="{BB962C8B-B14F-4D97-AF65-F5344CB8AC3E}">
        <p14:creationId xmlns:p14="http://schemas.microsoft.com/office/powerpoint/2010/main" val="4052747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randombar(horizontal)">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randombar(horizontal)">
                                      <p:cBhvr>
                                        <p:cTn id="27"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tx2">
                <a:lumMod val="20000"/>
                <a:lumOff val="80000"/>
              </a:schemeClr>
            </a:gs>
            <a:gs pos="100000">
              <a:schemeClr val="bg1"/>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49498" y="0"/>
            <a:ext cx="4565701" cy="819668"/>
          </a:xfrm>
        </p:spPr>
        <p:txBody>
          <a:bodyPr>
            <a:noAutofit/>
          </a:bodyPr>
          <a:lstStyle/>
          <a:p>
            <a:pPr algn="l"/>
            <a:r>
              <a:rPr lang="en-GB" sz="4000" dirty="0"/>
              <a:t>More recently…</a:t>
            </a:r>
          </a:p>
        </p:txBody>
      </p:sp>
      <p:graphicFrame>
        <p:nvGraphicFramePr>
          <p:cNvPr id="6" name="Diagram 5"/>
          <p:cNvGraphicFramePr/>
          <p:nvPr>
            <p:extLst>
              <p:ext uri="{D42A27DB-BD31-4B8C-83A1-F6EECF244321}">
                <p14:modId xmlns:p14="http://schemas.microsoft.com/office/powerpoint/2010/main" val="2568392207"/>
              </p:ext>
            </p:extLst>
          </p:nvPr>
        </p:nvGraphicFramePr>
        <p:xfrm>
          <a:off x="323528" y="5775794"/>
          <a:ext cx="8640960" cy="9951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5412" y="5816107"/>
            <a:ext cx="950664" cy="921374"/>
          </a:xfrm>
          <a:prstGeom prst="rect">
            <a:avLst/>
          </a:prstGeom>
        </p:spPr>
      </p:pic>
      <p:sp>
        <p:nvSpPr>
          <p:cNvPr id="3" name="Rectangle 2"/>
          <p:cNvSpPr/>
          <p:nvPr/>
        </p:nvSpPr>
        <p:spPr>
          <a:xfrm>
            <a:off x="108065" y="728133"/>
            <a:ext cx="8951268" cy="5054498"/>
          </a:xfrm>
          <a:prstGeom prst="rect">
            <a:avLst/>
          </a:prstGeom>
        </p:spPr>
        <p:txBody>
          <a:bodyPr/>
          <a:lstStyle/>
          <a:p>
            <a:pPr marL="457200" lvl="0" indent="-457200" rtl="0">
              <a:buFont typeface="Arial" panose="020B0604020202020204" pitchFamily="34" charset="0"/>
              <a:buChar char="•"/>
            </a:pPr>
            <a:r>
              <a:rPr lang="en-GB" sz="2800" dirty="0" smtClean="0"/>
              <a:t>With cognitive </a:t>
            </a:r>
            <a:r>
              <a:rPr lang="en-GB" sz="2800" dirty="0"/>
              <a:t>tasks heavily dependent on the frontal cortex (matching faces and recalling words) neuroimaging showed distinct age differences in which area of the brain is accessed. </a:t>
            </a:r>
            <a:endParaRPr lang="en-GB" sz="2800" dirty="0" smtClean="0"/>
          </a:p>
          <a:p>
            <a:pPr marL="457200" lvl="0" indent="-457200" rtl="0">
              <a:buFont typeface="Arial" panose="020B0604020202020204" pitchFamily="34" charset="0"/>
              <a:buChar char="•"/>
            </a:pPr>
            <a:r>
              <a:rPr lang="en-GB" sz="2800" dirty="0" smtClean="0"/>
              <a:t>Older </a:t>
            </a:r>
            <a:r>
              <a:rPr lang="en-GB" sz="2800" dirty="0"/>
              <a:t>adults sometimes used additional areas in the same region of the brain. E.g., young adults performed a cognitive task by activating the left hemisphere of the prefrontal cortex, older adults activated both the right and left </a:t>
            </a:r>
            <a:r>
              <a:rPr lang="en-GB" sz="2800" dirty="0" smtClean="0"/>
              <a:t>hemispheres.</a:t>
            </a:r>
          </a:p>
          <a:p>
            <a:pPr marL="457200" lvl="0" indent="-457200" rtl="0">
              <a:buFont typeface="Arial" panose="020B0604020202020204" pitchFamily="34" charset="0"/>
              <a:buChar char="•"/>
            </a:pPr>
            <a:r>
              <a:rPr lang="en-GB" sz="2800" dirty="0" smtClean="0"/>
              <a:t>Older </a:t>
            </a:r>
            <a:r>
              <a:rPr lang="en-GB" sz="2800" dirty="0"/>
              <a:t>adults sometimes used an entirely different part of the brain than younger adults use for the same </a:t>
            </a:r>
            <a:r>
              <a:rPr lang="en-GB" sz="2800" dirty="0" smtClean="0"/>
              <a:t>task.</a:t>
            </a:r>
            <a:endParaRPr lang="en-GB" sz="2800" dirty="0"/>
          </a:p>
        </p:txBody>
      </p:sp>
    </p:spTree>
    <p:extLst>
      <p:ext uri="{BB962C8B-B14F-4D97-AF65-F5344CB8AC3E}">
        <p14:creationId xmlns:p14="http://schemas.microsoft.com/office/powerpoint/2010/main" val="132791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p:cTn id="22" dur="1000" fill="hold"/>
                                        <p:tgtEl>
                                          <p:spTgt spid="6"/>
                                        </p:tgtEl>
                                        <p:attrNameLst>
                                          <p:attrName>ppt_w</p:attrName>
                                        </p:attrNameLst>
                                      </p:cBhvr>
                                      <p:tavLst>
                                        <p:tav tm="0">
                                          <p:val>
                                            <p:fltVal val="0"/>
                                          </p:val>
                                        </p:tav>
                                        <p:tav tm="100000">
                                          <p:val>
                                            <p:strVal val="#ppt_w"/>
                                          </p:val>
                                        </p:tav>
                                      </p:tavLst>
                                    </p:anim>
                                    <p:anim calcmode="lin" valueType="num">
                                      <p:cBhvr>
                                        <p:cTn id="23" dur="1000" fill="hold"/>
                                        <p:tgtEl>
                                          <p:spTgt spid="6"/>
                                        </p:tgtEl>
                                        <p:attrNameLst>
                                          <p:attrName>ppt_h</p:attrName>
                                        </p:attrNameLst>
                                      </p:cBhvr>
                                      <p:tavLst>
                                        <p:tav tm="0">
                                          <p:val>
                                            <p:fltVal val="0"/>
                                          </p:val>
                                        </p:tav>
                                        <p:tav tm="100000">
                                          <p:val>
                                            <p:strVal val="#ppt_h"/>
                                          </p:val>
                                        </p:tav>
                                      </p:tavLst>
                                    </p:anim>
                                    <p:anim calcmode="lin" valueType="num">
                                      <p:cBhvr>
                                        <p:cTn id="24" dur="1000" fill="hold"/>
                                        <p:tgtEl>
                                          <p:spTgt spid="6"/>
                                        </p:tgtEl>
                                        <p:attrNameLst>
                                          <p:attrName>style.rotation</p:attrName>
                                        </p:attrNameLst>
                                      </p:cBhvr>
                                      <p:tavLst>
                                        <p:tav tm="0">
                                          <p:val>
                                            <p:fltVal val="90"/>
                                          </p:val>
                                        </p:tav>
                                        <p:tav tm="100000">
                                          <p:val>
                                            <p:fltVal val="0"/>
                                          </p:val>
                                        </p:tav>
                                      </p:tavLst>
                                    </p:anim>
                                    <p:animEffect transition="in" filter="fade">
                                      <p:cBhvr>
                                        <p:cTn id="25"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0">
              <a:srgbClr val="D4DEFF"/>
            </a:gs>
          </a:gsLst>
          <a:lin ang="5400000" scaled="0"/>
          <a:tileRect/>
        </a:gradFill>
        <a:effectLst/>
      </p:bgPr>
    </p:bg>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85800" y="76200"/>
            <a:ext cx="7772400" cy="760512"/>
          </a:xfrm>
        </p:spPr>
        <p:txBody>
          <a:bodyPr>
            <a:noAutofit/>
          </a:bodyPr>
          <a:lstStyle/>
          <a:p>
            <a:pPr eaLnBrk="1" hangingPunct="1"/>
            <a:r>
              <a:rPr lang="en-US" sz="4800" dirty="0">
                <a:latin typeface="Arial" charset="0"/>
                <a:ea typeface="ＭＳ Ｐゴシック" pitchFamily="34" charset="-128"/>
                <a:cs typeface="Arial" charset="0"/>
              </a:rPr>
              <a:t>Working Memory</a:t>
            </a:r>
          </a:p>
        </p:txBody>
      </p:sp>
      <p:pic>
        <p:nvPicPr>
          <p:cNvPr id="19459" name="Picture 5" descr="&#10;brainstem.jpg                                                  0005E5F7Macintosh HD                   BD75303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763712"/>
            <a:ext cx="3015489" cy="2659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Line 6"/>
          <p:cNvSpPr>
            <a:spLocks noChangeShapeType="1"/>
          </p:cNvSpPr>
          <p:nvPr/>
        </p:nvSpPr>
        <p:spPr bwMode="auto">
          <a:xfrm flipH="1">
            <a:off x="2771800" y="1763712"/>
            <a:ext cx="862012" cy="587375"/>
          </a:xfrm>
          <a:prstGeom prst="line">
            <a:avLst/>
          </a:prstGeom>
          <a:noFill/>
          <a:ln w="5715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2" name="Diagram 1"/>
          <p:cNvGraphicFramePr/>
          <p:nvPr>
            <p:extLst>
              <p:ext uri="{D42A27DB-BD31-4B8C-83A1-F6EECF244321}">
                <p14:modId xmlns:p14="http://schemas.microsoft.com/office/powerpoint/2010/main" val="1850093525"/>
              </p:ext>
            </p:extLst>
          </p:nvPr>
        </p:nvGraphicFramePr>
        <p:xfrm>
          <a:off x="467544" y="849559"/>
          <a:ext cx="8164140" cy="8309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62"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24798" y="1763712"/>
            <a:ext cx="3975100" cy="4569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3" name="TextBox 8"/>
          <p:cNvSpPr txBox="1">
            <a:spLocks noChangeArrowheads="1"/>
          </p:cNvSpPr>
          <p:nvPr/>
        </p:nvSpPr>
        <p:spPr bwMode="auto">
          <a:xfrm>
            <a:off x="5225357" y="6333516"/>
            <a:ext cx="1828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Young adult</a:t>
            </a:r>
          </a:p>
        </p:txBody>
      </p:sp>
      <p:sp>
        <p:nvSpPr>
          <p:cNvPr id="19464" name="TextBox 9"/>
          <p:cNvSpPr txBox="1">
            <a:spLocks noChangeArrowheads="1"/>
          </p:cNvSpPr>
          <p:nvPr/>
        </p:nvSpPr>
        <p:spPr bwMode="auto">
          <a:xfrm>
            <a:off x="7383088" y="6321438"/>
            <a:ext cx="1828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Older adult</a:t>
            </a:r>
          </a:p>
        </p:txBody>
      </p:sp>
      <p:pic>
        <p:nvPicPr>
          <p:cNvPr id="1026"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7504" y="4422990"/>
            <a:ext cx="4905304" cy="2434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49726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0">
              <a:srgbClr val="D4DEFF"/>
            </a:gs>
          </a:gsLst>
          <a:lin ang="5400000" scaled="0"/>
          <a:tileRect/>
        </a:gra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28600" y="-153650"/>
            <a:ext cx="8763000" cy="1143000"/>
          </a:xfrm>
        </p:spPr>
        <p:txBody>
          <a:bodyPr>
            <a:normAutofit/>
          </a:bodyPr>
          <a:lstStyle/>
          <a:p>
            <a:pPr eaLnBrk="1" hangingPunct="1"/>
            <a:r>
              <a:rPr lang="en-US" sz="3200" b="1" dirty="0">
                <a:latin typeface="Arial" charset="0"/>
                <a:ea typeface="ＭＳ Ｐゴシック" pitchFamily="34" charset="-128"/>
              </a:rPr>
              <a:t>Working Memory &amp; Processing Speed</a:t>
            </a:r>
            <a:endParaRPr lang="en-US" sz="4000" dirty="0">
              <a:ea typeface="ＭＳ Ｐゴシック" pitchFamily="34" charset="-128"/>
            </a:endParaRPr>
          </a:p>
        </p:txBody>
      </p:sp>
      <p:grpSp>
        <p:nvGrpSpPr>
          <p:cNvPr id="2" name="Group 9"/>
          <p:cNvGrpSpPr>
            <a:grpSpLocks/>
          </p:cNvGrpSpPr>
          <p:nvPr/>
        </p:nvGrpSpPr>
        <p:grpSpPr bwMode="auto">
          <a:xfrm>
            <a:off x="112842" y="3109695"/>
            <a:ext cx="8549621" cy="2286000"/>
            <a:chOff x="1208" y="2304"/>
            <a:chExt cx="4157" cy="1440"/>
          </a:xfrm>
        </p:grpSpPr>
        <p:sp>
          <p:nvSpPr>
            <p:cNvPr id="22537" name="Text Box 5"/>
            <p:cNvSpPr txBox="1">
              <a:spLocks noChangeArrowheads="1"/>
            </p:cNvSpPr>
            <p:nvPr/>
          </p:nvSpPr>
          <p:spPr bwMode="auto">
            <a:xfrm>
              <a:off x="1208" y="2304"/>
              <a:ext cx="3096" cy="1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pitchFamily="34" charset="-128"/>
                </a:defRPr>
              </a:lvl1pPr>
              <a:lvl2pPr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457200" marR="0" lvl="1" indent="0" algn="l" defTabSz="914400" rtl="0" eaLnBrk="0" fontAlgn="auto" latinLnBrk="0" hangingPunct="0">
                <a:lnSpc>
                  <a:spcPct val="9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Somewhat slower on “simple associative” tasks (e.g., hitting brakes in response to red light) </a:t>
              </a:r>
            </a:p>
            <a:p>
              <a:pPr marL="0" marR="0" lvl="0" indent="0" algn="l" defTabSz="914400" rtl="0" eaLnBrk="0" fontAlgn="auto" latinLnBrk="0" hangingPunct="0">
                <a:lnSpc>
                  <a:spcPct val="100000"/>
                </a:lnSpc>
                <a:spcBef>
                  <a:spcPct val="50000"/>
                </a:spcBef>
                <a:spcAft>
                  <a:spcPts val="0"/>
                </a:spcAft>
                <a:buClrTx/>
                <a:buSzTx/>
                <a:buFontTx/>
                <a:buNone/>
                <a:tabLst/>
                <a:defRPr/>
              </a:pPr>
              <a:endParaRPr kumimoji="0" lang="en-US" sz="2000" b="1" i="0" u="none" strike="noStrike" kern="1200" cap="none" spc="0" normalizeH="0" baseline="0" noProof="0" dirty="0">
                <a:ln>
                  <a:noFill/>
                </a:ln>
                <a:solidFill>
                  <a:srgbClr val="00FF00"/>
                </a:solidFill>
                <a:effectLst/>
                <a:uLnTx/>
                <a:uFillTx/>
                <a:latin typeface="Arial" charset="0"/>
                <a:ea typeface="ＭＳ Ｐゴシック" pitchFamily="34" charset="-128"/>
                <a:cs typeface="+mn-cs"/>
              </a:endParaRPr>
            </a:p>
          </p:txBody>
        </p:sp>
        <p:pic>
          <p:nvPicPr>
            <p:cNvPr id="22538" name="Picture 7" descr="&#10;redlight.tiff                                                  0007C875Macintosh HD                   BE95DC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4" y="2352"/>
              <a:ext cx="711" cy="1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 name="Group 10"/>
          <p:cNvGrpSpPr>
            <a:grpSpLocks/>
          </p:cNvGrpSpPr>
          <p:nvPr/>
        </p:nvGrpSpPr>
        <p:grpSpPr bwMode="auto">
          <a:xfrm>
            <a:off x="112842" y="3185895"/>
            <a:ext cx="8549621" cy="2627156"/>
            <a:chOff x="303867" y="3352800"/>
            <a:chExt cx="8549621" cy="2627486"/>
          </a:xfrm>
        </p:grpSpPr>
        <p:sp>
          <p:nvSpPr>
            <p:cNvPr id="22535" name="Rectangle 8"/>
            <p:cNvSpPr>
              <a:spLocks noChangeArrowheads="1"/>
            </p:cNvSpPr>
            <p:nvPr/>
          </p:nvSpPr>
          <p:spPr bwMode="auto">
            <a:xfrm>
              <a:off x="303867" y="4724400"/>
              <a:ext cx="6944663" cy="125588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p>
              <a:pPr defTabSz="914400" eaLnBrk="0" hangingPunct="0">
                <a:lnSpc>
                  <a:spcPct val="90000"/>
                </a:lnSpc>
              </a:pPr>
              <a:r>
                <a:rPr kumimoji="0" lang="en-US" sz="2800" b="0" i="0" u="none" strike="noStrike" kern="1200" cap="none" spc="0" normalizeH="0" baseline="0" noProof="0" dirty="0">
                  <a:ln>
                    <a:noFill/>
                  </a:ln>
                  <a:solidFill>
                    <a:prstClr val="black"/>
                  </a:solidFill>
                  <a:effectLst/>
                  <a:uLnTx/>
                  <a:uFillTx/>
                  <a:latin typeface="Calibri"/>
                  <a:ea typeface="+mn-ea"/>
                  <a:cs typeface="+mn-cs"/>
                </a:rPr>
                <a:t>Even more pronounced slowing on “complex choice” tasks (e.g., deciding whether to accelerate or brake at a yellow light)</a:t>
              </a:r>
            </a:p>
          </p:txBody>
        </p:sp>
        <p:pic>
          <p:nvPicPr>
            <p:cNvPr id="22536" name="Picture 5" descr="traffic-light_yellow.jpg                                       0010E1AEMacintosh HD                   BE95DCA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91400" y="3352800"/>
              <a:ext cx="1462088" cy="222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2534" name="TextBox 9"/>
          <p:cNvSpPr txBox="1">
            <a:spLocks noChangeArrowheads="1"/>
          </p:cNvSpPr>
          <p:nvPr/>
        </p:nvSpPr>
        <p:spPr bwMode="auto">
          <a:xfrm>
            <a:off x="609600" y="6248400"/>
            <a:ext cx="8382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T. </a:t>
            </a:r>
            <a:r>
              <a:rPr kumimoji="0" lang="en-US" b="0" i="0" u="none" strike="noStrike" kern="1200" cap="none" spc="0" normalizeH="0" baseline="0" noProof="0" dirty="0" err="1">
                <a:ln>
                  <a:noFill/>
                </a:ln>
                <a:solidFill>
                  <a:prstClr val="black"/>
                </a:solidFill>
                <a:effectLst/>
                <a:uLnTx/>
                <a:uFillTx/>
                <a:latin typeface="Arial" charset="0"/>
                <a:ea typeface="ＭＳ Ｐゴシック" pitchFamily="34" charset="-128"/>
                <a:cs typeface="+mn-cs"/>
              </a:rPr>
              <a:t>Salthouse</a:t>
            </a:r>
            <a:endParaRPr kumimoji="0" lang="en-US"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graphicFrame>
        <p:nvGraphicFramePr>
          <p:cNvPr id="4" name="Diagram 3"/>
          <p:cNvGraphicFramePr/>
          <p:nvPr>
            <p:extLst>
              <p:ext uri="{D42A27DB-BD31-4B8C-83A1-F6EECF244321}">
                <p14:modId xmlns:p14="http://schemas.microsoft.com/office/powerpoint/2010/main" val="2313906187"/>
              </p:ext>
            </p:extLst>
          </p:nvPr>
        </p:nvGraphicFramePr>
        <p:xfrm>
          <a:off x="-28203" y="899592"/>
          <a:ext cx="8280920" cy="18733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6" name="Diagram 5"/>
          <p:cNvGraphicFramePr/>
          <p:nvPr>
            <p:extLst>
              <p:ext uri="{D42A27DB-BD31-4B8C-83A1-F6EECF244321}">
                <p14:modId xmlns:p14="http://schemas.microsoft.com/office/powerpoint/2010/main" val="151815255"/>
              </p:ext>
            </p:extLst>
          </p:nvPr>
        </p:nvGraphicFramePr>
        <p:xfrm>
          <a:off x="5020887" y="1014424"/>
          <a:ext cx="4048297" cy="136087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16454645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2000"/>
                                        <p:tgtEl>
                                          <p:spTgt spid="3"/>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Age &amp; response speed</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630755"/>
            <a:ext cx="9060876" cy="6309420"/>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noProof="0" dirty="0" smtClean="0">
                <a:solidFill>
                  <a:prstClr val="black"/>
                </a:solidFill>
                <a:latin typeface="Tw Cen MT" panose="020B0602020104020603"/>
              </a:rPr>
              <a:t>Response speed decreases with age </a:t>
            </a:r>
          </a:p>
          <a:p>
            <a:pPr marL="342900" indent="-342900">
              <a:buFont typeface="Arial" panose="020B0604020202020204" pitchFamily="34" charset="0"/>
              <a:buChar char="•"/>
              <a:defRPr/>
            </a:pPr>
            <a:r>
              <a:rPr kumimoji="0" lang="en-GB" sz="2800" b="0" i="0" u="none" strike="noStrike" kern="1200" cap="none" spc="0" normalizeH="0" baseline="0" dirty="0" smtClean="0">
                <a:ln>
                  <a:noFill/>
                </a:ln>
                <a:solidFill>
                  <a:prstClr val="black"/>
                </a:solidFill>
                <a:effectLst/>
                <a:uLnTx/>
                <a:uFillTx/>
                <a:latin typeface="Tw Cen MT" panose="020B0602020104020603"/>
                <a:ea typeface="+mn-ea"/>
                <a:cs typeface="+mn-cs"/>
              </a:rPr>
              <a:t>It</a:t>
            </a:r>
            <a:r>
              <a:rPr kumimoji="0" lang="en-GB" sz="2800" b="0" i="0" u="none" strike="noStrike" kern="1200" cap="none" spc="0" normalizeH="0" dirty="0" smtClean="0">
                <a:ln>
                  <a:noFill/>
                </a:ln>
                <a:solidFill>
                  <a:prstClr val="black"/>
                </a:solidFill>
                <a:effectLst/>
                <a:uLnTx/>
                <a:uFillTx/>
                <a:latin typeface="Tw Cen MT" panose="020B0602020104020603"/>
                <a:ea typeface="+mn-ea"/>
                <a:cs typeface="+mn-cs"/>
              </a:rPr>
              <a:t> can occur for:</a:t>
            </a:r>
          </a:p>
          <a:p>
            <a:pPr marL="971550" lvl="1" indent="-514350">
              <a:buFont typeface="+mj-lt"/>
              <a:buAutoNum type="arabicPeriod"/>
              <a:defRPr/>
            </a:pPr>
            <a:r>
              <a:rPr kumimoji="0" lang="en-GB" sz="2800" b="0" i="0" u="none" strike="noStrike" kern="1200" cap="none" spc="0" normalizeH="0" dirty="0" smtClean="0">
                <a:ln>
                  <a:noFill/>
                </a:ln>
                <a:solidFill>
                  <a:prstClr val="black"/>
                </a:solidFill>
                <a:effectLst/>
                <a:uLnTx/>
                <a:uFillTx/>
                <a:latin typeface="Tw Cen MT" panose="020B0602020104020603"/>
                <a:ea typeface="+mn-ea"/>
                <a:cs typeface="+mn-cs"/>
              </a:rPr>
              <a:t>Tasks involving presentation of information to a particular sensory modality.</a:t>
            </a:r>
          </a:p>
          <a:p>
            <a:pPr marL="971550" lvl="1" indent="-514350">
              <a:buFont typeface="+mj-lt"/>
              <a:buAutoNum type="arabicPeriod"/>
              <a:defRPr/>
            </a:pPr>
            <a:r>
              <a:rPr lang="en-GB" sz="2800" baseline="0" noProof="0" dirty="0" smtClean="0">
                <a:solidFill>
                  <a:prstClr val="black"/>
                </a:solidFill>
                <a:latin typeface="Tw Cen MT" panose="020B0602020104020603"/>
              </a:rPr>
              <a:t>Tasks requiring a particular motor response. </a:t>
            </a:r>
          </a:p>
          <a:p>
            <a:pPr marL="971550" lvl="1" indent="-514350">
              <a:buFont typeface="+mj-lt"/>
              <a:buAutoNum type="arabicPeriod"/>
              <a:defRPr/>
            </a:pPr>
            <a:endParaRPr kumimoji="0" lang="en-GB" sz="2800" b="0" i="0" u="none" strike="noStrike" kern="1200" cap="none" spc="0" normalizeH="0" dirty="0">
              <a:ln>
                <a:noFill/>
              </a:ln>
              <a:solidFill>
                <a:prstClr val="black"/>
              </a:solidFill>
              <a:effectLst/>
              <a:uLnTx/>
              <a:uFillTx/>
              <a:latin typeface="Tw Cen MT" panose="020B0602020104020603"/>
              <a:ea typeface="+mn-ea"/>
              <a:cs typeface="+mn-cs"/>
            </a:endParaRPr>
          </a:p>
          <a:p>
            <a:pPr marL="514350" indent="-514350">
              <a:buFont typeface="Arial" panose="020B0604020202020204" pitchFamily="34" charset="0"/>
              <a:buChar char="•"/>
              <a:defRPr/>
            </a:pPr>
            <a:r>
              <a:rPr lang="en-GB" sz="2800" baseline="0" noProof="0" dirty="0" smtClean="0">
                <a:solidFill>
                  <a:prstClr val="black"/>
                </a:solidFill>
                <a:latin typeface="Tw Cen MT" panose="020B0602020104020603"/>
              </a:rPr>
              <a:t>It is also suggested that age-related slowing occurs across all processing stages involved in speeded-response:</a:t>
            </a:r>
          </a:p>
          <a:p>
            <a:pPr marL="514350" indent="-514350">
              <a:buFont typeface="Arial" panose="020B0604020202020204" pitchFamily="34" charset="0"/>
              <a:buChar char="•"/>
              <a:defRPr/>
            </a:pPr>
            <a:endParaRPr lang="en-GB" sz="1200" baseline="0" noProof="0" dirty="0" smtClean="0">
              <a:solidFill>
                <a:prstClr val="black"/>
              </a:solidFill>
              <a:latin typeface="Tw Cen MT" panose="020B0602020104020603"/>
            </a:endParaRPr>
          </a:p>
          <a:p>
            <a:pPr>
              <a:defRPr/>
            </a:pPr>
            <a:r>
              <a:rPr kumimoji="0" lang="en-GB" sz="2800" b="0" i="0" u="none" strike="noStrike" kern="1200" cap="none" spc="0" normalizeH="0" dirty="0" smtClean="0">
                <a:ln>
                  <a:noFill/>
                </a:ln>
                <a:solidFill>
                  <a:prstClr val="black"/>
                </a:solidFill>
                <a:effectLst/>
                <a:uLnTx/>
                <a:uFillTx/>
                <a:latin typeface="Tw Cen MT" panose="020B0602020104020603"/>
                <a:ea typeface="+mn-ea"/>
                <a:cs typeface="+mn-cs"/>
              </a:rPr>
              <a:t>   Encoding </a:t>
            </a:r>
            <a:r>
              <a:rPr kumimoji="0" lang="en-GB" sz="2800" b="0" i="0" u="none" strike="noStrike" kern="1200" cap="none" spc="0" normalizeH="0" dirty="0" smtClean="0">
                <a:ln>
                  <a:noFill/>
                </a:ln>
                <a:solidFill>
                  <a:prstClr val="black"/>
                </a:solidFill>
                <a:effectLst/>
                <a:uLnTx/>
                <a:uFillTx/>
                <a:latin typeface="Tw Cen MT" panose="020B0602020104020603"/>
                <a:ea typeface="+mn-ea"/>
                <a:cs typeface="+mn-cs"/>
                <a:sym typeface="Wingdings" panose="05000000000000000000" pitchFamily="2" charset="2"/>
              </a:rPr>
              <a:t> Comparison  Response selection  Execution</a:t>
            </a:r>
          </a:p>
          <a:p>
            <a:pPr>
              <a:defRPr/>
            </a:pPr>
            <a:endParaRPr lang="en-GB" baseline="0" noProof="0" dirty="0">
              <a:solidFill>
                <a:prstClr val="black"/>
              </a:solidFill>
              <a:latin typeface="Tw Cen MT" panose="020B0602020104020603"/>
              <a:sym typeface="Wingdings" panose="05000000000000000000" pitchFamily="2" charset="2"/>
            </a:endParaRPr>
          </a:p>
          <a:p>
            <a:pPr marL="457200" indent="-457200">
              <a:buFont typeface="Arial" panose="020B0604020202020204" pitchFamily="34" charset="0"/>
              <a:buChar char="•"/>
              <a:defRPr/>
            </a:pPr>
            <a:r>
              <a:rPr kumimoji="0" lang="en-GB" sz="2800" b="0" i="0" u="none" strike="noStrike" kern="1200" cap="none" spc="0" normalizeH="0" dirty="0" smtClean="0">
                <a:ln>
                  <a:noFill/>
                </a:ln>
                <a:solidFill>
                  <a:prstClr val="black"/>
                </a:solidFill>
                <a:effectLst/>
                <a:uLnTx/>
                <a:uFillTx/>
                <a:latin typeface="Tw Cen MT" panose="020B0602020104020603"/>
                <a:ea typeface="+mn-ea"/>
                <a:cs typeface="+mn-cs"/>
                <a:sym typeface="Wingdings" panose="05000000000000000000" pitchFamily="2" charset="2"/>
              </a:rPr>
              <a:t>Response slowing is thought to be general rather than specific and has been attributable to changes in the rate of central nervous system processing speed </a:t>
            </a:r>
            <a:r>
              <a:rPr lang="en-GB" sz="2800" dirty="0" smtClean="0">
                <a:solidFill>
                  <a:prstClr val="black"/>
                </a:solidFill>
                <a:latin typeface="Tw Cen MT" panose="020B0602020104020603"/>
                <a:sym typeface="Wingdings" panose="05000000000000000000" pitchFamily="2" charset="2"/>
              </a:rPr>
              <a:t>(</a:t>
            </a:r>
            <a:r>
              <a:rPr kumimoji="0" lang="en-GB" sz="2800" b="0" i="0" u="none" strike="noStrike" kern="1200" cap="none" spc="0" normalizeH="0" dirty="0" err="1" smtClean="0">
                <a:ln>
                  <a:noFill/>
                </a:ln>
                <a:solidFill>
                  <a:prstClr val="black"/>
                </a:solidFill>
                <a:effectLst/>
                <a:uLnTx/>
                <a:uFillTx/>
                <a:latin typeface="Tw Cen MT" panose="020B0602020104020603"/>
                <a:ea typeface="+mn-ea"/>
                <a:cs typeface="+mn-cs"/>
                <a:sym typeface="Wingdings" panose="05000000000000000000" pitchFamily="2" charset="2"/>
              </a:rPr>
              <a:t>Birren</a:t>
            </a:r>
            <a:r>
              <a:rPr kumimoji="0" lang="en-GB" sz="2800" b="0" i="0" u="none" strike="noStrike" kern="1200" cap="none" spc="0" normalizeH="0" dirty="0" smtClean="0">
                <a:ln>
                  <a:noFill/>
                </a:ln>
                <a:solidFill>
                  <a:prstClr val="black"/>
                </a:solidFill>
                <a:effectLst/>
                <a:uLnTx/>
                <a:uFillTx/>
                <a:latin typeface="Tw Cen MT" panose="020B0602020104020603"/>
                <a:ea typeface="+mn-ea"/>
                <a:cs typeface="+mn-cs"/>
                <a:sym typeface="Wingdings" panose="05000000000000000000" pitchFamily="2" charset="2"/>
              </a:rPr>
              <a:t> &amp; Fisher, 1995). </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7511747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Age &amp; response speed</a:t>
            </a: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24935" y="630755"/>
            <a:ext cx="9060876" cy="5416868"/>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noProof="0" dirty="0" smtClean="0">
                <a:solidFill>
                  <a:prstClr val="black"/>
                </a:solidFill>
                <a:latin typeface="Tw Cen MT" panose="020B0602020104020603"/>
              </a:rPr>
              <a:t>Age related speed performance becomes more pronounced as a task becomes more difficult or complex.</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noProof="0" dirty="0" smtClean="0">
              <a:solidFill>
                <a:prstClr val="black"/>
              </a:solidFill>
              <a:latin typeface="Tw Cen MT" panose="020B0602020104020603"/>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smtClean="0">
                <a:solidFill>
                  <a:prstClr val="black"/>
                </a:solidFill>
                <a:latin typeface="Tw Cen MT" panose="020B0602020104020603"/>
              </a:rPr>
              <a:t>The “Complexity Hypothesis”: </a:t>
            </a:r>
          </a:p>
          <a:p>
            <a:pPr marL="800100" lvl="1" indent="-342900">
              <a:buFont typeface="Arial" panose="020B0604020202020204" pitchFamily="34" charset="0"/>
              <a:buChar char="•"/>
              <a:defRPr/>
            </a:pPr>
            <a:r>
              <a:rPr lang="en-GB" sz="2800" dirty="0" smtClean="0">
                <a:solidFill>
                  <a:prstClr val="black"/>
                </a:solidFill>
                <a:latin typeface="Tw Cen MT" panose="020B0602020104020603"/>
              </a:rPr>
              <a:t>Differences in response times between older and younger adults become greater as:</a:t>
            </a:r>
          </a:p>
          <a:p>
            <a:pPr marL="1257300" lvl="2" indent="-342900">
              <a:buFont typeface="Arial" panose="020B0604020202020204" pitchFamily="34" charset="0"/>
              <a:buChar char="•"/>
              <a:defRPr/>
            </a:pPr>
            <a:r>
              <a:rPr lang="en-GB" sz="2800" dirty="0" smtClean="0">
                <a:solidFill>
                  <a:prstClr val="black"/>
                </a:solidFill>
                <a:latin typeface="Tw Cen MT" panose="020B0602020104020603"/>
              </a:rPr>
              <a:t>Central processing demands are increased while,</a:t>
            </a:r>
          </a:p>
          <a:p>
            <a:pPr marL="1257300" lvl="2" indent="-342900">
              <a:buFont typeface="Arial" panose="020B0604020202020204" pitchFamily="34" charset="0"/>
              <a:buChar char="•"/>
              <a:defRPr/>
            </a:pPr>
            <a:r>
              <a:rPr lang="en-GB" sz="2800" dirty="0" smtClean="0">
                <a:solidFill>
                  <a:prstClr val="black"/>
                </a:solidFill>
                <a:latin typeface="Tw Cen MT" panose="020B0602020104020603"/>
              </a:rPr>
              <a:t>Peripheral processing demands are controlled (</a:t>
            </a:r>
            <a:r>
              <a:rPr lang="en-GB" sz="2800" dirty="0" err="1" smtClean="0">
                <a:solidFill>
                  <a:prstClr val="black"/>
                </a:solidFill>
                <a:latin typeface="Tw Cen MT" panose="020B0602020104020603"/>
              </a:rPr>
              <a:t>Salthouse</a:t>
            </a:r>
            <a:r>
              <a:rPr lang="en-GB" sz="2800" dirty="0" smtClean="0">
                <a:solidFill>
                  <a:prstClr val="black"/>
                </a:solidFill>
                <a:latin typeface="Tw Cen MT" panose="020B0602020104020603"/>
              </a:rPr>
              <a:t>, 1985).</a:t>
            </a:r>
            <a:r>
              <a:rPr lang="en-GB" sz="2800" noProof="0" dirty="0" smtClean="0">
                <a:solidFill>
                  <a:prstClr val="black"/>
                </a:solidFill>
                <a:latin typeface="Tw Cen MT" panose="020B0602020104020603"/>
              </a:rPr>
              <a:t> </a:t>
            </a:r>
          </a:p>
          <a:p>
            <a:pPr marL="1257300" lvl="2" indent="-342900">
              <a:buFont typeface="Arial" panose="020B0604020202020204" pitchFamily="34" charset="0"/>
              <a:buChar char="•"/>
              <a:defRPr/>
            </a:pPr>
            <a:endParaRPr lang="en-GB" sz="1400" dirty="0">
              <a:solidFill>
                <a:prstClr val="black"/>
              </a:solidFill>
              <a:latin typeface="Tw Cen MT" panose="020B0602020104020603"/>
            </a:endParaRPr>
          </a:p>
          <a:p>
            <a:pPr marL="342900" indent="-342900">
              <a:buFont typeface="Arial" panose="020B0604020202020204" pitchFamily="34" charset="0"/>
              <a:buChar char="•"/>
              <a:defRPr/>
            </a:pPr>
            <a:r>
              <a:rPr lang="en-GB" sz="2800" noProof="0" dirty="0" smtClean="0">
                <a:solidFill>
                  <a:prstClr val="black"/>
                </a:solidFill>
                <a:latin typeface="Tw Cen MT" panose="020B0602020104020603"/>
              </a:rPr>
              <a:t>This hypothesis tested using ‘Brinley Plots’ (Brinley, 1965): </a:t>
            </a:r>
          </a:p>
          <a:p>
            <a:pPr marL="800100" lvl="1" indent="-342900">
              <a:buFont typeface="Arial" panose="020B0604020202020204" pitchFamily="34" charset="0"/>
              <a:buChar char="•"/>
              <a:defRPr/>
            </a:pPr>
            <a:r>
              <a:rPr lang="en-GB" sz="2800" dirty="0" smtClean="0">
                <a:solidFill>
                  <a:prstClr val="black"/>
                </a:solidFill>
                <a:latin typeface="Tw Cen MT" panose="020B0602020104020603"/>
              </a:rPr>
              <a:t>Mean RTs for older adults were a linear function of mean RTs for younger adults. </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376842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Age &amp; response speed</a:t>
            </a:r>
            <a:endParaRPr lang="en-GB" sz="4000" b="1" dirty="0">
              <a:solidFill>
                <a:schemeClr val="bg1"/>
              </a:solidFill>
              <a:latin typeface="Arial" panose="020B0604020202020204" pitchFamily="34" charset="0"/>
              <a:cs typeface="Arial" panose="020B0604020202020204" pitchFamily="34" charset="0"/>
            </a:endParaRPr>
          </a:p>
        </p:txBody>
      </p:sp>
      <p:graphicFrame>
        <p:nvGraphicFramePr>
          <p:cNvPr id="9" name="Chart 8"/>
          <p:cNvGraphicFramePr/>
          <p:nvPr>
            <p:extLst>
              <p:ext uri="{D42A27DB-BD31-4B8C-83A1-F6EECF244321}">
                <p14:modId xmlns:p14="http://schemas.microsoft.com/office/powerpoint/2010/main" val="986259760"/>
              </p:ext>
            </p:extLst>
          </p:nvPr>
        </p:nvGraphicFramePr>
        <p:xfrm>
          <a:off x="0" y="709880"/>
          <a:ext cx="6109855" cy="3280229"/>
        </p:xfrm>
        <a:graphic>
          <a:graphicData uri="http://schemas.openxmlformats.org/drawingml/2006/chart">
            <c:chart xmlns:c="http://schemas.openxmlformats.org/drawingml/2006/chart" xmlns:r="http://schemas.openxmlformats.org/officeDocument/2006/relationships" r:id="rId2"/>
          </a:graphicData>
        </a:graphic>
      </p:graphicFrame>
      <p:sp>
        <p:nvSpPr>
          <p:cNvPr id="10" name="TextBox 9"/>
          <p:cNvSpPr txBox="1"/>
          <p:nvPr/>
        </p:nvSpPr>
        <p:spPr>
          <a:xfrm>
            <a:off x="5744096" y="733169"/>
            <a:ext cx="3333402" cy="224676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2000" dirty="0" smtClean="0">
                <a:solidFill>
                  <a:schemeClr val="bg1"/>
                </a:solidFill>
              </a:rPr>
              <a:t>Meta-analysis has revealed that across all levels of complexity and in a variety of different tasks, mean choice RTs for older adults were linearly related to those of younger adults (</a:t>
            </a:r>
            <a:r>
              <a:rPr lang="en-GB" sz="2000" dirty="0" err="1" smtClean="0">
                <a:solidFill>
                  <a:schemeClr val="bg1"/>
                </a:solidFill>
              </a:rPr>
              <a:t>Cerella</a:t>
            </a:r>
            <a:r>
              <a:rPr lang="en-GB" sz="2000" dirty="0" smtClean="0">
                <a:solidFill>
                  <a:schemeClr val="bg1"/>
                </a:solidFill>
              </a:rPr>
              <a:t>, 1985) </a:t>
            </a:r>
            <a:endParaRPr lang="en-GB" sz="2000" dirty="0">
              <a:solidFill>
                <a:schemeClr val="bg1"/>
              </a:solidFill>
            </a:endParaRPr>
          </a:p>
        </p:txBody>
      </p:sp>
      <p:sp>
        <p:nvSpPr>
          <p:cNvPr id="11" name="TextBox 10"/>
          <p:cNvSpPr txBox="1"/>
          <p:nvPr/>
        </p:nvSpPr>
        <p:spPr>
          <a:xfrm>
            <a:off x="0" y="4030504"/>
            <a:ext cx="9077498" cy="2846933"/>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solidFill>
                  <a:schemeClr val="bg1"/>
                </a:solidFill>
              </a:rPr>
              <a:t>However, these findings seem to provide support for a generalised slowing hypothesis.</a:t>
            </a:r>
          </a:p>
          <a:p>
            <a:pPr marL="800100" lvl="1" indent="-342900">
              <a:buFont typeface="Arial" panose="020B0604020202020204" pitchFamily="34" charset="0"/>
              <a:buChar char="•"/>
            </a:pPr>
            <a:r>
              <a:rPr lang="en-GB" sz="2800" dirty="0" smtClean="0">
                <a:solidFill>
                  <a:schemeClr val="bg1"/>
                </a:solidFill>
              </a:rPr>
              <a:t>Increments in RTs for older adults are proportionately similar in all tasks regardless of complexity.</a:t>
            </a:r>
          </a:p>
          <a:p>
            <a:pPr marL="800100" lvl="1" indent="-342900">
              <a:buFont typeface="Arial" panose="020B0604020202020204" pitchFamily="34" charset="0"/>
              <a:buChar char="•"/>
            </a:pPr>
            <a:endParaRPr lang="en-GB" sz="1100" dirty="0">
              <a:solidFill>
                <a:schemeClr val="bg1"/>
              </a:solidFill>
            </a:endParaRPr>
          </a:p>
          <a:p>
            <a:pPr marL="342900" indent="-342900">
              <a:buFont typeface="Arial" panose="020B0604020202020204" pitchFamily="34" charset="0"/>
              <a:buChar char="•"/>
            </a:pPr>
            <a:r>
              <a:rPr lang="en-GB" sz="2800" dirty="0" smtClean="0">
                <a:solidFill>
                  <a:schemeClr val="bg1"/>
                </a:solidFill>
              </a:rPr>
              <a:t>Use of Brinley plots to discriminate between models has been question.</a:t>
            </a:r>
            <a:endParaRPr lang="en-GB" sz="2800" dirty="0">
              <a:solidFill>
                <a:schemeClr val="bg1"/>
              </a:solidFill>
            </a:endParaRPr>
          </a:p>
        </p:txBody>
      </p:sp>
    </p:spTree>
    <p:extLst>
      <p:ext uri="{BB962C8B-B14F-4D97-AF65-F5344CB8AC3E}">
        <p14:creationId xmlns:p14="http://schemas.microsoft.com/office/powerpoint/2010/main" val="1503494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p:cTn id="15" dur="1000" fill="hold"/>
                                        <p:tgtEl>
                                          <p:spTgt spid="10"/>
                                        </p:tgtEl>
                                        <p:attrNameLst>
                                          <p:attrName>ppt_w</p:attrName>
                                        </p:attrNameLst>
                                      </p:cBhvr>
                                      <p:tavLst>
                                        <p:tav tm="0">
                                          <p:val>
                                            <p:fltVal val="0"/>
                                          </p:val>
                                        </p:tav>
                                        <p:tav tm="100000">
                                          <p:val>
                                            <p:strVal val="#ppt_w"/>
                                          </p:val>
                                        </p:tav>
                                      </p:tavLst>
                                    </p:anim>
                                    <p:anim calcmode="lin" valueType="num">
                                      <p:cBhvr>
                                        <p:cTn id="16" dur="1000" fill="hold"/>
                                        <p:tgtEl>
                                          <p:spTgt spid="10"/>
                                        </p:tgtEl>
                                        <p:attrNameLst>
                                          <p:attrName>ppt_h</p:attrName>
                                        </p:attrNameLst>
                                      </p:cBhvr>
                                      <p:tavLst>
                                        <p:tav tm="0">
                                          <p:val>
                                            <p:fltVal val="0"/>
                                          </p:val>
                                        </p:tav>
                                        <p:tav tm="100000">
                                          <p:val>
                                            <p:strVal val="#ppt_h"/>
                                          </p:val>
                                        </p:tav>
                                      </p:tavLst>
                                    </p:anim>
                                    <p:anim calcmode="lin" valueType="num">
                                      <p:cBhvr>
                                        <p:cTn id="17" dur="1000" fill="hold"/>
                                        <p:tgtEl>
                                          <p:spTgt spid="10"/>
                                        </p:tgtEl>
                                        <p:attrNameLst>
                                          <p:attrName>style.rotation</p:attrName>
                                        </p:attrNameLst>
                                      </p:cBhvr>
                                      <p:tavLst>
                                        <p:tav tm="0">
                                          <p:val>
                                            <p:fltVal val="90"/>
                                          </p:val>
                                        </p:tav>
                                        <p:tav tm="100000">
                                          <p:val>
                                            <p:fltVal val="0"/>
                                          </p:val>
                                        </p:tav>
                                      </p:tavLst>
                                    </p:anim>
                                    <p:animEffect transition="in" filter="fade">
                                      <p:cBhvr>
                                        <p:cTn id="18" dur="10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Effect transition="in" filter="randombar(horizontal)">
                                      <p:cBhvr>
                                        <p:cTn id="23" dur="500"/>
                                        <p:tgtEl>
                                          <p:spTgt spid="11">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11">
                                            <p:txEl>
                                              <p:pRg st="1" end="1"/>
                                            </p:txEl>
                                          </p:spTgt>
                                        </p:tgtEl>
                                        <p:attrNameLst>
                                          <p:attrName>style.visibility</p:attrName>
                                        </p:attrNameLst>
                                      </p:cBhvr>
                                      <p:to>
                                        <p:strVal val="visible"/>
                                      </p:to>
                                    </p:set>
                                    <p:animEffect transition="in" filter="randombar(horizontal)">
                                      <p:cBhvr>
                                        <p:cTn id="28" dur="500"/>
                                        <p:tgtEl>
                                          <p:spTgt spid="11">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11">
                                            <p:txEl>
                                              <p:pRg st="3" end="3"/>
                                            </p:txEl>
                                          </p:spTgt>
                                        </p:tgtEl>
                                        <p:attrNameLst>
                                          <p:attrName>style.visibility</p:attrName>
                                        </p:attrNameLst>
                                      </p:cBhvr>
                                      <p:to>
                                        <p:strVal val="visible"/>
                                      </p:to>
                                    </p:set>
                                    <p:animEffect transition="in" filter="randombar(horizontal)">
                                      <p:cBhvr>
                                        <p:cTn id="33" dur="5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P spid="10"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Age &amp; response speed</a:t>
            </a:r>
            <a:endParaRPr lang="en-GB" sz="4000" b="1" dirty="0">
              <a:solidFill>
                <a:schemeClr val="bg1"/>
              </a:solidFill>
              <a:latin typeface="Arial" panose="020B0604020202020204" pitchFamily="34" charset="0"/>
              <a:cs typeface="Arial" panose="020B0604020202020204" pitchFamily="34" charset="0"/>
            </a:endParaRPr>
          </a:p>
        </p:txBody>
      </p:sp>
      <p:sp>
        <p:nvSpPr>
          <p:cNvPr id="11" name="TextBox 10"/>
          <p:cNvSpPr txBox="1"/>
          <p:nvPr/>
        </p:nvSpPr>
        <p:spPr>
          <a:xfrm>
            <a:off x="0" y="733169"/>
            <a:ext cx="9077498" cy="6678751"/>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solidFill>
                  <a:schemeClr val="bg1"/>
                </a:solidFill>
              </a:rPr>
              <a:t>Alternative: The “task-specific slowing” hypothesis:</a:t>
            </a:r>
          </a:p>
          <a:p>
            <a:pPr marL="800100" lvl="1" indent="-342900">
              <a:buFont typeface="Arial" panose="020B0604020202020204" pitchFamily="34" charset="0"/>
              <a:buChar char="•"/>
            </a:pPr>
            <a:r>
              <a:rPr lang="en-GB" sz="2800" dirty="0" smtClean="0">
                <a:solidFill>
                  <a:schemeClr val="bg1"/>
                </a:solidFill>
              </a:rPr>
              <a:t>Slowing in one task component process independent of slowing in other task component processes. </a:t>
            </a:r>
          </a:p>
          <a:p>
            <a:pPr marL="800100" lvl="1" indent="-342900">
              <a:buFont typeface="Arial" panose="020B0604020202020204" pitchFamily="34" charset="0"/>
              <a:buChar char="•"/>
            </a:pPr>
            <a:r>
              <a:rPr lang="en-GB" sz="2800" dirty="0" smtClean="0">
                <a:solidFill>
                  <a:schemeClr val="bg1"/>
                </a:solidFill>
              </a:rPr>
              <a:t>So, age-related slowing depends on the nature of the task being performed. </a:t>
            </a:r>
          </a:p>
          <a:p>
            <a:pPr marL="800100" lvl="1" indent="-342900">
              <a:buFont typeface="Arial" panose="020B0604020202020204" pitchFamily="34" charset="0"/>
              <a:buChar char="•"/>
            </a:pPr>
            <a:r>
              <a:rPr lang="en-GB" sz="2800" dirty="0" smtClean="0">
                <a:solidFill>
                  <a:schemeClr val="bg1"/>
                </a:solidFill>
              </a:rPr>
              <a:t>Across different tasks, the ratio of mean RTs for older adults to mean RTs for younger adults can vary.</a:t>
            </a:r>
          </a:p>
          <a:p>
            <a:pPr marL="1257300" lvl="2" indent="-342900">
              <a:buFont typeface="Arial" panose="020B0604020202020204" pitchFamily="34" charset="0"/>
              <a:buChar char="•"/>
            </a:pPr>
            <a:r>
              <a:rPr lang="en-GB" sz="2400" dirty="0" smtClean="0">
                <a:solidFill>
                  <a:schemeClr val="bg1"/>
                </a:solidFill>
              </a:rPr>
              <a:t>E.g., degree of slowing in lexical decision task not as pronounced in older adults as expected based on their performance in non-lexical decision tasks (Lima, Hale, &amp; Myerson, 1991).  </a:t>
            </a:r>
          </a:p>
          <a:p>
            <a:pPr marL="1257300" lvl="2" indent="-342900">
              <a:buFont typeface="Arial" panose="020B0604020202020204" pitchFamily="34" charset="0"/>
              <a:buChar char="•"/>
            </a:pPr>
            <a:endParaRPr lang="en-GB" sz="1400" dirty="0">
              <a:solidFill>
                <a:schemeClr val="bg1"/>
              </a:solidFill>
            </a:endParaRPr>
          </a:p>
          <a:p>
            <a:pPr marL="342900" indent="-342900">
              <a:buFont typeface="Arial" panose="020B0604020202020204" pitchFamily="34" charset="0"/>
              <a:buChar char="•"/>
            </a:pPr>
            <a:r>
              <a:rPr lang="en-GB" sz="2800" dirty="0" smtClean="0">
                <a:solidFill>
                  <a:schemeClr val="bg1"/>
                </a:solidFill>
              </a:rPr>
              <a:t>Therefore, although response does slow with increased age, there is dispute about the extent to which it is general or specific.  </a:t>
            </a:r>
          </a:p>
          <a:p>
            <a:pPr lvl="1"/>
            <a:endParaRPr lang="en-GB" sz="2800" dirty="0">
              <a:solidFill>
                <a:schemeClr val="bg1"/>
              </a:solidFill>
            </a:endParaRPr>
          </a:p>
        </p:txBody>
      </p:sp>
    </p:spTree>
    <p:extLst>
      <p:ext uri="{BB962C8B-B14F-4D97-AF65-F5344CB8AC3E}">
        <p14:creationId xmlns:p14="http://schemas.microsoft.com/office/powerpoint/2010/main" val="36511680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randombar(horizontal)">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randombar(horizontal)">
                                      <p:cBhvr>
                                        <p:cTn id="12" dur="500"/>
                                        <p:tgtEl>
                                          <p:spTgt spid="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Effect transition="in" filter="randombar(horizontal)">
                                      <p:cBhvr>
                                        <p:cTn id="17" dur="500"/>
                                        <p:tgtEl>
                                          <p:spTgt spid="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randombar(horizontal)">
                                      <p:cBhvr>
                                        <p:cTn id="22" dur="500"/>
                                        <p:tgtEl>
                                          <p:spTgt spid="1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animEffect transition="in" filter="randombar(horizontal)">
                                      <p:cBhvr>
                                        <p:cTn id="27" dur="500"/>
                                        <p:tgtEl>
                                          <p:spTgt spid="1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1">
                                            <p:txEl>
                                              <p:pRg st="6" end="6"/>
                                            </p:txEl>
                                          </p:spTgt>
                                        </p:tgtEl>
                                        <p:attrNameLst>
                                          <p:attrName>style.visibility</p:attrName>
                                        </p:attrNameLst>
                                      </p:cBhvr>
                                      <p:to>
                                        <p:strVal val="visible"/>
                                      </p:to>
                                    </p:set>
                                    <p:animEffect transition="in" filter="randombar(horizontal)">
                                      <p:cBhvr>
                                        <p:cTn id="32" dur="500"/>
                                        <p:tgtEl>
                                          <p:spTgt spid="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9258" y="1"/>
            <a:ext cx="8337665" cy="733168"/>
          </a:xfrm>
        </p:spPr>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Age &amp; response speed</a:t>
            </a:r>
            <a:endParaRPr lang="en-GB" sz="4000" b="1" dirty="0">
              <a:solidFill>
                <a:schemeClr val="bg1"/>
              </a:solidFill>
              <a:latin typeface="Arial" panose="020B0604020202020204" pitchFamily="34" charset="0"/>
              <a:cs typeface="Arial" panose="020B0604020202020204" pitchFamily="34" charset="0"/>
            </a:endParaRPr>
          </a:p>
        </p:txBody>
      </p:sp>
      <p:sp>
        <p:nvSpPr>
          <p:cNvPr id="11" name="TextBox 10"/>
          <p:cNvSpPr txBox="1"/>
          <p:nvPr/>
        </p:nvSpPr>
        <p:spPr>
          <a:xfrm>
            <a:off x="0" y="733169"/>
            <a:ext cx="9077498" cy="6001643"/>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solidFill>
                  <a:schemeClr val="bg1"/>
                </a:solidFill>
              </a:rPr>
              <a:t>Accounts of why any age-related slowing occurs at all has included psychological and biological explanations.</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2800" dirty="0" smtClean="0">
                <a:solidFill>
                  <a:schemeClr val="bg1"/>
                </a:solidFill>
              </a:rPr>
              <a:t>However, difficulty distinguishing between these as older individuals may compensate for biological changes in response speed by altering the way they carry out the task.</a:t>
            </a:r>
          </a:p>
          <a:p>
            <a:pPr marL="342900" indent="-342900">
              <a:buFont typeface="Arial" panose="020B0604020202020204" pitchFamily="34" charset="0"/>
              <a:buChar char="•"/>
            </a:pPr>
            <a:endParaRPr lang="en-GB" sz="1600" dirty="0" smtClean="0">
              <a:solidFill>
                <a:schemeClr val="bg1"/>
              </a:solidFill>
            </a:endParaRPr>
          </a:p>
          <a:p>
            <a:pPr marL="800100" lvl="1" indent="-342900">
              <a:buFont typeface="Arial" panose="020B0604020202020204" pitchFamily="34" charset="0"/>
              <a:buChar char="•"/>
            </a:pPr>
            <a:r>
              <a:rPr lang="en-GB" sz="2800" dirty="0" smtClean="0">
                <a:solidFill>
                  <a:schemeClr val="bg1"/>
                </a:solidFill>
              </a:rPr>
              <a:t>E.g., with the speed-accuracy trade-off: older adults favour caution while younger people adopt riskier strategies.</a:t>
            </a:r>
          </a:p>
          <a:p>
            <a:pPr marL="800100" lvl="1" indent="-342900">
              <a:buFont typeface="Arial" panose="020B0604020202020204" pitchFamily="34" charset="0"/>
              <a:buChar char="•"/>
            </a:pPr>
            <a:endParaRPr lang="en-GB" sz="1600" dirty="0" smtClean="0">
              <a:solidFill>
                <a:schemeClr val="bg1"/>
              </a:solidFill>
            </a:endParaRPr>
          </a:p>
          <a:p>
            <a:pPr marL="800100" lvl="1" indent="-342900">
              <a:buFont typeface="Arial" panose="020B0604020202020204" pitchFamily="34" charset="0"/>
              <a:buChar char="•"/>
            </a:pPr>
            <a:r>
              <a:rPr lang="en-GB" sz="2800" dirty="0" smtClean="0">
                <a:solidFill>
                  <a:schemeClr val="bg1"/>
                </a:solidFill>
              </a:rPr>
              <a:t>Older adults may also be less sensitive to error feedback on RT tasks, and then make inappropriate adjustments to the response criteria.   </a:t>
            </a:r>
          </a:p>
          <a:p>
            <a:pPr lvl="1"/>
            <a:endParaRPr lang="en-GB" sz="2800" dirty="0">
              <a:solidFill>
                <a:schemeClr val="bg1"/>
              </a:solidFill>
            </a:endParaRPr>
          </a:p>
        </p:txBody>
      </p:sp>
    </p:spTree>
    <p:extLst>
      <p:ext uri="{BB962C8B-B14F-4D97-AF65-F5344CB8AC3E}">
        <p14:creationId xmlns:p14="http://schemas.microsoft.com/office/powerpoint/2010/main" val="15963038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randombar(horizontal)">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randombar(horizontal)">
                                      <p:cBhvr>
                                        <p:cTn id="12" dur="500"/>
                                        <p:tgtEl>
                                          <p:spTgt spid="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1">
                                            <p:txEl>
                                              <p:pRg st="4" end="4"/>
                                            </p:txEl>
                                          </p:spTgt>
                                        </p:tgtEl>
                                        <p:attrNameLst>
                                          <p:attrName>style.visibility</p:attrName>
                                        </p:attrNameLst>
                                      </p:cBhvr>
                                      <p:to>
                                        <p:strVal val="visible"/>
                                      </p:to>
                                    </p:set>
                                    <p:animEffect transition="in" filter="randombar(horizontal)">
                                      <p:cBhvr>
                                        <p:cTn id="17" dur="500"/>
                                        <p:tgtEl>
                                          <p:spTgt spid="11">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1">
                                            <p:txEl>
                                              <p:pRg st="6" end="6"/>
                                            </p:txEl>
                                          </p:spTgt>
                                        </p:tgtEl>
                                        <p:attrNameLst>
                                          <p:attrName>style.visibility</p:attrName>
                                        </p:attrNameLst>
                                      </p:cBhvr>
                                      <p:to>
                                        <p:strVal val="visible"/>
                                      </p:to>
                                    </p:set>
                                    <p:animEffect transition="in" filter="randombar(horizontal)">
                                      <p:cBhvr>
                                        <p:cTn id="22" dur="500"/>
                                        <p:tgtEl>
                                          <p:spTgt spid="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bg1"/>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171400"/>
            <a:ext cx="9144000" cy="1143000"/>
          </a:xfrm>
        </p:spPr>
        <p:txBody>
          <a:bodyPr>
            <a:normAutofit/>
          </a:bodyPr>
          <a:lstStyle/>
          <a:p>
            <a:pPr eaLnBrk="1" hangingPunct="1"/>
            <a:r>
              <a:rPr lang="en-US" sz="3600" b="1" dirty="0">
                <a:latin typeface="Arial" charset="0"/>
                <a:ea typeface="ＭＳ Ｐゴシック" pitchFamily="34" charset="-128"/>
                <a:cs typeface="Arial" charset="0"/>
              </a:rPr>
              <a:t>Working Memory &amp; Processing Speed</a:t>
            </a:r>
            <a:endParaRPr lang="en-US" sz="3600" dirty="0">
              <a:latin typeface="Arial" charset="0"/>
              <a:ea typeface="ＭＳ Ｐゴシック" pitchFamily="34" charset="-128"/>
              <a:cs typeface="Arial" charset="0"/>
            </a:endParaRPr>
          </a:p>
        </p:txBody>
      </p:sp>
      <p:sp>
        <p:nvSpPr>
          <p:cNvPr id="7" name="Rectangle 3"/>
          <p:cNvSpPr txBox="1">
            <a:spLocks noChangeArrowheads="1"/>
          </p:cNvSpPr>
          <p:nvPr/>
        </p:nvSpPr>
        <p:spPr bwMode="auto">
          <a:xfrm>
            <a:off x="35496" y="1712640"/>
            <a:ext cx="8994204" cy="2962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342900" marR="0" lvl="0" indent="-342900" algn="l" defTabSz="914400" rtl="0" eaLnBrk="1" fontAlgn="auto" latinLnBrk="0" hangingPunct="1">
              <a:lnSpc>
                <a:spcPct val="100000"/>
              </a:lnSpc>
              <a:spcBef>
                <a:spcPct val="20000"/>
              </a:spcBef>
              <a:spcAft>
                <a:spcPts val="0"/>
              </a:spcAft>
              <a:buClr>
                <a:srgbClr val="4F81BD"/>
              </a:buClr>
              <a:buSzTx/>
              <a:buFontTx/>
              <a:buChar char="•"/>
              <a:tabLst/>
              <a:defRPr/>
            </a:pPr>
            <a:r>
              <a:rPr kumimoji="0" lang="en-US" sz="2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Fred walks up to a store counter with 3 packs of sweets, each costing 50p.  </a:t>
            </a:r>
          </a:p>
          <a:p>
            <a:pPr marL="342900" marR="0" lvl="0" indent="-342900" algn="l" defTabSz="914400" rtl="0" eaLnBrk="1" fontAlgn="auto" latinLnBrk="0" hangingPunct="1">
              <a:lnSpc>
                <a:spcPct val="100000"/>
              </a:lnSpc>
              <a:spcBef>
                <a:spcPct val="20000"/>
              </a:spcBef>
              <a:spcAft>
                <a:spcPts val="0"/>
              </a:spcAft>
              <a:buClr>
                <a:srgbClr val="4F81BD"/>
              </a:buClr>
              <a:buSzTx/>
              <a:buFontTx/>
              <a:buChar char="•"/>
              <a:tabLst/>
              <a:defRPr/>
            </a:pPr>
            <a:r>
              <a:rPr kumimoji="0" lang="en-US" sz="2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He gives the sales clerk £5.  </a:t>
            </a:r>
          </a:p>
          <a:p>
            <a:pPr marL="342900" marR="0" lvl="0" indent="-342900" algn="l" defTabSz="914400" rtl="0" eaLnBrk="1" fontAlgn="auto" latinLnBrk="0" hangingPunct="1">
              <a:lnSpc>
                <a:spcPct val="100000"/>
              </a:lnSpc>
              <a:spcBef>
                <a:spcPct val="20000"/>
              </a:spcBef>
              <a:spcAft>
                <a:spcPts val="0"/>
              </a:spcAft>
              <a:buClr>
                <a:srgbClr val="4F81BD"/>
              </a:buClr>
              <a:buSzTx/>
              <a:buFontTx/>
              <a:buChar char="•"/>
              <a:tabLst/>
              <a:defRPr/>
            </a:pPr>
            <a:r>
              <a:rPr kumimoji="0" lang="en-US" sz="2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Because the clerk is out of pound coins, she gives Fred his change in 50p coins.  </a:t>
            </a:r>
          </a:p>
          <a:p>
            <a:pPr marL="342900" marR="0" lvl="0" indent="-342900" algn="l" defTabSz="914400" rtl="0" eaLnBrk="1" fontAlgn="auto" latinLnBrk="0" hangingPunct="1">
              <a:lnSpc>
                <a:spcPct val="100000"/>
              </a:lnSpc>
              <a:spcBef>
                <a:spcPct val="20000"/>
              </a:spcBef>
              <a:spcAft>
                <a:spcPts val="0"/>
              </a:spcAft>
              <a:buClr>
                <a:srgbClr val="4F81BD"/>
              </a:buClr>
              <a:buSzTx/>
              <a:buFontTx/>
              <a:buChar char="•"/>
              <a:tabLst/>
              <a:defRPr/>
            </a:pPr>
            <a:r>
              <a:rPr kumimoji="0" lang="en-US" sz="2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How many 50p coins does Fred receive from the sales clerk?</a:t>
            </a:r>
          </a:p>
        </p:txBody>
      </p:sp>
      <p:sp>
        <p:nvSpPr>
          <p:cNvPr id="9" name="Text Box 4"/>
          <p:cNvSpPr txBox="1">
            <a:spLocks noChangeArrowheads="1"/>
          </p:cNvSpPr>
          <p:nvPr/>
        </p:nvSpPr>
        <p:spPr bwMode="auto">
          <a:xfrm>
            <a:off x="35496" y="5013176"/>
            <a:ext cx="4824536" cy="1569660"/>
          </a:xfrm>
          <a:prstGeom prst="rect">
            <a:avLst/>
          </a:prstGeom>
          <a:solidFill>
            <a:schemeClr val="tx2">
              <a:lumMod val="20000"/>
              <a:lumOff val="80000"/>
            </a:schemeClr>
          </a:solidFill>
          <a:ln w="9525">
            <a:solidFill>
              <a:srgbClr val="000000"/>
            </a:solidFill>
            <a:miter lim="800000"/>
            <a:headEnd/>
            <a:tailEnd/>
          </a:ln>
        </p:spPr>
        <p:txBody>
          <a:bodyPr wrap="square">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ctr" defTabSz="914400" rtl="0" eaLnBrk="0" fontAlgn="auto" latinLnBrk="0" hangingPunct="0">
              <a:lnSpc>
                <a:spcPct val="100000"/>
              </a:lnSpc>
              <a:spcBef>
                <a:spcPct val="500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If it takes you longer to process “Fred walks up to a store counter with 3 packs of sweets”, you may miss that they each cost 50p.</a:t>
            </a:r>
          </a:p>
        </p:txBody>
      </p:sp>
      <p:sp>
        <p:nvSpPr>
          <p:cNvPr id="10" name="Text Box 8"/>
          <p:cNvSpPr txBox="1">
            <a:spLocks noChangeArrowheads="1"/>
          </p:cNvSpPr>
          <p:nvPr/>
        </p:nvSpPr>
        <p:spPr bwMode="auto">
          <a:xfrm>
            <a:off x="4909914" y="5013176"/>
            <a:ext cx="4198590" cy="1569660"/>
          </a:xfrm>
          <a:prstGeom prst="rect">
            <a:avLst/>
          </a:prstGeom>
          <a:solidFill>
            <a:schemeClr val="tx2">
              <a:lumMod val="20000"/>
              <a:lumOff val="80000"/>
            </a:schemeClr>
          </a:solidFill>
          <a:ln>
            <a:solidFill>
              <a:schemeClr val="accent1"/>
            </a:solidFill>
          </a:ln>
        </p:spPr>
        <p:txBody>
          <a:bodyPr wrap="square">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ctr" defTabSz="914400" rtl="0" eaLnBrk="0" fontAlgn="auto" latinLnBrk="0" hangingPunct="0">
              <a:lnSpc>
                <a:spcPct val="100000"/>
              </a:lnSpc>
              <a:spcBef>
                <a:spcPct val="500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If it takes you longer to multiply 3 by 50, you may have already forgotten that he gave the clerk £5.</a:t>
            </a:r>
            <a:endParaRPr kumimoji="0" lang="en-US" sz="12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
        <p:nvSpPr>
          <p:cNvPr id="6" name="Rectangle 3"/>
          <p:cNvSpPr txBox="1">
            <a:spLocks noChangeArrowheads="1"/>
          </p:cNvSpPr>
          <p:nvPr/>
        </p:nvSpPr>
        <p:spPr>
          <a:xfrm>
            <a:off x="35496" y="764704"/>
            <a:ext cx="8994204" cy="936104"/>
          </a:xfrm>
          <a:prstGeom prst="rect">
            <a:avLst/>
          </a:prstGeom>
          <a:solidFill>
            <a:schemeClr val="tx2">
              <a:lumMod val="20000"/>
              <a:lumOff val="80000"/>
            </a:schemeClr>
          </a:solidFill>
          <a:ln>
            <a:solidFill>
              <a:schemeClr val="accent1"/>
            </a:solidFill>
          </a:ln>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20000"/>
              </a:spcBef>
              <a:spcAft>
                <a:spcPts val="0"/>
              </a:spcAft>
              <a:buClrTx/>
              <a:buSzTx/>
              <a:buFont typeface="Arial" pitchFamily="34" charset="0"/>
              <a:buNone/>
              <a:tabLst/>
              <a:defRPr/>
            </a:pPr>
            <a:r>
              <a:rPr kumimoji="0" lang="en-US" sz="2200" b="0" i="0" u="none" strike="noStrike" kern="1200" cap="none" spc="0" normalizeH="0" baseline="0" noProof="0" dirty="0">
                <a:ln>
                  <a:noFill/>
                </a:ln>
                <a:solidFill>
                  <a:prstClr val="black"/>
                </a:solidFill>
                <a:effectLst/>
                <a:uLnTx/>
                <a:uFillTx/>
                <a:latin typeface="Arial" charset="0"/>
                <a:ea typeface="ＭＳ Ｐゴシック" pitchFamily="34" charset="-128"/>
                <a:cs typeface="Arial" charset="0"/>
              </a:rPr>
              <a:t>Processing speed can affect the ability to hold information in mind, because by the time one part of a problem has been completed, other aspects of the problem may have been forgotten.</a:t>
            </a:r>
          </a:p>
          <a:p>
            <a:pPr marL="342900" marR="0" lvl="0" indent="-342900" algn="ctr"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200" b="0" i="0" u="none" strike="noStrike" kern="1200" cap="none" spc="0" normalizeH="0" baseline="0" noProof="0" dirty="0">
              <a:ln>
                <a:noFill/>
              </a:ln>
              <a:solidFill>
                <a:prstClr val="black"/>
              </a:solidFill>
              <a:effectLst/>
              <a:uLnTx/>
              <a:uFillTx/>
              <a:latin typeface="Arial" charset="0"/>
              <a:ea typeface="ＭＳ Ｐゴシック" pitchFamily="34" charset="-128"/>
              <a:cs typeface="Arial" charset="0"/>
            </a:endParaRPr>
          </a:p>
          <a:p>
            <a:pPr marL="342900" marR="0" lvl="0" indent="-342900" algn="ctr"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200" b="0" i="0" u="none" strike="noStrike" kern="1200" cap="none" spc="0" normalizeH="0" baseline="0" noProof="0" dirty="0">
              <a:ln>
                <a:noFill/>
              </a:ln>
              <a:solidFill>
                <a:prstClr val="black"/>
              </a:solidFill>
              <a:effectLst/>
              <a:uLnTx/>
              <a:uFillTx/>
              <a:latin typeface="Arial" charset="0"/>
              <a:ea typeface="ＭＳ Ｐゴシック" pitchFamily="34" charset="-128"/>
              <a:cs typeface="Arial" charset="0"/>
            </a:endParaRPr>
          </a:p>
        </p:txBody>
      </p:sp>
    </p:spTree>
    <p:extLst>
      <p:ext uri="{BB962C8B-B14F-4D97-AF65-F5344CB8AC3E}">
        <p14:creationId xmlns:p14="http://schemas.microsoft.com/office/powerpoint/2010/main" val="37106995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set>
                                      <p:cBhvr override="childStyle">
                                        <p:cTn dur="1" fill="hold" display="0" masterRel="nextClick" afterEffect="1"/>
                                        <p:tgtEl>
                                          <p:spTgt spid="7">
                                            <p:txEl>
                                              <p:pRg st="0" end="0"/>
                                            </p:txEl>
                                          </p:spTgt>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subTnLst>
                                    <p:set>
                                      <p:cBhvr override="childStyle">
                                        <p:cTn dur="1" fill="hold" display="0" masterRel="nextClick" afterEffect="1"/>
                                        <p:tgtEl>
                                          <p:spTgt spid="7">
                                            <p:txEl>
                                              <p:pRg st="1" end="1"/>
                                            </p:txEl>
                                          </p:spTgt>
                                        </p:tgtEl>
                                        <p:attrNameLst>
                                          <p:attrName>style.visibility</p:attrName>
                                        </p:attrNameLst>
                                      </p:cBhvr>
                                      <p:to>
                                        <p:strVal val="hidden"/>
                                      </p:to>
                                    </p:set>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set>
                                      <p:cBhvr override="childStyle">
                                        <p:cTn dur="1" fill="hold" display="0" masterRel="nextClick" afterEffect="1"/>
                                        <p:tgtEl>
                                          <p:spTgt spid="7">
                                            <p:txEl>
                                              <p:pRg st="2" end="2"/>
                                            </p:txEl>
                                          </p:spTgt>
                                        </p:tgtEl>
                                        <p:attrNameLst>
                                          <p:attrName>style.visibility</p:attrName>
                                        </p:attrNameLst>
                                      </p:cBhvr>
                                      <p:to>
                                        <p:strVal val="hidden"/>
                                      </p:to>
                                    </p:set>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set>
                                      <p:cBhvr override="childStyle">
                                        <p:cTn dur="1" fill="hold" display="0" masterRel="nextClick" afterEffect="1"/>
                                        <p:tgtEl>
                                          <p:spTgt spid="7">
                                            <p:txEl>
                                              <p:pRg st="3" end="3"/>
                                            </p:txEl>
                                          </p:spTgt>
                                        </p:tgtEl>
                                        <p:attrNameLst>
                                          <p:attrName>style.visibility</p:attrName>
                                        </p:attrNameLst>
                                      </p:cBhvr>
                                      <p:to>
                                        <p:strVal val="hidden"/>
                                      </p:to>
                                    </p:set>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
                                            <p:txEl>
                                              <p:pRg st="0" end="0"/>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autoUpdateAnimBg="0"/>
      <p:bldP spid="10"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lumMod val="20000"/>
                <a:lumOff val="80000"/>
              </a:schemeClr>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23528" y="-243408"/>
            <a:ext cx="8610600" cy="1143000"/>
          </a:xfrm>
        </p:spPr>
        <p:txBody>
          <a:bodyPr>
            <a:normAutofit/>
          </a:bodyPr>
          <a:lstStyle/>
          <a:p>
            <a:pPr eaLnBrk="1" hangingPunct="1"/>
            <a:r>
              <a:rPr lang="en-US" sz="3600" b="1" dirty="0">
                <a:latin typeface="Arial" charset="0"/>
                <a:ea typeface="ＭＳ Ｐゴシック" pitchFamily="34" charset="-128"/>
                <a:cs typeface="Arial" charset="0"/>
              </a:rPr>
              <a:t>The Aging Brain: Slowing Down</a:t>
            </a:r>
            <a:endParaRPr lang="en-US" sz="3600" dirty="0">
              <a:latin typeface="Arial" charset="0"/>
              <a:ea typeface="ＭＳ Ｐゴシック" pitchFamily="34" charset="-128"/>
              <a:cs typeface="Arial" charset="0"/>
            </a:endParaRPr>
          </a:p>
        </p:txBody>
      </p:sp>
      <p:graphicFrame>
        <p:nvGraphicFramePr>
          <p:cNvPr id="2" name="Diagram 1"/>
          <p:cNvGraphicFramePr/>
          <p:nvPr>
            <p:extLst>
              <p:ext uri="{D42A27DB-BD31-4B8C-83A1-F6EECF244321}">
                <p14:modId xmlns:p14="http://schemas.microsoft.com/office/powerpoint/2010/main" val="1033134951"/>
              </p:ext>
            </p:extLst>
          </p:nvPr>
        </p:nvGraphicFramePr>
        <p:xfrm>
          <a:off x="155475" y="606021"/>
          <a:ext cx="5520682" cy="2852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628" name="Picture 4" descr="&#10;neuron.gif                                                     0005E5F7Macintosh HD                   BD75303C:"/>
          <p:cNvPicPr>
            <a:picLocks noChangeAspect="1" noChangeArrowheads="1"/>
          </p:cNvPicPr>
          <p:nvPr/>
        </p:nvPicPr>
        <p:blipFill rotWithShape="1">
          <a:blip r:embed="rId7">
            <a:extLst>
              <a:ext uri="{28A0092B-C50C-407E-A947-70E740481C1C}">
                <a14:useLocalDpi xmlns:a14="http://schemas.microsoft.com/office/drawing/2010/main" val="0"/>
              </a:ext>
            </a:extLst>
          </a:blip>
          <a:srcRect l="6313" t="-85" r="4215" b="-1"/>
          <a:stretch/>
        </p:blipFill>
        <p:spPr bwMode="auto">
          <a:xfrm>
            <a:off x="5774804" y="606022"/>
            <a:ext cx="3303339" cy="4614371"/>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8" name="Rectangle 3"/>
          <p:cNvSpPr txBox="1">
            <a:spLocks noChangeArrowheads="1"/>
          </p:cNvSpPr>
          <p:nvPr/>
        </p:nvSpPr>
        <p:spPr>
          <a:xfrm>
            <a:off x="56828" y="3573016"/>
            <a:ext cx="5717975"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rtl="0" eaLnBrk="1" fontAlgn="auto" latinLnBrk="0" hangingPunct="1">
              <a:lnSpc>
                <a:spcPct val="90000"/>
              </a:lnSpc>
              <a:spcBef>
                <a:spcPct val="20000"/>
              </a:spcBef>
              <a:spcAft>
                <a:spcPts val="0"/>
              </a:spcAft>
              <a:buClrTx/>
              <a:buSzTx/>
              <a:buFont typeface="Arial" pitchFamily="34" charset="0"/>
              <a:buNone/>
              <a:tabLst/>
              <a:defRPr/>
            </a:pPr>
            <a:r>
              <a:rPr kumimoji="0" lang="en-US" sz="2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These neurotransmission changes are particularly pronounced in the prefrontal cortex</a:t>
            </a:r>
          </a:p>
        </p:txBody>
      </p:sp>
      <p:graphicFrame>
        <p:nvGraphicFramePr>
          <p:cNvPr id="9" name="Diagram 8"/>
          <p:cNvGraphicFramePr/>
          <p:nvPr>
            <p:extLst>
              <p:ext uri="{D42A27DB-BD31-4B8C-83A1-F6EECF244321}">
                <p14:modId xmlns:p14="http://schemas.microsoft.com/office/powerpoint/2010/main" val="2452179660"/>
              </p:ext>
            </p:extLst>
          </p:nvPr>
        </p:nvGraphicFramePr>
        <p:xfrm>
          <a:off x="0" y="5335315"/>
          <a:ext cx="9144000" cy="14802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TextBox 4"/>
          <p:cNvSpPr txBox="1">
            <a:spLocks noChangeArrowheads="1"/>
          </p:cNvSpPr>
          <p:nvPr/>
        </p:nvSpPr>
        <p:spPr bwMode="auto">
          <a:xfrm>
            <a:off x="2259431" y="6415477"/>
            <a:ext cx="82296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(T. Hess, F. Blanchard-Fields, A. </a:t>
            </a:r>
            <a:r>
              <a:rPr kumimoji="0" lang="en-US" sz="2000" b="0" i="0" u="none" strike="noStrike" kern="1200" cap="none" spc="0" normalizeH="0" baseline="0" noProof="0" dirty="0" err="1">
                <a:ln>
                  <a:noFill/>
                </a:ln>
                <a:solidFill>
                  <a:prstClr val="black"/>
                </a:solidFill>
                <a:effectLst/>
                <a:uLnTx/>
                <a:uFillTx/>
                <a:latin typeface="Arial" charset="0"/>
                <a:ea typeface="ＭＳ Ｐゴシック" pitchFamily="34" charset="-128"/>
                <a:cs typeface="+mn-cs"/>
              </a:rPr>
              <a:t>Damasio</a:t>
            </a:r>
            <a:r>
              <a:rPr kumimoji="0" lang="en-US" sz="20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a:t>
            </a:r>
          </a:p>
        </p:txBody>
      </p:sp>
    </p:spTree>
    <p:extLst>
      <p:ext uri="{BB962C8B-B14F-4D97-AF65-F5344CB8AC3E}">
        <p14:creationId xmlns:p14="http://schemas.microsoft.com/office/powerpoint/2010/main" val="3701873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0">
              <a:srgbClr val="D4DEFF"/>
            </a:gs>
          </a:gsLst>
          <a:lin ang="5400000" scaled="0"/>
          <a:tileRect/>
        </a:gra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007226" y="-154775"/>
            <a:ext cx="7772400" cy="1143000"/>
          </a:xfrm>
        </p:spPr>
        <p:txBody>
          <a:bodyPr>
            <a:normAutofit/>
          </a:bodyPr>
          <a:lstStyle/>
          <a:p>
            <a:pPr eaLnBrk="1" hangingPunct="1"/>
            <a:r>
              <a:rPr lang="en-US" sz="3600" b="1" dirty="0">
                <a:latin typeface="Arial" charset="0"/>
                <a:ea typeface="ＭＳ Ｐゴシック" pitchFamily="34" charset="-128"/>
                <a:cs typeface="Arial" charset="0"/>
              </a:rPr>
              <a:t>Working Memory &amp; Attention</a:t>
            </a:r>
          </a:p>
        </p:txBody>
      </p:sp>
      <p:graphicFrame>
        <p:nvGraphicFramePr>
          <p:cNvPr id="2" name="Diagram 1"/>
          <p:cNvGraphicFramePr/>
          <p:nvPr>
            <p:extLst>
              <p:ext uri="{D42A27DB-BD31-4B8C-83A1-F6EECF244321}">
                <p14:modId xmlns:p14="http://schemas.microsoft.com/office/powerpoint/2010/main" val="2869154062"/>
              </p:ext>
            </p:extLst>
          </p:nvPr>
        </p:nvGraphicFramePr>
        <p:xfrm>
          <a:off x="0" y="872662"/>
          <a:ext cx="9010996" cy="5308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724" name="TextBox 3"/>
          <p:cNvSpPr txBox="1">
            <a:spLocks noChangeArrowheads="1"/>
          </p:cNvSpPr>
          <p:nvPr/>
        </p:nvSpPr>
        <p:spPr bwMode="auto">
          <a:xfrm>
            <a:off x="702426" y="6334780"/>
            <a:ext cx="83820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L. Hasher, R. </a:t>
            </a:r>
            <a:r>
              <a:rPr kumimoji="0" lang="en-US" sz="2800" b="0" i="0" u="none" strike="noStrike" kern="1200" cap="none" spc="0" normalizeH="0" baseline="0" noProof="0" dirty="0" err="1">
                <a:ln>
                  <a:noFill/>
                </a:ln>
                <a:solidFill>
                  <a:prstClr val="black"/>
                </a:solidFill>
                <a:effectLst/>
                <a:uLnTx/>
                <a:uFillTx/>
                <a:latin typeface="Arial" charset="0"/>
                <a:ea typeface="ＭＳ Ｐゴシック" pitchFamily="34" charset="-128"/>
                <a:cs typeface="+mn-cs"/>
              </a:rPr>
              <a:t>Zacks</a:t>
            </a:r>
            <a:r>
              <a:rPr kumimoji="0" lang="en-US" sz="2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a:t>
            </a:r>
          </a:p>
        </p:txBody>
      </p:sp>
    </p:spTree>
    <p:extLst>
      <p:ext uri="{BB962C8B-B14F-4D97-AF65-F5344CB8AC3E}">
        <p14:creationId xmlns:p14="http://schemas.microsoft.com/office/powerpoint/2010/main" val="387123440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16000">
              <a:srgbClr val="D4DEFF"/>
            </a:gs>
          </a:gsLst>
          <a:lin ang="5400000" scaled="0"/>
          <a:tileRect/>
        </a:gra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0" y="-121777"/>
            <a:ext cx="9144000" cy="1143000"/>
          </a:xfrm>
        </p:spPr>
        <p:txBody>
          <a:bodyPr>
            <a:normAutofit/>
          </a:bodyPr>
          <a:lstStyle/>
          <a:p>
            <a:pPr eaLnBrk="1" hangingPunct="1"/>
            <a:r>
              <a:rPr lang="en-US" sz="3200" b="1" dirty="0">
                <a:latin typeface="Arial" charset="0"/>
                <a:ea typeface="ＭＳ Ｐゴシック" pitchFamily="34" charset="-128"/>
                <a:cs typeface="Arial" charset="0"/>
              </a:rPr>
              <a:t>The Good News: Working Memory &amp; Attention</a:t>
            </a:r>
          </a:p>
        </p:txBody>
      </p:sp>
      <p:graphicFrame>
        <p:nvGraphicFramePr>
          <p:cNvPr id="2" name="Diagram 1"/>
          <p:cNvGraphicFramePr/>
          <p:nvPr>
            <p:extLst>
              <p:ext uri="{D42A27DB-BD31-4B8C-83A1-F6EECF244321}">
                <p14:modId xmlns:p14="http://schemas.microsoft.com/office/powerpoint/2010/main" val="275009179"/>
              </p:ext>
            </p:extLst>
          </p:nvPr>
        </p:nvGraphicFramePr>
        <p:xfrm>
          <a:off x="114300" y="1021223"/>
          <a:ext cx="8915400" cy="5288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748" name="TextBox 3"/>
          <p:cNvSpPr txBox="1">
            <a:spLocks noChangeArrowheads="1"/>
          </p:cNvSpPr>
          <p:nvPr/>
        </p:nvSpPr>
        <p:spPr bwMode="auto">
          <a:xfrm>
            <a:off x="647700" y="6457890"/>
            <a:ext cx="83820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T. Hess, D. </a:t>
            </a:r>
            <a:r>
              <a:rPr kumimoji="0" lang="en-US" sz="2000" b="0" i="0" u="none" strike="noStrike" kern="1200" cap="none" spc="0" normalizeH="0" baseline="0" noProof="0" dirty="0" err="1">
                <a:ln>
                  <a:noFill/>
                </a:ln>
                <a:solidFill>
                  <a:prstClr val="black"/>
                </a:solidFill>
                <a:effectLst/>
                <a:uLnTx/>
                <a:uFillTx/>
                <a:latin typeface="Arial" charset="0"/>
                <a:ea typeface="ＭＳ Ｐゴシック" pitchFamily="34" charset="-128"/>
                <a:cs typeface="+mn-cs"/>
              </a:rPr>
              <a:t>Schacter</a:t>
            </a:r>
            <a:endParaRPr kumimoji="0" lang="en-US" sz="20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3826015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10000">
              <a:srgbClr val="D4DEFF"/>
            </a:gs>
          </a:gsLst>
          <a:lin ang="5400000" scaled="0"/>
          <a:tileRect/>
        </a:gra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375" y="-79375"/>
            <a:ext cx="9296400" cy="1143000"/>
          </a:xfrm>
        </p:spPr>
        <p:txBody>
          <a:bodyPr>
            <a:normAutofit/>
          </a:bodyPr>
          <a:lstStyle/>
          <a:p>
            <a:pPr eaLnBrk="1" hangingPunct="1"/>
            <a:r>
              <a:rPr lang="en-US" sz="3600" b="1" dirty="0">
                <a:latin typeface="Arial" charset="0"/>
                <a:ea typeface="ＭＳ Ｐゴシック" pitchFamily="34" charset="-128"/>
                <a:cs typeface="Arial" charset="0"/>
              </a:rPr>
              <a:t>Successful aging &amp; working memory </a:t>
            </a:r>
          </a:p>
        </p:txBody>
      </p:sp>
      <p:graphicFrame>
        <p:nvGraphicFramePr>
          <p:cNvPr id="10" name="Diagram 9"/>
          <p:cNvGraphicFramePr/>
          <p:nvPr>
            <p:extLst/>
          </p:nvPr>
        </p:nvGraphicFramePr>
        <p:xfrm>
          <a:off x="5508104" y="5301208"/>
          <a:ext cx="3528392" cy="13849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nvPr>
        </p:nvGraphicFramePr>
        <p:xfrm>
          <a:off x="51388" y="817462"/>
          <a:ext cx="4608512" cy="18386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5" name="Diagram 4"/>
          <p:cNvGraphicFramePr/>
          <p:nvPr>
            <p:extLst/>
          </p:nvPr>
        </p:nvGraphicFramePr>
        <p:xfrm>
          <a:off x="6300192" y="1052736"/>
          <a:ext cx="2675024" cy="372664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7" name="Diagram 6"/>
          <p:cNvGraphicFramePr/>
          <p:nvPr>
            <p:extLst/>
          </p:nvPr>
        </p:nvGraphicFramePr>
        <p:xfrm>
          <a:off x="2585307" y="2142479"/>
          <a:ext cx="4149185" cy="2520281"/>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9" name="Diagram 8"/>
          <p:cNvGraphicFramePr/>
          <p:nvPr>
            <p:extLst>
              <p:ext uri="{D42A27DB-BD31-4B8C-83A1-F6EECF244321}">
                <p14:modId xmlns:p14="http://schemas.microsoft.com/office/powerpoint/2010/main" val="2837104069"/>
              </p:ext>
            </p:extLst>
          </p:nvPr>
        </p:nvGraphicFramePr>
        <p:xfrm>
          <a:off x="372212" y="4026619"/>
          <a:ext cx="4248472" cy="2827561"/>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Tree>
    <p:extLst>
      <p:ext uri="{BB962C8B-B14F-4D97-AF65-F5344CB8AC3E}">
        <p14:creationId xmlns:p14="http://schemas.microsoft.com/office/powerpoint/2010/main" val="656368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randombar(horizontal)">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randombar(horizontal)">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Graphic spid="3" grpId="0">
        <p:bldAsOne/>
      </p:bldGraphic>
      <p:bldGraphic spid="5" grpId="0">
        <p:bldAsOne/>
      </p:bldGraphic>
      <p:bldGraphic spid="7" grpId="0">
        <p:bldAsOne/>
      </p:bldGraphic>
      <p:bldGraphic spid="9"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10000">
              <a:srgbClr val="D4DEFF"/>
            </a:gs>
          </a:gsLst>
          <a:lin ang="5400000" scaled="0"/>
          <a:tileRect/>
        </a:gra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3568" y="0"/>
            <a:ext cx="7772400" cy="764704"/>
          </a:xfrm>
        </p:spPr>
        <p:txBody>
          <a:bodyPr>
            <a:normAutofit/>
          </a:bodyPr>
          <a:lstStyle/>
          <a:p>
            <a:pPr eaLnBrk="1" hangingPunct="1"/>
            <a:r>
              <a:rPr lang="en-US" sz="4000" dirty="0">
                <a:latin typeface="Arial" charset="0"/>
                <a:ea typeface="ＭＳ Ｐゴシック" pitchFamily="34" charset="-128"/>
                <a:cs typeface="Arial" charset="0"/>
              </a:rPr>
              <a:t>Long-Term Memory</a:t>
            </a:r>
          </a:p>
        </p:txBody>
      </p:sp>
      <p:graphicFrame>
        <p:nvGraphicFramePr>
          <p:cNvPr id="2" name="Diagram 1"/>
          <p:cNvGraphicFramePr/>
          <p:nvPr>
            <p:extLst>
              <p:ext uri="{D42A27DB-BD31-4B8C-83A1-F6EECF244321}">
                <p14:modId xmlns:p14="http://schemas.microsoft.com/office/powerpoint/2010/main" val="1754449217"/>
              </p:ext>
            </p:extLst>
          </p:nvPr>
        </p:nvGraphicFramePr>
        <p:xfrm>
          <a:off x="2843808" y="548680"/>
          <a:ext cx="6228184" cy="3965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extLst>
              <p:ext uri="{D42A27DB-BD31-4B8C-83A1-F6EECF244321}">
                <p14:modId xmlns:p14="http://schemas.microsoft.com/office/powerpoint/2010/main" val="2883614343"/>
              </p:ext>
            </p:extLst>
          </p:nvPr>
        </p:nvGraphicFramePr>
        <p:xfrm>
          <a:off x="107504" y="4674840"/>
          <a:ext cx="7468666" cy="24923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050" name="Picture 2"/>
          <p:cNvPicPr>
            <a:picLocks noChangeAspect="1" noChangeArrowheads="1"/>
          </p:cNvPicPr>
          <p:nvPr/>
        </p:nvPicPr>
        <p:blipFill rotWithShape="1">
          <a:blip r:embed="rId12">
            <a:extLst>
              <a:ext uri="{28A0092B-C50C-407E-A947-70E740481C1C}">
                <a14:useLocalDpi xmlns:a14="http://schemas.microsoft.com/office/drawing/2010/main" val="0"/>
              </a:ext>
            </a:extLst>
          </a:blip>
          <a:srcRect b="9160"/>
          <a:stretch/>
        </p:blipFill>
        <p:spPr bwMode="auto">
          <a:xfrm>
            <a:off x="107504" y="980729"/>
            <a:ext cx="2736304"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Diagram 4"/>
          <p:cNvGraphicFramePr/>
          <p:nvPr>
            <p:extLst/>
          </p:nvPr>
        </p:nvGraphicFramePr>
        <p:xfrm>
          <a:off x="7499548" y="5278287"/>
          <a:ext cx="1644452" cy="92333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70985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5" grpId="0">
        <p:bldAsOne/>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0">
              <a:srgbClr val="D4DEFF"/>
            </a:gs>
          </a:gsLst>
          <a:lin ang="5400000" scaled="0"/>
          <a:tileRect/>
        </a:gra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555625" y="0"/>
            <a:ext cx="7772400" cy="746720"/>
          </a:xfrm>
        </p:spPr>
        <p:txBody>
          <a:bodyPr>
            <a:normAutofit/>
          </a:bodyPr>
          <a:lstStyle/>
          <a:p>
            <a:pPr eaLnBrk="1" hangingPunct="1"/>
            <a:r>
              <a:rPr lang="en-US" sz="4000" dirty="0">
                <a:latin typeface="Arial" charset="0"/>
                <a:ea typeface="ＭＳ Ｐゴシック" pitchFamily="34" charset="-128"/>
                <a:cs typeface="Arial" charset="0"/>
              </a:rPr>
              <a:t>Aging &amp; Long-Term Memory</a:t>
            </a:r>
          </a:p>
        </p:txBody>
      </p:sp>
      <p:pic>
        <p:nvPicPr>
          <p:cNvPr id="3686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847681"/>
            <a:ext cx="7920879" cy="3556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p:cNvGraphicFramePr/>
          <p:nvPr>
            <p:extLst/>
          </p:nvPr>
        </p:nvGraphicFramePr>
        <p:xfrm>
          <a:off x="107504" y="908720"/>
          <a:ext cx="8763000" cy="17737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6869" name="TextBox 5"/>
          <p:cNvSpPr txBox="1">
            <a:spLocks noChangeArrowheads="1"/>
          </p:cNvSpPr>
          <p:nvPr/>
        </p:nvSpPr>
        <p:spPr bwMode="auto">
          <a:xfrm>
            <a:off x="80963" y="6425521"/>
            <a:ext cx="8991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R. Buckner, S. </a:t>
            </a:r>
            <a:r>
              <a:rPr kumimoji="0" lang="en-US" sz="1800" b="0" i="0" u="none" strike="noStrike" kern="1200" cap="none" spc="0" normalizeH="0" baseline="0" noProof="0" dirty="0" err="1">
                <a:ln>
                  <a:noFill/>
                </a:ln>
                <a:solidFill>
                  <a:prstClr val="black"/>
                </a:solidFill>
                <a:effectLst/>
                <a:uLnTx/>
                <a:uFillTx/>
                <a:latin typeface="Arial" charset="0"/>
                <a:ea typeface="ＭＳ Ｐゴシック" pitchFamily="34" charset="-128"/>
                <a:cs typeface="+mn-cs"/>
              </a:rPr>
              <a:t>Corkin</a:t>
            </a:r>
            <a:r>
              <a:rPr kumimoji="0" lang="en-US" sz="1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D. Park, R. </a:t>
            </a:r>
            <a:r>
              <a:rPr kumimoji="0" lang="en-US" sz="1800" b="0" i="0" u="none" strike="noStrike" kern="1200" cap="none" spc="0" normalizeH="0" baseline="0" noProof="0" dirty="0" err="1">
                <a:ln>
                  <a:noFill/>
                </a:ln>
                <a:solidFill>
                  <a:prstClr val="black"/>
                </a:solidFill>
                <a:effectLst/>
                <a:uLnTx/>
                <a:uFillTx/>
                <a:latin typeface="Arial" charset="0"/>
                <a:ea typeface="ＭＳ Ｐゴシック" pitchFamily="34" charset="-128"/>
                <a:cs typeface="+mn-cs"/>
              </a:rPr>
              <a:t>Sperling</a:t>
            </a:r>
            <a:endParaRPr kumimoji="0" lang="en-US" sz="1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2973892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6867"/>
                                        </p:tgtEl>
                                        <p:attrNameLst>
                                          <p:attrName>style.visibility</p:attrName>
                                        </p:attrNameLst>
                                      </p:cBhvr>
                                      <p:to>
                                        <p:strVal val="visible"/>
                                      </p:to>
                                    </p:set>
                                    <p:animEffect transition="in" filter="randombar(horizontal)">
                                      <p:cBhvr>
                                        <p:cTn id="12" dur="5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0">
              <a:srgbClr val="D4DEFF"/>
            </a:gs>
          </a:gsLst>
          <a:lin ang="5400000" scaled="0"/>
          <a:tileRect/>
        </a:gra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548680" y="116632"/>
            <a:ext cx="7772400" cy="468288"/>
          </a:xfrm>
        </p:spPr>
        <p:txBody>
          <a:bodyPr>
            <a:noAutofit/>
          </a:bodyPr>
          <a:lstStyle/>
          <a:p>
            <a:pPr eaLnBrk="1" hangingPunct="1"/>
            <a:r>
              <a:rPr lang="en-US" sz="4000" dirty="0">
                <a:latin typeface="Arial" charset="0"/>
                <a:ea typeface="ＭＳ Ｐゴシック" pitchFamily="34" charset="-128"/>
                <a:cs typeface="Arial" charset="0"/>
              </a:rPr>
              <a:t>Long-Term Memory</a:t>
            </a:r>
          </a:p>
        </p:txBody>
      </p:sp>
      <p:graphicFrame>
        <p:nvGraphicFramePr>
          <p:cNvPr id="2" name="Diagram 1"/>
          <p:cNvGraphicFramePr/>
          <p:nvPr>
            <p:extLst/>
          </p:nvPr>
        </p:nvGraphicFramePr>
        <p:xfrm>
          <a:off x="2483768" y="188640"/>
          <a:ext cx="9523784" cy="6381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extLst/>
          </p:nvPr>
        </p:nvGraphicFramePr>
        <p:xfrm>
          <a:off x="-1476672" y="836712"/>
          <a:ext cx="5760640" cy="591373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33385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1000" fill="hold"/>
                                        <p:tgtEl>
                                          <p:spTgt spid="2"/>
                                        </p:tgtEl>
                                        <p:attrNameLst>
                                          <p:attrName>ppt_w</p:attrName>
                                        </p:attrNameLst>
                                      </p:cBhvr>
                                      <p:tavLst>
                                        <p:tav tm="0">
                                          <p:val>
                                            <p:fltVal val="0"/>
                                          </p:val>
                                        </p:tav>
                                        <p:tav tm="100000">
                                          <p:val>
                                            <p:strVal val="#ppt_w"/>
                                          </p:val>
                                        </p:tav>
                                      </p:tavLst>
                                    </p:anim>
                                    <p:anim calcmode="lin" valueType="num">
                                      <p:cBhvr>
                                        <p:cTn id="16" dur="1000" fill="hold"/>
                                        <p:tgtEl>
                                          <p:spTgt spid="2"/>
                                        </p:tgtEl>
                                        <p:attrNameLst>
                                          <p:attrName>ppt_h</p:attrName>
                                        </p:attrNameLst>
                                      </p:cBhvr>
                                      <p:tavLst>
                                        <p:tav tm="0">
                                          <p:val>
                                            <p:fltVal val="0"/>
                                          </p:val>
                                        </p:tav>
                                        <p:tav tm="100000">
                                          <p:val>
                                            <p:strVal val="#ppt_h"/>
                                          </p:val>
                                        </p:tav>
                                      </p:tavLst>
                                    </p:anim>
                                    <p:anim calcmode="lin" valueType="num">
                                      <p:cBhvr>
                                        <p:cTn id="17" dur="1000" fill="hold"/>
                                        <p:tgtEl>
                                          <p:spTgt spid="2"/>
                                        </p:tgtEl>
                                        <p:attrNameLst>
                                          <p:attrName>style.rotation</p:attrName>
                                        </p:attrNameLst>
                                      </p:cBhvr>
                                      <p:tavLst>
                                        <p:tav tm="0">
                                          <p:val>
                                            <p:fltVal val="90"/>
                                          </p:val>
                                        </p:tav>
                                        <p:tav tm="100000">
                                          <p:val>
                                            <p:fltVal val="0"/>
                                          </p:val>
                                        </p:tav>
                                      </p:tavLst>
                                    </p:anim>
                                    <p:animEffect transition="in" filter="fade">
                                      <p:cBhvr>
                                        <p:cTn id="18"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Graphic spid="3"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19000">
              <a:srgbClr val="D4DEFF"/>
            </a:gs>
          </a:gsLst>
          <a:lin ang="5400000" scaled="0"/>
          <a:tileRect/>
        </a:gradFill>
        <a:effectLst/>
      </p:bgPr>
    </p:bg>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755576" y="-171400"/>
            <a:ext cx="7772400" cy="1143000"/>
          </a:xfrm>
        </p:spPr>
        <p:txBody>
          <a:bodyPr>
            <a:normAutofit/>
          </a:bodyPr>
          <a:lstStyle/>
          <a:p>
            <a:pPr eaLnBrk="1" hangingPunct="1"/>
            <a:r>
              <a:rPr lang="en-US" sz="4000" dirty="0">
                <a:latin typeface="Arial" charset="0"/>
                <a:ea typeface="ＭＳ Ｐゴシック" pitchFamily="34" charset="-128"/>
                <a:cs typeface="Arial" charset="0"/>
              </a:rPr>
              <a:t>Aging &amp; Long-Term Memory</a:t>
            </a:r>
          </a:p>
        </p:txBody>
      </p:sp>
      <p:graphicFrame>
        <p:nvGraphicFramePr>
          <p:cNvPr id="4" name="Diagram 3"/>
          <p:cNvGraphicFramePr/>
          <p:nvPr>
            <p:extLst/>
          </p:nvPr>
        </p:nvGraphicFramePr>
        <p:xfrm>
          <a:off x="243072" y="3231009"/>
          <a:ext cx="8782404" cy="3284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3997112" y="6485274"/>
            <a:ext cx="5028364" cy="400110"/>
          </a:xfrm>
          <a:prstGeom prst="rect">
            <a:avLst/>
          </a:prstGeom>
        </p:spPr>
        <p:txBody>
          <a:bodyPr wrap="non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L. </a:t>
            </a:r>
            <a:r>
              <a:rPr kumimoji="0" lang="en-US" sz="2000" b="0" i="0" u="none" strike="noStrike" kern="1200" cap="none" spc="0" normalizeH="0" baseline="0" noProof="0" dirty="0" err="1">
                <a:ln>
                  <a:noFill/>
                </a:ln>
                <a:solidFill>
                  <a:prstClr val="black"/>
                </a:solidFill>
                <a:effectLst/>
                <a:uLnTx/>
                <a:uFillTx/>
                <a:latin typeface="Calibri"/>
                <a:ea typeface="+mn-ea"/>
                <a:cs typeface="+mn-cs"/>
              </a:rPr>
              <a:t>Carstensen</a:t>
            </a:r>
            <a:r>
              <a:rPr kumimoji="0" lang="en-US" sz="2000" b="0" i="0" u="none" strike="noStrike" kern="1200" cap="none" spc="0" normalizeH="0" baseline="0" noProof="0" dirty="0">
                <a:ln>
                  <a:noFill/>
                </a:ln>
                <a:solidFill>
                  <a:prstClr val="black"/>
                </a:solidFill>
                <a:effectLst/>
                <a:uLnTx/>
                <a:uFillTx/>
                <a:latin typeface="Calibri"/>
                <a:ea typeface="+mn-ea"/>
                <a:cs typeface="+mn-cs"/>
              </a:rPr>
              <a:t>, M. Mather, A. </a:t>
            </a:r>
            <a:r>
              <a:rPr kumimoji="0" lang="en-US" sz="2000" b="0" i="0" u="none" strike="noStrike" kern="1200" cap="none" spc="0" normalizeH="0" baseline="0" noProof="0" dirty="0" err="1">
                <a:ln>
                  <a:noFill/>
                </a:ln>
                <a:solidFill>
                  <a:prstClr val="black"/>
                </a:solidFill>
                <a:effectLst/>
                <a:uLnTx/>
                <a:uFillTx/>
                <a:latin typeface="Calibri"/>
                <a:ea typeface="+mn-ea"/>
                <a:cs typeface="+mn-cs"/>
              </a:rPr>
              <a:t>Gutchess</a:t>
            </a:r>
            <a:r>
              <a:rPr kumimoji="0" lang="en-US" sz="2000" b="0" i="0" u="none" strike="noStrike" kern="1200" cap="none" spc="0" normalizeH="0" baseline="0" noProof="0" dirty="0">
                <a:ln>
                  <a:noFill/>
                </a:ln>
                <a:solidFill>
                  <a:prstClr val="black"/>
                </a:solidFill>
                <a:effectLst/>
                <a:uLnTx/>
                <a:uFillTx/>
                <a:latin typeface="Calibri"/>
                <a:ea typeface="+mn-ea"/>
                <a:cs typeface="+mn-cs"/>
              </a:rPr>
              <a:t>, T. Hess </a:t>
            </a:r>
          </a:p>
        </p:txBody>
      </p:sp>
      <p:graphicFrame>
        <p:nvGraphicFramePr>
          <p:cNvPr id="6" name="Diagram 5"/>
          <p:cNvGraphicFramePr/>
          <p:nvPr>
            <p:extLst/>
          </p:nvPr>
        </p:nvGraphicFramePr>
        <p:xfrm>
          <a:off x="107504" y="836712"/>
          <a:ext cx="8917972" cy="166352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 name="Picture 2" descr="ID# 6662 - Four Lobe Brain In Glass Skull - PowerPoint Animation"/>
          <p:cNvPicPr>
            <a:picLocks noChangeAspect="1" noChangeArrowheads="1" noCrop="1"/>
          </p:cNvPicPr>
          <p:nvPr/>
        </p:nvPicPr>
        <p:blipFill>
          <a:blip r:embed="rId12">
            <a:extLst>
              <a:ext uri="{28A0092B-C50C-407E-A947-70E740481C1C}">
                <a14:useLocalDpi xmlns:a14="http://schemas.microsoft.com/office/drawing/2010/main" val="0"/>
              </a:ext>
            </a:extLst>
          </a:blip>
          <a:srcRect/>
          <a:stretch>
            <a:fillRect/>
          </a:stretch>
        </p:blipFill>
        <p:spPr bwMode="auto">
          <a:xfrm>
            <a:off x="3973885" y="2564904"/>
            <a:ext cx="1335782" cy="1335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8815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6" grpId="0">
        <p:bldAsOne/>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0">
              <a:srgbClr val="D4DEFF"/>
            </a:gs>
          </a:gsLst>
          <a:lin ang="5400000" scaled="0"/>
          <a:tileRect/>
        </a:gra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7267" y="3373"/>
            <a:ext cx="9144000" cy="832520"/>
          </a:xfrm>
        </p:spPr>
        <p:txBody>
          <a:bodyPr>
            <a:normAutofit/>
          </a:bodyPr>
          <a:lstStyle/>
          <a:p>
            <a:pPr eaLnBrk="1" hangingPunct="1"/>
            <a:r>
              <a:rPr lang="en-US" sz="3600" dirty="0">
                <a:latin typeface="Arial" charset="0"/>
                <a:ea typeface="ＭＳ Ｐゴシック" pitchFamily="34" charset="-128"/>
                <a:cs typeface="Arial" charset="0"/>
              </a:rPr>
              <a:t>Successful aging &amp; long-term memory </a:t>
            </a:r>
            <a:endParaRPr lang="en-US" sz="4000" dirty="0">
              <a:latin typeface="Arial" charset="0"/>
              <a:ea typeface="ＭＳ Ｐゴシック" pitchFamily="34" charset="-128"/>
              <a:cs typeface="Arial" charset="0"/>
            </a:endParaRPr>
          </a:p>
        </p:txBody>
      </p:sp>
      <p:sp>
        <p:nvSpPr>
          <p:cNvPr id="82947" name="Text Box 3"/>
          <p:cNvSpPr txBox="1">
            <a:spLocks noChangeArrowheads="1"/>
          </p:cNvSpPr>
          <p:nvPr/>
        </p:nvSpPr>
        <p:spPr bwMode="auto">
          <a:xfrm>
            <a:off x="76200" y="692696"/>
            <a:ext cx="9032304" cy="6113981"/>
          </a:xfrm>
          <a:prstGeom prst="rect">
            <a:avLst/>
          </a:prstGeom>
          <a:noFill/>
          <a:ln>
            <a:noFill/>
          </a:ln>
          <a:extLst/>
        </p:spPr>
        <p:txBody>
          <a:bodyPr wrap="square">
            <a:spAutoFit/>
          </a:bodyPr>
          <a:lstStyle>
            <a:lvl1pPr eaLnBrk="0" hangingPunct="0">
              <a:defRPr sz="2400">
                <a:solidFill>
                  <a:schemeClr val="tx1"/>
                </a:solidFill>
                <a:latin typeface="Arial" charset="0"/>
                <a:ea typeface="ＭＳ Ｐゴシック" pitchFamily="34" charset="-128"/>
              </a:defRPr>
            </a:lvl1pPr>
            <a:lvl2pPr eaLnBrk="0" hangingPunct="0">
              <a:defRPr sz="2400">
                <a:solidFill>
                  <a:schemeClr val="tx1"/>
                </a:solidFill>
                <a:latin typeface="Arial" charset="0"/>
                <a:ea typeface="ＭＳ Ｐゴシック" pitchFamily="34" charset="-128"/>
              </a:defRPr>
            </a:lvl2pPr>
            <a:lvl3pPr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l" defTabSz="914400" rtl="0" eaLnBrk="0" fontAlgn="auto" latinLnBrk="0" hangingPunct="0">
              <a:lnSpc>
                <a:spcPct val="100000"/>
              </a:lnSpc>
              <a:spcBef>
                <a:spcPct val="50000"/>
              </a:spcBef>
              <a:spcAft>
                <a:spcPts val="0"/>
              </a:spcAft>
              <a:buClrTx/>
              <a:buSzTx/>
              <a:buFontTx/>
              <a:buChar char="•"/>
              <a:tabLst/>
              <a:defRPr/>
            </a:pPr>
            <a:r>
              <a:rPr kumimoji="0" lang="en-US" sz="2300" b="1"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a:t>
            </a:r>
            <a:r>
              <a:rPr kumimoji="0" lang="en-US" sz="2400" b="1"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attend</a:t>
            </a: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to the information</a:t>
            </a:r>
            <a:endParaRPr kumimoji="0" lang="en-US" sz="23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a:p>
            <a:pPr marL="0" marR="0" lvl="0" indent="0" algn="l" defTabSz="914400" rtl="0" eaLnBrk="0" fontAlgn="auto" latinLnBrk="0" hangingPunct="0">
              <a:lnSpc>
                <a:spcPct val="100000"/>
              </a:lnSpc>
              <a:spcBef>
                <a:spcPct val="50000"/>
              </a:spcBef>
              <a:spcAft>
                <a:spcPts val="0"/>
              </a:spcAft>
              <a:buClrTx/>
              <a:buSzTx/>
              <a:buFontTx/>
              <a:buChar char="•"/>
              <a:tabLst/>
              <a:defRPr/>
            </a:pPr>
            <a:r>
              <a:rPr kumimoji="0" lang="en-US" sz="23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a:t>
            </a: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think about why the information is </a:t>
            </a:r>
            <a:r>
              <a:rPr kumimoji="0" lang="en-US" sz="2400" b="1"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important </a:t>
            </a: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to remember</a:t>
            </a:r>
            <a:r>
              <a:rPr kumimoji="0" lang="en-US" sz="2400" b="1"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a:t>
            </a:r>
          </a:p>
          <a:p>
            <a:pPr marL="0" marR="0" lvl="0" indent="0" algn="l" defTabSz="914400" rtl="0" eaLnBrk="0" fontAlgn="auto" latinLnBrk="0" hangingPunct="0">
              <a:lnSpc>
                <a:spcPct val="100000"/>
              </a:lnSpc>
              <a:spcBef>
                <a:spcPct val="50000"/>
              </a:spcBef>
              <a:spcAft>
                <a:spcPts val="0"/>
              </a:spcAft>
              <a:buClrTx/>
              <a:buSzTx/>
              <a:buFontTx/>
              <a:buChar char="•"/>
              <a:tabLst/>
              <a:defRPr/>
            </a:pPr>
            <a:r>
              <a:rPr kumimoji="0" lang="en-US" sz="2400" b="1"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organize</a:t>
            </a: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the information</a:t>
            </a:r>
          </a:p>
          <a:p>
            <a:pPr marL="914400" marR="0" lvl="2" indent="0" algn="l" defTabSz="914400" rtl="0" eaLnBrk="0" fontAlgn="auto" latinLnBrk="0" hangingPunct="0">
              <a:lnSpc>
                <a:spcPct val="100000"/>
              </a:lnSpc>
              <a:spcBef>
                <a:spcPct val="50000"/>
              </a:spcBef>
              <a:spcAft>
                <a:spcPts val="0"/>
              </a:spcAft>
              <a:buClrTx/>
              <a:buSzTx/>
              <a:buFontTx/>
              <a:buChar char="-"/>
              <a:tabLst/>
              <a:defRPr/>
            </a:pPr>
            <a:r>
              <a:rPr kumimoji="0" lang="en-US" sz="23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a:t>
            </a: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Don’t just use rote rehearsal</a:t>
            </a:r>
          </a:p>
          <a:p>
            <a:pPr marL="914400" marR="0" lvl="2" indent="0" algn="l" defTabSz="914400" rtl="0" eaLnBrk="0" fontAlgn="auto" latinLnBrk="0" hangingPunct="0">
              <a:lnSpc>
                <a:spcPct val="100000"/>
              </a:lnSpc>
              <a:spcBef>
                <a:spcPct val="500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Clump like items together when trying to learn them; this will increase the likelihood that you will have </a:t>
            </a:r>
            <a:r>
              <a:rPr kumimoji="0" lang="en-US" sz="2400" b="0" i="0" u="sng" strike="noStrike" kern="1200" cap="none" spc="0" normalizeH="0" baseline="0" noProof="0" dirty="0">
                <a:ln>
                  <a:noFill/>
                </a:ln>
                <a:solidFill>
                  <a:prstClr val="black"/>
                </a:solidFill>
                <a:effectLst/>
                <a:uLnTx/>
                <a:uFillTx/>
                <a:latin typeface="Arial" charset="0"/>
                <a:ea typeface="ＭＳ Ｐゴシック" pitchFamily="34" charset="-128"/>
                <a:cs typeface="+mn-cs"/>
              </a:rPr>
              <a:t>retrieval cues</a:t>
            </a:r>
            <a:endPar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a:p>
            <a:pPr marL="914400" marR="0" lvl="2" indent="0" algn="l" defTabSz="914400" rtl="0" eaLnBrk="0" fontAlgn="auto" latinLnBrk="0" hangingPunct="0">
              <a:lnSpc>
                <a:spcPct val="100000"/>
              </a:lnSpc>
              <a:spcBef>
                <a:spcPct val="500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When leaning someone’s name, associate it with other information about that person</a:t>
            </a:r>
          </a:p>
          <a:p>
            <a:pPr marL="914400" marR="0" lvl="2" indent="0" algn="l" defTabSz="914400" rtl="0" eaLnBrk="0" fontAlgn="auto" latinLnBrk="0" hangingPunct="0">
              <a:lnSpc>
                <a:spcPct val="100000"/>
              </a:lnSpc>
              <a:spcBef>
                <a:spcPct val="50000"/>
              </a:spcBef>
              <a:spcAft>
                <a:spcPts val="0"/>
              </a:spcAft>
              <a:buClrTx/>
              <a:buSzTx/>
              <a:buFontTx/>
              <a:buChar char="-"/>
              <a:tabLst/>
              <a:defRPr/>
            </a:pP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Use mental imagery to help you remember (e.g., as your placing your keys on the table, close your eyes and imagine the action)</a:t>
            </a:r>
          </a:p>
          <a:p>
            <a:pPr marL="914400" marR="0" lvl="2" indent="0" algn="l" defTabSz="914400" rtl="0" eaLnBrk="0" fontAlgn="auto" latinLnBrk="0" hangingPunct="0">
              <a:lnSpc>
                <a:spcPct val="100000"/>
              </a:lnSpc>
              <a:spcBef>
                <a:spcPct val="50000"/>
              </a:spcBef>
              <a:spcAft>
                <a:spcPts val="0"/>
              </a:spcAft>
              <a:buClrTx/>
              <a:buSzTx/>
              <a:buFontTx/>
              <a:buChar char="-"/>
              <a:tabLst/>
              <a:defRPr/>
            </a:pPr>
            <a:endParaRPr kumimoji="0" lang="en-US" sz="20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a:p>
            <a:pPr marL="457200" marR="0" lvl="1" indent="0" algn="l" defTabSz="914400" rtl="0" eaLnBrk="1" fontAlgn="auto" latinLnBrk="0" hangingPunct="1">
              <a:lnSpc>
                <a:spcPct val="90000"/>
              </a:lnSpc>
              <a:spcBef>
                <a:spcPct val="20000"/>
              </a:spcBef>
              <a:spcAft>
                <a:spcPts val="0"/>
              </a:spcAft>
              <a:buClrTx/>
              <a:buSzTx/>
              <a:buFontTx/>
              <a:buChar char="–"/>
              <a:tabLst/>
              <a:defRPr/>
            </a:pPr>
            <a:endParaRPr kumimoji="0" lang="en-US" sz="23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
        <p:nvSpPr>
          <p:cNvPr id="82948" name="Rectangle 4"/>
          <p:cNvSpPr>
            <a:spLocks noChangeArrowheads="1"/>
          </p:cNvSpPr>
          <p:nvPr/>
        </p:nvSpPr>
        <p:spPr bwMode="auto">
          <a:xfrm>
            <a:off x="76200" y="6045180"/>
            <a:ext cx="9144000" cy="814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marL="0" marR="0" lvl="0" indent="0" algn="l" defTabSz="914400" rtl="0" eaLnBrk="1" fontAlgn="auto" latinLnBrk="0" hangingPunct="1">
              <a:lnSpc>
                <a:spcPct val="90000"/>
              </a:lnSpc>
              <a:spcBef>
                <a:spcPct val="20000"/>
              </a:spcBef>
              <a:spcAft>
                <a:spcPts val="0"/>
              </a:spcAft>
              <a:buClrTx/>
              <a:buSzTx/>
              <a:buFontTx/>
              <a:buChar char="•"/>
              <a:tabLst/>
              <a:defRPr/>
            </a:pPr>
            <a:r>
              <a:rPr kumimoji="0" lang="en-US" sz="2300" b="0" i="0" u="none" strike="noStrike" kern="1200" cap="none" spc="0" normalizeH="0" baseline="0" noProof="0" dirty="0">
                <a:ln>
                  <a:noFill/>
                </a:ln>
                <a:solidFill>
                  <a:prstClr val="black"/>
                </a:solidFill>
                <a:effectLst/>
                <a:uLnTx/>
                <a:uFillTx/>
                <a:latin typeface="Calibri"/>
                <a:ea typeface="+mn-ea"/>
                <a:cs typeface="+mn-cs"/>
              </a:rPr>
              <a:t> </a:t>
            </a:r>
            <a:r>
              <a:rPr kumimoji="0" lang="en-US" sz="2400" b="0" i="0" u="none" strike="noStrike" kern="1200" cap="none" spc="0" normalizeH="0" baseline="0" noProof="0" dirty="0">
                <a:ln>
                  <a:noFill/>
                </a:ln>
                <a:solidFill>
                  <a:prstClr val="black"/>
                </a:solidFill>
                <a:effectLst/>
                <a:uLnTx/>
                <a:uFillTx/>
                <a:latin typeface="Calibri"/>
                <a:ea typeface="+mn-ea"/>
                <a:cs typeface="+mn-cs"/>
              </a:rPr>
              <a:t>use </a:t>
            </a:r>
            <a:r>
              <a:rPr kumimoji="0" lang="en-US" sz="2400" b="1" i="0" u="none" strike="noStrike" kern="1200" cap="none" spc="0" normalizeH="0" baseline="0" noProof="0" dirty="0">
                <a:ln>
                  <a:noFill/>
                </a:ln>
                <a:solidFill>
                  <a:prstClr val="black"/>
                </a:solidFill>
                <a:effectLst/>
                <a:uLnTx/>
                <a:uFillTx/>
                <a:latin typeface="Calibri"/>
                <a:ea typeface="+mn-ea"/>
                <a:cs typeface="+mn-cs"/>
              </a:rPr>
              <a:t>spaced</a:t>
            </a:r>
            <a:r>
              <a:rPr kumimoji="0" lang="en-US" sz="2400" b="0" i="0" u="none" strike="noStrike" kern="1200" cap="none" spc="0" normalizeH="0" baseline="0" noProof="0" dirty="0">
                <a:ln>
                  <a:noFill/>
                </a:ln>
                <a:solidFill>
                  <a:prstClr val="black"/>
                </a:solidFill>
                <a:effectLst/>
                <a:uLnTx/>
                <a:uFillTx/>
                <a:latin typeface="Calibri"/>
                <a:ea typeface="+mn-ea"/>
                <a:cs typeface="+mn-cs"/>
              </a:rPr>
              <a:t> </a:t>
            </a:r>
            <a:r>
              <a:rPr kumimoji="0" lang="en-US" sz="2400" b="1" i="0" u="none" strike="noStrike" kern="1200" cap="none" spc="0" normalizeH="0" baseline="0" noProof="0" dirty="0">
                <a:ln>
                  <a:noFill/>
                </a:ln>
                <a:solidFill>
                  <a:prstClr val="black"/>
                </a:solidFill>
                <a:effectLst/>
                <a:uLnTx/>
                <a:uFillTx/>
                <a:latin typeface="Calibri"/>
                <a:ea typeface="+mn-ea"/>
                <a:cs typeface="+mn-cs"/>
              </a:rPr>
              <a:t>rehearsal</a:t>
            </a:r>
            <a:r>
              <a:rPr kumimoji="0" lang="en-US" sz="2400" b="0" i="0" u="none" strike="noStrike" kern="1200" cap="none" spc="0" normalizeH="0" baseline="0" noProof="0" dirty="0">
                <a:ln>
                  <a:noFill/>
                </a:ln>
                <a:solidFill>
                  <a:prstClr val="black"/>
                </a:solidFill>
                <a:effectLst/>
                <a:uLnTx/>
                <a:uFillTx/>
                <a:latin typeface="Calibri"/>
                <a:ea typeface="+mn-ea"/>
                <a:cs typeface="+mn-cs"/>
              </a:rPr>
              <a:t> (why cramming for an exam never did work)</a:t>
            </a:r>
          </a:p>
          <a:p>
            <a:pPr marL="457200" marR="0" lvl="1" indent="0" algn="l" defTabSz="914400" rtl="0" eaLnBrk="1" fontAlgn="auto" latinLnBrk="0" hangingPunct="1">
              <a:lnSpc>
                <a:spcPct val="90000"/>
              </a:lnSpc>
              <a:spcBef>
                <a:spcPct val="20000"/>
              </a:spcBef>
              <a:spcAft>
                <a:spcPts val="0"/>
              </a:spcAft>
              <a:buClrTx/>
              <a:buSzTx/>
              <a:buFontTx/>
              <a:buNone/>
              <a:tabLst/>
              <a:defRPr/>
            </a:pPr>
            <a:endParaRPr kumimoji="0" lang="en-US" sz="23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76659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29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29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29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294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29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uiExpand="1" build="p"/>
      <p:bldP spid="82948"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8000">
              <a:srgbClr val="D4DEFF"/>
            </a:gs>
          </a:gsLst>
          <a:lin ang="5400000" scaled="0"/>
          <a:tileRect/>
        </a:gra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99392"/>
            <a:ext cx="9144000" cy="908720"/>
          </a:xfrm>
        </p:spPr>
        <p:txBody>
          <a:bodyPr>
            <a:normAutofit/>
          </a:bodyPr>
          <a:lstStyle/>
          <a:p>
            <a:pPr eaLnBrk="1" hangingPunct="1"/>
            <a:r>
              <a:rPr lang="en-US" sz="3600" dirty="0">
                <a:latin typeface="Arial" charset="0"/>
                <a:ea typeface="ＭＳ Ｐゴシック" pitchFamily="34" charset="-128"/>
                <a:cs typeface="Arial" charset="0"/>
              </a:rPr>
              <a:t>Remote Memory &amp; Semantic Memory</a:t>
            </a:r>
            <a:endParaRPr lang="en-US" sz="4000" dirty="0">
              <a:latin typeface="Arial" charset="0"/>
              <a:ea typeface="ＭＳ Ｐゴシック" pitchFamily="34" charset="-128"/>
              <a:cs typeface="Arial" charset="0"/>
            </a:endParaRPr>
          </a:p>
        </p:txBody>
      </p:sp>
      <p:graphicFrame>
        <p:nvGraphicFramePr>
          <p:cNvPr id="2" name="Diagram 1"/>
          <p:cNvGraphicFramePr/>
          <p:nvPr>
            <p:extLst>
              <p:ext uri="{D42A27DB-BD31-4B8C-83A1-F6EECF244321}">
                <p14:modId xmlns:p14="http://schemas.microsoft.com/office/powerpoint/2010/main" val="535954299"/>
              </p:ext>
            </p:extLst>
          </p:nvPr>
        </p:nvGraphicFramePr>
        <p:xfrm>
          <a:off x="107504" y="692696"/>
          <a:ext cx="4968552" cy="5616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4036" name="Picture 4" descr="&#10;brainstem.jpg                                                  0005E5F7Macintosh HD                   BD75303C:"/>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33630" y="936712"/>
            <a:ext cx="3152775" cy="3384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Line 5"/>
          <p:cNvSpPr>
            <a:spLocks noChangeShapeType="1"/>
          </p:cNvSpPr>
          <p:nvPr/>
        </p:nvSpPr>
        <p:spPr bwMode="auto">
          <a:xfrm flipV="1">
            <a:off x="5064771" y="2131713"/>
            <a:ext cx="1955501" cy="304800"/>
          </a:xfrm>
          <a:prstGeom prst="line">
            <a:avLst/>
          </a:prstGeom>
          <a:noFill/>
          <a:ln w="5715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4038" name="Line 6"/>
          <p:cNvSpPr>
            <a:spLocks noChangeShapeType="1"/>
          </p:cNvSpPr>
          <p:nvPr/>
        </p:nvSpPr>
        <p:spPr bwMode="auto">
          <a:xfrm flipV="1">
            <a:off x="5076056" y="1431956"/>
            <a:ext cx="1143000" cy="990600"/>
          </a:xfrm>
          <a:prstGeom prst="line">
            <a:avLst/>
          </a:prstGeom>
          <a:noFill/>
          <a:ln w="3810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4039" name="Line 7"/>
          <p:cNvSpPr>
            <a:spLocks noChangeShapeType="1"/>
          </p:cNvSpPr>
          <p:nvPr/>
        </p:nvSpPr>
        <p:spPr bwMode="auto">
          <a:xfrm flipV="1">
            <a:off x="5064771" y="1522113"/>
            <a:ext cx="2286000" cy="914400"/>
          </a:xfrm>
          <a:prstGeom prst="line">
            <a:avLst/>
          </a:prstGeom>
          <a:noFill/>
          <a:ln w="3810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4040" name="TextBox 7"/>
          <p:cNvSpPr txBox="1">
            <a:spLocks noChangeArrowheads="1"/>
          </p:cNvSpPr>
          <p:nvPr/>
        </p:nvSpPr>
        <p:spPr bwMode="auto">
          <a:xfrm>
            <a:off x="609600" y="6433066"/>
            <a:ext cx="8382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L. </a:t>
            </a:r>
            <a:r>
              <a:rPr kumimoji="0" lang="en-US" sz="1800" b="0" i="0" u="none" strike="noStrike" kern="1200" cap="none" spc="0" normalizeH="0" baseline="0" noProof="0" dirty="0" err="1">
                <a:ln>
                  <a:noFill/>
                </a:ln>
                <a:solidFill>
                  <a:prstClr val="black"/>
                </a:solidFill>
                <a:effectLst/>
                <a:uLnTx/>
                <a:uFillTx/>
                <a:latin typeface="Arial" charset="0"/>
                <a:ea typeface="ＭＳ Ｐゴシック" pitchFamily="34" charset="-128"/>
                <a:cs typeface="+mn-cs"/>
              </a:rPr>
              <a:t>Nadel</a:t>
            </a:r>
            <a:r>
              <a:rPr kumimoji="0" lang="en-US" sz="1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 M. </a:t>
            </a:r>
            <a:r>
              <a:rPr kumimoji="0" lang="en-US" sz="1800" b="0" i="0" u="none" strike="noStrike" kern="1200" cap="none" spc="0" normalizeH="0" baseline="0" noProof="0" dirty="0" err="1">
                <a:ln>
                  <a:noFill/>
                </a:ln>
                <a:solidFill>
                  <a:prstClr val="black"/>
                </a:solidFill>
                <a:effectLst/>
                <a:uLnTx/>
                <a:uFillTx/>
                <a:latin typeface="Arial" charset="0"/>
                <a:ea typeface="ＭＳ Ｐゴシック" pitchFamily="34" charset="-128"/>
                <a:cs typeface="+mn-cs"/>
              </a:rPr>
              <a:t>Moscovitch</a:t>
            </a:r>
            <a:endParaRPr kumimoji="0" lang="en-US" sz="18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
        <p:nvSpPr>
          <p:cNvPr id="10" name="Text Box 3"/>
          <p:cNvSpPr txBox="1">
            <a:spLocks noChangeArrowheads="1"/>
          </p:cNvSpPr>
          <p:nvPr/>
        </p:nvSpPr>
        <p:spPr bwMode="auto">
          <a:xfrm>
            <a:off x="5076282" y="4725144"/>
            <a:ext cx="3867472" cy="1200329"/>
          </a:xfrm>
          <a:prstGeom prst="rect">
            <a:avLst/>
          </a:prstGeom>
          <a:solidFill>
            <a:schemeClr val="tx2">
              <a:lumMod val="20000"/>
              <a:lumOff val="80000"/>
            </a:schemeClr>
          </a:solidFill>
          <a:ln w="9525">
            <a:solidFill>
              <a:srgbClr val="000000"/>
            </a:solidFill>
            <a:miter lim="800000"/>
            <a:headEnd/>
            <a:tailEnd/>
          </a:ln>
          <a:extLst/>
        </p:spPr>
        <p:txBody>
          <a:bodyPr wrap="square">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marL="0" marR="0" lvl="0" indent="0" algn="ctr" defTabSz="914400" rtl="0" eaLnBrk="0" fontAlgn="auto" latinLnBrk="0" hangingPunct="0">
              <a:lnSpc>
                <a:spcPct val="100000"/>
              </a:lnSpc>
              <a:spcBef>
                <a:spcPct val="500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rPr>
              <a:t>Lots and lots of repetition spread out over many years causes this transition</a:t>
            </a:r>
          </a:p>
        </p:txBody>
      </p:sp>
      <p:graphicFrame>
        <p:nvGraphicFramePr>
          <p:cNvPr id="4" name="Diagram 3"/>
          <p:cNvGraphicFramePr/>
          <p:nvPr>
            <p:extLst/>
          </p:nvPr>
        </p:nvGraphicFramePr>
        <p:xfrm>
          <a:off x="228600" y="6109900"/>
          <a:ext cx="4572000" cy="64633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444048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4036"/>
                                        </p:tgtEl>
                                        <p:attrNameLst>
                                          <p:attrName>style.visibility</p:attrName>
                                        </p:attrNameLst>
                                      </p:cBhvr>
                                      <p:to>
                                        <p:strVal val="visible"/>
                                      </p:to>
                                    </p:set>
                                    <p:anim calcmode="lin" valueType="num">
                                      <p:cBhvr>
                                        <p:cTn id="15" dur="1000" fill="hold"/>
                                        <p:tgtEl>
                                          <p:spTgt spid="44036"/>
                                        </p:tgtEl>
                                        <p:attrNameLst>
                                          <p:attrName>ppt_w</p:attrName>
                                        </p:attrNameLst>
                                      </p:cBhvr>
                                      <p:tavLst>
                                        <p:tav tm="0">
                                          <p:val>
                                            <p:fltVal val="0"/>
                                          </p:val>
                                        </p:tav>
                                        <p:tav tm="100000">
                                          <p:val>
                                            <p:strVal val="#ppt_w"/>
                                          </p:val>
                                        </p:tav>
                                      </p:tavLst>
                                    </p:anim>
                                    <p:anim calcmode="lin" valueType="num">
                                      <p:cBhvr>
                                        <p:cTn id="16" dur="1000" fill="hold"/>
                                        <p:tgtEl>
                                          <p:spTgt spid="44036"/>
                                        </p:tgtEl>
                                        <p:attrNameLst>
                                          <p:attrName>ppt_h</p:attrName>
                                        </p:attrNameLst>
                                      </p:cBhvr>
                                      <p:tavLst>
                                        <p:tav tm="0">
                                          <p:val>
                                            <p:fltVal val="0"/>
                                          </p:val>
                                        </p:tav>
                                        <p:tav tm="100000">
                                          <p:val>
                                            <p:strVal val="#ppt_h"/>
                                          </p:val>
                                        </p:tav>
                                      </p:tavLst>
                                    </p:anim>
                                    <p:anim calcmode="lin" valueType="num">
                                      <p:cBhvr>
                                        <p:cTn id="17" dur="1000" fill="hold"/>
                                        <p:tgtEl>
                                          <p:spTgt spid="44036"/>
                                        </p:tgtEl>
                                        <p:attrNameLst>
                                          <p:attrName>style.rotation</p:attrName>
                                        </p:attrNameLst>
                                      </p:cBhvr>
                                      <p:tavLst>
                                        <p:tav tm="0">
                                          <p:val>
                                            <p:fltVal val="90"/>
                                          </p:val>
                                        </p:tav>
                                        <p:tav tm="100000">
                                          <p:val>
                                            <p:fltVal val="0"/>
                                          </p:val>
                                        </p:tav>
                                      </p:tavLst>
                                    </p:anim>
                                    <p:animEffect transition="in" filter="fade">
                                      <p:cBhvr>
                                        <p:cTn id="18" dur="1000"/>
                                        <p:tgtEl>
                                          <p:spTgt spid="44036"/>
                                        </p:tgtEl>
                                      </p:cBhvr>
                                    </p:animEffect>
                                  </p:childTnLst>
                                </p:cTn>
                              </p:par>
                              <p:par>
                                <p:cTn id="19" presetID="31" presetClass="entr" presetSubtype="0" fill="hold" grpId="0" nodeType="withEffect">
                                  <p:stCondLst>
                                    <p:cond delay="0"/>
                                  </p:stCondLst>
                                  <p:childTnLst>
                                    <p:set>
                                      <p:cBhvr>
                                        <p:cTn id="20" dur="1" fill="hold">
                                          <p:stCondLst>
                                            <p:cond delay="0"/>
                                          </p:stCondLst>
                                        </p:cTn>
                                        <p:tgtEl>
                                          <p:spTgt spid="44037"/>
                                        </p:tgtEl>
                                        <p:attrNameLst>
                                          <p:attrName>style.visibility</p:attrName>
                                        </p:attrNameLst>
                                      </p:cBhvr>
                                      <p:to>
                                        <p:strVal val="visible"/>
                                      </p:to>
                                    </p:set>
                                    <p:anim calcmode="lin" valueType="num">
                                      <p:cBhvr>
                                        <p:cTn id="21" dur="1000" fill="hold"/>
                                        <p:tgtEl>
                                          <p:spTgt spid="44037"/>
                                        </p:tgtEl>
                                        <p:attrNameLst>
                                          <p:attrName>ppt_w</p:attrName>
                                        </p:attrNameLst>
                                      </p:cBhvr>
                                      <p:tavLst>
                                        <p:tav tm="0">
                                          <p:val>
                                            <p:fltVal val="0"/>
                                          </p:val>
                                        </p:tav>
                                        <p:tav tm="100000">
                                          <p:val>
                                            <p:strVal val="#ppt_w"/>
                                          </p:val>
                                        </p:tav>
                                      </p:tavLst>
                                    </p:anim>
                                    <p:anim calcmode="lin" valueType="num">
                                      <p:cBhvr>
                                        <p:cTn id="22" dur="1000" fill="hold"/>
                                        <p:tgtEl>
                                          <p:spTgt spid="44037"/>
                                        </p:tgtEl>
                                        <p:attrNameLst>
                                          <p:attrName>ppt_h</p:attrName>
                                        </p:attrNameLst>
                                      </p:cBhvr>
                                      <p:tavLst>
                                        <p:tav tm="0">
                                          <p:val>
                                            <p:fltVal val="0"/>
                                          </p:val>
                                        </p:tav>
                                        <p:tav tm="100000">
                                          <p:val>
                                            <p:strVal val="#ppt_h"/>
                                          </p:val>
                                        </p:tav>
                                      </p:tavLst>
                                    </p:anim>
                                    <p:anim calcmode="lin" valueType="num">
                                      <p:cBhvr>
                                        <p:cTn id="23" dur="1000" fill="hold"/>
                                        <p:tgtEl>
                                          <p:spTgt spid="44037"/>
                                        </p:tgtEl>
                                        <p:attrNameLst>
                                          <p:attrName>style.rotation</p:attrName>
                                        </p:attrNameLst>
                                      </p:cBhvr>
                                      <p:tavLst>
                                        <p:tav tm="0">
                                          <p:val>
                                            <p:fltVal val="90"/>
                                          </p:val>
                                        </p:tav>
                                        <p:tav tm="100000">
                                          <p:val>
                                            <p:fltVal val="0"/>
                                          </p:val>
                                        </p:tav>
                                      </p:tavLst>
                                    </p:anim>
                                    <p:animEffect transition="in" filter="fade">
                                      <p:cBhvr>
                                        <p:cTn id="24" dur="1000"/>
                                        <p:tgtEl>
                                          <p:spTgt spid="44037"/>
                                        </p:tgtEl>
                                      </p:cBhvr>
                                    </p:animEffect>
                                  </p:childTnLst>
                                </p:cTn>
                              </p:par>
                              <p:par>
                                <p:cTn id="25" presetID="31" presetClass="entr" presetSubtype="0" fill="hold" grpId="0" nodeType="withEffect">
                                  <p:stCondLst>
                                    <p:cond delay="0"/>
                                  </p:stCondLst>
                                  <p:childTnLst>
                                    <p:set>
                                      <p:cBhvr>
                                        <p:cTn id="26" dur="1" fill="hold">
                                          <p:stCondLst>
                                            <p:cond delay="0"/>
                                          </p:stCondLst>
                                        </p:cTn>
                                        <p:tgtEl>
                                          <p:spTgt spid="44039"/>
                                        </p:tgtEl>
                                        <p:attrNameLst>
                                          <p:attrName>style.visibility</p:attrName>
                                        </p:attrNameLst>
                                      </p:cBhvr>
                                      <p:to>
                                        <p:strVal val="visible"/>
                                      </p:to>
                                    </p:set>
                                    <p:anim calcmode="lin" valueType="num">
                                      <p:cBhvr>
                                        <p:cTn id="27" dur="1000" fill="hold"/>
                                        <p:tgtEl>
                                          <p:spTgt spid="44039"/>
                                        </p:tgtEl>
                                        <p:attrNameLst>
                                          <p:attrName>ppt_w</p:attrName>
                                        </p:attrNameLst>
                                      </p:cBhvr>
                                      <p:tavLst>
                                        <p:tav tm="0">
                                          <p:val>
                                            <p:fltVal val="0"/>
                                          </p:val>
                                        </p:tav>
                                        <p:tav tm="100000">
                                          <p:val>
                                            <p:strVal val="#ppt_w"/>
                                          </p:val>
                                        </p:tav>
                                      </p:tavLst>
                                    </p:anim>
                                    <p:anim calcmode="lin" valueType="num">
                                      <p:cBhvr>
                                        <p:cTn id="28" dur="1000" fill="hold"/>
                                        <p:tgtEl>
                                          <p:spTgt spid="44039"/>
                                        </p:tgtEl>
                                        <p:attrNameLst>
                                          <p:attrName>ppt_h</p:attrName>
                                        </p:attrNameLst>
                                      </p:cBhvr>
                                      <p:tavLst>
                                        <p:tav tm="0">
                                          <p:val>
                                            <p:fltVal val="0"/>
                                          </p:val>
                                        </p:tav>
                                        <p:tav tm="100000">
                                          <p:val>
                                            <p:strVal val="#ppt_h"/>
                                          </p:val>
                                        </p:tav>
                                      </p:tavLst>
                                    </p:anim>
                                    <p:anim calcmode="lin" valueType="num">
                                      <p:cBhvr>
                                        <p:cTn id="29" dur="1000" fill="hold"/>
                                        <p:tgtEl>
                                          <p:spTgt spid="44039"/>
                                        </p:tgtEl>
                                        <p:attrNameLst>
                                          <p:attrName>style.rotation</p:attrName>
                                        </p:attrNameLst>
                                      </p:cBhvr>
                                      <p:tavLst>
                                        <p:tav tm="0">
                                          <p:val>
                                            <p:fltVal val="90"/>
                                          </p:val>
                                        </p:tav>
                                        <p:tav tm="100000">
                                          <p:val>
                                            <p:fltVal val="0"/>
                                          </p:val>
                                        </p:tav>
                                      </p:tavLst>
                                    </p:anim>
                                    <p:animEffect transition="in" filter="fade">
                                      <p:cBhvr>
                                        <p:cTn id="30" dur="1000"/>
                                        <p:tgtEl>
                                          <p:spTgt spid="44039"/>
                                        </p:tgtEl>
                                      </p:cBhvr>
                                    </p:animEffect>
                                  </p:childTnLst>
                                </p:cTn>
                              </p:par>
                              <p:par>
                                <p:cTn id="31" presetID="31" presetClass="entr" presetSubtype="0" fill="hold" grpId="0" nodeType="withEffect">
                                  <p:stCondLst>
                                    <p:cond delay="0"/>
                                  </p:stCondLst>
                                  <p:childTnLst>
                                    <p:set>
                                      <p:cBhvr>
                                        <p:cTn id="32" dur="1" fill="hold">
                                          <p:stCondLst>
                                            <p:cond delay="0"/>
                                          </p:stCondLst>
                                        </p:cTn>
                                        <p:tgtEl>
                                          <p:spTgt spid="44038"/>
                                        </p:tgtEl>
                                        <p:attrNameLst>
                                          <p:attrName>style.visibility</p:attrName>
                                        </p:attrNameLst>
                                      </p:cBhvr>
                                      <p:to>
                                        <p:strVal val="visible"/>
                                      </p:to>
                                    </p:set>
                                    <p:anim calcmode="lin" valueType="num">
                                      <p:cBhvr>
                                        <p:cTn id="33" dur="1000" fill="hold"/>
                                        <p:tgtEl>
                                          <p:spTgt spid="44038"/>
                                        </p:tgtEl>
                                        <p:attrNameLst>
                                          <p:attrName>ppt_w</p:attrName>
                                        </p:attrNameLst>
                                      </p:cBhvr>
                                      <p:tavLst>
                                        <p:tav tm="0">
                                          <p:val>
                                            <p:fltVal val="0"/>
                                          </p:val>
                                        </p:tav>
                                        <p:tav tm="100000">
                                          <p:val>
                                            <p:strVal val="#ppt_w"/>
                                          </p:val>
                                        </p:tav>
                                      </p:tavLst>
                                    </p:anim>
                                    <p:anim calcmode="lin" valueType="num">
                                      <p:cBhvr>
                                        <p:cTn id="34" dur="1000" fill="hold"/>
                                        <p:tgtEl>
                                          <p:spTgt spid="44038"/>
                                        </p:tgtEl>
                                        <p:attrNameLst>
                                          <p:attrName>ppt_h</p:attrName>
                                        </p:attrNameLst>
                                      </p:cBhvr>
                                      <p:tavLst>
                                        <p:tav tm="0">
                                          <p:val>
                                            <p:fltVal val="0"/>
                                          </p:val>
                                        </p:tav>
                                        <p:tav tm="100000">
                                          <p:val>
                                            <p:strVal val="#ppt_h"/>
                                          </p:val>
                                        </p:tav>
                                      </p:tavLst>
                                    </p:anim>
                                    <p:anim calcmode="lin" valueType="num">
                                      <p:cBhvr>
                                        <p:cTn id="35" dur="1000" fill="hold"/>
                                        <p:tgtEl>
                                          <p:spTgt spid="44038"/>
                                        </p:tgtEl>
                                        <p:attrNameLst>
                                          <p:attrName>style.rotation</p:attrName>
                                        </p:attrNameLst>
                                      </p:cBhvr>
                                      <p:tavLst>
                                        <p:tav tm="0">
                                          <p:val>
                                            <p:fltVal val="90"/>
                                          </p:val>
                                        </p:tav>
                                        <p:tav tm="100000">
                                          <p:val>
                                            <p:fltVal val="0"/>
                                          </p:val>
                                        </p:tav>
                                      </p:tavLst>
                                    </p:anim>
                                    <p:animEffect transition="in" filter="fade">
                                      <p:cBhvr>
                                        <p:cTn id="36" dur="1000"/>
                                        <p:tgtEl>
                                          <p:spTgt spid="44038"/>
                                        </p:tgtEl>
                                      </p:cBhvr>
                                    </p:animEffect>
                                  </p:childTnLst>
                                </p:cTn>
                              </p:par>
                              <p:par>
                                <p:cTn id="37" presetID="31"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p:cTn id="39" dur="1000" fill="hold"/>
                                        <p:tgtEl>
                                          <p:spTgt spid="10"/>
                                        </p:tgtEl>
                                        <p:attrNameLst>
                                          <p:attrName>ppt_w</p:attrName>
                                        </p:attrNameLst>
                                      </p:cBhvr>
                                      <p:tavLst>
                                        <p:tav tm="0">
                                          <p:val>
                                            <p:fltVal val="0"/>
                                          </p:val>
                                        </p:tav>
                                        <p:tav tm="100000">
                                          <p:val>
                                            <p:strVal val="#ppt_w"/>
                                          </p:val>
                                        </p:tav>
                                      </p:tavLst>
                                    </p:anim>
                                    <p:anim calcmode="lin" valueType="num">
                                      <p:cBhvr>
                                        <p:cTn id="40" dur="1000" fill="hold"/>
                                        <p:tgtEl>
                                          <p:spTgt spid="10"/>
                                        </p:tgtEl>
                                        <p:attrNameLst>
                                          <p:attrName>ppt_h</p:attrName>
                                        </p:attrNameLst>
                                      </p:cBhvr>
                                      <p:tavLst>
                                        <p:tav tm="0">
                                          <p:val>
                                            <p:fltVal val="0"/>
                                          </p:val>
                                        </p:tav>
                                        <p:tav tm="100000">
                                          <p:val>
                                            <p:strVal val="#ppt_h"/>
                                          </p:val>
                                        </p:tav>
                                      </p:tavLst>
                                    </p:anim>
                                    <p:anim calcmode="lin" valueType="num">
                                      <p:cBhvr>
                                        <p:cTn id="41" dur="1000" fill="hold"/>
                                        <p:tgtEl>
                                          <p:spTgt spid="10"/>
                                        </p:tgtEl>
                                        <p:attrNameLst>
                                          <p:attrName>style.rotation</p:attrName>
                                        </p:attrNameLst>
                                      </p:cBhvr>
                                      <p:tavLst>
                                        <p:tav tm="0">
                                          <p:val>
                                            <p:fltVal val="90"/>
                                          </p:val>
                                        </p:tav>
                                        <p:tav tm="100000">
                                          <p:val>
                                            <p:fltVal val="0"/>
                                          </p:val>
                                        </p:tav>
                                      </p:tavLst>
                                    </p:anim>
                                    <p:animEffect transition="in" filter="fade">
                                      <p:cBhvr>
                                        <p:cTn id="42" dur="10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 calcmode="lin" valueType="num">
                                      <p:cBhvr>
                                        <p:cTn id="47" dur="1000" fill="hold"/>
                                        <p:tgtEl>
                                          <p:spTgt spid="4"/>
                                        </p:tgtEl>
                                        <p:attrNameLst>
                                          <p:attrName>ppt_w</p:attrName>
                                        </p:attrNameLst>
                                      </p:cBhvr>
                                      <p:tavLst>
                                        <p:tav tm="0">
                                          <p:val>
                                            <p:fltVal val="0"/>
                                          </p:val>
                                        </p:tav>
                                        <p:tav tm="100000">
                                          <p:val>
                                            <p:strVal val="#ppt_w"/>
                                          </p:val>
                                        </p:tav>
                                      </p:tavLst>
                                    </p:anim>
                                    <p:anim calcmode="lin" valueType="num">
                                      <p:cBhvr>
                                        <p:cTn id="48" dur="1000" fill="hold"/>
                                        <p:tgtEl>
                                          <p:spTgt spid="4"/>
                                        </p:tgtEl>
                                        <p:attrNameLst>
                                          <p:attrName>ppt_h</p:attrName>
                                        </p:attrNameLst>
                                      </p:cBhvr>
                                      <p:tavLst>
                                        <p:tav tm="0">
                                          <p:val>
                                            <p:fltVal val="0"/>
                                          </p:val>
                                        </p:tav>
                                        <p:tav tm="100000">
                                          <p:val>
                                            <p:strVal val="#ppt_h"/>
                                          </p:val>
                                        </p:tav>
                                      </p:tavLst>
                                    </p:anim>
                                    <p:anim calcmode="lin" valueType="num">
                                      <p:cBhvr>
                                        <p:cTn id="49" dur="1000" fill="hold"/>
                                        <p:tgtEl>
                                          <p:spTgt spid="4"/>
                                        </p:tgtEl>
                                        <p:attrNameLst>
                                          <p:attrName>style.rotation</p:attrName>
                                        </p:attrNameLst>
                                      </p:cBhvr>
                                      <p:tavLst>
                                        <p:tav tm="0">
                                          <p:val>
                                            <p:fltVal val="90"/>
                                          </p:val>
                                        </p:tav>
                                        <p:tav tm="100000">
                                          <p:val>
                                            <p:fltVal val="0"/>
                                          </p:val>
                                        </p:tav>
                                      </p:tavLst>
                                    </p:anim>
                                    <p:animEffect transition="in" filter="fade">
                                      <p:cBhvr>
                                        <p:cTn id="5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44037" grpId="0" animBg="1"/>
      <p:bldP spid="44038" grpId="0" animBg="1"/>
      <p:bldP spid="44039" grpId="0" animBg="1"/>
      <p:bldP spid="10" grpId="0" animBg="1"/>
      <p:bldGraphic spid="4"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100000">
              <a:srgbClr val="D4DEFF"/>
            </a:gs>
          </a:gsLst>
          <a:lin ang="5400000" scaled="0"/>
          <a:tileRect/>
        </a:gra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797" y="-99392"/>
            <a:ext cx="9144000" cy="1143000"/>
          </a:xfrm>
        </p:spPr>
        <p:txBody>
          <a:bodyPr>
            <a:normAutofit/>
          </a:bodyPr>
          <a:lstStyle/>
          <a:p>
            <a:pPr eaLnBrk="1" hangingPunct="1"/>
            <a:r>
              <a:rPr lang="en-US" dirty="0">
                <a:latin typeface="Arial" charset="0"/>
                <a:ea typeface="ＭＳ Ｐゴシック" pitchFamily="34" charset="-128"/>
                <a:cs typeface="Arial" charset="0"/>
              </a:rPr>
              <a:t>Semantic Memory</a:t>
            </a:r>
            <a:endParaRPr lang="en-US" sz="4800" dirty="0">
              <a:latin typeface="Arial" charset="0"/>
              <a:ea typeface="ＭＳ Ｐゴシック" pitchFamily="34" charset="-128"/>
              <a:cs typeface="Arial" charset="0"/>
            </a:endParaRPr>
          </a:p>
        </p:txBody>
      </p:sp>
      <p:graphicFrame>
        <p:nvGraphicFramePr>
          <p:cNvPr id="4" name="Diagram 3"/>
          <p:cNvGraphicFramePr/>
          <p:nvPr>
            <p:extLst/>
          </p:nvPr>
        </p:nvGraphicFramePr>
        <p:xfrm>
          <a:off x="179512" y="1201926"/>
          <a:ext cx="4639816" cy="4339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6084" name="Picture 4" descr="&#10;brainstem.jpg                                                  0005E5F7Macintosh HD                   BD75303C:"/>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08104" y="1412776"/>
            <a:ext cx="3152775" cy="391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Line 5"/>
          <p:cNvSpPr>
            <a:spLocks noChangeShapeType="1"/>
          </p:cNvSpPr>
          <p:nvPr/>
        </p:nvSpPr>
        <p:spPr bwMode="auto">
          <a:xfrm flipV="1">
            <a:off x="5076056" y="2687370"/>
            <a:ext cx="1921768" cy="304800"/>
          </a:xfrm>
          <a:prstGeom prst="line">
            <a:avLst/>
          </a:prstGeom>
          <a:noFill/>
          <a:ln w="5715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3" name="Diagram 2"/>
          <p:cNvGraphicFramePr/>
          <p:nvPr>
            <p:extLst/>
          </p:nvPr>
        </p:nvGraphicFramePr>
        <p:xfrm>
          <a:off x="719572" y="5642650"/>
          <a:ext cx="7704856" cy="119186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130127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46085"/>
                                        </p:tgtEl>
                                        <p:attrNameLst>
                                          <p:attrName>style.visibility</p:attrName>
                                        </p:attrNameLst>
                                      </p:cBhvr>
                                      <p:to>
                                        <p:strVal val="visible"/>
                                      </p:to>
                                    </p:set>
                                    <p:anim calcmode="lin" valueType="num">
                                      <p:cBhvr>
                                        <p:cTn id="13" dur="1000" fill="hold"/>
                                        <p:tgtEl>
                                          <p:spTgt spid="46085"/>
                                        </p:tgtEl>
                                        <p:attrNameLst>
                                          <p:attrName>ppt_w</p:attrName>
                                        </p:attrNameLst>
                                      </p:cBhvr>
                                      <p:tavLst>
                                        <p:tav tm="0">
                                          <p:val>
                                            <p:fltVal val="0"/>
                                          </p:val>
                                        </p:tav>
                                        <p:tav tm="100000">
                                          <p:val>
                                            <p:strVal val="#ppt_w"/>
                                          </p:val>
                                        </p:tav>
                                      </p:tavLst>
                                    </p:anim>
                                    <p:anim calcmode="lin" valueType="num">
                                      <p:cBhvr>
                                        <p:cTn id="14" dur="1000" fill="hold"/>
                                        <p:tgtEl>
                                          <p:spTgt spid="46085"/>
                                        </p:tgtEl>
                                        <p:attrNameLst>
                                          <p:attrName>ppt_h</p:attrName>
                                        </p:attrNameLst>
                                      </p:cBhvr>
                                      <p:tavLst>
                                        <p:tav tm="0">
                                          <p:val>
                                            <p:fltVal val="0"/>
                                          </p:val>
                                        </p:tav>
                                        <p:tav tm="100000">
                                          <p:val>
                                            <p:strVal val="#ppt_h"/>
                                          </p:val>
                                        </p:tav>
                                      </p:tavLst>
                                    </p:anim>
                                    <p:anim calcmode="lin" valueType="num">
                                      <p:cBhvr>
                                        <p:cTn id="15" dur="1000" fill="hold"/>
                                        <p:tgtEl>
                                          <p:spTgt spid="46085"/>
                                        </p:tgtEl>
                                        <p:attrNameLst>
                                          <p:attrName>style.rotation</p:attrName>
                                        </p:attrNameLst>
                                      </p:cBhvr>
                                      <p:tavLst>
                                        <p:tav tm="0">
                                          <p:val>
                                            <p:fltVal val="90"/>
                                          </p:val>
                                        </p:tav>
                                        <p:tav tm="100000">
                                          <p:val>
                                            <p:fltVal val="0"/>
                                          </p:val>
                                        </p:tav>
                                      </p:tavLst>
                                    </p:anim>
                                    <p:animEffect transition="in" filter="fade">
                                      <p:cBhvr>
                                        <p:cTn id="16" dur="1000"/>
                                        <p:tgtEl>
                                          <p:spTgt spid="46085"/>
                                        </p:tgtEl>
                                      </p:cBhvr>
                                    </p:animEffect>
                                  </p:childTnLst>
                                </p:cTn>
                              </p:par>
                              <p:par>
                                <p:cTn id="17" presetID="31" presetClass="entr" presetSubtype="0" fill="hold" nodeType="withEffect">
                                  <p:stCondLst>
                                    <p:cond delay="0"/>
                                  </p:stCondLst>
                                  <p:childTnLst>
                                    <p:set>
                                      <p:cBhvr>
                                        <p:cTn id="18" dur="1" fill="hold">
                                          <p:stCondLst>
                                            <p:cond delay="0"/>
                                          </p:stCondLst>
                                        </p:cTn>
                                        <p:tgtEl>
                                          <p:spTgt spid="46084"/>
                                        </p:tgtEl>
                                        <p:attrNameLst>
                                          <p:attrName>style.visibility</p:attrName>
                                        </p:attrNameLst>
                                      </p:cBhvr>
                                      <p:to>
                                        <p:strVal val="visible"/>
                                      </p:to>
                                    </p:set>
                                    <p:anim calcmode="lin" valueType="num">
                                      <p:cBhvr>
                                        <p:cTn id="19" dur="1000" fill="hold"/>
                                        <p:tgtEl>
                                          <p:spTgt spid="46084"/>
                                        </p:tgtEl>
                                        <p:attrNameLst>
                                          <p:attrName>ppt_w</p:attrName>
                                        </p:attrNameLst>
                                      </p:cBhvr>
                                      <p:tavLst>
                                        <p:tav tm="0">
                                          <p:val>
                                            <p:fltVal val="0"/>
                                          </p:val>
                                        </p:tav>
                                        <p:tav tm="100000">
                                          <p:val>
                                            <p:strVal val="#ppt_w"/>
                                          </p:val>
                                        </p:tav>
                                      </p:tavLst>
                                    </p:anim>
                                    <p:anim calcmode="lin" valueType="num">
                                      <p:cBhvr>
                                        <p:cTn id="20" dur="1000" fill="hold"/>
                                        <p:tgtEl>
                                          <p:spTgt spid="46084"/>
                                        </p:tgtEl>
                                        <p:attrNameLst>
                                          <p:attrName>ppt_h</p:attrName>
                                        </p:attrNameLst>
                                      </p:cBhvr>
                                      <p:tavLst>
                                        <p:tav tm="0">
                                          <p:val>
                                            <p:fltVal val="0"/>
                                          </p:val>
                                        </p:tav>
                                        <p:tav tm="100000">
                                          <p:val>
                                            <p:strVal val="#ppt_h"/>
                                          </p:val>
                                        </p:tav>
                                      </p:tavLst>
                                    </p:anim>
                                    <p:anim calcmode="lin" valueType="num">
                                      <p:cBhvr>
                                        <p:cTn id="21" dur="1000" fill="hold"/>
                                        <p:tgtEl>
                                          <p:spTgt spid="46084"/>
                                        </p:tgtEl>
                                        <p:attrNameLst>
                                          <p:attrName>style.rotation</p:attrName>
                                        </p:attrNameLst>
                                      </p:cBhvr>
                                      <p:tavLst>
                                        <p:tav tm="0">
                                          <p:val>
                                            <p:fltVal val="90"/>
                                          </p:val>
                                        </p:tav>
                                        <p:tav tm="100000">
                                          <p:val>
                                            <p:fltVal val="0"/>
                                          </p:val>
                                        </p:tav>
                                      </p:tavLst>
                                    </p:anim>
                                    <p:animEffect transition="in" filter="fade">
                                      <p:cBhvr>
                                        <p:cTn id="22" dur="1000"/>
                                        <p:tgtEl>
                                          <p:spTgt spid="46084"/>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additive="base">
                                        <p:cTn id="27" dur="500" fill="hold"/>
                                        <p:tgtEl>
                                          <p:spTgt spid="3"/>
                                        </p:tgtEl>
                                        <p:attrNameLst>
                                          <p:attrName>ppt_x</p:attrName>
                                        </p:attrNameLst>
                                      </p:cBhvr>
                                      <p:tavLst>
                                        <p:tav tm="0">
                                          <p:val>
                                            <p:strVal val="#ppt_x"/>
                                          </p:val>
                                        </p:tav>
                                        <p:tav tm="100000">
                                          <p:val>
                                            <p:strVal val="#ppt_x"/>
                                          </p:val>
                                        </p:tav>
                                      </p:tavLst>
                                    </p:anim>
                                    <p:anim calcmode="lin" valueType="num">
                                      <p:cBhvr additive="base">
                                        <p:cTn id="2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46085" grpId="0" animBg="1"/>
      <p:bldGraphic spid="3" grpId="0">
        <p:bldAsOne/>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15000">
              <a:srgbClr val="D4DEFF"/>
            </a:gs>
          </a:gsLst>
          <a:lin ang="5400000" scaled="0"/>
          <a:tileRect/>
        </a:gra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756592" y="-99392"/>
            <a:ext cx="9900592" cy="1143000"/>
          </a:xfrm>
        </p:spPr>
        <p:txBody>
          <a:bodyPr>
            <a:normAutofit/>
          </a:bodyPr>
          <a:lstStyle/>
          <a:p>
            <a:pPr eaLnBrk="1" hangingPunct="1"/>
            <a:r>
              <a:rPr lang="en-US" sz="3600" dirty="0">
                <a:latin typeface="Arial" charset="0"/>
                <a:ea typeface="ＭＳ Ｐゴシック" pitchFamily="34" charset="-128"/>
                <a:cs typeface="Arial" charset="0"/>
              </a:rPr>
              <a:t>Semantic Memory</a:t>
            </a:r>
            <a:endParaRPr lang="en-US" sz="4000" dirty="0">
              <a:latin typeface="Arial" charset="0"/>
              <a:ea typeface="ＭＳ Ｐゴシック" pitchFamily="34" charset="-128"/>
              <a:cs typeface="Arial" charset="0"/>
            </a:endParaRPr>
          </a:p>
        </p:txBody>
      </p:sp>
      <p:graphicFrame>
        <p:nvGraphicFramePr>
          <p:cNvPr id="2" name="Diagram 1"/>
          <p:cNvGraphicFramePr/>
          <p:nvPr>
            <p:extLst>
              <p:ext uri="{D42A27DB-BD31-4B8C-83A1-F6EECF244321}">
                <p14:modId xmlns:p14="http://schemas.microsoft.com/office/powerpoint/2010/main" val="1091574384"/>
              </p:ext>
            </p:extLst>
          </p:nvPr>
        </p:nvGraphicFramePr>
        <p:xfrm>
          <a:off x="974360" y="184762"/>
          <a:ext cx="7880320" cy="6673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7109" name="Line 5"/>
          <p:cNvSpPr>
            <a:spLocks noChangeShapeType="1"/>
          </p:cNvSpPr>
          <p:nvPr/>
        </p:nvSpPr>
        <p:spPr bwMode="auto">
          <a:xfrm flipV="1">
            <a:off x="295296" y="2743201"/>
            <a:ext cx="1004341" cy="3222886"/>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148103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716" y="-171400"/>
            <a:ext cx="9144000" cy="1143000"/>
          </a:xfrm>
        </p:spPr>
        <p:txBody>
          <a:bodyPr>
            <a:normAutofit/>
          </a:bodyPr>
          <a:lstStyle/>
          <a:p>
            <a:pPr eaLnBrk="1" hangingPunct="1"/>
            <a:r>
              <a:rPr lang="en-US" sz="4800" dirty="0">
                <a:latin typeface="Arial" charset="0"/>
                <a:ea typeface="ＭＳ Ｐゴシック" pitchFamily="34" charset="-128"/>
                <a:cs typeface="Arial" charset="0"/>
              </a:rPr>
              <a:t>Remote Memory</a:t>
            </a:r>
            <a:endParaRPr lang="en-US" sz="5400" dirty="0">
              <a:latin typeface="Arial" charset="0"/>
              <a:ea typeface="ＭＳ Ｐゴシック" pitchFamily="34" charset="-128"/>
              <a:cs typeface="Arial" charset="0"/>
            </a:endParaRPr>
          </a:p>
        </p:txBody>
      </p:sp>
      <p:graphicFrame>
        <p:nvGraphicFramePr>
          <p:cNvPr id="4" name="Diagram 3"/>
          <p:cNvGraphicFramePr/>
          <p:nvPr>
            <p:extLst>
              <p:ext uri="{D42A27DB-BD31-4B8C-83A1-F6EECF244321}">
                <p14:modId xmlns:p14="http://schemas.microsoft.com/office/powerpoint/2010/main" val="143827080"/>
              </p:ext>
            </p:extLst>
          </p:nvPr>
        </p:nvGraphicFramePr>
        <p:xfrm>
          <a:off x="179512" y="2636912"/>
          <a:ext cx="8799366" cy="4616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8132" name="Picture 4" descr="&#10;brainstem.jpg                                                  0005E5F7Macintosh HD                   BD75303C:"/>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53224" y="789800"/>
            <a:ext cx="1873375" cy="2328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3" name="Line 5"/>
          <p:cNvSpPr>
            <a:spLocks noChangeShapeType="1"/>
          </p:cNvSpPr>
          <p:nvPr/>
        </p:nvSpPr>
        <p:spPr bwMode="auto">
          <a:xfrm>
            <a:off x="6072360" y="1398462"/>
            <a:ext cx="1561728" cy="241081"/>
          </a:xfrm>
          <a:prstGeom prst="line">
            <a:avLst/>
          </a:prstGeom>
          <a:noFill/>
          <a:ln w="5715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3" name="Diagram 2"/>
          <p:cNvGraphicFramePr/>
          <p:nvPr>
            <p:extLst>
              <p:ext uri="{D42A27DB-BD31-4B8C-83A1-F6EECF244321}">
                <p14:modId xmlns:p14="http://schemas.microsoft.com/office/powerpoint/2010/main" val="3857772764"/>
              </p:ext>
            </p:extLst>
          </p:nvPr>
        </p:nvGraphicFramePr>
        <p:xfrm>
          <a:off x="467543" y="971600"/>
          <a:ext cx="5604817" cy="150494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666083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8133"/>
                                        </p:tgtEl>
                                        <p:attrNameLst>
                                          <p:attrName>style.visibility</p:attrName>
                                        </p:attrNameLst>
                                      </p:cBhvr>
                                      <p:to>
                                        <p:strVal val="visible"/>
                                      </p:to>
                                    </p:set>
                                    <p:animEffect transition="in" filter="randombar(horizontal)">
                                      <p:cBhvr>
                                        <p:cTn id="10" dur="500"/>
                                        <p:tgtEl>
                                          <p:spTgt spid="48133"/>
                                        </p:tgtEl>
                                      </p:cBhvr>
                                    </p:animEffect>
                                  </p:childTnLst>
                                </p:cTn>
                              </p:par>
                              <p:par>
                                <p:cTn id="11" presetID="14" presetClass="entr" presetSubtype="10" fill="hold" nodeType="withEffect">
                                  <p:stCondLst>
                                    <p:cond delay="0"/>
                                  </p:stCondLst>
                                  <p:childTnLst>
                                    <p:set>
                                      <p:cBhvr>
                                        <p:cTn id="12" dur="1" fill="hold">
                                          <p:stCondLst>
                                            <p:cond delay="0"/>
                                          </p:stCondLst>
                                        </p:cTn>
                                        <p:tgtEl>
                                          <p:spTgt spid="48132"/>
                                        </p:tgtEl>
                                        <p:attrNameLst>
                                          <p:attrName>style.visibility</p:attrName>
                                        </p:attrNameLst>
                                      </p:cBhvr>
                                      <p:to>
                                        <p:strVal val="visible"/>
                                      </p:to>
                                    </p:set>
                                    <p:animEffect transition="in" filter="randombar(horizontal)">
                                      <p:cBhvr>
                                        <p:cTn id="13" dur="500"/>
                                        <p:tgtEl>
                                          <p:spTgt spid="48132"/>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randombar(horizontal)">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48133" grpId="0" animBg="1"/>
      <p:bldGraphic spid="3" grpId="0">
        <p:bldAsOne/>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7238" y="5708061"/>
            <a:ext cx="9144000" cy="1143000"/>
          </a:xfrm>
        </p:spPr>
        <p:txBody>
          <a:bodyPr>
            <a:normAutofit/>
          </a:bodyPr>
          <a:lstStyle/>
          <a:p>
            <a:pPr eaLnBrk="1" hangingPunct="1"/>
            <a:r>
              <a:rPr lang="en-US" sz="2800" b="1" dirty="0">
                <a:latin typeface="Arial" charset="0"/>
                <a:ea typeface="ＭＳ Ｐゴシック" pitchFamily="34" charset="-128"/>
                <a:cs typeface="Arial" charset="0"/>
              </a:rPr>
              <a:t>Strategies for Successful Aging</a:t>
            </a:r>
            <a:endParaRPr lang="en-US" sz="2800" dirty="0">
              <a:latin typeface="Arial" charset="0"/>
              <a:ea typeface="ＭＳ Ｐゴシック" pitchFamily="34" charset="-128"/>
              <a:cs typeface="Arial" charset="0"/>
            </a:endParaRPr>
          </a:p>
        </p:txBody>
      </p:sp>
      <p:graphicFrame>
        <p:nvGraphicFramePr>
          <p:cNvPr id="2" name="Diagram 1"/>
          <p:cNvGraphicFramePr/>
          <p:nvPr>
            <p:extLst/>
          </p:nvPr>
        </p:nvGraphicFramePr>
        <p:xfrm>
          <a:off x="179512" y="764704"/>
          <a:ext cx="8775129" cy="61151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19872" y="225271"/>
            <a:ext cx="2131318" cy="1669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954" y="188640"/>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00192" y="152008"/>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55014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44624" y="0"/>
            <a:ext cx="7772400" cy="1470025"/>
          </a:xfrm>
        </p:spPr>
        <p:txBody>
          <a:bodyPr>
            <a:normAutofit/>
          </a:bodyPr>
          <a:lstStyle/>
          <a:p>
            <a:r>
              <a:rPr lang="en-GB" dirty="0"/>
              <a:t>Prospective Memory</a:t>
            </a:r>
            <a:br>
              <a:rPr lang="en-GB" dirty="0"/>
            </a:br>
            <a:endParaRPr lang="en-US" dirty="0"/>
          </a:p>
        </p:txBody>
      </p:sp>
      <p:graphicFrame>
        <p:nvGraphicFramePr>
          <p:cNvPr id="5" name="Diagram 4"/>
          <p:cNvGraphicFramePr/>
          <p:nvPr>
            <p:extLst>
              <p:ext uri="{D42A27DB-BD31-4B8C-83A1-F6EECF244321}">
                <p14:modId xmlns:p14="http://schemas.microsoft.com/office/powerpoint/2010/main" val="1936160624"/>
              </p:ext>
            </p:extLst>
          </p:nvPr>
        </p:nvGraphicFramePr>
        <p:xfrm>
          <a:off x="2411760" y="883777"/>
          <a:ext cx="6372476" cy="1028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nvPr>
        </p:nvGraphicFramePr>
        <p:xfrm>
          <a:off x="179512" y="2354792"/>
          <a:ext cx="4680520" cy="10875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ext uri="{D42A27DB-BD31-4B8C-83A1-F6EECF244321}">
                <p14:modId xmlns:p14="http://schemas.microsoft.com/office/powerpoint/2010/main" val="1399183594"/>
              </p:ext>
            </p:extLst>
          </p:nvPr>
        </p:nvGraphicFramePr>
        <p:xfrm>
          <a:off x="2579733" y="5226220"/>
          <a:ext cx="6084582" cy="72527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1" name="Diagram 10"/>
          <p:cNvGraphicFramePr/>
          <p:nvPr>
            <p:extLst>
              <p:ext uri="{D42A27DB-BD31-4B8C-83A1-F6EECF244321}">
                <p14:modId xmlns:p14="http://schemas.microsoft.com/office/powerpoint/2010/main" val="2011039152"/>
              </p:ext>
            </p:extLst>
          </p:nvPr>
        </p:nvGraphicFramePr>
        <p:xfrm>
          <a:off x="5225322" y="3946154"/>
          <a:ext cx="3667158" cy="823625"/>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pic>
        <p:nvPicPr>
          <p:cNvPr id="1026" name="Picture 2" descr="ID# 10111 - Clock Fast Times - PowerPoint Animation"/>
          <p:cNvPicPr>
            <a:picLocks noChangeAspect="1" noChangeArrowheads="1" noCrop="1"/>
          </p:cNvPicPr>
          <p:nvPr/>
        </p:nvPicPr>
        <p:blipFill>
          <a:blip r:embed="rId22">
            <a:extLst>
              <a:ext uri="{28A0092B-C50C-407E-A947-70E740481C1C}">
                <a14:useLocalDpi xmlns:a14="http://schemas.microsoft.com/office/drawing/2010/main" val="0"/>
              </a:ext>
            </a:extLst>
          </a:blip>
          <a:srcRect/>
          <a:stretch>
            <a:fillRect/>
          </a:stretch>
        </p:blipFill>
        <p:spPr bwMode="auto">
          <a:xfrm>
            <a:off x="539552" y="4293096"/>
            <a:ext cx="1872208" cy="18722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D# 14601 - Pondering A Thought - PowerPoint Animation"/>
          <p:cNvPicPr>
            <a:picLocks noChangeAspect="1" noChangeArrowheads="1" noCrop="1"/>
          </p:cNvPicPr>
          <p:nvPr/>
        </p:nvPicPr>
        <p:blipFill>
          <a:blip r:embed="rId23">
            <a:extLst>
              <a:ext uri="{28A0092B-C50C-407E-A947-70E740481C1C}">
                <a14:useLocalDpi xmlns:a14="http://schemas.microsoft.com/office/drawing/2010/main" val="0"/>
              </a:ext>
            </a:extLst>
          </a:blip>
          <a:srcRect/>
          <a:stretch>
            <a:fillRect/>
          </a:stretch>
        </p:blipFill>
        <p:spPr bwMode="auto">
          <a:xfrm>
            <a:off x="4572000" y="2060848"/>
            <a:ext cx="1623814" cy="179888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1768637724"/>
              </p:ext>
            </p:extLst>
          </p:nvPr>
        </p:nvGraphicFramePr>
        <p:xfrm>
          <a:off x="2047098" y="6309320"/>
          <a:ext cx="6845382" cy="489672"/>
        </p:xfrm>
        <a:graphic>
          <a:graphicData uri="http://schemas.openxmlformats.org/drawingml/2006/diagram">
            <dgm:relIds xmlns:dgm="http://schemas.openxmlformats.org/drawingml/2006/diagram" xmlns:r="http://schemas.openxmlformats.org/officeDocument/2006/relationships" r:dm="rId24" r:lo="rId25" r:qs="rId26" r:cs="rId27"/>
          </a:graphicData>
        </a:graphic>
      </p:graphicFrame>
    </p:spTree>
    <p:extLst>
      <p:ext uri="{BB962C8B-B14F-4D97-AF65-F5344CB8AC3E}">
        <p14:creationId xmlns:p14="http://schemas.microsoft.com/office/powerpoint/2010/main" val="4235115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randombar(horizont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randombar(horizontal)">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7" grpId="0">
        <p:bldAsOne/>
      </p:bldGraphic>
      <p:bldGraphic spid="9" grpId="0">
        <p:bldAsOne/>
      </p:bldGraphic>
      <p:bldGraphic spid="11" grpId="0">
        <p:bldAsOne/>
      </p:bldGraphic>
      <p:bldGraphic spid="13" grpId="0">
        <p:bldAsOne/>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1272" y="-150335"/>
            <a:ext cx="8229600" cy="936104"/>
          </a:xfrm>
        </p:spPr>
        <p:txBody>
          <a:bodyPr>
            <a:normAutofit/>
          </a:bodyPr>
          <a:lstStyle/>
          <a:p>
            <a:r>
              <a:rPr lang="en-GB" sz="3600" dirty="0"/>
              <a:t>Memory in ageing…PM</a:t>
            </a:r>
          </a:p>
        </p:txBody>
      </p:sp>
      <p:graphicFrame>
        <p:nvGraphicFramePr>
          <p:cNvPr id="9" name="Diagram 8"/>
          <p:cNvGraphicFramePr/>
          <p:nvPr>
            <p:extLst>
              <p:ext uri="{D42A27DB-BD31-4B8C-83A1-F6EECF244321}">
                <p14:modId xmlns:p14="http://schemas.microsoft.com/office/powerpoint/2010/main" val="3359504468"/>
              </p:ext>
            </p:extLst>
          </p:nvPr>
        </p:nvGraphicFramePr>
        <p:xfrm>
          <a:off x="109160" y="656691"/>
          <a:ext cx="8853825" cy="1486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extLst>
              <p:ext uri="{D42A27DB-BD31-4B8C-83A1-F6EECF244321}">
                <p14:modId xmlns:p14="http://schemas.microsoft.com/office/powerpoint/2010/main" val="2477051725"/>
              </p:ext>
            </p:extLst>
          </p:nvPr>
        </p:nvGraphicFramePr>
        <p:xfrm>
          <a:off x="109160" y="2511522"/>
          <a:ext cx="8853825" cy="41911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 name="Rectangle 3"/>
          <p:cNvSpPr/>
          <p:nvPr/>
        </p:nvSpPr>
        <p:spPr>
          <a:xfrm>
            <a:off x="1748353" y="2049858"/>
            <a:ext cx="5575437" cy="461665"/>
          </a:xfrm>
          <a:prstGeom prst="rect">
            <a:avLst/>
          </a:prstGeom>
        </p:spPr>
        <p:txBody>
          <a:bodyPr wrap="non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Lab - dual tasks (West and </a:t>
            </a:r>
            <a:r>
              <a:rPr kumimoji="0" lang="en-GB" sz="2400" b="0" i="0" u="none" strike="noStrike" kern="1200" cap="none" spc="0" normalizeH="0" baseline="0" noProof="0" dirty="0" err="1">
                <a:ln>
                  <a:noFill/>
                </a:ln>
                <a:solidFill>
                  <a:prstClr val="black"/>
                </a:solidFill>
                <a:effectLst/>
                <a:uLnTx/>
                <a:uFillTx/>
                <a:latin typeface="Calibri"/>
                <a:ea typeface="+mn-ea"/>
                <a:cs typeface="+mn-cs"/>
              </a:rPr>
              <a:t>Covell</a:t>
            </a:r>
            <a:r>
              <a:rPr kumimoji="0" lang="en-GB" sz="2400" b="0" i="0" u="none" strike="noStrike" kern="1200" cap="none" spc="0" normalizeH="0" baseline="0" noProof="0" dirty="0">
                <a:ln>
                  <a:noFill/>
                </a:ln>
                <a:solidFill>
                  <a:prstClr val="black"/>
                </a:solidFill>
                <a:effectLst/>
                <a:uLnTx/>
                <a:uFillTx/>
                <a:latin typeface="Calibri"/>
                <a:ea typeface="+mn-ea"/>
                <a:cs typeface="+mn-cs"/>
              </a:rPr>
              <a:t>, 2001)</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2858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randombar(horizont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Graphic spid="3" grpId="0">
        <p:bldAsOne/>
      </p:bldGraphic>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413" y="-130050"/>
            <a:ext cx="8229600" cy="936104"/>
          </a:xfrm>
        </p:spPr>
        <p:txBody>
          <a:bodyPr>
            <a:normAutofit/>
          </a:bodyPr>
          <a:lstStyle/>
          <a:p>
            <a:r>
              <a:rPr lang="en-GB" sz="4000" dirty="0"/>
              <a:t>Memory in ageing…PM</a:t>
            </a:r>
          </a:p>
        </p:txBody>
      </p:sp>
      <p:graphicFrame>
        <p:nvGraphicFramePr>
          <p:cNvPr id="8" name="Diagram 7"/>
          <p:cNvGraphicFramePr/>
          <p:nvPr>
            <p:extLst>
              <p:ext uri="{D42A27DB-BD31-4B8C-83A1-F6EECF244321}">
                <p14:modId xmlns:p14="http://schemas.microsoft.com/office/powerpoint/2010/main" val="109049774"/>
              </p:ext>
            </p:extLst>
          </p:nvPr>
        </p:nvGraphicFramePr>
        <p:xfrm>
          <a:off x="233835" y="617636"/>
          <a:ext cx="8815955" cy="22629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598509910"/>
              </p:ext>
            </p:extLst>
          </p:nvPr>
        </p:nvGraphicFramePr>
        <p:xfrm>
          <a:off x="152636" y="2906964"/>
          <a:ext cx="8897154" cy="9233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3" name="Diagram 2"/>
          <p:cNvGraphicFramePr/>
          <p:nvPr>
            <p:extLst>
              <p:ext uri="{D42A27DB-BD31-4B8C-83A1-F6EECF244321}">
                <p14:modId xmlns:p14="http://schemas.microsoft.com/office/powerpoint/2010/main" val="3467548803"/>
              </p:ext>
            </p:extLst>
          </p:nvPr>
        </p:nvGraphicFramePr>
        <p:xfrm>
          <a:off x="4206330" y="3856716"/>
          <a:ext cx="4937670" cy="298627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2" name="Diagram 11"/>
          <p:cNvGraphicFramePr/>
          <p:nvPr>
            <p:extLst>
              <p:ext uri="{D42A27DB-BD31-4B8C-83A1-F6EECF244321}">
                <p14:modId xmlns:p14="http://schemas.microsoft.com/office/powerpoint/2010/main" val="3055856022"/>
              </p:ext>
            </p:extLst>
          </p:nvPr>
        </p:nvGraphicFramePr>
        <p:xfrm>
          <a:off x="0" y="4205119"/>
          <a:ext cx="4317271" cy="2562671"/>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3445144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randombar(horizontal)">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Graphic spid="7" grpId="0">
        <p:bldAsOne/>
      </p:bldGraphic>
      <p:bldGraphic spid="3" grpId="0">
        <p:bldAsOne/>
      </p:bldGraphic>
      <p:bldGraphic spid="12" grpId="0">
        <p:bldAsOne/>
      </p:bldGraphic>
    </p:bldLst>
  </p:timing>
</p:sld>
</file>

<file path=ppt/slides/slide4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71400"/>
            <a:ext cx="9144000" cy="1143000"/>
          </a:xfrm>
        </p:spPr>
        <p:txBody>
          <a:bodyPr>
            <a:noAutofit/>
          </a:bodyPr>
          <a:lstStyle/>
          <a:p>
            <a:r>
              <a:rPr lang="en-GB" sz="4000" dirty="0"/>
              <a:t>The Positivity Effect and Memory/Attention</a:t>
            </a:r>
          </a:p>
        </p:txBody>
      </p:sp>
      <p:graphicFrame>
        <p:nvGraphicFramePr>
          <p:cNvPr id="8" name="Diagram 7"/>
          <p:cNvGraphicFramePr/>
          <p:nvPr>
            <p:extLst>
              <p:ext uri="{D42A27DB-BD31-4B8C-83A1-F6EECF244321}">
                <p14:modId xmlns:p14="http://schemas.microsoft.com/office/powerpoint/2010/main" val="1053724974"/>
              </p:ext>
            </p:extLst>
          </p:nvPr>
        </p:nvGraphicFramePr>
        <p:xfrm>
          <a:off x="3203848" y="836712"/>
          <a:ext cx="5904656" cy="41044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nvPr>
        </p:nvGraphicFramePr>
        <p:xfrm>
          <a:off x="107504" y="764704"/>
          <a:ext cx="3096344"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ext uri="{D42A27DB-BD31-4B8C-83A1-F6EECF244321}">
                <p14:modId xmlns:p14="http://schemas.microsoft.com/office/powerpoint/2010/main" val="3892788374"/>
              </p:ext>
            </p:extLst>
          </p:nvPr>
        </p:nvGraphicFramePr>
        <p:xfrm>
          <a:off x="107504" y="4941168"/>
          <a:ext cx="9001000" cy="191683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012337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randombar(horizont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Graphic spid="6" grpId="0">
        <p:bldAsOne/>
      </p:bldGraphic>
      <p:bldGraphic spid="9" grpId="0">
        <p:bldAsOne/>
      </p:bldGraphic>
    </p:bldLst>
  </p:timing>
</p:sld>
</file>

<file path=ppt/slides/slide4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588" y="-200654"/>
            <a:ext cx="8229600" cy="1143000"/>
          </a:xfrm>
        </p:spPr>
        <p:txBody>
          <a:bodyPr>
            <a:noAutofit/>
          </a:bodyPr>
          <a:lstStyle/>
          <a:p>
            <a:r>
              <a:rPr lang="en-GB" sz="3200" dirty="0"/>
              <a:t>Shaping Goals Based on Perceived Time Left</a:t>
            </a:r>
          </a:p>
        </p:txBody>
      </p:sp>
      <p:graphicFrame>
        <p:nvGraphicFramePr>
          <p:cNvPr id="5" name="Diagram 4"/>
          <p:cNvGraphicFramePr/>
          <p:nvPr>
            <p:extLst>
              <p:ext uri="{D42A27DB-BD31-4B8C-83A1-F6EECF244321}">
                <p14:modId xmlns:p14="http://schemas.microsoft.com/office/powerpoint/2010/main" val="715583894"/>
              </p:ext>
            </p:extLst>
          </p:nvPr>
        </p:nvGraphicFramePr>
        <p:xfrm>
          <a:off x="205215" y="620688"/>
          <a:ext cx="8765111" cy="2952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238538965"/>
              </p:ext>
            </p:extLst>
          </p:nvPr>
        </p:nvGraphicFramePr>
        <p:xfrm>
          <a:off x="139046" y="3573016"/>
          <a:ext cx="8897450" cy="30676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840792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8" grpId="0">
        <p:bldAsOne/>
      </p:bldGraphic>
    </p:bldLst>
  </p:timing>
</p:sld>
</file>

<file path=ppt/slides/slide4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564366957"/>
              </p:ext>
            </p:extLst>
          </p:nvPr>
        </p:nvGraphicFramePr>
        <p:xfrm>
          <a:off x="161255" y="3608882"/>
          <a:ext cx="8847833" cy="2880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a:xfrm>
            <a:off x="457200" y="-70005"/>
            <a:ext cx="8229600" cy="864096"/>
          </a:xfrm>
        </p:spPr>
        <p:txBody>
          <a:bodyPr>
            <a:noAutofit/>
          </a:bodyPr>
          <a:lstStyle/>
          <a:p>
            <a:r>
              <a:rPr lang="en-GB" sz="2800" dirty="0"/>
              <a:t>Shaping Goals Based on Perceived Time Left</a:t>
            </a:r>
          </a:p>
        </p:txBody>
      </p:sp>
      <p:graphicFrame>
        <p:nvGraphicFramePr>
          <p:cNvPr id="8" name="Diagram 7"/>
          <p:cNvGraphicFramePr/>
          <p:nvPr>
            <p:extLst>
              <p:ext uri="{D42A27DB-BD31-4B8C-83A1-F6EECF244321}">
                <p14:modId xmlns:p14="http://schemas.microsoft.com/office/powerpoint/2010/main" val="1715855630"/>
              </p:ext>
            </p:extLst>
          </p:nvPr>
        </p:nvGraphicFramePr>
        <p:xfrm>
          <a:off x="161256" y="798311"/>
          <a:ext cx="6764200" cy="17562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5122" name="Picture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045275" y="669827"/>
            <a:ext cx="1798921" cy="2705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64178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5122"/>
                                        </p:tgtEl>
                                        <p:attrNameLst>
                                          <p:attrName>style.visibility</p:attrName>
                                        </p:attrNameLst>
                                      </p:cBhvr>
                                      <p:to>
                                        <p:strVal val="visible"/>
                                      </p:to>
                                    </p:set>
                                    <p:animEffect transition="in" filter="randombar(horizontal)">
                                      <p:cBhvr>
                                        <p:cTn id="10" dur="500"/>
                                        <p:tgtEl>
                                          <p:spTgt spid="5122"/>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randombar(horizont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8" grpId="0">
        <p:bldAsOne/>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Summary</a:t>
            </a:r>
            <a:endParaRPr lang="en-US" sz="5400" dirty="0"/>
          </a:p>
        </p:txBody>
      </p:sp>
      <p:graphicFrame>
        <p:nvGraphicFramePr>
          <p:cNvPr id="4" name="Content Placeholder 3"/>
          <p:cNvGraphicFramePr>
            <a:graphicFrameLocks noGrp="1"/>
          </p:cNvGraphicFramePr>
          <p:nvPr>
            <p:ph idx="1"/>
            <p:extLst/>
          </p:nvPr>
        </p:nvGraphicFramePr>
        <p:xfrm>
          <a:off x="457200" y="141763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71895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683568" y="260648"/>
            <a:ext cx="8001000" cy="838200"/>
          </a:xfrm>
        </p:spPr>
        <p:txBody>
          <a:bodyPr>
            <a:noAutofit/>
          </a:bodyPr>
          <a:lstStyle/>
          <a:p>
            <a:r>
              <a:rPr lang="en-US" sz="5400" dirty="0"/>
              <a:t>Intelligence</a:t>
            </a:r>
          </a:p>
        </p:txBody>
      </p:sp>
      <p:graphicFrame>
        <p:nvGraphicFramePr>
          <p:cNvPr id="2" name="Diagram 1"/>
          <p:cNvGraphicFramePr/>
          <p:nvPr>
            <p:extLst/>
          </p:nvPr>
        </p:nvGraphicFramePr>
        <p:xfrm>
          <a:off x="107504" y="1196752"/>
          <a:ext cx="8928992" cy="5184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348844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0" y="-99392"/>
            <a:ext cx="9144000" cy="1143000"/>
          </a:xfrm>
        </p:spPr>
        <p:txBody>
          <a:bodyPr>
            <a:noAutofit/>
          </a:bodyPr>
          <a:lstStyle/>
          <a:p>
            <a:r>
              <a:rPr lang="en-US" dirty="0"/>
              <a:t>Traditional views of adult intelligence</a:t>
            </a:r>
          </a:p>
        </p:txBody>
      </p:sp>
      <p:graphicFrame>
        <p:nvGraphicFramePr>
          <p:cNvPr id="6" name="Diagram 5"/>
          <p:cNvGraphicFramePr/>
          <p:nvPr>
            <p:extLst/>
          </p:nvPr>
        </p:nvGraphicFramePr>
        <p:xfrm>
          <a:off x="539552" y="4293096"/>
          <a:ext cx="3888432" cy="3386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p:cNvGraphicFramePr/>
          <p:nvPr>
            <p:extLst/>
          </p:nvPr>
        </p:nvGraphicFramePr>
        <p:xfrm>
          <a:off x="899592" y="260648"/>
          <a:ext cx="7416824" cy="467891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7" name="Diagram 6"/>
          <p:cNvGraphicFramePr/>
          <p:nvPr>
            <p:extLst>
              <p:ext uri="{D42A27DB-BD31-4B8C-83A1-F6EECF244321}">
                <p14:modId xmlns:p14="http://schemas.microsoft.com/office/powerpoint/2010/main" val="3637538128"/>
              </p:ext>
            </p:extLst>
          </p:nvPr>
        </p:nvGraphicFramePr>
        <p:xfrm>
          <a:off x="5148064" y="4437112"/>
          <a:ext cx="3528392" cy="175432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28834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randombar(horizont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5" grpId="0">
        <p:bldAsOne/>
      </p:bldGraphic>
      <p:bldGraphic spid="7" grpId="0">
        <p:bldAsOne/>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164728"/>
            <a:ext cx="9144000" cy="1143000"/>
          </a:xfrm>
        </p:spPr>
        <p:txBody>
          <a:bodyPr>
            <a:noAutofit/>
          </a:bodyPr>
          <a:lstStyle/>
          <a:p>
            <a:r>
              <a:rPr lang="en-US" dirty="0"/>
              <a:t>Contemporary views of adult intelligence</a:t>
            </a:r>
          </a:p>
        </p:txBody>
      </p:sp>
      <p:graphicFrame>
        <p:nvGraphicFramePr>
          <p:cNvPr id="5" name="Diagram 4"/>
          <p:cNvGraphicFramePr/>
          <p:nvPr>
            <p:extLst>
              <p:ext uri="{D42A27DB-BD31-4B8C-83A1-F6EECF244321}">
                <p14:modId xmlns:p14="http://schemas.microsoft.com/office/powerpoint/2010/main" val="2663113859"/>
              </p:ext>
            </p:extLst>
          </p:nvPr>
        </p:nvGraphicFramePr>
        <p:xfrm>
          <a:off x="5148064" y="1052736"/>
          <a:ext cx="4051176" cy="46699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4037" name="Picture 5" descr="C:\Documents and Settings\p80mcs1.000\Application Data\Microsoft\Media Catalog\olderxercis.jpg"/>
          <p:cNvPicPr>
            <a:picLocks noGrp="1" noChangeAspect="1" noChangeArrowheads="1"/>
          </p:cNvPicPr>
          <p:nvPr>
            <p:ph type="clipArt" sz="half" idx="1"/>
          </p:nvPr>
        </p:nvPicPr>
        <p:blipFill>
          <a:blip r:embed="rId8">
            <a:extLst>
              <a:ext uri="{28A0092B-C50C-407E-A947-70E740481C1C}">
                <a14:useLocalDpi xmlns:a14="http://schemas.microsoft.com/office/drawing/2010/main" val="0"/>
              </a:ext>
            </a:extLst>
          </a:blip>
          <a:srcRect/>
          <a:stretch>
            <a:fillRect/>
          </a:stretch>
        </p:blipFill>
        <p:spPr>
          <a:xfrm>
            <a:off x="2747603" y="1700808"/>
            <a:ext cx="2361456" cy="2366042"/>
          </a:xfrm>
        </p:spPr>
      </p:pic>
      <p:graphicFrame>
        <p:nvGraphicFramePr>
          <p:cNvPr id="3" name="Diagram 2"/>
          <p:cNvGraphicFramePr/>
          <p:nvPr>
            <p:extLst/>
          </p:nvPr>
        </p:nvGraphicFramePr>
        <p:xfrm>
          <a:off x="-468560" y="1196752"/>
          <a:ext cx="4464495" cy="648072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p:cNvGraphicFramePr/>
          <p:nvPr>
            <p:extLst/>
          </p:nvPr>
        </p:nvGraphicFramePr>
        <p:xfrm>
          <a:off x="2195736" y="4774282"/>
          <a:ext cx="4104456" cy="1962076"/>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3937195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4037"/>
                                        </p:tgtEl>
                                        <p:attrNameLst>
                                          <p:attrName>style.visibility</p:attrName>
                                        </p:attrNameLst>
                                      </p:cBhvr>
                                      <p:to>
                                        <p:strVal val="visible"/>
                                      </p:to>
                                    </p:set>
                                    <p:animEffect transition="in" filter="randombar(horizontal)">
                                      <p:cBhvr>
                                        <p:cTn id="12" dur="500"/>
                                        <p:tgtEl>
                                          <p:spTgt spid="44037"/>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randombar(horizontal)">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p:cTn id="20" dur="1000" fill="hold"/>
                                        <p:tgtEl>
                                          <p:spTgt spid="5"/>
                                        </p:tgtEl>
                                        <p:attrNameLst>
                                          <p:attrName>ppt_w</p:attrName>
                                        </p:attrNameLst>
                                      </p:cBhvr>
                                      <p:tavLst>
                                        <p:tav tm="0">
                                          <p:val>
                                            <p:fltVal val="0"/>
                                          </p:val>
                                        </p:tav>
                                        <p:tav tm="100000">
                                          <p:val>
                                            <p:strVal val="#ppt_w"/>
                                          </p:val>
                                        </p:tav>
                                      </p:tavLst>
                                    </p:anim>
                                    <p:anim calcmode="lin" valueType="num">
                                      <p:cBhvr>
                                        <p:cTn id="21" dur="1000" fill="hold"/>
                                        <p:tgtEl>
                                          <p:spTgt spid="5"/>
                                        </p:tgtEl>
                                        <p:attrNameLst>
                                          <p:attrName>ppt_h</p:attrName>
                                        </p:attrNameLst>
                                      </p:cBhvr>
                                      <p:tavLst>
                                        <p:tav tm="0">
                                          <p:val>
                                            <p:fltVal val="0"/>
                                          </p:val>
                                        </p:tav>
                                        <p:tav tm="100000">
                                          <p:val>
                                            <p:strVal val="#ppt_h"/>
                                          </p:val>
                                        </p:tav>
                                      </p:tavLst>
                                    </p:anim>
                                    <p:anim calcmode="lin" valueType="num">
                                      <p:cBhvr>
                                        <p:cTn id="22" dur="1000" fill="hold"/>
                                        <p:tgtEl>
                                          <p:spTgt spid="5"/>
                                        </p:tgtEl>
                                        <p:attrNameLst>
                                          <p:attrName>style.rotation</p:attrName>
                                        </p:attrNameLst>
                                      </p:cBhvr>
                                      <p:tavLst>
                                        <p:tav tm="0">
                                          <p:val>
                                            <p:fltVal val="90"/>
                                          </p:val>
                                        </p:tav>
                                        <p:tav tm="100000">
                                          <p:val>
                                            <p:fltVal val="0"/>
                                          </p:val>
                                        </p:tav>
                                      </p:tavLst>
                                    </p:anim>
                                    <p:animEffect transition="in" filter="fade">
                                      <p:cBhvr>
                                        <p:cTn id="23"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3" grpId="0">
        <p:bldAsOne/>
      </p:bldGraphic>
      <p:bldGraphic spid="6" grpId="0">
        <p:bldAsOne/>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30088" y="290126"/>
            <a:ext cx="8534400" cy="758952"/>
          </a:xfrm>
        </p:spPr>
        <p:txBody>
          <a:bodyPr>
            <a:noAutofit/>
          </a:bodyPr>
          <a:lstStyle/>
          <a:p>
            <a:r>
              <a:rPr lang="en-US" dirty="0">
                <a:cs typeface="Times New Roman" charset="0"/>
              </a:rPr>
              <a:t>Theories of Changes in Cognitive Abilities Across Adulthood</a:t>
            </a:r>
            <a:r>
              <a:rPr lang="en-US" dirty="0"/>
              <a:t> </a:t>
            </a:r>
          </a:p>
        </p:txBody>
      </p:sp>
      <p:graphicFrame>
        <p:nvGraphicFramePr>
          <p:cNvPr id="17" name="Diagram 16"/>
          <p:cNvGraphicFramePr/>
          <p:nvPr>
            <p:extLst/>
          </p:nvPr>
        </p:nvGraphicFramePr>
        <p:xfrm>
          <a:off x="179512" y="5085184"/>
          <a:ext cx="8784976" cy="1569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179511" y="1385465"/>
            <a:ext cx="8424936" cy="480131"/>
          </a:xfrm>
          <a:prstGeom prst="rect">
            <a:avLst/>
          </a:prstGeom>
        </p:spPr>
        <p:txBody>
          <a:bodyPr wrap="square">
            <a:spAutoFit/>
          </a:bodyPr>
          <a:lstStyle/>
          <a:p>
            <a:pPr marL="0" marR="0" lvl="0" indent="0" algn="l" defTabSz="914400" rtl="0" eaLnBrk="1" fontAlgn="auto" latinLnBrk="0" hangingPunct="1">
              <a:lnSpc>
                <a:spcPct val="90000"/>
              </a:lnSpc>
              <a:spcBef>
                <a:spcPct val="20000"/>
              </a:spcBef>
              <a:spcAft>
                <a:spcPts val="0"/>
              </a:spcAft>
              <a:buClr>
                <a:srgbClr val="629DD1"/>
              </a:buClr>
              <a:buSzPct val="85000"/>
              <a:buFontTx/>
              <a:buNone/>
              <a:tabLst/>
              <a:defRPr/>
            </a:pPr>
            <a:r>
              <a:rPr kumimoji="0" lang="en-US" sz="2800" b="1" i="0" u="none" strike="noStrike" kern="1200" cap="none" spc="0" normalizeH="0" baseline="0" noProof="0" dirty="0">
                <a:ln>
                  <a:noFill/>
                </a:ln>
                <a:solidFill>
                  <a:prstClr val="black"/>
                </a:solidFill>
                <a:effectLst/>
                <a:uLnTx/>
                <a:uFillTx/>
                <a:latin typeface="Calibri"/>
                <a:ea typeface="+mn-ea"/>
                <a:cs typeface="+mn-cs"/>
              </a:rPr>
              <a:t>Traditional psychometric approach: measure “IQ”</a:t>
            </a:r>
          </a:p>
        </p:txBody>
      </p:sp>
      <p:graphicFrame>
        <p:nvGraphicFramePr>
          <p:cNvPr id="10" name="Diagram 9"/>
          <p:cNvGraphicFramePr/>
          <p:nvPr>
            <p:extLst>
              <p:ext uri="{D42A27DB-BD31-4B8C-83A1-F6EECF244321}">
                <p14:modId xmlns:p14="http://schemas.microsoft.com/office/powerpoint/2010/main" val="1113034181"/>
              </p:ext>
            </p:extLst>
          </p:nvPr>
        </p:nvGraphicFramePr>
        <p:xfrm>
          <a:off x="1187624" y="1961428"/>
          <a:ext cx="2952328" cy="204363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4" name="Diagram 13"/>
          <p:cNvGraphicFramePr/>
          <p:nvPr>
            <p:extLst>
              <p:ext uri="{D42A27DB-BD31-4B8C-83A1-F6EECF244321}">
                <p14:modId xmlns:p14="http://schemas.microsoft.com/office/powerpoint/2010/main" val="1272177240"/>
              </p:ext>
            </p:extLst>
          </p:nvPr>
        </p:nvGraphicFramePr>
        <p:xfrm>
          <a:off x="5004048" y="1865596"/>
          <a:ext cx="2880320" cy="180020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6" name="Diagram 15"/>
          <p:cNvGraphicFramePr/>
          <p:nvPr>
            <p:extLst/>
          </p:nvPr>
        </p:nvGraphicFramePr>
        <p:xfrm>
          <a:off x="971600" y="4365104"/>
          <a:ext cx="7632847" cy="129833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142286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randombar(horizont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randombar(horizontal)">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randombar(horizontal)">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randombar(horizontal)">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AsOne/>
      </p:bldGraphic>
      <p:bldGraphic spid="10" grpId="0">
        <p:bldAsOne/>
      </p:bldGraphic>
      <p:bldGraphic spid="14" grpId="0">
        <p:bldAsOne/>
      </p:bldGraphic>
      <p:bldGraphic spid="16" grpId="0">
        <p:bldAsOne/>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07504" y="116632"/>
            <a:ext cx="8928992" cy="1143000"/>
          </a:xfrm>
        </p:spPr>
        <p:txBody>
          <a:bodyPr>
            <a:noAutofit/>
          </a:bodyPr>
          <a:lstStyle/>
          <a:p>
            <a:r>
              <a:rPr lang="en-US" sz="4800" dirty="0"/>
              <a:t>Changes in attentional capacities</a:t>
            </a:r>
          </a:p>
        </p:txBody>
      </p:sp>
      <p:sp>
        <p:nvSpPr>
          <p:cNvPr id="48131" name="Rectangle 3"/>
          <p:cNvSpPr>
            <a:spLocks noGrp="1" noChangeArrowheads="1"/>
          </p:cNvSpPr>
          <p:nvPr>
            <p:ph type="body" idx="1"/>
          </p:nvPr>
        </p:nvSpPr>
        <p:spPr>
          <a:xfrm>
            <a:off x="107504" y="1340768"/>
            <a:ext cx="8731696" cy="4495800"/>
          </a:xfrm>
          <a:solidFill>
            <a:schemeClr val="accent2">
              <a:lumMod val="75000"/>
            </a:schemeClr>
          </a:solidFill>
          <a:ln>
            <a:solidFill>
              <a:schemeClr val="accent1"/>
            </a:solidFill>
          </a:ln>
        </p:spPr>
        <p:txBody>
          <a:bodyPr/>
          <a:lstStyle/>
          <a:p>
            <a:r>
              <a:rPr lang="en-US" b="1" dirty="0">
                <a:solidFill>
                  <a:schemeClr val="bg1"/>
                </a:solidFill>
              </a:rPr>
              <a:t>Attention: the mechanisms used to prepare to process stimuli, focus on what to process, and determine how much to process the stimuli</a:t>
            </a:r>
          </a:p>
          <a:p>
            <a:pPr lvl="1"/>
            <a:r>
              <a:rPr lang="en-US" b="1" dirty="0">
                <a:solidFill>
                  <a:schemeClr val="bg1"/>
                </a:solidFill>
              </a:rPr>
              <a:t>Selective attention (age-related decline – effortful)</a:t>
            </a:r>
          </a:p>
          <a:p>
            <a:pPr lvl="2"/>
            <a:r>
              <a:rPr lang="en-US" b="1" dirty="0">
                <a:solidFill>
                  <a:schemeClr val="bg1"/>
                </a:solidFill>
              </a:rPr>
              <a:t>Automatic vs. effortful processing</a:t>
            </a:r>
          </a:p>
          <a:p>
            <a:pPr lvl="1"/>
            <a:r>
              <a:rPr lang="en-US" b="1" dirty="0">
                <a:solidFill>
                  <a:schemeClr val="bg1"/>
                </a:solidFill>
              </a:rPr>
              <a:t>Divided attention (decline)</a:t>
            </a:r>
          </a:p>
          <a:p>
            <a:pPr lvl="1"/>
            <a:r>
              <a:rPr lang="en-US" b="1" dirty="0">
                <a:solidFill>
                  <a:schemeClr val="bg1"/>
                </a:solidFill>
              </a:rPr>
              <a:t>Sustained attention</a:t>
            </a:r>
          </a:p>
          <a:p>
            <a:pPr lvl="2"/>
            <a:r>
              <a:rPr lang="en-US" b="1" dirty="0">
                <a:solidFill>
                  <a:schemeClr val="bg1"/>
                </a:solidFill>
              </a:rPr>
              <a:t>Older adults’ </a:t>
            </a:r>
            <a:r>
              <a:rPr lang="en-US" b="1" dirty="0" err="1">
                <a:solidFill>
                  <a:schemeClr val="bg1"/>
                </a:solidFill>
              </a:rPr>
              <a:t>attentional</a:t>
            </a:r>
            <a:r>
              <a:rPr lang="en-US" b="1" dirty="0">
                <a:solidFill>
                  <a:schemeClr val="bg1"/>
                </a:solidFill>
              </a:rPr>
              <a:t> abilities are lower compared to younger adults</a:t>
            </a:r>
          </a:p>
        </p:txBody>
      </p:sp>
    </p:spTree>
    <p:extLst>
      <p:ext uri="{BB962C8B-B14F-4D97-AF65-F5344CB8AC3E}">
        <p14:creationId xmlns:p14="http://schemas.microsoft.com/office/powerpoint/2010/main" val="3703028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randombar(horizontal)">
                                      <p:cBhvr>
                                        <p:cTn id="7" dur="500"/>
                                        <p:tgtEl>
                                          <p:spTgt spid="48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8131">
                                            <p:txEl>
                                              <p:pRg st="1" end="1"/>
                                            </p:txEl>
                                          </p:spTgt>
                                        </p:tgtEl>
                                        <p:attrNameLst>
                                          <p:attrName>style.visibility</p:attrName>
                                        </p:attrNameLst>
                                      </p:cBhvr>
                                      <p:to>
                                        <p:strVal val="visible"/>
                                      </p:to>
                                    </p:set>
                                    <p:animEffect transition="in" filter="randombar(horizontal)">
                                      <p:cBhvr>
                                        <p:cTn id="12" dur="500"/>
                                        <p:tgtEl>
                                          <p:spTgt spid="48131">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animEffect transition="in" filter="randombar(horizontal)">
                                      <p:cBhvr>
                                        <p:cTn id="15" dur="500"/>
                                        <p:tgtEl>
                                          <p:spTgt spid="48131">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48131">
                                            <p:txEl>
                                              <p:pRg st="3" end="3"/>
                                            </p:txEl>
                                          </p:spTgt>
                                        </p:tgtEl>
                                        <p:attrNameLst>
                                          <p:attrName>style.visibility</p:attrName>
                                        </p:attrNameLst>
                                      </p:cBhvr>
                                      <p:to>
                                        <p:strVal val="visible"/>
                                      </p:to>
                                    </p:set>
                                    <p:animEffect transition="in" filter="randombar(horizontal)">
                                      <p:cBhvr>
                                        <p:cTn id="20" dur="500"/>
                                        <p:tgtEl>
                                          <p:spTgt spid="48131">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48131">
                                            <p:txEl>
                                              <p:pRg st="4" end="4"/>
                                            </p:txEl>
                                          </p:spTgt>
                                        </p:tgtEl>
                                        <p:attrNameLst>
                                          <p:attrName>style.visibility</p:attrName>
                                        </p:attrNameLst>
                                      </p:cBhvr>
                                      <p:to>
                                        <p:strVal val="visible"/>
                                      </p:to>
                                    </p:set>
                                    <p:animEffect transition="in" filter="randombar(horizontal)">
                                      <p:cBhvr>
                                        <p:cTn id="25" dur="500"/>
                                        <p:tgtEl>
                                          <p:spTgt spid="48131">
                                            <p:txEl>
                                              <p:pRg st="4" end="4"/>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48131">
                                            <p:txEl>
                                              <p:pRg st="5" end="5"/>
                                            </p:txEl>
                                          </p:spTgt>
                                        </p:tgtEl>
                                        <p:attrNameLst>
                                          <p:attrName>style.visibility</p:attrName>
                                        </p:attrNameLst>
                                      </p:cBhvr>
                                      <p:to>
                                        <p:strVal val="visible"/>
                                      </p:to>
                                    </p:set>
                                    <p:animEffect transition="in" filter="randombar(horizontal)">
                                      <p:cBhvr>
                                        <p:cTn id="28" dur="500"/>
                                        <p:tgtEl>
                                          <p:spTgt spid="481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07504" y="66353"/>
            <a:ext cx="8928992" cy="1143000"/>
          </a:xfrm>
        </p:spPr>
        <p:txBody>
          <a:bodyPr>
            <a:noAutofit/>
          </a:bodyPr>
          <a:lstStyle/>
          <a:p>
            <a:r>
              <a:rPr lang="en-US" sz="4800" dirty="0"/>
              <a:t>Changes in perceptual processing speed</a:t>
            </a:r>
          </a:p>
        </p:txBody>
      </p:sp>
      <p:graphicFrame>
        <p:nvGraphicFramePr>
          <p:cNvPr id="8" name="Diagram 7"/>
          <p:cNvGraphicFramePr/>
          <p:nvPr>
            <p:extLst>
              <p:ext uri="{D42A27DB-BD31-4B8C-83A1-F6EECF244321}">
                <p14:modId xmlns:p14="http://schemas.microsoft.com/office/powerpoint/2010/main" val="2569420826"/>
              </p:ext>
            </p:extLst>
          </p:nvPr>
        </p:nvGraphicFramePr>
        <p:xfrm>
          <a:off x="35495" y="4515184"/>
          <a:ext cx="5720727" cy="216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nvPr>
        </p:nvGraphicFramePr>
        <p:xfrm>
          <a:off x="107504" y="1628800"/>
          <a:ext cx="5976664" cy="172819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5" name="Diagram 4"/>
          <p:cNvGraphicFramePr/>
          <p:nvPr>
            <p:extLst>
              <p:ext uri="{D42A27DB-BD31-4B8C-83A1-F6EECF244321}">
                <p14:modId xmlns:p14="http://schemas.microsoft.com/office/powerpoint/2010/main" val="2685426818"/>
              </p:ext>
            </p:extLst>
          </p:nvPr>
        </p:nvGraphicFramePr>
        <p:xfrm>
          <a:off x="3312368" y="1196752"/>
          <a:ext cx="6156176" cy="331843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6146" name="Picture 2"/>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004048" y="4368324"/>
            <a:ext cx="4038257" cy="23114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7" name="Diagram 6"/>
          <p:cNvGraphicFramePr/>
          <p:nvPr>
            <p:extLst>
              <p:ext uri="{D42A27DB-BD31-4B8C-83A1-F6EECF244321}">
                <p14:modId xmlns:p14="http://schemas.microsoft.com/office/powerpoint/2010/main" val="1381594980"/>
              </p:ext>
            </p:extLst>
          </p:nvPr>
        </p:nvGraphicFramePr>
        <p:xfrm>
          <a:off x="107504" y="3501008"/>
          <a:ext cx="5154044" cy="1152128"/>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spTree>
    <p:extLst>
      <p:ext uri="{BB962C8B-B14F-4D97-AF65-F5344CB8AC3E}">
        <p14:creationId xmlns:p14="http://schemas.microsoft.com/office/powerpoint/2010/main" val="21040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par>
                                <p:cTn id="13" presetID="14" presetClass="entr" presetSubtype="10" fill="hold" nodeType="withEffect">
                                  <p:stCondLst>
                                    <p:cond delay="0"/>
                                  </p:stCondLst>
                                  <p:childTnLst>
                                    <p:set>
                                      <p:cBhvr>
                                        <p:cTn id="14" dur="1" fill="hold">
                                          <p:stCondLst>
                                            <p:cond delay="0"/>
                                          </p:stCondLst>
                                        </p:cTn>
                                        <p:tgtEl>
                                          <p:spTgt spid="6146"/>
                                        </p:tgtEl>
                                        <p:attrNameLst>
                                          <p:attrName>style.visibility</p:attrName>
                                        </p:attrNameLst>
                                      </p:cBhvr>
                                      <p:to>
                                        <p:strVal val="visible"/>
                                      </p:to>
                                    </p:set>
                                    <p:animEffect transition="in" filter="randombar(horizontal)">
                                      <p:cBhvr>
                                        <p:cTn id="15" dur="500"/>
                                        <p:tgtEl>
                                          <p:spTgt spid="6146"/>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randombar(horizontal)">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randombar(horizontal)">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Graphic spid="3" grpId="0">
        <p:bldAsOne/>
      </p:bldGraphic>
      <p:bldGraphic spid="5" grpId="0">
        <p:bldAsOne/>
      </p:bldGraphic>
      <p:bldGraphic spid="7" grpId="0">
        <p:bldAsOne/>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67544" y="0"/>
            <a:ext cx="8229600" cy="1143000"/>
          </a:xfrm>
        </p:spPr>
        <p:txBody>
          <a:bodyPr>
            <a:normAutofit/>
          </a:bodyPr>
          <a:lstStyle/>
          <a:p>
            <a:r>
              <a:rPr lang="en-US" sz="4800" dirty="0"/>
              <a:t>Adult Intelligence: </a:t>
            </a:r>
            <a:r>
              <a:rPr lang="en-US" sz="4800" i="1" dirty="0"/>
              <a:t>What is IQ?</a:t>
            </a:r>
          </a:p>
        </p:txBody>
      </p:sp>
      <p:graphicFrame>
        <p:nvGraphicFramePr>
          <p:cNvPr id="4" name="Diagram 3"/>
          <p:cNvGraphicFramePr/>
          <p:nvPr>
            <p:extLst/>
          </p:nvPr>
        </p:nvGraphicFramePr>
        <p:xfrm>
          <a:off x="323528" y="1340768"/>
          <a:ext cx="9361040" cy="5089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518844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251520" y="404664"/>
            <a:ext cx="8534400" cy="504056"/>
          </a:xfrm>
        </p:spPr>
        <p:txBody>
          <a:bodyPr>
            <a:normAutofit fontScale="90000"/>
          </a:bodyPr>
          <a:lstStyle/>
          <a:p>
            <a:r>
              <a:rPr lang="en-US" dirty="0"/>
              <a:t>Adult Intelligence: </a:t>
            </a:r>
            <a:r>
              <a:rPr lang="en-US" i="1" dirty="0"/>
              <a:t>Traditional vs. contemporary views</a:t>
            </a:r>
          </a:p>
        </p:txBody>
      </p:sp>
      <p:sp>
        <p:nvSpPr>
          <p:cNvPr id="52227" name="Rectangle 3"/>
          <p:cNvSpPr>
            <a:spLocks noGrp="1" noChangeArrowheads="1"/>
          </p:cNvSpPr>
          <p:nvPr>
            <p:ph type="body" idx="1"/>
          </p:nvPr>
        </p:nvSpPr>
        <p:spPr>
          <a:xfrm>
            <a:off x="179512" y="1268760"/>
            <a:ext cx="4392488" cy="4176464"/>
          </a:xfrm>
          <a:solidFill>
            <a:schemeClr val="bg2">
              <a:lumMod val="50000"/>
            </a:schemeClr>
          </a:solidFill>
          <a:ln>
            <a:solidFill>
              <a:schemeClr val="accent1"/>
            </a:solidFill>
          </a:ln>
        </p:spPr>
        <p:txBody>
          <a:bodyPr>
            <a:noAutofit/>
          </a:bodyPr>
          <a:lstStyle/>
          <a:p>
            <a:r>
              <a:rPr lang="en-US" sz="2400" b="1" dirty="0">
                <a:solidFill>
                  <a:schemeClr val="bg1"/>
                </a:solidFill>
              </a:rPr>
              <a:t>Traditional intelligence:</a:t>
            </a:r>
          </a:p>
          <a:p>
            <a:pPr lvl="1"/>
            <a:r>
              <a:rPr lang="en-US" sz="2000" b="1" dirty="0">
                <a:solidFill>
                  <a:schemeClr val="bg1"/>
                </a:solidFill>
              </a:rPr>
              <a:t>Fluid versus crystallized intelligence</a:t>
            </a:r>
          </a:p>
          <a:p>
            <a:pPr lvl="1"/>
            <a:r>
              <a:rPr lang="en-US" sz="2000" b="1" dirty="0">
                <a:solidFill>
                  <a:schemeClr val="bg1"/>
                </a:solidFill>
              </a:rPr>
              <a:t>Primary mental abilities </a:t>
            </a:r>
          </a:p>
          <a:p>
            <a:pPr marL="274320" lvl="1" indent="0">
              <a:buNone/>
            </a:pPr>
            <a:r>
              <a:rPr lang="en-US" sz="2000" b="1" dirty="0">
                <a:solidFill>
                  <a:schemeClr val="bg1"/>
                </a:solidFill>
              </a:rPr>
              <a:t>    ( E.L. </a:t>
            </a:r>
            <a:r>
              <a:rPr lang="en-US" sz="2000" b="1" dirty="0" err="1">
                <a:solidFill>
                  <a:schemeClr val="bg1"/>
                </a:solidFill>
              </a:rPr>
              <a:t>Thurstone</a:t>
            </a:r>
            <a:r>
              <a:rPr lang="en-US" sz="2000" b="1" dirty="0">
                <a:solidFill>
                  <a:schemeClr val="bg1"/>
                </a:solidFill>
              </a:rPr>
              <a:t>)</a:t>
            </a:r>
          </a:p>
          <a:p>
            <a:pPr lvl="2"/>
            <a:r>
              <a:rPr lang="en-US" sz="2000" b="1" dirty="0">
                <a:solidFill>
                  <a:srgbClr val="FFFF00"/>
                </a:solidFill>
              </a:rPr>
              <a:t>Verbal comprehension (</a:t>
            </a:r>
            <a:r>
              <a:rPr lang="en-US" sz="2000" b="1" i="1" dirty="0" err="1">
                <a:solidFill>
                  <a:srgbClr val="FFFF00"/>
                </a:solidFill>
              </a:rPr>
              <a:t>Cryst</a:t>
            </a:r>
            <a:r>
              <a:rPr lang="en-US" sz="2000" b="1" dirty="0">
                <a:solidFill>
                  <a:srgbClr val="FFFF00"/>
                </a:solidFill>
              </a:rPr>
              <a:t>)</a:t>
            </a:r>
          </a:p>
          <a:p>
            <a:pPr lvl="2"/>
            <a:r>
              <a:rPr lang="en-US" sz="2000" b="1" dirty="0">
                <a:solidFill>
                  <a:srgbClr val="FFFF00"/>
                </a:solidFill>
              </a:rPr>
              <a:t>Word (verbal) fluency (</a:t>
            </a:r>
            <a:r>
              <a:rPr lang="en-US" sz="2000" b="1" i="1" dirty="0" err="1">
                <a:solidFill>
                  <a:srgbClr val="FFFF00"/>
                </a:solidFill>
              </a:rPr>
              <a:t>Cryst</a:t>
            </a:r>
            <a:r>
              <a:rPr lang="en-US" sz="2000" b="1" dirty="0">
                <a:solidFill>
                  <a:srgbClr val="FFFF00"/>
                </a:solidFill>
              </a:rPr>
              <a:t>)</a:t>
            </a:r>
          </a:p>
          <a:p>
            <a:pPr lvl="2"/>
            <a:r>
              <a:rPr lang="en-US" sz="2000" b="1" dirty="0">
                <a:solidFill>
                  <a:srgbClr val="FFFF00"/>
                </a:solidFill>
              </a:rPr>
              <a:t>Spatial reasoning (</a:t>
            </a:r>
            <a:r>
              <a:rPr lang="en-US" sz="2000" b="1" i="1" dirty="0">
                <a:solidFill>
                  <a:srgbClr val="FFFF00"/>
                </a:solidFill>
              </a:rPr>
              <a:t>Fluid</a:t>
            </a:r>
            <a:r>
              <a:rPr lang="en-US" sz="2000" b="1" dirty="0">
                <a:solidFill>
                  <a:srgbClr val="FFFF00"/>
                </a:solidFill>
              </a:rPr>
              <a:t>)</a:t>
            </a:r>
          </a:p>
          <a:p>
            <a:pPr lvl="2"/>
            <a:r>
              <a:rPr lang="en-US" sz="2000" b="1" dirty="0">
                <a:solidFill>
                  <a:srgbClr val="FFFF00"/>
                </a:solidFill>
              </a:rPr>
              <a:t>Associative memory (</a:t>
            </a:r>
            <a:r>
              <a:rPr lang="en-US" sz="2000" b="1" i="1" dirty="0">
                <a:solidFill>
                  <a:srgbClr val="FFFF00"/>
                </a:solidFill>
              </a:rPr>
              <a:t>Fluid</a:t>
            </a:r>
            <a:r>
              <a:rPr lang="en-US" sz="2000" b="1" dirty="0">
                <a:solidFill>
                  <a:srgbClr val="FFFF00"/>
                </a:solidFill>
              </a:rPr>
              <a:t>)</a:t>
            </a:r>
          </a:p>
          <a:p>
            <a:pPr lvl="2"/>
            <a:r>
              <a:rPr lang="en-US" sz="2000" b="1" dirty="0">
                <a:solidFill>
                  <a:srgbClr val="FFFF00"/>
                </a:solidFill>
              </a:rPr>
              <a:t>Perceptual speed (</a:t>
            </a:r>
            <a:r>
              <a:rPr lang="en-US" sz="2000" b="1" i="1" dirty="0">
                <a:solidFill>
                  <a:srgbClr val="FFFF00"/>
                </a:solidFill>
              </a:rPr>
              <a:t>Fluid</a:t>
            </a:r>
            <a:r>
              <a:rPr lang="en-US" sz="2000" b="1" dirty="0">
                <a:solidFill>
                  <a:srgbClr val="FFFF00"/>
                </a:solidFill>
              </a:rPr>
              <a:t>)</a:t>
            </a:r>
          </a:p>
          <a:p>
            <a:pPr lvl="2"/>
            <a:endParaRPr lang="en-US" b="1" dirty="0">
              <a:solidFill>
                <a:srgbClr val="FFFF00"/>
              </a:solidFill>
            </a:endParaRPr>
          </a:p>
        </p:txBody>
      </p:sp>
      <p:graphicFrame>
        <p:nvGraphicFramePr>
          <p:cNvPr id="2" name="Object 1"/>
          <p:cNvGraphicFramePr>
            <a:graphicFrameLocks noChangeAspect="1"/>
          </p:cNvGraphicFramePr>
          <p:nvPr>
            <p:extLst/>
          </p:nvPr>
        </p:nvGraphicFramePr>
        <p:xfrm>
          <a:off x="4572000" y="1268760"/>
          <a:ext cx="4431317" cy="4176464"/>
        </p:xfrm>
        <a:graphic>
          <a:graphicData uri="http://schemas.openxmlformats.org/presentationml/2006/ole">
            <mc:AlternateContent xmlns:mc="http://schemas.openxmlformats.org/markup-compatibility/2006">
              <mc:Choice xmlns:v="urn:schemas-microsoft-com:vml" Requires="v">
                <p:oleObj spid="_x0000_s1047" name="PaperPort Document" r:id="rId4" imgW="4581144" imgH="6409944" progId="Paper.Document">
                  <p:embed/>
                </p:oleObj>
              </mc:Choice>
              <mc:Fallback>
                <p:oleObj name="PaperPort Document" r:id="rId4" imgW="4581144" imgH="6409944" progId="Paper.Document">
                  <p:embed/>
                  <p:pic>
                    <p:nvPicPr>
                      <p:cNvPr id="2" name="Object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1268760"/>
                        <a:ext cx="4431317" cy="4176464"/>
                      </a:xfrm>
                      <a:prstGeom prst="rect">
                        <a:avLst/>
                      </a:prstGeom>
                      <a:noFill/>
                      <a:ln>
                        <a:noFill/>
                      </a:ln>
                      <a:effectLst/>
                    </p:spPr>
                  </p:pic>
                </p:oleObj>
              </mc:Fallback>
            </mc:AlternateContent>
          </a:graphicData>
        </a:graphic>
      </p:graphicFrame>
      <p:sp>
        <p:nvSpPr>
          <p:cNvPr id="4" name="Rectangle 3"/>
          <p:cNvSpPr/>
          <p:nvPr/>
        </p:nvSpPr>
        <p:spPr>
          <a:xfrm>
            <a:off x="0" y="5589240"/>
            <a:ext cx="9144000" cy="110799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effectLst/>
                <a:uLnTx/>
                <a:uFillTx/>
                <a:latin typeface="Calibri"/>
                <a:ea typeface="+mn-ea"/>
                <a:cs typeface="+mn-cs"/>
              </a:rPr>
              <a:t>Fluid intelligence -the abilities that make you a flexible and adaptive thinker.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effectLst/>
                <a:uLnTx/>
                <a:uFillTx/>
                <a:latin typeface="Calibri"/>
                <a:ea typeface="+mn-ea"/>
                <a:cs typeface="+mn-cs"/>
              </a:rPr>
              <a:t>Crystallized intelligence - culturally-determined, schooling or other life experiences. </a:t>
            </a:r>
          </a:p>
        </p:txBody>
      </p:sp>
    </p:spTree>
    <p:extLst>
      <p:ext uri="{BB962C8B-B14F-4D97-AF65-F5344CB8AC3E}">
        <p14:creationId xmlns:p14="http://schemas.microsoft.com/office/powerpoint/2010/main" val="2371864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Effect transition="in" filter="randombar(horizontal)">
                                      <p:cBhvr>
                                        <p:cTn id="7" dur="500"/>
                                        <p:tgtEl>
                                          <p:spTgt spid="522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2227">
                                            <p:txEl>
                                              <p:pRg st="1" end="1"/>
                                            </p:txEl>
                                          </p:spTgt>
                                        </p:tgtEl>
                                        <p:attrNameLst>
                                          <p:attrName>style.visibility</p:attrName>
                                        </p:attrNameLst>
                                      </p:cBhvr>
                                      <p:to>
                                        <p:strVal val="visible"/>
                                      </p:to>
                                    </p:set>
                                    <p:animEffect transition="in" filter="randombar(horizontal)">
                                      <p:cBhvr>
                                        <p:cTn id="12" dur="500"/>
                                        <p:tgtEl>
                                          <p:spTgt spid="522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2227">
                                            <p:txEl>
                                              <p:pRg st="2" end="2"/>
                                            </p:txEl>
                                          </p:spTgt>
                                        </p:tgtEl>
                                        <p:attrNameLst>
                                          <p:attrName>style.visibility</p:attrName>
                                        </p:attrNameLst>
                                      </p:cBhvr>
                                      <p:to>
                                        <p:strVal val="visible"/>
                                      </p:to>
                                    </p:set>
                                    <p:animEffect transition="in" filter="randombar(horizontal)">
                                      <p:cBhvr>
                                        <p:cTn id="17" dur="500"/>
                                        <p:tgtEl>
                                          <p:spTgt spid="52227">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52227">
                                            <p:txEl>
                                              <p:pRg st="3" end="3"/>
                                            </p:txEl>
                                          </p:spTgt>
                                        </p:tgtEl>
                                        <p:attrNameLst>
                                          <p:attrName>style.visibility</p:attrName>
                                        </p:attrNameLst>
                                      </p:cBhvr>
                                      <p:to>
                                        <p:strVal val="visible"/>
                                      </p:to>
                                    </p:set>
                                    <p:animEffect transition="in" filter="randombar(horizontal)">
                                      <p:cBhvr>
                                        <p:cTn id="20" dur="500"/>
                                        <p:tgtEl>
                                          <p:spTgt spid="52227">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52227">
                                            <p:txEl>
                                              <p:pRg st="4" end="4"/>
                                            </p:txEl>
                                          </p:spTgt>
                                        </p:tgtEl>
                                        <p:attrNameLst>
                                          <p:attrName>style.visibility</p:attrName>
                                        </p:attrNameLst>
                                      </p:cBhvr>
                                      <p:to>
                                        <p:strVal val="visible"/>
                                      </p:to>
                                    </p:set>
                                    <p:animEffect transition="in" filter="randombar(horizontal)">
                                      <p:cBhvr>
                                        <p:cTn id="25" dur="500"/>
                                        <p:tgtEl>
                                          <p:spTgt spid="52227">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52227">
                                            <p:txEl>
                                              <p:pRg st="5" end="5"/>
                                            </p:txEl>
                                          </p:spTgt>
                                        </p:tgtEl>
                                        <p:attrNameLst>
                                          <p:attrName>style.visibility</p:attrName>
                                        </p:attrNameLst>
                                      </p:cBhvr>
                                      <p:to>
                                        <p:strVal val="visible"/>
                                      </p:to>
                                    </p:set>
                                    <p:animEffect transition="in" filter="randombar(horizontal)">
                                      <p:cBhvr>
                                        <p:cTn id="30" dur="500"/>
                                        <p:tgtEl>
                                          <p:spTgt spid="52227">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52227">
                                            <p:txEl>
                                              <p:pRg st="6" end="6"/>
                                            </p:txEl>
                                          </p:spTgt>
                                        </p:tgtEl>
                                        <p:attrNameLst>
                                          <p:attrName>style.visibility</p:attrName>
                                        </p:attrNameLst>
                                      </p:cBhvr>
                                      <p:to>
                                        <p:strVal val="visible"/>
                                      </p:to>
                                    </p:set>
                                    <p:animEffect transition="in" filter="randombar(horizontal)">
                                      <p:cBhvr>
                                        <p:cTn id="35" dur="500"/>
                                        <p:tgtEl>
                                          <p:spTgt spid="52227">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52227">
                                            <p:txEl>
                                              <p:pRg st="7" end="7"/>
                                            </p:txEl>
                                          </p:spTgt>
                                        </p:tgtEl>
                                        <p:attrNameLst>
                                          <p:attrName>style.visibility</p:attrName>
                                        </p:attrNameLst>
                                      </p:cBhvr>
                                      <p:to>
                                        <p:strVal val="visible"/>
                                      </p:to>
                                    </p:set>
                                    <p:animEffect transition="in" filter="randombar(horizontal)">
                                      <p:cBhvr>
                                        <p:cTn id="40" dur="500"/>
                                        <p:tgtEl>
                                          <p:spTgt spid="52227">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52227">
                                            <p:txEl>
                                              <p:pRg st="8" end="8"/>
                                            </p:txEl>
                                          </p:spTgt>
                                        </p:tgtEl>
                                        <p:attrNameLst>
                                          <p:attrName>style.visibility</p:attrName>
                                        </p:attrNameLst>
                                      </p:cBhvr>
                                      <p:to>
                                        <p:strVal val="visible"/>
                                      </p:to>
                                    </p:set>
                                    <p:animEffect transition="in" filter="randombar(horizontal)">
                                      <p:cBhvr>
                                        <p:cTn id="45" dur="500"/>
                                        <p:tgtEl>
                                          <p:spTgt spid="52227">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nodeType="clickEffect">
                                  <p:stCondLst>
                                    <p:cond delay="0"/>
                                  </p:stCondLst>
                                  <p:childTnLst>
                                    <p:set>
                                      <p:cBhvr>
                                        <p:cTn id="49" dur="1" fill="hold">
                                          <p:stCondLst>
                                            <p:cond delay="0"/>
                                          </p:stCondLst>
                                        </p:cTn>
                                        <p:tgtEl>
                                          <p:spTgt spid="2"/>
                                        </p:tgtEl>
                                        <p:attrNameLst>
                                          <p:attrName>style.visibility</p:attrName>
                                        </p:attrNameLst>
                                      </p:cBhvr>
                                      <p:to>
                                        <p:strVal val="visible"/>
                                      </p:to>
                                    </p:set>
                                    <p:anim calcmode="lin" valueType="num">
                                      <p:cBhvr>
                                        <p:cTn id="50" dur="1000" fill="hold"/>
                                        <p:tgtEl>
                                          <p:spTgt spid="2"/>
                                        </p:tgtEl>
                                        <p:attrNameLst>
                                          <p:attrName>ppt_w</p:attrName>
                                        </p:attrNameLst>
                                      </p:cBhvr>
                                      <p:tavLst>
                                        <p:tav tm="0">
                                          <p:val>
                                            <p:fltVal val="0"/>
                                          </p:val>
                                        </p:tav>
                                        <p:tav tm="100000">
                                          <p:val>
                                            <p:strVal val="#ppt_w"/>
                                          </p:val>
                                        </p:tav>
                                      </p:tavLst>
                                    </p:anim>
                                    <p:anim calcmode="lin" valueType="num">
                                      <p:cBhvr>
                                        <p:cTn id="51" dur="1000" fill="hold"/>
                                        <p:tgtEl>
                                          <p:spTgt spid="2"/>
                                        </p:tgtEl>
                                        <p:attrNameLst>
                                          <p:attrName>ppt_h</p:attrName>
                                        </p:attrNameLst>
                                      </p:cBhvr>
                                      <p:tavLst>
                                        <p:tav tm="0">
                                          <p:val>
                                            <p:fltVal val="0"/>
                                          </p:val>
                                        </p:tav>
                                        <p:tav tm="100000">
                                          <p:val>
                                            <p:strVal val="#ppt_h"/>
                                          </p:val>
                                        </p:tav>
                                      </p:tavLst>
                                    </p:anim>
                                    <p:anim calcmode="lin" valueType="num">
                                      <p:cBhvr>
                                        <p:cTn id="52" dur="1000" fill="hold"/>
                                        <p:tgtEl>
                                          <p:spTgt spid="2"/>
                                        </p:tgtEl>
                                        <p:attrNameLst>
                                          <p:attrName>style.rotation</p:attrName>
                                        </p:attrNameLst>
                                      </p:cBhvr>
                                      <p:tavLst>
                                        <p:tav tm="0">
                                          <p:val>
                                            <p:fltVal val="90"/>
                                          </p:val>
                                        </p:tav>
                                        <p:tav tm="100000">
                                          <p:val>
                                            <p:fltVal val="0"/>
                                          </p:val>
                                        </p:tav>
                                      </p:tavLst>
                                    </p:anim>
                                    <p:animEffect transition="in" filter="fade">
                                      <p:cBhvr>
                                        <p:cTn id="53" dur="1000"/>
                                        <p:tgtEl>
                                          <p:spTgt spid="2"/>
                                        </p:tgtEl>
                                      </p:cBhvr>
                                    </p:animEffect>
                                  </p:childTnLst>
                                </p:cTn>
                              </p:par>
                            </p:childTnLst>
                          </p:cTn>
                        </p:par>
                      </p:childTnLst>
                    </p:cTn>
                  </p:par>
                  <p:par>
                    <p:cTn id="54" fill="hold">
                      <p:stCondLst>
                        <p:cond delay="indefinite"/>
                      </p:stCondLst>
                      <p:childTnLst>
                        <p:par>
                          <p:cTn id="55" fill="hold">
                            <p:stCondLst>
                              <p:cond delay="0"/>
                            </p:stCondLst>
                            <p:childTnLst>
                              <p:par>
                                <p:cTn id="56" presetID="14" presetClass="entr" presetSubtype="10" fill="hold" nodeType="clickEffect">
                                  <p:stCondLst>
                                    <p:cond delay="0"/>
                                  </p:stCondLst>
                                  <p:childTnLst>
                                    <p:set>
                                      <p:cBhvr>
                                        <p:cTn id="57" dur="1" fill="hold">
                                          <p:stCondLst>
                                            <p:cond delay="0"/>
                                          </p:stCondLst>
                                        </p:cTn>
                                        <p:tgtEl>
                                          <p:spTgt spid="4">
                                            <p:txEl>
                                              <p:pRg st="0" end="0"/>
                                            </p:txEl>
                                          </p:spTgt>
                                        </p:tgtEl>
                                        <p:attrNameLst>
                                          <p:attrName>style.visibility</p:attrName>
                                        </p:attrNameLst>
                                      </p:cBhvr>
                                      <p:to>
                                        <p:strVal val="visible"/>
                                      </p:to>
                                    </p:set>
                                    <p:animEffect transition="in" filter="randombar(horizontal)">
                                      <p:cBhvr>
                                        <p:cTn id="58" dur="500"/>
                                        <p:tgtEl>
                                          <p:spTgt spid="4">
                                            <p:txEl>
                                              <p:pRg st="0" end="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4" presetClass="entr" presetSubtype="10" fill="hold"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randombar(horizontal)">
                                      <p:cBhvr>
                                        <p:cTn id="63"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77827" name="Text Box 3"/>
          <p:cNvSpPr txBox="1">
            <a:spLocks noChangeArrowheads="1"/>
          </p:cNvSpPr>
          <p:nvPr/>
        </p:nvSpPr>
        <p:spPr bwMode="auto">
          <a:xfrm>
            <a:off x="395536" y="1598281"/>
            <a:ext cx="270439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charset="0"/>
                <a:ea typeface="+mn-ea"/>
                <a:cs typeface="+mn-cs"/>
              </a:rPr>
              <a:t>K. Warner </a:t>
            </a:r>
            <a:r>
              <a:rPr kumimoji="0" lang="en-US" sz="2400" b="1" i="0" u="none" strike="noStrike" kern="1200" cap="none" spc="0" normalizeH="0" baseline="0" noProof="0" dirty="0" err="1">
                <a:ln>
                  <a:noFill/>
                </a:ln>
                <a:solidFill>
                  <a:prstClr val="black"/>
                </a:solidFill>
                <a:effectLst/>
                <a:uLnTx/>
                <a:uFillTx/>
                <a:latin typeface="Arial" charset="0"/>
                <a:ea typeface="+mn-ea"/>
                <a:cs typeface="+mn-cs"/>
              </a:rPr>
              <a:t>Schaie</a:t>
            </a:r>
            <a:endParaRPr kumimoji="0" lang="en-US" sz="2400" b="1" i="0" u="none" strike="noStrike" kern="1200" cap="none" spc="0" normalizeH="0" baseline="0" noProof="0" dirty="0">
              <a:ln>
                <a:noFill/>
              </a:ln>
              <a:solidFill>
                <a:prstClr val="black"/>
              </a:solidFill>
              <a:effectLst/>
              <a:uLnTx/>
              <a:uFillTx/>
              <a:latin typeface="Arial" charset="0"/>
              <a:ea typeface="+mn-ea"/>
              <a:cs typeface="+mn-cs"/>
            </a:endParaRPr>
          </a:p>
        </p:txBody>
      </p:sp>
      <p:pic>
        <p:nvPicPr>
          <p:cNvPr id="77828" name="Picture 4" descr="C:\Documents and Settings\p80mcs1.000\My Documents\Webfiles\Images\kwschaie.htm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4001" y="2183342"/>
            <a:ext cx="1707464" cy="220238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73786"/>
            <a:ext cx="9144000" cy="1075148"/>
          </a:xfrm>
        </p:spPr>
        <p:txBody>
          <a:bodyPr>
            <a:noAutofit/>
          </a:bodyPr>
          <a:lstStyle/>
          <a:p>
            <a:r>
              <a:rPr lang="en-US" sz="3000" dirty="0"/>
              <a:t>What does the research evidence show regarding changes in intellectual functioning over the adult life span?</a:t>
            </a:r>
            <a:endParaRPr lang="en-GB" sz="3000" dirty="0"/>
          </a:p>
        </p:txBody>
      </p:sp>
      <p:sp>
        <p:nvSpPr>
          <p:cNvPr id="4" name="Rectangle 3"/>
          <p:cNvSpPr/>
          <p:nvPr/>
        </p:nvSpPr>
        <p:spPr>
          <a:xfrm>
            <a:off x="3383360" y="1705642"/>
            <a:ext cx="5760640" cy="224676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Followed samples of adults over many decades (beginning in the mid-1950s), and assessed their intellectual performance, using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Thurstone’s</a:t>
            </a:r>
            <a:r>
              <a:rPr kumimoji="0" lang="en-GB" sz="2800" b="0" i="0" u="none" strike="noStrike" kern="1200" cap="none" spc="0" normalizeH="0" baseline="0" noProof="0" dirty="0">
                <a:ln>
                  <a:noFill/>
                </a:ln>
                <a:solidFill>
                  <a:prstClr val="black"/>
                </a:solidFill>
                <a:effectLst/>
                <a:uLnTx/>
                <a:uFillTx/>
                <a:latin typeface="Calibri"/>
                <a:ea typeface="+mn-ea"/>
                <a:cs typeface="+mn-cs"/>
              </a:rPr>
              <a:t> Primary Mental Abilities Test. </a:t>
            </a:r>
          </a:p>
        </p:txBody>
      </p:sp>
      <p:sp>
        <p:nvSpPr>
          <p:cNvPr id="5" name="Rectangle 4"/>
          <p:cNvSpPr/>
          <p:nvPr/>
        </p:nvSpPr>
        <p:spPr>
          <a:xfrm>
            <a:off x="395536" y="4509120"/>
            <a:ext cx="3096344" cy="138499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a:ea typeface="+mn-ea"/>
                <a:cs typeface="+mn-cs"/>
              </a:rPr>
              <a:t>How intelligence changes over the life span. </a:t>
            </a:r>
          </a:p>
        </p:txBody>
      </p:sp>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6060" y="4075029"/>
            <a:ext cx="4610436" cy="267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298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7827"/>
                                        </p:tgtEl>
                                        <p:attrNameLst>
                                          <p:attrName>style.visibility</p:attrName>
                                        </p:attrNameLst>
                                      </p:cBhvr>
                                      <p:to>
                                        <p:strVal val="visible"/>
                                      </p:to>
                                    </p:set>
                                    <p:animEffect transition="in" filter="randombar(horizontal)">
                                      <p:cBhvr>
                                        <p:cTn id="7" dur="500"/>
                                        <p:tgtEl>
                                          <p:spTgt spid="77827"/>
                                        </p:tgtEl>
                                      </p:cBhvr>
                                    </p:animEffect>
                                  </p:childTnLst>
                                </p:cTn>
                              </p:par>
                              <p:par>
                                <p:cTn id="8" presetID="14" presetClass="entr" presetSubtype="10" fill="hold" nodeType="withEffect">
                                  <p:stCondLst>
                                    <p:cond delay="0"/>
                                  </p:stCondLst>
                                  <p:childTnLst>
                                    <p:set>
                                      <p:cBhvr>
                                        <p:cTn id="9" dur="1" fill="hold">
                                          <p:stCondLst>
                                            <p:cond delay="0"/>
                                          </p:stCondLst>
                                        </p:cTn>
                                        <p:tgtEl>
                                          <p:spTgt spid="77828"/>
                                        </p:tgtEl>
                                        <p:attrNameLst>
                                          <p:attrName>style.visibility</p:attrName>
                                        </p:attrNameLst>
                                      </p:cBhvr>
                                      <p:to>
                                        <p:strVal val="visible"/>
                                      </p:to>
                                    </p:set>
                                    <p:animEffect transition="in" filter="randombar(horizontal)">
                                      <p:cBhvr>
                                        <p:cTn id="10" dur="500"/>
                                        <p:tgtEl>
                                          <p:spTgt spid="77828"/>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randombar(horizont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8" dur="5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8195"/>
                                        </p:tgtEl>
                                        <p:attrNameLst>
                                          <p:attrName>style.visibility</p:attrName>
                                        </p:attrNameLst>
                                      </p:cBhvr>
                                      <p:to>
                                        <p:strVal val="visible"/>
                                      </p:to>
                                    </p:set>
                                    <p:animEffect transition="in" filter="randombar(horizontal)">
                                      <p:cBhvr>
                                        <p:cTn id="23" dur="500"/>
                                        <p:tgtEl>
                                          <p:spTgt spid="8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p:bldP spid="5"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74754" name="Text Box 2050"/>
          <p:cNvSpPr txBox="1">
            <a:spLocks noChangeArrowheads="1"/>
          </p:cNvSpPr>
          <p:nvPr/>
        </p:nvSpPr>
        <p:spPr bwMode="auto">
          <a:xfrm>
            <a:off x="4175125" y="31654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74755" name="Object 2051"/>
          <p:cNvGraphicFramePr>
            <a:graphicFrameLocks noChangeAspect="1"/>
          </p:cNvGraphicFramePr>
          <p:nvPr>
            <p:extLst/>
          </p:nvPr>
        </p:nvGraphicFramePr>
        <p:xfrm>
          <a:off x="107504" y="1216009"/>
          <a:ext cx="6120680" cy="4483797"/>
        </p:xfrm>
        <a:graphic>
          <a:graphicData uri="http://schemas.openxmlformats.org/presentationml/2006/ole">
            <mc:AlternateContent xmlns:mc="http://schemas.openxmlformats.org/markup-compatibility/2006">
              <mc:Choice xmlns:v="urn:schemas-microsoft-com:vml" Requires="v">
                <p:oleObj spid="_x0000_s2071" name="PaperPort Document" r:id="rId4" imgW="5495400" imgH="3666600" progId="Paper.Document">
                  <p:embed/>
                </p:oleObj>
              </mc:Choice>
              <mc:Fallback>
                <p:oleObj name="PaperPort Document" r:id="rId4" imgW="5495400" imgH="3666600" progId="Paper.Document">
                  <p:embed/>
                  <p:pic>
                    <p:nvPicPr>
                      <p:cNvPr id="74755" name="Object 205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504" y="1216009"/>
                        <a:ext cx="6120680" cy="4483797"/>
                      </a:xfrm>
                      <a:prstGeom prst="rect">
                        <a:avLst/>
                      </a:prstGeom>
                      <a:noFill/>
                      <a:ln>
                        <a:solidFill>
                          <a:schemeClr val="accent5">
                            <a:lumMod val="75000"/>
                          </a:schemeClr>
                        </a:solidFill>
                      </a:ln>
                      <a:effectLst/>
                      <a:extLst/>
                    </p:spPr>
                  </p:pic>
                </p:oleObj>
              </mc:Fallback>
            </mc:AlternateContent>
          </a:graphicData>
        </a:graphic>
      </p:graphicFrame>
      <p:sp>
        <p:nvSpPr>
          <p:cNvPr id="4" name="Text Box 3"/>
          <p:cNvSpPr txBox="1">
            <a:spLocks noChangeArrowheads="1"/>
          </p:cNvSpPr>
          <p:nvPr/>
        </p:nvSpPr>
        <p:spPr bwMode="auto">
          <a:xfrm>
            <a:off x="213350" y="252270"/>
            <a:ext cx="820686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Arial" charset="0"/>
                <a:ea typeface="+mn-ea"/>
                <a:cs typeface="+mn-cs"/>
              </a:rPr>
              <a:t>K. Warner </a:t>
            </a:r>
            <a:r>
              <a:rPr kumimoji="0" lang="en-US" sz="3200" b="1" i="0" u="none" strike="noStrike" kern="1200" cap="none" spc="0" normalizeH="0" baseline="0" noProof="0" dirty="0" err="1">
                <a:ln>
                  <a:noFill/>
                </a:ln>
                <a:solidFill>
                  <a:prstClr val="black"/>
                </a:solidFill>
                <a:effectLst/>
                <a:uLnTx/>
                <a:uFillTx/>
                <a:latin typeface="Arial" charset="0"/>
                <a:ea typeface="+mn-ea"/>
                <a:cs typeface="+mn-cs"/>
              </a:rPr>
              <a:t>Schaie</a:t>
            </a:r>
            <a:r>
              <a:rPr kumimoji="0" lang="en-US" sz="3200" b="1" i="0" u="none" strike="noStrike" kern="1200" cap="none" spc="0" normalizeH="0" baseline="0" noProof="0" dirty="0">
                <a:ln>
                  <a:noFill/>
                </a:ln>
                <a:solidFill>
                  <a:prstClr val="black"/>
                </a:solidFill>
                <a:effectLst/>
                <a:uLnTx/>
                <a:uFillTx/>
                <a:latin typeface="Arial" charset="0"/>
                <a:ea typeface="+mn-ea"/>
                <a:cs typeface="+mn-cs"/>
              </a:rPr>
              <a:t> (Cross-sectional study)</a:t>
            </a:r>
          </a:p>
        </p:txBody>
      </p:sp>
      <p:graphicFrame>
        <p:nvGraphicFramePr>
          <p:cNvPr id="8" name="Diagram 7"/>
          <p:cNvGraphicFramePr/>
          <p:nvPr>
            <p:extLst/>
          </p:nvPr>
        </p:nvGraphicFramePr>
        <p:xfrm>
          <a:off x="201890" y="5838363"/>
          <a:ext cx="8738406" cy="8309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7" name="Diagram 6"/>
          <p:cNvGraphicFramePr/>
          <p:nvPr>
            <p:extLst/>
          </p:nvPr>
        </p:nvGraphicFramePr>
        <p:xfrm>
          <a:off x="6156176" y="1340768"/>
          <a:ext cx="2784120" cy="410445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13114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4479925" y="29368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65539" name="Object 3"/>
          <p:cNvGraphicFramePr>
            <a:graphicFrameLocks noChangeAspect="1"/>
          </p:cNvGraphicFramePr>
          <p:nvPr>
            <p:extLst/>
          </p:nvPr>
        </p:nvGraphicFramePr>
        <p:xfrm>
          <a:off x="103886" y="1268760"/>
          <a:ext cx="6124621" cy="4536504"/>
        </p:xfrm>
        <a:graphic>
          <a:graphicData uri="http://schemas.openxmlformats.org/presentationml/2006/ole">
            <mc:AlternateContent xmlns:mc="http://schemas.openxmlformats.org/markup-compatibility/2006">
              <mc:Choice xmlns:v="urn:schemas-microsoft-com:vml" Requires="v">
                <p:oleObj spid="_x0000_s3094" name="PaperPort Document" r:id="rId4" imgW="6409800" imgH="4581000" progId="Paper.Document">
                  <p:embed/>
                </p:oleObj>
              </mc:Choice>
              <mc:Fallback>
                <p:oleObj name="PaperPort Document" r:id="rId4" imgW="6409800" imgH="4581000" progId="Paper.Document">
                  <p:embed/>
                  <p:pic>
                    <p:nvPicPr>
                      <p:cNvPr id="65539"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886" y="1268760"/>
                        <a:ext cx="6124621" cy="4536504"/>
                      </a:xfrm>
                      <a:prstGeom prst="rect">
                        <a:avLst/>
                      </a:prstGeom>
                      <a:noFill/>
                      <a:ln>
                        <a:solidFill>
                          <a:schemeClr val="accent5">
                            <a:lumMod val="75000"/>
                          </a:schemeClr>
                        </a:solidFill>
                      </a:ln>
                      <a:effectLst/>
                      <a:extLst/>
                    </p:spPr>
                  </p:pic>
                </p:oleObj>
              </mc:Fallback>
            </mc:AlternateContent>
          </a:graphicData>
        </a:graphic>
      </p:graphicFrame>
      <p:sp>
        <p:nvSpPr>
          <p:cNvPr id="4" name="Text Box 3"/>
          <p:cNvSpPr txBox="1">
            <a:spLocks noChangeArrowheads="1"/>
          </p:cNvSpPr>
          <p:nvPr/>
        </p:nvSpPr>
        <p:spPr bwMode="auto">
          <a:xfrm>
            <a:off x="251520" y="142737"/>
            <a:ext cx="7589706"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Arial" charset="0"/>
                <a:ea typeface="+mn-ea"/>
                <a:cs typeface="+mn-cs"/>
              </a:rPr>
              <a:t>K. Warner </a:t>
            </a:r>
            <a:r>
              <a:rPr kumimoji="0" lang="en-US" sz="3200" b="1" i="0" u="none" strike="noStrike" kern="1200" cap="none" spc="0" normalizeH="0" baseline="0" noProof="0" dirty="0" err="1">
                <a:ln>
                  <a:noFill/>
                </a:ln>
                <a:solidFill>
                  <a:prstClr val="black"/>
                </a:solidFill>
                <a:effectLst/>
                <a:uLnTx/>
                <a:uFillTx/>
                <a:latin typeface="Arial" charset="0"/>
                <a:ea typeface="+mn-ea"/>
                <a:cs typeface="+mn-cs"/>
              </a:rPr>
              <a:t>Schaie</a:t>
            </a:r>
            <a:r>
              <a:rPr kumimoji="0" lang="en-US" sz="3200" b="1" i="0" u="none" strike="noStrike" kern="1200" cap="none" spc="0" normalizeH="0" baseline="0" noProof="0" dirty="0">
                <a:ln>
                  <a:noFill/>
                </a:ln>
                <a:solidFill>
                  <a:prstClr val="black"/>
                </a:solidFill>
                <a:effectLst/>
                <a:uLnTx/>
                <a:uFillTx/>
                <a:latin typeface="Arial" charset="0"/>
                <a:ea typeface="+mn-ea"/>
                <a:cs typeface="+mn-cs"/>
              </a:rPr>
              <a:t> (Longitudinal study)</a:t>
            </a:r>
          </a:p>
        </p:txBody>
      </p:sp>
      <p:graphicFrame>
        <p:nvGraphicFramePr>
          <p:cNvPr id="3" name="Diagram 2"/>
          <p:cNvGraphicFramePr/>
          <p:nvPr>
            <p:extLst/>
          </p:nvPr>
        </p:nvGraphicFramePr>
        <p:xfrm>
          <a:off x="6300191" y="1124744"/>
          <a:ext cx="2739921" cy="53285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19163645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66562" name="Text Box 2"/>
          <p:cNvSpPr txBox="1">
            <a:spLocks noChangeArrowheads="1"/>
          </p:cNvSpPr>
          <p:nvPr/>
        </p:nvSpPr>
        <p:spPr bwMode="auto">
          <a:xfrm>
            <a:off x="4479925" y="32416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aphicFrame>
        <p:nvGraphicFramePr>
          <p:cNvPr id="66563" name="Object 3"/>
          <p:cNvGraphicFramePr>
            <a:graphicFrameLocks noChangeAspect="1"/>
          </p:cNvGraphicFramePr>
          <p:nvPr>
            <p:extLst/>
          </p:nvPr>
        </p:nvGraphicFramePr>
        <p:xfrm>
          <a:off x="395535" y="824160"/>
          <a:ext cx="5771815" cy="4405040"/>
        </p:xfrm>
        <a:graphic>
          <a:graphicData uri="http://schemas.openxmlformats.org/presentationml/2006/ole">
            <mc:AlternateContent xmlns:mc="http://schemas.openxmlformats.org/markup-compatibility/2006">
              <mc:Choice xmlns:v="urn:schemas-microsoft-com:vml" Requires="v">
                <p:oleObj spid="_x0000_s4119" name="PaperPort Document" r:id="rId4" imgW="6409800" imgH="4581000" progId="Paper.Document">
                  <p:embed/>
                </p:oleObj>
              </mc:Choice>
              <mc:Fallback>
                <p:oleObj name="PaperPort Document" r:id="rId4" imgW="6409800" imgH="4581000" progId="Paper.Document">
                  <p:embed/>
                  <p:pic>
                    <p:nvPicPr>
                      <p:cNvPr id="66563"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535" y="824160"/>
                        <a:ext cx="5771815" cy="4405040"/>
                      </a:xfrm>
                      <a:prstGeom prst="rect">
                        <a:avLst/>
                      </a:prstGeom>
                      <a:solidFill>
                        <a:schemeClr val="accent1"/>
                      </a:solidFill>
                      <a:ln>
                        <a:noFill/>
                      </a:ln>
                      <a:effectLst/>
                      <a:extLst/>
                    </p:spPr>
                  </p:pic>
                </p:oleObj>
              </mc:Fallback>
            </mc:AlternateContent>
          </a:graphicData>
        </a:graphic>
      </p:graphicFrame>
      <p:sp>
        <p:nvSpPr>
          <p:cNvPr id="4" name="Text Box 3"/>
          <p:cNvSpPr txBox="1">
            <a:spLocks noChangeArrowheads="1"/>
          </p:cNvSpPr>
          <p:nvPr/>
        </p:nvSpPr>
        <p:spPr bwMode="auto">
          <a:xfrm>
            <a:off x="395536" y="177829"/>
            <a:ext cx="396345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Arial" charset="0"/>
                <a:ea typeface="+mn-ea"/>
                <a:cs typeface="+mn-cs"/>
              </a:rPr>
              <a:t>K. Warner </a:t>
            </a:r>
            <a:r>
              <a:rPr kumimoji="0" lang="en-US" sz="3600" b="1" i="0" u="none" strike="noStrike" kern="1200" cap="none" spc="0" normalizeH="0" baseline="0" noProof="0" dirty="0" err="1">
                <a:ln>
                  <a:noFill/>
                </a:ln>
                <a:solidFill>
                  <a:prstClr val="black"/>
                </a:solidFill>
                <a:effectLst/>
                <a:uLnTx/>
                <a:uFillTx/>
                <a:latin typeface="Arial" charset="0"/>
                <a:ea typeface="+mn-ea"/>
                <a:cs typeface="+mn-cs"/>
              </a:rPr>
              <a:t>Schaie</a:t>
            </a:r>
            <a:endParaRPr kumimoji="0" lang="en-US" sz="3600" b="1" i="0" u="none" strike="noStrike" kern="1200" cap="none" spc="0" normalizeH="0" baseline="0" noProof="0" dirty="0">
              <a:ln>
                <a:noFill/>
              </a:ln>
              <a:solidFill>
                <a:prstClr val="black"/>
              </a:solidFill>
              <a:effectLst/>
              <a:uLnTx/>
              <a:uFillTx/>
              <a:latin typeface="Arial" charset="0"/>
              <a:ea typeface="+mn-ea"/>
              <a:cs typeface="+mn-cs"/>
            </a:endParaRPr>
          </a:p>
        </p:txBody>
      </p:sp>
      <p:graphicFrame>
        <p:nvGraphicFramePr>
          <p:cNvPr id="3" name="Diagram 2"/>
          <p:cNvGraphicFramePr/>
          <p:nvPr>
            <p:extLst/>
          </p:nvPr>
        </p:nvGraphicFramePr>
        <p:xfrm>
          <a:off x="6228184" y="1196752"/>
          <a:ext cx="2555776" cy="388843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6" name="Diagram 5"/>
          <p:cNvGraphicFramePr/>
          <p:nvPr>
            <p:extLst>
              <p:ext uri="{D42A27DB-BD31-4B8C-83A1-F6EECF244321}">
                <p14:modId xmlns:p14="http://schemas.microsoft.com/office/powerpoint/2010/main" val="4099826162"/>
              </p:ext>
            </p:extLst>
          </p:nvPr>
        </p:nvGraphicFramePr>
        <p:xfrm>
          <a:off x="107504" y="5229200"/>
          <a:ext cx="8805043" cy="1512168"/>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126039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6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100354" name="Rectangle 1026"/>
          <p:cNvSpPr>
            <a:spLocks noGrp="1" noChangeArrowheads="1"/>
          </p:cNvSpPr>
          <p:nvPr>
            <p:ph type="title"/>
          </p:nvPr>
        </p:nvSpPr>
        <p:spPr>
          <a:xfrm>
            <a:off x="343544" y="-99392"/>
            <a:ext cx="8620944" cy="1143000"/>
          </a:xfrm>
        </p:spPr>
        <p:txBody>
          <a:bodyPr>
            <a:noAutofit/>
          </a:bodyPr>
          <a:lstStyle/>
          <a:p>
            <a:r>
              <a:rPr lang="en-US" sz="5400" dirty="0"/>
              <a:t>Life span views on intelligence</a:t>
            </a:r>
          </a:p>
        </p:txBody>
      </p:sp>
      <p:graphicFrame>
        <p:nvGraphicFramePr>
          <p:cNvPr id="3" name="Diagram 2"/>
          <p:cNvGraphicFramePr/>
          <p:nvPr>
            <p:extLst/>
          </p:nvPr>
        </p:nvGraphicFramePr>
        <p:xfrm>
          <a:off x="210382" y="1052736"/>
          <a:ext cx="8666661" cy="5616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5018931" y="5943763"/>
            <a:ext cx="3637150" cy="40011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Psycho-gerontologist </a:t>
            </a:r>
            <a:r>
              <a:rPr kumimoji="0" lang="en-US" sz="2000" b="1" i="0" u="none" strike="noStrike" kern="1200" cap="none" spc="0" normalizeH="0" baseline="0" noProof="0" dirty="0">
                <a:ln>
                  <a:noFill/>
                </a:ln>
                <a:solidFill>
                  <a:prstClr val="black"/>
                </a:solidFill>
                <a:effectLst/>
                <a:uLnTx/>
                <a:uFillTx/>
                <a:latin typeface="Calibri"/>
                <a:ea typeface="+mn-ea"/>
                <a:cs typeface="+mn-cs"/>
              </a:rPr>
              <a:t>Paul </a:t>
            </a:r>
            <a:r>
              <a:rPr kumimoji="0" lang="en-US" sz="2000" b="1" i="0" u="none" strike="noStrike" kern="1200" cap="none" spc="0" normalizeH="0" baseline="0" noProof="0" dirty="0" err="1">
                <a:ln>
                  <a:noFill/>
                </a:ln>
                <a:solidFill>
                  <a:prstClr val="black"/>
                </a:solidFill>
                <a:effectLst/>
                <a:uLnTx/>
                <a:uFillTx/>
                <a:latin typeface="Calibri"/>
                <a:ea typeface="+mn-ea"/>
                <a:cs typeface="+mn-cs"/>
              </a:rPr>
              <a:t>Baltes</a:t>
            </a:r>
            <a:r>
              <a:rPr kumimoji="0" lang="en-US" sz="2000" b="0" i="0" u="none" strike="noStrike" kern="1200" cap="none" spc="0" normalizeH="0" baseline="0" noProof="0" dirty="0">
                <a:ln>
                  <a:noFill/>
                </a:ln>
                <a:solidFill>
                  <a:prstClr val="black"/>
                </a:solidFill>
                <a:effectLst/>
                <a:uLnTx/>
                <a:uFillTx/>
                <a:latin typeface="Calibri"/>
                <a:ea typeface="+mn-ea"/>
                <a:cs typeface="+mn-cs"/>
              </a:rPr>
              <a:t> </a:t>
            </a: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Rectangle 3"/>
          <p:cNvSpPr/>
          <p:nvPr/>
        </p:nvSpPr>
        <p:spPr>
          <a:xfrm>
            <a:off x="-18510" y="6476295"/>
            <a:ext cx="5832648"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mn-ea"/>
                <a:cs typeface="+mn-cs"/>
                <a:hlinkClick r:id="rId8"/>
              </a:rPr>
              <a:t>http://library.mpib-berlin.mpg.de/ft/pb/PB_Life_2006.pdf</a:t>
            </a:r>
            <a:r>
              <a:rPr kumimoji="0" lang="en-GB" sz="1600" b="0" i="0" u="none" strike="noStrike" kern="1200" cap="none" spc="0" normalizeH="0" baseline="0" noProof="0" dirty="0">
                <a:ln>
                  <a:noFill/>
                </a:ln>
                <a:solidFill>
                  <a:prstClr val="black"/>
                </a:solidFill>
                <a:effectLst/>
                <a:uLnTx/>
                <a:uFillTx/>
                <a:latin typeface="Calibri"/>
                <a:ea typeface="+mn-ea"/>
                <a:cs typeface="+mn-cs"/>
              </a:rPr>
              <a:t> </a:t>
            </a:r>
          </a:p>
        </p:txBody>
      </p:sp>
      <p:cxnSp>
        <p:nvCxnSpPr>
          <p:cNvPr id="6" name="Straight Arrow Connector 5"/>
          <p:cNvCxnSpPr/>
          <p:nvPr/>
        </p:nvCxnSpPr>
        <p:spPr>
          <a:xfrm>
            <a:off x="2519772" y="3195044"/>
            <a:ext cx="756084" cy="717002"/>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2519772" y="3167658"/>
            <a:ext cx="828092" cy="73526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702457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3204" y="0"/>
            <a:ext cx="8229600" cy="850106"/>
          </a:xfrm>
        </p:spPr>
        <p:txBody>
          <a:bodyPr>
            <a:normAutofit fontScale="90000"/>
          </a:bodyPr>
          <a:lstStyle/>
          <a:p>
            <a:r>
              <a:rPr lang="en-GB" sz="5400" dirty="0"/>
              <a:t>Fluid intelligence </a:t>
            </a:r>
            <a:endParaRPr lang="en-GB" sz="6600" dirty="0"/>
          </a:p>
        </p:txBody>
      </p:sp>
      <p:graphicFrame>
        <p:nvGraphicFramePr>
          <p:cNvPr id="5" name="Content Placeholder 4"/>
          <p:cNvGraphicFramePr>
            <a:graphicFrameLocks noGrp="1"/>
          </p:cNvGraphicFramePr>
          <p:nvPr>
            <p:ph sz="quarter" idx="1"/>
            <p:extLst/>
          </p:nvPr>
        </p:nvGraphicFramePr>
        <p:xfrm>
          <a:off x="251520" y="980728"/>
          <a:ext cx="8712968" cy="6048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097" y="3933056"/>
            <a:ext cx="4454895"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73244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graphicFrame>
        <p:nvGraphicFramePr>
          <p:cNvPr id="12" name="Content Placeholder 11"/>
          <p:cNvGraphicFramePr>
            <a:graphicFrameLocks noGrp="1"/>
          </p:cNvGraphicFramePr>
          <p:nvPr>
            <p:ph sz="quarter" idx="1"/>
            <p:extLst/>
          </p:nvPr>
        </p:nvGraphicFramePr>
        <p:xfrm>
          <a:off x="5092849" y="4896222"/>
          <a:ext cx="4032448" cy="18722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227509" y="184029"/>
            <a:ext cx="8534400" cy="758952"/>
          </a:xfrm>
        </p:spPr>
        <p:txBody>
          <a:bodyPr>
            <a:noAutofit/>
          </a:bodyPr>
          <a:lstStyle/>
          <a:p>
            <a:r>
              <a:rPr lang="en-GB" dirty="0"/>
              <a:t>Fluid intelligence </a:t>
            </a:r>
            <a:endParaRPr lang="en-GB" sz="5400" dirty="0"/>
          </a:p>
        </p:txBody>
      </p:sp>
      <p:graphicFrame>
        <p:nvGraphicFramePr>
          <p:cNvPr id="7" name="Diagram 6"/>
          <p:cNvGraphicFramePr/>
          <p:nvPr>
            <p:extLst/>
          </p:nvPr>
        </p:nvGraphicFramePr>
        <p:xfrm>
          <a:off x="120576" y="1713292"/>
          <a:ext cx="2723231" cy="171570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nvPr>
        </p:nvGraphicFramePr>
        <p:xfrm>
          <a:off x="2123728" y="1449074"/>
          <a:ext cx="7398469" cy="334807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1" name="Diagram 10"/>
          <p:cNvGraphicFramePr/>
          <p:nvPr>
            <p:extLst/>
          </p:nvPr>
        </p:nvGraphicFramePr>
        <p:xfrm>
          <a:off x="27608" y="4359121"/>
          <a:ext cx="4544392" cy="250837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pic>
        <p:nvPicPr>
          <p:cNvPr id="9219" name="Picture 3"/>
          <p:cNvPicPr>
            <a:picLocks noChangeAspect="1" noChangeArrowheads="1"/>
          </p:cNvPicPr>
          <p:nvPr/>
        </p:nvPicPr>
        <p:blipFill rotWithShape="1">
          <a:blip r:embed="rId22" cstate="print">
            <a:extLst>
              <a:ext uri="{28A0092B-C50C-407E-A947-70E740481C1C}">
                <a14:useLocalDpi xmlns:a14="http://schemas.microsoft.com/office/drawing/2010/main" val="0"/>
              </a:ext>
            </a:extLst>
          </a:blip>
          <a:srcRect l="44372"/>
          <a:stretch/>
        </p:blipFill>
        <p:spPr bwMode="auto">
          <a:xfrm>
            <a:off x="120577" y="109984"/>
            <a:ext cx="1850007" cy="15188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14"/>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7413501" y="109984"/>
            <a:ext cx="1584176" cy="1643236"/>
          </a:xfrm>
          <a:prstGeom prst="rect">
            <a:avLst/>
          </a:prstGeom>
        </p:spPr>
      </p:pic>
    </p:spTree>
    <p:extLst>
      <p:ext uri="{BB962C8B-B14F-4D97-AF65-F5344CB8AC3E}">
        <p14:creationId xmlns:p14="http://schemas.microsoft.com/office/powerpoint/2010/main" val="171790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randombar(horizont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randombar(horizontal)">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Graphic spid="7" grpId="0">
        <p:bldAsOne/>
      </p:bldGraphic>
      <p:bldGraphic spid="9" grpId="0">
        <p:bldAsOne/>
      </p:bldGraphic>
      <p:bldGraphic spid="11" grpId="0">
        <p:bldAsOne/>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534400" cy="758952"/>
          </a:xfrm>
        </p:spPr>
        <p:txBody>
          <a:bodyPr>
            <a:noAutofit/>
          </a:bodyPr>
          <a:lstStyle/>
          <a:p>
            <a:r>
              <a:rPr lang="en-GB" sz="4800" dirty="0" err="1"/>
              <a:t>Schretlen</a:t>
            </a:r>
            <a:r>
              <a:rPr lang="en-GB" sz="4800" dirty="0"/>
              <a:t> et al. (2000)</a:t>
            </a:r>
            <a:br>
              <a:rPr lang="en-GB" sz="4800" dirty="0"/>
            </a:br>
            <a:endParaRPr lang="en-GB" sz="6000" dirty="0"/>
          </a:p>
        </p:txBody>
      </p:sp>
      <p:graphicFrame>
        <p:nvGraphicFramePr>
          <p:cNvPr id="5" name="Diagram 4"/>
          <p:cNvGraphicFramePr/>
          <p:nvPr>
            <p:extLst/>
          </p:nvPr>
        </p:nvGraphicFramePr>
        <p:xfrm>
          <a:off x="107503" y="980728"/>
          <a:ext cx="3497919" cy="30654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3785444" y="2143823"/>
            <a:ext cx="2710483" cy="2246769"/>
          </a:xfrm>
          <a:prstGeom prst="rect">
            <a:avLst/>
          </a:prstGeom>
          <a:solidFill>
            <a:schemeClr val="accent5">
              <a:lumMod val="20000"/>
              <a:lumOff val="80000"/>
            </a:schemeClr>
          </a:solidFill>
        </p:spPr>
        <p:txBody>
          <a:bodyPr wrap="square">
            <a:spAutoFit/>
          </a:bodyPr>
          <a:lstStyle/>
          <a:p>
            <a:pPr marL="0" marR="0" lvl="0" indent="0" algn="ctr" defTabSz="914400" rtl="0" eaLnBrk="1" fontAlgn="auto" latinLnBrk="0" hangingPunct="1">
              <a:lnSpc>
                <a:spcPct val="100000"/>
              </a:lnSpc>
              <a:spcBef>
                <a:spcPct val="20000"/>
              </a:spcBef>
              <a:spcAft>
                <a:spcPts val="0"/>
              </a:spcAft>
              <a:buClr>
                <a:srgbClr val="629DD1"/>
              </a:buClr>
              <a:buSzPct val="85000"/>
              <a:buFontTx/>
              <a:buNone/>
              <a:tabLst/>
              <a:defRPr/>
            </a:pPr>
            <a:r>
              <a:rPr kumimoji="0" lang="en-GB" sz="2000" b="0" i="0" u="none" strike="noStrike" kern="1200" cap="none" spc="0" normalizeH="0" baseline="0" noProof="0" dirty="0">
                <a:ln>
                  <a:noFill/>
                </a:ln>
                <a:solidFill>
                  <a:prstClr val="black"/>
                </a:solidFill>
                <a:effectLst/>
                <a:uLnTx/>
                <a:uFillTx/>
                <a:latin typeface="Calibri"/>
                <a:ea typeface="+mn-ea"/>
                <a:cs typeface="+mn-cs"/>
              </a:rPr>
              <a:t>found that executive ability and frontal-lobe volume, but not non-frontal volume, significantly reduced the age-related variance in fluid intelligence. </a:t>
            </a:r>
          </a:p>
        </p:txBody>
      </p:sp>
      <p:sp>
        <p:nvSpPr>
          <p:cNvPr id="7" name="Rectangle 6"/>
          <p:cNvSpPr/>
          <p:nvPr/>
        </p:nvSpPr>
        <p:spPr>
          <a:xfrm>
            <a:off x="6738639" y="2272276"/>
            <a:ext cx="2376264" cy="1323439"/>
          </a:xfrm>
          <a:prstGeom prst="rect">
            <a:avLst/>
          </a:prstGeom>
          <a:solidFill>
            <a:schemeClr val="accent6">
              <a:lumMod val="60000"/>
              <a:lumOff val="40000"/>
            </a:schemeClr>
          </a:solidFill>
        </p:spPr>
        <p:txBody>
          <a:bodyPr wrap="square">
            <a:spAutoFit/>
          </a:bodyPr>
          <a:lstStyle/>
          <a:p>
            <a:pPr marL="0" marR="0" lvl="0" indent="0" algn="ctr" defTabSz="914400" rtl="0" eaLnBrk="1" fontAlgn="auto" latinLnBrk="0" hangingPunct="1">
              <a:lnSpc>
                <a:spcPct val="100000"/>
              </a:lnSpc>
              <a:spcBef>
                <a:spcPct val="20000"/>
              </a:spcBef>
              <a:spcAft>
                <a:spcPts val="0"/>
              </a:spcAft>
              <a:buClr>
                <a:srgbClr val="629DD1"/>
              </a:buClr>
              <a:buSzPct val="85000"/>
              <a:buFontTx/>
              <a:buNone/>
              <a:tabLst/>
              <a:defRPr/>
            </a:pPr>
            <a:r>
              <a:rPr kumimoji="0" lang="en-GB" sz="2000" b="0" i="0" u="none" strike="noStrike" kern="1200" cap="none" spc="0" normalizeH="0" baseline="0" noProof="0" dirty="0">
                <a:ln>
                  <a:noFill/>
                </a:ln>
                <a:solidFill>
                  <a:prstClr val="black"/>
                </a:solidFill>
                <a:effectLst/>
                <a:uLnTx/>
                <a:uFillTx/>
                <a:latin typeface="Calibri"/>
                <a:ea typeface="+mn-ea"/>
                <a:cs typeface="+mn-cs"/>
              </a:rPr>
              <a:t>processing speed also reduced the age-related variance in fluid intelligence. </a:t>
            </a:r>
          </a:p>
        </p:txBody>
      </p:sp>
      <p:graphicFrame>
        <p:nvGraphicFramePr>
          <p:cNvPr id="9" name="Diagram 8"/>
          <p:cNvGraphicFramePr/>
          <p:nvPr>
            <p:extLst/>
          </p:nvPr>
        </p:nvGraphicFramePr>
        <p:xfrm>
          <a:off x="1043608" y="3933056"/>
          <a:ext cx="3917057" cy="27863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Rectangle 9"/>
          <p:cNvSpPr/>
          <p:nvPr/>
        </p:nvSpPr>
        <p:spPr>
          <a:xfrm>
            <a:off x="5320705" y="5226784"/>
            <a:ext cx="3787774" cy="1631216"/>
          </a:xfrm>
          <a:prstGeom prst="rect">
            <a:avLst/>
          </a:prstGeom>
          <a:solidFill>
            <a:schemeClr val="accent1">
              <a:lumMod val="50000"/>
            </a:schemeClr>
          </a:solidFill>
        </p:spPr>
        <p:txBody>
          <a:bodyPr wrap="square">
            <a:spAutoFit/>
          </a:bodyPr>
          <a:lstStyle/>
          <a:p>
            <a:pPr marL="0" marR="0" lvl="0" indent="0" algn="l" defTabSz="914400" rtl="0" eaLnBrk="1" fontAlgn="auto" latinLnBrk="0" hangingPunct="1">
              <a:lnSpc>
                <a:spcPct val="100000"/>
              </a:lnSpc>
              <a:spcBef>
                <a:spcPct val="20000"/>
              </a:spcBef>
              <a:spcAft>
                <a:spcPts val="0"/>
              </a:spcAft>
              <a:buClr>
                <a:srgbClr val="629DD1"/>
              </a:buClr>
              <a:buSzPct val="85000"/>
              <a:buFontTx/>
              <a:buNone/>
              <a:tabLst/>
              <a:defRPr/>
            </a:pPr>
            <a:r>
              <a:rPr kumimoji="0" lang="en-GB" sz="2000" b="0" i="0" u="none" strike="noStrike" kern="1200" cap="none" spc="0" normalizeH="0" baseline="0" noProof="0" dirty="0">
                <a:ln>
                  <a:noFill/>
                </a:ln>
                <a:solidFill>
                  <a:prstClr val="white"/>
                </a:solidFill>
                <a:effectLst/>
                <a:uLnTx/>
                <a:uFillTx/>
                <a:latin typeface="Calibri"/>
                <a:ea typeface="+mn-ea"/>
                <a:cs typeface="+mn-cs"/>
              </a:rPr>
              <a:t>Thus, reduced frontal functioning and reduced processing speed both contribute to the decline in fluid intelligence with age.</a:t>
            </a:r>
          </a:p>
        </p:txBody>
      </p:sp>
      <p:pic>
        <p:nvPicPr>
          <p:cNvPr id="11266" name="Picture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738639" y="980728"/>
            <a:ext cx="2286000" cy="1181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0777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1266"/>
                                        </p:tgtEl>
                                        <p:attrNameLst>
                                          <p:attrName>style.visibility</p:attrName>
                                        </p:attrNameLst>
                                      </p:cBhvr>
                                      <p:to>
                                        <p:strVal val="visible"/>
                                      </p:to>
                                    </p:set>
                                    <p:animEffect transition="in" filter="randombar(horizontal)">
                                      <p:cBhvr>
                                        <p:cTn id="17" dur="500"/>
                                        <p:tgtEl>
                                          <p:spTgt spid="11266"/>
                                        </p:tgtEl>
                                      </p:cBhvr>
                                    </p:animEffect>
                                  </p:childTnLst>
                                </p:cTn>
                              </p:par>
                              <p:par>
                                <p:cTn id="18" presetID="14" presetClass="entr" presetSubtype="1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randombar(horizontal)">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randombar(horizontal)">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randombar(horizontal)">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6" grpId="0" animBg="1"/>
      <p:bldP spid="7" grpId="0" animBg="1"/>
      <p:bldGraphic spid="9" grpId="0">
        <p:bldAsOne/>
      </p:bldGraphic>
      <p:bldP spid="10"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179512" y="-171400"/>
            <a:ext cx="8382000" cy="1143000"/>
          </a:xfrm>
        </p:spPr>
        <p:txBody>
          <a:bodyPr/>
          <a:lstStyle/>
          <a:p>
            <a:r>
              <a:rPr lang="en-US" dirty="0"/>
              <a:t>The effects of intellectual “exercise”</a:t>
            </a:r>
          </a:p>
        </p:txBody>
      </p:sp>
      <p:sp>
        <p:nvSpPr>
          <p:cNvPr id="54275" name="Rectangle 3"/>
          <p:cNvSpPr>
            <a:spLocks noGrp="1" noChangeArrowheads="1"/>
          </p:cNvSpPr>
          <p:nvPr>
            <p:ph type="body" idx="1"/>
          </p:nvPr>
        </p:nvSpPr>
        <p:spPr>
          <a:xfrm>
            <a:off x="270892" y="1759301"/>
            <a:ext cx="8458200" cy="3657600"/>
          </a:xfrm>
        </p:spPr>
        <p:txBody>
          <a:bodyPr/>
          <a:lstStyle/>
          <a:p>
            <a:r>
              <a:rPr lang="en-US" b="1" dirty="0"/>
              <a:t>Education and “training”</a:t>
            </a:r>
          </a:p>
          <a:p>
            <a:r>
              <a:rPr lang="en-US" b="1" dirty="0"/>
              <a:t>Intellectual activity</a:t>
            </a:r>
          </a:p>
          <a:p>
            <a:r>
              <a:rPr lang="en-US" b="1" dirty="0"/>
              <a:t>Physical exercise</a:t>
            </a:r>
          </a:p>
          <a:p>
            <a:r>
              <a:rPr lang="en-US" b="1" dirty="0"/>
              <a:t>Environmental complexity</a:t>
            </a:r>
          </a:p>
        </p:txBody>
      </p:sp>
      <p:sp>
        <p:nvSpPr>
          <p:cNvPr id="2" name="Rectangle 1"/>
          <p:cNvSpPr/>
          <p:nvPr/>
        </p:nvSpPr>
        <p:spPr>
          <a:xfrm>
            <a:off x="179512" y="928018"/>
            <a:ext cx="8640960"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libri"/>
                <a:ea typeface="+mn-ea"/>
                <a:cs typeface="+mn-cs"/>
              </a:rPr>
              <a:t>So… </a:t>
            </a:r>
            <a:r>
              <a:rPr kumimoji="0" lang="en-US" sz="3200" b="1" i="1" u="none" strike="noStrike" kern="1200" cap="none" spc="0" normalizeH="0" baseline="0" noProof="0" dirty="0">
                <a:ln>
                  <a:noFill/>
                </a:ln>
                <a:solidFill>
                  <a:prstClr val="black"/>
                </a:solidFill>
                <a:effectLst/>
                <a:uLnTx/>
                <a:uFillTx/>
                <a:latin typeface="Calibri"/>
                <a:ea typeface="+mn-ea"/>
                <a:cs typeface="+mn-cs"/>
              </a:rPr>
              <a:t>you can’t teach an old dog new tricks</a:t>
            </a:r>
            <a:endParaRPr kumimoji="0" lang="en-GB" sz="32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1658970"/>
            <a:ext cx="2269976" cy="2952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Diagram 2"/>
          <p:cNvGraphicFramePr/>
          <p:nvPr>
            <p:extLst/>
          </p:nvPr>
        </p:nvGraphicFramePr>
        <p:xfrm>
          <a:off x="179512" y="5013176"/>
          <a:ext cx="8640960" cy="3276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89741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4275">
                                            <p:txEl>
                                              <p:pRg st="0" end="0"/>
                                            </p:txEl>
                                          </p:spTgt>
                                        </p:tgtEl>
                                        <p:attrNameLst>
                                          <p:attrName>style.visibility</p:attrName>
                                        </p:attrNameLst>
                                      </p:cBhvr>
                                      <p:to>
                                        <p:strVal val="visible"/>
                                      </p:to>
                                    </p:set>
                                    <p:animEffect transition="in" filter="randombar(horizontal)">
                                      <p:cBhvr>
                                        <p:cTn id="12" dur="500"/>
                                        <p:tgtEl>
                                          <p:spTgt spid="5427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4275">
                                            <p:txEl>
                                              <p:pRg st="1" end="1"/>
                                            </p:txEl>
                                          </p:spTgt>
                                        </p:tgtEl>
                                        <p:attrNameLst>
                                          <p:attrName>style.visibility</p:attrName>
                                        </p:attrNameLst>
                                      </p:cBhvr>
                                      <p:to>
                                        <p:strVal val="visible"/>
                                      </p:to>
                                    </p:set>
                                    <p:animEffect transition="in" filter="randombar(horizontal)">
                                      <p:cBhvr>
                                        <p:cTn id="17" dur="500"/>
                                        <p:tgtEl>
                                          <p:spTgt spid="5427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4275">
                                            <p:txEl>
                                              <p:pRg st="2" end="2"/>
                                            </p:txEl>
                                          </p:spTgt>
                                        </p:tgtEl>
                                        <p:attrNameLst>
                                          <p:attrName>style.visibility</p:attrName>
                                        </p:attrNameLst>
                                      </p:cBhvr>
                                      <p:to>
                                        <p:strVal val="visible"/>
                                      </p:to>
                                    </p:set>
                                    <p:animEffect transition="in" filter="randombar(horizontal)">
                                      <p:cBhvr>
                                        <p:cTn id="22" dur="500"/>
                                        <p:tgtEl>
                                          <p:spTgt spid="5427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54275">
                                            <p:txEl>
                                              <p:pRg st="3" end="3"/>
                                            </p:txEl>
                                          </p:spTgt>
                                        </p:tgtEl>
                                        <p:attrNameLst>
                                          <p:attrName>style.visibility</p:attrName>
                                        </p:attrNameLst>
                                      </p:cBhvr>
                                      <p:to>
                                        <p:strVal val="visible"/>
                                      </p:to>
                                    </p:set>
                                    <p:animEffect transition="in" filter="randombar(horizontal)">
                                      <p:cBhvr>
                                        <p:cTn id="27" dur="500"/>
                                        <p:tgtEl>
                                          <p:spTgt spid="5427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randombar(horizontal)">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25004" y="44624"/>
            <a:ext cx="8712968" cy="1296144"/>
          </a:xfrm>
        </p:spPr>
        <p:txBody>
          <a:bodyPr>
            <a:normAutofit fontScale="90000"/>
          </a:bodyPr>
          <a:lstStyle/>
          <a:p>
            <a:pPr algn="l"/>
            <a:r>
              <a:rPr lang="en-US" dirty="0"/>
              <a:t>Factors that reduce the risk of intellectual decline in older adulthood</a:t>
            </a:r>
          </a:p>
        </p:txBody>
      </p:sp>
      <p:graphicFrame>
        <p:nvGraphicFramePr>
          <p:cNvPr id="12" name="Diagram 11"/>
          <p:cNvGraphicFramePr/>
          <p:nvPr>
            <p:extLst/>
          </p:nvPr>
        </p:nvGraphicFramePr>
        <p:xfrm>
          <a:off x="1403648" y="3501008"/>
          <a:ext cx="84582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nvPr>
        </p:nvGraphicFramePr>
        <p:xfrm>
          <a:off x="251520" y="1628800"/>
          <a:ext cx="3456384" cy="144422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5" name="Diagram 4"/>
          <p:cNvGraphicFramePr/>
          <p:nvPr>
            <p:extLst/>
          </p:nvPr>
        </p:nvGraphicFramePr>
        <p:xfrm>
          <a:off x="5940152" y="1340768"/>
          <a:ext cx="2915816" cy="240572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7" name="Diagram 6"/>
          <p:cNvGraphicFramePr/>
          <p:nvPr>
            <p:extLst/>
          </p:nvPr>
        </p:nvGraphicFramePr>
        <p:xfrm>
          <a:off x="2987824" y="1628800"/>
          <a:ext cx="2592288" cy="341632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9" name="Diagram 8"/>
          <p:cNvGraphicFramePr/>
          <p:nvPr>
            <p:extLst/>
          </p:nvPr>
        </p:nvGraphicFramePr>
        <p:xfrm>
          <a:off x="6465282" y="4653136"/>
          <a:ext cx="2390686" cy="1728192"/>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11" name="Diagram 10"/>
          <p:cNvGraphicFramePr/>
          <p:nvPr>
            <p:extLst/>
          </p:nvPr>
        </p:nvGraphicFramePr>
        <p:xfrm>
          <a:off x="179512" y="4797152"/>
          <a:ext cx="2304256" cy="1728192"/>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spTree>
    <p:extLst>
      <p:ext uri="{BB962C8B-B14F-4D97-AF65-F5344CB8AC3E}">
        <p14:creationId xmlns:p14="http://schemas.microsoft.com/office/powerpoint/2010/main" val="3010186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randombar(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randombar(horizontal)">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Graphic spid="3" grpId="0">
        <p:bldAsOne/>
      </p:bldGraphic>
      <p:bldGraphic spid="5" grpId="0">
        <p:bldAsOne/>
      </p:bldGraphic>
      <p:bldGraphic spid="7" grpId="0">
        <p:bldAsOne/>
      </p:bldGraphic>
      <p:bldGraphic spid="9" grpId="0">
        <p:bldAsOne/>
      </p:bldGraphic>
      <p:bldGraphic spid="11" grpId="0">
        <p:bldAsOne/>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67544" y="28990"/>
            <a:ext cx="8229600" cy="994122"/>
          </a:xfrm>
        </p:spPr>
        <p:txBody>
          <a:bodyPr/>
          <a:lstStyle/>
          <a:p>
            <a:r>
              <a:rPr lang="en-US" dirty="0"/>
              <a:t>Other dimensions of intelligence:</a:t>
            </a:r>
          </a:p>
        </p:txBody>
      </p:sp>
      <p:graphicFrame>
        <p:nvGraphicFramePr>
          <p:cNvPr id="3" name="Diagram 2"/>
          <p:cNvGraphicFramePr/>
          <p:nvPr>
            <p:extLst>
              <p:ext uri="{D42A27DB-BD31-4B8C-83A1-F6EECF244321}">
                <p14:modId xmlns:p14="http://schemas.microsoft.com/office/powerpoint/2010/main" val="3116647539"/>
              </p:ext>
            </p:extLst>
          </p:nvPr>
        </p:nvGraphicFramePr>
        <p:xfrm>
          <a:off x="277044" y="858788"/>
          <a:ext cx="8610600" cy="3733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3"/>
          <p:cNvSpPr txBox="1">
            <a:spLocks noChangeArrowheads="1"/>
          </p:cNvSpPr>
          <p:nvPr/>
        </p:nvSpPr>
        <p:spPr>
          <a:xfrm>
            <a:off x="0" y="1856601"/>
            <a:ext cx="3224536" cy="43434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274320" marR="0" lvl="0" indent="-274320" algn="l" defTabSz="914400" rtl="0" eaLnBrk="1" fontAlgn="auto" latinLnBrk="0" hangingPunct="1">
              <a:lnSpc>
                <a:spcPct val="100000"/>
              </a:lnSpc>
              <a:spcBef>
                <a:spcPct val="20000"/>
              </a:spcBef>
              <a:spcAft>
                <a:spcPts val="0"/>
              </a:spcAft>
              <a:buClr>
                <a:srgbClr val="4F81BD"/>
              </a:buClr>
              <a:buSzPct val="85000"/>
              <a:buFont typeface="Wingdings 2"/>
              <a:buChar char=""/>
              <a:tabLst/>
              <a:defRPr/>
            </a:pPr>
            <a:r>
              <a:rPr kumimoji="0" lang="en-US" sz="2000" b="1" i="1" u="none" strike="noStrike" kern="1200" cap="none" spc="0" normalizeH="0" baseline="0" noProof="0" dirty="0">
                <a:ln>
                  <a:noFill/>
                </a:ln>
                <a:solidFill>
                  <a:srgbClr val="008000"/>
                </a:solidFill>
                <a:effectLst/>
                <a:uLnTx/>
                <a:uFillTx/>
                <a:latin typeface="Calibri"/>
                <a:ea typeface="+mn-ea"/>
                <a:cs typeface="+mn-cs"/>
              </a:rPr>
              <a:t>the development of advanced skills and knowledge - well-practiced activity</a:t>
            </a:r>
            <a:endParaRPr kumimoji="0" lang="en-US" sz="2000" b="1" i="1" u="none" strike="noStrike" kern="1200" cap="none" spc="0" normalizeH="0" baseline="0" noProof="0" dirty="0">
              <a:ln>
                <a:noFill/>
              </a:ln>
              <a:solidFill>
                <a:prstClr val="black"/>
              </a:solidFill>
              <a:effectLst/>
              <a:uLnTx/>
              <a:uFillTx/>
              <a:latin typeface="Calibri"/>
              <a:ea typeface="+mn-ea"/>
              <a:cs typeface="+mn-cs"/>
            </a:endParaRPr>
          </a:p>
          <a:p>
            <a:pPr marL="548640" marR="0" lvl="1" indent="-274320" algn="l" defTabSz="914400" rtl="0" eaLnBrk="1" fontAlgn="auto" latinLnBrk="0" hangingPunct="1">
              <a:lnSpc>
                <a:spcPct val="100000"/>
              </a:lnSpc>
              <a:spcBef>
                <a:spcPct val="20000"/>
              </a:spcBef>
              <a:spcAft>
                <a:spcPts val="0"/>
              </a:spcAft>
              <a:buClr>
                <a:srgbClr val="C0504D"/>
              </a:buClr>
              <a:buSzPct val="70000"/>
              <a:buFont typeface="Wingdings"/>
              <a:buChar char=""/>
              <a:tabLst/>
              <a:defRPr/>
            </a:pPr>
            <a:r>
              <a:rPr kumimoji="0" lang="en-US" sz="2000" b="1" i="0" u="none" strike="noStrike" kern="1200" cap="none" spc="0" normalizeH="0" baseline="0" noProof="0" dirty="0">
                <a:ln>
                  <a:noFill/>
                </a:ln>
                <a:solidFill>
                  <a:srgbClr val="1F497D"/>
                </a:solidFill>
                <a:effectLst/>
                <a:uLnTx/>
                <a:uFillTx/>
                <a:latin typeface="Calibri"/>
                <a:ea typeface="+mn-ea"/>
                <a:cs typeface="+mn-cs"/>
              </a:rPr>
              <a:t>experts know more than novices do!</a:t>
            </a:r>
          </a:p>
          <a:p>
            <a:pPr marL="548640" marR="0" lvl="1" indent="-274320" algn="l" defTabSz="914400" rtl="0" eaLnBrk="1" fontAlgn="auto" latinLnBrk="0" hangingPunct="1">
              <a:lnSpc>
                <a:spcPct val="100000"/>
              </a:lnSpc>
              <a:spcBef>
                <a:spcPct val="20000"/>
              </a:spcBef>
              <a:spcAft>
                <a:spcPts val="0"/>
              </a:spcAft>
              <a:buClr>
                <a:srgbClr val="C0504D"/>
              </a:buClr>
              <a:buSzPct val="70000"/>
              <a:buFont typeface="Wingdings"/>
              <a:buChar char=""/>
              <a:tabLst/>
              <a:defRPr/>
            </a:pPr>
            <a:r>
              <a:rPr kumimoji="0" lang="en-US" sz="2000" b="1" i="0" u="none" strike="noStrike" kern="1200" cap="none" spc="0" normalizeH="0" baseline="0" noProof="0" dirty="0">
                <a:ln>
                  <a:noFill/>
                </a:ln>
                <a:solidFill>
                  <a:srgbClr val="1F497D"/>
                </a:solidFill>
                <a:effectLst/>
                <a:uLnTx/>
                <a:uFillTx/>
                <a:latin typeface="Calibri"/>
                <a:ea typeface="+mn-ea"/>
                <a:cs typeface="+mn-cs"/>
              </a:rPr>
              <a:t>task-specific, not transferable</a:t>
            </a:r>
          </a:p>
          <a:p>
            <a:pPr marL="548640" marR="0" lvl="1" indent="-274320" algn="l" defTabSz="914400" rtl="0" eaLnBrk="1" fontAlgn="auto" latinLnBrk="0" hangingPunct="1">
              <a:lnSpc>
                <a:spcPct val="100000"/>
              </a:lnSpc>
              <a:spcBef>
                <a:spcPct val="20000"/>
              </a:spcBef>
              <a:spcAft>
                <a:spcPts val="0"/>
              </a:spcAft>
              <a:buClr>
                <a:srgbClr val="C0504D"/>
              </a:buClr>
              <a:buSzPct val="70000"/>
              <a:buFont typeface="Wingdings"/>
              <a:buChar char=""/>
              <a:tabLst/>
              <a:defRPr/>
            </a:pPr>
            <a:r>
              <a:rPr kumimoji="0" lang="en-US" sz="2000" b="1" i="0" u="none" strike="noStrike" kern="1200" cap="none" spc="0" normalizeH="0" baseline="0" noProof="0" dirty="0">
                <a:ln>
                  <a:noFill/>
                </a:ln>
                <a:solidFill>
                  <a:srgbClr val="1F497D"/>
                </a:solidFill>
                <a:effectLst/>
                <a:uLnTx/>
                <a:uFillTx/>
                <a:latin typeface="Calibri"/>
                <a:ea typeface="+mn-ea"/>
                <a:cs typeface="+mn-cs"/>
              </a:rPr>
              <a:t>requires intense practice over many years</a:t>
            </a:r>
          </a:p>
          <a:p>
            <a:pPr marL="548640" marR="0" lvl="1" indent="-274320" algn="l" defTabSz="914400" rtl="0" eaLnBrk="1" fontAlgn="auto" latinLnBrk="0" hangingPunct="1">
              <a:lnSpc>
                <a:spcPct val="100000"/>
              </a:lnSpc>
              <a:spcBef>
                <a:spcPct val="20000"/>
              </a:spcBef>
              <a:spcAft>
                <a:spcPts val="0"/>
              </a:spcAft>
              <a:buClr>
                <a:srgbClr val="C0504D"/>
              </a:buClr>
              <a:buSzPct val="70000"/>
              <a:buFont typeface="Wingdings"/>
              <a:buChar char=""/>
              <a:tabLst/>
              <a:defRPr/>
            </a:pPr>
            <a:r>
              <a:rPr kumimoji="0" lang="en-US" sz="2000" b="1" i="0" u="none" strike="noStrike" kern="1200" cap="none" spc="0" normalizeH="0" baseline="0" noProof="0" dirty="0">
                <a:ln>
                  <a:noFill/>
                </a:ln>
                <a:solidFill>
                  <a:srgbClr val="1F497D"/>
                </a:solidFill>
                <a:effectLst/>
                <a:uLnTx/>
                <a:uFillTx/>
                <a:latin typeface="Calibri"/>
                <a:ea typeface="+mn-ea"/>
                <a:cs typeface="+mn-cs"/>
              </a:rPr>
              <a:t>expertise immune to aging effects</a:t>
            </a:r>
          </a:p>
        </p:txBody>
      </p:sp>
      <p:sp>
        <p:nvSpPr>
          <p:cNvPr id="4" name="Rectangle 3"/>
          <p:cNvSpPr/>
          <p:nvPr/>
        </p:nvSpPr>
        <p:spPr>
          <a:xfrm>
            <a:off x="3138852" y="1919510"/>
            <a:ext cx="2808312" cy="409342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a:ea typeface="+mn-ea"/>
                <a:cs typeface="+mn-cs"/>
              </a:rPr>
              <a:t>George Burns: </a:t>
            </a:r>
            <a:r>
              <a:rPr kumimoji="0" lang="en-GB" sz="2000" b="0" i="0" u="none" strike="noStrike" kern="1200" cap="none" spc="0" normalizeH="0" baseline="0" noProof="0" dirty="0">
                <a:ln>
                  <a:noFill/>
                </a:ln>
                <a:solidFill>
                  <a:prstClr val="black"/>
                </a:solidFill>
                <a:effectLst/>
                <a:uLnTx/>
                <a:uFillTx/>
                <a:latin typeface="Calibri"/>
                <a:ea typeface="+mn-ea"/>
                <a:cs typeface="+mn-cs"/>
              </a:rPr>
              <a:t>Academy Award winner, age 80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a:ea typeface="+mn-ea"/>
                <a:cs typeface="+mn-cs"/>
              </a:rPr>
              <a:t>Ghandi</a:t>
            </a:r>
            <a:r>
              <a:rPr kumimoji="0" lang="en-GB" sz="2000" b="0" i="0" u="none" strike="noStrike" kern="1200" cap="none" spc="0" normalizeH="0" baseline="0" noProof="0" dirty="0">
                <a:ln>
                  <a:noFill/>
                </a:ln>
                <a:solidFill>
                  <a:prstClr val="black"/>
                </a:solidFill>
                <a:effectLst/>
                <a:uLnTx/>
                <a:uFillTx/>
                <a:latin typeface="Calibri"/>
                <a:ea typeface="+mn-ea"/>
                <a:cs typeface="+mn-cs"/>
              </a:rPr>
              <a:t>: Indian independence movement, age 72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a:ea typeface="+mn-ea"/>
                <a:cs typeface="+mn-cs"/>
              </a:rPr>
              <a:t>Mandela</a:t>
            </a:r>
            <a:r>
              <a:rPr kumimoji="0" lang="en-GB" sz="2000" b="0" i="0" u="none" strike="noStrike" kern="1200" cap="none" spc="0" normalizeH="0" baseline="0" noProof="0" dirty="0">
                <a:ln>
                  <a:noFill/>
                </a:ln>
                <a:solidFill>
                  <a:prstClr val="black"/>
                </a:solidFill>
                <a:effectLst/>
                <a:uLnTx/>
                <a:uFillTx/>
                <a:latin typeface="Calibri"/>
                <a:ea typeface="+mn-ea"/>
                <a:cs typeface="+mn-cs"/>
              </a:rPr>
              <a:t>: Nobel Peace Prize at age 75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a:ea typeface="+mn-ea"/>
                <a:cs typeface="+mn-cs"/>
              </a:rPr>
              <a:t>Grandma Moses</a:t>
            </a:r>
            <a:r>
              <a:rPr kumimoji="0" lang="en-GB" sz="2000" b="0" i="0" u="none" strike="noStrike" kern="1200" cap="none" spc="0" normalizeH="0" baseline="0" noProof="0" dirty="0">
                <a:ln>
                  <a:noFill/>
                </a:ln>
                <a:solidFill>
                  <a:prstClr val="black"/>
                </a:solidFill>
                <a:effectLst/>
                <a:uLnTx/>
                <a:uFillTx/>
                <a:latin typeface="Calibri"/>
                <a:ea typeface="+mn-ea"/>
                <a:cs typeface="+mn-cs"/>
              </a:rPr>
              <a:t>: painting at age 100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a:ea typeface="+mn-ea"/>
                <a:cs typeface="+mn-cs"/>
              </a:rPr>
              <a:t>GB Shaw</a:t>
            </a:r>
            <a:r>
              <a:rPr kumimoji="0" lang="en-GB" sz="2000" b="0" i="0" u="none" strike="noStrike" kern="1200" cap="none" spc="0" normalizeH="0" baseline="0" noProof="0" dirty="0">
                <a:ln>
                  <a:noFill/>
                </a:ln>
                <a:solidFill>
                  <a:prstClr val="black"/>
                </a:solidFill>
                <a:effectLst/>
                <a:uLnTx/>
                <a:uFillTx/>
                <a:latin typeface="Calibri"/>
                <a:ea typeface="+mn-ea"/>
                <a:cs typeface="+mn-cs"/>
              </a:rPr>
              <a:t>: writing plays at age 93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a:ea typeface="+mn-ea"/>
                <a:cs typeface="+mn-cs"/>
              </a:rPr>
              <a:t>Strom Thurmond</a:t>
            </a:r>
            <a:r>
              <a:rPr kumimoji="0" lang="en-GB" sz="2000" b="0" i="0" u="none" strike="noStrike" kern="1200" cap="none" spc="0" normalizeH="0" baseline="0" noProof="0" dirty="0">
                <a:ln>
                  <a:noFill/>
                </a:ln>
                <a:solidFill>
                  <a:prstClr val="black"/>
                </a:solidFill>
                <a:effectLst/>
                <a:uLnTx/>
                <a:uFillTx/>
                <a:latin typeface="Calibri"/>
                <a:ea typeface="+mn-ea"/>
                <a:cs typeface="+mn-cs"/>
              </a:rPr>
              <a:t>: US Senator, age 100</a:t>
            </a:r>
          </a:p>
        </p:txBody>
      </p:sp>
      <p:sp>
        <p:nvSpPr>
          <p:cNvPr id="7" name="Rectangle 6"/>
          <p:cNvSpPr/>
          <p:nvPr/>
        </p:nvSpPr>
        <p:spPr>
          <a:xfrm>
            <a:off x="5947164" y="1919510"/>
            <a:ext cx="3059832" cy="2336024"/>
          </a:xfrm>
          <a:prstGeom prst="rect">
            <a:avLst/>
          </a:prstGeom>
        </p:spPr>
        <p:txBody>
          <a:bodyPr wrap="square">
            <a:spAutoFit/>
          </a:bodyPr>
          <a:lstStyle/>
          <a:p>
            <a:pPr marL="274320" marR="0" lvl="0" indent="-274320" algn="l" defTabSz="914400" rtl="0" eaLnBrk="1" fontAlgn="auto" latinLnBrk="0" hangingPunct="1">
              <a:lnSpc>
                <a:spcPct val="90000"/>
              </a:lnSpc>
              <a:spcBef>
                <a:spcPct val="20000"/>
              </a:spcBef>
              <a:spcAft>
                <a:spcPts val="0"/>
              </a:spcAft>
              <a:buClr>
                <a:srgbClr val="629DD1"/>
              </a:buClr>
              <a:buSzPct val="85000"/>
              <a:buFont typeface="Wingdings 2"/>
              <a:buChar char=""/>
              <a:tabLst/>
              <a:defRPr/>
            </a:pPr>
            <a:r>
              <a:rPr kumimoji="0" lang="en-US" sz="2000" b="1" i="1" u="none" strike="noStrike" kern="1200" cap="none" spc="0" normalizeH="0" baseline="0" noProof="0" dirty="0">
                <a:ln>
                  <a:noFill/>
                </a:ln>
                <a:solidFill>
                  <a:srgbClr val="008000"/>
                </a:solidFill>
                <a:effectLst/>
                <a:uLnTx/>
                <a:uFillTx/>
                <a:latin typeface="Calibri"/>
                <a:ea typeface="+mn-ea"/>
                <a:cs typeface="+mn-cs"/>
              </a:rPr>
              <a:t>an expert knowledge system applied to the fundamental pragmatics of life that permits exceptional insight, judgment, and advice involving the conduct and meaning of life</a:t>
            </a:r>
            <a:endParaRPr kumimoji="0" lang="en-US" sz="2000" b="1" i="0" u="none" strike="noStrike" kern="1200" cap="none" spc="0" normalizeH="0" baseline="0" noProof="0" dirty="0">
              <a:ln>
                <a:noFill/>
              </a:ln>
              <a:solidFill>
                <a:srgbClr val="008000"/>
              </a:solidFill>
              <a:effectLst/>
              <a:uLnTx/>
              <a:uFillTx/>
              <a:latin typeface="Calibri"/>
              <a:ea typeface="+mn-ea"/>
              <a:cs typeface="+mn-cs"/>
            </a:endParaRPr>
          </a:p>
        </p:txBody>
      </p:sp>
    </p:spTree>
    <p:extLst>
      <p:ext uri="{BB962C8B-B14F-4D97-AF65-F5344CB8AC3E}">
        <p14:creationId xmlns:p14="http://schemas.microsoft.com/office/powerpoint/2010/main" val="3733269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6" grpId="0"/>
      <p:bldP spid="4" grpId="0"/>
      <p:bldP spid="7"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323528" y="332656"/>
            <a:ext cx="8534400" cy="758952"/>
          </a:xfrm>
        </p:spPr>
        <p:txBody>
          <a:bodyPr>
            <a:noAutofit/>
          </a:bodyPr>
          <a:lstStyle/>
          <a:p>
            <a:pPr algn="l"/>
            <a:r>
              <a:rPr lang="en-US" sz="3200" i="1" dirty="0"/>
              <a:t>A 15 year old girl wants to get married. </a:t>
            </a:r>
            <a:br>
              <a:rPr lang="en-US" sz="3200" i="1" dirty="0"/>
            </a:br>
            <a:r>
              <a:rPr lang="en-US" sz="3200" i="1" dirty="0"/>
              <a:t>What should she consider and do?</a:t>
            </a:r>
          </a:p>
        </p:txBody>
      </p:sp>
      <p:sp>
        <p:nvSpPr>
          <p:cNvPr id="113667" name="Rectangle 3"/>
          <p:cNvSpPr>
            <a:spLocks noGrp="1" noChangeArrowheads="1"/>
          </p:cNvSpPr>
          <p:nvPr>
            <p:ph type="body" idx="1"/>
          </p:nvPr>
        </p:nvSpPr>
        <p:spPr>
          <a:xfrm>
            <a:off x="35496" y="1268760"/>
            <a:ext cx="9001000" cy="4752528"/>
          </a:xfrm>
        </p:spPr>
        <p:txBody>
          <a:bodyPr>
            <a:noAutofit/>
          </a:bodyPr>
          <a:lstStyle/>
          <a:p>
            <a:pPr>
              <a:lnSpc>
                <a:spcPct val="90000"/>
              </a:lnSpc>
            </a:pPr>
            <a:r>
              <a:rPr lang="en-US" sz="2400" b="1" dirty="0"/>
              <a:t>Low wisdom</a:t>
            </a:r>
            <a:r>
              <a:rPr lang="en-US" sz="2400" dirty="0"/>
              <a:t>:</a:t>
            </a:r>
          </a:p>
          <a:p>
            <a:pPr>
              <a:lnSpc>
                <a:spcPct val="90000"/>
              </a:lnSpc>
            </a:pPr>
            <a:endParaRPr lang="en-US" sz="2400" dirty="0"/>
          </a:p>
          <a:p>
            <a:pPr lvl="1">
              <a:lnSpc>
                <a:spcPct val="90000"/>
              </a:lnSpc>
            </a:pPr>
            <a:r>
              <a:rPr lang="en-US" sz="2000" dirty="0"/>
              <a:t>“</a:t>
            </a:r>
            <a:r>
              <a:rPr lang="en-US" sz="2000" b="1" i="1" dirty="0">
                <a:solidFill>
                  <a:srgbClr val="008000"/>
                </a:solidFill>
              </a:rPr>
              <a:t>A 15 year old girl wants to get married? No, no way, marrying at age 15 would be utterly wrong. One has to tell the girl that marriage is not possible…It would be irresponsible to support such an idea. No, this is just a crazy idea</a:t>
            </a:r>
            <a:r>
              <a:rPr lang="en-US" sz="2000" dirty="0"/>
              <a:t>.”</a:t>
            </a:r>
          </a:p>
          <a:p>
            <a:pPr lvl="1">
              <a:lnSpc>
                <a:spcPct val="90000"/>
              </a:lnSpc>
            </a:pPr>
            <a:endParaRPr lang="en-US" sz="2000" dirty="0"/>
          </a:p>
          <a:p>
            <a:pPr>
              <a:lnSpc>
                <a:spcPct val="90000"/>
              </a:lnSpc>
            </a:pPr>
            <a:r>
              <a:rPr lang="en-US" sz="2400" b="1" dirty="0"/>
              <a:t>High wisdom</a:t>
            </a:r>
            <a:r>
              <a:rPr lang="en-US" sz="2400" dirty="0"/>
              <a:t>:</a:t>
            </a:r>
          </a:p>
          <a:p>
            <a:pPr>
              <a:lnSpc>
                <a:spcPct val="90000"/>
              </a:lnSpc>
            </a:pPr>
            <a:endParaRPr lang="en-US" sz="2400" dirty="0"/>
          </a:p>
          <a:p>
            <a:pPr lvl="1">
              <a:lnSpc>
                <a:spcPct val="90000"/>
              </a:lnSpc>
            </a:pPr>
            <a:r>
              <a:rPr lang="en-US" sz="2000" dirty="0"/>
              <a:t>“</a:t>
            </a:r>
            <a:r>
              <a:rPr lang="en-US" sz="2000" b="1" i="1" dirty="0">
                <a:solidFill>
                  <a:srgbClr val="008000"/>
                </a:solidFill>
              </a:rPr>
              <a:t>Well, on the surface, this seems like an easy problem. On average, marriage for 15 year old girls is not a good thing. But, there are situations where the average case does not fit. Perhaps in this instance, special life circumstance are involved such that the girl has a terminal illness. Or the girl has just lost her parents. And also, this girl may live in another culture or historical period. Perhaps she was raised with a value system different from ours.</a:t>
            </a:r>
            <a:r>
              <a:rPr lang="en-US" sz="2000" dirty="0"/>
              <a:t>”</a:t>
            </a:r>
          </a:p>
        </p:txBody>
      </p:sp>
    </p:spTree>
    <p:extLst>
      <p:ext uri="{BB962C8B-B14F-4D97-AF65-F5344CB8AC3E}">
        <p14:creationId xmlns:p14="http://schemas.microsoft.com/office/powerpoint/2010/main" val="2396246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13667">
                                            <p:txEl>
                                              <p:pRg st="0" end="0"/>
                                            </p:txEl>
                                          </p:spTgt>
                                        </p:tgtEl>
                                        <p:attrNameLst>
                                          <p:attrName>style.visibility</p:attrName>
                                        </p:attrNameLst>
                                      </p:cBhvr>
                                      <p:to>
                                        <p:strVal val="visible"/>
                                      </p:to>
                                    </p:set>
                                    <p:animEffect transition="in" filter="randombar(horizontal)">
                                      <p:cBhvr>
                                        <p:cTn id="7" dur="500"/>
                                        <p:tgtEl>
                                          <p:spTgt spid="113667">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113667">
                                            <p:txEl>
                                              <p:pRg st="2" end="2"/>
                                            </p:txEl>
                                          </p:spTgt>
                                        </p:tgtEl>
                                        <p:attrNameLst>
                                          <p:attrName>style.visibility</p:attrName>
                                        </p:attrNameLst>
                                      </p:cBhvr>
                                      <p:to>
                                        <p:strVal val="visible"/>
                                      </p:to>
                                    </p:set>
                                    <p:animEffect transition="in" filter="randombar(horizontal)">
                                      <p:cBhvr>
                                        <p:cTn id="10" dur="500"/>
                                        <p:tgtEl>
                                          <p:spTgt spid="113667">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113667">
                                            <p:txEl>
                                              <p:pRg st="4" end="4"/>
                                            </p:txEl>
                                          </p:spTgt>
                                        </p:tgtEl>
                                        <p:attrNameLst>
                                          <p:attrName>style.visibility</p:attrName>
                                        </p:attrNameLst>
                                      </p:cBhvr>
                                      <p:to>
                                        <p:strVal val="visible"/>
                                      </p:to>
                                    </p:set>
                                    <p:animEffect transition="in" filter="randombar(horizontal)">
                                      <p:cBhvr>
                                        <p:cTn id="15" dur="500"/>
                                        <p:tgtEl>
                                          <p:spTgt spid="113667">
                                            <p:txEl>
                                              <p:pRg st="4" end="4"/>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113667">
                                            <p:txEl>
                                              <p:pRg st="6" end="6"/>
                                            </p:txEl>
                                          </p:spTgt>
                                        </p:tgtEl>
                                        <p:attrNameLst>
                                          <p:attrName>style.visibility</p:attrName>
                                        </p:attrNameLst>
                                      </p:cBhvr>
                                      <p:to>
                                        <p:strVal val="visible"/>
                                      </p:to>
                                    </p:set>
                                    <p:animEffect transition="in" filter="randombar(horizontal)">
                                      <p:cBhvr>
                                        <p:cTn id="18" dur="500"/>
                                        <p:tgtEl>
                                          <p:spTgt spid="11366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303684" y="260648"/>
            <a:ext cx="8785920" cy="758952"/>
          </a:xfrm>
        </p:spPr>
        <p:txBody>
          <a:bodyPr>
            <a:noAutofit/>
          </a:bodyPr>
          <a:lstStyle/>
          <a:p>
            <a:r>
              <a:rPr lang="en-US" sz="4800" dirty="0"/>
              <a:t>Can people </a:t>
            </a:r>
            <a:r>
              <a:rPr lang="en-US" sz="4800" i="1" dirty="0"/>
              <a:t>learn</a:t>
            </a:r>
            <a:r>
              <a:rPr lang="en-US" sz="4800" dirty="0"/>
              <a:t> to become wise?</a:t>
            </a:r>
          </a:p>
        </p:txBody>
      </p:sp>
      <p:graphicFrame>
        <p:nvGraphicFramePr>
          <p:cNvPr id="2" name="Diagram 1"/>
          <p:cNvGraphicFramePr/>
          <p:nvPr>
            <p:extLst/>
          </p:nvPr>
        </p:nvGraphicFramePr>
        <p:xfrm>
          <a:off x="467544" y="1700808"/>
          <a:ext cx="8458200" cy="4708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6737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Lst>
          <a:lin ang="5400000" scaled="0"/>
          <a:tileRect/>
        </a:gradFill>
        <a:effectLst/>
      </p:bgPr>
    </p:bg>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457200" y="15280"/>
            <a:ext cx="8229600" cy="868958"/>
          </a:xfrm>
        </p:spPr>
        <p:txBody>
          <a:bodyPr>
            <a:noAutofit/>
          </a:bodyPr>
          <a:lstStyle/>
          <a:p>
            <a:r>
              <a:rPr lang="en-US" sz="6000" dirty="0"/>
              <a:t>Summary</a:t>
            </a:r>
          </a:p>
        </p:txBody>
      </p:sp>
      <p:graphicFrame>
        <p:nvGraphicFramePr>
          <p:cNvPr id="2" name="Diagram 1"/>
          <p:cNvGraphicFramePr/>
          <p:nvPr>
            <p:extLst/>
          </p:nvPr>
        </p:nvGraphicFramePr>
        <p:xfrm>
          <a:off x="179512" y="1268760"/>
          <a:ext cx="8784976"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06740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1_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3.xml><?xml version="1.0" encoding="utf-8"?>
<a:theme xmlns:a="http://schemas.openxmlformats.org/drawingml/2006/main" name="2_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dirty="0" smtClean="0"/>
        </a:defPPr>
      </a:lstStyle>
    </a:tx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504</TotalTime>
  <Words>8850</Words>
  <Application>Microsoft Office PowerPoint</Application>
  <PresentationFormat>On-screen Show (4:3)</PresentationFormat>
  <Paragraphs>715</Paragraphs>
  <Slides>69</Slides>
  <Notes>24</Notes>
  <HiddenSlides>0</HiddenSlides>
  <MMClips>0</MMClips>
  <ScaleCrop>false</ScaleCrop>
  <HeadingPairs>
    <vt:vector size="8" baseType="variant">
      <vt:variant>
        <vt:lpstr>Fonts Used</vt:lpstr>
      </vt:variant>
      <vt:variant>
        <vt:i4>10</vt:i4>
      </vt:variant>
      <vt:variant>
        <vt:lpstr>Theme</vt:lpstr>
      </vt:variant>
      <vt:variant>
        <vt:i4>4</vt:i4>
      </vt:variant>
      <vt:variant>
        <vt:lpstr>Embedded OLE Servers</vt:lpstr>
      </vt:variant>
      <vt:variant>
        <vt:i4>1</vt:i4>
      </vt:variant>
      <vt:variant>
        <vt:lpstr>Slide Titles</vt:lpstr>
      </vt:variant>
      <vt:variant>
        <vt:i4>69</vt:i4>
      </vt:variant>
    </vt:vector>
  </HeadingPairs>
  <TitlesOfParts>
    <vt:vector size="84" baseType="lpstr">
      <vt:lpstr>MS PGothic</vt:lpstr>
      <vt:lpstr>MS PGothic</vt:lpstr>
      <vt:lpstr>Arial</vt:lpstr>
      <vt:lpstr>Calibri</vt:lpstr>
      <vt:lpstr>Times</vt:lpstr>
      <vt:lpstr>Times New Roman</vt:lpstr>
      <vt:lpstr>Trebuchet MS</vt:lpstr>
      <vt:lpstr>Tw Cen MT</vt:lpstr>
      <vt:lpstr>Wingdings</vt:lpstr>
      <vt:lpstr>Wingdings 2</vt:lpstr>
      <vt:lpstr>Circuit</vt:lpstr>
      <vt:lpstr>1_Circuit</vt:lpstr>
      <vt:lpstr>2_Circuit</vt:lpstr>
      <vt:lpstr>Office Theme</vt:lpstr>
      <vt:lpstr>PaperPort Document</vt:lpstr>
      <vt:lpstr>Human performance M6X00915 </vt:lpstr>
      <vt:lpstr>Essential Reading</vt:lpstr>
      <vt:lpstr>Lecture coverage…</vt:lpstr>
      <vt:lpstr>introduction</vt:lpstr>
      <vt:lpstr>Age &amp; sensory performance</vt:lpstr>
      <vt:lpstr>Age &amp; visual performance</vt:lpstr>
      <vt:lpstr>Age &amp; visual performance</vt:lpstr>
      <vt:lpstr>Age &amp; visual performance</vt:lpstr>
      <vt:lpstr>Age &amp; auditory performance</vt:lpstr>
      <vt:lpstr>Age &amp; sensory performance</vt:lpstr>
      <vt:lpstr>Age &amp; sensory performance</vt:lpstr>
      <vt:lpstr>PowerPoint Presentation</vt:lpstr>
      <vt:lpstr>Memory Decline</vt:lpstr>
      <vt:lpstr>Effortful vs. Effortless Processing</vt:lpstr>
      <vt:lpstr>Effortful vs. Effortless Processing</vt:lpstr>
      <vt:lpstr>PowerPoint Presentation</vt:lpstr>
      <vt:lpstr>PowerPoint Presentation</vt:lpstr>
      <vt:lpstr>More recently…</vt:lpstr>
      <vt:lpstr>Working Memory</vt:lpstr>
      <vt:lpstr>Working Memory &amp; Processing Speed</vt:lpstr>
      <vt:lpstr>Age &amp; response speed</vt:lpstr>
      <vt:lpstr>Age &amp; response speed</vt:lpstr>
      <vt:lpstr>Age &amp; response speed</vt:lpstr>
      <vt:lpstr>Age &amp; response speed</vt:lpstr>
      <vt:lpstr>Age &amp; response speed</vt:lpstr>
      <vt:lpstr>Working Memory &amp; Processing Speed</vt:lpstr>
      <vt:lpstr>The Aging Brain: Slowing Down</vt:lpstr>
      <vt:lpstr>Working Memory &amp; Attention</vt:lpstr>
      <vt:lpstr>The Good News: Working Memory &amp; Attention</vt:lpstr>
      <vt:lpstr>Successful aging &amp; working memory </vt:lpstr>
      <vt:lpstr>Long-Term Memory</vt:lpstr>
      <vt:lpstr>Aging &amp; Long-Term Memory</vt:lpstr>
      <vt:lpstr>Long-Term Memory</vt:lpstr>
      <vt:lpstr>Aging &amp; Long-Term Memory</vt:lpstr>
      <vt:lpstr>Successful aging &amp; long-term memory </vt:lpstr>
      <vt:lpstr>Remote Memory &amp; Semantic Memory</vt:lpstr>
      <vt:lpstr>Semantic Memory</vt:lpstr>
      <vt:lpstr>Semantic Memory</vt:lpstr>
      <vt:lpstr>Remote Memory</vt:lpstr>
      <vt:lpstr>Strategies for Successful Aging</vt:lpstr>
      <vt:lpstr>Prospective Memory </vt:lpstr>
      <vt:lpstr>Memory in ageing…PM</vt:lpstr>
      <vt:lpstr>Memory in ageing…PM</vt:lpstr>
      <vt:lpstr>The Positivity Effect and Memory/Attention</vt:lpstr>
      <vt:lpstr>Shaping Goals Based on Perceived Time Left</vt:lpstr>
      <vt:lpstr>Shaping Goals Based on Perceived Time Left</vt:lpstr>
      <vt:lpstr>Summary</vt:lpstr>
      <vt:lpstr>Intelligence</vt:lpstr>
      <vt:lpstr>Traditional views of adult intelligence</vt:lpstr>
      <vt:lpstr>Contemporary views of adult intelligence</vt:lpstr>
      <vt:lpstr>Theories of Changes in Cognitive Abilities Across Adulthood </vt:lpstr>
      <vt:lpstr>Changes in attentional capacities</vt:lpstr>
      <vt:lpstr>Changes in perceptual processing speed</vt:lpstr>
      <vt:lpstr>Adult Intelligence: What is IQ?</vt:lpstr>
      <vt:lpstr>Adult Intelligence: Traditional vs. contemporary views</vt:lpstr>
      <vt:lpstr>What does the research evidence show regarding changes in intellectual functioning over the adult life span?</vt:lpstr>
      <vt:lpstr>PowerPoint Presentation</vt:lpstr>
      <vt:lpstr>PowerPoint Presentation</vt:lpstr>
      <vt:lpstr>PowerPoint Presentation</vt:lpstr>
      <vt:lpstr>Life span views on intelligence</vt:lpstr>
      <vt:lpstr>Fluid intelligence </vt:lpstr>
      <vt:lpstr>Fluid intelligence </vt:lpstr>
      <vt:lpstr>Schretlen et al. (2000) </vt:lpstr>
      <vt:lpstr>The effects of intellectual “exercise”</vt:lpstr>
      <vt:lpstr>Factors that reduce the risk of intellectual decline in older adulthood</vt:lpstr>
      <vt:lpstr>Other dimensions of intelligence:</vt:lpstr>
      <vt:lpstr>A 15 year old girl wants to get married.  What should she consider and do?</vt:lpstr>
      <vt:lpstr>Can people learn to become wise?</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performance M6X00915</dc:title>
  <dc:creator>Kate Williams</dc:creator>
  <cp:lastModifiedBy>Kate Williams</cp:lastModifiedBy>
  <cp:revision>68</cp:revision>
  <dcterms:created xsi:type="dcterms:W3CDTF">2017-11-17T13:12:01Z</dcterms:created>
  <dcterms:modified xsi:type="dcterms:W3CDTF">2018-11-13T11:10:44Z</dcterms:modified>
</cp:coreProperties>
</file>