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3" r:id="rId7"/>
    <p:sldId id="259" r:id="rId8"/>
    <p:sldId id="260" r:id="rId9"/>
    <p:sldId id="264" r:id="rId10"/>
    <p:sldId id="265" r:id="rId11"/>
    <p:sldId id="266" r:id="rId12"/>
    <p:sldId id="261"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92" autoAdjust="0"/>
  </p:normalViewPr>
  <p:slideViewPr>
    <p:cSldViewPr snapToGrid="0">
      <p:cViewPr>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51A81C-BF8A-4125-988F-445A82BA99C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A939966-19D1-4364-9C6A-B370F3AA623E}">
      <dgm:prSet custT="1"/>
      <dgm:spPr/>
      <dgm:t>
        <a:bodyPr/>
        <a:lstStyle/>
        <a:p>
          <a:pPr algn="ctr"/>
          <a:r>
            <a:rPr lang="en-US" sz="2000" dirty="0"/>
            <a:t>*Government support</a:t>
          </a:r>
        </a:p>
      </dgm:t>
    </dgm:pt>
    <dgm:pt modelId="{F0268660-00DF-4CD6-84A6-7061F7BFF353}" type="parTrans" cxnId="{5A6E82F7-5585-45B9-92EC-17D62A6B414A}">
      <dgm:prSet/>
      <dgm:spPr/>
      <dgm:t>
        <a:bodyPr/>
        <a:lstStyle/>
        <a:p>
          <a:endParaRPr lang="en-US"/>
        </a:p>
      </dgm:t>
    </dgm:pt>
    <dgm:pt modelId="{26B2B734-920F-49B8-9CF6-2657EA9F881C}" type="sibTrans" cxnId="{5A6E82F7-5585-45B9-92EC-17D62A6B414A}">
      <dgm:prSet/>
      <dgm:spPr/>
      <dgm:t>
        <a:bodyPr/>
        <a:lstStyle/>
        <a:p>
          <a:endParaRPr lang="en-US"/>
        </a:p>
      </dgm:t>
    </dgm:pt>
    <dgm:pt modelId="{930A223F-2165-4D67-8D84-1D77288325B5}">
      <dgm:prSet custT="1"/>
      <dgm:spPr/>
      <dgm:t>
        <a:bodyPr/>
        <a:lstStyle/>
        <a:p>
          <a:pPr algn="ctr"/>
          <a:r>
            <a:rPr lang="en-US" sz="2000" dirty="0"/>
            <a:t>*Remote working from home</a:t>
          </a:r>
        </a:p>
      </dgm:t>
    </dgm:pt>
    <dgm:pt modelId="{582E9853-E17A-467E-AD40-EA1EE357C493}" type="parTrans" cxnId="{669E9107-59CB-40C9-BB40-51A29B1D89F1}">
      <dgm:prSet/>
      <dgm:spPr/>
      <dgm:t>
        <a:bodyPr/>
        <a:lstStyle/>
        <a:p>
          <a:endParaRPr lang="en-US"/>
        </a:p>
      </dgm:t>
    </dgm:pt>
    <dgm:pt modelId="{38C7A4BB-4469-4EE6-9208-0E17C46636F5}" type="sibTrans" cxnId="{669E9107-59CB-40C9-BB40-51A29B1D89F1}">
      <dgm:prSet/>
      <dgm:spPr/>
      <dgm:t>
        <a:bodyPr/>
        <a:lstStyle/>
        <a:p>
          <a:endParaRPr lang="en-US"/>
        </a:p>
      </dgm:t>
    </dgm:pt>
    <dgm:pt modelId="{FB951E2B-42DE-48F3-81C0-5A7DCDFB554F}">
      <dgm:prSet custT="1"/>
      <dgm:spPr/>
      <dgm:t>
        <a:bodyPr/>
        <a:lstStyle/>
        <a:p>
          <a:pPr algn="ctr"/>
          <a:r>
            <a:rPr lang="en-US" sz="2000" dirty="0"/>
            <a:t>*Increase</a:t>
          </a:r>
          <a:r>
            <a:rPr lang="en-US" sz="2000" baseline="0" dirty="0"/>
            <a:t> national minimum wage</a:t>
          </a:r>
        </a:p>
        <a:p>
          <a:pPr algn="ctr"/>
          <a:r>
            <a:rPr lang="en-US" sz="2000" baseline="0" dirty="0"/>
            <a:t>*Reducing tax</a:t>
          </a:r>
          <a:endParaRPr lang="en-US" sz="2000" dirty="0"/>
        </a:p>
      </dgm:t>
    </dgm:pt>
    <dgm:pt modelId="{FD3D5BD5-905B-4B71-925E-231AE66641F3}" type="parTrans" cxnId="{2682D0C7-8F1E-4950-9DE9-0C15B619E5C0}">
      <dgm:prSet/>
      <dgm:spPr/>
      <dgm:t>
        <a:bodyPr/>
        <a:lstStyle/>
        <a:p>
          <a:endParaRPr lang="en-US"/>
        </a:p>
      </dgm:t>
    </dgm:pt>
    <dgm:pt modelId="{38DE5509-2142-4576-B540-F8F270BF0EEF}" type="sibTrans" cxnId="{2682D0C7-8F1E-4950-9DE9-0C15B619E5C0}">
      <dgm:prSet/>
      <dgm:spPr/>
      <dgm:t>
        <a:bodyPr/>
        <a:lstStyle/>
        <a:p>
          <a:endParaRPr lang="en-US"/>
        </a:p>
      </dgm:t>
    </dgm:pt>
    <dgm:pt modelId="{EA65F371-5444-487A-B047-650FB991C5E1}" type="pres">
      <dgm:prSet presAssocID="{1F51A81C-BF8A-4125-988F-445A82BA99C2}" presName="linear" presStyleCnt="0">
        <dgm:presLayoutVars>
          <dgm:animLvl val="lvl"/>
          <dgm:resizeHandles val="exact"/>
        </dgm:presLayoutVars>
      </dgm:prSet>
      <dgm:spPr/>
    </dgm:pt>
    <dgm:pt modelId="{DE4F64D7-2C65-4057-845F-C283E9CA2613}" type="pres">
      <dgm:prSet presAssocID="{0A939966-19D1-4364-9C6A-B370F3AA623E}" presName="parentText" presStyleLbl="node1" presStyleIdx="0" presStyleCnt="3">
        <dgm:presLayoutVars>
          <dgm:chMax val="0"/>
          <dgm:bulletEnabled val="1"/>
        </dgm:presLayoutVars>
      </dgm:prSet>
      <dgm:spPr/>
    </dgm:pt>
    <dgm:pt modelId="{65BAC50A-8840-4735-9D72-D20A3B53DD78}" type="pres">
      <dgm:prSet presAssocID="{26B2B734-920F-49B8-9CF6-2657EA9F881C}" presName="spacer" presStyleCnt="0"/>
      <dgm:spPr/>
    </dgm:pt>
    <dgm:pt modelId="{5641540A-7141-474C-95A1-514FAC24F241}" type="pres">
      <dgm:prSet presAssocID="{930A223F-2165-4D67-8D84-1D77288325B5}" presName="parentText" presStyleLbl="node1" presStyleIdx="1" presStyleCnt="3" custLinFactNeighborX="-237" custLinFactNeighborY="-28956">
        <dgm:presLayoutVars>
          <dgm:chMax val="0"/>
          <dgm:bulletEnabled val="1"/>
        </dgm:presLayoutVars>
      </dgm:prSet>
      <dgm:spPr/>
    </dgm:pt>
    <dgm:pt modelId="{3BAFCBD3-30E8-4563-AEBE-A7BBAF12B3A6}" type="pres">
      <dgm:prSet presAssocID="{38C7A4BB-4469-4EE6-9208-0E17C46636F5}" presName="spacer" presStyleCnt="0"/>
      <dgm:spPr/>
    </dgm:pt>
    <dgm:pt modelId="{4CCF0DF2-DA76-4BEC-BE0A-06FBFD0F7E3F}" type="pres">
      <dgm:prSet presAssocID="{FB951E2B-42DE-48F3-81C0-5A7DCDFB554F}" presName="parentText" presStyleLbl="node1" presStyleIdx="2" presStyleCnt="3">
        <dgm:presLayoutVars>
          <dgm:chMax val="0"/>
          <dgm:bulletEnabled val="1"/>
        </dgm:presLayoutVars>
      </dgm:prSet>
      <dgm:spPr/>
    </dgm:pt>
  </dgm:ptLst>
  <dgm:cxnLst>
    <dgm:cxn modelId="{669E9107-59CB-40C9-BB40-51A29B1D89F1}" srcId="{1F51A81C-BF8A-4125-988F-445A82BA99C2}" destId="{930A223F-2165-4D67-8D84-1D77288325B5}" srcOrd="1" destOrd="0" parTransId="{582E9853-E17A-467E-AD40-EA1EE357C493}" sibTransId="{38C7A4BB-4469-4EE6-9208-0E17C46636F5}"/>
    <dgm:cxn modelId="{14810680-22CC-49F0-AAE5-A13DFF0239F4}" type="presOf" srcId="{930A223F-2165-4D67-8D84-1D77288325B5}" destId="{5641540A-7141-474C-95A1-514FAC24F241}" srcOrd="0" destOrd="0" presId="urn:microsoft.com/office/officeart/2005/8/layout/vList2"/>
    <dgm:cxn modelId="{15FE35B6-469C-402C-BE36-257494624598}" type="presOf" srcId="{FB951E2B-42DE-48F3-81C0-5A7DCDFB554F}" destId="{4CCF0DF2-DA76-4BEC-BE0A-06FBFD0F7E3F}" srcOrd="0" destOrd="0" presId="urn:microsoft.com/office/officeart/2005/8/layout/vList2"/>
    <dgm:cxn modelId="{2682D0C7-8F1E-4950-9DE9-0C15B619E5C0}" srcId="{1F51A81C-BF8A-4125-988F-445A82BA99C2}" destId="{FB951E2B-42DE-48F3-81C0-5A7DCDFB554F}" srcOrd="2" destOrd="0" parTransId="{FD3D5BD5-905B-4B71-925E-231AE66641F3}" sibTransId="{38DE5509-2142-4576-B540-F8F270BF0EEF}"/>
    <dgm:cxn modelId="{4DFE72EA-A93A-4617-878F-BB3CEA8BDC95}" type="presOf" srcId="{0A939966-19D1-4364-9C6A-B370F3AA623E}" destId="{DE4F64D7-2C65-4057-845F-C283E9CA2613}" srcOrd="0" destOrd="0" presId="urn:microsoft.com/office/officeart/2005/8/layout/vList2"/>
    <dgm:cxn modelId="{04F2E1F2-A54F-4FD1-B597-FF4E5A2DF877}" type="presOf" srcId="{1F51A81C-BF8A-4125-988F-445A82BA99C2}" destId="{EA65F371-5444-487A-B047-650FB991C5E1}" srcOrd="0" destOrd="0" presId="urn:microsoft.com/office/officeart/2005/8/layout/vList2"/>
    <dgm:cxn modelId="{5A6E82F7-5585-45B9-92EC-17D62A6B414A}" srcId="{1F51A81C-BF8A-4125-988F-445A82BA99C2}" destId="{0A939966-19D1-4364-9C6A-B370F3AA623E}" srcOrd="0" destOrd="0" parTransId="{F0268660-00DF-4CD6-84A6-7061F7BFF353}" sibTransId="{26B2B734-920F-49B8-9CF6-2657EA9F881C}"/>
    <dgm:cxn modelId="{E345DCDA-F481-4280-A757-FE8996734A93}" type="presParOf" srcId="{EA65F371-5444-487A-B047-650FB991C5E1}" destId="{DE4F64D7-2C65-4057-845F-C283E9CA2613}" srcOrd="0" destOrd="0" presId="urn:microsoft.com/office/officeart/2005/8/layout/vList2"/>
    <dgm:cxn modelId="{3F2569BF-1F3C-49B8-866A-FA1844179F60}" type="presParOf" srcId="{EA65F371-5444-487A-B047-650FB991C5E1}" destId="{65BAC50A-8840-4735-9D72-D20A3B53DD78}" srcOrd="1" destOrd="0" presId="urn:microsoft.com/office/officeart/2005/8/layout/vList2"/>
    <dgm:cxn modelId="{8F4C53F9-F6C6-4BA1-A084-1CF3841A682F}" type="presParOf" srcId="{EA65F371-5444-487A-B047-650FB991C5E1}" destId="{5641540A-7141-474C-95A1-514FAC24F241}" srcOrd="2" destOrd="0" presId="urn:microsoft.com/office/officeart/2005/8/layout/vList2"/>
    <dgm:cxn modelId="{F725AE84-745D-48EF-B970-1AAC51E39A87}" type="presParOf" srcId="{EA65F371-5444-487A-B047-650FB991C5E1}" destId="{3BAFCBD3-30E8-4563-AEBE-A7BBAF12B3A6}" srcOrd="3" destOrd="0" presId="urn:microsoft.com/office/officeart/2005/8/layout/vList2"/>
    <dgm:cxn modelId="{FF9113F3-0655-4826-8B2C-9BB6EF195311}" type="presParOf" srcId="{EA65F371-5444-487A-B047-650FB991C5E1}" destId="{4CCF0DF2-DA76-4BEC-BE0A-06FBFD0F7E3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F64D7-2C65-4057-845F-C283E9CA2613}">
      <dsp:nvSpPr>
        <dsp:cNvPr id="0" name=""/>
        <dsp:cNvSpPr/>
      </dsp:nvSpPr>
      <dsp:spPr>
        <a:xfrm>
          <a:off x="0" y="261233"/>
          <a:ext cx="5985268"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*Government support</a:t>
          </a:r>
        </a:p>
      </dsp:txBody>
      <dsp:txXfrm>
        <a:off x="59399" y="320632"/>
        <a:ext cx="5866470" cy="1098002"/>
      </dsp:txXfrm>
    </dsp:sp>
    <dsp:sp modelId="{5641540A-7141-474C-95A1-514FAC24F241}">
      <dsp:nvSpPr>
        <dsp:cNvPr id="0" name=""/>
        <dsp:cNvSpPr/>
      </dsp:nvSpPr>
      <dsp:spPr>
        <a:xfrm>
          <a:off x="0" y="1611028"/>
          <a:ext cx="5985268"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*Remote working from home</a:t>
          </a:r>
        </a:p>
      </dsp:txBody>
      <dsp:txXfrm>
        <a:off x="59399" y="1670427"/>
        <a:ext cx="5866470" cy="1098002"/>
      </dsp:txXfrm>
    </dsp:sp>
    <dsp:sp modelId="{4CCF0DF2-DA76-4BEC-BE0A-06FBFD0F7E3F}">
      <dsp:nvSpPr>
        <dsp:cNvPr id="0" name=""/>
        <dsp:cNvSpPr/>
      </dsp:nvSpPr>
      <dsp:spPr>
        <a:xfrm>
          <a:off x="0" y="3069234"/>
          <a:ext cx="5985268"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*Increase</a:t>
          </a:r>
          <a:r>
            <a:rPr lang="en-US" sz="2000" kern="1200" baseline="0" dirty="0"/>
            <a:t> national minimum wage</a:t>
          </a:r>
        </a:p>
        <a:p>
          <a:pPr marL="0" lvl="0" indent="0" algn="ctr" defTabSz="889000">
            <a:lnSpc>
              <a:spcPct val="90000"/>
            </a:lnSpc>
            <a:spcBef>
              <a:spcPct val="0"/>
            </a:spcBef>
            <a:spcAft>
              <a:spcPct val="35000"/>
            </a:spcAft>
            <a:buNone/>
          </a:pPr>
          <a:r>
            <a:rPr lang="en-US" sz="2000" kern="1200" baseline="0" dirty="0"/>
            <a:t>*Reducing tax</a:t>
          </a:r>
          <a:endParaRPr lang="en-US" sz="2000" kern="1200" dirty="0"/>
        </a:p>
      </dsp:txBody>
      <dsp:txXfrm>
        <a:off x="59399" y="3128633"/>
        <a:ext cx="5866470"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83012286-0054-4189-9978-039249697E8F}" type="datetime1">
              <a:rPr lang="en-US" smtClean="0"/>
              <a:pPr lvl="0"/>
              <a:t>11/4/2021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FF2DA7E7-845F-46B2-8471-3C86C581A31B}" type="slidenum">
              <a:rPr lang="en-US" smtClean="0"/>
              <a:t>‹#›</a:t>
            </a:fld>
            <a:endParaRPr lang="en-US"/>
          </a:p>
        </p:txBody>
      </p:sp>
    </p:spTree>
    <p:extLst>
      <p:ext uri="{BB962C8B-B14F-4D97-AF65-F5344CB8AC3E}">
        <p14:creationId xmlns:p14="http://schemas.microsoft.com/office/powerpoint/2010/main" val="65747091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82BF3F43-9633-4925-B087-5B666DC56333}" type="datetime1">
              <a:rPr lang="en-US" smtClean="0"/>
              <a:pPr lvl="0"/>
              <a:t>11/4/2021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4DA463B1-1F5D-42EB-9E43-E79035093787}" type="slidenum">
              <a:rPr lang="en-US" smtClean="0"/>
              <a:t>‹#›</a:t>
            </a:fld>
            <a:endParaRPr lang="en-US"/>
          </a:p>
        </p:txBody>
      </p:sp>
    </p:spTree>
    <p:extLst>
      <p:ext uri="{BB962C8B-B14F-4D97-AF65-F5344CB8AC3E}">
        <p14:creationId xmlns:p14="http://schemas.microsoft.com/office/powerpoint/2010/main" val="169114746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03EFF107-D73A-46D0-80C2-98D147190D32}" type="datetime1">
              <a:rPr lang="en-US" smtClean="0"/>
              <a:pPr lvl="0"/>
              <a:t>11/4/2021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FFA7A124-1B2A-4AA7-AD26-06E54BBA105A}" type="slidenum">
              <a:rPr lang="en-US" smtClean="0"/>
              <a:t>‹#›</a:t>
            </a:fld>
            <a:endParaRPr lang="en-US"/>
          </a:p>
        </p:txBody>
      </p:sp>
    </p:spTree>
    <p:extLst>
      <p:ext uri="{BB962C8B-B14F-4D97-AF65-F5344CB8AC3E}">
        <p14:creationId xmlns:p14="http://schemas.microsoft.com/office/powerpoint/2010/main" val="3771772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17E40B72-3895-4DE8-A361-25D982DF9192}" type="datetime1">
              <a:rPr lang="en-US" smtClean="0"/>
              <a:pPr lvl="0"/>
              <a:t>11/4/2021</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9A7E625D-584E-4460-9A8B-D429EF8B56A2}" type="slidenum">
              <a:rPr lang="en-US" smtClean="0"/>
              <a:t>‹#›</a:t>
            </a:fld>
            <a:endParaRPr lang="en-US"/>
          </a:p>
        </p:txBody>
      </p:sp>
    </p:spTree>
    <p:extLst>
      <p:ext uri="{BB962C8B-B14F-4D97-AF65-F5344CB8AC3E}">
        <p14:creationId xmlns:p14="http://schemas.microsoft.com/office/powerpoint/2010/main" val="2043046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64C24CC0-8776-492E-9E60-647AF6349C78}" type="datetime1">
              <a:rPr lang="en-US" smtClean="0"/>
              <a:pPr lvl="0"/>
              <a:t>11/4/2021</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99E5EB20-B134-4AA2-A31E-805AB2ABEFF5}" type="slidenum">
              <a:rPr lang="en-US" smtClean="0"/>
              <a:t>‹#›</a:t>
            </a:fld>
            <a:endParaRPr lang="en-US"/>
          </a:p>
        </p:txBody>
      </p:sp>
    </p:spTree>
    <p:extLst>
      <p:ext uri="{BB962C8B-B14F-4D97-AF65-F5344CB8AC3E}">
        <p14:creationId xmlns:p14="http://schemas.microsoft.com/office/powerpoint/2010/main" val="3505805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2883916A-C4F2-421E-A705-221A80CAA3DE}" type="datetime1">
              <a:rPr lang="en-US" smtClean="0"/>
              <a:pPr lvl="0"/>
              <a:t>11/4/2021</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58489BC9-3E0C-4F64-A3D8-44FDCC24C993}" type="slidenum">
              <a:rPr lang="en-US" smtClean="0"/>
              <a:t>‹#›</a:t>
            </a:fld>
            <a:endParaRPr lang="en-US"/>
          </a:p>
        </p:txBody>
      </p:sp>
    </p:spTree>
    <p:extLst>
      <p:ext uri="{BB962C8B-B14F-4D97-AF65-F5344CB8AC3E}">
        <p14:creationId xmlns:p14="http://schemas.microsoft.com/office/powerpoint/2010/main" val="3210365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04694D82-B73E-48BC-BB68-2A96C8443A2C}" type="datetime1">
              <a:rPr lang="en-US" smtClean="0"/>
              <a:pPr lvl="0"/>
              <a:t>11/4/2021</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9E18EBB4-44D8-41C5-805C-8F79BA6E42B2}" type="slidenum">
              <a:rPr lang="en-US" smtClean="0"/>
              <a:t>‹#›</a:t>
            </a:fld>
            <a:endParaRPr lang="en-US"/>
          </a:p>
        </p:txBody>
      </p:sp>
    </p:spTree>
    <p:extLst>
      <p:ext uri="{BB962C8B-B14F-4D97-AF65-F5344CB8AC3E}">
        <p14:creationId xmlns:p14="http://schemas.microsoft.com/office/powerpoint/2010/main" val="3388033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31A1E9F2-8367-4CA3-9F3A-A42CC1837D17}" type="datetime1">
              <a:rPr lang="en-US" smtClean="0"/>
              <a:pPr lvl="0"/>
              <a:t>11/4/2021</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BE829929-71B1-43AD-A89A-C994AB458FCD}" type="slidenum">
              <a:rPr lang="en-US" smtClean="0"/>
              <a:t>‹#›</a:t>
            </a:fld>
            <a:endParaRPr lang="en-US"/>
          </a:p>
        </p:txBody>
      </p:sp>
    </p:spTree>
    <p:extLst>
      <p:ext uri="{BB962C8B-B14F-4D97-AF65-F5344CB8AC3E}">
        <p14:creationId xmlns:p14="http://schemas.microsoft.com/office/powerpoint/2010/main" val="355563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A5368116-CC32-41B1-8943-9E6D96DDD206}" type="datetime1">
              <a:rPr lang="en-US" smtClean="0"/>
              <a:pPr lvl="0"/>
              <a:t>11/4/2021</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0D91F0D5-AC01-4C72-83FA-BEB901F7DE38}" type="slidenum">
              <a:rPr lang="en-US" smtClean="0"/>
              <a:t>‹#›</a:t>
            </a:fld>
            <a:endParaRPr lang="en-US"/>
          </a:p>
        </p:txBody>
      </p:sp>
    </p:spTree>
    <p:extLst>
      <p:ext uri="{BB962C8B-B14F-4D97-AF65-F5344CB8AC3E}">
        <p14:creationId xmlns:p14="http://schemas.microsoft.com/office/powerpoint/2010/main" val="2718137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79088E8D-5EF0-4F55-9862-BF49A15689AA}" type="datetime1">
              <a:rPr lang="en-US" smtClean="0"/>
              <a:pPr lvl="0"/>
              <a:t>11/4/2021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2526DF8-9708-4168-8E92-3B64E8BC2A69}" type="slidenum">
              <a:rPr lang="en-US" smtClean="0"/>
              <a:t>‹#›</a:t>
            </a:fld>
            <a:endParaRPr lang="en-US"/>
          </a:p>
        </p:txBody>
      </p:sp>
    </p:spTree>
    <p:extLst>
      <p:ext uri="{BB962C8B-B14F-4D97-AF65-F5344CB8AC3E}">
        <p14:creationId xmlns:p14="http://schemas.microsoft.com/office/powerpoint/2010/main" val="3183689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6A6AA29B-F5ED-4EEB-8B28-CA4CADA28FF8}" type="datetime1">
              <a:rPr lang="en-US" smtClean="0"/>
              <a:pPr lvl="0"/>
              <a:t>11/4/2021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FCCD1EC8-24E7-47F9-89F3-9870A31A8059}" type="slidenum">
              <a:rPr lang="en-US" smtClean="0"/>
              <a:t>‹#›</a:t>
            </a:fld>
            <a:endParaRPr lang="en-US"/>
          </a:p>
        </p:txBody>
      </p:sp>
    </p:spTree>
    <p:extLst>
      <p:ext uri="{BB962C8B-B14F-4D97-AF65-F5344CB8AC3E}">
        <p14:creationId xmlns:p14="http://schemas.microsoft.com/office/powerpoint/2010/main" val="3375516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D6D960C9-64C9-489A-BCC6-9D65F0576D18}" type="datetime1">
              <a:rPr lang="en-US" smtClean="0"/>
              <a:pPr lvl="0"/>
              <a:t>11/4/2021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AD780078-EC60-4796-9332-77F3FA5D0293}" type="slidenum">
              <a:rPr lang="en-US" smtClean="0"/>
              <a:t>‹#›</a:t>
            </a:fld>
            <a:endParaRPr lang="en-US"/>
          </a:p>
        </p:txBody>
      </p:sp>
    </p:spTree>
    <p:extLst>
      <p:ext uri="{BB962C8B-B14F-4D97-AF65-F5344CB8AC3E}">
        <p14:creationId xmlns:p14="http://schemas.microsoft.com/office/powerpoint/2010/main" val="138186995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B902A167-C775-4E76-9124-CA59E05C39F8}"/>
              </a:ext>
            </a:extLst>
          </p:cNvPr>
          <p:cNvPicPr>
            <a:picLocks noChangeAspect="1"/>
          </p:cNvPicPr>
          <p:nvPr/>
        </p:nvPicPr>
        <p:blipFill>
          <a:blip r:embed="rId2">
            <a:alphaModFix amt="90000"/>
          </a:blip>
          <a:srcRect b="27653"/>
          <a:stretch>
            <a:fillRect/>
          </a:stretch>
        </p:blipFill>
        <p:spPr>
          <a:xfrm>
            <a:off x="7160" y="4038"/>
            <a:ext cx="12184836" cy="6853962"/>
          </a:xfrm>
          <a:prstGeom prst="rect">
            <a:avLst/>
          </a:prstGeom>
          <a:noFill/>
          <a:ln cap="flat">
            <a:noFill/>
          </a:ln>
        </p:spPr>
      </p:pic>
      <p:sp>
        <p:nvSpPr>
          <p:cNvPr id="3" name="Title 1">
            <a:extLst>
              <a:ext uri="{FF2B5EF4-FFF2-40B4-BE49-F238E27FC236}">
                <a16:creationId xmlns:a16="http://schemas.microsoft.com/office/drawing/2014/main" id="{4950F0D0-05EF-44B4-891D-FF9BA8DBE6E0}"/>
              </a:ext>
            </a:extLst>
          </p:cNvPr>
          <p:cNvSpPr txBox="1">
            <a:spLocks noGrp="1"/>
          </p:cNvSpPr>
          <p:nvPr>
            <p:ph type="ctrTitle"/>
          </p:nvPr>
        </p:nvSpPr>
        <p:spPr>
          <a:xfrm>
            <a:off x="1779465" y="150914"/>
            <a:ext cx="8933797" cy="983369"/>
          </a:xfrm>
        </p:spPr>
        <p:txBody>
          <a:bodyPr/>
          <a:lstStyle/>
          <a:p>
            <a:pPr lvl="0"/>
            <a:r>
              <a:rPr lang="en-GB" sz="4000" dirty="0">
                <a:solidFill>
                  <a:schemeClr val="bg1"/>
                </a:solidFill>
                <a:latin typeface="Arial" pitchFamily="34"/>
                <a:cs typeface="Arial" pitchFamily="34"/>
              </a:rPr>
              <a:t>Stress levels in the UK</a:t>
            </a:r>
          </a:p>
        </p:txBody>
      </p:sp>
      <p:sp>
        <p:nvSpPr>
          <p:cNvPr id="4" name="Subtitle 2">
            <a:extLst>
              <a:ext uri="{FF2B5EF4-FFF2-40B4-BE49-F238E27FC236}">
                <a16:creationId xmlns:a16="http://schemas.microsoft.com/office/drawing/2014/main" id="{BA1B4D1F-5452-4852-9AFE-AADBC0E63640}"/>
              </a:ext>
            </a:extLst>
          </p:cNvPr>
          <p:cNvSpPr txBox="1">
            <a:spLocks noGrp="1"/>
          </p:cNvSpPr>
          <p:nvPr>
            <p:ph type="subTitle" idx="1"/>
          </p:nvPr>
        </p:nvSpPr>
        <p:spPr>
          <a:xfrm>
            <a:off x="3067486" y="5248098"/>
            <a:ext cx="8936842" cy="1227664"/>
          </a:xfrm>
        </p:spPr>
        <p:txBody>
          <a:bodyPr>
            <a:normAutofit fontScale="92500" lnSpcReduction="20000"/>
          </a:bodyPr>
          <a:lstStyle/>
          <a:p>
            <a:pPr lvl="0" algn="l">
              <a:spcAft>
                <a:spcPts val="600"/>
              </a:spcAft>
            </a:pPr>
            <a:r>
              <a:rPr lang="en-GB" dirty="0">
                <a:solidFill>
                  <a:schemeClr val="accent1"/>
                </a:solidFill>
              </a:rPr>
              <a:t>Masuma Begum- 1915403</a:t>
            </a:r>
          </a:p>
          <a:p>
            <a:pPr lvl="0" algn="l">
              <a:spcAft>
                <a:spcPts val="600"/>
              </a:spcAft>
            </a:pPr>
            <a:r>
              <a:rPr lang="en-GB" dirty="0">
                <a:solidFill>
                  <a:schemeClr val="accent1"/>
                </a:solidFill>
              </a:rPr>
              <a:t>Module: Problem Solving and Decision Making BMSW4004</a:t>
            </a:r>
          </a:p>
          <a:p>
            <a:pPr lvl="0" algn="l">
              <a:spcAft>
                <a:spcPts val="600"/>
              </a:spcAft>
            </a:pPr>
            <a:r>
              <a:rPr lang="en-GB" dirty="0">
                <a:solidFill>
                  <a:schemeClr val="accent1"/>
                </a:solidFill>
              </a:rPr>
              <a:t>Lecturer: Yohan </a:t>
            </a:r>
            <a:r>
              <a:rPr lang="en-GB" dirty="0" err="1">
                <a:solidFill>
                  <a:schemeClr val="accent1"/>
                </a:solidFill>
              </a:rPr>
              <a:t>Mendis</a:t>
            </a:r>
            <a:endParaRPr lang="en-GB" dirty="0">
              <a:solidFill>
                <a:schemeClr val="accent1"/>
              </a:solidFill>
            </a:endParaRPr>
          </a:p>
        </p:txBody>
      </p:sp>
      <p:pic>
        <p:nvPicPr>
          <p:cNvPr id="3074" name="Picture 2" descr="See the source image">
            <a:extLst>
              <a:ext uri="{FF2B5EF4-FFF2-40B4-BE49-F238E27FC236}">
                <a16:creationId xmlns:a16="http://schemas.microsoft.com/office/drawing/2014/main" id="{F00E75D6-A47E-46D2-81CD-87B2690685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1421" y="1599451"/>
            <a:ext cx="4789158" cy="337828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7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7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700"/>
                                        <p:tgtEl>
                                          <p:spTgt spid="4">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3"/>
                                        </p:tgtEl>
                                        <p:attrNameLst>
                                          <p:attrName>style.visibility</p:attrName>
                                        </p:attrNameLst>
                                      </p:cBhvr>
                                      <p:to>
                                        <p:strVal val="visible"/>
                                      </p:to>
                                    </p:set>
                                    <p:animEffect transition="in" filter="fade">
                                      <p:cBhvr>
                                        <p:cTn id="20"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FD2F5778-8263-4F8D-9288-1129314D08DE}"/>
              </a:ext>
            </a:extLst>
          </p:cNvPr>
          <p:cNvPicPr>
            <a:picLocks noChangeAspect="1"/>
          </p:cNvPicPr>
          <p:nvPr/>
        </p:nvPicPr>
        <p:blipFill>
          <a:blip r:embed="rId2">
            <a:alphaModFix amt="90000"/>
          </a:blip>
          <a:srcRect b="27653"/>
          <a:stretch>
            <a:fillRect/>
          </a:stretch>
        </p:blipFill>
        <p:spPr>
          <a:xfrm>
            <a:off x="0" y="0"/>
            <a:ext cx="12184836" cy="6853962"/>
          </a:xfrm>
          <a:prstGeom prst="rect">
            <a:avLst/>
          </a:prstGeom>
          <a:noFill/>
          <a:ln cap="flat">
            <a:noFill/>
          </a:ln>
        </p:spPr>
      </p:pic>
      <p:sp>
        <p:nvSpPr>
          <p:cNvPr id="5" name="Title 1">
            <a:extLst>
              <a:ext uri="{FF2B5EF4-FFF2-40B4-BE49-F238E27FC236}">
                <a16:creationId xmlns:a16="http://schemas.microsoft.com/office/drawing/2014/main" id="{6885131B-77FF-4DA9-91E7-9E9147424CD6}"/>
              </a:ext>
            </a:extLst>
          </p:cNvPr>
          <p:cNvSpPr txBox="1">
            <a:spLocks noGrp="1"/>
          </p:cNvSpPr>
          <p:nvPr>
            <p:ph type="title"/>
          </p:nvPr>
        </p:nvSpPr>
        <p:spPr/>
        <p:txBody>
          <a:bodyPr anchorCtr="1"/>
          <a:lstStyle/>
          <a:p>
            <a:pPr lvl="0" algn="ctr"/>
            <a:r>
              <a:rPr lang="en-GB" b="1" dirty="0">
                <a:solidFill>
                  <a:srgbClr val="002060"/>
                </a:solidFill>
                <a:effectLst>
                  <a:outerShdw blurRad="38100" dist="38100" dir="2700000" algn="tl">
                    <a:srgbClr val="000000">
                      <a:alpha val="43137"/>
                    </a:srgbClr>
                  </a:outerShdw>
                </a:effectLst>
              </a:rPr>
              <a:t>Introduction</a:t>
            </a:r>
          </a:p>
        </p:txBody>
      </p:sp>
      <p:grpSp>
        <p:nvGrpSpPr>
          <p:cNvPr id="13" name="Group 12">
            <a:extLst>
              <a:ext uri="{FF2B5EF4-FFF2-40B4-BE49-F238E27FC236}">
                <a16:creationId xmlns:a16="http://schemas.microsoft.com/office/drawing/2014/main" id="{F60D5D98-8207-48C5-AF39-5FFE1CEF32A4}"/>
              </a:ext>
            </a:extLst>
          </p:cNvPr>
          <p:cNvGrpSpPr/>
          <p:nvPr/>
        </p:nvGrpSpPr>
        <p:grpSpPr>
          <a:xfrm>
            <a:off x="435502" y="1610171"/>
            <a:ext cx="1078787" cy="1137591"/>
            <a:chOff x="2883002" y="2054369"/>
            <a:chExt cx="2195995" cy="2195995"/>
          </a:xfrm>
        </p:grpSpPr>
        <p:sp>
          <p:nvSpPr>
            <p:cNvPr id="7" name="Freeform: Shape 6">
              <a:extLst>
                <a:ext uri="{FF2B5EF4-FFF2-40B4-BE49-F238E27FC236}">
                  <a16:creationId xmlns:a16="http://schemas.microsoft.com/office/drawing/2014/main" id="{941F3FE8-3331-4913-968E-A6B1C750FDFE}"/>
                </a:ext>
              </a:extLst>
            </p:cNvPr>
            <p:cNvSpPr/>
            <p:nvPr/>
          </p:nvSpPr>
          <p:spPr>
            <a:xfrm>
              <a:off x="2883002" y="2054369"/>
              <a:ext cx="2195995" cy="219599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623D7"/>
            </a:solidFill>
            <a:ln cap="flat">
              <a:noFill/>
              <a:prstDash val="solid"/>
            </a:ln>
          </p:spPr>
          <p:txBody>
            <a:bodyPr lIns="0" tIns="0" rIns="0" bIns="0"/>
            <a:lstStyle/>
            <a:p>
              <a:endParaRPr lang="en-GB"/>
            </a:p>
          </p:txBody>
        </p:sp>
        <p:sp>
          <p:nvSpPr>
            <p:cNvPr id="8" name="Rectangle 7" descr="Deciduous tree">
              <a:extLst>
                <a:ext uri="{FF2B5EF4-FFF2-40B4-BE49-F238E27FC236}">
                  <a16:creationId xmlns:a16="http://schemas.microsoft.com/office/drawing/2014/main" id="{74DB8998-03BA-4E42-A5D4-D58741E1BF93}"/>
                </a:ext>
              </a:extLst>
            </p:cNvPr>
            <p:cNvSpPr/>
            <p:nvPr/>
          </p:nvSpPr>
          <p:spPr>
            <a:xfrm>
              <a:off x="3351001" y="2522368"/>
              <a:ext cx="1259997" cy="1259997"/>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lIns="0" tIns="0" rIns="0" bIns="0"/>
            <a:lstStyle/>
            <a:p>
              <a:endParaRPr lang="en-GB" dirty="0"/>
            </a:p>
          </p:txBody>
        </p:sp>
      </p:grpSp>
      <p:sp>
        <p:nvSpPr>
          <p:cNvPr id="9" name="Freeform: Shape 8">
            <a:extLst>
              <a:ext uri="{FF2B5EF4-FFF2-40B4-BE49-F238E27FC236}">
                <a16:creationId xmlns:a16="http://schemas.microsoft.com/office/drawing/2014/main" id="{DD49D87C-E968-4D37-9627-E1FF5BBAC0F6}"/>
              </a:ext>
            </a:extLst>
          </p:cNvPr>
          <p:cNvSpPr/>
          <p:nvPr/>
        </p:nvSpPr>
        <p:spPr>
          <a:xfrm>
            <a:off x="1524815" y="1653563"/>
            <a:ext cx="2636327" cy="669650"/>
          </a:xfrm>
          <a:custGeom>
            <a:avLst/>
            <a:gdLst>
              <a:gd name="f0" fmla="val 10800000"/>
              <a:gd name="f1" fmla="val 5400000"/>
              <a:gd name="f2" fmla="val 180"/>
              <a:gd name="f3" fmla="val w"/>
              <a:gd name="f4" fmla="val h"/>
              <a:gd name="f5" fmla="val 0"/>
              <a:gd name="f6" fmla="val 3600000"/>
              <a:gd name="f7" fmla="val 720000"/>
              <a:gd name="f8" fmla="+- 0 0 -90"/>
              <a:gd name="f9" fmla="*/ f3 1 3600000"/>
              <a:gd name="f10" fmla="*/ f4 1 720000"/>
              <a:gd name="f11" fmla="val f5"/>
              <a:gd name="f12" fmla="val f6"/>
              <a:gd name="f13" fmla="val f7"/>
              <a:gd name="f14" fmla="*/ f8 f0 1"/>
              <a:gd name="f15" fmla="+- f13 0 f11"/>
              <a:gd name="f16" fmla="+- f12 0 f11"/>
              <a:gd name="f17" fmla="*/ f14 1 f2"/>
              <a:gd name="f18" fmla="*/ f16 1 3600000"/>
              <a:gd name="f19" fmla="*/ f15 1 720000"/>
              <a:gd name="f20" fmla="*/ 0 f16 1"/>
              <a:gd name="f21" fmla="*/ 0 f15 1"/>
              <a:gd name="f22" fmla="*/ 3600000 f16 1"/>
              <a:gd name="f23" fmla="*/ 720000 f15 1"/>
              <a:gd name="f24" fmla="+- f17 0 f1"/>
              <a:gd name="f25" fmla="*/ f20 1 3600000"/>
              <a:gd name="f26" fmla="*/ f21 1 720000"/>
              <a:gd name="f27" fmla="*/ f22 1 3600000"/>
              <a:gd name="f28" fmla="*/ f23 1 7200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600000"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1200150" rtl="0" fontAlgn="auto" hangingPunct="1">
              <a:lnSpc>
                <a:spcPct val="90000"/>
              </a:lnSpc>
              <a:spcBef>
                <a:spcPts val="0"/>
              </a:spcBef>
              <a:spcAft>
                <a:spcPts val="1100"/>
              </a:spcAft>
              <a:buNone/>
              <a:tabLst/>
              <a:defRPr sz="1800" b="0" i="0" u="none" strike="noStrike" kern="0" cap="all" spc="0" baseline="0">
                <a:solidFill>
                  <a:srgbClr val="000000"/>
                </a:solidFill>
                <a:uFillTx/>
              </a:defRPr>
            </a:pPr>
            <a:r>
              <a:rPr lang="en-GB" sz="2700" b="1" i="0" u="none" strike="noStrike" kern="1200" cap="all" spc="0" baseline="0" dirty="0">
                <a:solidFill>
                  <a:srgbClr val="000000"/>
                </a:solidFill>
                <a:uFillTx/>
                <a:latin typeface="Arial" panose="020B0604020202020204" pitchFamily="34" charset="0"/>
                <a:cs typeface="Arial" panose="020B0604020202020204" pitchFamily="34" charset="0"/>
              </a:rPr>
              <a:t>Nature of problem</a:t>
            </a:r>
            <a:endParaRPr lang="en-US" sz="2700" b="1" i="0" u="none" strike="noStrike" kern="1200" cap="all" spc="0" baseline="0" dirty="0">
              <a:solidFill>
                <a:srgbClr val="000000"/>
              </a:solidFill>
              <a:uFillTx/>
              <a:latin typeface="Arial" panose="020B0604020202020204" pitchFamily="34" charset="0"/>
              <a:cs typeface="Arial" panose="020B0604020202020204" pitchFamily="34" charset="0"/>
            </a:endParaRPr>
          </a:p>
        </p:txBody>
      </p:sp>
      <p:grpSp>
        <p:nvGrpSpPr>
          <p:cNvPr id="19" name="Group 18">
            <a:extLst>
              <a:ext uri="{FF2B5EF4-FFF2-40B4-BE49-F238E27FC236}">
                <a16:creationId xmlns:a16="http://schemas.microsoft.com/office/drawing/2014/main" id="{38DAB6A7-E178-48DF-973C-C6748E8B36A0}"/>
              </a:ext>
            </a:extLst>
          </p:cNvPr>
          <p:cNvGrpSpPr/>
          <p:nvPr/>
        </p:nvGrpSpPr>
        <p:grpSpPr>
          <a:xfrm>
            <a:off x="6745577" y="1606619"/>
            <a:ext cx="1078787" cy="1137591"/>
            <a:chOff x="7879386" y="1450040"/>
            <a:chExt cx="1078787" cy="1137591"/>
          </a:xfrm>
        </p:grpSpPr>
        <p:sp>
          <p:nvSpPr>
            <p:cNvPr id="10" name="Freeform: Shape 9">
              <a:extLst>
                <a:ext uri="{FF2B5EF4-FFF2-40B4-BE49-F238E27FC236}">
                  <a16:creationId xmlns:a16="http://schemas.microsoft.com/office/drawing/2014/main" id="{56DD4EC1-209C-4230-A0DF-458B235217F8}"/>
                </a:ext>
              </a:extLst>
            </p:cNvPr>
            <p:cNvSpPr/>
            <p:nvPr/>
          </p:nvSpPr>
          <p:spPr>
            <a:xfrm>
              <a:off x="7879386" y="1450040"/>
              <a:ext cx="1078787" cy="113759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953E7"/>
            </a:solidFill>
            <a:ln cap="flat">
              <a:noFill/>
              <a:prstDash val="solid"/>
            </a:ln>
          </p:spPr>
          <p:txBody>
            <a:bodyPr lIns="0" tIns="0" rIns="0" bIns="0"/>
            <a:lstStyle/>
            <a:p>
              <a:endParaRPr lang="en-GB" dirty="0"/>
            </a:p>
          </p:txBody>
        </p:sp>
        <p:sp>
          <p:nvSpPr>
            <p:cNvPr id="11" name="Rectangle 10" descr="Upward trend">
              <a:extLst>
                <a:ext uri="{FF2B5EF4-FFF2-40B4-BE49-F238E27FC236}">
                  <a16:creationId xmlns:a16="http://schemas.microsoft.com/office/drawing/2014/main" id="{C9D51CA4-876D-4C83-A894-0E7CEB76D8E9}"/>
                </a:ext>
              </a:extLst>
            </p:cNvPr>
            <p:cNvSpPr/>
            <p:nvPr/>
          </p:nvSpPr>
          <p:spPr>
            <a:xfrm>
              <a:off x="8003567" y="1700467"/>
              <a:ext cx="736421" cy="659871"/>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lIns="0" tIns="0" rIns="0" bIns="0"/>
            <a:lstStyle/>
            <a:p>
              <a:endParaRPr lang="en-GB" dirty="0"/>
            </a:p>
          </p:txBody>
        </p:sp>
      </p:grpSp>
      <p:sp>
        <p:nvSpPr>
          <p:cNvPr id="12" name="Freeform: Shape 11">
            <a:extLst>
              <a:ext uri="{FF2B5EF4-FFF2-40B4-BE49-F238E27FC236}">
                <a16:creationId xmlns:a16="http://schemas.microsoft.com/office/drawing/2014/main" id="{BAE65736-92A4-47C6-BE6F-EC60F9339ABB}"/>
              </a:ext>
            </a:extLst>
          </p:cNvPr>
          <p:cNvSpPr/>
          <p:nvPr/>
        </p:nvSpPr>
        <p:spPr>
          <a:xfrm>
            <a:off x="6806537" y="1785326"/>
            <a:ext cx="3600001" cy="719998"/>
          </a:xfrm>
          <a:custGeom>
            <a:avLst/>
            <a:gdLst>
              <a:gd name="f0" fmla="val 10800000"/>
              <a:gd name="f1" fmla="val 5400000"/>
              <a:gd name="f2" fmla="val 180"/>
              <a:gd name="f3" fmla="val w"/>
              <a:gd name="f4" fmla="val h"/>
              <a:gd name="f5" fmla="val 0"/>
              <a:gd name="f6" fmla="val 3600000"/>
              <a:gd name="f7" fmla="val 720000"/>
              <a:gd name="f8" fmla="+- 0 0 -90"/>
              <a:gd name="f9" fmla="*/ f3 1 3600000"/>
              <a:gd name="f10" fmla="*/ f4 1 720000"/>
              <a:gd name="f11" fmla="val f5"/>
              <a:gd name="f12" fmla="val f6"/>
              <a:gd name="f13" fmla="val f7"/>
              <a:gd name="f14" fmla="*/ f8 f0 1"/>
              <a:gd name="f15" fmla="+- f13 0 f11"/>
              <a:gd name="f16" fmla="+- f12 0 f11"/>
              <a:gd name="f17" fmla="*/ f14 1 f2"/>
              <a:gd name="f18" fmla="*/ f16 1 3600000"/>
              <a:gd name="f19" fmla="*/ f15 1 720000"/>
              <a:gd name="f20" fmla="*/ 0 f16 1"/>
              <a:gd name="f21" fmla="*/ 0 f15 1"/>
              <a:gd name="f22" fmla="*/ 3600000 f16 1"/>
              <a:gd name="f23" fmla="*/ 720000 f15 1"/>
              <a:gd name="f24" fmla="+- f17 0 f1"/>
              <a:gd name="f25" fmla="*/ f20 1 3600000"/>
              <a:gd name="f26" fmla="*/ f21 1 720000"/>
              <a:gd name="f27" fmla="*/ f22 1 3600000"/>
              <a:gd name="f28" fmla="*/ f23 1 7200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600000"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1200150" rtl="0" fontAlgn="auto" hangingPunct="1">
              <a:lnSpc>
                <a:spcPct val="90000"/>
              </a:lnSpc>
              <a:spcBef>
                <a:spcPts val="0"/>
              </a:spcBef>
              <a:spcAft>
                <a:spcPts val="1100"/>
              </a:spcAft>
              <a:buNone/>
              <a:tabLst/>
              <a:defRPr sz="1800" b="0" i="0" u="none" strike="noStrike" kern="0" cap="all" spc="0" baseline="0">
                <a:solidFill>
                  <a:srgbClr val="000000"/>
                </a:solidFill>
                <a:uFillTx/>
              </a:defRPr>
            </a:pPr>
            <a:r>
              <a:rPr lang="en-GB" sz="2700" b="1" i="0" u="none" strike="noStrike" kern="1200" cap="all" spc="0" baseline="0" dirty="0">
                <a:solidFill>
                  <a:srgbClr val="000000"/>
                </a:solidFill>
                <a:uFillTx/>
                <a:latin typeface="Arial" panose="020B0604020202020204" pitchFamily="34" charset="0"/>
                <a:cs typeface="Arial" panose="020B0604020202020204" pitchFamily="34" charset="0"/>
              </a:rPr>
              <a:t>impact</a:t>
            </a:r>
            <a:endParaRPr lang="en-US" sz="2700" b="1" i="0" u="none" strike="noStrike" kern="1200" cap="all" spc="0" baseline="0" dirty="0">
              <a:solidFill>
                <a:srgbClr val="000000"/>
              </a:solidFill>
              <a:uFillTx/>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369B4B3D-9B61-40C9-8684-328DA8B558EC}"/>
              </a:ext>
            </a:extLst>
          </p:cNvPr>
          <p:cNvSpPr txBox="1"/>
          <p:nvPr/>
        </p:nvSpPr>
        <p:spPr>
          <a:xfrm>
            <a:off x="1127916" y="3296821"/>
            <a:ext cx="4310538" cy="2862322"/>
          </a:xfrm>
          <a:prstGeom prst="rect">
            <a:avLst/>
          </a:prstGeom>
          <a:noFill/>
        </p:spPr>
        <p:txBody>
          <a:bodyPr wrap="square" rtlCol="0">
            <a:spAutoFit/>
          </a:bodyPr>
          <a:lstStyle/>
          <a:p>
            <a:pPr marL="285750" indent="-285750">
              <a:buFont typeface="Arial" panose="020B0604020202020204" pitchFamily="34" charset="0"/>
              <a:buChar char="•"/>
            </a:pPr>
            <a:r>
              <a:rPr lang="en-GB" b="0" i="0" dirty="0">
                <a:solidFill>
                  <a:srgbClr val="444444"/>
                </a:solidFill>
                <a:effectLst/>
                <a:latin typeface="Roboto" panose="02000000000000000000" pitchFamily="2" charset="0"/>
              </a:rPr>
              <a:t>Brexit</a:t>
            </a:r>
          </a:p>
          <a:p>
            <a:pPr marL="285750" indent="-285750">
              <a:buFont typeface="Arial" panose="020B0604020202020204" pitchFamily="34" charset="0"/>
              <a:buChar char="•"/>
            </a:pPr>
            <a:r>
              <a:rPr lang="en-GB" dirty="0">
                <a:solidFill>
                  <a:srgbClr val="444444"/>
                </a:solidFill>
                <a:latin typeface="Roboto" panose="02000000000000000000" pitchFamily="2" charset="0"/>
              </a:rPr>
              <a:t>Immigration control</a:t>
            </a:r>
          </a:p>
          <a:p>
            <a:pPr marL="285750" indent="-285750">
              <a:buFont typeface="Arial" panose="020B0604020202020204" pitchFamily="34" charset="0"/>
              <a:buChar char="•"/>
            </a:pPr>
            <a:r>
              <a:rPr lang="en-GB" b="0" i="0" dirty="0">
                <a:solidFill>
                  <a:srgbClr val="444444"/>
                </a:solidFill>
                <a:effectLst/>
                <a:latin typeface="Roboto" panose="02000000000000000000" pitchFamily="2" charset="0"/>
              </a:rPr>
              <a:t>crimes</a:t>
            </a:r>
          </a:p>
          <a:p>
            <a:pPr marL="285750" indent="-285750">
              <a:buFont typeface="Arial" panose="020B0604020202020204" pitchFamily="34" charset="0"/>
              <a:buChar char="•"/>
            </a:pPr>
            <a:r>
              <a:rPr lang="en-GB" b="0" i="0" dirty="0">
                <a:solidFill>
                  <a:srgbClr val="444444"/>
                </a:solidFill>
                <a:effectLst/>
                <a:latin typeface="Roboto" panose="02000000000000000000" pitchFamily="2" charset="0"/>
              </a:rPr>
              <a:t>conflict</a:t>
            </a:r>
          </a:p>
          <a:p>
            <a:pPr marL="285750" indent="-285750">
              <a:buFont typeface="Arial" panose="020B0604020202020204" pitchFamily="34" charset="0"/>
              <a:buChar char="•"/>
            </a:pPr>
            <a:r>
              <a:rPr lang="en-GB" b="0" i="0" dirty="0">
                <a:solidFill>
                  <a:srgbClr val="444444"/>
                </a:solidFill>
                <a:effectLst/>
                <a:latin typeface="Roboto" panose="02000000000000000000" pitchFamily="2" charset="0"/>
              </a:rPr>
              <a:t>Finance/no capital</a:t>
            </a:r>
          </a:p>
          <a:p>
            <a:pPr marL="285750" indent="-285750">
              <a:buFont typeface="Arial" panose="020B0604020202020204" pitchFamily="34" charset="0"/>
              <a:buChar char="•"/>
            </a:pPr>
            <a:r>
              <a:rPr lang="en-GB" dirty="0">
                <a:solidFill>
                  <a:srgbClr val="444444"/>
                </a:solidFill>
                <a:latin typeface="Roboto" panose="02000000000000000000" pitchFamily="2" charset="0"/>
              </a:rPr>
              <a:t>Poor management</a:t>
            </a:r>
          </a:p>
          <a:p>
            <a:pPr marL="285750" indent="-285750">
              <a:buFont typeface="Arial" panose="020B0604020202020204" pitchFamily="34" charset="0"/>
              <a:buChar char="•"/>
            </a:pPr>
            <a:r>
              <a:rPr lang="en-GB" b="0" i="0" dirty="0">
                <a:solidFill>
                  <a:srgbClr val="444444"/>
                </a:solidFill>
                <a:effectLst/>
                <a:latin typeface="Roboto" panose="02000000000000000000" pitchFamily="2" charset="0"/>
              </a:rPr>
              <a:t>virus</a:t>
            </a:r>
          </a:p>
          <a:p>
            <a:pPr marL="285750" indent="-285750">
              <a:buFont typeface="Arial" panose="020B0604020202020204" pitchFamily="34" charset="0"/>
              <a:buChar char="•"/>
            </a:pPr>
            <a:r>
              <a:rPr lang="en-GB" dirty="0">
                <a:solidFill>
                  <a:srgbClr val="444444"/>
                </a:solidFill>
                <a:latin typeface="Roboto" panose="02000000000000000000" pitchFamily="2" charset="0"/>
              </a:rPr>
              <a:t>Travel time/ congestion</a:t>
            </a:r>
          </a:p>
          <a:p>
            <a:pPr marL="285750" indent="-285750">
              <a:buFont typeface="Arial" panose="020B0604020202020204" pitchFamily="34" charset="0"/>
              <a:buChar char="•"/>
            </a:pPr>
            <a:r>
              <a:rPr lang="en-GB" dirty="0">
                <a:solidFill>
                  <a:srgbClr val="444444"/>
                </a:solidFill>
                <a:latin typeface="Roboto" panose="02000000000000000000" pitchFamily="2" charset="0"/>
              </a:rPr>
              <a:t>TAX</a:t>
            </a:r>
            <a:endParaRPr lang="en-GB" b="0" i="0" dirty="0">
              <a:solidFill>
                <a:srgbClr val="444444"/>
              </a:solidFill>
              <a:effectLst/>
              <a:latin typeface="Roboto" panose="02000000000000000000" pitchFamily="2" charset="0"/>
            </a:endParaRPr>
          </a:p>
          <a:p>
            <a:pPr marL="285750" indent="-285750">
              <a:buFont typeface="Arial" panose="020B0604020202020204" pitchFamily="34" charset="0"/>
              <a:buChar char="•"/>
            </a:pPr>
            <a:endParaRPr lang="en-GB" dirty="0">
              <a:solidFill>
                <a:srgbClr val="002060"/>
              </a:solidFill>
            </a:endParaRPr>
          </a:p>
        </p:txBody>
      </p:sp>
      <p:sp>
        <p:nvSpPr>
          <p:cNvPr id="2" name="TextBox 1">
            <a:extLst>
              <a:ext uri="{FF2B5EF4-FFF2-40B4-BE49-F238E27FC236}">
                <a16:creationId xmlns:a16="http://schemas.microsoft.com/office/drawing/2014/main" id="{7F37B0D0-2F9F-469B-A88E-7242D07AF016}"/>
              </a:ext>
            </a:extLst>
          </p:cNvPr>
          <p:cNvSpPr txBox="1"/>
          <p:nvPr/>
        </p:nvSpPr>
        <p:spPr>
          <a:xfrm>
            <a:off x="6566370" y="2838848"/>
            <a:ext cx="5107470" cy="369331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BREXIT-affecting peoples immigration status, which is affecting general people and business organisations.</a:t>
            </a:r>
          </a:p>
          <a:p>
            <a:pPr marL="285750" indent="-285750">
              <a:buFont typeface="Arial" panose="020B0604020202020204" pitchFamily="34" charset="0"/>
              <a:buChar char="•"/>
            </a:pPr>
            <a:r>
              <a:rPr lang="en-GB" dirty="0">
                <a:solidFill>
                  <a:schemeClr val="bg1"/>
                </a:solidFill>
              </a:rPr>
              <a:t>COVID- the impact of covid is so huge it is affecting the economic of the whole country</a:t>
            </a:r>
          </a:p>
          <a:p>
            <a:pPr marL="285750" indent="-285750">
              <a:buFont typeface="Arial" panose="020B0604020202020204" pitchFamily="34" charset="0"/>
              <a:buChar char="•"/>
            </a:pPr>
            <a:r>
              <a:rPr lang="en-GB" dirty="0">
                <a:solidFill>
                  <a:schemeClr val="bg1"/>
                </a:solidFill>
              </a:rPr>
              <a:t> If the UK Prime Minister is not managing the country properly the economic will be poor, people in the </a:t>
            </a:r>
            <a:r>
              <a:rPr lang="en-GB" dirty="0" err="1">
                <a:solidFill>
                  <a:schemeClr val="bg1"/>
                </a:solidFill>
              </a:rPr>
              <a:t>uk</a:t>
            </a:r>
            <a:r>
              <a:rPr lang="en-GB" dirty="0">
                <a:solidFill>
                  <a:schemeClr val="bg1"/>
                </a:solidFill>
              </a:rPr>
              <a:t> will be even more stressed as it will affect people's overall health, finance and lifestyle.</a:t>
            </a:r>
          </a:p>
          <a:p>
            <a:pPr marL="285750" indent="-285750">
              <a:buFont typeface="Arial" panose="020B0604020202020204" pitchFamily="34" charset="0"/>
              <a:buChar char="•"/>
            </a:pPr>
            <a:r>
              <a:rPr lang="en-GB" dirty="0">
                <a:solidFill>
                  <a:schemeClr val="bg1"/>
                </a:solidFill>
              </a:rPr>
              <a:t>High tax is affecting businesses and the general public.</a:t>
            </a:r>
          </a:p>
          <a:p>
            <a:pPr marL="285750" indent="-285750">
              <a:buFont typeface="Arial" panose="020B0604020202020204" pitchFamily="34" charset="0"/>
              <a:buChar char="•"/>
            </a:pPr>
            <a:endParaRPr lang="en-GB" dirty="0">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2950F-EADF-484D-BF76-49A1DD1350C7}"/>
              </a:ext>
            </a:extLst>
          </p:cNvPr>
          <p:cNvSpPr>
            <a:spLocks noGrp="1"/>
          </p:cNvSpPr>
          <p:nvPr>
            <p:ph type="title"/>
          </p:nvPr>
        </p:nvSpPr>
        <p:spPr>
          <a:xfrm>
            <a:off x="3209925" y="-191568"/>
            <a:ext cx="6924674" cy="1111786"/>
          </a:xfrm>
        </p:spPr>
        <p:txBody>
          <a:bodyPr>
            <a:normAutofit/>
          </a:bodyPr>
          <a:lstStyle/>
          <a:p>
            <a:r>
              <a:rPr lang="en-US" sz="3200" cap="all" spc="-100" dirty="0">
                <a:solidFill>
                  <a:srgbClr val="FFFFFF"/>
                </a:solidFill>
                <a:highlight>
                  <a:srgbClr val="C0C0C0"/>
                </a:highlight>
              </a:rPr>
              <a:t>Environmental Analysis :   PESTLE </a:t>
            </a:r>
            <a:endParaRPr lang="en-GB" sz="3200" dirty="0">
              <a:highlight>
                <a:srgbClr val="C0C0C0"/>
              </a:highlight>
            </a:endParaRPr>
          </a:p>
        </p:txBody>
      </p:sp>
      <p:graphicFrame>
        <p:nvGraphicFramePr>
          <p:cNvPr id="4" name="Table 3">
            <a:extLst>
              <a:ext uri="{FF2B5EF4-FFF2-40B4-BE49-F238E27FC236}">
                <a16:creationId xmlns:a16="http://schemas.microsoft.com/office/drawing/2014/main" id="{736EB6DB-1FC6-4809-BF35-BEE7F23C9D2B}"/>
              </a:ext>
            </a:extLst>
          </p:cNvPr>
          <p:cNvGraphicFramePr>
            <a:graphicFrameLocks noGrp="1"/>
          </p:cNvGraphicFramePr>
          <p:nvPr>
            <p:extLst>
              <p:ext uri="{D42A27DB-BD31-4B8C-83A1-F6EECF244321}">
                <p14:modId xmlns:p14="http://schemas.microsoft.com/office/powerpoint/2010/main" val="3463746851"/>
              </p:ext>
            </p:extLst>
          </p:nvPr>
        </p:nvGraphicFramePr>
        <p:xfrm>
          <a:off x="438149" y="647965"/>
          <a:ext cx="5657851" cy="6098584"/>
        </p:xfrm>
        <a:graphic>
          <a:graphicData uri="http://schemas.openxmlformats.org/drawingml/2006/table">
            <a:tbl>
              <a:tblPr firstRow="1" firstCol="1" bandRow="1"/>
              <a:tblGrid>
                <a:gridCol w="1351673">
                  <a:extLst>
                    <a:ext uri="{9D8B030D-6E8A-4147-A177-3AD203B41FA5}">
                      <a16:colId xmlns:a16="http://schemas.microsoft.com/office/drawing/2014/main" val="1071346194"/>
                    </a:ext>
                  </a:extLst>
                </a:gridCol>
                <a:gridCol w="1099969">
                  <a:extLst>
                    <a:ext uri="{9D8B030D-6E8A-4147-A177-3AD203B41FA5}">
                      <a16:colId xmlns:a16="http://schemas.microsoft.com/office/drawing/2014/main" val="3867746137"/>
                    </a:ext>
                  </a:extLst>
                </a:gridCol>
                <a:gridCol w="2025109">
                  <a:extLst>
                    <a:ext uri="{9D8B030D-6E8A-4147-A177-3AD203B41FA5}">
                      <a16:colId xmlns:a16="http://schemas.microsoft.com/office/drawing/2014/main" val="512056154"/>
                    </a:ext>
                  </a:extLst>
                </a:gridCol>
                <a:gridCol w="1181100">
                  <a:extLst>
                    <a:ext uri="{9D8B030D-6E8A-4147-A177-3AD203B41FA5}">
                      <a16:colId xmlns:a16="http://schemas.microsoft.com/office/drawing/2014/main" val="3788254515"/>
                    </a:ext>
                  </a:extLst>
                </a:gridCol>
              </a:tblGrid>
              <a:tr h="291376">
                <a:tc>
                  <a:txBody>
                    <a:bodyPr/>
                    <a:lstStyle/>
                    <a:p>
                      <a:pPr>
                        <a:lnSpc>
                          <a:spcPct val="107000"/>
                        </a:lnSpc>
                        <a:spcAft>
                          <a:spcPts val="800"/>
                        </a:spcAft>
                      </a:pP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a:noFill/>
                    </a:lnL>
                    <a:lnR w="28575" cap="flat" cmpd="sng" algn="ctr">
                      <a:solidFill>
                        <a:srgbClr val="FFFFFF"/>
                      </a:solidFill>
                      <a:prstDash val="solid"/>
                      <a:round/>
                      <a:headEnd type="none" w="med" len="med"/>
                      <a:tailEnd type="none" w="med" len="med"/>
                    </a:lnR>
                    <a:lnT>
                      <a:noFill/>
                    </a:lnT>
                    <a:lnB w="28575" cap="flat" cmpd="sng" algn="ctr">
                      <a:solidFill>
                        <a:srgbClr val="FFFFFF"/>
                      </a:solidFill>
                      <a:prstDash val="solid"/>
                      <a:round/>
                      <a:headEnd type="none" w="med" len="med"/>
                      <a:tailEnd type="none" w="med" len="med"/>
                    </a:lnB>
                    <a:solidFill>
                      <a:srgbClr val="57585B"/>
                    </a:solidFill>
                  </a:tcPr>
                </a:tc>
                <a:tc>
                  <a:txBody>
                    <a:bodyPr/>
                    <a:lstStyle/>
                    <a:p>
                      <a:pPr>
                        <a:lnSpc>
                          <a:spcPct val="107000"/>
                        </a:lnSpc>
                        <a:spcAft>
                          <a:spcPts val="800"/>
                        </a:spcAft>
                      </a:pPr>
                      <a:r>
                        <a:rPr lang="en-GB" sz="800" dirty="0">
                          <a:solidFill>
                            <a:srgbClr val="FFFFFF"/>
                          </a:solidFill>
                          <a:effectLst/>
                          <a:latin typeface="Arial" panose="020B0604020202020204" pitchFamily="34" charset="0"/>
                          <a:ea typeface="Calibri" panose="020F0502020204030204" pitchFamily="34" charset="0"/>
                          <a:cs typeface="Arial" panose="020B0604020202020204" pitchFamily="34" charset="0"/>
                        </a:rPr>
                        <a:t>External factors to consider</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a:noFill/>
                    </a:lnT>
                    <a:lnB w="28575" cap="flat" cmpd="sng" algn="ctr">
                      <a:solidFill>
                        <a:srgbClr val="FFFFFF"/>
                      </a:solidFill>
                      <a:prstDash val="solid"/>
                      <a:round/>
                      <a:headEnd type="none" w="med" len="med"/>
                      <a:tailEnd type="none" w="med" len="med"/>
                    </a:lnB>
                    <a:solidFill>
                      <a:srgbClr val="57585B"/>
                    </a:solidFill>
                  </a:tcPr>
                </a:tc>
                <a:tc>
                  <a:txBody>
                    <a:bodyPr/>
                    <a:lstStyle/>
                    <a:p>
                      <a:pPr>
                        <a:lnSpc>
                          <a:spcPct val="107000"/>
                        </a:lnSpc>
                        <a:spcAft>
                          <a:spcPts val="800"/>
                        </a:spcAft>
                      </a:pPr>
                      <a:r>
                        <a:rPr lang="en-GB" sz="800">
                          <a:solidFill>
                            <a:srgbClr val="FFFFFF"/>
                          </a:solidFill>
                          <a:effectLst/>
                          <a:latin typeface="Arial" panose="020B0604020202020204" pitchFamily="34" charset="0"/>
                          <a:ea typeface="Calibri" panose="020F0502020204030204" pitchFamily="34" charset="0"/>
                          <a:cs typeface="Arial" panose="020B0604020202020204" pitchFamily="34" charset="0"/>
                        </a:rPr>
                        <a:t>Factors affected within my industry</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nchor="b">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a:noFill/>
                    </a:lnT>
                    <a:lnB w="28575" cap="flat" cmpd="sng" algn="ctr">
                      <a:solidFill>
                        <a:srgbClr val="FFFFFF"/>
                      </a:solidFill>
                      <a:prstDash val="solid"/>
                      <a:round/>
                      <a:headEnd type="none" w="med" len="med"/>
                      <a:tailEnd type="none" w="med" len="med"/>
                    </a:lnB>
                    <a:solidFill>
                      <a:srgbClr val="57585B"/>
                    </a:solidFill>
                  </a:tcPr>
                </a:tc>
                <a:tc>
                  <a:txBody>
                    <a:bodyPr/>
                    <a:lstStyle/>
                    <a:p>
                      <a:pPr>
                        <a:lnSpc>
                          <a:spcPct val="107000"/>
                        </a:lnSpc>
                        <a:spcAft>
                          <a:spcPts val="800"/>
                        </a:spcAft>
                      </a:pPr>
                      <a:r>
                        <a:rPr lang="en-GB" sz="800" dirty="0">
                          <a:solidFill>
                            <a:srgbClr val="FFFFFF"/>
                          </a:solidFill>
                          <a:effectLst/>
                          <a:latin typeface="Arial" panose="020B0604020202020204" pitchFamily="34" charset="0"/>
                          <a:ea typeface="Calibri" panose="020F0502020204030204" pitchFamily="34" charset="0"/>
                          <a:cs typeface="Arial" panose="020B0604020202020204" pitchFamily="34" charset="0"/>
                        </a:rPr>
                        <a:t>Importance to organisation</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w="28575" cap="flat" cmpd="sng" algn="ctr">
                      <a:solidFill>
                        <a:srgbClr val="FFFFFF"/>
                      </a:solidFill>
                      <a:prstDash val="solid"/>
                      <a:round/>
                      <a:headEnd type="none" w="med" len="med"/>
                      <a:tailEnd type="none" w="med" len="med"/>
                    </a:lnL>
                    <a:lnR>
                      <a:noFill/>
                    </a:lnR>
                    <a:lnT>
                      <a:noFill/>
                    </a:lnT>
                    <a:lnB w="28575" cap="flat" cmpd="sng" algn="ctr">
                      <a:solidFill>
                        <a:srgbClr val="FFFFFF"/>
                      </a:solidFill>
                      <a:prstDash val="solid"/>
                      <a:round/>
                      <a:headEnd type="none" w="med" len="med"/>
                      <a:tailEnd type="none" w="med" len="med"/>
                    </a:lnB>
                    <a:solidFill>
                      <a:srgbClr val="57585B"/>
                    </a:solidFill>
                  </a:tcPr>
                </a:tc>
                <a:extLst>
                  <a:ext uri="{0D108BD9-81ED-4DB2-BD59-A6C34878D82A}">
                    <a16:rowId xmlns:a16="http://schemas.microsoft.com/office/drawing/2014/main" val="1094776216"/>
                  </a:ext>
                </a:extLst>
              </a:tr>
              <a:tr h="1778751">
                <a:tc>
                  <a:txBody>
                    <a:bodyPr/>
                    <a:lstStyle/>
                    <a:p>
                      <a:pPr>
                        <a:lnSpc>
                          <a:spcPct val="107000"/>
                        </a:lnSpc>
                        <a:spcAft>
                          <a:spcPts val="800"/>
                        </a:spcAft>
                      </a:pPr>
                      <a:r>
                        <a:rPr lang="en-GB" sz="900">
                          <a:solidFill>
                            <a:srgbClr val="FFFFFF"/>
                          </a:solidFill>
                          <a:effectLst/>
                          <a:latin typeface="Arial" panose="020B0604020202020204" pitchFamily="34" charset="0"/>
                          <a:ea typeface="Calibri" panose="020F0502020204030204" pitchFamily="34" charset="0"/>
                          <a:cs typeface="Arial" panose="020B0604020202020204" pitchFamily="34" charset="0"/>
                        </a:rPr>
                        <a:t>POLITICAL</a:t>
                      </a:r>
                      <a:endParaRPr lang="en-GB" sz="9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a:noFill/>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520D5D"/>
                    </a:solidFill>
                  </a:tcPr>
                </a:tc>
                <a:tc>
                  <a:txBody>
                    <a:bodyPr/>
                    <a:lstStyle/>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Government policy</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Political stability</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Tax</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Industry regulations Global trade agreements and or restrictions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4DAE6"/>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Increase in the national minimum wage will affect the profit/capital of the organisation.</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Brexit-If an employee loss’s their right to remain in the UK, due to changes in immigration control, the employees will need to be replaced, which means more cost for the organisation.</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Increasing tax will affect every organisation and consumer rights</a:t>
                      </a:r>
                    </a:p>
                  </a:txBody>
                  <a:tcPr marL="34069" marR="31355" marT="20200" marB="20501">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4DAE6"/>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p>
                      <a:pPr>
                        <a:lnSpc>
                          <a:spcPct val="107000"/>
                        </a:lnSpc>
                        <a:spcAft>
                          <a:spcPts val="800"/>
                        </a:spcAft>
                      </a:pP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txBody>
                  <a:tcPr marL="34069" marR="31355" marT="20200" marB="20501">
                    <a:lnL w="28575" cap="flat" cmpd="sng" algn="ctr">
                      <a:solidFill>
                        <a:srgbClr val="FFFFFF"/>
                      </a:solidFill>
                      <a:prstDash val="solid"/>
                      <a:round/>
                      <a:headEnd type="none" w="med" len="med"/>
                      <a:tailEnd type="none" w="med" len="med"/>
                    </a:lnL>
                    <a:lnR>
                      <a:noFill/>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4DAE6"/>
                    </a:solidFill>
                  </a:tcPr>
                </a:tc>
                <a:extLst>
                  <a:ext uri="{0D108BD9-81ED-4DB2-BD59-A6C34878D82A}">
                    <a16:rowId xmlns:a16="http://schemas.microsoft.com/office/drawing/2014/main" val="663348783"/>
                  </a:ext>
                </a:extLst>
              </a:tr>
              <a:tr h="2104449">
                <a:tc>
                  <a:txBody>
                    <a:bodyPr/>
                    <a:lstStyle/>
                    <a:p>
                      <a:pPr>
                        <a:lnSpc>
                          <a:spcPct val="107000"/>
                        </a:lnSpc>
                        <a:spcAft>
                          <a:spcPts val="800"/>
                        </a:spcAft>
                      </a:pPr>
                      <a:r>
                        <a:rPr lang="en-GB" sz="900">
                          <a:solidFill>
                            <a:srgbClr val="333333"/>
                          </a:solidFill>
                          <a:effectLst/>
                          <a:latin typeface="Arial" panose="020B0604020202020204" pitchFamily="34" charset="0"/>
                          <a:ea typeface="Calibri" panose="020F0502020204030204" pitchFamily="34" charset="0"/>
                          <a:cs typeface="Arial" panose="020B0604020202020204" pitchFamily="34" charset="0"/>
                        </a:rPr>
                        <a:t>ECONOMIC</a:t>
                      </a:r>
                      <a:endParaRPr lang="en-GB" sz="9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a:noFill/>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C20E"/>
                    </a:solidFill>
                  </a:tcPr>
                </a:tc>
                <a:tc>
                  <a:txBody>
                    <a:bodyPr/>
                    <a:lstStyle/>
                    <a:p>
                      <a:pPr>
                        <a:lnSpc>
                          <a:spcPct val="107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Exchange rates</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Globalisation</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98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Economic growth/ decline</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Inflation</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Interest rates</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Cost of living</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Labour costs</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Consumer spending habits</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F5DA"/>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Economic growth/decline affects peoples daily living expenses/ finance/ accommodation.</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 interest rates affect people/ business affordability on borrowing money from banks, its affects people who are wanting to get a mortgage.</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Consumer spending habits are affecting the whole country, some people are spending too much money on unnecessary expenditure which is affecting their finance, and then this is leading to homelessness, no food, affecting education.</a:t>
                      </a:r>
                    </a:p>
                  </a:txBody>
                  <a:tcPr marL="34069" marR="31355" marT="20200" marB="20501">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F5DA"/>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txBody>
                  <a:tcPr marL="34069" marR="31355" marT="20200" marB="20501">
                    <a:lnL w="28575" cap="flat" cmpd="sng" algn="ctr">
                      <a:solidFill>
                        <a:srgbClr val="FFFFFF"/>
                      </a:solidFill>
                      <a:prstDash val="solid"/>
                      <a:round/>
                      <a:headEnd type="none" w="med" len="med"/>
                      <a:tailEnd type="none" w="med" len="med"/>
                    </a:lnL>
                    <a:lnR>
                      <a:noFill/>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F5DA"/>
                    </a:solidFill>
                  </a:tcPr>
                </a:tc>
                <a:extLst>
                  <a:ext uri="{0D108BD9-81ED-4DB2-BD59-A6C34878D82A}">
                    <a16:rowId xmlns:a16="http://schemas.microsoft.com/office/drawing/2014/main" val="1339275853"/>
                  </a:ext>
                </a:extLst>
              </a:tr>
              <a:tr h="1918532">
                <a:tc>
                  <a:txBody>
                    <a:bodyPr/>
                    <a:lstStyle/>
                    <a:p>
                      <a:pPr>
                        <a:lnSpc>
                          <a:spcPct val="107000"/>
                        </a:lnSpc>
                        <a:spcAft>
                          <a:spcPts val="800"/>
                        </a:spcAft>
                      </a:pPr>
                      <a:r>
                        <a:rPr lang="en-GB" sz="900" dirty="0">
                          <a:solidFill>
                            <a:srgbClr val="FFFFFF"/>
                          </a:solidFill>
                          <a:effectLst/>
                          <a:latin typeface="Arial" panose="020B0604020202020204" pitchFamily="34" charset="0"/>
                          <a:ea typeface="Calibri" panose="020F0502020204030204" pitchFamily="34" charset="0"/>
                          <a:cs typeface="Arial" panose="020B0604020202020204" pitchFamily="34" charset="0"/>
                        </a:rPr>
                        <a:t>SOCIAL</a:t>
                      </a:r>
                      <a:endParaRPr lang="en-GB" sz="9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a:noFill/>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a:noFill/>
                    </a:lnB>
                    <a:solidFill>
                      <a:srgbClr val="00838E"/>
                    </a:solidFill>
                  </a:tcPr>
                </a:tc>
                <a:tc>
                  <a:txBody>
                    <a:bodyPr/>
                    <a:lstStyle/>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Consumer trends/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tastes, </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Fashions </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98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Consumer buying habits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Lifestyle factors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Career attitudes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Work-life balance Population demographics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4069" marR="31355" marT="20200" marB="20501">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a:noFill/>
                    </a:lnB>
                    <a:solidFill>
                      <a:srgbClr val="D8ECEE"/>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Consumer trends /fashion tastes are affecting business to keep up with new trends.</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Lifestyle factors are affecting people in the </a:t>
                      </a:r>
                      <a:r>
                        <a:rPr lang="en-GB" sz="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Uk</a:t>
                      </a: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as majority of the people in the UK are choosing junk food over healthy food, and instead of choosing  to go to the gym people are busy on using social networks, theses are causing health concerns.</a:t>
                      </a:r>
                    </a:p>
                  </a:txBody>
                  <a:tcPr marL="34069" marR="31355" marT="20200" marB="20501">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a:noFill/>
                    </a:lnB>
                    <a:solidFill>
                      <a:srgbClr val="D8ECEE"/>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Medium</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txBody>
                  <a:tcPr marL="34069" marR="31355" marT="20200" marB="20501">
                    <a:lnL w="28575" cap="flat" cmpd="sng" algn="ctr">
                      <a:solidFill>
                        <a:srgbClr val="FFFFFF"/>
                      </a:solidFill>
                      <a:prstDash val="solid"/>
                      <a:round/>
                      <a:headEnd type="none" w="med" len="med"/>
                      <a:tailEnd type="none" w="med" len="med"/>
                    </a:lnL>
                    <a:lnR>
                      <a:noFill/>
                    </a:lnR>
                    <a:lnT w="28575" cap="flat" cmpd="sng" algn="ctr">
                      <a:solidFill>
                        <a:srgbClr val="FFFFFF"/>
                      </a:solidFill>
                      <a:prstDash val="solid"/>
                      <a:round/>
                      <a:headEnd type="none" w="med" len="med"/>
                      <a:tailEnd type="none" w="med" len="med"/>
                    </a:lnT>
                    <a:lnB>
                      <a:noFill/>
                    </a:lnB>
                    <a:solidFill>
                      <a:srgbClr val="D8ECEE"/>
                    </a:solidFill>
                  </a:tcPr>
                </a:tc>
                <a:extLst>
                  <a:ext uri="{0D108BD9-81ED-4DB2-BD59-A6C34878D82A}">
                    <a16:rowId xmlns:a16="http://schemas.microsoft.com/office/drawing/2014/main" val="3538096756"/>
                  </a:ext>
                </a:extLst>
              </a:tr>
            </a:tbl>
          </a:graphicData>
        </a:graphic>
      </p:graphicFrame>
      <p:graphicFrame>
        <p:nvGraphicFramePr>
          <p:cNvPr id="5" name="Table 4">
            <a:extLst>
              <a:ext uri="{FF2B5EF4-FFF2-40B4-BE49-F238E27FC236}">
                <a16:creationId xmlns:a16="http://schemas.microsoft.com/office/drawing/2014/main" id="{424B2B99-9234-46D4-9456-778FE4580386}"/>
              </a:ext>
            </a:extLst>
          </p:cNvPr>
          <p:cNvGraphicFramePr>
            <a:graphicFrameLocks noGrp="1"/>
          </p:cNvGraphicFramePr>
          <p:nvPr>
            <p:extLst>
              <p:ext uri="{D42A27DB-BD31-4B8C-83A1-F6EECF244321}">
                <p14:modId xmlns:p14="http://schemas.microsoft.com/office/powerpoint/2010/main" val="2040012668"/>
              </p:ext>
            </p:extLst>
          </p:nvPr>
        </p:nvGraphicFramePr>
        <p:xfrm>
          <a:off x="6410325" y="647965"/>
          <a:ext cx="5419724" cy="6093108"/>
        </p:xfrm>
        <a:graphic>
          <a:graphicData uri="http://schemas.openxmlformats.org/drawingml/2006/table">
            <a:tbl>
              <a:tblPr firstRow="1" firstCol="1" bandRow="1"/>
              <a:tblGrid>
                <a:gridCol w="1294786">
                  <a:extLst>
                    <a:ext uri="{9D8B030D-6E8A-4147-A177-3AD203B41FA5}">
                      <a16:colId xmlns:a16="http://schemas.microsoft.com/office/drawing/2014/main" val="4178054373"/>
                    </a:ext>
                  </a:extLst>
                </a:gridCol>
                <a:gridCol w="1053672">
                  <a:extLst>
                    <a:ext uri="{9D8B030D-6E8A-4147-A177-3AD203B41FA5}">
                      <a16:colId xmlns:a16="http://schemas.microsoft.com/office/drawing/2014/main" val="2811912665"/>
                    </a:ext>
                  </a:extLst>
                </a:gridCol>
                <a:gridCol w="1957049">
                  <a:extLst>
                    <a:ext uri="{9D8B030D-6E8A-4147-A177-3AD203B41FA5}">
                      <a16:colId xmlns:a16="http://schemas.microsoft.com/office/drawing/2014/main" val="1840307916"/>
                    </a:ext>
                  </a:extLst>
                </a:gridCol>
                <a:gridCol w="1114217">
                  <a:extLst>
                    <a:ext uri="{9D8B030D-6E8A-4147-A177-3AD203B41FA5}">
                      <a16:colId xmlns:a16="http://schemas.microsoft.com/office/drawing/2014/main" val="2447792496"/>
                    </a:ext>
                  </a:extLst>
                </a:gridCol>
              </a:tblGrid>
              <a:tr h="361844">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txBody>
                  <a:tcPr marL="35605" marR="23317" marT="21111" marB="21426">
                    <a:lnL>
                      <a:noFill/>
                    </a:lnL>
                    <a:lnR w="28575" cap="flat" cmpd="sng" algn="ctr">
                      <a:solidFill>
                        <a:srgbClr val="FFFFFF"/>
                      </a:solidFill>
                      <a:prstDash val="solid"/>
                      <a:round/>
                      <a:headEnd type="none" w="med" len="med"/>
                      <a:tailEnd type="none" w="med" len="med"/>
                    </a:lnR>
                    <a:lnT>
                      <a:noFill/>
                    </a:lnT>
                    <a:lnB w="28575" cap="flat" cmpd="sng" algn="ctr">
                      <a:solidFill>
                        <a:srgbClr val="FFFFFF"/>
                      </a:solidFill>
                      <a:prstDash val="solid"/>
                      <a:round/>
                      <a:headEnd type="none" w="med" len="med"/>
                      <a:tailEnd type="none" w="med" len="med"/>
                    </a:lnB>
                    <a:solidFill>
                      <a:srgbClr val="57585B"/>
                    </a:solidFill>
                  </a:tcPr>
                </a:tc>
                <a:tc>
                  <a:txBody>
                    <a:bodyPr/>
                    <a:lstStyle/>
                    <a:p>
                      <a:pPr marR="172085">
                        <a:lnSpc>
                          <a:spcPct val="107000"/>
                        </a:lnSpc>
                        <a:spcAft>
                          <a:spcPts val="800"/>
                        </a:spcAft>
                      </a:pPr>
                      <a:r>
                        <a:rPr lang="en-GB" sz="800" dirty="0">
                          <a:solidFill>
                            <a:srgbClr val="FFFFFF"/>
                          </a:solidFill>
                          <a:effectLst/>
                          <a:latin typeface="Arial" panose="020B0604020202020204" pitchFamily="34" charset="0"/>
                          <a:ea typeface="Calibri" panose="020F0502020204030204" pitchFamily="34" charset="0"/>
                          <a:cs typeface="Arial" panose="020B0604020202020204" pitchFamily="34" charset="0"/>
                        </a:rPr>
                        <a:t>External factors to consider</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a:noFill/>
                    </a:lnT>
                    <a:lnB w="28575" cap="flat" cmpd="sng" algn="ctr">
                      <a:solidFill>
                        <a:srgbClr val="FFFFFF"/>
                      </a:solidFill>
                      <a:prstDash val="solid"/>
                      <a:round/>
                      <a:headEnd type="none" w="med" len="med"/>
                      <a:tailEnd type="none" w="med" len="med"/>
                    </a:lnB>
                    <a:solidFill>
                      <a:srgbClr val="57585B"/>
                    </a:solidFill>
                  </a:tcPr>
                </a:tc>
                <a:tc>
                  <a:txBody>
                    <a:bodyPr/>
                    <a:lstStyle/>
                    <a:p>
                      <a:pPr>
                        <a:lnSpc>
                          <a:spcPct val="107000"/>
                        </a:lnSpc>
                        <a:spcAft>
                          <a:spcPts val="800"/>
                        </a:spcAft>
                      </a:pPr>
                      <a:r>
                        <a:rPr lang="en-GB" sz="800" dirty="0">
                          <a:solidFill>
                            <a:srgbClr val="FFFFFF"/>
                          </a:solidFill>
                          <a:effectLst/>
                          <a:latin typeface="Arial" panose="020B0604020202020204" pitchFamily="34" charset="0"/>
                          <a:ea typeface="Calibri" panose="020F0502020204030204" pitchFamily="34" charset="0"/>
                          <a:cs typeface="Arial" panose="020B0604020202020204" pitchFamily="34" charset="0"/>
                        </a:rPr>
                        <a:t>Factors affected within my industry</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nchor="b">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a:noFill/>
                    </a:lnT>
                    <a:lnB w="28575" cap="flat" cmpd="sng" algn="ctr">
                      <a:solidFill>
                        <a:srgbClr val="FFFFFF"/>
                      </a:solidFill>
                      <a:prstDash val="solid"/>
                      <a:round/>
                      <a:headEnd type="none" w="med" len="med"/>
                      <a:tailEnd type="none" w="med" len="med"/>
                    </a:lnB>
                    <a:solidFill>
                      <a:srgbClr val="57585B"/>
                    </a:solidFill>
                  </a:tcPr>
                </a:tc>
                <a:tc>
                  <a:txBody>
                    <a:bodyPr/>
                    <a:lstStyle/>
                    <a:p>
                      <a:pPr>
                        <a:lnSpc>
                          <a:spcPct val="107000"/>
                        </a:lnSpc>
                        <a:spcAft>
                          <a:spcPts val="800"/>
                        </a:spcAft>
                      </a:pPr>
                      <a:r>
                        <a:rPr lang="en-GB" sz="800" dirty="0">
                          <a:solidFill>
                            <a:srgbClr val="FFFFFF"/>
                          </a:solidFill>
                          <a:effectLst/>
                          <a:latin typeface="Arial" panose="020B0604020202020204" pitchFamily="34" charset="0"/>
                          <a:ea typeface="Calibri" panose="020F0502020204030204" pitchFamily="34" charset="0"/>
                          <a:cs typeface="Arial" panose="020B0604020202020204" pitchFamily="34" charset="0"/>
                        </a:rPr>
                        <a:t>Importance to organisation</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lnL w="28575" cap="flat" cmpd="sng" algn="ctr">
                      <a:solidFill>
                        <a:srgbClr val="FFFFFF"/>
                      </a:solidFill>
                      <a:prstDash val="solid"/>
                      <a:round/>
                      <a:headEnd type="none" w="med" len="med"/>
                      <a:tailEnd type="none" w="med" len="med"/>
                    </a:lnL>
                    <a:lnR>
                      <a:noFill/>
                    </a:lnR>
                    <a:lnT>
                      <a:noFill/>
                    </a:lnT>
                    <a:lnB w="28575" cap="flat" cmpd="sng" algn="ctr">
                      <a:solidFill>
                        <a:srgbClr val="FFFFFF"/>
                      </a:solidFill>
                      <a:prstDash val="solid"/>
                      <a:round/>
                      <a:headEnd type="none" w="med" len="med"/>
                      <a:tailEnd type="none" w="med" len="med"/>
                    </a:lnB>
                    <a:solidFill>
                      <a:srgbClr val="57585B"/>
                    </a:solidFill>
                  </a:tcPr>
                </a:tc>
                <a:extLst>
                  <a:ext uri="{0D108BD9-81ED-4DB2-BD59-A6C34878D82A}">
                    <a16:rowId xmlns:a16="http://schemas.microsoft.com/office/drawing/2014/main" val="3808282182"/>
                  </a:ext>
                </a:extLst>
              </a:tr>
              <a:tr h="2341995">
                <a:tc>
                  <a:txBody>
                    <a:bodyPr/>
                    <a:lstStyle/>
                    <a:p>
                      <a:pPr>
                        <a:lnSpc>
                          <a:spcPct val="107000"/>
                        </a:lnSpc>
                        <a:spcAft>
                          <a:spcPts val="800"/>
                        </a:spcAft>
                      </a:pPr>
                      <a:r>
                        <a:rPr lang="en-GB" sz="800" dirty="0">
                          <a:solidFill>
                            <a:srgbClr val="FFFFFF"/>
                          </a:solidFill>
                          <a:effectLst/>
                          <a:latin typeface="Arial" panose="020B0604020202020204" pitchFamily="34" charset="0"/>
                          <a:ea typeface="Calibri" panose="020F0502020204030204" pitchFamily="34" charset="0"/>
                          <a:cs typeface="Arial" panose="020B0604020202020204" pitchFamily="34" charset="0"/>
                        </a:rPr>
                        <a:t>TECHNOLOGY</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lnL>
                      <a:noFill/>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520D5D"/>
                    </a:solidFill>
                  </a:tcPr>
                </a:tc>
                <a:tc>
                  <a:txBody>
                    <a:bodyPr/>
                    <a:lstStyle/>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Automation</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R="121285">
                        <a:lnSpc>
                          <a:spcPct val="98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Innovation Disruptive technologies social networking</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Upgrades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Robotics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Artificial Intelligence</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Security</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4DAE6"/>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Technology is upgrading so fast in the </a:t>
                      </a:r>
                      <a:r>
                        <a:rPr lang="en-GB" sz="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uk</a:t>
                      </a: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people are constantly on the lookout to upgrading their car/mobile/laptops, its beneficial for the rich, however it’s a disadvantage for the poorer community.</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Robots replacing human job roles, it may be an advantage for a business, however it is a disadvantage for employees, as the person has look for new employment.</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Social networking means people are not meeting in person as they used to.</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txBody>
                  <a:tcPr marL="35605" marR="23317" marT="21111" marB="21426">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4DAE6"/>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Medium</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low</a:t>
                      </a:r>
                    </a:p>
                  </a:txBody>
                  <a:tcPr marL="35605" marR="23317" marT="21111" marB="21426">
                    <a:lnL w="28575" cap="flat" cmpd="sng" algn="ctr">
                      <a:solidFill>
                        <a:srgbClr val="FFFFFF"/>
                      </a:solidFill>
                      <a:prstDash val="solid"/>
                      <a:round/>
                      <a:headEnd type="none" w="med" len="med"/>
                      <a:tailEnd type="none" w="med" len="med"/>
                    </a:lnL>
                    <a:lnR>
                      <a:noFill/>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E4DAE6"/>
                    </a:solidFill>
                  </a:tcPr>
                </a:tc>
                <a:extLst>
                  <a:ext uri="{0D108BD9-81ED-4DB2-BD59-A6C34878D82A}">
                    <a16:rowId xmlns:a16="http://schemas.microsoft.com/office/drawing/2014/main" val="1621781657"/>
                  </a:ext>
                </a:extLst>
              </a:tr>
              <a:tr h="1167081">
                <a:tc>
                  <a:txBody>
                    <a:bodyPr/>
                    <a:lstStyle/>
                    <a:p>
                      <a:pPr>
                        <a:lnSpc>
                          <a:spcPct val="107000"/>
                        </a:lnSpc>
                        <a:spcAft>
                          <a:spcPts val="800"/>
                        </a:spcAft>
                      </a:pPr>
                      <a:r>
                        <a:rPr lang="en-GB" sz="800">
                          <a:solidFill>
                            <a:srgbClr val="333333"/>
                          </a:solidFill>
                          <a:effectLst/>
                          <a:latin typeface="Arial" panose="020B0604020202020204" pitchFamily="34" charset="0"/>
                          <a:ea typeface="Calibri" panose="020F0502020204030204" pitchFamily="34" charset="0"/>
                          <a:cs typeface="Arial" panose="020B0604020202020204" pitchFamily="34" charset="0"/>
                        </a:rPr>
                        <a:t>LEGAL</a:t>
                      </a:r>
                      <a:endPar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lnL>
                      <a:noFill/>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C20E"/>
                    </a:solidFill>
                  </a:tcPr>
                </a:tc>
                <a:tc>
                  <a:txBody>
                    <a:bodyPr/>
                    <a:lstStyle/>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Employment law</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Common law</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Local labour law Health and safety regulations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F5DA"/>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Immigration control is affecting peoples working eligibility.</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Having health and safety regulations everywhere in the UK is an excellent practice especially during COVID.</a:t>
                      </a:r>
                    </a:p>
                  </a:txBody>
                  <a:tcPr marL="35605" marR="23317" marT="21111" marB="21426">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F5DA"/>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Medium</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txBody>
                  <a:tcPr marL="35605" marR="23317" marT="21111" marB="21426">
                    <a:lnL w="28575" cap="flat" cmpd="sng" algn="ctr">
                      <a:solidFill>
                        <a:srgbClr val="FFFFFF"/>
                      </a:solidFill>
                      <a:prstDash val="solid"/>
                      <a:round/>
                      <a:headEnd type="none" w="med" len="med"/>
                      <a:tailEnd type="none" w="med" len="med"/>
                    </a:lnL>
                    <a:lnR>
                      <a:noFill/>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FFF5DA"/>
                    </a:solidFill>
                  </a:tcPr>
                </a:tc>
                <a:extLst>
                  <a:ext uri="{0D108BD9-81ED-4DB2-BD59-A6C34878D82A}">
                    <a16:rowId xmlns:a16="http://schemas.microsoft.com/office/drawing/2014/main" val="3920803794"/>
                  </a:ext>
                </a:extLst>
              </a:tr>
              <a:tr h="2222188">
                <a:tc>
                  <a:txBody>
                    <a:bodyPr/>
                    <a:lstStyle/>
                    <a:p>
                      <a:pPr algn="just">
                        <a:lnSpc>
                          <a:spcPct val="107000"/>
                        </a:lnSpc>
                        <a:spcAft>
                          <a:spcPts val="800"/>
                        </a:spcAft>
                      </a:pPr>
                      <a:r>
                        <a:rPr lang="en-GB" sz="800" dirty="0">
                          <a:solidFill>
                            <a:srgbClr val="FFFFFF"/>
                          </a:solidFill>
                          <a:effectLst/>
                          <a:latin typeface="Arial" panose="020B0604020202020204" pitchFamily="34" charset="0"/>
                          <a:ea typeface="Calibri" panose="020F0502020204030204" pitchFamily="34" charset="0"/>
                          <a:cs typeface="Arial" panose="020B0604020202020204" pitchFamily="34" charset="0"/>
                        </a:rPr>
                        <a:t>ENVIRONMENTAL</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lnL>
                      <a:noFill/>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a:noFill/>
                    </a:lnB>
                    <a:solidFill>
                      <a:srgbClr val="00838E"/>
                    </a:solidFill>
                  </a:tcPr>
                </a:tc>
                <a:tc>
                  <a:txBody>
                    <a:bodyPr/>
                    <a:lstStyle/>
                    <a:p>
                      <a:pPr marR="26670">
                        <a:lnSpc>
                          <a:spcPct val="98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Environmental restrictions imposed by in-country governments Sustainable resources CSR (Corporate social responsibility)</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Ethical sourcing</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Transportation</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R="59690">
                        <a:lnSpc>
                          <a:spcPct val="98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Procurement Supply chain management</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dirty="0">
                          <a:solidFill>
                            <a:srgbClr val="333333"/>
                          </a:solidFill>
                          <a:effectLst/>
                          <a:latin typeface="Arial" panose="020B0604020202020204" pitchFamily="34" charset="0"/>
                          <a:ea typeface="Calibri" panose="020F0502020204030204" pitchFamily="34" charset="0"/>
                          <a:cs typeface="Arial" panose="020B0604020202020204" pitchFamily="34" charset="0"/>
                        </a:rPr>
                        <a:t>Future pandemics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35605" marR="23317" marT="21111" marB="21426">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a:noFill/>
                    </a:lnB>
                    <a:solidFill>
                      <a:srgbClr val="D8ECEE"/>
                    </a:solidFill>
                  </a:tcPr>
                </a:tc>
                <a:tc>
                  <a:txBody>
                    <a:bodyPr/>
                    <a:lstStyle/>
                    <a:p>
                      <a:pPr>
                        <a:lnSpc>
                          <a:spcPct val="107000"/>
                        </a:lnSpc>
                        <a:spcAft>
                          <a:spcPts val="800"/>
                        </a:spcAft>
                      </a:pPr>
                      <a:r>
                        <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rPr>
                        <a:t>Environmental regulations can reduce employment and productivity by small amounts.</a:t>
                      </a:r>
                    </a:p>
                    <a:p>
                      <a:pPr>
                        <a:lnSpc>
                          <a:spcPct val="107000"/>
                        </a:lnSpc>
                        <a:spcAft>
                          <a:spcPts val="800"/>
                        </a:spcAft>
                      </a:pPr>
                      <a:r>
                        <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rPr>
                        <a:t>Transportation is a major concern in the UK, roadworks constantly disrupting travel time. Public transport fare too high</a:t>
                      </a:r>
                    </a:p>
                    <a:p>
                      <a:pPr>
                        <a:lnSpc>
                          <a:spcPct val="107000"/>
                        </a:lnSpc>
                        <a:spcAft>
                          <a:spcPts val="800"/>
                        </a:spcAft>
                      </a:pPr>
                      <a:r>
                        <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a:solidFill>
                            <a:srgbClr val="000000"/>
                          </a:solidFill>
                          <a:effectLst/>
                          <a:latin typeface="Arial" panose="020B0604020202020204" pitchFamily="34" charset="0"/>
                          <a:ea typeface="Calibri" panose="020F0502020204030204" pitchFamily="34" charset="0"/>
                          <a:cs typeface="Arial" panose="020B0604020202020204" pitchFamily="34" charset="0"/>
                        </a:rPr>
                        <a:t>Future pandemics is a big problem for the whole country, affecting living cost, employment, business’s, health concerns, debt.</a:t>
                      </a:r>
                    </a:p>
                  </a:txBody>
                  <a:tcPr marL="35605" marR="23317" marT="21111" marB="21426">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a:noFill/>
                    </a:lnB>
                    <a:solidFill>
                      <a:srgbClr val="D8ECEE"/>
                    </a:solidFill>
                  </a:tcPr>
                </a:tc>
                <a:tc>
                  <a:txBody>
                    <a:bodyPr/>
                    <a:lstStyle/>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Low</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a:t>
                      </a:r>
                    </a:p>
                  </a:txBody>
                  <a:tcPr marL="35605" marR="23317" marT="21111" marB="21426">
                    <a:lnL w="28575" cap="flat" cmpd="sng" algn="ctr">
                      <a:solidFill>
                        <a:srgbClr val="FFFFFF"/>
                      </a:solidFill>
                      <a:prstDash val="solid"/>
                      <a:round/>
                      <a:headEnd type="none" w="med" len="med"/>
                      <a:tailEnd type="none" w="med" len="med"/>
                    </a:lnL>
                    <a:lnR>
                      <a:noFill/>
                    </a:lnR>
                    <a:lnT w="28575" cap="flat" cmpd="sng" algn="ctr">
                      <a:solidFill>
                        <a:srgbClr val="FFFFFF"/>
                      </a:solidFill>
                      <a:prstDash val="solid"/>
                      <a:round/>
                      <a:headEnd type="none" w="med" len="med"/>
                      <a:tailEnd type="none" w="med" len="med"/>
                    </a:lnT>
                    <a:lnB>
                      <a:noFill/>
                    </a:lnB>
                    <a:solidFill>
                      <a:srgbClr val="D8ECEE"/>
                    </a:solidFill>
                  </a:tcPr>
                </a:tc>
                <a:extLst>
                  <a:ext uri="{0D108BD9-81ED-4DB2-BD59-A6C34878D82A}">
                    <a16:rowId xmlns:a16="http://schemas.microsoft.com/office/drawing/2014/main" val="1285385499"/>
                  </a:ext>
                </a:extLst>
              </a:tr>
            </a:tbl>
          </a:graphicData>
        </a:graphic>
      </p:graphicFrame>
    </p:spTree>
    <p:extLst>
      <p:ext uri="{BB962C8B-B14F-4D97-AF65-F5344CB8AC3E}">
        <p14:creationId xmlns:p14="http://schemas.microsoft.com/office/powerpoint/2010/main" val="1861270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gradFill>
          <a:gsLst>
            <a:gs pos="0">
              <a:srgbClr val="7C7C7C"/>
            </a:gs>
            <a:gs pos="100000">
              <a:srgbClr val="000000"/>
            </a:gs>
          </a:gsLst>
          <a:path path="circle">
            <a:fillToRect l="50000" t="50000" r="50000" b="50000"/>
          </a:path>
        </a:gradFill>
        <a:effectLst/>
      </p:bgPr>
    </p:bg>
    <p:spTree>
      <p:nvGrpSpPr>
        <p:cNvPr id="1" name=""/>
        <p:cNvGrpSpPr/>
        <p:nvPr/>
      </p:nvGrpSpPr>
      <p:grpSpPr>
        <a:xfrm>
          <a:off x="0" y="0"/>
          <a:ext cx="0" cy="0"/>
          <a:chOff x="0" y="0"/>
          <a:chExt cx="0" cy="0"/>
        </a:xfrm>
      </p:grpSpPr>
      <p:pic>
        <p:nvPicPr>
          <p:cNvPr id="70" name="Picture 3">
            <a:extLst>
              <a:ext uri="{FF2B5EF4-FFF2-40B4-BE49-F238E27FC236}">
                <a16:creationId xmlns:a16="http://schemas.microsoft.com/office/drawing/2014/main" id="{CEC7D2A7-5650-4A51-A132-7EFE8777954D}"/>
              </a:ext>
            </a:extLst>
          </p:cNvPr>
          <p:cNvPicPr>
            <a:picLocks noChangeAspect="1"/>
          </p:cNvPicPr>
          <p:nvPr/>
        </p:nvPicPr>
        <p:blipFill>
          <a:blip r:embed="rId2">
            <a:alphaModFix amt="90000"/>
          </a:blip>
          <a:srcRect b="27653"/>
          <a:stretch>
            <a:fillRect/>
          </a:stretch>
        </p:blipFill>
        <p:spPr>
          <a:xfrm>
            <a:off x="0" y="0"/>
            <a:ext cx="12191996" cy="6858000"/>
          </a:xfrm>
          <a:prstGeom prst="rect">
            <a:avLst/>
          </a:prstGeom>
          <a:noFill/>
          <a:ln cap="flat">
            <a:noFill/>
          </a:ln>
        </p:spPr>
      </p:pic>
      <p:sp>
        <p:nvSpPr>
          <p:cNvPr id="5" name="Title 1">
            <a:extLst>
              <a:ext uri="{FF2B5EF4-FFF2-40B4-BE49-F238E27FC236}">
                <a16:creationId xmlns:a16="http://schemas.microsoft.com/office/drawing/2014/main" id="{2C72FF07-4735-49BC-BE7D-8B966CED00E1}"/>
              </a:ext>
            </a:extLst>
          </p:cNvPr>
          <p:cNvSpPr txBox="1">
            <a:spLocks noGrp="1"/>
          </p:cNvSpPr>
          <p:nvPr>
            <p:ph type="title"/>
          </p:nvPr>
        </p:nvSpPr>
        <p:spPr>
          <a:xfrm>
            <a:off x="838198" y="0"/>
            <a:ext cx="10515600" cy="1076325"/>
          </a:xfrm>
        </p:spPr>
        <p:txBody>
          <a:bodyPr anchorCtr="1"/>
          <a:lstStyle/>
          <a:p>
            <a:pPr lvl="0"/>
            <a:r>
              <a:rPr lang="en-GB" b="1" dirty="0">
                <a:solidFill>
                  <a:schemeClr val="bg1"/>
                </a:solidFill>
              </a:rPr>
              <a:t>Cause and Effect Analysis</a:t>
            </a:r>
          </a:p>
        </p:txBody>
      </p:sp>
      <p:pic>
        <p:nvPicPr>
          <p:cNvPr id="3" name="Picture 2">
            <a:extLst>
              <a:ext uri="{FF2B5EF4-FFF2-40B4-BE49-F238E27FC236}">
                <a16:creationId xmlns:a16="http://schemas.microsoft.com/office/drawing/2014/main" id="{BC2A25B7-861A-4B5D-9280-909344C3A7B2}"/>
              </a:ext>
            </a:extLst>
          </p:cNvPr>
          <p:cNvPicPr>
            <a:picLocks noChangeAspect="1"/>
          </p:cNvPicPr>
          <p:nvPr/>
        </p:nvPicPr>
        <p:blipFill rotWithShape="1">
          <a:blip r:embed="rId3"/>
          <a:srcRect l="22499" t="35024" r="22891" b="13125"/>
          <a:stretch/>
        </p:blipFill>
        <p:spPr>
          <a:xfrm>
            <a:off x="1285875" y="876300"/>
            <a:ext cx="9868165" cy="5780433"/>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FCA905-CC20-4046-AC02-1937385EE8DE}"/>
              </a:ext>
            </a:extLst>
          </p:cNvPr>
          <p:cNvSpPr txBox="1">
            <a:spLocks noGrp="1"/>
          </p:cNvSpPr>
          <p:nvPr>
            <p:ph type="title"/>
          </p:nvPr>
        </p:nvSpPr>
        <p:spPr>
          <a:xfrm>
            <a:off x="477981" y="1122363"/>
            <a:ext cx="4023360" cy="3204134"/>
          </a:xfrm>
        </p:spPr>
        <p:txBody>
          <a:bodyPr vert="horz" lIns="91440" tIns="45720" rIns="91440" bIns="45720" rtlCol="0" anchor="b">
            <a:normAutofit/>
          </a:bodyPr>
          <a:lstStyle/>
          <a:p>
            <a:pPr lvl="0"/>
            <a:r>
              <a:rPr lang="en-US" sz="4800"/>
              <a:t>Possible solutuions to overcome stress</a:t>
            </a:r>
          </a:p>
        </p:txBody>
      </p:sp>
      <p:graphicFrame>
        <p:nvGraphicFramePr>
          <p:cNvPr id="17" name="Content Placeholder 2">
            <a:extLst>
              <a:ext uri="{FF2B5EF4-FFF2-40B4-BE49-F238E27FC236}">
                <a16:creationId xmlns:a16="http://schemas.microsoft.com/office/drawing/2014/main" id="{68B73117-4F88-4FCF-A4BD-0539A2D371FB}"/>
              </a:ext>
            </a:extLst>
          </p:cNvPr>
          <p:cNvGraphicFramePr>
            <a:graphicFrameLocks noGrp="1"/>
          </p:cNvGraphicFramePr>
          <p:nvPr>
            <p:ph idx="1"/>
            <p:extLst>
              <p:ext uri="{D42A27DB-BD31-4B8C-83A1-F6EECF244321}">
                <p14:modId xmlns:p14="http://schemas.microsoft.com/office/powerpoint/2010/main" val="3098971585"/>
              </p:ext>
            </p:extLst>
          </p:nvPr>
        </p:nvGraphicFramePr>
        <p:xfrm>
          <a:off x="5425682" y="771988"/>
          <a:ext cx="5985268" cy="45472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7"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B742F-3F03-4ECC-B7F0-87A1E71D8006}"/>
              </a:ext>
            </a:extLst>
          </p:cNvPr>
          <p:cNvSpPr>
            <a:spLocks noGrp="1"/>
          </p:cNvSpPr>
          <p:nvPr>
            <p:ph type="title"/>
          </p:nvPr>
        </p:nvSpPr>
        <p:spPr>
          <a:xfrm>
            <a:off x="1402080" y="383697"/>
            <a:ext cx="8611870" cy="1325563"/>
          </a:xfrm>
        </p:spPr>
        <p:txBody>
          <a:bodyPr>
            <a:normAutofit/>
          </a:bodyPr>
          <a:lstStyle/>
          <a:p>
            <a:r>
              <a:rPr lang="en-GB" sz="3200" dirty="0"/>
              <a:t>Solution 1: Reducing Tax</a:t>
            </a:r>
          </a:p>
        </p:txBody>
      </p:sp>
      <p:graphicFrame>
        <p:nvGraphicFramePr>
          <p:cNvPr id="8" name="Table 8">
            <a:extLst>
              <a:ext uri="{FF2B5EF4-FFF2-40B4-BE49-F238E27FC236}">
                <a16:creationId xmlns:a16="http://schemas.microsoft.com/office/drawing/2014/main" id="{B664C4A9-B7D3-4297-A8B2-D8601FEA1F1D}"/>
              </a:ext>
            </a:extLst>
          </p:cNvPr>
          <p:cNvGraphicFramePr>
            <a:graphicFrameLocks noGrp="1"/>
          </p:cNvGraphicFramePr>
          <p:nvPr>
            <p:ph idx="1"/>
            <p:extLst>
              <p:ext uri="{D42A27DB-BD31-4B8C-83A1-F6EECF244321}">
                <p14:modId xmlns:p14="http://schemas.microsoft.com/office/powerpoint/2010/main" val="1091951160"/>
              </p:ext>
            </p:extLst>
          </p:nvPr>
        </p:nvGraphicFramePr>
        <p:xfrm>
          <a:off x="915040" y="2478768"/>
          <a:ext cx="10515597" cy="3815080"/>
        </p:xfrm>
        <a:graphic>
          <a:graphicData uri="http://schemas.openxmlformats.org/drawingml/2006/table">
            <a:tbl>
              <a:tblPr firstRow="1" bandRow="1">
                <a:tableStyleId>{21E4AEA4-8DFA-4A89-87EB-49C32662AFE0}</a:tableStyleId>
              </a:tblPr>
              <a:tblGrid>
                <a:gridCol w="3505199">
                  <a:extLst>
                    <a:ext uri="{9D8B030D-6E8A-4147-A177-3AD203B41FA5}">
                      <a16:colId xmlns:a16="http://schemas.microsoft.com/office/drawing/2014/main" val="352095864"/>
                    </a:ext>
                  </a:extLst>
                </a:gridCol>
                <a:gridCol w="3505199">
                  <a:extLst>
                    <a:ext uri="{9D8B030D-6E8A-4147-A177-3AD203B41FA5}">
                      <a16:colId xmlns:a16="http://schemas.microsoft.com/office/drawing/2014/main" val="499388765"/>
                    </a:ext>
                  </a:extLst>
                </a:gridCol>
                <a:gridCol w="3505199">
                  <a:extLst>
                    <a:ext uri="{9D8B030D-6E8A-4147-A177-3AD203B41FA5}">
                      <a16:colId xmlns:a16="http://schemas.microsoft.com/office/drawing/2014/main" val="1391175829"/>
                    </a:ext>
                  </a:extLst>
                </a:gridCol>
              </a:tblGrid>
              <a:tr h="370840">
                <a:tc>
                  <a:txBody>
                    <a:bodyPr/>
                    <a:lstStyle/>
                    <a:p>
                      <a:pPr algn="ctr"/>
                      <a:r>
                        <a:rPr lang="en-GB" dirty="0"/>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1196431456"/>
                  </a:ext>
                </a:extLst>
              </a:tr>
              <a:tr h="370840">
                <a:tc>
                  <a:txBody>
                    <a:bodyPr/>
                    <a:lstStyle/>
                    <a:p>
                      <a:r>
                        <a:rPr lang="en-GB" sz="1400" dirty="0"/>
                        <a:t>People will have more money to spend</a:t>
                      </a:r>
                    </a:p>
                    <a:p>
                      <a:pPr algn="r"/>
                      <a:r>
                        <a:rPr lang="en-GB" sz="1400" dirty="0"/>
                        <a:t>+5</a:t>
                      </a:r>
                    </a:p>
                  </a:txBody>
                  <a:tcPr/>
                </a:tc>
                <a:tc>
                  <a:txBody>
                    <a:bodyPr/>
                    <a:lstStyle/>
                    <a:p>
                      <a:r>
                        <a:rPr lang="en-GB" sz="1400" b="0" i="0" kern="1200" dirty="0">
                          <a:solidFill>
                            <a:schemeClr val="dk1"/>
                          </a:solidFill>
                          <a:effectLst/>
                          <a:latin typeface="+mn-lt"/>
                          <a:ea typeface="+mn-ea"/>
                          <a:cs typeface="+mn-cs"/>
                        </a:rPr>
                        <a:t>Lower Taxes can lead to higher cost elsewhere</a:t>
                      </a:r>
                    </a:p>
                    <a:p>
                      <a:pPr algn="r"/>
                      <a:r>
                        <a:rPr lang="en-GB" sz="1400" b="0" i="0" kern="1200" dirty="0">
                          <a:solidFill>
                            <a:schemeClr val="dk1"/>
                          </a:solidFill>
                          <a:effectLst/>
                          <a:latin typeface="+mn-lt"/>
                          <a:ea typeface="+mn-ea"/>
                          <a:cs typeface="+mn-cs"/>
                        </a:rPr>
                        <a:t>-2</a:t>
                      </a:r>
                      <a:endParaRPr lang="en-GB" sz="1400" b="0" dirty="0"/>
                    </a:p>
                  </a:txBody>
                  <a:tcPr/>
                </a:tc>
                <a:tc>
                  <a:txBody>
                    <a:bodyPr/>
                    <a:lstStyle/>
                    <a:p>
                      <a:r>
                        <a:rPr lang="en-GB" sz="1400" dirty="0"/>
                        <a:t>Social benefits are paid by taxpayers' money</a:t>
                      </a:r>
                    </a:p>
                    <a:p>
                      <a:pPr algn="r"/>
                      <a:endParaRPr lang="en-GB" sz="1400" dirty="0"/>
                    </a:p>
                    <a:p>
                      <a:pPr algn="r"/>
                      <a:r>
                        <a:rPr lang="en-GB" sz="1400" dirty="0"/>
                        <a:t>+5</a:t>
                      </a:r>
                    </a:p>
                  </a:txBody>
                  <a:tcPr/>
                </a:tc>
                <a:extLst>
                  <a:ext uri="{0D108BD9-81ED-4DB2-BD59-A6C34878D82A}">
                    <a16:rowId xmlns:a16="http://schemas.microsoft.com/office/drawing/2014/main" val="2027496627"/>
                  </a:ext>
                </a:extLst>
              </a:tr>
              <a:tr h="370840">
                <a:tc>
                  <a:txBody>
                    <a:bodyPr/>
                    <a:lstStyle/>
                    <a:p>
                      <a:r>
                        <a:rPr lang="en-GB" sz="1400" dirty="0"/>
                        <a:t>Cigarettes and alcohol will be cheaper for people on low income.</a:t>
                      </a:r>
                    </a:p>
                    <a:p>
                      <a:pPr algn="r"/>
                      <a:r>
                        <a:rPr lang="en-GB" sz="1400" dirty="0"/>
                        <a:t>+4</a:t>
                      </a:r>
                    </a:p>
                  </a:txBody>
                  <a:tcPr/>
                </a:tc>
                <a:tc>
                  <a:txBody>
                    <a:bodyPr/>
                    <a:lstStyle/>
                    <a:p>
                      <a:r>
                        <a:rPr lang="en-GB" sz="1400" dirty="0"/>
                        <a:t>Reducing tax on alcohol and cigarettes will encourage more consumption</a:t>
                      </a:r>
                    </a:p>
                    <a:p>
                      <a:pPr algn="r"/>
                      <a:r>
                        <a:rPr lang="en-GB" sz="1400" dirty="0"/>
                        <a:t>-3</a:t>
                      </a:r>
                    </a:p>
                  </a:txBody>
                  <a:tcPr/>
                </a:tc>
                <a:tc>
                  <a:txBody>
                    <a:bodyPr/>
                    <a:lstStyle/>
                    <a:p>
                      <a:r>
                        <a:rPr lang="en-GB" sz="1400" dirty="0"/>
                        <a:t>taxes on alcohol and cigarettes can be useful for discouraging their consumption.</a:t>
                      </a:r>
                    </a:p>
                    <a:p>
                      <a:pPr algn="r"/>
                      <a:r>
                        <a:rPr lang="en-GB" sz="1400" dirty="0"/>
                        <a:t>+3</a:t>
                      </a:r>
                    </a:p>
                  </a:txBody>
                  <a:tcPr/>
                </a:tc>
                <a:extLst>
                  <a:ext uri="{0D108BD9-81ED-4DB2-BD59-A6C34878D82A}">
                    <a16:rowId xmlns:a16="http://schemas.microsoft.com/office/drawing/2014/main" val="3658223875"/>
                  </a:ext>
                </a:extLst>
              </a:tr>
              <a:tr h="370840">
                <a:tc>
                  <a:txBody>
                    <a:bodyPr/>
                    <a:lstStyle/>
                    <a:p>
                      <a:r>
                        <a:rPr lang="en-GB" sz="1400" dirty="0"/>
                        <a:t>People will be able to go on holidays and feel less stressed as they will have more money left to spend.</a:t>
                      </a:r>
                    </a:p>
                    <a:p>
                      <a:pPr algn="r"/>
                      <a:r>
                        <a:rPr lang="en-GB" sz="1400" dirty="0"/>
                        <a:t>+4</a:t>
                      </a:r>
                    </a:p>
                  </a:txBody>
                  <a:tcPr/>
                </a:tc>
                <a:tc>
                  <a:txBody>
                    <a:bodyPr/>
                    <a:lstStyle/>
                    <a:p>
                      <a:r>
                        <a:rPr lang="en-GB" sz="1400" dirty="0"/>
                        <a:t>Reducing tax is not beneficial for the whole country economy</a:t>
                      </a:r>
                    </a:p>
                    <a:p>
                      <a:pPr algn="r"/>
                      <a:endParaRPr lang="en-GB" sz="1400" dirty="0"/>
                    </a:p>
                    <a:p>
                      <a:pPr algn="r"/>
                      <a:r>
                        <a:rPr lang="en-GB" sz="1400" dirty="0"/>
                        <a:t>-5</a:t>
                      </a:r>
                    </a:p>
                  </a:txBody>
                  <a:tcPr/>
                </a:tc>
                <a:tc>
                  <a:txBody>
                    <a:bodyPr/>
                    <a:lstStyle/>
                    <a:p>
                      <a:r>
                        <a:rPr lang="en-GB" sz="1400" dirty="0"/>
                        <a:t>Reducing too much tax can lead to recession for the country</a:t>
                      </a:r>
                    </a:p>
                    <a:p>
                      <a:endParaRPr lang="en-GB" sz="1400" dirty="0"/>
                    </a:p>
                    <a:p>
                      <a:pPr algn="r"/>
                      <a:r>
                        <a:rPr lang="en-GB" sz="1400" dirty="0"/>
                        <a:t>+5</a:t>
                      </a:r>
                    </a:p>
                  </a:txBody>
                  <a:tcPr/>
                </a:tc>
                <a:extLst>
                  <a:ext uri="{0D108BD9-81ED-4DB2-BD59-A6C34878D82A}">
                    <a16:rowId xmlns:a16="http://schemas.microsoft.com/office/drawing/2014/main" val="4243728097"/>
                  </a:ext>
                </a:extLst>
              </a:tr>
              <a:tr h="370840">
                <a:tc>
                  <a:txBody>
                    <a:bodyPr/>
                    <a:lstStyle/>
                    <a:p>
                      <a:r>
                        <a:rPr lang="en-GB" sz="1400" dirty="0"/>
                        <a:t>TOTAL: </a:t>
                      </a:r>
                    </a:p>
                    <a:p>
                      <a:pPr algn="r"/>
                      <a:r>
                        <a:rPr lang="en-GB" sz="1400" dirty="0"/>
                        <a:t>13</a:t>
                      </a:r>
                    </a:p>
                  </a:txBody>
                  <a:tcPr/>
                </a:tc>
                <a:tc>
                  <a:txBody>
                    <a:bodyPr/>
                    <a:lstStyle/>
                    <a:p>
                      <a:pPr algn="r"/>
                      <a:endParaRPr lang="en-GB" sz="1400" dirty="0"/>
                    </a:p>
                    <a:p>
                      <a:pPr algn="r"/>
                      <a:r>
                        <a:rPr lang="en-GB" sz="1400" dirty="0"/>
                        <a:t>-10</a:t>
                      </a:r>
                    </a:p>
                  </a:txBody>
                  <a:tcPr/>
                </a:tc>
                <a:tc>
                  <a:txBody>
                    <a:bodyPr/>
                    <a:lstStyle/>
                    <a:p>
                      <a:pPr algn="r"/>
                      <a:endParaRPr lang="en-GB" sz="1400" dirty="0"/>
                    </a:p>
                    <a:p>
                      <a:pPr algn="r"/>
                      <a:r>
                        <a:rPr lang="en-GB" sz="1400" dirty="0"/>
                        <a:t>13</a:t>
                      </a:r>
                    </a:p>
                  </a:txBody>
                  <a:tcPr/>
                </a:tc>
                <a:extLst>
                  <a:ext uri="{0D108BD9-81ED-4DB2-BD59-A6C34878D82A}">
                    <a16:rowId xmlns:a16="http://schemas.microsoft.com/office/drawing/2014/main" val="312534879"/>
                  </a:ext>
                </a:extLst>
              </a:tr>
              <a:tr h="370840">
                <a:tc>
                  <a:txBody>
                    <a:bodyPr/>
                    <a:lstStyle/>
                    <a:p>
                      <a:r>
                        <a:rPr lang="en-GB" sz="1400" dirty="0"/>
                        <a:t>GRAND TOTAL:</a:t>
                      </a:r>
                    </a:p>
                    <a:p>
                      <a:pPr algn="r"/>
                      <a:r>
                        <a:rPr lang="en-GB" sz="1400" dirty="0"/>
                        <a:t>=16</a:t>
                      </a:r>
                    </a:p>
                  </a:txBody>
                  <a:tcPr/>
                </a:tc>
                <a:tc>
                  <a:txBody>
                    <a:bodyPr/>
                    <a:lstStyle/>
                    <a:p>
                      <a:endParaRPr lang="en-GB" sz="1400"/>
                    </a:p>
                  </a:txBody>
                  <a:tcPr/>
                </a:tc>
                <a:tc>
                  <a:txBody>
                    <a:bodyPr/>
                    <a:lstStyle/>
                    <a:p>
                      <a:endParaRPr lang="en-GB" sz="1400" dirty="0"/>
                    </a:p>
                  </a:txBody>
                  <a:tcPr/>
                </a:tc>
                <a:extLst>
                  <a:ext uri="{0D108BD9-81ED-4DB2-BD59-A6C34878D82A}">
                    <a16:rowId xmlns:a16="http://schemas.microsoft.com/office/drawing/2014/main" val="1961611600"/>
                  </a:ext>
                </a:extLst>
              </a:tr>
            </a:tbl>
          </a:graphicData>
        </a:graphic>
      </p:graphicFrame>
    </p:spTree>
    <p:extLst>
      <p:ext uri="{BB962C8B-B14F-4D97-AF65-F5344CB8AC3E}">
        <p14:creationId xmlns:p14="http://schemas.microsoft.com/office/powerpoint/2010/main" val="1954103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EF95-0EE9-4E97-A2CD-69F586514439}"/>
              </a:ext>
            </a:extLst>
          </p:cNvPr>
          <p:cNvSpPr>
            <a:spLocks noGrp="1"/>
          </p:cNvSpPr>
          <p:nvPr>
            <p:ph type="title"/>
          </p:nvPr>
        </p:nvSpPr>
        <p:spPr/>
        <p:txBody>
          <a:bodyPr/>
          <a:lstStyle/>
          <a:p>
            <a:r>
              <a:rPr lang="en-GB" dirty="0"/>
              <a:t>Solution 2: Remote working for employees</a:t>
            </a:r>
          </a:p>
        </p:txBody>
      </p:sp>
      <p:graphicFrame>
        <p:nvGraphicFramePr>
          <p:cNvPr id="10" name="Table 10">
            <a:extLst>
              <a:ext uri="{FF2B5EF4-FFF2-40B4-BE49-F238E27FC236}">
                <a16:creationId xmlns:a16="http://schemas.microsoft.com/office/drawing/2014/main" id="{20BB824B-9096-4EBD-A7AE-4CB300CE20C6}"/>
              </a:ext>
            </a:extLst>
          </p:cNvPr>
          <p:cNvGraphicFramePr>
            <a:graphicFrameLocks noGrp="1"/>
          </p:cNvGraphicFramePr>
          <p:nvPr>
            <p:ph idx="1"/>
            <p:extLst>
              <p:ext uri="{D42A27DB-BD31-4B8C-83A1-F6EECF244321}">
                <p14:modId xmlns:p14="http://schemas.microsoft.com/office/powerpoint/2010/main" val="1281349670"/>
              </p:ext>
            </p:extLst>
          </p:nvPr>
        </p:nvGraphicFramePr>
        <p:xfrm>
          <a:off x="838200" y="1825625"/>
          <a:ext cx="10515597" cy="3601720"/>
        </p:xfrm>
        <a:graphic>
          <a:graphicData uri="http://schemas.openxmlformats.org/drawingml/2006/table">
            <a:tbl>
              <a:tblPr firstRow="1" bandRow="1">
                <a:tableStyleId>{21E4AEA4-8DFA-4A89-87EB-49C32662AFE0}</a:tableStyleId>
              </a:tblPr>
              <a:tblGrid>
                <a:gridCol w="3505199">
                  <a:extLst>
                    <a:ext uri="{9D8B030D-6E8A-4147-A177-3AD203B41FA5}">
                      <a16:colId xmlns:a16="http://schemas.microsoft.com/office/drawing/2014/main" val="171119206"/>
                    </a:ext>
                  </a:extLst>
                </a:gridCol>
                <a:gridCol w="3505199">
                  <a:extLst>
                    <a:ext uri="{9D8B030D-6E8A-4147-A177-3AD203B41FA5}">
                      <a16:colId xmlns:a16="http://schemas.microsoft.com/office/drawing/2014/main" val="3249181948"/>
                    </a:ext>
                  </a:extLst>
                </a:gridCol>
                <a:gridCol w="3505199">
                  <a:extLst>
                    <a:ext uri="{9D8B030D-6E8A-4147-A177-3AD203B41FA5}">
                      <a16:colId xmlns:a16="http://schemas.microsoft.com/office/drawing/2014/main" val="281575529"/>
                    </a:ext>
                  </a:extLst>
                </a:gridCol>
              </a:tblGrid>
              <a:tr h="370840">
                <a:tc>
                  <a:txBody>
                    <a:bodyPr/>
                    <a:lstStyle/>
                    <a:p>
                      <a:pPr algn="ctr"/>
                      <a:r>
                        <a:rPr lang="en-GB" dirty="0"/>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3160759418"/>
                  </a:ext>
                </a:extLst>
              </a:tr>
              <a:tr h="370840">
                <a:tc>
                  <a:txBody>
                    <a:bodyPr/>
                    <a:lstStyle/>
                    <a:p>
                      <a:r>
                        <a:rPr lang="en-GB" sz="1400" dirty="0"/>
                        <a:t>Reduced Commute time, better punctuality.</a:t>
                      </a:r>
                    </a:p>
                    <a:p>
                      <a:pPr algn="r"/>
                      <a:r>
                        <a:rPr lang="en-GB" sz="1400" dirty="0"/>
                        <a:t>+5</a:t>
                      </a:r>
                    </a:p>
                  </a:txBody>
                  <a:tcPr/>
                </a:tc>
                <a:tc>
                  <a:txBody>
                    <a:bodyPr/>
                    <a:lstStyle/>
                    <a:p>
                      <a:r>
                        <a:rPr lang="en-GB" sz="1400" dirty="0"/>
                        <a:t> Personal Distractions</a:t>
                      </a:r>
                    </a:p>
                    <a:p>
                      <a:pPr algn="r"/>
                      <a:r>
                        <a:rPr lang="en-GB" sz="1400" dirty="0"/>
                        <a:t>-2</a:t>
                      </a:r>
                    </a:p>
                  </a:txBody>
                  <a:tcPr/>
                </a:tc>
                <a:tc>
                  <a:txBody>
                    <a:bodyPr/>
                    <a:lstStyle/>
                    <a:p>
                      <a:r>
                        <a:rPr lang="en-GB" sz="1400" dirty="0"/>
                        <a:t>Beneficial for people who suffer low self esteem no face-to-face interaction.</a:t>
                      </a:r>
                    </a:p>
                    <a:p>
                      <a:pPr algn="r"/>
                      <a:r>
                        <a:rPr lang="en-GB" sz="1400" dirty="0"/>
                        <a:t>+4</a:t>
                      </a:r>
                    </a:p>
                  </a:txBody>
                  <a:tcPr/>
                </a:tc>
                <a:extLst>
                  <a:ext uri="{0D108BD9-81ED-4DB2-BD59-A6C34878D82A}">
                    <a16:rowId xmlns:a16="http://schemas.microsoft.com/office/drawing/2014/main" val="1327060057"/>
                  </a:ext>
                </a:extLst>
              </a:tr>
              <a:tr h="370840">
                <a:tc>
                  <a:txBody>
                    <a:bodyPr/>
                    <a:lstStyle/>
                    <a:p>
                      <a:r>
                        <a:rPr lang="en-GB" sz="1400" dirty="0"/>
                        <a:t>Saving Money on travel cost</a:t>
                      </a:r>
                    </a:p>
                    <a:p>
                      <a:pPr algn="r"/>
                      <a:r>
                        <a:rPr lang="en-GB" sz="1400" dirty="0"/>
                        <a:t>+5</a:t>
                      </a:r>
                    </a:p>
                  </a:txBody>
                  <a:tcPr/>
                </a:tc>
                <a:tc>
                  <a:txBody>
                    <a:bodyPr/>
                    <a:lstStyle/>
                    <a:p>
                      <a:pPr algn="l"/>
                      <a:r>
                        <a:rPr lang="en-GB" sz="1400" dirty="0"/>
                        <a:t>Employees may feel lonely and isolated, which can be mentally draining</a:t>
                      </a:r>
                    </a:p>
                    <a:p>
                      <a:pPr algn="r"/>
                      <a:r>
                        <a:rPr lang="en-GB" sz="1400" dirty="0"/>
                        <a:t>-2</a:t>
                      </a:r>
                    </a:p>
                  </a:txBody>
                  <a:tcPr/>
                </a:tc>
                <a:tc>
                  <a:txBody>
                    <a:bodyPr/>
                    <a:lstStyle/>
                    <a:p>
                      <a:pPr algn="l"/>
                      <a:r>
                        <a:rPr lang="en-GB" sz="1400" dirty="0"/>
                        <a:t>Social isolation can lead to mental health struggles.</a:t>
                      </a:r>
                    </a:p>
                    <a:p>
                      <a:pPr algn="r"/>
                      <a:r>
                        <a:rPr lang="en-GB" sz="1400" dirty="0"/>
                        <a:t>-2</a:t>
                      </a:r>
                    </a:p>
                  </a:txBody>
                  <a:tcPr/>
                </a:tc>
                <a:extLst>
                  <a:ext uri="{0D108BD9-81ED-4DB2-BD59-A6C34878D82A}">
                    <a16:rowId xmlns:a16="http://schemas.microsoft.com/office/drawing/2014/main" val="2446165760"/>
                  </a:ext>
                </a:extLst>
              </a:tr>
              <a:tr h="370840">
                <a:tc>
                  <a:txBody>
                    <a:bodyPr/>
                    <a:lstStyle/>
                    <a:p>
                      <a:r>
                        <a:rPr lang="en-GB" sz="1400" dirty="0"/>
                        <a:t>Higher Productivity as the employees will not have to stress about commuting to work. </a:t>
                      </a:r>
                    </a:p>
                    <a:p>
                      <a:pPr algn="r"/>
                      <a:r>
                        <a:rPr lang="en-GB" sz="1400" dirty="0"/>
                        <a:t>+5</a:t>
                      </a:r>
                    </a:p>
                  </a:txBody>
                  <a:tcPr/>
                </a:tc>
                <a:tc>
                  <a:txBody>
                    <a:bodyPr/>
                    <a:lstStyle/>
                    <a:p>
                      <a:r>
                        <a:rPr lang="en-GB" sz="1400" dirty="0"/>
                        <a:t>Remote work may mean increased security risks for the organization</a:t>
                      </a:r>
                    </a:p>
                    <a:p>
                      <a:pPr algn="r"/>
                      <a:r>
                        <a:rPr lang="en-GB" sz="1400" dirty="0"/>
                        <a:t>-5</a:t>
                      </a:r>
                    </a:p>
                  </a:txBody>
                  <a:tcPr/>
                </a:tc>
                <a:tc>
                  <a:txBody>
                    <a:bodyPr/>
                    <a:lstStyle/>
                    <a:p>
                      <a:r>
                        <a:rPr lang="en-GB" sz="1400" dirty="0"/>
                        <a:t>If the employee is having internet issues, it will not benefit the organisation.</a:t>
                      </a:r>
                    </a:p>
                    <a:p>
                      <a:pPr algn="r"/>
                      <a:r>
                        <a:rPr lang="en-GB" sz="1400" dirty="0"/>
                        <a:t>-4</a:t>
                      </a:r>
                    </a:p>
                  </a:txBody>
                  <a:tcPr/>
                </a:tc>
                <a:extLst>
                  <a:ext uri="{0D108BD9-81ED-4DB2-BD59-A6C34878D82A}">
                    <a16:rowId xmlns:a16="http://schemas.microsoft.com/office/drawing/2014/main" val="1914278439"/>
                  </a:ext>
                </a:extLst>
              </a:tr>
              <a:tr h="370840">
                <a:tc>
                  <a:txBody>
                    <a:bodyPr/>
                    <a:lstStyle/>
                    <a:p>
                      <a:r>
                        <a:rPr lang="en-GB" sz="1400" dirty="0"/>
                        <a:t>TOTAL: </a:t>
                      </a:r>
                    </a:p>
                    <a:p>
                      <a:pPr algn="r"/>
                      <a:r>
                        <a:rPr lang="en-GB" sz="1400" dirty="0"/>
                        <a:t>+15</a:t>
                      </a:r>
                    </a:p>
                  </a:txBody>
                  <a:tcPr/>
                </a:tc>
                <a:tc>
                  <a:txBody>
                    <a:bodyPr/>
                    <a:lstStyle/>
                    <a:p>
                      <a:pPr algn="r"/>
                      <a:endParaRPr lang="en-GB" sz="1400" dirty="0"/>
                    </a:p>
                    <a:p>
                      <a:pPr algn="r"/>
                      <a:r>
                        <a:rPr lang="en-GB" sz="1400" dirty="0"/>
                        <a:t>-9</a:t>
                      </a:r>
                    </a:p>
                  </a:txBody>
                  <a:tcPr/>
                </a:tc>
                <a:tc>
                  <a:txBody>
                    <a:bodyPr/>
                    <a:lstStyle/>
                    <a:p>
                      <a:pPr algn="r"/>
                      <a:endParaRPr lang="en-GB" sz="1400" dirty="0"/>
                    </a:p>
                    <a:p>
                      <a:pPr algn="r"/>
                      <a:r>
                        <a:rPr lang="en-GB" sz="1400" dirty="0"/>
                        <a:t>-2   </a:t>
                      </a:r>
                    </a:p>
                  </a:txBody>
                  <a:tcPr/>
                </a:tc>
                <a:extLst>
                  <a:ext uri="{0D108BD9-81ED-4DB2-BD59-A6C34878D82A}">
                    <a16:rowId xmlns:a16="http://schemas.microsoft.com/office/drawing/2014/main" val="3104861995"/>
                  </a:ext>
                </a:extLst>
              </a:tr>
              <a:tr h="370840">
                <a:tc>
                  <a:txBody>
                    <a:bodyPr/>
                    <a:lstStyle/>
                    <a:p>
                      <a:r>
                        <a:rPr lang="en-GB" sz="1400" dirty="0"/>
                        <a:t>GRAND TOTAL:</a:t>
                      </a:r>
                    </a:p>
                    <a:p>
                      <a:pPr algn="r"/>
                      <a:r>
                        <a:rPr lang="en-GB" sz="1400" dirty="0"/>
                        <a:t>=4</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2832820337"/>
                  </a:ext>
                </a:extLst>
              </a:tr>
            </a:tbl>
          </a:graphicData>
        </a:graphic>
      </p:graphicFrame>
    </p:spTree>
    <p:extLst>
      <p:ext uri="{BB962C8B-B14F-4D97-AF65-F5344CB8AC3E}">
        <p14:creationId xmlns:p14="http://schemas.microsoft.com/office/powerpoint/2010/main" val="3329833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B54B-EA13-4C81-BA5B-378A6539FB1B}"/>
              </a:ext>
            </a:extLst>
          </p:cNvPr>
          <p:cNvSpPr>
            <a:spLocks noGrp="1"/>
          </p:cNvSpPr>
          <p:nvPr>
            <p:ph type="title"/>
          </p:nvPr>
        </p:nvSpPr>
        <p:spPr>
          <a:xfrm>
            <a:off x="741680" y="415925"/>
            <a:ext cx="11089640" cy="1325563"/>
          </a:xfrm>
        </p:spPr>
        <p:txBody>
          <a:bodyPr/>
          <a:lstStyle/>
          <a:p>
            <a:r>
              <a:rPr lang="en-GB" dirty="0"/>
              <a:t>Solution 3: Increasing national minimum wage</a:t>
            </a:r>
          </a:p>
        </p:txBody>
      </p:sp>
      <p:graphicFrame>
        <p:nvGraphicFramePr>
          <p:cNvPr id="4" name="Table 4">
            <a:extLst>
              <a:ext uri="{FF2B5EF4-FFF2-40B4-BE49-F238E27FC236}">
                <a16:creationId xmlns:a16="http://schemas.microsoft.com/office/drawing/2014/main" id="{D34D3FA0-BACF-4CC9-AD79-640B1B72FFAA}"/>
              </a:ext>
            </a:extLst>
          </p:cNvPr>
          <p:cNvGraphicFramePr>
            <a:graphicFrameLocks noGrp="1"/>
          </p:cNvGraphicFramePr>
          <p:nvPr>
            <p:ph idx="1"/>
            <p:extLst>
              <p:ext uri="{D42A27DB-BD31-4B8C-83A1-F6EECF244321}">
                <p14:modId xmlns:p14="http://schemas.microsoft.com/office/powerpoint/2010/main" val="1001850816"/>
              </p:ext>
            </p:extLst>
          </p:nvPr>
        </p:nvGraphicFramePr>
        <p:xfrm>
          <a:off x="838200" y="1825625"/>
          <a:ext cx="10515597" cy="3924935"/>
        </p:xfrm>
        <a:graphic>
          <a:graphicData uri="http://schemas.openxmlformats.org/drawingml/2006/table">
            <a:tbl>
              <a:tblPr firstRow="1" bandRow="1">
                <a:tableStyleId>{21E4AEA4-8DFA-4A89-87EB-49C32662AFE0}</a:tableStyleId>
              </a:tblPr>
              <a:tblGrid>
                <a:gridCol w="3505199">
                  <a:extLst>
                    <a:ext uri="{9D8B030D-6E8A-4147-A177-3AD203B41FA5}">
                      <a16:colId xmlns:a16="http://schemas.microsoft.com/office/drawing/2014/main" val="164957937"/>
                    </a:ext>
                  </a:extLst>
                </a:gridCol>
                <a:gridCol w="3505199">
                  <a:extLst>
                    <a:ext uri="{9D8B030D-6E8A-4147-A177-3AD203B41FA5}">
                      <a16:colId xmlns:a16="http://schemas.microsoft.com/office/drawing/2014/main" val="3153077461"/>
                    </a:ext>
                  </a:extLst>
                </a:gridCol>
                <a:gridCol w="3505199">
                  <a:extLst>
                    <a:ext uri="{9D8B030D-6E8A-4147-A177-3AD203B41FA5}">
                      <a16:colId xmlns:a16="http://schemas.microsoft.com/office/drawing/2014/main" val="3068396043"/>
                    </a:ext>
                  </a:extLst>
                </a:gridCol>
              </a:tblGrid>
              <a:tr h="370840">
                <a:tc>
                  <a:txBody>
                    <a:bodyPr/>
                    <a:lstStyle/>
                    <a:p>
                      <a:pPr algn="ctr"/>
                      <a:r>
                        <a:rPr lang="en-GB" dirty="0"/>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3357426359"/>
                  </a:ext>
                </a:extLst>
              </a:tr>
              <a:tr h="821055">
                <a:tc>
                  <a:txBody>
                    <a:bodyPr/>
                    <a:lstStyle/>
                    <a:p>
                      <a:pPr algn="l"/>
                      <a:r>
                        <a:rPr lang="en-GB" sz="1400" dirty="0"/>
                        <a:t>More money for people/ Reduces poverty</a:t>
                      </a:r>
                    </a:p>
                    <a:p>
                      <a:pPr algn="r"/>
                      <a:endParaRPr lang="en-GB" sz="1400" dirty="0"/>
                    </a:p>
                    <a:p>
                      <a:pPr algn="r"/>
                      <a:r>
                        <a:rPr lang="en-GB" sz="1400" dirty="0"/>
                        <a:t>+4</a:t>
                      </a:r>
                    </a:p>
                  </a:txBody>
                  <a:tcPr/>
                </a:tc>
                <a:tc>
                  <a:txBody>
                    <a:bodyPr/>
                    <a:lstStyle/>
                    <a:p>
                      <a:r>
                        <a:rPr lang="en-GB" sz="1400" dirty="0"/>
                        <a:t>Organisations will increase goods prices as labour cost will go up. </a:t>
                      </a:r>
                    </a:p>
                    <a:p>
                      <a:pPr algn="r"/>
                      <a:r>
                        <a:rPr lang="en-GB" sz="1400" dirty="0"/>
                        <a:t>-5</a:t>
                      </a:r>
                    </a:p>
                  </a:txBody>
                  <a:tcPr/>
                </a:tc>
                <a:tc>
                  <a:txBody>
                    <a:bodyPr/>
                    <a:lstStyle/>
                    <a:p>
                      <a:r>
                        <a:rPr lang="en-GB" sz="1400" dirty="0"/>
                        <a:t>Small business may be forced to close because of labour cost.</a:t>
                      </a:r>
                    </a:p>
                    <a:p>
                      <a:pPr algn="r"/>
                      <a:r>
                        <a:rPr lang="en-GB" sz="1400" dirty="0"/>
                        <a:t>+4</a:t>
                      </a:r>
                    </a:p>
                  </a:txBody>
                  <a:tcPr/>
                </a:tc>
                <a:extLst>
                  <a:ext uri="{0D108BD9-81ED-4DB2-BD59-A6C34878D82A}">
                    <a16:rowId xmlns:a16="http://schemas.microsoft.com/office/drawing/2014/main" val="544797913"/>
                  </a:ext>
                </a:extLst>
              </a:tr>
              <a:tr h="812800">
                <a:tc>
                  <a:txBody>
                    <a:bodyPr/>
                    <a:lstStyle/>
                    <a:p>
                      <a:r>
                        <a:rPr lang="en-GB" sz="1400" dirty="0"/>
                        <a:t>more people will get into employment</a:t>
                      </a:r>
                    </a:p>
                    <a:p>
                      <a:endParaRPr lang="en-GB" sz="1400" dirty="0"/>
                    </a:p>
                    <a:p>
                      <a:pPr algn="r"/>
                      <a:r>
                        <a:rPr lang="en-GB" sz="1400" dirty="0"/>
                        <a:t>+5</a:t>
                      </a:r>
                    </a:p>
                  </a:txBody>
                  <a:tcPr/>
                </a:tc>
                <a:tc>
                  <a:txBody>
                    <a:bodyPr/>
                    <a:lstStyle/>
                    <a:p>
                      <a:r>
                        <a:rPr lang="en-GB" sz="1400" dirty="0"/>
                        <a:t>Unemployed people will not benefit from the goods price increase.</a:t>
                      </a:r>
                    </a:p>
                    <a:p>
                      <a:pPr algn="r"/>
                      <a:r>
                        <a:rPr lang="en-GB" sz="1400" dirty="0"/>
                        <a:t>-2</a:t>
                      </a:r>
                    </a:p>
                  </a:txBody>
                  <a:tcPr/>
                </a:tc>
                <a:tc>
                  <a:txBody>
                    <a:bodyPr/>
                    <a:lstStyle/>
                    <a:p>
                      <a:r>
                        <a:rPr lang="en-GB" sz="1400" dirty="0"/>
                        <a:t>Job opportunities improve when the minimum wage goes higher </a:t>
                      </a:r>
                    </a:p>
                    <a:p>
                      <a:pPr algn="r"/>
                      <a:r>
                        <a:rPr lang="en-GB" sz="1400" dirty="0"/>
                        <a:t>+5</a:t>
                      </a:r>
                    </a:p>
                  </a:txBody>
                  <a:tcPr/>
                </a:tc>
                <a:extLst>
                  <a:ext uri="{0D108BD9-81ED-4DB2-BD59-A6C34878D82A}">
                    <a16:rowId xmlns:a16="http://schemas.microsoft.com/office/drawing/2014/main" val="2855377708"/>
                  </a:ext>
                </a:extLst>
              </a:tr>
              <a:tr h="883920">
                <a:tc>
                  <a:txBody>
                    <a:bodyPr/>
                    <a:lstStyle/>
                    <a:p>
                      <a:r>
                        <a:rPr lang="en-GB" sz="1400" dirty="0"/>
                        <a:t>A boost to economic growth</a:t>
                      </a:r>
                    </a:p>
                    <a:p>
                      <a:endParaRPr lang="en-GB" sz="1400" dirty="0"/>
                    </a:p>
                    <a:p>
                      <a:pPr algn="r"/>
                      <a:r>
                        <a:rPr lang="en-GB" sz="1400" dirty="0"/>
                        <a:t>+5</a:t>
                      </a:r>
                    </a:p>
                  </a:txBody>
                  <a:tcPr/>
                </a:tc>
                <a:tc>
                  <a:txBody>
                    <a:bodyPr/>
                    <a:lstStyle/>
                    <a:p>
                      <a:r>
                        <a:rPr lang="en-GB" sz="1400" dirty="0"/>
                        <a:t>Poorer businesses will suffer</a:t>
                      </a:r>
                    </a:p>
                    <a:p>
                      <a:pPr algn="r"/>
                      <a:r>
                        <a:rPr lang="en-GB" sz="1400" dirty="0"/>
                        <a:t>-3</a:t>
                      </a:r>
                    </a:p>
                  </a:txBody>
                  <a:tcPr/>
                </a:tc>
                <a:tc>
                  <a:txBody>
                    <a:bodyPr/>
                    <a:lstStyle/>
                    <a:p>
                      <a:r>
                        <a:rPr lang="en-GB" sz="1400" dirty="0"/>
                        <a:t>consumer spending typically increases with increases in wages</a:t>
                      </a:r>
                    </a:p>
                    <a:p>
                      <a:pPr algn="r"/>
                      <a:r>
                        <a:rPr lang="en-GB" sz="1400" dirty="0"/>
                        <a:t>+5</a:t>
                      </a:r>
                    </a:p>
                  </a:txBody>
                  <a:tcPr/>
                </a:tc>
                <a:extLst>
                  <a:ext uri="{0D108BD9-81ED-4DB2-BD59-A6C34878D82A}">
                    <a16:rowId xmlns:a16="http://schemas.microsoft.com/office/drawing/2014/main" val="4035486615"/>
                  </a:ext>
                </a:extLst>
              </a:tr>
              <a:tr h="370840">
                <a:tc>
                  <a:txBody>
                    <a:bodyPr/>
                    <a:lstStyle/>
                    <a:p>
                      <a:pPr algn="l"/>
                      <a:r>
                        <a:rPr lang="en-GB" sz="1400" dirty="0"/>
                        <a:t>TOTAL </a:t>
                      </a:r>
                    </a:p>
                    <a:p>
                      <a:pPr algn="r"/>
                      <a:r>
                        <a:rPr lang="en-GB" sz="1400" dirty="0"/>
                        <a:t>+14</a:t>
                      </a:r>
                    </a:p>
                  </a:txBody>
                  <a:tcPr/>
                </a:tc>
                <a:tc>
                  <a:txBody>
                    <a:bodyPr/>
                    <a:lstStyle/>
                    <a:p>
                      <a:pPr algn="r"/>
                      <a:endParaRPr lang="en-GB" sz="1400" dirty="0"/>
                    </a:p>
                    <a:p>
                      <a:pPr algn="r"/>
                      <a:r>
                        <a:rPr lang="en-GB" sz="1400" dirty="0"/>
                        <a:t>-10</a:t>
                      </a:r>
                    </a:p>
                  </a:txBody>
                  <a:tcPr/>
                </a:tc>
                <a:tc>
                  <a:txBody>
                    <a:bodyPr/>
                    <a:lstStyle/>
                    <a:p>
                      <a:endParaRPr lang="en-GB" sz="1400" dirty="0"/>
                    </a:p>
                    <a:p>
                      <a:pPr algn="r"/>
                      <a:r>
                        <a:rPr lang="en-GB" sz="1400" dirty="0"/>
                        <a:t>+14</a:t>
                      </a:r>
                    </a:p>
                  </a:txBody>
                  <a:tcPr/>
                </a:tc>
                <a:extLst>
                  <a:ext uri="{0D108BD9-81ED-4DB2-BD59-A6C34878D82A}">
                    <a16:rowId xmlns:a16="http://schemas.microsoft.com/office/drawing/2014/main" val="2454263596"/>
                  </a:ext>
                </a:extLst>
              </a:tr>
              <a:tr h="370840">
                <a:tc>
                  <a:txBody>
                    <a:bodyPr/>
                    <a:lstStyle/>
                    <a:p>
                      <a:r>
                        <a:rPr lang="en-GB" sz="1400" dirty="0"/>
                        <a:t>GRAND TOTAL</a:t>
                      </a:r>
                    </a:p>
                    <a:p>
                      <a:pPr algn="r"/>
                      <a:r>
                        <a:rPr lang="en-GB" sz="1400" dirty="0"/>
                        <a:t>=18</a:t>
                      </a:r>
                    </a:p>
                  </a:txBody>
                  <a:tcPr/>
                </a:tc>
                <a:tc>
                  <a:txBody>
                    <a:bodyPr/>
                    <a:lstStyle/>
                    <a:p>
                      <a:endParaRPr lang="en-GB" sz="1400"/>
                    </a:p>
                  </a:txBody>
                  <a:tcPr/>
                </a:tc>
                <a:tc>
                  <a:txBody>
                    <a:bodyPr/>
                    <a:lstStyle/>
                    <a:p>
                      <a:endParaRPr lang="en-GB" sz="1400" dirty="0"/>
                    </a:p>
                  </a:txBody>
                  <a:tcPr/>
                </a:tc>
                <a:extLst>
                  <a:ext uri="{0D108BD9-81ED-4DB2-BD59-A6C34878D82A}">
                    <a16:rowId xmlns:a16="http://schemas.microsoft.com/office/drawing/2014/main" val="3984440091"/>
                  </a:ext>
                </a:extLst>
              </a:tr>
            </a:tbl>
          </a:graphicData>
        </a:graphic>
      </p:graphicFrame>
    </p:spTree>
    <p:extLst>
      <p:ext uri="{BB962C8B-B14F-4D97-AF65-F5344CB8AC3E}">
        <p14:creationId xmlns:p14="http://schemas.microsoft.com/office/powerpoint/2010/main" val="1854592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C03125A-680F-4BA9-96AA-AE7F433C466B}"/>
              </a:ext>
            </a:extLst>
          </p:cNvPr>
          <p:cNvSpPr txBox="1">
            <a:spLocks noGrp="1"/>
          </p:cNvSpPr>
          <p:nvPr>
            <p:ph type="title"/>
          </p:nvPr>
        </p:nvSpPr>
        <p:spPr>
          <a:xfrm>
            <a:off x="660041" y="2767106"/>
            <a:ext cx="2880828" cy="3071906"/>
          </a:xfrm>
        </p:spPr>
        <p:txBody>
          <a:bodyPr vert="horz" lIns="91440" tIns="45720" rIns="91440" bIns="45720" rtlCol="0" anchor="t">
            <a:normAutofit/>
          </a:bodyPr>
          <a:lstStyle/>
          <a:p>
            <a:pPr lvl="0"/>
            <a:r>
              <a:rPr lang="en-US" sz="4000" kern="1200">
                <a:solidFill>
                  <a:srgbClr val="FFFFFF"/>
                </a:solidFill>
                <a:latin typeface="+mj-lt"/>
                <a:ea typeface="+mj-ea"/>
                <a:cs typeface="+mj-cs"/>
              </a:rPr>
              <a:t>Grid analysis</a:t>
            </a:r>
          </a:p>
        </p:txBody>
      </p:sp>
      <p:graphicFrame>
        <p:nvGraphicFramePr>
          <p:cNvPr id="4" name="Table 3">
            <a:extLst>
              <a:ext uri="{FF2B5EF4-FFF2-40B4-BE49-F238E27FC236}">
                <a16:creationId xmlns:a16="http://schemas.microsoft.com/office/drawing/2014/main" id="{0CC02072-F572-4C48-A394-4A0CAAA94AC9}"/>
              </a:ext>
            </a:extLst>
          </p:cNvPr>
          <p:cNvGraphicFramePr>
            <a:graphicFrameLocks noGrp="1"/>
          </p:cNvGraphicFramePr>
          <p:nvPr>
            <p:extLst>
              <p:ext uri="{D42A27DB-BD31-4B8C-83A1-F6EECF244321}">
                <p14:modId xmlns:p14="http://schemas.microsoft.com/office/powerpoint/2010/main" val="3531447738"/>
              </p:ext>
            </p:extLst>
          </p:nvPr>
        </p:nvGraphicFramePr>
        <p:xfrm>
          <a:off x="4346678" y="1743075"/>
          <a:ext cx="7022914" cy="3707883"/>
        </p:xfrm>
        <a:graphic>
          <a:graphicData uri="http://schemas.openxmlformats.org/drawingml/2006/table">
            <a:tbl>
              <a:tblPr firstRow="1" bandRow="1">
                <a:tableStyleId>{5C22544A-7EE6-4342-B048-85BDC9FD1C3A}</a:tableStyleId>
              </a:tblPr>
              <a:tblGrid>
                <a:gridCol w="1598157">
                  <a:extLst>
                    <a:ext uri="{9D8B030D-6E8A-4147-A177-3AD203B41FA5}">
                      <a16:colId xmlns:a16="http://schemas.microsoft.com/office/drawing/2014/main" val="1241088436"/>
                    </a:ext>
                  </a:extLst>
                </a:gridCol>
                <a:gridCol w="1256202">
                  <a:extLst>
                    <a:ext uri="{9D8B030D-6E8A-4147-A177-3AD203B41FA5}">
                      <a16:colId xmlns:a16="http://schemas.microsoft.com/office/drawing/2014/main" val="2457855486"/>
                    </a:ext>
                  </a:extLst>
                </a:gridCol>
                <a:gridCol w="1256202">
                  <a:extLst>
                    <a:ext uri="{9D8B030D-6E8A-4147-A177-3AD203B41FA5}">
                      <a16:colId xmlns:a16="http://schemas.microsoft.com/office/drawing/2014/main" val="2532323406"/>
                    </a:ext>
                  </a:extLst>
                </a:gridCol>
                <a:gridCol w="1190546">
                  <a:extLst>
                    <a:ext uri="{9D8B030D-6E8A-4147-A177-3AD203B41FA5}">
                      <a16:colId xmlns:a16="http://schemas.microsoft.com/office/drawing/2014/main" val="2714023175"/>
                    </a:ext>
                  </a:extLst>
                </a:gridCol>
                <a:gridCol w="990846">
                  <a:extLst>
                    <a:ext uri="{9D8B030D-6E8A-4147-A177-3AD203B41FA5}">
                      <a16:colId xmlns:a16="http://schemas.microsoft.com/office/drawing/2014/main" val="735721519"/>
                    </a:ext>
                  </a:extLst>
                </a:gridCol>
                <a:gridCol w="730961">
                  <a:extLst>
                    <a:ext uri="{9D8B030D-6E8A-4147-A177-3AD203B41FA5}">
                      <a16:colId xmlns:a16="http://schemas.microsoft.com/office/drawing/2014/main" val="4114902292"/>
                    </a:ext>
                  </a:extLst>
                </a:gridCol>
              </a:tblGrid>
              <a:tr h="463710">
                <a:tc>
                  <a:txBody>
                    <a:bodyPr/>
                    <a:lstStyle/>
                    <a:p>
                      <a:pPr algn="l" fontAlgn="b"/>
                      <a:r>
                        <a:rPr lang="en-GB" sz="2000" u="none" strike="noStrike">
                          <a:effectLst/>
                        </a:rPr>
                        <a:t>Factors</a:t>
                      </a:r>
                      <a:endParaRPr lang="en-GB" sz="2000" b="0" i="0" u="none" strike="noStrike">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dirty="0">
                          <a:effectLst/>
                        </a:rPr>
                        <a:t>cost</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a:effectLst/>
                        </a:rPr>
                        <a:t>Time</a:t>
                      </a:r>
                      <a:endParaRPr lang="en-GB" sz="2000" b="0" i="0" u="none" strike="noStrike">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a:effectLst/>
                        </a:rPr>
                        <a:t>effect</a:t>
                      </a:r>
                      <a:endParaRPr lang="en-GB" sz="2000" b="0" i="0" u="none" strike="noStrike">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a:effectLst/>
                        </a:rPr>
                        <a:t>people</a:t>
                      </a:r>
                      <a:endParaRPr lang="en-GB" sz="2000" b="0" i="0" u="none" strike="noStrike">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a:effectLst/>
                        </a:rPr>
                        <a:t>Total</a:t>
                      </a:r>
                      <a:endParaRPr lang="en-GB" sz="2000" b="0" i="0" u="none" strike="noStrike">
                        <a:solidFill>
                          <a:srgbClr val="000000"/>
                        </a:solidFill>
                        <a:effectLst/>
                        <a:latin typeface="Calibri" panose="020F0502020204030204" pitchFamily="34" charset="0"/>
                      </a:endParaRPr>
                    </a:p>
                  </a:txBody>
                  <a:tcPr marL="11259" marR="11259" marT="11259" marB="0" anchor="b"/>
                </a:tc>
                <a:extLst>
                  <a:ext uri="{0D108BD9-81ED-4DB2-BD59-A6C34878D82A}">
                    <a16:rowId xmlns:a16="http://schemas.microsoft.com/office/drawing/2014/main" val="2887428846"/>
                  </a:ext>
                </a:extLst>
              </a:tr>
              <a:tr h="463710">
                <a:tc>
                  <a:txBody>
                    <a:bodyPr/>
                    <a:lstStyle/>
                    <a:p>
                      <a:pPr algn="l" fontAlgn="b"/>
                      <a:r>
                        <a:rPr lang="en-GB" sz="2000" u="none" strike="noStrike">
                          <a:effectLst/>
                        </a:rPr>
                        <a:t>weights</a:t>
                      </a:r>
                      <a:endParaRPr lang="en-GB" sz="2000" b="0" i="0" u="none" strike="noStrike">
                        <a:solidFill>
                          <a:srgbClr val="000000"/>
                        </a:solidFill>
                        <a:effectLst/>
                        <a:latin typeface="Calibri" panose="020F0502020204030204" pitchFamily="34" charset="0"/>
                      </a:endParaRPr>
                    </a:p>
                  </a:txBody>
                  <a:tcPr marL="11259" marR="11259" marT="11259" marB="0" anchor="b"/>
                </a:tc>
                <a:tc>
                  <a:txBody>
                    <a:bodyPr/>
                    <a:lstStyle/>
                    <a:p>
                      <a:pPr algn="r" fontAlgn="b"/>
                      <a:r>
                        <a:rPr lang="en-GB" sz="2000" u="none" strike="noStrike">
                          <a:effectLst/>
                        </a:rPr>
                        <a:t>5</a:t>
                      </a:r>
                      <a:endParaRPr lang="en-GB" sz="2000" b="0" i="0" u="none" strike="noStrike">
                        <a:solidFill>
                          <a:srgbClr val="000000"/>
                        </a:solidFill>
                        <a:effectLst/>
                        <a:latin typeface="Calibri" panose="020F0502020204030204" pitchFamily="34" charset="0"/>
                      </a:endParaRPr>
                    </a:p>
                  </a:txBody>
                  <a:tcPr marL="11259" marR="11259" marT="11259" marB="0" anchor="b"/>
                </a:tc>
                <a:tc>
                  <a:txBody>
                    <a:bodyPr/>
                    <a:lstStyle/>
                    <a:p>
                      <a:pPr algn="r" fontAlgn="b"/>
                      <a:r>
                        <a:rPr lang="en-GB" sz="2000" b="0" i="0" u="none" strike="noStrike" dirty="0">
                          <a:solidFill>
                            <a:srgbClr val="000000"/>
                          </a:solidFill>
                          <a:effectLst/>
                          <a:latin typeface="Calibri" panose="020F0502020204030204" pitchFamily="34" charset="0"/>
                        </a:rPr>
                        <a:t>4</a:t>
                      </a:r>
                    </a:p>
                  </a:txBody>
                  <a:tcPr marL="11259" marR="11259" marT="11259" marB="0" anchor="b"/>
                </a:tc>
                <a:tc>
                  <a:txBody>
                    <a:bodyPr/>
                    <a:lstStyle/>
                    <a:p>
                      <a:pPr algn="r" fontAlgn="b"/>
                      <a:r>
                        <a:rPr lang="en-GB" sz="2000" b="0" i="0" u="none" strike="noStrike" dirty="0">
                          <a:solidFill>
                            <a:srgbClr val="000000"/>
                          </a:solidFill>
                          <a:effectLst/>
                          <a:latin typeface="Calibri" panose="020F0502020204030204" pitchFamily="34" charset="0"/>
                        </a:rPr>
                        <a:t>3</a:t>
                      </a:r>
                    </a:p>
                  </a:txBody>
                  <a:tcPr marL="11259" marR="11259" marT="11259" marB="0" anchor="b"/>
                </a:tc>
                <a:tc>
                  <a:txBody>
                    <a:bodyPr/>
                    <a:lstStyle/>
                    <a:p>
                      <a:pPr algn="r" fontAlgn="b"/>
                      <a:r>
                        <a:rPr lang="en-GB" sz="2000" u="none" strike="noStrike" dirty="0">
                          <a:effectLst/>
                        </a:rPr>
                        <a:t>5</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endParaRPr lang="en-GB" sz="2000" b="0" i="0" u="none" strike="noStrike">
                        <a:solidFill>
                          <a:srgbClr val="000000"/>
                        </a:solidFill>
                        <a:effectLst/>
                        <a:latin typeface="Calibri" panose="020F0502020204030204" pitchFamily="34" charset="0"/>
                      </a:endParaRPr>
                    </a:p>
                  </a:txBody>
                  <a:tcPr marL="11259" marR="11259" marT="11259" marB="0" anchor="b"/>
                </a:tc>
                <a:extLst>
                  <a:ext uri="{0D108BD9-81ED-4DB2-BD59-A6C34878D82A}">
                    <a16:rowId xmlns:a16="http://schemas.microsoft.com/office/drawing/2014/main" val="3171438322"/>
                  </a:ext>
                </a:extLst>
              </a:tr>
              <a:tr h="832888">
                <a:tc>
                  <a:txBody>
                    <a:bodyPr/>
                    <a:lstStyle/>
                    <a:p>
                      <a:pPr algn="l" fontAlgn="b"/>
                      <a:r>
                        <a:rPr lang="en-GB" sz="2000" u="none" strike="noStrike">
                          <a:effectLst/>
                        </a:rPr>
                        <a:t>government support</a:t>
                      </a:r>
                      <a:endParaRPr lang="en-GB" sz="2000" b="0" i="0" u="none" strike="noStrike">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dirty="0">
                          <a:effectLst/>
                        </a:rPr>
                        <a:t>5 </a:t>
                      </a:r>
                      <a:r>
                        <a:rPr lang="en-GB" sz="2000" u="none" strike="noStrike" dirty="0">
                          <a:solidFill>
                            <a:srgbClr val="FF0000"/>
                          </a:solidFill>
                          <a:effectLst/>
                        </a:rPr>
                        <a:t>5x5</a:t>
                      </a:r>
                      <a:r>
                        <a:rPr lang="en-GB" sz="2000" u="none" strike="noStrike" dirty="0">
                          <a:effectLst/>
                        </a:rPr>
                        <a:t>=25</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dirty="0">
                          <a:effectLst/>
                        </a:rPr>
                        <a:t>4 </a:t>
                      </a:r>
                      <a:r>
                        <a:rPr lang="en-GB" sz="2000" u="none" strike="noStrike" dirty="0">
                          <a:solidFill>
                            <a:srgbClr val="FF0000"/>
                          </a:solidFill>
                          <a:effectLst/>
                        </a:rPr>
                        <a:t>4x4</a:t>
                      </a:r>
                      <a:r>
                        <a:rPr lang="en-GB" sz="2000" u="none" strike="noStrike" dirty="0">
                          <a:effectLst/>
                        </a:rPr>
                        <a:t>=16</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dirty="0">
                          <a:effectLst/>
                        </a:rPr>
                        <a:t>5 </a:t>
                      </a:r>
                      <a:r>
                        <a:rPr lang="en-GB" sz="2000" u="none" strike="noStrike" dirty="0">
                          <a:solidFill>
                            <a:srgbClr val="FF0000"/>
                          </a:solidFill>
                          <a:effectLst/>
                        </a:rPr>
                        <a:t>5x3</a:t>
                      </a:r>
                      <a:r>
                        <a:rPr lang="en-GB" sz="2000" u="none" strike="noStrike" dirty="0">
                          <a:effectLst/>
                        </a:rPr>
                        <a:t>=15</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dirty="0">
                          <a:effectLst/>
                        </a:rPr>
                        <a:t>5 </a:t>
                      </a:r>
                      <a:r>
                        <a:rPr lang="en-GB" sz="2000" u="none" strike="noStrike" dirty="0">
                          <a:solidFill>
                            <a:srgbClr val="FF0000"/>
                          </a:solidFill>
                          <a:effectLst/>
                        </a:rPr>
                        <a:t>5x5</a:t>
                      </a:r>
                      <a:r>
                        <a:rPr lang="en-GB" sz="2000" u="none" strike="noStrike" dirty="0">
                          <a:effectLst/>
                        </a:rPr>
                        <a:t>=25</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r" fontAlgn="b"/>
                      <a:r>
                        <a:rPr lang="en-GB" sz="2000" b="0" i="0" u="none" strike="noStrike" dirty="0">
                          <a:solidFill>
                            <a:srgbClr val="000000"/>
                          </a:solidFill>
                          <a:effectLst/>
                          <a:latin typeface="Calibri" panose="020F0502020204030204" pitchFamily="34" charset="0"/>
                        </a:rPr>
                        <a:t>81</a:t>
                      </a:r>
                    </a:p>
                  </a:txBody>
                  <a:tcPr marL="11259" marR="11259" marT="11259" marB="0" anchor="b"/>
                </a:tc>
                <a:extLst>
                  <a:ext uri="{0D108BD9-81ED-4DB2-BD59-A6C34878D82A}">
                    <a16:rowId xmlns:a16="http://schemas.microsoft.com/office/drawing/2014/main" val="2318498217"/>
                  </a:ext>
                </a:extLst>
              </a:tr>
              <a:tr h="1100509">
                <a:tc>
                  <a:txBody>
                    <a:bodyPr/>
                    <a:lstStyle/>
                    <a:p>
                      <a:pPr algn="l" fontAlgn="b"/>
                      <a:r>
                        <a:rPr lang="en-GB" sz="2000" b="0" i="0" u="none" strike="noStrike" dirty="0">
                          <a:solidFill>
                            <a:srgbClr val="000000"/>
                          </a:solidFill>
                          <a:effectLst/>
                          <a:latin typeface="Calibri" panose="020F0502020204030204" pitchFamily="34" charset="0"/>
                        </a:rPr>
                        <a:t>Increase national min-wage</a:t>
                      </a:r>
                    </a:p>
                  </a:txBody>
                  <a:tcPr marL="11259" marR="11259" marT="11259" marB="0" anchor="b"/>
                </a:tc>
                <a:tc>
                  <a:txBody>
                    <a:bodyPr/>
                    <a:lstStyle/>
                    <a:p>
                      <a:pPr algn="l" fontAlgn="b"/>
                      <a:r>
                        <a:rPr lang="en-GB" sz="2000" u="none" strike="noStrike" dirty="0">
                          <a:effectLst/>
                        </a:rPr>
                        <a:t>3 </a:t>
                      </a:r>
                      <a:r>
                        <a:rPr lang="en-GB" sz="2000" u="none" strike="noStrike" dirty="0">
                          <a:solidFill>
                            <a:srgbClr val="FF0000"/>
                          </a:solidFill>
                          <a:effectLst/>
                        </a:rPr>
                        <a:t>3x5</a:t>
                      </a:r>
                      <a:r>
                        <a:rPr lang="en-GB" sz="2000" u="none" strike="noStrike" dirty="0">
                          <a:effectLst/>
                        </a:rPr>
                        <a:t>=15</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lang="en-GB" sz="2000" u="none" strike="noStrike" dirty="0">
                          <a:effectLst/>
                        </a:rPr>
                        <a:t>5 </a:t>
                      </a:r>
                      <a:r>
                        <a:rPr lang="en-GB" sz="2000" u="none" strike="noStrike" dirty="0">
                          <a:solidFill>
                            <a:srgbClr val="FF0000"/>
                          </a:solidFill>
                          <a:effectLst/>
                        </a:rPr>
                        <a:t>5x4</a:t>
                      </a:r>
                      <a:r>
                        <a:rPr lang="en-GB" sz="2000" u="none" strike="noStrike" dirty="0">
                          <a:effectLst/>
                        </a:rPr>
                        <a:t>=20 </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dirty="0">
                          <a:effectLst/>
                        </a:rPr>
                        <a:t>4 </a:t>
                      </a:r>
                      <a:r>
                        <a:rPr lang="en-GB" sz="2000" u="none" strike="noStrike" dirty="0">
                          <a:solidFill>
                            <a:srgbClr val="FF0000"/>
                          </a:solidFill>
                          <a:effectLst/>
                        </a:rPr>
                        <a:t>4x3</a:t>
                      </a:r>
                      <a:r>
                        <a:rPr lang="en-GB" sz="2000" u="none" strike="noStrike" dirty="0">
                          <a:effectLst/>
                        </a:rPr>
                        <a:t>=12</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dirty="0">
                          <a:effectLst/>
                        </a:rPr>
                        <a:t>5 </a:t>
                      </a:r>
                      <a:r>
                        <a:rPr lang="en-GB" sz="2000" u="none" strike="noStrike" dirty="0">
                          <a:solidFill>
                            <a:srgbClr val="FF0000"/>
                          </a:solidFill>
                          <a:effectLst/>
                        </a:rPr>
                        <a:t>5x5</a:t>
                      </a:r>
                      <a:r>
                        <a:rPr lang="en-GB" sz="2000" u="none" strike="noStrike" dirty="0">
                          <a:effectLst/>
                        </a:rPr>
                        <a:t>=25</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r" fontAlgn="b"/>
                      <a:r>
                        <a:rPr lang="en-GB" sz="2000" b="0" i="0" u="none" strike="noStrike" dirty="0">
                          <a:solidFill>
                            <a:srgbClr val="000000"/>
                          </a:solidFill>
                          <a:effectLst/>
                          <a:latin typeface="Calibri" panose="020F0502020204030204" pitchFamily="34" charset="0"/>
                        </a:rPr>
                        <a:t>72</a:t>
                      </a:r>
                    </a:p>
                  </a:txBody>
                  <a:tcPr marL="11259" marR="11259" marT="11259" marB="0" anchor="b"/>
                </a:tc>
                <a:extLst>
                  <a:ext uri="{0D108BD9-81ED-4DB2-BD59-A6C34878D82A}">
                    <a16:rowId xmlns:a16="http://schemas.microsoft.com/office/drawing/2014/main" val="1149399420"/>
                  </a:ext>
                </a:extLst>
              </a:tr>
              <a:tr h="847066">
                <a:tc>
                  <a:txBody>
                    <a:bodyPr/>
                    <a:lstStyle/>
                    <a:p>
                      <a:pPr algn="l" fontAlgn="b"/>
                      <a:r>
                        <a:rPr lang="en-GB" sz="2000" u="none" strike="noStrike" dirty="0">
                          <a:effectLst/>
                        </a:rPr>
                        <a:t>remote working</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u="none" strike="noStrike" dirty="0">
                          <a:effectLst/>
                        </a:rPr>
                        <a:t>2 </a:t>
                      </a:r>
                      <a:r>
                        <a:rPr lang="en-GB" sz="2000" u="none" strike="noStrike" dirty="0">
                          <a:solidFill>
                            <a:srgbClr val="FF0000"/>
                          </a:solidFill>
                          <a:effectLst/>
                        </a:rPr>
                        <a:t>2x5</a:t>
                      </a:r>
                      <a:r>
                        <a:rPr lang="en-GB" sz="2000" u="none" strike="noStrike" dirty="0">
                          <a:effectLst/>
                        </a:rPr>
                        <a:t>=10</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l" fontAlgn="b"/>
                      <a:r>
                        <a:rPr lang="en-GB" sz="2000" b="0" i="0" u="none" strike="noStrike" dirty="0">
                          <a:solidFill>
                            <a:srgbClr val="000000"/>
                          </a:solidFill>
                          <a:effectLst/>
                          <a:latin typeface="Calibri" panose="020F0502020204030204" pitchFamily="34" charset="0"/>
                        </a:rPr>
                        <a:t>3 </a:t>
                      </a:r>
                      <a:r>
                        <a:rPr lang="en-GB" sz="2000" b="0" i="0" u="none" strike="noStrike" dirty="0">
                          <a:solidFill>
                            <a:srgbClr val="FF0000"/>
                          </a:solidFill>
                          <a:effectLst/>
                          <a:latin typeface="Calibri" panose="020F0502020204030204" pitchFamily="34" charset="0"/>
                        </a:rPr>
                        <a:t>3x4</a:t>
                      </a:r>
                      <a:r>
                        <a:rPr lang="en-GB" sz="2000" b="0" i="0" u="none" strike="noStrike" dirty="0">
                          <a:solidFill>
                            <a:srgbClr val="000000"/>
                          </a:solidFill>
                          <a:effectLst/>
                          <a:latin typeface="Calibri" panose="020F0502020204030204" pitchFamily="34" charset="0"/>
                        </a:rPr>
                        <a:t>=12</a:t>
                      </a:r>
                    </a:p>
                  </a:txBody>
                  <a:tcPr marL="11259" marR="11259" marT="11259" marB="0" anchor="b"/>
                </a:tc>
                <a:tc>
                  <a:txBody>
                    <a:bodyPr/>
                    <a:lstStyle/>
                    <a:p>
                      <a:pPr algn="l" fontAlgn="b"/>
                      <a:r>
                        <a:rPr lang="en-GB" sz="2000" b="0" i="0" u="none" strike="noStrike" dirty="0">
                          <a:solidFill>
                            <a:srgbClr val="000000"/>
                          </a:solidFill>
                          <a:effectLst/>
                          <a:latin typeface="Calibri" panose="020F0502020204030204" pitchFamily="34" charset="0"/>
                        </a:rPr>
                        <a:t>4 </a:t>
                      </a:r>
                      <a:r>
                        <a:rPr lang="en-GB" sz="2000" b="0" i="0" u="none" strike="noStrike" dirty="0">
                          <a:solidFill>
                            <a:srgbClr val="FF0000"/>
                          </a:solidFill>
                          <a:effectLst/>
                          <a:latin typeface="Calibri" panose="020F0502020204030204" pitchFamily="34" charset="0"/>
                        </a:rPr>
                        <a:t>4x3</a:t>
                      </a:r>
                      <a:r>
                        <a:rPr lang="en-GB" sz="2000" b="0" i="0" u="none" strike="noStrike" dirty="0">
                          <a:solidFill>
                            <a:srgbClr val="000000"/>
                          </a:solidFill>
                          <a:effectLst/>
                          <a:latin typeface="Calibri" panose="020F0502020204030204" pitchFamily="34" charset="0"/>
                        </a:rPr>
                        <a:t>=12</a:t>
                      </a:r>
                    </a:p>
                  </a:txBody>
                  <a:tcPr marL="11259" marR="11259" marT="11259" marB="0" anchor="b"/>
                </a:tc>
                <a:tc>
                  <a:txBody>
                    <a:bodyPr/>
                    <a:lstStyle/>
                    <a:p>
                      <a:pPr algn="l" fontAlgn="b"/>
                      <a:r>
                        <a:rPr lang="en-GB" sz="2000" u="none" strike="noStrike" dirty="0">
                          <a:effectLst/>
                        </a:rPr>
                        <a:t>4 </a:t>
                      </a:r>
                      <a:r>
                        <a:rPr lang="en-GB" sz="2000" u="none" strike="noStrike" dirty="0">
                          <a:solidFill>
                            <a:srgbClr val="FF0000"/>
                          </a:solidFill>
                          <a:effectLst/>
                        </a:rPr>
                        <a:t>4x5</a:t>
                      </a:r>
                      <a:r>
                        <a:rPr lang="en-GB" sz="2000" u="none" strike="noStrike" dirty="0">
                          <a:effectLst/>
                        </a:rPr>
                        <a:t>=20</a:t>
                      </a:r>
                      <a:endParaRPr lang="en-GB" sz="2000" b="0" i="0" u="none" strike="noStrike" dirty="0">
                        <a:solidFill>
                          <a:srgbClr val="000000"/>
                        </a:solidFill>
                        <a:effectLst/>
                        <a:latin typeface="Calibri" panose="020F0502020204030204" pitchFamily="34" charset="0"/>
                      </a:endParaRPr>
                    </a:p>
                  </a:txBody>
                  <a:tcPr marL="11259" marR="11259" marT="11259" marB="0" anchor="b"/>
                </a:tc>
                <a:tc>
                  <a:txBody>
                    <a:bodyPr/>
                    <a:lstStyle/>
                    <a:p>
                      <a:pPr algn="r" fontAlgn="b"/>
                      <a:r>
                        <a:rPr lang="en-GB" sz="2000" b="0" i="0" u="none" strike="noStrike" dirty="0">
                          <a:solidFill>
                            <a:srgbClr val="000000"/>
                          </a:solidFill>
                          <a:effectLst/>
                          <a:latin typeface="Calibri" panose="020F0502020204030204" pitchFamily="34" charset="0"/>
                        </a:rPr>
                        <a:t>54</a:t>
                      </a:r>
                    </a:p>
                  </a:txBody>
                  <a:tcPr marL="11259" marR="11259" marT="11259" marB="0" anchor="b"/>
                </a:tc>
                <a:extLst>
                  <a:ext uri="{0D108BD9-81ED-4DB2-BD59-A6C34878D82A}">
                    <a16:rowId xmlns:a16="http://schemas.microsoft.com/office/drawing/2014/main" val="3263883662"/>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DB6EE-9C62-4EE4-B09B-357B2D65AB06}"/>
              </a:ext>
            </a:extLst>
          </p:cNvPr>
          <p:cNvSpPr txBox="1">
            <a:spLocks noGrp="1"/>
          </p:cNvSpPr>
          <p:nvPr>
            <p:ph type="title"/>
          </p:nvPr>
        </p:nvSpPr>
        <p:spPr>
          <a:xfrm>
            <a:off x="1371599" y="294538"/>
            <a:ext cx="9895951" cy="1033669"/>
          </a:xfrm>
        </p:spPr>
        <p:txBody>
          <a:bodyPr>
            <a:normAutofit/>
          </a:bodyPr>
          <a:lstStyle/>
          <a:p>
            <a:pPr lvl="0"/>
            <a:r>
              <a:rPr lang="en-GB" sz="4000">
                <a:solidFill>
                  <a:srgbClr val="FFFFFF"/>
                </a:solidFill>
              </a:rPr>
              <a:t>conclusion</a:t>
            </a:r>
          </a:p>
        </p:txBody>
      </p:sp>
      <p:sp>
        <p:nvSpPr>
          <p:cNvPr id="4" name="TextBox 3">
            <a:extLst>
              <a:ext uri="{FF2B5EF4-FFF2-40B4-BE49-F238E27FC236}">
                <a16:creationId xmlns:a16="http://schemas.microsoft.com/office/drawing/2014/main" id="{365FF064-AC9A-4365-9602-4D99F2FF9018}"/>
              </a:ext>
            </a:extLst>
          </p:cNvPr>
          <p:cNvSpPr txBox="1"/>
          <p:nvPr/>
        </p:nvSpPr>
        <p:spPr>
          <a:xfrm>
            <a:off x="1787704" y="2332234"/>
            <a:ext cx="8280970"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t>From the 3 possible solution's </a:t>
            </a:r>
            <a:r>
              <a:rPr kumimoji="0" lang="en-GB" sz="2000" b="0" i="0" u="none" strike="noStrike" kern="1200" cap="none" spc="0" normalizeH="0" baseline="0" noProof="0" dirty="0">
                <a:ln>
                  <a:noFill/>
                </a:ln>
                <a:effectLst/>
                <a:uLnTx/>
                <a:uFillTx/>
                <a:ea typeface="+mj-ea"/>
                <a:cs typeface="+mj-cs"/>
              </a:rPr>
              <a:t>Increasing national minimum wage is most effective, as it </a:t>
            </a:r>
            <a:r>
              <a:rPr lang="en-GB" sz="2000" dirty="0"/>
              <a:t> decrease stress levels in the UK.</a:t>
            </a:r>
          </a:p>
          <a:p>
            <a:pPr marL="285750" indent="-285750">
              <a:buFont typeface="Arial" panose="020B0604020202020204" pitchFamily="34" charset="0"/>
              <a:buChar char="•"/>
            </a:pPr>
            <a:r>
              <a:rPr lang="en-GB" sz="2000" dirty="0"/>
              <a:t>Government support is greatly needed in order to decrease stress levels in the </a:t>
            </a:r>
            <a:r>
              <a:rPr lang="en-GB" sz="2000" dirty="0" err="1"/>
              <a:t>uk</a:t>
            </a:r>
            <a:r>
              <a:rPr lang="en-GB" sz="2000" dirty="0"/>
              <a:t>, there are so many different problems that can be resolved by government support, for example:</a:t>
            </a:r>
          </a:p>
          <a:p>
            <a:pPr marL="285750" indent="-285750">
              <a:buFont typeface="Arial" panose="020B0604020202020204" pitchFamily="34" charset="0"/>
              <a:buChar char="•"/>
            </a:pPr>
            <a:r>
              <a:rPr lang="en-GB" sz="2000" dirty="0"/>
              <a:t>Travel</a:t>
            </a:r>
          </a:p>
          <a:p>
            <a:pPr marL="285750" indent="-285750">
              <a:buFont typeface="Arial" panose="020B0604020202020204" pitchFamily="34" charset="0"/>
              <a:buChar char="•"/>
            </a:pPr>
            <a:r>
              <a:rPr lang="en-GB" sz="2000" dirty="0"/>
              <a:t>Economy</a:t>
            </a:r>
          </a:p>
          <a:p>
            <a:pPr marL="285750" indent="-285750">
              <a:buFont typeface="Arial" panose="020B0604020202020204" pitchFamily="34" charset="0"/>
              <a:buChar char="•"/>
            </a:pPr>
            <a:r>
              <a:rPr lang="en-GB" sz="2000" dirty="0"/>
              <a:t>Tax</a:t>
            </a:r>
          </a:p>
          <a:p>
            <a:pPr marL="285750" indent="-285750">
              <a:buFont typeface="Arial" panose="020B0604020202020204" pitchFamily="34" charset="0"/>
              <a:buChar char="•"/>
            </a:pPr>
            <a:r>
              <a:rPr lang="en-GB" sz="2000" dirty="0"/>
              <a:t>Immigration control/ Brexit.</a:t>
            </a:r>
          </a:p>
          <a:p>
            <a:pPr marL="285750" indent="-285750">
              <a:buFont typeface="Arial" panose="020B0604020202020204" pitchFamily="34" charset="0"/>
              <a:buChar char="•"/>
            </a:pPr>
            <a:endParaRPr lang="en-GB" sz="2000" dirty="0"/>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de25727d540c7fc673625a5a526b7e62">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8fd157d3b65ef97458c32daed8d33eb9"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139BDE-D487-4618-B460-15D849B70AB3}">
  <ds:schemaRefs>
    <ds:schemaRef ds:uri="http://purl.org/dc/terms/"/>
    <ds:schemaRef ds:uri="37708af0-49d6-4626-adf7-ee8f7f4cc1b8"/>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6b5bd684-8631-4d35-bdcf-c9e38c7d488d"/>
    <ds:schemaRef ds:uri="http://schemas.microsoft.com/office/2006/metadata/properties"/>
  </ds:schemaRefs>
</ds:datastoreItem>
</file>

<file path=customXml/itemProps2.xml><?xml version="1.0" encoding="utf-8"?>
<ds:datastoreItem xmlns:ds="http://schemas.openxmlformats.org/officeDocument/2006/customXml" ds:itemID="{46F05A43-6BBA-4174-954B-61B3CE2B0F34}">
  <ds:schemaRefs>
    <ds:schemaRef ds:uri="http://schemas.microsoft.com/sharepoint/v3/contenttype/forms"/>
  </ds:schemaRefs>
</ds:datastoreItem>
</file>

<file path=customXml/itemProps3.xml><?xml version="1.0" encoding="utf-8"?>
<ds:datastoreItem xmlns:ds="http://schemas.openxmlformats.org/officeDocument/2006/customXml" ds:itemID="{FC86241A-4890-43AA-AF34-315C0CD6D6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2189</TotalTime>
  <Words>1170</Words>
  <Application>Microsoft Office PowerPoint</Application>
  <PresentationFormat>Widescreen</PresentationFormat>
  <Paragraphs>262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Roboto</vt:lpstr>
      <vt:lpstr>Office Theme</vt:lpstr>
      <vt:lpstr>Stress levels in the UK</vt:lpstr>
      <vt:lpstr>Introduction</vt:lpstr>
      <vt:lpstr>Environmental Analysis :   PESTLE </vt:lpstr>
      <vt:lpstr>Cause and Effect Analysis</vt:lpstr>
      <vt:lpstr>Possible solutuions to overcome stress</vt:lpstr>
      <vt:lpstr>Solution 1: Reducing Tax</vt:lpstr>
      <vt:lpstr>Solution 2: Remote working for employees</vt:lpstr>
      <vt:lpstr>Solution 3: Increasing national minimum wage</vt:lpstr>
      <vt:lpstr>Grid analysis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levels in the uk</dc:title>
  <dc:creator>masuma begum</dc:creator>
  <cp:lastModifiedBy>Masuma Begum</cp:lastModifiedBy>
  <cp:revision>10</cp:revision>
  <dcterms:created xsi:type="dcterms:W3CDTF">2021-10-26T18:50:41Z</dcterms:created>
  <dcterms:modified xsi:type="dcterms:W3CDTF">2021-11-05T17:41:31Z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