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4" r:id="rId1"/>
  </p:sldMasterIdLst>
  <p:notesMasterIdLst>
    <p:notesMasterId r:id="rId20"/>
  </p:notesMasterIdLst>
  <p:sldIdLst>
    <p:sldId id="256" r:id="rId2"/>
    <p:sldId id="258" r:id="rId3"/>
    <p:sldId id="262" r:id="rId4"/>
    <p:sldId id="260" r:id="rId5"/>
    <p:sldId id="261" r:id="rId6"/>
    <p:sldId id="263" r:id="rId7"/>
    <p:sldId id="259" r:id="rId8"/>
    <p:sldId id="257" r:id="rId9"/>
    <p:sldId id="264" r:id="rId10"/>
    <p:sldId id="265" r:id="rId11"/>
    <p:sldId id="275" r:id="rId12"/>
    <p:sldId id="277" r:id="rId13"/>
    <p:sldId id="276" r:id="rId14"/>
    <p:sldId id="268" r:id="rId15"/>
    <p:sldId id="266" r:id="rId16"/>
    <p:sldId id="278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1404"/>
  </p:normalViewPr>
  <p:slideViewPr>
    <p:cSldViewPr snapToGrid="0" snapToObjects="1">
      <p:cViewPr>
        <p:scale>
          <a:sx n="109" d="100"/>
          <a:sy n="109" d="100"/>
        </p:scale>
        <p:origin x="-736" y="-1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48E108-4587-E84E-8A7A-419B24312263}" type="datetimeFigureOut">
              <a:rPr lang="en-US" smtClean="0"/>
              <a:t>27/03/18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89FCAF-3A81-4440-90B1-F334BF02FD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134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</a:t>
            </a:r>
            <a:r>
              <a:rPr lang="en-US" dirty="0" err="1" smtClean="0"/>
              <a:t>greenlight.broadcastnow.co.uk</a:t>
            </a:r>
            <a:r>
              <a:rPr lang="en-US" dirty="0" smtClean="0"/>
              <a:t>/commissioning-editors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www.bbc.co.uk</a:t>
            </a:r>
            <a:r>
              <a:rPr lang="en-US" dirty="0" smtClean="0"/>
              <a:t>/corporate2/</a:t>
            </a:r>
            <a:r>
              <a:rPr lang="en-US" dirty="0" err="1" smtClean="0"/>
              <a:t>cymruwales</a:t>
            </a:r>
            <a:r>
              <a:rPr lang="en-US" dirty="0" smtClean="0"/>
              <a:t>/commissioning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552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www.gov.uk</a:t>
            </a:r>
            <a:r>
              <a:rPr lang="en-US" dirty="0" smtClean="0"/>
              <a:t>/government/publications/the-enterprise-investment-scheme-introduction/enterprise-investment-scheme</a:t>
            </a:r>
          </a:p>
          <a:p>
            <a:r>
              <a:rPr lang="en-US" dirty="0" smtClean="0"/>
              <a:t>https://</a:t>
            </a:r>
            <a:r>
              <a:rPr lang="en-US" dirty="0" err="1" smtClean="0"/>
              <a:t>www.gov.uk</a:t>
            </a:r>
            <a:r>
              <a:rPr lang="en-US" dirty="0" smtClean="0"/>
              <a:t>/guidance/seed-enterprise-investment-scheme-background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187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https://</a:t>
            </a:r>
            <a:r>
              <a:rPr lang="en-US" dirty="0" err="1" smtClean="0"/>
              <a:t>www.gov.uk</a:t>
            </a:r>
            <a:r>
              <a:rPr lang="en-US" dirty="0" smtClean="0"/>
              <a:t>/guidance/corporation-tax-creative-industry-tax-reliefs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3314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</a:t>
            </a:r>
            <a:r>
              <a:rPr lang="en-US" dirty="0" err="1" smtClean="0"/>
              <a:t>www.ffilmcymruwales.com</a:t>
            </a:r>
            <a:r>
              <a:rPr lang="en-US" dirty="0" smtClean="0"/>
              <a:t>/</a:t>
            </a:r>
            <a:r>
              <a:rPr lang="en-US" dirty="0" err="1" smtClean="0"/>
              <a:t>index.php</a:t>
            </a:r>
            <a:r>
              <a:rPr lang="en-US" dirty="0" smtClean="0"/>
              <a:t>/</a:t>
            </a:r>
            <a:r>
              <a:rPr lang="en-US" dirty="0" err="1" smtClean="0"/>
              <a:t>en</a:t>
            </a:r>
            <a:r>
              <a:rPr lang="en-US" dirty="0" smtClean="0"/>
              <a:t>/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www.bfi.org.uk</a:t>
            </a:r>
            <a:r>
              <a:rPr lang="en-US" dirty="0" smtClean="0"/>
              <a:t>/supporting-</a:t>
            </a:r>
            <a:r>
              <a:rPr lang="en-US" dirty="0" err="1" smtClean="0"/>
              <a:t>uk</a:t>
            </a:r>
            <a:r>
              <a:rPr lang="en-US" dirty="0" smtClean="0"/>
              <a:t>-film/production-development-funding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www.fff-bayern.de</a:t>
            </a:r>
            <a:r>
              <a:rPr lang="en-US" dirty="0" smtClean="0"/>
              <a:t>/</a:t>
            </a:r>
            <a:r>
              <a:rPr lang="en-US" dirty="0" err="1" smtClean="0"/>
              <a:t>en</a:t>
            </a:r>
            <a:r>
              <a:rPr lang="en-US" dirty="0" smtClean="0"/>
              <a:t>/funding/</a:t>
            </a:r>
            <a:r>
              <a:rPr lang="en-US" dirty="0" err="1" smtClean="0"/>
              <a:t>german</a:t>
            </a:r>
            <a:r>
              <a:rPr lang="en-US" dirty="0" smtClean="0"/>
              <a:t>-federal-film-fund/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0413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www.indiegogo.com</a:t>
            </a:r>
            <a:r>
              <a:rPr lang="en-US" dirty="0" smtClean="0"/>
              <a:t>/projects/pose-short-film#/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9012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www.indiegogo.com</a:t>
            </a:r>
            <a:r>
              <a:rPr lang="en-US" dirty="0" smtClean="0"/>
              <a:t>/projects/</a:t>
            </a:r>
            <a:r>
              <a:rPr lang="en-US" dirty="0" err="1" smtClean="0"/>
              <a:t>lola</a:t>
            </a:r>
            <a:r>
              <a:rPr lang="en-US" dirty="0" smtClean="0"/>
              <a:t>-short-film-</a:t>
            </a:r>
            <a:r>
              <a:rPr lang="en-US" dirty="0" err="1" smtClean="0"/>
              <a:t>lgbt</a:t>
            </a:r>
            <a:r>
              <a:rPr lang="en-US" dirty="0" smtClean="0"/>
              <a:t>#/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0439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https://</a:t>
            </a:r>
            <a:r>
              <a:rPr lang="en-GB" dirty="0" err="1" smtClean="0"/>
              <a:t>www.indiegogo.com</a:t>
            </a:r>
            <a:r>
              <a:rPr lang="en-GB" dirty="0" smtClean="0"/>
              <a:t>/projects/</a:t>
            </a:r>
            <a:r>
              <a:rPr lang="en-GB" dirty="0" err="1" smtClean="0"/>
              <a:t>johnny</a:t>
            </a:r>
            <a:r>
              <a:rPr lang="en-GB" dirty="0" smtClean="0"/>
              <a:t>-a-short-film--2#/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6637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www.indiegogo.com</a:t>
            </a:r>
            <a:r>
              <a:rPr lang="en-US" dirty="0" smtClean="0"/>
              <a:t>/projects/stationary-bike-film-horror#/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4320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www.indiegogo.com</a:t>
            </a:r>
            <a:r>
              <a:rPr lang="en-US" dirty="0" smtClean="0"/>
              <a:t>/projects/the-music-of-</a:t>
            </a:r>
            <a:r>
              <a:rPr lang="en-US" dirty="0" err="1" smtClean="0"/>
              <a:t>erich</a:t>
            </a:r>
            <a:r>
              <a:rPr lang="en-US" dirty="0" smtClean="0"/>
              <a:t>-</a:t>
            </a:r>
            <a:r>
              <a:rPr lang="en-US" dirty="0" err="1" smtClean="0"/>
              <a:t>zann</a:t>
            </a:r>
            <a:r>
              <a:rPr lang="en-US" dirty="0" smtClean="0"/>
              <a:t>-</a:t>
            </a:r>
            <a:r>
              <a:rPr lang="en-US" dirty="0" err="1" smtClean="0"/>
              <a:t>lovecraft</a:t>
            </a:r>
            <a:r>
              <a:rPr lang="en-US" dirty="0" smtClean="0"/>
              <a:t>-short-film-horror#/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1972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27/03/18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27/03/18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27/03/18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27/03/18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27/03/18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27/03/18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27/03/18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27/03/18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27/03/18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27/03/18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27/03/18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5BBE9B-7057-0D47-B33B-CBDE50A7F1F6}" type="datetimeFigureOut">
              <a:rPr lang="en-US" smtClean="0"/>
              <a:t>27/03/18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0328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Entrepreneurship </a:t>
            </a:r>
            <a:br>
              <a:rPr lang="en-US" dirty="0" smtClean="0"/>
            </a:br>
            <a:r>
              <a:rPr lang="en-US" dirty="0" smtClean="0"/>
              <a:t>&amp; money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M5X01657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909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What types of fundraising are available?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Commissions </a:t>
            </a:r>
            <a:r>
              <a:rPr lang="mr-IN" dirty="0" smtClean="0"/>
              <a:t>–</a:t>
            </a:r>
            <a:r>
              <a:rPr lang="en-US" dirty="0" smtClean="0"/>
              <a:t> from broadcasters, via established production companies</a:t>
            </a:r>
          </a:p>
          <a:p>
            <a:r>
              <a:rPr lang="en-US" dirty="0" smtClean="0"/>
              <a:t>Equity investments </a:t>
            </a:r>
            <a:r>
              <a:rPr lang="mr-IN" dirty="0" smtClean="0"/>
              <a:t>–</a:t>
            </a:r>
            <a:r>
              <a:rPr lang="en-US" dirty="0" smtClean="0"/>
              <a:t> from individuals, studios, financiers</a:t>
            </a:r>
          </a:p>
          <a:p>
            <a:r>
              <a:rPr lang="en-US" dirty="0"/>
              <a:t>Tax credits </a:t>
            </a:r>
            <a:r>
              <a:rPr lang="mr-IN" dirty="0"/>
              <a:t>–</a:t>
            </a:r>
            <a:r>
              <a:rPr lang="en-US" dirty="0"/>
              <a:t> from government, based on set </a:t>
            </a:r>
            <a:r>
              <a:rPr lang="en-US" dirty="0" smtClean="0"/>
              <a:t>criteria</a:t>
            </a:r>
          </a:p>
          <a:p>
            <a:r>
              <a:rPr lang="en-US" dirty="0" smtClean="0"/>
              <a:t>Rights sales </a:t>
            </a:r>
            <a:r>
              <a:rPr lang="mr-IN" dirty="0" smtClean="0"/>
              <a:t>–</a:t>
            </a:r>
            <a:r>
              <a:rPr lang="en-US" dirty="0" smtClean="0"/>
              <a:t> to sales agents and distributors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715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Commissions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From UK broadcasters and </a:t>
            </a:r>
            <a:r>
              <a:rPr lang="en-US" dirty="0" err="1" smtClean="0"/>
              <a:t>VoD</a:t>
            </a:r>
            <a:endParaRPr lang="en-US" dirty="0" smtClean="0"/>
          </a:p>
          <a:p>
            <a:r>
              <a:rPr lang="en-US" dirty="0" smtClean="0"/>
              <a:t>Broadcasters have commissioning rounds with deadlines where details of what is available and what they are seeking are published</a:t>
            </a:r>
          </a:p>
          <a:p>
            <a:r>
              <a:rPr lang="en-US" dirty="0" smtClean="0"/>
              <a:t>Commissions through established productions companies or from companies where individuals have a track record</a:t>
            </a:r>
          </a:p>
          <a:p>
            <a:r>
              <a:rPr lang="en-US" dirty="0" smtClean="0"/>
              <a:t>Details can be found through media outlets, such as Broadcast, or direct from broadcasters</a:t>
            </a:r>
          </a:p>
          <a:p>
            <a:r>
              <a:rPr lang="en-US" dirty="0" smtClean="0"/>
              <a:t>Festivals, markets and forums are great way to meet commissioners</a:t>
            </a:r>
          </a:p>
          <a:p>
            <a:r>
              <a:rPr lang="en-US" dirty="0" err="1" smtClean="0"/>
              <a:t>VoD</a:t>
            </a:r>
            <a:r>
              <a:rPr lang="en-US" dirty="0" smtClean="0"/>
              <a:t> are still quite opaque in terms of commissioning, with few details published </a:t>
            </a:r>
            <a:r>
              <a:rPr lang="mr-IN" dirty="0" smtClean="0"/>
              <a:t>–</a:t>
            </a:r>
            <a:r>
              <a:rPr lang="en-US" dirty="0" smtClean="0"/>
              <a:t> they get in touch with you!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552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Equity investments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Studios </a:t>
            </a:r>
            <a:r>
              <a:rPr lang="mr-IN" dirty="0" smtClean="0"/>
              <a:t>–</a:t>
            </a:r>
            <a:r>
              <a:rPr lang="en-US" dirty="0" smtClean="0"/>
              <a:t> multiple million dollar investors for most/all rights</a:t>
            </a:r>
          </a:p>
          <a:p>
            <a:r>
              <a:rPr lang="en-US" dirty="0" smtClean="0"/>
              <a:t>UK financiers </a:t>
            </a:r>
            <a:r>
              <a:rPr lang="mr-IN" dirty="0" smtClean="0"/>
              <a:t>–</a:t>
            </a:r>
            <a:r>
              <a:rPr lang="en-US" dirty="0" smtClean="0"/>
              <a:t> partial funding for some rights (BBC Films, CH 4, Sky)</a:t>
            </a:r>
          </a:p>
          <a:p>
            <a:r>
              <a:rPr lang="en-US" dirty="0" smtClean="0"/>
              <a:t>EIS/SEIS investment </a:t>
            </a:r>
            <a:r>
              <a:rPr lang="mr-IN" dirty="0" smtClean="0"/>
              <a:t>–</a:t>
            </a:r>
            <a:r>
              <a:rPr lang="en-US" dirty="0" smtClean="0"/>
              <a:t> partial funding for revenue share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43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Enterprise Investment Schemes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UK Government-backed investment schemes</a:t>
            </a:r>
          </a:p>
          <a:p>
            <a:r>
              <a:rPr lang="en-US" dirty="0" smtClean="0"/>
              <a:t>Complex investment vehicles, should be set up accountancy firm and entertainment lawyers</a:t>
            </a:r>
          </a:p>
          <a:p>
            <a:r>
              <a:rPr lang="en-US" dirty="0" smtClean="0"/>
              <a:t>Company creates investment opportunity</a:t>
            </a:r>
          </a:p>
          <a:p>
            <a:pPr lvl="1"/>
            <a:r>
              <a:rPr lang="en-US" dirty="0" smtClean="0"/>
              <a:t>Pitch document with key talent &amp; sales agent/distributor attached, market analysis, brief business plan</a:t>
            </a:r>
          </a:p>
          <a:p>
            <a:r>
              <a:rPr lang="en-US" dirty="0" smtClean="0"/>
              <a:t>Enterprise Investment Scheme (EIS)</a:t>
            </a:r>
          </a:p>
          <a:p>
            <a:pPr lvl="1"/>
            <a:r>
              <a:rPr lang="en-US" dirty="0"/>
              <a:t>C</a:t>
            </a:r>
            <a:r>
              <a:rPr lang="en-US" dirty="0" smtClean="0"/>
              <a:t>an raise up to £5 million</a:t>
            </a:r>
          </a:p>
          <a:p>
            <a:pPr lvl="1"/>
            <a:r>
              <a:rPr lang="en-US" dirty="0" smtClean="0"/>
              <a:t>Investors receive tax rebate/refund of 30% of amount invested</a:t>
            </a:r>
          </a:p>
          <a:p>
            <a:r>
              <a:rPr lang="en-US" dirty="0" smtClean="0"/>
              <a:t>Seed Enterprise Investment Scheme (SEIS) </a:t>
            </a:r>
          </a:p>
          <a:p>
            <a:pPr lvl="1"/>
            <a:r>
              <a:rPr lang="en-US" dirty="0"/>
              <a:t>C</a:t>
            </a:r>
            <a:r>
              <a:rPr lang="en-US" dirty="0" smtClean="0"/>
              <a:t>an raise up to £150,000</a:t>
            </a:r>
          </a:p>
          <a:p>
            <a:pPr lvl="1"/>
            <a:r>
              <a:rPr lang="en-US" dirty="0"/>
              <a:t>Investors receive tax rebate/refund of </a:t>
            </a:r>
            <a:r>
              <a:rPr lang="en-US" dirty="0" smtClean="0"/>
              <a:t>50</a:t>
            </a:r>
            <a:r>
              <a:rPr lang="en-US" dirty="0"/>
              <a:t>% of amount </a:t>
            </a:r>
            <a:r>
              <a:rPr lang="en-US" dirty="0" smtClean="0"/>
              <a:t>invested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5761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Tax Credits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Many countries and territories offer tax credits for qualifying films and qualifying spend</a:t>
            </a:r>
          </a:p>
          <a:p>
            <a:r>
              <a:rPr lang="en-US" dirty="0" smtClean="0"/>
              <a:t>UK film tax credit is 25% of qualifying spend for UK qualifying film on a limited budget (under £25m)</a:t>
            </a:r>
          </a:p>
          <a:p>
            <a:r>
              <a:rPr lang="en-US" dirty="0" smtClean="0"/>
              <a:t>Tax credit is given against losses or future income</a:t>
            </a:r>
          </a:p>
          <a:p>
            <a:r>
              <a:rPr lang="en-US" dirty="0" smtClean="0"/>
              <a:t>These is complex taxation and will be handled by accountancy company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812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Rights sales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Sales agents sell film to distributors</a:t>
            </a:r>
          </a:p>
          <a:p>
            <a:r>
              <a:rPr lang="en-US" dirty="0" smtClean="0"/>
              <a:t>Distributors sell film in various territories</a:t>
            </a:r>
          </a:p>
          <a:p>
            <a:r>
              <a:rPr lang="en-US" dirty="0" smtClean="0"/>
              <a:t>Both have relationships with markets, festivals</a:t>
            </a:r>
          </a:p>
          <a:p>
            <a:r>
              <a:rPr lang="en-US" dirty="0" smtClean="0"/>
              <a:t>Main sales outlets are Theatrical, TV, </a:t>
            </a:r>
            <a:r>
              <a:rPr lang="en-US" dirty="0" err="1" smtClean="0"/>
              <a:t>VoD</a:t>
            </a:r>
            <a:r>
              <a:rPr lang="en-US" dirty="0" smtClean="0"/>
              <a:t>, DVD</a:t>
            </a:r>
          </a:p>
        </p:txBody>
      </p:sp>
    </p:spTree>
    <p:extLst>
      <p:ext uri="{BB962C8B-B14F-4D97-AF65-F5344CB8AC3E}">
        <p14:creationId xmlns:p14="http://schemas.microsoft.com/office/powerpoint/2010/main" val="1758757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What types of fundraising are available?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Grants – almost always exclude students</a:t>
            </a:r>
          </a:p>
          <a:p>
            <a:r>
              <a:rPr lang="en-GB" dirty="0"/>
              <a:t>Personal connections</a:t>
            </a:r>
          </a:p>
          <a:p>
            <a:r>
              <a:rPr lang="en-GB" dirty="0"/>
              <a:t>Sponsorship/freebies – make someone an executive producer (it costs you nothing!)</a:t>
            </a:r>
          </a:p>
          <a:p>
            <a:r>
              <a:rPr lang="en-GB" dirty="0"/>
              <a:t>Crowdfunding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493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Grants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Government-backed arts grants, usually through a national or regional film/media body</a:t>
            </a:r>
          </a:p>
          <a:p>
            <a:r>
              <a:rPr lang="en-US" dirty="0" smtClean="0"/>
              <a:t>Criteria may include residency, citizenship, location spend, company status, cultural aspects</a:t>
            </a:r>
          </a:p>
          <a:p>
            <a:r>
              <a:rPr lang="en-US" dirty="0" smtClean="0"/>
              <a:t>Rarely fully fund a feature film, unless as part of a scheme</a:t>
            </a:r>
          </a:p>
          <a:p>
            <a:r>
              <a:rPr lang="en-US" dirty="0" smtClean="0"/>
              <a:t>Development funding often first option</a:t>
            </a:r>
          </a:p>
          <a:p>
            <a:r>
              <a:rPr lang="en-US" dirty="0" smtClean="0"/>
              <a:t>Short film funding sometimes available</a:t>
            </a:r>
          </a:p>
          <a:p>
            <a:r>
              <a:rPr lang="en-US" dirty="0" smtClean="0"/>
              <a:t>Pilot funding sometimes available</a:t>
            </a:r>
          </a:p>
        </p:txBody>
      </p:sp>
    </p:spTree>
    <p:extLst>
      <p:ext uri="{BB962C8B-B14F-4D97-AF65-F5344CB8AC3E}">
        <p14:creationId xmlns:p14="http://schemas.microsoft.com/office/powerpoint/2010/main" val="562220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Crowdfunding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Kickstarter – must hit target. Fee 5% plus 3% plus 20p per </a:t>
            </a:r>
            <a:r>
              <a:rPr lang="en-GB" dirty="0" smtClean="0"/>
              <a:t>pledge</a:t>
            </a:r>
            <a:endParaRPr lang="en-GB" dirty="0"/>
          </a:p>
          <a:p>
            <a:r>
              <a:rPr lang="en-GB" dirty="0"/>
              <a:t>Indiegogo – Flexible (don’t have to hit target) or Fixed Funding. Fee 5% plus 3% per pledge plus $25 bank transfer to UK bank account.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83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Crowdfunding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convincing concept</a:t>
            </a:r>
          </a:p>
          <a:p>
            <a:r>
              <a:rPr lang="en-GB" dirty="0"/>
              <a:t>Effective visuals</a:t>
            </a:r>
          </a:p>
          <a:p>
            <a:r>
              <a:rPr lang="en-GB" dirty="0"/>
              <a:t>A mood reel or a teaser</a:t>
            </a:r>
          </a:p>
          <a:p>
            <a:r>
              <a:rPr lang="en-GB" dirty="0"/>
              <a:t>Crowdfunding is a campaign not a single ad</a:t>
            </a:r>
          </a:p>
          <a:p>
            <a:r>
              <a:rPr lang="en-GB" dirty="0"/>
              <a:t>Demands sustained engagement</a:t>
            </a:r>
          </a:p>
          <a:p>
            <a:r>
              <a:rPr lang="en-GB" dirty="0"/>
              <a:t>Use your social media networks</a:t>
            </a:r>
          </a:p>
          <a:p>
            <a:r>
              <a:rPr lang="en-GB" dirty="0"/>
              <a:t>Research average spend and amounts raised</a:t>
            </a:r>
          </a:p>
          <a:p>
            <a:r>
              <a:rPr lang="en-GB" dirty="0"/>
              <a:t>A realistic target and reasonable rewards/perks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03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Case Study - Pose</a:t>
            </a:r>
            <a:endParaRPr lang="en-US" dirty="0"/>
          </a:p>
        </p:txBody>
      </p:sp>
      <p:pic>
        <p:nvPicPr>
          <p:cNvPr id="4" name="Content Placeholder 3" descr="Pose.pn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3298" r="-2329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3758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Case Study - Lola</a:t>
            </a:r>
            <a:endParaRPr lang="en-US" dirty="0"/>
          </a:p>
        </p:txBody>
      </p:sp>
      <p:pic>
        <p:nvPicPr>
          <p:cNvPr id="4" name="Content Placeholder 3" descr="Lola.pn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1632" r="-2163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167843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Case Study - Johnny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3125876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Case Study – Stationary Bike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9041" y="1684332"/>
            <a:ext cx="6848618" cy="4019526"/>
          </a:xfrm>
        </p:spPr>
      </p:pic>
    </p:spTree>
    <p:extLst>
      <p:ext uri="{BB962C8B-B14F-4D97-AF65-F5344CB8AC3E}">
        <p14:creationId xmlns:p14="http://schemas.microsoft.com/office/powerpoint/2010/main" val="1183802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Case Study – The Music Of Erich </a:t>
            </a:r>
            <a:r>
              <a:rPr lang="en-US" dirty="0" err="1" smtClean="0"/>
              <a:t>Zann</a:t>
            </a:r>
            <a:endParaRPr lang="en-US" dirty="0"/>
          </a:p>
        </p:txBody>
      </p:sp>
      <p:pic>
        <p:nvPicPr>
          <p:cNvPr id="4" name="Content Placeholder 3" descr="Erich Zann.pn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3180" r="-2318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866670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Case </a:t>
            </a:r>
            <a:r>
              <a:rPr lang="en-US" dirty="0" smtClean="0"/>
              <a:t>Studies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smtClean="0"/>
              <a:t>Stationary Bike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Campaigns for third year films by students Alexander Jones and Jamie Brown</a:t>
            </a:r>
          </a:p>
          <a:p>
            <a:r>
              <a:rPr lang="en-US" dirty="0" smtClean="0"/>
              <a:t>Careful preparation before campaigns launched</a:t>
            </a:r>
          </a:p>
          <a:p>
            <a:r>
              <a:rPr lang="en-US" dirty="0" smtClean="0"/>
              <a:t>Campaign films shot for Indiegogo</a:t>
            </a:r>
          </a:p>
          <a:p>
            <a:r>
              <a:rPr lang="en-US" dirty="0" smtClean="0"/>
              <a:t>Test footage</a:t>
            </a:r>
          </a:p>
          <a:p>
            <a:r>
              <a:rPr lang="en-US" dirty="0" smtClean="0"/>
              <a:t>Bios of team</a:t>
            </a:r>
          </a:p>
          <a:p>
            <a:r>
              <a:rPr lang="en-US" dirty="0" smtClean="0"/>
              <a:t>Detailed rewards</a:t>
            </a:r>
          </a:p>
          <a:p>
            <a:r>
              <a:rPr lang="en-US" dirty="0" smtClean="0"/>
              <a:t>Social media?</a:t>
            </a:r>
          </a:p>
          <a:p>
            <a:r>
              <a:rPr lang="en-US" dirty="0" smtClean="0"/>
              <a:t>Marketing to targeted communities?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6957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Select a short film from a crowdfunding site and </a:t>
            </a:r>
            <a:r>
              <a:rPr lang="en-US" dirty="0" err="1" smtClean="0"/>
              <a:t>analyse</a:t>
            </a:r>
            <a:r>
              <a:rPr lang="en-US" dirty="0"/>
              <a:t> </a:t>
            </a:r>
            <a:r>
              <a:rPr lang="en-US" dirty="0" smtClean="0"/>
              <a:t>its campaign</a:t>
            </a:r>
          </a:p>
          <a:p>
            <a:r>
              <a:rPr lang="en-US" dirty="0" smtClean="0"/>
              <a:t>Present a brief analysis of its strengths &amp; weaknesses</a:t>
            </a:r>
          </a:p>
          <a:p>
            <a:r>
              <a:rPr lang="en-US" dirty="0" smtClean="0"/>
              <a:t>Create a bullet point list of how you might approach a crowdfunding campaign for your project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50602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164</TotalTime>
  <Words>877</Words>
  <Application>Microsoft Macintosh PowerPoint</Application>
  <PresentationFormat>Custom</PresentationFormat>
  <Paragraphs>104</Paragraphs>
  <Slides>18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Entrepreneurship  &amp; money</vt:lpstr>
      <vt:lpstr>What types of fundraising are available?</vt:lpstr>
      <vt:lpstr>Commissions</vt:lpstr>
      <vt:lpstr>Equity investments</vt:lpstr>
      <vt:lpstr>Enterprise Investment Schemes</vt:lpstr>
      <vt:lpstr>Tax Credits</vt:lpstr>
      <vt:lpstr>Rights sales</vt:lpstr>
      <vt:lpstr>What types of fundraising are available?</vt:lpstr>
      <vt:lpstr>Grants</vt:lpstr>
      <vt:lpstr>Crowdfunding</vt:lpstr>
      <vt:lpstr>Crowdfunding</vt:lpstr>
      <vt:lpstr>Case Study - Pose</vt:lpstr>
      <vt:lpstr>Case Study - Lola</vt:lpstr>
      <vt:lpstr>Case Study - Johnny</vt:lpstr>
      <vt:lpstr>Case Study – Stationary Bike</vt:lpstr>
      <vt:lpstr>Case Study – The Music Of Erich Zann</vt:lpstr>
      <vt:lpstr>Case Studies – Stationary Bike</vt:lpstr>
      <vt:lpstr>Exercise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 &amp; money</dc:title>
  <dc:creator>Christopher Buxton</dc:creator>
  <cp:lastModifiedBy>Craig Evans</cp:lastModifiedBy>
  <cp:revision>23</cp:revision>
  <dcterms:created xsi:type="dcterms:W3CDTF">2017-03-17T10:37:58Z</dcterms:created>
  <dcterms:modified xsi:type="dcterms:W3CDTF">2018-03-27T09:17:22Z</dcterms:modified>
</cp:coreProperties>
</file>