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2" r:id="rId1"/>
  </p:sldMasterIdLst>
  <p:notesMasterIdLst>
    <p:notesMasterId r:id="rId26"/>
  </p:notesMasterIdLst>
  <p:sldIdLst>
    <p:sldId id="256" r:id="rId2"/>
    <p:sldId id="260" r:id="rId3"/>
    <p:sldId id="261" r:id="rId4"/>
    <p:sldId id="262" r:id="rId5"/>
    <p:sldId id="263" r:id="rId6"/>
    <p:sldId id="264" r:id="rId7"/>
    <p:sldId id="265" r:id="rId8"/>
    <p:sldId id="266" r:id="rId9"/>
    <p:sldId id="267" r:id="rId10"/>
    <p:sldId id="317" r:id="rId11"/>
    <p:sldId id="318" r:id="rId12"/>
    <p:sldId id="270" r:id="rId13"/>
    <p:sldId id="286" r:id="rId14"/>
    <p:sldId id="319" r:id="rId15"/>
    <p:sldId id="307" r:id="rId16"/>
    <p:sldId id="257" r:id="rId17"/>
    <p:sldId id="309" r:id="rId18"/>
    <p:sldId id="308" r:id="rId19"/>
    <p:sldId id="310" r:id="rId20"/>
    <p:sldId id="311" r:id="rId21"/>
    <p:sldId id="312" r:id="rId22"/>
    <p:sldId id="313" r:id="rId23"/>
    <p:sldId id="314" r:id="rId24"/>
    <p:sldId id="31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55374"/>
  </p:normalViewPr>
  <p:slideViewPr>
    <p:cSldViewPr snapToGrid="0">
      <p:cViewPr varScale="1">
        <p:scale>
          <a:sx n="67" d="100"/>
          <a:sy n="67" d="100"/>
        </p:scale>
        <p:origin x="2824" y="184"/>
      </p:cViewPr>
      <p:guideLst/>
    </p:cSldViewPr>
  </p:slideViewPr>
  <p:notesTextViewPr>
    <p:cViewPr>
      <p:scale>
        <a:sx n="1" d="1"/>
        <a:sy n="1" d="1"/>
      </p:scale>
      <p:origin x="0" y="-204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dgm:fillClrLst>
    <dgm:linClrLst meth="repeat">
      <a:schemeClr val="lt1">
        <a:alpha val="0"/>
      </a:schemeClr>
    </dgm:linClrLst>
    <dgm:effectClrLst/>
    <dgm:txLinClrLst/>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FA39AEBA-5790-488F-A2A0-5BBA33025B66}" type="doc">
      <dgm:prSet loTypeId="urn:microsoft.com/office/officeart/2018/2/layout/IconVerticalSolidList" loCatId="icon" qsTypeId="urn:microsoft.com/office/officeart/2005/8/quickstyle/simple1" qsCatId="simple" csTypeId="urn:microsoft.com/office/officeart/2018/5/colors/Iconchunking_neutralicontext_accent5_2" csCatId="accent5" phldr="1"/>
      <dgm:spPr/>
      <dgm:t>
        <a:bodyPr/>
        <a:lstStyle/>
        <a:p>
          <a:endParaRPr lang="en-US"/>
        </a:p>
      </dgm:t>
    </dgm:pt>
    <dgm:pt modelId="{2107388C-4856-4756-939D-02BCB6BA61E1}">
      <dgm:prSet/>
      <dgm:spPr/>
      <dgm:t>
        <a:bodyPr/>
        <a:lstStyle/>
        <a:p>
          <a:r>
            <a:rPr lang="en-GB" dirty="0"/>
            <a:t>Word Count: 3000 +/-10%</a:t>
          </a:r>
          <a:endParaRPr lang="en-US" dirty="0"/>
        </a:p>
      </dgm:t>
    </dgm:pt>
    <dgm:pt modelId="{1A6F0700-5813-47F3-9E5B-6ED4BCAFF458}" type="parTrans" cxnId="{632C76BC-5BDC-46D7-B265-C4BF9A103671}">
      <dgm:prSet/>
      <dgm:spPr/>
      <dgm:t>
        <a:bodyPr/>
        <a:lstStyle/>
        <a:p>
          <a:endParaRPr lang="en-US"/>
        </a:p>
      </dgm:t>
    </dgm:pt>
    <dgm:pt modelId="{F6EFDDE9-E972-464D-A8A2-172C9398917E}" type="sibTrans" cxnId="{632C76BC-5BDC-46D7-B265-C4BF9A103671}">
      <dgm:prSet/>
      <dgm:spPr/>
      <dgm:t>
        <a:bodyPr/>
        <a:lstStyle/>
        <a:p>
          <a:endParaRPr lang="en-US"/>
        </a:p>
      </dgm:t>
    </dgm:pt>
    <dgm:pt modelId="{D2AB3A1F-702D-4D38-B76D-23EBA8AFC8AE}">
      <dgm:prSet/>
      <dgm:spPr/>
      <dgm:t>
        <a:bodyPr/>
        <a:lstStyle/>
        <a:p>
          <a:r>
            <a:rPr lang="en-GB" dirty="0"/>
            <a:t>Submission Date: Friday 10</a:t>
          </a:r>
          <a:r>
            <a:rPr lang="en-GB" baseline="30000" dirty="0"/>
            <a:t>th</a:t>
          </a:r>
          <a:r>
            <a:rPr lang="en-GB" dirty="0"/>
            <a:t> November 2023 23:59hrs</a:t>
          </a:r>
          <a:endParaRPr lang="en-US" dirty="0"/>
        </a:p>
      </dgm:t>
    </dgm:pt>
    <dgm:pt modelId="{AF2CA6B9-6D20-4952-986F-62DDEE3B5DE5}" type="parTrans" cxnId="{99B621AB-2583-48E2-9AD5-DBC5CA826077}">
      <dgm:prSet/>
      <dgm:spPr/>
      <dgm:t>
        <a:bodyPr/>
        <a:lstStyle/>
        <a:p>
          <a:endParaRPr lang="en-US"/>
        </a:p>
      </dgm:t>
    </dgm:pt>
    <dgm:pt modelId="{4E63226B-AAD4-419A-9323-113C06A0D373}" type="sibTrans" cxnId="{99B621AB-2583-48E2-9AD5-DBC5CA826077}">
      <dgm:prSet/>
      <dgm:spPr/>
      <dgm:t>
        <a:bodyPr/>
        <a:lstStyle/>
        <a:p>
          <a:endParaRPr lang="en-US"/>
        </a:p>
      </dgm:t>
    </dgm:pt>
    <dgm:pt modelId="{44BA85AB-BEE5-4745-8247-DA9A64761C63}">
      <dgm:prSet/>
      <dgm:spPr/>
      <dgm:t>
        <a:bodyPr/>
        <a:lstStyle/>
        <a:p>
          <a:r>
            <a:rPr lang="en-GB" dirty="0"/>
            <a:t>Feedback Date: Friday 1</a:t>
          </a:r>
          <a:r>
            <a:rPr lang="en-GB" baseline="30000" dirty="0"/>
            <a:t>st</a:t>
          </a:r>
          <a:r>
            <a:rPr lang="en-GB" dirty="0"/>
            <a:t> December 2023 09:00hrs</a:t>
          </a:r>
          <a:endParaRPr lang="en-US" dirty="0"/>
        </a:p>
      </dgm:t>
    </dgm:pt>
    <dgm:pt modelId="{64C3C8C0-1111-412A-8E1E-0E8C75AE584C}" type="parTrans" cxnId="{DE95C5E3-9EF9-4D2B-858F-083C4581896E}">
      <dgm:prSet/>
      <dgm:spPr/>
      <dgm:t>
        <a:bodyPr/>
        <a:lstStyle/>
        <a:p>
          <a:endParaRPr lang="en-US"/>
        </a:p>
      </dgm:t>
    </dgm:pt>
    <dgm:pt modelId="{56E497DB-43A8-4770-8844-B0571D13019F}" type="sibTrans" cxnId="{DE95C5E3-9EF9-4D2B-858F-083C4581896E}">
      <dgm:prSet/>
      <dgm:spPr/>
      <dgm:t>
        <a:bodyPr/>
        <a:lstStyle/>
        <a:p>
          <a:endParaRPr lang="en-US"/>
        </a:p>
      </dgm:t>
    </dgm:pt>
    <dgm:pt modelId="{78BA44CF-4C24-432A-AE7B-F2A439E9114F}" type="pres">
      <dgm:prSet presAssocID="{FA39AEBA-5790-488F-A2A0-5BBA33025B66}" presName="root" presStyleCnt="0">
        <dgm:presLayoutVars>
          <dgm:dir/>
          <dgm:resizeHandles val="exact"/>
        </dgm:presLayoutVars>
      </dgm:prSet>
      <dgm:spPr/>
    </dgm:pt>
    <dgm:pt modelId="{F1F45028-2CEF-4748-8A47-0D0E9E18CBCE}" type="pres">
      <dgm:prSet presAssocID="{2107388C-4856-4756-939D-02BCB6BA61E1}" presName="compNode" presStyleCnt="0"/>
      <dgm:spPr/>
    </dgm:pt>
    <dgm:pt modelId="{87AC4E4D-1596-4FB1-9193-44ED1F43F61C}" type="pres">
      <dgm:prSet presAssocID="{2107388C-4856-4756-939D-02BCB6BA61E1}" presName="bgRect" presStyleLbl="bgShp" presStyleIdx="0" presStyleCnt="3"/>
      <dgm:spPr/>
    </dgm:pt>
    <dgm:pt modelId="{1B59848D-E61B-4582-B0E0-1F18A65FCB67}" type="pres">
      <dgm:prSet presAssocID="{2107388C-4856-4756-939D-02BCB6BA61E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D8D0F82F-8C6E-470C-B4FE-27F2EF0A90AE}" type="pres">
      <dgm:prSet presAssocID="{2107388C-4856-4756-939D-02BCB6BA61E1}" presName="spaceRect" presStyleCnt="0"/>
      <dgm:spPr/>
    </dgm:pt>
    <dgm:pt modelId="{CA7AF77C-C4EF-4CF7-962A-ED7ABA5841A9}" type="pres">
      <dgm:prSet presAssocID="{2107388C-4856-4756-939D-02BCB6BA61E1}" presName="parTx" presStyleLbl="revTx" presStyleIdx="0" presStyleCnt="3">
        <dgm:presLayoutVars>
          <dgm:chMax val="0"/>
          <dgm:chPref val="0"/>
        </dgm:presLayoutVars>
      </dgm:prSet>
      <dgm:spPr/>
    </dgm:pt>
    <dgm:pt modelId="{2D90F49B-9B56-4C23-92EB-AC75BC4694B4}" type="pres">
      <dgm:prSet presAssocID="{F6EFDDE9-E972-464D-A8A2-172C9398917E}" presName="sibTrans" presStyleCnt="0"/>
      <dgm:spPr/>
    </dgm:pt>
    <dgm:pt modelId="{8A4CA44C-05B0-4D56-9FFC-88F75190739C}" type="pres">
      <dgm:prSet presAssocID="{D2AB3A1F-702D-4D38-B76D-23EBA8AFC8AE}" presName="compNode" presStyleCnt="0"/>
      <dgm:spPr/>
    </dgm:pt>
    <dgm:pt modelId="{40B7AD98-8207-44FB-AEE8-F7DCA15A75AE}" type="pres">
      <dgm:prSet presAssocID="{D2AB3A1F-702D-4D38-B76D-23EBA8AFC8AE}" presName="bgRect" presStyleLbl="bgShp" presStyleIdx="1" presStyleCnt="3"/>
      <dgm:spPr/>
    </dgm:pt>
    <dgm:pt modelId="{5254F134-7F1D-4F56-9DCF-21B578F1E894}" type="pres">
      <dgm:prSet presAssocID="{D2AB3A1F-702D-4D38-B76D-23EBA8AFC8A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lip Calendar"/>
        </a:ext>
      </dgm:extLst>
    </dgm:pt>
    <dgm:pt modelId="{369181DF-EBF8-4246-BD14-BC227D45AEC9}" type="pres">
      <dgm:prSet presAssocID="{D2AB3A1F-702D-4D38-B76D-23EBA8AFC8AE}" presName="spaceRect" presStyleCnt="0"/>
      <dgm:spPr/>
    </dgm:pt>
    <dgm:pt modelId="{411CB8E1-A956-4F42-8C1B-CE7C96695650}" type="pres">
      <dgm:prSet presAssocID="{D2AB3A1F-702D-4D38-B76D-23EBA8AFC8AE}" presName="parTx" presStyleLbl="revTx" presStyleIdx="1" presStyleCnt="3">
        <dgm:presLayoutVars>
          <dgm:chMax val="0"/>
          <dgm:chPref val="0"/>
        </dgm:presLayoutVars>
      </dgm:prSet>
      <dgm:spPr/>
    </dgm:pt>
    <dgm:pt modelId="{EA45A863-625B-4B0E-B7FA-8CE6C6D20A6C}" type="pres">
      <dgm:prSet presAssocID="{4E63226B-AAD4-419A-9323-113C06A0D373}" presName="sibTrans" presStyleCnt="0"/>
      <dgm:spPr/>
    </dgm:pt>
    <dgm:pt modelId="{2AFC9AE9-2730-40FB-98FC-2AE3D8124375}" type="pres">
      <dgm:prSet presAssocID="{44BA85AB-BEE5-4745-8247-DA9A64761C63}" presName="compNode" presStyleCnt="0"/>
      <dgm:spPr/>
    </dgm:pt>
    <dgm:pt modelId="{F3604F18-3636-4692-A51B-B3C24460050E}" type="pres">
      <dgm:prSet presAssocID="{44BA85AB-BEE5-4745-8247-DA9A64761C63}" presName="bgRect" presStyleLbl="bgShp" presStyleIdx="2" presStyleCnt="3"/>
      <dgm:spPr/>
    </dgm:pt>
    <dgm:pt modelId="{9D328368-FCDA-4661-9E36-23DDFCF27D24}" type="pres">
      <dgm:prSet presAssocID="{44BA85AB-BEE5-4745-8247-DA9A64761C6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ily Calendar"/>
        </a:ext>
      </dgm:extLst>
    </dgm:pt>
    <dgm:pt modelId="{B8A1F28D-9C10-4675-BD04-1D2D2D46F164}" type="pres">
      <dgm:prSet presAssocID="{44BA85AB-BEE5-4745-8247-DA9A64761C63}" presName="spaceRect" presStyleCnt="0"/>
      <dgm:spPr/>
    </dgm:pt>
    <dgm:pt modelId="{063F48E8-6D8D-4ABC-B7BE-CE046D9B1F6C}" type="pres">
      <dgm:prSet presAssocID="{44BA85AB-BEE5-4745-8247-DA9A64761C63}" presName="parTx" presStyleLbl="revTx" presStyleIdx="2" presStyleCnt="3">
        <dgm:presLayoutVars>
          <dgm:chMax val="0"/>
          <dgm:chPref val="0"/>
        </dgm:presLayoutVars>
      </dgm:prSet>
      <dgm:spPr/>
    </dgm:pt>
  </dgm:ptLst>
  <dgm:cxnLst>
    <dgm:cxn modelId="{3AC4D606-24AE-40CB-9828-EF3622133E86}" type="presOf" srcId="{FA39AEBA-5790-488F-A2A0-5BBA33025B66}" destId="{78BA44CF-4C24-432A-AE7B-F2A439E9114F}" srcOrd="0" destOrd="0" presId="urn:microsoft.com/office/officeart/2018/2/layout/IconVerticalSolidList"/>
    <dgm:cxn modelId="{C7AE1955-35EA-46B3-AF4E-91F82B2B8866}" type="presOf" srcId="{D2AB3A1F-702D-4D38-B76D-23EBA8AFC8AE}" destId="{411CB8E1-A956-4F42-8C1B-CE7C96695650}" srcOrd="0" destOrd="0" presId="urn:microsoft.com/office/officeart/2018/2/layout/IconVerticalSolidList"/>
    <dgm:cxn modelId="{C785B877-DF46-44CB-B5B5-81281E506A05}" type="presOf" srcId="{44BA85AB-BEE5-4745-8247-DA9A64761C63}" destId="{063F48E8-6D8D-4ABC-B7BE-CE046D9B1F6C}" srcOrd="0" destOrd="0" presId="urn:microsoft.com/office/officeart/2018/2/layout/IconVerticalSolidList"/>
    <dgm:cxn modelId="{E2D8997B-F632-41AF-8696-7A22D3E0AC5E}" type="presOf" srcId="{2107388C-4856-4756-939D-02BCB6BA61E1}" destId="{CA7AF77C-C4EF-4CF7-962A-ED7ABA5841A9}" srcOrd="0" destOrd="0" presId="urn:microsoft.com/office/officeart/2018/2/layout/IconVerticalSolidList"/>
    <dgm:cxn modelId="{99B621AB-2583-48E2-9AD5-DBC5CA826077}" srcId="{FA39AEBA-5790-488F-A2A0-5BBA33025B66}" destId="{D2AB3A1F-702D-4D38-B76D-23EBA8AFC8AE}" srcOrd="1" destOrd="0" parTransId="{AF2CA6B9-6D20-4952-986F-62DDEE3B5DE5}" sibTransId="{4E63226B-AAD4-419A-9323-113C06A0D373}"/>
    <dgm:cxn modelId="{632C76BC-5BDC-46D7-B265-C4BF9A103671}" srcId="{FA39AEBA-5790-488F-A2A0-5BBA33025B66}" destId="{2107388C-4856-4756-939D-02BCB6BA61E1}" srcOrd="0" destOrd="0" parTransId="{1A6F0700-5813-47F3-9E5B-6ED4BCAFF458}" sibTransId="{F6EFDDE9-E972-464D-A8A2-172C9398917E}"/>
    <dgm:cxn modelId="{DE95C5E3-9EF9-4D2B-858F-083C4581896E}" srcId="{FA39AEBA-5790-488F-A2A0-5BBA33025B66}" destId="{44BA85AB-BEE5-4745-8247-DA9A64761C63}" srcOrd="2" destOrd="0" parTransId="{64C3C8C0-1111-412A-8E1E-0E8C75AE584C}" sibTransId="{56E497DB-43A8-4770-8844-B0571D13019F}"/>
    <dgm:cxn modelId="{720E7E4E-481A-4F55-95CB-BC81C48EE22A}" type="presParOf" srcId="{78BA44CF-4C24-432A-AE7B-F2A439E9114F}" destId="{F1F45028-2CEF-4748-8A47-0D0E9E18CBCE}" srcOrd="0" destOrd="0" presId="urn:microsoft.com/office/officeart/2018/2/layout/IconVerticalSolidList"/>
    <dgm:cxn modelId="{15C92952-2FCC-420B-AE8D-DD20075CC1AF}" type="presParOf" srcId="{F1F45028-2CEF-4748-8A47-0D0E9E18CBCE}" destId="{87AC4E4D-1596-4FB1-9193-44ED1F43F61C}" srcOrd="0" destOrd="0" presId="urn:microsoft.com/office/officeart/2018/2/layout/IconVerticalSolidList"/>
    <dgm:cxn modelId="{B777CBAF-E674-4113-B72F-A465861393B6}" type="presParOf" srcId="{F1F45028-2CEF-4748-8A47-0D0E9E18CBCE}" destId="{1B59848D-E61B-4582-B0E0-1F18A65FCB67}" srcOrd="1" destOrd="0" presId="urn:microsoft.com/office/officeart/2018/2/layout/IconVerticalSolidList"/>
    <dgm:cxn modelId="{74F7D79B-0C38-4D7F-905F-EF2C6CC8D609}" type="presParOf" srcId="{F1F45028-2CEF-4748-8A47-0D0E9E18CBCE}" destId="{D8D0F82F-8C6E-470C-B4FE-27F2EF0A90AE}" srcOrd="2" destOrd="0" presId="urn:microsoft.com/office/officeart/2018/2/layout/IconVerticalSolidList"/>
    <dgm:cxn modelId="{B3A97067-32DD-45B9-9C5B-CE02E852C3FB}" type="presParOf" srcId="{F1F45028-2CEF-4748-8A47-0D0E9E18CBCE}" destId="{CA7AF77C-C4EF-4CF7-962A-ED7ABA5841A9}" srcOrd="3" destOrd="0" presId="urn:microsoft.com/office/officeart/2018/2/layout/IconVerticalSolidList"/>
    <dgm:cxn modelId="{6589DD0F-381C-4CC3-8173-15346BC9B2C3}" type="presParOf" srcId="{78BA44CF-4C24-432A-AE7B-F2A439E9114F}" destId="{2D90F49B-9B56-4C23-92EB-AC75BC4694B4}" srcOrd="1" destOrd="0" presId="urn:microsoft.com/office/officeart/2018/2/layout/IconVerticalSolidList"/>
    <dgm:cxn modelId="{17BF67CF-C089-41CF-896E-5314406AD29E}" type="presParOf" srcId="{78BA44CF-4C24-432A-AE7B-F2A439E9114F}" destId="{8A4CA44C-05B0-4D56-9FFC-88F75190739C}" srcOrd="2" destOrd="0" presId="urn:microsoft.com/office/officeart/2018/2/layout/IconVerticalSolidList"/>
    <dgm:cxn modelId="{DB791CD1-0D71-4688-94F4-DA9666EB28EB}" type="presParOf" srcId="{8A4CA44C-05B0-4D56-9FFC-88F75190739C}" destId="{40B7AD98-8207-44FB-AEE8-F7DCA15A75AE}" srcOrd="0" destOrd="0" presId="urn:microsoft.com/office/officeart/2018/2/layout/IconVerticalSolidList"/>
    <dgm:cxn modelId="{35AE46A4-2C20-4E7C-9022-03C335726497}" type="presParOf" srcId="{8A4CA44C-05B0-4D56-9FFC-88F75190739C}" destId="{5254F134-7F1D-4F56-9DCF-21B578F1E894}" srcOrd="1" destOrd="0" presId="urn:microsoft.com/office/officeart/2018/2/layout/IconVerticalSolidList"/>
    <dgm:cxn modelId="{2F6A5707-ED3D-4DD8-8973-99927BF0B5C4}" type="presParOf" srcId="{8A4CA44C-05B0-4D56-9FFC-88F75190739C}" destId="{369181DF-EBF8-4246-BD14-BC227D45AEC9}" srcOrd="2" destOrd="0" presId="urn:microsoft.com/office/officeart/2018/2/layout/IconVerticalSolidList"/>
    <dgm:cxn modelId="{20586884-FDF9-4885-B881-A797CAA70BE7}" type="presParOf" srcId="{8A4CA44C-05B0-4D56-9FFC-88F75190739C}" destId="{411CB8E1-A956-4F42-8C1B-CE7C96695650}" srcOrd="3" destOrd="0" presId="urn:microsoft.com/office/officeart/2018/2/layout/IconVerticalSolidList"/>
    <dgm:cxn modelId="{CB604DB4-9DF1-4D7D-876A-BF7277D22953}" type="presParOf" srcId="{78BA44CF-4C24-432A-AE7B-F2A439E9114F}" destId="{EA45A863-625B-4B0E-B7FA-8CE6C6D20A6C}" srcOrd="3" destOrd="0" presId="urn:microsoft.com/office/officeart/2018/2/layout/IconVerticalSolidList"/>
    <dgm:cxn modelId="{56D194F1-43BD-43ED-B7A9-24B9915332FA}" type="presParOf" srcId="{78BA44CF-4C24-432A-AE7B-F2A439E9114F}" destId="{2AFC9AE9-2730-40FB-98FC-2AE3D8124375}" srcOrd="4" destOrd="0" presId="urn:microsoft.com/office/officeart/2018/2/layout/IconVerticalSolidList"/>
    <dgm:cxn modelId="{DCFCB594-988A-4230-B751-E32936C8386D}" type="presParOf" srcId="{2AFC9AE9-2730-40FB-98FC-2AE3D8124375}" destId="{F3604F18-3636-4692-A51B-B3C24460050E}" srcOrd="0" destOrd="0" presId="urn:microsoft.com/office/officeart/2018/2/layout/IconVerticalSolidList"/>
    <dgm:cxn modelId="{790B58D0-5BD9-4A3A-BC26-F0D2FE51D1E6}" type="presParOf" srcId="{2AFC9AE9-2730-40FB-98FC-2AE3D8124375}" destId="{9D328368-FCDA-4661-9E36-23DDFCF27D24}" srcOrd="1" destOrd="0" presId="urn:microsoft.com/office/officeart/2018/2/layout/IconVerticalSolidList"/>
    <dgm:cxn modelId="{BC4D5FFE-E20D-4064-B8E1-5D9433AA3F49}" type="presParOf" srcId="{2AFC9AE9-2730-40FB-98FC-2AE3D8124375}" destId="{B8A1F28D-9C10-4675-BD04-1D2D2D46F164}" srcOrd="2" destOrd="0" presId="urn:microsoft.com/office/officeart/2018/2/layout/IconVerticalSolidList"/>
    <dgm:cxn modelId="{F21939A6-8B82-4049-BA71-76DB1618B797}" type="presParOf" srcId="{2AFC9AE9-2730-40FB-98FC-2AE3D8124375}" destId="{063F48E8-6D8D-4ABC-B7BE-CE046D9B1F6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AC4E4D-1596-4FB1-9193-44ED1F43F61C}">
      <dsp:nvSpPr>
        <dsp:cNvPr id="0" name=""/>
        <dsp:cNvSpPr/>
      </dsp:nvSpPr>
      <dsp:spPr>
        <a:xfrm>
          <a:off x="0" y="407"/>
          <a:ext cx="10134600" cy="95352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59848D-E61B-4582-B0E0-1F18A65FCB67}">
      <dsp:nvSpPr>
        <dsp:cNvPr id="0" name=""/>
        <dsp:cNvSpPr/>
      </dsp:nvSpPr>
      <dsp:spPr>
        <a:xfrm>
          <a:off x="288442" y="214951"/>
          <a:ext cx="524440" cy="5244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7AF77C-C4EF-4CF7-962A-ED7ABA5841A9}">
      <dsp:nvSpPr>
        <dsp:cNvPr id="0" name=""/>
        <dsp:cNvSpPr/>
      </dsp:nvSpPr>
      <dsp:spPr>
        <a:xfrm>
          <a:off x="1101325" y="407"/>
          <a:ext cx="9033274" cy="953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915" tIns="100915" rIns="100915" bIns="100915" numCol="1" spcCol="1270" anchor="ctr" anchorCtr="0">
          <a:noAutofit/>
        </a:bodyPr>
        <a:lstStyle/>
        <a:p>
          <a:pPr marL="0" lvl="0" indent="0" algn="l" defTabSz="1111250">
            <a:lnSpc>
              <a:spcPct val="90000"/>
            </a:lnSpc>
            <a:spcBef>
              <a:spcPct val="0"/>
            </a:spcBef>
            <a:spcAft>
              <a:spcPct val="35000"/>
            </a:spcAft>
            <a:buNone/>
          </a:pPr>
          <a:r>
            <a:rPr lang="en-GB" sz="2500" kern="1200" dirty="0"/>
            <a:t>Word Count: 3000 +/-10%</a:t>
          </a:r>
          <a:endParaRPr lang="en-US" sz="2500" kern="1200" dirty="0"/>
        </a:p>
      </dsp:txBody>
      <dsp:txXfrm>
        <a:off x="1101325" y="407"/>
        <a:ext cx="9033274" cy="953528"/>
      </dsp:txXfrm>
    </dsp:sp>
    <dsp:sp modelId="{40B7AD98-8207-44FB-AEE8-F7DCA15A75AE}">
      <dsp:nvSpPr>
        <dsp:cNvPr id="0" name=""/>
        <dsp:cNvSpPr/>
      </dsp:nvSpPr>
      <dsp:spPr>
        <a:xfrm>
          <a:off x="0" y="1192318"/>
          <a:ext cx="10134600" cy="95352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54F134-7F1D-4F56-9DCF-21B578F1E894}">
      <dsp:nvSpPr>
        <dsp:cNvPr id="0" name=""/>
        <dsp:cNvSpPr/>
      </dsp:nvSpPr>
      <dsp:spPr>
        <a:xfrm>
          <a:off x="288442" y="1406862"/>
          <a:ext cx="524440" cy="5244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1CB8E1-A956-4F42-8C1B-CE7C96695650}">
      <dsp:nvSpPr>
        <dsp:cNvPr id="0" name=""/>
        <dsp:cNvSpPr/>
      </dsp:nvSpPr>
      <dsp:spPr>
        <a:xfrm>
          <a:off x="1101325" y="1192318"/>
          <a:ext cx="9033274" cy="953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915" tIns="100915" rIns="100915" bIns="100915" numCol="1" spcCol="1270" anchor="ctr" anchorCtr="0">
          <a:noAutofit/>
        </a:bodyPr>
        <a:lstStyle/>
        <a:p>
          <a:pPr marL="0" lvl="0" indent="0" algn="l" defTabSz="1111250">
            <a:lnSpc>
              <a:spcPct val="90000"/>
            </a:lnSpc>
            <a:spcBef>
              <a:spcPct val="0"/>
            </a:spcBef>
            <a:spcAft>
              <a:spcPct val="35000"/>
            </a:spcAft>
            <a:buNone/>
          </a:pPr>
          <a:r>
            <a:rPr lang="en-GB" sz="2500" kern="1200" dirty="0"/>
            <a:t>Submission Date: Friday 10</a:t>
          </a:r>
          <a:r>
            <a:rPr lang="en-GB" sz="2500" kern="1200" baseline="30000" dirty="0"/>
            <a:t>th</a:t>
          </a:r>
          <a:r>
            <a:rPr lang="en-GB" sz="2500" kern="1200" dirty="0"/>
            <a:t> November 2023 23:59hrs</a:t>
          </a:r>
          <a:endParaRPr lang="en-US" sz="2500" kern="1200" dirty="0"/>
        </a:p>
      </dsp:txBody>
      <dsp:txXfrm>
        <a:off x="1101325" y="1192318"/>
        <a:ext cx="9033274" cy="953528"/>
      </dsp:txXfrm>
    </dsp:sp>
    <dsp:sp modelId="{F3604F18-3636-4692-A51B-B3C24460050E}">
      <dsp:nvSpPr>
        <dsp:cNvPr id="0" name=""/>
        <dsp:cNvSpPr/>
      </dsp:nvSpPr>
      <dsp:spPr>
        <a:xfrm>
          <a:off x="0" y="2384229"/>
          <a:ext cx="10134600" cy="95352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328368-FCDA-4661-9E36-23DDFCF27D24}">
      <dsp:nvSpPr>
        <dsp:cNvPr id="0" name=""/>
        <dsp:cNvSpPr/>
      </dsp:nvSpPr>
      <dsp:spPr>
        <a:xfrm>
          <a:off x="288442" y="2598773"/>
          <a:ext cx="524440" cy="5244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3F48E8-6D8D-4ABC-B7BE-CE046D9B1F6C}">
      <dsp:nvSpPr>
        <dsp:cNvPr id="0" name=""/>
        <dsp:cNvSpPr/>
      </dsp:nvSpPr>
      <dsp:spPr>
        <a:xfrm>
          <a:off x="1101325" y="2384229"/>
          <a:ext cx="9033274" cy="953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915" tIns="100915" rIns="100915" bIns="100915" numCol="1" spcCol="1270" anchor="ctr" anchorCtr="0">
          <a:noAutofit/>
        </a:bodyPr>
        <a:lstStyle/>
        <a:p>
          <a:pPr marL="0" lvl="0" indent="0" algn="l" defTabSz="1111250">
            <a:lnSpc>
              <a:spcPct val="90000"/>
            </a:lnSpc>
            <a:spcBef>
              <a:spcPct val="0"/>
            </a:spcBef>
            <a:spcAft>
              <a:spcPct val="35000"/>
            </a:spcAft>
            <a:buNone/>
          </a:pPr>
          <a:r>
            <a:rPr lang="en-GB" sz="2500" kern="1200" dirty="0"/>
            <a:t>Feedback Date: Friday 1</a:t>
          </a:r>
          <a:r>
            <a:rPr lang="en-GB" sz="2500" kern="1200" baseline="30000" dirty="0"/>
            <a:t>st</a:t>
          </a:r>
          <a:r>
            <a:rPr lang="en-GB" sz="2500" kern="1200" dirty="0"/>
            <a:t> December 2023 09:00hrs</a:t>
          </a:r>
          <a:endParaRPr lang="en-US" sz="2500" kern="1200" dirty="0"/>
        </a:p>
      </dsp:txBody>
      <dsp:txXfrm>
        <a:off x="1101325" y="2384229"/>
        <a:ext cx="9033274" cy="95352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A46F8C-D738-7F41-8C9D-8FE4E30AAAF3}" type="datetimeFigureOut">
              <a:rPr lang="en-US" smtClean="0"/>
              <a:t>9/12/23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15356C-1DE3-064D-9C60-AA84057AC03B}" type="slidenum">
              <a:rPr lang="en-US" smtClean="0"/>
              <a:t>‹#›</a:t>
            </a:fld>
            <a:endParaRPr lang="en-US"/>
          </a:p>
        </p:txBody>
      </p:sp>
    </p:spTree>
    <p:extLst>
      <p:ext uri="{BB962C8B-B14F-4D97-AF65-F5344CB8AC3E}">
        <p14:creationId xmlns:p14="http://schemas.microsoft.com/office/powerpoint/2010/main" val="21625038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a:t>
            </a:fld>
            <a:endParaRPr lang="en-US"/>
          </a:p>
        </p:txBody>
      </p:sp>
    </p:spTree>
    <p:extLst>
      <p:ext uri="{BB962C8B-B14F-4D97-AF65-F5344CB8AC3E}">
        <p14:creationId xmlns:p14="http://schemas.microsoft.com/office/powerpoint/2010/main" val="1436729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a:t>
            </a:fld>
            <a:endParaRPr lang="en-US"/>
          </a:p>
        </p:txBody>
      </p:sp>
    </p:spTree>
    <p:extLst>
      <p:ext uri="{BB962C8B-B14F-4D97-AF65-F5344CB8AC3E}">
        <p14:creationId xmlns:p14="http://schemas.microsoft.com/office/powerpoint/2010/main" val="22404280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3</a:t>
            </a:fld>
            <a:endParaRPr lang="en-US"/>
          </a:p>
        </p:txBody>
      </p:sp>
    </p:spTree>
    <p:extLst>
      <p:ext uri="{BB962C8B-B14F-4D97-AF65-F5344CB8AC3E}">
        <p14:creationId xmlns:p14="http://schemas.microsoft.com/office/powerpoint/2010/main" val="27330086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4</a:t>
            </a:fld>
            <a:endParaRPr lang="en-US"/>
          </a:p>
        </p:txBody>
      </p:sp>
    </p:spTree>
    <p:extLst>
      <p:ext uri="{BB962C8B-B14F-4D97-AF65-F5344CB8AC3E}">
        <p14:creationId xmlns:p14="http://schemas.microsoft.com/office/powerpoint/2010/main" val="14430349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5</a:t>
            </a:fld>
            <a:endParaRPr lang="en-US"/>
          </a:p>
        </p:txBody>
      </p:sp>
    </p:spTree>
    <p:extLst>
      <p:ext uri="{BB962C8B-B14F-4D97-AF65-F5344CB8AC3E}">
        <p14:creationId xmlns:p14="http://schemas.microsoft.com/office/powerpoint/2010/main" val="40713351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7</a:t>
            </a:fld>
            <a:endParaRPr lang="en-US"/>
          </a:p>
        </p:txBody>
      </p:sp>
    </p:spTree>
    <p:extLst>
      <p:ext uri="{BB962C8B-B14F-4D97-AF65-F5344CB8AC3E}">
        <p14:creationId xmlns:p14="http://schemas.microsoft.com/office/powerpoint/2010/main" val="21806529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8</a:t>
            </a:fld>
            <a:endParaRPr lang="en-US"/>
          </a:p>
        </p:txBody>
      </p:sp>
    </p:spTree>
    <p:extLst>
      <p:ext uri="{BB962C8B-B14F-4D97-AF65-F5344CB8AC3E}">
        <p14:creationId xmlns:p14="http://schemas.microsoft.com/office/powerpoint/2010/main" val="36627073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9</a:t>
            </a:fld>
            <a:endParaRPr lang="en-US"/>
          </a:p>
        </p:txBody>
      </p:sp>
    </p:spTree>
    <p:extLst>
      <p:ext uri="{BB962C8B-B14F-4D97-AF65-F5344CB8AC3E}">
        <p14:creationId xmlns:p14="http://schemas.microsoft.com/office/powerpoint/2010/main" val="11216676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10</a:t>
            </a:fld>
            <a:endParaRPr lang="en-US"/>
          </a:p>
        </p:txBody>
      </p:sp>
    </p:spTree>
    <p:extLst>
      <p:ext uri="{BB962C8B-B14F-4D97-AF65-F5344CB8AC3E}">
        <p14:creationId xmlns:p14="http://schemas.microsoft.com/office/powerpoint/2010/main" val="6066984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11</a:t>
            </a:fld>
            <a:endParaRPr lang="en-US"/>
          </a:p>
        </p:txBody>
      </p:sp>
    </p:spTree>
    <p:extLst>
      <p:ext uri="{BB962C8B-B14F-4D97-AF65-F5344CB8AC3E}">
        <p14:creationId xmlns:p14="http://schemas.microsoft.com/office/powerpoint/2010/main" val="23477212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12</a:t>
            </a:fld>
            <a:endParaRPr lang="en-US"/>
          </a:p>
        </p:txBody>
      </p:sp>
    </p:spTree>
    <p:extLst>
      <p:ext uri="{BB962C8B-B14F-4D97-AF65-F5344CB8AC3E}">
        <p14:creationId xmlns:p14="http://schemas.microsoft.com/office/powerpoint/2010/main" val="38846321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13</a:t>
            </a:fld>
            <a:endParaRPr lang="en-US"/>
          </a:p>
        </p:txBody>
      </p:sp>
    </p:spTree>
    <p:extLst>
      <p:ext uri="{BB962C8B-B14F-4D97-AF65-F5344CB8AC3E}">
        <p14:creationId xmlns:p14="http://schemas.microsoft.com/office/powerpoint/2010/main" val="22391890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14</a:t>
            </a:fld>
            <a:endParaRPr lang="en-US"/>
          </a:p>
        </p:txBody>
      </p:sp>
    </p:spTree>
    <p:extLst>
      <p:ext uri="{BB962C8B-B14F-4D97-AF65-F5344CB8AC3E}">
        <p14:creationId xmlns:p14="http://schemas.microsoft.com/office/powerpoint/2010/main" val="34650255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15</a:t>
            </a:fld>
            <a:endParaRPr lang="en-US"/>
          </a:p>
        </p:txBody>
      </p:sp>
    </p:spTree>
    <p:extLst>
      <p:ext uri="{BB962C8B-B14F-4D97-AF65-F5344CB8AC3E}">
        <p14:creationId xmlns:p14="http://schemas.microsoft.com/office/powerpoint/2010/main" val="8720709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Definition of Terrorism:</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Terrorism is a complex and multifaceted concept that lacks a universally agreed-upon definition due to its political, ideological, and subjective nature. However, there are common elements that many definitions share:</a:t>
            </a:r>
          </a:p>
          <a:p>
            <a:pPr>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Use of Violence or Threats: Terrorism involves the use of violence, threats, or intimidation to create fear and coerce individuals, groups, or governments into taking certain actions or adhering to specific ideologies.</a:t>
            </a:r>
          </a:p>
          <a:p>
            <a:pPr>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Political, Religious, or Ideological Motivation: Terrorist acts are often driven by political, religious, or ideological motivations. These motivations can range from separatism and nationalism to religious extremism and revolutionary ideologies.</a:t>
            </a:r>
          </a:p>
          <a:p>
            <a:pPr>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Intention to Spread Fear: One of the main goals of terrorism is to spread fear and panic within a population or a specific target group. This fear is intended to influence behaviour or policies.</a:t>
            </a:r>
          </a:p>
          <a:p>
            <a:pPr>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Targets and Victims: Terrorist acts typically target civilians, non-combatants, and symbols of authority to maximize psychological impact. However, they can also target government facilities, infrastructure, or military personnel.</a:t>
            </a:r>
          </a:p>
          <a:p>
            <a:pPr>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Non-State Actors: While states can engage in acts of violence, terrorism is primarily associated with non-state actors, such as extremist groups or individuals.</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16</a:t>
            </a:fld>
            <a:endParaRPr lang="en-US"/>
          </a:p>
        </p:txBody>
      </p:sp>
    </p:spTree>
    <p:extLst>
      <p:ext uri="{BB962C8B-B14F-4D97-AF65-F5344CB8AC3E}">
        <p14:creationId xmlns:p14="http://schemas.microsoft.com/office/powerpoint/2010/main" val="29321062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u="none" strike="noStrike" dirty="0">
                <a:solidFill>
                  <a:srgbClr val="374151"/>
                </a:solidFill>
                <a:effectLst/>
                <a:latin typeface="Söhne"/>
              </a:rPr>
              <a:t> It's important to emphasize that terrorism is a controversial and debated concept, and there isn't a universally accepted definition.</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Terrorism is a controversial and debated concept for several reasons, including its subjectivity, political implications, and varying interpretations. Here are some key factors that contribute to the controversy and debate surrounding the concept of terrorism:</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Subjectivity of the Term:</a:t>
            </a:r>
            <a:r>
              <a:rPr lang="en-GB" b="0" i="0" u="none" strike="noStrike" dirty="0">
                <a:solidFill>
                  <a:srgbClr val="374151"/>
                </a:solidFill>
                <a:effectLst/>
                <a:latin typeface="Söhne"/>
              </a:rPr>
              <a:t> Terrorism lacks a universally agreed-upon definition. Different organizations, governments, and scholars may have their own interpretations and criteria for what constitutes terrorism. This subjectivity can lead to disagreements and debates about whether a particular act or group should be </a:t>
            </a:r>
            <a:r>
              <a:rPr lang="en-GB" b="0" i="0" u="none" strike="noStrike" dirty="0" err="1">
                <a:solidFill>
                  <a:srgbClr val="374151"/>
                </a:solidFill>
                <a:effectLst/>
                <a:latin typeface="Söhne"/>
              </a:rPr>
              <a:t>labeled</a:t>
            </a:r>
            <a:r>
              <a:rPr lang="en-GB" b="0" i="0" u="none" strike="noStrike" dirty="0">
                <a:solidFill>
                  <a:srgbClr val="374151"/>
                </a:solidFill>
                <a:effectLst/>
                <a:latin typeface="Söhne"/>
              </a:rPr>
              <a:t> as terrorist.</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Political and Ideological Differences:</a:t>
            </a:r>
            <a:r>
              <a:rPr lang="en-GB" b="0" i="0" u="none" strike="noStrike" dirty="0">
                <a:solidFill>
                  <a:srgbClr val="374151"/>
                </a:solidFill>
                <a:effectLst/>
                <a:latin typeface="Söhne"/>
              </a:rPr>
              <a:t> Terrorism often involves political or ideological motivations. Governments, political groups, and individuals may use the term "terrorism" to advance their own agendas or to delegitimize their adversaries. As a result, </a:t>
            </a:r>
            <a:r>
              <a:rPr lang="en-GB" b="0" i="0" u="none" strike="noStrike" dirty="0" err="1">
                <a:solidFill>
                  <a:srgbClr val="374151"/>
                </a:solidFill>
                <a:effectLst/>
                <a:latin typeface="Söhne"/>
              </a:rPr>
              <a:t>labeling</a:t>
            </a:r>
            <a:r>
              <a:rPr lang="en-GB" b="0" i="0" u="none" strike="noStrike" dirty="0">
                <a:solidFill>
                  <a:srgbClr val="374151"/>
                </a:solidFill>
                <a:effectLst/>
                <a:latin typeface="Söhne"/>
              </a:rPr>
              <a:t> a group as a terrorist organization can be a politically charged decision.</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Context Matters:</a:t>
            </a:r>
            <a:r>
              <a:rPr lang="en-GB" b="0" i="0" u="none" strike="noStrike" dirty="0">
                <a:solidFill>
                  <a:srgbClr val="374151"/>
                </a:solidFill>
                <a:effectLst/>
                <a:latin typeface="Söhne"/>
              </a:rPr>
              <a:t> The context in which an act occurs can greatly influence whether it is perceived as terrorism. Actions that might be considered terrorism in one context might be seen as legitimate resistance or </a:t>
            </a:r>
            <a:r>
              <a:rPr lang="en-GB" b="0" i="0" u="none" strike="noStrike" dirty="0" err="1">
                <a:solidFill>
                  <a:srgbClr val="374151"/>
                </a:solidFill>
                <a:effectLst/>
                <a:latin typeface="Söhne"/>
              </a:rPr>
              <a:t>self-defense</a:t>
            </a:r>
            <a:r>
              <a:rPr lang="en-GB" b="0" i="0" u="none" strike="noStrike" dirty="0">
                <a:solidFill>
                  <a:srgbClr val="374151"/>
                </a:solidFill>
                <a:effectLst/>
                <a:latin typeface="Söhne"/>
              </a:rPr>
              <a:t> in another. For example, some individuals or groups </a:t>
            </a:r>
            <a:r>
              <a:rPr lang="en-GB" b="0" i="0" u="none" strike="noStrike" dirty="0" err="1">
                <a:solidFill>
                  <a:srgbClr val="374151"/>
                </a:solidFill>
                <a:effectLst/>
                <a:latin typeface="Söhne"/>
              </a:rPr>
              <a:t>labeled</a:t>
            </a:r>
            <a:r>
              <a:rPr lang="en-GB" b="0" i="0" u="none" strike="noStrike" dirty="0">
                <a:solidFill>
                  <a:srgbClr val="374151"/>
                </a:solidFill>
                <a:effectLst/>
                <a:latin typeface="Söhne"/>
              </a:rPr>
              <a:t> as terrorists in one country may be regarded as freedom fighters or resistance fighters by others.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Debate Over State Terrorism:</a:t>
            </a:r>
            <a:r>
              <a:rPr lang="en-GB" b="0" i="0" u="none" strike="noStrike" dirty="0">
                <a:solidFill>
                  <a:srgbClr val="374151"/>
                </a:solidFill>
                <a:effectLst/>
                <a:latin typeface="Söhne"/>
              </a:rPr>
              <a:t> There is ongoing debate about whether acts of violence carried out by governments or state entities can be classified as terrorism. Some argue that state-sponsored violence should be included under the terrorism umbrella, while others believe that terrorism should only refer to acts committed by non-state actors.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Ethical and Legal Considerations:</a:t>
            </a:r>
            <a:r>
              <a:rPr lang="en-GB" b="0" i="0" u="none" strike="noStrike" dirty="0">
                <a:solidFill>
                  <a:srgbClr val="374151"/>
                </a:solidFill>
                <a:effectLst/>
                <a:latin typeface="Söhne"/>
              </a:rPr>
              <a:t> Determining whether an act is terrorism can raise ethical and legal questions. These questions can include issues related to the use of violence, the protection of civilians, and the balance between security measures and civil liberties. These ethical and legal dilemmas contribute to the complexity of defining terrorism.</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Media and Public Perception:</a:t>
            </a:r>
            <a:r>
              <a:rPr lang="en-GB" b="0" i="0" u="none" strike="noStrike" dirty="0">
                <a:solidFill>
                  <a:srgbClr val="374151"/>
                </a:solidFill>
                <a:effectLst/>
                <a:latin typeface="Söhne"/>
              </a:rPr>
              <a:t> The way terrorism is portrayed in the media can shape public perception and influence the discourse surrounding the term. Media coverage can sometimes sensationalize acts of terrorism or focus on particular groups, affecting how people perceive the phenomenon.</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Evolution of Tactics:</a:t>
            </a:r>
            <a:r>
              <a:rPr lang="en-GB" b="0" i="0" u="none" strike="noStrike" dirty="0">
                <a:solidFill>
                  <a:srgbClr val="374151"/>
                </a:solidFill>
                <a:effectLst/>
                <a:latin typeface="Söhne"/>
              </a:rPr>
              <a:t> Terrorism is not a static concept; it evolves over time. New tactics and methods continually emerge, challenging traditional definitions and interpretations. For example, cyberterrorism and lone-wolf attacks have added complexity to the understanding of terrorism.</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Because of these factors, terrorism remains a contentious and debated concept, both academically and in public discourse. Scholars, policymakers, and the general public continue to grapple with questions of how to define terrorism and how to respond to it effectively while upholding ethical and legal standards.</a:t>
            </a:r>
          </a:p>
          <a:p>
            <a:pPr algn="l">
              <a:buFont typeface="Arial" panose="020B0604020202020204" pitchFamily="34" charset="0"/>
              <a:buChar char="•"/>
            </a:pPr>
            <a:endParaRPr lang="en-GB" b="0" i="0" u="none" strike="noStrike" dirty="0">
              <a:solidFill>
                <a:srgbClr val="374151"/>
              </a:solidFill>
              <a:effectLst/>
              <a:latin typeface="Söhne"/>
            </a:endParaRP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17</a:t>
            </a:fld>
            <a:endParaRPr lang="en-US"/>
          </a:p>
        </p:txBody>
      </p:sp>
    </p:spTree>
    <p:extLst>
      <p:ext uri="{BB962C8B-B14F-4D97-AF65-F5344CB8AC3E}">
        <p14:creationId xmlns:p14="http://schemas.microsoft.com/office/powerpoint/2010/main" val="27695094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Terrorism Act 2000 is a piece of legislation in the United Kingdom that was enacted to address the growing threat of terrorism and to provide law enforcement agencies with enhanced powers to combat terrorism. It was introduced in response to several factors and events that highlighted the need for updated and comprehensive counterterrorism legislation:</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Rising Global Terrorism:</a:t>
            </a:r>
            <a:r>
              <a:rPr lang="en-GB" b="0" i="0" u="none" strike="noStrike" dirty="0">
                <a:solidFill>
                  <a:srgbClr val="374151"/>
                </a:solidFill>
                <a:effectLst/>
                <a:latin typeface="Söhne"/>
              </a:rPr>
              <a:t> In the late 20th century and early 21st century, terrorism became a significant global concern. High-profile attacks such as the 1998 U.S. embassy bombings in Kenya and Tanzania and the 9/11 attacks in the United States underscored the need for countries to strengthen their legal frameworks to counter terrorism.</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International Obligations:</a:t>
            </a:r>
            <a:r>
              <a:rPr lang="en-GB" b="0" i="0" u="none" strike="noStrike" dirty="0">
                <a:solidFill>
                  <a:srgbClr val="374151"/>
                </a:solidFill>
                <a:effectLst/>
                <a:latin typeface="Söhne"/>
              </a:rPr>
              <a:t> The United Kingdom, like many other countries, is a signatory to various international conventions and agreements aimed at combating terrorism. These agreements, including United Nations Security Council resolutions, required member states to take specific measures to combat terrorism and its financing.</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Domestic Threats:</a:t>
            </a:r>
            <a:r>
              <a:rPr lang="en-GB" b="0" i="0" u="none" strike="noStrike" dirty="0">
                <a:solidFill>
                  <a:srgbClr val="374151"/>
                </a:solidFill>
                <a:effectLst/>
                <a:latin typeface="Söhne"/>
              </a:rPr>
              <a:t> The UK faced its own challenges with terrorism. The Irish Republican Army (IRA) had been involved in a long-running conflict in Northern Ireland, and there were concerns about the potential for international terrorist groups to operate within the country.</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Legal Gaps:</a:t>
            </a:r>
            <a:r>
              <a:rPr lang="en-GB" b="0" i="0" u="none" strike="noStrike" dirty="0">
                <a:solidFill>
                  <a:srgbClr val="374151"/>
                </a:solidFill>
                <a:effectLst/>
                <a:latin typeface="Söhne"/>
              </a:rPr>
              <a:t> Prior to the Terrorism Act 2000, the UK had several counterterrorism laws, but they were seen as fragmented and inadequate to address the evolving nature of terrorism. The new legislation aimed to consolidate and modernize these laws.</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Key provisions and objectives of the Terrorism Act 2000 include:</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Defining Terrorism:</a:t>
            </a:r>
            <a:r>
              <a:rPr lang="en-GB" b="0" i="0" u="none" strike="noStrike" dirty="0">
                <a:solidFill>
                  <a:srgbClr val="374151"/>
                </a:solidFill>
                <a:effectLst/>
                <a:latin typeface="Söhne"/>
              </a:rPr>
              <a:t> The act provided a legal definition of terrorism, which was essential for law enforcement to identify and prosecute terrorists effectively.</a:t>
            </a:r>
          </a:p>
          <a:p>
            <a:pPr algn="l">
              <a:buFont typeface="Arial" panose="020B0604020202020204" pitchFamily="34" charset="0"/>
              <a:buChar char="•"/>
            </a:pPr>
            <a:r>
              <a:rPr lang="en-GB" b="1" i="0" u="none" strike="noStrike" dirty="0">
                <a:solidFill>
                  <a:srgbClr val="374151"/>
                </a:solidFill>
                <a:effectLst/>
                <a:latin typeface="Söhne"/>
              </a:rPr>
              <a:t>Preventative Detention:</a:t>
            </a:r>
            <a:r>
              <a:rPr lang="en-GB" b="0" i="0" u="none" strike="noStrike" dirty="0">
                <a:solidFill>
                  <a:srgbClr val="374151"/>
                </a:solidFill>
                <a:effectLst/>
                <a:latin typeface="Söhne"/>
              </a:rPr>
              <a:t> It granted law enforcement agencies the authority to detain suspects without charge for up to seven days, subject to judicial oversight, in cases involving national security concerns.</a:t>
            </a:r>
          </a:p>
          <a:p>
            <a:pPr algn="l">
              <a:buFont typeface="Arial" panose="020B0604020202020204" pitchFamily="34" charset="0"/>
              <a:buChar char="•"/>
            </a:pPr>
            <a:r>
              <a:rPr lang="en-GB" b="1" i="0" u="none" strike="noStrike" dirty="0">
                <a:solidFill>
                  <a:srgbClr val="374151"/>
                </a:solidFill>
                <a:effectLst/>
                <a:latin typeface="Söhne"/>
              </a:rPr>
              <a:t>Stop and Search Powers:</a:t>
            </a:r>
            <a:r>
              <a:rPr lang="en-GB" b="0" i="0" u="none" strike="noStrike" dirty="0">
                <a:solidFill>
                  <a:srgbClr val="374151"/>
                </a:solidFill>
                <a:effectLst/>
                <a:latin typeface="Söhne"/>
              </a:rPr>
              <a:t> The act expanded stop and search powers for the police in designated areas, allowing them to search individuals and vehicles without requiring reasonable suspicion in certain circumstances.</a:t>
            </a:r>
          </a:p>
          <a:p>
            <a:pPr algn="l">
              <a:buFont typeface="Arial" panose="020B0604020202020204" pitchFamily="34" charset="0"/>
              <a:buChar char="•"/>
            </a:pPr>
            <a:r>
              <a:rPr lang="en-GB" b="1" i="0" u="none" strike="noStrike" dirty="0">
                <a:solidFill>
                  <a:srgbClr val="374151"/>
                </a:solidFill>
                <a:effectLst/>
                <a:latin typeface="Söhne"/>
              </a:rPr>
              <a:t>Criminalization of Terrorism-Related Activities:</a:t>
            </a:r>
            <a:r>
              <a:rPr lang="en-GB" b="0" i="0" u="none" strike="noStrike" dirty="0">
                <a:solidFill>
                  <a:srgbClr val="374151"/>
                </a:solidFill>
                <a:effectLst/>
                <a:latin typeface="Söhne"/>
              </a:rPr>
              <a:t> The legislation made it an offense to be a member of a terrorist organization, engage in fundraising for terrorist purposes, and possess materials useful for terrorism.</a:t>
            </a:r>
          </a:p>
          <a:p>
            <a:pPr algn="l">
              <a:buFont typeface="Arial" panose="020B0604020202020204" pitchFamily="34" charset="0"/>
              <a:buChar char="•"/>
            </a:pPr>
            <a:r>
              <a:rPr lang="en-GB" b="1" i="0" u="none" strike="noStrike" dirty="0">
                <a:solidFill>
                  <a:srgbClr val="374151"/>
                </a:solidFill>
                <a:effectLst/>
                <a:latin typeface="Söhne"/>
              </a:rPr>
              <a:t>Financial Measures:</a:t>
            </a:r>
            <a:r>
              <a:rPr lang="en-GB" b="0" i="0" u="none" strike="noStrike" dirty="0">
                <a:solidFill>
                  <a:srgbClr val="374151"/>
                </a:solidFill>
                <a:effectLst/>
                <a:latin typeface="Söhne"/>
              </a:rPr>
              <a:t> The act included measures to freeze assets and restrict the financial resources of individuals and organizations involved in terrorism.</a:t>
            </a:r>
          </a:p>
          <a:p>
            <a:pPr algn="l">
              <a:buFont typeface="Arial" panose="020B0604020202020204" pitchFamily="34" charset="0"/>
              <a:buChar char="•"/>
            </a:pPr>
            <a:r>
              <a:rPr lang="en-GB" b="1" i="0" u="none" strike="noStrike" dirty="0">
                <a:solidFill>
                  <a:srgbClr val="374151"/>
                </a:solidFill>
                <a:effectLst/>
                <a:latin typeface="Söhne"/>
              </a:rPr>
              <a:t>Expulsion of Foreign Terrorist Suspects:</a:t>
            </a:r>
            <a:r>
              <a:rPr lang="en-GB" b="0" i="0" u="none" strike="noStrike" dirty="0">
                <a:solidFill>
                  <a:srgbClr val="374151"/>
                </a:solidFill>
                <a:effectLst/>
                <a:latin typeface="Söhne"/>
              </a:rPr>
              <a:t> It enabled the deportation of foreign nationals involved in terrorism.</a:t>
            </a:r>
          </a:p>
          <a:p>
            <a:pPr algn="l"/>
            <a:r>
              <a:rPr lang="en-GB" b="0" i="0" u="none" strike="noStrike" dirty="0">
                <a:solidFill>
                  <a:srgbClr val="374151"/>
                </a:solidFill>
                <a:effectLst/>
                <a:latin typeface="Söhne"/>
              </a:rPr>
              <a:t>The Terrorism Act 2000 has been subsequently amended and supplemented by other counterterrorism legislation in the UK to address emerging threats and challenges. It reflects the UK government's commitment to combating terrorism while safeguarding national security and human rights, although some of its provisions have been subject to criticism and legal challenges related to civil liberties and due process.</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18</a:t>
            </a:fld>
            <a:endParaRPr lang="en-US"/>
          </a:p>
        </p:txBody>
      </p:sp>
    </p:spTree>
    <p:extLst>
      <p:ext uri="{BB962C8B-B14F-4D97-AF65-F5344CB8AC3E}">
        <p14:creationId xmlns:p14="http://schemas.microsoft.com/office/powerpoint/2010/main" val="26856866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Defining terrorism is challenging for several reasons, primarily due to its complex and multifaceted nature. Here are some of the key reasons why defining terrorism is difficult:</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Subjectivity:</a:t>
            </a:r>
            <a:r>
              <a:rPr lang="en-GB" b="0" i="0" u="none" strike="noStrike" dirty="0">
                <a:solidFill>
                  <a:srgbClr val="374151"/>
                </a:solidFill>
                <a:effectLst/>
                <a:latin typeface="Söhne"/>
              </a:rPr>
              <a:t> Terrorism is a subjective concept, and what one person or group considers terrorism, another might perceive as a legitimate form of resistance, </a:t>
            </a:r>
            <a:r>
              <a:rPr lang="en-GB" b="0" i="0" u="none" strike="noStrike" dirty="0" err="1">
                <a:solidFill>
                  <a:srgbClr val="374151"/>
                </a:solidFill>
                <a:effectLst/>
                <a:latin typeface="Söhne"/>
              </a:rPr>
              <a:t>self-defense</a:t>
            </a:r>
            <a:r>
              <a:rPr lang="en-GB" b="0" i="0" u="none" strike="noStrike" dirty="0">
                <a:solidFill>
                  <a:srgbClr val="374151"/>
                </a:solidFill>
                <a:effectLst/>
                <a:latin typeface="Söhne"/>
              </a:rPr>
              <a:t>, or freedom fighting. This subjectivity can lead to varying definitions and interpretations based on political, cultural, and historical contexts.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Political Manipulation:</a:t>
            </a:r>
            <a:r>
              <a:rPr lang="en-GB" b="0" i="0" u="none" strike="noStrike" dirty="0">
                <a:solidFill>
                  <a:srgbClr val="374151"/>
                </a:solidFill>
                <a:effectLst/>
                <a:latin typeface="Söhne"/>
              </a:rPr>
              <a:t> The term "terrorism" can be politically manipulated for various purposes, such as delegitimizing political opponents or justifying military actions. Governments and organizations sometimes label their adversaries as terrorists to advance their own agendas.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Changing Tactics:</a:t>
            </a:r>
            <a:r>
              <a:rPr lang="en-GB" b="0" i="0" u="none" strike="noStrike" dirty="0">
                <a:solidFill>
                  <a:srgbClr val="374151"/>
                </a:solidFill>
                <a:effectLst/>
                <a:latin typeface="Söhne"/>
              </a:rPr>
              <a:t> Terrorism is not limited to one particular set of tactics or methods. It evolves over time as terrorists adapt to new technologies and strategies. This adaptability makes it challenging to create a static definition that encompasses all potential tactics and methods.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Diverse Motivations:</a:t>
            </a:r>
            <a:r>
              <a:rPr lang="en-GB" b="0" i="0" u="none" strike="noStrike" dirty="0">
                <a:solidFill>
                  <a:srgbClr val="374151"/>
                </a:solidFill>
                <a:effectLst/>
                <a:latin typeface="Söhne"/>
              </a:rPr>
              <a:t> Terrorism can be driven by a wide range of motivations, including political, religious, ideological, ethnic, or economic factors. This diversity of motivations complicates efforts to create a one-size-fits-all definition.</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Legal and Ethical Implications:</a:t>
            </a:r>
            <a:r>
              <a:rPr lang="en-GB" b="0" i="0" u="none" strike="noStrike" dirty="0">
                <a:solidFill>
                  <a:srgbClr val="374151"/>
                </a:solidFill>
                <a:effectLst/>
                <a:latin typeface="Söhne"/>
              </a:rPr>
              <a:t> Crafting a precise definition of terrorism has legal and ethical implications. Determining who is a terrorist and what constitutes a terrorist act can affect issues like the use of force, human rights, and international law.</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Different Perspectives:</a:t>
            </a:r>
            <a:r>
              <a:rPr lang="en-GB" b="0" i="0" u="none" strike="noStrike" dirty="0">
                <a:solidFill>
                  <a:srgbClr val="374151"/>
                </a:solidFill>
                <a:effectLst/>
                <a:latin typeface="Söhne"/>
              </a:rPr>
              <a:t> Different stakeholders, such as governments, international organizations, academics, and civil society groups, may have their own definitions and criteria for terrorism. These diverse perspectives can lead to disagreements and debates over the term's meaning.</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Global Variability:</a:t>
            </a:r>
            <a:r>
              <a:rPr lang="en-GB" b="0" i="0" u="none" strike="noStrike" dirty="0">
                <a:solidFill>
                  <a:srgbClr val="374151"/>
                </a:solidFill>
                <a:effectLst/>
                <a:latin typeface="Söhne"/>
              </a:rPr>
              <a:t> Terrorism varies from one region to another. What is considered terrorism in one part of the world may not be perceived as such in another. Cultural, historical, and geopolitical factors play a significant role in shaping these differences.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Legitimate Grievances:</a:t>
            </a:r>
            <a:r>
              <a:rPr lang="en-GB" b="0" i="0" u="none" strike="noStrike" dirty="0">
                <a:solidFill>
                  <a:srgbClr val="374151"/>
                </a:solidFill>
                <a:effectLst/>
                <a:latin typeface="Söhne"/>
              </a:rPr>
              <a:t> In some cases, terrorist groups may have legitimate grievances, such as seeking independence, autonomy, or justice for historical injustices. This complicates the moral and ethical judgment of their actions.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Complexity of Modern Conflict:</a:t>
            </a:r>
            <a:r>
              <a:rPr lang="en-GB" b="0" i="0" u="none" strike="noStrike" dirty="0">
                <a:solidFill>
                  <a:srgbClr val="374151"/>
                </a:solidFill>
                <a:effectLst/>
                <a:latin typeface="Söhne"/>
              </a:rPr>
              <a:t> In modern conflicts, the line between combatants and non-combatants can be blurred, making it difficult to distinguish between acts of terrorism and acts of war or insurgency.</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Evolution of Language:</a:t>
            </a:r>
            <a:r>
              <a:rPr lang="en-GB" b="0" i="0" u="none" strike="noStrike" dirty="0">
                <a:solidFill>
                  <a:srgbClr val="374151"/>
                </a:solidFill>
                <a:effectLst/>
                <a:latin typeface="Söhne"/>
              </a:rPr>
              <a:t> The language and terminology used to describe terrorism can change over time as society and politics evolve. New terms and concepts may emerge, further complicating the definition.</a:t>
            </a:r>
          </a:p>
          <a:p>
            <a:pPr algn="l"/>
            <a:r>
              <a:rPr lang="en-GB" b="0" i="0" u="none" strike="noStrike" dirty="0">
                <a:solidFill>
                  <a:srgbClr val="374151"/>
                </a:solidFill>
                <a:effectLst/>
                <a:latin typeface="Söhne"/>
              </a:rPr>
              <a:t>Because of these challenges, there is no universally accepted definition of terrorism. International bodies, such as the United Nations, have attempted to create definitions, but achieving consensus remains difficult. The lack of a clear and universally accepted definition underscores the complexity and sensitivity of the issue of terrorism and the ongoing debates surrounding it.</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19</a:t>
            </a:fld>
            <a:endParaRPr lang="en-US"/>
          </a:p>
        </p:txBody>
      </p:sp>
    </p:spTree>
    <p:extLst>
      <p:ext uri="{BB962C8B-B14F-4D97-AF65-F5344CB8AC3E}">
        <p14:creationId xmlns:p14="http://schemas.microsoft.com/office/powerpoint/2010/main" val="42429476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Definitions of terrorism can indeed change when viewed through different lenses, such as legal, academic, and political perspectives. Here's how definitions may vary through each of these lenses:</a:t>
            </a:r>
          </a:p>
        </p:txBody>
      </p:sp>
      <p:sp>
        <p:nvSpPr>
          <p:cNvPr id="4" name="Slide Number Placeholder 3"/>
          <p:cNvSpPr>
            <a:spLocks noGrp="1"/>
          </p:cNvSpPr>
          <p:nvPr>
            <p:ph type="sldNum" sz="quarter" idx="5"/>
          </p:nvPr>
        </p:nvSpPr>
        <p:spPr/>
        <p:txBody>
          <a:bodyPr/>
          <a:lstStyle/>
          <a:p>
            <a:fld id="{2515356C-1DE3-064D-9C60-AA84057AC03B}" type="slidenum">
              <a:rPr lang="en-US" smtClean="0"/>
              <a:t>20</a:t>
            </a:fld>
            <a:endParaRPr lang="en-US"/>
          </a:p>
        </p:txBody>
      </p:sp>
    </p:spTree>
    <p:extLst>
      <p:ext uri="{BB962C8B-B14F-4D97-AF65-F5344CB8AC3E}">
        <p14:creationId xmlns:p14="http://schemas.microsoft.com/office/powerpoint/2010/main" val="22942307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gn="l">
              <a:buAutoNum type="arabicPeriod"/>
            </a:pPr>
            <a:r>
              <a:rPr lang="en-GB" b="1" i="0" u="none" strike="noStrike" dirty="0">
                <a:solidFill>
                  <a:srgbClr val="374151"/>
                </a:solidFill>
                <a:effectLst/>
                <a:latin typeface="Söhne"/>
              </a:rPr>
              <a:t>Legal Perspective:</a:t>
            </a:r>
          </a:p>
          <a:p>
            <a:pPr marL="228600" indent="-228600" algn="l">
              <a:buAutoNum type="arabicPeriod"/>
            </a:pP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Precise Legal Definitions:</a:t>
            </a:r>
            <a:r>
              <a:rPr lang="en-GB" b="0" i="0" u="none" strike="noStrike" dirty="0">
                <a:solidFill>
                  <a:srgbClr val="374151"/>
                </a:solidFill>
                <a:effectLst/>
                <a:latin typeface="Söhne"/>
              </a:rPr>
              <a:t> From a legal standpoint, definitions of terrorism tend to be more precise and technical. Many countries have specific legal definitions of terrorism within their criminal codes. These definitions often include elements such as the intentional use of violence or threats to intimidate or coerce for political, religious, or ideological purposes. Legal definitions are critical for law enforcement and the criminal justice system to identify and prosecute individuals involved in terrorist activities.</a:t>
            </a:r>
          </a:p>
          <a:p>
            <a:pPr algn="l">
              <a:buFont typeface="Arial" panose="020B0604020202020204" pitchFamily="34" charset="0"/>
              <a:buChar char="•"/>
            </a:pPr>
            <a:r>
              <a:rPr lang="en-GB" b="1" i="0" u="none" strike="noStrike" dirty="0">
                <a:solidFill>
                  <a:srgbClr val="374151"/>
                </a:solidFill>
                <a:effectLst/>
                <a:latin typeface="Söhne"/>
              </a:rPr>
              <a:t>Criminal Intent:</a:t>
            </a:r>
            <a:r>
              <a:rPr lang="en-GB" b="0" i="0" u="none" strike="noStrike" dirty="0">
                <a:solidFill>
                  <a:srgbClr val="374151"/>
                </a:solidFill>
                <a:effectLst/>
                <a:latin typeface="Söhne"/>
              </a:rPr>
              <a:t> Legal definitions often focus on the perpetrator's intent and the specific criminal acts committed, such as bombings, hijackings, or kidnappings. Intent to create fear or coerce a population or government is a key element in these definitions.</a:t>
            </a:r>
          </a:p>
          <a:p>
            <a:pPr algn="l">
              <a:buFont typeface="Arial" panose="020B0604020202020204" pitchFamily="34" charset="0"/>
              <a:buChar char="•"/>
            </a:pPr>
            <a:r>
              <a:rPr lang="en-GB" b="1" i="0" u="none" strike="noStrike" dirty="0">
                <a:solidFill>
                  <a:srgbClr val="374151"/>
                </a:solidFill>
                <a:effectLst/>
                <a:latin typeface="Söhne"/>
              </a:rPr>
              <a:t>Criminal Penalties:</a:t>
            </a:r>
            <a:r>
              <a:rPr lang="en-GB" b="0" i="0" u="none" strike="noStrike" dirty="0">
                <a:solidFill>
                  <a:srgbClr val="374151"/>
                </a:solidFill>
                <a:effectLst/>
                <a:latin typeface="Söhne"/>
              </a:rPr>
              <a:t> Legal definitions of terrorism are typically linked to criminal penalties, outlining the legal consequences for individuals or groups engaged in terrorist acts. These penalties can include imprisonment, asset forfeiture, or other punitive measures.</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21</a:t>
            </a:fld>
            <a:endParaRPr lang="en-US"/>
          </a:p>
        </p:txBody>
      </p:sp>
    </p:spTree>
    <p:extLst>
      <p:ext uri="{BB962C8B-B14F-4D97-AF65-F5344CB8AC3E}">
        <p14:creationId xmlns:p14="http://schemas.microsoft.com/office/powerpoint/2010/main" val="5901616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374151"/>
                </a:solidFill>
                <a:effectLst/>
                <a:latin typeface="Söhne"/>
              </a:rPr>
              <a:t>2. Academic Perspective:</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Diverse Approaches:</a:t>
            </a:r>
            <a:r>
              <a:rPr lang="en-GB" b="0" i="0" u="none" strike="noStrike" dirty="0">
                <a:solidFill>
                  <a:srgbClr val="374151"/>
                </a:solidFill>
                <a:effectLst/>
                <a:latin typeface="Söhne"/>
              </a:rPr>
              <a:t> From an academic standpoint, there is no single, universally accepted definition of terrorism. Scholars from various fields, such as political science, sociology, and criminology, offer diverse approaches and definitions based on their research and theoretical perspectives.</a:t>
            </a:r>
          </a:p>
          <a:p>
            <a:pPr algn="l">
              <a:buFont typeface="Arial" panose="020B0604020202020204" pitchFamily="34" charset="0"/>
              <a:buChar char="•"/>
            </a:pPr>
            <a:r>
              <a:rPr lang="en-GB" b="1" i="0" u="none" strike="noStrike" dirty="0">
                <a:solidFill>
                  <a:srgbClr val="374151"/>
                </a:solidFill>
                <a:effectLst/>
                <a:latin typeface="Söhne"/>
              </a:rPr>
              <a:t>Contextual Understanding:</a:t>
            </a:r>
            <a:r>
              <a:rPr lang="en-GB" b="0" i="0" u="none" strike="noStrike" dirty="0">
                <a:solidFill>
                  <a:srgbClr val="374151"/>
                </a:solidFill>
                <a:effectLst/>
                <a:latin typeface="Söhne"/>
              </a:rPr>
              <a:t> Academics often emphasize the importance of understanding the context in which terrorism occurs. They may consider factors such as historical, political, social, and economic conditions to provide a more comprehensive analysis.</a:t>
            </a:r>
          </a:p>
          <a:p>
            <a:pPr algn="l">
              <a:buFont typeface="Arial" panose="020B0604020202020204" pitchFamily="34" charset="0"/>
              <a:buChar char="•"/>
            </a:pPr>
            <a:r>
              <a:rPr lang="en-GB" b="1" i="0" u="none" strike="noStrike" dirty="0">
                <a:solidFill>
                  <a:srgbClr val="374151"/>
                </a:solidFill>
                <a:effectLst/>
                <a:latin typeface="Söhne"/>
              </a:rPr>
              <a:t>Motivation and Ideology:</a:t>
            </a:r>
            <a:r>
              <a:rPr lang="en-GB" b="0" i="0" u="none" strike="noStrike" dirty="0">
                <a:solidFill>
                  <a:srgbClr val="374151"/>
                </a:solidFill>
                <a:effectLst/>
                <a:latin typeface="Söhne"/>
              </a:rPr>
              <a:t> Academic definitions may delve deeply into the motivations and ideologies behind terrorism. They explore the root causes, radicalization processes, and the role of ideology in motivating individuals or groups to engage in terrorist activities.</a:t>
            </a:r>
          </a:p>
          <a:p>
            <a:pPr algn="l">
              <a:buFont typeface="Arial" panose="020B0604020202020204" pitchFamily="34" charset="0"/>
              <a:buChar char="•"/>
            </a:pPr>
            <a:r>
              <a:rPr lang="en-GB" b="1" i="0" u="none" strike="noStrike" dirty="0">
                <a:solidFill>
                  <a:srgbClr val="374151"/>
                </a:solidFill>
                <a:effectLst/>
                <a:latin typeface="Söhne"/>
              </a:rPr>
              <a:t>Debates and Discussions:</a:t>
            </a:r>
            <a:r>
              <a:rPr lang="en-GB" b="0" i="0" u="none" strike="noStrike" dirty="0">
                <a:solidFill>
                  <a:srgbClr val="374151"/>
                </a:solidFill>
                <a:effectLst/>
                <a:latin typeface="Söhne"/>
              </a:rPr>
              <a:t> Academic discussions around terrorism definitions can be rich and ongoing, with scholars engaging in debates over terminology, classification, and the relationship between terrorism and insurgency, revolution, or guerrilla warfare.</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22</a:t>
            </a:fld>
            <a:endParaRPr lang="en-US"/>
          </a:p>
        </p:txBody>
      </p:sp>
    </p:spTree>
    <p:extLst>
      <p:ext uri="{BB962C8B-B14F-4D97-AF65-F5344CB8AC3E}">
        <p14:creationId xmlns:p14="http://schemas.microsoft.com/office/powerpoint/2010/main" val="6722574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374151"/>
                </a:solidFill>
                <a:effectLst/>
                <a:latin typeface="Söhne"/>
              </a:rPr>
              <a:t>3. Political Perspective:</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Subjectivity:</a:t>
            </a:r>
            <a:r>
              <a:rPr lang="en-GB" b="0" i="0" u="none" strike="noStrike" dirty="0">
                <a:solidFill>
                  <a:srgbClr val="374151"/>
                </a:solidFill>
                <a:effectLst/>
                <a:latin typeface="Söhne"/>
              </a:rPr>
              <a:t> From a political perspective, definitions of terrorism can be highly subjective and influenced by the interests of governments and organizations. Political actors may label certain groups as terrorists or freedom fighters depending on their geopolitical goals.</a:t>
            </a:r>
          </a:p>
          <a:p>
            <a:pPr algn="l">
              <a:buFont typeface="Arial" panose="020B0604020202020204" pitchFamily="34" charset="0"/>
              <a:buChar char="•"/>
            </a:pPr>
            <a:r>
              <a:rPr lang="en-GB" b="1" i="0" u="none" strike="noStrike" dirty="0">
                <a:solidFill>
                  <a:srgbClr val="374151"/>
                </a:solidFill>
                <a:effectLst/>
                <a:latin typeface="Söhne"/>
              </a:rPr>
              <a:t>Instrument of Statecraft:</a:t>
            </a:r>
            <a:r>
              <a:rPr lang="en-GB" b="0" i="0" u="none" strike="noStrike" dirty="0">
                <a:solidFill>
                  <a:srgbClr val="374151"/>
                </a:solidFill>
                <a:effectLst/>
                <a:latin typeface="Söhne"/>
              </a:rPr>
              <a:t> Political actors sometimes use the term "terrorism" strategically to justify policy decisions, including military interventions, sanctions, or international cooperation efforts. This instrumental use of the term can change over time and in response to evolving political priorities.</a:t>
            </a:r>
          </a:p>
          <a:p>
            <a:pPr algn="l">
              <a:buFont typeface="Arial" panose="020B0604020202020204" pitchFamily="34" charset="0"/>
              <a:buChar char="•"/>
            </a:pPr>
            <a:r>
              <a:rPr lang="en-GB" b="1" i="0" u="none" strike="noStrike" dirty="0">
                <a:solidFill>
                  <a:srgbClr val="374151"/>
                </a:solidFill>
                <a:effectLst/>
                <a:latin typeface="Söhne"/>
              </a:rPr>
              <a:t>Legitimacy and Propaganda:</a:t>
            </a:r>
            <a:r>
              <a:rPr lang="en-GB" b="0" i="0" u="none" strike="noStrike" dirty="0">
                <a:solidFill>
                  <a:srgbClr val="374151"/>
                </a:solidFill>
                <a:effectLst/>
                <a:latin typeface="Söhne"/>
              </a:rPr>
              <a:t> Governments may seek to delegitimize certain groups or movements by branding them as terrorists, which can shape public opinion and garner international support for counterterrorism actions.</a:t>
            </a:r>
          </a:p>
          <a:p>
            <a:pPr algn="l">
              <a:buFont typeface="Arial" panose="020B0604020202020204" pitchFamily="34" charset="0"/>
              <a:buChar char="•"/>
            </a:pPr>
            <a:r>
              <a:rPr lang="en-GB" b="1" i="0" u="none" strike="noStrike" dirty="0">
                <a:solidFill>
                  <a:srgbClr val="374151"/>
                </a:solidFill>
                <a:effectLst/>
                <a:latin typeface="Söhne"/>
              </a:rPr>
              <a:t>Multilateral Agreements:</a:t>
            </a:r>
            <a:r>
              <a:rPr lang="en-GB" b="0" i="0" u="none" strike="noStrike" dirty="0">
                <a:solidFill>
                  <a:srgbClr val="374151"/>
                </a:solidFill>
                <a:effectLst/>
                <a:latin typeface="Söhne"/>
              </a:rPr>
              <a:t> In the realm of international politics, states often negotiate and agree upon definitions of terrorism for the purpose of international treaties and conventions. These definitions may serve as common ground for cooperation in areas such as extradition and counterterrorism financing.</a:t>
            </a:r>
          </a:p>
          <a:p>
            <a:pPr algn="l"/>
            <a:r>
              <a:rPr lang="en-GB" b="0" i="0" u="none" strike="noStrike" dirty="0">
                <a:solidFill>
                  <a:srgbClr val="374151"/>
                </a:solidFill>
                <a:effectLst/>
                <a:latin typeface="Söhne"/>
              </a:rPr>
              <a:t>In summary, the definitions of terrorism can vary significantly depending on the perspective through which they are viewed. Legal definitions tend to be precise and focused on criminal intent and acts, academic perspectives explore the complexities and context of terrorism, and political definitions can be influenced by strategic and geopolitical considerations. This diversity of definitions underscores the complexity and subjectivity of the term "terrorism."</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23</a:t>
            </a:fld>
            <a:endParaRPr lang="en-US"/>
          </a:p>
        </p:txBody>
      </p:sp>
    </p:spTree>
    <p:extLst>
      <p:ext uri="{BB962C8B-B14F-4D97-AF65-F5344CB8AC3E}">
        <p14:creationId xmlns:p14="http://schemas.microsoft.com/office/powerpoint/2010/main" val="404909771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definition of terrorism is a multifaceted issue, and it involves a combination of perspectives and stakeholders. The determination of who should define terrorism depends on the context and the purpose for which the definition is needed. Here's how different stakeholders play a role in defining terrorism:</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Politicians or Policy Makers:</a:t>
            </a:r>
          </a:p>
          <a:p>
            <a:pPr algn="l">
              <a:buFont typeface="+mj-lt"/>
              <a:buAutoNum type="arabicPeriod"/>
            </a:pPr>
            <a:endParaRPr lang="en-GB" b="0" i="0" u="none" strike="noStrike" dirty="0">
              <a:solidFill>
                <a:srgbClr val="374151"/>
              </a:solidFill>
              <a:effectLst/>
              <a:latin typeface="Söhne"/>
            </a:endParaRPr>
          </a:p>
          <a:p>
            <a:pPr marL="742950" lvl="1" indent="-285750" algn="l">
              <a:buFont typeface="+mj-lt"/>
              <a:buAutoNum type="arabicPeriod"/>
            </a:pPr>
            <a:r>
              <a:rPr lang="en-GB" b="0" i="0" u="none" strike="noStrike" dirty="0">
                <a:solidFill>
                  <a:srgbClr val="374151"/>
                </a:solidFill>
                <a:effectLst/>
                <a:latin typeface="Söhne"/>
              </a:rPr>
              <a:t>Politicians and policymakers often play a role in defining terrorism within the context of national or international law. They can pass legislation that provides legal definitions of terrorism and outlines the government's approach to counterterrorism. These definitions are crucial for law enforcement and the criminal justice system.</a:t>
            </a:r>
          </a:p>
          <a:p>
            <a:pPr algn="l">
              <a:buFont typeface="+mj-lt"/>
              <a:buAutoNum type="arabicPeriod"/>
            </a:pPr>
            <a:r>
              <a:rPr lang="en-GB" b="1" i="0" u="none" strike="noStrike" dirty="0">
                <a:solidFill>
                  <a:srgbClr val="374151"/>
                </a:solidFill>
                <a:effectLst/>
                <a:latin typeface="Söhne"/>
              </a:rPr>
              <a:t>Academics:</a:t>
            </a:r>
          </a:p>
          <a:p>
            <a:pPr algn="l">
              <a:buFont typeface="+mj-lt"/>
              <a:buAutoNum type="arabicPeriod"/>
            </a:pPr>
            <a:endParaRPr lang="en-GB" b="0" i="0" u="none" strike="noStrike" dirty="0">
              <a:solidFill>
                <a:srgbClr val="374151"/>
              </a:solidFill>
              <a:effectLst/>
              <a:latin typeface="Söhne"/>
            </a:endParaRPr>
          </a:p>
          <a:p>
            <a:pPr marL="742950" lvl="1" indent="-285750" algn="l">
              <a:buFont typeface="+mj-lt"/>
              <a:buAutoNum type="arabicPeriod"/>
            </a:pPr>
            <a:r>
              <a:rPr lang="en-GB" b="0" i="0" u="none" strike="noStrike" dirty="0">
                <a:solidFill>
                  <a:srgbClr val="374151"/>
                </a:solidFill>
                <a:effectLst/>
                <a:latin typeface="Söhne"/>
              </a:rPr>
              <a:t>Academics contribute to the understanding of terrorism by conducting research, </a:t>
            </a:r>
            <a:r>
              <a:rPr lang="en-GB" b="0" i="0" u="none" strike="noStrike" dirty="0" err="1">
                <a:solidFill>
                  <a:srgbClr val="374151"/>
                </a:solidFill>
                <a:effectLst/>
                <a:latin typeface="Söhne"/>
              </a:rPr>
              <a:t>analyzing</a:t>
            </a:r>
            <a:r>
              <a:rPr lang="en-GB" b="0" i="0" u="none" strike="noStrike" dirty="0">
                <a:solidFill>
                  <a:srgbClr val="374151"/>
                </a:solidFill>
                <a:effectLst/>
                <a:latin typeface="Söhne"/>
              </a:rPr>
              <a:t> its causes and consequences, and offering scholarly definitions and frameworks. While academic definitions may not have the force of law, they provide valuable insights into the complexity of the phenomenon and help inform policy discussions.</a:t>
            </a:r>
          </a:p>
          <a:p>
            <a:pPr algn="l">
              <a:buFont typeface="+mj-lt"/>
              <a:buAutoNum type="arabicPeriod"/>
            </a:pPr>
            <a:r>
              <a:rPr lang="en-GB" b="1" i="0" u="none" strike="noStrike" dirty="0">
                <a:solidFill>
                  <a:srgbClr val="374151"/>
                </a:solidFill>
                <a:effectLst/>
                <a:latin typeface="Söhne"/>
              </a:rPr>
              <a:t>Media:</a:t>
            </a:r>
          </a:p>
          <a:p>
            <a:pPr algn="l">
              <a:buFont typeface="+mj-lt"/>
              <a:buAutoNum type="arabicPeriod"/>
            </a:pPr>
            <a:endParaRPr lang="en-GB" b="0" i="0" u="none" strike="noStrike" dirty="0">
              <a:solidFill>
                <a:srgbClr val="374151"/>
              </a:solidFill>
              <a:effectLst/>
              <a:latin typeface="Söhne"/>
            </a:endParaRPr>
          </a:p>
          <a:p>
            <a:pPr marL="742950" lvl="1" indent="-285750" algn="l">
              <a:buFont typeface="+mj-lt"/>
              <a:buAutoNum type="arabicPeriod"/>
            </a:pPr>
            <a:r>
              <a:rPr lang="en-GB" b="0" i="0" u="none" strike="noStrike" dirty="0">
                <a:solidFill>
                  <a:srgbClr val="374151"/>
                </a:solidFill>
                <a:effectLst/>
                <a:latin typeface="Söhne"/>
              </a:rPr>
              <a:t>The media plays a role in shaping public perception of terrorism through its reporting and coverage of events. Media outlets often use the term "terrorism" to describe acts of violence, and their framing of incidents can influence public understanding. However, the media doesn't define terrorism in a legal or academic sense but rather in a journalistic context.</a:t>
            </a:r>
          </a:p>
          <a:p>
            <a:pPr algn="l">
              <a:buFont typeface="+mj-lt"/>
              <a:buAutoNum type="arabicPeriod"/>
            </a:pPr>
            <a:r>
              <a:rPr lang="en-GB" b="1" i="0" u="none" strike="noStrike" dirty="0">
                <a:solidFill>
                  <a:srgbClr val="374151"/>
                </a:solidFill>
                <a:effectLst/>
                <a:latin typeface="Söhne"/>
              </a:rPr>
              <a:t>Investigators:</a:t>
            </a:r>
          </a:p>
          <a:p>
            <a:pPr algn="l">
              <a:buFont typeface="+mj-lt"/>
              <a:buAutoNum type="arabicPeriod"/>
            </a:pPr>
            <a:endParaRPr lang="en-GB" b="0" i="0" u="none" strike="noStrike" dirty="0">
              <a:solidFill>
                <a:srgbClr val="374151"/>
              </a:solidFill>
              <a:effectLst/>
              <a:latin typeface="Söhne"/>
            </a:endParaRPr>
          </a:p>
          <a:p>
            <a:pPr marL="742950" lvl="1" indent="-285750" algn="l">
              <a:buFont typeface="+mj-lt"/>
              <a:buAutoNum type="arabicPeriod"/>
            </a:pPr>
            <a:r>
              <a:rPr lang="en-GB" b="0" i="0" u="none" strike="noStrike" dirty="0">
                <a:solidFill>
                  <a:srgbClr val="374151"/>
                </a:solidFill>
                <a:effectLst/>
                <a:latin typeface="Söhne"/>
              </a:rPr>
              <a:t>Law enforcement agencies and investigators are responsible for identifying and prosecuting individuals or groups involved in terrorist activities. They rely on legal definitions of terrorism to guide their work and determine when and how to apply counterterrorism measures.</a:t>
            </a:r>
          </a:p>
          <a:p>
            <a:pPr marL="742950" lvl="1" indent="-285750"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In practice, it's not a matter of one group definitively defining terrorism to the exclusion of others. Rather, it's about collaboration and alignment among these stakeholders:</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Legal Definitions:</a:t>
            </a:r>
            <a:r>
              <a:rPr lang="en-GB" b="0" i="0" u="none" strike="noStrike" dirty="0">
                <a:solidFill>
                  <a:srgbClr val="374151"/>
                </a:solidFill>
                <a:effectLst/>
                <a:latin typeface="Söhne"/>
              </a:rPr>
              <a:t> Policymakers and legislators typically provide the legal definitions of terrorism within a country's laws. International bodies like the United Nations also adopt legal definitions to facilitate international cooperation on counterterrorism efforts.</a:t>
            </a:r>
          </a:p>
          <a:p>
            <a:pPr algn="l">
              <a:buFont typeface="Arial" panose="020B0604020202020204" pitchFamily="34" charset="0"/>
              <a:buChar char="•"/>
            </a:pP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Academic Insight:</a:t>
            </a:r>
            <a:r>
              <a:rPr lang="en-GB" b="0" i="0" u="none" strike="noStrike" dirty="0">
                <a:solidFill>
                  <a:srgbClr val="374151"/>
                </a:solidFill>
                <a:effectLst/>
                <a:latin typeface="Söhne"/>
              </a:rPr>
              <a:t> Academics contribute to a deeper understanding of the phenomenon, helping to refine and expand upon existing definitions. Their research informs both policymakers and the public about the complex factors driving terrorism.</a:t>
            </a:r>
          </a:p>
          <a:p>
            <a:pPr algn="l">
              <a:buFont typeface="Arial" panose="020B0604020202020204" pitchFamily="34" charset="0"/>
              <a:buChar char="•"/>
            </a:pP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Media Responsibility:</a:t>
            </a:r>
            <a:r>
              <a:rPr lang="en-GB" b="0" i="0" u="none" strike="noStrike" dirty="0">
                <a:solidFill>
                  <a:srgbClr val="374151"/>
                </a:solidFill>
                <a:effectLst/>
                <a:latin typeface="Söhne"/>
              </a:rPr>
              <a:t> While the media doesn't define terrorism in a legal sense, it has a responsibility to report accurately and responsibly on incidents, avoiding sensationalism and bias. Media outlets should adhere to widely accepted standards and guidelines for reporting on terrorism.</a:t>
            </a:r>
          </a:p>
          <a:p>
            <a:pPr algn="l">
              <a:buFont typeface="Arial" panose="020B0604020202020204" pitchFamily="34" charset="0"/>
              <a:buChar char="•"/>
            </a:pP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Investigative and Law Enforcement Role:</a:t>
            </a:r>
            <a:r>
              <a:rPr lang="en-GB" b="0" i="0" u="none" strike="noStrike" dirty="0">
                <a:solidFill>
                  <a:srgbClr val="374151"/>
                </a:solidFill>
                <a:effectLst/>
                <a:latin typeface="Söhne"/>
              </a:rPr>
              <a:t> Investigators rely on legal definitions to determine whether a particular act or group falls within the scope of terrorism. Their work is critical for identifying and apprehending individuals involved in </a:t>
            </a:r>
            <a:r>
              <a:rPr lang="en-GB" b="0" i="0" u="none" strike="noStrike">
                <a:solidFill>
                  <a:srgbClr val="374151"/>
                </a:solidFill>
                <a:effectLst/>
                <a:latin typeface="Söhne"/>
              </a:rPr>
              <a:t>terrorism.</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Ultimately, the definition of terrorism is a dynamic and evolving concept that draws from multiple sources and perspectives. It is important for these stakeholders to engage in open and informed dialogue to ensure a comprehensive and context-sensitive understanding of terrorism.</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24</a:t>
            </a:fld>
            <a:endParaRPr lang="en-US"/>
          </a:p>
        </p:txBody>
      </p:sp>
    </p:spTree>
    <p:extLst>
      <p:ext uri="{BB962C8B-B14F-4D97-AF65-F5344CB8AC3E}">
        <p14:creationId xmlns:p14="http://schemas.microsoft.com/office/powerpoint/2010/main" val="17326784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9/12/23</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1930976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9/12/23</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492171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9/12/23</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37165298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9/12/23</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4440778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9/12/23</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239502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9/12/23</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691629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9/12/23</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730326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9/12/23</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782920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9/12/23</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62309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9/12/23</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529771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9/12/23</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904635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9/12/23</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41172666"/>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51" r:id="rId6"/>
    <p:sldLayoutId id="2147483746" r:id="rId7"/>
    <p:sldLayoutId id="2147483747" r:id="rId8"/>
    <p:sldLayoutId id="2147483748" r:id="rId9"/>
    <p:sldLayoutId id="2147483750" r:id="rId10"/>
    <p:sldLayoutId id="2147483749"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fabiusmaximus.com/2017/05/25/looking-at-our-fear-of-terrorism/"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www.transcend.org/tms/2015/12/confessions-of-a-terrorist-sympathiser/" TargetMode="External"/><Relationship Id="rId4" Type="http://schemas.openxmlformats.org/officeDocument/2006/relationships/image" Target="../media/image20.jpg"/></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flickr.com/photos/siwc/6298752035"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arkansasgopwing.blogspot.com/2017/12/terrorism-and-armed-resistance.html"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2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5">
            <a:extLst>
              <a:ext uri="{FF2B5EF4-FFF2-40B4-BE49-F238E27FC236}">
                <a16:creationId xmlns:a16="http://schemas.microsoft.com/office/drawing/2014/main" id="{C7EA4B13-46D3-41EE-95DA-7B2100DE9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24700" y="1028700"/>
            <a:ext cx="4035752"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0" name="Group 39">
            <a:extLst>
              <a:ext uri="{FF2B5EF4-FFF2-40B4-BE49-F238E27FC236}">
                <a16:creationId xmlns:a16="http://schemas.microsoft.com/office/drawing/2014/main" id="{DCEEEBE1-DC7B-4168-90C6-DB88876E3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08834" y="4512050"/>
            <a:ext cx="867485" cy="115439"/>
            <a:chOff x="8910933" y="1861308"/>
            <a:chExt cx="867485" cy="115439"/>
          </a:xfrm>
        </p:grpSpPr>
        <p:sp>
          <p:nvSpPr>
            <p:cNvPr id="41" name="Rectangle 40">
              <a:extLst>
                <a:ext uri="{FF2B5EF4-FFF2-40B4-BE49-F238E27FC236}">
                  <a16:creationId xmlns:a16="http://schemas.microsoft.com/office/drawing/2014/main" id="{43418E74-781F-419C-8C63-91C14AF8D8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2" name="Straight Connector 41">
              <a:extLst>
                <a:ext uri="{FF2B5EF4-FFF2-40B4-BE49-F238E27FC236}">
                  <a16:creationId xmlns:a16="http://schemas.microsoft.com/office/drawing/2014/main" id="{9B0F0D1C-98D5-4C46-961A-0E36168C31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23E9C99B-47BB-461B-AEDE-0B227C5B25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1CA9CF9-D9DB-77BF-7BD8-BFFC9A5B5724}"/>
              </a:ext>
            </a:extLst>
          </p:cNvPr>
          <p:cNvSpPr>
            <a:spLocks noGrp="1"/>
          </p:cNvSpPr>
          <p:nvPr>
            <p:ph type="ctrTitle"/>
          </p:nvPr>
        </p:nvSpPr>
        <p:spPr>
          <a:xfrm>
            <a:off x="7501500" y="1360750"/>
            <a:ext cx="3282152" cy="2030150"/>
          </a:xfrm>
        </p:spPr>
        <p:txBody>
          <a:bodyPr>
            <a:normAutofit/>
          </a:bodyPr>
          <a:lstStyle/>
          <a:p>
            <a:r>
              <a:rPr lang="en-US" sz="2200" b="1"/>
              <a:t>Introduction to Contemporary Terrorism </a:t>
            </a:r>
          </a:p>
        </p:txBody>
      </p:sp>
      <p:sp>
        <p:nvSpPr>
          <p:cNvPr id="3" name="Subtitle 2">
            <a:extLst>
              <a:ext uri="{FF2B5EF4-FFF2-40B4-BE49-F238E27FC236}">
                <a16:creationId xmlns:a16="http://schemas.microsoft.com/office/drawing/2014/main" id="{844A0E8E-AB88-991D-9600-F01B99A1D142}"/>
              </a:ext>
            </a:extLst>
          </p:cNvPr>
          <p:cNvSpPr>
            <a:spLocks noGrp="1"/>
          </p:cNvSpPr>
          <p:nvPr>
            <p:ph type="subTitle" idx="1"/>
          </p:nvPr>
        </p:nvSpPr>
        <p:spPr>
          <a:xfrm>
            <a:off x="7501500" y="3678971"/>
            <a:ext cx="3282152" cy="732541"/>
          </a:xfrm>
        </p:spPr>
        <p:txBody>
          <a:bodyPr>
            <a:normAutofit/>
          </a:bodyPr>
          <a:lstStyle/>
          <a:p>
            <a:r>
              <a:rPr lang="en-US"/>
              <a:t>Sarah Jones </a:t>
            </a:r>
          </a:p>
        </p:txBody>
      </p:sp>
      <p:pic>
        <p:nvPicPr>
          <p:cNvPr id="6" name="Picture 5" descr="A logo with a world map and a globe&#10;&#10;Description automatically generated">
            <a:extLst>
              <a:ext uri="{FF2B5EF4-FFF2-40B4-BE49-F238E27FC236}">
                <a16:creationId xmlns:a16="http://schemas.microsoft.com/office/drawing/2014/main" id="{F3B50AB4-78BB-D9FB-FC3A-67BE9CB3855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79123" y="1347671"/>
            <a:ext cx="5448608" cy="4086457"/>
          </a:xfrm>
          <a:prstGeom prst="rect">
            <a:avLst/>
          </a:prstGeom>
        </p:spPr>
      </p:pic>
    </p:spTree>
    <p:extLst>
      <p:ext uri="{BB962C8B-B14F-4D97-AF65-F5344CB8AC3E}">
        <p14:creationId xmlns:p14="http://schemas.microsoft.com/office/powerpoint/2010/main" val="13622546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ow to Schedule Tweets: Tips &amp; Best Practices - ShareThis">
            <a:extLst>
              <a:ext uri="{FF2B5EF4-FFF2-40B4-BE49-F238E27FC236}">
                <a16:creationId xmlns:a16="http://schemas.microsoft.com/office/drawing/2014/main" id="{4B825307-9DE0-1421-F3E3-42DD3C8DE15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091" r="23585"/>
          <a:stretch/>
        </p:blipFill>
        <p:spPr bwMode="auto">
          <a:xfrm>
            <a:off x="4880431" y="806076"/>
            <a:ext cx="6630760" cy="524584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C010DE8-41F3-3478-F44F-01A0E1EAD409}"/>
              </a:ext>
            </a:extLst>
          </p:cNvPr>
          <p:cNvSpPr>
            <a:spLocks noGrp="1"/>
          </p:cNvSpPr>
          <p:nvPr>
            <p:ph idx="1"/>
          </p:nvPr>
        </p:nvSpPr>
        <p:spPr>
          <a:xfrm>
            <a:off x="356344" y="933501"/>
            <a:ext cx="4349187" cy="5118422"/>
          </a:xfrm>
        </p:spPr>
        <p:txBody>
          <a:bodyPr anchor="t">
            <a:noAutofit/>
          </a:bodyPr>
          <a:lstStyle/>
          <a:p>
            <a:r>
              <a:rPr lang="en-GB" sz="2400" dirty="0">
                <a:latin typeface="Calibri" panose="020F0502020204030204" pitchFamily="34" charset="0"/>
                <a:cs typeface="Calibri" panose="020F0502020204030204" pitchFamily="34" charset="0"/>
              </a:rPr>
              <a:t>Lesson Structure</a:t>
            </a:r>
          </a:p>
          <a:p>
            <a:pPr lvl="1"/>
            <a:r>
              <a:rPr lang="en-GB" sz="2400" dirty="0">
                <a:latin typeface="Calibri" panose="020F0502020204030204" pitchFamily="34" charset="0"/>
                <a:cs typeface="Calibri" panose="020F0502020204030204" pitchFamily="34" charset="0"/>
              </a:rPr>
              <a:t>Introduction to me</a:t>
            </a:r>
          </a:p>
          <a:p>
            <a:pPr lvl="1"/>
            <a:r>
              <a:rPr lang="en-GB" sz="2400" dirty="0">
                <a:latin typeface="Calibri" panose="020F0502020204030204" pitchFamily="34" charset="0"/>
                <a:cs typeface="Calibri" panose="020F0502020204030204" pitchFamily="34" charset="0"/>
              </a:rPr>
              <a:t>General Information</a:t>
            </a:r>
          </a:p>
          <a:p>
            <a:pPr lvl="1"/>
            <a:r>
              <a:rPr lang="en-GB" sz="2400" dirty="0">
                <a:latin typeface="Calibri" panose="020F0502020204030204" pitchFamily="34" charset="0"/>
                <a:cs typeface="Calibri" panose="020F0502020204030204" pitchFamily="34" charset="0"/>
              </a:rPr>
              <a:t>Introduction to the course</a:t>
            </a:r>
          </a:p>
          <a:p>
            <a:pPr lvl="1"/>
            <a:r>
              <a:rPr lang="en-GB" sz="2400" dirty="0">
                <a:latin typeface="Calibri" panose="020F0502020204030204" pitchFamily="34" charset="0"/>
                <a:cs typeface="Calibri" panose="020F0502020204030204" pitchFamily="34" charset="0"/>
              </a:rPr>
              <a:t>Assessment 1</a:t>
            </a:r>
          </a:p>
          <a:p>
            <a:pPr lvl="1"/>
            <a:r>
              <a:rPr lang="en-GB" sz="2400" dirty="0">
                <a:latin typeface="Calibri" panose="020F0502020204030204" pitchFamily="34" charset="0"/>
                <a:cs typeface="Calibri" panose="020F0502020204030204" pitchFamily="34" charset="0"/>
              </a:rPr>
              <a:t>Defining Terrorism</a:t>
            </a:r>
          </a:p>
          <a:p>
            <a:pPr lvl="1"/>
            <a:r>
              <a:rPr lang="en-GB" sz="2400" dirty="0">
                <a:latin typeface="Calibri" panose="020F0502020204030204" pitchFamily="34" charset="0"/>
                <a:cs typeface="Calibri" panose="020F0502020204030204" pitchFamily="34" charset="0"/>
              </a:rPr>
              <a:t>Historical terrorism</a:t>
            </a:r>
          </a:p>
          <a:p>
            <a:pPr lvl="1"/>
            <a:r>
              <a:rPr lang="en-GB" sz="2400" dirty="0">
                <a:latin typeface="Calibri" panose="020F0502020204030204" pitchFamily="34" charset="0"/>
                <a:cs typeface="Calibri" panose="020F0502020204030204" pitchFamily="34" charset="0"/>
              </a:rPr>
              <a:t>Changing understandings of terrorism</a:t>
            </a:r>
          </a:p>
        </p:txBody>
      </p:sp>
    </p:spTree>
    <p:extLst>
      <p:ext uri="{BB962C8B-B14F-4D97-AF65-F5344CB8AC3E}">
        <p14:creationId xmlns:p14="http://schemas.microsoft.com/office/powerpoint/2010/main" val="18711803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AAAAE-96AD-C72A-BADE-06D9224A22B4}"/>
              </a:ext>
            </a:extLst>
          </p:cNvPr>
          <p:cNvSpPr>
            <a:spLocks noGrp="1"/>
          </p:cNvSpPr>
          <p:nvPr>
            <p:ph type="title"/>
          </p:nvPr>
        </p:nvSpPr>
        <p:spPr>
          <a:xfrm>
            <a:off x="793662" y="386930"/>
            <a:ext cx="10066122" cy="1298448"/>
          </a:xfrm>
        </p:spPr>
        <p:txBody>
          <a:bodyPr anchor="b">
            <a:normAutofit/>
          </a:bodyPr>
          <a:lstStyle/>
          <a:p>
            <a:r>
              <a:rPr lang="en-GB" sz="4800" dirty="0">
                <a:latin typeface="Calibri" panose="020F0502020204030204" pitchFamily="34" charset="0"/>
                <a:cs typeface="Calibri" panose="020F0502020204030204" pitchFamily="34" charset="0"/>
              </a:rPr>
              <a:t>A little about me…</a:t>
            </a:r>
          </a:p>
        </p:txBody>
      </p:sp>
      <p:sp>
        <p:nvSpPr>
          <p:cNvPr id="3" name="Content Placeholder 2">
            <a:extLst>
              <a:ext uri="{FF2B5EF4-FFF2-40B4-BE49-F238E27FC236}">
                <a16:creationId xmlns:a16="http://schemas.microsoft.com/office/drawing/2014/main" id="{8C6BDA5C-8621-1D1C-0401-A9CB6B31003A}"/>
              </a:ext>
            </a:extLst>
          </p:cNvPr>
          <p:cNvSpPr>
            <a:spLocks noGrp="1"/>
          </p:cNvSpPr>
          <p:nvPr>
            <p:ph idx="1"/>
          </p:nvPr>
        </p:nvSpPr>
        <p:spPr>
          <a:xfrm>
            <a:off x="793661" y="2080598"/>
            <a:ext cx="5150277" cy="3639450"/>
          </a:xfrm>
        </p:spPr>
        <p:txBody>
          <a:bodyPr anchor="ctr">
            <a:normAutofit fontScale="92500"/>
          </a:bodyPr>
          <a:lstStyle/>
          <a:p>
            <a:r>
              <a:rPr lang="en-GB" dirty="0">
                <a:latin typeface="Calibri" panose="020F0502020204030204" pitchFamily="34" charset="0"/>
                <a:cs typeface="Calibri" panose="020F0502020204030204" pitchFamily="34" charset="0"/>
              </a:rPr>
              <a:t>Programme Manager of the Policing Apprenticeship</a:t>
            </a:r>
          </a:p>
          <a:p>
            <a:r>
              <a:rPr lang="en-GB" sz="2000" dirty="0">
                <a:latin typeface="Calibri" panose="020F0502020204030204" pitchFamily="34" charset="0"/>
                <a:cs typeface="Calibri" panose="020F0502020204030204" pitchFamily="34" charset="0"/>
              </a:rPr>
              <a:t>Serving Police Officer </a:t>
            </a:r>
            <a:r>
              <a:rPr lang="en-GB" dirty="0">
                <a:latin typeface="Calibri" panose="020F0502020204030204" pitchFamily="34" charset="0"/>
                <a:cs typeface="Calibri" panose="020F0502020204030204" pitchFamily="34" charset="0"/>
              </a:rPr>
              <a:t>for</a:t>
            </a:r>
            <a:r>
              <a:rPr lang="en-GB" sz="2000" dirty="0">
                <a:latin typeface="Calibri" panose="020F0502020204030204" pitchFamily="34" charset="0"/>
                <a:cs typeface="Calibri" panose="020F0502020204030204" pitchFamily="34" charset="0"/>
              </a:rPr>
              <a:t> </a:t>
            </a:r>
            <a:r>
              <a:rPr lang="en-GB" dirty="0">
                <a:latin typeface="Calibri" panose="020F0502020204030204" pitchFamily="34" charset="0"/>
                <a:cs typeface="Calibri" panose="020F0502020204030204" pitchFamily="34" charset="0"/>
              </a:rPr>
              <a:t>20 </a:t>
            </a:r>
            <a:r>
              <a:rPr lang="en-GB" sz="2000" dirty="0">
                <a:latin typeface="Calibri" panose="020F0502020204030204" pitchFamily="34" charset="0"/>
                <a:cs typeface="Calibri" panose="020F0502020204030204" pitchFamily="34" charset="0"/>
              </a:rPr>
              <a:t>years</a:t>
            </a:r>
          </a:p>
          <a:p>
            <a:r>
              <a:rPr lang="en-GB" dirty="0">
                <a:latin typeface="Calibri" panose="020F0502020204030204" pitchFamily="34" charset="0"/>
                <a:cs typeface="Calibri" panose="020F0502020204030204" pitchFamily="34" charset="0"/>
              </a:rPr>
              <a:t>Varied Policing background, working across three Police Forces including the Metropolitan Police. </a:t>
            </a:r>
          </a:p>
          <a:p>
            <a:r>
              <a:rPr lang="en-GB" sz="2000" dirty="0">
                <a:latin typeface="Calibri" panose="020F0502020204030204" pitchFamily="34" charset="0"/>
                <a:cs typeface="Calibri" panose="020F0502020204030204" pitchFamily="34" charset="0"/>
              </a:rPr>
              <a:t>Worked within Paddington Police Station, a secure Terrorist holding custody station</a:t>
            </a:r>
          </a:p>
          <a:p>
            <a:r>
              <a:rPr lang="en-GB" dirty="0">
                <a:latin typeface="Calibri" panose="020F0502020204030204" pitchFamily="34" charset="0"/>
                <a:cs typeface="Calibri" panose="020F0502020204030204" pitchFamily="34" charset="0"/>
              </a:rPr>
              <a:t>Off duty arrest of an overt Terrorist who was a prominent threat to life. </a:t>
            </a:r>
            <a:endParaRPr lang="en-GB" sz="2000" dirty="0"/>
          </a:p>
        </p:txBody>
      </p:sp>
      <p:pic>
        <p:nvPicPr>
          <p:cNvPr id="4" name="Picture 2" descr="The &quot;About Me&quot; Section &amp; Your Modeling Career (Pt. I: Facebook)">
            <a:extLst>
              <a:ext uri="{FF2B5EF4-FFF2-40B4-BE49-F238E27FC236}">
                <a16:creationId xmlns:a16="http://schemas.microsoft.com/office/drawing/2014/main" id="{4236AAA1-3CCD-B28E-4A59-DE9DB397E0F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088" r="202" b="-1"/>
          <a:stretch/>
        </p:blipFill>
        <p:spPr bwMode="auto">
          <a:xfrm>
            <a:off x="5826723" y="2521652"/>
            <a:ext cx="5150277" cy="30228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17035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7D2525-4F3F-5EDE-33FB-73DA422649E7}"/>
              </a:ext>
            </a:extLst>
          </p:cNvPr>
          <p:cNvSpPr>
            <a:spLocks noGrp="1"/>
          </p:cNvSpPr>
          <p:nvPr>
            <p:ph type="title"/>
          </p:nvPr>
        </p:nvSpPr>
        <p:spPr>
          <a:xfrm>
            <a:off x="1038883" y="1000366"/>
            <a:ext cx="3995397" cy="1239627"/>
          </a:xfrm>
        </p:spPr>
        <p:txBody>
          <a:bodyPr anchor="b">
            <a:normAutofit/>
          </a:bodyPr>
          <a:lstStyle/>
          <a:p>
            <a:pPr algn="ctr"/>
            <a:r>
              <a:rPr lang="en-GB">
                <a:latin typeface="Calibri" panose="020F0502020204030204" pitchFamily="34" charset="0"/>
                <a:cs typeface="Calibri" panose="020F0502020204030204" pitchFamily="34" charset="0"/>
              </a:rPr>
              <a:t>General Information</a:t>
            </a:r>
          </a:p>
        </p:txBody>
      </p:sp>
      <p:sp>
        <p:nvSpPr>
          <p:cNvPr id="3" name="Content Placeholder 2">
            <a:extLst>
              <a:ext uri="{FF2B5EF4-FFF2-40B4-BE49-F238E27FC236}">
                <a16:creationId xmlns:a16="http://schemas.microsoft.com/office/drawing/2014/main" id="{74EEF5F0-F746-B2B5-C0F3-168ADD2939C2}"/>
              </a:ext>
            </a:extLst>
          </p:cNvPr>
          <p:cNvSpPr>
            <a:spLocks noGrp="1"/>
          </p:cNvSpPr>
          <p:nvPr>
            <p:ph idx="1"/>
          </p:nvPr>
        </p:nvSpPr>
        <p:spPr>
          <a:xfrm>
            <a:off x="910022" y="2764602"/>
            <a:ext cx="4208398" cy="2749473"/>
          </a:xfrm>
        </p:spPr>
        <p:txBody>
          <a:bodyPr>
            <a:normAutofit/>
          </a:bodyPr>
          <a:lstStyle/>
          <a:p>
            <a:pPr algn="ctr">
              <a:lnSpc>
                <a:spcPct val="100000"/>
              </a:lnSpc>
            </a:pPr>
            <a:r>
              <a:rPr lang="en-GB" sz="2600" dirty="0">
                <a:latin typeface="Calibri" panose="020F0502020204030204" pitchFamily="34" charset="0"/>
                <a:cs typeface="Calibri" panose="020F0502020204030204" pitchFamily="34" charset="0"/>
              </a:rPr>
              <a:t>3-hour taught session each week. </a:t>
            </a:r>
          </a:p>
          <a:p>
            <a:pPr algn="ctr">
              <a:lnSpc>
                <a:spcPct val="100000"/>
              </a:lnSpc>
            </a:pPr>
            <a:r>
              <a:rPr lang="en-GB" sz="2600" dirty="0">
                <a:latin typeface="Calibri" panose="020F0502020204030204" pitchFamily="34" charset="0"/>
                <a:cs typeface="Calibri" panose="020F0502020204030204" pitchFamily="34" charset="0"/>
              </a:rPr>
              <a:t>Session breakdown:</a:t>
            </a:r>
          </a:p>
          <a:p>
            <a:pPr lvl="1" algn="ctr">
              <a:lnSpc>
                <a:spcPct val="100000"/>
              </a:lnSpc>
            </a:pPr>
            <a:r>
              <a:rPr lang="en-GB" sz="2600" dirty="0">
                <a:latin typeface="Calibri" panose="020F0502020204030204" pitchFamily="34" charset="0"/>
                <a:cs typeface="Calibri" panose="020F0502020204030204" pitchFamily="34" charset="0"/>
              </a:rPr>
              <a:t>2 hour lecture</a:t>
            </a:r>
          </a:p>
          <a:p>
            <a:pPr lvl="1" algn="ctr">
              <a:lnSpc>
                <a:spcPct val="100000"/>
              </a:lnSpc>
            </a:pPr>
            <a:r>
              <a:rPr lang="en-GB" sz="2600" dirty="0">
                <a:latin typeface="Calibri" panose="020F0502020204030204" pitchFamily="34" charset="0"/>
                <a:cs typeface="Calibri" panose="020F0502020204030204" pitchFamily="34" charset="0"/>
              </a:rPr>
              <a:t>1-hour workshop</a:t>
            </a:r>
          </a:p>
          <a:p>
            <a:pPr marL="45720" lvl="1" indent="0" algn="ctr">
              <a:lnSpc>
                <a:spcPct val="100000"/>
              </a:lnSpc>
              <a:buNone/>
            </a:pPr>
            <a:endParaRPr lang="en-GB" sz="2600" dirty="0">
              <a:latin typeface="Calibri" panose="020F0502020204030204" pitchFamily="34" charset="0"/>
              <a:cs typeface="Calibri" panose="020F0502020204030204" pitchFamily="34" charset="0"/>
            </a:endParaRPr>
          </a:p>
          <a:p>
            <a:pPr algn="ctr">
              <a:lnSpc>
                <a:spcPct val="100000"/>
              </a:lnSpc>
            </a:pPr>
            <a:endParaRPr lang="en-GB" sz="1300" dirty="0"/>
          </a:p>
          <a:p>
            <a:pPr algn="ctr">
              <a:lnSpc>
                <a:spcPct val="100000"/>
              </a:lnSpc>
            </a:pPr>
            <a:endParaRPr lang="en-GB" sz="1300" dirty="0"/>
          </a:p>
        </p:txBody>
      </p:sp>
      <p:pic>
        <p:nvPicPr>
          <p:cNvPr id="3074" name="Picture 2" descr="Premium Photo | Fyi or for your information text on wooden blocks. copy  space">
            <a:extLst>
              <a:ext uri="{FF2B5EF4-FFF2-40B4-BE49-F238E27FC236}">
                <a16:creationId xmlns:a16="http://schemas.microsoft.com/office/drawing/2014/main" id="{3BDE535B-262A-CC4B-B966-F422EDFD700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406" t="2819" r="20215" b="-2818"/>
          <a:stretch/>
        </p:blipFill>
        <p:spPr bwMode="auto">
          <a:xfrm>
            <a:off x="5928863" y="723900"/>
            <a:ext cx="5668273" cy="5494694"/>
          </a:xfrm>
          <a:prstGeom prst="rect">
            <a:avLst/>
          </a:prstGeom>
          <a:noFill/>
          <a:extLst>
            <a:ext uri="{909E8E84-426E-40DD-AFC4-6F175D3DCCD1}">
              <a14:hiddenFill xmlns:a14="http://schemas.microsoft.com/office/drawing/2010/main">
                <a:solidFill>
                  <a:srgbClr val="FFFFFF"/>
                </a:solidFill>
              </a14:hiddenFill>
            </a:ext>
          </a:extLst>
        </p:spPr>
      </p:pic>
      <p:grpSp>
        <p:nvGrpSpPr>
          <p:cNvPr id="3083" name="Group 308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3084" name="Rectangle 308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85" name="Straight Connector 308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086" name="Straight Connector 308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6274736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BE9B89-381E-4C94-CC99-02D892C602A7}"/>
              </a:ext>
            </a:extLst>
          </p:cNvPr>
          <p:cNvSpPr>
            <a:spLocks noGrp="1"/>
          </p:cNvSpPr>
          <p:nvPr>
            <p:ph type="title"/>
          </p:nvPr>
        </p:nvSpPr>
        <p:spPr>
          <a:xfrm>
            <a:off x="1077426" y="723901"/>
            <a:ext cx="5465148" cy="1288884"/>
          </a:xfrm>
        </p:spPr>
        <p:txBody>
          <a:bodyPr anchor="b">
            <a:normAutofit/>
          </a:bodyPr>
          <a:lstStyle/>
          <a:p>
            <a:pPr algn="ctr"/>
            <a:r>
              <a:rPr lang="en-GB">
                <a:latin typeface="Calibri" panose="020F0502020204030204" pitchFamily="34" charset="0"/>
                <a:cs typeface="Calibri" panose="020F0502020204030204" pitchFamily="34" charset="0"/>
              </a:rPr>
              <a:t>General Information</a:t>
            </a:r>
          </a:p>
        </p:txBody>
      </p:sp>
      <p:sp>
        <p:nvSpPr>
          <p:cNvPr id="3" name="Content Placeholder 2">
            <a:extLst>
              <a:ext uri="{FF2B5EF4-FFF2-40B4-BE49-F238E27FC236}">
                <a16:creationId xmlns:a16="http://schemas.microsoft.com/office/drawing/2014/main" id="{D353E6AC-3204-114D-8B71-4638F1E8072A}"/>
              </a:ext>
            </a:extLst>
          </p:cNvPr>
          <p:cNvSpPr>
            <a:spLocks noGrp="1"/>
          </p:cNvSpPr>
          <p:nvPr>
            <p:ph idx="1"/>
          </p:nvPr>
        </p:nvSpPr>
        <p:spPr>
          <a:xfrm>
            <a:off x="1077426" y="2732545"/>
            <a:ext cx="5465149" cy="3232826"/>
          </a:xfrm>
        </p:spPr>
        <p:txBody>
          <a:bodyPr anchor="t">
            <a:normAutofit lnSpcReduction="10000"/>
          </a:bodyPr>
          <a:lstStyle/>
          <a:p>
            <a:pPr algn="ctr"/>
            <a:r>
              <a:rPr lang="en-GB" dirty="0">
                <a:latin typeface="Calibri" panose="020F0502020204030204" pitchFamily="34" charset="0"/>
                <a:cs typeface="Calibri" panose="020F0502020204030204" pitchFamily="34" charset="0"/>
              </a:rPr>
              <a:t>While there will be a lecture element to these sessions, participation and discussion is much more fun! </a:t>
            </a:r>
          </a:p>
          <a:p>
            <a:pPr algn="ctr"/>
            <a:r>
              <a:rPr lang="en-GB" dirty="0">
                <a:latin typeface="Calibri" panose="020F0502020204030204" pitchFamily="34" charset="0"/>
                <a:cs typeface="Calibri" panose="020F0502020204030204" pitchFamily="34" charset="0"/>
              </a:rPr>
              <a:t>If you have questions, comments or anything you would like to share from your own learning, please put your hand up and get involved!</a:t>
            </a:r>
          </a:p>
          <a:p>
            <a:pPr algn="ctr"/>
            <a:r>
              <a:rPr lang="en-GB" dirty="0">
                <a:latin typeface="Calibri" panose="020F0502020204030204" pitchFamily="34" charset="0"/>
                <a:cs typeface="Calibri" panose="020F0502020204030204" pitchFamily="34" charset="0"/>
              </a:rPr>
              <a:t>Lecture slides will be available on Moodle in advance of each weekly session if you would like to look through ahead of time. </a:t>
            </a:r>
          </a:p>
        </p:txBody>
      </p:sp>
      <p:pic>
        <p:nvPicPr>
          <p:cNvPr id="5" name="Picture 4" descr="Magnifying glass on clear background">
            <a:extLst>
              <a:ext uri="{FF2B5EF4-FFF2-40B4-BE49-F238E27FC236}">
                <a16:creationId xmlns:a16="http://schemas.microsoft.com/office/drawing/2014/main" id="{AA6D9367-FE13-4EDC-9EEC-A061467F1D84}"/>
              </a:ext>
            </a:extLst>
          </p:cNvPr>
          <p:cNvPicPr>
            <a:picLocks noChangeAspect="1"/>
          </p:cNvPicPr>
          <p:nvPr/>
        </p:nvPicPr>
        <p:blipFill rotWithShape="1">
          <a:blip r:embed="rId3">
            <a:alphaModFix/>
          </a:blip>
          <a:srcRect l="40890" r="14610" b="-1"/>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5721579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ow setting a schedule can make you less productive">
            <a:extLst>
              <a:ext uri="{FF2B5EF4-FFF2-40B4-BE49-F238E27FC236}">
                <a16:creationId xmlns:a16="http://schemas.microsoft.com/office/drawing/2014/main" id="{0B986EC5-CD21-BCBD-06E8-483CB95E77E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091" r="-2" b="28077"/>
          <a:stretch/>
        </p:blipFill>
        <p:spPr bwMode="auto">
          <a:xfrm>
            <a:off x="6244281" y="634191"/>
            <a:ext cx="5576625" cy="537330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AADC96E-6249-E739-57B4-DDBD0E17FCCE}"/>
              </a:ext>
            </a:extLst>
          </p:cNvPr>
          <p:cNvSpPr>
            <a:spLocks noGrp="1"/>
          </p:cNvSpPr>
          <p:nvPr>
            <p:ph type="title"/>
          </p:nvPr>
        </p:nvSpPr>
        <p:spPr>
          <a:xfrm>
            <a:off x="1243066" y="1161288"/>
            <a:ext cx="3438144" cy="1124712"/>
          </a:xfrm>
        </p:spPr>
        <p:txBody>
          <a:bodyPr anchor="b">
            <a:normAutofit/>
          </a:bodyPr>
          <a:lstStyle/>
          <a:p>
            <a:r>
              <a:rPr lang="en-GB" sz="4000" dirty="0">
                <a:latin typeface="Calibri" panose="020F0502020204030204" pitchFamily="34" charset="0"/>
                <a:cs typeface="Calibri" panose="020F0502020204030204" pitchFamily="34" charset="0"/>
              </a:rPr>
              <a:t>Contact Details </a:t>
            </a:r>
          </a:p>
        </p:txBody>
      </p:sp>
      <p:sp>
        <p:nvSpPr>
          <p:cNvPr id="3" name="Content Placeholder 2">
            <a:extLst>
              <a:ext uri="{FF2B5EF4-FFF2-40B4-BE49-F238E27FC236}">
                <a16:creationId xmlns:a16="http://schemas.microsoft.com/office/drawing/2014/main" id="{8663595D-89A3-20E0-C670-74A758BB52D8}"/>
              </a:ext>
            </a:extLst>
          </p:cNvPr>
          <p:cNvSpPr>
            <a:spLocks noGrp="1"/>
          </p:cNvSpPr>
          <p:nvPr>
            <p:ph idx="1"/>
          </p:nvPr>
        </p:nvSpPr>
        <p:spPr>
          <a:xfrm>
            <a:off x="551969" y="2850789"/>
            <a:ext cx="4820339" cy="2665107"/>
          </a:xfrm>
        </p:spPr>
        <p:txBody>
          <a:bodyPr anchor="t">
            <a:normAutofit fontScale="92500" lnSpcReduction="10000"/>
          </a:bodyPr>
          <a:lstStyle/>
          <a:p>
            <a:pPr algn="ctr"/>
            <a:r>
              <a:rPr lang="en-GB" sz="2400" dirty="0">
                <a:latin typeface="Calibri" panose="020F0502020204030204" pitchFamily="34" charset="0"/>
                <a:cs typeface="Calibri" panose="020F0502020204030204" pitchFamily="34" charset="0"/>
              </a:rPr>
              <a:t>Email: Sarah.Jones@uwtsd.ac.uk. </a:t>
            </a:r>
          </a:p>
          <a:p>
            <a:pPr algn="ctr"/>
            <a:endParaRPr lang="en-GB" sz="2400" dirty="0">
              <a:latin typeface="Calibri" panose="020F0502020204030204" pitchFamily="34" charset="0"/>
              <a:cs typeface="Calibri" panose="020F0502020204030204" pitchFamily="34" charset="0"/>
            </a:endParaRPr>
          </a:p>
          <a:p>
            <a:pPr algn="ctr"/>
            <a:r>
              <a:rPr lang="en-GB" sz="2400" dirty="0">
                <a:latin typeface="Calibri" panose="020F0502020204030204" pitchFamily="34" charset="0"/>
                <a:cs typeface="Calibri" panose="020F0502020204030204" pitchFamily="34" charset="0"/>
              </a:rPr>
              <a:t>Please use your own student email to get in contact.</a:t>
            </a:r>
            <a:endParaRPr lang="en-US" sz="2400" dirty="0">
              <a:latin typeface="Calibri" panose="020F0502020204030204" pitchFamily="34" charset="0"/>
              <a:cs typeface="Calibri" panose="020F0502020204030204" pitchFamily="34" charset="0"/>
            </a:endParaRPr>
          </a:p>
          <a:p>
            <a:pPr algn="ctr"/>
            <a:r>
              <a:rPr lang="en-GB" sz="2400" dirty="0">
                <a:latin typeface="Calibri" panose="020F0502020204030204" pitchFamily="34" charset="0"/>
                <a:cs typeface="Calibri" panose="020F0502020204030204" pitchFamily="34" charset="0"/>
              </a:rPr>
              <a:t>I will reply within 2 working days but I don’t work 24/7.</a:t>
            </a:r>
          </a:p>
          <a:p>
            <a:endParaRPr lang="en-US"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73597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2F074E-3002-0871-EF63-0635D7DE5C58}"/>
              </a:ext>
            </a:extLst>
          </p:cNvPr>
          <p:cNvSpPr>
            <a:spLocks noGrp="1"/>
          </p:cNvSpPr>
          <p:nvPr>
            <p:ph type="title"/>
          </p:nvPr>
        </p:nvSpPr>
        <p:spPr>
          <a:xfrm>
            <a:off x="1077426" y="723901"/>
            <a:ext cx="5465148" cy="1288884"/>
          </a:xfrm>
        </p:spPr>
        <p:txBody>
          <a:bodyPr anchor="b">
            <a:normAutofit/>
          </a:bodyPr>
          <a:lstStyle/>
          <a:p>
            <a:pPr algn="ctr"/>
            <a:r>
              <a:rPr lang="en-GB" dirty="0">
                <a:latin typeface="Calibri" panose="020F0502020204030204" pitchFamily="34" charset="0"/>
                <a:cs typeface="Calibri" panose="020F0502020204030204" pitchFamily="34" charset="0"/>
              </a:rPr>
              <a:t>Introducing the Course – Module Aims</a:t>
            </a:r>
            <a:endParaRPr lang="en-GB">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6E122ED0-CAEE-94D4-E878-3B7F7E921F0C}"/>
              </a:ext>
            </a:extLst>
          </p:cNvPr>
          <p:cNvSpPr>
            <a:spLocks noGrp="1"/>
          </p:cNvSpPr>
          <p:nvPr>
            <p:ph idx="1"/>
          </p:nvPr>
        </p:nvSpPr>
        <p:spPr>
          <a:xfrm>
            <a:off x="486697" y="2732545"/>
            <a:ext cx="6695767" cy="3232826"/>
          </a:xfrm>
        </p:spPr>
        <p:txBody>
          <a:bodyPr anchor="t">
            <a:noAutofit/>
          </a:bodyPr>
          <a:lstStyle/>
          <a:p>
            <a:pPr algn="ctr">
              <a:lnSpc>
                <a:spcPct val="100000"/>
              </a:lnSpc>
            </a:pPr>
            <a:r>
              <a:rPr lang="en-GB" dirty="0">
                <a:latin typeface="Calibri" panose="020F0502020204030204" pitchFamily="34" charset="0"/>
                <a:cs typeface="Calibri" panose="020F0502020204030204" pitchFamily="34" charset="0"/>
              </a:rPr>
              <a:t>Critically evaluate the constantly changing threats, trends and methods posed and adopted by a contemporary terrorist and/or group and the global Governmental responses to it.</a:t>
            </a:r>
          </a:p>
          <a:p>
            <a:pPr algn="ctr">
              <a:lnSpc>
                <a:spcPct val="100000"/>
              </a:lnSpc>
            </a:pPr>
            <a:endParaRPr lang="en-GB" dirty="0">
              <a:latin typeface="Calibri" panose="020F0502020204030204" pitchFamily="34" charset="0"/>
              <a:cs typeface="Calibri" panose="020F0502020204030204" pitchFamily="34" charset="0"/>
            </a:endParaRPr>
          </a:p>
          <a:p>
            <a:pPr algn="ctr">
              <a:lnSpc>
                <a:spcPct val="100000"/>
              </a:lnSpc>
            </a:pPr>
            <a:r>
              <a:rPr lang="en-GB" dirty="0">
                <a:latin typeface="Calibri" panose="020F0502020204030204" pitchFamily="34" charset="0"/>
                <a:cs typeface="Calibri" panose="020F0502020204030204" pitchFamily="34" charset="0"/>
              </a:rPr>
              <a:t>Systematically analyse the challenges presented by cybercrime in modern society and the police responses to the threat. </a:t>
            </a:r>
          </a:p>
          <a:p>
            <a:pPr algn="ctr">
              <a:lnSpc>
                <a:spcPct val="100000"/>
              </a:lnSpc>
            </a:pPr>
            <a:endParaRPr lang="en-GB" dirty="0">
              <a:latin typeface="Calibri" panose="020F0502020204030204" pitchFamily="34" charset="0"/>
              <a:cs typeface="Calibri" panose="020F0502020204030204" pitchFamily="34" charset="0"/>
            </a:endParaRPr>
          </a:p>
          <a:p>
            <a:pPr marL="0" indent="0" algn="ctr">
              <a:lnSpc>
                <a:spcPct val="100000"/>
              </a:lnSpc>
              <a:buNone/>
            </a:pPr>
            <a:r>
              <a:rPr lang="en-GB" b="1" dirty="0">
                <a:latin typeface="Calibri" panose="020F0502020204030204" pitchFamily="34" charset="0"/>
                <a:cs typeface="Calibri" panose="020F0502020204030204" pitchFamily="34" charset="0"/>
              </a:rPr>
              <a:t>Not just knowledge of terrorism/cybercrime, but evaluation and analysis of how, why and why now!</a:t>
            </a:r>
          </a:p>
        </p:txBody>
      </p:sp>
      <p:pic>
        <p:nvPicPr>
          <p:cNvPr id="5" name="Picture 4" descr="Exclamation mark on a yellow background">
            <a:extLst>
              <a:ext uri="{FF2B5EF4-FFF2-40B4-BE49-F238E27FC236}">
                <a16:creationId xmlns:a16="http://schemas.microsoft.com/office/drawing/2014/main" id="{9B0E55DA-C342-15F2-37A1-F954A59CF506}"/>
              </a:ext>
            </a:extLst>
          </p:cNvPr>
          <p:cNvPicPr>
            <a:picLocks noChangeAspect="1"/>
          </p:cNvPicPr>
          <p:nvPr/>
        </p:nvPicPr>
        <p:blipFill rotWithShape="1">
          <a:blip r:embed="rId3">
            <a:alphaModFix/>
          </a:blip>
          <a:srcRect l="31459" r="18541"/>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89951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47947-C6B8-5194-B05B-4123BA9C2A93}"/>
              </a:ext>
            </a:extLst>
          </p:cNvPr>
          <p:cNvSpPr>
            <a:spLocks noGrp="1"/>
          </p:cNvSpPr>
          <p:nvPr>
            <p:ph type="title"/>
          </p:nvPr>
        </p:nvSpPr>
        <p:spPr>
          <a:xfrm>
            <a:off x="838201" y="345810"/>
            <a:ext cx="5120561" cy="1325563"/>
          </a:xfrm>
        </p:spPr>
        <p:txBody>
          <a:bodyPr anchor="ctr">
            <a:normAutofit/>
          </a:bodyPr>
          <a:lstStyle/>
          <a:p>
            <a:r>
              <a:rPr lang="en-GB" dirty="0">
                <a:latin typeface="Calibri" panose="020F0502020204030204" pitchFamily="34" charset="0"/>
                <a:cs typeface="Calibri" panose="020F0502020204030204" pitchFamily="34" charset="0"/>
              </a:rPr>
              <a:t>Learning Outcomes</a:t>
            </a:r>
          </a:p>
        </p:txBody>
      </p:sp>
      <p:sp>
        <p:nvSpPr>
          <p:cNvPr id="3" name="Content Placeholder 2">
            <a:extLst>
              <a:ext uri="{FF2B5EF4-FFF2-40B4-BE49-F238E27FC236}">
                <a16:creationId xmlns:a16="http://schemas.microsoft.com/office/drawing/2014/main" id="{FED92499-91EB-B4A3-2949-E4C4575A7F18}"/>
              </a:ext>
            </a:extLst>
          </p:cNvPr>
          <p:cNvSpPr>
            <a:spLocks noGrp="1"/>
          </p:cNvSpPr>
          <p:nvPr>
            <p:ph idx="1"/>
          </p:nvPr>
        </p:nvSpPr>
        <p:spPr>
          <a:xfrm>
            <a:off x="838201" y="1825625"/>
            <a:ext cx="5595550" cy="4351338"/>
          </a:xfrm>
        </p:spPr>
        <p:txBody>
          <a:bodyPr>
            <a:normAutofit/>
          </a:bodyPr>
          <a:lstStyle/>
          <a:p>
            <a:r>
              <a:rPr lang="en-GB" sz="1800" dirty="0">
                <a:latin typeface="Calibri" panose="020F0502020204030204" pitchFamily="34" charset="0"/>
                <a:cs typeface="Calibri" panose="020F0502020204030204" pitchFamily="34" charset="0"/>
              </a:rPr>
              <a:t>We want to understand:</a:t>
            </a:r>
          </a:p>
          <a:p>
            <a:endParaRPr lang="en-GB" sz="1800" dirty="0">
              <a:latin typeface="Calibri" panose="020F0502020204030204" pitchFamily="34" charset="0"/>
              <a:cs typeface="Calibri" panose="020F0502020204030204" pitchFamily="34" charset="0"/>
            </a:endParaRPr>
          </a:p>
          <a:p>
            <a:pPr lvl="1"/>
            <a:r>
              <a:rPr lang="en-GB" sz="2000" dirty="0">
                <a:latin typeface="Calibri" panose="020F0502020204030204" pitchFamily="34" charset="0"/>
                <a:cs typeface="Calibri" panose="020F0502020204030204" pitchFamily="34" charset="0"/>
              </a:rPr>
              <a:t>Different ways of interpreting terrorist activity</a:t>
            </a:r>
          </a:p>
          <a:p>
            <a:pPr lvl="1"/>
            <a:r>
              <a:rPr lang="en-GB" sz="2000" dirty="0">
                <a:latin typeface="Calibri" panose="020F0502020204030204" pitchFamily="34" charset="0"/>
                <a:cs typeface="Calibri" panose="020F0502020204030204" pitchFamily="34" charset="0"/>
              </a:rPr>
              <a:t>Who deals with terrorism and cyber crime</a:t>
            </a:r>
          </a:p>
          <a:p>
            <a:pPr lvl="1"/>
            <a:r>
              <a:rPr lang="en-GB" sz="2000" dirty="0">
                <a:latin typeface="Calibri" panose="020F0502020204030204" pitchFamily="34" charset="0"/>
                <a:cs typeface="Calibri" panose="020F0502020204030204" pitchFamily="34" charset="0"/>
              </a:rPr>
              <a:t>What are the police and public service responses involved in combatting terrorism and cyber crime</a:t>
            </a:r>
          </a:p>
          <a:p>
            <a:pPr lvl="1"/>
            <a:r>
              <a:rPr lang="en-GB" sz="2000" dirty="0">
                <a:latin typeface="Calibri" panose="020F0502020204030204" pitchFamily="34" charset="0"/>
                <a:cs typeface="Calibri" panose="020F0502020204030204" pitchFamily="34" charset="0"/>
              </a:rPr>
              <a:t>How has legislation developed to deal with changing threats?</a:t>
            </a:r>
          </a:p>
          <a:p>
            <a:pPr lvl="1"/>
            <a:r>
              <a:rPr lang="en-GB" sz="2000" dirty="0">
                <a:latin typeface="Calibri" panose="020F0502020204030204" pitchFamily="34" charset="0"/>
                <a:cs typeface="Calibri" panose="020F0502020204030204" pitchFamily="34" charset="0"/>
              </a:rPr>
              <a:t>What relationship does the media have to terrorism and cybercrime?</a:t>
            </a:r>
          </a:p>
        </p:txBody>
      </p:sp>
      <p:pic>
        <p:nvPicPr>
          <p:cNvPr id="5" name="Picture 2" descr="Why You Need to Check for Understanding - Executive Leadership Consulting">
            <a:extLst>
              <a:ext uri="{FF2B5EF4-FFF2-40B4-BE49-F238E27FC236}">
                <a16:creationId xmlns:a16="http://schemas.microsoft.com/office/drawing/2014/main" id="{5C40392E-79A8-A555-24D8-B04E379266E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849" r="3729" b="2"/>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pic>
        <p:nvPicPr>
          <p:cNvPr id="4" name="Picture 3" descr="Streatham terror attack: Metropolitan Police Counter Terrorism Command  leading investigation - MyLondon">
            <a:extLst>
              <a:ext uri="{FF2B5EF4-FFF2-40B4-BE49-F238E27FC236}">
                <a16:creationId xmlns:a16="http://schemas.microsoft.com/office/drawing/2014/main" id="{ACF12765-1BBF-5B9A-882D-EC76379B5D0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140" r="2" b="2"/>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1711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98"/>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5" descr="Exclamation mark on a yellow background">
            <a:extLst>
              <a:ext uri="{FF2B5EF4-FFF2-40B4-BE49-F238E27FC236}">
                <a16:creationId xmlns:a16="http://schemas.microsoft.com/office/drawing/2014/main" id="{E58C217C-9A59-101E-904C-E88BC40101FB}"/>
              </a:ext>
            </a:extLst>
          </p:cNvPr>
          <p:cNvPicPr>
            <a:picLocks noChangeAspect="1"/>
          </p:cNvPicPr>
          <p:nvPr/>
        </p:nvPicPr>
        <p:blipFill rotWithShape="1">
          <a:blip r:embed="rId3"/>
          <a:srcRect t="24936"/>
          <a:stretch/>
        </p:blipFill>
        <p:spPr>
          <a:xfrm>
            <a:off x="0" y="5798"/>
            <a:ext cx="12191980" cy="6863798"/>
          </a:xfrm>
          <a:prstGeom prst="rect">
            <a:avLst/>
          </a:prstGeom>
        </p:spPr>
      </p:pic>
      <p:sp>
        <p:nvSpPr>
          <p:cNvPr id="32" name="Rectangle 31">
            <a:extLst>
              <a:ext uri="{FF2B5EF4-FFF2-40B4-BE49-F238E27FC236}">
                <a16:creationId xmlns:a16="http://schemas.microsoft.com/office/drawing/2014/main" id="{EA7FD6EC-4D99-4AB0-9AC8-CFBD9D47C1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1" y="723900"/>
            <a:ext cx="10744199" cy="5398604"/>
          </a:xfrm>
          <a:prstGeom prst="rect">
            <a:avLst/>
          </a:pr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7C19C1-DE68-DE5D-12DE-C20BF8BF6768}"/>
              </a:ext>
            </a:extLst>
          </p:cNvPr>
          <p:cNvSpPr>
            <a:spLocks noGrp="1"/>
          </p:cNvSpPr>
          <p:nvPr>
            <p:ph type="title"/>
          </p:nvPr>
        </p:nvSpPr>
        <p:spPr>
          <a:xfrm>
            <a:off x="1857829" y="1074057"/>
            <a:ext cx="8476343" cy="1033077"/>
          </a:xfrm>
        </p:spPr>
        <p:txBody>
          <a:bodyPr vert="horz" lIns="91440" tIns="45720" rIns="91440" bIns="45720" rtlCol="0" anchor="b">
            <a:normAutofit/>
          </a:bodyPr>
          <a:lstStyle/>
          <a:p>
            <a:pPr algn="ctr"/>
            <a:r>
              <a:rPr lang="en-US" b="1" dirty="0">
                <a:latin typeface="Calibri" panose="020F0502020204030204" pitchFamily="34" charset="0"/>
                <a:cs typeface="Calibri" panose="020F0502020204030204" pitchFamily="34" charset="0"/>
              </a:rPr>
              <a:t>Assessment 1</a:t>
            </a:r>
          </a:p>
        </p:txBody>
      </p:sp>
      <p:sp>
        <p:nvSpPr>
          <p:cNvPr id="4" name="Rectangle 3">
            <a:extLst>
              <a:ext uri="{FF2B5EF4-FFF2-40B4-BE49-F238E27FC236}">
                <a16:creationId xmlns:a16="http://schemas.microsoft.com/office/drawing/2014/main" id="{94284DC3-649F-95A1-0C60-E3E8CF4BA8BA}"/>
              </a:ext>
            </a:extLst>
          </p:cNvPr>
          <p:cNvSpPr/>
          <p:nvPr/>
        </p:nvSpPr>
        <p:spPr>
          <a:xfrm>
            <a:off x="2180303" y="2412019"/>
            <a:ext cx="7831394" cy="2447703"/>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chor="ctr">
            <a:normAutofit/>
          </a:bodyPr>
          <a:lstStyle/>
          <a:p>
            <a:pPr algn="ctr">
              <a:lnSpc>
                <a:spcPct val="110000"/>
              </a:lnSpc>
              <a:spcAft>
                <a:spcPts val="600"/>
              </a:spcAft>
            </a:pPr>
            <a:r>
              <a:rPr lang="en-US" sz="2400" b="1" dirty="0">
                <a:solidFill>
                  <a:schemeClr val="tx2"/>
                </a:solidFill>
                <a:effectLst/>
                <a:latin typeface="Calibri" panose="020F0502020204030204" pitchFamily="34" charset="0"/>
                <a:cs typeface="Calibri" panose="020F0502020204030204" pitchFamily="34" charset="0"/>
              </a:rPr>
              <a:t>An analysis and critical evaluation of the strategies, tactics and attack methods adopted by </a:t>
            </a:r>
            <a:r>
              <a:rPr lang="en-US" sz="2400" b="1" u="sng" dirty="0">
                <a:solidFill>
                  <a:schemeClr val="tx2"/>
                </a:solidFill>
                <a:effectLst/>
                <a:latin typeface="Calibri" panose="020F0502020204030204" pitchFamily="34" charset="0"/>
                <a:cs typeface="Calibri" panose="020F0502020204030204" pitchFamily="34" charset="0"/>
              </a:rPr>
              <a:t>ONE</a:t>
            </a:r>
            <a:r>
              <a:rPr lang="en-US" sz="2400" b="1" dirty="0">
                <a:solidFill>
                  <a:schemeClr val="tx2"/>
                </a:solidFill>
                <a:effectLst/>
                <a:latin typeface="Calibri" panose="020F0502020204030204" pitchFamily="34" charset="0"/>
                <a:cs typeface="Calibri" panose="020F0502020204030204" pitchFamily="34" charset="0"/>
              </a:rPr>
              <a:t> terrorist organisation of your choic</a:t>
            </a:r>
            <a:r>
              <a:rPr lang="en-US" sz="2400" b="1" dirty="0">
                <a:solidFill>
                  <a:schemeClr val="tx2"/>
                </a:solidFill>
                <a:latin typeface="Calibri" panose="020F0502020204030204" pitchFamily="34" charset="0"/>
                <a:cs typeface="Calibri" panose="020F0502020204030204" pitchFamily="34" charset="0"/>
              </a:rPr>
              <a:t>e</a:t>
            </a:r>
            <a:r>
              <a:rPr lang="en-US" sz="2400" b="1" dirty="0">
                <a:solidFill>
                  <a:schemeClr val="tx2"/>
                </a:solidFill>
                <a:effectLst/>
                <a:latin typeface="Calibri" panose="020F0502020204030204" pitchFamily="34" charset="0"/>
                <a:cs typeface="Calibri" panose="020F0502020204030204" pitchFamily="34" charset="0"/>
              </a:rPr>
              <a:t> </a:t>
            </a:r>
          </a:p>
          <a:p>
            <a:pPr algn="ctr">
              <a:lnSpc>
                <a:spcPct val="110000"/>
              </a:lnSpc>
              <a:spcAft>
                <a:spcPts val="600"/>
              </a:spcAft>
            </a:pPr>
            <a:r>
              <a:rPr lang="en-US" sz="2400" b="1" dirty="0">
                <a:solidFill>
                  <a:schemeClr val="tx2"/>
                </a:solidFill>
                <a:latin typeface="Calibri" panose="020F0502020204030204" pitchFamily="34" charset="0"/>
                <a:cs typeface="Calibri" panose="020F0502020204030204" pitchFamily="34" charset="0"/>
              </a:rPr>
              <a:t>3000 words </a:t>
            </a:r>
            <a:endParaRPr lang="en-US" sz="2400" dirty="0">
              <a:solidFill>
                <a:schemeClr val="tx2"/>
              </a:solidFill>
              <a:effectLst/>
              <a:latin typeface="Calibri" panose="020F0502020204030204" pitchFamily="34" charset="0"/>
              <a:cs typeface="Calibri" panose="020F0502020204030204" pitchFamily="34" charset="0"/>
            </a:endParaRPr>
          </a:p>
        </p:txBody>
      </p:sp>
      <p:grpSp>
        <p:nvGrpSpPr>
          <p:cNvPr id="34" name="Group 33">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357309"/>
            <a:ext cx="867485" cy="115439"/>
            <a:chOff x="8910933" y="1861308"/>
            <a:chExt cx="867485" cy="115439"/>
          </a:xfrm>
        </p:grpSpPr>
        <p:sp>
          <p:nvSpPr>
            <p:cNvPr id="35" name="Rectangle 34">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6" name="Straight Connector 35">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818964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54D7AC-7726-85C4-7628-577220F81443}"/>
              </a:ext>
            </a:extLst>
          </p:cNvPr>
          <p:cNvSpPr>
            <a:spLocks noGrp="1"/>
          </p:cNvSpPr>
          <p:nvPr>
            <p:ph type="title"/>
          </p:nvPr>
        </p:nvSpPr>
        <p:spPr>
          <a:xfrm>
            <a:off x="1077426" y="723901"/>
            <a:ext cx="5465148" cy="1288884"/>
          </a:xfrm>
        </p:spPr>
        <p:txBody>
          <a:bodyPr anchor="b">
            <a:normAutofit/>
          </a:bodyPr>
          <a:lstStyle/>
          <a:p>
            <a:pPr algn="ctr"/>
            <a:r>
              <a:rPr lang="en-GB" dirty="0">
                <a:latin typeface="Calibri" panose="020F0502020204030204" pitchFamily="34" charset="0"/>
                <a:cs typeface="Calibri" panose="020F0502020204030204" pitchFamily="34" charset="0"/>
              </a:rPr>
              <a:t>Assessment 1 – How to answer your question</a:t>
            </a:r>
          </a:p>
        </p:txBody>
      </p:sp>
      <p:sp>
        <p:nvSpPr>
          <p:cNvPr id="3" name="Content Placeholder 2">
            <a:extLst>
              <a:ext uri="{FF2B5EF4-FFF2-40B4-BE49-F238E27FC236}">
                <a16:creationId xmlns:a16="http://schemas.microsoft.com/office/drawing/2014/main" id="{D426891A-7D31-6827-594C-F01CFCE3F9BF}"/>
              </a:ext>
            </a:extLst>
          </p:cNvPr>
          <p:cNvSpPr>
            <a:spLocks noGrp="1"/>
          </p:cNvSpPr>
          <p:nvPr>
            <p:ph idx="1"/>
          </p:nvPr>
        </p:nvSpPr>
        <p:spPr>
          <a:xfrm>
            <a:off x="516194" y="2577660"/>
            <a:ext cx="6622025" cy="3232826"/>
          </a:xfrm>
        </p:spPr>
        <p:txBody>
          <a:bodyPr anchor="t">
            <a:noAutofit/>
          </a:bodyPr>
          <a:lstStyle/>
          <a:p>
            <a:pPr indent="0" algn="ctr">
              <a:lnSpc>
                <a:spcPct val="100000"/>
              </a:lnSpc>
              <a:buNone/>
            </a:pPr>
            <a:r>
              <a:rPr lang="en-GB" sz="1600" dirty="0">
                <a:effectLst/>
                <a:latin typeface="Arial" panose="020B0604020202020204" pitchFamily="34" charset="0"/>
                <a:ea typeface="Times New Roman" panose="02020603050405020304" pitchFamily="18" charset="0"/>
              </a:rPr>
              <a:t>In your answer you will be expected to: </a:t>
            </a:r>
          </a:p>
          <a:p>
            <a:pPr indent="0" algn="ctr">
              <a:lnSpc>
                <a:spcPct val="100000"/>
              </a:lnSpc>
              <a:buNone/>
            </a:pPr>
            <a:endParaRPr lang="en-GB" sz="1600" dirty="0">
              <a:effectLst/>
              <a:latin typeface="Times New Roman" panose="02020603050405020304" pitchFamily="18" charset="0"/>
              <a:ea typeface="Times New Roman" panose="02020603050405020304" pitchFamily="18" charset="0"/>
            </a:endParaRPr>
          </a:p>
          <a:p>
            <a:pPr marL="342900" lvl="0" indent="-342900" algn="ctr">
              <a:lnSpc>
                <a:spcPct val="100000"/>
              </a:lnSpc>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rPr>
              <a:t>Explain and evaluate contemporary definitions of terrorism and the “terrorist”.</a:t>
            </a:r>
            <a:endParaRPr lang="en-GB" sz="1600" dirty="0">
              <a:effectLst/>
              <a:latin typeface="Times New Roman" panose="02020603050405020304" pitchFamily="18" charset="0"/>
              <a:ea typeface="Times New Roman" panose="02020603050405020304" pitchFamily="18" charset="0"/>
            </a:endParaRPr>
          </a:p>
          <a:p>
            <a:pPr marL="342900" lvl="0" indent="-342900" algn="ctr">
              <a:lnSpc>
                <a:spcPct val="100000"/>
              </a:lnSpc>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rPr>
              <a:t>Explore the issues around differing definitions and the impact these discrepancies have on consistent and coherent policing responses. </a:t>
            </a:r>
            <a:endParaRPr lang="en-GB" sz="1600" dirty="0">
              <a:effectLst/>
              <a:latin typeface="Times New Roman" panose="02020603050405020304" pitchFamily="18" charset="0"/>
              <a:ea typeface="Times New Roman" panose="02020603050405020304" pitchFamily="18" charset="0"/>
            </a:endParaRPr>
          </a:p>
          <a:p>
            <a:pPr marL="342900" lvl="0" indent="-342900" algn="ctr">
              <a:lnSpc>
                <a:spcPct val="100000"/>
              </a:lnSpc>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rPr>
              <a:t>Critically evaluate the theories explaining terrorist action.</a:t>
            </a:r>
            <a:endParaRPr lang="en-GB" sz="1600" dirty="0">
              <a:effectLst/>
              <a:latin typeface="Times New Roman" panose="02020603050405020304" pitchFamily="18" charset="0"/>
              <a:ea typeface="Times New Roman" panose="02020603050405020304" pitchFamily="18" charset="0"/>
            </a:endParaRPr>
          </a:p>
          <a:p>
            <a:pPr marL="342900" lvl="0" indent="-342900" algn="ctr">
              <a:lnSpc>
                <a:spcPct val="100000"/>
              </a:lnSpc>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rPr>
              <a:t>Explain and evaluate the methods, tactics and goals of terrorism in general and terrorist groups in specific.</a:t>
            </a:r>
            <a:endParaRPr lang="en-GB" sz="1600" dirty="0">
              <a:effectLst/>
              <a:latin typeface="Times New Roman" panose="02020603050405020304" pitchFamily="18" charset="0"/>
              <a:ea typeface="Times New Roman" panose="02020603050405020304" pitchFamily="18" charset="0"/>
            </a:endParaRPr>
          </a:p>
          <a:p>
            <a:pPr marL="342900" lvl="0" indent="-342900" algn="ctr">
              <a:lnSpc>
                <a:spcPct val="100000"/>
              </a:lnSpc>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rPr>
              <a:t>Critically analyse the issues of globalisation and transnational co-operation in response to terrorism and global organised crime</a:t>
            </a:r>
            <a:endParaRPr lang="en-GB" sz="1600" dirty="0"/>
          </a:p>
        </p:txBody>
      </p:sp>
      <p:pic>
        <p:nvPicPr>
          <p:cNvPr id="5" name="Picture 4" descr="Question mark on green pastel background">
            <a:extLst>
              <a:ext uri="{FF2B5EF4-FFF2-40B4-BE49-F238E27FC236}">
                <a16:creationId xmlns:a16="http://schemas.microsoft.com/office/drawing/2014/main" id="{75686948-0F2B-9D4B-56D6-7B6900AAEBD9}"/>
              </a:ext>
            </a:extLst>
          </p:cNvPr>
          <p:cNvPicPr>
            <a:picLocks noChangeAspect="1"/>
          </p:cNvPicPr>
          <p:nvPr/>
        </p:nvPicPr>
        <p:blipFill rotWithShape="1">
          <a:blip r:embed="rId3">
            <a:alphaModFix/>
          </a:blip>
          <a:srcRect l="44996" r="5004"/>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274320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0EA696-BFA5-648A-0AE9-62B3777803FE}"/>
              </a:ext>
            </a:extLst>
          </p:cNvPr>
          <p:cNvSpPr>
            <a:spLocks noGrp="1"/>
          </p:cNvSpPr>
          <p:nvPr>
            <p:ph type="title"/>
          </p:nvPr>
        </p:nvSpPr>
        <p:spPr>
          <a:xfrm>
            <a:off x="1028700" y="741529"/>
            <a:ext cx="10134600" cy="1036994"/>
          </a:xfrm>
        </p:spPr>
        <p:txBody>
          <a:bodyPr anchor="ctr">
            <a:normAutofit/>
          </a:bodyPr>
          <a:lstStyle/>
          <a:p>
            <a:pPr algn="ctr"/>
            <a:r>
              <a:rPr lang="en-GB" sz="4000" b="1" dirty="0">
                <a:latin typeface="Calibri" panose="020F0502020204030204" pitchFamily="34" charset="0"/>
                <a:cs typeface="Calibri" panose="020F0502020204030204" pitchFamily="34" charset="0"/>
              </a:rPr>
              <a:t>Assessment 1</a:t>
            </a:r>
          </a:p>
        </p:txBody>
      </p:sp>
      <p:grpSp>
        <p:nvGrpSpPr>
          <p:cNvPr id="24" name="Group 23">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7" y="2169459"/>
            <a:ext cx="867485" cy="115439"/>
            <a:chOff x="8910933" y="1861308"/>
            <a:chExt cx="867485" cy="115439"/>
          </a:xfrm>
        </p:grpSpPr>
        <p:sp>
          <p:nvSpPr>
            <p:cNvPr id="25" name="Rectangle 24">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26" name="Straight Connector 25">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13" name="Content Placeholder 2">
            <a:extLst>
              <a:ext uri="{FF2B5EF4-FFF2-40B4-BE49-F238E27FC236}">
                <a16:creationId xmlns:a16="http://schemas.microsoft.com/office/drawing/2014/main" id="{720ECEF3-043D-FE02-5C45-86EDD0073EA7}"/>
              </a:ext>
            </a:extLst>
          </p:cNvPr>
          <p:cNvGraphicFramePr>
            <a:graphicFrameLocks noGrp="1"/>
          </p:cNvGraphicFramePr>
          <p:nvPr>
            <p:ph idx="1"/>
            <p:extLst>
              <p:ext uri="{D42A27DB-BD31-4B8C-83A1-F6EECF244321}">
                <p14:modId xmlns:p14="http://schemas.microsoft.com/office/powerpoint/2010/main" val="3437969040"/>
              </p:ext>
            </p:extLst>
          </p:nvPr>
        </p:nvGraphicFramePr>
        <p:xfrm>
          <a:off x="1028700" y="2749258"/>
          <a:ext cx="10134600" cy="33381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43365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0D75CF-7AA5-7214-0C7D-BC6F9D606B3D}"/>
              </a:ext>
            </a:extLst>
          </p:cNvPr>
          <p:cNvSpPr>
            <a:spLocks noGrp="1"/>
          </p:cNvSpPr>
          <p:nvPr>
            <p:ph type="title"/>
          </p:nvPr>
        </p:nvSpPr>
        <p:spPr>
          <a:xfrm>
            <a:off x="1038883" y="1000366"/>
            <a:ext cx="3995397" cy="1239627"/>
          </a:xfrm>
        </p:spPr>
        <p:txBody>
          <a:bodyPr anchor="b">
            <a:normAutofit/>
          </a:bodyPr>
          <a:lstStyle/>
          <a:p>
            <a:pPr algn="ctr"/>
            <a:r>
              <a:rPr lang="en-GB" dirty="0">
                <a:latin typeface="Calibri" panose="020F0502020204030204" pitchFamily="34" charset="0"/>
                <a:cs typeface="Calibri" panose="020F0502020204030204" pitchFamily="34" charset="0"/>
              </a:rPr>
              <a:t>Assessment 1</a:t>
            </a:r>
          </a:p>
        </p:txBody>
      </p:sp>
      <p:sp>
        <p:nvSpPr>
          <p:cNvPr id="3" name="Content Placeholder 2">
            <a:extLst>
              <a:ext uri="{FF2B5EF4-FFF2-40B4-BE49-F238E27FC236}">
                <a16:creationId xmlns:a16="http://schemas.microsoft.com/office/drawing/2014/main" id="{9544716D-BEC6-C900-FF52-585C0DCBC340}"/>
              </a:ext>
            </a:extLst>
          </p:cNvPr>
          <p:cNvSpPr>
            <a:spLocks noGrp="1"/>
          </p:cNvSpPr>
          <p:nvPr>
            <p:ph idx="1"/>
          </p:nvPr>
        </p:nvSpPr>
        <p:spPr>
          <a:xfrm>
            <a:off x="1096144" y="2884395"/>
            <a:ext cx="3862062" cy="2469140"/>
          </a:xfrm>
        </p:spPr>
        <p:txBody>
          <a:bodyPr>
            <a:normAutofit/>
          </a:bodyPr>
          <a:lstStyle/>
          <a:p>
            <a:pPr marL="0" indent="0" algn="ctr">
              <a:buNone/>
            </a:pPr>
            <a:r>
              <a:rPr lang="en-GB" sz="2800" dirty="0">
                <a:latin typeface="Calibri" panose="020F0502020204030204" pitchFamily="34" charset="0"/>
                <a:cs typeface="Calibri" panose="020F0502020204030204" pitchFamily="34" charset="0"/>
              </a:rPr>
              <a:t>Please read the assessment specification document on Moodle </a:t>
            </a:r>
            <a:endParaRPr lang="en-GB" sz="2800" b="1" dirty="0">
              <a:latin typeface="Calibri" panose="020F0502020204030204" pitchFamily="34" charset="0"/>
              <a:cs typeface="Calibri" panose="020F0502020204030204" pitchFamily="34" charset="0"/>
            </a:endParaRPr>
          </a:p>
          <a:p>
            <a:pPr marL="0" indent="0" algn="ctr">
              <a:buNone/>
            </a:pPr>
            <a:r>
              <a:rPr lang="en-GB" sz="2800" b="1" dirty="0">
                <a:latin typeface="Calibri" panose="020F0502020204030204" pitchFamily="34" charset="0"/>
                <a:cs typeface="Calibri" panose="020F0502020204030204" pitchFamily="34" charset="0"/>
              </a:rPr>
              <a:t>very carefully…</a:t>
            </a:r>
            <a:endParaRPr lang="en-GB" sz="2800" dirty="0">
              <a:latin typeface="Calibri" panose="020F0502020204030204" pitchFamily="34" charset="0"/>
              <a:cs typeface="Calibri" panose="020F0502020204030204" pitchFamily="34" charset="0"/>
            </a:endParaRPr>
          </a:p>
          <a:p>
            <a:pPr algn="ctr"/>
            <a:endParaRPr lang="en-GB" dirty="0"/>
          </a:p>
        </p:txBody>
      </p:sp>
      <p:pic>
        <p:nvPicPr>
          <p:cNvPr id="7" name="Graphic 6" descr="Presentation with Checklist">
            <a:extLst>
              <a:ext uri="{FF2B5EF4-FFF2-40B4-BE49-F238E27FC236}">
                <a16:creationId xmlns:a16="http://schemas.microsoft.com/office/drawing/2014/main" id="{F7B21620-97F5-276A-FE3C-39EDB6FEFA5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15653" y="723900"/>
            <a:ext cx="5494694" cy="5494694"/>
          </a:xfrm>
          <a:prstGeom prst="rect">
            <a:avLst/>
          </a:prstGeom>
        </p:spPr>
      </p:pic>
      <p:grpSp>
        <p:nvGrpSpPr>
          <p:cNvPr id="14" name="Group 13">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5" name="Rectangle 14">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6851108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4" descr="Many question marks on black background">
            <a:extLst>
              <a:ext uri="{FF2B5EF4-FFF2-40B4-BE49-F238E27FC236}">
                <a16:creationId xmlns:a16="http://schemas.microsoft.com/office/drawing/2014/main" id="{5415DD71-69CC-F9FD-211E-9EF2416F9283}"/>
              </a:ext>
            </a:extLst>
          </p:cNvPr>
          <p:cNvPicPr>
            <a:picLocks noChangeAspect="1"/>
          </p:cNvPicPr>
          <p:nvPr/>
        </p:nvPicPr>
        <p:blipFill rotWithShape="1">
          <a:blip r:embed="rId3"/>
          <a:srcRect t="7787"/>
          <a:stretch/>
        </p:blipFill>
        <p:spPr>
          <a:xfrm>
            <a:off x="20" y="1"/>
            <a:ext cx="12191980" cy="6857999"/>
          </a:xfrm>
          <a:prstGeom prst="rect">
            <a:avLst/>
          </a:prstGeom>
        </p:spPr>
      </p:pic>
      <p:sp>
        <p:nvSpPr>
          <p:cNvPr id="22"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7458"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130C35-D79F-15EF-8E1E-D6501C95693B}"/>
              </a:ext>
            </a:extLst>
          </p:cNvPr>
          <p:cNvSpPr>
            <a:spLocks noGrp="1"/>
          </p:cNvSpPr>
          <p:nvPr>
            <p:ph type="title"/>
          </p:nvPr>
        </p:nvSpPr>
        <p:spPr>
          <a:xfrm>
            <a:off x="7180079" y="723899"/>
            <a:ext cx="3995397" cy="879990"/>
          </a:xfrm>
        </p:spPr>
        <p:txBody>
          <a:bodyPr anchor="ctr">
            <a:normAutofit/>
          </a:bodyPr>
          <a:lstStyle/>
          <a:p>
            <a:pPr algn="ctr"/>
            <a:r>
              <a:rPr lang="en-GB" dirty="0">
                <a:latin typeface="Calibri" panose="020F0502020204030204" pitchFamily="34" charset="0"/>
                <a:cs typeface="Calibri" panose="020F0502020204030204" pitchFamily="34" charset="0"/>
              </a:rPr>
              <a:t>Defining Terrorism</a:t>
            </a:r>
          </a:p>
        </p:txBody>
      </p:sp>
      <p:sp>
        <p:nvSpPr>
          <p:cNvPr id="3" name="Content Placeholder 2">
            <a:extLst>
              <a:ext uri="{FF2B5EF4-FFF2-40B4-BE49-F238E27FC236}">
                <a16:creationId xmlns:a16="http://schemas.microsoft.com/office/drawing/2014/main" id="{15767149-C8E9-C41C-4F12-41244AB747EC}"/>
              </a:ext>
            </a:extLst>
          </p:cNvPr>
          <p:cNvSpPr>
            <a:spLocks noGrp="1"/>
          </p:cNvSpPr>
          <p:nvPr>
            <p:ph idx="1"/>
          </p:nvPr>
        </p:nvSpPr>
        <p:spPr>
          <a:xfrm>
            <a:off x="7180079" y="1726586"/>
            <a:ext cx="3950677" cy="2469140"/>
          </a:xfrm>
        </p:spPr>
        <p:txBody>
          <a:bodyPr>
            <a:noAutofit/>
          </a:bodyPr>
          <a:lstStyle/>
          <a:p>
            <a:pPr algn="ctr">
              <a:lnSpc>
                <a:spcPct val="100000"/>
              </a:lnSpc>
            </a:pPr>
            <a:r>
              <a:rPr lang="en-GB" dirty="0">
                <a:latin typeface="Calibri" panose="020F0502020204030204" pitchFamily="34" charset="0"/>
                <a:cs typeface="Calibri" panose="020F0502020204030204" pitchFamily="34" charset="0"/>
              </a:rPr>
              <a:t>When you hear the word “Terrorism” what comes to mind?</a:t>
            </a:r>
          </a:p>
          <a:p>
            <a:pPr algn="ctr">
              <a:lnSpc>
                <a:spcPct val="100000"/>
              </a:lnSpc>
            </a:pPr>
            <a:endParaRPr lang="en-GB" dirty="0">
              <a:latin typeface="Calibri" panose="020F0502020204030204" pitchFamily="34" charset="0"/>
              <a:cs typeface="Calibri" panose="020F0502020204030204" pitchFamily="34" charset="0"/>
            </a:endParaRPr>
          </a:p>
          <a:p>
            <a:pPr marL="45720" lvl="1" indent="0" algn="ctr">
              <a:lnSpc>
                <a:spcPct val="100000"/>
              </a:lnSpc>
              <a:buNone/>
            </a:pPr>
            <a:r>
              <a:rPr lang="en-GB" sz="2000" dirty="0">
                <a:latin typeface="Calibri" panose="020F0502020204030204" pitchFamily="34" charset="0"/>
                <a:cs typeface="Calibri" panose="020F0502020204030204" pitchFamily="34" charset="0"/>
              </a:rPr>
              <a:t>Words</a:t>
            </a:r>
          </a:p>
          <a:p>
            <a:pPr marL="45720" lvl="1" indent="0" algn="ctr">
              <a:lnSpc>
                <a:spcPct val="100000"/>
              </a:lnSpc>
              <a:buNone/>
            </a:pPr>
            <a:r>
              <a:rPr lang="en-GB" sz="2000" dirty="0">
                <a:latin typeface="Calibri" panose="020F0502020204030204" pitchFamily="34" charset="0"/>
                <a:cs typeface="Calibri" panose="020F0502020204030204" pitchFamily="34" charset="0"/>
              </a:rPr>
              <a:t>Images</a:t>
            </a:r>
          </a:p>
          <a:p>
            <a:pPr marL="45720" lvl="1" indent="0" algn="ctr">
              <a:lnSpc>
                <a:spcPct val="100000"/>
              </a:lnSpc>
              <a:buNone/>
            </a:pPr>
            <a:r>
              <a:rPr lang="en-GB" sz="2000" dirty="0">
                <a:latin typeface="Calibri" panose="020F0502020204030204" pitchFamily="34" charset="0"/>
                <a:cs typeface="Calibri" panose="020F0502020204030204" pitchFamily="34" charset="0"/>
              </a:rPr>
              <a:t>Events</a:t>
            </a:r>
          </a:p>
          <a:p>
            <a:pPr marL="45720" lvl="1" indent="0" algn="ctr">
              <a:lnSpc>
                <a:spcPct val="100000"/>
              </a:lnSpc>
              <a:buNone/>
            </a:pPr>
            <a:r>
              <a:rPr lang="en-GB" sz="2000" dirty="0">
                <a:latin typeface="Calibri" panose="020F0502020204030204" pitchFamily="34" charset="0"/>
                <a:cs typeface="Calibri" panose="020F0502020204030204" pitchFamily="34" charset="0"/>
              </a:rPr>
              <a:t>Feelings</a:t>
            </a:r>
          </a:p>
          <a:p>
            <a:pPr lvl="1" algn="ctr">
              <a:lnSpc>
                <a:spcPct val="100000"/>
              </a:lnSpc>
            </a:pPr>
            <a:endParaRPr lang="en-GB" sz="2000" dirty="0">
              <a:latin typeface="Calibri" panose="020F0502020204030204" pitchFamily="34" charset="0"/>
              <a:cs typeface="Calibri" panose="020F0502020204030204" pitchFamily="34" charset="0"/>
            </a:endParaRPr>
          </a:p>
          <a:p>
            <a:pPr algn="ctr">
              <a:lnSpc>
                <a:spcPct val="100000"/>
              </a:lnSpc>
            </a:pPr>
            <a:r>
              <a:rPr lang="en-GB" dirty="0">
                <a:latin typeface="Calibri" panose="020F0502020204030204" pitchFamily="34" charset="0"/>
                <a:cs typeface="Calibri" panose="020F0502020204030204" pitchFamily="34" charset="0"/>
              </a:rPr>
              <a:t>Discuss… </a:t>
            </a:r>
          </a:p>
        </p:txBody>
      </p:sp>
      <p:grpSp>
        <p:nvGrpSpPr>
          <p:cNvPr id="2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44037"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5"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pic>
        <p:nvPicPr>
          <p:cNvPr id="4" name="Content Placeholder 20" descr="A close-up of words&#10;&#10;Description automatically generated">
            <a:extLst>
              <a:ext uri="{FF2B5EF4-FFF2-40B4-BE49-F238E27FC236}">
                <a16:creationId xmlns:a16="http://schemas.microsoft.com/office/drawing/2014/main" id="{6256C82E-19EA-6B71-0D11-EC9D8D2EBBD4}"/>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r="1312" b="7868"/>
          <a:stretch/>
        </p:blipFill>
        <p:spPr>
          <a:xfrm>
            <a:off x="717736" y="1543397"/>
            <a:ext cx="5640029" cy="3543069"/>
          </a:xfrm>
          <a:prstGeom prst="rect">
            <a:avLst/>
          </a:prstGeom>
        </p:spPr>
      </p:pic>
    </p:spTree>
    <p:extLst>
      <p:ext uri="{BB962C8B-B14F-4D97-AF65-F5344CB8AC3E}">
        <p14:creationId xmlns:p14="http://schemas.microsoft.com/office/powerpoint/2010/main" val="1180542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130C35-D79F-15EF-8E1E-D6501C95693B}"/>
              </a:ext>
            </a:extLst>
          </p:cNvPr>
          <p:cNvSpPr>
            <a:spLocks noGrp="1"/>
          </p:cNvSpPr>
          <p:nvPr>
            <p:ph type="title"/>
          </p:nvPr>
        </p:nvSpPr>
        <p:spPr>
          <a:xfrm>
            <a:off x="1077426" y="723901"/>
            <a:ext cx="5465148" cy="1288884"/>
          </a:xfrm>
        </p:spPr>
        <p:txBody>
          <a:bodyPr anchor="ctr">
            <a:normAutofit/>
          </a:bodyPr>
          <a:lstStyle/>
          <a:p>
            <a:pPr algn="ctr"/>
            <a:r>
              <a:rPr lang="en-GB" sz="3600" dirty="0">
                <a:latin typeface="Calibri" panose="020F0502020204030204" pitchFamily="34" charset="0"/>
                <a:cs typeface="Calibri" panose="020F0502020204030204" pitchFamily="34" charset="0"/>
              </a:rPr>
              <a:t>Defining Terrorism</a:t>
            </a:r>
          </a:p>
        </p:txBody>
      </p:sp>
      <p:sp>
        <p:nvSpPr>
          <p:cNvPr id="3" name="Content Placeholder 2">
            <a:extLst>
              <a:ext uri="{FF2B5EF4-FFF2-40B4-BE49-F238E27FC236}">
                <a16:creationId xmlns:a16="http://schemas.microsoft.com/office/drawing/2014/main" id="{15767149-C8E9-C41C-4F12-41244AB747EC}"/>
              </a:ext>
            </a:extLst>
          </p:cNvPr>
          <p:cNvSpPr>
            <a:spLocks noGrp="1"/>
          </p:cNvSpPr>
          <p:nvPr>
            <p:ph idx="1"/>
          </p:nvPr>
        </p:nvSpPr>
        <p:spPr>
          <a:xfrm>
            <a:off x="1077426" y="2732545"/>
            <a:ext cx="5465149" cy="3232826"/>
          </a:xfrm>
        </p:spPr>
        <p:txBody>
          <a:bodyPr anchor="t">
            <a:noAutofit/>
          </a:bodyPr>
          <a:lstStyle/>
          <a:p>
            <a:pPr algn="ctr">
              <a:lnSpc>
                <a:spcPct val="100000"/>
              </a:lnSpc>
            </a:pPr>
            <a:r>
              <a:rPr lang="en-GB" b="1" dirty="0">
                <a:latin typeface="Calibri" panose="020F0502020204030204" pitchFamily="34" charset="0"/>
                <a:cs typeface="Calibri" panose="020F0502020204030204" pitchFamily="34" charset="0"/>
              </a:rPr>
              <a:t>When you hear the word “Terrorism” what comes to mind?</a:t>
            </a:r>
          </a:p>
          <a:p>
            <a:pPr algn="ctr">
              <a:lnSpc>
                <a:spcPct val="100000"/>
              </a:lnSpc>
            </a:pPr>
            <a:endParaRPr lang="en-GB" b="1" dirty="0">
              <a:latin typeface="Calibri" panose="020F0502020204030204" pitchFamily="34" charset="0"/>
              <a:cs typeface="Calibri" panose="020F0502020204030204" pitchFamily="34" charset="0"/>
            </a:endParaRPr>
          </a:p>
          <a:p>
            <a:pPr lvl="1" algn="ctr">
              <a:lnSpc>
                <a:spcPct val="100000"/>
              </a:lnSpc>
            </a:pPr>
            <a:r>
              <a:rPr lang="en-GB" sz="2000" b="1" dirty="0">
                <a:latin typeface="Calibri" panose="020F0502020204030204" pitchFamily="34" charset="0"/>
                <a:cs typeface="Calibri" panose="020F0502020204030204" pitchFamily="34" charset="0"/>
              </a:rPr>
              <a:t>Words</a:t>
            </a:r>
          </a:p>
          <a:p>
            <a:pPr lvl="1" algn="ctr">
              <a:lnSpc>
                <a:spcPct val="100000"/>
              </a:lnSpc>
            </a:pPr>
            <a:r>
              <a:rPr lang="en-GB" sz="2000" b="1" dirty="0">
                <a:latin typeface="Calibri" panose="020F0502020204030204" pitchFamily="34" charset="0"/>
                <a:cs typeface="Calibri" panose="020F0502020204030204" pitchFamily="34" charset="0"/>
              </a:rPr>
              <a:t>Images</a:t>
            </a:r>
          </a:p>
          <a:p>
            <a:pPr lvl="1" algn="ctr">
              <a:lnSpc>
                <a:spcPct val="100000"/>
              </a:lnSpc>
            </a:pPr>
            <a:r>
              <a:rPr lang="en-GB" sz="2000" b="1" dirty="0">
                <a:latin typeface="Calibri" panose="020F0502020204030204" pitchFamily="34" charset="0"/>
                <a:cs typeface="Calibri" panose="020F0502020204030204" pitchFamily="34" charset="0"/>
              </a:rPr>
              <a:t>Events</a:t>
            </a:r>
          </a:p>
          <a:p>
            <a:pPr lvl="1" algn="ctr">
              <a:lnSpc>
                <a:spcPct val="100000"/>
              </a:lnSpc>
            </a:pPr>
            <a:r>
              <a:rPr lang="en-GB" sz="2000" b="1" dirty="0">
                <a:latin typeface="Calibri" panose="020F0502020204030204" pitchFamily="34" charset="0"/>
                <a:cs typeface="Calibri" panose="020F0502020204030204" pitchFamily="34" charset="0"/>
              </a:rPr>
              <a:t>Feelings</a:t>
            </a:r>
          </a:p>
          <a:p>
            <a:pPr algn="ctr">
              <a:lnSpc>
                <a:spcPct val="100000"/>
              </a:lnSpc>
            </a:pPr>
            <a:endParaRPr lang="en-GB" b="1" dirty="0">
              <a:latin typeface="Calibri" panose="020F0502020204030204" pitchFamily="34" charset="0"/>
              <a:cs typeface="Calibri" panose="020F0502020204030204" pitchFamily="34" charset="0"/>
            </a:endParaRPr>
          </a:p>
          <a:p>
            <a:pPr algn="ctr">
              <a:lnSpc>
                <a:spcPct val="100000"/>
              </a:lnSpc>
            </a:pPr>
            <a:r>
              <a:rPr lang="en-GB" b="1" dirty="0">
                <a:latin typeface="Calibri" panose="020F0502020204030204" pitchFamily="34" charset="0"/>
                <a:cs typeface="Calibri" panose="020F0502020204030204" pitchFamily="34" charset="0"/>
              </a:rPr>
              <a:t>Discuss with the people around you for 5 mins</a:t>
            </a:r>
          </a:p>
        </p:txBody>
      </p:sp>
      <p:pic>
        <p:nvPicPr>
          <p:cNvPr id="5" name="Picture 4" descr="Many question marks on black background">
            <a:extLst>
              <a:ext uri="{FF2B5EF4-FFF2-40B4-BE49-F238E27FC236}">
                <a16:creationId xmlns:a16="http://schemas.microsoft.com/office/drawing/2014/main" id="{68FEE768-FA58-BAC6-2881-60C75E39A6A2}"/>
              </a:ext>
            </a:extLst>
          </p:cNvPr>
          <p:cNvPicPr>
            <a:picLocks noChangeAspect="1"/>
          </p:cNvPicPr>
          <p:nvPr/>
        </p:nvPicPr>
        <p:blipFill rotWithShape="1">
          <a:blip r:embed="rId3">
            <a:alphaModFix/>
          </a:blip>
          <a:srcRect l="59332" r="2" b="2"/>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5175014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903" y="159026"/>
            <a:ext cx="5778697" cy="65427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4C046C-6726-9338-68F7-06FC2F06B9F1}"/>
              </a:ext>
            </a:extLst>
          </p:cNvPr>
          <p:cNvSpPr>
            <a:spLocks noGrp="1"/>
          </p:cNvSpPr>
          <p:nvPr>
            <p:ph type="title"/>
          </p:nvPr>
        </p:nvSpPr>
        <p:spPr>
          <a:xfrm>
            <a:off x="6834582" y="203198"/>
            <a:ext cx="4618836" cy="770502"/>
          </a:xfrm>
        </p:spPr>
        <p:txBody>
          <a:bodyPr anchor="ctr">
            <a:normAutofit/>
          </a:bodyPr>
          <a:lstStyle/>
          <a:p>
            <a:pPr algn="ctr"/>
            <a:r>
              <a:rPr lang="en-GB" dirty="0">
                <a:latin typeface="Calibri" panose="020F0502020204030204" pitchFamily="34" charset="0"/>
                <a:cs typeface="Calibri" panose="020F0502020204030204" pitchFamily="34" charset="0"/>
              </a:rPr>
              <a:t>Defining Terrorism</a:t>
            </a:r>
          </a:p>
        </p:txBody>
      </p:sp>
      <p:sp>
        <p:nvSpPr>
          <p:cNvPr id="3" name="Content Placeholder 2">
            <a:extLst>
              <a:ext uri="{FF2B5EF4-FFF2-40B4-BE49-F238E27FC236}">
                <a16:creationId xmlns:a16="http://schemas.microsoft.com/office/drawing/2014/main" id="{9820F0A5-E870-969E-D1F9-038D6E400999}"/>
              </a:ext>
            </a:extLst>
          </p:cNvPr>
          <p:cNvSpPr>
            <a:spLocks noGrp="1"/>
          </p:cNvSpPr>
          <p:nvPr>
            <p:ph idx="1"/>
          </p:nvPr>
        </p:nvSpPr>
        <p:spPr>
          <a:xfrm>
            <a:off x="6456617" y="1346873"/>
            <a:ext cx="5376447" cy="3390900"/>
          </a:xfrm>
        </p:spPr>
        <p:txBody>
          <a:bodyPr anchor="t">
            <a:noAutofit/>
          </a:bodyPr>
          <a:lstStyle/>
          <a:p>
            <a:pPr marL="0" indent="0" algn="ctr">
              <a:lnSpc>
                <a:spcPct val="100000"/>
              </a:lnSpc>
              <a:buNone/>
            </a:pPr>
            <a:r>
              <a:rPr lang="en-GB" sz="2400" dirty="0">
                <a:latin typeface="Calibri" panose="020F0502020204030204" pitchFamily="34" charset="0"/>
                <a:cs typeface="Calibri" panose="020F0502020204030204" pitchFamily="34" charset="0"/>
              </a:rPr>
              <a:t>Study: Schmidt and </a:t>
            </a:r>
            <a:r>
              <a:rPr lang="en-GB" sz="2400" dirty="0" err="1">
                <a:latin typeface="Calibri" panose="020F0502020204030204" pitchFamily="34" charset="0"/>
                <a:cs typeface="Calibri" panose="020F0502020204030204" pitchFamily="34" charset="0"/>
              </a:rPr>
              <a:t>Jongman</a:t>
            </a:r>
            <a:r>
              <a:rPr lang="en-GB" sz="2400" dirty="0">
                <a:latin typeface="Calibri" panose="020F0502020204030204" pitchFamily="34" charset="0"/>
                <a:cs typeface="Calibri" panose="020F0502020204030204" pitchFamily="34" charset="0"/>
              </a:rPr>
              <a:t> (1988)</a:t>
            </a:r>
          </a:p>
          <a:p>
            <a:pPr algn="ctr">
              <a:lnSpc>
                <a:spcPct val="100000"/>
              </a:lnSpc>
            </a:pPr>
            <a:endParaRPr lang="en-GB" sz="2400" dirty="0">
              <a:latin typeface="Calibri" panose="020F0502020204030204" pitchFamily="34" charset="0"/>
              <a:cs typeface="Calibri" panose="020F0502020204030204" pitchFamily="34" charset="0"/>
            </a:endParaRPr>
          </a:p>
          <a:p>
            <a:pPr marL="0" indent="0" algn="ctr">
              <a:lnSpc>
                <a:spcPct val="100000"/>
              </a:lnSpc>
              <a:buNone/>
            </a:pPr>
            <a:r>
              <a:rPr lang="en-GB" sz="2400" dirty="0">
                <a:latin typeface="Calibri" panose="020F0502020204030204" pitchFamily="34" charset="0"/>
                <a:cs typeface="Calibri" panose="020F0502020204030204" pitchFamily="34" charset="0"/>
              </a:rPr>
              <a:t>109 Definitions of ‘Terrorism’ Analysed:</a:t>
            </a:r>
          </a:p>
          <a:p>
            <a:pPr algn="ctr">
              <a:lnSpc>
                <a:spcPct val="100000"/>
              </a:lnSpc>
            </a:pPr>
            <a:endParaRPr lang="en-GB" sz="2400" dirty="0">
              <a:latin typeface="Calibri" panose="020F0502020204030204" pitchFamily="34" charset="0"/>
              <a:cs typeface="Calibri" panose="020F0502020204030204" pitchFamily="34" charset="0"/>
            </a:endParaRPr>
          </a:p>
          <a:p>
            <a:pPr algn="ctr">
              <a:lnSpc>
                <a:spcPct val="100000"/>
              </a:lnSpc>
            </a:pPr>
            <a:r>
              <a:rPr lang="en-GB" sz="2400" dirty="0">
                <a:latin typeface="Calibri" panose="020F0502020204030204" pitchFamily="34" charset="0"/>
                <a:cs typeface="Calibri" panose="020F0502020204030204" pitchFamily="34" charset="0"/>
              </a:rPr>
              <a:t>83.5% contained the term </a:t>
            </a:r>
            <a:r>
              <a:rPr lang="en-GB" sz="2400" u="sng" dirty="0">
                <a:latin typeface="Calibri" panose="020F0502020204030204" pitchFamily="34" charset="0"/>
                <a:cs typeface="Calibri" panose="020F0502020204030204" pitchFamily="34" charset="0"/>
              </a:rPr>
              <a:t>‘Violence’ </a:t>
            </a:r>
          </a:p>
          <a:p>
            <a:pPr algn="ctr">
              <a:lnSpc>
                <a:spcPct val="100000"/>
              </a:lnSpc>
            </a:pPr>
            <a:r>
              <a:rPr lang="en-GB" sz="2400" dirty="0">
                <a:latin typeface="Calibri" panose="020F0502020204030204" pitchFamily="34" charset="0"/>
                <a:cs typeface="Calibri" panose="020F0502020204030204" pitchFamily="34" charset="0"/>
              </a:rPr>
              <a:t>65% said it was </a:t>
            </a:r>
            <a:r>
              <a:rPr lang="en-GB" sz="2400" u="sng" dirty="0">
                <a:latin typeface="Calibri" panose="020F0502020204030204" pitchFamily="34" charset="0"/>
                <a:cs typeface="Calibri" panose="020F0502020204030204" pitchFamily="34" charset="0"/>
              </a:rPr>
              <a:t>‘Political’ </a:t>
            </a:r>
          </a:p>
          <a:p>
            <a:pPr algn="ctr">
              <a:lnSpc>
                <a:spcPct val="100000"/>
              </a:lnSpc>
            </a:pPr>
            <a:r>
              <a:rPr lang="en-GB" sz="2400" dirty="0">
                <a:latin typeface="Calibri" panose="020F0502020204030204" pitchFamily="34" charset="0"/>
                <a:cs typeface="Calibri" panose="020F0502020204030204" pitchFamily="34" charset="0"/>
              </a:rPr>
              <a:t>51% said it created </a:t>
            </a:r>
            <a:r>
              <a:rPr lang="en-GB" sz="2400" u="sng" dirty="0">
                <a:latin typeface="Calibri" panose="020F0502020204030204" pitchFamily="34" charset="0"/>
                <a:cs typeface="Calibri" panose="020F0502020204030204" pitchFamily="34" charset="0"/>
              </a:rPr>
              <a:t>‘Fear’ or ‘Terror’</a:t>
            </a:r>
          </a:p>
          <a:p>
            <a:pPr algn="ctr">
              <a:lnSpc>
                <a:spcPct val="100000"/>
              </a:lnSpc>
            </a:pPr>
            <a:r>
              <a:rPr lang="en-GB" sz="2400" dirty="0">
                <a:latin typeface="Calibri" panose="020F0502020204030204" pitchFamily="34" charset="0"/>
                <a:cs typeface="Calibri" panose="020F0502020204030204" pitchFamily="34" charset="0"/>
              </a:rPr>
              <a:t>47% identified </a:t>
            </a:r>
            <a:r>
              <a:rPr lang="en-GB" sz="2400" u="sng" dirty="0">
                <a:latin typeface="Calibri" panose="020F0502020204030204" pitchFamily="34" charset="0"/>
                <a:cs typeface="Calibri" panose="020F0502020204030204" pitchFamily="34" charset="0"/>
              </a:rPr>
              <a:t>‘threats’ </a:t>
            </a:r>
          </a:p>
          <a:p>
            <a:pPr algn="ctr">
              <a:lnSpc>
                <a:spcPct val="100000"/>
              </a:lnSpc>
            </a:pPr>
            <a:r>
              <a:rPr lang="en-GB" sz="2400" dirty="0">
                <a:latin typeface="Calibri" panose="020F0502020204030204" pitchFamily="34" charset="0"/>
                <a:cs typeface="Calibri" panose="020F0502020204030204" pitchFamily="34" charset="0"/>
              </a:rPr>
              <a:t>41.5% </a:t>
            </a:r>
            <a:r>
              <a:rPr lang="en-GB" sz="2400" u="sng" dirty="0">
                <a:latin typeface="Calibri" panose="020F0502020204030204" pitchFamily="34" charset="0"/>
                <a:cs typeface="Calibri" panose="020F0502020204030204" pitchFamily="34" charset="0"/>
              </a:rPr>
              <a:t>psychological</a:t>
            </a:r>
            <a:r>
              <a:rPr lang="en-GB" sz="2400" dirty="0">
                <a:latin typeface="Calibri" panose="020F0502020204030204" pitchFamily="34" charset="0"/>
                <a:cs typeface="Calibri" panose="020F0502020204030204" pitchFamily="34" charset="0"/>
              </a:rPr>
              <a:t> effects </a:t>
            </a:r>
          </a:p>
        </p:txBody>
      </p:sp>
      <p:pic>
        <p:nvPicPr>
          <p:cNvPr id="6" name="Picture 5" descr="A sign with white writing on it&#10;&#10;Description automatically generated">
            <a:extLst>
              <a:ext uri="{FF2B5EF4-FFF2-40B4-BE49-F238E27FC236}">
                <a16:creationId xmlns:a16="http://schemas.microsoft.com/office/drawing/2014/main" id="{2081363B-E7CF-B9EC-C7E6-9868DF2C4796}"/>
              </a:ext>
            </a:extLst>
          </p:cNvPr>
          <p:cNvPicPr>
            <a:picLocks noChangeAspect="1"/>
          </p:cNvPicPr>
          <p:nvPr/>
        </p:nvPicPr>
        <p:blipFill rotWithShape="1">
          <a:blip r:embed="rId3">
            <a:alphaModFix/>
            <a:extLst>
              <a:ext uri="{837473B0-CC2E-450A-ABE3-18F120FF3D39}">
                <a1611:picAttrSrcUrl xmlns:a1611="http://schemas.microsoft.com/office/drawing/2016/11/main" r:id="rId4"/>
              </a:ext>
            </a:extLst>
          </a:blip>
          <a:srcRect l="18624" r="14709"/>
          <a:stretch/>
        </p:blipFill>
        <p:spPr>
          <a:xfrm>
            <a:off x="1682" y="10"/>
            <a:ext cx="6096000" cy="6857990"/>
          </a:xfrm>
          <a:prstGeom prst="rect">
            <a:avLst/>
          </a:prstGeom>
        </p:spPr>
      </p:pic>
      <p:grpSp>
        <p:nvGrpSpPr>
          <p:cNvPr id="36" name="Group 35">
            <a:extLst>
              <a:ext uri="{FF2B5EF4-FFF2-40B4-BE49-F238E27FC236}">
                <a16:creationId xmlns:a16="http://schemas.microsoft.com/office/drawing/2014/main" id="{53745597-CF0F-4C14-83C4-612B382A9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5849932"/>
            <a:ext cx="867485" cy="115439"/>
            <a:chOff x="8910933" y="1861308"/>
            <a:chExt cx="867485" cy="115439"/>
          </a:xfrm>
        </p:grpSpPr>
        <p:sp>
          <p:nvSpPr>
            <p:cNvPr id="37" name="Rectangle 36">
              <a:extLst>
                <a:ext uri="{FF2B5EF4-FFF2-40B4-BE49-F238E27FC236}">
                  <a16:creationId xmlns:a16="http://schemas.microsoft.com/office/drawing/2014/main" id="{471CB755-D435-4BD8-A3DB-B304ED0E7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38" name="Straight Connector 37">
              <a:extLst>
                <a:ext uri="{FF2B5EF4-FFF2-40B4-BE49-F238E27FC236}">
                  <a16:creationId xmlns:a16="http://schemas.microsoft.com/office/drawing/2014/main" id="{0B7F2CAE-48A1-4EAD-BDD1-4DA217AC0F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8FB73A0-9D61-4989-BA5F-7EF6308D86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810951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7">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9">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11" name="Rectangle 10">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25" name="Straight Connector 11">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6" name="Straight Connector 12">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15" name="Rectangle 14">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D820570-59A6-4E83-B3B9-3D61408074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5">
            <a:extLst>
              <a:ext uri="{FF2B5EF4-FFF2-40B4-BE49-F238E27FC236}">
                <a16:creationId xmlns:a16="http://schemas.microsoft.com/office/drawing/2014/main" id="{4113F4D4-3DC4-4E87-A3AC-FBA029A7A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1" name="Group 20">
            <a:extLst>
              <a:ext uri="{FF2B5EF4-FFF2-40B4-BE49-F238E27FC236}">
                <a16:creationId xmlns:a16="http://schemas.microsoft.com/office/drawing/2014/main" id="{A13BE365-390C-4F00-AED4-363CDA121D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22" name="Rectangle 21">
              <a:extLst>
                <a:ext uri="{FF2B5EF4-FFF2-40B4-BE49-F238E27FC236}">
                  <a16:creationId xmlns:a16="http://schemas.microsoft.com/office/drawing/2014/main" id="{AE27C97D-E52B-4D8F-8FA6-2CDCFD5A7B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22F895FA-022C-48E7-BB08-05B62EDF01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490EFB9-2F6F-46DF-A47C-ACAC0C7EA6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799A7491-86C9-0F76-1273-858116FC1C49}"/>
              </a:ext>
            </a:extLst>
          </p:cNvPr>
          <p:cNvSpPr>
            <a:spLocks noGrp="1"/>
          </p:cNvSpPr>
          <p:nvPr>
            <p:ph type="title"/>
          </p:nvPr>
        </p:nvSpPr>
        <p:spPr>
          <a:xfrm>
            <a:off x="1242646" y="2921802"/>
            <a:ext cx="3610707" cy="2370984"/>
          </a:xfrm>
        </p:spPr>
        <p:txBody>
          <a:bodyPr vert="horz" lIns="91440" tIns="45720" rIns="91440" bIns="45720" rtlCol="0" anchor="ctr">
            <a:normAutofit/>
          </a:bodyPr>
          <a:lstStyle/>
          <a:p>
            <a:pPr algn="ctr"/>
            <a:r>
              <a:rPr lang="en-GB" sz="2800" b="1" kern="0" dirty="0">
                <a:solidFill>
                  <a:srgbClr val="374151"/>
                </a:solidFill>
                <a:latin typeface="Segoe UI" panose="020B0502040204020203" pitchFamily="34" charset="0"/>
                <a:ea typeface="Times New Roman" panose="02020603050405020304" pitchFamily="18" charset="0"/>
                <a:cs typeface="Times New Roman" panose="02020603050405020304" pitchFamily="18" charset="0"/>
              </a:rPr>
              <a:t>T</a:t>
            </a:r>
            <a:r>
              <a:rPr lang="en-GB" sz="2800" b="1" kern="0" dirty="0">
                <a:solidFill>
                  <a:srgbClr val="374151"/>
                </a:solidFill>
                <a:effectLst/>
                <a:latin typeface="Segoe UI" panose="020B0502040204020203" pitchFamily="34" charset="0"/>
                <a:ea typeface="Times New Roman" panose="02020603050405020304" pitchFamily="18" charset="0"/>
                <a:cs typeface="Times New Roman" panose="02020603050405020304" pitchFamily="18" charset="0"/>
              </a:rPr>
              <a:t>errorism and its different forms</a:t>
            </a:r>
            <a:br>
              <a:rPr lang="en-GB" sz="1800" kern="100" dirty="0">
                <a:solidFill>
                  <a:srgbClr val="374151"/>
                </a:solidFill>
                <a:effectLst/>
                <a:latin typeface="Calibri" panose="020F0502020204030204" pitchFamily="34" charset="0"/>
                <a:ea typeface="Calibri" panose="020F0502020204030204" pitchFamily="34" charset="0"/>
                <a:cs typeface="Times New Roman" panose="02020603050405020304" pitchFamily="18" charset="0"/>
              </a:rPr>
            </a:br>
            <a:endParaRPr lang="en-US" sz="2800" kern="1200" cap="all" spc="390" baseline="0" dirty="0">
              <a:solidFill>
                <a:schemeClr val="tx2"/>
              </a:solidFill>
              <a:latin typeface="+mj-lt"/>
              <a:ea typeface="+mj-ea"/>
              <a:cs typeface="+mj-cs"/>
            </a:endParaRPr>
          </a:p>
        </p:txBody>
      </p:sp>
      <p:sp>
        <p:nvSpPr>
          <p:cNvPr id="4" name="TextBox 3">
            <a:extLst>
              <a:ext uri="{FF2B5EF4-FFF2-40B4-BE49-F238E27FC236}">
                <a16:creationId xmlns:a16="http://schemas.microsoft.com/office/drawing/2014/main" id="{5FACFCEA-9CD2-84B3-C035-D8A17C5E959C}"/>
              </a:ext>
            </a:extLst>
          </p:cNvPr>
          <p:cNvSpPr txBox="1"/>
          <p:nvPr/>
        </p:nvSpPr>
        <p:spPr>
          <a:xfrm>
            <a:off x="6652858" y="630645"/>
            <a:ext cx="5108218" cy="5239127"/>
          </a:xfrm>
          <a:prstGeom prst="rect">
            <a:avLst/>
          </a:prstGeom>
          <a:noFill/>
        </p:spPr>
        <p:txBody>
          <a:bodyPr wrap="square" rtlCol="0">
            <a:spAutoFit/>
          </a:bodyPr>
          <a:lstStyle/>
          <a:p>
            <a:pPr>
              <a:lnSpc>
                <a:spcPct val="107000"/>
              </a:lnSpc>
              <a:spcAft>
                <a:spcPts val="800"/>
              </a:spcAft>
            </a:pPr>
            <a:r>
              <a:rPr lang="en-GB" sz="2800" kern="100" dirty="0">
                <a:latin typeface="Calibri" panose="020F0502020204030204" pitchFamily="34" charset="0"/>
                <a:ea typeface="Calibri" panose="020F0502020204030204" pitchFamily="34" charset="0"/>
                <a:cs typeface="Times New Roman" panose="02020603050405020304" pitchFamily="18" charset="0"/>
              </a:rPr>
              <a:t>C</a:t>
            </a: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ommon elements that many definitions share:</a:t>
            </a:r>
          </a:p>
          <a:p>
            <a:pPr>
              <a:lnSpc>
                <a:spcPct val="107000"/>
              </a:lnSpc>
              <a:spcAft>
                <a:spcPts val="800"/>
              </a:spcAft>
            </a:pP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buFont typeface="Arial" panose="020B0604020202020204" pitchFamily="34" charset="0"/>
              <a:buChar char="•"/>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Use of Violence or Threats</a:t>
            </a:r>
          </a:p>
          <a:p>
            <a:pPr marL="457200" indent="-457200">
              <a:lnSpc>
                <a:spcPct val="107000"/>
              </a:lnSpc>
              <a:spcAft>
                <a:spcPts val="800"/>
              </a:spcAft>
              <a:buFont typeface="Arial" panose="020B0604020202020204" pitchFamily="34" charset="0"/>
              <a:buChar char="•"/>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Political, Religious, or Ideological Motivation</a:t>
            </a:r>
          </a:p>
          <a:p>
            <a:pPr marL="457200" indent="-457200">
              <a:lnSpc>
                <a:spcPct val="107000"/>
              </a:lnSpc>
              <a:spcAft>
                <a:spcPts val="800"/>
              </a:spcAft>
              <a:buFont typeface="Arial" panose="020B0604020202020204" pitchFamily="34" charset="0"/>
              <a:buChar char="•"/>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Intention to Spread Fear</a:t>
            </a:r>
          </a:p>
          <a:p>
            <a:pPr marL="457200" indent="-457200">
              <a:lnSpc>
                <a:spcPct val="107000"/>
              </a:lnSpc>
              <a:spcAft>
                <a:spcPts val="800"/>
              </a:spcAft>
              <a:buFont typeface="Arial" panose="020B0604020202020204" pitchFamily="34" charset="0"/>
              <a:buChar char="•"/>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Targets and Victims</a:t>
            </a:r>
          </a:p>
          <a:p>
            <a:pPr marL="457200" indent="-457200">
              <a:lnSpc>
                <a:spcPct val="107000"/>
              </a:lnSpc>
              <a:spcAft>
                <a:spcPts val="800"/>
              </a:spcAft>
              <a:buFont typeface="Arial" panose="020B0604020202020204" pitchFamily="34" charset="0"/>
              <a:buChar char="•"/>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Non-State Actors</a:t>
            </a:r>
          </a:p>
          <a:p>
            <a:pPr>
              <a:lnSpc>
                <a:spcPct val="107000"/>
              </a:lnSpc>
              <a:spcAft>
                <a:spcPts val="800"/>
              </a:spcAft>
            </a:pPr>
            <a:endParaRPr lang="en-US" dirty="0"/>
          </a:p>
        </p:txBody>
      </p:sp>
      <p:pic>
        <p:nvPicPr>
          <p:cNvPr id="29" name="Picture 28" descr="A screen shot of a computer&#10;&#10;Description automatically generated">
            <a:extLst>
              <a:ext uri="{FF2B5EF4-FFF2-40B4-BE49-F238E27FC236}">
                <a16:creationId xmlns:a16="http://schemas.microsoft.com/office/drawing/2014/main" id="{1F1396AA-3C11-7161-A4F0-7C6CC7884B7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83120" y="869679"/>
            <a:ext cx="3984180" cy="2241765"/>
          </a:xfrm>
          <a:prstGeom prst="rect">
            <a:avLst/>
          </a:prstGeom>
        </p:spPr>
      </p:pic>
    </p:spTree>
    <p:extLst>
      <p:ext uri="{BB962C8B-B14F-4D97-AF65-F5344CB8AC3E}">
        <p14:creationId xmlns:p14="http://schemas.microsoft.com/office/powerpoint/2010/main" val="36676516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0859C-367B-C476-B629-AF124C26973C}"/>
              </a:ext>
            </a:extLst>
          </p:cNvPr>
          <p:cNvSpPr>
            <a:spLocks noGrp="1"/>
          </p:cNvSpPr>
          <p:nvPr>
            <p:ph type="title"/>
          </p:nvPr>
        </p:nvSpPr>
        <p:spPr>
          <a:xfrm>
            <a:off x="589560" y="856180"/>
            <a:ext cx="4560584" cy="1128068"/>
          </a:xfrm>
        </p:spPr>
        <p:txBody>
          <a:bodyPr anchor="ctr">
            <a:normAutofit/>
          </a:bodyPr>
          <a:lstStyle/>
          <a:p>
            <a:r>
              <a:rPr lang="en-GB" sz="4000" dirty="0">
                <a:latin typeface="Calibri" panose="020F0502020204030204" pitchFamily="34" charset="0"/>
                <a:cs typeface="Calibri" panose="020F0502020204030204" pitchFamily="34" charset="0"/>
              </a:rPr>
              <a:t>Defining Terrorism</a:t>
            </a:r>
          </a:p>
        </p:txBody>
      </p:sp>
      <p:sp>
        <p:nvSpPr>
          <p:cNvPr id="3" name="Content Placeholder 2">
            <a:extLst>
              <a:ext uri="{FF2B5EF4-FFF2-40B4-BE49-F238E27FC236}">
                <a16:creationId xmlns:a16="http://schemas.microsoft.com/office/drawing/2014/main" id="{94DFCB16-F736-9A0D-B8F2-476DA81BD356}"/>
              </a:ext>
            </a:extLst>
          </p:cNvPr>
          <p:cNvSpPr>
            <a:spLocks noGrp="1"/>
          </p:cNvSpPr>
          <p:nvPr>
            <p:ph idx="1"/>
          </p:nvPr>
        </p:nvSpPr>
        <p:spPr>
          <a:xfrm>
            <a:off x="590719" y="2079063"/>
            <a:ext cx="4559425" cy="3979585"/>
          </a:xfrm>
        </p:spPr>
        <p:txBody>
          <a:bodyPr anchor="ctr">
            <a:normAutofit/>
          </a:bodyPr>
          <a:lstStyle/>
          <a:p>
            <a:r>
              <a:rPr lang="en-GB" sz="2400" dirty="0">
                <a:latin typeface="Calibri" panose="020F0502020204030204" pitchFamily="34" charset="0"/>
                <a:cs typeface="Calibri" panose="020F0502020204030204" pitchFamily="34" charset="0"/>
              </a:rPr>
              <a:t>Why should there be a definition for ‘terrorism’?</a:t>
            </a:r>
          </a:p>
          <a:p>
            <a:endParaRPr lang="en-GB" sz="2400" dirty="0">
              <a:latin typeface="Calibri" panose="020F0502020204030204" pitchFamily="34" charset="0"/>
              <a:cs typeface="Calibri" panose="020F0502020204030204" pitchFamily="34" charset="0"/>
            </a:endParaRPr>
          </a:p>
          <a:p>
            <a:pPr lvl="1"/>
            <a:r>
              <a:rPr lang="en-GB" sz="2400" dirty="0">
                <a:latin typeface="Calibri" panose="020F0502020204030204" pitchFamily="34" charset="0"/>
                <a:cs typeface="Calibri" panose="020F0502020204030204" pitchFamily="34" charset="0"/>
              </a:rPr>
              <a:t>Can you think of a definition of terrorism?</a:t>
            </a:r>
          </a:p>
          <a:p>
            <a:pPr lvl="1"/>
            <a:r>
              <a:rPr lang="en-GB" sz="2400" dirty="0">
                <a:latin typeface="Calibri" panose="020F0502020204030204" pitchFamily="34" charset="0"/>
                <a:cs typeface="Calibri" panose="020F0502020204030204" pitchFamily="34" charset="0"/>
              </a:rPr>
              <a:t>What should we use a definition of terrorism for?</a:t>
            </a:r>
          </a:p>
        </p:txBody>
      </p:sp>
      <p:pic>
        <p:nvPicPr>
          <p:cNvPr id="1026" name="Picture 2" descr="The Importance of Definitions">
            <a:extLst>
              <a:ext uri="{FF2B5EF4-FFF2-40B4-BE49-F238E27FC236}">
                <a16:creationId xmlns:a16="http://schemas.microsoft.com/office/drawing/2014/main" id="{B5CEC418-71D7-AC2F-1C5E-BFB9D451D5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673" r="13728"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20634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3F48B-1997-81F8-C231-50B9ACE2B661}"/>
              </a:ext>
            </a:extLst>
          </p:cNvPr>
          <p:cNvSpPr>
            <a:spLocks noGrp="1"/>
          </p:cNvSpPr>
          <p:nvPr>
            <p:ph type="title"/>
          </p:nvPr>
        </p:nvSpPr>
        <p:spPr>
          <a:xfrm>
            <a:off x="474427" y="392224"/>
            <a:ext cx="9984615" cy="1000601"/>
          </a:xfrm>
        </p:spPr>
        <p:txBody>
          <a:bodyPr>
            <a:normAutofit fontScale="90000"/>
          </a:bodyPr>
          <a:lstStyle/>
          <a:p>
            <a:r>
              <a:rPr lang="en-GB" sz="6000" dirty="0">
                <a:latin typeface="Calibri" panose="020F0502020204030204" pitchFamily="34" charset="0"/>
                <a:cs typeface="Calibri" panose="020F0502020204030204" pitchFamily="34" charset="0"/>
              </a:rPr>
              <a:t>Terrorism Act 2000</a:t>
            </a:r>
          </a:p>
        </p:txBody>
      </p:sp>
      <p:pic>
        <p:nvPicPr>
          <p:cNvPr id="4" name="Picture 3" descr="Miranda detention is a &quot;defining point&quot; - Index on Censorship Index on  Censorship">
            <a:extLst>
              <a:ext uri="{FF2B5EF4-FFF2-40B4-BE49-F238E27FC236}">
                <a16:creationId xmlns:a16="http://schemas.microsoft.com/office/drawing/2014/main" id="{287513F9-6D2D-AF52-6C16-587CBA6A8D5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929" r="2870" b="-1"/>
          <a:stretch/>
        </p:blipFill>
        <p:spPr bwMode="auto">
          <a:xfrm>
            <a:off x="8183588" y="560565"/>
            <a:ext cx="3533985" cy="272819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BEA74D8-55D0-2DDD-FA26-18E6AF7B41EC}"/>
              </a:ext>
            </a:extLst>
          </p:cNvPr>
          <p:cNvSpPr>
            <a:spLocks noGrp="1"/>
          </p:cNvSpPr>
          <p:nvPr>
            <p:ph idx="1"/>
          </p:nvPr>
        </p:nvSpPr>
        <p:spPr>
          <a:xfrm>
            <a:off x="634182" y="1502644"/>
            <a:ext cx="10766322" cy="4963131"/>
          </a:xfrm>
        </p:spPr>
        <p:txBody>
          <a:bodyPr anchor="t">
            <a:noAutofit/>
          </a:bodyPr>
          <a:lstStyle/>
          <a:p>
            <a:pPr marL="0" indent="0">
              <a:spcBef>
                <a:spcPct val="50000"/>
              </a:spcBef>
              <a:buNone/>
              <a:defRPr/>
            </a:pPr>
            <a:r>
              <a:rPr lang="en-US" altLang="en-US" sz="1600" u="sng" dirty="0">
                <a:latin typeface="Calibri" panose="020F0502020204030204" pitchFamily="34" charset="0"/>
                <a:cs typeface="Calibri" panose="020F0502020204030204" pitchFamily="34" charset="0"/>
              </a:rPr>
              <a:t>“Terrorism” </a:t>
            </a:r>
          </a:p>
          <a:p>
            <a:pPr>
              <a:spcBef>
                <a:spcPct val="50000"/>
              </a:spcBef>
              <a:defRPr/>
            </a:pPr>
            <a:r>
              <a:rPr lang="en-US" altLang="en-US" sz="1600" dirty="0">
                <a:latin typeface="Calibri" panose="020F0502020204030204" pitchFamily="34" charset="0"/>
                <a:cs typeface="Calibri" panose="020F0502020204030204" pitchFamily="34" charset="0"/>
              </a:rPr>
              <a:t>The use or threat of “action” where -</a:t>
            </a:r>
          </a:p>
          <a:p>
            <a:pPr marL="342900" indent="-342900">
              <a:buAutoNum type="alphaLcParenBoth"/>
            </a:pPr>
            <a:r>
              <a:rPr lang="en-US" altLang="en-US" sz="1600" dirty="0">
                <a:latin typeface="Calibri" panose="020F0502020204030204" pitchFamily="34" charset="0"/>
                <a:cs typeface="Calibri" panose="020F0502020204030204" pitchFamily="34" charset="0"/>
              </a:rPr>
              <a:t>involves serious violence against a person,</a:t>
            </a:r>
          </a:p>
          <a:p>
            <a:pPr marL="0" indent="0">
              <a:buNone/>
            </a:pPr>
            <a:r>
              <a:rPr lang="en-US" altLang="en-US" sz="1600" dirty="0">
                <a:latin typeface="Calibri" panose="020F0502020204030204" pitchFamily="34" charset="0"/>
                <a:cs typeface="Calibri" panose="020F0502020204030204" pitchFamily="34" charset="0"/>
              </a:rPr>
              <a:t>(b) involves serious damage to property,</a:t>
            </a:r>
          </a:p>
          <a:p>
            <a:pPr marL="0" indent="0">
              <a:buNone/>
            </a:pPr>
            <a:r>
              <a:rPr lang="en-US" altLang="en-US" sz="1600" dirty="0">
                <a:latin typeface="Calibri" panose="020F0502020204030204" pitchFamily="34" charset="0"/>
                <a:cs typeface="Calibri" panose="020F0502020204030204" pitchFamily="34" charset="0"/>
              </a:rPr>
              <a:t>(c) endangers a person's life, other than that of the person committing the action,</a:t>
            </a:r>
          </a:p>
          <a:p>
            <a:pPr marL="0" indent="0">
              <a:buNone/>
            </a:pPr>
            <a:r>
              <a:rPr lang="en-US" altLang="en-US" sz="1600" dirty="0">
                <a:latin typeface="Calibri" panose="020F0502020204030204" pitchFamily="34" charset="0"/>
                <a:cs typeface="Calibri" panose="020F0502020204030204" pitchFamily="34" charset="0"/>
              </a:rPr>
              <a:t>(d) creates a serious risk to the health or safety of the public or a section of the public, or</a:t>
            </a:r>
          </a:p>
          <a:p>
            <a:pPr marL="0" indent="0">
              <a:buNone/>
            </a:pPr>
            <a:r>
              <a:rPr lang="en-US" altLang="en-US" sz="1600" dirty="0">
                <a:latin typeface="Calibri" panose="020F0502020204030204" pitchFamily="34" charset="0"/>
                <a:cs typeface="Calibri" panose="020F0502020204030204" pitchFamily="34" charset="0"/>
              </a:rPr>
              <a:t>(e) is designed seriously to interfere with or seriously to disrupt an electronic system,</a:t>
            </a:r>
          </a:p>
          <a:p>
            <a:pPr indent="-228600">
              <a:buFont typeface="Arial" panose="020B0604020202020204" pitchFamily="34" charset="0"/>
              <a:buChar char="•"/>
            </a:pPr>
            <a:endParaRPr lang="en-US" altLang="en-US" sz="1600" dirty="0">
              <a:latin typeface="Calibri" panose="020F0502020204030204" pitchFamily="34" charset="0"/>
              <a:cs typeface="Calibri" panose="020F0502020204030204" pitchFamily="34" charset="0"/>
            </a:endParaRPr>
          </a:p>
          <a:p>
            <a:pPr indent="-228600">
              <a:buFont typeface="Arial" panose="020B0604020202020204" pitchFamily="34" charset="0"/>
              <a:buChar char="•"/>
            </a:pPr>
            <a:r>
              <a:rPr lang="en-US" altLang="en-US" sz="1600" dirty="0">
                <a:latin typeface="Calibri" panose="020F0502020204030204" pitchFamily="34" charset="0"/>
                <a:cs typeface="Calibri" panose="020F0502020204030204" pitchFamily="34" charset="0"/>
              </a:rPr>
              <a:t>to influence the government, or an international governmental </a:t>
            </a:r>
            <a:r>
              <a:rPr lang="en-US" altLang="en-US" sz="1600" dirty="0" err="1">
                <a:latin typeface="Calibri" panose="020F0502020204030204" pitchFamily="34" charset="0"/>
                <a:cs typeface="Calibri" panose="020F0502020204030204" pitchFamily="34" charset="0"/>
              </a:rPr>
              <a:t>organisation</a:t>
            </a:r>
            <a:r>
              <a:rPr lang="en-US" altLang="en-US" sz="1600" dirty="0">
                <a:latin typeface="Calibri" panose="020F0502020204030204" pitchFamily="34" charset="0"/>
                <a:cs typeface="Calibri" panose="020F0502020204030204" pitchFamily="34" charset="0"/>
              </a:rPr>
              <a:t>, </a:t>
            </a:r>
          </a:p>
          <a:p>
            <a:pPr indent="-228600">
              <a:buFont typeface="Arial" panose="020B0604020202020204" pitchFamily="34" charset="0"/>
              <a:buChar char="•"/>
            </a:pPr>
            <a:r>
              <a:rPr lang="en-US" altLang="en-US" sz="1600" dirty="0">
                <a:latin typeface="Calibri" panose="020F0502020204030204" pitchFamily="34" charset="0"/>
                <a:cs typeface="Calibri" panose="020F0502020204030204" pitchFamily="34" charset="0"/>
              </a:rPr>
              <a:t>Or to intimidate the public, or a section of the public, </a:t>
            </a:r>
          </a:p>
          <a:p>
            <a:pPr indent="-228600">
              <a:buFont typeface="Arial" panose="020B0604020202020204" pitchFamily="34" charset="0"/>
              <a:buChar char="•"/>
            </a:pPr>
            <a:r>
              <a:rPr lang="en-US" altLang="en-US" sz="1600" dirty="0">
                <a:latin typeface="Calibri" panose="020F0502020204030204" pitchFamily="34" charset="0"/>
                <a:cs typeface="Calibri" panose="020F0502020204030204" pitchFamily="34" charset="0"/>
              </a:rPr>
              <a:t>Or the purpose of advancing</a:t>
            </a:r>
          </a:p>
          <a:p>
            <a:pPr indent="-228600">
              <a:spcBef>
                <a:spcPct val="50000"/>
              </a:spcBef>
              <a:buFont typeface="Arial" panose="020B0604020202020204" pitchFamily="34" charset="0"/>
              <a:buChar char="•"/>
              <a:defRPr/>
            </a:pPr>
            <a:r>
              <a:rPr lang="en-US" altLang="en-US" sz="1600" dirty="0">
                <a:latin typeface="Calibri" panose="020F0502020204030204" pitchFamily="34" charset="0"/>
                <a:cs typeface="Calibri" panose="020F0502020204030204" pitchFamily="34" charset="0"/>
              </a:rPr>
              <a:t>A </a:t>
            </a:r>
            <a:r>
              <a:rPr lang="en-US" altLang="en-US" sz="1600" u="sng" dirty="0">
                <a:latin typeface="Calibri" panose="020F0502020204030204" pitchFamily="34" charset="0"/>
                <a:cs typeface="Calibri" panose="020F0502020204030204" pitchFamily="34" charset="0"/>
              </a:rPr>
              <a:t>Political, Racial, Religious or Ideological </a:t>
            </a:r>
            <a:r>
              <a:rPr lang="en-US" altLang="en-US" sz="1600" dirty="0">
                <a:latin typeface="Calibri" panose="020F0502020204030204" pitchFamily="34" charset="0"/>
                <a:cs typeface="Calibri" panose="020F0502020204030204" pitchFamily="34" charset="0"/>
              </a:rPr>
              <a:t>(PRRI) Cause. </a:t>
            </a:r>
          </a:p>
        </p:txBody>
      </p:sp>
    </p:spTree>
    <p:extLst>
      <p:ext uri="{BB962C8B-B14F-4D97-AF65-F5344CB8AC3E}">
        <p14:creationId xmlns:p14="http://schemas.microsoft.com/office/powerpoint/2010/main" val="13732762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31" name="Rectangle 30">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32" name="Straight Connector 31">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35" name="Rectangle 34">
            <a:extLst>
              <a:ext uri="{FF2B5EF4-FFF2-40B4-BE49-F238E27FC236}">
                <a16:creationId xmlns:a16="http://schemas.microsoft.com/office/drawing/2014/main" id="{4905C695-F54E-4EF8-8AEF-811D460E7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485CD2A3-2099-476E-9A85-55DC735FA2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159026"/>
            <a:ext cx="5938866"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DAFE32-8F2E-B4F1-51E1-426289192EF3}"/>
              </a:ext>
            </a:extLst>
          </p:cNvPr>
          <p:cNvSpPr>
            <a:spLocks noGrp="1"/>
          </p:cNvSpPr>
          <p:nvPr>
            <p:ph type="title"/>
          </p:nvPr>
        </p:nvSpPr>
        <p:spPr>
          <a:xfrm>
            <a:off x="6759295" y="1066801"/>
            <a:ext cx="4612277" cy="2077328"/>
          </a:xfrm>
        </p:spPr>
        <p:txBody>
          <a:bodyPr vert="horz" lIns="91440" tIns="45720" rIns="91440" bIns="45720" rtlCol="0" anchor="ctr">
            <a:normAutofit/>
          </a:bodyPr>
          <a:lstStyle/>
          <a:p>
            <a:pPr algn="ctr"/>
            <a:r>
              <a:rPr lang="en-US" sz="2800" kern="1200" cap="all" spc="390" baseline="0" dirty="0">
                <a:solidFill>
                  <a:schemeClr val="tx2"/>
                </a:solidFill>
                <a:latin typeface="Calibri" panose="020F0502020204030204" pitchFamily="34" charset="0"/>
                <a:cs typeface="Calibri" panose="020F0502020204030204" pitchFamily="34" charset="0"/>
              </a:rPr>
              <a:t>Defining Terrorism</a:t>
            </a:r>
          </a:p>
        </p:txBody>
      </p:sp>
      <p:sp>
        <p:nvSpPr>
          <p:cNvPr id="3" name="Content Placeholder 2">
            <a:extLst>
              <a:ext uri="{FF2B5EF4-FFF2-40B4-BE49-F238E27FC236}">
                <a16:creationId xmlns:a16="http://schemas.microsoft.com/office/drawing/2014/main" id="{AC2BBC46-4E4E-3CB4-CC8F-ABC585BD4830}"/>
              </a:ext>
            </a:extLst>
          </p:cNvPr>
          <p:cNvSpPr>
            <a:spLocks noGrp="1"/>
          </p:cNvSpPr>
          <p:nvPr>
            <p:ph idx="1"/>
          </p:nvPr>
        </p:nvSpPr>
        <p:spPr>
          <a:xfrm>
            <a:off x="6759295" y="4876803"/>
            <a:ext cx="4635470" cy="1233323"/>
          </a:xfrm>
        </p:spPr>
        <p:txBody>
          <a:bodyPr vert="horz" lIns="91440" tIns="45720" rIns="91440" bIns="45720" rtlCol="0" anchor="t">
            <a:normAutofit/>
          </a:bodyPr>
          <a:lstStyle/>
          <a:p>
            <a:pPr algn="ctr">
              <a:lnSpc>
                <a:spcPct val="100000"/>
              </a:lnSpc>
            </a:pPr>
            <a:r>
              <a:rPr lang="en-US" sz="2800" dirty="0">
                <a:latin typeface="Calibri" panose="020F0502020204030204" pitchFamily="34" charset="0"/>
                <a:cs typeface="Calibri" panose="020F0502020204030204" pitchFamily="34" charset="0"/>
              </a:rPr>
              <a:t>Why do you think defining terrorism is so difficult?</a:t>
            </a:r>
          </a:p>
        </p:txBody>
      </p:sp>
      <p:pic>
        <p:nvPicPr>
          <p:cNvPr id="5" name="Picture 4" descr="Empty speech bubbles">
            <a:extLst>
              <a:ext uri="{FF2B5EF4-FFF2-40B4-BE49-F238E27FC236}">
                <a16:creationId xmlns:a16="http://schemas.microsoft.com/office/drawing/2014/main" id="{321A8C13-EDCF-E6F9-6714-AD95974C7E3B}"/>
              </a:ext>
            </a:extLst>
          </p:cNvPr>
          <p:cNvPicPr>
            <a:picLocks noChangeAspect="1"/>
          </p:cNvPicPr>
          <p:nvPr/>
        </p:nvPicPr>
        <p:blipFill rotWithShape="1">
          <a:blip r:embed="rId3"/>
          <a:srcRect t="5516" b="10215"/>
          <a:stretch/>
        </p:blipFill>
        <p:spPr>
          <a:xfrm>
            <a:off x="542434" y="2023744"/>
            <a:ext cx="5011133" cy="2818739"/>
          </a:xfrm>
          <a:prstGeom prst="rect">
            <a:avLst/>
          </a:prstGeom>
        </p:spPr>
      </p:pic>
      <p:grpSp>
        <p:nvGrpSpPr>
          <p:cNvPr id="39" name="Group 38">
            <a:extLst>
              <a:ext uri="{FF2B5EF4-FFF2-40B4-BE49-F238E27FC236}">
                <a16:creationId xmlns:a16="http://schemas.microsoft.com/office/drawing/2014/main" id="{E92979E8-2E86-433E-A7E4-5F102E45A8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31691" y="4237480"/>
            <a:ext cx="867485" cy="115439"/>
            <a:chOff x="8910933" y="1861308"/>
            <a:chExt cx="867485" cy="115439"/>
          </a:xfrm>
        </p:grpSpPr>
        <p:sp>
          <p:nvSpPr>
            <p:cNvPr id="40" name="Rectangle 39">
              <a:extLst>
                <a:ext uri="{FF2B5EF4-FFF2-40B4-BE49-F238E27FC236}">
                  <a16:creationId xmlns:a16="http://schemas.microsoft.com/office/drawing/2014/main" id="{CDDEF0D5-EF9F-43D4-BF40-27A3121E02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41" name="Straight Connector 40">
              <a:extLst>
                <a:ext uri="{FF2B5EF4-FFF2-40B4-BE49-F238E27FC236}">
                  <a16:creationId xmlns:a16="http://schemas.microsoft.com/office/drawing/2014/main" id="{71438B34-2B34-4614-B3B4-D099271503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2C691BDB-93D3-4721-903C-45DD9590F1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6761394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What Is Unconscious Bias, and How Do We Fix It? | J&amp;J Editorial">
            <a:extLst>
              <a:ext uri="{FF2B5EF4-FFF2-40B4-BE49-F238E27FC236}">
                <a16:creationId xmlns:a16="http://schemas.microsoft.com/office/drawing/2014/main" id="{A3CDC61F-6F26-E4EA-09F2-4524A3F6EE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973"/>
          <a:stretch/>
        </p:blipFill>
        <p:spPr bwMode="auto">
          <a:xfrm>
            <a:off x="630562" y="623275"/>
            <a:ext cx="3856352" cy="264485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Sensational Books | Visit the Bodleian Libraries">
            <a:extLst>
              <a:ext uri="{FF2B5EF4-FFF2-40B4-BE49-F238E27FC236}">
                <a16:creationId xmlns:a16="http://schemas.microsoft.com/office/drawing/2014/main" id="{C55F3FC1-E4C2-B6E0-75B8-BB40C7BACA5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067" b="6408"/>
          <a:stretch/>
        </p:blipFill>
        <p:spPr bwMode="auto">
          <a:xfrm>
            <a:off x="629743" y="3586297"/>
            <a:ext cx="3857990" cy="264486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10A001E-9869-E092-38C8-FE9250BB2072}"/>
              </a:ext>
            </a:extLst>
          </p:cNvPr>
          <p:cNvSpPr>
            <a:spLocks noGrp="1"/>
          </p:cNvSpPr>
          <p:nvPr>
            <p:ph type="title"/>
          </p:nvPr>
        </p:nvSpPr>
        <p:spPr>
          <a:xfrm>
            <a:off x="5465660" y="623275"/>
            <a:ext cx="6095778" cy="1597228"/>
          </a:xfrm>
        </p:spPr>
        <p:txBody>
          <a:bodyPr>
            <a:normAutofit/>
          </a:bodyPr>
          <a:lstStyle/>
          <a:p>
            <a:r>
              <a:rPr lang="en-GB" sz="4600" dirty="0">
                <a:latin typeface="Calibri" panose="020F0502020204030204" pitchFamily="34" charset="0"/>
                <a:cs typeface="Calibri" panose="020F0502020204030204" pitchFamily="34" charset="0"/>
              </a:rPr>
              <a:t>Differing approaches to Defining “Terrorism”</a:t>
            </a:r>
          </a:p>
        </p:txBody>
      </p:sp>
      <p:sp>
        <p:nvSpPr>
          <p:cNvPr id="3" name="Content Placeholder 2">
            <a:extLst>
              <a:ext uri="{FF2B5EF4-FFF2-40B4-BE49-F238E27FC236}">
                <a16:creationId xmlns:a16="http://schemas.microsoft.com/office/drawing/2014/main" id="{21440EF8-DC1B-50A5-0EE6-D82D697921CB}"/>
              </a:ext>
            </a:extLst>
          </p:cNvPr>
          <p:cNvSpPr>
            <a:spLocks noGrp="1"/>
          </p:cNvSpPr>
          <p:nvPr>
            <p:ph idx="1"/>
          </p:nvPr>
        </p:nvSpPr>
        <p:spPr>
          <a:xfrm>
            <a:off x="5465660" y="2998278"/>
            <a:ext cx="5802108" cy="2728198"/>
          </a:xfrm>
        </p:spPr>
        <p:txBody>
          <a:bodyPr anchor="t">
            <a:noAutofit/>
          </a:bodyPr>
          <a:lstStyle/>
          <a:p>
            <a:pPr algn="ctr"/>
            <a:r>
              <a:rPr lang="en-GB" sz="2800" dirty="0">
                <a:latin typeface="Calibri" panose="020F0502020204030204" pitchFamily="34" charset="0"/>
                <a:cs typeface="Calibri" panose="020F0502020204030204" pitchFamily="34" charset="0"/>
              </a:rPr>
              <a:t>Legal</a:t>
            </a:r>
          </a:p>
          <a:p>
            <a:pPr algn="ctr"/>
            <a:r>
              <a:rPr lang="en-GB" sz="2800" dirty="0">
                <a:latin typeface="Calibri" panose="020F0502020204030204" pitchFamily="34" charset="0"/>
                <a:cs typeface="Calibri" panose="020F0502020204030204" pitchFamily="34" charset="0"/>
              </a:rPr>
              <a:t>Academic</a:t>
            </a:r>
          </a:p>
          <a:p>
            <a:pPr algn="ctr"/>
            <a:r>
              <a:rPr lang="en-GB" sz="2800" dirty="0">
                <a:latin typeface="Calibri" panose="020F0502020204030204" pitchFamily="34" charset="0"/>
                <a:cs typeface="Calibri" panose="020F0502020204030204" pitchFamily="34" charset="0"/>
              </a:rPr>
              <a:t>Political</a:t>
            </a:r>
          </a:p>
          <a:p>
            <a:pPr marL="0" indent="0">
              <a:buNone/>
            </a:pPr>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How might definitions change through each of these lenses?</a:t>
            </a:r>
          </a:p>
        </p:txBody>
      </p:sp>
    </p:spTree>
    <p:extLst>
      <p:ext uri="{BB962C8B-B14F-4D97-AF65-F5344CB8AC3E}">
        <p14:creationId xmlns:p14="http://schemas.microsoft.com/office/powerpoint/2010/main" val="25763426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5C224-6BB0-FC40-547D-79768A161474}"/>
              </a:ext>
            </a:extLst>
          </p:cNvPr>
          <p:cNvSpPr>
            <a:spLocks noGrp="1"/>
          </p:cNvSpPr>
          <p:nvPr>
            <p:ph type="title"/>
          </p:nvPr>
        </p:nvSpPr>
        <p:spPr>
          <a:xfrm>
            <a:off x="590719" y="547910"/>
            <a:ext cx="4560584" cy="1128068"/>
          </a:xfrm>
        </p:spPr>
        <p:txBody>
          <a:bodyPr anchor="ctr">
            <a:normAutofit fontScale="90000"/>
          </a:bodyPr>
          <a:lstStyle/>
          <a:p>
            <a:r>
              <a:rPr lang="en-GB" sz="3700" dirty="0">
                <a:latin typeface="Calibri" panose="020F0502020204030204" pitchFamily="34" charset="0"/>
                <a:cs typeface="Calibri" panose="020F0502020204030204" pitchFamily="34" charset="0"/>
              </a:rPr>
              <a:t>Defining Terrorism – Legal Approach</a:t>
            </a:r>
          </a:p>
        </p:txBody>
      </p:sp>
      <p:sp>
        <p:nvSpPr>
          <p:cNvPr id="3" name="Content Placeholder 2">
            <a:extLst>
              <a:ext uri="{FF2B5EF4-FFF2-40B4-BE49-F238E27FC236}">
                <a16:creationId xmlns:a16="http://schemas.microsoft.com/office/drawing/2014/main" id="{A052A097-7B0F-A5DC-025A-263F1209152A}"/>
              </a:ext>
            </a:extLst>
          </p:cNvPr>
          <p:cNvSpPr>
            <a:spLocks noGrp="1"/>
          </p:cNvSpPr>
          <p:nvPr>
            <p:ph idx="1"/>
          </p:nvPr>
        </p:nvSpPr>
        <p:spPr>
          <a:xfrm>
            <a:off x="590719" y="2330505"/>
            <a:ext cx="4559425" cy="3979585"/>
          </a:xfrm>
        </p:spPr>
        <p:txBody>
          <a:bodyPr anchor="ctr">
            <a:normAutofit lnSpcReduction="10000"/>
          </a:bodyPr>
          <a:lstStyle/>
          <a:p>
            <a:r>
              <a:rPr lang="en-GB" sz="2000" dirty="0">
                <a:latin typeface="Calibri" panose="020F0502020204030204" pitchFamily="34" charset="0"/>
                <a:cs typeface="Calibri" panose="020F0502020204030204" pitchFamily="34" charset="0"/>
              </a:rPr>
              <a:t>Provide a framework to view and tackle terrorist activity through the application of legislation.</a:t>
            </a:r>
          </a:p>
          <a:p>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Historically, legislation relating to terrorism has been introduced as a ‘knee jerk’ reaction to some situation or event.</a:t>
            </a:r>
          </a:p>
          <a:p>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The Terrorism Act 2000 changed this pattern. However, post- 9/11 further legislation was rushed through. </a:t>
            </a:r>
          </a:p>
          <a:p>
            <a:endParaRPr lang="en-GB" sz="2000" dirty="0"/>
          </a:p>
        </p:txBody>
      </p:sp>
      <p:pic>
        <p:nvPicPr>
          <p:cNvPr id="4" name="Picture 2" descr="Current Index to Legal Periodicals | HeinOnline">
            <a:extLst>
              <a:ext uri="{FF2B5EF4-FFF2-40B4-BE49-F238E27FC236}">
                <a16:creationId xmlns:a16="http://schemas.microsoft.com/office/drawing/2014/main" id="{CD88ABFC-5299-C866-C44B-96812DBECFF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680" r="19551"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98719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AB6BD-DF85-AAD3-492D-9698CDE051A5}"/>
              </a:ext>
            </a:extLst>
          </p:cNvPr>
          <p:cNvSpPr>
            <a:spLocks noGrp="1"/>
          </p:cNvSpPr>
          <p:nvPr>
            <p:ph type="title"/>
          </p:nvPr>
        </p:nvSpPr>
        <p:spPr>
          <a:xfrm>
            <a:off x="587988" y="408657"/>
            <a:ext cx="6497580" cy="1638377"/>
          </a:xfrm>
        </p:spPr>
        <p:txBody>
          <a:bodyPr anchor="ctr">
            <a:normAutofit fontScale="90000"/>
          </a:bodyPr>
          <a:lstStyle/>
          <a:p>
            <a:r>
              <a:rPr lang="en-GB" sz="4800" dirty="0">
                <a:latin typeface="Calibri" panose="020F0502020204030204" pitchFamily="34" charset="0"/>
                <a:cs typeface="Calibri" panose="020F0502020204030204" pitchFamily="34" charset="0"/>
              </a:rPr>
              <a:t>Defining Terrorism - Academic Approach</a:t>
            </a:r>
          </a:p>
        </p:txBody>
      </p:sp>
      <p:sp>
        <p:nvSpPr>
          <p:cNvPr id="3" name="Content Placeholder 2">
            <a:extLst>
              <a:ext uri="{FF2B5EF4-FFF2-40B4-BE49-F238E27FC236}">
                <a16:creationId xmlns:a16="http://schemas.microsoft.com/office/drawing/2014/main" id="{6775CA2D-3099-F67D-463E-25CBC3D58B9F}"/>
              </a:ext>
            </a:extLst>
          </p:cNvPr>
          <p:cNvSpPr>
            <a:spLocks noGrp="1"/>
          </p:cNvSpPr>
          <p:nvPr>
            <p:ph idx="1"/>
          </p:nvPr>
        </p:nvSpPr>
        <p:spPr>
          <a:xfrm>
            <a:off x="587988" y="2338545"/>
            <a:ext cx="5837750" cy="3799139"/>
          </a:xfrm>
        </p:spPr>
        <p:txBody>
          <a:bodyPr anchor="ctr">
            <a:noAutofit/>
          </a:bodyPr>
          <a:lstStyle/>
          <a:p>
            <a:pPr indent="-228600">
              <a:spcAft>
                <a:spcPts val="600"/>
              </a:spcAft>
              <a:buFont typeface="Arial" panose="020B0604020202020204" pitchFamily="34" charset="0"/>
              <a:buChar char="•"/>
            </a:pPr>
            <a:r>
              <a:rPr lang="en-US" sz="1800" dirty="0">
                <a:latin typeface="Calibri" panose="020F0502020204030204" pitchFamily="34" charset="0"/>
                <a:cs typeface="Calibri" panose="020F0502020204030204" pitchFamily="34" charset="0"/>
              </a:rPr>
              <a:t>Definitions of terrorism by academics tend to mirror the disciplines of those who devise them </a:t>
            </a:r>
            <a:r>
              <a:rPr lang="en-US" sz="1800" dirty="0" err="1">
                <a:latin typeface="Calibri" panose="020F0502020204030204" pitchFamily="34" charset="0"/>
                <a:cs typeface="Calibri" panose="020F0502020204030204" pitchFamily="34" charset="0"/>
              </a:rPr>
              <a:t>e.g</a:t>
            </a:r>
            <a:r>
              <a:rPr lang="en-US" sz="1800" dirty="0">
                <a:latin typeface="Calibri" panose="020F0502020204030204" pitchFamily="34" charset="0"/>
                <a:cs typeface="Calibri" panose="020F0502020204030204" pitchFamily="34" charset="0"/>
              </a:rPr>
              <a:t> former police officers and psychologists. </a:t>
            </a:r>
          </a:p>
          <a:p>
            <a:pPr indent="-228600">
              <a:spcAft>
                <a:spcPts val="600"/>
              </a:spcAft>
              <a:buFont typeface="Arial" panose="020B0604020202020204" pitchFamily="34" charset="0"/>
              <a:buChar char="•"/>
            </a:pPr>
            <a:r>
              <a:rPr lang="en-US" sz="1800" dirty="0">
                <a:latin typeface="Calibri" panose="020F0502020204030204" pitchFamily="34" charset="0"/>
                <a:cs typeface="Calibri" panose="020F0502020204030204" pitchFamily="34" charset="0"/>
              </a:rPr>
              <a:t>Social psychologists argue that terrorism is a </a:t>
            </a:r>
            <a:r>
              <a:rPr lang="en-US" sz="1800" u="sng" dirty="0">
                <a:latin typeface="Calibri" panose="020F0502020204030204" pitchFamily="34" charset="0"/>
                <a:cs typeface="Calibri" panose="020F0502020204030204" pitchFamily="34" charset="0"/>
              </a:rPr>
              <a:t>product of group processes or dynamics</a:t>
            </a:r>
            <a:r>
              <a:rPr lang="en-US" sz="1800" dirty="0">
                <a:latin typeface="Calibri" panose="020F0502020204030204" pitchFamily="34" charset="0"/>
                <a:cs typeface="Calibri" panose="020F0502020204030204" pitchFamily="34" charset="0"/>
              </a:rPr>
              <a:t> (McCauley </a:t>
            </a:r>
            <a:r>
              <a:rPr lang="en-US" sz="1800" i="1" dirty="0">
                <a:latin typeface="Calibri" panose="020F0502020204030204" pitchFamily="34" charset="0"/>
                <a:cs typeface="Calibri" panose="020F0502020204030204" pitchFamily="34" charset="0"/>
              </a:rPr>
              <a:t>et al</a:t>
            </a:r>
            <a:r>
              <a:rPr lang="en-US" sz="1800" dirty="0">
                <a:latin typeface="Calibri" panose="020F0502020204030204" pitchFamily="34" charset="0"/>
                <a:cs typeface="Calibri" panose="020F0502020204030204" pitchFamily="34" charset="0"/>
              </a:rPr>
              <a:t>, 1972) </a:t>
            </a:r>
          </a:p>
          <a:p>
            <a:pPr indent="-228600">
              <a:spcAft>
                <a:spcPts val="600"/>
              </a:spcAft>
              <a:buFont typeface="Arial" panose="020B0604020202020204" pitchFamily="34" charset="0"/>
              <a:buChar char="•"/>
            </a:pPr>
            <a:r>
              <a:rPr lang="en-US" sz="1800" dirty="0">
                <a:latin typeface="Calibri" panose="020F0502020204030204" pitchFamily="34" charset="0"/>
                <a:cs typeface="Calibri" panose="020F0502020204030204" pitchFamily="34" charset="0"/>
              </a:rPr>
              <a:t>Psychoanalysts deem it to be the tool of </a:t>
            </a:r>
            <a:r>
              <a:rPr lang="en-US" sz="1800" u="sng" dirty="0">
                <a:latin typeface="Calibri" panose="020F0502020204030204" pitchFamily="34" charset="0"/>
                <a:cs typeface="Calibri" panose="020F0502020204030204" pitchFamily="34" charset="0"/>
              </a:rPr>
              <a:t>unconscious patriarchal impulses</a:t>
            </a:r>
            <a:r>
              <a:rPr lang="en-US" sz="1800" dirty="0">
                <a:latin typeface="Calibri" panose="020F0502020204030204" pitchFamily="34" charset="0"/>
                <a:cs typeface="Calibri" panose="020F0502020204030204" pitchFamily="34" charset="0"/>
              </a:rPr>
              <a:t> (Konrad, 1979) </a:t>
            </a:r>
          </a:p>
          <a:p>
            <a:pPr indent="-228600">
              <a:spcAft>
                <a:spcPts val="600"/>
              </a:spcAft>
              <a:buFont typeface="Arial" panose="020B0604020202020204" pitchFamily="34" charset="0"/>
              <a:buChar char="•"/>
            </a:pPr>
            <a:r>
              <a:rPr lang="en-US" sz="1800" dirty="0">
                <a:latin typeface="Calibri" panose="020F0502020204030204" pitchFamily="34" charset="0"/>
                <a:cs typeface="Calibri" panose="020F0502020204030204" pitchFamily="34" charset="0"/>
              </a:rPr>
              <a:t>Sociologists </a:t>
            </a:r>
            <a:r>
              <a:rPr lang="en-US" sz="1800" dirty="0" err="1">
                <a:latin typeface="Calibri" panose="020F0502020204030204" pitchFamily="34" charset="0"/>
                <a:cs typeface="Calibri" panose="020F0502020204030204" pitchFamily="34" charset="0"/>
              </a:rPr>
              <a:t>conceptualise</a:t>
            </a:r>
            <a:r>
              <a:rPr lang="en-US" sz="1800" dirty="0">
                <a:latin typeface="Calibri" panose="020F0502020204030204" pitchFamily="34" charset="0"/>
                <a:cs typeface="Calibri" panose="020F0502020204030204" pitchFamily="34" charset="0"/>
              </a:rPr>
              <a:t> terrorism through an understanding of </a:t>
            </a:r>
            <a:r>
              <a:rPr lang="en-US" sz="1800" u="sng" dirty="0">
                <a:latin typeface="Calibri" panose="020F0502020204030204" pitchFamily="34" charset="0"/>
                <a:cs typeface="Calibri" panose="020F0502020204030204" pitchFamily="34" charset="0"/>
              </a:rPr>
              <a:t>‘structural inequalities’ </a:t>
            </a:r>
            <a:r>
              <a:rPr lang="en-US" sz="1800" dirty="0">
                <a:latin typeface="Calibri" panose="020F0502020204030204" pitchFamily="34" charset="0"/>
                <a:cs typeface="Calibri" panose="020F0502020204030204" pitchFamily="34" charset="0"/>
              </a:rPr>
              <a:t>(Turk, 2004; </a:t>
            </a:r>
            <a:r>
              <a:rPr lang="en-US" sz="1800" dirty="0" err="1">
                <a:latin typeface="Calibri" panose="020F0502020204030204" pitchFamily="34" charset="0"/>
                <a:cs typeface="Calibri" panose="020F0502020204030204" pitchFamily="34" charset="0"/>
              </a:rPr>
              <a:t>Boyns</a:t>
            </a:r>
            <a:r>
              <a:rPr lang="en-US" sz="1800" dirty="0">
                <a:latin typeface="Calibri" panose="020F0502020204030204" pitchFamily="34" charset="0"/>
                <a:cs typeface="Calibri" panose="020F0502020204030204" pitchFamily="34" charset="0"/>
              </a:rPr>
              <a:t> &amp; Ballard, 2004)</a:t>
            </a:r>
            <a:endParaRPr lang="en-US" sz="1800" u="sng" dirty="0">
              <a:latin typeface="Calibri" panose="020F0502020204030204" pitchFamily="34" charset="0"/>
              <a:cs typeface="Calibri" panose="020F0502020204030204" pitchFamily="34" charset="0"/>
            </a:endParaRPr>
          </a:p>
        </p:txBody>
      </p:sp>
      <p:pic>
        <p:nvPicPr>
          <p:cNvPr id="5" name="Picture 2" descr="Academic achievements of area residents celebrated | Detroit Lakes Tribune">
            <a:extLst>
              <a:ext uri="{FF2B5EF4-FFF2-40B4-BE49-F238E27FC236}">
                <a16:creationId xmlns:a16="http://schemas.microsoft.com/office/drawing/2014/main" id="{9DA3DC69-1A74-FFDD-2C04-5F76D71AB2C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301" r="22389"/>
          <a:stretch/>
        </p:blipFill>
        <p:spPr bwMode="auto">
          <a:xfrm>
            <a:off x="7421373" y="627954"/>
            <a:ext cx="4235516" cy="53533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81923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52353-E2A9-7F4E-B69F-D321C259B245}"/>
              </a:ext>
            </a:extLst>
          </p:cNvPr>
          <p:cNvSpPr>
            <a:spLocks noGrp="1"/>
          </p:cNvSpPr>
          <p:nvPr>
            <p:ph type="title"/>
          </p:nvPr>
        </p:nvSpPr>
        <p:spPr>
          <a:xfrm>
            <a:off x="581646" y="349664"/>
            <a:ext cx="5845571" cy="1638377"/>
          </a:xfrm>
        </p:spPr>
        <p:txBody>
          <a:bodyPr anchor="b">
            <a:normAutofit fontScale="90000"/>
          </a:bodyPr>
          <a:lstStyle/>
          <a:p>
            <a:r>
              <a:rPr lang="en-GB" sz="4800" dirty="0">
                <a:latin typeface="Calibri" panose="020F0502020204030204" pitchFamily="34" charset="0"/>
                <a:cs typeface="Calibri" panose="020F0502020204030204" pitchFamily="34" charset="0"/>
              </a:rPr>
              <a:t>Defining Terrorism – Political Approach</a:t>
            </a:r>
          </a:p>
        </p:txBody>
      </p:sp>
      <p:sp>
        <p:nvSpPr>
          <p:cNvPr id="3" name="Content Placeholder 2">
            <a:extLst>
              <a:ext uri="{FF2B5EF4-FFF2-40B4-BE49-F238E27FC236}">
                <a16:creationId xmlns:a16="http://schemas.microsoft.com/office/drawing/2014/main" id="{2EF88124-D8EB-8171-B243-D8FCD8B51702}"/>
              </a:ext>
            </a:extLst>
          </p:cNvPr>
          <p:cNvSpPr>
            <a:spLocks noGrp="1"/>
          </p:cNvSpPr>
          <p:nvPr>
            <p:ph idx="1"/>
          </p:nvPr>
        </p:nvSpPr>
        <p:spPr>
          <a:xfrm>
            <a:off x="587988" y="2620641"/>
            <a:ext cx="5837750" cy="3023702"/>
          </a:xfrm>
        </p:spPr>
        <p:txBody>
          <a:bodyPr anchor="ctr">
            <a:normAutofit/>
          </a:bodyPr>
          <a:lstStyle/>
          <a:p>
            <a:r>
              <a:rPr lang="en-GB" sz="2000" dirty="0">
                <a:latin typeface="Calibri" panose="020F0502020204030204" pitchFamily="34" charset="0"/>
                <a:cs typeface="Calibri" panose="020F0502020204030204" pitchFamily="34" charset="0"/>
              </a:rPr>
              <a:t>Implementation of Counter Terrorism Legislation. </a:t>
            </a:r>
          </a:p>
          <a:p>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Creation of Counter Terrorism Strategies. </a:t>
            </a:r>
          </a:p>
          <a:p>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States in the USA have opted for sub state definitions to suit their political purposes – How can this work?</a:t>
            </a:r>
          </a:p>
        </p:txBody>
      </p:sp>
      <p:pic>
        <p:nvPicPr>
          <p:cNvPr id="4" name="Picture 4" descr="The Political Economy of Economic Policy - IMF F&amp;D">
            <a:extLst>
              <a:ext uri="{FF2B5EF4-FFF2-40B4-BE49-F238E27FC236}">
                <a16:creationId xmlns:a16="http://schemas.microsoft.com/office/drawing/2014/main" id="{F75F346D-8301-40DD-3C87-3F58FCFC33E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313" r="31703"/>
          <a:stretch/>
        </p:blipFill>
        <p:spPr bwMode="auto">
          <a:xfrm>
            <a:off x="7421373" y="627954"/>
            <a:ext cx="4235516" cy="53533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08147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903" y="159026"/>
            <a:ext cx="5778697" cy="65427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35B7ED-D25F-2F8D-0614-3FDAE36E22D5}"/>
              </a:ext>
            </a:extLst>
          </p:cNvPr>
          <p:cNvSpPr>
            <a:spLocks noGrp="1"/>
          </p:cNvSpPr>
          <p:nvPr>
            <p:ph type="title"/>
          </p:nvPr>
        </p:nvSpPr>
        <p:spPr>
          <a:xfrm>
            <a:off x="6844984" y="549754"/>
            <a:ext cx="4618836" cy="1275669"/>
          </a:xfrm>
        </p:spPr>
        <p:txBody>
          <a:bodyPr anchor="b">
            <a:normAutofit/>
          </a:bodyPr>
          <a:lstStyle/>
          <a:p>
            <a:pPr algn="ctr"/>
            <a:r>
              <a:rPr lang="en-GB" dirty="0">
                <a:latin typeface="Calibri" panose="020F0502020204030204" pitchFamily="34" charset="0"/>
                <a:cs typeface="Calibri" panose="020F0502020204030204" pitchFamily="34" charset="0"/>
              </a:rPr>
              <a:t>Who does, and who </a:t>
            </a:r>
            <a:r>
              <a:rPr lang="en-GB" i="1" dirty="0">
                <a:latin typeface="Calibri" panose="020F0502020204030204" pitchFamily="34" charset="0"/>
                <a:cs typeface="Calibri" panose="020F0502020204030204" pitchFamily="34" charset="0"/>
              </a:rPr>
              <a:t>should</a:t>
            </a:r>
            <a:r>
              <a:rPr lang="en-GB" dirty="0">
                <a:latin typeface="Calibri" panose="020F0502020204030204" pitchFamily="34" charset="0"/>
                <a:cs typeface="Calibri" panose="020F0502020204030204" pitchFamily="34" charset="0"/>
              </a:rPr>
              <a:t> define Terrorism?</a:t>
            </a:r>
          </a:p>
        </p:txBody>
      </p:sp>
      <p:sp>
        <p:nvSpPr>
          <p:cNvPr id="3" name="Content Placeholder 2">
            <a:extLst>
              <a:ext uri="{FF2B5EF4-FFF2-40B4-BE49-F238E27FC236}">
                <a16:creationId xmlns:a16="http://schemas.microsoft.com/office/drawing/2014/main" id="{27965FE7-FAF1-9AD1-E848-15F00B79C80B}"/>
              </a:ext>
            </a:extLst>
          </p:cNvPr>
          <p:cNvSpPr>
            <a:spLocks noGrp="1"/>
          </p:cNvSpPr>
          <p:nvPr>
            <p:ph idx="1"/>
          </p:nvPr>
        </p:nvSpPr>
        <p:spPr>
          <a:xfrm>
            <a:off x="7182615" y="2216151"/>
            <a:ext cx="3943575" cy="3390900"/>
          </a:xfrm>
        </p:spPr>
        <p:txBody>
          <a:bodyPr anchor="t">
            <a:normAutofit/>
          </a:bodyPr>
          <a:lstStyle/>
          <a:p>
            <a:pPr algn="ctr"/>
            <a:r>
              <a:rPr lang="en-GB" dirty="0">
                <a:latin typeface="Calibri" panose="020F0502020204030204" pitchFamily="34" charset="0"/>
                <a:cs typeface="Calibri" panose="020F0502020204030204" pitchFamily="34" charset="0"/>
              </a:rPr>
              <a:t>Politicians or Policy Makers?</a:t>
            </a:r>
          </a:p>
          <a:p>
            <a:pPr algn="ctr"/>
            <a:endParaRPr lang="en-GB" dirty="0">
              <a:latin typeface="Calibri" panose="020F0502020204030204" pitchFamily="34" charset="0"/>
              <a:cs typeface="Calibri" panose="020F0502020204030204" pitchFamily="34" charset="0"/>
            </a:endParaRPr>
          </a:p>
          <a:p>
            <a:pPr algn="ctr"/>
            <a:r>
              <a:rPr lang="en-GB" dirty="0">
                <a:latin typeface="Calibri" panose="020F0502020204030204" pitchFamily="34" charset="0"/>
                <a:cs typeface="Calibri" panose="020F0502020204030204" pitchFamily="34" charset="0"/>
              </a:rPr>
              <a:t>Academics?</a:t>
            </a:r>
          </a:p>
          <a:p>
            <a:pPr algn="ctr"/>
            <a:endParaRPr lang="en-GB" dirty="0">
              <a:latin typeface="Calibri" panose="020F0502020204030204" pitchFamily="34" charset="0"/>
              <a:cs typeface="Calibri" panose="020F0502020204030204" pitchFamily="34" charset="0"/>
            </a:endParaRPr>
          </a:p>
          <a:p>
            <a:pPr algn="ctr"/>
            <a:r>
              <a:rPr lang="en-GB" dirty="0">
                <a:latin typeface="Calibri" panose="020F0502020204030204" pitchFamily="34" charset="0"/>
                <a:cs typeface="Calibri" panose="020F0502020204030204" pitchFamily="34" charset="0"/>
              </a:rPr>
              <a:t>Media?</a:t>
            </a:r>
          </a:p>
          <a:p>
            <a:pPr algn="ctr"/>
            <a:endParaRPr lang="en-GB" dirty="0">
              <a:latin typeface="Calibri" panose="020F0502020204030204" pitchFamily="34" charset="0"/>
              <a:cs typeface="Calibri" panose="020F0502020204030204" pitchFamily="34" charset="0"/>
            </a:endParaRPr>
          </a:p>
          <a:p>
            <a:pPr algn="ctr"/>
            <a:r>
              <a:rPr lang="en-GB" dirty="0">
                <a:latin typeface="Calibri" panose="020F0502020204030204" pitchFamily="34" charset="0"/>
                <a:cs typeface="Calibri" panose="020F0502020204030204" pitchFamily="34" charset="0"/>
              </a:rPr>
              <a:t>Investigators? </a:t>
            </a:r>
          </a:p>
        </p:txBody>
      </p:sp>
      <p:pic>
        <p:nvPicPr>
          <p:cNvPr id="5" name="Picture 4" descr="Abstract blurred public library with bookshelves">
            <a:extLst>
              <a:ext uri="{FF2B5EF4-FFF2-40B4-BE49-F238E27FC236}">
                <a16:creationId xmlns:a16="http://schemas.microsoft.com/office/drawing/2014/main" id="{14D1D2E4-3B5E-1DEC-F512-37481B3FCB8D}"/>
              </a:ext>
            </a:extLst>
          </p:cNvPr>
          <p:cNvPicPr>
            <a:picLocks noChangeAspect="1"/>
          </p:cNvPicPr>
          <p:nvPr/>
        </p:nvPicPr>
        <p:blipFill rotWithShape="1">
          <a:blip r:embed="rId3">
            <a:alphaModFix/>
          </a:blip>
          <a:srcRect l="9163" r="31503" b="-1"/>
          <a:stretch/>
        </p:blipFill>
        <p:spPr>
          <a:xfrm>
            <a:off x="1682" y="10"/>
            <a:ext cx="6096000" cy="6857990"/>
          </a:xfrm>
          <a:prstGeom prst="rect">
            <a:avLst/>
          </a:prstGeom>
        </p:spPr>
      </p:pic>
      <p:grpSp>
        <p:nvGrpSpPr>
          <p:cNvPr id="15" name="Group 14">
            <a:extLst>
              <a:ext uri="{FF2B5EF4-FFF2-40B4-BE49-F238E27FC236}">
                <a16:creationId xmlns:a16="http://schemas.microsoft.com/office/drawing/2014/main" id="{53745597-CF0F-4C14-83C4-612B382A9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5849932"/>
            <a:ext cx="867485" cy="115439"/>
            <a:chOff x="8910933" y="1861308"/>
            <a:chExt cx="867485" cy="115439"/>
          </a:xfrm>
        </p:grpSpPr>
        <p:sp>
          <p:nvSpPr>
            <p:cNvPr id="16" name="Rectangle 15">
              <a:extLst>
                <a:ext uri="{FF2B5EF4-FFF2-40B4-BE49-F238E27FC236}">
                  <a16:creationId xmlns:a16="http://schemas.microsoft.com/office/drawing/2014/main" id="{471CB755-D435-4BD8-A3DB-B304ED0E7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B7F2CAE-48A1-4EAD-BDD1-4DA217AC0F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FB73A0-9D61-4989-BA5F-7EF6308D86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04304378"/>
      </p:ext>
    </p:extLst>
  </p:cSld>
  <p:clrMapOvr>
    <a:masterClrMapping/>
  </p:clrMapOvr>
</p:sld>
</file>

<file path=ppt/theme/theme1.xml><?xml version="1.0" encoding="utf-8"?>
<a:theme xmlns:a="http://schemas.openxmlformats.org/drawingml/2006/main" name="AdornVTI">
  <a:themeElements>
    <a:clrScheme name="AnalogousFromDarkSeedLeftStep">
      <a:dk1>
        <a:srgbClr val="000000"/>
      </a:dk1>
      <a:lt1>
        <a:srgbClr val="FFFFFF"/>
      </a:lt1>
      <a:dk2>
        <a:srgbClr val="1C2031"/>
      </a:dk2>
      <a:lt2>
        <a:srgbClr val="F0F3F1"/>
      </a:lt2>
      <a:accent1>
        <a:srgbClr val="D040B9"/>
      </a:accent1>
      <a:accent2>
        <a:srgbClr val="9A2EBE"/>
      </a:accent2>
      <a:accent3>
        <a:srgbClr val="6F40D0"/>
      </a:accent3>
      <a:accent4>
        <a:srgbClr val="3440C0"/>
      </a:accent4>
      <a:accent5>
        <a:srgbClr val="4088D0"/>
      </a:accent5>
      <a:accent6>
        <a:srgbClr val="2EB3BE"/>
      </a:accent6>
      <a:hlink>
        <a:srgbClr val="3F6ABF"/>
      </a:hlink>
      <a:folHlink>
        <a:srgbClr val="7F7F7F"/>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1447</TotalTime>
  <Words>3886</Words>
  <Application>Microsoft Macintosh PowerPoint</Application>
  <PresentationFormat>Widescreen</PresentationFormat>
  <Paragraphs>290</Paragraphs>
  <Slides>24</Slides>
  <Notes>23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Arial</vt:lpstr>
      <vt:lpstr>Bembo</vt:lpstr>
      <vt:lpstr>Calibri</vt:lpstr>
      <vt:lpstr>Segoe UI</vt:lpstr>
      <vt:lpstr>Söhne</vt:lpstr>
      <vt:lpstr>Symbol</vt:lpstr>
      <vt:lpstr>Times New Roman</vt:lpstr>
      <vt:lpstr>AdornVTI</vt:lpstr>
      <vt:lpstr>Introduction to Contemporary Terrorism </vt:lpstr>
      <vt:lpstr>PowerPoint Presentation</vt:lpstr>
      <vt:lpstr>A little about me…</vt:lpstr>
      <vt:lpstr>General Information</vt:lpstr>
      <vt:lpstr>General Information</vt:lpstr>
      <vt:lpstr>Contact Details </vt:lpstr>
      <vt:lpstr>Introducing the Course – Module Aims</vt:lpstr>
      <vt:lpstr>Learning Outcomes</vt:lpstr>
      <vt:lpstr>Assessment 1</vt:lpstr>
      <vt:lpstr>Assessment 1 – How to answer your question</vt:lpstr>
      <vt:lpstr>Assessment 1</vt:lpstr>
      <vt:lpstr>Assessment 1</vt:lpstr>
      <vt:lpstr>Defining Terrorism</vt:lpstr>
      <vt:lpstr>Defining Terrorism</vt:lpstr>
      <vt:lpstr>Defining Terrorism</vt:lpstr>
      <vt:lpstr>Terrorism and its different forms </vt:lpstr>
      <vt:lpstr>Defining Terrorism</vt:lpstr>
      <vt:lpstr>Terrorism Act 2000</vt:lpstr>
      <vt:lpstr>Defining Terrorism</vt:lpstr>
      <vt:lpstr>Differing approaches to Defining “Terrorism”</vt:lpstr>
      <vt:lpstr>Defining Terrorism – Legal Approach</vt:lpstr>
      <vt:lpstr>Defining Terrorism - Academic Approach</vt:lpstr>
      <vt:lpstr>Defining Terrorism – Political Approach</vt:lpstr>
      <vt:lpstr>Who does, and who should define Terrorism?</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Contemporary Terrorism </dc:title>
  <dc:creator>Sarah Jones (IMH)</dc:creator>
  <cp:lastModifiedBy>Sarah Jones (IMH)</cp:lastModifiedBy>
  <cp:revision>44</cp:revision>
  <dcterms:created xsi:type="dcterms:W3CDTF">2023-08-16T18:24:07Z</dcterms:created>
  <dcterms:modified xsi:type="dcterms:W3CDTF">2023-09-12T10:14:11Z</dcterms:modified>
</cp:coreProperties>
</file>