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D4D4"/>
    <a:srgbClr val="F6C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7" d="100"/>
          <a:sy n="77" d="100"/>
        </p:scale>
        <p:origin x="73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6068907" y="1637903"/>
            <a:ext cx="6740769" cy="6991323"/>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746761" y="746761"/>
            <a:ext cx="8616598" cy="4373881"/>
          </a:xfrm>
        </p:spPr>
        <p:txBody>
          <a:bodyPr anchor="b">
            <a:normAutofit/>
          </a:bodyPr>
          <a:lstStyle>
            <a:lvl1pPr algn="l">
              <a:defRPr sz="6160">
                <a:effectLst/>
              </a:defRPr>
            </a:lvl1pPr>
          </a:lstStyle>
          <a:p>
            <a:r>
              <a:rPr lang="en-GB"/>
              <a:t>Click to edit Master title style</a:t>
            </a:r>
            <a:endParaRPr lang="en-US" dirty="0"/>
          </a:p>
        </p:txBody>
      </p:sp>
      <p:sp>
        <p:nvSpPr>
          <p:cNvPr id="3" name="Subtitle 2"/>
          <p:cNvSpPr>
            <a:spLocks noGrp="1"/>
          </p:cNvSpPr>
          <p:nvPr>
            <p:ph type="subTitle" idx="1"/>
          </p:nvPr>
        </p:nvSpPr>
        <p:spPr>
          <a:xfrm>
            <a:off x="746760" y="5381415"/>
            <a:ext cx="6935950" cy="2678852"/>
          </a:xfrm>
        </p:spPr>
        <p:txBody>
          <a:bodyPr anchor="t">
            <a:normAutofit/>
          </a:bodyPr>
          <a:lstStyle>
            <a:lvl1pPr marL="0" indent="0" algn="l">
              <a:buNone/>
              <a:defRPr sz="2800">
                <a:solidFill>
                  <a:schemeClr val="bg2">
                    <a:lumMod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1999935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lstStyle/>
          <a:p>
            <a:r>
              <a:rPr lang="en-GB"/>
              <a:t>Click to edit Master title style</a:t>
            </a:r>
            <a:endParaRPr lang="en-US" dirty="0"/>
          </a:p>
        </p:txBody>
      </p:sp>
      <p:sp>
        <p:nvSpPr>
          <p:cNvPr id="3" name="Content Placeholder 2"/>
          <p:cNvSpPr>
            <a:spLocks noGrp="1"/>
          </p:cNvSpPr>
          <p:nvPr>
            <p:ph idx="1"/>
          </p:nvPr>
        </p:nvSpPr>
        <p:spPr>
          <a:xfrm>
            <a:off x="746761" y="746760"/>
            <a:ext cx="9176814" cy="5274738"/>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292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46760" y="2773679"/>
            <a:ext cx="8963455" cy="3247814"/>
          </a:xfrm>
        </p:spPr>
        <p:txBody>
          <a:bodyPr anchor="b">
            <a:normAutofit/>
          </a:bodyPr>
          <a:lstStyle>
            <a:lvl1pPr algn="l">
              <a:defRPr sz="4480" b="0" cap="all"/>
            </a:lvl1pPr>
          </a:lstStyle>
          <a:p>
            <a:r>
              <a:rPr lang="en-GB"/>
              <a:t>Click to edit Master title style</a:t>
            </a:r>
            <a:endParaRPr lang="en-US" dirty="0"/>
          </a:p>
        </p:txBody>
      </p:sp>
      <p:sp>
        <p:nvSpPr>
          <p:cNvPr id="3" name="Text Placeholder 2"/>
          <p:cNvSpPr>
            <a:spLocks noGrp="1"/>
          </p:cNvSpPr>
          <p:nvPr>
            <p:ph type="body" idx="1"/>
          </p:nvPr>
        </p:nvSpPr>
        <p:spPr>
          <a:xfrm>
            <a:off x="746761" y="6282267"/>
            <a:ext cx="8963454" cy="2145454"/>
          </a:xfrm>
        </p:spPr>
        <p:txBody>
          <a:bodyPr anchor="t">
            <a:normAutofit/>
          </a:bodyPr>
          <a:lstStyle>
            <a:lvl1pPr marL="0" indent="0" algn="l">
              <a:buNone/>
              <a:defRPr sz="252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3788615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480"/>
            </a:lvl1pPr>
          </a:lstStyle>
          <a:p>
            <a:r>
              <a:rPr lang="en-GB"/>
              <a:t>Click to edit Master title style</a:t>
            </a:r>
            <a:endParaRPr lang="en-US" dirty="0"/>
          </a:p>
        </p:txBody>
      </p:sp>
      <p:sp>
        <p:nvSpPr>
          <p:cNvPr id="11" name="Content Placeholder 3"/>
          <p:cNvSpPr>
            <a:spLocks noGrp="1"/>
          </p:cNvSpPr>
          <p:nvPr>
            <p:ph sz="half" idx="13"/>
          </p:nvPr>
        </p:nvSpPr>
        <p:spPr>
          <a:xfrm>
            <a:off x="746761" y="746761"/>
            <a:ext cx="5529954" cy="5274734"/>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5"/>
          <p:cNvSpPr>
            <a:spLocks noGrp="1"/>
          </p:cNvSpPr>
          <p:nvPr>
            <p:ph sz="quarter" idx="4"/>
          </p:nvPr>
        </p:nvSpPr>
        <p:spPr>
          <a:xfrm>
            <a:off x="6527307" y="746760"/>
            <a:ext cx="5527533" cy="526288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168CA64-5C32-4C63-98AF-0F70D176A948}"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3107838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480"/>
            </a:lvl1pPr>
          </a:lstStyle>
          <a:p>
            <a:r>
              <a:rPr lang="en-GB"/>
              <a:t>Click to edit Master title style</a:t>
            </a:r>
            <a:endParaRPr lang="en-US" dirty="0"/>
          </a:p>
        </p:txBody>
      </p:sp>
      <p:sp>
        <p:nvSpPr>
          <p:cNvPr id="3" name="Text Placeholder 2"/>
          <p:cNvSpPr>
            <a:spLocks noGrp="1"/>
          </p:cNvSpPr>
          <p:nvPr>
            <p:ph type="body" idx="1"/>
          </p:nvPr>
        </p:nvSpPr>
        <p:spPr>
          <a:xfrm>
            <a:off x="1066802" y="746760"/>
            <a:ext cx="5203612" cy="853440"/>
          </a:xfrm>
        </p:spPr>
        <p:txBody>
          <a:bodyPr anchor="b">
            <a:noAutofit/>
          </a:bodyPr>
          <a:lstStyle>
            <a:lvl1pPr marL="0" indent="0">
              <a:buNone/>
              <a:defRPr sz="3360" b="0" cap="all">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746759" y="1600201"/>
            <a:ext cx="5523654" cy="4421294"/>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797023" y="793433"/>
            <a:ext cx="5269671" cy="806767"/>
          </a:xfrm>
        </p:spPr>
        <p:txBody>
          <a:bodyPr anchor="b">
            <a:noAutofit/>
          </a:bodyPr>
          <a:lstStyle>
            <a:lvl1pPr marL="0" indent="0">
              <a:buNone/>
              <a:defRPr sz="3360" b="0" cap="all">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527308" y="1600200"/>
            <a:ext cx="5539387" cy="440944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168CA64-5C32-4C63-98AF-0F70D176A948}"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865532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480"/>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168CA64-5C32-4C63-98AF-0F70D176A948}"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4216158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68CA64-5C32-4C63-98AF-0F70D176A948}" type="datetimeFigureOut">
              <a:rPr lang="en-GB" smtClean="0"/>
              <a:t>03/11/2025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908307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6134" y="746760"/>
            <a:ext cx="4480560" cy="2133600"/>
          </a:xfrm>
        </p:spPr>
        <p:txBody>
          <a:bodyPr anchor="b">
            <a:normAutofit/>
          </a:bodyPr>
          <a:lstStyle>
            <a:lvl1pPr algn="l">
              <a:defRPr sz="2800" b="0"/>
            </a:lvl1pPr>
          </a:lstStyle>
          <a:p>
            <a:r>
              <a:rPr lang="en-GB"/>
              <a:t>Click to edit Master title style</a:t>
            </a:r>
            <a:endParaRPr lang="en-US" dirty="0"/>
          </a:p>
        </p:txBody>
      </p:sp>
      <p:sp>
        <p:nvSpPr>
          <p:cNvPr id="3" name="Content Placeholder 2"/>
          <p:cNvSpPr>
            <a:spLocks noGrp="1"/>
          </p:cNvSpPr>
          <p:nvPr>
            <p:ph idx="1"/>
          </p:nvPr>
        </p:nvSpPr>
        <p:spPr>
          <a:xfrm>
            <a:off x="746759" y="746760"/>
            <a:ext cx="6214257" cy="768096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586134" y="3093723"/>
            <a:ext cx="4480560" cy="2927774"/>
          </a:xfrm>
        </p:spPr>
        <p:txBody>
          <a:bodyPr anchor="t">
            <a:normAutofit/>
          </a:bodyPr>
          <a:lstStyle>
            <a:lvl1pPr marL="0" indent="0">
              <a:buNone/>
              <a:defRPr sz="224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Date Placeholder 4"/>
          <p:cNvSpPr>
            <a:spLocks noGrp="1"/>
          </p:cNvSpPr>
          <p:nvPr>
            <p:ph type="dt" sz="half" idx="10"/>
          </p:nvPr>
        </p:nvSpPr>
        <p:spPr/>
        <p:txBody>
          <a:bodyPr/>
          <a:lstStyle/>
          <a:p>
            <a:fld id="{3168CA64-5C32-4C63-98AF-0F70D176A948}"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2837982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4120" y="2026920"/>
            <a:ext cx="4988561" cy="1600200"/>
          </a:xfrm>
        </p:spPr>
        <p:txBody>
          <a:bodyPr anchor="b">
            <a:normAutofit/>
          </a:bodyPr>
          <a:lstStyle>
            <a:lvl1pPr algn="l">
              <a:defRPr sz="3360" b="0"/>
            </a:lvl1pPr>
          </a:lstStyle>
          <a:p>
            <a:r>
              <a:rPr lang="en-GB"/>
              <a:t>Click to edit Master title style</a:t>
            </a:r>
            <a:endParaRPr lang="en-US" dirty="0"/>
          </a:p>
        </p:txBody>
      </p:sp>
      <p:sp>
        <p:nvSpPr>
          <p:cNvPr id="17" name="Picture Placeholder 2"/>
          <p:cNvSpPr>
            <a:spLocks noGrp="1" noChangeAspect="1"/>
          </p:cNvSpPr>
          <p:nvPr>
            <p:ph type="pic" idx="13"/>
          </p:nvPr>
        </p:nvSpPr>
        <p:spPr>
          <a:xfrm>
            <a:off x="1066800" y="1280160"/>
            <a:ext cx="4593364" cy="672084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4" name="Text Placeholder 3"/>
          <p:cNvSpPr>
            <a:spLocks noGrp="1"/>
          </p:cNvSpPr>
          <p:nvPr>
            <p:ph type="body" sz="half" idx="2"/>
          </p:nvPr>
        </p:nvSpPr>
        <p:spPr>
          <a:xfrm>
            <a:off x="6294439" y="3840480"/>
            <a:ext cx="4989912" cy="2915920"/>
          </a:xfrm>
        </p:spPr>
        <p:txBody>
          <a:bodyPr anchor="t">
            <a:normAutofit/>
          </a:bodyPr>
          <a:lstStyle>
            <a:lvl1pPr marL="0" indent="0">
              <a:buNone/>
              <a:defRPr sz="252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Date Placeholder 4"/>
          <p:cNvSpPr>
            <a:spLocks noGrp="1"/>
          </p:cNvSpPr>
          <p:nvPr>
            <p:ph type="dt" sz="half" idx="10"/>
          </p:nvPr>
        </p:nvSpPr>
        <p:spPr/>
        <p:txBody>
          <a:bodyPr/>
          <a:lstStyle/>
          <a:p>
            <a:fld id="{3168CA64-5C32-4C63-98AF-0F70D176A948}" type="datetimeFigureOut">
              <a:rPr lang="en-GB" smtClean="0"/>
              <a:t>03/11/2025</a:t>
            </a:fld>
            <a:endParaRPr lang="en-GB"/>
          </a:p>
        </p:txBody>
      </p:sp>
      <p:sp>
        <p:nvSpPr>
          <p:cNvPr id="6" name="Footer Placeholder 5"/>
          <p:cNvSpPr>
            <a:spLocks noGrp="1"/>
          </p:cNvSpPr>
          <p:nvPr>
            <p:ph type="ftr" sz="quarter" idx="11"/>
          </p:nvPr>
        </p:nvSpPr>
        <p:spPr>
          <a:xfrm>
            <a:off x="746760" y="8641081"/>
            <a:ext cx="8136414" cy="511175"/>
          </a:xfrm>
        </p:spPr>
        <p:txBody>
          <a:bodyPr/>
          <a:lstStyle/>
          <a:p>
            <a:endParaRPr lang="en-GB"/>
          </a:p>
        </p:txBody>
      </p:sp>
      <p:sp>
        <p:nvSpPr>
          <p:cNvPr id="7" name="Slide Number Placeholder 6"/>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2848218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lstStyle/>
          <a:p>
            <a:r>
              <a:rPr lang="en-GB"/>
              <a:t>Click to edit Master title style</a:t>
            </a:r>
            <a:endParaRPr lang="en-US" dirty="0"/>
          </a:p>
        </p:txBody>
      </p:sp>
      <p:sp>
        <p:nvSpPr>
          <p:cNvPr id="6" name="Picture Placeholder 2"/>
          <p:cNvSpPr>
            <a:spLocks noGrp="1" noChangeAspect="1"/>
          </p:cNvSpPr>
          <p:nvPr>
            <p:ph type="pic" idx="13"/>
          </p:nvPr>
        </p:nvSpPr>
        <p:spPr>
          <a:xfrm>
            <a:off x="746760" y="746760"/>
            <a:ext cx="11308080" cy="437388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9" name="Text Placeholder 9"/>
          <p:cNvSpPr>
            <a:spLocks noGrp="1"/>
          </p:cNvSpPr>
          <p:nvPr>
            <p:ph type="body" sz="quarter" idx="14"/>
          </p:nvPr>
        </p:nvSpPr>
        <p:spPr>
          <a:xfrm>
            <a:off x="1066803" y="5381414"/>
            <a:ext cx="10193865" cy="640080"/>
          </a:xfrm>
        </p:spPr>
        <p:txBody>
          <a:bodyPr anchor="t">
            <a:normAutofit/>
          </a:bodyPr>
          <a:lstStyle>
            <a:lvl1pPr marL="0" indent="0">
              <a:buFontTx/>
              <a:buNone/>
              <a:defRPr sz="2240"/>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3168CA64-5C32-4C63-98AF-0F70D176A948}"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2266966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46760" y="746760"/>
            <a:ext cx="11308080" cy="4053840"/>
          </a:xfrm>
        </p:spPr>
        <p:txBody>
          <a:bodyPr anchor="ctr">
            <a:normAutofit/>
          </a:bodyPr>
          <a:lstStyle>
            <a:lvl1pPr algn="l">
              <a:defRPr sz="3920" b="0" cap="all"/>
            </a:lvl1pPr>
          </a:lstStyle>
          <a:p>
            <a:r>
              <a:rPr lang="en-GB"/>
              <a:t>Click to edit Master title style</a:t>
            </a:r>
            <a:endParaRPr lang="en-US" dirty="0"/>
          </a:p>
        </p:txBody>
      </p:sp>
      <p:sp>
        <p:nvSpPr>
          <p:cNvPr id="3" name="Text Placeholder 2"/>
          <p:cNvSpPr>
            <a:spLocks noGrp="1"/>
          </p:cNvSpPr>
          <p:nvPr>
            <p:ph type="body" idx="1"/>
          </p:nvPr>
        </p:nvSpPr>
        <p:spPr>
          <a:xfrm>
            <a:off x="746760" y="5760720"/>
            <a:ext cx="8936973" cy="2667000"/>
          </a:xfrm>
        </p:spPr>
        <p:txBody>
          <a:bodyPr anchor="ctr">
            <a:normAutofit/>
          </a:bodyPr>
          <a:lstStyle>
            <a:lvl1pPr marL="0" indent="0" algn="l">
              <a:buNone/>
              <a:defRPr sz="252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29525793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8797" y="746760"/>
            <a:ext cx="9603702" cy="4053840"/>
          </a:xfrm>
        </p:spPr>
        <p:txBody>
          <a:bodyPr anchor="ctr">
            <a:normAutofit/>
          </a:bodyPr>
          <a:lstStyle>
            <a:lvl1pPr algn="l">
              <a:defRPr sz="392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93521" y="4800600"/>
            <a:ext cx="8963454" cy="675640"/>
          </a:xfrm>
        </p:spPr>
        <p:txBody>
          <a:bodyPr anchor="ctr"/>
          <a:lstStyle>
            <a:lvl1pPr marL="0" indent="0">
              <a:buFontTx/>
              <a:buNone/>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GB"/>
              <a:t>Click to edit Master text styles</a:t>
            </a:r>
          </a:p>
        </p:txBody>
      </p:sp>
      <p:sp>
        <p:nvSpPr>
          <p:cNvPr id="3" name="Text Placeholder 2"/>
          <p:cNvSpPr>
            <a:spLocks noGrp="1"/>
          </p:cNvSpPr>
          <p:nvPr>
            <p:ph type="body" idx="1"/>
          </p:nvPr>
        </p:nvSpPr>
        <p:spPr>
          <a:xfrm>
            <a:off x="746761" y="6021498"/>
            <a:ext cx="8935305" cy="2406222"/>
          </a:xfrm>
        </p:spPr>
        <p:txBody>
          <a:bodyPr anchor="ctr">
            <a:normAutofit/>
          </a:bodyPr>
          <a:lstStyle>
            <a:lvl1pPr marL="0" indent="0" algn="l">
              <a:buNone/>
              <a:defRPr sz="280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
        <p:nvSpPr>
          <p:cNvPr id="14" name="TextBox 13"/>
          <p:cNvSpPr txBox="1"/>
          <p:nvPr/>
        </p:nvSpPr>
        <p:spPr>
          <a:xfrm>
            <a:off x="320041" y="994874"/>
            <a:ext cx="640247" cy="818686"/>
          </a:xfrm>
          <a:prstGeom prst="rect">
            <a:avLst/>
          </a:prstGeom>
        </p:spPr>
        <p:txBody>
          <a:bodyPr vert="horz" lIns="128016" tIns="64008" rIns="128016" bIns="64008" rtlCol="0" anchor="ctr">
            <a:noAutofit/>
          </a:bodyPr>
          <a:lstStyle/>
          <a:p>
            <a:pPr lvl="0"/>
            <a:r>
              <a:rPr lang="en-US" sz="11200" dirty="0">
                <a:solidFill>
                  <a:schemeClr val="tx1"/>
                </a:solidFill>
                <a:effectLst/>
              </a:rPr>
              <a:t>“</a:t>
            </a:r>
          </a:p>
        </p:txBody>
      </p:sp>
      <p:sp>
        <p:nvSpPr>
          <p:cNvPr id="15" name="TextBox 14"/>
          <p:cNvSpPr txBox="1"/>
          <p:nvPr/>
        </p:nvSpPr>
        <p:spPr>
          <a:xfrm>
            <a:off x="10774681" y="3876042"/>
            <a:ext cx="640247" cy="818686"/>
          </a:xfrm>
          <a:prstGeom prst="rect">
            <a:avLst/>
          </a:prstGeom>
        </p:spPr>
        <p:txBody>
          <a:bodyPr vert="horz" lIns="128016" tIns="64008" rIns="128016" bIns="64008" rtlCol="0" anchor="ctr">
            <a:noAutofit/>
          </a:bodyPr>
          <a:lstStyle/>
          <a:p>
            <a:pPr lvl="0" algn="r"/>
            <a:r>
              <a:rPr lang="en-US" sz="11200" dirty="0">
                <a:solidFill>
                  <a:schemeClr val="tx1"/>
                </a:solidFill>
                <a:effectLst/>
              </a:rPr>
              <a:t>”</a:t>
            </a:r>
          </a:p>
        </p:txBody>
      </p:sp>
    </p:spTree>
    <p:extLst>
      <p:ext uri="{BB962C8B-B14F-4D97-AF65-F5344CB8AC3E}">
        <p14:creationId xmlns:p14="http://schemas.microsoft.com/office/powerpoint/2010/main" val="37610880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46761" y="4800600"/>
            <a:ext cx="8935305" cy="2376360"/>
          </a:xfrm>
        </p:spPr>
        <p:txBody>
          <a:bodyPr anchor="b">
            <a:normAutofit/>
          </a:bodyPr>
          <a:lstStyle>
            <a:lvl1pPr algn="l">
              <a:defRPr sz="3920" b="0" cap="all"/>
            </a:lvl1pPr>
          </a:lstStyle>
          <a:p>
            <a:r>
              <a:rPr lang="en-GB"/>
              <a:t>Click to edit Master title style</a:t>
            </a:r>
            <a:endParaRPr lang="en-US" dirty="0"/>
          </a:p>
        </p:txBody>
      </p:sp>
      <p:sp>
        <p:nvSpPr>
          <p:cNvPr id="3" name="Text Placeholder 2"/>
          <p:cNvSpPr>
            <a:spLocks noGrp="1"/>
          </p:cNvSpPr>
          <p:nvPr>
            <p:ph type="body" idx="1"/>
          </p:nvPr>
        </p:nvSpPr>
        <p:spPr>
          <a:xfrm>
            <a:off x="746760" y="7186172"/>
            <a:ext cx="8936973" cy="1241547"/>
          </a:xfrm>
        </p:spPr>
        <p:txBody>
          <a:bodyPr anchor="t">
            <a:normAutofit/>
          </a:bodyPr>
          <a:lstStyle>
            <a:lvl1pPr marL="0" indent="0" algn="l">
              <a:buNone/>
              <a:defRPr sz="252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42084697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98798" y="746760"/>
            <a:ext cx="9603700" cy="4053840"/>
          </a:xfrm>
        </p:spPr>
        <p:txBody>
          <a:bodyPr anchor="ctr">
            <a:normAutofit/>
          </a:bodyPr>
          <a:lstStyle>
            <a:lvl1pPr algn="l">
              <a:defRPr sz="392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746761" y="5440680"/>
            <a:ext cx="8935305" cy="1469812"/>
          </a:xfrm>
        </p:spPr>
        <p:txBody>
          <a:bodyPr vert="horz" lIns="91440" tIns="45720" rIns="91440" bIns="45720" rtlCol="0" anchor="b">
            <a:normAutofit/>
          </a:bodyPr>
          <a:lstStyle>
            <a:lvl1pPr>
              <a:buNone/>
              <a:defRPr lang="en-US" sz="28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746760" y="6934200"/>
            <a:ext cx="8935304" cy="1493520"/>
          </a:xfrm>
        </p:spPr>
        <p:txBody>
          <a:bodyPr anchor="t">
            <a:normAutofit/>
          </a:bodyPr>
          <a:lstStyle>
            <a:lvl1pPr marL="0" indent="0" algn="l">
              <a:buNone/>
              <a:defRPr sz="252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
        <p:nvSpPr>
          <p:cNvPr id="14" name="TextBox 13"/>
          <p:cNvSpPr txBox="1"/>
          <p:nvPr/>
        </p:nvSpPr>
        <p:spPr>
          <a:xfrm>
            <a:off x="320041" y="994874"/>
            <a:ext cx="640247" cy="818686"/>
          </a:xfrm>
          <a:prstGeom prst="rect">
            <a:avLst/>
          </a:prstGeom>
        </p:spPr>
        <p:txBody>
          <a:bodyPr vert="horz" lIns="128016" tIns="64008" rIns="128016" bIns="64008" rtlCol="0" anchor="ctr">
            <a:noAutofit/>
          </a:bodyPr>
          <a:lstStyle/>
          <a:p>
            <a:pPr lvl="0"/>
            <a:r>
              <a:rPr lang="en-US" sz="11200" dirty="0">
                <a:solidFill>
                  <a:schemeClr val="tx1"/>
                </a:solidFill>
                <a:effectLst/>
              </a:rPr>
              <a:t>“</a:t>
            </a:r>
          </a:p>
        </p:txBody>
      </p:sp>
      <p:sp>
        <p:nvSpPr>
          <p:cNvPr id="15" name="TextBox 14"/>
          <p:cNvSpPr txBox="1"/>
          <p:nvPr/>
        </p:nvSpPr>
        <p:spPr>
          <a:xfrm>
            <a:off x="10774681" y="3876042"/>
            <a:ext cx="640247" cy="818686"/>
          </a:xfrm>
          <a:prstGeom prst="rect">
            <a:avLst/>
          </a:prstGeom>
        </p:spPr>
        <p:txBody>
          <a:bodyPr vert="horz" lIns="128016" tIns="64008" rIns="128016" bIns="64008" rtlCol="0" anchor="ctr">
            <a:noAutofit/>
          </a:bodyPr>
          <a:lstStyle/>
          <a:p>
            <a:pPr lvl="0" algn="r"/>
            <a:r>
              <a:rPr lang="en-US" sz="11200" dirty="0">
                <a:solidFill>
                  <a:schemeClr val="tx1"/>
                </a:solidFill>
                <a:effectLst/>
              </a:rPr>
              <a:t>”</a:t>
            </a:r>
          </a:p>
        </p:txBody>
      </p:sp>
    </p:spTree>
    <p:extLst>
      <p:ext uri="{BB962C8B-B14F-4D97-AF65-F5344CB8AC3E}">
        <p14:creationId xmlns:p14="http://schemas.microsoft.com/office/powerpoint/2010/main" val="8928814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46760" y="746760"/>
            <a:ext cx="10535921" cy="4053840"/>
          </a:xfrm>
        </p:spPr>
        <p:txBody>
          <a:bodyPr vert="horz" lIns="91440" tIns="45720" rIns="91440" bIns="45720" rtlCol="0" anchor="ctr">
            <a:normAutofit/>
          </a:bodyPr>
          <a:lstStyle>
            <a:lvl1pPr>
              <a:defRPr lang="en-US" sz="3920"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746761" y="5499948"/>
            <a:ext cx="8935305" cy="1173480"/>
          </a:xfrm>
        </p:spPr>
        <p:txBody>
          <a:bodyPr vert="horz" lIns="91440" tIns="45720" rIns="91440" bIns="45720" rtlCol="0" anchor="b">
            <a:normAutofit/>
          </a:bodyPr>
          <a:lstStyle>
            <a:lvl1pPr>
              <a:buNone/>
              <a:defRPr lang="en-US" sz="28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746760" y="6673430"/>
            <a:ext cx="8935304" cy="1754291"/>
          </a:xfrm>
        </p:spPr>
        <p:txBody>
          <a:bodyPr anchor="t">
            <a:normAutofit/>
          </a:bodyPr>
          <a:lstStyle>
            <a:lvl1pPr marL="0" indent="0" algn="l">
              <a:buNone/>
              <a:defRPr sz="252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1169691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lgn="l">
              <a:defRPr sz="3920"/>
            </a:lvl1pPr>
          </a:lstStyle>
          <a:p>
            <a:r>
              <a:rPr lang="en-GB"/>
              <a:t>Click to edit Master title style</a:t>
            </a:r>
            <a:endParaRPr lang="en-US" dirty="0"/>
          </a:p>
        </p:txBody>
      </p:sp>
      <p:sp>
        <p:nvSpPr>
          <p:cNvPr id="3" name="Vertical Text Placeholder 2"/>
          <p:cNvSpPr>
            <a:spLocks noGrp="1"/>
          </p:cNvSpPr>
          <p:nvPr>
            <p:ph type="body" orient="vert" idx="1"/>
          </p:nvPr>
        </p:nvSpPr>
        <p:spPr>
          <a:xfrm>
            <a:off x="746761" y="746761"/>
            <a:ext cx="9176814" cy="5274738"/>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1145974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92968" y="746760"/>
            <a:ext cx="2861872" cy="6187440"/>
          </a:xfrm>
        </p:spPr>
        <p:txBody>
          <a:bodyPr vert="eaVert">
            <a:normAutofit/>
          </a:bodyPr>
          <a:lstStyle>
            <a:lvl1pPr>
              <a:defRPr sz="3920"/>
            </a:lvl1pPr>
          </a:lstStyle>
          <a:p>
            <a:r>
              <a:rPr lang="en-GB"/>
              <a:t>Click to edit Master title style</a:t>
            </a:r>
            <a:endParaRPr lang="en-US" dirty="0"/>
          </a:p>
        </p:txBody>
      </p:sp>
      <p:sp>
        <p:nvSpPr>
          <p:cNvPr id="3" name="Vertical Text Placeholder 2"/>
          <p:cNvSpPr>
            <a:spLocks noGrp="1"/>
          </p:cNvSpPr>
          <p:nvPr>
            <p:ph type="body" orient="vert" idx="1"/>
          </p:nvPr>
        </p:nvSpPr>
        <p:spPr>
          <a:xfrm>
            <a:off x="746760" y="746760"/>
            <a:ext cx="8190017" cy="768096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1973079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338945" y="5452535"/>
            <a:ext cx="3458638" cy="3721946"/>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746761" y="6294120"/>
            <a:ext cx="9176814" cy="213360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46761" y="746761"/>
            <a:ext cx="9176814" cy="5274738"/>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402344" y="8641085"/>
            <a:ext cx="1680648" cy="511175"/>
          </a:xfrm>
          <a:prstGeom prst="rect">
            <a:avLst/>
          </a:prstGeom>
        </p:spPr>
        <p:txBody>
          <a:bodyPr vert="horz" lIns="91440" tIns="45720" rIns="91440" bIns="45720" rtlCol="0" anchor="t"/>
          <a:lstStyle>
            <a:lvl1pPr algn="r">
              <a:defRPr sz="1400" b="0" i="0">
                <a:solidFill>
                  <a:schemeClr val="bg2">
                    <a:lumMod val="50000"/>
                  </a:schemeClr>
                </a:solidFill>
                <a:effectLst/>
                <a:latin typeface="+mn-lt"/>
              </a:defRPr>
            </a:lvl1pPr>
          </a:lstStyle>
          <a:p>
            <a:fld id="{3168CA64-5C32-4C63-98AF-0F70D176A948}" type="datetimeFigureOut">
              <a:rPr lang="en-GB" smtClean="0"/>
              <a:t>03/11/2025</a:t>
            </a:fld>
            <a:endParaRPr lang="en-GB"/>
          </a:p>
        </p:txBody>
      </p:sp>
      <p:sp>
        <p:nvSpPr>
          <p:cNvPr id="5" name="Footer Placeholder 4"/>
          <p:cNvSpPr>
            <a:spLocks noGrp="1"/>
          </p:cNvSpPr>
          <p:nvPr>
            <p:ph type="ftr" sz="quarter" idx="3"/>
          </p:nvPr>
        </p:nvSpPr>
        <p:spPr>
          <a:xfrm>
            <a:off x="746760" y="8641081"/>
            <a:ext cx="8136414" cy="511175"/>
          </a:xfrm>
          <a:prstGeom prst="rect">
            <a:avLst/>
          </a:prstGeom>
        </p:spPr>
        <p:txBody>
          <a:bodyPr vert="horz" lIns="91440" tIns="45720" rIns="91440" bIns="45720" rtlCol="0" anchor="t"/>
          <a:lstStyle>
            <a:lvl1pPr algn="l">
              <a:defRPr sz="14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884197" y="7809870"/>
            <a:ext cx="1199670" cy="937895"/>
          </a:xfrm>
          <a:prstGeom prst="rect">
            <a:avLst/>
          </a:prstGeom>
        </p:spPr>
        <p:txBody>
          <a:bodyPr vert="horz" lIns="91440" tIns="45720" rIns="91440" bIns="45720" rtlCol="0" anchor="b"/>
          <a:lstStyle>
            <a:lvl1pPr algn="r">
              <a:defRPr sz="3920" b="0" i="0">
                <a:solidFill>
                  <a:schemeClr val="bg2">
                    <a:lumMod val="50000"/>
                  </a:schemeClr>
                </a:solidFill>
                <a:effectLst/>
                <a:latin typeface="+mn-lt"/>
              </a:defRPr>
            </a:lvl1pPr>
          </a:lstStyle>
          <a:p>
            <a:fld id="{8C42C01A-CA5C-45A5-9638-9ECE3638C7FD}" type="slidenum">
              <a:rPr lang="en-GB" smtClean="0"/>
              <a:t>‹#›</a:t>
            </a:fld>
            <a:endParaRPr lang="en-GB"/>
          </a:p>
        </p:txBody>
      </p:sp>
    </p:spTree>
    <p:extLst>
      <p:ext uri="{BB962C8B-B14F-4D97-AF65-F5344CB8AC3E}">
        <p14:creationId xmlns:p14="http://schemas.microsoft.com/office/powerpoint/2010/main" val="434887197"/>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640080" rtl="0" eaLnBrk="1" latinLnBrk="0" hangingPunct="1">
        <a:spcBef>
          <a:spcPct val="0"/>
        </a:spcBef>
        <a:buNone/>
        <a:defRPr sz="448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00050" indent="-400050" algn="l" defTabSz="640080" rtl="0" eaLnBrk="1" latinLnBrk="0" hangingPunct="1">
        <a:spcBef>
          <a:spcPct val="20000"/>
        </a:spcBef>
        <a:spcAft>
          <a:spcPts val="840"/>
        </a:spcAft>
        <a:buClr>
          <a:schemeClr val="tx1"/>
        </a:buClr>
        <a:buSzPct val="80000"/>
        <a:buFont typeface="Wingdings 3" panose="05040102010807070707" pitchFamily="18" charset="2"/>
        <a:buChar char=""/>
        <a:defRPr sz="2800" kern="1200" cap="none">
          <a:solidFill>
            <a:schemeClr val="bg2">
              <a:lumMod val="75000"/>
            </a:schemeClr>
          </a:solidFill>
          <a:effectLst/>
          <a:latin typeface="+mn-lt"/>
          <a:ea typeface="+mn-ea"/>
          <a:cs typeface="+mn-cs"/>
        </a:defRPr>
      </a:lvl1pPr>
      <a:lvl2pPr marL="1040130" indent="-400050" algn="l" defTabSz="640080" rtl="0" eaLnBrk="1" latinLnBrk="0" hangingPunct="1">
        <a:spcBef>
          <a:spcPct val="20000"/>
        </a:spcBef>
        <a:spcAft>
          <a:spcPts val="840"/>
        </a:spcAft>
        <a:buClr>
          <a:schemeClr val="tx1"/>
        </a:buClr>
        <a:buSzPct val="80000"/>
        <a:buFont typeface="Wingdings 3" panose="05040102010807070707" pitchFamily="18" charset="2"/>
        <a:buChar char=""/>
        <a:defRPr sz="2520" kern="1200" cap="none">
          <a:solidFill>
            <a:schemeClr val="bg2">
              <a:lumMod val="75000"/>
            </a:schemeClr>
          </a:solidFill>
          <a:effectLst/>
          <a:latin typeface="+mn-lt"/>
          <a:ea typeface="+mn-ea"/>
          <a:cs typeface="+mn-cs"/>
        </a:defRPr>
      </a:lvl2pPr>
      <a:lvl3pPr marL="1680210" indent="-400050" algn="l" defTabSz="640080" rtl="0" eaLnBrk="1" latinLnBrk="0" hangingPunct="1">
        <a:spcBef>
          <a:spcPct val="20000"/>
        </a:spcBef>
        <a:spcAft>
          <a:spcPts val="840"/>
        </a:spcAft>
        <a:buClr>
          <a:schemeClr val="tx1"/>
        </a:buClr>
        <a:buSzPct val="80000"/>
        <a:buFont typeface="Wingdings 3" panose="05040102010807070707" pitchFamily="18" charset="2"/>
        <a:buChar char=""/>
        <a:defRPr sz="2240" kern="1200" cap="none">
          <a:solidFill>
            <a:schemeClr val="bg2">
              <a:lumMod val="75000"/>
            </a:schemeClr>
          </a:solidFill>
          <a:effectLst/>
          <a:latin typeface="+mn-lt"/>
          <a:ea typeface="+mn-ea"/>
          <a:cs typeface="+mn-cs"/>
        </a:defRPr>
      </a:lvl3pPr>
      <a:lvl4pPr marL="2160270" indent="-24003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4pPr>
      <a:lvl5pPr marL="2800350" indent="-24003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5pPr>
      <a:lvl6pPr marL="352044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6pPr>
      <a:lvl7pPr marL="416052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7pPr>
      <a:lvl8pPr marL="480060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8pPr>
      <a:lvl9pPr marL="544068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hyperlink" Target="https://www.england.nhs.uk/2024/10/almost-1-in-10-secondary-school-pupils-currently-vape-new-nhs-survey-shows/" TargetMode="External"/><Relationship Id="rId7" Type="http://schemas.openxmlformats.org/officeDocument/2006/relationships/image" Target="../media/image3.png"/><Relationship Id="rId2" Type="http://schemas.openxmlformats.org/officeDocument/2006/relationships/hyperlink" Target="https://ash.org.uk/uploads/ASH-Briefing_Health-Inequalities.pdf" TargetMode="External"/><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image" Target="../media/image7.jpeg"/><Relationship Id="rId5" Type="http://schemas.openxmlformats.org/officeDocument/2006/relationships/image" Target="../media/image1.png"/><Relationship Id="rId10" Type="http://schemas.openxmlformats.org/officeDocument/2006/relationships/image" Target="../media/image6.jpeg"/><Relationship Id="rId4" Type="http://schemas.openxmlformats.org/officeDocument/2006/relationships/hyperlink" Target="https://digital.nhs.uk/data-and-information/publications/statistical/smoking-drinking-and-drug-use-among-young-people-in-england/2023" TargetMode="External"/><Relationship Id="rId9"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FE1541-44AF-8168-433C-814D222A0807}"/>
              </a:ext>
            </a:extLst>
          </p:cNvPr>
          <p:cNvSpPr txBox="1"/>
          <p:nvPr/>
        </p:nvSpPr>
        <p:spPr>
          <a:xfrm>
            <a:off x="228599" y="81466"/>
            <a:ext cx="9978887" cy="707886"/>
          </a:xfrm>
          <a:prstGeom prst="rect">
            <a:avLst/>
          </a:prstGeom>
          <a:ln w="57150">
            <a:solidFill>
              <a:schemeClr val="accent6">
                <a:lumMod val="50000"/>
              </a:schemeClr>
            </a:solidFill>
          </a:ln>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140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Assessing the Socioeconomic and Demographic Determinants of Cigarette Smoking Among UK Adolescents Aged 13–18: A Systematic Review</a:t>
            </a:r>
          </a:p>
          <a:p>
            <a:pPr algn="ctr"/>
            <a:r>
              <a:rPr lang="en-GB" sz="1200" dirty="0"/>
              <a:t>Student Name:  Student ID:  Student email:  Supervisor name:</a:t>
            </a:r>
          </a:p>
        </p:txBody>
      </p:sp>
      <p:sp>
        <p:nvSpPr>
          <p:cNvPr id="6" name="TextBox 5">
            <a:extLst>
              <a:ext uri="{FF2B5EF4-FFF2-40B4-BE49-F238E27FC236}">
                <a16:creationId xmlns:a16="http://schemas.microsoft.com/office/drawing/2014/main" id="{83BEC483-1B19-6F7B-F4AD-1996E891AAC0}"/>
              </a:ext>
            </a:extLst>
          </p:cNvPr>
          <p:cNvSpPr txBox="1"/>
          <p:nvPr/>
        </p:nvSpPr>
        <p:spPr>
          <a:xfrm>
            <a:off x="111922" y="899561"/>
            <a:ext cx="4980009" cy="1733808"/>
          </a:xfrm>
          <a:prstGeom prst="rect">
            <a:avLst/>
          </a:prstGeom>
          <a:solidFill>
            <a:schemeClr val="accent2">
              <a:lumMod val="20000"/>
              <a:lumOff val="80000"/>
            </a:schemeClr>
          </a:solidFill>
          <a:ln w="38100">
            <a:solidFill>
              <a:schemeClr val="bg1">
                <a:alpha val="60000"/>
              </a:schemeClr>
            </a:solidFill>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spcAft>
                <a:spcPts val="800"/>
              </a:spcAft>
            </a:pPr>
            <a:r>
              <a:rPr lang="en-GB" sz="1050" b="1"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rPr>
              <a:t>1. Introduction</a:t>
            </a:r>
            <a:endParaRPr lang="en-GB" sz="1050"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endParaRPr>
          </a:p>
          <a:p>
            <a:pPr algn="just"/>
            <a:r>
              <a:rPr lang="en-GB" sz="1000" dirty="0"/>
              <a:t>Cigarette smoking remains one of the leading preventable causes of morbidity and mortality worldwide, with adolescence being a critical period for initiation (Xing et al, 2022). In the UK, although overall smoking rates among youth have declined over the past decade, cigarette use persists among certain demographic and socioeconomic groups (Hammond et al, 2017). Factors such as family income, parental education, gender, and ethnicity have been shown to influence smoking behaviour significantly (East et al, 2021). Understanding how these determinants shape adolescent smoking patterns is essential for designing effective prevention and cessation strategies tailored to vulnerable populations.</a:t>
            </a:r>
          </a:p>
        </p:txBody>
      </p:sp>
      <p:sp>
        <p:nvSpPr>
          <p:cNvPr id="7" name="TextBox 6">
            <a:extLst>
              <a:ext uri="{FF2B5EF4-FFF2-40B4-BE49-F238E27FC236}">
                <a16:creationId xmlns:a16="http://schemas.microsoft.com/office/drawing/2014/main" id="{D81B439B-937B-D0EF-4D8B-FA1B7EC81B87}"/>
              </a:ext>
            </a:extLst>
          </p:cNvPr>
          <p:cNvSpPr txBox="1"/>
          <p:nvPr/>
        </p:nvSpPr>
        <p:spPr>
          <a:xfrm>
            <a:off x="111922" y="2859070"/>
            <a:ext cx="3884137" cy="3189078"/>
          </a:xfrm>
          <a:prstGeom prst="rect">
            <a:avLst/>
          </a:prstGeom>
          <a:ln w="38100">
            <a:solidFill>
              <a:schemeClr val="bg1">
                <a:alpha val="60000"/>
              </a:schemeClr>
            </a:solidFill>
          </a:ln>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lnSpc>
                <a:spcPct val="107000"/>
              </a:lnSpc>
            </a:pPr>
            <a:r>
              <a:rPr lang="en-GB" sz="1050" b="1"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rPr>
              <a:t>2. Prevalence</a:t>
            </a:r>
            <a:endParaRPr lang="en-GB" sz="1050"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endParaRPr>
          </a:p>
          <a:p>
            <a:pPr marL="171450" lvl="0" indent="-171450" algn="just">
              <a:buFont typeface="Arial" panose="020B0604020202020204" pitchFamily="34" charset="0"/>
              <a:buChar char="•"/>
            </a:pPr>
            <a:r>
              <a:rPr lang="en-GB" sz="1000" dirty="0"/>
              <a:t>According to NHS England Digital (2024), in 2023, 25% of pupils had ever tried vaping, 9% were current vapers, while 11% had ever smoked cigarettes, with 3% current smokers and 1% regular smokers.</a:t>
            </a:r>
          </a:p>
          <a:p>
            <a:pPr marL="171450" lvl="0" indent="-171450" algn="just">
              <a:buFont typeface="Arial" panose="020B0604020202020204" pitchFamily="34" charset="0"/>
              <a:buChar char="•"/>
            </a:pPr>
            <a:r>
              <a:rPr lang="en-GB" sz="1000" dirty="0"/>
              <a:t>NHS England (2024) estimated that approximately 1 in 10 adolescents aged 13–18 have experimented with e-smoking and do it frequently. </a:t>
            </a:r>
          </a:p>
          <a:p>
            <a:pPr marL="171450" lvl="0" indent="-171450" algn="just">
              <a:buFont typeface="Arial" panose="020B0604020202020204" pitchFamily="34" charset="0"/>
              <a:buChar char="•"/>
            </a:pPr>
            <a:r>
              <a:rPr lang="en-GB" sz="1000" dirty="0"/>
              <a:t>Data from Action on Smoking and Health (ASH, 2019) revealed that teenagers from disadvantaged backgrounds are nearly twice as likely to smoke compared to their peers from higher socioeconomic groups.</a:t>
            </a:r>
          </a:p>
          <a:p>
            <a:pPr marL="171450" lvl="0" indent="-171450" algn="just">
              <a:buFont typeface="Arial" panose="020B0604020202020204" pitchFamily="34" charset="0"/>
              <a:buChar char="•"/>
            </a:pPr>
            <a:r>
              <a:rPr lang="en-GB" sz="1000" dirty="0"/>
              <a:t>Gender and ethnicity differences remain evident; boys report slightly higher smoking rates than girls, while White British adolescents show higher prevalence compared to minority ethnic groups (Bartholomew et al, 2021).</a:t>
            </a:r>
          </a:p>
          <a:p>
            <a:pPr marL="171450" lvl="0" indent="-171450" algn="just">
              <a:buFont typeface="Arial" panose="020B0604020202020204" pitchFamily="34" charset="0"/>
              <a:buChar char="•"/>
            </a:pPr>
            <a:r>
              <a:rPr lang="en-GB" sz="1000" dirty="0"/>
              <a:t>Despite national declines, these figures suggest that socioeconomic and demographic inequalities continue to shape smoking behaviour among UK adolescents, posing long-term public health challenges (Stait, 2022).</a:t>
            </a:r>
          </a:p>
        </p:txBody>
      </p:sp>
      <p:sp>
        <p:nvSpPr>
          <p:cNvPr id="8" name="TextBox 7">
            <a:extLst>
              <a:ext uri="{FF2B5EF4-FFF2-40B4-BE49-F238E27FC236}">
                <a16:creationId xmlns:a16="http://schemas.microsoft.com/office/drawing/2014/main" id="{BAB81CDC-C6E2-2795-7001-05CB78D11E8A}"/>
              </a:ext>
            </a:extLst>
          </p:cNvPr>
          <p:cNvSpPr txBox="1"/>
          <p:nvPr/>
        </p:nvSpPr>
        <p:spPr>
          <a:xfrm>
            <a:off x="6925728" y="866792"/>
            <a:ext cx="5763949" cy="2667910"/>
          </a:xfrm>
          <a:prstGeom prst="rect">
            <a:avLst/>
          </a:prstGeom>
          <a:solidFill>
            <a:schemeClr val="accent5">
              <a:lumMod val="20000"/>
              <a:lumOff val="80000"/>
            </a:schemeClr>
          </a:solidFill>
          <a:ln w="38100">
            <a:solidFill>
              <a:schemeClr val="bg1">
                <a:alpha val="60000"/>
              </a:schemeClr>
            </a:solidFill>
          </a:ln>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lnSpc>
                <a:spcPct val="107000"/>
              </a:lnSpc>
              <a:spcAft>
                <a:spcPts val="800"/>
              </a:spcAft>
            </a:pPr>
            <a:r>
              <a:rPr lang="en-GB" sz="1050" b="1"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rPr>
              <a:t>3. Research Aim, Objectives and Question:</a:t>
            </a:r>
          </a:p>
          <a:p>
            <a:pPr algn="just"/>
            <a:r>
              <a:rPr lang="en-GB" sz="1000" b="1" dirty="0">
                <a:solidFill>
                  <a:schemeClr val="accent2">
                    <a:lumMod val="60000"/>
                    <a:lumOff val="40000"/>
                  </a:schemeClr>
                </a:solidFill>
              </a:rPr>
              <a:t>Aim: </a:t>
            </a:r>
          </a:p>
          <a:p>
            <a:pPr algn="just"/>
            <a:r>
              <a:rPr lang="en-GB" sz="1000" dirty="0"/>
              <a:t>To systematically evaluate and synthesise existing evidence on the influence of socioeconomic and demographic factors on cigarette smoking among UK adolescents aged 13–18.</a:t>
            </a:r>
          </a:p>
          <a:p>
            <a:pPr algn="just"/>
            <a:r>
              <a:rPr lang="en-GB" sz="1000" b="1" dirty="0">
                <a:solidFill>
                  <a:schemeClr val="accent2">
                    <a:lumMod val="60000"/>
                    <a:lumOff val="40000"/>
                  </a:schemeClr>
                </a:solidFill>
              </a:rPr>
              <a:t>Research Question:</a:t>
            </a:r>
          </a:p>
          <a:p>
            <a:pPr algn="just"/>
            <a:r>
              <a:rPr lang="en-GB" sz="1000" dirty="0"/>
              <a:t>What are the key socioeconomic and demographic determinants associated with cigarette smoking among UK adolescents aged 13–18?</a:t>
            </a:r>
          </a:p>
          <a:p>
            <a:pPr algn="just"/>
            <a:r>
              <a:rPr lang="en-GB" sz="1000" dirty="0"/>
              <a:t>How do socioeconomic and demographic factors interact to influence the initiation, frequency, and patterns of cigarette smoking among UK adolescents aged 13–18?</a:t>
            </a:r>
          </a:p>
          <a:p>
            <a:pPr algn="just"/>
            <a:r>
              <a:rPr lang="en-GB" sz="1000" b="1" dirty="0">
                <a:solidFill>
                  <a:schemeClr val="accent2">
                    <a:lumMod val="60000"/>
                    <a:lumOff val="40000"/>
                  </a:schemeClr>
                </a:solidFill>
              </a:rPr>
              <a:t>Objectives:</a:t>
            </a:r>
          </a:p>
          <a:p>
            <a:pPr marL="228600" lvl="0" indent="-228600" algn="just">
              <a:buFont typeface="+mj-lt"/>
              <a:buAutoNum type="arabicPeriod"/>
            </a:pPr>
            <a:r>
              <a:rPr lang="en-GB" sz="1000" dirty="0"/>
              <a:t>To identify and summarise the socioeconomic factors (e.g., family income, parental education, occupation) associated with cigarette smoking in UK adolescents aged 13–18.</a:t>
            </a:r>
          </a:p>
          <a:p>
            <a:pPr marL="228600" lvl="0" indent="-228600" algn="just">
              <a:buFont typeface="+mj-lt"/>
              <a:buAutoNum type="arabicPeriod"/>
            </a:pPr>
            <a:r>
              <a:rPr lang="en-GB" sz="1000" dirty="0"/>
              <a:t>To examine demographic factors (e.g., age, gender, ethnicity) that influence cigarette smoking prevalence among UK adolescents.</a:t>
            </a:r>
          </a:p>
          <a:p>
            <a:pPr marL="228600" lvl="0" indent="-228600" algn="just">
              <a:buFont typeface="+mj-lt"/>
              <a:buAutoNum type="arabicPeriod"/>
            </a:pPr>
            <a:r>
              <a:rPr lang="en-GB" sz="1000" dirty="0"/>
              <a:t>To critically appraise and synthesise current evidence on how these determinants interact and contribute to smoking initiation and patterns in this population.     </a:t>
            </a:r>
          </a:p>
        </p:txBody>
      </p:sp>
      <p:sp>
        <p:nvSpPr>
          <p:cNvPr id="9" name="TextBox 8">
            <a:extLst>
              <a:ext uri="{FF2B5EF4-FFF2-40B4-BE49-F238E27FC236}">
                <a16:creationId xmlns:a16="http://schemas.microsoft.com/office/drawing/2014/main" id="{40FD08CF-689C-AFE9-F67B-77BDF9C846F9}"/>
              </a:ext>
            </a:extLst>
          </p:cNvPr>
          <p:cNvSpPr txBox="1"/>
          <p:nvPr/>
        </p:nvSpPr>
        <p:spPr>
          <a:xfrm>
            <a:off x="6925729" y="3669341"/>
            <a:ext cx="5763948" cy="1949765"/>
          </a:xfrm>
          <a:prstGeom prst="rect">
            <a:avLst/>
          </a:prstGeom>
          <a:solidFill>
            <a:schemeClr val="tx2">
              <a:lumMod val="60000"/>
              <a:lumOff val="40000"/>
            </a:schemeClr>
          </a:solidFill>
          <a:ln w="38100">
            <a:solidFill>
              <a:schemeClr val="bg1">
                <a:alpha val="60000"/>
              </a:schemeClr>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07000"/>
              </a:lnSpc>
            </a:pPr>
            <a:r>
              <a:rPr lang="en-GB" sz="1050" b="1"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rPr>
              <a:t>4. Rationale of the Research</a:t>
            </a:r>
            <a:endParaRPr lang="en-GB" sz="1050"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endParaRPr>
          </a:p>
          <a:p>
            <a:pPr marL="171450" lvl="0" indent="-171450" algn="just">
              <a:buFont typeface="Arial" panose="020B0604020202020204" pitchFamily="34" charset="0"/>
              <a:buChar char="•"/>
            </a:pPr>
            <a:r>
              <a:rPr lang="en-GB" sz="1000" dirty="0"/>
              <a:t>Adolescent smoking represents a critical gateway to adult nicotine dependence, yet existing prevention efforts may not adequately address socioeconomic and demographic disparities (Mahajan et al, 2021).</a:t>
            </a:r>
          </a:p>
          <a:p>
            <a:pPr marL="171450" lvl="0" indent="-171450" algn="just">
              <a:buFont typeface="Arial" panose="020B0604020202020204" pitchFamily="34" charset="0"/>
              <a:buChar char="•"/>
            </a:pPr>
            <a:r>
              <a:rPr lang="en-GB" sz="1000" dirty="0"/>
              <a:t>Recent changes in economic pressures, family structures, and social media influences necessitate a current, comprehensive review of the factors influencing teenage smoking (Jafari et al, 2022; </a:t>
            </a:r>
            <a:r>
              <a:rPr lang="en-GB" sz="1000" dirty="0" err="1"/>
              <a:t>Ranaei</a:t>
            </a:r>
            <a:r>
              <a:rPr lang="en-GB" sz="1000" dirty="0"/>
              <a:t> et al, 2022).</a:t>
            </a:r>
          </a:p>
          <a:p>
            <a:pPr marL="171450" lvl="0" indent="-171450" algn="just">
              <a:buFont typeface="Arial" panose="020B0604020202020204" pitchFamily="34" charset="0"/>
              <a:buChar char="•"/>
            </a:pPr>
            <a:r>
              <a:rPr lang="en-GB" sz="1000" dirty="0"/>
              <a:t>The originality of this research lies in its systematic synthesis of both socioeconomic and demographic determinants, providing a holistic understanding of how these elements interact to affect smoking initiation and persistence (Tate et al, 2021).</a:t>
            </a:r>
          </a:p>
          <a:p>
            <a:pPr marL="171450" lvl="0" indent="-171450" algn="just">
              <a:buFont typeface="Arial" panose="020B0604020202020204" pitchFamily="34" charset="0"/>
              <a:buChar char="•"/>
            </a:pPr>
            <a:r>
              <a:rPr lang="en-GB" sz="1000" dirty="0"/>
              <a:t>This study is both timely and necessary for guiding equitable, evidence-based interventions aimed at reducing health inequalities and preventing early addiction among UK youth.</a:t>
            </a:r>
          </a:p>
        </p:txBody>
      </p:sp>
      <p:sp>
        <p:nvSpPr>
          <p:cNvPr id="10" name="TextBox 9">
            <a:extLst>
              <a:ext uri="{FF2B5EF4-FFF2-40B4-BE49-F238E27FC236}">
                <a16:creationId xmlns:a16="http://schemas.microsoft.com/office/drawing/2014/main" id="{62F3A89E-D691-E233-3A64-BC01B37E2AEF}"/>
              </a:ext>
            </a:extLst>
          </p:cNvPr>
          <p:cNvSpPr txBox="1"/>
          <p:nvPr/>
        </p:nvSpPr>
        <p:spPr>
          <a:xfrm>
            <a:off x="130813" y="6304514"/>
            <a:ext cx="4080216" cy="3020379"/>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pPr>
            <a:r>
              <a:rPr lang="en-GB" sz="1100" b="1"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rPr>
              <a:t>5. Research Impact</a:t>
            </a:r>
            <a:endParaRPr lang="en-GB" sz="1100"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endParaRPr>
          </a:p>
          <a:p>
            <a:pPr marL="171450" lvl="0" indent="-171450" algn="just">
              <a:buFont typeface="Arial" panose="020B0604020202020204" pitchFamily="34" charset="0"/>
              <a:buChar char="•"/>
            </a:pPr>
            <a:r>
              <a:rPr lang="en-GB" sz="1050" dirty="0"/>
              <a:t>This research will help identify high-risk groups, informing early prevention programmes and targeted educational campaigns that discourage smoking initiation (</a:t>
            </a:r>
            <a:r>
              <a:rPr lang="en-GB" sz="1050" dirty="0" err="1"/>
              <a:t>Mahmoodabad</a:t>
            </a:r>
            <a:r>
              <a:rPr lang="en-GB" sz="1050" dirty="0"/>
              <a:t> et al, 2021).</a:t>
            </a:r>
          </a:p>
          <a:p>
            <a:pPr marL="171450" lvl="0" indent="-171450" algn="just">
              <a:buFont typeface="Arial" panose="020B0604020202020204" pitchFamily="34" charset="0"/>
              <a:buChar char="•"/>
            </a:pPr>
            <a:r>
              <a:rPr lang="en-GB" sz="1050" dirty="0"/>
              <a:t>Findings will strengthen evidence-based policies aimed at reducing smoking-related health inequalities and supporting the UK’s long-term tobacco-free generation goals (Davies et al, 2025).</a:t>
            </a:r>
          </a:p>
          <a:p>
            <a:pPr marL="171450" lvl="0" indent="-171450" algn="just">
              <a:buFont typeface="Arial" panose="020B0604020202020204" pitchFamily="34" charset="0"/>
              <a:buChar char="•"/>
            </a:pPr>
            <a:r>
              <a:rPr lang="en-GB" sz="1050" dirty="0"/>
              <a:t>The study will provide insights for developing community-level interventions that address the underlying social and economic stressors contributing to youth smoking (Lopez et al, 2025).</a:t>
            </a:r>
          </a:p>
          <a:p>
            <a:pPr marL="171450" lvl="0" indent="-171450" algn="just">
              <a:buFont typeface="Arial" panose="020B0604020202020204" pitchFamily="34" charset="0"/>
              <a:buChar char="•"/>
            </a:pPr>
            <a:r>
              <a:rPr lang="en-GB" sz="1050" dirty="0"/>
              <a:t>Results will support the formulation of equitable tobacco control policies that consider the socioeconomic and demographic diversity of young people (Silmi et al, 2025).</a:t>
            </a:r>
          </a:p>
          <a:p>
            <a:pPr marL="171450" lvl="0" indent="-171450" algn="just">
              <a:buFont typeface="Arial" panose="020B0604020202020204" pitchFamily="34" charset="0"/>
              <a:buChar char="•"/>
            </a:pPr>
            <a:r>
              <a:rPr lang="en-GB" sz="1050" dirty="0"/>
              <a:t>The review will enhance understanding of the contextual factors influencing adolescent smoking, improving health promotion and counselling practices across clinical and educational settings (Cunha et al, 2024).</a:t>
            </a:r>
          </a:p>
        </p:txBody>
      </p:sp>
      <p:sp>
        <p:nvSpPr>
          <p:cNvPr id="11" name="TextBox 10">
            <a:extLst>
              <a:ext uri="{FF2B5EF4-FFF2-40B4-BE49-F238E27FC236}">
                <a16:creationId xmlns:a16="http://schemas.microsoft.com/office/drawing/2014/main" id="{DA22B054-BB36-10D5-928E-5BD196705D5D}"/>
              </a:ext>
            </a:extLst>
          </p:cNvPr>
          <p:cNvSpPr txBox="1"/>
          <p:nvPr/>
        </p:nvSpPr>
        <p:spPr>
          <a:xfrm>
            <a:off x="5619565" y="5713827"/>
            <a:ext cx="7123380" cy="3671133"/>
          </a:xfrm>
          <a:prstGeom prst="rect">
            <a:avLst/>
          </a:prstGeom>
          <a:solidFill>
            <a:schemeClr val="accent1">
              <a:lumMod val="20000"/>
              <a:lumOff val="80000"/>
            </a:schemeClr>
          </a:solidFill>
          <a:ln w="28575">
            <a:solidFill>
              <a:schemeClr val="bg1">
                <a:alpha val="60000"/>
              </a:schemeClr>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07000"/>
              </a:lnSpc>
            </a:pPr>
            <a:r>
              <a:rPr lang="en-GB" sz="800" b="1"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rPr>
              <a:t>References:</a:t>
            </a:r>
            <a:endParaRPr lang="en-GB" sz="800" kern="100" dirty="0">
              <a:solidFill>
                <a:schemeClr val="bg1"/>
              </a:solidFill>
              <a:effectLst/>
              <a:highlight>
                <a:srgbClr val="FFFF00"/>
              </a:highlight>
              <a:latin typeface="Algerian" panose="04020705040A02060702" pitchFamily="82" charset="0"/>
              <a:ea typeface="Calibri" panose="020F0502020204030204" pitchFamily="34" charset="0"/>
              <a:cs typeface="Latha" panose="020B0604020202020204" pitchFamily="34" charset="0"/>
            </a:endParaRPr>
          </a:p>
          <a:p>
            <a:pPr marL="171450" indent="-171450" algn="just">
              <a:buFont typeface="Arial" panose="020B0604020202020204" pitchFamily="34" charset="0"/>
              <a:buChar char="•"/>
            </a:pPr>
            <a:r>
              <a:rPr lang="en-GB" sz="700" dirty="0"/>
              <a:t>ASH (2019), </a:t>
            </a:r>
            <a:r>
              <a:rPr lang="en-GB" sz="700" u="sng" dirty="0">
                <a:hlinkClick r:id="rId2"/>
              </a:rPr>
              <a:t>https://ash.org.uk/uploads/ASH-Briefing_Health-Inequalities.pdf</a:t>
            </a:r>
            <a:endParaRPr lang="en-GB" sz="700" dirty="0"/>
          </a:p>
          <a:p>
            <a:pPr marL="171450" indent="-171450" algn="just">
              <a:buFont typeface="Arial" panose="020B0604020202020204" pitchFamily="34" charset="0"/>
              <a:buChar char="•"/>
            </a:pPr>
            <a:r>
              <a:rPr lang="en-GB" sz="700" dirty="0"/>
              <a:t>Bartholomew, R., Kerry‐Barnard, S., Beckley‐Hoelscher, N., Phillips, R., Reid, F., Fleming, C., Lesniewska, A., </a:t>
            </a:r>
            <a:r>
              <a:rPr lang="en-GB" sz="700" dirty="0" err="1"/>
              <a:t>Yoward</a:t>
            </a:r>
            <a:r>
              <a:rPr lang="en-GB" sz="700" dirty="0"/>
              <a:t>, F. and Oakeshott, P., 2021. Alcohol use, cigarette smoking, vaping and number of sexual partners: A cross‐sectional study of sexually active, ethnically diverse, inner city adolescents. </a:t>
            </a:r>
            <a:r>
              <a:rPr lang="en-GB" sz="700" i="1" dirty="0"/>
              <a:t>Health Expectations</a:t>
            </a:r>
            <a:r>
              <a:rPr lang="en-GB" sz="700" dirty="0"/>
              <a:t>, </a:t>
            </a:r>
            <a:r>
              <a:rPr lang="en-GB" sz="700" i="1" dirty="0"/>
              <a:t>24</a:t>
            </a:r>
            <a:r>
              <a:rPr lang="en-GB" sz="700" dirty="0"/>
              <a:t>(3), pp.1009-1014.</a:t>
            </a:r>
          </a:p>
          <a:p>
            <a:pPr marL="171450" indent="-171450" algn="just">
              <a:buFont typeface="Arial" panose="020B0604020202020204" pitchFamily="34" charset="0"/>
              <a:buChar char="•"/>
            </a:pPr>
            <a:r>
              <a:rPr lang="en-GB" sz="700" dirty="0"/>
              <a:t>Cunha, S.B., Araújo, R.C.D., Oliveira, J.V.B.D., Mola, R. and </a:t>
            </a:r>
            <a:r>
              <a:rPr lang="en-GB" sz="700" dirty="0" err="1"/>
              <a:t>Pitangui</a:t>
            </a:r>
            <a:r>
              <a:rPr lang="en-GB" sz="700" dirty="0"/>
              <a:t>, A.C.R., (2020). Factors associated with current tobacco use among adolescents and young students. </a:t>
            </a:r>
            <a:r>
              <a:rPr lang="en-GB" sz="700" i="1" dirty="0"/>
              <a:t>Jornal de </a:t>
            </a:r>
            <a:r>
              <a:rPr lang="en-GB" sz="700" i="1" dirty="0" err="1"/>
              <a:t>Pediatria</a:t>
            </a:r>
            <a:r>
              <a:rPr lang="en-GB" sz="700" dirty="0"/>
              <a:t>, </a:t>
            </a:r>
            <a:r>
              <a:rPr lang="en-GB" sz="700" i="1" dirty="0"/>
              <a:t>96</a:t>
            </a:r>
            <a:r>
              <a:rPr lang="en-GB" sz="700" dirty="0"/>
              <a:t>, pp.447-455. </a:t>
            </a:r>
          </a:p>
          <a:p>
            <a:pPr marL="171450" indent="-171450" algn="just">
              <a:buFont typeface="Arial" panose="020B0604020202020204" pitchFamily="34" charset="0"/>
              <a:buChar char="•"/>
            </a:pPr>
            <a:r>
              <a:rPr lang="en-GB" sz="700" dirty="0"/>
              <a:t>Davies, N.P., Murray, R.L., Morling, J.R., Bains, M., Jones, M. and Langley, T., 2025. Impact of the United Kingdom’s smokefree generation policy on tobacco-related equity in England: a simulation study. </a:t>
            </a:r>
            <a:r>
              <a:rPr lang="en-GB" sz="700" i="1" dirty="0" err="1"/>
              <a:t>medRxiv</a:t>
            </a:r>
            <a:r>
              <a:rPr lang="en-GB" sz="700" dirty="0"/>
              <a:t>, pp.2025-06.</a:t>
            </a:r>
          </a:p>
          <a:p>
            <a:pPr marL="171450" indent="-171450" algn="just">
              <a:buFont typeface="Arial" panose="020B0604020202020204" pitchFamily="34" charset="0"/>
              <a:buChar char="•"/>
            </a:pPr>
            <a:r>
              <a:rPr lang="en-GB" sz="700" dirty="0"/>
              <a:t>East, K., McNeill, A., Thrasher, J.F. and Hitchman, S.C., 2021. Social norms as a predictor of smoking uptake among youth: a systematic review, meta‐analysis and meta‐regression of prospective cohort studies. </a:t>
            </a:r>
            <a:r>
              <a:rPr lang="en-GB" sz="700" i="1" dirty="0"/>
              <a:t>Addiction</a:t>
            </a:r>
            <a:r>
              <a:rPr lang="en-GB" sz="700" dirty="0"/>
              <a:t>, </a:t>
            </a:r>
            <a:r>
              <a:rPr lang="en-GB" sz="700" i="1" dirty="0"/>
              <a:t>116</a:t>
            </a:r>
            <a:r>
              <a:rPr lang="en-GB" sz="700" dirty="0"/>
              <a:t>(11), pp.2953-2967.</a:t>
            </a:r>
          </a:p>
          <a:p>
            <a:pPr marL="171450" indent="-171450" algn="just">
              <a:buFont typeface="Arial" panose="020B0604020202020204" pitchFamily="34" charset="0"/>
              <a:buChar char="•"/>
            </a:pPr>
            <a:r>
              <a:rPr lang="en-GB" sz="700" dirty="0"/>
              <a:t>Hammond, D., Reid, J.L., Cole, A.G. and Leatherdale, S.T., (2017). Electronic cigarette use and smoking initiation among youth: a longitudinal cohort study. </a:t>
            </a:r>
            <a:r>
              <a:rPr lang="en-GB" sz="700" i="1" dirty="0" err="1"/>
              <a:t>Cmaj</a:t>
            </a:r>
            <a:r>
              <a:rPr lang="en-GB" sz="700" dirty="0"/>
              <a:t>, </a:t>
            </a:r>
            <a:r>
              <a:rPr lang="en-GB" sz="700" i="1" dirty="0"/>
              <a:t>189</a:t>
            </a:r>
            <a:r>
              <a:rPr lang="en-GB" sz="700" dirty="0"/>
              <a:t>(43), pp.E1328-E1336.</a:t>
            </a:r>
          </a:p>
          <a:p>
            <a:pPr marL="171450" indent="-171450" algn="just">
              <a:buFont typeface="Arial" panose="020B0604020202020204" pitchFamily="34" charset="0"/>
              <a:buChar char="•"/>
            </a:pPr>
            <a:r>
              <a:rPr lang="en-GB" sz="700" dirty="0"/>
              <a:t>Lopez, A.R., Lim, A.C., Escobedo, R., Chung, N., Chien, L., </a:t>
            </a:r>
            <a:r>
              <a:rPr lang="en-GB" sz="700" dirty="0" err="1"/>
              <a:t>Calzo</a:t>
            </a:r>
            <a:r>
              <a:rPr lang="en-GB" sz="700" dirty="0"/>
              <a:t>, J.P., </a:t>
            </a:r>
            <a:r>
              <a:rPr lang="en-GB" sz="700" dirty="0" err="1"/>
              <a:t>Urada</a:t>
            </a:r>
            <a:r>
              <a:rPr lang="en-GB" sz="700" dirty="0"/>
              <a:t>, L., Aceves, B., </a:t>
            </a:r>
            <a:r>
              <a:rPr lang="en-GB" sz="700" dirty="0" err="1"/>
              <a:t>Jellá</a:t>
            </a:r>
            <a:r>
              <a:rPr lang="en-GB" sz="700" dirty="0"/>
              <a:t>, S., Smiley, S.L. and Felner, J.K., (2025). Addressing Tobacco-Related Disparities Among Youth Experiencing Homelessness by Engaging Youth Collaborators in Intervention Research: Protocol for a Multimethod, Community-Based Participatory Research Study. </a:t>
            </a:r>
            <a:r>
              <a:rPr lang="en-GB" sz="700" i="1" dirty="0"/>
              <a:t>JMIR Research Protocols</a:t>
            </a:r>
            <a:r>
              <a:rPr lang="en-GB" sz="700" dirty="0"/>
              <a:t>, </a:t>
            </a:r>
            <a:r>
              <a:rPr lang="en-GB" sz="700" i="1" dirty="0"/>
              <a:t>14</a:t>
            </a:r>
            <a:r>
              <a:rPr lang="en-GB" sz="700" dirty="0"/>
              <a:t>(1), p.e69441.</a:t>
            </a:r>
          </a:p>
          <a:p>
            <a:pPr marL="171450" indent="-171450" algn="just">
              <a:buFont typeface="Arial" panose="020B0604020202020204" pitchFamily="34" charset="0"/>
              <a:buChar char="•"/>
            </a:pPr>
            <a:r>
              <a:rPr lang="en-GB" sz="700" dirty="0"/>
              <a:t>Mahajan, S.D., </a:t>
            </a:r>
            <a:r>
              <a:rPr lang="en-GB" sz="700" dirty="0" err="1"/>
              <a:t>Homish</a:t>
            </a:r>
            <a:r>
              <a:rPr lang="en-GB" sz="700" dirty="0"/>
              <a:t>, G.G. and Quisenberry, A., 2021. Multifactorial </a:t>
            </a:r>
            <a:r>
              <a:rPr lang="en-GB" sz="700" dirty="0" err="1"/>
              <a:t>etiology</a:t>
            </a:r>
            <a:r>
              <a:rPr lang="en-GB" sz="700" dirty="0"/>
              <a:t> of adolescent nicotine addiction: a review of the neurobiology of nicotine addiction and its implications for smoking cessation pharmacotherapy. </a:t>
            </a:r>
            <a:r>
              <a:rPr lang="en-GB" sz="700" i="1" dirty="0"/>
              <a:t>Frontiers in public health</a:t>
            </a:r>
            <a:r>
              <a:rPr lang="en-GB" sz="700" dirty="0"/>
              <a:t>, </a:t>
            </a:r>
            <a:r>
              <a:rPr lang="en-GB" sz="700" i="1" dirty="0"/>
              <a:t>9</a:t>
            </a:r>
            <a:r>
              <a:rPr lang="en-GB" sz="700" dirty="0"/>
              <a:t>, p.664748.</a:t>
            </a:r>
          </a:p>
          <a:p>
            <a:pPr marL="171450" indent="-171450" algn="just">
              <a:buFont typeface="Arial" panose="020B0604020202020204" pitchFamily="34" charset="0"/>
              <a:buChar char="•"/>
            </a:pPr>
            <a:r>
              <a:rPr lang="en-GB" sz="700" dirty="0" err="1"/>
              <a:t>Mahmoodabad</a:t>
            </a:r>
            <a:r>
              <a:rPr lang="en-GB" sz="700" dirty="0"/>
              <a:t>, S.S.M., Abdollahi, S.Z. and Lotfi, M.H., 2021. Designing an educational campaign intervention on smoking preventive </a:t>
            </a:r>
            <a:r>
              <a:rPr lang="en-GB" sz="700" dirty="0" err="1"/>
              <a:t>behaviors</a:t>
            </a:r>
            <a:r>
              <a:rPr lang="en-GB" sz="700" dirty="0"/>
              <a:t> in students: A protocol. </a:t>
            </a:r>
            <a:r>
              <a:rPr lang="en-GB" sz="700" i="1" dirty="0"/>
              <a:t>Journal of Education and Health Promotion</a:t>
            </a:r>
            <a:r>
              <a:rPr lang="en-GB" sz="700" dirty="0"/>
              <a:t>, </a:t>
            </a:r>
            <a:r>
              <a:rPr lang="en-GB" sz="700" i="1" dirty="0"/>
              <a:t>10</a:t>
            </a:r>
            <a:r>
              <a:rPr lang="en-GB" sz="700" dirty="0"/>
              <a:t>(1), p.381.</a:t>
            </a:r>
          </a:p>
          <a:p>
            <a:pPr marL="171450" indent="-171450" algn="just">
              <a:buFont typeface="Arial" panose="020B0604020202020204" pitchFamily="34" charset="0"/>
              <a:buChar char="•"/>
            </a:pPr>
            <a:r>
              <a:rPr lang="en-GB" sz="700" dirty="0"/>
              <a:t>NHS England (2024), </a:t>
            </a:r>
            <a:r>
              <a:rPr lang="en-GB" sz="700" u="sng" dirty="0">
                <a:hlinkClick r:id="rId3"/>
              </a:rPr>
              <a:t>https://www.england.nhs.uk/2024/10/almost-1-in-10-secondary-school-pupils-currently-vape-new-nhs-survey-shows/</a:t>
            </a:r>
            <a:endParaRPr lang="en-GB" sz="700" dirty="0"/>
          </a:p>
          <a:p>
            <a:pPr marL="171450" indent="-171450" algn="just">
              <a:buFont typeface="Arial" panose="020B0604020202020204" pitchFamily="34" charset="0"/>
              <a:buChar char="•"/>
            </a:pPr>
            <a:r>
              <a:rPr lang="en-GB" sz="700" dirty="0"/>
              <a:t>NHS England Digital (2024), </a:t>
            </a:r>
            <a:r>
              <a:rPr lang="en-GB" sz="700" u="sng" dirty="0">
                <a:hlinkClick r:id="rId4"/>
              </a:rPr>
              <a:t>https://digital.nhs.uk/data-and-information/publications/statistical/smoking-drinking-and-drug-use-among-young-people-in-england/2023</a:t>
            </a:r>
            <a:endParaRPr lang="en-GB" sz="700" dirty="0"/>
          </a:p>
          <a:p>
            <a:pPr marL="171450" indent="-171450" algn="just">
              <a:buFont typeface="Arial" panose="020B0604020202020204" pitchFamily="34" charset="0"/>
              <a:buChar char="•"/>
            </a:pPr>
            <a:r>
              <a:rPr lang="en-GB" sz="700" dirty="0" err="1"/>
              <a:t>Ranaei</a:t>
            </a:r>
            <a:r>
              <a:rPr lang="en-GB" sz="700" dirty="0"/>
              <a:t>, V., Abasi, H., </a:t>
            </a:r>
            <a:r>
              <a:rPr lang="en-GB" sz="700" dirty="0" err="1"/>
              <a:t>Peyambari</a:t>
            </a:r>
            <a:r>
              <a:rPr lang="en-GB" sz="700" dirty="0"/>
              <a:t>, M., Alizadeh, L. and </a:t>
            </a:r>
            <a:r>
              <a:rPr lang="en-GB" sz="700" dirty="0" err="1"/>
              <a:t>Pilevar</a:t>
            </a:r>
            <a:r>
              <a:rPr lang="en-GB" sz="700" dirty="0"/>
              <a:t>, Z., 2022. Factors affecting cigarette smoking in adolescents: A systematic review. </a:t>
            </a:r>
            <a:r>
              <a:rPr lang="en-GB" sz="700" i="1" dirty="0"/>
              <a:t>Tobacco and Health</a:t>
            </a:r>
            <a:r>
              <a:rPr lang="en-GB" sz="700" dirty="0"/>
              <a:t>, </a:t>
            </a:r>
            <a:r>
              <a:rPr lang="en-GB" sz="700" i="1" dirty="0"/>
              <a:t>1</a:t>
            </a:r>
            <a:r>
              <a:rPr lang="en-GB" sz="700" dirty="0"/>
              <a:t>(3), pp.138-145.</a:t>
            </a:r>
          </a:p>
          <a:p>
            <a:pPr marL="171450" indent="-171450" algn="just">
              <a:buFont typeface="Arial" panose="020B0604020202020204" pitchFamily="34" charset="0"/>
              <a:buChar char="•"/>
            </a:pPr>
            <a:r>
              <a:rPr lang="en-GB" sz="700" dirty="0"/>
              <a:t>Silmi, K.P., Castillo, V., Segura, N., Cervantes, N.C., Perez, Y., Valenzuela, A., Pugh, E.A., Unger, J.B. and Gonzalez, M.R., 2025. Social determinants of alcohol and tobacco use among Hispanic adolescents: a scoping review. </a:t>
            </a:r>
            <a:r>
              <a:rPr lang="en-GB" sz="700" i="1" dirty="0"/>
              <a:t>Frontiers in Psychiatry</a:t>
            </a:r>
            <a:r>
              <a:rPr lang="en-GB" sz="700" dirty="0"/>
              <a:t>, </a:t>
            </a:r>
            <a:r>
              <a:rPr lang="en-GB" sz="700" i="1" dirty="0"/>
              <a:t>16</a:t>
            </a:r>
            <a:r>
              <a:rPr lang="en-GB" sz="700" dirty="0"/>
              <a:t>, p.1568462.</a:t>
            </a:r>
          </a:p>
          <a:p>
            <a:pPr marL="171450" indent="-171450" algn="just">
              <a:buFont typeface="Arial" panose="020B0604020202020204" pitchFamily="34" charset="0"/>
              <a:buChar char="•"/>
            </a:pPr>
            <a:r>
              <a:rPr lang="en-GB" sz="700" dirty="0"/>
              <a:t>Stait, E., 2022. </a:t>
            </a:r>
            <a:r>
              <a:rPr lang="en-GB" sz="700" i="1" dirty="0"/>
              <a:t>Investigating the role of cultural and material influences in the persistence of socio-economic inequalities in smoking in England</a:t>
            </a:r>
            <a:r>
              <a:rPr lang="en-GB" sz="700" dirty="0"/>
              <a:t>. University of Kent (United Kingdom).</a:t>
            </a:r>
          </a:p>
          <a:p>
            <a:pPr marL="171450" indent="-171450" algn="just">
              <a:buFont typeface="Arial" panose="020B0604020202020204" pitchFamily="34" charset="0"/>
              <a:buChar char="•"/>
            </a:pPr>
            <a:r>
              <a:rPr lang="en-GB" sz="700" dirty="0"/>
              <a:t>Tate, C., Kumar, R., Murray, J.M., Sanchez-Franco, S., Montgomery, S.C., Montes, F., Dunne, L., Sarmiento, O.L., Kee, F. and Hunter, R.F., 2021. Socio-environmental and psychosocial predictors of smoking susceptibility among adolescents with contrasting socio-cultural characteristics: a comparative analysis. </a:t>
            </a:r>
            <a:r>
              <a:rPr lang="en-GB" sz="700" i="1" dirty="0"/>
              <a:t>BMC Public Health</a:t>
            </a:r>
            <a:r>
              <a:rPr lang="en-GB" sz="700" dirty="0"/>
              <a:t>, </a:t>
            </a:r>
            <a:r>
              <a:rPr lang="en-GB" sz="700" i="1" dirty="0"/>
              <a:t>21</a:t>
            </a:r>
            <a:r>
              <a:rPr lang="en-GB" sz="700" dirty="0"/>
              <a:t>(1), p.2240.</a:t>
            </a:r>
          </a:p>
          <a:p>
            <a:pPr marL="171450" indent="-171450" algn="just">
              <a:buFont typeface="Arial" panose="020B0604020202020204" pitchFamily="34" charset="0"/>
              <a:buChar char="•"/>
            </a:pPr>
            <a:r>
              <a:rPr lang="en-GB" sz="700" dirty="0"/>
              <a:t>Xing, S., Zhao, M., Magnussen, C.G. and Xi, B., 2022. Proportion and trend in the age of cigarette smoking initiation among adolescent smoking experiencers aged 13–15 years in 148 countries/territories. </a:t>
            </a:r>
            <a:r>
              <a:rPr lang="en-GB" sz="700" i="1" dirty="0"/>
              <a:t>Frontiers in Public Health</a:t>
            </a:r>
            <a:r>
              <a:rPr lang="en-GB" sz="700" dirty="0"/>
              <a:t>, </a:t>
            </a:r>
            <a:r>
              <a:rPr lang="en-GB" sz="700" i="1" dirty="0"/>
              <a:t>10</a:t>
            </a:r>
            <a:r>
              <a:rPr lang="en-GB" sz="700" dirty="0"/>
              <a:t>, p.1054842. </a:t>
            </a:r>
          </a:p>
        </p:txBody>
      </p:sp>
      <p:sp>
        <p:nvSpPr>
          <p:cNvPr id="12" name="TextBox 11">
            <a:extLst>
              <a:ext uri="{FF2B5EF4-FFF2-40B4-BE49-F238E27FC236}">
                <a16:creationId xmlns:a16="http://schemas.microsoft.com/office/drawing/2014/main" id="{10784ACD-4277-1443-4EA3-1224893B34E9}"/>
              </a:ext>
            </a:extLst>
          </p:cNvPr>
          <p:cNvSpPr txBox="1"/>
          <p:nvPr/>
        </p:nvSpPr>
        <p:spPr>
          <a:xfrm>
            <a:off x="5143250" y="2543686"/>
            <a:ext cx="1660579" cy="21544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800" b="1" dirty="0">
                <a:solidFill>
                  <a:schemeClr val="bg1"/>
                </a:solidFill>
              </a:rPr>
              <a:t>(Keck Medicine of USC, 2021)</a:t>
            </a:r>
          </a:p>
        </p:txBody>
      </p:sp>
      <p:sp>
        <p:nvSpPr>
          <p:cNvPr id="13" name="TextBox 12">
            <a:extLst>
              <a:ext uri="{FF2B5EF4-FFF2-40B4-BE49-F238E27FC236}">
                <a16:creationId xmlns:a16="http://schemas.microsoft.com/office/drawing/2014/main" id="{C912A9E2-3932-A36E-F50A-668B5B46DA54}"/>
              </a:ext>
            </a:extLst>
          </p:cNvPr>
          <p:cNvSpPr txBox="1"/>
          <p:nvPr/>
        </p:nvSpPr>
        <p:spPr>
          <a:xfrm>
            <a:off x="4539004" y="4745964"/>
            <a:ext cx="1709973" cy="21544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800" b="1" dirty="0">
                <a:solidFill>
                  <a:schemeClr val="bg1"/>
                </a:solidFill>
              </a:rPr>
              <a:t>(</a:t>
            </a:r>
            <a:r>
              <a:rPr lang="en-GB" sz="800" b="1" dirty="0" err="1">
                <a:solidFill>
                  <a:schemeClr val="bg1"/>
                </a:solidFill>
              </a:rPr>
              <a:t>Meienberg</a:t>
            </a:r>
            <a:r>
              <a:rPr lang="en-GB" sz="800" b="1" dirty="0">
                <a:solidFill>
                  <a:schemeClr val="bg1"/>
                </a:solidFill>
              </a:rPr>
              <a:t> et al, 2021)</a:t>
            </a:r>
          </a:p>
        </p:txBody>
      </p:sp>
      <p:sp>
        <p:nvSpPr>
          <p:cNvPr id="14" name="TextBox 13">
            <a:extLst>
              <a:ext uri="{FF2B5EF4-FFF2-40B4-BE49-F238E27FC236}">
                <a16:creationId xmlns:a16="http://schemas.microsoft.com/office/drawing/2014/main" id="{DE456589-0815-1D84-0CEB-1D06725FE87B}"/>
              </a:ext>
            </a:extLst>
          </p:cNvPr>
          <p:cNvSpPr txBox="1"/>
          <p:nvPr/>
        </p:nvSpPr>
        <p:spPr>
          <a:xfrm>
            <a:off x="4275388" y="6473883"/>
            <a:ext cx="1266509" cy="21544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800" b="1" dirty="0">
                <a:solidFill>
                  <a:schemeClr val="bg1"/>
                </a:solidFill>
              </a:rPr>
              <a:t>(Guy Bentley, 2019)</a:t>
            </a:r>
          </a:p>
        </p:txBody>
      </p:sp>
      <p:pic>
        <p:nvPicPr>
          <p:cNvPr id="1036" name="Picture 12" descr="How's Your Aim? — Kudzu Studio">
            <a:extLst>
              <a:ext uri="{FF2B5EF4-FFF2-40B4-BE49-F238E27FC236}">
                <a16:creationId xmlns:a16="http://schemas.microsoft.com/office/drawing/2014/main" id="{29B3927B-30C0-A535-F049-22AAA154FA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12496" y="923991"/>
            <a:ext cx="1053891" cy="33927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Understanding Different Types of Research Assessment - Open and Universal  Science (OPUS) Project">
            <a:extLst>
              <a:ext uri="{FF2B5EF4-FFF2-40B4-BE49-F238E27FC236}">
                <a16:creationId xmlns:a16="http://schemas.microsoft.com/office/drawing/2014/main" id="{F0B347B1-BACE-1FA4-4A93-EA6DC894C53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48832" y="91585"/>
            <a:ext cx="2594113" cy="7078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w to measure research impact | Research Impact">
            <a:extLst>
              <a:ext uri="{FF2B5EF4-FFF2-40B4-BE49-F238E27FC236}">
                <a16:creationId xmlns:a16="http://schemas.microsoft.com/office/drawing/2014/main" id="{C4542042-4419-3946-7B60-02962405D11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05717" y="6920295"/>
            <a:ext cx="1266509" cy="243942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What Happens to Your Body, When You Take a Puff of a Cigarette? - Keck  Medicine of USC">
            <a:extLst>
              <a:ext uri="{FF2B5EF4-FFF2-40B4-BE49-F238E27FC236}">
                <a16:creationId xmlns:a16="http://schemas.microsoft.com/office/drawing/2014/main" id="{CB741879-8A54-9FB0-3F24-DDD4F0B1388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43252" y="899561"/>
            <a:ext cx="1731158" cy="1570929"/>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0" descr="Smoking prevention in adolescents: a cross-sectional and qualitative  evaluation of a newly implemented prevention program in Switzerland | BMJ  Open">
            <a:extLst>
              <a:ext uri="{FF2B5EF4-FFF2-40B4-BE49-F238E27FC236}">
                <a16:creationId xmlns:a16="http://schemas.microsoft.com/office/drawing/2014/main" id="{467DFC56-A253-E28B-2A7D-0BB2F2297DF7}"/>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4600" r="12800"/>
          <a:stretch>
            <a:fillRect/>
          </a:stretch>
        </p:blipFill>
        <p:spPr bwMode="auto">
          <a:xfrm>
            <a:off x="4101560" y="2802678"/>
            <a:ext cx="2737559" cy="1915339"/>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2" descr="Why Nobody Cares About Teen Smoking">
            <a:extLst>
              <a:ext uri="{FF2B5EF4-FFF2-40B4-BE49-F238E27FC236}">
                <a16:creationId xmlns:a16="http://schemas.microsoft.com/office/drawing/2014/main" id="{5FC42C0D-12DB-B601-197B-2C86E38BFAD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239476" y="5050205"/>
            <a:ext cx="1332749" cy="133347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s Vaping Better Than Smoking ...">
            <a:extLst>
              <a:ext uri="{FF2B5EF4-FFF2-40B4-BE49-F238E27FC236}">
                <a16:creationId xmlns:a16="http://schemas.microsoft.com/office/drawing/2014/main" id="{8B6C0B49-907E-7DBE-BE45-D18670887B7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658836" y="5050205"/>
            <a:ext cx="1180284" cy="621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664698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77</TotalTime>
  <Words>1630</Words>
  <Application>Microsoft Office PowerPoint</Application>
  <PresentationFormat>A3 Paper (297x420 mm)</PresentationFormat>
  <Paragraphs>51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Algerian</vt:lpstr>
      <vt:lpstr>Arial</vt:lpstr>
      <vt:lpstr>Wingdings 3</vt:lpstr>
      <vt:lpstr>Slice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GAZALA SHAHJADA</cp:lastModifiedBy>
  <cp:revision>5</cp:revision>
  <dcterms:created xsi:type="dcterms:W3CDTF">2024-11-06T16:37:40Z</dcterms:created>
  <dcterms:modified xsi:type="dcterms:W3CDTF">2025-11-03T16:23:57Z</dcterms:modified>
</cp:coreProperties>
</file>